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ommentAuthors.xml" ContentType="application/vnd.openxmlformats-officedocument.presentationml.commentAuthors+xml"/>
  <Override PartName="/ppt/drawings/drawing1.xml" ContentType="application/vnd.openxmlformats-officedocument.drawingml.chartshapes+xml"/>
  <Override PartName="/ppt/drawings/drawing2.xml" ContentType="application/vnd.openxmlformats-officedocument.drawingml.chartshapes+xml"/>
  <Override PartName="/ppt/handoutMasters/handoutMaster1.xml" ContentType="application/vnd.openxmlformats-officedocument.presentationml.handoutMaster+xml"/>
  <Override PartName="/ppt/media/image32.svg" ContentType="image/svg+xml"/>
  <Override PartName="/ppt/media/image34.svg" ContentType="image/svg+xml"/>
  <Override PartName="/ppt/media/image36.svg" ContentType="image/svg+xml"/>
  <Override PartName="/ppt/media/image38.svg" ContentType="image/svg+xml"/>
  <Override PartName="/ppt/media/image40.svg" ContentType="image/svg+xml"/>
  <Override PartName="/ppt/media/image42.svg" ContentType="image/svg+xml"/>
  <Override PartName="/ppt/media/image4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71"/>
  </p:handoutMasterIdLst>
  <p:sldIdLst>
    <p:sldId id="2217" r:id="rId3"/>
    <p:sldId id="774" r:id="rId4"/>
    <p:sldId id="748" r:id="rId5"/>
    <p:sldId id="570" r:id="rId6"/>
    <p:sldId id="628" r:id="rId8"/>
    <p:sldId id="2232" r:id="rId9"/>
    <p:sldId id="857" r:id="rId10"/>
    <p:sldId id="858" r:id="rId11"/>
    <p:sldId id="1655" r:id="rId12"/>
    <p:sldId id="1658" r:id="rId13"/>
    <p:sldId id="1663" r:id="rId14"/>
    <p:sldId id="1664" r:id="rId15"/>
    <p:sldId id="1656" r:id="rId16"/>
    <p:sldId id="1665" r:id="rId17"/>
    <p:sldId id="749" r:id="rId18"/>
    <p:sldId id="859" r:id="rId19"/>
    <p:sldId id="2233" r:id="rId20"/>
    <p:sldId id="1621" r:id="rId21"/>
    <p:sldId id="1622" r:id="rId22"/>
    <p:sldId id="2234" r:id="rId23"/>
    <p:sldId id="860" r:id="rId24"/>
    <p:sldId id="861" r:id="rId25"/>
    <p:sldId id="862" r:id="rId26"/>
    <p:sldId id="863" r:id="rId27"/>
    <p:sldId id="864" r:id="rId28"/>
    <p:sldId id="625" r:id="rId29"/>
    <p:sldId id="1623" r:id="rId30"/>
    <p:sldId id="1624" r:id="rId31"/>
    <p:sldId id="1626" r:id="rId32"/>
    <p:sldId id="1053" r:id="rId33"/>
    <p:sldId id="766" r:id="rId34"/>
    <p:sldId id="871" r:id="rId35"/>
    <p:sldId id="872" r:id="rId36"/>
    <p:sldId id="873" r:id="rId37"/>
    <p:sldId id="874" r:id="rId38"/>
    <p:sldId id="875" r:id="rId39"/>
    <p:sldId id="876" r:id="rId40"/>
    <p:sldId id="877" r:id="rId41"/>
    <p:sldId id="573" r:id="rId42"/>
    <p:sldId id="954" r:id="rId43"/>
    <p:sldId id="878" r:id="rId44"/>
    <p:sldId id="1564" r:id="rId45"/>
    <p:sldId id="1565" r:id="rId46"/>
    <p:sldId id="881" r:id="rId47"/>
    <p:sldId id="882" r:id="rId48"/>
    <p:sldId id="642" r:id="rId49"/>
    <p:sldId id="2218" r:id="rId50"/>
    <p:sldId id="2219" r:id="rId51"/>
    <p:sldId id="2220" r:id="rId52"/>
    <p:sldId id="2221" r:id="rId53"/>
    <p:sldId id="884" r:id="rId54"/>
    <p:sldId id="1567" r:id="rId55"/>
    <p:sldId id="2222" r:id="rId56"/>
    <p:sldId id="2223" r:id="rId57"/>
    <p:sldId id="2226" r:id="rId58"/>
    <p:sldId id="2224" r:id="rId59"/>
    <p:sldId id="2225" r:id="rId60"/>
    <p:sldId id="2228" r:id="rId61"/>
    <p:sldId id="2229" r:id="rId62"/>
    <p:sldId id="2230" r:id="rId63"/>
    <p:sldId id="643" r:id="rId64"/>
    <p:sldId id="1570" r:id="rId65"/>
    <p:sldId id="1423" r:id="rId66"/>
    <p:sldId id="1668" r:id="rId67"/>
    <p:sldId id="2212" r:id="rId68"/>
    <p:sldId id="2215" r:id="rId69"/>
    <p:sldId id="626" r:id="rId70"/>
  </p:sldIdLst>
  <p:sldSz cx="12192000" cy="6858000"/>
  <p:notesSz cx="6858000" cy="9144000"/>
  <p:custDataLst>
    <p:tags r:id="rId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无标题节" id="{A13640E2-1D26-134B-BE3E-610EC18CD02E}">
          <p14:sldIdLst>
            <p14:sldId id="2217"/>
            <p14:sldId id="774"/>
            <p14:sldId id="748"/>
            <p14:sldId id="570"/>
            <p14:sldId id="628"/>
            <p14:sldId id="2232"/>
            <p14:sldId id="857"/>
            <p14:sldId id="858"/>
            <p14:sldId id="1655"/>
            <p14:sldId id="1658"/>
            <p14:sldId id="1663"/>
            <p14:sldId id="1664"/>
            <p14:sldId id="1656"/>
            <p14:sldId id="1665"/>
            <p14:sldId id="749"/>
            <p14:sldId id="859"/>
            <p14:sldId id="2233"/>
            <p14:sldId id="1621"/>
            <p14:sldId id="1622"/>
            <p14:sldId id="2234"/>
            <p14:sldId id="860"/>
            <p14:sldId id="861"/>
            <p14:sldId id="862"/>
            <p14:sldId id="863"/>
            <p14:sldId id="864"/>
            <p14:sldId id="625"/>
            <p14:sldId id="1623"/>
            <p14:sldId id="1624"/>
            <p14:sldId id="1626"/>
            <p14:sldId id="1053"/>
            <p14:sldId id="766"/>
            <p14:sldId id="871"/>
            <p14:sldId id="872"/>
            <p14:sldId id="873"/>
            <p14:sldId id="874"/>
            <p14:sldId id="875"/>
            <p14:sldId id="876"/>
            <p14:sldId id="877"/>
            <p14:sldId id="573"/>
            <p14:sldId id="954"/>
            <p14:sldId id="878"/>
            <p14:sldId id="1564"/>
            <p14:sldId id="1565"/>
            <p14:sldId id="881"/>
            <p14:sldId id="882"/>
            <p14:sldId id="642"/>
            <p14:sldId id="2218"/>
            <p14:sldId id="2219"/>
            <p14:sldId id="2220"/>
            <p14:sldId id="2221"/>
            <p14:sldId id="884"/>
            <p14:sldId id="1567"/>
            <p14:sldId id="2222"/>
            <p14:sldId id="2223"/>
            <p14:sldId id="2226"/>
            <p14:sldId id="2224"/>
            <p14:sldId id="2225"/>
            <p14:sldId id="2228"/>
            <p14:sldId id="2229"/>
            <p14:sldId id="2230"/>
            <p14:sldId id="643"/>
            <p14:sldId id="1570"/>
            <p14:sldId id="1423"/>
            <p14:sldId id="1668"/>
            <p14:sldId id="2212"/>
            <p14:sldId id="2215"/>
            <p14:sldId id="62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ie.huang" initials="j" lastIdx="3" clrIdx="6"/>
  <p:cmAuthor id="1" name="刘思蜀" initials="刘思蜀" lastIdx="1" clrIdx="0"/>
  <p:cmAuthor id="8" name="xiaoxue.wang" initials="x" lastIdx="1" clrIdx="7"/>
  <p:cmAuthor id="2" name="SkyUN.Org" initials="S" lastIdx="1" clrIdx="0"/>
  <p:cmAuthor id="9" name="keyu.chen" initials="k" lastIdx="4" clrIdx="8"/>
  <p:cmAuthor id="3" name="sdk013" initials="s" lastIdx="3" clrIdx="2"/>
  <p:cmAuthor id="10" name="常先号" initials="常" lastIdx="1" clrIdx="2"/>
  <p:cmAuthor id="4" name="作者" initials="作" lastIdx="0" clrIdx="3"/>
  <p:cmAuthor id="11" name="bei.bin" initials="b" lastIdx="21" clrIdx="10"/>
  <p:cmAuthor id="5" name="john" initials="j" lastIdx="1" clrIdx="4"/>
  <p:cmAuthor id="6" name="杨凤" initials="杨" lastIdx="1" clrIdx="5"/>
  <p:cmAuthor id="13" name="yueming.wu" initials="y" lastIdx="1" clrIdx="12"/>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3C8C"/>
    <a:srgbClr val="1F86DD"/>
    <a:srgbClr val="1D79C8"/>
    <a:srgbClr val="AD1F1A"/>
    <a:srgbClr val="E68B07"/>
    <a:srgbClr val="2A2029"/>
    <a:srgbClr val="1969B1"/>
    <a:srgbClr val="1D7BCB"/>
    <a:srgbClr val="195CB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05" autoAdjust="0"/>
    <p:restoredTop sz="91707" autoAdjust="0"/>
  </p:normalViewPr>
  <p:slideViewPr>
    <p:cSldViewPr snapToGrid="0" showGuides="1">
      <p:cViewPr varScale="1">
        <p:scale>
          <a:sx n="111" d="100"/>
          <a:sy n="111" d="100"/>
        </p:scale>
        <p:origin x="82" y="106"/>
      </p:cViewPr>
      <p:guideLst>
        <p:guide orient="horz" pos="3881"/>
        <p:guide pos="582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gs" Target="tags/tag309.xml"/><Relationship Id="rId75" Type="http://schemas.openxmlformats.org/officeDocument/2006/relationships/commentAuthors" Target="commentAuthors.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handoutMaster" Target="handoutMasters/handoutMaster1.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oleObject" Target="file:///D:\&#20844;&#21496;&#32452;\&#24180;&#25253;&#19987;&#39064;&#8212;&#8212;&#25968;&#23383;&#21270;\wind&#24180;&#25253;\&#20844;&#21496;&#20844;&#21578;2021-05-29(3)-&#25968;&#23383;&#21270;%20-%20&#35814;&#32454;&#24773;&#20917;%20-300-2021-6-1.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renyu.lv\AppData\Local\Temp\wps.mu2856\Chart%20in%20Wps.xlsx"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renyu.lv\AppData\Local\Temp\wps.mu2856\Chart%20in%20Wps.xlsx" TargetMode="External"/></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Workbook2.xlsx"/></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Workbook3.xlsx"/></Relationships>
</file>

<file path=ppt/charts/_rels/chart7.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oleObject" Target="&#24037;&#20316;&#34920;%20&#22312;%20&#20215;&#20540;&#22312;&#32447;&#20844;&#21496;&#31616;&#20171;20201221.pptx" TargetMode="External"/></Relationships>
</file>

<file path=ppt/charts/_rels/chart8.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E:\My-Work-Space\&#20844;&#20849;\&#26131;&#33891;&#20135;&#21697;&#20351;&#29992;&#25968;&#25454;&#32479;&#35745;&#26550;&#26500;-%2020191102(2).xlsx" TargetMode="External"/></Relationships>
</file>

<file path=ppt/charts/_rels/chart9.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E:\My-Work-Space\&#20844;&#20849;\&#26131;&#33891;&#20135;&#21697;&#20351;&#29992;&#25968;&#25454;&#32479;&#35745;&#26550;&#26500;-%2020191102(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0417054301078521"/>
          <c:w val="0.95336380654159"/>
          <c:h val="0.943664470911793"/>
        </c:manualLayout>
      </c:layout>
      <c:lineChart>
        <c:grouping val="standard"/>
        <c:varyColors val="0"/>
        <c:ser>
          <c:idx val="0"/>
          <c:order val="0"/>
          <c:tx>
            <c:strRef>
              <c:f>Sheet1!$B$1</c:f>
              <c:strCache>
                <c:ptCount val="1"/>
                <c:pt idx="0">
                  <c:v>日期</c:v>
                </c:pt>
              </c:strCache>
            </c:strRef>
          </c:tx>
          <c:marker>
            <c:symbol val="none"/>
          </c:marker>
          <c:dLbls>
            <c:delete val="1"/>
          </c:dLbls>
          <c:cat>
            <c:strRef>
              <c:f>Sheet1!$A$2:$A$12</c:f>
              <c:strCache>
                <c:ptCount val="11"/>
                <c:pt idx="0">
                  <c:v>2016.4</c:v>
                </c:pt>
                <c:pt idx="1">
                  <c:v>2016.7</c:v>
                </c:pt>
                <c:pt idx="2">
                  <c:v>2016.1</c:v>
                </c:pt>
                <c:pt idx="3">
                  <c:v>2017.1</c:v>
                </c:pt>
                <c:pt idx="4">
                  <c:v>2017.4</c:v>
                </c:pt>
                <c:pt idx="5">
                  <c:v>2017.7</c:v>
                </c:pt>
                <c:pt idx="6">
                  <c:v>2017.1</c:v>
                </c:pt>
                <c:pt idx="7">
                  <c:v>2017.11</c:v>
                </c:pt>
                <c:pt idx="8">
                  <c:v>2018.4</c:v>
                </c:pt>
                <c:pt idx="9">
                  <c:v>2018.7</c:v>
                </c:pt>
                <c:pt idx="10">
                  <c:v>2018.8.10</c:v>
                </c:pt>
              </c:strCache>
            </c:strRef>
          </c:cat>
          <c:val>
            <c:numRef>
              <c:f>Sheet1!$B$2:$B$12</c:f>
              <c:numCache>
                <c:formatCode>General</c:formatCode>
                <c:ptCount val="11"/>
                <c:pt idx="0">
                  <c:v>0</c:v>
                </c:pt>
                <c:pt idx="1">
                  <c:v>550</c:v>
                </c:pt>
                <c:pt idx="2">
                  <c:v>1490</c:v>
                </c:pt>
                <c:pt idx="3">
                  <c:v>1900</c:v>
                </c:pt>
                <c:pt idx="4">
                  <c:v>2131</c:v>
                </c:pt>
                <c:pt idx="5">
                  <c:v>2472</c:v>
                </c:pt>
                <c:pt idx="6">
                  <c:v>2812</c:v>
                </c:pt>
                <c:pt idx="7">
                  <c:v>2891</c:v>
                </c:pt>
                <c:pt idx="8">
                  <c:v>3263</c:v>
                </c:pt>
                <c:pt idx="9">
                  <c:v>3585</c:v>
                </c:pt>
                <c:pt idx="10">
                  <c:v>3594</c:v>
                </c:pt>
              </c:numCache>
            </c:numRef>
          </c:val>
          <c:smooth val="0"/>
        </c:ser>
        <c:dLbls>
          <c:showLegendKey val="0"/>
          <c:showVal val="1"/>
          <c:showCatName val="0"/>
          <c:showSerName val="0"/>
          <c:showPercent val="0"/>
          <c:showBubbleSize val="0"/>
        </c:dLbls>
        <c:marker val="0"/>
        <c:smooth val="0"/>
        <c:axId val="330853168"/>
        <c:axId val="330853712"/>
      </c:lineChart>
      <c:catAx>
        <c:axId val="330853168"/>
        <c:scaling>
          <c:orientation val="minMax"/>
        </c:scaling>
        <c:delete val="0"/>
        <c:axPos val="b"/>
        <c:numFmt formatCode="General" sourceLinked="0"/>
        <c:majorTickMark val="none"/>
        <c:minorTickMark val="none"/>
        <c:tickLblPos val="none"/>
        <c:spPr>
          <a:ln w="25400" cap="flat" cmpd="sng" algn="ctr">
            <a:solidFill>
              <a:schemeClr val="tx1">
                <a:tint val="75000"/>
              </a:schemeClr>
            </a:solidFill>
            <a:prstDash val="solid"/>
            <a:round/>
            <a:tailEnd type="triangle" w="lg" len="lg"/>
          </a:ln>
        </c:spPr>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cs"/>
              </a:defRPr>
            </a:pPr>
          </a:p>
        </c:txPr>
        <c:crossAx val="330853712"/>
        <c:crosses val="autoZero"/>
        <c:auto val="1"/>
        <c:lblAlgn val="ctr"/>
        <c:lblOffset val="100"/>
        <c:noMultiLvlLbl val="0"/>
      </c:catAx>
      <c:valAx>
        <c:axId val="330853712"/>
        <c:scaling>
          <c:orientation val="minMax"/>
        </c:scaling>
        <c:delete val="1"/>
        <c:axPos val="l"/>
        <c:numFmt formatCode="General" sourceLinked="1"/>
        <c:majorTickMark val="out"/>
        <c:minorTickMark val="none"/>
        <c:tickLblPos val="none"/>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cs"/>
              </a:defRPr>
            </a:pPr>
          </a:p>
        </c:txPr>
        <c:crossAx val="330853168"/>
        <c:crosses val="autoZero"/>
        <c:crossBetween val="between"/>
      </c:valAx>
    </c:plotArea>
    <c:plotVisOnly val="1"/>
    <c:dispBlanksAs val="gap"/>
    <c:showDLblsOverMax val="0"/>
  </c:chart>
  <c:txPr>
    <a:bodyPr/>
    <a:lstStyle/>
    <a:p>
      <a:pPr>
        <a:defRPr lang="zh-CN" sz="18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7888888888889"/>
          <c:y val="0.00720980533525595"/>
          <c:w val="0.867944444444444"/>
          <c:h val="0.6647921172795"/>
        </c:manualLayout>
      </c:layout>
      <c:barChart>
        <c:barDir val="col"/>
        <c:grouping val="clustered"/>
        <c:varyColors val="1"/>
        <c:ser>
          <c:idx val="0"/>
          <c:order val="0"/>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Pt>
            <c:idx val="5"/>
            <c:invertIfNegative val="0"/>
            <c:bubble3D val="0"/>
          </c:dPt>
          <c:dPt>
            <c:idx val="6"/>
            <c:invertIfNegative val="0"/>
            <c:bubble3D val="0"/>
          </c:dPt>
          <c:dPt>
            <c:idx val="7"/>
            <c:invertIfNegative val="0"/>
            <c:bubble3D val="0"/>
          </c:dPt>
          <c:dPt>
            <c:idx val="8"/>
            <c:invertIfNegative val="0"/>
            <c:bubble3D val="0"/>
          </c:dPt>
          <c:dPt>
            <c:idx val="9"/>
            <c:invertIfNegative val="0"/>
            <c:bubble3D val="0"/>
          </c:dPt>
          <c:dPt>
            <c:idx val="10"/>
            <c:invertIfNegative val="0"/>
            <c:bubble3D val="0"/>
          </c:dPt>
          <c:dPt>
            <c:idx val="11"/>
            <c:invertIfNegative val="0"/>
            <c:bubble3D val="0"/>
          </c:dPt>
          <c:dPt>
            <c:idx val="12"/>
            <c:invertIfNegative val="0"/>
            <c:bubble3D val="0"/>
          </c:dPt>
          <c:dPt>
            <c:idx val="13"/>
            <c:invertIfNegative val="0"/>
            <c:bubble3D val="0"/>
          </c:dPt>
          <c:dPt>
            <c:idx val="14"/>
            <c:invertIfNegative val="0"/>
            <c:bubble3D val="0"/>
          </c:dPt>
          <c:dPt>
            <c:idx val="15"/>
            <c:invertIfNegative val="0"/>
            <c:bubble3D val="0"/>
          </c:dPt>
          <c:dPt>
            <c:idx val="16"/>
            <c:invertIfNegative val="0"/>
            <c:bubble3D val="0"/>
          </c:dPt>
          <c:dLbls>
            <c:delete val="1"/>
          </c:dLbls>
          <c:cat>
            <c:strRef>
              <c:f>导出计数_证监会行业门类_1!$K$2:$K$18</c:f>
              <c:strCache>
                <c:ptCount val="17"/>
                <c:pt idx="0">
                  <c:v>制造业</c:v>
                </c:pt>
                <c:pt idx="1">
                  <c:v>采矿</c:v>
                </c:pt>
                <c:pt idx="2">
                  <c:v>电热燃气及水</c:v>
                </c:pt>
                <c:pt idx="3">
                  <c:v>房地产</c:v>
                </c:pt>
                <c:pt idx="4">
                  <c:v>建筑</c:v>
                </c:pt>
                <c:pt idx="5">
                  <c:v>交通运输邮政</c:v>
                </c:pt>
                <c:pt idx="6">
                  <c:v>教育</c:v>
                </c:pt>
                <c:pt idx="7">
                  <c:v>金融</c:v>
                </c:pt>
                <c:pt idx="8">
                  <c:v>科研和技术服务</c:v>
                </c:pt>
                <c:pt idx="9">
                  <c:v>农林牧渔</c:v>
                </c:pt>
                <c:pt idx="10">
                  <c:v>批发零售</c:v>
                </c:pt>
                <c:pt idx="11">
                  <c:v>水利环境公共设施</c:v>
                </c:pt>
                <c:pt idx="12">
                  <c:v>卫生和社会工作</c:v>
                </c:pt>
                <c:pt idx="13">
                  <c:v>文体育娱乐</c:v>
                </c:pt>
                <c:pt idx="14">
                  <c:v>住宿餐饮</c:v>
                </c:pt>
                <c:pt idx="15">
                  <c:v>综合</c:v>
                </c:pt>
                <c:pt idx="16">
                  <c:v>租赁商务服务</c:v>
                </c:pt>
              </c:strCache>
            </c:strRef>
          </c:cat>
          <c:val>
            <c:numRef>
              <c:f>导出计数_证监会行业门类_1!$L$2:$L$18</c:f>
              <c:numCache>
                <c:formatCode>0.00%</c:formatCode>
                <c:ptCount val="17"/>
                <c:pt idx="0">
                  <c:v>0.457898399443285</c:v>
                </c:pt>
                <c:pt idx="1">
                  <c:v>0.413793103448276</c:v>
                </c:pt>
                <c:pt idx="2">
                  <c:v>0.369565217391304</c:v>
                </c:pt>
                <c:pt idx="3">
                  <c:v>0.368421052631579</c:v>
                </c:pt>
                <c:pt idx="4">
                  <c:v>0.592592592592593</c:v>
                </c:pt>
                <c:pt idx="5">
                  <c:v>0.527777777777778</c:v>
                </c:pt>
                <c:pt idx="6">
                  <c:v>0.428571428571429</c:v>
                </c:pt>
                <c:pt idx="7">
                  <c:v>0.725</c:v>
                </c:pt>
                <c:pt idx="8">
                  <c:v>0.595238095238095</c:v>
                </c:pt>
                <c:pt idx="9">
                  <c:v>0.32258064516129</c:v>
                </c:pt>
                <c:pt idx="10">
                  <c:v>0.662162162162162</c:v>
                </c:pt>
                <c:pt idx="11">
                  <c:v>0.42</c:v>
                </c:pt>
                <c:pt idx="12">
                  <c:v>0.777777777777778</c:v>
                </c:pt>
                <c:pt idx="13">
                  <c:v>0.548387096774194</c:v>
                </c:pt>
                <c:pt idx="14">
                  <c:v>0.666666666666667</c:v>
                </c:pt>
                <c:pt idx="15">
                  <c:v>0.428571428571429</c:v>
                </c:pt>
                <c:pt idx="16">
                  <c:v>0.875</c:v>
                </c:pt>
              </c:numCache>
            </c:numRef>
          </c:val>
        </c:ser>
        <c:dLbls>
          <c:showLegendKey val="0"/>
          <c:showVal val="0"/>
          <c:showCatName val="0"/>
          <c:showSerName val="0"/>
          <c:showPercent val="0"/>
          <c:showBubbleSize val="0"/>
        </c:dLbls>
        <c:gapWidth val="150"/>
        <c:axId val="678025856"/>
        <c:axId val="679472128"/>
      </c:barChart>
      <c:catAx>
        <c:axId val="678025856"/>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79472128"/>
        <c:crosses val="autoZero"/>
        <c:auto val="1"/>
        <c:lblAlgn val="ctr"/>
        <c:lblOffset val="100"/>
        <c:noMultiLvlLbl val="0"/>
      </c:catAx>
      <c:valAx>
        <c:axId val="679472128"/>
        <c:scaling>
          <c:orientation val="minMax"/>
        </c:scaling>
        <c:delete val="0"/>
        <c:axPos val="l"/>
        <c:majorGridlines/>
        <c:numFmt formatCode="0.00%"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78025856"/>
        <c:crosses val="autoZero"/>
        <c:crossBetween val="between"/>
      </c:valAx>
    </c:plotArea>
    <c:plotVisOnly val="1"/>
    <c:dispBlanksAs val="gap"/>
    <c:showDLblsOverMax val="0"/>
  </c:chart>
  <c:spPr>
    <a:ln>
      <a:noFill/>
    </a:ln>
  </c:spPr>
  <c:txPr>
    <a:bodyPr/>
    <a:lstStyle/>
    <a:p>
      <a:pPr>
        <a:defRPr lang="zh-CN" sz="1000">
          <a:latin typeface="Times New Roman" panose="02020603050405020304" pitchFamily="18" charset="0"/>
          <a:cs typeface="Times New Roman" panose="02020603050405020304" pitchFamily="18" charset="0"/>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'[Chart in Wps.xlsx]Sheet2'!$A$2</c:f>
              <c:strCache>
                <c:ptCount val="1"/>
                <c:pt idx="0">
                  <c:v>类别 1</c:v>
                </c:pt>
              </c:strCache>
            </c:strRef>
          </c:tx>
          <c:spPr/>
          <c:explosion val="0"/>
          <c:dPt>
            <c:idx val="0"/>
            <c:bubble3D val="0"/>
            <c:spPr>
              <a:solidFill>
                <a:srgbClr val="DC9F0C"/>
              </a:solidFill>
              <a:ln w="19050">
                <a:solidFill>
                  <a:schemeClr val="lt1"/>
                </a:solidFill>
              </a:ln>
              <a:effectLst/>
            </c:spPr>
          </c:dPt>
          <c:dPt>
            <c:idx val="1"/>
            <c:bubble3D val="0"/>
            <c:spPr>
              <a:solidFill>
                <a:srgbClr val="DC9F0C"/>
              </a:solidFill>
              <a:ln w="19050">
                <a:solidFill>
                  <a:schemeClr val="lt1"/>
                </a:solidFill>
              </a:ln>
              <a:effectLst/>
            </c:spPr>
          </c:dPt>
          <c:dPt>
            <c:idx val="2"/>
            <c:bubble3D val="0"/>
            <c:spPr>
              <a:solidFill>
                <a:srgbClr val="DC9F0C"/>
              </a:solidFill>
              <a:ln w="19050">
                <a:solidFill>
                  <a:schemeClr val="lt1"/>
                </a:solidFill>
              </a:ln>
              <a:effectLst/>
            </c:spPr>
          </c:dPt>
          <c:dPt>
            <c:idx val="3"/>
            <c:bubble3D val="0"/>
            <c:spPr>
              <a:solidFill>
                <a:srgbClr val="4584D3"/>
              </a:solidFill>
              <a:ln w="19050">
                <a:solidFill>
                  <a:schemeClr val="lt1"/>
                </a:solidFill>
              </a:ln>
              <a:effectLst/>
            </c:spPr>
          </c:dPt>
          <c:dPt>
            <c:idx val="4"/>
            <c:bubble3D val="0"/>
            <c:spPr>
              <a:solidFill>
                <a:srgbClr val="4584D3"/>
              </a:solidFill>
              <a:ln w="19050">
                <a:solidFill>
                  <a:schemeClr val="lt1"/>
                </a:solidFill>
              </a:ln>
              <a:effectLst/>
            </c:spPr>
          </c:dPt>
          <c:dPt>
            <c:idx val="5"/>
            <c:bubble3D val="0"/>
            <c:spPr>
              <a:solidFill>
                <a:srgbClr val="4584D3"/>
              </a:solidFill>
              <a:ln w="19050">
                <a:solidFill>
                  <a:schemeClr val="lt1"/>
                </a:solidFill>
              </a:ln>
              <a:effectLst/>
            </c:spPr>
          </c:dPt>
          <c:dPt>
            <c:idx val="6"/>
            <c:bubble3D val="0"/>
            <c:spPr>
              <a:solidFill>
                <a:srgbClr val="288B41"/>
              </a:solidFill>
              <a:ln w="19050">
                <a:solidFill>
                  <a:schemeClr val="lt1"/>
                </a:solidFill>
              </a:ln>
              <a:effectLst/>
            </c:spPr>
          </c:dPt>
          <c:dPt>
            <c:idx val="7"/>
            <c:bubble3D val="0"/>
            <c:spPr>
              <a:solidFill>
                <a:srgbClr val="288B41"/>
              </a:solidFill>
              <a:ln w="19050">
                <a:solidFill>
                  <a:schemeClr val="lt1"/>
                </a:solidFill>
              </a:ln>
              <a:effectLst/>
            </c:spPr>
          </c:dPt>
          <c:dPt>
            <c:idx val="8"/>
            <c:bubble3D val="0"/>
            <c:spPr>
              <a:solidFill>
                <a:schemeClr val="accent3">
                  <a:lumMod val="60000"/>
                </a:schemeClr>
              </a:solidFill>
              <a:ln w="19050">
                <a:solidFill>
                  <a:schemeClr val="lt1"/>
                </a:solidFill>
              </a:ln>
              <a:effectLst/>
            </c:spPr>
          </c:dPt>
          <c:dLbls>
            <c:delete val="1"/>
          </c:dLbls>
          <c:cat>
            <c:strRef>
              <c:f>'[Chart in Wps.xlsx]Sheet2'!$B$1:$J$1</c:f>
              <c:strCache>
                <c:ptCount val="9"/>
                <c:pt idx="0">
                  <c:v>系列 1</c:v>
                </c:pt>
                <c:pt idx="1">
                  <c:v>系列 2</c:v>
                </c:pt>
                <c:pt idx="2">
                  <c:v>系列 3</c:v>
                </c:pt>
                <c:pt idx="3">
                  <c:v>系列 4</c:v>
                </c:pt>
                <c:pt idx="4">
                  <c:v>系列 5</c:v>
                </c:pt>
                <c:pt idx="5">
                  <c:v>系列 6</c:v>
                </c:pt>
                <c:pt idx="6">
                  <c:v>系列 7</c:v>
                </c:pt>
                <c:pt idx="7">
                  <c:v>系列 8</c:v>
                </c:pt>
                <c:pt idx="8">
                  <c:v>系列 9</c:v>
                </c:pt>
              </c:strCache>
            </c:strRef>
          </c:cat>
          <c:val>
            <c:numRef>
              <c:f>'[Chart in Wps.xlsx]Sheet2'!$B$2:$J$2</c:f>
              <c:numCache>
                <c:formatCode>General</c:formatCode>
                <c:ptCount val="9"/>
                <c:pt idx="0">
                  <c:v>9</c:v>
                </c:pt>
                <c:pt idx="1">
                  <c:v>9</c:v>
                </c:pt>
                <c:pt idx="2">
                  <c:v>9</c:v>
                </c:pt>
                <c:pt idx="3">
                  <c:v>9</c:v>
                </c:pt>
                <c:pt idx="4">
                  <c:v>9</c:v>
                </c:pt>
                <c:pt idx="5">
                  <c:v>9</c:v>
                </c:pt>
                <c:pt idx="6">
                  <c:v>9</c:v>
                </c:pt>
                <c:pt idx="7">
                  <c:v>9</c:v>
                </c:pt>
                <c:pt idx="8">
                  <c:v>9</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'[Chart in Wps.xlsx]Sheet1'!$A$2</c:f>
              <c:strCache>
                <c:ptCount val="1"/>
                <c:pt idx="0">
                  <c:v>类别 1</c:v>
                </c:pt>
              </c:strCache>
            </c:strRef>
          </c:tx>
          <c:spPr/>
          <c:explosion val="0"/>
          <c:dPt>
            <c:idx val="0"/>
            <c:bubble3D val="0"/>
            <c:spPr>
              <a:solidFill>
                <a:schemeClr val="accent5">
                  <a:lumMod val="75000"/>
                </a:schemeClr>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rgbClr val="288B41"/>
              </a:solidFill>
              <a:ln w="19050">
                <a:solidFill>
                  <a:schemeClr val="lt1"/>
                </a:solidFill>
              </a:ln>
              <a:effectLst/>
            </c:spPr>
          </c:dPt>
          <c:dLbls>
            <c:delete val="1"/>
          </c:dLbls>
          <c:cat>
            <c:strRef>
              <c:f>'[Chart in Wps.xlsx]Sheet1'!$B$1:$D$1</c:f>
              <c:strCache>
                <c:ptCount val="3"/>
                <c:pt idx="0">
                  <c:v>系列 1</c:v>
                </c:pt>
                <c:pt idx="1">
                  <c:v>系列 2</c:v>
                </c:pt>
                <c:pt idx="2">
                  <c:v>系列 3</c:v>
                </c:pt>
              </c:strCache>
            </c:strRef>
          </c:cat>
          <c:val>
            <c:numRef>
              <c:f>'[Chart in Wps.xlsx]Sheet1'!$B$2:$D$2</c:f>
              <c:numCache>
                <c:formatCode>General</c:formatCode>
                <c:ptCount val="3"/>
                <c:pt idx="0">
                  <c:v>9</c:v>
                </c:pt>
                <c:pt idx="1">
                  <c:v>9</c:v>
                </c:pt>
                <c:pt idx="2">
                  <c:v>9</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28"/>
    </mc:Choice>
    <mc:Fallback>
      <c:style val="28"/>
    </mc:Fallback>
  </mc:AlternateContent>
  <c:chart>
    <c:autoTitleDeleted val="1"/>
    <c:plotArea>
      <c:layout>
        <c:manualLayout>
          <c:layoutTarget val="inner"/>
          <c:xMode val="edge"/>
          <c:yMode val="edge"/>
          <c:x val="0.192894268268574"/>
          <c:y val="0.11015814124075"/>
          <c:w val="0.672251174726658"/>
          <c:h val="0.801743803270521"/>
        </c:manualLayout>
      </c:layout>
      <c:doughnutChart>
        <c:varyColors val="0"/>
        <c:ser>
          <c:idx val="0"/>
          <c:order val="0"/>
          <c:tx>
            <c:strRef>
              <c:f>Sheet1!$B$1</c:f>
              <c:strCache>
                <c:ptCount val="1"/>
                <c:pt idx="0">
                  <c:v>共创建议模块分布图</c:v>
                </c:pt>
              </c:strCache>
            </c:strRef>
          </c:tx>
          <c:spPr>
            <a:solidFill>
              <a:schemeClr val="tx2">
                <a:lumMod val="60000"/>
                <a:lumOff val="40000"/>
              </a:schemeClr>
            </a:solidFill>
            <a:scene3d>
              <a:camera prst="orthographicFront"/>
              <a:lightRig rig="threePt" dir="t"/>
            </a:scene3d>
          </c:spPr>
          <c:explosion val="0"/>
          <c:dPt>
            <c:idx val="0"/>
            <c:bubble3D val="0"/>
            <c:spPr>
              <a:solidFill>
                <a:srgbClr val="5D98E2"/>
              </a:solidFill>
              <a:scene3d>
                <a:camera prst="orthographicFront"/>
                <a:lightRig rig="threePt" dir="t"/>
              </a:scene3d>
            </c:spPr>
          </c:dPt>
          <c:dPt>
            <c:idx val="1"/>
            <c:bubble3D val="0"/>
            <c:explosion val="8"/>
            <c:spPr>
              <a:solidFill>
                <a:schemeClr val="accent4">
                  <a:lumMod val="60000"/>
                  <a:lumOff val="40000"/>
                </a:schemeClr>
              </a:solidFill>
              <a:scene3d>
                <a:camera prst="orthographicFront"/>
                <a:lightRig rig="threePt" dir="t"/>
              </a:scene3d>
            </c:spPr>
          </c:dPt>
          <c:dLbls>
            <c:dLbl>
              <c:idx val="0"/>
              <c:layout>
                <c:manualLayout>
                  <c:x val="-0.169882670218553"/>
                  <c:y val="0.0713558441741973"/>
                </c:manualLayout>
              </c:layout>
              <c:tx>
                <c:rich>
                  <a:bodyPr rot="0" spcFirstLastPara="0" vertOverflow="ellipsis" vert="horz" wrap="square" lIns="38100" tIns="19050" rIns="38100" bIns="19050" anchor="ctr" anchorCtr="1"/>
                  <a:lstStyle/>
                  <a:p>
                    <a:pPr defTabSz="914400">
                      <a:defRPr lang="zh-CN" sz="1800" b="0" i="0" u="none" strike="noStrike" kern="12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a:t>16508</a:t>
                    </a:r>
                    <a:endParaRPr lang="en-US" altLang="zh-CN"/>
                  </a:p>
                  <a:p>
                    <a:pPr defTabSz="914400">
                      <a:defRPr lang="zh-CN" sz="1800" b="0" i="0" u="none" strike="noStrike" kern="12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a:t>96.02%</a:t>
                    </a:r>
                    <a:endParaRPr lang="en-US" altLang="zh-CN"/>
                  </a:p>
                </c:rich>
              </c:tx>
              <c:numFmt formatCode="0.00%" sourceLinked="0"/>
              <c:spPr>
                <a:noFill/>
                <a:ln>
                  <a:noFill/>
                </a:ln>
                <a:effectLst/>
              </c:spPr>
              <c:txPr>
                <a:bodyPr rot="0" spcFirstLastPara="0" vertOverflow="ellipsis" vert="horz" wrap="square" lIns="38100" tIns="19050" rIns="38100" bIns="19050" anchor="ctr" anchorCtr="1"/>
                <a:lstStyle/>
                <a:p>
                  <a:pPr>
                    <a:defRPr lang="zh-CN" sz="1800" b="0" i="0" u="none" strike="noStrike" kern="12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showLegendKey val="0"/>
              <c:showVal val="0"/>
              <c:showCatName val="1"/>
              <c:showSerName val="0"/>
              <c:showPercent val="1"/>
              <c:showBubbleSize val="0"/>
              <c:separator>
</c:separator>
              <c:extLst>
                <c:ext xmlns:c15="http://schemas.microsoft.com/office/drawing/2012/chart" uri="{CE6537A1-D6FC-4f65-9D91-7224C49458BB}">
                  <c15:layout>
                    <c:manualLayout>
                      <c:w val="0.4044970480582"/>
                      <c:h val="0.207777537253482"/>
                    </c:manualLayout>
                  </c15:layout>
                </c:ext>
              </c:extLst>
            </c:dLbl>
            <c:dLbl>
              <c:idx val="1"/>
              <c:layout>
                <c:manualLayout>
                  <c:x val="0.183730632497493"/>
                  <c:y val="-0.0563341810696657"/>
                </c:manualLayout>
              </c:layout>
              <c:tx>
                <c:rich>
                  <a:bodyPr rot="0" spcFirstLastPara="0" vertOverflow="ellipsis" vert="horz" wrap="square" lIns="38100" tIns="19050" rIns="38100" bIns="19050" anchor="ctr" anchorCtr="1"/>
                  <a:lstStyle/>
                  <a:p>
                    <a:pPr defTabSz="914400">
                      <a:defRPr lang="zh-CN" sz="1800" b="0" i="0" u="none" strike="noStrike" kern="12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a:t>684</a:t>
                    </a:r>
                    <a:endParaRPr lang="en-US" altLang="zh-CN"/>
                  </a:p>
                  <a:p>
                    <a:pPr defTabSz="914400">
                      <a:defRPr lang="zh-CN" sz="1800" b="0" i="0" u="none" strike="noStrike" kern="12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t>3.98%</a:t>
                    </a:r>
                    <a:endParaRPr lang="en-US"/>
                  </a:p>
                </c:rich>
              </c:tx>
              <c:numFmt formatCode="0%" sourceLinked="0"/>
              <c:spPr>
                <a:noFill/>
                <a:ln>
                  <a:noFill/>
                </a:ln>
                <a:effectLst/>
              </c:spPr>
              <c:txPr>
                <a:bodyPr rot="0" spcFirstLastPara="0" vertOverflow="ellipsis" vert="horz" wrap="square" lIns="38100" tIns="19050" rIns="38100" bIns="19050" anchor="ctr" anchorCtr="1"/>
                <a:lstStyle/>
                <a:p>
                  <a:pPr>
                    <a:defRPr lang="zh-CN" sz="1800" b="0" i="0" u="none" strike="noStrike" kern="12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showLegendKey val="0"/>
              <c:showVal val="0"/>
              <c:showCatName val="1"/>
              <c:showSerName val="0"/>
              <c:showPercent val="1"/>
              <c:showBubbleSize val="0"/>
              <c:separator>
</c:separator>
              <c:extLst>
                <c:ext xmlns:c15="http://schemas.microsoft.com/office/drawing/2012/chart" uri="{CE6537A1-D6FC-4f65-9D91-7224C49458BB}">
                  <c15:layout>
                    <c:manualLayout>
                      <c:w val="0.28574560681079"/>
                      <c:h val="0.222522413197232"/>
                    </c:manualLayout>
                  </c15:layout>
                </c:ext>
              </c:extLst>
            </c:dLbl>
            <c:numFmt formatCode="0%" sourceLinked="0"/>
            <c:spPr>
              <a:noFill/>
              <a:ln>
                <a:noFill/>
              </a:ln>
              <a:effectLst/>
            </c:spPr>
            <c:txPr>
              <a:bodyPr rot="0" spcFirstLastPara="0" vertOverflow="ellipsis" vert="horz" wrap="square" lIns="38100" tIns="19050" rIns="38100" bIns="19050" anchor="ctr" anchorCtr="1"/>
              <a:lstStyle/>
              <a:p>
                <a:pPr>
                  <a:defRPr lang="zh-CN" sz="1300" b="0" i="0" u="none" strike="noStrike" kern="12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showLegendKey val="0"/>
            <c:showVal val="0"/>
            <c:showCatName val="1"/>
            <c:showSerName val="0"/>
            <c:showPercent val="1"/>
            <c:showBubbleSize val="0"/>
            <c:showLeaderLines val="0"/>
            <c:extLst>
              <c:ext xmlns:c15="http://schemas.microsoft.com/office/drawing/2012/chart" uri="{CE6537A1-D6FC-4f65-9D91-7224C49458BB}">
                <c15:layout/>
                <c15:showLeaderLines val="0"/>
                <c15:leaderLines/>
              </c:ext>
            </c:extLst>
          </c:dLbls>
          <c:cat>
            <c:numRef>
              <c:f>Sheet1!$A$2:$A$3</c:f>
              <c:numCache>
                <c:formatCode>General</c:formatCode>
                <c:ptCount val="2"/>
                <c:pt idx="0">
                  <c:v>14120</c:v>
                </c:pt>
                <c:pt idx="1">
                  <c:v>997</c:v>
                </c:pt>
              </c:numCache>
            </c:numRef>
          </c:cat>
          <c:val>
            <c:numRef>
              <c:f>Sheet1!$B$2:$B$3</c:f>
              <c:numCache>
                <c:formatCode>General</c:formatCode>
                <c:ptCount val="2"/>
                <c:pt idx="0">
                  <c:v>93.4</c:v>
                </c:pt>
                <c:pt idx="1">
                  <c:v>6.6</c:v>
                </c:pt>
              </c:numCache>
            </c:numRef>
          </c:val>
        </c:ser>
        <c:dLbls>
          <c:showLegendKey val="0"/>
          <c:showVal val="0"/>
          <c:showCatName val="0"/>
          <c:showSerName val="0"/>
          <c:showPercent val="0"/>
          <c:showBubbleSize val="0"/>
          <c:showLeaderLines val="0"/>
        </c:dLbls>
        <c:firstSliceAng val="34"/>
        <c:holeSize val="66"/>
      </c:doughnutChart>
    </c:plotArea>
    <c:plotVisOnly val="1"/>
    <c:dispBlanksAs val="gap"/>
    <c:showDLblsOverMax val="0"/>
  </c:chart>
  <c:txPr>
    <a:bodyPr/>
    <a:lstStyle/>
    <a:p>
      <a:pPr>
        <a:defRPr lang="zh-CN" sz="1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28"/>
    </mc:Choice>
    <mc:Fallback>
      <c:style val="28"/>
    </mc:Fallback>
  </mc:AlternateContent>
  <c:chart>
    <c:autoTitleDeleted val="1"/>
    <c:plotArea>
      <c:layout>
        <c:manualLayout>
          <c:layoutTarget val="inner"/>
          <c:xMode val="edge"/>
          <c:yMode val="edge"/>
          <c:x val="0.201634575001725"/>
          <c:y val="0.126787654225982"/>
          <c:w val="0.672251174726658"/>
          <c:h val="0.801743803270521"/>
        </c:manualLayout>
      </c:layout>
      <c:doughnutChart>
        <c:varyColors val="0"/>
        <c:ser>
          <c:idx val="0"/>
          <c:order val="0"/>
          <c:tx>
            <c:strRef>
              <c:f>Sheet1!$B$1</c:f>
              <c:strCache>
                <c:ptCount val="1"/>
                <c:pt idx="0">
                  <c:v>共创建议模块分布图</c:v>
                </c:pt>
              </c:strCache>
            </c:strRef>
          </c:tx>
          <c:spPr>
            <a:solidFill>
              <a:schemeClr val="tx2">
                <a:lumMod val="60000"/>
                <a:lumOff val="40000"/>
              </a:schemeClr>
            </a:solidFill>
            <a:scene3d>
              <a:camera prst="orthographicFront"/>
              <a:lightRig rig="threePt" dir="t"/>
            </a:scene3d>
          </c:spPr>
          <c:explosion val="23"/>
          <c:dPt>
            <c:idx val="0"/>
            <c:bubble3D val="0"/>
            <c:explosion val="13"/>
            <c:spPr>
              <a:solidFill>
                <a:schemeClr val="bg2">
                  <a:lumMod val="75000"/>
                </a:schemeClr>
              </a:solidFill>
              <a:scene3d>
                <a:camera prst="orthographicFront"/>
                <a:lightRig rig="threePt" dir="t"/>
              </a:scene3d>
            </c:spPr>
          </c:dPt>
          <c:dPt>
            <c:idx val="1"/>
            <c:bubble3D val="0"/>
            <c:explosion val="15"/>
            <c:spPr>
              <a:solidFill>
                <a:schemeClr val="bg2">
                  <a:lumMod val="75000"/>
                </a:schemeClr>
              </a:solidFill>
              <a:scene3d>
                <a:camera prst="orthographicFront"/>
                <a:lightRig rig="threePt" dir="t"/>
              </a:scene3d>
            </c:spPr>
          </c:dPt>
          <c:dPt>
            <c:idx val="2"/>
            <c:bubble3D val="0"/>
            <c:explosion val="14"/>
            <c:spPr>
              <a:solidFill>
                <a:schemeClr val="bg2">
                  <a:lumMod val="75000"/>
                </a:schemeClr>
              </a:solidFill>
              <a:scene3d>
                <a:camera prst="orthographicFront"/>
                <a:lightRig rig="threePt" dir="t"/>
              </a:scene3d>
            </c:spPr>
          </c:dPt>
          <c:dPt>
            <c:idx val="3"/>
            <c:bubble3D val="0"/>
            <c:explosion val="21"/>
          </c:dPt>
          <c:dPt>
            <c:idx val="4"/>
            <c:bubble3D val="0"/>
            <c:explosion val="11"/>
          </c:dPt>
          <c:dPt>
            <c:idx val="5"/>
            <c:bubble3D val="0"/>
            <c:explosion val="24"/>
          </c:dPt>
          <c:dPt>
            <c:idx val="6"/>
            <c:bubble3D val="0"/>
            <c:explosion val="15"/>
          </c:dPt>
          <c:dPt>
            <c:idx val="7"/>
            <c:bubble3D val="0"/>
            <c:explosion val="21"/>
          </c:dPt>
          <c:dPt>
            <c:idx val="8"/>
            <c:bubble3D val="0"/>
            <c:explosion val="15"/>
          </c:dPt>
          <c:dPt>
            <c:idx val="9"/>
            <c:bubble3D val="0"/>
            <c:explosion val="15"/>
          </c:dPt>
          <c:dLbls>
            <c:dLbl>
              <c:idx val="0"/>
              <c:layout>
                <c:manualLayout>
                  <c:x val="0.0530183909473822"/>
                  <c:y val="-0.19142421262985"/>
                </c:manualLayout>
              </c:layout>
              <c:tx>
                <c:rich>
                  <a:bodyPr rot="0" spcFirstLastPara="0" vertOverflow="ellipsis" vert="horz" wrap="square" lIns="38100" tIns="19050" rIns="38100" bIns="19050" anchor="ctr" anchorCtr="1"/>
                  <a:lstStyle/>
                  <a:p>
                    <a:pPr defTabSz="914400">
                      <a:defRPr lang="zh-CN" sz="1200" b="1" i="0" u="none" strike="noStrike" kern="1200" baseline="0">
                        <a:solidFill>
                          <a:schemeClr val="tx1"/>
                        </a:solidFill>
                        <a:latin typeface="微软雅黑" panose="020B0503020204020204" pitchFamily="34" charset="-122"/>
                        <a:ea typeface="微软雅黑" panose="020B0503020204020204" pitchFamily="34" charset="-122"/>
                        <a:cs typeface="+mn-cs"/>
                      </a:defRPr>
                    </a:pPr>
                    <a:r>
                      <a:rPr lang="zh-CN" altLang="en-US"/>
                      <a:t>资本运作大数据</a:t>
                    </a:r>
                    <a:endParaRPr lang="zh-CN" altLang="en-US"/>
                  </a:p>
                  <a:p>
                    <a:pPr defTabSz="914400">
                      <a:defRPr lang="zh-CN" sz="1200" b="1" i="0" u="none" strike="noStrike" kern="1200" baseline="0">
                        <a:solidFill>
                          <a:schemeClr val="tx1"/>
                        </a:solidFill>
                        <a:latin typeface="微软雅黑" panose="020B0503020204020204" pitchFamily="34" charset="-122"/>
                        <a:ea typeface="微软雅黑" panose="020B0503020204020204" pitchFamily="34" charset="-122"/>
                        <a:cs typeface="+mn-cs"/>
                      </a:defRPr>
                    </a:pPr>
                    <a:r>
                      <a:rPr lang="en-US" altLang="zh-CN"/>
                      <a:t>26.62%</a:t>
                    </a:r>
                    <a:endParaRPr lang="en-US" altLang="zh-CN"/>
                  </a:p>
                </c:rich>
              </c:tx>
              <c:numFmt formatCode="0.00%" sourceLinked="0"/>
              <c:spPr>
                <a:noFill/>
                <a:ln>
                  <a:noFill/>
                </a:ln>
                <a:effectLst/>
              </c:spPr>
              <c:txPr>
                <a:bodyPr rot="0" spcFirstLastPara="0" vertOverflow="ellipsis" vert="horz" wrap="square" lIns="38100" tIns="19050" rIns="38100" bIns="19050" anchor="ctr" anchorCtr="1"/>
                <a:lstStyle/>
                <a:p>
                  <a:pPr>
                    <a:defRPr lang="zh-CN" sz="1200" b="1" i="0" u="none" strike="noStrike" kern="1200" baseline="0">
                      <a:solidFill>
                        <a:schemeClr val="tx1"/>
                      </a:solidFill>
                      <a:latin typeface="微软雅黑" panose="020B0503020204020204" pitchFamily="34" charset="-122"/>
                      <a:ea typeface="微软雅黑" panose="020B0503020204020204" pitchFamily="34" charset="-122"/>
                      <a:cs typeface="+mn-cs"/>
                    </a:defRPr>
                  </a:pPr>
                </a:p>
              </c:txPr>
              <c:showLegendKey val="0"/>
              <c:showVal val="0"/>
              <c:showCatName val="1"/>
              <c:showSerName val="0"/>
              <c:showPercent val="1"/>
              <c:showBubbleSize val="0"/>
              <c:separator>
</c:separator>
              <c:extLst>
                <c:ext xmlns:c15="http://schemas.microsoft.com/office/drawing/2012/chart" uri="{CE6537A1-D6FC-4f65-9D91-7224C49458BB}">
                  <c15:layout>
                    <c:manualLayout>
                      <c:w val="0.26036100563767"/>
                      <c:h val="0.221092784872407"/>
                    </c:manualLayout>
                  </c15:layout>
                </c:ext>
              </c:extLst>
            </c:dLbl>
            <c:dLbl>
              <c:idx val="1"/>
              <c:layout>
                <c:manualLayout>
                  <c:x val="0.0980855071115502"/>
                  <c:y val="0.102145840987332"/>
                </c:manualLayout>
              </c:layout>
              <c:tx>
                <c:rich>
                  <a:bodyPr rot="0" spcFirstLastPara="0" vertOverflow="ellipsis" vert="horz" wrap="square" lIns="38100" tIns="19050" rIns="38100" bIns="19050" anchor="ctr" anchorCtr="1"/>
                  <a:lstStyle/>
                  <a:p>
                    <a:pPr defTabSz="914400">
                      <a:defRPr lang="zh-CN" sz="1800" b="1" i="0" u="none" strike="noStrike" kern="1200" baseline="0">
                        <a:solidFill>
                          <a:schemeClr val="tx1"/>
                        </a:solidFill>
                        <a:latin typeface="微软雅黑" panose="020B0503020204020204" pitchFamily="34" charset="-122"/>
                        <a:ea typeface="微软雅黑" panose="020B0503020204020204" pitchFamily="34" charset="-122"/>
                        <a:cs typeface="+mn-cs"/>
                      </a:defRPr>
                    </a:pPr>
                    <a:r>
                      <a:rPr lang="zh-CN" altLang="en-US" sz="1400"/>
                      <a:t>三会管理</a:t>
                    </a:r>
                    <a:endParaRPr lang="zh-CN" altLang="en-US" sz="1400"/>
                  </a:p>
                  <a:p>
                    <a:pPr defTabSz="914400">
                      <a:defRPr lang="zh-CN" sz="1800" b="1" i="0" u="none" strike="noStrike" kern="1200" baseline="0">
                        <a:solidFill>
                          <a:schemeClr val="tx1"/>
                        </a:solidFill>
                        <a:latin typeface="微软雅黑" panose="020B0503020204020204" pitchFamily="34" charset="-122"/>
                        <a:ea typeface="微软雅黑" panose="020B0503020204020204" pitchFamily="34" charset="-122"/>
                        <a:cs typeface="+mn-cs"/>
                      </a:defRPr>
                    </a:pPr>
                    <a:r>
                      <a:rPr lang="en-US" altLang="zh-CN" sz="1400"/>
                      <a:t>18.7%</a:t>
                    </a:r>
                    <a:endParaRPr lang="en-US" altLang="zh-CN" sz="1400"/>
                  </a:p>
                </c:rich>
              </c:tx>
              <c:numFmt formatCode="0%" sourceLinked="0"/>
              <c:spPr>
                <a:noFill/>
                <a:ln>
                  <a:noFill/>
                </a:ln>
                <a:effectLst/>
              </c:spPr>
              <c:txPr>
                <a:bodyPr rot="0" spcFirstLastPara="0" vertOverflow="ellipsis" vert="horz" wrap="square" lIns="38100" tIns="19050" rIns="38100" bIns="19050" anchor="ctr" anchorCtr="1"/>
                <a:lstStyle/>
                <a:p>
                  <a:pPr>
                    <a:defRPr lang="zh-CN" sz="1800" b="1" i="0" u="none" strike="noStrike" kern="1200" baseline="0">
                      <a:solidFill>
                        <a:schemeClr val="tx1"/>
                      </a:solidFill>
                      <a:latin typeface="微软雅黑" panose="020B0503020204020204" pitchFamily="34" charset="-122"/>
                      <a:ea typeface="微软雅黑" panose="020B0503020204020204" pitchFamily="34" charset="-122"/>
                      <a:cs typeface="+mn-cs"/>
                    </a:defRPr>
                  </a:pPr>
                </a:p>
              </c:txPr>
              <c:showLegendKey val="0"/>
              <c:showVal val="0"/>
              <c:showCatName val="1"/>
              <c:showSerName val="0"/>
              <c:showPercent val="1"/>
              <c:showBubbleSize val="0"/>
              <c:separator>
</c:separator>
              <c:extLst>
                <c:ext xmlns:c15="http://schemas.microsoft.com/office/drawing/2012/chart" uri="{CE6537A1-D6FC-4f65-9D91-7224C49458BB}">
                  <c15:layout/>
                </c:ext>
              </c:extLst>
            </c:dLbl>
            <c:dLbl>
              <c:idx val="2"/>
              <c:layout>
                <c:manualLayout>
                  <c:x val="-0.084710210687248"/>
                  <c:y val="0.120717784583708"/>
                </c:manualLayout>
              </c:layout>
              <c:showLegendKey val="0"/>
              <c:showVal val="0"/>
              <c:showCatName val="1"/>
              <c:showSerName val="0"/>
              <c:showPercent val="1"/>
              <c:showBubbleSize val="0"/>
              <c:separator>
</c:separator>
              <c:extLst>
                <c:ext xmlns:c15="http://schemas.microsoft.com/office/drawing/2012/chart" uri="{CE6537A1-D6FC-4f65-9D91-7224C49458BB}">
                  <c15:layout/>
                </c:ext>
              </c:extLst>
            </c:dLbl>
            <c:dLbl>
              <c:idx val="3"/>
              <c:layout>
                <c:manualLayout>
                  <c:x val="-0.113690195135394"/>
                  <c:y val="0.0309530343717874"/>
                </c:manualLayout>
              </c:layout>
              <c:tx>
                <c:rich>
                  <a:bodyPr rot="0" spcFirstLastPara="0" vertOverflow="ellipsis" vert="horz" wrap="square" lIns="38100" tIns="19050" rIns="38100" bIns="19050" anchor="ctr" anchorCtr="1"/>
                  <a:lstStyle/>
                  <a:p>
                    <a:pPr defTabSz="914400">
                      <a:defRPr lang="zh-CN" sz="1800" b="1" i="0" u="none" strike="noStrike" kern="1200" baseline="0">
                        <a:solidFill>
                          <a:schemeClr val="tx1"/>
                        </a:solidFill>
                        <a:latin typeface="微软雅黑" panose="020B0503020204020204" pitchFamily="34" charset="-122"/>
                        <a:ea typeface="微软雅黑" panose="020B0503020204020204" pitchFamily="34" charset="-122"/>
                        <a:cs typeface="+mn-cs"/>
                      </a:defRPr>
                    </a:pPr>
                    <a:r>
                      <a:rPr lang="zh-CN" altLang="en-US" sz="1400"/>
                      <a:t>股东分析</a:t>
                    </a:r>
                    <a:endParaRPr lang="zh-CN" altLang="en-US" sz="1400"/>
                  </a:p>
                  <a:p>
                    <a:pPr defTabSz="914400">
                      <a:defRPr lang="zh-CN" sz="1800" b="1" i="0" u="none" strike="noStrike" kern="1200" baseline="0">
                        <a:solidFill>
                          <a:schemeClr val="tx1"/>
                        </a:solidFill>
                        <a:latin typeface="微软雅黑" panose="020B0503020204020204" pitchFamily="34" charset="-122"/>
                        <a:ea typeface="微软雅黑" panose="020B0503020204020204" pitchFamily="34" charset="-122"/>
                        <a:cs typeface="+mn-cs"/>
                      </a:defRPr>
                    </a:pPr>
                    <a:r>
                      <a:rPr lang="en-US" altLang="zh-CN" sz="1400"/>
                      <a:t>17%</a:t>
                    </a:r>
                    <a:endParaRPr lang="en-US" altLang="zh-CN" sz="1400"/>
                  </a:p>
                </c:rich>
              </c:tx>
              <c:numFmt formatCode="0%" sourceLinked="0"/>
              <c:spPr>
                <a:noFill/>
                <a:ln>
                  <a:noFill/>
                </a:ln>
                <a:effectLst/>
              </c:spPr>
              <c:txPr>
                <a:bodyPr rot="0" spcFirstLastPara="0" vertOverflow="ellipsis" vert="horz" wrap="square" lIns="38100" tIns="19050" rIns="38100" bIns="19050" anchor="ctr" anchorCtr="1"/>
                <a:lstStyle/>
                <a:p>
                  <a:pPr>
                    <a:defRPr lang="zh-CN" sz="1800" b="1" i="0" u="none" strike="noStrike" kern="1200" baseline="0">
                      <a:solidFill>
                        <a:schemeClr val="tx1"/>
                      </a:solidFill>
                      <a:latin typeface="微软雅黑" panose="020B0503020204020204" pitchFamily="34" charset="-122"/>
                      <a:ea typeface="微软雅黑" panose="020B0503020204020204" pitchFamily="34" charset="-122"/>
                      <a:cs typeface="+mn-cs"/>
                    </a:defRPr>
                  </a:pPr>
                </a:p>
              </c:txPr>
              <c:showLegendKey val="0"/>
              <c:showVal val="0"/>
              <c:showCatName val="1"/>
              <c:showSerName val="0"/>
              <c:showPercent val="1"/>
              <c:showBubbleSize val="0"/>
              <c:separator>
</c:separator>
              <c:extLst>
                <c:ext xmlns:c15="http://schemas.microsoft.com/office/drawing/2012/chart" uri="{CE6537A1-D6FC-4f65-9D91-7224C49458BB}">
                  <c15:layout/>
                </c:ext>
              </c:extLst>
            </c:dLbl>
            <c:dLbl>
              <c:idx val="4"/>
              <c:layout>
                <c:manualLayout>
                  <c:x val="-0.150880405247419"/>
                  <c:y val="-0.0402393608529819"/>
                </c:manualLayout>
              </c:layout>
              <c:tx>
                <c:rich>
                  <a:bodyPr rot="0" spcFirstLastPara="0" vertOverflow="ellipsis" vert="horz" wrap="square" lIns="38100" tIns="19050" rIns="38100" bIns="19050" anchor="ctr" anchorCtr="1"/>
                  <a:lstStyle/>
                  <a:p>
                    <a:pPr defTabSz="914400">
                      <a:defRPr lang="zh-CN" sz="1200" b="1" i="0" u="none" strike="noStrike" kern="1200" baseline="0">
                        <a:solidFill>
                          <a:schemeClr val="tx1"/>
                        </a:solidFill>
                        <a:latin typeface="微软雅黑" panose="020B0503020204020204" pitchFamily="34" charset="-122"/>
                        <a:ea typeface="微软雅黑" panose="020B0503020204020204" pitchFamily="34" charset="-122"/>
                        <a:cs typeface="+mn-cs"/>
                      </a:defRPr>
                    </a:pPr>
                    <a:r>
                      <a:rPr lang="zh-CN" altLang="en-US"/>
                      <a:t>信息披露</a:t>
                    </a:r>
                    <a:endParaRPr lang="zh-CN" altLang="en-US"/>
                  </a:p>
                  <a:p>
                    <a:pPr defTabSz="914400">
                      <a:defRPr lang="zh-CN" sz="1200" b="1" i="0" u="none" strike="noStrike" kern="1200" baseline="0">
                        <a:solidFill>
                          <a:schemeClr val="tx1"/>
                        </a:solidFill>
                        <a:latin typeface="微软雅黑" panose="020B0503020204020204" pitchFamily="34" charset="-122"/>
                        <a:ea typeface="微软雅黑" panose="020B0503020204020204" pitchFamily="34" charset="-122"/>
                        <a:cs typeface="+mn-cs"/>
                      </a:defRPr>
                    </a:pPr>
                    <a:r>
                      <a:rPr lang="en-US" altLang="zh-CN"/>
                      <a:t>6.68%</a:t>
                    </a:r>
                    <a:endParaRPr lang="en-US" altLang="zh-CN"/>
                  </a:p>
                </c:rich>
              </c:tx>
              <c:numFmt formatCode="0.00%" sourceLinked="0"/>
              <c:spPr>
                <a:noFill/>
                <a:ln>
                  <a:noFill/>
                </a:ln>
                <a:effectLst/>
              </c:spPr>
              <c:txPr>
                <a:bodyPr rot="0" spcFirstLastPara="0" vertOverflow="ellipsis" vert="horz" wrap="square" lIns="38100" tIns="19050" rIns="38100" bIns="19050" anchor="ctr" anchorCtr="1"/>
                <a:lstStyle/>
                <a:p>
                  <a:pPr>
                    <a:defRPr lang="zh-CN" sz="1200" b="1" i="0" u="none" strike="noStrike" kern="1200" baseline="0">
                      <a:solidFill>
                        <a:schemeClr val="tx1"/>
                      </a:solidFill>
                      <a:latin typeface="微软雅黑" panose="020B0503020204020204" pitchFamily="34" charset="-122"/>
                      <a:ea typeface="微软雅黑" panose="020B0503020204020204" pitchFamily="34" charset="-122"/>
                      <a:cs typeface="+mn-cs"/>
                    </a:defRPr>
                  </a:pPr>
                </a:p>
              </c:txPr>
              <c:showLegendKey val="0"/>
              <c:showVal val="0"/>
              <c:showCatName val="1"/>
              <c:showSerName val="0"/>
              <c:showPercent val="1"/>
              <c:showBubbleSize val="0"/>
              <c:separator>
</c:separator>
              <c:extLst>
                <c:ext xmlns:c15="http://schemas.microsoft.com/office/drawing/2012/chart" uri="{CE6537A1-D6FC-4f65-9D91-7224C49458BB}">
                  <c15:layout/>
                </c:ext>
              </c:extLst>
            </c:dLbl>
            <c:dLbl>
              <c:idx val="5"/>
              <c:layout>
                <c:manualLayout>
                  <c:x val="-0.139032798566598"/>
                  <c:y val="-0.07323395849212"/>
                </c:manualLayout>
              </c:layout>
              <c:tx>
                <c:rich>
                  <a:bodyPr rot="0" spcFirstLastPara="0" vertOverflow="ellipsis" vert="horz" wrap="square" lIns="38100" tIns="19050" rIns="38100" bIns="19050" anchor="ctr" anchorCtr="1"/>
                  <a:lstStyle/>
                  <a:p>
                    <a:pPr defTabSz="914400">
                      <a:defRPr lang="zh-CN" sz="1800" b="1" i="0" u="none" strike="noStrike" kern="1200" baseline="0">
                        <a:solidFill>
                          <a:schemeClr val="tx1"/>
                        </a:solidFill>
                        <a:latin typeface="微软雅黑" panose="020B0503020204020204" pitchFamily="34" charset="-122"/>
                        <a:ea typeface="微软雅黑" panose="020B0503020204020204" pitchFamily="34" charset="-122"/>
                        <a:cs typeface="+mn-cs"/>
                      </a:defRPr>
                    </a:pPr>
                    <a:r>
                      <a:rPr lang="zh-CN" altLang="en-US" sz="1200"/>
                      <a:t>监管动态</a:t>
                    </a:r>
                    <a:endParaRPr lang="zh-CN" altLang="en-US" sz="1200"/>
                  </a:p>
                  <a:p>
                    <a:pPr defTabSz="914400">
                      <a:defRPr lang="zh-CN" sz="1800" b="1" i="0" u="none" strike="noStrike" kern="1200" baseline="0">
                        <a:solidFill>
                          <a:schemeClr val="tx1"/>
                        </a:solidFill>
                        <a:latin typeface="微软雅黑" panose="020B0503020204020204" pitchFamily="34" charset="-122"/>
                        <a:ea typeface="微软雅黑" panose="020B0503020204020204" pitchFamily="34" charset="-122"/>
                        <a:cs typeface="+mn-cs"/>
                      </a:defRPr>
                    </a:pPr>
                    <a:r>
                      <a:rPr lang="en-US" altLang="zh-CN" sz="1200"/>
                      <a:t>7.3%</a:t>
                    </a:r>
                    <a:endParaRPr lang="en-US" altLang="zh-CN" sz="1200"/>
                  </a:p>
                </c:rich>
              </c:tx>
              <c:numFmt formatCode="0%" sourceLinked="0"/>
              <c:spPr>
                <a:noFill/>
                <a:ln>
                  <a:noFill/>
                </a:ln>
                <a:effectLst/>
              </c:spPr>
              <c:txPr>
                <a:bodyPr rot="0" spcFirstLastPara="0" vertOverflow="ellipsis" vert="horz" wrap="square" lIns="38100" tIns="19050" rIns="38100" bIns="19050" anchor="ctr" anchorCtr="1"/>
                <a:lstStyle/>
                <a:p>
                  <a:pPr>
                    <a:defRPr lang="zh-CN" sz="1800" b="1" i="0" u="none" strike="noStrike" kern="1200" baseline="0">
                      <a:solidFill>
                        <a:schemeClr val="tx1"/>
                      </a:solidFill>
                      <a:latin typeface="微软雅黑" panose="020B0503020204020204" pitchFamily="34" charset="-122"/>
                      <a:ea typeface="微软雅黑" panose="020B0503020204020204" pitchFamily="34" charset="-122"/>
                      <a:cs typeface="+mn-cs"/>
                    </a:defRPr>
                  </a:pPr>
                </a:p>
              </c:txPr>
              <c:showLegendKey val="0"/>
              <c:showVal val="0"/>
              <c:showCatName val="1"/>
              <c:showSerName val="0"/>
              <c:showPercent val="1"/>
              <c:showBubbleSize val="0"/>
              <c:separator>
</c:separator>
              <c:extLst>
                <c:ext xmlns:c15="http://schemas.microsoft.com/office/drawing/2012/chart" uri="{CE6537A1-D6FC-4f65-9D91-7224C49458BB}">
                  <c15:layout/>
                </c:ext>
              </c:extLst>
            </c:dLbl>
            <c:dLbl>
              <c:idx val="6"/>
              <c:layout>
                <c:manualLayout>
                  <c:x val="-0.0874183886698143"/>
                  <c:y val="-0.130079414332628"/>
                </c:manualLayout>
              </c:layout>
              <c:tx>
                <c:rich>
                  <a:bodyPr rot="0" spcFirstLastPara="0" vertOverflow="ellipsis" vert="horz" wrap="square" lIns="38100" tIns="19050" rIns="38100" bIns="19050" anchor="ctr" anchorCtr="1"/>
                  <a:lstStyle/>
                  <a:p>
                    <a:pPr defTabSz="914400">
                      <a:defRPr lang="zh-CN" sz="1800" b="1" i="0" u="none" strike="noStrike" kern="1200" baseline="0">
                        <a:solidFill>
                          <a:schemeClr val="tx1"/>
                        </a:solidFill>
                        <a:latin typeface="微软雅黑" panose="020B0503020204020204" pitchFamily="34" charset="-122"/>
                        <a:ea typeface="微软雅黑" panose="020B0503020204020204" pitchFamily="34" charset="-122"/>
                        <a:cs typeface="+mn-cs"/>
                      </a:defRPr>
                    </a:pPr>
                    <a:r>
                      <a:rPr lang="zh-CN" altLang="en-US" sz="1200"/>
                      <a:t>公告检索</a:t>
                    </a:r>
                    <a:endParaRPr lang="zh-CN" altLang="en-US" sz="1200"/>
                  </a:p>
                  <a:p>
                    <a:pPr defTabSz="914400">
                      <a:defRPr lang="zh-CN" sz="1800" b="1" i="0" u="none" strike="noStrike" kern="1200" baseline="0">
                        <a:solidFill>
                          <a:schemeClr val="tx1"/>
                        </a:solidFill>
                        <a:latin typeface="微软雅黑" panose="020B0503020204020204" pitchFamily="34" charset="-122"/>
                        <a:ea typeface="微软雅黑" panose="020B0503020204020204" pitchFamily="34" charset="-122"/>
                        <a:cs typeface="+mn-cs"/>
                      </a:defRPr>
                    </a:pPr>
                    <a:r>
                      <a:rPr lang="en-US" altLang="zh-CN" sz="1200"/>
                      <a:t>3.7%</a:t>
                    </a:r>
                    <a:endParaRPr lang="en-US" altLang="zh-CN" sz="1200"/>
                  </a:p>
                </c:rich>
              </c:tx>
              <c:numFmt formatCode="0%" sourceLinked="0"/>
              <c:spPr>
                <a:noFill/>
                <a:ln>
                  <a:noFill/>
                </a:ln>
                <a:effectLst/>
              </c:spPr>
              <c:txPr>
                <a:bodyPr rot="0" spcFirstLastPara="0" vertOverflow="ellipsis" vert="horz" wrap="square" lIns="38100" tIns="19050" rIns="38100" bIns="19050" anchor="ctr" anchorCtr="1"/>
                <a:lstStyle/>
                <a:p>
                  <a:pPr>
                    <a:defRPr lang="zh-CN" sz="1800" b="1" i="0" u="none" strike="noStrike" kern="1200" baseline="0">
                      <a:solidFill>
                        <a:schemeClr val="tx1"/>
                      </a:solidFill>
                      <a:latin typeface="微软雅黑" panose="020B0503020204020204" pitchFamily="34" charset="-122"/>
                      <a:ea typeface="微软雅黑" panose="020B0503020204020204" pitchFamily="34" charset="-122"/>
                      <a:cs typeface="+mn-cs"/>
                    </a:defRPr>
                  </a:pPr>
                </a:p>
              </c:txPr>
              <c:showLegendKey val="0"/>
              <c:showVal val="0"/>
              <c:showCatName val="1"/>
              <c:showSerName val="0"/>
              <c:showPercent val="1"/>
              <c:showBubbleSize val="0"/>
              <c:separator>
</c:separator>
              <c:extLst>
                <c:ext xmlns:c15="http://schemas.microsoft.com/office/drawing/2012/chart" uri="{CE6537A1-D6FC-4f65-9D91-7224C49458BB}">
                  <c15:layout/>
                </c:ext>
              </c:extLst>
            </c:dLbl>
            <c:dLbl>
              <c:idx val="7"/>
              <c:layout>
                <c:manualLayout>
                  <c:x val="-0.00263520124933335"/>
                  <c:y val="-0.10559878107027"/>
                </c:manualLayout>
              </c:layout>
              <c:showLegendKey val="0"/>
              <c:showVal val="0"/>
              <c:showCatName val="1"/>
              <c:showSerName val="0"/>
              <c:showPercent val="1"/>
              <c:showBubbleSize val="0"/>
              <c:separator>
</c:separator>
              <c:extLst>
                <c:ext xmlns:c15="http://schemas.microsoft.com/office/drawing/2012/chart" uri="{CE6537A1-D6FC-4f65-9D91-7224C49458BB}">
                  <c15:layout/>
                </c:ext>
              </c:extLst>
            </c:dLbl>
            <c:dLbl>
              <c:idx val="8"/>
              <c:layout>
                <c:manualLayout>
                  <c:x val="0.0562211742934794"/>
                  <c:y val="-0.0942871200480064"/>
                </c:manualLayout>
              </c:layout>
              <c:tx>
                <c:rich>
                  <a:bodyPr rot="0" spcFirstLastPara="0" vertOverflow="ellipsis" vert="horz" wrap="square" lIns="38100" tIns="19050" rIns="38100" bIns="19050" anchor="ctr" anchorCtr="1"/>
                  <a:lstStyle/>
                  <a:p>
                    <a:pPr>
                      <a:defRPr lang="zh-CN" sz="1800" b="1" i="0" u="none" strike="noStrike" kern="1200" baseline="0">
                        <a:solidFill>
                          <a:schemeClr val="tx1"/>
                        </a:solidFill>
                        <a:latin typeface="微软雅黑" panose="020B0503020204020204" pitchFamily="34" charset="-122"/>
                        <a:ea typeface="微软雅黑" panose="020B0503020204020204" pitchFamily="34" charset="-122"/>
                        <a:cs typeface="+mn-cs"/>
                      </a:defRPr>
                    </a:pPr>
                    <a:r>
                      <a:rPr lang="zh-CN" altLang="en-US" sz="1200" baseline="0" dirty="0"/>
                      <a:t>投资者关系</a:t>
                    </a:r>
                    <a:endParaRPr lang="zh-CN" altLang="en-US" sz="1200" baseline="0" dirty="0"/>
                  </a:p>
                  <a:p>
                    <a:pPr>
                      <a:defRPr lang="zh-CN" sz="1800" b="1" i="0" u="none" strike="noStrike" kern="1200" baseline="0">
                        <a:solidFill>
                          <a:schemeClr val="tx1"/>
                        </a:solidFill>
                        <a:latin typeface="微软雅黑" panose="020B0503020204020204" pitchFamily="34" charset="-122"/>
                        <a:ea typeface="微软雅黑" panose="020B0503020204020204" pitchFamily="34" charset="-122"/>
                        <a:cs typeface="+mn-cs"/>
                      </a:defRPr>
                    </a:pPr>
                    <a:r>
                      <a:rPr lang="en-US" altLang="zh-CN" sz="1200" baseline="0" dirty="0"/>
                      <a:t>4%</a:t>
                    </a:r>
                    <a:endParaRPr lang="en-US" altLang="zh-CN" sz="1200" baseline="0" dirty="0"/>
                  </a:p>
                </c:rich>
              </c:tx>
              <c:numFmt formatCode="0%" sourceLinked="0"/>
              <c:spPr>
                <a:noFill/>
                <a:ln>
                  <a:noFill/>
                </a:ln>
                <a:effectLst/>
              </c:spPr>
              <c:txPr>
                <a:bodyPr rot="0" spcFirstLastPara="0" vertOverflow="ellipsis" vert="horz" wrap="square" lIns="38100" tIns="19050" rIns="38100" bIns="19050" anchor="ctr" anchorCtr="1"/>
                <a:lstStyle/>
                <a:p>
                  <a:pPr>
                    <a:defRPr lang="zh-CN" sz="1800" b="1" i="0" u="none" strike="noStrike" kern="1200" baseline="0">
                      <a:solidFill>
                        <a:schemeClr val="tx1"/>
                      </a:solidFill>
                      <a:latin typeface="微软雅黑" panose="020B0503020204020204" pitchFamily="34" charset="-122"/>
                      <a:ea typeface="微软雅黑" panose="020B0503020204020204" pitchFamily="34" charset="-122"/>
                      <a:cs typeface="+mn-cs"/>
                    </a:defRPr>
                  </a:pPr>
                </a:p>
              </c:txPr>
              <c:showLegendKey val="0"/>
              <c:showVal val="0"/>
              <c:showCatName val="1"/>
              <c:showSerName val="0"/>
              <c:showPercent val="1"/>
              <c:showBubbleSize val="0"/>
              <c:separator>
</c:separator>
              <c:extLst>
                <c:ext xmlns:c15="http://schemas.microsoft.com/office/drawing/2012/chart" uri="{CE6537A1-D6FC-4f65-9D91-7224C49458BB}">
                  <c15:layout/>
                </c:ext>
              </c:extLst>
            </c:dLbl>
            <c:dLbl>
              <c:idx val="9"/>
              <c:layout>
                <c:manualLayout>
                  <c:x val="0.153060029790974"/>
                  <c:y val="-0.13131021974921"/>
                </c:manualLayout>
              </c:layout>
              <c:showLegendKey val="0"/>
              <c:showVal val="0"/>
              <c:showCatName val="1"/>
              <c:showSerName val="0"/>
              <c:showPercent val="1"/>
              <c:showBubbleSize val="0"/>
              <c:separator>
</c:separator>
              <c:extLst>
                <c:ext xmlns:c15="http://schemas.microsoft.com/office/drawing/2012/chart" uri="{CE6537A1-D6FC-4f65-9D91-7224C49458BB}">
                  <c15:layout/>
                </c:ext>
              </c:extLst>
            </c:dLbl>
            <c:numFmt formatCode="0%" sourceLinked="0"/>
            <c:spPr>
              <a:noFill/>
              <a:ln>
                <a:noFill/>
              </a:ln>
              <a:effectLst/>
            </c:spPr>
            <c:txPr>
              <a:bodyPr rot="0" spcFirstLastPara="0" vertOverflow="ellipsis" vert="horz" wrap="square" lIns="38100" tIns="19050" rIns="38100" bIns="19050" anchor="ctr" anchorCtr="1"/>
              <a:lstStyle/>
              <a:p>
                <a:pPr>
                  <a:defRPr lang="zh-CN" sz="1200" b="1" i="0" u="none" strike="noStrike" kern="1200" baseline="0">
                    <a:solidFill>
                      <a:schemeClr val="tx1"/>
                    </a:solidFill>
                    <a:latin typeface="微软雅黑" panose="020B0503020204020204" pitchFamily="34" charset="-122"/>
                    <a:ea typeface="微软雅黑" panose="020B0503020204020204" pitchFamily="34" charset="-122"/>
                    <a:cs typeface="+mn-cs"/>
                  </a:defRPr>
                </a:pPr>
              </a:p>
            </c:txPr>
            <c:showLegendKey val="0"/>
            <c:showVal val="0"/>
            <c:showCatName val="1"/>
            <c:showSerName val="0"/>
            <c:showPercent val="1"/>
            <c:showBubbleSize val="0"/>
            <c:showLeaderLines val="0"/>
            <c:extLst>
              <c:ext xmlns:c15="http://schemas.microsoft.com/office/drawing/2012/chart" uri="{CE6537A1-D6FC-4f65-9D91-7224C49458BB}">
                <c15:layout/>
                <c15:showLeaderLines val="0"/>
                <c15:leaderLines/>
              </c:ext>
            </c:extLst>
          </c:dLbls>
          <c:cat>
            <c:strRef>
              <c:f>Sheet1!$A$2:$A$11</c:f>
              <c:strCache>
                <c:ptCount val="10"/>
                <c:pt idx="0">
                  <c:v>资本运作大数据</c:v>
                </c:pt>
                <c:pt idx="1">
                  <c:v>三会管理</c:v>
                </c:pt>
                <c:pt idx="2">
                  <c:v>法律法规</c:v>
                </c:pt>
                <c:pt idx="3">
                  <c:v>股东分析</c:v>
                </c:pt>
                <c:pt idx="4">
                  <c:v>信息披露</c:v>
                </c:pt>
                <c:pt idx="5">
                  <c:v>监管动态</c:v>
                </c:pt>
                <c:pt idx="6">
                  <c:v>公告检索</c:v>
                </c:pt>
                <c:pt idx="7">
                  <c:v>合规交易</c:v>
                </c:pt>
                <c:pt idx="8">
                  <c:v>投资者关系</c:v>
                </c:pt>
                <c:pt idx="9">
                  <c:v>其他</c:v>
                </c:pt>
              </c:strCache>
            </c:strRef>
          </c:cat>
          <c:val>
            <c:numRef>
              <c:f>Sheet1!$B$2:$B$11</c:f>
              <c:numCache>
                <c:formatCode>General</c:formatCode>
                <c:ptCount val="10"/>
                <c:pt idx="0">
                  <c:v>26.32</c:v>
                </c:pt>
                <c:pt idx="1">
                  <c:v>19</c:v>
                </c:pt>
                <c:pt idx="2">
                  <c:v>10</c:v>
                </c:pt>
                <c:pt idx="3">
                  <c:v>18</c:v>
                </c:pt>
                <c:pt idx="4">
                  <c:v>5.68</c:v>
                </c:pt>
                <c:pt idx="5">
                  <c:v>8</c:v>
                </c:pt>
                <c:pt idx="6">
                  <c:v>3</c:v>
                </c:pt>
                <c:pt idx="7">
                  <c:v>4</c:v>
                </c:pt>
                <c:pt idx="8">
                  <c:v>4</c:v>
                </c:pt>
                <c:pt idx="9">
                  <c:v>2</c:v>
                </c:pt>
              </c:numCache>
            </c:numRef>
          </c:val>
        </c:ser>
        <c:dLbls>
          <c:showLegendKey val="0"/>
          <c:showVal val="0"/>
          <c:showCatName val="0"/>
          <c:showSerName val="0"/>
          <c:showPercent val="0"/>
          <c:showBubbleSize val="0"/>
          <c:showLeaderLines val="0"/>
        </c:dLbls>
        <c:firstSliceAng val="34"/>
        <c:holeSize val="66"/>
      </c:doughnutChart>
    </c:plotArea>
    <c:plotVisOnly val="1"/>
    <c:dispBlanksAs val="gap"/>
    <c:showDLblsOverMax val="0"/>
  </c:chart>
  <c:txPr>
    <a:bodyPr/>
    <a:lstStyle/>
    <a:p>
      <a:pPr>
        <a:defRPr lang="zh-CN" sz="1800"/>
      </a:pPr>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884365781710914"/>
          <c:y val="0.249623574962358"/>
          <c:w val="0.880589970501475"/>
          <c:h val="0.628930952893095"/>
        </c:manualLayout>
      </c:layout>
      <c:barChart>
        <c:barDir val="col"/>
        <c:grouping val="clustered"/>
        <c:varyColors val="0"/>
        <c:ser>
          <c:idx val="0"/>
          <c:order val="0"/>
          <c:tx>
            <c:strRef>
              <c:f>'[工作表 在 价值在线公司简介20201221.pptx]Sheet2'!$A$1</c:f>
              <c:strCache>
                <c:ptCount val="1"/>
                <c:pt idx="0">
                  <c:v>客服系统</c:v>
                </c:pt>
              </c:strCache>
            </c:strRef>
          </c:tx>
          <c:spPr>
            <a:solidFill>
              <a:srgbClr val="4F81BD"/>
            </a:solidFill>
            <a:ln w="38100" cmpd="thickThin">
              <a:noFill/>
              <a:prstDash val="solid"/>
            </a:ln>
            <a:effectLst/>
          </c:spPr>
          <c:invertIfNegative val="0"/>
          <c:dLbls>
            <c:dLbl>
              <c:idx val="0"/>
              <c:layout/>
              <c:tx>
                <c:rich>
                  <a:bodyPr rot="0" spcFirstLastPara="0" vertOverflow="ellipsis" vert="horz" wrap="square" lIns="38100" tIns="19050" rIns="38100" bIns="19050" anchor="ctr" anchorCtr="1"/>
                  <a:lstStyle/>
                  <a:p>
                    <a:pPr>
                      <a:defRPr lang="zh-CN" sz="900" b="0" i="0" u="none" strike="noStrike" kern="1200" baseline="0">
                        <a:solidFill>
                          <a:srgbClr val="5D6D75"/>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a:t>34842</a:t>
                    </a:r>
                    <a:endParaRPr lang="en-US" altLang="zh-CN"/>
                  </a:p>
                </c:rich>
              </c:tx>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rgbClr val="5D6D75"/>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val>
            <c:numRef>
              <c:f>[006808811]Sheet2!$A$2</c:f>
              <c:numCache>
                <c:formatCode>General</c:formatCode>
                <c:ptCount val="1"/>
                <c:pt idx="0">
                  <c:v>34692</c:v>
                </c:pt>
              </c:numCache>
            </c:numRef>
          </c:val>
        </c:ser>
        <c:ser>
          <c:idx val="1"/>
          <c:order val="1"/>
          <c:tx>
            <c:strRef>
              <c:f>'[工作表 在 价值在线公司简介20201221.pptx]Sheet2'!$B$1</c:f>
              <c:strCache>
                <c:ptCount val="1"/>
                <c:pt idx="0">
                  <c:v>QQ服务群</c:v>
                </c:pt>
              </c:strCache>
            </c:strRef>
          </c:tx>
          <c:spPr>
            <a:solidFill>
              <a:srgbClr val="C0504D"/>
            </a:solidFill>
            <a:ln w="38100" cmpd="thickThin">
              <a:noFill/>
              <a:prstDash val="solid"/>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rgbClr val="5D6D75"/>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val>
            <c:numRef>
              <c:f>[006808811]Sheet2!$B$2</c:f>
              <c:numCache>
                <c:formatCode>General</c:formatCode>
                <c:ptCount val="1"/>
                <c:pt idx="0">
                  <c:v>32753</c:v>
                </c:pt>
              </c:numCache>
            </c:numRef>
          </c:val>
        </c:ser>
        <c:ser>
          <c:idx val="2"/>
          <c:order val="2"/>
          <c:tx>
            <c:strRef>
              <c:f>'[工作表 在 价值在线公司简介20201221.pptx]Sheet2'!$C$1</c:f>
              <c:strCache>
                <c:ptCount val="1"/>
                <c:pt idx="0">
                  <c:v>微信服务群</c:v>
                </c:pt>
              </c:strCache>
            </c:strRef>
          </c:tx>
          <c:spPr>
            <a:solidFill>
              <a:srgbClr val="9BBB59"/>
            </a:solidFill>
            <a:ln w="38100" cmpd="thickThin">
              <a:noFill/>
              <a:prstDash val="solid"/>
            </a:ln>
            <a:effectLst/>
          </c:spPr>
          <c:invertIfNegative val="0"/>
          <c:dLbls>
            <c:dLbl>
              <c:idx val="0"/>
              <c:layout/>
              <c:tx>
                <c:rich>
                  <a:bodyPr rot="0" spcFirstLastPara="0" vertOverflow="ellipsis" vert="horz" wrap="square" lIns="38100" tIns="19050" rIns="38100" bIns="19050" anchor="ctr" anchorCtr="1"/>
                  <a:lstStyle/>
                  <a:p>
                    <a:pPr>
                      <a:defRPr lang="zh-CN" sz="900" b="0" i="0" u="none" strike="noStrike" kern="1200" baseline="0">
                        <a:solidFill>
                          <a:srgbClr val="5D6D75"/>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a:t>32703</a:t>
                    </a:r>
                    <a:endParaRPr lang="en-US" altLang="zh-CN"/>
                  </a:p>
                </c:rich>
              </c:tx>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rgbClr val="5D6D75"/>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val>
            <c:numRef>
              <c:f>[006808811]Sheet2!$C$2</c:f>
              <c:numCache>
                <c:formatCode>General</c:formatCode>
                <c:ptCount val="1"/>
                <c:pt idx="0">
                  <c:v>32603</c:v>
                </c:pt>
              </c:numCache>
            </c:numRef>
          </c:val>
        </c:ser>
        <c:dLbls>
          <c:showLegendKey val="0"/>
          <c:showVal val="0"/>
          <c:showCatName val="0"/>
          <c:showSerName val="0"/>
          <c:showPercent val="0"/>
          <c:showBubbleSize val="0"/>
        </c:dLbls>
        <c:gapWidth val="245"/>
        <c:overlap val="-84"/>
        <c:axId val="228713687"/>
        <c:axId val="165408484"/>
      </c:barChart>
      <c:catAx>
        <c:axId val="228713687"/>
        <c:scaling>
          <c:orientation val="minMax"/>
        </c:scaling>
        <c:delete val="1"/>
        <c:axPos val="b"/>
        <c:numFmt formatCode="General" sourceLinked="0"/>
        <c:majorTickMark val="none"/>
        <c:minorTickMark val="none"/>
        <c:tickLblPos val="nextTo"/>
        <c:txPr>
          <a:bodyPr rot="-60000000" spcFirstLastPara="0" vertOverflow="ellipsis" vert="horz" wrap="square" anchor="ctr" anchorCtr="1"/>
          <a:lstStyle/>
          <a:p>
            <a:pPr>
              <a:defRPr lang="zh-CN" sz="1000" b="0" i="0" u="none" strike="noStrike" kern="1200" baseline="0">
                <a:solidFill>
                  <a:srgbClr val="5D6D75"/>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65408484"/>
        <c:crosses val="autoZero"/>
        <c:auto val="1"/>
        <c:lblAlgn val="ctr"/>
        <c:lblOffset val="100"/>
        <c:noMultiLvlLbl val="0"/>
      </c:catAx>
      <c:valAx>
        <c:axId val="165408484"/>
        <c:scaling>
          <c:orientation val="minMax"/>
          <c:min val="0"/>
        </c:scaling>
        <c:delete val="0"/>
        <c:axPos val="l"/>
        <c:minorGridlines>
          <c:spPr>
            <a:ln w="3175" cap="flat" cmpd="sng" algn="ctr">
              <a:solidFill>
                <a:schemeClr val="bg1">
                  <a:lumMod val="85000"/>
                </a:schemeClr>
              </a:solidFill>
              <a:prstDash val="sysDot"/>
              <a:round/>
            </a:ln>
            <a:effectLst/>
          </c:spPr>
        </c:minorGridlines>
        <c:numFmt formatCode="General" sourceLinked="1"/>
        <c:majorTickMark val="none"/>
        <c:minorTickMark val="none"/>
        <c:tickLblPos val="nextTo"/>
        <c:spPr>
          <a:noFill/>
          <a:ln w="9525" cap="flat" cmpd="sng" algn="ctr">
            <a:noFill/>
            <a:prstDash val="solid"/>
            <a:round/>
          </a:ln>
          <a:effectLst/>
        </c:spPr>
        <c:txPr>
          <a:bodyPr rot="-60000000" spcFirstLastPara="0" vertOverflow="ellipsis" vert="horz" wrap="square" anchor="ctr" anchorCtr="1" forceAA="0"/>
          <a:lstStyle/>
          <a:p>
            <a:pPr>
              <a:defRPr lang="zh-CN" sz="900" b="0" i="0" u="none" strike="noStrike" kern="1200" baseline="0">
                <a:solidFill>
                  <a:srgbClr val="5D6D75"/>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28713687"/>
        <c:crosses val="autoZero"/>
        <c:crossBetween val="between"/>
      </c:valAx>
      <c:spPr>
        <a:noFill/>
        <a:ln w="12700" cmpd="sng">
          <a:noFill/>
          <a:prstDash val="dash"/>
        </a:ln>
        <a:effectLst/>
      </c:spPr>
    </c:plotArea>
    <c:legend>
      <c:legendPos val="t"/>
      <c:layout>
        <c:manualLayout>
          <c:xMode val="edge"/>
          <c:yMode val="edge"/>
          <c:x val="0.137094046008119"/>
          <c:y val="0.895090715048026"/>
          <c:w val="0.803450608930988"/>
          <c:h val="0.0784418356456777"/>
        </c:manualLayout>
      </c:layout>
      <c:overlay val="0"/>
      <c:spPr>
        <a:noFill/>
        <a:ln>
          <a:noFill/>
        </a:ln>
        <a:effectLst/>
      </c:spPr>
      <c:txPr>
        <a:bodyPr rot="0" spcFirstLastPara="0" vertOverflow="ellipsis" vert="horz" wrap="square" anchor="ctr" anchorCtr="1" forceAA="0"/>
        <a:lstStyle/>
        <a:p>
          <a:pPr>
            <a:defRPr lang="zh-CN" sz="900" b="0" i="0" u="none" strike="noStrike" kern="1200" baseline="0">
              <a:solidFill>
                <a:srgbClr val="5D6D75"/>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pattFill prst="trellis">
      <a:fgClr>
        <a:schemeClr val="bg1"/>
      </a:fgClr>
      <a:bgClr>
        <a:schemeClr val="bg1">
          <a:lumMod val="95000"/>
        </a:schemeClr>
      </a:bgClr>
    </a:pattFill>
    <a:ln w="12700" cap="flat" cmpd="sng" algn="ctr">
      <a:solidFill>
        <a:schemeClr val="bg1">
          <a:lumMod val="85000"/>
        </a:schemeClr>
      </a:solidFill>
      <a:prstDash val="solid"/>
      <a:round/>
    </a:ln>
    <a:effectLst>
      <a:outerShdw blurRad="63500" dist="37357" dir="2700000" sx="0" sy="0" rotWithShape="0">
        <a:scrgbClr r="0" g="0" b="0"/>
      </a:outerShdw>
    </a:effectLst>
  </c:spPr>
  <c:txPr>
    <a:bodyPr wrap="square"/>
    <a:lstStyle/>
    <a:p>
      <a:pPr>
        <a:defRPr lang="zh-CN">
          <a:solidFill>
            <a:srgbClr val="5D6D75"/>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667568897638"/>
          <c:y val="0.0328391720877579"/>
          <c:w val="0.796874078239841"/>
          <c:h val="0.700353605573217"/>
        </c:manualLayout>
      </c:layout>
      <c:lineChart>
        <c:grouping val="standard"/>
        <c:varyColors val="0"/>
        <c:ser>
          <c:idx val="0"/>
          <c:order val="0"/>
          <c:tx>
            <c:strRef>
              <c:f>最新!$A$2</c:f>
              <c:strCache>
                <c:ptCount val="1"/>
                <c:pt idx="0">
                  <c:v>全市场违规 风险概率</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lstStyle/>
              <a:p>
                <a:pPr>
                  <a:defRPr lang="zh-CN" sz="11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最新!$B$1:$G$1</c:f>
              <c:numCache>
                <c:formatCode>General</c:formatCode>
                <c:ptCount val="6"/>
                <c:pt idx="0">
                  <c:v>2016</c:v>
                </c:pt>
                <c:pt idx="1">
                  <c:v>2017</c:v>
                </c:pt>
                <c:pt idx="2">
                  <c:v>2018</c:v>
                </c:pt>
                <c:pt idx="3">
                  <c:v>2019</c:v>
                </c:pt>
                <c:pt idx="4">
                  <c:v>2020</c:v>
                </c:pt>
                <c:pt idx="5">
                  <c:v>2021</c:v>
                </c:pt>
              </c:numCache>
            </c:numRef>
          </c:cat>
          <c:val>
            <c:numRef>
              <c:f>最新!$B$2:$G$2</c:f>
              <c:numCache>
                <c:formatCode>0.00%</c:formatCode>
                <c:ptCount val="6"/>
                <c:pt idx="0">
                  <c:v>0.1409</c:v>
                </c:pt>
                <c:pt idx="1">
                  <c:v>0.12244</c:v>
                </c:pt>
                <c:pt idx="2">
                  <c:v>0.1211</c:v>
                </c:pt>
                <c:pt idx="3">
                  <c:v>0.1102</c:v>
                </c:pt>
                <c:pt idx="4">
                  <c:v>0.1023</c:v>
                </c:pt>
                <c:pt idx="5">
                  <c:v>0.0976</c:v>
                </c:pt>
              </c:numCache>
            </c:numRef>
          </c:val>
          <c:smooth val="0"/>
        </c:ser>
        <c:ser>
          <c:idx val="1"/>
          <c:order val="1"/>
          <c:tx>
            <c:strRef>
              <c:f>最新!$A$3</c:f>
              <c:strCache>
                <c:ptCount val="1"/>
                <c:pt idx="0">
                  <c:v>易董试用用户违规 风险概率</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dLbls>
            <c:spPr>
              <a:noFill/>
              <a:ln>
                <a:noFill/>
              </a:ln>
              <a:effectLst/>
            </c:spPr>
            <c:txPr>
              <a:bodyPr rot="0" spcFirstLastPara="1" vertOverflow="ellipsis" vert="horz" wrap="square" lIns="38100" tIns="19050" rIns="38100" bIns="19050" anchor="ctr" anchorCtr="1"/>
              <a:lstStyle/>
              <a:p>
                <a:pPr>
                  <a:defRPr lang="zh-CN" sz="11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最新!$B$1:$G$1</c:f>
              <c:numCache>
                <c:formatCode>General</c:formatCode>
                <c:ptCount val="6"/>
                <c:pt idx="0">
                  <c:v>2016</c:v>
                </c:pt>
                <c:pt idx="1">
                  <c:v>2017</c:v>
                </c:pt>
                <c:pt idx="2">
                  <c:v>2018</c:v>
                </c:pt>
                <c:pt idx="3">
                  <c:v>2019</c:v>
                </c:pt>
                <c:pt idx="4">
                  <c:v>2020</c:v>
                </c:pt>
                <c:pt idx="5">
                  <c:v>2021</c:v>
                </c:pt>
              </c:numCache>
            </c:numRef>
          </c:cat>
          <c:val>
            <c:numRef>
              <c:f>最新!$B$3:$G$3</c:f>
              <c:numCache>
                <c:formatCode>0.00%</c:formatCode>
                <c:ptCount val="6"/>
                <c:pt idx="0">
                  <c:v>0.1311</c:v>
                </c:pt>
                <c:pt idx="1">
                  <c:v>0.0996</c:v>
                </c:pt>
                <c:pt idx="2">
                  <c:v>0.0926</c:v>
                </c:pt>
                <c:pt idx="3">
                  <c:v>0.0958</c:v>
                </c:pt>
                <c:pt idx="4">
                  <c:v>0.0894</c:v>
                </c:pt>
                <c:pt idx="5">
                  <c:v>0.0803</c:v>
                </c:pt>
              </c:numCache>
            </c:numRef>
          </c:val>
          <c:smooth val="0"/>
        </c:ser>
        <c:ser>
          <c:idx val="2"/>
          <c:order val="2"/>
          <c:tx>
            <c:strRef>
              <c:f>最新!$A$4</c:f>
              <c:strCache>
                <c:ptCount val="1"/>
                <c:pt idx="0">
                  <c:v>易董签约用户违规 风险概率</c:v>
                </c:pt>
              </c:strCache>
            </c:strRef>
          </c:tx>
          <c:spPr>
            <a:ln w="28575" cap="rnd">
              <a:solidFill>
                <a:srgbClr val="EF4C58"/>
              </a:solidFill>
              <a:round/>
            </a:ln>
            <a:effectLst/>
          </c:spPr>
          <c:marker>
            <c:symbol val="circle"/>
            <c:size val="5"/>
            <c:spPr>
              <a:solidFill>
                <a:srgbClr val="EF535E"/>
              </a:solidFill>
              <a:ln w="9525">
                <a:solidFill>
                  <a:srgbClr val="EF4C58"/>
                </a:solidFill>
              </a:ln>
              <a:effectLst/>
            </c:spPr>
          </c:marker>
          <c:dLbls>
            <c:spPr>
              <a:noFill/>
              <a:ln>
                <a:noFill/>
              </a:ln>
              <a:effectLst/>
            </c:spPr>
            <c:txPr>
              <a:bodyPr rot="0" spcFirstLastPara="1" vertOverflow="ellipsis" vert="horz" wrap="square" lIns="38100" tIns="19050" rIns="38100" bIns="19050" anchor="ctr" anchorCtr="1"/>
              <a:lstStyle/>
              <a:p>
                <a:pPr>
                  <a:defRPr lang="zh-CN" sz="11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最新!$B$1:$G$1</c:f>
              <c:numCache>
                <c:formatCode>General</c:formatCode>
                <c:ptCount val="6"/>
                <c:pt idx="0">
                  <c:v>2016</c:v>
                </c:pt>
                <c:pt idx="1">
                  <c:v>2017</c:v>
                </c:pt>
                <c:pt idx="2">
                  <c:v>2018</c:v>
                </c:pt>
                <c:pt idx="3">
                  <c:v>2019</c:v>
                </c:pt>
                <c:pt idx="4">
                  <c:v>2020</c:v>
                </c:pt>
                <c:pt idx="5">
                  <c:v>2021</c:v>
                </c:pt>
              </c:numCache>
            </c:numRef>
          </c:cat>
          <c:val>
            <c:numRef>
              <c:f>最新!$B$4:$G$4</c:f>
              <c:numCache>
                <c:formatCode>0.00%</c:formatCode>
                <c:ptCount val="6"/>
                <c:pt idx="0">
                  <c:v>0.1191</c:v>
                </c:pt>
                <c:pt idx="1">
                  <c:v>0.0683</c:v>
                </c:pt>
                <c:pt idx="2">
                  <c:v>0.0609</c:v>
                </c:pt>
                <c:pt idx="3">
                  <c:v>0.0601</c:v>
                </c:pt>
                <c:pt idx="4">
                  <c:v>0.0599</c:v>
                </c:pt>
                <c:pt idx="5">
                  <c:v>0.0517</c:v>
                </c:pt>
              </c:numCache>
            </c:numRef>
          </c:val>
          <c:smooth val="0"/>
        </c:ser>
        <c:dLbls>
          <c:showLegendKey val="0"/>
          <c:showVal val="1"/>
          <c:showCatName val="0"/>
          <c:showSerName val="0"/>
          <c:showPercent val="0"/>
          <c:showBubbleSize val="0"/>
        </c:dLbls>
        <c:marker val="1"/>
        <c:smooth val="0"/>
        <c:axId val="371435904"/>
        <c:axId val="371443520"/>
      </c:lineChart>
      <c:catAx>
        <c:axId val="371435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371443520"/>
        <c:crosses val="autoZero"/>
        <c:auto val="1"/>
        <c:lblAlgn val="ctr"/>
        <c:lblOffset val="100"/>
        <c:noMultiLvlLbl val="0"/>
      </c:catAx>
      <c:valAx>
        <c:axId val="371443520"/>
        <c:scaling>
          <c:orientation val="minMax"/>
        </c:scaling>
        <c:delete val="0"/>
        <c:axPos val="l"/>
        <c:majorGridlines>
          <c:spPr>
            <a:ln w="12700" cap="flat" cmpd="sng" algn="ctr">
              <a:solidFill>
                <a:schemeClr val="tx2">
                  <a:lumMod val="20000"/>
                  <a:lumOff val="80000"/>
                </a:schemeClr>
              </a:solidFill>
              <a:prstDash val="solid"/>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lang="zh-CN" sz="11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371435904"/>
        <c:crosses val="autoZero"/>
        <c:crossBetween val="between"/>
      </c:valAx>
      <c:dTable>
        <c:showHorzBorder val="1"/>
        <c:showVertBorder val="1"/>
        <c:showOutline val="1"/>
        <c:showKeys val="1"/>
        <c:spPr>
          <a:noFill/>
          <a:ln w="12700" cap="flat" cmpd="sng" algn="ctr">
            <a:solidFill>
              <a:schemeClr val="tx2">
                <a:lumMod val="20000"/>
                <a:lumOff val="80000"/>
              </a:schemeClr>
            </a:solidFill>
            <a:prstDash val="solid"/>
            <a:round/>
          </a:ln>
          <a:effectLst/>
        </c:spPr>
        <c:txPr>
          <a:bodyPr rot="0" spcFirstLastPara="1" vertOverflow="ellipsis" vert="horz" wrap="square" anchor="ctr" anchorCtr="1"/>
          <a:lstStyle/>
          <a:p>
            <a:pPr>
              <a:defRPr lang="zh-CN" sz="1100"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p>
        </c:txPr>
      </c:dTable>
      <c:spPr>
        <a:noFill/>
        <a:ln>
          <a:noFill/>
        </a:ln>
        <a:effectLst/>
      </c:spPr>
    </c:plotArea>
    <c:plotVisOnly val="1"/>
    <c:dispBlanksAs val="gap"/>
    <c:showDLblsOverMax val="0"/>
  </c:chart>
  <c:spPr>
    <a:noFill/>
    <a:ln>
      <a:noFill/>
    </a:ln>
    <a:effectLst/>
  </c:spPr>
  <c:txPr>
    <a:bodyPr/>
    <a:lstStyle/>
    <a:p>
      <a:pPr>
        <a:defRPr lang="zh-CN" sz="1100">
          <a:latin typeface="微软雅黑" panose="020B0503020204020204" pitchFamily="34" charset="-122"/>
          <a:ea typeface="微软雅黑" panose="020B0503020204020204" pitchFamily="34" charset="-122"/>
        </a:defRPr>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t>上市公司公告与补充更正公告的变化统计</a:t>
            </a:r>
            <a:endParaRPr lang="zh-CN"/>
          </a:p>
        </c:rich>
      </c:tx>
      <c:layout>
        <c:manualLayout>
          <c:xMode val="edge"/>
          <c:yMode val="edge"/>
          <c:x val="0.34394751908886"/>
          <c:y val="0"/>
        </c:manualLayout>
      </c:layout>
      <c:overlay val="0"/>
      <c:spPr>
        <a:noFill/>
        <a:ln>
          <a:noFill/>
        </a:ln>
        <a:effectLst/>
      </c:spPr>
    </c:title>
    <c:autoTitleDeleted val="0"/>
    <c:plotArea>
      <c:layout>
        <c:manualLayout>
          <c:layoutTarget val="inner"/>
          <c:xMode val="edge"/>
          <c:yMode val="edge"/>
          <c:x val="0.16242414726779"/>
          <c:y val="0.0525188436768466"/>
          <c:w val="0.782197755944036"/>
          <c:h val="0.649826873692624"/>
        </c:manualLayout>
      </c:layout>
      <c:barChart>
        <c:barDir val="col"/>
        <c:grouping val="clustered"/>
        <c:varyColors val="0"/>
        <c:ser>
          <c:idx val="0"/>
          <c:order val="0"/>
          <c:tx>
            <c:strRef>
              <c:f>最新!$B$76</c:f>
              <c:strCache>
                <c:ptCount val="1"/>
                <c:pt idx="0">
                  <c:v>全市场公告数量</c:v>
                </c:pt>
              </c:strCache>
            </c:strRef>
          </c:tx>
          <c:spPr>
            <a:solidFill>
              <a:srgbClr val="6088C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最新!$A$77:$A$82</c:f>
              <c:numCache>
                <c:formatCode>General</c:formatCode>
                <c:ptCount val="6"/>
                <c:pt idx="0">
                  <c:v>2016</c:v>
                </c:pt>
                <c:pt idx="1">
                  <c:v>2017</c:v>
                </c:pt>
                <c:pt idx="2">
                  <c:v>2018</c:v>
                </c:pt>
                <c:pt idx="3">
                  <c:v>2019</c:v>
                </c:pt>
                <c:pt idx="4">
                  <c:v>2020</c:v>
                </c:pt>
                <c:pt idx="5">
                  <c:v>2021</c:v>
                </c:pt>
              </c:numCache>
            </c:numRef>
          </c:cat>
          <c:val>
            <c:numRef>
              <c:f>最新!$B$77:$B$82</c:f>
              <c:numCache>
                <c:formatCode>General</c:formatCode>
                <c:ptCount val="6"/>
                <c:pt idx="0">
                  <c:v>410061</c:v>
                </c:pt>
                <c:pt idx="1">
                  <c:v>456391</c:v>
                </c:pt>
                <c:pt idx="2">
                  <c:v>490530</c:v>
                </c:pt>
                <c:pt idx="3">
                  <c:v>490842</c:v>
                </c:pt>
                <c:pt idx="4">
                  <c:v>555669</c:v>
                </c:pt>
                <c:pt idx="5">
                  <c:v>370816</c:v>
                </c:pt>
              </c:numCache>
            </c:numRef>
          </c:val>
        </c:ser>
        <c:ser>
          <c:idx val="2"/>
          <c:order val="2"/>
          <c:tx>
            <c:strRef>
              <c:f>最新!$D$76</c:f>
              <c:strCache>
                <c:ptCount val="1"/>
                <c:pt idx="0">
                  <c:v>易董用户公告数量</c:v>
                </c:pt>
              </c:strCache>
            </c:strRef>
          </c:tx>
          <c:spPr>
            <a:solidFill>
              <a:srgbClr val="EEBA4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最新!$A$77:$A$82</c:f>
              <c:numCache>
                <c:formatCode>General</c:formatCode>
                <c:ptCount val="6"/>
                <c:pt idx="0">
                  <c:v>2016</c:v>
                </c:pt>
                <c:pt idx="1">
                  <c:v>2017</c:v>
                </c:pt>
                <c:pt idx="2">
                  <c:v>2018</c:v>
                </c:pt>
                <c:pt idx="3">
                  <c:v>2019</c:v>
                </c:pt>
                <c:pt idx="4">
                  <c:v>2020</c:v>
                </c:pt>
                <c:pt idx="5">
                  <c:v>2021</c:v>
                </c:pt>
              </c:numCache>
            </c:numRef>
          </c:cat>
          <c:val>
            <c:numRef>
              <c:f>最新!$D$77:$D$82</c:f>
              <c:numCache>
                <c:formatCode>General</c:formatCode>
                <c:ptCount val="6"/>
                <c:pt idx="0">
                  <c:v>374575</c:v>
                </c:pt>
                <c:pt idx="1">
                  <c:v>420489</c:v>
                </c:pt>
                <c:pt idx="2">
                  <c:v>455545</c:v>
                </c:pt>
                <c:pt idx="3">
                  <c:v>393596</c:v>
                </c:pt>
                <c:pt idx="4">
                  <c:v>511407</c:v>
                </c:pt>
                <c:pt idx="5">
                  <c:v>310208</c:v>
                </c:pt>
              </c:numCache>
            </c:numRef>
          </c:val>
        </c:ser>
        <c:ser>
          <c:idx val="4"/>
          <c:order val="4"/>
          <c:tx>
            <c:strRef>
              <c:f>最新!$F$76</c:f>
              <c:strCache>
                <c:ptCount val="1"/>
                <c:pt idx="0">
                  <c:v>易董客户公告数量</c:v>
                </c:pt>
              </c:strCache>
            </c:strRef>
          </c:tx>
          <c:spPr>
            <a:solidFill>
              <a:srgbClr val="E36B7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最新!$A$77:$A$82</c:f>
              <c:numCache>
                <c:formatCode>General</c:formatCode>
                <c:ptCount val="6"/>
                <c:pt idx="0">
                  <c:v>2016</c:v>
                </c:pt>
                <c:pt idx="1">
                  <c:v>2017</c:v>
                </c:pt>
                <c:pt idx="2">
                  <c:v>2018</c:v>
                </c:pt>
                <c:pt idx="3">
                  <c:v>2019</c:v>
                </c:pt>
                <c:pt idx="4">
                  <c:v>2020</c:v>
                </c:pt>
                <c:pt idx="5">
                  <c:v>2021</c:v>
                </c:pt>
              </c:numCache>
            </c:numRef>
          </c:cat>
          <c:val>
            <c:numRef>
              <c:f>最新!$F$77:$F$82</c:f>
              <c:numCache>
                <c:formatCode>General</c:formatCode>
                <c:ptCount val="6"/>
                <c:pt idx="0">
                  <c:v>172406</c:v>
                </c:pt>
                <c:pt idx="1">
                  <c:v>183174</c:v>
                </c:pt>
                <c:pt idx="2">
                  <c:v>193091</c:v>
                </c:pt>
                <c:pt idx="3">
                  <c:v>190178</c:v>
                </c:pt>
                <c:pt idx="4">
                  <c:v>210715</c:v>
                </c:pt>
                <c:pt idx="5">
                  <c:v>128458</c:v>
                </c:pt>
              </c:numCache>
            </c:numRef>
          </c:val>
        </c:ser>
        <c:dLbls>
          <c:showLegendKey val="0"/>
          <c:showVal val="1"/>
          <c:showCatName val="0"/>
          <c:showSerName val="0"/>
          <c:showPercent val="0"/>
          <c:showBubbleSize val="0"/>
        </c:dLbls>
        <c:gapWidth val="150"/>
        <c:axId val="371446240"/>
        <c:axId val="371442976"/>
      </c:barChart>
      <c:lineChart>
        <c:grouping val="standard"/>
        <c:varyColors val="0"/>
        <c:ser>
          <c:idx val="1"/>
          <c:order val="1"/>
          <c:tx>
            <c:strRef>
              <c:f>最新!$C$76</c:f>
              <c:strCache>
                <c:ptCount val="1"/>
                <c:pt idx="0">
                  <c:v>全市场补更公告比例</c:v>
                </c:pt>
              </c:strCache>
            </c:strRef>
          </c:tx>
          <c:spPr>
            <a:ln w="28575" cap="rnd">
              <a:solidFill>
                <a:schemeClr val="accent1"/>
              </a:solidFill>
              <a:round/>
            </a:ln>
            <a:effectLst/>
          </c:spPr>
          <c:marker>
            <c:symbol val="none"/>
          </c:marker>
          <c:dLbls>
            <c:dLbl>
              <c:idx val="4"/>
              <c:layout>
                <c:manualLayout>
                  <c:x val="-0.0151096497489839"/>
                  <c:y val="0.027493863943258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197587727486713"/>
                  <c:y val="-0.018329242628839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最新!$A$77:$A$82</c:f>
              <c:numCache>
                <c:formatCode>General</c:formatCode>
                <c:ptCount val="6"/>
                <c:pt idx="0">
                  <c:v>2016</c:v>
                </c:pt>
                <c:pt idx="1">
                  <c:v>2017</c:v>
                </c:pt>
                <c:pt idx="2">
                  <c:v>2018</c:v>
                </c:pt>
                <c:pt idx="3">
                  <c:v>2019</c:v>
                </c:pt>
                <c:pt idx="4">
                  <c:v>2020</c:v>
                </c:pt>
                <c:pt idx="5">
                  <c:v>2021</c:v>
                </c:pt>
              </c:numCache>
            </c:numRef>
          </c:cat>
          <c:val>
            <c:numRef>
              <c:f>最新!$C$77:$C$82</c:f>
              <c:numCache>
                <c:formatCode>0.00%</c:formatCode>
                <c:ptCount val="6"/>
                <c:pt idx="0">
                  <c:v>0.0084</c:v>
                </c:pt>
                <c:pt idx="1">
                  <c:v>0.0071</c:v>
                </c:pt>
                <c:pt idx="2">
                  <c:v>0.0069</c:v>
                </c:pt>
                <c:pt idx="3">
                  <c:v>0.0069</c:v>
                </c:pt>
                <c:pt idx="4">
                  <c:v>0.0059</c:v>
                </c:pt>
                <c:pt idx="5">
                  <c:v>0.0046</c:v>
                </c:pt>
              </c:numCache>
            </c:numRef>
          </c:val>
          <c:smooth val="1"/>
        </c:ser>
        <c:ser>
          <c:idx val="3"/>
          <c:order val="3"/>
          <c:tx>
            <c:strRef>
              <c:f>最新!$E$76</c:f>
              <c:strCache>
                <c:ptCount val="1"/>
                <c:pt idx="0">
                  <c:v>易董用户补更公告比例</c:v>
                </c:pt>
              </c:strCache>
            </c:strRef>
          </c:tx>
          <c:spPr>
            <a:ln w="28575" cap="rnd">
              <a:solidFill>
                <a:srgbClr val="FFC000"/>
              </a:solidFill>
              <a:round/>
            </a:ln>
            <a:effectLst/>
          </c:spPr>
          <c:marker>
            <c:symbol val="none"/>
          </c:marker>
          <c:dLbls>
            <c:dLbl>
              <c:idx val="5"/>
              <c:layout>
                <c:manualLayout>
                  <c:x val="-0.0255701764982807"/>
                  <c:y val="-0.0274938639432588"/>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最新!$A$77:$A$82</c:f>
              <c:numCache>
                <c:formatCode>General</c:formatCode>
                <c:ptCount val="6"/>
                <c:pt idx="0">
                  <c:v>2016</c:v>
                </c:pt>
                <c:pt idx="1">
                  <c:v>2017</c:v>
                </c:pt>
                <c:pt idx="2">
                  <c:v>2018</c:v>
                </c:pt>
                <c:pt idx="3">
                  <c:v>2019</c:v>
                </c:pt>
                <c:pt idx="4">
                  <c:v>2020</c:v>
                </c:pt>
                <c:pt idx="5">
                  <c:v>2021</c:v>
                </c:pt>
              </c:numCache>
            </c:numRef>
          </c:cat>
          <c:val>
            <c:numRef>
              <c:f>最新!$E$77:$E$82</c:f>
              <c:numCache>
                <c:formatCode>0.00%</c:formatCode>
                <c:ptCount val="6"/>
                <c:pt idx="0">
                  <c:v>0.0081</c:v>
                </c:pt>
                <c:pt idx="1">
                  <c:v>0.0069</c:v>
                </c:pt>
                <c:pt idx="2">
                  <c:v>0.0066</c:v>
                </c:pt>
                <c:pt idx="3">
                  <c:v>0.0065</c:v>
                </c:pt>
                <c:pt idx="4">
                  <c:v>0.0054</c:v>
                </c:pt>
                <c:pt idx="5">
                  <c:v>0.004</c:v>
                </c:pt>
              </c:numCache>
            </c:numRef>
          </c:val>
          <c:smooth val="1"/>
        </c:ser>
        <c:ser>
          <c:idx val="5"/>
          <c:order val="5"/>
          <c:tx>
            <c:strRef>
              <c:f>最新!$G$76</c:f>
              <c:strCache>
                <c:ptCount val="1"/>
                <c:pt idx="0">
                  <c:v>易董客户补更公告比例</c:v>
                </c:pt>
              </c:strCache>
            </c:strRef>
          </c:tx>
          <c:spPr>
            <a:ln w="28575" cap="rnd">
              <a:solidFill>
                <a:srgbClr val="EF4C58"/>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最新!$A$77:$A$82</c:f>
              <c:numCache>
                <c:formatCode>General</c:formatCode>
                <c:ptCount val="6"/>
                <c:pt idx="0">
                  <c:v>2016</c:v>
                </c:pt>
                <c:pt idx="1">
                  <c:v>2017</c:v>
                </c:pt>
                <c:pt idx="2">
                  <c:v>2018</c:v>
                </c:pt>
                <c:pt idx="3">
                  <c:v>2019</c:v>
                </c:pt>
                <c:pt idx="4">
                  <c:v>2020</c:v>
                </c:pt>
                <c:pt idx="5">
                  <c:v>2021</c:v>
                </c:pt>
              </c:numCache>
            </c:numRef>
          </c:cat>
          <c:val>
            <c:numRef>
              <c:f>最新!$G$77:$G$82</c:f>
              <c:numCache>
                <c:formatCode>0.00%</c:formatCode>
                <c:ptCount val="6"/>
                <c:pt idx="0">
                  <c:v>0.0079</c:v>
                </c:pt>
                <c:pt idx="1">
                  <c:v>0.0066</c:v>
                </c:pt>
                <c:pt idx="2">
                  <c:v>0.0064</c:v>
                </c:pt>
                <c:pt idx="3">
                  <c:v>0.0059</c:v>
                </c:pt>
                <c:pt idx="4">
                  <c:v>0.0051</c:v>
                </c:pt>
                <c:pt idx="5">
                  <c:v>0.0038</c:v>
                </c:pt>
              </c:numCache>
            </c:numRef>
          </c:val>
          <c:smooth val="1"/>
        </c:ser>
        <c:dLbls>
          <c:showLegendKey val="0"/>
          <c:showVal val="1"/>
          <c:showCatName val="0"/>
          <c:showSerName val="0"/>
          <c:showPercent val="0"/>
          <c:showBubbleSize val="0"/>
        </c:dLbls>
        <c:marker val="0"/>
        <c:smooth val="1"/>
        <c:axId val="371442432"/>
        <c:axId val="371448416"/>
      </c:lineChart>
      <c:catAx>
        <c:axId val="371442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371448416"/>
        <c:crosses val="autoZero"/>
        <c:auto val="1"/>
        <c:lblAlgn val="ctr"/>
        <c:lblOffset val="100"/>
        <c:noMultiLvlLbl val="0"/>
      </c:catAx>
      <c:valAx>
        <c:axId val="371448416"/>
        <c:scaling>
          <c:orientation val="minMax"/>
          <c:min val="0.004"/>
        </c:scaling>
        <c:delete val="0"/>
        <c:axPos val="l"/>
        <c:majorGridlines>
          <c:spPr>
            <a:ln w="9525" cap="flat" cmpd="sng" algn="ctr">
              <a:solidFill>
                <a:schemeClr val="accent1">
                  <a:lumMod val="40000"/>
                  <a:lumOff val="60000"/>
                </a:schemeClr>
              </a:solidFill>
              <a:round/>
            </a:ln>
            <a:effectLst/>
          </c:spPr>
        </c:majorGridlines>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t>补更公告比例</a:t>
                </a:r>
                <a:endParaRPr lang="zh-CN"/>
              </a:p>
            </c:rich>
          </c:tx>
          <c:layout>
            <c:manualLayout>
              <c:xMode val="edge"/>
              <c:yMode val="edge"/>
              <c:x val="0.0486141105464127"/>
              <c:y val="0.32223617066371"/>
            </c:manualLayout>
          </c:layout>
          <c:overlay val="0"/>
          <c:spPr>
            <a:noFill/>
            <a:ln>
              <a:noFill/>
            </a:ln>
            <a:effectLst/>
          </c:sp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371442432"/>
        <c:crosses val="autoZero"/>
        <c:crossBetween val="between"/>
      </c:valAx>
      <c:catAx>
        <c:axId val="37144624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371442976"/>
        <c:crosses val="autoZero"/>
        <c:auto val="1"/>
        <c:lblAlgn val="ctr"/>
        <c:lblOffset val="100"/>
        <c:noMultiLvlLbl val="0"/>
      </c:catAx>
      <c:valAx>
        <c:axId val="371442976"/>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371446240"/>
        <c:crosses val="max"/>
        <c:crossBetween val="between"/>
      </c:valAx>
      <c:dTable>
        <c:showHorzBorder val="1"/>
        <c:showVertBorder val="1"/>
        <c:showOutline val="1"/>
        <c:showKeys val="1"/>
        <c:spPr>
          <a:noFill/>
          <a:ln w="9525" cap="flat" cmpd="sng" algn="ctr">
            <a:solidFill>
              <a:schemeClr val="accent1">
                <a:lumMod val="40000"/>
                <a:lumOff val="60000"/>
              </a:schemeClr>
            </a:solidFill>
            <a:round/>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dTable>
      <c:spPr>
        <a:noFill/>
        <a:ln>
          <a:noFill/>
        </a:ln>
        <a:effectLst/>
      </c:spPr>
    </c:plotArea>
    <c:plotVisOnly val="1"/>
    <c:dispBlanksAs val="gap"/>
    <c:showDLblsOverMax val="0"/>
  </c:chart>
  <c:spPr>
    <a:noFill/>
    <a:ln>
      <a:noFill/>
    </a:ln>
    <a:effectLst/>
  </c:spPr>
  <c:txPr>
    <a:bodyPr/>
    <a:lstStyle/>
    <a:p>
      <a:pPr>
        <a:defRPr lang="zh-CN">
          <a:latin typeface="微软雅黑" panose="020B0503020204020204" pitchFamily="34" charset="-122"/>
          <a:ea typeface="微软雅黑" panose="020B0503020204020204" pitchFamily="34"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0.38555</cdr:x>
      <cdr:y>0.32845</cdr:y>
    </cdr:from>
    <cdr:to>
      <cdr:x>0.65501</cdr:x>
      <cdr:y>0.53249</cdr:y>
    </cdr:to>
    <cdr:sp>
      <cdr:nvSpPr>
        <cdr:cNvPr id="2" name="矩形 1"/>
        <cdr:cNvSpPr/>
      </cdr:nvSpPr>
      <cdr:spPr xmlns:a="http://schemas.openxmlformats.org/drawingml/2006/main">
        <a:xfrm xmlns:a="http://schemas.openxmlformats.org/drawingml/2006/main">
          <a:off x="1732136" y="1139483"/>
          <a:ext cx="1210588" cy="707886"/>
        </a:xfrm>
        <a:prstGeom xmlns:a="http://schemas.openxmlformats.org/drawingml/2006/main" prst="rect">
          <a:avLst/>
        </a:prstGeom>
        <a:noFill/>
        <a:ln>
          <a:noFill/>
        </a:ln>
      </cdr:spPr>
      <cdr:txBody xmlns:a="http://schemas.openxmlformats.org/drawingml/2006/main">
        <a:bodyPr vert="horz" wrap="none" lIns="45720" tIns="45720" rIns="45720" bIns="45720" anchor="t" anchorCtr="0">
          <a:spAutoFit/>
        </a:bodyPr>
        <a:lstStyle>
          <a:defPPr>
            <a:defRPr lang="zh-CN"/>
          </a:defPPr>
          <a:lvl1pPr algn="l" rtl="0" fontAlgn="base">
            <a:spcBef>
              <a:spcPct val="0"/>
            </a:spcBef>
            <a:spcAft>
              <a:spcPct val="0"/>
            </a:spcAft>
            <a:defRPr kern="1200">
              <a:solidFill>
                <a:schemeClr val="tx1"/>
              </a:solidFill>
              <a:latin typeface="Candara" panose="020E0502030303020204" pitchFamily="34" charset="0"/>
              <a:ea typeface="华文楷体" panose="02010600040101010101" pitchFamily="2" charset="-122"/>
              <a:cs typeface="+mn-cs"/>
            </a:defRPr>
          </a:lvl1pPr>
          <a:lvl2pPr marL="457200" algn="l" rtl="0" fontAlgn="base">
            <a:spcBef>
              <a:spcPct val="0"/>
            </a:spcBef>
            <a:spcAft>
              <a:spcPct val="0"/>
            </a:spcAft>
            <a:defRPr kern="1200">
              <a:solidFill>
                <a:schemeClr val="tx1"/>
              </a:solidFill>
              <a:latin typeface="Candara" panose="020E0502030303020204" pitchFamily="34" charset="0"/>
              <a:ea typeface="华文楷体" panose="02010600040101010101" pitchFamily="2" charset="-122"/>
              <a:cs typeface="+mn-cs"/>
            </a:defRPr>
          </a:lvl2pPr>
          <a:lvl3pPr marL="914400" algn="l" rtl="0" fontAlgn="base">
            <a:spcBef>
              <a:spcPct val="0"/>
            </a:spcBef>
            <a:spcAft>
              <a:spcPct val="0"/>
            </a:spcAft>
            <a:defRPr kern="1200">
              <a:solidFill>
                <a:schemeClr val="tx1"/>
              </a:solidFill>
              <a:latin typeface="Candara" panose="020E0502030303020204" pitchFamily="34" charset="0"/>
              <a:ea typeface="华文楷体" panose="02010600040101010101" pitchFamily="2" charset="-122"/>
              <a:cs typeface="+mn-cs"/>
            </a:defRPr>
          </a:lvl3pPr>
          <a:lvl4pPr marL="1371600" algn="l" rtl="0" fontAlgn="base">
            <a:spcBef>
              <a:spcPct val="0"/>
            </a:spcBef>
            <a:spcAft>
              <a:spcPct val="0"/>
            </a:spcAft>
            <a:defRPr kern="1200">
              <a:solidFill>
                <a:schemeClr val="tx1"/>
              </a:solidFill>
              <a:latin typeface="Candara" panose="020E0502030303020204" pitchFamily="34" charset="0"/>
              <a:ea typeface="华文楷体" panose="02010600040101010101" pitchFamily="2" charset="-122"/>
              <a:cs typeface="+mn-cs"/>
            </a:defRPr>
          </a:lvl4pPr>
          <a:lvl5pPr marL="1828800" algn="l" rtl="0" fontAlgn="base">
            <a:spcBef>
              <a:spcPct val="0"/>
            </a:spcBef>
            <a:spcAft>
              <a:spcPct val="0"/>
            </a:spcAft>
            <a:defRPr kern="1200">
              <a:solidFill>
                <a:schemeClr val="tx1"/>
              </a:solidFill>
              <a:latin typeface="Candara" panose="020E0502030303020204" pitchFamily="34" charset="0"/>
              <a:ea typeface="华文楷体" panose="02010600040101010101" pitchFamily="2" charset="-122"/>
              <a:cs typeface="+mn-cs"/>
            </a:defRPr>
          </a:lvl5pPr>
          <a:lvl6pPr marL="2286000" algn="l" defTabSz="914400" rtl="0" eaLnBrk="1" latinLnBrk="0" hangingPunct="1">
            <a:defRPr kern="1200">
              <a:solidFill>
                <a:schemeClr val="tx1"/>
              </a:solidFill>
              <a:latin typeface="Candara" panose="020E0502030303020204" pitchFamily="34" charset="0"/>
              <a:ea typeface="华文楷体" panose="02010600040101010101" pitchFamily="2" charset="-122"/>
              <a:cs typeface="+mn-cs"/>
            </a:defRPr>
          </a:lvl6pPr>
          <a:lvl7pPr marL="2743200" algn="l" defTabSz="914400" rtl="0" eaLnBrk="1" latinLnBrk="0" hangingPunct="1">
            <a:defRPr kern="1200">
              <a:solidFill>
                <a:schemeClr val="tx1"/>
              </a:solidFill>
              <a:latin typeface="Candara" panose="020E0502030303020204" pitchFamily="34" charset="0"/>
              <a:ea typeface="华文楷体" panose="02010600040101010101" pitchFamily="2" charset="-122"/>
              <a:cs typeface="+mn-cs"/>
            </a:defRPr>
          </a:lvl7pPr>
          <a:lvl8pPr marL="3200400" algn="l" defTabSz="914400" rtl="0" eaLnBrk="1" latinLnBrk="0" hangingPunct="1">
            <a:defRPr kern="1200">
              <a:solidFill>
                <a:schemeClr val="tx1"/>
              </a:solidFill>
              <a:latin typeface="Candara" panose="020E0502030303020204" pitchFamily="34" charset="0"/>
              <a:ea typeface="华文楷体" panose="02010600040101010101" pitchFamily="2" charset="-122"/>
              <a:cs typeface="+mn-cs"/>
            </a:defRPr>
          </a:lvl8pPr>
          <a:lvl9pPr marL="3657600" algn="l" defTabSz="914400" rtl="0" eaLnBrk="1" latinLnBrk="0" hangingPunct="1">
            <a:defRPr kern="1200">
              <a:solidFill>
                <a:schemeClr val="tx1"/>
              </a:solidFill>
              <a:latin typeface="Candara" panose="020E0502030303020204" pitchFamily="34" charset="0"/>
              <a:ea typeface="华文楷体" panose="02010600040101010101" pitchFamily="2" charset="-122"/>
              <a:cs typeface="+mn-cs"/>
            </a:defRPr>
          </a:lvl9pPr>
        </a:lstStyle>
        <a:p>
          <a:r>
            <a:rPr lang="zh-CN" altLang="en-US" sz="2000" b="0" dirty="0">
              <a:solidFill>
                <a:schemeClr val="tx1"/>
              </a:solidFill>
              <a:latin typeface="微软雅黑" panose="020B0503020204020204" pitchFamily="34" charset="-122"/>
              <a:ea typeface="微软雅黑" panose="020B0503020204020204" pitchFamily="34" charset="-122"/>
            </a:rPr>
            <a:t>共创建议</a:t>
          </a:r>
          <a:endParaRPr lang="en-US" altLang="zh-CN" sz="2000" b="0" dirty="0">
            <a:solidFill>
              <a:schemeClr val="tx1"/>
            </a:solidFill>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实施</a:t>
          </a:r>
          <a:r>
            <a:rPr lang="zh-CN" altLang="en-US" sz="2000" b="0" dirty="0">
              <a:solidFill>
                <a:schemeClr val="tx1"/>
              </a:solidFill>
              <a:latin typeface="微软雅黑" panose="020B0503020204020204" pitchFamily="34" charset="-122"/>
              <a:ea typeface="微软雅黑" panose="020B0503020204020204" pitchFamily="34" charset="-122"/>
            </a:rPr>
            <a:t>概况</a:t>
          </a:r>
          <a:endParaRPr lang="zh-CN" altLang="en-US" sz="2000" b="0" dirty="0">
            <a:solidFill>
              <a:schemeClr val="tx1"/>
            </a:solidFill>
            <a:latin typeface="微软雅黑" panose="020B0503020204020204" pitchFamily="34" charset="-122"/>
            <a:ea typeface="微软雅黑" panose="020B0503020204020204" pitchFamily="34" charset="-122"/>
          </a:endParaRPr>
        </a:p>
      </cdr:txBody>
    </cdr:sp>
  </cdr:relSizeAnchor>
  <cdr:relSizeAnchor xmlns:cdr="http://schemas.openxmlformats.org/drawingml/2006/chartDrawing">
    <cdr:from>
      <cdr:x>0.33368</cdr:x>
      <cdr:y>0.52493</cdr:y>
    </cdr:from>
    <cdr:to>
      <cdr:x>0.737353923282456</cdr:x>
      <cdr:y>0.675385152996031</cdr:y>
    </cdr:to>
    <cdr:sp>
      <cdr:nvSpPr>
        <cdr:cNvPr id="3" name="矩形 2"/>
        <cdr:cNvSpPr/>
      </cdr:nvSpPr>
      <cdr:spPr xmlns:a="http://schemas.openxmlformats.org/drawingml/2006/main">
        <a:xfrm xmlns:a="http://schemas.openxmlformats.org/drawingml/2006/main">
          <a:off x="1499103" y="1821125"/>
          <a:ext cx="1813560" cy="521970"/>
        </a:xfrm>
        <a:prstGeom xmlns:a="http://schemas.openxmlformats.org/drawingml/2006/main" prst="rect">
          <a:avLst/>
        </a:prstGeom>
        <a:noFill/>
        <a:ln>
          <a:noFill/>
        </a:ln>
      </cdr:spPr>
      <cdr:txBody xmlns:a="http://schemas.openxmlformats.org/drawingml/2006/main">
        <a:bodyPr vert="horz" wrap="none" lIns="45720" tIns="45720" rIns="45720" bIns="45720" anchor="t" anchorCtr="0">
          <a:spAutoFit/>
        </a:bodyPr>
        <a:lstStyle>
          <a:defPPr>
            <a:defRPr lang="zh-CN"/>
          </a:defPPr>
          <a:lvl1pPr algn="l" rtl="0" fontAlgn="base">
            <a:spcBef>
              <a:spcPct val="0"/>
            </a:spcBef>
            <a:spcAft>
              <a:spcPct val="0"/>
            </a:spcAft>
            <a:defRPr kern="1200">
              <a:solidFill>
                <a:schemeClr val="tx1"/>
              </a:solidFill>
              <a:latin typeface="Candara" panose="020E0502030303020204" pitchFamily="34" charset="0"/>
              <a:ea typeface="华文楷体" panose="02010600040101010101" pitchFamily="2" charset="-122"/>
              <a:cs typeface="+mn-cs"/>
            </a:defRPr>
          </a:lvl1pPr>
          <a:lvl2pPr marL="457200" algn="l" rtl="0" fontAlgn="base">
            <a:spcBef>
              <a:spcPct val="0"/>
            </a:spcBef>
            <a:spcAft>
              <a:spcPct val="0"/>
            </a:spcAft>
            <a:defRPr kern="1200">
              <a:solidFill>
                <a:schemeClr val="tx1"/>
              </a:solidFill>
              <a:latin typeface="Candara" panose="020E0502030303020204" pitchFamily="34" charset="0"/>
              <a:ea typeface="华文楷体" panose="02010600040101010101" pitchFamily="2" charset="-122"/>
              <a:cs typeface="+mn-cs"/>
            </a:defRPr>
          </a:lvl2pPr>
          <a:lvl3pPr marL="914400" algn="l" rtl="0" fontAlgn="base">
            <a:spcBef>
              <a:spcPct val="0"/>
            </a:spcBef>
            <a:spcAft>
              <a:spcPct val="0"/>
            </a:spcAft>
            <a:defRPr kern="1200">
              <a:solidFill>
                <a:schemeClr val="tx1"/>
              </a:solidFill>
              <a:latin typeface="Candara" panose="020E0502030303020204" pitchFamily="34" charset="0"/>
              <a:ea typeface="华文楷体" panose="02010600040101010101" pitchFamily="2" charset="-122"/>
              <a:cs typeface="+mn-cs"/>
            </a:defRPr>
          </a:lvl3pPr>
          <a:lvl4pPr marL="1371600" algn="l" rtl="0" fontAlgn="base">
            <a:spcBef>
              <a:spcPct val="0"/>
            </a:spcBef>
            <a:spcAft>
              <a:spcPct val="0"/>
            </a:spcAft>
            <a:defRPr kern="1200">
              <a:solidFill>
                <a:schemeClr val="tx1"/>
              </a:solidFill>
              <a:latin typeface="Candara" panose="020E0502030303020204" pitchFamily="34" charset="0"/>
              <a:ea typeface="华文楷体" panose="02010600040101010101" pitchFamily="2" charset="-122"/>
              <a:cs typeface="+mn-cs"/>
            </a:defRPr>
          </a:lvl4pPr>
          <a:lvl5pPr marL="1828800" algn="l" rtl="0" fontAlgn="base">
            <a:spcBef>
              <a:spcPct val="0"/>
            </a:spcBef>
            <a:spcAft>
              <a:spcPct val="0"/>
            </a:spcAft>
            <a:defRPr kern="1200">
              <a:solidFill>
                <a:schemeClr val="tx1"/>
              </a:solidFill>
              <a:latin typeface="Candara" panose="020E0502030303020204" pitchFamily="34" charset="0"/>
              <a:ea typeface="华文楷体" panose="02010600040101010101" pitchFamily="2" charset="-122"/>
              <a:cs typeface="+mn-cs"/>
            </a:defRPr>
          </a:lvl5pPr>
          <a:lvl6pPr marL="2286000" algn="l" defTabSz="914400" rtl="0" eaLnBrk="1" latinLnBrk="0" hangingPunct="1">
            <a:defRPr kern="1200">
              <a:solidFill>
                <a:schemeClr val="tx1"/>
              </a:solidFill>
              <a:latin typeface="Candara" panose="020E0502030303020204" pitchFamily="34" charset="0"/>
              <a:ea typeface="华文楷体" panose="02010600040101010101" pitchFamily="2" charset="-122"/>
              <a:cs typeface="+mn-cs"/>
            </a:defRPr>
          </a:lvl6pPr>
          <a:lvl7pPr marL="2743200" algn="l" defTabSz="914400" rtl="0" eaLnBrk="1" latinLnBrk="0" hangingPunct="1">
            <a:defRPr kern="1200">
              <a:solidFill>
                <a:schemeClr val="tx1"/>
              </a:solidFill>
              <a:latin typeface="Candara" panose="020E0502030303020204" pitchFamily="34" charset="0"/>
              <a:ea typeface="华文楷体" panose="02010600040101010101" pitchFamily="2" charset="-122"/>
              <a:cs typeface="+mn-cs"/>
            </a:defRPr>
          </a:lvl7pPr>
          <a:lvl8pPr marL="3200400" algn="l" defTabSz="914400" rtl="0" eaLnBrk="1" latinLnBrk="0" hangingPunct="1">
            <a:defRPr kern="1200">
              <a:solidFill>
                <a:schemeClr val="tx1"/>
              </a:solidFill>
              <a:latin typeface="Candara" panose="020E0502030303020204" pitchFamily="34" charset="0"/>
              <a:ea typeface="华文楷体" panose="02010600040101010101" pitchFamily="2" charset="-122"/>
              <a:cs typeface="+mn-cs"/>
            </a:defRPr>
          </a:lvl8pPr>
          <a:lvl9pPr marL="3657600" algn="l" defTabSz="914400" rtl="0" eaLnBrk="1" latinLnBrk="0" hangingPunct="1">
            <a:defRPr kern="1200">
              <a:solidFill>
                <a:schemeClr val="tx1"/>
              </a:solidFill>
              <a:latin typeface="Candara" panose="020E0502030303020204" pitchFamily="34" charset="0"/>
              <a:ea typeface="华文楷体" panose="02010600040101010101" pitchFamily="2" charset="-122"/>
              <a:cs typeface="+mn-cs"/>
            </a:defRPr>
          </a:lvl9pPr>
        </a:lstStyle>
        <a:p>
          <a:r>
            <a:rPr lang="zh-CN" altLang="en-US" sz="1400" dirty="0">
              <a:solidFill>
                <a:srgbClr val="2D83F4"/>
              </a:solidFill>
              <a:latin typeface="微软雅黑" panose="020B0503020204020204" pitchFamily="34" charset="-122"/>
              <a:ea typeface="微软雅黑" panose="020B0503020204020204" pitchFamily="34" charset="-122"/>
            </a:rPr>
            <a:t>截止</a:t>
          </a:r>
          <a:r>
            <a:rPr lang="en-US" altLang="zh-CN" sz="1400" dirty="0">
              <a:solidFill>
                <a:srgbClr val="2D83F4"/>
              </a:solidFill>
              <a:latin typeface="微软雅黑" panose="020B0503020204020204" pitchFamily="34" charset="-122"/>
              <a:ea typeface="微软雅黑" panose="020B0503020204020204" pitchFamily="34" charset="-122"/>
            </a:rPr>
            <a:t>2022年11月21日</a:t>
          </a:r>
          <a:endParaRPr lang="en-US" altLang="zh-CN" sz="1400" dirty="0">
            <a:solidFill>
              <a:srgbClr val="2D83F4"/>
            </a:solidFill>
            <a:latin typeface="微软雅黑" panose="020B0503020204020204" pitchFamily="34" charset="-122"/>
            <a:ea typeface="微软雅黑" panose="020B0503020204020204" pitchFamily="34" charset="-122"/>
          </a:endParaRPr>
        </a:p>
        <a:p>
          <a:r>
            <a:rPr lang="zh-CN" altLang="en-US" sz="1400" dirty="0">
              <a:solidFill>
                <a:srgbClr val="2D83F4"/>
              </a:solidFill>
              <a:latin typeface="微软雅黑" panose="020B0503020204020204" pitchFamily="34" charset="-122"/>
              <a:ea typeface="微软雅黑" panose="020B0503020204020204" pitchFamily="34" charset="-122"/>
            </a:rPr>
            <a:t>共收到建议</a:t>
          </a:r>
          <a:r>
            <a:rPr lang="en-US" altLang="zh-CN" sz="1400" dirty="0">
              <a:solidFill>
                <a:srgbClr val="2D83F4"/>
              </a:solidFill>
              <a:latin typeface="微软雅黑" panose="020B0503020204020204" pitchFamily="34" charset="-122"/>
              <a:ea typeface="微软雅黑" panose="020B0503020204020204" pitchFamily="34" charset="-122"/>
            </a:rPr>
            <a:t>17192</a:t>
          </a:r>
          <a:r>
            <a:rPr lang="zh-CN" altLang="en-US" sz="1400" dirty="0">
              <a:solidFill>
                <a:srgbClr val="2D83F4"/>
              </a:solidFill>
              <a:latin typeface="微软雅黑" panose="020B0503020204020204" pitchFamily="34" charset="-122"/>
              <a:ea typeface="微软雅黑" panose="020B0503020204020204" pitchFamily="34" charset="-122"/>
            </a:rPr>
            <a:t>个</a:t>
          </a:r>
          <a:endParaRPr lang="zh-CN" altLang="en-US" sz="1400" dirty="0">
            <a:solidFill>
              <a:srgbClr val="2D83F4"/>
            </a:solidFill>
            <a:latin typeface="微软雅黑" panose="020B0503020204020204" pitchFamily="34" charset="-122"/>
            <a:ea typeface="微软雅黑" panose="020B0503020204020204" pitchFamily="34" charset="-122"/>
          </a:endParaRPr>
        </a:p>
      </cdr:txBody>
    </cdr:sp>
  </cdr:relSizeAnchor>
  <cdr:relSizeAnchor xmlns:cdr="http://schemas.openxmlformats.org/drawingml/2006/chartDrawing">
    <cdr:from>
      <cdr:x>0.34763</cdr:x>
      <cdr:y>0.90042</cdr:y>
    </cdr:from>
    <cdr:to>
      <cdr:x>0.43877</cdr:x>
      <cdr:y>0.93398</cdr:y>
    </cdr:to>
    <cdr:sp>
      <cdr:nvSpPr>
        <cdr:cNvPr id="4" name="肘形连接符 3"/>
        <cdr:cNvSpPr/>
      </cdr:nvSpPr>
      <cdr:spPr xmlns:a="http://schemas.openxmlformats.org/drawingml/2006/main">
        <a:xfrm xmlns:a="http://schemas.openxmlformats.org/drawingml/2006/main" rot="10800000" flipV="1">
          <a:off x="2020502" y="4399457"/>
          <a:ext cx="529721" cy="163962"/>
        </a:xfrm>
        <a:prstGeom xmlns:a="http://schemas.openxmlformats.org/drawingml/2006/main" prst="bentConnector3">
          <a:avLst>
            <a:gd name="adj1" fmla="val 0"/>
          </a:avLst>
        </a:prstGeom>
        <a:ln>
          <a:solidFill>
            <a:srgbClr val="65A2F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sp>
  </cdr:relSizeAnchor>
</c:userShapes>
</file>

<file path=ppt/drawings/drawing2.xml><?xml version="1.0" encoding="utf-8"?>
<c:userShapes xmlns:c="http://schemas.openxmlformats.org/drawingml/2006/chart">
  <cdr:relSizeAnchor xmlns:cdr="http://schemas.openxmlformats.org/drawingml/2006/chartDrawing">
    <cdr:from>
      <cdr:x>0.2939</cdr:x>
      <cdr:y>0.42975</cdr:y>
    </cdr:from>
    <cdr:to>
      <cdr:x>0.76719</cdr:x>
      <cdr:y>0.69877</cdr:y>
    </cdr:to>
    <cdr:sp>
      <cdr:nvSpPr>
        <cdr:cNvPr id="2" name="矩形 1"/>
        <cdr:cNvSpPr/>
      </cdr:nvSpPr>
      <cdr:spPr xmlns:a="http://schemas.openxmlformats.org/drawingml/2006/main">
        <a:xfrm xmlns:a="http://schemas.openxmlformats.org/drawingml/2006/main">
          <a:off x="1320386" y="1490919"/>
          <a:ext cx="2126319" cy="933305"/>
        </a:xfrm>
        <a:prstGeom xmlns:a="http://schemas.openxmlformats.org/drawingml/2006/main" prst="rect">
          <a:avLst/>
        </a:prstGeom>
      </cdr:spPr>
      <cdr:txBody xmlns:a="http://schemas.openxmlformats.org/drawingml/2006/main">
        <a:bodyPr vertOverflow="clip" vert="horz" wrap="square" lIns="45720" tIns="45720" rIns="45720" bIns="45720" rtlCol="0" anchor="t" anchorCtr="0">
          <a:norm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共创建议</a:t>
          </a:r>
          <a:endParaRPr lang="en-US" altLang="zh-CN" sz="2000" dirty="0">
            <a:solidFill>
              <a:schemeClr val="tx1"/>
            </a:solidFill>
            <a:latin typeface="微软雅黑" panose="020B0503020204020204" pitchFamily="34" charset="-122"/>
            <a:ea typeface="微软雅黑" panose="020B0503020204020204" pitchFamily="34" charset="-122"/>
          </a:endParaRPr>
        </a:p>
        <a:p>
          <a:pPr algn="ctr"/>
          <a:r>
            <a:rPr lang="zh-CN" altLang="en-US" sz="2000" dirty="0">
              <a:solidFill>
                <a:schemeClr val="tx1"/>
              </a:solidFill>
              <a:latin typeface="微软雅黑" panose="020B0503020204020204" pitchFamily="34" charset="-122"/>
              <a:ea typeface="微软雅黑" panose="020B0503020204020204" pitchFamily="34" charset="-122"/>
            </a:rPr>
            <a:t>模块分布图</a:t>
          </a:r>
          <a:endParaRPr lang="zh-CN" altLang="en-US" sz="2000" dirty="0">
            <a:solidFill>
              <a:schemeClr val="tx1"/>
            </a:solidFill>
            <a:latin typeface="微软雅黑" panose="020B0503020204020204" pitchFamily="34" charset="-122"/>
            <a:ea typeface="微软雅黑" panose="020B0503020204020204" pitchFamily="34" charset="-122"/>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8184F0-2E80-4FB2-AF16-0B7BB56BE03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DDF61-6126-414C-A9A8-90DEBF40937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2F261C-EB16-4A84-BC43-83C9DD54392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2F261C-EB16-4A84-BC43-83C9DD54392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2F261C-EB16-4A84-BC43-83C9DD54392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2F261C-EB16-4A84-BC43-83C9DD54392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2F261C-EB16-4A84-BC43-83C9DD54392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2F261C-EB16-4A84-BC43-83C9DD54392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BEDD9F-E74B-424F-9093-A089796A21F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a:miter lim="800000"/>
          </a:ln>
        </p:spPr>
      </p:sp>
      <p:sp>
        <p:nvSpPr>
          <p:cNvPr id="40963"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4096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等线" panose="02010600030101010101" charset="-122"/>
                <a:ea typeface="等线" panose="02010600030101010101" charset="-122"/>
              </a:rPr>
            </a:fld>
            <a:endParaRPr lang="zh-CN" altLang="en-US" sz="1200" dirty="0">
              <a:latin typeface="等线" panose="02010600030101010101" charset="-122"/>
              <a:ea typeface="等线" panose="02010600030101010101"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2F261C-EB16-4A84-BC43-83C9DD54392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2F261C-EB16-4A84-BC43-83C9DD54392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2F261C-EB16-4A84-BC43-83C9DD54392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2F261C-EB16-4A84-BC43-83C9DD54392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2F261C-EB16-4A84-BC43-83C9DD54392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2F261C-EB16-4A84-BC43-83C9DD54392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2F261C-EB16-4A84-BC43-83C9DD54392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2F261C-EB16-4A84-BC43-83C9DD54392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2F261C-EB16-4A84-BC43-83C9DD54392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2F261C-EB16-4A84-BC43-83C9DD543928}"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幻灯片图像占位符 1"/>
          <p:cNvSpPr>
            <a:spLocks noGrp="1" noRot="1" noChangeAspect="1" noTextEdit="1"/>
          </p:cNvSpPr>
          <p:nvPr>
            <p:ph type="sldImg"/>
          </p:nvPr>
        </p:nvSpPr>
        <p:spPr>
          <a:ln>
            <a:miter/>
          </a:ln>
        </p:spPr>
      </p:sp>
      <p:sp>
        <p:nvSpPr>
          <p:cNvPr id="99330"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99331"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等线" panose="02010600030101010101" charset="-122"/>
                <a:ea typeface="等线" panose="02010600030101010101" charset="-122"/>
              </a:rPr>
            </a:fld>
            <a:endParaRPr lang="zh-CN" altLang="en-US" sz="1200" dirty="0">
              <a:latin typeface="等线" panose="02010600030101010101" charset="-122"/>
              <a:ea typeface="等线" panose="02010600030101010101"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幻灯片图像占位符 1"/>
          <p:cNvSpPr>
            <a:spLocks noGrp="1" noRot="1" noChangeAspect="1" noTextEdit="1"/>
          </p:cNvSpPr>
          <p:nvPr>
            <p:ph type="sldImg"/>
          </p:nvPr>
        </p:nvSpPr>
        <p:spPr>
          <a:ln>
            <a:miter/>
          </a:ln>
        </p:spPr>
      </p:sp>
      <p:sp>
        <p:nvSpPr>
          <p:cNvPr id="101378"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0137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等线" panose="02010600030101010101" charset="-122"/>
                <a:ea typeface="等线" panose="02010600030101010101" charset="-122"/>
              </a:rPr>
            </a:fld>
            <a:endParaRPr lang="zh-CN" altLang="en-US" sz="1200" dirty="0">
              <a:latin typeface="等线" panose="02010600030101010101" charset="-122"/>
              <a:ea typeface="等线" panose="02010600030101010101"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2F261C-EB16-4A84-BC43-83C9DD54392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TextEdit="1"/>
          </p:cNvSpPr>
          <p:nvPr>
            <p:ph type="sldImg"/>
          </p:nvPr>
        </p:nvSpPr>
        <p:spPr>
          <a:ln>
            <a:miter/>
          </a:ln>
        </p:spPr>
      </p:sp>
      <p:sp>
        <p:nvSpPr>
          <p:cNvPr id="26626"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2662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等线" panose="02010600030101010101" charset="-122"/>
                <a:ea typeface="等线" panose="02010600030101010101" charset="-122"/>
              </a:rPr>
            </a:fld>
            <a:endParaRPr lang="zh-CN" altLang="en-US" sz="1200" dirty="0">
              <a:latin typeface="等线" panose="02010600030101010101" charset="-122"/>
              <a:ea typeface="等线" panose="02010600030101010101"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2F261C-EB16-4A84-BC43-83C9DD543928}"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2F261C-EB16-4A84-BC43-83C9DD543928}"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幻灯片图像占位符 1"/>
          <p:cNvSpPr>
            <a:spLocks noGrp="1" noRot="1" noChangeAspect="1" noTextEdit="1"/>
          </p:cNvSpPr>
          <p:nvPr>
            <p:ph type="sldImg"/>
          </p:nvPr>
        </p:nvSpPr>
        <p:spPr>
          <a:ln>
            <a:miter/>
          </a:ln>
        </p:spPr>
      </p:sp>
      <p:sp>
        <p:nvSpPr>
          <p:cNvPr id="116738"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1673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等线" panose="02010600030101010101" charset="-122"/>
                <a:ea typeface="等线" panose="02010600030101010101" charset="-122"/>
              </a:rPr>
            </a:fld>
            <a:endParaRPr lang="zh-CN" altLang="en-US" sz="1200" dirty="0">
              <a:latin typeface="等线" panose="02010600030101010101" charset="-122"/>
              <a:ea typeface="等线" panose="02010600030101010101"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幻灯片图像占位符 1"/>
          <p:cNvSpPr>
            <a:spLocks noGrp="1" noRot="1" noChangeAspect="1" noTextEdit="1"/>
          </p:cNvSpPr>
          <p:nvPr>
            <p:ph type="sldImg"/>
          </p:nvPr>
        </p:nvSpPr>
        <p:spPr>
          <a:ln>
            <a:miter/>
          </a:ln>
        </p:spPr>
      </p:sp>
      <p:sp>
        <p:nvSpPr>
          <p:cNvPr id="118786"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1878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等线" panose="02010600030101010101" charset="-122"/>
                <a:ea typeface="等线" panose="02010600030101010101" charset="-122"/>
              </a:rPr>
            </a:fld>
            <a:endParaRPr lang="zh-CN" altLang="en-US" sz="1200" dirty="0">
              <a:latin typeface="等线" panose="02010600030101010101" charset="-122"/>
              <a:ea typeface="等线" panose="02010600030101010101"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TextEdit="1"/>
          </p:cNvSpPr>
          <p:nvPr>
            <p:ph type="sldImg"/>
          </p:nvPr>
        </p:nvSpPr>
        <p:spPr>
          <a:ln>
            <a:miter/>
          </a:ln>
        </p:spPr>
      </p:sp>
      <p:sp>
        <p:nvSpPr>
          <p:cNvPr id="26626"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2662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latin typeface="等线" panose="02010600030101010101" charset="-122"/>
                <a:ea typeface="等线" panose="02010600030101010101" charset="-122"/>
              </a:rPr>
            </a:fld>
            <a:endParaRPr lang="zh-CN" altLang="en-US" sz="1200" dirty="0">
              <a:latin typeface="等线" panose="02010600030101010101" charset="-122"/>
              <a:ea typeface="等线" panose="02010600030101010101"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幻灯片图像占位符 1"/>
          <p:cNvSpPr>
            <a:spLocks noGrp="1" noRot="1" noChangeAspect="1" noTextEdit="1"/>
          </p:cNvSpPr>
          <p:nvPr>
            <p:ph type="sldImg"/>
          </p:nvPr>
        </p:nvSpPr>
        <p:spPr>
          <a:ln>
            <a:miter/>
          </a:ln>
        </p:spPr>
      </p:sp>
      <p:sp>
        <p:nvSpPr>
          <p:cNvPr id="122882"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22883"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等线" panose="02010600030101010101" charset="-122"/>
                <a:ea typeface="等线" panose="02010600030101010101" charset="-122"/>
              </a:rPr>
            </a:fld>
            <a:endParaRPr lang="zh-CN" altLang="en-US" sz="1200" dirty="0">
              <a:latin typeface="等线" panose="02010600030101010101" charset="-122"/>
              <a:ea typeface="等线" panose="02010600030101010101"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2F261C-EB16-4A84-BC43-83C9DD543928}"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幻灯片图像占位符 1"/>
          <p:cNvSpPr>
            <a:spLocks noGrp="1" noRot="1" noChangeAspect="1" noTextEdit="1"/>
          </p:cNvSpPr>
          <p:nvPr>
            <p:ph type="sldImg"/>
          </p:nvPr>
        </p:nvSpPr>
        <p:spPr>
          <a:ln>
            <a:miter/>
          </a:ln>
        </p:spPr>
      </p:sp>
      <p:sp>
        <p:nvSpPr>
          <p:cNvPr id="122882"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22883"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等线" panose="02010600030101010101" charset="-122"/>
                <a:ea typeface="等线" panose="02010600030101010101" charset="-122"/>
              </a:rPr>
            </a:fld>
            <a:endParaRPr lang="zh-CN" altLang="en-US" sz="1200" dirty="0">
              <a:latin typeface="等线" panose="02010600030101010101" charset="-122"/>
              <a:ea typeface="等线" panose="02010600030101010101"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幻灯片图像占位符 1"/>
          <p:cNvSpPr>
            <a:spLocks noGrp="1" noRot="1" noChangeAspect="1" noTextEdit="1"/>
          </p:cNvSpPr>
          <p:nvPr>
            <p:ph type="sldImg"/>
          </p:nvPr>
        </p:nvSpPr>
        <p:spPr>
          <a:ln>
            <a:miter/>
          </a:ln>
        </p:spPr>
      </p:sp>
      <p:sp>
        <p:nvSpPr>
          <p:cNvPr id="126978"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2697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等线" panose="02010600030101010101" charset="-122"/>
                <a:ea typeface="等线" panose="02010600030101010101" charset="-122"/>
              </a:rPr>
            </a:fld>
            <a:endParaRPr lang="zh-CN" altLang="en-US" sz="1200" dirty="0">
              <a:latin typeface="等线" panose="02010600030101010101" charset="-122"/>
              <a:ea typeface="等线" panose="02010600030101010101"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幻灯片图像占位符 1"/>
          <p:cNvSpPr>
            <a:spLocks noGrp="1" noRot="1" noChangeAspect="1" noTextEdit="1"/>
          </p:cNvSpPr>
          <p:nvPr>
            <p:ph type="sldImg"/>
          </p:nvPr>
        </p:nvSpPr>
        <p:spPr>
          <a:ln>
            <a:miter/>
          </a:ln>
        </p:spPr>
      </p:sp>
      <p:sp>
        <p:nvSpPr>
          <p:cNvPr id="129026"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2902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Lato Light" charset="0"/>
                <a:ea typeface="宋体" panose="02010600030101010101" pitchFamily="2" charset="-122"/>
              </a:rPr>
            </a:fld>
            <a:endParaRPr lang="zh-CN" altLang="en-US" sz="1200" dirty="0">
              <a:latin typeface="Lato Light" charset="0"/>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幻灯片图像占位符 1"/>
          <p:cNvSpPr>
            <a:spLocks noGrp="1" noRot="1" noChangeAspect="1" noTextEdit="1"/>
          </p:cNvSpPr>
          <p:nvPr>
            <p:ph type="sldImg"/>
          </p:nvPr>
        </p:nvSpPr>
        <p:spPr>
          <a:ln>
            <a:miter/>
          </a:ln>
        </p:spPr>
      </p:sp>
      <p:sp>
        <p:nvSpPr>
          <p:cNvPr id="131074"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31075"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Lato Light" charset="0"/>
                <a:ea typeface="宋体" panose="02010600030101010101" pitchFamily="2" charset="-122"/>
              </a:rPr>
            </a:fld>
            <a:endParaRPr lang="zh-CN" altLang="en-US" sz="1200" dirty="0">
              <a:latin typeface="Lato Light" charset="0"/>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幻灯片图像占位符 1"/>
          <p:cNvSpPr>
            <a:spLocks noGrp="1" noRot="1" noChangeAspect="1" noTextEdit="1"/>
          </p:cNvSpPr>
          <p:nvPr>
            <p:ph type="sldImg"/>
          </p:nvPr>
        </p:nvSpPr>
        <p:spPr>
          <a:ln>
            <a:miter/>
          </a:ln>
        </p:spPr>
      </p:sp>
      <p:sp>
        <p:nvSpPr>
          <p:cNvPr id="133122"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33123"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Lato Light" charset="0"/>
                <a:ea typeface="宋体" panose="02010600030101010101" pitchFamily="2" charset="-122"/>
              </a:rPr>
            </a:fld>
            <a:endParaRPr lang="zh-CN" altLang="en-US" sz="1200" dirty="0">
              <a:latin typeface="Lato Light" charset="0"/>
              <a:ea typeface="宋体"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幻灯片图像占位符 1"/>
          <p:cNvSpPr>
            <a:spLocks noGrp="1" noRot="1" noChangeAspect="1"/>
          </p:cNvSpPr>
          <p:nvPr>
            <p:ph type="sldImg"/>
          </p:nvPr>
        </p:nvSpPr>
        <p:spPr/>
      </p:sp>
      <p:sp>
        <p:nvSpPr>
          <p:cNvPr id="138242" name="备注占位符 2"/>
          <p:cNvSpPr>
            <a:spLocks noGrp="1"/>
          </p:cNvSpPr>
          <p:nvPr>
            <p:ph type="body"/>
          </p:nvPr>
        </p:nvSpPr>
        <p:spPr/>
        <p:txBody>
          <a:bodyPr wrap="square" lIns="91440" tIns="45720" rIns="91440" bIns="45720" anchor="t" anchorCtr="0"/>
          <a:lstStyle/>
          <a:p>
            <a:pPr lvl="0"/>
            <a:endParaRPr lang="zh-CN" altLang="en-US"/>
          </a:p>
        </p:txBody>
      </p:sp>
      <p:sp>
        <p:nvSpPr>
          <p:cNvPr id="138243" name="灯片编号占位符 3"/>
          <p:cNvSpPr>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lstStyle/>
          <a:p>
            <a:pPr lvl="0"/>
            <a:fld id="{9A0DB2DC-4C9A-4742-B13C-FB6460FD3503}" type="slidenum">
              <a:rPr lang="zh-CN" altLang="en-US" sz="1800">
                <a:latin typeface="Lato Light" charset="0"/>
                <a:ea typeface="等线" panose="02010600030101010101" charset="-122"/>
              </a:rPr>
            </a:fld>
            <a:endParaRPr lang="zh-CN" altLang="en-US" sz="1800">
              <a:latin typeface="Lato Light" charset="0"/>
              <a:ea typeface="等线" panose="02010600030101010101"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幻灯片图像占位符 1"/>
          <p:cNvSpPr>
            <a:spLocks noGrp="1" noRot="1" noChangeAspect="1" noTextEdit="1"/>
          </p:cNvSpPr>
          <p:nvPr>
            <p:ph type="sldImg"/>
          </p:nvPr>
        </p:nvSpPr>
        <p:spPr>
          <a:ln>
            <a:miter/>
          </a:ln>
        </p:spPr>
      </p:sp>
      <p:sp>
        <p:nvSpPr>
          <p:cNvPr id="136194"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36195"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Lato Light" charset="0"/>
                <a:ea typeface="宋体" panose="02010600030101010101" pitchFamily="2" charset="-122"/>
              </a:rPr>
            </a:fld>
            <a:endParaRPr lang="zh-CN" altLang="en-US" sz="1200" dirty="0">
              <a:latin typeface="Lato Light" charset="0"/>
              <a:ea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2F261C-EB16-4A84-BC43-83C9DD54392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2F261C-EB16-4A84-BC43-83C9DD54392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BEDD9F-E74B-424F-9093-A089796A21F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microsoft.com/office/2007/relationships/hdphoto" Target="../media/image5.wdp"/><Relationship Id="rId4" Type="http://schemas.openxmlformats.org/officeDocument/2006/relationships/image" Target="../media/image4.png"/><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microsoft.com/office/2007/relationships/hdphoto" Target="../media/image5.wdp"/><Relationship Id="rId4" Type="http://schemas.openxmlformats.org/officeDocument/2006/relationships/image" Target="../media/image4.png"/><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矩形 1"/>
          <p:cNvSpPr/>
          <p:nvPr userDrawn="1"/>
        </p:nvSpPr>
        <p:spPr>
          <a:xfrm>
            <a:off x="-19050" y="-9525"/>
            <a:ext cx="12287250" cy="693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3" name="图片占位符 12"/>
          <p:cNvSpPr>
            <a:spLocks noGrp="1"/>
          </p:cNvSpPr>
          <p:nvPr>
            <p:ph type="pic" sz="quarter" idx="12"/>
          </p:nvPr>
        </p:nvSpPr>
        <p:spPr>
          <a:xfrm>
            <a:off x="4655630" y="4066639"/>
            <a:ext cx="2908934" cy="1525998"/>
          </a:xfrm>
          <a:custGeom>
            <a:avLst/>
            <a:gdLst>
              <a:gd name="connsiteX0" fmla="*/ 0 w 2908934"/>
              <a:gd name="connsiteY0" fmla="*/ 0 h 1525998"/>
              <a:gd name="connsiteX1" fmla="*/ 2908934 w 2908934"/>
              <a:gd name="connsiteY1" fmla="*/ 0 h 1525998"/>
              <a:gd name="connsiteX2" fmla="*/ 2908934 w 2908934"/>
              <a:gd name="connsiteY2" fmla="*/ 1525998 h 1525998"/>
              <a:gd name="connsiteX3" fmla="*/ 0 w 2908934"/>
              <a:gd name="connsiteY3" fmla="*/ 1525998 h 1525998"/>
            </a:gdLst>
            <a:ahLst/>
            <a:cxnLst>
              <a:cxn ang="0">
                <a:pos x="connsiteX0" y="connsiteY0"/>
              </a:cxn>
              <a:cxn ang="0">
                <a:pos x="connsiteX1" y="connsiteY1"/>
              </a:cxn>
              <a:cxn ang="0">
                <a:pos x="connsiteX2" y="connsiteY2"/>
              </a:cxn>
              <a:cxn ang="0">
                <a:pos x="connsiteX3" y="connsiteY3"/>
              </a:cxn>
            </a:cxnLst>
            <a:rect l="l" t="t" r="r" b="b"/>
            <a:pathLst>
              <a:path w="2908934" h="1525998">
                <a:moveTo>
                  <a:pt x="0" y="0"/>
                </a:moveTo>
                <a:lnTo>
                  <a:pt x="2908934" y="0"/>
                </a:lnTo>
                <a:lnTo>
                  <a:pt x="2908934" y="1525998"/>
                </a:lnTo>
                <a:lnTo>
                  <a:pt x="0" y="1525998"/>
                </a:lnTo>
                <a:close/>
              </a:path>
            </a:pathLst>
          </a:custGeom>
        </p:spPr>
        <p:txBody>
          <a:bodyPr wrap="square">
            <a:noAutofit/>
          </a:bodyPr>
          <a:lstStyle/>
          <a:p>
            <a:endParaRPr lang="zh-CN" altLang="en-US"/>
          </a:p>
        </p:txBody>
      </p:sp>
      <p:sp>
        <p:nvSpPr>
          <p:cNvPr id="14" name="图片占位符 13"/>
          <p:cNvSpPr>
            <a:spLocks noGrp="1"/>
          </p:cNvSpPr>
          <p:nvPr>
            <p:ph type="pic" sz="quarter" idx="13"/>
          </p:nvPr>
        </p:nvSpPr>
        <p:spPr>
          <a:xfrm>
            <a:off x="4655630" y="1874416"/>
            <a:ext cx="2908934" cy="1525998"/>
          </a:xfrm>
          <a:custGeom>
            <a:avLst/>
            <a:gdLst>
              <a:gd name="connsiteX0" fmla="*/ 0 w 2908934"/>
              <a:gd name="connsiteY0" fmla="*/ 0 h 1525998"/>
              <a:gd name="connsiteX1" fmla="*/ 2908934 w 2908934"/>
              <a:gd name="connsiteY1" fmla="*/ 0 h 1525998"/>
              <a:gd name="connsiteX2" fmla="*/ 2908934 w 2908934"/>
              <a:gd name="connsiteY2" fmla="*/ 1525998 h 1525998"/>
              <a:gd name="connsiteX3" fmla="*/ 0 w 2908934"/>
              <a:gd name="connsiteY3" fmla="*/ 1525998 h 1525998"/>
            </a:gdLst>
            <a:ahLst/>
            <a:cxnLst>
              <a:cxn ang="0">
                <a:pos x="connsiteX0" y="connsiteY0"/>
              </a:cxn>
              <a:cxn ang="0">
                <a:pos x="connsiteX1" y="connsiteY1"/>
              </a:cxn>
              <a:cxn ang="0">
                <a:pos x="connsiteX2" y="connsiteY2"/>
              </a:cxn>
              <a:cxn ang="0">
                <a:pos x="connsiteX3" y="connsiteY3"/>
              </a:cxn>
            </a:cxnLst>
            <a:rect l="l" t="t" r="r" b="b"/>
            <a:pathLst>
              <a:path w="2908934" h="1525998">
                <a:moveTo>
                  <a:pt x="0" y="0"/>
                </a:moveTo>
                <a:lnTo>
                  <a:pt x="2908934" y="0"/>
                </a:lnTo>
                <a:lnTo>
                  <a:pt x="2908934" y="1525998"/>
                </a:lnTo>
                <a:lnTo>
                  <a:pt x="0" y="1525998"/>
                </a:lnTo>
                <a:close/>
              </a:path>
            </a:pathLst>
          </a:custGeom>
        </p:spPr>
        <p:txBody>
          <a:bodyPr wrap="square">
            <a:noAutofit/>
          </a:bodyPr>
          <a:lstStyle/>
          <a:p>
            <a:endParaRPr lang="zh-CN" altLang="en-US"/>
          </a:p>
        </p:txBody>
      </p:sp>
      <p:sp>
        <p:nvSpPr>
          <p:cNvPr id="15" name="图片占位符 14"/>
          <p:cNvSpPr>
            <a:spLocks noGrp="1"/>
          </p:cNvSpPr>
          <p:nvPr>
            <p:ph type="pic" sz="quarter" idx="14"/>
          </p:nvPr>
        </p:nvSpPr>
        <p:spPr>
          <a:xfrm>
            <a:off x="7818542" y="4066639"/>
            <a:ext cx="2908934" cy="1525998"/>
          </a:xfrm>
          <a:custGeom>
            <a:avLst/>
            <a:gdLst>
              <a:gd name="connsiteX0" fmla="*/ 0 w 2908934"/>
              <a:gd name="connsiteY0" fmla="*/ 0 h 1525998"/>
              <a:gd name="connsiteX1" fmla="*/ 2908934 w 2908934"/>
              <a:gd name="connsiteY1" fmla="*/ 0 h 1525998"/>
              <a:gd name="connsiteX2" fmla="*/ 2908934 w 2908934"/>
              <a:gd name="connsiteY2" fmla="*/ 1525998 h 1525998"/>
              <a:gd name="connsiteX3" fmla="*/ 0 w 2908934"/>
              <a:gd name="connsiteY3" fmla="*/ 1525998 h 1525998"/>
            </a:gdLst>
            <a:ahLst/>
            <a:cxnLst>
              <a:cxn ang="0">
                <a:pos x="connsiteX0" y="connsiteY0"/>
              </a:cxn>
              <a:cxn ang="0">
                <a:pos x="connsiteX1" y="connsiteY1"/>
              </a:cxn>
              <a:cxn ang="0">
                <a:pos x="connsiteX2" y="connsiteY2"/>
              </a:cxn>
              <a:cxn ang="0">
                <a:pos x="connsiteX3" y="connsiteY3"/>
              </a:cxn>
            </a:cxnLst>
            <a:rect l="l" t="t" r="r" b="b"/>
            <a:pathLst>
              <a:path w="2908934" h="1525998">
                <a:moveTo>
                  <a:pt x="0" y="0"/>
                </a:moveTo>
                <a:lnTo>
                  <a:pt x="2908934" y="0"/>
                </a:lnTo>
                <a:lnTo>
                  <a:pt x="2908934" y="1525998"/>
                </a:lnTo>
                <a:lnTo>
                  <a:pt x="0" y="1525998"/>
                </a:lnTo>
                <a:close/>
              </a:path>
            </a:pathLst>
          </a:custGeom>
        </p:spPr>
        <p:txBody>
          <a:bodyPr wrap="square">
            <a:noAutofit/>
          </a:bodyPr>
          <a:lstStyle/>
          <a:p>
            <a:endParaRPr lang="zh-CN" altLang="en-US"/>
          </a:p>
        </p:txBody>
      </p:sp>
      <p:sp>
        <p:nvSpPr>
          <p:cNvPr id="16" name="图片占位符 15"/>
          <p:cNvSpPr>
            <a:spLocks noGrp="1"/>
          </p:cNvSpPr>
          <p:nvPr>
            <p:ph type="pic" sz="quarter" idx="15"/>
          </p:nvPr>
        </p:nvSpPr>
        <p:spPr>
          <a:xfrm>
            <a:off x="7818542" y="1874416"/>
            <a:ext cx="2908934" cy="1525998"/>
          </a:xfrm>
          <a:custGeom>
            <a:avLst/>
            <a:gdLst>
              <a:gd name="connsiteX0" fmla="*/ 0 w 2908934"/>
              <a:gd name="connsiteY0" fmla="*/ 0 h 1525998"/>
              <a:gd name="connsiteX1" fmla="*/ 2908934 w 2908934"/>
              <a:gd name="connsiteY1" fmla="*/ 0 h 1525998"/>
              <a:gd name="connsiteX2" fmla="*/ 2908934 w 2908934"/>
              <a:gd name="connsiteY2" fmla="*/ 1525998 h 1525998"/>
              <a:gd name="connsiteX3" fmla="*/ 0 w 2908934"/>
              <a:gd name="connsiteY3" fmla="*/ 1525998 h 1525998"/>
            </a:gdLst>
            <a:ahLst/>
            <a:cxnLst>
              <a:cxn ang="0">
                <a:pos x="connsiteX0" y="connsiteY0"/>
              </a:cxn>
              <a:cxn ang="0">
                <a:pos x="connsiteX1" y="connsiteY1"/>
              </a:cxn>
              <a:cxn ang="0">
                <a:pos x="connsiteX2" y="connsiteY2"/>
              </a:cxn>
              <a:cxn ang="0">
                <a:pos x="connsiteX3" y="connsiteY3"/>
              </a:cxn>
            </a:cxnLst>
            <a:rect l="l" t="t" r="r" b="b"/>
            <a:pathLst>
              <a:path w="2908934" h="1525998">
                <a:moveTo>
                  <a:pt x="0" y="0"/>
                </a:moveTo>
                <a:lnTo>
                  <a:pt x="2908934" y="0"/>
                </a:lnTo>
                <a:lnTo>
                  <a:pt x="2908934" y="1525998"/>
                </a:lnTo>
                <a:lnTo>
                  <a:pt x="0" y="1525998"/>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1493134" y="4066639"/>
            <a:ext cx="2908934" cy="1525998"/>
          </a:xfrm>
          <a:custGeom>
            <a:avLst/>
            <a:gdLst>
              <a:gd name="connsiteX0" fmla="*/ 0 w 2908934"/>
              <a:gd name="connsiteY0" fmla="*/ 0 h 1525998"/>
              <a:gd name="connsiteX1" fmla="*/ 2908934 w 2908934"/>
              <a:gd name="connsiteY1" fmla="*/ 0 h 1525998"/>
              <a:gd name="connsiteX2" fmla="*/ 2908934 w 2908934"/>
              <a:gd name="connsiteY2" fmla="*/ 1525998 h 1525998"/>
              <a:gd name="connsiteX3" fmla="*/ 0 w 2908934"/>
              <a:gd name="connsiteY3" fmla="*/ 1525998 h 1525998"/>
            </a:gdLst>
            <a:ahLst/>
            <a:cxnLst>
              <a:cxn ang="0">
                <a:pos x="connsiteX0" y="connsiteY0"/>
              </a:cxn>
              <a:cxn ang="0">
                <a:pos x="connsiteX1" y="connsiteY1"/>
              </a:cxn>
              <a:cxn ang="0">
                <a:pos x="connsiteX2" y="connsiteY2"/>
              </a:cxn>
              <a:cxn ang="0">
                <a:pos x="connsiteX3" y="connsiteY3"/>
              </a:cxn>
            </a:cxnLst>
            <a:rect l="l" t="t" r="r" b="b"/>
            <a:pathLst>
              <a:path w="2908934" h="1525998">
                <a:moveTo>
                  <a:pt x="0" y="0"/>
                </a:moveTo>
                <a:lnTo>
                  <a:pt x="2908934" y="0"/>
                </a:lnTo>
                <a:lnTo>
                  <a:pt x="2908934" y="1525998"/>
                </a:lnTo>
                <a:lnTo>
                  <a:pt x="0" y="1525998"/>
                </a:lnTo>
                <a:close/>
              </a:path>
            </a:pathLst>
          </a:custGeom>
        </p:spPr>
        <p:txBody>
          <a:bodyPr wrap="square">
            <a:noAutofit/>
          </a:bodyPr>
          <a:lstStyle/>
          <a:p>
            <a:endParaRPr lang="zh-CN" altLang="en-US"/>
          </a:p>
        </p:txBody>
      </p:sp>
      <p:sp>
        <p:nvSpPr>
          <p:cNvPr id="10" name="图片占位符 9"/>
          <p:cNvSpPr>
            <a:spLocks noGrp="1"/>
          </p:cNvSpPr>
          <p:nvPr>
            <p:ph type="pic" sz="quarter" idx="10"/>
          </p:nvPr>
        </p:nvSpPr>
        <p:spPr>
          <a:xfrm>
            <a:off x="1493134" y="1874416"/>
            <a:ext cx="2908934" cy="1525998"/>
          </a:xfrm>
          <a:custGeom>
            <a:avLst/>
            <a:gdLst>
              <a:gd name="connsiteX0" fmla="*/ 0 w 2908934"/>
              <a:gd name="connsiteY0" fmla="*/ 0 h 1525998"/>
              <a:gd name="connsiteX1" fmla="*/ 2908934 w 2908934"/>
              <a:gd name="connsiteY1" fmla="*/ 0 h 1525998"/>
              <a:gd name="connsiteX2" fmla="*/ 2908934 w 2908934"/>
              <a:gd name="connsiteY2" fmla="*/ 1525998 h 1525998"/>
              <a:gd name="connsiteX3" fmla="*/ 0 w 2908934"/>
              <a:gd name="connsiteY3" fmla="*/ 1525998 h 1525998"/>
            </a:gdLst>
            <a:ahLst/>
            <a:cxnLst>
              <a:cxn ang="0">
                <a:pos x="connsiteX0" y="connsiteY0"/>
              </a:cxn>
              <a:cxn ang="0">
                <a:pos x="connsiteX1" y="connsiteY1"/>
              </a:cxn>
              <a:cxn ang="0">
                <a:pos x="connsiteX2" y="connsiteY2"/>
              </a:cxn>
              <a:cxn ang="0">
                <a:pos x="connsiteX3" y="connsiteY3"/>
              </a:cxn>
            </a:cxnLst>
            <a:rect l="l" t="t" r="r" b="b"/>
            <a:pathLst>
              <a:path w="2908934" h="1525998">
                <a:moveTo>
                  <a:pt x="0" y="0"/>
                </a:moveTo>
                <a:lnTo>
                  <a:pt x="2908934" y="0"/>
                </a:lnTo>
                <a:lnTo>
                  <a:pt x="2908934" y="1525998"/>
                </a:lnTo>
                <a:lnTo>
                  <a:pt x="0" y="1525998"/>
                </a:lnTo>
                <a:close/>
              </a:path>
            </a:pathLst>
          </a:custGeom>
        </p:spPr>
        <p:txBody>
          <a:bodyPr wrap="square">
            <a:noAutofit/>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7" name="图片占位符 16"/>
          <p:cNvSpPr>
            <a:spLocks noGrp="1"/>
          </p:cNvSpPr>
          <p:nvPr>
            <p:ph type="pic" sz="quarter" idx="14"/>
          </p:nvPr>
        </p:nvSpPr>
        <p:spPr>
          <a:xfrm>
            <a:off x="7872921" y="3983900"/>
            <a:ext cx="3487892" cy="2106076"/>
          </a:xfrm>
          <a:custGeom>
            <a:avLst/>
            <a:gdLst>
              <a:gd name="connsiteX0" fmla="*/ 0 w 3487892"/>
              <a:gd name="connsiteY0" fmla="*/ 0 h 2106076"/>
              <a:gd name="connsiteX1" fmla="*/ 3487892 w 3487892"/>
              <a:gd name="connsiteY1" fmla="*/ 0 h 2106076"/>
              <a:gd name="connsiteX2" fmla="*/ 3487892 w 3487892"/>
              <a:gd name="connsiteY2" fmla="*/ 2106076 h 2106076"/>
              <a:gd name="connsiteX3" fmla="*/ 0 w 3487892"/>
              <a:gd name="connsiteY3" fmla="*/ 2106076 h 2106076"/>
            </a:gdLst>
            <a:ahLst/>
            <a:cxnLst>
              <a:cxn ang="0">
                <a:pos x="connsiteX0" y="connsiteY0"/>
              </a:cxn>
              <a:cxn ang="0">
                <a:pos x="connsiteX1" y="connsiteY1"/>
              </a:cxn>
              <a:cxn ang="0">
                <a:pos x="connsiteX2" y="connsiteY2"/>
              </a:cxn>
              <a:cxn ang="0">
                <a:pos x="connsiteX3" y="connsiteY3"/>
              </a:cxn>
            </a:cxnLst>
            <a:rect l="l" t="t" r="r" b="b"/>
            <a:pathLst>
              <a:path w="3487892" h="2106076">
                <a:moveTo>
                  <a:pt x="0" y="0"/>
                </a:moveTo>
                <a:lnTo>
                  <a:pt x="3487892" y="0"/>
                </a:lnTo>
                <a:lnTo>
                  <a:pt x="3487892" y="2106076"/>
                </a:lnTo>
                <a:lnTo>
                  <a:pt x="0" y="2106076"/>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7873673" y="1818736"/>
            <a:ext cx="3488518" cy="2106455"/>
          </a:xfrm>
          <a:custGeom>
            <a:avLst/>
            <a:gdLst>
              <a:gd name="connsiteX0" fmla="*/ 0 w 3488518"/>
              <a:gd name="connsiteY0" fmla="*/ 0 h 2106455"/>
              <a:gd name="connsiteX1" fmla="*/ 3488518 w 3488518"/>
              <a:gd name="connsiteY1" fmla="*/ 0 h 2106455"/>
              <a:gd name="connsiteX2" fmla="*/ 3488518 w 3488518"/>
              <a:gd name="connsiteY2" fmla="*/ 2106455 h 2106455"/>
              <a:gd name="connsiteX3" fmla="*/ 0 w 3488518"/>
              <a:gd name="connsiteY3" fmla="*/ 2106455 h 2106455"/>
            </a:gdLst>
            <a:ahLst/>
            <a:cxnLst>
              <a:cxn ang="0">
                <a:pos x="connsiteX0" y="connsiteY0"/>
              </a:cxn>
              <a:cxn ang="0">
                <a:pos x="connsiteX1" y="connsiteY1"/>
              </a:cxn>
              <a:cxn ang="0">
                <a:pos x="connsiteX2" y="connsiteY2"/>
              </a:cxn>
              <a:cxn ang="0">
                <a:pos x="connsiteX3" y="connsiteY3"/>
              </a:cxn>
            </a:cxnLst>
            <a:rect l="l" t="t" r="r" b="b"/>
            <a:pathLst>
              <a:path w="3488518" h="2106455">
                <a:moveTo>
                  <a:pt x="0" y="0"/>
                </a:moveTo>
                <a:lnTo>
                  <a:pt x="3488518" y="0"/>
                </a:lnTo>
                <a:lnTo>
                  <a:pt x="3488518" y="2106455"/>
                </a:lnTo>
                <a:lnTo>
                  <a:pt x="0" y="2106455"/>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829517" y="3983716"/>
            <a:ext cx="3488518" cy="2106455"/>
          </a:xfrm>
          <a:custGeom>
            <a:avLst/>
            <a:gdLst>
              <a:gd name="connsiteX0" fmla="*/ 0 w 3488518"/>
              <a:gd name="connsiteY0" fmla="*/ 0 h 2106455"/>
              <a:gd name="connsiteX1" fmla="*/ 3488518 w 3488518"/>
              <a:gd name="connsiteY1" fmla="*/ 0 h 2106455"/>
              <a:gd name="connsiteX2" fmla="*/ 3488518 w 3488518"/>
              <a:gd name="connsiteY2" fmla="*/ 2106455 h 2106455"/>
              <a:gd name="connsiteX3" fmla="*/ 0 w 3488518"/>
              <a:gd name="connsiteY3" fmla="*/ 2106455 h 2106455"/>
            </a:gdLst>
            <a:ahLst/>
            <a:cxnLst>
              <a:cxn ang="0">
                <a:pos x="connsiteX0" y="connsiteY0"/>
              </a:cxn>
              <a:cxn ang="0">
                <a:pos x="connsiteX1" y="connsiteY1"/>
              </a:cxn>
              <a:cxn ang="0">
                <a:pos x="connsiteX2" y="connsiteY2"/>
              </a:cxn>
              <a:cxn ang="0">
                <a:pos x="connsiteX3" y="connsiteY3"/>
              </a:cxn>
            </a:cxnLst>
            <a:rect l="l" t="t" r="r" b="b"/>
            <a:pathLst>
              <a:path w="3488518" h="2106455">
                <a:moveTo>
                  <a:pt x="0" y="0"/>
                </a:moveTo>
                <a:lnTo>
                  <a:pt x="3488518" y="0"/>
                </a:lnTo>
                <a:lnTo>
                  <a:pt x="3488518" y="2106455"/>
                </a:lnTo>
                <a:lnTo>
                  <a:pt x="0" y="2106455"/>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351741" y="3983712"/>
            <a:ext cx="3488518" cy="2106455"/>
          </a:xfrm>
          <a:custGeom>
            <a:avLst/>
            <a:gdLst>
              <a:gd name="connsiteX0" fmla="*/ 0 w 3488518"/>
              <a:gd name="connsiteY0" fmla="*/ 0 h 2106455"/>
              <a:gd name="connsiteX1" fmla="*/ 3488518 w 3488518"/>
              <a:gd name="connsiteY1" fmla="*/ 0 h 2106455"/>
              <a:gd name="connsiteX2" fmla="*/ 3488518 w 3488518"/>
              <a:gd name="connsiteY2" fmla="*/ 2106455 h 2106455"/>
              <a:gd name="connsiteX3" fmla="*/ 0 w 3488518"/>
              <a:gd name="connsiteY3" fmla="*/ 2106455 h 2106455"/>
            </a:gdLst>
            <a:ahLst/>
            <a:cxnLst>
              <a:cxn ang="0">
                <a:pos x="connsiteX0" y="connsiteY0"/>
              </a:cxn>
              <a:cxn ang="0">
                <a:pos x="connsiteX1" y="connsiteY1"/>
              </a:cxn>
              <a:cxn ang="0">
                <a:pos x="connsiteX2" y="connsiteY2"/>
              </a:cxn>
              <a:cxn ang="0">
                <a:pos x="connsiteX3" y="connsiteY3"/>
              </a:cxn>
            </a:cxnLst>
            <a:rect l="l" t="t" r="r" b="b"/>
            <a:pathLst>
              <a:path w="3488518" h="2106455">
                <a:moveTo>
                  <a:pt x="0" y="0"/>
                </a:moveTo>
                <a:lnTo>
                  <a:pt x="3488518" y="0"/>
                </a:lnTo>
                <a:lnTo>
                  <a:pt x="3488518" y="2106455"/>
                </a:lnTo>
                <a:lnTo>
                  <a:pt x="0" y="2106455"/>
                </a:lnTo>
                <a:close/>
              </a:path>
            </a:pathLst>
          </a:custGeom>
        </p:spPr>
        <p:txBody>
          <a:bodyPr wrap="square">
            <a:noAutofit/>
          </a:bodyPr>
          <a:lstStyle/>
          <a:p>
            <a:endParaRPr lang="zh-CN" altLang="en-US"/>
          </a:p>
        </p:txBody>
      </p:sp>
      <p:sp>
        <p:nvSpPr>
          <p:cNvPr id="9" name="图片占位符 8"/>
          <p:cNvSpPr>
            <a:spLocks noGrp="1"/>
          </p:cNvSpPr>
          <p:nvPr>
            <p:ph type="pic" sz="quarter" idx="10"/>
          </p:nvPr>
        </p:nvSpPr>
        <p:spPr>
          <a:xfrm>
            <a:off x="829517" y="1818737"/>
            <a:ext cx="3488518" cy="2106455"/>
          </a:xfrm>
          <a:custGeom>
            <a:avLst/>
            <a:gdLst>
              <a:gd name="connsiteX0" fmla="*/ 0 w 3488518"/>
              <a:gd name="connsiteY0" fmla="*/ 0 h 2106455"/>
              <a:gd name="connsiteX1" fmla="*/ 3488518 w 3488518"/>
              <a:gd name="connsiteY1" fmla="*/ 0 h 2106455"/>
              <a:gd name="connsiteX2" fmla="*/ 3488518 w 3488518"/>
              <a:gd name="connsiteY2" fmla="*/ 2106455 h 2106455"/>
              <a:gd name="connsiteX3" fmla="*/ 0 w 3488518"/>
              <a:gd name="connsiteY3" fmla="*/ 2106455 h 2106455"/>
            </a:gdLst>
            <a:ahLst/>
            <a:cxnLst>
              <a:cxn ang="0">
                <a:pos x="connsiteX0" y="connsiteY0"/>
              </a:cxn>
              <a:cxn ang="0">
                <a:pos x="connsiteX1" y="connsiteY1"/>
              </a:cxn>
              <a:cxn ang="0">
                <a:pos x="connsiteX2" y="connsiteY2"/>
              </a:cxn>
              <a:cxn ang="0">
                <a:pos x="connsiteX3" y="connsiteY3"/>
              </a:cxn>
            </a:cxnLst>
            <a:rect l="l" t="t" r="r" b="b"/>
            <a:pathLst>
              <a:path w="3488518" h="2106455">
                <a:moveTo>
                  <a:pt x="0" y="0"/>
                </a:moveTo>
                <a:lnTo>
                  <a:pt x="3488518" y="0"/>
                </a:lnTo>
                <a:lnTo>
                  <a:pt x="3488518" y="2106455"/>
                </a:lnTo>
                <a:lnTo>
                  <a:pt x="0" y="2106455"/>
                </a:lnTo>
                <a:close/>
              </a:path>
            </a:pathLst>
          </a:custGeom>
        </p:spPr>
        <p:txBody>
          <a:bodyPr wrap="square">
            <a:noAutofit/>
          </a:bodyPr>
          <a:lstStyle/>
          <a:p>
            <a:endParaRPr lang="zh-CN" altLang="en-US"/>
          </a:p>
        </p:txBody>
      </p:sp>
      <p:cxnSp>
        <p:nvCxnSpPr>
          <p:cNvPr id="18" name="直接连接符 17"/>
          <p:cNvCxnSpPr/>
          <p:nvPr userDrawn="1"/>
        </p:nvCxnSpPr>
        <p:spPr>
          <a:xfrm rot="16200000" flipV="1">
            <a:off x="6106297" y="-144011"/>
            <a:ext cx="0" cy="937375"/>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2_空白">
    <p:spTree>
      <p:nvGrpSpPr>
        <p:cNvPr id="1" name=""/>
        <p:cNvGrpSpPr/>
        <p:nvPr/>
      </p:nvGrpSpPr>
      <p:grpSpPr>
        <a:xfrm>
          <a:off x="0" y="0"/>
          <a:ext cx="0" cy="0"/>
          <a:chOff x="0" y="0"/>
          <a:chExt cx="0" cy="0"/>
        </a:xfrm>
      </p:grpSpPr>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CF84798A-D7E5-46B4-B323-EE3D72F2742C}"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7A5A18E8-9325-4241-AB86-FE5F52E41AA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CF84798A-D7E5-46B4-B323-EE3D72F2742C}"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A5A18E8-9325-4241-AB86-FE5F52E41AAB}"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98800" y="914400"/>
            <a:ext cx="9799200" cy="2570400"/>
          </a:xfrm>
        </p:spPr>
        <p:txBody>
          <a:bodyPr lIns="67496" tIns="35097" rIns="67496" bIns="35097" anchor="b" anchorCtr="0">
            <a:normAutofit/>
          </a:bodyPr>
          <a:lstStyle>
            <a:lvl1pPr algn="ctr">
              <a:defRPr sz="6000" b="1" i="0" spc="225" baseline="0">
                <a:solidFill>
                  <a:schemeClr val="tx1">
                    <a:lumMod val="85000"/>
                    <a:lumOff val="15000"/>
                  </a:schemeClr>
                </a:solidFill>
                <a:effectLst/>
              </a:defRPr>
            </a:lvl1pPr>
          </a:lstStyle>
          <a:p>
            <a:pPr fontAlgn="base"/>
            <a:r>
              <a:rPr lang="zh-CN" altLang="en-US" strike="noStrike" noProof="1"/>
              <a:t>单击此处编辑标题</a:t>
            </a:r>
            <a:endParaRPr lang="zh-CN" altLang="en-US" strike="noStrike" noProof="1"/>
          </a:p>
        </p:txBody>
      </p:sp>
      <p:sp>
        <p:nvSpPr>
          <p:cNvPr id="3" name="副标题 2"/>
          <p:cNvSpPr>
            <a:spLocks noGrp="1"/>
          </p:cNvSpPr>
          <p:nvPr>
            <p:ph type="subTitle" idx="1" hasCustomPrompt="1"/>
          </p:nvPr>
        </p:nvSpPr>
        <p:spPr>
          <a:xfrm>
            <a:off x="1198800" y="3560400"/>
            <a:ext cx="9799200" cy="1472400"/>
          </a:xfrm>
        </p:spPr>
        <p:txBody>
          <a:bodyPr lIns="67496" tIns="35097" rIns="67496" bIns="35097">
            <a:normAutofit/>
          </a:bodyPr>
          <a:lstStyle>
            <a:lvl1pPr marL="0" indent="0" algn="ctr" eaLnBrk="1" fontAlgn="auto" latinLnBrk="0" hangingPunct="1">
              <a:lnSpc>
                <a:spcPct val="110000"/>
              </a:lnSpc>
              <a:buNone/>
              <a:defRPr sz="2400" u="none" strike="noStrike" kern="1200" cap="none" spc="150" normalizeH="0" baseline="0">
                <a:solidFill>
                  <a:schemeClr val="tx1">
                    <a:lumMod val="65000"/>
                    <a:lumOff val="35000"/>
                  </a:schemeClr>
                </a:solidFill>
                <a:uFillTx/>
              </a:defRPr>
            </a:lvl1pPr>
            <a:lvl2pPr marL="457200" indent="0" algn="ctr">
              <a:buNone/>
              <a:defRPr sz="2000"/>
            </a:lvl2pPr>
            <a:lvl3pPr marL="914400" indent="0" algn="ctr">
              <a:buNone/>
              <a:defRPr sz="1865"/>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单击此处编辑副标题</a:t>
            </a:r>
            <a:endParaRPr lang="zh-CN" altLang="en-US" strike="noStrike" noProof="1"/>
          </a:p>
        </p:txBody>
      </p:sp>
      <p:sp>
        <p:nvSpPr>
          <p:cNvPr id="16" name="日期占位符 15"/>
          <p:cNvSpPr>
            <a:spLocks noGrp="1"/>
          </p:cNvSpPr>
          <p:nvPr>
            <p:ph type="dt" sz="half" idx="10"/>
            <p:custDataLst>
              <p:tags r:id="rId2"/>
            </p:custDataLst>
          </p:nvPr>
        </p:nvSpPr>
        <p:spPr>
          <a:xfrm>
            <a:off x="0" y="0"/>
            <a:ext cx="0" cy="0"/>
          </a:xfrm>
        </p:spPr>
        <p:txBody>
          <a:bodyPr lIns="68576" tIns="34289" rIns="68576" bIns="34289"/>
          <a:lstStyle>
            <a:lvl1pPr defTabSz="685800" fontAlgn="auto">
              <a:spcBef>
                <a:spcPts val="0"/>
              </a:spcBef>
              <a:spcAft>
                <a:spcPts val="0"/>
              </a:spcAft>
              <a:defRPr/>
            </a:lvl1pPr>
          </a:lstStyle>
          <a:p>
            <a:pPr fontAlgn="auto"/>
            <a:fld id="{760FBDFE-C587-4B4C-A407-44438C67B59E}" type="datetimeFigureOut">
              <a:rPr lang="zh-CN" altLang="en-US" sz="1400" strike="noStrike" noProof="1" smtClean="0">
                <a:solidFill>
                  <a:prstClr val="black"/>
                </a:solidFill>
                <a:latin typeface="Lato Light"/>
                <a:ea typeface="+mn-ea"/>
                <a:cs typeface="+mn-cs"/>
              </a:rPr>
            </a:fld>
            <a:endParaRPr lang="zh-CN" altLang="en-US" sz="1400" strike="noStrike" noProof="1">
              <a:solidFill>
                <a:prstClr val="black"/>
              </a:solidFill>
              <a:latin typeface="Lato Light"/>
              <a:ea typeface="+mn-ea"/>
            </a:endParaRPr>
          </a:p>
        </p:txBody>
      </p:sp>
      <p:sp>
        <p:nvSpPr>
          <p:cNvPr id="17" name="页脚占位符 16"/>
          <p:cNvSpPr>
            <a:spLocks noGrp="1"/>
          </p:cNvSpPr>
          <p:nvPr>
            <p:ph type="ftr" sz="quarter" idx="11"/>
            <p:custDataLst>
              <p:tags r:id="rId3"/>
            </p:custDataLst>
          </p:nvPr>
        </p:nvSpPr>
        <p:spPr>
          <a:xfrm>
            <a:off x="0" y="0"/>
            <a:ext cx="0" cy="0"/>
          </a:xfrm>
        </p:spPr>
        <p:txBody>
          <a:bodyPr lIns="68576" tIns="34289" rIns="68576" bIns="34289"/>
          <a:lstStyle>
            <a:lvl1pPr defTabSz="685800" fontAlgn="auto">
              <a:spcBef>
                <a:spcPts val="0"/>
              </a:spcBef>
              <a:spcAft>
                <a:spcPts val="0"/>
              </a:spcAft>
              <a:defRPr/>
            </a:lvl1pPr>
          </a:lstStyle>
          <a:p>
            <a:pPr fontAlgn="auto"/>
            <a:endParaRPr lang="zh-CN" altLang="en-US" sz="1400" strike="noStrike" noProof="1">
              <a:solidFill>
                <a:prstClr val="black"/>
              </a:solidFill>
              <a:latin typeface="Lato Light"/>
              <a:ea typeface="+mn-ea"/>
            </a:endParaRPr>
          </a:p>
        </p:txBody>
      </p:sp>
      <p:sp>
        <p:nvSpPr>
          <p:cNvPr id="18" name="灯片编号占位符 17"/>
          <p:cNvSpPr>
            <a:spLocks noGrp="1"/>
          </p:cNvSpPr>
          <p:nvPr>
            <p:ph type="sldNum" sz="quarter" idx="12"/>
            <p:custDataLst>
              <p:tags r:id="rId4"/>
            </p:custDataLst>
          </p:nvPr>
        </p:nvSpPr>
        <p:spPr>
          <a:xfrm>
            <a:off x="0" y="0"/>
            <a:ext cx="0" cy="0"/>
          </a:xfrm>
        </p:spPr>
        <p:txBody>
          <a:bodyPr lIns="68576" tIns="34289" rIns="68576" bIns="34289"/>
          <a:lstStyle>
            <a:lvl1pPr defTabSz="685800" fontAlgn="auto">
              <a:spcBef>
                <a:spcPts val="0"/>
              </a:spcBef>
              <a:spcAft>
                <a:spcPts val="0"/>
              </a:spcAft>
              <a:defRPr/>
            </a:lvl1pPr>
          </a:lstStyle>
          <a:p>
            <a:pPr fontAlgn="auto"/>
            <a:fld id="{49AE70B2-8BF9-45C0-BB95-33D1B9D3A854}" type="slidenum">
              <a:rPr lang="zh-CN" altLang="en-US" sz="1400" strike="noStrike" noProof="1" smtClean="0">
                <a:solidFill>
                  <a:prstClr val="black"/>
                </a:solidFill>
                <a:latin typeface="Lato Light"/>
                <a:ea typeface="+mn-ea"/>
                <a:cs typeface="+mn-cs"/>
              </a:rPr>
            </a:fld>
            <a:endParaRPr lang="zh-CN" altLang="en-US" sz="1400" strike="noStrike" noProof="1">
              <a:solidFill>
                <a:prstClr val="black"/>
              </a:solidFill>
              <a:latin typeface="Lato Light"/>
              <a:ea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矩形 1"/>
          <p:cNvSpPr/>
          <p:nvPr userDrawn="1"/>
        </p:nvSpPr>
        <p:spPr>
          <a:xfrm>
            <a:off x="-19050" y="-9525"/>
            <a:ext cx="12287250" cy="693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8765" y="6504221"/>
            <a:ext cx="1628775" cy="42489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5079880" y="2138186"/>
            <a:ext cx="2032240" cy="3576814"/>
          </a:xfrm>
          <a:custGeom>
            <a:avLst/>
            <a:gdLst>
              <a:gd name="connsiteX0" fmla="*/ 0 w 2032240"/>
              <a:gd name="connsiteY0" fmla="*/ 0 h 3576814"/>
              <a:gd name="connsiteX1" fmla="*/ 2032240 w 2032240"/>
              <a:gd name="connsiteY1" fmla="*/ 0 h 3576814"/>
              <a:gd name="connsiteX2" fmla="*/ 2032240 w 2032240"/>
              <a:gd name="connsiteY2" fmla="*/ 3576814 h 3576814"/>
              <a:gd name="connsiteX3" fmla="*/ 0 w 2032240"/>
              <a:gd name="connsiteY3" fmla="*/ 3576814 h 3576814"/>
            </a:gdLst>
            <a:ahLst/>
            <a:cxnLst>
              <a:cxn ang="0">
                <a:pos x="connsiteX0" y="connsiteY0"/>
              </a:cxn>
              <a:cxn ang="0">
                <a:pos x="connsiteX1" y="connsiteY1"/>
              </a:cxn>
              <a:cxn ang="0">
                <a:pos x="connsiteX2" y="connsiteY2"/>
              </a:cxn>
              <a:cxn ang="0">
                <a:pos x="connsiteX3" y="connsiteY3"/>
              </a:cxn>
            </a:cxnLst>
            <a:rect l="l" t="t" r="r" b="b"/>
            <a:pathLst>
              <a:path w="2032240" h="3576814">
                <a:moveTo>
                  <a:pt x="0" y="0"/>
                </a:moveTo>
                <a:lnTo>
                  <a:pt x="2032240" y="0"/>
                </a:lnTo>
                <a:lnTo>
                  <a:pt x="2032240" y="3576814"/>
                </a:lnTo>
                <a:lnTo>
                  <a:pt x="0" y="3576814"/>
                </a:lnTo>
                <a:close/>
              </a:path>
            </a:pathLst>
          </a:custGeom>
        </p:spPr>
        <p:txBody>
          <a:bodyPr wrap="square">
            <a:noAutofit/>
          </a:bodyPr>
          <a:lstStyle/>
          <a:p>
            <a:endParaRPr lang="zh-CN" altLang="en-US"/>
          </a:p>
        </p:txBody>
      </p:sp>
      <p:grpSp>
        <p:nvGrpSpPr>
          <p:cNvPr id="14" name="组合 13"/>
          <p:cNvGrpSpPr/>
          <p:nvPr userDrawn="1"/>
        </p:nvGrpSpPr>
        <p:grpSpPr>
          <a:xfrm>
            <a:off x="10912424" y="-1297728"/>
            <a:ext cx="2600338" cy="2597292"/>
            <a:chOff x="3738072" y="-937143"/>
            <a:chExt cx="4601426" cy="4596033"/>
          </a:xfrm>
        </p:grpSpPr>
        <p:pic>
          <p:nvPicPr>
            <p:cNvPr id="15" name="图片 14"/>
            <p:cNvPicPr>
              <a:picLocks noChangeAspect="1"/>
            </p:cNvPicPr>
            <p:nvPr/>
          </p:nvPicPr>
          <p:blipFill>
            <a:blip r:embed="rId2" cstate="print">
              <a:biLevel thresh="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738072" y="-937143"/>
              <a:ext cx="4601426" cy="4596033"/>
            </a:xfrm>
            <a:prstGeom prst="rect">
              <a:avLst/>
            </a:prstGeom>
          </p:spPr>
        </p:pic>
        <p:grpSp>
          <p:nvGrpSpPr>
            <p:cNvPr id="16" name="组合 15"/>
            <p:cNvGrpSpPr/>
            <p:nvPr/>
          </p:nvGrpSpPr>
          <p:grpSpPr>
            <a:xfrm>
              <a:off x="4242276" y="-433529"/>
              <a:ext cx="3593017" cy="3588805"/>
              <a:chOff x="2284524" y="990600"/>
              <a:chExt cx="5035101" cy="5029200"/>
            </a:xfrm>
          </p:grpSpPr>
          <p:pic>
            <p:nvPicPr>
              <p:cNvPr id="17" name="图片 16"/>
              <p:cNvPicPr>
                <a:picLocks noChangeAspect="1"/>
              </p:cNvPicPr>
              <p:nvPr/>
            </p:nvPicPr>
            <p:blipFill>
              <a:blip r:embed="rId4" cstate="print">
                <a:biLevel thresh="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284525" y="990600"/>
                <a:ext cx="5035100" cy="5029200"/>
              </a:xfrm>
              <a:prstGeom prst="rect">
                <a:avLst/>
              </a:prstGeom>
            </p:spPr>
          </p:pic>
          <p:pic>
            <p:nvPicPr>
              <p:cNvPr id="18" name="图片 17"/>
              <p:cNvPicPr>
                <a:picLocks noChangeAspect="1"/>
              </p:cNvPicPr>
              <p:nvPr/>
            </p:nvPicPr>
            <p:blipFill>
              <a:blip r:embed="rId4" cstate="print">
                <a:biLevel thresh="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284525" y="990600"/>
                <a:ext cx="5035100" cy="5029200"/>
              </a:xfrm>
              <a:prstGeom prst="rect">
                <a:avLst/>
              </a:prstGeom>
            </p:spPr>
          </p:pic>
          <p:pic>
            <p:nvPicPr>
              <p:cNvPr id="19" name="图片 18"/>
              <p:cNvPicPr>
                <a:picLocks noChangeAspect="1"/>
              </p:cNvPicPr>
              <p:nvPr/>
            </p:nvPicPr>
            <p:blipFill>
              <a:blip r:embed="rId4" cstate="print">
                <a:biLevel thresh="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284525" y="990600"/>
                <a:ext cx="5035100" cy="5029200"/>
              </a:xfrm>
              <a:prstGeom prst="rect">
                <a:avLst/>
              </a:prstGeom>
            </p:spPr>
          </p:pic>
          <p:pic>
            <p:nvPicPr>
              <p:cNvPr id="20" name="图片 19"/>
              <p:cNvPicPr>
                <a:picLocks noChangeAspect="1"/>
              </p:cNvPicPr>
              <p:nvPr/>
            </p:nvPicPr>
            <p:blipFill>
              <a:blip r:embed="rId4" cstate="print">
                <a:biLevel thresh="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284524" y="990600"/>
                <a:ext cx="5035100" cy="5029199"/>
              </a:xfrm>
              <a:prstGeom prst="rect">
                <a:avLst/>
              </a:prstGeom>
            </p:spPr>
          </p:pic>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6704142" y="2378818"/>
            <a:ext cx="4376942" cy="2758666"/>
          </a:xfrm>
          <a:custGeom>
            <a:avLst/>
            <a:gdLst>
              <a:gd name="connsiteX0" fmla="*/ 0 w 4376942"/>
              <a:gd name="connsiteY0" fmla="*/ 0 h 2758666"/>
              <a:gd name="connsiteX1" fmla="*/ 4376942 w 4376942"/>
              <a:gd name="connsiteY1" fmla="*/ 0 h 2758666"/>
              <a:gd name="connsiteX2" fmla="*/ 4376942 w 4376942"/>
              <a:gd name="connsiteY2" fmla="*/ 2758666 h 2758666"/>
              <a:gd name="connsiteX3" fmla="*/ 0 w 4376942"/>
              <a:gd name="connsiteY3" fmla="*/ 2758666 h 2758666"/>
            </a:gdLst>
            <a:ahLst/>
            <a:cxnLst>
              <a:cxn ang="0">
                <a:pos x="connsiteX0" y="connsiteY0"/>
              </a:cxn>
              <a:cxn ang="0">
                <a:pos x="connsiteX1" y="connsiteY1"/>
              </a:cxn>
              <a:cxn ang="0">
                <a:pos x="connsiteX2" y="connsiteY2"/>
              </a:cxn>
              <a:cxn ang="0">
                <a:pos x="connsiteX3" y="connsiteY3"/>
              </a:cxn>
            </a:cxnLst>
            <a:rect l="l" t="t" r="r" b="b"/>
            <a:pathLst>
              <a:path w="4376942" h="2758666">
                <a:moveTo>
                  <a:pt x="0" y="0"/>
                </a:moveTo>
                <a:lnTo>
                  <a:pt x="4376942" y="0"/>
                </a:lnTo>
                <a:lnTo>
                  <a:pt x="4376942" y="2758666"/>
                </a:lnTo>
                <a:lnTo>
                  <a:pt x="0" y="2758666"/>
                </a:lnTo>
                <a:close/>
              </a:path>
            </a:pathLst>
          </a:custGeom>
        </p:spPr>
        <p:txBody>
          <a:bodyPr wrap="square">
            <a:noAutofit/>
          </a:bodyPr>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4706901" y="2210376"/>
            <a:ext cx="2788773" cy="3733224"/>
          </a:xfrm>
          <a:custGeom>
            <a:avLst/>
            <a:gdLst>
              <a:gd name="connsiteX0" fmla="*/ 0 w 2788773"/>
              <a:gd name="connsiteY0" fmla="*/ 0 h 3733224"/>
              <a:gd name="connsiteX1" fmla="*/ 2788773 w 2788773"/>
              <a:gd name="connsiteY1" fmla="*/ 0 h 3733224"/>
              <a:gd name="connsiteX2" fmla="*/ 2788773 w 2788773"/>
              <a:gd name="connsiteY2" fmla="*/ 3733224 h 3733224"/>
              <a:gd name="connsiteX3" fmla="*/ 0 w 2788773"/>
              <a:gd name="connsiteY3" fmla="*/ 3733224 h 3733224"/>
            </a:gdLst>
            <a:ahLst/>
            <a:cxnLst>
              <a:cxn ang="0">
                <a:pos x="connsiteX0" y="connsiteY0"/>
              </a:cxn>
              <a:cxn ang="0">
                <a:pos x="connsiteX1" y="connsiteY1"/>
              </a:cxn>
              <a:cxn ang="0">
                <a:pos x="connsiteX2" y="connsiteY2"/>
              </a:cxn>
              <a:cxn ang="0">
                <a:pos x="connsiteX3" y="connsiteY3"/>
              </a:cxn>
            </a:cxnLst>
            <a:rect l="l" t="t" r="r" b="b"/>
            <a:pathLst>
              <a:path w="2788773" h="3733224">
                <a:moveTo>
                  <a:pt x="0" y="0"/>
                </a:moveTo>
                <a:lnTo>
                  <a:pt x="2788773" y="0"/>
                </a:lnTo>
                <a:lnTo>
                  <a:pt x="2788773" y="3733224"/>
                </a:lnTo>
                <a:lnTo>
                  <a:pt x="0" y="3733224"/>
                </a:lnTo>
                <a:close/>
              </a:path>
            </a:pathLst>
          </a:custGeom>
        </p:spPr>
        <p:txBody>
          <a:bodyPr wrap="square">
            <a:noAutofit/>
          </a:bodyPr>
          <a:lstStyle/>
          <a:p>
            <a:endParaRPr lang="zh-CN" altLang="en-US"/>
          </a:p>
        </p:txBody>
      </p:sp>
      <p:grpSp>
        <p:nvGrpSpPr>
          <p:cNvPr id="14" name="组合 13"/>
          <p:cNvGrpSpPr/>
          <p:nvPr userDrawn="1"/>
        </p:nvGrpSpPr>
        <p:grpSpPr>
          <a:xfrm>
            <a:off x="10912424" y="-1297728"/>
            <a:ext cx="2600338" cy="2597292"/>
            <a:chOff x="3738072" y="-937143"/>
            <a:chExt cx="4601426" cy="4596033"/>
          </a:xfrm>
        </p:grpSpPr>
        <p:pic>
          <p:nvPicPr>
            <p:cNvPr id="15" name="图片 14"/>
            <p:cNvPicPr>
              <a:picLocks noChangeAspect="1"/>
            </p:cNvPicPr>
            <p:nvPr/>
          </p:nvPicPr>
          <p:blipFill>
            <a:blip r:embed="rId2" cstate="print">
              <a:biLevel thresh="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738072" y="-937143"/>
              <a:ext cx="4601426" cy="4596033"/>
            </a:xfrm>
            <a:prstGeom prst="rect">
              <a:avLst/>
            </a:prstGeom>
          </p:spPr>
        </p:pic>
        <p:grpSp>
          <p:nvGrpSpPr>
            <p:cNvPr id="16" name="组合 15"/>
            <p:cNvGrpSpPr/>
            <p:nvPr/>
          </p:nvGrpSpPr>
          <p:grpSpPr>
            <a:xfrm>
              <a:off x="4242276" y="-433529"/>
              <a:ext cx="3593017" cy="3588805"/>
              <a:chOff x="2284524" y="990600"/>
              <a:chExt cx="5035101" cy="5029200"/>
            </a:xfrm>
          </p:grpSpPr>
          <p:pic>
            <p:nvPicPr>
              <p:cNvPr id="17" name="图片 16"/>
              <p:cNvPicPr>
                <a:picLocks noChangeAspect="1"/>
              </p:cNvPicPr>
              <p:nvPr/>
            </p:nvPicPr>
            <p:blipFill>
              <a:blip r:embed="rId4" cstate="print">
                <a:biLevel thresh="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284525" y="990600"/>
                <a:ext cx="5035100" cy="5029200"/>
              </a:xfrm>
              <a:prstGeom prst="rect">
                <a:avLst/>
              </a:prstGeom>
            </p:spPr>
          </p:pic>
          <p:pic>
            <p:nvPicPr>
              <p:cNvPr id="18" name="图片 17"/>
              <p:cNvPicPr>
                <a:picLocks noChangeAspect="1"/>
              </p:cNvPicPr>
              <p:nvPr/>
            </p:nvPicPr>
            <p:blipFill>
              <a:blip r:embed="rId4" cstate="print">
                <a:biLevel thresh="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284525" y="990600"/>
                <a:ext cx="5035100" cy="5029200"/>
              </a:xfrm>
              <a:prstGeom prst="rect">
                <a:avLst/>
              </a:prstGeom>
            </p:spPr>
          </p:pic>
          <p:pic>
            <p:nvPicPr>
              <p:cNvPr id="19" name="图片 18"/>
              <p:cNvPicPr>
                <a:picLocks noChangeAspect="1"/>
              </p:cNvPicPr>
              <p:nvPr/>
            </p:nvPicPr>
            <p:blipFill>
              <a:blip r:embed="rId4" cstate="print">
                <a:biLevel thresh="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284525" y="990600"/>
                <a:ext cx="5035100" cy="5029200"/>
              </a:xfrm>
              <a:prstGeom prst="rect">
                <a:avLst/>
              </a:prstGeom>
            </p:spPr>
          </p:pic>
          <p:pic>
            <p:nvPicPr>
              <p:cNvPr id="20" name="图片 19"/>
              <p:cNvPicPr>
                <a:picLocks noChangeAspect="1"/>
              </p:cNvPicPr>
              <p:nvPr/>
            </p:nvPicPr>
            <p:blipFill>
              <a:blip r:embed="rId4" cstate="print">
                <a:biLevel thresh="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284524" y="990600"/>
                <a:ext cx="5035100" cy="5029199"/>
              </a:xfrm>
              <a:prstGeom prst="rect">
                <a:avLst/>
              </a:prstGeom>
            </p:spPr>
          </p:pic>
        </p:gr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7.png"/><Relationship Id="rId17" Type="http://schemas.openxmlformats.org/officeDocument/2006/relationships/image" Target="../media/image6.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组 4"/>
          <p:cNvPicPr>
            <a:picLocks noChangeAspect="1"/>
          </p:cNvPicPr>
          <p:nvPr userDrawn="1"/>
        </p:nvPicPr>
        <p:blipFill>
          <a:blip r:embed="rId17"/>
          <a:stretch>
            <a:fillRect/>
          </a:stretch>
        </p:blipFill>
        <p:spPr>
          <a:xfrm>
            <a:off x="597535" y="-9525"/>
            <a:ext cx="8195310" cy="749300"/>
          </a:xfrm>
          <a:prstGeom prst="rect">
            <a:avLst/>
          </a:prstGeom>
        </p:spPr>
      </p:pic>
      <p:pic>
        <p:nvPicPr>
          <p:cNvPr id="4" name="图片 3" descr="易董logo-灰色"/>
          <p:cNvPicPr>
            <a:picLocks noChangeAspect="1"/>
          </p:cNvPicPr>
          <p:nvPr userDrawn="1"/>
        </p:nvPicPr>
        <p:blipFill>
          <a:blip r:embed="rId18"/>
          <a:stretch>
            <a:fillRect/>
          </a:stretch>
        </p:blipFill>
        <p:spPr>
          <a:xfrm>
            <a:off x="10712450" y="98425"/>
            <a:ext cx="1093470" cy="69342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image" Target="../media/image24.png"/><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23.png"/><Relationship Id="rId2" Type="http://schemas.openxmlformats.org/officeDocument/2006/relationships/tags" Target="../tags/tag17.xml"/><Relationship Id="rId14" Type="http://schemas.openxmlformats.org/officeDocument/2006/relationships/slideLayout" Target="../slideLayouts/slideLayout3.xml"/><Relationship Id="rId13" Type="http://schemas.openxmlformats.org/officeDocument/2006/relationships/tags" Target="../tags/tag24.xml"/><Relationship Id="rId12" Type="http://schemas.openxmlformats.org/officeDocument/2006/relationships/image" Target="../media/image26.png"/><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tags" Target="../tags/tag25.xml"/><Relationship Id="rId1" Type="http://schemas.openxmlformats.org/officeDocument/2006/relationships/chart" Target="../charts/chart2.xml"/></Relationships>
</file>

<file path=ppt/slides/_rels/slide12.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0" Type="http://schemas.openxmlformats.org/officeDocument/2006/relationships/slideLayout" Target="../slideLayouts/slideLayout3.xml"/><Relationship Id="rId3" Type="http://schemas.openxmlformats.org/officeDocument/2006/relationships/tags" Target="../tags/tag28.xml"/><Relationship Id="rId29" Type="http://schemas.openxmlformats.org/officeDocument/2006/relationships/tags" Target="../tags/tag54.xml"/><Relationship Id="rId28" Type="http://schemas.openxmlformats.org/officeDocument/2006/relationships/tags" Target="../tags/tag53.xml"/><Relationship Id="rId27" Type="http://schemas.openxmlformats.org/officeDocument/2006/relationships/tags" Target="../tags/tag52.xml"/><Relationship Id="rId26" Type="http://schemas.openxmlformats.org/officeDocument/2006/relationships/tags" Target="../tags/tag51.xml"/><Relationship Id="rId25" Type="http://schemas.openxmlformats.org/officeDocument/2006/relationships/tags" Target="../tags/tag50.xml"/><Relationship Id="rId24" Type="http://schemas.openxmlformats.org/officeDocument/2006/relationships/tags" Target="../tags/tag49.xml"/><Relationship Id="rId23" Type="http://schemas.openxmlformats.org/officeDocument/2006/relationships/tags" Target="../tags/tag48.xml"/><Relationship Id="rId22" Type="http://schemas.openxmlformats.org/officeDocument/2006/relationships/tags" Target="../tags/tag47.xml"/><Relationship Id="rId21" Type="http://schemas.openxmlformats.org/officeDocument/2006/relationships/tags" Target="../tags/tag46.xml"/><Relationship Id="rId20" Type="http://schemas.openxmlformats.org/officeDocument/2006/relationships/tags" Target="../tags/tag45.xml"/><Relationship Id="rId2" Type="http://schemas.openxmlformats.org/officeDocument/2006/relationships/tags" Target="../tags/tag27.xml"/><Relationship Id="rId19" Type="http://schemas.openxmlformats.org/officeDocument/2006/relationships/tags" Target="../tags/tag44.xml"/><Relationship Id="rId18" Type="http://schemas.openxmlformats.org/officeDocument/2006/relationships/tags" Target="../tags/tag43.xml"/><Relationship Id="rId17" Type="http://schemas.openxmlformats.org/officeDocument/2006/relationships/tags" Target="../tags/tag42.xml"/><Relationship Id="rId16" Type="http://schemas.openxmlformats.org/officeDocument/2006/relationships/tags" Target="../tags/tag41.xml"/><Relationship Id="rId15" Type="http://schemas.openxmlformats.org/officeDocument/2006/relationships/tags" Target="../tags/tag40.xml"/><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2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55.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tags" Target="../tags/tag56.xml"/><Relationship Id="rId2" Type="http://schemas.openxmlformats.org/officeDocument/2006/relationships/chart" Target="../charts/chart4.xml"/><Relationship Id="rId1" Type="http://schemas.openxmlformats.org/officeDocument/2006/relationships/chart" Target="../charts/chart3.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5.xml"/><Relationship Id="rId2" Type="http://schemas.openxmlformats.org/officeDocument/2006/relationships/image" Target="../media/image30.pn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99" Type="http://schemas.openxmlformats.org/officeDocument/2006/relationships/tags" Target="../tags/tag155.xml"/><Relationship Id="rId98" Type="http://schemas.openxmlformats.org/officeDocument/2006/relationships/tags" Target="../tags/tag154.xml"/><Relationship Id="rId97" Type="http://schemas.openxmlformats.org/officeDocument/2006/relationships/tags" Target="../tags/tag153.xml"/><Relationship Id="rId96" Type="http://schemas.openxmlformats.org/officeDocument/2006/relationships/tags" Target="../tags/tag152.xml"/><Relationship Id="rId95" Type="http://schemas.openxmlformats.org/officeDocument/2006/relationships/tags" Target="../tags/tag151.xml"/><Relationship Id="rId94" Type="http://schemas.openxmlformats.org/officeDocument/2006/relationships/tags" Target="../tags/tag150.xml"/><Relationship Id="rId93" Type="http://schemas.openxmlformats.org/officeDocument/2006/relationships/tags" Target="../tags/tag149.xml"/><Relationship Id="rId92" Type="http://schemas.openxmlformats.org/officeDocument/2006/relationships/tags" Target="../tags/tag148.xml"/><Relationship Id="rId91" Type="http://schemas.openxmlformats.org/officeDocument/2006/relationships/tags" Target="../tags/tag147.xml"/><Relationship Id="rId90" Type="http://schemas.openxmlformats.org/officeDocument/2006/relationships/tags" Target="../tags/tag146.xml"/><Relationship Id="rId9" Type="http://schemas.openxmlformats.org/officeDocument/2006/relationships/tags" Target="../tags/tag65.xml"/><Relationship Id="rId89" Type="http://schemas.openxmlformats.org/officeDocument/2006/relationships/tags" Target="../tags/tag145.xml"/><Relationship Id="rId88" Type="http://schemas.openxmlformats.org/officeDocument/2006/relationships/tags" Target="../tags/tag144.xml"/><Relationship Id="rId87" Type="http://schemas.openxmlformats.org/officeDocument/2006/relationships/tags" Target="../tags/tag143.xml"/><Relationship Id="rId86" Type="http://schemas.openxmlformats.org/officeDocument/2006/relationships/tags" Target="../tags/tag142.xml"/><Relationship Id="rId85" Type="http://schemas.openxmlformats.org/officeDocument/2006/relationships/tags" Target="../tags/tag141.xml"/><Relationship Id="rId84" Type="http://schemas.openxmlformats.org/officeDocument/2006/relationships/tags" Target="../tags/tag140.xml"/><Relationship Id="rId83" Type="http://schemas.openxmlformats.org/officeDocument/2006/relationships/tags" Target="../tags/tag139.xml"/><Relationship Id="rId82" Type="http://schemas.openxmlformats.org/officeDocument/2006/relationships/tags" Target="../tags/tag138.xml"/><Relationship Id="rId81" Type="http://schemas.openxmlformats.org/officeDocument/2006/relationships/tags" Target="../tags/tag137.xml"/><Relationship Id="rId80" Type="http://schemas.openxmlformats.org/officeDocument/2006/relationships/tags" Target="../tags/tag136.xml"/><Relationship Id="rId8" Type="http://schemas.openxmlformats.org/officeDocument/2006/relationships/tags" Target="../tags/tag64.xml"/><Relationship Id="rId79" Type="http://schemas.openxmlformats.org/officeDocument/2006/relationships/tags" Target="../tags/tag135.xml"/><Relationship Id="rId78" Type="http://schemas.openxmlformats.org/officeDocument/2006/relationships/tags" Target="../tags/tag134.xml"/><Relationship Id="rId77" Type="http://schemas.openxmlformats.org/officeDocument/2006/relationships/tags" Target="../tags/tag133.xml"/><Relationship Id="rId76" Type="http://schemas.openxmlformats.org/officeDocument/2006/relationships/tags" Target="../tags/tag132.xml"/><Relationship Id="rId75" Type="http://schemas.openxmlformats.org/officeDocument/2006/relationships/tags" Target="../tags/tag131.xml"/><Relationship Id="rId74" Type="http://schemas.openxmlformats.org/officeDocument/2006/relationships/tags" Target="../tags/tag130.xml"/><Relationship Id="rId73" Type="http://schemas.openxmlformats.org/officeDocument/2006/relationships/tags" Target="../tags/tag129.xml"/><Relationship Id="rId72" Type="http://schemas.openxmlformats.org/officeDocument/2006/relationships/tags" Target="../tags/tag128.xml"/><Relationship Id="rId71" Type="http://schemas.openxmlformats.org/officeDocument/2006/relationships/tags" Target="../tags/tag127.xml"/><Relationship Id="rId70" Type="http://schemas.openxmlformats.org/officeDocument/2006/relationships/tags" Target="../tags/tag126.xml"/><Relationship Id="rId7" Type="http://schemas.openxmlformats.org/officeDocument/2006/relationships/tags" Target="../tags/tag63.xml"/><Relationship Id="rId69" Type="http://schemas.openxmlformats.org/officeDocument/2006/relationships/tags" Target="../tags/tag125.xml"/><Relationship Id="rId68" Type="http://schemas.openxmlformats.org/officeDocument/2006/relationships/tags" Target="../tags/tag124.xml"/><Relationship Id="rId67" Type="http://schemas.openxmlformats.org/officeDocument/2006/relationships/tags" Target="../tags/tag123.xml"/><Relationship Id="rId66" Type="http://schemas.openxmlformats.org/officeDocument/2006/relationships/tags" Target="../tags/tag122.xml"/><Relationship Id="rId65" Type="http://schemas.openxmlformats.org/officeDocument/2006/relationships/tags" Target="../tags/tag121.xml"/><Relationship Id="rId64" Type="http://schemas.openxmlformats.org/officeDocument/2006/relationships/tags" Target="../tags/tag120.xml"/><Relationship Id="rId63" Type="http://schemas.openxmlformats.org/officeDocument/2006/relationships/tags" Target="../tags/tag119.xml"/><Relationship Id="rId62" Type="http://schemas.openxmlformats.org/officeDocument/2006/relationships/tags" Target="../tags/tag118.xml"/><Relationship Id="rId61" Type="http://schemas.openxmlformats.org/officeDocument/2006/relationships/tags" Target="../tags/tag117.xml"/><Relationship Id="rId60" Type="http://schemas.openxmlformats.org/officeDocument/2006/relationships/tags" Target="../tags/tag116.xml"/><Relationship Id="rId6" Type="http://schemas.openxmlformats.org/officeDocument/2006/relationships/tags" Target="../tags/tag62.xml"/><Relationship Id="rId59" Type="http://schemas.openxmlformats.org/officeDocument/2006/relationships/tags" Target="../tags/tag115.xml"/><Relationship Id="rId58" Type="http://schemas.openxmlformats.org/officeDocument/2006/relationships/tags" Target="../tags/tag114.xml"/><Relationship Id="rId57" Type="http://schemas.openxmlformats.org/officeDocument/2006/relationships/tags" Target="../tags/tag113.xml"/><Relationship Id="rId56" Type="http://schemas.openxmlformats.org/officeDocument/2006/relationships/tags" Target="../tags/tag112.xml"/><Relationship Id="rId55" Type="http://schemas.openxmlformats.org/officeDocument/2006/relationships/tags" Target="../tags/tag111.xml"/><Relationship Id="rId54" Type="http://schemas.openxmlformats.org/officeDocument/2006/relationships/tags" Target="../tags/tag110.xml"/><Relationship Id="rId53" Type="http://schemas.openxmlformats.org/officeDocument/2006/relationships/tags" Target="../tags/tag109.xml"/><Relationship Id="rId52" Type="http://schemas.openxmlformats.org/officeDocument/2006/relationships/tags" Target="../tags/tag108.xml"/><Relationship Id="rId51" Type="http://schemas.openxmlformats.org/officeDocument/2006/relationships/tags" Target="../tags/tag107.xml"/><Relationship Id="rId50" Type="http://schemas.openxmlformats.org/officeDocument/2006/relationships/tags" Target="../tags/tag106.xml"/><Relationship Id="rId5" Type="http://schemas.openxmlformats.org/officeDocument/2006/relationships/tags" Target="../tags/tag61.xml"/><Relationship Id="rId49" Type="http://schemas.openxmlformats.org/officeDocument/2006/relationships/tags" Target="../tags/tag105.xml"/><Relationship Id="rId48" Type="http://schemas.openxmlformats.org/officeDocument/2006/relationships/tags" Target="../tags/tag104.xml"/><Relationship Id="rId47" Type="http://schemas.openxmlformats.org/officeDocument/2006/relationships/tags" Target="../tags/tag103.xml"/><Relationship Id="rId46" Type="http://schemas.openxmlformats.org/officeDocument/2006/relationships/tags" Target="../tags/tag102.xml"/><Relationship Id="rId45" Type="http://schemas.openxmlformats.org/officeDocument/2006/relationships/tags" Target="../tags/tag101.xml"/><Relationship Id="rId44" Type="http://schemas.openxmlformats.org/officeDocument/2006/relationships/tags" Target="../tags/tag100.xml"/><Relationship Id="rId43" Type="http://schemas.openxmlformats.org/officeDocument/2006/relationships/tags" Target="../tags/tag99.xml"/><Relationship Id="rId42" Type="http://schemas.openxmlformats.org/officeDocument/2006/relationships/tags" Target="../tags/tag98.xml"/><Relationship Id="rId41" Type="http://schemas.openxmlformats.org/officeDocument/2006/relationships/tags" Target="../tags/tag97.xml"/><Relationship Id="rId40" Type="http://schemas.openxmlformats.org/officeDocument/2006/relationships/tags" Target="../tags/tag96.xml"/><Relationship Id="rId4" Type="http://schemas.openxmlformats.org/officeDocument/2006/relationships/tags" Target="../tags/tag60.xml"/><Relationship Id="rId39" Type="http://schemas.openxmlformats.org/officeDocument/2006/relationships/tags" Target="../tags/tag95.xml"/><Relationship Id="rId38" Type="http://schemas.openxmlformats.org/officeDocument/2006/relationships/tags" Target="../tags/tag94.xml"/><Relationship Id="rId37" Type="http://schemas.openxmlformats.org/officeDocument/2006/relationships/tags" Target="../tags/tag93.xml"/><Relationship Id="rId36" Type="http://schemas.openxmlformats.org/officeDocument/2006/relationships/tags" Target="../tags/tag92.xml"/><Relationship Id="rId35" Type="http://schemas.openxmlformats.org/officeDocument/2006/relationships/tags" Target="../tags/tag91.xml"/><Relationship Id="rId34" Type="http://schemas.openxmlformats.org/officeDocument/2006/relationships/tags" Target="../tags/tag90.xml"/><Relationship Id="rId33" Type="http://schemas.openxmlformats.org/officeDocument/2006/relationships/tags" Target="../tags/tag89.xml"/><Relationship Id="rId32" Type="http://schemas.openxmlformats.org/officeDocument/2006/relationships/tags" Target="../tags/tag88.xml"/><Relationship Id="rId31" Type="http://schemas.openxmlformats.org/officeDocument/2006/relationships/tags" Target="../tags/tag87.xml"/><Relationship Id="rId30" Type="http://schemas.openxmlformats.org/officeDocument/2006/relationships/tags" Target="../tags/tag86.xml"/><Relationship Id="rId3" Type="http://schemas.openxmlformats.org/officeDocument/2006/relationships/tags" Target="../tags/tag59.xml"/><Relationship Id="rId29" Type="http://schemas.openxmlformats.org/officeDocument/2006/relationships/tags" Target="../tags/tag85.xml"/><Relationship Id="rId28" Type="http://schemas.openxmlformats.org/officeDocument/2006/relationships/tags" Target="../tags/tag84.xml"/><Relationship Id="rId27" Type="http://schemas.openxmlformats.org/officeDocument/2006/relationships/tags" Target="../tags/tag83.xml"/><Relationship Id="rId26" Type="http://schemas.openxmlformats.org/officeDocument/2006/relationships/tags" Target="../tags/tag82.xml"/><Relationship Id="rId25" Type="http://schemas.openxmlformats.org/officeDocument/2006/relationships/tags" Target="../tags/tag81.xml"/><Relationship Id="rId24" Type="http://schemas.openxmlformats.org/officeDocument/2006/relationships/tags" Target="../tags/tag80.xml"/><Relationship Id="rId23" Type="http://schemas.openxmlformats.org/officeDocument/2006/relationships/tags" Target="../tags/tag79.xml"/><Relationship Id="rId22" Type="http://schemas.openxmlformats.org/officeDocument/2006/relationships/tags" Target="../tags/tag78.xml"/><Relationship Id="rId21" Type="http://schemas.openxmlformats.org/officeDocument/2006/relationships/tags" Target="../tags/tag77.xml"/><Relationship Id="rId20" Type="http://schemas.openxmlformats.org/officeDocument/2006/relationships/tags" Target="../tags/tag76.xml"/><Relationship Id="rId2" Type="http://schemas.openxmlformats.org/officeDocument/2006/relationships/tags" Target="../tags/tag58.xml"/><Relationship Id="rId19" Type="http://schemas.openxmlformats.org/officeDocument/2006/relationships/tags" Target="../tags/tag75.xml"/><Relationship Id="rId18" Type="http://schemas.openxmlformats.org/officeDocument/2006/relationships/tags" Target="../tags/tag74.xml"/><Relationship Id="rId17" Type="http://schemas.openxmlformats.org/officeDocument/2006/relationships/tags" Target="../tags/tag73.xml"/><Relationship Id="rId160" Type="http://schemas.openxmlformats.org/officeDocument/2006/relationships/slideLayout" Target="../slideLayouts/slideLayout13.xml"/><Relationship Id="rId16" Type="http://schemas.openxmlformats.org/officeDocument/2006/relationships/tags" Target="../tags/tag72.xml"/><Relationship Id="rId159" Type="http://schemas.openxmlformats.org/officeDocument/2006/relationships/tags" Target="../tags/tag211.xml"/><Relationship Id="rId158" Type="http://schemas.openxmlformats.org/officeDocument/2006/relationships/tags" Target="../tags/tag210.xml"/><Relationship Id="rId157" Type="http://schemas.openxmlformats.org/officeDocument/2006/relationships/tags" Target="../tags/tag209.xml"/><Relationship Id="rId156" Type="http://schemas.openxmlformats.org/officeDocument/2006/relationships/tags" Target="../tags/tag208.xml"/><Relationship Id="rId155" Type="http://schemas.openxmlformats.org/officeDocument/2006/relationships/tags" Target="../tags/tag207.xml"/><Relationship Id="rId154" Type="http://schemas.openxmlformats.org/officeDocument/2006/relationships/tags" Target="../tags/tag206.xml"/><Relationship Id="rId153" Type="http://schemas.openxmlformats.org/officeDocument/2006/relationships/tags" Target="../tags/tag205.xml"/><Relationship Id="rId152" Type="http://schemas.openxmlformats.org/officeDocument/2006/relationships/tags" Target="../tags/tag204.xml"/><Relationship Id="rId151" Type="http://schemas.openxmlformats.org/officeDocument/2006/relationships/tags" Target="../tags/tag203.xml"/><Relationship Id="rId150" Type="http://schemas.openxmlformats.org/officeDocument/2006/relationships/tags" Target="../tags/tag202.xml"/><Relationship Id="rId15" Type="http://schemas.openxmlformats.org/officeDocument/2006/relationships/tags" Target="../tags/tag71.xml"/><Relationship Id="rId149" Type="http://schemas.openxmlformats.org/officeDocument/2006/relationships/tags" Target="../tags/tag201.xml"/><Relationship Id="rId148" Type="http://schemas.openxmlformats.org/officeDocument/2006/relationships/tags" Target="../tags/tag200.xml"/><Relationship Id="rId147" Type="http://schemas.openxmlformats.org/officeDocument/2006/relationships/image" Target="../media/image34.svg"/><Relationship Id="rId146" Type="http://schemas.openxmlformats.org/officeDocument/2006/relationships/image" Target="../media/image33.png"/><Relationship Id="rId145" Type="http://schemas.openxmlformats.org/officeDocument/2006/relationships/tags" Target="../tags/tag199.xml"/><Relationship Id="rId144" Type="http://schemas.openxmlformats.org/officeDocument/2006/relationships/image" Target="../media/image32.svg"/><Relationship Id="rId143" Type="http://schemas.openxmlformats.org/officeDocument/2006/relationships/image" Target="../media/image31.png"/><Relationship Id="rId142" Type="http://schemas.openxmlformats.org/officeDocument/2006/relationships/tags" Target="../tags/tag198.xml"/><Relationship Id="rId141" Type="http://schemas.openxmlformats.org/officeDocument/2006/relationships/tags" Target="../tags/tag197.xml"/><Relationship Id="rId140" Type="http://schemas.openxmlformats.org/officeDocument/2006/relationships/tags" Target="../tags/tag196.xml"/><Relationship Id="rId14" Type="http://schemas.openxmlformats.org/officeDocument/2006/relationships/tags" Target="../tags/tag70.xml"/><Relationship Id="rId139" Type="http://schemas.openxmlformats.org/officeDocument/2006/relationships/tags" Target="../tags/tag195.xml"/><Relationship Id="rId138" Type="http://schemas.openxmlformats.org/officeDocument/2006/relationships/tags" Target="../tags/tag194.xml"/><Relationship Id="rId137" Type="http://schemas.openxmlformats.org/officeDocument/2006/relationships/tags" Target="../tags/tag193.xml"/><Relationship Id="rId136" Type="http://schemas.openxmlformats.org/officeDocument/2006/relationships/tags" Target="../tags/tag192.xml"/><Relationship Id="rId135" Type="http://schemas.openxmlformats.org/officeDocument/2006/relationships/tags" Target="../tags/tag191.xml"/><Relationship Id="rId134" Type="http://schemas.openxmlformats.org/officeDocument/2006/relationships/tags" Target="../tags/tag190.xml"/><Relationship Id="rId133" Type="http://schemas.openxmlformats.org/officeDocument/2006/relationships/tags" Target="../tags/tag189.xml"/><Relationship Id="rId132" Type="http://schemas.openxmlformats.org/officeDocument/2006/relationships/tags" Target="../tags/tag188.xml"/><Relationship Id="rId131" Type="http://schemas.openxmlformats.org/officeDocument/2006/relationships/tags" Target="../tags/tag187.xml"/><Relationship Id="rId130" Type="http://schemas.openxmlformats.org/officeDocument/2006/relationships/tags" Target="../tags/tag186.xml"/><Relationship Id="rId13" Type="http://schemas.openxmlformats.org/officeDocument/2006/relationships/tags" Target="../tags/tag69.xml"/><Relationship Id="rId129" Type="http://schemas.openxmlformats.org/officeDocument/2006/relationships/tags" Target="../tags/tag185.xml"/><Relationship Id="rId128" Type="http://schemas.openxmlformats.org/officeDocument/2006/relationships/tags" Target="../tags/tag184.xml"/><Relationship Id="rId127" Type="http://schemas.openxmlformats.org/officeDocument/2006/relationships/tags" Target="../tags/tag183.xml"/><Relationship Id="rId126" Type="http://schemas.openxmlformats.org/officeDocument/2006/relationships/tags" Target="../tags/tag182.xml"/><Relationship Id="rId125" Type="http://schemas.openxmlformats.org/officeDocument/2006/relationships/tags" Target="../tags/tag181.xml"/><Relationship Id="rId124" Type="http://schemas.openxmlformats.org/officeDocument/2006/relationships/tags" Target="../tags/tag180.xml"/><Relationship Id="rId123" Type="http://schemas.openxmlformats.org/officeDocument/2006/relationships/tags" Target="../tags/tag179.xml"/><Relationship Id="rId122" Type="http://schemas.openxmlformats.org/officeDocument/2006/relationships/tags" Target="../tags/tag178.xml"/><Relationship Id="rId121" Type="http://schemas.openxmlformats.org/officeDocument/2006/relationships/tags" Target="../tags/tag177.xml"/><Relationship Id="rId120" Type="http://schemas.openxmlformats.org/officeDocument/2006/relationships/tags" Target="../tags/tag176.xml"/><Relationship Id="rId12" Type="http://schemas.openxmlformats.org/officeDocument/2006/relationships/tags" Target="../tags/tag68.xml"/><Relationship Id="rId119" Type="http://schemas.openxmlformats.org/officeDocument/2006/relationships/tags" Target="../tags/tag175.xml"/><Relationship Id="rId118" Type="http://schemas.openxmlformats.org/officeDocument/2006/relationships/tags" Target="../tags/tag174.xml"/><Relationship Id="rId117" Type="http://schemas.openxmlformats.org/officeDocument/2006/relationships/tags" Target="../tags/tag173.xml"/><Relationship Id="rId116" Type="http://schemas.openxmlformats.org/officeDocument/2006/relationships/tags" Target="../tags/tag172.xml"/><Relationship Id="rId115" Type="http://schemas.openxmlformats.org/officeDocument/2006/relationships/tags" Target="../tags/tag171.xml"/><Relationship Id="rId114" Type="http://schemas.openxmlformats.org/officeDocument/2006/relationships/tags" Target="../tags/tag170.xml"/><Relationship Id="rId113" Type="http://schemas.openxmlformats.org/officeDocument/2006/relationships/tags" Target="../tags/tag169.xml"/><Relationship Id="rId112" Type="http://schemas.openxmlformats.org/officeDocument/2006/relationships/tags" Target="../tags/tag168.xml"/><Relationship Id="rId111" Type="http://schemas.openxmlformats.org/officeDocument/2006/relationships/tags" Target="../tags/tag167.xml"/><Relationship Id="rId110" Type="http://schemas.openxmlformats.org/officeDocument/2006/relationships/tags" Target="../tags/tag166.xml"/><Relationship Id="rId11" Type="http://schemas.openxmlformats.org/officeDocument/2006/relationships/tags" Target="../tags/tag67.xml"/><Relationship Id="rId109" Type="http://schemas.openxmlformats.org/officeDocument/2006/relationships/tags" Target="../tags/tag165.xml"/><Relationship Id="rId108" Type="http://schemas.openxmlformats.org/officeDocument/2006/relationships/tags" Target="../tags/tag164.xml"/><Relationship Id="rId107" Type="http://schemas.openxmlformats.org/officeDocument/2006/relationships/tags" Target="../tags/tag163.xml"/><Relationship Id="rId106" Type="http://schemas.openxmlformats.org/officeDocument/2006/relationships/tags" Target="../tags/tag162.xml"/><Relationship Id="rId105" Type="http://schemas.openxmlformats.org/officeDocument/2006/relationships/tags" Target="../tags/tag161.xml"/><Relationship Id="rId104" Type="http://schemas.openxmlformats.org/officeDocument/2006/relationships/tags" Target="../tags/tag160.xml"/><Relationship Id="rId103" Type="http://schemas.openxmlformats.org/officeDocument/2006/relationships/tags" Target="../tags/tag159.xml"/><Relationship Id="rId102" Type="http://schemas.openxmlformats.org/officeDocument/2006/relationships/tags" Target="../tags/tag158.xml"/><Relationship Id="rId101" Type="http://schemas.openxmlformats.org/officeDocument/2006/relationships/tags" Target="../tags/tag157.xml"/><Relationship Id="rId100" Type="http://schemas.openxmlformats.org/officeDocument/2006/relationships/tags" Target="../tags/tag156.xml"/><Relationship Id="rId10" Type="http://schemas.openxmlformats.org/officeDocument/2006/relationships/tags" Target="../tags/tag66.xml"/><Relationship Id="rId1" Type="http://schemas.openxmlformats.org/officeDocument/2006/relationships/tags" Target="../tags/tag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13.xml"/><Relationship Id="rId1" Type="http://schemas.openxmlformats.org/officeDocument/2006/relationships/tags" Target="../tags/tag2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20.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tags" Target="../tags/tag221.xml"/><Relationship Id="rId7" Type="http://schemas.openxmlformats.org/officeDocument/2006/relationships/tags" Target="../tags/tag220.xml"/><Relationship Id="rId6" Type="http://schemas.openxmlformats.org/officeDocument/2006/relationships/tags" Target="../tags/tag219.xml"/><Relationship Id="rId55" Type="http://schemas.openxmlformats.org/officeDocument/2006/relationships/slideLayout" Target="../slideLayouts/slideLayout12.xml"/><Relationship Id="rId54" Type="http://schemas.openxmlformats.org/officeDocument/2006/relationships/image" Target="../media/image44.svg"/><Relationship Id="rId53" Type="http://schemas.openxmlformats.org/officeDocument/2006/relationships/image" Target="../media/image43.png"/><Relationship Id="rId52" Type="http://schemas.openxmlformats.org/officeDocument/2006/relationships/image" Target="../media/image42.svg"/><Relationship Id="rId51" Type="http://schemas.openxmlformats.org/officeDocument/2006/relationships/image" Target="../media/image41.png"/><Relationship Id="rId50" Type="http://schemas.openxmlformats.org/officeDocument/2006/relationships/image" Target="../media/image40.svg"/><Relationship Id="rId5" Type="http://schemas.openxmlformats.org/officeDocument/2006/relationships/tags" Target="../tags/tag218.xml"/><Relationship Id="rId49" Type="http://schemas.openxmlformats.org/officeDocument/2006/relationships/image" Target="../media/image39.png"/><Relationship Id="rId48" Type="http://schemas.openxmlformats.org/officeDocument/2006/relationships/image" Target="../media/image38.svg"/><Relationship Id="rId47" Type="http://schemas.openxmlformats.org/officeDocument/2006/relationships/image" Target="../media/image37.png"/><Relationship Id="rId46" Type="http://schemas.openxmlformats.org/officeDocument/2006/relationships/image" Target="../media/image36.svg"/><Relationship Id="rId45" Type="http://schemas.openxmlformats.org/officeDocument/2006/relationships/image" Target="../media/image35.png"/><Relationship Id="rId44" Type="http://schemas.openxmlformats.org/officeDocument/2006/relationships/tags" Target="../tags/tag257.xml"/><Relationship Id="rId43" Type="http://schemas.openxmlformats.org/officeDocument/2006/relationships/tags" Target="../tags/tag256.xml"/><Relationship Id="rId42" Type="http://schemas.openxmlformats.org/officeDocument/2006/relationships/tags" Target="../tags/tag255.xml"/><Relationship Id="rId41" Type="http://schemas.openxmlformats.org/officeDocument/2006/relationships/tags" Target="../tags/tag254.xml"/><Relationship Id="rId40" Type="http://schemas.openxmlformats.org/officeDocument/2006/relationships/tags" Target="../tags/tag253.xml"/><Relationship Id="rId4" Type="http://schemas.openxmlformats.org/officeDocument/2006/relationships/tags" Target="../tags/tag217.xml"/><Relationship Id="rId39" Type="http://schemas.openxmlformats.org/officeDocument/2006/relationships/tags" Target="../tags/tag252.xml"/><Relationship Id="rId38" Type="http://schemas.openxmlformats.org/officeDocument/2006/relationships/tags" Target="../tags/tag251.xml"/><Relationship Id="rId37" Type="http://schemas.openxmlformats.org/officeDocument/2006/relationships/tags" Target="../tags/tag250.xml"/><Relationship Id="rId36" Type="http://schemas.openxmlformats.org/officeDocument/2006/relationships/tags" Target="../tags/tag249.xml"/><Relationship Id="rId35" Type="http://schemas.openxmlformats.org/officeDocument/2006/relationships/tags" Target="../tags/tag248.xml"/><Relationship Id="rId34" Type="http://schemas.openxmlformats.org/officeDocument/2006/relationships/tags" Target="../tags/tag247.xml"/><Relationship Id="rId33" Type="http://schemas.openxmlformats.org/officeDocument/2006/relationships/tags" Target="../tags/tag246.xml"/><Relationship Id="rId32" Type="http://schemas.openxmlformats.org/officeDocument/2006/relationships/tags" Target="../tags/tag245.xml"/><Relationship Id="rId31" Type="http://schemas.openxmlformats.org/officeDocument/2006/relationships/tags" Target="../tags/tag244.xml"/><Relationship Id="rId30" Type="http://schemas.openxmlformats.org/officeDocument/2006/relationships/tags" Target="../tags/tag243.xml"/><Relationship Id="rId3" Type="http://schemas.openxmlformats.org/officeDocument/2006/relationships/tags" Target="../tags/tag216.xml"/><Relationship Id="rId29" Type="http://schemas.openxmlformats.org/officeDocument/2006/relationships/tags" Target="../tags/tag242.xml"/><Relationship Id="rId28" Type="http://schemas.openxmlformats.org/officeDocument/2006/relationships/tags" Target="../tags/tag241.xml"/><Relationship Id="rId27" Type="http://schemas.openxmlformats.org/officeDocument/2006/relationships/tags" Target="../tags/tag240.xml"/><Relationship Id="rId26" Type="http://schemas.openxmlformats.org/officeDocument/2006/relationships/tags" Target="../tags/tag239.xml"/><Relationship Id="rId25" Type="http://schemas.openxmlformats.org/officeDocument/2006/relationships/tags" Target="../tags/tag238.xml"/><Relationship Id="rId24" Type="http://schemas.openxmlformats.org/officeDocument/2006/relationships/tags" Target="../tags/tag237.xml"/><Relationship Id="rId23" Type="http://schemas.openxmlformats.org/officeDocument/2006/relationships/tags" Target="../tags/tag236.xml"/><Relationship Id="rId22" Type="http://schemas.openxmlformats.org/officeDocument/2006/relationships/tags" Target="../tags/tag235.xml"/><Relationship Id="rId21" Type="http://schemas.openxmlformats.org/officeDocument/2006/relationships/tags" Target="../tags/tag234.xml"/><Relationship Id="rId20" Type="http://schemas.openxmlformats.org/officeDocument/2006/relationships/tags" Target="../tags/tag233.xml"/><Relationship Id="rId2" Type="http://schemas.openxmlformats.org/officeDocument/2006/relationships/tags" Target="../tags/tag215.xml"/><Relationship Id="rId19" Type="http://schemas.openxmlformats.org/officeDocument/2006/relationships/tags" Target="../tags/tag232.xml"/><Relationship Id="rId18" Type="http://schemas.openxmlformats.org/officeDocument/2006/relationships/tags" Target="../tags/tag231.xml"/><Relationship Id="rId17" Type="http://schemas.openxmlformats.org/officeDocument/2006/relationships/tags" Target="../tags/tag230.xml"/><Relationship Id="rId16" Type="http://schemas.openxmlformats.org/officeDocument/2006/relationships/tags" Target="../tags/tag229.xml"/><Relationship Id="rId15" Type="http://schemas.openxmlformats.org/officeDocument/2006/relationships/tags" Target="../tags/tag228.xml"/><Relationship Id="rId14" Type="http://schemas.openxmlformats.org/officeDocument/2006/relationships/tags" Target="../tags/tag227.xml"/><Relationship Id="rId13" Type="http://schemas.openxmlformats.org/officeDocument/2006/relationships/tags" Target="../tags/tag226.xml"/><Relationship Id="rId12" Type="http://schemas.openxmlformats.org/officeDocument/2006/relationships/tags" Target="../tags/tag225.xml"/><Relationship Id="rId11" Type="http://schemas.openxmlformats.org/officeDocument/2006/relationships/tags" Target="../tags/tag224.xml"/><Relationship Id="rId10" Type="http://schemas.openxmlformats.org/officeDocument/2006/relationships/tags" Target="../tags/tag223.xml"/><Relationship Id="rId1" Type="http://schemas.openxmlformats.org/officeDocument/2006/relationships/tags" Target="../tags/tag214.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5.xml"/><Relationship Id="rId2" Type="http://schemas.openxmlformats.org/officeDocument/2006/relationships/chart" Target="../charts/chart6.xml"/><Relationship Id="rId1" Type="http://schemas.openxmlformats.org/officeDocument/2006/relationships/chart" Target="../charts/chart5.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5.xml"/><Relationship Id="rId2" Type="http://schemas.openxmlformats.org/officeDocument/2006/relationships/image" Target="../media/image51.png"/><Relationship Id="rId1" Type="http://schemas.openxmlformats.org/officeDocument/2006/relationships/chart" Target="../charts/chart7.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5.xml"/><Relationship Id="rId5" Type="http://schemas.openxmlformats.org/officeDocument/2006/relationships/image" Target="../media/image56.jpeg"/><Relationship Id="rId4" Type="http://schemas.openxmlformats.org/officeDocument/2006/relationships/image" Target="../media/image55.jpe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5.xml"/><Relationship Id="rId2" Type="http://schemas.openxmlformats.org/officeDocument/2006/relationships/image" Target="../media/image58.png"/><Relationship Id="rId1" Type="http://schemas.openxmlformats.org/officeDocument/2006/relationships/image" Target="../media/image57.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60.png"/><Relationship Id="rId1" Type="http://schemas.openxmlformats.org/officeDocument/2006/relationships/image" Target="../media/image59.png"/></Relationships>
</file>

<file path=ppt/slides/_rels/slide27.xml.rels><?xml version="1.0" encoding="UTF-8" standalone="yes"?>
<Relationships xmlns="http://schemas.openxmlformats.org/package/2006/relationships"><Relationship Id="rId9" Type="http://schemas.openxmlformats.org/officeDocument/2006/relationships/image" Target="../media/image69.png"/><Relationship Id="rId8" Type="http://schemas.openxmlformats.org/officeDocument/2006/relationships/image" Target="../media/image68.png"/><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8" Type="http://schemas.openxmlformats.org/officeDocument/2006/relationships/notesSlide" Target="../notesSlides/notesSlide15.xml"/><Relationship Id="rId17" Type="http://schemas.openxmlformats.org/officeDocument/2006/relationships/slideLayout" Target="../slideLayouts/slideLayout13.xml"/><Relationship Id="rId16" Type="http://schemas.openxmlformats.org/officeDocument/2006/relationships/image" Target="../media/image76.png"/><Relationship Id="rId15" Type="http://schemas.openxmlformats.org/officeDocument/2006/relationships/image" Target="../media/image75.png"/><Relationship Id="rId14" Type="http://schemas.openxmlformats.org/officeDocument/2006/relationships/image" Target="../media/image74.png"/><Relationship Id="rId13" Type="http://schemas.openxmlformats.org/officeDocument/2006/relationships/image" Target="../media/image73.png"/><Relationship Id="rId12" Type="http://schemas.openxmlformats.org/officeDocument/2006/relationships/image" Target="../media/image72.png"/><Relationship Id="rId11" Type="http://schemas.openxmlformats.org/officeDocument/2006/relationships/image" Target="../media/image71.png"/><Relationship Id="rId10" Type="http://schemas.openxmlformats.org/officeDocument/2006/relationships/image" Target="../media/image70.png"/><Relationship Id="rId1" Type="http://schemas.openxmlformats.org/officeDocument/2006/relationships/image" Target="../media/image6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9" Type="http://schemas.openxmlformats.org/officeDocument/2006/relationships/tags" Target="../tags/tag264.xml"/><Relationship Id="rId8" Type="http://schemas.openxmlformats.org/officeDocument/2006/relationships/tags" Target="../tags/tag263.xml"/><Relationship Id="rId7" Type="http://schemas.openxmlformats.org/officeDocument/2006/relationships/tags" Target="../tags/tag262.xml"/><Relationship Id="rId6" Type="http://schemas.openxmlformats.org/officeDocument/2006/relationships/tags" Target="../tags/tag261.xml"/><Relationship Id="rId5" Type="http://schemas.openxmlformats.org/officeDocument/2006/relationships/tags" Target="../tags/tag260.xml"/><Relationship Id="rId4" Type="http://schemas.openxmlformats.org/officeDocument/2006/relationships/tags" Target="../tags/tag259.xml"/><Relationship Id="rId39" Type="http://schemas.openxmlformats.org/officeDocument/2006/relationships/slideLayout" Target="../slideLayouts/slideLayout4.xml"/><Relationship Id="rId38" Type="http://schemas.openxmlformats.org/officeDocument/2006/relationships/tags" Target="../tags/tag287.xml"/><Relationship Id="rId37" Type="http://schemas.openxmlformats.org/officeDocument/2006/relationships/tags" Target="../tags/tag286.xml"/><Relationship Id="rId36" Type="http://schemas.openxmlformats.org/officeDocument/2006/relationships/tags" Target="../tags/tag285.xml"/><Relationship Id="rId35" Type="http://schemas.openxmlformats.org/officeDocument/2006/relationships/tags" Target="../tags/tag284.xml"/><Relationship Id="rId34" Type="http://schemas.openxmlformats.org/officeDocument/2006/relationships/tags" Target="../tags/tag283.xml"/><Relationship Id="rId33" Type="http://schemas.openxmlformats.org/officeDocument/2006/relationships/tags" Target="../tags/tag282.xml"/><Relationship Id="rId32" Type="http://schemas.openxmlformats.org/officeDocument/2006/relationships/image" Target="../media/image84.png"/><Relationship Id="rId31" Type="http://schemas.openxmlformats.org/officeDocument/2006/relationships/image" Target="../media/image83.png"/><Relationship Id="rId30" Type="http://schemas.openxmlformats.org/officeDocument/2006/relationships/image" Target="../media/image82.png"/><Relationship Id="rId3" Type="http://schemas.openxmlformats.org/officeDocument/2006/relationships/tags" Target="../tags/tag258.xml"/><Relationship Id="rId29" Type="http://schemas.openxmlformats.org/officeDocument/2006/relationships/image" Target="../media/image81.png"/><Relationship Id="rId28" Type="http://schemas.openxmlformats.org/officeDocument/2006/relationships/tags" Target="../tags/tag281.xml"/><Relationship Id="rId27" Type="http://schemas.openxmlformats.org/officeDocument/2006/relationships/tags" Target="../tags/tag280.xml"/><Relationship Id="rId26" Type="http://schemas.openxmlformats.org/officeDocument/2006/relationships/tags" Target="../tags/tag279.xml"/><Relationship Id="rId25" Type="http://schemas.openxmlformats.org/officeDocument/2006/relationships/tags" Target="../tags/tag278.xml"/><Relationship Id="rId24" Type="http://schemas.openxmlformats.org/officeDocument/2006/relationships/tags" Target="../tags/tag277.xml"/><Relationship Id="rId23" Type="http://schemas.openxmlformats.org/officeDocument/2006/relationships/tags" Target="../tags/tag276.xml"/><Relationship Id="rId22" Type="http://schemas.openxmlformats.org/officeDocument/2006/relationships/tags" Target="../tags/tag275.xml"/><Relationship Id="rId21" Type="http://schemas.openxmlformats.org/officeDocument/2006/relationships/tags" Target="../tags/tag274.xml"/><Relationship Id="rId20" Type="http://schemas.openxmlformats.org/officeDocument/2006/relationships/tags" Target="../tags/tag273.xml"/><Relationship Id="rId2" Type="http://schemas.openxmlformats.org/officeDocument/2006/relationships/image" Target="../media/image78.png"/><Relationship Id="rId19" Type="http://schemas.openxmlformats.org/officeDocument/2006/relationships/tags" Target="../tags/tag272.xml"/><Relationship Id="rId18" Type="http://schemas.openxmlformats.org/officeDocument/2006/relationships/tags" Target="../tags/tag271.xml"/><Relationship Id="rId17" Type="http://schemas.openxmlformats.org/officeDocument/2006/relationships/tags" Target="../tags/tag270.xml"/><Relationship Id="rId16" Type="http://schemas.openxmlformats.org/officeDocument/2006/relationships/tags" Target="../tags/tag269.xml"/><Relationship Id="rId15" Type="http://schemas.openxmlformats.org/officeDocument/2006/relationships/tags" Target="../tags/tag268.xml"/><Relationship Id="rId14" Type="http://schemas.openxmlformats.org/officeDocument/2006/relationships/image" Target="../media/image80.png"/><Relationship Id="rId13" Type="http://schemas.openxmlformats.org/officeDocument/2006/relationships/image" Target="../media/image79.png"/><Relationship Id="rId12" Type="http://schemas.openxmlformats.org/officeDocument/2006/relationships/tags" Target="../tags/tag267.xml"/><Relationship Id="rId11" Type="http://schemas.openxmlformats.org/officeDocument/2006/relationships/tags" Target="../tags/tag266.xml"/><Relationship Id="rId10" Type="http://schemas.openxmlformats.org/officeDocument/2006/relationships/tags" Target="../tags/tag265.xml"/><Relationship Id="rId1" Type="http://schemas.openxmlformats.org/officeDocument/2006/relationships/image" Target="../media/image77.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image" Target="../media/image16.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4.xml"/><Relationship Id="rId2" Type="http://schemas.openxmlformats.org/officeDocument/2006/relationships/image" Target="../media/image86.png"/><Relationship Id="rId1" Type="http://schemas.openxmlformats.org/officeDocument/2006/relationships/image" Target="../media/image85.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88.png"/><Relationship Id="rId1" Type="http://schemas.openxmlformats.org/officeDocument/2006/relationships/image" Target="../media/image8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5.xml"/><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34.xml.rels><?xml version="1.0" encoding="UTF-8" standalone="yes"?>
<Relationships xmlns="http://schemas.openxmlformats.org/package/2006/relationships"><Relationship Id="rId9" Type="http://schemas.openxmlformats.org/officeDocument/2006/relationships/image" Target="../media/image101.jpeg"/><Relationship Id="rId8" Type="http://schemas.openxmlformats.org/officeDocument/2006/relationships/image" Target="../media/image100.emf"/><Relationship Id="rId7" Type="http://schemas.openxmlformats.org/officeDocument/2006/relationships/image" Target="../media/image99.png"/><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 Id="rId3" Type="http://schemas.openxmlformats.org/officeDocument/2006/relationships/image" Target="../media/image95.emf"/><Relationship Id="rId2" Type="http://schemas.openxmlformats.org/officeDocument/2006/relationships/image" Target="../media/image94.png"/><Relationship Id="rId13" Type="http://schemas.openxmlformats.org/officeDocument/2006/relationships/notesSlide" Target="../notesSlides/notesSlide20.xml"/><Relationship Id="rId12" Type="http://schemas.openxmlformats.org/officeDocument/2006/relationships/slideLayout" Target="../slideLayouts/slideLayout15.xml"/><Relationship Id="rId11" Type="http://schemas.openxmlformats.org/officeDocument/2006/relationships/image" Target="../media/image103.jpeg"/><Relationship Id="rId10" Type="http://schemas.openxmlformats.org/officeDocument/2006/relationships/image" Target="../media/image102.jpeg"/><Relationship Id="rId1" Type="http://schemas.openxmlformats.org/officeDocument/2006/relationships/image" Target="../media/image93.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5.xml"/><Relationship Id="rId5" Type="http://schemas.openxmlformats.org/officeDocument/2006/relationships/image" Target="../media/image108.png"/><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image" Target="../media/image104.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5.xml"/><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5.xml"/><Relationship Id="rId4" Type="http://schemas.openxmlformats.org/officeDocument/2006/relationships/image" Target="../media/image115.png"/><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9" Type="http://schemas.openxmlformats.org/officeDocument/2006/relationships/image" Target="../media/image124.png"/><Relationship Id="rId8" Type="http://schemas.openxmlformats.org/officeDocument/2006/relationships/image" Target="../media/image123.png"/><Relationship Id="rId7" Type="http://schemas.openxmlformats.org/officeDocument/2006/relationships/image" Target="../media/image122.png"/><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3" Type="http://schemas.openxmlformats.org/officeDocument/2006/relationships/notesSlide" Target="../notesSlides/notesSlide25.xml"/><Relationship Id="rId12" Type="http://schemas.openxmlformats.org/officeDocument/2006/relationships/slideLayout" Target="../slideLayouts/slideLayout15.xml"/><Relationship Id="rId11" Type="http://schemas.openxmlformats.org/officeDocument/2006/relationships/image" Target="../media/image126.png"/><Relationship Id="rId10" Type="http://schemas.openxmlformats.org/officeDocument/2006/relationships/image" Target="../media/image125.png"/><Relationship Id="rId1" Type="http://schemas.openxmlformats.org/officeDocument/2006/relationships/image" Target="../media/image1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7.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5.xml"/><Relationship Id="rId3" Type="http://schemas.openxmlformats.org/officeDocument/2006/relationships/image" Target="../media/image90.png"/><Relationship Id="rId2" Type="http://schemas.openxmlformats.org/officeDocument/2006/relationships/image" Target="../media/image129.png"/><Relationship Id="rId1" Type="http://schemas.openxmlformats.org/officeDocument/2006/relationships/image" Target="../media/image128.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5.xml"/><Relationship Id="rId2" Type="http://schemas.openxmlformats.org/officeDocument/2006/relationships/image" Target="../media/image130.png"/><Relationship Id="rId1" Type="http://schemas.openxmlformats.org/officeDocument/2006/relationships/chart" Target="../charts/chart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chart" Target="../charts/char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132.png"/><Relationship Id="rId1" Type="http://schemas.openxmlformats.org/officeDocument/2006/relationships/image" Target="../media/image131.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5.xml"/><Relationship Id="rId3" Type="http://schemas.openxmlformats.org/officeDocument/2006/relationships/image" Target="../media/image135.png"/><Relationship Id="rId2" Type="http://schemas.openxmlformats.org/officeDocument/2006/relationships/image" Target="../media/image134.jpeg"/><Relationship Id="rId1" Type="http://schemas.openxmlformats.org/officeDocument/2006/relationships/image" Target="../media/image13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5.xml"/><Relationship Id="rId1" Type="http://schemas.openxmlformats.org/officeDocument/2006/relationships/image" Target="../media/image136.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5.xml"/><Relationship Id="rId2" Type="http://schemas.openxmlformats.org/officeDocument/2006/relationships/image" Target="../media/image137.png"/><Relationship Id="rId1" Type="http://schemas.openxmlformats.org/officeDocument/2006/relationships/tags" Target="../tags/tag288.xml"/></Relationships>
</file>

<file path=ppt/slides/_rels/slide52.xml.rels><?xml version="1.0" encoding="UTF-8" standalone="yes"?>
<Relationships xmlns="http://schemas.openxmlformats.org/package/2006/relationships"><Relationship Id="rId9" Type="http://schemas.openxmlformats.org/officeDocument/2006/relationships/image" Target="../media/image146.png"/><Relationship Id="rId8" Type="http://schemas.openxmlformats.org/officeDocument/2006/relationships/image" Target="../media/image145.png"/><Relationship Id="rId7" Type="http://schemas.openxmlformats.org/officeDocument/2006/relationships/image" Target="../media/image144.png"/><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3" Type="http://schemas.openxmlformats.org/officeDocument/2006/relationships/image" Target="../media/image140.png"/><Relationship Id="rId2" Type="http://schemas.openxmlformats.org/officeDocument/2006/relationships/image" Target="../media/image139.png"/><Relationship Id="rId13" Type="http://schemas.openxmlformats.org/officeDocument/2006/relationships/notesSlide" Target="../notesSlides/notesSlide36.xml"/><Relationship Id="rId12" Type="http://schemas.openxmlformats.org/officeDocument/2006/relationships/slideLayout" Target="../slideLayouts/slideLayout15.xml"/><Relationship Id="rId11" Type="http://schemas.openxmlformats.org/officeDocument/2006/relationships/image" Target="../media/image148.png"/><Relationship Id="rId10" Type="http://schemas.openxmlformats.org/officeDocument/2006/relationships/image" Target="../media/image147.png"/><Relationship Id="rId1" Type="http://schemas.openxmlformats.org/officeDocument/2006/relationships/image" Target="../media/image138.png"/></Relationships>
</file>

<file path=ppt/slides/_rels/slide53.xml.rels><?xml version="1.0" encoding="UTF-8" standalone="yes"?>
<Relationships xmlns="http://schemas.openxmlformats.org/package/2006/relationships"><Relationship Id="rId9" Type="http://schemas.openxmlformats.org/officeDocument/2006/relationships/image" Target="../media/image157.png"/><Relationship Id="rId8" Type="http://schemas.openxmlformats.org/officeDocument/2006/relationships/image" Target="../media/image156.png"/><Relationship Id="rId7" Type="http://schemas.openxmlformats.org/officeDocument/2006/relationships/image" Target="../media/image155.png"/><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 Id="rId3" Type="http://schemas.openxmlformats.org/officeDocument/2006/relationships/image" Target="../media/image151.png"/><Relationship Id="rId2" Type="http://schemas.openxmlformats.org/officeDocument/2006/relationships/image" Target="../media/image150.png"/><Relationship Id="rId14" Type="http://schemas.openxmlformats.org/officeDocument/2006/relationships/notesSlide" Target="../notesSlides/notesSlide37.xml"/><Relationship Id="rId13" Type="http://schemas.openxmlformats.org/officeDocument/2006/relationships/slideLayout" Target="../slideLayouts/slideLayout15.xml"/><Relationship Id="rId12" Type="http://schemas.openxmlformats.org/officeDocument/2006/relationships/image" Target="../media/image159.png"/><Relationship Id="rId11" Type="http://schemas.openxmlformats.org/officeDocument/2006/relationships/image" Target="../media/image158.png"/><Relationship Id="rId10" Type="http://schemas.openxmlformats.org/officeDocument/2006/relationships/tags" Target="../tags/tag289.xml"/><Relationship Id="rId1" Type="http://schemas.openxmlformats.org/officeDocument/2006/relationships/image" Target="../media/image149.png"/></Relationships>
</file>

<file path=ppt/slides/_rels/slide54.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image" Target="../media/image163.png"/><Relationship Id="rId7" Type="http://schemas.openxmlformats.org/officeDocument/2006/relationships/tags" Target="../tags/tag293.xml"/><Relationship Id="rId6" Type="http://schemas.openxmlformats.org/officeDocument/2006/relationships/image" Target="../media/image162.png"/><Relationship Id="rId5" Type="http://schemas.openxmlformats.org/officeDocument/2006/relationships/tags" Target="../tags/tag292.xml"/><Relationship Id="rId4" Type="http://schemas.openxmlformats.org/officeDocument/2006/relationships/image" Target="../media/image161.png"/><Relationship Id="rId3" Type="http://schemas.openxmlformats.org/officeDocument/2006/relationships/tags" Target="../tags/tag291.xml"/><Relationship Id="rId28" Type="http://schemas.openxmlformats.org/officeDocument/2006/relationships/notesSlide" Target="../notesSlides/notesSlide38.xml"/><Relationship Id="rId27" Type="http://schemas.openxmlformats.org/officeDocument/2006/relationships/slideLayout" Target="../slideLayouts/slideLayout15.xml"/><Relationship Id="rId26" Type="http://schemas.openxmlformats.org/officeDocument/2006/relationships/image" Target="../media/image172.png"/><Relationship Id="rId25" Type="http://schemas.openxmlformats.org/officeDocument/2006/relationships/tags" Target="../tags/tag302.xml"/><Relationship Id="rId24" Type="http://schemas.openxmlformats.org/officeDocument/2006/relationships/image" Target="../media/image171.png"/><Relationship Id="rId23" Type="http://schemas.openxmlformats.org/officeDocument/2006/relationships/tags" Target="../tags/tag301.xml"/><Relationship Id="rId22" Type="http://schemas.openxmlformats.org/officeDocument/2006/relationships/image" Target="../media/image170.png"/><Relationship Id="rId21" Type="http://schemas.openxmlformats.org/officeDocument/2006/relationships/tags" Target="../tags/tag300.xml"/><Relationship Id="rId20" Type="http://schemas.openxmlformats.org/officeDocument/2006/relationships/image" Target="../media/image169.png"/><Relationship Id="rId2" Type="http://schemas.openxmlformats.org/officeDocument/2006/relationships/image" Target="../media/image160.png"/><Relationship Id="rId19" Type="http://schemas.openxmlformats.org/officeDocument/2006/relationships/tags" Target="../tags/tag299.xml"/><Relationship Id="rId18" Type="http://schemas.openxmlformats.org/officeDocument/2006/relationships/image" Target="../media/image168.png"/><Relationship Id="rId17" Type="http://schemas.openxmlformats.org/officeDocument/2006/relationships/tags" Target="../tags/tag298.xml"/><Relationship Id="rId16" Type="http://schemas.openxmlformats.org/officeDocument/2006/relationships/image" Target="../media/image167.png"/><Relationship Id="rId15" Type="http://schemas.openxmlformats.org/officeDocument/2006/relationships/tags" Target="../tags/tag297.xml"/><Relationship Id="rId14" Type="http://schemas.openxmlformats.org/officeDocument/2006/relationships/image" Target="../media/image166.png"/><Relationship Id="rId13" Type="http://schemas.openxmlformats.org/officeDocument/2006/relationships/tags" Target="../tags/tag296.xml"/><Relationship Id="rId12" Type="http://schemas.openxmlformats.org/officeDocument/2006/relationships/image" Target="../media/image165.png"/><Relationship Id="rId11" Type="http://schemas.openxmlformats.org/officeDocument/2006/relationships/tags" Target="../tags/tag295.xml"/><Relationship Id="rId10" Type="http://schemas.openxmlformats.org/officeDocument/2006/relationships/image" Target="../media/image164.png"/><Relationship Id="rId1" Type="http://schemas.openxmlformats.org/officeDocument/2006/relationships/tags" Target="../tags/tag290.xml"/></Relationships>
</file>

<file path=ppt/slides/_rels/slide55.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image" Target="../media/image180.png"/><Relationship Id="rId7" Type="http://schemas.openxmlformats.org/officeDocument/2006/relationships/image" Target="../media/image179.jpeg"/><Relationship Id="rId6" Type="http://schemas.openxmlformats.org/officeDocument/2006/relationships/image" Target="../media/image178.jpeg"/><Relationship Id="rId5" Type="http://schemas.openxmlformats.org/officeDocument/2006/relationships/image" Target="../media/image177.jpeg"/><Relationship Id="rId4" Type="http://schemas.openxmlformats.org/officeDocument/2006/relationships/image" Target="../media/image176.png"/><Relationship Id="rId3" Type="http://schemas.openxmlformats.org/officeDocument/2006/relationships/image" Target="../media/image175.jpeg"/><Relationship Id="rId2" Type="http://schemas.openxmlformats.org/officeDocument/2006/relationships/image" Target="../media/image174.jpeg"/><Relationship Id="rId10" Type="http://schemas.openxmlformats.org/officeDocument/2006/relationships/notesSlide" Target="../notesSlides/notesSlide39.xml"/><Relationship Id="rId1" Type="http://schemas.openxmlformats.org/officeDocument/2006/relationships/image" Target="../media/image173.png"/></Relationships>
</file>

<file path=ppt/slides/_rels/slide56.xml.rels><?xml version="1.0" encoding="UTF-8" standalone="yes"?>
<Relationships xmlns="http://schemas.openxmlformats.org/package/2006/relationships"><Relationship Id="rId9" Type="http://schemas.openxmlformats.org/officeDocument/2006/relationships/image" Target="../media/image187.png"/><Relationship Id="rId8" Type="http://schemas.openxmlformats.org/officeDocument/2006/relationships/image" Target="../media/image186.png"/><Relationship Id="rId7" Type="http://schemas.openxmlformats.org/officeDocument/2006/relationships/image" Target="../media/image185.png"/><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 Id="rId3" Type="http://schemas.openxmlformats.org/officeDocument/2006/relationships/tags" Target="../tags/tag304.xml"/><Relationship Id="rId2" Type="http://schemas.openxmlformats.org/officeDocument/2006/relationships/image" Target="../media/image181.png"/><Relationship Id="rId12" Type="http://schemas.openxmlformats.org/officeDocument/2006/relationships/notesSlide" Target="../notesSlides/notesSlide40.xml"/><Relationship Id="rId11" Type="http://schemas.openxmlformats.org/officeDocument/2006/relationships/slideLayout" Target="../slideLayouts/slideLayout15.xml"/><Relationship Id="rId10" Type="http://schemas.openxmlformats.org/officeDocument/2006/relationships/image" Target="../media/image188.png"/><Relationship Id="rId1" Type="http://schemas.openxmlformats.org/officeDocument/2006/relationships/tags" Target="../tags/tag303.xml"/></Relationships>
</file>

<file path=ppt/slides/_rels/slide57.xml.rels><?xml version="1.0" encoding="UTF-8" standalone="yes"?>
<Relationships xmlns="http://schemas.openxmlformats.org/package/2006/relationships"><Relationship Id="rId9" Type="http://schemas.openxmlformats.org/officeDocument/2006/relationships/image" Target="../media/image195.png"/><Relationship Id="rId8" Type="http://schemas.openxmlformats.org/officeDocument/2006/relationships/image" Target="../media/image194.png"/><Relationship Id="rId7" Type="http://schemas.openxmlformats.org/officeDocument/2006/relationships/image" Target="../media/image193.jpeg"/><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 Id="rId3" Type="http://schemas.openxmlformats.org/officeDocument/2006/relationships/tags" Target="../tags/tag306.xml"/><Relationship Id="rId2" Type="http://schemas.openxmlformats.org/officeDocument/2006/relationships/image" Target="../media/image189.png"/><Relationship Id="rId11" Type="http://schemas.openxmlformats.org/officeDocument/2006/relationships/notesSlide" Target="../notesSlides/notesSlide41.xml"/><Relationship Id="rId10" Type="http://schemas.openxmlformats.org/officeDocument/2006/relationships/slideLayout" Target="../slideLayouts/slideLayout15.xml"/><Relationship Id="rId1" Type="http://schemas.openxmlformats.org/officeDocument/2006/relationships/tags" Target="../tags/tag305.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3.xml"/><Relationship Id="rId2" Type="http://schemas.openxmlformats.org/officeDocument/2006/relationships/tags" Target="../tags/tag307.xml"/><Relationship Id="rId1" Type="http://schemas.openxmlformats.org/officeDocument/2006/relationships/image" Target="../media/image196.png"/></Relationships>
</file>

<file path=ppt/slides/_rels/slide59.xml.rels><?xml version="1.0" encoding="UTF-8" standalone="yes"?>
<Relationships xmlns="http://schemas.openxmlformats.org/package/2006/relationships"><Relationship Id="rId9" Type="http://schemas.openxmlformats.org/officeDocument/2006/relationships/image" Target="../media/image205.jpeg"/><Relationship Id="rId8" Type="http://schemas.openxmlformats.org/officeDocument/2006/relationships/image" Target="../media/image204.png"/><Relationship Id="rId7" Type="http://schemas.openxmlformats.org/officeDocument/2006/relationships/image" Target="../media/image203.jpeg"/><Relationship Id="rId6" Type="http://schemas.openxmlformats.org/officeDocument/2006/relationships/image" Target="../media/image202.jpeg"/><Relationship Id="rId5" Type="http://schemas.openxmlformats.org/officeDocument/2006/relationships/image" Target="../media/image201.png"/><Relationship Id="rId4" Type="http://schemas.openxmlformats.org/officeDocument/2006/relationships/image" Target="../media/image200.png"/><Relationship Id="rId3" Type="http://schemas.openxmlformats.org/officeDocument/2006/relationships/image" Target="../media/image199.png"/><Relationship Id="rId2" Type="http://schemas.openxmlformats.org/officeDocument/2006/relationships/image" Target="../media/image198.png"/><Relationship Id="rId13" Type="http://schemas.openxmlformats.org/officeDocument/2006/relationships/notesSlide" Target="../notesSlides/notesSlide43.xml"/><Relationship Id="rId12" Type="http://schemas.openxmlformats.org/officeDocument/2006/relationships/slideLayout" Target="../slideLayouts/slideLayout13.xml"/><Relationship Id="rId11" Type="http://schemas.openxmlformats.org/officeDocument/2006/relationships/image" Target="../media/image207.png"/><Relationship Id="rId10" Type="http://schemas.openxmlformats.org/officeDocument/2006/relationships/image" Target="../media/image206.png"/><Relationship Id="rId1" Type="http://schemas.openxmlformats.org/officeDocument/2006/relationships/image" Target="../media/image19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image" Target="../media/image18.png"/></Relationships>
</file>

<file path=ppt/slides/_rels/slide60.xml.rels><?xml version="1.0" encoding="UTF-8" standalone="yes"?>
<Relationships xmlns="http://schemas.openxmlformats.org/package/2006/relationships"><Relationship Id="rId9" Type="http://schemas.openxmlformats.org/officeDocument/2006/relationships/image" Target="../media/image216.png"/><Relationship Id="rId8" Type="http://schemas.openxmlformats.org/officeDocument/2006/relationships/image" Target="../media/image215.png"/><Relationship Id="rId7" Type="http://schemas.openxmlformats.org/officeDocument/2006/relationships/image" Target="../media/image214.png"/><Relationship Id="rId6" Type="http://schemas.openxmlformats.org/officeDocument/2006/relationships/image" Target="../media/image213.jpeg"/><Relationship Id="rId5" Type="http://schemas.openxmlformats.org/officeDocument/2006/relationships/image" Target="../media/image212.png"/><Relationship Id="rId4" Type="http://schemas.openxmlformats.org/officeDocument/2006/relationships/image" Target="../media/image211.png"/><Relationship Id="rId3" Type="http://schemas.openxmlformats.org/officeDocument/2006/relationships/image" Target="../media/image210.png"/><Relationship Id="rId2" Type="http://schemas.openxmlformats.org/officeDocument/2006/relationships/image" Target="../media/image209.png"/><Relationship Id="rId12" Type="http://schemas.openxmlformats.org/officeDocument/2006/relationships/notesSlide" Target="../notesSlides/notesSlide44.xml"/><Relationship Id="rId11" Type="http://schemas.openxmlformats.org/officeDocument/2006/relationships/slideLayout" Target="../slideLayouts/slideLayout13.xml"/><Relationship Id="rId10" Type="http://schemas.openxmlformats.org/officeDocument/2006/relationships/image" Target="../media/image217.png"/><Relationship Id="rId1" Type="http://schemas.openxmlformats.org/officeDocument/2006/relationships/image" Target="../media/image208.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219.png"/><Relationship Id="rId1" Type="http://schemas.openxmlformats.org/officeDocument/2006/relationships/image" Target="../media/image2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13.xml"/><Relationship Id="rId5" Type="http://schemas.openxmlformats.org/officeDocument/2006/relationships/image" Target="../media/image221.png"/><Relationship Id="rId4" Type="http://schemas.openxmlformats.org/officeDocument/2006/relationships/image" Target="../media/image136.jpeg"/><Relationship Id="rId3" Type="http://schemas.openxmlformats.org/officeDocument/2006/relationships/image" Target="../media/image134.jpeg"/><Relationship Id="rId2" Type="http://schemas.openxmlformats.org/officeDocument/2006/relationships/image" Target="../media/image135.png"/><Relationship Id="rId1" Type="http://schemas.openxmlformats.org/officeDocument/2006/relationships/image" Target="../media/image220.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3.xml"/><Relationship Id="rId2" Type="http://schemas.openxmlformats.org/officeDocument/2006/relationships/image" Target="../media/image223.png"/><Relationship Id="rId1" Type="http://schemas.openxmlformats.org/officeDocument/2006/relationships/image" Target="../media/image22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30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225.png"/><Relationship Id="rId1" Type="http://schemas.openxmlformats.org/officeDocument/2006/relationships/image" Target="../media/image22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5.xml"/><Relationship Id="rId2" Type="http://schemas.openxmlformats.org/officeDocument/2006/relationships/image" Target="../media/image20.jpeg"/><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5.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tags" Target="../tags/tag4.xml"/><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2" Type="http://schemas.openxmlformats.org/officeDocument/2006/relationships/slideLayout" Target="../slideLayouts/slideLayout3.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图片 3" descr="bg"/>
          <p:cNvPicPr>
            <a:picLocks noChangeAspect="1"/>
          </p:cNvPicPr>
          <p:nvPr/>
        </p:nvPicPr>
        <p:blipFill>
          <a:blip r:embed="rId1"/>
          <a:stretch>
            <a:fillRect/>
          </a:stretch>
        </p:blipFill>
        <p:spPr>
          <a:xfrm>
            <a:off x="-15240" y="0"/>
            <a:ext cx="12320588" cy="6929438"/>
          </a:xfrm>
          <a:prstGeom prst="rect">
            <a:avLst/>
          </a:prstGeom>
          <a:noFill/>
          <a:ln w="9525">
            <a:noFill/>
          </a:ln>
        </p:spPr>
      </p:pic>
      <p:pic>
        <p:nvPicPr>
          <p:cNvPr id="22530" name="图片 9" descr="logo-2"/>
          <p:cNvPicPr>
            <a:picLocks noChangeAspect="1"/>
          </p:cNvPicPr>
          <p:nvPr/>
        </p:nvPicPr>
        <p:blipFill>
          <a:blip r:embed="rId2"/>
          <a:stretch>
            <a:fillRect/>
          </a:stretch>
        </p:blipFill>
        <p:spPr>
          <a:xfrm>
            <a:off x="485775" y="388938"/>
            <a:ext cx="1158875" cy="447675"/>
          </a:xfrm>
          <a:prstGeom prst="rect">
            <a:avLst/>
          </a:prstGeom>
          <a:noFill/>
          <a:ln w="9525">
            <a:noFill/>
          </a:ln>
        </p:spPr>
      </p:pic>
      <p:sp>
        <p:nvSpPr>
          <p:cNvPr id="22531" name="文本框 19"/>
          <p:cNvSpPr txBox="1"/>
          <p:nvPr/>
        </p:nvSpPr>
        <p:spPr>
          <a:xfrm>
            <a:off x="2346325" y="1622425"/>
            <a:ext cx="7877175" cy="860425"/>
          </a:xfrm>
          <a:prstGeom prst="rect">
            <a:avLst/>
          </a:prstGeom>
          <a:noFill/>
          <a:ln w="9525">
            <a:noFill/>
          </a:ln>
        </p:spPr>
        <p:txBody>
          <a:bodyPr anchor="t" anchorCtr="0">
            <a:spAutoFit/>
          </a:bodyPr>
          <a:lstStyle/>
          <a:p>
            <a:pPr algn="dist"/>
            <a:r>
              <a:rPr lang="zh-CN" altLang="en-US" sz="5000" dirty="0">
                <a:solidFill>
                  <a:schemeClr val="bg1"/>
                </a:solidFill>
                <a:latin typeface="微软雅黑" panose="020B0503020204020204" pitchFamily="34" charset="-122"/>
                <a:ea typeface="微软雅黑" panose="020B0503020204020204" pitchFamily="34" charset="-122"/>
              </a:rPr>
              <a:t>以监管科技推动合规创新</a:t>
            </a:r>
            <a:endParaRPr lang="zh-CN" altLang="en-US" sz="5000" dirty="0">
              <a:solidFill>
                <a:schemeClr val="bg1"/>
              </a:solidFill>
              <a:latin typeface="微软雅黑" panose="020B0503020204020204" pitchFamily="34" charset="-122"/>
              <a:ea typeface="微软雅黑" panose="020B0503020204020204" pitchFamily="34" charset="-122"/>
            </a:endParaRPr>
          </a:p>
        </p:txBody>
      </p:sp>
      <p:sp>
        <p:nvSpPr>
          <p:cNvPr id="22532" name="文本框 20"/>
          <p:cNvSpPr txBox="1"/>
          <p:nvPr/>
        </p:nvSpPr>
        <p:spPr>
          <a:xfrm>
            <a:off x="5481638" y="2736850"/>
            <a:ext cx="4279900" cy="336550"/>
          </a:xfrm>
          <a:prstGeom prst="rect">
            <a:avLst/>
          </a:prstGeom>
          <a:noFill/>
          <a:ln w="9525">
            <a:noFill/>
          </a:ln>
        </p:spPr>
        <p:txBody>
          <a:bodyPr wrap="none" anchor="t" anchorCtr="0">
            <a:spAutoFit/>
          </a:bodyPr>
          <a:lstStyle/>
          <a:p>
            <a:r>
              <a:rPr lang="zh-CN" altLang="zh-CN" sz="1600" dirty="0">
                <a:solidFill>
                  <a:schemeClr val="bg1"/>
                </a:solidFill>
                <a:latin typeface="微软雅黑" panose="020B0503020204020204" pitchFamily="34" charset="-122"/>
                <a:ea typeface="微软雅黑" panose="020B0503020204020204" pitchFamily="34" charset="-122"/>
              </a:rPr>
              <a:t>——深圳价值在线信息科技股份有限公司简介</a:t>
            </a:r>
            <a:endParaRPr lang="zh-CN" altLang="zh-CN" sz="1600" dirty="0">
              <a:solidFill>
                <a:schemeClr val="bg1"/>
              </a:solidFill>
              <a:latin typeface="微软雅黑" panose="020B0503020204020204" pitchFamily="34" charset="-122"/>
              <a:ea typeface="微软雅黑" panose="020B0503020204020204" pitchFamily="34" charset="-122"/>
            </a:endParaRPr>
          </a:p>
        </p:txBody>
      </p:sp>
      <p:pic>
        <p:nvPicPr>
          <p:cNvPr id="22533" name="图片 12" descr="易董logo-红色"/>
          <p:cNvPicPr>
            <a:picLocks noChangeAspect="1"/>
          </p:cNvPicPr>
          <p:nvPr/>
        </p:nvPicPr>
        <p:blipFill>
          <a:blip r:embed="rId3"/>
          <a:stretch>
            <a:fillRect/>
          </a:stretch>
        </p:blipFill>
        <p:spPr>
          <a:xfrm>
            <a:off x="485775" y="379413"/>
            <a:ext cx="1177925" cy="455612"/>
          </a:xfrm>
          <a:prstGeom prst="rect">
            <a:avLst/>
          </a:prstGeom>
          <a:noFill/>
          <a:ln w="9525">
            <a:noFill/>
          </a:ln>
        </p:spPr>
      </p:pic>
      <p:grpSp>
        <p:nvGrpSpPr>
          <p:cNvPr id="22534" name="组合 4"/>
          <p:cNvGrpSpPr/>
          <p:nvPr/>
        </p:nvGrpSpPr>
        <p:grpSpPr>
          <a:xfrm>
            <a:off x="9709779" y="3811270"/>
            <a:ext cx="2005336" cy="1183416"/>
            <a:chOff x="15347" y="6464"/>
            <a:chExt cx="3159" cy="1864"/>
          </a:xfrm>
        </p:grpSpPr>
        <p:grpSp>
          <p:nvGrpSpPr>
            <p:cNvPr id="22535" name="组合 27"/>
            <p:cNvGrpSpPr/>
            <p:nvPr/>
          </p:nvGrpSpPr>
          <p:grpSpPr>
            <a:xfrm>
              <a:off x="15584" y="7890"/>
              <a:ext cx="2855" cy="438"/>
              <a:chOff x="15288" y="7888"/>
              <a:chExt cx="3130" cy="480"/>
            </a:xfrm>
          </p:grpSpPr>
          <p:sp>
            <p:nvSpPr>
              <p:cNvPr id="22536" name="文本框 29"/>
              <p:cNvSpPr txBox="1"/>
              <p:nvPr/>
            </p:nvSpPr>
            <p:spPr>
              <a:xfrm>
                <a:off x="15288" y="7892"/>
                <a:ext cx="988" cy="476"/>
              </a:xfrm>
              <a:prstGeom prst="rect">
                <a:avLst/>
              </a:prstGeom>
              <a:noFill/>
              <a:ln w="9525">
                <a:noFill/>
              </a:ln>
            </p:spPr>
            <p:txBody>
              <a:bodyPr wrap="square" anchor="t" anchorCtr="0">
                <a:spAutoFit/>
              </a:bodyPr>
              <a:lstStyle/>
              <a:p>
                <a:r>
                  <a:rPr lang="zh-CN" altLang="en-US" sz="1200" dirty="0">
                    <a:solidFill>
                      <a:schemeClr val="bg1"/>
                    </a:solidFill>
                    <a:latin typeface="仿宋" panose="02010609060101010101" charset="-122"/>
                    <a:ea typeface="仿宋" panose="02010609060101010101" charset="-122"/>
                  </a:rPr>
                  <a:t>易董</a:t>
                </a:r>
                <a:endParaRPr lang="zh-CN" altLang="en-US" sz="1200" dirty="0">
                  <a:solidFill>
                    <a:schemeClr val="bg1"/>
                  </a:solidFill>
                  <a:latin typeface="仿宋" panose="02010609060101010101" charset="-122"/>
                  <a:ea typeface="仿宋" panose="02010609060101010101" charset="-122"/>
                </a:endParaRPr>
              </a:p>
            </p:txBody>
          </p:sp>
          <p:sp>
            <p:nvSpPr>
              <p:cNvPr id="22537" name="文本框 30"/>
              <p:cNvSpPr txBox="1"/>
              <p:nvPr/>
            </p:nvSpPr>
            <p:spPr>
              <a:xfrm>
                <a:off x="17010" y="7888"/>
                <a:ext cx="1408" cy="476"/>
              </a:xfrm>
              <a:prstGeom prst="rect">
                <a:avLst/>
              </a:prstGeom>
              <a:noFill/>
              <a:ln w="9525">
                <a:noFill/>
              </a:ln>
            </p:spPr>
            <p:txBody>
              <a:bodyPr anchor="t" anchorCtr="0">
                <a:spAutoFit/>
              </a:bodyPr>
              <a:lstStyle/>
              <a:p>
                <a:r>
                  <a:rPr lang="zh-CN" altLang="en-US" sz="1200" dirty="0">
                    <a:solidFill>
                      <a:schemeClr val="bg1"/>
                    </a:solidFill>
                    <a:latin typeface="仿宋" panose="02010609060101010101" charset="-122"/>
                    <a:ea typeface="仿宋" panose="02010609060101010101" charset="-122"/>
                  </a:rPr>
                  <a:t>价值法库</a:t>
                </a:r>
                <a:endParaRPr lang="zh-CN" altLang="en-US" sz="1200" dirty="0">
                  <a:solidFill>
                    <a:schemeClr val="bg1"/>
                  </a:solidFill>
                  <a:latin typeface="仿宋" panose="02010609060101010101" charset="-122"/>
                  <a:ea typeface="仿宋" panose="02010609060101010101" charset="-122"/>
                </a:endParaRPr>
              </a:p>
            </p:txBody>
          </p:sp>
        </p:grpSp>
        <p:pic>
          <p:nvPicPr>
            <p:cNvPr id="22538" name="图片 1" descr="公众号"/>
            <p:cNvPicPr>
              <a:picLocks noChangeAspect="1"/>
            </p:cNvPicPr>
            <p:nvPr/>
          </p:nvPicPr>
          <p:blipFill>
            <a:blip r:embed="rId4"/>
            <a:stretch>
              <a:fillRect/>
            </a:stretch>
          </p:blipFill>
          <p:spPr>
            <a:xfrm>
              <a:off x="15347" y="6464"/>
              <a:ext cx="3159" cy="1388"/>
            </a:xfrm>
            <a:prstGeom prst="rect">
              <a:avLst/>
            </a:prstGeom>
            <a:noFill/>
            <a:ln w="9525">
              <a:noFill/>
            </a:ln>
          </p:spPr>
        </p:pic>
      </p:grpSp>
      <p:pic>
        <p:nvPicPr>
          <p:cNvPr id="22539" name="图片 6" descr="logo"/>
          <p:cNvPicPr>
            <a:picLocks noChangeAspect="1"/>
          </p:cNvPicPr>
          <p:nvPr/>
        </p:nvPicPr>
        <p:blipFill>
          <a:blip r:embed="rId5"/>
          <a:stretch>
            <a:fillRect/>
          </a:stretch>
        </p:blipFill>
        <p:spPr>
          <a:xfrm>
            <a:off x="98425" y="4562475"/>
            <a:ext cx="12093575" cy="2295525"/>
          </a:xfrm>
          <a:prstGeom prst="rect">
            <a:avLst/>
          </a:prstGeom>
          <a:noFill/>
          <a:ln w="9525">
            <a:noFill/>
          </a:ln>
        </p:spPr>
      </p:pic>
      <p:pic>
        <p:nvPicPr>
          <p:cNvPr id="22540" name="图片 2" descr="易董+文案-logo "/>
          <p:cNvPicPr>
            <a:picLocks noChangeAspect="1"/>
          </p:cNvPicPr>
          <p:nvPr/>
        </p:nvPicPr>
        <p:blipFill>
          <a:blip r:embed="rId6"/>
          <a:stretch>
            <a:fillRect/>
          </a:stretch>
        </p:blipFill>
        <p:spPr>
          <a:xfrm>
            <a:off x="9439275" y="388938"/>
            <a:ext cx="2546350" cy="673100"/>
          </a:xfrm>
          <a:prstGeom prst="rect">
            <a:avLst/>
          </a:prstGeom>
          <a:noFill/>
          <a:ln w="9525">
            <a:noFill/>
          </a:ln>
        </p:spPr>
      </p:pic>
    </p:spTree>
  </p:cSld>
  <p:clrMapOvr>
    <a:masterClrMapping/>
  </p:clrMapOvr>
  <p:transition spd="slow">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0513608" y="6489880"/>
            <a:ext cx="1678305" cy="368300"/>
          </a:xfrm>
          <a:prstGeom prst="rect">
            <a:avLst/>
          </a:prstGeom>
        </p:spPr>
        <p:txBody>
          <a:bodyPr wrap="square">
            <a:spAutoFit/>
          </a:bodyPr>
          <a:lstStyle/>
          <a:p>
            <a:pPr algn="l"/>
            <a:r>
              <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数据来源：</a:t>
            </a:r>
            <a:r>
              <a:rPr lang="en-US" altLang="zh-CN"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runwise</a:t>
            </a:r>
            <a:endPar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endParaRPr lang="zh-CN" altLang="en-US"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2" name="组合 71"/>
          <p:cNvGrpSpPr/>
          <p:nvPr/>
        </p:nvGrpSpPr>
        <p:grpSpPr>
          <a:xfrm>
            <a:off x="1933575" y="1271905"/>
            <a:ext cx="4034790" cy="2439035"/>
            <a:chOff x="3195" y="2153"/>
            <a:chExt cx="6354" cy="3841"/>
          </a:xfrm>
          <a:effectLst>
            <a:outerShdw blurRad="50800" dist="38100" dir="13500000" algn="br" rotWithShape="0">
              <a:prstClr val="black">
                <a:alpha val="40000"/>
              </a:prstClr>
            </a:outerShdw>
          </a:effectLst>
        </p:grpSpPr>
        <p:sp>
          <p:nvSpPr>
            <p:cNvPr id="5" name="任意多边形 4"/>
            <p:cNvSpPr/>
            <p:nvPr/>
          </p:nvSpPr>
          <p:spPr>
            <a:xfrm>
              <a:off x="3210" y="2153"/>
              <a:ext cx="6339" cy="3841"/>
            </a:xfrm>
            <a:custGeom>
              <a:avLst/>
              <a:gdLst/>
              <a:ahLst/>
              <a:cxnLst>
                <a:cxn ang="3">
                  <a:pos x="hc" y="t"/>
                </a:cxn>
                <a:cxn ang="cd2">
                  <a:pos x="l" y="vc"/>
                </a:cxn>
                <a:cxn ang="cd4">
                  <a:pos x="hc" y="b"/>
                </a:cxn>
                <a:cxn ang="0">
                  <a:pos x="r" y="vc"/>
                </a:cxn>
              </a:cxnLst>
              <a:rect l="l" t="t" r="r" b="b"/>
              <a:pathLst>
                <a:path w="6339" h="3841">
                  <a:moveTo>
                    <a:pt x="0" y="0"/>
                  </a:moveTo>
                  <a:lnTo>
                    <a:pt x="6008" y="0"/>
                  </a:lnTo>
                  <a:lnTo>
                    <a:pt x="6338" y="330"/>
                  </a:lnTo>
                  <a:lnTo>
                    <a:pt x="6338" y="0"/>
                  </a:lnTo>
                  <a:lnTo>
                    <a:pt x="6339" y="0"/>
                  </a:lnTo>
                  <a:lnTo>
                    <a:pt x="6339" y="3841"/>
                  </a:lnTo>
                  <a:lnTo>
                    <a:pt x="329" y="3841"/>
                  </a:lnTo>
                  <a:lnTo>
                    <a:pt x="0" y="3512"/>
                  </a:lnTo>
                  <a:lnTo>
                    <a:pt x="0" y="0"/>
                  </a:lnTo>
                  <a:close/>
                </a:path>
              </a:pathLst>
            </a:cu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半闭框 29"/>
            <p:cNvSpPr/>
            <p:nvPr/>
          </p:nvSpPr>
          <p:spPr>
            <a:xfrm>
              <a:off x="3195" y="2153"/>
              <a:ext cx="540" cy="540"/>
            </a:xfrm>
            <a:prstGeom prst="halfFrame">
              <a:avLst>
                <a:gd name="adj1" fmla="val 16666"/>
                <a:gd name="adj2" fmla="val 19444"/>
              </a:avLst>
            </a:prstGeom>
            <a:solidFill>
              <a:srgbClr val="73A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1" name="组合 40"/>
            <p:cNvGrpSpPr/>
            <p:nvPr/>
          </p:nvGrpSpPr>
          <p:grpSpPr>
            <a:xfrm>
              <a:off x="3704" y="2729"/>
              <a:ext cx="766" cy="2569"/>
              <a:chOff x="1884" y="1529"/>
              <a:chExt cx="4953" cy="1049"/>
            </a:xfrm>
            <a:solidFill>
              <a:srgbClr val="73A3DD"/>
            </a:solidFill>
          </p:grpSpPr>
          <p:sp>
            <p:nvSpPr>
              <p:cNvPr id="42" name="Chevron 7"/>
              <p:cNvSpPr/>
              <p:nvPr>
                <p:custDataLst>
                  <p:tags r:id="rId1"/>
                </p:custDataLst>
              </p:nvPr>
            </p:nvSpPr>
            <p:spPr>
              <a:xfrm>
                <a:off x="1884" y="1529"/>
                <a:ext cx="4953" cy="1049"/>
              </a:xfrm>
              <a:prstGeom prst="roundRect">
                <a:avLst/>
              </a:prstGeom>
              <a:grpFill/>
              <a:ln w="12700" cap="flat" cmpd="sng" algn="ctr">
                <a:noFill/>
                <a:prstDash val="solid"/>
                <a:miter lim="800000"/>
              </a:ln>
              <a:effectLst/>
            </p:spPr>
            <p:txBody>
              <a:bodyPr rtlCol="0" anchor="ctr">
                <a:normAutofit/>
              </a:bodyPr>
              <a:lstStyle/>
              <a:p>
                <a:pPr algn="ctr">
                  <a:lnSpc>
                    <a:spcPct val="120000"/>
                  </a:lnSpc>
                </a:pPr>
                <a:endParaRPr lang="en-GB" sz="900">
                  <a:solidFill>
                    <a:sysClr val="windowText" lastClr="000000"/>
                  </a:solidFill>
                  <a:latin typeface="Arial" panose="020B0604020202020204" pitchFamily="34" charset="0"/>
                  <a:ea typeface="微软雅黑" panose="020B0503020204020204" pitchFamily="34" charset="-122"/>
                </a:endParaRPr>
              </a:p>
            </p:txBody>
          </p:sp>
          <p:sp>
            <p:nvSpPr>
              <p:cNvPr id="43" name="Chevron 7"/>
              <p:cNvSpPr/>
              <p:nvPr>
                <p:custDataLst>
                  <p:tags r:id="rId2"/>
                </p:custDataLst>
              </p:nvPr>
            </p:nvSpPr>
            <p:spPr>
              <a:xfrm>
                <a:off x="2672" y="1574"/>
                <a:ext cx="3363" cy="966"/>
              </a:xfrm>
              <a:prstGeom prst="roundRect">
                <a:avLst/>
              </a:prstGeom>
              <a:grpFill/>
              <a:ln w="15875" cap="flat" cmpd="sng" algn="ctr">
                <a:solidFill>
                  <a:schemeClr val="bg1"/>
                </a:solidFill>
                <a:prstDash val="solid"/>
                <a:miter lim="800000"/>
              </a:ln>
              <a:effectLst/>
            </p:spPr>
            <p:txBody>
              <a:bodyPr rtlCol="0" anchor="ctr">
                <a:normAutofit/>
              </a:bodyPr>
              <a:lstStyle/>
              <a:p>
                <a:pPr algn="ctr">
                  <a:lnSpc>
                    <a:spcPct val="120000"/>
                  </a:lnSpc>
                </a:pPr>
                <a:endParaRPr lang="en-GB" sz="900">
                  <a:solidFill>
                    <a:sysClr val="windowText" lastClr="000000"/>
                  </a:solidFill>
                  <a:latin typeface="Arial" panose="020B0604020202020204" pitchFamily="34" charset="0"/>
                  <a:ea typeface="微软雅黑" panose="020B0503020204020204" pitchFamily="34" charset="-122"/>
                </a:endParaRPr>
              </a:p>
            </p:txBody>
          </p:sp>
        </p:grpSp>
        <p:sp>
          <p:nvSpPr>
            <p:cNvPr id="44" name="文本框 43"/>
            <p:cNvSpPr txBox="1"/>
            <p:nvPr/>
          </p:nvSpPr>
          <p:spPr>
            <a:xfrm flipH="1">
              <a:off x="3733" y="3042"/>
              <a:ext cx="558" cy="1942"/>
            </a:xfrm>
            <a:prstGeom prst="roundRect">
              <a:avLst/>
            </a:prstGeom>
            <a:noFill/>
            <a:extLst>
              <a:ext uri="{909E8E84-426E-40DD-AFC4-6F175D3DCCD1}">
                <a14:hiddenFill xmlns:a14="http://schemas.microsoft.com/office/drawing/2010/main">
                  <a:grpFill/>
                </a14:hiddenFill>
              </a:ext>
            </a:extLst>
          </p:spPr>
          <p:txBody>
            <a:bodyPr wrap="square" rtlCol="0">
              <a:spAutoFit/>
            </a:bodyPr>
            <a:lstStyle/>
            <a:p>
              <a:r>
                <a:rPr lang="zh-CN" altLang="zh-CN" b="1">
                  <a:solidFill>
                    <a:schemeClr val="bg1"/>
                  </a:solidFill>
                  <a:latin typeface="微软雅黑" panose="020B0503020204020204" pitchFamily="34" charset="-122"/>
                  <a:ea typeface="微软雅黑" panose="020B0503020204020204" pitchFamily="34" charset="-122"/>
                </a:rPr>
                <a:t>创新机会</a:t>
              </a:r>
              <a:endParaRPr lang="zh-CN" altLang="zh-CN" b="1">
                <a:solidFill>
                  <a:schemeClr val="bg1"/>
                </a:solidFill>
                <a:latin typeface="微软雅黑" panose="020B0503020204020204" pitchFamily="34" charset="-122"/>
                <a:ea typeface="微软雅黑" panose="020B0503020204020204" pitchFamily="34" charset="-122"/>
              </a:endParaRPr>
            </a:p>
          </p:txBody>
        </p:sp>
        <p:pic>
          <p:nvPicPr>
            <p:cNvPr id="7" name="图片 6" descr="创新思维"/>
            <p:cNvPicPr>
              <a:picLocks noChangeAspect="1"/>
            </p:cNvPicPr>
            <p:nvPr/>
          </p:nvPicPr>
          <p:blipFill>
            <a:blip r:embed="rId3">
              <a:lum bright="12000"/>
            </a:blip>
            <a:stretch>
              <a:fillRect/>
            </a:stretch>
          </p:blipFill>
          <p:spPr>
            <a:xfrm>
              <a:off x="4321" y="2786"/>
              <a:ext cx="2456" cy="2456"/>
            </a:xfrm>
            <a:prstGeom prst="rect">
              <a:avLst/>
            </a:prstGeom>
          </p:spPr>
        </p:pic>
        <p:sp>
          <p:nvSpPr>
            <p:cNvPr id="8" name="文本框 7"/>
            <p:cNvSpPr txBox="1"/>
            <p:nvPr/>
          </p:nvSpPr>
          <p:spPr>
            <a:xfrm>
              <a:off x="7299" y="2839"/>
              <a:ext cx="1465" cy="919"/>
            </a:xfrm>
            <a:prstGeom prst="rect">
              <a:avLst/>
            </a:prstGeom>
            <a:noFill/>
          </p:spPr>
          <p:txBody>
            <a:bodyPr wrap="square" rtlCol="0">
              <a:spAutoFit/>
            </a:bodyPr>
            <a:lstStyle/>
            <a:p>
              <a:r>
                <a:rPr lang="en-US" altLang="zh-CN" sz="3200" b="1">
                  <a:solidFill>
                    <a:srgbClr val="F57D21"/>
                  </a:solidFill>
                  <a:latin typeface="微软雅黑" panose="020B0503020204020204" pitchFamily="34" charset="-122"/>
                  <a:ea typeface="微软雅黑" panose="020B0503020204020204" pitchFamily="34" charset="-122"/>
                </a:rPr>
                <a:t>2%</a:t>
              </a:r>
              <a:endParaRPr lang="en-US" altLang="zh-CN" sz="3200" b="1">
                <a:solidFill>
                  <a:srgbClr val="F57D2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747" y="3603"/>
              <a:ext cx="2568" cy="1670"/>
            </a:xfrm>
            <a:prstGeom prst="rect">
              <a:avLst/>
            </a:prstGeom>
            <a:noFill/>
          </p:spPr>
          <p:txBody>
            <a:bodyPr wrap="square" rtlCol="0">
              <a:spAutoFit/>
            </a:bodyPr>
            <a:lstStyle/>
            <a:p>
              <a:pPr algn="just">
                <a:lnSpc>
                  <a:spcPct val="150000"/>
                </a:lnSpc>
              </a:pPr>
              <a:r>
                <a:rPr lang="zh-CN" altLang="zh-CN" sz="1400">
                  <a:latin typeface="微软雅黑" panose="020B0503020204020204" pitchFamily="34" charset="-122"/>
                  <a:ea typeface="微软雅黑" panose="020B0503020204020204" pitchFamily="34" charset="-122"/>
                </a:rPr>
                <a:t>每年在中国的新创意能成功转化为新品并市场规模化</a:t>
              </a:r>
              <a:endParaRPr lang="zh-CN" altLang="zh-CN" sz="1400">
                <a:latin typeface="微软雅黑" panose="020B0503020204020204" pitchFamily="34" charset="-122"/>
                <a:ea typeface="微软雅黑" panose="020B0503020204020204" pitchFamily="34" charset="-122"/>
              </a:endParaRPr>
            </a:p>
          </p:txBody>
        </p:sp>
      </p:grpSp>
      <p:grpSp>
        <p:nvGrpSpPr>
          <p:cNvPr id="75" name="组合 74"/>
          <p:cNvGrpSpPr/>
          <p:nvPr/>
        </p:nvGrpSpPr>
        <p:grpSpPr>
          <a:xfrm>
            <a:off x="6233160" y="1271905"/>
            <a:ext cx="4025265" cy="2439035"/>
            <a:chOff x="9666" y="2153"/>
            <a:chExt cx="6339" cy="3841"/>
          </a:xfrm>
          <a:effectLst>
            <a:outerShdw blurRad="50800" dist="38100" dir="18900000" algn="bl" rotWithShape="0">
              <a:prstClr val="black">
                <a:alpha val="40000"/>
              </a:prstClr>
            </a:outerShdw>
          </a:effectLst>
        </p:grpSpPr>
        <p:sp>
          <p:nvSpPr>
            <p:cNvPr id="21" name="任意多边形 20"/>
            <p:cNvSpPr/>
            <p:nvPr/>
          </p:nvSpPr>
          <p:spPr>
            <a:xfrm flipH="1">
              <a:off x="9666" y="2153"/>
              <a:ext cx="6339" cy="3841"/>
            </a:xfrm>
            <a:custGeom>
              <a:avLst/>
              <a:gdLst/>
              <a:ahLst/>
              <a:cxnLst>
                <a:cxn ang="3">
                  <a:pos x="hc" y="t"/>
                </a:cxn>
                <a:cxn ang="cd2">
                  <a:pos x="l" y="vc"/>
                </a:cxn>
                <a:cxn ang="cd4">
                  <a:pos x="hc" y="b"/>
                </a:cxn>
                <a:cxn ang="0">
                  <a:pos x="r" y="vc"/>
                </a:cxn>
              </a:cxnLst>
              <a:rect l="l" t="t" r="r" b="b"/>
              <a:pathLst>
                <a:path w="6339" h="3841">
                  <a:moveTo>
                    <a:pt x="0" y="0"/>
                  </a:moveTo>
                  <a:lnTo>
                    <a:pt x="6008" y="0"/>
                  </a:lnTo>
                  <a:lnTo>
                    <a:pt x="6338" y="330"/>
                  </a:lnTo>
                  <a:lnTo>
                    <a:pt x="6338" y="0"/>
                  </a:lnTo>
                  <a:lnTo>
                    <a:pt x="6339" y="0"/>
                  </a:lnTo>
                  <a:lnTo>
                    <a:pt x="6339" y="3841"/>
                  </a:lnTo>
                  <a:lnTo>
                    <a:pt x="329" y="3841"/>
                  </a:lnTo>
                  <a:lnTo>
                    <a:pt x="0" y="3512"/>
                  </a:lnTo>
                  <a:lnTo>
                    <a:pt x="0" y="0"/>
                  </a:lnTo>
                  <a:close/>
                </a:path>
              </a:pathLst>
            </a:cu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半闭框 30"/>
            <p:cNvSpPr/>
            <p:nvPr/>
          </p:nvSpPr>
          <p:spPr>
            <a:xfrm flipH="1">
              <a:off x="15465" y="2153"/>
              <a:ext cx="540" cy="540"/>
            </a:xfrm>
            <a:prstGeom prst="halfFrame">
              <a:avLst>
                <a:gd name="adj1" fmla="val 16666"/>
                <a:gd name="adj2" fmla="val 19444"/>
              </a:avLst>
            </a:prstGeom>
            <a:solidFill>
              <a:srgbClr val="73A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6" name="组合 25"/>
            <p:cNvGrpSpPr/>
            <p:nvPr/>
          </p:nvGrpSpPr>
          <p:grpSpPr>
            <a:xfrm>
              <a:off x="10164" y="2729"/>
              <a:ext cx="766" cy="2569"/>
              <a:chOff x="1884" y="1529"/>
              <a:chExt cx="4953" cy="1049"/>
            </a:xfrm>
            <a:solidFill>
              <a:srgbClr val="73A3DD"/>
            </a:solidFill>
          </p:grpSpPr>
          <p:sp>
            <p:nvSpPr>
              <p:cNvPr id="34" name="Chevron 7"/>
              <p:cNvSpPr/>
              <p:nvPr>
                <p:custDataLst>
                  <p:tags r:id="rId4"/>
                </p:custDataLst>
              </p:nvPr>
            </p:nvSpPr>
            <p:spPr>
              <a:xfrm>
                <a:off x="1884" y="1529"/>
                <a:ext cx="4953" cy="1049"/>
              </a:xfrm>
              <a:prstGeom prst="roundRect">
                <a:avLst/>
              </a:prstGeom>
              <a:grpFill/>
              <a:ln w="12700" cap="flat" cmpd="sng" algn="ctr">
                <a:noFill/>
                <a:prstDash val="solid"/>
                <a:miter lim="800000"/>
              </a:ln>
              <a:effectLst/>
            </p:spPr>
            <p:txBody>
              <a:bodyPr rtlCol="0" anchor="ctr">
                <a:normAutofit/>
              </a:bodyPr>
              <a:lstStyle/>
              <a:p>
                <a:pPr algn="ctr">
                  <a:lnSpc>
                    <a:spcPct val="120000"/>
                  </a:lnSpc>
                </a:pPr>
                <a:endParaRPr lang="en-GB" sz="900">
                  <a:solidFill>
                    <a:sysClr val="windowText" lastClr="000000"/>
                  </a:solidFill>
                  <a:latin typeface="Arial" panose="020B0604020202020204" pitchFamily="34" charset="0"/>
                  <a:ea typeface="微软雅黑" panose="020B0503020204020204" pitchFamily="34" charset="-122"/>
                </a:endParaRPr>
              </a:p>
            </p:txBody>
          </p:sp>
          <p:sp>
            <p:nvSpPr>
              <p:cNvPr id="35" name="Chevron 7"/>
              <p:cNvSpPr/>
              <p:nvPr>
                <p:custDataLst>
                  <p:tags r:id="rId5"/>
                </p:custDataLst>
              </p:nvPr>
            </p:nvSpPr>
            <p:spPr>
              <a:xfrm>
                <a:off x="2672" y="1574"/>
                <a:ext cx="3363" cy="966"/>
              </a:xfrm>
              <a:prstGeom prst="roundRect">
                <a:avLst/>
              </a:prstGeom>
              <a:grpFill/>
              <a:ln w="15875" cap="flat" cmpd="sng" algn="ctr">
                <a:solidFill>
                  <a:schemeClr val="bg1"/>
                </a:solidFill>
                <a:prstDash val="solid"/>
                <a:miter lim="800000"/>
              </a:ln>
              <a:effectLst/>
            </p:spPr>
            <p:txBody>
              <a:bodyPr rtlCol="0" anchor="ctr">
                <a:normAutofit/>
              </a:bodyPr>
              <a:lstStyle/>
              <a:p>
                <a:pPr algn="ctr">
                  <a:lnSpc>
                    <a:spcPct val="120000"/>
                  </a:lnSpc>
                </a:pPr>
                <a:endParaRPr lang="en-GB" sz="900">
                  <a:solidFill>
                    <a:sysClr val="windowText" lastClr="000000"/>
                  </a:solidFill>
                  <a:latin typeface="Arial" panose="020B0604020202020204" pitchFamily="34" charset="0"/>
                  <a:ea typeface="微软雅黑" panose="020B0503020204020204" pitchFamily="34" charset="-122"/>
                </a:endParaRPr>
              </a:p>
            </p:txBody>
          </p:sp>
        </p:grpSp>
        <p:sp>
          <p:nvSpPr>
            <p:cNvPr id="36" name="文本框 35"/>
            <p:cNvSpPr txBox="1"/>
            <p:nvPr/>
          </p:nvSpPr>
          <p:spPr>
            <a:xfrm flipH="1">
              <a:off x="10193" y="3042"/>
              <a:ext cx="558" cy="1942"/>
            </a:xfrm>
            <a:prstGeom prst="roundRect">
              <a:avLst/>
            </a:prstGeom>
            <a:noFill/>
            <a:extLst>
              <a:ext uri="{909E8E84-426E-40DD-AFC4-6F175D3DCCD1}">
                <a14:hiddenFill xmlns:a14="http://schemas.microsoft.com/office/drawing/2010/main">
                  <a:grpFill/>
                </a14:hiddenFill>
              </a:ext>
            </a:extLst>
          </p:spPr>
          <p:txBody>
            <a:bodyPr wrap="square" rtlCol="0">
              <a:spAutoFit/>
            </a:bodyPr>
            <a:lstStyle/>
            <a:p>
              <a:r>
                <a:rPr lang="zh-CN" altLang="zh-CN" b="1">
                  <a:solidFill>
                    <a:schemeClr val="bg1"/>
                  </a:solidFill>
                  <a:latin typeface="微软雅黑" panose="020B0503020204020204" pitchFamily="34" charset="-122"/>
                  <a:ea typeface="微软雅黑" panose="020B0503020204020204" pitchFamily="34" charset="-122"/>
                </a:rPr>
                <a:t>创新体系</a:t>
              </a:r>
              <a:endParaRPr lang="zh-CN" altLang="zh-CN" b="1">
                <a:solidFill>
                  <a:schemeClr val="bg1"/>
                </a:solidFill>
                <a:latin typeface="微软雅黑" panose="020B0503020204020204" pitchFamily="34" charset="-122"/>
                <a:ea typeface="微软雅黑" panose="020B0503020204020204" pitchFamily="34" charset="-122"/>
              </a:endParaRPr>
            </a:p>
          </p:txBody>
        </p:sp>
        <p:pic>
          <p:nvPicPr>
            <p:cNvPr id="37" name="图片 36" descr="D:\Mission\演讲课件\3.25 毕马威\图标\工资标准体系 (1).png工资标准体系 (1)"/>
            <p:cNvPicPr>
              <a:picLocks noChangeAspect="1"/>
            </p:cNvPicPr>
            <p:nvPr/>
          </p:nvPicPr>
          <p:blipFill>
            <a:blip r:embed="rId6">
              <a:lum bright="12000"/>
            </a:blip>
            <a:srcRect/>
            <a:stretch>
              <a:fillRect/>
            </a:stretch>
          </p:blipFill>
          <p:spPr>
            <a:xfrm>
              <a:off x="11038" y="3042"/>
              <a:ext cx="1943" cy="1944"/>
            </a:xfrm>
            <a:prstGeom prst="rect">
              <a:avLst/>
            </a:prstGeom>
          </p:spPr>
        </p:pic>
        <p:sp>
          <p:nvSpPr>
            <p:cNvPr id="38" name="文本框 37"/>
            <p:cNvSpPr txBox="1"/>
            <p:nvPr/>
          </p:nvSpPr>
          <p:spPr>
            <a:xfrm>
              <a:off x="13637" y="2839"/>
              <a:ext cx="1708" cy="919"/>
            </a:xfrm>
            <a:prstGeom prst="rect">
              <a:avLst/>
            </a:prstGeom>
            <a:noFill/>
          </p:spPr>
          <p:txBody>
            <a:bodyPr wrap="square" rtlCol="0">
              <a:spAutoFit/>
            </a:bodyPr>
            <a:lstStyle/>
            <a:p>
              <a:r>
                <a:rPr lang="en-US" altLang="zh-CN" sz="3200" b="1">
                  <a:solidFill>
                    <a:srgbClr val="F57D21"/>
                  </a:solidFill>
                  <a:latin typeface="微软雅黑" panose="020B0503020204020204" pitchFamily="34" charset="-122"/>
                  <a:ea typeface="微软雅黑" panose="020B0503020204020204" pitchFamily="34" charset="-122"/>
                </a:rPr>
                <a:t>50%</a:t>
              </a:r>
              <a:endParaRPr lang="en-US" altLang="zh-CN" sz="3200" b="1">
                <a:solidFill>
                  <a:srgbClr val="F57D21"/>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13207" y="3603"/>
              <a:ext cx="2568" cy="1670"/>
            </a:xfrm>
            <a:prstGeom prst="rect">
              <a:avLst/>
            </a:prstGeom>
            <a:noFill/>
          </p:spPr>
          <p:txBody>
            <a:bodyPr wrap="square" rtlCol="0">
              <a:spAutoFit/>
            </a:bodyPr>
            <a:lstStyle/>
            <a:p>
              <a:pPr algn="just">
                <a:lnSpc>
                  <a:spcPct val="150000"/>
                </a:lnSpc>
              </a:pPr>
              <a:r>
                <a:rPr lang="zh-CN" altLang="zh-CN" sz="1400">
                  <a:latin typeface="微软雅黑" panose="020B0503020204020204" pitchFamily="34" charset="-122"/>
                  <a:ea typeface="微软雅黑" panose="020B0503020204020204" pitchFamily="34" charset="-122"/>
                </a:rPr>
                <a:t>中国公司具备体系化创新的流程与机制的占比</a:t>
              </a:r>
              <a:endParaRPr lang="zh-CN" altLang="zh-CN" sz="1400">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6233160" y="3965575"/>
            <a:ext cx="4025265" cy="2459355"/>
            <a:chOff x="9666" y="6095"/>
            <a:chExt cx="6339" cy="3873"/>
          </a:xfrm>
          <a:effectLst>
            <a:outerShdw blurRad="50800" dist="38100" dir="2700000" algn="tl" rotWithShape="0">
              <a:prstClr val="black">
                <a:alpha val="40000"/>
              </a:prstClr>
            </a:outerShdw>
          </a:effectLst>
        </p:grpSpPr>
        <p:sp>
          <p:nvSpPr>
            <p:cNvPr id="23" name="任意多边形 22"/>
            <p:cNvSpPr/>
            <p:nvPr/>
          </p:nvSpPr>
          <p:spPr>
            <a:xfrm flipH="1" flipV="1">
              <a:off x="9666" y="6095"/>
              <a:ext cx="6339" cy="3841"/>
            </a:xfrm>
            <a:custGeom>
              <a:avLst/>
              <a:gdLst/>
              <a:ahLst/>
              <a:cxnLst>
                <a:cxn ang="3">
                  <a:pos x="hc" y="t"/>
                </a:cxn>
                <a:cxn ang="cd2">
                  <a:pos x="l" y="vc"/>
                </a:cxn>
                <a:cxn ang="cd4">
                  <a:pos x="hc" y="b"/>
                </a:cxn>
                <a:cxn ang="0">
                  <a:pos x="r" y="vc"/>
                </a:cxn>
              </a:cxnLst>
              <a:rect l="l" t="t" r="r" b="b"/>
              <a:pathLst>
                <a:path w="6339" h="3841">
                  <a:moveTo>
                    <a:pt x="0" y="0"/>
                  </a:moveTo>
                  <a:lnTo>
                    <a:pt x="6008" y="0"/>
                  </a:lnTo>
                  <a:lnTo>
                    <a:pt x="6338" y="330"/>
                  </a:lnTo>
                  <a:lnTo>
                    <a:pt x="6338" y="0"/>
                  </a:lnTo>
                  <a:lnTo>
                    <a:pt x="6339" y="0"/>
                  </a:lnTo>
                  <a:lnTo>
                    <a:pt x="6339" y="3841"/>
                  </a:lnTo>
                  <a:lnTo>
                    <a:pt x="329" y="3841"/>
                  </a:lnTo>
                  <a:lnTo>
                    <a:pt x="0" y="3512"/>
                  </a:lnTo>
                  <a:lnTo>
                    <a:pt x="0" y="0"/>
                  </a:lnTo>
                  <a:close/>
                </a:path>
              </a:pathLst>
            </a:cu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半闭框 32"/>
            <p:cNvSpPr/>
            <p:nvPr/>
          </p:nvSpPr>
          <p:spPr>
            <a:xfrm flipH="1" flipV="1">
              <a:off x="15465" y="9428"/>
              <a:ext cx="540" cy="540"/>
            </a:xfrm>
            <a:prstGeom prst="halfFrame">
              <a:avLst>
                <a:gd name="adj1" fmla="val 16666"/>
                <a:gd name="adj2" fmla="val 19444"/>
              </a:avLst>
            </a:prstGeom>
            <a:solidFill>
              <a:srgbClr val="73A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5" name="组合 44"/>
            <p:cNvGrpSpPr/>
            <p:nvPr/>
          </p:nvGrpSpPr>
          <p:grpSpPr>
            <a:xfrm>
              <a:off x="10164" y="6731"/>
              <a:ext cx="5752" cy="2569"/>
              <a:chOff x="987" y="3159"/>
              <a:chExt cx="5752" cy="2569"/>
            </a:xfrm>
          </p:grpSpPr>
          <p:grpSp>
            <p:nvGrpSpPr>
              <p:cNvPr id="46" name="组合 45"/>
              <p:cNvGrpSpPr/>
              <p:nvPr/>
            </p:nvGrpSpPr>
            <p:grpSpPr>
              <a:xfrm>
                <a:off x="987" y="3159"/>
                <a:ext cx="766" cy="2569"/>
                <a:chOff x="1884" y="1529"/>
                <a:chExt cx="4953" cy="1049"/>
              </a:xfrm>
              <a:solidFill>
                <a:srgbClr val="73A3DD"/>
              </a:solidFill>
            </p:grpSpPr>
            <p:sp>
              <p:nvSpPr>
                <p:cNvPr id="47" name="Chevron 7"/>
                <p:cNvSpPr/>
                <p:nvPr>
                  <p:custDataLst>
                    <p:tags r:id="rId7"/>
                  </p:custDataLst>
                </p:nvPr>
              </p:nvSpPr>
              <p:spPr>
                <a:xfrm>
                  <a:off x="1884" y="1529"/>
                  <a:ext cx="4953" cy="1049"/>
                </a:xfrm>
                <a:prstGeom prst="roundRect">
                  <a:avLst/>
                </a:prstGeom>
                <a:grpFill/>
                <a:ln w="12700" cap="flat" cmpd="sng" algn="ctr">
                  <a:noFill/>
                  <a:prstDash val="solid"/>
                  <a:miter lim="800000"/>
                </a:ln>
                <a:effectLst/>
              </p:spPr>
              <p:txBody>
                <a:bodyPr rtlCol="0" anchor="ctr">
                  <a:normAutofit/>
                </a:bodyPr>
                <a:lstStyle/>
                <a:p>
                  <a:pPr algn="ctr">
                    <a:lnSpc>
                      <a:spcPct val="120000"/>
                    </a:lnSpc>
                  </a:pPr>
                  <a:endParaRPr lang="en-GB" sz="900">
                    <a:solidFill>
                      <a:sysClr val="windowText" lastClr="000000"/>
                    </a:solidFill>
                    <a:latin typeface="Arial" panose="020B0604020202020204" pitchFamily="34" charset="0"/>
                    <a:ea typeface="微软雅黑" panose="020B0503020204020204" pitchFamily="34" charset="-122"/>
                  </a:endParaRPr>
                </a:p>
              </p:txBody>
            </p:sp>
            <p:sp>
              <p:nvSpPr>
                <p:cNvPr id="48" name="Chevron 7"/>
                <p:cNvSpPr/>
                <p:nvPr>
                  <p:custDataLst>
                    <p:tags r:id="rId8"/>
                  </p:custDataLst>
                </p:nvPr>
              </p:nvSpPr>
              <p:spPr>
                <a:xfrm>
                  <a:off x="2672" y="1574"/>
                  <a:ext cx="3363" cy="966"/>
                </a:xfrm>
                <a:prstGeom prst="roundRect">
                  <a:avLst/>
                </a:prstGeom>
                <a:grpFill/>
                <a:ln w="15875" cap="flat" cmpd="sng" algn="ctr">
                  <a:solidFill>
                    <a:schemeClr val="bg1"/>
                  </a:solidFill>
                  <a:prstDash val="solid"/>
                  <a:miter lim="800000"/>
                </a:ln>
                <a:effectLst/>
              </p:spPr>
              <p:txBody>
                <a:bodyPr rtlCol="0" anchor="ctr">
                  <a:normAutofit/>
                </a:bodyPr>
                <a:lstStyle/>
                <a:p>
                  <a:pPr algn="ctr">
                    <a:lnSpc>
                      <a:spcPct val="120000"/>
                    </a:lnSpc>
                  </a:pPr>
                  <a:endParaRPr lang="en-GB" sz="900">
                    <a:solidFill>
                      <a:sysClr val="windowText" lastClr="000000"/>
                    </a:solidFill>
                    <a:latin typeface="Arial" panose="020B0604020202020204" pitchFamily="34" charset="0"/>
                    <a:ea typeface="微软雅黑" panose="020B0503020204020204" pitchFamily="34" charset="-122"/>
                  </a:endParaRPr>
                </a:p>
              </p:txBody>
            </p:sp>
          </p:grpSp>
          <p:sp>
            <p:nvSpPr>
              <p:cNvPr id="49" name="文本框 48"/>
              <p:cNvSpPr txBox="1"/>
              <p:nvPr/>
            </p:nvSpPr>
            <p:spPr>
              <a:xfrm flipH="1">
                <a:off x="1016" y="3472"/>
                <a:ext cx="558" cy="1942"/>
              </a:xfrm>
              <a:prstGeom prst="roundRect">
                <a:avLst/>
              </a:prstGeom>
              <a:noFill/>
              <a:extLst>
                <a:ext uri="{909E8E84-426E-40DD-AFC4-6F175D3DCCD1}">
                  <a14:hiddenFill xmlns:a14="http://schemas.microsoft.com/office/drawing/2010/main">
                    <a:grpFill/>
                  </a14:hiddenFill>
                </a:ext>
              </a:extLst>
            </p:spPr>
            <p:txBody>
              <a:bodyPr wrap="square" rtlCol="0">
                <a:spAutoFit/>
              </a:bodyPr>
              <a:lstStyle/>
              <a:p>
                <a:r>
                  <a:rPr lang="zh-CN" altLang="zh-CN" b="1">
                    <a:solidFill>
                      <a:schemeClr val="bg1"/>
                    </a:solidFill>
                    <a:latin typeface="微软雅黑" panose="020B0503020204020204" pitchFamily="34" charset="-122"/>
                    <a:ea typeface="微软雅黑" panose="020B0503020204020204" pitchFamily="34" charset="-122"/>
                  </a:rPr>
                  <a:t>创新价值</a:t>
                </a:r>
                <a:endParaRPr lang="zh-CN" altLang="zh-CN" b="1">
                  <a:solidFill>
                    <a:schemeClr val="bg1"/>
                  </a:solidFill>
                  <a:latin typeface="微软雅黑" panose="020B0503020204020204" pitchFamily="34" charset="-122"/>
                  <a:ea typeface="微软雅黑" panose="020B0503020204020204" pitchFamily="34" charset="-122"/>
                </a:endParaRPr>
              </a:p>
            </p:txBody>
          </p:sp>
          <p:pic>
            <p:nvPicPr>
              <p:cNvPr id="60" name="图片 59" descr="D:\Mission\演讲课件\3.25 毕马威\图标\钻石1.png钻石1"/>
              <p:cNvPicPr>
                <a:picLocks noChangeAspect="1"/>
              </p:cNvPicPr>
              <p:nvPr/>
            </p:nvPicPr>
            <p:blipFill>
              <a:blip r:embed="rId9">
                <a:lum bright="12000"/>
              </a:blip>
              <a:srcRect/>
              <a:stretch>
                <a:fillRect/>
              </a:stretch>
            </p:blipFill>
            <p:spPr>
              <a:xfrm>
                <a:off x="1862" y="3473"/>
                <a:ext cx="1942" cy="1943"/>
              </a:xfrm>
              <a:prstGeom prst="rect">
                <a:avLst/>
              </a:prstGeom>
            </p:spPr>
          </p:pic>
          <p:sp>
            <p:nvSpPr>
              <p:cNvPr id="61" name="文本框 60"/>
              <p:cNvSpPr txBox="1"/>
              <p:nvPr/>
            </p:nvSpPr>
            <p:spPr>
              <a:xfrm>
                <a:off x="4381" y="3269"/>
                <a:ext cx="1918" cy="919"/>
              </a:xfrm>
              <a:prstGeom prst="rect">
                <a:avLst/>
              </a:prstGeom>
              <a:noFill/>
            </p:spPr>
            <p:txBody>
              <a:bodyPr wrap="square" rtlCol="0">
                <a:spAutoFit/>
              </a:bodyPr>
              <a:lstStyle/>
              <a:p>
                <a:r>
                  <a:rPr lang="en-US" altLang="zh-CN" sz="3200" b="1">
                    <a:solidFill>
                      <a:srgbClr val="F57D21"/>
                    </a:solidFill>
                    <a:latin typeface="微软雅黑" panose="020B0503020204020204" pitchFamily="34" charset="-122"/>
                    <a:ea typeface="微软雅黑" panose="020B0503020204020204" pitchFamily="34" charset="-122"/>
                  </a:rPr>
                  <a:t>1/10</a:t>
                </a:r>
                <a:endParaRPr lang="en-US" altLang="zh-CN" sz="3200" b="1">
                  <a:solidFill>
                    <a:srgbClr val="F57D21"/>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3940" y="4033"/>
                <a:ext cx="2799" cy="1670"/>
              </a:xfrm>
              <a:prstGeom prst="rect">
                <a:avLst/>
              </a:prstGeom>
              <a:noFill/>
            </p:spPr>
            <p:txBody>
              <a:bodyPr wrap="square" rtlCol="0">
                <a:spAutoFit/>
              </a:bodyPr>
              <a:lstStyle/>
              <a:p>
                <a:pPr algn="just">
                  <a:lnSpc>
                    <a:spcPct val="150000"/>
                  </a:lnSpc>
                </a:pPr>
                <a:r>
                  <a:rPr lang="zh-CN" altLang="zh-CN" sz="1400">
                    <a:latin typeface="微软雅黑" panose="020B0503020204020204" pitchFamily="34" charset="-122"/>
                    <a:ea typeface="微软雅黑" panose="020B0503020204020204" pitchFamily="34" charset="-122"/>
                  </a:rPr>
                  <a:t>低于每</a:t>
                </a:r>
                <a:r>
                  <a:rPr lang="en-US" altLang="zh-CN" sz="1400">
                    <a:latin typeface="微软雅黑" panose="020B0503020204020204" pitchFamily="34" charset="-122"/>
                    <a:ea typeface="微软雅黑" panose="020B0503020204020204" pitchFamily="34" charset="-122"/>
                  </a:rPr>
                  <a:t>10</a:t>
                </a:r>
                <a:r>
                  <a:rPr lang="zh-CN" altLang="en-US" sz="1400">
                    <a:latin typeface="微软雅黑" panose="020B0503020204020204" pitchFamily="34" charset="-122"/>
                    <a:ea typeface="微软雅黑" panose="020B0503020204020204" pitchFamily="34" charset="-122"/>
                  </a:rPr>
                  <a:t>个新业务中的</a:t>
                </a:r>
                <a:r>
                  <a:rPr lang="en-US" altLang="zh-CN" sz="1400">
                    <a:latin typeface="微软雅黑" panose="020B0503020204020204" pitchFamily="34" charset="-122"/>
                    <a:ea typeface="微软雅黑" panose="020B0503020204020204" pitchFamily="34" charset="-122"/>
                  </a:rPr>
                  <a:t>1</a:t>
                </a:r>
                <a:r>
                  <a:rPr lang="zh-CN" altLang="en-US" sz="1400">
                    <a:latin typeface="微软雅黑" panose="020B0503020204020204" pitchFamily="34" charset="-122"/>
                    <a:ea typeface="微软雅黑" panose="020B0503020204020204" pitchFamily="34" charset="-122"/>
                  </a:rPr>
                  <a:t>个能在市场中取得商业验证成功</a:t>
                </a:r>
                <a:endParaRPr lang="zh-CN" altLang="en-US" sz="1400">
                  <a:latin typeface="微软雅黑" panose="020B0503020204020204" pitchFamily="34" charset="-122"/>
                  <a:ea typeface="微软雅黑" panose="020B0503020204020204" pitchFamily="34" charset="-122"/>
                </a:endParaRPr>
              </a:p>
            </p:txBody>
          </p:sp>
        </p:grpSp>
      </p:grpSp>
      <p:grpSp>
        <p:nvGrpSpPr>
          <p:cNvPr id="73" name="组合 72"/>
          <p:cNvGrpSpPr/>
          <p:nvPr/>
        </p:nvGrpSpPr>
        <p:grpSpPr>
          <a:xfrm>
            <a:off x="1933575" y="3965575"/>
            <a:ext cx="4034155" cy="2459355"/>
            <a:chOff x="3180" y="6095"/>
            <a:chExt cx="6353" cy="3873"/>
          </a:xfrm>
          <a:effectLst>
            <a:outerShdw blurRad="50800" dist="38100" dir="8100000" algn="tr" rotWithShape="0">
              <a:prstClr val="black">
                <a:alpha val="40000"/>
              </a:prstClr>
            </a:outerShdw>
          </a:effectLst>
        </p:grpSpPr>
        <p:sp>
          <p:nvSpPr>
            <p:cNvPr id="22" name="任意多边形 21"/>
            <p:cNvSpPr/>
            <p:nvPr/>
          </p:nvSpPr>
          <p:spPr>
            <a:xfrm flipH="1">
              <a:off x="3195" y="6095"/>
              <a:ext cx="6339" cy="3841"/>
            </a:xfrm>
            <a:custGeom>
              <a:avLst/>
              <a:gdLst/>
              <a:ahLst/>
              <a:cxnLst>
                <a:cxn ang="3">
                  <a:pos x="hc" y="t"/>
                </a:cxn>
                <a:cxn ang="cd2">
                  <a:pos x="l" y="vc"/>
                </a:cxn>
                <a:cxn ang="cd4">
                  <a:pos x="hc" y="b"/>
                </a:cxn>
                <a:cxn ang="0">
                  <a:pos x="r" y="vc"/>
                </a:cxn>
              </a:cxnLst>
              <a:rect l="l" t="t" r="r" b="b"/>
              <a:pathLst>
                <a:path w="6339" h="3841">
                  <a:moveTo>
                    <a:pt x="0" y="0"/>
                  </a:moveTo>
                  <a:lnTo>
                    <a:pt x="6008" y="0"/>
                  </a:lnTo>
                  <a:lnTo>
                    <a:pt x="6338" y="330"/>
                  </a:lnTo>
                  <a:lnTo>
                    <a:pt x="6338" y="0"/>
                  </a:lnTo>
                  <a:lnTo>
                    <a:pt x="6339" y="0"/>
                  </a:lnTo>
                  <a:lnTo>
                    <a:pt x="6339" y="3841"/>
                  </a:lnTo>
                  <a:lnTo>
                    <a:pt x="329" y="3841"/>
                  </a:lnTo>
                  <a:lnTo>
                    <a:pt x="0" y="3512"/>
                  </a:lnTo>
                  <a:lnTo>
                    <a:pt x="0" y="0"/>
                  </a:lnTo>
                  <a:close/>
                </a:path>
              </a:pathLst>
            </a:cu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半闭框 31"/>
            <p:cNvSpPr/>
            <p:nvPr/>
          </p:nvSpPr>
          <p:spPr>
            <a:xfrm flipV="1">
              <a:off x="3180" y="9428"/>
              <a:ext cx="540" cy="540"/>
            </a:xfrm>
            <a:prstGeom prst="halfFrame">
              <a:avLst>
                <a:gd name="adj1" fmla="val 16666"/>
                <a:gd name="adj2" fmla="val 19444"/>
              </a:avLst>
            </a:prstGeom>
            <a:solidFill>
              <a:srgbClr val="73A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3" name="组合 62"/>
            <p:cNvGrpSpPr/>
            <p:nvPr/>
          </p:nvGrpSpPr>
          <p:grpSpPr>
            <a:xfrm>
              <a:off x="3689" y="6731"/>
              <a:ext cx="5611" cy="2569"/>
              <a:chOff x="987" y="3159"/>
              <a:chExt cx="5611" cy="2569"/>
            </a:xfrm>
          </p:grpSpPr>
          <p:grpSp>
            <p:nvGrpSpPr>
              <p:cNvPr id="64" name="组合 63"/>
              <p:cNvGrpSpPr/>
              <p:nvPr/>
            </p:nvGrpSpPr>
            <p:grpSpPr>
              <a:xfrm>
                <a:off x="987" y="3159"/>
                <a:ext cx="766" cy="2569"/>
                <a:chOff x="1884" y="1529"/>
                <a:chExt cx="4953" cy="1049"/>
              </a:xfrm>
              <a:solidFill>
                <a:srgbClr val="73A3DD"/>
              </a:solidFill>
            </p:grpSpPr>
            <p:sp>
              <p:nvSpPr>
                <p:cNvPr id="65" name="Chevron 7"/>
                <p:cNvSpPr/>
                <p:nvPr>
                  <p:custDataLst>
                    <p:tags r:id="rId10"/>
                  </p:custDataLst>
                </p:nvPr>
              </p:nvSpPr>
              <p:spPr>
                <a:xfrm>
                  <a:off x="1884" y="1529"/>
                  <a:ext cx="4953" cy="1049"/>
                </a:xfrm>
                <a:prstGeom prst="roundRect">
                  <a:avLst/>
                </a:prstGeom>
                <a:grpFill/>
                <a:ln w="12700" cap="flat" cmpd="sng" algn="ctr">
                  <a:noFill/>
                  <a:prstDash val="solid"/>
                  <a:miter lim="800000"/>
                </a:ln>
                <a:effectLst/>
              </p:spPr>
              <p:txBody>
                <a:bodyPr rtlCol="0" anchor="ctr">
                  <a:normAutofit/>
                </a:bodyPr>
                <a:lstStyle/>
                <a:p>
                  <a:pPr algn="ctr">
                    <a:lnSpc>
                      <a:spcPct val="120000"/>
                    </a:lnSpc>
                  </a:pPr>
                  <a:endParaRPr lang="en-GB" sz="900">
                    <a:solidFill>
                      <a:sysClr val="windowText" lastClr="000000"/>
                    </a:solidFill>
                    <a:latin typeface="Arial" panose="020B0604020202020204" pitchFamily="34" charset="0"/>
                    <a:ea typeface="微软雅黑" panose="020B0503020204020204" pitchFamily="34" charset="-122"/>
                  </a:endParaRPr>
                </a:p>
              </p:txBody>
            </p:sp>
            <p:sp>
              <p:nvSpPr>
                <p:cNvPr id="66" name="Chevron 7"/>
                <p:cNvSpPr/>
                <p:nvPr>
                  <p:custDataLst>
                    <p:tags r:id="rId11"/>
                  </p:custDataLst>
                </p:nvPr>
              </p:nvSpPr>
              <p:spPr>
                <a:xfrm>
                  <a:off x="2672" y="1574"/>
                  <a:ext cx="3363" cy="966"/>
                </a:xfrm>
                <a:prstGeom prst="roundRect">
                  <a:avLst/>
                </a:prstGeom>
                <a:grpFill/>
                <a:ln w="15875" cap="flat" cmpd="sng" algn="ctr">
                  <a:solidFill>
                    <a:schemeClr val="bg1"/>
                  </a:solidFill>
                  <a:prstDash val="solid"/>
                  <a:miter lim="800000"/>
                </a:ln>
                <a:effectLst/>
              </p:spPr>
              <p:txBody>
                <a:bodyPr rtlCol="0" anchor="ctr">
                  <a:normAutofit/>
                </a:bodyPr>
                <a:lstStyle/>
                <a:p>
                  <a:pPr algn="ctr">
                    <a:lnSpc>
                      <a:spcPct val="120000"/>
                    </a:lnSpc>
                  </a:pPr>
                  <a:endParaRPr lang="en-GB" sz="900">
                    <a:solidFill>
                      <a:sysClr val="windowText" lastClr="000000"/>
                    </a:solidFill>
                    <a:latin typeface="Arial" panose="020B0604020202020204" pitchFamily="34" charset="0"/>
                    <a:ea typeface="微软雅黑" panose="020B0503020204020204" pitchFamily="34" charset="-122"/>
                  </a:endParaRPr>
                </a:p>
              </p:txBody>
            </p:sp>
          </p:grpSp>
          <p:sp>
            <p:nvSpPr>
              <p:cNvPr id="67" name="文本框 66"/>
              <p:cNvSpPr txBox="1"/>
              <p:nvPr/>
            </p:nvSpPr>
            <p:spPr>
              <a:xfrm flipH="1">
                <a:off x="1016" y="3472"/>
                <a:ext cx="558" cy="1942"/>
              </a:xfrm>
              <a:prstGeom prst="roundRect">
                <a:avLst/>
              </a:prstGeom>
              <a:noFill/>
              <a:extLst>
                <a:ext uri="{909E8E84-426E-40DD-AFC4-6F175D3DCCD1}">
                  <a14:hiddenFill xmlns:a14="http://schemas.microsoft.com/office/drawing/2010/main">
                    <a:grpFill/>
                  </a14:hiddenFill>
                </a:ext>
              </a:extLst>
            </p:spPr>
            <p:txBody>
              <a:bodyPr wrap="square" rtlCol="0">
                <a:spAutoFit/>
              </a:bodyPr>
              <a:lstStyle/>
              <a:p>
                <a:r>
                  <a:rPr lang="zh-CN" altLang="zh-CN" b="1">
                    <a:solidFill>
                      <a:schemeClr val="bg1"/>
                    </a:solidFill>
                    <a:latin typeface="微软雅黑" panose="020B0503020204020204" pitchFamily="34" charset="-122"/>
                    <a:ea typeface="微软雅黑" panose="020B0503020204020204" pitchFamily="34" charset="-122"/>
                  </a:rPr>
                  <a:t>新品推出</a:t>
                </a:r>
                <a:endParaRPr lang="zh-CN" altLang="zh-CN" b="1">
                  <a:solidFill>
                    <a:schemeClr val="bg1"/>
                  </a:solidFill>
                  <a:latin typeface="微软雅黑" panose="020B0503020204020204" pitchFamily="34" charset="-122"/>
                  <a:ea typeface="微软雅黑" panose="020B0503020204020204" pitchFamily="34" charset="-122"/>
                </a:endParaRPr>
              </a:p>
            </p:txBody>
          </p:sp>
          <p:pic>
            <p:nvPicPr>
              <p:cNvPr id="68" name="图片 67" descr="D:\Mission\演讲课件\3.25 毕马威\图标\增长.png增长"/>
              <p:cNvPicPr>
                <a:picLocks noChangeAspect="1"/>
              </p:cNvPicPr>
              <p:nvPr/>
            </p:nvPicPr>
            <p:blipFill>
              <a:blip r:embed="rId12">
                <a:lum bright="12000"/>
              </a:blip>
              <a:srcRect/>
              <a:stretch>
                <a:fillRect/>
              </a:stretch>
            </p:blipFill>
            <p:spPr>
              <a:xfrm>
                <a:off x="1719" y="3330"/>
                <a:ext cx="2228" cy="2229"/>
              </a:xfrm>
              <a:prstGeom prst="rect">
                <a:avLst/>
              </a:prstGeom>
            </p:spPr>
          </p:pic>
          <p:sp>
            <p:nvSpPr>
              <p:cNvPr id="69" name="文本框 68"/>
              <p:cNvSpPr txBox="1"/>
              <p:nvPr/>
            </p:nvSpPr>
            <p:spPr>
              <a:xfrm>
                <a:off x="4220" y="3269"/>
                <a:ext cx="2188" cy="919"/>
              </a:xfrm>
              <a:prstGeom prst="rect">
                <a:avLst/>
              </a:prstGeom>
              <a:noFill/>
            </p:spPr>
            <p:txBody>
              <a:bodyPr wrap="square" rtlCol="0">
                <a:spAutoFit/>
              </a:bodyPr>
              <a:lstStyle/>
              <a:p>
                <a:r>
                  <a:rPr lang="en-US" altLang="zh-CN" sz="3200" b="1">
                    <a:solidFill>
                      <a:srgbClr val="F57D21"/>
                    </a:solidFill>
                    <a:latin typeface="微软雅黑" panose="020B0503020204020204" pitchFamily="34" charset="-122"/>
                    <a:ea typeface="微软雅黑" panose="020B0503020204020204" pitchFamily="34" charset="-122"/>
                  </a:rPr>
                  <a:t>1/200</a:t>
                </a:r>
                <a:endParaRPr lang="en-US" altLang="zh-CN" sz="3200" b="1">
                  <a:solidFill>
                    <a:srgbClr val="F57D21"/>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4030" y="4033"/>
                <a:ext cx="2568" cy="1670"/>
              </a:xfrm>
              <a:prstGeom prst="rect">
                <a:avLst/>
              </a:prstGeom>
              <a:noFill/>
            </p:spPr>
            <p:txBody>
              <a:bodyPr wrap="square" rtlCol="0">
                <a:spAutoFit/>
              </a:bodyPr>
              <a:lstStyle/>
              <a:p>
                <a:pPr algn="just">
                  <a:lnSpc>
                    <a:spcPct val="150000"/>
                  </a:lnSpc>
                </a:pPr>
                <a:r>
                  <a:rPr lang="zh-CN" altLang="zh-CN" sz="1400">
                    <a:latin typeface="微软雅黑" panose="020B0503020204020204" pitchFamily="34" charset="-122"/>
                    <a:ea typeface="微软雅黑" panose="020B0503020204020204" pitchFamily="34" charset="-122"/>
                  </a:rPr>
                  <a:t>每</a:t>
                </a:r>
                <a:r>
                  <a:rPr lang="en-US" altLang="zh-CN" sz="1400">
                    <a:latin typeface="微软雅黑" panose="020B0503020204020204" pitchFamily="34" charset="-122"/>
                    <a:ea typeface="微软雅黑" panose="020B0503020204020204" pitchFamily="34" charset="-122"/>
                  </a:rPr>
                  <a:t>200</a:t>
                </a:r>
                <a:r>
                  <a:rPr lang="zh-CN" altLang="en-US" sz="1400">
                    <a:latin typeface="微软雅黑" panose="020B0503020204020204" pitchFamily="34" charset="-122"/>
                    <a:ea typeface="微软雅黑" panose="020B0503020204020204" pitchFamily="34" charset="-122"/>
                  </a:rPr>
                  <a:t>个新品中的</a:t>
                </a:r>
                <a:r>
                  <a:rPr lang="en-US" altLang="zh-CN" sz="1400">
                    <a:latin typeface="微软雅黑" panose="020B0503020204020204" pitchFamily="34" charset="-122"/>
                    <a:ea typeface="微软雅黑" panose="020B0503020204020204" pitchFamily="34" charset="-122"/>
                  </a:rPr>
                  <a:t>1</a:t>
                </a:r>
                <a:r>
                  <a:rPr lang="zh-CN" altLang="en-US" sz="1400">
                    <a:latin typeface="微软雅黑" panose="020B0503020204020204" pitchFamily="34" charset="-122"/>
                    <a:ea typeface="微软雅黑" panose="020B0503020204020204" pitchFamily="34" charset="-122"/>
                  </a:rPr>
                  <a:t>个能在市场上取得突破性的增长</a:t>
                </a:r>
                <a:endParaRPr lang="zh-CN" altLang="en-US" sz="1400">
                  <a:latin typeface="微软雅黑" panose="020B0503020204020204" pitchFamily="34" charset="-122"/>
                  <a:ea typeface="微软雅黑" panose="020B0503020204020204" pitchFamily="34" charset="-122"/>
                </a:endParaRPr>
              </a:p>
            </p:txBody>
          </p:sp>
        </p:grpSp>
      </p:grpSp>
      <p:sp>
        <p:nvSpPr>
          <p:cNvPr id="76" name="文本框 75"/>
          <p:cNvSpPr txBox="1"/>
          <p:nvPr>
            <p:custDataLst>
              <p:tags r:id="rId13"/>
            </p:custDataLst>
          </p:nvPr>
        </p:nvSpPr>
        <p:spPr>
          <a:xfrm>
            <a:off x="928370" y="73660"/>
            <a:ext cx="6356350" cy="460375"/>
          </a:xfrm>
          <a:prstGeom prst="rect">
            <a:avLst/>
          </a:prstGeom>
          <a:noFill/>
        </p:spPr>
        <p:txBody>
          <a:bodyPr wrap="square" rtlCol="0">
            <a:spAutoFit/>
          </a:bodyPr>
          <a:lstStyle/>
          <a:p>
            <a:pPr lvl="0"/>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中国企业面临着普遍的创新窘境</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605" y="125095"/>
            <a:ext cx="6982460" cy="460375"/>
          </a:xfrm>
          <a:prstGeom prst="rect">
            <a:avLst/>
          </a:prstGeom>
          <a:noFill/>
        </p:spPr>
        <p:txBody>
          <a:bodyPr wrap="square" rtlCol="0">
            <a:spAutoFit/>
          </a:bodyPr>
          <a:lstStyle/>
          <a:p>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mn-ea"/>
              </a:rPr>
              <a:t>我国上市公司数字化转型的痛点问题</a:t>
            </a:r>
            <a:endPar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1" name="图表 10"/>
          <p:cNvGraphicFramePr/>
          <p:nvPr/>
        </p:nvGraphicFramePr>
        <p:xfrm>
          <a:off x="518795" y="842645"/>
          <a:ext cx="6809105" cy="3974465"/>
        </p:xfrm>
        <a:graphic>
          <a:graphicData uri="http://schemas.openxmlformats.org/drawingml/2006/chart">
            <c:chart xmlns:c="http://schemas.openxmlformats.org/drawingml/2006/chart" xmlns:r="http://schemas.openxmlformats.org/officeDocument/2006/relationships" r:id="rId1"/>
          </a:graphicData>
        </a:graphic>
      </p:graphicFrame>
      <p:sp>
        <p:nvSpPr>
          <p:cNvPr id="12" name="文本框 11"/>
          <p:cNvSpPr txBox="1"/>
          <p:nvPr/>
        </p:nvSpPr>
        <p:spPr>
          <a:xfrm>
            <a:off x="776605" y="4586605"/>
            <a:ext cx="6511925" cy="2120265"/>
          </a:xfrm>
          <a:prstGeom prst="rect">
            <a:avLst/>
          </a:prstGeom>
          <a:noFill/>
        </p:spPr>
        <p:txBody>
          <a:bodyPr wrap="square" rtlCol="0">
            <a:spAutoFit/>
          </a:bodyPr>
          <a:lstStyle/>
          <a:p>
            <a:pPr marL="285750" indent="-285750" algn="just">
              <a:lnSpc>
                <a:spcPts val="2260"/>
              </a:lnSpc>
              <a:buClr>
                <a:srgbClr val="013E71"/>
              </a:buClr>
              <a:buSzPct val="70000"/>
              <a:buFont typeface="Wingdings" panose="05000000000000000000" pitchFamily="2" charset="2"/>
              <a:buChar char="Ø"/>
              <a:defRPr/>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超五成上市公司已经开始涉及数字化转型</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just">
              <a:lnSpc>
                <a:spcPts val="2260"/>
              </a:lnSpc>
              <a:buClr>
                <a:srgbClr val="013E71"/>
              </a:buClr>
              <a:buSzPct val="70000"/>
              <a:buFont typeface="Wingdings" panose="05000000000000000000" pitchFamily="2" charset="2"/>
              <a:buNone/>
              <a:defRPr/>
            </a:pP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just">
              <a:lnSpc>
                <a:spcPts val="2260"/>
              </a:lnSpc>
              <a:buClr>
                <a:srgbClr val="013E71"/>
              </a:buClr>
              <a:buSzPct val="70000"/>
              <a:buFont typeface="Wingdings" panose="05000000000000000000" pitchFamily="2" charset="2"/>
              <a:buChar char="Ø"/>
              <a:defRPr/>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商业服务、金融、电气器械及汽车制造业为数字化转型主力。</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just">
              <a:lnSpc>
                <a:spcPts val="2260"/>
              </a:lnSpc>
              <a:buClr>
                <a:srgbClr val="013E71"/>
              </a:buClr>
              <a:buSzPct val="70000"/>
              <a:buFont typeface="Wingdings" panose="05000000000000000000" pitchFamily="2" charset="2"/>
              <a:buNone/>
              <a:defRPr/>
            </a:pP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just">
              <a:lnSpc>
                <a:spcPts val="2260"/>
              </a:lnSpc>
              <a:buClr>
                <a:srgbClr val="013E71"/>
              </a:buClr>
              <a:buSzPct val="70000"/>
              <a:buFont typeface="Wingdings" panose="05000000000000000000" pitchFamily="2" charset="2"/>
              <a:buChar char="Ø"/>
              <a:defRPr/>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头部公司发挥数字化转型引领角色。</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进行数字化转型的深市公司的净利润中位数为</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1.3</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亿元，高于深市全部公司的中位数</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1.01</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亿元；深市净利润排名前</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10</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的公司已全部参与数字化转型。</a:t>
            </a:r>
            <a:endParaRPr lang="zh-CN" altLang="en-US"/>
          </a:p>
        </p:txBody>
      </p:sp>
      <p:sp>
        <p:nvSpPr>
          <p:cNvPr id="23" name="文本框 22"/>
          <p:cNvSpPr txBox="1"/>
          <p:nvPr/>
        </p:nvSpPr>
        <p:spPr>
          <a:xfrm>
            <a:off x="7854950" y="922655"/>
            <a:ext cx="3834765" cy="2120265"/>
          </a:xfrm>
          <a:prstGeom prst="rect">
            <a:avLst/>
          </a:prstGeom>
          <a:noFill/>
        </p:spPr>
        <p:txBody>
          <a:bodyPr wrap="square" rtlCol="0" anchor="t">
            <a:spAutoFit/>
          </a:bodyPr>
          <a:lstStyle/>
          <a:p>
            <a:pPr algn="just">
              <a:lnSpc>
                <a:spcPts val="2260"/>
              </a:lnSpc>
              <a:buClr>
                <a:srgbClr val="013E71"/>
              </a:buClr>
              <a:buSzPct val="70000"/>
              <a:defRPr/>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公司层面</a:t>
            </a:r>
            <a:endPar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just">
              <a:lnSpc>
                <a:spcPts val="2260"/>
              </a:lnSpc>
              <a:buClr>
                <a:srgbClr val="013E71"/>
              </a:buClr>
              <a:buSzPct val="70000"/>
              <a:buFont typeface="Wingdings" panose="05000000000000000000" pitchFamily="2" charset="2"/>
              <a:buChar char="Ø"/>
              <a:defRPr/>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认知偏差，误以为数字化转型等于信息化。</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ts val="2260"/>
              </a:lnSpc>
              <a:buClr>
                <a:srgbClr val="013E71"/>
              </a:buClr>
              <a:buSzPct val="70000"/>
              <a:buFont typeface="Wingdings" panose="05000000000000000000" pitchFamily="2" charset="2"/>
              <a:buChar char="Ø"/>
              <a:defRPr/>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数字化转型成本高，需要大量资金投入。</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just">
              <a:lnSpc>
                <a:spcPts val="2260"/>
              </a:lnSpc>
              <a:buClr>
                <a:srgbClr val="013E71"/>
              </a:buClr>
              <a:buSzPct val="70000"/>
              <a:buFont typeface="Wingdings" panose="05000000000000000000" pitchFamily="2" charset="2"/>
              <a:buChar char="Ø"/>
              <a:defRPr/>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上市公司业务范围广、结构复杂，对数字化转型人才的需求和要求较高。</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just">
              <a:lnSpc>
                <a:spcPts val="2260"/>
              </a:lnSpc>
              <a:buClr>
                <a:srgbClr val="013E71"/>
              </a:buClr>
              <a:buSzPct val="70000"/>
              <a:buFont typeface="Wingdings" panose="05000000000000000000" pitchFamily="2" charset="2"/>
              <a:buChar char="Ø"/>
              <a:defRPr/>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上市公司规模大、体量大，组织变革的阻力大。</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just">
              <a:lnSpc>
                <a:spcPts val="2260"/>
              </a:lnSpc>
              <a:buClr>
                <a:srgbClr val="013E71"/>
              </a:buClr>
              <a:buSzPct val="70000"/>
              <a:buFont typeface="Wingdings" panose="05000000000000000000" pitchFamily="2" charset="2"/>
              <a:buChar char="Ø"/>
              <a:defRPr/>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数字化转型的战略设定模糊。</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7" name="圆角矩形 26"/>
          <p:cNvSpPr/>
          <p:nvPr/>
        </p:nvSpPr>
        <p:spPr>
          <a:xfrm>
            <a:off x="7759065" y="842645"/>
            <a:ext cx="4057015" cy="231902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7759065" y="3317240"/>
            <a:ext cx="4056380" cy="1671955"/>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260"/>
              </a:lnSpc>
              <a:buClr>
                <a:srgbClr val="013E71"/>
              </a:buClr>
              <a:buSzPct val="70000"/>
              <a:defRPr/>
            </a:pPr>
            <a:r>
              <a:rPr lang="zh-CN" altLang="en-US" b="1" dirty="0">
                <a:latin typeface="楷体" panose="02010609060101010101" charset="-122"/>
                <a:ea typeface="楷体" panose="02010609060101010101" charset="-122"/>
                <a:cs typeface="Times New Roman" panose="02020603050405020304" pitchFamily="18" charset="0"/>
                <a:sym typeface="+mn-ea"/>
              </a:rPr>
              <a:t>技术支持层面</a:t>
            </a:r>
            <a:endParaRPr lang="zh-CN" altLang="en-US"/>
          </a:p>
        </p:txBody>
      </p:sp>
      <p:sp>
        <p:nvSpPr>
          <p:cNvPr id="29" name="文本框 28"/>
          <p:cNvSpPr txBox="1"/>
          <p:nvPr/>
        </p:nvSpPr>
        <p:spPr>
          <a:xfrm>
            <a:off x="7947025" y="3317240"/>
            <a:ext cx="3617595" cy="1540510"/>
          </a:xfrm>
          <a:prstGeom prst="rect">
            <a:avLst/>
          </a:prstGeom>
          <a:noFill/>
        </p:spPr>
        <p:txBody>
          <a:bodyPr wrap="square" rtlCol="0" anchor="t">
            <a:spAutoFit/>
          </a:bodyPr>
          <a:lstStyle/>
          <a:p>
            <a:pPr algn="l">
              <a:lnSpc>
                <a:spcPts val="2260"/>
              </a:lnSpc>
              <a:buClr>
                <a:srgbClr val="013E71"/>
              </a:buClr>
              <a:buSzPct val="70000"/>
              <a:defRPr/>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sym typeface="+mn-ea"/>
              </a:rPr>
              <a:t>金融服务层面</a:t>
            </a:r>
            <a:endParaRPr lang="en-US" altLang="zh-CN" sz="1600" b="1" dirty="0">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285750" indent="-285750" algn="just">
              <a:lnSpc>
                <a:spcPts val="2260"/>
              </a:lnSpc>
              <a:buClr>
                <a:srgbClr val="013E71"/>
              </a:buClr>
              <a:buSzPct val="70000"/>
              <a:buFont typeface="Wingdings" panose="05000000000000000000" pitchFamily="2" charset="2"/>
              <a:buChar char="Ø"/>
              <a:defRPr/>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sym typeface="+mn-ea"/>
              </a:rPr>
              <a:t>再融资制度有待优化</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285750" indent="-285750" algn="just">
              <a:lnSpc>
                <a:spcPts val="2260"/>
              </a:lnSpc>
              <a:buClr>
                <a:srgbClr val="013E71"/>
              </a:buClr>
              <a:buSzPct val="70000"/>
              <a:buFont typeface="Wingdings" panose="05000000000000000000" pitchFamily="2" charset="2"/>
              <a:buChar char="Ø"/>
              <a:defRPr/>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sym typeface="+mn-ea"/>
              </a:rPr>
              <a:t>知识产权融资体系有待完善</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285750" indent="-285750" algn="just">
              <a:lnSpc>
                <a:spcPts val="2260"/>
              </a:lnSpc>
              <a:buClr>
                <a:srgbClr val="013E71"/>
              </a:buClr>
              <a:buSzPct val="70000"/>
              <a:buFont typeface="Wingdings" panose="05000000000000000000" pitchFamily="2" charset="2"/>
              <a:buChar char="Ø"/>
              <a:defRPr/>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sym typeface="+mn-ea"/>
              </a:rPr>
              <a:t>并购重组制度有待优化</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285750" indent="-285750" algn="just">
              <a:lnSpc>
                <a:spcPts val="2260"/>
              </a:lnSpc>
              <a:buClr>
                <a:srgbClr val="013E71"/>
              </a:buClr>
              <a:buSzPct val="70000"/>
              <a:buFont typeface="Wingdings" panose="05000000000000000000" pitchFamily="2" charset="2"/>
              <a:buChar char="Ø"/>
              <a:defRPr/>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sym typeface="+mn-ea"/>
              </a:rPr>
              <a:t>银行等外部融资体系支持力度待提升</a:t>
            </a:r>
            <a:endParaRPr lang="zh-CN" altLang="en-US" sz="1200">
              <a:latin typeface="微软雅黑" panose="020B0503020204020204" pitchFamily="34" charset="-122"/>
              <a:ea typeface="微软雅黑" panose="020B0503020204020204" pitchFamily="34" charset="-122"/>
            </a:endParaRPr>
          </a:p>
        </p:txBody>
      </p:sp>
      <p:sp>
        <p:nvSpPr>
          <p:cNvPr id="31" name="圆角矩形 30"/>
          <p:cNvSpPr/>
          <p:nvPr/>
        </p:nvSpPr>
        <p:spPr>
          <a:xfrm>
            <a:off x="7759065" y="5171440"/>
            <a:ext cx="4057015" cy="153543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260"/>
              </a:lnSpc>
              <a:buClr>
                <a:srgbClr val="013E71"/>
              </a:buClr>
              <a:buSzPct val="70000"/>
              <a:defRPr/>
            </a:pPr>
            <a:r>
              <a:rPr lang="zh-CN" altLang="en-US" b="1" dirty="0">
                <a:latin typeface="楷体" panose="02010609060101010101" charset="-122"/>
                <a:ea typeface="楷体" panose="02010609060101010101" charset="-122"/>
                <a:cs typeface="Times New Roman" panose="02020603050405020304" pitchFamily="18" charset="0"/>
                <a:sym typeface="+mn-ea"/>
              </a:rPr>
              <a:t>技术支持层面</a:t>
            </a:r>
            <a:endParaRPr lang="en-US" altLang="zh-CN" b="1" dirty="0">
              <a:latin typeface="楷体" panose="02010609060101010101" charset="-122"/>
              <a:ea typeface="楷体" panose="02010609060101010101" charset="-122"/>
              <a:cs typeface="Times New Roman" panose="02020603050405020304" pitchFamily="18" charset="0"/>
              <a:sym typeface="+mn-ea"/>
            </a:endParaRPr>
          </a:p>
          <a:p>
            <a:pPr indent="0" algn="just">
              <a:lnSpc>
                <a:spcPts val="2260"/>
              </a:lnSpc>
              <a:buClr>
                <a:srgbClr val="013E71"/>
              </a:buClr>
              <a:buSzPct val="70000"/>
              <a:buFont typeface="Wingdings" panose="05000000000000000000" pitchFamily="2" charset="2"/>
              <a:buNone/>
              <a:defRPr/>
            </a:pPr>
            <a:r>
              <a:rPr lang="zh-CN" altLang="en-US" dirty="0">
                <a:latin typeface="楷体" panose="02010609060101010101" charset="-122"/>
                <a:ea typeface="楷体" panose="02010609060101010101" charset="-122"/>
                <a:cs typeface="Times New Roman" panose="02020603050405020304" pitchFamily="18" charset="0"/>
                <a:sym typeface="+mn-ea"/>
              </a:rPr>
              <a:t>公共性的基础设施服待完善</a:t>
            </a:r>
            <a:endParaRPr lang="en-US" altLang="zh-CN" dirty="0">
              <a:latin typeface="楷体" panose="02010609060101010101" charset="-122"/>
              <a:ea typeface="楷体" panose="02010609060101010101" charset="-122"/>
              <a:cs typeface="Times New Roman" panose="02020603050405020304" pitchFamily="18" charset="0"/>
              <a:sym typeface="+mn-ea"/>
            </a:endParaRPr>
          </a:p>
          <a:p>
            <a:pPr indent="0" algn="just">
              <a:lnSpc>
                <a:spcPts val="2260"/>
              </a:lnSpc>
              <a:buClr>
                <a:srgbClr val="013E71"/>
              </a:buClr>
              <a:buSzPct val="70000"/>
              <a:buFont typeface="Wingdings" panose="05000000000000000000" pitchFamily="2" charset="2"/>
              <a:buNone/>
              <a:defRPr/>
            </a:pPr>
            <a:r>
              <a:rPr lang="zh-CN" altLang="en-US" dirty="0">
                <a:latin typeface="楷体" panose="02010609060101010101" charset="-122"/>
                <a:ea typeface="楷体" panose="02010609060101010101" charset="-122"/>
                <a:cs typeface="Times New Roman" panose="02020603050405020304" pitchFamily="18" charset="0"/>
                <a:sym typeface="+mn-ea"/>
              </a:rPr>
              <a:t>处于转型初级阶段的公司需要普适性技术指导</a:t>
            </a:r>
            <a:endParaRPr lang="zh-CN" altLang="en-US"/>
          </a:p>
        </p:txBody>
      </p:sp>
      <p:sp>
        <p:nvSpPr>
          <p:cNvPr id="32" name="文本框 31"/>
          <p:cNvSpPr txBox="1"/>
          <p:nvPr/>
        </p:nvSpPr>
        <p:spPr>
          <a:xfrm>
            <a:off x="7935595" y="5270500"/>
            <a:ext cx="3629025" cy="960755"/>
          </a:xfrm>
          <a:prstGeom prst="rect">
            <a:avLst/>
          </a:prstGeom>
          <a:noFill/>
        </p:spPr>
        <p:txBody>
          <a:bodyPr wrap="square" rtlCol="0" anchor="t">
            <a:spAutoFit/>
          </a:bodyPr>
          <a:lstStyle/>
          <a:p>
            <a:pPr algn="l">
              <a:lnSpc>
                <a:spcPts val="2260"/>
              </a:lnSpc>
              <a:buClr>
                <a:srgbClr val="013E71"/>
              </a:buClr>
              <a:buSzPct val="70000"/>
              <a:defRPr/>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sym typeface="+mn-ea"/>
              </a:rPr>
              <a:t>技术支持层面</a:t>
            </a:r>
            <a:endParaRPr lang="en-US" altLang="zh-CN" sz="1600" b="1" dirty="0">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285750" indent="-285750" algn="just">
              <a:lnSpc>
                <a:spcPts val="2260"/>
              </a:lnSpc>
              <a:buClr>
                <a:srgbClr val="013E71"/>
              </a:buClr>
              <a:buSzPct val="70000"/>
              <a:buFont typeface="Wingdings" panose="05000000000000000000" pitchFamily="2" charset="2"/>
              <a:buChar char="Ø"/>
              <a:defRPr/>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sym typeface="+mn-ea"/>
              </a:rPr>
              <a:t>公共性的基础设施服务待完善</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285750" indent="-285750" algn="just">
              <a:lnSpc>
                <a:spcPts val="2260"/>
              </a:lnSpc>
              <a:buClr>
                <a:srgbClr val="013E71"/>
              </a:buClr>
              <a:buSzPct val="70000"/>
              <a:buFont typeface="Wingdings" panose="05000000000000000000" pitchFamily="2" charset="2"/>
              <a:buChar char="Ø"/>
              <a:defRPr/>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sym typeface="+mn-ea"/>
              </a:rPr>
              <a:t>处于转型初级阶段的公司需要普适性技术指导</a:t>
            </a:r>
            <a:endParaRPr lang="zh-CN" altLang="en-US" sz="1200">
              <a:latin typeface="微软雅黑" panose="020B0503020204020204" pitchFamily="34" charset="-122"/>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92510" y="757404"/>
            <a:ext cx="10059077" cy="829945"/>
          </a:xfrm>
          <a:prstGeom prst="rect">
            <a:avLst/>
          </a:prstGeom>
          <a:noFill/>
        </p:spPr>
        <p:txBody>
          <a:bodyPr wrap="square" rtlCol="0">
            <a:spAutoFit/>
          </a:bodyPr>
          <a:lstStyle/>
          <a:p>
            <a:pPr fontAlgn="auto">
              <a:lnSpc>
                <a:spcPct val="150000"/>
              </a:lnSpc>
            </a:pPr>
            <a:r>
              <a:rPr lang="zh-CN" altLang="en-US" sz="1600"/>
              <a:t>科创板及创业板改革并试点注册制</a:t>
            </a:r>
            <a:r>
              <a:rPr lang="zh-CN" altLang="en-US" sz="1600">
                <a:sym typeface="+mn-ea"/>
              </a:rPr>
              <a:t>坚持了市场化、法制化的改革理念，</a:t>
            </a:r>
            <a:r>
              <a:rPr lang="zh-CN" altLang="en-US" sz="1600"/>
              <a:t>从增量市场向存量市场不断深入，各领域各环节改革有序展开，我国资本市场正在发生深刻的结构性变化。</a:t>
            </a:r>
            <a:endParaRPr lang="zh-CN" altLang="en-US" sz="1600"/>
          </a:p>
        </p:txBody>
      </p:sp>
      <p:sp>
        <p:nvSpPr>
          <p:cNvPr id="4" name="矩形 3"/>
          <p:cNvSpPr/>
          <p:nvPr/>
        </p:nvSpPr>
        <p:spPr>
          <a:xfrm>
            <a:off x="927100" y="127635"/>
            <a:ext cx="6376035" cy="460375"/>
          </a:xfrm>
          <a:prstGeom prst="rect">
            <a:avLst/>
          </a:prstGeom>
        </p:spPr>
        <p:txBody>
          <a:bodyPr wrap="square">
            <a:spAutoFit/>
          </a:bodyPr>
          <a:lstStyle/>
          <a:p>
            <a:pPr lvl="0"/>
            <a:r>
              <a:rPr lang="zh-CN" sz="2400" b="1" dirty="0">
                <a:latin typeface="微软雅黑" panose="020B0503020204020204" pitchFamily="34" charset="-122"/>
                <a:ea typeface="微软雅黑" panose="020B0503020204020204" pitchFamily="34" charset="-122"/>
                <a:cs typeface="微软雅黑" panose="020B0503020204020204" pitchFamily="34" charset="-122"/>
                <a:sym typeface="+mn-lt"/>
              </a:rPr>
              <a:t>注册制下，资本市场正在发生最深刻的变革</a:t>
            </a:r>
            <a:endParaRPr 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菱形 1"/>
          <p:cNvSpPr/>
          <p:nvPr>
            <p:custDataLst>
              <p:tags r:id="rId1"/>
            </p:custDataLst>
          </p:nvPr>
        </p:nvSpPr>
        <p:spPr>
          <a:xfrm rot="16200000">
            <a:off x="4409075" y="2496188"/>
            <a:ext cx="757380" cy="1380401"/>
          </a:xfrm>
          <a:prstGeom prst="diamond">
            <a:avLst/>
          </a:prstGeom>
          <a:solidFill>
            <a:srgbClr val="1F74AD">
              <a:lumMod val="60000"/>
              <a:lumOff val="40000"/>
            </a:srgbClr>
          </a:solidFill>
          <a:ln w="12700" cap="flat" cmpd="sng" algn="ctr">
            <a:noFill/>
            <a:prstDash val="solid"/>
            <a:miter lim="800000"/>
          </a:ln>
          <a:effectLst/>
        </p:spPr>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 name="平行四边形 2"/>
          <p:cNvSpPr/>
          <p:nvPr>
            <p:custDataLst>
              <p:tags r:id="rId2"/>
            </p:custDataLst>
          </p:nvPr>
        </p:nvSpPr>
        <p:spPr>
          <a:xfrm rot="16200000">
            <a:off x="4130226" y="3152644"/>
            <a:ext cx="624877" cy="690201"/>
          </a:xfrm>
          <a:prstGeom prst="parallelogram">
            <a:avLst>
              <a:gd name="adj" fmla="val 60623"/>
            </a:avLst>
          </a:prstGeom>
          <a:solidFill>
            <a:srgbClr val="1F74AD"/>
          </a:solidFill>
          <a:ln w="12700" cap="flat" cmpd="sng" algn="ctr">
            <a:noFill/>
            <a:prstDash val="solid"/>
            <a:miter lim="800000"/>
          </a:ln>
          <a:effectLst/>
        </p:spPr>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5" name="平行四边形 4"/>
          <p:cNvSpPr/>
          <p:nvPr>
            <p:custDataLst>
              <p:tags r:id="rId3"/>
            </p:custDataLst>
          </p:nvPr>
        </p:nvSpPr>
        <p:spPr>
          <a:xfrm rot="16200000" flipV="1">
            <a:off x="4820427" y="3152644"/>
            <a:ext cx="624877" cy="690201"/>
          </a:xfrm>
          <a:prstGeom prst="parallelogram">
            <a:avLst>
              <a:gd name="adj" fmla="val 60623"/>
            </a:avLst>
          </a:prstGeom>
          <a:solidFill>
            <a:srgbClr val="1F74AD">
              <a:lumMod val="75000"/>
            </a:srgbClr>
          </a:solidFill>
          <a:ln w="12700" cap="flat" cmpd="sng" algn="ctr">
            <a:noFill/>
            <a:prstDash val="solid"/>
            <a:miter lim="800000"/>
          </a:ln>
          <a:effectLst/>
        </p:spPr>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6" name="菱形 5"/>
          <p:cNvSpPr/>
          <p:nvPr>
            <p:custDataLst>
              <p:tags r:id="rId4"/>
            </p:custDataLst>
          </p:nvPr>
        </p:nvSpPr>
        <p:spPr>
          <a:xfrm rot="16200000">
            <a:off x="5252397" y="1894671"/>
            <a:ext cx="757380" cy="1380401"/>
          </a:xfrm>
          <a:prstGeom prst="diamond">
            <a:avLst/>
          </a:prstGeom>
          <a:solidFill>
            <a:srgbClr val="3498DB">
              <a:lumMod val="60000"/>
              <a:lumOff val="40000"/>
            </a:srgbClr>
          </a:solidFill>
          <a:ln w="12700" cap="flat" cmpd="sng" algn="ctr">
            <a:noFill/>
            <a:prstDash val="solid"/>
            <a:miter lim="800000"/>
          </a:ln>
          <a:effectLst/>
        </p:spPr>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 name="平行四边形 6"/>
          <p:cNvSpPr/>
          <p:nvPr>
            <p:custDataLst>
              <p:tags r:id="rId5"/>
            </p:custDataLst>
          </p:nvPr>
        </p:nvSpPr>
        <p:spPr>
          <a:xfrm rot="16200000">
            <a:off x="4973548" y="2551127"/>
            <a:ext cx="624877" cy="690201"/>
          </a:xfrm>
          <a:prstGeom prst="parallelogram">
            <a:avLst>
              <a:gd name="adj" fmla="val 60623"/>
            </a:avLst>
          </a:prstGeom>
          <a:solidFill>
            <a:srgbClr val="3498DB"/>
          </a:solidFill>
          <a:ln w="12700" cap="flat" cmpd="sng" algn="ctr">
            <a:noFill/>
            <a:prstDash val="solid"/>
            <a:miter lim="800000"/>
          </a:ln>
          <a:effectLst/>
        </p:spPr>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8" name="平行四边形 7"/>
          <p:cNvSpPr/>
          <p:nvPr>
            <p:custDataLst>
              <p:tags r:id="rId6"/>
            </p:custDataLst>
          </p:nvPr>
        </p:nvSpPr>
        <p:spPr>
          <a:xfrm rot="16200000" flipV="1">
            <a:off x="5663749" y="2551127"/>
            <a:ext cx="624877" cy="690201"/>
          </a:xfrm>
          <a:prstGeom prst="parallelogram">
            <a:avLst>
              <a:gd name="adj" fmla="val 60623"/>
            </a:avLst>
          </a:prstGeom>
          <a:solidFill>
            <a:srgbClr val="3498DB">
              <a:lumMod val="75000"/>
            </a:srgbClr>
          </a:solidFill>
          <a:ln w="12700" cap="flat" cmpd="sng" algn="ctr">
            <a:noFill/>
            <a:prstDash val="solid"/>
            <a:miter lim="800000"/>
          </a:ln>
          <a:effectLst/>
        </p:spPr>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9" name="菱形 8"/>
          <p:cNvSpPr/>
          <p:nvPr>
            <p:custDataLst>
              <p:tags r:id="rId7"/>
            </p:custDataLst>
          </p:nvPr>
        </p:nvSpPr>
        <p:spPr>
          <a:xfrm rot="16200000">
            <a:off x="6234434" y="3717380"/>
            <a:ext cx="757380" cy="1380401"/>
          </a:xfrm>
          <a:prstGeom prst="diamond">
            <a:avLst/>
          </a:prstGeom>
          <a:solidFill>
            <a:srgbClr val="9BBB59">
              <a:lumMod val="60000"/>
              <a:lumOff val="40000"/>
            </a:srgbClr>
          </a:solidFill>
          <a:ln w="12700" cap="flat" cmpd="sng" algn="ctr">
            <a:noFill/>
            <a:prstDash val="solid"/>
            <a:miter lim="800000"/>
          </a:ln>
          <a:effectLst/>
        </p:spPr>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24" name="平行四边形 23"/>
          <p:cNvSpPr/>
          <p:nvPr>
            <p:custDataLst>
              <p:tags r:id="rId8"/>
            </p:custDataLst>
          </p:nvPr>
        </p:nvSpPr>
        <p:spPr>
          <a:xfrm rot="16200000">
            <a:off x="5955585" y="4373836"/>
            <a:ext cx="624877" cy="690201"/>
          </a:xfrm>
          <a:prstGeom prst="parallelogram">
            <a:avLst>
              <a:gd name="adj" fmla="val 60623"/>
            </a:avLst>
          </a:prstGeom>
          <a:solidFill>
            <a:srgbClr val="9BBB59"/>
          </a:solidFill>
          <a:ln w="12700" cap="flat" cmpd="sng" algn="ctr">
            <a:noFill/>
            <a:prstDash val="solid"/>
            <a:miter lim="800000"/>
          </a:ln>
          <a:effectLst/>
        </p:spPr>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4" name="平行四边形 13"/>
          <p:cNvSpPr/>
          <p:nvPr>
            <p:custDataLst>
              <p:tags r:id="rId9"/>
            </p:custDataLst>
          </p:nvPr>
        </p:nvSpPr>
        <p:spPr>
          <a:xfrm rot="16200000" flipV="1">
            <a:off x="6645786" y="4373836"/>
            <a:ext cx="624877" cy="690201"/>
          </a:xfrm>
          <a:prstGeom prst="parallelogram">
            <a:avLst>
              <a:gd name="adj" fmla="val 60623"/>
            </a:avLst>
          </a:prstGeom>
          <a:solidFill>
            <a:srgbClr val="9BBB59">
              <a:lumMod val="75000"/>
            </a:srgbClr>
          </a:solidFill>
          <a:ln w="12700" cap="flat" cmpd="sng" algn="ctr">
            <a:noFill/>
            <a:prstDash val="solid"/>
            <a:miter lim="800000"/>
          </a:ln>
          <a:effectLst/>
        </p:spPr>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cxnSp>
        <p:nvCxnSpPr>
          <p:cNvPr id="18" name="肘形连接符 17"/>
          <p:cNvCxnSpPr/>
          <p:nvPr>
            <p:custDataLst>
              <p:tags r:id="rId10"/>
            </p:custDataLst>
          </p:nvPr>
        </p:nvCxnSpPr>
        <p:spPr>
          <a:xfrm>
            <a:off x="5633776" y="2138045"/>
            <a:ext cx="3202940" cy="49530"/>
          </a:xfrm>
          <a:prstGeom prst="bentConnector3">
            <a:avLst>
              <a:gd name="adj1" fmla="val 50020"/>
            </a:avLst>
          </a:prstGeom>
          <a:noFill/>
          <a:ln w="19050" cap="flat" cmpd="sng" algn="ctr">
            <a:solidFill>
              <a:srgbClr val="3498DB"/>
            </a:solidFill>
            <a:prstDash val="solid"/>
            <a:miter lim="800000"/>
            <a:headEnd type="oval"/>
            <a:tailEnd type="oval"/>
          </a:ln>
          <a:effectLst/>
        </p:spPr>
      </p:cxnSp>
      <p:cxnSp>
        <p:nvCxnSpPr>
          <p:cNvPr id="21" name="肘形连接符 20"/>
          <p:cNvCxnSpPr/>
          <p:nvPr>
            <p:custDataLst>
              <p:tags r:id="rId11"/>
            </p:custDataLst>
          </p:nvPr>
        </p:nvCxnSpPr>
        <p:spPr>
          <a:xfrm rot="10800000">
            <a:off x="4413885" y="5006975"/>
            <a:ext cx="2194560" cy="81915"/>
          </a:xfrm>
          <a:prstGeom prst="bentConnector3">
            <a:avLst>
              <a:gd name="adj1" fmla="val 49971"/>
            </a:avLst>
          </a:prstGeom>
          <a:noFill/>
          <a:ln w="19050" cap="flat" cmpd="sng" algn="ctr">
            <a:solidFill>
              <a:srgbClr val="9BBB59"/>
            </a:solidFill>
            <a:prstDash val="solid"/>
            <a:miter lim="800000"/>
            <a:headEnd type="oval"/>
            <a:tailEnd type="oval"/>
          </a:ln>
          <a:effectLst/>
        </p:spPr>
      </p:cxnSp>
      <p:cxnSp>
        <p:nvCxnSpPr>
          <p:cNvPr id="36" name="肘形连接符 35"/>
          <p:cNvCxnSpPr/>
          <p:nvPr>
            <p:custDataLst>
              <p:tags r:id="rId12"/>
            </p:custDataLst>
          </p:nvPr>
        </p:nvCxnSpPr>
        <p:spPr>
          <a:xfrm rot="10800000">
            <a:off x="3244271" y="2186940"/>
            <a:ext cx="1554480" cy="554355"/>
          </a:xfrm>
          <a:prstGeom prst="bentConnector3">
            <a:avLst>
              <a:gd name="adj1" fmla="val 50000"/>
            </a:avLst>
          </a:prstGeom>
          <a:noFill/>
          <a:ln w="19050" cap="flat" cmpd="sng" algn="ctr">
            <a:solidFill>
              <a:srgbClr val="1F74AD"/>
            </a:solidFill>
            <a:prstDash val="solid"/>
            <a:miter lim="800000"/>
            <a:headEnd type="oval"/>
            <a:tailEnd type="oval"/>
          </a:ln>
          <a:effectLst/>
        </p:spPr>
      </p:cxnSp>
      <p:sp>
        <p:nvSpPr>
          <p:cNvPr id="42" name="菱形 41"/>
          <p:cNvSpPr/>
          <p:nvPr>
            <p:custDataLst>
              <p:tags r:id="rId13"/>
            </p:custDataLst>
          </p:nvPr>
        </p:nvSpPr>
        <p:spPr>
          <a:xfrm rot="16200000">
            <a:off x="6158744" y="2491429"/>
            <a:ext cx="757380" cy="1380401"/>
          </a:xfrm>
          <a:prstGeom prst="diamond">
            <a:avLst/>
          </a:prstGeom>
          <a:solidFill>
            <a:srgbClr val="69A35B">
              <a:lumMod val="60000"/>
              <a:lumOff val="40000"/>
            </a:srgbClr>
          </a:solidFill>
          <a:ln w="12700" cap="flat" cmpd="sng" algn="ctr">
            <a:noFill/>
            <a:prstDash val="solid"/>
            <a:miter lim="800000"/>
          </a:ln>
          <a:effectLst/>
        </p:spPr>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3" name="平行四边形 42"/>
          <p:cNvSpPr/>
          <p:nvPr>
            <p:custDataLst>
              <p:tags r:id="rId14"/>
            </p:custDataLst>
          </p:nvPr>
        </p:nvSpPr>
        <p:spPr>
          <a:xfrm rot="16200000">
            <a:off x="5879895" y="3147885"/>
            <a:ext cx="624877" cy="690201"/>
          </a:xfrm>
          <a:prstGeom prst="parallelogram">
            <a:avLst>
              <a:gd name="adj" fmla="val 60623"/>
            </a:avLst>
          </a:prstGeom>
          <a:solidFill>
            <a:srgbClr val="69A35B"/>
          </a:solidFill>
          <a:ln w="12700" cap="flat" cmpd="sng" algn="ctr">
            <a:noFill/>
            <a:prstDash val="solid"/>
            <a:miter lim="800000"/>
          </a:ln>
          <a:effectLst/>
        </p:spPr>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4" name="平行四边形 43"/>
          <p:cNvSpPr/>
          <p:nvPr>
            <p:custDataLst>
              <p:tags r:id="rId15"/>
            </p:custDataLst>
          </p:nvPr>
        </p:nvSpPr>
        <p:spPr>
          <a:xfrm rot="16200000" flipV="1">
            <a:off x="6570096" y="3147885"/>
            <a:ext cx="624877" cy="690201"/>
          </a:xfrm>
          <a:prstGeom prst="parallelogram">
            <a:avLst>
              <a:gd name="adj" fmla="val 60623"/>
            </a:avLst>
          </a:prstGeom>
          <a:solidFill>
            <a:srgbClr val="69A35B">
              <a:lumMod val="75000"/>
            </a:srgbClr>
          </a:solidFill>
          <a:ln w="12700" cap="flat" cmpd="sng" algn="ctr">
            <a:noFill/>
            <a:prstDash val="solid"/>
            <a:miter lim="800000"/>
          </a:ln>
          <a:effectLst/>
        </p:spPr>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5" name="菱形 44"/>
          <p:cNvSpPr/>
          <p:nvPr>
            <p:custDataLst>
              <p:tags r:id="rId16"/>
            </p:custDataLst>
          </p:nvPr>
        </p:nvSpPr>
        <p:spPr>
          <a:xfrm rot="16200000">
            <a:off x="5315420" y="3092935"/>
            <a:ext cx="757380" cy="1380401"/>
          </a:xfrm>
          <a:prstGeom prst="diamond">
            <a:avLst/>
          </a:prstGeom>
          <a:solidFill>
            <a:srgbClr val="1AA3AA">
              <a:lumMod val="60000"/>
              <a:lumOff val="40000"/>
            </a:srgbClr>
          </a:solidFill>
          <a:ln w="12700" cap="flat" cmpd="sng" algn="ctr">
            <a:noFill/>
            <a:prstDash val="solid"/>
            <a:miter lim="800000"/>
          </a:ln>
          <a:effectLst/>
        </p:spPr>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6" name="平行四边形 45"/>
          <p:cNvSpPr/>
          <p:nvPr>
            <p:custDataLst>
              <p:tags r:id="rId17"/>
            </p:custDataLst>
          </p:nvPr>
        </p:nvSpPr>
        <p:spPr>
          <a:xfrm rot="16200000">
            <a:off x="5042286" y="3749391"/>
            <a:ext cx="624877" cy="690201"/>
          </a:xfrm>
          <a:prstGeom prst="parallelogram">
            <a:avLst>
              <a:gd name="adj" fmla="val 60623"/>
            </a:avLst>
          </a:prstGeom>
          <a:solidFill>
            <a:srgbClr val="1AA3AA"/>
          </a:solidFill>
          <a:ln w="12700" cap="flat" cmpd="sng" algn="ctr">
            <a:noFill/>
            <a:prstDash val="solid"/>
            <a:miter lim="800000"/>
          </a:ln>
          <a:effectLst/>
        </p:spPr>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7" name="平行四边形 46"/>
          <p:cNvSpPr/>
          <p:nvPr>
            <p:custDataLst>
              <p:tags r:id="rId18"/>
            </p:custDataLst>
          </p:nvPr>
        </p:nvSpPr>
        <p:spPr>
          <a:xfrm rot="16200000" flipV="1">
            <a:off x="5726772" y="3749391"/>
            <a:ext cx="624877" cy="690201"/>
          </a:xfrm>
          <a:prstGeom prst="parallelogram">
            <a:avLst>
              <a:gd name="adj" fmla="val 60623"/>
            </a:avLst>
          </a:prstGeom>
          <a:solidFill>
            <a:srgbClr val="1AA3AA">
              <a:lumMod val="75000"/>
            </a:srgbClr>
          </a:solidFill>
          <a:ln w="12700" cap="flat" cmpd="sng" algn="ctr">
            <a:noFill/>
            <a:prstDash val="solid"/>
            <a:miter lim="800000"/>
          </a:ln>
          <a:effectLst/>
        </p:spPr>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cxnSp>
        <p:nvCxnSpPr>
          <p:cNvPr id="48" name="肘形连接符 9"/>
          <p:cNvCxnSpPr/>
          <p:nvPr>
            <p:custDataLst>
              <p:tags r:id="rId19"/>
            </p:custDataLst>
          </p:nvPr>
        </p:nvCxnSpPr>
        <p:spPr>
          <a:xfrm rot="10800000">
            <a:off x="3213735" y="3717290"/>
            <a:ext cx="1795780" cy="467995"/>
          </a:xfrm>
          <a:prstGeom prst="bentConnector3">
            <a:avLst>
              <a:gd name="adj1" fmla="val 49965"/>
            </a:avLst>
          </a:prstGeom>
          <a:noFill/>
          <a:ln w="19050" cap="flat" cmpd="sng" algn="ctr">
            <a:solidFill>
              <a:srgbClr val="1AA3AA"/>
            </a:solidFill>
            <a:prstDash val="solid"/>
            <a:miter lim="800000"/>
            <a:headEnd type="oval"/>
            <a:tailEnd type="oval"/>
          </a:ln>
          <a:effectLst/>
        </p:spPr>
      </p:cxnSp>
      <p:cxnSp>
        <p:nvCxnSpPr>
          <p:cNvPr id="49" name="肘形连接符 6"/>
          <p:cNvCxnSpPr/>
          <p:nvPr>
            <p:custDataLst>
              <p:tags r:id="rId20"/>
            </p:custDataLst>
          </p:nvPr>
        </p:nvCxnSpPr>
        <p:spPr>
          <a:xfrm>
            <a:off x="7078345" y="2963545"/>
            <a:ext cx="1758315" cy="912495"/>
          </a:xfrm>
          <a:prstGeom prst="bentConnector3">
            <a:avLst>
              <a:gd name="adj1" fmla="val 68039"/>
            </a:avLst>
          </a:prstGeom>
          <a:noFill/>
          <a:ln w="19050" cap="flat" cmpd="sng" algn="ctr">
            <a:solidFill>
              <a:srgbClr val="69A35B"/>
            </a:solidFill>
            <a:prstDash val="solid"/>
            <a:miter lim="800000"/>
            <a:headEnd type="oval"/>
            <a:tailEnd type="oval"/>
          </a:ln>
          <a:effectLst/>
        </p:spPr>
      </p:cxnSp>
      <p:sp>
        <p:nvSpPr>
          <p:cNvPr id="51" name="文本框 50"/>
          <p:cNvSpPr txBox="1"/>
          <p:nvPr>
            <p:custDataLst>
              <p:tags r:id="rId21"/>
            </p:custDataLst>
          </p:nvPr>
        </p:nvSpPr>
        <p:spPr bwMode="auto">
          <a:xfrm>
            <a:off x="1677017" y="4786802"/>
            <a:ext cx="2744681" cy="1854835"/>
          </a:xfrm>
          <a:prstGeom prst="rect">
            <a:avLst/>
          </a:prstGeom>
          <a:noFill/>
        </p:spPr>
        <p:txBody>
          <a:bodyPr wrap="square" lIns="90000" tIns="0" rIns="90000" bIns="46800">
            <a:spAutoFit/>
          </a:bodyPr>
          <a:lstStyle/>
          <a:p>
            <a:pPr algn="just" latinLnBrk="0">
              <a:lnSpc>
                <a:spcPct val="120000"/>
              </a:lnSpc>
            </a:pPr>
            <a:r>
              <a:rPr lang="zh-CN" altLang="en-US" sz="1400" b="1" spc="150">
                <a:solidFill>
                  <a:srgbClr val="C00000"/>
                </a:solidFill>
                <a:effectLst/>
                <a:latin typeface="Arial" panose="020B0604020202020204" pitchFamily="34" charset="0"/>
                <a:ea typeface="微软雅黑" panose="020B0503020204020204" pitchFamily="34" charset="-122"/>
                <a:sym typeface="Arial" panose="020B0604020202020204" pitchFamily="34" charset="0"/>
              </a:rPr>
              <a:t>促进了上市公司优胜劣汰，市场生态明显改善。</a:t>
            </a:r>
            <a:r>
              <a:rPr lang="zh-CN" altLang="en-US" sz="1400">
                <a:sym typeface="+mn-ea"/>
              </a:rPr>
              <a:t>允许尚未盈利、特殊股权结构、红筹架构公司上市，上市条件更加多元包容的同时，退市指标也更加完善，流程更加简化。</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体现了</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宽进宽出、市场抉择</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的基本原则。</a:t>
            </a:r>
            <a:endParaRPr lang="zh-CN" altLang="en-US" sz="1400" b="0" spc="150">
              <a:solidFill>
                <a:srgbClr val="000000"/>
              </a:solidFill>
              <a:effectLst/>
              <a:latin typeface="Arial" panose="020B0604020202020204" pitchFamily="34" charset="0"/>
              <a:ea typeface="微软雅黑" panose="020B0503020204020204" pitchFamily="34" charset="-122"/>
              <a:sym typeface="Arial" panose="020B0604020202020204" pitchFamily="34" charset="0"/>
            </a:endParaRPr>
          </a:p>
        </p:txBody>
      </p:sp>
      <p:sp>
        <p:nvSpPr>
          <p:cNvPr id="53" name="文本框 52"/>
          <p:cNvSpPr txBox="1"/>
          <p:nvPr>
            <p:custDataLst>
              <p:tags r:id="rId22"/>
            </p:custDataLst>
          </p:nvPr>
        </p:nvSpPr>
        <p:spPr bwMode="auto">
          <a:xfrm>
            <a:off x="499727" y="1666404"/>
            <a:ext cx="2744681" cy="1596390"/>
          </a:xfrm>
          <a:prstGeom prst="rect">
            <a:avLst/>
          </a:prstGeom>
          <a:noFill/>
        </p:spPr>
        <p:txBody>
          <a:bodyPr wrap="square" lIns="90000" tIns="0" rIns="90000" bIns="46800">
            <a:spAutoFit/>
          </a:bodyPr>
          <a:lstStyle/>
          <a:p>
            <a:pPr algn="just" latinLnBrk="0">
              <a:lnSpc>
                <a:spcPct val="120000"/>
              </a:lnSpc>
            </a:pPr>
            <a:r>
              <a:rPr lang="zh-CN" altLang="en-US" sz="1400" b="1" spc="150">
                <a:solidFill>
                  <a:srgbClr val="C00000"/>
                </a:solidFill>
                <a:effectLst/>
                <a:latin typeface="Arial" panose="020B0604020202020204" pitchFamily="34" charset="0"/>
                <a:ea typeface="微软雅黑" panose="020B0503020204020204" pitchFamily="34" charset="-122"/>
                <a:sym typeface="Arial" panose="020B0604020202020204" pitchFamily="34" charset="0"/>
              </a:rPr>
              <a:t>推动了要素资源向科技创新领域集聚，促进经济高质量发展。</a:t>
            </a:r>
            <a:r>
              <a:rPr lang="zh-CN" altLang="en-US" sz="1400" spc="150">
                <a:solidFill>
                  <a:schemeClr val="tx1"/>
                </a:solidFill>
                <a:effectLst/>
                <a:latin typeface="Arial" panose="020B0604020202020204" pitchFamily="34" charset="0"/>
                <a:ea typeface="微软雅黑" panose="020B0503020204020204" pitchFamily="34" charset="-122"/>
                <a:sym typeface="Arial" panose="020B0604020202020204" pitchFamily="34" charset="0"/>
              </a:rPr>
              <a:t>注册制下，优质的</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科技创新企业和</a:t>
            </a:r>
            <a:r>
              <a:rPr lang="zh-CN" altLang="en-US" sz="1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成长型创新创业企业得以留在资本市场，吸引更多投资为其注入活力。</a:t>
            </a:r>
            <a:endParaRPr lang="zh-CN" altLang="en-US" sz="1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5" name="文本框 54"/>
          <p:cNvSpPr txBox="1"/>
          <p:nvPr>
            <p:custDataLst>
              <p:tags r:id="rId23"/>
            </p:custDataLst>
          </p:nvPr>
        </p:nvSpPr>
        <p:spPr bwMode="auto">
          <a:xfrm>
            <a:off x="8836846" y="1584489"/>
            <a:ext cx="2824944" cy="1596390"/>
          </a:xfrm>
          <a:prstGeom prst="rect">
            <a:avLst/>
          </a:prstGeom>
          <a:noFill/>
        </p:spPr>
        <p:txBody>
          <a:bodyPr wrap="square" lIns="90000" tIns="0" rIns="90000" bIns="46800">
            <a:spAutoFit/>
          </a:bodyPr>
          <a:lstStyle/>
          <a:p>
            <a:pPr algn="l" latinLnBrk="0">
              <a:lnSpc>
                <a:spcPct val="120000"/>
              </a:lnSpc>
            </a:pPr>
            <a:r>
              <a:rPr lang="zh-CN" altLang="en-US" sz="1400" b="1" spc="150">
                <a:solidFill>
                  <a:srgbClr val="C00000"/>
                </a:solidFill>
                <a:effectLst/>
                <a:latin typeface="Arial" panose="020B0604020202020204" pitchFamily="34" charset="0"/>
                <a:ea typeface="微软雅黑" panose="020B0503020204020204" pitchFamily="34" charset="-122"/>
                <a:sym typeface="Arial" panose="020B0604020202020204" pitchFamily="34" charset="0"/>
              </a:rPr>
              <a:t>凝聚了改革共识，提升了市场参与各方的获得感。</a:t>
            </a:r>
            <a:r>
              <a:rPr lang="zh-CN" altLang="en-US" sz="1400" b="0" spc="150">
                <a:solidFill>
                  <a:srgbClr val="000000"/>
                </a:solidFill>
                <a:effectLst/>
                <a:latin typeface="Arial" panose="020B0604020202020204" pitchFamily="34" charset="0"/>
                <a:ea typeface="微软雅黑" panose="020B0503020204020204" pitchFamily="34" charset="-122"/>
                <a:sym typeface="Arial" panose="020B0604020202020204" pitchFamily="34" charset="0"/>
              </a:rPr>
              <a:t>证监会加强顶层设计，制定《全面深化资本市场改革总体方案》，明确了12个方面的改革任务，正在有序实施。</a:t>
            </a:r>
            <a:endParaRPr lang="zh-CN" altLang="en-US" sz="1400" b="0" spc="150">
              <a:solidFill>
                <a:srgbClr val="000000"/>
              </a:solidFill>
              <a:effectLst/>
              <a:latin typeface="Arial" panose="020B0604020202020204" pitchFamily="34" charset="0"/>
              <a:ea typeface="微软雅黑" panose="020B0503020204020204" pitchFamily="34" charset="-122"/>
              <a:sym typeface="Arial" panose="020B0604020202020204" pitchFamily="34" charset="0"/>
            </a:endParaRPr>
          </a:p>
        </p:txBody>
      </p:sp>
      <p:sp>
        <p:nvSpPr>
          <p:cNvPr id="57" name="文本框 56"/>
          <p:cNvSpPr txBox="1"/>
          <p:nvPr>
            <p:custDataLst>
              <p:tags r:id="rId24"/>
            </p:custDataLst>
          </p:nvPr>
        </p:nvSpPr>
        <p:spPr bwMode="auto">
          <a:xfrm>
            <a:off x="499727" y="3358062"/>
            <a:ext cx="2744681" cy="1337945"/>
          </a:xfrm>
          <a:prstGeom prst="rect">
            <a:avLst/>
          </a:prstGeom>
          <a:noFill/>
        </p:spPr>
        <p:txBody>
          <a:bodyPr wrap="square" lIns="90000" tIns="0" rIns="90000" bIns="46800">
            <a:spAutoFit/>
          </a:bodyPr>
          <a:lstStyle/>
          <a:p>
            <a:pPr algn="just">
              <a:lnSpc>
                <a:spcPct val="120000"/>
              </a:lnSpc>
            </a:pPr>
            <a:r>
              <a:rPr lang="zh-CN" altLang="en-US" sz="1400" b="1" spc="150">
                <a:solidFill>
                  <a:srgbClr val="C00000"/>
                </a:solidFill>
                <a:effectLst/>
                <a:latin typeface="Arial" panose="020B0604020202020204" pitchFamily="34" charset="0"/>
                <a:ea typeface="微软雅黑" panose="020B0503020204020204" pitchFamily="34" charset="-122"/>
                <a:sym typeface="Arial" panose="020B0604020202020204" pitchFamily="34" charset="0"/>
              </a:rPr>
              <a:t>保证了信息披露审核过程的严格规范，推动了信披质量的提高。</a:t>
            </a:r>
            <a:r>
              <a:rPr lang="zh-CN" altLang="en-US" sz="1400" spc="150">
                <a:ea typeface="微软雅黑" panose="020B0503020204020204" pitchFamily="34" charset="-122"/>
                <a:sym typeface="Arial" panose="020B0604020202020204" pitchFamily="34" charset="0"/>
              </a:rPr>
              <a:t>以问询促披露，同时信息披露电子化审核全程公开透明，审核结果可预期。</a:t>
            </a:r>
            <a:endParaRPr lang="zh-CN" altLang="en-US" sz="1400" b="0" spc="150">
              <a:solidFill>
                <a:srgbClr val="000000"/>
              </a:solidFill>
              <a:effectLst/>
              <a:latin typeface="Arial" panose="020B0604020202020204" pitchFamily="34" charset="0"/>
              <a:ea typeface="微软雅黑" panose="020B0503020204020204" pitchFamily="34" charset="-122"/>
              <a:sym typeface="Arial" panose="020B0604020202020204" pitchFamily="34" charset="0"/>
            </a:endParaRPr>
          </a:p>
        </p:txBody>
      </p:sp>
      <p:sp>
        <p:nvSpPr>
          <p:cNvPr id="59" name="文本框 58"/>
          <p:cNvSpPr txBox="1"/>
          <p:nvPr>
            <p:custDataLst>
              <p:tags r:id="rId25"/>
            </p:custDataLst>
          </p:nvPr>
        </p:nvSpPr>
        <p:spPr bwMode="auto">
          <a:xfrm>
            <a:off x="8836847" y="3262473"/>
            <a:ext cx="2824944" cy="1337945"/>
          </a:xfrm>
          <a:prstGeom prst="rect">
            <a:avLst/>
          </a:prstGeom>
          <a:noFill/>
        </p:spPr>
        <p:txBody>
          <a:bodyPr wrap="square" lIns="90000" tIns="0" rIns="90000" bIns="46800">
            <a:spAutoFit/>
          </a:bodyPr>
          <a:lstStyle/>
          <a:p>
            <a:pPr algn="l" latinLnBrk="0">
              <a:lnSpc>
                <a:spcPct val="120000"/>
              </a:lnSpc>
            </a:pPr>
            <a:r>
              <a:rPr lang="zh-CN" altLang="en-US" sz="1400" b="1" spc="150">
                <a:solidFill>
                  <a:srgbClr val="C00000"/>
                </a:solidFill>
                <a:effectLst/>
                <a:latin typeface="Arial" panose="020B0604020202020204" pitchFamily="34" charset="0"/>
                <a:ea typeface="微软雅黑" panose="020B0503020204020204" pitchFamily="34" charset="-122"/>
                <a:sym typeface="Arial" panose="020B0604020202020204" pitchFamily="34" charset="0"/>
              </a:rPr>
              <a:t>激发了市场活力，促进了市场平稳健康发展。</a:t>
            </a:r>
            <a:r>
              <a:rPr lang="zh-CN" altLang="en-US" sz="1400" b="0" spc="150">
                <a:solidFill>
                  <a:srgbClr val="000000"/>
                </a:solidFill>
                <a:effectLst/>
                <a:latin typeface="Arial" panose="020B0604020202020204" pitchFamily="34" charset="0"/>
                <a:ea typeface="微软雅黑" panose="020B0503020204020204" pitchFamily="34" charset="-122"/>
                <a:sym typeface="Arial" panose="020B0604020202020204" pitchFamily="34" charset="0"/>
              </a:rPr>
              <a:t>2019年以来，面临多重不利因素影响，A股市场保持了总体稳定，韧性增强。重点领域风险趋于收敛。</a:t>
            </a:r>
            <a:endParaRPr lang="zh-CN" altLang="en-US" sz="1400" b="0" spc="150">
              <a:solidFill>
                <a:srgbClr val="000000"/>
              </a:solidFill>
              <a:effectLst/>
              <a:latin typeface="Arial" panose="020B0604020202020204" pitchFamily="34" charset="0"/>
              <a:ea typeface="微软雅黑" panose="020B0503020204020204" pitchFamily="34" charset="-122"/>
              <a:sym typeface="Arial" panose="020B0604020202020204" pitchFamily="34" charset="0"/>
            </a:endParaRPr>
          </a:p>
        </p:txBody>
      </p:sp>
      <p:sp>
        <p:nvSpPr>
          <p:cNvPr id="13" name="菱形 12"/>
          <p:cNvSpPr/>
          <p:nvPr>
            <p:custDataLst>
              <p:tags r:id="rId26"/>
            </p:custDataLst>
          </p:nvPr>
        </p:nvSpPr>
        <p:spPr>
          <a:xfrm rot="16200000">
            <a:off x="7162635" y="3092935"/>
            <a:ext cx="757380" cy="1380401"/>
          </a:xfrm>
          <a:prstGeom prst="diamond">
            <a:avLst/>
          </a:prstGeom>
          <a:solidFill>
            <a:srgbClr val="1AA3AA">
              <a:lumMod val="60000"/>
              <a:lumOff val="40000"/>
            </a:srgbClr>
          </a:solidFill>
          <a:ln w="12700" cap="flat" cmpd="sng" algn="ctr">
            <a:noFill/>
            <a:prstDash val="solid"/>
            <a:miter lim="800000"/>
          </a:ln>
          <a:effectLst/>
        </p:spPr>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5" name="平行四边形 14"/>
          <p:cNvSpPr/>
          <p:nvPr>
            <p:custDataLst>
              <p:tags r:id="rId27"/>
            </p:custDataLst>
          </p:nvPr>
        </p:nvSpPr>
        <p:spPr>
          <a:xfrm rot="16200000">
            <a:off x="6883786" y="3748756"/>
            <a:ext cx="624877" cy="690201"/>
          </a:xfrm>
          <a:prstGeom prst="parallelogram">
            <a:avLst>
              <a:gd name="adj" fmla="val 60623"/>
            </a:avLst>
          </a:prstGeom>
          <a:solidFill>
            <a:srgbClr val="1AA3AA"/>
          </a:solidFill>
          <a:ln w="12700" cap="flat" cmpd="sng" algn="ctr">
            <a:noFill/>
            <a:prstDash val="solid"/>
            <a:miter lim="800000"/>
          </a:ln>
          <a:effectLst/>
        </p:spPr>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6" name="平行四边形 15"/>
          <p:cNvSpPr/>
          <p:nvPr>
            <p:custDataLst>
              <p:tags r:id="rId28"/>
            </p:custDataLst>
          </p:nvPr>
        </p:nvSpPr>
        <p:spPr>
          <a:xfrm rot="16200000" flipV="1">
            <a:off x="7573987" y="3749391"/>
            <a:ext cx="624877" cy="690201"/>
          </a:xfrm>
          <a:prstGeom prst="parallelogram">
            <a:avLst>
              <a:gd name="adj" fmla="val 60623"/>
            </a:avLst>
          </a:prstGeom>
          <a:solidFill>
            <a:srgbClr val="1AA3AA">
              <a:lumMod val="75000"/>
            </a:srgbClr>
          </a:solidFill>
          <a:ln w="12700" cap="flat" cmpd="sng" algn="ctr">
            <a:noFill/>
            <a:prstDash val="solid"/>
            <a:miter lim="800000"/>
          </a:ln>
          <a:effectLst/>
        </p:spPr>
        <p:txBody>
          <a:bodyPr anchor="ctr"/>
          <a:lstStyle/>
          <a:p>
            <a:pPr algn="ctr">
              <a:lnSpc>
                <a:spcPct val="120000"/>
              </a:lnSpc>
            </a:pPr>
            <a:endParaRPr>
              <a:latin typeface="Arial" panose="020B0604020202020204" pitchFamily="34" charset="0"/>
              <a:ea typeface="微软雅黑" panose="020B0503020204020204" pitchFamily="34" charset="-122"/>
              <a:sym typeface="Arial" panose="020B0604020202020204" pitchFamily="34" charset="0"/>
            </a:endParaRPr>
          </a:p>
        </p:txBody>
      </p:sp>
      <p:cxnSp>
        <p:nvCxnSpPr>
          <p:cNvPr id="17" name="肘形连接符 9"/>
          <p:cNvCxnSpPr/>
          <p:nvPr>
            <p:custDataLst>
              <p:tags r:id="rId29"/>
            </p:custDataLst>
          </p:nvPr>
        </p:nvCxnSpPr>
        <p:spPr>
          <a:xfrm rot="10800000">
            <a:off x="7670800" y="4427855"/>
            <a:ext cx="1186180" cy="923925"/>
          </a:xfrm>
          <a:prstGeom prst="bentConnector3">
            <a:avLst>
              <a:gd name="adj1" fmla="val 49946"/>
            </a:avLst>
          </a:prstGeom>
          <a:noFill/>
          <a:ln w="19050" cap="flat" cmpd="sng" algn="ctr">
            <a:solidFill>
              <a:srgbClr val="1AA3AA"/>
            </a:solidFill>
            <a:prstDash val="solid"/>
            <a:miter lim="800000"/>
            <a:headEnd type="oval"/>
            <a:tailEnd type="oval"/>
          </a:ln>
          <a:effectLst/>
        </p:spPr>
      </p:cxnSp>
      <p:sp>
        <p:nvSpPr>
          <p:cNvPr id="19" name="文本框 18"/>
          <p:cNvSpPr txBox="1"/>
          <p:nvPr/>
        </p:nvSpPr>
        <p:spPr>
          <a:xfrm>
            <a:off x="8836660" y="4696460"/>
            <a:ext cx="2824480" cy="1899920"/>
          </a:xfrm>
          <a:prstGeom prst="rect">
            <a:avLst/>
          </a:prstGeom>
          <a:noFill/>
        </p:spPr>
        <p:txBody>
          <a:bodyPr wrap="square" rtlCol="0">
            <a:spAutoFit/>
          </a:bodyPr>
          <a:lstStyle/>
          <a:p>
            <a:pPr algn="just">
              <a:lnSpc>
                <a:spcPct val="120000"/>
              </a:lnSpc>
            </a:pPr>
            <a:r>
              <a:rPr lang="zh-CN" altLang="en-US" sz="1400" b="1" spc="150">
                <a:solidFill>
                  <a:srgbClr val="C00000"/>
                </a:solidFill>
                <a:effectLst/>
                <a:latin typeface="Arial" panose="020B0604020202020204" pitchFamily="34" charset="0"/>
                <a:ea typeface="微软雅黑" panose="020B0503020204020204" pitchFamily="34" charset="-122"/>
                <a:sym typeface="Arial" panose="020B0604020202020204" pitchFamily="34" charset="0"/>
              </a:rPr>
              <a:t>压实了市场主体责任，体现了市场化的交易理念。</a:t>
            </a:r>
            <a:r>
              <a:rPr lang="zh-CN" altLang="en-US" sz="1400">
                <a:sym typeface="+mn-ea"/>
              </a:rPr>
              <a:t>完善以机构投资者为主体的市场化询价、定价、配售机制；设置投资者适当性制度，适当放宽了涨跌幅限制，引入盘后定价交易，以及上市首日开放融资融券业务等。</a:t>
            </a:r>
            <a:endParaRPr lang="zh-CN" altLang="en-US" sz="1400" spc="150">
              <a:solidFill>
                <a:srgbClr val="000000"/>
              </a:solidFill>
              <a:effectLst/>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custDataLst>
              <p:tags r:id="rId1"/>
            </p:custDataLst>
          </p:nvPr>
        </p:nvSpPr>
        <p:spPr>
          <a:xfrm>
            <a:off x="934085" y="73660"/>
            <a:ext cx="6356350" cy="460375"/>
          </a:xfrm>
          <a:prstGeom prst="rect">
            <a:avLst/>
          </a:prstGeom>
          <a:noFill/>
        </p:spPr>
        <p:txBody>
          <a:bodyPr wrap="square" rtlCol="0">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中小企业如何获得价值提升？</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0" name="矩形 19"/>
          <p:cNvSpPr/>
          <p:nvPr/>
        </p:nvSpPr>
        <p:spPr>
          <a:xfrm>
            <a:off x="718355" y="764137"/>
            <a:ext cx="10755291" cy="1052830"/>
          </a:xfrm>
          <a:prstGeom prst="rect">
            <a:avLst/>
          </a:prstGeom>
        </p:spPr>
        <p:txBody>
          <a:bodyPr wrap="square">
            <a:spAutoFit/>
          </a:bodyPr>
          <a:lstStyle/>
          <a:p>
            <a:pPr indent="457200">
              <a:lnSpc>
                <a:spcPts val="2500"/>
              </a:lnSpc>
            </a:pPr>
            <a:r>
              <a:rPr lang="zh-CN" altLang="en-US" sz="1200" dirty="0">
                <a:solidFill>
                  <a:schemeClr val="tx2">
                    <a:lumMod val="50000"/>
                  </a:schemeClr>
                </a:solidFill>
                <a:latin typeface="微软雅黑" panose="020B0503020204020204" pitchFamily="34" charset="-122"/>
                <a:ea typeface="微软雅黑" panose="020B0503020204020204" pitchFamily="34" charset="-122"/>
              </a:rPr>
              <a:t>市值管理的主要目的是鼓励上市公司通过制定正确发展战略、完善公司治理、改进经营管理、培育核心竞争力，实实在在地、可持续地创造公司价值，实现公司市值与内在价值的动态均衡。核心是通过提高上市公司质量，建立长期发展战略，依法运用各种资本工具来支持公司的长期发展，创造和提升公司内在价值，使市值反映公司真实内在价值的行为。</a:t>
            </a:r>
            <a:endParaRPr lang="zh-CN" altLang="en-US" sz="1200" dirty="0">
              <a:solidFill>
                <a:schemeClr val="tx2">
                  <a:lumMod val="50000"/>
                </a:schemeClr>
              </a:solidFill>
              <a:latin typeface="微软雅黑" panose="020B0503020204020204" pitchFamily="34" charset="-122"/>
              <a:ea typeface="微软雅黑" panose="020B0503020204020204" pitchFamily="34" charset="-122"/>
            </a:endParaRPr>
          </a:p>
        </p:txBody>
      </p:sp>
      <p:grpSp>
        <p:nvGrpSpPr>
          <p:cNvPr id="63" name="组合 62"/>
          <p:cNvGrpSpPr/>
          <p:nvPr/>
        </p:nvGrpSpPr>
        <p:grpSpPr>
          <a:xfrm>
            <a:off x="1054735" y="1875155"/>
            <a:ext cx="10082530" cy="4869180"/>
            <a:chOff x="1496" y="2953"/>
            <a:chExt cx="15878" cy="7668"/>
          </a:xfrm>
        </p:grpSpPr>
        <p:sp>
          <p:nvSpPr>
            <p:cNvPr id="44" name="Rectangle 3"/>
            <p:cNvSpPr/>
            <p:nvPr/>
          </p:nvSpPr>
          <p:spPr>
            <a:xfrm>
              <a:off x="13329" y="7665"/>
              <a:ext cx="4016" cy="2756"/>
            </a:xfrm>
            <a:prstGeom prst="roundRect">
              <a:avLst>
                <a:gd name="adj" fmla="val 4167"/>
              </a:avLst>
            </a:prstGeom>
            <a:solidFill>
              <a:srgbClr val="FFF4E8"/>
            </a:solidFill>
            <a:ln w="25400">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b="1">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45" name="Rectangle 3"/>
            <p:cNvSpPr/>
            <p:nvPr/>
          </p:nvSpPr>
          <p:spPr>
            <a:xfrm>
              <a:off x="9584" y="4828"/>
              <a:ext cx="3535" cy="5594"/>
            </a:xfrm>
            <a:prstGeom prst="roundRect">
              <a:avLst>
                <a:gd name="adj" fmla="val 4167"/>
              </a:avLst>
            </a:prstGeom>
            <a:solidFill>
              <a:srgbClr val="FFF4E8"/>
            </a:solidFill>
            <a:ln w="25400">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b="1">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46" name="Rectangle 3"/>
            <p:cNvSpPr/>
            <p:nvPr/>
          </p:nvSpPr>
          <p:spPr>
            <a:xfrm>
              <a:off x="13329" y="4828"/>
              <a:ext cx="4016" cy="2721"/>
            </a:xfrm>
            <a:prstGeom prst="roundRect">
              <a:avLst>
                <a:gd name="adj" fmla="val 4167"/>
              </a:avLst>
            </a:prstGeom>
            <a:solidFill>
              <a:srgbClr val="FFF4E8"/>
            </a:solidFill>
            <a:ln w="25400">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b="1">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48" name="Rectangle 3"/>
            <p:cNvSpPr/>
            <p:nvPr/>
          </p:nvSpPr>
          <p:spPr>
            <a:xfrm>
              <a:off x="9602" y="2953"/>
              <a:ext cx="7743" cy="1777"/>
            </a:xfrm>
            <a:prstGeom prst="roundRect">
              <a:avLst>
                <a:gd name="adj" fmla="val 10517"/>
              </a:avLst>
            </a:prstGeom>
            <a:solidFill>
              <a:srgbClr val="FFF4E8"/>
            </a:solidFill>
            <a:ln w="19050">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b="1">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41" name="Rectangle 3"/>
            <p:cNvSpPr/>
            <p:nvPr/>
          </p:nvSpPr>
          <p:spPr>
            <a:xfrm>
              <a:off x="5223" y="7672"/>
              <a:ext cx="4015" cy="2750"/>
            </a:xfrm>
            <a:prstGeom prst="roundRect">
              <a:avLst>
                <a:gd name="adj" fmla="val 4167"/>
              </a:avLst>
            </a:prstGeom>
            <a:solidFill>
              <a:srgbClr val="EBEEF7"/>
            </a:solidFill>
            <a:ln w="25400">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b="1">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11" name="Rectangle 3"/>
            <p:cNvSpPr/>
            <p:nvPr/>
          </p:nvSpPr>
          <p:spPr>
            <a:xfrm>
              <a:off x="1496" y="4828"/>
              <a:ext cx="3549" cy="5594"/>
            </a:xfrm>
            <a:prstGeom prst="roundRect">
              <a:avLst>
                <a:gd name="adj" fmla="val 4167"/>
              </a:avLst>
            </a:prstGeom>
            <a:solidFill>
              <a:srgbClr val="EBEEF7"/>
            </a:solidFill>
            <a:ln w="25400">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b="1">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24" name="文本框 23"/>
            <p:cNvSpPr txBox="1"/>
            <p:nvPr/>
          </p:nvSpPr>
          <p:spPr>
            <a:xfrm>
              <a:off x="1559" y="4909"/>
              <a:ext cx="1898" cy="535"/>
            </a:xfrm>
            <a:prstGeom prst="roundRect">
              <a:avLst/>
            </a:prstGeom>
            <a:noFill/>
          </p:spPr>
          <p:txBody>
            <a:bodyPr wrap="square" rtlCol="0">
              <a:spAutoFit/>
            </a:bodyPr>
            <a:lstStyle/>
            <a:p>
              <a:r>
                <a:rPr lang="zh-CN" altLang="en-US" sz="1400" b="1" dirty="0">
                  <a:solidFill>
                    <a:schemeClr val="accent6">
                      <a:lumMod val="75000"/>
                    </a:schemeClr>
                  </a:solidFill>
                  <a:latin typeface="微软雅黑 Light" panose="020B0502040204020203" pitchFamily="34" charset="-122"/>
                  <a:ea typeface="微软雅黑 Light" panose="020B0502040204020203" pitchFamily="34" charset="-122"/>
                </a:rPr>
                <a:t>公司行为</a:t>
              </a:r>
              <a:endParaRPr lang="zh-CN" altLang="en-US" sz="1400" b="1" dirty="0">
                <a:solidFill>
                  <a:schemeClr val="accent6">
                    <a:lumMod val="75000"/>
                  </a:schemeClr>
                </a:solidFill>
                <a:latin typeface="微软雅黑 Light" panose="020B0502040204020203" pitchFamily="34" charset="-122"/>
                <a:ea typeface="微软雅黑 Light" panose="020B0502040204020203" pitchFamily="34" charset="-122"/>
              </a:endParaRPr>
            </a:p>
          </p:txBody>
        </p:sp>
        <p:sp>
          <p:nvSpPr>
            <p:cNvPr id="273" name="文本框 272"/>
            <p:cNvSpPr txBox="1"/>
            <p:nvPr/>
          </p:nvSpPr>
          <p:spPr>
            <a:xfrm>
              <a:off x="1521" y="5194"/>
              <a:ext cx="3825" cy="4443"/>
            </a:xfrm>
            <a:prstGeom prst="roundRect">
              <a:avLst/>
            </a:prstGeom>
            <a:noFill/>
          </p:spPr>
          <p:txBody>
            <a:bodyPr wrap="square" rtlCol="0">
              <a:spAutoFit/>
            </a:bodyPr>
            <a:lstStyle/>
            <a:p>
              <a:pPr marL="171450" indent="-171450" algn="just">
                <a:lnSpc>
                  <a:spcPct val="150000"/>
                </a:lnSpc>
                <a:buFont typeface="Arial" panose="020B0604020202020204" pitchFamily="34" charset="0"/>
                <a:buChar char="•"/>
              </a:pPr>
              <a:r>
                <a:rPr lang="zh-CN" altLang="en-US" sz="1200">
                  <a:latin typeface="微软雅黑" panose="020B0503020204020204" pitchFamily="34" charset="-122"/>
                  <a:ea typeface="微软雅黑" panose="020B0503020204020204" pitchFamily="34" charset="-122"/>
                  <a:sym typeface="+mn-ea"/>
                </a:rPr>
                <a:t>严格规范运作</a:t>
              </a:r>
              <a:endParaRPr lang="zh-CN" altLang="en-US" sz="1200">
                <a:latin typeface="微软雅黑" panose="020B0503020204020204" pitchFamily="34" charset="-122"/>
                <a:ea typeface="微软雅黑" panose="020B0503020204020204" pitchFamily="34" charset="-122"/>
                <a:sym typeface="+mn-ea"/>
              </a:endParaRPr>
            </a:p>
            <a:p>
              <a:pPr marL="171450" indent="-171450" algn="just">
                <a:lnSpc>
                  <a:spcPct val="150000"/>
                </a:lnSpc>
                <a:buFont typeface="Arial" panose="020B0604020202020204" pitchFamily="34" charset="0"/>
                <a:buChar char="•"/>
              </a:pPr>
              <a:r>
                <a:rPr lang="zh-CN" altLang="en-US" sz="1200">
                  <a:solidFill>
                    <a:schemeClr val="tx1"/>
                  </a:solidFill>
                  <a:latin typeface="微软雅黑" panose="020B0503020204020204" pitchFamily="34" charset="-122"/>
                  <a:ea typeface="微软雅黑" panose="020B0503020204020204" pitchFamily="34" charset="-122"/>
                </a:rPr>
                <a:t>规范信息披露</a:t>
              </a:r>
              <a:endParaRPr lang="zh-CN" altLang="en-US" sz="1200">
                <a:solidFill>
                  <a:schemeClr val="tx1"/>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en-US" sz="1200">
                  <a:solidFill>
                    <a:schemeClr val="tx1"/>
                  </a:solidFill>
                  <a:latin typeface="微软雅黑" panose="020B0503020204020204" pitchFamily="34" charset="-122"/>
                  <a:ea typeface="微软雅黑" panose="020B0503020204020204" pitchFamily="34" charset="-122"/>
                </a:rPr>
                <a:t>积极开展投资者关系管理</a:t>
              </a:r>
              <a:endParaRPr lang="zh-CN" altLang="en-US" sz="1200">
                <a:solidFill>
                  <a:schemeClr val="tx1"/>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en-US" sz="1200">
                  <a:latin typeface="微软雅黑" panose="020B0503020204020204" pitchFamily="34" charset="-122"/>
                  <a:ea typeface="微软雅黑" panose="020B0503020204020204" pitchFamily="34" charset="-122"/>
                  <a:sym typeface="+mn-ea"/>
                </a:rPr>
                <a:t>设立</a:t>
              </a:r>
              <a:r>
                <a:rPr lang="zh-CN" altLang="en-US" sz="1200">
                  <a:solidFill>
                    <a:schemeClr val="tx1"/>
                  </a:solidFill>
                  <a:latin typeface="微软雅黑" panose="020B0503020204020204" pitchFamily="34" charset="-122"/>
                  <a:ea typeface="微软雅黑" panose="020B0503020204020204" pitchFamily="34" charset="-122"/>
                </a:rPr>
                <a:t>股权激励</a:t>
              </a:r>
              <a:r>
                <a:rPr lang="zh-CN" altLang="en-US" sz="1200">
                  <a:latin typeface="微软雅黑" panose="020B0503020204020204" pitchFamily="34" charset="-122"/>
                  <a:ea typeface="微软雅黑" panose="020B0503020204020204" pitchFamily="34" charset="-122"/>
                  <a:sym typeface="+mn-ea"/>
                </a:rPr>
                <a:t>计划</a:t>
              </a:r>
              <a:endParaRPr lang="zh-CN" altLang="en-US" sz="1200">
                <a:solidFill>
                  <a:schemeClr val="tx1"/>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en-US" sz="1200">
                  <a:solidFill>
                    <a:schemeClr val="tx1"/>
                  </a:solidFill>
                  <a:latin typeface="微软雅黑" panose="020B0503020204020204" pitchFamily="34" charset="-122"/>
                  <a:ea typeface="微软雅黑" panose="020B0503020204020204" pitchFamily="34" charset="-122"/>
                </a:rPr>
                <a:t>并购重组实现产业扩张</a:t>
              </a:r>
              <a:endParaRPr lang="zh-CN" altLang="en-US" sz="1200">
                <a:solidFill>
                  <a:schemeClr val="tx1"/>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en-US" sz="1200">
                  <a:solidFill>
                    <a:schemeClr val="tx1"/>
                  </a:solidFill>
                  <a:latin typeface="微软雅黑" panose="020B0503020204020204" pitchFamily="34" charset="-122"/>
                  <a:ea typeface="微软雅黑" panose="020B0503020204020204" pitchFamily="34" charset="-122"/>
                </a:rPr>
                <a:t>再融资</a:t>
              </a:r>
              <a:endParaRPr lang="zh-CN" altLang="en-US" sz="1200">
                <a:solidFill>
                  <a:schemeClr val="tx1"/>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en-US" sz="1200">
                  <a:solidFill>
                    <a:schemeClr val="tx1"/>
                  </a:solidFill>
                  <a:latin typeface="微软雅黑" panose="020B0503020204020204" pitchFamily="34" charset="-122"/>
                  <a:ea typeface="微软雅黑" panose="020B0503020204020204" pitchFamily="34" charset="-122"/>
                </a:rPr>
                <a:t>完善利润分配机制</a:t>
              </a:r>
              <a:endParaRPr lang="zh-CN" altLang="en-US" sz="1200">
                <a:solidFill>
                  <a:schemeClr val="tx1"/>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en-US" sz="1200">
                  <a:solidFill>
                    <a:schemeClr val="tx1"/>
                  </a:solidFill>
                  <a:latin typeface="微软雅黑" panose="020B0503020204020204" pitchFamily="34" charset="-122"/>
                  <a:ea typeface="微软雅黑" panose="020B0503020204020204" pitchFamily="34" charset="-122"/>
                </a:rPr>
                <a:t>回购</a:t>
              </a:r>
              <a:endParaRPr lang="zh-CN" altLang="en-US" sz="1200">
                <a:solidFill>
                  <a:schemeClr val="tx1"/>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en-US" altLang="zh-CN" sz="1200">
                  <a:solidFill>
                    <a:schemeClr val="tx1"/>
                  </a:solidFill>
                  <a:latin typeface="微软雅黑" panose="020B0503020204020204" pitchFamily="34" charset="-122"/>
                  <a:ea typeface="微软雅黑" panose="020B0503020204020204" pitchFamily="34" charset="-122"/>
                </a:rPr>
                <a:t>...</a:t>
              </a:r>
              <a:endParaRPr lang="en-US" altLang="zh-CN" sz="1200">
                <a:solidFill>
                  <a:schemeClr val="tx1"/>
                </a:solidFill>
                <a:latin typeface="微软雅黑" panose="020B0503020204020204" pitchFamily="34" charset="-122"/>
                <a:ea typeface="微软雅黑" panose="020B0503020204020204" pitchFamily="34" charset="-122"/>
              </a:endParaRPr>
            </a:p>
          </p:txBody>
        </p:sp>
        <p:sp>
          <p:nvSpPr>
            <p:cNvPr id="30" name="Rectangle 3"/>
            <p:cNvSpPr/>
            <p:nvPr/>
          </p:nvSpPr>
          <p:spPr>
            <a:xfrm>
              <a:off x="5223" y="4828"/>
              <a:ext cx="4015" cy="2721"/>
            </a:xfrm>
            <a:prstGeom prst="roundRect">
              <a:avLst>
                <a:gd name="adj" fmla="val 4167"/>
              </a:avLst>
            </a:prstGeom>
            <a:solidFill>
              <a:srgbClr val="EBEEF7"/>
            </a:solidFill>
            <a:ln w="25400">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b="1">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22" name="Rectangle 3"/>
            <p:cNvSpPr/>
            <p:nvPr/>
          </p:nvSpPr>
          <p:spPr>
            <a:xfrm>
              <a:off x="1496" y="2953"/>
              <a:ext cx="7743" cy="1777"/>
            </a:xfrm>
            <a:prstGeom prst="roundRect">
              <a:avLst>
                <a:gd name="adj" fmla="val 10517"/>
              </a:avLst>
            </a:prstGeom>
            <a:solidFill>
              <a:srgbClr val="EBEEF7"/>
            </a:solidFill>
            <a:ln w="19050">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b="1">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32" name="文本框 31"/>
            <p:cNvSpPr txBox="1"/>
            <p:nvPr/>
          </p:nvSpPr>
          <p:spPr>
            <a:xfrm>
              <a:off x="1559" y="3035"/>
              <a:ext cx="2153" cy="535"/>
            </a:xfrm>
            <a:prstGeom prst="roundRect">
              <a:avLst/>
            </a:prstGeom>
            <a:noFill/>
          </p:spPr>
          <p:txBody>
            <a:bodyPr wrap="square" rtlCol="0">
              <a:spAutoFit/>
            </a:bodyPr>
            <a:lstStyle/>
            <a:p>
              <a:r>
                <a:rPr lang="zh-CN" altLang="en-US" sz="1400" b="1" dirty="0">
                  <a:solidFill>
                    <a:schemeClr val="accent6">
                      <a:lumMod val="75000"/>
                    </a:schemeClr>
                  </a:solidFill>
                  <a:latin typeface="微软雅黑 Light" panose="020B0502040204020203" pitchFamily="34" charset="-122"/>
                  <a:ea typeface="微软雅黑 Light" panose="020B0502040204020203" pitchFamily="34" charset="-122"/>
                </a:rPr>
                <a:t>提升公司估值</a:t>
              </a:r>
              <a:endParaRPr lang="zh-CN" altLang="en-US" sz="1400" b="1" dirty="0">
                <a:solidFill>
                  <a:schemeClr val="accent6">
                    <a:lumMod val="75000"/>
                  </a:schemeClr>
                </a:solidFill>
                <a:latin typeface="微软雅黑 Light" panose="020B0502040204020203" pitchFamily="34" charset="-122"/>
                <a:ea typeface="微软雅黑 Light" panose="020B0502040204020203" pitchFamily="34" charset="-122"/>
              </a:endParaRPr>
            </a:p>
          </p:txBody>
        </p:sp>
        <p:sp>
          <p:nvSpPr>
            <p:cNvPr id="272" name="文本框 271"/>
            <p:cNvSpPr txBox="1"/>
            <p:nvPr/>
          </p:nvSpPr>
          <p:spPr>
            <a:xfrm>
              <a:off x="9652" y="3035"/>
              <a:ext cx="2195" cy="535"/>
            </a:xfrm>
            <a:prstGeom prst="roundRect">
              <a:avLst/>
            </a:prstGeom>
            <a:noFill/>
          </p:spPr>
          <p:txBody>
            <a:bodyPr wrap="square" rtlCol="0">
              <a:spAutoFit/>
            </a:bodyPr>
            <a:lstStyle/>
            <a:p>
              <a:r>
                <a:rPr lang="zh-CN" altLang="en-US" sz="1400" b="1" dirty="0">
                  <a:solidFill>
                    <a:schemeClr val="accent6">
                      <a:lumMod val="75000"/>
                    </a:schemeClr>
                  </a:solidFill>
                  <a:latin typeface="微软雅黑 Light" panose="020B0502040204020203" pitchFamily="34" charset="-122"/>
                  <a:ea typeface="微软雅黑 Light" panose="020B0502040204020203" pitchFamily="34" charset="-122"/>
                  <a:sym typeface="+mn-ea"/>
                </a:rPr>
                <a:t>降低公司估值</a:t>
              </a:r>
              <a:endParaRPr lang="zh-CN" altLang="en-US" sz="1400" b="1" dirty="0">
                <a:solidFill>
                  <a:schemeClr val="accent6">
                    <a:lumMod val="75000"/>
                  </a:schemeClr>
                </a:solidFill>
                <a:latin typeface="微软雅黑 Light" panose="020B0502040204020203" pitchFamily="34" charset="-122"/>
                <a:ea typeface="微软雅黑 Light" panose="020B0502040204020203" pitchFamily="34" charset="-122"/>
              </a:endParaRPr>
            </a:p>
          </p:txBody>
        </p:sp>
        <p:sp>
          <p:nvSpPr>
            <p:cNvPr id="18" name="文本框 17"/>
            <p:cNvSpPr txBox="1"/>
            <p:nvPr/>
          </p:nvSpPr>
          <p:spPr>
            <a:xfrm>
              <a:off x="1559" y="3443"/>
              <a:ext cx="7198" cy="1016"/>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zh-CN" altLang="en-US" sz="1200">
                  <a:latin typeface="微软雅黑" panose="020B0503020204020204" pitchFamily="34" charset="-122"/>
                  <a:ea typeface="微软雅黑" panose="020B0503020204020204" pitchFamily="34" charset="-122"/>
                  <a:sym typeface="+mn-ea"/>
                </a:rPr>
                <a:t>提升公司质量，提升核心竞争力；</a:t>
              </a:r>
              <a:endParaRPr lang="zh-CN" altLang="en-US" sz="1200">
                <a:solidFill>
                  <a:schemeClr val="tx1"/>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en-US" sz="1200">
                  <a:latin typeface="微软雅黑" panose="020B0503020204020204" pitchFamily="34" charset="-122"/>
                  <a:ea typeface="微软雅黑" panose="020B0503020204020204" pitchFamily="34" charset="-122"/>
                  <a:sym typeface="+mn-ea"/>
                </a:rPr>
                <a:t>利用各种资本工具和改善外部环境来创造和提升公司价值；</a:t>
              </a:r>
              <a:endParaRPr lang="zh-CN" altLang="en-US" sz="1200">
                <a:solidFill>
                  <a:schemeClr val="tx1"/>
                </a:solidFill>
                <a:latin typeface="微软雅黑" panose="020B0503020204020204" pitchFamily="34" charset="-122"/>
                <a:ea typeface="微软雅黑" panose="020B0503020204020204" pitchFamily="34" charset="-122"/>
                <a:sym typeface="+mn-ea"/>
              </a:endParaRPr>
            </a:p>
          </p:txBody>
        </p:sp>
        <p:sp>
          <p:nvSpPr>
            <p:cNvPr id="19" name="文本框 18"/>
            <p:cNvSpPr txBox="1"/>
            <p:nvPr/>
          </p:nvSpPr>
          <p:spPr>
            <a:xfrm>
              <a:off x="9622" y="3442"/>
              <a:ext cx="6443" cy="1016"/>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zh-CN" altLang="en-US" sz="1200">
                  <a:latin typeface="微软雅黑" panose="020B0503020204020204" pitchFamily="34" charset="-122"/>
                  <a:ea typeface="微软雅黑" panose="020B0503020204020204" pitchFamily="34" charset="-122"/>
                  <a:sym typeface="+mn-ea"/>
                </a:rPr>
                <a:t> 没有建立护城河，没有核心竞争力</a:t>
              </a:r>
              <a:endParaRPr lang="zh-CN" altLang="en-US" sz="1200">
                <a:solidFill>
                  <a:schemeClr val="tx1"/>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en-US" sz="1200">
                  <a:latin typeface="微软雅黑" panose="020B0503020204020204" pitchFamily="34" charset="-122"/>
                  <a:ea typeface="微软雅黑" panose="020B0503020204020204" pitchFamily="34" charset="-122"/>
                  <a:sym typeface="+mn-ea"/>
                </a:rPr>
                <a:t>追逐资本市场热点，追求股价虚高；</a:t>
              </a:r>
              <a:endParaRPr lang="zh-CN" altLang="en-US" sz="1200">
                <a:solidFill>
                  <a:schemeClr val="tx1"/>
                </a:solidFill>
                <a:latin typeface="微软雅黑" panose="020B0503020204020204" pitchFamily="34" charset="-122"/>
                <a:ea typeface="微软雅黑" panose="020B0503020204020204" pitchFamily="34" charset="-122"/>
                <a:sym typeface="+mn-ea"/>
              </a:endParaRPr>
            </a:p>
          </p:txBody>
        </p:sp>
        <p:sp>
          <p:nvSpPr>
            <p:cNvPr id="42" name="文本框 41"/>
            <p:cNvSpPr txBox="1"/>
            <p:nvPr/>
          </p:nvSpPr>
          <p:spPr>
            <a:xfrm>
              <a:off x="5288" y="4909"/>
              <a:ext cx="1898" cy="535"/>
            </a:xfrm>
            <a:prstGeom prst="roundRect">
              <a:avLst/>
            </a:prstGeom>
            <a:noFill/>
          </p:spPr>
          <p:txBody>
            <a:bodyPr wrap="square" rtlCol="0">
              <a:spAutoFit/>
            </a:bodyPr>
            <a:lstStyle/>
            <a:p>
              <a:r>
                <a:rPr lang="zh-CN" altLang="en-US" sz="1400" b="1" dirty="0">
                  <a:solidFill>
                    <a:schemeClr val="accent6">
                      <a:lumMod val="75000"/>
                    </a:schemeClr>
                  </a:solidFill>
                  <a:latin typeface="微软雅黑 Light" panose="020B0502040204020203" pitchFamily="34" charset="-122"/>
                  <a:ea typeface="微软雅黑 Light" panose="020B0502040204020203" pitchFamily="34" charset="-122"/>
                </a:rPr>
                <a:t>股东行为</a:t>
              </a:r>
              <a:endParaRPr lang="zh-CN" altLang="en-US" sz="1400" b="1" dirty="0">
                <a:solidFill>
                  <a:schemeClr val="accent6">
                    <a:lumMod val="75000"/>
                  </a:schemeClr>
                </a:solidFill>
                <a:latin typeface="微软雅黑 Light" panose="020B0502040204020203" pitchFamily="34" charset="-122"/>
                <a:ea typeface="微软雅黑 Light" panose="020B0502040204020203" pitchFamily="34" charset="-122"/>
              </a:endParaRPr>
            </a:p>
          </p:txBody>
        </p:sp>
        <p:sp>
          <p:nvSpPr>
            <p:cNvPr id="43" name="文本框 42"/>
            <p:cNvSpPr txBox="1"/>
            <p:nvPr/>
          </p:nvSpPr>
          <p:spPr>
            <a:xfrm>
              <a:off x="5253" y="5194"/>
              <a:ext cx="3825" cy="2577"/>
            </a:xfrm>
            <a:prstGeom prst="roundRect">
              <a:avLst/>
            </a:prstGeom>
            <a:noFill/>
          </p:spPr>
          <p:txBody>
            <a:bodyPr wrap="square" rtlCol="0">
              <a:spAutoFit/>
            </a:bodyPr>
            <a:lstStyle/>
            <a:p>
              <a:pPr marL="171450" indent="-171450" algn="just">
                <a:lnSpc>
                  <a:spcPct val="150000"/>
                </a:lnSpc>
                <a:buFont typeface="Arial" panose="020B0604020202020204" pitchFamily="34" charset="0"/>
                <a:buChar char="•"/>
              </a:pPr>
              <a:r>
                <a:rPr lang="zh-CN" sz="1200">
                  <a:latin typeface="微软雅黑" panose="020B0503020204020204" pitchFamily="34" charset="-122"/>
                  <a:ea typeface="微软雅黑" panose="020B0503020204020204" pitchFamily="34" charset="-122"/>
                  <a:sym typeface="+mn-ea"/>
                </a:rPr>
                <a:t>不做内幕交易</a:t>
              </a:r>
              <a:endParaRPr lang="zh-CN" sz="1200">
                <a:latin typeface="微软雅黑" panose="020B0503020204020204" pitchFamily="34" charset="-122"/>
                <a:ea typeface="微软雅黑" panose="020B0503020204020204" pitchFamily="34" charset="-122"/>
                <a:sym typeface="+mn-ea"/>
              </a:endParaRPr>
            </a:p>
            <a:p>
              <a:pPr marL="171450" indent="-171450" algn="just">
                <a:lnSpc>
                  <a:spcPct val="150000"/>
                </a:lnSpc>
                <a:buFont typeface="Arial" panose="020B0604020202020204" pitchFamily="34" charset="0"/>
                <a:buChar char="•"/>
              </a:pPr>
              <a:r>
                <a:rPr lang="zh-CN" sz="1200">
                  <a:latin typeface="微软雅黑" panose="020B0503020204020204" pitchFamily="34" charset="-122"/>
                  <a:ea typeface="微软雅黑" panose="020B0503020204020204" pitchFamily="34" charset="-122"/>
                  <a:sym typeface="+mn-ea"/>
                </a:rPr>
                <a:t>不侵害中小股东权益；</a:t>
              </a:r>
              <a:endParaRPr lang="zh-CN" sz="1200">
                <a:latin typeface="微软雅黑" panose="020B0503020204020204" pitchFamily="34" charset="-122"/>
                <a:ea typeface="微软雅黑" panose="020B0503020204020204" pitchFamily="34" charset="-122"/>
                <a:sym typeface="+mn-ea"/>
              </a:endParaRPr>
            </a:p>
            <a:p>
              <a:pPr marL="171450" indent="-171450" algn="just">
                <a:lnSpc>
                  <a:spcPct val="150000"/>
                </a:lnSpc>
                <a:buFont typeface="Arial" panose="020B0604020202020204" pitchFamily="34" charset="0"/>
                <a:buChar char="•"/>
              </a:pPr>
              <a:r>
                <a:rPr lang="zh-CN" altLang="en-US" sz="1200">
                  <a:latin typeface="微软雅黑" panose="020B0503020204020204" pitchFamily="34" charset="-122"/>
                  <a:ea typeface="微软雅黑" panose="020B0503020204020204" pitchFamily="34" charset="-122"/>
                  <a:sym typeface="+mn-ea"/>
                </a:rPr>
                <a:t>增持公司股份</a:t>
              </a:r>
              <a:endParaRPr lang="en-US" altLang="zh-CN" sz="1200">
                <a:solidFill>
                  <a:schemeClr val="tx1"/>
                </a:solidFill>
                <a:latin typeface="微软雅黑" panose="020B0503020204020204" pitchFamily="34" charset="-122"/>
                <a:ea typeface="微软雅黑" panose="020B0503020204020204" pitchFamily="34" charset="-122"/>
                <a:sym typeface="+mn-ea"/>
              </a:endParaRPr>
            </a:p>
            <a:p>
              <a:pPr marL="171450" indent="-171450" algn="just">
                <a:lnSpc>
                  <a:spcPct val="150000"/>
                </a:lnSpc>
                <a:buFont typeface="Arial" panose="020B0604020202020204" pitchFamily="34" charset="0"/>
                <a:buChar char="•"/>
              </a:pPr>
              <a:r>
                <a:rPr lang="en-US" altLang="zh-CN" sz="1200">
                  <a:latin typeface="微软雅黑" panose="020B0503020204020204" pitchFamily="34" charset="-122"/>
                  <a:ea typeface="微软雅黑" panose="020B0503020204020204" pitchFamily="34" charset="-122"/>
                  <a:sym typeface="+mn-ea"/>
                </a:rPr>
                <a:t>...</a:t>
              </a:r>
              <a:endParaRPr lang="en-US" altLang="zh-CN" sz="1200">
                <a:solidFill>
                  <a:schemeClr val="tx1"/>
                </a:solidFill>
                <a:latin typeface="微软雅黑" panose="020B0503020204020204" pitchFamily="34" charset="-122"/>
                <a:ea typeface="微软雅黑" panose="020B0503020204020204" pitchFamily="34" charset="-122"/>
                <a:sym typeface="+mn-ea"/>
              </a:endParaRPr>
            </a:p>
            <a:p>
              <a:pPr indent="0" algn="just">
                <a:lnSpc>
                  <a:spcPct val="150000"/>
                </a:lnSpc>
                <a:buFont typeface="Arial" panose="020B0604020202020204" pitchFamily="34" charset="0"/>
                <a:buNone/>
              </a:pPr>
              <a:endParaRPr lang="en-US" altLang="zh-CN" sz="1200">
                <a:solidFill>
                  <a:schemeClr val="tx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9635" y="4909"/>
              <a:ext cx="1898" cy="535"/>
            </a:xfrm>
            <a:prstGeom prst="roundRect">
              <a:avLst/>
            </a:prstGeom>
            <a:noFill/>
          </p:spPr>
          <p:txBody>
            <a:bodyPr wrap="square" rtlCol="0">
              <a:spAutoFit/>
            </a:bodyPr>
            <a:lstStyle/>
            <a:p>
              <a:r>
                <a:rPr lang="zh-CN" altLang="en-US" sz="1400" b="1" dirty="0">
                  <a:solidFill>
                    <a:schemeClr val="accent6">
                      <a:lumMod val="75000"/>
                    </a:schemeClr>
                  </a:solidFill>
                  <a:latin typeface="微软雅黑 Light" panose="020B0502040204020203" pitchFamily="34" charset="-122"/>
                  <a:ea typeface="微软雅黑 Light" panose="020B0502040204020203" pitchFamily="34" charset="-122"/>
                </a:rPr>
                <a:t>公司行为</a:t>
              </a:r>
              <a:endParaRPr lang="zh-CN" altLang="en-US" sz="1400" b="1" dirty="0">
                <a:solidFill>
                  <a:schemeClr val="accent6">
                    <a:lumMod val="75000"/>
                  </a:schemeClr>
                </a:solidFill>
                <a:latin typeface="微软雅黑 Light" panose="020B0502040204020203" pitchFamily="34" charset="-122"/>
                <a:ea typeface="微软雅黑 Light" panose="020B0502040204020203" pitchFamily="34" charset="-122"/>
              </a:endParaRPr>
            </a:p>
          </p:txBody>
        </p:sp>
        <p:sp>
          <p:nvSpPr>
            <p:cNvPr id="51" name="文本框 50"/>
            <p:cNvSpPr txBox="1"/>
            <p:nvPr/>
          </p:nvSpPr>
          <p:spPr>
            <a:xfrm>
              <a:off x="9597" y="5194"/>
              <a:ext cx="3825" cy="3543"/>
            </a:xfrm>
            <a:prstGeom prst="roundRect">
              <a:avLst/>
            </a:prstGeom>
            <a:noFill/>
          </p:spPr>
          <p:txBody>
            <a:bodyPr wrap="square" rtlCol="0">
              <a:spAutoFit/>
            </a:bodyPr>
            <a:lstStyle/>
            <a:p>
              <a:pPr marL="171450" indent="-171450" algn="just">
                <a:lnSpc>
                  <a:spcPct val="150000"/>
                </a:lnSpc>
                <a:buFont typeface="Arial" panose="020B0604020202020204" pitchFamily="34" charset="0"/>
                <a:buChar char="•"/>
              </a:pPr>
              <a:r>
                <a:rPr lang="zh-CN" altLang="en-US" sz="1200">
                  <a:solidFill>
                    <a:schemeClr val="tx1"/>
                  </a:solidFill>
                  <a:latin typeface="微软雅黑" panose="020B0503020204020204" pitchFamily="34" charset="-122"/>
                  <a:ea typeface="微软雅黑" panose="020B0503020204020204" pitchFamily="34" charset="-122"/>
                </a:rPr>
                <a:t>财务造假</a:t>
              </a:r>
              <a:endParaRPr lang="zh-CN" altLang="en-US" sz="1200">
                <a:solidFill>
                  <a:schemeClr val="tx1"/>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en-US" sz="1200">
                  <a:solidFill>
                    <a:schemeClr val="tx1"/>
                  </a:solidFill>
                  <a:latin typeface="微软雅黑" panose="020B0503020204020204" pitchFamily="34" charset="-122"/>
                  <a:ea typeface="微软雅黑" panose="020B0503020204020204" pitchFamily="34" charset="-122"/>
                </a:rPr>
                <a:t>违规担保</a:t>
              </a:r>
              <a:endParaRPr lang="zh-CN" altLang="en-US" sz="1200">
                <a:solidFill>
                  <a:schemeClr val="tx1"/>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en-US" sz="1200">
                  <a:solidFill>
                    <a:schemeClr val="tx1"/>
                  </a:solidFill>
                  <a:latin typeface="微软雅黑" panose="020B0503020204020204" pitchFamily="34" charset="-122"/>
                  <a:ea typeface="微软雅黑" panose="020B0503020204020204" pitchFamily="34" charset="-122"/>
                </a:rPr>
                <a:t>过度举债</a:t>
              </a:r>
              <a:endParaRPr lang="zh-CN" altLang="en-US" sz="1200">
                <a:solidFill>
                  <a:schemeClr val="tx1"/>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en-US" sz="1200">
                  <a:solidFill>
                    <a:schemeClr val="tx1"/>
                  </a:solidFill>
                  <a:latin typeface="微软雅黑" panose="020B0503020204020204" pitchFamily="34" charset="-122"/>
                  <a:ea typeface="微软雅黑" panose="020B0503020204020204" pitchFamily="34" charset="-122"/>
                </a:rPr>
                <a:t>信息披露违规</a:t>
              </a:r>
              <a:endParaRPr lang="zh-CN" altLang="en-US" sz="1200">
                <a:solidFill>
                  <a:schemeClr val="tx1"/>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en-US" sz="1200">
                  <a:solidFill>
                    <a:schemeClr val="tx1"/>
                  </a:solidFill>
                  <a:latin typeface="微软雅黑" panose="020B0503020204020204" pitchFamily="34" charset="-122"/>
                  <a:ea typeface="微软雅黑" panose="020B0503020204020204" pitchFamily="34" charset="-122"/>
                </a:rPr>
                <a:t>投资者关系管理消极被动</a:t>
              </a:r>
              <a:endParaRPr lang="zh-CN" altLang="en-US" sz="1200">
                <a:solidFill>
                  <a:schemeClr val="tx1"/>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en-US" sz="1200">
                  <a:solidFill>
                    <a:schemeClr val="tx1"/>
                  </a:solidFill>
                  <a:latin typeface="微软雅黑" panose="020B0503020204020204" pitchFamily="34" charset="-122"/>
                  <a:ea typeface="微软雅黑" panose="020B0503020204020204" pitchFamily="34" charset="-122"/>
                </a:rPr>
                <a:t>盲目收购后商誉减值</a:t>
              </a:r>
              <a:endParaRPr lang="zh-CN" altLang="en-US" sz="1200">
                <a:solidFill>
                  <a:schemeClr val="tx1"/>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en-US" altLang="zh-CN" sz="1200">
                  <a:solidFill>
                    <a:schemeClr val="tx1"/>
                  </a:solidFill>
                  <a:latin typeface="微软雅黑" panose="020B0503020204020204" pitchFamily="34" charset="-122"/>
                  <a:ea typeface="微软雅黑" panose="020B0503020204020204" pitchFamily="34" charset="-122"/>
                </a:rPr>
                <a:t>...</a:t>
              </a:r>
              <a:endParaRPr lang="en-US" altLang="zh-CN" sz="1200">
                <a:solidFill>
                  <a:schemeClr val="tx1"/>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13408" y="4909"/>
              <a:ext cx="1898" cy="535"/>
            </a:xfrm>
            <a:prstGeom prst="roundRect">
              <a:avLst/>
            </a:prstGeom>
            <a:noFill/>
          </p:spPr>
          <p:txBody>
            <a:bodyPr wrap="square" rtlCol="0">
              <a:spAutoFit/>
            </a:bodyPr>
            <a:lstStyle/>
            <a:p>
              <a:r>
                <a:rPr lang="zh-CN" altLang="en-US" sz="1400" b="1" dirty="0">
                  <a:solidFill>
                    <a:schemeClr val="accent6">
                      <a:lumMod val="75000"/>
                    </a:schemeClr>
                  </a:solidFill>
                  <a:latin typeface="微软雅黑 Light" panose="020B0502040204020203" pitchFamily="34" charset="-122"/>
                  <a:ea typeface="微软雅黑 Light" panose="020B0502040204020203" pitchFamily="34" charset="-122"/>
                </a:rPr>
                <a:t>股东行为</a:t>
              </a:r>
              <a:endParaRPr lang="zh-CN" altLang="en-US" sz="1400" b="1" dirty="0">
                <a:solidFill>
                  <a:schemeClr val="accent6">
                    <a:lumMod val="75000"/>
                  </a:schemeClr>
                </a:solidFill>
                <a:latin typeface="微软雅黑 Light" panose="020B0502040204020203" pitchFamily="34" charset="-122"/>
                <a:ea typeface="微软雅黑 Light" panose="020B0502040204020203" pitchFamily="34" charset="-122"/>
              </a:endParaRPr>
            </a:p>
          </p:txBody>
        </p:sp>
        <p:sp>
          <p:nvSpPr>
            <p:cNvPr id="54" name="文本框 53"/>
            <p:cNvSpPr txBox="1"/>
            <p:nvPr/>
          </p:nvSpPr>
          <p:spPr>
            <a:xfrm>
              <a:off x="13370" y="5194"/>
              <a:ext cx="4005" cy="2576"/>
            </a:xfrm>
            <a:prstGeom prst="roundRect">
              <a:avLst/>
            </a:prstGeom>
            <a:noFill/>
          </p:spPr>
          <p:txBody>
            <a:bodyPr wrap="square" rtlCol="0">
              <a:spAutoFit/>
            </a:bodyPr>
            <a:lstStyle/>
            <a:p>
              <a:pPr marL="171450" indent="-171450" algn="just">
                <a:lnSpc>
                  <a:spcPct val="150000"/>
                </a:lnSpc>
                <a:buFont typeface="Arial" panose="020B0604020202020204" pitchFamily="34" charset="0"/>
                <a:buChar char="•"/>
              </a:pPr>
              <a:r>
                <a:rPr lang="zh-CN" altLang="en-US" sz="1200">
                  <a:solidFill>
                    <a:schemeClr val="tx1"/>
                  </a:solidFill>
                  <a:latin typeface="微软雅黑" panose="020B0503020204020204" pitchFamily="34" charset="-122"/>
                  <a:ea typeface="微软雅黑" panose="020B0503020204020204" pitchFamily="34" charset="-122"/>
                </a:rPr>
                <a:t>占用资金，侵害中小股东权益</a:t>
              </a:r>
              <a:endParaRPr lang="zh-CN" altLang="en-US" sz="1200">
                <a:solidFill>
                  <a:schemeClr val="tx1"/>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en-US" sz="1200">
                  <a:solidFill>
                    <a:schemeClr val="tx1"/>
                  </a:solidFill>
                  <a:latin typeface="微软雅黑" panose="020B0503020204020204" pitchFamily="34" charset="-122"/>
                  <a:ea typeface="微软雅黑" panose="020B0503020204020204" pitchFamily="34" charset="-122"/>
                </a:rPr>
                <a:t>集中减持公司股份</a:t>
              </a:r>
              <a:endParaRPr lang="zh-CN" altLang="en-US" sz="1200">
                <a:solidFill>
                  <a:schemeClr val="tx1"/>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en-US" sz="1200">
                  <a:solidFill>
                    <a:schemeClr val="tx1"/>
                  </a:solidFill>
                  <a:latin typeface="微软雅黑" panose="020B0503020204020204" pitchFamily="34" charset="-122"/>
                  <a:ea typeface="微软雅黑" panose="020B0503020204020204" pitchFamily="34" charset="-122"/>
                </a:rPr>
                <a:t>股票质押</a:t>
              </a:r>
              <a:endParaRPr lang="zh-CN" altLang="en-US" sz="1200">
                <a:solidFill>
                  <a:schemeClr val="tx1"/>
                </a:solidFill>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en-US" altLang="zh-CN" sz="1200">
                  <a:latin typeface="微软雅黑" panose="020B0503020204020204" pitchFamily="34" charset="-122"/>
                  <a:ea typeface="微软雅黑" panose="020B0503020204020204" pitchFamily="34" charset="-122"/>
                  <a:sym typeface="+mn-ea"/>
                </a:rPr>
                <a:t>...</a:t>
              </a:r>
              <a:endParaRPr lang="en-US" altLang="zh-CN" sz="1200">
                <a:solidFill>
                  <a:schemeClr val="tx1"/>
                </a:solidFill>
                <a:latin typeface="微软雅黑" panose="020B0503020204020204" pitchFamily="34" charset="-122"/>
                <a:ea typeface="微软雅黑" panose="020B0503020204020204" pitchFamily="34" charset="-122"/>
              </a:endParaRPr>
            </a:p>
            <a:p>
              <a:pPr indent="0" algn="just">
                <a:lnSpc>
                  <a:spcPct val="150000"/>
                </a:lnSpc>
                <a:buFont typeface="Arial" panose="020B0604020202020204" pitchFamily="34" charset="0"/>
                <a:buNone/>
              </a:pPr>
              <a:endParaRPr lang="en-US" altLang="zh-CN" sz="1200">
                <a:solidFill>
                  <a:schemeClr val="tx1"/>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5288" y="7731"/>
              <a:ext cx="1898" cy="535"/>
            </a:xfrm>
            <a:prstGeom prst="roundRect">
              <a:avLst/>
            </a:prstGeom>
            <a:noFill/>
          </p:spPr>
          <p:txBody>
            <a:bodyPr wrap="square" rtlCol="0">
              <a:spAutoFit/>
            </a:bodyPr>
            <a:lstStyle/>
            <a:p>
              <a:r>
                <a:rPr lang="zh-CN" altLang="en-US" sz="1400" b="1" dirty="0">
                  <a:solidFill>
                    <a:schemeClr val="accent6">
                      <a:lumMod val="75000"/>
                    </a:schemeClr>
                  </a:solidFill>
                  <a:latin typeface="微软雅黑 Light" panose="020B0502040204020203" pitchFamily="34" charset="-122"/>
                  <a:ea typeface="微软雅黑 Light" panose="020B0502040204020203" pitchFamily="34" charset="-122"/>
                </a:rPr>
                <a:t>管理层行为</a:t>
              </a:r>
              <a:endParaRPr lang="zh-CN" altLang="en-US" sz="1400" b="1" dirty="0">
                <a:solidFill>
                  <a:schemeClr val="accent6">
                    <a:lumMod val="75000"/>
                  </a:schemeClr>
                </a:solidFill>
                <a:latin typeface="微软雅黑 Light" panose="020B0502040204020203" pitchFamily="34" charset="-122"/>
                <a:ea typeface="微软雅黑 Light" panose="020B0502040204020203" pitchFamily="34" charset="-122"/>
              </a:endParaRPr>
            </a:p>
          </p:txBody>
        </p:sp>
        <p:sp>
          <p:nvSpPr>
            <p:cNvPr id="59" name="文本框 58"/>
            <p:cNvSpPr txBox="1"/>
            <p:nvPr/>
          </p:nvSpPr>
          <p:spPr>
            <a:xfrm>
              <a:off x="5253" y="7999"/>
              <a:ext cx="3825" cy="2622"/>
            </a:xfrm>
            <a:prstGeom prst="roundRect">
              <a:avLst/>
            </a:prstGeom>
            <a:noFill/>
          </p:spPr>
          <p:txBody>
            <a:bodyPr wrap="square" rtlCol="0">
              <a:spAutoFit/>
            </a:bodyPr>
            <a:lstStyle/>
            <a:p>
              <a:pPr marL="171450" indent="-171450" algn="just">
                <a:lnSpc>
                  <a:spcPct val="150000"/>
                </a:lnSpc>
                <a:buFont typeface="Arial" panose="020B0604020202020204" pitchFamily="34" charset="0"/>
                <a:buChar char="•"/>
              </a:pPr>
              <a:r>
                <a:rPr lang="zh-CN" sz="1200">
                  <a:latin typeface="微软雅黑" panose="020B0503020204020204" pitchFamily="34" charset="-122"/>
                  <a:ea typeface="微软雅黑" panose="020B0503020204020204" pitchFamily="34" charset="-122"/>
                  <a:sym typeface="+mn-ea"/>
                </a:rPr>
                <a:t>董监高勤勉尽责；</a:t>
              </a:r>
              <a:endParaRPr lang="zh-CN" sz="1200">
                <a:latin typeface="微软雅黑" panose="020B0503020204020204" pitchFamily="34" charset="-122"/>
                <a:ea typeface="微软雅黑" panose="020B0503020204020204" pitchFamily="34" charset="-122"/>
                <a:sym typeface="+mn-ea"/>
              </a:endParaRPr>
            </a:p>
            <a:p>
              <a:pPr marL="171450" indent="-171450" algn="just">
                <a:lnSpc>
                  <a:spcPct val="150000"/>
                </a:lnSpc>
                <a:buFont typeface="Arial" panose="020B0604020202020204" pitchFamily="34" charset="0"/>
                <a:buChar char="•"/>
              </a:pPr>
              <a:r>
                <a:rPr lang="zh-CN" sz="1200">
                  <a:latin typeface="微软雅黑" panose="020B0503020204020204" pitchFamily="34" charset="-122"/>
                  <a:ea typeface="微软雅黑" panose="020B0503020204020204" pitchFamily="34" charset="-122"/>
                  <a:sym typeface="+mn-ea"/>
                </a:rPr>
                <a:t>董监高经营治理公司中实现个人价值；</a:t>
              </a:r>
              <a:endParaRPr lang="zh-CN" sz="1200">
                <a:solidFill>
                  <a:schemeClr val="tx1"/>
                </a:solidFill>
                <a:latin typeface="微软雅黑" panose="020B0503020204020204" pitchFamily="34" charset="-122"/>
                <a:ea typeface="微软雅黑" panose="020B0503020204020204" pitchFamily="34" charset="-122"/>
                <a:sym typeface="+mn-ea"/>
              </a:endParaRPr>
            </a:p>
            <a:p>
              <a:pPr marL="171450" indent="-171450" algn="just">
                <a:lnSpc>
                  <a:spcPct val="150000"/>
                </a:lnSpc>
                <a:buFont typeface="Arial" panose="020B0604020202020204" pitchFamily="34" charset="0"/>
                <a:buChar char="•"/>
              </a:pPr>
              <a:r>
                <a:rPr lang="en-US" altLang="zh-CN" sz="1200">
                  <a:latin typeface="微软雅黑" panose="020B0503020204020204" pitchFamily="34" charset="-122"/>
                  <a:ea typeface="微软雅黑" panose="020B0503020204020204" pitchFamily="34" charset="-122"/>
                  <a:sym typeface="+mn-ea"/>
                </a:rPr>
                <a:t>...</a:t>
              </a:r>
              <a:endParaRPr lang="en-US" altLang="zh-CN" sz="1200">
                <a:solidFill>
                  <a:schemeClr val="tx1"/>
                </a:solidFill>
                <a:latin typeface="微软雅黑" panose="020B0503020204020204" pitchFamily="34" charset="-122"/>
                <a:ea typeface="微软雅黑" panose="020B0503020204020204" pitchFamily="34" charset="-122"/>
                <a:sym typeface="+mn-ea"/>
              </a:endParaRPr>
            </a:p>
            <a:p>
              <a:pPr indent="0" algn="just">
                <a:lnSpc>
                  <a:spcPct val="150000"/>
                </a:lnSpc>
                <a:buFont typeface="Arial" panose="020B0604020202020204" pitchFamily="34" charset="0"/>
                <a:buNone/>
              </a:pPr>
              <a:endParaRPr lang="en-US" altLang="zh-CN" sz="1200">
                <a:solidFill>
                  <a:schemeClr val="tx1"/>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13409" y="7731"/>
              <a:ext cx="1898" cy="535"/>
            </a:xfrm>
            <a:prstGeom prst="roundRect">
              <a:avLst/>
            </a:prstGeom>
            <a:noFill/>
          </p:spPr>
          <p:txBody>
            <a:bodyPr wrap="square" rtlCol="0">
              <a:spAutoFit/>
            </a:bodyPr>
            <a:lstStyle/>
            <a:p>
              <a:r>
                <a:rPr lang="zh-CN" altLang="en-US" sz="1400" b="1" dirty="0">
                  <a:solidFill>
                    <a:schemeClr val="accent6">
                      <a:lumMod val="75000"/>
                    </a:schemeClr>
                  </a:solidFill>
                  <a:latin typeface="微软雅黑 Light" panose="020B0502040204020203" pitchFamily="34" charset="-122"/>
                  <a:ea typeface="微软雅黑 Light" panose="020B0502040204020203" pitchFamily="34" charset="-122"/>
                </a:rPr>
                <a:t>管理层行为</a:t>
              </a:r>
              <a:endParaRPr lang="zh-CN" altLang="en-US" sz="1400" b="1" dirty="0">
                <a:solidFill>
                  <a:schemeClr val="accent6">
                    <a:lumMod val="75000"/>
                  </a:schemeClr>
                </a:solidFill>
                <a:latin typeface="微软雅黑 Light" panose="020B0502040204020203" pitchFamily="34" charset="-122"/>
                <a:ea typeface="微软雅黑 Light" panose="020B0502040204020203" pitchFamily="34" charset="-122"/>
              </a:endParaRPr>
            </a:p>
          </p:txBody>
        </p:sp>
        <p:sp>
          <p:nvSpPr>
            <p:cNvPr id="62" name="文本框 61"/>
            <p:cNvSpPr txBox="1"/>
            <p:nvPr/>
          </p:nvSpPr>
          <p:spPr>
            <a:xfrm>
              <a:off x="13374" y="7999"/>
              <a:ext cx="3825" cy="2140"/>
            </a:xfrm>
            <a:prstGeom prst="roundRect">
              <a:avLst/>
            </a:prstGeom>
            <a:noFill/>
          </p:spPr>
          <p:txBody>
            <a:bodyPr wrap="square" rtlCol="0">
              <a:spAutoFit/>
            </a:bodyPr>
            <a:lstStyle/>
            <a:p>
              <a:pPr marL="171450" indent="-171450" algn="just">
                <a:lnSpc>
                  <a:spcPct val="150000"/>
                </a:lnSpc>
                <a:buFont typeface="Arial" panose="020B0604020202020204" pitchFamily="34" charset="0"/>
                <a:buChar char="•"/>
              </a:pPr>
              <a:r>
                <a:rPr lang="zh-CN" sz="1200">
                  <a:latin typeface="微软雅黑" panose="020B0503020204020204" pitchFamily="34" charset="-122"/>
                  <a:ea typeface="微软雅黑" panose="020B0503020204020204" pitchFamily="34" charset="-122"/>
                  <a:sym typeface="+mn-ea"/>
                </a:rPr>
                <a:t>核心人员离职</a:t>
              </a:r>
              <a:endParaRPr lang="zh-CN" sz="1200">
                <a:latin typeface="微软雅黑" panose="020B0503020204020204" pitchFamily="34" charset="-122"/>
                <a:ea typeface="微软雅黑" panose="020B0503020204020204" pitchFamily="34" charset="-122"/>
                <a:sym typeface="+mn-ea"/>
              </a:endParaRPr>
            </a:p>
            <a:p>
              <a:pPr marL="171450" indent="-171450" algn="just">
                <a:lnSpc>
                  <a:spcPct val="150000"/>
                </a:lnSpc>
                <a:buFont typeface="Arial" panose="020B0604020202020204" pitchFamily="34" charset="0"/>
                <a:buChar char="•"/>
              </a:pPr>
              <a:r>
                <a:rPr lang="zh-CN" sz="1200">
                  <a:latin typeface="微软雅黑" panose="020B0503020204020204" pitchFamily="34" charset="-122"/>
                  <a:ea typeface="微软雅黑" panose="020B0503020204020204" pitchFamily="34" charset="-122"/>
                  <a:sym typeface="+mn-ea"/>
                </a:rPr>
                <a:t>与标的管理层内讧</a:t>
              </a:r>
              <a:endParaRPr lang="zh-CN" sz="1200">
                <a:latin typeface="微软雅黑" panose="020B0503020204020204" pitchFamily="34" charset="-122"/>
                <a:ea typeface="微软雅黑" panose="020B0503020204020204" pitchFamily="34" charset="-122"/>
                <a:sym typeface="+mn-ea"/>
              </a:endParaRPr>
            </a:p>
            <a:p>
              <a:pPr marL="171450" indent="-171450" algn="just">
                <a:lnSpc>
                  <a:spcPct val="150000"/>
                </a:lnSpc>
                <a:buFont typeface="Arial" panose="020B0604020202020204" pitchFamily="34" charset="0"/>
                <a:buChar char="•"/>
              </a:pPr>
              <a:r>
                <a:rPr lang="en-US" altLang="zh-CN" sz="1200">
                  <a:latin typeface="微软雅黑" panose="020B0503020204020204" pitchFamily="34" charset="-122"/>
                  <a:ea typeface="微软雅黑" panose="020B0503020204020204" pitchFamily="34" charset="-122"/>
                  <a:sym typeface="+mn-ea"/>
                </a:rPr>
                <a:t>...</a:t>
              </a:r>
              <a:endParaRPr lang="en-US" altLang="zh-CN" sz="1200">
                <a:solidFill>
                  <a:schemeClr val="tx1"/>
                </a:solidFill>
                <a:latin typeface="微软雅黑" panose="020B0503020204020204" pitchFamily="34" charset="-122"/>
                <a:ea typeface="微软雅黑" panose="020B0503020204020204" pitchFamily="34" charset="-122"/>
                <a:sym typeface="+mn-ea"/>
              </a:endParaRPr>
            </a:p>
            <a:p>
              <a:pPr indent="0" algn="just">
                <a:lnSpc>
                  <a:spcPct val="150000"/>
                </a:lnSpc>
                <a:buFont typeface="Arial" panose="020B0604020202020204" pitchFamily="34" charset="0"/>
                <a:buNone/>
              </a:pPr>
              <a:endParaRPr lang="en-US" altLang="zh-CN" sz="1200">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169670" y="88900"/>
            <a:ext cx="5525770" cy="521970"/>
          </a:xfrm>
          <a:prstGeom prst="rect">
            <a:avLst/>
          </a:prstGeom>
          <a:noFill/>
        </p:spPr>
        <p:txBody>
          <a:bodyPr wrap="square" rtlCol="0">
            <a:spAutoFit/>
          </a:bodyPr>
          <a:lstStyle/>
          <a:p>
            <a:r>
              <a:rPr lang="zh-CN" altLang="en-US" sz="2800" b="1" dirty="0">
                <a:solidFill>
                  <a:schemeClr val="tx1"/>
                </a:solidFill>
                <a:latin typeface="微软雅黑" panose="020B0503020204020204" pitchFamily="34" charset="-122"/>
                <a:ea typeface="微软雅黑" panose="020B0503020204020204" pitchFamily="34" charset="-122"/>
              </a:rPr>
              <a:t>赋能上市公司数字化转型</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10" name="任意形状 4"/>
          <p:cNvSpPr/>
          <p:nvPr/>
        </p:nvSpPr>
        <p:spPr>
          <a:xfrm>
            <a:off x="177433" y="839912"/>
            <a:ext cx="1106613" cy="49768"/>
          </a:xfrm>
          <a:custGeom>
            <a:avLst/>
            <a:gdLst>
              <a:gd name="connsiteX0" fmla="*/ 66675 w 1200150"/>
              <a:gd name="connsiteY0" fmla="*/ 0 h 53975"/>
              <a:gd name="connsiteX1" fmla="*/ 0 w 1200150"/>
              <a:gd name="connsiteY1" fmla="*/ 53975 h 53975"/>
              <a:gd name="connsiteX2" fmla="*/ 1200150 w 1200150"/>
              <a:gd name="connsiteY2" fmla="*/ 50800 h 53975"/>
              <a:gd name="connsiteX3" fmla="*/ 1200150 w 1200150"/>
              <a:gd name="connsiteY3" fmla="*/ 50800 h 53975"/>
            </a:gdLst>
            <a:ahLst/>
            <a:cxnLst>
              <a:cxn ang="0">
                <a:pos x="connsiteX0" y="connsiteY0"/>
              </a:cxn>
              <a:cxn ang="0">
                <a:pos x="connsiteX1" y="connsiteY1"/>
              </a:cxn>
              <a:cxn ang="0">
                <a:pos x="connsiteX2" y="connsiteY2"/>
              </a:cxn>
              <a:cxn ang="0">
                <a:pos x="connsiteX3" y="connsiteY3"/>
              </a:cxn>
            </a:cxnLst>
            <a:rect l="l" t="t" r="r" b="b"/>
            <a:pathLst>
              <a:path w="1200150" h="53975">
                <a:moveTo>
                  <a:pt x="66675" y="0"/>
                </a:moveTo>
                <a:lnTo>
                  <a:pt x="0" y="53975"/>
                </a:lnTo>
                <a:lnTo>
                  <a:pt x="1200150" y="50800"/>
                </a:lnTo>
                <a:lnTo>
                  <a:pt x="1200150" y="50800"/>
                </a:lnTo>
              </a:path>
            </a:pathLst>
          </a:custGeom>
          <a:noFill/>
          <a:ln w="12700">
            <a:gradFill flip="none" rotWithShape="1">
              <a:gsLst>
                <a:gs pos="0">
                  <a:srgbClr val="C69D7A"/>
                </a:gs>
                <a:gs pos="54000">
                  <a:srgbClr val="C69D7A"/>
                </a:gs>
                <a:gs pos="100000">
                  <a:srgbClr val="000000">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20">
              <a:solidFill>
                <a:schemeClr val="accent1"/>
              </a:solidFill>
            </a:endParaRPr>
          </a:p>
        </p:txBody>
      </p:sp>
      <p:sp>
        <p:nvSpPr>
          <p:cNvPr id="15" name="平行四边形 14"/>
          <p:cNvSpPr/>
          <p:nvPr/>
        </p:nvSpPr>
        <p:spPr>
          <a:xfrm>
            <a:off x="1246873" y="805513"/>
            <a:ext cx="948525" cy="118566"/>
          </a:xfrm>
          <a:prstGeom prst="parallelogram">
            <a:avLst>
              <a:gd name="adj" fmla="val 69118"/>
            </a:avLst>
          </a:prstGeom>
          <a:noFill/>
          <a:ln w="12700">
            <a:gradFill flip="none" rotWithShape="1">
              <a:gsLst>
                <a:gs pos="15000">
                  <a:srgbClr val="C69D7A">
                    <a:alpha val="0"/>
                  </a:srgbClr>
                </a:gs>
                <a:gs pos="100000">
                  <a:srgbClr val="C69D7A"/>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20">
              <a:solidFill>
                <a:schemeClr val="accent1"/>
              </a:solidFill>
            </a:endParaRPr>
          </a:p>
        </p:txBody>
      </p:sp>
      <p:cxnSp>
        <p:nvCxnSpPr>
          <p:cNvPr id="36" name="直线连接符 7"/>
          <p:cNvCxnSpPr/>
          <p:nvPr/>
        </p:nvCxnSpPr>
        <p:spPr>
          <a:xfrm>
            <a:off x="194266" y="778520"/>
            <a:ext cx="3053737" cy="0"/>
          </a:xfrm>
          <a:prstGeom prst="line">
            <a:avLst/>
          </a:prstGeom>
          <a:ln w="12700" cap="rnd">
            <a:gradFill flip="none" rotWithShape="1">
              <a:gsLst>
                <a:gs pos="0">
                  <a:srgbClr val="583F33">
                    <a:alpha val="0"/>
                  </a:srgbClr>
                </a:gs>
                <a:gs pos="53000">
                  <a:srgbClr val="583F33"/>
                </a:gs>
                <a:gs pos="100000">
                  <a:srgbClr val="FAEFD2"/>
                </a:gs>
              </a:gsLst>
              <a:lin ang="0" scaled="1"/>
              <a:tileRect/>
            </a:gradFill>
            <a:round/>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3300095" y="1717675"/>
            <a:ext cx="6252210" cy="3976370"/>
            <a:chOff x="5215" y="2399"/>
            <a:chExt cx="9846" cy="6262"/>
          </a:xfrm>
        </p:grpSpPr>
        <p:graphicFrame>
          <p:nvGraphicFramePr>
            <p:cNvPr id="38" name="图表 37"/>
            <p:cNvGraphicFramePr/>
            <p:nvPr/>
          </p:nvGraphicFramePr>
          <p:xfrm>
            <a:off x="5215" y="2399"/>
            <a:ext cx="9846" cy="6262"/>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1" name="图表 50"/>
            <p:cNvGraphicFramePr/>
            <p:nvPr/>
          </p:nvGraphicFramePr>
          <p:xfrm>
            <a:off x="6538" y="3370"/>
            <a:ext cx="7200" cy="432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51"/>
            <p:cNvSpPr txBox="1"/>
            <p:nvPr/>
          </p:nvSpPr>
          <p:spPr>
            <a:xfrm rot="18720000">
              <a:off x="8279" y="4463"/>
              <a:ext cx="1728" cy="1016"/>
            </a:xfrm>
            <a:prstGeom prst="rect">
              <a:avLst/>
            </a:prstGeom>
            <a:noFill/>
          </p:spPr>
          <p:txBody>
            <a:bodyPr wrap="none" rtlCol="0">
              <a:spAutoFit/>
            </a:bodyPr>
            <a:lstStyle/>
            <a:p>
              <a:pPr algn="ctr"/>
              <a:r>
                <a:rPr lang="zh-CN" altLang="en-US" b="1">
                  <a:solidFill>
                    <a:schemeClr val="bg1"/>
                  </a:solidFill>
                  <a:latin typeface="微软雅黑" panose="020B0503020204020204" pitchFamily="34" charset="-122"/>
                  <a:ea typeface="微软雅黑" panose="020B0503020204020204" pitchFamily="34" charset="-122"/>
                </a:rPr>
                <a:t>生产运营</a:t>
              </a:r>
              <a:endParaRPr lang="zh-CN" altLang="en-US" b="1">
                <a:solidFill>
                  <a:schemeClr val="bg1"/>
                </a:solidFill>
                <a:latin typeface="微软雅黑" panose="020B0503020204020204" pitchFamily="34" charset="-122"/>
                <a:ea typeface="微软雅黑" panose="020B0503020204020204" pitchFamily="34" charset="-122"/>
              </a:endParaRPr>
            </a:p>
            <a:p>
              <a:pPr algn="ctr"/>
              <a:r>
                <a:rPr lang="zh-CN" altLang="en-US" b="1">
                  <a:solidFill>
                    <a:schemeClr val="bg1"/>
                  </a:solidFill>
                  <a:latin typeface="微软雅黑" panose="020B0503020204020204" pitchFamily="34" charset="-122"/>
                  <a:ea typeface="微软雅黑" panose="020B0503020204020204" pitchFamily="34" charset="-122"/>
                </a:rPr>
                <a:t>优化</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53" name="文本框 52"/>
            <p:cNvSpPr txBox="1"/>
            <p:nvPr/>
          </p:nvSpPr>
          <p:spPr>
            <a:xfrm rot="3240000">
              <a:off x="10320" y="4698"/>
              <a:ext cx="1728" cy="580"/>
            </a:xfrm>
            <a:prstGeom prst="rect">
              <a:avLst/>
            </a:prstGeom>
            <a:noFill/>
          </p:spPr>
          <p:txBody>
            <a:bodyPr wrap="none" rtlCol="0">
              <a:spAutoFit/>
            </a:bodyPr>
            <a:lstStyle/>
            <a:p>
              <a:pPr algn="ctr"/>
              <a:r>
                <a:rPr lang="zh-CN" altLang="en-US" b="1">
                  <a:solidFill>
                    <a:schemeClr val="bg1"/>
                  </a:solidFill>
                  <a:latin typeface="微软雅黑" panose="020B0503020204020204" pitchFamily="34" charset="-122"/>
                  <a:ea typeface="微软雅黑" panose="020B0503020204020204" pitchFamily="34" charset="-122"/>
                </a:rPr>
                <a:t>业态转变</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9189" y="6078"/>
              <a:ext cx="1898" cy="1016"/>
            </a:xfrm>
            <a:prstGeom prst="rect">
              <a:avLst/>
            </a:prstGeom>
            <a:noFill/>
          </p:spPr>
          <p:txBody>
            <a:bodyPr wrap="none" rtlCol="0">
              <a:spAutoFit/>
            </a:bodyPr>
            <a:lstStyle/>
            <a:p>
              <a:pPr algn="ctr"/>
              <a:r>
                <a:rPr lang="zh-CN" altLang="en-US" b="1">
                  <a:solidFill>
                    <a:schemeClr val="bg1"/>
                  </a:solidFill>
                  <a:latin typeface="微软雅黑" panose="020B0503020204020204" pitchFamily="34" charset="-122"/>
                  <a:ea typeface="微软雅黑" panose="020B0503020204020204" pitchFamily="34" charset="-122"/>
                </a:rPr>
                <a:t>产品</a:t>
              </a:r>
              <a:r>
                <a:rPr lang="en-US" altLang="zh-CN" b="1">
                  <a:solidFill>
                    <a:schemeClr val="bg1"/>
                  </a:solidFill>
                  <a:latin typeface="微软雅黑" panose="020B0503020204020204" pitchFamily="34" charset="-122"/>
                  <a:ea typeface="微软雅黑" panose="020B0503020204020204" pitchFamily="34" charset="-122"/>
                </a:rPr>
                <a:t>/</a:t>
              </a:r>
              <a:r>
                <a:rPr lang="zh-CN" altLang="en-US" b="1">
                  <a:solidFill>
                    <a:schemeClr val="bg1"/>
                  </a:solidFill>
                  <a:latin typeface="微软雅黑" panose="020B0503020204020204" pitchFamily="34" charset="-122"/>
                  <a:ea typeface="微软雅黑" panose="020B0503020204020204" pitchFamily="34" charset="-122"/>
                </a:rPr>
                <a:t>服务</a:t>
              </a:r>
              <a:endParaRPr lang="zh-CN" altLang="en-US" b="1">
                <a:solidFill>
                  <a:schemeClr val="bg1"/>
                </a:solidFill>
                <a:latin typeface="微软雅黑" panose="020B0503020204020204" pitchFamily="34" charset="-122"/>
                <a:ea typeface="微软雅黑" panose="020B0503020204020204" pitchFamily="34" charset="-122"/>
              </a:endParaRPr>
            </a:p>
            <a:p>
              <a:pPr algn="ctr"/>
              <a:r>
                <a:rPr lang="zh-CN" altLang="en-US" b="1">
                  <a:solidFill>
                    <a:schemeClr val="bg1"/>
                  </a:solidFill>
                  <a:latin typeface="微软雅黑" panose="020B0503020204020204" pitchFamily="34" charset="-122"/>
                  <a:ea typeface="微软雅黑" panose="020B0503020204020204" pitchFamily="34" charset="-122"/>
                </a:rPr>
                <a:t>创新</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rot="20220000">
              <a:off x="8866" y="2806"/>
              <a:ext cx="848" cy="822"/>
            </a:xfrm>
            <a:prstGeom prst="rect">
              <a:avLst/>
            </a:prstGeom>
            <a:noFill/>
          </p:spPr>
          <p:txBody>
            <a:bodyPr wrap="non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效率</a:t>
              </a:r>
              <a:endParaRPr lang="zh-CN" altLang="en-US" sz="1400" b="1">
                <a:solidFill>
                  <a:schemeClr val="bg1"/>
                </a:solidFill>
                <a:latin typeface="微软雅黑" panose="020B0503020204020204" pitchFamily="34" charset="-122"/>
                <a:ea typeface="微软雅黑" panose="020B0503020204020204" pitchFamily="34" charset="-122"/>
              </a:endParaRPr>
            </a:p>
            <a:p>
              <a:pPr algn="ctr"/>
              <a:r>
                <a:rPr lang="zh-CN" altLang="en-US" sz="1400" b="1">
                  <a:solidFill>
                    <a:schemeClr val="bg1"/>
                  </a:solidFill>
                  <a:latin typeface="微软雅黑" panose="020B0503020204020204" pitchFamily="34" charset="-122"/>
                  <a:ea typeface="微软雅黑" panose="020B0503020204020204" pitchFamily="34" charset="-122"/>
                </a:rPr>
                <a:t>提升</a:t>
              </a:r>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rot="18420000">
              <a:off x="7696" y="3747"/>
              <a:ext cx="848" cy="822"/>
            </a:xfrm>
            <a:prstGeom prst="rect">
              <a:avLst/>
            </a:prstGeom>
            <a:noFill/>
          </p:spPr>
          <p:txBody>
            <a:bodyPr wrap="non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成本</a:t>
              </a:r>
              <a:endParaRPr lang="zh-CN" altLang="en-US" sz="1400" b="1">
                <a:solidFill>
                  <a:schemeClr val="bg1"/>
                </a:solidFill>
                <a:latin typeface="微软雅黑" panose="020B0503020204020204" pitchFamily="34" charset="-122"/>
                <a:ea typeface="微软雅黑" panose="020B0503020204020204" pitchFamily="34" charset="-122"/>
              </a:endParaRPr>
            </a:p>
            <a:p>
              <a:pPr algn="ctr"/>
              <a:r>
                <a:rPr lang="zh-CN" altLang="en-US" sz="1400" b="1">
                  <a:solidFill>
                    <a:schemeClr val="bg1"/>
                  </a:solidFill>
                  <a:latin typeface="微软雅黑" panose="020B0503020204020204" pitchFamily="34" charset="-122"/>
                  <a:ea typeface="微软雅黑" panose="020B0503020204020204" pitchFamily="34" charset="-122"/>
                </a:rPr>
                <a:t>降低</a:t>
              </a:r>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rot="15720000">
              <a:off x="7297" y="5460"/>
              <a:ext cx="848" cy="822"/>
            </a:xfrm>
            <a:prstGeom prst="rect">
              <a:avLst/>
            </a:prstGeom>
            <a:noFill/>
          </p:spPr>
          <p:txBody>
            <a:bodyPr wrap="non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质量</a:t>
              </a:r>
              <a:endParaRPr lang="zh-CN" altLang="en-US" sz="1400" b="1">
                <a:solidFill>
                  <a:schemeClr val="bg1"/>
                </a:solidFill>
                <a:latin typeface="微软雅黑" panose="020B0503020204020204" pitchFamily="34" charset="-122"/>
                <a:ea typeface="微软雅黑" panose="020B0503020204020204" pitchFamily="34" charset="-122"/>
              </a:endParaRPr>
            </a:p>
            <a:p>
              <a:pPr algn="ctr"/>
              <a:r>
                <a:rPr lang="zh-CN" altLang="en-US" sz="1400" b="1">
                  <a:solidFill>
                    <a:schemeClr val="bg1"/>
                  </a:solidFill>
                  <a:latin typeface="微软雅黑" panose="020B0503020204020204" pitchFamily="34" charset="-122"/>
                  <a:ea typeface="微软雅黑" panose="020B0503020204020204" pitchFamily="34" charset="-122"/>
                </a:rPr>
                <a:t>提高</a:t>
              </a:r>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58" name="文本框 57"/>
            <p:cNvSpPr txBox="1"/>
            <p:nvPr/>
          </p:nvSpPr>
          <p:spPr>
            <a:xfrm rot="1680000">
              <a:off x="10114" y="2844"/>
              <a:ext cx="1688" cy="822"/>
            </a:xfrm>
            <a:prstGeom prst="rect">
              <a:avLst/>
            </a:prstGeom>
            <a:noFill/>
          </p:spPr>
          <p:txBody>
            <a:bodyPr wrap="non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绿色</a:t>
              </a:r>
              <a:endParaRPr lang="zh-CN" altLang="en-US" sz="1400" b="1">
                <a:solidFill>
                  <a:schemeClr val="bg1"/>
                </a:solidFill>
                <a:latin typeface="微软雅黑" panose="020B0503020204020204" pitchFamily="34" charset="-122"/>
                <a:ea typeface="微软雅黑" panose="020B0503020204020204" pitchFamily="34" charset="-122"/>
              </a:endParaRPr>
            </a:p>
            <a:p>
              <a:pPr algn="ctr"/>
              <a:r>
                <a:rPr lang="zh-CN" altLang="en-US" sz="1400" b="1">
                  <a:solidFill>
                    <a:schemeClr val="bg1"/>
                  </a:solidFill>
                  <a:latin typeface="微软雅黑" panose="020B0503020204020204" pitchFamily="34" charset="-122"/>
                  <a:ea typeface="微软雅黑" panose="020B0503020204020204" pitchFamily="34" charset="-122"/>
                </a:rPr>
                <a:t>可持续发展</a:t>
              </a:r>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59" name="文本框 58"/>
            <p:cNvSpPr txBox="1"/>
            <p:nvPr/>
          </p:nvSpPr>
          <p:spPr>
            <a:xfrm rot="3540000">
              <a:off x="11655" y="3894"/>
              <a:ext cx="1128" cy="822"/>
            </a:xfrm>
            <a:prstGeom prst="rect">
              <a:avLst/>
            </a:prstGeom>
            <a:noFill/>
          </p:spPr>
          <p:txBody>
            <a:bodyPr wrap="non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数字</a:t>
              </a:r>
              <a:endParaRPr lang="zh-CN" altLang="en-US" sz="1400" b="1">
                <a:solidFill>
                  <a:schemeClr val="bg1"/>
                </a:solidFill>
                <a:latin typeface="微软雅黑" panose="020B0503020204020204" pitchFamily="34" charset="-122"/>
                <a:ea typeface="微软雅黑" panose="020B0503020204020204" pitchFamily="34" charset="-122"/>
              </a:endParaRPr>
            </a:p>
            <a:p>
              <a:pPr algn="ctr"/>
              <a:r>
                <a:rPr lang="zh-CN" altLang="en-US" sz="1400" b="1">
                  <a:solidFill>
                    <a:schemeClr val="bg1"/>
                  </a:solidFill>
                  <a:latin typeface="微软雅黑" panose="020B0503020204020204" pitchFamily="34" charset="-122"/>
                  <a:ea typeface="微软雅黑" panose="020B0503020204020204" pitchFamily="34" charset="-122"/>
                </a:rPr>
                <a:t>新业务</a:t>
              </a:r>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60" name="文本框 59"/>
            <p:cNvSpPr txBox="1"/>
            <p:nvPr/>
          </p:nvSpPr>
          <p:spPr>
            <a:xfrm rot="5880000">
              <a:off x="11484" y="5341"/>
              <a:ext cx="1968" cy="1161"/>
            </a:xfrm>
            <a:prstGeom prst="rect">
              <a:avLst/>
            </a:prstGeom>
            <a:noFill/>
          </p:spPr>
          <p:txBody>
            <a:bodyPr wrap="non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用户</a:t>
              </a:r>
              <a:r>
                <a:rPr lang="en-US" altLang="zh-CN" sz="1400" b="1">
                  <a:solidFill>
                    <a:schemeClr val="bg1"/>
                  </a:solidFill>
                  <a:latin typeface="微软雅黑" panose="020B0503020204020204" pitchFamily="34" charset="-122"/>
                  <a:ea typeface="微软雅黑" panose="020B0503020204020204" pitchFamily="34" charset="-122"/>
                </a:rPr>
                <a:t>/</a:t>
              </a:r>
              <a:r>
                <a:rPr lang="zh-CN" altLang="en-US" sz="1400" b="1">
                  <a:solidFill>
                    <a:schemeClr val="bg1"/>
                  </a:solidFill>
                  <a:latin typeface="微软雅黑" panose="020B0503020204020204" pitchFamily="34" charset="-122"/>
                  <a:ea typeface="微软雅黑" panose="020B0503020204020204" pitchFamily="34" charset="-122"/>
                </a:rPr>
                <a:t>生态合</a:t>
              </a:r>
              <a:endParaRPr lang="zh-CN" altLang="en-US" sz="1400" b="1">
                <a:solidFill>
                  <a:schemeClr val="bg1"/>
                </a:solidFill>
                <a:latin typeface="微软雅黑" panose="020B0503020204020204" pitchFamily="34" charset="-122"/>
                <a:ea typeface="微软雅黑" panose="020B0503020204020204" pitchFamily="34" charset="-122"/>
              </a:endParaRPr>
            </a:p>
            <a:p>
              <a:pPr algn="ctr"/>
              <a:r>
                <a:rPr lang="zh-CN" altLang="en-US" sz="1400" b="1">
                  <a:solidFill>
                    <a:schemeClr val="bg1"/>
                  </a:solidFill>
                  <a:latin typeface="微软雅黑" panose="020B0503020204020204" pitchFamily="34" charset="-122"/>
                  <a:ea typeface="微软雅黑" panose="020B0503020204020204" pitchFamily="34" charset="-122"/>
                </a:rPr>
                <a:t>作伙伴链接与</a:t>
              </a:r>
              <a:endParaRPr lang="zh-CN" altLang="en-US" sz="1400" b="1">
                <a:solidFill>
                  <a:schemeClr val="bg1"/>
                </a:solidFill>
                <a:latin typeface="微软雅黑" panose="020B0503020204020204" pitchFamily="34" charset="-122"/>
                <a:ea typeface="微软雅黑" panose="020B0503020204020204" pitchFamily="34" charset="-122"/>
              </a:endParaRPr>
            </a:p>
            <a:p>
              <a:pPr algn="ctr"/>
              <a:r>
                <a:rPr lang="zh-CN" altLang="en-US" sz="1400" b="1">
                  <a:solidFill>
                    <a:schemeClr val="bg1"/>
                  </a:solidFill>
                  <a:latin typeface="微软雅黑" panose="020B0503020204020204" pitchFamily="34" charset="-122"/>
                  <a:ea typeface="微软雅黑" panose="020B0503020204020204" pitchFamily="34" charset="-122"/>
                </a:rPr>
                <a:t>赋能</a:t>
              </a:r>
              <a:endParaRPr lang="en-US" altLang="zh-CN" sz="1400" b="1">
                <a:solidFill>
                  <a:schemeClr val="bg1"/>
                </a:solidFill>
                <a:latin typeface="微软雅黑" panose="020B0503020204020204" pitchFamily="34" charset="-122"/>
                <a:ea typeface="微软雅黑" panose="020B0503020204020204" pitchFamily="34" charset="-122"/>
              </a:endParaRPr>
            </a:p>
          </p:txBody>
        </p:sp>
        <p:sp>
          <p:nvSpPr>
            <p:cNvPr id="61" name="文本框 60"/>
            <p:cNvSpPr txBox="1"/>
            <p:nvPr/>
          </p:nvSpPr>
          <p:spPr>
            <a:xfrm rot="2760000">
              <a:off x="7904" y="6925"/>
              <a:ext cx="1260" cy="822"/>
            </a:xfrm>
            <a:prstGeom prst="rect">
              <a:avLst/>
            </a:prstGeom>
            <a:noFill/>
          </p:spPr>
          <p:txBody>
            <a:bodyPr wrap="non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新技术</a:t>
              </a:r>
              <a:r>
                <a:rPr lang="en-US" altLang="zh-CN" sz="1400" b="1">
                  <a:solidFill>
                    <a:schemeClr val="bg1"/>
                  </a:solidFill>
                  <a:latin typeface="微软雅黑" panose="020B0503020204020204" pitchFamily="34" charset="-122"/>
                  <a:ea typeface="微软雅黑" panose="020B0503020204020204" pitchFamily="34" charset="-122"/>
                </a:rPr>
                <a:t>/</a:t>
              </a:r>
              <a:endParaRPr lang="en-US" altLang="zh-CN" sz="1400" b="1">
                <a:solidFill>
                  <a:schemeClr val="bg1"/>
                </a:solidFill>
                <a:latin typeface="微软雅黑" panose="020B0503020204020204" pitchFamily="34" charset="-122"/>
                <a:ea typeface="微软雅黑" panose="020B0503020204020204" pitchFamily="34" charset="-122"/>
              </a:endParaRPr>
            </a:p>
            <a:p>
              <a:pPr algn="ctr"/>
              <a:r>
                <a:rPr lang="zh-CN" altLang="en-US" sz="1400" b="1">
                  <a:solidFill>
                    <a:schemeClr val="bg1"/>
                  </a:solidFill>
                  <a:latin typeface="微软雅黑" panose="020B0503020204020204" pitchFamily="34" charset="-122"/>
                  <a:ea typeface="微软雅黑" panose="020B0503020204020204" pitchFamily="34" charset="-122"/>
                </a:rPr>
                <a:t>新产品</a:t>
              </a:r>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9433" y="7534"/>
              <a:ext cx="1408" cy="822"/>
            </a:xfrm>
            <a:prstGeom prst="rect">
              <a:avLst/>
            </a:prstGeom>
            <a:noFill/>
          </p:spPr>
          <p:txBody>
            <a:bodyPr wrap="none" rtlCol="0">
              <a:spAutoFit/>
            </a:bodyPr>
            <a:lstStyle/>
            <a:p>
              <a:pPr algn="ctr"/>
              <a:r>
                <a:rPr lang="zh-CN" sz="1400" b="1">
                  <a:solidFill>
                    <a:schemeClr val="bg1"/>
                  </a:solidFill>
                  <a:latin typeface="微软雅黑" panose="020B0503020204020204" pitchFamily="34" charset="-122"/>
                  <a:ea typeface="微软雅黑" panose="020B0503020204020204" pitchFamily="34" charset="-122"/>
                </a:rPr>
                <a:t>服务延伸</a:t>
              </a:r>
              <a:endParaRPr lang="zh-CN" sz="1400" b="1">
                <a:solidFill>
                  <a:schemeClr val="bg1"/>
                </a:solidFill>
                <a:latin typeface="微软雅黑" panose="020B0503020204020204" pitchFamily="34" charset="-122"/>
                <a:ea typeface="微软雅黑" panose="020B0503020204020204" pitchFamily="34" charset="-122"/>
              </a:endParaRPr>
            </a:p>
            <a:p>
              <a:pPr algn="ctr"/>
              <a:r>
                <a:rPr lang="zh-CN" sz="1400" b="1">
                  <a:solidFill>
                    <a:schemeClr val="bg1"/>
                  </a:solidFill>
                  <a:latin typeface="微软雅黑" panose="020B0503020204020204" pitchFamily="34" charset="-122"/>
                  <a:ea typeface="微软雅黑" panose="020B0503020204020204" pitchFamily="34" charset="-122"/>
                </a:rPr>
                <a:t>与增值</a:t>
              </a:r>
              <a:endParaRPr lang="zh-CN" sz="1400" b="1">
                <a:solidFill>
                  <a:schemeClr val="bg1"/>
                </a:solidFill>
                <a:latin typeface="微软雅黑" panose="020B0503020204020204" pitchFamily="34" charset="-122"/>
                <a:ea typeface="微软雅黑" panose="020B0503020204020204" pitchFamily="34" charset="-122"/>
              </a:endParaRPr>
            </a:p>
          </p:txBody>
        </p:sp>
        <p:sp>
          <p:nvSpPr>
            <p:cNvPr id="63" name="文本框 62"/>
            <p:cNvSpPr txBox="1"/>
            <p:nvPr/>
          </p:nvSpPr>
          <p:spPr>
            <a:xfrm rot="19200000">
              <a:off x="10940" y="6953"/>
              <a:ext cx="1408" cy="822"/>
            </a:xfrm>
            <a:prstGeom prst="rect">
              <a:avLst/>
            </a:prstGeom>
            <a:noFill/>
          </p:spPr>
          <p:txBody>
            <a:bodyPr wrap="none" rtlCol="0">
              <a:spAutoFit/>
            </a:bodyPr>
            <a:lstStyle/>
            <a:p>
              <a:pPr algn="ctr"/>
              <a:r>
                <a:rPr lang="zh-CN" sz="1400" b="1">
                  <a:solidFill>
                    <a:schemeClr val="bg1"/>
                  </a:solidFill>
                  <a:latin typeface="微软雅黑" panose="020B0503020204020204" pitchFamily="34" charset="-122"/>
                  <a:ea typeface="微软雅黑" panose="020B0503020204020204" pitchFamily="34" charset="-122"/>
                </a:rPr>
                <a:t>主营业务</a:t>
              </a:r>
              <a:endParaRPr lang="zh-CN" sz="1400" b="1">
                <a:solidFill>
                  <a:schemeClr val="bg1"/>
                </a:solidFill>
                <a:latin typeface="微软雅黑" panose="020B0503020204020204" pitchFamily="34" charset="-122"/>
                <a:ea typeface="微软雅黑" panose="020B0503020204020204" pitchFamily="34" charset="-122"/>
              </a:endParaRPr>
            </a:p>
            <a:p>
              <a:pPr algn="ctr"/>
              <a:r>
                <a:rPr lang="zh-CN" sz="1400" b="1">
                  <a:solidFill>
                    <a:schemeClr val="bg1"/>
                  </a:solidFill>
                  <a:latin typeface="微软雅黑" panose="020B0503020204020204" pitchFamily="34" charset="-122"/>
                  <a:ea typeface="微软雅黑" panose="020B0503020204020204" pitchFamily="34" charset="-122"/>
                </a:rPr>
                <a:t>增长</a:t>
              </a:r>
              <a:endParaRPr lang="zh-CN" sz="1400" b="1">
                <a:solidFill>
                  <a:schemeClr val="bg1"/>
                </a:solidFill>
                <a:latin typeface="微软雅黑" panose="020B0503020204020204" pitchFamily="34" charset="-122"/>
                <a:ea typeface="微软雅黑" panose="020B0503020204020204" pitchFamily="34" charset="-122"/>
              </a:endParaRPr>
            </a:p>
          </p:txBody>
        </p:sp>
      </p:grpSp>
      <p:cxnSp>
        <p:nvCxnSpPr>
          <p:cNvPr id="64" name="肘形连接符 63"/>
          <p:cNvCxnSpPr>
            <a:stCxn id="66" idx="3"/>
            <a:endCxn id="55" idx="0"/>
          </p:cNvCxnSpPr>
          <p:nvPr/>
        </p:nvCxnSpPr>
        <p:spPr>
          <a:xfrm>
            <a:off x="5117465" y="1557655"/>
            <a:ext cx="668020" cy="439420"/>
          </a:xfrm>
          <a:prstGeom prst="bentConnector2">
            <a:avLst/>
          </a:prstGeom>
          <a:ln w="12700">
            <a:solidFill>
              <a:schemeClr val="accent3">
                <a:lumMod val="75000"/>
              </a:schemeClr>
            </a:solidFill>
            <a:headEnd type="triangle"/>
            <a:tailEnd type="arrow"/>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1886585" y="989965"/>
            <a:ext cx="1198880" cy="337185"/>
          </a:xfrm>
          <a:prstGeom prst="rect">
            <a:avLst/>
          </a:prstGeom>
          <a:noFill/>
        </p:spPr>
        <p:txBody>
          <a:bodyPr wrap="none" rtlCol="0">
            <a:spAutoFit/>
          </a:bodyPr>
          <a:lstStyle/>
          <a:p>
            <a:pPr marL="285750" indent="-285750">
              <a:buFont typeface="Wingdings" panose="05000000000000000000" charset="0"/>
              <a:buChar char="l"/>
            </a:pPr>
            <a:r>
              <a:rPr lang="zh-CN" altLang="en-US" sz="1600" b="1">
                <a:solidFill>
                  <a:schemeClr val="accent4"/>
                </a:solidFill>
                <a:latin typeface="微软雅黑" panose="020B0503020204020204" pitchFamily="34" charset="-122"/>
                <a:ea typeface="微软雅黑" panose="020B0503020204020204" pitchFamily="34" charset="-122"/>
              </a:rPr>
              <a:t>效率提升</a:t>
            </a:r>
            <a:endParaRPr lang="zh-CN" altLang="en-US" sz="1600" b="1">
              <a:solidFill>
                <a:schemeClr val="accent4"/>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1886585" y="1327150"/>
            <a:ext cx="3230880" cy="460375"/>
          </a:xfrm>
          <a:prstGeom prst="rect">
            <a:avLst/>
          </a:prstGeom>
          <a:noFill/>
        </p:spPr>
        <p:txBody>
          <a:bodyPr wrap="none" rtlCol="0">
            <a:spAutoFit/>
          </a:bodyPr>
          <a:lstStyle/>
          <a:p>
            <a:pPr marL="171450" indent="-171450">
              <a:buFont typeface="Wingdings" panose="05000000000000000000" charset="0"/>
              <a:buChar char="ü"/>
            </a:pPr>
            <a:r>
              <a:rPr lang="zh-CN" altLang="en-US" sz="1200">
                <a:solidFill>
                  <a:schemeClr val="accent4"/>
                </a:solidFill>
                <a:latin typeface="微软雅黑" panose="020B0503020204020204" pitchFamily="34" charset="-122"/>
                <a:ea typeface="微软雅黑" panose="020B0503020204020204" pitchFamily="34" charset="-122"/>
              </a:rPr>
              <a:t>提高规模化效率，提升单位时间价值产出；</a:t>
            </a:r>
            <a:endParaRPr lang="zh-CN" altLang="en-US" sz="1200">
              <a:solidFill>
                <a:schemeClr val="accent4"/>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ü"/>
            </a:pPr>
            <a:r>
              <a:rPr lang="zh-CN" altLang="en-US" sz="1200">
                <a:solidFill>
                  <a:schemeClr val="accent4"/>
                </a:solidFill>
                <a:latin typeface="微软雅黑" panose="020B0503020204020204" pitchFamily="34" charset="-122"/>
                <a:ea typeface="微软雅黑" panose="020B0503020204020204" pitchFamily="34" charset="-122"/>
              </a:rPr>
              <a:t>提高多样化效率，提升单位用户价值产出；</a:t>
            </a:r>
            <a:endParaRPr lang="zh-CN" altLang="en-US" sz="1200">
              <a:solidFill>
                <a:schemeClr val="accent4"/>
              </a:solidFill>
              <a:latin typeface="微软雅黑" panose="020B0503020204020204" pitchFamily="34" charset="-122"/>
              <a:ea typeface="微软雅黑" panose="020B0503020204020204" pitchFamily="34" charset="-122"/>
            </a:endParaRPr>
          </a:p>
        </p:txBody>
      </p:sp>
      <p:cxnSp>
        <p:nvCxnSpPr>
          <p:cNvPr id="67" name="肘形连接符 66"/>
          <p:cNvCxnSpPr/>
          <p:nvPr/>
        </p:nvCxnSpPr>
        <p:spPr>
          <a:xfrm>
            <a:off x="4043045" y="2557780"/>
            <a:ext cx="668020" cy="439420"/>
          </a:xfrm>
          <a:prstGeom prst="bentConnector2">
            <a:avLst/>
          </a:prstGeom>
          <a:ln w="12700">
            <a:solidFill>
              <a:schemeClr val="accent3">
                <a:lumMod val="75000"/>
              </a:schemeClr>
            </a:solidFill>
            <a:headEnd type="triangle"/>
            <a:tailEnd type="arrow"/>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621915" y="2117090"/>
            <a:ext cx="1281430" cy="337185"/>
          </a:xfrm>
          <a:prstGeom prst="rect">
            <a:avLst/>
          </a:prstGeom>
          <a:noFill/>
        </p:spPr>
        <p:txBody>
          <a:bodyPr wrap="none" rtlCol="0">
            <a:spAutoFit/>
          </a:bodyPr>
          <a:lstStyle/>
          <a:p>
            <a:pPr marL="285750" indent="-285750">
              <a:buFont typeface="Wingdings" panose="05000000000000000000" charset="0"/>
              <a:buChar char="l"/>
            </a:pPr>
            <a:r>
              <a:rPr lang="zh-CN" altLang="en-US" sz="1600" b="1">
                <a:solidFill>
                  <a:schemeClr val="accent4"/>
                </a:solidFill>
                <a:latin typeface="微软雅黑" panose="020B0503020204020204" pitchFamily="34" charset="-122"/>
                <a:ea typeface="微软雅黑" panose="020B0503020204020204" pitchFamily="34" charset="-122"/>
              </a:rPr>
              <a:t>成本降低</a:t>
            </a:r>
            <a:endParaRPr lang="zh-CN" altLang="en-US" sz="1600" b="1">
              <a:solidFill>
                <a:schemeClr val="accent4"/>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2621915" y="2454275"/>
            <a:ext cx="1421130" cy="829945"/>
          </a:xfrm>
          <a:prstGeom prst="rect">
            <a:avLst/>
          </a:prstGeom>
          <a:noFill/>
        </p:spPr>
        <p:txBody>
          <a:bodyPr wrap="none" rtlCol="0">
            <a:spAutoFit/>
          </a:bodyPr>
          <a:lstStyle/>
          <a:p>
            <a:pPr marL="171450" indent="-171450">
              <a:buFont typeface="Wingdings" panose="05000000000000000000" charset="0"/>
              <a:buChar char="ü"/>
            </a:pPr>
            <a:r>
              <a:rPr lang="zh-CN" altLang="en-US" sz="1200">
                <a:solidFill>
                  <a:schemeClr val="accent4"/>
                </a:solidFill>
                <a:latin typeface="微软雅黑" panose="020B0503020204020204" pitchFamily="34" charset="-122"/>
                <a:ea typeface="微软雅黑" panose="020B0503020204020204" pitchFamily="34" charset="-122"/>
              </a:rPr>
              <a:t>研发成本降低；</a:t>
            </a:r>
            <a:endParaRPr lang="zh-CN" altLang="en-US" sz="1200">
              <a:solidFill>
                <a:schemeClr val="accent4"/>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ü"/>
            </a:pPr>
            <a:r>
              <a:rPr lang="zh-CN" altLang="en-US" sz="1200">
                <a:solidFill>
                  <a:schemeClr val="accent4"/>
                </a:solidFill>
                <a:latin typeface="微软雅黑" panose="020B0503020204020204" pitchFamily="34" charset="-122"/>
                <a:ea typeface="微软雅黑" panose="020B0503020204020204" pitchFamily="34" charset="-122"/>
              </a:rPr>
              <a:t>生产成本降低；</a:t>
            </a:r>
            <a:endParaRPr lang="zh-CN" altLang="en-US" sz="1200">
              <a:solidFill>
                <a:schemeClr val="accent4"/>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ü"/>
            </a:pPr>
            <a:r>
              <a:rPr lang="zh-CN" altLang="en-US" sz="1200">
                <a:solidFill>
                  <a:schemeClr val="accent4"/>
                </a:solidFill>
                <a:latin typeface="微软雅黑" panose="020B0503020204020204" pitchFamily="34" charset="-122"/>
                <a:ea typeface="微软雅黑" panose="020B0503020204020204" pitchFamily="34" charset="-122"/>
              </a:rPr>
              <a:t>管理成本降低；</a:t>
            </a:r>
            <a:endParaRPr lang="zh-CN" altLang="en-US" sz="1200">
              <a:solidFill>
                <a:schemeClr val="accent4"/>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ü"/>
            </a:pPr>
            <a:r>
              <a:rPr lang="zh-CN" altLang="en-US" sz="1200">
                <a:solidFill>
                  <a:schemeClr val="accent4"/>
                </a:solidFill>
                <a:latin typeface="微软雅黑" panose="020B0503020204020204" pitchFamily="34" charset="-122"/>
                <a:ea typeface="微软雅黑" panose="020B0503020204020204" pitchFamily="34" charset="-122"/>
              </a:rPr>
              <a:t>交易成本降低；</a:t>
            </a:r>
            <a:endParaRPr lang="zh-CN" altLang="en-US" sz="1200">
              <a:solidFill>
                <a:schemeClr val="accent4"/>
              </a:solidFill>
              <a:latin typeface="微软雅黑" panose="020B0503020204020204" pitchFamily="34" charset="-122"/>
              <a:ea typeface="微软雅黑" panose="020B0503020204020204" pitchFamily="34" charset="-122"/>
            </a:endParaRPr>
          </a:p>
        </p:txBody>
      </p:sp>
      <p:sp>
        <p:nvSpPr>
          <p:cNvPr id="73" name="文本框 72"/>
          <p:cNvSpPr txBox="1"/>
          <p:nvPr/>
        </p:nvSpPr>
        <p:spPr>
          <a:xfrm>
            <a:off x="877570" y="3576955"/>
            <a:ext cx="1281430" cy="337185"/>
          </a:xfrm>
          <a:prstGeom prst="rect">
            <a:avLst/>
          </a:prstGeom>
          <a:noFill/>
        </p:spPr>
        <p:txBody>
          <a:bodyPr wrap="none" rtlCol="0">
            <a:spAutoFit/>
          </a:bodyPr>
          <a:lstStyle/>
          <a:p>
            <a:pPr marL="285750" indent="-285750">
              <a:buFont typeface="Wingdings" panose="05000000000000000000" charset="0"/>
              <a:buChar char="l"/>
            </a:pPr>
            <a:r>
              <a:rPr lang="zh-CN" altLang="en-US" sz="1600" b="1">
                <a:solidFill>
                  <a:schemeClr val="accent4"/>
                </a:solidFill>
                <a:latin typeface="微软雅黑" panose="020B0503020204020204" pitchFamily="34" charset="-122"/>
                <a:ea typeface="微软雅黑" panose="020B0503020204020204" pitchFamily="34" charset="-122"/>
              </a:rPr>
              <a:t>质量提高</a:t>
            </a:r>
            <a:endParaRPr lang="zh-CN" altLang="en-US" sz="1600" b="1">
              <a:solidFill>
                <a:schemeClr val="accent4"/>
              </a:solidFill>
              <a:latin typeface="微软雅黑" panose="020B0503020204020204" pitchFamily="34" charset="-122"/>
              <a:ea typeface="微软雅黑" panose="020B0503020204020204" pitchFamily="34" charset="-122"/>
            </a:endParaRPr>
          </a:p>
        </p:txBody>
      </p:sp>
      <p:sp>
        <p:nvSpPr>
          <p:cNvPr id="74" name="文本框 73"/>
          <p:cNvSpPr txBox="1"/>
          <p:nvPr/>
        </p:nvSpPr>
        <p:spPr>
          <a:xfrm>
            <a:off x="877570" y="3914140"/>
            <a:ext cx="2335530" cy="829945"/>
          </a:xfrm>
          <a:prstGeom prst="rect">
            <a:avLst/>
          </a:prstGeom>
          <a:noFill/>
        </p:spPr>
        <p:txBody>
          <a:bodyPr wrap="none" rtlCol="0">
            <a:spAutoFit/>
          </a:bodyPr>
          <a:lstStyle/>
          <a:p>
            <a:pPr marL="171450" indent="-171450">
              <a:buFont typeface="Wingdings" panose="05000000000000000000" charset="0"/>
              <a:buChar char="ü"/>
            </a:pPr>
            <a:r>
              <a:rPr lang="zh-CN" altLang="en-US" sz="1200">
                <a:solidFill>
                  <a:schemeClr val="accent4"/>
                </a:solidFill>
                <a:latin typeface="微软雅黑" panose="020B0503020204020204" pitchFamily="34" charset="-122"/>
                <a:ea typeface="微软雅黑" panose="020B0503020204020204" pitchFamily="34" charset="-122"/>
              </a:rPr>
              <a:t>设计质量提高；</a:t>
            </a:r>
            <a:endParaRPr lang="zh-CN" altLang="en-US" sz="1200">
              <a:solidFill>
                <a:schemeClr val="accent4"/>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ü"/>
            </a:pPr>
            <a:r>
              <a:rPr lang="zh-CN" altLang="en-US" sz="1200">
                <a:solidFill>
                  <a:schemeClr val="accent4"/>
                </a:solidFill>
                <a:latin typeface="微软雅黑" panose="020B0503020204020204" pitchFamily="34" charset="-122"/>
                <a:ea typeface="微软雅黑" panose="020B0503020204020204" pitchFamily="34" charset="-122"/>
              </a:rPr>
              <a:t>生产</a:t>
            </a:r>
            <a:r>
              <a:rPr lang="en-US" altLang="zh-CN" sz="1200">
                <a:solidFill>
                  <a:schemeClr val="accent4"/>
                </a:solidFill>
                <a:latin typeface="微软雅黑" panose="020B0503020204020204" pitchFamily="34" charset="-122"/>
                <a:ea typeface="微软雅黑" panose="020B0503020204020204" pitchFamily="34" charset="-122"/>
              </a:rPr>
              <a:t>/</a:t>
            </a:r>
            <a:r>
              <a:rPr lang="zh-CN" altLang="en-US" sz="1200">
                <a:solidFill>
                  <a:schemeClr val="accent4"/>
                </a:solidFill>
                <a:latin typeface="微软雅黑" panose="020B0503020204020204" pitchFamily="34" charset="-122"/>
                <a:ea typeface="微软雅黑" panose="020B0503020204020204" pitchFamily="34" charset="-122"/>
              </a:rPr>
              <a:t>服务质量提升；</a:t>
            </a:r>
            <a:endParaRPr lang="zh-CN" altLang="en-US" sz="1200">
              <a:solidFill>
                <a:schemeClr val="accent4"/>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ü"/>
            </a:pPr>
            <a:r>
              <a:rPr lang="zh-CN" altLang="en-US" sz="1200">
                <a:solidFill>
                  <a:schemeClr val="accent4"/>
                </a:solidFill>
                <a:latin typeface="微软雅黑" panose="020B0503020204020204" pitchFamily="34" charset="-122"/>
                <a:ea typeface="微软雅黑" panose="020B0503020204020204" pitchFamily="34" charset="-122"/>
              </a:rPr>
              <a:t>采购及供应商协作质量提升；</a:t>
            </a:r>
            <a:endParaRPr lang="zh-CN" altLang="en-US" sz="1200">
              <a:solidFill>
                <a:schemeClr val="accent4"/>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ü"/>
            </a:pPr>
            <a:r>
              <a:rPr lang="zh-CN" altLang="en-US" sz="1200">
                <a:solidFill>
                  <a:schemeClr val="accent4"/>
                </a:solidFill>
                <a:latin typeface="微软雅黑" panose="020B0503020204020204" pitchFamily="34" charset="-122"/>
                <a:ea typeface="微软雅黑" panose="020B0503020204020204" pitchFamily="34" charset="-122"/>
              </a:rPr>
              <a:t>全要素全过程质量提升；</a:t>
            </a:r>
            <a:endParaRPr lang="zh-CN" altLang="en-US" sz="1200">
              <a:solidFill>
                <a:schemeClr val="accent4"/>
              </a:solidFill>
              <a:latin typeface="微软雅黑" panose="020B0503020204020204" pitchFamily="34" charset="-122"/>
              <a:ea typeface="微软雅黑" panose="020B0503020204020204" pitchFamily="34" charset="-122"/>
            </a:endParaRPr>
          </a:p>
        </p:txBody>
      </p:sp>
      <p:cxnSp>
        <p:nvCxnSpPr>
          <p:cNvPr id="75" name="肘形连接符 74"/>
          <p:cNvCxnSpPr/>
          <p:nvPr/>
        </p:nvCxnSpPr>
        <p:spPr>
          <a:xfrm flipV="1">
            <a:off x="3166745" y="3843020"/>
            <a:ext cx="1428750" cy="382270"/>
          </a:xfrm>
          <a:prstGeom prst="bentConnector3">
            <a:avLst>
              <a:gd name="adj1" fmla="val 50044"/>
            </a:avLst>
          </a:prstGeom>
          <a:ln w="12700">
            <a:solidFill>
              <a:schemeClr val="accent3">
                <a:lumMod val="75000"/>
              </a:schemeClr>
            </a:solidFill>
            <a:headEnd type="triangle"/>
            <a:tailEnd type="arrow"/>
          </a:ln>
        </p:spPr>
        <p:style>
          <a:lnRef idx="1">
            <a:schemeClr val="accent1"/>
          </a:lnRef>
          <a:fillRef idx="0">
            <a:schemeClr val="accent1"/>
          </a:fillRef>
          <a:effectRef idx="0">
            <a:schemeClr val="accent1"/>
          </a:effectRef>
          <a:fontRef idx="minor">
            <a:schemeClr val="tx1"/>
          </a:fontRef>
        </p:style>
      </p:cxnSp>
      <p:cxnSp>
        <p:nvCxnSpPr>
          <p:cNvPr id="76" name="肘形连接符 75"/>
          <p:cNvCxnSpPr/>
          <p:nvPr/>
        </p:nvCxnSpPr>
        <p:spPr>
          <a:xfrm flipV="1">
            <a:off x="4089400" y="5118100"/>
            <a:ext cx="1002030" cy="891540"/>
          </a:xfrm>
          <a:prstGeom prst="bentConnector3">
            <a:avLst>
              <a:gd name="adj1" fmla="val 50063"/>
            </a:avLst>
          </a:prstGeom>
          <a:ln w="12700">
            <a:solidFill>
              <a:schemeClr val="accent1"/>
            </a:solidFill>
            <a:headEnd type="triangle"/>
            <a:tailEnd type="arrow"/>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1347470" y="5513705"/>
            <a:ext cx="1783715" cy="337185"/>
          </a:xfrm>
          <a:prstGeom prst="rect">
            <a:avLst/>
          </a:prstGeom>
          <a:noFill/>
        </p:spPr>
        <p:txBody>
          <a:bodyPr wrap="none" rtlCol="0">
            <a:spAutoFit/>
          </a:bodyPr>
          <a:lstStyle/>
          <a:p>
            <a:pPr marL="285750" indent="-285750">
              <a:buFont typeface="Wingdings" panose="05000000000000000000" charset="0"/>
              <a:buChar char="l"/>
            </a:pPr>
            <a:r>
              <a:rPr lang="zh-CN" altLang="en-US" sz="1600" b="1">
                <a:solidFill>
                  <a:schemeClr val="accent1"/>
                </a:solidFill>
                <a:latin typeface="微软雅黑" panose="020B0503020204020204" pitchFamily="34" charset="-122"/>
                <a:ea typeface="微软雅黑" panose="020B0503020204020204" pitchFamily="34" charset="-122"/>
              </a:rPr>
              <a:t>新技术</a:t>
            </a:r>
            <a:r>
              <a:rPr lang="en-US" altLang="zh-CN" sz="1600" b="1">
                <a:solidFill>
                  <a:schemeClr val="accent1"/>
                </a:solidFill>
                <a:latin typeface="微软雅黑" panose="020B0503020204020204" pitchFamily="34" charset="-122"/>
                <a:ea typeface="微软雅黑" panose="020B0503020204020204" pitchFamily="34" charset="-122"/>
              </a:rPr>
              <a:t>/</a:t>
            </a:r>
            <a:r>
              <a:rPr lang="zh-CN" altLang="en-US" sz="1600" b="1">
                <a:solidFill>
                  <a:schemeClr val="accent1"/>
                </a:solidFill>
                <a:latin typeface="微软雅黑" panose="020B0503020204020204" pitchFamily="34" charset="-122"/>
                <a:ea typeface="微软雅黑" panose="020B0503020204020204" pitchFamily="34" charset="-122"/>
              </a:rPr>
              <a:t>新产品</a:t>
            </a:r>
            <a:endParaRPr lang="zh-CN" altLang="en-US" sz="1600" b="1">
              <a:solidFill>
                <a:schemeClr val="accent1"/>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1347470" y="5850890"/>
            <a:ext cx="2792730" cy="460375"/>
          </a:xfrm>
          <a:prstGeom prst="rect">
            <a:avLst/>
          </a:prstGeom>
          <a:noFill/>
        </p:spPr>
        <p:txBody>
          <a:bodyPr wrap="none" rtlCol="0">
            <a:spAutoFit/>
          </a:bodyPr>
          <a:lstStyle/>
          <a:p>
            <a:pPr marL="171450" indent="-171450">
              <a:buFont typeface="Wingdings" panose="05000000000000000000" charset="0"/>
              <a:buChar char="ü"/>
            </a:pPr>
            <a:r>
              <a:rPr lang="zh-CN" sz="1200">
                <a:solidFill>
                  <a:schemeClr val="accent1"/>
                </a:solidFill>
                <a:latin typeface="微软雅黑" panose="020B0503020204020204" pitchFamily="34" charset="-122"/>
                <a:ea typeface="微软雅黑" panose="020B0503020204020204" pitchFamily="34" charset="-122"/>
              </a:rPr>
              <a:t>通过融合创新，研制和应用新技术；</a:t>
            </a:r>
            <a:endParaRPr lang="zh-CN" sz="1200">
              <a:solidFill>
                <a:schemeClr val="accent1"/>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ü"/>
            </a:pPr>
            <a:r>
              <a:rPr lang="zh-CN" sz="1200">
                <a:solidFill>
                  <a:schemeClr val="accent1"/>
                </a:solidFill>
                <a:latin typeface="微软雅黑" panose="020B0503020204020204" pitchFamily="34" charset="-122"/>
                <a:ea typeface="微软雅黑" panose="020B0503020204020204" pitchFamily="34" charset="-122"/>
              </a:rPr>
              <a:t>创新智能产品和高体验产品或服务；</a:t>
            </a:r>
            <a:endParaRPr lang="zh-CN" sz="1200">
              <a:solidFill>
                <a:schemeClr val="accent1"/>
              </a:solidFill>
              <a:latin typeface="微软雅黑" panose="020B0503020204020204" pitchFamily="34" charset="-122"/>
              <a:ea typeface="微软雅黑" panose="020B0503020204020204" pitchFamily="34" charset="-122"/>
            </a:endParaRPr>
          </a:p>
        </p:txBody>
      </p:sp>
      <p:cxnSp>
        <p:nvCxnSpPr>
          <p:cNvPr id="79" name="肘形连接符 78"/>
          <p:cNvCxnSpPr/>
          <p:nvPr/>
        </p:nvCxnSpPr>
        <p:spPr>
          <a:xfrm rot="16200000" flipV="1">
            <a:off x="6266815" y="5647055"/>
            <a:ext cx="561975" cy="294640"/>
          </a:xfrm>
          <a:prstGeom prst="bentConnector3">
            <a:avLst>
              <a:gd name="adj1" fmla="val 50000"/>
            </a:avLst>
          </a:prstGeom>
          <a:ln w="12700">
            <a:solidFill>
              <a:schemeClr val="accent1"/>
            </a:solidFill>
            <a:headEnd type="triangle"/>
            <a:tailEnd type="arrow"/>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6619240" y="6077585"/>
            <a:ext cx="2176780" cy="337185"/>
          </a:xfrm>
          <a:prstGeom prst="rect">
            <a:avLst/>
          </a:prstGeom>
          <a:noFill/>
        </p:spPr>
        <p:txBody>
          <a:bodyPr wrap="square" rtlCol="0">
            <a:spAutoFit/>
          </a:bodyPr>
          <a:lstStyle/>
          <a:p>
            <a:pPr marL="285750" indent="-285750" algn="l">
              <a:buFont typeface="Wingdings" panose="05000000000000000000" charset="0"/>
              <a:buChar char="l"/>
            </a:pPr>
            <a:r>
              <a:rPr sz="1600" b="1">
                <a:solidFill>
                  <a:schemeClr val="accent1"/>
                </a:solidFill>
                <a:latin typeface="微软雅黑" panose="020B0503020204020204" pitchFamily="34" charset="-122"/>
                <a:ea typeface="微软雅黑" panose="020B0503020204020204" pitchFamily="34" charset="-122"/>
              </a:rPr>
              <a:t>服务延伸与增值</a:t>
            </a:r>
            <a:endParaRPr sz="1600" b="1">
              <a:solidFill>
                <a:schemeClr val="accent1"/>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6619240" y="6414770"/>
            <a:ext cx="2705735" cy="460375"/>
          </a:xfrm>
          <a:prstGeom prst="rect">
            <a:avLst/>
          </a:prstGeom>
          <a:noFill/>
        </p:spPr>
        <p:txBody>
          <a:bodyPr wrap="none" rtlCol="0">
            <a:spAutoFit/>
          </a:bodyPr>
          <a:lstStyle/>
          <a:p>
            <a:pPr marL="171450" indent="-171450">
              <a:buFont typeface="Wingdings" panose="05000000000000000000" charset="0"/>
              <a:buChar char="ü"/>
            </a:pPr>
            <a:r>
              <a:rPr lang="zh-CN" sz="1200">
                <a:solidFill>
                  <a:schemeClr val="accent1"/>
                </a:solidFill>
                <a:latin typeface="微软雅黑" panose="020B0503020204020204" pitchFamily="34" charset="-122"/>
                <a:ea typeface="微软雅黑" panose="020B0503020204020204" pitchFamily="34" charset="-122"/>
              </a:rPr>
              <a:t>依托智能产品</a:t>
            </a:r>
            <a:r>
              <a:rPr lang="en-US" altLang="zh-CN" sz="1200">
                <a:solidFill>
                  <a:schemeClr val="accent1"/>
                </a:solidFill>
                <a:latin typeface="微软雅黑" panose="020B0503020204020204" pitchFamily="34" charset="-122"/>
                <a:ea typeface="微软雅黑" panose="020B0503020204020204" pitchFamily="34" charset="-122"/>
              </a:rPr>
              <a:t>/</a:t>
            </a:r>
            <a:r>
              <a:rPr lang="zh-CN" altLang="en-US" sz="1200">
                <a:solidFill>
                  <a:schemeClr val="accent1"/>
                </a:solidFill>
                <a:latin typeface="微软雅黑" panose="020B0503020204020204" pitchFamily="34" charset="-122"/>
                <a:ea typeface="微软雅黑" panose="020B0503020204020204" pitchFamily="34" charset="-122"/>
              </a:rPr>
              <a:t>服务提供延伸服务；</a:t>
            </a:r>
            <a:endParaRPr lang="zh-CN" altLang="en-US" sz="1200">
              <a:solidFill>
                <a:schemeClr val="accent1"/>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ü"/>
            </a:pPr>
            <a:r>
              <a:rPr lang="zh-CN" altLang="en-US" sz="1200">
                <a:solidFill>
                  <a:schemeClr val="accent1"/>
                </a:solidFill>
                <a:latin typeface="微软雅黑" panose="020B0503020204020204" pitchFamily="34" charset="-122"/>
                <a:ea typeface="微软雅黑" panose="020B0503020204020204" pitchFamily="34" charset="-122"/>
              </a:rPr>
              <a:t>拓展基于原有产品的增值服务；</a:t>
            </a:r>
            <a:endParaRPr lang="zh-CN" altLang="en-US" sz="1200">
              <a:solidFill>
                <a:schemeClr val="accent1"/>
              </a:solidFill>
              <a:latin typeface="微软雅黑" panose="020B0503020204020204" pitchFamily="34" charset="-122"/>
              <a:ea typeface="微软雅黑" panose="020B0503020204020204" pitchFamily="34" charset="-122"/>
            </a:endParaRPr>
          </a:p>
        </p:txBody>
      </p:sp>
      <p:cxnSp>
        <p:nvCxnSpPr>
          <p:cNvPr id="82" name="肘形连接符 81"/>
          <p:cNvCxnSpPr/>
          <p:nvPr/>
        </p:nvCxnSpPr>
        <p:spPr>
          <a:xfrm rot="10800000">
            <a:off x="7599680" y="5132070"/>
            <a:ext cx="1374775" cy="350520"/>
          </a:xfrm>
          <a:prstGeom prst="bentConnector3">
            <a:avLst>
              <a:gd name="adj1" fmla="val 49977"/>
            </a:avLst>
          </a:prstGeom>
          <a:ln w="12700">
            <a:solidFill>
              <a:schemeClr val="accent1"/>
            </a:solidFill>
            <a:headEnd type="triangle"/>
            <a:tailEnd type="arrow"/>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9133205" y="5356860"/>
            <a:ext cx="2176780" cy="337185"/>
          </a:xfrm>
          <a:prstGeom prst="rect">
            <a:avLst/>
          </a:prstGeom>
          <a:noFill/>
        </p:spPr>
        <p:txBody>
          <a:bodyPr wrap="square" rtlCol="0">
            <a:spAutoFit/>
          </a:bodyPr>
          <a:lstStyle/>
          <a:p>
            <a:pPr marL="285750" indent="-285750" algn="l">
              <a:buFont typeface="Wingdings" panose="05000000000000000000" charset="0"/>
              <a:buChar char="l"/>
            </a:pPr>
            <a:r>
              <a:rPr lang="zh-CN" altLang="en-US" sz="1600" b="1">
                <a:solidFill>
                  <a:schemeClr val="accent1"/>
                </a:solidFill>
                <a:latin typeface="微软雅黑" panose="020B0503020204020204" pitchFamily="34" charset="-122"/>
                <a:ea typeface="微软雅黑" panose="020B0503020204020204" pitchFamily="34" charset="-122"/>
              </a:rPr>
              <a:t>主营业务增长</a:t>
            </a:r>
            <a:endParaRPr lang="zh-CN" altLang="en-US" sz="1600" b="1">
              <a:solidFill>
                <a:schemeClr val="accent1"/>
              </a:solidFill>
              <a:latin typeface="微软雅黑" panose="020B0503020204020204" pitchFamily="34" charset="-122"/>
              <a:ea typeface="微软雅黑" panose="020B0503020204020204" pitchFamily="34" charset="-122"/>
            </a:endParaRPr>
          </a:p>
        </p:txBody>
      </p:sp>
      <p:sp>
        <p:nvSpPr>
          <p:cNvPr id="87" name="文本框 86"/>
          <p:cNvSpPr txBox="1"/>
          <p:nvPr/>
        </p:nvSpPr>
        <p:spPr>
          <a:xfrm>
            <a:off x="9133205" y="5694045"/>
            <a:ext cx="2183130" cy="460375"/>
          </a:xfrm>
          <a:prstGeom prst="rect">
            <a:avLst/>
          </a:prstGeom>
          <a:noFill/>
        </p:spPr>
        <p:txBody>
          <a:bodyPr wrap="none" rtlCol="0">
            <a:spAutoFit/>
          </a:bodyPr>
          <a:lstStyle/>
          <a:p>
            <a:pPr marL="171450" indent="-171450">
              <a:buFont typeface="Wingdings" panose="05000000000000000000" charset="0"/>
              <a:buChar char="ü"/>
            </a:pPr>
            <a:r>
              <a:rPr lang="zh-CN" sz="1200">
                <a:solidFill>
                  <a:schemeClr val="accent1"/>
                </a:solidFill>
                <a:latin typeface="微软雅黑" panose="020B0503020204020204" pitchFamily="34" charset="-122"/>
                <a:ea typeface="微软雅黑" panose="020B0503020204020204" pitchFamily="34" charset="-122"/>
              </a:rPr>
              <a:t>提升主营业务核心竞争力；</a:t>
            </a:r>
            <a:endParaRPr lang="zh-CN" sz="1200">
              <a:solidFill>
                <a:schemeClr val="accent1"/>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ü"/>
            </a:pPr>
            <a:r>
              <a:rPr lang="zh-CN" sz="1200">
                <a:solidFill>
                  <a:schemeClr val="accent1"/>
                </a:solidFill>
                <a:latin typeface="微软雅黑" panose="020B0503020204020204" pitchFamily="34" charset="-122"/>
                <a:ea typeface="微软雅黑" panose="020B0503020204020204" pitchFamily="34" charset="-122"/>
              </a:rPr>
              <a:t>推动主营业务模式创新；</a:t>
            </a:r>
            <a:endParaRPr lang="zh-CN" sz="1200">
              <a:solidFill>
                <a:schemeClr val="accent1"/>
              </a:solidFill>
              <a:latin typeface="微软雅黑" panose="020B0503020204020204" pitchFamily="34" charset="-122"/>
              <a:ea typeface="微软雅黑" panose="020B0503020204020204" pitchFamily="34" charset="-122"/>
            </a:endParaRPr>
          </a:p>
        </p:txBody>
      </p:sp>
      <p:cxnSp>
        <p:nvCxnSpPr>
          <p:cNvPr id="89" name="肘形连接符 88"/>
          <p:cNvCxnSpPr/>
          <p:nvPr/>
        </p:nvCxnSpPr>
        <p:spPr>
          <a:xfrm rot="10800000" flipV="1">
            <a:off x="7284720" y="1381125"/>
            <a:ext cx="1309370" cy="680720"/>
          </a:xfrm>
          <a:prstGeom prst="bentConnector3">
            <a:avLst>
              <a:gd name="adj1" fmla="val 49952"/>
            </a:avLst>
          </a:prstGeom>
          <a:ln w="12700">
            <a:solidFill>
              <a:schemeClr val="accent5">
                <a:lumMod val="75000"/>
              </a:schemeClr>
            </a:solidFill>
            <a:headEnd type="triangle"/>
            <a:tailEnd type="arrow"/>
          </a:ln>
        </p:spPr>
        <p:style>
          <a:lnRef idx="1">
            <a:schemeClr val="accent1"/>
          </a:lnRef>
          <a:fillRef idx="0">
            <a:schemeClr val="accent1"/>
          </a:fillRef>
          <a:effectRef idx="0">
            <a:schemeClr val="accent1"/>
          </a:effectRef>
          <a:fontRef idx="minor">
            <a:schemeClr val="tx1"/>
          </a:fontRef>
        </p:style>
      </p:cxnSp>
      <p:sp>
        <p:nvSpPr>
          <p:cNvPr id="109" name="文本框 108"/>
          <p:cNvSpPr txBox="1"/>
          <p:nvPr/>
        </p:nvSpPr>
        <p:spPr>
          <a:xfrm>
            <a:off x="8594090" y="1210310"/>
            <a:ext cx="2176780" cy="337185"/>
          </a:xfrm>
          <a:prstGeom prst="rect">
            <a:avLst/>
          </a:prstGeom>
          <a:noFill/>
        </p:spPr>
        <p:txBody>
          <a:bodyPr wrap="square" rtlCol="0">
            <a:spAutoFit/>
          </a:bodyPr>
          <a:lstStyle/>
          <a:p>
            <a:pPr marL="285750" indent="-285750" algn="l">
              <a:buFont typeface="Wingdings" panose="05000000000000000000" charset="0"/>
              <a:buChar char="l"/>
            </a:pPr>
            <a:r>
              <a:rPr lang="zh-CN" altLang="en-US" sz="1600" b="1">
                <a:solidFill>
                  <a:schemeClr val="accent5">
                    <a:lumMod val="75000"/>
                  </a:schemeClr>
                </a:solidFill>
                <a:latin typeface="微软雅黑" panose="020B0503020204020204" pitchFamily="34" charset="-122"/>
                <a:ea typeface="微软雅黑" panose="020B0503020204020204" pitchFamily="34" charset="-122"/>
              </a:rPr>
              <a:t>绿色可持续发展</a:t>
            </a:r>
            <a:endParaRPr lang="zh-CN" altLang="en-US" sz="1600" b="1">
              <a:solidFill>
                <a:schemeClr val="accent5">
                  <a:lumMod val="75000"/>
                </a:schemeClr>
              </a:solidFill>
              <a:latin typeface="微软雅黑" panose="020B0503020204020204" pitchFamily="34" charset="-122"/>
              <a:ea typeface="微软雅黑" panose="020B0503020204020204" pitchFamily="34" charset="-122"/>
            </a:endParaRPr>
          </a:p>
        </p:txBody>
      </p:sp>
      <p:sp>
        <p:nvSpPr>
          <p:cNvPr id="110" name="文本框 109"/>
          <p:cNvSpPr txBox="1"/>
          <p:nvPr/>
        </p:nvSpPr>
        <p:spPr>
          <a:xfrm>
            <a:off x="8594090" y="1547495"/>
            <a:ext cx="2880360" cy="645160"/>
          </a:xfrm>
          <a:prstGeom prst="rect">
            <a:avLst/>
          </a:prstGeom>
          <a:noFill/>
        </p:spPr>
        <p:txBody>
          <a:bodyPr wrap="square" rtlCol="0">
            <a:spAutoFit/>
          </a:bodyPr>
          <a:lstStyle/>
          <a:p>
            <a:pPr marL="171450" indent="-171450">
              <a:buFont typeface="Wingdings" panose="05000000000000000000" charset="0"/>
              <a:buChar char="ü"/>
            </a:pPr>
            <a:r>
              <a:rPr lang="zh-CN" sz="1200">
                <a:solidFill>
                  <a:schemeClr val="accent5">
                    <a:lumMod val="75000"/>
                  </a:schemeClr>
                </a:solidFill>
                <a:latin typeface="微软雅黑" panose="020B0503020204020204" pitchFamily="34" charset="-122"/>
                <a:ea typeface="微软雅黑" panose="020B0503020204020204" pitchFamily="34" charset="-122"/>
              </a:rPr>
              <a:t>将以物质经济为主的业务体系转变为以数字经济为主的业务体系，重构绿色产业生态</a:t>
            </a:r>
            <a:endParaRPr lang="zh-CN" sz="1200">
              <a:solidFill>
                <a:schemeClr val="accent5">
                  <a:lumMod val="75000"/>
                </a:schemeClr>
              </a:solidFill>
              <a:latin typeface="微软雅黑" panose="020B0503020204020204" pitchFamily="34" charset="-122"/>
              <a:ea typeface="微软雅黑" panose="020B0503020204020204" pitchFamily="34" charset="-122"/>
            </a:endParaRPr>
          </a:p>
        </p:txBody>
      </p:sp>
      <p:cxnSp>
        <p:nvCxnSpPr>
          <p:cNvPr id="111" name="肘形连接符 110"/>
          <p:cNvCxnSpPr/>
          <p:nvPr/>
        </p:nvCxnSpPr>
        <p:spPr>
          <a:xfrm rot="10800000" flipV="1">
            <a:off x="8015605" y="2533650"/>
            <a:ext cx="1283970" cy="226060"/>
          </a:xfrm>
          <a:prstGeom prst="bentConnector3">
            <a:avLst>
              <a:gd name="adj1" fmla="val 49951"/>
            </a:avLst>
          </a:prstGeom>
          <a:ln w="12700">
            <a:solidFill>
              <a:schemeClr val="accent5">
                <a:lumMod val="75000"/>
              </a:schemeClr>
            </a:solidFill>
            <a:headEnd type="triangle"/>
            <a:tailEnd type="arrow"/>
          </a:ln>
        </p:spPr>
        <p:style>
          <a:lnRef idx="1">
            <a:schemeClr val="accent1"/>
          </a:lnRef>
          <a:fillRef idx="0">
            <a:schemeClr val="accent1"/>
          </a:fillRef>
          <a:effectRef idx="0">
            <a:schemeClr val="accent1"/>
          </a:effectRef>
          <a:fontRef idx="minor">
            <a:schemeClr val="tx1"/>
          </a:fontRef>
        </p:style>
      </p:cxnSp>
      <p:sp>
        <p:nvSpPr>
          <p:cNvPr id="112" name="文本框 111"/>
          <p:cNvSpPr txBox="1"/>
          <p:nvPr/>
        </p:nvSpPr>
        <p:spPr>
          <a:xfrm>
            <a:off x="9299575" y="2332355"/>
            <a:ext cx="2065655" cy="337185"/>
          </a:xfrm>
          <a:prstGeom prst="rect">
            <a:avLst/>
          </a:prstGeom>
          <a:noFill/>
        </p:spPr>
        <p:txBody>
          <a:bodyPr wrap="square" rtlCol="0">
            <a:spAutoFit/>
          </a:bodyPr>
          <a:lstStyle/>
          <a:p>
            <a:pPr marL="285750" indent="-285750" algn="l">
              <a:buFont typeface="Wingdings" panose="05000000000000000000" charset="0"/>
              <a:buChar char="l"/>
            </a:pPr>
            <a:r>
              <a:rPr lang="zh-CN" altLang="en-US" sz="1600" b="1">
                <a:solidFill>
                  <a:schemeClr val="accent5">
                    <a:lumMod val="75000"/>
                  </a:schemeClr>
                </a:solidFill>
                <a:latin typeface="微软雅黑" panose="020B0503020204020204" pitchFamily="34" charset="-122"/>
                <a:ea typeface="微软雅黑" panose="020B0503020204020204" pitchFamily="34" charset="-122"/>
              </a:rPr>
              <a:t>数字新业务</a:t>
            </a:r>
            <a:endParaRPr lang="zh-CN" altLang="en-US" sz="1600" b="1">
              <a:solidFill>
                <a:schemeClr val="accent5">
                  <a:lumMod val="75000"/>
                </a:schemeClr>
              </a:solidFill>
              <a:latin typeface="微软雅黑" panose="020B0503020204020204" pitchFamily="34" charset="-122"/>
              <a:ea typeface="微软雅黑" panose="020B0503020204020204" pitchFamily="34" charset="-122"/>
            </a:endParaRPr>
          </a:p>
        </p:txBody>
      </p:sp>
      <p:sp>
        <p:nvSpPr>
          <p:cNvPr id="113" name="文本框 112"/>
          <p:cNvSpPr txBox="1"/>
          <p:nvPr/>
        </p:nvSpPr>
        <p:spPr>
          <a:xfrm>
            <a:off x="9299575" y="2669540"/>
            <a:ext cx="2733675" cy="829945"/>
          </a:xfrm>
          <a:prstGeom prst="rect">
            <a:avLst/>
          </a:prstGeom>
          <a:noFill/>
        </p:spPr>
        <p:txBody>
          <a:bodyPr wrap="square" rtlCol="0">
            <a:spAutoFit/>
          </a:bodyPr>
          <a:lstStyle/>
          <a:p>
            <a:pPr marL="171450" indent="-171450">
              <a:buFont typeface="Wingdings" panose="05000000000000000000" charset="0"/>
              <a:buChar char="ü"/>
            </a:pPr>
            <a:r>
              <a:rPr lang="zh-CN" sz="1200">
                <a:solidFill>
                  <a:schemeClr val="accent5">
                    <a:lumMod val="75000"/>
                  </a:schemeClr>
                </a:solidFill>
                <a:latin typeface="微软雅黑" panose="020B0503020204020204" pitchFamily="34" charset="-122"/>
                <a:ea typeface="微软雅黑" panose="020B0503020204020204" pitchFamily="34" charset="-122"/>
              </a:rPr>
              <a:t>将数字资源、数字知识、数字能力等进行模块化封装并转化为服务；</a:t>
            </a:r>
            <a:endParaRPr lang="zh-CN" sz="1200">
              <a:solidFill>
                <a:schemeClr val="accent5">
                  <a:lumMod val="7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ü"/>
            </a:pPr>
            <a:r>
              <a:rPr lang="zh-CN" sz="1200">
                <a:solidFill>
                  <a:schemeClr val="accent5">
                    <a:lumMod val="75000"/>
                  </a:schemeClr>
                </a:solidFill>
                <a:latin typeface="微软雅黑" panose="020B0503020204020204" pitchFamily="34" charset="-122"/>
                <a:ea typeface="微软雅黑" panose="020B0503020204020204" pitchFamily="34" charset="-122"/>
              </a:rPr>
              <a:t>形成数据驱动的信息生产、信息服务新业态，实现新价值创造和获取；</a:t>
            </a:r>
            <a:endParaRPr lang="zh-CN" sz="1200">
              <a:solidFill>
                <a:schemeClr val="accent5">
                  <a:lumMod val="75000"/>
                </a:schemeClr>
              </a:solidFill>
              <a:latin typeface="微软雅黑" panose="020B0503020204020204" pitchFamily="34" charset="-122"/>
              <a:ea typeface="微软雅黑" panose="020B0503020204020204" pitchFamily="34" charset="-122"/>
            </a:endParaRPr>
          </a:p>
        </p:txBody>
      </p:sp>
      <p:cxnSp>
        <p:nvCxnSpPr>
          <p:cNvPr id="114" name="肘形连接符 113"/>
          <p:cNvCxnSpPr/>
          <p:nvPr/>
        </p:nvCxnSpPr>
        <p:spPr>
          <a:xfrm rot="10800000" flipV="1">
            <a:off x="8155940" y="3815715"/>
            <a:ext cx="892810" cy="567690"/>
          </a:xfrm>
          <a:prstGeom prst="bentConnector3">
            <a:avLst>
              <a:gd name="adj1" fmla="val 49929"/>
            </a:avLst>
          </a:prstGeom>
          <a:ln w="12700">
            <a:solidFill>
              <a:schemeClr val="accent5">
                <a:lumMod val="75000"/>
              </a:schemeClr>
            </a:solidFill>
            <a:headEnd type="triangle"/>
            <a:tailEnd type="arrow"/>
          </a:ln>
        </p:spPr>
        <p:style>
          <a:lnRef idx="1">
            <a:schemeClr val="accent1"/>
          </a:lnRef>
          <a:fillRef idx="0">
            <a:schemeClr val="accent1"/>
          </a:fillRef>
          <a:effectRef idx="0">
            <a:schemeClr val="accent1"/>
          </a:effectRef>
          <a:fontRef idx="minor">
            <a:schemeClr val="tx1"/>
          </a:fontRef>
        </p:style>
      </p:cxnSp>
      <p:sp>
        <p:nvSpPr>
          <p:cNvPr id="116" name="文本框 115"/>
          <p:cNvSpPr txBox="1"/>
          <p:nvPr/>
        </p:nvSpPr>
        <p:spPr>
          <a:xfrm>
            <a:off x="9133205" y="3716655"/>
            <a:ext cx="2734310" cy="583565"/>
          </a:xfrm>
          <a:prstGeom prst="rect">
            <a:avLst/>
          </a:prstGeom>
          <a:noFill/>
        </p:spPr>
        <p:txBody>
          <a:bodyPr wrap="square" rtlCol="0">
            <a:spAutoFit/>
          </a:bodyPr>
          <a:lstStyle/>
          <a:p>
            <a:pPr marL="285750" indent="-285750" algn="l">
              <a:buFont typeface="Wingdings" panose="05000000000000000000" charset="0"/>
              <a:buChar char="l"/>
            </a:pPr>
            <a:r>
              <a:rPr lang="zh-CN" altLang="en-US" sz="1600" b="1">
                <a:solidFill>
                  <a:schemeClr val="accent5">
                    <a:lumMod val="75000"/>
                  </a:schemeClr>
                </a:solidFill>
                <a:latin typeface="微软雅黑" panose="020B0503020204020204" pitchFamily="34" charset="-122"/>
                <a:ea typeface="微软雅黑" panose="020B0503020204020204" pitchFamily="34" charset="-122"/>
              </a:rPr>
              <a:t>用户/生态合作伙伴链接与赋能</a:t>
            </a:r>
            <a:endParaRPr lang="zh-CN" altLang="en-US" sz="1600" b="1">
              <a:solidFill>
                <a:schemeClr val="accent5">
                  <a:lumMod val="75000"/>
                </a:schemeClr>
              </a:solidFill>
              <a:latin typeface="微软雅黑" panose="020B0503020204020204" pitchFamily="34" charset="-122"/>
              <a:ea typeface="微软雅黑" panose="020B0503020204020204" pitchFamily="34" charset="-122"/>
            </a:endParaRPr>
          </a:p>
        </p:txBody>
      </p:sp>
      <p:sp>
        <p:nvSpPr>
          <p:cNvPr id="117" name="文本框 116"/>
          <p:cNvSpPr txBox="1"/>
          <p:nvPr/>
        </p:nvSpPr>
        <p:spPr>
          <a:xfrm>
            <a:off x="9133840" y="4234815"/>
            <a:ext cx="2733675" cy="1014730"/>
          </a:xfrm>
          <a:prstGeom prst="rect">
            <a:avLst/>
          </a:prstGeom>
          <a:noFill/>
        </p:spPr>
        <p:txBody>
          <a:bodyPr wrap="square" rtlCol="0">
            <a:spAutoFit/>
          </a:bodyPr>
          <a:lstStyle/>
          <a:p>
            <a:pPr marL="171450" indent="-171450">
              <a:buFont typeface="Wingdings" panose="05000000000000000000" charset="0"/>
              <a:buChar char="ü"/>
            </a:pPr>
            <a:r>
              <a:rPr lang="zh-CN" sz="1200">
                <a:solidFill>
                  <a:schemeClr val="accent5">
                    <a:lumMod val="75000"/>
                  </a:schemeClr>
                </a:solidFill>
                <a:latin typeface="微软雅黑" panose="020B0503020204020204" pitchFamily="34" charset="-122"/>
                <a:ea typeface="微软雅黑" panose="020B0503020204020204" pitchFamily="34" charset="-122"/>
              </a:rPr>
              <a:t>增强用户粘性，利用</a:t>
            </a:r>
            <a:r>
              <a:rPr lang="en-US" altLang="zh-CN" sz="1200">
                <a:solidFill>
                  <a:schemeClr val="accent5">
                    <a:lumMod val="75000"/>
                  </a:schemeClr>
                </a:solidFill>
                <a:latin typeface="微软雅黑" panose="020B0503020204020204" pitchFamily="34" charset="-122"/>
                <a:ea typeface="微软雅黑" panose="020B0503020204020204" pitchFamily="34" charset="-122"/>
              </a:rPr>
              <a:t>“</a:t>
            </a:r>
            <a:r>
              <a:rPr lang="zh-CN" altLang="en-US" sz="1200">
                <a:solidFill>
                  <a:schemeClr val="accent5">
                    <a:lumMod val="75000"/>
                  </a:schemeClr>
                </a:solidFill>
                <a:latin typeface="微软雅黑" panose="020B0503020204020204" pitchFamily="34" charset="-122"/>
                <a:ea typeface="微软雅黑" panose="020B0503020204020204" pitchFamily="34" charset="-122"/>
              </a:rPr>
              <a:t>长尾效应</a:t>
            </a:r>
            <a:r>
              <a:rPr lang="en-US" altLang="zh-CN" sz="1200">
                <a:solidFill>
                  <a:schemeClr val="accent5">
                    <a:lumMod val="75000"/>
                  </a:schemeClr>
                </a:solidFill>
                <a:latin typeface="微软雅黑" panose="020B0503020204020204" pitchFamily="34" charset="-122"/>
                <a:ea typeface="微软雅黑" panose="020B0503020204020204" pitchFamily="34" charset="-122"/>
              </a:rPr>
              <a:t>”</a:t>
            </a:r>
            <a:r>
              <a:rPr lang="zh-CN" altLang="en-US" sz="1200">
                <a:solidFill>
                  <a:schemeClr val="accent5">
                    <a:lumMod val="75000"/>
                  </a:schemeClr>
                </a:solidFill>
                <a:latin typeface="微软雅黑" panose="020B0503020204020204" pitchFamily="34" charset="-122"/>
                <a:ea typeface="微软雅黑" panose="020B0503020204020204" pitchFamily="34" charset="-122"/>
              </a:rPr>
              <a:t>满足个性化需求，创造增量价值；</a:t>
            </a:r>
            <a:endParaRPr lang="zh-CN" altLang="en-US" sz="1200">
              <a:solidFill>
                <a:schemeClr val="accent5">
                  <a:lumMod val="7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charset="0"/>
              <a:buChar char="ü"/>
            </a:pPr>
            <a:r>
              <a:rPr lang="zh-CN" altLang="en-US" sz="1200">
                <a:solidFill>
                  <a:schemeClr val="accent5">
                    <a:lumMod val="75000"/>
                  </a:schemeClr>
                </a:solidFill>
                <a:latin typeface="微软雅黑" panose="020B0503020204020204" pitchFamily="34" charset="-122"/>
                <a:ea typeface="微软雅黑" panose="020B0503020204020204" pitchFamily="34" charset="-122"/>
              </a:rPr>
              <a:t>利用</a:t>
            </a:r>
            <a:r>
              <a:rPr lang="en-US" altLang="zh-CN" sz="1200">
                <a:solidFill>
                  <a:schemeClr val="accent5">
                    <a:lumMod val="75000"/>
                  </a:schemeClr>
                </a:solidFill>
                <a:latin typeface="微软雅黑" panose="020B0503020204020204" pitchFamily="34" charset="-122"/>
                <a:ea typeface="微软雅黑" panose="020B0503020204020204" pitchFamily="34" charset="-122"/>
              </a:rPr>
              <a:t>“</a:t>
            </a:r>
            <a:r>
              <a:rPr lang="zh-CN" altLang="en-US" sz="1200">
                <a:solidFill>
                  <a:schemeClr val="accent5">
                    <a:lumMod val="75000"/>
                  </a:schemeClr>
                </a:solidFill>
                <a:latin typeface="微软雅黑" panose="020B0503020204020204" pitchFamily="34" charset="-122"/>
                <a:ea typeface="微软雅黑" panose="020B0503020204020204" pitchFamily="34" charset="-122"/>
              </a:rPr>
              <a:t>价值网络外部性</a:t>
            </a:r>
            <a:r>
              <a:rPr lang="en-US" altLang="zh-CN" sz="1200">
                <a:solidFill>
                  <a:schemeClr val="accent5">
                    <a:lumMod val="75000"/>
                  </a:schemeClr>
                </a:solidFill>
                <a:latin typeface="微软雅黑" panose="020B0503020204020204" pitchFamily="34" charset="-122"/>
                <a:ea typeface="微软雅黑" panose="020B0503020204020204" pitchFamily="34" charset="-122"/>
              </a:rPr>
              <a:t>”</a:t>
            </a:r>
            <a:r>
              <a:rPr lang="zh-CN" altLang="en-US" sz="1200">
                <a:solidFill>
                  <a:schemeClr val="accent5">
                    <a:lumMod val="75000"/>
                  </a:schemeClr>
                </a:solidFill>
                <a:latin typeface="微软雅黑" panose="020B0503020204020204" pitchFamily="34" charset="-122"/>
                <a:ea typeface="微软雅黑" panose="020B0503020204020204" pitchFamily="34" charset="-122"/>
              </a:rPr>
              <a:t>快速扩大价值空间边界，实现价值效益指数级增长</a:t>
            </a:r>
            <a:endParaRPr lang="zh-CN" altLang="en-US" sz="1200">
              <a:solidFill>
                <a:schemeClr val="accent5">
                  <a:lumMod val="75000"/>
                </a:schemeClr>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edge">
                                      <p:cBhvr>
                                        <p:cTn id="7" dur="2000"/>
                                        <p:tgtEl>
                                          <p:spTgt spid="10"/>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edge">
                                      <p:cBhvr>
                                        <p:cTn id="10" dur="2000"/>
                                        <p:tgtEl>
                                          <p:spTgt spid="15"/>
                                        </p:tgtEl>
                                      </p:cBhvr>
                                    </p:animEffect>
                                  </p:childTnLst>
                                </p:cTn>
                              </p:par>
                              <p:par>
                                <p:cTn id="11" presetID="2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edge">
                                      <p:cBhvr>
                                        <p:cTn id="13" dur="2000"/>
                                        <p:tgtEl>
                                          <p:spTgt spid="36"/>
                                        </p:tgtEl>
                                      </p:cBhvr>
                                    </p:animEffect>
                                  </p:childTnLst>
                                </p:cTn>
                              </p:par>
                              <p:par>
                                <p:cTn id="14" presetID="2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edge">
                                      <p:cBhvr>
                                        <p:cTn id="16" dur="2000"/>
                                        <p:tgtEl>
                                          <p:spTgt spid="37"/>
                                        </p:tgtEl>
                                      </p:cBhvr>
                                    </p:animEffect>
                                  </p:childTnLst>
                                </p:cTn>
                              </p:par>
                              <p:par>
                                <p:cTn id="17" presetID="20"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edge">
                                      <p:cBhvr>
                                        <p:cTn id="19" dur="2000"/>
                                        <p:tgtEl>
                                          <p:spTgt spid="64"/>
                                        </p:tgtEl>
                                      </p:cBhvr>
                                    </p:animEffect>
                                  </p:childTnLst>
                                </p:cTn>
                              </p:par>
                              <p:par>
                                <p:cTn id="20" presetID="2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wedge">
                                      <p:cBhvr>
                                        <p:cTn id="22" dur="2000"/>
                                        <p:tgtEl>
                                          <p:spTgt spid="65"/>
                                        </p:tgtEl>
                                      </p:cBhvr>
                                    </p:animEffect>
                                  </p:childTnLst>
                                </p:cTn>
                              </p:par>
                              <p:par>
                                <p:cTn id="23" presetID="20"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wedge">
                                      <p:cBhvr>
                                        <p:cTn id="25" dur="2000"/>
                                        <p:tgtEl>
                                          <p:spTgt spid="66"/>
                                        </p:tgtEl>
                                      </p:cBhvr>
                                    </p:animEffect>
                                  </p:childTnLst>
                                </p:cTn>
                              </p:par>
                              <p:par>
                                <p:cTn id="26" presetID="20" presetClass="entr" presetSubtype="0" fill="hold"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wedge">
                                      <p:cBhvr>
                                        <p:cTn id="28" dur="2000"/>
                                        <p:tgtEl>
                                          <p:spTgt spid="67"/>
                                        </p:tgtEl>
                                      </p:cBhvr>
                                    </p:animEffect>
                                  </p:childTnLst>
                                </p:cTn>
                              </p:par>
                              <p:par>
                                <p:cTn id="29" presetID="20"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edge">
                                      <p:cBhvr>
                                        <p:cTn id="31" dur="2000"/>
                                        <p:tgtEl>
                                          <p:spTgt spid="68"/>
                                        </p:tgtEl>
                                      </p:cBhvr>
                                    </p:animEffect>
                                  </p:childTnLst>
                                </p:cTn>
                              </p:par>
                              <p:par>
                                <p:cTn id="32" presetID="20" presetClass="entr" presetSubtype="0" fill="hold" grpId="0"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wedge">
                                      <p:cBhvr>
                                        <p:cTn id="34" dur="2000"/>
                                        <p:tgtEl>
                                          <p:spTgt spid="71"/>
                                        </p:tgtEl>
                                      </p:cBhvr>
                                    </p:animEffect>
                                  </p:childTnLst>
                                </p:cTn>
                              </p:par>
                              <p:par>
                                <p:cTn id="35" presetID="20" presetClass="entr"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wedge">
                                      <p:cBhvr>
                                        <p:cTn id="37" dur="2000"/>
                                        <p:tgtEl>
                                          <p:spTgt spid="73"/>
                                        </p:tgtEl>
                                      </p:cBhvr>
                                    </p:animEffect>
                                  </p:childTnLst>
                                </p:cTn>
                              </p:par>
                              <p:par>
                                <p:cTn id="38" presetID="20" presetClass="entr" presetSubtype="0" fill="hold" grpId="0" nodeType="with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wedge">
                                      <p:cBhvr>
                                        <p:cTn id="40" dur="2000"/>
                                        <p:tgtEl>
                                          <p:spTgt spid="74"/>
                                        </p:tgtEl>
                                      </p:cBhvr>
                                    </p:animEffect>
                                  </p:childTnLst>
                                </p:cTn>
                              </p:par>
                              <p:par>
                                <p:cTn id="41" presetID="20" presetClass="entr" presetSubtype="0"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wedge">
                                      <p:cBhvr>
                                        <p:cTn id="43" dur="2000"/>
                                        <p:tgtEl>
                                          <p:spTgt spid="75"/>
                                        </p:tgtEl>
                                      </p:cBhvr>
                                    </p:animEffect>
                                  </p:childTnLst>
                                </p:cTn>
                              </p:par>
                              <p:par>
                                <p:cTn id="44" presetID="20" presetClass="entr" presetSubtype="0"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wedge">
                                      <p:cBhvr>
                                        <p:cTn id="46" dur="2000"/>
                                        <p:tgtEl>
                                          <p:spTgt spid="76"/>
                                        </p:tgtEl>
                                      </p:cBhvr>
                                    </p:animEffect>
                                  </p:childTnLst>
                                </p:cTn>
                              </p:par>
                              <p:par>
                                <p:cTn id="47" presetID="20" presetClass="entr" presetSubtype="0"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wedge">
                                      <p:cBhvr>
                                        <p:cTn id="49" dur="2000"/>
                                        <p:tgtEl>
                                          <p:spTgt spid="77"/>
                                        </p:tgtEl>
                                      </p:cBhvr>
                                    </p:animEffect>
                                  </p:childTnLst>
                                </p:cTn>
                              </p:par>
                              <p:par>
                                <p:cTn id="50" presetID="20" presetClass="entr" presetSubtype="0" fill="hold" grpId="0" nodeType="withEffect">
                                  <p:stCondLst>
                                    <p:cond delay="0"/>
                                  </p:stCondLst>
                                  <p:childTnLst>
                                    <p:set>
                                      <p:cBhvr>
                                        <p:cTn id="51" dur="1" fill="hold">
                                          <p:stCondLst>
                                            <p:cond delay="0"/>
                                          </p:stCondLst>
                                        </p:cTn>
                                        <p:tgtEl>
                                          <p:spTgt spid="78"/>
                                        </p:tgtEl>
                                        <p:attrNameLst>
                                          <p:attrName>style.visibility</p:attrName>
                                        </p:attrNameLst>
                                      </p:cBhvr>
                                      <p:to>
                                        <p:strVal val="visible"/>
                                      </p:to>
                                    </p:set>
                                    <p:animEffect transition="in" filter="wedge">
                                      <p:cBhvr>
                                        <p:cTn id="52" dur="2000"/>
                                        <p:tgtEl>
                                          <p:spTgt spid="78"/>
                                        </p:tgtEl>
                                      </p:cBhvr>
                                    </p:animEffect>
                                  </p:childTnLst>
                                </p:cTn>
                              </p:par>
                              <p:par>
                                <p:cTn id="53" presetID="20" presetClass="entr" presetSubtype="0" fill="hold" nodeType="withEffect">
                                  <p:stCondLst>
                                    <p:cond delay="0"/>
                                  </p:stCondLst>
                                  <p:childTnLst>
                                    <p:set>
                                      <p:cBhvr>
                                        <p:cTn id="54" dur="1" fill="hold">
                                          <p:stCondLst>
                                            <p:cond delay="0"/>
                                          </p:stCondLst>
                                        </p:cTn>
                                        <p:tgtEl>
                                          <p:spTgt spid="79"/>
                                        </p:tgtEl>
                                        <p:attrNameLst>
                                          <p:attrName>style.visibility</p:attrName>
                                        </p:attrNameLst>
                                      </p:cBhvr>
                                      <p:to>
                                        <p:strVal val="visible"/>
                                      </p:to>
                                    </p:set>
                                    <p:animEffect transition="in" filter="wedge">
                                      <p:cBhvr>
                                        <p:cTn id="55" dur="2000"/>
                                        <p:tgtEl>
                                          <p:spTgt spid="79"/>
                                        </p:tgtEl>
                                      </p:cBhvr>
                                    </p:animEffect>
                                  </p:childTnLst>
                                </p:cTn>
                              </p:par>
                              <p:par>
                                <p:cTn id="56" presetID="20" presetClass="entr" presetSubtype="0" fill="hold" grpId="0" nodeType="with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edge">
                                      <p:cBhvr>
                                        <p:cTn id="58" dur="2000"/>
                                        <p:tgtEl>
                                          <p:spTgt spid="80"/>
                                        </p:tgtEl>
                                      </p:cBhvr>
                                    </p:animEffect>
                                  </p:childTnLst>
                                </p:cTn>
                              </p:par>
                              <p:par>
                                <p:cTn id="59" presetID="20" presetClass="entr" presetSubtype="0" fill="hold" grpId="0"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wedge">
                                      <p:cBhvr>
                                        <p:cTn id="61" dur="2000"/>
                                        <p:tgtEl>
                                          <p:spTgt spid="81"/>
                                        </p:tgtEl>
                                      </p:cBhvr>
                                    </p:animEffect>
                                  </p:childTnLst>
                                </p:cTn>
                              </p:par>
                              <p:par>
                                <p:cTn id="62" presetID="20" presetClass="entr" presetSubtype="0" fill="hold"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wedge">
                                      <p:cBhvr>
                                        <p:cTn id="64" dur="2000"/>
                                        <p:tgtEl>
                                          <p:spTgt spid="82"/>
                                        </p:tgtEl>
                                      </p:cBhvr>
                                    </p:animEffect>
                                  </p:childTnLst>
                                </p:cTn>
                              </p:par>
                              <p:par>
                                <p:cTn id="65" presetID="20" presetClass="entr" presetSubtype="0"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animEffect transition="in" filter="wedge">
                                      <p:cBhvr>
                                        <p:cTn id="67" dur="2000"/>
                                        <p:tgtEl>
                                          <p:spTgt spid="83"/>
                                        </p:tgtEl>
                                      </p:cBhvr>
                                    </p:animEffect>
                                  </p:childTnLst>
                                </p:cTn>
                              </p:par>
                              <p:par>
                                <p:cTn id="68" presetID="20" presetClass="entr" presetSubtype="0" fill="hold" grpId="0" nodeType="with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wedge">
                                      <p:cBhvr>
                                        <p:cTn id="70" dur="2000"/>
                                        <p:tgtEl>
                                          <p:spTgt spid="87"/>
                                        </p:tgtEl>
                                      </p:cBhvr>
                                    </p:animEffect>
                                  </p:childTnLst>
                                </p:cTn>
                              </p:par>
                              <p:par>
                                <p:cTn id="71" presetID="20" presetClass="entr" presetSubtype="0" fill="hold" nodeType="withEffect">
                                  <p:stCondLst>
                                    <p:cond delay="0"/>
                                  </p:stCondLst>
                                  <p:childTnLst>
                                    <p:set>
                                      <p:cBhvr>
                                        <p:cTn id="72" dur="1" fill="hold">
                                          <p:stCondLst>
                                            <p:cond delay="0"/>
                                          </p:stCondLst>
                                        </p:cTn>
                                        <p:tgtEl>
                                          <p:spTgt spid="89"/>
                                        </p:tgtEl>
                                        <p:attrNameLst>
                                          <p:attrName>style.visibility</p:attrName>
                                        </p:attrNameLst>
                                      </p:cBhvr>
                                      <p:to>
                                        <p:strVal val="visible"/>
                                      </p:to>
                                    </p:set>
                                    <p:animEffect transition="in" filter="wedge">
                                      <p:cBhvr>
                                        <p:cTn id="73" dur="2000"/>
                                        <p:tgtEl>
                                          <p:spTgt spid="89"/>
                                        </p:tgtEl>
                                      </p:cBhvr>
                                    </p:animEffect>
                                  </p:childTnLst>
                                </p:cTn>
                              </p:par>
                              <p:par>
                                <p:cTn id="74" presetID="20" presetClass="entr" presetSubtype="0" fill="hold" grpId="0" nodeType="withEffect">
                                  <p:stCondLst>
                                    <p:cond delay="0"/>
                                  </p:stCondLst>
                                  <p:childTnLst>
                                    <p:set>
                                      <p:cBhvr>
                                        <p:cTn id="75" dur="1" fill="hold">
                                          <p:stCondLst>
                                            <p:cond delay="0"/>
                                          </p:stCondLst>
                                        </p:cTn>
                                        <p:tgtEl>
                                          <p:spTgt spid="109"/>
                                        </p:tgtEl>
                                        <p:attrNameLst>
                                          <p:attrName>style.visibility</p:attrName>
                                        </p:attrNameLst>
                                      </p:cBhvr>
                                      <p:to>
                                        <p:strVal val="visible"/>
                                      </p:to>
                                    </p:set>
                                    <p:animEffect transition="in" filter="wedge">
                                      <p:cBhvr>
                                        <p:cTn id="76" dur="2000"/>
                                        <p:tgtEl>
                                          <p:spTgt spid="109"/>
                                        </p:tgtEl>
                                      </p:cBhvr>
                                    </p:animEffect>
                                  </p:childTnLst>
                                </p:cTn>
                              </p:par>
                              <p:par>
                                <p:cTn id="77" presetID="20" presetClass="entr" presetSubtype="0" fill="hold" grpId="0" nodeType="withEffect">
                                  <p:stCondLst>
                                    <p:cond delay="0"/>
                                  </p:stCondLst>
                                  <p:childTnLst>
                                    <p:set>
                                      <p:cBhvr>
                                        <p:cTn id="78" dur="1" fill="hold">
                                          <p:stCondLst>
                                            <p:cond delay="0"/>
                                          </p:stCondLst>
                                        </p:cTn>
                                        <p:tgtEl>
                                          <p:spTgt spid="110"/>
                                        </p:tgtEl>
                                        <p:attrNameLst>
                                          <p:attrName>style.visibility</p:attrName>
                                        </p:attrNameLst>
                                      </p:cBhvr>
                                      <p:to>
                                        <p:strVal val="visible"/>
                                      </p:to>
                                    </p:set>
                                    <p:animEffect transition="in" filter="wedge">
                                      <p:cBhvr>
                                        <p:cTn id="79" dur="2000"/>
                                        <p:tgtEl>
                                          <p:spTgt spid="110"/>
                                        </p:tgtEl>
                                      </p:cBhvr>
                                    </p:animEffect>
                                  </p:childTnLst>
                                </p:cTn>
                              </p:par>
                              <p:par>
                                <p:cTn id="80" presetID="20" presetClass="entr" presetSubtype="0" fill="hold" nodeType="withEffect">
                                  <p:stCondLst>
                                    <p:cond delay="0"/>
                                  </p:stCondLst>
                                  <p:childTnLst>
                                    <p:set>
                                      <p:cBhvr>
                                        <p:cTn id="81" dur="1" fill="hold">
                                          <p:stCondLst>
                                            <p:cond delay="0"/>
                                          </p:stCondLst>
                                        </p:cTn>
                                        <p:tgtEl>
                                          <p:spTgt spid="111"/>
                                        </p:tgtEl>
                                        <p:attrNameLst>
                                          <p:attrName>style.visibility</p:attrName>
                                        </p:attrNameLst>
                                      </p:cBhvr>
                                      <p:to>
                                        <p:strVal val="visible"/>
                                      </p:to>
                                    </p:set>
                                    <p:animEffect transition="in" filter="wedge">
                                      <p:cBhvr>
                                        <p:cTn id="82" dur="2000"/>
                                        <p:tgtEl>
                                          <p:spTgt spid="111"/>
                                        </p:tgtEl>
                                      </p:cBhvr>
                                    </p:animEffect>
                                  </p:childTnLst>
                                </p:cTn>
                              </p:par>
                              <p:par>
                                <p:cTn id="83" presetID="20" presetClass="entr" presetSubtype="0" fill="hold" grpId="0" nodeType="withEffect">
                                  <p:stCondLst>
                                    <p:cond delay="0"/>
                                  </p:stCondLst>
                                  <p:childTnLst>
                                    <p:set>
                                      <p:cBhvr>
                                        <p:cTn id="84" dur="1" fill="hold">
                                          <p:stCondLst>
                                            <p:cond delay="0"/>
                                          </p:stCondLst>
                                        </p:cTn>
                                        <p:tgtEl>
                                          <p:spTgt spid="112"/>
                                        </p:tgtEl>
                                        <p:attrNameLst>
                                          <p:attrName>style.visibility</p:attrName>
                                        </p:attrNameLst>
                                      </p:cBhvr>
                                      <p:to>
                                        <p:strVal val="visible"/>
                                      </p:to>
                                    </p:set>
                                    <p:animEffect transition="in" filter="wedge">
                                      <p:cBhvr>
                                        <p:cTn id="85" dur="2000"/>
                                        <p:tgtEl>
                                          <p:spTgt spid="112"/>
                                        </p:tgtEl>
                                      </p:cBhvr>
                                    </p:animEffect>
                                  </p:childTnLst>
                                </p:cTn>
                              </p:par>
                              <p:par>
                                <p:cTn id="86" presetID="20" presetClass="entr" presetSubtype="0" fill="hold" grpId="0" nodeType="withEffect">
                                  <p:stCondLst>
                                    <p:cond delay="0"/>
                                  </p:stCondLst>
                                  <p:childTnLst>
                                    <p:set>
                                      <p:cBhvr>
                                        <p:cTn id="87" dur="1" fill="hold">
                                          <p:stCondLst>
                                            <p:cond delay="0"/>
                                          </p:stCondLst>
                                        </p:cTn>
                                        <p:tgtEl>
                                          <p:spTgt spid="113"/>
                                        </p:tgtEl>
                                        <p:attrNameLst>
                                          <p:attrName>style.visibility</p:attrName>
                                        </p:attrNameLst>
                                      </p:cBhvr>
                                      <p:to>
                                        <p:strVal val="visible"/>
                                      </p:to>
                                    </p:set>
                                    <p:animEffect transition="in" filter="wedge">
                                      <p:cBhvr>
                                        <p:cTn id="88" dur="2000"/>
                                        <p:tgtEl>
                                          <p:spTgt spid="113"/>
                                        </p:tgtEl>
                                      </p:cBhvr>
                                    </p:animEffect>
                                  </p:childTnLst>
                                </p:cTn>
                              </p:par>
                              <p:par>
                                <p:cTn id="89" presetID="20" presetClass="entr" presetSubtype="0" fill="hold" nodeType="withEffect">
                                  <p:stCondLst>
                                    <p:cond delay="0"/>
                                  </p:stCondLst>
                                  <p:childTnLst>
                                    <p:set>
                                      <p:cBhvr>
                                        <p:cTn id="90" dur="1" fill="hold">
                                          <p:stCondLst>
                                            <p:cond delay="0"/>
                                          </p:stCondLst>
                                        </p:cTn>
                                        <p:tgtEl>
                                          <p:spTgt spid="114"/>
                                        </p:tgtEl>
                                        <p:attrNameLst>
                                          <p:attrName>style.visibility</p:attrName>
                                        </p:attrNameLst>
                                      </p:cBhvr>
                                      <p:to>
                                        <p:strVal val="visible"/>
                                      </p:to>
                                    </p:set>
                                    <p:animEffect transition="in" filter="wedge">
                                      <p:cBhvr>
                                        <p:cTn id="91" dur="2000"/>
                                        <p:tgtEl>
                                          <p:spTgt spid="114"/>
                                        </p:tgtEl>
                                      </p:cBhvr>
                                    </p:animEffect>
                                  </p:childTnLst>
                                </p:cTn>
                              </p:par>
                              <p:par>
                                <p:cTn id="92" presetID="20" presetClass="entr" presetSubtype="0" fill="hold" grpId="0" nodeType="withEffect">
                                  <p:stCondLst>
                                    <p:cond delay="0"/>
                                  </p:stCondLst>
                                  <p:childTnLst>
                                    <p:set>
                                      <p:cBhvr>
                                        <p:cTn id="93" dur="1" fill="hold">
                                          <p:stCondLst>
                                            <p:cond delay="0"/>
                                          </p:stCondLst>
                                        </p:cTn>
                                        <p:tgtEl>
                                          <p:spTgt spid="116"/>
                                        </p:tgtEl>
                                        <p:attrNameLst>
                                          <p:attrName>style.visibility</p:attrName>
                                        </p:attrNameLst>
                                      </p:cBhvr>
                                      <p:to>
                                        <p:strVal val="visible"/>
                                      </p:to>
                                    </p:set>
                                    <p:animEffect transition="in" filter="wedge">
                                      <p:cBhvr>
                                        <p:cTn id="94" dur="2000"/>
                                        <p:tgtEl>
                                          <p:spTgt spid="116"/>
                                        </p:tgtEl>
                                      </p:cBhvr>
                                    </p:animEffect>
                                  </p:childTnLst>
                                </p:cTn>
                              </p:par>
                              <p:par>
                                <p:cTn id="95" presetID="20" presetClass="entr" presetSubtype="0" fill="hold" grpId="0" nodeType="withEffect">
                                  <p:stCondLst>
                                    <p:cond delay="0"/>
                                  </p:stCondLst>
                                  <p:childTnLst>
                                    <p:set>
                                      <p:cBhvr>
                                        <p:cTn id="96" dur="1" fill="hold">
                                          <p:stCondLst>
                                            <p:cond delay="0"/>
                                          </p:stCondLst>
                                        </p:cTn>
                                        <p:tgtEl>
                                          <p:spTgt spid="117"/>
                                        </p:tgtEl>
                                        <p:attrNameLst>
                                          <p:attrName>style.visibility</p:attrName>
                                        </p:attrNameLst>
                                      </p:cBhvr>
                                      <p:to>
                                        <p:strVal val="visible"/>
                                      </p:to>
                                    </p:set>
                                    <p:animEffect transition="in" filter="wedge">
                                      <p:cBhvr>
                                        <p:cTn id="97" dur="2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ldLvl="0" animBg="1"/>
      <p:bldP spid="10" grpId="1" animBg="1"/>
      <p:bldP spid="15" grpId="0" bldLvl="0" animBg="1"/>
      <p:bldP spid="15" grpId="1" animBg="1"/>
      <p:bldP spid="65" grpId="0"/>
      <p:bldP spid="65" grpId="1"/>
      <p:bldP spid="66" grpId="0"/>
      <p:bldP spid="66" grpId="1"/>
      <p:bldP spid="68" grpId="0"/>
      <p:bldP spid="68" grpId="1"/>
      <p:bldP spid="71" grpId="0"/>
      <p:bldP spid="71" grpId="1"/>
      <p:bldP spid="73" grpId="0"/>
      <p:bldP spid="73" grpId="1"/>
      <p:bldP spid="74" grpId="0"/>
      <p:bldP spid="74" grpId="1"/>
      <p:bldP spid="77" grpId="0"/>
      <p:bldP spid="77" grpId="1"/>
      <p:bldP spid="78" grpId="0"/>
      <p:bldP spid="78" grpId="1"/>
      <p:bldP spid="80" grpId="0"/>
      <p:bldP spid="80" grpId="1"/>
      <p:bldP spid="81" grpId="0"/>
      <p:bldP spid="81" grpId="1"/>
      <p:bldP spid="83" grpId="0"/>
      <p:bldP spid="83" grpId="1"/>
      <p:bldP spid="87" grpId="0"/>
      <p:bldP spid="87" grpId="1"/>
      <p:bldP spid="109" grpId="0"/>
      <p:bldP spid="109" grpId="1"/>
      <p:bldP spid="110" grpId="0"/>
      <p:bldP spid="110" grpId="1"/>
      <p:bldP spid="112" grpId="0"/>
      <p:bldP spid="112" grpId="1"/>
      <p:bldP spid="113" grpId="0"/>
      <p:bldP spid="113" grpId="1"/>
      <p:bldP spid="116" grpId="0"/>
      <p:bldP spid="116" grpId="1"/>
      <p:bldP spid="117" grpId="0"/>
      <p:bldP spid="11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g-2"/>
          <p:cNvPicPr>
            <a:picLocks noChangeAspect="1"/>
          </p:cNvPicPr>
          <p:nvPr/>
        </p:nvPicPr>
        <p:blipFill>
          <a:blip r:embed="rId1"/>
          <a:stretch>
            <a:fillRect/>
          </a:stretch>
        </p:blipFill>
        <p:spPr>
          <a:xfrm>
            <a:off x="-29210" y="12700"/>
            <a:ext cx="12250420" cy="4612640"/>
          </a:xfrm>
          <a:prstGeom prst="rect">
            <a:avLst/>
          </a:prstGeom>
        </p:spPr>
      </p:pic>
      <p:sp>
        <p:nvSpPr>
          <p:cNvPr id="6" name="文本框 5"/>
          <p:cNvSpPr txBox="1"/>
          <p:nvPr/>
        </p:nvSpPr>
        <p:spPr>
          <a:xfrm>
            <a:off x="912495" y="4180368"/>
            <a:ext cx="875030" cy="922020"/>
          </a:xfrm>
          <a:prstGeom prst="rect">
            <a:avLst/>
          </a:prstGeom>
          <a:noFill/>
        </p:spPr>
        <p:txBody>
          <a:bodyPr wrap="none" rtlCol="0">
            <a:spAutoFit/>
          </a:bodyPr>
          <a:lstStyle/>
          <a:p>
            <a:pPr lvl="0">
              <a:defRPr/>
            </a:pPr>
            <a:r>
              <a:rPr kumimoji="0" lang="en-US" sz="5400" b="1" i="1" u="none" strike="noStrike" kern="1200" cap="none" spc="0" normalizeH="0" baseline="0" noProof="0" dirty="0">
                <a:ln>
                  <a:noFill/>
                </a:ln>
                <a:solidFill>
                  <a:schemeClr val="tx1"/>
                </a:solidFill>
                <a:effectLst/>
                <a:uLnTx/>
                <a:uFillTx/>
                <a:latin typeface="楷体" panose="02010609060101010101" charset="-122"/>
                <a:ea typeface="楷体" panose="02010609060101010101" charset="-122"/>
                <a:sym typeface="Calibri" panose="020F0502020204030204" pitchFamily="34" charset="0"/>
              </a:rPr>
              <a:t>02</a:t>
            </a:r>
            <a:endParaRPr kumimoji="0" lang="en-US" sz="5400" b="1" i="1" u="none" strike="noStrike" kern="1200" cap="none" spc="0" normalizeH="0" baseline="0" noProof="0" dirty="0">
              <a:ln>
                <a:noFill/>
              </a:ln>
              <a:solidFill>
                <a:schemeClr val="tx1"/>
              </a:solidFill>
              <a:effectLst/>
              <a:uLnTx/>
              <a:uFillTx/>
              <a:latin typeface="楷体" panose="02010609060101010101" charset="-122"/>
              <a:ea typeface="楷体" panose="02010609060101010101" charset="-122"/>
              <a:sym typeface="Calibri" panose="020F0502020204030204" pitchFamily="34" charset="0"/>
            </a:endParaRPr>
          </a:p>
        </p:txBody>
      </p:sp>
      <p:sp>
        <p:nvSpPr>
          <p:cNvPr id="7" name="文本框 6"/>
          <p:cNvSpPr txBox="1"/>
          <p:nvPr/>
        </p:nvSpPr>
        <p:spPr>
          <a:xfrm>
            <a:off x="767715" y="5043968"/>
            <a:ext cx="4526280" cy="675640"/>
          </a:xfrm>
          <a:prstGeom prst="rect">
            <a:avLst/>
          </a:prstGeom>
          <a:noFill/>
        </p:spPr>
        <p:txBody>
          <a:bodyPr wrap="none" rtlCol="0">
            <a:spAutoFit/>
          </a:bodyPr>
          <a:lstStyle/>
          <a:p>
            <a:pPr lvl="0" algn="l">
              <a:defRPr/>
            </a:pPr>
            <a:r>
              <a:rPr kumimoji="0" lang="zh-CN" altLang="zh-CN" sz="38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rPr>
              <a:t>易董核心产品及业务</a:t>
            </a:r>
            <a:endParaRPr kumimoji="0" lang="zh-CN" altLang="zh-CN" sz="38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pic>
        <p:nvPicPr>
          <p:cNvPr id="5" name="图片 4" descr="VALUE"/>
          <p:cNvPicPr>
            <a:picLocks noChangeAspect="1"/>
          </p:cNvPicPr>
          <p:nvPr/>
        </p:nvPicPr>
        <p:blipFill>
          <a:blip r:embed="rId2"/>
          <a:stretch>
            <a:fillRect/>
          </a:stretch>
        </p:blipFill>
        <p:spPr>
          <a:xfrm>
            <a:off x="9406890" y="619760"/>
            <a:ext cx="1886585" cy="1809115"/>
          </a:xfrm>
          <a:prstGeom prst="rect">
            <a:avLst/>
          </a:prstGeom>
        </p:spPr>
      </p:pic>
      <p:pic>
        <p:nvPicPr>
          <p:cNvPr id="10" name="图片 9" descr="易董+文案-深蓝"/>
          <p:cNvPicPr>
            <a:picLocks noChangeAspect="1"/>
          </p:cNvPicPr>
          <p:nvPr/>
        </p:nvPicPr>
        <p:blipFill>
          <a:blip r:embed="rId3"/>
          <a:stretch>
            <a:fillRect/>
          </a:stretch>
        </p:blipFill>
        <p:spPr>
          <a:xfrm>
            <a:off x="9229725" y="5375910"/>
            <a:ext cx="2681605" cy="716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94615"/>
            <a:ext cx="8794750"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合规需求与科技发展的契合—金融科技，高效赋能合规应用</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33" name="内容占位符 2"/>
          <p:cNvSpPr txBox="1"/>
          <p:nvPr/>
        </p:nvSpPr>
        <p:spPr>
          <a:xfrm>
            <a:off x="3155743" y="1009056"/>
            <a:ext cx="8372475" cy="5016415"/>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lvl="1" indent="0">
              <a:buFont typeface="Wingdings 2" panose="05020102010507070707"/>
              <a:buNone/>
            </a:pPr>
            <a:endParaRPr lang="en-US" altLang="zh-CN" sz="2000" dirty="0">
              <a:solidFill>
                <a:schemeClr val="bg1"/>
              </a:solidFill>
              <a:latin typeface="微软雅黑 Light" panose="020B0502040204020203" pitchFamily="34" charset="-122"/>
              <a:ea typeface="微软雅黑 Light" panose="020B0502040204020203" pitchFamily="34" charset="-122"/>
              <a:sym typeface="Wingdings" panose="05000000000000000000" pitchFamily="2" charset="2"/>
            </a:endParaRPr>
          </a:p>
        </p:txBody>
      </p:sp>
      <p:grpSp>
        <p:nvGrpSpPr>
          <p:cNvPr id="34" name="组合 8"/>
          <p:cNvGrpSpPr/>
          <p:nvPr/>
        </p:nvGrpSpPr>
        <p:grpSpPr>
          <a:xfrm>
            <a:off x="6937168" y="6022600"/>
            <a:ext cx="4370071" cy="387350"/>
            <a:chOff x="10500" y="9821"/>
            <a:chExt cx="6882" cy="610"/>
          </a:xfrm>
        </p:grpSpPr>
        <p:sp>
          <p:nvSpPr>
            <p:cNvPr id="35" name="矩形 34"/>
            <p:cNvSpPr/>
            <p:nvPr/>
          </p:nvSpPr>
          <p:spPr>
            <a:xfrm>
              <a:off x="10500" y="9821"/>
              <a:ext cx="2071" cy="610"/>
            </a:xfrm>
            <a:prstGeom prst="rect">
              <a:avLst/>
            </a:prstGeom>
            <a:solidFill>
              <a:srgbClr val="303C4D"/>
            </a:solidFill>
            <a:ln>
              <a:noFill/>
            </a:ln>
            <a:effectLst/>
          </p:spPr>
          <p:txBody>
            <a:bodyPr vert="horz" wrap="square" lIns="91440" tIns="45720" rIns="91440" bIns="45720" numCol="1" anchor="t" anchorCtr="0" compatLnSpc="1"/>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产品已涵盖</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36" name="矩形 35"/>
            <p:cNvSpPr/>
            <p:nvPr/>
          </p:nvSpPr>
          <p:spPr>
            <a:xfrm>
              <a:off x="12905" y="9821"/>
              <a:ext cx="2071" cy="610"/>
            </a:xfrm>
            <a:prstGeom prst="rect">
              <a:avLst/>
            </a:prstGeom>
            <a:solidFill>
              <a:srgbClr val="44546A">
                <a:lumMod val="60000"/>
                <a:lumOff val="40000"/>
              </a:srgbClr>
            </a:solidFill>
            <a:ln w="12700" cap="flat" cmpd="sng" algn="ctr">
              <a:noFill/>
              <a:prstDash val="solid"/>
              <a:miter lim="800000"/>
            </a:ln>
            <a:effectLst/>
          </p:spPr>
          <p:style>
            <a:lnRef idx="2">
              <a:sysClr val="windowText" lastClr="000000"/>
            </a:lnRef>
            <a:fillRef idx="1">
              <a:sysClr val="window" lastClr="FFFFFF"/>
            </a:fillRef>
            <a:effectRef idx="0">
              <a:sysClr val="windowText" lastClr="000000"/>
            </a:effectRef>
            <a:fontRef idx="minor">
              <a:sysClr val="windowText" lastClr="000000"/>
            </a:fontRef>
          </p:style>
          <p:txBody>
            <a:bodyPr vert="horz" wrap="square" lIns="91440" tIns="45720" rIns="91440" bIns="45720" numCol="1" anchor="t" anchorCtr="0" compatLnSpc="1"/>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即将实现</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37" name="矩形 36"/>
            <p:cNvSpPr/>
            <p:nvPr/>
          </p:nvSpPr>
          <p:spPr>
            <a:xfrm>
              <a:off x="15311" y="9821"/>
              <a:ext cx="2071" cy="610"/>
            </a:xfrm>
            <a:prstGeom prst="rect">
              <a:avLst/>
            </a:prstGeom>
            <a:solidFill>
              <a:srgbClr val="44546A">
                <a:lumMod val="20000"/>
                <a:lumOff val="80000"/>
              </a:srgbClr>
            </a:solidFill>
            <a:ln>
              <a:noFill/>
            </a:ln>
            <a:effectLst/>
          </p:spPr>
          <p:txBody>
            <a:bodyPr vert="horz" wrap="square" lIns="91440" tIns="45720" rIns="91440" bIns="45720" numCol="1" anchor="t" anchorCtr="0" compatLnSpc="1"/>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产品规划中</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grpSp>
      <p:sp>
        <p:nvSpPr>
          <p:cNvPr id="38" name="矩形 37"/>
          <p:cNvSpPr/>
          <p:nvPr/>
        </p:nvSpPr>
        <p:spPr>
          <a:xfrm>
            <a:off x="537591" y="896231"/>
            <a:ext cx="5419623" cy="230832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rPr>
              <a:t>合规信息化产品：八个维度、四个层级构建立体式、全覆盖合规服务体系</a:t>
            </a:r>
            <a:endParaRPr lang="en-US" altLang="zh-CN" sz="1600" dirty="0">
              <a:solidFill>
                <a:schemeClr val="tx1">
                  <a:lumMod val="85000"/>
                  <a:lumOff val="15000"/>
                </a:schemeClr>
              </a:solidFill>
              <a:latin typeface="微软雅黑 Light" panose="020B0502040204020203" pitchFamily="34" charset="-122"/>
              <a:ea typeface="微软雅黑 Light" panose="020B0502040204020203" pitchFamily="34" charset="-122"/>
            </a:endParaRPr>
          </a:p>
          <a:p>
            <a:pPr marL="285750" indent="-285750">
              <a:lnSpc>
                <a:spcPct val="150000"/>
              </a:lnSpc>
              <a:buFont typeface="Wingdings" panose="05000000000000000000" pitchFamily="2" charset="2"/>
              <a:buChar char="Ø"/>
            </a:pPr>
            <a:r>
              <a:rPr lang="zh-CN" altLang="zh-CN" sz="1600" dirty="0">
                <a:solidFill>
                  <a:schemeClr val="tx1">
                    <a:lumMod val="85000"/>
                    <a:lumOff val="15000"/>
                  </a:schemeClr>
                </a:solidFill>
                <a:latin typeface="微软雅黑 Light" panose="020B0502040204020203" pitchFamily="34" charset="-122"/>
                <a:ea typeface="微软雅黑 Light" panose="020B0502040204020203" pitchFamily="34" charset="-122"/>
              </a:rPr>
              <a:t>合规诚信大数据</a:t>
            </a:r>
            <a:r>
              <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rPr>
              <a:t>：</a:t>
            </a:r>
            <a:r>
              <a:rPr lang="zh-CN" altLang="zh-CN" sz="1600" dirty="0">
                <a:solidFill>
                  <a:schemeClr val="tx1">
                    <a:lumMod val="85000"/>
                    <a:lumOff val="15000"/>
                  </a:schemeClr>
                </a:solidFill>
                <a:latin typeface="微软雅黑 Light" panose="020B0502040204020203" pitchFamily="34" charset="-122"/>
                <a:ea typeface="微软雅黑 Light" panose="020B0502040204020203" pitchFamily="34" charset="-122"/>
              </a:rPr>
              <a:t>区别于</a:t>
            </a:r>
            <a:r>
              <a:rPr lang="en-US" altLang="zh-CN" sz="1600" dirty="0">
                <a:solidFill>
                  <a:schemeClr val="tx1">
                    <a:lumMod val="85000"/>
                    <a:lumOff val="15000"/>
                  </a:schemeClr>
                </a:solidFill>
                <a:latin typeface="微软雅黑 Light" panose="020B0502040204020203" pitchFamily="34" charset="-122"/>
                <a:ea typeface="微软雅黑 Light" panose="020B0502040204020203" pitchFamily="34" charset="-122"/>
              </a:rPr>
              <a:t>Wind</a:t>
            </a:r>
            <a:r>
              <a:rPr lang="zh-CN" altLang="zh-CN" sz="1600" dirty="0">
                <a:solidFill>
                  <a:schemeClr val="tx1">
                    <a:lumMod val="85000"/>
                    <a:lumOff val="15000"/>
                  </a:schemeClr>
                </a:solidFill>
                <a:latin typeface="微软雅黑 Light" panose="020B0502040204020203" pitchFamily="34" charset="-122"/>
                <a:ea typeface="微软雅黑 Light" panose="020B0502040204020203" pitchFamily="34" charset="-122"/>
              </a:rPr>
              <a:t>的市场投资大数据，</a:t>
            </a:r>
            <a:r>
              <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rPr>
              <a:t>是合规科技 </a:t>
            </a:r>
            <a:r>
              <a:rPr lang="en-US" altLang="zh-CN" sz="1600" dirty="0">
                <a:solidFill>
                  <a:schemeClr val="tx1">
                    <a:lumMod val="85000"/>
                    <a:lumOff val="15000"/>
                  </a:schemeClr>
                </a:solidFill>
                <a:latin typeface="微软雅黑 Light" panose="020B0502040204020203" pitchFamily="34" charset="-122"/>
                <a:ea typeface="微软雅黑 Light" panose="020B0502040204020203" pitchFamily="34" charset="-122"/>
              </a:rPr>
              <a:t>&amp; </a:t>
            </a:r>
            <a:r>
              <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rPr>
              <a:t>监管科技 的基础大数据</a:t>
            </a:r>
            <a:endParaRPr lang="en-US" altLang="zh-CN" sz="1600" dirty="0">
              <a:solidFill>
                <a:schemeClr val="tx1">
                  <a:lumMod val="85000"/>
                  <a:lumOff val="15000"/>
                </a:schemeClr>
              </a:solidFill>
              <a:latin typeface="微软雅黑 Light" panose="020B0502040204020203" pitchFamily="34" charset="-122"/>
              <a:ea typeface="微软雅黑 Light" panose="020B0502040204020203" pitchFamily="34" charset="-122"/>
            </a:endParaRPr>
          </a:p>
          <a:p>
            <a:pPr marL="285750" indent="-285750">
              <a:lnSpc>
                <a:spcPct val="150000"/>
              </a:lnSpc>
              <a:buFont typeface="Wingdings" panose="05000000000000000000" pitchFamily="2" charset="2"/>
              <a:buChar char="Ø"/>
            </a:pPr>
            <a:r>
              <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rPr>
              <a:t>董办互联网</a:t>
            </a:r>
            <a:r>
              <a:rPr lang="en-US" altLang="zh-CN" sz="1600" dirty="0">
                <a:solidFill>
                  <a:schemeClr val="tx1">
                    <a:lumMod val="85000"/>
                    <a:lumOff val="15000"/>
                  </a:schemeClr>
                </a:solidFill>
                <a:latin typeface="微软雅黑 Light" panose="020B0502040204020203" pitchFamily="34" charset="-122"/>
                <a:ea typeface="微软雅黑 Light" panose="020B0502040204020203" pitchFamily="34" charset="-122"/>
              </a:rPr>
              <a:t>+</a:t>
            </a:r>
            <a:r>
              <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rPr>
              <a:t>：</a:t>
            </a:r>
            <a:r>
              <a:rPr lang="zh-CN" altLang="zh-CN" sz="1600" dirty="0">
                <a:solidFill>
                  <a:schemeClr val="tx1">
                    <a:lumMod val="85000"/>
                    <a:lumOff val="15000"/>
                  </a:schemeClr>
                </a:solidFill>
                <a:latin typeface="微软雅黑 Light" panose="020B0502040204020203" pitchFamily="34" charset="-122"/>
                <a:ea typeface="微软雅黑 Light" panose="020B0502040204020203" pitchFamily="34" charset="-122"/>
              </a:rPr>
              <a:t>信息技术在金融领域的合理运用，高效助力董办工作</a:t>
            </a:r>
            <a:endParaRPr lang="zh-CN" altLang="zh-CN" sz="16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39" name="矩形 38"/>
          <p:cNvSpPr/>
          <p:nvPr/>
        </p:nvSpPr>
        <p:spPr>
          <a:xfrm>
            <a:off x="649649" y="3345937"/>
            <a:ext cx="2331843" cy="34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l"/>
            </a:pPr>
            <a:r>
              <a:rPr lang="zh-CN" altLang="en-US" sz="1600" dirty="0">
                <a:solidFill>
                  <a:srgbClr val="1F4C8D"/>
                </a:solidFill>
                <a:latin typeface="微软雅黑 Light" panose="020B0502040204020203" pitchFamily="34" charset="-122"/>
                <a:ea typeface="微软雅黑 Light" panose="020B0502040204020203" pitchFamily="34" charset="-122"/>
              </a:rPr>
              <a:t>中国首款自主研发</a:t>
            </a:r>
            <a:endParaRPr lang="en-US" altLang="zh-CN" sz="1600" dirty="0">
              <a:solidFill>
                <a:srgbClr val="1F4C8D"/>
              </a:solidFill>
              <a:latin typeface="微软雅黑 Light" panose="020B0502040204020203" pitchFamily="34" charset="-122"/>
              <a:ea typeface="微软雅黑 Light" panose="020B0502040204020203" pitchFamily="34" charset="-122"/>
            </a:endParaRPr>
          </a:p>
          <a:p>
            <a:pPr algn="ctr"/>
            <a:endParaRPr lang="en-US" altLang="zh-CN" sz="1600" dirty="0">
              <a:solidFill>
                <a:srgbClr val="1F4C8D"/>
              </a:solidFill>
              <a:latin typeface="微软雅黑 Light" panose="020B0502040204020203" pitchFamily="34" charset="-122"/>
              <a:ea typeface="微软雅黑 Light" panose="020B0502040204020203" pitchFamily="34" charset="-122"/>
            </a:endParaRPr>
          </a:p>
        </p:txBody>
      </p:sp>
      <p:sp>
        <p:nvSpPr>
          <p:cNvPr id="40" name="矩形 39"/>
          <p:cNvSpPr/>
          <p:nvPr/>
        </p:nvSpPr>
        <p:spPr>
          <a:xfrm>
            <a:off x="705372" y="3554263"/>
            <a:ext cx="2410644" cy="397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rgbClr val="1F4C8D"/>
              </a:solidFill>
              <a:latin typeface="微软雅黑 Light" panose="020B0502040204020203" pitchFamily="34" charset="-122"/>
              <a:ea typeface="微软雅黑 Light" panose="020B0502040204020203" pitchFamily="34" charset="-122"/>
            </a:endParaRPr>
          </a:p>
          <a:p>
            <a:pPr marL="285750" indent="-285750" algn="ctr">
              <a:buFont typeface="Wingdings" panose="05000000000000000000" pitchFamily="2" charset="2"/>
              <a:buChar char="l"/>
            </a:pPr>
            <a:r>
              <a:rPr lang="zh-CN" altLang="en-US" sz="1600" dirty="0">
                <a:solidFill>
                  <a:srgbClr val="1F4C8D"/>
                </a:solidFill>
                <a:latin typeface="微软雅黑 Light" panose="020B0502040204020203" pitchFamily="34" charset="-122"/>
                <a:ea typeface="微软雅黑 Light" panose="020B0502040204020203" pitchFamily="34" charset="-122"/>
              </a:rPr>
              <a:t>支持跨平台智能互联</a:t>
            </a:r>
            <a:endParaRPr lang="en-US" altLang="zh-CN" sz="1600" dirty="0">
              <a:solidFill>
                <a:srgbClr val="1F4C8D"/>
              </a:solidFill>
              <a:latin typeface="微软雅黑 Light" panose="020B0502040204020203" pitchFamily="34" charset="-122"/>
              <a:ea typeface="微软雅黑 Light" panose="020B0502040204020203" pitchFamily="34" charset="-122"/>
            </a:endParaRPr>
          </a:p>
          <a:p>
            <a:pPr algn="ctr"/>
            <a:endParaRPr lang="en-US" altLang="zh-CN" sz="1600" dirty="0">
              <a:solidFill>
                <a:srgbClr val="1F4C8D"/>
              </a:solidFill>
              <a:latin typeface="微软雅黑 Light" panose="020B0502040204020203" pitchFamily="34" charset="-122"/>
              <a:ea typeface="微软雅黑 Light" panose="020B0502040204020203" pitchFamily="34" charset="-122"/>
            </a:endParaRPr>
          </a:p>
        </p:txBody>
      </p:sp>
      <p:sp>
        <p:nvSpPr>
          <p:cNvPr id="41" name="矩形 40"/>
          <p:cNvSpPr/>
          <p:nvPr/>
        </p:nvSpPr>
        <p:spPr>
          <a:xfrm>
            <a:off x="653973" y="3922521"/>
            <a:ext cx="2317645" cy="338554"/>
          </a:xfrm>
          <a:prstGeom prst="rect">
            <a:avLst/>
          </a:prstGeom>
        </p:spPr>
        <p:txBody>
          <a:bodyPr wrap="square">
            <a:spAutoFit/>
          </a:bodyPr>
          <a:lstStyle/>
          <a:p>
            <a:pPr marL="285750" indent="-285750" algn="ctr">
              <a:buFont typeface="Wingdings" panose="05000000000000000000" pitchFamily="2" charset="2"/>
              <a:buChar char="l"/>
            </a:pPr>
            <a:r>
              <a:rPr lang="zh-CN" altLang="en-US" sz="1600" dirty="0">
                <a:solidFill>
                  <a:srgbClr val="1F4C8D"/>
                </a:solidFill>
                <a:latin typeface="微软雅黑 Light" panose="020B0502040204020203" pitchFamily="34" charset="-122"/>
                <a:ea typeface="微软雅黑 Light" panose="020B0502040204020203" pitchFamily="34" charset="-122"/>
              </a:rPr>
              <a:t>颠覆传统工作方式</a:t>
            </a:r>
            <a:endParaRPr lang="zh-CN" altLang="en-US" sz="1600" dirty="0">
              <a:solidFill>
                <a:srgbClr val="1F4C8D"/>
              </a:solidFill>
              <a:latin typeface="微软雅黑 Light" panose="020B0502040204020203" pitchFamily="34" charset="-122"/>
              <a:ea typeface="微软雅黑 Light" panose="020B0502040204020203" pitchFamily="34" charset="-122"/>
            </a:endParaRPr>
          </a:p>
        </p:txBody>
      </p:sp>
      <p:sp>
        <p:nvSpPr>
          <p:cNvPr id="42" name="矩形 41"/>
          <p:cNvSpPr/>
          <p:nvPr/>
        </p:nvSpPr>
        <p:spPr>
          <a:xfrm>
            <a:off x="667522" y="4271044"/>
            <a:ext cx="2672443" cy="338554"/>
          </a:xfrm>
          <a:prstGeom prst="rect">
            <a:avLst/>
          </a:prstGeom>
        </p:spPr>
        <p:txBody>
          <a:bodyPr wrap="square">
            <a:spAutoFit/>
          </a:bodyPr>
          <a:lstStyle/>
          <a:p>
            <a:pPr marL="285750" indent="-285750" algn="ctr">
              <a:buFont typeface="Wingdings" panose="05000000000000000000" pitchFamily="2" charset="2"/>
              <a:buChar char="l"/>
            </a:pPr>
            <a:r>
              <a:rPr lang="zh-CN" altLang="en-US" sz="1600" dirty="0">
                <a:solidFill>
                  <a:srgbClr val="1F4C8D"/>
                </a:solidFill>
                <a:latin typeface="微软雅黑 Light" panose="020B0502040204020203" pitchFamily="34" charset="-122"/>
                <a:ea typeface="微软雅黑 Light" panose="020B0502040204020203" pitchFamily="34" charset="-122"/>
              </a:rPr>
              <a:t>技术手段集成多方共创</a:t>
            </a:r>
            <a:endParaRPr lang="zh-CN" altLang="en-US" sz="1600" dirty="0">
              <a:solidFill>
                <a:srgbClr val="1F4C8D"/>
              </a:solidFill>
              <a:latin typeface="微软雅黑 Light" panose="020B0502040204020203" pitchFamily="34" charset="-122"/>
              <a:ea typeface="微软雅黑 Light" panose="020B0502040204020203" pitchFamily="34" charset="-122"/>
            </a:endParaRPr>
          </a:p>
        </p:txBody>
      </p:sp>
      <p:pic>
        <p:nvPicPr>
          <p:cNvPr id="43" name="图片 4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74860" y="711707"/>
            <a:ext cx="5374524" cy="5310895"/>
          </a:xfrm>
          <a:prstGeom prst="rect">
            <a:avLst/>
          </a:prstGeom>
        </p:spPr>
      </p:pic>
      <p:sp>
        <p:nvSpPr>
          <p:cNvPr id="44" name="圆角矩形 43"/>
          <p:cNvSpPr/>
          <p:nvPr/>
        </p:nvSpPr>
        <p:spPr>
          <a:xfrm>
            <a:off x="330484" y="4987408"/>
            <a:ext cx="2825260" cy="1184031"/>
          </a:xfrm>
          <a:prstGeom prst="roundRect">
            <a:avLst/>
          </a:prstGeom>
          <a:solidFill>
            <a:srgbClr val="1F4C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Light" panose="020B0502040204020203" pitchFamily="34" charset="-122"/>
                <a:ea typeface="微软雅黑 Light" panose="020B0502040204020203" pitchFamily="34" charset="-122"/>
              </a:rPr>
              <a:t>董办领域</a:t>
            </a:r>
            <a:endParaRPr lang="en-US" altLang="zh-CN" sz="2000" dirty="0">
              <a:latin typeface="微软雅黑 Light" panose="020B0502040204020203" pitchFamily="34" charset="-122"/>
              <a:ea typeface="微软雅黑 Light" panose="020B0502040204020203" pitchFamily="34" charset="-122"/>
            </a:endParaRPr>
          </a:p>
          <a:p>
            <a:pPr algn="ctr"/>
            <a:r>
              <a:rPr lang="zh-CN" altLang="en-US" sz="2000" dirty="0">
                <a:latin typeface="微软雅黑 Light" panose="020B0502040204020203" pitchFamily="34" charset="-122"/>
                <a:ea typeface="微软雅黑 Light" panose="020B0502040204020203" pitchFamily="34" charset="-122"/>
              </a:rPr>
              <a:t>的金蝶、用友</a:t>
            </a:r>
            <a:endParaRPr lang="en-US" altLang="zh-CN" sz="2000" dirty="0">
              <a:latin typeface="微软雅黑 Light" panose="020B0502040204020203" pitchFamily="34" charset="-122"/>
              <a:ea typeface="微软雅黑 Light" panose="020B0502040204020203" pitchFamily="34" charset="-122"/>
            </a:endParaRPr>
          </a:p>
          <a:p>
            <a:pPr algn="ctr"/>
            <a:r>
              <a:rPr lang="zh-CN" altLang="en-US" sz="1400" dirty="0">
                <a:latin typeface="微软雅黑 Light" panose="020B0502040204020203" pitchFamily="34" charset="-122"/>
                <a:ea typeface="微软雅黑 Light" panose="020B0502040204020203" pitchFamily="34" charset="-122"/>
              </a:rPr>
              <a:t>（类似于金蝶、用友服务于财务相关领域）</a:t>
            </a:r>
            <a:endParaRPr lang="zh-CN" altLang="en-US" sz="1400" dirty="0">
              <a:latin typeface="微软雅黑 Light" panose="020B0502040204020203" pitchFamily="34" charset="-122"/>
              <a:ea typeface="微软雅黑 Light" panose="020B0502040204020203" pitchFamily="34" charset="-122"/>
            </a:endParaRPr>
          </a:p>
        </p:txBody>
      </p:sp>
      <p:sp>
        <p:nvSpPr>
          <p:cNvPr id="45" name="圆角矩形 44"/>
          <p:cNvSpPr/>
          <p:nvPr/>
        </p:nvSpPr>
        <p:spPr>
          <a:xfrm>
            <a:off x="4107569" y="4987408"/>
            <a:ext cx="2614245" cy="1184031"/>
          </a:xfrm>
          <a:prstGeom prst="roundRect">
            <a:avLst/>
          </a:prstGeom>
          <a:solidFill>
            <a:srgbClr val="1F4C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Light" panose="020B0502040204020203" pitchFamily="34" charset="-122"/>
                <a:ea typeface="微软雅黑 Light" panose="020B0502040204020203" pitchFamily="34" charset="-122"/>
              </a:rPr>
              <a:t>合规领域</a:t>
            </a:r>
            <a:endParaRPr lang="en-US" altLang="zh-CN" sz="2000" dirty="0">
              <a:latin typeface="微软雅黑 Light" panose="020B0502040204020203" pitchFamily="34" charset="-122"/>
              <a:ea typeface="微软雅黑 Light" panose="020B0502040204020203" pitchFamily="34" charset="-122"/>
            </a:endParaRPr>
          </a:p>
          <a:p>
            <a:pPr algn="ctr"/>
            <a:r>
              <a:rPr lang="zh-CN" altLang="en-US" sz="2000" dirty="0">
                <a:latin typeface="微软雅黑 Light" panose="020B0502040204020203" pitchFamily="34" charset="-122"/>
                <a:ea typeface="微软雅黑 Light" panose="020B0502040204020203" pitchFamily="34" charset="-122"/>
              </a:rPr>
              <a:t>的万得</a:t>
            </a:r>
            <a:endParaRPr lang="en-US" altLang="zh-CN" sz="2000" dirty="0">
              <a:latin typeface="微软雅黑 Light" panose="020B0502040204020203" pitchFamily="34" charset="-122"/>
              <a:ea typeface="微软雅黑 Light" panose="020B0502040204020203" pitchFamily="34" charset="-122"/>
            </a:endParaRPr>
          </a:p>
          <a:p>
            <a:pPr algn="ctr"/>
            <a:r>
              <a:rPr lang="zh-CN" altLang="en-US" sz="1200" dirty="0">
                <a:latin typeface="微软雅黑 Light" panose="020B0502040204020203" pitchFamily="34" charset="-122"/>
                <a:ea typeface="微软雅黑 Light" panose="020B0502040204020203" pitchFamily="34" charset="-122"/>
              </a:rPr>
              <a:t>（类似于万得服务于投资市场，专门服务合规需求）</a:t>
            </a:r>
            <a:endParaRPr lang="zh-CN" altLang="en-US" sz="1200" dirty="0">
              <a:latin typeface="微软雅黑 Light" panose="020B0502040204020203" pitchFamily="34" charset="-122"/>
              <a:ea typeface="微软雅黑 Light" panose="020B0502040204020203" pitchFamily="34" charset="-122"/>
            </a:endParaRPr>
          </a:p>
        </p:txBody>
      </p:sp>
      <p:sp>
        <p:nvSpPr>
          <p:cNvPr id="46" name="十字形 45"/>
          <p:cNvSpPr/>
          <p:nvPr/>
        </p:nvSpPr>
        <p:spPr>
          <a:xfrm>
            <a:off x="3333846" y="5271219"/>
            <a:ext cx="656492" cy="633045"/>
          </a:xfrm>
          <a:prstGeom prst="plus">
            <a:avLst>
              <a:gd name="adj" fmla="val 39815"/>
            </a:avLst>
          </a:prstGeom>
          <a:solidFill>
            <a:srgbClr val="1F4C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10466070" y="5459730"/>
            <a:ext cx="300990" cy="304165"/>
          </a:xfrm>
          <a:prstGeom prst="rect">
            <a:avLst/>
          </a:prstGeom>
          <a:gradFill>
            <a:gsLst>
              <a:gs pos="26000">
                <a:srgbClr val="E03E3E">
                  <a:alpha val="100000"/>
                </a:srgbClr>
              </a:gs>
              <a:gs pos="45000">
                <a:srgbClr val="C13838">
                  <a:alpha val="100000"/>
                </a:srgbClr>
              </a:gs>
              <a:gs pos="0">
                <a:srgbClr val="FE4444"/>
              </a:gs>
              <a:gs pos="100000">
                <a:srgbClr val="832B2B"/>
              </a:gs>
            </a:gsLst>
            <a:lin ang="5400000" scaled="0"/>
          </a:gradFill>
        </p:spPr>
      </p:pic>
    </p:spTree>
  </p:cSld>
  <p:clrMapOvr>
    <a:masterClrMapping/>
  </p:clrMapOvr>
  <mc:AlternateContent xmlns:mc="http://schemas.openxmlformats.org/markup-compatibility/2006">
    <mc:Choice xmlns:p14="http://schemas.microsoft.com/office/powerpoint/2010/main" Requires="p14">
      <p:transition spd="slow" p14:dur="1600" advClick="0" advTm="8000">
        <p14:prism isInverted="1" isContent="1"/>
      </p:transition>
    </mc:Choice>
    <mc:Fallback>
      <p:transition spd="slow" advClick="0" advTm="8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786234" y="-69314"/>
            <a:ext cx="5086985" cy="650306"/>
          </a:xfrm>
          <a:prstGeom prst="rect">
            <a:avLst/>
          </a:prstGeom>
        </p:spPr>
        <p:txBody>
          <a:bodyPr wrap="square">
            <a:spAutoFit/>
          </a:bodyPr>
          <a:lstStyle/>
          <a:p>
            <a:pPr algn="l">
              <a:lnSpc>
                <a:spcPct val="175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汉仪雅酷黑W" panose="00020600040101010101" charset="-122"/>
              </a:rPr>
              <a:t>重磅打造全新产品“易董价值”</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汉仪雅酷黑W" panose="00020600040101010101" charset="-122"/>
            </a:endParaRPr>
          </a:p>
        </p:txBody>
      </p:sp>
      <p:sp>
        <p:nvSpPr>
          <p:cNvPr id="3" name="矩形 2"/>
          <p:cNvSpPr/>
          <p:nvPr>
            <p:custDataLst>
              <p:tags r:id="rId2"/>
            </p:custDataLst>
          </p:nvPr>
        </p:nvSpPr>
        <p:spPr>
          <a:xfrm>
            <a:off x="251741" y="269739"/>
            <a:ext cx="167640" cy="592324"/>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4" name="矩形 37"/>
          <p:cNvSpPr/>
          <p:nvPr>
            <p:custDataLst>
              <p:tags r:id="rId3"/>
            </p:custDataLst>
          </p:nvPr>
        </p:nvSpPr>
        <p:spPr>
          <a:xfrm>
            <a:off x="538480" y="960120"/>
            <a:ext cx="4676775" cy="1938020"/>
          </a:xfrm>
          <a:prstGeom prst="rect">
            <a:avLst/>
          </a:prstGeom>
          <a:noFill/>
          <a:ln w="9525">
            <a:noFill/>
          </a:ln>
        </p:spPr>
        <p:txBody>
          <a:bodyPr wrap="square" anchor="t" anchorCtr="0">
            <a:spAutoFit/>
          </a:bodyPr>
          <a:lstStyle/>
          <a:p>
            <a:pPr marL="285750" indent="-285750">
              <a:lnSpc>
                <a:spcPct val="150000"/>
              </a:lnSpc>
              <a:buFont typeface="Wingdings" panose="05000000000000000000" pitchFamily="2" charset="2"/>
              <a:buChar char="Ø"/>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易董</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价值</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：构建全景式覆盖上市公司价值提升、可持续发展服务体系</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a:p>
            <a:pPr marL="285750" indent="-285750">
              <a:lnSpc>
                <a:spcPct val="150000"/>
              </a:lnSpc>
              <a:buFont typeface="Wingdings" panose="05000000000000000000" pitchFamily="2" charset="2"/>
              <a:buChar char="Ø"/>
            </a:pPr>
            <a:r>
              <a:rPr lang="zh-CN"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价值分析大数据</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：合规科技 </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&amp; </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监管科技</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 &amp; </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市场信息 的基础大数据，全面赋能价值提升</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a:p>
            <a:pPr marL="285750" indent="-285750">
              <a:lnSpc>
                <a:spcPct val="150000"/>
              </a:lnSpc>
              <a:buFont typeface="Wingdings" panose="05000000000000000000" pitchFamily="2" charset="2"/>
              <a:buChar char="Ø"/>
            </a:pPr>
            <a:r>
              <a:rPr lang="zh-CN"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八个维度</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                       </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四个层级</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5" name="矩形 4"/>
          <p:cNvSpPr/>
          <p:nvPr>
            <p:custDataLst>
              <p:tags r:id="rId4"/>
            </p:custDataLst>
          </p:nvPr>
        </p:nvSpPr>
        <p:spPr>
          <a:xfrm>
            <a:off x="853440" y="3018790"/>
            <a:ext cx="2011045" cy="2199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l"/>
              <a:defRPr/>
            </a:pPr>
            <a:r>
              <a:rPr kumimoji="0" lang="zh-CN" altLang="en-US"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投关展示</a:t>
            </a:r>
            <a:endParaRPr kumimoji="0" lang="zh-CN" altLang="en-US"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l"/>
              <a:defRPr/>
            </a:pPr>
            <a:r>
              <a:rPr kumimoji="0" lang="zh-CN" altLang="en-US"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交流平台</a:t>
            </a:r>
            <a:endParaRPr kumimoji="0" lang="zh-CN" altLang="en-US"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l"/>
              <a:defRPr/>
            </a:pPr>
            <a:r>
              <a:rPr kumimoji="0" lang="en-US" altLang="zh-CN"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ESG</a:t>
            </a:r>
            <a:endParaRPr kumimoji="0" lang="en-US" altLang="zh-CN"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l"/>
              <a:defRPr/>
            </a:pPr>
            <a:r>
              <a:rPr kumimoji="0" lang="zh-CN" altLang="en-US"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价值大数据</a:t>
            </a:r>
            <a:endParaRPr kumimoji="0" lang="zh-CN" altLang="en-US"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l"/>
              <a:defRPr/>
            </a:pPr>
            <a:r>
              <a:rPr kumimoji="0" lang="zh-CN" altLang="en-US"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分析体系</a:t>
            </a:r>
            <a:endParaRPr kumimoji="0" lang="zh-CN" altLang="en-US"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l"/>
              <a:defRPr/>
            </a:pPr>
            <a:r>
              <a:rPr kumimoji="0" lang="zh-CN" altLang="en-US"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产业链图谱</a:t>
            </a:r>
            <a:endParaRPr kumimoji="0" lang="zh-CN" altLang="en-US"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l"/>
              <a:defRPr/>
            </a:pPr>
            <a:r>
              <a:rPr lang="zh-CN" sz="160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资本运作</a:t>
            </a:r>
            <a:endParaRPr lang="zh-CN" sz="160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l"/>
              <a:defRPr/>
            </a:pPr>
            <a:r>
              <a:rPr kumimoji="0" lang="zh-CN" altLang="en-US"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价值管理</a:t>
            </a:r>
            <a:endParaRPr kumimoji="0" lang="zh-CN" altLang="en-US"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l"/>
              <a:defRPr/>
            </a:pPr>
            <a:endParaRPr kumimoji="0" lang="zh-CN" altLang="en-US"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6" name="Freeform 42"/>
          <p:cNvSpPr/>
          <p:nvPr>
            <p:custDataLst>
              <p:tags r:id="rId5"/>
            </p:custDataLst>
          </p:nvPr>
        </p:nvSpPr>
        <p:spPr bwMode="auto">
          <a:xfrm>
            <a:off x="9227820" y="3705860"/>
            <a:ext cx="782320" cy="390525"/>
          </a:xfrm>
          <a:custGeom>
            <a:avLst/>
            <a:gdLst>
              <a:gd name="T0" fmla="*/ 6 w 1718"/>
              <a:gd name="T1" fmla="*/ 1004 h 1004"/>
              <a:gd name="T2" fmla="*/ 69 w 1718"/>
              <a:gd name="T3" fmla="*/ 1001 h 1004"/>
              <a:gd name="T4" fmla="*/ 192 w 1718"/>
              <a:gd name="T5" fmla="*/ 993 h 1004"/>
              <a:gd name="T6" fmla="*/ 313 w 1718"/>
              <a:gd name="T7" fmla="*/ 980 h 1004"/>
              <a:gd name="T8" fmla="*/ 433 w 1718"/>
              <a:gd name="T9" fmla="*/ 959 h 1004"/>
              <a:gd name="T10" fmla="*/ 552 w 1718"/>
              <a:gd name="T11" fmla="*/ 935 h 1004"/>
              <a:gd name="T12" fmla="*/ 667 w 1718"/>
              <a:gd name="T13" fmla="*/ 903 h 1004"/>
              <a:gd name="T14" fmla="*/ 781 w 1718"/>
              <a:gd name="T15" fmla="*/ 868 h 1004"/>
              <a:gd name="T16" fmla="*/ 891 w 1718"/>
              <a:gd name="T17" fmla="*/ 827 h 1004"/>
              <a:gd name="T18" fmla="*/ 1001 w 1718"/>
              <a:gd name="T19" fmla="*/ 781 h 1004"/>
              <a:gd name="T20" fmla="*/ 1106 w 1718"/>
              <a:gd name="T21" fmla="*/ 729 h 1004"/>
              <a:gd name="T22" fmla="*/ 1209 w 1718"/>
              <a:gd name="T23" fmla="*/ 673 h 1004"/>
              <a:gd name="T24" fmla="*/ 1309 w 1718"/>
              <a:gd name="T25" fmla="*/ 613 h 1004"/>
              <a:gd name="T26" fmla="*/ 1406 w 1718"/>
              <a:gd name="T27" fmla="*/ 548 h 1004"/>
              <a:gd name="T28" fmla="*/ 1499 w 1718"/>
              <a:gd name="T29" fmla="*/ 479 h 1004"/>
              <a:gd name="T30" fmla="*/ 1589 w 1718"/>
              <a:gd name="T31" fmla="*/ 405 h 1004"/>
              <a:gd name="T32" fmla="*/ 1676 w 1718"/>
              <a:gd name="T33" fmla="*/ 328 h 1004"/>
              <a:gd name="T34" fmla="*/ 1439 w 1718"/>
              <a:gd name="T35" fmla="*/ 0 h 1004"/>
              <a:gd name="T36" fmla="*/ 1404 w 1718"/>
              <a:gd name="T37" fmla="*/ 34 h 1004"/>
              <a:gd name="T38" fmla="*/ 1331 w 1718"/>
              <a:gd name="T39" fmla="*/ 99 h 1004"/>
              <a:gd name="T40" fmla="*/ 1256 w 1718"/>
              <a:gd name="T41" fmla="*/ 160 h 1004"/>
              <a:gd name="T42" fmla="*/ 1176 w 1718"/>
              <a:gd name="T43" fmla="*/ 218 h 1004"/>
              <a:gd name="T44" fmla="*/ 1096 w 1718"/>
              <a:gd name="T45" fmla="*/ 273 h 1004"/>
              <a:gd name="T46" fmla="*/ 1011 w 1718"/>
              <a:gd name="T47" fmla="*/ 324 h 1004"/>
              <a:gd name="T48" fmla="*/ 925 w 1718"/>
              <a:gd name="T49" fmla="*/ 372 h 1004"/>
              <a:gd name="T50" fmla="*/ 835 w 1718"/>
              <a:gd name="T51" fmla="*/ 415 h 1004"/>
              <a:gd name="T52" fmla="*/ 744 w 1718"/>
              <a:gd name="T53" fmla="*/ 454 h 1004"/>
              <a:gd name="T54" fmla="*/ 652 w 1718"/>
              <a:gd name="T55" fmla="*/ 488 h 1004"/>
              <a:gd name="T56" fmla="*/ 555 w 1718"/>
              <a:gd name="T57" fmla="*/ 519 h 1004"/>
              <a:gd name="T58" fmla="*/ 459 w 1718"/>
              <a:gd name="T59" fmla="*/ 545 h 1004"/>
              <a:gd name="T60" fmla="*/ 359 w 1718"/>
              <a:gd name="T61" fmla="*/ 566 h 1004"/>
              <a:gd name="T62" fmla="*/ 259 w 1718"/>
              <a:gd name="T63" fmla="*/ 583 h 1004"/>
              <a:gd name="T64" fmla="*/ 156 w 1718"/>
              <a:gd name="T65" fmla="*/ 595 h 1004"/>
              <a:gd name="T66" fmla="*/ 52 w 1718"/>
              <a:gd name="T67" fmla="*/ 601 h 1004"/>
              <a:gd name="T68" fmla="*/ 0 w 1718"/>
              <a:gd name="T69" fmla="*/ 603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8" h="1004">
                <a:moveTo>
                  <a:pt x="0" y="603"/>
                </a:moveTo>
                <a:lnTo>
                  <a:pt x="6" y="1004"/>
                </a:lnTo>
                <a:lnTo>
                  <a:pt x="6" y="1004"/>
                </a:lnTo>
                <a:lnTo>
                  <a:pt x="69" y="1001"/>
                </a:lnTo>
                <a:lnTo>
                  <a:pt x="131" y="998"/>
                </a:lnTo>
                <a:lnTo>
                  <a:pt x="192" y="993"/>
                </a:lnTo>
                <a:lnTo>
                  <a:pt x="253" y="987"/>
                </a:lnTo>
                <a:lnTo>
                  <a:pt x="313" y="980"/>
                </a:lnTo>
                <a:lnTo>
                  <a:pt x="374" y="971"/>
                </a:lnTo>
                <a:lnTo>
                  <a:pt x="433" y="959"/>
                </a:lnTo>
                <a:lnTo>
                  <a:pt x="493" y="948"/>
                </a:lnTo>
                <a:lnTo>
                  <a:pt x="552" y="935"/>
                </a:lnTo>
                <a:lnTo>
                  <a:pt x="610" y="920"/>
                </a:lnTo>
                <a:lnTo>
                  <a:pt x="667" y="903"/>
                </a:lnTo>
                <a:lnTo>
                  <a:pt x="725" y="886"/>
                </a:lnTo>
                <a:lnTo>
                  <a:pt x="781" y="868"/>
                </a:lnTo>
                <a:lnTo>
                  <a:pt x="837" y="847"/>
                </a:lnTo>
                <a:lnTo>
                  <a:pt x="891" y="827"/>
                </a:lnTo>
                <a:lnTo>
                  <a:pt x="946" y="804"/>
                </a:lnTo>
                <a:lnTo>
                  <a:pt x="1001" y="781"/>
                </a:lnTo>
                <a:lnTo>
                  <a:pt x="1054" y="755"/>
                </a:lnTo>
                <a:lnTo>
                  <a:pt x="1106" y="729"/>
                </a:lnTo>
                <a:lnTo>
                  <a:pt x="1158" y="702"/>
                </a:lnTo>
                <a:lnTo>
                  <a:pt x="1209" y="673"/>
                </a:lnTo>
                <a:lnTo>
                  <a:pt x="1260" y="643"/>
                </a:lnTo>
                <a:lnTo>
                  <a:pt x="1309" y="613"/>
                </a:lnTo>
                <a:lnTo>
                  <a:pt x="1357" y="580"/>
                </a:lnTo>
                <a:lnTo>
                  <a:pt x="1406" y="548"/>
                </a:lnTo>
                <a:lnTo>
                  <a:pt x="1454" y="514"/>
                </a:lnTo>
                <a:lnTo>
                  <a:pt x="1499" y="479"/>
                </a:lnTo>
                <a:lnTo>
                  <a:pt x="1545" y="442"/>
                </a:lnTo>
                <a:lnTo>
                  <a:pt x="1589" y="405"/>
                </a:lnTo>
                <a:lnTo>
                  <a:pt x="1633" y="367"/>
                </a:lnTo>
                <a:lnTo>
                  <a:pt x="1676" y="328"/>
                </a:lnTo>
                <a:lnTo>
                  <a:pt x="1718" y="287"/>
                </a:lnTo>
                <a:lnTo>
                  <a:pt x="1439" y="0"/>
                </a:lnTo>
                <a:lnTo>
                  <a:pt x="1439" y="0"/>
                </a:lnTo>
                <a:lnTo>
                  <a:pt x="1404" y="34"/>
                </a:lnTo>
                <a:lnTo>
                  <a:pt x="1368" y="66"/>
                </a:lnTo>
                <a:lnTo>
                  <a:pt x="1331" y="99"/>
                </a:lnTo>
                <a:lnTo>
                  <a:pt x="1294" y="130"/>
                </a:lnTo>
                <a:lnTo>
                  <a:pt x="1256" y="160"/>
                </a:lnTo>
                <a:lnTo>
                  <a:pt x="1217" y="190"/>
                </a:lnTo>
                <a:lnTo>
                  <a:pt x="1176" y="218"/>
                </a:lnTo>
                <a:lnTo>
                  <a:pt x="1136" y="247"/>
                </a:lnTo>
                <a:lnTo>
                  <a:pt x="1096" y="273"/>
                </a:lnTo>
                <a:lnTo>
                  <a:pt x="1054" y="299"/>
                </a:lnTo>
                <a:lnTo>
                  <a:pt x="1011" y="324"/>
                </a:lnTo>
                <a:lnTo>
                  <a:pt x="968" y="349"/>
                </a:lnTo>
                <a:lnTo>
                  <a:pt x="925" y="372"/>
                </a:lnTo>
                <a:lnTo>
                  <a:pt x="881" y="394"/>
                </a:lnTo>
                <a:lnTo>
                  <a:pt x="835" y="415"/>
                </a:lnTo>
                <a:lnTo>
                  <a:pt x="791" y="435"/>
                </a:lnTo>
                <a:lnTo>
                  <a:pt x="744" y="454"/>
                </a:lnTo>
                <a:lnTo>
                  <a:pt x="699" y="471"/>
                </a:lnTo>
                <a:lnTo>
                  <a:pt x="652" y="488"/>
                </a:lnTo>
                <a:lnTo>
                  <a:pt x="604" y="504"/>
                </a:lnTo>
                <a:lnTo>
                  <a:pt x="555" y="519"/>
                </a:lnTo>
                <a:lnTo>
                  <a:pt x="507" y="532"/>
                </a:lnTo>
                <a:lnTo>
                  <a:pt x="459" y="545"/>
                </a:lnTo>
                <a:lnTo>
                  <a:pt x="410" y="556"/>
                </a:lnTo>
                <a:lnTo>
                  <a:pt x="359" y="566"/>
                </a:lnTo>
                <a:lnTo>
                  <a:pt x="309" y="575"/>
                </a:lnTo>
                <a:lnTo>
                  <a:pt x="259" y="583"/>
                </a:lnTo>
                <a:lnTo>
                  <a:pt x="208" y="590"/>
                </a:lnTo>
                <a:lnTo>
                  <a:pt x="156" y="595"/>
                </a:lnTo>
                <a:lnTo>
                  <a:pt x="104" y="599"/>
                </a:lnTo>
                <a:lnTo>
                  <a:pt x="52" y="601"/>
                </a:lnTo>
                <a:lnTo>
                  <a:pt x="0" y="603"/>
                </a:lnTo>
                <a:lnTo>
                  <a:pt x="0" y="603"/>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7" name="Freeform 7"/>
          <p:cNvSpPr/>
          <p:nvPr>
            <p:custDataLst>
              <p:tags r:id="rId6"/>
            </p:custDataLst>
          </p:nvPr>
        </p:nvSpPr>
        <p:spPr bwMode="auto">
          <a:xfrm>
            <a:off x="7502525" y="4489450"/>
            <a:ext cx="1667510" cy="970915"/>
          </a:xfrm>
          <a:custGeom>
            <a:avLst/>
            <a:gdLst>
              <a:gd name="T0" fmla="*/ 0 w 4220"/>
              <a:gd name="T1" fmla="*/ 746 h 2495"/>
              <a:gd name="T2" fmla="*/ 52 w 4220"/>
              <a:gd name="T3" fmla="*/ 796 h 2495"/>
              <a:gd name="T4" fmla="*/ 157 w 4220"/>
              <a:gd name="T5" fmla="*/ 893 h 2495"/>
              <a:gd name="T6" fmla="*/ 263 w 4220"/>
              <a:gd name="T7" fmla="*/ 988 h 2495"/>
              <a:gd name="T8" fmla="*/ 371 w 4220"/>
              <a:gd name="T9" fmla="*/ 1080 h 2495"/>
              <a:gd name="T10" fmla="*/ 483 w 4220"/>
              <a:gd name="T11" fmla="*/ 1169 h 2495"/>
              <a:gd name="T12" fmla="*/ 595 w 4220"/>
              <a:gd name="T13" fmla="*/ 1257 h 2495"/>
              <a:gd name="T14" fmla="*/ 711 w 4220"/>
              <a:gd name="T15" fmla="*/ 1341 h 2495"/>
              <a:gd name="T16" fmla="*/ 828 w 4220"/>
              <a:gd name="T17" fmla="*/ 1423 h 2495"/>
              <a:gd name="T18" fmla="*/ 947 w 4220"/>
              <a:gd name="T19" fmla="*/ 1503 h 2495"/>
              <a:gd name="T20" fmla="*/ 1068 w 4220"/>
              <a:gd name="T21" fmla="*/ 1580 h 2495"/>
              <a:gd name="T22" fmla="*/ 1190 w 4220"/>
              <a:gd name="T23" fmla="*/ 1654 h 2495"/>
              <a:gd name="T24" fmla="*/ 1315 w 4220"/>
              <a:gd name="T25" fmla="*/ 1724 h 2495"/>
              <a:gd name="T26" fmla="*/ 1442 w 4220"/>
              <a:gd name="T27" fmla="*/ 1793 h 2495"/>
              <a:gd name="T28" fmla="*/ 1571 w 4220"/>
              <a:gd name="T29" fmla="*/ 1858 h 2495"/>
              <a:gd name="T30" fmla="*/ 1699 w 4220"/>
              <a:gd name="T31" fmla="*/ 1921 h 2495"/>
              <a:gd name="T32" fmla="*/ 1832 w 4220"/>
              <a:gd name="T33" fmla="*/ 1981 h 2495"/>
              <a:gd name="T34" fmla="*/ 1965 w 4220"/>
              <a:gd name="T35" fmla="*/ 2037 h 2495"/>
              <a:gd name="T36" fmla="*/ 2099 w 4220"/>
              <a:gd name="T37" fmla="*/ 2090 h 2495"/>
              <a:gd name="T38" fmla="*/ 2236 w 4220"/>
              <a:gd name="T39" fmla="*/ 2141 h 2495"/>
              <a:gd name="T40" fmla="*/ 2374 w 4220"/>
              <a:gd name="T41" fmla="*/ 2188 h 2495"/>
              <a:gd name="T42" fmla="*/ 2513 w 4220"/>
              <a:gd name="T43" fmla="*/ 2232 h 2495"/>
              <a:gd name="T44" fmla="*/ 2654 w 4220"/>
              <a:gd name="T45" fmla="*/ 2272 h 2495"/>
              <a:gd name="T46" fmla="*/ 2796 w 4220"/>
              <a:gd name="T47" fmla="*/ 2310 h 2495"/>
              <a:gd name="T48" fmla="*/ 2939 w 4220"/>
              <a:gd name="T49" fmla="*/ 2344 h 2495"/>
              <a:gd name="T50" fmla="*/ 3083 w 4220"/>
              <a:gd name="T51" fmla="*/ 2375 h 2495"/>
              <a:gd name="T52" fmla="*/ 3229 w 4220"/>
              <a:gd name="T53" fmla="*/ 2403 h 2495"/>
              <a:gd name="T54" fmla="*/ 3376 w 4220"/>
              <a:gd name="T55" fmla="*/ 2426 h 2495"/>
              <a:gd name="T56" fmla="*/ 3525 w 4220"/>
              <a:gd name="T57" fmla="*/ 2447 h 2495"/>
              <a:gd name="T58" fmla="*/ 3673 w 4220"/>
              <a:gd name="T59" fmla="*/ 2464 h 2495"/>
              <a:gd name="T60" fmla="*/ 3824 w 4220"/>
              <a:gd name="T61" fmla="*/ 2477 h 2495"/>
              <a:gd name="T62" fmla="*/ 3975 w 4220"/>
              <a:gd name="T63" fmla="*/ 2487 h 2495"/>
              <a:gd name="T64" fmla="*/ 4128 w 4220"/>
              <a:gd name="T65" fmla="*/ 2494 h 2495"/>
              <a:gd name="T66" fmla="*/ 4220 w 4220"/>
              <a:gd name="T67" fmla="*/ 1456 h 2495"/>
              <a:gd name="T68" fmla="*/ 4094 w 4220"/>
              <a:gd name="T69" fmla="*/ 1452 h 2495"/>
              <a:gd name="T70" fmla="*/ 3841 w 4220"/>
              <a:gd name="T71" fmla="*/ 1435 h 2495"/>
              <a:gd name="T72" fmla="*/ 3594 w 4220"/>
              <a:gd name="T73" fmla="*/ 1408 h 2495"/>
              <a:gd name="T74" fmla="*/ 3349 w 4220"/>
              <a:gd name="T75" fmla="*/ 1367 h 2495"/>
              <a:gd name="T76" fmla="*/ 3108 w 4220"/>
              <a:gd name="T77" fmla="*/ 1315 h 2495"/>
              <a:gd name="T78" fmla="*/ 2873 w 4220"/>
              <a:gd name="T79" fmla="*/ 1253 h 2495"/>
              <a:gd name="T80" fmla="*/ 2641 w 4220"/>
              <a:gd name="T81" fmla="*/ 1180 h 2495"/>
              <a:gd name="T82" fmla="*/ 2414 w 4220"/>
              <a:gd name="T83" fmla="*/ 1097 h 2495"/>
              <a:gd name="T84" fmla="*/ 2192 w 4220"/>
              <a:gd name="T85" fmla="*/ 1003 h 2495"/>
              <a:gd name="T86" fmla="*/ 1975 w 4220"/>
              <a:gd name="T87" fmla="*/ 899 h 2495"/>
              <a:gd name="T88" fmla="*/ 1766 w 4220"/>
              <a:gd name="T89" fmla="*/ 784 h 2495"/>
              <a:gd name="T90" fmla="*/ 1561 w 4220"/>
              <a:gd name="T91" fmla="*/ 662 h 2495"/>
              <a:gd name="T92" fmla="*/ 1364 w 4220"/>
              <a:gd name="T93" fmla="*/ 529 h 2495"/>
              <a:gd name="T94" fmla="*/ 1172 w 4220"/>
              <a:gd name="T95" fmla="*/ 388 h 2495"/>
              <a:gd name="T96" fmla="*/ 987 w 4220"/>
              <a:gd name="T97" fmla="*/ 240 h 2495"/>
              <a:gd name="T98" fmla="*/ 810 w 4220"/>
              <a:gd name="T99" fmla="*/ 81 h 2495"/>
              <a:gd name="T100" fmla="*/ 724 w 4220"/>
              <a:gd name="T101" fmla="*/ 0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20" h="2495">
                <a:moveTo>
                  <a:pt x="724" y="0"/>
                </a:moveTo>
                <a:lnTo>
                  <a:pt x="0" y="746"/>
                </a:lnTo>
                <a:lnTo>
                  <a:pt x="0" y="746"/>
                </a:lnTo>
                <a:lnTo>
                  <a:pt x="52" y="796"/>
                </a:lnTo>
                <a:lnTo>
                  <a:pt x="105" y="845"/>
                </a:lnTo>
                <a:lnTo>
                  <a:pt x="157" y="893"/>
                </a:lnTo>
                <a:lnTo>
                  <a:pt x="210" y="940"/>
                </a:lnTo>
                <a:lnTo>
                  <a:pt x="263" y="988"/>
                </a:lnTo>
                <a:lnTo>
                  <a:pt x="317" y="1034"/>
                </a:lnTo>
                <a:lnTo>
                  <a:pt x="371" y="1080"/>
                </a:lnTo>
                <a:lnTo>
                  <a:pt x="427" y="1125"/>
                </a:lnTo>
                <a:lnTo>
                  <a:pt x="483" y="1169"/>
                </a:lnTo>
                <a:lnTo>
                  <a:pt x="539" y="1214"/>
                </a:lnTo>
                <a:lnTo>
                  <a:pt x="595" y="1257"/>
                </a:lnTo>
                <a:lnTo>
                  <a:pt x="653" y="1300"/>
                </a:lnTo>
                <a:lnTo>
                  <a:pt x="711" y="1341"/>
                </a:lnTo>
                <a:lnTo>
                  <a:pt x="770" y="1383"/>
                </a:lnTo>
                <a:lnTo>
                  <a:pt x="828" y="1423"/>
                </a:lnTo>
                <a:lnTo>
                  <a:pt x="887" y="1464"/>
                </a:lnTo>
                <a:lnTo>
                  <a:pt x="947" y="1503"/>
                </a:lnTo>
                <a:lnTo>
                  <a:pt x="1007" y="1542"/>
                </a:lnTo>
                <a:lnTo>
                  <a:pt x="1068" y="1580"/>
                </a:lnTo>
                <a:lnTo>
                  <a:pt x="1129" y="1617"/>
                </a:lnTo>
                <a:lnTo>
                  <a:pt x="1190" y="1654"/>
                </a:lnTo>
                <a:lnTo>
                  <a:pt x="1253" y="1689"/>
                </a:lnTo>
                <a:lnTo>
                  <a:pt x="1315" y="1724"/>
                </a:lnTo>
                <a:lnTo>
                  <a:pt x="1378" y="1759"/>
                </a:lnTo>
                <a:lnTo>
                  <a:pt x="1442" y="1793"/>
                </a:lnTo>
                <a:lnTo>
                  <a:pt x="1505" y="1826"/>
                </a:lnTo>
                <a:lnTo>
                  <a:pt x="1571" y="1858"/>
                </a:lnTo>
                <a:lnTo>
                  <a:pt x="1634" y="1890"/>
                </a:lnTo>
                <a:lnTo>
                  <a:pt x="1699" y="1921"/>
                </a:lnTo>
                <a:lnTo>
                  <a:pt x="1766" y="1951"/>
                </a:lnTo>
                <a:lnTo>
                  <a:pt x="1832" y="1981"/>
                </a:lnTo>
                <a:lnTo>
                  <a:pt x="1899" y="2009"/>
                </a:lnTo>
                <a:lnTo>
                  <a:pt x="1965" y="2037"/>
                </a:lnTo>
                <a:lnTo>
                  <a:pt x="2031" y="2064"/>
                </a:lnTo>
                <a:lnTo>
                  <a:pt x="2099" y="2090"/>
                </a:lnTo>
                <a:lnTo>
                  <a:pt x="2168" y="2116"/>
                </a:lnTo>
                <a:lnTo>
                  <a:pt x="2236" y="2141"/>
                </a:lnTo>
                <a:lnTo>
                  <a:pt x="2305" y="2164"/>
                </a:lnTo>
                <a:lnTo>
                  <a:pt x="2374" y="2188"/>
                </a:lnTo>
                <a:lnTo>
                  <a:pt x="2443" y="2210"/>
                </a:lnTo>
                <a:lnTo>
                  <a:pt x="2513" y="2232"/>
                </a:lnTo>
                <a:lnTo>
                  <a:pt x="2583" y="2253"/>
                </a:lnTo>
                <a:lnTo>
                  <a:pt x="2654" y="2272"/>
                </a:lnTo>
                <a:lnTo>
                  <a:pt x="2724" y="2292"/>
                </a:lnTo>
                <a:lnTo>
                  <a:pt x="2796" y="2310"/>
                </a:lnTo>
                <a:lnTo>
                  <a:pt x="2867" y="2327"/>
                </a:lnTo>
                <a:lnTo>
                  <a:pt x="2939" y="2344"/>
                </a:lnTo>
                <a:lnTo>
                  <a:pt x="3011" y="2360"/>
                </a:lnTo>
                <a:lnTo>
                  <a:pt x="3083" y="2375"/>
                </a:lnTo>
                <a:lnTo>
                  <a:pt x="3156" y="2390"/>
                </a:lnTo>
                <a:lnTo>
                  <a:pt x="3229" y="2403"/>
                </a:lnTo>
                <a:lnTo>
                  <a:pt x="3302" y="2414"/>
                </a:lnTo>
                <a:lnTo>
                  <a:pt x="3376" y="2426"/>
                </a:lnTo>
                <a:lnTo>
                  <a:pt x="3451" y="2438"/>
                </a:lnTo>
                <a:lnTo>
                  <a:pt x="3525" y="2447"/>
                </a:lnTo>
                <a:lnTo>
                  <a:pt x="3599" y="2456"/>
                </a:lnTo>
                <a:lnTo>
                  <a:pt x="3673" y="2464"/>
                </a:lnTo>
                <a:lnTo>
                  <a:pt x="3749" y="2472"/>
                </a:lnTo>
                <a:lnTo>
                  <a:pt x="3824" y="2477"/>
                </a:lnTo>
                <a:lnTo>
                  <a:pt x="3900" y="2483"/>
                </a:lnTo>
                <a:lnTo>
                  <a:pt x="3975" y="2487"/>
                </a:lnTo>
                <a:lnTo>
                  <a:pt x="4051" y="2491"/>
                </a:lnTo>
                <a:lnTo>
                  <a:pt x="4128" y="2494"/>
                </a:lnTo>
                <a:lnTo>
                  <a:pt x="4204" y="2495"/>
                </a:lnTo>
                <a:lnTo>
                  <a:pt x="4220" y="1456"/>
                </a:lnTo>
                <a:lnTo>
                  <a:pt x="4220" y="1456"/>
                </a:lnTo>
                <a:lnTo>
                  <a:pt x="4094" y="1452"/>
                </a:lnTo>
                <a:lnTo>
                  <a:pt x="3967" y="1446"/>
                </a:lnTo>
                <a:lnTo>
                  <a:pt x="3841" y="1435"/>
                </a:lnTo>
                <a:lnTo>
                  <a:pt x="3717" y="1423"/>
                </a:lnTo>
                <a:lnTo>
                  <a:pt x="3594" y="1408"/>
                </a:lnTo>
                <a:lnTo>
                  <a:pt x="3470" y="1388"/>
                </a:lnTo>
                <a:lnTo>
                  <a:pt x="3349" y="1367"/>
                </a:lnTo>
                <a:lnTo>
                  <a:pt x="3228" y="1343"/>
                </a:lnTo>
                <a:lnTo>
                  <a:pt x="3108" y="1315"/>
                </a:lnTo>
                <a:lnTo>
                  <a:pt x="2990" y="1285"/>
                </a:lnTo>
                <a:lnTo>
                  <a:pt x="2873" y="1253"/>
                </a:lnTo>
                <a:lnTo>
                  <a:pt x="2755" y="1218"/>
                </a:lnTo>
                <a:lnTo>
                  <a:pt x="2641" y="1180"/>
                </a:lnTo>
                <a:lnTo>
                  <a:pt x="2526" y="1140"/>
                </a:lnTo>
                <a:lnTo>
                  <a:pt x="2414" y="1097"/>
                </a:lnTo>
                <a:lnTo>
                  <a:pt x="2302" y="1051"/>
                </a:lnTo>
                <a:lnTo>
                  <a:pt x="2192" y="1003"/>
                </a:lnTo>
                <a:lnTo>
                  <a:pt x="2084" y="952"/>
                </a:lnTo>
                <a:lnTo>
                  <a:pt x="1975" y="899"/>
                </a:lnTo>
                <a:lnTo>
                  <a:pt x="1870" y="843"/>
                </a:lnTo>
                <a:lnTo>
                  <a:pt x="1766" y="784"/>
                </a:lnTo>
                <a:lnTo>
                  <a:pt x="1663" y="724"/>
                </a:lnTo>
                <a:lnTo>
                  <a:pt x="1561" y="662"/>
                </a:lnTo>
                <a:lnTo>
                  <a:pt x="1461" y="597"/>
                </a:lnTo>
                <a:lnTo>
                  <a:pt x="1364" y="529"/>
                </a:lnTo>
                <a:lnTo>
                  <a:pt x="1267" y="460"/>
                </a:lnTo>
                <a:lnTo>
                  <a:pt x="1172" y="388"/>
                </a:lnTo>
                <a:lnTo>
                  <a:pt x="1078" y="315"/>
                </a:lnTo>
                <a:lnTo>
                  <a:pt x="987" y="240"/>
                </a:lnTo>
                <a:lnTo>
                  <a:pt x="897" y="162"/>
                </a:lnTo>
                <a:lnTo>
                  <a:pt x="810" y="81"/>
                </a:lnTo>
                <a:lnTo>
                  <a:pt x="724" y="0"/>
                </a:lnTo>
                <a:lnTo>
                  <a:pt x="724" y="0"/>
                </a:lnTo>
                <a:close/>
              </a:path>
            </a:pathLst>
          </a:custGeom>
          <a:solidFill>
            <a:srgbClr val="D6DCE5"/>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8" name="Freeform 9"/>
          <p:cNvSpPr/>
          <p:nvPr>
            <p:custDataLst>
              <p:tags r:id="rId7"/>
            </p:custDataLst>
          </p:nvPr>
        </p:nvSpPr>
        <p:spPr bwMode="auto">
          <a:xfrm>
            <a:off x="9236710" y="4489450"/>
            <a:ext cx="1667510" cy="970915"/>
          </a:xfrm>
          <a:custGeom>
            <a:avLst/>
            <a:gdLst>
              <a:gd name="T0" fmla="*/ 17 w 4220"/>
              <a:gd name="T1" fmla="*/ 2495 h 2495"/>
              <a:gd name="T2" fmla="*/ 92 w 4220"/>
              <a:gd name="T3" fmla="*/ 2494 h 2495"/>
              <a:gd name="T4" fmla="*/ 245 w 4220"/>
              <a:gd name="T5" fmla="*/ 2487 h 2495"/>
              <a:gd name="T6" fmla="*/ 396 w 4220"/>
              <a:gd name="T7" fmla="*/ 2477 h 2495"/>
              <a:gd name="T8" fmla="*/ 547 w 4220"/>
              <a:gd name="T9" fmla="*/ 2464 h 2495"/>
              <a:gd name="T10" fmla="*/ 697 w 4220"/>
              <a:gd name="T11" fmla="*/ 2447 h 2495"/>
              <a:gd name="T12" fmla="*/ 844 w 4220"/>
              <a:gd name="T13" fmla="*/ 2426 h 2495"/>
              <a:gd name="T14" fmla="*/ 991 w 4220"/>
              <a:gd name="T15" fmla="*/ 2403 h 2495"/>
              <a:gd name="T16" fmla="*/ 1137 w 4220"/>
              <a:gd name="T17" fmla="*/ 2375 h 2495"/>
              <a:gd name="T18" fmla="*/ 1281 w 4220"/>
              <a:gd name="T19" fmla="*/ 2344 h 2495"/>
              <a:gd name="T20" fmla="*/ 1424 w 4220"/>
              <a:gd name="T21" fmla="*/ 2310 h 2495"/>
              <a:gd name="T22" fmla="*/ 1566 w 4220"/>
              <a:gd name="T23" fmla="*/ 2272 h 2495"/>
              <a:gd name="T24" fmla="*/ 1707 w 4220"/>
              <a:gd name="T25" fmla="*/ 2232 h 2495"/>
              <a:gd name="T26" fmla="*/ 1846 w 4220"/>
              <a:gd name="T27" fmla="*/ 2188 h 2495"/>
              <a:gd name="T28" fmla="*/ 1984 w 4220"/>
              <a:gd name="T29" fmla="*/ 2141 h 2495"/>
              <a:gd name="T30" fmla="*/ 2121 w 4220"/>
              <a:gd name="T31" fmla="*/ 2090 h 2495"/>
              <a:gd name="T32" fmla="*/ 2255 w 4220"/>
              <a:gd name="T33" fmla="*/ 2037 h 2495"/>
              <a:gd name="T34" fmla="*/ 2389 w 4220"/>
              <a:gd name="T35" fmla="*/ 1981 h 2495"/>
              <a:gd name="T36" fmla="*/ 2521 w 4220"/>
              <a:gd name="T37" fmla="*/ 1921 h 2495"/>
              <a:gd name="T38" fmla="*/ 2649 w 4220"/>
              <a:gd name="T39" fmla="*/ 1858 h 2495"/>
              <a:gd name="T40" fmla="*/ 2778 w 4220"/>
              <a:gd name="T41" fmla="*/ 1793 h 2495"/>
              <a:gd name="T42" fmla="*/ 2905 w 4220"/>
              <a:gd name="T43" fmla="*/ 1724 h 2495"/>
              <a:gd name="T44" fmla="*/ 3030 w 4220"/>
              <a:gd name="T45" fmla="*/ 1654 h 2495"/>
              <a:gd name="T46" fmla="*/ 3152 w 4220"/>
              <a:gd name="T47" fmla="*/ 1580 h 2495"/>
              <a:gd name="T48" fmla="*/ 3273 w 4220"/>
              <a:gd name="T49" fmla="*/ 1503 h 2495"/>
              <a:gd name="T50" fmla="*/ 3392 w 4220"/>
              <a:gd name="T51" fmla="*/ 1423 h 2495"/>
              <a:gd name="T52" fmla="*/ 3509 w 4220"/>
              <a:gd name="T53" fmla="*/ 1341 h 2495"/>
              <a:gd name="T54" fmla="*/ 3625 w 4220"/>
              <a:gd name="T55" fmla="*/ 1257 h 2495"/>
              <a:gd name="T56" fmla="*/ 3738 w 4220"/>
              <a:gd name="T57" fmla="*/ 1169 h 2495"/>
              <a:gd name="T58" fmla="*/ 3849 w 4220"/>
              <a:gd name="T59" fmla="*/ 1080 h 2495"/>
              <a:gd name="T60" fmla="*/ 3957 w 4220"/>
              <a:gd name="T61" fmla="*/ 988 h 2495"/>
              <a:gd name="T62" fmla="*/ 4063 w 4220"/>
              <a:gd name="T63" fmla="*/ 893 h 2495"/>
              <a:gd name="T64" fmla="*/ 4168 w 4220"/>
              <a:gd name="T65" fmla="*/ 796 h 2495"/>
              <a:gd name="T66" fmla="*/ 3496 w 4220"/>
              <a:gd name="T67" fmla="*/ 0 h 2495"/>
              <a:gd name="T68" fmla="*/ 3410 w 4220"/>
              <a:gd name="T69" fmla="*/ 81 h 2495"/>
              <a:gd name="T70" fmla="*/ 3233 w 4220"/>
              <a:gd name="T71" fmla="*/ 240 h 2495"/>
              <a:gd name="T72" fmla="*/ 3048 w 4220"/>
              <a:gd name="T73" fmla="*/ 388 h 2495"/>
              <a:gd name="T74" fmla="*/ 2856 w 4220"/>
              <a:gd name="T75" fmla="*/ 529 h 2495"/>
              <a:gd name="T76" fmla="*/ 2659 w 4220"/>
              <a:gd name="T77" fmla="*/ 662 h 2495"/>
              <a:gd name="T78" fmla="*/ 2454 w 4220"/>
              <a:gd name="T79" fmla="*/ 784 h 2495"/>
              <a:gd name="T80" fmla="*/ 2245 w 4220"/>
              <a:gd name="T81" fmla="*/ 899 h 2495"/>
              <a:gd name="T82" fmla="*/ 2028 w 4220"/>
              <a:gd name="T83" fmla="*/ 1003 h 2495"/>
              <a:gd name="T84" fmla="*/ 1807 w 4220"/>
              <a:gd name="T85" fmla="*/ 1097 h 2495"/>
              <a:gd name="T86" fmla="*/ 1579 w 4220"/>
              <a:gd name="T87" fmla="*/ 1180 h 2495"/>
              <a:gd name="T88" fmla="*/ 1349 w 4220"/>
              <a:gd name="T89" fmla="*/ 1253 h 2495"/>
              <a:gd name="T90" fmla="*/ 1112 w 4220"/>
              <a:gd name="T91" fmla="*/ 1315 h 2495"/>
              <a:gd name="T92" fmla="*/ 871 w 4220"/>
              <a:gd name="T93" fmla="*/ 1367 h 2495"/>
              <a:gd name="T94" fmla="*/ 626 w 4220"/>
              <a:gd name="T95" fmla="*/ 1408 h 2495"/>
              <a:gd name="T96" fmla="*/ 379 w 4220"/>
              <a:gd name="T97" fmla="*/ 1435 h 2495"/>
              <a:gd name="T98" fmla="*/ 126 w 4220"/>
              <a:gd name="T99" fmla="*/ 1452 h 2495"/>
              <a:gd name="T100" fmla="*/ 0 w 4220"/>
              <a:gd name="T101" fmla="*/ 1456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20" h="2495">
                <a:moveTo>
                  <a:pt x="0" y="1456"/>
                </a:moveTo>
                <a:lnTo>
                  <a:pt x="17" y="2495"/>
                </a:lnTo>
                <a:lnTo>
                  <a:pt x="17" y="2495"/>
                </a:lnTo>
                <a:lnTo>
                  <a:pt x="92" y="2494"/>
                </a:lnTo>
                <a:lnTo>
                  <a:pt x="169" y="2491"/>
                </a:lnTo>
                <a:lnTo>
                  <a:pt x="245" y="2487"/>
                </a:lnTo>
                <a:lnTo>
                  <a:pt x="320" y="2483"/>
                </a:lnTo>
                <a:lnTo>
                  <a:pt x="396" y="2477"/>
                </a:lnTo>
                <a:lnTo>
                  <a:pt x="471" y="2472"/>
                </a:lnTo>
                <a:lnTo>
                  <a:pt x="547" y="2464"/>
                </a:lnTo>
                <a:lnTo>
                  <a:pt x="621" y="2456"/>
                </a:lnTo>
                <a:lnTo>
                  <a:pt x="697" y="2447"/>
                </a:lnTo>
                <a:lnTo>
                  <a:pt x="771" y="2438"/>
                </a:lnTo>
                <a:lnTo>
                  <a:pt x="844" y="2426"/>
                </a:lnTo>
                <a:lnTo>
                  <a:pt x="918" y="2414"/>
                </a:lnTo>
                <a:lnTo>
                  <a:pt x="991" y="2403"/>
                </a:lnTo>
                <a:lnTo>
                  <a:pt x="1064" y="2390"/>
                </a:lnTo>
                <a:lnTo>
                  <a:pt x="1137" y="2375"/>
                </a:lnTo>
                <a:lnTo>
                  <a:pt x="1209" y="2360"/>
                </a:lnTo>
                <a:lnTo>
                  <a:pt x="1281" y="2344"/>
                </a:lnTo>
                <a:lnTo>
                  <a:pt x="1353" y="2327"/>
                </a:lnTo>
                <a:lnTo>
                  <a:pt x="1424" y="2310"/>
                </a:lnTo>
                <a:lnTo>
                  <a:pt x="1496" y="2292"/>
                </a:lnTo>
                <a:lnTo>
                  <a:pt x="1566" y="2272"/>
                </a:lnTo>
                <a:lnTo>
                  <a:pt x="1638" y="2253"/>
                </a:lnTo>
                <a:lnTo>
                  <a:pt x="1707" y="2232"/>
                </a:lnTo>
                <a:lnTo>
                  <a:pt x="1777" y="2210"/>
                </a:lnTo>
                <a:lnTo>
                  <a:pt x="1846" y="2188"/>
                </a:lnTo>
                <a:lnTo>
                  <a:pt x="1915" y="2164"/>
                </a:lnTo>
                <a:lnTo>
                  <a:pt x="1984" y="2141"/>
                </a:lnTo>
                <a:lnTo>
                  <a:pt x="2053" y="2116"/>
                </a:lnTo>
                <a:lnTo>
                  <a:pt x="2121" y="2090"/>
                </a:lnTo>
                <a:lnTo>
                  <a:pt x="2189" y="2064"/>
                </a:lnTo>
                <a:lnTo>
                  <a:pt x="2255" y="2037"/>
                </a:lnTo>
                <a:lnTo>
                  <a:pt x="2323" y="2009"/>
                </a:lnTo>
                <a:lnTo>
                  <a:pt x="2389" y="1981"/>
                </a:lnTo>
                <a:lnTo>
                  <a:pt x="2454" y="1951"/>
                </a:lnTo>
                <a:lnTo>
                  <a:pt x="2521" y="1921"/>
                </a:lnTo>
                <a:lnTo>
                  <a:pt x="2586" y="1890"/>
                </a:lnTo>
                <a:lnTo>
                  <a:pt x="2649" y="1858"/>
                </a:lnTo>
                <a:lnTo>
                  <a:pt x="2715" y="1826"/>
                </a:lnTo>
                <a:lnTo>
                  <a:pt x="2778" y="1793"/>
                </a:lnTo>
                <a:lnTo>
                  <a:pt x="2842" y="1759"/>
                </a:lnTo>
                <a:lnTo>
                  <a:pt x="2905" y="1724"/>
                </a:lnTo>
                <a:lnTo>
                  <a:pt x="2967" y="1689"/>
                </a:lnTo>
                <a:lnTo>
                  <a:pt x="3030" y="1654"/>
                </a:lnTo>
                <a:lnTo>
                  <a:pt x="3091" y="1617"/>
                </a:lnTo>
                <a:lnTo>
                  <a:pt x="3152" y="1580"/>
                </a:lnTo>
                <a:lnTo>
                  <a:pt x="3213" y="1542"/>
                </a:lnTo>
                <a:lnTo>
                  <a:pt x="3273" y="1503"/>
                </a:lnTo>
                <a:lnTo>
                  <a:pt x="3333" y="1464"/>
                </a:lnTo>
                <a:lnTo>
                  <a:pt x="3392" y="1423"/>
                </a:lnTo>
                <a:lnTo>
                  <a:pt x="3451" y="1383"/>
                </a:lnTo>
                <a:lnTo>
                  <a:pt x="3509" y="1341"/>
                </a:lnTo>
                <a:lnTo>
                  <a:pt x="3567" y="1300"/>
                </a:lnTo>
                <a:lnTo>
                  <a:pt x="3625" y="1257"/>
                </a:lnTo>
                <a:lnTo>
                  <a:pt x="3681" y="1214"/>
                </a:lnTo>
                <a:lnTo>
                  <a:pt x="3738" y="1169"/>
                </a:lnTo>
                <a:lnTo>
                  <a:pt x="3793" y="1125"/>
                </a:lnTo>
                <a:lnTo>
                  <a:pt x="3849" y="1080"/>
                </a:lnTo>
                <a:lnTo>
                  <a:pt x="3903" y="1034"/>
                </a:lnTo>
                <a:lnTo>
                  <a:pt x="3957" y="988"/>
                </a:lnTo>
                <a:lnTo>
                  <a:pt x="4010" y="940"/>
                </a:lnTo>
                <a:lnTo>
                  <a:pt x="4063" y="893"/>
                </a:lnTo>
                <a:lnTo>
                  <a:pt x="4115" y="845"/>
                </a:lnTo>
                <a:lnTo>
                  <a:pt x="4168" y="796"/>
                </a:lnTo>
                <a:lnTo>
                  <a:pt x="4220" y="746"/>
                </a:lnTo>
                <a:lnTo>
                  <a:pt x="3496" y="0"/>
                </a:lnTo>
                <a:lnTo>
                  <a:pt x="3496" y="0"/>
                </a:lnTo>
                <a:lnTo>
                  <a:pt x="3410" y="81"/>
                </a:lnTo>
                <a:lnTo>
                  <a:pt x="3323" y="162"/>
                </a:lnTo>
                <a:lnTo>
                  <a:pt x="3233" y="240"/>
                </a:lnTo>
                <a:lnTo>
                  <a:pt x="3142" y="315"/>
                </a:lnTo>
                <a:lnTo>
                  <a:pt x="3048" y="388"/>
                </a:lnTo>
                <a:lnTo>
                  <a:pt x="2954" y="460"/>
                </a:lnTo>
                <a:lnTo>
                  <a:pt x="2856" y="529"/>
                </a:lnTo>
                <a:lnTo>
                  <a:pt x="2759" y="597"/>
                </a:lnTo>
                <a:lnTo>
                  <a:pt x="2659" y="662"/>
                </a:lnTo>
                <a:lnTo>
                  <a:pt x="2557" y="724"/>
                </a:lnTo>
                <a:lnTo>
                  <a:pt x="2454" y="784"/>
                </a:lnTo>
                <a:lnTo>
                  <a:pt x="2350" y="843"/>
                </a:lnTo>
                <a:lnTo>
                  <a:pt x="2245" y="899"/>
                </a:lnTo>
                <a:lnTo>
                  <a:pt x="2136" y="952"/>
                </a:lnTo>
                <a:lnTo>
                  <a:pt x="2028" y="1003"/>
                </a:lnTo>
                <a:lnTo>
                  <a:pt x="1918" y="1051"/>
                </a:lnTo>
                <a:lnTo>
                  <a:pt x="1807" y="1097"/>
                </a:lnTo>
                <a:lnTo>
                  <a:pt x="1694" y="1140"/>
                </a:lnTo>
                <a:lnTo>
                  <a:pt x="1579" y="1180"/>
                </a:lnTo>
                <a:lnTo>
                  <a:pt x="1465" y="1218"/>
                </a:lnTo>
                <a:lnTo>
                  <a:pt x="1349" y="1253"/>
                </a:lnTo>
                <a:lnTo>
                  <a:pt x="1230" y="1285"/>
                </a:lnTo>
                <a:lnTo>
                  <a:pt x="1112" y="1315"/>
                </a:lnTo>
                <a:lnTo>
                  <a:pt x="992" y="1343"/>
                </a:lnTo>
                <a:lnTo>
                  <a:pt x="871" y="1367"/>
                </a:lnTo>
                <a:lnTo>
                  <a:pt x="750" y="1388"/>
                </a:lnTo>
                <a:lnTo>
                  <a:pt x="626" y="1408"/>
                </a:lnTo>
                <a:lnTo>
                  <a:pt x="503" y="1423"/>
                </a:lnTo>
                <a:lnTo>
                  <a:pt x="379" y="1435"/>
                </a:lnTo>
                <a:lnTo>
                  <a:pt x="253" y="1446"/>
                </a:lnTo>
                <a:lnTo>
                  <a:pt x="126" y="1452"/>
                </a:lnTo>
                <a:lnTo>
                  <a:pt x="0" y="1456"/>
                </a:lnTo>
                <a:lnTo>
                  <a:pt x="0" y="1456"/>
                </a:lnTo>
                <a:close/>
              </a:path>
            </a:pathLst>
          </a:custGeom>
          <a:solidFill>
            <a:srgbClr val="8497B0"/>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9" name="Freeform 6"/>
          <p:cNvSpPr/>
          <p:nvPr>
            <p:custDataLst>
              <p:tags r:id="rId8"/>
            </p:custDataLst>
          </p:nvPr>
        </p:nvSpPr>
        <p:spPr bwMode="auto">
          <a:xfrm>
            <a:off x="7513955" y="662305"/>
            <a:ext cx="1656715" cy="961390"/>
          </a:xfrm>
          <a:custGeom>
            <a:avLst/>
            <a:gdLst>
              <a:gd name="T0" fmla="*/ 4178 w 4195"/>
              <a:gd name="T1" fmla="*/ 0 h 2470"/>
              <a:gd name="T2" fmla="*/ 4103 w 4195"/>
              <a:gd name="T3" fmla="*/ 1 h 2470"/>
              <a:gd name="T4" fmla="*/ 3952 w 4195"/>
              <a:gd name="T5" fmla="*/ 8 h 2470"/>
              <a:gd name="T6" fmla="*/ 3801 w 4195"/>
              <a:gd name="T7" fmla="*/ 17 h 2470"/>
              <a:gd name="T8" fmla="*/ 3652 w 4195"/>
              <a:gd name="T9" fmla="*/ 30 h 2470"/>
              <a:gd name="T10" fmla="*/ 3504 w 4195"/>
              <a:gd name="T11" fmla="*/ 47 h 2470"/>
              <a:gd name="T12" fmla="*/ 3357 w 4195"/>
              <a:gd name="T13" fmla="*/ 68 h 2470"/>
              <a:gd name="T14" fmla="*/ 3211 w 4195"/>
              <a:gd name="T15" fmla="*/ 91 h 2470"/>
              <a:gd name="T16" fmla="*/ 3067 w 4195"/>
              <a:gd name="T17" fmla="*/ 118 h 2470"/>
              <a:gd name="T18" fmla="*/ 2923 w 4195"/>
              <a:gd name="T19" fmla="*/ 148 h 2470"/>
              <a:gd name="T20" fmla="*/ 2780 w 4195"/>
              <a:gd name="T21" fmla="*/ 182 h 2470"/>
              <a:gd name="T22" fmla="*/ 2639 w 4195"/>
              <a:gd name="T23" fmla="*/ 219 h 2470"/>
              <a:gd name="T24" fmla="*/ 2500 w 4195"/>
              <a:gd name="T25" fmla="*/ 259 h 2470"/>
              <a:gd name="T26" fmla="*/ 2361 w 4195"/>
              <a:gd name="T27" fmla="*/ 302 h 2470"/>
              <a:gd name="T28" fmla="*/ 2224 w 4195"/>
              <a:gd name="T29" fmla="*/ 349 h 2470"/>
              <a:gd name="T30" fmla="*/ 2089 w 4195"/>
              <a:gd name="T31" fmla="*/ 398 h 2470"/>
              <a:gd name="T32" fmla="*/ 1955 w 4195"/>
              <a:gd name="T33" fmla="*/ 452 h 2470"/>
              <a:gd name="T34" fmla="*/ 1823 w 4195"/>
              <a:gd name="T35" fmla="*/ 507 h 2470"/>
              <a:gd name="T36" fmla="*/ 1692 w 4195"/>
              <a:gd name="T37" fmla="*/ 565 h 2470"/>
              <a:gd name="T38" fmla="*/ 1563 w 4195"/>
              <a:gd name="T39" fmla="*/ 628 h 2470"/>
              <a:gd name="T40" fmla="*/ 1435 w 4195"/>
              <a:gd name="T41" fmla="*/ 691 h 2470"/>
              <a:gd name="T42" fmla="*/ 1310 w 4195"/>
              <a:gd name="T43" fmla="*/ 759 h 2470"/>
              <a:gd name="T44" fmla="*/ 1185 w 4195"/>
              <a:gd name="T45" fmla="*/ 829 h 2470"/>
              <a:gd name="T46" fmla="*/ 1064 w 4195"/>
              <a:gd name="T47" fmla="*/ 902 h 2470"/>
              <a:gd name="T48" fmla="*/ 943 w 4195"/>
              <a:gd name="T49" fmla="*/ 978 h 2470"/>
              <a:gd name="T50" fmla="*/ 825 w 4195"/>
              <a:gd name="T51" fmla="*/ 1056 h 2470"/>
              <a:gd name="T52" fmla="*/ 709 w 4195"/>
              <a:gd name="T53" fmla="*/ 1137 h 2470"/>
              <a:gd name="T54" fmla="*/ 594 w 4195"/>
              <a:gd name="T55" fmla="*/ 1220 h 2470"/>
              <a:gd name="T56" fmla="*/ 481 w 4195"/>
              <a:gd name="T57" fmla="*/ 1306 h 2470"/>
              <a:gd name="T58" fmla="*/ 370 w 4195"/>
              <a:gd name="T59" fmla="*/ 1395 h 2470"/>
              <a:gd name="T60" fmla="*/ 262 w 4195"/>
              <a:gd name="T61" fmla="*/ 1486 h 2470"/>
              <a:gd name="T62" fmla="*/ 155 w 4195"/>
              <a:gd name="T63" fmla="*/ 1579 h 2470"/>
              <a:gd name="T64" fmla="*/ 51 w 4195"/>
              <a:gd name="T65" fmla="*/ 1674 h 2470"/>
              <a:gd name="T66" fmla="*/ 723 w 4195"/>
              <a:gd name="T67" fmla="*/ 2470 h 2470"/>
              <a:gd name="T68" fmla="*/ 809 w 4195"/>
              <a:gd name="T69" fmla="*/ 2389 h 2470"/>
              <a:gd name="T70" fmla="*/ 986 w 4195"/>
              <a:gd name="T71" fmla="*/ 2234 h 2470"/>
              <a:gd name="T72" fmla="*/ 1170 w 4195"/>
              <a:gd name="T73" fmla="*/ 2087 h 2470"/>
              <a:gd name="T74" fmla="*/ 1360 w 4195"/>
              <a:gd name="T75" fmla="*/ 1949 h 2470"/>
              <a:gd name="T76" fmla="*/ 1558 w 4195"/>
              <a:gd name="T77" fmla="*/ 1819 h 2470"/>
              <a:gd name="T78" fmla="*/ 1761 w 4195"/>
              <a:gd name="T79" fmla="*/ 1698 h 2470"/>
              <a:gd name="T80" fmla="*/ 1969 w 4195"/>
              <a:gd name="T81" fmla="*/ 1587 h 2470"/>
              <a:gd name="T82" fmla="*/ 2184 w 4195"/>
              <a:gd name="T83" fmla="*/ 1484 h 2470"/>
              <a:gd name="T84" fmla="*/ 2404 w 4195"/>
              <a:gd name="T85" fmla="*/ 1392 h 2470"/>
              <a:gd name="T86" fmla="*/ 2629 w 4195"/>
              <a:gd name="T87" fmla="*/ 1310 h 2470"/>
              <a:gd name="T88" fmla="*/ 2858 w 4195"/>
              <a:gd name="T89" fmla="*/ 1238 h 2470"/>
              <a:gd name="T90" fmla="*/ 3093 w 4195"/>
              <a:gd name="T91" fmla="*/ 1177 h 2470"/>
              <a:gd name="T92" fmla="*/ 3331 w 4195"/>
              <a:gd name="T93" fmla="*/ 1126 h 2470"/>
              <a:gd name="T94" fmla="*/ 3574 w 4195"/>
              <a:gd name="T95" fmla="*/ 1087 h 2470"/>
              <a:gd name="T96" fmla="*/ 3820 w 4195"/>
              <a:gd name="T97" fmla="*/ 1059 h 2470"/>
              <a:gd name="T98" fmla="*/ 4069 w 4195"/>
              <a:gd name="T99" fmla="*/ 1043 h 2470"/>
              <a:gd name="T100" fmla="*/ 4195 w 4195"/>
              <a:gd name="T101" fmla="*/ 1039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95" h="2470">
                <a:moveTo>
                  <a:pt x="4195" y="1039"/>
                </a:moveTo>
                <a:lnTo>
                  <a:pt x="4178" y="0"/>
                </a:lnTo>
                <a:lnTo>
                  <a:pt x="4178" y="0"/>
                </a:lnTo>
                <a:lnTo>
                  <a:pt x="4103" y="1"/>
                </a:lnTo>
                <a:lnTo>
                  <a:pt x="4027" y="4"/>
                </a:lnTo>
                <a:lnTo>
                  <a:pt x="3952" y="8"/>
                </a:lnTo>
                <a:lnTo>
                  <a:pt x="3876" y="12"/>
                </a:lnTo>
                <a:lnTo>
                  <a:pt x="3801" y="17"/>
                </a:lnTo>
                <a:lnTo>
                  <a:pt x="3727" y="23"/>
                </a:lnTo>
                <a:lnTo>
                  <a:pt x="3652" y="30"/>
                </a:lnTo>
                <a:lnTo>
                  <a:pt x="3578" y="38"/>
                </a:lnTo>
                <a:lnTo>
                  <a:pt x="3504" y="47"/>
                </a:lnTo>
                <a:lnTo>
                  <a:pt x="3431" y="57"/>
                </a:lnTo>
                <a:lnTo>
                  <a:pt x="3357" y="68"/>
                </a:lnTo>
                <a:lnTo>
                  <a:pt x="3284" y="79"/>
                </a:lnTo>
                <a:lnTo>
                  <a:pt x="3211" y="91"/>
                </a:lnTo>
                <a:lnTo>
                  <a:pt x="3138" y="104"/>
                </a:lnTo>
                <a:lnTo>
                  <a:pt x="3067" y="118"/>
                </a:lnTo>
                <a:lnTo>
                  <a:pt x="2995" y="133"/>
                </a:lnTo>
                <a:lnTo>
                  <a:pt x="2923" y="148"/>
                </a:lnTo>
                <a:lnTo>
                  <a:pt x="2852" y="165"/>
                </a:lnTo>
                <a:lnTo>
                  <a:pt x="2780" y="182"/>
                </a:lnTo>
                <a:lnTo>
                  <a:pt x="2710" y="201"/>
                </a:lnTo>
                <a:lnTo>
                  <a:pt x="2639" y="219"/>
                </a:lnTo>
                <a:lnTo>
                  <a:pt x="2569" y="238"/>
                </a:lnTo>
                <a:lnTo>
                  <a:pt x="2500" y="259"/>
                </a:lnTo>
                <a:lnTo>
                  <a:pt x="2430" y="280"/>
                </a:lnTo>
                <a:lnTo>
                  <a:pt x="2361" y="302"/>
                </a:lnTo>
                <a:lnTo>
                  <a:pt x="2293" y="326"/>
                </a:lnTo>
                <a:lnTo>
                  <a:pt x="2224" y="349"/>
                </a:lnTo>
                <a:lnTo>
                  <a:pt x="2156" y="374"/>
                </a:lnTo>
                <a:lnTo>
                  <a:pt x="2089" y="398"/>
                </a:lnTo>
                <a:lnTo>
                  <a:pt x="2022" y="424"/>
                </a:lnTo>
                <a:lnTo>
                  <a:pt x="1955" y="452"/>
                </a:lnTo>
                <a:lnTo>
                  <a:pt x="1888" y="479"/>
                </a:lnTo>
                <a:lnTo>
                  <a:pt x="1823" y="507"/>
                </a:lnTo>
                <a:lnTo>
                  <a:pt x="1757" y="536"/>
                </a:lnTo>
                <a:lnTo>
                  <a:pt x="1692" y="565"/>
                </a:lnTo>
                <a:lnTo>
                  <a:pt x="1628" y="596"/>
                </a:lnTo>
                <a:lnTo>
                  <a:pt x="1563" y="628"/>
                </a:lnTo>
                <a:lnTo>
                  <a:pt x="1499" y="659"/>
                </a:lnTo>
                <a:lnTo>
                  <a:pt x="1435" y="691"/>
                </a:lnTo>
                <a:lnTo>
                  <a:pt x="1373" y="725"/>
                </a:lnTo>
                <a:lnTo>
                  <a:pt x="1310" y="759"/>
                </a:lnTo>
                <a:lnTo>
                  <a:pt x="1248" y="794"/>
                </a:lnTo>
                <a:lnTo>
                  <a:pt x="1185" y="829"/>
                </a:lnTo>
                <a:lnTo>
                  <a:pt x="1124" y="865"/>
                </a:lnTo>
                <a:lnTo>
                  <a:pt x="1064" y="902"/>
                </a:lnTo>
                <a:lnTo>
                  <a:pt x="1003" y="939"/>
                </a:lnTo>
                <a:lnTo>
                  <a:pt x="943" y="978"/>
                </a:lnTo>
                <a:lnTo>
                  <a:pt x="883" y="1016"/>
                </a:lnTo>
                <a:lnTo>
                  <a:pt x="825" y="1056"/>
                </a:lnTo>
                <a:lnTo>
                  <a:pt x="766" y="1096"/>
                </a:lnTo>
                <a:lnTo>
                  <a:pt x="709" y="1137"/>
                </a:lnTo>
                <a:lnTo>
                  <a:pt x="650" y="1178"/>
                </a:lnTo>
                <a:lnTo>
                  <a:pt x="594" y="1220"/>
                </a:lnTo>
                <a:lnTo>
                  <a:pt x="537" y="1263"/>
                </a:lnTo>
                <a:lnTo>
                  <a:pt x="481" y="1306"/>
                </a:lnTo>
                <a:lnTo>
                  <a:pt x="425" y="1350"/>
                </a:lnTo>
                <a:lnTo>
                  <a:pt x="370" y="1395"/>
                </a:lnTo>
                <a:lnTo>
                  <a:pt x="316" y="1440"/>
                </a:lnTo>
                <a:lnTo>
                  <a:pt x="262" y="1486"/>
                </a:lnTo>
                <a:lnTo>
                  <a:pt x="209" y="1531"/>
                </a:lnTo>
                <a:lnTo>
                  <a:pt x="155" y="1579"/>
                </a:lnTo>
                <a:lnTo>
                  <a:pt x="103" y="1626"/>
                </a:lnTo>
                <a:lnTo>
                  <a:pt x="51" y="1674"/>
                </a:lnTo>
                <a:lnTo>
                  <a:pt x="0" y="1724"/>
                </a:lnTo>
                <a:lnTo>
                  <a:pt x="723" y="2470"/>
                </a:lnTo>
                <a:lnTo>
                  <a:pt x="723" y="2470"/>
                </a:lnTo>
                <a:lnTo>
                  <a:pt x="809" y="2389"/>
                </a:lnTo>
                <a:lnTo>
                  <a:pt x="896" y="2311"/>
                </a:lnTo>
                <a:lnTo>
                  <a:pt x="986" y="2234"/>
                </a:lnTo>
                <a:lnTo>
                  <a:pt x="1077" y="2160"/>
                </a:lnTo>
                <a:lnTo>
                  <a:pt x="1170" y="2087"/>
                </a:lnTo>
                <a:lnTo>
                  <a:pt x="1263" y="2017"/>
                </a:lnTo>
                <a:lnTo>
                  <a:pt x="1360" y="1949"/>
                </a:lnTo>
                <a:lnTo>
                  <a:pt x="1457" y="1883"/>
                </a:lnTo>
                <a:lnTo>
                  <a:pt x="1558" y="1819"/>
                </a:lnTo>
                <a:lnTo>
                  <a:pt x="1658" y="1758"/>
                </a:lnTo>
                <a:lnTo>
                  <a:pt x="1761" y="1698"/>
                </a:lnTo>
                <a:lnTo>
                  <a:pt x="1864" y="1642"/>
                </a:lnTo>
                <a:lnTo>
                  <a:pt x="1969" y="1587"/>
                </a:lnTo>
                <a:lnTo>
                  <a:pt x="2076" y="1534"/>
                </a:lnTo>
                <a:lnTo>
                  <a:pt x="2184" y="1484"/>
                </a:lnTo>
                <a:lnTo>
                  <a:pt x="2293" y="1438"/>
                </a:lnTo>
                <a:lnTo>
                  <a:pt x="2404" y="1392"/>
                </a:lnTo>
                <a:lnTo>
                  <a:pt x="2516" y="1350"/>
                </a:lnTo>
                <a:lnTo>
                  <a:pt x="2629" y="1310"/>
                </a:lnTo>
                <a:lnTo>
                  <a:pt x="2744" y="1272"/>
                </a:lnTo>
                <a:lnTo>
                  <a:pt x="2858" y="1238"/>
                </a:lnTo>
                <a:lnTo>
                  <a:pt x="2975" y="1206"/>
                </a:lnTo>
                <a:lnTo>
                  <a:pt x="3093" y="1177"/>
                </a:lnTo>
                <a:lnTo>
                  <a:pt x="3211" y="1150"/>
                </a:lnTo>
                <a:lnTo>
                  <a:pt x="3331" y="1126"/>
                </a:lnTo>
                <a:lnTo>
                  <a:pt x="3452" y="1105"/>
                </a:lnTo>
                <a:lnTo>
                  <a:pt x="3574" y="1087"/>
                </a:lnTo>
                <a:lnTo>
                  <a:pt x="3697" y="1072"/>
                </a:lnTo>
                <a:lnTo>
                  <a:pt x="3820" y="1059"/>
                </a:lnTo>
                <a:lnTo>
                  <a:pt x="3944" y="1049"/>
                </a:lnTo>
                <a:lnTo>
                  <a:pt x="4069" y="1043"/>
                </a:lnTo>
                <a:lnTo>
                  <a:pt x="4195" y="1039"/>
                </a:lnTo>
                <a:lnTo>
                  <a:pt x="4195" y="1039"/>
                </a:lnTo>
                <a:close/>
              </a:path>
            </a:pathLst>
          </a:custGeom>
          <a:solidFill>
            <a:srgbClr val="8497B0"/>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0" name="Freeform 8"/>
          <p:cNvSpPr/>
          <p:nvPr>
            <p:custDataLst>
              <p:tags r:id="rId9"/>
            </p:custDataLst>
          </p:nvPr>
        </p:nvSpPr>
        <p:spPr bwMode="auto">
          <a:xfrm>
            <a:off x="10654665" y="1386840"/>
            <a:ext cx="986155" cy="1631950"/>
          </a:xfrm>
          <a:custGeom>
            <a:avLst/>
            <a:gdLst>
              <a:gd name="T0" fmla="*/ 2495 w 2495"/>
              <a:gd name="T1" fmla="*/ 4180 h 4197"/>
              <a:gd name="T2" fmla="*/ 2493 w 2495"/>
              <a:gd name="T3" fmla="*/ 4103 h 4197"/>
              <a:gd name="T4" fmla="*/ 2487 w 2495"/>
              <a:gd name="T5" fmla="*/ 3952 h 4197"/>
              <a:gd name="T6" fmla="*/ 2476 w 2495"/>
              <a:gd name="T7" fmla="*/ 3802 h 4197"/>
              <a:gd name="T8" fmla="*/ 2462 w 2495"/>
              <a:gd name="T9" fmla="*/ 3653 h 4197"/>
              <a:gd name="T10" fmla="*/ 2445 w 2495"/>
              <a:gd name="T11" fmla="*/ 3504 h 4197"/>
              <a:gd name="T12" fmla="*/ 2424 w 2495"/>
              <a:gd name="T13" fmla="*/ 3357 h 4197"/>
              <a:gd name="T14" fmla="*/ 2400 w 2495"/>
              <a:gd name="T15" fmla="*/ 3211 h 4197"/>
              <a:gd name="T16" fmla="*/ 2372 w 2495"/>
              <a:gd name="T17" fmla="*/ 3065 h 4197"/>
              <a:gd name="T18" fmla="*/ 2341 w 2495"/>
              <a:gd name="T19" fmla="*/ 2922 h 4197"/>
              <a:gd name="T20" fmla="*/ 2306 w 2495"/>
              <a:gd name="T21" fmla="*/ 2779 h 4197"/>
              <a:gd name="T22" fmla="*/ 2268 w 2495"/>
              <a:gd name="T23" fmla="*/ 2638 h 4197"/>
              <a:gd name="T24" fmla="*/ 2228 w 2495"/>
              <a:gd name="T25" fmla="*/ 2499 h 4197"/>
              <a:gd name="T26" fmla="*/ 2184 w 2495"/>
              <a:gd name="T27" fmla="*/ 2360 h 4197"/>
              <a:gd name="T28" fmla="*/ 2137 w 2495"/>
              <a:gd name="T29" fmla="*/ 2223 h 4197"/>
              <a:gd name="T30" fmla="*/ 2086 w 2495"/>
              <a:gd name="T31" fmla="*/ 2088 h 4197"/>
              <a:gd name="T32" fmla="*/ 2033 w 2495"/>
              <a:gd name="T33" fmla="*/ 1953 h 4197"/>
              <a:gd name="T34" fmla="*/ 1977 w 2495"/>
              <a:gd name="T35" fmla="*/ 1822 h 4197"/>
              <a:gd name="T36" fmla="*/ 1917 w 2495"/>
              <a:gd name="T37" fmla="*/ 1690 h 4197"/>
              <a:gd name="T38" fmla="*/ 1854 w 2495"/>
              <a:gd name="T39" fmla="*/ 1561 h 4197"/>
              <a:gd name="T40" fmla="*/ 1789 w 2495"/>
              <a:gd name="T41" fmla="*/ 1434 h 4197"/>
              <a:gd name="T42" fmla="*/ 1721 w 2495"/>
              <a:gd name="T43" fmla="*/ 1309 h 4197"/>
              <a:gd name="T44" fmla="*/ 1650 w 2495"/>
              <a:gd name="T45" fmla="*/ 1184 h 4197"/>
              <a:gd name="T46" fmla="*/ 1577 w 2495"/>
              <a:gd name="T47" fmla="*/ 1063 h 4197"/>
              <a:gd name="T48" fmla="*/ 1500 w 2495"/>
              <a:gd name="T49" fmla="*/ 942 h 4197"/>
              <a:gd name="T50" fmla="*/ 1421 w 2495"/>
              <a:gd name="T51" fmla="*/ 823 h 4197"/>
              <a:gd name="T52" fmla="*/ 1340 w 2495"/>
              <a:gd name="T53" fmla="*/ 707 h 4197"/>
              <a:gd name="T54" fmla="*/ 1255 w 2495"/>
              <a:gd name="T55" fmla="*/ 593 h 4197"/>
              <a:gd name="T56" fmla="*/ 1168 w 2495"/>
              <a:gd name="T57" fmla="*/ 481 h 4197"/>
              <a:gd name="T58" fmla="*/ 1079 w 2495"/>
              <a:gd name="T59" fmla="*/ 370 h 4197"/>
              <a:gd name="T60" fmla="*/ 987 w 2495"/>
              <a:gd name="T61" fmla="*/ 262 h 4197"/>
              <a:gd name="T62" fmla="*/ 893 w 2495"/>
              <a:gd name="T63" fmla="*/ 155 h 4197"/>
              <a:gd name="T64" fmla="*/ 796 w 2495"/>
              <a:gd name="T65" fmla="*/ 52 h 4197"/>
              <a:gd name="T66" fmla="*/ 0 w 2495"/>
              <a:gd name="T67" fmla="*/ 724 h 4197"/>
              <a:gd name="T68" fmla="*/ 81 w 2495"/>
              <a:gd name="T69" fmla="*/ 810 h 4197"/>
              <a:gd name="T70" fmla="*/ 238 w 2495"/>
              <a:gd name="T71" fmla="*/ 986 h 4197"/>
              <a:gd name="T72" fmla="*/ 387 w 2495"/>
              <a:gd name="T73" fmla="*/ 1170 h 4197"/>
              <a:gd name="T74" fmla="*/ 527 w 2495"/>
              <a:gd name="T75" fmla="*/ 1360 h 4197"/>
              <a:gd name="T76" fmla="*/ 659 w 2495"/>
              <a:gd name="T77" fmla="*/ 1556 h 4197"/>
              <a:gd name="T78" fmla="*/ 781 w 2495"/>
              <a:gd name="T79" fmla="*/ 1758 h 4197"/>
              <a:gd name="T80" fmla="*/ 895 w 2495"/>
              <a:gd name="T81" fmla="*/ 1968 h 4197"/>
              <a:gd name="T82" fmla="*/ 999 w 2495"/>
              <a:gd name="T83" fmla="*/ 2183 h 4197"/>
              <a:gd name="T84" fmla="*/ 1092 w 2495"/>
              <a:gd name="T85" fmla="*/ 2403 h 4197"/>
              <a:gd name="T86" fmla="*/ 1176 w 2495"/>
              <a:gd name="T87" fmla="*/ 2628 h 4197"/>
              <a:gd name="T88" fmla="*/ 1250 w 2495"/>
              <a:gd name="T89" fmla="*/ 2857 h 4197"/>
              <a:gd name="T90" fmla="*/ 1313 w 2495"/>
              <a:gd name="T91" fmla="*/ 3091 h 4197"/>
              <a:gd name="T92" fmla="*/ 1365 w 2495"/>
              <a:gd name="T93" fmla="*/ 3331 h 4197"/>
              <a:gd name="T94" fmla="*/ 1405 w 2495"/>
              <a:gd name="T95" fmla="*/ 3573 h 4197"/>
              <a:gd name="T96" fmla="*/ 1434 w 2495"/>
              <a:gd name="T97" fmla="*/ 3821 h 4197"/>
              <a:gd name="T98" fmla="*/ 1452 w 2495"/>
              <a:gd name="T99" fmla="*/ 4071 h 4197"/>
              <a:gd name="T100" fmla="*/ 1456 w 2495"/>
              <a:gd name="T101" fmla="*/ 4197 h 4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5" h="4197">
                <a:moveTo>
                  <a:pt x="1456" y="4197"/>
                </a:moveTo>
                <a:lnTo>
                  <a:pt x="2495" y="4180"/>
                </a:lnTo>
                <a:lnTo>
                  <a:pt x="2495" y="4180"/>
                </a:lnTo>
                <a:lnTo>
                  <a:pt x="2493" y="4103"/>
                </a:lnTo>
                <a:lnTo>
                  <a:pt x="2491" y="4028"/>
                </a:lnTo>
                <a:lnTo>
                  <a:pt x="2487" y="3952"/>
                </a:lnTo>
                <a:lnTo>
                  <a:pt x="2482" y="3877"/>
                </a:lnTo>
                <a:lnTo>
                  <a:pt x="2476" y="3802"/>
                </a:lnTo>
                <a:lnTo>
                  <a:pt x="2470" y="3727"/>
                </a:lnTo>
                <a:lnTo>
                  <a:pt x="2462" y="3653"/>
                </a:lnTo>
                <a:lnTo>
                  <a:pt x="2454" y="3578"/>
                </a:lnTo>
                <a:lnTo>
                  <a:pt x="2445" y="3504"/>
                </a:lnTo>
                <a:lnTo>
                  <a:pt x="2435" y="3430"/>
                </a:lnTo>
                <a:lnTo>
                  <a:pt x="2424" y="3357"/>
                </a:lnTo>
                <a:lnTo>
                  <a:pt x="2413" y="3284"/>
                </a:lnTo>
                <a:lnTo>
                  <a:pt x="2400" y="3211"/>
                </a:lnTo>
                <a:lnTo>
                  <a:pt x="2387" y="3138"/>
                </a:lnTo>
                <a:lnTo>
                  <a:pt x="2372" y="3065"/>
                </a:lnTo>
                <a:lnTo>
                  <a:pt x="2357" y="2994"/>
                </a:lnTo>
                <a:lnTo>
                  <a:pt x="2341" y="2922"/>
                </a:lnTo>
                <a:lnTo>
                  <a:pt x="2324" y="2851"/>
                </a:lnTo>
                <a:lnTo>
                  <a:pt x="2306" y="2779"/>
                </a:lnTo>
                <a:lnTo>
                  <a:pt x="2288" y="2709"/>
                </a:lnTo>
                <a:lnTo>
                  <a:pt x="2268" y="2638"/>
                </a:lnTo>
                <a:lnTo>
                  <a:pt x="2249" y="2568"/>
                </a:lnTo>
                <a:lnTo>
                  <a:pt x="2228" y="2499"/>
                </a:lnTo>
                <a:lnTo>
                  <a:pt x="2206" y="2429"/>
                </a:lnTo>
                <a:lnTo>
                  <a:pt x="2184" y="2360"/>
                </a:lnTo>
                <a:lnTo>
                  <a:pt x="2160" y="2292"/>
                </a:lnTo>
                <a:lnTo>
                  <a:pt x="2137" y="2223"/>
                </a:lnTo>
                <a:lnTo>
                  <a:pt x="2112" y="2155"/>
                </a:lnTo>
                <a:lnTo>
                  <a:pt x="2086" y="2088"/>
                </a:lnTo>
                <a:lnTo>
                  <a:pt x="2060" y="2021"/>
                </a:lnTo>
                <a:lnTo>
                  <a:pt x="2033" y="1953"/>
                </a:lnTo>
                <a:lnTo>
                  <a:pt x="2005" y="1887"/>
                </a:lnTo>
                <a:lnTo>
                  <a:pt x="1977" y="1822"/>
                </a:lnTo>
                <a:lnTo>
                  <a:pt x="1947" y="1756"/>
                </a:lnTo>
                <a:lnTo>
                  <a:pt x="1917" y="1690"/>
                </a:lnTo>
                <a:lnTo>
                  <a:pt x="1885" y="1625"/>
                </a:lnTo>
                <a:lnTo>
                  <a:pt x="1854" y="1561"/>
                </a:lnTo>
                <a:lnTo>
                  <a:pt x="1822" y="1498"/>
                </a:lnTo>
                <a:lnTo>
                  <a:pt x="1789" y="1434"/>
                </a:lnTo>
                <a:lnTo>
                  <a:pt x="1755" y="1371"/>
                </a:lnTo>
                <a:lnTo>
                  <a:pt x="1721" y="1309"/>
                </a:lnTo>
                <a:lnTo>
                  <a:pt x="1686" y="1246"/>
                </a:lnTo>
                <a:lnTo>
                  <a:pt x="1650" y="1184"/>
                </a:lnTo>
                <a:lnTo>
                  <a:pt x="1613" y="1123"/>
                </a:lnTo>
                <a:lnTo>
                  <a:pt x="1577" y="1063"/>
                </a:lnTo>
                <a:lnTo>
                  <a:pt x="1539" y="1002"/>
                </a:lnTo>
                <a:lnTo>
                  <a:pt x="1500" y="942"/>
                </a:lnTo>
                <a:lnTo>
                  <a:pt x="1461" y="883"/>
                </a:lnTo>
                <a:lnTo>
                  <a:pt x="1421" y="823"/>
                </a:lnTo>
                <a:lnTo>
                  <a:pt x="1380" y="765"/>
                </a:lnTo>
                <a:lnTo>
                  <a:pt x="1340" y="707"/>
                </a:lnTo>
                <a:lnTo>
                  <a:pt x="1297" y="650"/>
                </a:lnTo>
                <a:lnTo>
                  <a:pt x="1255" y="593"/>
                </a:lnTo>
                <a:lnTo>
                  <a:pt x="1212" y="537"/>
                </a:lnTo>
                <a:lnTo>
                  <a:pt x="1168" y="481"/>
                </a:lnTo>
                <a:lnTo>
                  <a:pt x="1124" y="425"/>
                </a:lnTo>
                <a:lnTo>
                  <a:pt x="1079" y="370"/>
                </a:lnTo>
                <a:lnTo>
                  <a:pt x="1033" y="315"/>
                </a:lnTo>
                <a:lnTo>
                  <a:pt x="987" y="262"/>
                </a:lnTo>
                <a:lnTo>
                  <a:pt x="940" y="209"/>
                </a:lnTo>
                <a:lnTo>
                  <a:pt x="893" y="155"/>
                </a:lnTo>
                <a:lnTo>
                  <a:pt x="845" y="103"/>
                </a:lnTo>
                <a:lnTo>
                  <a:pt x="796" y="52"/>
                </a:lnTo>
                <a:lnTo>
                  <a:pt x="747" y="0"/>
                </a:lnTo>
                <a:lnTo>
                  <a:pt x="0" y="724"/>
                </a:lnTo>
                <a:lnTo>
                  <a:pt x="0" y="724"/>
                </a:lnTo>
                <a:lnTo>
                  <a:pt x="81" y="810"/>
                </a:lnTo>
                <a:lnTo>
                  <a:pt x="160" y="896"/>
                </a:lnTo>
                <a:lnTo>
                  <a:pt x="238" y="986"/>
                </a:lnTo>
                <a:lnTo>
                  <a:pt x="314" y="1077"/>
                </a:lnTo>
                <a:lnTo>
                  <a:pt x="387" y="1170"/>
                </a:lnTo>
                <a:lnTo>
                  <a:pt x="458" y="1263"/>
                </a:lnTo>
                <a:lnTo>
                  <a:pt x="527" y="1360"/>
                </a:lnTo>
                <a:lnTo>
                  <a:pt x="594" y="1457"/>
                </a:lnTo>
                <a:lnTo>
                  <a:pt x="659" y="1556"/>
                </a:lnTo>
                <a:lnTo>
                  <a:pt x="721" y="1657"/>
                </a:lnTo>
                <a:lnTo>
                  <a:pt x="781" y="1758"/>
                </a:lnTo>
                <a:lnTo>
                  <a:pt x="839" y="1862"/>
                </a:lnTo>
                <a:lnTo>
                  <a:pt x="895" y="1968"/>
                </a:lnTo>
                <a:lnTo>
                  <a:pt x="948" y="2075"/>
                </a:lnTo>
                <a:lnTo>
                  <a:pt x="999" y="2183"/>
                </a:lnTo>
                <a:lnTo>
                  <a:pt x="1047" y="2292"/>
                </a:lnTo>
                <a:lnTo>
                  <a:pt x="1092" y="2403"/>
                </a:lnTo>
                <a:lnTo>
                  <a:pt x="1135" y="2515"/>
                </a:lnTo>
                <a:lnTo>
                  <a:pt x="1176" y="2628"/>
                </a:lnTo>
                <a:lnTo>
                  <a:pt x="1215" y="2741"/>
                </a:lnTo>
                <a:lnTo>
                  <a:pt x="1250" y="2857"/>
                </a:lnTo>
                <a:lnTo>
                  <a:pt x="1283" y="2974"/>
                </a:lnTo>
                <a:lnTo>
                  <a:pt x="1313" y="3091"/>
                </a:lnTo>
                <a:lnTo>
                  <a:pt x="1340" y="3211"/>
                </a:lnTo>
                <a:lnTo>
                  <a:pt x="1365" y="3331"/>
                </a:lnTo>
                <a:lnTo>
                  <a:pt x="1387" y="3452"/>
                </a:lnTo>
                <a:lnTo>
                  <a:pt x="1405" y="3573"/>
                </a:lnTo>
                <a:lnTo>
                  <a:pt x="1421" y="3697"/>
                </a:lnTo>
                <a:lnTo>
                  <a:pt x="1434" y="3821"/>
                </a:lnTo>
                <a:lnTo>
                  <a:pt x="1444" y="3944"/>
                </a:lnTo>
                <a:lnTo>
                  <a:pt x="1452" y="4071"/>
                </a:lnTo>
                <a:lnTo>
                  <a:pt x="1456" y="4197"/>
                </a:lnTo>
                <a:lnTo>
                  <a:pt x="1456" y="4197"/>
                </a:lnTo>
                <a:close/>
              </a:path>
            </a:pathLst>
          </a:custGeom>
          <a:solidFill>
            <a:srgbClr val="D6DCE5"/>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1" name="Freeform 10"/>
          <p:cNvSpPr/>
          <p:nvPr>
            <p:custDataLst>
              <p:tags r:id="rId10"/>
            </p:custDataLst>
          </p:nvPr>
        </p:nvSpPr>
        <p:spPr bwMode="auto">
          <a:xfrm>
            <a:off x="9236710" y="662305"/>
            <a:ext cx="1656715" cy="961390"/>
          </a:xfrm>
          <a:custGeom>
            <a:avLst/>
            <a:gdLst>
              <a:gd name="T0" fmla="*/ 4195 w 4195"/>
              <a:gd name="T1" fmla="*/ 1724 h 2470"/>
              <a:gd name="T2" fmla="*/ 4144 w 4195"/>
              <a:gd name="T3" fmla="*/ 1674 h 2470"/>
              <a:gd name="T4" fmla="*/ 4040 w 4195"/>
              <a:gd name="T5" fmla="*/ 1579 h 2470"/>
              <a:gd name="T6" fmla="*/ 3933 w 4195"/>
              <a:gd name="T7" fmla="*/ 1486 h 2470"/>
              <a:gd name="T8" fmla="*/ 3825 w 4195"/>
              <a:gd name="T9" fmla="*/ 1395 h 2470"/>
              <a:gd name="T10" fmla="*/ 3714 w 4195"/>
              <a:gd name="T11" fmla="*/ 1306 h 2470"/>
              <a:gd name="T12" fmla="*/ 3602 w 4195"/>
              <a:gd name="T13" fmla="*/ 1220 h 2470"/>
              <a:gd name="T14" fmla="*/ 3488 w 4195"/>
              <a:gd name="T15" fmla="*/ 1137 h 2470"/>
              <a:gd name="T16" fmla="*/ 3370 w 4195"/>
              <a:gd name="T17" fmla="*/ 1056 h 2470"/>
              <a:gd name="T18" fmla="*/ 3252 w 4195"/>
              <a:gd name="T19" fmla="*/ 978 h 2470"/>
              <a:gd name="T20" fmla="*/ 3132 w 4195"/>
              <a:gd name="T21" fmla="*/ 902 h 2470"/>
              <a:gd name="T22" fmla="*/ 3010 w 4195"/>
              <a:gd name="T23" fmla="*/ 829 h 2470"/>
              <a:gd name="T24" fmla="*/ 2886 w 4195"/>
              <a:gd name="T25" fmla="*/ 759 h 2470"/>
              <a:gd name="T26" fmla="*/ 2760 w 4195"/>
              <a:gd name="T27" fmla="*/ 691 h 2470"/>
              <a:gd name="T28" fmla="*/ 2632 w 4195"/>
              <a:gd name="T29" fmla="*/ 628 h 2470"/>
              <a:gd name="T30" fmla="*/ 2503 w 4195"/>
              <a:gd name="T31" fmla="*/ 565 h 2470"/>
              <a:gd name="T32" fmla="*/ 2372 w 4195"/>
              <a:gd name="T33" fmla="*/ 507 h 2470"/>
              <a:gd name="T34" fmla="*/ 2240 w 4195"/>
              <a:gd name="T35" fmla="*/ 452 h 2470"/>
              <a:gd name="T36" fmla="*/ 2106 w 4195"/>
              <a:gd name="T37" fmla="*/ 398 h 2470"/>
              <a:gd name="T38" fmla="*/ 1971 w 4195"/>
              <a:gd name="T39" fmla="*/ 349 h 2470"/>
              <a:gd name="T40" fmla="*/ 1834 w 4195"/>
              <a:gd name="T41" fmla="*/ 302 h 2470"/>
              <a:gd name="T42" fmla="*/ 1695 w 4195"/>
              <a:gd name="T43" fmla="*/ 259 h 2470"/>
              <a:gd name="T44" fmla="*/ 1556 w 4195"/>
              <a:gd name="T45" fmla="*/ 219 h 2470"/>
              <a:gd name="T46" fmla="*/ 1415 w 4195"/>
              <a:gd name="T47" fmla="*/ 182 h 2470"/>
              <a:gd name="T48" fmla="*/ 1273 w 4195"/>
              <a:gd name="T49" fmla="*/ 148 h 2470"/>
              <a:gd name="T50" fmla="*/ 1128 w 4195"/>
              <a:gd name="T51" fmla="*/ 118 h 2470"/>
              <a:gd name="T52" fmla="*/ 984 w 4195"/>
              <a:gd name="T53" fmla="*/ 91 h 2470"/>
              <a:gd name="T54" fmla="*/ 838 w 4195"/>
              <a:gd name="T55" fmla="*/ 68 h 2470"/>
              <a:gd name="T56" fmla="*/ 691 w 4195"/>
              <a:gd name="T57" fmla="*/ 47 h 2470"/>
              <a:gd name="T58" fmla="*/ 543 w 4195"/>
              <a:gd name="T59" fmla="*/ 30 h 2470"/>
              <a:gd name="T60" fmla="*/ 394 w 4195"/>
              <a:gd name="T61" fmla="*/ 17 h 2470"/>
              <a:gd name="T62" fmla="*/ 243 w 4195"/>
              <a:gd name="T63" fmla="*/ 8 h 2470"/>
              <a:gd name="T64" fmla="*/ 92 w 4195"/>
              <a:gd name="T65" fmla="*/ 1 h 2470"/>
              <a:gd name="T66" fmla="*/ 0 w 4195"/>
              <a:gd name="T67" fmla="*/ 1039 h 2470"/>
              <a:gd name="T68" fmla="*/ 126 w 4195"/>
              <a:gd name="T69" fmla="*/ 1043 h 2470"/>
              <a:gd name="T70" fmla="*/ 375 w 4195"/>
              <a:gd name="T71" fmla="*/ 1059 h 2470"/>
              <a:gd name="T72" fmla="*/ 622 w 4195"/>
              <a:gd name="T73" fmla="*/ 1087 h 2470"/>
              <a:gd name="T74" fmla="*/ 864 w 4195"/>
              <a:gd name="T75" fmla="*/ 1126 h 2470"/>
              <a:gd name="T76" fmla="*/ 1102 w 4195"/>
              <a:gd name="T77" fmla="*/ 1177 h 2470"/>
              <a:gd name="T78" fmla="*/ 1337 w 4195"/>
              <a:gd name="T79" fmla="*/ 1238 h 2470"/>
              <a:gd name="T80" fmla="*/ 1566 w 4195"/>
              <a:gd name="T81" fmla="*/ 1310 h 2470"/>
              <a:gd name="T82" fmla="*/ 1791 w 4195"/>
              <a:gd name="T83" fmla="*/ 1392 h 2470"/>
              <a:gd name="T84" fmla="*/ 2011 w 4195"/>
              <a:gd name="T85" fmla="*/ 1484 h 2470"/>
              <a:gd name="T86" fmla="*/ 2226 w 4195"/>
              <a:gd name="T87" fmla="*/ 1587 h 2470"/>
              <a:gd name="T88" fmla="*/ 2436 w 4195"/>
              <a:gd name="T89" fmla="*/ 1698 h 2470"/>
              <a:gd name="T90" fmla="*/ 2639 w 4195"/>
              <a:gd name="T91" fmla="*/ 1819 h 2470"/>
              <a:gd name="T92" fmla="*/ 2835 w 4195"/>
              <a:gd name="T93" fmla="*/ 1949 h 2470"/>
              <a:gd name="T94" fmla="*/ 3025 w 4195"/>
              <a:gd name="T95" fmla="*/ 2087 h 2470"/>
              <a:gd name="T96" fmla="*/ 3209 w 4195"/>
              <a:gd name="T97" fmla="*/ 2234 h 2470"/>
              <a:gd name="T98" fmla="*/ 3386 w 4195"/>
              <a:gd name="T99" fmla="*/ 2389 h 2470"/>
              <a:gd name="T100" fmla="*/ 3472 w 4195"/>
              <a:gd name="T101" fmla="*/ 247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95" h="2470">
                <a:moveTo>
                  <a:pt x="3472" y="2470"/>
                </a:moveTo>
                <a:lnTo>
                  <a:pt x="4195" y="1724"/>
                </a:lnTo>
                <a:lnTo>
                  <a:pt x="4195" y="1724"/>
                </a:lnTo>
                <a:lnTo>
                  <a:pt x="4144" y="1674"/>
                </a:lnTo>
                <a:lnTo>
                  <a:pt x="4092" y="1626"/>
                </a:lnTo>
                <a:lnTo>
                  <a:pt x="4040" y="1579"/>
                </a:lnTo>
                <a:lnTo>
                  <a:pt x="3986" y="1531"/>
                </a:lnTo>
                <a:lnTo>
                  <a:pt x="3933" y="1486"/>
                </a:lnTo>
                <a:lnTo>
                  <a:pt x="3879" y="1440"/>
                </a:lnTo>
                <a:lnTo>
                  <a:pt x="3825" y="1395"/>
                </a:lnTo>
                <a:lnTo>
                  <a:pt x="3770" y="1350"/>
                </a:lnTo>
                <a:lnTo>
                  <a:pt x="3714" y="1306"/>
                </a:lnTo>
                <a:lnTo>
                  <a:pt x="3658" y="1263"/>
                </a:lnTo>
                <a:lnTo>
                  <a:pt x="3602" y="1220"/>
                </a:lnTo>
                <a:lnTo>
                  <a:pt x="3545" y="1178"/>
                </a:lnTo>
                <a:lnTo>
                  <a:pt x="3488" y="1137"/>
                </a:lnTo>
                <a:lnTo>
                  <a:pt x="3429" y="1096"/>
                </a:lnTo>
                <a:lnTo>
                  <a:pt x="3370" y="1056"/>
                </a:lnTo>
                <a:lnTo>
                  <a:pt x="3312" y="1016"/>
                </a:lnTo>
                <a:lnTo>
                  <a:pt x="3252" y="978"/>
                </a:lnTo>
                <a:lnTo>
                  <a:pt x="3192" y="939"/>
                </a:lnTo>
                <a:lnTo>
                  <a:pt x="3132" y="902"/>
                </a:lnTo>
                <a:lnTo>
                  <a:pt x="3071" y="865"/>
                </a:lnTo>
                <a:lnTo>
                  <a:pt x="3010" y="829"/>
                </a:lnTo>
                <a:lnTo>
                  <a:pt x="2947" y="794"/>
                </a:lnTo>
                <a:lnTo>
                  <a:pt x="2886" y="759"/>
                </a:lnTo>
                <a:lnTo>
                  <a:pt x="2822" y="725"/>
                </a:lnTo>
                <a:lnTo>
                  <a:pt x="2760" y="691"/>
                </a:lnTo>
                <a:lnTo>
                  <a:pt x="2696" y="659"/>
                </a:lnTo>
                <a:lnTo>
                  <a:pt x="2632" y="628"/>
                </a:lnTo>
                <a:lnTo>
                  <a:pt x="2568" y="596"/>
                </a:lnTo>
                <a:lnTo>
                  <a:pt x="2503" y="565"/>
                </a:lnTo>
                <a:lnTo>
                  <a:pt x="2438" y="536"/>
                </a:lnTo>
                <a:lnTo>
                  <a:pt x="2372" y="507"/>
                </a:lnTo>
                <a:lnTo>
                  <a:pt x="2307" y="479"/>
                </a:lnTo>
                <a:lnTo>
                  <a:pt x="2240" y="452"/>
                </a:lnTo>
                <a:lnTo>
                  <a:pt x="2173" y="424"/>
                </a:lnTo>
                <a:lnTo>
                  <a:pt x="2106" y="398"/>
                </a:lnTo>
                <a:lnTo>
                  <a:pt x="2039" y="374"/>
                </a:lnTo>
                <a:lnTo>
                  <a:pt x="1971" y="349"/>
                </a:lnTo>
                <a:lnTo>
                  <a:pt x="1902" y="326"/>
                </a:lnTo>
                <a:lnTo>
                  <a:pt x="1834" y="302"/>
                </a:lnTo>
                <a:lnTo>
                  <a:pt x="1765" y="280"/>
                </a:lnTo>
                <a:lnTo>
                  <a:pt x="1695" y="259"/>
                </a:lnTo>
                <a:lnTo>
                  <a:pt x="1626" y="238"/>
                </a:lnTo>
                <a:lnTo>
                  <a:pt x="1556" y="219"/>
                </a:lnTo>
                <a:lnTo>
                  <a:pt x="1485" y="201"/>
                </a:lnTo>
                <a:lnTo>
                  <a:pt x="1415" y="182"/>
                </a:lnTo>
                <a:lnTo>
                  <a:pt x="1343" y="165"/>
                </a:lnTo>
                <a:lnTo>
                  <a:pt x="1273" y="148"/>
                </a:lnTo>
                <a:lnTo>
                  <a:pt x="1201" y="133"/>
                </a:lnTo>
                <a:lnTo>
                  <a:pt x="1128" y="118"/>
                </a:lnTo>
                <a:lnTo>
                  <a:pt x="1057" y="104"/>
                </a:lnTo>
                <a:lnTo>
                  <a:pt x="984" y="91"/>
                </a:lnTo>
                <a:lnTo>
                  <a:pt x="911" y="79"/>
                </a:lnTo>
                <a:lnTo>
                  <a:pt x="838" y="68"/>
                </a:lnTo>
                <a:lnTo>
                  <a:pt x="765" y="57"/>
                </a:lnTo>
                <a:lnTo>
                  <a:pt x="691" y="47"/>
                </a:lnTo>
                <a:lnTo>
                  <a:pt x="617" y="38"/>
                </a:lnTo>
                <a:lnTo>
                  <a:pt x="543" y="30"/>
                </a:lnTo>
                <a:lnTo>
                  <a:pt x="468" y="23"/>
                </a:lnTo>
                <a:lnTo>
                  <a:pt x="394" y="17"/>
                </a:lnTo>
                <a:lnTo>
                  <a:pt x="319" y="12"/>
                </a:lnTo>
                <a:lnTo>
                  <a:pt x="243" y="8"/>
                </a:lnTo>
                <a:lnTo>
                  <a:pt x="168" y="4"/>
                </a:lnTo>
                <a:lnTo>
                  <a:pt x="92" y="1"/>
                </a:lnTo>
                <a:lnTo>
                  <a:pt x="17" y="0"/>
                </a:lnTo>
                <a:lnTo>
                  <a:pt x="0" y="1039"/>
                </a:lnTo>
                <a:lnTo>
                  <a:pt x="0" y="1039"/>
                </a:lnTo>
                <a:lnTo>
                  <a:pt x="126" y="1043"/>
                </a:lnTo>
                <a:lnTo>
                  <a:pt x="251" y="1049"/>
                </a:lnTo>
                <a:lnTo>
                  <a:pt x="375" y="1059"/>
                </a:lnTo>
                <a:lnTo>
                  <a:pt x="498" y="1072"/>
                </a:lnTo>
                <a:lnTo>
                  <a:pt x="622" y="1087"/>
                </a:lnTo>
                <a:lnTo>
                  <a:pt x="743" y="1105"/>
                </a:lnTo>
                <a:lnTo>
                  <a:pt x="864" y="1126"/>
                </a:lnTo>
                <a:lnTo>
                  <a:pt x="984" y="1150"/>
                </a:lnTo>
                <a:lnTo>
                  <a:pt x="1102" y="1177"/>
                </a:lnTo>
                <a:lnTo>
                  <a:pt x="1220" y="1206"/>
                </a:lnTo>
                <a:lnTo>
                  <a:pt x="1337" y="1238"/>
                </a:lnTo>
                <a:lnTo>
                  <a:pt x="1453" y="1272"/>
                </a:lnTo>
                <a:lnTo>
                  <a:pt x="1566" y="1310"/>
                </a:lnTo>
                <a:lnTo>
                  <a:pt x="1679" y="1350"/>
                </a:lnTo>
                <a:lnTo>
                  <a:pt x="1791" y="1392"/>
                </a:lnTo>
                <a:lnTo>
                  <a:pt x="1902" y="1438"/>
                </a:lnTo>
                <a:lnTo>
                  <a:pt x="2011" y="1484"/>
                </a:lnTo>
                <a:lnTo>
                  <a:pt x="2119" y="1534"/>
                </a:lnTo>
                <a:lnTo>
                  <a:pt x="2226" y="1587"/>
                </a:lnTo>
                <a:lnTo>
                  <a:pt x="2331" y="1642"/>
                </a:lnTo>
                <a:lnTo>
                  <a:pt x="2436" y="1698"/>
                </a:lnTo>
                <a:lnTo>
                  <a:pt x="2537" y="1758"/>
                </a:lnTo>
                <a:lnTo>
                  <a:pt x="2639" y="1819"/>
                </a:lnTo>
                <a:lnTo>
                  <a:pt x="2738" y="1883"/>
                </a:lnTo>
                <a:lnTo>
                  <a:pt x="2835" y="1949"/>
                </a:lnTo>
                <a:lnTo>
                  <a:pt x="2932" y="2017"/>
                </a:lnTo>
                <a:lnTo>
                  <a:pt x="3025" y="2087"/>
                </a:lnTo>
                <a:lnTo>
                  <a:pt x="3118" y="2160"/>
                </a:lnTo>
                <a:lnTo>
                  <a:pt x="3209" y="2234"/>
                </a:lnTo>
                <a:lnTo>
                  <a:pt x="3299" y="2311"/>
                </a:lnTo>
                <a:lnTo>
                  <a:pt x="3386" y="2389"/>
                </a:lnTo>
                <a:lnTo>
                  <a:pt x="3472" y="2470"/>
                </a:lnTo>
                <a:lnTo>
                  <a:pt x="3472" y="2470"/>
                </a:lnTo>
                <a:close/>
              </a:path>
            </a:pathLst>
          </a:custGeom>
          <a:solidFill>
            <a:srgbClr val="8497B0"/>
          </a:solidFill>
          <a:ln>
            <a:noFill/>
          </a:ln>
        </p:spPr>
        <p:txBody>
          <a:bodyPr vert="horz" wrap="square" lIns="91440" tIns="45720" rIns="91440" bIns="45720" numCol="1" anchor="t" anchorCtr="0" compatLnSpc="1"/>
          <a:lstStyle/>
          <a:p>
            <a:endParaRPr lang="fr-FR" sz="1800">
              <a:solidFill>
                <a:schemeClr val="dk1"/>
              </a:soli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2" name="Freeform 11"/>
          <p:cNvSpPr/>
          <p:nvPr>
            <p:custDataLst>
              <p:tags r:id="rId11"/>
            </p:custDataLst>
          </p:nvPr>
        </p:nvSpPr>
        <p:spPr bwMode="auto">
          <a:xfrm>
            <a:off x="10665460" y="3082925"/>
            <a:ext cx="975360" cy="1641475"/>
          </a:xfrm>
          <a:custGeom>
            <a:avLst/>
            <a:gdLst>
              <a:gd name="T0" fmla="*/ 1430 w 2470"/>
              <a:gd name="T1" fmla="*/ 0 h 4220"/>
              <a:gd name="T2" fmla="*/ 1422 w 2470"/>
              <a:gd name="T3" fmla="*/ 253 h 4220"/>
              <a:gd name="T4" fmla="*/ 1400 w 2470"/>
              <a:gd name="T5" fmla="*/ 503 h 4220"/>
              <a:gd name="T6" fmla="*/ 1367 w 2470"/>
              <a:gd name="T7" fmla="*/ 749 h 4220"/>
              <a:gd name="T8" fmla="*/ 1323 w 2470"/>
              <a:gd name="T9" fmla="*/ 991 h 4220"/>
              <a:gd name="T10" fmla="*/ 1268 w 2470"/>
              <a:gd name="T11" fmla="*/ 1229 h 4220"/>
              <a:gd name="T12" fmla="*/ 1202 w 2470"/>
              <a:gd name="T13" fmla="*/ 1464 h 4220"/>
              <a:gd name="T14" fmla="*/ 1125 w 2470"/>
              <a:gd name="T15" fmla="*/ 1693 h 4220"/>
              <a:gd name="T16" fmla="*/ 1037 w 2470"/>
              <a:gd name="T17" fmla="*/ 1917 h 4220"/>
              <a:gd name="T18" fmla="*/ 940 w 2470"/>
              <a:gd name="T19" fmla="*/ 2136 h 4220"/>
              <a:gd name="T20" fmla="*/ 832 w 2470"/>
              <a:gd name="T21" fmla="*/ 2349 h 4220"/>
              <a:gd name="T22" fmla="*/ 716 w 2470"/>
              <a:gd name="T23" fmla="*/ 2558 h 4220"/>
              <a:gd name="T24" fmla="*/ 590 w 2470"/>
              <a:gd name="T25" fmla="*/ 2758 h 4220"/>
              <a:gd name="T26" fmla="*/ 455 w 2470"/>
              <a:gd name="T27" fmla="*/ 2953 h 4220"/>
              <a:gd name="T28" fmla="*/ 311 w 2470"/>
              <a:gd name="T29" fmla="*/ 3142 h 4220"/>
              <a:gd name="T30" fmla="*/ 159 w 2470"/>
              <a:gd name="T31" fmla="*/ 3323 h 4220"/>
              <a:gd name="T32" fmla="*/ 0 w 2470"/>
              <a:gd name="T33" fmla="*/ 3498 h 4220"/>
              <a:gd name="T34" fmla="*/ 746 w 2470"/>
              <a:gd name="T35" fmla="*/ 4220 h 4220"/>
              <a:gd name="T36" fmla="*/ 844 w 2470"/>
              <a:gd name="T37" fmla="*/ 4118 h 4220"/>
              <a:gd name="T38" fmla="*/ 939 w 2470"/>
              <a:gd name="T39" fmla="*/ 4012 h 4220"/>
              <a:gd name="T40" fmla="*/ 1031 w 2470"/>
              <a:gd name="T41" fmla="*/ 3904 h 4220"/>
              <a:gd name="T42" fmla="*/ 1121 w 2470"/>
              <a:gd name="T43" fmla="*/ 3793 h 4220"/>
              <a:gd name="T44" fmla="*/ 1210 w 2470"/>
              <a:gd name="T45" fmla="*/ 3681 h 4220"/>
              <a:gd name="T46" fmla="*/ 1294 w 2470"/>
              <a:gd name="T47" fmla="*/ 3567 h 4220"/>
              <a:gd name="T48" fmla="*/ 1376 w 2470"/>
              <a:gd name="T49" fmla="*/ 3451 h 4220"/>
              <a:gd name="T50" fmla="*/ 1457 w 2470"/>
              <a:gd name="T51" fmla="*/ 3332 h 4220"/>
              <a:gd name="T52" fmla="*/ 1534 w 2470"/>
              <a:gd name="T53" fmla="*/ 3213 h 4220"/>
              <a:gd name="T54" fmla="*/ 1608 w 2470"/>
              <a:gd name="T55" fmla="*/ 3090 h 4220"/>
              <a:gd name="T56" fmla="*/ 1680 w 2470"/>
              <a:gd name="T57" fmla="*/ 2966 h 4220"/>
              <a:gd name="T58" fmla="*/ 1749 w 2470"/>
              <a:gd name="T59" fmla="*/ 2841 h 4220"/>
              <a:gd name="T60" fmla="*/ 1815 w 2470"/>
              <a:gd name="T61" fmla="*/ 2714 h 4220"/>
              <a:gd name="T62" fmla="*/ 1878 w 2470"/>
              <a:gd name="T63" fmla="*/ 2585 h 4220"/>
              <a:gd name="T64" fmla="*/ 1938 w 2470"/>
              <a:gd name="T65" fmla="*/ 2453 h 4220"/>
              <a:gd name="T66" fmla="*/ 1995 w 2470"/>
              <a:gd name="T67" fmla="*/ 2321 h 4220"/>
              <a:gd name="T68" fmla="*/ 2049 w 2470"/>
              <a:gd name="T69" fmla="*/ 2188 h 4220"/>
              <a:gd name="T70" fmla="*/ 2100 w 2470"/>
              <a:gd name="T71" fmla="*/ 2052 h 4220"/>
              <a:gd name="T72" fmla="*/ 2148 w 2470"/>
              <a:gd name="T73" fmla="*/ 1914 h 4220"/>
              <a:gd name="T74" fmla="*/ 2194 w 2470"/>
              <a:gd name="T75" fmla="*/ 1776 h 4220"/>
              <a:gd name="T76" fmla="*/ 2236 w 2470"/>
              <a:gd name="T77" fmla="*/ 1637 h 4220"/>
              <a:gd name="T78" fmla="*/ 2273 w 2470"/>
              <a:gd name="T79" fmla="*/ 1495 h 4220"/>
              <a:gd name="T80" fmla="*/ 2309 w 2470"/>
              <a:gd name="T81" fmla="*/ 1353 h 4220"/>
              <a:gd name="T82" fmla="*/ 2340 w 2470"/>
              <a:gd name="T83" fmla="*/ 1209 h 4220"/>
              <a:gd name="T84" fmla="*/ 2368 w 2470"/>
              <a:gd name="T85" fmla="*/ 1064 h 4220"/>
              <a:gd name="T86" fmla="*/ 2393 w 2470"/>
              <a:gd name="T87" fmla="*/ 917 h 4220"/>
              <a:gd name="T88" fmla="*/ 2415 w 2470"/>
              <a:gd name="T89" fmla="*/ 770 h 4220"/>
              <a:gd name="T90" fmla="*/ 2434 w 2470"/>
              <a:gd name="T91" fmla="*/ 621 h 4220"/>
              <a:gd name="T92" fmla="*/ 2448 w 2470"/>
              <a:gd name="T93" fmla="*/ 472 h 4220"/>
              <a:gd name="T94" fmla="*/ 2458 w 2470"/>
              <a:gd name="T95" fmla="*/ 322 h 4220"/>
              <a:gd name="T96" fmla="*/ 2466 w 2470"/>
              <a:gd name="T97" fmla="*/ 170 h 4220"/>
              <a:gd name="T98" fmla="*/ 2470 w 2470"/>
              <a:gd name="T99" fmla="*/ 17 h 4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70" h="4220">
                <a:moveTo>
                  <a:pt x="1430" y="0"/>
                </a:moveTo>
                <a:lnTo>
                  <a:pt x="1430" y="0"/>
                </a:lnTo>
                <a:lnTo>
                  <a:pt x="1427" y="128"/>
                </a:lnTo>
                <a:lnTo>
                  <a:pt x="1422" y="253"/>
                </a:lnTo>
                <a:lnTo>
                  <a:pt x="1413" y="379"/>
                </a:lnTo>
                <a:lnTo>
                  <a:pt x="1400" y="503"/>
                </a:lnTo>
                <a:lnTo>
                  <a:pt x="1385" y="627"/>
                </a:lnTo>
                <a:lnTo>
                  <a:pt x="1367" y="749"/>
                </a:lnTo>
                <a:lnTo>
                  <a:pt x="1346" y="871"/>
                </a:lnTo>
                <a:lnTo>
                  <a:pt x="1323" y="991"/>
                </a:lnTo>
                <a:lnTo>
                  <a:pt x="1297" y="1111"/>
                </a:lnTo>
                <a:lnTo>
                  <a:pt x="1268" y="1229"/>
                </a:lnTo>
                <a:lnTo>
                  <a:pt x="1236" y="1348"/>
                </a:lnTo>
                <a:lnTo>
                  <a:pt x="1202" y="1464"/>
                </a:lnTo>
                <a:lnTo>
                  <a:pt x="1164" y="1578"/>
                </a:lnTo>
                <a:lnTo>
                  <a:pt x="1125" y="1693"/>
                </a:lnTo>
                <a:lnTo>
                  <a:pt x="1082" y="1805"/>
                </a:lnTo>
                <a:lnTo>
                  <a:pt x="1037" y="1917"/>
                </a:lnTo>
                <a:lnTo>
                  <a:pt x="990" y="2028"/>
                </a:lnTo>
                <a:lnTo>
                  <a:pt x="940" y="2136"/>
                </a:lnTo>
                <a:lnTo>
                  <a:pt x="887" y="2244"/>
                </a:lnTo>
                <a:lnTo>
                  <a:pt x="832" y="2349"/>
                </a:lnTo>
                <a:lnTo>
                  <a:pt x="775" y="2453"/>
                </a:lnTo>
                <a:lnTo>
                  <a:pt x="716" y="2558"/>
                </a:lnTo>
                <a:lnTo>
                  <a:pt x="654" y="2658"/>
                </a:lnTo>
                <a:lnTo>
                  <a:pt x="590" y="2758"/>
                </a:lnTo>
                <a:lnTo>
                  <a:pt x="524" y="2857"/>
                </a:lnTo>
                <a:lnTo>
                  <a:pt x="455" y="2953"/>
                </a:lnTo>
                <a:lnTo>
                  <a:pt x="384" y="3048"/>
                </a:lnTo>
                <a:lnTo>
                  <a:pt x="311" y="3142"/>
                </a:lnTo>
                <a:lnTo>
                  <a:pt x="237" y="3233"/>
                </a:lnTo>
                <a:lnTo>
                  <a:pt x="159" y="3323"/>
                </a:lnTo>
                <a:lnTo>
                  <a:pt x="81" y="3412"/>
                </a:lnTo>
                <a:lnTo>
                  <a:pt x="0" y="3498"/>
                </a:lnTo>
                <a:lnTo>
                  <a:pt x="746" y="4220"/>
                </a:lnTo>
                <a:lnTo>
                  <a:pt x="746" y="4220"/>
                </a:lnTo>
                <a:lnTo>
                  <a:pt x="796" y="4170"/>
                </a:lnTo>
                <a:lnTo>
                  <a:pt x="844" y="4118"/>
                </a:lnTo>
                <a:lnTo>
                  <a:pt x="892" y="4064"/>
                </a:lnTo>
                <a:lnTo>
                  <a:pt x="939" y="4012"/>
                </a:lnTo>
                <a:lnTo>
                  <a:pt x="986" y="3957"/>
                </a:lnTo>
                <a:lnTo>
                  <a:pt x="1031" y="3904"/>
                </a:lnTo>
                <a:lnTo>
                  <a:pt x="1077" y="3849"/>
                </a:lnTo>
                <a:lnTo>
                  <a:pt x="1121" y="3793"/>
                </a:lnTo>
                <a:lnTo>
                  <a:pt x="1165" y="3737"/>
                </a:lnTo>
                <a:lnTo>
                  <a:pt x="1210" y="3681"/>
                </a:lnTo>
                <a:lnTo>
                  <a:pt x="1253" y="3624"/>
                </a:lnTo>
                <a:lnTo>
                  <a:pt x="1294" y="3567"/>
                </a:lnTo>
                <a:lnTo>
                  <a:pt x="1336" y="3509"/>
                </a:lnTo>
                <a:lnTo>
                  <a:pt x="1376" y="3451"/>
                </a:lnTo>
                <a:lnTo>
                  <a:pt x="1417" y="3392"/>
                </a:lnTo>
                <a:lnTo>
                  <a:pt x="1457" y="3332"/>
                </a:lnTo>
                <a:lnTo>
                  <a:pt x="1496" y="3272"/>
                </a:lnTo>
                <a:lnTo>
                  <a:pt x="1534" y="3213"/>
                </a:lnTo>
                <a:lnTo>
                  <a:pt x="1572" y="3151"/>
                </a:lnTo>
                <a:lnTo>
                  <a:pt x="1608" y="3090"/>
                </a:lnTo>
                <a:lnTo>
                  <a:pt x="1645" y="3029"/>
                </a:lnTo>
                <a:lnTo>
                  <a:pt x="1680" y="2966"/>
                </a:lnTo>
                <a:lnTo>
                  <a:pt x="1715" y="2904"/>
                </a:lnTo>
                <a:lnTo>
                  <a:pt x="1749" y="2841"/>
                </a:lnTo>
                <a:lnTo>
                  <a:pt x="1783" y="2778"/>
                </a:lnTo>
                <a:lnTo>
                  <a:pt x="1815" y="2714"/>
                </a:lnTo>
                <a:lnTo>
                  <a:pt x="1846" y="2649"/>
                </a:lnTo>
                <a:lnTo>
                  <a:pt x="1878" y="2585"/>
                </a:lnTo>
                <a:lnTo>
                  <a:pt x="1909" y="2520"/>
                </a:lnTo>
                <a:lnTo>
                  <a:pt x="1938" y="2453"/>
                </a:lnTo>
                <a:lnTo>
                  <a:pt x="1967" y="2387"/>
                </a:lnTo>
                <a:lnTo>
                  <a:pt x="1995" y="2321"/>
                </a:lnTo>
                <a:lnTo>
                  <a:pt x="2022" y="2254"/>
                </a:lnTo>
                <a:lnTo>
                  <a:pt x="2049" y="2188"/>
                </a:lnTo>
                <a:lnTo>
                  <a:pt x="2076" y="2120"/>
                </a:lnTo>
                <a:lnTo>
                  <a:pt x="2100" y="2052"/>
                </a:lnTo>
                <a:lnTo>
                  <a:pt x="2125" y="1983"/>
                </a:lnTo>
                <a:lnTo>
                  <a:pt x="2148" y="1914"/>
                </a:lnTo>
                <a:lnTo>
                  <a:pt x="2172" y="1845"/>
                </a:lnTo>
                <a:lnTo>
                  <a:pt x="2194" y="1776"/>
                </a:lnTo>
                <a:lnTo>
                  <a:pt x="2215" y="1706"/>
                </a:lnTo>
                <a:lnTo>
                  <a:pt x="2236" y="1637"/>
                </a:lnTo>
                <a:lnTo>
                  <a:pt x="2255" y="1565"/>
                </a:lnTo>
                <a:lnTo>
                  <a:pt x="2273" y="1495"/>
                </a:lnTo>
                <a:lnTo>
                  <a:pt x="2292" y="1423"/>
                </a:lnTo>
                <a:lnTo>
                  <a:pt x="2309" y="1353"/>
                </a:lnTo>
                <a:lnTo>
                  <a:pt x="2324" y="1280"/>
                </a:lnTo>
                <a:lnTo>
                  <a:pt x="2340" y="1209"/>
                </a:lnTo>
                <a:lnTo>
                  <a:pt x="2355" y="1137"/>
                </a:lnTo>
                <a:lnTo>
                  <a:pt x="2368" y="1064"/>
                </a:lnTo>
                <a:lnTo>
                  <a:pt x="2381" y="991"/>
                </a:lnTo>
                <a:lnTo>
                  <a:pt x="2393" y="917"/>
                </a:lnTo>
                <a:lnTo>
                  <a:pt x="2405" y="844"/>
                </a:lnTo>
                <a:lnTo>
                  <a:pt x="2415" y="770"/>
                </a:lnTo>
                <a:lnTo>
                  <a:pt x="2424" y="696"/>
                </a:lnTo>
                <a:lnTo>
                  <a:pt x="2434" y="621"/>
                </a:lnTo>
                <a:lnTo>
                  <a:pt x="2441" y="547"/>
                </a:lnTo>
                <a:lnTo>
                  <a:pt x="2448" y="472"/>
                </a:lnTo>
                <a:lnTo>
                  <a:pt x="2454" y="397"/>
                </a:lnTo>
                <a:lnTo>
                  <a:pt x="2458" y="322"/>
                </a:lnTo>
                <a:lnTo>
                  <a:pt x="2463" y="246"/>
                </a:lnTo>
                <a:lnTo>
                  <a:pt x="2466" y="170"/>
                </a:lnTo>
                <a:lnTo>
                  <a:pt x="2469" y="94"/>
                </a:lnTo>
                <a:lnTo>
                  <a:pt x="2470" y="17"/>
                </a:lnTo>
                <a:lnTo>
                  <a:pt x="1430" y="0"/>
                </a:lnTo>
                <a:close/>
              </a:path>
            </a:pathLst>
          </a:custGeom>
          <a:solidFill>
            <a:srgbClr val="8497B0"/>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3" name="Freeform 12"/>
          <p:cNvSpPr/>
          <p:nvPr>
            <p:custDataLst>
              <p:tags r:id="rId12"/>
            </p:custDataLst>
          </p:nvPr>
        </p:nvSpPr>
        <p:spPr bwMode="auto">
          <a:xfrm>
            <a:off x="6765925" y="1387475"/>
            <a:ext cx="986155" cy="1631950"/>
          </a:xfrm>
          <a:custGeom>
            <a:avLst/>
            <a:gdLst>
              <a:gd name="T0" fmla="*/ 1749 w 2495"/>
              <a:gd name="T1" fmla="*/ 0 h 4197"/>
              <a:gd name="T2" fmla="*/ 1699 w 2495"/>
              <a:gd name="T3" fmla="*/ 52 h 4197"/>
              <a:gd name="T4" fmla="*/ 1603 w 2495"/>
              <a:gd name="T5" fmla="*/ 155 h 4197"/>
              <a:gd name="T6" fmla="*/ 1508 w 2495"/>
              <a:gd name="T7" fmla="*/ 262 h 4197"/>
              <a:gd name="T8" fmla="*/ 1417 w 2495"/>
              <a:gd name="T9" fmla="*/ 370 h 4197"/>
              <a:gd name="T10" fmla="*/ 1327 w 2495"/>
              <a:gd name="T11" fmla="*/ 481 h 4197"/>
              <a:gd name="T12" fmla="*/ 1240 w 2495"/>
              <a:gd name="T13" fmla="*/ 593 h 4197"/>
              <a:gd name="T14" fmla="*/ 1156 w 2495"/>
              <a:gd name="T15" fmla="*/ 707 h 4197"/>
              <a:gd name="T16" fmla="*/ 1074 w 2495"/>
              <a:gd name="T17" fmla="*/ 823 h 4197"/>
              <a:gd name="T18" fmla="*/ 995 w 2495"/>
              <a:gd name="T19" fmla="*/ 942 h 4197"/>
              <a:gd name="T20" fmla="*/ 918 w 2495"/>
              <a:gd name="T21" fmla="*/ 1063 h 4197"/>
              <a:gd name="T22" fmla="*/ 845 w 2495"/>
              <a:gd name="T23" fmla="*/ 1184 h 4197"/>
              <a:gd name="T24" fmla="*/ 774 w 2495"/>
              <a:gd name="T25" fmla="*/ 1309 h 4197"/>
              <a:gd name="T26" fmla="*/ 706 w 2495"/>
              <a:gd name="T27" fmla="*/ 1434 h 4197"/>
              <a:gd name="T28" fmla="*/ 641 w 2495"/>
              <a:gd name="T29" fmla="*/ 1561 h 4197"/>
              <a:gd name="T30" fmla="*/ 578 w 2495"/>
              <a:gd name="T31" fmla="*/ 1690 h 4197"/>
              <a:gd name="T32" fmla="*/ 518 w 2495"/>
              <a:gd name="T33" fmla="*/ 1822 h 4197"/>
              <a:gd name="T34" fmla="*/ 462 w 2495"/>
              <a:gd name="T35" fmla="*/ 1953 h 4197"/>
              <a:gd name="T36" fmla="*/ 409 w 2495"/>
              <a:gd name="T37" fmla="*/ 2088 h 4197"/>
              <a:gd name="T38" fmla="*/ 358 w 2495"/>
              <a:gd name="T39" fmla="*/ 2223 h 4197"/>
              <a:gd name="T40" fmla="*/ 311 w 2495"/>
              <a:gd name="T41" fmla="*/ 2360 h 4197"/>
              <a:gd name="T42" fmla="*/ 267 w 2495"/>
              <a:gd name="T43" fmla="*/ 2499 h 4197"/>
              <a:gd name="T44" fmla="*/ 227 w 2495"/>
              <a:gd name="T45" fmla="*/ 2638 h 4197"/>
              <a:gd name="T46" fmla="*/ 189 w 2495"/>
              <a:gd name="T47" fmla="*/ 2779 h 4197"/>
              <a:gd name="T48" fmla="*/ 154 w 2495"/>
              <a:gd name="T49" fmla="*/ 2922 h 4197"/>
              <a:gd name="T50" fmla="*/ 123 w 2495"/>
              <a:gd name="T51" fmla="*/ 3065 h 4197"/>
              <a:gd name="T52" fmla="*/ 95 w 2495"/>
              <a:gd name="T53" fmla="*/ 3211 h 4197"/>
              <a:gd name="T54" fmla="*/ 71 w 2495"/>
              <a:gd name="T55" fmla="*/ 3357 h 4197"/>
              <a:gd name="T56" fmla="*/ 50 w 2495"/>
              <a:gd name="T57" fmla="*/ 3504 h 4197"/>
              <a:gd name="T58" fmla="*/ 33 w 2495"/>
              <a:gd name="T59" fmla="*/ 3653 h 4197"/>
              <a:gd name="T60" fmla="*/ 19 w 2495"/>
              <a:gd name="T61" fmla="*/ 3802 h 4197"/>
              <a:gd name="T62" fmla="*/ 8 w 2495"/>
              <a:gd name="T63" fmla="*/ 3952 h 4197"/>
              <a:gd name="T64" fmla="*/ 2 w 2495"/>
              <a:gd name="T65" fmla="*/ 4103 h 4197"/>
              <a:gd name="T66" fmla="*/ 1039 w 2495"/>
              <a:gd name="T67" fmla="*/ 4197 h 4197"/>
              <a:gd name="T68" fmla="*/ 1043 w 2495"/>
              <a:gd name="T69" fmla="*/ 4071 h 4197"/>
              <a:gd name="T70" fmla="*/ 1061 w 2495"/>
              <a:gd name="T71" fmla="*/ 3821 h 4197"/>
              <a:gd name="T72" fmla="*/ 1090 w 2495"/>
              <a:gd name="T73" fmla="*/ 3573 h 4197"/>
              <a:gd name="T74" fmla="*/ 1130 w 2495"/>
              <a:gd name="T75" fmla="*/ 3331 h 4197"/>
              <a:gd name="T76" fmla="*/ 1182 w 2495"/>
              <a:gd name="T77" fmla="*/ 3091 h 4197"/>
              <a:gd name="T78" fmla="*/ 1245 w 2495"/>
              <a:gd name="T79" fmla="*/ 2857 h 4197"/>
              <a:gd name="T80" fmla="*/ 1319 w 2495"/>
              <a:gd name="T81" fmla="*/ 2628 h 4197"/>
              <a:gd name="T82" fmla="*/ 1403 w 2495"/>
              <a:gd name="T83" fmla="*/ 2403 h 4197"/>
              <a:gd name="T84" fmla="*/ 1496 w 2495"/>
              <a:gd name="T85" fmla="*/ 2183 h 4197"/>
              <a:gd name="T86" fmla="*/ 1600 w 2495"/>
              <a:gd name="T87" fmla="*/ 1968 h 4197"/>
              <a:gd name="T88" fmla="*/ 1714 w 2495"/>
              <a:gd name="T89" fmla="*/ 1758 h 4197"/>
              <a:gd name="T90" fmla="*/ 1836 w 2495"/>
              <a:gd name="T91" fmla="*/ 1556 h 4197"/>
              <a:gd name="T92" fmla="*/ 1968 w 2495"/>
              <a:gd name="T93" fmla="*/ 1360 h 4197"/>
              <a:gd name="T94" fmla="*/ 2108 w 2495"/>
              <a:gd name="T95" fmla="*/ 1170 h 4197"/>
              <a:gd name="T96" fmla="*/ 2257 w 2495"/>
              <a:gd name="T97" fmla="*/ 986 h 4197"/>
              <a:gd name="T98" fmla="*/ 2414 w 2495"/>
              <a:gd name="T99" fmla="*/ 810 h 4197"/>
              <a:gd name="T100" fmla="*/ 2495 w 2495"/>
              <a:gd name="T101" fmla="*/ 724 h 4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5" h="4197">
                <a:moveTo>
                  <a:pt x="2495" y="724"/>
                </a:moveTo>
                <a:lnTo>
                  <a:pt x="1749" y="0"/>
                </a:lnTo>
                <a:lnTo>
                  <a:pt x="1749" y="0"/>
                </a:lnTo>
                <a:lnTo>
                  <a:pt x="1699" y="52"/>
                </a:lnTo>
                <a:lnTo>
                  <a:pt x="1650" y="103"/>
                </a:lnTo>
                <a:lnTo>
                  <a:pt x="1603" y="155"/>
                </a:lnTo>
                <a:lnTo>
                  <a:pt x="1555" y="209"/>
                </a:lnTo>
                <a:lnTo>
                  <a:pt x="1508" y="262"/>
                </a:lnTo>
                <a:lnTo>
                  <a:pt x="1462" y="315"/>
                </a:lnTo>
                <a:lnTo>
                  <a:pt x="1417" y="370"/>
                </a:lnTo>
                <a:lnTo>
                  <a:pt x="1371" y="425"/>
                </a:lnTo>
                <a:lnTo>
                  <a:pt x="1327" y="481"/>
                </a:lnTo>
                <a:lnTo>
                  <a:pt x="1283" y="537"/>
                </a:lnTo>
                <a:lnTo>
                  <a:pt x="1240" y="593"/>
                </a:lnTo>
                <a:lnTo>
                  <a:pt x="1198" y="650"/>
                </a:lnTo>
                <a:lnTo>
                  <a:pt x="1156" y="707"/>
                </a:lnTo>
                <a:lnTo>
                  <a:pt x="1115" y="765"/>
                </a:lnTo>
                <a:lnTo>
                  <a:pt x="1074" y="823"/>
                </a:lnTo>
                <a:lnTo>
                  <a:pt x="1034" y="883"/>
                </a:lnTo>
                <a:lnTo>
                  <a:pt x="995" y="942"/>
                </a:lnTo>
                <a:lnTo>
                  <a:pt x="957" y="1002"/>
                </a:lnTo>
                <a:lnTo>
                  <a:pt x="918" y="1063"/>
                </a:lnTo>
                <a:lnTo>
                  <a:pt x="882" y="1123"/>
                </a:lnTo>
                <a:lnTo>
                  <a:pt x="845" y="1184"/>
                </a:lnTo>
                <a:lnTo>
                  <a:pt x="809" y="1246"/>
                </a:lnTo>
                <a:lnTo>
                  <a:pt x="774" y="1309"/>
                </a:lnTo>
                <a:lnTo>
                  <a:pt x="740" y="1371"/>
                </a:lnTo>
                <a:lnTo>
                  <a:pt x="706" y="1434"/>
                </a:lnTo>
                <a:lnTo>
                  <a:pt x="673" y="1498"/>
                </a:lnTo>
                <a:lnTo>
                  <a:pt x="641" y="1561"/>
                </a:lnTo>
                <a:lnTo>
                  <a:pt x="610" y="1625"/>
                </a:lnTo>
                <a:lnTo>
                  <a:pt x="578" y="1690"/>
                </a:lnTo>
                <a:lnTo>
                  <a:pt x="548" y="1756"/>
                </a:lnTo>
                <a:lnTo>
                  <a:pt x="518" y="1822"/>
                </a:lnTo>
                <a:lnTo>
                  <a:pt x="490" y="1887"/>
                </a:lnTo>
                <a:lnTo>
                  <a:pt x="462" y="1953"/>
                </a:lnTo>
                <a:lnTo>
                  <a:pt x="435" y="2021"/>
                </a:lnTo>
                <a:lnTo>
                  <a:pt x="409" y="2088"/>
                </a:lnTo>
                <a:lnTo>
                  <a:pt x="383" y="2155"/>
                </a:lnTo>
                <a:lnTo>
                  <a:pt x="358" y="2223"/>
                </a:lnTo>
                <a:lnTo>
                  <a:pt x="335" y="2292"/>
                </a:lnTo>
                <a:lnTo>
                  <a:pt x="311" y="2360"/>
                </a:lnTo>
                <a:lnTo>
                  <a:pt x="289" y="2429"/>
                </a:lnTo>
                <a:lnTo>
                  <a:pt x="267" y="2499"/>
                </a:lnTo>
                <a:lnTo>
                  <a:pt x="246" y="2568"/>
                </a:lnTo>
                <a:lnTo>
                  <a:pt x="227" y="2638"/>
                </a:lnTo>
                <a:lnTo>
                  <a:pt x="207" y="2709"/>
                </a:lnTo>
                <a:lnTo>
                  <a:pt x="189" y="2779"/>
                </a:lnTo>
                <a:lnTo>
                  <a:pt x="171" y="2851"/>
                </a:lnTo>
                <a:lnTo>
                  <a:pt x="154" y="2922"/>
                </a:lnTo>
                <a:lnTo>
                  <a:pt x="138" y="2994"/>
                </a:lnTo>
                <a:lnTo>
                  <a:pt x="123" y="3065"/>
                </a:lnTo>
                <a:lnTo>
                  <a:pt x="108" y="3138"/>
                </a:lnTo>
                <a:lnTo>
                  <a:pt x="95" y="3211"/>
                </a:lnTo>
                <a:lnTo>
                  <a:pt x="82" y="3284"/>
                </a:lnTo>
                <a:lnTo>
                  <a:pt x="71" y="3357"/>
                </a:lnTo>
                <a:lnTo>
                  <a:pt x="60" y="3430"/>
                </a:lnTo>
                <a:lnTo>
                  <a:pt x="50" y="3504"/>
                </a:lnTo>
                <a:lnTo>
                  <a:pt x="41" y="3578"/>
                </a:lnTo>
                <a:lnTo>
                  <a:pt x="33" y="3653"/>
                </a:lnTo>
                <a:lnTo>
                  <a:pt x="25" y="3727"/>
                </a:lnTo>
                <a:lnTo>
                  <a:pt x="19" y="3802"/>
                </a:lnTo>
                <a:lnTo>
                  <a:pt x="13" y="3877"/>
                </a:lnTo>
                <a:lnTo>
                  <a:pt x="8" y="3952"/>
                </a:lnTo>
                <a:lnTo>
                  <a:pt x="6" y="4028"/>
                </a:lnTo>
                <a:lnTo>
                  <a:pt x="2" y="4103"/>
                </a:lnTo>
                <a:lnTo>
                  <a:pt x="0" y="4180"/>
                </a:lnTo>
                <a:lnTo>
                  <a:pt x="1039" y="4197"/>
                </a:lnTo>
                <a:lnTo>
                  <a:pt x="1039" y="4197"/>
                </a:lnTo>
                <a:lnTo>
                  <a:pt x="1043" y="4071"/>
                </a:lnTo>
                <a:lnTo>
                  <a:pt x="1051" y="3944"/>
                </a:lnTo>
                <a:lnTo>
                  <a:pt x="1061" y="3821"/>
                </a:lnTo>
                <a:lnTo>
                  <a:pt x="1074" y="3697"/>
                </a:lnTo>
                <a:lnTo>
                  <a:pt x="1090" y="3573"/>
                </a:lnTo>
                <a:lnTo>
                  <a:pt x="1110" y="3452"/>
                </a:lnTo>
                <a:lnTo>
                  <a:pt x="1130" y="3331"/>
                </a:lnTo>
                <a:lnTo>
                  <a:pt x="1155" y="3211"/>
                </a:lnTo>
                <a:lnTo>
                  <a:pt x="1182" y="3091"/>
                </a:lnTo>
                <a:lnTo>
                  <a:pt x="1212" y="2974"/>
                </a:lnTo>
                <a:lnTo>
                  <a:pt x="1245" y="2857"/>
                </a:lnTo>
                <a:lnTo>
                  <a:pt x="1281" y="2741"/>
                </a:lnTo>
                <a:lnTo>
                  <a:pt x="1319" y="2628"/>
                </a:lnTo>
                <a:lnTo>
                  <a:pt x="1360" y="2515"/>
                </a:lnTo>
                <a:lnTo>
                  <a:pt x="1403" y="2403"/>
                </a:lnTo>
                <a:lnTo>
                  <a:pt x="1448" y="2292"/>
                </a:lnTo>
                <a:lnTo>
                  <a:pt x="1496" y="2183"/>
                </a:lnTo>
                <a:lnTo>
                  <a:pt x="1547" y="2075"/>
                </a:lnTo>
                <a:lnTo>
                  <a:pt x="1600" y="1968"/>
                </a:lnTo>
                <a:lnTo>
                  <a:pt x="1656" y="1862"/>
                </a:lnTo>
                <a:lnTo>
                  <a:pt x="1714" y="1758"/>
                </a:lnTo>
                <a:lnTo>
                  <a:pt x="1774" y="1657"/>
                </a:lnTo>
                <a:lnTo>
                  <a:pt x="1836" y="1556"/>
                </a:lnTo>
                <a:lnTo>
                  <a:pt x="1901" y="1457"/>
                </a:lnTo>
                <a:lnTo>
                  <a:pt x="1968" y="1360"/>
                </a:lnTo>
                <a:lnTo>
                  <a:pt x="2038" y="1263"/>
                </a:lnTo>
                <a:lnTo>
                  <a:pt x="2108" y="1170"/>
                </a:lnTo>
                <a:lnTo>
                  <a:pt x="2181" y="1077"/>
                </a:lnTo>
                <a:lnTo>
                  <a:pt x="2257" y="986"/>
                </a:lnTo>
                <a:lnTo>
                  <a:pt x="2335" y="896"/>
                </a:lnTo>
                <a:lnTo>
                  <a:pt x="2414" y="810"/>
                </a:lnTo>
                <a:lnTo>
                  <a:pt x="2495" y="724"/>
                </a:lnTo>
                <a:lnTo>
                  <a:pt x="2495" y="724"/>
                </a:lnTo>
                <a:close/>
              </a:path>
            </a:pathLst>
          </a:custGeom>
          <a:solidFill>
            <a:srgbClr val="8497B0"/>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4" name="Freeform 13"/>
          <p:cNvSpPr/>
          <p:nvPr>
            <p:custDataLst>
              <p:tags r:id="rId13"/>
            </p:custDataLst>
          </p:nvPr>
        </p:nvSpPr>
        <p:spPr bwMode="auto">
          <a:xfrm>
            <a:off x="6775450" y="3099435"/>
            <a:ext cx="976630" cy="1641475"/>
          </a:xfrm>
          <a:custGeom>
            <a:avLst/>
            <a:gdLst>
              <a:gd name="T0" fmla="*/ 0 w 2471"/>
              <a:gd name="T1" fmla="*/ 17 h 4220"/>
              <a:gd name="T2" fmla="*/ 1 w 2471"/>
              <a:gd name="T3" fmla="*/ 94 h 4220"/>
              <a:gd name="T4" fmla="*/ 8 w 2471"/>
              <a:gd name="T5" fmla="*/ 246 h 4220"/>
              <a:gd name="T6" fmla="*/ 17 w 2471"/>
              <a:gd name="T7" fmla="*/ 397 h 4220"/>
              <a:gd name="T8" fmla="*/ 29 w 2471"/>
              <a:gd name="T9" fmla="*/ 547 h 4220"/>
              <a:gd name="T10" fmla="*/ 46 w 2471"/>
              <a:gd name="T11" fmla="*/ 696 h 4220"/>
              <a:gd name="T12" fmla="*/ 65 w 2471"/>
              <a:gd name="T13" fmla="*/ 844 h 4220"/>
              <a:gd name="T14" fmla="*/ 89 w 2471"/>
              <a:gd name="T15" fmla="*/ 991 h 4220"/>
              <a:gd name="T16" fmla="*/ 116 w 2471"/>
              <a:gd name="T17" fmla="*/ 1137 h 4220"/>
              <a:gd name="T18" fmla="*/ 146 w 2471"/>
              <a:gd name="T19" fmla="*/ 1280 h 4220"/>
              <a:gd name="T20" fmla="*/ 178 w 2471"/>
              <a:gd name="T21" fmla="*/ 1423 h 4220"/>
              <a:gd name="T22" fmla="*/ 216 w 2471"/>
              <a:gd name="T23" fmla="*/ 1565 h 4220"/>
              <a:gd name="T24" fmla="*/ 255 w 2471"/>
              <a:gd name="T25" fmla="*/ 1706 h 4220"/>
              <a:gd name="T26" fmla="*/ 299 w 2471"/>
              <a:gd name="T27" fmla="*/ 1845 h 4220"/>
              <a:gd name="T28" fmla="*/ 345 w 2471"/>
              <a:gd name="T29" fmla="*/ 1983 h 4220"/>
              <a:gd name="T30" fmla="*/ 394 w 2471"/>
              <a:gd name="T31" fmla="*/ 2120 h 4220"/>
              <a:gd name="T32" fmla="*/ 448 w 2471"/>
              <a:gd name="T33" fmla="*/ 2254 h 4220"/>
              <a:gd name="T34" fmla="*/ 503 w 2471"/>
              <a:gd name="T35" fmla="*/ 2387 h 4220"/>
              <a:gd name="T36" fmla="*/ 561 w 2471"/>
              <a:gd name="T37" fmla="*/ 2520 h 4220"/>
              <a:gd name="T38" fmla="*/ 624 w 2471"/>
              <a:gd name="T39" fmla="*/ 2649 h 4220"/>
              <a:gd name="T40" fmla="*/ 687 w 2471"/>
              <a:gd name="T41" fmla="*/ 2778 h 4220"/>
              <a:gd name="T42" fmla="*/ 755 w 2471"/>
              <a:gd name="T43" fmla="*/ 2904 h 4220"/>
              <a:gd name="T44" fmla="*/ 825 w 2471"/>
              <a:gd name="T45" fmla="*/ 3029 h 4220"/>
              <a:gd name="T46" fmla="*/ 898 w 2471"/>
              <a:gd name="T47" fmla="*/ 3151 h 4220"/>
              <a:gd name="T48" fmla="*/ 975 w 2471"/>
              <a:gd name="T49" fmla="*/ 3272 h 4220"/>
              <a:gd name="T50" fmla="*/ 1053 w 2471"/>
              <a:gd name="T51" fmla="*/ 3392 h 4220"/>
              <a:gd name="T52" fmla="*/ 1134 w 2471"/>
              <a:gd name="T53" fmla="*/ 3509 h 4220"/>
              <a:gd name="T54" fmla="*/ 1219 w 2471"/>
              <a:gd name="T55" fmla="*/ 3624 h 4220"/>
              <a:gd name="T56" fmla="*/ 1305 w 2471"/>
              <a:gd name="T57" fmla="*/ 3737 h 4220"/>
              <a:gd name="T58" fmla="*/ 1393 w 2471"/>
              <a:gd name="T59" fmla="*/ 3849 h 4220"/>
              <a:gd name="T60" fmla="*/ 1484 w 2471"/>
              <a:gd name="T61" fmla="*/ 3957 h 4220"/>
              <a:gd name="T62" fmla="*/ 1578 w 2471"/>
              <a:gd name="T63" fmla="*/ 4064 h 4220"/>
              <a:gd name="T64" fmla="*/ 1674 w 2471"/>
              <a:gd name="T65" fmla="*/ 4170 h 4220"/>
              <a:gd name="T66" fmla="*/ 2471 w 2471"/>
              <a:gd name="T67" fmla="*/ 3498 h 4220"/>
              <a:gd name="T68" fmla="*/ 2389 w 2471"/>
              <a:gd name="T69" fmla="*/ 3412 h 4220"/>
              <a:gd name="T70" fmla="*/ 2234 w 2471"/>
              <a:gd name="T71" fmla="*/ 3233 h 4220"/>
              <a:gd name="T72" fmla="*/ 2086 w 2471"/>
              <a:gd name="T73" fmla="*/ 3048 h 4220"/>
              <a:gd name="T74" fmla="*/ 1946 w 2471"/>
              <a:gd name="T75" fmla="*/ 2857 h 4220"/>
              <a:gd name="T76" fmla="*/ 1816 w 2471"/>
              <a:gd name="T77" fmla="*/ 2658 h 4220"/>
              <a:gd name="T78" fmla="*/ 1695 w 2471"/>
              <a:gd name="T79" fmla="*/ 2453 h 4220"/>
              <a:gd name="T80" fmla="*/ 1583 w 2471"/>
              <a:gd name="T81" fmla="*/ 2244 h 4220"/>
              <a:gd name="T82" fmla="*/ 1480 w 2471"/>
              <a:gd name="T83" fmla="*/ 2028 h 4220"/>
              <a:gd name="T84" fmla="*/ 1388 w 2471"/>
              <a:gd name="T85" fmla="*/ 1805 h 4220"/>
              <a:gd name="T86" fmla="*/ 1306 w 2471"/>
              <a:gd name="T87" fmla="*/ 1578 h 4220"/>
              <a:gd name="T88" fmla="*/ 1234 w 2471"/>
              <a:gd name="T89" fmla="*/ 1348 h 4220"/>
              <a:gd name="T90" fmla="*/ 1173 w 2471"/>
              <a:gd name="T91" fmla="*/ 1111 h 4220"/>
              <a:gd name="T92" fmla="*/ 1124 w 2471"/>
              <a:gd name="T93" fmla="*/ 871 h 4220"/>
              <a:gd name="T94" fmla="*/ 1085 w 2471"/>
              <a:gd name="T95" fmla="*/ 627 h 4220"/>
              <a:gd name="T96" fmla="*/ 1057 w 2471"/>
              <a:gd name="T97" fmla="*/ 379 h 4220"/>
              <a:gd name="T98" fmla="*/ 1043 w 2471"/>
              <a:gd name="T99" fmla="*/ 128 h 4220"/>
              <a:gd name="T100" fmla="*/ 1040 w 2471"/>
              <a:gd name="T101" fmla="*/ 0 h 4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71" h="4220">
                <a:moveTo>
                  <a:pt x="1040" y="0"/>
                </a:moveTo>
                <a:lnTo>
                  <a:pt x="0" y="17"/>
                </a:lnTo>
                <a:lnTo>
                  <a:pt x="0" y="17"/>
                </a:lnTo>
                <a:lnTo>
                  <a:pt x="1" y="94"/>
                </a:lnTo>
                <a:lnTo>
                  <a:pt x="4" y="170"/>
                </a:lnTo>
                <a:lnTo>
                  <a:pt x="8" y="246"/>
                </a:lnTo>
                <a:lnTo>
                  <a:pt x="12" y="322"/>
                </a:lnTo>
                <a:lnTo>
                  <a:pt x="17" y="397"/>
                </a:lnTo>
                <a:lnTo>
                  <a:pt x="22" y="472"/>
                </a:lnTo>
                <a:lnTo>
                  <a:pt x="29" y="547"/>
                </a:lnTo>
                <a:lnTo>
                  <a:pt x="36" y="621"/>
                </a:lnTo>
                <a:lnTo>
                  <a:pt x="46" y="696"/>
                </a:lnTo>
                <a:lnTo>
                  <a:pt x="55" y="770"/>
                </a:lnTo>
                <a:lnTo>
                  <a:pt x="65" y="844"/>
                </a:lnTo>
                <a:lnTo>
                  <a:pt x="77" y="917"/>
                </a:lnTo>
                <a:lnTo>
                  <a:pt x="89" y="991"/>
                </a:lnTo>
                <a:lnTo>
                  <a:pt x="102" y="1064"/>
                </a:lnTo>
                <a:lnTo>
                  <a:pt x="116" y="1137"/>
                </a:lnTo>
                <a:lnTo>
                  <a:pt x="130" y="1209"/>
                </a:lnTo>
                <a:lnTo>
                  <a:pt x="146" y="1280"/>
                </a:lnTo>
                <a:lnTo>
                  <a:pt x="161" y="1353"/>
                </a:lnTo>
                <a:lnTo>
                  <a:pt x="178" y="1423"/>
                </a:lnTo>
                <a:lnTo>
                  <a:pt x="197" y="1495"/>
                </a:lnTo>
                <a:lnTo>
                  <a:pt x="216" y="1565"/>
                </a:lnTo>
                <a:lnTo>
                  <a:pt x="236" y="1637"/>
                </a:lnTo>
                <a:lnTo>
                  <a:pt x="255" y="1706"/>
                </a:lnTo>
                <a:lnTo>
                  <a:pt x="277" y="1776"/>
                </a:lnTo>
                <a:lnTo>
                  <a:pt x="299" y="1845"/>
                </a:lnTo>
                <a:lnTo>
                  <a:pt x="322" y="1914"/>
                </a:lnTo>
                <a:lnTo>
                  <a:pt x="345" y="1983"/>
                </a:lnTo>
                <a:lnTo>
                  <a:pt x="370" y="2052"/>
                </a:lnTo>
                <a:lnTo>
                  <a:pt x="394" y="2120"/>
                </a:lnTo>
                <a:lnTo>
                  <a:pt x="421" y="2188"/>
                </a:lnTo>
                <a:lnTo>
                  <a:pt x="448" y="2254"/>
                </a:lnTo>
                <a:lnTo>
                  <a:pt x="475" y="2321"/>
                </a:lnTo>
                <a:lnTo>
                  <a:pt x="503" y="2387"/>
                </a:lnTo>
                <a:lnTo>
                  <a:pt x="532" y="2453"/>
                </a:lnTo>
                <a:lnTo>
                  <a:pt x="561" y="2520"/>
                </a:lnTo>
                <a:lnTo>
                  <a:pt x="592" y="2585"/>
                </a:lnTo>
                <a:lnTo>
                  <a:pt x="624" y="2649"/>
                </a:lnTo>
                <a:lnTo>
                  <a:pt x="655" y="2714"/>
                </a:lnTo>
                <a:lnTo>
                  <a:pt x="687" y="2778"/>
                </a:lnTo>
                <a:lnTo>
                  <a:pt x="721" y="2841"/>
                </a:lnTo>
                <a:lnTo>
                  <a:pt x="755" y="2904"/>
                </a:lnTo>
                <a:lnTo>
                  <a:pt x="790" y="2966"/>
                </a:lnTo>
                <a:lnTo>
                  <a:pt x="825" y="3029"/>
                </a:lnTo>
                <a:lnTo>
                  <a:pt x="862" y="3090"/>
                </a:lnTo>
                <a:lnTo>
                  <a:pt x="898" y="3151"/>
                </a:lnTo>
                <a:lnTo>
                  <a:pt x="936" y="3213"/>
                </a:lnTo>
                <a:lnTo>
                  <a:pt x="975" y="3272"/>
                </a:lnTo>
                <a:lnTo>
                  <a:pt x="1013" y="3332"/>
                </a:lnTo>
                <a:lnTo>
                  <a:pt x="1053" y="3392"/>
                </a:lnTo>
                <a:lnTo>
                  <a:pt x="1094" y="3451"/>
                </a:lnTo>
                <a:lnTo>
                  <a:pt x="1134" y="3509"/>
                </a:lnTo>
                <a:lnTo>
                  <a:pt x="1176" y="3567"/>
                </a:lnTo>
                <a:lnTo>
                  <a:pt x="1219" y="3624"/>
                </a:lnTo>
                <a:lnTo>
                  <a:pt x="1260" y="3681"/>
                </a:lnTo>
                <a:lnTo>
                  <a:pt x="1305" y="3737"/>
                </a:lnTo>
                <a:lnTo>
                  <a:pt x="1349" y="3793"/>
                </a:lnTo>
                <a:lnTo>
                  <a:pt x="1393" y="3849"/>
                </a:lnTo>
                <a:lnTo>
                  <a:pt x="1439" y="3904"/>
                </a:lnTo>
                <a:lnTo>
                  <a:pt x="1484" y="3957"/>
                </a:lnTo>
                <a:lnTo>
                  <a:pt x="1531" y="4012"/>
                </a:lnTo>
                <a:lnTo>
                  <a:pt x="1578" y="4064"/>
                </a:lnTo>
                <a:lnTo>
                  <a:pt x="1626" y="4118"/>
                </a:lnTo>
                <a:lnTo>
                  <a:pt x="1674" y="4170"/>
                </a:lnTo>
                <a:lnTo>
                  <a:pt x="1724" y="4220"/>
                </a:lnTo>
                <a:lnTo>
                  <a:pt x="2471" y="3498"/>
                </a:lnTo>
                <a:lnTo>
                  <a:pt x="2471" y="3498"/>
                </a:lnTo>
                <a:lnTo>
                  <a:pt x="2389" y="3412"/>
                </a:lnTo>
                <a:lnTo>
                  <a:pt x="2311" y="3323"/>
                </a:lnTo>
                <a:lnTo>
                  <a:pt x="2234" y="3233"/>
                </a:lnTo>
                <a:lnTo>
                  <a:pt x="2159" y="3142"/>
                </a:lnTo>
                <a:lnTo>
                  <a:pt x="2086" y="3048"/>
                </a:lnTo>
                <a:lnTo>
                  <a:pt x="2015" y="2953"/>
                </a:lnTo>
                <a:lnTo>
                  <a:pt x="1946" y="2857"/>
                </a:lnTo>
                <a:lnTo>
                  <a:pt x="1880" y="2758"/>
                </a:lnTo>
                <a:lnTo>
                  <a:pt x="1816" y="2658"/>
                </a:lnTo>
                <a:lnTo>
                  <a:pt x="1755" y="2556"/>
                </a:lnTo>
                <a:lnTo>
                  <a:pt x="1695" y="2453"/>
                </a:lnTo>
                <a:lnTo>
                  <a:pt x="1638" y="2349"/>
                </a:lnTo>
                <a:lnTo>
                  <a:pt x="1583" y="2244"/>
                </a:lnTo>
                <a:lnTo>
                  <a:pt x="1531" y="2136"/>
                </a:lnTo>
                <a:lnTo>
                  <a:pt x="1480" y="2028"/>
                </a:lnTo>
                <a:lnTo>
                  <a:pt x="1433" y="1917"/>
                </a:lnTo>
                <a:lnTo>
                  <a:pt x="1388" y="1805"/>
                </a:lnTo>
                <a:lnTo>
                  <a:pt x="1346" y="1693"/>
                </a:lnTo>
                <a:lnTo>
                  <a:pt x="1306" y="1578"/>
                </a:lnTo>
                <a:lnTo>
                  <a:pt x="1268" y="1464"/>
                </a:lnTo>
                <a:lnTo>
                  <a:pt x="1234" y="1348"/>
                </a:lnTo>
                <a:lnTo>
                  <a:pt x="1202" y="1229"/>
                </a:lnTo>
                <a:lnTo>
                  <a:pt x="1173" y="1111"/>
                </a:lnTo>
                <a:lnTo>
                  <a:pt x="1147" y="991"/>
                </a:lnTo>
                <a:lnTo>
                  <a:pt x="1124" y="871"/>
                </a:lnTo>
                <a:lnTo>
                  <a:pt x="1103" y="749"/>
                </a:lnTo>
                <a:lnTo>
                  <a:pt x="1085" y="627"/>
                </a:lnTo>
                <a:lnTo>
                  <a:pt x="1070" y="503"/>
                </a:lnTo>
                <a:lnTo>
                  <a:pt x="1057" y="379"/>
                </a:lnTo>
                <a:lnTo>
                  <a:pt x="1049" y="253"/>
                </a:lnTo>
                <a:lnTo>
                  <a:pt x="1043" y="128"/>
                </a:lnTo>
                <a:lnTo>
                  <a:pt x="1040" y="0"/>
                </a:lnTo>
                <a:lnTo>
                  <a:pt x="1040" y="0"/>
                </a:lnTo>
                <a:close/>
              </a:path>
            </a:pathLst>
          </a:custGeom>
          <a:solidFill>
            <a:srgbClr val="D6DCE5"/>
          </a:solidFill>
          <a:ln>
            <a:noFill/>
          </a:ln>
        </p:spPr>
        <p:txBody>
          <a:bodyPr vert="horz" wrap="square" lIns="91440" tIns="45720" rIns="91440" bIns="45720" numCol="1" anchor="t" anchorCtr="0" compatLnSpc="1"/>
          <a:lstStyle/>
          <a:p>
            <a:endParaRPr lang="fr-FR" sz="1800">
              <a:solidFill>
                <a:schemeClr val="dk1"/>
              </a:soli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5" name="Freeform 14"/>
          <p:cNvSpPr/>
          <p:nvPr>
            <p:custDataLst>
              <p:tags r:id="rId14"/>
            </p:custDataLst>
          </p:nvPr>
        </p:nvSpPr>
        <p:spPr bwMode="auto">
          <a:xfrm>
            <a:off x="10385425" y="1711325"/>
            <a:ext cx="782320" cy="1314450"/>
          </a:xfrm>
          <a:custGeom>
            <a:avLst/>
            <a:gdLst>
              <a:gd name="T0" fmla="*/ 0 w 1979"/>
              <a:gd name="T1" fmla="*/ 550 h 3380"/>
              <a:gd name="T2" fmla="*/ 131 w 1979"/>
              <a:gd name="T3" fmla="*/ 690 h 3380"/>
              <a:gd name="T4" fmla="*/ 255 w 1979"/>
              <a:gd name="T5" fmla="*/ 837 h 3380"/>
              <a:gd name="T6" fmla="*/ 374 w 1979"/>
              <a:gd name="T7" fmla="*/ 990 h 3380"/>
              <a:gd name="T8" fmla="*/ 484 w 1979"/>
              <a:gd name="T9" fmla="*/ 1147 h 3380"/>
              <a:gd name="T10" fmla="*/ 588 w 1979"/>
              <a:gd name="T11" fmla="*/ 1310 h 3380"/>
              <a:gd name="T12" fmla="*/ 685 w 1979"/>
              <a:gd name="T13" fmla="*/ 1478 h 3380"/>
              <a:gd name="T14" fmla="*/ 773 w 1979"/>
              <a:gd name="T15" fmla="*/ 1651 h 3380"/>
              <a:gd name="T16" fmla="*/ 854 w 1979"/>
              <a:gd name="T17" fmla="*/ 1828 h 3380"/>
              <a:gd name="T18" fmla="*/ 927 w 1979"/>
              <a:gd name="T19" fmla="*/ 2009 h 3380"/>
              <a:gd name="T20" fmla="*/ 992 w 1979"/>
              <a:gd name="T21" fmla="*/ 2194 h 3380"/>
              <a:gd name="T22" fmla="*/ 1048 w 1979"/>
              <a:gd name="T23" fmla="*/ 2384 h 3380"/>
              <a:gd name="T24" fmla="*/ 1095 w 1979"/>
              <a:gd name="T25" fmla="*/ 2577 h 3380"/>
              <a:gd name="T26" fmla="*/ 1133 w 1979"/>
              <a:gd name="T27" fmla="*/ 2773 h 3380"/>
              <a:gd name="T28" fmla="*/ 1161 w 1979"/>
              <a:gd name="T29" fmla="*/ 2973 h 3380"/>
              <a:gd name="T30" fmla="*/ 1181 w 1979"/>
              <a:gd name="T31" fmla="*/ 3176 h 3380"/>
              <a:gd name="T32" fmla="*/ 1190 w 1979"/>
              <a:gd name="T33" fmla="*/ 3380 h 3380"/>
              <a:gd name="T34" fmla="*/ 1979 w 1979"/>
              <a:gd name="T35" fmla="*/ 3367 h 3380"/>
              <a:gd name="T36" fmla="*/ 1968 w 1979"/>
              <a:gd name="T37" fmla="*/ 3124 h 3380"/>
              <a:gd name="T38" fmla="*/ 1946 w 1979"/>
              <a:gd name="T39" fmla="*/ 2883 h 3380"/>
              <a:gd name="T40" fmla="*/ 1912 w 1979"/>
              <a:gd name="T41" fmla="*/ 2646 h 3380"/>
              <a:gd name="T42" fmla="*/ 1867 w 1979"/>
              <a:gd name="T43" fmla="*/ 2411 h 3380"/>
              <a:gd name="T44" fmla="*/ 1811 w 1979"/>
              <a:gd name="T45" fmla="*/ 2182 h 3380"/>
              <a:gd name="T46" fmla="*/ 1744 w 1979"/>
              <a:gd name="T47" fmla="*/ 1957 h 3380"/>
              <a:gd name="T48" fmla="*/ 1669 w 1979"/>
              <a:gd name="T49" fmla="*/ 1737 h 3380"/>
              <a:gd name="T50" fmla="*/ 1583 w 1979"/>
              <a:gd name="T51" fmla="*/ 1521 h 3380"/>
              <a:gd name="T52" fmla="*/ 1487 w 1979"/>
              <a:gd name="T53" fmla="*/ 1310 h 3380"/>
              <a:gd name="T54" fmla="*/ 1381 w 1979"/>
              <a:gd name="T55" fmla="*/ 1104 h 3380"/>
              <a:gd name="T56" fmla="*/ 1267 w 1979"/>
              <a:gd name="T57" fmla="*/ 905 h 3380"/>
              <a:gd name="T58" fmla="*/ 1143 w 1979"/>
              <a:gd name="T59" fmla="*/ 711 h 3380"/>
              <a:gd name="T60" fmla="*/ 1011 w 1979"/>
              <a:gd name="T61" fmla="*/ 523 h 3380"/>
              <a:gd name="T62" fmla="*/ 871 w 1979"/>
              <a:gd name="T63" fmla="*/ 342 h 3380"/>
              <a:gd name="T64" fmla="*/ 724 w 1979"/>
              <a:gd name="T65" fmla="*/ 168 h 3380"/>
              <a:gd name="T66" fmla="*/ 567 w 1979"/>
              <a:gd name="T67" fmla="*/ 0 h 3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79" h="3380">
                <a:moveTo>
                  <a:pt x="0" y="550"/>
                </a:moveTo>
                <a:lnTo>
                  <a:pt x="0" y="550"/>
                </a:lnTo>
                <a:lnTo>
                  <a:pt x="66" y="620"/>
                </a:lnTo>
                <a:lnTo>
                  <a:pt x="131" y="690"/>
                </a:lnTo>
                <a:lnTo>
                  <a:pt x="194" y="763"/>
                </a:lnTo>
                <a:lnTo>
                  <a:pt x="255" y="837"/>
                </a:lnTo>
                <a:lnTo>
                  <a:pt x="315" y="913"/>
                </a:lnTo>
                <a:lnTo>
                  <a:pt x="374" y="990"/>
                </a:lnTo>
                <a:lnTo>
                  <a:pt x="429" y="1068"/>
                </a:lnTo>
                <a:lnTo>
                  <a:pt x="484" y="1147"/>
                </a:lnTo>
                <a:lnTo>
                  <a:pt x="538" y="1228"/>
                </a:lnTo>
                <a:lnTo>
                  <a:pt x="588" y="1310"/>
                </a:lnTo>
                <a:lnTo>
                  <a:pt x="638" y="1393"/>
                </a:lnTo>
                <a:lnTo>
                  <a:pt x="685" y="1478"/>
                </a:lnTo>
                <a:lnTo>
                  <a:pt x="730" y="1564"/>
                </a:lnTo>
                <a:lnTo>
                  <a:pt x="773" y="1651"/>
                </a:lnTo>
                <a:lnTo>
                  <a:pt x="815" y="1738"/>
                </a:lnTo>
                <a:lnTo>
                  <a:pt x="854" y="1828"/>
                </a:lnTo>
                <a:lnTo>
                  <a:pt x="892" y="1918"/>
                </a:lnTo>
                <a:lnTo>
                  <a:pt x="927" y="2009"/>
                </a:lnTo>
                <a:lnTo>
                  <a:pt x="961" y="2102"/>
                </a:lnTo>
                <a:lnTo>
                  <a:pt x="992" y="2194"/>
                </a:lnTo>
                <a:lnTo>
                  <a:pt x="1021" y="2289"/>
                </a:lnTo>
                <a:lnTo>
                  <a:pt x="1048" y="2384"/>
                </a:lnTo>
                <a:lnTo>
                  <a:pt x="1071" y="2481"/>
                </a:lnTo>
                <a:lnTo>
                  <a:pt x="1095" y="2577"/>
                </a:lnTo>
                <a:lnTo>
                  <a:pt x="1114" y="2675"/>
                </a:lnTo>
                <a:lnTo>
                  <a:pt x="1133" y="2773"/>
                </a:lnTo>
                <a:lnTo>
                  <a:pt x="1148" y="2872"/>
                </a:lnTo>
                <a:lnTo>
                  <a:pt x="1161" y="2973"/>
                </a:lnTo>
                <a:lnTo>
                  <a:pt x="1172" y="3074"/>
                </a:lnTo>
                <a:lnTo>
                  <a:pt x="1181" y="3176"/>
                </a:lnTo>
                <a:lnTo>
                  <a:pt x="1186" y="3277"/>
                </a:lnTo>
                <a:lnTo>
                  <a:pt x="1190" y="3380"/>
                </a:lnTo>
                <a:lnTo>
                  <a:pt x="1979" y="3367"/>
                </a:lnTo>
                <a:lnTo>
                  <a:pt x="1979" y="3367"/>
                </a:lnTo>
                <a:lnTo>
                  <a:pt x="1975" y="3245"/>
                </a:lnTo>
                <a:lnTo>
                  <a:pt x="1968" y="3124"/>
                </a:lnTo>
                <a:lnTo>
                  <a:pt x="1958" y="3003"/>
                </a:lnTo>
                <a:lnTo>
                  <a:pt x="1946" y="2883"/>
                </a:lnTo>
                <a:lnTo>
                  <a:pt x="1931" y="2764"/>
                </a:lnTo>
                <a:lnTo>
                  <a:pt x="1912" y="2646"/>
                </a:lnTo>
                <a:lnTo>
                  <a:pt x="1890" y="2529"/>
                </a:lnTo>
                <a:lnTo>
                  <a:pt x="1867" y="2411"/>
                </a:lnTo>
                <a:lnTo>
                  <a:pt x="1841" y="2297"/>
                </a:lnTo>
                <a:lnTo>
                  <a:pt x="1811" y="2182"/>
                </a:lnTo>
                <a:lnTo>
                  <a:pt x="1780" y="2069"/>
                </a:lnTo>
                <a:lnTo>
                  <a:pt x="1744" y="1957"/>
                </a:lnTo>
                <a:lnTo>
                  <a:pt x="1708" y="1846"/>
                </a:lnTo>
                <a:lnTo>
                  <a:pt x="1669" y="1737"/>
                </a:lnTo>
                <a:lnTo>
                  <a:pt x="1627" y="1628"/>
                </a:lnTo>
                <a:lnTo>
                  <a:pt x="1583" y="1521"/>
                </a:lnTo>
                <a:lnTo>
                  <a:pt x="1536" y="1414"/>
                </a:lnTo>
                <a:lnTo>
                  <a:pt x="1487" y="1310"/>
                </a:lnTo>
                <a:lnTo>
                  <a:pt x="1435" y="1206"/>
                </a:lnTo>
                <a:lnTo>
                  <a:pt x="1381" y="1104"/>
                </a:lnTo>
                <a:lnTo>
                  <a:pt x="1325" y="1004"/>
                </a:lnTo>
                <a:lnTo>
                  <a:pt x="1267" y="905"/>
                </a:lnTo>
                <a:lnTo>
                  <a:pt x="1205" y="807"/>
                </a:lnTo>
                <a:lnTo>
                  <a:pt x="1143" y="711"/>
                </a:lnTo>
                <a:lnTo>
                  <a:pt x="1078" y="616"/>
                </a:lnTo>
                <a:lnTo>
                  <a:pt x="1011" y="523"/>
                </a:lnTo>
                <a:lnTo>
                  <a:pt x="942" y="432"/>
                </a:lnTo>
                <a:lnTo>
                  <a:pt x="871" y="342"/>
                </a:lnTo>
                <a:lnTo>
                  <a:pt x="798" y="254"/>
                </a:lnTo>
                <a:lnTo>
                  <a:pt x="724" y="168"/>
                </a:lnTo>
                <a:lnTo>
                  <a:pt x="646" y="83"/>
                </a:lnTo>
                <a:lnTo>
                  <a:pt x="567" y="0"/>
                </a:lnTo>
                <a:lnTo>
                  <a:pt x="0" y="550"/>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6" name="Freeform 15"/>
          <p:cNvSpPr/>
          <p:nvPr>
            <p:custDataLst>
              <p:tags r:id="rId15"/>
            </p:custDataLst>
          </p:nvPr>
        </p:nvSpPr>
        <p:spPr bwMode="auto">
          <a:xfrm>
            <a:off x="9236710" y="1127760"/>
            <a:ext cx="1335405" cy="759460"/>
          </a:xfrm>
          <a:custGeom>
            <a:avLst/>
            <a:gdLst>
              <a:gd name="T0" fmla="*/ 3380 w 3380"/>
              <a:gd name="T1" fmla="*/ 1387 h 1954"/>
              <a:gd name="T2" fmla="*/ 3298 w 3380"/>
              <a:gd name="T3" fmla="*/ 1309 h 1954"/>
              <a:gd name="T4" fmla="*/ 3126 w 3380"/>
              <a:gd name="T5" fmla="*/ 1159 h 1954"/>
              <a:gd name="T6" fmla="*/ 2948 w 3380"/>
              <a:gd name="T7" fmla="*/ 1016 h 1954"/>
              <a:gd name="T8" fmla="*/ 2763 w 3380"/>
              <a:gd name="T9" fmla="*/ 882 h 1954"/>
              <a:gd name="T10" fmla="*/ 2573 w 3380"/>
              <a:gd name="T11" fmla="*/ 757 h 1954"/>
              <a:gd name="T12" fmla="*/ 2375 w 3380"/>
              <a:gd name="T13" fmla="*/ 639 h 1954"/>
              <a:gd name="T14" fmla="*/ 2173 w 3380"/>
              <a:gd name="T15" fmla="*/ 530 h 1954"/>
              <a:gd name="T16" fmla="*/ 1965 w 3380"/>
              <a:gd name="T17" fmla="*/ 431 h 1954"/>
              <a:gd name="T18" fmla="*/ 1751 w 3380"/>
              <a:gd name="T19" fmla="*/ 341 h 1954"/>
              <a:gd name="T20" fmla="*/ 1532 w 3380"/>
              <a:gd name="T21" fmla="*/ 262 h 1954"/>
              <a:gd name="T22" fmla="*/ 1310 w 3380"/>
              <a:gd name="T23" fmla="*/ 191 h 1954"/>
              <a:gd name="T24" fmla="*/ 1082 w 3380"/>
              <a:gd name="T25" fmla="*/ 133 h 1954"/>
              <a:gd name="T26" fmla="*/ 852 w 3380"/>
              <a:gd name="T27" fmla="*/ 83 h 1954"/>
              <a:gd name="T28" fmla="*/ 616 w 3380"/>
              <a:gd name="T29" fmla="*/ 46 h 1954"/>
              <a:gd name="T30" fmla="*/ 378 w 3380"/>
              <a:gd name="T31" fmla="*/ 18 h 1954"/>
              <a:gd name="T32" fmla="*/ 135 w 3380"/>
              <a:gd name="T33" fmla="*/ 3 h 1954"/>
              <a:gd name="T34" fmla="*/ 0 w 3380"/>
              <a:gd name="T35" fmla="*/ 789 h 1954"/>
              <a:gd name="T36" fmla="*/ 103 w 3380"/>
              <a:gd name="T37" fmla="*/ 793 h 1954"/>
              <a:gd name="T38" fmla="*/ 306 w 3380"/>
              <a:gd name="T39" fmla="*/ 806 h 1954"/>
              <a:gd name="T40" fmla="*/ 508 w 3380"/>
              <a:gd name="T41" fmla="*/ 828 h 1954"/>
              <a:gd name="T42" fmla="*/ 704 w 3380"/>
              <a:gd name="T43" fmla="*/ 861 h 1954"/>
              <a:gd name="T44" fmla="*/ 900 w 3380"/>
              <a:gd name="T45" fmla="*/ 901 h 1954"/>
              <a:gd name="T46" fmla="*/ 1090 w 3380"/>
              <a:gd name="T47" fmla="*/ 951 h 1954"/>
              <a:gd name="T48" fmla="*/ 1277 w 3380"/>
              <a:gd name="T49" fmla="*/ 1009 h 1954"/>
              <a:gd name="T50" fmla="*/ 1461 w 3380"/>
              <a:gd name="T51" fmla="*/ 1077 h 1954"/>
              <a:gd name="T52" fmla="*/ 1641 w 3380"/>
              <a:gd name="T53" fmla="*/ 1152 h 1954"/>
              <a:gd name="T54" fmla="*/ 1815 w 3380"/>
              <a:gd name="T55" fmla="*/ 1236 h 1954"/>
              <a:gd name="T56" fmla="*/ 1986 w 3380"/>
              <a:gd name="T57" fmla="*/ 1326 h 1954"/>
              <a:gd name="T58" fmla="*/ 2151 w 3380"/>
              <a:gd name="T59" fmla="*/ 1425 h 1954"/>
              <a:gd name="T60" fmla="*/ 2312 w 3380"/>
              <a:gd name="T61" fmla="*/ 1530 h 1954"/>
              <a:gd name="T62" fmla="*/ 2467 w 3380"/>
              <a:gd name="T63" fmla="*/ 1643 h 1954"/>
              <a:gd name="T64" fmla="*/ 2617 w 3380"/>
              <a:gd name="T65" fmla="*/ 1763 h 1954"/>
              <a:gd name="T66" fmla="*/ 2761 w 3380"/>
              <a:gd name="T67" fmla="*/ 1889 h 1954"/>
              <a:gd name="T68" fmla="*/ 2830 w 3380"/>
              <a:gd name="T69" fmla="*/ 1954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80" h="1954">
                <a:moveTo>
                  <a:pt x="2830" y="1954"/>
                </a:moveTo>
                <a:lnTo>
                  <a:pt x="3380" y="1387"/>
                </a:lnTo>
                <a:lnTo>
                  <a:pt x="3380" y="1387"/>
                </a:lnTo>
                <a:lnTo>
                  <a:pt x="3298" y="1309"/>
                </a:lnTo>
                <a:lnTo>
                  <a:pt x="3212" y="1233"/>
                </a:lnTo>
                <a:lnTo>
                  <a:pt x="3126" y="1159"/>
                </a:lnTo>
                <a:lnTo>
                  <a:pt x="3038" y="1086"/>
                </a:lnTo>
                <a:lnTo>
                  <a:pt x="2948" y="1016"/>
                </a:lnTo>
                <a:lnTo>
                  <a:pt x="2857" y="948"/>
                </a:lnTo>
                <a:lnTo>
                  <a:pt x="2763" y="882"/>
                </a:lnTo>
                <a:lnTo>
                  <a:pt x="2668" y="818"/>
                </a:lnTo>
                <a:lnTo>
                  <a:pt x="2573" y="757"/>
                </a:lnTo>
                <a:lnTo>
                  <a:pt x="2474" y="697"/>
                </a:lnTo>
                <a:lnTo>
                  <a:pt x="2375" y="639"/>
                </a:lnTo>
                <a:lnTo>
                  <a:pt x="2275" y="583"/>
                </a:lnTo>
                <a:lnTo>
                  <a:pt x="2173" y="530"/>
                </a:lnTo>
                <a:lnTo>
                  <a:pt x="2069" y="479"/>
                </a:lnTo>
                <a:lnTo>
                  <a:pt x="1965" y="431"/>
                </a:lnTo>
                <a:lnTo>
                  <a:pt x="1858" y="385"/>
                </a:lnTo>
                <a:lnTo>
                  <a:pt x="1751" y="341"/>
                </a:lnTo>
                <a:lnTo>
                  <a:pt x="1642" y="301"/>
                </a:lnTo>
                <a:lnTo>
                  <a:pt x="1532" y="262"/>
                </a:lnTo>
                <a:lnTo>
                  <a:pt x="1422" y="225"/>
                </a:lnTo>
                <a:lnTo>
                  <a:pt x="1310" y="191"/>
                </a:lnTo>
                <a:lnTo>
                  <a:pt x="1197" y="161"/>
                </a:lnTo>
                <a:lnTo>
                  <a:pt x="1082" y="133"/>
                </a:lnTo>
                <a:lnTo>
                  <a:pt x="967" y="107"/>
                </a:lnTo>
                <a:lnTo>
                  <a:pt x="852" y="83"/>
                </a:lnTo>
                <a:lnTo>
                  <a:pt x="734" y="64"/>
                </a:lnTo>
                <a:lnTo>
                  <a:pt x="616" y="46"/>
                </a:lnTo>
                <a:lnTo>
                  <a:pt x="497" y="31"/>
                </a:lnTo>
                <a:lnTo>
                  <a:pt x="378" y="18"/>
                </a:lnTo>
                <a:lnTo>
                  <a:pt x="257" y="9"/>
                </a:lnTo>
                <a:lnTo>
                  <a:pt x="135" y="3"/>
                </a:lnTo>
                <a:lnTo>
                  <a:pt x="13" y="0"/>
                </a:lnTo>
                <a:lnTo>
                  <a:pt x="0" y="789"/>
                </a:lnTo>
                <a:lnTo>
                  <a:pt x="0" y="789"/>
                </a:lnTo>
                <a:lnTo>
                  <a:pt x="103" y="793"/>
                </a:lnTo>
                <a:lnTo>
                  <a:pt x="206" y="798"/>
                </a:lnTo>
                <a:lnTo>
                  <a:pt x="306" y="806"/>
                </a:lnTo>
                <a:lnTo>
                  <a:pt x="408" y="815"/>
                </a:lnTo>
                <a:lnTo>
                  <a:pt x="508" y="828"/>
                </a:lnTo>
                <a:lnTo>
                  <a:pt x="607" y="842"/>
                </a:lnTo>
                <a:lnTo>
                  <a:pt x="704" y="861"/>
                </a:lnTo>
                <a:lnTo>
                  <a:pt x="802" y="879"/>
                </a:lnTo>
                <a:lnTo>
                  <a:pt x="900" y="901"/>
                </a:lnTo>
                <a:lnTo>
                  <a:pt x="995" y="925"/>
                </a:lnTo>
                <a:lnTo>
                  <a:pt x="1090" y="951"/>
                </a:lnTo>
                <a:lnTo>
                  <a:pt x="1185" y="979"/>
                </a:lnTo>
                <a:lnTo>
                  <a:pt x="1277" y="1009"/>
                </a:lnTo>
                <a:lnTo>
                  <a:pt x="1370" y="1042"/>
                </a:lnTo>
                <a:lnTo>
                  <a:pt x="1461" y="1077"/>
                </a:lnTo>
                <a:lnTo>
                  <a:pt x="1551" y="1113"/>
                </a:lnTo>
                <a:lnTo>
                  <a:pt x="1641" y="1152"/>
                </a:lnTo>
                <a:lnTo>
                  <a:pt x="1728" y="1193"/>
                </a:lnTo>
                <a:lnTo>
                  <a:pt x="1815" y="1236"/>
                </a:lnTo>
                <a:lnTo>
                  <a:pt x="1901" y="1280"/>
                </a:lnTo>
                <a:lnTo>
                  <a:pt x="1986" y="1326"/>
                </a:lnTo>
                <a:lnTo>
                  <a:pt x="2069" y="1375"/>
                </a:lnTo>
                <a:lnTo>
                  <a:pt x="2151" y="1425"/>
                </a:lnTo>
                <a:lnTo>
                  <a:pt x="2232" y="1477"/>
                </a:lnTo>
                <a:lnTo>
                  <a:pt x="2312" y="1530"/>
                </a:lnTo>
                <a:lnTo>
                  <a:pt x="2390" y="1586"/>
                </a:lnTo>
                <a:lnTo>
                  <a:pt x="2467" y="1643"/>
                </a:lnTo>
                <a:lnTo>
                  <a:pt x="2543" y="1702"/>
                </a:lnTo>
                <a:lnTo>
                  <a:pt x="2617" y="1763"/>
                </a:lnTo>
                <a:lnTo>
                  <a:pt x="2690" y="1826"/>
                </a:lnTo>
                <a:lnTo>
                  <a:pt x="2761" y="1889"/>
                </a:lnTo>
                <a:lnTo>
                  <a:pt x="2830" y="1954"/>
                </a:lnTo>
                <a:lnTo>
                  <a:pt x="2830" y="1954"/>
                </a:lnTo>
                <a:close/>
              </a:path>
            </a:pathLst>
          </a:custGeom>
          <a:solidFill>
            <a:srgbClr val="8497B0"/>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7" name="Freeform 16"/>
          <p:cNvSpPr/>
          <p:nvPr>
            <p:custDataLst>
              <p:tags r:id="rId16"/>
            </p:custDataLst>
          </p:nvPr>
        </p:nvSpPr>
        <p:spPr bwMode="auto">
          <a:xfrm>
            <a:off x="7238365" y="1711325"/>
            <a:ext cx="782320" cy="1314450"/>
          </a:xfrm>
          <a:custGeom>
            <a:avLst/>
            <a:gdLst>
              <a:gd name="T0" fmla="*/ 1412 w 1979"/>
              <a:gd name="T1" fmla="*/ 0 h 3380"/>
              <a:gd name="T2" fmla="*/ 1333 w 1979"/>
              <a:gd name="T3" fmla="*/ 83 h 3380"/>
              <a:gd name="T4" fmla="*/ 1181 w 1979"/>
              <a:gd name="T5" fmla="*/ 254 h 3380"/>
              <a:gd name="T6" fmla="*/ 1037 w 1979"/>
              <a:gd name="T7" fmla="*/ 432 h 3380"/>
              <a:gd name="T8" fmla="*/ 901 w 1979"/>
              <a:gd name="T9" fmla="*/ 616 h 3380"/>
              <a:gd name="T10" fmla="*/ 774 w 1979"/>
              <a:gd name="T11" fmla="*/ 807 h 3380"/>
              <a:gd name="T12" fmla="*/ 654 w 1979"/>
              <a:gd name="T13" fmla="*/ 1004 h 3380"/>
              <a:gd name="T14" fmla="*/ 544 w 1979"/>
              <a:gd name="T15" fmla="*/ 1206 h 3380"/>
              <a:gd name="T16" fmla="*/ 444 w 1979"/>
              <a:gd name="T17" fmla="*/ 1414 h 3380"/>
              <a:gd name="T18" fmla="*/ 353 w 1979"/>
              <a:gd name="T19" fmla="*/ 1628 h 3380"/>
              <a:gd name="T20" fmla="*/ 271 w 1979"/>
              <a:gd name="T21" fmla="*/ 1846 h 3380"/>
              <a:gd name="T22" fmla="*/ 199 w 1979"/>
              <a:gd name="T23" fmla="*/ 2069 h 3380"/>
              <a:gd name="T24" fmla="*/ 138 w 1979"/>
              <a:gd name="T25" fmla="*/ 2297 h 3380"/>
              <a:gd name="T26" fmla="*/ 89 w 1979"/>
              <a:gd name="T27" fmla="*/ 2529 h 3380"/>
              <a:gd name="T28" fmla="*/ 48 w 1979"/>
              <a:gd name="T29" fmla="*/ 2764 h 3380"/>
              <a:gd name="T30" fmla="*/ 21 w 1979"/>
              <a:gd name="T31" fmla="*/ 3003 h 3380"/>
              <a:gd name="T32" fmla="*/ 4 w 1979"/>
              <a:gd name="T33" fmla="*/ 3245 h 3380"/>
              <a:gd name="T34" fmla="*/ 789 w 1979"/>
              <a:gd name="T35" fmla="*/ 3380 h 3380"/>
              <a:gd name="T36" fmla="*/ 793 w 1979"/>
              <a:gd name="T37" fmla="*/ 3277 h 3380"/>
              <a:gd name="T38" fmla="*/ 807 w 1979"/>
              <a:gd name="T39" fmla="*/ 3074 h 3380"/>
              <a:gd name="T40" fmla="*/ 831 w 1979"/>
              <a:gd name="T41" fmla="*/ 2872 h 3380"/>
              <a:gd name="T42" fmla="*/ 865 w 1979"/>
              <a:gd name="T43" fmla="*/ 2675 h 3380"/>
              <a:gd name="T44" fmla="*/ 908 w 1979"/>
              <a:gd name="T45" fmla="*/ 2481 h 3380"/>
              <a:gd name="T46" fmla="*/ 958 w 1979"/>
              <a:gd name="T47" fmla="*/ 2289 h 3380"/>
              <a:gd name="T48" fmla="*/ 1018 w 1979"/>
              <a:gd name="T49" fmla="*/ 2102 h 3380"/>
              <a:gd name="T50" fmla="*/ 1087 w 1979"/>
              <a:gd name="T51" fmla="*/ 1918 h 3380"/>
              <a:gd name="T52" fmla="*/ 1164 w 1979"/>
              <a:gd name="T53" fmla="*/ 1738 h 3380"/>
              <a:gd name="T54" fmla="*/ 1249 w 1979"/>
              <a:gd name="T55" fmla="*/ 1564 h 3380"/>
              <a:gd name="T56" fmla="*/ 1341 w 1979"/>
              <a:gd name="T57" fmla="*/ 1393 h 3380"/>
              <a:gd name="T58" fmla="*/ 1441 w 1979"/>
              <a:gd name="T59" fmla="*/ 1228 h 3380"/>
              <a:gd name="T60" fmla="*/ 1550 w 1979"/>
              <a:gd name="T61" fmla="*/ 1068 h 3380"/>
              <a:gd name="T62" fmla="*/ 1664 w 1979"/>
              <a:gd name="T63" fmla="*/ 913 h 3380"/>
              <a:gd name="T64" fmla="*/ 1785 w 1979"/>
              <a:gd name="T65" fmla="*/ 763 h 3380"/>
              <a:gd name="T66" fmla="*/ 1913 w 1979"/>
              <a:gd name="T67" fmla="*/ 620 h 3380"/>
              <a:gd name="T68" fmla="*/ 1979 w 1979"/>
              <a:gd name="T69" fmla="*/ 550 h 3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79" h="3380">
                <a:moveTo>
                  <a:pt x="1979" y="550"/>
                </a:moveTo>
                <a:lnTo>
                  <a:pt x="1412" y="0"/>
                </a:lnTo>
                <a:lnTo>
                  <a:pt x="1412" y="0"/>
                </a:lnTo>
                <a:lnTo>
                  <a:pt x="1333" y="83"/>
                </a:lnTo>
                <a:lnTo>
                  <a:pt x="1257" y="168"/>
                </a:lnTo>
                <a:lnTo>
                  <a:pt x="1181" y="254"/>
                </a:lnTo>
                <a:lnTo>
                  <a:pt x="1108" y="342"/>
                </a:lnTo>
                <a:lnTo>
                  <a:pt x="1037" y="432"/>
                </a:lnTo>
                <a:lnTo>
                  <a:pt x="968" y="523"/>
                </a:lnTo>
                <a:lnTo>
                  <a:pt x="901" y="616"/>
                </a:lnTo>
                <a:lnTo>
                  <a:pt x="836" y="711"/>
                </a:lnTo>
                <a:lnTo>
                  <a:pt x="774" y="807"/>
                </a:lnTo>
                <a:lnTo>
                  <a:pt x="712" y="905"/>
                </a:lnTo>
                <a:lnTo>
                  <a:pt x="654" y="1004"/>
                </a:lnTo>
                <a:lnTo>
                  <a:pt x="598" y="1104"/>
                </a:lnTo>
                <a:lnTo>
                  <a:pt x="544" y="1206"/>
                </a:lnTo>
                <a:lnTo>
                  <a:pt x="492" y="1310"/>
                </a:lnTo>
                <a:lnTo>
                  <a:pt x="444" y="1414"/>
                </a:lnTo>
                <a:lnTo>
                  <a:pt x="397" y="1521"/>
                </a:lnTo>
                <a:lnTo>
                  <a:pt x="353" y="1628"/>
                </a:lnTo>
                <a:lnTo>
                  <a:pt x="310" y="1737"/>
                </a:lnTo>
                <a:lnTo>
                  <a:pt x="271" y="1846"/>
                </a:lnTo>
                <a:lnTo>
                  <a:pt x="235" y="1957"/>
                </a:lnTo>
                <a:lnTo>
                  <a:pt x="199" y="2069"/>
                </a:lnTo>
                <a:lnTo>
                  <a:pt x="168" y="2182"/>
                </a:lnTo>
                <a:lnTo>
                  <a:pt x="138" y="2297"/>
                </a:lnTo>
                <a:lnTo>
                  <a:pt x="112" y="2411"/>
                </a:lnTo>
                <a:lnTo>
                  <a:pt x="89" y="2529"/>
                </a:lnTo>
                <a:lnTo>
                  <a:pt x="68" y="2646"/>
                </a:lnTo>
                <a:lnTo>
                  <a:pt x="48" y="2764"/>
                </a:lnTo>
                <a:lnTo>
                  <a:pt x="33" y="2883"/>
                </a:lnTo>
                <a:lnTo>
                  <a:pt x="21" y="3003"/>
                </a:lnTo>
                <a:lnTo>
                  <a:pt x="11" y="3124"/>
                </a:lnTo>
                <a:lnTo>
                  <a:pt x="4" y="3245"/>
                </a:lnTo>
                <a:lnTo>
                  <a:pt x="0" y="3367"/>
                </a:lnTo>
                <a:lnTo>
                  <a:pt x="789" y="3380"/>
                </a:lnTo>
                <a:lnTo>
                  <a:pt x="789" y="3380"/>
                </a:lnTo>
                <a:lnTo>
                  <a:pt x="793" y="3277"/>
                </a:lnTo>
                <a:lnTo>
                  <a:pt x="800" y="3176"/>
                </a:lnTo>
                <a:lnTo>
                  <a:pt x="807" y="3074"/>
                </a:lnTo>
                <a:lnTo>
                  <a:pt x="818" y="2973"/>
                </a:lnTo>
                <a:lnTo>
                  <a:pt x="831" y="2872"/>
                </a:lnTo>
                <a:lnTo>
                  <a:pt x="846" y="2773"/>
                </a:lnTo>
                <a:lnTo>
                  <a:pt x="865" y="2675"/>
                </a:lnTo>
                <a:lnTo>
                  <a:pt x="884" y="2577"/>
                </a:lnTo>
                <a:lnTo>
                  <a:pt x="908" y="2481"/>
                </a:lnTo>
                <a:lnTo>
                  <a:pt x="932" y="2384"/>
                </a:lnTo>
                <a:lnTo>
                  <a:pt x="958" y="2289"/>
                </a:lnTo>
                <a:lnTo>
                  <a:pt x="987" y="2194"/>
                </a:lnTo>
                <a:lnTo>
                  <a:pt x="1018" y="2102"/>
                </a:lnTo>
                <a:lnTo>
                  <a:pt x="1052" y="2009"/>
                </a:lnTo>
                <a:lnTo>
                  <a:pt x="1087" y="1918"/>
                </a:lnTo>
                <a:lnTo>
                  <a:pt x="1125" y="1828"/>
                </a:lnTo>
                <a:lnTo>
                  <a:pt x="1164" y="1738"/>
                </a:lnTo>
                <a:lnTo>
                  <a:pt x="1206" y="1651"/>
                </a:lnTo>
                <a:lnTo>
                  <a:pt x="1249" y="1564"/>
                </a:lnTo>
                <a:lnTo>
                  <a:pt x="1294" y="1478"/>
                </a:lnTo>
                <a:lnTo>
                  <a:pt x="1341" y="1393"/>
                </a:lnTo>
                <a:lnTo>
                  <a:pt x="1391" y="1310"/>
                </a:lnTo>
                <a:lnTo>
                  <a:pt x="1441" y="1228"/>
                </a:lnTo>
                <a:lnTo>
                  <a:pt x="1495" y="1147"/>
                </a:lnTo>
                <a:lnTo>
                  <a:pt x="1550" y="1068"/>
                </a:lnTo>
                <a:lnTo>
                  <a:pt x="1605" y="990"/>
                </a:lnTo>
                <a:lnTo>
                  <a:pt x="1664" y="913"/>
                </a:lnTo>
                <a:lnTo>
                  <a:pt x="1724" y="837"/>
                </a:lnTo>
                <a:lnTo>
                  <a:pt x="1785" y="763"/>
                </a:lnTo>
                <a:lnTo>
                  <a:pt x="1848" y="690"/>
                </a:lnTo>
                <a:lnTo>
                  <a:pt x="1913" y="620"/>
                </a:lnTo>
                <a:lnTo>
                  <a:pt x="1979" y="550"/>
                </a:lnTo>
                <a:lnTo>
                  <a:pt x="1979" y="550"/>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8" name="Freeform 17"/>
          <p:cNvSpPr/>
          <p:nvPr>
            <p:custDataLst>
              <p:tags r:id="rId17"/>
            </p:custDataLst>
          </p:nvPr>
        </p:nvSpPr>
        <p:spPr bwMode="auto">
          <a:xfrm>
            <a:off x="7831455" y="4226560"/>
            <a:ext cx="1344930" cy="768985"/>
          </a:xfrm>
          <a:custGeom>
            <a:avLst/>
            <a:gdLst>
              <a:gd name="T0" fmla="*/ 0 w 3405"/>
              <a:gd name="T1" fmla="*/ 568 h 1979"/>
              <a:gd name="T2" fmla="*/ 83 w 3405"/>
              <a:gd name="T3" fmla="*/ 646 h 1979"/>
              <a:gd name="T4" fmla="*/ 255 w 3405"/>
              <a:gd name="T5" fmla="*/ 799 h 1979"/>
              <a:gd name="T6" fmla="*/ 435 w 3405"/>
              <a:gd name="T7" fmla="*/ 944 h 1979"/>
              <a:gd name="T8" fmla="*/ 620 w 3405"/>
              <a:gd name="T9" fmla="*/ 1081 h 1979"/>
              <a:gd name="T10" fmla="*/ 812 w 3405"/>
              <a:gd name="T11" fmla="*/ 1209 h 1979"/>
              <a:gd name="T12" fmla="*/ 1010 w 3405"/>
              <a:gd name="T13" fmla="*/ 1328 h 1979"/>
              <a:gd name="T14" fmla="*/ 1215 w 3405"/>
              <a:gd name="T15" fmla="*/ 1439 h 1979"/>
              <a:gd name="T16" fmla="*/ 1424 w 3405"/>
              <a:gd name="T17" fmla="*/ 1540 h 1979"/>
              <a:gd name="T18" fmla="*/ 1639 w 3405"/>
              <a:gd name="T19" fmla="*/ 1631 h 1979"/>
              <a:gd name="T20" fmla="*/ 1859 w 3405"/>
              <a:gd name="T21" fmla="*/ 1712 h 1979"/>
              <a:gd name="T22" fmla="*/ 2084 w 3405"/>
              <a:gd name="T23" fmla="*/ 1784 h 1979"/>
              <a:gd name="T24" fmla="*/ 2314 w 3405"/>
              <a:gd name="T25" fmla="*/ 1844 h 1979"/>
              <a:gd name="T26" fmla="*/ 2547 w 3405"/>
              <a:gd name="T27" fmla="*/ 1893 h 1979"/>
              <a:gd name="T28" fmla="*/ 2784 w 3405"/>
              <a:gd name="T29" fmla="*/ 1932 h 1979"/>
              <a:gd name="T30" fmla="*/ 3024 w 3405"/>
              <a:gd name="T31" fmla="*/ 1959 h 1979"/>
              <a:gd name="T32" fmla="*/ 3269 w 3405"/>
              <a:gd name="T33" fmla="*/ 1975 h 1979"/>
              <a:gd name="T34" fmla="*/ 3405 w 3405"/>
              <a:gd name="T35" fmla="*/ 1190 h 1979"/>
              <a:gd name="T36" fmla="*/ 3300 w 3405"/>
              <a:gd name="T37" fmla="*/ 1186 h 1979"/>
              <a:gd name="T38" fmla="*/ 3095 w 3405"/>
              <a:gd name="T39" fmla="*/ 1173 h 1979"/>
              <a:gd name="T40" fmla="*/ 2893 w 3405"/>
              <a:gd name="T41" fmla="*/ 1150 h 1979"/>
              <a:gd name="T42" fmla="*/ 2692 w 3405"/>
              <a:gd name="T43" fmla="*/ 1117 h 1979"/>
              <a:gd name="T44" fmla="*/ 2496 w 3405"/>
              <a:gd name="T45" fmla="*/ 1075 h 1979"/>
              <a:gd name="T46" fmla="*/ 2303 w 3405"/>
              <a:gd name="T47" fmla="*/ 1025 h 1979"/>
              <a:gd name="T48" fmla="*/ 2114 w 3405"/>
              <a:gd name="T49" fmla="*/ 965 h 1979"/>
              <a:gd name="T50" fmla="*/ 1930 w 3405"/>
              <a:gd name="T51" fmla="*/ 896 h 1979"/>
              <a:gd name="T52" fmla="*/ 1749 w 3405"/>
              <a:gd name="T53" fmla="*/ 819 h 1979"/>
              <a:gd name="T54" fmla="*/ 1571 w 3405"/>
              <a:gd name="T55" fmla="*/ 734 h 1979"/>
              <a:gd name="T56" fmla="*/ 1400 w 3405"/>
              <a:gd name="T57" fmla="*/ 640 h 1979"/>
              <a:gd name="T58" fmla="*/ 1233 w 3405"/>
              <a:gd name="T59" fmla="*/ 540 h 1979"/>
              <a:gd name="T60" fmla="*/ 1072 w 3405"/>
              <a:gd name="T61" fmla="*/ 432 h 1979"/>
              <a:gd name="T62" fmla="*/ 915 w 3405"/>
              <a:gd name="T63" fmla="*/ 318 h 1979"/>
              <a:gd name="T64" fmla="*/ 764 w 3405"/>
              <a:gd name="T65" fmla="*/ 195 h 1979"/>
              <a:gd name="T66" fmla="*/ 620 w 3405"/>
              <a:gd name="T67" fmla="*/ 66 h 1979"/>
              <a:gd name="T68" fmla="*/ 549 w 3405"/>
              <a:gd name="T69" fmla="*/ 0 h 1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05" h="1979">
                <a:moveTo>
                  <a:pt x="549" y="0"/>
                </a:moveTo>
                <a:lnTo>
                  <a:pt x="0" y="568"/>
                </a:lnTo>
                <a:lnTo>
                  <a:pt x="0" y="568"/>
                </a:lnTo>
                <a:lnTo>
                  <a:pt x="83" y="646"/>
                </a:lnTo>
                <a:lnTo>
                  <a:pt x="169" y="724"/>
                </a:lnTo>
                <a:lnTo>
                  <a:pt x="255" y="799"/>
                </a:lnTo>
                <a:lnTo>
                  <a:pt x="344" y="872"/>
                </a:lnTo>
                <a:lnTo>
                  <a:pt x="435" y="944"/>
                </a:lnTo>
                <a:lnTo>
                  <a:pt x="526" y="1014"/>
                </a:lnTo>
                <a:lnTo>
                  <a:pt x="620" y="1081"/>
                </a:lnTo>
                <a:lnTo>
                  <a:pt x="716" y="1146"/>
                </a:lnTo>
                <a:lnTo>
                  <a:pt x="812" y="1209"/>
                </a:lnTo>
                <a:lnTo>
                  <a:pt x="910" y="1269"/>
                </a:lnTo>
                <a:lnTo>
                  <a:pt x="1010" y="1328"/>
                </a:lnTo>
                <a:lnTo>
                  <a:pt x="1112" y="1385"/>
                </a:lnTo>
                <a:lnTo>
                  <a:pt x="1215" y="1439"/>
                </a:lnTo>
                <a:lnTo>
                  <a:pt x="1319" y="1491"/>
                </a:lnTo>
                <a:lnTo>
                  <a:pt x="1424" y="1540"/>
                </a:lnTo>
                <a:lnTo>
                  <a:pt x="1531" y="1587"/>
                </a:lnTo>
                <a:lnTo>
                  <a:pt x="1639" y="1631"/>
                </a:lnTo>
                <a:lnTo>
                  <a:pt x="1749" y="1673"/>
                </a:lnTo>
                <a:lnTo>
                  <a:pt x="1859" y="1712"/>
                </a:lnTo>
                <a:lnTo>
                  <a:pt x="1971" y="1749"/>
                </a:lnTo>
                <a:lnTo>
                  <a:pt x="2084" y="1784"/>
                </a:lnTo>
                <a:lnTo>
                  <a:pt x="2198" y="1815"/>
                </a:lnTo>
                <a:lnTo>
                  <a:pt x="2314" y="1844"/>
                </a:lnTo>
                <a:lnTo>
                  <a:pt x="2429" y="1870"/>
                </a:lnTo>
                <a:lnTo>
                  <a:pt x="2547" y="1893"/>
                </a:lnTo>
                <a:lnTo>
                  <a:pt x="2665" y="1914"/>
                </a:lnTo>
                <a:lnTo>
                  <a:pt x="2784" y="1932"/>
                </a:lnTo>
                <a:lnTo>
                  <a:pt x="2903" y="1948"/>
                </a:lnTo>
                <a:lnTo>
                  <a:pt x="3024" y="1959"/>
                </a:lnTo>
                <a:lnTo>
                  <a:pt x="3147" y="1970"/>
                </a:lnTo>
                <a:lnTo>
                  <a:pt x="3269" y="1975"/>
                </a:lnTo>
                <a:lnTo>
                  <a:pt x="3392" y="1979"/>
                </a:lnTo>
                <a:lnTo>
                  <a:pt x="3405" y="1190"/>
                </a:lnTo>
                <a:lnTo>
                  <a:pt x="3405" y="1190"/>
                </a:lnTo>
                <a:lnTo>
                  <a:pt x="3300" y="1186"/>
                </a:lnTo>
                <a:lnTo>
                  <a:pt x="3198" y="1181"/>
                </a:lnTo>
                <a:lnTo>
                  <a:pt x="3095" y="1173"/>
                </a:lnTo>
                <a:lnTo>
                  <a:pt x="2993" y="1163"/>
                </a:lnTo>
                <a:lnTo>
                  <a:pt x="2893" y="1150"/>
                </a:lnTo>
                <a:lnTo>
                  <a:pt x="2793" y="1135"/>
                </a:lnTo>
                <a:lnTo>
                  <a:pt x="2692" y="1117"/>
                </a:lnTo>
                <a:lnTo>
                  <a:pt x="2595" y="1097"/>
                </a:lnTo>
                <a:lnTo>
                  <a:pt x="2496" y="1075"/>
                </a:lnTo>
                <a:lnTo>
                  <a:pt x="2400" y="1051"/>
                </a:lnTo>
                <a:lnTo>
                  <a:pt x="2303" y="1025"/>
                </a:lnTo>
                <a:lnTo>
                  <a:pt x="2208" y="996"/>
                </a:lnTo>
                <a:lnTo>
                  <a:pt x="2114" y="965"/>
                </a:lnTo>
                <a:lnTo>
                  <a:pt x="2021" y="931"/>
                </a:lnTo>
                <a:lnTo>
                  <a:pt x="1930" y="896"/>
                </a:lnTo>
                <a:lnTo>
                  <a:pt x="1838" y="858"/>
                </a:lnTo>
                <a:lnTo>
                  <a:pt x="1749" y="819"/>
                </a:lnTo>
                <a:lnTo>
                  <a:pt x="1660" y="777"/>
                </a:lnTo>
                <a:lnTo>
                  <a:pt x="1571" y="734"/>
                </a:lnTo>
                <a:lnTo>
                  <a:pt x="1486" y="689"/>
                </a:lnTo>
                <a:lnTo>
                  <a:pt x="1400" y="640"/>
                </a:lnTo>
                <a:lnTo>
                  <a:pt x="1316" y="591"/>
                </a:lnTo>
                <a:lnTo>
                  <a:pt x="1233" y="540"/>
                </a:lnTo>
                <a:lnTo>
                  <a:pt x="1152" y="487"/>
                </a:lnTo>
                <a:lnTo>
                  <a:pt x="1072" y="432"/>
                </a:lnTo>
                <a:lnTo>
                  <a:pt x="992" y="376"/>
                </a:lnTo>
                <a:lnTo>
                  <a:pt x="915" y="318"/>
                </a:lnTo>
                <a:lnTo>
                  <a:pt x="840" y="258"/>
                </a:lnTo>
                <a:lnTo>
                  <a:pt x="764" y="195"/>
                </a:lnTo>
                <a:lnTo>
                  <a:pt x="691" y="131"/>
                </a:lnTo>
                <a:lnTo>
                  <a:pt x="620" y="66"/>
                </a:lnTo>
                <a:lnTo>
                  <a:pt x="549" y="0"/>
                </a:lnTo>
                <a:lnTo>
                  <a:pt x="549" y="0"/>
                </a:lnTo>
                <a:close/>
              </a:path>
            </a:pathLst>
          </a:custGeom>
          <a:solidFill>
            <a:srgbClr val="D6DCE5"/>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9" name="Freeform 18"/>
          <p:cNvSpPr/>
          <p:nvPr>
            <p:custDataLst>
              <p:tags r:id="rId18"/>
            </p:custDataLst>
          </p:nvPr>
        </p:nvSpPr>
        <p:spPr bwMode="auto">
          <a:xfrm>
            <a:off x="7237095" y="3077210"/>
            <a:ext cx="773430" cy="1325880"/>
          </a:xfrm>
          <a:custGeom>
            <a:avLst/>
            <a:gdLst>
              <a:gd name="T0" fmla="*/ 0 w 1955"/>
              <a:gd name="T1" fmla="*/ 13 h 3405"/>
              <a:gd name="T2" fmla="*/ 2 w 1955"/>
              <a:gd name="T3" fmla="*/ 136 h 3405"/>
              <a:gd name="T4" fmla="*/ 17 w 1955"/>
              <a:gd name="T5" fmla="*/ 380 h 3405"/>
              <a:gd name="T6" fmla="*/ 44 w 1955"/>
              <a:gd name="T7" fmla="*/ 621 h 3405"/>
              <a:gd name="T8" fmla="*/ 81 w 1955"/>
              <a:gd name="T9" fmla="*/ 858 h 3405"/>
              <a:gd name="T10" fmla="*/ 129 w 1955"/>
              <a:gd name="T11" fmla="*/ 1091 h 3405"/>
              <a:gd name="T12" fmla="*/ 189 w 1955"/>
              <a:gd name="T13" fmla="*/ 1320 h 3405"/>
              <a:gd name="T14" fmla="*/ 258 w 1955"/>
              <a:gd name="T15" fmla="*/ 1544 h 3405"/>
              <a:gd name="T16" fmla="*/ 337 w 1955"/>
              <a:gd name="T17" fmla="*/ 1764 h 3405"/>
              <a:gd name="T18" fmla="*/ 427 w 1955"/>
              <a:gd name="T19" fmla="*/ 1979 h 3405"/>
              <a:gd name="T20" fmla="*/ 527 w 1955"/>
              <a:gd name="T21" fmla="*/ 2188 h 3405"/>
              <a:gd name="T22" fmla="*/ 635 w 1955"/>
              <a:gd name="T23" fmla="*/ 2393 h 3405"/>
              <a:gd name="T24" fmla="*/ 752 w 1955"/>
              <a:gd name="T25" fmla="*/ 2591 h 3405"/>
              <a:gd name="T26" fmla="*/ 879 w 1955"/>
              <a:gd name="T27" fmla="*/ 2784 h 3405"/>
              <a:gd name="T28" fmla="*/ 1014 w 1955"/>
              <a:gd name="T29" fmla="*/ 2970 h 3405"/>
              <a:gd name="T30" fmla="*/ 1157 w 1955"/>
              <a:gd name="T31" fmla="*/ 3149 h 3405"/>
              <a:gd name="T32" fmla="*/ 1308 w 1955"/>
              <a:gd name="T33" fmla="*/ 3321 h 3405"/>
              <a:gd name="T34" fmla="*/ 1955 w 1955"/>
              <a:gd name="T35" fmla="*/ 2855 h 3405"/>
              <a:gd name="T36" fmla="*/ 1889 w 1955"/>
              <a:gd name="T37" fmla="*/ 2785 h 3405"/>
              <a:gd name="T38" fmla="*/ 1761 w 1955"/>
              <a:gd name="T39" fmla="*/ 2640 h 3405"/>
              <a:gd name="T40" fmla="*/ 1642 w 1955"/>
              <a:gd name="T41" fmla="*/ 2489 h 3405"/>
              <a:gd name="T42" fmla="*/ 1528 w 1955"/>
              <a:gd name="T43" fmla="*/ 2333 h 3405"/>
              <a:gd name="T44" fmla="*/ 1422 w 1955"/>
              <a:gd name="T45" fmla="*/ 2170 h 3405"/>
              <a:gd name="T46" fmla="*/ 1323 w 1955"/>
              <a:gd name="T47" fmla="*/ 2004 h 3405"/>
              <a:gd name="T48" fmla="*/ 1232 w 1955"/>
              <a:gd name="T49" fmla="*/ 1832 h 3405"/>
              <a:gd name="T50" fmla="*/ 1148 w 1955"/>
              <a:gd name="T51" fmla="*/ 1655 h 3405"/>
              <a:gd name="T52" fmla="*/ 1073 w 1955"/>
              <a:gd name="T53" fmla="*/ 1474 h 3405"/>
              <a:gd name="T54" fmla="*/ 1006 w 1955"/>
              <a:gd name="T55" fmla="*/ 1289 h 3405"/>
              <a:gd name="T56" fmla="*/ 948 w 1955"/>
              <a:gd name="T57" fmla="*/ 1100 h 3405"/>
              <a:gd name="T58" fmla="*/ 898 w 1955"/>
              <a:gd name="T59" fmla="*/ 907 h 3405"/>
              <a:gd name="T60" fmla="*/ 858 w 1955"/>
              <a:gd name="T61" fmla="*/ 711 h 3405"/>
              <a:gd name="T62" fmla="*/ 825 w 1955"/>
              <a:gd name="T63" fmla="*/ 511 h 3405"/>
              <a:gd name="T64" fmla="*/ 804 w 1955"/>
              <a:gd name="T65" fmla="*/ 310 h 3405"/>
              <a:gd name="T66" fmla="*/ 793 w 1955"/>
              <a:gd name="T67" fmla="*/ 104 h 3405"/>
              <a:gd name="T68" fmla="*/ 790 w 1955"/>
              <a:gd name="T69" fmla="*/ 0 h 3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55" h="3405">
                <a:moveTo>
                  <a:pt x="790" y="0"/>
                </a:moveTo>
                <a:lnTo>
                  <a:pt x="0" y="13"/>
                </a:lnTo>
                <a:lnTo>
                  <a:pt x="0" y="13"/>
                </a:lnTo>
                <a:lnTo>
                  <a:pt x="2" y="136"/>
                </a:lnTo>
                <a:lnTo>
                  <a:pt x="9" y="259"/>
                </a:lnTo>
                <a:lnTo>
                  <a:pt x="17" y="380"/>
                </a:lnTo>
                <a:lnTo>
                  <a:pt x="29" y="501"/>
                </a:lnTo>
                <a:lnTo>
                  <a:pt x="44" y="621"/>
                </a:lnTo>
                <a:lnTo>
                  <a:pt x="61" y="739"/>
                </a:lnTo>
                <a:lnTo>
                  <a:pt x="81" y="858"/>
                </a:lnTo>
                <a:lnTo>
                  <a:pt x="104" y="975"/>
                </a:lnTo>
                <a:lnTo>
                  <a:pt x="129" y="1091"/>
                </a:lnTo>
                <a:lnTo>
                  <a:pt x="157" y="1205"/>
                </a:lnTo>
                <a:lnTo>
                  <a:pt x="189" y="1320"/>
                </a:lnTo>
                <a:lnTo>
                  <a:pt x="221" y="1432"/>
                </a:lnTo>
                <a:lnTo>
                  <a:pt x="258" y="1544"/>
                </a:lnTo>
                <a:lnTo>
                  <a:pt x="297" y="1655"/>
                </a:lnTo>
                <a:lnTo>
                  <a:pt x="337" y="1764"/>
                </a:lnTo>
                <a:lnTo>
                  <a:pt x="381" y="1872"/>
                </a:lnTo>
                <a:lnTo>
                  <a:pt x="427" y="1979"/>
                </a:lnTo>
                <a:lnTo>
                  <a:pt x="475" y="2084"/>
                </a:lnTo>
                <a:lnTo>
                  <a:pt x="527" y="2188"/>
                </a:lnTo>
                <a:lnTo>
                  <a:pt x="579" y="2291"/>
                </a:lnTo>
                <a:lnTo>
                  <a:pt x="635" y="2393"/>
                </a:lnTo>
                <a:lnTo>
                  <a:pt x="693" y="2493"/>
                </a:lnTo>
                <a:lnTo>
                  <a:pt x="752" y="2591"/>
                </a:lnTo>
                <a:lnTo>
                  <a:pt x="815" y="2688"/>
                </a:lnTo>
                <a:lnTo>
                  <a:pt x="879" y="2784"/>
                </a:lnTo>
                <a:lnTo>
                  <a:pt x="946" y="2877"/>
                </a:lnTo>
                <a:lnTo>
                  <a:pt x="1014" y="2970"/>
                </a:lnTo>
                <a:lnTo>
                  <a:pt x="1084" y="3060"/>
                </a:lnTo>
                <a:lnTo>
                  <a:pt x="1157" y="3149"/>
                </a:lnTo>
                <a:lnTo>
                  <a:pt x="1233" y="3237"/>
                </a:lnTo>
                <a:lnTo>
                  <a:pt x="1308" y="3321"/>
                </a:lnTo>
                <a:lnTo>
                  <a:pt x="1388" y="3405"/>
                </a:lnTo>
                <a:lnTo>
                  <a:pt x="1955" y="2855"/>
                </a:lnTo>
                <a:lnTo>
                  <a:pt x="1955" y="2855"/>
                </a:lnTo>
                <a:lnTo>
                  <a:pt x="1889" y="2785"/>
                </a:lnTo>
                <a:lnTo>
                  <a:pt x="1824" y="2713"/>
                </a:lnTo>
                <a:lnTo>
                  <a:pt x="1761" y="2640"/>
                </a:lnTo>
                <a:lnTo>
                  <a:pt x="1700" y="2565"/>
                </a:lnTo>
                <a:lnTo>
                  <a:pt x="1642" y="2489"/>
                </a:lnTo>
                <a:lnTo>
                  <a:pt x="1583" y="2411"/>
                </a:lnTo>
                <a:lnTo>
                  <a:pt x="1528" y="2333"/>
                </a:lnTo>
                <a:lnTo>
                  <a:pt x="1474" y="2252"/>
                </a:lnTo>
                <a:lnTo>
                  <a:pt x="1422" y="2170"/>
                </a:lnTo>
                <a:lnTo>
                  <a:pt x="1371" y="2087"/>
                </a:lnTo>
                <a:lnTo>
                  <a:pt x="1323" y="2004"/>
                </a:lnTo>
                <a:lnTo>
                  <a:pt x="1276" y="1918"/>
                </a:lnTo>
                <a:lnTo>
                  <a:pt x="1232" y="1832"/>
                </a:lnTo>
                <a:lnTo>
                  <a:pt x="1189" y="1743"/>
                </a:lnTo>
                <a:lnTo>
                  <a:pt x="1148" y="1655"/>
                </a:lnTo>
                <a:lnTo>
                  <a:pt x="1109" y="1565"/>
                </a:lnTo>
                <a:lnTo>
                  <a:pt x="1073" y="1474"/>
                </a:lnTo>
                <a:lnTo>
                  <a:pt x="1038" y="1382"/>
                </a:lnTo>
                <a:lnTo>
                  <a:pt x="1006" y="1289"/>
                </a:lnTo>
                <a:lnTo>
                  <a:pt x="975" y="1195"/>
                </a:lnTo>
                <a:lnTo>
                  <a:pt x="948" y="1100"/>
                </a:lnTo>
                <a:lnTo>
                  <a:pt x="922" y="1004"/>
                </a:lnTo>
                <a:lnTo>
                  <a:pt x="898" y="907"/>
                </a:lnTo>
                <a:lnTo>
                  <a:pt x="876" y="810"/>
                </a:lnTo>
                <a:lnTo>
                  <a:pt x="858" y="711"/>
                </a:lnTo>
                <a:lnTo>
                  <a:pt x="841" y="612"/>
                </a:lnTo>
                <a:lnTo>
                  <a:pt x="825" y="511"/>
                </a:lnTo>
                <a:lnTo>
                  <a:pt x="814" y="411"/>
                </a:lnTo>
                <a:lnTo>
                  <a:pt x="804" y="310"/>
                </a:lnTo>
                <a:lnTo>
                  <a:pt x="797" y="207"/>
                </a:lnTo>
                <a:lnTo>
                  <a:pt x="793" y="104"/>
                </a:lnTo>
                <a:lnTo>
                  <a:pt x="790" y="0"/>
                </a:lnTo>
                <a:lnTo>
                  <a:pt x="790" y="0"/>
                </a:lnTo>
                <a:close/>
              </a:path>
            </a:pathLst>
          </a:custGeom>
          <a:solidFill>
            <a:srgbClr val="8497B0"/>
          </a:solidFill>
          <a:ln>
            <a:noFill/>
          </a:ln>
        </p:spPr>
        <p:txBody>
          <a:bodyPr vert="horz" wrap="square" lIns="91440" tIns="45720" rIns="91440" bIns="45720" numCol="1" anchor="t" anchorCtr="0" compatLnSpc="1"/>
          <a:lstStyle/>
          <a:p>
            <a:endParaRPr lang="fr-FR" sz="1800">
              <a:solidFill>
                <a:schemeClr val="dk1"/>
              </a:soli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20" name="Freeform 19"/>
          <p:cNvSpPr/>
          <p:nvPr>
            <p:custDataLst>
              <p:tags r:id="rId19"/>
            </p:custDataLst>
          </p:nvPr>
        </p:nvSpPr>
        <p:spPr bwMode="auto">
          <a:xfrm>
            <a:off x="7840980" y="1127760"/>
            <a:ext cx="1335405" cy="759460"/>
          </a:xfrm>
          <a:custGeom>
            <a:avLst/>
            <a:gdLst>
              <a:gd name="T0" fmla="*/ 3367 w 3380"/>
              <a:gd name="T1" fmla="*/ 0 h 1954"/>
              <a:gd name="T2" fmla="*/ 3245 w 3380"/>
              <a:gd name="T3" fmla="*/ 3 h 1954"/>
              <a:gd name="T4" fmla="*/ 3002 w 3380"/>
              <a:gd name="T5" fmla="*/ 18 h 1954"/>
              <a:gd name="T6" fmla="*/ 2764 w 3380"/>
              <a:gd name="T7" fmla="*/ 46 h 1954"/>
              <a:gd name="T8" fmla="*/ 2528 w 3380"/>
              <a:gd name="T9" fmla="*/ 83 h 1954"/>
              <a:gd name="T10" fmla="*/ 2298 w 3380"/>
              <a:gd name="T11" fmla="*/ 133 h 1954"/>
              <a:gd name="T12" fmla="*/ 2070 w 3380"/>
              <a:gd name="T13" fmla="*/ 191 h 1954"/>
              <a:gd name="T14" fmla="*/ 1848 w 3380"/>
              <a:gd name="T15" fmla="*/ 262 h 1954"/>
              <a:gd name="T16" fmla="*/ 1629 w 3380"/>
              <a:gd name="T17" fmla="*/ 341 h 1954"/>
              <a:gd name="T18" fmla="*/ 1415 w 3380"/>
              <a:gd name="T19" fmla="*/ 431 h 1954"/>
              <a:gd name="T20" fmla="*/ 1208 w 3380"/>
              <a:gd name="T21" fmla="*/ 530 h 1954"/>
              <a:gd name="T22" fmla="*/ 1005 w 3380"/>
              <a:gd name="T23" fmla="*/ 639 h 1954"/>
              <a:gd name="T24" fmla="*/ 809 w 3380"/>
              <a:gd name="T25" fmla="*/ 757 h 1954"/>
              <a:gd name="T26" fmla="*/ 617 w 3380"/>
              <a:gd name="T27" fmla="*/ 882 h 1954"/>
              <a:gd name="T28" fmla="*/ 432 w 3380"/>
              <a:gd name="T29" fmla="*/ 1017 h 1954"/>
              <a:gd name="T30" fmla="*/ 254 w 3380"/>
              <a:gd name="T31" fmla="*/ 1159 h 1954"/>
              <a:gd name="T32" fmla="*/ 83 w 3380"/>
              <a:gd name="T33" fmla="*/ 1309 h 1954"/>
              <a:gd name="T34" fmla="*/ 550 w 3380"/>
              <a:gd name="T35" fmla="*/ 1954 h 1954"/>
              <a:gd name="T36" fmla="*/ 619 w 3380"/>
              <a:gd name="T37" fmla="*/ 1889 h 1954"/>
              <a:gd name="T38" fmla="*/ 763 w 3380"/>
              <a:gd name="T39" fmla="*/ 1763 h 1954"/>
              <a:gd name="T40" fmla="*/ 913 w 3380"/>
              <a:gd name="T41" fmla="*/ 1643 h 1954"/>
              <a:gd name="T42" fmla="*/ 1069 w 3380"/>
              <a:gd name="T43" fmla="*/ 1530 h 1954"/>
              <a:gd name="T44" fmla="*/ 1229 w 3380"/>
              <a:gd name="T45" fmla="*/ 1425 h 1954"/>
              <a:gd name="T46" fmla="*/ 1394 w 3380"/>
              <a:gd name="T47" fmla="*/ 1326 h 1954"/>
              <a:gd name="T48" fmla="*/ 1565 w 3380"/>
              <a:gd name="T49" fmla="*/ 1236 h 1954"/>
              <a:gd name="T50" fmla="*/ 1739 w 3380"/>
              <a:gd name="T51" fmla="*/ 1152 h 1954"/>
              <a:gd name="T52" fmla="*/ 1919 w 3380"/>
              <a:gd name="T53" fmla="*/ 1077 h 1954"/>
              <a:gd name="T54" fmla="*/ 2103 w 3380"/>
              <a:gd name="T55" fmla="*/ 1009 h 1954"/>
              <a:gd name="T56" fmla="*/ 2290 w 3380"/>
              <a:gd name="T57" fmla="*/ 951 h 1954"/>
              <a:gd name="T58" fmla="*/ 2482 w 3380"/>
              <a:gd name="T59" fmla="*/ 901 h 1954"/>
              <a:gd name="T60" fmla="*/ 2676 w 3380"/>
              <a:gd name="T61" fmla="*/ 861 h 1954"/>
              <a:gd name="T62" fmla="*/ 2873 w 3380"/>
              <a:gd name="T63" fmla="*/ 828 h 1954"/>
              <a:gd name="T64" fmla="*/ 3074 w 3380"/>
              <a:gd name="T65" fmla="*/ 806 h 1954"/>
              <a:gd name="T66" fmla="*/ 3277 w 3380"/>
              <a:gd name="T67" fmla="*/ 793 h 1954"/>
              <a:gd name="T68" fmla="*/ 3380 w 3380"/>
              <a:gd name="T69" fmla="*/ 789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80" h="1954">
                <a:moveTo>
                  <a:pt x="3380" y="789"/>
                </a:moveTo>
                <a:lnTo>
                  <a:pt x="3367" y="0"/>
                </a:lnTo>
                <a:lnTo>
                  <a:pt x="3367" y="0"/>
                </a:lnTo>
                <a:lnTo>
                  <a:pt x="3245" y="3"/>
                </a:lnTo>
                <a:lnTo>
                  <a:pt x="3123" y="9"/>
                </a:lnTo>
                <a:lnTo>
                  <a:pt x="3002" y="18"/>
                </a:lnTo>
                <a:lnTo>
                  <a:pt x="2883" y="31"/>
                </a:lnTo>
                <a:lnTo>
                  <a:pt x="2764" y="46"/>
                </a:lnTo>
                <a:lnTo>
                  <a:pt x="2646" y="64"/>
                </a:lnTo>
                <a:lnTo>
                  <a:pt x="2528" y="83"/>
                </a:lnTo>
                <a:lnTo>
                  <a:pt x="2413" y="107"/>
                </a:lnTo>
                <a:lnTo>
                  <a:pt x="2298" y="133"/>
                </a:lnTo>
                <a:lnTo>
                  <a:pt x="2183" y="161"/>
                </a:lnTo>
                <a:lnTo>
                  <a:pt x="2070" y="191"/>
                </a:lnTo>
                <a:lnTo>
                  <a:pt x="1958" y="225"/>
                </a:lnTo>
                <a:lnTo>
                  <a:pt x="1848" y="262"/>
                </a:lnTo>
                <a:lnTo>
                  <a:pt x="1738" y="301"/>
                </a:lnTo>
                <a:lnTo>
                  <a:pt x="1629" y="341"/>
                </a:lnTo>
                <a:lnTo>
                  <a:pt x="1522" y="385"/>
                </a:lnTo>
                <a:lnTo>
                  <a:pt x="1415" y="431"/>
                </a:lnTo>
                <a:lnTo>
                  <a:pt x="1311" y="479"/>
                </a:lnTo>
                <a:lnTo>
                  <a:pt x="1208" y="530"/>
                </a:lnTo>
                <a:lnTo>
                  <a:pt x="1105" y="583"/>
                </a:lnTo>
                <a:lnTo>
                  <a:pt x="1005" y="639"/>
                </a:lnTo>
                <a:lnTo>
                  <a:pt x="906" y="697"/>
                </a:lnTo>
                <a:lnTo>
                  <a:pt x="809" y="757"/>
                </a:lnTo>
                <a:lnTo>
                  <a:pt x="712" y="818"/>
                </a:lnTo>
                <a:lnTo>
                  <a:pt x="617" y="882"/>
                </a:lnTo>
                <a:lnTo>
                  <a:pt x="523" y="948"/>
                </a:lnTo>
                <a:lnTo>
                  <a:pt x="432" y="1017"/>
                </a:lnTo>
                <a:lnTo>
                  <a:pt x="342" y="1086"/>
                </a:lnTo>
                <a:lnTo>
                  <a:pt x="254" y="1159"/>
                </a:lnTo>
                <a:lnTo>
                  <a:pt x="168" y="1233"/>
                </a:lnTo>
                <a:lnTo>
                  <a:pt x="83" y="1309"/>
                </a:lnTo>
                <a:lnTo>
                  <a:pt x="0" y="1387"/>
                </a:lnTo>
                <a:lnTo>
                  <a:pt x="550" y="1954"/>
                </a:lnTo>
                <a:lnTo>
                  <a:pt x="550" y="1954"/>
                </a:lnTo>
                <a:lnTo>
                  <a:pt x="619" y="1889"/>
                </a:lnTo>
                <a:lnTo>
                  <a:pt x="690" y="1826"/>
                </a:lnTo>
                <a:lnTo>
                  <a:pt x="763" y="1763"/>
                </a:lnTo>
                <a:lnTo>
                  <a:pt x="837" y="1702"/>
                </a:lnTo>
                <a:lnTo>
                  <a:pt x="913" y="1643"/>
                </a:lnTo>
                <a:lnTo>
                  <a:pt x="990" y="1586"/>
                </a:lnTo>
                <a:lnTo>
                  <a:pt x="1069" y="1530"/>
                </a:lnTo>
                <a:lnTo>
                  <a:pt x="1148" y="1477"/>
                </a:lnTo>
                <a:lnTo>
                  <a:pt x="1229" y="1425"/>
                </a:lnTo>
                <a:lnTo>
                  <a:pt x="1311" y="1375"/>
                </a:lnTo>
                <a:lnTo>
                  <a:pt x="1394" y="1326"/>
                </a:lnTo>
                <a:lnTo>
                  <a:pt x="1479" y="1280"/>
                </a:lnTo>
                <a:lnTo>
                  <a:pt x="1565" y="1236"/>
                </a:lnTo>
                <a:lnTo>
                  <a:pt x="1652" y="1193"/>
                </a:lnTo>
                <a:lnTo>
                  <a:pt x="1739" y="1152"/>
                </a:lnTo>
                <a:lnTo>
                  <a:pt x="1829" y="1113"/>
                </a:lnTo>
                <a:lnTo>
                  <a:pt x="1919" y="1077"/>
                </a:lnTo>
                <a:lnTo>
                  <a:pt x="2010" y="1042"/>
                </a:lnTo>
                <a:lnTo>
                  <a:pt x="2103" y="1009"/>
                </a:lnTo>
                <a:lnTo>
                  <a:pt x="2196" y="979"/>
                </a:lnTo>
                <a:lnTo>
                  <a:pt x="2290" y="951"/>
                </a:lnTo>
                <a:lnTo>
                  <a:pt x="2385" y="925"/>
                </a:lnTo>
                <a:lnTo>
                  <a:pt x="2482" y="901"/>
                </a:lnTo>
                <a:lnTo>
                  <a:pt x="2578" y="879"/>
                </a:lnTo>
                <a:lnTo>
                  <a:pt x="2676" y="861"/>
                </a:lnTo>
                <a:lnTo>
                  <a:pt x="2773" y="842"/>
                </a:lnTo>
                <a:lnTo>
                  <a:pt x="2873" y="828"/>
                </a:lnTo>
                <a:lnTo>
                  <a:pt x="2972" y="815"/>
                </a:lnTo>
                <a:lnTo>
                  <a:pt x="3074" y="806"/>
                </a:lnTo>
                <a:lnTo>
                  <a:pt x="3176" y="798"/>
                </a:lnTo>
                <a:lnTo>
                  <a:pt x="3277" y="793"/>
                </a:lnTo>
                <a:lnTo>
                  <a:pt x="3380" y="789"/>
                </a:lnTo>
                <a:lnTo>
                  <a:pt x="3380" y="789"/>
                </a:lnTo>
                <a:close/>
              </a:path>
            </a:pathLst>
          </a:custGeom>
          <a:solidFill>
            <a:srgbClr val="8497B0"/>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21" name="Freeform 20"/>
          <p:cNvSpPr/>
          <p:nvPr>
            <p:custDataLst>
              <p:tags r:id="rId20"/>
            </p:custDataLst>
          </p:nvPr>
        </p:nvSpPr>
        <p:spPr bwMode="auto">
          <a:xfrm>
            <a:off x="9230360" y="4226560"/>
            <a:ext cx="1344930" cy="768985"/>
          </a:xfrm>
          <a:custGeom>
            <a:avLst/>
            <a:gdLst>
              <a:gd name="T0" fmla="*/ 13 w 3405"/>
              <a:gd name="T1" fmla="*/ 1979 h 1979"/>
              <a:gd name="T2" fmla="*/ 136 w 3405"/>
              <a:gd name="T3" fmla="*/ 1975 h 1979"/>
              <a:gd name="T4" fmla="*/ 381 w 3405"/>
              <a:gd name="T5" fmla="*/ 1959 h 1979"/>
              <a:gd name="T6" fmla="*/ 621 w 3405"/>
              <a:gd name="T7" fmla="*/ 1932 h 1979"/>
              <a:gd name="T8" fmla="*/ 858 w 3405"/>
              <a:gd name="T9" fmla="*/ 1893 h 1979"/>
              <a:gd name="T10" fmla="*/ 1093 w 3405"/>
              <a:gd name="T11" fmla="*/ 1844 h 1979"/>
              <a:gd name="T12" fmla="*/ 1322 w 3405"/>
              <a:gd name="T13" fmla="*/ 1784 h 1979"/>
              <a:gd name="T14" fmla="*/ 1546 w 3405"/>
              <a:gd name="T15" fmla="*/ 1712 h 1979"/>
              <a:gd name="T16" fmla="*/ 1766 w 3405"/>
              <a:gd name="T17" fmla="*/ 1631 h 1979"/>
              <a:gd name="T18" fmla="*/ 1981 w 3405"/>
              <a:gd name="T19" fmla="*/ 1540 h 1979"/>
              <a:gd name="T20" fmla="*/ 2190 w 3405"/>
              <a:gd name="T21" fmla="*/ 1439 h 1979"/>
              <a:gd name="T22" fmla="*/ 2395 w 3405"/>
              <a:gd name="T23" fmla="*/ 1328 h 1979"/>
              <a:gd name="T24" fmla="*/ 2593 w 3405"/>
              <a:gd name="T25" fmla="*/ 1209 h 1979"/>
              <a:gd name="T26" fmla="*/ 2785 w 3405"/>
              <a:gd name="T27" fmla="*/ 1081 h 1979"/>
              <a:gd name="T28" fmla="*/ 2970 w 3405"/>
              <a:gd name="T29" fmla="*/ 944 h 1979"/>
              <a:gd name="T30" fmla="*/ 3150 w 3405"/>
              <a:gd name="T31" fmla="*/ 799 h 1979"/>
              <a:gd name="T32" fmla="*/ 3322 w 3405"/>
              <a:gd name="T33" fmla="*/ 646 h 1979"/>
              <a:gd name="T34" fmla="*/ 2856 w 3405"/>
              <a:gd name="T35" fmla="*/ 0 h 1979"/>
              <a:gd name="T36" fmla="*/ 2785 w 3405"/>
              <a:gd name="T37" fmla="*/ 66 h 1979"/>
              <a:gd name="T38" fmla="*/ 2641 w 3405"/>
              <a:gd name="T39" fmla="*/ 195 h 1979"/>
              <a:gd name="T40" fmla="*/ 2490 w 3405"/>
              <a:gd name="T41" fmla="*/ 318 h 1979"/>
              <a:gd name="T42" fmla="*/ 2333 w 3405"/>
              <a:gd name="T43" fmla="*/ 432 h 1979"/>
              <a:gd name="T44" fmla="*/ 2172 w 3405"/>
              <a:gd name="T45" fmla="*/ 540 h 1979"/>
              <a:gd name="T46" fmla="*/ 2005 w 3405"/>
              <a:gd name="T47" fmla="*/ 640 h 1979"/>
              <a:gd name="T48" fmla="*/ 1834 w 3405"/>
              <a:gd name="T49" fmla="*/ 734 h 1979"/>
              <a:gd name="T50" fmla="*/ 1656 w 3405"/>
              <a:gd name="T51" fmla="*/ 819 h 1979"/>
              <a:gd name="T52" fmla="*/ 1475 w 3405"/>
              <a:gd name="T53" fmla="*/ 896 h 1979"/>
              <a:gd name="T54" fmla="*/ 1291 w 3405"/>
              <a:gd name="T55" fmla="*/ 965 h 1979"/>
              <a:gd name="T56" fmla="*/ 1102 w 3405"/>
              <a:gd name="T57" fmla="*/ 1025 h 1979"/>
              <a:gd name="T58" fmla="*/ 909 w 3405"/>
              <a:gd name="T59" fmla="*/ 1075 h 1979"/>
              <a:gd name="T60" fmla="*/ 713 w 3405"/>
              <a:gd name="T61" fmla="*/ 1117 h 1979"/>
              <a:gd name="T62" fmla="*/ 512 w 3405"/>
              <a:gd name="T63" fmla="*/ 1150 h 1979"/>
              <a:gd name="T64" fmla="*/ 310 w 3405"/>
              <a:gd name="T65" fmla="*/ 1173 h 1979"/>
              <a:gd name="T66" fmla="*/ 105 w 3405"/>
              <a:gd name="T67" fmla="*/ 1186 h 1979"/>
              <a:gd name="T68" fmla="*/ 0 w 3405"/>
              <a:gd name="T69" fmla="*/ 1190 h 1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05" h="1979">
                <a:moveTo>
                  <a:pt x="0" y="1190"/>
                </a:moveTo>
                <a:lnTo>
                  <a:pt x="13" y="1979"/>
                </a:lnTo>
                <a:lnTo>
                  <a:pt x="13" y="1979"/>
                </a:lnTo>
                <a:lnTo>
                  <a:pt x="136" y="1975"/>
                </a:lnTo>
                <a:lnTo>
                  <a:pt x="259" y="1970"/>
                </a:lnTo>
                <a:lnTo>
                  <a:pt x="381" y="1959"/>
                </a:lnTo>
                <a:lnTo>
                  <a:pt x="502" y="1948"/>
                </a:lnTo>
                <a:lnTo>
                  <a:pt x="621" y="1932"/>
                </a:lnTo>
                <a:lnTo>
                  <a:pt x="741" y="1914"/>
                </a:lnTo>
                <a:lnTo>
                  <a:pt x="858" y="1893"/>
                </a:lnTo>
                <a:lnTo>
                  <a:pt x="976" y="1870"/>
                </a:lnTo>
                <a:lnTo>
                  <a:pt x="1093" y="1844"/>
                </a:lnTo>
                <a:lnTo>
                  <a:pt x="1207" y="1815"/>
                </a:lnTo>
                <a:lnTo>
                  <a:pt x="1322" y="1784"/>
                </a:lnTo>
                <a:lnTo>
                  <a:pt x="1434" y="1749"/>
                </a:lnTo>
                <a:lnTo>
                  <a:pt x="1546" y="1712"/>
                </a:lnTo>
                <a:lnTo>
                  <a:pt x="1656" y="1673"/>
                </a:lnTo>
                <a:lnTo>
                  <a:pt x="1766" y="1631"/>
                </a:lnTo>
                <a:lnTo>
                  <a:pt x="1874" y="1587"/>
                </a:lnTo>
                <a:lnTo>
                  <a:pt x="1981" y="1540"/>
                </a:lnTo>
                <a:lnTo>
                  <a:pt x="2086" y="1491"/>
                </a:lnTo>
                <a:lnTo>
                  <a:pt x="2190" y="1439"/>
                </a:lnTo>
                <a:lnTo>
                  <a:pt x="2293" y="1385"/>
                </a:lnTo>
                <a:lnTo>
                  <a:pt x="2395" y="1328"/>
                </a:lnTo>
                <a:lnTo>
                  <a:pt x="2495" y="1269"/>
                </a:lnTo>
                <a:lnTo>
                  <a:pt x="2593" y="1209"/>
                </a:lnTo>
                <a:lnTo>
                  <a:pt x="2690" y="1146"/>
                </a:lnTo>
                <a:lnTo>
                  <a:pt x="2785" y="1081"/>
                </a:lnTo>
                <a:lnTo>
                  <a:pt x="2879" y="1014"/>
                </a:lnTo>
                <a:lnTo>
                  <a:pt x="2970" y="944"/>
                </a:lnTo>
                <a:lnTo>
                  <a:pt x="3061" y="872"/>
                </a:lnTo>
                <a:lnTo>
                  <a:pt x="3150" y="799"/>
                </a:lnTo>
                <a:lnTo>
                  <a:pt x="3237" y="724"/>
                </a:lnTo>
                <a:lnTo>
                  <a:pt x="3322" y="646"/>
                </a:lnTo>
                <a:lnTo>
                  <a:pt x="3405" y="568"/>
                </a:lnTo>
                <a:lnTo>
                  <a:pt x="2856" y="0"/>
                </a:lnTo>
                <a:lnTo>
                  <a:pt x="2856" y="0"/>
                </a:lnTo>
                <a:lnTo>
                  <a:pt x="2785" y="66"/>
                </a:lnTo>
                <a:lnTo>
                  <a:pt x="2714" y="131"/>
                </a:lnTo>
                <a:lnTo>
                  <a:pt x="2641" y="195"/>
                </a:lnTo>
                <a:lnTo>
                  <a:pt x="2567" y="258"/>
                </a:lnTo>
                <a:lnTo>
                  <a:pt x="2490" y="318"/>
                </a:lnTo>
                <a:lnTo>
                  <a:pt x="2413" y="376"/>
                </a:lnTo>
                <a:lnTo>
                  <a:pt x="2333" y="432"/>
                </a:lnTo>
                <a:lnTo>
                  <a:pt x="2254" y="487"/>
                </a:lnTo>
                <a:lnTo>
                  <a:pt x="2172" y="540"/>
                </a:lnTo>
                <a:lnTo>
                  <a:pt x="2089" y="591"/>
                </a:lnTo>
                <a:lnTo>
                  <a:pt x="2005" y="640"/>
                </a:lnTo>
                <a:lnTo>
                  <a:pt x="1919" y="689"/>
                </a:lnTo>
                <a:lnTo>
                  <a:pt x="1834" y="734"/>
                </a:lnTo>
                <a:lnTo>
                  <a:pt x="1746" y="777"/>
                </a:lnTo>
                <a:lnTo>
                  <a:pt x="1656" y="819"/>
                </a:lnTo>
                <a:lnTo>
                  <a:pt x="1567" y="858"/>
                </a:lnTo>
                <a:lnTo>
                  <a:pt x="1475" y="896"/>
                </a:lnTo>
                <a:lnTo>
                  <a:pt x="1384" y="931"/>
                </a:lnTo>
                <a:lnTo>
                  <a:pt x="1291" y="965"/>
                </a:lnTo>
                <a:lnTo>
                  <a:pt x="1197" y="996"/>
                </a:lnTo>
                <a:lnTo>
                  <a:pt x="1102" y="1025"/>
                </a:lnTo>
                <a:lnTo>
                  <a:pt x="1005" y="1051"/>
                </a:lnTo>
                <a:lnTo>
                  <a:pt x="909" y="1075"/>
                </a:lnTo>
                <a:lnTo>
                  <a:pt x="811" y="1097"/>
                </a:lnTo>
                <a:lnTo>
                  <a:pt x="713" y="1117"/>
                </a:lnTo>
                <a:lnTo>
                  <a:pt x="612" y="1135"/>
                </a:lnTo>
                <a:lnTo>
                  <a:pt x="512" y="1150"/>
                </a:lnTo>
                <a:lnTo>
                  <a:pt x="412" y="1163"/>
                </a:lnTo>
                <a:lnTo>
                  <a:pt x="310" y="1173"/>
                </a:lnTo>
                <a:lnTo>
                  <a:pt x="207" y="1181"/>
                </a:lnTo>
                <a:lnTo>
                  <a:pt x="105" y="1186"/>
                </a:lnTo>
                <a:lnTo>
                  <a:pt x="0" y="1190"/>
                </a:lnTo>
                <a:lnTo>
                  <a:pt x="0" y="1190"/>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22" name="Freeform 21"/>
          <p:cNvSpPr/>
          <p:nvPr>
            <p:custDataLst>
              <p:tags r:id="rId21"/>
            </p:custDataLst>
          </p:nvPr>
        </p:nvSpPr>
        <p:spPr bwMode="auto">
          <a:xfrm>
            <a:off x="10396855" y="3077210"/>
            <a:ext cx="773430" cy="1325880"/>
          </a:xfrm>
          <a:custGeom>
            <a:avLst/>
            <a:gdLst>
              <a:gd name="T0" fmla="*/ 566 w 1954"/>
              <a:gd name="T1" fmla="*/ 3405 h 3405"/>
              <a:gd name="T2" fmla="*/ 646 w 1954"/>
              <a:gd name="T3" fmla="*/ 3321 h 3405"/>
              <a:gd name="T4" fmla="*/ 797 w 1954"/>
              <a:gd name="T5" fmla="*/ 3149 h 3405"/>
              <a:gd name="T6" fmla="*/ 940 w 1954"/>
              <a:gd name="T7" fmla="*/ 2970 h 3405"/>
              <a:gd name="T8" fmla="*/ 1075 w 1954"/>
              <a:gd name="T9" fmla="*/ 2784 h 3405"/>
              <a:gd name="T10" fmla="*/ 1202 w 1954"/>
              <a:gd name="T11" fmla="*/ 2591 h 3405"/>
              <a:gd name="T12" fmla="*/ 1319 w 1954"/>
              <a:gd name="T13" fmla="*/ 2393 h 3405"/>
              <a:gd name="T14" fmla="*/ 1428 w 1954"/>
              <a:gd name="T15" fmla="*/ 2188 h 3405"/>
              <a:gd name="T16" fmla="*/ 1527 w 1954"/>
              <a:gd name="T17" fmla="*/ 1979 h 3405"/>
              <a:gd name="T18" fmla="*/ 1617 w 1954"/>
              <a:gd name="T19" fmla="*/ 1764 h 3405"/>
              <a:gd name="T20" fmla="*/ 1696 w 1954"/>
              <a:gd name="T21" fmla="*/ 1544 h 3405"/>
              <a:gd name="T22" fmla="*/ 1765 w 1954"/>
              <a:gd name="T23" fmla="*/ 1320 h 3405"/>
              <a:gd name="T24" fmla="*/ 1825 w 1954"/>
              <a:gd name="T25" fmla="*/ 1091 h 3405"/>
              <a:gd name="T26" fmla="*/ 1873 w 1954"/>
              <a:gd name="T27" fmla="*/ 858 h 3405"/>
              <a:gd name="T28" fmla="*/ 1911 w 1954"/>
              <a:gd name="T29" fmla="*/ 621 h 3405"/>
              <a:gd name="T30" fmla="*/ 1937 w 1954"/>
              <a:gd name="T31" fmla="*/ 380 h 3405"/>
              <a:gd name="T32" fmla="*/ 1952 w 1954"/>
              <a:gd name="T33" fmla="*/ 136 h 3405"/>
              <a:gd name="T34" fmla="*/ 1164 w 1954"/>
              <a:gd name="T35" fmla="*/ 0 h 3405"/>
              <a:gd name="T36" fmla="*/ 1163 w 1954"/>
              <a:gd name="T37" fmla="*/ 104 h 3405"/>
              <a:gd name="T38" fmla="*/ 1150 w 1954"/>
              <a:gd name="T39" fmla="*/ 310 h 3405"/>
              <a:gd name="T40" fmla="*/ 1129 w 1954"/>
              <a:gd name="T41" fmla="*/ 511 h 3405"/>
              <a:gd name="T42" fmla="*/ 1097 w 1954"/>
              <a:gd name="T43" fmla="*/ 711 h 3405"/>
              <a:gd name="T44" fmla="*/ 1057 w 1954"/>
              <a:gd name="T45" fmla="*/ 907 h 3405"/>
              <a:gd name="T46" fmla="*/ 1006 w 1954"/>
              <a:gd name="T47" fmla="*/ 1100 h 3405"/>
              <a:gd name="T48" fmla="*/ 949 w 1954"/>
              <a:gd name="T49" fmla="*/ 1289 h 3405"/>
              <a:gd name="T50" fmla="*/ 881 w 1954"/>
              <a:gd name="T51" fmla="*/ 1474 h 3405"/>
              <a:gd name="T52" fmla="*/ 806 w 1954"/>
              <a:gd name="T53" fmla="*/ 1655 h 3405"/>
              <a:gd name="T54" fmla="*/ 722 w 1954"/>
              <a:gd name="T55" fmla="*/ 1832 h 3405"/>
              <a:gd name="T56" fmla="*/ 631 w 1954"/>
              <a:gd name="T57" fmla="*/ 2004 h 3405"/>
              <a:gd name="T58" fmla="*/ 532 w 1954"/>
              <a:gd name="T59" fmla="*/ 2170 h 3405"/>
              <a:gd name="T60" fmla="*/ 427 w 1954"/>
              <a:gd name="T61" fmla="*/ 2333 h 3405"/>
              <a:gd name="T62" fmla="*/ 312 w 1954"/>
              <a:gd name="T63" fmla="*/ 2489 h 3405"/>
              <a:gd name="T64" fmla="*/ 193 w 1954"/>
              <a:gd name="T65" fmla="*/ 2640 h 3405"/>
              <a:gd name="T66" fmla="*/ 65 w 1954"/>
              <a:gd name="T67" fmla="*/ 2785 h 3405"/>
              <a:gd name="T68" fmla="*/ 0 w 1954"/>
              <a:gd name="T69" fmla="*/ 2855 h 3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54" h="3405">
                <a:moveTo>
                  <a:pt x="0" y="2855"/>
                </a:moveTo>
                <a:lnTo>
                  <a:pt x="566" y="3405"/>
                </a:lnTo>
                <a:lnTo>
                  <a:pt x="566" y="3405"/>
                </a:lnTo>
                <a:lnTo>
                  <a:pt x="646" y="3321"/>
                </a:lnTo>
                <a:lnTo>
                  <a:pt x="722" y="3237"/>
                </a:lnTo>
                <a:lnTo>
                  <a:pt x="797" y="3149"/>
                </a:lnTo>
                <a:lnTo>
                  <a:pt x="870" y="3060"/>
                </a:lnTo>
                <a:lnTo>
                  <a:pt x="940" y="2970"/>
                </a:lnTo>
                <a:lnTo>
                  <a:pt x="1009" y="2877"/>
                </a:lnTo>
                <a:lnTo>
                  <a:pt x="1075" y="2784"/>
                </a:lnTo>
                <a:lnTo>
                  <a:pt x="1139" y="2688"/>
                </a:lnTo>
                <a:lnTo>
                  <a:pt x="1202" y="2591"/>
                </a:lnTo>
                <a:lnTo>
                  <a:pt x="1261" y="2493"/>
                </a:lnTo>
                <a:lnTo>
                  <a:pt x="1319" y="2393"/>
                </a:lnTo>
                <a:lnTo>
                  <a:pt x="1375" y="2291"/>
                </a:lnTo>
                <a:lnTo>
                  <a:pt x="1428" y="2188"/>
                </a:lnTo>
                <a:lnTo>
                  <a:pt x="1479" y="2084"/>
                </a:lnTo>
                <a:lnTo>
                  <a:pt x="1527" y="1979"/>
                </a:lnTo>
                <a:lnTo>
                  <a:pt x="1573" y="1872"/>
                </a:lnTo>
                <a:lnTo>
                  <a:pt x="1617" y="1764"/>
                </a:lnTo>
                <a:lnTo>
                  <a:pt x="1657" y="1655"/>
                </a:lnTo>
                <a:lnTo>
                  <a:pt x="1696" y="1544"/>
                </a:lnTo>
                <a:lnTo>
                  <a:pt x="1733" y="1432"/>
                </a:lnTo>
                <a:lnTo>
                  <a:pt x="1765" y="1320"/>
                </a:lnTo>
                <a:lnTo>
                  <a:pt x="1797" y="1205"/>
                </a:lnTo>
                <a:lnTo>
                  <a:pt x="1825" y="1091"/>
                </a:lnTo>
                <a:lnTo>
                  <a:pt x="1850" y="975"/>
                </a:lnTo>
                <a:lnTo>
                  <a:pt x="1873" y="858"/>
                </a:lnTo>
                <a:lnTo>
                  <a:pt x="1893" y="739"/>
                </a:lnTo>
                <a:lnTo>
                  <a:pt x="1911" y="621"/>
                </a:lnTo>
                <a:lnTo>
                  <a:pt x="1925" y="501"/>
                </a:lnTo>
                <a:lnTo>
                  <a:pt x="1937" y="380"/>
                </a:lnTo>
                <a:lnTo>
                  <a:pt x="1945" y="259"/>
                </a:lnTo>
                <a:lnTo>
                  <a:pt x="1952" y="136"/>
                </a:lnTo>
                <a:lnTo>
                  <a:pt x="1954" y="13"/>
                </a:lnTo>
                <a:lnTo>
                  <a:pt x="1164" y="0"/>
                </a:lnTo>
                <a:lnTo>
                  <a:pt x="1164" y="0"/>
                </a:lnTo>
                <a:lnTo>
                  <a:pt x="1163" y="104"/>
                </a:lnTo>
                <a:lnTo>
                  <a:pt x="1157" y="207"/>
                </a:lnTo>
                <a:lnTo>
                  <a:pt x="1150" y="310"/>
                </a:lnTo>
                <a:lnTo>
                  <a:pt x="1140" y="411"/>
                </a:lnTo>
                <a:lnTo>
                  <a:pt x="1129" y="511"/>
                </a:lnTo>
                <a:lnTo>
                  <a:pt x="1114" y="612"/>
                </a:lnTo>
                <a:lnTo>
                  <a:pt x="1097" y="711"/>
                </a:lnTo>
                <a:lnTo>
                  <a:pt x="1078" y="810"/>
                </a:lnTo>
                <a:lnTo>
                  <a:pt x="1057" y="907"/>
                </a:lnTo>
                <a:lnTo>
                  <a:pt x="1032" y="1004"/>
                </a:lnTo>
                <a:lnTo>
                  <a:pt x="1006" y="1100"/>
                </a:lnTo>
                <a:lnTo>
                  <a:pt x="979" y="1195"/>
                </a:lnTo>
                <a:lnTo>
                  <a:pt x="949" y="1289"/>
                </a:lnTo>
                <a:lnTo>
                  <a:pt x="916" y="1382"/>
                </a:lnTo>
                <a:lnTo>
                  <a:pt x="881" y="1474"/>
                </a:lnTo>
                <a:lnTo>
                  <a:pt x="845" y="1565"/>
                </a:lnTo>
                <a:lnTo>
                  <a:pt x="806" y="1655"/>
                </a:lnTo>
                <a:lnTo>
                  <a:pt x="765" y="1743"/>
                </a:lnTo>
                <a:lnTo>
                  <a:pt x="722" y="1832"/>
                </a:lnTo>
                <a:lnTo>
                  <a:pt x="678" y="1918"/>
                </a:lnTo>
                <a:lnTo>
                  <a:pt x="631" y="2004"/>
                </a:lnTo>
                <a:lnTo>
                  <a:pt x="583" y="2087"/>
                </a:lnTo>
                <a:lnTo>
                  <a:pt x="532" y="2170"/>
                </a:lnTo>
                <a:lnTo>
                  <a:pt x="480" y="2252"/>
                </a:lnTo>
                <a:lnTo>
                  <a:pt x="427" y="2333"/>
                </a:lnTo>
                <a:lnTo>
                  <a:pt x="371" y="2411"/>
                </a:lnTo>
                <a:lnTo>
                  <a:pt x="312" y="2489"/>
                </a:lnTo>
                <a:lnTo>
                  <a:pt x="254" y="2565"/>
                </a:lnTo>
                <a:lnTo>
                  <a:pt x="193" y="2640"/>
                </a:lnTo>
                <a:lnTo>
                  <a:pt x="130" y="2713"/>
                </a:lnTo>
                <a:lnTo>
                  <a:pt x="65" y="2785"/>
                </a:lnTo>
                <a:lnTo>
                  <a:pt x="0" y="2855"/>
                </a:lnTo>
                <a:lnTo>
                  <a:pt x="0" y="2855"/>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23" name="Freeform 22"/>
          <p:cNvSpPr/>
          <p:nvPr>
            <p:custDataLst>
              <p:tags r:id="rId22"/>
            </p:custDataLst>
          </p:nvPr>
        </p:nvSpPr>
        <p:spPr bwMode="auto">
          <a:xfrm>
            <a:off x="10151110" y="3073400"/>
            <a:ext cx="627380" cy="1059180"/>
          </a:xfrm>
          <a:custGeom>
            <a:avLst/>
            <a:gdLst>
              <a:gd name="T0" fmla="*/ 469 w 1586"/>
              <a:gd name="T1" fmla="*/ 2747 h 2747"/>
              <a:gd name="T2" fmla="*/ 532 w 1586"/>
              <a:gd name="T3" fmla="*/ 2679 h 2747"/>
              <a:gd name="T4" fmla="*/ 655 w 1586"/>
              <a:gd name="T5" fmla="*/ 2541 h 2747"/>
              <a:gd name="T6" fmla="*/ 769 w 1586"/>
              <a:gd name="T7" fmla="*/ 2395 h 2747"/>
              <a:gd name="T8" fmla="*/ 879 w 1586"/>
              <a:gd name="T9" fmla="*/ 2246 h 2747"/>
              <a:gd name="T10" fmla="*/ 980 w 1586"/>
              <a:gd name="T11" fmla="*/ 2091 h 2747"/>
              <a:gd name="T12" fmla="*/ 1075 w 1586"/>
              <a:gd name="T13" fmla="*/ 1931 h 2747"/>
              <a:gd name="T14" fmla="*/ 1163 w 1586"/>
              <a:gd name="T15" fmla="*/ 1765 h 2747"/>
              <a:gd name="T16" fmla="*/ 1242 w 1586"/>
              <a:gd name="T17" fmla="*/ 1596 h 2747"/>
              <a:gd name="T18" fmla="*/ 1315 w 1586"/>
              <a:gd name="T19" fmla="*/ 1423 h 2747"/>
              <a:gd name="T20" fmla="*/ 1379 w 1586"/>
              <a:gd name="T21" fmla="*/ 1246 h 2747"/>
              <a:gd name="T22" fmla="*/ 1435 w 1586"/>
              <a:gd name="T23" fmla="*/ 1065 h 2747"/>
              <a:gd name="T24" fmla="*/ 1482 w 1586"/>
              <a:gd name="T25" fmla="*/ 880 h 2747"/>
              <a:gd name="T26" fmla="*/ 1521 w 1586"/>
              <a:gd name="T27" fmla="*/ 691 h 2747"/>
              <a:gd name="T28" fmla="*/ 1551 w 1586"/>
              <a:gd name="T29" fmla="*/ 501 h 2747"/>
              <a:gd name="T30" fmla="*/ 1571 w 1586"/>
              <a:gd name="T31" fmla="*/ 307 h 2747"/>
              <a:gd name="T32" fmla="*/ 1583 w 1586"/>
              <a:gd name="T33" fmla="*/ 110 h 2747"/>
              <a:gd name="T34" fmla="*/ 932 w 1586"/>
              <a:gd name="T35" fmla="*/ 0 h 2747"/>
              <a:gd name="T36" fmla="*/ 929 w 1586"/>
              <a:gd name="T37" fmla="*/ 83 h 2747"/>
              <a:gd name="T38" fmla="*/ 920 w 1586"/>
              <a:gd name="T39" fmla="*/ 248 h 2747"/>
              <a:gd name="T40" fmla="*/ 903 w 1586"/>
              <a:gd name="T41" fmla="*/ 410 h 2747"/>
              <a:gd name="T42" fmla="*/ 879 w 1586"/>
              <a:gd name="T43" fmla="*/ 570 h 2747"/>
              <a:gd name="T44" fmla="*/ 846 w 1586"/>
              <a:gd name="T45" fmla="*/ 728 h 2747"/>
              <a:gd name="T46" fmla="*/ 807 w 1586"/>
              <a:gd name="T47" fmla="*/ 882 h 2747"/>
              <a:gd name="T48" fmla="*/ 760 w 1586"/>
              <a:gd name="T49" fmla="*/ 1035 h 2747"/>
              <a:gd name="T50" fmla="*/ 707 w 1586"/>
              <a:gd name="T51" fmla="*/ 1183 h 2747"/>
              <a:gd name="T52" fmla="*/ 646 w 1586"/>
              <a:gd name="T53" fmla="*/ 1329 h 2747"/>
              <a:gd name="T54" fmla="*/ 579 w 1586"/>
              <a:gd name="T55" fmla="*/ 1470 h 2747"/>
              <a:gd name="T56" fmla="*/ 506 w 1586"/>
              <a:gd name="T57" fmla="*/ 1608 h 2747"/>
              <a:gd name="T58" fmla="*/ 427 w 1586"/>
              <a:gd name="T59" fmla="*/ 1742 h 2747"/>
              <a:gd name="T60" fmla="*/ 342 w 1586"/>
              <a:gd name="T61" fmla="*/ 1872 h 2747"/>
              <a:gd name="T62" fmla="*/ 251 w 1586"/>
              <a:gd name="T63" fmla="*/ 1998 h 2747"/>
              <a:gd name="T64" fmla="*/ 155 w 1586"/>
              <a:gd name="T65" fmla="*/ 2119 h 2747"/>
              <a:gd name="T66" fmla="*/ 53 w 1586"/>
              <a:gd name="T67" fmla="*/ 2237 h 2747"/>
              <a:gd name="T68" fmla="*/ 0 w 1586"/>
              <a:gd name="T69" fmla="*/ 2293 h 2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86" h="2747">
                <a:moveTo>
                  <a:pt x="0" y="2293"/>
                </a:moveTo>
                <a:lnTo>
                  <a:pt x="469" y="2747"/>
                </a:lnTo>
                <a:lnTo>
                  <a:pt x="469" y="2747"/>
                </a:lnTo>
                <a:lnTo>
                  <a:pt x="532" y="2679"/>
                </a:lnTo>
                <a:lnTo>
                  <a:pt x="594" y="2612"/>
                </a:lnTo>
                <a:lnTo>
                  <a:pt x="655" y="2541"/>
                </a:lnTo>
                <a:lnTo>
                  <a:pt x="713" y="2468"/>
                </a:lnTo>
                <a:lnTo>
                  <a:pt x="769" y="2395"/>
                </a:lnTo>
                <a:lnTo>
                  <a:pt x="825" y="2321"/>
                </a:lnTo>
                <a:lnTo>
                  <a:pt x="879" y="2246"/>
                </a:lnTo>
                <a:lnTo>
                  <a:pt x="931" y="2169"/>
                </a:lnTo>
                <a:lnTo>
                  <a:pt x="980" y="2091"/>
                </a:lnTo>
                <a:lnTo>
                  <a:pt x="1028" y="2011"/>
                </a:lnTo>
                <a:lnTo>
                  <a:pt x="1075" y="1931"/>
                </a:lnTo>
                <a:lnTo>
                  <a:pt x="1120" y="1849"/>
                </a:lnTo>
                <a:lnTo>
                  <a:pt x="1163" y="1765"/>
                </a:lnTo>
                <a:lnTo>
                  <a:pt x="1203" y="1682"/>
                </a:lnTo>
                <a:lnTo>
                  <a:pt x="1242" y="1596"/>
                </a:lnTo>
                <a:lnTo>
                  <a:pt x="1280" y="1510"/>
                </a:lnTo>
                <a:lnTo>
                  <a:pt x="1315" y="1423"/>
                </a:lnTo>
                <a:lnTo>
                  <a:pt x="1347" y="1334"/>
                </a:lnTo>
                <a:lnTo>
                  <a:pt x="1379" y="1246"/>
                </a:lnTo>
                <a:lnTo>
                  <a:pt x="1407" y="1156"/>
                </a:lnTo>
                <a:lnTo>
                  <a:pt x="1435" y="1065"/>
                </a:lnTo>
                <a:lnTo>
                  <a:pt x="1459" y="972"/>
                </a:lnTo>
                <a:lnTo>
                  <a:pt x="1482" y="880"/>
                </a:lnTo>
                <a:lnTo>
                  <a:pt x="1502" y="786"/>
                </a:lnTo>
                <a:lnTo>
                  <a:pt x="1521" y="691"/>
                </a:lnTo>
                <a:lnTo>
                  <a:pt x="1536" y="596"/>
                </a:lnTo>
                <a:lnTo>
                  <a:pt x="1551" y="501"/>
                </a:lnTo>
                <a:lnTo>
                  <a:pt x="1562" y="403"/>
                </a:lnTo>
                <a:lnTo>
                  <a:pt x="1571" y="307"/>
                </a:lnTo>
                <a:lnTo>
                  <a:pt x="1578" y="208"/>
                </a:lnTo>
                <a:lnTo>
                  <a:pt x="1583" y="110"/>
                </a:lnTo>
                <a:lnTo>
                  <a:pt x="1586" y="10"/>
                </a:lnTo>
                <a:lnTo>
                  <a:pt x="932" y="0"/>
                </a:lnTo>
                <a:lnTo>
                  <a:pt x="932" y="0"/>
                </a:lnTo>
                <a:lnTo>
                  <a:pt x="929" y="83"/>
                </a:lnTo>
                <a:lnTo>
                  <a:pt x="927" y="166"/>
                </a:lnTo>
                <a:lnTo>
                  <a:pt x="920" y="248"/>
                </a:lnTo>
                <a:lnTo>
                  <a:pt x="913" y="329"/>
                </a:lnTo>
                <a:lnTo>
                  <a:pt x="903" y="410"/>
                </a:lnTo>
                <a:lnTo>
                  <a:pt x="892" y="491"/>
                </a:lnTo>
                <a:lnTo>
                  <a:pt x="879" y="570"/>
                </a:lnTo>
                <a:lnTo>
                  <a:pt x="863" y="649"/>
                </a:lnTo>
                <a:lnTo>
                  <a:pt x="846" y="728"/>
                </a:lnTo>
                <a:lnTo>
                  <a:pt x="828" y="806"/>
                </a:lnTo>
                <a:lnTo>
                  <a:pt x="807" y="882"/>
                </a:lnTo>
                <a:lnTo>
                  <a:pt x="784" y="959"/>
                </a:lnTo>
                <a:lnTo>
                  <a:pt x="760" y="1035"/>
                </a:lnTo>
                <a:lnTo>
                  <a:pt x="734" y="1109"/>
                </a:lnTo>
                <a:lnTo>
                  <a:pt x="707" y="1183"/>
                </a:lnTo>
                <a:lnTo>
                  <a:pt x="677" y="1256"/>
                </a:lnTo>
                <a:lnTo>
                  <a:pt x="646" y="1329"/>
                </a:lnTo>
                <a:lnTo>
                  <a:pt x="613" y="1399"/>
                </a:lnTo>
                <a:lnTo>
                  <a:pt x="579" y="1470"/>
                </a:lnTo>
                <a:lnTo>
                  <a:pt x="544" y="1540"/>
                </a:lnTo>
                <a:lnTo>
                  <a:pt x="506" y="1608"/>
                </a:lnTo>
                <a:lnTo>
                  <a:pt x="467" y="1675"/>
                </a:lnTo>
                <a:lnTo>
                  <a:pt x="427" y="1742"/>
                </a:lnTo>
                <a:lnTo>
                  <a:pt x="385" y="1808"/>
                </a:lnTo>
                <a:lnTo>
                  <a:pt x="342" y="1872"/>
                </a:lnTo>
                <a:lnTo>
                  <a:pt x="297" y="1936"/>
                </a:lnTo>
                <a:lnTo>
                  <a:pt x="251" y="1998"/>
                </a:lnTo>
                <a:lnTo>
                  <a:pt x="203" y="2060"/>
                </a:lnTo>
                <a:lnTo>
                  <a:pt x="155" y="2119"/>
                </a:lnTo>
                <a:lnTo>
                  <a:pt x="104" y="2178"/>
                </a:lnTo>
                <a:lnTo>
                  <a:pt x="53" y="2237"/>
                </a:lnTo>
                <a:lnTo>
                  <a:pt x="0" y="2293"/>
                </a:lnTo>
                <a:lnTo>
                  <a:pt x="0" y="2293"/>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24" name="Freeform 23"/>
          <p:cNvSpPr/>
          <p:nvPr>
            <p:custDataLst>
              <p:tags r:id="rId23"/>
            </p:custDataLst>
          </p:nvPr>
        </p:nvSpPr>
        <p:spPr bwMode="auto">
          <a:xfrm>
            <a:off x="10151745" y="1971040"/>
            <a:ext cx="635000" cy="1070610"/>
          </a:xfrm>
          <a:custGeom>
            <a:avLst/>
            <a:gdLst>
              <a:gd name="T0" fmla="*/ 1610 w 1610"/>
              <a:gd name="T1" fmla="*/ 2712 h 2722"/>
              <a:gd name="T2" fmla="*/ 1606 w 1610"/>
              <a:gd name="T3" fmla="*/ 2614 h 2722"/>
              <a:gd name="T4" fmla="*/ 1593 w 1610"/>
              <a:gd name="T5" fmla="*/ 2419 h 2722"/>
              <a:gd name="T6" fmla="*/ 1570 w 1610"/>
              <a:gd name="T7" fmla="*/ 2226 h 2722"/>
              <a:gd name="T8" fmla="*/ 1539 w 1610"/>
              <a:gd name="T9" fmla="*/ 2036 h 2722"/>
              <a:gd name="T10" fmla="*/ 1497 w 1610"/>
              <a:gd name="T11" fmla="*/ 1850 h 2722"/>
              <a:gd name="T12" fmla="*/ 1448 w 1610"/>
              <a:gd name="T13" fmla="*/ 1666 h 2722"/>
              <a:gd name="T14" fmla="*/ 1390 w 1610"/>
              <a:gd name="T15" fmla="*/ 1487 h 2722"/>
              <a:gd name="T16" fmla="*/ 1325 w 1610"/>
              <a:gd name="T17" fmla="*/ 1311 h 2722"/>
              <a:gd name="T18" fmla="*/ 1251 w 1610"/>
              <a:gd name="T19" fmla="*/ 1139 h 2722"/>
              <a:gd name="T20" fmla="*/ 1170 w 1610"/>
              <a:gd name="T21" fmla="*/ 971 h 2722"/>
              <a:gd name="T22" fmla="*/ 1080 w 1610"/>
              <a:gd name="T23" fmla="*/ 808 h 2722"/>
              <a:gd name="T24" fmla="*/ 985 w 1610"/>
              <a:gd name="T25" fmla="*/ 649 h 2722"/>
              <a:gd name="T26" fmla="*/ 883 w 1610"/>
              <a:gd name="T27" fmla="*/ 496 h 2722"/>
              <a:gd name="T28" fmla="*/ 772 w 1610"/>
              <a:gd name="T29" fmla="*/ 347 h 2722"/>
              <a:gd name="T30" fmla="*/ 656 w 1610"/>
              <a:gd name="T31" fmla="*/ 204 h 2722"/>
              <a:gd name="T32" fmla="*/ 534 w 1610"/>
              <a:gd name="T33" fmla="*/ 67 h 2722"/>
              <a:gd name="T34" fmla="*/ 0 w 1610"/>
              <a:gd name="T35" fmla="*/ 455 h 2722"/>
              <a:gd name="T36" fmla="*/ 53 w 1610"/>
              <a:gd name="T37" fmla="*/ 510 h 2722"/>
              <a:gd name="T38" fmla="*/ 156 w 1610"/>
              <a:gd name="T39" fmla="*/ 626 h 2722"/>
              <a:gd name="T40" fmla="*/ 254 w 1610"/>
              <a:gd name="T41" fmla="*/ 746 h 2722"/>
              <a:gd name="T42" fmla="*/ 346 w 1610"/>
              <a:gd name="T43" fmla="*/ 869 h 2722"/>
              <a:gd name="T44" fmla="*/ 432 w 1610"/>
              <a:gd name="T45" fmla="*/ 998 h 2722"/>
              <a:gd name="T46" fmla="*/ 513 w 1610"/>
              <a:gd name="T47" fmla="*/ 1130 h 2722"/>
              <a:gd name="T48" fmla="*/ 587 w 1610"/>
              <a:gd name="T49" fmla="*/ 1267 h 2722"/>
              <a:gd name="T50" fmla="*/ 655 w 1610"/>
              <a:gd name="T51" fmla="*/ 1407 h 2722"/>
              <a:gd name="T52" fmla="*/ 717 w 1610"/>
              <a:gd name="T53" fmla="*/ 1550 h 2722"/>
              <a:gd name="T54" fmla="*/ 772 w 1610"/>
              <a:gd name="T55" fmla="*/ 1698 h 2722"/>
              <a:gd name="T56" fmla="*/ 820 w 1610"/>
              <a:gd name="T57" fmla="*/ 1849 h 2722"/>
              <a:gd name="T58" fmla="*/ 862 w 1610"/>
              <a:gd name="T59" fmla="*/ 2001 h 2722"/>
              <a:gd name="T60" fmla="*/ 896 w 1610"/>
              <a:gd name="T61" fmla="*/ 2157 h 2722"/>
              <a:gd name="T62" fmla="*/ 923 w 1610"/>
              <a:gd name="T63" fmla="*/ 2316 h 2722"/>
              <a:gd name="T64" fmla="*/ 942 w 1610"/>
              <a:gd name="T65" fmla="*/ 2477 h 2722"/>
              <a:gd name="T66" fmla="*/ 954 w 1610"/>
              <a:gd name="T67" fmla="*/ 2640 h 2722"/>
              <a:gd name="T68" fmla="*/ 957 w 1610"/>
              <a:gd name="T69" fmla="*/ 2722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10" h="2722">
                <a:moveTo>
                  <a:pt x="957" y="2722"/>
                </a:moveTo>
                <a:lnTo>
                  <a:pt x="1610" y="2712"/>
                </a:lnTo>
                <a:lnTo>
                  <a:pt x="1610" y="2712"/>
                </a:lnTo>
                <a:lnTo>
                  <a:pt x="1606" y="2614"/>
                </a:lnTo>
                <a:lnTo>
                  <a:pt x="1601" y="2515"/>
                </a:lnTo>
                <a:lnTo>
                  <a:pt x="1593" y="2419"/>
                </a:lnTo>
                <a:lnTo>
                  <a:pt x="1583" y="2321"/>
                </a:lnTo>
                <a:lnTo>
                  <a:pt x="1570" y="2226"/>
                </a:lnTo>
                <a:lnTo>
                  <a:pt x="1556" y="2131"/>
                </a:lnTo>
                <a:lnTo>
                  <a:pt x="1539" y="2036"/>
                </a:lnTo>
                <a:lnTo>
                  <a:pt x="1519" y="1942"/>
                </a:lnTo>
                <a:lnTo>
                  <a:pt x="1497" y="1850"/>
                </a:lnTo>
                <a:lnTo>
                  <a:pt x="1474" y="1757"/>
                </a:lnTo>
                <a:lnTo>
                  <a:pt x="1448" y="1666"/>
                </a:lnTo>
                <a:lnTo>
                  <a:pt x="1420" y="1576"/>
                </a:lnTo>
                <a:lnTo>
                  <a:pt x="1390" y="1487"/>
                </a:lnTo>
                <a:lnTo>
                  <a:pt x="1359" y="1398"/>
                </a:lnTo>
                <a:lnTo>
                  <a:pt x="1325" y="1311"/>
                </a:lnTo>
                <a:lnTo>
                  <a:pt x="1289" y="1225"/>
                </a:lnTo>
                <a:lnTo>
                  <a:pt x="1251" y="1139"/>
                </a:lnTo>
                <a:lnTo>
                  <a:pt x="1211" y="1054"/>
                </a:lnTo>
                <a:lnTo>
                  <a:pt x="1170" y="971"/>
                </a:lnTo>
                <a:lnTo>
                  <a:pt x="1126" y="889"/>
                </a:lnTo>
                <a:lnTo>
                  <a:pt x="1080" y="808"/>
                </a:lnTo>
                <a:lnTo>
                  <a:pt x="1034" y="729"/>
                </a:lnTo>
                <a:lnTo>
                  <a:pt x="985" y="649"/>
                </a:lnTo>
                <a:lnTo>
                  <a:pt x="935" y="573"/>
                </a:lnTo>
                <a:lnTo>
                  <a:pt x="883" y="496"/>
                </a:lnTo>
                <a:lnTo>
                  <a:pt x="828" y="421"/>
                </a:lnTo>
                <a:lnTo>
                  <a:pt x="772" y="347"/>
                </a:lnTo>
                <a:lnTo>
                  <a:pt x="715" y="276"/>
                </a:lnTo>
                <a:lnTo>
                  <a:pt x="656" y="204"/>
                </a:lnTo>
                <a:lnTo>
                  <a:pt x="595" y="135"/>
                </a:lnTo>
                <a:lnTo>
                  <a:pt x="534" y="67"/>
                </a:lnTo>
                <a:lnTo>
                  <a:pt x="470" y="0"/>
                </a:lnTo>
                <a:lnTo>
                  <a:pt x="0" y="455"/>
                </a:lnTo>
                <a:lnTo>
                  <a:pt x="0" y="455"/>
                </a:lnTo>
                <a:lnTo>
                  <a:pt x="53" y="510"/>
                </a:lnTo>
                <a:lnTo>
                  <a:pt x="105" y="567"/>
                </a:lnTo>
                <a:lnTo>
                  <a:pt x="156" y="626"/>
                </a:lnTo>
                <a:lnTo>
                  <a:pt x="206" y="684"/>
                </a:lnTo>
                <a:lnTo>
                  <a:pt x="254" y="746"/>
                </a:lnTo>
                <a:lnTo>
                  <a:pt x="301" y="807"/>
                </a:lnTo>
                <a:lnTo>
                  <a:pt x="346" y="869"/>
                </a:lnTo>
                <a:lnTo>
                  <a:pt x="389" y="933"/>
                </a:lnTo>
                <a:lnTo>
                  <a:pt x="432" y="998"/>
                </a:lnTo>
                <a:lnTo>
                  <a:pt x="472" y="1063"/>
                </a:lnTo>
                <a:lnTo>
                  <a:pt x="513" y="1130"/>
                </a:lnTo>
                <a:lnTo>
                  <a:pt x="551" y="1198"/>
                </a:lnTo>
                <a:lnTo>
                  <a:pt x="587" y="1267"/>
                </a:lnTo>
                <a:lnTo>
                  <a:pt x="622" y="1337"/>
                </a:lnTo>
                <a:lnTo>
                  <a:pt x="655" y="1407"/>
                </a:lnTo>
                <a:lnTo>
                  <a:pt x="686" y="1479"/>
                </a:lnTo>
                <a:lnTo>
                  <a:pt x="717" y="1550"/>
                </a:lnTo>
                <a:lnTo>
                  <a:pt x="745" y="1623"/>
                </a:lnTo>
                <a:lnTo>
                  <a:pt x="772" y="1698"/>
                </a:lnTo>
                <a:lnTo>
                  <a:pt x="797" y="1773"/>
                </a:lnTo>
                <a:lnTo>
                  <a:pt x="820" y="1849"/>
                </a:lnTo>
                <a:lnTo>
                  <a:pt x="842" y="1924"/>
                </a:lnTo>
                <a:lnTo>
                  <a:pt x="862" y="2001"/>
                </a:lnTo>
                <a:lnTo>
                  <a:pt x="880" y="2079"/>
                </a:lnTo>
                <a:lnTo>
                  <a:pt x="896" y="2157"/>
                </a:lnTo>
                <a:lnTo>
                  <a:pt x="910" y="2237"/>
                </a:lnTo>
                <a:lnTo>
                  <a:pt x="923" y="2316"/>
                </a:lnTo>
                <a:lnTo>
                  <a:pt x="933" y="2397"/>
                </a:lnTo>
                <a:lnTo>
                  <a:pt x="942" y="2477"/>
                </a:lnTo>
                <a:lnTo>
                  <a:pt x="949" y="2558"/>
                </a:lnTo>
                <a:lnTo>
                  <a:pt x="954" y="2640"/>
                </a:lnTo>
                <a:lnTo>
                  <a:pt x="957" y="2722"/>
                </a:lnTo>
                <a:lnTo>
                  <a:pt x="957" y="2722"/>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25" name="Freeform 24"/>
          <p:cNvSpPr/>
          <p:nvPr>
            <p:custDataLst>
              <p:tags r:id="rId24"/>
            </p:custDataLst>
          </p:nvPr>
        </p:nvSpPr>
        <p:spPr bwMode="auto">
          <a:xfrm>
            <a:off x="9225915" y="1500505"/>
            <a:ext cx="1075055" cy="617855"/>
          </a:xfrm>
          <a:custGeom>
            <a:avLst/>
            <a:gdLst>
              <a:gd name="T0" fmla="*/ 0 w 2722"/>
              <a:gd name="T1" fmla="*/ 653 h 1586"/>
              <a:gd name="T2" fmla="*/ 164 w 2722"/>
              <a:gd name="T3" fmla="*/ 660 h 1586"/>
              <a:gd name="T4" fmla="*/ 326 w 2722"/>
              <a:gd name="T5" fmla="*/ 674 h 1586"/>
              <a:gd name="T6" fmla="*/ 486 w 2722"/>
              <a:gd name="T7" fmla="*/ 696 h 1586"/>
              <a:gd name="T8" fmla="*/ 643 w 2722"/>
              <a:gd name="T9" fmla="*/ 725 h 1586"/>
              <a:gd name="T10" fmla="*/ 797 w 2722"/>
              <a:gd name="T11" fmla="*/ 761 h 1586"/>
              <a:gd name="T12" fmla="*/ 949 w 2722"/>
              <a:gd name="T13" fmla="*/ 806 h 1586"/>
              <a:gd name="T14" fmla="*/ 1098 w 2722"/>
              <a:gd name="T15" fmla="*/ 855 h 1586"/>
              <a:gd name="T16" fmla="*/ 1242 w 2722"/>
              <a:gd name="T17" fmla="*/ 912 h 1586"/>
              <a:gd name="T18" fmla="*/ 1384 w 2722"/>
              <a:gd name="T19" fmla="*/ 976 h 1586"/>
              <a:gd name="T20" fmla="*/ 1523 w 2722"/>
              <a:gd name="T21" fmla="*/ 1045 h 1586"/>
              <a:gd name="T22" fmla="*/ 1657 w 2722"/>
              <a:gd name="T23" fmla="*/ 1121 h 1586"/>
              <a:gd name="T24" fmla="*/ 1788 w 2722"/>
              <a:gd name="T25" fmla="*/ 1203 h 1586"/>
              <a:gd name="T26" fmla="*/ 1915 w 2722"/>
              <a:gd name="T27" fmla="*/ 1290 h 1586"/>
              <a:gd name="T28" fmla="*/ 2038 w 2722"/>
              <a:gd name="T29" fmla="*/ 1384 h 1586"/>
              <a:gd name="T30" fmla="*/ 2155 w 2722"/>
              <a:gd name="T31" fmla="*/ 1481 h 1586"/>
              <a:gd name="T32" fmla="*/ 2268 w 2722"/>
              <a:gd name="T33" fmla="*/ 1586 h 1586"/>
              <a:gd name="T34" fmla="*/ 2722 w 2722"/>
              <a:gd name="T35" fmla="*/ 1115 h 1586"/>
              <a:gd name="T36" fmla="*/ 2587 w 2722"/>
              <a:gd name="T37" fmla="*/ 992 h 1586"/>
              <a:gd name="T38" fmla="*/ 2446 w 2722"/>
              <a:gd name="T39" fmla="*/ 875 h 1586"/>
              <a:gd name="T40" fmla="*/ 2301 w 2722"/>
              <a:gd name="T41" fmla="*/ 763 h 1586"/>
              <a:gd name="T42" fmla="*/ 2150 w 2722"/>
              <a:gd name="T43" fmla="*/ 658 h 1586"/>
              <a:gd name="T44" fmla="*/ 1993 w 2722"/>
              <a:gd name="T45" fmla="*/ 559 h 1586"/>
              <a:gd name="T46" fmla="*/ 1832 w 2722"/>
              <a:gd name="T47" fmla="*/ 470 h 1586"/>
              <a:gd name="T48" fmla="*/ 1667 w 2722"/>
              <a:gd name="T49" fmla="*/ 386 h 1586"/>
              <a:gd name="T50" fmla="*/ 1496 w 2722"/>
              <a:gd name="T51" fmla="*/ 309 h 1586"/>
              <a:gd name="T52" fmla="*/ 1323 w 2722"/>
              <a:gd name="T53" fmla="*/ 242 h 1586"/>
              <a:gd name="T54" fmla="*/ 1144 w 2722"/>
              <a:gd name="T55" fmla="*/ 182 h 1586"/>
              <a:gd name="T56" fmla="*/ 963 w 2722"/>
              <a:gd name="T57" fmla="*/ 130 h 1586"/>
              <a:gd name="T58" fmla="*/ 779 w 2722"/>
              <a:gd name="T59" fmla="*/ 86 h 1586"/>
              <a:gd name="T60" fmla="*/ 591 w 2722"/>
              <a:gd name="T61" fmla="*/ 50 h 1586"/>
              <a:gd name="T62" fmla="*/ 401 w 2722"/>
              <a:gd name="T63" fmla="*/ 24 h 1586"/>
              <a:gd name="T64" fmla="*/ 207 w 2722"/>
              <a:gd name="T65" fmla="*/ 7 h 1586"/>
              <a:gd name="T66" fmla="*/ 10 w 2722"/>
              <a:gd name="T67" fmla="*/ 0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22" h="1586">
                <a:moveTo>
                  <a:pt x="0" y="653"/>
                </a:moveTo>
                <a:lnTo>
                  <a:pt x="0" y="653"/>
                </a:lnTo>
                <a:lnTo>
                  <a:pt x="82" y="656"/>
                </a:lnTo>
                <a:lnTo>
                  <a:pt x="164" y="660"/>
                </a:lnTo>
                <a:lnTo>
                  <a:pt x="245" y="666"/>
                </a:lnTo>
                <a:lnTo>
                  <a:pt x="326" y="674"/>
                </a:lnTo>
                <a:lnTo>
                  <a:pt x="406" y="684"/>
                </a:lnTo>
                <a:lnTo>
                  <a:pt x="486" y="696"/>
                </a:lnTo>
                <a:lnTo>
                  <a:pt x="564" y="709"/>
                </a:lnTo>
                <a:lnTo>
                  <a:pt x="643" y="725"/>
                </a:lnTo>
                <a:lnTo>
                  <a:pt x="720" y="743"/>
                </a:lnTo>
                <a:lnTo>
                  <a:pt x="797" y="761"/>
                </a:lnTo>
                <a:lnTo>
                  <a:pt x="874" y="782"/>
                </a:lnTo>
                <a:lnTo>
                  <a:pt x="949" y="806"/>
                </a:lnTo>
                <a:lnTo>
                  <a:pt x="1023" y="829"/>
                </a:lnTo>
                <a:lnTo>
                  <a:pt x="1098" y="855"/>
                </a:lnTo>
                <a:lnTo>
                  <a:pt x="1170" y="882"/>
                </a:lnTo>
                <a:lnTo>
                  <a:pt x="1242" y="912"/>
                </a:lnTo>
                <a:lnTo>
                  <a:pt x="1314" y="944"/>
                </a:lnTo>
                <a:lnTo>
                  <a:pt x="1384" y="976"/>
                </a:lnTo>
                <a:lnTo>
                  <a:pt x="1454" y="1010"/>
                </a:lnTo>
                <a:lnTo>
                  <a:pt x="1523" y="1045"/>
                </a:lnTo>
                <a:lnTo>
                  <a:pt x="1591" y="1083"/>
                </a:lnTo>
                <a:lnTo>
                  <a:pt x="1657" y="1121"/>
                </a:lnTo>
                <a:lnTo>
                  <a:pt x="1724" y="1161"/>
                </a:lnTo>
                <a:lnTo>
                  <a:pt x="1788" y="1203"/>
                </a:lnTo>
                <a:lnTo>
                  <a:pt x="1851" y="1246"/>
                </a:lnTo>
                <a:lnTo>
                  <a:pt x="1915" y="1290"/>
                </a:lnTo>
                <a:lnTo>
                  <a:pt x="1976" y="1337"/>
                </a:lnTo>
                <a:lnTo>
                  <a:pt x="2038" y="1384"/>
                </a:lnTo>
                <a:lnTo>
                  <a:pt x="2096" y="1432"/>
                </a:lnTo>
                <a:lnTo>
                  <a:pt x="2155" y="1481"/>
                </a:lnTo>
                <a:lnTo>
                  <a:pt x="2212" y="1533"/>
                </a:lnTo>
                <a:lnTo>
                  <a:pt x="2268" y="1586"/>
                </a:lnTo>
                <a:lnTo>
                  <a:pt x="2722" y="1115"/>
                </a:lnTo>
                <a:lnTo>
                  <a:pt x="2722" y="1115"/>
                </a:lnTo>
                <a:lnTo>
                  <a:pt x="2656" y="1053"/>
                </a:lnTo>
                <a:lnTo>
                  <a:pt x="2587" y="992"/>
                </a:lnTo>
                <a:lnTo>
                  <a:pt x="2518" y="932"/>
                </a:lnTo>
                <a:lnTo>
                  <a:pt x="2446" y="875"/>
                </a:lnTo>
                <a:lnTo>
                  <a:pt x="2373" y="817"/>
                </a:lnTo>
                <a:lnTo>
                  <a:pt x="2301" y="763"/>
                </a:lnTo>
                <a:lnTo>
                  <a:pt x="2225" y="709"/>
                </a:lnTo>
                <a:lnTo>
                  <a:pt x="2150" y="658"/>
                </a:lnTo>
                <a:lnTo>
                  <a:pt x="2071" y="608"/>
                </a:lnTo>
                <a:lnTo>
                  <a:pt x="1993" y="559"/>
                </a:lnTo>
                <a:lnTo>
                  <a:pt x="1913" y="514"/>
                </a:lnTo>
                <a:lnTo>
                  <a:pt x="1832" y="470"/>
                </a:lnTo>
                <a:lnTo>
                  <a:pt x="1750" y="427"/>
                </a:lnTo>
                <a:lnTo>
                  <a:pt x="1667" y="386"/>
                </a:lnTo>
                <a:lnTo>
                  <a:pt x="1582" y="347"/>
                </a:lnTo>
                <a:lnTo>
                  <a:pt x="1496" y="309"/>
                </a:lnTo>
                <a:lnTo>
                  <a:pt x="1410" y="274"/>
                </a:lnTo>
                <a:lnTo>
                  <a:pt x="1323" y="242"/>
                </a:lnTo>
                <a:lnTo>
                  <a:pt x="1234" y="211"/>
                </a:lnTo>
                <a:lnTo>
                  <a:pt x="1144" y="182"/>
                </a:lnTo>
                <a:lnTo>
                  <a:pt x="1055" y="155"/>
                </a:lnTo>
                <a:lnTo>
                  <a:pt x="963" y="130"/>
                </a:lnTo>
                <a:lnTo>
                  <a:pt x="872" y="106"/>
                </a:lnTo>
                <a:lnTo>
                  <a:pt x="779" y="86"/>
                </a:lnTo>
                <a:lnTo>
                  <a:pt x="685" y="67"/>
                </a:lnTo>
                <a:lnTo>
                  <a:pt x="591" y="50"/>
                </a:lnTo>
                <a:lnTo>
                  <a:pt x="496" y="37"/>
                </a:lnTo>
                <a:lnTo>
                  <a:pt x="401" y="24"/>
                </a:lnTo>
                <a:lnTo>
                  <a:pt x="303" y="15"/>
                </a:lnTo>
                <a:lnTo>
                  <a:pt x="207" y="7"/>
                </a:lnTo>
                <a:lnTo>
                  <a:pt x="109" y="2"/>
                </a:lnTo>
                <a:lnTo>
                  <a:pt x="10" y="0"/>
                </a:lnTo>
                <a:lnTo>
                  <a:pt x="0" y="653"/>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26" name="Freeform 25"/>
          <p:cNvSpPr/>
          <p:nvPr>
            <p:custDataLst>
              <p:tags r:id="rId25"/>
            </p:custDataLst>
          </p:nvPr>
        </p:nvSpPr>
        <p:spPr bwMode="auto">
          <a:xfrm>
            <a:off x="9225915" y="3994785"/>
            <a:ext cx="1085850" cy="626745"/>
          </a:xfrm>
          <a:custGeom>
            <a:avLst/>
            <a:gdLst>
              <a:gd name="T0" fmla="*/ 11 w 2747"/>
              <a:gd name="T1" fmla="*/ 1610 h 1610"/>
              <a:gd name="T2" fmla="*/ 110 w 2747"/>
              <a:gd name="T3" fmla="*/ 1608 h 1610"/>
              <a:gd name="T4" fmla="*/ 308 w 2747"/>
              <a:gd name="T5" fmla="*/ 1595 h 1610"/>
              <a:gd name="T6" fmla="*/ 502 w 2747"/>
              <a:gd name="T7" fmla="*/ 1573 h 1610"/>
              <a:gd name="T8" fmla="*/ 693 w 2747"/>
              <a:gd name="T9" fmla="*/ 1541 h 1610"/>
              <a:gd name="T10" fmla="*/ 882 w 2747"/>
              <a:gd name="T11" fmla="*/ 1501 h 1610"/>
              <a:gd name="T12" fmla="*/ 1067 w 2747"/>
              <a:gd name="T13" fmla="*/ 1452 h 1610"/>
              <a:gd name="T14" fmla="*/ 1248 w 2747"/>
              <a:gd name="T15" fmla="*/ 1394 h 1610"/>
              <a:gd name="T16" fmla="*/ 1425 w 2747"/>
              <a:gd name="T17" fmla="*/ 1329 h 1610"/>
              <a:gd name="T18" fmla="*/ 1599 w 2747"/>
              <a:gd name="T19" fmla="*/ 1255 h 1610"/>
              <a:gd name="T20" fmla="*/ 1767 w 2747"/>
              <a:gd name="T21" fmla="*/ 1173 h 1610"/>
              <a:gd name="T22" fmla="*/ 1932 w 2747"/>
              <a:gd name="T23" fmla="*/ 1084 h 1610"/>
              <a:gd name="T24" fmla="*/ 2093 w 2747"/>
              <a:gd name="T25" fmla="*/ 988 h 1610"/>
              <a:gd name="T26" fmla="*/ 2248 w 2747"/>
              <a:gd name="T27" fmla="*/ 884 h 1610"/>
              <a:gd name="T28" fmla="*/ 2397 w 2747"/>
              <a:gd name="T29" fmla="*/ 774 h 1610"/>
              <a:gd name="T30" fmla="*/ 2542 w 2747"/>
              <a:gd name="T31" fmla="*/ 657 h 1610"/>
              <a:gd name="T32" fmla="*/ 2680 w 2747"/>
              <a:gd name="T33" fmla="*/ 534 h 1610"/>
              <a:gd name="T34" fmla="*/ 2293 w 2747"/>
              <a:gd name="T35" fmla="*/ 0 h 1610"/>
              <a:gd name="T36" fmla="*/ 2236 w 2747"/>
              <a:gd name="T37" fmla="*/ 53 h 1610"/>
              <a:gd name="T38" fmla="*/ 2120 w 2747"/>
              <a:gd name="T39" fmla="*/ 157 h 1610"/>
              <a:gd name="T40" fmla="*/ 1999 w 2747"/>
              <a:gd name="T41" fmla="*/ 255 h 1610"/>
              <a:gd name="T42" fmla="*/ 1874 w 2747"/>
              <a:gd name="T43" fmla="*/ 347 h 1610"/>
              <a:gd name="T44" fmla="*/ 1744 w 2747"/>
              <a:gd name="T45" fmla="*/ 435 h 1610"/>
              <a:gd name="T46" fmla="*/ 1610 w 2747"/>
              <a:gd name="T47" fmla="*/ 515 h 1610"/>
              <a:gd name="T48" fmla="*/ 1473 w 2747"/>
              <a:gd name="T49" fmla="*/ 591 h 1610"/>
              <a:gd name="T50" fmla="*/ 1331 w 2747"/>
              <a:gd name="T51" fmla="*/ 659 h 1610"/>
              <a:gd name="T52" fmla="*/ 1185 w 2747"/>
              <a:gd name="T53" fmla="*/ 721 h 1610"/>
              <a:gd name="T54" fmla="*/ 1037 w 2747"/>
              <a:gd name="T55" fmla="*/ 776 h 1610"/>
              <a:gd name="T56" fmla="*/ 884 w 2747"/>
              <a:gd name="T57" fmla="*/ 824 h 1610"/>
              <a:gd name="T58" fmla="*/ 729 w 2747"/>
              <a:gd name="T59" fmla="*/ 864 h 1610"/>
              <a:gd name="T60" fmla="*/ 572 w 2747"/>
              <a:gd name="T61" fmla="*/ 898 h 1610"/>
              <a:gd name="T62" fmla="*/ 412 w 2747"/>
              <a:gd name="T63" fmla="*/ 926 h 1610"/>
              <a:gd name="T64" fmla="*/ 249 w 2747"/>
              <a:gd name="T65" fmla="*/ 944 h 1610"/>
              <a:gd name="T66" fmla="*/ 84 w 2747"/>
              <a:gd name="T67" fmla="*/ 954 h 1610"/>
              <a:gd name="T68" fmla="*/ 0 w 2747"/>
              <a:gd name="T69" fmla="*/ 957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47" h="1610">
                <a:moveTo>
                  <a:pt x="0" y="957"/>
                </a:moveTo>
                <a:lnTo>
                  <a:pt x="11" y="1610"/>
                </a:lnTo>
                <a:lnTo>
                  <a:pt x="11" y="1610"/>
                </a:lnTo>
                <a:lnTo>
                  <a:pt x="110" y="1608"/>
                </a:lnTo>
                <a:lnTo>
                  <a:pt x="209" y="1603"/>
                </a:lnTo>
                <a:lnTo>
                  <a:pt x="308" y="1595"/>
                </a:lnTo>
                <a:lnTo>
                  <a:pt x="405" y="1584"/>
                </a:lnTo>
                <a:lnTo>
                  <a:pt x="502" y="1573"/>
                </a:lnTo>
                <a:lnTo>
                  <a:pt x="598" y="1557"/>
                </a:lnTo>
                <a:lnTo>
                  <a:pt x="693" y="1541"/>
                </a:lnTo>
                <a:lnTo>
                  <a:pt x="788" y="1522"/>
                </a:lnTo>
                <a:lnTo>
                  <a:pt x="882" y="1501"/>
                </a:lnTo>
                <a:lnTo>
                  <a:pt x="974" y="1478"/>
                </a:lnTo>
                <a:lnTo>
                  <a:pt x="1067" y="1452"/>
                </a:lnTo>
                <a:lnTo>
                  <a:pt x="1158" y="1424"/>
                </a:lnTo>
                <a:lnTo>
                  <a:pt x="1248" y="1394"/>
                </a:lnTo>
                <a:lnTo>
                  <a:pt x="1337" y="1363"/>
                </a:lnTo>
                <a:lnTo>
                  <a:pt x="1425" y="1329"/>
                </a:lnTo>
                <a:lnTo>
                  <a:pt x="1512" y="1293"/>
                </a:lnTo>
                <a:lnTo>
                  <a:pt x="1599" y="1255"/>
                </a:lnTo>
                <a:lnTo>
                  <a:pt x="1684" y="1215"/>
                </a:lnTo>
                <a:lnTo>
                  <a:pt x="1767" y="1173"/>
                </a:lnTo>
                <a:lnTo>
                  <a:pt x="1850" y="1130"/>
                </a:lnTo>
                <a:lnTo>
                  <a:pt x="1932" y="1084"/>
                </a:lnTo>
                <a:lnTo>
                  <a:pt x="2013" y="1038"/>
                </a:lnTo>
                <a:lnTo>
                  <a:pt x="2093" y="988"/>
                </a:lnTo>
                <a:lnTo>
                  <a:pt x="2171" y="937"/>
                </a:lnTo>
                <a:lnTo>
                  <a:pt x="2248" y="884"/>
                </a:lnTo>
                <a:lnTo>
                  <a:pt x="2323" y="830"/>
                </a:lnTo>
                <a:lnTo>
                  <a:pt x="2397" y="774"/>
                </a:lnTo>
                <a:lnTo>
                  <a:pt x="2470" y="716"/>
                </a:lnTo>
                <a:lnTo>
                  <a:pt x="2542" y="657"/>
                </a:lnTo>
                <a:lnTo>
                  <a:pt x="2611" y="596"/>
                </a:lnTo>
                <a:lnTo>
                  <a:pt x="2680" y="534"/>
                </a:lnTo>
                <a:lnTo>
                  <a:pt x="2747" y="469"/>
                </a:lnTo>
                <a:lnTo>
                  <a:pt x="2293" y="0"/>
                </a:lnTo>
                <a:lnTo>
                  <a:pt x="2293" y="0"/>
                </a:lnTo>
                <a:lnTo>
                  <a:pt x="2236" y="53"/>
                </a:lnTo>
                <a:lnTo>
                  <a:pt x="2178" y="107"/>
                </a:lnTo>
                <a:lnTo>
                  <a:pt x="2120" y="157"/>
                </a:lnTo>
                <a:lnTo>
                  <a:pt x="2060" y="207"/>
                </a:lnTo>
                <a:lnTo>
                  <a:pt x="1999" y="255"/>
                </a:lnTo>
                <a:lnTo>
                  <a:pt x="1938" y="302"/>
                </a:lnTo>
                <a:lnTo>
                  <a:pt x="1874" y="347"/>
                </a:lnTo>
                <a:lnTo>
                  <a:pt x="1810" y="392"/>
                </a:lnTo>
                <a:lnTo>
                  <a:pt x="1744" y="435"/>
                </a:lnTo>
                <a:lnTo>
                  <a:pt x="1677" y="476"/>
                </a:lnTo>
                <a:lnTo>
                  <a:pt x="1610" y="515"/>
                </a:lnTo>
                <a:lnTo>
                  <a:pt x="1542" y="553"/>
                </a:lnTo>
                <a:lnTo>
                  <a:pt x="1473" y="591"/>
                </a:lnTo>
                <a:lnTo>
                  <a:pt x="1401" y="625"/>
                </a:lnTo>
                <a:lnTo>
                  <a:pt x="1331" y="659"/>
                </a:lnTo>
                <a:lnTo>
                  <a:pt x="1258" y="690"/>
                </a:lnTo>
                <a:lnTo>
                  <a:pt x="1185" y="721"/>
                </a:lnTo>
                <a:lnTo>
                  <a:pt x="1111" y="748"/>
                </a:lnTo>
                <a:lnTo>
                  <a:pt x="1037" y="776"/>
                </a:lnTo>
                <a:lnTo>
                  <a:pt x="961" y="801"/>
                </a:lnTo>
                <a:lnTo>
                  <a:pt x="884" y="824"/>
                </a:lnTo>
                <a:lnTo>
                  <a:pt x="808" y="845"/>
                </a:lnTo>
                <a:lnTo>
                  <a:pt x="729" y="864"/>
                </a:lnTo>
                <a:lnTo>
                  <a:pt x="651" y="883"/>
                </a:lnTo>
                <a:lnTo>
                  <a:pt x="572" y="898"/>
                </a:lnTo>
                <a:lnTo>
                  <a:pt x="492" y="913"/>
                </a:lnTo>
                <a:lnTo>
                  <a:pt x="412" y="926"/>
                </a:lnTo>
                <a:lnTo>
                  <a:pt x="330" y="935"/>
                </a:lnTo>
                <a:lnTo>
                  <a:pt x="249" y="944"/>
                </a:lnTo>
                <a:lnTo>
                  <a:pt x="166" y="950"/>
                </a:lnTo>
                <a:lnTo>
                  <a:pt x="84" y="954"/>
                </a:lnTo>
                <a:lnTo>
                  <a:pt x="0" y="957"/>
                </a:lnTo>
                <a:lnTo>
                  <a:pt x="0" y="957"/>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27" name="Freeform 26"/>
          <p:cNvSpPr/>
          <p:nvPr>
            <p:custDataLst>
              <p:tags r:id="rId26"/>
            </p:custDataLst>
          </p:nvPr>
        </p:nvSpPr>
        <p:spPr bwMode="auto">
          <a:xfrm>
            <a:off x="7620000" y="3072130"/>
            <a:ext cx="626110" cy="1069340"/>
          </a:xfrm>
          <a:custGeom>
            <a:avLst/>
            <a:gdLst>
              <a:gd name="T0" fmla="*/ 0 w 1584"/>
              <a:gd name="T1" fmla="*/ 10 h 2747"/>
              <a:gd name="T2" fmla="*/ 1 w 1584"/>
              <a:gd name="T3" fmla="*/ 110 h 2747"/>
              <a:gd name="T4" fmla="*/ 13 w 1584"/>
              <a:gd name="T5" fmla="*/ 307 h 2747"/>
              <a:gd name="T6" fmla="*/ 33 w 1584"/>
              <a:gd name="T7" fmla="*/ 501 h 2747"/>
              <a:gd name="T8" fmla="*/ 63 w 1584"/>
              <a:gd name="T9" fmla="*/ 691 h 2747"/>
              <a:gd name="T10" fmla="*/ 102 w 1584"/>
              <a:gd name="T11" fmla="*/ 880 h 2747"/>
              <a:gd name="T12" fmla="*/ 149 w 1584"/>
              <a:gd name="T13" fmla="*/ 1065 h 2747"/>
              <a:gd name="T14" fmla="*/ 205 w 1584"/>
              <a:gd name="T15" fmla="*/ 1246 h 2747"/>
              <a:gd name="T16" fmla="*/ 269 w 1584"/>
              <a:gd name="T17" fmla="*/ 1423 h 2747"/>
              <a:gd name="T18" fmla="*/ 342 w 1584"/>
              <a:gd name="T19" fmla="*/ 1596 h 2747"/>
              <a:gd name="T20" fmla="*/ 421 w 1584"/>
              <a:gd name="T21" fmla="*/ 1765 h 2747"/>
              <a:gd name="T22" fmla="*/ 509 w 1584"/>
              <a:gd name="T23" fmla="*/ 1931 h 2747"/>
              <a:gd name="T24" fmla="*/ 604 w 1584"/>
              <a:gd name="T25" fmla="*/ 2091 h 2747"/>
              <a:gd name="T26" fmla="*/ 705 w 1584"/>
              <a:gd name="T27" fmla="*/ 2246 h 2747"/>
              <a:gd name="T28" fmla="*/ 815 w 1584"/>
              <a:gd name="T29" fmla="*/ 2395 h 2747"/>
              <a:gd name="T30" fmla="*/ 931 w 1584"/>
              <a:gd name="T31" fmla="*/ 2541 h 2747"/>
              <a:gd name="T32" fmla="*/ 1052 w 1584"/>
              <a:gd name="T33" fmla="*/ 2679 h 2747"/>
              <a:gd name="T34" fmla="*/ 1584 w 1584"/>
              <a:gd name="T35" fmla="*/ 2293 h 2747"/>
              <a:gd name="T36" fmla="*/ 1532 w 1584"/>
              <a:gd name="T37" fmla="*/ 2237 h 2747"/>
              <a:gd name="T38" fmla="*/ 1429 w 1584"/>
              <a:gd name="T39" fmla="*/ 2119 h 2747"/>
              <a:gd name="T40" fmla="*/ 1333 w 1584"/>
              <a:gd name="T41" fmla="*/ 1998 h 2747"/>
              <a:gd name="T42" fmla="*/ 1242 w 1584"/>
              <a:gd name="T43" fmla="*/ 1872 h 2747"/>
              <a:gd name="T44" fmla="*/ 1157 w 1584"/>
              <a:gd name="T45" fmla="*/ 1742 h 2747"/>
              <a:gd name="T46" fmla="*/ 1078 w 1584"/>
              <a:gd name="T47" fmla="*/ 1608 h 2747"/>
              <a:gd name="T48" fmla="*/ 1005 w 1584"/>
              <a:gd name="T49" fmla="*/ 1470 h 2747"/>
              <a:gd name="T50" fmla="*/ 938 w 1584"/>
              <a:gd name="T51" fmla="*/ 1329 h 2747"/>
              <a:gd name="T52" fmla="*/ 877 w 1584"/>
              <a:gd name="T53" fmla="*/ 1183 h 2747"/>
              <a:gd name="T54" fmla="*/ 824 w 1584"/>
              <a:gd name="T55" fmla="*/ 1035 h 2747"/>
              <a:gd name="T56" fmla="*/ 778 w 1584"/>
              <a:gd name="T57" fmla="*/ 882 h 2747"/>
              <a:gd name="T58" fmla="*/ 738 w 1584"/>
              <a:gd name="T59" fmla="*/ 728 h 2747"/>
              <a:gd name="T60" fmla="*/ 705 w 1584"/>
              <a:gd name="T61" fmla="*/ 570 h 2747"/>
              <a:gd name="T62" fmla="*/ 681 w 1584"/>
              <a:gd name="T63" fmla="*/ 410 h 2747"/>
              <a:gd name="T64" fmla="*/ 664 w 1584"/>
              <a:gd name="T65" fmla="*/ 248 h 2747"/>
              <a:gd name="T66" fmla="*/ 655 w 1584"/>
              <a:gd name="T67" fmla="*/ 83 h 2747"/>
              <a:gd name="T68" fmla="*/ 652 w 1584"/>
              <a:gd name="T69" fmla="*/ 0 h 2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84" h="2747">
                <a:moveTo>
                  <a:pt x="652" y="0"/>
                </a:moveTo>
                <a:lnTo>
                  <a:pt x="0" y="10"/>
                </a:lnTo>
                <a:lnTo>
                  <a:pt x="0" y="10"/>
                </a:lnTo>
                <a:lnTo>
                  <a:pt x="1" y="110"/>
                </a:lnTo>
                <a:lnTo>
                  <a:pt x="6" y="208"/>
                </a:lnTo>
                <a:lnTo>
                  <a:pt x="13" y="307"/>
                </a:lnTo>
                <a:lnTo>
                  <a:pt x="22" y="403"/>
                </a:lnTo>
                <a:lnTo>
                  <a:pt x="33" y="501"/>
                </a:lnTo>
                <a:lnTo>
                  <a:pt x="48" y="596"/>
                </a:lnTo>
                <a:lnTo>
                  <a:pt x="63" y="691"/>
                </a:lnTo>
                <a:lnTo>
                  <a:pt x="82" y="786"/>
                </a:lnTo>
                <a:lnTo>
                  <a:pt x="102" y="880"/>
                </a:lnTo>
                <a:lnTo>
                  <a:pt x="125" y="972"/>
                </a:lnTo>
                <a:lnTo>
                  <a:pt x="149" y="1065"/>
                </a:lnTo>
                <a:lnTo>
                  <a:pt x="177" y="1156"/>
                </a:lnTo>
                <a:lnTo>
                  <a:pt x="205" y="1246"/>
                </a:lnTo>
                <a:lnTo>
                  <a:pt x="237" y="1334"/>
                </a:lnTo>
                <a:lnTo>
                  <a:pt x="269" y="1423"/>
                </a:lnTo>
                <a:lnTo>
                  <a:pt x="304" y="1510"/>
                </a:lnTo>
                <a:lnTo>
                  <a:pt x="342" y="1596"/>
                </a:lnTo>
                <a:lnTo>
                  <a:pt x="381" y="1682"/>
                </a:lnTo>
                <a:lnTo>
                  <a:pt x="421" y="1765"/>
                </a:lnTo>
                <a:lnTo>
                  <a:pt x="464" y="1849"/>
                </a:lnTo>
                <a:lnTo>
                  <a:pt x="509" y="1931"/>
                </a:lnTo>
                <a:lnTo>
                  <a:pt x="556" y="2011"/>
                </a:lnTo>
                <a:lnTo>
                  <a:pt x="604" y="2091"/>
                </a:lnTo>
                <a:lnTo>
                  <a:pt x="655" y="2169"/>
                </a:lnTo>
                <a:lnTo>
                  <a:pt x="705" y="2246"/>
                </a:lnTo>
                <a:lnTo>
                  <a:pt x="760" y="2321"/>
                </a:lnTo>
                <a:lnTo>
                  <a:pt x="815" y="2395"/>
                </a:lnTo>
                <a:lnTo>
                  <a:pt x="872" y="2468"/>
                </a:lnTo>
                <a:lnTo>
                  <a:pt x="931" y="2541"/>
                </a:lnTo>
                <a:lnTo>
                  <a:pt x="990" y="2612"/>
                </a:lnTo>
                <a:lnTo>
                  <a:pt x="1052" y="2679"/>
                </a:lnTo>
                <a:lnTo>
                  <a:pt x="1115" y="2747"/>
                </a:lnTo>
                <a:lnTo>
                  <a:pt x="1584" y="2293"/>
                </a:lnTo>
                <a:lnTo>
                  <a:pt x="1584" y="2293"/>
                </a:lnTo>
                <a:lnTo>
                  <a:pt x="1532" y="2237"/>
                </a:lnTo>
                <a:lnTo>
                  <a:pt x="1480" y="2178"/>
                </a:lnTo>
                <a:lnTo>
                  <a:pt x="1429" y="2119"/>
                </a:lnTo>
                <a:lnTo>
                  <a:pt x="1381" y="2060"/>
                </a:lnTo>
                <a:lnTo>
                  <a:pt x="1333" y="1998"/>
                </a:lnTo>
                <a:lnTo>
                  <a:pt x="1287" y="1936"/>
                </a:lnTo>
                <a:lnTo>
                  <a:pt x="1242" y="1872"/>
                </a:lnTo>
                <a:lnTo>
                  <a:pt x="1199" y="1808"/>
                </a:lnTo>
                <a:lnTo>
                  <a:pt x="1157" y="1742"/>
                </a:lnTo>
                <a:lnTo>
                  <a:pt x="1117" y="1675"/>
                </a:lnTo>
                <a:lnTo>
                  <a:pt x="1078" y="1608"/>
                </a:lnTo>
                <a:lnTo>
                  <a:pt x="1040" y="1540"/>
                </a:lnTo>
                <a:lnTo>
                  <a:pt x="1005" y="1470"/>
                </a:lnTo>
                <a:lnTo>
                  <a:pt x="971" y="1399"/>
                </a:lnTo>
                <a:lnTo>
                  <a:pt x="938" y="1329"/>
                </a:lnTo>
                <a:lnTo>
                  <a:pt x="907" y="1256"/>
                </a:lnTo>
                <a:lnTo>
                  <a:pt x="877" y="1183"/>
                </a:lnTo>
                <a:lnTo>
                  <a:pt x="850" y="1109"/>
                </a:lnTo>
                <a:lnTo>
                  <a:pt x="824" y="1035"/>
                </a:lnTo>
                <a:lnTo>
                  <a:pt x="800" y="959"/>
                </a:lnTo>
                <a:lnTo>
                  <a:pt x="778" y="882"/>
                </a:lnTo>
                <a:lnTo>
                  <a:pt x="757" y="806"/>
                </a:lnTo>
                <a:lnTo>
                  <a:pt x="738" y="728"/>
                </a:lnTo>
                <a:lnTo>
                  <a:pt x="721" y="649"/>
                </a:lnTo>
                <a:lnTo>
                  <a:pt x="705" y="570"/>
                </a:lnTo>
                <a:lnTo>
                  <a:pt x="692" y="491"/>
                </a:lnTo>
                <a:lnTo>
                  <a:pt x="681" y="410"/>
                </a:lnTo>
                <a:lnTo>
                  <a:pt x="671" y="329"/>
                </a:lnTo>
                <a:lnTo>
                  <a:pt x="664" y="248"/>
                </a:lnTo>
                <a:lnTo>
                  <a:pt x="658" y="166"/>
                </a:lnTo>
                <a:lnTo>
                  <a:pt x="655" y="83"/>
                </a:lnTo>
                <a:lnTo>
                  <a:pt x="652" y="0"/>
                </a:lnTo>
                <a:lnTo>
                  <a:pt x="652" y="0"/>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28" name="Freeform 27"/>
          <p:cNvSpPr/>
          <p:nvPr>
            <p:custDataLst>
              <p:tags r:id="rId27"/>
            </p:custDataLst>
          </p:nvPr>
        </p:nvSpPr>
        <p:spPr bwMode="auto">
          <a:xfrm>
            <a:off x="7620000" y="1971040"/>
            <a:ext cx="635000" cy="1059815"/>
          </a:xfrm>
          <a:custGeom>
            <a:avLst/>
            <a:gdLst>
              <a:gd name="T0" fmla="*/ 1140 w 1610"/>
              <a:gd name="T1" fmla="*/ 0 h 2722"/>
              <a:gd name="T2" fmla="*/ 1076 w 1610"/>
              <a:gd name="T3" fmla="*/ 67 h 2722"/>
              <a:gd name="T4" fmla="*/ 954 w 1610"/>
              <a:gd name="T5" fmla="*/ 204 h 2722"/>
              <a:gd name="T6" fmla="*/ 838 w 1610"/>
              <a:gd name="T7" fmla="*/ 347 h 2722"/>
              <a:gd name="T8" fmla="*/ 729 w 1610"/>
              <a:gd name="T9" fmla="*/ 496 h 2722"/>
              <a:gd name="T10" fmla="*/ 626 w 1610"/>
              <a:gd name="T11" fmla="*/ 649 h 2722"/>
              <a:gd name="T12" fmla="*/ 530 w 1610"/>
              <a:gd name="T13" fmla="*/ 808 h 2722"/>
              <a:gd name="T14" fmla="*/ 441 w 1610"/>
              <a:gd name="T15" fmla="*/ 971 h 2722"/>
              <a:gd name="T16" fmla="*/ 359 w 1610"/>
              <a:gd name="T17" fmla="*/ 1139 h 2722"/>
              <a:gd name="T18" fmla="*/ 286 w 1610"/>
              <a:gd name="T19" fmla="*/ 1311 h 2722"/>
              <a:gd name="T20" fmla="*/ 220 w 1610"/>
              <a:gd name="T21" fmla="*/ 1487 h 2722"/>
              <a:gd name="T22" fmla="*/ 162 w 1610"/>
              <a:gd name="T23" fmla="*/ 1666 h 2722"/>
              <a:gd name="T24" fmla="*/ 113 w 1610"/>
              <a:gd name="T25" fmla="*/ 1850 h 2722"/>
              <a:gd name="T26" fmla="*/ 73 w 1610"/>
              <a:gd name="T27" fmla="*/ 2036 h 2722"/>
              <a:gd name="T28" fmla="*/ 40 w 1610"/>
              <a:gd name="T29" fmla="*/ 2226 h 2722"/>
              <a:gd name="T30" fmla="*/ 17 w 1610"/>
              <a:gd name="T31" fmla="*/ 2419 h 2722"/>
              <a:gd name="T32" fmla="*/ 4 w 1610"/>
              <a:gd name="T33" fmla="*/ 2614 h 2722"/>
              <a:gd name="T34" fmla="*/ 653 w 1610"/>
              <a:gd name="T35" fmla="*/ 2722 h 2722"/>
              <a:gd name="T36" fmla="*/ 656 w 1610"/>
              <a:gd name="T37" fmla="*/ 2640 h 2722"/>
              <a:gd name="T38" fmla="*/ 668 w 1610"/>
              <a:gd name="T39" fmla="*/ 2477 h 2722"/>
              <a:gd name="T40" fmla="*/ 687 w 1610"/>
              <a:gd name="T41" fmla="*/ 2316 h 2722"/>
              <a:gd name="T42" fmla="*/ 714 w 1610"/>
              <a:gd name="T43" fmla="*/ 2157 h 2722"/>
              <a:gd name="T44" fmla="*/ 748 w 1610"/>
              <a:gd name="T45" fmla="*/ 2001 h 2722"/>
              <a:gd name="T46" fmla="*/ 790 w 1610"/>
              <a:gd name="T47" fmla="*/ 1849 h 2722"/>
              <a:gd name="T48" fmla="*/ 838 w 1610"/>
              <a:gd name="T49" fmla="*/ 1698 h 2722"/>
              <a:gd name="T50" fmla="*/ 894 w 1610"/>
              <a:gd name="T51" fmla="*/ 1550 h 2722"/>
              <a:gd name="T52" fmla="*/ 955 w 1610"/>
              <a:gd name="T53" fmla="*/ 1407 h 2722"/>
              <a:gd name="T54" fmla="*/ 1023 w 1610"/>
              <a:gd name="T55" fmla="*/ 1267 h 2722"/>
              <a:gd name="T56" fmla="*/ 1098 w 1610"/>
              <a:gd name="T57" fmla="*/ 1130 h 2722"/>
              <a:gd name="T58" fmla="*/ 1178 w 1610"/>
              <a:gd name="T59" fmla="*/ 998 h 2722"/>
              <a:gd name="T60" fmla="*/ 1265 w 1610"/>
              <a:gd name="T61" fmla="*/ 869 h 2722"/>
              <a:gd name="T62" fmla="*/ 1356 w 1610"/>
              <a:gd name="T63" fmla="*/ 746 h 2722"/>
              <a:gd name="T64" fmla="*/ 1454 w 1610"/>
              <a:gd name="T65" fmla="*/ 626 h 2722"/>
              <a:gd name="T66" fmla="*/ 1557 w 1610"/>
              <a:gd name="T67" fmla="*/ 510 h 2722"/>
              <a:gd name="T68" fmla="*/ 1610 w 1610"/>
              <a:gd name="T69" fmla="*/ 455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10" h="2722">
                <a:moveTo>
                  <a:pt x="1610" y="455"/>
                </a:moveTo>
                <a:lnTo>
                  <a:pt x="1140" y="0"/>
                </a:lnTo>
                <a:lnTo>
                  <a:pt x="1140" y="0"/>
                </a:lnTo>
                <a:lnTo>
                  <a:pt x="1076" y="67"/>
                </a:lnTo>
                <a:lnTo>
                  <a:pt x="1015" y="135"/>
                </a:lnTo>
                <a:lnTo>
                  <a:pt x="954" y="204"/>
                </a:lnTo>
                <a:lnTo>
                  <a:pt x="895" y="276"/>
                </a:lnTo>
                <a:lnTo>
                  <a:pt x="838" y="347"/>
                </a:lnTo>
                <a:lnTo>
                  <a:pt x="782" y="421"/>
                </a:lnTo>
                <a:lnTo>
                  <a:pt x="729" y="496"/>
                </a:lnTo>
                <a:lnTo>
                  <a:pt x="675" y="573"/>
                </a:lnTo>
                <a:lnTo>
                  <a:pt x="626" y="649"/>
                </a:lnTo>
                <a:lnTo>
                  <a:pt x="576" y="729"/>
                </a:lnTo>
                <a:lnTo>
                  <a:pt x="530" y="808"/>
                </a:lnTo>
                <a:lnTo>
                  <a:pt x="484" y="889"/>
                </a:lnTo>
                <a:lnTo>
                  <a:pt x="441" y="971"/>
                </a:lnTo>
                <a:lnTo>
                  <a:pt x="399" y="1054"/>
                </a:lnTo>
                <a:lnTo>
                  <a:pt x="359" y="1139"/>
                </a:lnTo>
                <a:lnTo>
                  <a:pt x="321" y="1225"/>
                </a:lnTo>
                <a:lnTo>
                  <a:pt x="286" y="1311"/>
                </a:lnTo>
                <a:lnTo>
                  <a:pt x="252" y="1398"/>
                </a:lnTo>
                <a:lnTo>
                  <a:pt x="220" y="1487"/>
                </a:lnTo>
                <a:lnTo>
                  <a:pt x="190" y="1576"/>
                </a:lnTo>
                <a:lnTo>
                  <a:pt x="162" y="1666"/>
                </a:lnTo>
                <a:lnTo>
                  <a:pt x="136" y="1757"/>
                </a:lnTo>
                <a:lnTo>
                  <a:pt x="113" y="1850"/>
                </a:lnTo>
                <a:lnTo>
                  <a:pt x="91" y="1942"/>
                </a:lnTo>
                <a:lnTo>
                  <a:pt x="73" y="2036"/>
                </a:lnTo>
                <a:lnTo>
                  <a:pt x="54" y="2131"/>
                </a:lnTo>
                <a:lnTo>
                  <a:pt x="40" y="2226"/>
                </a:lnTo>
                <a:lnTo>
                  <a:pt x="27" y="2321"/>
                </a:lnTo>
                <a:lnTo>
                  <a:pt x="17" y="2419"/>
                </a:lnTo>
                <a:lnTo>
                  <a:pt x="9" y="2515"/>
                </a:lnTo>
                <a:lnTo>
                  <a:pt x="4" y="2614"/>
                </a:lnTo>
                <a:lnTo>
                  <a:pt x="0" y="2712"/>
                </a:lnTo>
                <a:lnTo>
                  <a:pt x="653" y="2722"/>
                </a:lnTo>
                <a:lnTo>
                  <a:pt x="653" y="2722"/>
                </a:lnTo>
                <a:lnTo>
                  <a:pt x="656" y="2640"/>
                </a:lnTo>
                <a:lnTo>
                  <a:pt x="661" y="2558"/>
                </a:lnTo>
                <a:lnTo>
                  <a:pt x="668" y="2477"/>
                </a:lnTo>
                <a:lnTo>
                  <a:pt x="677" y="2397"/>
                </a:lnTo>
                <a:lnTo>
                  <a:pt x="687" y="2316"/>
                </a:lnTo>
                <a:lnTo>
                  <a:pt x="700" y="2237"/>
                </a:lnTo>
                <a:lnTo>
                  <a:pt x="714" y="2157"/>
                </a:lnTo>
                <a:lnTo>
                  <a:pt x="730" y="2079"/>
                </a:lnTo>
                <a:lnTo>
                  <a:pt x="748" y="2001"/>
                </a:lnTo>
                <a:lnTo>
                  <a:pt x="768" y="1924"/>
                </a:lnTo>
                <a:lnTo>
                  <a:pt x="790" y="1849"/>
                </a:lnTo>
                <a:lnTo>
                  <a:pt x="813" y="1773"/>
                </a:lnTo>
                <a:lnTo>
                  <a:pt x="838" y="1698"/>
                </a:lnTo>
                <a:lnTo>
                  <a:pt x="865" y="1623"/>
                </a:lnTo>
                <a:lnTo>
                  <a:pt x="894" y="1550"/>
                </a:lnTo>
                <a:lnTo>
                  <a:pt x="924" y="1479"/>
                </a:lnTo>
                <a:lnTo>
                  <a:pt x="955" y="1407"/>
                </a:lnTo>
                <a:lnTo>
                  <a:pt x="989" y="1337"/>
                </a:lnTo>
                <a:lnTo>
                  <a:pt x="1023" y="1267"/>
                </a:lnTo>
                <a:lnTo>
                  <a:pt x="1059" y="1198"/>
                </a:lnTo>
                <a:lnTo>
                  <a:pt x="1098" y="1130"/>
                </a:lnTo>
                <a:lnTo>
                  <a:pt x="1138" y="1063"/>
                </a:lnTo>
                <a:lnTo>
                  <a:pt x="1178" y="998"/>
                </a:lnTo>
                <a:lnTo>
                  <a:pt x="1221" y="933"/>
                </a:lnTo>
                <a:lnTo>
                  <a:pt x="1265" y="869"/>
                </a:lnTo>
                <a:lnTo>
                  <a:pt x="1309" y="807"/>
                </a:lnTo>
                <a:lnTo>
                  <a:pt x="1356" y="746"/>
                </a:lnTo>
                <a:lnTo>
                  <a:pt x="1404" y="684"/>
                </a:lnTo>
                <a:lnTo>
                  <a:pt x="1454" y="626"/>
                </a:lnTo>
                <a:lnTo>
                  <a:pt x="1505" y="567"/>
                </a:lnTo>
                <a:lnTo>
                  <a:pt x="1557" y="510"/>
                </a:lnTo>
                <a:lnTo>
                  <a:pt x="1610" y="455"/>
                </a:lnTo>
                <a:lnTo>
                  <a:pt x="1610" y="455"/>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29" name="Freeform 28"/>
          <p:cNvSpPr/>
          <p:nvPr>
            <p:custDataLst>
              <p:tags r:id="rId28"/>
            </p:custDataLst>
          </p:nvPr>
        </p:nvSpPr>
        <p:spPr bwMode="auto">
          <a:xfrm>
            <a:off x="8106410" y="1500505"/>
            <a:ext cx="1075055" cy="617855"/>
          </a:xfrm>
          <a:custGeom>
            <a:avLst/>
            <a:gdLst>
              <a:gd name="T0" fmla="*/ 2712 w 2722"/>
              <a:gd name="T1" fmla="*/ 0 h 1586"/>
              <a:gd name="T2" fmla="*/ 2613 w 2722"/>
              <a:gd name="T3" fmla="*/ 2 h 1586"/>
              <a:gd name="T4" fmla="*/ 2419 w 2722"/>
              <a:gd name="T5" fmla="*/ 15 h 1586"/>
              <a:gd name="T6" fmla="*/ 2226 w 2722"/>
              <a:gd name="T7" fmla="*/ 37 h 1586"/>
              <a:gd name="T8" fmla="*/ 2037 w 2722"/>
              <a:gd name="T9" fmla="*/ 67 h 1586"/>
              <a:gd name="T10" fmla="*/ 1851 w 2722"/>
              <a:gd name="T11" fmla="*/ 106 h 1586"/>
              <a:gd name="T12" fmla="*/ 1667 w 2722"/>
              <a:gd name="T13" fmla="*/ 155 h 1586"/>
              <a:gd name="T14" fmla="*/ 1488 w 2722"/>
              <a:gd name="T15" fmla="*/ 211 h 1586"/>
              <a:gd name="T16" fmla="*/ 1312 w 2722"/>
              <a:gd name="T17" fmla="*/ 274 h 1586"/>
              <a:gd name="T18" fmla="*/ 1140 w 2722"/>
              <a:gd name="T19" fmla="*/ 347 h 1586"/>
              <a:gd name="T20" fmla="*/ 972 w 2722"/>
              <a:gd name="T21" fmla="*/ 427 h 1586"/>
              <a:gd name="T22" fmla="*/ 809 w 2722"/>
              <a:gd name="T23" fmla="*/ 514 h 1586"/>
              <a:gd name="T24" fmla="*/ 651 w 2722"/>
              <a:gd name="T25" fmla="*/ 608 h 1586"/>
              <a:gd name="T26" fmla="*/ 497 w 2722"/>
              <a:gd name="T27" fmla="*/ 709 h 1586"/>
              <a:gd name="T28" fmla="*/ 349 w 2722"/>
              <a:gd name="T29" fmla="*/ 817 h 1586"/>
              <a:gd name="T30" fmla="*/ 204 w 2722"/>
              <a:gd name="T31" fmla="*/ 932 h 1586"/>
              <a:gd name="T32" fmla="*/ 66 w 2722"/>
              <a:gd name="T33" fmla="*/ 1053 h 1586"/>
              <a:gd name="T34" fmla="*/ 454 w 2722"/>
              <a:gd name="T35" fmla="*/ 1586 h 1586"/>
              <a:gd name="T36" fmla="*/ 510 w 2722"/>
              <a:gd name="T37" fmla="*/ 1533 h 1586"/>
              <a:gd name="T38" fmla="*/ 626 w 2722"/>
              <a:gd name="T39" fmla="*/ 1432 h 1586"/>
              <a:gd name="T40" fmla="*/ 746 w 2722"/>
              <a:gd name="T41" fmla="*/ 1337 h 1586"/>
              <a:gd name="T42" fmla="*/ 871 w 2722"/>
              <a:gd name="T43" fmla="*/ 1246 h 1586"/>
              <a:gd name="T44" fmla="*/ 998 w 2722"/>
              <a:gd name="T45" fmla="*/ 1161 h 1586"/>
              <a:gd name="T46" fmla="*/ 1131 w 2722"/>
              <a:gd name="T47" fmla="*/ 1083 h 1586"/>
              <a:gd name="T48" fmla="*/ 1268 w 2722"/>
              <a:gd name="T49" fmla="*/ 1010 h 1586"/>
              <a:gd name="T50" fmla="*/ 1408 w 2722"/>
              <a:gd name="T51" fmla="*/ 944 h 1586"/>
              <a:gd name="T52" fmla="*/ 1552 w 2722"/>
              <a:gd name="T53" fmla="*/ 882 h 1586"/>
              <a:gd name="T54" fmla="*/ 1699 w 2722"/>
              <a:gd name="T55" fmla="*/ 829 h 1586"/>
              <a:gd name="T56" fmla="*/ 1850 w 2722"/>
              <a:gd name="T57" fmla="*/ 782 h 1586"/>
              <a:gd name="T58" fmla="*/ 2002 w 2722"/>
              <a:gd name="T59" fmla="*/ 743 h 1586"/>
              <a:gd name="T60" fmla="*/ 2158 w 2722"/>
              <a:gd name="T61" fmla="*/ 709 h 1586"/>
              <a:gd name="T62" fmla="*/ 2316 w 2722"/>
              <a:gd name="T63" fmla="*/ 684 h 1586"/>
              <a:gd name="T64" fmla="*/ 2477 w 2722"/>
              <a:gd name="T65" fmla="*/ 666 h 1586"/>
              <a:gd name="T66" fmla="*/ 2640 w 2722"/>
              <a:gd name="T67" fmla="*/ 656 h 1586"/>
              <a:gd name="T68" fmla="*/ 2722 w 2722"/>
              <a:gd name="T69" fmla="*/ 653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22" h="1586">
                <a:moveTo>
                  <a:pt x="2722" y="653"/>
                </a:moveTo>
                <a:lnTo>
                  <a:pt x="2712" y="0"/>
                </a:lnTo>
                <a:lnTo>
                  <a:pt x="2712" y="0"/>
                </a:lnTo>
                <a:lnTo>
                  <a:pt x="2613" y="2"/>
                </a:lnTo>
                <a:lnTo>
                  <a:pt x="2515" y="7"/>
                </a:lnTo>
                <a:lnTo>
                  <a:pt x="2419" y="15"/>
                </a:lnTo>
                <a:lnTo>
                  <a:pt x="2322" y="24"/>
                </a:lnTo>
                <a:lnTo>
                  <a:pt x="2226" y="37"/>
                </a:lnTo>
                <a:lnTo>
                  <a:pt x="2131" y="50"/>
                </a:lnTo>
                <a:lnTo>
                  <a:pt x="2037" y="67"/>
                </a:lnTo>
                <a:lnTo>
                  <a:pt x="1943" y="86"/>
                </a:lnTo>
                <a:lnTo>
                  <a:pt x="1851" y="106"/>
                </a:lnTo>
                <a:lnTo>
                  <a:pt x="1759" y="130"/>
                </a:lnTo>
                <a:lnTo>
                  <a:pt x="1667" y="155"/>
                </a:lnTo>
                <a:lnTo>
                  <a:pt x="1578" y="182"/>
                </a:lnTo>
                <a:lnTo>
                  <a:pt x="1488" y="211"/>
                </a:lnTo>
                <a:lnTo>
                  <a:pt x="1399" y="242"/>
                </a:lnTo>
                <a:lnTo>
                  <a:pt x="1312" y="274"/>
                </a:lnTo>
                <a:lnTo>
                  <a:pt x="1226" y="309"/>
                </a:lnTo>
                <a:lnTo>
                  <a:pt x="1140" y="347"/>
                </a:lnTo>
                <a:lnTo>
                  <a:pt x="1055" y="386"/>
                </a:lnTo>
                <a:lnTo>
                  <a:pt x="972" y="427"/>
                </a:lnTo>
                <a:lnTo>
                  <a:pt x="890" y="470"/>
                </a:lnTo>
                <a:lnTo>
                  <a:pt x="809" y="514"/>
                </a:lnTo>
                <a:lnTo>
                  <a:pt x="730" y="559"/>
                </a:lnTo>
                <a:lnTo>
                  <a:pt x="651" y="608"/>
                </a:lnTo>
                <a:lnTo>
                  <a:pt x="574" y="658"/>
                </a:lnTo>
                <a:lnTo>
                  <a:pt x="497" y="709"/>
                </a:lnTo>
                <a:lnTo>
                  <a:pt x="421" y="763"/>
                </a:lnTo>
                <a:lnTo>
                  <a:pt x="349" y="817"/>
                </a:lnTo>
                <a:lnTo>
                  <a:pt x="276" y="875"/>
                </a:lnTo>
                <a:lnTo>
                  <a:pt x="204" y="932"/>
                </a:lnTo>
                <a:lnTo>
                  <a:pt x="135" y="992"/>
                </a:lnTo>
                <a:lnTo>
                  <a:pt x="66" y="1053"/>
                </a:lnTo>
                <a:lnTo>
                  <a:pt x="0" y="1115"/>
                </a:lnTo>
                <a:lnTo>
                  <a:pt x="454" y="1586"/>
                </a:lnTo>
                <a:lnTo>
                  <a:pt x="454" y="1586"/>
                </a:lnTo>
                <a:lnTo>
                  <a:pt x="510" y="1533"/>
                </a:lnTo>
                <a:lnTo>
                  <a:pt x="567" y="1481"/>
                </a:lnTo>
                <a:lnTo>
                  <a:pt x="626" y="1432"/>
                </a:lnTo>
                <a:lnTo>
                  <a:pt x="684" y="1384"/>
                </a:lnTo>
                <a:lnTo>
                  <a:pt x="746" y="1337"/>
                </a:lnTo>
                <a:lnTo>
                  <a:pt x="807" y="1290"/>
                </a:lnTo>
                <a:lnTo>
                  <a:pt x="871" y="1246"/>
                </a:lnTo>
                <a:lnTo>
                  <a:pt x="934" y="1203"/>
                </a:lnTo>
                <a:lnTo>
                  <a:pt x="998" y="1161"/>
                </a:lnTo>
                <a:lnTo>
                  <a:pt x="1065" y="1121"/>
                </a:lnTo>
                <a:lnTo>
                  <a:pt x="1131" y="1083"/>
                </a:lnTo>
                <a:lnTo>
                  <a:pt x="1200" y="1045"/>
                </a:lnTo>
                <a:lnTo>
                  <a:pt x="1268" y="1010"/>
                </a:lnTo>
                <a:lnTo>
                  <a:pt x="1338" y="976"/>
                </a:lnTo>
                <a:lnTo>
                  <a:pt x="1408" y="944"/>
                </a:lnTo>
                <a:lnTo>
                  <a:pt x="1480" y="912"/>
                </a:lnTo>
                <a:lnTo>
                  <a:pt x="1552" y="882"/>
                </a:lnTo>
                <a:lnTo>
                  <a:pt x="1626" y="855"/>
                </a:lnTo>
                <a:lnTo>
                  <a:pt x="1699" y="829"/>
                </a:lnTo>
                <a:lnTo>
                  <a:pt x="1774" y="806"/>
                </a:lnTo>
                <a:lnTo>
                  <a:pt x="1850" y="782"/>
                </a:lnTo>
                <a:lnTo>
                  <a:pt x="1925" y="761"/>
                </a:lnTo>
                <a:lnTo>
                  <a:pt x="2002" y="743"/>
                </a:lnTo>
                <a:lnTo>
                  <a:pt x="2080" y="725"/>
                </a:lnTo>
                <a:lnTo>
                  <a:pt x="2158" y="709"/>
                </a:lnTo>
                <a:lnTo>
                  <a:pt x="2236" y="696"/>
                </a:lnTo>
                <a:lnTo>
                  <a:pt x="2316" y="684"/>
                </a:lnTo>
                <a:lnTo>
                  <a:pt x="2396" y="674"/>
                </a:lnTo>
                <a:lnTo>
                  <a:pt x="2477" y="666"/>
                </a:lnTo>
                <a:lnTo>
                  <a:pt x="2558" y="660"/>
                </a:lnTo>
                <a:lnTo>
                  <a:pt x="2640" y="656"/>
                </a:lnTo>
                <a:lnTo>
                  <a:pt x="2722" y="653"/>
                </a:lnTo>
                <a:lnTo>
                  <a:pt x="2722" y="653"/>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30" name="Freeform 29"/>
          <p:cNvSpPr/>
          <p:nvPr>
            <p:custDataLst>
              <p:tags r:id="rId29"/>
            </p:custDataLst>
          </p:nvPr>
        </p:nvSpPr>
        <p:spPr bwMode="auto">
          <a:xfrm>
            <a:off x="8095615" y="3994785"/>
            <a:ext cx="1085850" cy="626745"/>
          </a:xfrm>
          <a:custGeom>
            <a:avLst/>
            <a:gdLst>
              <a:gd name="T0" fmla="*/ 0 w 2747"/>
              <a:gd name="T1" fmla="*/ 469 h 1610"/>
              <a:gd name="T2" fmla="*/ 67 w 2747"/>
              <a:gd name="T3" fmla="*/ 534 h 1610"/>
              <a:gd name="T4" fmla="*/ 207 w 2747"/>
              <a:gd name="T5" fmla="*/ 657 h 1610"/>
              <a:gd name="T6" fmla="*/ 350 w 2747"/>
              <a:gd name="T7" fmla="*/ 774 h 1610"/>
              <a:gd name="T8" fmla="*/ 499 w 2747"/>
              <a:gd name="T9" fmla="*/ 884 h 1610"/>
              <a:gd name="T10" fmla="*/ 654 w 2747"/>
              <a:gd name="T11" fmla="*/ 988 h 1610"/>
              <a:gd name="T12" fmla="*/ 815 w 2747"/>
              <a:gd name="T13" fmla="*/ 1084 h 1610"/>
              <a:gd name="T14" fmla="*/ 980 w 2747"/>
              <a:gd name="T15" fmla="*/ 1173 h 1610"/>
              <a:gd name="T16" fmla="*/ 1149 w 2747"/>
              <a:gd name="T17" fmla="*/ 1255 h 1610"/>
              <a:gd name="T18" fmla="*/ 1322 w 2747"/>
              <a:gd name="T19" fmla="*/ 1329 h 1610"/>
              <a:gd name="T20" fmla="*/ 1499 w 2747"/>
              <a:gd name="T21" fmla="*/ 1394 h 1610"/>
              <a:gd name="T22" fmla="*/ 1680 w 2747"/>
              <a:gd name="T23" fmla="*/ 1452 h 1610"/>
              <a:gd name="T24" fmla="*/ 1865 w 2747"/>
              <a:gd name="T25" fmla="*/ 1501 h 1610"/>
              <a:gd name="T26" fmla="*/ 2054 w 2747"/>
              <a:gd name="T27" fmla="*/ 1541 h 1610"/>
              <a:gd name="T28" fmla="*/ 2245 w 2747"/>
              <a:gd name="T29" fmla="*/ 1573 h 1610"/>
              <a:gd name="T30" fmla="*/ 2439 w 2747"/>
              <a:gd name="T31" fmla="*/ 1595 h 1610"/>
              <a:gd name="T32" fmla="*/ 2637 w 2747"/>
              <a:gd name="T33" fmla="*/ 1608 h 1610"/>
              <a:gd name="T34" fmla="*/ 2747 w 2747"/>
              <a:gd name="T35" fmla="*/ 957 h 1610"/>
              <a:gd name="T36" fmla="*/ 2663 w 2747"/>
              <a:gd name="T37" fmla="*/ 954 h 1610"/>
              <a:gd name="T38" fmla="*/ 2498 w 2747"/>
              <a:gd name="T39" fmla="*/ 944 h 1610"/>
              <a:gd name="T40" fmla="*/ 2335 w 2747"/>
              <a:gd name="T41" fmla="*/ 926 h 1610"/>
              <a:gd name="T42" fmla="*/ 2175 w 2747"/>
              <a:gd name="T43" fmla="*/ 898 h 1610"/>
              <a:gd name="T44" fmla="*/ 2018 w 2747"/>
              <a:gd name="T45" fmla="*/ 864 h 1610"/>
              <a:gd name="T46" fmla="*/ 1863 w 2747"/>
              <a:gd name="T47" fmla="*/ 824 h 1610"/>
              <a:gd name="T48" fmla="*/ 1710 w 2747"/>
              <a:gd name="T49" fmla="*/ 776 h 1610"/>
              <a:gd name="T50" fmla="*/ 1562 w 2747"/>
              <a:gd name="T51" fmla="*/ 721 h 1610"/>
              <a:gd name="T52" fmla="*/ 1416 w 2747"/>
              <a:gd name="T53" fmla="*/ 659 h 1610"/>
              <a:gd name="T54" fmla="*/ 1275 w 2747"/>
              <a:gd name="T55" fmla="*/ 591 h 1610"/>
              <a:gd name="T56" fmla="*/ 1137 w 2747"/>
              <a:gd name="T57" fmla="*/ 515 h 1610"/>
              <a:gd name="T58" fmla="*/ 1003 w 2747"/>
              <a:gd name="T59" fmla="*/ 435 h 1610"/>
              <a:gd name="T60" fmla="*/ 873 w 2747"/>
              <a:gd name="T61" fmla="*/ 347 h 1610"/>
              <a:gd name="T62" fmla="*/ 748 w 2747"/>
              <a:gd name="T63" fmla="*/ 255 h 1610"/>
              <a:gd name="T64" fmla="*/ 627 w 2747"/>
              <a:gd name="T65" fmla="*/ 157 h 1610"/>
              <a:gd name="T66" fmla="*/ 511 w 2747"/>
              <a:gd name="T67" fmla="*/ 53 h 1610"/>
              <a:gd name="T68" fmla="*/ 455 w 2747"/>
              <a:gd name="T69" fmla="*/ 0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47" h="1610">
                <a:moveTo>
                  <a:pt x="455" y="0"/>
                </a:moveTo>
                <a:lnTo>
                  <a:pt x="0" y="469"/>
                </a:lnTo>
                <a:lnTo>
                  <a:pt x="0" y="469"/>
                </a:lnTo>
                <a:lnTo>
                  <a:pt x="67" y="534"/>
                </a:lnTo>
                <a:lnTo>
                  <a:pt x="136" y="596"/>
                </a:lnTo>
                <a:lnTo>
                  <a:pt x="207" y="657"/>
                </a:lnTo>
                <a:lnTo>
                  <a:pt x="277" y="716"/>
                </a:lnTo>
                <a:lnTo>
                  <a:pt x="350" y="774"/>
                </a:lnTo>
                <a:lnTo>
                  <a:pt x="424" y="830"/>
                </a:lnTo>
                <a:lnTo>
                  <a:pt x="499" y="884"/>
                </a:lnTo>
                <a:lnTo>
                  <a:pt x="576" y="937"/>
                </a:lnTo>
                <a:lnTo>
                  <a:pt x="654" y="988"/>
                </a:lnTo>
                <a:lnTo>
                  <a:pt x="734" y="1038"/>
                </a:lnTo>
                <a:lnTo>
                  <a:pt x="815" y="1084"/>
                </a:lnTo>
                <a:lnTo>
                  <a:pt x="897" y="1130"/>
                </a:lnTo>
                <a:lnTo>
                  <a:pt x="980" y="1173"/>
                </a:lnTo>
                <a:lnTo>
                  <a:pt x="1063" y="1215"/>
                </a:lnTo>
                <a:lnTo>
                  <a:pt x="1149" y="1255"/>
                </a:lnTo>
                <a:lnTo>
                  <a:pt x="1235" y="1293"/>
                </a:lnTo>
                <a:lnTo>
                  <a:pt x="1322" y="1329"/>
                </a:lnTo>
                <a:lnTo>
                  <a:pt x="1411" y="1363"/>
                </a:lnTo>
                <a:lnTo>
                  <a:pt x="1499" y="1394"/>
                </a:lnTo>
                <a:lnTo>
                  <a:pt x="1589" y="1424"/>
                </a:lnTo>
                <a:lnTo>
                  <a:pt x="1680" y="1452"/>
                </a:lnTo>
                <a:lnTo>
                  <a:pt x="1773" y="1478"/>
                </a:lnTo>
                <a:lnTo>
                  <a:pt x="1865" y="1501"/>
                </a:lnTo>
                <a:lnTo>
                  <a:pt x="1959" y="1522"/>
                </a:lnTo>
                <a:lnTo>
                  <a:pt x="2054" y="1541"/>
                </a:lnTo>
                <a:lnTo>
                  <a:pt x="2149" y="1557"/>
                </a:lnTo>
                <a:lnTo>
                  <a:pt x="2245" y="1573"/>
                </a:lnTo>
                <a:lnTo>
                  <a:pt x="2343" y="1584"/>
                </a:lnTo>
                <a:lnTo>
                  <a:pt x="2439" y="1595"/>
                </a:lnTo>
                <a:lnTo>
                  <a:pt x="2538" y="1603"/>
                </a:lnTo>
                <a:lnTo>
                  <a:pt x="2637" y="1608"/>
                </a:lnTo>
                <a:lnTo>
                  <a:pt x="2736" y="1610"/>
                </a:lnTo>
                <a:lnTo>
                  <a:pt x="2747" y="957"/>
                </a:lnTo>
                <a:lnTo>
                  <a:pt x="2747" y="957"/>
                </a:lnTo>
                <a:lnTo>
                  <a:pt x="2663" y="954"/>
                </a:lnTo>
                <a:lnTo>
                  <a:pt x="2581" y="950"/>
                </a:lnTo>
                <a:lnTo>
                  <a:pt x="2498" y="944"/>
                </a:lnTo>
                <a:lnTo>
                  <a:pt x="2417" y="935"/>
                </a:lnTo>
                <a:lnTo>
                  <a:pt x="2335" y="926"/>
                </a:lnTo>
                <a:lnTo>
                  <a:pt x="2256" y="913"/>
                </a:lnTo>
                <a:lnTo>
                  <a:pt x="2175" y="898"/>
                </a:lnTo>
                <a:lnTo>
                  <a:pt x="2096" y="883"/>
                </a:lnTo>
                <a:lnTo>
                  <a:pt x="2018" y="864"/>
                </a:lnTo>
                <a:lnTo>
                  <a:pt x="1939" y="845"/>
                </a:lnTo>
                <a:lnTo>
                  <a:pt x="1863" y="824"/>
                </a:lnTo>
                <a:lnTo>
                  <a:pt x="1786" y="801"/>
                </a:lnTo>
                <a:lnTo>
                  <a:pt x="1710" y="776"/>
                </a:lnTo>
                <a:lnTo>
                  <a:pt x="1636" y="748"/>
                </a:lnTo>
                <a:lnTo>
                  <a:pt x="1562" y="721"/>
                </a:lnTo>
                <a:lnTo>
                  <a:pt x="1489" y="690"/>
                </a:lnTo>
                <a:lnTo>
                  <a:pt x="1416" y="659"/>
                </a:lnTo>
                <a:lnTo>
                  <a:pt x="1346" y="625"/>
                </a:lnTo>
                <a:lnTo>
                  <a:pt x="1275" y="591"/>
                </a:lnTo>
                <a:lnTo>
                  <a:pt x="1205" y="553"/>
                </a:lnTo>
                <a:lnTo>
                  <a:pt x="1137" y="515"/>
                </a:lnTo>
                <a:lnTo>
                  <a:pt x="1070" y="476"/>
                </a:lnTo>
                <a:lnTo>
                  <a:pt x="1003" y="435"/>
                </a:lnTo>
                <a:lnTo>
                  <a:pt x="938" y="392"/>
                </a:lnTo>
                <a:lnTo>
                  <a:pt x="873" y="347"/>
                </a:lnTo>
                <a:lnTo>
                  <a:pt x="811" y="302"/>
                </a:lnTo>
                <a:lnTo>
                  <a:pt x="748" y="255"/>
                </a:lnTo>
                <a:lnTo>
                  <a:pt x="687" y="207"/>
                </a:lnTo>
                <a:lnTo>
                  <a:pt x="627" y="157"/>
                </a:lnTo>
                <a:lnTo>
                  <a:pt x="569" y="107"/>
                </a:lnTo>
                <a:lnTo>
                  <a:pt x="511" y="53"/>
                </a:lnTo>
                <a:lnTo>
                  <a:pt x="455" y="0"/>
                </a:lnTo>
                <a:lnTo>
                  <a:pt x="455" y="0"/>
                </a:lnTo>
                <a:close/>
              </a:path>
            </a:pathLst>
          </a:custGeom>
          <a:solidFill>
            <a:srgbClr val="8497B0"/>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31" name="Freeform 30"/>
          <p:cNvSpPr/>
          <p:nvPr>
            <p:custDataLst>
              <p:tags r:id="rId30"/>
            </p:custDataLst>
          </p:nvPr>
        </p:nvSpPr>
        <p:spPr bwMode="auto">
          <a:xfrm>
            <a:off x="8259445" y="1744980"/>
            <a:ext cx="932815" cy="488315"/>
          </a:xfrm>
          <a:custGeom>
            <a:avLst/>
            <a:gdLst>
              <a:gd name="T0" fmla="*/ 359 w 2163"/>
              <a:gd name="T1" fmla="*/ 1255 h 1255"/>
              <a:gd name="T2" fmla="*/ 449 w 2163"/>
              <a:gd name="T3" fmla="*/ 1173 h 1255"/>
              <a:gd name="T4" fmla="*/ 542 w 2163"/>
              <a:gd name="T5" fmla="*/ 1095 h 1255"/>
              <a:gd name="T6" fmla="*/ 640 w 2163"/>
              <a:gd name="T7" fmla="*/ 1020 h 1255"/>
              <a:gd name="T8" fmla="*/ 740 w 2163"/>
              <a:gd name="T9" fmla="*/ 951 h 1255"/>
              <a:gd name="T10" fmla="*/ 845 w 2163"/>
              <a:gd name="T11" fmla="*/ 886 h 1255"/>
              <a:gd name="T12" fmla="*/ 953 w 2163"/>
              <a:gd name="T13" fmla="*/ 826 h 1255"/>
              <a:gd name="T14" fmla="*/ 1062 w 2163"/>
              <a:gd name="T15" fmla="*/ 770 h 1255"/>
              <a:gd name="T16" fmla="*/ 1175 w 2163"/>
              <a:gd name="T17" fmla="*/ 720 h 1255"/>
              <a:gd name="T18" fmla="*/ 1291 w 2163"/>
              <a:gd name="T19" fmla="*/ 675 h 1255"/>
              <a:gd name="T20" fmla="*/ 1410 w 2163"/>
              <a:gd name="T21" fmla="*/ 635 h 1255"/>
              <a:gd name="T22" fmla="*/ 1529 w 2163"/>
              <a:gd name="T23" fmla="*/ 600 h 1255"/>
              <a:gd name="T24" fmla="*/ 1653 w 2163"/>
              <a:gd name="T25" fmla="*/ 571 h 1255"/>
              <a:gd name="T26" fmla="*/ 1778 w 2163"/>
              <a:gd name="T27" fmla="*/ 548 h 1255"/>
              <a:gd name="T28" fmla="*/ 1904 w 2163"/>
              <a:gd name="T29" fmla="*/ 531 h 1255"/>
              <a:gd name="T30" fmla="*/ 2033 w 2163"/>
              <a:gd name="T31" fmla="*/ 519 h 1255"/>
              <a:gd name="T32" fmla="*/ 2163 w 2163"/>
              <a:gd name="T33" fmla="*/ 514 h 1255"/>
              <a:gd name="T34" fmla="*/ 2156 w 2163"/>
              <a:gd name="T35" fmla="*/ 0 h 1255"/>
              <a:gd name="T36" fmla="*/ 1999 w 2163"/>
              <a:gd name="T37" fmla="*/ 6 h 1255"/>
              <a:gd name="T38" fmla="*/ 1846 w 2163"/>
              <a:gd name="T39" fmla="*/ 19 h 1255"/>
              <a:gd name="T40" fmla="*/ 1695 w 2163"/>
              <a:gd name="T41" fmla="*/ 40 h 1255"/>
              <a:gd name="T42" fmla="*/ 1545 w 2163"/>
              <a:gd name="T43" fmla="*/ 69 h 1255"/>
              <a:gd name="T44" fmla="*/ 1398 w 2163"/>
              <a:gd name="T45" fmla="*/ 102 h 1255"/>
              <a:gd name="T46" fmla="*/ 1255 w 2163"/>
              <a:gd name="T47" fmla="*/ 144 h 1255"/>
              <a:gd name="T48" fmla="*/ 1113 w 2163"/>
              <a:gd name="T49" fmla="*/ 192 h 1255"/>
              <a:gd name="T50" fmla="*/ 975 w 2163"/>
              <a:gd name="T51" fmla="*/ 246 h 1255"/>
              <a:gd name="T52" fmla="*/ 841 w 2163"/>
              <a:gd name="T53" fmla="*/ 306 h 1255"/>
              <a:gd name="T54" fmla="*/ 709 w 2163"/>
              <a:gd name="T55" fmla="*/ 372 h 1255"/>
              <a:gd name="T56" fmla="*/ 580 w 2163"/>
              <a:gd name="T57" fmla="*/ 445 h 1255"/>
              <a:gd name="T58" fmla="*/ 457 w 2163"/>
              <a:gd name="T59" fmla="*/ 522 h 1255"/>
              <a:gd name="T60" fmla="*/ 335 w 2163"/>
              <a:gd name="T61" fmla="*/ 605 h 1255"/>
              <a:gd name="T62" fmla="*/ 220 w 2163"/>
              <a:gd name="T63" fmla="*/ 694 h 1255"/>
              <a:gd name="T64" fmla="*/ 108 w 2163"/>
              <a:gd name="T65" fmla="*/ 787 h 1255"/>
              <a:gd name="T66" fmla="*/ 0 w 2163"/>
              <a:gd name="T67" fmla="*/ 885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3" h="1255">
                <a:moveTo>
                  <a:pt x="359" y="1255"/>
                </a:moveTo>
                <a:lnTo>
                  <a:pt x="359" y="1255"/>
                </a:lnTo>
                <a:lnTo>
                  <a:pt x="403" y="1213"/>
                </a:lnTo>
                <a:lnTo>
                  <a:pt x="449" y="1173"/>
                </a:lnTo>
                <a:lnTo>
                  <a:pt x="494" y="1134"/>
                </a:lnTo>
                <a:lnTo>
                  <a:pt x="542" y="1095"/>
                </a:lnTo>
                <a:lnTo>
                  <a:pt x="591" y="1057"/>
                </a:lnTo>
                <a:lnTo>
                  <a:pt x="640" y="1020"/>
                </a:lnTo>
                <a:lnTo>
                  <a:pt x="690" y="985"/>
                </a:lnTo>
                <a:lnTo>
                  <a:pt x="740" y="951"/>
                </a:lnTo>
                <a:lnTo>
                  <a:pt x="792" y="918"/>
                </a:lnTo>
                <a:lnTo>
                  <a:pt x="845" y="886"/>
                </a:lnTo>
                <a:lnTo>
                  <a:pt x="898" y="855"/>
                </a:lnTo>
                <a:lnTo>
                  <a:pt x="953" y="826"/>
                </a:lnTo>
                <a:lnTo>
                  <a:pt x="1007" y="798"/>
                </a:lnTo>
                <a:lnTo>
                  <a:pt x="1062" y="770"/>
                </a:lnTo>
                <a:lnTo>
                  <a:pt x="1118" y="744"/>
                </a:lnTo>
                <a:lnTo>
                  <a:pt x="1175" y="720"/>
                </a:lnTo>
                <a:lnTo>
                  <a:pt x="1232" y="697"/>
                </a:lnTo>
                <a:lnTo>
                  <a:pt x="1291" y="675"/>
                </a:lnTo>
                <a:lnTo>
                  <a:pt x="1350" y="655"/>
                </a:lnTo>
                <a:lnTo>
                  <a:pt x="1410" y="635"/>
                </a:lnTo>
                <a:lnTo>
                  <a:pt x="1469" y="617"/>
                </a:lnTo>
                <a:lnTo>
                  <a:pt x="1529" y="600"/>
                </a:lnTo>
                <a:lnTo>
                  <a:pt x="1591" y="586"/>
                </a:lnTo>
                <a:lnTo>
                  <a:pt x="1653" y="571"/>
                </a:lnTo>
                <a:lnTo>
                  <a:pt x="1716" y="559"/>
                </a:lnTo>
                <a:lnTo>
                  <a:pt x="1778" y="548"/>
                </a:lnTo>
                <a:lnTo>
                  <a:pt x="1841" y="539"/>
                </a:lnTo>
                <a:lnTo>
                  <a:pt x="1904" y="531"/>
                </a:lnTo>
                <a:lnTo>
                  <a:pt x="1969" y="524"/>
                </a:lnTo>
                <a:lnTo>
                  <a:pt x="2033" y="519"/>
                </a:lnTo>
                <a:lnTo>
                  <a:pt x="2098" y="517"/>
                </a:lnTo>
                <a:lnTo>
                  <a:pt x="2163" y="514"/>
                </a:lnTo>
                <a:lnTo>
                  <a:pt x="2156" y="0"/>
                </a:lnTo>
                <a:lnTo>
                  <a:pt x="2156" y="0"/>
                </a:lnTo>
                <a:lnTo>
                  <a:pt x="2077" y="2"/>
                </a:lnTo>
                <a:lnTo>
                  <a:pt x="1999" y="6"/>
                </a:lnTo>
                <a:lnTo>
                  <a:pt x="1923" y="11"/>
                </a:lnTo>
                <a:lnTo>
                  <a:pt x="1846" y="19"/>
                </a:lnTo>
                <a:lnTo>
                  <a:pt x="1770" y="30"/>
                </a:lnTo>
                <a:lnTo>
                  <a:pt x="1695" y="40"/>
                </a:lnTo>
                <a:lnTo>
                  <a:pt x="1619" y="53"/>
                </a:lnTo>
                <a:lnTo>
                  <a:pt x="1545" y="69"/>
                </a:lnTo>
                <a:lnTo>
                  <a:pt x="1472" y="84"/>
                </a:lnTo>
                <a:lnTo>
                  <a:pt x="1398" y="102"/>
                </a:lnTo>
                <a:lnTo>
                  <a:pt x="1326" y="122"/>
                </a:lnTo>
                <a:lnTo>
                  <a:pt x="1255" y="144"/>
                </a:lnTo>
                <a:lnTo>
                  <a:pt x="1183" y="168"/>
                </a:lnTo>
                <a:lnTo>
                  <a:pt x="1113" y="192"/>
                </a:lnTo>
                <a:lnTo>
                  <a:pt x="1044" y="218"/>
                </a:lnTo>
                <a:lnTo>
                  <a:pt x="975" y="246"/>
                </a:lnTo>
                <a:lnTo>
                  <a:pt x="907" y="276"/>
                </a:lnTo>
                <a:lnTo>
                  <a:pt x="841" y="306"/>
                </a:lnTo>
                <a:lnTo>
                  <a:pt x="774" y="338"/>
                </a:lnTo>
                <a:lnTo>
                  <a:pt x="709" y="372"/>
                </a:lnTo>
                <a:lnTo>
                  <a:pt x="644" y="407"/>
                </a:lnTo>
                <a:lnTo>
                  <a:pt x="580" y="445"/>
                </a:lnTo>
                <a:lnTo>
                  <a:pt x="518" y="483"/>
                </a:lnTo>
                <a:lnTo>
                  <a:pt x="457" y="522"/>
                </a:lnTo>
                <a:lnTo>
                  <a:pt x="395" y="563"/>
                </a:lnTo>
                <a:lnTo>
                  <a:pt x="335" y="605"/>
                </a:lnTo>
                <a:lnTo>
                  <a:pt x="277" y="648"/>
                </a:lnTo>
                <a:lnTo>
                  <a:pt x="220" y="694"/>
                </a:lnTo>
                <a:lnTo>
                  <a:pt x="164" y="739"/>
                </a:lnTo>
                <a:lnTo>
                  <a:pt x="108" y="787"/>
                </a:lnTo>
                <a:lnTo>
                  <a:pt x="53" y="836"/>
                </a:lnTo>
                <a:lnTo>
                  <a:pt x="0" y="885"/>
                </a:lnTo>
                <a:lnTo>
                  <a:pt x="359" y="1255"/>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32" name="Freeform 31"/>
          <p:cNvSpPr/>
          <p:nvPr>
            <p:custDataLst>
              <p:tags r:id="rId31"/>
            </p:custDataLst>
          </p:nvPr>
        </p:nvSpPr>
        <p:spPr bwMode="auto">
          <a:xfrm>
            <a:off x="7875270" y="2134870"/>
            <a:ext cx="511810" cy="903605"/>
          </a:xfrm>
          <a:custGeom>
            <a:avLst/>
            <a:gdLst>
              <a:gd name="T0" fmla="*/ 910 w 1279"/>
              <a:gd name="T1" fmla="*/ 0 h 2164"/>
              <a:gd name="T2" fmla="*/ 859 w 1279"/>
              <a:gd name="T3" fmla="*/ 53 h 2164"/>
              <a:gd name="T4" fmla="*/ 761 w 1279"/>
              <a:gd name="T5" fmla="*/ 163 h 2164"/>
              <a:gd name="T6" fmla="*/ 669 w 1279"/>
              <a:gd name="T7" fmla="*/ 276 h 2164"/>
              <a:gd name="T8" fmla="*/ 582 w 1279"/>
              <a:gd name="T9" fmla="*/ 394 h 2164"/>
              <a:gd name="T10" fmla="*/ 500 w 1279"/>
              <a:gd name="T11" fmla="*/ 516 h 2164"/>
              <a:gd name="T12" fmla="*/ 423 w 1279"/>
              <a:gd name="T13" fmla="*/ 642 h 2164"/>
              <a:gd name="T14" fmla="*/ 352 w 1279"/>
              <a:gd name="T15" fmla="*/ 772 h 2164"/>
              <a:gd name="T16" fmla="*/ 287 w 1279"/>
              <a:gd name="T17" fmla="*/ 905 h 2164"/>
              <a:gd name="T18" fmla="*/ 229 w 1279"/>
              <a:gd name="T19" fmla="*/ 1042 h 2164"/>
              <a:gd name="T20" fmla="*/ 177 w 1279"/>
              <a:gd name="T21" fmla="*/ 1181 h 2164"/>
              <a:gd name="T22" fmla="*/ 130 w 1279"/>
              <a:gd name="T23" fmla="*/ 1324 h 2164"/>
              <a:gd name="T24" fmla="*/ 91 w 1279"/>
              <a:gd name="T25" fmla="*/ 1470 h 2164"/>
              <a:gd name="T26" fmla="*/ 58 w 1279"/>
              <a:gd name="T27" fmla="*/ 1618 h 2164"/>
              <a:gd name="T28" fmla="*/ 32 w 1279"/>
              <a:gd name="T29" fmla="*/ 1768 h 2164"/>
              <a:gd name="T30" fmla="*/ 14 w 1279"/>
              <a:gd name="T31" fmla="*/ 1922 h 2164"/>
              <a:gd name="T32" fmla="*/ 2 w 1279"/>
              <a:gd name="T33" fmla="*/ 2077 h 2164"/>
              <a:gd name="T34" fmla="*/ 514 w 1279"/>
              <a:gd name="T35" fmla="*/ 2164 h 2164"/>
              <a:gd name="T36" fmla="*/ 516 w 1279"/>
              <a:gd name="T37" fmla="*/ 2098 h 2164"/>
              <a:gd name="T38" fmla="*/ 527 w 1279"/>
              <a:gd name="T39" fmla="*/ 1969 h 2164"/>
              <a:gd name="T40" fmla="*/ 542 w 1279"/>
              <a:gd name="T41" fmla="*/ 1840 h 2164"/>
              <a:gd name="T42" fmla="*/ 563 w 1279"/>
              <a:gd name="T43" fmla="*/ 1713 h 2164"/>
              <a:gd name="T44" fmla="*/ 592 w 1279"/>
              <a:gd name="T45" fmla="*/ 1588 h 2164"/>
              <a:gd name="T46" fmla="*/ 625 w 1279"/>
              <a:gd name="T47" fmla="*/ 1467 h 2164"/>
              <a:gd name="T48" fmla="*/ 664 w 1279"/>
              <a:gd name="T49" fmla="*/ 1348 h 2164"/>
              <a:gd name="T50" fmla="*/ 708 w 1279"/>
              <a:gd name="T51" fmla="*/ 1230 h 2164"/>
              <a:gd name="T52" fmla="*/ 757 w 1279"/>
              <a:gd name="T53" fmla="*/ 1116 h 2164"/>
              <a:gd name="T54" fmla="*/ 811 w 1279"/>
              <a:gd name="T55" fmla="*/ 1004 h 2164"/>
              <a:gd name="T56" fmla="*/ 871 w 1279"/>
              <a:gd name="T57" fmla="*/ 896 h 2164"/>
              <a:gd name="T58" fmla="*/ 934 w 1279"/>
              <a:gd name="T59" fmla="*/ 790 h 2164"/>
              <a:gd name="T60" fmla="*/ 1003 w 1279"/>
              <a:gd name="T61" fmla="*/ 687 h 2164"/>
              <a:gd name="T62" fmla="*/ 1078 w 1279"/>
              <a:gd name="T63" fmla="*/ 588 h 2164"/>
              <a:gd name="T64" fmla="*/ 1154 w 1279"/>
              <a:gd name="T65" fmla="*/ 493 h 2164"/>
              <a:gd name="T66" fmla="*/ 1236 w 1279"/>
              <a:gd name="T67" fmla="*/ 402 h 2164"/>
              <a:gd name="T68" fmla="*/ 1279 w 1279"/>
              <a:gd name="T69" fmla="*/ 358 h 2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9" h="2164">
                <a:moveTo>
                  <a:pt x="1279" y="358"/>
                </a:moveTo>
                <a:lnTo>
                  <a:pt x="910" y="0"/>
                </a:lnTo>
                <a:lnTo>
                  <a:pt x="910" y="0"/>
                </a:lnTo>
                <a:lnTo>
                  <a:pt x="859" y="53"/>
                </a:lnTo>
                <a:lnTo>
                  <a:pt x="809" y="107"/>
                </a:lnTo>
                <a:lnTo>
                  <a:pt x="761" y="163"/>
                </a:lnTo>
                <a:lnTo>
                  <a:pt x="714" y="219"/>
                </a:lnTo>
                <a:lnTo>
                  <a:pt x="669" y="276"/>
                </a:lnTo>
                <a:lnTo>
                  <a:pt x="625" y="335"/>
                </a:lnTo>
                <a:lnTo>
                  <a:pt x="582" y="394"/>
                </a:lnTo>
                <a:lnTo>
                  <a:pt x="540" y="454"/>
                </a:lnTo>
                <a:lnTo>
                  <a:pt x="500" y="516"/>
                </a:lnTo>
                <a:lnTo>
                  <a:pt x="460" y="578"/>
                </a:lnTo>
                <a:lnTo>
                  <a:pt x="423" y="642"/>
                </a:lnTo>
                <a:lnTo>
                  <a:pt x="386" y="707"/>
                </a:lnTo>
                <a:lnTo>
                  <a:pt x="352" y="772"/>
                </a:lnTo>
                <a:lnTo>
                  <a:pt x="319" y="837"/>
                </a:lnTo>
                <a:lnTo>
                  <a:pt x="287" y="905"/>
                </a:lnTo>
                <a:lnTo>
                  <a:pt x="257" y="973"/>
                </a:lnTo>
                <a:lnTo>
                  <a:pt x="229" y="1042"/>
                </a:lnTo>
                <a:lnTo>
                  <a:pt x="201" y="1111"/>
                </a:lnTo>
                <a:lnTo>
                  <a:pt x="177" y="1181"/>
                </a:lnTo>
                <a:lnTo>
                  <a:pt x="152" y="1253"/>
                </a:lnTo>
                <a:lnTo>
                  <a:pt x="130" y="1324"/>
                </a:lnTo>
                <a:lnTo>
                  <a:pt x="109" y="1397"/>
                </a:lnTo>
                <a:lnTo>
                  <a:pt x="91" y="1470"/>
                </a:lnTo>
                <a:lnTo>
                  <a:pt x="74" y="1543"/>
                </a:lnTo>
                <a:lnTo>
                  <a:pt x="58" y="1618"/>
                </a:lnTo>
                <a:lnTo>
                  <a:pt x="44" y="1693"/>
                </a:lnTo>
                <a:lnTo>
                  <a:pt x="32" y="1768"/>
                </a:lnTo>
                <a:lnTo>
                  <a:pt x="22" y="1845"/>
                </a:lnTo>
                <a:lnTo>
                  <a:pt x="14" y="1922"/>
                </a:lnTo>
                <a:lnTo>
                  <a:pt x="7" y="2000"/>
                </a:lnTo>
                <a:lnTo>
                  <a:pt x="2" y="2077"/>
                </a:lnTo>
                <a:lnTo>
                  <a:pt x="0" y="2156"/>
                </a:lnTo>
                <a:lnTo>
                  <a:pt x="514" y="2164"/>
                </a:lnTo>
                <a:lnTo>
                  <a:pt x="514" y="2164"/>
                </a:lnTo>
                <a:lnTo>
                  <a:pt x="516" y="2098"/>
                </a:lnTo>
                <a:lnTo>
                  <a:pt x="520" y="2032"/>
                </a:lnTo>
                <a:lnTo>
                  <a:pt x="527" y="1969"/>
                </a:lnTo>
                <a:lnTo>
                  <a:pt x="533" y="1904"/>
                </a:lnTo>
                <a:lnTo>
                  <a:pt x="542" y="1840"/>
                </a:lnTo>
                <a:lnTo>
                  <a:pt x="553" y="1776"/>
                </a:lnTo>
                <a:lnTo>
                  <a:pt x="563" y="1713"/>
                </a:lnTo>
                <a:lnTo>
                  <a:pt x="576" y="1651"/>
                </a:lnTo>
                <a:lnTo>
                  <a:pt x="592" y="1588"/>
                </a:lnTo>
                <a:lnTo>
                  <a:pt x="608" y="1527"/>
                </a:lnTo>
                <a:lnTo>
                  <a:pt x="625" y="1467"/>
                </a:lnTo>
                <a:lnTo>
                  <a:pt x="643" y="1407"/>
                </a:lnTo>
                <a:lnTo>
                  <a:pt x="664" y="1348"/>
                </a:lnTo>
                <a:lnTo>
                  <a:pt x="684" y="1289"/>
                </a:lnTo>
                <a:lnTo>
                  <a:pt x="708" y="1230"/>
                </a:lnTo>
                <a:lnTo>
                  <a:pt x="731" y="1173"/>
                </a:lnTo>
                <a:lnTo>
                  <a:pt x="757" y="1116"/>
                </a:lnTo>
                <a:lnTo>
                  <a:pt x="783" y="1060"/>
                </a:lnTo>
                <a:lnTo>
                  <a:pt x="811" y="1004"/>
                </a:lnTo>
                <a:lnTo>
                  <a:pt x="841" y="949"/>
                </a:lnTo>
                <a:lnTo>
                  <a:pt x="871" y="896"/>
                </a:lnTo>
                <a:lnTo>
                  <a:pt x="902" y="842"/>
                </a:lnTo>
                <a:lnTo>
                  <a:pt x="934" y="790"/>
                </a:lnTo>
                <a:lnTo>
                  <a:pt x="968" y="738"/>
                </a:lnTo>
                <a:lnTo>
                  <a:pt x="1003" y="687"/>
                </a:lnTo>
                <a:lnTo>
                  <a:pt x="1040" y="638"/>
                </a:lnTo>
                <a:lnTo>
                  <a:pt x="1078" y="588"/>
                </a:lnTo>
                <a:lnTo>
                  <a:pt x="1115" y="540"/>
                </a:lnTo>
                <a:lnTo>
                  <a:pt x="1154" y="493"/>
                </a:lnTo>
                <a:lnTo>
                  <a:pt x="1195" y="448"/>
                </a:lnTo>
                <a:lnTo>
                  <a:pt x="1236" y="402"/>
                </a:lnTo>
                <a:lnTo>
                  <a:pt x="1279" y="358"/>
                </a:lnTo>
                <a:lnTo>
                  <a:pt x="1279" y="358"/>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33" name="Freeform 32"/>
          <p:cNvSpPr/>
          <p:nvPr>
            <p:custDataLst>
              <p:tags r:id="rId32"/>
            </p:custDataLst>
          </p:nvPr>
        </p:nvSpPr>
        <p:spPr bwMode="auto">
          <a:xfrm>
            <a:off x="8248015" y="3872865"/>
            <a:ext cx="941070" cy="516890"/>
          </a:xfrm>
          <a:custGeom>
            <a:avLst/>
            <a:gdLst>
              <a:gd name="T0" fmla="*/ 0 w 2188"/>
              <a:gd name="T1" fmla="*/ 370 h 1280"/>
              <a:gd name="T2" fmla="*/ 53 w 2188"/>
              <a:gd name="T3" fmla="*/ 421 h 1280"/>
              <a:gd name="T4" fmla="*/ 164 w 2188"/>
              <a:gd name="T5" fmla="*/ 520 h 1280"/>
              <a:gd name="T6" fmla="*/ 278 w 2188"/>
              <a:gd name="T7" fmla="*/ 612 h 1280"/>
              <a:gd name="T8" fmla="*/ 398 w 2188"/>
              <a:gd name="T9" fmla="*/ 701 h 1280"/>
              <a:gd name="T10" fmla="*/ 522 w 2188"/>
              <a:gd name="T11" fmla="*/ 783 h 1280"/>
              <a:gd name="T12" fmla="*/ 648 w 2188"/>
              <a:gd name="T13" fmla="*/ 861 h 1280"/>
              <a:gd name="T14" fmla="*/ 780 w 2188"/>
              <a:gd name="T15" fmla="*/ 931 h 1280"/>
              <a:gd name="T16" fmla="*/ 915 w 2188"/>
              <a:gd name="T17" fmla="*/ 997 h 1280"/>
              <a:gd name="T18" fmla="*/ 1053 w 2188"/>
              <a:gd name="T19" fmla="*/ 1055 h 1280"/>
              <a:gd name="T20" fmla="*/ 1194 w 2188"/>
              <a:gd name="T21" fmla="*/ 1107 h 1280"/>
              <a:gd name="T22" fmla="*/ 1338 w 2188"/>
              <a:gd name="T23" fmla="*/ 1154 h 1280"/>
              <a:gd name="T24" fmla="*/ 1485 w 2188"/>
              <a:gd name="T25" fmla="*/ 1193 h 1280"/>
              <a:gd name="T26" fmla="*/ 1636 w 2188"/>
              <a:gd name="T27" fmla="*/ 1224 h 1280"/>
              <a:gd name="T28" fmla="*/ 1789 w 2188"/>
              <a:gd name="T29" fmla="*/ 1250 h 1280"/>
              <a:gd name="T30" fmla="*/ 1944 w 2188"/>
              <a:gd name="T31" fmla="*/ 1267 h 1280"/>
              <a:gd name="T32" fmla="*/ 2101 w 2188"/>
              <a:gd name="T33" fmla="*/ 1278 h 1280"/>
              <a:gd name="T34" fmla="*/ 2188 w 2188"/>
              <a:gd name="T35" fmla="*/ 766 h 1280"/>
              <a:gd name="T36" fmla="*/ 2122 w 2188"/>
              <a:gd name="T37" fmla="*/ 763 h 1280"/>
              <a:gd name="T38" fmla="*/ 1989 w 2188"/>
              <a:gd name="T39" fmla="*/ 756 h 1280"/>
              <a:gd name="T40" fmla="*/ 1859 w 2188"/>
              <a:gd name="T41" fmla="*/ 740 h 1280"/>
              <a:gd name="T42" fmla="*/ 1731 w 2188"/>
              <a:gd name="T43" fmla="*/ 719 h 1280"/>
              <a:gd name="T44" fmla="*/ 1605 w 2188"/>
              <a:gd name="T45" fmla="*/ 692 h 1280"/>
              <a:gd name="T46" fmla="*/ 1481 w 2188"/>
              <a:gd name="T47" fmla="*/ 659 h 1280"/>
              <a:gd name="T48" fmla="*/ 1360 w 2188"/>
              <a:gd name="T49" fmla="*/ 620 h 1280"/>
              <a:gd name="T50" fmla="*/ 1242 w 2188"/>
              <a:gd name="T51" fmla="*/ 577 h 1280"/>
              <a:gd name="T52" fmla="*/ 1126 w 2188"/>
              <a:gd name="T53" fmla="*/ 528 h 1280"/>
              <a:gd name="T54" fmla="*/ 1013 w 2188"/>
              <a:gd name="T55" fmla="*/ 473 h 1280"/>
              <a:gd name="T56" fmla="*/ 902 w 2188"/>
              <a:gd name="T57" fmla="*/ 413 h 1280"/>
              <a:gd name="T58" fmla="*/ 795 w 2188"/>
              <a:gd name="T59" fmla="*/ 348 h 1280"/>
              <a:gd name="T60" fmla="*/ 691 w 2188"/>
              <a:gd name="T61" fmla="*/ 279 h 1280"/>
              <a:gd name="T62" fmla="*/ 592 w 2188"/>
              <a:gd name="T63" fmla="*/ 205 h 1280"/>
              <a:gd name="T64" fmla="*/ 495 w 2188"/>
              <a:gd name="T65" fmla="*/ 125 h 1280"/>
              <a:gd name="T66" fmla="*/ 402 w 2188"/>
              <a:gd name="T67" fmla="*/ 43 h 1280"/>
              <a:gd name="T68" fmla="*/ 358 w 2188"/>
              <a:gd name="T69" fmla="*/ 0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8" h="1280">
                <a:moveTo>
                  <a:pt x="358" y="0"/>
                </a:moveTo>
                <a:lnTo>
                  <a:pt x="0" y="370"/>
                </a:lnTo>
                <a:lnTo>
                  <a:pt x="0" y="370"/>
                </a:lnTo>
                <a:lnTo>
                  <a:pt x="53" y="421"/>
                </a:lnTo>
                <a:lnTo>
                  <a:pt x="108" y="471"/>
                </a:lnTo>
                <a:lnTo>
                  <a:pt x="164" y="520"/>
                </a:lnTo>
                <a:lnTo>
                  <a:pt x="221" y="567"/>
                </a:lnTo>
                <a:lnTo>
                  <a:pt x="278" y="612"/>
                </a:lnTo>
                <a:lnTo>
                  <a:pt x="338" y="658"/>
                </a:lnTo>
                <a:lnTo>
                  <a:pt x="398" y="701"/>
                </a:lnTo>
                <a:lnTo>
                  <a:pt x="459" y="743"/>
                </a:lnTo>
                <a:lnTo>
                  <a:pt x="522" y="783"/>
                </a:lnTo>
                <a:lnTo>
                  <a:pt x="584" y="823"/>
                </a:lnTo>
                <a:lnTo>
                  <a:pt x="648" y="861"/>
                </a:lnTo>
                <a:lnTo>
                  <a:pt x="713" y="896"/>
                </a:lnTo>
                <a:lnTo>
                  <a:pt x="780" y="931"/>
                </a:lnTo>
                <a:lnTo>
                  <a:pt x="846" y="965"/>
                </a:lnTo>
                <a:lnTo>
                  <a:pt x="915" y="997"/>
                </a:lnTo>
                <a:lnTo>
                  <a:pt x="983" y="1027"/>
                </a:lnTo>
                <a:lnTo>
                  <a:pt x="1053" y="1055"/>
                </a:lnTo>
                <a:lnTo>
                  <a:pt x="1123" y="1083"/>
                </a:lnTo>
                <a:lnTo>
                  <a:pt x="1194" y="1107"/>
                </a:lnTo>
                <a:lnTo>
                  <a:pt x="1267" y="1132"/>
                </a:lnTo>
                <a:lnTo>
                  <a:pt x="1338" y="1154"/>
                </a:lnTo>
                <a:lnTo>
                  <a:pt x="1412" y="1174"/>
                </a:lnTo>
                <a:lnTo>
                  <a:pt x="1485" y="1193"/>
                </a:lnTo>
                <a:lnTo>
                  <a:pt x="1561" y="1210"/>
                </a:lnTo>
                <a:lnTo>
                  <a:pt x="1636" y="1224"/>
                </a:lnTo>
                <a:lnTo>
                  <a:pt x="1712" y="1239"/>
                </a:lnTo>
                <a:lnTo>
                  <a:pt x="1789" y="1250"/>
                </a:lnTo>
                <a:lnTo>
                  <a:pt x="1866" y="1260"/>
                </a:lnTo>
                <a:lnTo>
                  <a:pt x="1944" y="1267"/>
                </a:lnTo>
                <a:lnTo>
                  <a:pt x="2022" y="1274"/>
                </a:lnTo>
                <a:lnTo>
                  <a:pt x="2101" y="1278"/>
                </a:lnTo>
                <a:lnTo>
                  <a:pt x="2179" y="1280"/>
                </a:lnTo>
                <a:lnTo>
                  <a:pt x="2188" y="766"/>
                </a:lnTo>
                <a:lnTo>
                  <a:pt x="2188" y="766"/>
                </a:lnTo>
                <a:lnTo>
                  <a:pt x="2122" y="763"/>
                </a:lnTo>
                <a:lnTo>
                  <a:pt x="2056" y="760"/>
                </a:lnTo>
                <a:lnTo>
                  <a:pt x="1989" y="756"/>
                </a:lnTo>
                <a:lnTo>
                  <a:pt x="1924" y="748"/>
                </a:lnTo>
                <a:lnTo>
                  <a:pt x="1859" y="740"/>
                </a:lnTo>
                <a:lnTo>
                  <a:pt x="1795" y="731"/>
                </a:lnTo>
                <a:lnTo>
                  <a:pt x="1731" y="719"/>
                </a:lnTo>
                <a:lnTo>
                  <a:pt x="1668" y="706"/>
                </a:lnTo>
                <a:lnTo>
                  <a:pt x="1605" y="692"/>
                </a:lnTo>
                <a:lnTo>
                  <a:pt x="1543" y="676"/>
                </a:lnTo>
                <a:lnTo>
                  <a:pt x="1481" y="659"/>
                </a:lnTo>
                <a:lnTo>
                  <a:pt x="1420" y="641"/>
                </a:lnTo>
                <a:lnTo>
                  <a:pt x="1360" y="620"/>
                </a:lnTo>
                <a:lnTo>
                  <a:pt x="1300" y="599"/>
                </a:lnTo>
                <a:lnTo>
                  <a:pt x="1242" y="577"/>
                </a:lnTo>
                <a:lnTo>
                  <a:pt x="1183" y="553"/>
                </a:lnTo>
                <a:lnTo>
                  <a:pt x="1126" y="528"/>
                </a:lnTo>
                <a:lnTo>
                  <a:pt x="1069" y="500"/>
                </a:lnTo>
                <a:lnTo>
                  <a:pt x="1013" y="473"/>
                </a:lnTo>
                <a:lnTo>
                  <a:pt x="957" y="443"/>
                </a:lnTo>
                <a:lnTo>
                  <a:pt x="902" y="413"/>
                </a:lnTo>
                <a:lnTo>
                  <a:pt x="849" y="381"/>
                </a:lnTo>
                <a:lnTo>
                  <a:pt x="795" y="348"/>
                </a:lnTo>
                <a:lnTo>
                  <a:pt x="743" y="314"/>
                </a:lnTo>
                <a:lnTo>
                  <a:pt x="691" y="279"/>
                </a:lnTo>
                <a:lnTo>
                  <a:pt x="642" y="243"/>
                </a:lnTo>
                <a:lnTo>
                  <a:pt x="592" y="205"/>
                </a:lnTo>
                <a:lnTo>
                  <a:pt x="543" y="166"/>
                </a:lnTo>
                <a:lnTo>
                  <a:pt x="495" y="125"/>
                </a:lnTo>
                <a:lnTo>
                  <a:pt x="448" y="85"/>
                </a:lnTo>
                <a:lnTo>
                  <a:pt x="402" y="43"/>
                </a:lnTo>
                <a:lnTo>
                  <a:pt x="358" y="0"/>
                </a:lnTo>
                <a:lnTo>
                  <a:pt x="358" y="0"/>
                </a:lnTo>
                <a:close/>
              </a:path>
            </a:pathLst>
          </a:custGeom>
          <a:solidFill>
            <a:srgbClr val="8497B0"/>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34" name="Freeform 33"/>
          <p:cNvSpPr/>
          <p:nvPr>
            <p:custDataLst>
              <p:tags r:id="rId33"/>
            </p:custDataLst>
          </p:nvPr>
        </p:nvSpPr>
        <p:spPr bwMode="auto">
          <a:xfrm>
            <a:off x="9221470" y="3881120"/>
            <a:ext cx="942975" cy="497840"/>
          </a:xfrm>
          <a:custGeom>
            <a:avLst/>
            <a:gdLst>
              <a:gd name="T0" fmla="*/ 9 w 2188"/>
              <a:gd name="T1" fmla="*/ 1280 h 1280"/>
              <a:gd name="T2" fmla="*/ 88 w 2188"/>
              <a:gd name="T3" fmla="*/ 1278 h 1280"/>
              <a:gd name="T4" fmla="*/ 244 w 2188"/>
              <a:gd name="T5" fmla="*/ 1267 h 1280"/>
              <a:gd name="T6" fmla="*/ 399 w 2188"/>
              <a:gd name="T7" fmla="*/ 1250 h 1280"/>
              <a:gd name="T8" fmla="*/ 552 w 2188"/>
              <a:gd name="T9" fmla="*/ 1224 h 1280"/>
              <a:gd name="T10" fmla="*/ 703 w 2188"/>
              <a:gd name="T11" fmla="*/ 1193 h 1280"/>
              <a:gd name="T12" fmla="*/ 850 w 2188"/>
              <a:gd name="T13" fmla="*/ 1154 h 1280"/>
              <a:gd name="T14" fmla="*/ 994 w 2188"/>
              <a:gd name="T15" fmla="*/ 1107 h 1280"/>
              <a:gd name="T16" fmla="*/ 1135 w 2188"/>
              <a:gd name="T17" fmla="*/ 1055 h 1280"/>
              <a:gd name="T18" fmla="*/ 1274 w 2188"/>
              <a:gd name="T19" fmla="*/ 997 h 1280"/>
              <a:gd name="T20" fmla="*/ 1408 w 2188"/>
              <a:gd name="T21" fmla="*/ 931 h 1280"/>
              <a:gd name="T22" fmla="*/ 1540 w 2188"/>
              <a:gd name="T23" fmla="*/ 861 h 1280"/>
              <a:gd name="T24" fmla="*/ 1667 w 2188"/>
              <a:gd name="T25" fmla="*/ 783 h 1280"/>
              <a:gd name="T26" fmla="*/ 1790 w 2188"/>
              <a:gd name="T27" fmla="*/ 701 h 1280"/>
              <a:gd name="T28" fmla="*/ 1910 w 2188"/>
              <a:gd name="T29" fmla="*/ 612 h 1280"/>
              <a:gd name="T30" fmla="*/ 2024 w 2188"/>
              <a:gd name="T31" fmla="*/ 520 h 1280"/>
              <a:gd name="T32" fmla="*/ 2135 w 2188"/>
              <a:gd name="T33" fmla="*/ 421 h 1280"/>
              <a:gd name="T34" fmla="*/ 1830 w 2188"/>
              <a:gd name="T35" fmla="*/ 0 h 1280"/>
              <a:gd name="T36" fmla="*/ 1786 w 2188"/>
              <a:gd name="T37" fmla="*/ 43 h 1280"/>
              <a:gd name="T38" fmla="*/ 1693 w 2188"/>
              <a:gd name="T39" fmla="*/ 125 h 1280"/>
              <a:gd name="T40" fmla="*/ 1597 w 2188"/>
              <a:gd name="T41" fmla="*/ 205 h 1280"/>
              <a:gd name="T42" fmla="*/ 1497 w 2188"/>
              <a:gd name="T43" fmla="*/ 279 h 1280"/>
              <a:gd name="T44" fmla="*/ 1393 w 2188"/>
              <a:gd name="T45" fmla="*/ 348 h 1280"/>
              <a:gd name="T46" fmla="*/ 1286 w 2188"/>
              <a:gd name="T47" fmla="*/ 413 h 1280"/>
              <a:gd name="T48" fmla="*/ 1175 w 2188"/>
              <a:gd name="T49" fmla="*/ 473 h 1280"/>
              <a:gd name="T50" fmla="*/ 1063 w 2188"/>
              <a:gd name="T51" fmla="*/ 528 h 1280"/>
              <a:gd name="T52" fmla="*/ 946 w 2188"/>
              <a:gd name="T53" fmla="*/ 577 h 1280"/>
              <a:gd name="T54" fmla="*/ 828 w 2188"/>
              <a:gd name="T55" fmla="*/ 620 h 1280"/>
              <a:gd name="T56" fmla="*/ 707 w 2188"/>
              <a:gd name="T57" fmla="*/ 659 h 1280"/>
              <a:gd name="T58" fmla="*/ 583 w 2188"/>
              <a:gd name="T59" fmla="*/ 692 h 1280"/>
              <a:gd name="T60" fmla="*/ 457 w 2188"/>
              <a:gd name="T61" fmla="*/ 719 h 1280"/>
              <a:gd name="T62" fmla="*/ 329 w 2188"/>
              <a:gd name="T63" fmla="*/ 740 h 1280"/>
              <a:gd name="T64" fmla="*/ 199 w 2188"/>
              <a:gd name="T65" fmla="*/ 756 h 1280"/>
              <a:gd name="T66" fmla="*/ 67 w 2188"/>
              <a:gd name="T67" fmla="*/ 763 h 1280"/>
              <a:gd name="T68" fmla="*/ 0 w 2188"/>
              <a:gd name="T69" fmla="*/ 766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8" h="1280">
                <a:moveTo>
                  <a:pt x="0" y="766"/>
                </a:moveTo>
                <a:lnTo>
                  <a:pt x="9" y="1280"/>
                </a:lnTo>
                <a:lnTo>
                  <a:pt x="9" y="1280"/>
                </a:lnTo>
                <a:lnTo>
                  <a:pt x="88" y="1278"/>
                </a:lnTo>
                <a:lnTo>
                  <a:pt x="166" y="1274"/>
                </a:lnTo>
                <a:lnTo>
                  <a:pt x="244" y="1267"/>
                </a:lnTo>
                <a:lnTo>
                  <a:pt x="322" y="1260"/>
                </a:lnTo>
                <a:lnTo>
                  <a:pt x="399" y="1250"/>
                </a:lnTo>
                <a:lnTo>
                  <a:pt x="476" y="1239"/>
                </a:lnTo>
                <a:lnTo>
                  <a:pt x="552" y="1224"/>
                </a:lnTo>
                <a:lnTo>
                  <a:pt x="627" y="1210"/>
                </a:lnTo>
                <a:lnTo>
                  <a:pt x="703" y="1193"/>
                </a:lnTo>
                <a:lnTo>
                  <a:pt x="777" y="1174"/>
                </a:lnTo>
                <a:lnTo>
                  <a:pt x="850" y="1154"/>
                </a:lnTo>
                <a:lnTo>
                  <a:pt x="923" y="1132"/>
                </a:lnTo>
                <a:lnTo>
                  <a:pt x="994" y="1107"/>
                </a:lnTo>
                <a:lnTo>
                  <a:pt x="1065" y="1083"/>
                </a:lnTo>
                <a:lnTo>
                  <a:pt x="1135" y="1055"/>
                </a:lnTo>
                <a:lnTo>
                  <a:pt x="1205" y="1027"/>
                </a:lnTo>
                <a:lnTo>
                  <a:pt x="1274" y="997"/>
                </a:lnTo>
                <a:lnTo>
                  <a:pt x="1342" y="965"/>
                </a:lnTo>
                <a:lnTo>
                  <a:pt x="1408" y="931"/>
                </a:lnTo>
                <a:lnTo>
                  <a:pt x="1475" y="896"/>
                </a:lnTo>
                <a:lnTo>
                  <a:pt x="1540" y="861"/>
                </a:lnTo>
                <a:lnTo>
                  <a:pt x="1604" y="823"/>
                </a:lnTo>
                <a:lnTo>
                  <a:pt x="1667" y="783"/>
                </a:lnTo>
                <a:lnTo>
                  <a:pt x="1729" y="743"/>
                </a:lnTo>
                <a:lnTo>
                  <a:pt x="1790" y="701"/>
                </a:lnTo>
                <a:lnTo>
                  <a:pt x="1851" y="658"/>
                </a:lnTo>
                <a:lnTo>
                  <a:pt x="1910" y="612"/>
                </a:lnTo>
                <a:lnTo>
                  <a:pt x="1968" y="567"/>
                </a:lnTo>
                <a:lnTo>
                  <a:pt x="2024" y="520"/>
                </a:lnTo>
                <a:lnTo>
                  <a:pt x="2080" y="471"/>
                </a:lnTo>
                <a:lnTo>
                  <a:pt x="2135" y="421"/>
                </a:lnTo>
                <a:lnTo>
                  <a:pt x="2188" y="370"/>
                </a:lnTo>
                <a:lnTo>
                  <a:pt x="1830" y="0"/>
                </a:lnTo>
                <a:lnTo>
                  <a:pt x="1830" y="0"/>
                </a:lnTo>
                <a:lnTo>
                  <a:pt x="1786" y="43"/>
                </a:lnTo>
                <a:lnTo>
                  <a:pt x="1740" y="85"/>
                </a:lnTo>
                <a:lnTo>
                  <a:pt x="1693" y="125"/>
                </a:lnTo>
                <a:lnTo>
                  <a:pt x="1645" y="166"/>
                </a:lnTo>
                <a:lnTo>
                  <a:pt x="1597" y="205"/>
                </a:lnTo>
                <a:lnTo>
                  <a:pt x="1548" y="243"/>
                </a:lnTo>
                <a:lnTo>
                  <a:pt x="1497" y="279"/>
                </a:lnTo>
                <a:lnTo>
                  <a:pt x="1445" y="314"/>
                </a:lnTo>
                <a:lnTo>
                  <a:pt x="1393" y="348"/>
                </a:lnTo>
                <a:lnTo>
                  <a:pt x="1339" y="381"/>
                </a:lnTo>
                <a:lnTo>
                  <a:pt x="1286" y="413"/>
                </a:lnTo>
                <a:lnTo>
                  <a:pt x="1231" y="443"/>
                </a:lnTo>
                <a:lnTo>
                  <a:pt x="1175" y="473"/>
                </a:lnTo>
                <a:lnTo>
                  <a:pt x="1119" y="500"/>
                </a:lnTo>
                <a:lnTo>
                  <a:pt x="1063" y="528"/>
                </a:lnTo>
                <a:lnTo>
                  <a:pt x="1005" y="553"/>
                </a:lnTo>
                <a:lnTo>
                  <a:pt x="946" y="577"/>
                </a:lnTo>
                <a:lnTo>
                  <a:pt x="888" y="599"/>
                </a:lnTo>
                <a:lnTo>
                  <a:pt x="828" y="620"/>
                </a:lnTo>
                <a:lnTo>
                  <a:pt x="768" y="641"/>
                </a:lnTo>
                <a:lnTo>
                  <a:pt x="707" y="659"/>
                </a:lnTo>
                <a:lnTo>
                  <a:pt x="645" y="676"/>
                </a:lnTo>
                <a:lnTo>
                  <a:pt x="583" y="692"/>
                </a:lnTo>
                <a:lnTo>
                  <a:pt x="520" y="706"/>
                </a:lnTo>
                <a:lnTo>
                  <a:pt x="457" y="719"/>
                </a:lnTo>
                <a:lnTo>
                  <a:pt x="393" y="731"/>
                </a:lnTo>
                <a:lnTo>
                  <a:pt x="329" y="740"/>
                </a:lnTo>
                <a:lnTo>
                  <a:pt x="264" y="748"/>
                </a:lnTo>
                <a:lnTo>
                  <a:pt x="199" y="756"/>
                </a:lnTo>
                <a:lnTo>
                  <a:pt x="132" y="760"/>
                </a:lnTo>
                <a:lnTo>
                  <a:pt x="67" y="763"/>
                </a:lnTo>
                <a:lnTo>
                  <a:pt x="0" y="766"/>
                </a:lnTo>
                <a:lnTo>
                  <a:pt x="0" y="766"/>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35" name="Freeform 34"/>
          <p:cNvSpPr/>
          <p:nvPr>
            <p:custDataLst>
              <p:tags r:id="rId34"/>
            </p:custDataLst>
          </p:nvPr>
        </p:nvSpPr>
        <p:spPr bwMode="auto">
          <a:xfrm>
            <a:off x="10050145" y="2183765"/>
            <a:ext cx="506095" cy="861060"/>
          </a:xfrm>
          <a:custGeom>
            <a:avLst/>
            <a:gdLst>
              <a:gd name="T0" fmla="*/ 1279 w 1279"/>
              <a:gd name="T1" fmla="*/ 2156 h 2164"/>
              <a:gd name="T2" fmla="*/ 1277 w 1279"/>
              <a:gd name="T3" fmla="*/ 2077 h 2164"/>
              <a:gd name="T4" fmla="*/ 1265 w 1279"/>
              <a:gd name="T5" fmla="*/ 1922 h 2164"/>
              <a:gd name="T6" fmla="*/ 1247 w 1279"/>
              <a:gd name="T7" fmla="*/ 1768 h 2164"/>
              <a:gd name="T8" fmla="*/ 1221 w 1279"/>
              <a:gd name="T9" fmla="*/ 1618 h 2164"/>
              <a:gd name="T10" fmla="*/ 1188 w 1279"/>
              <a:gd name="T11" fmla="*/ 1470 h 2164"/>
              <a:gd name="T12" fmla="*/ 1149 w 1279"/>
              <a:gd name="T13" fmla="*/ 1324 h 2164"/>
              <a:gd name="T14" fmla="*/ 1104 w 1279"/>
              <a:gd name="T15" fmla="*/ 1181 h 2164"/>
              <a:gd name="T16" fmla="*/ 1050 w 1279"/>
              <a:gd name="T17" fmla="*/ 1042 h 2164"/>
              <a:gd name="T18" fmla="*/ 992 w 1279"/>
              <a:gd name="T19" fmla="*/ 905 h 2164"/>
              <a:gd name="T20" fmla="*/ 927 w 1279"/>
              <a:gd name="T21" fmla="*/ 772 h 2164"/>
              <a:gd name="T22" fmla="*/ 856 w 1279"/>
              <a:gd name="T23" fmla="*/ 642 h 2164"/>
              <a:gd name="T24" fmla="*/ 779 w 1279"/>
              <a:gd name="T25" fmla="*/ 516 h 2164"/>
              <a:gd name="T26" fmla="*/ 697 w 1279"/>
              <a:gd name="T27" fmla="*/ 394 h 2164"/>
              <a:gd name="T28" fmla="*/ 610 w 1279"/>
              <a:gd name="T29" fmla="*/ 276 h 2164"/>
              <a:gd name="T30" fmla="*/ 518 w 1279"/>
              <a:gd name="T31" fmla="*/ 163 h 2164"/>
              <a:gd name="T32" fmla="*/ 420 w 1279"/>
              <a:gd name="T33" fmla="*/ 53 h 2164"/>
              <a:gd name="T34" fmla="*/ 0 w 1279"/>
              <a:gd name="T35" fmla="*/ 358 h 2164"/>
              <a:gd name="T36" fmla="*/ 43 w 1279"/>
              <a:gd name="T37" fmla="*/ 402 h 2164"/>
              <a:gd name="T38" fmla="*/ 125 w 1279"/>
              <a:gd name="T39" fmla="*/ 493 h 2164"/>
              <a:gd name="T40" fmla="*/ 201 w 1279"/>
              <a:gd name="T41" fmla="*/ 588 h 2164"/>
              <a:gd name="T42" fmla="*/ 276 w 1279"/>
              <a:gd name="T43" fmla="*/ 687 h 2164"/>
              <a:gd name="T44" fmla="*/ 345 w 1279"/>
              <a:gd name="T45" fmla="*/ 790 h 2164"/>
              <a:gd name="T46" fmla="*/ 408 w 1279"/>
              <a:gd name="T47" fmla="*/ 896 h 2164"/>
              <a:gd name="T48" fmla="*/ 468 w 1279"/>
              <a:gd name="T49" fmla="*/ 1004 h 2164"/>
              <a:gd name="T50" fmla="*/ 523 w 1279"/>
              <a:gd name="T51" fmla="*/ 1116 h 2164"/>
              <a:gd name="T52" fmla="*/ 571 w 1279"/>
              <a:gd name="T53" fmla="*/ 1230 h 2164"/>
              <a:gd name="T54" fmla="*/ 615 w 1279"/>
              <a:gd name="T55" fmla="*/ 1348 h 2164"/>
              <a:gd name="T56" fmla="*/ 654 w 1279"/>
              <a:gd name="T57" fmla="*/ 1467 h 2164"/>
              <a:gd name="T58" fmla="*/ 688 w 1279"/>
              <a:gd name="T59" fmla="*/ 1588 h 2164"/>
              <a:gd name="T60" fmla="*/ 716 w 1279"/>
              <a:gd name="T61" fmla="*/ 1713 h 2164"/>
              <a:gd name="T62" fmla="*/ 737 w 1279"/>
              <a:gd name="T63" fmla="*/ 1840 h 2164"/>
              <a:gd name="T64" fmla="*/ 752 w 1279"/>
              <a:gd name="T65" fmla="*/ 1969 h 2164"/>
              <a:gd name="T66" fmla="*/ 763 w 1279"/>
              <a:gd name="T67" fmla="*/ 2098 h 2164"/>
              <a:gd name="T68" fmla="*/ 765 w 1279"/>
              <a:gd name="T69" fmla="*/ 2164 h 2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9" h="2164">
                <a:moveTo>
                  <a:pt x="765" y="2164"/>
                </a:moveTo>
                <a:lnTo>
                  <a:pt x="1279" y="2156"/>
                </a:lnTo>
                <a:lnTo>
                  <a:pt x="1279" y="2156"/>
                </a:lnTo>
                <a:lnTo>
                  <a:pt x="1277" y="2077"/>
                </a:lnTo>
                <a:lnTo>
                  <a:pt x="1272" y="2000"/>
                </a:lnTo>
                <a:lnTo>
                  <a:pt x="1265" y="1922"/>
                </a:lnTo>
                <a:lnTo>
                  <a:pt x="1257" y="1845"/>
                </a:lnTo>
                <a:lnTo>
                  <a:pt x="1247" y="1768"/>
                </a:lnTo>
                <a:lnTo>
                  <a:pt x="1235" y="1693"/>
                </a:lnTo>
                <a:lnTo>
                  <a:pt x="1221" y="1618"/>
                </a:lnTo>
                <a:lnTo>
                  <a:pt x="1205" y="1543"/>
                </a:lnTo>
                <a:lnTo>
                  <a:pt x="1188" y="1470"/>
                </a:lnTo>
                <a:lnTo>
                  <a:pt x="1170" y="1397"/>
                </a:lnTo>
                <a:lnTo>
                  <a:pt x="1149" y="1324"/>
                </a:lnTo>
                <a:lnTo>
                  <a:pt x="1127" y="1253"/>
                </a:lnTo>
                <a:lnTo>
                  <a:pt x="1104" y="1181"/>
                </a:lnTo>
                <a:lnTo>
                  <a:pt x="1078" y="1111"/>
                </a:lnTo>
                <a:lnTo>
                  <a:pt x="1050" y="1042"/>
                </a:lnTo>
                <a:lnTo>
                  <a:pt x="1022" y="973"/>
                </a:lnTo>
                <a:lnTo>
                  <a:pt x="992" y="905"/>
                </a:lnTo>
                <a:lnTo>
                  <a:pt x="960" y="837"/>
                </a:lnTo>
                <a:lnTo>
                  <a:pt x="927" y="772"/>
                </a:lnTo>
                <a:lnTo>
                  <a:pt x="893" y="707"/>
                </a:lnTo>
                <a:lnTo>
                  <a:pt x="856" y="642"/>
                </a:lnTo>
                <a:lnTo>
                  <a:pt x="819" y="578"/>
                </a:lnTo>
                <a:lnTo>
                  <a:pt x="779" y="516"/>
                </a:lnTo>
                <a:lnTo>
                  <a:pt x="739" y="454"/>
                </a:lnTo>
                <a:lnTo>
                  <a:pt x="697" y="394"/>
                </a:lnTo>
                <a:lnTo>
                  <a:pt x="654" y="335"/>
                </a:lnTo>
                <a:lnTo>
                  <a:pt x="610" y="276"/>
                </a:lnTo>
                <a:lnTo>
                  <a:pt x="565" y="219"/>
                </a:lnTo>
                <a:lnTo>
                  <a:pt x="518" y="163"/>
                </a:lnTo>
                <a:lnTo>
                  <a:pt x="470" y="107"/>
                </a:lnTo>
                <a:lnTo>
                  <a:pt x="420" y="53"/>
                </a:lnTo>
                <a:lnTo>
                  <a:pt x="369" y="0"/>
                </a:lnTo>
                <a:lnTo>
                  <a:pt x="0" y="358"/>
                </a:lnTo>
                <a:lnTo>
                  <a:pt x="0" y="358"/>
                </a:lnTo>
                <a:lnTo>
                  <a:pt x="43" y="402"/>
                </a:lnTo>
                <a:lnTo>
                  <a:pt x="84" y="448"/>
                </a:lnTo>
                <a:lnTo>
                  <a:pt x="125" y="493"/>
                </a:lnTo>
                <a:lnTo>
                  <a:pt x="164" y="540"/>
                </a:lnTo>
                <a:lnTo>
                  <a:pt x="201" y="588"/>
                </a:lnTo>
                <a:lnTo>
                  <a:pt x="239" y="638"/>
                </a:lnTo>
                <a:lnTo>
                  <a:pt x="276" y="687"/>
                </a:lnTo>
                <a:lnTo>
                  <a:pt x="311" y="738"/>
                </a:lnTo>
                <a:lnTo>
                  <a:pt x="345" y="790"/>
                </a:lnTo>
                <a:lnTo>
                  <a:pt x="377" y="842"/>
                </a:lnTo>
                <a:lnTo>
                  <a:pt x="408" y="896"/>
                </a:lnTo>
                <a:lnTo>
                  <a:pt x="438" y="949"/>
                </a:lnTo>
                <a:lnTo>
                  <a:pt x="468" y="1004"/>
                </a:lnTo>
                <a:lnTo>
                  <a:pt x="496" y="1060"/>
                </a:lnTo>
                <a:lnTo>
                  <a:pt x="523" y="1116"/>
                </a:lnTo>
                <a:lnTo>
                  <a:pt x="548" y="1173"/>
                </a:lnTo>
                <a:lnTo>
                  <a:pt x="571" y="1230"/>
                </a:lnTo>
                <a:lnTo>
                  <a:pt x="595" y="1289"/>
                </a:lnTo>
                <a:lnTo>
                  <a:pt x="615" y="1348"/>
                </a:lnTo>
                <a:lnTo>
                  <a:pt x="636" y="1407"/>
                </a:lnTo>
                <a:lnTo>
                  <a:pt x="654" y="1467"/>
                </a:lnTo>
                <a:lnTo>
                  <a:pt x="671" y="1527"/>
                </a:lnTo>
                <a:lnTo>
                  <a:pt x="688" y="1588"/>
                </a:lnTo>
                <a:lnTo>
                  <a:pt x="703" y="1651"/>
                </a:lnTo>
                <a:lnTo>
                  <a:pt x="716" y="1713"/>
                </a:lnTo>
                <a:lnTo>
                  <a:pt x="727" y="1776"/>
                </a:lnTo>
                <a:lnTo>
                  <a:pt x="737" y="1840"/>
                </a:lnTo>
                <a:lnTo>
                  <a:pt x="746" y="1904"/>
                </a:lnTo>
                <a:lnTo>
                  <a:pt x="752" y="1969"/>
                </a:lnTo>
                <a:lnTo>
                  <a:pt x="759" y="2032"/>
                </a:lnTo>
                <a:lnTo>
                  <a:pt x="763" y="2098"/>
                </a:lnTo>
                <a:lnTo>
                  <a:pt x="765" y="2164"/>
                </a:lnTo>
                <a:lnTo>
                  <a:pt x="765" y="2164"/>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36" name="Freeform 35"/>
          <p:cNvSpPr/>
          <p:nvPr>
            <p:custDataLst>
              <p:tags r:id="rId35"/>
            </p:custDataLst>
          </p:nvPr>
        </p:nvSpPr>
        <p:spPr bwMode="auto">
          <a:xfrm>
            <a:off x="10043795" y="3072130"/>
            <a:ext cx="495935" cy="918210"/>
          </a:xfrm>
          <a:custGeom>
            <a:avLst/>
            <a:gdLst>
              <a:gd name="T0" fmla="*/ 369 w 1255"/>
              <a:gd name="T1" fmla="*/ 2189 h 2189"/>
              <a:gd name="T2" fmla="*/ 419 w 1255"/>
              <a:gd name="T3" fmla="*/ 2134 h 2189"/>
              <a:gd name="T4" fmla="*/ 517 w 1255"/>
              <a:gd name="T5" fmla="*/ 2024 h 2189"/>
              <a:gd name="T6" fmla="*/ 608 w 1255"/>
              <a:gd name="T7" fmla="*/ 1909 h 2189"/>
              <a:gd name="T8" fmla="*/ 694 w 1255"/>
              <a:gd name="T9" fmla="*/ 1789 h 2189"/>
              <a:gd name="T10" fmla="*/ 776 w 1255"/>
              <a:gd name="T11" fmla="*/ 1666 h 2189"/>
              <a:gd name="T12" fmla="*/ 850 w 1255"/>
              <a:gd name="T13" fmla="*/ 1538 h 2189"/>
              <a:gd name="T14" fmla="*/ 920 w 1255"/>
              <a:gd name="T15" fmla="*/ 1406 h 2189"/>
              <a:gd name="T16" fmla="*/ 983 w 1255"/>
              <a:gd name="T17" fmla="*/ 1271 h 2189"/>
              <a:gd name="T18" fmla="*/ 1040 w 1255"/>
              <a:gd name="T19" fmla="*/ 1133 h 2189"/>
              <a:gd name="T20" fmla="*/ 1091 w 1255"/>
              <a:gd name="T21" fmla="*/ 992 h 2189"/>
              <a:gd name="T22" fmla="*/ 1135 w 1255"/>
              <a:gd name="T23" fmla="*/ 848 h 2189"/>
              <a:gd name="T24" fmla="*/ 1173 w 1255"/>
              <a:gd name="T25" fmla="*/ 701 h 2189"/>
              <a:gd name="T26" fmla="*/ 1204 w 1255"/>
              <a:gd name="T27" fmla="*/ 551 h 2189"/>
              <a:gd name="T28" fmla="*/ 1227 w 1255"/>
              <a:gd name="T29" fmla="*/ 399 h 2189"/>
              <a:gd name="T30" fmla="*/ 1244 w 1255"/>
              <a:gd name="T31" fmla="*/ 244 h 2189"/>
              <a:gd name="T32" fmla="*/ 1252 w 1255"/>
              <a:gd name="T33" fmla="*/ 87 h 2189"/>
              <a:gd name="T34" fmla="*/ 740 w 1255"/>
              <a:gd name="T35" fmla="*/ 0 h 2189"/>
              <a:gd name="T36" fmla="*/ 739 w 1255"/>
              <a:gd name="T37" fmla="*/ 67 h 2189"/>
              <a:gd name="T38" fmla="*/ 731 w 1255"/>
              <a:gd name="T39" fmla="*/ 198 h 2189"/>
              <a:gd name="T40" fmla="*/ 718 w 1255"/>
              <a:gd name="T41" fmla="*/ 327 h 2189"/>
              <a:gd name="T42" fmla="*/ 699 w 1255"/>
              <a:gd name="T43" fmla="*/ 456 h 2189"/>
              <a:gd name="T44" fmla="*/ 673 w 1255"/>
              <a:gd name="T45" fmla="*/ 581 h 2189"/>
              <a:gd name="T46" fmla="*/ 642 w 1255"/>
              <a:gd name="T47" fmla="*/ 705 h 2189"/>
              <a:gd name="T48" fmla="*/ 604 w 1255"/>
              <a:gd name="T49" fmla="*/ 826 h 2189"/>
              <a:gd name="T50" fmla="*/ 562 w 1255"/>
              <a:gd name="T51" fmla="*/ 944 h 2189"/>
              <a:gd name="T52" fmla="*/ 514 w 1255"/>
              <a:gd name="T53" fmla="*/ 1060 h 2189"/>
              <a:gd name="T54" fmla="*/ 461 w 1255"/>
              <a:gd name="T55" fmla="*/ 1173 h 2189"/>
              <a:gd name="T56" fmla="*/ 402 w 1255"/>
              <a:gd name="T57" fmla="*/ 1284 h 2189"/>
              <a:gd name="T58" fmla="*/ 339 w 1255"/>
              <a:gd name="T59" fmla="*/ 1391 h 2189"/>
              <a:gd name="T60" fmla="*/ 272 w 1255"/>
              <a:gd name="T61" fmla="*/ 1495 h 2189"/>
              <a:gd name="T62" fmla="*/ 199 w 1255"/>
              <a:gd name="T63" fmla="*/ 1595 h 2189"/>
              <a:gd name="T64" fmla="*/ 122 w 1255"/>
              <a:gd name="T65" fmla="*/ 1692 h 2189"/>
              <a:gd name="T66" fmla="*/ 41 w 1255"/>
              <a:gd name="T67" fmla="*/ 1785 h 2189"/>
              <a:gd name="T68" fmla="*/ 0 w 1255"/>
              <a:gd name="T69" fmla="*/ 1831 h 2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5" h="2189">
                <a:moveTo>
                  <a:pt x="0" y="1831"/>
                </a:moveTo>
                <a:lnTo>
                  <a:pt x="369" y="2189"/>
                </a:lnTo>
                <a:lnTo>
                  <a:pt x="369" y="2189"/>
                </a:lnTo>
                <a:lnTo>
                  <a:pt x="419" y="2134"/>
                </a:lnTo>
                <a:lnTo>
                  <a:pt x="468" y="2080"/>
                </a:lnTo>
                <a:lnTo>
                  <a:pt x="517" y="2024"/>
                </a:lnTo>
                <a:lnTo>
                  <a:pt x="562" y="1966"/>
                </a:lnTo>
                <a:lnTo>
                  <a:pt x="608" y="1909"/>
                </a:lnTo>
                <a:lnTo>
                  <a:pt x="652" y="1849"/>
                </a:lnTo>
                <a:lnTo>
                  <a:pt x="694" y="1789"/>
                </a:lnTo>
                <a:lnTo>
                  <a:pt x="735" y="1728"/>
                </a:lnTo>
                <a:lnTo>
                  <a:pt x="776" y="1666"/>
                </a:lnTo>
                <a:lnTo>
                  <a:pt x="813" y="1602"/>
                </a:lnTo>
                <a:lnTo>
                  <a:pt x="850" y="1538"/>
                </a:lnTo>
                <a:lnTo>
                  <a:pt x="886" y="1473"/>
                </a:lnTo>
                <a:lnTo>
                  <a:pt x="920" y="1406"/>
                </a:lnTo>
                <a:lnTo>
                  <a:pt x="953" y="1339"/>
                </a:lnTo>
                <a:lnTo>
                  <a:pt x="983" y="1271"/>
                </a:lnTo>
                <a:lnTo>
                  <a:pt x="1013" y="1203"/>
                </a:lnTo>
                <a:lnTo>
                  <a:pt x="1040" y="1133"/>
                </a:lnTo>
                <a:lnTo>
                  <a:pt x="1067" y="1063"/>
                </a:lnTo>
                <a:lnTo>
                  <a:pt x="1091" y="992"/>
                </a:lnTo>
                <a:lnTo>
                  <a:pt x="1114" y="921"/>
                </a:lnTo>
                <a:lnTo>
                  <a:pt x="1135" y="848"/>
                </a:lnTo>
                <a:lnTo>
                  <a:pt x="1156" y="775"/>
                </a:lnTo>
                <a:lnTo>
                  <a:pt x="1173" y="701"/>
                </a:lnTo>
                <a:lnTo>
                  <a:pt x="1190" y="627"/>
                </a:lnTo>
                <a:lnTo>
                  <a:pt x="1204" y="551"/>
                </a:lnTo>
                <a:lnTo>
                  <a:pt x="1217" y="475"/>
                </a:lnTo>
                <a:lnTo>
                  <a:pt x="1227" y="399"/>
                </a:lnTo>
                <a:lnTo>
                  <a:pt x="1237" y="322"/>
                </a:lnTo>
                <a:lnTo>
                  <a:pt x="1244" y="244"/>
                </a:lnTo>
                <a:lnTo>
                  <a:pt x="1250" y="166"/>
                </a:lnTo>
                <a:lnTo>
                  <a:pt x="1252" y="87"/>
                </a:lnTo>
                <a:lnTo>
                  <a:pt x="1255" y="8"/>
                </a:lnTo>
                <a:lnTo>
                  <a:pt x="740" y="0"/>
                </a:lnTo>
                <a:lnTo>
                  <a:pt x="740" y="0"/>
                </a:lnTo>
                <a:lnTo>
                  <a:pt x="739" y="67"/>
                </a:lnTo>
                <a:lnTo>
                  <a:pt x="737" y="132"/>
                </a:lnTo>
                <a:lnTo>
                  <a:pt x="731" y="198"/>
                </a:lnTo>
                <a:lnTo>
                  <a:pt x="726" y="263"/>
                </a:lnTo>
                <a:lnTo>
                  <a:pt x="718" y="327"/>
                </a:lnTo>
                <a:lnTo>
                  <a:pt x="709" y="392"/>
                </a:lnTo>
                <a:lnTo>
                  <a:pt x="699" y="456"/>
                </a:lnTo>
                <a:lnTo>
                  <a:pt x="686" y="518"/>
                </a:lnTo>
                <a:lnTo>
                  <a:pt x="673" y="581"/>
                </a:lnTo>
                <a:lnTo>
                  <a:pt x="657" y="643"/>
                </a:lnTo>
                <a:lnTo>
                  <a:pt x="642" y="705"/>
                </a:lnTo>
                <a:lnTo>
                  <a:pt x="623" y="766"/>
                </a:lnTo>
                <a:lnTo>
                  <a:pt x="604" y="826"/>
                </a:lnTo>
                <a:lnTo>
                  <a:pt x="584" y="886"/>
                </a:lnTo>
                <a:lnTo>
                  <a:pt x="562" y="944"/>
                </a:lnTo>
                <a:lnTo>
                  <a:pt x="539" y="1003"/>
                </a:lnTo>
                <a:lnTo>
                  <a:pt x="514" y="1060"/>
                </a:lnTo>
                <a:lnTo>
                  <a:pt x="488" y="1117"/>
                </a:lnTo>
                <a:lnTo>
                  <a:pt x="461" y="1173"/>
                </a:lnTo>
                <a:lnTo>
                  <a:pt x="432" y="1229"/>
                </a:lnTo>
                <a:lnTo>
                  <a:pt x="402" y="1284"/>
                </a:lnTo>
                <a:lnTo>
                  <a:pt x="372" y="1337"/>
                </a:lnTo>
                <a:lnTo>
                  <a:pt x="339" y="1391"/>
                </a:lnTo>
                <a:lnTo>
                  <a:pt x="306" y="1443"/>
                </a:lnTo>
                <a:lnTo>
                  <a:pt x="272" y="1495"/>
                </a:lnTo>
                <a:lnTo>
                  <a:pt x="237" y="1546"/>
                </a:lnTo>
                <a:lnTo>
                  <a:pt x="199" y="1595"/>
                </a:lnTo>
                <a:lnTo>
                  <a:pt x="161" y="1645"/>
                </a:lnTo>
                <a:lnTo>
                  <a:pt x="122" y="1692"/>
                </a:lnTo>
                <a:lnTo>
                  <a:pt x="82" y="1740"/>
                </a:lnTo>
                <a:lnTo>
                  <a:pt x="41" y="1785"/>
                </a:lnTo>
                <a:lnTo>
                  <a:pt x="0" y="1831"/>
                </a:lnTo>
                <a:lnTo>
                  <a:pt x="0" y="1831"/>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37" name="Freeform 36"/>
          <p:cNvSpPr/>
          <p:nvPr>
            <p:custDataLst>
              <p:tags r:id="rId36"/>
            </p:custDataLst>
          </p:nvPr>
        </p:nvSpPr>
        <p:spPr bwMode="auto">
          <a:xfrm>
            <a:off x="9221470" y="1744345"/>
            <a:ext cx="926465" cy="488315"/>
          </a:xfrm>
          <a:custGeom>
            <a:avLst/>
            <a:gdLst>
              <a:gd name="T0" fmla="*/ 2163 w 2163"/>
              <a:gd name="T1" fmla="*/ 885 h 1255"/>
              <a:gd name="T2" fmla="*/ 2110 w 2163"/>
              <a:gd name="T3" fmla="*/ 836 h 1255"/>
              <a:gd name="T4" fmla="*/ 1999 w 2163"/>
              <a:gd name="T5" fmla="*/ 739 h 1255"/>
              <a:gd name="T6" fmla="*/ 1886 w 2163"/>
              <a:gd name="T7" fmla="*/ 648 h 1255"/>
              <a:gd name="T8" fmla="*/ 1768 w 2163"/>
              <a:gd name="T9" fmla="*/ 563 h 1255"/>
              <a:gd name="T10" fmla="*/ 1645 w 2163"/>
              <a:gd name="T11" fmla="*/ 483 h 1255"/>
              <a:gd name="T12" fmla="*/ 1519 w 2163"/>
              <a:gd name="T13" fmla="*/ 407 h 1255"/>
              <a:gd name="T14" fmla="*/ 1389 w 2163"/>
              <a:gd name="T15" fmla="*/ 338 h 1255"/>
              <a:gd name="T16" fmla="*/ 1256 w 2163"/>
              <a:gd name="T17" fmla="*/ 276 h 1255"/>
              <a:gd name="T18" fmla="*/ 1119 w 2163"/>
              <a:gd name="T19" fmla="*/ 218 h 1255"/>
              <a:gd name="T20" fmla="*/ 980 w 2163"/>
              <a:gd name="T21" fmla="*/ 168 h 1255"/>
              <a:gd name="T22" fmla="*/ 837 w 2163"/>
              <a:gd name="T23" fmla="*/ 122 h 1255"/>
              <a:gd name="T24" fmla="*/ 692 w 2163"/>
              <a:gd name="T25" fmla="*/ 84 h 1255"/>
              <a:gd name="T26" fmla="*/ 544 w 2163"/>
              <a:gd name="T27" fmla="*/ 53 h 1255"/>
              <a:gd name="T28" fmla="*/ 393 w 2163"/>
              <a:gd name="T29" fmla="*/ 30 h 1255"/>
              <a:gd name="T30" fmla="*/ 240 w 2163"/>
              <a:gd name="T31" fmla="*/ 11 h 1255"/>
              <a:gd name="T32" fmla="*/ 86 w 2163"/>
              <a:gd name="T33" fmla="*/ 2 h 1255"/>
              <a:gd name="T34" fmla="*/ 0 w 2163"/>
              <a:gd name="T35" fmla="*/ 514 h 1255"/>
              <a:gd name="T36" fmla="*/ 65 w 2163"/>
              <a:gd name="T37" fmla="*/ 517 h 1255"/>
              <a:gd name="T38" fmla="*/ 195 w 2163"/>
              <a:gd name="T39" fmla="*/ 524 h 1255"/>
              <a:gd name="T40" fmla="*/ 322 w 2163"/>
              <a:gd name="T41" fmla="*/ 539 h 1255"/>
              <a:gd name="T42" fmla="*/ 449 w 2163"/>
              <a:gd name="T43" fmla="*/ 559 h 1255"/>
              <a:gd name="T44" fmla="*/ 572 w 2163"/>
              <a:gd name="T45" fmla="*/ 586 h 1255"/>
              <a:gd name="T46" fmla="*/ 694 w 2163"/>
              <a:gd name="T47" fmla="*/ 617 h 1255"/>
              <a:gd name="T48" fmla="*/ 813 w 2163"/>
              <a:gd name="T49" fmla="*/ 655 h 1255"/>
              <a:gd name="T50" fmla="*/ 931 w 2163"/>
              <a:gd name="T51" fmla="*/ 697 h 1255"/>
              <a:gd name="T52" fmla="*/ 1045 w 2163"/>
              <a:gd name="T53" fmla="*/ 744 h 1255"/>
              <a:gd name="T54" fmla="*/ 1157 w 2163"/>
              <a:gd name="T55" fmla="*/ 798 h 1255"/>
              <a:gd name="T56" fmla="*/ 1265 w 2163"/>
              <a:gd name="T57" fmla="*/ 855 h 1255"/>
              <a:gd name="T58" fmla="*/ 1371 w 2163"/>
              <a:gd name="T59" fmla="*/ 918 h 1255"/>
              <a:gd name="T60" fmla="*/ 1473 w 2163"/>
              <a:gd name="T61" fmla="*/ 985 h 1255"/>
              <a:gd name="T62" fmla="*/ 1572 w 2163"/>
              <a:gd name="T63" fmla="*/ 1057 h 1255"/>
              <a:gd name="T64" fmla="*/ 1669 w 2163"/>
              <a:gd name="T65" fmla="*/ 1134 h 1255"/>
              <a:gd name="T66" fmla="*/ 1760 w 2163"/>
              <a:gd name="T67" fmla="*/ 1213 h 1255"/>
              <a:gd name="T68" fmla="*/ 1805 w 2163"/>
              <a:gd name="T69" fmla="*/ 1255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3" h="1255">
                <a:moveTo>
                  <a:pt x="1805" y="1255"/>
                </a:moveTo>
                <a:lnTo>
                  <a:pt x="2163" y="885"/>
                </a:lnTo>
                <a:lnTo>
                  <a:pt x="2163" y="885"/>
                </a:lnTo>
                <a:lnTo>
                  <a:pt x="2110" y="836"/>
                </a:lnTo>
                <a:lnTo>
                  <a:pt x="2055" y="787"/>
                </a:lnTo>
                <a:lnTo>
                  <a:pt x="1999" y="739"/>
                </a:lnTo>
                <a:lnTo>
                  <a:pt x="1943" y="694"/>
                </a:lnTo>
                <a:lnTo>
                  <a:pt x="1886" y="648"/>
                </a:lnTo>
                <a:lnTo>
                  <a:pt x="1828" y="605"/>
                </a:lnTo>
                <a:lnTo>
                  <a:pt x="1768" y="563"/>
                </a:lnTo>
                <a:lnTo>
                  <a:pt x="1706" y="522"/>
                </a:lnTo>
                <a:lnTo>
                  <a:pt x="1645" y="483"/>
                </a:lnTo>
                <a:lnTo>
                  <a:pt x="1583" y="445"/>
                </a:lnTo>
                <a:lnTo>
                  <a:pt x="1519" y="407"/>
                </a:lnTo>
                <a:lnTo>
                  <a:pt x="1455" y="372"/>
                </a:lnTo>
                <a:lnTo>
                  <a:pt x="1389" y="338"/>
                </a:lnTo>
                <a:lnTo>
                  <a:pt x="1322" y="306"/>
                </a:lnTo>
                <a:lnTo>
                  <a:pt x="1256" y="276"/>
                </a:lnTo>
                <a:lnTo>
                  <a:pt x="1188" y="246"/>
                </a:lnTo>
                <a:lnTo>
                  <a:pt x="1119" y="218"/>
                </a:lnTo>
                <a:lnTo>
                  <a:pt x="1050" y="192"/>
                </a:lnTo>
                <a:lnTo>
                  <a:pt x="980" y="168"/>
                </a:lnTo>
                <a:lnTo>
                  <a:pt x="908" y="144"/>
                </a:lnTo>
                <a:lnTo>
                  <a:pt x="837" y="122"/>
                </a:lnTo>
                <a:lnTo>
                  <a:pt x="765" y="102"/>
                </a:lnTo>
                <a:lnTo>
                  <a:pt x="692" y="84"/>
                </a:lnTo>
                <a:lnTo>
                  <a:pt x="618" y="69"/>
                </a:lnTo>
                <a:lnTo>
                  <a:pt x="544" y="53"/>
                </a:lnTo>
                <a:lnTo>
                  <a:pt x="468" y="40"/>
                </a:lnTo>
                <a:lnTo>
                  <a:pt x="393" y="30"/>
                </a:lnTo>
                <a:lnTo>
                  <a:pt x="317" y="19"/>
                </a:lnTo>
                <a:lnTo>
                  <a:pt x="240" y="11"/>
                </a:lnTo>
                <a:lnTo>
                  <a:pt x="164" y="6"/>
                </a:lnTo>
                <a:lnTo>
                  <a:pt x="86" y="2"/>
                </a:lnTo>
                <a:lnTo>
                  <a:pt x="7" y="0"/>
                </a:lnTo>
                <a:lnTo>
                  <a:pt x="0" y="514"/>
                </a:lnTo>
                <a:lnTo>
                  <a:pt x="0" y="514"/>
                </a:lnTo>
                <a:lnTo>
                  <a:pt x="65" y="517"/>
                </a:lnTo>
                <a:lnTo>
                  <a:pt x="130" y="519"/>
                </a:lnTo>
                <a:lnTo>
                  <a:pt x="195" y="524"/>
                </a:lnTo>
                <a:lnTo>
                  <a:pt x="259" y="531"/>
                </a:lnTo>
                <a:lnTo>
                  <a:pt x="322" y="539"/>
                </a:lnTo>
                <a:lnTo>
                  <a:pt x="385" y="548"/>
                </a:lnTo>
                <a:lnTo>
                  <a:pt x="449" y="559"/>
                </a:lnTo>
                <a:lnTo>
                  <a:pt x="510" y="571"/>
                </a:lnTo>
                <a:lnTo>
                  <a:pt x="572" y="586"/>
                </a:lnTo>
                <a:lnTo>
                  <a:pt x="634" y="600"/>
                </a:lnTo>
                <a:lnTo>
                  <a:pt x="694" y="617"/>
                </a:lnTo>
                <a:lnTo>
                  <a:pt x="755" y="635"/>
                </a:lnTo>
                <a:lnTo>
                  <a:pt x="813" y="655"/>
                </a:lnTo>
                <a:lnTo>
                  <a:pt x="872" y="675"/>
                </a:lnTo>
                <a:lnTo>
                  <a:pt x="931" y="697"/>
                </a:lnTo>
                <a:lnTo>
                  <a:pt x="988" y="720"/>
                </a:lnTo>
                <a:lnTo>
                  <a:pt x="1045" y="744"/>
                </a:lnTo>
                <a:lnTo>
                  <a:pt x="1101" y="770"/>
                </a:lnTo>
                <a:lnTo>
                  <a:pt x="1157" y="798"/>
                </a:lnTo>
                <a:lnTo>
                  <a:pt x="1212" y="826"/>
                </a:lnTo>
                <a:lnTo>
                  <a:pt x="1265" y="855"/>
                </a:lnTo>
                <a:lnTo>
                  <a:pt x="1318" y="886"/>
                </a:lnTo>
                <a:lnTo>
                  <a:pt x="1371" y="918"/>
                </a:lnTo>
                <a:lnTo>
                  <a:pt x="1423" y="951"/>
                </a:lnTo>
                <a:lnTo>
                  <a:pt x="1473" y="985"/>
                </a:lnTo>
                <a:lnTo>
                  <a:pt x="1523" y="1020"/>
                </a:lnTo>
                <a:lnTo>
                  <a:pt x="1572" y="1057"/>
                </a:lnTo>
                <a:lnTo>
                  <a:pt x="1621" y="1095"/>
                </a:lnTo>
                <a:lnTo>
                  <a:pt x="1669" y="1134"/>
                </a:lnTo>
                <a:lnTo>
                  <a:pt x="1714" y="1173"/>
                </a:lnTo>
                <a:lnTo>
                  <a:pt x="1760" y="1213"/>
                </a:lnTo>
                <a:lnTo>
                  <a:pt x="1805" y="1255"/>
                </a:lnTo>
                <a:lnTo>
                  <a:pt x="1805" y="1255"/>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38" name="Freeform 37"/>
          <p:cNvSpPr/>
          <p:nvPr>
            <p:custDataLst>
              <p:tags r:id="rId37"/>
            </p:custDataLst>
          </p:nvPr>
        </p:nvSpPr>
        <p:spPr bwMode="auto">
          <a:xfrm>
            <a:off x="7858125" y="3074035"/>
            <a:ext cx="495935" cy="929640"/>
          </a:xfrm>
          <a:custGeom>
            <a:avLst/>
            <a:gdLst>
              <a:gd name="T0" fmla="*/ 0 w 1255"/>
              <a:gd name="T1" fmla="*/ 8 h 2189"/>
              <a:gd name="T2" fmla="*/ 1 w 1255"/>
              <a:gd name="T3" fmla="*/ 87 h 2189"/>
              <a:gd name="T4" fmla="*/ 10 w 1255"/>
              <a:gd name="T5" fmla="*/ 244 h 2189"/>
              <a:gd name="T6" fmla="*/ 26 w 1255"/>
              <a:gd name="T7" fmla="*/ 399 h 2189"/>
              <a:gd name="T8" fmla="*/ 49 w 1255"/>
              <a:gd name="T9" fmla="*/ 551 h 2189"/>
              <a:gd name="T10" fmla="*/ 80 w 1255"/>
              <a:gd name="T11" fmla="*/ 701 h 2189"/>
              <a:gd name="T12" fmla="*/ 118 w 1255"/>
              <a:gd name="T13" fmla="*/ 848 h 2189"/>
              <a:gd name="T14" fmla="*/ 162 w 1255"/>
              <a:gd name="T15" fmla="*/ 992 h 2189"/>
              <a:gd name="T16" fmla="*/ 213 w 1255"/>
              <a:gd name="T17" fmla="*/ 1133 h 2189"/>
              <a:gd name="T18" fmla="*/ 270 w 1255"/>
              <a:gd name="T19" fmla="*/ 1271 h 2189"/>
              <a:gd name="T20" fmla="*/ 333 w 1255"/>
              <a:gd name="T21" fmla="*/ 1406 h 2189"/>
              <a:gd name="T22" fmla="*/ 403 w 1255"/>
              <a:gd name="T23" fmla="*/ 1538 h 2189"/>
              <a:gd name="T24" fmla="*/ 479 w 1255"/>
              <a:gd name="T25" fmla="*/ 1666 h 2189"/>
              <a:gd name="T26" fmla="*/ 559 w 1255"/>
              <a:gd name="T27" fmla="*/ 1789 h 2189"/>
              <a:gd name="T28" fmla="*/ 645 w 1255"/>
              <a:gd name="T29" fmla="*/ 1909 h 2189"/>
              <a:gd name="T30" fmla="*/ 738 w 1255"/>
              <a:gd name="T31" fmla="*/ 2024 h 2189"/>
              <a:gd name="T32" fmla="*/ 834 w 1255"/>
              <a:gd name="T33" fmla="*/ 2134 h 2189"/>
              <a:gd name="T34" fmla="*/ 1255 w 1255"/>
              <a:gd name="T35" fmla="*/ 1831 h 2189"/>
              <a:gd name="T36" fmla="*/ 1212 w 1255"/>
              <a:gd name="T37" fmla="*/ 1785 h 2189"/>
              <a:gd name="T38" fmla="*/ 1131 w 1255"/>
              <a:gd name="T39" fmla="*/ 1692 h 2189"/>
              <a:gd name="T40" fmla="*/ 1054 w 1255"/>
              <a:gd name="T41" fmla="*/ 1595 h 2189"/>
              <a:gd name="T42" fmla="*/ 981 w 1255"/>
              <a:gd name="T43" fmla="*/ 1495 h 2189"/>
              <a:gd name="T44" fmla="*/ 914 w 1255"/>
              <a:gd name="T45" fmla="*/ 1391 h 2189"/>
              <a:gd name="T46" fmla="*/ 851 w 1255"/>
              <a:gd name="T47" fmla="*/ 1284 h 2189"/>
              <a:gd name="T48" fmla="*/ 792 w 1255"/>
              <a:gd name="T49" fmla="*/ 1173 h 2189"/>
              <a:gd name="T50" fmla="*/ 739 w 1255"/>
              <a:gd name="T51" fmla="*/ 1060 h 2189"/>
              <a:gd name="T52" fmla="*/ 691 w 1255"/>
              <a:gd name="T53" fmla="*/ 944 h 2189"/>
              <a:gd name="T54" fmla="*/ 649 w 1255"/>
              <a:gd name="T55" fmla="*/ 826 h 2189"/>
              <a:gd name="T56" fmla="*/ 611 w 1255"/>
              <a:gd name="T57" fmla="*/ 705 h 2189"/>
              <a:gd name="T58" fmla="*/ 580 w 1255"/>
              <a:gd name="T59" fmla="*/ 581 h 2189"/>
              <a:gd name="T60" fmla="*/ 554 w 1255"/>
              <a:gd name="T61" fmla="*/ 456 h 2189"/>
              <a:gd name="T62" fmla="*/ 535 w 1255"/>
              <a:gd name="T63" fmla="*/ 327 h 2189"/>
              <a:gd name="T64" fmla="*/ 522 w 1255"/>
              <a:gd name="T65" fmla="*/ 198 h 2189"/>
              <a:gd name="T66" fmla="*/ 514 w 1255"/>
              <a:gd name="T67" fmla="*/ 67 h 2189"/>
              <a:gd name="T68" fmla="*/ 513 w 1255"/>
              <a:gd name="T69" fmla="*/ 0 h 2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5" h="2189">
                <a:moveTo>
                  <a:pt x="513" y="0"/>
                </a:moveTo>
                <a:lnTo>
                  <a:pt x="0" y="8"/>
                </a:lnTo>
                <a:lnTo>
                  <a:pt x="0" y="8"/>
                </a:lnTo>
                <a:lnTo>
                  <a:pt x="1" y="87"/>
                </a:lnTo>
                <a:lnTo>
                  <a:pt x="3" y="166"/>
                </a:lnTo>
                <a:lnTo>
                  <a:pt x="10" y="244"/>
                </a:lnTo>
                <a:lnTo>
                  <a:pt x="16" y="322"/>
                </a:lnTo>
                <a:lnTo>
                  <a:pt x="26" y="399"/>
                </a:lnTo>
                <a:lnTo>
                  <a:pt x="37" y="475"/>
                </a:lnTo>
                <a:lnTo>
                  <a:pt x="49" y="551"/>
                </a:lnTo>
                <a:lnTo>
                  <a:pt x="63" y="627"/>
                </a:lnTo>
                <a:lnTo>
                  <a:pt x="80" y="701"/>
                </a:lnTo>
                <a:lnTo>
                  <a:pt x="99" y="775"/>
                </a:lnTo>
                <a:lnTo>
                  <a:pt x="118" y="848"/>
                </a:lnTo>
                <a:lnTo>
                  <a:pt x="139" y="921"/>
                </a:lnTo>
                <a:lnTo>
                  <a:pt x="162" y="992"/>
                </a:lnTo>
                <a:lnTo>
                  <a:pt x="187" y="1063"/>
                </a:lnTo>
                <a:lnTo>
                  <a:pt x="213" y="1133"/>
                </a:lnTo>
                <a:lnTo>
                  <a:pt x="240" y="1203"/>
                </a:lnTo>
                <a:lnTo>
                  <a:pt x="270" y="1271"/>
                </a:lnTo>
                <a:lnTo>
                  <a:pt x="300" y="1339"/>
                </a:lnTo>
                <a:lnTo>
                  <a:pt x="333" y="1406"/>
                </a:lnTo>
                <a:lnTo>
                  <a:pt x="368" y="1473"/>
                </a:lnTo>
                <a:lnTo>
                  <a:pt x="403" y="1538"/>
                </a:lnTo>
                <a:lnTo>
                  <a:pt x="440" y="1602"/>
                </a:lnTo>
                <a:lnTo>
                  <a:pt x="479" y="1666"/>
                </a:lnTo>
                <a:lnTo>
                  <a:pt x="518" y="1728"/>
                </a:lnTo>
                <a:lnTo>
                  <a:pt x="559" y="1789"/>
                </a:lnTo>
                <a:lnTo>
                  <a:pt x="601" y="1849"/>
                </a:lnTo>
                <a:lnTo>
                  <a:pt x="645" y="1909"/>
                </a:lnTo>
                <a:lnTo>
                  <a:pt x="691" y="1966"/>
                </a:lnTo>
                <a:lnTo>
                  <a:pt x="738" y="2024"/>
                </a:lnTo>
                <a:lnTo>
                  <a:pt x="785" y="2080"/>
                </a:lnTo>
                <a:lnTo>
                  <a:pt x="834" y="2134"/>
                </a:lnTo>
                <a:lnTo>
                  <a:pt x="885" y="2189"/>
                </a:lnTo>
                <a:lnTo>
                  <a:pt x="1255" y="1831"/>
                </a:lnTo>
                <a:lnTo>
                  <a:pt x="1255" y="1831"/>
                </a:lnTo>
                <a:lnTo>
                  <a:pt x="1212" y="1785"/>
                </a:lnTo>
                <a:lnTo>
                  <a:pt x="1171" y="1740"/>
                </a:lnTo>
                <a:lnTo>
                  <a:pt x="1131" y="1692"/>
                </a:lnTo>
                <a:lnTo>
                  <a:pt x="1092" y="1645"/>
                </a:lnTo>
                <a:lnTo>
                  <a:pt x="1054" y="1595"/>
                </a:lnTo>
                <a:lnTo>
                  <a:pt x="1018" y="1546"/>
                </a:lnTo>
                <a:lnTo>
                  <a:pt x="981" y="1495"/>
                </a:lnTo>
                <a:lnTo>
                  <a:pt x="947" y="1443"/>
                </a:lnTo>
                <a:lnTo>
                  <a:pt x="914" y="1391"/>
                </a:lnTo>
                <a:lnTo>
                  <a:pt x="881" y="1337"/>
                </a:lnTo>
                <a:lnTo>
                  <a:pt x="851" y="1284"/>
                </a:lnTo>
                <a:lnTo>
                  <a:pt x="821" y="1229"/>
                </a:lnTo>
                <a:lnTo>
                  <a:pt x="792" y="1173"/>
                </a:lnTo>
                <a:lnTo>
                  <a:pt x="765" y="1117"/>
                </a:lnTo>
                <a:lnTo>
                  <a:pt x="739" y="1060"/>
                </a:lnTo>
                <a:lnTo>
                  <a:pt x="714" y="1003"/>
                </a:lnTo>
                <a:lnTo>
                  <a:pt x="691" y="944"/>
                </a:lnTo>
                <a:lnTo>
                  <a:pt x="670" y="886"/>
                </a:lnTo>
                <a:lnTo>
                  <a:pt x="649" y="826"/>
                </a:lnTo>
                <a:lnTo>
                  <a:pt x="630" y="766"/>
                </a:lnTo>
                <a:lnTo>
                  <a:pt x="611" y="705"/>
                </a:lnTo>
                <a:lnTo>
                  <a:pt x="596" y="643"/>
                </a:lnTo>
                <a:lnTo>
                  <a:pt x="580" y="581"/>
                </a:lnTo>
                <a:lnTo>
                  <a:pt x="567" y="518"/>
                </a:lnTo>
                <a:lnTo>
                  <a:pt x="554" y="456"/>
                </a:lnTo>
                <a:lnTo>
                  <a:pt x="544" y="392"/>
                </a:lnTo>
                <a:lnTo>
                  <a:pt x="535" y="327"/>
                </a:lnTo>
                <a:lnTo>
                  <a:pt x="528" y="263"/>
                </a:lnTo>
                <a:lnTo>
                  <a:pt x="522" y="198"/>
                </a:lnTo>
                <a:lnTo>
                  <a:pt x="518" y="132"/>
                </a:lnTo>
                <a:lnTo>
                  <a:pt x="514" y="67"/>
                </a:lnTo>
                <a:lnTo>
                  <a:pt x="513" y="0"/>
                </a:lnTo>
                <a:lnTo>
                  <a:pt x="513" y="0"/>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39" name="Freeform 38"/>
          <p:cNvSpPr/>
          <p:nvPr>
            <p:custDataLst>
              <p:tags r:id="rId38"/>
            </p:custDataLst>
          </p:nvPr>
        </p:nvSpPr>
        <p:spPr bwMode="auto">
          <a:xfrm>
            <a:off x="8155305" y="2331085"/>
            <a:ext cx="396875" cy="715010"/>
          </a:xfrm>
          <a:custGeom>
            <a:avLst/>
            <a:gdLst>
              <a:gd name="T0" fmla="*/ 401 w 1004"/>
              <a:gd name="T1" fmla="*/ 1694 h 1694"/>
              <a:gd name="T2" fmla="*/ 407 w 1004"/>
              <a:gd name="T3" fmla="*/ 1591 h 1694"/>
              <a:gd name="T4" fmla="*/ 417 w 1004"/>
              <a:gd name="T5" fmla="*/ 1490 h 1694"/>
              <a:gd name="T6" fmla="*/ 431 w 1004"/>
              <a:gd name="T7" fmla="*/ 1391 h 1694"/>
              <a:gd name="T8" fmla="*/ 451 w 1004"/>
              <a:gd name="T9" fmla="*/ 1292 h 1694"/>
              <a:gd name="T10" fmla="*/ 476 w 1004"/>
              <a:gd name="T11" fmla="*/ 1195 h 1694"/>
              <a:gd name="T12" fmla="*/ 504 w 1004"/>
              <a:gd name="T13" fmla="*/ 1100 h 1694"/>
              <a:gd name="T14" fmla="*/ 537 w 1004"/>
              <a:gd name="T15" fmla="*/ 1008 h 1694"/>
              <a:gd name="T16" fmla="*/ 573 w 1004"/>
              <a:gd name="T17" fmla="*/ 917 h 1694"/>
              <a:gd name="T18" fmla="*/ 615 w 1004"/>
              <a:gd name="T19" fmla="*/ 828 h 1694"/>
              <a:gd name="T20" fmla="*/ 659 w 1004"/>
              <a:gd name="T21" fmla="*/ 742 h 1694"/>
              <a:gd name="T22" fmla="*/ 707 w 1004"/>
              <a:gd name="T23" fmla="*/ 659 h 1694"/>
              <a:gd name="T24" fmla="*/ 761 w 1004"/>
              <a:gd name="T25" fmla="*/ 577 h 1694"/>
              <a:gd name="T26" fmla="*/ 817 w 1004"/>
              <a:gd name="T27" fmla="*/ 499 h 1694"/>
              <a:gd name="T28" fmla="*/ 875 w 1004"/>
              <a:gd name="T29" fmla="*/ 422 h 1694"/>
              <a:gd name="T30" fmla="*/ 939 w 1004"/>
              <a:gd name="T31" fmla="*/ 349 h 1694"/>
              <a:gd name="T32" fmla="*/ 1004 w 1004"/>
              <a:gd name="T33" fmla="*/ 279 h 1694"/>
              <a:gd name="T34" fmla="*/ 716 w 1004"/>
              <a:gd name="T35" fmla="*/ 0 h 1694"/>
              <a:gd name="T36" fmla="*/ 638 w 1004"/>
              <a:gd name="T37" fmla="*/ 83 h 1694"/>
              <a:gd name="T38" fmla="*/ 563 w 1004"/>
              <a:gd name="T39" fmla="*/ 171 h 1694"/>
              <a:gd name="T40" fmla="*/ 492 w 1004"/>
              <a:gd name="T41" fmla="*/ 262 h 1694"/>
              <a:gd name="T42" fmla="*/ 426 w 1004"/>
              <a:gd name="T43" fmla="*/ 356 h 1694"/>
              <a:gd name="T44" fmla="*/ 364 w 1004"/>
              <a:gd name="T45" fmla="*/ 453 h 1694"/>
              <a:gd name="T46" fmla="*/ 306 w 1004"/>
              <a:gd name="T47" fmla="*/ 553 h 1694"/>
              <a:gd name="T48" fmla="*/ 253 w 1004"/>
              <a:gd name="T49" fmla="*/ 656 h 1694"/>
              <a:gd name="T50" fmla="*/ 203 w 1004"/>
              <a:gd name="T51" fmla="*/ 762 h 1694"/>
              <a:gd name="T52" fmla="*/ 160 w 1004"/>
              <a:gd name="T53" fmla="*/ 870 h 1694"/>
              <a:gd name="T54" fmla="*/ 121 w 1004"/>
              <a:gd name="T55" fmla="*/ 981 h 1694"/>
              <a:gd name="T56" fmla="*/ 88 w 1004"/>
              <a:gd name="T57" fmla="*/ 1094 h 1694"/>
              <a:gd name="T58" fmla="*/ 59 w 1004"/>
              <a:gd name="T59" fmla="*/ 1208 h 1694"/>
              <a:gd name="T60" fmla="*/ 37 w 1004"/>
              <a:gd name="T61" fmla="*/ 1326 h 1694"/>
              <a:gd name="T62" fmla="*/ 19 w 1004"/>
              <a:gd name="T63" fmla="*/ 1444 h 1694"/>
              <a:gd name="T64" fmla="*/ 7 w 1004"/>
              <a:gd name="T65" fmla="*/ 1565 h 1694"/>
              <a:gd name="T66" fmla="*/ 0 w 1004"/>
              <a:gd name="T67" fmla="*/ 1688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4" h="1694">
                <a:moveTo>
                  <a:pt x="401" y="1694"/>
                </a:moveTo>
                <a:lnTo>
                  <a:pt x="401" y="1694"/>
                </a:lnTo>
                <a:lnTo>
                  <a:pt x="404" y="1642"/>
                </a:lnTo>
                <a:lnTo>
                  <a:pt x="407" y="1591"/>
                </a:lnTo>
                <a:lnTo>
                  <a:pt x="412" y="1540"/>
                </a:lnTo>
                <a:lnTo>
                  <a:pt x="417" y="1490"/>
                </a:lnTo>
                <a:lnTo>
                  <a:pt x="423" y="1440"/>
                </a:lnTo>
                <a:lnTo>
                  <a:pt x="431" y="1391"/>
                </a:lnTo>
                <a:lnTo>
                  <a:pt x="440" y="1341"/>
                </a:lnTo>
                <a:lnTo>
                  <a:pt x="451" y="1292"/>
                </a:lnTo>
                <a:lnTo>
                  <a:pt x="462" y="1244"/>
                </a:lnTo>
                <a:lnTo>
                  <a:pt x="476" y="1195"/>
                </a:lnTo>
                <a:lnTo>
                  <a:pt x="489" y="1147"/>
                </a:lnTo>
                <a:lnTo>
                  <a:pt x="504" y="1100"/>
                </a:lnTo>
                <a:lnTo>
                  <a:pt x="520" y="1053"/>
                </a:lnTo>
                <a:lnTo>
                  <a:pt x="537" y="1008"/>
                </a:lnTo>
                <a:lnTo>
                  <a:pt x="555" y="962"/>
                </a:lnTo>
                <a:lnTo>
                  <a:pt x="573" y="917"/>
                </a:lnTo>
                <a:lnTo>
                  <a:pt x="593" y="872"/>
                </a:lnTo>
                <a:lnTo>
                  <a:pt x="615" y="828"/>
                </a:lnTo>
                <a:lnTo>
                  <a:pt x="636" y="785"/>
                </a:lnTo>
                <a:lnTo>
                  <a:pt x="659" y="742"/>
                </a:lnTo>
                <a:lnTo>
                  <a:pt x="683" y="701"/>
                </a:lnTo>
                <a:lnTo>
                  <a:pt x="707" y="659"/>
                </a:lnTo>
                <a:lnTo>
                  <a:pt x="733" y="617"/>
                </a:lnTo>
                <a:lnTo>
                  <a:pt x="761" y="577"/>
                </a:lnTo>
                <a:lnTo>
                  <a:pt x="788" y="538"/>
                </a:lnTo>
                <a:lnTo>
                  <a:pt x="817" y="499"/>
                </a:lnTo>
                <a:lnTo>
                  <a:pt x="845" y="460"/>
                </a:lnTo>
                <a:lnTo>
                  <a:pt x="875" y="422"/>
                </a:lnTo>
                <a:lnTo>
                  <a:pt x="906" y="386"/>
                </a:lnTo>
                <a:lnTo>
                  <a:pt x="939" y="349"/>
                </a:lnTo>
                <a:lnTo>
                  <a:pt x="972" y="314"/>
                </a:lnTo>
                <a:lnTo>
                  <a:pt x="1004" y="279"/>
                </a:lnTo>
                <a:lnTo>
                  <a:pt x="716" y="0"/>
                </a:lnTo>
                <a:lnTo>
                  <a:pt x="716" y="0"/>
                </a:lnTo>
                <a:lnTo>
                  <a:pt x="677" y="42"/>
                </a:lnTo>
                <a:lnTo>
                  <a:pt x="638" y="83"/>
                </a:lnTo>
                <a:lnTo>
                  <a:pt x="600" y="126"/>
                </a:lnTo>
                <a:lnTo>
                  <a:pt x="563" y="171"/>
                </a:lnTo>
                <a:lnTo>
                  <a:pt x="528" y="216"/>
                </a:lnTo>
                <a:lnTo>
                  <a:pt x="492" y="262"/>
                </a:lnTo>
                <a:lnTo>
                  <a:pt x="459" y="309"/>
                </a:lnTo>
                <a:lnTo>
                  <a:pt x="426" y="356"/>
                </a:lnTo>
                <a:lnTo>
                  <a:pt x="395" y="404"/>
                </a:lnTo>
                <a:lnTo>
                  <a:pt x="364" y="453"/>
                </a:lnTo>
                <a:lnTo>
                  <a:pt x="335" y="503"/>
                </a:lnTo>
                <a:lnTo>
                  <a:pt x="306" y="553"/>
                </a:lnTo>
                <a:lnTo>
                  <a:pt x="279" y="604"/>
                </a:lnTo>
                <a:lnTo>
                  <a:pt x="253" y="656"/>
                </a:lnTo>
                <a:lnTo>
                  <a:pt x="228" y="708"/>
                </a:lnTo>
                <a:lnTo>
                  <a:pt x="203" y="762"/>
                </a:lnTo>
                <a:lnTo>
                  <a:pt x="181" y="815"/>
                </a:lnTo>
                <a:lnTo>
                  <a:pt x="160" y="870"/>
                </a:lnTo>
                <a:lnTo>
                  <a:pt x="141" y="925"/>
                </a:lnTo>
                <a:lnTo>
                  <a:pt x="121" y="981"/>
                </a:lnTo>
                <a:lnTo>
                  <a:pt x="104" y="1037"/>
                </a:lnTo>
                <a:lnTo>
                  <a:pt x="88" y="1094"/>
                </a:lnTo>
                <a:lnTo>
                  <a:pt x="73" y="1151"/>
                </a:lnTo>
                <a:lnTo>
                  <a:pt x="59" y="1208"/>
                </a:lnTo>
                <a:lnTo>
                  <a:pt x="47" y="1267"/>
                </a:lnTo>
                <a:lnTo>
                  <a:pt x="37" y="1326"/>
                </a:lnTo>
                <a:lnTo>
                  <a:pt x="26" y="1384"/>
                </a:lnTo>
                <a:lnTo>
                  <a:pt x="19" y="1444"/>
                </a:lnTo>
                <a:lnTo>
                  <a:pt x="12" y="1505"/>
                </a:lnTo>
                <a:lnTo>
                  <a:pt x="7" y="1565"/>
                </a:lnTo>
                <a:lnTo>
                  <a:pt x="3" y="1626"/>
                </a:lnTo>
                <a:lnTo>
                  <a:pt x="0" y="1688"/>
                </a:lnTo>
                <a:lnTo>
                  <a:pt x="401" y="1694"/>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40" name="Freeform 39"/>
          <p:cNvSpPr/>
          <p:nvPr>
            <p:custDataLst>
              <p:tags r:id="rId39"/>
            </p:custDataLst>
          </p:nvPr>
        </p:nvSpPr>
        <p:spPr bwMode="auto">
          <a:xfrm>
            <a:off x="9870440" y="2372360"/>
            <a:ext cx="396875" cy="657860"/>
          </a:xfrm>
          <a:custGeom>
            <a:avLst/>
            <a:gdLst>
              <a:gd name="T0" fmla="*/ 1004 w 1004"/>
              <a:gd name="T1" fmla="*/ 1688 h 1694"/>
              <a:gd name="T2" fmla="*/ 1001 w 1004"/>
              <a:gd name="T3" fmla="*/ 1626 h 1694"/>
              <a:gd name="T4" fmla="*/ 992 w 1004"/>
              <a:gd name="T5" fmla="*/ 1505 h 1694"/>
              <a:gd name="T6" fmla="*/ 978 w 1004"/>
              <a:gd name="T7" fmla="*/ 1384 h 1694"/>
              <a:gd name="T8" fmla="*/ 957 w 1004"/>
              <a:gd name="T9" fmla="*/ 1267 h 1694"/>
              <a:gd name="T10" fmla="*/ 931 w 1004"/>
              <a:gd name="T11" fmla="*/ 1151 h 1694"/>
              <a:gd name="T12" fmla="*/ 901 w 1004"/>
              <a:gd name="T13" fmla="*/ 1037 h 1694"/>
              <a:gd name="T14" fmla="*/ 864 w 1004"/>
              <a:gd name="T15" fmla="*/ 925 h 1694"/>
              <a:gd name="T16" fmla="*/ 823 w 1004"/>
              <a:gd name="T17" fmla="*/ 815 h 1694"/>
              <a:gd name="T18" fmla="*/ 776 w 1004"/>
              <a:gd name="T19" fmla="*/ 708 h 1694"/>
              <a:gd name="T20" fmla="*/ 725 w 1004"/>
              <a:gd name="T21" fmla="*/ 604 h 1694"/>
              <a:gd name="T22" fmla="*/ 670 w 1004"/>
              <a:gd name="T23" fmla="*/ 503 h 1694"/>
              <a:gd name="T24" fmla="*/ 609 w 1004"/>
              <a:gd name="T25" fmla="*/ 404 h 1694"/>
              <a:gd name="T26" fmla="*/ 545 w 1004"/>
              <a:gd name="T27" fmla="*/ 309 h 1694"/>
              <a:gd name="T28" fmla="*/ 476 w 1004"/>
              <a:gd name="T29" fmla="*/ 216 h 1694"/>
              <a:gd name="T30" fmla="*/ 404 w 1004"/>
              <a:gd name="T31" fmla="*/ 126 h 1694"/>
              <a:gd name="T32" fmla="*/ 328 w 1004"/>
              <a:gd name="T33" fmla="*/ 42 h 1694"/>
              <a:gd name="T34" fmla="*/ 0 w 1004"/>
              <a:gd name="T35" fmla="*/ 279 h 1694"/>
              <a:gd name="T36" fmla="*/ 34 w 1004"/>
              <a:gd name="T37" fmla="*/ 314 h 1694"/>
              <a:gd name="T38" fmla="*/ 98 w 1004"/>
              <a:gd name="T39" fmla="*/ 386 h 1694"/>
              <a:gd name="T40" fmla="*/ 159 w 1004"/>
              <a:gd name="T41" fmla="*/ 460 h 1694"/>
              <a:gd name="T42" fmla="*/ 216 w 1004"/>
              <a:gd name="T43" fmla="*/ 538 h 1694"/>
              <a:gd name="T44" fmla="*/ 271 w 1004"/>
              <a:gd name="T45" fmla="*/ 617 h 1694"/>
              <a:gd name="T46" fmla="*/ 321 w 1004"/>
              <a:gd name="T47" fmla="*/ 701 h 1694"/>
              <a:gd name="T48" fmla="*/ 368 w 1004"/>
              <a:gd name="T49" fmla="*/ 785 h 1694"/>
              <a:gd name="T50" fmla="*/ 411 w 1004"/>
              <a:gd name="T51" fmla="*/ 872 h 1694"/>
              <a:gd name="T52" fmla="*/ 450 w 1004"/>
              <a:gd name="T53" fmla="*/ 962 h 1694"/>
              <a:gd name="T54" fmla="*/ 484 w 1004"/>
              <a:gd name="T55" fmla="*/ 1053 h 1694"/>
              <a:gd name="T56" fmla="*/ 515 w 1004"/>
              <a:gd name="T57" fmla="*/ 1147 h 1694"/>
              <a:gd name="T58" fmla="*/ 542 w 1004"/>
              <a:gd name="T59" fmla="*/ 1244 h 1694"/>
              <a:gd name="T60" fmla="*/ 564 w 1004"/>
              <a:gd name="T61" fmla="*/ 1341 h 1694"/>
              <a:gd name="T62" fmla="*/ 581 w 1004"/>
              <a:gd name="T63" fmla="*/ 1440 h 1694"/>
              <a:gd name="T64" fmla="*/ 594 w 1004"/>
              <a:gd name="T65" fmla="*/ 1540 h 1694"/>
              <a:gd name="T66" fmla="*/ 601 w 1004"/>
              <a:gd name="T67" fmla="*/ 1642 h 1694"/>
              <a:gd name="T68" fmla="*/ 603 w 1004"/>
              <a:gd name="T69" fmla="*/ 169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4" h="1694">
                <a:moveTo>
                  <a:pt x="603" y="1694"/>
                </a:moveTo>
                <a:lnTo>
                  <a:pt x="1004" y="1688"/>
                </a:lnTo>
                <a:lnTo>
                  <a:pt x="1004" y="1688"/>
                </a:lnTo>
                <a:lnTo>
                  <a:pt x="1001" y="1626"/>
                </a:lnTo>
                <a:lnTo>
                  <a:pt x="997" y="1565"/>
                </a:lnTo>
                <a:lnTo>
                  <a:pt x="992" y="1505"/>
                </a:lnTo>
                <a:lnTo>
                  <a:pt x="985" y="1444"/>
                </a:lnTo>
                <a:lnTo>
                  <a:pt x="978" y="1384"/>
                </a:lnTo>
                <a:lnTo>
                  <a:pt x="969" y="1326"/>
                </a:lnTo>
                <a:lnTo>
                  <a:pt x="957" y="1267"/>
                </a:lnTo>
                <a:lnTo>
                  <a:pt x="945" y="1208"/>
                </a:lnTo>
                <a:lnTo>
                  <a:pt x="931" y="1151"/>
                </a:lnTo>
                <a:lnTo>
                  <a:pt x="916" y="1094"/>
                </a:lnTo>
                <a:lnTo>
                  <a:pt x="901" y="1037"/>
                </a:lnTo>
                <a:lnTo>
                  <a:pt x="883" y="981"/>
                </a:lnTo>
                <a:lnTo>
                  <a:pt x="864" y="925"/>
                </a:lnTo>
                <a:lnTo>
                  <a:pt x="844" y="870"/>
                </a:lnTo>
                <a:lnTo>
                  <a:pt x="823" y="815"/>
                </a:lnTo>
                <a:lnTo>
                  <a:pt x="801" y="762"/>
                </a:lnTo>
                <a:lnTo>
                  <a:pt x="776" y="708"/>
                </a:lnTo>
                <a:lnTo>
                  <a:pt x="751" y="656"/>
                </a:lnTo>
                <a:lnTo>
                  <a:pt x="725" y="604"/>
                </a:lnTo>
                <a:lnTo>
                  <a:pt x="698" y="553"/>
                </a:lnTo>
                <a:lnTo>
                  <a:pt x="670" y="503"/>
                </a:lnTo>
                <a:lnTo>
                  <a:pt x="640" y="453"/>
                </a:lnTo>
                <a:lnTo>
                  <a:pt x="609" y="404"/>
                </a:lnTo>
                <a:lnTo>
                  <a:pt x="578" y="356"/>
                </a:lnTo>
                <a:lnTo>
                  <a:pt x="545" y="309"/>
                </a:lnTo>
                <a:lnTo>
                  <a:pt x="512" y="262"/>
                </a:lnTo>
                <a:lnTo>
                  <a:pt x="476" y="216"/>
                </a:lnTo>
                <a:lnTo>
                  <a:pt x="441" y="171"/>
                </a:lnTo>
                <a:lnTo>
                  <a:pt x="404" y="126"/>
                </a:lnTo>
                <a:lnTo>
                  <a:pt x="366" y="83"/>
                </a:lnTo>
                <a:lnTo>
                  <a:pt x="328" y="42"/>
                </a:lnTo>
                <a:lnTo>
                  <a:pt x="288" y="0"/>
                </a:lnTo>
                <a:lnTo>
                  <a:pt x="0" y="279"/>
                </a:lnTo>
                <a:lnTo>
                  <a:pt x="0" y="279"/>
                </a:lnTo>
                <a:lnTo>
                  <a:pt x="34" y="314"/>
                </a:lnTo>
                <a:lnTo>
                  <a:pt x="66" y="349"/>
                </a:lnTo>
                <a:lnTo>
                  <a:pt x="98" y="386"/>
                </a:lnTo>
                <a:lnTo>
                  <a:pt x="129" y="422"/>
                </a:lnTo>
                <a:lnTo>
                  <a:pt x="159" y="460"/>
                </a:lnTo>
                <a:lnTo>
                  <a:pt x="189" y="499"/>
                </a:lnTo>
                <a:lnTo>
                  <a:pt x="216" y="538"/>
                </a:lnTo>
                <a:lnTo>
                  <a:pt x="245" y="577"/>
                </a:lnTo>
                <a:lnTo>
                  <a:pt x="271" y="617"/>
                </a:lnTo>
                <a:lnTo>
                  <a:pt x="297" y="659"/>
                </a:lnTo>
                <a:lnTo>
                  <a:pt x="321" y="701"/>
                </a:lnTo>
                <a:lnTo>
                  <a:pt x="345" y="742"/>
                </a:lnTo>
                <a:lnTo>
                  <a:pt x="368" y="785"/>
                </a:lnTo>
                <a:lnTo>
                  <a:pt x="390" y="828"/>
                </a:lnTo>
                <a:lnTo>
                  <a:pt x="411" y="872"/>
                </a:lnTo>
                <a:lnTo>
                  <a:pt x="431" y="917"/>
                </a:lnTo>
                <a:lnTo>
                  <a:pt x="450" y="962"/>
                </a:lnTo>
                <a:lnTo>
                  <a:pt x="467" y="1008"/>
                </a:lnTo>
                <a:lnTo>
                  <a:pt x="484" y="1053"/>
                </a:lnTo>
                <a:lnTo>
                  <a:pt x="500" y="1100"/>
                </a:lnTo>
                <a:lnTo>
                  <a:pt x="515" y="1147"/>
                </a:lnTo>
                <a:lnTo>
                  <a:pt x="528" y="1195"/>
                </a:lnTo>
                <a:lnTo>
                  <a:pt x="542" y="1244"/>
                </a:lnTo>
                <a:lnTo>
                  <a:pt x="553" y="1292"/>
                </a:lnTo>
                <a:lnTo>
                  <a:pt x="564" y="1341"/>
                </a:lnTo>
                <a:lnTo>
                  <a:pt x="573" y="1391"/>
                </a:lnTo>
                <a:lnTo>
                  <a:pt x="581" y="1440"/>
                </a:lnTo>
                <a:lnTo>
                  <a:pt x="587" y="1490"/>
                </a:lnTo>
                <a:lnTo>
                  <a:pt x="594" y="1540"/>
                </a:lnTo>
                <a:lnTo>
                  <a:pt x="597" y="1591"/>
                </a:lnTo>
                <a:lnTo>
                  <a:pt x="601" y="1642"/>
                </a:lnTo>
                <a:lnTo>
                  <a:pt x="603" y="1694"/>
                </a:lnTo>
                <a:lnTo>
                  <a:pt x="603" y="1694"/>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41" name="Freeform 40"/>
          <p:cNvSpPr/>
          <p:nvPr>
            <p:custDataLst>
              <p:tags r:id="rId40"/>
            </p:custDataLst>
          </p:nvPr>
        </p:nvSpPr>
        <p:spPr bwMode="auto">
          <a:xfrm>
            <a:off x="9218295" y="2042795"/>
            <a:ext cx="690245" cy="381635"/>
          </a:xfrm>
          <a:custGeom>
            <a:avLst/>
            <a:gdLst>
              <a:gd name="T0" fmla="*/ 1693 w 1693"/>
              <a:gd name="T1" fmla="*/ 692 h 981"/>
              <a:gd name="T2" fmla="*/ 1652 w 1693"/>
              <a:gd name="T3" fmla="*/ 654 h 981"/>
              <a:gd name="T4" fmla="*/ 1564 w 1693"/>
              <a:gd name="T5" fmla="*/ 579 h 981"/>
              <a:gd name="T6" fmla="*/ 1476 w 1693"/>
              <a:gd name="T7" fmla="*/ 507 h 981"/>
              <a:gd name="T8" fmla="*/ 1383 w 1693"/>
              <a:gd name="T9" fmla="*/ 440 h 981"/>
              <a:gd name="T10" fmla="*/ 1287 w 1693"/>
              <a:gd name="T11" fmla="*/ 378 h 981"/>
              <a:gd name="T12" fmla="*/ 1188 w 1693"/>
              <a:gd name="T13" fmla="*/ 319 h 981"/>
              <a:gd name="T14" fmla="*/ 1087 w 1693"/>
              <a:gd name="T15" fmla="*/ 265 h 981"/>
              <a:gd name="T16" fmla="*/ 982 w 1693"/>
              <a:gd name="T17" fmla="*/ 215 h 981"/>
              <a:gd name="T18" fmla="*/ 876 w 1693"/>
              <a:gd name="T19" fmla="*/ 171 h 981"/>
              <a:gd name="T20" fmla="*/ 766 w 1693"/>
              <a:gd name="T21" fmla="*/ 131 h 981"/>
              <a:gd name="T22" fmla="*/ 654 w 1693"/>
              <a:gd name="T23" fmla="*/ 97 h 981"/>
              <a:gd name="T24" fmla="*/ 541 w 1693"/>
              <a:gd name="T25" fmla="*/ 67 h 981"/>
              <a:gd name="T26" fmla="*/ 425 w 1693"/>
              <a:gd name="T27" fmla="*/ 42 h 981"/>
              <a:gd name="T28" fmla="*/ 307 w 1693"/>
              <a:gd name="T29" fmla="*/ 24 h 981"/>
              <a:gd name="T30" fmla="*/ 188 w 1693"/>
              <a:gd name="T31" fmla="*/ 9 h 981"/>
              <a:gd name="T32" fmla="*/ 67 w 1693"/>
              <a:gd name="T33" fmla="*/ 2 h 981"/>
              <a:gd name="T34" fmla="*/ 0 w 1693"/>
              <a:gd name="T35" fmla="*/ 401 h 981"/>
              <a:gd name="T36" fmla="*/ 50 w 1693"/>
              <a:gd name="T37" fmla="*/ 403 h 981"/>
              <a:gd name="T38" fmla="*/ 152 w 1693"/>
              <a:gd name="T39" fmla="*/ 409 h 981"/>
              <a:gd name="T40" fmla="*/ 252 w 1693"/>
              <a:gd name="T41" fmla="*/ 421 h 981"/>
              <a:gd name="T42" fmla="*/ 351 w 1693"/>
              <a:gd name="T43" fmla="*/ 437 h 981"/>
              <a:gd name="T44" fmla="*/ 447 w 1693"/>
              <a:gd name="T45" fmla="*/ 456 h 981"/>
              <a:gd name="T46" fmla="*/ 544 w 1693"/>
              <a:gd name="T47" fmla="*/ 481 h 981"/>
              <a:gd name="T48" fmla="*/ 637 w 1693"/>
              <a:gd name="T49" fmla="*/ 511 h 981"/>
              <a:gd name="T50" fmla="*/ 729 w 1693"/>
              <a:gd name="T51" fmla="*/ 543 h 981"/>
              <a:gd name="T52" fmla="*/ 818 w 1693"/>
              <a:gd name="T53" fmla="*/ 581 h 981"/>
              <a:gd name="T54" fmla="*/ 906 w 1693"/>
              <a:gd name="T55" fmla="*/ 623 h 981"/>
              <a:gd name="T56" fmla="*/ 990 w 1693"/>
              <a:gd name="T57" fmla="*/ 668 h 981"/>
              <a:gd name="T58" fmla="*/ 1074 w 1693"/>
              <a:gd name="T59" fmla="*/ 717 h 981"/>
              <a:gd name="T60" fmla="*/ 1154 w 1693"/>
              <a:gd name="T61" fmla="*/ 770 h 981"/>
              <a:gd name="T62" fmla="*/ 1231 w 1693"/>
              <a:gd name="T63" fmla="*/ 826 h 981"/>
              <a:gd name="T64" fmla="*/ 1307 w 1693"/>
              <a:gd name="T65" fmla="*/ 885 h 981"/>
              <a:gd name="T66" fmla="*/ 1380 w 1693"/>
              <a:gd name="T67" fmla="*/ 948 h 981"/>
              <a:gd name="T68" fmla="*/ 1413 w 1693"/>
              <a:gd name="T69" fmla="*/ 981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93" h="981">
                <a:moveTo>
                  <a:pt x="1413" y="981"/>
                </a:moveTo>
                <a:lnTo>
                  <a:pt x="1693" y="692"/>
                </a:lnTo>
                <a:lnTo>
                  <a:pt x="1693" y="692"/>
                </a:lnTo>
                <a:lnTo>
                  <a:pt x="1652" y="654"/>
                </a:lnTo>
                <a:lnTo>
                  <a:pt x="1609" y="615"/>
                </a:lnTo>
                <a:lnTo>
                  <a:pt x="1564" y="579"/>
                </a:lnTo>
                <a:lnTo>
                  <a:pt x="1520" y="542"/>
                </a:lnTo>
                <a:lnTo>
                  <a:pt x="1476" y="507"/>
                </a:lnTo>
                <a:lnTo>
                  <a:pt x="1429" y="473"/>
                </a:lnTo>
                <a:lnTo>
                  <a:pt x="1383" y="440"/>
                </a:lnTo>
                <a:lnTo>
                  <a:pt x="1335" y="408"/>
                </a:lnTo>
                <a:lnTo>
                  <a:pt x="1287" y="378"/>
                </a:lnTo>
                <a:lnTo>
                  <a:pt x="1238" y="348"/>
                </a:lnTo>
                <a:lnTo>
                  <a:pt x="1188" y="319"/>
                </a:lnTo>
                <a:lnTo>
                  <a:pt x="1137" y="292"/>
                </a:lnTo>
                <a:lnTo>
                  <a:pt x="1087" y="265"/>
                </a:lnTo>
                <a:lnTo>
                  <a:pt x="1035" y="240"/>
                </a:lnTo>
                <a:lnTo>
                  <a:pt x="982" y="215"/>
                </a:lnTo>
                <a:lnTo>
                  <a:pt x="929" y="193"/>
                </a:lnTo>
                <a:lnTo>
                  <a:pt x="876" y="171"/>
                </a:lnTo>
                <a:lnTo>
                  <a:pt x="821" y="150"/>
                </a:lnTo>
                <a:lnTo>
                  <a:pt x="766" y="131"/>
                </a:lnTo>
                <a:lnTo>
                  <a:pt x="710" y="114"/>
                </a:lnTo>
                <a:lnTo>
                  <a:pt x="654" y="97"/>
                </a:lnTo>
                <a:lnTo>
                  <a:pt x="598" y="81"/>
                </a:lnTo>
                <a:lnTo>
                  <a:pt x="541" y="67"/>
                </a:lnTo>
                <a:lnTo>
                  <a:pt x="483" y="54"/>
                </a:lnTo>
                <a:lnTo>
                  <a:pt x="425" y="42"/>
                </a:lnTo>
                <a:lnTo>
                  <a:pt x="367" y="32"/>
                </a:lnTo>
                <a:lnTo>
                  <a:pt x="307" y="24"/>
                </a:lnTo>
                <a:lnTo>
                  <a:pt x="248" y="16"/>
                </a:lnTo>
                <a:lnTo>
                  <a:pt x="188" y="9"/>
                </a:lnTo>
                <a:lnTo>
                  <a:pt x="127" y="6"/>
                </a:lnTo>
                <a:lnTo>
                  <a:pt x="67" y="2"/>
                </a:lnTo>
                <a:lnTo>
                  <a:pt x="6" y="0"/>
                </a:lnTo>
                <a:lnTo>
                  <a:pt x="0" y="401"/>
                </a:lnTo>
                <a:lnTo>
                  <a:pt x="0" y="401"/>
                </a:lnTo>
                <a:lnTo>
                  <a:pt x="50" y="403"/>
                </a:lnTo>
                <a:lnTo>
                  <a:pt x="101" y="405"/>
                </a:lnTo>
                <a:lnTo>
                  <a:pt x="152" y="409"/>
                </a:lnTo>
                <a:lnTo>
                  <a:pt x="203" y="414"/>
                </a:lnTo>
                <a:lnTo>
                  <a:pt x="252" y="421"/>
                </a:lnTo>
                <a:lnTo>
                  <a:pt x="302" y="427"/>
                </a:lnTo>
                <a:lnTo>
                  <a:pt x="351" y="437"/>
                </a:lnTo>
                <a:lnTo>
                  <a:pt x="399" y="446"/>
                </a:lnTo>
                <a:lnTo>
                  <a:pt x="447" y="456"/>
                </a:lnTo>
                <a:lnTo>
                  <a:pt x="496" y="469"/>
                </a:lnTo>
                <a:lnTo>
                  <a:pt x="544" y="481"/>
                </a:lnTo>
                <a:lnTo>
                  <a:pt x="591" y="495"/>
                </a:lnTo>
                <a:lnTo>
                  <a:pt x="637" y="511"/>
                </a:lnTo>
                <a:lnTo>
                  <a:pt x="683" y="526"/>
                </a:lnTo>
                <a:lnTo>
                  <a:pt x="729" y="543"/>
                </a:lnTo>
                <a:lnTo>
                  <a:pt x="774" y="562"/>
                </a:lnTo>
                <a:lnTo>
                  <a:pt x="818" y="581"/>
                </a:lnTo>
                <a:lnTo>
                  <a:pt x="863" y="602"/>
                </a:lnTo>
                <a:lnTo>
                  <a:pt x="906" y="623"/>
                </a:lnTo>
                <a:lnTo>
                  <a:pt x="949" y="645"/>
                </a:lnTo>
                <a:lnTo>
                  <a:pt x="990" y="668"/>
                </a:lnTo>
                <a:lnTo>
                  <a:pt x="1032" y="692"/>
                </a:lnTo>
                <a:lnTo>
                  <a:pt x="1074" y="717"/>
                </a:lnTo>
                <a:lnTo>
                  <a:pt x="1114" y="743"/>
                </a:lnTo>
                <a:lnTo>
                  <a:pt x="1154" y="770"/>
                </a:lnTo>
                <a:lnTo>
                  <a:pt x="1193" y="797"/>
                </a:lnTo>
                <a:lnTo>
                  <a:pt x="1231" y="826"/>
                </a:lnTo>
                <a:lnTo>
                  <a:pt x="1270" y="855"/>
                </a:lnTo>
                <a:lnTo>
                  <a:pt x="1307" y="885"/>
                </a:lnTo>
                <a:lnTo>
                  <a:pt x="1343" y="916"/>
                </a:lnTo>
                <a:lnTo>
                  <a:pt x="1380" y="948"/>
                </a:lnTo>
                <a:lnTo>
                  <a:pt x="1413" y="981"/>
                </a:lnTo>
                <a:lnTo>
                  <a:pt x="1413" y="981"/>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42" name="Freeform 41"/>
          <p:cNvSpPr/>
          <p:nvPr>
            <p:custDataLst>
              <p:tags r:id="rId41"/>
            </p:custDataLst>
          </p:nvPr>
        </p:nvSpPr>
        <p:spPr bwMode="auto">
          <a:xfrm>
            <a:off x="8138160" y="3102610"/>
            <a:ext cx="387350" cy="649605"/>
          </a:xfrm>
          <a:custGeom>
            <a:avLst/>
            <a:gdLst>
              <a:gd name="T0" fmla="*/ 0 w 980"/>
              <a:gd name="T1" fmla="*/ 7 h 1719"/>
              <a:gd name="T2" fmla="*/ 1 w 980"/>
              <a:gd name="T3" fmla="*/ 68 h 1719"/>
              <a:gd name="T4" fmla="*/ 8 w 980"/>
              <a:gd name="T5" fmla="*/ 192 h 1719"/>
              <a:gd name="T6" fmla="*/ 21 w 980"/>
              <a:gd name="T7" fmla="*/ 313 h 1719"/>
              <a:gd name="T8" fmla="*/ 39 w 980"/>
              <a:gd name="T9" fmla="*/ 432 h 1719"/>
              <a:gd name="T10" fmla="*/ 62 w 980"/>
              <a:gd name="T11" fmla="*/ 550 h 1719"/>
              <a:gd name="T12" fmla="*/ 92 w 980"/>
              <a:gd name="T13" fmla="*/ 665 h 1719"/>
              <a:gd name="T14" fmla="*/ 126 w 980"/>
              <a:gd name="T15" fmla="*/ 779 h 1719"/>
              <a:gd name="T16" fmla="*/ 167 w 980"/>
              <a:gd name="T17" fmla="*/ 889 h 1719"/>
              <a:gd name="T18" fmla="*/ 211 w 980"/>
              <a:gd name="T19" fmla="*/ 998 h 1719"/>
              <a:gd name="T20" fmla="*/ 260 w 980"/>
              <a:gd name="T21" fmla="*/ 1104 h 1719"/>
              <a:gd name="T22" fmla="*/ 315 w 980"/>
              <a:gd name="T23" fmla="*/ 1207 h 1719"/>
              <a:gd name="T24" fmla="*/ 374 w 980"/>
              <a:gd name="T25" fmla="*/ 1307 h 1719"/>
              <a:gd name="T26" fmla="*/ 437 w 980"/>
              <a:gd name="T27" fmla="*/ 1404 h 1719"/>
              <a:gd name="T28" fmla="*/ 505 w 980"/>
              <a:gd name="T29" fmla="*/ 1499 h 1719"/>
              <a:gd name="T30" fmla="*/ 577 w 980"/>
              <a:gd name="T31" fmla="*/ 1589 h 1719"/>
              <a:gd name="T32" fmla="*/ 654 w 980"/>
              <a:gd name="T33" fmla="*/ 1676 h 1719"/>
              <a:gd name="T34" fmla="*/ 980 w 980"/>
              <a:gd name="T35" fmla="*/ 1440 h 1719"/>
              <a:gd name="T36" fmla="*/ 947 w 980"/>
              <a:gd name="T37" fmla="*/ 1404 h 1719"/>
              <a:gd name="T38" fmla="*/ 884 w 980"/>
              <a:gd name="T39" fmla="*/ 1331 h 1719"/>
              <a:gd name="T40" fmla="*/ 823 w 980"/>
              <a:gd name="T41" fmla="*/ 1254 h 1719"/>
              <a:gd name="T42" fmla="*/ 767 w 980"/>
              <a:gd name="T43" fmla="*/ 1176 h 1719"/>
              <a:gd name="T44" fmla="*/ 713 w 980"/>
              <a:gd name="T45" fmla="*/ 1094 h 1719"/>
              <a:gd name="T46" fmla="*/ 664 w 980"/>
              <a:gd name="T47" fmla="*/ 1009 h 1719"/>
              <a:gd name="T48" fmla="*/ 618 w 980"/>
              <a:gd name="T49" fmla="*/ 923 h 1719"/>
              <a:gd name="T50" fmla="*/ 577 w 980"/>
              <a:gd name="T51" fmla="*/ 833 h 1719"/>
              <a:gd name="T52" fmla="*/ 539 w 980"/>
              <a:gd name="T53" fmla="*/ 742 h 1719"/>
              <a:gd name="T54" fmla="*/ 506 w 980"/>
              <a:gd name="T55" fmla="*/ 649 h 1719"/>
              <a:gd name="T56" fmla="*/ 478 w 980"/>
              <a:gd name="T57" fmla="*/ 554 h 1719"/>
              <a:gd name="T58" fmla="*/ 453 w 980"/>
              <a:gd name="T59" fmla="*/ 457 h 1719"/>
              <a:gd name="T60" fmla="*/ 432 w 980"/>
              <a:gd name="T61" fmla="*/ 358 h 1719"/>
              <a:gd name="T62" fmla="*/ 418 w 980"/>
              <a:gd name="T63" fmla="*/ 258 h 1719"/>
              <a:gd name="T64" fmla="*/ 408 w 980"/>
              <a:gd name="T65" fmla="*/ 155 h 1719"/>
              <a:gd name="T66" fmla="*/ 402 w 980"/>
              <a:gd name="T67" fmla="*/ 52 h 1719"/>
              <a:gd name="T68" fmla="*/ 401 w 980"/>
              <a:gd name="T69" fmla="*/ 0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0" h="1719">
                <a:moveTo>
                  <a:pt x="401" y="0"/>
                </a:moveTo>
                <a:lnTo>
                  <a:pt x="0" y="7"/>
                </a:lnTo>
                <a:lnTo>
                  <a:pt x="0" y="7"/>
                </a:lnTo>
                <a:lnTo>
                  <a:pt x="1" y="68"/>
                </a:lnTo>
                <a:lnTo>
                  <a:pt x="4" y="130"/>
                </a:lnTo>
                <a:lnTo>
                  <a:pt x="8" y="192"/>
                </a:lnTo>
                <a:lnTo>
                  <a:pt x="14" y="253"/>
                </a:lnTo>
                <a:lnTo>
                  <a:pt x="21" y="313"/>
                </a:lnTo>
                <a:lnTo>
                  <a:pt x="29" y="373"/>
                </a:lnTo>
                <a:lnTo>
                  <a:pt x="39" y="432"/>
                </a:lnTo>
                <a:lnTo>
                  <a:pt x="51" y="491"/>
                </a:lnTo>
                <a:lnTo>
                  <a:pt x="62" y="550"/>
                </a:lnTo>
                <a:lnTo>
                  <a:pt x="77" y="608"/>
                </a:lnTo>
                <a:lnTo>
                  <a:pt x="92" y="665"/>
                </a:lnTo>
                <a:lnTo>
                  <a:pt x="109" y="723"/>
                </a:lnTo>
                <a:lnTo>
                  <a:pt x="126" y="779"/>
                </a:lnTo>
                <a:lnTo>
                  <a:pt x="146" y="835"/>
                </a:lnTo>
                <a:lnTo>
                  <a:pt x="167" y="889"/>
                </a:lnTo>
                <a:lnTo>
                  <a:pt x="189" y="944"/>
                </a:lnTo>
                <a:lnTo>
                  <a:pt x="211" y="998"/>
                </a:lnTo>
                <a:lnTo>
                  <a:pt x="236" y="1051"/>
                </a:lnTo>
                <a:lnTo>
                  <a:pt x="260" y="1104"/>
                </a:lnTo>
                <a:lnTo>
                  <a:pt x="288" y="1156"/>
                </a:lnTo>
                <a:lnTo>
                  <a:pt x="315" y="1207"/>
                </a:lnTo>
                <a:lnTo>
                  <a:pt x="344" y="1258"/>
                </a:lnTo>
                <a:lnTo>
                  <a:pt x="374" y="1307"/>
                </a:lnTo>
                <a:lnTo>
                  <a:pt x="405" y="1356"/>
                </a:lnTo>
                <a:lnTo>
                  <a:pt x="437" y="1404"/>
                </a:lnTo>
                <a:lnTo>
                  <a:pt x="471" y="1452"/>
                </a:lnTo>
                <a:lnTo>
                  <a:pt x="505" y="1499"/>
                </a:lnTo>
                <a:lnTo>
                  <a:pt x="540" y="1544"/>
                </a:lnTo>
                <a:lnTo>
                  <a:pt x="577" y="1589"/>
                </a:lnTo>
                <a:lnTo>
                  <a:pt x="615" y="1633"/>
                </a:lnTo>
                <a:lnTo>
                  <a:pt x="654" y="1676"/>
                </a:lnTo>
                <a:lnTo>
                  <a:pt x="693" y="1719"/>
                </a:lnTo>
                <a:lnTo>
                  <a:pt x="980" y="1440"/>
                </a:lnTo>
                <a:lnTo>
                  <a:pt x="980" y="1440"/>
                </a:lnTo>
                <a:lnTo>
                  <a:pt x="947" y="1404"/>
                </a:lnTo>
                <a:lnTo>
                  <a:pt x="915" y="1367"/>
                </a:lnTo>
                <a:lnTo>
                  <a:pt x="884" y="1331"/>
                </a:lnTo>
                <a:lnTo>
                  <a:pt x="853" y="1293"/>
                </a:lnTo>
                <a:lnTo>
                  <a:pt x="823" y="1254"/>
                </a:lnTo>
                <a:lnTo>
                  <a:pt x="794" y="1215"/>
                </a:lnTo>
                <a:lnTo>
                  <a:pt x="767" y="1176"/>
                </a:lnTo>
                <a:lnTo>
                  <a:pt x="740" y="1134"/>
                </a:lnTo>
                <a:lnTo>
                  <a:pt x="713" y="1094"/>
                </a:lnTo>
                <a:lnTo>
                  <a:pt x="689" y="1052"/>
                </a:lnTo>
                <a:lnTo>
                  <a:pt x="664" y="1009"/>
                </a:lnTo>
                <a:lnTo>
                  <a:pt x="641" y="966"/>
                </a:lnTo>
                <a:lnTo>
                  <a:pt x="618" y="923"/>
                </a:lnTo>
                <a:lnTo>
                  <a:pt x="598" y="879"/>
                </a:lnTo>
                <a:lnTo>
                  <a:pt x="577" y="833"/>
                </a:lnTo>
                <a:lnTo>
                  <a:pt x="557" y="788"/>
                </a:lnTo>
                <a:lnTo>
                  <a:pt x="539" y="742"/>
                </a:lnTo>
                <a:lnTo>
                  <a:pt x="522" y="695"/>
                </a:lnTo>
                <a:lnTo>
                  <a:pt x="506" y="649"/>
                </a:lnTo>
                <a:lnTo>
                  <a:pt x="491" y="602"/>
                </a:lnTo>
                <a:lnTo>
                  <a:pt x="478" y="554"/>
                </a:lnTo>
                <a:lnTo>
                  <a:pt x="465" y="505"/>
                </a:lnTo>
                <a:lnTo>
                  <a:pt x="453" y="457"/>
                </a:lnTo>
                <a:lnTo>
                  <a:pt x="443" y="408"/>
                </a:lnTo>
                <a:lnTo>
                  <a:pt x="432" y="358"/>
                </a:lnTo>
                <a:lnTo>
                  <a:pt x="424" y="307"/>
                </a:lnTo>
                <a:lnTo>
                  <a:pt x="418" y="258"/>
                </a:lnTo>
                <a:lnTo>
                  <a:pt x="411" y="207"/>
                </a:lnTo>
                <a:lnTo>
                  <a:pt x="408" y="155"/>
                </a:lnTo>
                <a:lnTo>
                  <a:pt x="404" y="104"/>
                </a:lnTo>
                <a:lnTo>
                  <a:pt x="402" y="52"/>
                </a:lnTo>
                <a:lnTo>
                  <a:pt x="401" y="0"/>
                </a:lnTo>
                <a:lnTo>
                  <a:pt x="401" y="0"/>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43" name="Freeform 43"/>
          <p:cNvSpPr/>
          <p:nvPr>
            <p:custDataLst>
              <p:tags r:id="rId42"/>
            </p:custDataLst>
          </p:nvPr>
        </p:nvSpPr>
        <p:spPr bwMode="auto">
          <a:xfrm>
            <a:off x="8449310" y="3712210"/>
            <a:ext cx="742950" cy="390525"/>
          </a:xfrm>
          <a:custGeom>
            <a:avLst/>
            <a:gdLst>
              <a:gd name="T0" fmla="*/ 0 w 1718"/>
              <a:gd name="T1" fmla="*/ 287 h 1004"/>
              <a:gd name="T2" fmla="*/ 42 w 1718"/>
              <a:gd name="T3" fmla="*/ 328 h 1004"/>
              <a:gd name="T4" fmla="*/ 129 w 1718"/>
              <a:gd name="T5" fmla="*/ 405 h 1004"/>
              <a:gd name="T6" fmla="*/ 219 w 1718"/>
              <a:gd name="T7" fmla="*/ 479 h 1004"/>
              <a:gd name="T8" fmla="*/ 312 w 1718"/>
              <a:gd name="T9" fmla="*/ 548 h 1004"/>
              <a:gd name="T10" fmla="*/ 409 w 1718"/>
              <a:gd name="T11" fmla="*/ 613 h 1004"/>
              <a:gd name="T12" fmla="*/ 509 w 1718"/>
              <a:gd name="T13" fmla="*/ 673 h 1004"/>
              <a:gd name="T14" fmla="*/ 612 w 1718"/>
              <a:gd name="T15" fmla="*/ 729 h 1004"/>
              <a:gd name="T16" fmla="*/ 717 w 1718"/>
              <a:gd name="T17" fmla="*/ 781 h 1004"/>
              <a:gd name="T18" fmla="*/ 827 w 1718"/>
              <a:gd name="T19" fmla="*/ 827 h 1004"/>
              <a:gd name="T20" fmla="*/ 937 w 1718"/>
              <a:gd name="T21" fmla="*/ 868 h 1004"/>
              <a:gd name="T22" fmla="*/ 1051 w 1718"/>
              <a:gd name="T23" fmla="*/ 903 h 1004"/>
              <a:gd name="T24" fmla="*/ 1166 w 1718"/>
              <a:gd name="T25" fmla="*/ 935 h 1004"/>
              <a:gd name="T26" fmla="*/ 1285 w 1718"/>
              <a:gd name="T27" fmla="*/ 959 h 1004"/>
              <a:gd name="T28" fmla="*/ 1405 w 1718"/>
              <a:gd name="T29" fmla="*/ 980 h 1004"/>
              <a:gd name="T30" fmla="*/ 1526 w 1718"/>
              <a:gd name="T31" fmla="*/ 993 h 1004"/>
              <a:gd name="T32" fmla="*/ 1649 w 1718"/>
              <a:gd name="T33" fmla="*/ 1001 h 1004"/>
              <a:gd name="T34" fmla="*/ 1718 w 1718"/>
              <a:gd name="T35" fmla="*/ 603 h 1004"/>
              <a:gd name="T36" fmla="*/ 1666 w 1718"/>
              <a:gd name="T37" fmla="*/ 601 h 1004"/>
              <a:gd name="T38" fmla="*/ 1562 w 1718"/>
              <a:gd name="T39" fmla="*/ 595 h 1004"/>
              <a:gd name="T40" fmla="*/ 1459 w 1718"/>
              <a:gd name="T41" fmla="*/ 583 h 1004"/>
              <a:gd name="T42" fmla="*/ 1359 w 1718"/>
              <a:gd name="T43" fmla="*/ 566 h 1004"/>
              <a:gd name="T44" fmla="*/ 1260 w 1718"/>
              <a:gd name="T45" fmla="*/ 545 h 1004"/>
              <a:gd name="T46" fmla="*/ 1163 w 1718"/>
              <a:gd name="T47" fmla="*/ 519 h 1004"/>
              <a:gd name="T48" fmla="*/ 1068 w 1718"/>
              <a:gd name="T49" fmla="*/ 488 h 1004"/>
              <a:gd name="T50" fmla="*/ 974 w 1718"/>
              <a:gd name="T51" fmla="*/ 454 h 1004"/>
              <a:gd name="T52" fmla="*/ 883 w 1718"/>
              <a:gd name="T53" fmla="*/ 415 h 1004"/>
              <a:gd name="T54" fmla="*/ 793 w 1718"/>
              <a:gd name="T55" fmla="*/ 372 h 1004"/>
              <a:gd name="T56" fmla="*/ 707 w 1718"/>
              <a:gd name="T57" fmla="*/ 324 h 1004"/>
              <a:gd name="T58" fmla="*/ 622 w 1718"/>
              <a:gd name="T59" fmla="*/ 273 h 1004"/>
              <a:gd name="T60" fmla="*/ 542 w 1718"/>
              <a:gd name="T61" fmla="*/ 218 h 1004"/>
              <a:gd name="T62" fmla="*/ 462 w 1718"/>
              <a:gd name="T63" fmla="*/ 160 h 1004"/>
              <a:gd name="T64" fmla="*/ 387 w 1718"/>
              <a:gd name="T65" fmla="*/ 99 h 1004"/>
              <a:gd name="T66" fmla="*/ 314 w 1718"/>
              <a:gd name="T67" fmla="*/ 34 h 1004"/>
              <a:gd name="T68" fmla="*/ 279 w 1718"/>
              <a:gd name="T69" fmla="*/ 0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8" h="1004">
                <a:moveTo>
                  <a:pt x="279" y="0"/>
                </a:moveTo>
                <a:lnTo>
                  <a:pt x="0" y="287"/>
                </a:lnTo>
                <a:lnTo>
                  <a:pt x="0" y="287"/>
                </a:lnTo>
                <a:lnTo>
                  <a:pt x="42" y="328"/>
                </a:lnTo>
                <a:lnTo>
                  <a:pt x="85" y="367"/>
                </a:lnTo>
                <a:lnTo>
                  <a:pt x="129" y="405"/>
                </a:lnTo>
                <a:lnTo>
                  <a:pt x="173" y="442"/>
                </a:lnTo>
                <a:lnTo>
                  <a:pt x="219" y="479"/>
                </a:lnTo>
                <a:lnTo>
                  <a:pt x="266" y="514"/>
                </a:lnTo>
                <a:lnTo>
                  <a:pt x="312" y="548"/>
                </a:lnTo>
                <a:lnTo>
                  <a:pt x="361" y="580"/>
                </a:lnTo>
                <a:lnTo>
                  <a:pt x="409" y="613"/>
                </a:lnTo>
                <a:lnTo>
                  <a:pt x="458" y="643"/>
                </a:lnTo>
                <a:lnTo>
                  <a:pt x="509" y="673"/>
                </a:lnTo>
                <a:lnTo>
                  <a:pt x="560" y="702"/>
                </a:lnTo>
                <a:lnTo>
                  <a:pt x="612" y="729"/>
                </a:lnTo>
                <a:lnTo>
                  <a:pt x="665" y="755"/>
                </a:lnTo>
                <a:lnTo>
                  <a:pt x="717" y="781"/>
                </a:lnTo>
                <a:lnTo>
                  <a:pt x="772" y="804"/>
                </a:lnTo>
                <a:lnTo>
                  <a:pt x="827" y="827"/>
                </a:lnTo>
                <a:lnTo>
                  <a:pt x="881" y="847"/>
                </a:lnTo>
                <a:lnTo>
                  <a:pt x="937" y="868"/>
                </a:lnTo>
                <a:lnTo>
                  <a:pt x="993" y="886"/>
                </a:lnTo>
                <a:lnTo>
                  <a:pt x="1051" y="903"/>
                </a:lnTo>
                <a:lnTo>
                  <a:pt x="1109" y="920"/>
                </a:lnTo>
                <a:lnTo>
                  <a:pt x="1166" y="935"/>
                </a:lnTo>
                <a:lnTo>
                  <a:pt x="1225" y="948"/>
                </a:lnTo>
                <a:lnTo>
                  <a:pt x="1285" y="959"/>
                </a:lnTo>
                <a:lnTo>
                  <a:pt x="1345" y="971"/>
                </a:lnTo>
                <a:lnTo>
                  <a:pt x="1405" y="980"/>
                </a:lnTo>
                <a:lnTo>
                  <a:pt x="1465" y="987"/>
                </a:lnTo>
                <a:lnTo>
                  <a:pt x="1526" y="993"/>
                </a:lnTo>
                <a:lnTo>
                  <a:pt x="1588" y="998"/>
                </a:lnTo>
                <a:lnTo>
                  <a:pt x="1649" y="1001"/>
                </a:lnTo>
                <a:lnTo>
                  <a:pt x="1712" y="1004"/>
                </a:lnTo>
                <a:lnTo>
                  <a:pt x="1718" y="603"/>
                </a:lnTo>
                <a:lnTo>
                  <a:pt x="1718" y="603"/>
                </a:lnTo>
                <a:lnTo>
                  <a:pt x="1666" y="601"/>
                </a:lnTo>
                <a:lnTo>
                  <a:pt x="1614" y="599"/>
                </a:lnTo>
                <a:lnTo>
                  <a:pt x="1562" y="595"/>
                </a:lnTo>
                <a:lnTo>
                  <a:pt x="1510" y="590"/>
                </a:lnTo>
                <a:lnTo>
                  <a:pt x="1459" y="583"/>
                </a:lnTo>
                <a:lnTo>
                  <a:pt x="1409" y="575"/>
                </a:lnTo>
                <a:lnTo>
                  <a:pt x="1359" y="566"/>
                </a:lnTo>
                <a:lnTo>
                  <a:pt x="1310" y="556"/>
                </a:lnTo>
                <a:lnTo>
                  <a:pt x="1260" y="545"/>
                </a:lnTo>
                <a:lnTo>
                  <a:pt x="1211" y="532"/>
                </a:lnTo>
                <a:lnTo>
                  <a:pt x="1163" y="519"/>
                </a:lnTo>
                <a:lnTo>
                  <a:pt x="1114" y="504"/>
                </a:lnTo>
                <a:lnTo>
                  <a:pt x="1068" y="488"/>
                </a:lnTo>
                <a:lnTo>
                  <a:pt x="1019" y="471"/>
                </a:lnTo>
                <a:lnTo>
                  <a:pt x="974" y="454"/>
                </a:lnTo>
                <a:lnTo>
                  <a:pt x="928" y="435"/>
                </a:lnTo>
                <a:lnTo>
                  <a:pt x="883" y="415"/>
                </a:lnTo>
                <a:lnTo>
                  <a:pt x="837" y="394"/>
                </a:lnTo>
                <a:lnTo>
                  <a:pt x="793" y="372"/>
                </a:lnTo>
                <a:lnTo>
                  <a:pt x="750" y="349"/>
                </a:lnTo>
                <a:lnTo>
                  <a:pt x="707" y="324"/>
                </a:lnTo>
                <a:lnTo>
                  <a:pt x="664" y="299"/>
                </a:lnTo>
                <a:lnTo>
                  <a:pt x="622" y="273"/>
                </a:lnTo>
                <a:lnTo>
                  <a:pt x="582" y="247"/>
                </a:lnTo>
                <a:lnTo>
                  <a:pt x="542" y="218"/>
                </a:lnTo>
                <a:lnTo>
                  <a:pt x="501" y="190"/>
                </a:lnTo>
                <a:lnTo>
                  <a:pt x="462" y="160"/>
                </a:lnTo>
                <a:lnTo>
                  <a:pt x="424" y="130"/>
                </a:lnTo>
                <a:lnTo>
                  <a:pt x="387" y="99"/>
                </a:lnTo>
                <a:lnTo>
                  <a:pt x="350" y="66"/>
                </a:lnTo>
                <a:lnTo>
                  <a:pt x="314" y="34"/>
                </a:lnTo>
                <a:lnTo>
                  <a:pt x="279" y="0"/>
                </a:lnTo>
                <a:lnTo>
                  <a:pt x="279" y="0"/>
                </a:lnTo>
                <a:close/>
              </a:path>
            </a:pathLst>
          </a:custGeom>
          <a:solidFill>
            <a:srgbClr val="8497B0"/>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44" name="Freeform 44"/>
          <p:cNvSpPr/>
          <p:nvPr>
            <p:custDataLst>
              <p:tags r:id="rId43"/>
            </p:custDataLst>
          </p:nvPr>
        </p:nvSpPr>
        <p:spPr bwMode="auto">
          <a:xfrm>
            <a:off x="8483600" y="2027555"/>
            <a:ext cx="701675" cy="381635"/>
          </a:xfrm>
          <a:custGeom>
            <a:avLst/>
            <a:gdLst>
              <a:gd name="T0" fmla="*/ 1687 w 1694"/>
              <a:gd name="T1" fmla="*/ 0 h 981"/>
              <a:gd name="T2" fmla="*/ 1626 w 1694"/>
              <a:gd name="T3" fmla="*/ 2 h 981"/>
              <a:gd name="T4" fmla="*/ 1505 w 1694"/>
              <a:gd name="T5" fmla="*/ 9 h 981"/>
              <a:gd name="T6" fmla="*/ 1385 w 1694"/>
              <a:gd name="T7" fmla="*/ 24 h 981"/>
              <a:gd name="T8" fmla="*/ 1267 w 1694"/>
              <a:gd name="T9" fmla="*/ 42 h 981"/>
              <a:gd name="T10" fmla="*/ 1151 w 1694"/>
              <a:gd name="T11" fmla="*/ 67 h 981"/>
              <a:gd name="T12" fmla="*/ 1038 w 1694"/>
              <a:gd name="T13" fmla="*/ 97 h 981"/>
              <a:gd name="T14" fmla="*/ 926 w 1694"/>
              <a:gd name="T15" fmla="*/ 131 h 981"/>
              <a:gd name="T16" fmla="*/ 816 w 1694"/>
              <a:gd name="T17" fmla="*/ 171 h 981"/>
              <a:gd name="T18" fmla="*/ 710 w 1694"/>
              <a:gd name="T19" fmla="*/ 215 h 981"/>
              <a:gd name="T20" fmla="*/ 605 w 1694"/>
              <a:gd name="T21" fmla="*/ 265 h 981"/>
              <a:gd name="T22" fmla="*/ 504 w 1694"/>
              <a:gd name="T23" fmla="*/ 319 h 981"/>
              <a:gd name="T24" fmla="*/ 405 w 1694"/>
              <a:gd name="T25" fmla="*/ 378 h 981"/>
              <a:gd name="T26" fmla="*/ 310 w 1694"/>
              <a:gd name="T27" fmla="*/ 440 h 981"/>
              <a:gd name="T28" fmla="*/ 216 w 1694"/>
              <a:gd name="T29" fmla="*/ 507 h 981"/>
              <a:gd name="T30" fmla="*/ 128 w 1694"/>
              <a:gd name="T31" fmla="*/ 579 h 981"/>
              <a:gd name="T32" fmla="*/ 42 w 1694"/>
              <a:gd name="T33" fmla="*/ 654 h 981"/>
              <a:gd name="T34" fmla="*/ 279 w 1694"/>
              <a:gd name="T35" fmla="*/ 981 h 981"/>
              <a:gd name="T36" fmla="*/ 314 w 1694"/>
              <a:gd name="T37" fmla="*/ 948 h 981"/>
              <a:gd name="T38" fmla="*/ 385 w 1694"/>
              <a:gd name="T39" fmla="*/ 885 h 981"/>
              <a:gd name="T40" fmla="*/ 461 w 1694"/>
              <a:gd name="T41" fmla="*/ 826 h 981"/>
              <a:gd name="T42" fmla="*/ 538 w 1694"/>
              <a:gd name="T43" fmla="*/ 770 h 981"/>
              <a:gd name="T44" fmla="*/ 618 w 1694"/>
              <a:gd name="T45" fmla="*/ 717 h 981"/>
              <a:gd name="T46" fmla="*/ 702 w 1694"/>
              <a:gd name="T47" fmla="*/ 668 h 981"/>
              <a:gd name="T48" fmla="*/ 786 w 1694"/>
              <a:gd name="T49" fmla="*/ 623 h 981"/>
              <a:gd name="T50" fmla="*/ 874 w 1694"/>
              <a:gd name="T51" fmla="*/ 581 h 981"/>
              <a:gd name="T52" fmla="*/ 963 w 1694"/>
              <a:gd name="T53" fmla="*/ 543 h 981"/>
              <a:gd name="T54" fmla="*/ 1056 w 1694"/>
              <a:gd name="T55" fmla="*/ 511 h 981"/>
              <a:gd name="T56" fmla="*/ 1150 w 1694"/>
              <a:gd name="T57" fmla="*/ 481 h 981"/>
              <a:gd name="T58" fmla="*/ 1245 w 1694"/>
              <a:gd name="T59" fmla="*/ 456 h 981"/>
              <a:gd name="T60" fmla="*/ 1341 w 1694"/>
              <a:gd name="T61" fmla="*/ 437 h 981"/>
              <a:gd name="T62" fmla="*/ 1440 w 1694"/>
              <a:gd name="T63" fmla="*/ 421 h 981"/>
              <a:gd name="T64" fmla="*/ 1540 w 1694"/>
              <a:gd name="T65" fmla="*/ 409 h 981"/>
              <a:gd name="T66" fmla="*/ 1642 w 1694"/>
              <a:gd name="T67" fmla="*/ 403 h 981"/>
              <a:gd name="T68" fmla="*/ 1694 w 1694"/>
              <a:gd name="T69" fmla="*/ 401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94" h="981">
                <a:moveTo>
                  <a:pt x="1694" y="401"/>
                </a:moveTo>
                <a:lnTo>
                  <a:pt x="1687" y="0"/>
                </a:lnTo>
                <a:lnTo>
                  <a:pt x="1687" y="0"/>
                </a:lnTo>
                <a:lnTo>
                  <a:pt x="1626" y="2"/>
                </a:lnTo>
                <a:lnTo>
                  <a:pt x="1565" y="6"/>
                </a:lnTo>
                <a:lnTo>
                  <a:pt x="1505" y="9"/>
                </a:lnTo>
                <a:lnTo>
                  <a:pt x="1445" y="16"/>
                </a:lnTo>
                <a:lnTo>
                  <a:pt x="1385" y="24"/>
                </a:lnTo>
                <a:lnTo>
                  <a:pt x="1325" y="32"/>
                </a:lnTo>
                <a:lnTo>
                  <a:pt x="1267" y="42"/>
                </a:lnTo>
                <a:lnTo>
                  <a:pt x="1209" y="54"/>
                </a:lnTo>
                <a:lnTo>
                  <a:pt x="1151" y="67"/>
                </a:lnTo>
                <a:lnTo>
                  <a:pt x="1094" y="81"/>
                </a:lnTo>
                <a:lnTo>
                  <a:pt x="1038" y="97"/>
                </a:lnTo>
                <a:lnTo>
                  <a:pt x="982" y="114"/>
                </a:lnTo>
                <a:lnTo>
                  <a:pt x="926" y="131"/>
                </a:lnTo>
                <a:lnTo>
                  <a:pt x="871" y="150"/>
                </a:lnTo>
                <a:lnTo>
                  <a:pt x="816" y="171"/>
                </a:lnTo>
                <a:lnTo>
                  <a:pt x="763" y="193"/>
                </a:lnTo>
                <a:lnTo>
                  <a:pt x="710" y="215"/>
                </a:lnTo>
                <a:lnTo>
                  <a:pt x="657" y="240"/>
                </a:lnTo>
                <a:lnTo>
                  <a:pt x="605" y="265"/>
                </a:lnTo>
                <a:lnTo>
                  <a:pt x="555" y="292"/>
                </a:lnTo>
                <a:lnTo>
                  <a:pt x="504" y="319"/>
                </a:lnTo>
                <a:lnTo>
                  <a:pt x="454" y="348"/>
                </a:lnTo>
                <a:lnTo>
                  <a:pt x="405" y="378"/>
                </a:lnTo>
                <a:lnTo>
                  <a:pt x="357" y="408"/>
                </a:lnTo>
                <a:lnTo>
                  <a:pt x="310" y="440"/>
                </a:lnTo>
                <a:lnTo>
                  <a:pt x="263" y="473"/>
                </a:lnTo>
                <a:lnTo>
                  <a:pt x="216" y="507"/>
                </a:lnTo>
                <a:lnTo>
                  <a:pt x="172" y="542"/>
                </a:lnTo>
                <a:lnTo>
                  <a:pt x="128" y="579"/>
                </a:lnTo>
                <a:lnTo>
                  <a:pt x="83" y="615"/>
                </a:lnTo>
                <a:lnTo>
                  <a:pt x="42" y="654"/>
                </a:lnTo>
                <a:lnTo>
                  <a:pt x="0" y="692"/>
                </a:lnTo>
                <a:lnTo>
                  <a:pt x="279" y="981"/>
                </a:lnTo>
                <a:lnTo>
                  <a:pt x="279" y="981"/>
                </a:lnTo>
                <a:lnTo>
                  <a:pt x="314" y="948"/>
                </a:lnTo>
                <a:lnTo>
                  <a:pt x="349" y="916"/>
                </a:lnTo>
                <a:lnTo>
                  <a:pt x="385" y="885"/>
                </a:lnTo>
                <a:lnTo>
                  <a:pt x="423" y="855"/>
                </a:lnTo>
                <a:lnTo>
                  <a:pt x="461" y="826"/>
                </a:lnTo>
                <a:lnTo>
                  <a:pt x="499" y="797"/>
                </a:lnTo>
                <a:lnTo>
                  <a:pt x="538" y="770"/>
                </a:lnTo>
                <a:lnTo>
                  <a:pt x="578" y="743"/>
                </a:lnTo>
                <a:lnTo>
                  <a:pt x="618" y="717"/>
                </a:lnTo>
                <a:lnTo>
                  <a:pt x="660" y="692"/>
                </a:lnTo>
                <a:lnTo>
                  <a:pt x="702" y="668"/>
                </a:lnTo>
                <a:lnTo>
                  <a:pt x="743" y="645"/>
                </a:lnTo>
                <a:lnTo>
                  <a:pt x="786" y="623"/>
                </a:lnTo>
                <a:lnTo>
                  <a:pt x="831" y="602"/>
                </a:lnTo>
                <a:lnTo>
                  <a:pt x="874" y="581"/>
                </a:lnTo>
                <a:lnTo>
                  <a:pt x="919" y="562"/>
                </a:lnTo>
                <a:lnTo>
                  <a:pt x="963" y="543"/>
                </a:lnTo>
                <a:lnTo>
                  <a:pt x="1009" y="526"/>
                </a:lnTo>
                <a:lnTo>
                  <a:pt x="1056" y="511"/>
                </a:lnTo>
                <a:lnTo>
                  <a:pt x="1101" y="495"/>
                </a:lnTo>
                <a:lnTo>
                  <a:pt x="1150" y="481"/>
                </a:lnTo>
                <a:lnTo>
                  <a:pt x="1196" y="469"/>
                </a:lnTo>
                <a:lnTo>
                  <a:pt x="1245" y="456"/>
                </a:lnTo>
                <a:lnTo>
                  <a:pt x="1293" y="446"/>
                </a:lnTo>
                <a:lnTo>
                  <a:pt x="1341" y="437"/>
                </a:lnTo>
                <a:lnTo>
                  <a:pt x="1390" y="427"/>
                </a:lnTo>
                <a:lnTo>
                  <a:pt x="1440" y="421"/>
                </a:lnTo>
                <a:lnTo>
                  <a:pt x="1491" y="414"/>
                </a:lnTo>
                <a:lnTo>
                  <a:pt x="1540" y="409"/>
                </a:lnTo>
                <a:lnTo>
                  <a:pt x="1591" y="405"/>
                </a:lnTo>
                <a:lnTo>
                  <a:pt x="1642" y="403"/>
                </a:lnTo>
                <a:lnTo>
                  <a:pt x="1694" y="401"/>
                </a:lnTo>
                <a:lnTo>
                  <a:pt x="1694" y="401"/>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45" name="Freeform 45"/>
          <p:cNvSpPr/>
          <p:nvPr>
            <p:custDataLst>
              <p:tags r:id="rId44"/>
            </p:custDataLst>
          </p:nvPr>
        </p:nvSpPr>
        <p:spPr bwMode="auto">
          <a:xfrm rot="21405971">
            <a:off x="9888855" y="3103245"/>
            <a:ext cx="403860" cy="676275"/>
          </a:xfrm>
          <a:custGeom>
            <a:avLst/>
            <a:gdLst>
              <a:gd name="T0" fmla="*/ 287 w 980"/>
              <a:gd name="T1" fmla="*/ 1719 h 1719"/>
              <a:gd name="T2" fmla="*/ 328 w 980"/>
              <a:gd name="T3" fmla="*/ 1676 h 1719"/>
              <a:gd name="T4" fmla="*/ 403 w 980"/>
              <a:gd name="T5" fmla="*/ 1589 h 1719"/>
              <a:gd name="T6" fmla="*/ 475 w 980"/>
              <a:gd name="T7" fmla="*/ 1499 h 1719"/>
              <a:gd name="T8" fmla="*/ 543 w 980"/>
              <a:gd name="T9" fmla="*/ 1404 h 1719"/>
              <a:gd name="T10" fmla="*/ 606 w 980"/>
              <a:gd name="T11" fmla="*/ 1307 h 1719"/>
              <a:gd name="T12" fmla="*/ 665 w 980"/>
              <a:gd name="T13" fmla="*/ 1207 h 1719"/>
              <a:gd name="T14" fmla="*/ 720 w 980"/>
              <a:gd name="T15" fmla="*/ 1104 h 1719"/>
              <a:gd name="T16" fmla="*/ 769 w 980"/>
              <a:gd name="T17" fmla="*/ 998 h 1719"/>
              <a:gd name="T18" fmla="*/ 813 w 980"/>
              <a:gd name="T19" fmla="*/ 889 h 1719"/>
              <a:gd name="T20" fmla="*/ 854 w 980"/>
              <a:gd name="T21" fmla="*/ 779 h 1719"/>
              <a:gd name="T22" fmla="*/ 888 w 980"/>
              <a:gd name="T23" fmla="*/ 665 h 1719"/>
              <a:gd name="T24" fmla="*/ 918 w 980"/>
              <a:gd name="T25" fmla="*/ 550 h 1719"/>
              <a:gd name="T26" fmla="*/ 941 w 980"/>
              <a:gd name="T27" fmla="*/ 432 h 1719"/>
              <a:gd name="T28" fmla="*/ 959 w 980"/>
              <a:gd name="T29" fmla="*/ 313 h 1719"/>
              <a:gd name="T30" fmla="*/ 972 w 980"/>
              <a:gd name="T31" fmla="*/ 192 h 1719"/>
              <a:gd name="T32" fmla="*/ 979 w 980"/>
              <a:gd name="T33" fmla="*/ 68 h 1719"/>
              <a:gd name="T34" fmla="*/ 579 w 980"/>
              <a:gd name="T35" fmla="*/ 0 h 1719"/>
              <a:gd name="T36" fmla="*/ 579 w 980"/>
              <a:gd name="T37" fmla="*/ 52 h 1719"/>
              <a:gd name="T38" fmla="*/ 572 w 980"/>
              <a:gd name="T39" fmla="*/ 155 h 1719"/>
              <a:gd name="T40" fmla="*/ 562 w 980"/>
              <a:gd name="T41" fmla="*/ 258 h 1719"/>
              <a:gd name="T42" fmla="*/ 548 w 980"/>
              <a:gd name="T43" fmla="*/ 358 h 1719"/>
              <a:gd name="T44" fmla="*/ 527 w 980"/>
              <a:gd name="T45" fmla="*/ 457 h 1719"/>
              <a:gd name="T46" fmla="*/ 503 w 980"/>
              <a:gd name="T47" fmla="*/ 554 h 1719"/>
              <a:gd name="T48" fmla="*/ 474 w 980"/>
              <a:gd name="T49" fmla="*/ 649 h 1719"/>
              <a:gd name="T50" fmla="*/ 441 w 980"/>
              <a:gd name="T51" fmla="*/ 742 h 1719"/>
              <a:gd name="T52" fmla="*/ 403 w 980"/>
              <a:gd name="T53" fmla="*/ 833 h 1719"/>
              <a:gd name="T54" fmla="*/ 362 w 980"/>
              <a:gd name="T55" fmla="*/ 923 h 1719"/>
              <a:gd name="T56" fmla="*/ 316 w 980"/>
              <a:gd name="T57" fmla="*/ 1009 h 1719"/>
              <a:gd name="T58" fmla="*/ 267 w 980"/>
              <a:gd name="T59" fmla="*/ 1094 h 1719"/>
              <a:gd name="T60" fmla="*/ 213 w 980"/>
              <a:gd name="T61" fmla="*/ 1176 h 1719"/>
              <a:gd name="T62" fmla="*/ 157 w 980"/>
              <a:gd name="T63" fmla="*/ 1254 h 1719"/>
              <a:gd name="T64" fmla="*/ 97 w 980"/>
              <a:gd name="T65" fmla="*/ 1331 h 1719"/>
              <a:gd name="T66" fmla="*/ 33 w 980"/>
              <a:gd name="T67" fmla="*/ 1404 h 1719"/>
              <a:gd name="T68" fmla="*/ 0 w 980"/>
              <a:gd name="T69" fmla="*/ 1440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0" h="1719">
                <a:moveTo>
                  <a:pt x="0" y="1440"/>
                </a:moveTo>
                <a:lnTo>
                  <a:pt x="287" y="1719"/>
                </a:lnTo>
                <a:lnTo>
                  <a:pt x="287" y="1719"/>
                </a:lnTo>
                <a:lnTo>
                  <a:pt x="328" y="1676"/>
                </a:lnTo>
                <a:lnTo>
                  <a:pt x="365" y="1633"/>
                </a:lnTo>
                <a:lnTo>
                  <a:pt x="403" y="1589"/>
                </a:lnTo>
                <a:lnTo>
                  <a:pt x="440" y="1544"/>
                </a:lnTo>
                <a:lnTo>
                  <a:pt x="475" y="1499"/>
                </a:lnTo>
                <a:lnTo>
                  <a:pt x="510" y="1452"/>
                </a:lnTo>
                <a:lnTo>
                  <a:pt x="543" y="1404"/>
                </a:lnTo>
                <a:lnTo>
                  <a:pt x="575" y="1356"/>
                </a:lnTo>
                <a:lnTo>
                  <a:pt x="606" y="1307"/>
                </a:lnTo>
                <a:lnTo>
                  <a:pt x="636" y="1258"/>
                </a:lnTo>
                <a:lnTo>
                  <a:pt x="665" y="1207"/>
                </a:lnTo>
                <a:lnTo>
                  <a:pt x="692" y="1156"/>
                </a:lnTo>
                <a:lnTo>
                  <a:pt x="720" y="1104"/>
                </a:lnTo>
                <a:lnTo>
                  <a:pt x="744" y="1051"/>
                </a:lnTo>
                <a:lnTo>
                  <a:pt x="769" y="998"/>
                </a:lnTo>
                <a:lnTo>
                  <a:pt x="793" y="944"/>
                </a:lnTo>
                <a:lnTo>
                  <a:pt x="813" y="889"/>
                </a:lnTo>
                <a:lnTo>
                  <a:pt x="834" y="835"/>
                </a:lnTo>
                <a:lnTo>
                  <a:pt x="854" y="779"/>
                </a:lnTo>
                <a:lnTo>
                  <a:pt x="872" y="723"/>
                </a:lnTo>
                <a:lnTo>
                  <a:pt x="888" y="665"/>
                </a:lnTo>
                <a:lnTo>
                  <a:pt x="903" y="608"/>
                </a:lnTo>
                <a:lnTo>
                  <a:pt x="918" y="550"/>
                </a:lnTo>
                <a:lnTo>
                  <a:pt x="931" y="491"/>
                </a:lnTo>
                <a:lnTo>
                  <a:pt x="941" y="432"/>
                </a:lnTo>
                <a:lnTo>
                  <a:pt x="951" y="373"/>
                </a:lnTo>
                <a:lnTo>
                  <a:pt x="959" y="313"/>
                </a:lnTo>
                <a:lnTo>
                  <a:pt x="967" y="253"/>
                </a:lnTo>
                <a:lnTo>
                  <a:pt x="972" y="192"/>
                </a:lnTo>
                <a:lnTo>
                  <a:pt x="976" y="130"/>
                </a:lnTo>
                <a:lnTo>
                  <a:pt x="979" y="68"/>
                </a:lnTo>
                <a:lnTo>
                  <a:pt x="980" y="7"/>
                </a:lnTo>
                <a:lnTo>
                  <a:pt x="579" y="0"/>
                </a:lnTo>
                <a:lnTo>
                  <a:pt x="579" y="0"/>
                </a:lnTo>
                <a:lnTo>
                  <a:pt x="579" y="52"/>
                </a:lnTo>
                <a:lnTo>
                  <a:pt x="576" y="104"/>
                </a:lnTo>
                <a:lnTo>
                  <a:pt x="572" y="155"/>
                </a:lnTo>
                <a:lnTo>
                  <a:pt x="569" y="207"/>
                </a:lnTo>
                <a:lnTo>
                  <a:pt x="562" y="258"/>
                </a:lnTo>
                <a:lnTo>
                  <a:pt x="556" y="307"/>
                </a:lnTo>
                <a:lnTo>
                  <a:pt x="548" y="358"/>
                </a:lnTo>
                <a:lnTo>
                  <a:pt x="537" y="408"/>
                </a:lnTo>
                <a:lnTo>
                  <a:pt x="527" y="457"/>
                </a:lnTo>
                <a:lnTo>
                  <a:pt x="515" y="505"/>
                </a:lnTo>
                <a:lnTo>
                  <a:pt x="503" y="554"/>
                </a:lnTo>
                <a:lnTo>
                  <a:pt x="489" y="602"/>
                </a:lnTo>
                <a:lnTo>
                  <a:pt x="474" y="649"/>
                </a:lnTo>
                <a:lnTo>
                  <a:pt x="458" y="695"/>
                </a:lnTo>
                <a:lnTo>
                  <a:pt x="441" y="742"/>
                </a:lnTo>
                <a:lnTo>
                  <a:pt x="423" y="788"/>
                </a:lnTo>
                <a:lnTo>
                  <a:pt x="403" y="833"/>
                </a:lnTo>
                <a:lnTo>
                  <a:pt x="384" y="879"/>
                </a:lnTo>
                <a:lnTo>
                  <a:pt x="362" y="923"/>
                </a:lnTo>
                <a:lnTo>
                  <a:pt x="339" y="966"/>
                </a:lnTo>
                <a:lnTo>
                  <a:pt x="316" y="1009"/>
                </a:lnTo>
                <a:lnTo>
                  <a:pt x="293" y="1052"/>
                </a:lnTo>
                <a:lnTo>
                  <a:pt x="267" y="1094"/>
                </a:lnTo>
                <a:lnTo>
                  <a:pt x="240" y="1134"/>
                </a:lnTo>
                <a:lnTo>
                  <a:pt x="213" y="1176"/>
                </a:lnTo>
                <a:lnTo>
                  <a:pt x="186" y="1215"/>
                </a:lnTo>
                <a:lnTo>
                  <a:pt x="157" y="1254"/>
                </a:lnTo>
                <a:lnTo>
                  <a:pt x="127" y="1293"/>
                </a:lnTo>
                <a:lnTo>
                  <a:pt x="97" y="1331"/>
                </a:lnTo>
                <a:lnTo>
                  <a:pt x="65" y="1367"/>
                </a:lnTo>
                <a:lnTo>
                  <a:pt x="33" y="1404"/>
                </a:lnTo>
                <a:lnTo>
                  <a:pt x="0" y="1440"/>
                </a:lnTo>
                <a:lnTo>
                  <a:pt x="0" y="1440"/>
                </a:lnTo>
                <a:close/>
              </a:path>
            </a:pathLst>
          </a:custGeom>
          <a:solidFill>
            <a:srgbClr val="002E58"/>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46" name="Freeform 46"/>
          <p:cNvSpPr/>
          <p:nvPr>
            <p:custDataLst>
              <p:tags r:id="rId45"/>
            </p:custDataLst>
          </p:nvPr>
        </p:nvSpPr>
        <p:spPr bwMode="auto">
          <a:xfrm>
            <a:off x="8545830" y="3638550"/>
            <a:ext cx="646430" cy="319405"/>
          </a:xfrm>
          <a:custGeom>
            <a:avLst/>
            <a:gdLst>
              <a:gd name="T0" fmla="*/ 0 w 1345"/>
              <a:gd name="T1" fmla="*/ 219 h 780"/>
              <a:gd name="T2" fmla="*/ 33 w 1345"/>
              <a:gd name="T3" fmla="*/ 250 h 780"/>
              <a:gd name="T4" fmla="*/ 101 w 1345"/>
              <a:gd name="T5" fmla="*/ 311 h 780"/>
              <a:gd name="T6" fmla="*/ 171 w 1345"/>
              <a:gd name="T7" fmla="*/ 369 h 780"/>
              <a:gd name="T8" fmla="*/ 245 w 1345"/>
              <a:gd name="T9" fmla="*/ 423 h 780"/>
              <a:gd name="T10" fmla="*/ 321 w 1345"/>
              <a:gd name="T11" fmla="*/ 474 h 780"/>
              <a:gd name="T12" fmla="*/ 399 w 1345"/>
              <a:gd name="T13" fmla="*/ 521 h 780"/>
              <a:gd name="T14" fmla="*/ 480 w 1345"/>
              <a:gd name="T15" fmla="*/ 565 h 780"/>
              <a:gd name="T16" fmla="*/ 562 w 1345"/>
              <a:gd name="T17" fmla="*/ 606 h 780"/>
              <a:gd name="T18" fmla="*/ 647 w 1345"/>
              <a:gd name="T19" fmla="*/ 642 h 780"/>
              <a:gd name="T20" fmla="*/ 733 w 1345"/>
              <a:gd name="T21" fmla="*/ 675 h 780"/>
              <a:gd name="T22" fmla="*/ 822 w 1345"/>
              <a:gd name="T23" fmla="*/ 702 h 780"/>
              <a:gd name="T24" fmla="*/ 913 w 1345"/>
              <a:gd name="T25" fmla="*/ 727 h 780"/>
              <a:gd name="T26" fmla="*/ 1006 w 1345"/>
              <a:gd name="T27" fmla="*/ 746 h 780"/>
              <a:gd name="T28" fmla="*/ 1099 w 1345"/>
              <a:gd name="T29" fmla="*/ 762 h 780"/>
              <a:gd name="T30" fmla="*/ 1194 w 1345"/>
              <a:gd name="T31" fmla="*/ 772 h 780"/>
              <a:gd name="T32" fmla="*/ 1291 w 1345"/>
              <a:gd name="T33" fmla="*/ 779 h 780"/>
              <a:gd name="T34" fmla="*/ 1345 w 1345"/>
              <a:gd name="T35" fmla="*/ 475 h 780"/>
              <a:gd name="T36" fmla="*/ 1304 w 1345"/>
              <a:gd name="T37" fmla="*/ 474 h 780"/>
              <a:gd name="T38" fmla="*/ 1222 w 1345"/>
              <a:gd name="T39" fmla="*/ 469 h 780"/>
              <a:gd name="T40" fmla="*/ 1141 w 1345"/>
              <a:gd name="T41" fmla="*/ 460 h 780"/>
              <a:gd name="T42" fmla="*/ 1061 w 1345"/>
              <a:gd name="T43" fmla="*/ 447 h 780"/>
              <a:gd name="T44" fmla="*/ 983 w 1345"/>
              <a:gd name="T45" fmla="*/ 430 h 780"/>
              <a:gd name="T46" fmla="*/ 908 w 1345"/>
              <a:gd name="T47" fmla="*/ 409 h 780"/>
              <a:gd name="T48" fmla="*/ 832 w 1345"/>
              <a:gd name="T49" fmla="*/ 386 h 780"/>
              <a:gd name="T50" fmla="*/ 758 w 1345"/>
              <a:gd name="T51" fmla="*/ 358 h 780"/>
              <a:gd name="T52" fmla="*/ 687 w 1345"/>
              <a:gd name="T53" fmla="*/ 327 h 780"/>
              <a:gd name="T54" fmla="*/ 618 w 1345"/>
              <a:gd name="T55" fmla="*/ 293 h 780"/>
              <a:gd name="T56" fmla="*/ 549 w 1345"/>
              <a:gd name="T57" fmla="*/ 257 h 780"/>
              <a:gd name="T58" fmla="*/ 483 w 1345"/>
              <a:gd name="T59" fmla="*/ 216 h 780"/>
              <a:gd name="T60" fmla="*/ 418 w 1345"/>
              <a:gd name="T61" fmla="*/ 173 h 780"/>
              <a:gd name="T62" fmla="*/ 357 w 1345"/>
              <a:gd name="T63" fmla="*/ 126 h 780"/>
              <a:gd name="T64" fmla="*/ 297 w 1345"/>
              <a:gd name="T65" fmla="*/ 78 h 780"/>
              <a:gd name="T66" fmla="*/ 240 w 1345"/>
              <a:gd name="T67" fmla="*/ 26 h 780"/>
              <a:gd name="T68" fmla="*/ 213 w 1345"/>
              <a:gd name="T69"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5" h="780">
                <a:moveTo>
                  <a:pt x="213" y="0"/>
                </a:moveTo>
                <a:lnTo>
                  <a:pt x="0" y="219"/>
                </a:lnTo>
                <a:lnTo>
                  <a:pt x="0" y="219"/>
                </a:lnTo>
                <a:lnTo>
                  <a:pt x="33" y="250"/>
                </a:lnTo>
                <a:lnTo>
                  <a:pt x="67" y="281"/>
                </a:lnTo>
                <a:lnTo>
                  <a:pt x="101" y="311"/>
                </a:lnTo>
                <a:lnTo>
                  <a:pt x="136" y="340"/>
                </a:lnTo>
                <a:lnTo>
                  <a:pt x="171" y="369"/>
                </a:lnTo>
                <a:lnTo>
                  <a:pt x="207" y="396"/>
                </a:lnTo>
                <a:lnTo>
                  <a:pt x="245" y="423"/>
                </a:lnTo>
                <a:lnTo>
                  <a:pt x="282" y="449"/>
                </a:lnTo>
                <a:lnTo>
                  <a:pt x="321" y="474"/>
                </a:lnTo>
                <a:lnTo>
                  <a:pt x="360" y="499"/>
                </a:lnTo>
                <a:lnTo>
                  <a:pt x="399" y="521"/>
                </a:lnTo>
                <a:lnTo>
                  <a:pt x="439" y="544"/>
                </a:lnTo>
                <a:lnTo>
                  <a:pt x="480" y="565"/>
                </a:lnTo>
                <a:lnTo>
                  <a:pt x="520" y="586"/>
                </a:lnTo>
                <a:lnTo>
                  <a:pt x="562" y="606"/>
                </a:lnTo>
                <a:lnTo>
                  <a:pt x="604" y="624"/>
                </a:lnTo>
                <a:lnTo>
                  <a:pt x="647" y="642"/>
                </a:lnTo>
                <a:lnTo>
                  <a:pt x="690" y="659"/>
                </a:lnTo>
                <a:lnTo>
                  <a:pt x="733" y="675"/>
                </a:lnTo>
                <a:lnTo>
                  <a:pt x="778" y="689"/>
                </a:lnTo>
                <a:lnTo>
                  <a:pt x="822" y="702"/>
                </a:lnTo>
                <a:lnTo>
                  <a:pt x="867" y="715"/>
                </a:lnTo>
                <a:lnTo>
                  <a:pt x="913" y="727"/>
                </a:lnTo>
                <a:lnTo>
                  <a:pt x="959" y="737"/>
                </a:lnTo>
                <a:lnTo>
                  <a:pt x="1006" y="746"/>
                </a:lnTo>
                <a:lnTo>
                  <a:pt x="1052" y="755"/>
                </a:lnTo>
                <a:lnTo>
                  <a:pt x="1099" y="762"/>
                </a:lnTo>
                <a:lnTo>
                  <a:pt x="1146" y="768"/>
                </a:lnTo>
                <a:lnTo>
                  <a:pt x="1194" y="772"/>
                </a:lnTo>
                <a:lnTo>
                  <a:pt x="1242" y="776"/>
                </a:lnTo>
                <a:lnTo>
                  <a:pt x="1291" y="779"/>
                </a:lnTo>
                <a:lnTo>
                  <a:pt x="1340" y="780"/>
                </a:lnTo>
                <a:lnTo>
                  <a:pt x="1345" y="475"/>
                </a:lnTo>
                <a:lnTo>
                  <a:pt x="1345" y="475"/>
                </a:lnTo>
                <a:lnTo>
                  <a:pt x="1304" y="474"/>
                </a:lnTo>
                <a:lnTo>
                  <a:pt x="1262" y="473"/>
                </a:lnTo>
                <a:lnTo>
                  <a:pt x="1222" y="469"/>
                </a:lnTo>
                <a:lnTo>
                  <a:pt x="1181" y="465"/>
                </a:lnTo>
                <a:lnTo>
                  <a:pt x="1141" y="460"/>
                </a:lnTo>
                <a:lnTo>
                  <a:pt x="1102" y="453"/>
                </a:lnTo>
                <a:lnTo>
                  <a:pt x="1061" y="447"/>
                </a:lnTo>
                <a:lnTo>
                  <a:pt x="1022" y="439"/>
                </a:lnTo>
                <a:lnTo>
                  <a:pt x="983" y="430"/>
                </a:lnTo>
                <a:lnTo>
                  <a:pt x="946" y="421"/>
                </a:lnTo>
                <a:lnTo>
                  <a:pt x="908" y="409"/>
                </a:lnTo>
                <a:lnTo>
                  <a:pt x="870" y="399"/>
                </a:lnTo>
                <a:lnTo>
                  <a:pt x="832" y="386"/>
                </a:lnTo>
                <a:lnTo>
                  <a:pt x="796" y="373"/>
                </a:lnTo>
                <a:lnTo>
                  <a:pt x="758" y="358"/>
                </a:lnTo>
                <a:lnTo>
                  <a:pt x="723" y="343"/>
                </a:lnTo>
                <a:lnTo>
                  <a:pt x="687" y="327"/>
                </a:lnTo>
                <a:lnTo>
                  <a:pt x="651" y="311"/>
                </a:lnTo>
                <a:lnTo>
                  <a:pt x="618" y="293"/>
                </a:lnTo>
                <a:lnTo>
                  <a:pt x="582" y="275"/>
                </a:lnTo>
                <a:lnTo>
                  <a:pt x="549" y="257"/>
                </a:lnTo>
                <a:lnTo>
                  <a:pt x="516" y="237"/>
                </a:lnTo>
                <a:lnTo>
                  <a:pt x="483" y="216"/>
                </a:lnTo>
                <a:lnTo>
                  <a:pt x="451" y="195"/>
                </a:lnTo>
                <a:lnTo>
                  <a:pt x="418" y="173"/>
                </a:lnTo>
                <a:lnTo>
                  <a:pt x="387" y="150"/>
                </a:lnTo>
                <a:lnTo>
                  <a:pt x="357" y="126"/>
                </a:lnTo>
                <a:lnTo>
                  <a:pt x="327" y="103"/>
                </a:lnTo>
                <a:lnTo>
                  <a:pt x="297" y="78"/>
                </a:lnTo>
                <a:lnTo>
                  <a:pt x="269" y="52"/>
                </a:lnTo>
                <a:lnTo>
                  <a:pt x="240" y="26"/>
                </a:lnTo>
                <a:lnTo>
                  <a:pt x="213" y="0"/>
                </a:lnTo>
                <a:lnTo>
                  <a:pt x="213" y="0"/>
                </a:lnTo>
                <a:close/>
              </a:path>
            </a:pathLst>
          </a:custGeom>
          <a:solidFill>
            <a:srgbClr val="8497B0"/>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47" name="Freeform 47"/>
          <p:cNvSpPr/>
          <p:nvPr>
            <p:custDataLst>
              <p:tags r:id="rId46"/>
            </p:custDataLst>
          </p:nvPr>
        </p:nvSpPr>
        <p:spPr bwMode="auto">
          <a:xfrm>
            <a:off x="8576310" y="2176780"/>
            <a:ext cx="608330" cy="294005"/>
          </a:xfrm>
          <a:custGeom>
            <a:avLst/>
            <a:gdLst>
              <a:gd name="T0" fmla="*/ 1314 w 1319"/>
              <a:gd name="T1" fmla="*/ 0 h 755"/>
              <a:gd name="T2" fmla="*/ 1267 w 1319"/>
              <a:gd name="T3" fmla="*/ 1 h 755"/>
              <a:gd name="T4" fmla="*/ 1172 w 1319"/>
              <a:gd name="T5" fmla="*/ 6 h 755"/>
              <a:gd name="T6" fmla="*/ 1080 w 1319"/>
              <a:gd name="T7" fmla="*/ 17 h 755"/>
              <a:gd name="T8" fmla="*/ 987 w 1319"/>
              <a:gd name="T9" fmla="*/ 32 h 755"/>
              <a:gd name="T10" fmla="*/ 897 w 1319"/>
              <a:gd name="T11" fmla="*/ 51 h 755"/>
              <a:gd name="T12" fmla="*/ 809 w 1319"/>
              <a:gd name="T13" fmla="*/ 74 h 755"/>
              <a:gd name="T14" fmla="*/ 722 w 1319"/>
              <a:gd name="T15" fmla="*/ 100 h 755"/>
              <a:gd name="T16" fmla="*/ 637 w 1319"/>
              <a:gd name="T17" fmla="*/ 131 h 755"/>
              <a:gd name="T18" fmla="*/ 554 w 1319"/>
              <a:gd name="T19" fmla="*/ 167 h 755"/>
              <a:gd name="T20" fmla="*/ 473 w 1319"/>
              <a:gd name="T21" fmla="*/ 204 h 755"/>
              <a:gd name="T22" fmla="*/ 394 w 1319"/>
              <a:gd name="T23" fmla="*/ 247 h 755"/>
              <a:gd name="T24" fmla="*/ 317 w 1319"/>
              <a:gd name="T25" fmla="*/ 292 h 755"/>
              <a:gd name="T26" fmla="*/ 241 w 1319"/>
              <a:gd name="T27" fmla="*/ 341 h 755"/>
              <a:gd name="T28" fmla="*/ 170 w 1319"/>
              <a:gd name="T29" fmla="*/ 393 h 755"/>
              <a:gd name="T30" fmla="*/ 99 w 1319"/>
              <a:gd name="T31" fmla="*/ 448 h 755"/>
              <a:gd name="T32" fmla="*/ 33 w 1319"/>
              <a:gd name="T33" fmla="*/ 506 h 755"/>
              <a:gd name="T34" fmla="*/ 213 w 1319"/>
              <a:gd name="T35" fmla="*/ 755 h 755"/>
              <a:gd name="T36" fmla="*/ 240 w 1319"/>
              <a:gd name="T37" fmla="*/ 730 h 755"/>
              <a:gd name="T38" fmla="*/ 296 w 1319"/>
              <a:gd name="T39" fmla="*/ 681 h 755"/>
              <a:gd name="T40" fmla="*/ 355 w 1319"/>
              <a:gd name="T41" fmla="*/ 635 h 755"/>
              <a:gd name="T42" fmla="*/ 416 w 1319"/>
              <a:gd name="T43" fmla="*/ 591 h 755"/>
              <a:gd name="T44" fmla="*/ 478 w 1319"/>
              <a:gd name="T45" fmla="*/ 551 h 755"/>
              <a:gd name="T46" fmla="*/ 543 w 1319"/>
              <a:gd name="T47" fmla="*/ 512 h 755"/>
              <a:gd name="T48" fmla="*/ 610 w 1319"/>
              <a:gd name="T49" fmla="*/ 476 h 755"/>
              <a:gd name="T50" fmla="*/ 679 w 1319"/>
              <a:gd name="T51" fmla="*/ 445 h 755"/>
              <a:gd name="T52" fmla="*/ 749 w 1319"/>
              <a:gd name="T53" fmla="*/ 415 h 755"/>
              <a:gd name="T54" fmla="*/ 821 w 1319"/>
              <a:gd name="T55" fmla="*/ 389 h 755"/>
              <a:gd name="T56" fmla="*/ 894 w 1319"/>
              <a:gd name="T57" fmla="*/ 367 h 755"/>
              <a:gd name="T58" fmla="*/ 969 w 1319"/>
              <a:gd name="T59" fmla="*/ 348 h 755"/>
              <a:gd name="T60" fmla="*/ 1045 w 1319"/>
              <a:gd name="T61" fmla="*/ 332 h 755"/>
              <a:gd name="T62" fmla="*/ 1121 w 1319"/>
              <a:gd name="T63" fmla="*/ 319 h 755"/>
              <a:gd name="T64" fmla="*/ 1200 w 1319"/>
              <a:gd name="T65" fmla="*/ 310 h 755"/>
              <a:gd name="T66" fmla="*/ 1279 w 1319"/>
              <a:gd name="T67" fmla="*/ 306 h 755"/>
              <a:gd name="T68" fmla="*/ 1319 w 1319"/>
              <a:gd name="T69" fmla="*/ 305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9" h="755">
                <a:moveTo>
                  <a:pt x="1319" y="305"/>
                </a:moveTo>
                <a:lnTo>
                  <a:pt x="1314" y="0"/>
                </a:lnTo>
                <a:lnTo>
                  <a:pt x="1314" y="0"/>
                </a:lnTo>
                <a:lnTo>
                  <a:pt x="1267" y="1"/>
                </a:lnTo>
                <a:lnTo>
                  <a:pt x="1219" y="2"/>
                </a:lnTo>
                <a:lnTo>
                  <a:pt x="1172" y="6"/>
                </a:lnTo>
                <a:lnTo>
                  <a:pt x="1127" y="12"/>
                </a:lnTo>
                <a:lnTo>
                  <a:pt x="1080" y="17"/>
                </a:lnTo>
                <a:lnTo>
                  <a:pt x="1034" y="23"/>
                </a:lnTo>
                <a:lnTo>
                  <a:pt x="987" y="32"/>
                </a:lnTo>
                <a:lnTo>
                  <a:pt x="943" y="40"/>
                </a:lnTo>
                <a:lnTo>
                  <a:pt x="897" y="51"/>
                </a:lnTo>
                <a:lnTo>
                  <a:pt x="853" y="62"/>
                </a:lnTo>
                <a:lnTo>
                  <a:pt x="809" y="74"/>
                </a:lnTo>
                <a:lnTo>
                  <a:pt x="766" y="87"/>
                </a:lnTo>
                <a:lnTo>
                  <a:pt x="722" y="100"/>
                </a:lnTo>
                <a:lnTo>
                  <a:pt x="679" y="116"/>
                </a:lnTo>
                <a:lnTo>
                  <a:pt x="637" y="131"/>
                </a:lnTo>
                <a:lnTo>
                  <a:pt x="595" y="148"/>
                </a:lnTo>
                <a:lnTo>
                  <a:pt x="554" y="167"/>
                </a:lnTo>
                <a:lnTo>
                  <a:pt x="513" y="185"/>
                </a:lnTo>
                <a:lnTo>
                  <a:pt x="473" y="204"/>
                </a:lnTo>
                <a:lnTo>
                  <a:pt x="433" y="225"/>
                </a:lnTo>
                <a:lnTo>
                  <a:pt x="394" y="247"/>
                </a:lnTo>
                <a:lnTo>
                  <a:pt x="355" y="269"/>
                </a:lnTo>
                <a:lnTo>
                  <a:pt x="317" y="292"/>
                </a:lnTo>
                <a:lnTo>
                  <a:pt x="279" y="316"/>
                </a:lnTo>
                <a:lnTo>
                  <a:pt x="241" y="341"/>
                </a:lnTo>
                <a:lnTo>
                  <a:pt x="205" y="367"/>
                </a:lnTo>
                <a:lnTo>
                  <a:pt x="170" y="393"/>
                </a:lnTo>
                <a:lnTo>
                  <a:pt x="135" y="420"/>
                </a:lnTo>
                <a:lnTo>
                  <a:pt x="99" y="448"/>
                </a:lnTo>
                <a:lnTo>
                  <a:pt x="66" y="476"/>
                </a:lnTo>
                <a:lnTo>
                  <a:pt x="33" y="506"/>
                </a:lnTo>
                <a:lnTo>
                  <a:pt x="0" y="536"/>
                </a:lnTo>
                <a:lnTo>
                  <a:pt x="213" y="755"/>
                </a:lnTo>
                <a:lnTo>
                  <a:pt x="213" y="755"/>
                </a:lnTo>
                <a:lnTo>
                  <a:pt x="240" y="730"/>
                </a:lnTo>
                <a:lnTo>
                  <a:pt x="267" y="706"/>
                </a:lnTo>
                <a:lnTo>
                  <a:pt x="296" y="681"/>
                </a:lnTo>
                <a:lnTo>
                  <a:pt x="326" y="657"/>
                </a:lnTo>
                <a:lnTo>
                  <a:pt x="355" y="635"/>
                </a:lnTo>
                <a:lnTo>
                  <a:pt x="386" y="613"/>
                </a:lnTo>
                <a:lnTo>
                  <a:pt x="416" y="591"/>
                </a:lnTo>
                <a:lnTo>
                  <a:pt x="447" y="570"/>
                </a:lnTo>
                <a:lnTo>
                  <a:pt x="478" y="551"/>
                </a:lnTo>
                <a:lnTo>
                  <a:pt x="511" y="531"/>
                </a:lnTo>
                <a:lnTo>
                  <a:pt x="543" y="512"/>
                </a:lnTo>
                <a:lnTo>
                  <a:pt x="577" y="495"/>
                </a:lnTo>
                <a:lnTo>
                  <a:pt x="610" y="476"/>
                </a:lnTo>
                <a:lnTo>
                  <a:pt x="645" y="461"/>
                </a:lnTo>
                <a:lnTo>
                  <a:pt x="679" y="445"/>
                </a:lnTo>
                <a:lnTo>
                  <a:pt x="714" y="430"/>
                </a:lnTo>
                <a:lnTo>
                  <a:pt x="749" y="415"/>
                </a:lnTo>
                <a:lnTo>
                  <a:pt x="784" y="402"/>
                </a:lnTo>
                <a:lnTo>
                  <a:pt x="821" y="389"/>
                </a:lnTo>
                <a:lnTo>
                  <a:pt x="857" y="377"/>
                </a:lnTo>
                <a:lnTo>
                  <a:pt x="894" y="367"/>
                </a:lnTo>
                <a:lnTo>
                  <a:pt x="931" y="357"/>
                </a:lnTo>
                <a:lnTo>
                  <a:pt x="969" y="348"/>
                </a:lnTo>
                <a:lnTo>
                  <a:pt x="1007" y="338"/>
                </a:lnTo>
                <a:lnTo>
                  <a:pt x="1045" y="332"/>
                </a:lnTo>
                <a:lnTo>
                  <a:pt x="1082" y="325"/>
                </a:lnTo>
                <a:lnTo>
                  <a:pt x="1121" y="319"/>
                </a:lnTo>
                <a:lnTo>
                  <a:pt x="1160" y="314"/>
                </a:lnTo>
                <a:lnTo>
                  <a:pt x="1200" y="310"/>
                </a:lnTo>
                <a:lnTo>
                  <a:pt x="1240" y="307"/>
                </a:lnTo>
                <a:lnTo>
                  <a:pt x="1279" y="306"/>
                </a:lnTo>
                <a:lnTo>
                  <a:pt x="1319" y="305"/>
                </a:lnTo>
                <a:lnTo>
                  <a:pt x="1319" y="305"/>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48" name="Freeform 48"/>
          <p:cNvSpPr/>
          <p:nvPr>
            <p:custDataLst>
              <p:tags r:id="rId47"/>
            </p:custDataLst>
          </p:nvPr>
        </p:nvSpPr>
        <p:spPr bwMode="auto">
          <a:xfrm>
            <a:off x="9811385" y="2510790"/>
            <a:ext cx="308610" cy="520700"/>
          </a:xfrm>
          <a:custGeom>
            <a:avLst/>
            <a:gdLst>
              <a:gd name="T0" fmla="*/ 780 w 780"/>
              <a:gd name="T1" fmla="*/ 1315 h 1320"/>
              <a:gd name="T2" fmla="*/ 779 w 780"/>
              <a:gd name="T3" fmla="*/ 1267 h 1320"/>
              <a:gd name="T4" fmla="*/ 771 w 780"/>
              <a:gd name="T5" fmla="*/ 1171 h 1320"/>
              <a:gd name="T6" fmla="*/ 759 w 780"/>
              <a:gd name="T7" fmla="*/ 1079 h 1320"/>
              <a:gd name="T8" fmla="*/ 744 w 780"/>
              <a:gd name="T9" fmla="*/ 987 h 1320"/>
              <a:gd name="T10" fmla="*/ 723 w 780"/>
              <a:gd name="T11" fmla="*/ 895 h 1320"/>
              <a:gd name="T12" fmla="*/ 700 w 780"/>
              <a:gd name="T13" fmla="*/ 807 h 1320"/>
              <a:gd name="T14" fmla="*/ 671 w 780"/>
              <a:gd name="T15" fmla="*/ 720 h 1320"/>
              <a:gd name="T16" fmla="*/ 638 w 780"/>
              <a:gd name="T17" fmla="*/ 635 h 1320"/>
              <a:gd name="T18" fmla="*/ 602 w 780"/>
              <a:gd name="T19" fmla="*/ 552 h 1320"/>
              <a:gd name="T20" fmla="*/ 562 w 780"/>
              <a:gd name="T21" fmla="*/ 470 h 1320"/>
              <a:gd name="T22" fmla="*/ 519 w 780"/>
              <a:gd name="T23" fmla="*/ 392 h 1320"/>
              <a:gd name="T24" fmla="*/ 472 w 780"/>
              <a:gd name="T25" fmla="*/ 315 h 1320"/>
              <a:gd name="T26" fmla="*/ 421 w 780"/>
              <a:gd name="T27" fmla="*/ 239 h 1320"/>
              <a:gd name="T28" fmla="*/ 368 w 780"/>
              <a:gd name="T29" fmla="*/ 168 h 1320"/>
              <a:gd name="T30" fmla="*/ 310 w 780"/>
              <a:gd name="T31" fmla="*/ 99 h 1320"/>
              <a:gd name="T32" fmla="*/ 250 w 780"/>
              <a:gd name="T33" fmla="*/ 32 h 1320"/>
              <a:gd name="T34" fmla="*/ 0 w 780"/>
              <a:gd name="T35" fmla="*/ 212 h 1320"/>
              <a:gd name="T36" fmla="*/ 26 w 780"/>
              <a:gd name="T37" fmla="*/ 239 h 1320"/>
              <a:gd name="T38" fmla="*/ 77 w 780"/>
              <a:gd name="T39" fmla="*/ 295 h 1320"/>
              <a:gd name="T40" fmla="*/ 125 w 780"/>
              <a:gd name="T41" fmla="*/ 354 h 1320"/>
              <a:gd name="T42" fmla="*/ 171 w 780"/>
              <a:gd name="T43" fmla="*/ 414 h 1320"/>
              <a:gd name="T44" fmla="*/ 214 w 780"/>
              <a:gd name="T45" fmla="*/ 476 h 1320"/>
              <a:gd name="T46" fmla="*/ 253 w 780"/>
              <a:gd name="T47" fmla="*/ 541 h 1320"/>
              <a:gd name="T48" fmla="*/ 289 w 780"/>
              <a:gd name="T49" fmla="*/ 608 h 1320"/>
              <a:gd name="T50" fmla="*/ 323 w 780"/>
              <a:gd name="T51" fmla="*/ 677 h 1320"/>
              <a:gd name="T52" fmla="*/ 355 w 780"/>
              <a:gd name="T53" fmla="*/ 747 h 1320"/>
              <a:gd name="T54" fmla="*/ 382 w 780"/>
              <a:gd name="T55" fmla="*/ 819 h 1320"/>
              <a:gd name="T56" fmla="*/ 407 w 780"/>
              <a:gd name="T57" fmla="*/ 892 h 1320"/>
              <a:gd name="T58" fmla="*/ 427 w 780"/>
              <a:gd name="T59" fmla="*/ 967 h 1320"/>
              <a:gd name="T60" fmla="*/ 444 w 780"/>
              <a:gd name="T61" fmla="*/ 1043 h 1320"/>
              <a:gd name="T62" fmla="*/ 457 w 780"/>
              <a:gd name="T63" fmla="*/ 1121 h 1320"/>
              <a:gd name="T64" fmla="*/ 468 w 780"/>
              <a:gd name="T65" fmla="*/ 1199 h 1320"/>
              <a:gd name="T66" fmla="*/ 474 w 780"/>
              <a:gd name="T67" fmla="*/ 1280 h 1320"/>
              <a:gd name="T68" fmla="*/ 476 w 780"/>
              <a:gd name="T69" fmla="*/ 1320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80" h="1320">
                <a:moveTo>
                  <a:pt x="476" y="1320"/>
                </a:moveTo>
                <a:lnTo>
                  <a:pt x="780" y="1315"/>
                </a:lnTo>
                <a:lnTo>
                  <a:pt x="780" y="1315"/>
                </a:lnTo>
                <a:lnTo>
                  <a:pt x="779" y="1267"/>
                </a:lnTo>
                <a:lnTo>
                  <a:pt x="776" y="1220"/>
                </a:lnTo>
                <a:lnTo>
                  <a:pt x="771" y="1171"/>
                </a:lnTo>
                <a:lnTo>
                  <a:pt x="766" y="1125"/>
                </a:lnTo>
                <a:lnTo>
                  <a:pt x="759" y="1079"/>
                </a:lnTo>
                <a:lnTo>
                  <a:pt x="753" y="1032"/>
                </a:lnTo>
                <a:lnTo>
                  <a:pt x="744" y="987"/>
                </a:lnTo>
                <a:lnTo>
                  <a:pt x="735" y="941"/>
                </a:lnTo>
                <a:lnTo>
                  <a:pt x="723" y="895"/>
                </a:lnTo>
                <a:lnTo>
                  <a:pt x="711" y="851"/>
                </a:lnTo>
                <a:lnTo>
                  <a:pt x="700" y="807"/>
                </a:lnTo>
                <a:lnTo>
                  <a:pt x="685" y="763"/>
                </a:lnTo>
                <a:lnTo>
                  <a:pt x="671" y="720"/>
                </a:lnTo>
                <a:lnTo>
                  <a:pt x="655" y="677"/>
                </a:lnTo>
                <a:lnTo>
                  <a:pt x="638" y="635"/>
                </a:lnTo>
                <a:lnTo>
                  <a:pt x="620" y="593"/>
                </a:lnTo>
                <a:lnTo>
                  <a:pt x="602" y="552"/>
                </a:lnTo>
                <a:lnTo>
                  <a:pt x="582" y="510"/>
                </a:lnTo>
                <a:lnTo>
                  <a:pt x="562" y="470"/>
                </a:lnTo>
                <a:lnTo>
                  <a:pt x="541" y="431"/>
                </a:lnTo>
                <a:lnTo>
                  <a:pt x="519" y="392"/>
                </a:lnTo>
                <a:lnTo>
                  <a:pt x="495" y="352"/>
                </a:lnTo>
                <a:lnTo>
                  <a:pt x="472" y="315"/>
                </a:lnTo>
                <a:lnTo>
                  <a:pt x="447" y="277"/>
                </a:lnTo>
                <a:lnTo>
                  <a:pt x="421" y="239"/>
                </a:lnTo>
                <a:lnTo>
                  <a:pt x="395" y="204"/>
                </a:lnTo>
                <a:lnTo>
                  <a:pt x="368" y="168"/>
                </a:lnTo>
                <a:lnTo>
                  <a:pt x="339" y="132"/>
                </a:lnTo>
                <a:lnTo>
                  <a:pt x="310" y="99"/>
                </a:lnTo>
                <a:lnTo>
                  <a:pt x="280" y="65"/>
                </a:lnTo>
                <a:lnTo>
                  <a:pt x="250" y="32"/>
                </a:lnTo>
                <a:lnTo>
                  <a:pt x="219" y="0"/>
                </a:lnTo>
                <a:lnTo>
                  <a:pt x="0" y="212"/>
                </a:lnTo>
                <a:lnTo>
                  <a:pt x="0" y="212"/>
                </a:lnTo>
                <a:lnTo>
                  <a:pt x="26" y="239"/>
                </a:lnTo>
                <a:lnTo>
                  <a:pt x="52" y="267"/>
                </a:lnTo>
                <a:lnTo>
                  <a:pt x="77" y="295"/>
                </a:lnTo>
                <a:lnTo>
                  <a:pt x="102" y="324"/>
                </a:lnTo>
                <a:lnTo>
                  <a:pt x="125" y="354"/>
                </a:lnTo>
                <a:lnTo>
                  <a:pt x="149" y="384"/>
                </a:lnTo>
                <a:lnTo>
                  <a:pt x="171" y="414"/>
                </a:lnTo>
                <a:lnTo>
                  <a:pt x="192" y="445"/>
                </a:lnTo>
                <a:lnTo>
                  <a:pt x="214" y="476"/>
                </a:lnTo>
                <a:lnTo>
                  <a:pt x="233" y="509"/>
                </a:lnTo>
                <a:lnTo>
                  <a:pt x="253" y="541"/>
                </a:lnTo>
                <a:lnTo>
                  <a:pt x="271" y="574"/>
                </a:lnTo>
                <a:lnTo>
                  <a:pt x="289" y="608"/>
                </a:lnTo>
                <a:lnTo>
                  <a:pt x="308" y="642"/>
                </a:lnTo>
                <a:lnTo>
                  <a:pt x="323" y="677"/>
                </a:lnTo>
                <a:lnTo>
                  <a:pt x="339" y="712"/>
                </a:lnTo>
                <a:lnTo>
                  <a:pt x="355" y="747"/>
                </a:lnTo>
                <a:lnTo>
                  <a:pt x="369" y="782"/>
                </a:lnTo>
                <a:lnTo>
                  <a:pt x="382" y="819"/>
                </a:lnTo>
                <a:lnTo>
                  <a:pt x="395" y="855"/>
                </a:lnTo>
                <a:lnTo>
                  <a:pt x="407" y="892"/>
                </a:lnTo>
                <a:lnTo>
                  <a:pt x="417" y="929"/>
                </a:lnTo>
                <a:lnTo>
                  <a:pt x="427" y="967"/>
                </a:lnTo>
                <a:lnTo>
                  <a:pt x="435" y="1005"/>
                </a:lnTo>
                <a:lnTo>
                  <a:pt x="444" y="1043"/>
                </a:lnTo>
                <a:lnTo>
                  <a:pt x="451" y="1082"/>
                </a:lnTo>
                <a:lnTo>
                  <a:pt x="457" y="1121"/>
                </a:lnTo>
                <a:lnTo>
                  <a:pt x="464" y="1160"/>
                </a:lnTo>
                <a:lnTo>
                  <a:pt x="468" y="1199"/>
                </a:lnTo>
                <a:lnTo>
                  <a:pt x="472" y="1239"/>
                </a:lnTo>
                <a:lnTo>
                  <a:pt x="474" y="1280"/>
                </a:lnTo>
                <a:lnTo>
                  <a:pt x="476" y="1320"/>
                </a:lnTo>
                <a:lnTo>
                  <a:pt x="476" y="1320"/>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49" name="Freeform 49"/>
          <p:cNvSpPr/>
          <p:nvPr>
            <p:custDataLst>
              <p:tags r:id="rId48"/>
            </p:custDataLst>
          </p:nvPr>
        </p:nvSpPr>
        <p:spPr bwMode="auto">
          <a:xfrm>
            <a:off x="8292465" y="2423795"/>
            <a:ext cx="335280" cy="622300"/>
          </a:xfrm>
          <a:custGeom>
            <a:avLst/>
            <a:gdLst>
              <a:gd name="T0" fmla="*/ 561 w 780"/>
              <a:gd name="T1" fmla="*/ 0 h 1320"/>
              <a:gd name="T2" fmla="*/ 530 w 780"/>
              <a:gd name="T3" fmla="*/ 32 h 1320"/>
              <a:gd name="T4" fmla="*/ 470 w 780"/>
              <a:gd name="T5" fmla="*/ 99 h 1320"/>
              <a:gd name="T6" fmla="*/ 412 w 780"/>
              <a:gd name="T7" fmla="*/ 168 h 1320"/>
              <a:gd name="T8" fmla="*/ 359 w 780"/>
              <a:gd name="T9" fmla="*/ 240 h 1320"/>
              <a:gd name="T10" fmla="*/ 308 w 780"/>
              <a:gd name="T11" fmla="*/ 315 h 1320"/>
              <a:gd name="T12" fmla="*/ 261 w 780"/>
              <a:gd name="T13" fmla="*/ 392 h 1320"/>
              <a:gd name="T14" fmla="*/ 218 w 780"/>
              <a:gd name="T15" fmla="*/ 470 h 1320"/>
              <a:gd name="T16" fmla="*/ 178 w 780"/>
              <a:gd name="T17" fmla="*/ 552 h 1320"/>
              <a:gd name="T18" fmla="*/ 142 w 780"/>
              <a:gd name="T19" fmla="*/ 635 h 1320"/>
              <a:gd name="T20" fmla="*/ 110 w 780"/>
              <a:gd name="T21" fmla="*/ 720 h 1320"/>
              <a:gd name="T22" fmla="*/ 82 w 780"/>
              <a:gd name="T23" fmla="*/ 807 h 1320"/>
              <a:gd name="T24" fmla="*/ 57 w 780"/>
              <a:gd name="T25" fmla="*/ 895 h 1320"/>
              <a:gd name="T26" fmla="*/ 36 w 780"/>
              <a:gd name="T27" fmla="*/ 987 h 1320"/>
              <a:gd name="T28" fmla="*/ 21 w 780"/>
              <a:gd name="T29" fmla="*/ 1079 h 1320"/>
              <a:gd name="T30" fmla="*/ 9 w 780"/>
              <a:gd name="T31" fmla="*/ 1171 h 1320"/>
              <a:gd name="T32" fmla="*/ 1 w 780"/>
              <a:gd name="T33" fmla="*/ 1267 h 1320"/>
              <a:gd name="T34" fmla="*/ 304 w 780"/>
              <a:gd name="T35" fmla="*/ 1320 h 1320"/>
              <a:gd name="T36" fmla="*/ 306 w 780"/>
              <a:gd name="T37" fmla="*/ 1280 h 1320"/>
              <a:gd name="T38" fmla="*/ 312 w 780"/>
              <a:gd name="T39" fmla="*/ 1199 h 1320"/>
              <a:gd name="T40" fmla="*/ 323 w 780"/>
              <a:gd name="T41" fmla="*/ 1121 h 1320"/>
              <a:gd name="T42" fmla="*/ 336 w 780"/>
              <a:gd name="T43" fmla="*/ 1043 h 1320"/>
              <a:gd name="T44" fmla="*/ 354 w 780"/>
              <a:gd name="T45" fmla="*/ 967 h 1320"/>
              <a:gd name="T46" fmla="*/ 375 w 780"/>
              <a:gd name="T47" fmla="*/ 892 h 1320"/>
              <a:gd name="T48" fmla="*/ 398 w 780"/>
              <a:gd name="T49" fmla="*/ 819 h 1320"/>
              <a:gd name="T50" fmla="*/ 425 w 780"/>
              <a:gd name="T51" fmla="*/ 747 h 1320"/>
              <a:gd name="T52" fmla="*/ 457 w 780"/>
              <a:gd name="T53" fmla="*/ 677 h 1320"/>
              <a:gd name="T54" fmla="*/ 491 w 780"/>
              <a:gd name="T55" fmla="*/ 608 h 1320"/>
              <a:gd name="T56" fmla="*/ 527 w 780"/>
              <a:gd name="T57" fmla="*/ 541 h 1320"/>
              <a:gd name="T58" fmla="*/ 567 w 780"/>
              <a:gd name="T59" fmla="*/ 476 h 1320"/>
              <a:gd name="T60" fmla="*/ 609 w 780"/>
              <a:gd name="T61" fmla="*/ 414 h 1320"/>
              <a:gd name="T62" fmla="*/ 655 w 780"/>
              <a:gd name="T63" fmla="*/ 354 h 1320"/>
              <a:gd name="T64" fmla="*/ 703 w 780"/>
              <a:gd name="T65" fmla="*/ 295 h 1320"/>
              <a:gd name="T66" fmla="*/ 754 w 780"/>
              <a:gd name="T67" fmla="*/ 239 h 1320"/>
              <a:gd name="T68" fmla="*/ 780 w 780"/>
              <a:gd name="T69" fmla="*/ 212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80" h="1320">
                <a:moveTo>
                  <a:pt x="780" y="212"/>
                </a:moveTo>
                <a:lnTo>
                  <a:pt x="561" y="0"/>
                </a:lnTo>
                <a:lnTo>
                  <a:pt x="561" y="0"/>
                </a:lnTo>
                <a:lnTo>
                  <a:pt x="530" y="32"/>
                </a:lnTo>
                <a:lnTo>
                  <a:pt x="500" y="65"/>
                </a:lnTo>
                <a:lnTo>
                  <a:pt x="470" y="99"/>
                </a:lnTo>
                <a:lnTo>
                  <a:pt x="441" y="132"/>
                </a:lnTo>
                <a:lnTo>
                  <a:pt x="412" y="168"/>
                </a:lnTo>
                <a:lnTo>
                  <a:pt x="385" y="204"/>
                </a:lnTo>
                <a:lnTo>
                  <a:pt x="359" y="240"/>
                </a:lnTo>
                <a:lnTo>
                  <a:pt x="333" y="277"/>
                </a:lnTo>
                <a:lnTo>
                  <a:pt x="308" y="315"/>
                </a:lnTo>
                <a:lnTo>
                  <a:pt x="285" y="352"/>
                </a:lnTo>
                <a:lnTo>
                  <a:pt x="261" y="392"/>
                </a:lnTo>
                <a:lnTo>
                  <a:pt x="239" y="431"/>
                </a:lnTo>
                <a:lnTo>
                  <a:pt x="218" y="470"/>
                </a:lnTo>
                <a:lnTo>
                  <a:pt x="198" y="510"/>
                </a:lnTo>
                <a:lnTo>
                  <a:pt x="178" y="552"/>
                </a:lnTo>
                <a:lnTo>
                  <a:pt x="160" y="593"/>
                </a:lnTo>
                <a:lnTo>
                  <a:pt x="142" y="635"/>
                </a:lnTo>
                <a:lnTo>
                  <a:pt x="126" y="677"/>
                </a:lnTo>
                <a:lnTo>
                  <a:pt x="110" y="720"/>
                </a:lnTo>
                <a:lnTo>
                  <a:pt x="95" y="763"/>
                </a:lnTo>
                <a:lnTo>
                  <a:pt x="82" y="807"/>
                </a:lnTo>
                <a:lnTo>
                  <a:pt x="69" y="851"/>
                </a:lnTo>
                <a:lnTo>
                  <a:pt x="57" y="895"/>
                </a:lnTo>
                <a:lnTo>
                  <a:pt x="47" y="941"/>
                </a:lnTo>
                <a:lnTo>
                  <a:pt x="36" y="987"/>
                </a:lnTo>
                <a:lnTo>
                  <a:pt x="28" y="1032"/>
                </a:lnTo>
                <a:lnTo>
                  <a:pt x="21" y="1079"/>
                </a:lnTo>
                <a:lnTo>
                  <a:pt x="14" y="1125"/>
                </a:lnTo>
                <a:lnTo>
                  <a:pt x="9" y="1171"/>
                </a:lnTo>
                <a:lnTo>
                  <a:pt x="5" y="1220"/>
                </a:lnTo>
                <a:lnTo>
                  <a:pt x="1" y="1267"/>
                </a:lnTo>
                <a:lnTo>
                  <a:pt x="0" y="1315"/>
                </a:lnTo>
                <a:lnTo>
                  <a:pt x="304" y="1320"/>
                </a:lnTo>
                <a:lnTo>
                  <a:pt x="304" y="1320"/>
                </a:lnTo>
                <a:lnTo>
                  <a:pt x="306" y="1280"/>
                </a:lnTo>
                <a:lnTo>
                  <a:pt x="308" y="1239"/>
                </a:lnTo>
                <a:lnTo>
                  <a:pt x="312" y="1199"/>
                </a:lnTo>
                <a:lnTo>
                  <a:pt x="317" y="1160"/>
                </a:lnTo>
                <a:lnTo>
                  <a:pt x="323" y="1121"/>
                </a:lnTo>
                <a:lnTo>
                  <a:pt x="329" y="1082"/>
                </a:lnTo>
                <a:lnTo>
                  <a:pt x="336" y="1043"/>
                </a:lnTo>
                <a:lnTo>
                  <a:pt x="345" y="1005"/>
                </a:lnTo>
                <a:lnTo>
                  <a:pt x="354" y="967"/>
                </a:lnTo>
                <a:lnTo>
                  <a:pt x="363" y="929"/>
                </a:lnTo>
                <a:lnTo>
                  <a:pt x="375" y="892"/>
                </a:lnTo>
                <a:lnTo>
                  <a:pt x="386" y="855"/>
                </a:lnTo>
                <a:lnTo>
                  <a:pt x="398" y="819"/>
                </a:lnTo>
                <a:lnTo>
                  <a:pt x="411" y="782"/>
                </a:lnTo>
                <a:lnTo>
                  <a:pt x="425" y="747"/>
                </a:lnTo>
                <a:lnTo>
                  <a:pt x="441" y="712"/>
                </a:lnTo>
                <a:lnTo>
                  <a:pt x="457" y="677"/>
                </a:lnTo>
                <a:lnTo>
                  <a:pt x="474" y="642"/>
                </a:lnTo>
                <a:lnTo>
                  <a:pt x="491" y="608"/>
                </a:lnTo>
                <a:lnTo>
                  <a:pt x="509" y="574"/>
                </a:lnTo>
                <a:lnTo>
                  <a:pt x="527" y="541"/>
                </a:lnTo>
                <a:lnTo>
                  <a:pt x="547" y="509"/>
                </a:lnTo>
                <a:lnTo>
                  <a:pt x="567" y="476"/>
                </a:lnTo>
                <a:lnTo>
                  <a:pt x="588" y="445"/>
                </a:lnTo>
                <a:lnTo>
                  <a:pt x="609" y="414"/>
                </a:lnTo>
                <a:lnTo>
                  <a:pt x="632" y="384"/>
                </a:lnTo>
                <a:lnTo>
                  <a:pt x="655" y="354"/>
                </a:lnTo>
                <a:lnTo>
                  <a:pt x="678" y="324"/>
                </a:lnTo>
                <a:lnTo>
                  <a:pt x="703" y="295"/>
                </a:lnTo>
                <a:lnTo>
                  <a:pt x="728" y="267"/>
                </a:lnTo>
                <a:lnTo>
                  <a:pt x="754" y="239"/>
                </a:lnTo>
                <a:lnTo>
                  <a:pt x="780" y="212"/>
                </a:lnTo>
                <a:lnTo>
                  <a:pt x="780" y="212"/>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50" name="Freeform 50"/>
          <p:cNvSpPr/>
          <p:nvPr>
            <p:custDataLst>
              <p:tags r:id="rId49"/>
            </p:custDataLst>
          </p:nvPr>
        </p:nvSpPr>
        <p:spPr bwMode="auto">
          <a:xfrm>
            <a:off x="9218295" y="2189480"/>
            <a:ext cx="600075" cy="299085"/>
          </a:xfrm>
          <a:custGeom>
            <a:avLst/>
            <a:gdLst>
              <a:gd name="T0" fmla="*/ 1319 w 1319"/>
              <a:gd name="T1" fmla="*/ 536 h 755"/>
              <a:gd name="T2" fmla="*/ 1286 w 1319"/>
              <a:gd name="T3" fmla="*/ 506 h 755"/>
              <a:gd name="T4" fmla="*/ 1220 w 1319"/>
              <a:gd name="T5" fmla="*/ 448 h 755"/>
              <a:gd name="T6" fmla="*/ 1149 w 1319"/>
              <a:gd name="T7" fmla="*/ 393 h 755"/>
              <a:gd name="T8" fmla="*/ 1078 w 1319"/>
              <a:gd name="T9" fmla="*/ 341 h 755"/>
              <a:gd name="T10" fmla="*/ 1002 w 1319"/>
              <a:gd name="T11" fmla="*/ 292 h 755"/>
              <a:gd name="T12" fmla="*/ 925 w 1319"/>
              <a:gd name="T13" fmla="*/ 247 h 755"/>
              <a:gd name="T14" fmla="*/ 847 w 1319"/>
              <a:gd name="T15" fmla="*/ 204 h 755"/>
              <a:gd name="T16" fmla="*/ 765 w 1319"/>
              <a:gd name="T17" fmla="*/ 167 h 755"/>
              <a:gd name="T18" fmla="*/ 682 w 1319"/>
              <a:gd name="T19" fmla="*/ 131 h 755"/>
              <a:gd name="T20" fmla="*/ 597 w 1319"/>
              <a:gd name="T21" fmla="*/ 100 h 755"/>
              <a:gd name="T22" fmla="*/ 510 w 1319"/>
              <a:gd name="T23" fmla="*/ 74 h 755"/>
              <a:gd name="T24" fmla="*/ 422 w 1319"/>
              <a:gd name="T25" fmla="*/ 51 h 755"/>
              <a:gd name="T26" fmla="*/ 332 w 1319"/>
              <a:gd name="T27" fmla="*/ 32 h 755"/>
              <a:gd name="T28" fmla="*/ 239 w 1319"/>
              <a:gd name="T29" fmla="*/ 17 h 755"/>
              <a:gd name="T30" fmla="*/ 147 w 1319"/>
              <a:gd name="T31" fmla="*/ 6 h 755"/>
              <a:gd name="T32" fmla="*/ 52 w 1319"/>
              <a:gd name="T33" fmla="*/ 1 h 755"/>
              <a:gd name="T34" fmla="*/ 0 w 1319"/>
              <a:gd name="T35" fmla="*/ 305 h 755"/>
              <a:gd name="T36" fmla="*/ 40 w 1319"/>
              <a:gd name="T37" fmla="*/ 306 h 755"/>
              <a:gd name="T38" fmla="*/ 119 w 1319"/>
              <a:gd name="T39" fmla="*/ 310 h 755"/>
              <a:gd name="T40" fmla="*/ 198 w 1319"/>
              <a:gd name="T41" fmla="*/ 319 h 755"/>
              <a:gd name="T42" fmla="*/ 274 w 1319"/>
              <a:gd name="T43" fmla="*/ 332 h 755"/>
              <a:gd name="T44" fmla="*/ 351 w 1319"/>
              <a:gd name="T45" fmla="*/ 348 h 755"/>
              <a:gd name="T46" fmla="*/ 425 w 1319"/>
              <a:gd name="T47" fmla="*/ 367 h 755"/>
              <a:gd name="T48" fmla="*/ 498 w 1319"/>
              <a:gd name="T49" fmla="*/ 389 h 755"/>
              <a:gd name="T50" fmla="*/ 570 w 1319"/>
              <a:gd name="T51" fmla="*/ 415 h 755"/>
              <a:gd name="T52" fmla="*/ 640 w 1319"/>
              <a:gd name="T53" fmla="*/ 445 h 755"/>
              <a:gd name="T54" fmla="*/ 709 w 1319"/>
              <a:gd name="T55" fmla="*/ 476 h 755"/>
              <a:gd name="T56" fmla="*/ 776 w 1319"/>
              <a:gd name="T57" fmla="*/ 512 h 755"/>
              <a:gd name="T58" fmla="*/ 841 w 1319"/>
              <a:gd name="T59" fmla="*/ 551 h 755"/>
              <a:gd name="T60" fmla="*/ 903 w 1319"/>
              <a:gd name="T61" fmla="*/ 591 h 755"/>
              <a:gd name="T62" fmla="*/ 964 w 1319"/>
              <a:gd name="T63" fmla="*/ 635 h 755"/>
              <a:gd name="T64" fmla="*/ 1023 w 1319"/>
              <a:gd name="T65" fmla="*/ 681 h 755"/>
              <a:gd name="T66" fmla="*/ 1079 w 1319"/>
              <a:gd name="T67" fmla="*/ 730 h 755"/>
              <a:gd name="T68" fmla="*/ 1106 w 1319"/>
              <a:gd name="T69" fmla="*/ 755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9" h="755">
                <a:moveTo>
                  <a:pt x="1106" y="755"/>
                </a:moveTo>
                <a:lnTo>
                  <a:pt x="1319" y="536"/>
                </a:lnTo>
                <a:lnTo>
                  <a:pt x="1319" y="536"/>
                </a:lnTo>
                <a:lnTo>
                  <a:pt x="1286" y="506"/>
                </a:lnTo>
                <a:lnTo>
                  <a:pt x="1253" y="476"/>
                </a:lnTo>
                <a:lnTo>
                  <a:pt x="1220" y="448"/>
                </a:lnTo>
                <a:lnTo>
                  <a:pt x="1184" y="420"/>
                </a:lnTo>
                <a:lnTo>
                  <a:pt x="1149" y="393"/>
                </a:lnTo>
                <a:lnTo>
                  <a:pt x="1114" y="367"/>
                </a:lnTo>
                <a:lnTo>
                  <a:pt x="1078" y="341"/>
                </a:lnTo>
                <a:lnTo>
                  <a:pt x="1040" y="316"/>
                </a:lnTo>
                <a:lnTo>
                  <a:pt x="1002" y="292"/>
                </a:lnTo>
                <a:lnTo>
                  <a:pt x="964" y="269"/>
                </a:lnTo>
                <a:lnTo>
                  <a:pt x="925" y="247"/>
                </a:lnTo>
                <a:lnTo>
                  <a:pt x="886" y="225"/>
                </a:lnTo>
                <a:lnTo>
                  <a:pt x="847" y="204"/>
                </a:lnTo>
                <a:lnTo>
                  <a:pt x="807" y="185"/>
                </a:lnTo>
                <a:lnTo>
                  <a:pt x="765" y="167"/>
                </a:lnTo>
                <a:lnTo>
                  <a:pt x="724" y="148"/>
                </a:lnTo>
                <a:lnTo>
                  <a:pt x="682" y="131"/>
                </a:lnTo>
                <a:lnTo>
                  <a:pt x="640" y="116"/>
                </a:lnTo>
                <a:lnTo>
                  <a:pt x="597" y="100"/>
                </a:lnTo>
                <a:lnTo>
                  <a:pt x="554" y="87"/>
                </a:lnTo>
                <a:lnTo>
                  <a:pt x="510" y="74"/>
                </a:lnTo>
                <a:lnTo>
                  <a:pt x="466" y="62"/>
                </a:lnTo>
                <a:lnTo>
                  <a:pt x="422" y="51"/>
                </a:lnTo>
                <a:lnTo>
                  <a:pt x="376" y="40"/>
                </a:lnTo>
                <a:lnTo>
                  <a:pt x="332" y="32"/>
                </a:lnTo>
                <a:lnTo>
                  <a:pt x="286" y="23"/>
                </a:lnTo>
                <a:lnTo>
                  <a:pt x="239" y="17"/>
                </a:lnTo>
                <a:lnTo>
                  <a:pt x="194" y="12"/>
                </a:lnTo>
                <a:lnTo>
                  <a:pt x="147" y="6"/>
                </a:lnTo>
                <a:lnTo>
                  <a:pt x="100" y="2"/>
                </a:lnTo>
                <a:lnTo>
                  <a:pt x="52" y="1"/>
                </a:lnTo>
                <a:lnTo>
                  <a:pt x="5" y="0"/>
                </a:lnTo>
                <a:lnTo>
                  <a:pt x="0" y="305"/>
                </a:lnTo>
                <a:lnTo>
                  <a:pt x="0" y="305"/>
                </a:lnTo>
                <a:lnTo>
                  <a:pt x="40" y="306"/>
                </a:lnTo>
                <a:lnTo>
                  <a:pt x="79" y="307"/>
                </a:lnTo>
                <a:lnTo>
                  <a:pt x="119" y="310"/>
                </a:lnTo>
                <a:lnTo>
                  <a:pt x="159" y="314"/>
                </a:lnTo>
                <a:lnTo>
                  <a:pt x="198" y="319"/>
                </a:lnTo>
                <a:lnTo>
                  <a:pt x="237" y="325"/>
                </a:lnTo>
                <a:lnTo>
                  <a:pt x="274" y="332"/>
                </a:lnTo>
                <a:lnTo>
                  <a:pt x="313" y="338"/>
                </a:lnTo>
                <a:lnTo>
                  <a:pt x="351" y="348"/>
                </a:lnTo>
                <a:lnTo>
                  <a:pt x="388" y="357"/>
                </a:lnTo>
                <a:lnTo>
                  <a:pt x="425" y="367"/>
                </a:lnTo>
                <a:lnTo>
                  <a:pt x="462" y="377"/>
                </a:lnTo>
                <a:lnTo>
                  <a:pt x="498" y="389"/>
                </a:lnTo>
                <a:lnTo>
                  <a:pt x="535" y="402"/>
                </a:lnTo>
                <a:lnTo>
                  <a:pt x="570" y="415"/>
                </a:lnTo>
                <a:lnTo>
                  <a:pt x="605" y="430"/>
                </a:lnTo>
                <a:lnTo>
                  <a:pt x="640" y="445"/>
                </a:lnTo>
                <a:lnTo>
                  <a:pt x="675" y="461"/>
                </a:lnTo>
                <a:lnTo>
                  <a:pt x="709" y="476"/>
                </a:lnTo>
                <a:lnTo>
                  <a:pt x="742" y="495"/>
                </a:lnTo>
                <a:lnTo>
                  <a:pt x="776" y="512"/>
                </a:lnTo>
                <a:lnTo>
                  <a:pt x="808" y="531"/>
                </a:lnTo>
                <a:lnTo>
                  <a:pt x="841" y="551"/>
                </a:lnTo>
                <a:lnTo>
                  <a:pt x="872" y="570"/>
                </a:lnTo>
                <a:lnTo>
                  <a:pt x="903" y="591"/>
                </a:lnTo>
                <a:lnTo>
                  <a:pt x="934" y="613"/>
                </a:lnTo>
                <a:lnTo>
                  <a:pt x="964" y="635"/>
                </a:lnTo>
                <a:lnTo>
                  <a:pt x="994" y="657"/>
                </a:lnTo>
                <a:lnTo>
                  <a:pt x="1023" y="681"/>
                </a:lnTo>
                <a:lnTo>
                  <a:pt x="1052" y="706"/>
                </a:lnTo>
                <a:lnTo>
                  <a:pt x="1079" y="730"/>
                </a:lnTo>
                <a:lnTo>
                  <a:pt x="1106" y="755"/>
                </a:lnTo>
                <a:lnTo>
                  <a:pt x="1106" y="755"/>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51" name="Freeform 51"/>
          <p:cNvSpPr/>
          <p:nvPr>
            <p:custDataLst>
              <p:tags r:id="rId50"/>
            </p:custDataLst>
          </p:nvPr>
        </p:nvSpPr>
        <p:spPr bwMode="auto">
          <a:xfrm>
            <a:off x="8294370" y="3103880"/>
            <a:ext cx="298450" cy="561975"/>
          </a:xfrm>
          <a:custGeom>
            <a:avLst/>
            <a:gdLst>
              <a:gd name="T0" fmla="*/ 757 w 757"/>
              <a:gd name="T1" fmla="*/ 1133 h 1344"/>
              <a:gd name="T2" fmla="*/ 706 w 757"/>
              <a:gd name="T3" fmla="*/ 1076 h 1344"/>
              <a:gd name="T4" fmla="*/ 657 w 757"/>
              <a:gd name="T5" fmla="*/ 1017 h 1344"/>
              <a:gd name="T6" fmla="*/ 611 w 757"/>
              <a:gd name="T7" fmla="*/ 956 h 1344"/>
              <a:gd name="T8" fmla="*/ 568 w 757"/>
              <a:gd name="T9" fmla="*/ 892 h 1344"/>
              <a:gd name="T10" fmla="*/ 528 w 757"/>
              <a:gd name="T11" fmla="*/ 827 h 1344"/>
              <a:gd name="T12" fmla="*/ 491 w 757"/>
              <a:gd name="T13" fmla="*/ 761 h 1344"/>
              <a:gd name="T14" fmla="*/ 457 w 757"/>
              <a:gd name="T15" fmla="*/ 692 h 1344"/>
              <a:gd name="T16" fmla="*/ 426 w 757"/>
              <a:gd name="T17" fmla="*/ 620 h 1344"/>
              <a:gd name="T18" fmla="*/ 399 w 757"/>
              <a:gd name="T19" fmla="*/ 547 h 1344"/>
              <a:gd name="T20" fmla="*/ 374 w 757"/>
              <a:gd name="T21" fmla="*/ 473 h 1344"/>
              <a:gd name="T22" fmla="*/ 353 w 757"/>
              <a:gd name="T23" fmla="*/ 397 h 1344"/>
              <a:gd name="T24" fmla="*/ 336 w 757"/>
              <a:gd name="T25" fmla="*/ 321 h 1344"/>
              <a:gd name="T26" fmla="*/ 323 w 757"/>
              <a:gd name="T27" fmla="*/ 242 h 1344"/>
              <a:gd name="T28" fmla="*/ 313 w 757"/>
              <a:gd name="T29" fmla="*/ 163 h 1344"/>
              <a:gd name="T30" fmla="*/ 306 w 757"/>
              <a:gd name="T31" fmla="*/ 82 h 1344"/>
              <a:gd name="T32" fmla="*/ 305 w 757"/>
              <a:gd name="T33" fmla="*/ 0 h 1344"/>
              <a:gd name="T34" fmla="*/ 0 w 757"/>
              <a:gd name="T35" fmla="*/ 6 h 1344"/>
              <a:gd name="T36" fmla="*/ 3 w 757"/>
              <a:gd name="T37" fmla="*/ 102 h 1344"/>
              <a:gd name="T38" fmla="*/ 10 w 757"/>
              <a:gd name="T39" fmla="*/ 198 h 1344"/>
              <a:gd name="T40" fmla="*/ 21 w 757"/>
              <a:gd name="T41" fmla="*/ 292 h 1344"/>
              <a:gd name="T42" fmla="*/ 38 w 757"/>
              <a:gd name="T43" fmla="*/ 384 h 1344"/>
              <a:gd name="T44" fmla="*/ 59 w 757"/>
              <a:gd name="T45" fmla="*/ 476 h 1344"/>
              <a:gd name="T46" fmla="*/ 84 w 757"/>
              <a:gd name="T47" fmla="*/ 565 h 1344"/>
              <a:gd name="T48" fmla="*/ 112 w 757"/>
              <a:gd name="T49" fmla="*/ 653 h 1344"/>
              <a:gd name="T50" fmla="*/ 145 w 757"/>
              <a:gd name="T51" fmla="*/ 739 h 1344"/>
              <a:gd name="T52" fmla="*/ 181 w 757"/>
              <a:gd name="T53" fmla="*/ 823 h 1344"/>
              <a:gd name="T54" fmla="*/ 222 w 757"/>
              <a:gd name="T55" fmla="*/ 904 h 1344"/>
              <a:gd name="T56" fmla="*/ 266 w 757"/>
              <a:gd name="T57" fmla="*/ 983 h 1344"/>
              <a:gd name="T58" fmla="*/ 314 w 757"/>
              <a:gd name="T59" fmla="*/ 1062 h 1344"/>
              <a:gd name="T60" fmla="*/ 365 w 757"/>
              <a:gd name="T61" fmla="*/ 1136 h 1344"/>
              <a:gd name="T62" fmla="*/ 420 w 757"/>
              <a:gd name="T63" fmla="*/ 1209 h 1344"/>
              <a:gd name="T64" fmla="*/ 477 w 757"/>
              <a:gd name="T65" fmla="*/ 1278 h 1344"/>
              <a:gd name="T66" fmla="*/ 538 w 757"/>
              <a:gd name="T67" fmla="*/ 1344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7" h="1344">
                <a:moveTo>
                  <a:pt x="757" y="1133"/>
                </a:moveTo>
                <a:lnTo>
                  <a:pt x="757" y="1133"/>
                </a:lnTo>
                <a:lnTo>
                  <a:pt x="731" y="1104"/>
                </a:lnTo>
                <a:lnTo>
                  <a:pt x="706" y="1076"/>
                </a:lnTo>
                <a:lnTo>
                  <a:pt x="681" y="1047"/>
                </a:lnTo>
                <a:lnTo>
                  <a:pt x="657" y="1017"/>
                </a:lnTo>
                <a:lnTo>
                  <a:pt x="633" y="987"/>
                </a:lnTo>
                <a:lnTo>
                  <a:pt x="611" y="956"/>
                </a:lnTo>
                <a:lnTo>
                  <a:pt x="589" y="925"/>
                </a:lnTo>
                <a:lnTo>
                  <a:pt x="568" y="892"/>
                </a:lnTo>
                <a:lnTo>
                  <a:pt x="547" y="861"/>
                </a:lnTo>
                <a:lnTo>
                  <a:pt x="528" y="827"/>
                </a:lnTo>
                <a:lnTo>
                  <a:pt x="509" y="795"/>
                </a:lnTo>
                <a:lnTo>
                  <a:pt x="491" y="761"/>
                </a:lnTo>
                <a:lnTo>
                  <a:pt x="473" y="726"/>
                </a:lnTo>
                <a:lnTo>
                  <a:pt x="457" y="692"/>
                </a:lnTo>
                <a:lnTo>
                  <a:pt x="440" y="655"/>
                </a:lnTo>
                <a:lnTo>
                  <a:pt x="426" y="620"/>
                </a:lnTo>
                <a:lnTo>
                  <a:pt x="412" y="584"/>
                </a:lnTo>
                <a:lnTo>
                  <a:pt x="399" y="547"/>
                </a:lnTo>
                <a:lnTo>
                  <a:pt x="386" y="511"/>
                </a:lnTo>
                <a:lnTo>
                  <a:pt x="374" y="473"/>
                </a:lnTo>
                <a:lnTo>
                  <a:pt x="364" y="437"/>
                </a:lnTo>
                <a:lnTo>
                  <a:pt x="353" y="397"/>
                </a:lnTo>
                <a:lnTo>
                  <a:pt x="344" y="360"/>
                </a:lnTo>
                <a:lnTo>
                  <a:pt x="336" y="321"/>
                </a:lnTo>
                <a:lnTo>
                  <a:pt x="329" y="282"/>
                </a:lnTo>
                <a:lnTo>
                  <a:pt x="323" y="242"/>
                </a:lnTo>
                <a:lnTo>
                  <a:pt x="317" y="203"/>
                </a:lnTo>
                <a:lnTo>
                  <a:pt x="313" y="163"/>
                </a:lnTo>
                <a:lnTo>
                  <a:pt x="309" y="123"/>
                </a:lnTo>
                <a:lnTo>
                  <a:pt x="306" y="82"/>
                </a:lnTo>
                <a:lnTo>
                  <a:pt x="305" y="42"/>
                </a:lnTo>
                <a:lnTo>
                  <a:pt x="305" y="0"/>
                </a:lnTo>
                <a:lnTo>
                  <a:pt x="0" y="6"/>
                </a:lnTo>
                <a:lnTo>
                  <a:pt x="0" y="6"/>
                </a:lnTo>
                <a:lnTo>
                  <a:pt x="0" y="54"/>
                </a:lnTo>
                <a:lnTo>
                  <a:pt x="3" y="102"/>
                </a:lnTo>
                <a:lnTo>
                  <a:pt x="6" y="150"/>
                </a:lnTo>
                <a:lnTo>
                  <a:pt x="10" y="198"/>
                </a:lnTo>
                <a:lnTo>
                  <a:pt x="15" y="245"/>
                </a:lnTo>
                <a:lnTo>
                  <a:pt x="21" y="292"/>
                </a:lnTo>
                <a:lnTo>
                  <a:pt x="29" y="339"/>
                </a:lnTo>
                <a:lnTo>
                  <a:pt x="38" y="384"/>
                </a:lnTo>
                <a:lnTo>
                  <a:pt x="47" y="430"/>
                </a:lnTo>
                <a:lnTo>
                  <a:pt x="59" y="476"/>
                </a:lnTo>
                <a:lnTo>
                  <a:pt x="71" y="521"/>
                </a:lnTo>
                <a:lnTo>
                  <a:pt x="84" y="565"/>
                </a:lnTo>
                <a:lnTo>
                  <a:pt x="97" y="610"/>
                </a:lnTo>
                <a:lnTo>
                  <a:pt x="112" y="653"/>
                </a:lnTo>
                <a:lnTo>
                  <a:pt x="128" y="696"/>
                </a:lnTo>
                <a:lnTo>
                  <a:pt x="145" y="739"/>
                </a:lnTo>
                <a:lnTo>
                  <a:pt x="163" y="782"/>
                </a:lnTo>
                <a:lnTo>
                  <a:pt x="181" y="823"/>
                </a:lnTo>
                <a:lnTo>
                  <a:pt x="201" y="864"/>
                </a:lnTo>
                <a:lnTo>
                  <a:pt x="222" y="904"/>
                </a:lnTo>
                <a:lnTo>
                  <a:pt x="244" y="944"/>
                </a:lnTo>
                <a:lnTo>
                  <a:pt x="266" y="983"/>
                </a:lnTo>
                <a:lnTo>
                  <a:pt x="289" y="1022"/>
                </a:lnTo>
                <a:lnTo>
                  <a:pt x="314" y="1062"/>
                </a:lnTo>
                <a:lnTo>
                  <a:pt x="339" y="1099"/>
                </a:lnTo>
                <a:lnTo>
                  <a:pt x="365" y="1136"/>
                </a:lnTo>
                <a:lnTo>
                  <a:pt x="392" y="1172"/>
                </a:lnTo>
                <a:lnTo>
                  <a:pt x="420" y="1209"/>
                </a:lnTo>
                <a:lnTo>
                  <a:pt x="448" y="1244"/>
                </a:lnTo>
                <a:lnTo>
                  <a:pt x="477" y="1278"/>
                </a:lnTo>
                <a:lnTo>
                  <a:pt x="507" y="1312"/>
                </a:lnTo>
                <a:lnTo>
                  <a:pt x="538" y="1344"/>
                </a:lnTo>
                <a:lnTo>
                  <a:pt x="757" y="1133"/>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52" name="Freeform 53"/>
          <p:cNvSpPr/>
          <p:nvPr>
            <p:custDataLst>
              <p:tags r:id="rId51"/>
            </p:custDataLst>
          </p:nvPr>
        </p:nvSpPr>
        <p:spPr bwMode="auto">
          <a:xfrm rot="21353044">
            <a:off x="9819005" y="3108325"/>
            <a:ext cx="316230" cy="592455"/>
          </a:xfrm>
          <a:custGeom>
            <a:avLst/>
            <a:gdLst>
              <a:gd name="T0" fmla="*/ 220 w 757"/>
              <a:gd name="T1" fmla="*/ 1344 h 1344"/>
              <a:gd name="T2" fmla="*/ 250 w 757"/>
              <a:gd name="T3" fmla="*/ 1312 h 1344"/>
              <a:gd name="T4" fmla="*/ 310 w 757"/>
              <a:gd name="T5" fmla="*/ 1244 h 1344"/>
              <a:gd name="T6" fmla="*/ 366 w 757"/>
              <a:gd name="T7" fmla="*/ 1172 h 1344"/>
              <a:gd name="T8" fmla="*/ 418 w 757"/>
              <a:gd name="T9" fmla="*/ 1099 h 1344"/>
              <a:gd name="T10" fmla="*/ 468 w 757"/>
              <a:gd name="T11" fmla="*/ 1022 h 1344"/>
              <a:gd name="T12" fmla="*/ 513 w 757"/>
              <a:gd name="T13" fmla="*/ 944 h 1344"/>
              <a:gd name="T14" fmla="*/ 556 w 757"/>
              <a:gd name="T15" fmla="*/ 864 h 1344"/>
              <a:gd name="T16" fmla="*/ 594 w 757"/>
              <a:gd name="T17" fmla="*/ 782 h 1344"/>
              <a:gd name="T18" fmla="*/ 629 w 757"/>
              <a:gd name="T19" fmla="*/ 696 h 1344"/>
              <a:gd name="T20" fmla="*/ 660 w 757"/>
              <a:gd name="T21" fmla="*/ 610 h 1344"/>
              <a:gd name="T22" fmla="*/ 686 w 757"/>
              <a:gd name="T23" fmla="*/ 521 h 1344"/>
              <a:gd name="T24" fmla="*/ 710 w 757"/>
              <a:gd name="T25" fmla="*/ 430 h 1344"/>
              <a:gd name="T26" fmla="*/ 728 w 757"/>
              <a:gd name="T27" fmla="*/ 339 h 1344"/>
              <a:gd name="T28" fmla="*/ 742 w 757"/>
              <a:gd name="T29" fmla="*/ 245 h 1344"/>
              <a:gd name="T30" fmla="*/ 751 w 757"/>
              <a:gd name="T31" fmla="*/ 150 h 1344"/>
              <a:gd name="T32" fmla="*/ 757 w 757"/>
              <a:gd name="T33" fmla="*/ 54 h 1344"/>
              <a:gd name="T34" fmla="*/ 452 w 757"/>
              <a:gd name="T35" fmla="*/ 0 h 1344"/>
              <a:gd name="T36" fmla="*/ 452 w 757"/>
              <a:gd name="T37" fmla="*/ 42 h 1344"/>
              <a:gd name="T38" fmla="*/ 448 w 757"/>
              <a:gd name="T39" fmla="*/ 123 h 1344"/>
              <a:gd name="T40" fmla="*/ 440 w 757"/>
              <a:gd name="T41" fmla="*/ 203 h 1344"/>
              <a:gd name="T42" fmla="*/ 428 w 757"/>
              <a:gd name="T43" fmla="*/ 282 h 1344"/>
              <a:gd name="T44" fmla="*/ 413 w 757"/>
              <a:gd name="T45" fmla="*/ 360 h 1344"/>
              <a:gd name="T46" fmla="*/ 393 w 757"/>
              <a:gd name="T47" fmla="*/ 437 h 1344"/>
              <a:gd name="T48" fmla="*/ 371 w 757"/>
              <a:gd name="T49" fmla="*/ 511 h 1344"/>
              <a:gd name="T50" fmla="*/ 345 w 757"/>
              <a:gd name="T51" fmla="*/ 584 h 1344"/>
              <a:gd name="T52" fmla="*/ 317 w 757"/>
              <a:gd name="T53" fmla="*/ 655 h 1344"/>
              <a:gd name="T54" fmla="*/ 284 w 757"/>
              <a:gd name="T55" fmla="*/ 726 h 1344"/>
              <a:gd name="T56" fmla="*/ 248 w 757"/>
              <a:gd name="T57" fmla="*/ 795 h 1344"/>
              <a:gd name="T58" fmla="*/ 210 w 757"/>
              <a:gd name="T59" fmla="*/ 861 h 1344"/>
              <a:gd name="T60" fmla="*/ 168 w 757"/>
              <a:gd name="T61" fmla="*/ 925 h 1344"/>
              <a:gd name="T62" fmla="*/ 124 w 757"/>
              <a:gd name="T63" fmla="*/ 987 h 1344"/>
              <a:gd name="T64" fmla="*/ 77 w 757"/>
              <a:gd name="T65" fmla="*/ 1047 h 1344"/>
              <a:gd name="T66" fmla="*/ 26 w 757"/>
              <a:gd name="T67" fmla="*/ 1104 h 1344"/>
              <a:gd name="T68" fmla="*/ 0 w 757"/>
              <a:gd name="T69" fmla="*/ 113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57" h="1344">
                <a:moveTo>
                  <a:pt x="0" y="1133"/>
                </a:moveTo>
                <a:lnTo>
                  <a:pt x="220" y="1344"/>
                </a:lnTo>
                <a:lnTo>
                  <a:pt x="220" y="1344"/>
                </a:lnTo>
                <a:lnTo>
                  <a:pt x="250" y="1312"/>
                </a:lnTo>
                <a:lnTo>
                  <a:pt x="280" y="1278"/>
                </a:lnTo>
                <a:lnTo>
                  <a:pt x="310" y="1244"/>
                </a:lnTo>
                <a:lnTo>
                  <a:pt x="337" y="1209"/>
                </a:lnTo>
                <a:lnTo>
                  <a:pt x="366" y="1172"/>
                </a:lnTo>
                <a:lnTo>
                  <a:pt x="392" y="1136"/>
                </a:lnTo>
                <a:lnTo>
                  <a:pt x="418" y="1099"/>
                </a:lnTo>
                <a:lnTo>
                  <a:pt x="443" y="1062"/>
                </a:lnTo>
                <a:lnTo>
                  <a:pt x="468" y="1022"/>
                </a:lnTo>
                <a:lnTo>
                  <a:pt x="491" y="983"/>
                </a:lnTo>
                <a:lnTo>
                  <a:pt x="513" y="944"/>
                </a:lnTo>
                <a:lnTo>
                  <a:pt x="535" y="904"/>
                </a:lnTo>
                <a:lnTo>
                  <a:pt x="556" y="864"/>
                </a:lnTo>
                <a:lnTo>
                  <a:pt x="576" y="823"/>
                </a:lnTo>
                <a:lnTo>
                  <a:pt x="594" y="782"/>
                </a:lnTo>
                <a:lnTo>
                  <a:pt x="612" y="739"/>
                </a:lnTo>
                <a:lnTo>
                  <a:pt x="629" y="696"/>
                </a:lnTo>
                <a:lnTo>
                  <a:pt x="645" y="653"/>
                </a:lnTo>
                <a:lnTo>
                  <a:pt x="660" y="610"/>
                </a:lnTo>
                <a:lnTo>
                  <a:pt x="673" y="565"/>
                </a:lnTo>
                <a:lnTo>
                  <a:pt x="686" y="521"/>
                </a:lnTo>
                <a:lnTo>
                  <a:pt x="698" y="476"/>
                </a:lnTo>
                <a:lnTo>
                  <a:pt x="710" y="430"/>
                </a:lnTo>
                <a:lnTo>
                  <a:pt x="719" y="384"/>
                </a:lnTo>
                <a:lnTo>
                  <a:pt x="728" y="339"/>
                </a:lnTo>
                <a:lnTo>
                  <a:pt x="736" y="292"/>
                </a:lnTo>
                <a:lnTo>
                  <a:pt x="742" y="245"/>
                </a:lnTo>
                <a:lnTo>
                  <a:pt x="747" y="198"/>
                </a:lnTo>
                <a:lnTo>
                  <a:pt x="751" y="150"/>
                </a:lnTo>
                <a:lnTo>
                  <a:pt x="754" y="102"/>
                </a:lnTo>
                <a:lnTo>
                  <a:pt x="757" y="54"/>
                </a:lnTo>
                <a:lnTo>
                  <a:pt x="757" y="6"/>
                </a:lnTo>
                <a:lnTo>
                  <a:pt x="452" y="0"/>
                </a:lnTo>
                <a:lnTo>
                  <a:pt x="452" y="0"/>
                </a:lnTo>
                <a:lnTo>
                  <a:pt x="452" y="42"/>
                </a:lnTo>
                <a:lnTo>
                  <a:pt x="451" y="82"/>
                </a:lnTo>
                <a:lnTo>
                  <a:pt x="448" y="123"/>
                </a:lnTo>
                <a:lnTo>
                  <a:pt x="444" y="163"/>
                </a:lnTo>
                <a:lnTo>
                  <a:pt x="440" y="203"/>
                </a:lnTo>
                <a:lnTo>
                  <a:pt x="435" y="242"/>
                </a:lnTo>
                <a:lnTo>
                  <a:pt x="428" y="282"/>
                </a:lnTo>
                <a:lnTo>
                  <a:pt x="421" y="321"/>
                </a:lnTo>
                <a:lnTo>
                  <a:pt x="413" y="360"/>
                </a:lnTo>
                <a:lnTo>
                  <a:pt x="404" y="397"/>
                </a:lnTo>
                <a:lnTo>
                  <a:pt x="393" y="437"/>
                </a:lnTo>
                <a:lnTo>
                  <a:pt x="383" y="473"/>
                </a:lnTo>
                <a:lnTo>
                  <a:pt x="371" y="511"/>
                </a:lnTo>
                <a:lnTo>
                  <a:pt x="358" y="547"/>
                </a:lnTo>
                <a:lnTo>
                  <a:pt x="345" y="584"/>
                </a:lnTo>
                <a:lnTo>
                  <a:pt x="331" y="620"/>
                </a:lnTo>
                <a:lnTo>
                  <a:pt x="317" y="655"/>
                </a:lnTo>
                <a:lnTo>
                  <a:pt x="301" y="692"/>
                </a:lnTo>
                <a:lnTo>
                  <a:pt x="284" y="726"/>
                </a:lnTo>
                <a:lnTo>
                  <a:pt x="266" y="761"/>
                </a:lnTo>
                <a:lnTo>
                  <a:pt x="248" y="795"/>
                </a:lnTo>
                <a:lnTo>
                  <a:pt x="229" y="827"/>
                </a:lnTo>
                <a:lnTo>
                  <a:pt x="210" y="861"/>
                </a:lnTo>
                <a:lnTo>
                  <a:pt x="189" y="892"/>
                </a:lnTo>
                <a:lnTo>
                  <a:pt x="168" y="925"/>
                </a:lnTo>
                <a:lnTo>
                  <a:pt x="146" y="956"/>
                </a:lnTo>
                <a:lnTo>
                  <a:pt x="124" y="987"/>
                </a:lnTo>
                <a:lnTo>
                  <a:pt x="100" y="1017"/>
                </a:lnTo>
                <a:lnTo>
                  <a:pt x="77" y="1047"/>
                </a:lnTo>
                <a:lnTo>
                  <a:pt x="52" y="1076"/>
                </a:lnTo>
                <a:lnTo>
                  <a:pt x="26" y="1104"/>
                </a:lnTo>
                <a:lnTo>
                  <a:pt x="0" y="1133"/>
                </a:lnTo>
                <a:lnTo>
                  <a:pt x="0" y="1133"/>
                </a:lnTo>
                <a:close/>
              </a:path>
            </a:pathLst>
          </a:custGeom>
          <a:solidFill>
            <a:srgbClr val="002E58"/>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53" name="流程图: 联系 20"/>
          <p:cNvSpPr/>
          <p:nvPr>
            <p:custDataLst>
              <p:tags r:id="rId52"/>
            </p:custDataLst>
          </p:nvPr>
        </p:nvSpPr>
        <p:spPr>
          <a:xfrm>
            <a:off x="8514080" y="2380615"/>
            <a:ext cx="1381760" cy="1368425"/>
          </a:xfrm>
          <a:prstGeom prst="flowChartConnector">
            <a:avLst/>
          </a:prstGeom>
          <a:solidFill>
            <a:srgbClr val="D5301D"/>
          </a:solidFill>
          <a:ln>
            <a:noFill/>
          </a:ln>
        </p:spPr>
        <p:txBody>
          <a:bodyPr vert="horz" wrap="square" lIns="91440" tIns="45720" rIns="91440" bIns="45720" numCol="1" anchor="t" anchorCtr="0" compatLnSpc="1"/>
          <a:lstStyle/>
          <a:p>
            <a:endParaRPr lang="zh-CN" altLang="en-US"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54" name="文本框 53"/>
          <p:cNvSpPr txBox="1"/>
          <p:nvPr>
            <p:custDataLst>
              <p:tags r:id="rId53"/>
            </p:custDataLst>
          </p:nvPr>
        </p:nvSpPr>
        <p:spPr>
          <a:xfrm>
            <a:off x="8674100" y="2526665"/>
            <a:ext cx="1062355" cy="1076325"/>
          </a:xfrm>
          <a:prstGeom prst="rect">
            <a:avLst/>
          </a:prstGeom>
          <a:noFill/>
        </p:spPr>
        <p:txBody>
          <a:bodyPr wrap="square" rtlCol="0">
            <a:spAutoFit/>
          </a:bodyPr>
          <a:lstStyle/>
          <a:p>
            <a:r>
              <a:rPr lang="zh-CN" altLang="en-US" sz="3200"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易董价值</a:t>
            </a:r>
            <a:endParaRPr lang="zh-CN" altLang="en-US" sz="3200"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55" name="Rectangle 12"/>
          <p:cNvSpPr/>
          <p:nvPr>
            <p:custDataLst>
              <p:tags r:id="rId54"/>
            </p:custDataLst>
          </p:nvPr>
        </p:nvSpPr>
        <p:spPr bwMode="auto">
          <a:xfrm rot="8077679">
            <a:off x="9381490" y="1656080"/>
            <a:ext cx="2376170" cy="154305"/>
          </a:xfrm>
          <a:prstGeom prst="rect">
            <a:avLst/>
          </a:prstGeom>
          <a:solidFill>
            <a:srgbClr val="D5301D"/>
          </a:solidFill>
          <a:ln w="19050">
            <a:solidFill>
              <a:schemeClr val="lt1"/>
            </a:solidFill>
          </a:ln>
        </p:spPr>
        <p:txBody>
          <a:bodyPr vert="horz" wrap="square" lIns="91440" tIns="45720" rIns="91440" bIns="45720" numCol="1" anchor="t" anchorCtr="0" compatLnSpc="1"/>
          <a:lstStyle/>
          <a:p>
            <a:endParaRPr lang="en-US" sz="1800"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56" name="Freeform 25"/>
          <p:cNvSpPr/>
          <p:nvPr>
            <p:custDataLst>
              <p:tags r:id="rId55"/>
            </p:custDataLst>
          </p:nvPr>
        </p:nvSpPr>
        <p:spPr bwMode="auto">
          <a:xfrm rot="18900360">
            <a:off x="11282680" y="725170"/>
            <a:ext cx="290830" cy="285115"/>
          </a:xfrm>
          <a:custGeom>
            <a:avLst/>
            <a:gdLst>
              <a:gd name="T0" fmla="*/ 0 w 82"/>
              <a:gd name="T1" fmla="*/ 248 h 248"/>
              <a:gd name="T2" fmla="*/ 0 w 82"/>
              <a:gd name="T3" fmla="*/ 0 h 248"/>
              <a:gd name="T4" fmla="*/ 82 w 82"/>
              <a:gd name="T5" fmla="*/ 124 h 248"/>
              <a:gd name="T6" fmla="*/ 0 w 82"/>
              <a:gd name="T7" fmla="*/ 248 h 248"/>
            </a:gdLst>
            <a:ahLst/>
            <a:cxnLst>
              <a:cxn ang="0">
                <a:pos x="T0" y="T1"/>
              </a:cxn>
              <a:cxn ang="0">
                <a:pos x="T2" y="T3"/>
              </a:cxn>
              <a:cxn ang="0">
                <a:pos x="T4" y="T5"/>
              </a:cxn>
              <a:cxn ang="0">
                <a:pos x="T6" y="T7"/>
              </a:cxn>
            </a:cxnLst>
            <a:rect l="0" t="0" r="r" b="b"/>
            <a:pathLst>
              <a:path w="82" h="248">
                <a:moveTo>
                  <a:pt x="0" y="248"/>
                </a:moveTo>
                <a:lnTo>
                  <a:pt x="0" y="0"/>
                </a:lnTo>
                <a:lnTo>
                  <a:pt x="82" y="124"/>
                </a:lnTo>
                <a:lnTo>
                  <a:pt x="0" y="248"/>
                </a:lnTo>
                <a:close/>
              </a:path>
            </a:pathLst>
          </a:custGeom>
          <a:solidFill>
            <a:srgbClr val="D5301D"/>
          </a:solidFill>
          <a:ln w="25400">
            <a:noFill/>
          </a:ln>
        </p:spPr>
        <p:txBody>
          <a:bodyPr vert="horz" wrap="square" lIns="91440" tIns="45720" rIns="91440" bIns="45720" numCol="1" anchor="t" anchorCtr="0" compatLnSpc="1"/>
          <a:lstStyle/>
          <a:p>
            <a:endParaRPr lang="zh-CN" altLang="en-US" sz="1800"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cxnSp>
        <p:nvCxnSpPr>
          <p:cNvPr id="57" name="Connecteur droit 1075"/>
          <p:cNvCxnSpPr/>
          <p:nvPr>
            <p:custDataLst>
              <p:tags r:id="rId56"/>
            </p:custDataLst>
          </p:nvPr>
        </p:nvCxnSpPr>
        <p:spPr>
          <a:xfrm flipH="1">
            <a:off x="7402195" y="1650365"/>
            <a:ext cx="704215" cy="1077595"/>
          </a:xfrm>
          <a:prstGeom prst="line">
            <a:avLst/>
          </a:prstGeom>
          <a:ln w="28575">
            <a:solidFill>
              <a:srgbClr val="F3DA97"/>
            </a:solidFill>
          </a:ln>
        </p:spPr>
        <p:style>
          <a:lnRef idx="1">
            <a:srgbClr val="5B9BD5"/>
          </a:lnRef>
          <a:fillRef idx="0">
            <a:srgbClr val="5B9BD5"/>
          </a:fillRef>
          <a:effectRef idx="0">
            <a:srgbClr val="5B9BD5"/>
          </a:effectRef>
          <a:fontRef idx="minor">
            <a:sysClr val="windowText" lastClr="000000"/>
          </a:fontRef>
        </p:style>
      </p:cxnSp>
      <p:cxnSp>
        <p:nvCxnSpPr>
          <p:cNvPr id="58" name="Connecteur droit 110"/>
          <p:cNvCxnSpPr/>
          <p:nvPr>
            <p:custDataLst>
              <p:tags r:id="rId57"/>
            </p:custDataLst>
          </p:nvPr>
        </p:nvCxnSpPr>
        <p:spPr>
          <a:xfrm>
            <a:off x="8070215" y="1645920"/>
            <a:ext cx="1302385" cy="77470"/>
          </a:xfrm>
          <a:prstGeom prst="line">
            <a:avLst/>
          </a:prstGeom>
          <a:ln w="28575">
            <a:solidFill>
              <a:srgbClr val="F3DA97"/>
            </a:solidFill>
          </a:ln>
        </p:spPr>
        <p:style>
          <a:lnRef idx="1">
            <a:srgbClr val="5B9BD5"/>
          </a:lnRef>
          <a:fillRef idx="0">
            <a:srgbClr val="5B9BD5"/>
          </a:fillRef>
          <a:effectRef idx="0">
            <a:srgbClr val="5B9BD5"/>
          </a:effectRef>
          <a:fontRef idx="minor">
            <a:sysClr val="windowText" lastClr="000000"/>
          </a:fontRef>
        </p:style>
      </p:cxnSp>
      <p:cxnSp>
        <p:nvCxnSpPr>
          <p:cNvPr id="59" name="Connecteur droit 124"/>
          <p:cNvCxnSpPr/>
          <p:nvPr>
            <p:custDataLst>
              <p:tags r:id="rId58"/>
            </p:custDataLst>
          </p:nvPr>
        </p:nvCxnSpPr>
        <p:spPr>
          <a:xfrm>
            <a:off x="10639425" y="2093595"/>
            <a:ext cx="7620" cy="1974850"/>
          </a:xfrm>
          <a:prstGeom prst="line">
            <a:avLst/>
          </a:prstGeom>
          <a:ln w="28575">
            <a:solidFill>
              <a:srgbClr val="F3DA97"/>
            </a:solidFill>
          </a:ln>
        </p:spPr>
        <p:style>
          <a:lnRef idx="1">
            <a:srgbClr val="5B9BD5"/>
          </a:lnRef>
          <a:fillRef idx="0">
            <a:srgbClr val="5B9BD5"/>
          </a:fillRef>
          <a:effectRef idx="0">
            <a:srgbClr val="5B9BD5"/>
          </a:effectRef>
          <a:fontRef idx="minor">
            <a:sysClr val="windowText" lastClr="000000"/>
          </a:fontRef>
        </p:style>
      </p:cxnSp>
      <p:sp>
        <p:nvSpPr>
          <p:cNvPr id="60" name="Ellipse 211"/>
          <p:cNvSpPr/>
          <p:nvPr>
            <p:custDataLst>
              <p:tags r:id="rId59"/>
            </p:custDataLst>
          </p:nvPr>
        </p:nvSpPr>
        <p:spPr>
          <a:xfrm>
            <a:off x="7959725" y="1537335"/>
            <a:ext cx="234950" cy="231140"/>
          </a:xfrm>
          <a:prstGeom prst="ellipse">
            <a:avLst/>
          </a:prstGeom>
          <a:solidFill>
            <a:srgbClr val="F3DA97"/>
          </a:solidFill>
          <a:ln>
            <a:noFill/>
          </a:ln>
        </p:spPr>
        <p:style>
          <a:lnRef idx="0">
            <a:srgbClr val="ED7D31"/>
          </a:lnRef>
          <a:fillRef idx="3">
            <a:srgbClr val="ED7D31"/>
          </a:fillRef>
          <a:effectRef idx="3">
            <a:srgbClr val="ED7D31"/>
          </a:effectRef>
          <a:fontRef idx="minor">
            <a:sysClr val="window" lastClr="FFFFFF"/>
          </a:fontRef>
        </p:style>
        <p:txBody>
          <a:bodyPr rtlCol="0" anchor="ctr"/>
          <a:lstStyle/>
          <a:p>
            <a:pPr algn="ctr"/>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61" name="Ellipse 1077"/>
          <p:cNvSpPr>
            <a:spLocks noChangeAspect="1"/>
          </p:cNvSpPr>
          <p:nvPr>
            <p:custDataLst>
              <p:tags r:id="rId60"/>
            </p:custDataLst>
          </p:nvPr>
        </p:nvSpPr>
        <p:spPr>
          <a:xfrm>
            <a:off x="8074025" y="1649730"/>
            <a:ext cx="5715" cy="5715"/>
          </a:xfrm>
          <a:prstGeom prst="ellipse">
            <a:avLst/>
          </a:prstGeom>
          <a:solidFill>
            <a:srgbClr val="F3DA97"/>
          </a:solidFill>
          <a:ln>
            <a:noFill/>
          </a:ln>
        </p:spPr>
        <p:style>
          <a:lnRef idx="0">
            <a:srgbClr val="ED7D31"/>
          </a:lnRef>
          <a:fillRef idx="3">
            <a:srgbClr val="ED7D31"/>
          </a:fillRef>
          <a:effectRef idx="3">
            <a:srgbClr val="ED7D31"/>
          </a:effectRef>
          <a:fontRef idx="minor">
            <a:sysClr val="window" lastClr="FFFFFF"/>
          </a:fontRef>
        </p:style>
        <p:txBody>
          <a:bodyPr rtlCol="0" anchor="ctr"/>
          <a:lstStyle/>
          <a:p>
            <a:pPr algn="ctr"/>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cxnSp>
        <p:nvCxnSpPr>
          <p:cNvPr id="62" name="Connecteur droit 117"/>
          <p:cNvCxnSpPr>
            <a:endCxn id="65" idx="1"/>
          </p:cNvCxnSpPr>
          <p:nvPr>
            <p:custDataLst>
              <p:tags r:id="rId61"/>
            </p:custDataLst>
          </p:nvPr>
        </p:nvCxnSpPr>
        <p:spPr>
          <a:xfrm>
            <a:off x="9413875" y="1640205"/>
            <a:ext cx="1144270" cy="293370"/>
          </a:xfrm>
          <a:prstGeom prst="line">
            <a:avLst/>
          </a:prstGeom>
          <a:ln w="28575">
            <a:solidFill>
              <a:srgbClr val="F3DA97"/>
            </a:solidFill>
          </a:ln>
        </p:spPr>
        <p:style>
          <a:lnRef idx="1">
            <a:srgbClr val="5B9BD5"/>
          </a:lnRef>
          <a:fillRef idx="0">
            <a:srgbClr val="5B9BD5"/>
          </a:fillRef>
          <a:effectRef idx="0">
            <a:srgbClr val="5B9BD5"/>
          </a:effectRef>
          <a:fontRef idx="minor">
            <a:sysClr val="windowText" lastClr="000000"/>
          </a:fontRef>
        </p:style>
      </p:cxnSp>
      <p:sp>
        <p:nvSpPr>
          <p:cNvPr id="63" name="Ellipse 243"/>
          <p:cNvSpPr/>
          <p:nvPr>
            <p:custDataLst>
              <p:tags r:id="rId62"/>
            </p:custDataLst>
          </p:nvPr>
        </p:nvSpPr>
        <p:spPr>
          <a:xfrm>
            <a:off x="9289415" y="1599565"/>
            <a:ext cx="234950" cy="231140"/>
          </a:xfrm>
          <a:prstGeom prst="ellipse">
            <a:avLst/>
          </a:prstGeom>
          <a:solidFill>
            <a:srgbClr val="F3DA97"/>
          </a:solidFill>
          <a:ln>
            <a:noFill/>
          </a:ln>
        </p:spPr>
        <p:style>
          <a:lnRef idx="0">
            <a:srgbClr val="ED7D31"/>
          </a:lnRef>
          <a:fillRef idx="3">
            <a:srgbClr val="ED7D31"/>
          </a:fillRef>
          <a:effectRef idx="3">
            <a:srgbClr val="ED7D31"/>
          </a:effectRef>
          <a:fontRef idx="minor">
            <a:sysClr val="window" lastClr="FFFFFF"/>
          </a:fontRef>
        </p:style>
        <p:txBody>
          <a:bodyPr rtlCol="0" anchor="ctr"/>
          <a:lstStyle/>
          <a:p>
            <a:pPr algn="ctr"/>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64" name="Ellipse 244"/>
          <p:cNvSpPr>
            <a:spLocks noChangeAspect="1"/>
          </p:cNvSpPr>
          <p:nvPr>
            <p:custDataLst>
              <p:tags r:id="rId63"/>
            </p:custDataLst>
          </p:nvPr>
        </p:nvSpPr>
        <p:spPr>
          <a:xfrm>
            <a:off x="9403715" y="1711960"/>
            <a:ext cx="5715" cy="5715"/>
          </a:xfrm>
          <a:prstGeom prst="ellipse">
            <a:avLst/>
          </a:prstGeom>
          <a:solidFill>
            <a:srgbClr val="F3DA97"/>
          </a:solidFill>
          <a:ln>
            <a:noFill/>
          </a:ln>
        </p:spPr>
        <p:style>
          <a:lnRef idx="0">
            <a:srgbClr val="ED7D31"/>
          </a:lnRef>
          <a:fillRef idx="3">
            <a:srgbClr val="ED7D31"/>
          </a:fillRef>
          <a:effectRef idx="3">
            <a:srgbClr val="ED7D31"/>
          </a:effectRef>
          <a:fontRef idx="minor">
            <a:sysClr val="window" lastClr="FFFFFF"/>
          </a:fontRef>
        </p:style>
        <p:txBody>
          <a:bodyPr rtlCol="0" anchor="ctr"/>
          <a:lstStyle/>
          <a:p>
            <a:pPr algn="ctr"/>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65" name="Ellipse 249"/>
          <p:cNvSpPr/>
          <p:nvPr>
            <p:custDataLst>
              <p:tags r:id="rId64"/>
            </p:custDataLst>
          </p:nvPr>
        </p:nvSpPr>
        <p:spPr>
          <a:xfrm>
            <a:off x="10523855" y="1900555"/>
            <a:ext cx="234950" cy="231140"/>
          </a:xfrm>
          <a:prstGeom prst="ellipse">
            <a:avLst/>
          </a:prstGeom>
          <a:solidFill>
            <a:srgbClr val="F3DA97"/>
          </a:solidFill>
          <a:ln>
            <a:noFill/>
          </a:ln>
        </p:spPr>
        <p:style>
          <a:lnRef idx="0">
            <a:srgbClr val="ED7D31"/>
          </a:lnRef>
          <a:fillRef idx="3">
            <a:srgbClr val="ED7D31"/>
          </a:fillRef>
          <a:effectRef idx="3">
            <a:srgbClr val="ED7D31"/>
          </a:effectRef>
          <a:fontRef idx="minor">
            <a:sysClr val="window" lastClr="FFFFFF"/>
          </a:fontRef>
        </p:style>
        <p:txBody>
          <a:bodyPr rtlCol="0" anchor="ctr"/>
          <a:lstStyle/>
          <a:p>
            <a:pPr algn="ctr"/>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66" name="Ellipse 250"/>
          <p:cNvSpPr>
            <a:spLocks noChangeAspect="1"/>
          </p:cNvSpPr>
          <p:nvPr>
            <p:custDataLst>
              <p:tags r:id="rId65"/>
            </p:custDataLst>
          </p:nvPr>
        </p:nvSpPr>
        <p:spPr>
          <a:xfrm>
            <a:off x="10638155" y="2012950"/>
            <a:ext cx="5715" cy="5715"/>
          </a:xfrm>
          <a:prstGeom prst="ellipse">
            <a:avLst/>
          </a:prstGeom>
          <a:solidFill>
            <a:srgbClr val="F3DA97"/>
          </a:solidFill>
          <a:ln>
            <a:noFill/>
          </a:ln>
        </p:spPr>
        <p:style>
          <a:lnRef idx="0">
            <a:srgbClr val="ED7D31"/>
          </a:lnRef>
          <a:fillRef idx="3">
            <a:srgbClr val="ED7D31"/>
          </a:fillRef>
          <a:effectRef idx="3">
            <a:srgbClr val="ED7D31"/>
          </a:effectRef>
          <a:fontRef idx="minor">
            <a:sysClr val="window" lastClr="FFFFFF"/>
          </a:fontRef>
        </p:style>
        <p:txBody>
          <a:bodyPr rtlCol="0" anchor="ctr"/>
          <a:lstStyle/>
          <a:p>
            <a:pPr algn="ctr"/>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cxnSp>
        <p:nvCxnSpPr>
          <p:cNvPr id="67" name="Connecteur droit 130"/>
          <p:cNvCxnSpPr>
            <a:endCxn id="72" idx="7"/>
          </p:cNvCxnSpPr>
          <p:nvPr>
            <p:custDataLst>
              <p:tags r:id="rId66"/>
            </p:custDataLst>
          </p:nvPr>
        </p:nvCxnSpPr>
        <p:spPr>
          <a:xfrm flipH="1">
            <a:off x="10406380" y="4129405"/>
            <a:ext cx="235585" cy="224790"/>
          </a:xfrm>
          <a:prstGeom prst="line">
            <a:avLst/>
          </a:prstGeom>
          <a:ln w="28575">
            <a:solidFill>
              <a:srgbClr val="F3DA97"/>
            </a:solidFill>
          </a:ln>
        </p:spPr>
        <p:style>
          <a:lnRef idx="1">
            <a:srgbClr val="5B9BD5"/>
          </a:lnRef>
          <a:fillRef idx="0">
            <a:srgbClr val="5B9BD5"/>
          </a:fillRef>
          <a:effectRef idx="0">
            <a:srgbClr val="5B9BD5"/>
          </a:effectRef>
          <a:fontRef idx="minor">
            <a:sysClr val="windowText" lastClr="000000"/>
          </a:fontRef>
        </p:style>
      </p:cxnSp>
      <p:cxnSp>
        <p:nvCxnSpPr>
          <p:cNvPr id="68" name="Connecteur droit 133"/>
          <p:cNvCxnSpPr>
            <a:endCxn id="74" idx="5"/>
          </p:cNvCxnSpPr>
          <p:nvPr>
            <p:custDataLst>
              <p:tags r:id="rId67"/>
            </p:custDataLst>
          </p:nvPr>
        </p:nvCxnSpPr>
        <p:spPr>
          <a:xfrm flipH="1" flipV="1">
            <a:off x="8199120" y="4034790"/>
            <a:ext cx="1994535" cy="439420"/>
          </a:xfrm>
          <a:prstGeom prst="line">
            <a:avLst/>
          </a:prstGeom>
          <a:ln w="28575">
            <a:solidFill>
              <a:srgbClr val="F3DA97"/>
            </a:solidFill>
          </a:ln>
        </p:spPr>
        <p:style>
          <a:lnRef idx="1">
            <a:srgbClr val="5B9BD5"/>
          </a:lnRef>
          <a:fillRef idx="0">
            <a:srgbClr val="5B9BD5"/>
          </a:fillRef>
          <a:effectRef idx="0">
            <a:srgbClr val="5B9BD5"/>
          </a:effectRef>
          <a:fontRef idx="minor">
            <a:sysClr val="windowText" lastClr="000000"/>
          </a:fontRef>
        </p:style>
      </p:cxnSp>
      <p:cxnSp>
        <p:nvCxnSpPr>
          <p:cNvPr id="69" name="Connecteur droit 135"/>
          <p:cNvCxnSpPr>
            <a:stCxn id="74" idx="3"/>
          </p:cNvCxnSpPr>
          <p:nvPr>
            <p:custDataLst>
              <p:tags r:id="rId68"/>
            </p:custDataLst>
          </p:nvPr>
        </p:nvCxnSpPr>
        <p:spPr>
          <a:xfrm flipH="1" flipV="1">
            <a:off x="7397750" y="2651125"/>
            <a:ext cx="634365" cy="1383665"/>
          </a:xfrm>
          <a:prstGeom prst="line">
            <a:avLst/>
          </a:prstGeom>
          <a:ln w="28575">
            <a:solidFill>
              <a:srgbClr val="F3DA97"/>
            </a:solidFill>
          </a:ln>
        </p:spPr>
        <p:style>
          <a:lnRef idx="1">
            <a:srgbClr val="5B9BD5"/>
          </a:lnRef>
          <a:fillRef idx="0">
            <a:srgbClr val="5B9BD5"/>
          </a:fillRef>
          <a:effectRef idx="0">
            <a:srgbClr val="5B9BD5"/>
          </a:effectRef>
          <a:fontRef idx="minor">
            <a:sysClr val="windowText" lastClr="000000"/>
          </a:fontRef>
        </p:style>
      </p:cxnSp>
      <p:sp>
        <p:nvSpPr>
          <p:cNvPr id="70" name="Ellipse 252"/>
          <p:cNvSpPr/>
          <p:nvPr>
            <p:custDataLst>
              <p:tags r:id="rId69"/>
            </p:custDataLst>
          </p:nvPr>
        </p:nvSpPr>
        <p:spPr>
          <a:xfrm>
            <a:off x="10523855" y="4004945"/>
            <a:ext cx="234950" cy="231140"/>
          </a:xfrm>
          <a:prstGeom prst="ellipse">
            <a:avLst/>
          </a:prstGeom>
          <a:solidFill>
            <a:srgbClr val="F3DA97"/>
          </a:solidFill>
          <a:ln>
            <a:noFill/>
          </a:ln>
        </p:spPr>
        <p:style>
          <a:lnRef idx="0">
            <a:srgbClr val="ED7D31"/>
          </a:lnRef>
          <a:fillRef idx="3">
            <a:srgbClr val="ED7D31"/>
          </a:fillRef>
          <a:effectRef idx="3">
            <a:srgbClr val="ED7D31"/>
          </a:effectRef>
          <a:fontRef idx="minor">
            <a:sysClr val="window" lastClr="FFFFFF"/>
          </a:fontRef>
        </p:style>
        <p:txBody>
          <a:bodyPr rtlCol="0" anchor="ctr"/>
          <a:lstStyle/>
          <a:p>
            <a:pPr algn="ctr"/>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71" name="Ellipse 253"/>
          <p:cNvSpPr>
            <a:spLocks noChangeAspect="1"/>
          </p:cNvSpPr>
          <p:nvPr>
            <p:custDataLst>
              <p:tags r:id="rId70"/>
            </p:custDataLst>
          </p:nvPr>
        </p:nvSpPr>
        <p:spPr>
          <a:xfrm>
            <a:off x="10638155" y="4117340"/>
            <a:ext cx="5715" cy="5715"/>
          </a:xfrm>
          <a:prstGeom prst="ellipse">
            <a:avLst/>
          </a:prstGeom>
          <a:solidFill>
            <a:srgbClr val="F3DA97"/>
          </a:solidFill>
          <a:ln>
            <a:noFill/>
          </a:ln>
        </p:spPr>
        <p:style>
          <a:lnRef idx="0">
            <a:srgbClr val="ED7D31"/>
          </a:lnRef>
          <a:fillRef idx="3">
            <a:srgbClr val="ED7D31"/>
          </a:fillRef>
          <a:effectRef idx="3">
            <a:srgbClr val="ED7D31"/>
          </a:effectRef>
          <a:fontRef idx="minor">
            <a:sysClr val="window" lastClr="FFFFFF"/>
          </a:fontRef>
        </p:style>
        <p:txBody>
          <a:bodyPr rtlCol="0" anchor="ctr"/>
          <a:lstStyle/>
          <a:p>
            <a:pPr algn="ctr"/>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72" name="Ellipse 354"/>
          <p:cNvSpPr/>
          <p:nvPr>
            <p:custDataLst>
              <p:tags r:id="rId71"/>
            </p:custDataLst>
          </p:nvPr>
        </p:nvSpPr>
        <p:spPr>
          <a:xfrm>
            <a:off x="10205085" y="4320540"/>
            <a:ext cx="234950" cy="231140"/>
          </a:xfrm>
          <a:prstGeom prst="ellipse">
            <a:avLst/>
          </a:prstGeom>
          <a:solidFill>
            <a:srgbClr val="F3DA97"/>
          </a:solidFill>
          <a:ln>
            <a:noFill/>
          </a:ln>
        </p:spPr>
        <p:style>
          <a:lnRef idx="0">
            <a:srgbClr val="ED7D31"/>
          </a:lnRef>
          <a:fillRef idx="3">
            <a:srgbClr val="ED7D31"/>
          </a:fillRef>
          <a:effectRef idx="3">
            <a:srgbClr val="ED7D31"/>
          </a:effectRef>
          <a:fontRef idx="minor">
            <a:sysClr val="window" lastClr="FFFFFF"/>
          </a:fontRef>
        </p:style>
        <p:txBody>
          <a:bodyPr rtlCol="0" anchor="ctr"/>
          <a:lstStyle/>
          <a:p>
            <a:pPr algn="ctr"/>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73" name="Ellipse 355"/>
          <p:cNvSpPr>
            <a:spLocks noChangeAspect="1"/>
          </p:cNvSpPr>
          <p:nvPr>
            <p:custDataLst>
              <p:tags r:id="rId72"/>
            </p:custDataLst>
          </p:nvPr>
        </p:nvSpPr>
        <p:spPr>
          <a:xfrm>
            <a:off x="10319385" y="4432935"/>
            <a:ext cx="5715" cy="5715"/>
          </a:xfrm>
          <a:prstGeom prst="ellipse">
            <a:avLst/>
          </a:prstGeom>
          <a:solidFill>
            <a:srgbClr val="F3DA97"/>
          </a:solidFill>
          <a:ln>
            <a:noFill/>
          </a:ln>
        </p:spPr>
        <p:style>
          <a:lnRef idx="0">
            <a:srgbClr val="ED7D31"/>
          </a:lnRef>
          <a:fillRef idx="3">
            <a:srgbClr val="ED7D31"/>
          </a:fillRef>
          <a:effectRef idx="3">
            <a:srgbClr val="ED7D31"/>
          </a:effectRef>
          <a:fontRef idx="minor">
            <a:sysClr val="window" lastClr="FFFFFF"/>
          </a:fontRef>
        </p:style>
        <p:txBody>
          <a:bodyPr rtlCol="0" anchor="ctr"/>
          <a:lstStyle/>
          <a:p>
            <a:pPr algn="ctr"/>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74" name="Ellipse 360"/>
          <p:cNvSpPr/>
          <p:nvPr>
            <p:custDataLst>
              <p:tags r:id="rId73"/>
            </p:custDataLst>
          </p:nvPr>
        </p:nvSpPr>
        <p:spPr>
          <a:xfrm>
            <a:off x="7998460" y="3836670"/>
            <a:ext cx="234950" cy="231140"/>
          </a:xfrm>
          <a:prstGeom prst="ellipse">
            <a:avLst/>
          </a:prstGeom>
          <a:solidFill>
            <a:srgbClr val="F3DA97"/>
          </a:solidFill>
          <a:ln>
            <a:noFill/>
          </a:ln>
        </p:spPr>
        <p:style>
          <a:lnRef idx="0">
            <a:srgbClr val="ED7D31"/>
          </a:lnRef>
          <a:fillRef idx="3">
            <a:srgbClr val="ED7D31"/>
          </a:fillRef>
          <a:effectRef idx="3">
            <a:srgbClr val="ED7D31"/>
          </a:effectRef>
          <a:fontRef idx="minor">
            <a:sysClr val="window" lastClr="FFFFFF"/>
          </a:fontRef>
        </p:style>
        <p:txBody>
          <a:bodyPr rtlCol="0" anchor="ctr"/>
          <a:lstStyle/>
          <a:p>
            <a:pPr algn="ctr"/>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75" name="Ellipse 361"/>
          <p:cNvSpPr>
            <a:spLocks noChangeAspect="1"/>
          </p:cNvSpPr>
          <p:nvPr>
            <p:custDataLst>
              <p:tags r:id="rId74"/>
            </p:custDataLst>
          </p:nvPr>
        </p:nvSpPr>
        <p:spPr>
          <a:xfrm>
            <a:off x="8112760" y="3949065"/>
            <a:ext cx="5715" cy="5715"/>
          </a:xfrm>
          <a:prstGeom prst="ellipse">
            <a:avLst/>
          </a:prstGeom>
          <a:solidFill>
            <a:srgbClr val="F3DA97"/>
          </a:solidFill>
          <a:ln>
            <a:noFill/>
          </a:ln>
        </p:spPr>
        <p:style>
          <a:lnRef idx="0">
            <a:srgbClr val="ED7D31"/>
          </a:lnRef>
          <a:fillRef idx="3">
            <a:srgbClr val="ED7D31"/>
          </a:fillRef>
          <a:effectRef idx="3">
            <a:srgbClr val="ED7D31"/>
          </a:effectRef>
          <a:fontRef idx="minor">
            <a:sysClr val="window" lastClr="FFFFFF"/>
          </a:fontRef>
        </p:style>
        <p:txBody>
          <a:bodyPr rtlCol="0" anchor="ctr"/>
          <a:lstStyle/>
          <a:p>
            <a:pPr algn="ctr"/>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76" name="Ellipse 236"/>
          <p:cNvSpPr/>
          <p:nvPr>
            <p:custDataLst>
              <p:tags r:id="rId75"/>
            </p:custDataLst>
          </p:nvPr>
        </p:nvSpPr>
        <p:spPr>
          <a:xfrm>
            <a:off x="7302500" y="2590800"/>
            <a:ext cx="234950" cy="231140"/>
          </a:xfrm>
          <a:prstGeom prst="ellipse">
            <a:avLst/>
          </a:prstGeom>
          <a:solidFill>
            <a:srgbClr val="F3DA97"/>
          </a:solidFill>
          <a:ln>
            <a:noFill/>
          </a:ln>
        </p:spPr>
        <p:style>
          <a:lnRef idx="0">
            <a:srgbClr val="ED7D31"/>
          </a:lnRef>
          <a:fillRef idx="3">
            <a:srgbClr val="ED7D31"/>
          </a:fillRef>
          <a:effectRef idx="3">
            <a:srgbClr val="ED7D31"/>
          </a:effectRef>
          <a:fontRef idx="minor">
            <a:sysClr val="window" lastClr="FFFFFF"/>
          </a:fontRef>
        </p:style>
        <p:txBody>
          <a:bodyPr rtlCol="0" anchor="ctr"/>
          <a:lstStyle/>
          <a:p>
            <a:pPr algn="ctr"/>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77" name="Ellipse 237"/>
          <p:cNvSpPr>
            <a:spLocks noChangeAspect="1"/>
          </p:cNvSpPr>
          <p:nvPr>
            <p:custDataLst>
              <p:tags r:id="rId76"/>
            </p:custDataLst>
          </p:nvPr>
        </p:nvSpPr>
        <p:spPr>
          <a:xfrm>
            <a:off x="7416800" y="2703195"/>
            <a:ext cx="5715" cy="5715"/>
          </a:xfrm>
          <a:prstGeom prst="ellipse">
            <a:avLst/>
          </a:prstGeom>
          <a:solidFill>
            <a:srgbClr val="F3DA97"/>
          </a:solidFill>
          <a:ln>
            <a:noFill/>
          </a:ln>
        </p:spPr>
        <p:style>
          <a:lnRef idx="0">
            <a:srgbClr val="ED7D31"/>
          </a:lnRef>
          <a:fillRef idx="3">
            <a:srgbClr val="ED7D31"/>
          </a:fillRef>
          <a:effectRef idx="3">
            <a:srgbClr val="ED7D31"/>
          </a:effectRef>
          <a:fontRef idx="minor">
            <a:sysClr val="window" lastClr="FFFFFF"/>
          </a:fontRef>
        </p:style>
        <p:txBody>
          <a:bodyPr rtlCol="0" anchor="ctr"/>
          <a:lstStyle/>
          <a:p>
            <a:pPr algn="ctr"/>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78" name="矩形 77"/>
          <p:cNvSpPr/>
          <p:nvPr>
            <p:custDataLst>
              <p:tags r:id="rId77"/>
            </p:custDataLst>
          </p:nvPr>
        </p:nvSpPr>
        <p:spPr>
          <a:xfrm rot="1260000">
            <a:off x="8467090" y="3712210"/>
            <a:ext cx="739775" cy="398780"/>
          </a:xfrm>
          <a:prstGeom prst="rect">
            <a:avLst/>
          </a:prstGeom>
          <a:noFill/>
        </p:spPr>
        <p:txBody>
          <a:bodyPr wrap="square">
            <a:spAutoFit/>
          </a:bodyPr>
          <a:lstStyle/>
          <a:p>
            <a:pPr algn="ctr"/>
            <a:r>
              <a:rPr sz="1000" dirty="0" smtClean="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产业链</a:t>
            </a:r>
            <a:endParaRPr sz="1000" dirty="0" smtClean="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a:p>
            <a:pPr algn="ctr"/>
            <a:r>
              <a:rPr sz="1000" dirty="0" smtClean="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知识图谱</a:t>
            </a:r>
            <a:endParaRPr sz="1000" dirty="0" smtClean="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79" name="矩形 78"/>
          <p:cNvSpPr/>
          <p:nvPr>
            <p:custDataLst>
              <p:tags r:id="rId78"/>
            </p:custDataLst>
          </p:nvPr>
        </p:nvSpPr>
        <p:spPr>
          <a:xfrm rot="1320000">
            <a:off x="9227820" y="2058670"/>
            <a:ext cx="678815" cy="398780"/>
          </a:xfrm>
          <a:prstGeom prst="rect">
            <a:avLst/>
          </a:prstGeom>
        </p:spPr>
        <p:txBody>
          <a:bodyPr wrap="square">
            <a:spAutoFit/>
          </a:bodyPr>
          <a:lstStyle/>
          <a:p>
            <a:pPr algn="ctr"/>
            <a:r>
              <a:rPr lang="zh-CN" altLang="en-US" sz="1000" dirty="0" smtClean="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ESG报告拆解</a:t>
            </a:r>
            <a:endParaRPr lang="zh-CN" altLang="en-US" sz="1000" dirty="0" smtClean="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80" name="矩形 79"/>
          <p:cNvSpPr/>
          <p:nvPr>
            <p:custDataLst>
              <p:tags r:id="rId79"/>
            </p:custDataLst>
          </p:nvPr>
        </p:nvSpPr>
        <p:spPr>
          <a:xfrm rot="1320000">
            <a:off x="9150985" y="1267460"/>
            <a:ext cx="1344295" cy="398780"/>
          </a:xfrm>
          <a:prstGeom prst="rect">
            <a:avLst/>
          </a:prstGeom>
        </p:spPr>
        <p:txBody>
          <a:bodyPr wrap="square">
            <a:spAutoFit/>
          </a:bodyPr>
          <a:lstStyle/>
          <a:p>
            <a:pPr algn="ctr"/>
            <a:r>
              <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ESG动态、</a:t>
            </a:r>
            <a:r>
              <a:rPr lang="en-US" altLang="zh-CN"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ESG</a:t>
            </a:r>
            <a:r>
              <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数据</a:t>
            </a:r>
            <a:endPar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81" name="矩形 80"/>
          <p:cNvSpPr/>
          <p:nvPr>
            <p:custDataLst>
              <p:tags r:id="rId80"/>
            </p:custDataLst>
          </p:nvPr>
        </p:nvSpPr>
        <p:spPr>
          <a:xfrm rot="1320000">
            <a:off x="9261475" y="1661160"/>
            <a:ext cx="991235" cy="398780"/>
          </a:xfrm>
          <a:prstGeom prst="rect">
            <a:avLst/>
          </a:prstGeom>
          <a:noFill/>
        </p:spPr>
        <p:txBody>
          <a:bodyPr wrap="square">
            <a:spAutoFit/>
          </a:bodyPr>
          <a:lstStyle/>
          <a:p>
            <a:pPr algn="ctr"/>
            <a:r>
              <a:rPr lang="en-US" altLang="zh-CN" sz="1000" dirty="0" smtClean="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ESG</a:t>
            </a:r>
            <a:r>
              <a:rPr lang="zh-CN" altLang="en-US" sz="1000" dirty="0" smtClean="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法库、</a:t>
            </a:r>
            <a:r>
              <a:rPr lang="en-US" altLang="zh-CN" sz="1000" dirty="0" smtClean="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ESG</a:t>
            </a:r>
            <a:r>
              <a:rPr lang="zh-CN" altLang="en-US" sz="1000" dirty="0" smtClean="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知识图谱</a:t>
            </a:r>
            <a:endParaRPr lang="zh-CN" altLang="en-US" sz="1000" dirty="0" smtClean="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82" name="矩形 81"/>
          <p:cNvSpPr/>
          <p:nvPr>
            <p:custDataLst>
              <p:tags r:id="rId81"/>
            </p:custDataLst>
          </p:nvPr>
        </p:nvSpPr>
        <p:spPr>
          <a:xfrm rot="20220000">
            <a:off x="8332470" y="1696720"/>
            <a:ext cx="722630" cy="245110"/>
          </a:xfrm>
          <a:prstGeom prst="rect">
            <a:avLst/>
          </a:prstGeom>
          <a:noFill/>
        </p:spPr>
        <p:txBody>
          <a:bodyPr wrap="square">
            <a:spAutoFit/>
          </a:bodyPr>
          <a:lstStyle/>
          <a:p>
            <a:pPr algn="ctr"/>
            <a:r>
              <a:rPr lang="zh-CN" altLang="en-US" sz="1000"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电子签名</a:t>
            </a:r>
            <a:endParaRPr lang="zh-CN" altLang="en-US" sz="1000"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83" name="矩形 82"/>
          <p:cNvSpPr/>
          <p:nvPr>
            <p:custDataLst>
              <p:tags r:id="rId82"/>
            </p:custDataLst>
          </p:nvPr>
        </p:nvSpPr>
        <p:spPr>
          <a:xfrm rot="20040000">
            <a:off x="7934325" y="1270635"/>
            <a:ext cx="1270635" cy="245110"/>
          </a:xfrm>
          <a:prstGeom prst="rect">
            <a:avLst/>
          </a:prstGeom>
          <a:noFill/>
        </p:spPr>
        <p:txBody>
          <a:bodyPr wrap="square">
            <a:spAutoFit/>
          </a:bodyPr>
          <a:lstStyle/>
          <a:p>
            <a:pPr algn="ctr"/>
            <a:r>
              <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业绩说明会</a:t>
            </a:r>
            <a:endPar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84" name="矩形 83"/>
          <p:cNvSpPr/>
          <p:nvPr>
            <p:custDataLst>
              <p:tags r:id="rId83"/>
            </p:custDataLst>
          </p:nvPr>
        </p:nvSpPr>
        <p:spPr>
          <a:xfrm rot="19920000">
            <a:off x="7566660" y="893445"/>
            <a:ext cx="1424305" cy="414020"/>
          </a:xfrm>
          <a:prstGeom prst="rect">
            <a:avLst/>
          </a:prstGeom>
          <a:noFill/>
        </p:spPr>
        <p:txBody>
          <a:bodyPr wrap="square">
            <a:spAutoFit/>
          </a:bodyPr>
          <a:lstStyle/>
          <a:p>
            <a:pPr algn="ctr"/>
            <a:r>
              <a:rPr sz="105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互动易（易互动）AI自动回复与审批流程</a:t>
            </a:r>
            <a:endParaRPr sz="105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85" name="矩形 84"/>
          <p:cNvSpPr/>
          <p:nvPr>
            <p:custDataLst>
              <p:tags r:id="rId84"/>
            </p:custDataLst>
          </p:nvPr>
        </p:nvSpPr>
        <p:spPr>
          <a:xfrm rot="1320000">
            <a:off x="8168005" y="4169410"/>
            <a:ext cx="972820" cy="245110"/>
          </a:xfrm>
          <a:prstGeom prst="rect">
            <a:avLst/>
          </a:prstGeom>
        </p:spPr>
        <p:txBody>
          <a:bodyPr wrap="square">
            <a:spAutoFit/>
          </a:bodyPr>
          <a:lstStyle/>
          <a:p>
            <a:pPr algn="ctr"/>
            <a:r>
              <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产业链大数据</a:t>
            </a:r>
            <a:endPar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86" name="矩形 85"/>
          <p:cNvSpPr/>
          <p:nvPr>
            <p:custDataLst>
              <p:tags r:id="rId85"/>
            </p:custDataLst>
          </p:nvPr>
        </p:nvSpPr>
        <p:spPr>
          <a:xfrm rot="3840000">
            <a:off x="7519035" y="3417570"/>
            <a:ext cx="821690" cy="398780"/>
          </a:xfrm>
          <a:prstGeom prst="rect">
            <a:avLst/>
          </a:prstGeom>
        </p:spPr>
        <p:txBody>
          <a:bodyPr wrap="square">
            <a:spAutoFit/>
          </a:bodyPr>
          <a:lstStyle/>
          <a:p>
            <a:pPr algn="ctr"/>
            <a:r>
              <a:rPr lang="zh-CN" altLang="en-US" sz="10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mn-ea"/>
              </a:rPr>
              <a:t>内幕信息知情人管理</a:t>
            </a:r>
            <a:endParaRPr lang="zh-CN" altLang="en-US" sz="1000" dirty="0" smtClean="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7" name="矩形 86"/>
          <p:cNvSpPr/>
          <p:nvPr>
            <p:custDataLst>
              <p:tags r:id="rId86"/>
            </p:custDataLst>
          </p:nvPr>
        </p:nvSpPr>
        <p:spPr>
          <a:xfrm rot="3900000">
            <a:off x="7993380" y="3279140"/>
            <a:ext cx="740410" cy="245110"/>
          </a:xfrm>
          <a:prstGeom prst="rect">
            <a:avLst/>
          </a:prstGeom>
        </p:spPr>
        <p:txBody>
          <a:bodyPr wrap="square">
            <a:spAutoFit/>
          </a:bodyPr>
          <a:lstStyle/>
          <a:p>
            <a:pPr algn="ctr"/>
            <a:r>
              <a:rPr lang="zh-CN" altLang="en-US" sz="10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投关管理</a:t>
            </a:r>
            <a:endParaRPr lang="zh-CN" altLang="en-US" sz="10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88" name="矩形 87"/>
          <p:cNvSpPr/>
          <p:nvPr>
            <p:custDataLst>
              <p:tags r:id="rId87"/>
            </p:custDataLst>
          </p:nvPr>
        </p:nvSpPr>
        <p:spPr>
          <a:xfrm rot="17160000">
            <a:off x="7987665" y="2571750"/>
            <a:ext cx="740410" cy="252730"/>
          </a:xfrm>
          <a:prstGeom prst="rect">
            <a:avLst/>
          </a:prstGeom>
        </p:spPr>
        <p:txBody>
          <a:bodyPr wrap="square">
            <a:spAutoFit/>
          </a:bodyPr>
          <a:lstStyle/>
          <a:p>
            <a:pPr algn="ctr"/>
            <a:r>
              <a:rPr lang="zh-CN" altLang="en-US" sz="1050" dirty="0" smtClean="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创新案例</a:t>
            </a:r>
            <a:endParaRPr lang="zh-CN" altLang="en-US" sz="1050" dirty="0" smtClean="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89" name="矩形 88"/>
          <p:cNvSpPr/>
          <p:nvPr>
            <p:custDataLst>
              <p:tags r:id="rId88"/>
            </p:custDataLst>
          </p:nvPr>
        </p:nvSpPr>
        <p:spPr>
          <a:xfrm rot="17280000">
            <a:off x="6491605" y="2047240"/>
            <a:ext cx="1320800" cy="414020"/>
          </a:xfrm>
          <a:prstGeom prst="rect">
            <a:avLst/>
          </a:prstGeom>
        </p:spPr>
        <p:txBody>
          <a:bodyPr wrap="square">
            <a:spAutoFit/>
          </a:bodyPr>
          <a:lstStyle/>
          <a:p>
            <a:pPr algn="ctr"/>
            <a:r>
              <a:rPr lang="zh-CN" altLang="en-US" sz="105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市值提升、</a:t>
            </a:r>
            <a:r>
              <a:rPr lang="en-US" altLang="zh-CN" sz="105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ESG</a:t>
            </a:r>
            <a:r>
              <a:rPr lang="zh-CN" altLang="en-US" sz="105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、双碳等深度研究</a:t>
            </a:r>
            <a:endParaRPr lang="zh-CN" altLang="en-US" sz="105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90" name="矩形 89"/>
          <p:cNvSpPr/>
          <p:nvPr>
            <p:custDataLst>
              <p:tags r:id="rId89"/>
            </p:custDataLst>
          </p:nvPr>
        </p:nvSpPr>
        <p:spPr>
          <a:xfrm rot="17340000">
            <a:off x="7485380" y="2375535"/>
            <a:ext cx="996950" cy="398780"/>
          </a:xfrm>
          <a:prstGeom prst="rect">
            <a:avLst/>
          </a:prstGeom>
        </p:spPr>
        <p:txBody>
          <a:bodyPr wrap="square">
            <a:spAutoFit/>
          </a:bodyPr>
          <a:lstStyle/>
          <a:p>
            <a:pPr algn="ctr"/>
            <a:r>
              <a:rPr lang="zh-CN" altLang="en-US" sz="1000"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rPr>
              <a:t>资本运作效能分析</a:t>
            </a:r>
            <a:endParaRPr lang="zh-CN" altLang="en-US" sz="1000"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endParaRPr>
          </a:p>
        </p:txBody>
      </p:sp>
      <p:sp>
        <p:nvSpPr>
          <p:cNvPr id="91" name="矩形 90"/>
          <p:cNvSpPr/>
          <p:nvPr>
            <p:custDataLst>
              <p:tags r:id="rId90"/>
            </p:custDataLst>
          </p:nvPr>
        </p:nvSpPr>
        <p:spPr>
          <a:xfrm rot="1380000">
            <a:off x="9638665" y="905510"/>
            <a:ext cx="955040" cy="398780"/>
          </a:xfrm>
          <a:prstGeom prst="rect">
            <a:avLst/>
          </a:prstGeom>
        </p:spPr>
        <p:txBody>
          <a:bodyPr wrap="square">
            <a:spAutoFit/>
          </a:bodyPr>
          <a:lstStyle/>
          <a:p>
            <a:pPr algn="ctr"/>
            <a:r>
              <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rPr>
              <a:t>ESG填报</a:t>
            </a:r>
            <a:r>
              <a:rPr lang="en-US" altLang="zh-CN"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rPr>
              <a:t>/</a:t>
            </a:r>
            <a:r>
              <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rPr>
              <a:t>计算工具</a:t>
            </a:r>
            <a:endPar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endParaRPr>
          </a:p>
        </p:txBody>
      </p:sp>
      <p:sp>
        <p:nvSpPr>
          <p:cNvPr id="92" name="矩形 91"/>
          <p:cNvSpPr/>
          <p:nvPr>
            <p:custDataLst>
              <p:tags r:id="rId91"/>
            </p:custDataLst>
          </p:nvPr>
        </p:nvSpPr>
        <p:spPr>
          <a:xfrm rot="17580000">
            <a:off x="7176770" y="2225675"/>
            <a:ext cx="740410" cy="398780"/>
          </a:xfrm>
          <a:prstGeom prst="rect">
            <a:avLst/>
          </a:prstGeom>
          <a:noFill/>
        </p:spPr>
        <p:txBody>
          <a:bodyPr wrap="square">
            <a:spAutoFit/>
          </a:bodyPr>
          <a:lstStyle/>
          <a:p>
            <a:pPr algn="ctr"/>
            <a:r>
              <a:rPr lang="zh-CN" altLang="en-US" sz="1000" dirty="0" smtClean="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薪酬分析、股权激励</a:t>
            </a:r>
            <a:endParaRPr lang="zh-CN" altLang="en-US" sz="1000" dirty="0" smtClean="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93" name="矩形 92"/>
          <p:cNvSpPr/>
          <p:nvPr>
            <p:custDataLst>
              <p:tags r:id="rId92"/>
            </p:custDataLst>
          </p:nvPr>
        </p:nvSpPr>
        <p:spPr>
          <a:xfrm rot="4320000">
            <a:off x="10008235" y="2432685"/>
            <a:ext cx="855980" cy="398780"/>
          </a:xfrm>
          <a:prstGeom prst="rect">
            <a:avLst/>
          </a:prstGeom>
        </p:spPr>
        <p:txBody>
          <a:bodyPr wrap="square">
            <a:spAutoFit/>
          </a:bodyPr>
          <a:lstStyle/>
          <a:p>
            <a:pPr algn="ctr"/>
            <a:r>
              <a:rPr lang="zh-CN" sz="1000" dirty="0" smtClean="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机构</a:t>
            </a:r>
            <a:r>
              <a:rPr lang="en-US" altLang="zh-CN" sz="1000" dirty="0" smtClean="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a:t>
            </a:r>
            <a:r>
              <a:rPr lang="zh-CN" altLang="en-US" sz="1000" dirty="0" smtClean="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产品</a:t>
            </a:r>
            <a:r>
              <a:rPr lang="en-US" altLang="zh-CN" sz="1000" dirty="0" smtClean="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a:t>
            </a:r>
            <a:r>
              <a:rPr lang="zh-CN" altLang="en-US" sz="1000" dirty="0" smtClean="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人物数据库</a:t>
            </a:r>
            <a:endParaRPr lang="zh-CN" altLang="en-US" sz="1000" dirty="0" smtClean="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94" name="矩形 93"/>
          <p:cNvSpPr/>
          <p:nvPr>
            <p:custDataLst>
              <p:tags r:id="rId93"/>
            </p:custDataLst>
          </p:nvPr>
        </p:nvSpPr>
        <p:spPr>
          <a:xfrm rot="4080000">
            <a:off x="9700260" y="2586990"/>
            <a:ext cx="740410" cy="398780"/>
          </a:xfrm>
          <a:prstGeom prst="rect">
            <a:avLst/>
          </a:prstGeom>
        </p:spPr>
        <p:txBody>
          <a:bodyPr wrap="square">
            <a:spAutoFit/>
          </a:bodyPr>
          <a:lstStyle/>
          <a:p>
            <a:pPr algn="ctr"/>
            <a:r>
              <a:rPr lang="zh-CN" altLang="en-US" sz="1000" dirty="0" smtClean="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调研</a:t>
            </a:r>
            <a:r>
              <a:rPr lang="en-US" altLang="zh-CN" sz="1000" dirty="0" smtClean="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a:t>
            </a:r>
            <a:r>
              <a:rPr lang="zh-CN" altLang="en-US" sz="1000" dirty="0" smtClean="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问答</a:t>
            </a:r>
            <a:r>
              <a:rPr lang="en-US" altLang="zh-CN" sz="1000" dirty="0" smtClean="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a:t>
            </a:r>
            <a:r>
              <a:rPr lang="zh-CN" altLang="en-US" sz="1000" dirty="0" smtClean="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研报</a:t>
            </a:r>
            <a:endParaRPr lang="zh-CN" altLang="en-US" sz="1000" dirty="0" smtClean="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95" name="矩形 94"/>
          <p:cNvSpPr/>
          <p:nvPr>
            <p:custDataLst>
              <p:tags r:id="rId94"/>
            </p:custDataLst>
          </p:nvPr>
        </p:nvSpPr>
        <p:spPr>
          <a:xfrm rot="20280000">
            <a:off x="9170035" y="4081780"/>
            <a:ext cx="1097915" cy="398780"/>
          </a:xfrm>
          <a:prstGeom prst="rect">
            <a:avLst/>
          </a:prstGeom>
        </p:spPr>
        <p:txBody>
          <a:bodyPr wrap="square">
            <a:spAutoFit/>
          </a:bodyPr>
          <a:lstStyle/>
          <a:p>
            <a:pPr algn="ctr"/>
            <a:r>
              <a:rPr lang="zh-CN" altLang="en-US" sz="1000" dirty="0" smtClean="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宣传信息在各媒体平台发布</a:t>
            </a:r>
            <a:endParaRPr lang="zh-CN" altLang="en-US" sz="1000" dirty="0" smtClean="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96" name="矩形 95"/>
          <p:cNvSpPr/>
          <p:nvPr>
            <p:custDataLst>
              <p:tags r:id="rId95"/>
            </p:custDataLst>
          </p:nvPr>
        </p:nvSpPr>
        <p:spPr>
          <a:xfrm rot="17580000">
            <a:off x="9555480" y="3279775"/>
            <a:ext cx="1025525" cy="245110"/>
          </a:xfrm>
          <a:prstGeom prst="rect">
            <a:avLst/>
          </a:prstGeom>
        </p:spPr>
        <p:txBody>
          <a:bodyPr wrap="square">
            <a:spAutoFit/>
          </a:bodyPr>
          <a:lstStyle/>
          <a:p>
            <a:pPr algn="ctr"/>
            <a:r>
              <a:rPr lang="zh-CN" altLang="en-US" sz="1000" dirty="0" smtClean="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股权穿透</a:t>
            </a:r>
            <a:endParaRPr lang="zh-CN" altLang="en-US" sz="1000" dirty="0" smtClean="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97" name="矩形 96"/>
          <p:cNvSpPr/>
          <p:nvPr>
            <p:custDataLst>
              <p:tags r:id="rId96"/>
            </p:custDataLst>
          </p:nvPr>
        </p:nvSpPr>
        <p:spPr>
          <a:xfrm rot="17580000">
            <a:off x="10763250" y="3775075"/>
            <a:ext cx="960755" cy="245110"/>
          </a:xfrm>
          <a:prstGeom prst="rect">
            <a:avLst/>
          </a:prstGeom>
        </p:spPr>
        <p:txBody>
          <a:bodyPr wrap="square">
            <a:spAutoFit/>
          </a:bodyPr>
          <a:lstStyle/>
          <a:p>
            <a:pPr algn="ctr"/>
            <a:r>
              <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体检分析报告</a:t>
            </a:r>
            <a:endPar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98" name="矩形 97"/>
          <p:cNvSpPr/>
          <p:nvPr>
            <p:custDataLst>
              <p:tags r:id="rId97"/>
            </p:custDataLst>
          </p:nvPr>
        </p:nvSpPr>
        <p:spPr>
          <a:xfrm rot="17700000">
            <a:off x="10536555" y="3560445"/>
            <a:ext cx="740410" cy="245110"/>
          </a:xfrm>
          <a:prstGeom prst="rect">
            <a:avLst/>
          </a:prstGeom>
        </p:spPr>
        <p:txBody>
          <a:bodyPr wrap="square">
            <a:spAutoFit/>
          </a:bodyPr>
          <a:lstStyle/>
          <a:p>
            <a:pPr algn="ctr"/>
            <a:r>
              <a:rPr lang="zh-CN" altLang="en-US" sz="1000" dirty="0" smtClean="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公司画像</a:t>
            </a:r>
            <a:r>
              <a:rPr lang="en-US" altLang="zh-CN" sz="1000" dirty="0" smtClean="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 </a:t>
            </a:r>
            <a:endParaRPr lang="en-US" altLang="zh-CN" sz="1000" dirty="0" smtClean="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99" name="矩形 98"/>
          <p:cNvSpPr/>
          <p:nvPr>
            <p:custDataLst>
              <p:tags r:id="rId98"/>
            </p:custDataLst>
          </p:nvPr>
        </p:nvSpPr>
        <p:spPr>
          <a:xfrm rot="17460000">
            <a:off x="9834245" y="3366135"/>
            <a:ext cx="1233170" cy="398780"/>
          </a:xfrm>
          <a:prstGeom prst="rect">
            <a:avLst/>
          </a:prstGeom>
        </p:spPr>
        <p:txBody>
          <a:bodyPr wrap="square">
            <a:spAutoFit/>
          </a:bodyPr>
          <a:lstStyle/>
          <a:p>
            <a:pPr algn="ctr"/>
            <a:r>
              <a:rPr lang="zh-CN" altLang="en-US" sz="10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股东</a:t>
            </a:r>
            <a:r>
              <a:rPr lang="en-US" altLang="zh-CN" sz="10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a:t>
            </a:r>
            <a:r>
              <a:rPr lang="zh-CN" altLang="en-US" sz="10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市值</a:t>
            </a:r>
            <a:r>
              <a:rPr lang="en-US" altLang="zh-CN" sz="10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a:t>
            </a:r>
            <a:r>
              <a:rPr lang="zh-CN" altLang="en-US" sz="10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财务</a:t>
            </a:r>
            <a:endParaRPr lang="zh-CN" altLang="en-US" sz="10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a:p>
            <a:pPr algn="ctr"/>
            <a:r>
              <a:rPr lang="zh-CN" altLang="en-US" sz="10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分析报告</a:t>
            </a:r>
            <a:endParaRPr lang="zh-CN" altLang="en-US" sz="10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100" name="矩形 99"/>
          <p:cNvSpPr/>
          <p:nvPr>
            <p:custDataLst>
              <p:tags r:id="rId99"/>
            </p:custDataLst>
          </p:nvPr>
        </p:nvSpPr>
        <p:spPr>
          <a:xfrm rot="20280000">
            <a:off x="8503285" y="2045335"/>
            <a:ext cx="645160" cy="398780"/>
          </a:xfrm>
          <a:prstGeom prst="rect">
            <a:avLst/>
          </a:prstGeom>
          <a:noFill/>
        </p:spPr>
        <p:txBody>
          <a:bodyPr wrap="square">
            <a:spAutoFit/>
          </a:bodyPr>
          <a:lstStyle/>
          <a:p>
            <a:pPr algn="ctr"/>
            <a:r>
              <a:rPr lang="zh-CN" altLang="en-US" sz="1000"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易董</a:t>
            </a:r>
            <a:endParaRPr lang="zh-CN" altLang="en-US" sz="1000"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a:p>
            <a:pPr algn="ctr"/>
            <a:r>
              <a:rPr lang="zh-CN" altLang="en-US" sz="1000"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云会议</a:t>
            </a:r>
            <a:endParaRPr lang="zh-CN" altLang="en-US" sz="1000"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101" name="矩形 100"/>
          <p:cNvSpPr/>
          <p:nvPr>
            <p:custDataLst>
              <p:tags r:id="rId100"/>
            </p:custDataLst>
          </p:nvPr>
        </p:nvSpPr>
        <p:spPr>
          <a:xfrm rot="4020000">
            <a:off x="10414635" y="2341880"/>
            <a:ext cx="951230" cy="245110"/>
          </a:xfrm>
          <a:prstGeom prst="rect">
            <a:avLst/>
          </a:prstGeom>
        </p:spPr>
        <p:txBody>
          <a:bodyPr wrap="square">
            <a:spAutoFit/>
          </a:bodyPr>
          <a:lstStyle/>
          <a:p>
            <a:pPr algn="ctr"/>
            <a:r>
              <a:rPr lang="zh-CN" altLang="en-US" sz="1000" dirty="0" smtClean="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数据浏览器</a:t>
            </a:r>
            <a:endParaRPr lang="zh-CN" altLang="en-US" sz="1000" dirty="0" smtClean="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102" name="矩形 101"/>
          <p:cNvSpPr/>
          <p:nvPr>
            <p:custDataLst>
              <p:tags r:id="rId101"/>
            </p:custDataLst>
          </p:nvPr>
        </p:nvSpPr>
        <p:spPr>
          <a:xfrm rot="4140000">
            <a:off x="10629265" y="2047875"/>
            <a:ext cx="1227455" cy="398780"/>
          </a:xfrm>
          <a:prstGeom prst="rect">
            <a:avLst/>
          </a:prstGeom>
        </p:spPr>
        <p:txBody>
          <a:bodyPr wrap="square">
            <a:spAutoFit/>
          </a:bodyPr>
          <a:lstStyle/>
          <a:p>
            <a:pPr algn="ctr"/>
            <a:r>
              <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全链条价值提升数据支撑体系</a:t>
            </a:r>
            <a:endPar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103" name="矩形 102"/>
          <p:cNvSpPr/>
          <p:nvPr>
            <p:custDataLst>
              <p:tags r:id="rId102"/>
            </p:custDataLst>
          </p:nvPr>
        </p:nvSpPr>
        <p:spPr>
          <a:xfrm rot="20280000">
            <a:off x="9377045" y="4575810"/>
            <a:ext cx="1033780" cy="245110"/>
          </a:xfrm>
          <a:prstGeom prst="rect">
            <a:avLst/>
          </a:prstGeom>
        </p:spPr>
        <p:txBody>
          <a:bodyPr wrap="square">
            <a:spAutoFit/>
          </a:bodyPr>
          <a:lstStyle/>
          <a:p>
            <a:pPr algn="ctr"/>
            <a:r>
              <a:rPr lang="zh-CN" altLang="en-US" sz="1000" dirty="0" smtClean="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视频智能生成</a:t>
            </a:r>
            <a:endParaRPr lang="zh-CN" altLang="en-US" sz="1000" dirty="0" smtClean="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104" name="矩形 103"/>
          <p:cNvSpPr/>
          <p:nvPr>
            <p:custDataLst>
              <p:tags r:id="rId103"/>
            </p:custDataLst>
          </p:nvPr>
        </p:nvSpPr>
        <p:spPr>
          <a:xfrm rot="20040000">
            <a:off x="9482455" y="4960620"/>
            <a:ext cx="1154430" cy="245110"/>
          </a:xfrm>
          <a:prstGeom prst="rect">
            <a:avLst/>
          </a:prstGeom>
        </p:spPr>
        <p:txBody>
          <a:bodyPr wrap="square">
            <a:spAutoFit/>
          </a:bodyPr>
          <a:lstStyle/>
          <a:p>
            <a:pPr algn="ctr"/>
            <a:r>
              <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写稿辅助机器人</a:t>
            </a:r>
            <a:endPar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105" name="矩形 104"/>
          <p:cNvSpPr/>
          <p:nvPr>
            <p:custDataLst>
              <p:tags r:id="rId104"/>
            </p:custDataLst>
          </p:nvPr>
        </p:nvSpPr>
        <p:spPr>
          <a:xfrm rot="3780000">
            <a:off x="7045325" y="3607435"/>
            <a:ext cx="954405" cy="398780"/>
          </a:xfrm>
          <a:prstGeom prst="rect">
            <a:avLst/>
          </a:prstGeom>
        </p:spPr>
        <p:txBody>
          <a:bodyPr wrap="square">
            <a:spAutoFit/>
          </a:bodyPr>
          <a:lstStyle/>
          <a:p>
            <a:pPr algn="ctr"/>
            <a:r>
              <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融资融券查询</a:t>
            </a:r>
            <a:endPar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a:p>
            <a:pPr algn="ctr"/>
            <a:endPar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106" name="矩形 105"/>
          <p:cNvSpPr/>
          <p:nvPr>
            <p:custDataLst>
              <p:tags r:id="rId105"/>
            </p:custDataLst>
          </p:nvPr>
        </p:nvSpPr>
        <p:spPr>
          <a:xfrm rot="3840000">
            <a:off x="6687185" y="3874135"/>
            <a:ext cx="1010920" cy="252730"/>
          </a:xfrm>
          <a:prstGeom prst="rect">
            <a:avLst/>
          </a:prstGeom>
        </p:spPr>
        <p:txBody>
          <a:bodyPr wrap="square">
            <a:spAutoFit/>
          </a:bodyPr>
          <a:lstStyle/>
          <a:p>
            <a:pPr algn="ctr"/>
            <a:r>
              <a:rPr lang="zh-CN" altLang="en-US" sz="105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智能监控</a:t>
            </a:r>
            <a:endParaRPr lang="zh-CN" altLang="en-US" sz="105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7" name="椭圆 106"/>
          <p:cNvSpPr/>
          <p:nvPr>
            <p:custDataLst>
              <p:tags r:id="rId106"/>
            </p:custDataLst>
          </p:nvPr>
        </p:nvSpPr>
        <p:spPr>
          <a:xfrm>
            <a:off x="7464425" y="262890"/>
            <a:ext cx="668655" cy="668655"/>
          </a:xfrm>
          <a:prstGeom prst="ellipse">
            <a:avLst/>
          </a:prstGeom>
          <a:solidFill>
            <a:srgbClr val="D2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08" name="ZoneTexte 170"/>
          <p:cNvSpPr txBox="1"/>
          <p:nvPr>
            <p:custDataLst>
              <p:tags r:id="rId107"/>
            </p:custDataLst>
          </p:nvPr>
        </p:nvSpPr>
        <p:spPr>
          <a:xfrm>
            <a:off x="7350760" y="589280"/>
            <a:ext cx="895985" cy="245110"/>
          </a:xfrm>
          <a:prstGeom prst="rect">
            <a:avLst/>
          </a:prstGeom>
          <a:noFill/>
        </p:spPr>
        <p:txBody>
          <a:bodyPr wrap="square" rtlCol="0">
            <a:spAutoFit/>
          </a:bodyPr>
          <a:lstStyle>
            <a:defPPr>
              <a:defRPr lang="zh-CN"/>
            </a:defPPr>
            <a:lvl1pPr algn="ctr">
              <a:defRPr sz="1600" b="1">
                <a:solidFill>
                  <a:sysClr val="window" lastClr="FFFFFF"/>
                </a:solidFill>
                <a:latin typeface="微软雅黑" panose="020B0503020204020204" pitchFamily="34" charset="-122"/>
                <a:ea typeface="微软雅黑" panose="020B0503020204020204" pitchFamily="34" charset="-122"/>
              </a:defRPr>
            </a:lvl1pPr>
          </a:lstStyle>
          <a:p>
            <a:r>
              <a:rPr lang="zh-CN" altLang="en-US" sz="1000" b="0" dirty="0">
                <a:gradFill>
                  <a:gsLst>
                    <a:gs pos="0">
                      <a:srgbClr val="CCCEF7">
                        <a:lumMod val="5000"/>
                        <a:lumOff val="95000"/>
                      </a:srgbClr>
                    </a:gs>
                    <a:gs pos="100000">
                      <a:srgbClr val="D9D9D9">
                        <a:lumMod val="85000"/>
                      </a:srgbClr>
                    </a:gs>
                  </a:gsLst>
                  <a:lin ang="5400000" scaled="0"/>
                </a:gradFill>
                <a:cs typeface="微软雅黑" panose="020B0503020204020204" pitchFamily="34" charset="-122"/>
                <a:sym typeface="汉仪雅酷黑 45W" panose="020B0404020202020204" charset="-122"/>
              </a:rPr>
              <a:t>交流平台</a:t>
            </a:r>
            <a:endParaRPr lang="zh-CN" altLang="en-US" sz="1000" b="0" dirty="0">
              <a:gradFill>
                <a:gsLst>
                  <a:gs pos="0">
                    <a:srgbClr val="CCCEF7">
                      <a:lumMod val="5000"/>
                      <a:lumOff val="95000"/>
                    </a:srgbClr>
                  </a:gs>
                  <a:gs pos="100000">
                    <a:srgbClr val="D9D9D9">
                      <a:lumMod val="85000"/>
                    </a:srgbClr>
                  </a:gs>
                </a:gsLst>
                <a:lin ang="5400000" scaled="0"/>
              </a:gradFill>
              <a:cs typeface="微软雅黑" panose="020B0503020204020204" pitchFamily="34" charset="-122"/>
              <a:sym typeface="汉仪雅酷黑 45W" panose="020B0404020202020204" charset="-122"/>
            </a:endParaRPr>
          </a:p>
        </p:txBody>
      </p:sp>
      <p:sp>
        <p:nvSpPr>
          <p:cNvPr id="109" name="椭圆 108"/>
          <p:cNvSpPr/>
          <p:nvPr>
            <p:custDataLst>
              <p:tags r:id="rId108"/>
            </p:custDataLst>
          </p:nvPr>
        </p:nvSpPr>
        <p:spPr>
          <a:xfrm>
            <a:off x="9988550" y="173990"/>
            <a:ext cx="668655" cy="668655"/>
          </a:xfrm>
          <a:prstGeom prst="ellipse">
            <a:avLst/>
          </a:prstGeom>
          <a:solidFill>
            <a:srgbClr val="D2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10" name="ZoneTexte 170"/>
          <p:cNvSpPr txBox="1"/>
          <p:nvPr>
            <p:custDataLst>
              <p:tags r:id="rId109"/>
            </p:custDataLst>
          </p:nvPr>
        </p:nvSpPr>
        <p:spPr>
          <a:xfrm>
            <a:off x="10094595" y="501015"/>
            <a:ext cx="457200" cy="245110"/>
          </a:xfrm>
          <a:prstGeom prst="rect">
            <a:avLst/>
          </a:prstGeom>
          <a:noFill/>
        </p:spPr>
        <p:txBody>
          <a:bodyPr wrap="square" rtlCol="0">
            <a:spAutoFit/>
          </a:bodyPr>
          <a:lstStyle>
            <a:defPPr>
              <a:defRPr lang="zh-CN"/>
            </a:defPPr>
            <a:lvl1pPr algn="ctr">
              <a:defRPr sz="1600" b="1">
                <a:solidFill>
                  <a:sysClr val="window" lastClr="FFFFFF"/>
                </a:solidFill>
                <a:latin typeface="微软雅黑" panose="020B0503020204020204" pitchFamily="34" charset="-122"/>
                <a:ea typeface="微软雅黑" panose="020B0503020204020204" pitchFamily="34" charset="-122"/>
              </a:defRPr>
            </a:lvl1pPr>
          </a:lstStyle>
          <a:p>
            <a:r>
              <a:rPr lang="en-US" altLang="zh-CN" sz="1000" b="0" dirty="0">
                <a:gradFill>
                  <a:gsLst>
                    <a:gs pos="0">
                      <a:srgbClr val="CCCEF7">
                        <a:lumMod val="5000"/>
                        <a:lumOff val="95000"/>
                      </a:srgbClr>
                    </a:gs>
                    <a:gs pos="100000">
                      <a:srgbClr val="D9D9D9">
                        <a:lumMod val="85000"/>
                      </a:srgbClr>
                    </a:gs>
                  </a:gsLst>
                  <a:lin ang="5400000" scaled="0"/>
                </a:gradFill>
                <a:cs typeface="汉仪正圆 55繁" panose="00020600040101010101" charset="-122"/>
                <a:sym typeface="汉仪雅酷黑 45W" panose="020B0404020202020204" charset="-122"/>
              </a:rPr>
              <a:t>ESG</a:t>
            </a:r>
            <a:endParaRPr lang="en-US" altLang="zh-CN" sz="1000" b="0" dirty="0">
              <a:gradFill>
                <a:gsLst>
                  <a:gs pos="0">
                    <a:srgbClr val="CCCEF7">
                      <a:lumMod val="5000"/>
                      <a:lumOff val="95000"/>
                    </a:srgbClr>
                  </a:gs>
                  <a:gs pos="100000">
                    <a:srgbClr val="D9D9D9">
                      <a:lumMod val="85000"/>
                    </a:srgbClr>
                  </a:gs>
                </a:gsLst>
                <a:lin ang="5400000" scaled="0"/>
              </a:gradFill>
              <a:cs typeface="汉仪正圆 55繁" panose="00020600040101010101" charset="-122"/>
              <a:sym typeface="汉仪雅酷黑 45W" panose="020B0404020202020204" charset="-122"/>
            </a:endParaRPr>
          </a:p>
        </p:txBody>
      </p:sp>
      <p:sp>
        <p:nvSpPr>
          <p:cNvPr id="111" name="椭圆 110"/>
          <p:cNvSpPr/>
          <p:nvPr>
            <p:custDataLst>
              <p:tags r:id="rId110"/>
            </p:custDataLst>
          </p:nvPr>
        </p:nvSpPr>
        <p:spPr>
          <a:xfrm>
            <a:off x="11462385" y="1589405"/>
            <a:ext cx="668655" cy="668655"/>
          </a:xfrm>
          <a:prstGeom prst="ellipse">
            <a:avLst/>
          </a:prstGeom>
          <a:solidFill>
            <a:srgbClr val="D2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12" name="ZoneTexte 170"/>
          <p:cNvSpPr txBox="1"/>
          <p:nvPr>
            <p:custDataLst>
              <p:tags r:id="rId111"/>
            </p:custDataLst>
          </p:nvPr>
        </p:nvSpPr>
        <p:spPr>
          <a:xfrm>
            <a:off x="11490325" y="1916430"/>
            <a:ext cx="613410" cy="398780"/>
          </a:xfrm>
          <a:prstGeom prst="rect">
            <a:avLst/>
          </a:prstGeom>
          <a:noFill/>
        </p:spPr>
        <p:txBody>
          <a:bodyPr wrap="square" rtlCol="0">
            <a:spAutoFit/>
          </a:bodyPr>
          <a:lstStyle>
            <a:defPPr>
              <a:defRPr lang="zh-CN"/>
            </a:defPPr>
            <a:lvl1pPr algn="ctr">
              <a:defRPr sz="1600" b="1">
                <a:solidFill>
                  <a:sysClr val="window" lastClr="FFFFFF"/>
                </a:solidFill>
                <a:latin typeface="微软雅黑" panose="020B0503020204020204" pitchFamily="34" charset="-122"/>
                <a:ea typeface="微软雅黑" panose="020B0503020204020204" pitchFamily="34" charset="-122"/>
              </a:defRPr>
            </a:lvl1pPr>
          </a:lstStyle>
          <a:p>
            <a:r>
              <a:rPr lang="zh-CN" altLang="en-US" sz="1000" b="0" dirty="0">
                <a:solidFill>
                  <a:schemeClr val="lt1"/>
                </a:solidFill>
                <a:cs typeface="微软雅黑" panose="020B0503020204020204" pitchFamily="34" charset="-122"/>
                <a:sym typeface="汉仪雅酷黑 45W" panose="020B0404020202020204" charset="-122"/>
              </a:rPr>
              <a:t>价值大数据</a:t>
            </a:r>
            <a:endParaRPr lang="zh-CN" altLang="en-US" sz="1000" b="0" dirty="0">
              <a:solidFill>
                <a:schemeClr val="lt1"/>
              </a:solidFill>
              <a:cs typeface="微软雅黑" panose="020B0503020204020204" pitchFamily="34" charset="-122"/>
              <a:sym typeface="汉仪雅酷黑 45W" panose="020B0404020202020204" charset="-122"/>
            </a:endParaRPr>
          </a:p>
        </p:txBody>
      </p:sp>
      <p:sp>
        <p:nvSpPr>
          <p:cNvPr id="113" name="椭圆 112"/>
          <p:cNvSpPr/>
          <p:nvPr>
            <p:custDataLst>
              <p:tags r:id="rId112"/>
            </p:custDataLst>
          </p:nvPr>
        </p:nvSpPr>
        <p:spPr>
          <a:xfrm>
            <a:off x="11479530" y="3765550"/>
            <a:ext cx="668655" cy="668655"/>
          </a:xfrm>
          <a:prstGeom prst="ellipse">
            <a:avLst/>
          </a:prstGeom>
          <a:solidFill>
            <a:srgbClr val="D2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14" name="ZoneTexte 170"/>
          <p:cNvSpPr txBox="1"/>
          <p:nvPr>
            <p:custDataLst>
              <p:tags r:id="rId113"/>
            </p:custDataLst>
          </p:nvPr>
        </p:nvSpPr>
        <p:spPr>
          <a:xfrm>
            <a:off x="11409680" y="4157345"/>
            <a:ext cx="841375" cy="245110"/>
          </a:xfrm>
          <a:prstGeom prst="rect">
            <a:avLst/>
          </a:prstGeom>
          <a:noFill/>
        </p:spPr>
        <p:txBody>
          <a:bodyPr wrap="square" rtlCol="0">
            <a:spAutoFit/>
          </a:bodyPr>
          <a:lstStyle>
            <a:defPPr>
              <a:defRPr lang="zh-CN"/>
            </a:defPPr>
            <a:lvl1pPr algn="ctr">
              <a:defRPr sz="1600" b="1">
                <a:solidFill>
                  <a:sysClr val="window" lastClr="FFFFFF"/>
                </a:solidFill>
                <a:latin typeface="微软雅黑" panose="020B0503020204020204" pitchFamily="34" charset="-122"/>
                <a:ea typeface="微软雅黑" panose="020B0503020204020204" pitchFamily="34" charset="-122"/>
              </a:defRPr>
            </a:lvl1pPr>
          </a:lstStyle>
          <a:p>
            <a:pPr algn="ctr"/>
            <a:r>
              <a:rPr lang="zh-CN" altLang="en-US" sz="1000" b="0" dirty="0">
                <a:gradFill>
                  <a:gsLst>
                    <a:gs pos="0">
                      <a:srgbClr val="CCCEF7">
                        <a:lumMod val="5000"/>
                        <a:lumOff val="95000"/>
                      </a:srgbClr>
                    </a:gs>
                    <a:gs pos="100000">
                      <a:srgbClr val="D9D9D9">
                        <a:lumMod val="85000"/>
                      </a:srgbClr>
                    </a:gs>
                  </a:gsLst>
                  <a:lin ang="5400000" scaled="0"/>
                </a:gradFill>
                <a:cs typeface="微软雅黑" panose="020B0503020204020204" pitchFamily="34" charset="-122"/>
                <a:sym typeface="汉仪雅酷黑 45W" panose="020B0404020202020204" charset="-122"/>
              </a:rPr>
              <a:t>分析体系</a:t>
            </a:r>
            <a:endParaRPr lang="zh-CN" altLang="en-US" sz="1000" b="0" dirty="0">
              <a:gradFill>
                <a:gsLst>
                  <a:gs pos="0">
                    <a:srgbClr val="CCCEF7">
                      <a:lumMod val="5000"/>
                      <a:lumOff val="95000"/>
                    </a:srgbClr>
                  </a:gs>
                  <a:gs pos="100000">
                    <a:srgbClr val="D9D9D9">
                      <a:lumMod val="85000"/>
                    </a:srgbClr>
                  </a:gs>
                </a:gsLst>
                <a:lin ang="5400000" scaled="0"/>
              </a:gradFill>
              <a:cs typeface="微软雅黑" panose="020B0503020204020204" pitchFamily="34" charset="-122"/>
              <a:sym typeface="汉仪雅酷黑 45W" panose="020B0404020202020204" charset="-122"/>
            </a:endParaRPr>
          </a:p>
        </p:txBody>
      </p:sp>
      <p:sp>
        <p:nvSpPr>
          <p:cNvPr id="115" name="椭圆 114"/>
          <p:cNvSpPr/>
          <p:nvPr>
            <p:custDataLst>
              <p:tags r:id="rId114"/>
            </p:custDataLst>
          </p:nvPr>
        </p:nvSpPr>
        <p:spPr>
          <a:xfrm>
            <a:off x="9996805" y="5278755"/>
            <a:ext cx="668655" cy="668655"/>
          </a:xfrm>
          <a:prstGeom prst="ellipse">
            <a:avLst/>
          </a:prstGeom>
          <a:solidFill>
            <a:srgbClr val="D2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16" name="ZoneTexte 170"/>
          <p:cNvSpPr txBox="1"/>
          <p:nvPr>
            <p:custDataLst>
              <p:tags r:id="rId115"/>
            </p:custDataLst>
          </p:nvPr>
        </p:nvSpPr>
        <p:spPr>
          <a:xfrm>
            <a:off x="9909175" y="5605145"/>
            <a:ext cx="848995" cy="245110"/>
          </a:xfrm>
          <a:prstGeom prst="rect">
            <a:avLst/>
          </a:prstGeom>
          <a:noFill/>
        </p:spPr>
        <p:txBody>
          <a:bodyPr wrap="square" rtlCol="0">
            <a:spAutoFit/>
          </a:bodyPr>
          <a:lstStyle>
            <a:defPPr>
              <a:defRPr lang="zh-CN"/>
            </a:defPPr>
            <a:lvl1pPr algn="ctr">
              <a:defRPr sz="1600" b="1">
                <a:solidFill>
                  <a:sysClr val="window" lastClr="FFFFFF"/>
                </a:solidFill>
                <a:latin typeface="微软雅黑" panose="020B0503020204020204" pitchFamily="34" charset="-122"/>
                <a:ea typeface="微软雅黑" panose="020B0503020204020204" pitchFamily="34" charset="-122"/>
              </a:defRPr>
            </a:lvl1pPr>
          </a:lstStyle>
          <a:p>
            <a:pPr algn="ctr"/>
            <a:r>
              <a:rPr lang="zh-CN" altLang="en-US" sz="1000" b="0" dirty="0">
                <a:gradFill>
                  <a:gsLst>
                    <a:gs pos="0">
                      <a:srgbClr val="CCCEF7">
                        <a:lumMod val="5000"/>
                        <a:lumOff val="95000"/>
                      </a:srgbClr>
                    </a:gs>
                    <a:gs pos="100000">
                      <a:srgbClr val="D9D9D9">
                        <a:lumMod val="85000"/>
                      </a:srgbClr>
                    </a:gs>
                  </a:gsLst>
                  <a:lin ang="5400000" scaled="0"/>
                </a:gradFill>
                <a:cs typeface="微软雅黑" panose="020B0503020204020204" pitchFamily="34" charset="-122"/>
                <a:sym typeface="汉仪雅酷黑 45W" panose="020B0404020202020204" charset="-122"/>
              </a:rPr>
              <a:t>投关展示</a:t>
            </a:r>
            <a:endParaRPr lang="zh-CN" altLang="en-US" sz="1000" b="0" dirty="0">
              <a:gradFill>
                <a:gsLst>
                  <a:gs pos="0">
                    <a:srgbClr val="CCCEF7">
                      <a:lumMod val="5000"/>
                      <a:lumOff val="95000"/>
                    </a:srgbClr>
                  </a:gs>
                  <a:gs pos="100000">
                    <a:srgbClr val="D9D9D9">
                      <a:lumMod val="85000"/>
                    </a:srgbClr>
                  </a:gs>
                </a:gsLst>
                <a:lin ang="5400000" scaled="0"/>
              </a:gradFill>
              <a:cs typeface="微软雅黑" panose="020B0503020204020204" pitchFamily="34" charset="-122"/>
              <a:sym typeface="汉仪雅酷黑 45W" panose="020B0404020202020204" charset="-122"/>
            </a:endParaRPr>
          </a:p>
        </p:txBody>
      </p:sp>
      <p:sp>
        <p:nvSpPr>
          <p:cNvPr id="117" name="椭圆 116"/>
          <p:cNvSpPr/>
          <p:nvPr>
            <p:custDataLst>
              <p:tags r:id="rId116"/>
            </p:custDataLst>
          </p:nvPr>
        </p:nvSpPr>
        <p:spPr>
          <a:xfrm>
            <a:off x="7693660" y="5245100"/>
            <a:ext cx="668655" cy="668655"/>
          </a:xfrm>
          <a:prstGeom prst="ellipse">
            <a:avLst/>
          </a:prstGeom>
          <a:solidFill>
            <a:srgbClr val="D2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18" name="ZoneTexte 170"/>
          <p:cNvSpPr txBox="1"/>
          <p:nvPr>
            <p:custDataLst>
              <p:tags r:id="rId117"/>
            </p:custDataLst>
          </p:nvPr>
        </p:nvSpPr>
        <p:spPr>
          <a:xfrm>
            <a:off x="7639050" y="5588000"/>
            <a:ext cx="777875" cy="229870"/>
          </a:xfrm>
          <a:prstGeom prst="rect">
            <a:avLst/>
          </a:prstGeom>
          <a:noFill/>
        </p:spPr>
        <p:txBody>
          <a:bodyPr wrap="square" rtlCol="0">
            <a:spAutoFit/>
          </a:bodyPr>
          <a:lstStyle>
            <a:defPPr>
              <a:defRPr lang="zh-CN"/>
            </a:defPPr>
            <a:lvl1pPr algn="ctr">
              <a:defRPr sz="1600" b="1">
                <a:solidFill>
                  <a:sysClr val="window" lastClr="FFFFFF"/>
                </a:solidFill>
                <a:latin typeface="微软雅黑" panose="020B0503020204020204" pitchFamily="34" charset="-122"/>
                <a:ea typeface="微软雅黑" panose="020B0503020204020204" pitchFamily="34" charset="-122"/>
              </a:defRPr>
            </a:lvl1pPr>
          </a:lstStyle>
          <a:p>
            <a:pPr algn="ctr"/>
            <a:r>
              <a:rPr lang="zh-CN" altLang="en-US" sz="900" b="0" dirty="0">
                <a:gradFill>
                  <a:gsLst>
                    <a:gs pos="0">
                      <a:srgbClr val="CCCEF7">
                        <a:lumMod val="5000"/>
                        <a:lumOff val="95000"/>
                      </a:srgbClr>
                    </a:gs>
                    <a:gs pos="100000">
                      <a:srgbClr val="D9D9D9">
                        <a:lumMod val="85000"/>
                      </a:srgbClr>
                    </a:gs>
                  </a:gsLst>
                  <a:lin ang="5400000" scaled="0"/>
                </a:gradFill>
                <a:cs typeface="微软雅黑" panose="020B0503020204020204" pitchFamily="34" charset="-122"/>
                <a:sym typeface="汉仪雅酷黑 45W" panose="020B0404020202020204" charset="-122"/>
              </a:rPr>
              <a:t>产业链图谱</a:t>
            </a:r>
            <a:endParaRPr lang="zh-CN" altLang="en-US" sz="900" b="0" dirty="0">
              <a:gradFill>
                <a:gsLst>
                  <a:gs pos="0">
                    <a:srgbClr val="CCCEF7">
                      <a:lumMod val="5000"/>
                      <a:lumOff val="95000"/>
                    </a:srgbClr>
                  </a:gs>
                  <a:gs pos="100000">
                    <a:srgbClr val="D9D9D9">
                      <a:lumMod val="85000"/>
                    </a:srgbClr>
                  </a:gs>
                </a:gsLst>
                <a:lin ang="5400000" scaled="0"/>
              </a:gradFill>
              <a:cs typeface="微软雅黑" panose="020B0503020204020204" pitchFamily="34" charset="-122"/>
              <a:sym typeface="汉仪雅酷黑 45W" panose="020B0404020202020204" charset="-122"/>
            </a:endParaRPr>
          </a:p>
        </p:txBody>
      </p:sp>
      <p:sp>
        <p:nvSpPr>
          <p:cNvPr id="119" name="椭圆 118"/>
          <p:cNvSpPr/>
          <p:nvPr>
            <p:custDataLst>
              <p:tags r:id="rId118"/>
            </p:custDataLst>
          </p:nvPr>
        </p:nvSpPr>
        <p:spPr>
          <a:xfrm>
            <a:off x="6233160" y="3883025"/>
            <a:ext cx="668655" cy="668655"/>
          </a:xfrm>
          <a:prstGeom prst="ellipse">
            <a:avLst/>
          </a:prstGeom>
          <a:solidFill>
            <a:srgbClr val="D2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20" name="ZoneTexte 170"/>
          <p:cNvSpPr txBox="1"/>
          <p:nvPr>
            <p:custDataLst>
              <p:tags r:id="rId119"/>
            </p:custDataLst>
          </p:nvPr>
        </p:nvSpPr>
        <p:spPr>
          <a:xfrm>
            <a:off x="6212205" y="4262755"/>
            <a:ext cx="717550" cy="229870"/>
          </a:xfrm>
          <a:prstGeom prst="rect">
            <a:avLst/>
          </a:prstGeom>
          <a:noFill/>
        </p:spPr>
        <p:txBody>
          <a:bodyPr wrap="square" rtlCol="0">
            <a:spAutoFit/>
          </a:bodyPr>
          <a:lstStyle>
            <a:defPPr>
              <a:defRPr lang="zh-CN"/>
            </a:defPPr>
            <a:lvl1pPr algn="ctr">
              <a:defRPr sz="1600" b="1">
                <a:solidFill>
                  <a:sysClr val="window" lastClr="FFFFFF"/>
                </a:solidFill>
                <a:latin typeface="微软雅黑" panose="020B0503020204020204" pitchFamily="34" charset="-122"/>
                <a:ea typeface="微软雅黑" panose="020B0503020204020204" pitchFamily="34" charset="-122"/>
              </a:defRPr>
            </a:lvl1pPr>
          </a:lstStyle>
          <a:p>
            <a:pPr algn="ctr"/>
            <a:r>
              <a:rPr lang="zh-CN" altLang="en-US" sz="900" b="0" dirty="0">
                <a:solidFill>
                  <a:schemeClr val="lt1"/>
                </a:solidFill>
                <a:cs typeface="微软雅黑" panose="020B0503020204020204" pitchFamily="34" charset="-122"/>
                <a:sym typeface="汉仪雅酷黑 45W" panose="020B0404020202020204" charset="-122"/>
              </a:rPr>
              <a:t>价值管理</a:t>
            </a:r>
            <a:endParaRPr lang="zh-CN" altLang="en-US" sz="900" b="0" dirty="0">
              <a:solidFill>
                <a:schemeClr val="lt1"/>
              </a:solidFill>
              <a:cs typeface="微软雅黑" panose="020B0503020204020204" pitchFamily="34" charset="-122"/>
              <a:sym typeface="汉仪雅酷黑 45W" panose="020B0404020202020204" charset="-122"/>
            </a:endParaRPr>
          </a:p>
        </p:txBody>
      </p:sp>
      <p:sp>
        <p:nvSpPr>
          <p:cNvPr id="121" name="椭圆 120"/>
          <p:cNvSpPr/>
          <p:nvPr>
            <p:custDataLst>
              <p:tags r:id="rId120"/>
            </p:custDataLst>
          </p:nvPr>
        </p:nvSpPr>
        <p:spPr>
          <a:xfrm>
            <a:off x="6212840" y="1623695"/>
            <a:ext cx="668655" cy="668655"/>
          </a:xfrm>
          <a:prstGeom prst="ellipse">
            <a:avLst/>
          </a:prstGeom>
          <a:solidFill>
            <a:srgbClr val="D24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22" name="ZoneTexte 170"/>
          <p:cNvSpPr txBox="1"/>
          <p:nvPr>
            <p:custDataLst>
              <p:tags r:id="rId121"/>
            </p:custDataLst>
          </p:nvPr>
        </p:nvSpPr>
        <p:spPr>
          <a:xfrm>
            <a:off x="6165850" y="1950720"/>
            <a:ext cx="764540" cy="245110"/>
          </a:xfrm>
          <a:prstGeom prst="rect">
            <a:avLst/>
          </a:prstGeom>
          <a:noFill/>
        </p:spPr>
        <p:txBody>
          <a:bodyPr wrap="square" rtlCol="0">
            <a:spAutoFit/>
          </a:bodyPr>
          <a:lstStyle>
            <a:defPPr>
              <a:defRPr lang="zh-CN"/>
            </a:defPPr>
            <a:lvl1pPr algn="ctr">
              <a:defRPr sz="1600" b="1">
                <a:solidFill>
                  <a:sysClr val="window" lastClr="FFFFFF"/>
                </a:solidFill>
                <a:latin typeface="微软雅黑" panose="020B0503020204020204" pitchFamily="34" charset="-122"/>
                <a:ea typeface="微软雅黑" panose="020B0503020204020204" pitchFamily="34" charset="-122"/>
              </a:defRPr>
            </a:lvl1pPr>
          </a:lstStyle>
          <a:p>
            <a:r>
              <a:rPr lang="zh-CN" altLang="en-US" sz="1000" b="0" dirty="0">
                <a:gradFill>
                  <a:gsLst>
                    <a:gs pos="0">
                      <a:srgbClr val="CCCEF7">
                        <a:lumMod val="5000"/>
                        <a:lumOff val="95000"/>
                      </a:srgbClr>
                    </a:gs>
                    <a:gs pos="100000">
                      <a:srgbClr val="D9D9D9">
                        <a:lumMod val="85000"/>
                      </a:srgbClr>
                    </a:gs>
                  </a:gsLst>
                  <a:lin ang="5400000" scaled="0"/>
                </a:gradFill>
                <a:cs typeface="微软雅黑" panose="020B0503020204020204" pitchFamily="34" charset="-122"/>
                <a:sym typeface="汉仪雅酷黑 45W" panose="020B0404020202020204" charset="-122"/>
              </a:rPr>
              <a:t>资本运作</a:t>
            </a:r>
            <a:endParaRPr lang="zh-CN" altLang="en-US" sz="1000" b="0" dirty="0">
              <a:gradFill>
                <a:gsLst>
                  <a:gs pos="0">
                    <a:srgbClr val="CCCEF7">
                      <a:lumMod val="5000"/>
                      <a:lumOff val="95000"/>
                    </a:srgbClr>
                  </a:gs>
                  <a:gs pos="100000">
                    <a:srgbClr val="D9D9D9">
                      <a:lumMod val="85000"/>
                    </a:srgbClr>
                  </a:gs>
                </a:gsLst>
                <a:lin ang="5400000" scaled="0"/>
              </a:gradFill>
              <a:cs typeface="微软雅黑" panose="020B0503020204020204" pitchFamily="34" charset="-122"/>
              <a:sym typeface="汉仪雅酷黑 45W" panose="020B0404020202020204" charset="-122"/>
            </a:endParaRPr>
          </a:p>
        </p:txBody>
      </p:sp>
      <p:sp>
        <p:nvSpPr>
          <p:cNvPr id="123" name="Freeform 32"/>
          <p:cNvSpPr/>
          <p:nvPr>
            <p:custDataLst>
              <p:tags r:id="rId122"/>
            </p:custDataLst>
          </p:nvPr>
        </p:nvSpPr>
        <p:spPr bwMode="auto">
          <a:xfrm>
            <a:off x="11683365" y="3888740"/>
            <a:ext cx="261620" cy="20320"/>
          </a:xfrm>
          <a:custGeom>
            <a:avLst/>
            <a:gdLst>
              <a:gd name="T0" fmla="*/ 142 w 3245"/>
              <a:gd name="T1" fmla="*/ 0 h 287"/>
              <a:gd name="T2" fmla="*/ 3101 w 3245"/>
              <a:gd name="T3" fmla="*/ 0 h 287"/>
              <a:gd name="T4" fmla="*/ 3130 w 3245"/>
              <a:gd name="T5" fmla="*/ 3 h 287"/>
              <a:gd name="T6" fmla="*/ 3158 w 3245"/>
              <a:gd name="T7" fmla="*/ 12 h 287"/>
              <a:gd name="T8" fmla="*/ 3181 w 3245"/>
              <a:gd name="T9" fmla="*/ 25 h 287"/>
              <a:gd name="T10" fmla="*/ 3203 w 3245"/>
              <a:gd name="T11" fmla="*/ 42 h 287"/>
              <a:gd name="T12" fmla="*/ 3220 w 3245"/>
              <a:gd name="T13" fmla="*/ 64 h 287"/>
              <a:gd name="T14" fmla="*/ 3233 w 3245"/>
              <a:gd name="T15" fmla="*/ 89 h 287"/>
              <a:gd name="T16" fmla="*/ 3242 w 3245"/>
              <a:gd name="T17" fmla="*/ 115 h 287"/>
              <a:gd name="T18" fmla="*/ 3245 w 3245"/>
              <a:gd name="T19" fmla="*/ 144 h 287"/>
              <a:gd name="T20" fmla="*/ 3242 w 3245"/>
              <a:gd name="T21" fmla="*/ 173 h 287"/>
              <a:gd name="T22" fmla="*/ 3233 w 3245"/>
              <a:gd name="T23" fmla="*/ 199 h 287"/>
              <a:gd name="T24" fmla="*/ 3220 w 3245"/>
              <a:gd name="T25" fmla="*/ 224 h 287"/>
              <a:gd name="T26" fmla="*/ 3203 w 3245"/>
              <a:gd name="T27" fmla="*/ 245 h 287"/>
              <a:gd name="T28" fmla="*/ 3181 w 3245"/>
              <a:gd name="T29" fmla="*/ 263 h 287"/>
              <a:gd name="T30" fmla="*/ 3158 w 3245"/>
              <a:gd name="T31" fmla="*/ 276 h 287"/>
              <a:gd name="T32" fmla="*/ 3130 w 3245"/>
              <a:gd name="T33" fmla="*/ 284 h 287"/>
              <a:gd name="T34" fmla="*/ 3101 w 3245"/>
              <a:gd name="T35" fmla="*/ 287 h 287"/>
              <a:gd name="T36" fmla="*/ 142 w 3245"/>
              <a:gd name="T37" fmla="*/ 287 h 287"/>
              <a:gd name="T38" fmla="*/ 114 w 3245"/>
              <a:gd name="T39" fmla="*/ 284 h 287"/>
              <a:gd name="T40" fmla="*/ 87 w 3245"/>
              <a:gd name="T41" fmla="*/ 276 h 287"/>
              <a:gd name="T42" fmla="*/ 62 w 3245"/>
              <a:gd name="T43" fmla="*/ 263 h 287"/>
              <a:gd name="T44" fmla="*/ 41 w 3245"/>
              <a:gd name="T45" fmla="*/ 245 h 287"/>
              <a:gd name="T46" fmla="*/ 24 w 3245"/>
              <a:gd name="T47" fmla="*/ 224 h 287"/>
              <a:gd name="T48" fmla="*/ 10 w 3245"/>
              <a:gd name="T49" fmla="*/ 199 h 287"/>
              <a:gd name="T50" fmla="*/ 2 w 3245"/>
              <a:gd name="T51" fmla="*/ 173 h 287"/>
              <a:gd name="T52" fmla="*/ 0 w 3245"/>
              <a:gd name="T53" fmla="*/ 144 h 287"/>
              <a:gd name="T54" fmla="*/ 2 w 3245"/>
              <a:gd name="T55" fmla="*/ 115 h 287"/>
              <a:gd name="T56" fmla="*/ 10 w 3245"/>
              <a:gd name="T57" fmla="*/ 89 h 287"/>
              <a:gd name="T58" fmla="*/ 24 w 3245"/>
              <a:gd name="T59" fmla="*/ 64 h 287"/>
              <a:gd name="T60" fmla="*/ 41 w 3245"/>
              <a:gd name="T61" fmla="*/ 42 h 287"/>
              <a:gd name="T62" fmla="*/ 62 w 3245"/>
              <a:gd name="T63" fmla="*/ 25 h 287"/>
              <a:gd name="T64" fmla="*/ 87 w 3245"/>
              <a:gd name="T65" fmla="*/ 12 h 287"/>
              <a:gd name="T66" fmla="*/ 114 w 3245"/>
              <a:gd name="T67" fmla="*/ 3 h 287"/>
              <a:gd name="T68" fmla="*/ 142 w 3245"/>
              <a:gd name="T6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45" h="287">
                <a:moveTo>
                  <a:pt x="142" y="0"/>
                </a:moveTo>
                <a:lnTo>
                  <a:pt x="3101" y="0"/>
                </a:lnTo>
                <a:lnTo>
                  <a:pt x="3130" y="3"/>
                </a:lnTo>
                <a:lnTo>
                  <a:pt x="3158" y="12"/>
                </a:lnTo>
                <a:lnTo>
                  <a:pt x="3181" y="25"/>
                </a:lnTo>
                <a:lnTo>
                  <a:pt x="3203" y="42"/>
                </a:lnTo>
                <a:lnTo>
                  <a:pt x="3220" y="64"/>
                </a:lnTo>
                <a:lnTo>
                  <a:pt x="3233" y="89"/>
                </a:lnTo>
                <a:lnTo>
                  <a:pt x="3242" y="115"/>
                </a:lnTo>
                <a:lnTo>
                  <a:pt x="3245" y="144"/>
                </a:lnTo>
                <a:lnTo>
                  <a:pt x="3242" y="173"/>
                </a:lnTo>
                <a:lnTo>
                  <a:pt x="3233" y="199"/>
                </a:lnTo>
                <a:lnTo>
                  <a:pt x="3220" y="224"/>
                </a:lnTo>
                <a:lnTo>
                  <a:pt x="3203" y="245"/>
                </a:lnTo>
                <a:lnTo>
                  <a:pt x="3181" y="263"/>
                </a:lnTo>
                <a:lnTo>
                  <a:pt x="3158" y="276"/>
                </a:lnTo>
                <a:lnTo>
                  <a:pt x="3130" y="284"/>
                </a:lnTo>
                <a:lnTo>
                  <a:pt x="3101" y="287"/>
                </a:lnTo>
                <a:lnTo>
                  <a:pt x="142" y="287"/>
                </a:lnTo>
                <a:lnTo>
                  <a:pt x="114" y="284"/>
                </a:lnTo>
                <a:lnTo>
                  <a:pt x="87" y="276"/>
                </a:lnTo>
                <a:lnTo>
                  <a:pt x="62" y="263"/>
                </a:lnTo>
                <a:lnTo>
                  <a:pt x="41" y="245"/>
                </a:lnTo>
                <a:lnTo>
                  <a:pt x="24" y="224"/>
                </a:lnTo>
                <a:lnTo>
                  <a:pt x="10" y="199"/>
                </a:lnTo>
                <a:lnTo>
                  <a:pt x="2" y="173"/>
                </a:lnTo>
                <a:lnTo>
                  <a:pt x="0" y="144"/>
                </a:lnTo>
                <a:lnTo>
                  <a:pt x="2" y="115"/>
                </a:lnTo>
                <a:lnTo>
                  <a:pt x="10" y="89"/>
                </a:lnTo>
                <a:lnTo>
                  <a:pt x="24" y="64"/>
                </a:lnTo>
                <a:lnTo>
                  <a:pt x="41" y="42"/>
                </a:lnTo>
                <a:lnTo>
                  <a:pt x="62" y="25"/>
                </a:lnTo>
                <a:lnTo>
                  <a:pt x="87" y="12"/>
                </a:lnTo>
                <a:lnTo>
                  <a:pt x="114" y="3"/>
                </a:lnTo>
                <a:lnTo>
                  <a:pt x="142" y="0"/>
                </a:lnTo>
                <a:close/>
              </a:path>
            </a:pathLst>
          </a:custGeom>
          <a:solidFill>
            <a:schemeClr val="lt1"/>
          </a:solid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24" name="Freeform 33"/>
          <p:cNvSpPr/>
          <p:nvPr>
            <p:custDataLst>
              <p:tags r:id="rId123"/>
            </p:custDataLst>
          </p:nvPr>
        </p:nvSpPr>
        <p:spPr bwMode="auto">
          <a:xfrm>
            <a:off x="11708765" y="3934460"/>
            <a:ext cx="210820" cy="119380"/>
          </a:xfrm>
          <a:custGeom>
            <a:avLst/>
            <a:gdLst>
              <a:gd name="T0" fmla="*/ 172 w 2612"/>
              <a:gd name="T1" fmla="*/ 3 h 1703"/>
              <a:gd name="T2" fmla="*/ 224 w 2612"/>
              <a:gd name="T3" fmla="*/ 24 h 1703"/>
              <a:gd name="T4" fmla="*/ 261 w 2612"/>
              <a:gd name="T5" fmla="*/ 63 h 1703"/>
              <a:gd name="T6" fmla="*/ 283 w 2612"/>
              <a:gd name="T7" fmla="*/ 114 h 1703"/>
              <a:gd name="T8" fmla="*/ 286 w 2612"/>
              <a:gd name="T9" fmla="*/ 1274 h 1703"/>
              <a:gd name="T10" fmla="*/ 297 w 2612"/>
              <a:gd name="T11" fmla="*/ 1329 h 1703"/>
              <a:gd name="T12" fmla="*/ 328 w 2612"/>
              <a:gd name="T13" fmla="*/ 1374 h 1703"/>
              <a:gd name="T14" fmla="*/ 373 w 2612"/>
              <a:gd name="T15" fmla="*/ 1404 h 1703"/>
              <a:gd name="T16" fmla="*/ 428 w 2612"/>
              <a:gd name="T17" fmla="*/ 1416 h 1703"/>
              <a:gd name="T18" fmla="*/ 2213 w 2612"/>
              <a:gd name="T19" fmla="*/ 1413 h 1703"/>
              <a:gd name="T20" fmla="*/ 2263 w 2612"/>
              <a:gd name="T21" fmla="*/ 1391 h 1703"/>
              <a:gd name="T22" fmla="*/ 2302 w 2612"/>
              <a:gd name="T23" fmla="*/ 1353 h 1703"/>
              <a:gd name="T24" fmla="*/ 2324 w 2612"/>
              <a:gd name="T25" fmla="*/ 1303 h 1703"/>
              <a:gd name="T26" fmla="*/ 2326 w 2612"/>
              <a:gd name="T27" fmla="*/ 143 h 1703"/>
              <a:gd name="T28" fmla="*/ 2337 w 2612"/>
              <a:gd name="T29" fmla="*/ 88 h 1703"/>
              <a:gd name="T30" fmla="*/ 2368 w 2612"/>
              <a:gd name="T31" fmla="*/ 42 h 1703"/>
              <a:gd name="T32" fmla="*/ 2414 w 2612"/>
              <a:gd name="T33" fmla="*/ 11 h 1703"/>
              <a:gd name="T34" fmla="*/ 2469 w 2612"/>
              <a:gd name="T35" fmla="*/ 0 h 1703"/>
              <a:gd name="T36" fmla="*/ 2525 w 2612"/>
              <a:gd name="T37" fmla="*/ 11 h 1703"/>
              <a:gd name="T38" fmla="*/ 2570 w 2612"/>
              <a:gd name="T39" fmla="*/ 42 h 1703"/>
              <a:gd name="T40" fmla="*/ 2601 w 2612"/>
              <a:gd name="T41" fmla="*/ 88 h 1703"/>
              <a:gd name="T42" fmla="*/ 2612 w 2612"/>
              <a:gd name="T43" fmla="*/ 143 h 1703"/>
              <a:gd name="T44" fmla="*/ 2609 w 2612"/>
              <a:gd name="T45" fmla="*/ 1323 h 1703"/>
              <a:gd name="T46" fmla="*/ 2588 w 2612"/>
              <a:gd name="T47" fmla="*/ 1418 h 1703"/>
              <a:gd name="T48" fmla="*/ 2546 w 2612"/>
              <a:gd name="T49" fmla="*/ 1504 h 1703"/>
              <a:gd name="T50" fmla="*/ 2486 w 2612"/>
              <a:gd name="T51" fmla="*/ 1577 h 1703"/>
              <a:gd name="T52" fmla="*/ 2414 w 2612"/>
              <a:gd name="T53" fmla="*/ 1635 h 1703"/>
              <a:gd name="T54" fmla="*/ 2329 w 2612"/>
              <a:gd name="T55" fmla="*/ 1677 h 1703"/>
              <a:gd name="T56" fmla="*/ 2234 w 2612"/>
              <a:gd name="T57" fmla="*/ 1700 h 1703"/>
              <a:gd name="T58" fmla="*/ 428 w 2612"/>
              <a:gd name="T59" fmla="*/ 1703 h 1703"/>
              <a:gd name="T60" fmla="*/ 330 w 2612"/>
              <a:gd name="T61" fmla="*/ 1692 h 1703"/>
              <a:gd name="T62" fmla="*/ 240 w 2612"/>
              <a:gd name="T63" fmla="*/ 1659 h 1703"/>
              <a:gd name="T64" fmla="*/ 160 w 2612"/>
              <a:gd name="T65" fmla="*/ 1608 h 1703"/>
              <a:gd name="T66" fmla="*/ 95 w 2612"/>
              <a:gd name="T67" fmla="*/ 1542 h 1703"/>
              <a:gd name="T68" fmla="*/ 43 w 2612"/>
              <a:gd name="T69" fmla="*/ 1462 h 1703"/>
              <a:gd name="T70" fmla="*/ 12 w 2612"/>
              <a:gd name="T71" fmla="*/ 1372 h 1703"/>
              <a:gd name="T72" fmla="*/ 0 w 2612"/>
              <a:gd name="T73" fmla="*/ 1274 h 1703"/>
              <a:gd name="T74" fmla="*/ 2 w 2612"/>
              <a:gd name="T75" fmla="*/ 114 h 1703"/>
              <a:gd name="T76" fmla="*/ 24 w 2612"/>
              <a:gd name="T77" fmla="*/ 63 h 1703"/>
              <a:gd name="T78" fmla="*/ 63 w 2612"/>
              <a:gd name="T79" fmla="*/ 24 h 1703"/>
              <a:gd name="T80" fmla="*/ 114 w 2612"/>
              <a:gd name="T81" fmla="*/ 3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2" h="1703">
                <a:moveTo>
                  <a:pt x="143" y="0"/>
                </a:moveTo>
                <a:lnTo>
                  <a:pt x="172" y="3"/>
                </a:lnTo>
                <a:lnTo>
                  <a:pt x="199" y="11"/>
                </a:lnTo>
                <a:lnTo>
                  <a:pt x="224" y="24"/>
                </a:lnTo>
                <a:lnTo>
                  <a:pt x="244" y="42"/>
                </a:lnTo>
                <a:lnTo>
                  <a:pt x="261" y="63"/>
                </a:lnTo>
                <a:lnTo>
                  <a:pt x="275" y="88"/>
                </a:lnTo>
                <a:lnTo>
                  <a:pt x="283" y="114"/>
                </a:lnTo>
                <a:lnTo>
                  <a:pt x="286" y="143"/>
                </a:lnTo>
                <a:lnTo>
                  <a:pt x="286" y="1274"/>
                </a:lnTo>
                <a:lnTo>
                  <a:pt x="289" y="1303"/>
                </a:lnTo>
                <a:lnTo>
                  <a:pt x="297" y="1329"/>
                </a:lnTo>
                <a:lnTo>
                  <a:pt x="311" y="1353"/>
                </a:lnTo>
                <a:lnTo>
                  <a:pt x="328" y="1374"/>
                </a:lnTo>
                <a:lnTo>
                  <a:pt x="349" y="1391"/>
                </a:lnTo>
                <a:lnTo>
                  <a:pt x="373" y="1404"/>
                </a:lnTo>
                <a:lnTo>
                  <a:pt x="400" y="1413"/>
                </a:lnTo>
                <a:lnTo>
                  <a:pt x="428" y="1416"/>
                </a:lnTo>
                <a:lnTo>
                  <a:pt x="2184" y="1416"/>
                </a:lnTo>
                <a:lnTo>
                  <a:pt x="2213" y="1413"/>
                </a:lnTo>
                <a:lnTo>
                  <a:pt x="2240" y="1404"/>
                </a:lnTo>
                <a:lnTo>
                  <a:pt x="2263" y="1391"/>
                </a:lnTo>
                <a:lnTo>
                  <a:pt x="2285" y="1374"/>
                </a:lnTo>
                <a:lnTo>
                  <a:pt x="2302" y="1353"/>
                </a:lnTo>
                <a:lnTo>
                  <a:pt x="2314" y="1329"/>
                </a:lnTo>
                <a:lnTo>
                  <a:pt x="2324" y="1303"/>
                </a:lnTo>
                <a:lnTo>
                  <a:pt x="2326" y="1274"/>
                </a:lnTo>
                <a:lnTo>
                  <a:pt x="2326" y="143"/>
                </a:lnTo>
                <a:lnTo>
                  <a:pt x="2329" y="114"/>
                </a:lnTo>
                <a:lnTo>
                  <a:pt x="2337" y="88"/>
                </a:lnTo>
                <a:lnTo>
                  <a:pt x="2350" y="63"/>
                </a:lnTo>
                <a:lnTo>
                  <a:pt x="2368" y="42"/>
                </a:lnTo>
                <a:lnTo>
                  <a:pt x="2389" y="24"/>
                </a:lnTo>
                <a:lnTo>
                  <a:pt x="2414" y="11"/>
                </a:lnTo>
                <a:lnTo>
                  <a:pt x="2440" y="3"/>
                </a:lnTo>
                <a:lnTo>
                  <a:pt x="2469" y="0"/>
                </a:lnTo>
                <a:lnTo>
                  <a:pt x="2498" y="3"/>
                </a:lnTo>
                <a:lnTo>
                  <a:pt x="2525" y="11"/>
                </a:lnTo>
                <a:lnTo>
                  <a:pt x="2549" y="24"/>
                </a:lnTo>
                <a:lnTo>
                  <a:pt x="2570" y="42"/>
                </a:lnTo>
                <a:lnTo>
                  <a:pt x="2588" y="63"/>
                </a:lnTo>
                <a:lnTo>
                  <a:pt x="2601" y="88"/>
                </a:lnTo>
                <a:lnTo>
                  <a:pt x="2609" y="114"/>
                </a:lnTo>
                <a:lnTo>
                  <a:pt x="2612" y="143"/>
                </a:lnTo>
                <a:lnTo>
                  <a:pt x="2612" y="1274"/>
                </a:lnTo>
                <a:lnTo>
                  <a:pt x="2609" y="1323"/>
                </a:lnTo>
                <a:lnTo>
                  <a:pt x="2601" y="1372"/>
                </a:lnTo>
                <a:lnTo>
                  <a:pt x="2588" y="1418"/>
                </a:lnTo>
                <a:lnTo>
                  <a:pt x="2568" y="1462"/>
                </a:lnTo>
                <a:lnTo>
                  <a:pt x="2546" y="1504"/>
                </a:lnTo>
                <a:lnTo>
                  <a:pt x="2518" y="1542"/>
                </a:lnTo>
                <a:lnTo>
                  <a:pt x="2486" y="1577"/>
                </a:lnTo>
                <a:lnTo>
                  <a:pt x="2452" y="1608"/>
                </a:lnTo>
                <a:lnTo>
                  <a:pt x="2414" y="1635"/>
                </a:lnTo>
                <a:lnTo>
                  <a:pt x="2373" y="1659"/>
                </a:lnTo>
                <a:lnTo>
                  <a:pt x="2329" y="1677"/>
                </a:lnTo>
                <a:lnTo>
                  <a:pt x="2283" y="1692"/>
                </a:lnTo>
                <a:lnTo>
                  <a:pt x="2234" y="1700"/>
                </a:lnTo>
                <a:lnTo>
                  <a:pt x="2184" y="1703"/>
                </a:lnTo>
                <a:lnTo>
                  <a:pt x="428" y="1703"/>
                </a:lnTo>
                <a:lnTo>
                  <a:pt x="378" y="1700"/>
                </a:lnTo>
                <a:lnTo>
                  <a:pt x="330" y="1692"/>
                </a:lnTo>
                <a:lnTo>
                  <a:pt x="284" y="1677"/>
                </a:lnTo>
                <a:lnTo>
                  <a:pt x="240" y="1659"/>
                </a:lnTo>
                <a:lnTo>
                  <a:pt x="199" y="1635"/>
                </a:lnTo>
                <a:lnTo>
                  <a:pt x="160" y="1608"/>
                </a:lnTo>
                <a:lnTo>
                  <a:pt x="125" y="1577"/>
                </a:lnTo>
                <a:lnTo>
                  <a:pt x="95" y="1542"/>
                </a:lnTo>
                <a:lnTo>
                  <a:pt x="67" y="1504"/>
                </a:lnTo>
                <a:lnTo>
                  <a:pt x="43" y="1462"/>
                </a:lnTo>
                <a:lnTo>
                  <a:pt x="25" y="1418"/>
                </a:lnTo>
                <a:lnTo>
                  <a:pt x="12" y="1372"/>
                </a:lnTo>
                <a:lnTo>
                  <a:pt x="2" y="1323"/>
                </a:lnTo>
                <a:lnTo>
                  <a:pt x="0" y="1274"/>
                </a:lnTo>
                <a:lnTo>
                  <a:pt x="0" y="143"/>
                </a:lnTo>
                <a:lnTo>
                  <a:pt x="2" y="114"/>
                </a:lnTo>
                <a:lnTo>
                  <a:pt x="12" y="88"/>
                </a:lnTo>
                <a:lnTo>
                  <a:pt x="24" y="63"/>
                </a:lnTo>
                <a:lnTo>
                  <a:pt x="42" y="42"/>
                </a:lnTo>
                <a:lnTo>
                  <a:pt x="63" y="24"/>
                </a:lnTo>
                <a:lnTo>
                  <a:pt x="87" y="11"/>
                </a:lnTo>
                <a:lnTo>
                  <a:pt x="114" y="3"/>
                </a:lnTo>
                <a:lnTo>
                  <a:pt x="143" y="0"/>
                </a:lnTo>
                <a:close/>
              </a:path>
            </a:pathLst>
          </a:custGeom>
          <a:solidFill>
            <a:schemeClr val="lt1"/>
          </a:solid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25" name="Freeform 34"/>
          <p:cNvSpPr/>
          <p:nvPr>
            <p:custDataLst>
              <p:tags r:id="rId124"/>
            </p:custDataLst>
          </p:nvPr>
        </p:nvSpPr>
        <p:spPr bwMode="auto">
          <a:xfrm>
            <a:off x="11762740" y="3973830"/>
            <a:ext cx="23495" cy="38100"/>
          </a:xfrm>
          <a:custGeom>
            <a:avLst/>
            <a:gdLst>
              <a:gd name="T0" fmla="*/ 143 w 287"/>
              <a:gd name="T1" fmla="*/ 0 h 540"/>
              <a:gd name="T2" fmla="*/ 172 w 287"/>
              <a:gd name="T3" fmla="*/ 3 h 540"/>
              <a:gd name="T4" fmla="*/ 200 w 287"/>
              <a:gd name="T5" fmla="*/ 11 h 540"/>
              <a:gd name="T6" fmla="*/ 223 w 287"/>
              <a:gd name="T7" fmla="*/ 24 h 540"/>
              <a:gd name="T8" fmla="*/ 245 w 287"/>
              <a:gd name="T9" fmla="*/ 42 h 540"/>
              <a:gd name="T10" fmla="*/ 262 w 287"/>
              <a:gd name="T11" fmla="*/ 63 h 540"/>
              <a:gd name="T12" fmla="*/ 275 w 287"/>
              <a:gd name="T13" fmla="*/ 88 h 540"/>
              <a:gd name="T14" fmla="*/ 284 w 287"/>
              <a:gd name="T15" fmla="*/ 114 h 540"/>
              <a:gd name="T16" fmla="*/ 287 w 287"/>
              <a:gd name="T17" fmla="*/ 143 h 540"/>
              <a:gd name="T18" fmla="*/ 287 w 287"/>
              <a:gd name="T19" fmla="*/ 396 h 540"/>
              <a:gd name="T20" fmla="*/ 284 w 287"/>
              <a:gd name="T21" fmla="*/ 426 h 540"/>
              <a:gd name="T22" fmla="*/ 275 w 287"/>
              <a:gd name="T23" fmla="*/ 453 h 540"/>
              <a:gd name="T24" fmla="*/ 262 w 287"/>
              <a:gd name="T25" fmla="*/ 477 h 540"/>
              <a:gd name="T26" fmla="*/ 245 w 287"/>
              <a:gd name="T27" fmla="*/ 498 h 540"/>
              <a:gd name="T28" fmla="*/ 223 w 287"/>
              <a:gd name="T29" fmla="*/ 515 h 540"/>
              <a:gd name="T30" fmla="*/ 200 w 287"/>
              <a:gd name="T31" fmla="*/ 529 h 540"/>
              <a:gd name="T32" fmla="*/ 172 w 287"/>
              <a:gd name="T33" fmla="*/ 537 h 540"/>
              <a:gd name="T34" fmla="*/ 143 w 287"/>
              <a:gd name="T35" fmla="*/ 540 h 540"/>
              <a:gd name="T36" fmla="*/ 115 w 287"/>
              <a:gd name="T37" fmla="*/ 537 h 540"/>
              <a:gd name="T38" fmla="*/ 88 w 287"/>
              <a:gd name="T39" fmla="*/ 529 h 540"/>
              <a:gd name="T40" fmla="*/ 64 w 287"/>
              <a:gd name="T41" fmla="*/ 515 h 540"/>
              <a:gd name="T42" fmla="*/ 42 w 287"/>
              <a:gd name="T43" fmla="*/ 498 h 540"/>
              <a:gd name="T44" fmla="*/ 25 w 287"/>
              <a:gd name="T45" fmla="*/ 477 h 540"/>
              <a:gd name="T46" fmla="*/ 11 w 287"/>
              <a:gd name="T47" fmla="*/ 453 h 540"/>
              <a:gd name="T48" fmla="*/ 3 w 287"/>
              <a:gd name="T49" fmla="*/ 426 h 540"/>
              <a:gd name="T50" fmla="*/ 0 w 287"/>
              <a:gd name="T51" fmla="*/ 396 h 540"/>
              <a:gd name="T52" fmla="*/ 0 w 287"/>
              <a:gd name="T53" fmla="*/ 143 h 540"/>
              <a:gd name="T54" fmla="*/ 3 w 287"/>
              <a:gd name="T55" fmla="*/ 114 h 540"/>
              <a:gd name="T56" fmla="*/ 11 w 287"/>
              <a:gd name="T57" fmla="*/ 88 h 540"/>
              <a:gd name="T58" fmla="*/ 25 w 287"/>
              <a:gd name="T59" fmla="*/ 63 h 540"/>
              <a:gd name="T60" fmla="*/ 42 w 287"/>
              <a:gd name="T61" fmla="*/ 42 h 540"/>
              <a:gd name="T62" fmla="*/ 64 w 287"/>
              <a:gd name="T63" fmla="*/ 24 h 540"/>
              <a:gd name="T64" fmla="*/ 88 w 287"/>
              <a:gd name="T65" fmla="*/ 11 h 540"/>
              <a:gd name="T66" fmla="*/ 115 w 287"/>
              <a:gd name="T67" fmla="*/ 3 h 540"/>
              <a:gd name="T68" fmla="*/ 143 w 287"/>
              <a:gd name="T69"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7" h="540">
                <a:moveTo>
                  <a:pt x="143" y="0"/>
                </a:moveTo>
                <a:lnTo>
                  <a:pt x="172" y="3"/>
                </a:lnTo>
                <a:lnTo>
                  <a:pt x="200" y="11"/>
                </a:lnTo>
                <a:lnTo>
                  <a:pt x="223" y="24"/>
                </a:lnTo>
                <a:lnTo>
                  <a:pt x="245" y="42"/>
                </a:lnTo>
                <a:lnTo>
                  <a:pt x="262" y="63"/>
                </a:lnTo>
                <a:lnTo>
                  <a:pt x="275" y="88"/>
                </a:lnTo>
                <a:lnTo>
                  <a:pt x="284" y="114"/>
                </a:lnTo>
                <a:lnTo>
                  <a:pt x="287" y="143"/>
                </a:lnTo>
                <a:lnTo>
                  <a:pt x="287" y="396"/>
                </a:lnTo>
                <a:lnTo>
                  <a:pt x="284" y="426"/>
                </a:lnTo>
                <a:lnTo>
                  <a:pt x="275" y="453"/>
                </a:lnTo>
                <a:lnTo>
                  <a:pt x="262" y="477"/>
                </a:lnTo>
                <a:lnTo>
                  <a:pt x="245" y="498"/>
                </a:lnTo>
                <a:lnTo>
                  <a:pt x="223" y="515"/>
                </a:lnTo>
                <a:lnTo>
                  <a:pt x="200" y="529"/>
                </a:lnTo>
                <a:lnTo>
                  <a:pt x="172" y="537"/>
                </a:lnTo>
                <a:lnTo>
                  <a:pt x="143" y="540"/>
                </a:lnTo>
                <a:lnTo>
                  <a:pt x="115" y="537"/>
                </a:lnTo>
                <a:lnTo>
                  <a:pt x="88" y="529"/>
                </a:lnTo>
                <a:lnTo>
                  <a:pt x="64" y="515"/>
                </a:lnTo>
                <a:lnTo>
                  <a:pt x="42" y="498"/>
                </a:lnTo>
                <a:lnTo>
                  <a:pt x="25" y="477"/>
                </a:lnTo>
                <a:lnTo>
                  <a:pt x="11" y="453"/>
                </a:lnTo>
                <a:lnTo>
                  <a:pt x="3" y="426"/>
                </a:lnTo>
                <a:lnTo>
                  <a:pt x="0" y="396"/>
                </a:lnTo>
                <a:lnTo>
                  <a:pt x="0" y="143"/>
                </a:lnTo>
                <a:lnTo>
                  <a:pt x="3" y="114"/>
                </a:lnTo>
                <a:lnTo>
                  <a:pt x="11" y="88"/>
                </a:lnTo>
                <a:lnTo>
                  <a:pt x="25" y="63"/>
                </a:lnTo>
                <a:lnTo>
                  <a:pt x="42" y="42"/>
                </a:lnTo>
                <a:lnTo>
                  <a:pt x="64" y="24"/>
                </a:lnTo>
                <a:lnTo>
                  <a:pt x="88" y="11"/>
                </a:lnTo>
                <a:lnTo>
                  <a:pt x="115" y="3"/>
                </a:lnTo>
                <a:lnTo>
                  <a:pt x="143" y="0"/>
                </a:lnTo>
                <a:close/>
              </a:path>
            </a:pathLst>
          </a:custGeom>
          <a:solidFill>
            <a:schemeClr val="lt1"/>
          </a:solid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26" name="Freeform 35"/>
          <p:cNvSpPr/>
          <p:nvPr>
            <p:custDataLst>
              <p:tags r:id="rId125"/>
            </p:custDataLst>
          </p:nvPr>
        </p:nvSpPr>
        <p:spPr bwMode="auto">
          <a:xfrm>
            <a:off x="11802745" y="3937635"/>
            <a:ext cx="22860" cy="74295"/>
          </a:xfrm>
          <a:custGeom>
            <a:avLst/>
            <a:gdLst>
              <a:gd name="T0" fmla="*/ 142 w 285"/>
              <a:gd name="T1" fmla="*/ 0 h 1063"/>
              <a:gd name="T2" fmla="*/ 172 w 285"/>
              <a:gd name="T3" fmla="*/ 3 h 1063"/>
              <a:gd name="T4" fmla="*/ 198 w 285"/>
              <a:gd name="T5" fmla="*/ 11 h 1063"/>
              <a:gd name="T6" fmla="*/ 223 w 285"/>
              <a:gd name="T7" fmla="*/ 24 h 1063"/>
              <a:gd name="T8" fmla="*/ 243 w 285"/>
              <a:gd name="T9" fmla="*/ 42 h 1063"/>
              <a:gd name="T10" fmla="*/ 261 w 285"/>
              <a:gd name="T11" fmla="*/ 63 h 1063"/>
              <a:gd name="T12" fmla="*/ 274 w 285"/>
              <a:gd name="T13" fmla="*/ 88 h 1063"/>
              <a:gd name="T14" fmla="*/ 282 w 285"/>
              <a:gd name="T15" fmla="*/ 114 h 1063"/>
              <a:gd name="T16" fmla="*/ 285 w 285"/>
              <a:gd name="T17" fmla="*/ 143 h 1063"/>
              <a:gd name="T18" fmla="*/ 285 w 285"/>
              <a:gd name="T19" fmla="*/ 919 h 1063"/>
              <a:gd name="T20" fmla="*/ 282 w 285"/>
              <a:gd name="T21" fmla="*/ 949 h 1063"/>
              <a:gd name="T22" fmla="*/ 274 w 285"/>
              <a:gd name="T23" fmla="*/ 976 h 1063"/>
              <a:gd name="T24" fmla="*/ 261 w 285"/>
              <a:gd name="T25" fmla="*/ 1000 h 1063"/>
              <a:gd name="T26" fmla="*/ 243 w 285"/>
              <a:gd name="T27" fmla="*/ 1021 h 1063"/>
              <a:gd name="T28" fmla="*/ 222 w 285"/>
              <a:gd name="T29" fmla="*/ 1038 h 1063"/>
              <a:gd name="T30" fmla="*/ 198 w 285"/>
              <a:gd name="T31" fmla="*/ 1052 h 1063"/>
              <a:gd name="T32" fmla="*/ 171 w 285"/>
              <a:gd name="T33" fmla="*/ 1060 h 1063"/>
              <a:gd name="T34" fmla="*/ 142 w 285"/>
              <a:gd name="T35" fmla="*/ 1063 h 1063"/>
              <a:gd name="T36" fmla="*/ 113 w 285"/>
              <a:gd name="T37" fmla="*/ 1060 h 1063"/>
              <a:gd name="T38" fmla="*/ 87 w 285"/>
              <a:gd name="T39" fmla="*/ 1052 h 1063"/>
              <a:gd name="T40" fmla="*/ 62 w 285"/>
              <a:gd name="T41" fmla="*/ 1038 h 1063"/>
              <a:gd name="T42" fmla="*/ 40 w 285"/>
              <a:gd name="T43" fmla="*/ 1021 h 1063"/>
              <a:gd name="T44" fmla="*/ 23 w 285"/>
              <a:gd name="T45" fmla="*/ 1000 h 1063"/>
              <a:gd name="T46" fmla="*/ 11 w 285"/>
              <a:gd name="T47" fmla="*/ 976 h 1063"/>
              <a:gd name="T48" fmla="*/ 2 w 285"/>
              <a:gd name="T49" fmla="*/ 949 h 1063"/>
              <a:gd name="T50" fmla="*/ 0 w 285"/>
              <a:gd name="T51" fmla="*/ 919 h 1063"/>
              <a:gd name="T52" fmla="*/ 0 w 285"/>
              <a:gd name="T53" fmla="*/ 143 h 1063"/>
              <a:gd name="T54" fmla="*/ 2 w 285"/>
              <a:gd name="T55" fmla="*/ 114 h 1063"/>
              <a:gd name="T56" fmla="*/ 11 w 285"/>
              <a:gd name="T57" fmla="*/ 88 h 1063"/>
              <a:gd name="T58" fmla="*/ 23 w 285"/>
              <a:gd name="T59" fmla="*/ 63 h 1063"/>
              <a:gd name="T60" fmla="*/ 40 w 285"/>
              <a:gd name="T61" fmla="*/ 42 h 1063"/>
              <a:gd name="T62" fmla="*/ 62 w 285"/>
              <a:gd name="T63" fmla="*/ 24 h 1063"/>
              <a:gd name="T64" fmla="*/ 87 w 285"/>
              <a:gd name="T65" fmla="*/ 11 h 1063"/>
              <a:gd name="T66" fmla="*/ 113 w 285"/>
              <a:gd name="T67" fmla="*/ 3 h 1063"/>
              <a:gd name="T68" fmla="*/ 142 w 285"/>
              <a:gd name="T69" fmla="*/ 0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5" h="1063">
                <a:moveTo>
                  <a:pt x="142" y="0"/>
                </a:moveTo>
                <a:lnTo>
                  <a:pt x="172" y="3"/>
                </a:lnTo>
                <a:lnTo>
                  <a:pt x="198" y="11"/>
                </a:lnTo>
                <a:lnTo>
                  <a:pt x="223" y="24"/>
                </a:lnTo>
                <a:lnTo>
                  <a:pt x="243" y="42"/>
                </a:lnTo>
                <a:lnTo>
                  <a:pt x="261" y="63"/>
                </a:lnTo>
                <a:lnTo>
                  <a:pt x="274" y="88"/>
                </a:lnTo>
                <a:lnTo>
                  <a:pt x="282" y="114"/>
                </a:lnTo>
                <a:lnTo>
                  <a:pt x="285" y="143"/>
                </a:lnTo>
                <a:lnTo>
                  <a:pt x="285" y="919"/>
                </a:lnTo>
                <a:lnTo>
                  <a:pt x="282" y="949"/>
                </a:lnTo>
                <a:lnTo>
                  <a:pt x="274" y="976"/>
                </a:lnTo>
                <a:lnTo>
                  <a:pt x="261" y="1000"/>
                </a:lnTo>
                <a:lnTo>
                  <a:pt x="243" y="1021"/>
                </a:lnTo>
                <a:lnTo>
                  <a:pt x="222" y="1038"/>
                </a:lnTo>
                <a:lnTo>
                  <a:pt x="198" y="1052"/>
                </a:lnTo>
                <a:lnTo>
                  <a:pt x="171" y="1060"/>
                </a:lnTo>
                <a:lnTo>
                  <a:pt x="142" y="1063"/>
                </a:lnTo>
                <a:lnTo>
                  <a:pt x="113" y="1060"/>
                </a:lnTo>
                <a:lnTo>
                  <a:pt x="87" y="1052"/>
                </a:lnTo>
                <a:lnTo>
                  <a:pt x="62" y="1038"/>
                </a:lnTo>
                <a:lnTo>
                  <a:pt x="40" y="1021"/>
                </a:lnTo>
                <a:lnTo>
                  <a:pt x="23" y="1000"/>
                </a:lnTo>
                <a:lnTo>
                  <a:pt x="11" y="976"/>
                </a:lnTo>
                <a:lnTo>
                  <a:pt x="2" y="949"/>
                </a:lnTo>
                <a:lnTo>
                  <a:pt x="0" y="919"/>
                </a:lnTo>
                <a:lnTo>
                  <a:pt x="0" y="143"/>
                </a:lnTo>
                <a:lnTo>
                  <a:pt x="2" y="114"/>
                </a:lnTo>
                <a:lnTo>
                  <a:pt x="11" y="88"/>
                </a:lnTo>
                <a:lnTo>
                  <a:pt x="23" y="63"/>
                </a:lnTo>
                <a:lnTo>
                  <a:pt x="40" y="42"/>
                </a:lnTo>
                <a:lnTo>
                  <a:pt x="62" y="24"/>
                </a:lnTo>
                <a:lnTo>
                  <a:pt x="87" y="11"/>
                </a:lnTo>
                <a:lnTo>
                  <a:pt x="113" y="3"/>
                </a:lnTo>
                <a:lnTo>
                  <a:pt x="142" y="0"/>
                </a:lnTo>
                <a:close/>
              </a:path>
            </a:pathLst>
          </a:custGeom>
          <a:solidFill>
            <a:schemeClr val="lt1"/>
          </a:solid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27" name="Freeform 36"/>
          <p:cNvSpPr/>
          <p:nvPr>
            <p:custDataLst>
              <p:tags r:id="rId126"/>
            </p:custDataLst>
          </p:nvPr>
        </p:nvSpPr>
        <p:spPr bwMode="auto">
          <a:xfrm>
            <a:off x="11842115" y="3956050"/>
            <a:ext cx="22860" cy="56515"/>
          </a:xfrm>
          <a:custGeom>
            <a:avLst/>
            <a:gdLst>
              <a:gd name="T0" fmla="*/ 142 w 286"/>
              <a:gd name="T1" fmla="*/ 0 h 802"/>
              <a:gd name="T2" fmla="*/ 172 w 286"/>
              <a:gd name="T3" fmla="*/ 3 h 802"/>
              <a:gd name="T4" fmla="*/ 199 w 286"/>
              <a:gd name="T5" fmla="*/ 11 h 802"/>
              <a:gd name="T6" fmla="*/ 223 w 286"/>
              <a:gd name="T7" fmla="*/ 25 h 802"/>
              <a:gd name="T8" fmla="*/ 244 w 286"/>
              <a:gd name="T9" fmla="*/ 42 h 802"/>
              <a:gd name="T10" fmla="*/ 261 w 286"/>
              <a:gd name="T11" fmla="*/ 64 h 802"/>
              <a:gd name="T12" fmla="*/ 274 w 286"/>
              <a:gd name="T13" fmla="*/ 88 h 802"/>
              <a:gd name="T14" fmla="*/ 283 w 286"/>
              <a:gd name="T15" fmla="*/ 115 h 802"/>
              <a:gd name="T16" fmla="*/ 286 w 286"/>
              <a:gd name="T17" fmla="*/ 144 h 802"/>
              <a:gd name="T18" fmla="*/ 286 w 286"/>
              <a:gd name="T19" fmla="*/ 658 h 802"/>
              <a:gd name="T20" fmla="*/ 283 w 286"/>
              <a:gd name="T21" fmla="*/ 688 h 802"/>
              <a:gd name="T22" fmla="*/ 274 w 286"/>
              <a:gd name="T23" fmla="*/ 715 h 802"/>
              <a:gd name="T24" fmla="*/ 261 w 286"/>
              <a:gd name="T25" fmla="*/ 739 h 802"/>
              <a:gd name="T26" fmla="*/ 244 w 286"/>
              <a:gd name="T27" fmla="*/ 760 h 802"/>
              <a:gd name="T28" fmla="*/ 223 w 286"/>
              <a:gd name="T29" fmla="*/ 777 h 802"/>
              <a:gd name="T30" fmla="*/ 199 w 286"/>
              <a:gd name="T31" fmla="*/ 791 h 802"/>
              <a:gd name="T32" fmla="*/ 172 w 286"/>
              <a:gd name="T33" fmla="*/ 799 h 802"/>
              <a:gd name="T34" fmla="*/ 142 w 286"/>
              <a:gd name="T35" fmla="*/ 802 h 802"/>
              <a:gd name="T36" fmla="*/ 114 w 286"/>
              <a:gd name="T37" fmla="*/ 799 h 802"/>
              <a:gd name="T38" fmla="*/ 87 w 286"/>
              <a:gd name="T39" fmla="*/ 791 h 802"/>
              <a:gd name="T40" fmla="*/ 62 w 286"/>
              <a:gd name="T41" fmla="*/ 777 h 802"/>
              <a:gd name="T42" fmla="*/ 42 w 286"/>
              <a:gd name="T43" fmla="*/ 760 h 802"/>
              <a:gd name="T44" fmla="*/ 24 w 286"/>
              <a:gd name="T45" fmla="*/ 739 h 802"/>
              <a:gd name="T46" fmla="*/ 11 w 286"/>
              <a:gd name="T47" fmla="*/ 715 h 802"/>
              <a:gd name="T48" fmla="*/ 2 w 286"/>
              <a:gd name="T49" fmla="*/ 688 h 802"/>
              <a:gd name="T50" fmla="*/ 0 w 286"/>
              <a:gd name="T51" fmla="*/ 658 h 802"/>
              <a:gd name="T52" fmla="*/ 0 w 286"/>
              <a:gd name="T53" fmla="*/ 144 h 802"/>
              <a:gd name="T54" fmla="*/ 2 w 286"/>
              <a:gd name="T55" fmla="*/ 115 h 802"/>
              <a:gd name="T56" fmla="*/ 11 w 286"/>
              <a:gd name="T57" fmla="*/ 88 h 802"/>
              <a:gd name="T58" fmla="*/ 24 w 286"/>
              <a:gd name="T59" fmla="*/ 64 h 802"/>
              <a:gd name="T60" fmla="*/ 42 w 286"/>
              <a:gd name="T61" fmla="*/ 42 h 802"/>
              <a:gd name="T62" fmla="*/ 62 w 286"/>
              <a:gd name="T63" fmla="*/ 25 h 802"/>
              <a:gd name="T64" fmla="*/ 87 w 286"/>
              <a:gd name="T65" fmla="*/ 11 h 802"/>
              <a:gd name="T66" fmla="*/ 114 w 286"/>
              <a:gd name="T67" fmla="*/ 3 h 802"/>
              <a:gd name="T68" fmla="*/ 142 w 286"/>
              <a:gd name="T69"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6" h="802">
                <a:moveTo>
                  <a:pt x="142" y="0"/>
                </a:moveTo>
                <a:lnTo>
                  <a:pt x="172" y="3"/>
                </a:lnTo>
                <a:lnTo>
                  <a:pt x="199" y="11"/>
                </a:lnTo>
                <a:lnTo>
                  <a:pt x="223" y="25"/>
                </a:lnTo>
                <a:lnTo>
                  <a:pt x="244" y="42"/>
                </a:lnTo>
                <a:lnTo>
                  <a:pt x="261" y="64"/>
                </a:lnTo>
                <a:lnTo>
                  <a:pt x="274" y="88"/>
                </a:lnTo>
                <a:lnTo>
                  <a:pt x="283" y="115"/>
                </a:lnTo>
                <a:lnTo>
                  <a:pt x="286" y="144"/>
                </a:lnTo>
                <a:lnTo>
                  <a:pt x="286" y="658"/>
                </a:lnTo>
                <a:lnTo>
                  <a:pt x="283" y="688"/>
                </a:lnTo>
                <a:lnTo>
                  <a:pt x="274" y="715"/>
                </a:lnTo>
                <a:lnTo>
                  <a:pt x="261" y="739"/>
                </a:lnTo>
                <a:lnTo>
                  <a:pt x="244" y="760"/>
                </a:lnTo>
                <a:lnTo>
                  <a:pt x="223" y="777"/>
                </a:lnTo>
                <a:lnTo>
                  <a:pt x="199" y="791"/>
                </a:lnTo>
                <a:lnTo>
                  <a:pt x="172" y="799"/>
                </a:lnTo>
                <a:lnTo>
                  <a:pt x="142" y="802"/>
                </a:lnTo>
                <a:lnTo>
                  <a:pt x="114" y="799"/>
                </a:lnTo>
                <a:lnTo>
                  <a:pt x="87" y="791"/>
                </a:lnTo>
                <a:lnTo>
                  <a:pt x="62" y="777"/>
                </a:lnTo>
                <a:lnTo>
                  <a:pt x="42" y="760"/>
                </a:lnTo>
                <a:lnTo>
                  <a:pt x="24" y="739"/>
                </a:lnTo>
                <a:lnTo>
                  <a:pt x="11" y="715"/>
                </a:lnTo>
                <a:lnTo>
                  <a:pt x="2" y="688"/>
                </a:lnTo>
                <a:lnTo>
                  <a:pt x="0" y="658"/>
                </a:lnTo>
                <a:lnTo>
                  <a:pt x="0" y="144"/>
                </a:lnTo>
                <a:lnTo>
                  <a:pt x="2" y="115"/>
                </a:lnTo>
                <a:lnTo>
                  <a:pt x="11" y="88"/>
                </a:lnTo>
                <a:lnTo>
                  <a:pt x="24" y="64"/>
                </a:lnTo>
                <a:lnTo>
                  <a:pt x="42" y="42"/>
                </a:lnTo>
                <a:lnTo>
                  <a:pt x="62" y="25"/>
                </a:lnTo>
                <a:lnTo>
                  <a:pt x="87" y="11"/>
                </a:lnTo>
                <a:lnTo>
                  <a:pt x="114" y="3"/>
                </a:lnTo>
                <a:lnTo>
                  <a:pt x="142" y="0"/>
                </a:lnTo>
                <a:close/>
              </a:path>
            </a:pathLst>
          </a:custGeom>
          <a:solidFill>
            <a:schemeClr val="lt1"/>
          </a:solid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28" name="Freeform 37"/>
          <p:cNvSpPr/>
          <p:nvPr>
            <p:custDataLst>
              <p:tags r:id="rId127"/>
            </p:custDataLst>
          </p:nvPr>
        </p:nvSpPr>
        <p:spPr bwMode="auto">
          <a:xfrm>
            <a:off x="11756390" y="4070350"/>
            <a:ext cx="115570" cy="53340"/>
          </a:xfrm>
          <a:custGeom>
            <a:avLst/>
            <a:gdLst>
              <a:gd name="T0" fmla="*/ 428 w 1434"/>
              <a:gd name="T1" fmla="*/ 0 h 763"/>
              <a:gd name="T2" fmla="*/ 1006 w 1434"/>
              <a:gd name="T3" fmla="*/ 0 h 763"/>
              <a:gd name="T4" fmla="*/ 1031 w 1434"/>
              <a:gd name="T5" fmla="*/ 3 h 763"/>
              <a:gd name="T6" fmla="*/ 1055 w 1434"/>
              <a:gd name="T7" fmla="*/ 10 h 763"/>
              <a:gd name="T8" fmla="*/ 1076 w 1434"/>
              <a:gd name="T9" fmla="*/ 19 h 763"/>
              <a:gd name="T10" fmla="*/ 1097 w 1434"/>
              <a:gd name="T11" fmla="*/ 33 h 763"/>
              <a:gd name="T12" fmla="*/ 1114 w 1434"/>
              <a:gd name="T13" fmla="*/ 51 h 763"/>
              <a:gd name="T14" fmla="*/ 1128 w 1434"/>
              <a:gd name="T15" fmla="*/ 70 h 763"/>
              <a:gd name="T16" fmla="*/ 1413 w 1434"/>
              <a:gd name="T17" fmla="*/ 546 h 763"/>
              <a:gd name="T18" fmla="*/ 1424 w 1434"/>
              <a:gd name="T19" fmla="*/ 569 h 763"/>
              <a:gd name="T20" fmla="*/ 1432 w 1434"/>
              <a:gd name="T21" fmla="*/ 593 h 763"/>
              <a:gd name="T22" fmla="*/ 1434 w 1434"/>
              <a:gd name="T23" fmla="*/ 618 h 763"/>
              <a:gd name="T24" fmla="*/ 1433 w 1434"/>
              <a:gd name="T25" fmla="*/ 642 h 763"/>
              <a:gd name="T26" fmla="*/ 1426 w 1434"/>
              <a:gd name="T27" fmla="*/ 666 h 763"/>
              <a:gd name="T28" fmla="*/ 1416 w 1434"/>
              <a:gd name="T29" fmla="*/ 689 h 763"/>
              <a:gd name="T30" fmla="*/ 1403 w 1434"/>
              <a:gd name="T31" fmla="*/ 709 h 763"/>
              <a:gd name="T32" fmla="*/ 1385 w 1434"/>
              <a:gd name="T33" fmla="*/ 728 h 763"/>
              <a:gd name="T34" fmla="*/ 1365 w 1434"/>
              <a:gd name="T35" fmla="*/ 743 h 763"/>
              <a:gd name="T36" fmla="*/ 1340 w 1434"/>
              <a:gd name="T37" fmla="*/ 754 h 763"/>
              <a:gd name="T38" fmla="*/ 1316 w 1434"/>
              <a:gd name="T39" fmla="*/ 760 h 763"/>
              <a:gd name="T40" fmla="*/ 1291 w 1434"/>
              <a:gd name="T41" fmla="*/ 763 h 763"/>
              <a:gd name="T42" fmla="*/ 1267 w 1434"/>
              <a:gd name="T43" fmla="*/ 761 h 763"/>
              <a:gd name="T44" fmla="*/ 1243 w 1434"/>
              <a:gd name="T45" fmla="*/ 755 h 763"/>
              <a:gd name="T46" fmla="*/ 1222 w 1434"/>
              <a:gd name="T47" fmla="*/ 745 h 763"/>
              <a:gd name="T48" fmla="*/ 1201 w 1434"/>
              <a:gd name="T49" fmla="*/ 732 h 763"/>
              <a:gd name="T50" fmla="*/ 1183 w 1434"/>
              <a:gd name="T51" fmla="*/ 714 h 763"/>
              <a:gd name="T52" fmla="*/ 1168 w 1434"/>
              <a:gd name="T53" fmla="*/ 694 h 763"/>
              <a:gd name="T54" fmla="*/ 925 w 1434"/>
              <a:gd name="T55" fmla="*/ 288 h 763"/>
              <a:gd name="T56" fmla="*/ 509 w 1434"/>
              <a:gd name="T57" fmla="*/ 288 h 763"/>
              <a:gd name="T58" fmla="*/ 266 w 1434"/>
              <a:gd name="T59" fmla="*/ 694 h 763"/>
              <a:gd name="T60" fmla="*/ 251 w 1434"/>
              <a:gd name="T61" fmla="*/ 714 h 763"/>
              <a:gd name="T62" fmla="*/ 233 w 1434"/>
              <a:gd name="T63" fmla="*/ 732 h 763"/>
              <a:gd name="T64" fmla="*/ 212 w 1434"/>
              <a:gd name="T65" fmla="*/ 745 h 763"/>
              <a:gd name="T66" fmla="*/ 190 w 1434"/>
              <a:gd name="T67" fmla="*/ 755 h 763"/>
              <a:gd name="T68" fmla="*/ 166 w 1434"/>
              <a:gd name="T69" fmla="*/ 761 h 763"/>
              <a:gd name="T70" fmla="*/ 141 w 1434"/>
              <a:gd name="T71" fmla="*/ 763 h 763"/>
              <a:gd name="T72" fmla="*/ 117 w 1434"/>
              <a:gd name="T73" fmla="*/ 760 h 763"/>
              <a:gd name="T74" fmla="*/ 93 w 1434"/>
              <a:gd name="T75" fmla="*/ 754 h 763"/>
              <a:gd name="T76" fmla="*/ 70 w 1434"/>
              <a:gd name="T77" fmla="*/ 743 h 763"/>
              <a:gd name="T78" fmla="*/ 49 w 1434"/>
              <a:gd name="T79" fmla="*/ 728 h 763"/>
              <a:gd name="T80" fmla="*/ 32 w 1434"/>
              <a:gd name="T81" fmla="*/ 709 h 763"/>
              <a:gd name="T82" fmla="*/ 18 w 1434"/>
              <a:gd name="T83" fmla="*/ 689 h 763"/>
              <a:gd name="T84" fmla="*/ 8 w 1434"/>
              <a:gd name="T85" fmla="*/ 666 h 763"/>
              <a:gd name="T86" fmla="*/ 2 w 1434"/>
              <a:gd name="T87" fmla="*/ 642 h 763"/>
              <a:gd name="T88" fmla="*/ 0 w 1434"/>
              <a:gd name="T89" fmla="*/ 618 h 763"/>
              <a:gd name="T90" fmla="*/ 3 w 1434"/>
              <a:gd name="T91" fmla="*/ 593 h 763"/>
              <a:gd name="T92" fmla="*/ 9 w 1434"/>
              <a:gd name="T93" fmla="*/ 569 h 763"/>
              <a:gd name="T94" fmla="*/ 21 w 1434"/>
              <a:gd name="T95" fmla="*/ 546 h 763"/>
              <a:gd name="T96" fmla="*/ 305 w 1434"/>
              <a:gd name="T97" fmla="*/ 70 h 763"/>
              <a:gd name="T98" fmla="*/ 321 w 1434"/>
              <a:gd name="T99" fmla="*/ 51 h 763"/>
              <a:gd name="T100" fmla="*/ 338 w 1434"/>
              <a:gd name="T101" fmla="*/ 33 h 763"/>
              <a:gd name="T102" fmla="*/ 357 w 1434"/>
              <a:gd name="T103" fmla="*/ 19 h 763"/>
              <a:gd name="T104" fmla="*/ 380 w 1434"/>
              <a:gd name="T105" fmla="*/ 10 h 763"/>
              <a:gd name="T106" fmla="*/ 404 w 1434"/>
              <a:gd name="T107" fmla="*/ 3 h 763"/>
              <a:gd name="T108" fmla="*/ 428 w 1434"/>
              <a:gd name="T109" fmla="*/ 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34" h="763">
                <a:moveTo>
                  <a:pt x="428" y="0"/>
                </a:moveTo>
                <a:lnTo>
                  <a:pt x="1006" y="0"/>
                </a:lnTo>
                <a:lnTo>
                  <a:pt x="1031" y="3"/>
                </a:lnTo>
                <a:lnTo>
                  <a:pt x="1055" y="10"/>
                </a:lnTo>
                <a:lnTo>
                  <a:pt x="1076" y="19"/>
                </a:lnTo>
                <a:lnTo>
                  <a:pt x="1097" y="33"/>
                </a:lnTo>
                <a:lnTo>
                  <a:pt x="1114" y="51"/>
                </a:lnTo>
                <a:lnTo>
                  <a:pt x="1128" y="70"/>
                </a:lnTo>
                <a:lnTo>
                  <a:pt x="1413" y="546"/>
                </a:lnTo>
                <a:lnTo>
                  <a:pt x="1424" y="569"/>
                </a:lnTo>
                <a:lnTo>
                  <a:pt x="1432" y="593"/>
                </a:lnTo>
                <a:lnTo>
                  <a:pt x="1434" y="618"/>
                </a:lnTo>
                <a:lnTo>
                  <a:pt x="1433" y="642"/>
                </a:lnTo>
                <a:lnTo>
                  <a:pt x="1426" y="666"/>
                </a:lnTo>
                <a:lnTo>
                  <a:pt x="1416" y="689"/>
                </a:lnTo>
                <a:lnTo>
                  <a:pt x="1403" y="709"/>
                </a:lnTo>
                <a:lnTo>
                  <a:pt x="1385" y="728"/>
                </a:lnTo>
                <a:lnTo>
                  <a:pt x="1365" y="743"/>
                </a:lnTo>
                <a:lnTo>
                  <a:pt x="1340" y="754"/>
                </a:lnTo>
                <a:lnTo>
                  <a:pt x="1316" y="760"/>
                </a:lnTo>
                <a:lnTo>
                  <a:pt x="1291" y="763"/>
                </a:lnTo>
                <a:lnTo>
                  <a:pt x="1267" y="761"/>
                </a:lnTo>
                <a:lnTo>
                  <a:pt x="1243" y="755"/>
                </a:lnTo>
                <a:lnTo>
                  <a:pt x="1222" y="745"/>
                </a:lnTo>
                <a:lnTo>
                  <a:pt x="1201" y="732"/>
                </a:lnTo>
                <a:lnTo>
                  <a:pt x="1183" y="714"/>
                </a:lnTo>
                <a:lnTo>
                  <a:pt x="1168" y="694"/>
                </a:lnTo>
                <a:lnTo>
                  <a:pt x="925" y="288"/>
                </a:lnTo>
                <a:lnTo>
                  <a:pt x="509" y="288"/>
                </a:lnTo>
                <a:lnTo>
                  <a:pt x="266" y="694"/>
                </a:lnTo>
                <a:lnTo>
                  <a:pt x="251" y="714"/>
                </a:lnTo>
                <a:lnTo>
                  <a:pt x="233" y="732"/>
                </a:lnTo>
                <a:lnTo>
                  <a:pt x="212" y="745"/>
                </a:lnTo>
                <a:lnTo>
                  <a:pt x="190" y="755"/>
                </a:lnTo>
                <a:lnTo>
                  <a:pt x="166" y="761"/>
                </a:lnTo>
                <a:lnTo>
                  <a:pt x="141" y="763"/>
                </a:lnTo>
                <a:lnTo>
                  <a:pt x="117" y="760"/>
                </a:lnTo>
                <a:lnTo>
                  <a:pt x="93" y="754"/>
                </a:lnTo>
                <a:lnTo>
                  <a:pt x="70" y="743"/>
                </a:lnTo>
                <a:lnTo>
                  <a:pt x="49" y="728"/>
                </a:lnTo>
                <a:lnTo>
                  <a:pt x="32" y="709"/>
                </a:lnTo>
                <a:lnTo>
                  <a:pt x="18" y="689"/>
                </a:lnTo>
                <a:lnTo>
                  <a:pt x="8" y="666"/>
                </a:lnTo>
                <a:lnTo>
                  <a:pt x="2" y="642"/>
                </a:lnTo>
                <a:lnTo>
                  <a:pt x="0" y="618"/>
                </a:lnTo>
                <a:lnTo>
                  <a:pt x="3" y="593"/>
                </a:lnTo>
                <a:lnTo>
                  <a:pt x="9" y="569"/>
                </a:lnTo>
                <a:lnTo>
                  <a:pt x="21" y="546"/>
                </a:lnTo>
                <a:lnTo>
                  <a:pt x="305" y="70"/>
                </a:lnTo>
                <a:lnTo>
                  <a:pt x="321" y="51"/>
                </a:lnTo>
                <a:lnTo>
                  <a:pt x="338" y="33"/>
                </a:lnTo>
                <a:lnTo>
                  <a:pt x="357" y="19"/>
                </a:lnTo>
                <a:lnTo>
                  <a:pt x="380" y="10"/>
                </a:lnTo>
                <a:lnTo>
                  <a:pt x="404" y="3"/>
                </a:lnTo>
                <a:lnTo>
                  <a:pt x="428" y="0"/>
                </a:lnTo>
                <a:close/>
              </a:path>
            </a:pathLst>
          </a:custGeom>
          <a:solidFill>
            <a:schemeClr val="lt1"/>
          </a:solid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29" name="Freeform 83"/>
          <p:cNvSpPr/>
          <p:nvPr>
            <p:custDataLst>
              <p:tags r:id="rId128"/>
            </p:custDataLst>
          </p:nvPr>
        </p:nvSpPr>
        <p:spPr bwMode="auto">
          <a:xfrm>
            <a:off x="10242550" y="5587365"/>
            <a:ext cx="174625" cy="24130"/>
          </a:xfrm>
          <a:custGeom>
            <a:avLst/>
            <a:gdLst>
              <a:gd name="T0" fmla="*/ 158 w 2296"/>
              <a:gd name="T1" fmla="*/ 0 h 312"/>
              <a:gd name="T2" fmla="*/ 2137 w 2296"/>
              <a:gd name="T3" fmla="*/ 0 h 312"/>
              <a:gd name="T4" fmla="*/ 2169 w 2296"/>
              <a:gd name="T5" fmla="*/ 3 h 312"/>
              <a:gd name="T6" fmla="*/ 2199 w 2296"/>
              <a:gd name="T7" fmla="*/ 13 h 312"/>
              <a:gd name="T8" fmla="*/ 2225 w 2296"/>
              <a:gd name="T9" fmla="*/ 27 h 312"/>
              <a:gd name="T10" fmla="*/ 2249 w 2296"/>
              <a:gd name="T11" fmla="*/ 46 h 312"/>
              <a:gd name="T12" fmla="*/ 2268 w 2296"/>
              <a:gd name="T13" fmla="*/ 69 h 312"/>
              <a:gd name="T14" fmla="*/ 2283 w 2296"/>
              <a:gd name="T15" fmla="*/ 96 h 312"/>
              <a:gd name="T16" fmla="*/ 2292 w 2296"/>
              <a:gd name="T17" fmla="*/ 125 h 312"/>
              <a:gd name="T18" fmla="*/ 2296 w 2296"/>
              <a:gd name="T19" fmla="*/ 157 h 312"/>
              <a:gd name="T20" fmla="*/ 2292 w 2296"/>
              <a:gd name="T21" fmla="*/ 188 h 312"/>
              <a:gd name="T22" fmla="*/ 2283 w 2296"/>
              <a:gd name="T23" fmla="*/ 218 h 312"/>
              <a:gd name="T24" fmla="*/ 2268 w 2296"/>
              <a:gd name="T25" fmla="*/ 244 h 312"/>
              <a:gd name="T26" fmla="*/ 2249 w 2296"/>
              <a:gd name="T27" fmla="*/ 267 h 312"/>
              <a:gd name="T28" fmla="*/ 2225 w 2296"/>
              <a:gd name="T29" fmla="*/ 286 h 312"/>
              <a:gd name="T30" fmla="*/ 2199 w 2296"/>
              <a:gd name="T31" fmla="*/ 301 h 312"/>
              <a:gd name="T32" fmla="*/ 2169 w 2296"/>
              <a:gd name="T33" fmla="*/ 309 h 312"/>
              <a:gd name="T34" fmla="*/ 2137 w 2296"/>
              <a:gd name="T35" fmla="*/ 312 h 312"/>
              <a:gd name="T36" fmla="*/ 158 w 2296"/>
              <a:gd name="T37" fmla="*/ 312 h 312"/>
              <a:gd name="T38" fmla="*/ 126 w 2296"/>
              <a:gd name="T39" fmla="*/ 309 h 312"/>
              <a:gd name="T40" fmla="*/ 96 w 2296"/>
              <a:gd name="T41" fmla="*/ 301 h 312"/>
              <a:gd name="T42" fmla="*/ 69 w 2296"/>
              <a:gd name="T43" fmla="*/ 286 h 312"/>
              <a:gd name="T44" fmla="*/ 46 w 2296"/>
              <a:gd name="T45" fmla="*/ 267 h 312"/>
              <a:gd name="T46" fmla="*/ 27 w 2296"/>
              <a:gd name="T47" fmla="*/ 244 h 312"/>
              <a:gd name="T48" fmla="*/ 12 w 2296"/>
              <a:gd name="T49" fmla="*/ 218 h 312"/>
              <a:gd name="T50" fmla="*/ 3 w 2296"/>
              <a:gd name="T51" fmla="*/ 188 h 312"/>
              <a:gd name="T52" fmla="*/ 0 w 2296"/>
              <a:gd name="T53" fmla="*/ 157 h 312"/>
              <a:gd name="T54" fmla="*/ 3 w 2296"/>
              <a:gd name="T55" fmla="*/ 125 h 312"/>
              <a:gd name="T56" fmla="*/ 12 w 2296"/>
              <a:gd name="T57" fmla="*/ 96 h 312"/>
              <a:gd name="T58" fmla="*/ 27 w 2296"/>
              <a:gd name="T59" fmla="*/ 69 h 312"/>
              <a:gd name="T60" fmla="*/ 46 w 2296"/>
              <a:gd name="T61" fmla="*/ 46 h 312"/>
              <a:gd name="T62" fmla="*/ 69 w 2296"/>
              <a:gd name="T63" fmla="*/ 27 h 312"/>
              <a:gd name="T64" fmla="*/ 96 w 2296"/>
              <a:gd name="T65" fmla="*/ 13 h 312"/>
              <a:gd name="T66" fmla="*/ 126 w 2296"/>
              <a:gd name="T67" fmla="*/ 3 h 312"/>
              <a:gd name="T68" fmla="*/ 158 w 2296"/>
              <a:gd name="T6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6" h="312">
                <a:moveTo>
                  <a:pt x="158" y="0"/>
                </a:moveTo>
                <a:lnTo>
                  <a:pt x="2137" y="0"/>
                </a:lnTo>
                <a:lnTo>
                  <a:pt x="2169" y="3"/>
                </a:lnTo>
                <a:lnTo>
                  <a:pt x="2199" y="13"/>
                </a:lnTo>
                <a:lnTo>
                  <a:pt x="2225" y="27"/>
                </a:lnTo>
                <a:lnTo>
                  <a:pt x="2249" y="46"/>
                </a:lnTo>
                <a:lnTo>
                  <a:pt x="2268" y="69"/>
                </a:lnTo>
                <a:lnTo>
                  <a:pt x="2283" y="96"/>
                </a:lnTo>
                <a:lnTo>
                  <a:pt x="2292" y="125"/>
                </a:lnTo>
                <a:lnTo>
                  <a:pt x="2296" y="157"/>
                </a:lnTo>
                <a:lnTo>
                  <a:pt x="2292" y="188"/>
                </a:lnTo>
                <a:lnTo>
                  <a:pt x="2283" y="218"/>
                </a:lnTo>
                <a:lnTo>
                  <a:pt x="2268" y="244"/>
                </a:lnTo>
                <a:lnTo>
                  <a:pt x="2249" y="267"/>
                </a:lnTo>
                <a:lnTo>
                  <a:pt x="2225" y="286"/>
                </a:lnTo>
                <a:lnTo>
                  <a:pt x="2199" y="301"/>
                </a:lnTo>
                <a:lnTo>
                  <a:pt x="2169" y="309"/>
                </a:lnTo>
                <a:lnTo>
                  <a:pt x="2137" y="312"/>
                </a:lnTo>
                <a:lnTo>
                  <a:pt x="158" y="312"/>
                </a:lnTo>
                <a:lnTo>
                  <a:pt x="126" y="309"/>
                </a:lnTo>
                <a:lnTo>
                  <a:pt x="96" y="301"/>
                </a:lnTo>
                <a:lnTo>
                  <a:pt x="69" y="286"/>
                </a:lnTo>
                <a:lnTo>
                  <a:pt x="46" y="267"/>
                </a:lnTo>
                <a:lnTo>
                  <a:pt x="27" y="244"/>
                </a:lnTo>
                <a:lnTo>
                  <a:pt x="12" y="218"/>
                </a:lnTo>
                <a:lnTo>
                  <a:pt x="3" y="188"/>
                </a:lnTo>
                <a:lnTo>
                  <a:pt x="0" y="157"/>
                </a:lnTo>
                <a:lnTo>
                  <a:pt x="3" y="125"/>
                </a:lnTo>
                <a:lnTo>
                  <a:pt x="12" y="96"/>
                </a:lnTo>
                <a:lnTo>
                  <a:pt x="27" y="69"/>
                </a:lnTo>
                <a:lnTo>
                  <a:pt x="46" y="46"/>
                </a:lnTo>
                <a:lnTo>
                  <a:pt x="69" y="27"/>
                </a:lnTo>
                <a:lnTo>
                  <a:pt x="96" y="13"/>
                </a:lnTo>
                <a:lnTo>
                  <a:pt x="126" y="3"/>
                </a:lnTo>
                <a:lnTo>
                  <a:pt x="158" y="0"/>
                </a:lnTo>
                <a:close/>
              </a:path>
            </a:pathLst>
          </a:custGeom>
          <a:solidFill>
            <a:schemeClr val="lt1"/>
          </a:solid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30" name="Freeform 84"/>
          <p:cNvSpPr/>
          <p:nvPr>
            <p:custDataLst>
              <p:tags r:id="rId129"/>
            </p:custDataLst>
          </p:nvPr>
        </p:nvSpPr>
        <p:spPr bwMode="auto">
          <a:xfrm>
            <a:off x="10239375" y="5489575"/>
            <a:ext cx="18415" cy="47625"/>
          </a:xfrm>
          <a:custGeom>
            <a:avLst/>
            <a:gdLst>
              <a:gd name="T0" fmla="*/ 119 w 237"/>
              <a:gd name="T1" fmla="*/ 0 h 624"/>
              <a:gd name="T2" fmla="*/ 146 w 237"/>
              <a:gd name="T3" fmla="*/ 4 h 624"/>
              <a:gd name="T4" fmla="*/ 171 w 237"/>
              <a:gd name="T5" fmla="*/ 12 h 624"/>
              <a:gd name="T6" fmla="*/ 194 w 237"/>
              <a:gd name="T7" fmla="*/ 26 h 624"/>
              <a:gd name="T8" fmla="*/ 212 w 237"/>
              <a:gd name="T9" fmla="*/ 45 h 624"/>
              <a:gd name="T10" fmla="*/ 226 w 237"/>
              <a:gd name="T11" fmla="*/ 66 h 624"/>
              <a:gd name="T12" fmla="*/ 234 w 237"/>
              <a:gd name="T13" fmla="*/ 91 h 624"/>
              <a:gd name="T14" fmla="*/ 237 w 237"/>
              <a:gd name="T15" fmla="*/ 117 h 624"/>
              <a:gd name="T16" fmla="*/ 237 w 237"/>
              <a:gd name="T17" fmla="*/ 507 h 624"/>
              <a:gd name="T18" fmla="*/ 234 w 237"/>
              <a:gd name="T19" fmla="*/ 535 h 624"/>
              <a:gd name="T20" fmla="*/ 226 w 237"/>
              <a:gd name="T21" fmla="*/ 559 h 624"/>
              <a:gd name="T22" fmla="*/ 212 w 237"/>
              <a:gd name="T23" fmla="*/ 581 h 624"/>
              <a:gd name="T24" fmla="*/ 194 w 237"/>
              <a:gd name="T25" fmla="*/ 599 h 624"/>
              <a:gd name="T26" fmla="*/ 171 w 237"/>
              <a:gd name="T27" fmla="*/ 613 h 624"/>
              <a:gd name="T28" fmla="*/ 146 w 237"/>
              <a:gd name="T29" fmla="*/ 622 h 624"/>
              <a:gd name="T30" fmla="*/ 119 w 237"/>
              <a:gd name="T31" fmla="*/ 624 h 624"/>
              <a:gd name="T32" fmla="*/ 91 w 237"/>
              <a:gd name="T33" fmla="*/ 622 h 624"/>
              <a:gd name="T34" fmla="*/ 67 w 237"/>
              <a:gd name="T35" fmla="*/ 613 h 624"/>
              <a:gd name="T36" fmla="*/ 44 w 237"/>
              <a:gd name="T37" fmla="*/ 599 h 624"/>
              <a:gd name="T38" fmla="*/ 26 w 237"/>
              <a:gd name="T39" fmla="*/ 581 h 624"/>
              <a:gd name="T40" fmla="*/ 12 w 237"/>
              <a:gd name="T41" fmla="*/ 559 h 624"/>
              <a:gd name="T42" fmla="*/ 3 w 237"/>
              <a:gd name="T43" fmla="*/ 535 h 624"/>
              <a:gd name="T44" fmla="*/ 0 w 237"/>
              <a:gd name="T45" fmla="*/ 507 h 624"/>
              <a:gd name="T46" fmla="*/ 0 w 237"/>
              <a:gd name="T47" fmla="*/ 117 h 624"/>
              <a:gd name="T48" fmla="*/ 3 w 237"/>
              <a:gd name="T49" fmla="*/ 91 h 624"/>
              <a:gd name="T50" fmla="*/ 12 w 237"/>
              <a:gd name="T51" fmla="*/ 66 h 624"/>
              <a:gd name="T52" fmla="*/ 26 w 237"/>
              <a:gd name="T53" fmla="*/ 45 h 624"/>
              <a:gd name="T54" fmla="*/ 44 w 237"/>
              <a:gd name="T55" fmla="*/ 26 h 624"/>
              <a:gd name="T56" fmla="*/ 67 w 237"/>
              <a:gd name="T57" fmla="*/ 12 h 624"/>
              <a:gd name="T58" fmla="*/ 91 w 237"/>
              <a:gd name="T59" fmla="*/ 4 h 624"/>
              <a:gd name="T60" fmla="*/ 119 w 237"/>
              <a:gd name="T61"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7" h="624">
                <a:moveTo>
                  <a:pt x="119" y="0"/>
                </a:moveTo>
                <a:lnTo>
                  <a:pt x="146" y="4"/>
                </a:lnTo>
                <a:lnTo>
                  <a:pt x="171" y="12"/>
                </a:lnTo>
                <a:lnTo>
                  <a:pt x="194" y="26"/>
                </a:lnTo>
                <a:lnTo>
                  <a:pt x="212" y="45"/>
                </a:lnTo>
                <a:lnTo>
                  <a:pt x="226" y="66"/>
                </a:lnTo>
                <a:lnTo>
                  <a:pt x="234" y="91"/>
                </a:lnTo>
                <a:lnTo>
                  <a:pt x="237" y="117"/>
                </a:lnTo>
                <a:lnTo>
                  <a:pt x="237" y="507"/>
                </a:lnTo>
                <a:lnTo>
                  <a:pt x="234" y="535"/>
                </a:lnTo>
                <a:lnTo>
                  <a:pt x="226" y="559"/>
                </a:lnTo>
                <a:lnTo>
                  <a:pt x="212" y="581"/>
                </a:lnTo>
                <a:lnTo>
                  <a:pt x="194" y="599"/>
                </a:lnTo>
                <a:lnTo>
                  <a:pt x="171" y="613"/>
                </a:lnTo>
                <a:lnTo>
                  <a:pt x="146" y="622"/>
                </a:lnTo>
                <a:lnTo>
                  <a:pt x="119" y="624"/>
                </a:lnTo>
                <a:lnTo>
                  <a:pt x="91" y="622"/>
                </a:lnTo>
                <a:lnTo>
                  <a:pt x="67" y="613"/>
                </a:lnTo>
                <a:lnTo>
                  <a:pt x="44" y="599"/>
                </a:lnTo>
                <a:lnTo>
                  <a:pt x="26" y="581"/>
                </a:lnTo>
                <a:lnTo>
                  <a:pt x="12" y="559"/>
                </a:lnTo>
                <a:lnTo>
                  <a:pt x="3" y="535"/>
                </a:lnTo>
                <a:lnTo>
                  <a:pt x="0" y="507"/>
                </a:lnTo>
                <a:lnTo>
                  <a:pt x="0" y="117"/>
                </a:lnTo>
                <a:lnTo>
                  <a:pt x="3" y="91"/>
                </a:lnTo>
                <a:lnTo>
                  <a:pt x="12" y="66"/>
                </a:lnTo>
                <a:lnTo>
                  <a:pt x="26" y="45"/>
                </a:lnTo>
                <a:lnTo>
                  <a:pt x="44" y="26"/>
                </a:lnTo>
                <a:lnTo>
                  <a:pt x="67" y="12"/>
                </a:lnTo>
                <a:lnTo>
                  <a:pt x="91" y="4"/>
                </a:lnTo>
                <a:lnTo>
                  <a:pt x="119" y="0"/>
                </a:lnTo>
                <a:close/>
              </a:path>
            </a:pathLst>
          </a:custGeom>
          <a:solidFill>
            <a:schemeClr val="lt1"/>
          </a:solid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31" name="Freeform 85"/>
          <p:cNvSpPr/>
          <p:nvPr>
            <p:custDataLst>
              <p:tags r:id="rId130"/>
            </p:custDataLst>
          </p:nvPr>
        </p:nvSpPr>
        <p:spPr bwMode="auto">
          <a:xfrm>
            <a:off x="10269855" y="5476875"/>
            <a:ext cx="17780" cy="59690"/>
          </a:xfrm>
          <a:custGeom>
            <a:avLst/>
            <a:gdLst>
              <a:gd name="T0" fmla="*/ 120 w 238"/>
              <a:gd name="T1" fmla="*/ 0 h 780"/>
              <a:gd name="T2" fmla="*/ 146 w 238"/>
              <a:gd name="T3" fmla="*/ 3 h 780"/>
              <a:gd name="T4" fmla="*/ 172 w 238"/>
              <a:gd name="T5" fmla="*/ 12 h 780"/>
              <a:gd name="T6" fmla="*/ 193 w 238"/>
              <a:gd name="T7" fmla="*/ 26 h 780"/>
              <a:gd name="T8" fmla="*/ 213 w 238"/>
              <a:gd name="T9" fmla="*/ 44 h 780"/>
              <a:gd name="T10" fmla="*/ 226 w 238"/>
              <a:gd name="T11" fmla="*/ 66 h 780"/>
              <a:gd name="T12" fmla="*/ 235 w 238"/>
              <a:gd name="T13" fmla="*/ 90 h 780"/>
              <a:gd name="T14" fmla="*/ 238 w 238"/>
              <a:gd name="T15" fmla="*/ 117 h 780"/>
              <a:gd name="T16" fmla="*/ 238 w 238"/>
              <a:gd name="T17" fmla="*/ 663 h 780"/>
              <a:gd name="T18" fmla="*/ 235 w 238"/>
              <a:gd name="T19" fmla="*/ 691 h 780"/>
              <a:gd name="T20" fmla="*/ 226 w 238"/>
              <a:gd name="T21" fmla="*/ 715 h 780"/>
              <a:gd name="T22" fmla="*/ 213 w 238"/>
              <a:gd name="T23" fmla="*/ 737 h 780"/>
              <a:gd name="T24" fmla="*/ 193 w 238"/>
              <a:gd name="T25" fmla="*/ 755 h 780"/>
              <a:gd name="T26" fmla="*/ 172 w 238"/>
              <a:gd name="T27" fmla="*/ 769 h 780"/>
              <a:gd name="T28" fmla="*/ 146 w 238"/>
              <a:gd name="T29" fmla="*/ 778 h 780"/>
              <a:gd name="T30" fmla="*/ 120 w 238"/>
              <a:gd name="T31" fmla="*/ 780 h 780"/>
              <a:gd name="T32" fmla="*/ 92 w 238"/>
              <a:gd name="T33" fmla="*/ 778 h 780"/>
              <a:gd name="T34" fmla="*/ 68 w 238"/>
              <a:gd name="T35" fmla="*/ 769 h 780"/>
              <a:gd name="T36" fmla="*/ 45 w 238"/>
              <a:gd name="T37" fmla="*/ 755 h 780"/>
              <a:gd name="T38" fmla="*/ 27 w 238"/>
              <a:gd name="T39" fmla="*/ 737 h 780"/>
              <a:gd name="T40" fmla="*/ 13 w 238"/>
              <a:gd name="T41" fmla="*/ 715 h 780"/>
              <a:gd name="T42" fmla="*/ 4 w 238"/>
              <a:gd name="T43" fmla="*/ 691 h 780"/>
              <a:gd name="T44" fmla="*/ 0 w 238"/>
              <a:gd name="T45" fmla="*/ 663 h 780"/>
              <a:gd name="T46" fmla="*/ 0 w 238"/>
              <a:gd name="T47" fmla="*/ 117 h 780"/>
              <a:gd name="T48" fmla="*/ 4 w 238"/>
              <a:gd name="T49" fmla="*/ 90 h 780"/>
              <a:gd name="T50" fmla="*/ 13 w 238"/>
              <a:gd name="T51" fmla="*/ 66 h 780"/>
              <a:gd name="T52" fmla="*/ 27 w 238"/>
              <a:gd name="T53" fmla="*/ 44 h 780"/>
              <a:gd name="T54" fmla="*/ 45 w 238"/>
              <a:gd name="T55" fmla="*/ 26 h 780"/>
              <a:gd name="T56" fmla="*/ 68 w 238"/>
              <a:gd name="T57" fmla="*/ 12 h 780"/>
              <a:gd name="T58" fmla="*/ 92 w 238"/>
              <a:gd name="T59" fmla="*/ 3 h 780"/>
              <a:gd name="T60" fmla="*/ 120 w 238"/>
              <a:gd name="T6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8" h="780">
                <a:moveTo>
                  <a:pt x="120" y="0"/>
                </a:moveTo>
                <a:lnTo>
                  <a:pt x="146" y="3"/>
                </a:lnTo>
                <a:lnTo>
                  <a:pt x="172" y="12"/>
                </a:lnTo>
                <a:lnTo>
                  <a:pt x="193" y="26"/>
                </a:lnTo>
                <a:lnTo>
                  <a:pt x="213" y="44"/>
                </a:lnTo>
                <a:lnTo>
                  <a:pt x="226" y="66"/>
                </a:lnTo>
                <a:lnTo>
                  <a:pt x="235" y="90"/>
                </a:lnTo>
                <a:lnTo>
                  <a:pt x="238" y="117"/>
                </a:lnTo>
                <a:lnTo>
                  <a:pt x="238" y="663"/>
                </a:lnTo>
                <a:lnTo>
                  <a:pt x="235" y="691"/>
                </a:lnTo>
                <a:lnTo>
                  <a:pt x="226" y="715"/>
                </a:lnTo>
                <a:lnTo>
                  <a:pt x="213" y="737"/>
                </a:lnTo>
                <a:lnTo>
                  <a:pt x="193" y="755"/>
                </a:lnTo>
                <a:lnTo>
                  <a:pt x="172" y="769"/>
                </a:lnTo>
                <a:lnTo>
                  <a:pt x="146" y="778"/>
                </a:lnTo>
                <a:lnTo>
                  <a:pt x="120" y="780"/>
                </a:lnTo>
                <a:lnTo>
                  <a:pt x="92" y="778"/>
                </a:lnTo>
                <a:lnTo>
                  <a:pt x="68" y="769"/>
                </a:lnTo>
                <a:lnTo>
                  <a:pt x="45" y="755"/>
                </a:lnTo>
                <a:lnTo>
                  <a:pt x="27" y="737"/>
                </a:lnTo>
                <a:lnTo>
                  <a:pt x="13" y="715"/>
                </a:lnTo>
                <a:lnTo>
                  <a:pt x="4" y="691"/>
                </a:lnTo>
                <a:lnTo>
                  <a:pt x="0" y="663"/>
                </a:lnTo>
                <a:lnTo>
                  <a:pt x="0" y="117"/>
                </a:lnTo>
                <a:lnTo>
                  <a:pt x="4" y="90"/>
                </a:lnTo>
                <a:lnTo>
                  <a:pt x="13" y="66"/>
                </a:lnTo>
                <a:lnTo>
                  <a:pt x="27" y="44"/>
                </a:lnTo>
                <a:lnTo>
                  <a:pt x="45" y="26"/>
                </a:lnTo>
                <a:lnTo>
                  <a:pt x="68" y="12"/>
                </a:lnTo>
                <a:lnTo>
                  <a:pt x="92" y="3"/>
                </a:lnTo>
                <a:lnTo>
                  <a:pt x="120" y="0"/>
                </a:lnTo>
                <a:close/>
              </a:path>
            </a:pathLst>
          </a:custGeom>
          <a:solidFill>
            <a:schemeClr val="lt1"/>
          </a:solid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32" name="Freeform 86"/>
          <p:cNvSpPr/>
          <p:nvPr>
            <p:custDataLst>
              <p:tags r:id="rId131"/>
            </p:custDataLst>
          </p:nvPr>
        </p:nvSpPr>
        <p:spPr bwMode="auto">
          <a:xfrm>
            <a:off x="10299700" y="5464810"/>
            <a:ext cx="18415" cy="72390"/>
          </a:xfrm>
          <a:custGeom>
            <a:avLst/>
            <a:gdLst>
              <a:gd name="T0" fmla="*/ 119 w 237"/>
              <a:gd name="T1" fmla="*/ 0 h 936"/>
              <a:gd name="T2" fmla="*/ 145 w 237"/>
              <a:gd name="T3" fmla="*/ 3 h 936"/>
              <a:gd name="T4" fmla="*/ 171 w 237"/>
              <a:gd name="T5" fmla="*/ 12 h 936"/>
              <a:gd name="T6" fmla="*/ 192 w 237"/>
              <a:gd name="T7" fmla="*/ 25 h 936"/>
              <a:gd name="T8" fmla="*/ 211 w 237"/>
              <a:gd name="T9" fmla="*/ 44 h 936"/>
              <a:gd name="T10" fmla="*/ 225 w 237"/>
              <a:gd name="T11" fmla="*/ 65 h 936"/>
              <a:gd name="T12" fmla="*/ 234 w 237"/>
              <a:gd name="T13" fmla="*/ 90 h 936"/>
              <a:gd name="T14" fmla="*/ 237 w 237"/>
              <a:gd name="T15" fmla="*/ 117 h 936"/>
              <a:gd name="T16" fmla="*/ 237 w 237"/>
              <a:gd name="T17" fmla="*/ 819 h 936"/>
              <a:gd name="T18" fmla="*/ 234 w 237"/>
              <a:gd name="T19" fmla="*/ 847 h 936"/>
              <a:gd name="T20" fmla="*/ 225 w 237"/>
              <a:gd name="T21" fmla="*/ 871 h 936"/>
              <a:gd name="T22" fmla="*/ 211 w 237"/>
              <a:gd name="T23" fmla="*/ 893 h 936"/>
              <a:gd name="T24" fmla="*/ 192 w 237"/>
              <a:gd name="T25" fmla="*/ 911 h 936"/>
              <a:gd name="T26" fmla="*/ 171 w 237"/>
              <a:gd name="T27" fmla="*/ 925 h 936"/>
              <a:gd name="T28" fmla="*/ 145 w 237"/>
              <a:gd name="T29" fmla="*/ 934 h 936"/>
              <a:gd name="T30" fmla="*/ 119 w 237"/>
              <a:gd name="T31" fmla="*/ 936 h 936"/>
              <a:gd name="T32" fmla="*/ 91 w 237"/>
              <a:gd name="T33" fmla="*/ 934 h 936"/>
              <a:gd name="T34" fmla="*/ 66 w 237"/>
              <a:gd name="T35" fmla="*/ 925 h 936"/>
              <a:gd name="T36" fmla="*/ 44 w 237"/>
              <a:gd name="T37" fmla="*/ 911 h 936"/>
              <a:gd name="T38" fmla="*/ 26 w 237"/>
              <a:gd name="T39" fmla="*/ 893 h 936"/>
              <a:gd name="T40" fmla="*/ 12 w 237"/>
              <a:gd name="T41" fmla="*/ 871 h 936"/>
              <a:gd name="T42" fmla="*/ 3 w 237"/>
              <a:gd name="T43" fmla="*/ 847 h 936"/>
              <a:gd name="T44" fmla="*/ 0 w 237"/>
              <a:gd name="T45" fmla="*/ 819 h 936"/>
              <a:gd name="T46" fmla="*/ 0 w 237"/>
              <a:gd name="T47" fmla="*/ 117 h 936"/>
              <a:gd name="T48" fmla="*/ 3 w 237"/>
              <a:gd name="T49" fmla="*/ 90 h 936"/>
              <a:gd name="T50" fmla="*/ 12 w 237"/>
              <a:gd name="T51" fmla="*/ 65 h 936"/>
              <a:gd name="T52" fmla="*/ 26 w 237"/>
              <a:gd name="T53" fmla="*/ 44 h 936"/>
              <a:gd name="T54" fmla="*/ 44 w 237"/>
              <a:gd name="T55" fmla="*/ 25 h 936"/>
              <a:gd name="T56" fmla="*/ 66 w 237"/>
              <a:gd name="T57" fmla="*/ 12 h 936"/>
              <a:gd name="T58" fmla="*/ 91 w 237"/>
              <a:gd name="T59" fmla="*/ 3 h 936"/>
              <a:gd name="T60" fmla="*/ 119 w 237"/>
              <a:gd name="T61"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7" h="936">
                <a:moveTo>
                  <a:pt x="119" y="0"/>
                </a:moveTo>
                <a:lnTo>
                  <a:pt x="145" y="3"/>
                </a:lnTo>
                <a:lnTo>
                  <a:pt x="171" y="12"/>
                </a:lnTo>
                <a:lnTo>
                  <a:pt x="192" y="25"/>
                </a:lnTo>
                <a:lnTo>
                  <a:pt x="211" y="44"/>
                </a:lnTo>
                <a:lnTo>
                  <a:pt x="225" y="65"/>
                </a:lnTo>
                <a:lnTo>
                  <a:pt x="234" y="90"/>
                </a:lnTo>
                <a:lnTo>
                  <a:pt x="237" y="117"/>
                </a:lnTo>
                <a:lnTo>
                  <a:pt x="237" y="819"/>
                </a:lnTo>
                <a:lnTo>
                  <a:pt x="234" y="847"/>
                </a:lnTo>
                <a:lnTo>
                  <a:pt x="225" y="871"/>
                </a:lnTo>
                <a:lnTo>
                  <a:pt x="211" y="893"/>
                </a:lnTo>
                <a:lnTo>
                  <a:pt x="192" y="911"/>
                </a:lnTo>
                <a:lnTo>
                  <a:pt x="171" y="925"/>
                </a:lnTo>
                <a:lnTo>
                  <a:pt x="145" y="934"/>
                </a:lnTo>
                <a:lnTo>
                  <a:pt x="119" y="936"/>
                </a:lnTo>
                <a:lnTo>
                  <a:pt x="91" y="934"/>
                </a:lnTo>
                <a:lnTo>
                  <a:pt x="66" y="925"/>
                </a:lnTo>
                <a:lnTo>
                  <a:pt x="44" y="911"/>
                </a:lnTo>
                <a:lnTo>
                  <a:pt x="26" y="893"/>
                </a:lnTo>
                <a:lnTo>
                  <a:pt x="12" y="871"/>
                </a:lnTo>
                <a:lnTo>
                  <a:pt x="3" y="847"/>
                </a:lnTo>
                <a:lnTo>
                  <a:pt x="0" y="819"/>
                </a:lnTo>
                <a:lnTo>
                  <a:pt x="0" y="117"/>
                </a:lnTo>
                <a:lnTo>
                  <a:pt x="3" y="90"/>
                </a:lnTo>
                <a:lnTo>
                  <a:pt x="12" y="65"/>
                </a:lnTo>
                <a:lnTo>
                  <a:pt x="26" y="44"/>
                </a:lnTo>
                <a:lnTo>
                  <a:pt x="44" y="25"/>
                </a:lnTo>
                <a:lnTo>
                  <a:pt x="66" y="12"/>
                </a:lnTo>
                <a:lnTo>
                  <a:pt x="91" y="3"/>
                </a:lnTo>
                <a:lnTo>
                  <a:pt x="119" y="0"/>
                </a:lnTo>
                <a:close/>
              </a:path>
            </a:pathLst>
          </a:custGeom>
          <a:solidFill>
            <a:schemeClr val="lt1"/>
          </a:solid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33" name="Freeform 87"/>
          <p:cNvSpPr/>
          <p:nvPr>
            <p:custDataLst>
              <p:tags r:id="rId132"/>
            </p:custDataLst>
          </p:nvPr>
        </p:nvSpPr>
        <p:spPr bwMode="auto">
          <a:xfrm>
            <a:off x="10197465" y="5402580"/>
            <a:ext cx="264795" cy="172720"/>
          </a:xfrm>
          <a:custGeom>
            <a:avLst/>
            <a:gdLst>
              <a:gd name="T0" fmla="*/ 3325 w 3483"/>
              <a:gd name="T1" fmla="*/ 0 h 2264"/>
              <a:gd name="T2" fmla="*/ 3387 w 3483"/>
              <a:gd name="T3" fmla="*/ 12 h 2264"/>
              <a:gd name="T4" fmla="*/ 3437 w 3483"/>
              <a:gd name="T5" fmla="*/ 46 h 2264"/>
              <a:gd name="T6" fmla="*/ 3471 w 3483"/>
              <a:gd name="T7" fmla="*/ 95 h 2264"/>
              <a:gd name="T8" fmla="*/ 3483 w 3483"/>
              <a:gd name="T9" fmla="*/ 156 h 2264"/>
              <a:gd name="T10" fmla="*/ 3270 w 3483"/>
              <a:gd name="T11" fmla="*/ 1716 h 2264"/>
              <a:gd name="T12" fmla="*/ 3330 w 3483"/>
              <a:gd name="T13" fmla="*/ 1587 h 2264"/>
              <a:gd name="T14" fmla="*/ 3367 w 3483"/>
              <a:gd name="T15" fmla="*/ 1449 h 2264"/>
              <a:gd name="T16" fmla="*/ 3380 w 3483"/>
              <a:gd name="T17" fmla="*/ 1307 h 2264"/>
              <a:gd name="T18" fmla="*/ 3369 w 3483"/>
              <a:gd name="T19" fmla="*/ 1171 h 2264"/>
              <a:gd name="T20" fmla="*/ 3337 w 3483"/>
              <a:gd name="T21" fmla="*/ 1041 h 2264"/>
              <a:gd name="T22" fmla="*/ 3283 w 3483"/>
              <a:gd name="T23" fmla="*/ 919 h 2264"/>
              <a:gd name="T24" fmla="*/ 3210 w 3483"/>
              <a:gd name="T25" fmla="*/ 805 h 2264"/>
              <a:gd name="T26" fmla="*/ 3166 w 3483"/>
              <a:gd name="T27" fmla="*/ 313 h 2264"/>
              <a:gd name="T28" fmla="*/ 317 w 3483"/>
              <a:gd name="T29" fmla="*/ 1952 h 2264"/>
              <a:gd name="T30" fmla="*/ 2042 w 3483"/>
              <a:gd name="T31" fmla="*/ 1992 h 2264"/>
              <a:gd name="T32" fmla="*/ 2153 w 3483"/>
              <a:gd name="T33" fmla="*/ 2057 h 2264"/>
              <a:gd name="T34" fmla="*/ 2272 w 3483"/>
              <a:gd name="T35" fmla="*/ 2105 h 2264"/>
              <a:gd name="T36" fmla="*/ 2399 w 3483"/>
              <a:gd name="T37" fmla="*/ 2135 h 2264"/>
              <a:gd name="T38" fmla="*/ 2530 w 3483"/>
              <a:gd name="T39" fmla="*/ 2144 h 2264"/>
              <a:gd name="T40" fmla="*/ 2675 w 3483"/>
              <a:gd name="T41" fmla="*/ 2132 h 2264"/>
              <a:gd name="T42" fmla="*/ 2815 w 3483"/>
              <a:gd name="T43" fmla="*/ 2096 h 2264"/>
              <a:gd name="T44" fmla="*/ 2946 w 3483"/>
              <a:gd name="T45" fmla="*/ 2036 h 2264"/>
              <a:gd name="T46" fmla="*/ 3170 w 3483"/>
              <a:gd name="T47" fmla="*/ 2257 h 2264"/>
              <a:gd name="T48" fmla="*/ 3180 w 3483"/>
              <a:gd name="T49" fmla="*/ 2264 h 2264"/>
              <a:gd name="T50" fmla="*/ 127 w 3483"/>
              <a:gd name="T51" fmla="*/ 2261 h 2264"/>
              <a:gd name="T52" fmla="*/ 70 w 3483"/>
              <a:gd name="T53" fmla="*/ 2238 h 2264"/>
              <a:gd name="T54" fmla="*/ 27 w 3483"/>
              <a:gd name="T55" fmla="*/ 2195 h 2264"/>
              <a:gd name="T56" fmla="*/ 3 w 3483"/>
              <a:gd name="T57" fmla="*/ 2139 h 2264"/>
              <a:gd name="T58" fmla="*/ 0 w 3483"/>
              <a:gd name="T59" fmla="*/ 156 h 2264"/>
              <a:gd name="T60" fmla="*/ 13 w 3483"/>
              <a:gd name="T61" fmla="*/ 96 h 2264"/>
              <a:gd name="T62" fmla="*/ 47 w 3483"/>
              <a:gd name="T63" fmla="*/ 46 h 2264"/>
              <a:gd name="T64" fmla="*/ 97 w 3483"/>
              <a:gd name="T65" fmla="*/ 12 h 2264"/>
              <a:gd name="T66" fmla="*/ 159 w 3483"/>
              <a:gd name="T67" fmla="*/ 0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83" h="2264">
                <a:moveTo>
                  <a:pt x="159" y="0"/>
                </a:moveTo>
                <a:lnTo>
                  <a:pt x="3325" y="0"/>
                </a:lnTo>
                <a:lnTo>
                  <a:pt x="3357" y="4"/>
                </a:lnTo>
                <a:lnTo>
                  <a:pt x="3387" y="12"/>
                </a:lnTo>
                <a:lnTo>
                  <a:pt x="3413" y="27"/>
                </a:lnTo>
                <a:lnTo>
                  <a:pt x="3437" y="46"/>
                </a:lnTo>
                <a:lnTo>
                  <a:pt x="3456" y="69"/>
                </a:lnTo>
                <a:lnTo>
                  <a:pt x="3471" y="95"/>
                </a:lnTo>
                <a:lnTo>
                  <a:pt x="3479" y="125"/>
                </a:lnTo>
                <a:lnTo>
                  <a:pt x="3483" y="156"/>
                </a:lnTo>
                <a:lnTo>
                  <a:pt x="3483" y="1927"/>
                </a:lnTo>
                <a:lnTo>
                  <a:pt x="3270" y="1716"/>
                </a:lnTo>
                <a:lnTo>
                  <a:pt x="3303" y="1653"/>
                </a:lnTo>
                <a:lnTo>
                  <a:pt x="3330" y="1587"/>
                </a:lnTo>
                <a:lnTo>
                  <a:pt x="3351" y="1520"/>
                </a:lnTo>
                <a:lnTo>
                  <a:pt x="3367" y="1449"/>
                </a:lnTo>
                <a:lnTo>
                  <a:pt x="3377" y="1379"/>
                </a:lnTo>
                <a:lnTo>
                  <a:pt x="3380" y="1307"/>
                </a:lnTo>
                <a:lnTo>
                  <a:pt x="3377" y="1239"/>
                </a:lnTo>
                <a:lnTo>
                  <a:pt x="3369" y="1171"/>
                </a:lnTo>
                <a:lnTo>
                  <a:pt x="3355" y="1105"/>
                </a:lnTo>
                <a:lnTo>
                  <a:pt x="3337" y="1041"/>
                </a:lnTo>
                <a:lnTo>
                  <a:pt x="3312" y="979"/>
                </a:lnTo>
                <a:lnTo>
                  <a:pt x="3283" y="919"/>
                </a:lnTo>
                <a:lnTo>
                  <a:pt x="3249" y="860"/>
                </a:lnTo>
                <a:lnTo>
                  <a:pt x="3210" y="805"/>
                </a:lnTo>
                <a:lnTo>
                  <a:pt x="3166" y="753"/>
                </a:lnTo>
                <a:lnTo>
                  <a:pt x="3166" y="313"/>
                </a:lnTo>
                <a:lnTo>
                  <a:pt x="317" y="313"/>
                </a:lnTo>
                <a:lnTo>
                  <a:pt x="317" y="1952"/>
                </a:lnTo>
                <a:lnTo>
                  <a:pt x="1989" y="1952"/>
                </a:lnTo>
                <a:lnTo>
                  <a:pt x="2042" y="1992"/>
                </a:lnTo>
                <a:lnTo>
                  <a:pt x="2096" y="2027"/>
                </a:lnTo>
                <a:lnTo>
                  <a:pt x="2153" y="2057"/>
                </a:lnTo>
                <a:lnTo>
                  <a:pt x="2211" y="2083"/>
                </a:lnTo>
                <a:lnTo>
                  <a:pt x="2272" y="2105"/>
                </a:lnTo>
                <a:lnTo>
                  <a:pt x="2335" y="2122"/>
                </a:lnTo>
                <a:lnTo>
                  <a:pt x="2399" y="2135"/>
                </a:lnTo>
                <a:lnTo>
                  <a:pt x="2464" y="2142"/>
                </a:lnTo>
                <a:lnTo>
                  <a:pt x="2530" y="2144"/>
                </a:lnTo>
                <a:lnTo>
                  <a:pt x="2604" y="2141"/>
                </a:lnTo>
                <a:lnTo>
                  <a:pt x="2675" y="2132"/>
                </a:lnTo>
                <a:lnTo>
                  <a:pt x="2746" y="2117"/>
                </a:lnTo>
                <a:lnTo>
                  <a:pt x="2815" y="2096"/>
                </a:lnTo>
                <a:lnTo>
                  <a:pt x="2882" y="2069"/>
                </a:lnTo>
                <a:lnTo>
                  <a:pt x="2946" y="2036"/>
                </a:lnTo>
                <a:lnTo>
                  <a:pt x="3166" y="2253"/>
                </a:lnTo>
                <a:lnTo>
                  <a:pt x="3170" y="2257"/>
                </a:lnTo>
                <a:lnTo>
                  <a:pt x="3175" y="2260"/>
                </a:lnTo>
                <a:lnTo>
                  <a:pt x="3180" y="2264"/>
                </a:lnTo>
                <a:lnTo>
                  <a:pt x="159" y="2264"/>
                </a:lnTo>
                <a:lnTo>
                  <a:pt x="127" y="2261"/>
                </a:lnTo>
                <a:lnTo>
                  <a:pt x="97" y="2252"/>
                </a:lnTo>
                <a:lnTo>
                  <a:pt x="70" y="2238"/>
                </a:lnTo>
                <a:lnTo>
                  <a:pt x="47" y="2218"/>
                </a:lnTo>
                <a:lnTo>
                  <a:pt x="27" y="2195"/>
                </a:lnTo>
                <a:lnTo>
                  <a:pt x="13" y="2169"/>
                </a:lnTo>
                <a:lnTo>
                  <a:pt x="3" y="2139"/>
                </a:lnTo>
                <a:lnTo>
                  <a:pt x="0" y="2109"/>
                </a:lnTo>
                <a:lnTo>
                  <a:pt x="0" y="156"/>
                </a:lnTo>
                <a:lnTo>
                  <a:pt x="3" y="125"/>
                </a:lnTo>
                <a:lnTo>
                  <a:pt x="13" y="96"/>
                </a:lnTo>
                <a:lnTo>
                  <a:pt x="27" y="69"/>
                </a:lnTo>
                <a:lnTo>
                  <a:pt x="47" y="46"/>
                </a:lnTo>
                <a:lnTo>
                  <a:pt x="70" y="27"/>
                </a:lnTo>
                <a:lnTo>
                  <a:pt x="97" y="12"/>
                </a:lnTo>
                <a:lnTo>
                  <a:pt x="127" y="4"/>
                </a:lnTo>
                <a:lnTo>
                  <a:pt x="159" y="0"/>
                </a:lnTo>
                <a:close/>
              </a:path>
            </a:pathLst>
          </a:custGeom>
          <a:solidFill>
            <a:schemeClr val="lt1"/>
          </a:solid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34" name="Freeform 88"/>
          <p:cNvSpPr>
            <a:spLocks noEditPoints="1"/>
          </p:cNvSpPr>
          <p:nvPr>
            <p:custDataLst>
              <p:tags r:id="rId133"/>
            </p:custDataLst>
          </p:nvPr>
        </p:nvSpPr>
        <p:spPr bwMode="auto">
          <a:xfrm>
            <a:off x="10337165" y="5450205"/>
            <a:ext cx="118745" cy="117475"/>
          </a:xfrm>
          <a:custGeom>
            <a:avLst/>
            <a:gdLst>
              <a:gd name="T0" fmla="*/ 583 w 1559"/>
              <a:gd name="T1" fmla="*/ 151 h 1537"/>
              <a:gd name="T2" fmla="*/ 433 w 1559"/>
              <a:gd name="T3" fmla="*/ 203 h 1537"/>
              <a:gd name="T4" fmla="*/ 303 w 1559"/>
              <a:gd name="T5" fmla="*/ 299 h 1537"/>
              <a:gd name="T6" fmla="*/ 207 w 1559"/>
              <a:gd name="T7" fmla="*/ 426 h 1537"/>
              <a:gd name="T8" fmla="*/ 152 w 1559"/>
              <a:gd name="T9" fmla="*/ 576 h 1537"/>
              <a:gd name="T10" fmla="*/ 145 w 1559"/>
              <a:gd name="T11" fmla="*/ 736 h 1537"/>
              <a:gd name="T12" fmla="*/ 183 w 1559"/>
              <a:gd name="T13" fmla="*/ 889 h 1537"/>
              <a:gd name="T14" fmla="*/ 267 w 1559"/>
              <a:gd name="T15" fmla="*/ 1025 h 1537"/>
              <a:gd name="T16" fmla="*/ 387 w 1559"/>
              <a:gd name="T17" fmla="*/ 1132 h 1537"/>
              <a:gd name="T18" fmla="*/ 531 w 1559"/>
              <a:gd name="T19" fmla="*/ 1201 h 1537"/>
              <a:gd name="T20" fmla="*/ 691 w 1559"/>
              <a:gd name="T21" fmla="*/ 1224 h 1537"/>
              <a:gd name="T22" fmla="*/ 851 w 1559"/>
              <a:gd name="T23" fmla="*/ 1201 h 1537"/>
              <a:gd name="T24" fmla="*/ 996 w 1559"/>
              <a:gd name="T25" fmla="*/ 1132 h 1537"/>
              <a:gd name="T26" fmla="*/ 1117 w 1559"/>
              <a:gd name="T27" fmla="*/ 1025 h 1537"/>
              <a:gd name="T28" fmla="*/ 1199 w 1559"/>
              <a:gd name="T29" fmla="*/ 889 h 1537"/>
              <a:gd name="T30" fmla="*/ 1238 w 1559"/>
              <a:gd name="T31" fmla="*/ 736 h 1537"/>
              <a:gd name="T32" fmla="*/ 1230 w 1559"/>
              <a:gd name="T33" fmla="*/ 576 h 1537"/>
              <a:gd name="T34" fmla="*/ 1176 w 1559"/>
              <a:gd name="T35" fmla="*/ 426 h 1537"/>
              <a:gd name="T36" fmla="*/ 1080 w 1559"/>
              <a:gd name="T37" fmla="*/ 299 h 1537"/>
              <a:gd name="T38" fmla="*/ 950 w 1559"/>
              <a:gd name="T39" fmla="*/ 203 h 1537"/>
              <a:gd name="T40" fmla="*/ 800 w 1559"/>
              <a:gd name="T41" fmla="*/ 151 h 1537"/>
              <a:gd name="T42" fmla="*/ 691 w 1559"/>
              <a:gd name="T43" fmla="*/ 0 h 1537"/>
              <a:gd name="T44" fmla="*/ 871 w 1559"/>
              <a:gd name="T45" fmla="*/ 23 h 1537"/>
              <a:gd name="T46" fmla="*/ 1037 w 1559"/>
              <a:gd name="T47" fmla="*/ 91 h 1537"/>
              <a:gd name="T48" fmla="*/ 1181 w 1559"/>
              <a:gd name="T49" fmla="*/ 200 h 1537"/>
              <a:gd name="T50" fmla="*/ 1291 w 1559"/>
              <a:gd name="T51" fmla="*/ 341 h 1537"/>
              <a:gd name="T52" fmla="*/ 1359 w 1559"/>
              <a:gd name="T53" fmla="*/ 504 h 1537"/>
              <a:gd name="T54" fmla="*/ 1382 w 1559"/>
              <a:gd name="T55" fmla="*/ 682 h 1537"/>
              <a:gd name="T56" fmla="*/ 1357 w 1559"/>
              <a:gd name="T57" fmla="*/ 865 h 1537"/>
              <a:gd name="T58" fmla="*/ 1284 w 1559"/>
              <a:gd name="T59" fmla="*/ 1032 h 1537"/>
              <a:gd name="T60" fmla="*/ 1243 w 1559"/>
              <a:gd name="T61" fmla="*/ 1164 h 1537"/>
              <a:gd name="T62" fmla="*/ 1288 w 1559"/>
              <a:gd name="T63" fmla="*/ 1174 h 1537"/>
              <a:gd name="T64" fmla="*/ 1551 w 1559"/>
              <a:gd name="T65" fmla="*/ 1434 h 1537"/>
              <a:gd name="T66" fmla="*/ 1557 w 1559"/>
              <a:gd name="T67" fmla="*/ 1486 h 1537"/>
              <a:gd name="T68" fmla="*/ 1524 w 1559"/>
              <a:gd name="T69" fmla="*/ 1529 h 1537"/>
              <a:gd name="T70" fmla="*/ 1471 w 1559"/>
              <a:gd name="T71" fmla="*/ 1535 h 1537"/>
              <a:gd name="T72" fmla="*/ 1201 w 1559"/>
              <a:gd name="T73" fmla="*/ 1283 h 1537"/>
              <a:gd name="T74" fmla="*/ 1181 w 1559"/>
              <a:gd name="T75" fmla="*/ 1242 h 1537"/>
              <a:gd name="T76" fmla="*/ 1099 w 1559"/>
              <a:gd name="T77" fmla="*/ 1232 h 1537"/>
              <a:gd name="T78" fmla="*/ 935 w 1559"/>
              <a:gd name="T79" fmla="*/ 1320 h 1537"/>
              <a:gd name="T80" fmla="*/ 754 w 1559"/>
              <a:gd name="T81" fmla="*/ 1361 h 1537"/>
              <a:gd name="T82" fmla="*/ 571 w 1559"/>
              <a:gd name="T83" fmla="*/ 1353 h 1537"/>
              <a:gd name="T84" fmla="*/ 400 w 1559"/>
              <a:gd name="T85" fmla="*/ 1300 h 1537"/>
              <a:gd name="T86" fmla="*/ 248 w 1559"/>
              <a:gd name="T87" fmla="*/ 1205 h 1537"/>
              <a:gd name="T88" fmla="*/ 125 w 1559"/>
              <a:gd name="T89" fmla="*/ 1072 h 1537"/>
              <a:gd name="T90" fmla="*/ 42 w 1559"/>
              <a:gd name="T91" fmla="*/ 916 h 1537"/>
              <a:gd name="T92" fmla="*/ 3 w 1559"/>
              <a:gd name="T93" fmla="*/ 742 h 1537"/>
              <a:gd name="T94" fmla="*/ 11 w 1559"/>
              <a:gd name="T95" fmla="*/ 562 h 1537"/>
              <a:gd name="T96" fmla="*/ 65 w 1559"/>
              <a:gd name="T97" fmla="*/ 394 h 1537"/>
              <a:gd name="T98" fmla="*/ 161 w 1559"/>
              <a:gd name="T99" fmla="*/ 244 h 1537"/>
              <a:gd name="T100" fmla="*/ 295 w 1559"/>
              <a:gd name="T101" fmla="*/ 122 h 1537"/>
              <a:gd name="T102" fmla="*/ 454 w 1559"/>
              <a:gd name="T103" fmla="*/ 41 h 1537"/>
              <a:gd name="T104" fmla="*/ 630 w 1559"/>
              <a:gd name="T105" fmla="*/ 2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9" h="1537">
                <a:moveTo>
                  <a:pt x="691" y="140"/>
                </a:moveTo>
                <a:lnTo>
                  <a:pt x="637" y="142"/>
                </a:lnTo>
                <a:lnTo>
                  <a:pt x="583" y="151"/>
                </a:lnTo>
                <a:lnTo>
                  <a:pt x="531" y="163"/>
                </a:lnTo>
                <a:lnTo>
                  <a:pt x="481" y="181"/>
                </a:lnTo>
                <a:lnTo>
                  <a:pt x="433" y="203"/>
                </a:lnTo>
                <a:lnTo>
                  <a:pt x="387" y="231"/>
                </a:lnTo>
                <a:lnTo>
                  <a:pt x="343" y="262"/>
                </a:lnTo>
                <a:lnTo>
                  <a:pt x="303" y="299"/>
                </a:lnTo>
                <a:lnTo>
                  <a:pt x="267" y="339"/>
                </a:lnTo>
                <a:lnTo>
                  <a:pt x="235" y="381"/>
                </a:lnTo>
                <a:lnTo>
                  <a:pt x="207" y="426"/>
                </a:lnTo>
                <a:lnTo>
                  <a:pt x="183" y="475"/>
                </a:lnTo>
                <a:lnTo>
                  <a:pt x="165" y="524"/>
                </a:lnTo>
                <a:lnTo>
                  <a:pt x="152" y="576"/>
                </a:lnTo>
                <a:lnTo>
                  <a:pt x="145" y="628"/>
                </a:lnTo>
                <a:lnTo>
                  <a:pt x="142" y="682"/>
                </a:lnTo>
                <a:lnTo>
                  <a:pt x="145" y="736"/>
                </a:lnTo>
                <a:lnTo>
                  <a:pt x="152" y="788"/>
                </a:lnTo>
                <a:lnTo>
                  <a:pt x="165" y="840"/>
                </a:lnTo>
                <a:lnTo>
                  <a:pt x="183" y="889"/>
                </a:lnTo>
                <a:lnTo>
                  <a:pt x="207" y="937"/>
                </a:lnTo>
                <a:lnTo>
                  <a:pt x="235" y="982"/>
                </a:lnTo>
                <a:lnTo>
                  <a:pt x="267" y="1025"/>
                </a:lnTo>
                <a:lnTo>
                  <a:pt x="303" y="1065"/>
                </a:lnTo>
                <a:lnTo>
                  <a:pt x="343" y="1101"/>
                </a:lnTo>
                <a:lnTo>
                  <a:pt x="387" y="1132"/>
                </a:lnTo>
                <a:lnTo>
                  <a:pt x="433" y="1160"/>
                </a:lnTo>
                <a:lnTo>
                  <a:pt x="481" y="1183"/>
                </a:lnTo>
                <a:lnTo>
                  <a:pt x="531" y="1201"/>
                </a:lnTo>
                <a:lnTo>
                  <a:pt x="583" y="1213"/>
                </a:lnTo>
                <a:lnTo>
                  <a:pt x="637" y="1221"/>
                </a:lnTo>
                <a:lnTo>
                  <a:pt x="691" y="1224"/>
                </a:lnTo>
                <a:lnTo>
                  <a:pt x="746" y="1221"/>
                </a:lnTo>
                <a:lnTo>
                  <a:pt x="800" y="1213"/>
                </a:lnTo>
                <a:lnTo>
                  <a:pt x="851" y="1201"/>
                </a:lnTo>
                <a:lnTo>
                  <a:pt x="902" y="1183"/>
                </a:lnTo>
                <a:lnTo>
                  <a:pt x="950" y="1160"/>
                </a:lnTo>
                <a:lnTo>
                  <a:pt x="996" y="1132"/>
                </a:lnTo>
                <a:lnTo>
                  <a:pt x="1040" y="1101"/>
                </a:lnTo>
                <a:lnTo>
                  <a:pt x="1080" y="1065"/>
                </a:lnTo>
                <a:lnTo>
                  <a:pt x="1117" y="1025"/>
                </a:lnTo>
                <a:lnTo>
                  <a:pt x="1149" y="982"/>
                </a:lnTo>
                <a:lnTo>
                  <a:pt x="1176" y="937"/>
                </a:lnTo>
                <a:lnTo>
                  <a:pt x="1199" y="889"/>
                </a:lnTo>
                <a:lnTo>
                  <a:pt x="1217" y="840"/>
                </a:lnTo>
                <a:lnTo>
                  <a:pt x="1230" y="788"/>
                </a:lnTo>
                <a:lnTo>
                  <a:pt x="1238" y="736"/>
                </a:lnTo>
                <a:lnTo>
                  <a:pt x="1240" y="682"/>
                </a:lnTo>
                <a:lnTo>
                  <a:pt x="1238" y="628"/>
                </a:lnTo>
                <a:lnTo>
                  <a:pt x="1230" y="576"/>
                </a:lnTo>
                <a:lnTo>
                  <a:pt x="1217" y="524"/>
                </a:lnTo>
                <a:lnTo>
                  <a:pt x="1199" y="475"/>
                </a:lnTo>
                <a:lnTo>
                  <a:pt x="1176" y="426"/>
                </a:lnTo>
                <a:lnTo>
                  <a:pt x="1149" y="381"/>
                </a:lnTo>
                <a:lnTo>
                  <a:pt x="1117" y="339"/>
                </a:lnTo>
                <a:lnTo>
                  <a:pt x="1080" y="299"/>
                </a:lnTo>
                <a:lnTo>
                  <a:pt x="1040" y="262"/>
                </a:lnTo>
                <a:lnTo>
                  <a:pt x="996" y="231"/>
                </a:lnTo>
                <a:lnTo>
                  <a:pt x="950" y="203"/>
                </a:lnTo>
                <a:lnTo>
                  <a:pt x="902" y="181"/>
                </a:lnTo>
                <a:lnTo>
                  <a:pt x="851" y="163"/>
                </a:lnTo>
                <a:lnTo>
                  <a:pt x="800" y="151"/>
                </a:lnTo>
                <a:lnTo>
                  <a:pt x="746" y="142"/>
                </a:lnTo>
                <a:lnTo>
                  <a:pt x="691" y="140"/>
                </a:lnTo>
                <a:close/>
                <a:moveTo>
                  <a:pt x="691" y="0"/>
                </a:moveTo>
                <a:lnTo>
                  <a:pt x="753" y="2"/>
                </a:lnTo>
                <a:lnTo>
                  <a:pt x="813" y="11"/>
                </a:lnTo>
                <a:lnTo>
                  <a:pt x="871" y="23"/>
                </a:lnTo>
                <a:lnTo>
                  <a:pt x="928" y="41"/>
                </a:lnTo>
                <a:lnTo>
                  <a:pt x="983" y="63"/>
                </a:lnTo>
                <a:lnTo>
                  <a:pt x="1037" y="91"/>
                </a:lnTo>
                <a:lnTo>
                  <a:pt x="1087" y="122"/>
                </a:lnTo>
                <a:lnTo>
                  <a:pt x="1135" y="159"/>
                </a:lnTo>
                <a:lnTo>
                  <a:pt x="1181" y="200"/>
                </a:lnTo>
                <a:lnTo>
                  <a:pt x="1221" y="244"/>
                </a:lnTo>
                <a:lnTo>
                  <a:pt x="1259" y="292"/>
                </a:lnTo>
                <a:lnTo>
                  <a:pt x="1291" y="341"/>
                </a:lnTo>
                <a:lnTo>
                  <a:pt x="1318" y="394"/>
                </a:lnTo>
                <a:lnTo>
                  <a:pt x="1341" y="448"/>
                </a:lnTo>
                <a:lnTo>
                  <a:pt x="1359" y="504"/>
                </a:lnTo>
                <a:lnTo>
                  <a:pt x="1372" y="562"/>
                </a:lnTo>
                <a:lnTo>
                  <a:pt x="1380" y="621"/>
                </a:lnTo>
                <a:lnTo>
                  <a:pt x="1382" y="682"/>
                </a:lnTo>
                <a:lnTo>
                  <a:pt x="1379" y="744"/>
                </a:lnTo>
                <a:lnTo>
                  <a:pt x="1372" y="805"/>
                </a:lnTo>
                <a:lnTo>
                  <a:pt x="1357" y="865"/>
                </a:lnTo>
                <a:lnTo>
                  <a:pt x="1338" y="923"/>
                </a:lnTo>
                <a:lnTo>
                  <a:pt x="1313" y="979"/>
                </a:lnTo>
                <a:lnTo>
                  <a:pt x="1284" y="1032"/>
                </a:lnTo>
                <a:lnTo>
                  <a:pt x="1249" y="1083"/>
                </a:lnTo>
                <a:lnTo>
                  <a:pt x="1210" y="1131"/>
                </a:lnTo>
                <a:lnTo>
                  <a:pt x="1243" y="1164"/>
                </a:lnTo>
                <a:lnTo>
                  <a:pt x="1259" y="1164"/>
                </a:lnTo>
                <a:lnTo>
                  <a:pt x="1274" y="1167"/>
                </a:lnTo>
                <a:lnTo>
                  <a:pt x="1288" y="1174"/>
                </a:lnTo>
                <a:lnTo>
                  <a:pt x="1301" y="1184"/>
                </a:lnTo>
                <a:lnTo>
                  <a:pt x="1539" y="1419"/>
                </a:lnTo>
                <a:lnTo>
                  <a:pt x="1551" y="1434"/>
                </a:lnTo>
                <a:lnTo>
                  <a:pt x="1557" y="1451"/>
                </a:lnTo>
                <a:lnTo>
                  <a:pt x="1559" y="1468"/>
                </a:lnTo>
                <a:lnTo>
                  <a:pt x="1557" y="1486"/>
                </a:lnTo>
                <a:lnTo>
                  <a:pt x="1551" y="1503"/>
                </a:lnTo>
                <a:lnTo>
                  <a:pt x="1539" y="1517"/>
                </a:lnTo>
                <a:lnTo>
                  <a:pt x="1524" y="1529"/>
                </a:lnTo>
                <a:lnTo>
                  <a:pt x="1507" y="1535"/>
                </a:lnTo>
                <a:lnTo>
                  <a:pt x="1489" y="1537"/>
                </a:lnTo>
                <a:lnTo>
                  <a:pt x="1471" y="1535"/>
                </a:lnTo>
                <a:lnTo>
                  <a:pt x="1454" y="1529"/>
                </a:lnTo>
                <a:lnTo>
                  <a:pt x="1439" y="1517"/>
                </a:lnTo>
                <a:lnTo>
                  <a:pt x="1201" y="1283"/>
                </a:lnTo>
                <a:lnTo>
                  <a:pt x="1190" y="1270"/>
                </a:lnTo>
                <a:lnTo>
                  <a:pt x="1184" y="1256"/>
                </a:lnTo>
                <a:lnTo>
                  <a:pt x="1181" y="1242"/>
                </a:lnTo>
                <a:lnTo>
                  <a:pt x="1181" y="1226"/>
                </a:lnTo>
                <a:lnTo>
                  <a:pt x="1148" y="1193"/>
                </a:lnTo>
                <a:lnTo>
                  <a:pt x="1099" y="1232"/>
                </a:lnTo>
                <a:lnTo>
                  <a:pt x="1046" y="1266"/>
                </a:lnTo>
                <a:lnTo>
                  <a:pt x="992" y="1295"/>
                </a:lnTo>
                <a:lnTo>
                  <a:pt x="935" y="1320"/>
                </a:lnTo>
                <a:lnTo>
                  <a:pt x="877" y="1338"/>
                </a:lnTo>
                <a:lnTo>
                  <a:pt x="817" y="1352"/>
                </a:lnTo>
                <a:lnTo>
                  <a:pt x="754" y="1361"/>
                </a:lnTo>
                <a:lnTo>
                  <a:pt x="691" y="1364"/>
                </a:lnTo>
                <a:lnTo>
                  <a:pt x="630" y="1361"/>
                </a:lnTo>
                <a:lnTo>
                  <a:pt x="571" y="1353"/>
                </a:lnTo>
                <a:lnTo>
                  <a:pt x="512" y="1341"/>
                </a:lnTo>
                <a:lnTo>
                  <a:pt x="454" y="1323"/>
                </a:lnTo>
                <a:lnTo>
                  <a:pt x="400" y="1300"/>
                </a:lnTo>
                <a:lnTo>
                  <a:pt x="347" y="1273"/>
                </a:lnTo>
                <a:lnTo>
                  <a:pt x="295" y="1241"/>
                </a:lnTo>
                <a:lnTo>
                  <a:pt x="248" y="1205"/>
                </a:lnTo>
                <a:lnTo>
                  <a:pt x="203" y="1164"/>
                </a:lnTo>
                <a:lnTo>
                  <a:pt x="161" y="1120"/>
                </a:lnTo>
                <a:lnTo>
                  <a:pt x="125" y="1072"/>
                </a:lnTo>
                <a:lnTo>
                  <a:pt x="93" y="1022"/>
                </a:lnTo>
                <a:lnTo>
                  <a:pt x="65" y="969"/>
                </a:lnTo>
                <a:lnTo>
                  <a:pt x="42" y="916"/>
                </a:lnTo>
                <a:lnTo>
                  <a:pt x="23" y="859"/>
                </a:lnTo>
                <a:lnTo>
                  <a:pt x="11" y="801"/>
                </a:lnTo>
                <a:lnTo>
                  <a:pt x="3" y="742"/>
                </a:lnTo>
                <a:lnTo>
                  <a:pt x="0" y="682"/>
                </a:lnTo>
                <a:lnTo>
                  <a:pt x="3" y="621"/>
                </a:lnTo>
                <a:lnTo>
                  <a:pt x="11" y="562"/>
                </a:lnTo>
                <a:lnTo>
                  <a:pt x="23" y="504"/>
                </a:lnTo>
                <a:lnTo>
                  <a:pt x="42" y="448"/>
                </a:lnTo>
                <a:lnTo>
                  <a:pt x="65" y="394"/>
                </a:lnTo>
                <a:lnTo>
                  <a:pt x="93" y="341"/>
                </a:lnTo>
                <a:lnTo>
                  <a:pt x="125" y="292"/>
                </a:lnTo>
                <a:lnTo>
                  <a:pt x="161" y="244"/>
                </a:lnTo>
                <a:lnTo>
                  <a:pt x="203" y="200"/>
                </a:lnTo>
                <a:lnTo>
                  <a:pt x="248" y="159"/>
                </a:lnTo>
                <a:lnTo>
                  <a:pt x="295" y="122"/>
                </a:lnTo>
                <a:lnTo>
                  <a:pt x="347" y="91"/>
                </a:lnTo>
                <a:lnTo>
                  <a:pt x="400" y="63"/>
                </a:lnTo>
                <a:lnTo>
                  <a:pt x="454" y="41"/>
                </a:lnTo>
                <a:lnTo>
                  <a:pt x="512" y="23"/>
                </a:lnTo>
                <a:lnTo>
                  <a:pt x="571" y="11"/>
                </a:lnTo>
                <a:lnTo>
                  <a:pt x="630" y="2"/>
                </a:lnTo>
                <a:lnTo>
                  <a:pt x="691" y="0"/>
                </a:lnTo>
                <a:close/>
              </a:path>
            </a:pathLst>
          </a:custGeom>
          <a:solidFill>
            <a:schemeClr val="lt1"/>
          </a:solid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35" name="Freeform 110"/>
          <p:cNvSpPr>
            <a:spLocks noEditPoints="1"/>
          </p:cNvSpPr>
          <p:nvPr>
            <p:custDataLst>
              <p:tags r:id="rId134"/>
            </p:custDataLst>
          </p:nvPr>
        </p:nvSpPr>
        <p:spPr bwMode="auto">
          <a:xfrm>
            <a:off x="11678285" y="1694180"/>
            <a:ext cx="238125" cy="251460"/>
          </a:xfrm>
          <a:custGeom>
            <a:avLst/>
            <a:gdLst>
              <a:gd name="T0" fmla="*/ 325 w 3205"/>
              <a:gd name="T1" fmla="*/ 2197 h 3381"/>
              <a:gd name="T2" fmla="*/ 2879 w 3205"/>
              <a:gd name="T3" fmla="*/ 578 h 3381"/>
              <a:gd name="T4" fmla="*/ 1602 w 3205"/>
              <a:gd name="T5" fmla="*/ 0 h 3381"/>
              <a:gd name="T6" fmla="*/ 1636 w 3205"/>
              <a:gd name="T7" fmla="*/ 3 h 3381"/>
              <a:gd name="T8" fmla="*/ 1697 w 3205"/>
              <a:gd name="T9" fmla="*/ 25 h 3381"/>
              <a:gd name="T10" fmla="*/ 1744 w 3205"/>
              <a:gd name="T11" fmla="*/ 67 h 3381"/>
              <a:gd name="T12" fmla="*/ 1777 w 3205"/>
              <a:gd name="T13" fmla="*/ 123 h 3381"/>
              <a:gd name="T14" fmla="*/ 1789 w 3205"/>
              <a:gd name="T15" fmla="*/ 189 h 3381"/>
              <a:gd name="T16" fmla="*/ 1782 w 3205"/>
              <a:gd name="T17" fmla="*/ 234 h 3381"/>
              <a:gd name="T18" fmla="*/ 1765 w 3205"/>
              <a:gd name="T19" fmla="*/ 276 h 3381"/>
              <a:gd name="T20" fmla="*/ 3065 w 3205"/>
              <a:gd name="T21" fmla="*/ 278 h 3381"/>
              <a:gd name="T22" fmla="*/ 3120 w 3205"/>
              <a:gd name="T23" fmla="*/ 299 h 3381"/>
              <a:gd name="T24" fmla="*/ 3165 w 3205"/>
              <a:gd name="T25" fmla="*/ 337 h 3381"/>
              <a:gd name="T26" fmla="*/ 3195 w 3205"/>
              <a:gd name="T27" fmla="*/ 389 h 3381"/>
              <a:gd name="T28" fmla="*/ 3205 w 3205"/>
              <a:gd name="T29" fmla="*/ 449 h 3381"/>
              <a:gd name="T30" fmla="*/ 3202 w 3205"/>
              <a:gd name="T31" fmla="*/ 2393 h 3381"/>
              <a:gd name="T32" fmla="*/ 3182 w 3205"/>
              <a:gd name="T33" fmla="*/ 2449 h 3381"/>
              <a:gd name="T34" fmla="*/ 3144 w 3205"/>
              <a:gd name="T35" fmla="*/ 2495 h 3381"/>
              <a:gd name="T36" fmla="*/ 3093 w 3205"/>
              <a:gd name="T37" fmla="*/ 2524 h 3381"/>
              <a:gd name="T38" fmla="*/ 3034 w 3205"/>
              <a:gd name="T39" fmla="*/ 2535 h 3381"/>
              <a:gd name="T40" fmla="*/ 2198 w 3205"/>
              <a:gd name="T41" fmla="*/ 3255 h 3381"/>
              <a:gd name="T42" fmla="*/ 2199 w 3205"/>
              <a:gd name="T43" fmla="*/ 3297 h 3381"/>
              <a:gd name="T44" fmla="*/ 2184 w 3205"/>
              <a:gd name="T45" fmla="*/ 3332 h 3381"/>
              <a:gd name="T46" fmla="*/ 2152 w 3205"/>
              <a:gd name="T47" fmla="*/ 3358 h 3381"/>
              <a:gd name="T48" fmla="*/ 2053 w 3205"/>
              <a:gd name="T49" fmla="*/ 3378 h 3381"/>
              <a:gd name="T50" fmla="*/ 2009 w 3205"/>
              <a:gd name="T51" fmla="*/ 3377 h 3381"/>
              <a:gd name="T52" fmla="*/ 1971 w 3205"/>
              <a:gd name="T53" fmla="*/ 3359 h 3381"/>
              <a:gd name="T54" fmla="*/ 1943 w 3205"/>
              <a:gd name="T55" fmla="*/ 3326 h 3381"/>
              <a:gd name="T56" fmla="*/ 1719 w 3205"/>
              <a:gd name="T57" fmla="*/ 2535 h 3381"/>
              <a:gd name="T58" fmla="*/ 1270 w 3205"/>
              <a:gd name="T59" fmla="*/ 3306 h 3381"/>
              <a:gd name="T60" fmla="*/ 1250 w 3205"/>
              <a:gd name="T61" fmla="*/ 3343 h 3381"/>
              <a:gd name="T62" fmla="*/ 1216 w 3205"/>
              <a:gd name="T63" fmla="*/ 3370 h 3381"/>
              <a:gd name="T64" fmla="*/ 1175 w 3205"/>
              <a:gd name="T65" fmla="*/ 3381 h 3381"/>
              <a:gd name="T66" fmla="*/ 1073 w 3205"/>
              <a:gd name="T67" fmla="*/ 3363 h 3381"/>
              <a:gd name="T68" fmla="*/ 1036 w 3205"/>
              <a:gd name="T69" fmla="*/ 3347 h 3381"/>
              <a:gd name="T70" fmla="*/ 1011 w 3205"/>
              <a:gd name="T71" fmla="*/ 3316 h 3381"/>
              <a:gd name="T72" fmla="*/ 1003 w 3205"/>
              <a:gd name="T73" fmla="*/ 3276 h 3381"/>
              <a:gd name="T74" fmla="*/ 1209 w 3205"/>
              <a:gd name="T75" fmla="*/ 2535 h 3381"/>
              <a:gd name="T76" fmla="*/ 141 w 3205"/>
              <a:gd name="T77" fmla="*/ 2532 h 3381"/>
              <a:gd name="T78" fmla="*/ 85 w 3205"/>
              <a:gd name="T79" fmla="*/ 2511 h 3381"/>
              <a:gd name="T80" fmla="*/ 40 w 3205"/>
              <a:gd name="T81" fmla="*/ 2473 h 3381"/>
              <a:gd name="T82" fmla="*/ 11 w 3205"/>
              <a:gd name="T83" fmla="*/ 2422 h 3381"/>
              <a:gd name="T84" fmla="*/ 0 w 3205"/>
              <a:gd name="T85" fmla="*/ 2362 h 3381"/>
              <a:gd name="T86" fmla="*/ 3 w 3205"/>
              <a:gd name="T87" fmla="*/ 418 h 3381"/>
              <a:gd name="T88" fmla="*/ 24 w 3205"/>
              <a:gd name="T89" fmla="*/ 361 h 3381"/>
              <a:gd name="T90" fmla="*/ 61 w 3205"/>
              <a:gd name="T91" fmla="*/ 316 h 3381"/>
              <a:gd name="T92" fmla="*/ 112 w 3205"/>
              <a:gd name="T93" fmla="*/ 287 h 3381"/>
              <a:gd name="T94" fmla="*/ 171 w 3205"/>
              <a:gd name="T95" fmla="*/ 276 h 3381"/>
              <a:gd name="T96" fmla="*/ 1431 w 3205"/>
              <a:gd name="T97" fmla="*/ 255 h 3381"/>
              <a:gd name="T98" fmla="*/ 1418 w 3205"/>
              <a:gd name="T99" fmla="*/ 212 h 3381"/>
              <a:gd name="T100" fmla="*/ 1419 w 3205"/>
              <a:gd name="T101" fmla="*/ 155 h 3381"/>
              <a:gd name="T102" fmla="*/ 1442 w 3205"/>
              <a:gd name="T103" fmla="*/ 93 h 3381"/>
              <a:gd name="T104" fmla="*/ 1483 w 3205"/>
              <a:gd name="T105" fmla="*/ 44 h 3381"/>
              <a:gd name="T106" fmla="*/ 1537 w 3205"/>
              <a:gd name="T107" fmla="*/ 12 h 3381"/>
              <a:gd name="T108" fmla="*/ 1602 w 3205"/>
              <a:gd name="T109" fmla="*/ 0 h 3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05" h="3381">
                <a:moveTo>
                  <a:pt x="325" y="578"/>
                </a:moveTo>
                <a:lnTo>
                  <a:pt x="325" y="2197"/>
                </a:lnTo>
                <a:lnTo>
                  <a:pt x="2879" y="2197"/>
                </a:lnTo>
                <a:lnTo>
                  <a:pt x="2879" y="578"/>
                </a:lnTo>
                <a:lnTo>
                  <a:pt x="325" y="578"/>
                </a:lnTo>
                <a:close/>
                <a:moveTo>
                  <a:pt x="1602" y="0"/>
                </a:moveTo>
                <a:lnTo>
                  <a:pt x="1602" y="0"/>
                </a:lnTo>
                <a:lnTo>
                  <a:pt x="1636" y="3"/>
                </a:lnTo>
                <a:lnTo>
                  <a:pt x="1667" y="12"/>
                </a:lnTo>
                <a:lnTo>
                  <a:pt x="1697" y="25"/>
                </a:lnTo>
                <a:lnTo>
                  <a:pt x="1723" y="44"/>
                </a:lnTo>
                <a:lnTo>
                  <a:pt x="1744" y="67"/>
                </a:lnTo>
                <a:lnTo>
                  <a:pt x="1763" y="93"/>
                </a:lnTo>
                <a:lnTo>
                  <a:pt x="1777" y="123"/>
                </a:lnTo>
                <a:lnTo>
                  <a:pt x="1786" y="155"/>
                </a:lnTo>
                <a:lnTo>
                  <a:pt x="1789" y="189"/>
                </a:lnTo>
                <a:lnTo>
                  <a:pt x="1787" y="212"/>
                </a:lnTo>
                <a:lnTo>
                  <a:pt x="1782" y="234"/>
                </a:lnTo>
                <a:lnTo>
                  <a:pt x="1775" y="255"/>
                </a:lnTo>
                <a:lnTo>
                  <a:pt x="1765" y="276"/>
                </a:lnTo>
                <a:lnTo>
                  <a:pt x="3034" y="276"/>
                </a:lnTo>
                <a:lnTo>
                  <a:pt x="3065" y="278"/>
                </a:lnTo>
                <a:lnTo>
                  <a:pt x="3094" y="287"/>
                </a:lnTo>
                <a:lnTo>
                  <a:pt x="3120" y="299"/>
                </a:lnTo>
                <a:lnTo>
                  <a:pt x="3144" y="316"/>
                </a:lnTo>
                <a:lnTo>
                  <a:pt x="3165" y="337"/>
                </a:lnTo>
                <a:lnTo>
                  <a:pt x="3182" y="361"/>
                </a:lnTo>
                <a:lnTo>
                  <a:pt x="3195" y="389"/>
                </a:lnTo>
                <a:lnTo>
                  <a:pt x="3202" y="418"/>
                </a:lnTo>
                <a:lnTo>
                  <a:pt x="3205" y="449"/>
                </a:lnTo>
                <a:lnTo>
                  <a:pt x="3205" y="2362"/>
                </a:lnTo>
                <a:lnTo>
                  <a:pt x="3202" y="2393"/>
                </a:lnTo>
                <a:lnTo>
                  <a:pt x="3195" y="2422"/>
                </a:lnTo>
                <a:lnTo>
                  <a:pt x="3182" y="2449"/>
                </a:lnTo>
                <a:lnTo>
                  <a:pt x="3165" y="2473"/>
                </a:lnTo>
                <a:lnTo>
                  <a:pt x="3144" y="2495"/>
                </a:lnTo>
                <a:lnTo>
                  <a:pt x="3120" y="2511"/>
                </a:lnTo>
                <a:lnTo>
                  <a:pt x="3093" y="2524"/>
                </a:lnTo>
                <a:lnTo>
                  <a:pt x="3065" y="2532"/>
                </a:lnTo>
                <a:lnTo>
                  <a:pt x="3034" y="2535"/>
                </a:lnTo>
                <a:lnTo>
                  <a:pt x="1996" y="2535"/>
                </a:lnTo>
                <a:lnTo>
                  <a:pt x="2198" y="3255"/>
                </a:lnTo>
                <a:lnTo>
                  <a:pt x="2201" y="3276"/>
                </a:lnTo>
                <a:lnTo>
                  <a:pt x="2199" y="3297"/>
                </a:lnTo>
                <a:lnTo>
                  <a:pt x="2194" y="3316"/>
                </a:lnTo>
                <a:lnTo>
                  <a:pt x="2184" y="3332"/>
                </a:lnTo>
                <a:lnTo>
                  <a:pt x="2170" y="3347"/>
                </a:lnTo>
                <a:lnTo>
                  <a:pt x="2152" y="3358"/>
                </a:lnTo>
                <a:lnTo>
                  <a:pt x="2132" y="3363"/>
                </a:lnTo>
                <a:lnTo>
                  <a:pt x="2053" y="3378"/>
                </a:lnTo>
                <a:lnTo>
                  <a:pt x="2031" y="3381"/>
                </a:lnTo>
                <a:lnTo>
                  <a:pt x="2009" y="3377"/>
                </a:lnTo>
                <a:lnTo>
                  <a:pt x="1990" y="3370"/>
                </a:lnTo>
                <a:lnTo>
                  <a:pt x="1971" y="3359"/>
                </a:lnTo>
                <a:lnTo>
                  <a:pt x="1955" y="3343"/>
                </a:lnTo>
                <a:lnTo>
                  <a:pt x="1943" y="3326"/>
                </a:lnTo>
                <a:lnTo>
                  <a:pt x="1934" y="3306"/>
                </a:lnTo>
                <a:lnTo>
                  <a:pt x="1719" y="2535"/>
                </a:lnTo>
                <a:lnTo>
                  <a:pt x="1486" y="2535"/>
                </a:lnTo>
                <a:lnTo>
                  <a:pt x="1270" y="3306"/>
                </a:lnTo>
                <a:lnTo>
                  <a:pt x="1263" y="3326"/>
                </a:lnTo>
                <a:lnTo>
                  <a:pt x="1250" y="3343"/>
                </a:lnTo>
                <a:lnTo>
                  <a:pt x="1235" y="3359"/>
                </a:lnTo>
                <a:lnTo>
                  <a:pt x="1216" y="3370"/>
                </a:lnTo>
                <a:lnTo>
                  <a:pt x="1197" y="3377"/>
                </a:lnTo>
                <a:lnTo>
                  <a:pt x="1175" y="3381"/>
                </a:lnTo>
                <a:lnTo>
                  <a:pt x="1153" y="3378"/>
                </a:lnTo>
                <a:lnTo>
                  <a:pt x="1073" y="3363"/>
                </a:lnTo>
                <a:lnTo>
                  <a:pt x="1053" y="3358"/>
                </a:lnTo>
                <a:lnTo>
                  <a:pt x="1036" y="3347"/>
                </a:lnTo>
                <a:lnTo>
                  <a:pt x="1022" y="3332"/>
                </a:lnTo>
                <a:lnTo>
                  <a:pt x="1011" y="3316"/>
                </a:lnTo>
                <a:lnTo>
                  <a:pt x="1006" y="3297"/>
                </a:lnTo>
                <a:lnTo>
                  <a:pt x="1003" y="3276"/>
                </a:lnTo>
                <a:lnTo>
                  <a:pt x="1007" y="3255"/>
                </a:lnTo>
                <a:lnTo>
                  <a:pt x="1209" y="2535"/>
                </a:lnTo>
                <a:lnTo>
                  <a:pt x="171" y="2535"/>
                </a:lnTo>
                <a:lnTo>
                  <a:pt x="141" y="2532"/>
                </a:lnTo>
                <a:lnTo>
                  <a:pt x="112" y="2524"/>
                </a:lnTo>
                <a:lnTo>
                  <a:pt x="85" y="2511"/>
                </a:lnTo>
                <a:lnTo>
                  <a:pt x="61" y="2495"/>
                </a:lnTo>
                <a:lnTo>
                  <a:pt x="40" y="2473"/>
                </a:lnTo>
                <a:lnTo>
                  <a:pt x="24" y="2449"/>
                </a:lnTo>
                <a:lnTo>
                  <a:pt x="11" y="2422"/>
                </a:lnTo>
                <a:lnTo>
                  <a:pt x="3" y="2393"/>
                </a:lnTo>
                <a:lnTo>
                  <a:pt x="0" y="2362"/>
                </a:lnTo>
                <a:lnTo>
                  <a:pt x="0" y="449"/>
                </a:lnTo>
                <a:lnTo>
                  <a:pt x="3" y="418"/>
                </a:lnTo>
                <a:lnTo>
                  <a:pt x="11" y="389"/>
                </a:lnTo>
                <a:lnTo>
                  <a:pt x="24" y="361"/>
                </a:lnTo>
                <a:lnTo>
                  <a:pt x="40" y="337"/>
                </a:lnTo>
                <a:lnTo>
                  <a:pt x="61" y="316"/>
                </a:lnTo>
                <a:lnTo>
                  <a:pt x="85" y="299"/>
                </a:lnTo>
                <a:lnTo>
                  <a:pt x="112" y="287"/>
                </a:lnTo>
                <a:lnTo>
                  <a:pt x="141" y="278"/>
                </a:lnTo>
                <a:lnTo>
                  <a:pt x="171" y="276"/>
                </a:lnTo>
                <a:lnTo>
                  <a:pt x="1440" y="276"/>
                </a:lnTo>
                <a:lnTo>
                  <a:pt x="1431" y="255"/>
                </a:lnTo>
                <a:lnTo>
                  <a:pt x="1423" y="234"/>
                </a:lnTo>
                <a:lnTo>
                  <a:pt x="1418" y="212"/>
                </a:lnTo>
                <a:lnTo>
                  <a:pt x="1416" y="189"/>
                </a:lnTo>
                <a:lnTo>
                  <a:pt x="1419" y="155"/>
                </a:lnTo>
                <a:lnTo>
                  <a:pt x="1428" y="123"/>
                </a:lnTo>
                <a:lnTo>
                  <a:pt x="1442" y="93"/>
                </a:lnTo>
                <a:lnTo>
                  <a:pt x="1460" y="67"/>
                </a:lnTo>
                <a:lnTo>
                  <a:pt x="1483" y="44"/>
                </a:lnTo>
                <a:lnTo>
                  <a:pt x="1509" y="25"/>
                </a:lnTo>
                <a:lnTo>
                  <a:pt x="1537" y="12"/>
                </a:lnTo>
                <a:lnTo>
                  <a:pt x="1569" y="3"/>
                </a:lnTo>
                <a:lnTo>
                  <a:pt x="1602" y="0"/>
                </a:lnTo>
                <a:close/>
              </a:path>
            </a:pathLst>
          </a:custGeom>
          <a:solidFill>
            <a:schemeClr val="lt1"/>
          </a:solid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36" name="Freeform 111"/>
          <p:cNvSpPr/>
          <p:nvPr>
            <p:custDataLst>
              <p:tags r:id="rId135"/>
            </p:custDataLst>
          </p:nvPr>
        </p:nvSpPr>
        <p:spPr bwMode="auto">
          <a:xfrm>
            <a:off x="11715115" y="1767840"/>
            <a:ext cx="158750" cy="69850"/>
          </a:xfrm>
          <a:custGeom>
            <a:avLst/>
            <a:gdLst>
              <a:gd name="T0" fmla="*/ 2054 w 2136"/>
              <a:gd name="T1" fmla="*/ 10 h 938"/>
              <a:gd name="T2" fmla="*/ 2113 w 2136"/>
              <a:gd name="T3" fmla="*/ 59 h 938"/>
              <a:gd name="T4" fmla="*/ 2136 w 2136"/>
              <a:gd name="T5" fmla="*/ 134 h 938"/>
              <a:gd name="T6" fmla="*/ 2113 w 2136"/>
              <a:gd name="T7" fmla="*/ 210 h 938"/>
              <a:gd name="T8" fmla="*/ 2054 w 2136"/>
              <a:gd name="T9" fmla="*/ 258 h 938"/>
              <a:gd name="T10" fmla="*/ 1981 w 2136"/>
              <a:gd name="T11" fmla="*/ 267 h 938"/>
              <a:gd name="T12" fmla="*/ 1599 w 2136"/>
              <a:gd name="T13" fmla="*/ 566 h 938"/>
              <a:gd name="T14" fmla="*/ 1604 w 2136"/>
              <a:gd name="T15" fmla="*/ 630 h 938"/>
              <a:gd name="T16" fmla="*/ 1567 w 2136"/>
              <a:gd name="T17" fmla="*/ 698 h 938"/>
              <a:gd name="T18" fmla="*/ 1500 w 2136"/>
              <a:gd name="T19" fmla="*/ 734 h 938"/>
              <a:gd name="T20" fmla="*/ 1422 w 2136"/>
              <a:gd name="T21" fmla="*/ 726 h 938"/>
              <a:gd name="T22" fmla="*/ 1363 w 2136"/>
              <a:gd name="T23" fmla="*/ 678 h 938"/>
              <a:gd name="T24" fmla="*/ 1340 w 2136"/>
              <a:gd name="T25" fmla="*/ 602 h 938"/>
              <a:gd name="T26" fmla="*/ 1308 w 2136"/>
              <a:gd name="T27" fmla="*/ 548 h 938"/>
              <a:gd name="T28" fmla="*/ 1188 w 2136"/>
              <a:gd name="T29" fmla="*/ 444 h 938"/>
              <a:gd name="T30" fmla="*/ 1068 w 2136"/>
              <a:gd name="T31" fmla="*/ 342 h 938"/>
              <a:gd name="T32" fmla="*/ 982 w 2136"/>
              <a:gd name="T33" fmla="*/ 294 h 938"/>
              <a:gd name="T34" fmla="*/ 917 w 2136"/>
              <a:gd name="T35" fmla="*/ 301 h 938"/>
              <a:gd name="T36" fmla="*/ 863 w 2136"/>
              <a:gd name="T37" fmla="*/ 277 h 938"/>
              <a:gd name="T38" fmla="*/ 764 w 2136"/>
              <a:gd name="T39" fmla="*/ 355 h 938"/>
              <a:gd name="T40" fmla="*/ 640 w 2136"/>
              <a:gd name="T41" fmla="*/ 455 h 938"/>
              <a:gd name="T42" fmla="*/ 505 w 2136"/>
              <a:gd name="T43" fmla="*/ 565 h 938"/>
              <a:gd name="T44" fmla="*/ 373 w 2136"/>
              <a:gd name="T45" fmla="*/ 672 h 938"/>
              <a:gd name="T46" fmla="*/ 258 w 2136"/>
              <a:gd name="T47" fmla="*/ 766 h 938"/>
              <a:gd name="T48" fmla="*/ 262 w 2136"/>
              <a:gd name="T49" fmla="*/ 831 h 938"/>
              <a:gd name="T50" fmla="*/ 226 w 2136"/>
              <a:gd name="T51" fmla="*/ 899 h 938"/>
              <a:gd name="T52" fmla="*/ 159 w 2136"/>
              <a:gd name="T53" fmla="*/ 935 h 938"/>
              <a:gd name="T54" fmla="*/ 81 w 2136"/>
              <a:gd name="T55" fmla="*/ 927 h 938"/>
              <a:gd name="T56" fmla="*/ 22 w 2136"/>
              <a:gd name="T57" fmla="*/ 879 h 938"/>
              <a:gd name="T58" fmla="*/ 0 w 2136"/>
              <a:gd name="T59" fmla="*/ 803 h 938"/>
              <a:gd name="T60" fmla="*/ 22 w 2136"/>
              <a:gd name="T61" fmla="*/ 729 h 938"/>
              <a:gd name="T62" fmla="*/ 81 w 2136"/>
              <a:gd name="T63" fmla="*/ 680 h 938"/>
              <a:gd name="T64" fmla="*/ 153 w 2136"/>
              <a:gd name="T65" fmla="*/ 671 h 938"/>
              <a:gd name="T66" fmla="*/ 206 w 2136"/>
              <a:gd name="T67" fmla="*/ 694 h 938"/>
              <a:gd name="T68" fmla="*/ 806 w 2136"/>
              <a:gd name="T69" fmla="*/ 169 h 938"/>
              <a:gd name="T70" fmla="*/ 828 w 2136"/>
              <a:gd name="T71" fmla="*/ 93 h 938"/>
              <a:gd name="T72" fmla="*/ 887 w 2136"/>
              <a:gd name="T73" fmla="*/ 45 h 938"/>
              <a:gd name="T74" fmla="*/ 965 w 2136"/>
              <a:gd name="T75" fmla="*/ 37 h 938"/>
              <a:gd name="T76" fmla="*/ 1032 w 2136"/>
              <a:gd name="T77" fmla="*/ 73 h 938"/>
              <a:gd name="T78" fmla="*/ 1068 w 2136"/>
              <a:gd name="T79" fmla="*/ 142 h 938"/>
              <a:gd name="T80" fmla="*/ 1062 w 2136"/>
              <a:gd name="T81" fmla="*/ 215 h 938"/>
              <a:gd name="T82" fmla="*/ 1172 w 2136"/>
              <a:gd name="T83" fmla="*/ 310 h 938"/>
              <a:gd name="T84" fmla="*/ 1289 w 2136"/>
              <a:gd name="T85" fmla="*/ 411 h 938"/>
              <a:gd name="T86" fmla="*/ 1391 w 2136"/>
              <a:gd name="T87" fmla="*/ 499 h 938"/>
              <a:gd name="T88" fmla="*/ 1451 w 2136"/>
              <a:gd name="T89" fmla="*/ 470 h 938"/>
              <a:gd name="T90" fmla="*/ 1523 w 2136"/>
              <a:gd name="T91" fmla="*/ 479 h 938"/>
              <a:gd name="T92" fmla="*/ 1613 w 2136"/>
              <a:gd name="T93" fmla="*/ 428 h 938"/>
              <a:gd name="T94" fmla="*/ 1731 w 2136"/>
              <a:gd name="T95" fmla="*/ 321 h 938"/>
              <a:gd name="T96" fmla="*/ 1846 w 2136"/>
              <a:gd name="T97" fmla="*/ 215 h 938"/>
              <a:gd name="T98" fmla="*/ 1870 w 2136"/>
              <a:gd name="T99" fmla="*/ 134 h 938"/>
              <a:gd name="T100" fmla="*/ 1893 w 2136"/>
              <a:gd name="T101" fmla="*/ 59 h 938"/>
              <a:gd name="T102" fmla="*/ 1951 w 2136"/>
              <a:gd name="T103" fmla="*/ 1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6" h="938">
                <a:moveTo>
                  <a:pt x="2002" y="0"/>
                </a:moveTo>
                <a:lnTo>
                  <a:pt x="2029" y="2"/>
                </a:lnTo>
                <a:lnTo>
                  <a:pt x="2054" y="10"/>
                </a:lnTo>
                <a:lnTo>
                  <a:pt x="2076" y="23"/>
                </a:lnTo>
                <a:lnTo>
                  <a:pt x="2097" y="39"/>
                </a:lnTo>
                <a:lnTo>
                  <a:pt x="2113" y="59"/>
                </a:lnTo>
                <a:lnTo>
                  <a:pt x="2125" y="82"/>
                </a:lnTo>
                <a:lnTo>
                  <a:pt x="2132" y="108"/>
                </a:lnTo>
                <a:lnTo>
                  <a:pt x="2136" y="134"/>
                </a:lnTo>
                <a:lnTo>
                  <a:pt x="2132" y="161"/>
                </a:lnTo>
                <a:lnTo>
                  <a:pt x="2125" y="187"/>
                </a:lnTo>
                <a:lnTo>
                  <a:pt x="2113" y="210"/>
                </a:lnTo>
                <a:lnTo>
                  <a:pt x="2097" y="230"/>
                </a:lnTo>
                <a:lnTo>
                  <a:pt x="2076" y="246"/>
                </a:lnTo>
                <a:lnTo>
                  <a:pt x="2054" y="258"/>
                </a:lnTo>
                <a:lnTo>
                  <a:pt x="2029" y="266"/>
                </a:lnTo>
                <a:lnTo>
                  <a:pt x="2002" y="269"/>
                </a:lnTo>
                <a:lnTo>
                  <a:pt x="1981" y="267"/>
                </a:lnTo>
                <a:lnTo>
                  <a:pt x="1961" y="260"/>
                </a:lnTo>
                <a:lnTo>
                  <a:pt x="1941" y="252"/>
                </a:lnTo>
                <a:lnTo>
                  <a:pt x="1599" y="566"/>
                </a:lnTo>
                <a:lnTo>
                  <a:pt x="1604" y="583"/>
                </a:lnTo>
                <a:lnTo>
                  <a:pt x="1606" y="602"/>
                </a:lnTo>
                <a:lnTo>
                  <a:pt x="1604" y="630"/>
                </a:lnTo>
                <a:lnTo>
                  <a:pt x="1595" y="655"/>
                </a:lnTo>
                <a:lnTo>
                  <a:pt x="1583" y="678"/>
                </a:lnTo>
                <a:lnTo>
                  <a:pt x="1567" y="698"/>
                </a:lnTo>
                <a:lnTo>
                  <a:pt x="1548" y="714"/>
                </a:lnTo>
                <a:lnTo>
                  <a:pt x="1525" y="726"/>
                </a:lnTo>
                <a:lnTo>
                  <a:pt x="1500" y="734"/>
                </a:lnTo>
                <a:lnTo>
                  <a:pt x="1474" y="737"/>
                </a:lnTo>
                <a:lnTo>
                  <a:pt x="1447" y="734"/>
                </a:lnTo>
                <a:lnTo>
                  <a:pt x="1422" y="726"/>
                </a:lnTo>
                <a:lnTo>
                  <a:pt x="1399" y="714"/>
                </a:lnTo>
                <a:lnTo>
                  <a:pt x="1380" y="698"/>
                </a:lnTo>
                <a:lnTo>
                  <a:pt x="1363" y="678"/>
                </a:lnTo>
                <a:lnTo>
                  <a:pt x="1350" y="655"/>
                </a:lnTo>
                <a:lnTo>
                  <a:pt x="1343" y="630"/>
                </a:lnTo>
                <a:lnTo>
                  <a:pt x="1340" y="602"/>
                </a:lnTo>
                <a:lnTo>
                  <a:pt x="1342" y="591"/>
                </a:lnTo>
                <a:lnTo>
                  <a:pt x="1345" y="580"/>
                </a:lnTo>
                <a:lnTo>
                  <a:pt x="1308" y="548"/>
                </a:lnTo>
                <a:lnTo>
                  <a:pt x="1269" y="514"/>
                </a:lnTo>
                <a:lnTo>
                  <a:pt x="1229" y="479"/>
                </a:lnTo>
                <a:lnTo>
                  <a:pt x="1188" y="444"/>
                </a:lnTo>
                <a:lnTo>
                  <a:pt x="1146" y="409"/>
                </a:lnTo>
                <a:lnTo>
                  <a:pt x="1106" y="375"/>
                </a:lnTo>
                <a:lnTo>
                  <a:pt x="1068" y="342"/>
                </a:lnTo>
                <a:lnTo>
                  <a:pt x="1033" y="312"/>
                </a:lnTo>
                <a:lnTo>
                  <a:pt x="1002" y="284"/>
                </a:lnTo>
                <a:lnTo>
                  <a:pt x="982" y="294"/>
                </a:lnTo>
                <a:lnTo>
                  <a:pt x="961" y="301"/>
                </a:lnTo>
                <a:lnTo>
                  <a:pt x="938" y="303"/>
                </a:lnTo>
                <a:lnTo>
                  <a:pt x="917" y="301"/>
                </a:lnTo>
                <a:lnTo>
                  <a:pt x="898" y="295"/>
                </a:lnTo>
                <a:lnTo>
                  <a:pt x="881" y="288"/>
                </a:lnTo>
                <a:lnTo>
                  <a:pt x="863" y="277"/>
                </a:lnTo>
                <a:lnTo>
                  <a:pt x="834" y="300"/>
                </a:lnTo>
                <a:lnTo>
                  <a:pt x="800" y="326"/>
                </a:lnTo>
                <a:lnTo>
                  <a:pt x="764" y="355"/>
                </a:lnTo>
                <a:lnTo>
                  <a:pt x="724" y="387"/>
                </a:lnTo>
                <a:lnTo>
                  <a:pt x="683" y="420"/>
                </a:lnTo>
                <a:lnTo>
                  <a:pt x="640" y="455"/>
                </a:lnTo>
                <a:lnTo>
                  <a:pt x="595" y="491"/>
                </a:lnTo>
                <a:lnTo>
                  <a:pt x="550" y="527"/>
                </a:lnTo>
                <a:lnTo>
                  <a:pt x="505" y="565"/>
                </a:lnTo>
                <a:lnTo>
                  <a:pt x="460" y="601"/>
                </a:lnTo>
                <a:lnTo>
                  <a:pt x="415" y="637"/>
                </a:lnTo>
                <a:lnTo>
                  <a:pt x="373" y="672"/>
                </a:lnTo>
                <a:lnTo>
                  <a:pt x="332" y="705"/>
                </a:lnTo>
                <a:lnTo>
                  <a:pt x="294" y="737"/>
                </a:lnTo>
                <a:lnTo>
                  <a:pt x="258" y="766"/>
                </a:lnTo>
                <a:lnTo>
                  <a:pt x="263" y="785"/>
                </a:lnTo>
                <a:lnTo>
                  <a:pt x="265" y="803"/>
                </a:lnTo>
                <a:lnTo>
                  <a:pt x="262" y="831"/>
                </a:lnTo>
                <a:lnTo>
                  <a:pt x="255" y="856"/>
                </a:lnTo>
                <a:lnTo>
                  <a:pt x="243" y="879"/>
                </a:lnTo>
                <a:lnTo>
                  <a:pt x="226" y="899"/>
                </a:lnTo>
                <a:lnTo>
                  <a:pt x="207" y="915"/>
                </a:lnTo>
                <a:lnTo>
                  <a:pt x="184" y="927"/>
                </a:lnTo>
                <a:lnTo>
                  <a:pt x="159" y="935"/>
                </a:lnTo>
                <a:lnTo>
                  <a:pt x="133" y="938"/>
                </a:lnTo>
                <a:lnTo>
                  <a:pt x="106" y="935"/>
                </a:lnTo>
                <a:lnTo>
                  <a:pt x="81" y="927"/>
                </a:lnTo>
                <a:lnTo>
                  <a:pt x="58" y="915"/>
                </a:lnTo>
                <a:lnTo>
                  <a:pt x="39" y="899"/>
                </a:lnTo>
                <a:lnTo>
                  <a:pt x="22" y="879"/>
                </a:lnTo>
                <a:lnTo>
                  <a:pt x="10" y="856"/>
                </a:lnTo>
                <a:lnTo>
                  <a:pt x="3" y="831"/>
                </a:lnTo>
                <a:lnTo>
                  <a:pt x="0" y="803"/>
                </a:lnTo>
                <a:lnTo>
                  <a:pt x="3" y="777"/>
                </a:lnTo>
                <a:lnTo>
                  <a:pt x="10" y="752"/>
                </a:lnTo>
                <a:lnTo>
                  <a:pt x="22" y="729"/>
                </a:lnTo>
                <a:lnTo>
                  <a:pt x="39" y="709"/>
                </a:lnTo>
                <a:lnTo>
                  <a:pt x="58" y="692"/>
                </a:lnTo>
                <a:lnTo>
                  <a:pt x="81" y="680"/>
                </a:lnTo>
                <a:lnTo>
                  <a:pt x="106" y="672"/>
                </a:lnTo>
                <a:lnTo>
                  <a:pt x="133" y="670"/>
                </a:lnTo>
                <a:lnTo>
                  <a:pt x="153" y="671"/>
                </a:lnTo>
                <a:lnTo>
                  <a:pt x="172" y="677"/>
                </a:lnTo>
                <a:lnTo>
                  <a:pt x="189" y="685"/>
                </a:lnTo>
                <a:lnTo>
                  <a:pt x="206" y="694"/>
                </a:lnTo>
                <a:lnTo>
                  <a:pt x="814" y="215"/>
                </a:lnTo>
                <a:lnTo>
                  <a:pt x="808" y="192"/>
                </a:lnTo>
                <a:lnTo>
                  <a:pt x="806" y="169"/>
                </a:lnTo>
                <a:lnTo>
                  <a:pt x="809" y="142"/>
                </a:lnTo>
                <a:lnTo>
                  <a:pt x="816" y="116"/>
                </a:lnTo>
                <a:lnTo>
                  <a:pt x="828" y="93"/>
                </a:lnTo>
                <a:lnTo>
                  <a:pt x="845" y="73"/>
                </a:lnTo>
                <a:lnTo>
                  <a:pt x="864" y="57"/>
                </a:lnTo>
                <a:lnTo>
                  <a:pt x="887" y="45"/>
                </a:lnTo>
                <a:lnTo>
                  <a:pt x="912" y="37"/>
                </a:lnTo>
                <a:lnTo>
                  <a:pt x="939" y="34"/>
                </a:lnTo>
                <a:lnTo>
                  <a:pt x="965" y="37"/>
                </a:lnTo>
                <a:lnTo>
                  <a:pt x="990" y="45"/>
                </a:lnTo>
                <a:lnTo>
                  <a:pt x="1013" y="57"/>
                </a:lnTo>
                <a:lnTo>
                  <a:pt x="1032" y="73"/>
                </a:lnTo>
                <a:lnTo>
                  <a:pt x="1049" y="93"/>
                </a:lnTo>
                <a:lnTo>
                  <a:pt x="1061" y="116"/>
                </a:lnTo>
                <a:lnTo>
                  <a:pt x="1068" y="142"/>
                </a:lnTo>
                <a:lnTo>
                  <a:pt x="1070" y="169"/>
                </a:lnTo>
                <a:lnTo>
                  <a:pt x="1068" y="192"/>
                </a:lnTo>
                <a:lnTo>
                  <a:pt x="1062" y="215"/>
                </a:lnTo>
                <a:lnTo>
                  <a:pt x="1096" y="245"/>
                </a:lnTo>
                <a:lnTo>
                  <a:pt x="1134" y="277"/>
                </a:lnTo>
                <a:lnTo>
                  <a:pt x="1172" y="310"/>
                </a:lnTo>
                <a:lnTo>
                  <a:pt x="1212" y="344"/>
                </a:lnTo>
                <a:lnTo>
                  <a:pt x="1252" y="378"/>
                </a:lnTo>
                <a:lnTo>
                  <a:pt x="1289" y="411"/>
                </a:lnTo>
                <a:lnTo>
                  <a:pt x="1326" y="443"/>
                </a:lnTo>
                <a:lnTo>
                  <a:pt x="1361" y="472"/>
                </a:lnTo>
                <a:lnTo>
                  <a:pt x="1391" y="499"/>
                </a:lnTo>
                <a:lnTo>
                  <a:pt x="1410" y="487"/>
                </a:lnTo>
                <a:lnTo>
                  <a:pt x="1429" y="477"/>
                </a:lnTo>
                <a:lnTo>
                  <a:pt x="1451" y="470"/>
                </a:lnTo>
                <a:lnTo>
                  <a:pt x="1474" y="468"/>
                </a:lnTo>
                <a:lnTo>
                  <a:pt x="1499" y="471"/>
                </a:lnTo>
                <a:lnTo>
                  <a:pt x="1523" y="479"/>
                </a:lnTo>
                <a:lnTo>
                  <a:pt x="1544" y="491"/>
                </a:lnTo>
                <a:lnTo>
                  <a:pt x="1577" y="461"/>
                </a:lnTo>
                <a:lnTo>
                  <a:pt x="1613" y="428"/>
                </a:lnTo>
                <a:lnTo>
                  <a:pt x="1651" y="393"/>
                </a:lnTo>
                <a:lnTo>
                  <a:pt x="1691" y="357"/>
                </a:lnTo>
                <a:lnTo>
                  <a:pt x="1731" y="321"/>
                </a:lnTo>
                <a:lnTo>
                  <a:pt x="1771" y="284"/>
                </a:lnTo>
                <a:lnTo>
                  <a:pt x="1809" y="248"/>
                </a:lnTo>
                <a:lnTo>
                  <a:pt x="1846" y="215"/>
                </a:lnTo>
                <a:lnTo>
                  <a:pt x="1880" y="184"/>
                </a:lnTo>
                <a:lnTo>
                  <a:pt x="1873" y="160"/>
                </a:lnTo>
                <a:lnTo>
                  <a:pt x="1870" y="134"/>
                </a:lnTo>
                <a:lnTo>
                  <a:pt x="1873" y="108"/>
                </a:lnTo>
                <a:lnTo>
                  <a:pt x="1881" y="82"/>
                </a:lnTo>
                <a:lnTo>
                  <a:pt x="1893" y="59"/>
                </a:lnTo>
                <a:lnTo>
                  <a:pt x="1909" y="39"/>
                </a:lnTo>
                <a:lnTo>
                  <a:pt x="1928" y="23"/>
                </a:lnTo>
                <a:lnTo>
                  <a:pt x="1951" y="10"/>
                </a:lnTo>
                <a:lnTo>
                  <a:pt x="1975" y="2"/>
                </a:lnTo>
                <a:lnTo>
                  <a:pt x="2002" y="0"/>
                </a:lnTo>
                <a:close/>
              </a:path>
            </a:pathLst>
          </a:custGeom>
          <a:solidFill>
            <a:schemeClr val="lt1"/>
          </a:solid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37" name="Freeform 150"/>
          <p:cNvSpPr>
            <a:spLocks noEditPoints="1"/>
          </p:cNvSpPr>
          <p:nvPr>
            <p:custDataLst>
              <p:tags r:id="rId136"/>
            </p:custDataLst>
          </p:nvPr>
        </p:nvSpPr>
        <p:spPr bwMode="auto">
          <a:xfrm>
            <a:off x="6426835" y="1766570"/>
            <a:ext cx="240030" cy="105410"/>
          </a:xfrm>
          <a:custGeom>
            <a:avLst/>
            <a:gdLst>
              <a:gd name="T0" fmla="*/ 1791 w 3582"/>
              <a:gd name="T1" fmla="*/ 179 h 1414"/>
              <a:gd name="T2" fmla="*/ 350 w 3582"/>
              <a:gd name="T3" fmla="*/ 675 h 1414"/>
              <a:gd name="T4" fmla="*/ 1791 w 3582"/>
              <a:gd name="T5" fmla="*/ 1233 h 1414"/>
              <a:gd name="T6" fmla="*/ 3232 w 3582"/>
              <a:gd name="T7" fmla="*/ 675 h 1414"/>
              <a:gd name="T8" fmla="*/ 1791 w 3582"/>
              <a:gd name="T9" fmla="*/ 179 h 1414"/>
              <a:gd name="T10" fmla="*/ 1780 w 3582"/>
              <a:gd name="T11" fmla="*/ 0 h 1414"/>
              <a:gd name="T12" fmla="*/ 1802 w 3582"/>
              <a:gd name="T13" fmla="*/ 0 h 1414"/>
              <a:gd name="T14" fmla="*/ 1826 w 3582"/>
              <a:gd name="T15" fmla="*/ 5 h 1414"/>
              <a:gd name="T16" fmla="*/ 3520 w 3582"/>
              <a:gd name="T17" fmla="*/ 589 h 1414"/>
              <a:gd name="T18" fmla="*/ 3541 w 3582"/>
              <a:gd name="T19" fmla="*/ 599 h 1414"/>
              <a:gd name="T20" fmla="*/ 3558 w 3582"/>
              <a:gd name="T21" fmla="*/ 612 h 1414"/>
              <a:gd name="T22" fmla="*/ 3571 w 3582"/>
              <a:gd name="T23" fmla="*/ 629 h 1414"/>
              <a:gd name="T24" fmla="*/ 3579 w 3582"/>
              <a:gd name="T25" fmla="*/ 648 h 1414"/>
              <a:gd name="T26" fmla="*/ 3582 w 3582"/>
              <a:gd name="T27" fmla="*/ 669 h 1414"/>
              <a:gd name="T28" fmla="*/ 3580 w 3582"/>
              <a:gd name="T29" fmla="*/ 689 h 1414"/>
              <a:gd name="T30" fmla="*/ 3572 w 3582"/>
              <a:gd name="T31" fmla="*/ 708 h 1414"/>
              <a:gd name="T32" fmla="*/ 3560 w 3582"/>
              <a:gd name="T33" fmla="*/ 725 h 1414"/>
              <a:gd name="T34" fmla="*/ 3545 w 3582"/>
              <a:gd name="T35" fmla="*/ 739 h 1414"/>
              <a:gd name="T36" fmla="*/ 3525 w 3582"/>
              <a:gd name="T37" fmla="*/ 750 h 1414"/>
              <a:gd name="T38" fmla="*/ 1829 w 3582"/>
              <a:gd name="T39" fmla="*/ 1407 h 1414"/>
              <a:gd name="T40" fmla="*/ 1810 w 3582"/>
              <a:gd name="T41" fmla="*/ 1412 h 1414"/>
              <a:gd name="T42" fmla="*/ 1791 w 3582"/>
              <a:gd name="T43" fmla="*/ 1414 h 1414"/>
              <a:gd name="T44" fmla="*/ 1772 w 3582"/>
              <a:gd name="T45" fmla="*/ 1412 h 1414"/>
              <a:gd name="T46" fmla="*/ 1753 w 3582"/>
              <a:gd name="T47" fmla="*/ 1407 h 1414"/>
              <a:gd name="T48" fmla="*/ 58 w 3582"/>
              <a:gd name="T49" fmla="*/ 750 h 1414"/>
              <a:gd name="T50" fmla="*/ 38 w 3582"/>
              <a:gd name="T51" fmla="*/ 739 h 1414"/>
              <a:gd name="T52" fmla="*/ 22 w 3582"/>
              <a:gd name="T53" fmla="*/ 725 h 1414"/>
              <a:gd name="T54" fmla="*/ 10 w 3582"/>
              <a:gd name="T55" fmla="*/ 708 h 1414"/>
              <a:gd name="T56" fmla="*/ 2 w 3582"/>
              <a:gd name="T57" fmla="*/ 689 h 1414"/>
              <a:gd name="T58" fmla="*/ 0 w 3582"/>
              <a:gd name="T59" fmla="*/ 669 h 1414"/>
              <a:gd name="T60" fmla="*/ 0 w 3582"/>
              <a:gd name="T61" fmla="*/ 669 h 1414"/>
              <a:gd name="T62" fmla="*/ 3 w 3582"/>
              <a:gd name="T63" fmla="*/ 648 h 1414"/>
              <a:gd name="T64" fmla="*/ 11 w 3582"/>
              <a:gd name="T65" fmla="*/ 629 h 1414"/>
              <a:gd name="T66" fmla="*/ 24 w 3582"/>
              <a:gd name="T67" fmla="*/ 612 h 1414"/>
              <a:gd name="T68" fmla="*/ 41 w 3582"/>
              <a:gd name="T69" fmla="*/ 599 h 1414"/>
              <a:gd name="T70" fmla="*/ 61 w 3582"/>
              <a:gd name="T71" fmla="*/ 589 h 1414"/>
              <a:gd name="T72" fmla="*/ 1757 w 3582"/>
              <a:gd name="T73" fmla="*/ 5 h 1414"/>
              <a:gd name="T74" fmla="*/ 1780 w 3582"/>
              <a:gd name="T75" fmla="*/ 0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2" h="1414">
                <a:moveTo>
                  <a:pt x="1791" y="179"/>
                </a:moveTo>
                <a:lnTo>
                  <a:pt x="350" y="675"/>
                </a:lnTo>
                <a:lnTo>
                  <a:pt x="1791" y="1233"/>
                </a:lnTo>
                <a:lnTo>
                  <a:pt x="3232" y="675"/>
                </a:lnTo>
                <a:lnTo>
                  <a:pt x="1791" y="179"/>
                </a:lnTo>
                <a:close/>
                <a:moveTo>
                  <a:pt x="1780" y="0"/>
                </a:moveTo>
                <a:lnTo>
                  <a:pt x="1802" y="0"/>
                </a:lnTo>
                <a:lnTo>
                  <a:pt x="1826" y="5"/>
                </a:lnTo>
                <a:lnTo>
                  <a:pt x="3520" y="589"/>
                </a:lnTo>
                <a:lnTo>
                  <a:pt x="3541" y="599"/>
                </a:lnTo>
                <a:lnTo>
                  <a:pt x="3558" y="612"/>
                </a:lnTo>
                <a:lnTo>
                  <a:pt x="3571" y="629"/>
                </a:lnTo>
                <a:lnTo>
                  <a:pt x="3579" y="648"/>
                </a:lnTo>
                <a:lnTo>
                  <a:pt x="3582" y="669"/>
                </a:lnTo>
                <a:lnTo>
                  <a:pt x="3580" y="689"/>
                </a:lnTo>
                <a:lnTo>
                  <a:pt x="3572" y="708"/>
                </a:lnTo>
                <a:lnTo>
                  <a:pt x="3560" y="725"/>
                </a:lnTo>
                <a:lnTo>
                  <a:pt x="3545" y="739"/>
                </a:lnTo>
                <a:lnTo>
                  <a:pt x="3525" y="750"/>
                </a:lnTo>
                <a:lnTo>
                  <a:pt x="1829" y="1407"/>
                </a:lnTo>
                <a:lnTo>
                  <a:pt x="1810" y="1412"/>
                </a:lnTo>
                <a:lnTo>
                  <a:pt x="1791" y="1414"/>
                </a:lnTo>
                <a:lnTo>
                  <a:pt x="1772" y="1412"/>
                </a:lnTo>
                <a:lnTo>
                  <a:pt x="1753" y="1407"/>
                </a:lnTo>
                <a:lnTo>
                  <a:pt x="58" y="750"/>
                </a:lnTo>
                <a:lnTo>
                  <a:pt x="38" y="739"/>
                </a:lnTo>
                <a:lnTo>
                  <a:pt x="22" y="725"/>
                </a:lnTo>
                <a:lnTo>
                  <a:pt x="10" y="708"/>
                </a:lnTo>
                <a:lnTo>
                  <a:pt x="2" y="689"/>
                </a:lnTo>
                <a:lnTo>
                  <a:pt x="0" y="669"/>
                </a:lnTo>
                <a:lnTo>
                  <a:pt x="0" y="669"/>
                </a:lnTo>
                <a:lnTo>
                  <a:pt x="3" y="648"/>
                </a:lnTo>
                <a:lnTo>
                  <a:pt x="11" y="629"/>
                </a:lnTo>
                <a:lnTo>
                  <a:pt x="24" y="612"/>
                </a:lnTo>
                <a:lnTo>
                  <a:pt x="41" y="599"/>
                </a:lnTo>
                <a:lnTo>
                  <a:pt x="61" y="589"/>
                </a:lnTo>
                <a:lnTo>
                  <a:pt x="1757" y="5"/>
                </a:lnTo>
                <a:lnTo>
                  <a:pt x="1780" y="0"/>
                </a:lnTo>
                <a:close/>
              </a:path>
            </a:pathLst>
          </a:custGeom>
          <a:solidFill>
            <a:schemeClr val="lt1"/>
          </a:solid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38" name="Freeform 151"/>
          <p:cNvSpPr/>
          <p:nvPr>
            <p:custDataLst>
              <p:tags r:id="rId137"/>
            </p:custDataLst>
          </p:nvPr>
        </p:nvSpPr>
        <p:spPr bwMode="auto">
          <a:xfrm>
            <a:off x="6426835" y="1837690"/>
            <a:ext cx="240030" cy="62230"/>
          </a:xfrm>
          <a:custGeom>
            <a:avLst/>
            <a:gdLst>
              <a:gd name="T0" fmla="*/ 91 w 3582"/>
              <a:gd name="T1" fmla="*/ 0 h 837"/>
              <a:gd name="T2" fmla="*/ 112 w 3582"/>
              <a:gd name="T3" fmla="*/ 1 h 837"/>
              <a:gd name="T4" fmla="*/ 133 w 3582"/>
              <a:gd name="T5" fmla="*/ 7 h 837"/>
              <a:gd name="T6" fmla="*/ 1791 w 3582"/>
              <a:gd name="T7" fmla="*/ 648 h 837"/>
              <a:gd name="T8" fmla="*/ 3449 w 3582"/>
              <a:gd name="T9" fmla="*/ 7 h 837"/>
              <a:gd name="T10" fmla="*/ 3470 w 3582"/>
              <a:gd name="T11" fmla="*/ 1 h 837"/>
              <a:gd name="T12" fmla="*/ 3491 w 3582"/>
              <a:gd name="T13" fmla="*/ 0 h 837"/>
              <a:gd name="T14" fmla="*/ 3512 w 3582"/>
              <a:gd name="T15" fmla="*/ 3 h 837"/>
              <a:gd name="T16" fmla="*/ 3532 w 3582"/>
              <a:gd name="T17" fmla="*/ 10 h 837"/>
              <a:gd name="T18" fmla="*/ 3549 w 3582"/>
              <a:gd name="T19" fmla="*/ 21 h 837"/>
              <a:gd name="T20" fmla="*/ 3564 w 3582"/>
              <a:gd name="T21" fmla="*/ 35 h 837"/>
              <a:gd name="T22" fmla="*/ 3575 w 3582"/>
              <a:gd name="T23" fmla="*/ 52 h 837"/>
              <a:gd name="T24" fmla="*/ 3581 w 3582"/>
              <a:gd name="T25" fmla="*/ 71 h 837"/>
              <a:gd name="T26" fmla="*/ 3582 w 3582"/>
              <a:gd name="T27" fmla="*/ 90 h 837"/>
              <a:gd name="T28" fmla="*/ 3579 w 3582"/>
              <a:gd name="T29" fmla="*/ 109 h 837"/>
              <a:gd name="T30" fmla="*/ 3571 w 3582"/>
              <a:gd name="T31" fmla="*/ 126 h 837"/>
              <a:gd name="T32" fmla="*/ 3559 w 3582"/>
              <a:gd name="T33" fmla="*/ 142 h 837"/>
              <a:gd name="T34" fmla="*/ 3544 w 3582"/>
              <a:gd name="T35" fmla="*/ 155 h 837"/>
              <a:gd name="T36" fmla="*/ 3525 w 3582"/>
              <a:gd name="T37" fmla="*/ 165 h 837"/>
              <a:gd name="T38" fmla="*/ 1791 w 3582"/>
              <a:gd name="T39" fmla="*/ 837 h 837"/>
              <a:gd name="T40" fmla="*/ 58 w 3582"/>
              <a:gd name="T41" fmla="*/ 165 h 837"/>
              <a:gd name="T42" fmla="*/ 39 w 3582"/>
              <a:gd name="T43" fmla="*/ 155 h 837"/>
              <a:gd name="T44" fmla="*/ 23 w 3582"/>
              <a:gd name="T45" fmla="*/ 142 h 837"/>
              <a:gd name="T46" fmla="*/ 11 w 3582"/>
              <a:gd name="T47" fmla="*/ 126 h 837"/>
              <a:gd name="T48" fmla="*/ 3 w 3582"/>
              <a:gd name="T49" fmla="*/ 109 h 837"/>
              <a:gd name="T50" fmla="*/ 0 w 3582"/>
              <a:gd name="T51" fmla="*/ 90 h 837"/>
              <a:gd name="T52" fmla="*/ 1 w 3582"/>
              <a:gd name="T53" fmla="*/ 71 h 837"/>
              <a:gd name="T54" fmla="*/ 8 w 3582"/>
              <a:gd name="T55" fmla="*/ 52 h 837"/>
              <a:gd name="T56" fmla="*/ 19 w 3582"/>
              <a:gd name="T57" fmla="*/ 35 h 837"/>
              <a:gd name="T58" fmla="*/ 33 w 3582"/>
              <a:gd name="T59" fmla="*/ 21 h 837"/>
              <a:gd name="T60" fmla="*/ 51 w 3582"/>
              <a:gd name="T61" fmla="*/ 10 h 837"/>
              <a:gd name="T62" fmla="*/ 70 w 3582"/>
              <a:gd name="T63" fmla="*/ 3 h 837"/>
              <a:gd name="T64" fmla="*/ 91 w 3582"/>
              <a:gd name="T65"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82" h="837">
                <a:moveTo>
                  <a:pt x="91" y="0"/>
                </a:moveTo>
                <a:lnTo>
                  <a:pt x="112" y="1"/>
                </a:lnTo>
                <a:lnTo>
                  <a:pt x="133" y="7"/>
                </a:lnTo>
                <a:lnTo>
                  <a:pt x="1791" y="648"/>
                </a:lnTo>
                <a:lnTo>
                  <a:pt x="3449" y="7"/>
                </a:lnTo>
                <a:lnTo>
                  <a:pt x="3470" y="1"/>
                </a:lnTo>
                <a:lnTo>
                  <a:pt x="3491" y="0"/>
                </a:lnTo>
                <a:lnTo>
                  <a:pt x="3512" y="3"/>
                </a:lnTo>
                <a:lnTo>
                  <a:pt x="3532" y="10"/>
                </a:lnTo>
                <a:lnTo>
                  <a:pt x="3549" y="21"/>
                </a:lnTo>
                <a:lnTo>
                  <a:pt x="3564" y="35"/>
                </a:lnTo>
                <a:lnTo>
                  <a:pt x="3575" y="52"/>
                </a:lnTo>
                <a:lnTo>
                  <a:pt x="3581" y="71"/>
                </a:lnTo>
                <a:lnTo>
                  <a:pt x="3582" y="90"/>
                </a:lnTo>
                <a:lnTo>
                  <a:pt x="3579" y="109"/>
                </a:lnTo>
                <a:lnTo>
                  <a:pt x="3571" y="126"/>
                </a:lnTo>
                <a:lnTo>
                  <a:pt x="3559" y="142"/>
                </a:lnTo>
                <a:lnTo>
                  <a:pt x="3544" y="155"/>
                </a:lnTo>
                <a:lnTo>
                  <a:pt x="3525" y="165"/>
                </a:lnTo>
                <a:lnTo>
                  <a:pt x="1791" y="837"/>
                </a:lnTo>
                <a:lnTo>
                  <a:pt x="58" y="165"/>
                </a:lnTo>
                <a:lnTo>
                  <a:pt x="39" y="155"/>
                </a:lnTo>
                <a:lnTo>
                  <a:pt x="23" y="142"/>
                </a:lnTo>
                <a:lnTo>
                  <a:pt x="11" y="126"/>
                </a:lnTo>
                <a:lnTo>
                  <a:pt x="3" y="109"/>
                </a:lnTo>
                <a:lnTo>
                  <a:pt x="0" y="90"/>
                </a:lnTo>
                <a:lnTo>
                  <a:pt x="1" y="71"/>
                </a:lnTo>
                <a:lnTo>
                  <a:pt x="8" y="52"/>
                </a:lnTo>
                <a:lnTo>
                  <a:pt x="19" y="35"/>
                </a:lnTo>
                <a:lnTo>
                  <a:pt x="33" y="21"/>
                </a:lnTo>
                <a:lnTo>
                  <a:pt x="51" y="10"/>
                </a:lnTo>
                <a:lnTo>
                  <a:pt x="70" y="3"/>
                </a:lnTo>
                <a:lnTo>
                  <a:pt x="91" y="0"/>
                </a:lnTo>
                <a:close/>
              </a:path>
            </a:pathLst>
          </a:custGeom>
          <a:solidFill>
            <a:schemeClr val="lt1"/>
          </a:solid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39" name="Freeform 152"/>
          <p:cNvSpPr/>
          <p:nvPr>
            <p:custDataLst>
              <p:tags r:id="rId138"/>
            </p:custDataLst>
          </p:nvPr>
        </p:nvSpPr>
        <p:spPr bwMode="auto">
          <a:xfrm>
            <a:off x="6426835" y="1863725"/>
            <a:ext cx="240030" cy="62230"/>
          </a:xfrm>
          <a:custGeom>
            <a:avLst/>
            <a:gdLst>
              <a:gd name="T0" fmla="*/ 3491 w 3582"/>
              <a:gd name="T1" fmla="*/ 0 h 837"/>
              <a:gd name="T2" fmla="*/ 3512 w 3582"/>
              <a:gd name="T3" fmla="*/ 3 h 837"/>
              <a:gd name="T4" fmla="*/ 3532 w 3582"/>
              <a:gd name="T5" fmla="*/ 10 h 837"/>
              <a:gd name="T6" fmla="*/ 3549 w 3582"/>
              <a:gd name="T7" fmla="*/ 21 h 837"/>
              <a:gd name="T8" fmla="*/ 3564 w 3582"/>
              <a:gd name="T9" fmla="*/ 35 h 837"/>
              <a:gd name="T10" fmla="*/ 3575 w 3582"/>
              <a:gd name="T11" fmla="*/ 52 h 837"/>
              <a:gd name="T12" fmla="*/ 3581 w 3582"/>
              <a:gd name="T13" fmla="*/ 71 h 837"/>
              <a:gd name="T14" fmla="*/ 3582 w 3582"/>
              <a:gd name="T15" fmla="*/ 92 h 837"/>
              <a:gd name="T16" fmla="*/ 3579 w 3582"/>
              <a:gd name="T17" fmla="*/ 110 h 837"/>
              <a:gd name="T18" fmla="*/ 3571 w 3582"/>
              <a:gd name="T19" fmla="*/ 128 h 837"/>
              <a:gd name="T20" fmla="*/ 3559 w 3582"/>
              <a:gd name="T21" fmla="*/ 143 h 837"/>
              <a:gd name="T22" fmla="*/ 3544 w 3582"/>
              <a:gd name="T23" fmla="*/ 156 h 837"/>
              <a:gd name="T24" fmla="*/ 3525 w 3582"/>
              <a:gd name="T25" fmla="*/ 166 h 837"/>
              <a:gd name="T26" fmla="*/ 1791 w 3582"/>
              <a:gd name="T27" fmla="*/ 837 h 837"/>
              <a:gd name="T28" fmla="*/ 58 w 3582"/>
              <a:gd name="T29" fmla="*/ 166 h 837"/>
              <a:gd name="T30" fmla="*/ 39 w 3582"/>
              <a:gd name="T31" fmla="*/ 156 h 837"/>
              <a:gd name="T32" fmla="*/ 23 w 3582"/>
              <a:gd name="T33" fmla="*/ 143 h 837"/>
              <a:gd name="T34" fmla="*/ 11 w 3582"/>
              <a:gd name="T35" fmla="*/ 128 h 837"/>
              <a:gd name="T36" fmla="*/ 3 w 3582"/>
              <a:gd name="T37" fmla="*/ 110 h 837"/>
              <a:gd name="T38" fmla="*/ 0 w 3582"/>
              <a:gd name="T39" fmla="*/ 92 h 837"/>
              <a:gd name="T40" fmla="*/ 1 w 3582"/>
              <a:gd name="T41" fmla="*/ 71 h 837"/>
              <a:gd name="T42" fmla="*/ 8 w 3582"/>
              <a:gd name="T43" fmla="*/ 52 h 837"/>
              <a:gd name="T44" fmla="*/ 19 w 3582"/>
              <a:gd name="T45" fmla="*/ 35 h 837"/>
              <a:gd name="T46" fmla="*/ 33 w 3582"/>
              <a:gd name="T47" fmla="*/ 21 h 837"/>
              <a:gd name="T48" fmla="*/ 51 w 3582"/>
              <a:gd name="T49" fmla="*/ 10 h 837"/>
              <a:gd name="T50" fmla="*/ 70 w 3582"/>
              <a:gd name="T51" fmla="*/ 3 h 837"/>
              <a:gd name="T52" fmla="*/ 91 w 3582"/>
              <a:gd name="T53" fmla="*/ 0 h 837"/>
              <a:gd name="T54" fmla="*/ 112 w 3582"/>
              <a:gd name="T55" fmla="*/ 1 h 837"/>
              <a:gd name="T56" fmla="*/ 133 w 3582"/>
              <a:gd name="T57" fmla="*/ 7 h 837"/>
              <a:gd name="T58" fmla="*/ 1791 w 3582"/>
              <a:gd name="T59" fmla="*/ 650 h 837"/>
              <a:gd name="T60" fmla="*/ 3449 w 3582"/>
              <a:gd name="T61" fmla="*/ 7 h 837"/>
              <a:gd name="T62" fmla="*/ 3470 w 3582"/>
              <a:gd name="T63" fmla="*/ 1 h 837"/>
              <a:gd name="T64" fmla="*/ 3491 w 3582"/>
              <a:gd name="T65"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82" h="837">
                <a:moveTo>
                  <a:pt x="3491" y="0"/>
                </a:moveTo>
                <a:lnTo>
                  <a:pt x="3512" y="3"/>
                </a:lnTo>
                <a:lnTo>
                  <a:pt x="3532" y="10"/>
                </a:lnTo>
                <a:lnTo>
                  <a:pt x="3549" y="21"/>
                </a:lnTo>
                <a:lnTo>
                  <a:pt x="3564" y="35"/>
                </a:lnTo>
                <a:lnTo>
                  <a:pt x="3575" y="52"/>
                </a:lnTo>
                <a:lnTo>
                  <a:pt x="3581" y="71"/>
                </a:lnTo>
                <a:lnTo>
                  <a:pt x="3582" y="92"/>
                </a:lnTo>
                <a:lnTo>
                  <a:pt x="3579" y="110"/>
                </a:lnTo>
                <a:lnTo>
                  <a:pt x="3571" y="128"/>
                </a:lnTo>
                <a:lnTo>
                  <a:pt x="3559" y="143"/>
                </a:lnTo>
                <a:lnTo>
                  <a:pt x="3544" y="156"/>
                </a:lnTo>
                <a:lnTo>
                  <a:pt x="3525" y="166"/>
                </a:lnTo>
                <a:lnTo>
                  <a:pt x="1791" y="837"/>
                </a:lnTo>
                <a:lnTo>
                  <a:pt x="58" y="166"/>
                </a:lnTo>
                <a:lnTo>
                  <a:pt x="39" y="156"/>
                </a:lnTo>
                <a:lnTo>
                  <a:pt x="23" y="143"/>
                </a:lnTo>
                <a:lnTo>
                  <a:pt x="11" y="128"/>
                </a:lnTo>
                <a:lnTo>
                  <a:pt x="3" y="110"/>
                </a:lnTo>
                <a:lnTo>
                  <a:pt x="0" y="92"/>
                </a:lnTo>
                <a:lnTo>
                  <a:pt x="1" y="71"/>
                </a:lnTo>
                <a:lnTo>
                  <a:pt x="8" y="52"/>
                </a:lnTo>
                <a:lnTo>
                  <a:pt x="19" y="35"/>
                </a:lnTo>
                <a:lnTo>
                  <a:pt x="33" y="21"/>
                </a:lnTo>
                <a:lnTo>
                  <a:pt x="51" y="10"/>
                </a:lnTo>
                <a:lnTo>
                  <a:pt x="70" y="3"/>
                </a:lnTo>
                <a:lnTo>
                  <a:pt x="91" y="0"/>
                </a:lnTo>
                <a:lnTo>
                  <a:pt x="112" y="1"/>
                </a:lnTo>
                <a:lnTo>
                  <a:pt x="133" y="7"/>
                </a:lnTo>
                <a:lnTo>
                  <a:pt x="1791" y="650"/>
                </a:lnTo>
                <a:lnTo>
                  <a:pt x="3449" y="7"/>
                </a:lnTo>
                <a:lnTo>
                  <a:pt x="3470" y="1"/>
                </a:lnTo>
                <a:lnTo>
                  <a:pt x="3491" y="0"/>
                </a:lnTo>
                <a:close/>
              </a:path>
            </a:pathLst>
          </a:custGeom>
          <a:solidFill>
            <a:schemeClr val="lt1"/>
          </a:solid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40" name="Freeform 153"/>
          <p:cNvSpPr/>
          <p:nvPr>
            <p:custDataLst>
              <p:tags r:id="rId139"/>
            </p:custDataLst>
          </p:nvPr>
        </p:nvSpPr>
        <p:spPr bwMode="auto">
          <a:xfrm>
            <a:off x="6426835" y="1889125"/>
            <a:ext cx="240030" cy="62230"/>
          </a:xfrm>
          <a:custGeom>
            <a:avLst/>
            <a:gdLst>
              <a:gd name="T0" fmla="*/ 91 w 3582"/>
              <a:gd name="T1" fmla="*/ 0 h 838"/>
              <a:gd name="T2" fmla="*/ 112 w 3582"/>
              <a:gd name="T3" fmla="*/ 2 h 838"/>
              <a:gd name="T4" fmla="*/ 133 w 3582"/>
              <a:gd name="T5" fmla="*/ 8 h 838"/>
              <a:gd name="T6" fmla="*/ 1791 w 3582"/>
              <a:gd name="T7" fmla="*/ 650 h 838"/>
              <a:gd name="T8" fmla="*/ 3449 w 3582"/>
              <a:gd name="T9" fmla="*/ 8 h 838"/>
              <a:gd name="T10" fmla="*/ 3470 w 3582"/>
              <a:gd name="T11" fmla="*/ 2 h 838"/>
              <a:gd name="T12" fmla="*/ 3491 w 3582"/>
              <a:gd name="T13" fmla="*/ 1 h 838"/>
              <a:gd name="T14" fmla="*/ 3512 w 3582"/>
              <a:gd name="T15" fmla="*/ 5 h 838"/>
              <a:gd name="T16" fmla="*/ 3532 w 3582"/>
              <a:gd name="T17" fmla="*/ 12 h 838"/>
              <a:gd name="T18" fmla="*/ 3549 w 3582"/>
              <a:gd name="T19" fmla="*/ 22 h 838"/>
              <a:gd name="T20" fmla="*/ 3564 w 3582"/>
              <a:gd name="T21" fmla="*/ 36 h 838"/>
              <a:gd name="T22" fmla="*/ 3575 w 3582"/>
              <a:gd name="T23" fmla="*/ 54 h 838"/>
              <a:gd name="T24" fmla="*/ 3581 w 3582"/>
              <a:gd name="T25" fmla="*/ 73 h 838"/>
              <a:gd name="T26" fmla="*/ 3582 w 3582"/>
              <a:gd name="T27" fmla="*/ 92 h 838"/>
              <a:gd name="T28" fmla="*/ 3579 w 3582"/>
              <a:gd name="T29" fmla="*/ 111 h 838"/>
              <a:gd name="T30" fmla="*/ 3571 w 3582"/>
              <a:gd name="T31" fmla="*/ 128 h 838"/>
              <a:gd name="T32" fmla="*/ 3559 w 3582"/>
              <a:gd name="T33" fmla="*/ 144 h 838"/>
              <a:gd name="T34" fmla="*/ 3544 w 3582"/>
              <a:gd name="T35" fmla="*/ 157 h 838"/>
              <a:gd name="T36" fmla="*/ 3525 w 3582"/>
              <a:gd name="T37" fmla="*/ 167 h 838"/>
              <a:gd name="T38" fmla="*/ 1791 w 3582"/>
              <a:gd name="T39" fmla="*/ 838 h 838"/>
              <a:gd name="T40" fmla="*/ 58 w 3582"/>
              <a:gd name="T41" fmla="*/ 167 h 838"/>
              <a:gd name="T42" fmla="*/ 39 w 3582"/>
              <a:gd name="T43" fmla="*/ 157 h 838"/>
              <a:gd name="T44" fmla="*/ 23 w 3582"/>
              <a:gd name="T45" fmla="*/ 144 h 838"/>
              <a:gd name="T46" fmla="*/ 11 w 3582"/>
              <a:gd name="T47" fmla="*/ 128 h 838"/>
              <a:gd name="T48" fmla="*/ 3 w 3582"/>
              <a:gd name="T49" fmla="*/ 111 h 838"/>
              <a:gd name="T50" fmla="*/ 0 w 3582"/>
              <a:gd name="T51" fmla="*/ 92 h 838"/>
              <a:gd name="T52" fmla="*/ 1 w 3582"/>
              <a:gd name="T53" fmla="*/ 73 h 838"/>
              <a:gd name="T54" fmla="*/ 8 w 3582"/>
              <a:gd name="T55" fmla="*/ 54 h 838"/>
              <a:gd name="T56" fmla="*/ 19 w 3582"/>
              <a:gd name="T57" fmla="*/ 36 h 838"/>
              <a:gd name="T58" fmla="*/ 33 w 3582"/>
              <a:gd name="T59" fmla="*/ 22 h 838"/>
              <a:gd name="T60" fmla="*/ 51 w 3582"/>
              <a:gd name="T61" fmla="*/ 12 h 838"/>
              <a:gd name="T62" fmla="*/ 70 w 3582"/>
              <a:gd name="T63" fmla="*/ 4 h 838"/>
              <a:gd name="T64" fmla="*/ 91 w 3582"/>
              <a:gd name="T65" fmla="*/ 0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82" h="838">
                <a:moveTo>
                  <a:pt x="91" y="0"/>
                </a:moveTo>
                <a:lnTo>
                  <a:pt x="112" y="2"/>
                </a:lnTo>
                <a:lnTo>
                  <a:pt x="133" y="8"/>
                </a:lnTo>
                <a:lnTo>
                  <a:pt x="1791" y="650"/>
                </a:lnTo>
                <a:lnTo>
                  <a:pt x="3449" y="8"/>
                </a:lnTo>
                <a:lnTo>
                  <a:pt x="3470" y="2"/>
                </a:lnTo>
                <a:lnTo>
                  <a:pt x="3491" y="1"/>
                </a:lnTo>
                <a:lnTo>
                  <a:pt x="3512" y="5"/>
                </a:lnTo>
                <a:lnTo>
                  <a:pt x="3532" y="12"/>
                </a:lnTo>
                <a:lnTo>
                  <a:pt x="3549" y="22"/>
                </a:lnTo>
                <a:lnTo>
                  <a:pt x="3564" y="36"/>
                </a:lnTo>
                <a:lnTo>
                  <a:pt x="3575" y="54"/>
                </a:lnTo>
                <a:lnTo>
                  <a:pt x="3581" y="73"/>
                </a:lnTo>
                <a:lnTo>
                  <a:pt x="3582" y="92"/>
                </a:lnTo>
                <a:lnTo>
                  <a:pt x="3579" y="111"/>
                </a:lnTo>
                <a:lnTo>
                  <a:pt x="3571" y="128"/>
                </a:lnTo>
                <a:lnTo>
                  <a:pt x="3559" y="144"/>
                </a:lnTo>
                <a:lnTo>
                  <a:pt x="3544" y="157"/>
                </a:lnTo>
                <a:lnTo>
                  <a:pt x="3525" y="167"/>
                </a:lnTo>
                <a:lnTo>
                  <a:pt x="1791" y="838"/>
                </a:lnTo>
                <a:lnTo>
                  <a:pt x="58" y="167"/>
                </a:lnTo>
                <a:lnTo>
                  <a:pt x="39" y="157"/>
                </a:lnTo>
                <a:lnTo>
                  <a:pt x="23" y="144"/>
                </a:lnTo>
                <a:lnTo>
                  <a:pt x="11" y="128"/>
                </a:lnTo>
                <a:lnTo>
                  <a:pt x="3" y="111"/>
                </a:lnTo>
                <a:lnTo>
                  <a:pt x="0" y="92"/>
                </a:lnTo>
                <a:lnTo>
                  <a:pt x="1" y="73"/>
                </a:lnTo>
                <a:lnTo>
                  <a:pt x="8" y="54"/>
                </a:lnTo>
                <a:lnTo>
                  <a:pt x="19" y="36"/>
                </a:lnTo>
                <a:lnTo>
                  <a:pt x="33" y="22"/>
                </a:lnTo>
                <a:lnTo>
                  <a:pt x="51" y="12"/>
                </a:lnTo>
                <a:lnTo>
                  <a:pt x="70" y="4"/>
                </a:lnTo>
                <a:lnTo>
                  <a:pt x="91" y="0"/>
                </a:lnTo>
                <a:close/>
              </a:path>
            </a:pathLst>
          </a:custGeom>
          <a:solidFill>
            <a:schemeClr val="lt1"/>
          </a:solid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41" name="Freeform 41"/>
          <p:cNvSpPr/>
          <p:nvPr>
            <p:custDataLst>
              <p:tags r:id="rId140"/>
            </p:custDataLst>
          </p:nvPr>
        </p:nvSpPr>
        <p:spPr bwMode="auto">
          <a:xfrm>
            <a:off x="7658100" y="386080"/>
            <a:ext cx="264160" cy="167640"/>
          </a:xfrm>
          <a:custGeom>
            <a:avLst/>
            <a:gdLst>
              <a:gd name="T0" fmla="*/ 2413 w 3469"/>
              <a:gd name="T1" fmla="*/ 13 h 2205"/>
              <a:gd name="T2" fmla="*/ 2622 w 3469"/>
              <a:gd name="T3" fmla="*/ 73 h 2205"/>
              <a:gd name="T4" fmla="*/ 2808 w 3469"/>
              <a:gd name="T5" fmla="*/ 179 h 2205"/>
              <a:gd name="T6" fmla="*/ 2964 w 3469"/>
              <a:gd name="T7" fmla="*/ 324 h 2205"/>
              <a:gd name="T8" fmla="*/ 3083 w 3469"/>
              <a:gd name="T9" fmla="*/ 502 h 2205"/>
              <a:gd name="T10" fmla="*/ 3159 w 3469"/>
              <a:gd name="T11" fmla="*/ 705 h 2205"/>
              <a:gd name="T12" fmla="*/ 3186 w 3469"/>
              <a:gd name="T13" fmla="*/ 928 h 2205"/>
              <a:gd name="T14" fmla="*/ 3168 w 3469"/>
              <a:gd name="T15" fmla="*/ 1113 h 2205"/>
              <a:gd name="T16" fmla="*/ 3301 w 3469"/>
              <a:gd name="T17" fmla="*/ 1213 h 2205"/>
              <a:gd name="T18" fmla="*/ 3400 w 3469"/>
              <a:gd name="T19" fmla="*/ 1347 h 2205"/>
              <a:gd name="T20" fmla="*/ 3458 w 3469"/>
              <a:gd name="T21" fmla="*/ 1507 h 2205"/>
              <a:gd name="T22" fmla="*/ 3467 w 3469"/>
              <a:gd name="T23" fmla="*/ 1683 h 2205"/>
              <a:gd name="T24" fmla="*/ 3424 w 3469"/>
              <a:gd name="T25" fmla="*/ 1851 h 2205"/>
              <a:gd name="T26" fmla="*/ 3338 w 3469"/>
              <a:gd name="T27" fmla="*/ 1994 h 2205"/>
              <a:gd name="T28" fmla="*/ 3214 w 3469"/>
              <a:gd name="T29" fmla="*/ 2106 h 2205"/>
              <a:gd name="T30" fmla="*/ 3063 w 3469"/>
              <a:gd name="T31" fmla="*/ 2179 h 2205"/>
              <a:gd name="T32" fmla="*/ 2892 w 3469"/>
              <a:gd name="T33" fmla="*/ 2205 h 2205"/>
              <a:gd name="T34" fmla="*/ 2032 w 3469"/>
              <a:gd name="T35" fmla="*/ 2198 h 2205"/>
              <a:gd name="T36" fmla="*/ 2015 w 3469"/>
              <a:gd name="T37" fmla="*/ 2175 h 2205"/>
              <a:gd name="T38" fmla="*/ 2012 w 3469"/>
              <a:gd name="T39" fmla="*/ 2160 h 2205"/>
              <a:gd name="T40" fmla="*/ 2024 w 3469"/>
              <a:gd name="T41" fmla="*/ 1752 h 2205"/>
              <a:gd name="T42" fmla="*/ 2070 w 3469"/>
              <a:gd name="T43" fmla="*/ 1729 h 2205"/>
              <a:gd name="T44" fmla="*/ 2253 w 3469"/>
              <a:gd name="T45" fmla="*/ 1722 h 2205"/>
              <a:gd name="T46" fmla="*/ 2259 w 3469"/>
              <a:gd name="T47" fmla="*/ 1695 h 2205"/>
              <a:gd name="T48" fmla="*/ 1759 w 3469"/>
              <a:gd name="T49" fmla="*/ 1018 h 2205"/>
              <a:gd name="T50" fmla="*/ 1723 w 3469"/>
              <a:gd name="T51" fmla="*/ 1012 h 2205"/>
              <a:gd name="T52" fmla="*/ 1219 w 3469"/>
              <a:gd name="T53" fmla="*/ 1682 h 2205"/>
              <a:gd name="T54" fmla="*/ 1212 w 3469"/>
              <a:gd name="T55" fmla="*/ 1715 h 2205"/>
              <a:gd name="T56" fmla="*/ 1242 w 3469"/>
              <a:gd name="T57" fmla="*/ 1729 h 2205"/>
              <a:gd name="T58" fmla="*/ 1434 w 3469"/>
              <a:gd name="T59" fmla="*/ 1739 h 2205"/>
              <a:gd name="T60" fmla="*/ 1457 w 3469"/>
              <a:gd name="T61" fmla="*/ 1787 h 2205"/>
              <a:gd name="T62" fmla="*/ 1456 w 3469"/>
              <a:gd name="T63" fmla="*/ 2166 h 2205"/>
              <a:gd name="T64" fmla="*/ 1447 w 3469"/>
              <a:gd name="T65" fmla="*/ 2191 h 2205"/>
              <a:gd name="T66" fmla="*/ 1415 w 3469"/>
              <a:gd name="T67" fmla="*/ 2205 h 2205"/>
              <a:gd name="T68" fmla="*/ 462 w 3469"/>
              <a:gd name="T69" fmla="*/ 2194 h 2205"/>
              <a:gd name="T70" fmla="*/ 303 w 3469"/>
              <a:gd name="T71" fmla="*/ 2135 h 2205"/>
              <a:gd name="T72" fmla="*/ 170 w 3469"/>
              <a:gd name="T73" fmla="*/ 2035 h 2205"/>
              <a:gd name="T74" fmla="*/ 70 w 3469"/>
              <a:gd name="T75" fmla="*/ 1901 h 2205"/>
              <a:gd name="T76" fmla="*/ 12 w 3469"/>
              <a:gd name="T77" fmla="*/ 1741 h 2205"/>
              <a:gd name="T78" fmla="*/ 0 w 3469"/>
              <a:gd name="T79" fmla="*/ 1624 h 2205"/>
              <a:gd name="T80" fmla="*/ 25 w 3469"/>
              <a:gd name="T81" fmla="*/ 1455 h 2205"/>
              <a:gd name="T82" fmla="*/ 94 w 3469"/>
              <a:gd name="T83" fmla="*/ 1306 h 2205"/>
              <a:gd name="T84" fmla="*/ 201 w 3469"/>
              <a:gd name="T85" fmla="*/ 1184 h 2205"/>
              <a:gd name="T86" fmla="*/ 337 w 3469"/>
              <a:gd name="T87" fmla="*/ 1095 h 2205"/>
              <a:gd name="T88" fmla="*/ 380 w 3469"/>
              <a:gd name="T89" fmla="*/ 899 h 2205"/>
              <a:gd name="T90" fmla="*/ 472 w 3469"/>
              <a:gd name="T91" fmla="*/ 729 h 2205"/>
              <a:gd name="T92" fmla="*/ 606 w 3469"/>
              <a:gd name="T93" fmla="*/ 590 h 2205"/>
              <a:gd name="T94" fmla="*/ 774 w 3469"/>
              <a:gd name="T95" fmla="*/ 493 h 2205"/>
              <a:gd name="T96" fmla="*/ 967 w 3469"/>
              <a:gd name="T97" fmla="*/ 445 h 2205"/>
              <a:gd name="T98" fmla="*/ 1153 w 3469"/>
              <a:gd name="T99" fmla="*/ 452 h 2205"/>
              <a:gd name="T100" fmla="*/ 1317 w 3469"/>
              <a:gd name="T101" fmla="*/ 502 h 2205"/>
              <a:gd name="T102" fmla="*/ 1447 w 3469"/>
              <a:gd name="T103" fmla="*/ 492 h 2205"/>
              <a:gd name="T104" fmla="*/ 1567 w 3469"/>
              <a:gd name="T105" fmla="*/ 318 h 2205"/>
              <a:gd name="T106" fmla="*/ 1722 w 3469"/>
              <a:gd name="T107" fmla="*/ 176 h 2205"/>
              <a:gd name="T108" fmla="*/ 1907 w 3469"/>
              <a:gd name="T109" fmla="*/ 72 h 2205"/>
              <a:gd name="T110" fmla="*/ 2114 w 3469"/>
              <a:gd name="T111" fmla="*/ 12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69" h="2205">
                <a:moveTo>
                  <a:pt x="2262" y="0"/>
                </a:moveTo>
                <a:lnTo>
                  <a:pt x="2338" y="3"/>
                </a:lnTo>
                <a:lnTo>
                  <a:pt x="2413" y="13"/>
                </a:lnTo>
                <a:lnTo>
                  <a:pt x="2485" y="28"/>
                </a:lnTo>
                <a:lnTo>
                  <a:pt x="2554" y="48"/>
                </a:lnTo>
                <a:lnTo>
                  <a:pt x="2622" y="73"/>
                </a:lnTo>
                <a:lnTo>
                  <a:pt x="2687" y="104"/>
                </a:lnTo>
                <a:lnTo>
                  <a:pt x="2749" y="139"/>
                </a:lnTo>
                <a:lnTo>
                  <a:pt x="2808" y="179"/>
                </a:lnTo>
                <a:lnTo>
                  <a:pt x="2863" y="224"/>
                </a:lnTo>
                <a:lnTo>
                  <a:pt x="2916" y="272"/>
                </a:lnTo>
                <a:lnTo>
                  <a:pt x="2964" y="324"/>
                </a:lnTo>
                <a:lnTo>
                  <a:pt x="3008" y="380"/>
                </a:lnTo>
                <a:lnTo>
                  <a:pt x="3048" y="440"/>
                </a:lnTo>
                <a:lnTo>
                  <a:pt x="3083" y="502"/>
                </a:lnTo>
                <a:lnTo>
                  <a:pt x="3114" y="567"/>
                </a:lnTo>
                <a:lnTo>
                  <a:pt x="3139" y="635"/>
                </a:lnTo>
                <a:lnTo>
                  <a:pt x="3159" y="705"/>
                </a:lnTo>
                <a:lnTo>
                  <a:pt x="3174" y="778"/>
                </a:lnTo>
                <a:lnTo>
                  <a:pt x="3183" y="852"/>
                </a:lnTo>
                <a:lnTo>
                  <a:pt x="3186" y="928"/>
                </a:lnTo>
                <a:lnTo>
                  <a:pt x="3184" y="990"/>
                </a:lnTo>
                <a:lnTo>
                  <a:pt x="3177" y="1053"/>
                </a:lnTo>
                <a:lnTo>
                  <a:pt x="3168" y="1113"/>
                </a:lnTo>
                <a:lnTo>
                  <a:pt x="3215" y="1142"/>
                </a:lnTo>
                <a:lnTo>
                  <a:pt x="3260" y="1176"/>
                </a:lnTo>
                <a:lnTo>
                  <a:pt x="3301" y="1213"/>
                </a:lnTo>
                <a:lnTo>
                  <a:pt x="3338" y="1254"/>
                </a:lnTo>
                <a:lnTo>
                  <a:pt x="3371" y="1299"/>
                </a:lnTo>
                <a:lnTo>
                  <a:pt x="3400" y="1347"/>
                </a:lnTo>
                <a:lnTo>
                  <a:pt x="3424" y="1398"/>
                </a:lnTo>
                <a:lnTo>
                  <a:pt x="3444" y="1451"/>
                </a:lnTo>
                <a:lnTo>
                  <a:pt x="3458" y="1507"/>
                </a:lnTo>
                <a:lnTo>
                  <a:pt x="3467" y="1565"/>
                </a:lnTo>
                <a:lnTo>
                  <a:pt x="3469" y="1624"/>
                </a:lnTo>
                <a:lnTo>
                  <a:pt x="3467" y="1683"/>
                </a:lnTo>
                <a:lnTo>
                  <a:pt x="3458" y="1741"/>
                </a:lnTo>
                <a:lnTo>
                  <a:pt x="3444" y="1797"/>
                </a:lnTo>
                <a:lnTo>
                  <a:pt x="3424" y="1851"/>
                </a:lnTo>
                <a:lnTo>
                  <a:pt x="3400" y="1901"/>
                </a:lnTo>
                <a:lnTo>
                  <a:pt x="3371" y="1949"/>
                </a:lnTo>
                <a:lnTo>
                  <a:pt x="3338" y="1994"/>
                </a:lnTo>
                <a:lnTo>
                  <a:pt x="3301" y="2035"/>
                </a:lnTo>
                <a:lnTo>
                  <a:pt x="3260" y="2072"/>
                </a:lnTo>
                <a:lnTo>
                  <a:pt x="3214" y="2106"/>
                </a:lnTo>
                <a:lnTo>
                  <a:pt x="3167" y="2135"/>
                </a:lnTo>
                <a:lnTo>
                  <a:pt x="3116" y="2160"/>
                </a:lnTo>
                <a:lnTo>
                  <a:pt x="3063" y="2179"/>
                </a:lnTo>
                <a:lnTo>
                  <a:pt x="3008" y="2194"/>
                </a:lnTo>
                <a:lnTo>
                  <a:pt x="2951" y="2202"/>
                </a:lnTo>
                <a:lnTo>
                  <a:pt x="2892" y="2205"/>
                </a:lnTo>
                <a:lnTo>
                  <a:pt x="2057" y="2205"/>
                </a:lnTo>
                <a:lnTo>
                  <a:pt x="2043" y="2203"/>
                </a:lnTo>
                <a:lnTo>
                  <a:pt x="2032" y="2198"/>
                </a:lnTo>
                <a:lnTo>
                  <a:pt x="2024" y="2191"/>
                </a:lnTo>
                <a:lnTo>
                  <a:pt x="2018" y="2183"/>
                </a:lnTo>
                <a:lnTo>
                  <a:pt x="2015" y="2175"/>
                </a:lnTo>
                <a:lnTo>
                  <a:pt x="2013" y="2167"/>
                </a:lnTo>
                <a:lnTo>
                  <a:pt x="2012" y="2162"/>
                </a:lnTo>
                <a:lnTo>
                  <a:pt x="2012" y="2160"/>
                </a:lnTo>
                <a:lnTo>
                  <a:pt x="2012" y="1787"/>
                </a:lnTo>
                <a:lnTo>
                  <a:pt x="2015" y="1768"/>
                </a:lnTo>
                <a:lnTo>
                  <a:pt x="2024" y="1752"/>
                </a:lnTo>
                <a:lnTo>
                  <a:pt x="2036" y="1739"/>
                </a:lnTo>
                <a:lnTo>
                  <a:pt x="2052" y="1732"/>
                </a:lnTo>
                <a:lnTo>
                  <a:pt x="2070" y="1729"/>
                </a:lnTo>
                <a:lnTo>
                  <a:pt x="2228" y="1729"/>
                </a:lnTo>
                <a:lnTo>
                  <a:pt x="2242" y="1727"/>
                </a:lnTo>
                <a:lnTo>
                  <a:pt x="2253" y="1722"/>
                </a:lnTo>
                <a:lnTo>
                  <a:pt x="2259" y="1715"/>
                </a:lnTo>
                <a:lnTo>
                  <a:pt x="2261" y="1705"/>
                </a:lnTo>
                <a:lnTo>
                  <a:pt x="2259" y="1695"/>
                </a:lnTo>
                <a:lnTo>
                  <a:pt x="2251" y="1682"/>
                </a:lnTo>
                <a:lnTo>
                  <a:pt x="1770" y="1029"/>
                </a:lnTo>
                <a:lnTo>
                  <a:pt x="1759" y="1018"/>
                </a:lnTo>
                <a:lnTo>
                  <a:pt x="1747" y="1012"/>
                </a:lnTo>
                <a:lnTo>
                  <a:pt x="1735" y="1009"/>
                </a:lnTo>
                <a:lnTo>
                  <a:pt x="1723" y="1012"/>
                </a:lnTo>
                <a:lnTo>
                  <a:pt x="1710" y="1018"/>
                </a:lnTo>
                <a:lnTo>
                  <a:pt x="1701" y="1029"/>
                </a:lnTo>
                <a:lnTo>
                  <a:pt x="1219" y="1682"/>
                </a:lnTo>
                <a:lnTo>
                  <a:pt x="1212" y="1695"/>
                </a:lnTo>
                <a:lnTo>
                  <a:pt x="1210" y="1705"/>
                </a:lnTo>
                <a:lnTo>
                  <a:pt x="1212" y="1715"/>
                </a:lnTo>
                <a:lnTo>
                  <a:pt x="1218" y="1722"/>
                </a:lnTo>
                <a:lnTo>
                  <a:pt x="1227" y="1727"/>
                </a:lnTo>
                <a:lnTo>
                  <a:pt x="1242" y="1729"/>
                </a:lnTo>
                <a:lnTo>
                  <a:pt x="1400" y="1729"/>
                </a:lnTo>
                <a:lnTo>
                  <a:pt x="1418" y="1732"/>
                </a:lnTo>
                <a:lnTo>
                  <a:pt x="1434" y="1739"/>
                </a:lnTo>
                <a:lnTo>
                  <a:pt x="1447" y="1752"/>
                </a:lnTo>
                <a:lnTo>
                  <a:pt x="1455" y="1768"/>
                </a:lnTo>
                <a:lnTo>
                  <a:pt x="1457" y="1787"/>
                </a:lnTo>
                <a:lnTo>
                  <a:pt x="1457" y="2160"/>
                </a:lnTo>
                <a:lnTo>
                  <a:pt x="1457" y="2162"/>
                </a:lnTo>
                <a:lnTo>
                  <a:pt x="1456" y="2166"/>
                </a:lnTo>
                <a:lnTo>
                  <a:pt x="1455" y="2174"/>
                </a:lnTo>
                <a:lnTo>
                  <a:pt x="1452" y="2182"/>
                </a:lnTo>
                <a:lnTo>
                  <a:pt x="1447" y="2191"/>
                </a:lnTo>
                <a:lnTo>
                  <a:pt x="1438" y="2198"/>
                </a:lnTo>
                <a:lnTo>
                  <a:pt x="1429" y="2203"/>
                </a:lnTo>
                <a:lnTo>
                  <a:pt x="1415" y="2205"/>
                </a:lnTo>
                <a:lnTo>
                  <a:pt x="579" y="2205"/>
                </a:lnTo>
                <a:lnTo>
                  <a:pt x="520" y="2202"/>
                </a:lnTo>
                <a:lnTo>
                  <a:pt x="462" y="2194"/>
                </a:lnTo>
                <a:lnTo>
                  <a:pt x="407" y="2179"/>
                </a:lnTo>
                <a:lnTo>
                  <a:pt x="353" y="2160"/>
                </a:lnTo>
                <a:lnTo>
                  <a:pt x="303" y="2135"/>
                </a:lnTo>
                <a:lnTo>
                  <a:pt x="255" y="2106"/>
                </a:lnTo>
                <a:lnTo>
                  <a:pt x="211" y="2072"/>
                </a:lnTo>
                <a:lnTo>
                  <a:pt x="170" y="2035"/>
                </a:lnTo>
                <a:lnTo>
                  <a:pt x="132" y="1994"/>
                </a:lnTo>
                <a:lnTo>
                  <a:pt x="99" y="1949"/>
                </a:lnTo>
                <a:lnTo>
                  <a:pt x="70" y="1901"/>
                </a:lnTo>
                <a:lnTo>
                  <a:pt x="45" y="1851"/>
                </a:lnTo>
                <a:lnTo>
                  <a:pt x="26" y="1797"/>
                </a:lnTo>
                <a:lnTo>
                  <a:pt x="12" y="1741"/>
                </a:lnTo>
                <a:lnTo>
                  <a:pt x="3" y="1683"/>
                </a:lnTo>
                <a:lnTo>
                  <a:pt x="0" y="1624"/>
                </a:lnTo>
                <a:lnTo>
                  <a:pt x="0" y="1624"/>
                </a:lnTo>
                <a:lnTo>
                  <a:pt x="3" y="1566"/>
                </a:lnTo>
                <a:lnTo>
                  <a:pt x="12" y="1509"/>
                </a:lnTo>
                <a:lnTo>
                  <a:pt x="25" y="1455"/>
                </a:lnTo>
                <a:lnTo>
                  <a:pt x="43" y="1404"/>
                </a:lnTo>
                <a:lnTo>
                  <a:pt x="66" y="1354"/>
                </a:lnTo>
                <a:lnTo>
                  <a:pt x="94" y="1306"/>
                </a:lnTo>
                <a:lnTo>
                  <a:pt x="127" y="1263"/>
                </a:lnTo>
                <a:lnTo>
                  <a:pt x="161" y="1221"/>
                </a:lnTo>
                <a:lnTo>
                  <a:pt x="201" y="1184"/>
                </a:lnTo>
                <a:lnTo>
                  <a:pt x="244" y="1150"/>
                </a:lnTo>
                <a:lnTo>
                  <a:pt x="289" y="1121"/>
                </a:lnTo>
                <a:lnTo>
                  <a:pt x="337" y="1095"/>
                </a:lnTo>
                <a:lnTo>
                  <a:pt x="346" y="1029"/>
                </a:lnTo>
                <a:lnTo>
                  <a:pt x="360" y="963"/>
                </a:lnTo>
                <a:lnTo>
                  <a:pt x="380" y="899"/>
                </a:lnTo>
                <a:lnTo>
                  <a:pt x="406" y="840"/>
                </a:lnTo>
                <a:lnTo>
                  <a:pt x="437" y="782"/>
                </a:lnTo>
                <a:lnTo>
                  <a:pt x="472" y="729"/>
                </a:lnTo>
                <a:lnTo>
                  <a:pt x="513" y="678"/>
                </a:lnTo>
                <a:lnTo>
                  <a:pt x="557" y="632"/>
                </a:lnTo>
                <a:lnTo>
                  <a:pt x="606" y="590"/>
                </a:lnTo>
                <a:lnTo>
                  <a:pt x="659" y="553"/>
                </a:lnTo>
                <a:lnTo>
                  <a:pt x="715" y="520"/>
                </a:lnTo>
                <a:lnTo>
                  <a:pt x="774" y="493"/>
                </a:lnTo>
                <a:lnTo>
                  <a:pt x="835" y="471"/>
                </a:lnTo>
                <a:lnTo>
                  <a:pt x="901" y="455"/>
                </a:lnTo>
                <a:lnTo>
                  <a:pt x="967" y="445"/>
                </a:lnTo>
                <a:lnTo>
                  <a:pt x="1036" y="442"/>
                </a:lnTo>
                <a:lnTo>
                  <a:pt x="1095" y="445"/>
                </a:lnTo>
                <a:lnTo>
                  <a:pt x="1153" y="452"/>
                </a:lnTo>
                <a:lnTo>
                  <a:pt x="1210" y="464"/>
                </a:lnTo>
                <a:lnTo>
                  <a:pt x="1264" y="481"/>
                </a:lnTo>
                <a:lnTo>
                  <a:pt x="1317" y="502"/>
                </a:lnTo>
                <a:lnTo>
                  <a:pt x="1368" y="526"/>
                </a:lnTo>
                <a:lnTo>
                  <a:pt x="1416" y="556"/>
                </a:lnTo>
                <a:lnTo>
                  <a:pt x="1447" y="492"/>
                </a:lnTo>
                <a:lnTo>
                  <a:pt x="1483" y="430"/>
                </a:lnTo>
                <a:lnTo>
                  <a:pt x="1523" y="373"/>
                </a:lnTo>
                <a:lnTo>
                  <a:pt x="1567" y="318"/>
                </a:lnTo>
                <a:lnTo>
                  <a:pt x="1616" y="266"/>
                </a:lnTo>
                <a:lnTo>
                  <a:pt x="1667" y="219"/>
                </a:lnTo>
                <a:lnTo>
                  <a:pt x="1722" y="176"/>
                </a:lnTo>
                <a:lnTo>
                  <a:pt x="1781" y="137"/>
                </a:lnTo>
                <a:lnTo>
                  <a:pt x="1842" y="102"/>
                </a:lnTo>
                <a:lnTo>
                  <a:pt x="1907" y="72"/>
                </a:lnTo>
                <a:lnTo>
                  <a:pt x="1974" y="47"/>
                </a:lnTo>
                <a:lnTo>
                  <a:pt x="2043" y="26"/>
                </a:lnTo>
                <a:lnTo>
                  <a:pt x="2114" y="12"/>
                </a:lnTo>
                <a:lnTo>
                  <a:pt x="2187" y="3"/>
                </a:lnTo>
                <a:lnTo>
                  <a:pt x="2262" y="0"/>
                </a:lnTo>
                <a:close/>
              </a:path>
            </a:pathLst>
          </a:custGeom>
          <a:solidFill>
            <a:schemeClr val="lt1"/>
          </a:solid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42" name="Freeform 36"/>
          <p:cNvSpPr/>
          <p:nvPr>
            <p:custDataLst>
              <p:tags r:id="rId141"/>
            </p:custDataLst>
          </p:nvPr>
        </p:nvSpPr>
        <p:spPr bwMode="auto">
          <a:xfrm>
            <a:off x="6448425" y="3994785"/>
            <a:ext cx="238125" cy="241300"/>
          </a:xfrm>
          <a:custGeom>
            <a:avLst/>
            <a:gdLst>
              <a:gd name="connsiteX0" fmla="*/ 504493 w 684103"/>
              <a:gd name="connsiteY0" fmla="*/ 532735 h 672963"/>
              <a:gd name="connsiteX1" fmla="*/ 520261 w 684103"/>
              <a:gd name="connsiteY1" fmla="*/ 537491 h 672963"/>
              <a:gd name="connsiteX2" fmla="*/ 535700 w 684103"/>
              <a:gd name="connsiteY2" fmla="*/ 542904 h 672963"/>
              <a:gd name="connsiteX3" fmla="*/ 550483 w 684103"/>
              <a:gd name="connsiteY3" fmla="*/ 548808 h 672963"/>
              <a:gd name="connsiteX4" fmla="*/ 564608 w 684103"/>
              <a:gd name="connsiteY4" fmla="*/ 555368 h 672963"/>
              <a:gd name="connsiteX5" fmla="*/ 578241 w 684103"/>
              <a:gd name="connsiteY5" fmla="*/ 561929 h 672963"/>
              <a:gd name="connsiteX6" fmla="*/ 585304 w 684103"/>
              <a:gd name="connsiteY6" fmla="*/ 566029 h 672963"/>
              <a:gd name="connsiteX7" fmla="*/ 592366 w 684103"/>
              <a:gd name="connsiteY7" fmla="*/ 569965 h 672963"/>
              <a:gd name="connsiteX8" fmla="*/ 578734 w 684103"/>
              <a:gd name="connsiteY8" fmla="*/ 583906 h 672963"/>
              <a:gd name="connsiteX9" fmla="*/ 564115 w 684103"/>
              <a:gd name="connsiteY9" fmla="*/ 597027 h 672963"/>
              <a:gd name="connsiteX10" fmla="*/ 549004 w 684103"/>
              <a:gd name="connsiteY10" fmla="*/ 609327 h 672963"/>
              <a:gd name="connsiteX11" fmla="*/ 532908 w 684103"/>
              <a:gd name="connsiteY11" fmla="*/ 620644 h 672963"/>
              <a:gd name="connsiteX12" fmla="*/ 516319 w 684103"/>
              <a:gd name="connsiteY12" fmla="*/ 630977 h 672963"/>
              <a:gd name="connsiteX13" fmla="*/ 499073 w 684103"/>
              <a:gd name="connsiteY13" fmla="*/ 640653 h 672963"/>
              <a:gd name="connsiteX14" fmla="*/ 481334 w 684103"/>
              <a:gd name="connsiteY14" fmla="*/ 649018 h 672963"/>
              <a:gd name="connsiteX15" fmla="*/ 462938 w 684103"/>
              <a:gd name="connsiteY15" fmla="*/ 656726 h 672963"/>
              <a:gd name="connsiteX16" fmla="*/ 444214 w 684103"/>
              <a:gd name="connsiteY16" fmla="*/ 663123 h 672963"/>
              <a:gd name="connsiteX17" fmla="*/ 424832 w 684103"/>
              <a:gd name="connsiteY17" fmla="*/ 668535 h 672963"/>
              <a:gd name="connsiteX18" fmla="*/ 404958 w 684103"/>
              <a:gd name="connsiteY18" fmla="*/ 672963 h 672963"/>
              <a:gd name="connsiteX19" fmla="*/ 412842 w 684103"/>
              <a:gd name="connsiteY19" fmla="*/ 667715 h 672963"/>
              <a:gd name="connsiteX20" fmla="*/ 420562 w 684103"/>
              <a:gd name="connsiteY20" fmla="*/ 661975 h 672963"/>
              <a:gd name="connsiteX21" fmla="*/ 430252 w 684103"/>
              <a:gd name="connsiteY21" fmla="*/ 653610 h 672963"/>
              <a:gd name="connsiteX22" fmla="*/ 439615 w 684103"/>
              <a:gd name="connsiteY22" fmla="*/ 644261 h 672963"/>
              <a:gd name="connsiteX23" fmla="*/ 448813 w 684103"/>
              <a:gd name="connsiteY23" fmla="*/ 634093 h 672963"/>
              <a:gd name="connsiteX24" fmla="*/ 457518 w 684103"/>
              <a:gd name="connsiteY24" fmla="*/ 623104 h 672963"/>
              <a:gd name="connsiteX25" fmla="*/ 465730 w 684103"/>
              <a:gd name="connsiteY25" fmla="*/ 611132 h 672963"/>
              <a:gd name="connsiteX26" fmla="*/ 473943 w 684103"/>
              <a:gd name="connsiteY26" fmla="*/ 598175 h 672963"/>
              <a:gd name="connsiteX27" fmla="*/ 481662 w 684103"/>
              <a:gd name="connsiteY27" fmla="*/ 584562 h 672963"/>
              <a:gd name="connsiteX28" fmla="*/ 489875 w 684103"/>
              <a:gd name="connsiteY28" fmla="*/ 567997 h 672963"/>
              <a:gd name="connsiteX29" fmla="*/ 497430 w 684103"/>
              <a:gd name="connsiteY29" fmla="*/ 550776 h 672963"/>
              <a:gd name="connsiteX30" fmla="*/ 179775 w 684103"/>
              <a:gd name="connsiteY30" fmla="*/ 532735 h 672963"/>
              <a:gd name="connsiteX31" fmla="*/ 186674 w 684103"/>
              <a:gd name="connsiteY31" fmla="*/ 550776 h 672963"/>
              <a:gd name="connsiteX32" fmla="*/ 194065 w 684103"/>
              <a:gd name="connsiteY32" fmla="*/ 567997 h 672963"/>
              <a:gd name="connsiteX33" fmla="*/ 202442 w 684103"/>
              <a:gd name="connsiteY33" fmla="*/ 584562 h 672963"/>
              <a:gd name="connsiteX34" fmla="*/ 210161 w 684103"/>
              <a:gd name="connsiteY34" fmla="*/ 598175 h 672963"/>
              <a:gd name="connsiteX35" fmla="*/ 218210 w 684103"/>
              <a:gd name="connsiteY35" fmla="*/ 611132 h 672963"/>
              <a:gd name="connsiteX36" fmla="*/ 226586 w 684103"/>
              <a:gd name="connsiteY36" fmla="*/ 623104 h 672963"/>
              <a:gd name="connsiteX37" fmla="*/ 235291 w 684103"/>
              <a:gd name="connsiteY37" fmla="*/ 634093 h 672963"/>
              <a:gd name="connsiteX38" fmla="*/ 244489 w 684103"/>
              <a:gd name="connsiteY38" fmla="*/ 644261 h 672963"/>
              <a:gd name="connsiteX39" fmla="*/ 253852 w 684103"/>
              <a:gd name="connsiteY39" fmla="*/ 653610 h 672963"/>
              <a:gd name="connsiteX40" fmla="*/ 263542 w 684103"/>
              <a:gd name="connsiteY40" fmla="*/ 661975 h 672963"/>
              <a:gd name="connsiteX41" fmla="*/ 271262 w 684103"/>
              <a:gd name="connsiteY41" fmla="*/ 667715 h 672963"/>
              <a:gd name="connsiteX42" fmla="*/ 279146 w 684103"/>
              <a:gd name="connsiteY42" fmla="*/ 672963 h 672963"/>
              <a:gd name="connsiteX43" fmla="*/ 259272 w 684103"/>
              <a:gd name="connsiteY43" fmla="*/ 668535 h 672963"/>
              <a:gd name="connsiteX44" fmla="*/ 239890 w 684103"/>
              <a:gd name="connsiteY44" fmla="*/ 663123 h 672963"/>
              <a:gd name="connsiteX45" fmla="*/ 221166 w 684103"/>
              <a:gd name="connsiteY45" fmla="*/ 656726 h 672963"/>
              <a:gd name="connsiteX46" fmla="*/ 202606 w 684103"/>
              <a:gd name="connsiteY46" fmla="*/ 649018 h 672963"/>
              <a:gd name="connsiteX47" fmla="*/ 185031 w 684103"/>
              <a:gd name="connsiteY47" fmla="*/ 640653 h 672963"/>
              <a:gd name="connsiteX48" fmla="*/ 167785 w 684103"/>
              <a:gd name="connsiteY48" fmla="*/ 630977 h 672963"/>
              <a:gd name="connsiteX49" fmla="*/ 151196 w 684103"/>
              <a:gd name="connsiteY49" fmla="*/ 620644 h 672963"/>
              <a:gd name="connsiteX50" fmla="*/ 135100 w 684103"/>
              <a:gd name="connsiteY50" fmla="*/ 609327 h 672963"/>
              <a:gd name="connsiteX51" fmla="*/ 119989 w 684103"/>
              <a:gd name="connsiteY51" fmla="*/ 597027 h 672963"/>
              <a:gd name="connsiteX52" fmla="*/ 105371 w 684103"/>
              <a:gd name="connsiteY52" fmla="*/ 583906 h 672963"/>
              <a:gd name="connsiteX53" fmla="*/ 91738 w 684103"/>
              <a:gd name="connsiteY53" fmla="*/ 569965 h 672963"/>
              <a:gd name="connsiteX54" fmla="*/ 98801 w 684103"/>
              <a:gd name="connsiteY54" fmla="*/ 566029 h 672963"/>
              <a:gd name="connsiteX55" fmla="*/ 106028 w 684103"/>
              <a:gd name="connsiteY55" fmla="*/ 561929 h 672963"/>
              <a:gd name="connsiteX56" fmla="*/ 123109 w 684103"/>
              <a:gd name="connsiteY56" fmla="*/ 553564 h 672963"/>
              <a:gd name="connsiteX57" fmla="*/ 141177 w 684103"/>
              <a:gd name="connsiteY57" fmla="*/ 546020 h 672963"/>
              <a:gd name="connsiteX58" fmla="*/ 160065 w 684103"/>
              <a:gd name="connsiteY58" fmla="*/ 538967 h 672963"/>
              <a:gd name="connsiteX59" fmla="*/ 355157 w 684103"/>
              <a:gd name="connsiteY59" fmla="*/ 510456 h 672963"/>
              <a:gd name="connsiteX60" fmla="*/ 376887 w 684103"/>
              <a:gd name="connsiteY60" fmla="*/ 511275 h 672963"/>
              <a:gd name="connsiteX61" fmla="*/ 397964 w 684103"/>
              <a:gd name="connsiteY61" fmla="*/ 512749 h 672963"/>
              <a:gd name="connsiteX62" fmla="*/ 418877 w 684103"/>
              <a:gd name="connsiteY62" fmla="*/ 515043 h 672963"/>
              <a:gd name="connsiteX63" fmla="*/ 439627 w 684103"/>
              <a:gd name="connsiteY63" fmla="*/ 517992 h 672963"/>
              <a:gd name="connsiteX64" fmla="*/ 459724 w 684103"/>
              <a:gd name="connsiteY64" fmla="*/ 521432 h 672963"/>
              <a:gd name="connsiteX65" fmla="*/ 479003 w 684103"/>
              <a:gd name="connsiteY65" fmla="*/ 525855 h 672963"/>
              <a:gd name="connsiteX66" fmla="*/ 472958 w 684103"/>
              <a:gd name="connsiteY66" fmla="*/ 542073 h 672963"/>
              <a:gd name="connsiteX67" fmla="*/ 466096 w 684103"/>
              <a:gd name="connsiteY67" fmla="*/ 557472 h 672963"/>
              <a:gd name="connsiteX68" fmla="*/ 458580 w 684103"/>
              <a:gd name="connsiteY68" fmla="*/ 572216 h 672963"/>
              <a:gd name="connsiteX69" fmla="*/ 450574 w 684103"/>
              <a:gd name="connsiteY69" fmla="*/ 586795 h 672963"/>
              <a:gd name="connsiteX70" fmla="*/ 442078 w 684103"/>
              <a:gd name="connsiteY70" fmla="*/ 600065 h 672963"/>
              <a:gd name="connsiteX71" fmla="*/ 433255 w 684103"/>
              <a:gd name="connsiteY71" fmla="*/ 612023 h 672963"/>
              <a:gd name="connsiteX72" fmla="*/ 424106 w 684103"/>
              <a:gd name="connsiteY72" fmla="*/ 622999 h 672963"/>
              <a:gd name="connsiteX73" fmla="*/ 414629 w 684103"/>
              <a:gd name="connsiteY73" fmla="*/ 632992 h 672963"/>
              <a:gd name="connsiteX74" fmla="*/ 404663 w 684103"/>
              <a:gd name="connsiteY74" fmla="*/ 641511 h 672963"/>
              <a:gd name="connsiteX75" fmla="*/ 394859 w 684103"/>
              <a:gd name="connsiteY75" fmla="*/ 648555 h 672963"/>
              <a:gd name="connsiteX76" fmla="*/ 385220 w 684103"/>
              <a:gd name="connsiteY76" fmla="*/ 654288 h 672963"/>
              <a:gd name="connsiteX77" fmla="*/ 375253 w 684103"/>
              <a:gd name="connsiteY77" fmla="*/ 659039 h 672963"/>
              <a:gd name="connsiteX78" fmla="*/ 365287 w 684103"/>
              <a:gd name="connsiteY78" fmla="*/ 662479 h 672963"/>
              <a:gd name="connsiteX79" fmla="*/ 355157 w 684103"/>
              <a:gd name="connsiteY79" fmla="*/ 664445 h 672963"/>
              <a:gd name="connsiteX80" fmla="*/ 328946 w 684103"/>
              <a:gd name="connsiteY80" fmla="*/ 510456 h 672963"/>
              <a:gd name="connsiteX81" fmla="*/ 328946 w 684103"/>
              <a:gd name="connsiteY81" fmla="*/ 664445 h 672963"/>
              <a:gd name="connsiteX82" fmla="*/ 318816 w 684103"/>
              <a:gd name="connsiteY82" fmla="*/ 662479 h 672963"/>
              <a:gd name="connsiteX83" fmla="*/ 309013 w 684103"/>
              <a:gd name="connsiteY83" fmla="*/ 659039 h 672963"/>
              <a:gd name="connsiteX84" fmla="*/ 299046 w 684103"/>
              <a:gd name="connsiteY84" fmla="*/ 654288 h 672963"/>
              <a:gd name="connsiteX85" fmla="*/ 289243 w 684103"/>
              <a:gd name="connsiteY85" fmla="*/ 648555 h 672963"/>
              <a:gd name="connsiteX86" fmla="*/ 279604 w 684103"/>
              <a:gd name="connsiteY86" fmla="*/ 641511 h 672963"/>
              <a:gd name="connsiteX87" fmla="*/ 269800 w 684103"/>
              <a:gd name="connsiteY87" fmla="*/ 632992 h 672963"/>
              <a:gd name="connsiteX88" fmla="*/ 260161 w 684103"/>
              <a:gd name="connsiteY88" fmla="*/ 622999 h 672963"/>
              <a:gd name="connsiteX89" fmla="*/ 251011 w 684103"/>
              <a:gd name="connsiteY89" fmla="*/ 612023 h 672963"/>
              <a:gd name="connsiteX90" fmla="*/ 242188 w 684103"/>
              <a:gd name="connsiteY90" fmla="*/ 600065 h 672963"/>
              <a:gd name="connsiteX91" fmla="*/ 233692 w 684103"/>
              <a:gd name="connsiteY91" fmla="*/ 586795 h 672963"/>
              <a:gd name="connsiteX92" fmla="*/ 225686 w 684103"/>
              <a:gd name="connsiteY92" fmla="*/ 572216 h 672963"/>
              <a:gd name="connsiteX93" fmla="*/ 218171 w 684103"/>
              <a:gd name="connsiteY93" fmla="*/ 557472 h 672963"/>
              <a:gd name="connsiteX94" fmla="*/ 211309 w 684103"/>
              <a:gd name="connsiteY94" fmla="*/ 542073 h 672963"/>
              <a:gd name="connsiteX95" fmla="*/ 205100 w 684103"/>
              <a:gd name="connsiteY95" fmla="*/ 525855 h 672963"/>
              <a:gd name="connsiteX96" fmla="*/ 224706 w 684103"/>
              <a:gd name="connsiteY96" fmla="*/ 521432 h 672963"/>
              <a:gd name="connsiteX97" fmla="*/ 244802 w 684103"/>
              <a:gd name="connsiteY97" fmla="*/ 517992 h 672963"/>
              <a:gd name="connsiteX98" fmla="*/ 265389 w 684103"/>
              <a:gd name="connsiteY98" fmla="*/ 515043 h 672963"/>
              <a:gd name="connsiteX99" fmla="*/ 286139 w 684103"/>
              <a:gd name="connsiteY99" fmla="*/ 512749 h 672963"/>
              <a:gd name="connsiteX100" fmla="*/ 307542 w 684103"/>
              <a:gd name="connsiteY100" fmla="*/ 511275 h 672963"/>
              <a:gd name="connsiteX101" fmla="*/ 536034 w 684103"/>
              <a:gd name="connsiteY101" fmla="*/ 349259 h 672963"/>
              <a:gd name="connsiteX102" fmla="*/ 684103 w 684103"/>
              <a:gd name="connsiteY102" fmla="*/ 349259 h 672963"/>
              <a:gd name="connsiteX103" fmla="*/ 682627 w 684103"/>
              <a:gd name="connsiteY103" fmla="*/ 369719 h 672963"/>
              <a:gd name="connsiteX104" fmla="*/ 680168 w 684103"/>
              <a:gd name="connsiteY104" fmla="*/ 389853 h 672963"/>
              <a:gd name="connsiteX105" fmla="*/ 676396 w 684103"/>
              <a:gd name="connsiteY105" fmla="*/ 409495 h 672963"/>
              <a:gd name="connsiteX106" fmla="*/ 671641 w 684103"/>
              <a:gd name="connsiteY106" fmla="*/ 428973 h 672963"/>
              <a:gd name="connsiteX107" fmla="*/ 665574 w 684103"/>
              <a:gd name="connsiteY107" fmla="*/ 447797 h 672963"/>
              <a:gd name="connsiteX108" fmla="*/ 658687 w 684103"/>
              <a:gd name="connsiteY108" fmla="*/ 466293 h 672963"/>
              <a:gd name="connsiteX109" fmla="*/ 650653 w 684103"/>
              <a:gd name="connsiteY109" fmla="*/ 484135 h 672963"/>
              <a:gd name="connsiteX110" fmla="*/ 641798 w 684103"/>
              <a:gd name="connsiteY110" fmla="*/ 501485 h 672963"/>
              <a:gd name="connsiteX111" fmla="*/ 631795 w 684103"/>
              <a:gd name="connsiteY111" fmla="*/ 518017 h 672963"/>
              <a:gd name="connsiteX112" fmla="*/ 620973 w 684103"/>
              <a:gd name="connsiteY112" fmla="*/ 534222 h 672963"/>
              <a:gd name="connsiteX113" fmla="*/ 609331 w 684103"/>
              <a:gd name="connsiteY113" fmla="*/ 549772 h 672963"/>
              <a:gd name="connsiteX114" fmla="*/ 599821 w 684103"/>
              <a:gd name="connsiteY114" fmla="*/ 544207 h 672963"/>
              <a:gd name="connsiteX115" fmla="*/ 589982 w 684103"/>
              <a:gd name="connsiteY115" fmla="*/ 538642 h 672963"/>
              <a:gd name="connsiteX116" fmla="*/ 575716 w 684103"/>
              <a:gd name="connsiteY116" fmla="*/ 531603 h 672963"/>
              <a:gd name="connsiteX117" fmla="*/ 560631 w 684103"/>
              <a:gd name="connsiteY117" fmla="*/ 524728 h 672963"/>
              <a:gd name="connsiteX118" fmla="*/ 545053 w 684103"/>
              <a:gd name="connsiteY118" fmla="*/ 518508 h 672963"/>
              <a:gd name="connsiteX119" fmla="*/ 528984 w 684103"/>
              <a:gd name="connsiteY119" fmla="*/ 512943 h 672963"/>
              <a:gd name="connsiteX120" fmla="*/ 512422 w 684103"/>
              <a:gd name="connsiteY120" fmla="*/ 507541 h 672963"/>
              <a:gd name="connsiteX121" fmla="*/ 518325 w 684103"/>
              <a:gd name="connsiteY121" fmla="*/ 486590 h 672963"/>
              <a:gd name="connsiteX122" fmla="*/ 523244 w 684103"/>
              <a:gd name="connsiteY122" fmla="*/ 464984 h 672963"/>
              <a:gd name="connsiteX123" fmla="*/ 527344 w 684103"/>
              <a:gd name="connsiteY123" fmla="*/ 442722 h 672963"/>
              <a:gd name="connsiteX124" fmla="*/ 530787 w 684103"/>
              <a:gd name="connsiteY124" fmla="*/ 420134 h 672963"/>
              <a:gd name="connsiteX125" fmla="*/ 533411 w 684103"/>
              <a:gd name="connsiteY125" fmla="*/ 396891 h 672963"/>
              <a:gd name="connsiteX126" fmla="*/ 535051 w 684103"/>
              <a:gd name="connsiteY126" fmla="*/ 373320 h 672963"/>
              <a:gd name="connsiteX127" fmla="*/ 355157 w 684103"/>
              <a:gd name="connsiteY127" fmla="*/ 349259 h 672963"/>
              <a:gd name="connsiteX128" fmla="*/ 509801 w 684103"/>
              <a:gd name="connsiteY128" fmla="*/ 349259 h 672963"/>
              <a:gd name="connsiteX129" fmla="*/ 508985 w 684103"/>
              <a:gd name="connsiteY129" fmla="*/ 372407 h 672963"/>
              <a:gd name="connsiteX130" fmla="*/ 507352 w 684103"/>
              <a:gd name="connsiteY130" fmla="*/ 395063 h 672963"/>
              <a:gd name="connsiteX131" fmla="*/ 504902 w 684103"/>
              <a:gd name="connsiteY131" fmla="*/ 417390 h 672963"/>
              <a:gd name="connsiteX132" fmla="*/ 501473 w 684103"/>
              <a:gd name="connsiteY132" fmla="*/ 439225 h 672963"/>
              <a:gd name="connsiteX133" fmla="*/ 497554 w 684103"/>
              <a:gd name="connsiteY133" fmla="*/ 460403 h 672963"/>
              <a:gd name="connsiteX134" fmla="*/ 492818 w 684103"/>
              <a:gd name="connsiteY134" fmla="*/ 481253 h 672963"/>
              <a:gd name="connsiteX135" fmla="*/ 487266 w 684103"/>
              <a:gd name="connsiteY135" fmla="*/ 501282 h 672963"/>
              <a:gd name="connsiteX136" fmla="*/ 466364 w 684103"/>
              <a:gd name="connsiteY136" fmla="*/ 496521 h 672963"/>
              <a:gd name="connsiteX137" fmla="*/ 444971 w 684103"/>
              <a:gd name="connsiteY137" fmla="*/ 492581 h 672963"/>
              <a:gd name="connsiteX138" fmla="*/ 423253 w 684103"/>
              <a:gd name="connsiteY138" fmla="*/ 489462 h 672963"/>
              <a:gd name="connsiteX139" fmla="*/ 400881 w 684103"/>
              <a:gd name="connsiteY139" fmla="*/ 487163 h 672963"/>
              <a:gd name="connsiteX140" fmla="*/ 378182 w 684103"/>
              <a:gd name="connsiteY140" fmla="*/ 485521 h 672963"/>
              <a:gd name="connsiteX141" fmla="*/ 355157 w 684103"/>
              <a:gd name="connsiteY141" fmla="*/ 484701 h 672963"/>
              <a:gd name="connsiteX142" fmla="*/ 173647 w 684103"/>
              <a:gd name="connsiteY142" fmla="*/ 349259 h 672963"/>
              <a:gd name="connsiteX143" fmla="*/ 328946 w 684103"/>
              <a:gd name="connsiteY143" fmla="*/ 349259 h 672963"/>
              <a:gd name="connsiteX144" fmla="*/ 328946 w 684103"/>
              <a:gd name="connsiteY144" fmla="*/ 484701 h 672963"/>
              <a:gd name="connsiteX145" fmla="*/ 305963 w 684103"/>
              <a:gd name="connsiteY145" fmla="*/ 485521 h 672963"/>
              <a:gd name="connsiteX146" fmla="*/ 283144 w 684103"/>
              <a:gd name="connsiteY146" fmla="*/ 487163 h 672963"/>
              <a:gd name="connsiteX147" fmla="*/ 260654 w 684103"/>
              <a:gd name="connsiteY147" fmla="*/ 489462 h 672963"/>
              <a:gd name="connsiteX148" fmla="*/ 238820 w 684103"/>
              <a:gd name="connsiteY148" fmla="*/ 492745 h 672963"/>
              <a:gd name="connsiteX149" fmla="*/ 217150 w 684103"/>
              <a:gd name="connsiteY149" fmla="*/ 496521 h 672963"/>
              <a:gd name="connsiteX150" fmla="*/ 196301 w 684103"/>
              <a:gd name="connsiteY150" fmla="*/ 501282 h 672963"/>
              <a:gd name="connsiteX151" fmla="*/ 190884 w 684103"/>
              <a:gd name="connsiteY151" fmla="*/ 481253 h 672963"/>
              <a:gd name="connsiteX152" fmla="*/ 185795 w 684103"/>
              <a:gd name="connsiteY152" fmla="*/ 460403 h 672963"/>
              <a:gd name="connsiteX153" fmla="*/ 181855 w 684103"/>
              <a:gd name="connsiteY153" fmla="*/ 439225 h 672963"/>
              <a:gd name="connsiteX154" fmla="*/ 178572 w 684103"/>
              <a:gd name="connsiteY154" fmla="*/ 417390 h 672963"/>
              <a:gd name="connsiteX155" fmla="*/ 176109 w 684103"/>
              <a:gd name="connsiteY155" fmla="*/ 395063 h 672963"/>
              <a:gd name="connsiteX156" fmla="*/ 174468 w 684103"/>
              <a:gd name="connsiteY156" fmla="*/ 372407 h 672963"/>
              <a:gd name="connsiteX157" fmla="*/ 0 w 684103"/>
              <a:gd name="connsiteY157" fmla="*/ 349259 h 672963"/>
              <a:gd name="connsiteX158" fmla="*/ 147905 w 684103"/>
              <a:gd name="connsiteY158" fmla="*/ 349259 h 672963"/>
              <a:gd name="connsiteX159" fmla="*/ 149052 w 684103"/>
              <a:gd name="connsiteY159" fmla="*/ 373320 h 672963"/>
              <a:gd name="connsiteX160" fmla="*/ 150692 w 684103"/>
              <a:gd name="connsiteY160" fmla="*/ 396891 h 672963"/>
              <a:gd name="connsiteX161" fmla="*/ 153152 w 684103"/>
              <a:gd name="connsiteY161" fmla="*/ 420134 h 672963"/>
              <a:gd name="connsiteX162" fmla="*/ 156595 w 684103"/>
              <a:gd name="connsiteY162" fmla="*/ 442722 h 672963"/>
              <a:gd name="connsiteX163" fmla="*/ 160859 w 684103"/>
              <a:gd name="connsiteY163" fmla="*/ 464984 h 672963"/>
              <a:gd name="connsiteX164" fmla="*/ 165778 w 684103"/>
              <a:gd name="connsiteY164" fmla="*/ 486590 h 672963"/>
              <a:gd name="connsiteX165" fmla="*/ 171681 w 684103"/>
              <a:gd name="connsiteY165" fmla="*/ 507541 h 672963"/>
              <a:gd name="connsiteX166" fmla="*/ 154955 w 684103"/>
              <a:gd name="connsiteY166" fmla="*/ 512943 h 672963"/>
              <a:gd name="connsiteX167" fmla="*/ 138886 w 684103"/>
              <a:gd name="connsiteY167" fmla="*/ 518508 h 672963"/>
              <a:gd name="connsiteX168" fmla="*/ 123308 w 684103"/>
              <a:gd name="connsiteY168" fmla="*/ 524728 h 672963"/>
              <a:gd name="connsiteX169" fmla="*/ 108387 w 684103"/>
              <a:gd name="connsiteY169" fmla="*/ 531603 h 672963"/>
              <a:gd name="connsiteX170" fmla="*/ 93957 w 684103"/>
              <a:gd name="connsiteY170" fmla="*/ 538642 h 672963"/>
              <a:gd name="connsiteX171" fmla="*/ 84119 w 684103"/>
              <a:gd name="connsiteY171" fmla="*/ 544207 h 672963"/>
              <a:gd name="connsiteX172" fmla="*/ 74772 w 684103"/>
              <a:gd name="connsiteY172" fmla="*/ 549772 h 672963"/>
              <a:gd name="connsiteX173" fmla="*/ 63130 w 684103"/>
              <a:gd name="connsiteY173" fmla="*/ 534222 h 672963"/>
              <a:gd name="connsiteX174" fmla="*/ 52308 w 684103"/>
              <a:gd name="connsiteY174" fmla="*/ 518345 h 672963"/>
              <a:gd name="connsiteX175" fmla="*/ 42305 w 684103"/>
              <a:gd name="connsiteY175" fmla="*/ 501485 h 672963"/>
              <a:gd name="connsiteX176" fmla="*/ 33451 w 684103"/>
              <a:gd name="connsiteY176" fmla="*/ 484135 h 672963"/>
              <a:gd name="connsiteX177" fmla="*/ 25252 w 684103"/>
              <a:gd name="connsiteY177" fmla="*/ 466293 h 672963"/>
              <a:gd name="connsiteX178" fmla="*/ 18529 w 684103"/>
              <a:gd name="connsiteY178" fmla="*/ 447797 h 672963"/>
              <a:gd name="connsiteX179" fmla="*/ 12462 w 684103"/>
              <a:gd name="connsiteY179" fmla="*/ 428973 h 672963"/>
              <a:gd name="connsiteX180" fmla="*/ 7707 w 684103"/>
              <a:gd name="connsiteY180" fmla="*/ 409495 h 672963"/>
              <a:gd name="connsiteX181" fmla="*/ 3935 w 684103"/>
              <a:gd name="connsiteY181" fmla="*/ 389853 h 672963"/>
              <a:gd name="connsiteX182" fmla="*/ 1476 w 684103"/>
              <a:gd name="connsiteY182" fmla="*/ 369719 h 672963"/>
              <a:gd name="connsiteX183" fmla="*/ 487266 w 684103"/>
              <a:gd name="connsiteY183" fmla="*/ 171681 h 672963"/>
              <a:gd name="connsiteX184" fmla="*/ 492818 w 684103"/>
              <a:gd name="connsiteY184" fmla="*/ 191546 h 672963"/>
              <a:gd name="connsiteX185" fmla="*/ 497554 w 684103"/>
              <a:gd name="connsiteY185" fmla="*/ 212395 h 672963"/>
              <a:gd name="connsiteX186" fmla="*/ 501473 w 684103"/>
              <a:gd name="connsiteY186" fmla="*/ 233738 h 672963"/>
              <a:gd name="connsiteX187" fmla="*/ 504902 w 684103"/>
              <a:gd name="connsiteY187" fmla="*/ 255573 h 672963"/>
              <a:gd name="connsiteX188" fmla="*/ 507352 w 684103"/>
              <a:gd name="connsiteY188" fmla="*/ 277736 h 672963"/>
              <a:gd name="connsiteX189" fmla="*/ 508985 w 684103"/>
              <a:gd name="connsiteY189" fmla="*/ 300391 h 672963"/>
              <a:gd name="connsiteX190" fmla="*/ 509801 w 684103"/>
              <a:gd name="connsiteY190" fmla="*/ 323704 h 672963"/>
              <a:gd name="connsiteX191" fmla="*/ 355157 w 684103"/>
              <a:gd name="connsiteY191" fmla="*/ 323704 h 672963"/>
              <a:gd name="connsiteX192" fmla="*/ 355157 w 684103"/>
              <a:gd name="connsiteY192" fmla="*/ 188262 h 672963"/>
              <a:gd name="connsiteX193" fmla="*/ 378182 w 684103"/>
              <a:gd name="connsiteY193" fmla="*/ 187441 h 672963"/>
              <a:gd name="connsiteX194" fmla="*/ 400881 w 684103"/>
              <a:gd name="connsiteY194" fmla="*/ 185800 h 672963"/>
              <a:gd name="connsiteX195" fmla="*/ 423253 w 684103"/>
              <a:gd name="connsiteY195" fmla="*/ 183337 h 672963"/>
              <a:gd name="connsiteX196" fmla="*/ 444971 w 684103"/>
              <a:gd name="connsiteY196" fmla="*/ 180218 h 672963"/>
              <a:gd name="connsiteX197" fmla="*/ 466364 w 684103"/>
              <a:gd name="connsiteY197" fmla="*/ 176278 h 672963"/>
              <a:gd name="connsiteX198" fmla="*/ 196301 w 684103"/>
              <a:gd name="connsiteY198" fmla="*/ 171681 h 672963"/>
              <a:gd name="connsiteX199" fmla="*/ 217150 w 684103"/>
              <a:gd name="connsiteY199" fmla="*/ 176278 h 672963"/>
              <a:gd name="connsiteX200" fmla="*/ 238820 w 684103"/>
              <a:gd name="connsiteY200" fmla="*/ 180218 h 672963"/>
              <a:gd name="connsiteX201" fmla="*/ 260654 w 684103"/>
              <a:gd name="connsiteY201" fmla="*/ 183337 h 672963"/>
              <a:gd name="connsiteX202" fmla="*/ 283144 w 684103"/>
              <a:gd name="connsiteY202" fmla="*/ 185800 h 672963"/>
              <a:gd name="connsiteX203" fmla="*/ 305963 w 684103"/>
              <a:gd name="connsiteY203" fmla="*/ 187441 h 672963"/>
              <a:gd name="connsiteX204" fmla="*/ 328946 w 684103"/>
              <a:gd name="connsiteY204" fmla="*/ 188262 h 672963"/>
              <a:gd name="connsiteX205" fmla="*/ 328946 w 684103"/>
              <a:gd name="connsiteY205" fmla="*/ 323704 h 672963"/>
              <a:gd name="connsiteX206" fmla="*/ 173647 w 684103"/>
              <a:gd name="connsiteY206" fmla="*/ 323704 h 672963"/>
              <a:gd name="connsiteX207" fmla="*/ 174468 w 684103"/>
              <a:gd name="connsiteY207" fmla="*/ 300391 h 672963"/>
              <a:gd name="connsiteX208" fmla="*/ 176109 w 684103"/>
              <a:gd name="connsiteY208" fmla="*/ 277736 h 672963"/>
              <a:gd name="connsiteX209" fmla="*/ 178572 w 684103"/>
              <a:gd name="connsiteY209" fmla="*/ 255573 h 672963"/>
              <a:gd name="connsiteX210" fmla="*/ 181855 w 684103"/>
              <a:gd name="connsiteY210" fmla="*/ 233738 h 672963"/>
              <a:gd name="connsiteX211" fmla="*/ 185795 w 684103"/>
              <a:gd name="connsiteY211" fmla="*/ 212395 h 672963"/>
              <a:gd name="connsiteX212" fmla="*/ 190884 w 684103"/>
              <a:gd name="connsiteY212" fmla="*/ 191546 h 672963"/>
              <a:gd name="connsiteX213" fmla="*/ 609331 w 684103"/>
              <a:gd name="connsiteY213" fmla="*/ 123191 h 672963"/>
              <a:gd name="connsiteX214" fmla="*/ 620973 w 684103"/>
              <a:gd name="connsiteY214" fmla="*/ 138577 h 672963"/>
              <a:gd name="connsiteX215" fmla="*/ 631795 w 684103"/>
              <a:gd name="connsiteY215" fmla="*/ 154782 h 672963"/>
              <a:gd name="connsiteX216" fmla="*/ 641798 w 684103"/>
              <a:gd name="connsiteY216" fmla="*/ 171478 h 672963"/>
              <a:gd name="connsiteX217" fmla="*/ 650653 w 684103"/>
              <a:gd name="connsiteY217" fmla="*/ 188665 h 672963"/>
              <a:gd name="connsiteX218" fmla="*/ 658687 w 684103"/>
              <a:gd name="connsiteY218" fmla="*/ 206670 h 672963"/>
              <a:gd name="connsiteX219" fmla="*/ 665574 w 684103"/>
              <a:gd name="connsiteY219" fmla="*/ 225002 h 672963"/>
              <a:gd name="connsiteX220" fmla="*/ 671641 w 684103"/>
              <a:gd name="connsiteY220" fmla="*/ 243990 h 672963"/>
              <a:gd name="connsiteX221" fmla="*/ 676396 w 684103"/>
              <a:gd name="connsiteY221" fmla="*/ 263304 h 672963"/>
              <a:gd name="connsiteX222" fmla="*/ 680168 w 684103"/>
              <a:gd name="connsiteY222" fmla="*/ 282947 h 672963"/>
              <a:gd name="connsiteX223" fmla="*/ 682627 w 684103"/>
              <a:gd name="connsiteY223" fmla="*/ 303243 h 672963"/>
              <a:gd name="connsiteX224" fmla="*/ 684103 w 684103"/>
              <a:gd name="connsiteY224" fmla="*/ 323704 h 672963"/>
              <a:gd name="connsiteX225" fmla="*/ 536034 w 684103"/>
              <a:gd name="connsiteY225" fmla="*/ 323704 h 672963"/>
              <a:gd name="connsiteX226" fmla="*/ 535051 w 684103"/>
              <a:gd name="connsiteY226" fmla="*/ 299642 h 672963"/>
              <a:gd name="connsiteX227" fmla="*/ 533411 w 684103"/>
              <a:gd name="connsiteY227" fmla="*/ 276072 h 672963"/>
              <a:gd name="connsiteX228" fmla="*/ 530787 w 684103"/>
              <a:gd name="connsiteY228" fmla="*/ 252829 h 672963"/>
              <a:gd name="connsiteX229" fmla="*/ 527344 w 684103"/>
              <a:gd name="connsiteY229" fmla="*/ 230077 h 672963"/>
              <a:gd name="connsiteX230" fmla="*/ 523244 w 684103"/>
              <a:gd name="connsiteY230" fmla="*/ 207979 h 672963"/>
              <a:gd name="connsiteX231" fmla="*/ 518325 w 684103"/>
              <a:gd name="connsiteY231" fmla="*/ 186209 h 672963"/>
              <a:gd name="connsiteX232" fmla="*/ 512422 w 684103"/>
              <a:gd name="connsiteY232" fmla="*/ 165258 h 672963"/>
              <a:gd name="connsiteX233" fmla="*/ 528984 w 684103"/>
              <a:gd name="connsiteY233" fmla="*/ 160020 h 672963"/>
              <a:gd name="connsiteX234" fmla="*/ 545053 w 684103"/>
              <a:gd name="connsiteY234" fmla="*/ 154291 h 672963"/>
              <a:gd name="connsiteX235" fmla="*/ 560631 w 684103"/>
              <a:gd name="connsiteY235" fmla="*/ 148071 h 672963"/>
              <a:gd name="connsiteX236" fmla="*/ 575716 w 684103"/>
              <a:gd name="connsiteY236" fmla="*/ 141523 h 672963"/>
              <a:gd name="connsiteX237" fmla="*/ 589982 w 684103"/>
              <a:gd name="connsiteY237" fmla="*/ 134158 h 672963"/>
              <a:gd name="connsiteX238" fmla="*/ 599984 w 684103"/>
              <a:gd name="connsiteY238" fmla="*/ 128756 h 672963"/>
              <a:gd name="connsiteX239" fmla="*/ 74772 w 684103"/>
              <a:gd name="connsiteY239" fmla="*/ 123191 h 672963"/>
              <a:gd name="connsiteX240" fmla="*/ 84283 w 684103"/>
              <a:gd name="connsiteY240" fmla="*/ 128756 h 672963"/>
              <a:gd name="connsiteX241" fmla="*/ 93957 w 684103"/>
              <a:gd name="connsiteY241" fmla="*/ 134158 h 672963"/>
              <a:gd name="connsiteX242" fmla="*/ 108387 w 684103"/>
              <a:gd name="connsiteY242" fmla="*/ 141523 h 672963"/>
              <a:gd name="connsiteX243" fmla="*/ 123472 w 684103"/>
              <a:gd name="connsiteY243" fmla="*/ 148071 h 672963"/>
              <a:gd name="connsiteX244" fmla="*/ 139050 w 684103"/>
              <a:gd name="connsiteY244" fmla="*/ 154291 h 672963"/>
              <a:gd name="connsiteX245" fmla="*/ 154955 w 684103"/>
              <a:gd name="connsiteY245" fmla="*/ 160020 h 672963"/>
              <a:gd name="connsiteX246" fmla="*/ 171681 w 684103"/>
              <a:gd name="connsiteY246" fmla="*/ 165258 h 672963"/>
              <a:gd name="connsiteX247" fmla="*/ 165942 w 684103"/>
              <a:gd name="connsiteY247" fmla="*/ 186209 h 672963"/>
              <a:gd name="connsiteX248" fmla="*/ 160859 w 684103"/>
              <a:gd name="connsiteY248" fmla="*/ 207979 h 672963"/>
              <a:gd name="connsiteX249" fmla="*/ 156595 w 684103"/>
              <a:gd name="connsiteY249" fmla="*/ 230077 h 672963"/>
              <a:gd name="connsiteX250" fmla="*/ 153316 w 684103"/>
              <a:gd name="connsiteY250" fmla="*/ 252829 h 672963"/>
              <a:gd name="connsiteX251" fmla="*/ 150692 w 684103"/>
              <a:gd name="connsiteY251" fmla="*/ 276072 h 672963"/>
              <a:gd name="connsiteX252" fmla="*/ 149052 w 684103"/>
              <a:gd name="connsiteY252" fmla="*/ 299642 h 672963"/>
              <a:gd name="connsiteX253" fmla="*/ 148233 w 684103"/>
              <a:gd name="connsiteY253" fmla="*/ 323704 h 672963"/>
              <a:gd name="connsiteX254" fmla="*/ 0 w 684103"/>
              <a:gd name="connsiteY254" fmla="*/ 323704 h 672963"/>
              <a:gd name="connsiteX255" fmla="*/ 1476 w 684103"/>
              <a:gd name="connsiteY255" fmla="*/ 303243 h 672963"/>
              <a:gd name="connsiteX256" fmla="*/ 3935 w 684103"/>
              <a:gd name="connsiteY256" fmla="*/ 282947 h 672963"/>
              <a:gd name="connsiteX257" fmla="*/ 7707 w 684103"/>
              <a:gd name="connsiteY257" fmla="*/ 263304 h 672963"/>
              <a:gd name="connsiteX258" fmla="*/ 12462 w 684103"/>
              <a:gd name="connsiteY258" fmla="*/ 243990 h 672963"/>
              <a:gd name="connsiteX259" fmla="*/ 18529 w 684103"/>
              <a:gd name="connsiteY259" fmla="*/ 225002 h 672963"/>
              <a:gd name="connsiteX260" fmla="*/ 25252 w 684103"/>
              <a:gd name="connsiteY260" fmla="*/ 206670 h 672963"/>
              <a:gd name="connsiteX261" fmla="*/ 33451 w 684103"/>
              <a:gd name="connsiteY261" fmla="*/ 188665 h 672963"/>
              <a:gd name="connsiteX262" fmla="*/ 42305 w 684103"/>
              <a:gd name="connsiteY262" fmla="*/ 171478 h 672963"/>
              <a:gd name="connsiteX263" fmla="*/ 52308 w 684103"/>
              <a:gd name="connsiteY263" fmla="*/ 154782 h 672963"/>
              <a:gd name="connsiteX264" fmla="*/ 63130 w 684103"/>
              <a:gd name="connsiteY264" fmla="*/ 138577 h 672963"/>
              <a:gd name="connsiteX265" fmla="*/ 355157 w 684103"/>
              <a:gd name="connsiteY265" fmla="*/ 8519 h 672963"/>
              <a:gd name="connsiteX266" fmla="*/ 365287 w 684103"/>
              <a:gd name="connsiteY266" fmla="*/ 10485 h 672963"/>
              <a:gd name="connsiteX267" fmla="*/ 375253 w 684103"/>
              <a:gd name="connsiteY267" fmla="*/ 14089 h 672963"/>
              <a:gd name="connsiteX268" fmla="*/ 385220 w 684103"/>
              <a:gd name="connsiteY268" fmla="*/ 18676 h 672963"/>
              <a:gd name="connsiteX269" fmla="*/ 394859 w 684103"/>
              <a:gd name="connsiteY269" fmla="*/ 24409 h 672963"/>
              <a:gd name="connsiteX270" fmla="*/ 404663 w 684103"/>
              <a:gd name="connsiteY270" fmla="*/ 31453 h 672963"/>
              <a:gd name="connsiteX271" fmla="*/ 414629 w 684103"/>
              <a:gd name="connsiteY271" fmla="*/ 40136 h 672963"/>
              <a:gd name="connsiteX272" fmla="*/ 424106 w 684103"/>
              <a:gd name="connsiteY272" fmla="*/ 49965 h 672963"/>
              <a:gd name="connsiteX273" fmla="*/ 433255 w 684103"/>
              <a:gd name="connsiteY273" fmla="*/ 60941 h 672963"/>
              <a:gd name="connsiteX274" fmla="*/ 442078 w 684103"/>
              <a:gd name="connsiteY274" fmla="*/ 73063 h 672963"/>
              <a:gd name="connsiteX275" fmla="*/ 450574 w 684103"/>
              <a:gd name="connsiteY275" fmla="*/ 86332 h 672963"/>
              <a:gd name="connsiteX276" fmla="*/ 458580 w 684103"/>
              <a:gd name="connsiteY276" fmla="*/ 100748 h 672963"/>
              <a:gd name="connsiteX277" fmla="*/ 466096 w 684103"/>
              <a:gd name="connsiteY277" fmla="*/ 115656 h 672963"/>
              <a:gd name="connsiteX278" fmla="*/ 472958 w 684103"/>
              <a:gd name="connsiteY278" fmla="*/ 130891 h 672963"/>
              <a:gd name="connsiteX279" fmla="*/ 479003 w 684103"/>
              <a:gd name="connsiteY279" fmla="*/ 147109 h 672963"/>
              <a:gd name="connsiteX280" fmla="*/ 459724 w 684103"/>
              <a:gd name="connsiteY280" fmla="*/ 151532 h 672963"/>
              <a:gd name="connsiteX281" fmla="*/ 439627 w 684103"/>
              <a:gd name="connsiteY281" fmla="*/ 154972 h 672963"/>
              <a:gd name="connsiteX282" fmla="*/ 418877 w 684103"/>
              <a:gd name="connsiteY282" fmla="*/ 157921 h 672963"/>
              <a:gd name="connsiteX283" fmla="*/ 397964 w 684103"/>
              <a:gd name="connsiteY283" fmla="*/ 160214 h 672963"/>
              <a:gd name="connsiteX284" fmla="*/ 376887 w 684103"/>
              <a:gd name="connsiteY284" fmla="*/ 161689 h 672963"/>
              <a:gd name="connsiteX285" fmla="*/ 355157 w 684103"/>
              <a:gd name="connsiteY285" fmla="*/ 162508 h 672963"/>
              <a:gd name="connsiteX286" fmla="*/ 328946 w 684103"/>
              <a:gd name="connsiteY286" fmla="*/ 8519 h 672963"/>
              <a:gd name="connsiteX287" fmla="*/ 328946 w 684103"/>
              <a:gd name="connsiteY287" fmla="*/ 162508 h 672963"/>
              <a:gd name="connsiteX288" fmla="*/ 307542 w 684103"/>
              <a:gd name="connsiteY288" fmla="*/ 161689 h 672963"/>
              <a:gd name="connsiteX289" fmla="*/ 286139 w 684103"/>
              <a:gd name="connsiteY289" fmla="*/ 160214 h 672963"/>
              <a:gd name="connsiteX290" fmla="*/ 265389 w 684103"/>
              <a:gd name="connsiteY290" fmla="*/ 157921 h 672963"/>
              <a:gd name="connsiteX291" fmla="*/ 244802 w 684103"/>
              <a:gd name="connsiteY291" fmla="*/ 154972 h 672963"/>
              <a:gd name="connsiteX292" fmla="*/ 224706 w 684103"/>
              <a:gd name="connsiteY292" fmla="*/ 151532 h 672963"/>
              <a:gd name="connsiteX293" fmla="*/ 205100 w 684103"/>
              <a:gd name="connsiteY293" fmla="*/ 147109 h 672963"/>
              <a:gd name="connsiteX294" fmla="*/ 211309 w 684103"/>
              <a:gd name="connsiteY294" fmla="*/ 130891 h 672963"/>
              <a:gd name="connsiteX295" fmla="*/ 218171 w 684103"/>
              <a:gd name="connsiteY295" fmla="*/ 115656 h 672963"/>
              <a:gd name="connsiteX296" fmla="*/ 225686 w 684103"/>
              <a:gd name="connsiteY296" fmla="*/ 100748 h 672963"/>
              <a:gd name="connsiteX297" fmla="*/ 233692 w 684103"/>
              <a:gd name="connsiteY297" fmla="*/ 86332 h 672963"/>
              <a:gd name="connsiteX298" fmla="*/ 242188 w 684103"/>
              <a:gd name="connsiteY298" fmla="*/ 73063 h 672963"/>
              <a:gd name="connsiteX299" fmla="*/ 251011 w 684103"/>
              <a:gd name="connsiteY299" fmla="*/ 60941 h 672963"/>
              <a:gd name="connsiteX300" fmla="*/ 260161 w 684103"/>
              <a:gd name="connsiteY300" fmla="*/ 49965 h 672963"/>
              <a:gd name="connsiteX301" fmla="*/ 269637 w 684103"/>
              <a:gd name="connsiteY301" fmla="*/ 40136 h 672963"/>
              <a:gd name="connsiteX302" fmla="*/ 279604 w 684103"/>
              <a:gd name="connsiteY302" fmla="*/ 31453 h 672963"/>
              <a:gd name="connsiteX303" fmla="*/ 289243 w 684103"/>
              <a:gd name="connsiteY303" fmla="*/ 24409 h 672963"/>
              <a:gd name="connsiteX304" fmla="*/ 299046 w 684103"/>
              <a:gd name="connsiteY304" fmla="*/ 18676 h 672963"/>
              <a:gd name="connsiteX305" fmla="*/ 309013 w 684103"/>
              <a:gd name="connsiteY305" fmla="*/ 14089 h 672963"/>
              <a:gd name="connsiteX306" fmla="*/ 318816 w 684103"/>
              <a:gd name="connsiteY306" fmla="*/ 10485 h 672963"/>
              <a:gd name="connsiteX307" fmla="*/ 404958 w 684103"/>
              <a:gd name="connsiteY307" fmla="*/ 0 h 672963"/>
              <a:gd name="connsiteX308" fmla="*/ 424832 w 684103"/>
              <a:gd name="connsiteY308" fmla="*/ 4259 h 672963"/>
              <a:gd name="connsiteX309" fmla="*/ 444214 w 684103"/>
              <a:gd name="connsiteY309" fmla="*/ 9501 h 672963"/>
              <a:gd name="connsiteX310" fmla="*/ 462938 w 684103"/>
              <a:gd name="connsiteY310" fmla="*/ 16218 h 672963"/>
              <a:gd name="connsiteX311" fmla="*/ 481334 w 684103"/>
              <a:gd name="connsiteY311" fmla="*/ 23753 h 672963"/>
              <a:gd name="connsiteX312" fmla="*/ 499073 w 684103"/>
              <a:gd name="connsiteY312" fmla="*/ 32108 h 672963"/>
              <a:gd name="connsiteX313" fmla="*/ 516319 w 684103"/>
              <a:gd name="connsiteY313" fmla="*/ 41773 h 672963"/>
              <a:gd name="connsiteX314" fmla="*/ 532908 w 684103"/>
              <a:gd name="connsiteY314" fmla="*/ 52258 h 672963"/>
              <a:gd name="connsiteX315" fmla="*/ 549004 w 684103"/>
              <a:gd name="connsiteY315" fmla="*/ 63397 h 672963"/>
              <a:gd name="connsiteX316" fmla="*/ 564115 w 684103"/>
              <a:gd name="connsiteY316" fmla="*/ 75684 h 672963"/>
              <a:gd name="connsiteX317" fmla="*/ 578734 w 684103"/>
              <a:gd name="connsiteY317" fmla="*/ 88789 h 672963"/>
              <a:gd name="connsiteX318" fmla="*/ 592366 w 684103"/>
              <a:gd name="connsiteY318" fmla="*/ 102714 h 672963"/>
              <a:gd name="connsiteX319" fmla="*/ 585304 w 684103"/>
              <a:gd name="connsiteY319" fmla="*/ 106809 h 672963"/>
              <a:gd name="connsiteX320" fmla="*/ 578241 w 684103"/>
              <a:gd name="connsiteY320" fmla="*/ 110741 h 672963"/>
              <a:gd name="connsiteX321" fmla="*/ 560995 w 684103"/>
              <a:gd name="connsiteY321" fmla="*/ 119259 h 672963"/>
              <a:gd name="connsiteX322" fmla="*/ 542927 w 684103"/>
              <a:gd name="connsiteY322" fmla="*/ 126959 h 672963"/>
              <a:gd name="connsiteX323" fmla="*/ 524039 w 684103"/>
              <a:gd name="connsiteY323" fmla="*/ 134003 h 672963"/>
              <a:gd name="connsiteX324" fmla="*/ 504493 w 684103"/>
              <a:gd name="connsiteY324" fmla="*/ 140228 h 672963"/>
              <a:gd name="connsiteX325" fmla="*/ 497430 w 684103"/>
              <a:gd name="connsiteY325" fmla="*/ 122044 h 672963"/>
              <a:gd name="connsiteX326" fmla="*/ 489875 w 684103"/>
              <a:gd name="connsiteY326" fmla="*/ 104679 h 672963"/>
              <a:gd name="connsiteX327" fmla="*/ 481662 w 684103"/>
              <a:gd name="connsiteY327" fmla="*/ 88134 h 672963"/>
              <a:gd name="connsiteX328" fmla="*/ 473943 w 684103"/>
              <a:gd name="connsiteY328" fmla="*/ 74373 h 672963"/>
              <a:gd name="connsiteX329" fmla="*/ 465730 w 684103"/>
              <a:gd name="connsiteY329" fmla="*/ 61595 h 672963"/>
              <a:gd name="connsiteX330" fmla="*/ 457518 w 684103"/>
              <a:gd name="connsiteY330" fmla="*/ 49800 h 672963"/>
              <a:gd name="connsiteX331" fmla="*/ 448813 w 684103"/>
              <a:gd name="connsiteY331" fmla="*/ 38661 h 672963"/>
              <a:gd name="connsiteX332" fmla="*/ 439615 w 684103"/>
              <a:gd name="connsiteY332" fmla="*/ 28504 h 672963"/>
              <a:gd name="connsiteX333" fmla="*/ 430252 w 684103"/>
              <a:gd name="connsiteY333" fmla="*/ 19167 h 672963"/>
              <a:gd name="connsiteX334" fmla="*/ 420562 w 684103"/>
              <a:gd name="connsiteY334" fmla="*/ 10812 h 672963"/>
              <a:gd name="connsiteX335" fmla="*/ 412842 w 684103"/>
              <a:gd name="connsiteY335" fmla="*/ 5078 h 672963"/>
              <a:gd name="connsiteX336" fmla="*/ 279146 w 684103"/>
              <a:gd name="connsiteY336" fmla="*/ 0 h 672963"/>
              <a:gd name="connsiteX337" fmla="*/ 271262 w 684103"/>
              <a:gd name="connsiteY337" fmla="*/ 5078 h 672963"/>
              <a:gd name="connsiteX338" fmla="*/ 263542 w 684103"/>
              <a:gd name="connsiteY338" fmla="*/ 10812 h 672963"/>
              <a:gd name="connsiteX339" fmla="*/ 253852 w 684103"/>
              <a:gd name="connsiteY339" fmla="*/ 19167 h 672963"/>
              <a:gd name="connsiteX340" fmla="*/ 244489 w 684103"/>
              <a:gd name="connsiteY340" fmla="*/ 28504 h 672963"/>
              <a:gd name="connsiteX341" fmla="*/ 235291 w 684103"/>
              <a:gd name="connsiteY341" fmla="*/ 38661 h 672963"/>
              <a:gd name="connsiteX342" fmla="*/ 226586 w 684103"/>
              <a:gd name="connsiteY342" fmla="*/ 49637 h 672963"/>
              <a:gd name="connsiteX343" fmla="*/ 218210 w 684103"/>
              <a:gd name="connsiteY343" fmla="*/ 61595 h 672963"/>
              <a:gd name="connsiteX344" fmla="*/ 210161 w 684103"/>
              <a:gd name="connsiteY344" fmla="*/ 74373 h 672963"/>
              <a:gd name="connsiteX345" fmla="*/ 202442 w 684103"/>
              <a:gd name="connsiteY345" fmla="*/ 88134 h 672963"/>
              <a:gd name="connsiteX346" fmla="*/ 194065 w 684103"/>
              <a:gd name="connsiteY346" fmla="*/ 104679 h 672963"/>
              <a:gd name="connsiteX347" fmla="*/ 186674 w 684103"/>
              <a:gd name="connsiteY347" fmla="*/ 122044 h 672963"/>
              <a:gd name="connsiteX348" fmla="*/ 179775 w 684103"/>
              <a:gd name="connsiteY348" fmla="*/ 140228 h 672963"/>
              <a:gd name="connsiteX349" fmla="*/ 163843 w 684103"/>
              <a:gd name="connsiteY349" fmla="*/ 135150 h 672963"/>
              <a:gd name="connsiteX350" fmla="*/ 148568 w 684103"/>
              <a:gd name="connsiteY350" fmla="*/ 129744 h 672963"/>
              <a:gd name="connsiteX351" fmla="*/ 133621 w 684103"/>
              <a:gd name="connsiteY351" fmla="*/ 124010 h 672963"/>
              <a:gd name="connsiteX352" fmla="*/ 119496 w 684103"/>
              <a:gd name="connsiteY352" fmla="*/ 117621 h 672963"/>
              <a:gd name="connsiteX353" fmla="*/ 106028 w 684103"/>
              <a:gd name="connsiteY353" fmla="*/ 110741 h 672963"/>
              <a:gd name="connsiteX354" fmla="*/ 98801 w 684103"/>
              <a:gd name="connsiteY354" fmla="*/ 106809 h 672963"/>
              <a:gd name="connsiteX355" fmla="*/ 91738 w 684103"/>
              <a:gd name="connsiteY355" fmla="*/ 102714 h 672963"/>
              <a:gd name="connsiteX356" fmla="*/ 105371 w 684103"/>
              <a:gd name="connsiteY356" fmla="*/ 88789 h 672963"/>
              <a:gd name="connsiteX357" fmla="*/ 119989 w 684103"/>
              <a:gd name="connsiteY357" fmla="*/ 75684 h 672963"/>
              <a:gd name="connsiteX358" fmla="*/ 135100 w 684103"/>
              <a:gd name="connsiteY358" fmla="*/ 63397 h 672963"/>
              <a:gd name="connsiteX359" fmla="*/ 151196 w 684103"/>
              <a:gd name="connsiteY359" fmla="*/ 52258 h 672963"/>
              <a:gd name="connsiteX360" fmla="*/ 167785 w 684103"/>
              <a:gd name="connsiteY360" fmla="*/ 41773 h 672963"/>
              <a:gd name="connsiteX361" fmla="*/ 185031 w 684103"/>
              <a:gd name="connsiteY361" fmla="*/ 32108 h 672963"/>
              <a:gd name="connsiteX362" fmla="*/ 202606 w 684103"/>
              <a:gd name="connsiteY362" fmla="*/ 23753 h 672963"/>
              <a:gd name="connsiteX363" fmla="*/ 221166 w 684103"/>
              <a:gd name="connsiteY363" fmla="*/ 16218 h 672963"/>
              <a:gd name="connsiteX364" fmla="*/ 239890 w 684103"/>
              <a:gd name="connsiteY364" fmla="*/ 9501 h 672963"/>
              <a:gd name="connsiteX365" fmla="*/ 259272 w 684103"/>
              <a:gd name="connsiteY365" fmla="*/ 4259 h 67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l="l" t="t" r="r" b="b"/>
            <a:pathLst>
              <a:path w="684103" h="672963">
                <a:moveTo>
                  <a:pt x="504493" y="532735"/>
                </a:moveTo>
                <a:lnTo>
                  <a:pt x="520261" y="537491"/>
                </a:lnTo>
                <a:lnTo>
                  <a:pt x="535700" y="542904"/>
                </a:lnTo>
                <a:lnTo>
                  <a:pt x="550483" y="548808"/>
                </a:lnTo>
                <a:lnTo>
                  <a:pt x="564608" y="555368"/>
                </a:lnTo>
                <a:lnTo>
                  <a:pt x="578241" y="561929"/>
                </a:lnTo>
                <a:lnTo>
                  <a:pt x="585304" y="566029"/>
                </a:lnTo>
                <a:lnTo>
                  <a:pt x="592366" y="569965"/>
                </a:lnTo>
                <a:lnTo>
                  <a:pt x="578734" y="583906"/>
                </a:lnTo>
                <a:lnTo>
                  <a:pt x="564115" y="597027"/>
                </a:lnTo>
                <a:lnTo>
                  <a:pt x="549004" y="609327"/>
                </a:lnTo>
                <a:lnTo>
                  <a:pt x="532908" y="620644"/>
                </a:lnTo>
                <a:lnTo>
                  <a:pt x="516319" y="630977"/>
                </a:lnTo>
                <a:lnTo>
                  <a:pt x="499073" y="640653"/>
                </a:lnTo>
                <a:lnTo>
                  <a:pt x="481334" y="649018"/>
                </a:lnTo>
                <a:lnTo>
                  <a:pt x="462938" y="656726"/>
                </a:lnTo>
                <a:lnTo>
                  <a:pt x="444214" y="663123"/>
                </a:lnTo>
                <a:lnTo>
                  <a:pt x="424832" y="668535"/>
                </a:lnTo>
                <a:lnTo>
                  <a:pt x="404958" y="672963"/>
                </a:lnTo>
                <a:lnTo>
                  <a:pt x="412842" y="667715"/>
                </a:lnTo>
                <a:lnTo>
                  <a:pt x="420562" y="661975"/>
                </a:lnTo>
                <a:lnTo>
                  <a:pt x="430252" y="653610"/>
                </a:lnTo>
                <a:lnTo>
                  <a:pt x="439615" y="644261"/>
                </a:lnTo>
                <a:lnTo>
                  <a:pt x="448813" y="634093"/>
                </a:lnTo>
                <a:lnTo>
                  <a:pt x="457518" y="623104"/>
                </a:lnTo>
                <a:lnTo>
                  <a:pt x="465730" y="611132"/>
                </a:lnTo>
                <a:lnTo>
                  <a:pt x="473943" y="598175"/>
                </a:lnTo>
                <a:lnTo>
                  <a:pt x="481662" y="584562"/>
                </a:lnTo>
                <a:lnTo>
                  <a:pt x="489875" y="567997"/>
                </a:lnTo>
                <a:lnTo>
                  <a:pt x="497430" y="550776"/>
                </a:lnTo>
                <a:close/>
                <a:moveTo>
                  <a:pt x="179775" y="532735"/>
                </a:moveTo>
                <a:lnTo>
                  <a:pt x="186674" y="550776"/>
                </a:lnTo>
                <a:lnTo>
                  <a:pt x="194065" y="567997"/>
                </a:lnTo>
                <a:lnTo>
                  <a:pt x="202442" y="584562"/>
                </a:lnTo>
                <a:lnTo>
                  <a:pt x="210161" y="598175"/>
                </a:lnTo>
                <a:lnTo>
                  <a:pt x="218210" y="611132"/>
                </a:lnTo>
                <a:lnTo>
                  <a:pt x="226586" y="623104"/>
                </a:lnTo>
                <a:lnTo>
                  <a:pt x="235291" y="634093"/>
                </a:lnTo>
                <a:lnTo>
                  <a:pt x="244489" y="644261"/>
                </a:lnTo>
                <a:lnTo>
                  <a:pt x="253852" y="653610"/>
                </a:lnTo>
                <a:lnTo>
                  <a:pt x="263542" y="661975"/>
                </a:lnTo>
                <a:lnTo>
                  <a:pt x="271262" y="667715"/>
                </a:lnTo>
                <a:lnTo>
                  <a:pt x="279146" y="672963"/>
                </a:lnTo>
                <a:lnTo>
                  <a:pt x="259272" y="668535"/>
                </a:lnTo>
                <a:lnTo>
                  <a:pt x="239890" y="663123"/>
                </a:lnTo>
                <a:lnTo>
                  <a:pt x="221166" y="656726"/>
                </a:lnTo>
                <a:lnTo>
                  <a:pt x="202606" y="649018"/>
                </a:lnTo>
                <a:lnTo>
                  <a:pt x="185031" y="640653"/>
                </a:lnTo>
                <a:lnTo>
                  <a:pt x="167785" y="630977"/>
                </a:lnTo>
                <a:lnTo>
                  <a:pt x="151196" y="620644"/>
                </a:lnTo>
                <a:lnTo>
                  <a:pt x="135100" y="609327"/>
                </a:lnTo>
                <a:lnTo>
                  <a:pt x="119989" y="597027"/>
                </a:lnTo>
                <a:lnTo>
                  <a:pt x="105371" y="583906"/>
                </a:lnTo>
                <a:lnTo>
                  <a:pt x="91738" y="569965"/>
                </a:lnTo>
                <a:lnTo>
                  <a:pt x="98801" y="566029"/>
                </a:lnTo>
                <a:lnTo>
                  <a:pt x="106028" y="561929"/>
                </a:lnTo>
                <a:lnTo>
                  <a:pt x="123109" y="553564"/>
                </a:lnTo>
                <a:lnTo>
                  <a:pt x="141177" y="546020"/>
                </a:lnTo>
                <a:lnTo>
                  <a:pt x="160065" y="538967"/>
                </a:lnTo>
                <a:close/>
                <a:moveTo>
                  <a:pt x="355157" y="510456"/>
                </a:moveTo>
                <a:lnTo>
                  <a:pt x="376887" y="511275"/>
                </a:lnTo>
                <a:lnTo>
                  <a:pt x="397964" y="512749"/>
                </a:lnTo>
                <a:lnTo>
                  <a:pt x="418877" y="515043"/>
                </a:lnTo>
                <a:lnTo>
                  <a:pt x="439627" y="517992"/>
                </a:lnTo>
                <a:lnTo>
                  <a:pt x="459724" y="521432"/>
                </a:lnTo>
                <a:lnTo>
                  <a:pt x="479003" y="525855"/>
                </a:lnTo>
                <a:lnTo>
                  <a:pt x="472958" y="542073"/>
                </a:lnTo>
                <a:lnTo>
                  <a:pt x="466096" y="557472"/>
                </a:lnTo>
                <a:lnTo>
                  <a:pt x="458580" y="572216"/>
                </a:lnTo>
                <a:lnTo>
                  <a:pt x="450574" y="586795"/>
                </a:lnTo>
                <a:lnTo>
                  <a:pt x="442078" y="600065"/>
                </a:lnTo>
                <a:lnTo>
                  <a:pt x="433255" y="612023"/>
                </a:lnTo>
                <a:lnTo>
                  <a:pt x="424106" y="622999"/>
                </a:lnTo>
                <a:lnTo>
                  <a:pt x="414629" y="632992"/>
                </a:lnTo>
                <a:lnTo>
                  <a:pt x="404663" y="641511"/>
                </a:lnTo>
                <a:lnTo>
                  <a:pt x="394859" y="648555"/>
                </a:lnTo>
                <a:lnTo>
                  <a:pt x="385220" y="654288"/>
                </a:lnTo>
                <a:lnTo>
                  <a:pt x="375253" y="659039"/>
                </a:lnTo>
                <a:lnTo>
                  <a:pt x="365287" y="662479"/>
                </a:lnTo>
                <a:lnTo>
                  <a:pt x="355157" y="664445"/>
                </a:lnTo>
                <a:close/>
                <a:moveTo>
                  <a:pt x="328946" y="510456"/>
                </a:moveTo>
                <a:lnTo>
                  <a:pt x="328946" y="664445"/>
                </a:lnTo>
                <a:lnTo>
                  <a:pt x="318816" y="662479"/>
                </a:lnTo>
                <a:lnTo>
                  <a:pt x="309013" y="659039"/>
                </a:lnTo>
                <a:lnTo>
                  <a:pt x="299046" y="654288"/>
                </a:lnTo>
                <a:lnTo>
                  <a:pt x="289243" y="648555"/>
                </a:lnTo>
                <a:lnTo>
                  <a:pt x="279604" y="641511"/>
                </a:lnTo>
                <a:lnTo>
                  <a:pt x="269800" y="632992"/>
                </a:lnTo>
                <a:lnTo>
                  <a:pt x="260161" y="622999"/>
                </a:lnTo>
                <a:lnTo>
                  <a:pt x="251011" y="612023"/>
                </a:lnTo>
                <a:lnTo>
                  <a:pt x="242188" y="600065"/>
                </a:lnTo>
                <a:lnTo>
                  <a:pt x="233692" y="586795"/>
                </a:lnTo>
                <a:lnTo>
                  <a:pt x="225686" y="572216"/>
                </a:lnTo>
                <a:lnTo>
                  <a:pt x="218171" y="557472"/>
                </a:lnTo>
                <a:lnTo>
                  <a:pt x="211309" y="542073"/>
                </a:lnTo>
                <a:lnTo>
                  <a:pt x="205100" y="525855"/>
                </a:lnTo>
                <a:lnTo>
                  <a:pt x="224706" y="521432"/>
                </a:lnTo>
                <a:lnTo>
                  <a:pt x="244802" y="517992"/>
                </a:lnTo>
                <a:lnTo>
                  <a:pt x="265389" y="515043"/>
                </a:lnTo>
                <a:lnTo>
                  <a:pt x="286139" y="512749"/>
                </a:lnTo>
                <a:lnTo>
                  <a:pt x="307542" y="511275"/>
                </a:lnTo>
                <a:close/>
                <a:moveTo>
                  <a:pt x="536034" y="349259"/>
                </a:moveTo>
                <a:lnTo>
                  <a:pt x="684103" y="349259"/>
                </a:lnTo>
                <a:lnTo>
                  <a:pt x="682627" y="369719"/>
                </a:lnTo>
                <a:lnTo>
                  <a:pt x="680168" y="389853"/>
                </a:lnTo>
                <a:lnTo>
                  <a:pt x="676396" y="409495"/>
                </a:lnTo>
                <a:lnTo>
                  <a:pt x="671641" y="428973"/>
                </a:lnTo>
                <a:lnTo>
                  <a:pt x="665574" y="447797"/>
                </a:lnTo>
                <a:lnTo>
                  <a:pt x="658687" y="466293"/>
                </a:lnTo>
                <a:lnTo>
                  <a:pt x="650653" y="484135"/>
                </a:lnTo>
                <a:lnTo>
                  <a:pt x="641798" y="501485"/>
                </a:lnTo>
                <a:lnTo>
                  <a:pt x="631795" y="518017"/>
                </a:lnTo>
                <a:lnTo>
                  <a:pt x="620973" y="534222"/>
                </a:lnTo>
                <a:lnTo>
                  <a:pt x="609331" y="549772"/>
                </a:lnTo>
                <a:lnTo>
                  <a:pt x="599821" y="544207"/>
                </a:lnTo>
                <a:lnTo>
                  <a:pt x="589982" y="538642"/>
                </a:lnTo>
                <a:lnTo>
                  <a:pt x="575716" y="531603"/>
                </a:lnTo>
                <a:lnTo>
                  <a:pt x="560631" y="524728"/>
                </a:lnTo>
                <a:lnTo>
                  <a:pt x="545053" y="518508"/>
                </a:lnTo>
                <a:lnTo>
                  <a:pt x="528984" y="512943"/>
                </a:lnTo>
                <a:lnTo>
                  <a:pt x="512422" y="507541"/>
                </a:lnTo>
                <a:lnTo>
                  <a:pt x="518325" y="486590"/>
                </a:lnTo>
                <a:lnTo>
                  <a:pt x="523244" y="464984"/>
                </a:lnTo>
                <a:lnTo>
                  <a:pt x="527344" y="442722"/>
                </a:lnTo>
                <a:lnTo>
                  <a:pt x="530787" y="420134"/>
                </a:lnTo>
                <a:lnTo>
                  <a:pt x="533411" y="396891"/>
                </a:lnTo>
                <a:lnTo>
                  <a:pt x="535051" y="373320"/>
                </a:lnTo>
                <a:close/>
                <a:moveTo>
                  <a:pt x="355157" y="349259"/>
                </a:moveTo>
                <a:lnTo>
                  <a:pt x="509801" y="349259"/>
                </a:lnTo>
                <a:lnTo>
                  <a:pt x="508985" y="372407"/>
                </a:lnTo>
                <a:lnTo>
                  <a:pt x="507352" y="395063"/>
                </a:lnTo>
                <a:lnTo>
                  <a:pt x="504902" y="417390"/>
                </a:lnTo>
                <a:lnTo>
                  <a:pt x="501473" y="439225"/>
                </a:lnTo>
                <a:lnTo>
                  <a:pt x="497554" y="460403"/>
                </a:lnTo>
                <a:lnTo>
                  <a:pt x="492818" y="481253"/>
                </a:lnTo>
                <a:lnTo>
                  <a:pt x="487266" y="501282"/>
                </a:lnTo>
                <a:lnTo>
                  <a:pt x="466364" y="496521"/>
                </a:lnTo>
                <a:lnTo>
                  <a:pt x="444971" y="492581"/>
                </a:lnTo>
                <a:lnTo>
                  <a:pt x="423253" y="489462"/>
                </a:lnTo>
                <a:lnTo>
                  <a:pt x="400881" y="487163"/>
                </a:lnTo>
                <a:lnTo>
                  <a:pt x="378182" y="485521"/>
                </a:lnTo>
                <a:lnTo>
                  <a:pt x="355157" y="484701"/>
                </a:lnTo>
                <a:close/>
                <a:moveTo>
                  <a:pt x="173647" y="349259"/>
                </a:moveTo>
                <a:lnTo>
                  <a:pt x="328946" y="349259"/>
                </a:lnTo>
                <a:lnTo>
                  <a:pt x="328946" y="484701"/>
                </a:lnTo>
                <a:lnTo>
                  <a:pt x="305963" y="485521"/>
                </a:lnTo>
                <a:lnTo>
                  <a:pt x="283144" y="487163"/>
                </a:lnTo>
                <a:lnTo>
                  <a:pt x="260654" y="489462"/>
                </a:lnTo>
                <a:lnTo>
                  <a:pt x="238820" y="492745"/>
                </a:lnTo>
                <a:lnTo>
                  <a:pt x="217150" y="496521"/>
                </a:lnTo>
                <a:lnTo>
                  <a:pt x="196301" y="501282"/>
                </a:lnTo>
                <a:lnTo>
                  <a:pt x="190884" y="481253"/>
                </a:lnTo>
                <a:lnTo>
                  <a:pt x="185795" y="460403"/>
                </a:lnTo>
                <a:lnTo>
                  <a:pt x="181855" y="439225"/>
                </a:lnTo>
                <a:lnTo>
                  <a:pt x="178572" y="417390"/>
                </a:lnTo>
                <a:lnTo>
                  <a:pt x="176109" y="395063"/>
                </a:lnTo>
                <a:lnTo>
                  <a:pt x="174468" y="372407"/>
                </a:lnTo>
                <a:close/>
                <a:moveTo>
                  <a:pt x="0" y="349259"/>
                </a:moveTo>
                <a:lnTo>
                  <a:pt x="147905" y="349259"/>
                </a:lnTo>
                <a:lnTo>
                  <a:pt x="149052" y="373320"/>
                </a:lnTo>
                <a:lnTo>
                  <a:pt x="150692" y="396891"/>
                </a:lnTo>
                <a:lnTo>
                  <a:pt x="153152" y="420134"/>
                </a:lnTo>
                <a:lnTo>
                  <a:pt x="156595" y="442722"/>
                </a:lnTo>
                <a:lnTo>
                  <a:pt x="160859" y="464984"/>
                </a:lnTo>
                <a:lnTo>
                  <a:pt x="165778" y="486590"/>
                </a:lnTo>
                <a:lnTo>
                  <a:pt x="171681" y="507541"/>
                </a:lnTo>
                <a:lnTo>
                  <a:pt x="154955" y="512943"/>
                </a:lnTo>
                <a:lnTo>
                  <a:pt x="138886" y="518508"/>
                </a:lnTo>
                <a:lnTo>
                  <a:pt x="123308" y="524728"/>
                </a:lnTo>
                <a:lnTo>
                  <a:pt x="108387" y="531603"/>
                </a:lnTo>
                <a:lnTo>
                  <a:pt x="93957" y="538642"/>
                </a:lnTo>
                <a:lnTo>
                  <a:pt x="84119" y="544207"/>
                </a:lnTo>
                <a:lnTo>
                  <a:pt x="74772" y="549772"/>
                </a:lnTo>
                <a:lnTo>
                  <a:pt x="63130" y="534222"/>
                </a:lnTo>
                <a:lnTo>
                  <a:pt x="52308" y="518345"/>
                </a:lnTo>
                <a:lnTo>
                  <a:pt x="42305" y="501485"/>
                </a:lnTo>
                <a:lnTo>
                  <a:pt x="33451" y="484135"/>
                </a:lnTo>
                <a:lnTo>
                  <a:pt x="25252" y="466293"/>
                </a:lnTo>
                <a:lnTo>
                  <a:pt x="18529" y="447797"/>
                </a:lnTo>
                <a:lnTo>
                  <a:pt x="12462" y="428973"/>
                </a:lnTo>
                <a:lnTo>
                  <a:pt x="7707" y="409495"/>
                </a:lnTo>
                <a:lnTo>
                  <a:pt x="3935" y="389853"/>
                </a:lnTo>
                <a:lnTo>
                  <a:pt x="1476" y="369719"/>
                </a:lnTo>
                <a:close/>
                <a:moveTo>
                  <a:pt x="487266" y="171681"/>
                </a:moveTo>
                <a:lnTo>
                  <a:pt x="492818" y="191546"/>
                </a:lnTo>
                <a:lnTo>
                  <a:pt x="497554" y="212395"/>
                </a:lnTo>
                <a:lnTo>
                  <a:pt x="501473" y="233738"/>
                </a:lnTo>
                <a:lnTo>
                  <a:pt x="504902" y="255573"/>
                </a:lnTo>
                <a:lnTo>
                  <a:pt x="507352" y="277736"/>
                </a:lnTo>
                <a:lnTo>
                  <a:pt x="508985" y="300391"/>
                </a:lnTo>
                <a:lnTo>
                  <a:pt x="509801" y="323704"/>
                </a:lnTo>
                <a:lnTo>
                  <a:pt x="355157" y="323704"/>
                </a:lnTo>
                <a:lnTo>
                  <a:pt x="355157" y="188262"/>
                </a:lnTo>
                <a:lnTo>
                  <a:pt x="378182" y="187441"/>
                </a:lnTo>
                <a:lnTo>
                  <a:pt x="400881" y="185800"/>
                </a:lnTo>
                <a:lnTo>
                  <a:pt x="423253" y="183337"/>
                </a:lnTo>
                <a:lnTo>
                  <a:pt x="444971" y="180218"/>
                </a:lnTo>
                <a:lnTo>
                  <a:pt x="466364" y="176278"/>
                </a:lnTo>
                <a:close/>
                <a:moveTo>
                  <a:pt x="196301" y="171681"/>
                </a:moveTo>
                <a:lnTo>
                  <a:pt x="217150" y="176278"/>
                </a:lnTo>
                <a:lnTo>
                  <a:pt x="238820" y="180218"/>
                </a:lnTo>
                <a:lnTo>
                  <a:pt x="260654" y="183337"/>
                </a:lnTo>
                <a:lnTo>
                  <a:pt x="283144" y="185800"/>
                </a:lnTo>
                <a:lnTo>
                  <a:pt x="305963" y="187441"/>
                </a:lnTo>
                <a:lnTo>
                  <a:pt x="328946" y="188262"/>
                </a:lnTo>
                <a:lnTo>
                  <a:pt x="328946" y="323704"/>
                </a:lnTo>
                <a:lnTo>
                  <a:pt x="173647" y="323704"/>
                </a:lnTo>
                <a:lnTo>
                  <a:pt x="174468" y="300391"/>
                </a:lnTo>
                <a:lnTo>
                  <a:pt x="176109" y="277736"/>
                </a:lnTo>
                <a:lnTo>
                  <a:pt x="178572" y="255573"/>
                </a:lnTo>
                <a:lnTo>
                  <a:pt x="181855" y="233738"/>
                </a:lnTo>
                <a:lnTo>
                  <a:pt x="185795" y="212395"/>
                </a:lnTo>
                <a:lnTo>
                  <a:pt x="190884" y="191546"/>
                </a:lnTo>
                <a:close/>
                <a:moveTo>
                  <a:pt x="609331" y="123191"/>
                </a:moveTo>
                <a:lnTo>
                  <a:pt x="620973" y="138577"/>
                </a:lnTo>
                <a:lnTo>
                  <a:pt x="631795" y="154782"/>
                </a:lnTo>
                <a:lnTo>
                  <a:pt x="641798" y="171478"/>
                </a:lnTo>
                <a:lnTo>
                  <a:pt x="650653" y="188665"/>
                </a:lnTo>
                <a:lnTo>
                  <a:pt x="658687" y="206670"/>
                </a:lnTo>
                <a:lnTo>
                  <a:pt x="665574" y="225002"/>
                </a:lnTo>
                <a:lnTo>
                  <a:pt x="671641" y="243990"/>
                </a:lnTo>
                <a:lnTo>
                  <a:pt x="676396" y="263304"/>
                </a:lnTo>
                <a:lnTo>
                  <a:pt x="680168" y="282947"/>
                </a:lnTo>
                <a:lnTo>
                  <a:pt x="682627" y="303243"/>
                </a:lnTo>
                <a:lnTo>
                  <a:pt x="684103" y="323704"/>
                </a:lnTo>
                <a:lnTo>
                  <a:pt x="536034" y="323704"/>
                </a:lnTo>
                <a:lnTo>
                  <a:pt x="535051" y="299642"/>
                </a:lnTo>
                <a:lnTo>
                  <a:pt x="533411" y="276072"/>
                </a:lnTo>
                <a:lnTo>
                  <a:pt x="530787" y="252829"/>
                </a:lnTo>
                <a:lnTo>
                  <a:pt x="527344" y="230077"/>
                </a:lnTo>
                <a:lnTo>
                  <a:pt x="523244" y="207979"/>
                </a:lnTo>
                <a:lnTo>
                  <a:pt x="518325" y="186209"/>
                </a:lnTo>
                <a:lnTo>
                  <a:pt x="512422" y="165258"/>
                </a:lnTo>
                <a:lnTo>
                  <a:pt x="528984" y="160020"/>
                </a:lnTo>
                <a:lnTo>
                  <a:pt x="545053" y="154291"/>
                </a:lnTo>
                <a:lnTo>
                  <a:pt x="560631" y="148071"/>
                </a:lnTo>
                <a:lnTo>
                  <a:pt x="575716" y="141523"/>
                </a:lnTo>
                <a:lnTo>
                  <a:pt x="589982" y="134158"/>
                </a:lnTo>
                <a:lnTo>
                  <a:pt x="599984" y="128756"/>
                </a:lnTo>
                <a:close/>
                <a:moveTo>
                  <a:pt x="74772" y="123191"/>
                </a:moveTo>
                <a:lnTo>
                  <a:pt x="84283" y="128756"/>
                </a:lnTo>
                <a:lnTo>
                  <a:pt x="93957" y="134158"/>
                </a:lnTo>
                <a:lnTo>
                  <a:pt x="108387" y="141523"/>
                </a:lnTo>
                <a:lnTo>
                  <a:pt x="123472" y="148071"/>
                </a:lnTo>
                <a:lnTo>
                  <a:pt x="139050" y="154291"/>
                </a:lnTo>
                <a:lnTo>
                  <a:pt x="154955" y="160020"/>
                </a:lnTo>
                <a:lnTo>
                  <a:pt x="171681" y="165258"/>
                </a:lnTo>
                <a:lnTo>
                  <a:pt x="165942" y="186209"/>
                </a:lnTo>
                <a:lnTo>
                  <a:pt x="160859" y="207979"/>
                </a:lnTo>
                <a:lnTo>
                  <a:pt x="156595" y="230077"/>
                </a:lnTo>
                <a:lnTo>
                  <a:pt x="153316" y="252829"/>
                </a:lnTo>
                <a:lnTo>
                  <a:pt x="150692" y="276072"/>
                </a:lnTo>
                <a:lnTo>
                  <a:pt x="149052" y="299642"/>
                </a:lnTo>
                <a:lnTo>
                  <a:pt x="148233" y="323704"/>
                </a:lnTo>
                <a:lnTo>
                  <a:pt x="0" y="323704"/>
                </a:lnTo>
                <a:lnTo>
                  <a:pt x="1476" y="303243"/>
                </a:lnTo>
                <a:lnTo>
                  <a:pt x="3935" y="282947"/>
                </a:lnTo>
                <a:lnTo>
                  <a:pt x="7707" y="263304"/>
                </a:lnTo>
                <a:lnTo>
                  <a:pt x="12462" y="243990"/>
                </a:lnTo>
                <a:lnTo>
                  <a:pt x="18529" y="225002"/>
                </a:lnTo>
                <a:lnTo>
                  <a:pt x="25252" y="206670"/>
                </a:lnTo>
                <a:lnTo>
                  <a:pt x="33451" y="188665"/>
                </a:lnTo>
                <a:lnTo>
                  <a:pt x="42305" y="171478"/>
                </a:lnTo>
                <a:lnTo>
                  <a:pt x="52308" y="154782"/>
                </a:lnTo>
                <a:lnTo>
                  <a:pt x="63130" y="138577"/>
                </a:lnTo>
                <a:close/>
                <a:moveTo>
                  <a:pt x="355157" y="8519"/>
                </a:moveTo>
                <a:lnTo>
                  <a:pt x="365287" y="10485"/>
                </a:lnTo>
                <a:lnTo>
                  <a:pt x="375253" y="14089"/>
                </a:lnTo>
                <a:lnTo>
                  <a:pt x="385220" y="18676"/>
                </a:lnTo>
                <a:lnTo>
                  <a:pt x="394859" y="24409"/>
                </a:lnTo>
                <a:lnTo>
                  <a:pt x="404663" y="31453"/>
                </a:lnTo>
                <a:lnTo>
                  <a:pt x="414629" y="40136"/>
                </a:lnTo>
                <a:lnTo>
                  <a:pt x="424106" y="49965"/>
                </a:lnTo>
                <a:lnTo>
                  <a:pt x="433255" y="60941"/>
                </a:lnTo>
                <a:lnTo>
                  <a:pt x="442078" y="73063"/>
                </a:lnTo>
                <a:lnTo>
                  <a:pt x="450574" y="86332"/>
                </a:lnTo>
                <a:lnTo>
                  <a:pt x="458580" y="100748"/>
                </a:lnTo>
                <a:lnTo>
                  <a:pt x="466096" y="115656"/>
                </a:lnTo>
                <a:lnTo>
                  <a:pt x="472958" y="130891"/>
                </a:lnTo>
                <a:lnTo>
                  <a:pt x="479003" y="147109"/>
                </a:lnTo>
                <a:lnTo>
                  <a:pt x="459724" y="151532"/>
                </a:lnTo>
                <a:lnTo>
                  <a:pt x="439627" y="154972"/>
                </a:lnTo>
                <a:lnTo>
                  <a:pt x="418877" y="157921"/>
                </a:lnTo>
                <a:lnTo>
                  <a:pt x="397964" y="160214"/>
                </a:lnTo>
                <a:lnTo>
                  <a:pt x="376887" y="161689"/>
                </a:lnTo>
                <a:lnTo>
                  <a:pt x="355157" y="162508"/>
                </a:lnTo>
                <a:close/>
                <a:moveTo>
                  <a:pt x="328946" y="8519"/>
                </a:moveTo>
                <a:lnTo>
                  <a:pt x="328946" y="162508"/>
                </a:lnTo>
                <a:lnTo>
                  <a:pt x="307542" y="161689"/>
                </a:lnTo>
                <a:lnTo>
                  <a:pt x="286139" y="160214"/>
                </a:lnTo>
                <a:lnTo>
                  <a:pt x="265389" y="157921"/>
                </a:lnTo>
                <a:lnTo>
                  <a:pt x="244802" y="154972"/>
                </a:lnTo>
                <a:lnTo>
                  <a:pt x="224706" y="151532"/>
                </a:lnTo>
                <a:lnTo>
                  <a:pt x="205100" y="147109"/>
                </a:lnTo>
                <a:lnTo>
                  <a:pt x="211309" y="130891"/>
                </a:lnTo>
                <a:lnTo>
                  <a:pt x="218171" y="115656"/>
                </a:lnTo>
                <a:lnTo>
                  <a:pt x="225686" y="100748"/>
                </a:lnTo>
                <a:lnTo>
                  <a:pt x="233692" y="86332"/>
                </a:lnTo>
                <a:lnTo>
                  <a:pt x="242188" y="73063"/>
                </a:lnTo>
                <a:lnTo>
                  <a:pt x="251011" y="60941"/>
                </a:lnTo>
                <a:lnTo>
                  <a:pt x="260161" y="49965"/>
                </a:lnTo>
                <a:lnTo>
                  <a:pt x="269637" y="40136"/>
                </a:lnTo>
                <a:lnTo>
                  <a:pt x="279604" y="31453"/>
                </a:lnTo>
                <a:lnTo>
                  <a:pt x="289243" y="24409"/>
                </a:lnTo>
                <a:lnTo>
                  <a:pt x="299046" y="18676"/>
                </a:lnTo>
                <a:lnTo>
                  <a:pt x="309013" y="14089"/>
                </a:lnTo>
                <a:lnTo>
                  <a:pt x="318816" y="10485"/>
                </a:lnTo>
                <a:close/>
                <a:moveTo>
                  <a:pt x="404958" y="0"/>
                </a:moveTo>
                <a:lnTo>
                  <a:pt x="424832" y="4259"/>
                </a:lnTo>
                <a:lnTo>
                  <a:pt x="444214" y="9501"/>
                </a:lnTo>
                <a:lnTo>
                  <a:pt x="462938" y="16218"/>
                </a:lnTo>
                <a:lnTo>
                  <a:pt x="481334" y="23753"/>
                </a:lnTo>
                <a:lnTo>
                  <a:pt x="499073" y="32108"/>
                </a:lnTo>
                <a:lnTo>
                  <a:pt x="516319" y="41773"/>
                </a:lnTo>
                <a:lnTo>
                  <a:pt x="532908" y="52258"/>
                </a:lnTo>
                <a:lnTo>
                  <a:pt x="549004" y="63397"/>
                </a:lnTo>
                <a:lnTo>
                  <a:pt x="564115" y="75684"/>
                </a:lnTo>
                <a:lnTo>
                  <a:pt x="578734" y="88789"/>
                </a:lnTo>
                <a:lnTo>
                  <a:pt x="592366" y="102714"/>
                </a:lnTo>
                <a:lnTo>
                  <a:pt x="585304" y="106809"/>
                </a:lnTo>
                <a:lnTo>
                  <a:pt x="578241" y="110741"/>
                </a:lnTo>
                <a:lnTo>
                  <a:pt x="560995" y="119259"/>
                </a:lnTo>
                <a:lnTo>
                  <a:pt x="542927" y="126959"/>
                </a:lnTo>
                <a:lnTo>
                  <a:pt x="524039" y="134003"/>
                </a:lnTo>
                <a:lnTo>
                  <a:pt x="504493" y="140228"/>
                </a:lnTo>
                <a:lnTo>
                  <a:pt x="497430" y="122044"/>
                </a:lnTo>
                <a:lnTo>
                  <a:pt x="489875" y="104679"/>
                </a:lnTo>
                <a:lnTo>
                  <a:pt x="481662" y="88134"/>
                </a:lnTo>
                <a:lnTo>
                  <a:pt x="473943" y="74373"/>
                </a:lnTo>
                <a:lnTo>
                  <a:pt x="465730" y="61595"/>
                </a:lnTo>
                <a:lnTo>
                  <a:pt x="457518" y="49800"/>
                </a:lnTo>
                <a:lnTo>
                  <a:pt x="448813" y="38661"/>
                </a:lnTo>
                <a:lnTo>
                  <a:pt x="439615" y="28504"/>
                </a:lnTo>
                <a:lnTo>
                  <a:pt x="430252" y="19167"/>
                </a:lnTo>
                <a:lnTo>
                  <a:pt x="420562" y="10812"/>
                </a:lnTo>
                <a:lnTo>
                  <a:pt x="412842" y="5078"/>
                </a:lnTo>
                <a:close/>
                <a:moveTo>
                  <a:pt x="279146" y="0"/>
                </a:moveTo>
                <a:lnTo>
                  <a:pt x="271262" y="5078"/>
                </a:lnTo>
                <a:lnTo>
                  <a:pt x="263542" y="10812"/>
                </a:lnTo>
                <a:lnTo>
                  <a:pt x="253852" y="19167"/>
                </a:lnTo>
                <a:lnTo>
                  <a:pt x="244489" y="28504"/>
                </a:lnTo>
                <a:lnTo>
                  <a:pt x="235291" y="38661"/>
                </a:lnTo>
                <a:lnTo>
                  <a:pt x="226586" y="49637"/>
                </a:lnTo>
                <a:lnTo>
                  <a:pt x="218210" y="61595"/>
                </a:lnTo>
                <a:lnTo>
                  <a:pt x="210161" y="74373"/>
                </a:lnTo>
                <a:lnTo>
                  <a:pt x="202442" y="88134"/>
                </a:lnTo>
                <a:lnTo>
                  <a:pt x="194065" y="104679"/>
                </a:lnTo>
                <a:lnTo>
                  <a:pt x="186674" y="122044"/>
                </a:lnTo>
                <a:lnTo>
                  <a:pt x="179775" y="140228"/>
                </a:lnTo>
                <a:lnTo>
                  <a:pt x="163843" y="135150"/>
                </a:lnTo>
                <a:lnTo>
                  <a:pt x="148568" y="129744"/>
                </a:lnTo>
                <a:lnTo>
                  <a:pt x="133621" y="124010"/>
                </a:lnTo>
                <a:lnTo>
                  <a:pt x="119496" y="117621"/>
                </a:lnTo>
                <a:lnTo>
                  <a:pt x="106028" y="110741"/>
                </a:lnTo>
                <a:lnTo>
                  <a:pt x="98801" y="106809"/>
                </a:lnTo>
                <a:lnTo>
                  <a:pt x="91738" y="102714"/>
                </a:lnTo>
                <a:lnTo>
                  <a:pt x="105371" y="88789"/>
                </a:lnTo>
                <a:lnTo>
                  <a:pt x="119989" y="75684"/>
                </a:lnTo>
                <a:lnTo>
                  <a:pt x="135100" y="63397"/>
                </a:lnTo>
                <a:lnTo>
                  <a:pt x="151196" y="52258"/>
                </a:lnTo>
                <a:lnTo>
                  <a:pt x="167785" y="41773"/>
                </a:lnTo>
                <a:lnTo>
                  <a:pt x="185031" y="32108"/>
                </a:lnTo>
                <a:lnTo>
                  <a:pt x="202606" y="23753"/>
                </a:lnTo>
                <a:lnTo>
                  <a:pt x="221166" y="16218"/>
                </a:lnTo>
                <a:lnTo>
                  <a:pt x="239890" y="9501"/>
                </a:lnTo>
                <a:lnTo>
                  <a:pt x="259272" y="4259"/>
                </a:lnTo>
                <a:close/>
              </a:path>
            </a:pathLst>
          </a:custGeom>
          <a:solidFill>
            <a:schemeClr val="lt1"/>
          </a:solidFill>
          <a:ln w="0">
            <a:noFill/>
            <a:prstDash val="solid"/>
            <a:round/>
          </a:ln>
        </p:spPr>
        <p:txBody>
          <a:bodyPr vert="horz" wrap="square" lIns="91440" tIns="45720" rIns="91440" bIns="45720" numCol="1" anchor="t" anchorCtr="0"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pic>
        <p:nvPicPr>
          <p:cNvPr id="143" name="图形 34" descr="蓝图 纯色填充"/>
          <p:cNvPicPr>
            <a:picLocks noChangeAspect="1"/>
          </p:cNvPicPr>
          <p:nvPr>
            <p:custDataLst>
              <p:tags r:id="rId142"/>
            </p:custDataLst>
          </p:nvPr>
        </p:nvPicPr>
        <p:blipFill>
          <a:blip r:embed="rId143" cstate="print">
            <a:extLst>
              <a:ext uri="{28A0092B-C50C-407E-A947-70E740481C1C}">
                <a14:useLocalDpi xmlns:a14="http://schemas.microsoft.com/office/drawing/2010/main" val="0"/>
              </a:ext>
              <a:ext uri="{96DAC541-7B7A-43D3-8B79-37D633B846F1}">
                <asvg:svgBlip xmlns:asvg="http://schemas.microsoft.com/office/drawing/2016/SVG/main" r:embed="rId144"/>
              </a:ext>
            </a:extLst>
          </a:blip>
          <a:stretch>
            <a:fillRect/>
          </a:stretch>
        </p:blipFill>
        <p:spPr>
          <a:xfrm>
            <a:off x="10173335" y="218440"/>
            <a:ext cx="281940" cy="281940"/>
          </a:xfrm>
          <a:prstGeom prst="rect">
            <a:avLst/>
          </a:prstGeom>
        </p:spPr>
      </p:pic>
      <p:pic>
        <p:nvPicPr>
          <p:cNvPr id="144" name="图形 19" descr="上楼 纯色填充"/>
          <p:cNvPicPr>
            <a:picLocks noChangeAspect="1"/>
          </p:cNvPicPr>
          <p:nvPr>
            <p:custDataLst>
              <p:tags r:id="rId145"/>
            </p:custDataLst>
          </p:nvPr>
        </p:nvPicPr>
        <p:blipFill>
          <a:blip r:embed="rId146" cstate="print">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7861300" y="5309870"/>
            <a:ext cx="302260" cy="302260"/>
          </a:xfrm>
          <a:prstGeom prst="rect">
            <a:avLst/>
          </a:prstGeom>
        </p:spPr>
      </p:pic>
      <p:sp>
        <p:nvSpPr>
          <p:cNvPr id="145" name="矩形 144"/>
          <p:cNvSpPr/>
          <p:nvPr>
            <p:custDataLst>
              <p:tags r:id="rId148"/>
            </p:custDataLst>
          </p:nvPr>
        </p:nvSpPr>
        <p:spPr>
          <a:xfrm rot="1320000">
            <a:off x="7952740" y="4492625"/>
            <a:ext cx="1143635" cy="398780"/>
          </a:xfrm>
          <a:prstGeom prst="rect">
            <a:avLst/>
          </a:prstGeom>
        </p:spPr>
        <p:txBody>
          <a:bodyPr wrap="square">
            <a:spAutoFit/>
          </a:bodyPr>
          <a:lstStyle/>
          <a:p>
            <a:pPr algn="ctr"/>
            <a:r>
              <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产业链知识图谱共创搭建体系</a:t>
            </a:r>
            <a:endPar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146" name="Freeform 52"/>
          <p:cNvSpPr/>
          <p:nvPr>
            <p:custDataLst>
              <p:tags r:id="rId149"/>
            </p:custDataLst>
          </p:nvPr>
        </p:nvSpPr>
        <p:spPr bwMode="auto">
          <a:xfrm>
            <a:off x="9225915" y="3630295"/>
            <a:ext cx="669290" cy="314325"/>
          </a:xfrm>
          <a:custGeom>
            <a:avLst/>
            <a:gdLst>
              <a:gd name="T0" fmla="*/ 4 w 1344"/>
              <a:gd name="T1" fmla="*/ 780 h 780"/>
              <a:gd name="T2" fmla="*/ 53 w 1344"/>
              <a:gd name="T3" fmla="*/ 779 h 780"/>
              <a:gd name="T4" fmla="*/ 150 w 1344"/>
              <a:gd name="T5" fmla="*/ 772 h 780"/>
              <a:gd name="T6" fmla="*/ 245 w 1344"/>
              <a:gd name="T7" fmla="*/ 762 h 780"/>
              <a:gd name="T8" fmla="*/ 338 w 1344"/>
              <a:gd name="T9" fmla="*/ 746 h 780"/>
              <a:gd name="T10" fmla="*/ 431 w 1344"/>
              <a:gd name="T11" fmla="*/ 727 h 780"/>
              <a:gd name="T12" fmla="*/ 522 w 1344"/>
              <a:gd name="T13" fmla="*/ 702 h 780"/>
              <a:gd name="T14" fmla="*/ 611 w 1344"/>
              <a:gd name="T15" fmla="*/ 675 h 780"/>
              <a:gd name="T16" fmla="*/ 698 w 1344"/>
              <a:gd name="T17" fmla="*/ 642 h 780"/>
              <a:gd name="T18" fmla="*/ 782 w 1344"/>
              <a:gd name="T19" fmla="*/ 606 h 780"/>
              <a:gd name="T20" fmla="*/ 864 w 1344"/>
              <a:gd name="T21" fmla="*/ 565 h 780"/>
              <a:gd name="T22" fmla="*/ 945 w 1344"/>
              <a:gd name="T23" fmla="*/ 521 h 780"/>
              <a:gd name="T24" fmla="*/ 1023 w 1344"/>
              <a:gd name="T25" fmla="*/ 474 h 780"/>
              <a:gd name="T26" fmla="*/ 1100 w 1344"/>
              <a:gd name="T27" fmla="*/ 423 h 780"/>
              <a:gd name="T28" fmla="*/ 1173 w 1344"/>
              <a:gd name="T29" fmla="*/ 369 h 780"/>
              <a:gd name="T30" fmla="*/ 1243 w 1344"/>
              <a:gd name="T31" fmla="*/ 311 h 780"/>
              <a:gd name="T32" fmla="*/ 1311 w 1344"/>
              <a:gd name="T33" fmla="*/ 250 h 780"/>
              <a:gd name="T34" fmla="*/ 1131 w 1344"/>
              <a:gd name="T35" fmla="*/ 0 h 780"/>
              <a:gd name="T36" fmla="*/ 1104 w 1344"/>
              <a:gd name="T37" fmla="*/ 26 h 780"/>
              <a:gd name="T38" fmla="*/ 1047 w 1344"/>
              <a:gd name="T39" fmla="*/ 78 h 780"/>
              <a:gd name="T40" fmla="*/ 987 w 1344"/>
              <a:gd name="T41" fmla="*/ 126 h 780"/>
              <a:gd name="T42" fmla="*/ 926 w 1344"/>
              <a:gd name="T43" fmla="*/ 173 h 780"/>
              <a:gd name="T44" fmla="*/ 862 w 1344"/>
              <a:gd name="T45" fmla="*/ 216 h 780"/>
              <a:gd name="T46" fmla="*/ 795 w 1344"/>
              <a:gd name="T47" fmla="*/ 257 h 780"/>
              <a:gd name="T48" fmla="*/ 728 w 1344"/>
              <a:gd name="T49" fmla="*/ 293 h 780"/>
              <a:gd name="T50" fmla="*/ 657 w 1344"/>
              <a:gd name="T51" fmla="*/ 327 h 780"/>
              <a:gd name="T52" fmla="*/ 586 w 1344"/>
              <a:gd name="T53" fmla="*/ 358 h 780"/>
              <a:gd name="T54" fmla="*/ 512 w 1344"/>
              <a:gd name="T55" fmla="*/ 386 h 780"/>
              <a:gd name="T56" fmla="*/ 437 w 1344"/>
              <a:gd name="T57" fmla="*/ 409 h 780"/>
              <a:gd name="T58" fmla="*/ 361 w 1344"/>
              <a:gd name="T59" fmla="*/ 430 h 780"/>
              <a:gd name="T60" fmla="*/ 283 w 1344"/>
              <a:gd name="T61" fmla="*/ 447 h 780"/>
              <a:gd name="T62" fmla="*/ 203 w 1344"/>
              <a:gd name="T63" fmla="*/ 460 h 780"/>
              <a:gd name="T64" fmla="*/ 122 w 1344"/>
              <a:gd name="T65" fmla="*/ 469 h 780"/>
              <a:gd name="T66" fmla="*/ 40 w 1344"/>
              <a:gd name="T67" fmla="*/ 474 h 780"/>
              <a:gd name="T68" fmla="*/ 0 w 1344"/>
              <a:gd name="T69" fmla="*/ 475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4" h="780">
                <a:moveTo>
                  <a:pt x="0" y="475"/>
                </a:moveTo>
                <a:lnTo>
                  <a:pt x="4" y="780"/>
                </a:lnTo>
                <a:lnTo>
                  <a:pt x="4" y="780"/>
                </a:lnTo>
                <a:lnTo>
                  <a:pt x="53" y="779"/>
                </a:lnTo>
                <a:lnTo>
                  <a:pt x="102" y="776"/>
                </a:lnTo>
                <a:lnTo>
                  <a:pt x="150" y="772"/>
                </a:lnTo>
                <a:lnTo>
                  <a:pt x="198" y="768"/>
                </a:lnTo>
                <a:lnTo>
                  <a:pt x="245" y="762"/>
                </a:lnTo>
                <a:lnTo>
                  <a:pt x="292" y="755"/>
                </a:lnTo>
                <a:lnTo>
                  <a:pt x="338" y="746"/>
                </a:lnTo>
                <a:lnTo>
                  <a:pt x="385" y="737"/>
                </a:lnTo>
                <a:lnTo>
                  <a:pt x="431" y="727"/>
                </a:lnTo>
                <a:lnTo>
                  <a:pt x="477" y="715"/>
                </a:lnTo>
                <a:lnTo>
                  <a:pt x="522" y="702"/>
                </a:lnTo>
                <a:lnTo>
                  <a:pt x="566" y="689"/>
                </a:lnTo>
                <a:lnTo>
                  <a:pt x="611" y="675"/>
                </a:lnTo>
                <a:lnTo>
                  <a:pt x="654" y="659"/>
                </a:lnTo>
                <a:lnTo>
                  <a:pt x="698" y="642"/>
                </a:lnTo>
                <a:lnTo>
                  <a:pt x="740" y="624"/>
                </a:lnTo>
                <a:lnTo>
                  <a:pt x="782" y="606"/>
                </a:lnTo>
                <a:lnTo>
                  <a:pt x="824" y="586"/>
                </a:lnTo>
                <a:lnTo>
                  <a:pt x="864" y="565"/>
                </a:lnTo>
                <a:lnTo>
                  <a:pt x="906" y="544"/>
                </a:lnTo>
                <a:lnTo>
                  <a:pt x="945" y="521"/>
                </a:lnTo>
                <a:lnTo>
                  <a:pt x="986" y="499"/>
                </a:lnTo>
                <a:lnTo>
                  <a:pt x="1023" y="474"/>
                </a:lnTo>
                <a:lnTo>
                  <a:pt x="1062" y="449"/>
                </a:lnTo>
                <a:lnTo>
                  <a:pt x="1100" y="423"/>
                </a:lnTo>
                <a:lnTo>
                  <a:pt x="1137" y="396"/>
                </a:lnTo>
                <a:lnTo>
                  <a:pt x="1173" y="369"/>
                </a:lnTo>
                <a:lnTo>
                  <a:pt x="1208" y="340"/>
                </a:lnTo>
                <a:lnTo>
                  <a:pt x="1243" y="311"/>
                </a:lnTo>
                <a:lnTo>
                  <a:pt x="1277" y="281"/>
                </a:lnTo>
                <a:lnTo>
                  <a:pt x="1311" y="250"/>
                </a:lnTo>
                <a:lnTo>
                  <a:pt x="1344" y="219"/>
                </a:lnTo>
                <a:lnTo>
                  <a:pt x="1131" y="0"/>
                </a:lnTo>
                <a:lnTo>
                  <a:pt x="1131" y="0"/>
                </a:lnTo>
                <a:lnTo>
                  <a:pt x="1104" y="26"/>
                </a:lnTo>
                <a:lnTo>
                  <a:pt x="1075" y="52"/>
                </a:lnTo>
                <a:lnTo>
                  <a:pt x="1047" y="78"/>
                </a:lnTo>
                <a:lnTo>
                  <a:pt x="1017" y="103"/>
                </a:lnTo>
                <a:lnTo>
                  <a:pt x="987" y="126"/>
                </a:lnTo>
                <a:lnTo>
                  <a:pt x="957" y="150"/>
                </a:lnTo>
                <a:lnTo>
                  <a:pt x="926" y="173"/>
                </a:lnTo>
                <a:lnTo>
                  <a:pt x="893" y="195"/>
                </a:lnTo>
                <a:lnTo>
                  <a:pt x="862" y="216"/>
                </a:lnTo>
                <a:lnTo>
                  <a:pt x="828" y="237"/>
                </a:lnTo>
                <a:lnTo>
                  <a:pt x="795" y="257"/>
                </a:lnTo>
                <a:lnTo>
                  <a:pt x="762" y="275"/>
                </a:lnTo>
                <a:lnTo>
                  <a:pt x="728" y="293"/>
                </a:lnTo>
                <a:lnTo>
                  <a:pt x="693" y="311"/>
                </a:lnTo>
                <a:lnTo>
                  <a:pt x="657" y="327"/>
                </a:lnTo>
                <a:lnTo>
                  <a:pt x="621" y="343"/>
                </a:lnTo>
                <a:lnTo>
                  <a:pt x="586" y="358"/>
                </a:lnTo>
                <a:lnTo>
                  <a:pt x="549" y="373"/>
                </a:lnTo>
                <a:lnTo>
                  <a:pt x="512" y="386"/>
                </a:lnTo>
                <a:lnTo>
                  <a:pt x="475" y="399"/>
                </a:lnTo>
                <a:lnTo>
                  <a:pt x="437" y="409"/>
                </a:lnTo>
                <a:lnTo>
                  <a:pt x="398" y="421"/>
                </a:lnTo>
                <a:lnTo>
                  <a:pt x="361" y="430"/>
                </a:lnTo>
                <a:lnTo>
                  <a:pt x="322" y="439"/>
                </a:lnTo>
                <a:lnTo>
                  <a:pt x="283" y="447"/>
                </a:lnTo>
                <a:lnTo>
                  <a:pt x="242" y="453"/>
                </a:lnTo>
                <a:lnTo>
                  <a:pt x="203" y="460"/>
                </a:lnTo>
                <a:lnTo>
                  <a:pt x="163" y="465"/>
                </a:lnTo>
                <a:lnTo>
                  <a:pt x="122" y="469"/>
                </a:lnTo>
                <a:lnTo>
                  <a:pt x="82" y="473"/>
                </a:lnTo>
                <a:lnTo>
                  <a:pt x="40" y="474"/>
                </a:lnTo>
                <a:lnTo>
                  <a:pt x="0" y="475"/>
                </a:lnTo>
                <a:lnTo>
                  <a:pt x="0" y="475"/>
                </a:lnTo>
                <a:close/>
              </a:path>
            </a:pathLst>
          </a:custGeom>
          <a:solidFill>
            <a:srgbClr val="303C4D"/>
          </a:solidFill>
          <a:ln>
            <a:noFill/>
          </a:ln>
        </p:spPr>
        <p:txBody>
          <a:bodyPr vert="horz" wrap="square" lIns="91440" tIns="45720" rIns="91440" bIns="45720" numCol="1" anchor="t" anchorCtr="0" compatLnSpc="1"/>
          <a:lstStyle/>
          <a:p>
            <a:endParaRPr lang="fr-FR" sz="180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47" name="矩形 146"/>
          <p:cNvSpPr/>
          <p:nvPr>
            <p:custDataLst>
              <p:tags r:id="rId150"/>
            </p:custDataLst>
          </p:nvPr>
        </p:nvSpPr>
        <p:spPr>
          <a:xfrm rot="20280000">
            <a:off x="9199245" y="3707130"/>
            <a:ext cx="706120" cy="398780"/>
          </a:xfrm>
          <a:prstGeom prst="rect">
            <a:avLst/>
          </a:prstGeom>
        </p:spPr>
        <p:txBody>
          <a:bodyPr wrap="square">
            <a:spAutoFit/>
          </a:bodyPr>
          <a:lstStyle/>
          <a:p>
            <a:pPr algn="ctr"/>
            <a:r>
              <a:rPr lang="zh-CN" altLang="en-US" sz="1000" dirty="0" smtClean="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投关网站建设</a:t>
            </a:r>
            <a:endParaRPr lang="zh-CN" altLang="en-US" sz="1000" dirty="0" smtClean="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148" name="圆角矩形 147"/>
          <p:cNvSpPr/>
          <p:nvPr>
            <p:custDataLst>
              <p:tags r:id="rId151"/>
            </p:custDataLst>
          </p:nvPr>
        </p:nvSpPr>
        <p:spPr>
          <a:xfrm>
            <a:off x="7013575" y="6150610"/>
            <a:ext cx="1568450" cy="387350"/>
          </a:xfrm>
          <a:prstGeom prst="roundRect">
            <a:avLst/>
          </a:prstGeom>
          <a:solidFill>
            <a:srgbClr val="303C4D"/>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r>
              <a:rPr lang="en-US" altLang="zh-CN" sz="1600"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2021</a:t>
            </a:r>
            <a:r>
              <a:rPr lang="zh-CN" altLang="en-US" sz="1600"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年产品</a:t>
            </a:r>
            <a:endParaRPr lang="zh-CN" altLang="en-US" sz="1600" dirty="0">
              <a:gradFill>
                <a:gsLst>
                  <a:gs pos="0">
                    <a:srgbClr val="CCCEF7">
                      <a:lumMod val="5000"/>
                      <a:lumOff val="95000"/>
                    </a:srgbClr>
                  </a:gs>
                  <a:gs pos="100000">
                    <a:srgbClr val="D9D9D9">
                      <a:lumMod val="85000"/>
                    </a:srgbClr>
                  </a:gs>
                </a:gsLst>
                <a:lin ang="5400000" scaled="0"/>
              </a:gra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149" name="圆角矩形 148"/>
          <p:cNvSpPr/>
          <p:nvPr>
            <p:custDataLst>
              <p:tags r:id="rId152"/>
            </p:custDataLst>
          </p:nvPr>
        </p:nvSpPr>
        <p:spPr>
          <a:xfrm>
            <a:off x="8703310" y="6150610"/>
            <a:ext cx="1315085" cy="387350"/>
          </a:xfrm>
          <a:prstGeom prst="roundRect">
            <a:avLst/>
          </a:prstGeom>
          <a:solidFill>
            <a:srgbClr val="44546A">
              <a:lumMod val="60000"/>
              <a:lumOff val="40000"/>
            </a:srgbClr>
          </a:solidFill>
          <a:ln w="12700" cap="flat" cmpd="sng" algn="ctr">
            <a:noFill/>
            <a:prstDash val="solid"/>
            <a:miter lim="800000"/>
          </a:ln>
          <a:effectLst>
            <a:outerShdw blurRad="63500" sx="102000" sy="102000" algn="ctr" rotWithShape="0">
              <a:prstClr val="black">
                <a:alpha val="40000"/>
              </a:prstClr>
            </a:outerShdw>
          </a:effectLst>
        </p:spPr>
        <p:style>
          <a:lnRef idx="2">
            <a:sysClr val="windowText" lastClr="000000"/>
          </a:lnRef>
          <a:fillRef idx="1">
            <a:sysClr val="window" lastClr="FFFFFF"/>
          </a:fillRef>
          <a:effectRef idx="0">
            <a:sysClr val="windowText" lastClr="000000"/>
          </a:effectRef>
          <a:fontRef idx="minor">
            <a:sysClr val="windowText" lastClr="000000"/>
          </a:fontRef>
        </p:style>
        <p:txBody>
          <a:bodyPr vert="horz" wrap="square" lIns="91440" tIns="45720" rIns="91440" bIns="45720" numCol="1" anchor="t" anchorCtr="0" compatLnSpc="1"/>
          <a:lstStyle/>
          <a:p>
            <a:pPr algn="ctr"/>
            <a:r>
              <a:rPr lang="zh-CN" altLang="en-US" sz="16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即将实现</a:t>
            </a:r>
            <a:endParaRPr lang="zh-CN" altLang="en-US" sz="16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150" name="圆角矩形 149"/>
          <p:cNvSpPr/>
          <p:nvPr>
            <p:custDataLst>
              <p:tags r:id="rId153"/>
            </p:custDataLst>
          </p:nvPr>
        </p:nvSpPr>
        <p:spPr>
          <a:xfrm>
            <a:off x="10233025" y="6150610"/>
            <a:ext cx="1315085" cy="387350"/>
          </a:xfrm>
          <a:prstGeom prst="roundRect">
            <a:avLst/>
          </a:prstGeom>
          <a:solidFill>
            <a:srgbClr val="44546A">
              <a:lumMod val="20000"/>
              <a:lumOff val="80000"/>
            </a:srgbClr>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r>
              <a:rPr lang="zh-CN" altLang="en-US" sz="16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产品规划中</a:t>
            </a:r>
            <a:endParaRPr lang="zh-CN" altLang="en-US" sz="16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151" name="矩形 150"/>
          <p:cNvSpPr/>
          <p:nvPr>
            <p:custDataLst>
              <p:tags r:id="rId154"/>
            </p:custDataLst>
          </p:nvPr>
        </p:nvSpPr>
        <p:spPr>
          <a:xfrm>
            <a:off x="3322320" y="2948305"/>
            <a:ext cx="2011045" cy="1353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l"/>
              <a:defRPr/>
            </a:pPr>
            <a:r>
              <a:rPr kumimoji="0" lang="zh-CN"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展示体系</a:t>
            </a:r>
            <a:endParaRPr kumimoji="0" lang="zh-CN"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l"/>
              <a:defRPr/>
            </a:pPr>
            <a:r>
              <a:rPr kumimoji="0" lang="zh-CN"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分析决策体系</a:t>
            </a:r>
            <a:endParaRPr kumimoji="0" lang="zh-CN"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l"/>
              <a:defRPr/>
            </a:pPr>
            <a:r>
              <a:rPr kumimoji="0" lang="zh-CN"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交流体系</a:t>
            </a:r>
            <a:endParaRPr kumimoji="0" lang="zh-CN"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l"/>
              <a:defRPr/>
            </a:pPr>
            <a:r>
              <a:rPr kumimoji="0" lang="zh-CN"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生态体系</a:t>
            </a:r>
            <a:endParaRPr kumimoji="0" lang="zh-CN"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l"/>
              <a:defRPr/>
            </a:pPr>
            <a:endParaRPr kumimoji="0" lang="zh-CN" sz="16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152" name="矩形 151"/>
          <p:cNvSpPr/>
          <p:nvPr>
            <p:custDataLst>
              <p:tags r:id="rId155"/>
            </p:custDataLst>
          </p:nvPr>
        </p:nvSpPr>
        <p:spPr>
          <a:xfrm rot="1320000">
            <a:off x="7759925" y="4843145"/>
            <a:ext cx="1143575" cy="398780"/>
          </a:xfrm>
          <a:prstGeom prst="rect">
            <a:avLst/>
          </a:prstGeom>
        </p:spPr>
        <p:txBody>
          <a:bodyPr wrap="square">
            <a:spAutoFit/>
          </a:bodyPr>
          <a:lstStyle/>
          <a:p>
            <a:pPr algn="ctr"/>
            <a:r>
              <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产业链知识图谱投资端应用场景</a:t>
            </a:r>
            <a:endParaRPr lang="zh-CN" altLang="en-US" sz="1000" dirty="0" smtClean="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153" name="圆角矩形 152"/>
          <p:cNvSpPr/>
          <p:nvPr>
            <p:custDataLst>
              <p:tags r:id="rId156"/>
            </p:custDataLst>
          </p:nvPr>
        </p:nvSpPr>
        <p:spPr>
          <a:xfrm>
            <a:off x="495935" y="5175885"/>
            <a:ext cx="2514600" cy="1054100"/>
          </a:xfrm>
          <a:prstGeom prst="roundRect">
            <a:avLst/>
          </a:prstGeom>
          <a:solidFill>
            <a:srgbClr val="143C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1">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数智化</a:t>
            </a:r>
            <a:r>
              <a:rPr kumimoji="0" lang="en-US" altLang="zh-CN" sz="2800" b="0" i="0" u="none" strike="noStrike" kern="1200" cap="none" spc="0" normalizeH="0" baseline="0" noProof="1">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rPr>
              <a:t> IR</a:t>
            </a:r>
            <a:endParaRPr kumimoji="0" lang="en-US" altLang="zh-CN" sz="2800" b="0" i="0" u="none" strike="noStrike" kern="1200" cap="none" spc="0" normalizeH="0" baseline="0" noProof="1">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汉仪雅酷黑 45W" panose="020B0404020202020204" charset="-122"/>
            </a:endParaRPr>
          </a:p>
        </p:txBody>
      </p:sp>
      <p:sp>
        <p:nvSpPr>
          <p:cNvPr id="154" name="圆角矩形 153"/>
          <p:cNvSpPr/>
          <p:nvPr>
            <p:custDataLst>
              <p:tags r:id="rId157"/>
            </p:custDataLst>
          </p:nvPr>
        </p:nvSpPr>
        <p:spPr>
          <a:xfrm>
            <a:off x="4261485" y="5175885"/>
            <a:ext cx="2326640" cy="1053465"/>
          </a:xfrm>
          <a:prstGeom prst="roundRect">
            <a:avLst/>
          </a:prstGeom>
          <a:solidFill>
            <a:srgbClr val="143C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1">
                <a:ln>
                  <a:noFill/>
                </a:ln>
                <a:solidFill>
                  <a:srgbClr val="FFFFFF"/>
                </a:solidFill>
                <a:effectLst/>
                <a:uLnTx/>
                <a:uFillTx/>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rPr>
              <a:t>ESG</a:t>
            </a:r>
            <a:endParaRPr kumimoji="0" lang="en-US" altLang="zh-CN" sz="2800" b="0" i="0" u="none" strike="noStrike" kern="1200" cap="none" spc="0" normalizeH="0" baseline="0" noProof="1">
              <a:ln>
                <a:noFill/>
              </a:ln>
              <a:solidFill>
                <a:srgbClr val="FFFFFF"/>
              </a:solidFill>
              <a:effectLst/>
              <a:uLnTx/>
              <a:uFillTx/>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55" name="十字形 154"/>
          <p:cNvSpPr/>
          <p:nvPr>
            <p:custDataLst>
              <p:tags r:id="rId158"/>
            </p:custDataLst>
          </p:nvPr>
        </p:nvSpPr>
        <p:spPr>
          <a:xfrm>
            <a:off x="3380740" y="5428615"/>
            <a:ext cx="584200" cy="563245"/>
          </a:xfrm>
          <a:prstGeom prst="plus">
            <a:avLst>
              <a:gd name="adj" fmla="val 39815"/>
            </a:avLst>
          </a:prstGeom>
          <a:solidFill>
            <a:srgbClr val="143C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微软雅黑" panose="020B0503020204020204" pitchFamily="34" charset="-122"/>
              <a:ea typeface="微软雅黑" panose="020B0503020204020204" pitchFamily="34" charset="-122"/>
              <a:cs typeface="汉仪正圆 55繁" panose="00020600040101010101" charset="-122"/>
              <a:sym typeface="汉仪雅酷黑 45W" panose="020B0404020202020204" charset="-122"/>
            </a:endParaRPr>
          </a:p>
        </p:txBody>
      </p:sp>
      <p:sp>
        <p:nvSpPr>
          <p:cNvPr id="156" name="文本框 155"/>
          <p:cNvSpPr txBox="1"/>
          <p:nvPr>
            <p:custDataLst>
              <p:tags r:id="rId159"/>
            </p:custDataLst>
          </p:nvPr>
        </p:nvSpPr>
        <p:spPr>
          <a:xfrm>
            <a:off x="2864485" y="6337935"/>
            <a:ext cx="2941320" cy="368300"/>
          </a:xfrm>
          <a:prstGeom prst="rect">
            <a:avLst/>
          </a:prstGeom>
          <a:noFill/>
        </p:spPr>
        <p:txBody>
          <a:bodyPr wrap="none" rtlCol="0" anchor="t">
            <a:spAutoFit/>
          </a:bodyPr>
          <a:lstStyle/>
          <a:p>
            <a:pPr>
              <a:lnSpc>
                <a:spcPct val="100000"/>
              </a:lnSpc>
            </a:pPr>
            <a:r>
              <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全面赋能上市公司价值提升</a:t>
            </a:r>
            <a:endPar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同侧圆角矩形 102"/>
          <p:cNvSpPr/>
          <p:nvPr/>
        </p:nvSpPr>
        <p:spPr>
          <a:xfrm>
            <a:off x="-635" y="3839210"/>
            <a:ext cx="12192635" cy="3011170"/>
          </a:xfrm>
          <a:prstGeom prst="round2Same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02" name="组合 101"/>
          <p:cNvGrpSpPr/>
          <p:nvPr/>
        </p:nvGrpSpPr>
        <p:grpSpPr>
          <a:xfrm>
            <a:off x="1047115" y="1061720"/>
            <a:ext cx="10704195" cy="2980055"/>
            <a:chOff x="1479" y="1571"/>
            <a:chExt cx="16857" cy="4693"/>
          </a:xfrm>
        </p:grpSpPr>
        <p:grpSp>
          <p:nvGrpSpPr>
            <p:cNvPr id="5" name="isḻídé"/>
            <p:cNvGrpSpPr/>
            <p:nvPr/>
          </p:nvGrpSpPr>
          <p:grpSpPr>
            <a:xfrm>
              <a:off x="3756" y="2942"/>
              <a:ext cx="1652" cy="3275"/>
              <a:chOff x="1237961" y="2048857"/>
              <a:chExt cx="1049020" cy="2079757"/>
            </a:xfrm>
          </p:grpSpPr>
          <p:grpSp>
            <p:nvGrpSpPr>
              <p:cNvPr id="56" name="ïṣḻiďè"/>
              <p:cNvGrpSpPr/>
              <p:nvPr/>
            </p:nvGrpSpPr>
            <p:grpSpPr>
              <a:xfrm>
                <a:off x="1237961" y="2743922"/>
                <a:ext cx="1049020" cy="1384692"/>
                <a:chOff x="1237961" y="2743922"/>
                <a:chExt cx="1049020" cy="1384692"/>
              </a:xfrm>
            </p:grpSpPr>
            <p:sp>
              <p:nvSpPr>
                <p:cNvPr id="61" name="ïşḷiḋe"/>
                <p:cNvSpPr/>
                <p:nvPr/>
              </p:nvSpPr>
              <p:spPr>
                <a:xfrm>
                  <a:off x="1610427" y="3824524"/>
                  <a:ext cx="304098" cy="30409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cxnSp>
              <p:nvCxnSpPr>
                <p:cNvPr id="62" name="ísļïḑè"/>
                <p:cNvCxnSpPr>
                  <a:endCxn id="61" idx="0"/>
                </p:cNvCxnSpPr>
                <p:nvPr/>
              </p:nvCxnSpPr>
              <p:spPr>
                <a:xfrm>
                  <a:off x="1762475" y="2743922"/>
                  <a:ext cx="1" cy="1080602"/>
                </a:xfrm>
                <a:prstGeom prst="line">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3" name="íşļîdè"/>
                <p:cNvSpPr/>
                <p:nvPr/>
              </p:nvSpPr>
              <p:spPr>
                <a:xfrm>
                  <a:off x="1237961" y="3154769"/>
                  <a:ext cx="1049020" cy="384176"/>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eaLnBrk="1" hangingPunct="1">
                    <a:lnSpc>
                      <a:spcPct val="100000"/>
                    </a:lnSpc>
                    <a:spcBef>
                      <a:spcPct val="0"/>
                    </a:spcBef>
                    <a:buFontTx/>
                    <a:buNone/>
                  </a:pPr>
                  <a:r>
                    <a:rPr lang="en-US" altLang="zh-CN" sz="1600" b="1" dirty="0">
                      <a:latin typeface="微软雅黑" panose="020B0503020204020204" pitchFamily="34" charset="-122"/>
                      <a:ea typeface="微软雅黑" panose="020B0503020204020204" pitchFamily="34" charset="-122"/>
                      <a:sym typeface="+mn-ea"/>
                    </a:rPr>
                    <a:t>服务特性</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p:txBody>
            </p:sp>
          </p:grpSp>
          <p:sp>
            <p:nvSpPr>
              <p:cNvPr id="57" name="ísḻíḋe"/>
              <p:cNvSpPr/>
              <p:nvPr/>
            </p:nvSpPr>
            <p:spPr bwMode="auto">
              <a:xfrm>
                <a:off x="1451934" y="2048857"/>
                <a:ext cx="639821" cy="515984"/>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accent1"/>
              </a:solidFill>
              <a:ln w="9525">
                <a:noFill/>
                <a:round/>
              </a:ln>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6" name="íṩḷïdê"/>
            <p:cNvGrpSpPr/>
            <p:nvPr/>
          </p:nvGrpSpPr>
          <p:grpSpPr>
            <a:xfrm>
              <a:off x="5717" y="2081"/>
              <a:ext cx="1831" cy="4136"/>
              <a:chOff x="3378960" y="1501808"/>
              <a:chExt cx="1162685" cy="2626806"/>
            </a:xfrm>
          </p:grpSpPr>
          <p:sp>
            <p:nvSpPr>
              <p:cNvPr id="47" name="îşḻîde"/>
              <p:cNvSpPr/>
              <p:nvPr/>
            </p:nvSpPr>
            <p:spPr bwMode="auto">
              <a:xfrm>
                <a:off x="3610665" y="1501808"/>
                <a:ext cx="544783" cy="53688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accent2"/>
              </a:solidFill>
              <a:ln w="9525">
                <a:noFill/>
                <a:round/>
              </a:ln>
            </p:spPr>
            <p:txBody>
              <a:bodyPr anchor="ctr"/>
              <a:lstStyle/>
              <a:p>
                <a:pPr algn="ctr"/>
                <a:endParaRPr>
                  <a:latin typeface="微软雅黑" panose="020B0503020204020204" pitchFamily="34" charset="-122"/>
                  <a:ea typeface="微软雅黑" panose="020B0503020204020204" pitchFamily="34" charset="-122"/>
                </a:endParaRPr>
              </a:p>
            </p:txBody>
          </p:sp>
          <p:grpSp>
            <p:nvGrpSpPr>
              <p:cNvPr id="48" name="îŝḷîďé"/>
              <p:cNvGrpSpPr/>
              <p:nvPr/>
            </p:nvGrpSpPr>
            <p:grpSpPr>
              <a:xfrm>
                <a:off x="3378960" y="2187044"/>
                <a:ext cx="1162685" cy="1941570"/>
                <a:chOff x="1261456" y="2187044"/>
                <a:chExt cx="1162685" cy="1941570"/>
              </a:xfrm>
            </p:grpSpPr>
            <p:sp>
              <p:nvSpPr>
                <p:cNvPr id="52" name="íṣľîďé"/>
                <p:cNvSpPr/>
                <p:nvPr/>
              </p:nvSpPr>
              <p:spPr>
                <a:xfrm>
                  <a:off x="1610427" y="3824524"/>
                  <a:ext cx="304098" cy="30409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cxnSp>
              <p:nvCxnSpPr>
                <p:cNvPr id="53" name="iṥľïḓe"/>
                <p:cNvCxnSpPr>
                  <a:endCxn id="52" idx="0"/>
                </p:cNvCxnSpPr>
                <p:nvPr/>
              </p:nvCxnSpPr>
              <p:spPr>
                <a:xfrm>
                  <a:off x="1762476" y="2187044"/>
                  <a:ext cx="0" cy="1637480"/>
                </a:xfrm>
                <a:prstGeom prst="line">
                  <a:avLst/>
                </a:prstGeom>
                <a:ln w="19050">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4" name="îsļîde"/>
                <p:cNvSpPr/>
                <p:nvPr/>
              </p:nvSpPr>
              <p:spPr>
                <a:xfrm>
                  <a:off x="1261456" y="2770611"/>
                  <a:ext cx="1162685" cy="38417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1600" b="1" dirty="0">
                      <a:latin typeface="微软雅黑" panose="020B0503020204020204" pitchFamily="34" charset="-122"/>
                      <a:ea typeface="微软雅黑" panose="020B0503020204020204" pitchFamily="34" charset="-122"/>
                      <a:sym typeface="+mn-ea"/>
                    </a:rPr>
                    <a:t>可扩展特性</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p:txBody>
            </p:sp>
          </p:grpSp>
        </p:grpSp>
        <p:grpSp>
          <p:nvGrpSpPr>
            <p:cNvPr id="7" name="ïṡḻîḑe"/>
            <p:cNvGrpSpPr/>
            <p:nvPr/>
          </p:nvGrpSpPr>
          <p:grpSpPr>
            <a:xfrm>
              <a:off x="7706" y="1697"/>
              <a:ext cx="2155" cy="4567"/>
              <a:chOff x="5291405" y="1228415"/>
              <a:chExt cx="1368425" cy="2900199"/>
            </a:xfrm>
          </p:grpSpPr>
          <p:sp>
            <p:nvSpPr>
              <p:cNvPr id="38" name="išľïde"/>
              <p:cNvSpPr/>
              <p:nvPr/>
            </p:nvSpPr>
            <p:spPr bwMode="auto">
              <a:xfrm>
                <a:off x="5683856" y="1228415"/>
                <a:ext cx="582896" cy="437172"/>
              </a:xfrm>
              <a:custGeom>
                <a:avLst/>
                <a:gdLst/>
                <a:ahLst/>
                <a:cxnLst>
                  <a:cxn ang="0">
                    <a:pos x="168" y="126"/>
                  </a:cxn>
                  <a:cxn ang="0">
                    <a:pos x="0" y="126"/>
                  </a:cxn>
                  <a:cxn ang="0">
                    <a:pos x="0" y="0"/>
                  </a:cxn>
                  <a:cxn ang="0">
                    <a:pos x="10" y="0"/>
                  </a:cxn>
                  <a:cxn ang="0">
                    <a:pos x="10" y="115"/>
                  </a:cxn>
                  <a:cxn ang="0">
                    <a:pos x="168" y="115"/>
                  </a:cxn>
                  <a:cxn ang="0">
                    <a:pos x="168" y="126"/>
                  </a:cxn>
                  <a:cxn ang="0">
                    <a:pos x="54" y="104"/>
                  </a:cxn>
                  <a:cxn ang="0">
                    <a:pos x="32" y="104"/>
                  </a:cxn>
                  <a:cxn ang="0">
                    <a:pos x="32" y="63"/>
                  </a:cxn>
                  <a:cxn ang="0">
                    <a:pos x="54" y="63"/>
                  </a:cxn>
                  <a:cxn ang="0">
                    <a:pos x="54" y="104"/>
                  </a:cxn>
                  <a:cxn ang="0">
                    <a:pos x="84" y="104"/>
                  </a:cxn>
                  <a:cxn ang="0">
                    <a:pos x="64" y="104"/>
                  </a:cxn>
                  <a:cxn ang="0">
                    <a:pos x="64" y="19"/>
                  </a:cxn>
                  <a:cxn ang="0">
                    <a:pos x="84" y="19"/>
                  </a:cxn>
                  <a:cxn ang="0">
                    <a:pos x="84" y="104"/>
                  </a:cxn>
                  <a:cxn ang="0">
                    <a:pos x="116" y="104"/>
                  </a:cxn>
                  <a:cxn ang="0">
                    <a:pos x="95" y="104"/>
                  </a:cxn>
                  <a:cxn ang="0">
                    <a:pos x="95" y="41"/>
                  </a:cxn>
                  <a:cxn ang="0">
                    <a:pos x="116" y="41"/>
                  </a:cxn>
                  <a:cxn ang="0">
                    <a:pos x="116" y="104"/>
                  </a:cxn>
                  <a:cxn ang="0">
                    <a:pos x="147" y="104"/>
                  </a:cxn>
                  <a:cxn ang="0">
                    <a:pos x="127" y="104"/>
                  </a:cxn>
                  <a:cxn ang="0">
                    <a:pos x="127" y="9"/>
                  </a:cxn>
                  <a:cxn ang="0">
                    <a:pos x="147" y="9"/>
                  </a:cxn>
                  <a:cxn ang="0">
                    <a:pos x="147" y="104"/>
                  </a:cxn>
                </a:cxnLst>
                <a:rect l="0" t="0"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chemeClr val="accent1"/>
              </a:solidFill>
              <a:ln w="9525">
                <a:noFill/>
                <a:round/>
              </a:ln>
            </p:spPr>
            <p:txBody>
              <a:bodyPr anchor="ctr"/>
              <a:lstStyle/>
              <a:p>
                <a:pPr algn="ctr"/>
                <a:endParaRPr>
                  <a:latin typeface="微软雅黑" panose="020B0503020204020204" pitchFamily="34" charset="-122"/>
                  <a:ea typeface="微软雅黑" panose="020B0503020204020204" pitchFamily="34" charset="-122"/>
                </a:endParaRPr>
              </a:p>
            </p:txBody>
          </p:sp>
          <p:grpSp>
            <p:nvGrpSpPr>
              <p:cNvPr id="39" name="ïšḷïďè"/>
              <p:cNvGrpSpPr/>
              <p:nvPr/>
            </p:nvGrpSpPr>
            <p:grpSpPr>
              <a:xfrm>
                <a:off x="5291405" y="1813934"/>
                <a:ext cx="1368425" cy="2314680"/>
                <a:chOff x="1078576" y="1813934"/>
                <a:chExt cx="1368425" cy="2314680"/>
              </a:xfrm>
            </p:grpSpPr>
            <p:sp>
              <p:nvSpPr>
                <p:cNvPr id="43" name="iṩḷîḍè"/>
                <p:cNvSpPr/>
                <p:nvPr/>
              </p:nvSpPr>
              <p:spPr>
                <a:xfrm>
                  <a:off x="1610427" y="3824524"/>
                  <a:ext cx="304098" cy="30409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cxnSp>
              <p:nvCxnSpPr>
                <p:cNvPr id="44" name="išļîḋe"/>
                <p:cNvCxnSpPr>
                  <a:endCxn id="43" idx="0"/>
                </p:cNvCxnSpPr>
                <p:nvPr/>
              </p:nvCxnSpPr>
              <p:spPr>
                <a:xfrm>
                  <a:off x="1762476" y="1813934"/>
                  <a:ext cx="0" cy="2010590"/>
                </a:xfrm>
                <a:prstGeom prst="line">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5" name="îs1îḑê"/>
                <p:cNvSpPr/>
                <p:nvPr/>
              </p:nvSpPr>
              <p:spPr>
                <a:xfrm>
                  <a:off x="1078576" y="2146676"/>
                  <a:ext cx="1368425" cy="521337"/>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altLang="zh-CN" sz="1600" b="1" dirty="0">
                      <a:latin typeface="微软雅黑" panose="020B0503020204020204" pitchFamily="34" charset="-122"/>
                      <a:ea typeface="微软雅黑" panose="020B0503020204020204" pitchFamily="34" charset="-122"/>
                      <a:sym typeface="+mn-ea"/>
                    </a:rPr>
                    <a:t>高效的多用户</a:t>
                  </a:r>
                  <a:endParaRPr lang="en-US" altLang="zh-CN" sz="1600" b="1" dirty="0">
                    <a:latin typeface="微软雅黑" panose="020B0503020204020204" pitchFamily="34" charset="-122"/>
                    <a:ea typeface="微软雅黑" panose="020B0503020204020204" pitchFamily="34" charset="-122"/>
                    <a:sym typeface="+mn-ea"/>
                  </a:endParaRPr>
                </a:p>
                <a:p>
                  <a:pPr algn="ctr"/>
                  <a:r>
                    <a:rPr lang="en-US" altLang="zh-CN" sz="1600" b="1" dirty="0">
                      <a:latin typeface="微软雅黑" panose="020B0503020204020204" pitchFamily="34" charset="-122"/>
                      <a:ea typeface="微软雅黑" panose="020B0503020204020204" pitchFamily="34" charset="-122"/>
                      <a:sym typeface="+mn-ea"/>
                    </a:rPr>
                    <a:t>支持特性</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p:txBody>
            </p:sp>
          </p:grpSp>
        </p:grpSp>
        <p:grpSp>
          <p:nvGrpSpPr>
            <p:cNvPr id="8" name="iṥľîdê"/>
            <p:cNvGrpSpPr/>
            <p:nvPr/>
          </p:nvGrpSpPr>
          <p:grpSpPr>
            <a:xfrm>
              <a:off x="11960" y="2307"/>
              <a:ext cx="2074" cy="3910"/>
              <a:chOff x="7436153" y="1645267"/>
              <a:chExt cx="1316990" cy="2483347"/>
            </a:xfrm>
          </p:grpSpPr>
          <p:sp>
            <p:nvSpPr>
              <p:cNvPr id="29" name="íṩľïḓé"/>
              <p:cNvSpPr/>
              <p:nvPr/>
            </p:nvSpPr>
            <p:spPr bwMode="auto">
              <a:xfrm>
                <a:off x="7843831" y="1645267"/>
                <a:ext cx="473703" cy="473703"/>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accent1"/>
              </a:solidFill>
              <a:ln w="9525">
                <a:noFill/>
                <a:round/>
              </a:ln>
            </p:spPr>
            <p:txBody>
              <a:bodyPr anchor="ctr"/>
              <a:lstStyle/>
              <a:p>
                <a:pPr algn="ctr"/>
                <a:endParaRPr>
                  <a:latin typeface="微软雅黑" panose="020B0503020204020204" pitchFamily="34" charset="-122"/>
                  <a:ea typeface="微软雅黑" panose="020B0503020204020204" pitchFamily="34" charset="-122"/>
                </a:endParaRPr>
              </a:p>
            </p:txBody>
          </p:sp>
          <p:grpSp>
            <p:nvGrpSpPr>
              <p:cNvPr id="30" name="îśļiḍé"/>
              <p:cNvGrpSpPr/>
              <p:nvPr/>
            </p:nvGrpSpPr>
            <p:grpSpPr>
              <a:xfrm>
                <a:off x="7436153" y="2187044"/>
                <a:ext cx="1316990" cy="1941570"/>
                <a:chOff x="1117946" y="2187044"/>
                <a:chExt cx="1316990" cy="1941570"/>
              </a:xfrm>
            </p:grpSpPr>
            <p:sp>
              <p:nvSpPr>
                <p:cNvPr id="34" name="iŝlîḍè"/>
                <p:cNvSpPr/>
                <p:nvPr/>
              </p:nvSpPr>
              <p:spPr>
                <a:xfrm>
                  <a:off x="1610427" y="3824524"/>
                  <a:ext cx="304098" cy="30409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cxnSp>
              <p:nvCxnSpPr>
                <p:cNvPr id="35" name="ïṡ1ïďe"/>
                <p:cNvCxnSpPr>
                  <a:endCxn id="34" idx="0"/>
                </p:cNvCxnSpPr>
                <p:nvPr/>
              </p:nvCxnSpPr>
              <p:spPr>
                <a:xfrm>
                  <a:off x="1762476" y="2187044"/>
                  <a:ext cx="0" cy="1637480"/>
                </a:xfrm>
                <a:prstGeom prst="line">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6" name="íṧḻíḍe"/>
                <p:cNvSpPr/>
                <p:nvPr/>
              </p:nvSpPr>
              <p:spPr>
                <a:xfrm>
                  <a:off x="1117946" y="2770611"/>
                  <a:ext cx="1316990" cy="384176"/>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eaLnBrk="1" hangingPunct="1">
                    <a:lnSpc>
                      <a:spcPct val="100000"/>
                    </a:lnSpc>
                    <a:spcBef>
                      <a:spcPct val="0"/>
                    </a:spcBef>
                    <a:buFontTx/>
                    <a:buNone/>
                  </a:pPr>
                  <a:r>
                    <a:rPr lang="en-US" altLang="zh-CN" sz="1600" b="1" dirty="0">
                      <a:latin typeface="微软雅黑" panose="020B0503020204020204" pitchFamily="34" charset="-122"/>
                      <a:ea typeface="微软雅黑" panose="020B0503020204020204" pitchFamily="34" charset="-122"/>
                      <a:sym typeface="+mn-ea"/>
                    </a:rPr>
                    <a:t>随需应变特性</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p:txBody>
            </p:sp>
          </p:grpSp>
        </p:grpSp>
        <p:grpSp>
          <p:nvGrpSpPr>
            <p:cNvPr id="9" name="íṡḻiḍê"/>
            <p:cNvGrpSpPr/>
            <p:nvPr/>
          </p:nvGrpSpPr>
          <p:grpSpPr>
            <a:xfrm>
              <a:off x="14299" y="2996"/>
              <a:ext cx="1806" cy="3221"/>
              <a:chOff x="9612648" y="2083204"/>
              <a:chExt cx="1146810" cy="2045410"/>
            </a:xfrm>
          </p:grpSpPr>
          <p:sp>
            <p:nvSpPr>
              <p:cNvPr id="20" name="íṩľïḋê"/>
              <p:cNvSpPr/>
              <p:nvPr/>
            </p:nvSpPr>
            <p:spPr bwMode="auto">
              <a:xfrm>
                <a:off x="9931791" y="2083204"/>
                <a:ext cx="509499" cy="470845"/>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accent2"/>
              </a:solidFill>
              <a:ln w="9525">
                <a:noFill/>
                <a:round/>
              </a:ln>
            </p:spPr>
            <p:txBody>
              <a:bodyPr anchor="ctr"/>
              <a:lstStyle/>
              <a:p>
                <a:pPr algn="ctr"/>
                <a:endParaRPr>
                  <a:latin typeface="微软雅黑" panose="020B0503020204020204" pitchFamily="34" charset="-122"/>
                  <a:ea typeface="微软雅黑" panose="020B0503020204020204" pitchFamily="34" charset="-122"/>
                </a:endParaRPr>
              </a:p>
            </p:txBody>
          </p:sp>
          <p:grpSp>
            <p:nvGrpSpPr>
              <p:cNvPr id="21" name="îṡḻîḓê"/>
              <p:cNvGrpSpPr/>
              <p:nvPr/>
            </p:nvGrpSpPr>
            <p:grpSpPr>
              <a:xfrm>
                <a:off x="9612648" y="2743922"/>
                <a:ext cx="1146810" cy="1384692"/>
                <a:chOff x="1189066" y="2743922"/>
                <a:chExt cx="1146810" cy="1384692"/>
              </a:xfrm>
            </p:grpSpPr>
            <p:sp>
              <p:nvSpPr>
                <p:cNvPr id="25" name="ïṥḻiḑé"/>
                <p:cNvSpPr/>
                <p:nvPr/>
              </p:nvSpPr>
              <p:spPr>
                <a:xfrm>
                  <a:off x="1610427" y="3824524"/>
                  <a:ext cx="304098" cy="30409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cxnSp>
              <p:nvCxnSpPr>
                <p:cNvPr id="26" name="išļiḑê"/>
                <p:cNvCxnSpPr>
                  <a:endCxn id="25" idx="0"/>
                </p:cNvCxnSpPr>
                <p:nvPr/>
              </p:nvCxnSpPr>
              <p:spPr>
                <a:xfrm>
                  <a:off x="1762475" y="2743922"/>
                  <a:ext cx="1" cy="1080602"/>
                </a:xfrm>
                <a:prstGeom prst="line">
                  <a:avLst/>
                </a:prstGeom>
                <a:ln w="19050">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7" name="îš1îdê"/>
                <p:cNvSpPr/>
                <p:nvPr/>
              </p:nvSpPr>
              <p:spPr>
                <a:xfrm>
                  <a:off x="1189066" y="3131273"/>
                  <a:ext cx="1146810" cy="502922"/>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altLang="zh-CN" sz="1600" b="1" dirty="0">
                      <a:latin typeface="微软雅黑" panose="020B0503020204020204" pitchFamily="34" charset="-122"/>
                      <a:ea typeface="微软雅黑" panose="020B0503020204020204" pitchFamily="34" charset="-122"/>
                      <a:sym typeface="+mn-ea"/>
                    </a:rPr>
                    <a:t>在线工作和</a:t>
                  </a:r>
                  <a:endParaRPr lang="en-US" altLang="zh-CN" sz="1600" b="1" dirty="0">
                    <a:latin typeface="微软雅黑" panose="020B0503020204020204" pitchFamily="34" charset="-122"/>
                    <a:ea typeface="微软雅黑" panose="020B0503020204020204" pitchFamily="34" charset="-122"/>
                    <a:sym typeface="+mn-ea"/>
                  </a:endParaRPr>
                </a:p>
                <a:p>
                  <a:pPr algn="ctr"/>
                  <a:r>
                    <a:rPr lang="en-US" altLang="zh-CN" sz="1600" b="1" dirty="0">
                      <a:latin typeface="微软雅黑" panose="020B0503020204020204" pitchFamily="34" charset="-122"/>
                      <a:ea typeface="微软雅黑" panose="020B0503020204020204" pitchFamily="34" charset="-122"/>
                      <a:sym typeface="+mn-ea"/>
                    </a:rPr>
                    <a:t>生活特性</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p:txBody>
            </p:sp>
          </p:grpSp>
        </p:grpSp>
        <p:grpSp>
          <p:nvGrpSpPr>
            <p:cNvPr id="10" name="íśḻïḑê"/>
            <p:cNvGrpSpPr/>
            <p:nvPr/>
          </p:nvGrpSpPr>
          <p:grpSpPr>
            <a:xfrm>
              <a:off x="10077" y="1571"/>
              <a:ext cx="1771" cy="4646"/>
              <a:chOff x="5412055" y="1178195"/>
              <a:chExt cx="1124585" cy="2950419"/>
            </a:xfrm>
          </p:grpSpPr>
          <p:sp>
            <p:nvSpPr>
              <p:cNvPr id="12" name="ïṩ1íďé"/>
              <p:cNvSpPr/>
              <p:nvPr/>
            </p:nvSpPr>
            <p:spPr bwMode="auto">
              <a:xfrm>
                <a:off x="5683854" y="1178195"/>
                <a:ext cx="582896" cy="537610"/>
              </a:xfrm>
              <a:custGeom>
                <a:avLst/>
                <a:gdLst>
                  <a:gd name="connsiteX0" fmla="*/ 176147 w 578111"/>
                  <a:gd name="connsiteY0" fmla="*/ 221031 h 533197"/>
                  <a:gd name="connsiteX1" fmla="*/ 212154 w 578111"/>
                  <a:gd name="connsiteY1" fmla="*/ 256947 h 533197"/>
                  <a:gd name="connsiteX2" fmla="*/ 212154 w 578111"/>
                  <a:gd name="connsiteY2" fmla="*/ 348118 h 533197"/>
                  <a:gd name="connsiteX3" fmla="*/ 176147 w 578111"/>
                  <a:gd name="connsiteY3" fmla="*/ 384955 h 533197"/>
                  <a:gd name="connsiteX4" fmla="*/ 139217 w 578111"/>
                  <a:gd name="connsiteY4" fmla="*/ 348118 h 533197"/>
                  <a:gd name="connsiteX5" fmla="*/ 139217 w 578111"/>
                  <a:gd name="connsiteY5" fmla="*/ 256947 h 533197"/>
                  <a:gd name="connsiteX6" fmla="*/ 176147 w 578111"/>
                  <a:gd name="connsiteY6" fmla="*/ 221031 h 533197"/>
                  <a:gd name="connsiteX7" fmla="*/ 267503 w 578111"/>
                  <a:gd name="connsiteY7" fmla="*/ 184193 h 533197"/>
                  <a:gd name="connsiteX8" fmla="*/ 303437 w 578111"/>
                  <a:gd name="connsiteY8" fmla="*/ 221030 h 533197"/>
                  <a:gd name="connsiteX9" fmla="*/ 303437 w 578111"/>
                  <a:gd name="connsiteY9" fmla="*/ 348119 h 533197"/>
                  <a:gd name="connsiteX10" fmla="*/ 267503 w 578111"/>
                  <a:gd name="connsiteY10" fmla="*/ 384956 h 533197"/>
                  <a:gd name="connsiteX11" fmla="*/ 230648 w 578111"/>
                  <a:gd name="connsiteY11" fmla="*/ 348119 h 533197"/>
                  <a:gd name="connsiteX12" fmla="*/ 230648 w 578111"/>
                  <a:gd name="connsiteY12" fmla="*/ 221030 h 533197"/>
                  <a:gd name="connsiteX13" fmla="*/ 267503 w 578111"/>
                  <a:gd name="connsiteY13" fmla="*/ 184193 h 533197"/>
                  <a:gd name="connsiteX14" fmla="*/ 357937 w 578111"/>
                  <a:gd name="connsiteY14" fmla="*/ 148390 h 533197"/>
                  <a:gd name="connsiteX15" fmla="*/ 394867 w 578111"/>
                  <a:gd name="connsiteY15" fmla="*/ 184289 h 533197"/>
                  <a:gd name="connsiteX16" fmla="*/ 394867 w 578111"/>
                  <a:gd name="connsiteY16" fmla="*/ 348136 h 533197"/>
                  <a:gd name="connsiteX17" fmla="*/ 357937 w 578111"/>
                  <a:gd name="connsiteY17" fmla="*/ 384955 h 533197"/>
                  <a:gd name="connsiteX18" fmla="*/ 321930 w 578111"/>
                  <a:gd name="connsiteY18" fmla="*/ 348136 h 533197"/>
                  <a:gd name="connsiteX19" fmla="*/ 321930 w 578111"/>
                  <a:gd name="connsiteY19" fmla="*/ 184289 h 533197"/>
                  <a:gd name="connsiteX20" fmla="*/ 357937 w 578111"/>
                  <a:gd name="connsiteY20" fmla="*/ 148390 h 533197"/>
                  <a:gd name="connsiteX21" fmla="*/ 267469 w 578111"/>
                  <a:gd name="connsiteY21" fmla="*/ 0 h 533197"/>
                  <a:gd name="connsiteX22" fmla="*/ 529404 w 578111"/>
                  <a:gd name="connsiteY22" fmla="*/ 218252 h 533197"/>
                  <a:gd name="connsiteX23" fmla="*/ 566296 w 578111"/>
                  <a:gd name="connsiteY23" fmla="*/ 218252 h 533197"/>
                  <a:gd name="connsiteX24" fmla="*/ 576441 w 578111"/>
                  <a:gd name="connsiteY24" fmla="*/ 224698 h 533197"/>
                  <a:gd name="connsiteX25" fmla="*/ 575519 w 578111"/>
                  <a:gd name="connsiteY25" fmla="*/ 237590 h 533197"/>
                  <a:gd name="connsiteX26" fmla="*/ 514647 w 578111"/>
                  <a:gd name="connsiteY26" fmla="*/ 310341 h 533197"/>
                  <a:gd name="connsiteX27" fmla="*/ 505424 w 578111"/>
                  <a:gd name="connsiteY27" fmla="*/ 314945 h 533197"/>
                  <a:gd name="connsiteX28" fmla="*/ 496201 w 578111"/>
                  <a:gd name="connsiteY28" fmla="*/ 310341 h 533197"/>
                  <a:gd name="connsiteX29" fmla="*/ 435328 w 578111"/>
                  <a:gd name="connsiteY29" fmla="*/ 237590 h 533197"/>
                  <a:gd name="connsiteX30" fmla="*/ 433484 w 578111"/>
                  <a:gd name="connsiteY30" fmla="*/ 224698 h 533197"/>
                  <a:gd name="connsiteX31" fmla="*/ 444551 w 578111"/>
                  <a:gd name="connsiteY31" fmla="*/ 218252 h 533197"/>
                  <a:gd name="connsiteX32" fmla="*/ 480521 w 578111"/>
                  <a:gd name="connsiteY32" fmla="*/ 218252 h 533197"/>
                  <a:gd name="connsiteX33" fmla="*/ 267469 w 578111"/>
                  <a:gd name="connsiteY33" fmla="*/ 47886 h 533197"/>
                  <a:gd name="connsiteX34" fmla="*/ 48882 w 578111"/>
                  <a:gd name="connsiteY34" fmla="*/ 266138 h 533197"/>
                  <a:gd name="connsiteX35" fmla="*/ 267469 w 578111"/>
                  <a:gd name="connsiteY35" fmla="*/ 484390 h 533197"/>
                  <a:gd name="connsiteX36" fmla="*/ 456541 w 578111"/>
                  <a:gd name="connsiteY36" fmla="*/ 375724 h 533197"/>
                  <a:gd name="connsiteX37" fmla="*/ 489744 w 578111"/>
                  <a:gd name="connsiteY37" fmla="*/ 366515 h 533197"/>
                  <a:gd name="connsiteX38" fmla="*/ 498967 w 578111"/>
                  <a:gd name="connsiteY38" fmla="*/ 399668 h 533197"/>
                  <a:gd name="connsiteX39" fmla="*/ 267469 w 578111"/>
                  <a:gd name="connsiteY39" fmla="*/ 533197 h 533197"/>
                  <a:gd name="connsiteX40" fmla="*/ 0 w 578111"/>
                  <a:gd name="connsiteY40" fmla="*/ 266138 h 533197"/>
                  <a:gd name="connsiteX41" fmla="*/ 267469 w 578111"/>
                  <a:gd name="connsiteY4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8111" h="533197">
                    <a:moveTo>
                      <a:pt x="176147" y="221031"/>
                    </a:moveTo>
                    <a:cubicBezTo>
                      <a:pt x="196459" y="221031"/>
                      <a:pt x="212154" y="237608"/>
                      <a:pt x="212154" y="256947"/>
                    </a:cubicBezTo>
                    <a:lnTo>
                      <a:pt x="212154" y="348118"/>
                    </a:lnTo>
                    <a:cubicBezTo>
                      <a:pt x="212154" y="368378"/>
                      <a:pt x="196459" y="384955"/>
                      <a:pt x="176147" y="384955"/>
                    </a:cubicBezTo>
                    <a:cubicBezTo>
                      <a:pt x="155836" y="384955"/>
                      <a:pt x="139217" y="368378"/>
                      <a:pt x="139217" y="348118"/>
                    </a:cubicBezTo>
                    <a:lnTo>
                      <a:pt x="139217" y="256947"/>
                    </a:lnTo>
                    <a:cubicBezTo>
                      <a:pt x="139217" y="237608"/>
                      <a:pt x="155836" y="221031"/>
                      <a:pt x="176147" y="221031"/>
                    </a:cubicBezTo>
                    <a:close/>
                    <a:moveTo>
                      <a:pt x="267503" y="184193"/>
                    </a:moveTo>
                    <a:cubicBezTo>
                      <a:pt x="286852" y="184193"/>
                      <a:pt x="303437" y="200770"/>
                      <a:pt x="303437" y="221030"/>
                    </a:cubicBezTo>
                    <a:lnTo>
                      <a:pt x="303437" y="348119"/>
                    </a:lnTo>
                    <a:cubicBezTo>
                      <a:pt x="303437" y="368379"/>
                      <a:pt x="287774" y="384956"/>
                      <a:pt x="267503" y="384956"/>
                    </a:cubicBezTo>
                    <a:cubicBezTo>
                      <a:pt x="247233" y="384956"/>
                      <a:pt x="230648" y="368379"/>
                      <a:pt x="230648" y="348119"/>
                    </a:cubicBezTo>
                    <a:lnTo>
                      <a:pt x="230648" y="221030"/>
                    </a:lnTo>
                    <a:cubicBezTo>
                      <a:pt x="230648" y="200770"/>
                      <a:pt x="247233" y="184193"/>
                      <a:pt x="267503" y="184193"/>
                    </a:cubicBezTo>
                    <a:close/>
                    <a:moveTo>
                      <a:pt x="357937" y="148390"/>
                    </a:moveTo>
                    <a:cubicBezTo>
                      <a:pt x="378249" y="148390"/>
                      <a:pt x="394867" y="164959"/>
                      <a:pt x="394867" y="184289"/>
                    </a:cubicBezTo>
                    <a:lnTo>
                      <a:pt x="394867" y="348136"/>
                    </a:lnTo>
                    <a:cubicBezTo>
                      <a:pt x="394867" y="368386"/>
                      <a:pt x="378249" y="384955"/>
                      <a:pt x="357937" y="384955"/>
                    </a:cubicBezTo>
                    <a:cubicBezTo>
                      <a:pt x="338549" y="384955"/>
                      <a:pt x="321930" y="368386"/>
                      <a:pt x="321930" y="348136"/>
                    </a:cubicBezTo>
                    <a:lnTo>
                      <a:pt x="321930" y="184289"/>
                    </a:lnTo>
                    <a:cubicBezTo>
                      <a:pt x="321930" y="164959"/>
                      <a:pt x="338549" y="148390"/>
                      <a:pt x="357937" y="148390"/>
                    </a:cubicBezTo>
                    <a:close/>
                    <a:moveTo>
                      <a:pt x="267469" y="0"/>
                    </a:moveTo>
                    <a:cubicBezTo>
                      <a:pt x="397514" y="0"/>
                      <a:pt x="507268" y="93931"/>
                      <a:pt x="529404" y="218252"/>
                    </a:cubicBezTo>
                    <a:lnTo>
                      <a:pt x="566296" y="218252"/>
                    </a:lnTo>
                    <a:cubicBezTo>
                      <a:pt x="570907" y="218252"/>
                      <a:pt x="574597" y="221014"/>
                      <a:pt x="576441" y="224698"/>
                    </a:cubicBezTo>
                    <a:cubicBezTo>
                      <a:pt x="579208" y="229302"/>
                      <a:pt x="578286" y="233907"/>
                      <a:pt x="575519" y="237590"/>
                    </a:cubicBezTo>
                    <a:lnTo>
                      <a:pt x="514647" y="310341"/>
                    </a:lnTo>
                    <a:cubicBezTo>
                      <a:pt x="511880" y="313104"/>
                      <a:pt x="509113" y="314945"/>
                      <a:pt x="505424" y="314945"/>
                    </a:cubicBezTo>
                    <a:cubicBezTo>
                      <a:pt x="501734" y="314945"/>
                      <a:pt x="498045" y="313104"/>
                      <a:pt x="496201" y="310341"/>
                    </a:cubicBezTo>
                    <a:lnTo>
                      <a:pt x="435328" y="237590"/>
                    </a:lnTo>
                    <a:cubicBezTo>
                      <a:pt x="431639" y="233907"/>
                      <a:pt x="431639" y="229302"/>
                      <a:pt x="433484" y="224698"/>
                    </a:cubicBezTo>
                    <a:cubicBezTo>
                      <a:pt x="435328" y="221014"/>
                      <a:pt x="439940" y="218252"/>
                      <a:pt x="444551" y="218252"/>
                    </a:cubicBezTo>
                    <a:lnTo>
                      <a:pt x="480521" y="218252"/>
                    </a:lnTo>
                    <a:cubicBezTo>
                      <a:pt x="458386" y="120637"/>
                      <a:pt x="370767" y="47886"/>
                      <a:pt x="267469" y="47886"/>
                    </a:cubicBezTo>
                    <a:cubicBezTo>
                      <a:pt x="146647" y="47886"/>
                      <a:pt x="48882" y="146422"/>
                      <a:pt x="48882" y="266138"/>
                    </a:cubicBezTo>
                    <a:cubicBezTo>
                      <a:pt x="48882" y="386775"/>
                      <a:pt x="146647" y="484390"/>
                      <a:pt x="267469" y="484390"/>
                    </a:cubicBezTo>
                    <a:cubicBezTo>
                      <a:pt x="344942" y="484390"/>
                      <a:pt x="417805" y="442949"/>
                      <a:pt x="456541" y="375724"/>
                    </a:cubicBezTo>
                    <a:cubicBezTo>
                      <a:pt x="462998" y="363753"/>
                      <a:pt x="477754" y="360069"/>
                      <a:pt x="489744" y="366515"/>
                    </a:cubicBezTo>
                    <a:cubicBezTo>
                      <a:pt x="501734" y="373883"/>
                      <a:pt x="505424" y="388617"/>
                      <a:pt x="498967" y="399668"/>
                    </a:cubicBezTo>
                    <a:cubicBezTo>
                      <a:pt x="451008" y="482548"/>
                      <a:pt x="362466" y="533197"/>
                      <a:pt x="267469" y="533197"/>
                    </a:cubicBezTo>
                    <a:cubicBezTo>
                      <a:pt x="119900" y="533197"/>
                      <a:pt x="0" y="413481"/>
                      <a:pt x="0" y="266138"/>
                    </a:cubicBezTo>
                    <a:cubicBezTo>
                      <a:pt x="0" y="119716"/>
                      <a:pt x="119900" y="0"/>
                      <a:pt x="267469" y="0"/>
                    </a:cubicBezTo>
                    <a:close/>
                  </a:path>
                </a:pathLst>
              </a:custGeom>
              <a:solidFill>
                <a:schemeClr val="accent2"/>
              </a:solidFill>
              <a:ln w="9525">
                <a:noFill/>
                <a:round/>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latin typeface="微软雅黑" panose="020B0503020204020204" pitchFamily="34" charset="-122"/>
                  <a:ea typeface="微软雅黑" panose="020B0503020204020204" pitchFamily="34" charset="-122"/>
                </a:endParaRPr>
              </a:p>
            </p:txBody>
          </p:sp>
          <p:grpSp>
            <p:nvGrpSpPr>
              <p:cNvPr id="13" name="îSḷïďé"/>
              <p:cNvGrpSpPr/>
              <p:nvPr/>
            </p:nvGrpSpPr>
            <p:grpSpPr>
              <a:xfrm>
                <a:off x="5412055" y="1813934"/>
                <a:ext cx="1124585" cy="2314680"/>
                <a:chOff x="1199226" y="1813934"/>
                <a:chExt cx="1124585" cy="2314680"/>
              </a:xfrm>
            </p:grpSpPr>
            <p:sp>
              <p:nvSpPr>
                <p:cNvPr id="16" name="ïslide"/>
                <p:cNvSpPr/>
                <p:nvPr/>
              </p:nvSpPr>
              <p:spPr>
                <a:xfrm>
                  <a:off x="1610427" y="3824524"/>
                  <a:ext cx="304098" cy="30409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latin typeface="微软雅黑" panose="020B0503020204020204" pitchFamily="34" charset="-122"/>
                    <a:ea typeface="微软雅黑" panose="020B0503020204020204" pitchFamily="34" charset="-122"/>
                  </a:endParaRPr>
                </a:p>
              </p:txBody>
            </p:sp>
            <p:cxnSp>
              <p:nvCxnSpPr>
                <p:cNvPr id="17" name="îṥḻîḍe"/>
                <p:cNvCxnSpPr>
                  <a:endCxn id="16" idx="0"/>
                </p:cNvCxnSpPr>
                <p:nvPr/>
              </p:nvCxnSpPr>
              <p:spPr>
                <a:xfrm>
                  <a:off x="1762476" y="1813934"/>
                  <a:ext cx="0" cy="2010590"/>
                </a:xfrm>
                <a:prstGeom prst="line">
                  <a:avLst/>
                </a:prstGeom>
                <a:ln w="19050">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8" name="íşļîḍe"/>
                <p:cNvSpPr/>
                <p:nvPr/>
              </p:nvSpPr>
              <p:spPr>
                <a:xfrm>
                  <a:off x="1199226" y="2248911"/>
                  <a:ext cx="1124585" cy="38417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600" b="1" dirty="0">
                      <a:latin typeface="微软雅黑" panose="020B0503020204020204" pitchFamily="34" charset="-122"/>
                      <a:ea typeface="微软雅黑" panose="020B0503020204020204" pitchFamily="34" charset="-122"/>
                      <a:sym typeface="+mn-ea"/>
                    </a:rPr>
                    <a:t>可配置特性</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p:txBody>
            </p:sp>
          </p:grpSp>
        </p:grpSp>
        <p:grpSp>
          <p:nvGrpSpPr>
            <p:cNvPr id="76" name="îṡḻîḓê"/>
            <p:cNvGrpSpPr/>
            <p:nvPr/>
          </p:nvGrpSpPr>
          <p:grpSpPr>
            <a:xfrm>
              <a:off x="16530" y="4270"/>
              <a:ext cx="1806" cy="1909"/>
              <a:chOff x="1189701" y="2743922"/>
              <a:chExt cx="1146751" cy="1384692"/>
            </a:xfrm>
          </p:grpSpPr>
          <p:sp>
            <p:nvSpPr>
              <p:cNvPr id="77" name="ïṥḻiḑé"/>
              <p:cNvSpPr/>
              <p:nvPr/>
            </p:nvSpPr>
            <p:spPr>
              <a:xfrm>
                <a:off x="1610427" y="3824524"/>
                <a:ext cx="304098" cy="304090"/>
              </a:xfrm>
              <a:prstGeom prst="ellipse">
                <a:avLst/>
              </a:prstGeom>
              <a:solidFill>
                <a:srgbClr val="B9C3E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cxnSp>
            <p:nvCxnSpPr>
              <p:cNvPr id="78" name="išļiḑê"/>
              <p:cNvCxnSpPr>
                <a:endCxn id="77" idx="0"/>
              </p:cNvCxnSpPr>
              <p:nvPr/>
            </p:nvCxnSpPr>
            <p:spPr>
              <a:xfrm>
                <a:off x="1762475" y="2743922"/>
                <a:ext cx="1" cy="1080602"/>
              </a:xfrm>
              <a:prstGeom prst="line">
                <a:avLst/>
              </a:prstGeom>
              <a:ln w="19050">
                <a:solidFill>
                  <a:srgbClr val="AFBADD"/>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9" name="îš1îdê"/>
              <p:cNvSpPr/>
              <p:nvPr/>
            </p:nvSpPr>
            <p:spPr>
              <a:xfrm>
                <a:off x="1189701" y="3158070"/>
                <a:ext cx="1146751" cy="406895"/>
              </a:xfrm>
              <a:prstGeom prst="round2SameRect">
                <a:avLst/>
              </a:prstGeom>
              <a:solidFill>
                <a:schemeClr val="accent2"/>
              </a:solidFill>
              <a:ln>
                <a:solidFill>
                  <a:srgbClr val="AFBADD"/>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zh-CN" altLang="en-US" sz="1600" b="1" dirty="0">
                    <a:latin typeface="微软雅黑" panose="020B0503020204020204" pitchFamily="34" charset="-122"/>
                    <a:ea typeface="微软雅黑" panose="020B0503020204020204" pitchFamily="34" charset="-122"/>
                    <a:sym typeface="+mn-ea"/>
                  </a:rPr>
                  <a:t>多重租赁性</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66" name="ïṣḻiďè"/>
            <p:cNvGrpSpPr/>
            <p:nvPr/>
          </p:nvGrpSpPr>
          <p:grpSpPr>
            <a:xfrm>
              <a:off x="1479" y="4289"/>
              <a:ext cx="1652" cy="1860"/>
              <a:chOff x="1237961" y="2743922"/>
              <a:chExt cx="1049020" cy="1384692"/>
            </a:xfrm>
          </p:grpSpPr>
          <p:sp>
            <p:nvSpPr>
              <p:cNvPr id="67" name="ïşḷiḋe"/>
              <p:cNvSpPr/>
              <p:nvPr/>
            </p:nvSpPr>
            <p:spPr>
              <a:xfrm>
                <a:off x="1610427" y="3824524"/>
                <a:ext cx="304098" cy="304090"/>
              </a:xfrm>
              <a:prstGeom prst="ellipse">
                <a:avLst/>
              </a:prstGeom>
              <a:solidFill>
                <a:srgbClr val="AFBA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cxnSp>
            <p:nvCxnSpPr>
              <p:cNvPr id="68" name="ísļïḑè"/>
              <p:cNvCxnSpPr>
                <a:endCxn id="67" idx="0"/>
              </p:cNvCxnSpPr>
              <p:nvPr/>
            </p:nvCxnSpPr>
            <p:spPr>
              <a:xfrm>
                <a:off x="1762475" y="2743922"/>
                <a:ext cx="1" cy="1080602"/>
              </a:xfrm>
              <a:prstGeom prst="line">
                <a:avLst/>
              </a:prstGeom>
              <a:ln w="19050">
                <a:solidFill>
                  <a:srgbClr val="AFBADD"/>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9" name="íşļîdè"/>
              <p:cNvSpPr/>
              <p:nvPr/>
            </p:nvSpPr>
            <p:spPr>
              <a:xfrm>
                <a:off x="1237961" y="3154769"/>
                <a:ext cx="1049020" cy="38417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lnSpc>
                    <a:spcPct val="100000"/>
                  </a:lnSpc>
                  <a:spcBef>
                    <a:spcPct val="0"/>
                  </a:spcBef>
                  <a:buFontTx/>
                  <a:buNone/>
                </a:pPr>
                <a:r>
                  <a:rPr lang="zh-CN" altLang="en-US" sz="1600" b="1" dirty="0">
                    <a:latin typeface="微软雅黑" panose="020B0503020204020204" pitchFamily="34" charset="-122"/>
                    <a:ea typeface="微软雅黑" panose="020B0503020204020204" pitchFamily="34" charset="-122"/>
                    <a:sym typeface="+mn-ea"/>
                  </a:rPr>
                  <a:t>互联网</a:t>
                </a:r>
                <a:r>
                  <a:rPr lang="en-US" altLang="zh-CN" sz="1600" b="1" dirty="0">
                    <a:latin typeface="微软雅黑" panose="020B0503020204020204" pitchFamily="34" charset="-122"/>
                    <a:ea typeface="微软雅黑" panose="020B0503020204020204" pitchFamily="34" charset="-122"/>
                    <a:sym typeface="+mn-ea"/>
                  </a:rPr>
                  <a:t>性</a:t>
                </a:r>
                <a:endParaRPr lang="en-US" altLang="zh-CN" sz="1600"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83" name="组合 82"/>
            <p:cNvGrpSpPr/>
            <p:nvPr/>
          </p:nvGrpSpPr>
          <p:grpSpPr>
            <a:xfrm>
              <a:off x="1964" y="3862"/>
              <a:ext cx="682" cy="351"/>
              <a:chOff x="16791" y="2816"/>
              <a:chExt cx="682" cy="351"/>
            </a:xfrm>
            <a:solidFill>
              <a:schemeClr val="tx2">
                <a:lumMod val="25000"/>
                <a:lumOff val="75000"/>
              </a:schemeClr>
            </a:solidFill>
          </p:grpSpPr>
          <p:sp>
            <p:nvSpPr>
              <p:cNvPr id="179" name="Freeform 168"/>
              <p:cNvSpPr/>
              <p:nvPr/>
            </p:nvSpPr>
            <p:spPr>
              <a:xfrm>
                <a:off x="16951" y="2816"/>
                <a:ext cx="362" cy="351"/>
              </a:xfrm>
              <a:custGeom>
                <a:avLst/>
                <a:gdLst/>
                <a:ahLst/>
                <a:cxnLst>
                  <a:cxn ang="0">
                    <a:pos x="wd2" y="hd2"/>
                  </a:cxn>
                  <a:cxn ang="5400000">
                    <a:pos x="wd2" y="hd2"/>
                  </a:cxn>
                  <a:cxn ang="10800000">
                    <a:pos x="wd2" y="hd2"/>
                  </a:cxn>
                  <a:cxn ang="16200000">
                    <a:pos x="wd2" y="hd2"/>
                  </a:cxn>
                </a:cxnLst>
                <a:rect l="0" t="0" r="r" b="b"/>
                <a:pathLst>
                  <a:path w="21600" h="21600" extrusionOk="0">
                    <a:moveTo>
                      <a:pt x="19694" y="17018"/>
                    </a:moveTo>
                    <a:cubicBezTo>
                      <a:pt x="19694" y="17018"/>
                      <a:pt x="14612" y="15709"/>
                      <a:pt x="13976" y="14400"/>
                    </a:cubicBezTo>
                    <a:cubicBezTo>
                      <a:pt x="13659" y="13745"/>
                      <a:pt x="13976" y="12764"/>
                      <a:pt x="14294" y="12109"/>
                    </a:cubicBezTo>
                    <a:cubicBezTo>
                      <a:pt x="14612" y="12109"/>
                      <a:pt x="14612" y="11782"/>
                      <a:pt x="14612" y="11455"/>
                    </a:cubicBezTo>
                    <a:cubicBezTo>
                      <a:pt x="14612" y="11455"/>
                      <a:pt x="14612" y="11455"/>
                      <a:pt x="14612" y="11455"/>
                    </a:cubicBezTo>
                    <a:cubicBezTo>
                      <a:pt x="15565" y="10145"/>
                      <a:pt x="16200" y="8182"/>
                      <a:pt x="16200" y="5891"/>
                    </a:cubicBezTo>
                    <a:cubicBezTo>
                      <a:pt x="16518" y="2618"/>
                      <a:pt x="13976" y="0"/>
                      <a:pt x="10800" y="0"/>
                    </a:cubicBezTo>
                    <a:cubicBezTo>
                      <a:pt x="10800" y="0"/>
                      <a:pt x="10800" y="0"/>
                      <a:pt x="10800" y="0"/>
                    </a:cubicBezTo>
                    <a:cubicBezTo>
                      <a:pt x="10800" y="0"/>
                      <a:pt x="10800" y="0"/>
                      <a:pt x="10800" y="0"/>
                    </a:cubicBezTo>
                    <a:cubicBezTo>
                      <a:pt x="10800" y="0"/>
                      <a:pt x="10800" y="0"/>
                      <a:pt x="10800" y="0"/>
                    </a:cubicBezTo>
                    <a:cubicBezTo>
                      <a:pt x="10800" y="0"/>
                      <a:pt x="10800" y="0"/>
                      <a:pt x="10800" y="0"/>
                    </a:cubicBezTo>
                    <a:cubicBezTo>
                      <a:pt x="7624" y="0"/>
                      <a:pt x="5082" y="2618"/>
                      <a:pt x="5400" y="5891"/>
                    </a:cubicBezTo>
                    <a:cubicBezTo>
                      <a:pt x="5400" y="8182"/>
                      <a:pt x="6035" y="10145"/>
                      <a:pt x="6988" y="11455"/>
                    </a:cubicBezTo>
                    <a:cubicBezTo>
                      <a:pt x="6988" y="11455"/>
                      <a:pt x="6988" y="11455"/>
                      <a:pt x="6988" y="11455"/>
                    </a:cubicBezTo>
                    <a:cubicBezTo>
                      <a:pt x="6988" y="11455"/>
                      <a:pt x="6988" y="11455"/>
                      <a:pt x="6988" y="11455"/>
                    </a:cubicBezTo>
                    <a:cubicBezTo>
                      <a:pt x="6988" y="11782"/>
                      <a:pt x="6988" y="12109"/>
                      <a:pt x="7306" y="12109"/>
                    </a:cubicBezTo>
                    <a:cubicBezTo>
                      <a:pt x="7624" y="12764"/>
                      <a:pt x="7941" y="13745"/>
                      <a:pt x="7624" y="14400"/>
                    </a:cubicBezTo>
                    <a:cubicBezTo>
                      <a:pt x="6988" y="15709"/>
                      <a:pt x="1906" y="17018"/>
                      <a:pt x="1906" y="17018"/>
                    </a:cubicBezTo>
                    <a:cubicBezTo>
                      <a:pt x="953" y="17345"/>
                      <a:pt x="0" y="18327"/>
                      <a:pt x="0" y="19309"/>
                    </a:cubicBezTo>
                    <a:cubicBezTo>
                      <a:pt x="0" y="21600"/>
                      <a:pt x="0" y="21600"/>
                      <a:pt x="0" y="21600"/>
                    </a:cubicBezTo>
                    <a:cubicBezTo>
                      <a:pt x="21600" y="21600"/>
                      <a:pt x="21600" y="21600"/>
                      <a:pt x="21600" y="21600"/>
                    </a:cubicBezTo>
                    <a:cubicBezTo>
                      <a:pt x="21600" y="19309"/>
                      <a:pt x="21600" y="19309"/>
                      <a:pt x="21600" y="19309"/>
                    </a:cubicBezTo>
                    <a:cubicBezTo>
                      <a:pt x="21600" y="18327"/>
                      <a:pt x="20647" y="17345"/>
                      <a:pt x="19694" y="17018"/>
                    </a:cubicBezTo>
                    <a:close/>
                  </a:path>
                </a:pathLst>
              </a:custGeom>
              <a:grpFill/>
              <a:ln w="12700" cap="flat">
                <a:noFill/>
                <a:miter lim="400000"/>
              </a:ln>
              <a:effectLst/>
            </p:spPr>
            <p:txBody>
              <a:bodyPr wrap="square" lIns="45720" tIns="45720" rIns="45720" bIns="45720" numCol="1" anchor="t">
                <a:noAutofit/>
              </a:bodyPr>
              <a:lstStyle/>
              <a:p>
                <a:endParaRPr sz="900" dirty="0">
                  <a:latin typeface="微软雅黑" panose="020B0503020204020204" pitchFamily="34" charset="-122"/>
                  <a:ea typeface="微软雅黑" panose="020B0503020204020204" pitchFamily="34" charset="-122"/>
                </a:endParaRPr>
              </a:p>
            </p:txBody>
          </p:sp>
          <p:sp>
            <p:nvSpPr>
              <p:cNvPr id="180" name="Freeform 169"/>
              <p:cNvSpPr/>
              <p:nvPr/>
            </p:nvSpPr>
            <p:spPr>
              <a:xfrm>
                <a:off x="17277" y="2913"/>
                <a:ext cx="196" cy="254"/>
              </a:xfrm>
              <a:custGeom>
                <a:avLst/>
                <a:gdLst/>
                <a:ahLst/>
                <a:cxnLst>
                  <a:cxn ang="0">
                    <a:pos x="wd2" y="hd2"/>
                  </a:cxn>
                  <a:cxn ang="5400000">
                    <a:pos x="wd2" y="hd2"/>
                  </a:cxn>
                  <a:cxn ang="10800000">
                    <a:pos x="wd2" y="hd2"/>
                  </a:cxn>
                  <a:cxn ang="16200000">
                    <a:pos x="wd2" y="hd2"/>
                  </a:cxn>
                </a:cxnLst>
                <a:rect l="0" t="0" r="r" b="b"/>
                <a:pathLst>
                  <a:path w="21600" h="21600" extrusionOk="0">
                    <a:moveTo>
                      <a:pt x="19265" y="17100"/>
                    </a:moveTo>
                    <a:cubicBezTo>
                      <a:pt x="19265" y="17100"/>
                      <a:pt x="19265" y="17100"/>
                      <a:pt x="19265" y="17100"/>
                    </a:cubicBezTo>
                    <a:cubicBezTo>
                      <a:pt x="19265" y="17100"/>
                      <a:pt x="12843" y="15750"/>
                      <a:pt x="11676" y="14400"/>
                    </a:cubicBezTo>
                    <a:cubicBezTo>
                      <a:pt x="11092" y="13500"/>
                      <a:pt x="11676" y="12600"/>
                      <a:pt x="12259" y="12150"/>
                    </a:cubicBezTo>
                    <a:cubicBezTo>
                      <a:pt x="12259" y="12150"/>
                      <a:pt x="12259" y="11700"/>
                      <a:pt x="12843" y="11700"/>
                    </a:cubicBezTo>
                    <a:cubicBezTo>
                      <a:pt x="12843" y="11700"/>
                      <a:pt x="12843" y="11700"/>
                      <a:pt x="12843" y="11700"/>
                    </a:cubicBezTo>
                    <a:cubicBezTo>
                      <a:pt x="14011" y="10350"/>
                      <a:pt x="14595" y="8550"/>
                      <a:pt x="14595" y="6300"/>
                    </a:cubicBezTo>
                    <a:cubicBezTo>
                      <a:pt x="14595" y="2700"/>
                      <a:pt x="11676" y="0"/>
                      <a:pt x="7589" y="0"/>
                    </a:cubicBezTo>
                    <a:cubicBezTo>
                      <a:pt x="7589" y="0"/>
                      <a:pt x="7589" y="0"/>
                      <a:pt x="7589" y="0"/>
                    </a:cubicBezTo>
                    <a:cubicBezTo>
                      <a:pt x="7589" y="0"/>
                      <a:pt x="7589" y="0"/>
                      <a:pt x="7589" y="0"/>
                    </a:cubicBezTo>
                    <a:cubicBezTo>
                      <a:pt x="7589" y="0"/>
                      <a:pt x="7589" y="0"/>
                      <a:pt x="7589" y="0"/>
                    </a:cubicBezTo>
                    <a:cubicBezTo>
                      <a:pt x="7589" y="0"/>
                      <a:pt x="7589" y="0"/>
                      <a:pt x="7589" y="0"/>
                    </a:cubicBezTo>
                    <a:cubicBezTo>
                      <a:pt x="3503" y="0"/>
                      <a:pt x="0" y="2700"/>
                      <a:pt x="0" y="6300"/>
                    </a:cubicBezTo>
                    <a:cubicBezTo>
                      <a:pt x="0" y="8550"/>
                      <a:pt x="1168" y="10350"/>
                      <a:pt x="2335" y="11700"/>
                    </a:cubicBezTo>
                    <a:cubicBezTo>
                      <a:pt x="2335" y="11700"/>
                      <a:pt x="2335" y="11700"/>
                      <a:pt x="2335" y="11700"/>
                    </a:cubicBezTo>
                    <a:cubicBezTo>
                      <a:pt x="2335" y="11700"/>
                      <a:pt x="2335" y="11700"/>
                      <a:pt x="2335" y="11700"/>
                    </a:cubicBezTo>
                    <a:cubicBezTo>
                      <a:pt x="2335" y="11700"/>
                      <a:pt x="2335" y="12150"/>
                      <a:pt x="2919" y="12150"/>
                    </a:cubicBezTo>
                    <a:cubicBezTo>
                      <a:pt x="2919" y="12150"/>
                      <a:pt x="2919" y="12150"/>
                      <a:pt x="2919" y="12150"/>
                    </a:cubicBezTo>
                    <a:cubicBezTo>
                      <a:pt x="5838" y="13500"/>
                      <a:pt x="8173" y="15750"/>
                      <a:pt x="8173" y="18450"/>
                    </a:cubicBezTo>
                    <a:cubicBezTo>
                      <a:pt x="8173" y="21600"/>
                      <a:pt x="8173" y="21600"/>
                      <a:pt x="8173" y="21600"/>
                    </a:cubicBezTo>
                    <a:cubicBezTo>
                      <a:pt x="21600" y="21600"/>
                      <a:pt x="21600" y="21600"/>
                      <a:pt x="21600" y="21600"/>
                    </a:cubicBezTo>
                    <a:cubicBezTo>
                      <a:pt x="21600" y="19350"/>
                      <a:pt x="21600" y="19350"/>
                      <a:pt x="21600" y="19350"/>
                    </a:cubicBezTo>
                    <a:cubicBezTo>
                      <a:pt x="21600" y="18450"/>
                      <a:pt x="20432" y="17550"/>
                      <a:pt x="19265" y="17100"/>
                    </a:cubicBezTo>
                    <a:close/>
                  </a:path>
                </a:pathLst>
              </a:custGeom>
              <a:grpFill/>
              <a:ln w="12700" cap="flat">
                <a:noFill/>
                <a:miter lim="400000"/>
              </a:ln>
              <a:effectLst/>
            </p:spPr>
            <p:txBody>
              <a:bodyPr wrap="square" lIns="45720" tIns="45720" rIns="45720" bIns="45720" numCol="1" anchor="t">
                <a:noAutofit/>
              </a:bodyPr>
              <a:lstStyle/>
              <a:p>
                <a:endParaRPr sz="900" dirty="0">
                  <a:latin typeface="微软雅黑" panose="020B0503020204020204" pitchFamily="34" charset="-122"/>
                  <a:ea typeface="微软雅黑" panose="020B0503020204020204" pitchFamily="34" charset="-122"/>
                </a:endParaRPr>
              </a:p>
            </p:txBody>
          </p:sp>
          <p:sp>
            <p:nvSpPr>
              <p:cNvPr id="181" name="Freeform 170"/>
              <p:cNvSpPr/>
              <p:nvPr/>
            </p:nvSpPr>
            <p:spPr>
              <a:xfrm>
                <a:off x="16791" y="2913"/>
                <a:ext cx="198" cy="254"/>
              </a:xfrm>
              <a:custGeom>
                <a:avLst/>
                <a:gdLst/>
                <a:ahLst/>
                <a:cxnLst>
                  <a:cxn ang="0">
                    <a:pos x="wd2" y="hd2"/>
                  </a:cxn>
                  <a:cxn ang="5400000">
                    <a:pos x="wd2" y="hd2"/>
                  </a:cxn>
                  <a:cxn ang="10800000">
                    <a:pos x="wd2" y="hd2"/>
                  </a:cxn>
                  <a:cxn ang="16200000">
                    <a:pos x="wd2" y="hd2"/>
                  </a:cxn>
                </a:cxnLst>
                <a:rect l="0" t="0" r="r" b="b"/>
                <a:pathLst>
                  <a:path w="21600" h="21600" extrusionOk="0">
                    <a:moveTo>
                      <a:pt x="18681" y="12150"/>
                    </a:moveTo>
                    <a:cubicBezTo>
                      <a:pt x="19265" y="12150"/>
                      <a:pt x="19265" y="11700"/>
                      <a:pt x="19265" y="11700"/>
                    </a:cubicBezTo>
                    <a:cubicBezTo>
                      <a:pt x="19265" y="11700"/>
                      <a:pt x="19265" y="11700"/>
                      <a:pt x="19265" y="11700"/>
                    </a:cubicBezTo>
                    <a:cubicBezTo>
                      <a:pt x="19265" y="11700"/>
                      <a:pt x="19265" y="11700"/>
                      <a:pt x="19265" y="11700"/>
                    </a:cubicBezTo>
                    <a:cubicBezTo>
                      <a:pt x="20432" y="10350"/>
                      <a:pt x="21600" y="8550"/>
                      <a:pt x="21600" y="6300"/>
                    </a:cubicBezTo>
                    <a:cubicBezTo>
                      <a:pt x="21600" y="2700"/>
                      <a:pt x="18097" y="0"/>
                      <a:pt x="14011" y="0"/>
                    </a:cubicBezTo>
                    <a:cubicBezTo>
                      <a:pt x="14011" y="0"/>
                      <a:pt x="14011" y="0"/>
                      <a:pt x="14011" y="0"/>
                    </a:cubicBezTo>
                    <a:cubicBezTo>
                      <a:pt x="14011" y="0"/>
                      <a:pt x="14011" y="0"/>
                      <a:pt x="14011" y="0"/>
                    </a:cubicBezTo>
                    <a:cubicBezTo>
                      <a:pt x="14011" y="0"/>
                      <a:pt x="14011" y="0"/>
                      <a:pt x="14011" y="0"/>
                    </a:cubicBezTo>
                    <a:cubicBezTo>
                      <a:pt x="14011" y="0"/>
                      <a:pt x="14011" y="0"/>
                      <a:pt x="14011" y="0"/>
                    </a:cubicBezTo>
                    <a:cubicBezTo>
                      <a:pt x="9924" y="0"/>
                      <a:pt x="7005" y="2700"/>
                      <a:pt x="7005" y="6300"/>
                    </a:cubicBezTo>
                    <a:cubicBezTo>
                      <a:pt x="7005" y="8550"/>
                      <a:pt x="7589" y="10350"/>
                      <a:pt x="8757" y="11700"/>
                    </a:cubicBezTo>
                    <a:cubicBezTo>
                      <a:pt x="8757" y="11700"/>
                      <a:pt x="8757" y="11700"/>
                      <a:pt x="8757" y="11700"/>
                    </a:cubicBezTo>
                    <a:cubicBezTo>
                      <a:pt x="9341" y="11700"/>
                      <a:pt x="9341" y="12150"/>
                      <a:pt x="9341" y="12150"/>
                    </a:cubicBezTo>
                    <a:cubicBezTo>
                      <a:pt x="9924" y="12600"/>
                      <a:pt x="10508" y="13500"/>
                      <a:pt x="9924" y="14400"/>
                    </a:cubicBezTo>
                    <a:cubicBezTo>
                      <a:pt x="8757" y="15750"/>
                      <a:pt x="2335" y="17100"/>
                      <a:pt x="2335" y="17100"/>
                    </a:cubicBezTo>
                    <a:cubicBezTo>
                      <a:pt x="2335" y="17100"/>
                      <a:pt x="2335" y="17100"/>
                      <a:pt x="2335" y="17100"/>
                    </a:cubicBezTo>
                    <a:cubicBezTo>
                      <a:pt x="1168" y="17550"/>
                      <a:pt x="0" y="18450"/>
                      <a:pt x="0" y="19350"/>
                    </a:cubicBezTo>
                    <a:cubicBezTo>
                      <a:pt x="0" y="21600"/>
                      <a:pt x="0" y="21600"/>
                      <a:pt x="0" y="21600"/>
                    </a:cubicBezTo>
                    <a:cubicBezTo>
                      <a:pt x="13427" y="21600"/>
                      <a:pt x="13427" y="21600"/>
                      <a:pt x="13427" y="21600"/>
                    </a:cubicBezTo>
                    <a:cubicBezTo>
                      <a:pt x="13427" y="18450"/>
                      <a:pt x="13427" y="18450"/>
                      <a:pt x="13427" y="18450"/>
                    </a:cubicBezTo>
                    <a:cubicBezTo>
                      <a:pt x="13427" y="15750"/>
                      <a:pt x="15762" y="13500"/>
                      <a:pt x="18681" y="12150"/>
                    </a:cubicBezTo>
                    <a:cubicBezTo>
                      <a:pt x="18681" y="12150"/>
                      <a:pt x="18681" y="12150"/>
                      <a:pt x="18681" y="12150"/>
                    </a:cubicBezTo>
                    <a:close/>
                  </a:path>
                </a:pathLst>
              </a:custGeom>
              <a:grpFill/>
              <a:ln w="12700" cap="flat">
                <a:noFill/>
                <a:miter lim="400000"/>
              </a:ln>
              <a:effectLst/>
            </p:spPr>
            <p:txBody>
              <a:bodyPr wrap="square" lIns="45720" tIns="45720" rIns="45720" bIns="45720" numCol="1" anchor="t">
                <a:noAutofit/>
              </a:bodyPr>
              <a:lstStyle/>
              <a:p>
                <a:endParaRPr sz="900" dirty="0">
                  <a:latin typeface="微软雅黑" panose="020B0503020204020204" pitchFamily="34" charset="-122"/>
                  <a:ea typeface="微软雅黑" panose="020B0503020204020204" pitchFamily="34" charset="-122"/>
                </a:endParaRPr>
              </a:p>
            </p:txBody>
          </p:sp>
        </p:grpSp>
        <p:sp>
          <p:nvSpPr>
            <p:cNvPr id="110" name="Freeform 99"/>
            <p:cNvSpPr/>
            <p:nvPr/>
          </p:nvSpPr>
          <p:spPr>
            <a:xfrm>
              <a:off x="17171" y="3445"/>
              <a:ext cx="522" cy="680"/>
            </a:xfrm>
            <a:custGeom>
              <a:avLst/>
              <a:gdLst/>
              <a:ahLst/>
              <a:cxnLst>
                <a:cxn ang="0">
                  <a:pos x="wd2" y="hd2"/>
                </a:cxn>
                <a:cxn ang="5400000">
                  <a:pos x="wd2" y="hd2"/>
                </a:cxn>
                <a:cxn ang="10800000">
                  <a:pos x="wd2" y="hd2"/>
                </a:cxn>
                <a:cxn ang="16200000">
                  <a:pos x="wd2" y="hd2"/>
                </a:cxn>
              </a:cxnLst>
              <a:rect l="0" t="0" r="r" b="b"/>
              <a:pathLst>
                <a:path w="21600" h="21600" extrusionOk="0">
                  <a:moveTo>
                    <a:pt x="13004" y="19238"/>
                  </a:moveTo>
                  <a:cubicBezTo>
                    <a:pt x="13004" y="16369"/>
                    <a:pt x="13004" y="16369"/>
                    <a:pt x="13004" y="16369"/>
                  </a:cubicBezTo>
                  <a:cubicBezTo>
                    <a:pt x="17853" y="15694"/>
                    <a:pt x="21600" y="12319"/>
                    <a:pt x="21600" y="8269"/>
                  </a:cubicBezTo>
                  <a:cubicBezTo>
                    <a:pt x="21600" y="3712"/>
                    <a:pt x="16751" y="0"/>
                    <a:pt x="10800" y="0"/>
                  </a:cubicBezTo>
                  <a:cubicBezTo>
                    <a:pt x="4849" y="0"/>
                    <a:pt x="0" y="3712"/>
                    <a:pt x="0" y="8269"/>
                  </a:cubicBezTo>
                  <a:cubicBezTo>
                    <a:pt x="0" y="12319"/>
                    <a:pt x="3747" y="15694"/>
                    <a:pt x="8596" y="16369"/>
                  </a:cubicBezTo>
                  <a:cubicBezTo>
                    <a:pt x="8596" y="19238"/>
                    <a:pt x="8596" y="19238"/>
                    <a:pt x="8596" y="19238"/>
                  </a:cubicBezTo>
                  <a:cubicBezTo>
                    <a:pt x="5290" y="19238"/>
                    <a:pt x="5290" y="19238"/>
                    <a:pt x="5290" y="19238"/>
                  </a:cubicBezTo>
                  <a:cubicBezTo>
                    <a:pt x="1102" y="21600"/>
                    <a:pt x="1102" y="21600"/>
                    <a:pt x="1102" y="21600"/>
                  </a:cubicBezTo>
                  <a:cubicBezTo>
                    <a:pt x="8596" y="21600"/>
                    <a:pt x="8596" y="21600"/>
                    <a:pt x="8596" y="21600"/>
                  </a:cubicBezTo>
                  <a:cubicBezTo>
                    <a:pt x="13004" y="21600"/>
                    <a:pt x="13004" y="21600"/>
                    <a:pt x="13004" y="21600"/>
                  </a:cubicBezTo>
                  <a:cubicBezTo>
                    <a:pt x="20498" y="21600"/>
                    <a:pt x="20498" y="21600"/>
                    <a:pt x="20498" y="21600"/>
                  </a:cubicBezTo>
                  <a:cubicBezTo>
                    <a:pt x="16310" y="19238"/>
                    <a:pt x="16310" y="19238"/>
                    <a:pt x="16310" y="19238"/>
                  </a:cubicBezTo>
                  <a:lnTo>
                    <a:pt x="13004" y="19238"/>
                  </a:lnTo>
                  <a:close/>
                  <a:moveTo>
                    <a:pt x="10800" y="12656"/>
                  </a:moveTo>
                  <a:cubicBezTo>
                    <a:pt x="7714" y="12656"/>
                    <a:pt x="5290" y="10800"/>
                    <a:pt x="5290" y="8437"/>
                  </a:cubicBezTo>
                  <a:cubicBezTo>
                    <a:pt x="5290" y="6244"/>
                    <a:pt x="7714" y="4387"/>
                    <a:pt x="10800" y="4387"/>
                  </a:cubicBezTo>
                  <a:cubicBezTo>
                    <a:pt x="13886" y="4387"/>
                    <a:pt x="16310" y="6244"/>
                    <a:pt x="16310" y="8437"/>
                  </a:cubicBezTo>
                  <a:cubicBezTo>
                    <a:pt x="16310" y="10800"/>
                    <a:pt x="13886" y="12656"/>
                    <a:pt x="10800" y="12656"/>
                  </a:cubicBezTo>
                  <a:close/>
                </a:path>
              </a:pathLst>
            </a:custGeom>
            <a:solidFill>
              <a:srgbClr val="AFBADD"/>
            </a:solidFill>
            <a:ln w="12700" cap="flat">
              <a:noFill/>
              <a:miter lim="400000"/>
            </a:ln>
            <a:effectLst/>
          </p:spPr>
          <p:txBody>
            <a:bodyPr wrap="square" lIns="45720" tIns="45720" rIns="45720" bIns="45720" numCol="1" anchor="t">
              <a:noAutofit/>
            </a:bodyPr>
            <a:lstStyle/>
            <a:p>
              <a:endParaRPr sz="900" dirty="0">
                <a:latin typeface="微软雅黑" panose="020B0503020204020204" pitchFamily="34" charset="-122"/>
                <a:ea typeface="微软雅黑" panose="020B0503020204020204" pitchFamily="34" charset="-122"/>
              </a:endParaRPr>
            </a:p>
          </p:txBody>
        </p:sp>
      </p:grpSp>
      <p:sp>
        <p:nvSpPr>
          <p:cNvPr id="104" name="文本框 103"/>
          <p:cNvSpPr txBox="1"/>
          <p:nvPr/>
        </p:nvSpPr>
        <p:spPr>
          <a:xfrm>
            <a:off x="118745" y="4078605"/>
            <a:ext cx="12073255" cy="2676525"/>
          </a:xfrm>
          <a:prstGeom prst="rect">
            <a:avLst/>
          </a:prstGeom>
          <a:noFill/>
        </p:spPr>
        <p:txBody>
          <a:bodyPr wrap="square" rtlCol="0">
            <a:spAutoFit/>
          </a:bodyPr>
          <a:lstStyle/>
          <a:p>
            <a:pPr marL="285750" indent="-285750" algn="l" fontAlgn="auto">
              <a:lnSpc>
                <a:spcPct val="150000"/>
              </a:lnSpc>
              <a:buFont typeface="Wingdings" panose="05000000000000000000" charset="0"/>
              <a:buChar char="l"/>
            </a:pPr>
            <a:r>
              <a:rPr lang="zh-CN" altLang="en-US"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更好的灵活性：</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借助SaaS部署和Internet连接，员工可以使用自己选择的设备从任何地方访问其软件工具和数据；</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fontAlgn="auto">
              <a:lnSpc>
                <a:spcPct val="150000"/>
              </a:lnSpc>
              <a:buFont typeface="Wingdings" panose="05000000000000000000" charset="0"/>
              <a:buChar char="l"/>
            </a:pPr>
            <a:r>
              <a:rPr lang="zh-CN" altLang="en-US"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更好的协作：</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SaaS解决方案采用一种称为非关系数据库的架构（与Google Docs使用的架构类型相同），可以使协作更好展开；</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fontAlgn="auto">
              <a:lnSpc>
                <a:spcPct val="150000"/>
              </a:lnSpc>
              <a:buFont typeface="Wingdings" panose="05000000000000000000" charset="0"/>
              <a:buChar char="l"/>
            </a:pPr>
            <a:r>
              <a:rPr lang="zh-CN" altLang="en-US"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更快实现创新：</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SaaS部署不需要实施过程，只需单击一个按钮，即可使用硬件系统、网络和软件；</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fontAlgn="auto">
              <a:lnSpc>
                <a:spcPct val="150000"/>
              </a:lnSpc>
              <a:buFont typeface="Wingdings" panose="05000000000000000000" charset="0"/>
              <a:buChar char="l"/>
            </a:pPr>
            <a:r>
              <a:rPr lang="zh-CN" altLang="en-US"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扩展性更佳：</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管理可扩展性是指提高访问该软件的组织和用户数量的能力。相同的基础架构和部署模式使得SaaS能够具有上线灵活性，同时还使管理或添加订阅用户和组织变得简单；</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fontAlgn="auto">
              <a:lnSpc>
                <a:spcPct val="150000"/>
              </a:lnSpc>
              <a:buFont typeface="Wingdings" panose="05000000000000000000" charset="0"/>
              <a:buChar char="l"/>
            </a:pPr>
            <a:r>
              <a:rPr lang="zh-CN" altLang="en-US"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降低总成本：</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与相应的永久软件许可和维护订阅相比，典型的SaaS订阅成本看起来似乎更贵。但是，这样的计算很少考虑与购买许可证、运行和升级本地软件相关的总成本。</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5" name="文本框 104"/>
          <p:cNvSpPr txBox="1"/>
          <p:nvPr/>
        </p:nvSpPr>
        <p:spPr>
          <a:xfrm>
            <a:off x="843915" y="89535"/>
            <a:ext cx="5525770" cy="460375"/>
          </a:xfrm>
          <a:prstGeom prst="rect">
            <a:avLst/>
          </a:prstGeom>
          <a:noFill/>
        </p:spPr>
        <p:txBody>
          <a:bodyPr wrap="square" rtlCol="0">
            <a:spAutoFit/>
          </a:bodyPr>
          <a:lstStyle/>
          <a:p>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易董</a:t>
            </a:r>
            <a:r>
              <a:rPr lang="en-US"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SaaS</a:t>
            </a: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产品的特性</a:t>
            </a:r>
            <a:endPar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blinds(horizontal)">
                                      <p:cBhvr>
                                        <p:cTn id="7" dur="500"/>
                                        <p:tgtEl>
                                          <p:spTgt spid="103"/>
                                        </p:tgtEl>
                                      </p:cBhvr>
                                    </p:animEffect>
                                  </p:childTnLst>
                                </p:cTn>
                              </p:par>
                              <p:par>
                                <p:cTn id="8" presetID="3" presetClass="entr" presetSubtype="10" fill="hold"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blinds(horizontal)">
                                      <p:cBhvr>
                                        <p:cTn id="10" dur="500"/>
                                        <p:tgtEl>
                                          <p:spTgt spid="10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blinds(horizontal)">
                                      <p:cBhvr>
                                        <p:cTn id="13" dur="500"/>
                                        <p:tgtEl>
                                          <p:spTgt spid="10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5"/>
                                        </p:tgtEl>
                                        <p:attrNameLst>
                                          <p:attrName>style.visibility</p:attrName>
                                        </p:attrNameLst>
                                      </p:cBhvr>
                                      <p:to>
                                        <p:strVal val="visible"/>
                                      </p:to>
                                    </p:set>
                                    <p:animEffect transition="in" filter="blinds(horizontal)">
                                      <p:cBhvr>
                                        <p:cTn id="1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bldLvl="0" animBg="1"/>
      <p:bldP spid="103" grpId="1" animBg="1"/>
      <p:bldP spid="104" grpId="0"/>
      <p:bldP spid="104" grpId="1"/>
      <p:bldP spid="105" grpId="0"/>
      <p:bldP spid="10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235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136775" y="3236595"/>
            <a:ext cx="9340850" cy="3395345"/>
            <a:chOff x="0" y="1712226"/>
            <a:chExt cx="12192000" cy="4431399"/>
          </a:xfrm>
        </p:grpSpPr>
        <p:sp>
          <p:nvSpPr>
            <p:cNvPr id="6" name="íṡľîḍè"/>
            <p:cNvSpPr/>
            <p:nvPr/>
          </p:nvSpPr>
          <p:spPr bwMode="auto">
            <a:xfrm>
              <a:off x="0" y="3695701"/>
              <a:ext cx="12192000" cy="2447924"/>
            </a:xfrm>
            <a:prstGeom prst="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7" name="iślïďê"/>
            <p:cNvSpPr/>
            <p:nvPr/>
          </p:nvSpPr>
          <p:spPr>
            <a:xfrm>
              <a:off x="728436" y="2671143"/>
              <a:ext cx="1798676" cy="2195853"/>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8" name="ïṩľïdè"/>
            <p:cNvSpPr txBox="1"/>
            <p:nvPr/>
          </p:nvSpPr>
          <p:spPr bwMode="auto">
            <a:xfrm>
              <a:off x="724247" y="4265915"/>
              <a:ext cx="178334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7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spcBef>
                  <a:spcPct val="0"/>
                </a:spcBef>
                <a:buFontTx/>
                <a:buNone/>
              </a:pPr>
              <a:r>
                <a:rPr lang="en-US" altLang="zh-CN" sz="2000" b="1" dirty="0">
                  <a:solidFill>
                    <a:schemeClr val="bg1"/>
                  </a:solidFill>
                </a:rPr>
                <a:t>ESG</a:t>
              </a:r>
              <a:endParaRPr lang="en-US" altLang="zh-CN" sz="2000" b="1" dirty="0">
                <a:solidFill>
                  <a:schemeClr val="bg1"/>
                </a:solidFill>
              </a:endParaRPr>
            </a:p>
          </p:txBody>
        </p:sp>
        <p:sp>
          <p:nvSpPr>
            <p:cNvPr id="9" name="íSļïdé"/>
            <p:cNvSpPr/>
            <p:nvPr/>
          </p:nvSpPr>
          <p:spPr>
            <a:xfrm>
              <a:off x="2957216" y="2671143"/>
              <a:ext cx="1798677" cy="219585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10" name="ïSľïḍè"/>
            <p:cNvSpPr txBox="1"/>
            <p:nvPr/>
          </p:nvSpPr>
          <p:spPr bwMode="auto">
            <a:xfrm>
              <a:off x="2956531" y="4265915"/>
              <a:ext cx="178334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7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spcBef>
                  <a:spcPct val="0"/>
                </a:spcBef>
                <a:buFontTx/>
                <a:buNone/>
              </a:pPr>
              <a:r>
                <a:rPr lang="zh-CN" altLang="en-US" sz="2000" b="1" dirty="0">
                  <a:solidFill>
                    <a:schemeClr val="bg1"/>
                  </a:solidFill>
                </a:rPr>
                <a:t>股权激励</a:t>
              </a:r>
              <a:endParaRPr lang="zh-CN" altLang="en-US" sz="2000" b="1" dirty="0">
                <a:solidFill>
                  <a:schemeClr val="bg1"/>
                </a:solidFill>
              </a:endParaRPr>
            </a:p>
          </p:txBody>
        </p:sp>
        <p:sp>
          <p:nvSpPr>
            <p:cNvPr id="11" name="iSḷiḍe"/>
            <p:cNvSpPr/>
            <p:nvPr/>
          </p:nvSpPr>
          <p:spPr>
            <a:xfrm>
              <a:off x="5185319" y="2671143"/>
              <a:ext cx="1798676" cy="2195853"/>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12" name="ïsḻíḍe"/>
            <p:cNvSpPr txBox="1"/>
            <p:nvPr/>
          </p:nvSpPr>
          <p:spPr bwMode="auto">
            <a:xfrm>
              <a:off x="5204824" y="4261767"/>
              <a:ext cx="178334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7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spcBef>
                  <a:spcPct val="0"/>
                </a:spcBef>
                <a:buFontTx/>
                <a:buNone/>
              </a:pPr>
              <a:r>
                <a:rPr lang="zh-CN" altLang="en-US" sz="2000" b="1" dirty="0">
                  <a:solidFill>
                    <a:schemeClr val="bg1"/>
                  </a:solidFill>
                </a:rPr>
                <a:t>收购</a:t>
              </a:r>
              <a:endParaRPr lang="en-US" altLang="zh-CN" sz="2000" b="1" dirty="0">
                <a:solidFill>
                  <a:schemeClr val="bg1"/>
                </a:solidFill>
              </a:endParaRPr>
            </a:p>
          </p:txBody>
        </p:sp>
        <p:sp>
          <p:nvSpPr>
            <p:cNvPr id="13" name="îṡḷíďê"/>
            <p:cNvSpPr/>
            <p:nvPr/>
          </p:nvSpPr>
          <p:spPr>
            <a:xfrm>
              <a:off x="7416221" y="2671143"/>
              <a:ext cx="1798676" cy="219585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14" name="îśḷiḍe"/>
            <p:cNvSpPr txBox="1"/>
            <p:nvPr/>
          </p:nvSpPr>
          <p:spPr bwMode="auto">
            <a:xfrm>
              <a:off x="7434987" y="4261768"/>
              <a:ext cx="178334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7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spcBef>
                  <a:spcPct val="0"/>
                </a:spcBef>
                <a:buFontTx/>
                <a:buNone/>
              </a:pPr>
              <a:r>
                <a:rPr lang="zh-CN" altLang="en-US" sz="2000" b="1" dirty="0">
                  <a:solidFill>
                    <a:schemeClr val="bg1"/>
                  </a:solidFill>
                </a:rPr>
                <a:t>鉴证</a:t>
              </a:r>
              <a:endParaRPr lang="en-US" altLang="zh-CN" sz="2000" b="1" dirty="0">
                <a:solidFill>
                  <a:schemeClr val="bg1"/>
                </a:solidFill>
              </a:endParaRPr>
            </a:p>
          </p:txBody>
        </p:sp>
        <p:sp>
          <p:nvSpPr>
            <p:cNvPr id="15" name="ïṣlïḑè"/>
            <p:cNvSpPr/>
            <p:nvPr/>
          </p:nvSpPr>
          <p:spPr>
            <a:xfrm>
              <a:off x="9667014" y="2671143"/>
              <a:ext cx="1798676" cy="2195854"/>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16" name="i$ḷïďê"/>
            <p:cNvSpPr txBox="1"/>
            <p:nvPr/>
          </p:nvSpPr>
          <p:spPr bwMode="auto">
            <a:xfrm>
              <a:off x="9657696" y="4265722"/>
              <a:ext cx="178334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7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spcBef>
                  <a:spcPct val="0"/>
                </a:spcBef>
                <a:buFontTx/>
                <a:buNone/>
              </a:pPr>
              <a:r>
                <a:rPr lang="zh-CN" sz="2000" b="1" dirty="0">
                  <a:solidFill>
                    <a:schemeClr val="bg1"/>
                  </a:solidFill>
                </a:rPr>
                <a:t>其他</a:t>
              </a:r>
              <a:endParaRPr lang="zh-CN" sz="2000" b="1" dirty="0">
                <a:solidFill>
                  <a:schemeClr val="bg1"/>
                </a:solidFill>
              </a:endParaRPr>
            </a:p>
          </p:txBody>
        </p:sp>
        <p:sp>
          <p:nvSpPr>
            <p:cNvPr id="17" name="iŝ1íďê"/>
            <p:cNvSpPr/>
            <p:nvPr/>
          </p:nvSpPr>
          <p:spPr bwMode="auto">
            <a:xfrm>
              <a:off x="673100" y="5459099"/>
              <a:ext cx="1905158"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1100" dirty="0">
                  <a:solidFill>
                    <a:schemeClr val="bg1"/>
                  </a:solidFill>
                </a:rPr>
                <a:t>ESG</a:t>
              </a:r>
              <a:r>
                <a:rPr lang="zh-CN" altLang="en-US" sz="1100" dirty="0">
                  <a:solidFill>
                    <a:schemeClr val="bg1"/>
                  </a:solidFill>
                </a:rPr>
                <a:t>价值培训</a:t>
              </a:r>
              <a:endParaRPr lang="en-US" altLang="zh-CN" sz="1100" dirty="0">
                <a:solidFill>
                  <a:schemeClr val="bg1"/>
                </a:solidFill>
              </a:endParaRPr>
            </a:p>
            <a:p>
              <a:pPr>
                <a:lnSpc>
                  <a:spcPct val="130000"/>
                </a:lnSpc>
              </a:pPr>
              <a:r>
                <a:rPr lang="en-US" altLang="zh-CN" sz="1100" dirty="0">
                  <a:solidFill>
                    <a:schemeClr val="bg1"/>
                  </a:solidFill>
                </a:rPr>
                <a:t>ESG</a:t>
              </a:r>
              <a:r>
                <a:rPr lang="zh-CN" altLang="en-US" sz="1100" dirty="0">
                  <a:solidFill>
                    <a:schemeClr val="bg1"/>
                  </a:solidFill>
                </a:rPr>
                <a:t>报告制作</a:t>
              </a:r>
              <a:endParaRPr lang="en-US" altLang="zh-CN" sz="1100" dirty="0">
                <a:solidFill>
                  <a:schemeClr val="bg1"/>
                </a:solidFill>
              </a:endParaRPr>
            </a:p>
          </p:txBody>
        </p:sp>
        <p:sp>
          <p:nvSpPr>
            <p:cNvPr id="18" name="îsļíḋé"/>
            <p:cNvSpPr txBox="1"/>
            <p:nvPr/>
          </p:nvSpPr>
          <p:spPr bwMode="auto">
            <a:xfrm>
              <a:off x="673100" y="5071501"/>
              <a:ext cx="190515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7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solidFill>
                    <a:schemeClr val="bg1"/>
                  </a:solidFill>
                </a:rPr>
                <a:t>ESG</a:t>
              </a:r>
              <a:r>
                <a:rPr lang="zh-CN" altLang="en-US" sz="2000" b="1" dirty="0">
                  <a:solidFill>
                    <a:schemeClr val="bg1"/>
                  </a:solidFill>
                </a:rPr>
                <a:t>服务咨询</a:t>
              </a:r>
              <a:endParaRPr lang="en-US" altLang="zh-CN" sz="2000" b="1" dirty="0">
                <a:solidFill>
                  <a:schemeClr val="bg1"/>
                </a:solidFill>
              </a:endParaRPr>
            </a:p>
          </p:txBody>
        </p:sp>
        <p:sp>
          <p:nvSpPr>
            <p:cNvPr id="19" name="ïṣ1îḋe"/>
            <p:cNvSpPr/>
            <p:nvPr/>
          </p:nvSpPr>
          <p:spPr bwMode="auto">
            <a:xfrm>
              <a:off x="2903633" y="5459099"/>
              <a:ext cx="1905158"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7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1100" dirty="0">
                  <a:solidFill>
                    <a:schemeClr val="bg1"/>
                  </a:solidFill>
                  <a:sym typeface="+mn-ea"/>
                </a:rPr>
                <a:t>根据客户需求制定股权激励方案，出具独立财务顾问</a:t>
              </a:r>
              <a:endParaRPr lang="en-US" altLang="zh-CN" sz="1100" dirty="0">
                <a:solidFill>
                  <a:schemeClr val="bg1"/>
                </a:solidFill>
              </a:endParaRPr>
            </a:p>
            <a:p>
              <a:pPr>
                <a:lnSpc>
                  <a:spcPct val="130000"/>
                </a:lnSpc>
              </a:pPr>
              <a:endParaRPr lang="en-US" altLang="zh-CN" sz="1100" dirty="0">
                <a:solidFill>
                  <a:schemeClr val="bg1"/>
                </a:solidFill>
              </a:endParaRPr>
            </a:p>
          </p:txBody>
        </p:sp>
        <p:sp>
          <p:nvSpPr>
            <p:cNvPr id="20" name="îšļíḋê"/>
            <p:cNvSpPr txBox="1"/>
            <p:nvPr/>
          </p:nvSpPr>
          <p:spPr bwMode="auto">
            <a:xfrm>
              <a:off x="2903633" y="5071501"/>
              <a:ext cx="190515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7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solidFill>
                    <a:schemeClr val="bg1"/>
                  </a:solidFill>
                </a:rPr>
                <a:t>股权激励咨询</a:t>
              </a:r>
              <a:endParaRPr lang="en-US" altLang="zh-CN" sz="2000" b="1" dirty="0">
                <a:solidFill>
                  <a:schemeClr val="bg1"/>
                </a:solidFill>
              </a:endParaRPr>
            </a:p>
          </p:txBody>
        </p:sp>
        <p:sp>
          <p:nvSpPr>
            <p:cNvPr id="21" name="îSļíḋè"/>
            <p:cNvSpPr/>
            <p:nvPr/>
          </p:nvSpPr>
          <p:spPr bwMode="auto">
            <a:xfrm>
              <a:off x="5134166" y="5459099"/>
              <a:ext cx="1905158"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1100" dirty="0">
                  <a:solidFill>
                    <a:schemeClr val="bg1"/>
                  </a:solidFill>
                </a:rPr>
                <a:t>协助上市公司收购及要约收购设计方案及提供建议</a:t>
              </a:r>
              <a:endParaRPr lang="en-US" altLang="zh-CN" sz="1100" dirty="0">
                <a:solidFill>
                  <a:schemeClr val="bg1"/>
                </a:solidFill>
              </a:endParaRPr>
            </a:p>
          </p:txBody>
        </p:sp>
        <p:sp>
          <p:nvSpPr>
            <p:cNvPr id="22" name="íŝļîḋè"/>
            <p:cNvSpPr txBox="1"/>
            <p:nvPr/>
          </p:nvSpPr>
          <p:spPr bwMode="auto">
            <a:xfrm>
              <a:off x="5134166" y="5071501"/>
              <a:ext cx="190515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7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solidFill>
                    <a:schemeClr val="bg1"/>
                  </a:solidFill>
                </a:rPr>
                <a:t>收购方案咨询</a:t>
              </a:r>
              <a:endParaRPr lang="en-US" altLang="zh-CN" sz="2000" b="1" dirty="0">
                <a:solidFill>
                  <a:schemeClr val="bg1"/>
                </a:solidFill>
              </a:endParaRPr>
            </a:p>
          </p:txBody>
        </p:sp>
        <p:sp>
          <p:nvSpPr>
            <p:cNvPr id="23" name="îśľïḑè"/>
            <p:cNvSpPr/>
            <p:nvPr/>
          </p:nvSpPr>
          <p:spPr bwMode="auto">
            <a:xfrm>
              <a:off x="7364699" y="5459099"/>
              <a:ext cx="1905158"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1100" dirty="0">
                  <a:solidFill>
                    <a:schemeClr val="bg1"/>
                  </a:solidFill>
                </a:rPr>
                <a:t>向公司提供证券市场系统性风险鉴证报告</a:t>
              </a:r>
              <a:endParaRPr lang="en-US" altLang="zh-CN" sz="1100" dirty="0">
                <a:solidFill>
                  <a:schemeClr val="bg1"/>
                </a:solidFill>
              </a:endParaRPr>
            </a:p>
          </p:txBody>
        </p:sp>
        <p:sp>
          <p:nvSpPr>
            <p:cNvPr id="24" name="îṥlîďe"/>
            <p:cNvSpPr txBox="1"/>
            <p:nvPr/>
          </p:nvSpPr>
          <p:spPr bwMode="auto">
            <a:xfrm>
              <a:off x="7364699" y="5071501"/>
              <a:ext cx="190515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7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solidFill>
                    <a:schemeClr val="bg1"/>
                  </a:solidFill>
                </a:rPr>
                <a:t>系统性风险咨询</a:t>
              </a:r>
              <a:endParaRPr lang="en-US" altLang="zh-CN" sz="2000" b="1" dirty="0">
                <a:solidFill>
                  <a:schemeClr val="bg1"/>
                </a:solidFill>
              </a:endParaRPr>
            </a:p>
          </p:txBody>
        </p:sp>
        <p:sp>
          <p:nvSpPr>
            <p:cNvPr id="25" name="íṥḻîḋê"/>
            <p:cNvSpPr/>
            <p:nvPr/>
          </p:nvSpPr>
          <p:spPr bwMode="auto">
            <a:xfrm>
              <a:off x="9609114" y="5459099"/>
              <a:ext cx="1905158"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1100" dirty="0">
                  <a:solidFill>
                    <a:schemeClr val="bg1"/>
                  </a:solidFill>
                  <a:sym typeface="+mn-ea"/>
                </a:rPr>
                <a:t>针对公司需进行支持及方案设计</a:t>
              </a:r>
              <a:endParaRPr lang="en-US" altLang="zh-CN" sz="1100" dirty="0">
                <a:solidFill>
                  <a:schemeClr val="bg1"/>
                </a:solidFill>
              </a:endParaRPr>
            </a:p>
          </p:txBody>
        </p:sp>
        <p:sp>
          <p:nvSpPr>
            <p:cNvPr id="26" name="íṣľíḑê"/>
            <p:cNvSpPr txBox="1"/>
            <p:nvPr/>
          </p:nvSpPr>
          <p:spPr bwMode="auto">
            <a:xfrm>
              <a:off x="9609114" y="5071501"/>
              <a:ext cx="190515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7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solidFill>
                    <a:schemeClr val="bg1"/>
                  </a:solidFill>
                </a:rPr>
                <a:t>其他专项咨询</a:t>
              </a:r>
              <a:endParaRPr lang="en-US" altLang="zh-CN" sz="2000" b="1" dirty="0">
                <a:solidFill>
                  <a:schemeClr val="bg1"/>
                </a:solidFill>
              </a:endParaRPr>
            </a:p>
          </p:txBody>
        </p:sp>
        <p:sp>
          <p:nvSpPr>
            <p:cNvPr id="28" name="i$ľïḓê"/>
            <p:cNvSpPr txBox="1"/>
            <p:nvPr/>
          </p:nvSpPr>
          <p:spPr>
            <a:xfrm>
              <a:off x="673101" y="1712226"/>
              <a:ext cx="10845796" cy="594483"/>
            </a:xfrm>
            <a:prstGeom prst="rect">
              <a:avLst/>
            </a:prstGeom>
            <a:noFill/>
            <a:ln>
              <a:noFill/>
            </a:ln>
          </p:spPr>
          <p:txBody>
            <a:bodyPr wrap="square" lIns="91440" tIns="45720" rIns="91440" bIns="45720" anchor="t" anchorCtr="0">
              <a:normAutofit/>
            </a:bodyPr>
            <a:lstStyle/>
            <a:p>
              <a:pPr marL="0" marR="0" lvl="0" indent="0" algn="ctr" defTabSz="913765" rtl="0" eaLnBrk="1" fontAlgn="auto" latinLnBrk="0" hangingPunct="1">
                <a:lnSpc>
                  <a:spcPct val="150000"/>
                </a:lnSpc>
                <a:spcBef>
                  <a:spcPts val="0"/>
                </a:spcBef>
                <a:spcAft>
                  <a:spcPts val="0"/>
                </a:spcAft>
                <a:buClrTx/>
                <a:buSzPct val="25000"/>
                <a:buFontTx/>
                <a:buNone/>
                <a:defRPr/>
              </a:pPr>
              <a:endParaRPr kumimoji="0" lang="en-US" sz="1100" b="0" i="0" u="none" strike="noStrike" kern="1200" cap="none" spc="0" normalizeH="0" baseline="0" noProof="0" dirty="0">
                <a:ln>
                  <a:noFill/>
                </a:ln>
                <a:effectLst/>
                <a:uLnTx/>
                <a:uFillTx/>
              </a:endParaRPr>
            </a:p>
          </p:txBody>
        </p:sp>
        <p:grpSp>
          <p:nvGrpSpPr>
            <p:cNvPr id="29" name="íšļíďé"/>
            <p:cNvGrpSpPr/>
            <p:nvPr/>
          </p:nvGrpSpPr>
          <p:grpSpPr>
            <a:xfrm>
              <a:off x="1239089" y="3346358"/>
              <a:ext cx="753663" cy="753663"/>
              <a:chOff x="3849573" y="1826119"/>
              <a:chExt cx="1064872" cy="1064872"/>
            </a:xfrm>
          </p:grpSpPr>
          <p:sp>
            <p:nvSpPr>
              <p:cNvPr id="42" name="ïṧliḓé"/>
              <p:cNvSpPr/>
              <p:nvPr/>
            </p:nvSpPr>
            <p:spPr>
              <a:xfrm>
                <a:off x="3849573" y="1826119"/>
                <a:ext cx="1064872" cy="1064872"/>
              </a:xfrm>
              <a:prstGeom prst="ellipse">
                <a:avLst/>
              </a:prstGeom>
              <a:solidFill>
                <a:schemeClr val="accent6">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p>
            </p:txBody>
          </p:sp>
          <p:sp>
            <p:nvSpPr>
              <p:cNvPr id="43" name="îs1îdé"/>
              <p:cNvSpPr/>
              <p:nvPr/>
            </p:nvSpPr>
            <p:spPr bwMode="auto">
              <a:xfrm>
                <a:off x="4154905" y="2183431"/>
                <a:ext cx="461080" cy="350246"/>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bg1"/>
              </a:solidFill>
              <a:ln>
                <a:noFill/>
              </a:ln>
            </p:spPr>
            <p:txBody>
              <a:bodyPr wrap="square" lIns="91440" tIns="45720" rIns="91440" bIns="45720" anchor="ctr">
                <a:normAutofit fontScale="4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grpSp>
          <p:nvGrpSpPr>
            <p:cNvPr id="30" name="iṡḷïďe"/>
            <p:cNvGrpSpPr/>
            <p:nvPr/>
          </p:nvGrpSpPr>
          <p:grpSpPr>
            <a:xfrm>
              <a:off x="3471373" y="3346358"/>
              <a:ext cx="753663" cy="753663"/>
              <a:chOff x="3849573" y="1826119"/>
              <a:chExt cx="1064872" cy="1064872"/>
            </a:xfrm>
          </p:grpSpPr>
          <p:sp>
            <p:nvSpPr>
              <p:cNvPr id="40" name="íṣľîḋé"/>
              <p:cNvSpPr/>
              <p:nvPr/>
            </p:nvSpPr>
            <p:spPr>
              <a:xfrm>
                <a:off x="3849573" y="1826119"/>
                <a:ext cx="1064872" cy="1064872"/>
              </a:xfrm>
              <a:prstGeom prst="ellipse">
                <a:avLst/>
              </a:prstGeom>
              <a:gradFill>
                <a:gsLst>
                  <a:gs pos="0">
                    <a:srgbClr val="FE4444"/>
                  </a:gs>
                  <a:gs pos="100000">
                    <a:srgbClr val="832B2B"/>
                  </a:gs>
                </a:gsLst>
                <a:lin ang="5400000" scaled="0"/>
              </a:gra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p>
            </p:txBody>
          </p:sp>
          <p:sp>
            <p:nvSpPr>
              <p:cNvPr id="41" name="ïṩḷîḍè"/>
              <p:cNvSpPr/>
              <p:nvPr/>
            </p:nvSpPr>
            <p:spPr bwMode="auto">
              <a:xfrm>
                <a:off x="4154905" y="2183431"/>
                <a:ext cx="461080" cy="350246"/>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bg1"/>
              </a:solidFill>
              <a:ln>
                <a:noFill/>
              </a:ln>
            </p:spPr>
            <p:txBody>
              <a:bodyPr wrap="square" lIns="91440" tIns="45720" rIns="91440" bIns="45720" anchor="ctr">
                <a:normAutofit fontScale="4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grpSp>
          <p:nvGrpSpPr>
            <p:cNvPr id="31" name="îşḷiďè"/>
            <p:cNvGrpSpPr/>
            <p:nvPr/>
          </p:nvGrpSpPr>
          <p:grpSpPr>
            <a:xfrm>
              <a:off x="5703657" y="3346358"/>
              <a:ext cx="753663" cy="753663"/>
              <a:chOff x="3849573" y="1826119"/>
              <a:chExt cx="1064872" cy="1064872"/>
            </a:xfrm>
          </p:grpSpPr>
          <p:sp>
            <p:nvSpPr>
              <p:cNvPr id="38" name="îśľîḍê"/>
              <p:cNvSpPr/>
              <p:nvPr/>
            </p:nvSpPr>
            <p:spPr>
              <a:xfrm>
                <a:off x="3849573" y="1826119"/>
                <a:ext cx="1064872" cy="1064872"/>
              </a:xfrm>
              <a:prstGeom prst="ellipse">
                <a:avLst/>
              </a:prstGeom>
              <a:gradFill>
                <a:gsLst>
                  <a:gs pos="0">
                    <a:srgbClr val="14CD68"/>
                  </a:gs>
                  <a:gs pos="100000">
                    <a:srgbClr val="0B6E38"/>
                  </a:gs>
                </a:gsLst>
                <a:lin ang="5400000" scaled="0"/>
              </a:gra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p>
            </p:txBody>
          </p:sp>
          <p:sp>
            <p:nvSpPr>
              <p:cNvPr id="39" name="îṥḷïďé"/>
              <p:cNvSpPr/>
              <p:nvPr/>
            </p:nvSpPr>
            <p:spPr bwMode="auto">
              <a:xfrm>
                <a:off x="4154905" y="2183431"/>
                <a:ext cx="461080" cy="350246"/>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bg1"/>
              </a:solidFill>
              <a:ln>
                <a:noFill/>
              </a:ln>
            </p:spPr>
            <p:txBody>
              <a:bodyPr wrap="square" lIns="91440" tIns="45720" rIns="91440" bIns="45720" anchor="ctr">
                <a:normAutofit fontScale="4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grpSp>
          <p:nvGrpSpPr>
            <p:cNvPr id="32" name="íṡlïḍê"/>
            <p:cNvGrpSpPr/>
            <p:nvPr/>
          </p:nvGrpSpPr>
          <p:grpSpPr>
            <a:xfrm>
              <a:off x="7935941" y="3346358"/>
              <a:ext cx="753663" cy="753663"/>
              <a:chOff x="3849573" y="1826119"/>
              <a:chExt cx="1064872" cy="1064872"/>
            </a:xfrm>
          </p:grpSpPr>
          <p:sp>
            <p:nvSpPr>
              <p:cNvPr id="36" name="î$ḻïḓé"/>
              <p:cNvSpPr/>
              <p:nvPr/>
            </p:nvSpPr>
            <p:spPr>
              <a:xfrm>
                <a:off x="3849573" y="1826119"/>
                <a:ext cx="1064872" cy="1064872"/>
              </a:xfrm>
              <a:prstGeom prst="ellipse">
                <a:avLst/>
              </a:prstGeom>
              <a:gradFill>
                <a:gsLst>
                  <a:gs pos="0">
                    <a:srgbClr val="FBFB11"/>
                  </a:gs>
                  <a:gs pos="100000">
                    <a:srgbClr val="838309"/>
                  </a:gs>
                </a:gsLst>
                <a:lin ang="5400000" scaled="0"/>
              </a:gra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p>
            </p:txBody>
          </p:sp>
          <p:sp>
            <p:nvSpPr>
              <p:cNvPr id="37" name="îş1iďè"/>
              <p:cNvSpPr/>
              <p:nvPr/>
            </p:nvSpPr>
            <p:spPr bwMode="auto">
              <a:xfrm>
                <a:off x="4154905" y="2183431"/>
                <a:ext cx="461080" cy="350246"/>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bg1"/>
              </a:solidFill>
              <a:ln>
                <a:noFill/>
              </a:ln>
            </p:spPr>
            <p:txBody>
              <a:bodyPr wrap="square" lIns="91440" tIns="45720" rIns="91440" bIns="45720" anchor="ctr">
                <a:normAutofit fontScale="4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grpSp>
          <p:nvGrpSpPr>
            <p:cNvPr id="33" name="ïṧļíḓé"/>
            <p:cNvGrpSpPr/>
            <p:nvPr/>
          </p:nvGrpSpPr>
          <p:grpSpPr>
            <a:xfrm>
              <a:off x="10168225" y="3346358"/>
              <a:ext cx="753663" cy="753663"/>
              <a:chOff x="3849573" y="1826119"/>
              <a:chExt cx="1064872" cy="1064872"/>
            </a:xfrm>
          </p:grpSpPr>
          <p:sp>
            <p:nvSpPr>
              <p:cNvPr id="34" name="íṣḻïdè"/>
              <p:cNvSpPr/>
              <p:nvPr/>
            </p:nvSpPr>
            <p:spPr>
              <a:xfrm>
                <a:off x="3849573" y="1826119"/>
                <a:ext cx="1064872" cy="1064872"/>
              </a:xfrm>
              <a:prstGeom prst="ellips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p>
            </p:txBody>
          </p:sp>
          <p:sp>
            <p:nvSpPr>
              <p:cNvPr id="35" name="í$ľïḓè"/>
              <p:cNvSpPr/>
              <p:nvPr/>
            </p:nvSpPr>
            <p:spPr bwMode="auto">
              <a:xfrm>
                <a:off x="4154905" y="2183431"/>
                <a:ext cx="461080" cy="350246"/>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bg1"/>
              </a:solidFill>
              <a:ln>
                <a:noFill/>
              </a:ln>
            </p:spPr>
            <p:txBody>
              <a:bodyPr wrap="square" lIns="91440" tIns="45720" rIns="91440" bIns="45720" anchor="ctr">
                <a:normAutofit fontScale="4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grpSp>
      <p:grpSp>
        <p:nvGrpSpPr>
          <p:cNvPr id="2" name="235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694055" y="610870"/>
            <a:ext cx="8679180" cy="3154680"/>
            <a:chOff x="0" y="1712226"/>
            <a:chExt cx="12192000" cy="4431399"/>
          </a:xfrm>
        </p:grpSpPr>
        <p:sp>
          <p:nvSpPr>
            <p:cNvPr id="3" name="íṡľîḍè"/>
            <p:cNvSpPr/>
            <p:nvPr/>
          </p:nvSpPr>
          <p:spPr bwMode="auto">
            <a:xfrm>
              <a:off x="0" y="3695701"/>
              <a:ext cx="12192000" cy="2447924"/>
            </a:xfrm>
            <a:prstGeom prst="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4" name="iślïďê"/>
            <p:cNvSpPr/>
            <p:nvPr/>
          </p:nvSpPr>
          <p:spPr>
            <a:xfrm>
              <a:off x="728436" y="2671143"/>
              <a:ext cx="1798676" cy="2195853"/>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27" name="ïṩľïdè"/>
            <p:cNvSpPr txBox="1"/>
            <p:nvPr/>
          </p:nvSpPr>
          <p:spPr bwMode="auto">
            <a:xfrm>
              <a:off x="724247" y="4265915"/>
              <a:ext cx="178334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6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spcBef>
                  <a:spcPct val="0"/>
                </a:spcBef>
                <a:buFontTx/>
                <a:buNone/>
              </a:pPr>
              <a:r>
                <a:rPr lang="zh-CN" altLang="en-US" sz="2000" b="1" dirty="0">
                  <a:solidFill>
                    <a:schemeClr val="bg1"/>
                  </a:solidFill>
                </a:rPr>
                <a:t>董办业务</a:t>
              </a:r>
              <a:endParaRPr lang="zh-CN" altLang="en-US" sz="2000" b="1" dirty="0">
                <a:solidFill>
                  <a:schemeClr val="bg1"/>
                </a:solidFill>
              </a:endParaRPr>
            </a:p>
          </p:txBody>
        </p:sp>
        <p:sp>
          <p:nvSpPr>
            <p:cNvPr id="44" name="íSļïdé"/>
            <p:cNvSpPr/>
            <p:nvPr/>
          </p:nvSpPr>
          <p:spPr>
            <a:xfrm>
              <a:off x="2957216" y="2671143"/>
              <a:ext cx="1798677" cy="219585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5" name="ïSľïḍè"/>
            <p:cNvSpPr txBox="1"/>
            <p:nvPr/>
          </p:nvSpPr>
          <p:spPr bwMode="auto">
            <a:xfrm>
              <a:off x="2956531" y="4265915"/>
              <a:ext cx="178334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7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spcBef>
                  <a:spcPct val="0"/>
                </a:spcBef>
                <a:buFontTx/>
                <a:buNone/>
              </a:pPr>
              <a:r>
                <a:rPr lang="zh-CN" altLang="en-US" sz="2000" b="1" dirty="0">
                  <a:solidFill>
                    <a:schemeClr val="bg1"/>
                  </a:solidFill>
                </a:rPr>
                <a:t>监管动态</a:t>
              </a:r>
              <a:endParaRPr lang="zh-CN" altLang="en-US" sz="2000" b="1" dirty="0">
                <a:solidFill>
                  <a:schemeClr val="bg1"/>
                </a:solidFill>
              </a:endParaRPr>
            </a:p>
          </p:txBody>
        </p:sp>
        <p:sp>
          <p:nvSpPr>
            <p:cNvPr id="46" name="iSḷiḍe"/>
            <p:cNvSpPr/>
            <p:nvPr/>
          </p:nvSpPr>
          <p:spPr>
            <a:xfrm>
              <a:off x="5185319" y="2671143"/>
              <a:ext cx="1798676" cy="2195853"/>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7" name="ïsḻíḍe"/>
            <p:cNvSpPr txBox="1"/>
            <p:nvPr/>
          </p:nvSpPr>
          <p:spPr bwMode="auto">
            <a:xfrm>
              <a:off x="5204824" y="4261767"/>
              <a:ext cx="178334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6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spcBef>
                  <a:spcPct val="0"/>
                </a:spcBef>
                <a:buFontTx/>
                <a:buNone/>
              </a:pPr>
              <a:r>
                <a:rPr lang="zh-CN" altLang="en-US" sz="2000" b="1" dirty="0">
                  <a:solidFill>
                    <a:schemeClr val="bg1"/>
                  </a:solidFill>
                </a:rPr>
                <a:t>定期报告</a:t>
              </a:r>
              <a:endParaRPr lang="zh-CN" altLang="en-US" sz="2000" b="1" dirty="0">
                <a:solidFill>
                  <a:schemeClr val="bg1"/>
                </a:solidFill>
              </a:endParaRPr>
            </a:p>
          </p:txBody>
        </p:sp>
        <p:sp>
          <p:nvSpPr>
            <p:cNvPr id="48" name="îṡḷíďê"/>
            <p:cNvSpPr/>
            <p:nvPr/>
          </p:nvSpPr>
          <p:spPr>
            <a:xfrm>
              <a:off x="7416221" y="2671143"/>
              <a:ext cx="1798676" cy="219585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49" name="îśḷiḍe"/>
            <p:cNvSpPr txBox="1"/>
            <p:nvPr/>
          </p:nvSpPr>
          <p:spPr bwMode="auto">
            <a:xfrm>
              <a:off x="7434987" y="4261768"/>
              <a:ext cx="178334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6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spcBef>
                  <a:spcPct val="0"/>
                </a:spcBef>
                <a:buFontTx/>
                <a:buNone/>
              </a:pPr>
              <a:r>
                <a:rPr lang="zh-CN" altLang="en-US" sz="2000" b="1" dirty="0">
                  <a:solidFill>
                    <a:schemeClr val="bg1"/>
                  </a:solidFill>
                </a:rPr>
                <a:t>公司治理</a:t>
              </a:r>
              <a:endParaRPr lang="zh-CN" altLang="en-US" sz="2000" b="1" dirty="0">
                <a:solidFill>
                  <a:schemeClr val="bg1"/>
                </a:solidFill>
              </a:endParaRPr>
            </a:p>
          </p:txBody>
        </p:sp>
        <p:sp>
          <p:nvSpPr>
            <p:cNvPr id="50" name="ïṣlïḑè"/>
            <p:cNvSpPr/>
            <p:nvPr/>
          </p:nvSpPr>
          <p:spPr>
            <a:xfrm>
              <a:off x="9667014" y="2671143"/>
              <a:ext cx="1798676" cy="2195854"/>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51" name="i$ḷïďê"/>
            <p:cNvSpPr txBox="1"/>
            <p:nvPr/>
          </p:nvSpPr>
          <p:spPr bwMode="auto">
            <a:xfrm>
              <a:off x="9657696" y="4265722"/>
              <a:ext cx="178334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7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spcBef>
                  <a:spcPct val="0"/>
                </a:spcBef>
                <a:buFontTx/>
                <a:buNone/>
              </a:pPr>
              <a:r>
                <a:rPr lang="zh-CN" sz="2000" b="1" dirty="0">
                  <a:solidFill>
                    <a:schemeClr val="bg1"/>
                  </a:solidFill>
                </a:rPr>
                <a:t>公司舆情</a:t>
              </a:r>
              <a:endParaRPr lang="zh-CN" sz="2000" b="1" dirty="0">
                <a:solidFill>
                  <a:schemeClr val="bg1"/>
                </a:solidFill>
              </a:endParaRPr>
            </a:p>
          </p:txBody>
        </p:sp>
        <p:sp>
          <p:nvSpPr>
            <p:cNvPr id="52" name="iŝ1íďê"/>
            <p:cNvSpPr/>
            <p:nvPr/>
          </p:nvSpPr>
          <p:spPr bwMode="auto">
            <a:xfrm>
              <a:off x="673100" y="5459099"/>
              <a:ext cx="1905158"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700" dirty="0">
                  <a:solidFill>
                    <a:schemeClr val="bg1"/>
                  </a:solidFill>
                </a:rPr>
                <a:t>上市公司日常董办业务的信披审核、解答规范、建议、培训</a:t>
              </a:r>
              <a:endParaRPr lang="zh-CN" altLang="en-US" sz="700" dirty="0">
                <a:solidFill>
                  <a:schemeClr val="bg1"/>
                </a:solidFill>
              </a:endParaRPr>
            </a:p>
          </p:txBody>
        </p:sp>
        <p:sp>
          <p:nvSpPr>
            <p:cNvPr id="53" name="îsļíḋé"/>
            <p:cNvSpPr txBox="1"/>
            <p:nvPr/>
          </p:nvSpPr>
          <p:spPr bwMode="auto">
            <a:xfrm>
              <a:off x="673100" y="5071501"/>
              <a:ext cx="190515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6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solidFill>
                    <a:schemeClr val="bg1"/>
                  </a:solidFill>
                </a:rPr>
                <a:t>日常业务咨询</a:t>
              </a:r>
              <a:endParaRPr lang="zh-CN" altLang="en-US" sz="2000" b="1" dirty="0">
                <a:solidFill>
                  <a:schemeClr val="bg1"/>
                </a:solidFill>
              </a:endParaRPr>
            </a:p>
          </p:txBody>
        </p:sp>
        <p:sp>
          <p:nvSpPr>
            <p:cNvPr id="54" name="ïṣ1îḋe"/>
            <p:cNvSpPr/>
            <p:nvPr/>
          </p:nvSpPr>
          <p:spPr bwMode="auto">
            <a:xfrm>
              <a:off x="2903633" y="5459099"/>
              <a:ext cx="1905158"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6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1100" dirty="0">
                  <a:solidFill>
                    <a:schemeClr val="bg1"/>
                  </a:solidFill>
                  <a:sym typeface="+mn-ea"/>
                </a:rPr>
                <a:t>定期提供最新证券市场最新的法规解读以及监管动态报告</a:t>
              </a:r>
              <a:endParaRPr lang="en-US" altLang="zh-CN" sz="1100" dirty="0">
                <a:solidFill>
                  <a:schemeClr val="bg1"/>
                </a:solidFill>
              </a:endParaRPr>
            </a:p>
            <a:p>
              <a:pPr>
                <a:lnSpc>
                  <a:spcPct val="130000"/>
                </a:lnSpc>
              </a:pPr>
              <a:endParaRPr lang="en-US" altLang="zh-CN" sz="1100" dirty="0">
                <a:solidFill>
                  <a:schemeClr val="bg1"/>
                </a:solidFill>
              </a:endParaRPr>
            </a:p>
          </p:txBody>
        </p:sp>
        <p:sp>
          <p:nvSpPr>
            <p:cNvPr id="55" name="îšļíḋê"/>
            <p:cNvSpPr txBox="1"/>
            <p:nvPr/>
          </p:nvSpPr>
          <p:spPr bwMode="auto">
            <a:xfrm>
              <a:off x="2903633" y="5071501"/>
              <a:ext cx="190515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7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solidFill>
                    <a:schemeClr val="bg1"/>
                  </a:solidFill>
                </a:rPr>
                <a:t>监管动态培训</a:t>
              </a:r>
              <a:endParaRPr lang="zh-CN" altLang="en-US" sz="2000" b="1" dirty="0">
                <a:solidFill>
                  <a:schemeClr val="bg1"/>
                </a:solidFill>
              </a:endParaRPr>
            </a:p>
          </p:txBody>
        </p:sp>
        <p:sp>
          <p:nvSpPr>
            <p:cNvPr id="56" name="îSļíḋè"/>
            <p:cNvSpPr/>
            <p:nvPr/>
          </p:nvSpPr>
          <p:spPr bwMode="auto">
            <a:xfrm>
              <a:off x="5134166" y="5459099"/>
              <a:ext cx="1905158"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6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1100" dirty="0">
                  <a:solidFill>
                    <a:schemeClr val="bg1"/>
                  </a:solidFill>
                  <a:sym typeface="+mn-ea"/>
                </a:rPr>
                <a:t>协助上市公司建议、指导、校对定期报告，达到交易所要求</a:t>
              </a:r>
              <a:endParaRPr lang="zh-CN" altLang="en-US" sz="1100" dirty="0">
                <a:solidFill>
                  <a:schemeClr val="bg1"/>
                </a:solidFill>
                <a:sym typeface="+mn-ea"/>
              </a:endParaRPr>
            </a:p>
          </p:txBody>
        </p:sp>
        <p:sp>
          <p:nvSpPr>
            <p:cNvPr id="57" name="íŝļîḋè"/>
            <p:cNvSpPr txBox="1"/>
            <p:nvPr/>
          </p:nvSpPr>
          <p:spPr bwMode="auto">
            <a:xfrm>
              <a:off x="5134166" y="5071501"/>
              <a:ext cx="190515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6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solidFill>
                    <a:schemeClr val="bg1"/>
                  </a:solidFill>
                </a:rPr>
                <a:t>定期报告咨询</a:t>
              </a:r>
              <a:endParaRPr lang="zh-CN" altLang="en-US" sz="2000" b="1" dirty="0">
                <a:solidFill>
                  <a:schemeClr val="bg1"/>
                </a:solidFill>
              </a:endParaRPr>
            </a:p>
          </p:txBody>
        </p:sp>
        <p:sp>
          <p:nvSpPr>
            <p:cNvPr id="58" name="îśľïḑè"/>
            <p:cNvSpPr/>
            <p:nvPr/>
          </p:nvSpPr>
          <p:spPr bwMode="auto">
            <a:xfrm>
              <a:off x="7364699" y="5459099"/>
              <a:ext cx="1905158"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8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1100" dirty="0">
                  <a:solidFill>
                    <a:schemeClr val="bg1"/>
                  </a:solidFill>
                </a:rPr>
                <a:t>规范运作方案，制度修订、合规预警</a:t>
              </a:r>
              <a:endParaRPr lang="zh-CN" altLang="en-US" sz="1100" dirty="0">
                <a:solidFill>
                  <a:schemeClr val="bg1"/>
                </a:solidFill>
              </a:endParaRPr>
            </a:p>
          </p:txBody>
        </p:sp>
        <p:sp>
          <p:nvSpPr>
            <p:cNvPr id="59" name="îṥlîďe"/>
            <p:cNvSpPr txBox="1"/>
            <p:nvPr/>
          </p:nvSpPr>
          <p:spPr bwMode="auto">
            <a:xfrm>
              <a:off x="7364699" y="5071501"/>
              <a:ext cx="190515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6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solidFill>
                    <a:schemeClr val="bg1"/>
                  </a:solidFill>
                </a:rPr>
                <a:t>公司治理咨询</a:t>
              </a:r>
              <a:endParaRPr lang="zh-CN" altLang="en-US" sz="2000" b="1" dirty="0">
                <a:solidFill>
                  <a:schemeClr val="bg1"/>
                </a:solidFill>
              </a:endParaRPr>
            </a:p>
          </p:txBody>
        </p:sp>
        <p:sp>
          <p:nvSpPr>
            <p:cNvPr id="60" name="íṥḻîḋê"/>
            <p:cNvSpPr/>
            <p:nvPr/>
          </p:nvSpPr>
          <p:spPr bwMode="auto">
            <a:xfrm>
              <a:off x="9609114" y="5459099"/>
              <a:ext cx="1905158"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8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1100" dirty="0">
                  <a:solidFill>
                    <a:schemeClr val="bg1"/>
                  </a:solidFill>
                </a:rPr>
                <a:t>通过舆情大数据对信披在市场的反映情况</a:t>
              </a:r>
              <a:endParaRPr lang="zh-CN" altLang="en-US" sz="1100" dirty="0">
                <a:solidFill>
                  <a:schemeClr val="bg1"/>
                </a:solidFill>
              </a:endParaRPr>
            </a:p>
          </p:txBody>
        </p:sp>
        <p:sp>
          <p:nvSpPr>
            <p:cNvPr id="61" name="íṣľíḑê"/>
            <p:cNvSpPr txBox="1"/>
            <p:nvPr/>
          </p:nvSpPr>
          <p:spPr bwMode="auto">
            <a:xfrm>
              <a:off x="9609114" y="5071501"/>
              <a:ext cx="190515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7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solidFill>
                    <a:schemeClr val="bg1"/>
                  </a:solidFill>
                </a:rPr>
                <a:t>舆情信披追踪</a:t>
              </a:r>
              <a:endParaRPr lang="en-US" altLang="zh-CN" sz="2000" b="1" dirty="0">
                <a:solidFill>
                  <a:schemeClr val="bg1"/>
                </a:solidFill>
              </a:endParaRPr>
            </a:p>
          </p:txBody>
        </p:sp>
        <p:sp>
          <p:nvSpPr>
            <p:cNvPr id="62" name="i$ľïḓê"/>
            <p:cNvSpPr txBox="1"/>
            <p:nvPr/>
          </p:nvSpPr>
          <p:spPr>
            <a:xfrm>
              <a:off x="673101" y="1712226"/>
              <a:ext cx="10845796" cy="594483"/>
            </a:xfrm>
            <a:prstGeom prst="rect">
              <a:avLst/>
            </a:prstGeom>
            <a:noFill/>
            <a:ln>
              <a:noFill/>
            </a:ln>
          </p:spPr>
          <p:txBody>
            <a:bodyPr wrap="square" lIns="91440" tIns="45720" rIns="91440" bIns="45720" anchor="t" anchorCtr="0">
              <a:normAutofit/>
            </a:bodyPr>
            <a:lstStyle/>
            <a:p>
              <a:pPr marL="0" marR="0" lvl="0" indent="0" algn="ctr" defTabSz="913765" rtl="0" eaLnBrk="1" fontAlgn="auto" latinLnBrk="0" hangingPunct="1">
                <a:lnSpc>
                  <a:spcPct val="150000"/>
                </a:lnSpc>
                <a:spcBef>
                  <a:spcPts val="0"/>
                </a:spcBef>
                <a:spcAft>
                  <a:spcPts val="0"/>
                </a:spcAft>
                <a:buClrTx/>
                <a:buSzPct val="25000"/>
                <a:buFontTx/>
                <a:buNone/>
                <a:defRPr/>
              </a:pPr>
              <a:endParaRPr kumimoji="0" lang="en-US" sz="1100" b="0" i="0" u="none" strike="noStrike" kern="1200" cap="none" spc="0" normalizeH="0" baseline="0" noProof="0" dirty="0">
                <a:ln>
                  <a:noFill/>
                </a:ln>
                <a:effectLst/>
                <a:uLnTx/>
                <a:uFillTx/>
              </a:endParaRPr>
            </a:p>
          </p:txBody>
        </p:sp>
        <p:grpSp>
          <p:nvGrpSpPr>
            <p:cNvPr id="63" name="íšļíďé"/>
            <p:cNvGrpSpPr/>
            <p:nvPr/>
          </p:nvGrpSpPr>
          <p:grpSpPr>
            <a:xfrm>
              <a:off x="1239089" y="3346358"/>
              <a:ext cx="753663" cy="753663"/>
              <a:chOff x="3849573" y="1826119"/>
              <a:chExt cx="1064872" cy="1064872"/>
            </a:xfrm>
          </p:grpSpPr>
          <p:sp>
            <p:nvSpPr>
              <p:cNvPr id="64" name="ïṧliḓé"/>
              <p:cNvSpPr/>
              <p:nvPr/>
            </p:nvSpPr>
            <p:spPr>
              <a:xfrm>
                <a:off x="3849573" y="1826119"/>
                <a:ext cx="1064872" cy="1064872"/>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p>
            </p:txBody>
          </p:sp>
          <p:sp>
            <p:nvSpPr>
              <p:cNvPr id="65" name="îs1îdé"/>
              <p:cNvSpPr/>
              <p:nvPr/>
            </p:nvSpPr>
            <p:spPr bwMode="auto">
              <a:xfrm>
                <a:off x="4154905" y="2183431"/>
                <a:ext cx="461080" cy="350246"/>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bg1"/>
              </a:solidFill>
              <a:ln>
                <a:noFill/>
              </a:ln>
            </p:spPr>
            <p:txBody>
              <a:bodyPr wrap="square" lIns="91440" tIns="45720" rIns="91440" bIns="45720" anchor="ctr">
                <a:normAutofit fontScale="3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grpSp>
          <p:nvGrpSpPr>
            <p:cNvPr id="66" name="iṡḷïďe"/>
            <p:cNvGrpSpPr/>
            <p:nvPr/>
          </p:nvGrpSpPr>
          <p:grpSpPr>
            <a:xfrm>
              <a:off x="3471373" y="3346358"/>
              <a:ext cx="753663" cy="753663"/>
              <a:chOff x="3849573" y="1826119"/>
              <a:chExt cx="1064872" cy="1064872"/>
            </a:xfrm>
          </p:grpSpPr>
          <p:sp>
            <p:nvSpPr>
              <p:cNvPr id="67" name="íṣľîḋé"/>
              <p:cNvSpPr/>
              <p:nvPr/>
            </p:nvSpPr>
            <p:spPr>
              <a:xfrm>
                <a:off x="3849573" y="1826119"/>
                <a:ext cx="1064872" cy="1064872"/>
              </a:xfrm>
              <a:prstGeom prst="ellipse">
                <a:avLst/>
              </a:prstGeom>
              <a:solidFill>
                <a:schemeClr val="accent6">
                  <a:lumMod val="7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p>
            </p:txBody>
          </p:sp>
          <p:sp>
            <p:nvSpPr>
              <p:cNvPr id="68" name="ïṩḷîḍè"/>
              <p:cNvSpPr/>
              <p:nvPr/>
            </p:nvSpPr>
            <p:spPr bwMode="auto">
              <a:xfrm>
                <a:off x="4154905" y="2183431"/>
                <a:ext cx="461080" cy="350246"/>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bg1"/>
              </a:solidFill>
              <a:ln>
                <a:noFill/>
              </a:ln>
            </p:spPr>
            <p:txBody>
              <a:bodyPr wrap="square" lIns="91440" tIns="45720" rIns="91440" bIns="45720" anchor="ctr">
                <a:normAutofit fontScale="3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grpSp>
          <p:nvGrpSpPr>
            <p:cNvPr id="69" name="îşḷiďè"/>
            <p:cNvGrpSpPr/>
            <p:nvPr/>
          </p:nvGrpSpPr>
          <p:grpSpPr>
            <a:xfrm>
              <a:off x="5703657" y="3346358"/>
              <a:ext cx="753663" cy="753663"/>
              <a:chOff x="3849573" y="1826119"/>
              <a:chExt cx="1064872" cy="1064872"/>
            </a:xfrm>
          </p:grpSpPr>
          <p:sp>
            <p:nvSpPr>
              <p:cNvPr id="70" name="îśľîḍê"/>
              <p:cNvSpPr/>
              <p:nvPr/>
            </p:nvSpPr>
            <p:spPr>
              <a:xfrm>
                <a:off x="3849573" y="1826119"/>
                <a:ext cx="1064872" cy="1064872"/>
              </a:xfrm>
              <a:prstGeom prst="ellipse">
                <a:avLst/>
              </a:prstGeom>
              <a:solidFill>
                <a:schemeClr val="accent5">
                  <a:lumMod val="7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p>
            </p:txBody>
          </p:sp>
          <p:sp>
            <p:nvSpPr>
              <p:cNvPr id="71" name="îṥḷïďé"/>
              <p:cNvSpPr/>
              <p:nvPr/>
            </p:nvSpPr>
            <p:spPr bwMode="auto">
              <a:xfrm>
                <a:off x="4154905" y="2183431"/>
                <a:ext cx="461080" cy="350246"/>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bg1"/>
              </a:solidFill>
              <a:ln>
                <a:noFill/>
              </a:ln>
            </p:spPr>
            <p:txBody>
              <a:bodyPr wrap="square" lIns="91440" tIns="45720" rIns="91440" bIns="45720" anchor="ctr">
                <a:normAutofit fontScale="3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grpSp>
          <p:nvGrpSpPr>
            <p:cNvPr id="72" name="íṡlïḍê"/>
            <p:cNvGrpSpPr/>
            <p:nvPr/>
          </p:nvGrpSpPr>
          <p:grpSpPr>
            <a:xfrm>
              <a:off x="7935941" y="3346358"/>
              <a:ext cx="753663" cy="753663"/>
              <a:chOff x="3849573" y="1826119"/>
              <a:chExt cx="1064872" cy="1064872"/>
            </a:xfrm>
          </p:grpSpPr>
          <p:sp>
            <p:nvSpPr>
              <p:cNvPr id="73" name="î$ḻïḓé"/>
              <p:cNvSpPr/>
              <p:nvPr/>
            </p:nvSpPr>
            <p:spPr>
              <a:xfrm>
                <a:off x="3849573" y="1826119"/>
                <a:ext cx="1064872" cy="1064872"/>
              </a:xfrm>
              <a:prstGeom prst="ellipse">
                <a:avLst/>
              </a:prstGeom>
              <a:solidFill>
                <a:schemeClr val="accent3">
                  <a:lumMod val="7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p>
            </p:txBody>
          </p:sp>
          <p:sp>
            <p:nvSpPr>
              <p:cNvPr id="74" name="îş1iďè"/>
              <p:cNvSpPr/>
              <p:nvPr/>
            </p:nvSpPr>
            <p:spPr bwMode="auto">
              <a:xfrm>
                <a:off x="4154905" y="2183431"/>
                <a:ext cx="461080" cy="350246"/>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bg1"/>
              </a:solidFill>
              <a:ln>
                <a:noFill/>
              </a:ln>
            </p:spPr>
            <p:txBody>
              <a:bodyPr wrap="square" lIns="91440" tIns="45720" rIns="91440" bIns="45720" anchor="ctr">
                <a:normAutofit fontScale="3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grpSp>
          <p:nvGrpSpPr>
            <p:cNvPr id="75" name="ïṧļíḓé"/>
            <p:cNvGrpSpPr/>
            <p:nvPr/>
          </p:nvGrpSpPr>
          <p:grpSpPr>
            <a:xfrm>
              <a:off x="10168225" y="3346358"/>
              <a:ext cx="753663" cy="753663"/>
              <a:chOff x="3849573" y="1826119"/>
              <a:chExt cx="1064872" cy="1064872"/>
            </a:xfrm>
          </p:grpSpPr>
          <p:sp>
            <p:nvSpPr>
              <p:cNvPr id="76" name="íṣḻïdè"/>
              <p:cNvSpPr/>
              <p:nvPr/>
            </p:nvSpPr>
            <p:spPr>
              <a:xfrm>
                <a:off x="3849573" y="1826119"/>
                <a:ext cx="1064872" cy="1064872"/>
              </a:xfrm>
              <a:prstGeom prst="ellipse">
                <a:avLst/>
              </a:prstGeom>
              <a:solidFill>
                <a:schemeClr val="accent4">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p>
            </p:txBody>
          </p:sp>
          <p:sp>
            <p:nvSpPr>
              <p:cNvPr id="77" name="í$ľïḓè"/>
              <p:cNvSpPr/>
              <p:nvPr/>
            </p:nvSpPr>
            <p:spPr bwMode="auto">
              <a:xfrm>
                <a:off x="4154905" y="2183431"/>
                <a:ext cx="461080" cy="350246"/>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bg1"/>
              </a:solidFill>
              <a:ln>
                <a:noFill/>
              </a:ln>
            </p:spPr>
            <p:txBody>
              <a:bodyPr wrap="square" lIns="91440" tIns="45720" rIns="91440" bIns="45720" anchor="ctr">
                <a:normAutofit fontScale="3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grpSp>
      <p:sp>
        <p:nvSpPr>
          <p:cNvPr id="78" name="TextBox 1"/>
          <p:cNvSpPr txBox="1">
            <a:spLocks noChangeArrowheads="1"/>
          </p:cNvSpPr>
          <p:nvPr/>
        </p:nvSpPr>
        <p:spPr bwMode="auto">
          <a:xfrm>
            <a:off x="928510" y="156156"/>
            <a:ext cx="26974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200" b="1" dirty="0">
                <a:solidFill>
                  <a:schemeClr val="tx1"/>
                </a:solidFill>
                <a:latin typeface="Calibri" panose="020F0502020204030204" pitchFamily="34" charset="0"/>
                <a:ea typeface="微软雅黑" panose="020B0503020204020204" pitchFamily="34" charset="-122"/>
                <a:sym typeface="Calibri" panose="020F0502020204030204" pitchFamily="34" charset="0"/>
              </a:rPr>
              <a:t>增值服务：咨询服务</a:t>
            </a:r>
            <a:endParaRPr lang="zh-CN" altLang="en-US" sz="2200" b="1" dirty="0">
              <a:solidFill>
                <a:schemeClr val="tx1"/>
              </a:solidFill>
              <a:latin typeface="Calibri" panose="020F0502020204030204" pitchFamily="34" charset="0"/>
              <a:ea typeface="微软雅黑" panose="020B0503020204020204" pitchFamily="34" charset="-122"/>
              <a:sym typeface="Calibri" panose="020F0502020204030204" pitchFamily="34" charset="0"/>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bg-目录"/>
          <p:cNvPicPr>
            <a:picLocks noChangeAspect="1"/>
          </p:cNvPicPr>
          <p:nvPr/>
        </p:nvPicPr>
        <p:blipFill>
          <a:blip r:embed="rId1"/>
          <a:stretch>
            <a:fillRect/>
          </a:stretch>
        </p:blipFill>
        <p:spPr>
          <a:xfrm>
            <a:off x="-12700" y="0"/>
            <a:ext cx="12278689" cy="1598400"/>
          </a:xfrm>
          <a:prstGeom prst="rect">
            <a:avLst/>
          </a:prstGeom>
        </p:spPr>
      </p:pic>
      <p:sp>
        <p:nvSpPr>
          <p:cNvPr id="24" name="文本框 23"/>
          <p:cNvSpPr txBox="1"/>
          <p:nvPr/>
        </p:nvSpPr>
        <p:spPr>
          <a:xfrm>
            <a:off x="5374323" y="313218"/>
            <a:ext cx="1349375" cy="953135"/>
          </a:xfrm>
          <a:prstGeom prst="rect">
            <a:avLst/>
          </a:prstGeom>
          <a:noFill/>
        </p:spPr>
        <p:txBody>
          <a:bodyPr wrap="none" rtlCol="0">
            <a:spAutoFit/>
          </a:bodyPr>
          <a:lstStyle/>
          <a:p>
            <a:pPr lvl="0" algn="ctr">
              <a:defRPr/>
            </a:pPr>
            <a:r>
              <a:rPr kumimoji="0" lang="zh-CN" altLang="en-US" sz="4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Calibri" panose="020F0502020204030204" pitchFamily="34" charset="0"/>
              </a:rPr>
              <a:t>目 录</a:t>
            </a:r>
            <a:endParaRPr kumimoji="0" lang="zh-CN" altLang="en-US" sz="5200" b="1" i="0" u="none" strike="noStrike" kern="1200" cap="none" spc="0" normalizeH="0" baseline="0" noProof="0" dirty="0">
              <a:ln>
                <a:noFill/>
              </a:ln>
              <a:solidFill>
                <a:prstClr val="white"/>
              </a:solidFill>
              <a:effectLst/>
              <a:uLnTx/>
              <a:uFillTx/>
              <a:latin typeface="楷体" panose="02010609060101010101" charset="-122"/>
              <a:ea typeface="楷体" panose="02010609060101010101" charset="-122"/>
              <a:sym typeface="Calibri" panose="020F0502020204030204" pitchFamily="34" charset="0"/>
            </a:endParaRPr>
          </a:p>
          <a:p>
            <a:pPr lvl="0" algn="ctr">
              <a:defRPr/>
            </a:pPr>
            <a:r>
              <a:rPr kumimoji="0" lang="en-US" altLang="zh-CN" sz="16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Calibri" panose="020F0502020204030204" pitchFamily="34" charset="0"/>
              </a:rPr>
              <a:t> CONTENTS</a:t>
            </a:r>
            <a:endParaRPr kumimoji="0" lang="en-US" altLang="zh-CN" sz="16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2" name="文本框 1"/>
          <p:cNvSpPr txBox="1"/>
          <p:nvPr/>
        </p:nvSpPr>
        <p:spPr>
          <a:xfrm>
            <a:off x="1550670" y="2337598"/>
            <a:ext cx="2400935" cy="891540"/>
          </a:xfrm>
          <a:prstGeom prst="rect">
            <a:avLst/>
          </a:prstGeom>
          <a:noFill/>
        </p:spPr>
        <p:txBody>
          <a:bodyPr wrap="none" rtlCol="0">
            <a:spAutoFit/>
          </a:bodyPr>
          <a:lstStyle/>
          <a:p>
            <a:pPr lvl="0" algn="l">
              <a:defRPr/>
            </a:pPr>
            <a:r>
              <a:rPr kumimoji="0" lang="en-US" altLang="zh-CN" sz="3600" b="1" i="1"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rPr>
              <a:t>01</a:t>
            </a:r>
            <a:r>
              <a:rPr kumimoji="0" lang="en-US" altLang="zh-CN" sz="5200" b="1" i="0" u="none" strike="noStrike" kern="1200" cap="none" spc="0" normalizeH="0" baseline="0" noProof="0" dirty="0">
                <a:ln>
                  <a:noFill/>
                </a:ln>
                <a:solidFill>
                  <a:schemeClr val="tx1">
                    <a:lumMod val="85000"/>
                    <a:lumOff val="15000"/>
                  </a:schemeClr>
                </a:solidFill>
                <a:effectLst/>
                <a:uLnTx/>
                <a:uFillTx/>
                <a:latin typeface="楷体" panose="02010609060101010101" charset="-122"/>
                <a:ea typeface="楷体" panose="02010609060101010101" charset="-122"/>
                <a:sym typeface="Calibri" panose="020F0502020204030204" pitchFamily="34" charset="0"/>
              </a:rPr>
              <a:t> </a:t>
            </a:r>
            <a:r>
              <a:rPr kumimoji="0" lang="zh-CN" altLang="zh-CN" sz="26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rPr>
              <a:t>市场定位</a:t>
            </a:r>
            <a:endParaRPr kumimoji="0" lang="zh-CN" altLang="zh-CN" sz="26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5" name="文本框 4"/>
          <p:cNvSpPr txBox="1"/>
          <p:nvPr/>
        </p:nvSpPr>
        <p:spPr>
          <a:xfrm>
            <a:off x="1550670" y="3283748"/>
            <a:ext cx="4051935" cy="891540"/>
          </a:xfrm>
          <a:prstGeom prst="rect">
            <a:avLst/>
          </a:prstGeom>
          <a:noFill/>
        </p:spPr>
        <p:txBody>
          <a:bodyPr wrap="none" rtlCol="0">
            <a:spAutoFit/>
          </a:bodyPr>
          <a:lstStyle/>
          <a:p>
            <a:pPr lvl="0" algn="l">
              <a:defRPr/>
            </a:pPr>
            <a:r>
              <a:rPr kumimoji="0" lang="en-US" altLang="zh-CN" sz="3600" b="1" i="1"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rPr>
              <a:t>02</a:t>
            </a:r>
            <a:r>
              <a:rPr kumimoji="0" lang="en-US" altLang="zh-CN" sz="5200" b="1" i="0" u="none" strike="noStrike" kern="1200" cap="none" spc="0" normalizeH="0" baseline="0" noProof="0" dirty="0">
                <a:ln>
                  <a:noFill/>
                </a:ln>
                <a:solidFill>
                  <a:schemeClr val="tx1">
                    <a:lumMod val="85000"/>
                    <a:lumOff val="15000"/>
                  </a:schemeClr>
                </a:solidFill>
                <a:effectLst/>
                <a:uLnTx/>
                <a:uFillTx/>
                <a:latin typeface="楷体" panose="02010609060101010101" charset="-122"/>
                <a:ea typeface="楷体" panose="02010609060101010101" charset="-122"/>
                <a:sym typeface="Calibri" panose="020F0502020204030204" pitchFamily="34" charset="0"/>
              </a:rPr>
              <a:t> </a:t>
            </a:r>
            <a:r>
              <a:rPr kumimoji="0" lang="zh-CN" altLang="zh-CN" sz="26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rPr>
              <a:t>易董核心产品及业务</a:t>
            </a:r>
            <a:endParaRPr kumimoji="0" lang="zh-CN" altLang="zh-CN" sz="26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6" name="文本框 5"/>
          <p:cNvSpPr txBox="1"/>
          <p:nvPr/>
        </p:nvSpPr>
        <p:spPr>
          <a:xfrm>
            <a:off x="1550670" y="4276888"/>
            <a:ext cx="3061335" cy="891540"/>
          </a:xfrm>
          <a:prstGeom prst="rect">
            <a:avLst/>
          </a:prstGeom>
          <a:noFill/>
        </p:spPr>
        <p:txBody>
          <a:bodyPr wrap="none" rtlCol="0">
            <a:spAutoFit/>
          </a:bodyPr>
          <a:lstStyle/>
          <a:p>
            <a:pPr lvl="0" algn="l">
              <a:defRPr/>
            </a:pPr>
            <a:r>
              <a:rPr kumimoji="0" lang="en-US" altLang="zh-CN" sz="3600" b="1" i="1"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rPr>
              <a:t>03</a:t>
            </a:r>
            <a:r>
              <a:rPr kumimoji="0" lang="en-US" altLang="zh-CN" sz="5200" b="1" i="0" u="none" strike="noStrike" kern="1200" cap="none" spc="0" normalizeH="0" baseline="0" noProof="0" dirty="0">
                <a:ln>
                  <a:noFill/>
                </a:ln>
                <a:solidFill>
                  <a:schemeClr val="tx1">
                    <a:lumMod val="85000"/>
                    <a:lumOff val="15000"/>
                  </a:schemeClr>
                </a:solidFill>
                <a:effectLst/>
                <a:uLnTx/>
                <a:uFillTx/>
                <a:latin typeface="楷体" panose="02010609060101010101" charset="-122"/>
                <a:ea typeface="楷体" panose="02010609060101010101" charset="-122"/>
                <a:sym typeface="Calibri" panose="020F0502020204030204" pitchFamily="34" charset="0"/>
              </a:rPr>
              <a:t> </a:t>
            </a:r>
            <a:r>
              <a:rPr kumimoji="0" lang="zh-CN" altLang="zh-CN" sz="26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rPr>
              <a:t>易董系列产品</a:t>
            </a:r>
            <a:endParaRPr kumimoji="0" lang="zh-CN" altLang="zh-CN" sz="26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7" name="文本框 6"/>
          <p:cNvSpPr txBox="1"/>
          <p:nvPr/>
        </p:nvSpPr>
        <p:spPr>
          <a:xfrm>
            <a:off x="6069965" y="2339503"/>
            <a:ext cx="2731135" cy="891540"/>
          </a:xfrm>
          <a:prstGeom prst="rect">
            <a:avLst/>
          </a:prstGeom>
          <a:noFill/>
        </p:spPr>
        <p:txBody>
          <a:bodyPr wrap="none" rtlCol="0">
            <a:spAutoFit/>
          </a:bodyPr>
          <a:lstStyle/>
          <a:p>
            <a:pPr lvl="0" algn="l">
              <a:defRPr/>
            </a:pPr>
            <a:r>
              <a:rPr kumimoji="0" lang="en-US" altLang="zh-CN" sz="3600" b="1" i="1"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rPr>
              <a:t>04</a:t>
            </a:r>
            <a:r>
              <a:rPr kumimoji="0" lang="en-US" altLang="zh-CN" sz="5200" b="1" i="0" u="none" strike="noStrike" kern="1200" cap="none" spc="0" normalizeH="0" baseline="0" noProof="0" dirty="0">
                <a:ln>
                  <a:noFill/>
                </a:ln>
                <a:solidFill>
                  <a:schemeClr val="tx1">
                    <a:lumMod val="85000"/>
                    <a:lumOff val="15000"/>
                  </a:schemeClr>
                </a:solidFill>
                <a:effectLst/>
                <a:uLnTx/>
                <a:uFillTx/>
                <a:latin typeface="楷体" panose="02010609060101010101" charset="-122"/>
                <a:ea typeface="楷体" panose="02010609060101010101" charset="-122"/>
                <a:sym typeface="Calibri" panose="020F0502020204030204" pitchFamily="34" charset="0"/>
              </a:rPr>
              <a:t> </a:t>
            </a:r>
            <a:r>
              <a:rPr kumimoji="0" lang="zh-CN" altLang="zh-CN" sz="26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rPr>
              <a:t>壁垒与价值</a:t>
            </a:r>
            <a:endParaRPr kumimoji="0" lang="zh-CN" altLang="zh-CN" sz="26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8" name="文本框 7"/>
          <p:cNvSpPr txBox="1"/>
          <p:nvPr/>
        </p:nvSpPr>
        <p:spPr>
          <a:xfrm>
            <a:off x="6069965" y="3283748"/>
            <a:ext cx="2731135" cy="891540"/>
          </a:xfrm>
          <a:prstGeom prst="rect">
            <a:avLst/>
          </a:prstGeom>
          <a:noFill/>
        </p:spPr>
        <p:txBody>
          <a:bodyPr wrap="none" rtlCol="0">
            <a:spAutoFit/>
          </a:bodyPr>
          <a:lstStyle/>
          <a:p>
            <a:pPr lvl="0" algn="l">
              <a:defRPr/>
            </a:pPr>
            <a:r>
              <a:rPr kumimoji="0" lang="en-US" altLang="zh-CN" sz="3600" b="1" i="1"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rPr>
              <a:t>05</a:t>
            </a:r>
            <a:r>
              <a:rPr kumimoji="0" lang="en-US" altLang="zh-CN" sz="5200" b="1" i="0" u="none" strike="noStrike" kern="1200" cap="none" spc="0" normalizeH="0" baseline="0" noProof="0" dirty="0">
                <a:ln>
                  <a:noFill/>
                </a:ln>
                <a:solidFill>
                  <a:schemeClr val="tx1">
                    <a:lumMod val="85000"/>
                    <a:lumOff val="15000"/>
                  </a:schemeClr>
                </a:solidFill>
                <a:effectLst/>
                <a:uLnTx/>
                <a:uFillTx/>
                <a:latin typeface="楷体" panose="02010609060101010101" charset="-122"/>
                <a:ea typeface="楷体" panose="02010609060101010101" charset="-122"/>
                <a:sym typeface="Calibri" panose="020F0502020204030204" pitchFamily="34" charset="0"/>
              </a:rPr>
              <a:t> </a:t>
            </a:r>
            <a:r>
              <a:rPr kumimoji="0" lang="zh-CN" altLang="zh-CN" sz="26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rPr>
              <a:t>公司及团队</a:t>
            </a:r>
            <a:endParaRPr kumimoji="0" lang="zh-CN" altLang="zh-CN" sz="26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9" name="文本框 8"/>
          <p:cNvSpPr txBox="1"/>
          <p:nvPr/>
        </p:nvSpPr>
        <p:spPr>
          <a:xfrm>
            <a:off x="6069965" y="4278793"/>
            <a:ext cx="2400935" cy="891540"/>
          </a:xfrm>
          <a:prstGeom prst="rect">
            <a:avLst/>
          </a:prstGeom>
          <a:noFill/>
        </p:spPr>
        <p:txBody>
          <a:bodyPr wrap="none" rtlCol="0">
            <a:spAutoFit/>
          </a:bodyPr>
          <a:lstStyle/>
          <a:p>
            <a:pPr lvl="0" algn="l">
              <a:defRPr/>
            </a:pPr>
            <a:r>
              <a:rPr kumimoji="0" lang="en-US" altLang="zh-CN" sz="3600" b="1" i="1"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rPr>
              <a:t>06</a:t>
            </a:r>
            <a:r>
              <a:rPr kumimoji="0" lang="en-US" altLang="zh-CN" sz="5200" b="1" i="0" u="none" strike="noStrike" kern="1200" cap="none" spc="0" normalizeH="0" baseline="0" noProof="0" dirty="0">
                <a:ln>
                  <a:noFill/>
                </a:ln>
                <a:solidFill>
                  <a:schemeClr val="tx1">
                    <a:lumMod val="85000"/>
                    <a:lumOff val="15000"/>
                  </a:schemeClr>
                </a:solidFill>
                <a:effectLst/>
                <a:uLnTx/>
                <a:uFillTx/>
                <a:latin typeface="楷体" panose="02010609060101010101" charset="-122"/>
                <a:ea typeface="楷体" panose="02010609060101010101" charset="-122"/>
                <a:sym typeface="Calibri" panose="020F0502020204030204" pitchFamily="34" charset="0"/>
              </a:rPr>
              <a:t> </a:t>
            </a:r>
            <a:r>
              <a:rPr kumimoji="0" lang="zh-CN" altLang="zh-CN" sz="26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rPr>
              <a:t>未来发展</a:t>
            </a:r>
            <a:endParaRPr kumimoji="0" lang="zh-CN" altLang="zh-CN" sz="26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pic>
        <p:nvPicPr>
          <p:cNvPr id="10" name="图片 9" descr="易董+文案-深蓝"/>
          <p:cNvPicPr>
            <a:picLocks noChangeAspect="1"/>
          </p:cNvPicPr>
          <p:nvPr/>
        </p:nvPicPr>
        <p:blipFill>
          <a:blip r:embed="rId2"/>
          <a:stretch>
            <a:fillRect/>
          </a:stretch>
        </p:blipFill>
        <p:spPr>
          <a:xfrm>
            <a:off x="9362440" y="5938520"/>
            <a:ext cx="2681605" cy="716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928510" y="156156"/>
            <a:ext cx="272382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200" b="1" dirty="0">
                <a:solidFill>
                  <a:schemeClr val="tx1"/>
                </a:solidFill>
                <a:latin typeface="Calibri" panose="020F0502020204030204" pitchFamily="34" charset="0"/>
                <a:ea typeface="微软雅黑" panose="020B0503020204020204" pitchFamily="34" charset="-122"/>
                <a:sym typeface="Calibri" panose="020F0502020204030204" pitchFamily="34" charset="0"/>
              </a:rPr>
              <a:t>增值服务</a:t>
            </a:r>
            <a:r>
              <a:rPr lang="zh-CN" altLang="en-US" sz="2200" b="1" dirty="0" smtClean="0">
                <a:solidFill>
                  <a:schemeClr val="tx1"/>
                </a:solidFill>
                <a:latin typeface="Calibri" panose="020F0502020204030204" pitchFamily="34" charset="0"/>
                <a:ea typeface="微软雅黑" panose="020B0503020204020204" pitchFamily="34" charset="-122"/>
                <a:sym typeface="Calibri" panose="020F0502020204030204" pitchFamily="34" charset="0"/>
              </a:rPr>
              <a:t>：</a:t>
            </a:r>
            <a:r>
              <a:rPr lang="zh-CN" altLang="en-US" sz="2200" b="1" dirty="0" smtClean="0">
                <a:latin typeface="Calibri" panose="020F0502020204030204" pitchFamily="34" charset="0"/>
                <a:ea typeface="微软雅黑" panose="020B0503020204020204" pitchFamily="34" charset="-122"/>
                <a:sym typeface="Calibri" panose="020F0502020204030204" pitchFamily="34" charset="0"/>
              </a:rPr>
              <a:t>投关</a:t>
            </a:r>
            <a:r>
              <a:rPr lang="zh-CN" altLang="en-US" sz="2200" b="1" dirty="0" smtClean="0">
                <a:solidFill>
                  <a:schemeClr val="tx1"/>
                </a:solidFill>
                <a:latin typeface="Calibri" panose="020F0502020204030204" pitchFamily="34" charset="0"/>
                <a:ea typeface="微软雅黑" panose="020B0503020204020204" pitchFamily="34" charset="-122"/>
                <a:sym typeface="Calibri" panose="020F0502020204030204" pitchFamily="34" charset="0"/>
              </a:rPr>
              <a:t>服务</a:t>
            </a:r>
            <a:endParaRPr lang="zh-CN" altLang="en-US" sz="2200" b="1" dirty="0">
              <a:solidFill>
                <a:schemeClr val="tx1"/>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00" name="文本框 99"/>
          <p:cNvSpPr txBox="1"/>
          <p:nvPr/>
        </p:nvSpPr>
        <p:spPr>
          <a:xfrm>
            <a:off x="170319" y="1438627"/>
            <a:ext cx="1595300" cy="4546600"/>
          </a:xfrm>
          <a:prstGeom prst="rect">
            <a:avLst/>
          </a:prstGeom>
          <a:noFill/>
        </p:spPr>
        <p:txBody>
          <a:bodyPr wrap="square" rtlCol="0">
            <a:spAutoFit/>
          </a:bodyPr>
          <a:lstStyle/>
          <a:p>
            <a:pPr algn="r">
              <a:lnSpc>
                <a:spcPct val="150000"/>
              </a:lnSpc>
            </a:pPr>
            <a:r>
              <a:rPr lang="en-US" altLang="zh-CN" sz="1400" dirty="0" smtClean="0">
                <a:latin typeface="+mn-ea"/>
              </a:rPr>
              <a:t>2022</a:t>
            </a:r>
            <a:r>
              <a:rPr lang="zh-CN" altLang="en-US" sz="1400" dirty="0" smtClean="0">
                <a:latin typeface="+mn-ea"/>
              </a:rPr>
              <a:t>年</a:t>
            </a:r>
            <a:r>
              <a:rPr lang="en-US" altLang="zh-CN" sz="1400" dirty="0" smtClean="0">
                <a:latin typeface="+mn-ea"/>
              </a:rPr>
              <a:t>3</a:t>
            </a:r>
            <a:r>
              <a:rPr lang="zh-CN" altLang="en-US" sz="1400" dirty="0" smtClean="0">
                <a:latin typeface="+mn-ea"/>
              </a:rPr>
              <a:t>月</a:t>
            </a:r>
            <a:r>
              <a:rPr lang="zh-CN" altLang="en-US" sz="1400" dirty="0" smtClean="0">
                <a:latin typeface="+mn-ea"/>
              </a:rPr>
              <a:t>推出</a:t>
            </a:r>
            <a:endParaRPr lang="en-US" altLang="zh-CN" sz="1400" dirty="0" smtClean="0">
              <a:latin typeface="+mn-ea"/>
            </a:endParaRPr>
          </a:p>
          <a:p>
            <a:pPr algn="r">
              <a:lnSpc>
                <a:spcPct val="150000"/>
              </a:lnSpc>
            </a:pPr>
            <a:endParaRPr lang="en-US" altLang="zh-CN" sz="1400" dirty="0">
              <a:latin typeface="+mn-ea"/>
            </a:endParaRPr>
          </a:p>
          <a:p>
            <a:pPr algn="r">
              <a:lnSpc>
                <a:spcPct val="150000"/>
              </a:lnSpc>
            </a:pPr>
            <a:r>
              <a:rPr lang="zh-CN" altLang="en-US" sz="1400" dirty="0" smtClean="0">
                <a:latin typeface="+mn-ea"/>
              </a:rPr>
              <a:t>累计举办</a:t>
            </a:r>
            <a:endParaRPr lang="en-US" altLang="zh-CN" sz="1400" dirty="0" smtClean="0">
              <a:latin typeface="+mn-ea"/>
            </a:endParaRPr>
          </a:p>
          <a:p>
            <a:pPr algn="r">
              <a:lnSpc>
                <a:spcPct val="150000"/>
              </a:lnSpc>
            </a:pPr>
            <a:r>
              <a:rPr lang="zh-CN" altLang="en-US" sz="1600" dirty="0" smtClean="0">
                <a:latin typeface="+mn-ea"/>
              </a:rPr>
              <a:t>业绩</a:t>
            </a:r>
            <a:r>
              <a:rPr lang="zh-CN" altLang="en-US" sz="1600" dirty="0" smtClean="0">
                <a:latin typeface="+mn-ea"/>
              </a:rPr>
              <a:t>说明</a:t>
            </a:r>
            <a:r>
              <a:rPr lang="zh-CN" altLang="en-US" sz="1600" dirty="0" smtClean="0">
                <a:latin typeface="+mn-ea"/>
              </a:rPr>
              <a:t>会</a:t>
            </a:r>
            <a:endParaRPr lang="en-US" altLang="zh-CN" sz="1600" dirty="0" smtClean="0">
              <a:latin typeface="+mn-ea"/>
            </a:endParaRPr>
          </a:p>
          <a:p>
            <a:pPr algn="r">
              <a:lnSpc>
                <a:spcPct val="150000"/>
              </a:lnSpc>
            </a:pPr>
            <a:r>
              <a:rPr lang="en-US" altLang="zh-CN" sz="2400" b="1" dirty="0" smtClean="0">
                <a:solidFill>
                  <a:srgbClr val="FF0000"/>
                </a:solidFill>
                <a:latin typeface="+mn-ea"/>
              </a:rPr>
              <a:t>282</a:t>
            </a:r>
            <a:r>
              <a:rPr lang="zh-CN" altLang="en-US" sz="1400" dirty="0" smtClean="0">
                <a:latin typeface="+mn-ea"/>
              </a:rPr>
              <a:t>场 </a:t>
            </a:r>
            <a:endParaRPr lang="en-US" altLang="zh-CN" sz="1400" dirty="0" smtClean="0">
              <a:latin typeface="+mn-ea"/>
            </a:endParaRPr>
          </a:p>
          <a:p>
            <a:pPr algn="r">
              <a:lnSpc>
                <a:spcPct val="150000"/>
              </a:lnSpc>
            </a:pPr>
            <a:endParaRPr lang="en-US" altLang="zh-CN" sz="1400" dirty="0" smtClean="0">
              <a:latin typeface="+mn-ea"/>
            </a:endParaRPr>
          </a:p>
          <a:p>
            <a:pPr>
              <a:lnSpc>
                <a:spcPct val="150000"/>
              </a:lnSpc>
            </a:pPr>
            <a:endParaRPr lang="en-US" altLang="zh-CN" sz="1100" b="1" dirty="0" smtClean="0">
              <a:latin typeface="+mn-ea"/>
            </a:endParaRPr>
          </a:p>
          <a:p>
            <a:pPr>
              <a:lnSpc>
                <a:spcPct val="150000"/>
              </a:lnSpc>
            </a:pPr>
            <a:r>
              <a:rPr lang="zh-CN" altLang="en-US" sz="1100" dirty="0" smtClean="0">
                <a:latin typeface="微软雅黑" panose="020B0503020204020204" pitchFamily="34" charset="-122"/>
                <a:ea typeface="微软雅黑" panose="020B0503020204020204" pitchFamily="34" charset="-122"/>
              </a:rPr>
              <a:t>当前</a:t>
            </a:r>
            <a:r>
              <a:rPr lang="zh-CN" altLang="en-US" sz="1100" dirty="0">
                <a:latin typeface="微软雅黑" panose="020B0503020204020204" pitchFamily="34" charset="-122"/>
                <a:ea typeface="微软雅黑" panose="020B0503020204020204" pitchFamily="34" charset="-122"/>
              </a:rPr>
              <a:t>上市公司投资者业绩说明会承办单位前五强：</a:t>
            </a:r>
            <a:endParaRPr lang="en-US" altLang="zh-CN" sz="1100" dirty="0">
              <a:latin typeface="微软雅黑" panose="020B0503020204020204" pitchFamily="34" charset="-122"/>
              <a:ea typeface="微软雅黑" panose="020B0503020204020204" pitchFamily="34" charset="-122"/>
            </a:endParaRPr>
          </a:p>
          <a:p>
            <a:pPr>
              <a:lnSpc>
                <a:spcPct val="150000"/>
              </a:lnSpc>
            </a:pPr>
            <a:r>
              <a:rPr lang="zh-CN" altLang="en-US" sz="1100" dirty="0">
                <a:latin typeface="微软雅黑" panose="020B0503020204020204" pitchFamily="34" charset="-122"/>
                <a:ea typeface="微软雅黑" panose="020B0503020204020204" pitchFamily="34" charset="-122"/>
              </a:rPr>
              <a:t>上证路演中心、全景网、约调研、深交所互动易云访谈、</a:t>
            </a:r>
            <a:r>
              <a:rPr lang="zh-CN" altLang="en-US" sz="1100" dirty="0">
                <a:solidFill>
                  <a:srgbClr val="FF0000"/>
                </a:solidFill>
                <a:latin typeface="微软雅黑" panose="020B0503020204020204" pitchFamily="34" charset="-122"/>
                <a:ea typeface="微软雅黑" panose="020B0503020204020204" pitchFamily="34" charset="-122"/>
              </a:rPr>
              <a:t>价值在线（仅推出</a:t>
            </a:r>
            <a:r>
              <a:rPr lang="en-US" altLang="zh-CN" sz="1100" dirty="0">
                <a:solidFill>
                  <a:srgbClr val="FF0000"/>
                </a:solidFill>
                <a:latin typeface="微软雅黑" panose="020B0503020204020204" pitchFamily="34" charset="-122"/>
                <a:ea typeface="微软雅黑" panose="020B0503020204020204" pitchFamily="34" charset="-122"/>
              </a:rPr>
              <a:t>4</a:t>
            </a:r>
            <a:r>
              <a:rPr lang="zh-CN" altLang="en-US" sz="1100" dirty="0">
                <a:solidFill>
                  <a:srgbClr val="FF0000"/>
                </a:solidFill>
                <a:latin typeface="微软雅黑" panose="020B0503020204020204" pitchFamily="34" charset="-122"/>
                <a:ea typeface="微软雅黑" panose="020B0503020204020204" pitchFamily="34" charset="-122"/>
              </a:rPr>
              <a:t>个月时间</a:t>
            </a:r>
            <a:r>
              <a:rPr lang="zh-CN" altLang="en-US" sz="1200" dirty="0">
                <a:solidFill>
                  <a:srgbClr val="FF0000"/>
                </a:solidFill>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endParaRPr lang="zh-CN" altLang="en-US" sz="1200" dirty="0">
              <a:latin typeface="+mn-ea"/>
            </a:endParaRPr>
          </a:p>
        </p:txBody>
      </p:sp>
      <p:grpSp>
        <p:nvGrpSpPr>
          <p:cNvPr id="159" name="组合 158"/>
          <p:cNvGrpSpPr/>
          <p:nvPr/>
        </p:nvGrpSpPr>
        <p:grpSpPr>
          <a:xfrm>
            <a:off x="1909235" y="1080794"/>
            <a:ext cx="10093299" cy="5556221"/>
            <a:chOff x="204188" y="977666"/>
            <a:chExt cx="10093299" cy="5556221"/>
          </a:xfrm>
        </p:grpSpPr>
        <p:grpSp>
          <p:nvGrpSpPr>
            <p:cNvPr id="56" name="组合 55"/>
            <p:cNvGrpSpPr/>
            <p:nvPr/>
          </p:nvGrpSpPr>
          <p:grpSpPr>
            <a:xfrm>
              <a:off x="204188" y="977666"/>
              <a:ext cx="2595245" cy="5507990"/>
              <a:chOff x="793" y="1201"/>
              <a:chExt cx="4410" cy="9174"/>
            </a:xfrm>
          </p:grpSpPr>
          <p:grpSp>
            <p:nvGrpSpPr>
              <p:cNvPr id="57" name="组合 56"/>
              <p:cNvGrpSpPr/>
              <p:nvPr/>
            </p:nvGrpSpPr>
            <p:grpSpPr>
              <a:xfrm>
                <a:off x="793" y="1201"/>
                <a:ext cx="4410" cy="9175"/>
                <a:chOff x="2369" y="1201"/>
                <a:chExt cx="4410" cy="9175"/>
              </a:xfrm>
            </p:grpSpPr>
            <p:grpSp>
              <p:nvGrpSpPr>
                <p:cNvPr id="68" name="组合 67"/>
                <p:cNvGrpSpPr/>
                <p:nvPr/>
              </p:nvGrpSpPr>
              <p:grpSpPr>
                <a:xfrm>
                  <a:off x="2369" y="1702"/>
                  <a:ext cx="4410" cy="8674"/>
                  <a:chOff x="1852" y="1872"/>
                  <a:chExt cx="2603" cy="3854"/>
                </a:xfrm>
              </p:grpSpPr>
              <p:sp>
                <p:nvSpPr>
                  <p:cNvPr id="77" name="圆角矩形 76"/>
                  <p:cNvSpPr/>
                  <p:nvPr/>
                </p:nvSpPr>
                <p:spPr>
                  <a:xfrm flipV="1">
                    <a:off x="1852" y="2040"/>
                    <a:ext cx="2603" cy="3686"/>
                  </a:xfrm>
                  <a:prstGeom prst="roundRect">
                    <a:avLst>
                      <a:gd name="adj" fmla="val 8925"/>
                    </a:avLst>
                  </a:prstGeom>
                  <a:solidFill>
                    <a:schemeClr val="bg1"/>
                  </a:solidFill>
                  <a:ln w="3175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8" name="矩形 77"/>
                  <p:cNvSpPr/>
                  <p:nvPr/>
                </p:nvSpPr>
                <p:spPr>
                  <a:xfrm>
                    <a:off x="3016" y="1872"/>
                    <a:ext cx="377" cy="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69" name="直接连接符 68"/>
                <p:cNvCxnSpPr>
                  <a:endCxn id="70" idx="0"/>
                </p:cNvCxnSpPr>
                <p:nvPr/>
              </p:nvCxnSpPr>
              <p:spPr>
                <a:xfrm>
                  <a:off x="4656" y="1797"/>
                  <a:ext cx="8" cy="45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4580" y="2251"/>
                  <a:ext cx="167" cy="183"/>
                </a:xfrm>
                <a:prstGeom prst="ellipse">
                  <a:avLst/>
                </a:prstGeom>
                <a:noFill/>
                <a:ln w="1905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1" name="组合 70"/>
                <p:cNvGrpSpPr/>
                <p:nvPr/>
              </p:nvGrpSpPr>
              <p:grpSpPr>
                <a:xfrm>
                  <a:off x="3203" y="1201"/>
                  <a:ext cx="2918" cy="787"/>
                  <a:chOff x="6878" y="1184"/>
                  <a:chExt cx="5279" cy="1199"/>
                </a:xfrm>
              </p:grpSpPr>
              <p:grpSp>
                <p:nvGrpSpPr>
                  <p:cNvPr id="72" name="组合 71"/>
                  <p:cNvGrpSpPr/>
                  <p:nvPr/>
                </p:nvGrpSpPr>
                <p:grpSpPr>
                  <a:xfrm flipV="1">
                    <a:off x="6878" y="1245"/>
                    <a:ext cx="5279" cy="1138"/>
                    <a:chOff x="1080" y="1872"/>
                    <a:chExt cx="4250" cy="2612"/>
                  </a:xfrm>
                </p:grpSpPr>
                <p:sp>
                  <p:nvSpPr>
                    <p:cNvPr id="74" name="圆角矩形 73"/>
                    <p:cNvSpPr/>
                    <p:nvPr/>
                  </p:nvSpPr>
                  <p:spPr>
                    <a:xfrm flipV="1">
                      <a:off x="1080" y="2041"/>
                      <a:ext cx="4250" cy="2309"/>
                    </a:xfrm>
                    <a:prstGeom prst="roundRect">
                      <a:avLst>
                        <a:gd name="adj" fmla="val 8925"/>
                      </a:avLst>
                    </a:prstGeom>
                    <a:solidFill>
                      <a:schemeClr val="bg1"/>
                    </a:solidFill>
                    <a:ln w="3175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5" name="矩形 74"/>
                    <p:cNvSpPr/>
                    <p:nvPr/>
                  </p:nvSpPr>
                  <p:spPr>
                    <a:xfrm flipV="1">
                      <a:off x="1702" y="2523"/>
                      <a:ext cx="2975" cy="1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6" name="矩形 75"/>
                    <p:cNvSpPr/>
                    <p:nvPr/>
                  </p:nvSpPr>
                  <p:spPr>
                    <a:xfrm>
                      <a:off x="3016" y="1872"/>
                      <a:ext cx="377" cy="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73" name="文本框 72"/>
                  <p:cNvSpPr txBox="1"/>
                  <p:nvPr/>
                </p:nvSpPr>
                <p:spPr>
                  <a:xfrm>
                    <a:off x="7761" y="1184"/>
                    <a:ext cx="3546" cy="937"/>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200" b="1" i="0" u="none" strike="noStrike" kern="1200" cap="none" spc="0" normalizeH="0" baseline="0" noProof="0" dirty="0">
                        <a:ln>
                          <a:noFill/>
                        </a:ln>
                        <a:gradFill>
                          <a:gsLst>
                            <a:gs pos="100000">
                              <a:srgbClr val="6095D6">
                                <a:alpha val="100000"/>
                              </a:srgbClr>
                            </a:gs>
                            <a:gs pos="50000">
                              <a:srgbClr val="3275C8"/>
                            </a:gs>
                            <a:gs pos="0">
                              <a:srgbClr val="1F497D">
                                <a:lumMod val="40000"/>
                                <a:lumOff val="60000"/>
                              </a:srgbClr>
                            </a:gs>
                          </a:gsLst>
                          <a:lin ang="13500000" scaled="0"/>
                        </a:gradFill>
                        <a:effectLst/>
                        <a:uLnTx/>
                        <a:uFillTx/>
                        <a:latin typeface="微软雅黑" panose="020B0503020204020204" pitchFamily="34" charset="-122"/>
                        <a:ea typeface="微软雅黑" panose="020B0503020204020204" pitchFamily="34" charset="-122"/>
                        <a:cs typeface="OPPOSans B" panose="00020600040101010101" pitchFamily="18" charset="-122"/>
                      </a:rPr>
                      <a:t>易董</a:t>
                    </a:r>
                    <a:r>
                      <a:rPr kumimoji="0" lang="en-US" altLang="zh-CN" sz="1200" b="1" i="0" u="none" strike="noStrike" kern="1200" cap="none" spc="0" normalizeH="0" baseline="0" noProof="0" dirty="0">
                        <a:ln>
                          <a:noFill/>
                        </a:ln>
                        <a:gradFill>
                          <a:gsLst>
                            <a:gs pos="100000">
                              <a:srgbClr val="6095D6">
                                <a:alpha val="100000"/>
                              </a:srgbClr>
                            </a:gs>
                            <a:gs pos="50000">
                              <a:srgbClr val="3275C8"/>
                            </a:gs>
                            <a:gs pos="0">
                              <a:srgbClr val="1F497D">
                                <a:lumMod val="40000"/>
                                <a:lumOff val="60000"/>
                              </a:srgbClr>
                            </a:gs>
                          </a:gsLst>
                          <a:lin ang="13500000" scaled="0"/>
                        </a:gradFill>
                        <a:effectLst/>
                        <a:uLnTx/>
                        <a:uFillTx/>
                        <a:latin typeface="微软雅黑" panose="020B0503020204020204" pitchFamily="34" charset="-122"/>
                        <a:ea typeface="微软雅黑" panose="020B0503020204020204" pitchFamily="34" charset="-122"/>
                        <a:cs typeface="OPPOSans B" panose="00020600040101010101" pitchFamily="18" charset="-122"/>
                      </a:rPr>
                      <a:t>“</a:t>
                    </a:r>
                    <a:r>
                      <a:rPr kumimoji="0" lang="zh-CN" altLang="en-US" sz="1200" b="1" i="0" u="none" strike="noStrike" kern="1200" cap="none" spc="0" normalizeH="0" baseline="0" noProof="0" dirty="0">
                        <a:ln>
                          <a:noFill/>
                        </a:ln>
                        <a:gradFill>
                          <a:gsLst>
                            <a:gs pos="100000">
                              <a:srgbClr val="6095D6">
                                <a:alpha val="100000"/>
                              </a:srgbClr>
                            </a:gs>
                            <a:gs pos="50000">
                              <a:srgbClr val="3275C8"/>
                            </a:gs>
                            <a:gs pos="0">
                              <a:srgbClr val="1F497D">
                                <a:lumMod val="40000"/>
                                <a:lumOff val="60000"/>
                              </a:srgbClr>
                            </a:gs>
                          </a:gsLst>
                          <a:lin ang="13500000" scaled="0"/>
                        </a:gradFill>
                        <a:effectLst/>
                        <a:uLnTx/>
                        <a:uFillTx/>
                        <a:latin typeface="微软雅黑" panose="020B0503020204020204" pitchFamily="34" charset="-122"/>
                        <a:ea typeface="微软雅黑" panose="020B0503020204020204" pitchFamily="34" charset="-122"/>
                        <a:cs typeface="OPPOSans B" panose="00020600040101010101" pitchFamily="18" charset="-122"/>
                      </a:rPr>
                      <a:t>投关</a:t>
                    </a:r>
                    <a:r>
                      <a:rPr kumimoji="0" lang="en-US" altLang="zh-CN" sz="1200" b="1" i="0" u="none" strike="noStrike" kern="1200" cap="none" spc="0" normalizeH="0" baseline="0" noProof="0" dirty="0">
                        <a:ln>
                          <a:noFill/>
                        </a:ln>
                        <a:gradFill>
                          <a:gsLst>
                            <a:gs pos="100000">
                              <a:srgbClr val="6095D6">
                                <a:alpha val="100000"/>
                              </a:srgbClr>
                            </a:gs>
                            <a:gs pos="50000">
                              <a:srgbClr val="3275C8"/>
                            </a:gs>
                            <a:gs pos="0">
                              <a:srgbClr val="1F497D">
                                <a:lumMod val="40000"/>
                                <a:lumOff val="60000"/>
                              </a:srgbClr>
                            </a:gs>
                          </a:gsLst>
                          <a:lin ang="13500000" scaled="0"/>
                        </a:gradFill>
                        <a:effectLst/>
                        <a:uLnTx/>
                        <a:uFillTx/>
                        <a:latin typeface="微软雅黑" panose="020B0503020204020204" pitchFamily="34" charset="-122"/>
                        <a:ea typeface="微软雅黑" panose="020B0503020204020204" pitchFamily="34" charset="-122"/>
                        <a:cs typeface="OPPOSans B" panose="00020600040101010101" pitchFamily="18" charset="-122"/>
                      </a:rPr>
                      <a:t>”</a:t>
                    </a:r>
                    <a:endParaRPr kumimoji="0" lang="en-US" altLang="zh-CN" sz="1200" b="1" i="0" u="none" strike="noStrike" kern="1200" cap="none" spc="0" normalizeH="0" baseline="0" noProof="0" dirty="0">
                      <a:ln>
                        <a:noFill/>
                      </a:ln>
                      <a:gradFill>
                        <a:gsLst>
                          <a:gs pos="100000">
                            <a:srgbClr val="6095D6">
                              <a:alpha val="100000"/>
                            </a:srgbClr>
                          </a:gs>
                          <a:gs pos="50000">
                            <a:srgbClr val="3275C8"/>
                          </a:gs>
                          <a:gs pos="0">
                            <a:srgbClr val="1F497D">
                              <a:lumMod val="40000"/>
                              <a:lumOff val="60000"/>
                            </a:srgbClr>
                          </a:gs>
                        </a:gsLst>
                        <a:lin ang="13500000" scaled="0"/>
                      </a:gradFill>
                      <a:effectLst/>
                      <a:uLnTx/>
                      <a:uFillTx/>
                      <a:latin typeface="微软雅黑" panose="020B0503020204020204" pitchFamily="34" charset="-122"/>
                      <a:ea typeface="微软雅黑" panose="020B0503020204020204" pitchFamily="34" charset="-122"/>
                      <a:cs typeface="OPPOSans B" panose="00020600040101010101" pitchFamily="18" charset="-122"/>
                    </a:endParaRPr>
                  </a:p>
                </p:txBody>
              </p:sp>
            </p:grpSp>
          </p:grpSp>
          <p:sp>
            <p:nvSpPr>
              <p:cNvPr id="58" name="圆角矩形 57"/>
              <p:cNvSpPr/>
              <p:nvPr/>
            </p:nvSpPr>
            <p:spPr>
              <a:xfrm>
                <a:off x="1402" y="2251"/>
                <a:ext cx="3278" cy="775"/>
              </a:xfrm>
              <a:prstGeom prst="roundRect">
                <a:avLst/>
              </a:prstGeom>
              <a:solidFill>
                <a:srgbClr val="143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股东大会</a:t>
                </a:r>
                <a:endParaRPr kumimoji="0" lang="zh-CN" altLang="en-US"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圆角矩形 58"/>
              <p:cNvSpPr/>
              <p:nvPr/>
            </p:nvSpPr>
            <p:spPr>
              <a:xfrm>
                <a:off x="1402" y="3046"/>
                <a:ext cx="3278" cy="775"/>
              </a:xfrm>
              <a:prstGeom prst="roundRect">
                <a:avLst/>
              </a:prstGeom>
              <a:solidFill>
                <a:srgbClr val="143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业绩说明会</a:t>
                </a:r>
                <a:endPar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圆角矩形 59"/>
              <p:cNvSpPr/>
              <p:nvPr/>
            </p:nvSpPr>
            <p:spPr>
              <a:xfrm>
                <a:off x="1402" y="3864"/>
                <a:ext cx="3278" cy="775"/>
              </a:xfrm>
              <a:prstGeom prst="roundRect">
                <a:avLst/>
              </a:prstGeom>
              <a:solidFill>
                <a:srgbClr val="143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投资者交流会</a:t>
                </a:r>
                <a:endPar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 name="圆角矩形 60"/>
              <p:cNvSpPr/>
              <p:nvPr/>
            </p:nvSpPr>
            <p:spPr>
              <a:xfrm>
                <a:off x="1402" y="4683"/>
                <a:ext cx="3278" cy="775"/>
              </a:xfrm>
              <a:prstGeom prst="roundRect">
                <a:avLst/>
              </a:prstGeom>
              <a:solidFill>
                <a:srgbClr val="143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ESG</a:t>
                </a:r>
                <a:r>
                  <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工具</a:t>
                </a:r>
                <a:endPar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2" name="圆角矩形 61"/>
              <p:cNvSpPr/>
              <p:nvPr/>
            </p:nvSpPr>
            <p:spPr>
              <a:xfrm>
                <a:off x="1402" y="5490"/>
                <a:ext cx="3278" cy="775"/>
              </a:xfrm>
              <a:prstGeom prst="roundRect">
                <a:avLst/>
              </a:prstGeom>
              <a:solidFill>
                <a:srgbClr val="143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来访预约</a:t>
                </a:r>
                <a:endPar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3" name="圆角矩形 62"/>
              <p:cNvSpPr/>
              <p:nvPr/>
            </p:nvSpPr>
            <p:spPr>
              <a:xfrm>
                <a:off x="1402" y="6290"/>
                <a:ext cx="3278" cy="775"/>
              </a:xfrm>
              <a:prstGeom prst="roundRect">
                <a:avLst/>
              </a:prstGeom>
              <a:solidFill>
                <a:srgbClr val="143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互动问答</a:t>
                </a:r>
                <a:endPar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4" name="圆角矩形 63"/>
              <p:cNvSpPr/>
              <p:nvPr/>
            </p:nvSpPr>
            <p:spPr>
              <a:xfrm>
                <a:off x="1402" y="7109"/>
                <a:ext cx="3278" cy="775"/>
              </a:xfrm>
              <a:prstGeom prst="roundRect">
                <a:avLst/>
              </a:prstGeom>
              <a:solidFill>
                <a:srgbClr val="143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股东穿透</a:t>
                </a:r>
                <a:endPar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5" name="圆角矩形 64"/>
              <p:cNvSpPr/>
              <p:nvPr/>
            </p:nvSpPr>
            <p:spPr>
              <a:xfrm>
                <a:off x="1409" y="7919"/>
                <a:ext cx="3265" cy="775"/>
              </a:xfrm>
              <a:prstGeom prst="roundRect">
                <a:avLst/>
              </a:prstGeom>
              <a:solidFill>
                <a:srgbClr val="143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产业图谱</a:t>
                </a:r>
                <a:endPar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6" name="圆角矩形 65"/>
              <p:cNvSpPr/>
              <p:nvPr/>
            </p:nvSpPr>
            <p:spPr>
              <a:xfrm>
                <a:off x="1416" y="8716"/>
                <a:ext cx="3251" cy="775"/>
              </a:xfrm>
              <a:prstGeom prst="roundRect">
                <a:avLst/>
              </a:prstGeom>
              <a:solidFill>
                <a:srgbClr val="143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企业名片</a:t>
                </a:r>
                <a:endPar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7" name="圆角矩形 66"/>
              <p:cNvSpPr/>
              <p:nvPr/>
            </p:nvSpPr>
            <p:spPr>
              <a:xfrm>
                <a:off x="1402" y="9557"/>
                <a:ext cx="3278" cy="642"/>
              </a:xfrm>
              <a:prstGeom prst="roundRect">
                <a:avLst/>
              </a:prstGeom>
              <a:solidFill>
                <a:srgbClr val="143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舆情</a:t>
                </a:r>
                <a:endPar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79" name="组合 78"/>
            <p:cNvGrpSpPr/>
            <p:nvPr/>
          </p:nvGrpSpPr>
          <p:grpSpPr>
            <a:xfrm>
              <a:off x="7641917" y="1009048"/>
              <a:ext cx="2655570" cy="5507990"/>
              <a:chOff x="9857" y="852"/>
              <a:chExt cx="4410" cy="9174"/>
            </a:xfrm>
          </p:grpSpPr>
          <p:grpSp>
            <p:nvGrpSpPr>
              <p:cNvPr id="80" name="组合 79"/>
              <p:cNvGrpSpPr/>
              <p:nvPr/>
            </p:nvGrpSpPr>
            <p:grpSpPr>
              <a:xfrm>
                <a:off x="9857" y="852"/>
                <a:ext cx="4410" cy="9175"/>
                <a:chOff x="2369" y="1201"/>
                <a:chExt cx="4410" cy="9175"/>
              </a:xfrm>
            </p:grpSpPr>
            <p:grpSp>
              <p:nvGrpSpPr>
                <p:cNvPr id="89" name="组合 88"/>
                <p:cNvGrpSpPr/>
                <p:nvPr/>
              </p:nvGrpSpPr>
              <p:grpSpPr>
                <a:xfrm>
                  <a:off x="2369" y="1702"/>
                  <a:ext cx="4410" cy="8674"/>
                  <a:chOff x="1852" y="1872"/>
                  <a:chExt cx="2603" cy="3854"/>
                </a:xfrm>
              </p:grpSpPr>
              <p:sp>
                <p:nvSpPr>
                  <p:cNvPr id="98" name="圆角矩形 97"/>
                  <p:cNvSpPr/>
                  <p:nvPr/>
                </p:nvSpPr>
                <p:spPr>
                  <a:xfrm flipV="1">
                    <a:off x="1852" y="2040"/>
                    <a:ext cx="2603" cy="3686"/>
                  </a:xfrm>
                  <a:prstGeom prst="roundRect">
                    <a:avLst>
                      <a:gd name="adj" fmla="val 8925"/>
                    </a:avLst>
                  </a:prstGeom>
                  <a:solidFill>
                    <a:schemeClr val="bg1"/>
                  </a:solidFill>
                  <a:ln w="3175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9" name="矩形 98"/>
                  <p:cNvSpPr/>
                  <p:nvPr/>
                </p:nvSpPr>
                <p:spPr>
                  <a:xfrm>
                    <a:off x="3016" y="1872"/>
                    <a:ext cx="377" cy="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90" name="直接连接符 89"/>
                <p:cNvCxnSpPr>
                  <a:endCxn id="91" idx="0"/>
                </p:cNvCxnSpPr>
                <p:nvPr/>
              </p:nvCxnSpPr>
              <p:spPr>
                <a:xfrm>
                  <a:off x="4656" y="1797"/>
                  <a:ext cx="8" cy="45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1" name="椭圆 90"/>
                <p:cNvSpPr/>
                <p:nvPr/>
              </p:nvSpPr>
              <p:spPr>
                <a:xfrm>
                  <a:off x="4580" y="2251"/>
                  <a:ext cx="167" cy="183"/>
                </a:xfrm>
                <a:prstGeom prst="ellipse">
                  <a:avLst/>
                </a:prstGeom>
                <a:noFill/>
                <a:ln w="1905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92" name="组合 91"/>
                <p:cNvGrpSpPr/>
                <p:nvPr/>
              </p:nvGrpSpPr>
              <p:grpSpPr>
                <a:xfrm>
                  <a:off x="3203" y="1201"/>
                  <a:ext cx="2918" cy="787"/>
                  <a:chOff x="6878" y="1184"/>
                  <a:chExt cx="5279" cy="1199"/>
                </a:xfrm>
              </p:grpSpPr>
              <p:grpSp>
                <p:nvGrpSpPr>
                  <p:cNvPr id="93" name="组合 92"/>
                  <p:cNvGrpSpPr/>
                  <p:nvPr/>
                </p:nvGrpSpPr>
                <p:grpSpPr>
                  <a:xfrm flipV="1">
                    <a:off x="6878" y="1245"/>
                    <a:ext cx="5279" cy="1138"/>
                    <a:chOff x="1080" y="1872"/>
                    <a:chExt cx="4250" cy="2612"/>
                  </a:xfrm>
                </p:grpSpPr>
                <p:sp>
                  <p:nvSpPr>
                    <p:cNvPr id="95" name="圆角矩形 94"/>
                    <p:cNvSpPr/>
                    <p:nvPr/>
                  </p:nvSpPr>
                  <p:spPr>
                    <a:xfrm flipV="1">
                      <a:off x="1080" y="2041"/>
                      <a:ext cx="4250" cy="2309"/>
                    </a:xfrm>
                    <a:prstGeom prst="roundRect">
                      <a:avLst>
                        <a:gd name="adj" fmla="val 8925"/>
                      </a:avLst>
                    </a:prstGeom>
                    <a:solidFill>
                      <a:schemeClr val="bg1"/>
                    </a:solidFill>
                    <a:ln w="3175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6" name="矩形 95"/>
                    <p:cNvSpPr/>
                    <p:nvPr/>
                  </p:nvSpPr>
                  <p:spPr>
                    <a:xfrm flipV="1">
                      <a:off x="1702" y="2523"/>
                      <a:ext cx="2975" cy="1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7" name="矩形 96"/>
                    <p:cNvSpPr/>
                    <p:nvPr/>
                  </p:nvSpPr>
                  <p:spPr>
                    <a:xfrm>
                      <a:off x="3016" y="1872"/>
                      <a:ext cx="377" cy="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94" name="文本框 93"/>
                  <p:cNvSpPr txBox="1"/>
                  <p:nvPr/>
                </p:nvSpPr>
                <p:spPr>
                  <a:xfrm>
                    <a:off x="7425" y="1184"/>
                    <a:ext cx="4022" cy="937"/>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sz="1200" b="1" i="0" u="none" strike="noStrike" kern="1200" cap="none" spc="0" normalizeH="0" baseline="0" noProof="0" dirty="0">
                        <a:ln>
                          <a:noFill/>
                        </a:ln>
                        <a:gradFill>
                          <a:gsLst>
                            <a:gs pos="100000">
                              <a:srgbClr val="6095D6">
                                <a:alpha val="100000"/>
                              </a:srgbClr>
                            </a:gs>
                            <a:gs pos="50000">
                              <a:srgbClr val="3275C8"/>
                            </a:gs>
                            <a:gs pos="0">
                              <a:srgbClr val="1F497D">
                                <a:lumMod val="40000"/>
                                <a:lumOff val="60000"/>
                              </a:srgbClr>
                            </a:gs>
                          </a:gsLst>
                          <a:lin ang="13500000" scaled="0"/>
                        </a:gradFill>
                        <a:effectLst/>
                        <a:uLnTx/>
                        <a:uFillTx/>
                        <a:latin typeface="微软雅黑" panose="020B0503020204020204" pitchFamily="34" charset="-122"/>
                        <a:ea typeface="微软雅黑" panose="020B0503020204020204" pitchFamily="34" charset="-122"/>
                        <a:cs typeface="OPPOSans B" panose="00020600040101010101" pitchFamily="18" charset="-122"/>
                      </a:rPr>
                      <a:t>易董生态平台</a:t>
                    </a:r>
                    <a:endParaRPr kumimoji="0" lang="zh-CN" sz="1200" b="1" i="0" u="none" strike="noStrike" kern="1200" cap="none" spc="0" normalizeH="0" baseline="0" noProof="0" dirty="0">
                      <a:ln>
                        <a:noFill/>
                      </a:ln>
                      <a:gradFill>
                        <a:gsLst>
                          <a:gs pos="100000">
                            <a:srgbClr val="6095D6">
                              <a:alpha val="100000"/>
                            </a:srgbClr>
                          </a:gs>
                          <a:gs pos="50000">
                            <a:srgbClr val="3275C8"/>
                          </a:gs>
                          <a:gs pos="0">
                            <a:srgbClr val="1F497D">
                              <a:lumMod val="40000"/>
                              <a:lumOff val="60000"/>
                            </a:srgbClr>
                          </a:gs>
                        </a:gsLst>
                        <a:lin ang="13500000" scaled="0"/>
                      </a:gradFill>
                      <a:effectLst/>
                      <a:uLnTx/>
                      <a:uFillTx/>
                      <a:latin typeface="微软雅黑" panose="020B0503020204020204" pitchFamily="34" charset="-122"/>
                      <a:ea typeface="微软雅黑" panose="020B0503020204020204" pitchFamily="34" charset="-122"/>
                      <a:cs typeface="OPPOSans B" panose="00020600040101010101" pitchFamily="18" charset="-122"/>
                    </a:endParaRPr>
                  </a:p>
                </p:txBody>
              </p:sp>
            </p:grpSp>
          </p:grpSp>
          <p:sp>
            <p:nvSpPr>
              <p:cNvPr id="81" name="圆角矩形 80"/>
              <p:cNvSpPr/>
              <p:nvPr/>
            </p:nvSpPr>
            <p:spPr>
              <a:xfrm>
                <a:off x="10466" y="1902"/>
                <a:ext cx="3278" cy="775"/>
              </a:xfrm>
              <a:prstGeom prst="roundRect">
                <a:avLst/>
              </a:prstGeom>
              <a:gradFill>
                <a:gsLst>
                  <a:gs pos="0">
                    <a:schemeClr val="accent1">
                      <a:lumMod val="60000"/>
                      <a:lumOff val="40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路演广场</a:t>
                </a:r>
                <a:endPar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2" name="圆角矩形 81"/>
              <p:cNvSpPr/>
              <p:nvPr/>
            </p:nvSpPr>
            <p:spPr>
              <a:xfrm>
                <a:off x="10466" y="2946"/>
                <a:ext cx="3278" cy="775"/>
              </a:xfrm>
              <a:prstGeom prst="roundRect">
                <a:avLst/>
              </a:prstGeom>
              <a:gradFill>
                <a:gsLst>
                  <a:gs pos="0">
                    <a:schemeClr val="accent1">
                      <a:lumMod val="60000"/>
                      <a:lumOff val="40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公开课</a:t>
                </a:r>
                <a:endPar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3" name="圆角矩形 82"/>
              <p:cNvSpPr/>
              <p:nvPr/>
            </p:nvSpPr>
            <p:spPr>
              <a:xfrm>
                <a:off x="10466" y="3990"/>
                <a:ext cx="3278" cy="775"/>
              </a:xfrm>
              <a:prstGeom prst="roundRect">
                <a:avLst/>
              </a:prstGeom>
              <a:gradFill>
                <a:gsLst>
                  <a:gs pos="0">
                    <a:schemeClr val="accent1">
                      <a:lumMod val="60000"/>
                      <a:lumOff val="40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新闻</a:t>
                </a:r>
                <a:endPar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4" name="圆角矩形 83"/>
              <p:cNvSpPr/>
              <p:nvPr/>
            </p:nvSpPr>
            <p:spPr>
              <a:xfrm>
                <a:off x="10466" y="5034"/>
                <a:ext cx="3278" cy="775"/>
              </a:xfrm>
              <a:prstGeom prst="roundRect">
                <a:avLst/>
              </a:prstGeom>
              <a:gradFill>
                <a:gsLst>
                  <a:gs pos="0">
                    <a:schemeClr val="accent1">
                      <a:lumMod val="60000"/>
                      <a:lumOff val="40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机构专区</a:t>
                </a:r>
                <a:endPar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5" name="圆角矩形 84"/>
              <p:cNvSpPr/>
              <p:nvPr/>
            </p:nvSpPr>
            <p:spPr>
              <a:xfrm>
                <a:off x="10466" y="6078"/>
                <a:ext cx="3278" cy="775"/>
              </a:xfrm>
              <a:prstGeom prst="roundRect">
                <a:avLst/>
              </a:prstGeom>
              <a:gradFill>
                <a:gsLst>
                  <a:gs pos="0">
                    <a:schemeClr val="accent1">
                      <a:lumMod val="60000"/>
                      <a:lumOff val="40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企业专区</a:t>
                </a:r>
                <a:endPar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6" name="圆角矩形 85"/>
              <p:cNvSpPr/>
              <p:nvPr/>
            </p:nvSpPr>
            <p:spPr>
              <a:xfrm>
                <a:off x="10466" y="7122"/>
                <a:ext cx="3278" cy="775"/>
              </a:xfrm>
              <a:prstGeom prst="roundRect">
                <a:avLst/>
              </a:prstGeom>
              <a:gradFill>
                <a:gsLst>
                  <a:gs pos="0">
                    <a:schemeClr val="accent1">
                      <a:lumMod val="60000"/>
                      <a:lumOff val="40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个人专区</a:t>
                </a:r>
                <a:endPar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7" name="圆角矩形 86"/>
              <p:cNvSpPr/>
              <p:nvPr/>
            </p:nvSpPr>
            <p:spPr>
              <a:xfrm>
                <a:off x="10473" y="8166"/>
                <a:ext cx="3265" cy="775"/>
              </a:xfrm>
              <a:prstGeom prst="roundRect">
                <a:avLst/>
              </a:prstGeom>
              <a:gradFill>
                <a:gsLst>
                  <a:gs pos="0">
                    <a:schemeClr val="accent1">
                      <a:lumMod val="60000"/>
                      <a:lumOff val="40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论坛</a:t>
                </a:r>
                <a:endPar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8" name="圆角矩形 87"/>
              <p:cNvSpPr/>
              <p:nvPr/>
            </p:nvSpPr>
            <p:spPr>
              <a:xfrm>
                <a:off x="10466" y="9210"/>
                <a:ext cx="3278" cy="642"/>
              </a:xfrm>
              <a:prstGeom prst="roundRect">
                <a:avLst/>
              </a:prstGeom>
              <a:gradFill>
                <a:gsLst>
                  <a:gs pos="0">
                    <a:schemeClr val="accent1">
                      <a:lumMod val="60000"/>
                      <a:lumOff val="40000"/>
                    </a:schemeClr>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其他功能</a:t>
                </a:r>
                <a:endParaRPr kumimoji="0" lang="zh-CN" altLang="en-US" sz="12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02" name="组合 101"/>
            <p:cNvGrpSpPr/>
            <p:nvPr/>
          </p:nvGrpSpPr>
          <p:grpSpPr>
            <a:xfrm>
              <a:off x="2811467" y="1049773"/>
              <a:ext cx="4833314" cy="5484114"/>
              <a:chOff x="3375660" y="708660"/>
              <a:chExt cx="5368925" cy="6122378"/>
            </a:xfrm>
          </p:grpSpPr>
          <p:sp>
            <p:nvSpPr>
              <p:cNvPr id="103" name="文本框 102"/>
              <p:cNvSpPr txBox="1"/>
              <p:nvPr/>
            </p:nvSpPr>
            <p:spPr>
              <a:xfrm>
                <a:off x="5688330" y="6434455"/>
                <a:ext cx="735330" cy="396583"/>
              </a:xfrm>
              <a:prstGeom prst="rect">
                <a:avLst/>
              </a:prstGeom>
              <a:noFill/>
            </p:spPr>
            <p:txBody>
              <a:bodyPr wrap="square" rtlCol="0">
                <a:spAutoFit/>
              </a:bodyPr>
              <a:lstStyle/>
              <a:p>
                <a:pPr indent="0">
                  <a:lnSpc>
                    <a:spcPct val="120000"/>
                  </a:lnSpc>
                  <a:buNone/>
                </a:pPr>
                <a:r>
                  <a:rPr lang="zh-CN" altLang="en-US" sz="1400" b="1" spc="3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媒体</a:t>
                </a:r>
                <a:endParaRPr lang="zh-CN" altLang="en-US" sz="1400" b="1" spc="3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nvGrpSpPr>
              <p:cNvPr id="104" name="组合 103"/>
              <p:cNvGrpSpPr/>
              <p:nvPr/>
            </p:nvGrpSpPr>
            <p:grpSpPr>
              <a:xfrm>
                <a:off x="3375660" y="708660"/>
                <a:ext cx="5368925" cy="5809615"/>
                <a:chOff x="3375660" y="708660"/>
                <a:chExt cx="5368925" cy="5809615"/>
              </a:xfrm>
            </p:grpSpPr>
            <p:sp>
              <p:nvSpPr>
                <p:cNvPr id="105" name="椭圆 104"/>
                <p:cNvSpPr/>
                <p:nvPr>
                  <p:custDataLst>
                    <p:tags r:id="rId1"/>
                  </p:custDataLst>
                </p:nvPr>
              </p:nvSpPr>
              <p:spPr>
                <a:xfrm rot="18199285">
                  <a:off x="4241800" y="2060575"/>
                  <a:ext cx="3514725" cy="3535045"/>
                </a:xfrm>
                <a:prstGeom prst="ellipse">
                  <a:avLst/>
                </a:prstGeom>
                <a:solidFill>
                  <a:sysClr val="window" lastClr="FFFFFF">
                    <a:lumMod val="95000"/>
                  </a:sysClr>
                </a:solidFill>
                <a:ln w="53975" cmpd="dbl">
                  <a:noFill/>
                </a:ln>
              </p:spPr>
              <p:style>
                <a:lnRef idx="2">
                  <a:srgbClr val="9BBB59">
                    <a:shade val="50000"/>
                  </a:srgbClr>
                </a:lnRef>
                <a:fillRef idx="1">
                  <a:srgbClr val="9BBB59"/>
                </a:fillRef>
                <a:effectRef idx="0">
                  <a:srgbClr val="9BBB59"/>
                </a:effectRef>
                <a:fontRef idx="minor">
                  <a:sysClr val="window" lastClr="FFFFFF"/>
                </a:fontRef>
              </p:style>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6" name="直接连接符 105"/>
                <p:cNvSpPr/>
                <p:nvPr>
                  <p:custDataLst>
                    <p:tags r:id="rId2"/>
                  </p:custDataLst>
                </p:nvPr>
              </p:nvSpPr>
              <p:spPr bwMode="auto">
                <a:xfrm flipH="1" flipV="1">
                  <a:off x="5927725" y="1912620"/>
                  <a:ext cx="1022350" cy="241300"/>
                </a:xfrm>
                <a:prstGeom prst="line">
                  <a:avLst/>
                </a:prstGeom>
                <a:noFill/>
                <a:ln w="12700">
                  <a:solidFill>
                    <a:sysClr val="window" lastClr="FFFFFF">
                      <a:lumMod val="65000"/>
                      <a:alpha val="54000"/>
                    </a:sys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 name="任意多边形 106"/>
                <p:cNvSpPr/>
                <p:nvPr>
                  <p:custDataLst>
                    <p:tags r:id="rId3"/>
                  </p:custDataLst>
                </p:nvPr>
              </p:nvSpPr>
              <p:spPr bwMode="auto">
                <a:xfrm>
                  <a:off x="6949440" y="2153920"/>
                  <a:ext cx="960755" cy="1628140"/>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12700">
                  <a:solidFill>
                    <a:sysClr val="window" lastClr="FFFFFF">
                      <a:lumMod val="65000"/>
                      <a:alpha val="54000"/>
                    </a:sys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8" name="任意多边形 107"/>
                <p:cNvSpPr/>
                <p:nvPr>
                  <p:custDataLst>
                    <p:tags r:id="rId4"/>
                  </p:custDataLst>
                </p:nvPr>
              </p:nvSpPr>
              <p:spPr bwMode="auto">
                <a:xfrm>
                  <a:off x="5117465" y="3782060"/>
                  <a:ext cx="2792730" cy="1961515"/>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12700">
                  <a:solidFill>
                    <a:sysClr val="window" lastClr="FFFFFF">
                      <a:lumMod val="65000"/>
                      <a:alpha val="54000"/>
                    </a:sys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9" name="直接连接符 108"/>
                <p:cNvSpPr/>
                <p:nvPr>
                  <p:custDataLst>
                    <p:tags r:id="rId5"/>
                  </p:custDataLst>
                </p:nvPr>
              </p:nvSpPr>
              <p:spPr bwMode="auto">
                <a:xfrm>
                  <a:off x="4276090" y="4540250"/>
                  <a:ext cx="841375" cy="1073785"/>
                </a:xfrm>
                <a:prstGeom prst="line">
                  <a:avLst/>
                </a:prstGeom>
                <a:noFill/>
                <a:ln w="12700">
                  <a:solidFill>
                    <a:sysClr val="window" lastClr="FFFFFF">
                      <a:lumMod val="65000"/>
                      <a:alpha val="54000"/>
                    </a:sys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0" name="任意多边形 109"/>
                <p:cNvSpPr/>
                <p:nvPr>
                  <p:custDataLst>
                    <p:tags r:id="rId6"/>
                  </p:custDataLst>
                </p:nvPr>
              </p:nvSpPr>
              <p:spPr bwMode="auto">
                <a:xfrm>
                  <a:off x="4125595" y="2978150"/>
                  <a:ext cx="150495" cy="1562100"/>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1" fmla="*/ 12868 w 12868"/>
                    <a:gd name="connsiteY0-2" fmla="*/ 0 h 9028"/>
                    <a:gd name="connsiteX1-3" fmla="*/ 10018 w 12868"/>
                    <a:gd name="connsiteY1-4" fmla="*/ 386 h 9028"/>
                    <a:gd name="connsiteX2-5" fmla="*/ 5140 w 12868"/>
                    <a:gd name="connsiteY2-6" fmla="*/ 1461 h 9028"/>
                    <a:gd name="connsiteX3-7" fmla="*/ 854 w 12868"/>
                    <a:gd name="connsiteY3-8" fmla="*/ 2274 h 9028"/>
                    <a:gd name="connsiteX4-9" fmla="*/ 0 w 12868"/>
                    <a:gd name="connsiteY4-10" fmla="*/ 6055 h 9028"/>
                    <a:gd name="connsiteX5-11" fmla="*/ 1724 w 12868"/>
                    <a:gd name="connsiteY5-12" fmla="*/ 9028 h 9028"/>
                    <a:gd name="connsiteX0-13" fmla="*/ 7785 w 7785"/>
                    <a:gd name="connsiteY0-14" fmla="*/ 0 h 9572"/>
                    <a:gd name="connsiteX1-15" fmla="*/ 3994 w 7785"/>
                    <a:gd name="connsiteY1-16" fmla="*/ 1190 h 9572"/>
                    <a:gd name="connsiteX2-17" fmla="*/ 664 w 7785"/>
                    <a:gd name="connsiteY2-18" fmla="*/ 2091 h 9572"/>
                    <a:gd name="connsiteX3-19" fmla="*/ 0 w 7785"/>
                    <a:gd name="connsiteY3-20" fmla="*/ 6279 h 9572"/>
                    <a:gd name="connsiteX4-21" fmla="*/ 1340 w 7785"/>
                    <a:gd name="connsiteY4-22" fmla="*/ 9572 h 9572"/>
                    <a:gd name="connsiteX0-23" fmla="*/ 5130 w 5130"/>
                    <a:gd name="connsiteY0-24" fmla="*/ 0 h 8757"/>
                    <a:gd name="connsiteX1-25" fmla="*/ 853 w 5130"/>
                    <a:gd name="connsiteY1-26" fmla="*/ 941 h 8757"/>
                    <a:gd name="connsiteX2-27" fmla="*/ 0 w 5130"/>
                    <a:gd name="connsiteY2-28" fmla="*/ 5317 h 8757"/>
                    <a:gd name="connsiteX3-29" fmla="*/ 1721 w 5130"/>
                    <a:gd name="connsiteY3-30" fmla="*/ 8757 h 8757"/>
                    <a:gd name="connsiteX0-31" fmla="*/ 1663 w 3355"/>
                    <a:gd name="connsiteY0-32" fmla="*/ 0 h 8925"/>
                    <a:gd name="connsiteX1-33" fmla="*/ 0 w 3355"/>
                    <a:gd name="connsiteY1-34" fmla="*/ 4997 h 8925"/>
                    <a:gd name="connsiteX2-35" fmla="*/ 3355 w 3355"/>
                    <a:gd name="connsiteY2-36" fmla="*/ 8925 h 8925"/>
                  </a:gdLst>
                  <a:ahLst/>
                  <a:cxnLst>
                    <a:cxn ang="0">
                      <a:pos x="connsiteX0-1" y="connsiteY0-2"/>
                    </a:cxn>
                    <a:cxn ang="0">
                      <a:pos x="connsiteX1-3" y="connsiteY1-4"/>
                    </a:cxn>
                    <a:cxn ang="0">
                      <a:pos x="connsiteX2-5" y="connsiteY2-6"/>
                    </a:cxn>
                  </a:cxnLst>
                  <a:rect l="l" t="t" r="r" b="b"/>
                  <a:pathLst>
                    <a:path w="3355" h="8925">
                      <a:moveTo>
                        <a:pt x="1663" y="0"/>
                      </a:moveTo>
                      <a:lnTo>
                        <a:pt x="0" y="4997"/>
                      </a:lnTo>
                      <a:lnTo>
                        <a:pt x="3355" y="8925"/>
                      </a:lnTo>
                    </a:path>
                  </a:pathLst>
                </a:custGeom>
                <a:noFill/>
                <a:ln w="12700">
                  <a:solidFill>
                    <a:sysClr val="window" lastClr="FFFFFF">
                      <a:lumMod val="65000"/>
                      <a:alpha val="54000"/>
                    </a:sys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1" name="直接连接符 110"/>
                <p:cNvSpPr/>
                <p:nvPr>
                  <p:custDataLst>
                    <p:tags r:id="rId7"/>
                  </p:custDataLst>
                </p:nvPr>
              </p:nvSpPr>
              <p:spPr bwMode="auto">
                <a:xfrm flipH="1">
                  <a:off x="4999990" y="1912620"/>
                  <a:ext cx="927735" cy="314325"/>
                </a:xfrm>
                <a:prstGeom prst="line">
                  <a:avLst/>
                </a:prstGeom>
                <a:noFill/>
                <a:ln w="12700">
                  <a:solidFill>
                    <a:sysClr val="window" lastClr="FFFFFF">
                      <a:lumMod val="65000"/>
                      <a:alpha val="54000"/>
                    </a:sys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2" name="任意多边形 111"/>
                <p:cNvSpPr/>
                <p:nvPr>
                  <p:custDataLst>
                    <p:tags r:id="rId8"/>
                  </p:custDataLst>
                </p:nvPr>
              </p:nvSpPr>
              <p:spPr bwMode="auto">
                <a:xfrm>
                  <a:off x="5001260" y="2126615"/>
                  <a:ext cx="1953260" cy="109220"/>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1" fmla="*/ 0 w 10000"/>
                    <a:gd name="connsiteY0-2" fmla="*/ 5798 h 5798"/>
                    <a:gd name="connsiteX1-3" fmla="*/ 0 w 10000"/>
                    <a:gd name="connsiteY1-4" fmla="*/ 5798 h 5798"/>
                    <a:gd name="connsiteX2-5" fmla="*/ 4953 w 10000"/>
                    <a:gd name="connsiteY2-6" fmla="*/ 0 h 5798"/>
                    <a:gd name="connsiteX3-7" fmla="*/ 4953 w 10000"/>
                    <a:gd name="connsiteY3-8" fmla="*/ 0 h 5798"/>
                    <a:gd name="connsiteX4-9" fmla="*/ 10000 w 10000"/>
                    <a:gd name="connsiteY4-10" fmla="*/ 1092 h 57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5798">
                      <a:moveTo>
                        <a:pt x="0" y="5798"/>
                      </a:moveTo>
                      <a:lnTo>
                        <a:pt x="0" y="5798"/>
                      </a:lnTo>
                      <a:lnTo>
                        <a:pt x="4953" y="0"/>
                      </a:lnTo>
                      <a:lnTo>
                        <a:pt x="4953" y="0"/>
                      </a:lnTo>
                      <a:lnTo>
                        <a:pt x="10000" y="1092"/>
                      </a:lnTo>
                    </a:path>
                  </a:pathLst>
                </a:custGeom>
                <a:noFill/>
                <a:ln w="12700">
                  <a:solidFill>
                    <a:sysClr val="window" lastClr="FFFFFF">
                      <a:lumMod val="65000"/>
                      <a:alpha val="54000"/>
                    </a:sys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3" name="任意多边形 112"/>
                <p:cNvSpPr/>
                <p:nvPr>
                  <p:custDataLst>
                    <p:tags r:id="rId9"/>
                  </p:custDataLst>
                </p:nvPr>
              </p:nvSpPr>
              <p:spPr bwMode="auto">
                <a:xfrm>
                  <a:off x="4862195" y="3937000"/>
                  <a:ext cx="255270" cy="1677035"/>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12700">
                  <a:solidFill>
                    <a:sysClr val="window" lastClr="FFFFFF">
                      <a:lumMod val="65000"/>
                      <a:alpha val="54000"/>
                    </a:sys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4" name="任意多边形 113"/>
                <p:cNvSpPr/>
                <p:nvPr>
                  <p:custDataLst>
                    <p:tags r:id="rId10"/>
                  </p:custDataLst>
                </p:nvPr>
              </p:nvSpPr>
              <p:spPr bwMode="auto">
                <a:xfrm>
                  <a:off x="4862195" y="2233930"/>
                  <a:ext cx="189230" cy="1703070"/>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12700">
                  <a:solidFill>
                    <a:sysClr val="window" lastClr="FFFFFF">
                      <a:lumMod val="65000"/>
                      <a:alpha val="54000"/>
                    </a:sysClr>
                  </a:solidFill>
                  <a:prstDash val="solid"/>
                  <a:round/>
                  <a:headEnd type="none" w="sm" len="sm"/>
                  <a:tailEnd type="oval"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5" name="任意多边形 114"/>
                <p:cNvSpPr/>
                <p:nvPr>
                  <p:custDataLst>
                    <p:tags r:id="rId11"/>
                  </p:custDataLst>
                </p:nvPr>
              </p:nvSpPr>
              <p:spPr bwMode="auto">
                <a:xfrm>
                  <a:off x="5878830" y="4657725"/>
                  <a:ext cx="430530" cy="1085215"/>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1" fmla="*/ 0 w 7538"/>
                    <a:gd name="connsiteY0-2" fmla="*/ 0 h 10000"/>
                    <a:gd name="connsiteX1-3" fmla="*/ 5503 w 7538"/>
                    <a:gd name="connsiteY1-4" fmla="*/ 7817 h 10000"/>
                    <a:gd name="connsiteX2-5" fmla="*/ 7538 w 7538"/>
                    <a:gd name="connsiteY2-6" fmla="*/ 10000 h 10000"/>
                  </a:gdLst>
                  <a:ahLst/>
                  <a:cxnLst>
                    <a:cxn ang="0">
                      <a:pos x="connsiteX0-1" y="connsiteY0-2"/>
                    </a:cxn>
                    <a:cxn ang="0">
                      <a:pos x="connsiteX1-3" y="connsiteY1-4"/>
                    </a:cxn>
                    <a:cxn ang="0">
                      <a:pos x="connsiteX2-5" y="connsiteY2-6"/>
                    </a:cxn>
                  </a:cxnLst>
                  <a:rect l="l" t="t" r="r" b="b"/>
                  <a:pathLst>
                    <a:path w="7538" h="10000">
                      <a:moveTo>
                        <a:pt x="0" y="0"/>
                      </a:moveTo>
                      <a:lnTo>
                        <a:pt x="5503" y="7817"/>
                      </a:lnTo>
                      <a:lnTo>
                        <a:pt x="7538" y="10000"/>
                      </a:lnTo>
                    </a:path>
                  </a:pathLst>
                </a:custGeom>
                <a:noFill/>
                <a:ln w="12700">
                  <a:solidFill>
                    <a:sysClr val="window" lastClr="FFFFFF">
                      <a:lumMod val="65000"/>
                      <a:alpha val="54000"/>
                    </a:sys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6" name="任意多边形 115"/>
                <p:cNvSpPr/>
                <p:nvPr>
                  <p:custDataLst>
                    <p:tags r:id="rId12"/>
                  </p:custDataLst>
                </p:nvPr>
              </p:nvSpPr>
              <p:spPr bwMode="auto">
                <a:xfrm>
                  <a:off x="5878830" y="2134870"/>
                  <a:ext cx="473710" cy="2522855"/>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12700">
                  <a:solidFill>
                    <a:sysClr val="window" lastClr="FFFFFF">
                      <a:lumMod val="65000"/>
                      <a:alpha val="54000"/>
                    </a:sys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7" name="直接连接符 116"/>
                <p:cNvSpPr/>
                <p:nvPr>
                  <p:custDataLst>
                    <p:tags r:id="rId13"/>
                  </p:custDataLst>
                </p:nvPr>
              </p:nvSpPr>
              <p:spPr bwMode="auto">
                <a:xfrm>
                  <a:off x="5927725" y="1912620"/>
                  <a:ext cx="26035" cy="222250"/>
                </a:xfrm>
                <a:prstGeom prst="line">
                  <a:avLst/>
                </a:prstGeom>
                <a:noFill/>
                <a:ln w="12700">
                  <a:solidFill>
                    <a:sysClr val="window" lastClr="FFFFFF">
                      <a:lumMod val="65000"/>
                      <a:alpha val="54000"/>
                    </a:sys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8" name="直接连接符 117"/>
                <p:cNvSpPr/>
                <p:nvPr>
                  <p:custDataLst>
                    <p:tags r:id="rId14"/>
                  </p:custDataLst>
                </p:nvPr>
              </p:nvSpPr>
              <p:spPr bwMode="auto">
                <a:xfrm flipH="1">
                  <a:off x="4200525" y="2225675"/>
                  <a:ext cx="791210" cy="752475"/>
                </a:xfrm>
                <a:prstGeom prst="line">
                  <a:avLst/>
                </a:prstGeom>
                <a:noFill/>
                <a:ln w="12700">
                  <a:solidFill>
                    <a:sysClr val="window" lastClr="FFFFFF">
                      <a:lumMod val="65000"/>
                      <a:alpha val="54000"/>
                    </a:sysClr>
                  </a:solidFill>
                  <a:prstDash val="solid"/>
                  <a:round/>
                  <a:headEnd type="none" w="sm" len="sm"/>
                  <a:tailEnd type="none" w="sm" len="sm"/>
                </a:ln>
                <a:extLst>
                  <a:ext uri="{909E8E84-426E-40DD-AFC4-6F175D3DCCD1}">
                    <a14:hiddenFill xmlns:a14="http://schemas.microsoft.com/office/drawing/2010/main">
                      <a:no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9" name="直接连接符 118"/>
                <p:cNvSpPr/>
                <p:nvPr>
                  <p:custDataLst>
                    <p:tags r:id="rId15"/>
                  </p:custDataLst>
                </p:nvPr>
              </p:nvSpPr>
              <p:spPr bwMode="auto">
                <a:xfrm flipH="1" flipV="1">
                  <a:off x="7686040" y="3679825"/>
                  <a:ext cx="224155" cy="102235"/>
                </a:xfrm>
                <a:prstGeom prst="line">
                  <a:avLst/>
                </a:prstGeom>
                <a:noFill/>
                <a:ln w="12700">
                  <a:solidFill>
                    <a:sysClr val="window" lastClr="FFFFFF">
                      <a:lumMod val="65000"/>
                      <a:alpha val="54000"/>
                    </a:sys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0" name="直接连接符 119"/>
                <p:cNvSpPr/>
                <p:nvPr>
                  <p:custDataLst>
                    <p:tags r:id="rId16"/>
                  </p:custDataLst>
                </p:nvPr>
              </p:nvSpPr>
              <p:spPr bwMode="auto">
                <a:xfrm flipH="1" flipV="1">
                  <a:off x="6939915" y="2155190"/>
                  <a:ext cx="255270" cy="663575"/>
                </a:xfrm>
                <a:prstGeom prst="line">
                  <a:avLst/>
                </a:prstGeom>
                <a:noFill/>
                <a:ln w="12700">
                  <a:solidFill>
                    <a:sysClr val="window" lastClr="FFFFFF">
                      <a:lumMod val="65000"/>
                      <a:alpha val="54000"/>
                    </a:sys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1" name="直接连接符 120"/>
                <p:cNvSpPr/>
                <p:nvPr>
                  <p:custDataLst>
                    <p:tags r:id="rId17"/>
                  </p:custDataLst>
                </p:nvPr>
              </p:nvSpPr>
              <p:spPr bwMode="auto">
                <a:xfrm flipH="1" flipV="1">
                  <a:off x="7195185" y="2818765"/>
                  <a:ext cx="490855" cy="861695"/>
                </a:xfrm>
                <a:prstGeom prst="line">
                  <a:avLst/>
                </a:prstGeom>
                <a:noFill/>
                <a:ln w="12700">
                  <a:solidFill>
                    <a:sysClr val="window" lastClr="FFFFFF">
                      <a:lumMod val="65000"/>
                      <a:alpha val="54000"/>
                    </a:sys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2" name="直接连接符 121"/>
                <p:cNvSpPr/>
                <p:nvPr>
                  <p:custDataLst>
                    <p:tags r:id="rId18"/>
                  </p:custDataLst>
                </p:nvPr>
              </p:nvSpPr>
              <p:spPr bwMode="auto">
                <a:xfrm flipH="1" flipV="1">
                  <a:off x="7686040" y="3679825"/>
                  <a:ext cx="21590" cy="1160145"/>
                </a:xfrm>
                <a:prstGeom prst="line">
                  <a:avLst/>
                </a:prstGeom>
                <a:noFill/>
                <a:ln w="12700">
                  <a:solidFill>
                    <a:sysClr val="window" lastClr="FFFFFF">
                      <a:lumMod val="65000"/>
                      <a:alpha val="54000"/>
                    </a:sysClr>
                  </a:solidFill>
                  <a:prstDash val="solid"/>
                  <a:round/>
                  <a:headEnd type="oval" w="sm" len="sm"/>
                  <a:tailEnd type="none" w="sm" len="sm"/>
                </a:ln>
                <a:extLst>
                  <a:ext uri="{909E8E84-426E-40DD-AFC4-6F175D3DCCD1}">
                    <a14:hiddenFill xmlns:a14="http://schemas.microsoft.com/office/drawing/2010/main">
                      <a:no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3" name="任意多边形 122"/>
                <p:cNvSpPr/>
                <p:nvPr>
                  <p:custDataLst>
                    <p:tags r:id="rId19"/>
                  </p:custDataLst>
                </p:nvPr>
              </p:nvSpPr>
              <p:spPr bwMode="auto">
                <a:xfrm>
                  <a:off x="5878830" y="4657725"/>
                  <a:ext cx="1829435" cy="346075"/>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12700">
                  <a:solidFill>
                    <a:sysClr val="window" lastClr="FFFFFF">
                      <a:lumMod val="65000"/>
                      <a:alpha val="54000"/>
                    </a:sys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4" name="直接连接符 123"/>
                <p:cNvSpPr/>
                <p:nvPr>
                  <p:custDataLst>
                    <p:tags r:id="rId20"/>
                  </p:custDataLst>
                </p:nvPr>
              </p:nvSpPr>
              <p:spPr bwMode="auto">
                <a:xfrm>
                  <a:off x="4862195" y="3937000"/>
                  <a:ext cx="1016635" cy="720725"/>
                </a:xfrm>
                <a:prstGeom prst="line">
                  <a:avLst/>
                </a:prstGeom>
                <a:noFill/>
                <a:ln w="12700">
                  <a:solidFill>
                    <a:sysClr val="window" lastClr="FFFFFF">
                      <a:lumMod val="65000"/>
                      <a:alpha val="54000"/>
                    </a:sys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5" name="直接连接符 124"/>
                <p:cNvSpPr/>
                <p:nvPr>
                  <p:custDataLst>
                    <p:tags r:id="rId21"/>
                  </p:custDataLst>
                </p:nvPr>
              </p:nvSpPr>
              <p:spPr bwMode="auto">
                <a:xfrm>
                  <a:off x="4200525" y="2978150"/>
                  <a:ext cx="661670" cy="958850"/>
                </a:xfrm>
                <a:prstGeom prst="line">
                  <a:avLst/>
                </a:prstGeom>
                <a:noFill/>
                <a:ln w="12700">
                  <a:solidFill>
                    <a:sysClr val="window" lastClr="FFFFFF">
                      <a:lumMod val="65000"/>
                      <a:alpha val="54000"/>
                    </a:sys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6" name="直接连接符 125"/>
                <p:cNvSpPr/>
                <p:nvPr>
                  <p:custDataLst>
                    <p:tags r:id="rId22"/>
                  </p:custDataLst>
                </p:nvPr>
              </p:nvSpPr>
              <p:spPr bwMode="auto">
                <a:xfrm flipH="1">
                  <a:off x="4200525" y="2762885"/>
                  <a:ext cx="851535" cy="215265"/>
                </a:xfrm>
                <a:prstGeom prst="line">
                  <a:avLst/>
                </a:prstGeom>
                <a:noFill/>
                <a:ln w="12700">
                  <a:solidFill>
                    <a:sysClr val="window" lastClr="FFFFFF">
                      <a:lumMod val="65000"/>
                      <a:alpha val="54000"/>
                    </a:sys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7" name="直接连接符 126"/>
                <p:cNvSpPr/>
                <p:nvPr>
                  <p:custDataLst>
                    <p:tags r:id="rId23"/>
                  </p:custDataLst>
                </p:nvPr>
              </p:nvSpPr>
              <p:spPr bwMode="auto">
                <a:xfrm flipH="1">
                  <a:off x="5051425" y="2134870"/>
                  <a:ext cx="901700" cy="627380"/>
                </a:xfrm>
                <a:prstGeom prst="line">
                  <a:avLst/>
                </a:prstGeom>
                <a:noFill/>
                <a:ln w="12700">
                  <a:solidFill>
                    <a:sysClr val="window" lastClr="FFFFFF">
                      <a:lumMod val="65000"/>
                      <a:alpha val="54000"/>
                    </a:sys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8" name="直接连接符 127"/>
                <p:cNvSpPr/>
                <p:nvPr>
                  <p:custDataLst>
                    <p:tags r:id="rId24"/>
                  </p:custDataLst>
                </p:nvPr>
              </p:nvSpPr>
              <p:spPr bwMode="auto">
                <a:xfrm flipH="1" flipV="1">
                  <a:off x="5953125" y="2134870"/>
                  <a:ext cx="1242060" cy="683260"/>
                </a:xfrm>
                <a:prstGeom prst="line">
                  <a:avLst/>
                </a:prstGeom>
                <a:noFill/>
                <a:ln w="12700">
                  <a:solidFill>
                    <a:sysClr val="window" lastClr="FFFFFF">
                      <a:lumMod val="65000"/>
                      <a:alpha val="54000"/>
                    </a:sys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9" name="任意多边形 128"/>
                <p:cNvSpPr/>
                <p:nvPr>
                  <p:custDataLst>
                    <p:tags r:id="rId25"/>
                  </p:custDataLst>
                </p:nvPr>
              </p:nvSpPr>
              <p:spPr bwMode="auto">
                <a:xfrm>
                  <a:off x="7195185" y="2818765"/>
                  <a:ext cx="603250" cy="840105"/>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12700">
                  <a:solidFill>
                    <a:sysClr val="window" lastClr="FFFFFF">
                      <a:lumMod val="65000"/>
                      <a:alpha val="54000"/>
                    </a:sys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任意多边形 129"/>
                <p:cNvSpPr/>
                <p:nvPr>
                  <p:custDataLst>
                    <p:tags r:id="rId26"/>
                  </p:custDataLst>
                </p:nvPr>
              </p:nvSpPr>
              <p:spPr bwMode="auto">
                <a:xfrm>
                  <a:off x="7172325" y="2818765"/>
                  <a:ext cx="516890" cy="2185035"/>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12700">
                  <a:solidFill>
                    <a:sysClr val="window" lastClr="FFFFFF">
                      <a:lumMod val="65000"/>
                      <a:alpha val="54000"/>
                    </a:sys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1" name="直接连接符 130"/>
                <p:cNvSpPr/>
                <p:nvPr>
                  <p:custDataLst>
                    <p:tags r:id="rId27"/>
                  </p:custDataLst>
                </p:nvPr>
              </p:nvSpPr>
              <p:spPr bwMode="auto">
                <a:xfrm flipV="1">
                  <a:off x="6352540" y="2818765"/>
                  <a:ext cx="842645" cy="269875"/>
                </a:xfrm>
                <a:prstGeom prst="line">
                  <a:avLst/>
                </a:prstGeom>
                <a:noFill/>
                <a:ln w="12700">
                  <a:solidFill>
                    <a:sysClr val="window" lastClr="FFFFFF">
                      <a:lumMod val="65000"/>
                      <a:alpha val="54000"/>
                    </a:sys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2" name="直接连接符 131"/>
                <p:cNvSpPr/>
                <p:nvPr>
                  <p:custDataLst>
                    <p:tags r:id="rId28"/>
                  </p:custDataLst>
                </p:nvPr>
              </p:nvSpPr>
              <p:spPr bwMode="auto">
                <a:xfrm flipV="1">
                  <a:off x="4862195" y="3088640"/>
                  <a:ext cx="1490345" cy="859790"/>
                </a:xfrm>
                <a:prstGeom prst="line">
                  <a:avLst/>
                </a:prstGeom>
                <a:noFill/>
                <a:ln w="12700">
                  <a:solidFill>
                    <a:sysClr val="window" lastClr="FFFFFF">
                      <a:lumMod val="65000"/>
                      <a:alpha val="54000"/>
                    </a:sys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3" name="任意多边形 132"/>
                <p:cNvSpPr/>
                <p:nvPr>
                  <p:custDataLst>
                    <p:tags r:id="rId29"/>
                  </p:custDataLst>
                </p:nvPr>
              </p:nvSpPr>
              <p:spPr bwMode="auto">
                <a:xfrm>
                  <a:off x="4276090" y="3948430"/>
                  <a:ext cx="792480" cy="1125855"/>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12700">
                  <a:solidFill>
                    <a:sysClr val="window" lastClr="FFFFFF">
                      <a:lumMod val="65000"/>
                      <a:alpha val="54000"/>
                    </a:sys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4" name="直接连接符 133"/>
                <p:cNvSpPr/>
                <p:nvPr>
                  <p:custDataLst>
                    <p:tags r:id="rId30"/>
                  </p:custDataLst>
                </p:nvPr>
              </p:nvSpPr>
              <p:spPr bwMode="auto">
                <a:xfrm flipH="1">
                  <a:off x="5068570" y="4657725"/>
                  <a:ext cx="809625" cy="416560"/>
                </a:xfrm>
                <a:prstGeom prst="line">
                  <a:avLst/>
                </a:prstGeom>
                <a:noFill/>
                <a:ln w="12700">
                  <a:solidFill>
                    <a:sysClr val="window" lastClr="FFFFFF">
                      <a:lumMod val="65000"/>
                      <a:alpha val="54000"/>
                    </a:sys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5" name="任意多边形 134"/>
                <p:cNvSpPr/>
                <p:nvPr>
                  <p:custDataLst>
                    <p:tags r:id="rId31"/>
                  </p:custDataLst>
                </p:nvPr>
              </p:nvSpPr>
              <p:spPr bwMode="auto">
                <a:xfrm>
                  <a:off x="5878830" y="3679825"/>
                  <a:ext cx="1807845" cy="977900"/>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12700">
                  <a:solidFill>
                    <a:sysClr val="window" lastClr="FFFFFF">
                      <a:lumMod val="65000"/>
                      <a:alpha val="54000"/>
                    </a:sys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6" name="任意多边形 135"/>
                <p:cNvSpPr/>
                <p:nvPr>
                  <p:custDataLst>
                    <p:tags r:id="rId32"/>
                  </p:custDataLst>
                </p:nvPr>
              </p:nvSpPr>
              <p:spPr bwMode="auto">
                <a:xfrm>
                  <a:off x="5132070" y="5451475"/>
                  <a:ext cx="1847850" cy="166370"/>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12700">
                  <a:solidFill>
                    <a:sysClr val="window" lastClr="FFFFFF">
                      <a:lumMod val="65000"/>
                      <a:alpha val="54000"/>
                    </a:sys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7" name="任意多边形 136"/>
                <p:cNvSpPr/>
                <p:nvPr>
                  <p:custDataLst>
                    <p:tags r:id="rId33"/>
                  </p:custDataLst>
                </p:nvPr>
              </p:nvSpPr>
              <p:spPr bwMode="auto">
                <a:xfrm>
                  <a:off x="5068570" y="5003800"/>
                  <a:ext cx="2114550" cy="502285"/>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12700">
                  <a:solidFill>
                    <a:sysClr val="window" lastClr="FFFFFF">
                      <a:lumMod val="65000"/>
                      <a:alpha val="54000"/>
                    </a:sys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8" name="直接连接符 137"/>
                <p:cNvSpPr/>
                <p:nvPr>
                  <p:custDataLst>
                    <p:tags r:id="rId34"/>
                  </p:custDataLst>
                </p:nvPr>
              </p:nvSpPr>
              <p:spPr bwMode="auto">
                <a:xfrm>
                  <a:off x="6352540" y="3088640"/>
                  <a:ext cx="821055" cy="792480"/>
                </a:xfrm>
                <a:prstGeom prst="line">
                  <a:avLst/>
                </a:prstGeom>
                <a:noFill/>
                <a:ln w="12700">
                  <a:solidFill>
                    <a:sysClr val="window" lastClr="FFFFFF">
                      <a:lumMod val="65000"/>
                      <a:alpha val="54000"/>
                    </a:sys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9" name="直接连接符 138"/>
                <p:cNvSpPr/>
                <p:nvPr>
                  <p:custDataLst>
                    <p:tags r:id="rId35"/>
                  </p:custDataLst>
                </p:nvPr>
              </p:nvSpPr>
              <p:spPr bwMode="auto">
                <a:xfrm>
                  <a:off x="5051425" y="2762885"/>
                  <a:ext cx="1300480" cy="325755"/>
                </a:xfrm>
                <a:prstGeom prst="line">
                  <a:avLst/>
                </a:prstGeom>
                <a:noFill/>
                <a:ln w="12700">
                  <a:solidFill>
                    <a:sysClr val="window" lastClr="FFFFFF">
                      <a:lumMod val="65000"/>
                      <a:alpha val="54000"/>
                    </a:sysClr>
                  </a:solidFill>
                  <a:prstDash val="solid"/>
                  <a:round/>
                  <a:headEnd type="oval" w="sm" len="sm"/>
                  <a:tailEnd type="oval" w="sm" len="sm"/>
                </a:ln>
                <a:extLst>
                  <a:ext uri="{909E8E84-426E-40DD-AFC4-6F175D3DCCD1}">
                    <a14:hiddenFill xmlns:a14="http://schemas.microsoft.com/office/drawing/2010/main">
                      <a:noFill/>
                    </a14:hiddenFill>
                  </a:ext>
                </a:ex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0" name="椭圆 139"/>
                <p:cNvSpPr/>
                <p:nvPr>
                  <p:custDataLst>
                    <p:tags r:id="rId36"/>
                  </p:custDataLst>
                </p:nvPr>
              </p:nvSpPr>
              <p:spPr>
                <a:xfrm>
                  <a:off x="4730115" y="2542540"/>
                  <a:ext cx="2548890" cy="2548890"/>
                </a:xfrm>
                <a:prstGeom prst="ellipse">
                  <a:avLst/>
                </a:prstGeom>
                <a:solidFill>
                  <a:schemeClr val="accent6">
                    <a:lumMod val="75000"/>
                  </a:schemeClr>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1" name="椭圆 140"/>
                <p:cNvSpPr/>
                <p:nvPr>
                  <p:custDataLst>
                    <p:tags r:id="rId37"/>
                  </p:custDataLst>
                </p:nvPr>
              </p:nvSpPr>
              <p:spPr>
                <a:xfrm rot="18199285">
                  <a:off x="5488305" y="1163955"/>
                  <a:ext cx="1000760" cy="1000760"/>
                </a:xfrm>
                <a:prstGeom prst="ellipse">
                  <a:avLst/>
                </a:prstGeom>
                <a:solidFill>
                  <a:srgbClr val="1F74AD"/>
                </a:solidFill>
                <a:ln w="12700" cap="flat">
                  <a:noFill/>
                  <a:miter lim="400000"/>
                </a:ln>
                <a:effectLst/>
              </p:spPr>
              <p:txBody>
                <a:bodyPr anchor="ctr"/>
                <a:lstStyle/>
                <a:p>
                  <a:pPr algn="ctr">
                    <a:lnSpc>
                      <a:spcPct val="130000"/>
                    </a:lnSpc>
                  </a:pPr>
                  <a:endParaRPr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2" name="椭圆 141"/>
                <p:cNvSpPr/>
                <p:nvPr>
                  <p:custDataLst>
                    <p:tags r:id="rId38"/>
                  </p:custDataLst>
                </p:nvPr>
              </p:nvSpPr>
              <p:spPr>
                <a:xfrm rot="18199285">
                  <a:off x="7367270" y="4507865"/>
                  <a:ext cx="1000760" cy="1000760"/>
                </a:xfrm>
                <a:prstGeom prst="ellipse">
                  <a:avLst/>
                </a:prstGeom>
                <a:solidFill>
                  <a:schemeClr val="accent1">
                    <a:lumMod val="60000"/>
                    <a:lumOff val="40000"/>
                  </a:schemeClr>
                </a:solidFill>
                <a:ln w="12700" cap="flat">
                  <a:noFill/>
                  <a:miter lim="400000"/>
                </a:ln>
                <a:effectLst/>
              </p:spPr>
              <p:txBody>
                <a:bodyPr anchor="ctr"/>
                <a:lstStyle/>
                <a:p>
                  <a:pPr algn="ctr">
                    <a:lnSpc>
                      <a:spcPct val="130000"/>
                    </a:lnSpc>
                  </a:pPr>
                  <a:endParaRPr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3" name="椭圆 142"/>
                <p:cNvSpPr/>
                <p:nvPr>
                  <p:custDataLst>
                    <p:tags r:id="rId39"/>
                  </p:custDataLst>
                </p:nvPr>
              </p:nvSpPr>
              <p:spPr>
                <a:xfrm rot="18199285">
                  <a:off x="5503545" y="5517515"/>
                  <a:ext cx="1000760" cy="1000760"/>
                </a:xfrm>
                <a:prstGeom prst="ellipse">
                  <a:avLst/>
                </a:prstGeom>
                <a:solidFill>
                  <a:srgbClr val="0070C0"/>
                </a:solidFill>
                <a:ln w="12700" cap="flat">
                  <a:noFill/>
                  <a:miter lim="400000"/>
                </a:ln>
                <a:effectLst/>
              </p:spPr>
              <p:txBody>
                <a:bodyPr anchor="ctr"/>
                <a:lstStyle/>
                <a:p>
                  <a:pPr algn="ctr">
                    <a:lnSpc>
                      <a:spcPct val="130000"/>
                    </a:lnSpc>
                  </a:pPr>
                  <a:endParaRPr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4" name="椭圆 143"/>
                <p:cNvSpPr/>
                <p:nvPr>
                  <p:custDataLst>
                    <p:tags r:id="rId40"/>
                  </p:custDataLst>
                </p:nvPr>
              </p:nvSpPr>
              <p:spPr>
                <a:xfrm rot="18199285">
                  <a:off x="7471410" y="2125980"/>
                  <a:ext cx="1000760" cy="1000760"/>
                </a:xfrm>
                <a:prstGeom prst="ellipse">
                  <a:avLst/>
                </a:prstGeom>
                <a:solidFill>
                  <a:srgbClr val="3498DB"/>
                </a:solidFill>
                <a:ln w="12700" cap="flat">
                  <a:noFill/>
                  <a:miter lim="400000"/>
                </a:ln>
                <a:effectLst/>
              </p:spPr>
              <p:txBody>
                <a:bodyPr anchor="ctr"/>
                <a:lstStyle/>
                <a:p>
                  <a:pPr algn="ctr">
                    <a:lnSpc>
                      <a:spcPct val="130000"/>
                    </a:lnSpc>
                  </a:pPr>
                  <a:endParaRPr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5" name="文本框 144"/>
                <p:cNvSpPr txBox="1"/>
                <p:nvPr>
                  <p:custDataLst>
                    <p:tags r:id="rId41"/>
                  </p:custDataLst>
                </p:nvPr>
              </p:nvSpPr>
              <p:spPr bwMode="auto">
                <a:xfrm>
                  <a:off x="4700270" y="3395980"/>
                  <a:ext cx="2555240" cy="842010"/>
                </a:xfrm>
                <a:prstGeom prst="rect">
                  <a:avLst/>
                </a:prstGeom>
                <a:noFill/>
                <a:scene3d>
                  <a:camera prst="orthographicFront">
                    <a:rot lat="0" lon="0" rev="0"/>
                  </a:camera>
                  <a:lightRig rig="threePt" dir="t"/>
                </a:scene3d>
                <a:sp3d prstMaterial="matte">
                  <a:bevelT w="1270" h="1270"/>
                </a:sp3d>
              </p:spPr>
              <p:txBody>
                <a:bodyPr wrap="square" lIns="90000" tIns="46800" rIns="90000" bIns="0" anchor="b" anchorCtr="0"/>
                <a:lstStyle/>
                <a:p>
                  <a:pPr algn="ctr">
                    <a:lnSpc>
                      <a:spcPct val="120000"/>
                    </a:lnSpc>
                    <a:buClr>
                      <a:prstClr val="white"/>
                    </a:buClr>
                  </a:pPr>
                  <a:r>
                    <a:rPr lang="zh-CN" altLang="en-US" b="1" spc="300" dirty="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rPr>
                    <a:t>投资者关系</a:t>
                  </a:r>
                  <a:endParaRPr lang="zh-CN" altLang="en-US" b="1" spc="300" dirty="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20000"/>
                    </a:lnSpc>
                    <a:buClr>
                      <a:prstClr val="white"/>
                    </a:buClr>
                  </a:pPr>
                  <a:r>
                    <a:rPr lang="zh-CN" altLang="en-US" b="1" spc="300" dirty="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rPr>
                    <a:t>生态价值体系</a:t>
                  </a:r>
                  <a:endParaRPr lang="zh-CN" altLang="en-US" b="1" spc="300" dirty="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6" name="椭圆 145"/>
                <p:cNvSpPr/>
                <p:nvPr>
                  <p:custDataLst>
                    <p:tags r:id="rId42"/>
                  </p:custDataLst>
                </p:nvPr>
              </p:nvSpPr>
              <p:spPr>
                <a:xfrm rot="18199285">
                  <a:off x="3446780" y="2319020"/>
                  <a:ext cx="1000760" cy="1000760"/>
                </a:xfrm>
                <a:prstGeom prst="ellipse">
                  <a:avLst/>
                </a:prstGeom>
                <a:solidFill>
                  <a:srgbClr val="5268A4"/>
                </a:solidFill>
                <a:ln w="12700" cap="flat">
                  <a:noFill/>
                  <a:miter lim="400000"/>
                </a:ln>
                <a:effectLst/>
              </p:spPr>
              <p:txBody>
                <a:bodyPr anchor="ctr"/>
                <a:lstStyle/>
                <a:p>
                  <a:pPr algn="ctr">
                    <a:lnSpc>
                      <a:spcPct val="130000"/>
                    </a:lnSpc>
                  </a:pPr>
                  <a:endParaRPr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7" name="椭圆 146"/>
                <p:cNvSpPr/>
                <p:nvPr>
                  <p:custDataLst>
                    <p:tags r:id="rId43"/>
                  </p:custDataLst>
                </p:nvPr>
              </p:nvSpPr>
              <p:spPr>
                <a:xfrm rot="18199285">
                  <a:off x="3668395" y="4506595"/>
                  <a:ext cx="1000760" cy="1000760"/>
                </a:xfrm>
                <a:prstGeom prst="ellipse">
                  <a:avLst/>
                </a:prstGeom>
                <a:solidFill>
                  <a:schemeClr val="tx2">
                    <a:lumMod val="75000"/>
                    <a:lumOff val="25000"/>
                  </a:schemeClr>
                </a:solidFill>
                <a:ln w="12700" cap="flat">
                  <a:noFill/>
                  <a:miter lim="400000"/>
                </a:ln>
                <a:effectLst/>
              </p:spPr>
              <p:txBody>
                <a:bodyPr anchor="ctr"/>
                <a:lstStyle/>
                <a:p>
                  <a:pPr algn="ctr">
                    <a:lnSpc>
                      <a:spcPct val="130000"/>
                    </a:lnSpc>
                  </a:pPr>
                  <a:endParaRPr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8" name="任意多边形 147"/>
                <p:cNvSpPr/>
                <p:nvPr>
                  <p:custDataLst>
                    <p:tags r:id="rId44"/>
                  </p:custDataLst>
                </p:nvPr>
              </p:nvSpPr>
              <p:spPr bwMode="auto">
                <a:xfrm>
                  <a:off x="7767955" y="2428875"/>
                  <a:ext cx="534035" cy="415925"/>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ysClr val="window" lastClr="FFFFFF"/>
                </a:solidFill>
                <a:ln>
                  <a:noFill/>
                </a:ln>
                <a:effectLst/>
              </p:spPr>
              <p:txBody>
                <a:bodyPr anchor="ctr"/>
                <a:lstStyle/>
                <a:p>
                  <a:pPr algn="ctr">
                    <a:lnSpc>
                      <a:spcPct val="130000"/>
                    </a:lnSpc>
                  </a:pPr>
                  <a:endParaRPr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9" name="文本框 148"/>
                <p:cNvSpPr txBox="1"/>
                <p:nvPr/>
              </p:nvSpPr>
              <p:spPr>
                <a:xfrm>
                  <a:off x="3465195" y="1933575"/>
                  <a:ext cx="989330" cy="391700"/>
                </a:xfrm>
                <a:prstGeom prst="rect">
                  <a:avLst/>
                </a:prstGeom>
                <a:noFill/>
              </p:spPr>
              <p:txBody>
                <a:bodyPr wrap="square" rtlCol="0">
                  <a:spAutoFit/>
                </a:bodyPr>
                <a:lstStyle/>
                <a:p>
                  <a:pPr indent="0" algn="ctr">
                    <a:lnSpc>
                      <a:spcPct val="120000"/>
                    </a:lnSpc>
                    <a:buNone/>
                  </a:pPr>
                  <a:r>
                    <a:rPr lang="zh-CN" altLang="en-US" sz="1400" b="1" spc="300">
                      <a:solidFill>
                        <a:srgbClr val="3498DB"/>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企业</a:t>
                  </a:r>
                  <a:endParaRPr lang="zh-CN" altLang="en-US" sz="1400" b="1" spc="300">
                    <a:solidFill>
                      <a:srgbClr val="3498DB"/>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150" name="文本框 149"/>
                <p:cNvSpPr txBox="1"/>
                <p:nvPr/>
              </p:nvSpPr>
              <p:spPr>
                <a:xfrm>
                  <a:off x="7112000" y="1489075"/>
                  <a:ext cx="1555750" cy="391700"/>
                </a:xfrm>
                <a:prstGeom prst="rect">
                  <a:avLst/>
                </a:prstGeom>
                <a:noFill/>
              </p:spPr>
              <p:txBody>
                <a:bodyPr wrap="square" rtlCol="0">
                  <a:spAutoFit/>
                </a:bodyPr>
                <a:lstStyle/>
                <a:p>
                  <a:pPr indent="0">
                    <a:lnSpc>
                      <a:spcPct val="120000"/>
                    </a:lnSpc>
                    <a:buNone/>
                  </a:pPr>
                  <a:r>
                    <a:rPr lang="zh-CN" altLang="en-US" sz="1400" b="1" spc="300">
                      <a:solidFill>
                        <a:srgbClr val="3498DB"/>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机构投资者</a:t>
                  </a:r>
                  <a:endParaRPr lang="zh-CN" altLang="en-US" sz="1400" b="1" spc="300">
                    <a:solidFill>
                      <a:srgbClr val="3498DB"/>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151" name="文本框 150"/>
                <p:cNvSpPr txBox="1"/>
                <p:nvPr/>
              </p:nvSpPr>
              <p:spPr>
                <a:xfrm>
                  <a:off x="5443221" y="708660"/>
                  <a:ext cx="1069340" cy="391700"/>
                </a:xfrm>
                <a:prstGeom prst="rect">
                  <a:avLst/>
                </a:prstGeom>
                <a:noFill/>
              </p:spPr>
              <p:txBody>
                <a:bodyPr wrap="square" rtlCol="0">
                  <a:spAutoFit/>
                </a:bodyPr>
                <a:lstStyle/>
                <a:p>
                  <a:pPr indent="0" algn="ctr">
                    <a:lnSpc>
                      <a:spcPct val="120000"/>
                    </a:lnSpc>
                    <a:buNone/>
                  </a:pPr>
                  <a:r>
                    <a:rPr lang="zh-CN" altLang="en-US" sz="1400" b="1" spc="300" dirty="0">
                      <a:solidFill>
                        <a:srgbClr val="1F74AD"/>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研究所</a:t>
                  </a:r>
                  <a:endParaRPr lang="zh-CN" altLang="en-US" sz="1400" b="1" spc="300" dirty="0">
                    <a:solidFill>
                      <a:srgbClr val="1F74AD"/>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152" name="文本框 151"/>
                <p:cNvSpPr txBox="1"/>
                <p:nvPr/>
              </p:nvSpPr>
              <p:spPr>
                <a:xfrm>
                  <a:off x="7157720" y="5451475"/>
                  <a:ext cx="1586865" cy="396583"/>
                </a:xfrm>
                <a:prstGeom prst="rect">
                  <a:avLst/>
                </a:prstGeom>
                <a:noFill/>
              </p:spPr>
              <p:txBody>
                <a:bodyPr wrap="square" rtlCol="0">
                  <a:spAutoFit/>
                </a:bodyPr>
                <a:lstStyle/>
                <a:p>
                  <a:pPr indent="0">
                    <a:lnSpc>
                      <a:spcPct val="120000"/>
                    </a:lnSpc>
                    <a:buNone/>
                  </a:pPr>
                  <a:r>
                    <a:rPr lang="zh-CN" altLang="en-US" sz="1400" b="1" spc="300" dirty="0" smtClean="0">
                      <a:solidFill>
                        <a:srgbClr val="A0C0F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个人投资者</a:t>
                  </a:r>
                  <a:endParaRPr lang="zh-CN" altLang="en-US" sz="1400" b="1" spc="300" dirty="0">
                    <a:solidFill>
                      <a:srgbClr val="A0C0F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153" name="文本框 152"/>
                <p:cNvSpPr txBox="1"/>
                <p:nvPr/>
              </p:nvSpPr>
              <p:spPr>
                <a:xfrm>
                  <a:off x="3375660" y="5507990"/>
                  <a:ext cx="1586865" cy="396583"/>
                </a:xfrm>
                <a:prstGeom prst="rect">
                  <a:avLst/>
                </a:prstGeom>
                <a:noFill/>
              </p:spPr>
              <p:txBody>
                <a:bodyPr wrap="square" rtlCol="0">
                  <a:spAutoFit/>
                </a:bodyPr>
                <a:lstStyle/>
                <a:p>
                  <a:pPr indent="0" algn="ctr">
                    <a:lnSpc>
                      <a:spcPct val="120000"/>
                    </a:lnSpc>
                    <a:buNone/>
                  </a:pPr>
                  <a:r>
                    <a:rPr lang="zh-CN" altLang="en-US" sz="1400" b="1" spc="300" dirty="0" smtClean="0">
                      <a:solidFill>
                        <a:srgbClr val="5674BD"/>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证券公司</a:t>
                  </a:r>
                  <a:endParaRPr lang="zh-CN" altLang="en-US" sz="1400" b="1" spc="300" dirty="0">
                    <a:solidFill>
                      <a:srgbClr val="5674BD"/>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pic>
              <p:nvPicPr>
                <p:cNvPr id="154" name="图片 153" descr="333437323832363b333530343337393bc3bdcce5"/>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5707380" y="5669915"/>
                  <a:ext cx="696595" cy="696595"/>
                </a:xfrm>
                <a:prstGeom prst="rect">
                  <a:avLst/>
                </a:prstGeom>
              </p:spPr>
            </p:pic>
            <p:pic>
              <p:nvPicPr>
                <p:cNvPr id="155" name="图片 154" descr="333437323832313b333530353133343bb8f6c8cbd7cac1cf"/>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609205" y="4747260"/>
                  <a:ext cx="517525" cy="517525"/>
                </a:xfrm>
                <a:prstGeom prst="rect">
                  <a:avLst/>
                </a:prstGeom>
              </p:spPr>
            </p:pic>
            <p:pic>
              <p:nvPicPr>
                <p:cNvPr id="156" name="图片 155" descr="343435383037343b343532333833373bb9abcbbe"/>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3669665" y="2536825"/>
                  <a:ext cx="530860" cy="530860"/>
                </a:xfrm>
                <a:prstGeom prst="rect">
                  <a:avLst/>
                </a:prstGeom>
              </p:spPr>
            </p:pic>
            <p:pic>
              <p:nvPicPr>
                <p:cNvPr id="157" name="图片 156" descr="333639373139373b343435303837303bd1d0bebfb5f7b2e9"/>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5662295" y="1255395"/>
                  <a:ext cx="756920" cy="756920"/>
                </a:xfrm>
                <a:prstGeom prst="rect">
                  <a:avLst/>
                </a:prstGeom>
              </p:spPr>
            </p:pic>
            <p:pic>
              <p:nvPicPr>
                <p:cNvPr id="158" name="图片 157" descr="333437323832393b333437313235373bbeabd1a1"/>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3923665" y="4800600"/>
                  <a:ext cx="471805" cy="471805"/>
                </a:xfrm>
                <a:prstGeom prst="rect">
                  <a:avLst/>
                </a:prstGeom>
              </p:spPr>
            </p:pic>
          </p:gr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94615"/>
            <a:ext cx="5466080"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开启合规共创，共建共赢新运营模式</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79" name="圆角矩形 78"/>
          <p:cNvSpPr/>
          <p:nvPr/>
        </p:nvSpPr>
        <p:spPr>
          <a:xfrm>
            <a:off x="2521112" y="2217957"/>
            <a:ext cx="799902" cy="931865"/>
          </a:xfrm>
          <a:prstGeom prst="roundRect">
            <a:avLst/>
          </a:prstGeom>
          <a:solidFill>
            <a:srgbClr val="4F81BD"/>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endParaRPr lang="zh-CN" altLang="en-US" sz="1400"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1" name="AutoShape 18"/>
          <p:cNvSpPr>
            <a:spLocks noChangeArrowheads="1"/>
          </p:cNvSpPr>
          <p:nvPr/>
        </p:nvSpPr>
        <p:spPr bwMode="auto">
          <a:xfrm>
            <a:off x="385119" y="1008062"/>
            <a:ext cx="1449387" cy="4402138"/>
          </a:xfrm>
          <a:prstGeom prst="roundRect">
            <a:avLst>
              <a:gd name="adj" fmla="val 4690"/>
            </a:avLst>
          </a:prstGeom>
          <a:noFill/>
          <a:ln w="19050">
            <a:solidFill>
              <a:schemeClr val="accent1">
                <a:lumMod val="75000"/>
                <a:alpha val="39999"/>
              </a:schemeClr>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2" name="椭圆 81"/>
          <p:cNvSpPr/>
          <p:nvPr/>
        </p:nvSpPr>
        <p:spPr>
          <a:xfrm>
            <a:off x="659756" y="1119187"/>
            <a:ext cx="900113" cy="900113"/>
          </a:xfrm>
          <a:prstGeom prst="ellipse">
            <a:avLst/>
          </a:prstGeom>
          <a:solidFill>
            <a:srgbClr val="EF535E"/>
          </a:solidFill>
          <a:ln w="12700" cap="flat" cmpd="sng" algn="ctr">
            <a:noFill/>
            <a:prstDash val="solid"/>
            <a:miter lim="800000"/>
          </a:ln>
          <a:effectLst/>
        </p:spPr>
        <p:style>
          <a:lnRef idx="2">
            <a:srgbClr val="5B9BD5">
              <a:shade val="50000"/>
            </a:srgbClr>
          </a:lnRef>
          <a:fillRef idx="1">
            <a:srgbClr val="5B9BD5"/>
          </a:fillRef>
          <a:effectRef idx="0">
            <a:srgbClr val="5B9BD5"/>
          </a:effectRef>
          <a:fontRef idx="minor">
            <a:sysClr val="window" lastClr="FFFFFF"/>
          </a:fontRef>
        </p:style>
        <p:txBody>
          <a:bodyPr anchor="ctr"/>
          <a:lstStyle/>
          <a:p>
            <a:pPr algn="ctr" fontAlgn="auto">
              <a:spcBef>
                <a:spcPts val="0"/>
              </a:spcBef>
              <a:spcAft>
                <a:spcPts val="0"/>
              </a:spcAft>
              <a:defRPr/>
            </a:pPr>
            <a:endParaRPr lang="zh-CN" altLang="en-US" noProof="1">
              <a:solidFill>
                <a:schemeClr val="bg1"/>
              </a:solidFill>
              <a:latin typeface="微软雅黑" panose="020B0503020204020204" pitchFamily="34" charset="-122"/>
              <a:ea typeface="微软雅黑" panose="020B0503020204020204" pitchFamily="34" charset="-122"/>
            </a:endParaRPr>
          </a:p>
        </p:txBody>
      </p:sp>
      <p:sp>
        <p:nvSpPr>
          <p:cNvPr id="83" name="矩形 22"/>
          <p:cNvSpPr>
            <a:spLocks noChangeArrowheads="1"/>
          </p:cNvSpPr>
          <p:nvPr/>
        </p:nvSpPr>
        <p:spPr bwMode="auto">
          <a:xfrm>
            <a:off x="707381" y="1323975"/>
            <a:ext cx="820738" cy="460375"/>
          </a:xfrm>
          <a:prstGeom prst="rect">
            <a:avLst/>
          </a:prstGeom>
          <a:noFill/>
          <a:ln>
            <a:noFill/>
          </a:ln>
        </p:spPr>
        <p:txBody>
          <a:bodyPr>
            <a:spAutoFit/>
          </a:bodyPr>
          <a:lstStyle/>
          <a:p>
            <a:pPr algn="ctr"/>
            <a:r>
              <a:rPr lang="zh-CN" altLang="en-US" sz="1200">
                <a:solidFill>
                  <a:schemeClr val="bg1"/>
                </a:solidFill>
                <a:latin typeface="微软雅黑" panose="020B0503020204020204" pitchFamily="34" charset="-122"/>
                <a:ea typeface="微软雅黑" panose="020B0503020204020204" pitchFamily="34" charset="-122"/>
              </a:rPr>
              <a:t>   法律、</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r>
              <a:rPr lang="zh-CN" altLang="en-US" sz="1200">
                <a:solidFill>
                  <a:schemeClr val="bg1"/>
                </a:solidFill>
                <a:latin typeface="微软雅黑" panose="020B0503020204020204" pitchFamily="34" charset="-122"/>
                <a:ea typeface="微软雅黑" panose="020B0503020204020204" pitchFamily="34" charset="-122"/>
              </a:rPr>
              <a:t>行政法规</a:t>
            </a: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84" name="组 67"/>
          <p:cNvGrpSpPr/>
          <p:nvPr/>
        </p:nvGrpSpPr>
        <p:grpSpPr>
          <a:xfrm>
            <a:off x="660165" y="2217034"/>
            <a:ext cx="899991" cy="900000"/>
            <a:chOff x="818850" y="2567880"/>
            <a:chExt cx="900000" cy="900000"/>
          </a:xfrm>
          <a:solidFill>
            <a:srgbClr val="EF535E"/>
          </a:solidFill>
        </p:grpSpPr>
        <p:sp>
          <p:nvSpPr>
            <p:cNvPr id="85" name="椭圆 84"/>
            <p:cNvSpPr/>
            <p:nvPr/>
          </p:nvSpPr>
          <p:spPr>
            <a:xfrm>
              <a:off x="818850" y="2567880"/>
              <a:ext cx="900000" cy="90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solidFill>
                  <a:schemeClr val="bg1"/>
                </a:solidFill>
                <a:latin typeface="微软雅黑" panose="020B0503020204020204" pitchFamily="34" charset="-122"/>
                <a:ea typeface="微软雅黑" panose="020B0503020204020204" pitchFamily="34" charset="-122"/>
              </a:endParaRPr>
            </a:p>
          </p:txBody>
        </p:sp>
        <p:sp>
          <p:nvSpPr>
            <p:cNvPr id="86" name="矩形 85"/>
            <p:cNvSpPr/>
            <p:nvPr/>
          </p:nvSpPr>
          <p:spPr>
            <a:xfrm>
              <a:off x="858557" y="2795288"/>
              <a:ext cx="836475" cy="461665"/>
            </a:xfrm>
            <a:prstGeom prst="rect">
              <a:avLst/>
            </a:prstGeom>
            <a:noFill/>
          </p:spPr>
          <p:txBody>
            <a:bodyPr>
              <a:spAutoFit/>
            </a:bodyPr>
            <a:lstStyle/>
            <a:p>
              <a:pPr algn="ctr" fontAlgn="auto"/>
              <a:r>
                <a:rPr lang="zh-CN" altLang="en-US" sz="1200" noProof="1">
                  <a:solidFill>
                    <a:schemeClr val="bg1"/>
                  </a:solidFill>
                  <a:latin typeface="微软雅黑" panose="020B0503020204020204" pitchFamily="34" charset="-122"/>
                  <a:ea typeface="微软雅黑" panose="020B0503020204020204" pitchFamily="34" charset="-122"/>
                </a:rPr>
                <a:t>国家部委</a:t>
              </a:r>
              <a:endParaRPr lang="en-US" altLang="zh-CN" sz="1200" noProof="1">
                <a:solidFill>
                  <a:schemeClr val="bg1"/>
                </a:solidFill>
                <a:latin typeface="微软雅黑" panose="020B0503020204020204" pitchFamily="34" charset="-122"/>
                <a:ea typeface="微软雅黑" panose="020B0503020204020204" pitchFamily="34" charset="-122"/>
              </a:endParaRPr>
            </a:p>
            <a:p>
              <a:pPr algn="ctr" fontAlgn="auto"/>
              <a:r>
                <a:rPr lang="zh-CN" altLang="en-US" sz="1200" noProof="1">
                  <a:solidFill>
                    <a:schemeClr val="bg1"/>
                  </a:solidFill>
                  <a:latin typeface="微软雅黑" panose="020B0503020204020204" pitchFamily="34" charset="-122"/>
                  <a:ea typeface="微软雅黑" panose="020B0503020204020204" pitchFamily="34" charset="-122"/>
                </a:rPr>
                <a:t>行政法规</a:t>
              </a:r>
              <a:endParaRPr lang="zh-CN" altLang="en-US" sz="1200" noProof="1">
                <a:solidFill>
                  <a:schemeClr val="bg1"/>
                </a:solidFill>
                <a:latin typeface="微软雅黑" panose="020B0503020204020204" pitchFamily="34" charset="-122"/>
                <a:ea typeface="微软雅黑" panose="020B0503020204020204" pitchFamily="34" charset="-122"/>
              </a:endParaRPr>
            </a:p>
          </p:txBody>
        </p:sp>
      </p:grpSp>
      <p:sp>
        <p:nvSpPr>
          <p:cNvPr id="87" name="椭圆 86"/>
          <p:cNvSpPr/>
          <p:nvPr/>
        </p:nvSpPr>
        <p:spPr>
          <a:xfrm>
            <a:off x="659756" y="3341687"/>
            <a:ext cx="900113" cy="900113"/>
          </a:xfrm>
          <a:prstGeom prst="ellipse">
            <a:avLst/>
          </a:prstGeom>
          <a:solidFill>
            <a:srgbClr val="EF535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solidFill>
                <a:schemeClr val="bg1"/>
              </a:solidFill>
              <a:latin typeface="微软雅黑" panose="020B0503020204020204" pitchFamily="34" charset="-122"/>
              <a:ea typeface="微软雅黑" panose="020B0503020204020204" pitchFamily="34" charset="-122"/>
            </a:endParaRPr>
          </a:p>
        </p:txBody>
      </p:sp>
      <p:sp>
        <p:nvSpPr>
          <p:cNvPr id="88" name="矩形 27"/>
          <p:cNvSpPr>
            <a:spLocks noChangeArrowheads="1"/>
          </p:cNvSpPr>
          <p:nvPr/>
        </p:nvSpPr>
        <p:spPr bwMode="auto">
          <a:xfrm>
            <a:off x="689919" y="3556000"/>
            <a:ext cx="836612" cy="461962"/>
          </a:xfrm>
          <a:prstGeom prst="rect">
            <a:avLst/>
          </a:prstGeom>
          <a:noFill/>
          <a:ln>
            <a:noFill/>
          </a:ln>
        </p:spPr>
        <p:txBody>
          <a:bodyPr>
            <a:spAutoFit/>
          </a:bodyPr>
          <a:lstStyle/>
          <a:p>
            <a:pPr algn="ctr"/>
            <a:r>
              <a:rPr lang="zh-CN" altLang="en-US" sz="1200">
                <a:solidFill>
                  <a:schemeClr val="bg1"/>
                </a:solidFill>
                <a:latin typeface="微软雅黑" panose="020B0503020204020204" pitchFamily="34" charset="-122"/>
                <a:ea typeface="微软雅黑" panose="020B0503020204020204" pitchFamily="34" charset="-122"/>
              </a:rPr>
              <a:t>自律组织</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r>
              <a:rPr lang="zh-CN" altLang="en-US" sz="1200">
                <a:solidFill>
                  <a:schemeClr val="bg1"/>
                </a:solidFill>
                <a:latin typeface="微软雅黑" panose="020B0503020204020204" pitchFamily="34" charset="-122"/>
                <a:ea typeface="微软雅黑" panose="020B0503020204020204" pitchFamily="34" charset="-122"/>
              </a:rPr>
              <a:t>业务规则</a:t>
            </a: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89" name="组 84"/>
          <p:cNvGrpSpPr/>
          <p:nvPr/>
        </p:nvGrpSpPr>
        <p:grpSpPr>
          <a:xfrm>
            <a:off x="658468" y="4424848"/>
            <a:ext cx="900000" cy="899991"/>
            <a:chOff x="827826" y="4700924"/>
            <a:chExt cx="900000" cy="900000"/>
          </a:xfrm>
          <a:solidFill>
            <a:srgbClr val="EF535E"/>
          </a:solidFill>
        </p:grpSpPr>
        <p:sp>
          <p:nvSpPr>
            <p:cNvPr id="90" name="椭圆 89"/>
            <p:cNvSpPr/>
            <p:nvPr/>
          </p:nvSpPr>
          <p:spPr>
            <a:xfrm>
              <a:off x="827826" y="4700924"/>
              <a:ext cx="900000" cy="90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solidFill>
                  <a:schemeClr val="bg1"/>
                </a:solidFill>
                <a:latin typeface="微软雅黑" panose="020B0503020204020204" pitchFamily="34" charset="-122"/>
                <a:ea typeface="微软雅黑" panose="020B0503020204020204" pitchFamily="34" charset="-122"/>
              </a:endParaRPr>
            </a:p>
          </p:txBody>
        </p:sp>
        <p:sp>
          <p:nvSpPr>
            <p:cNvPr id="91" name="矩形 90"/>
            <p:cNvSpPr/>
            <p:nvPr/>
          </p:nvSpPr>
          <p:spPr>
            <a:xfrm>
              <a:off x="881713" y="5032508"/>
              <a:ext cx="836475" cy="276999"/>
            </a:xfrm>
            <a:prstGeom prst="rect">
              <a:avLst/>
            </a:prstGeom>
            <a:noFill/>
          </p:spPr>
          <p:txBody>
            <a:bodyPr>
              <a:spAutoFit/>
            </a:bodyPr>
            <a:lstStyle/>
            <a:p>
              <a:pPr algn="ctr" fontAlgn="auto"/>
              <a:r>
                <a:rPr lang="zh-CN" altLang="en-US" sz="1200" noProof="1">
                  <a:solidFill>
                    <a:schemeClr val="bg1"/>
                  </a:solidFill>
                  <a:latin typeface="微软雅黑" panose="020B0503020204020204" pitchFamily="34" charset="-122"/>
                  <a:ea typeface="微软雅黑" panose="020B0503020204020204" pitchFamily="34" charset="-122"/>
                </a:rPr>
                <a:t>监管要求</a:t>
              </a:r>
              <a:endParaRPr lang="zh-CN" altLang="en-US" sz="1200" noProof="1">
                <a:solidFill>
                  <a:schemeClr val="bg1"/>
                </a:solidFill>
                <a:latin typeface="微软雅黑" panose="020B0503020204020204" pitchFamily="34" charset="-122"/>
                <a:ea typeface="微软雅黑" panose="020B0503020204020204" pitchFamily="34" charset="-122"/>
              </a:endParaRPr>
            </a:p>
          </p:txBody>
        </p:sp>
      </p:grpSp>
      <p:sp>
        <p:nvSpPr>
          <p:cNvPr id="92" name="矩形 91"/>
          <p:cNvSpPr/>
          <p:nvPr/>
        </p:nvSpPr>
        <p:spPr>
          <a:xfrm>
            <a:off x="2501900" y="2190750"/>
            <a:ext cx="6465888" cy="996950"/>
          </a:xfrm>
          <a:prstGeom prst="rect">
            <a:avLst/>
          </a:prstGeom>
          <a:noFill/>
          <a:ln w="12700">
            <a:solidFill>
              <a:schemeClr val="accent1">
                <a:lumMod val="75000"/>
                <a:alpha val="47000"/>
              </a:schemeClr>
            </a:solidFill>
            <a:prstDash val="dot"/>
          </a:ln>
          <a:effectLst/>
        </p:spPr>
        <p:style>
          <a:lnRef idx="0">
            <a:scrgbClr r="0" g="0" b="0"/>
          </a:lnRef>
          <a:fillRef idx="0">
            <a:scrgbClr r="0" g="0" b="0"/>
          </a:fillRef>
          <a:effectRef idx="0">
            <a:scrgbClr r="0" g="0" b="0"/>
          </a:effectRef>
          <a:fontRef idx="minor">
            <a:sysClr val="window" lastClr="FFFFFF"/>
          </a:fontRef>
        </p:style>
        <p:txBody>
          <a:bodyPr anchor="ctr"/>
          <a:lstStyle/>
          <a:p>
            <a:pPr algn="ctr" fontAlgn="auto"/>
            <a:endParaRPr lang="zh-CN" altLang="en-US" noProof="1">
              <a:solidFill>
                <a:schemeClr val="tx1"/>
              </a:solidFill>
              <a:latin typeface="微软雅黑" panose="020B0503020204020204" pitchFamily="34" charset="-122"/>
              <a:ea typeface="微软雅黑" panose="020B0503020204020204" pitchFamily="34" charset="-122"/>
            </a:endParaRPr>
          </a:p>
        </p:txBody>
      </p:sp>
      <p:sp>
        <p:nvSpPr>
          <p:cNvPr id="93" name="椭圆 92"/>
          <p:cNvSpPr/>
          <p:nvPr/>
        </p:nvSpPr>
        <p:spPr>
          <a:xfrm>
            <a:off x="3424238" y="2287588"/>
            <a:ext cx="787400" cy="796925"/>
          </a:xfrm>
          <a:prstGeom prst="ellipse">
            <a:avLst/>
          </a:prstGeom>
          <a:noFill/>
          <a:ln w="19050" cap="flat" cmpd="sng" algn="ctr">
            <a:solidFill>
              <a:schemeClr val="accent5"/>
            </a:solidFill>
            <a:prstDash val="dot"/>
            <a:miter lim="800000"/>
          </a:ln>
          <a:effectLst/>
        </p:spPr>
        <p:style>
          <a:lnRef idx="2">
            <a:srgbClr val="5B9BD5">
              <a:shade val="50000"/>
            </a:srgbClr>
          </a:lnRef>
          <a:fillRef idx="1">
            <a:srgbClr val="5B9BD5"/>
          </a:fillRef>
          <a:effectRef idx="0">
            <a:srgbClr val="5B9BD5"/>
          </a:effectRef>
          <a:fontRef idx="minor">
            <a:sysClr val="window" lastClr="FFFFFF"/>
          </a:fontRef>
        </p:style>
        <p:txBody>
          <a:bodyPr anchor="ctr"/>
          <a:lstStyle/>
          <a:p>
            <a:pPr algn="ctr" fontAlgn="auto"/>
            <a:endParaRPr lang="zh-CN" altLang="en-US" noProof="1">
              <a:solidFill>
                <a:schemeClr val="tx1"/>
              </a:solidFill>
              <a:latin typeface="微软雅黑" panose="020B0503020204020204" pitchFamily="34" charset="-122"/>
              <a:ea typeface="微软雅黑" panose="020B0503020204020204" pitchFamily="34" charset="-122"/>
            </a:endParaRPr>
          </a:p>
        </p:txBody>
      </p:sp>
      <p:sp>
        <p:nvSpPr>
          <p:cNvPr id="94" name="文本框 282"/>
          <p:cNvSpPr txBox="1">
            <a:spLocks noChangeArrowheads="1"/>
          </p:cNvSpPr>
          <p:nvPr/>
        </p:nvSpPr>
        <p:spPr bwMode="auto">
          <a:xfrm>
            <a:off x="3556000" y="2432050"/>
            <a:ext cx="5699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a:latin typeface="微软雅黑" panose="020B0503020204020204" pitchFamily="34" charset="-122"/>
                <a:ea typeface="微软雅黑" panose="020B0503020204020204" pitchFamily="34" charset="-122"/>
              </a:rPr>
              <a:t>法律法规</a:t>
            </a:r>
            <a:endParaRPr lang="zh-CN" altLang="en-US" sz="1400">
              <a:latin typeface="微软雅黑" panose="020B0503020204020204" pitchFamily="34" charset="-122"/>
              <a:ea typeface="微软雅黑" panose="020B0503020204020204" pitchFamily="34" charset="-122"/>
            </a:endParaRPr>
          </a:p>
        </p:txBody>
      </p:sp>
      <p:grpSp>
        <p:nvGrpSpPr>
          <p:cNvPr id="95" name="组合 283"/>
          <p:cNvGrpSpPr/>
          <p:nvPr/>
        </p:nvGrpSpPr>
        <p:grpSpPr bwMode="auto">
          <a:xfrm>
            <a:off x="4343400" y="2287588"/>
            <a:ext cx="785813" cy="796925"/>
            <a:chOff x="4351620" y="2404516"/>
            <a:chExt cx="786514" cy="796099"/>
          </a:xfrm>
        </p:grpSpPr>
        <p:sp>
          <p:nvSpPr>
            <p:cNvPr id="96" name="椭圆 95"/>
            <p:cNvSpPr/>
            <p:nvPr/>
          </p:nvSpPr>
          <p:spPr>
            <a:xfrm>
              <a:off x="4351620" y="2404516"/>
              <a:ext cx="786514" cy="796099"/>
            </a:xfrm>
            <a:prstGeom prst="ellipse">
              <a:avLst/>
            </a:prstGeom>
            <a:noFill/>
            <a:ln w="19050" cap="flat" cmpd="sng" algn="ctr">
              <a:solidFill>
                <a:schemeClr val="accent5"/>
              </a:solidFill>
              <a:prstDash val="dot"/>
              <a:miter lim="800000"/>
            </a:ln>
            <a:effectLst/>
          </p:spPr>
          <p:style>
            <a:lnRef idx="2">
              <a:srgbClr val="5B9BD5">
                <a:shade val="50000"/>
              </a:srgbClr>
            </a:lnRef>
            <a:fillRef idx="1">
              <a:srgbClr val="5B9BD5"/>
            </a:fillRef>
            <a:effectRef idx="0">
              <a:srgbClr val="5B9BD5"/>
            </a:effectRef>
            <a:fontRef idx="minor">
              <a:sysClr val="window" lastClr="FFFFFF"/>
            </a:fontRef>
          </p:style>
          <p:txBody>
            <a:bodyPr anchor="ctr"/>
            <a:lstStyle/>
            <a:p>
              <a:pPr algn="ctr" fontAlgn="auto"/>
              <a:endParaRPr lang="zh-CN" altLang="en-US" noProof="1">
                <a:solidFill>
                  <a:schemeClr val="tx1"/>
                </a:solidFill>
                <a:latin typeface="微软雅黑" panose="020B0503020204020204" pitchFamily="34" charset="-122"/>
                <a:ea typeface="微软雅黑" panose="020B0503020204020204" pitchFamily="34" charset="-122"/>
              </a:endParaRPr>
            </a:p>
          </p:txBody>
        </p:sp>
        <p:sp>
          <p:nvSpPr>
            <p:cNvPr id="97" name="文本框 285"/>
            <p:cNvSpPr txBox="1">
              <a:spLocks noChangeArrowheads="1"/>
            </p:cNvSpPr>
            <p:nvPr/>
          </p:nvSpPr>
          <p:spPr bwMode="auto">
            <a:xfrm>
              <a:off x="4472535" y="2533438"/>
              <a:ext cx="5698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a:r>
                <a:rPr lang="zh-CN" altLang="en-US" sz="1400">
                  <a:latin typeface="微软雅黑" panose="020B0503020204020204" pitchFamily="34" charset="-122"/>
                  <a:ea typeface="微软雅黑" panose="020B0503020204020204" pitchFamily="34" charset="-122"/>
                </a:rPr>
                <a:t>公告模板</a:t>
              </a:r>
              <a:endParaRPr lang="zh-CN" altLang="en-US" sz="1400">
                <a:latin typeface="微软雅黑" panose="020B0503020204020204" pitchFamily="34" charset="-122"/>
                <a:ea typeface="微软雅黑" panose="020B0503020204020204" pitchFamily="34" charset="-122"/>
              </a:endParaRPr>
            </a:p>
          </p:txBody>
        </p:sp>
      </p:grpSp>
      <p:grpSp>
        <p:nvGrpSpPr>
          <p:cNvPr id="98" name="组合 286"/>
          <p:cNvGrpSpPr/>
          <p:nvPr/>
        </p:nvGrpSpPr>
        <p:grpSpPr bwMode="auto">
          <a:xfrm>
            <a:off x="5286375" y="2287588"/>
            <a:ext cx="787400" cy="796925"/>
            <a:chOff x="5295866" y="2404516"/>
            <a:chExt cx="786514" cy="796099"/>
          </a:xfrm>
        </p:grpSpPr>
        <p:sp>
          <p:nvSpPr>
            <p:cNvPr id="99" name="椭圆 98"/>
            <p:cNvSpPr/>
            <p:nvPr/>
          </p:nvSpPr>
          <p:spPr>
            <a:xfrm>
              <a:off x="5295866" y="2404516"/>
              <a:ext cx="786514" cy="796099"/>
            </a:xfrm>
            <a:prstGeom prst="ellipse">
              <a:avLst/>
            </a:prstGeom>
            <a:noFill/>
            <a:ln w="19050" cap="flat" cmpd="sng" algn="ctr">
              <a:solidFill>
                <a:schemeClr val="accent5"/>
              </a:solidFill>
              <a:prstDash val="dot"/>
              <a:miter lim="800000"/>
            </a:ln>
            <a:effectLst/>
          </p:spPr>
          <p:style>
            <a:lnRef idx="2">
              <a:srgbClr val="5B9BD5">
                <a:shade val="50000"/>
              </a:srgbClr>
            </a:lnRef>
            <a:fillRef idx="1">
              <a:srgbClr val="5B9BD5"/>
            </a:fillRef>
            <a:effectRef idx="0">
              <a:srgbClr val="5B9BD5"/>
            </a:effectRef>
            <a:fontRef idx="minor">
              <a:sysClr val="window" lastClr="FFFFFF"/>
            </a:fontRef>
          </p:style>
          <p:txBody>
            <a:bodyPr anchor="ctr"/>
            <a:lstStyle/>
            <a:p>
              <a:pPr algn="ctr" fontAlgn="auto"/>
              <a:endParaRPr lang="zh-CN" altLang="en-US" noProof="1">
                <a:solidFill>
                  <a:schemeClr val="tx1"/>
                </a:solidFill>
                <a:latin typeface="微软雅黑" panose="020B0503020204020204" pitchFamily="34" charset="-122"/>
                <a:ea typeface="微软雅黑" panose="020B0503020204020204" pitchFamily="34" charset="-122"/>
              </a:endParaRPr>
            </a:p>
          </p:txBody>
        </p:sp>
        <p:sp>
          <p:nvSpPr>
            <p:cNvPr id="100" name="文本框 288"/>
            <p:cNvSpPr txBox="1">
              <a:spLocks noChangeArrowheads="1"/>
            </p:cNvSpPr>
            <p:nvPr/>
          </p:nvSpPr>
          <p:spPr bwMode="auto">
            <a:xfrm>
              <a:off x="5414210" y="2556195"/>
              <a:ext cx="5698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a:r>
                <a:rPr lang="zh-CN" altLang="en-US" sz="1400">
                  <a:latin typeface="微软雅黑" panose="020B0503020204020204" pitchFamily="34" charset="-122"/>
                  <a:ea typeface="微软雅黑" panose="020B0503020204020204" pitchFamily="34" charset="-122"/>
                </a:rPr>
                <a:t>披露要点</a:t>
              </a:r>
              <a:endParaRPr lang="zh-CN" altLang="en-US" sz="1400">
                <a:latin typeface="微软雅黑" panose="020B0503020204020204" pitchFamily="34" charset="-122"/>
                <a:ea typeface="微软雅黑" panose="020B0503020204020204" pitchFamily="34" charset="-122"/>
              </a:endParaRPr>
            </a:p>
          </p:txBody>
        </p:sp>
      </p:grpSp>
      <p:grpSp>
        <p:nvGrpSpPr>
          <p:cNvPr id="101" name="组合 289"/>
          <p:cNvGrpSpPr/>
          <p:nvPr/>
        </p:nvGrpSpPr>
        <p:grpSpPr bwMode="auto">
          <a:xfrm>
            <a:off x="6205538" y="2287588"/>
            <a:ext cx="785812" cy="796925"/>
            <a:chOff x="6214192" y="2404516"/>
            <a:chExt cx="786514" cy="796099"/>
          </a:xfrm>
        </p:grpSpPr>
        <p:sp>
          <p:nvSpPr>
            <p:cNvPr id="102" name="椭圆 101"/>
            <p:cNvSpPr/>
            <p:nvPr/>
          </p:nvSpPr>
          <p:spPr>
            <a:xfrm>
              <a:off x="6214192" y="2404516"/>
              <a:ext cx="786514" cy="796099"/>
            </a:xfrm>
            <a:prstGeom prst="ellipse">
              <a:avLst/>
            </a:prstGeom>
            <a:noFill/>
            <a:ln w="19050" cap="flat" cmpd="sng" algn="ctr">
              <a:solidFill>
                <a:schemeClr val="accent5"/>
              </a:solidFill>
              <a:prstDash val="dot"/>
              <a:miter lim="800000"/>
            </a:ln>
            <a:effectLst/>
          </p:spPr>
          <p:style>
            <a:lnRef idx="2">
              <a:srgbClr val="5B9BD5">
                <a:shade val="50000"/>
              </a:srgbClr>
            </a:lnRef>
            <a:fillRef idx="1">
              <a:srgbClr val="5B9BD5"/>
            </a:fillRef>
            <a:effectRef idx="0">
              <a:srgbClr val="5B9BD5"/>
            </a:effectRef>
            <a:fontRef idx="minor">
              <a:sysClr val="window" lastClr="FFFFFF"/>
            </a:fontRef>
          </p:style>
          <p:txBody>
            <a:bodyPr anchor="ctr"/>
            <a:lstStyle/>
            <a:p>
              <a:pPr algn="ctr" fontAlgn="auto"/>
              <a:endParaRPr lang="zh-CN" altLang="en-US" noProof="1">
                <a:solidFill>
                  <a:schemeClr val="tx1"/>
                </a:solidFill>
                <a:latin typeface="微软雅黑" panose="020B0503020204020204" pitchFamily="34" charset="-122"/>
                <a:ea typeface="微软雅黑" panose="020B0503020204020204" pitchFamily="34" charset="-122"/>
              </a:endParaRPr>
            </a:p>
          </p:txBody>
        </p:sp>
        <p:sp>
          <p:nvSpPr>
            <p:cNvPr id="103" name="文本框 291"/>
            <p:cNvSpPr txBox="1">
              <a:spLocks noChangeArrowheads="1"/>
            </p:cNvSpPr>
            <p:nvPr/>
          </p:nvSpPr>
          <p:spPr bwMode="auto">
            <a:xfrm>
              <a:off x="6320803" y="2555358"/>
              <a:ext cx="5698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a:r>
                <a:rPr lang="zh-CN" altLang="en-US" sz="1400" dirty="0">
                  <a:latin typeface="微软雅黑" panose="020B0503020204020204" pitchFamily="34" charset="-122"/>
                  <a:ea typeface="微软雅黑" panose="020B0503020204020204" pitchFamily="34" charset="-122"/>
                </a:rPr>
                <a:t>报批材料</a:t>
              </a:r>
              <a:endParaRPr lang="zh-CN" altLang="en-US" sz="1400" dirty="0">
                <a:latin typeface="微软雅黑" panose="020B0503020204020204" pitchFamily="34" charset="-122"/>
                <a:ea typeface="微软雅黑" panose="020B0503020204020204" pitchFamily="34" charset="-122"/>
              </a:endParaRPr>
            </a:p>
          </p:txBody>
        </p:sp>
      </p:grpSp>
      <p:grpSp>
        <p:nvGrpSpPr>
          <p:cNvPr id="104" name="组合 292"/>
          <p:cNvGrpSpPr/>
          <p:nvPr/>
        </p:nvGrpSpPr>
        <p:grpSpPr bwMode="auto">
          <a:xfrm>
            <a:off x="7137400" y="2287588"/>
            <a:ext cx="785813" cy="796925"/>
            <a:chOff x="7145478" y="2404516"/>
            <a:chExt cx="786514" cy="796099"/>
          </a:xfrm>
        </p:grpSpPr>
        <p:sp>
          <p:nvSpPr>
            <p:cNvPr id="105" name="椭圆 104"/>
            <p:cNvSpPr/>
            <p:nvPr/>
          </p:nvSpPr>
          <p:spPr>
            <a:xfrm>
              <a:off x="7145478" y="2404516"/>
              <a:ext cx="786514" cy="796099"/>
            </a:xfrm>
            <a:prstGeom prst="ellipse">
              <a:avLst/>
            </a:prstGeom>
            <a:noFill/>
            <a:ln w="19050" cap="flat" cmpd="sng" algn="ctr">
              <a:solidFill>
                <a:schemeClr val="accent5"/>
              </a:solidFill>
              <a:prstDash val="dot"/>
              <a:miter lim="800000"/>
            </a:ln>
            <a:effectLst/>
          </p:spPr>
          <p:style>
            <a:lnRef idx="2">
              <a:srgbClr val="5B9BD5">
                <a:shade val="50000"/>
              </a:srgbClr>
            </a:lnRef>
            <a:fillRef idx="1">
              <a:srgbClr val="5B9BD5"/>
            </a:fillRef>
            <a:effectRef idx="0">
              <a:srgbClr val="5B9BD5"/>
            </a:effectRef>
            <a:fontRef idx="minor">
              <a:sysClr val="window" lastClr="FFFFFF"/>
            </a:fontRef>
          </p:style>
          <p:txBody>
            <a:bodyPr anchor="ctr"/>
            <a:lstStyle/>
            <a:p>
              <a:pPr algn="ctr" fontAlgn="auto"/>
              <a:endParaRPr lang="zh-CN" altLang="en-US" noProof="1">
                <a:solidFill>
                  <a:schemeClr val="tx1"/>
                </a:solidFill>
                <a:latin typeface="微软雅黑" panose="020B0503020204020204" pitchFamily="34" charset="-122"/>
                <a:ea typeface="微软雅黑" panose="020B0503020204020204" pitchFamily="34" charset="-122"/>
              </a:endParaRPr>
            </a:p>
          </p:txBody>
        </p:sp>
        <p:sp>
          <p:nvSpPr>
            <p:cNvPr id="106" name="文本框 294"/>
            <p:cNvSpPr txBox="1">
              <a:spLocks noChangeArrowheads="1"/>
            </p:cNvSpPr>
            <p:nvPr/>
          </p:nvSpPr>
          <p:spPr bwMode="auto">
            <a:xfrm>
              <a:off x="7270614" y="2538798"/>
              <a:ext cx="5698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p>
              <a:pPr algn="ctr"/>
              <a:r>
                <a:rPr lang="zh-CN" altLang="en-US" sz="1400">
                  <a:latin typeface="微软雅黑" panose="020B0503020204020204" pitchFamily="34" charset="-122"/>
                  <a:ea typeface="微软雅黑" panose="020B0503020204020204" pitchFamily="34" charset="-122"/>
                </a:rPr>
                <a:t>三会要点</a:t>
              </a:r>
              <a:endParaRPr lang="zh-CN" altLang="en-US" sz="1400">
                <a:latin typeface="微软雅黑" panose="020B0503020204020204" pitchFamily="34" charset="-122"/>
                <a:ea typeface="微软雅黑" panose="020B0503020204020204" pitchFamily="34" charset="-122"/>
              </a:endParaRPr>
            </a:p>
          </p:txBody>
        </p:sp>
      </p:grpSp>
      <p:grpSp>
        <p:nvGrpSpPr>
          <p:cNvPr id="107" name="组合 295"/>
          <p:cNvGrpSpPr/>
          <p:nvPr/>
        </p:nvGrpSpPr>
        <p:grpSpPr bwMode="auto">
          <a:xfrm>
            <a:off x="8067675" y="2287588"/>
            <a:ext cx="787400" cy="796925"/>
            <a:chOff x="8076766" y="2404516"/>
            <a:chExt cx="786514" cy="796099"/>
          </a:xfrm>
        </p:grpSpPr>
        <p:sp>
          <p:nvSpPr>
            <p:cNvPr id="108" name="椭圆 107"/>
            <p:cNvSpPr/>
            <p:nvPr/>
          </p:nvSpPr>
          <p:spPr>
            <a:xfrm>
              <a:off x="8076766" y="2404516"/>
              <a:ext cx="786514" cy="796099"/>
            </a:xfrm>
            <a:prstGeom prst="ellipse">
              <a:avLst/>
            </a:prstGeom>
            <a:noFill/>
            <a:ln w="19050" cap="flat" cmpd="sng" algn="ctr">
              <a:solidFill>
                <a:schemeClr val="accent5"/>
              </a:solidFill>
              <a:prstDash val="dot"/>
              <a:miter lim="800000"/>
            </a:ln>
            <a:effectLst/>
          </p:spPr>
          <p:style>
            <a:lnRef idx="2">
              <a:srgbClr val="5B9BD5">
                <a:shade val="50000"/>
              </a:srgbClr>
            </a:lnRef>
            <a:fillRef idx="1">
              <a:srgbClr val="5B9BD5"/>
            </a:fillRef>
            <a:effectRef idx="0">
              <a:srgbClr val="5B9BD5"/>
            </a:effectRef>
            <a:fontRef idx="minor">
              <a:sysClr val="window" lastClr="FFFFFF"/>
            </a:fontRef>
          </p:style>
          <p:txBody>
            <a:bodyPr anchor="ctr"/>
            <a:lstStyle/>
            <a:p>
              <a:pPr algn="ctr" fontAlgn="auto"/>
              <a:endParaRPr lang="zh-CN" altLang="en-US" noProof="1">
                <a:solidFill>
                  <a:schemeClr val="tx1"/>
                </a:solidFill>
                <a:latin typeface="微软雅黑" panose="020B0503020204020204" pitchFamily="34" charset="-122"/>
                <a:ea typeface="微软雅黑" panose="020B0503020204020204" pitchFamily="34" charset="-122"/>
              </a:endParaRPr>
            </a:p>
          </p:txBody>
        </p:sp>
        <p:sp>
          <p:nvSpPr>
            <p:cNvPr id="109" name="文本框 297"/>
            <p:cNvSpPr txBox="1">
              <a:spLocks noChangeArrowheads="1"/>
            </p:cNvSpPr>
            <p:nvPr/>
          </p:nvSpPr>
          <p:spPr bwMode="auto">
            <a:xfrm>
              <a:off x="8189757" y="2538054"/>
              <a:ext cx="5698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p>
              <a:pPr algn="ctr"/>
              <a:r>
                <a:rPr lang="zh-CN" altLang="en-US" sz="1400">
                  <a:latin typeface="微软雅黑" panose="020B0503020204020204" pitchFamily="34" charset="-122"/>
                  <a:ea typeface="微软雅黑" panose="020B0503020204020204" pitchFamily="34" charset="-122"/>
                </a:rPr>
                <a:t>三会模板</a:t>
              </a:r>
              <a:endParaRPr lang="zh-CN" altLang="en-US" sz="1400">
                <a:latin typeface="微软雅黑" panose="020B0503020204020204" pitchFamily="34" charset="-122"/>
                <a:ea typeface="微软雅黑" panose="020B0503020204020204" pitchFamily="34" charset="-122"/>
              </a:endParaRPr>
            </a:p>
          </p:txBody>
        </p:sp>
      </p:grpSp>
      <p:sp>
        <p:nvSpPr>
          <p:cNvPr id="110" name="矩形 49"/>
          <p:cNvSpPr>
            <a:spLocks noChangeArrowheads="1"/>
          </p:cNvSpPr>
          <p:nvPr/>
        </p:nvSpPr>
        <p:spPr bwMode="auto">
          <a:xfrm>
            <a:off x="2405063" y="1374775"/>
            <a:ext cx="5426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200">
                <a:latin typeface="微软雅黑" panose="020B0503020204020204" pitchFamily="34" charset="-122"/>
                <a:ea typeface="微软雅黑" panose="020B0503020204020204" pitchFamily="34" charset="-122"/>
              </a:rPr>
              <a:t>合规交易、信披管理、三会管理、价值法库、公告检索、理脉检索</a:t>
            </a:r>
            <a:endParaRPr lang="zh-CN" altLang="en-US" sz="1200">
              <a:latin typeface="微软雅黑" panose="020B0503020204020204" pitchFamily="34" charset="-122"/>
              <a:ea typeface="微软雅黑" panose="020B0503020204020204" pitchFamily="34" charset="-122"/>
            </a:endParaRPr>
          </a:p>
          <a:p>
            <a:pPr>
              <a:lnSpc>
                <a:spcPct val="150000"/>
              </a:lnSpc>
            </a:pPr>
            <a:r>
              <a:rPr lang="zh-CN" altLang="en-US" sz="1200">
                <a:latin typeface="微软雅黑" panose="020B0503020204020204" pitchFamily="34" charset="-122"/>
                <a:ea typeface="微软雅黑" panose="020B0503020204020204" pitchFamily="34" charset="-122"/>
              </a:rPr>
              <a:t>个人中心、函件管理、股东分析、投资者关系、价值智库</a:t>
            </a:r>
            <a:endParaRPr lang="zh-CN" altLang="en-US" sz="1200">
              <a:latin typeface="微软雅黑" panose="020B0503020204020204" pitchFamily="34" charset="-122"/>
              <a:ea typeface="微软雅黑" panose="020B0503020204020204" pitchFamily="34" charset="-122"/>
            </a:endParaRPr>
          </a:p>
        </p:txBody>
      </p:sp>
      <p:cxnSp>
        <p:nvCxnSpPr>
          <p:cNvPr id="111" name="直接连接符 22"/>
          <p:cNvCxnSpPr/>
          <p:nvPr/>
        </p:nvCxnSpPr>
        <p:spPr>
          <a:xfrm>
            <a:off x="2530475" y="2074863"/>
            <a:ext cx="3816350" cy="0"/>
          </a:xfrm>
          <a:prstGeom prst="line">
            <a:avLst/>
          </a:prstGeom>
          <a:noFill/>
          <a:ln w="6350" cap="flat" cmpd="sng" algn="ctr">
            <a:solidFill>
              <a:schemeClr val="accent1">
                <a:lumMod val="75000"/>
              </a:schemeClr>
            </a:solidFill>
            <a:prstDash val="dash"/>
            <a:miter lim="800000"/>
          </a:ln>
          <a:effectLst/>
        </p:spPr>
        <p:style>
          <a:lnRef idx="1">
            <a:srgbClr val="5B9BD5"/>
          </a:lnRef>
          <a:fillRef idx="0">
            <a:srgbClr val="5B9BD5"/>
          </a:fillRef>
          <a:effectRef idx="0">
            <a:srgbClr val="5B9BD5"/>
          </a:effectRef>
          <a:fontRef idx="minor">
            <a:sysClr val="windowText" lastClr="000000"/>
          </a:fontRef>
        </p:style>
      </p:cxnSp>
      <p:sp>
        <p:nvSpPr>
          <p:cNvPr id="112" name="文本框 38"/>
          <p:cNvSpPr txBox="1">
            <a:spLocks noChangeArrowheads="1"/>
          </p:cNvSpPr>
          <p:nvPr/>
        </p:nvSpPr>
        <p:spPr bwMode="auto">
          <a:xfrm>
            <a:off x="2490093" y="2412936"/>
            <a:ext cx="836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业务</a:t>
            </a:r>
            <a:endParaRPr lang="zh-CN" altLang="en-US" sz="1600" dirty="0">
              <a:solidFill>
                <a:schemeClr val="bg1"/>
              </a:solidFill>
              <a:latin typeface="微软雅黑" panose="020B0503020204020204" pitchFamily="34" charset="-122"/>
              <a:ea typeface="微软雅黑" panose="020B0503020204020204" pitchFamily="34" charset="-122"/>
            </a:endParaRPr>
          </a:p>
          <a:p>
            <a:pPr algn="ctr"/>
            <a:r>
              <a:rPr lang="zh-CN" altLang="en-US" sz="1600" dirty="0">
                <a:solidFill>
                  <a:schemeClr val="bg1"/>
                </a:solidFill>
                <a:latin typeface="微软雅黑" panose="020B0503020204020204" pitchFamily="34" charset="-122"/>
                <a:ea typeface="微软雅黑" panose="020B0503020204020204" pitchFamily="34" charset="-122"/>
              </a:rPr>
              <a:t>逻辑层</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13" name="矩形 53"/>
          <p:cNvSpPr>
            <a:spLocks noChangeArrowheads="1"/>
          </p:cNvSpPr>
          <p:nvPr/>
        </p:nvSpPr>
        <p:spPr bwMode="auto">
          <a:xfrm>
            <a:off x="2363788" y="3725863"/>
            <a:ext cx="6724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200" dirty="0">
                <a:latin typeface="微软雅黑" panose="020B0503020204020204" pitchFamily="34" charset="-122"/>
                <a:ea typeface="微软雅黑" panose="020B0503020204020204" pitchFamily="34" charset="-122"/>
              </a:rPr>
              <a:t>三会流程、信披流程、待办任务、流程发起、流程审批、流程流转、流程归档</a:t>
            </a:r>
            <a:endParaRPr lang="zh-CN" altLang="en-US" sz="1200" dirty="0">
              <a:latin typeface="微软雅黑" panose="020B0503020204020204" pitchFamily="34" charset="-122"/>
              <a:ea typeface="微软雅黑" panose="020B0503020204020204" pitchFamily="34" charset="-122"/>
            </a:endParaRPr>
          </a:p>
        </p:txBody>
      </p:sp>
      <p:cxnSp>
        <p:nvCxnSpPr>
          <p:cNvPr id="114" name="直接连接符 22"/>
          <p:cNvCxnSpPr/>
          <p:nvPr/>
        </p:nvCxnSpPr>
        <p:spPr>
          <a:xfrm>
            <a:off x="2554288" y="4165600"/>
            <a:ext cx="5160962" cy="0"/>
          </a:xfrm>
          <a:prstGeom prst="line">
            <a:avLst/>
          </a:prstGeom>
          <a:noFill/>
          <a:ln w="6350" cap="flat" cmpd="sng" algn="ctr">
            <a:solidFill>
              <a:schemeClr val="accent1">
                <a:lumMod val="75000"/>
              </a:schemeClr>
            </a:solidFill>
            <a:prstDash val="dash"/>
            <a:miter lim="800000"/>
          </a:ln>
          <a:effectLst/>
        </p:spPr>
        <p:style>
          <a:lnRef idx="1">
            <a:srgbClr val="5B9BD5"/>
          </a:lnRef>
          <a:fillRef idx="0">
            <a:srgbClr val="5B9BD5"/>
          </a:fillRef>
          <a:effectRef idx="0">
            <a:srgbClr val="5B9BD5"/>
          </a:effectRef>
          <a:fontRef idx="minor">
            <a:sysClr val="windowText" lastClr="000000"/>
          </a:fontRef>
        </p:style>
      </p:cxnSp>
      <p:sp>
        <p:nvSpPr>
          <p:cNvPr id="115" name="矩形 55"/>
          <p:cNvSpPr>
            <a:spLocks noChangeArrowheads="1"/>
          </p:cNvSpPr>
          <p:nvPr/>
        </p:nvSpPr>
        <p:spPr bwMode="auto">
          <a:xfrm>
            <a:off x="2436813" y="4760913"/>
            <a:ext cx="6726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200">
                <a:latin typeface="微软雅黑" panose="020B0503020204020204" pitchFamily="34" charset="-122"/>
                <a:ea typeface="微软雅黑" panose="020B0503020204020204" pitchFamily="34" charset="-122"/>
              </a:rPr>
              <a:t>个人中心、用户管理、权限管理、机构管理、资源管理</a:t>
            </a:r>
            <a:endParaRPr lang="zh-CN" altLang="en-US" sz="1200">
              <a:latin typeface="微软雅黑" panose="020B0503020204020204" pitchFamily="34" charset="-122"/>
              <a:ea typeface="微软雅黑" panose="020B0503020204020204" pitchFamily="34" charset="-122"/>
            </a:endParaRPr>
          </a:p>
        </p:txBody>
      </p:sp>
      <p:cxnSp>
        <p:nvCxnSpPr>
          <p:cNvPr id="116" name="直接连接符 22"/>
          <p:cNvCxnSpPr/>
          <p:nvPr/>
        </p:nvCxnSpPr>
        <p:spPr>
          <a:xfrm>
            <a:off x="2563813" y="5199063"/>
            <a:ext cx="3648075" cy="0"/>
          </a:xfrm>
          <a:prstGeom prst="line">
            <a:avLst/>
          </a:prstGeom>
          <a:noFill/>
          <a:ln w="6350" cap="flat" cmpd="sng" algn="ctr">
            <a:solidFill>
              <a:schemeClr val="accent1">
                <a:lumMod val="75000"/>
              </a:schemeClr>
            </a:solidFill>
            <a:prstDash val="dash"/>
            <a:miter lim="800000"/>
          </a:ln>
          <a:effectLst/>
        </p:spPr>
        <p:style>
          <a:lnRef idx="1">
            <a:srgbClr val="5B9BD5"/>
          </a:lnRef>
          <a:fillRef idx="0">
            <a:srgbClr val="5B9BD5"/>
          </a:fillRef>
          <a:effectRef idx="0">
            <a:srgbClr val="5B9BD5"/>
          </a:effectRef>
          <a:fontRef idx="minor">
            <a:sysClr val="windowText" lastClr="000000"/>
          </a:fontRef>
        </p:style>
      </p:cxnSp>
      <p:sp>
        <p:nvSpPr>
          <p:cNvPr id="117" name="圆角矩形 116"/>
          <p:cNvSpPr/>
          <p:nvPr/>
        </p:nvSpPr>
        <p:spPr>
          <a:xfrm>
            <a:off x="2501900" y="1044575"/>
            <a:ext cx="1227138" cy="306388"/>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r>
              <a:rPr lang="zh-CN" altLang="en-US" sz="1400"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业务功能层</a:t>
            </a:r>
            <a:endParaRPr lang="zh-CN" altLang="en-US" sz="1400"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8" name="圆角矩形 117"/>
          <p:cNvSpPr/>
          <p:nvPr/>
        </p:nvSpPr>
        <p:spPr>
          <a:xfrm>
            <a:off x="2501900" y="3392488"/>
            <a:ext cx="1227138" cy="304800"/>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r>
              <a:rPr lang="zh-CN" altLang="en-US" sz="1400"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流程控制层</a:t>
            </a:r>
            <a:endParaRPr lang="zh-CN" altLang="en-US" sz="1400"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9" name="圆角矩形 118"/>
          <p:cNvSpPr/>
          <p:nvPr/>
        </p:nvSpPr>
        <p:spPr>
          <a:xfrm>
            <a:off x="2497138" y="4370388"/>
            <a:ext cx="2228850" cy="306387"/>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r>
              <a:rPr lang="zh-CN" altLang="en-US" sz="1400"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权限分配（用户管理）层</a:t>
            </a:r>
            <a:endParaRPr lang="zh-CN" altLang="en-US" sz="1400"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0" name="矩形 119"/>
          <p:cNvSpPr/>
          <p:nvPr/>
        </p:nvSpPr>
        <p:spPr>
          <a:xfrm>
            <a:off x="2132012" y="6068241"/>
            <a:ext cx="1073150" cy="39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1400" noProof="1">
                <a:solidFill>
                  <a:schemeClr val="bg1"/>
                </a:solidFill>
                <a:latin typeface="微软雅黑" panose="020B0503020204020204" pitchFamily="34" charset="-122"/>
                <a:ea typeface="微软雅黑" panose="020B0503020204020204" pitchFamily="34" charset="-122"/>
              </a:rPr>
              <a:t>深主板</a:t>
            </a:r>
            <a:endParaRPr lang="zh-CN" altLang="en-US" sz="1400" noProof="1">
              <a:solidFill>
                <a:schemeClr val="bg1"/>
              </a:solidFill>
              <a:latin typeface="微软雅黑" panose="020B0503020204020204" pitchFamily="34" charset="-122"/>
              <a:ea typeface="微软雅黑" panose="020B0503020204020204" pitchFamily="34" charset="-122"/>
            </a:endParaRPr>
          </a:p>
        </p:txBody>
      </p:sp>
      <p:sp>
        <p:nvSpPr>
          <p:cNvPr id="122" name="矩形 121"/>
          <p:cNvSpPr/>
          <p:nvPr/>
        </p:nvSpPr>
        <p:spPr>
          <a:xfrm>
            <a:off x="3851256" y="6076656"/>
            <a:ext cx="1073150" cy="39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1400" noProof="1">
                <a:solidFill>
                  <a:schemeClr val="bg1"/>
                </a:solidFill>
                <a:latin typeface="微软雅黑" panose="020B0503020204020204" pitchFamily="34" charset="-122"/>
                <a:ea typeface="微软雅黑" panose="020B0503020204020204" pitchFamily="34" charset="-122"/>
              </a:rPr>
              <a:t>创业板</a:t>
            </a:r>
            <a:endParaRPr lang="zh-CN" altLang="en-US" sz="1400" noProof="1">
              <a:solidFill>
                <a:schemeClr val="bg1"/>
              </a:solidFill>
              <a:latin typeface="微软雅黑" panose="020B0503020204020204" pitchFamily="34" charset="-122"/>
              <a:ea typeface="微软雅黑" panose="020B0503020204020204" pitchFamily="34" charset="-122"/>
            </a:endParaRPr>
          </a:p>
        </p:txBody>
      </p:sp>
      <p:sp>
        <p:nvSpPr>
          <p:cNvPr id="123" name="矩形 122"/>
          <p:cNvSpPr/>
          <p:nvPr/>
        </p:nvSpPr>
        <p:spPr>
          <a:xfrm>
            <a:off x="5559238" y="6076656"/>
            <a:ext cx="1073150" cy="39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1400" noProof="1">
                <a:solidFill>
                  <a:schemeClr val="bg1"/>
                </a:solidFill>
                <a:latin typeface="微软雅黑" panose="020B0503020204020204" pitchFamily="34" charset="-122"/>
                <a:ea typeface="微软雅黑" panose="020B0503020204020204" pitchFamily="34" charset="-122"/>
              </a:rPr>
              <a:t>沪主板</a:t>
            </a:r>
            <a:endParaRPr lang="zh-CN" altLang="en-US" sz="1400" noProof="1">
              <a:solidFill>
                <a:schemeClr val="bg1"/>
              </a:solidFill>
              <a:latin typeface="微软雅黑" panose="020B0503020204020204" pitchFamily="34" charset="-122"/>
              <a:ea typeface="微软雅黑" panose="020B0503020204020204" pitchFamily="34" charset="-122"/>
            </a:endParaRPr>
          </a:p>
        </p:txBody>
      </p:sp>
      <p:sp>
        <p:nvSpPr>
          <p:cNvPr id="124" name="矩形 123"/>
          <p:cNvSpPr/>
          <p:nvPr/>
        </p:nvSpPr>
        <p:spPr>
          <a:xfrm>
            <a:off x="8739172" y="6061415"/>
            <a:ext cx="1073150" cy="39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1400" noProof="1">
                <a:solidFill>
                  <a:schemeClr val="bg1"/>
                </a:solidFill>
                <a:latin typeface="微软雅黑" panose="020B0503020204020204" pitchFamily="34" charset="-122"/>
                <a:ea typeface="微软雅黑" panose="020B0503020204020204" pitchFamily="34" charset="-122"/>
              </a:rPr>
              <a:t>新三板</a:t>
            </a:r>
            <a:endParaRPr lang="zh-CN" altLang="en-US" sz="1400" noProof="1">
              <a:solidFill>
                <a:schemeClr val="bg1"/>
              </a:solidFill>
              <a:latin typeface="微软雅黑" panose="020B0503020204020204" pitchFamily="34" charset="-122"/>
              <a:ea typeface="微软雅黑" panose="020B0503020204020204" pitchFamily="34" charset="-122"/>
            </a:endParaRPr>
          </a:p>
        </p:txBody>
      </p:sp>
      <p:sp>
        <p:nvSpPr>
          <p:cNvPr id="125" name="文本框 314"/>
          <p:cNvSpPr txBox="1">
            <a:spLocks noChangeArrowheads="1"/>
          </p:cNvSpPr>
          <p:nvPr/>
        </p:nvSpPr>
        <p:spPr bwMode="auto">
          <a:xfrm>
            <a:off x="146993" y="6067131"/>
            <a:ext cx="1762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b="1" dirty="0">
                <a:latin typeface="微软雅黑" panose="020B0503020204020204" pitchFamily="34" charset="-122"/>
                <a:ea typeface="微软雅黑" panose="020B0503020204020204" pitchFamily="34" charset="-122"/>
              </a:rPr>
              <a:t>经验做法</a:t>
            </a:r>
            <a:endParaRPr lang="en-US" altLang="zh-CN" sz="2000" b="1" dirty="0">
              <a:latin typeface="微软雅黑" panose="020B0503020204020204" pitchFamily="34" charset="-122"/>
              <a:ea typeface="微软雅黑" panose="020B0503020204020204" pitchFamily="34" charset="-122"/>
            </a:endParaRPr>
          </a:p>
        </p:txBody>
      </p:sp>
      <p:sp>
        <p:nvSpPr>
          <p:cNvPr id="126" name="文本框 315"/>
          <p:cNvSpPr txBox="1">
            <a:spLocks noChangeArrowheads="1"/>
          </p:cNvSpPr>
          <p:nvPr/>
        </p:nvSpPr>
        <p:spPr bwMode="auto">
          <a:xfrm>
            <a:off x="2212181" y="5669779"/>
            <a:ext cx="9032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400" b="1" dirty="0">
                <a:latin typeface="微软雅黑" panose="020B0503020204020204" pitchFamily="34" charset="-122"/>
                <a:ea typeface="微软雅黑" panose="020B0503020204020204" pitchFamily="34" charset="-122"/>
              </a:rPr>
              <a:t>共创用户</a:t>
            </a:r>
            <a:endParaRPr lang="en-US" altLang="zh-CN" sz="1400" b="1" dirty="0">
              <a:latin typeface="微软雅黑" panose="020B0503020204020204" pitchFamily="34" charset="-122"/>
              <a:ea typeface="微软雅黑" panose="020B0503020204020204" pitchFamily="34" charset="-122"/>
            </a:endParaRPr>
          </a:p>
        </p:txBody>
      </p:sp>
      <p:sp>
        <p:nvSpPr>
          <p:cNvPr id="127" name="矩形 67"/>
          <p:cNvSpPr>
            <a:spLocks noChangeArrowheads="1"/>
          </p:cNvSpPr>
          <p:nvPr/>
        </p:nvSpPr>
        <p:spPr bwMode="auto">
          <a:xfrm>
            <a:off x="577206" y="5499100"/>
            <a:ext cx="901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400" b="1">
                <a:latin typeface="微软雅黑" panose="020B0503020204020204" pitchFamily="34" charset="-122"/>
                <a:ea typeface="微软雅黑" panose="020B0503020204020204" pitchFamily="34" charset="-122"/>
              </a:rPr>
              <a:t>上市公司</a:t>
            </a:r>
            <a:endParaRPr lang="en-US" altLang="zh-CN" sz="1400" b="1" dirty="0">
              <a:latin typeface="微软雅黑" panose="020B0503020204020204" pitchFamily="34" charset="-122"/>
              <a:ea typeface="微软雅黑" panose="020B0503020204020204" pitchFamily="34" charset="-122"/>
            </a:endParaRPr>
          </a:p>
        </p:txBody>
      </p:sp>
      <p:sp>
        <p:nvSpPr>
          <p:cNvPr id="128" name="右箭头 127"/>
          <p:cNvSpPr/>
          <p:nvPr/>
        </p:nvSpPr>
        <p:spPr>
          <a:xfrm rot="16200000">
            <a:off x="5685631" y="5417987"/>
            <a:ext cx="458787" cy="470199"/>
          </a:xfrm>
          <a:prstGeom prst="rightArrow">
            <a:avLst/>
          </a:prstGeom>
          <a:solidFill>
            <a:schemeClr val="accent1">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fontAlgn="auto"/>
            <a:endParaRPr lang="zh-CN" altLang="en-US" sz="1400" noProof="1">
              <a:solidFill>
                <a:schemeClr val="tx1"/>
              </a:solidFill>
              <a:latin typeface="微软雅黑" panose="020B0503020204020204" pitchFamily="34" charset="-122"/>
              <a:ea typeface="微软雅黑" panose="020B0503020204020204" pitchFamily="34" charset="-122"/>
            </a:endParaRPr>
          </a:p>
        </p:txBody>
      </p:sp>
      <p:sp>
        <p:nvSpPr>
          <p:cNvPr id="129" name="Rounded Rectangle 10"/>
          <p:cNvSpPr>
            <a:spLocks noChangeArrowheads="1"/>
          </p:cNvSpPr>
          <p:nvPr/>
        </p:nvSpPr>
        <p:spPr bwMode="auto">
          <a:xfrm>
            <a:off x="10194910" y="1364614"/>
            <a:ext cx="1341437" cy="339725"/>
          </a:xfrm>
          <a:prstGeom prst="roundRect">
            <a:avLst>
              <a:gd name="adj" fmla="val 1099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defTabSz="802005">
              <a:defRPr>
                <a:solidFill>
                  <a:schemeClr val="tx1"/>
                </a:solidFill>
                <a:latin typeface="Candara" panose="020E0502030303020204" pitchFamily="34" charset="0"/>
                <a:ea typeface="华文楷体" panose="02010600040101010101" pitchFamily="2" charset="-122"/>
              </a:defRPr>
            </a:lvl1pPr>
            <a:lvl2pPr defTabSz="802005">
              <a:defRPr>
                <a:solidFill>
                  <a:schemeClr val="tx1"/>
                </a:solidFill>
                <a:latin typeface="Candara" panose="020E0502030303020204" pitchFamily="34" charset="0"/>
                <a:ea typeface="华文楷体" panose="02010600040101010101" pitchFamily="2" charset="-122"/>
              </a:defRPr>
            </a:lvl2pPr>
            <a:lvl3pPr defTabSz="802005">
              <a:defRPr>
                <a:solidFill>
                  <a:schemeClr val="tx1"/>
                </a:solidFill>
                <a:latin typeface="Candara" panose="020E0502030303020204" pitchFamily="34" charset="0"/>
                <a:ea typeface="华文楷体" panose="02010600040101010101" pitchFamily="2" charset="-122"/>
              </a:defRPr>
            </a:lvl3pPr>
            <a:lvl4pPr defTabSz="802005">
              <a:defRPr>
                <a:solidFill>
                  <a:schemeClr val="tx1"/>
                </a:solidFill>
                <a:latin typeface="Candara" panose="020E0502030303020204" pitchFamily="34" charset="0"/>
                <a:ea typeface="华文楷体" panose="02010600040101010101" pitchFamily="2" charset="-122"/>
              </a:defRPr>
            </a:lvl4pPr>
            <a:lvl5pPr defTabSz="802005">
              <a:defRPr>
                <a:solidFill>
                  <a:schemeClr val="tx1"/>
                </a:solidFill>
                <a:latin typeface="Candara" panose="020E0502030303020204" pitchFamily="34" charset="0"/>
                <a:ea typeface="华文楷体" panose="02010600040101010101" pitchFamily="2" charset="-122"/>
              </a:defRPr>
            </a:lvl5pPr>
            <a:lvl6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a:spcBef>
                <a:spcPct val="20000"/>
              </a:spcBef>
            </a:pPr>
            <a:r>
              <a:rPr lang="zh-CN" altLang="en-US" sz="1400" b="1">
                <a:solidFill>
                  <a:schemeClr val="bg1"/>
                </a:solidFill>
                <a:latin typeface="微软雅黑" panose="020B0503020204020204" pitchFamily="34" charset="-122"/>
                <a:ea typeface="微软雅黑" panose="020B0503020204020204" pitchFamily="34" charset="-122"/>
              </a:rPr>
              <a:t>易董日常工作</a:t>
            </a:r>
            <a:endParaRPr lang="en-US" altLang="en-US" sz="1400" b="1" dirty="0">
              <a:solidFill>
                <a:schemeClr val="bg1"/>
              </a:solidFill>
              <a:latin typeface="微软雅黑" panose="020B0503020204020204" pitchFamily="34" charset="-122"/>
              <a:ea typeface="微软雅黑" panose="020B0503020204020204" pitchFamily="34" charset="-122"/>
            </a:endParaRPr>
          </a:p>
        </p:txBody>
      </p:sp>
      <p:sp>
        <p:nvSpPr>
          <p:cNvPr id="137" name="矩形 77"/>
          <p:cNvSpPr>
            <a:spLocks noChangeArrowheads="1"/>
          </p:cNvSpPr>
          <p:nvPr/>
        </p:nvSpPr>
        <p:spPr bwMode="auto">
          <a:xfrm>
            <a:off x="9817085" y="3092449"/>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400">
                <a:solidFill>
                  <a:schemeClr val="bg1"/>
                </a:solidFill>
                <a:latin typeface="微软雅黑" panose="020B0503020204020204" pitchFamily="34" charset="-122"/>
                <a:ea typeface="微软雅黑" panose="020B0503020204020204" pitchFamily="34" charset="-122"/>
              </a:rPr>
              <a:t>高管</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41" name="矩形 81"/>
          <p:cNvSpPr>
            <a:spLocks noChangeArrowheads="1"/>
          </p:cNvSpPr>
          <p:nvPr/>
        </p:nvSpPr>
        <p:spPr bwMode="auto">
          <a:xfrm>
            <a:off x="11336322" y="3092449"/>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400">
                <a:solidFill>
                  <a:schemeClr val="bg1"/>
                </a:solidFill>
                <a:latin typeface="微软雅黑" panose="020B0503020204020204" pitchFamily="34" charset="-122"/>
                <a:ea typeface="微软雅黑" panose="020B0503020204020204" pitchFamily="34" charset="-122"/>
              </a:rPr>
              <a:t>董办</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42" name="文本框 332"/>
          <p:cNvSpPr txBox="1">
            <a:spLocks noChangeArrowheads="1"/>
          </p:cNvSpPr>
          <p:nvPr/>
        </p:nvSpPr>
        <p:spPr bwMode="auto">
          <a:xfrm>
            <a:off x="9812322" y="3459162"/>
            <a:ext cx="1933575" cy="306387"/>
          </a:xfrm>
          <a:prstGeom prst="rect">
            <a:avLst/>
          </a:prstGeom>
          <a:solidFill>
            <a:srgbClr val="EF535E"/>
          </a:solidFill>
          <a:ln>
            <a:noFill/>
          </a:ln>
        </p:spPr>
        <p:txBody>
          <a:bodyPr>
            <a:spAutoFit/>
          </a:bodyPr>
          <a:lstStyle/>
          <a:p>
            <a:pPr algn="ctr"/>
            <a:r>
              <a:rPr lang="zh-CN" altLang="en-US" sz="1400">
                <a:solidFill>
                  <a:schemeClr val="bg1"/>
                </a:solidFill>
                <a:latin typeface="微软雅黑" panose="020B0503020204020204" pitchFamily="34" charset="-122"/>
                <a:ea typeface="微软雅黑" panose="020B0503020204020204" pitchFamily="34" charset="-122"/>
              </a:rPr>
              <a:t>合规交易提示</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43" name="文本框 333"/>
          <p:cNvSpPr txBox="1">
            <a:spLocks noChangeArrowheads="1"/>
          </p:cNvSpPr>
          <p:nvPr/>
        </p:nvSpPr>
        <p:spPr bwMode="auto">
          <a:xfrm>
            <a:off x="9812322" y="3840162"/>
            <a:ext cx="1933575" cy="307975"/>
          </a:xfrm>
          <a:prstGeom prst="rect">
            <a:avLst/>
          </a:prstGeom>
          <a:solidFill>
            <a:srgbClr val="EF535E"/>
          </a:solidFill>
          <a:ln>
            <a:noFill/>
          </a:ln>
        </p:spPr>
        <p:txBody>
          <a:bodyPr>
            <a:spAutoFit/>
          </a:bodyPr>
          <a:lstStyle>
            <a:lvl1pPr defTabSz="802005">
              <a:defRPr>
                <a:solidFill>
                  <a:schemeClr val="tx1"/>
                </a:solidFill>
                <a:latin typeface="Candara" panose="020E0502030303020204" pitchFamily="34" charset="0"/>
                <a:ea typeface="华文楷体" panose="02010600040101010101" pitchFamily="2" charset="-122"/>
              </a:defRPr>
            </a:lvl1pPr>
            <a:lvl2pPr defTabSz="802005">
              <a:defRPr>
                <a:solidFill>
                  <a:schemeClr val="tx1"/>
                </a:solidFill>
                <a:latin typeface="Candara" panose="020E0502030303020204" pitchFamily="34" charset="0"/>
                <a:ea typeface="华文楷体" panose="02010600040101010101" pitchFamily="2" charset="-122"/>
              </a:defRPr>
            </a:lvl2pPr>
            <a:lvl3pPr defTabSz="802005">
              <a:defRPr>
                <a:solidFill>
                  <a:schemeClr val="tx1"/>
                </a:solidFill>
                <a:latin typeface="Candara" panose="020E0502030303020204" pitchFamily="34" charset="0"/>
                <a:ea typeface="华文楷体" panose="02010600040101010101" pitchFamily="2" charset="-122"/>
              </a:defRPr>
            </a:lvl3pPr>
            <a:lvl4pPr defTabSz="802005">
              <a:defRPr>
                <a:solidFill>
                  <a:schemeClr val="tx1"/>
                </a:solidFill>
                <a:latin typeface="Candara" panose="020E0502030303020204" pitchFamily="34" charset="0"/>
                <a:ea typeface="华文楷体" panose="02010600040101010101" pitchFamily="2" charset="-122"/>
              </a:defRPr>
            </a:lvl4pPr>
            <a:lvl5pPr defTabSz="802005">
              <a:defRPr>
                <a:solidFill>
                  <a:schemeClr val="tx1"/>
                </a:solidFill>
                <a:latin typeface="Candara" panose="020E0502030303020204" pitchFamily="34" charset="0"/>
                <a:ea typeface="华文楷体" panose="02010600040101010101" pitchFamily="2" charset="-122"/>
              </a:defRPr>
            </a:lvl5pPr>
            <a:lvl6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algn="ctr">
              <a:spcBef>
                <a:spcPct val="20000"/>
              </a:spcBef>
            </a:pPr>
            <a:r>
              <a:rPr lang="zh-CN" altLang="en-US" sz="1400">
                <a:solidFill>
                  <a:schemeClr val="bg1"/>
                </a:solidFill>
                <a:latin typeface="微软雅黑" panose="020B0503020204020204" pitchFamily="34" charset="-122"/>
                <a:ea typeface="微软雅黑" panose="020B0503020204020204" pitchFamily="34" charset="-122"/>
              </a:rPr>
              <a:t>三会过程管理</a:t>
            </a:r>
            <a:endParaRPr lang="en-US" altLang="en-US" sz="1400" dirty="0">
              <a:solidFill>
                <a:schemeClr val="bg1"/>
              </a:solidFill>
              <a:latin typeface="微软雅黑" panose="020B0503020204020204" pitchFamily="34" charset="-122"/>
              <a:ea typeface="微软雅黑" panose="020B0503020204020204" pitchFamily="34" charset="-122"/>
            </a:endParaRPr>
          </a:p>
        </p:txBody>
      </p:sp>
      <p:sp>
        <p:nvSpPr>
          <p:cNvPr id="144" name="文本框 334"/>
          <p:cNvSpPr txBox="1">
            <a:spLocks noChangeArrowheads="1"/>
          </p:cNvSpPr>
          <p:nvPr/>
        </p:nvSpPr>
        <p:spPr bwMode="auto">
          <a:xfrm>
            <a:off x="9812322" y="4229099"/>
            <a:ext cx="1933575" cy="307975"/>
          </a:xfrm>
          <a:prstGeom prst="rect">
            <a:avLst/>
          </a:prstGeom>
          <a:solidFill>
            <a:srgbClr val="EF535E"/>
          </a:solidFill>
          <a:ln>
            <a:noFill/>
          </a:ln>
        </p:spPr>
        <p:txBody>
          <a:bodyPr>
            <a:spAutoFit/>
          </a:bodyPr>
          <a:lstStyle>
            <a:lvl1pPr defTabSz="802005">
              <a:defRPr>
                <a:solidFill>
                  <a:schemeClr val="tx1"/>
                </a:solidFill>
                <a:latin typeface="Candara" panose="020E0502030303020204" pitchFamily="34" charset="0"/>
                <a:ea typeface="华文楷体" panose="02010600040101010101" pitchFamily="2" charset="-122"/>
              </a:defRPr>
            </a:lvl1pPr>
            <a:lvl2pPr defTabSz="802005">
              <a:defRPr>
                <a:solidFill>
                  <a:schemeClr val="tx1"/>
                </a:solidFill>
                <a:latin typeface="Candara" panose="020E0502030303020204" pitchFamily="34" charset="0"/>
                <a:ea typeface="华文楷体" panose="02010600040101010101" pitchFamily="2" charset="-122"/>
              </a:defRPr>
            </a:lvl2pPr>
            <a:lvl3pPr defTabSz="802005">
              <a:defRPr>
                <a:solidFill>
                  <a:schemeClr val="tx1"/>
                </a:solidFill>
                <a:latin typeface="Candara" panose="020E0502030303020204" pitchFamily="34" charset="0"/>
                <a:ea typeface="华文楷体" panose="02010600040101010101" pitchFamily="2" charset="-122"/>
              </a:defRPr>
            </a:lvl3pPr>
            <a:lvl4pPr defTabSz="802005">
              <a:defRPr>
                <a:solidFill>
                  <a:schemeClr val="tx1"/>
                </a:solidFill>
                <a:latin typeface="Candara" panose="020E0502030303020204" pitchFamily="34" charset="0"/>
                <a:ea typeface="华文楷体" panose="02010600040101010101" pitchFamily="2" charset="-122"/>
              </a:defRPr>
            </a:lvl4pPr>
            <a:lvl5pPr defTabSz="802005">
              <a:defRPr>
                <a:solidFill>
                  <a:schemeClr val="tx1"/>
                </a:solidFill>
                <a:latin typeface="Candara" panose="020E0502030303020204" pitchFamily="34" charset="0"/>
                <a:ea typeface="华文楷体" panose="02010600040101010101" pitchFamily="2" charset="-122"/>
              </a:defRPr>
            </a:lvl5pPr>
            <a:lvl6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algn="ctr">
              <a:spcBef>
                <a:spcPct val="20000"/>
              </a:spcBef>
            </a:pPr>
            <a:r>
              <a:rPr lang="zh-CN" altLang="en-US" sz="1400">
                <a:solidFill>
                  <a:schemeClr val="bg1"/>
                </a:solidFill>
                <a:latin typeface="微软雅黑" panose="020B0503020204020204" pitchFamily="34" charset="-122"/>
                <a:ea typeface="微软雅黑" panose="020B0503020204020204" pitchFamily="34" charset="-122"/>
              </a:rPr>
              <a:t>信息披露</a:t>
            </a:r>
            <a:endParaRPr lang="en-US" altLang="en-US" sz="1400" dirty="0">
              <a:solidFill>
                <a:schemeClr val="bg1"/>
              </a:solidFill>
              <a:latin typeface="微软雅黑" panose="020B0503020204020204" pitchFamily="34" charset="-122"/>
              <a:ea typeface="微软雅黑" panose="020B0503020204020204" pitchFamily="34" charset="-122"/>
            </a:endParaRPr>
          </a:p>
        </p:txBody>
      </p:sp>
      <p:sp>
        <p:nvSpPr>
          <p:cNvPr id="145" name="文本框 335"/>
          <p:cNvSpPr txBox="1">
            <a:spLocks noChangeArrowheads="1"/>
          </p:cNvSpPr>
          <p:nvPr/>
        </p:nvSpPr>
        <p:spPr bwMode="auto">
          <a:xfrm>
            <a:off x="9812322" y="5006974"/>
            <a:ext cx="1933575" cy="307975"/>
          </a:xfrm>
          <a:prstGeom prst="rect">
            <a:avLst/>
          </a:prstGeom>
          <a:solidFill>
            <a:srgbClr val="EF535E"/>
          </a:solidFill>
          <a:ln>
            <a:noFill/>
          </a:ln>
        </p:spPr>
        <p:txBody>
          <a:bodyPr>
            <a:spAutoFit/>
          </a:bodyPr>
          <a:lstStyle>
            <a:lvl1pPr defTabSz="802005">
              <a:defRPr>
                <a:solidFill>
                  <a:schemeClr val="tx1"/>
                </a:solidFill>
                <a:latin typeface="Candara" panose="020E0502030303020204" pitchFamily="34" charset="0"/>
                <a:ea typeface="华文楷体" panose="02010600040101010101" pitchFamily="2" charset="-122"/>
              </a:defRPr>
            </a:lvl1pPr>
            <a:lvl2pPr defTabSz="802005">
              <a:defRPr>
                <a:solidFill>
                  <a:schemeClr val="tx1"/>
                </a:solidFill>
                <a:latin typeface="Candara" panose="020E0502030303020204" pitchFamily="34" charset="0"/>
                <a:ea typeface="华文楷体" panose="02010600040101010101" pitchFamily="2" charset="-122"/>
              </a:defRPr>
            </a:lvl2pPr>
            <a:lvl3pPr defTabSz="802005">
              <a:defRPr>
                <a:solidFill>
                  <a:schemeClr val="tx1"/>
                </a:solidFill>
                <a:latin typeface="Candara" panose="020E0502030303020204" pitchFamily="34" charset="0"/>
                <a:ea typeface="华文楷体" panose="02010600040101010101" pitchFamily="2" charset="-122"/>
              </a:defRPr>
            </a:lvl3pPr>
            <a:lvl4pPr defTabSz="802005">
              <a:defRPr>
                <a:solidFill>
                  <a:schemeClr val="tx1"/>
                </a:solidFill>
                <a:latin typeface="Candara" panose="020E0502030303020204" pitchFamily="34" charset="0"/>
                <a:ea typeface="华文楷体" panose="02010600040101010101" pitchFamily="2" charset="-122"/>
              </a:defRPr>
            </a:lvl4pPr>
            <a:lvl5pPr defTabSz="802005">
              <a:defRPr>
                <a:solidFill>
                  <a:schemeClr val="tx1"/>
                </a:solidFill>
                <a:latin typeface="Candara" panose="020E0502030303020204" pitchFamily="34" charset="0"/>
                <a:ea typeface="华文楷体" panose="02010600040101010101" pitchFamily="2" charset="-122"/>
              </a:defRPr>
            </a:lvl5pPr>
            <a:lvl6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algn="ctr">
              <a:spcBef>
                <a:spcPct val="20000"/>
              </a:spcBef>
            </a:pPr>
            <a:r>
              <a:rPr lang="zh-CN" altLang="en-US" sz="1400">
                <a:solidFill>
                  <a:schemeClr val="bg1"/>
                </a:solidFill>
                <a:latin typeface="微软雅黑" panose="020B0503020204020204" pitchFamily="34" charset="-122"/>
                <a:ea typeface="微软雅黑" panose="020B0503020204020204" pitchFamily="34" charset="-122"/>
              </a:rPr>
              <a:t>日程管理</a:t>
            </a:r>
            <a:endParaRPr lang="en-US" altLang="en-US" sz="1400" dirty="0">
              <a:solidFill>
                <a:schemeClr val="bg1"/>
              </a:solidFill>
              <a:latin typeface="微软雅黑" panose="020B0503020204020204" pitchFamily="34" charset="-122"/>
              <a:ea typeface="微软雅黑" panose="020B0503020204020204" pitchFamily="34" charset="-122"/>
            </a:endParaRPr>
          </a:p>
        </p:txBody>
      </p:sp>
      <p:sp>
        <p:nvSpPr>
          <p:cNvPr id="146" name="文本框 336"/>
          <p:cNvSpPr txBox="1">
            <a:spLocks noChangeArrowheads="1"/>
          </p:cNvSpPr>
          <p:nvPr/>
        </p:nvSpPr>
        <p:spPr bwMode="auto">
          <a:xfrm>
            <a:off x="9812322" y="4618037"/>
            <a:ext cx="1933575" cy="307975"/>
          </a:xfrm>
          <a:prstGeom prst="rect">
            <a:avLst/>
          </a:prstGeom>
          <a:solidFill>
            <a:srgbClr val="EF535E"/>
          </a:solidFill>
          <a:ln>
            <a:noFill/>
          </a:ln>
        </p:spPr>
        <p:txBody>
          <a:bodyPr>
            <a:spAutoFit/>
          </a:bodyPr>
          <a:lstStyle>
            <a:lvl1pPr defTabSz="802005">
              <a:defRPr>
                <a:solidFill>
                  <a:schemeClr val="tx1"/>
                </a:solidFill>
                <a:latin typeface="Candara" panose="020E0502030303020204" pitchFamily="34" charset="0"/>
                <a:ea typeface="华文楷体" panose="02010600040101010101" pitchFamily="2" charset="-122"/>
              </a:defRPr>
            </a:lvl1pPr>
            <a:lvl2pPr defTabSz="802005">
              <a:defRPr>
                <a:solidFill>
                  <a:schemeClr val="tx1"/>
                </a:solidFill>
                <a:latin typeface="Candara" panose="020E0502030303020204" pitchFamily="34" charset="0"/>
                <a:ea typeface="华文楷体" panose="02010600040101010101" pitchFamily="2" charset="-122"/>
              </a:defRPr>
            </a:lvl2pPr>
            <a:lvl3pPr defTabSz="802005">
              <a:defRPr>
                <a:solidFill>
                  <a:schemeClr val="tx1"/>
                </a:solidFill>
                <a:latin typeface="Candara" panose="020E0502030303020204" pitchFamily="34" charset="0"/>
                <a:ea typeface="华文楷体" panose="02010600040101010101" pitchFamily="2" charset="-122"/>
              </a:defRPr>
            </a:lvl3pPr>
            <a:lvl4pPr defTabSz="802005">
              <a:defRPr>
                <a:solidFill>
                  <a:schemeClr val="tx1"/>
                </a:solidFill>
                <a:latin typeface="Candara" panose="020E0502030303020204" pitchFamily="34" charset="0"/>
                <a:ea typeface="华文楷体" panose="02010600040101010101" pitchFamily="2" charset="-122"/>
              </a:defRPr>
            </a:lvl4pPr>
            <a:lvl5pPr defTabSz="802005">
              <a:defRPr>
                <a:solidFill>
                  <a:schemeClr val="tx1"/>
                </a:solidFill>
                <a:latin typeface="Candara" panose="020E0502030303020204" pitchFamily="34" charset="0"/>
                <a:ea typeface="华文楷体" panose="02010600040101010101" pitchFamily="2" charset="-122"/>
              </a:defRPr>
            </a:lvl5pPr>
            <a:lvl6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algn="ctr">
              <a:spcBef>
                <a:spcPct val="20000"/>
              </a:spcBef>
            </a:pPr>
            <a:r>
              <a:rPr lang="zh-CN" altLang="en-US" sz="1400">
                <a:solidFill>
                  <a:schemeClr val="bg1"/>
                </a:solidFill>
                <a:latin typeface="微软雅黑" panose="020B0503020204020204" pitchFamily="34" charset="-122"/>
                <a:ea typeface="微软雅黑" panose="020B0503020204020204" pitchFamily="34" charset="-122"/>
              </a:rPr>
              <a:t>董办业务记录</a:t>
            </a:r>
            <a:endParaRPr lang="en-US" altLang="en-US" sz="1400" dirty="0">
              <a:solidFill>
                <a:schemeClr val="bg1"/>
              </a:solidFill>
              <a:latin typeface="微软雅黑" panose="020B0503020204020204" pitchFamily="34" charset="-122"/>
              <a:ea typeface="微软雅黑" panose="020B0503020204020204" pitchFamily="34" charset="-122"/>
            </a:endParaRPr>
          </a:p>
        </p:txBody>
      </p:sp>
      <p:sp>
        <p:nvSpPr>
          <p:cNvPr id="147" name="文本框 337"/>
          <p:cNvSpPr txBox="1">
            <a:spLocks noChangeArrowheads="1"/>
          </p:cNvSpPr>
          <p:nvPr/>
        </p:nvSpPr>
        <p:spPr bwMode="auto">
          <a:xfrm>
            <a:off x="9812322" y="5395912"/>
            <a:ext cx="1933575" cy="307975"/>
          </a:xfrm>
          <a:prstGeom prst="rect">
            <a:avLst/>
          </a:prstGeom>
          <a:solidFill>
            <a:srgbClr val="EF535E"/>
          </a:solidFill>
          <a:ln>
            <a:noFill/>
          </a:ln>
        </p:spPr>
        <p:txBody>
          <a:bodyPr>
            <a:spAutoFit/>
          </a:bodyPr>
          <a:lstStyle>
            <a:lvl1pPr defTabSz="802005">
              <a:defRPr>
                <a:solidFill>
                  <a:schemeClr val="tx1"/>
                </a:solidFill>
                <a:latin typeface="Candara" panose="020E0502030303020204" pitchFamily="34" charset="0"/>
                <a:ea typeface="华文楷体" panose="02010600040101010101" pitchFamily="2" charset="-122"/>
              </a:defRPr>
            </a:lvl1pPr>
            <a:lvl2pPr defTabSz="802005">
              <a:defRPr>
                <a:solidFill>
                  <a:schemeClr val="tx1"/>
                </a:solidFill>
                <a:latin typeface="Candara" panose="020E0502030303020204" pitchFamily="34" charset="0"/>
                <a:ea typeface="华文楷体" panose="02010600040101010101" pitchFamily="2" charset="-122"/>
              </a:defRPr>
            </a:lvl2pPr>
            <a:lvl3pPr defTabSz="802005">
              <a:defRPr>
                <a:solidFill>
                  <a:schemeClr val="tx1"/>
                </a:solidFill>
                <a:latin typeface="Candara" panose="020E0502030303020204" pitchFamily="34" charset="0"/>
                <a:ea typeface="华文楷体" panose="02010600040101010101" pitchFamily="2" charset="-122"/>
              </a:defRPr>
            </a:lvl3pPr>
            <a:lvl4pPr defTabSz="802005">
              <a:defRPr>
                <a:solidFill>
                  <a:schemeClr val="tx1"/>
                </a:solidFill>
                <a:latin typeface="Candara" panose="020E0502030303020204" pitchFamily="34" charset="0"/>
                <a:ea typeface="华文楷体" panose="02010600040101010101" pitchFamily="2" charset="-122"/>
              </a:defRPr>
            </a:lvl4pPr>
            <a:lvl5pPr defTabSz="802005">
              <a:defRPr>
                <a:solidFill>
                  <a:schemeClr val="tx1"/>
                </a:solidFill>
                <a:latin typeface="Candara" panose="020E0502030303020204" pitchFamily="34" charset="0"/>
                <a:ea typeface="华文楷体" panose="02010600040101010101" pitchFamily="2" charset="-122"/>
              </a:defRPr>
            </a:lvl5pPr>
            <a:lvl6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6pPr>
            <a:lvl7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7pPr>
            <a:lvl8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8pPr>
            <a:lvl9pPr defTabSz="802005" fontAlgn="base">
              <a:spcBef>
                <a:spcPct val="0"/>
              </a:spcBef>
              <a:spcAft>
                <a:spcPct val="0"/>
              </a:spcAft>
              <a:defRPr>
                <a:solidFill>
                  <a:schemeClr val="tx1"/>
                </a:solidFill>
                <a:latin typeface="Candara" panose="020E0502030303020204" pitchFamily="34" charset="0"/>
                <a:ea typeface="华文楷体" panose="02010600040101010101" pitchFamily="2" charset="-122"/>
              </a:defRPr>
            </a:lvl9pPr>
          </a:lstStyle>
          <a:p>
            <a:pPr algn="ctr">
              <a:spcBef>
                <a:spcPct val="20000"/>
              </a:spcBef>
            </a:pPr>
            <a:endParaRPr lang="en-US" altLang="en-US" sz="1400" dirty="0">
              <a:solidFill>
                <a:schemeClr val="bg1"/>
              </a:solidFill>
              <a:latin typeface="微软雅黑" panose="020B0503020204020204" pitchFamily="34" charset="-122"/>
              <a:ea typeface="微软雅黑" panose="020B0503020204020204" pitchFamily="34" charset="-122"/>
            </a:endParaRPr>
          </a:p>
        </p:txBody>
      </p:sp>
      <p:sp>
        <p:nvSpPr>
          <p:cNvPr id="148" name="文本框 338"/>
          <p:cNvSpPr txBox="1">
            <a:spLocks noChangeArrowheads="1"/>
          </p:cNvSpPr>
          <p:nvPr/>
        </p:nvSpPr>
        <p:spPr bwMode="auto">
          <a:xfrm>
            <a:off x="10352072" y="5397499"/>
            <a:ext cx="1090613" cy="276225"/>
          </a:xfrm>
          <a:prstGeom prst="rect">
            <a:avLst/>
          </a:prstGeom>
          <a:solidFill>
            <a:srgbClr val="EF535E"/>
          </a:solidFill>
          <a:ln>
            <a:noFill/>
          </a:ln>
        </p:spPr>
        <p:txBody>
          <a:bodyPr>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49" name="AutoShape 18"/>
          <p:cNvSpPr>
            <a:spLocks noChangeArrowheads="1"/>
          </p:cNvSpPr>
          <p:nvPr/>
        </p:nvSpPr>
        <p:spPr bwMode="auto">
          <a:xfrm>
            <a:off x="9613885" y="1008062"/>
            <a:ext cx="2343150" cy="4937125"/>
          </a:xfrm>
          <a:prstGeom prst="roundRect">
            <a:avLst>
              <a:gd name="adj" fmla="val 4690"/>
            </a:avLst>
          </a:prstGeom>
          <a:noFill/>
          <a:ln w="19050">
            <a:solidFill>
              <a:schemeClr val="accent1">
                <a:lumMod val="75000"/>
                <a:alpha val="39999"/>
              </a:schemeClr>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50" name="右箭头 149"/>
          <p:cNvSpPr/>
          <p:nvPr/>
        </p:nvSpPr>
        <p:spPr>
          <a:xfrm>
            <a:off x="9013810" y="3246436"/>
            <a:ext cx="492125" cy="485775"/>
          </a:xfrm>
          <a:prstGeom prst="rightArrow">
            <a:avLst/>
          </a:prstGeom>
          <a:solidFill>
            <a:schemeClr val="accent1">
              <a:lumMod val="50000"/>
            </a:schemeClr>
          </a:solidFill>
          <a:ln>
            <a:noFill/>
          </a:ln>
        </p:spPr>
        <p:style>
          <a:lnRef idx="0">
            <a:schemeClr val="accent5"/>
          </a:lnRef>
          <a:fillRef idx="3">
            <a:schemeClr val="accent5"/>
          </a:fillRef>
          <a:effectRef idx="3">
            <a:schemeClr val="accent5"/>
          </a:effectRef>
          <a:fontRef idx="minor">
            <a:schemeClr val="lt1"/>
          </a:fontRef>
        </p:style>
        <p:txBody>
          <a:bodyPr anchor="ctr"/>
          <a:lstStyle/>
          <a:p>
            <a:pPr algn="ctr" fontAlgn="auto"/>
            <a:endParaRPr kumimoji="1" lang="zh-CN" altLang="en-US" noProof="1">
              <a:solidFill>
                <a:schemeClr val="tx1"/>
              </a:solidFill>
              <a:latin typeface="微软雅黑" panose="020B0503020204020204" pitchFamily="34" charset="-122"/>
              <a:ea typeface="微软雅黑" panose="020B0503020204020204" pitchFamily="34" charset="-122"/>
            </a:endParaRPr>
          </a:p>
        </p:txBody>
      </p:sp>
      <p:sp>
        <p:nvSpPr>
          <p:cNvPr id="151" name="右箭头 150"/>
          <p:cNvSpPr/>
          <p:nvPr/>
        </p:nvSpPr>
        <p:spPr>
          <a:xfrm>
            <a:off x="1952001" y="3117034"/>
            <a:ext cx="492125" cy="485775"/>
          </a:xfrm>
          <a:prstGeom prst="rightArrow">
            <a:avLst/>
          </a:prstGeom>
          <a:solidFill>
            <a:schemeClr val="accent1">
              <a:lumMod val="50000"/>
            </a:schemeClr>
          </a:solidFill>
          <a:ln>
            <a:noFill/>
          </a:ln>
        </p:spPr>
        <p:style>
          <a:lnRef idx="0">
            <a:schemeClr val="accent5"/>
          </a:lnRef>
          <a:fillRef idx="3">
            <a:schemeClr val="accent5"/>
          </a:fillRef>
          <a:effectRef idx="3">
            <a:schemeClr val="accent5"/>
          </a:effectRef>
          <a:fontRef idx="minor">
            <a:schemeClr val="lt1"/>
          </a:fontRef>
        </p:style>
        <p:txBody>
          <a:bodyPr anchor="ctr"/>
          <a:lstStyle/>
          <a:p>
            <a:pPr algn="ctr" fontAlgn="auto"/>
            <a:endParaRPr kumimoji="1" lang="zh-CN" altLang="en-US" noProof="1">
              <a:solidFill>
                <a:schemeClr val="tx1"/>
              </a:solidFill>
              <a:latin typeface="微软雅黑" panose="020B0503020204020204" pitchFamily="34" charset="-122"/>
              <a:ea typeface="微软雅黑" panose="020B0503020204020204" pitchFamily="34" charset="-122"/>
            </a:endParaRPr>
          </a:p>
        </p:txBody>
      </p:sp>
      <p:sp>
        <p:nvSpPr>
          <p:cNvPr id="152" name="矩形 151"/>
          <p:cNvSpPr/>
          <p:nvPr/>
        </p:nvSpPr>
        <p:spPr>
          <a:xfrm>
            <a:off x="7107835" y="6076655"/>
            <a:ext cx="1073150" cy="39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1400" noProof="1">
                <a:solidFill>
                  <a:schemeClr val="bg1"/>
                </a:solidFill>
                <a:latin typeface="微软雅黑" panose="020B0503020204020204" pitchFamily="34" charset="-122"/>
                <a:ea typeface="微软雅黑" panose="020B0503020204020204" pitchFamily="34" charset="-122"/>
              </a:rPr>
              <a:t>科创板</a:t>
            </a:r>
            <a:endParaRPr lang="zh-CN" altLang="en-US" sz="1400" noProof="1">
              <a:solidFill>
                <a:schemeClr val="bg1"/>
              </a:solidFill>
              <a:latin typeface="微软雅黑" panose="020B0503020204020204" pitchFamily="34" charset="-122"/>
              <a:ea typeface="微软雅黑" panose="020B0503020204020204" pitchFamily="34" charset="-122"/>
            </a:endParaRPr>
          </a:p>
        </p:txBody>
      </p:sp>
      <p:pic>
        <p:nvPicPr>
          <p:cNvPr id="2" name="图片 1" descr="position01"/>
          <p:cNvPicPr>
            <a:picLocks noChangeAspect="1"/>
          </p:cNvPicPr>
          <p:nvPr/>
        </p:nvPicPr>
        <p:blipFill>
          <a:blip r:embed="rId1"/>
          <a:stretch>
            <a:fillRect/>
          </a:stretch>
        </p:blipFill>
        <p:spPr>
          <a:xfrm>
            <a:off x="9671050" y="1400810"/>
            <a:ext cx="688975" cy="683260"/>
          </a:xfrm>
          <a:prstGeom prst="rect">
            <a:avLst/>
          </a:prstGeom>
        </p:spPr>
      </p:pic>
      <p:pic>
        <p:nvPicPr>
          <p:cNvPr id="4" name="图片 3" descr="position02"/>
          <p:cNvPicPr>
            <a:picLocks noChangeAspect="1"/>
          </p:cNvPicPr>
          <p:nvPr/>
        </p:nvPicPr>
        <p:blipFill>
          <a:blip r:embed="rId2"/>
          <a:stretch>
            <a:fillRect/>
          </a:stretch>
        </p:blipFill>
        <p:spPr>
          <a:xfrm>
            <a:off x="10425430" y="1371600"/>
            <a:ext cx="694690" cy="694690"/>
          </a:xfrm>
          <a:prstGeom prst="rect">
            <a:avLst/>
          </a:prstGeom>
        </p:spPr>
      </p:pic>
      <p:pic>
        <p:nvPicPr>
          <p:cNvPr id="5" name="图片 4" descr="position03"/>
          <p:cNvPicPr>
            <a:picLocks noChangeAspect="1"/>
          </p:cNvPicPr>
          <p:nvPr/>
        </p:nvPicPr>
        <p:blipFill>
          <a:blip r:embed="rId3"/>
          <a:stretch>
            <a:fillRect/>
          </a:stretch>
        </p:blipFill>
        <p:spPr>
          <a:xfrm>
            <a:off x="11183620" y="1400810"/>
            <a:ext cx="695325" cy="688975"/>
          </a:xfrm>
          <a:prstGeom prst="rect">
            <a:avLst/>
          </a:prstGeom>
        </p:spPr>
      </p:pic>
      <p:pic>
        <p:nvPicPr>
          <p:cNvPr id="6" name="图片 5" descr="position04"/>
          <p:cNvPicPr>
            <a:picLocks noChangeAspect="1"/>
          </p:cNvPicPr>
          <p:nvPr/>
        </p:nvPicPr>
        <p:blipFill>
          <a:blip r:embed="rId4"/>
          <a:stretch>
            <a:fillRect/>
          </a:stretch>
        </p:blipFill>
        <p:spPr>
          <a:xfrm>
            <a:off x="9687560" y="2361565"/>
            <a:ext cx="686435" cy="686435"/>
          </a:xfrm>
          <a:prstGeom prst="rect">
            <a:avLst/>
          </a:prstGeom>
        </p:spPr>
      </p:pic>
      <p:pic>
        <p:nvPicPr>
          <p:cNvPr id="8" name="图片 7" descr="position05"/>
          <p:cNvPicPr>
            <a:picLocks noChangeAspect="1"/>
          </p:cNvPicPr>
          <p:nvPr/>
        </p:nvPicPr>
        <p:blipFill>
          <a:blip r:embed="rId5"/>
          <a:stretch>
            <a:fillRect/>
          </a:stretch>
        </p:blipFill>
        <p:spPr>
          <a:xfrm>
            <a:off x="10424795" y="2353310"/>
            <a:ext cx="695325" cy="702310"/>
          </a:xfrm>
          <a:prstGeom prst="rect">
            <a:avLst/>
          </a:prstGeom>
        </p:spPr>
      </p:pic>
      <p:pic>
        <p:nvPicPr>
          <p:cNvPr id="9" name="图片 8" descr="position06"/>
          <p:cNvPicPr>
            <a:picLocks noChangeAspect="1"/>
          </p:cNvPicPr>
          <p:nvPr/>
        </p:nvPicPr>
        <p:blipFill>
          <a:blip r:embed="rId6"/>
          <a:stretch>
            <a:fillRect/>
          </a:stretch>
        </p:blipFill>
        <p:spPr>
          <a:xfrm>
            <a:off x="11177270" y="2362200"/>
            <a:ext cx="692150" cy="686435"/>
          </a:xfrm>
          <a:prstGeom prst="rect">
            <a:avLst/>
          </a:prstGeom>
        </p:spPr>
      </p:pic>
      <p:sp>
        <p:nvSpPr>
          <p:cNvPr id="3" name="Rounded Rectangle 10"/>
          <p:cNvSpPr>
            <a:spLocks noChangeArrowheads="1"/>
          </p:cNvSpPr>
          <p:nvPr/>
        </p:nvSpPr>
        <p:spPr bwMode="auto">
          <a:xfrm>
            <a:off x="10188709" y="1061876"/>
            <a:ext cx="1341758" cy="338818"/>
          </a:xfrm>
          <a:prstGeom prst="roundRect">
            <a:avLst>
              <a:gd name="adj" fmla="val 1099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defTabSz="801370">
              <a:spcBef>
                <a:spcPct val="20000"/>
              </a:spcBef>
            </a:pPr>
            <a:r>
              <a:rPr lang="zh-CN" altLang="en-US" sz="1400" b="1" noProof="1">
                <a:latin typeface="微软雅黑" panose="020B0503020204020204" pitchFamily="34" charset="-122"/>
                <a:ea typeface="微软雅黑" panose="020B0503020204020204" pitchFamily="34" charset="-122"/>
              </a:rPr>
              <a:t>易董日常工作</a:t>
            </a:r>
            <a:endParaRPr lang="en-US" altLang="en-US" sz="1400" b="1" noProof="1">
              <a:latin typeface="微软雅黑" panose="020B0503020204020204" pitchFamily="34" charset="-122"/>
              <a:ea typeface="微软雅黑" panose="020B0503020204020204" pitchFamily="34" charset="-122"/>
            </a:endParaRPr>
          </a:p>
        </p:txBody>
      </p:sp>
      <p:sp>
        <p:nvSpPr>
          <p:cNvPr id="49" name="矩形 48"/>
          <p:cNvSpPr/>
          <p:nvPr/>
        </p:nvSpPr>
        <p:spPr>
          <a:xfrm>
            <a:off x="9735516" y="2083929"/>
            <a:ext cx="543739"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股东</a:t>
            </a:r>
            <a:endParaRPr lang="zh-CN" altLang="en-US" sz="1400" dirty="0">
              <a:latin typeface="微软雅黑" panose="020B0503020204020204" pitchFamily="34" charset="-122"/>
              <a:ea typeface="微软雅黑" panose="020B0503020204020204" pitchFamily="34" charset="-122"/>
            </a:endParaRPr>
          </a:p>
        </p:txBody>
      </p:sp>
      <p:sp>
        <p:nvSpPr>
          <p:cNvPr id="51" name="矩形 50"/>
          <p:cNvSpPr/>
          <p:nvPr/>
        </p:nvSpPr>
        <p:spPr>
          <a:xfrm>
            <a:off x="10534574" y="2083929"/>
            <a:ext cx="543739"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董事</a:t>
            </a:r>
            <a:endParaRPr lang="zh-CN" altLang="en-US" sz="1400" dirty="0">
              <a:latin typeface="微软雅黑" panose="020B0503020204020204" pitchFamily="34" charset="-122"/>
              <a:ea typeface="微软雅黑" panose="020B0503020204020204" pitchFamily="34" charset="-122"/>
            </a:endParaRPr>
          </a:p>
        </p:txBody>
      </p:sp>
      <p:sp>
        <p:nvSpPr>
          <p:cNvPr id="58" name="矩形 57"/>
          <p:cNvSpPr/>
          <p:nvPr/>
        </p:nvSpPr>
        <p:spPr>
          <a:xfrm>
            <a:off x="11253623" y="2083929"/>
            <a:ext cx="543739"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监事</a:t>
            </a:r>
            <a:endParaRPr lang="zh-CN" altLang="en-US" sz="1400" dirty="0">
              <a:latin typeface="微软雅黑" panose="020B0503020204020204" pitchFamily="34" charset="-122"/>
              <a:ea typeface="微软雅黑" panose="020B0503020204020204" pitchFamily="34" charset="-122"/>
            </a:endParaRPr>
          </a:p>
        </p:txBody>
      </p:sp>
      <p:sp>
        <p:nvSpPr>
          <p:cNvPr id="69" name="矩形 68"/>
          <p:cNvSpPr/>
          <p:nvPr/>
        </p:nvSpPr>
        <p:spPr>
          <a:xfrm>
            <a:off x="9759486" y="3092333"/>
            <a:ext cx="543739"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高管</a:t>
            </a:r>
            <a:endParaRPr lang="zh-CN" altLang="en-US" sz="1400" dirty="0">
              <a:latin typeface="微软雅黑" panose="020B0503020204020204" pitchFamily="34" charset="-122"/>
              <a:ea typeface="微软雅黑" panose="020B0503020204020204" pitchFamily="34" charset="-122"/>
            </a:endParaRPr>
          </a:p>
        </p:txBody>
      </p:sp>
      <p:sp>
        <p:nvSpPr>
          <p:cNvPr id="71" name="矩形 70"/>
          <p:cNvSpPr/>
          <p:nvPr/>
        </p:nvSpPr>
        <p:spPr>
          <a:xfrm>
            <a:off x="10518804" y="3092333"/>
            <a:ext cx="543739"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董秘</a:t>
            </a:r>
            <a:endParaRPr lang="zh-CN" altLang="en-US" sz="1400" dirty="0">
              <a:latin typeface="微软雅黑" panose="020B0503020204020204" pitchFamily="34" charset="-122"/>
              <a:ea typeface="微软雅黑" panose="020B0503020204020204" pitchFamily="34" charset="-122"/>
            </a:endParaRPr>
          </a:p>
        </p:txBody>
      </p:sp>
      <p:sp>
        <p:nvSpPr>
          <p:cNvPr id="136" name="矩形 135"/>
          <p:cNvSpPr/>
          <p:nvPr/>
        </p:nvSpPr>
        <p:spPr>
          <a:xfrm>
            <a:off x="11278123" y="3092333"/>
            <a:ext cx="543739"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董办</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8000">
        <p14:prism isInverted="1" isContent="1"/>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p:cTn id="7" dur="500" fill="hold"/>
                                        <p:tgtEl>
                                          <p:spTgt spid="150"/>
                                        </p:tgtEl>
                                        <p:attrNameLst>
                                          <p:attrName>ppt_w</p:attrName>
                                        </p:attrNameLst>
                                      </p:cBhvr>
                                      <p:tavLst>
                                        <p:tav tm="0">
                                          <p:val>
                                            <p:fltVal val="0"/>
                                          </p:val>
                                        </p:tav>
                                        <p:tav tm="100000">
                                          <p:val>
                                            <p:strVal val="#ppt_w"/>
                                          </p:val>
                                        </p:tav>
                                      </p:tavLst>
                                    </p:anim>
                                    <p:anim calcmode="lin" valueType="num">
                                      <p:cBhvr>
                                        <p:cTn id="8" dur="500" fill="hold"/>
                                        <p:tgtEl>
                                          <p:spTgt spid="150"/>
                                        </p:tgtEl>
                                        <p:attrNameLst>
                                          <p:attrName>ppt_h</p:attrName>
                                        </p:attrNameLst>
                                      </p:cBhvr>
                                      <p:tavLst>
                                        <p:tav tm="0">
                                          <p:val>
                                            <p:fltVal val="0"/>
                                          </p:val>
                                        </p:tav>
                                        <p:tav tm="100000">
                                          <p:val>
                                            <p:strVal val="#ppt_h"/>
                                          </p:val>
                                        </p:tav>
                                      </p:tavLst>
                                    </p:anim>
                                    <p:animEffect transition="in" filter="fade">
                                      <p:cBhvr>
                                        <p:cTn id="9" dur="500"/>
                                        <p:tgtEl>
                                          <p:spTgt spid="150"/>
                                        </p:tgtEl>
                                      </p:cBhvr>
                                    </p:animEffect>
                                  </p:childTnLst>
                                </p:cTn>
                              </p:par>
                            </p:childTnLst>
                          </p:cTn>
                        </p:par>
                        <p:par>
                          <p:cTn id="10" fill="hold">
                            <p:stCondLst>
                              <p:cond delay="500"/>
                            </p:stCondLst>
                            <p:childTnLst>
                              <p:par>
                                <p:cTn id="11" presetID="19" presetClass="emph" presetSubtype="0" fill="hold" grpId="1" nodeType="afterEffect">
                                  <p:stCondLst>
                                    <p:cond delay="0"/>
                                  </p:stCondLst>
                                  <p:childTnLst>
                                    <p:animClr clrSpc="rgb" dir="cw">
                                      <p:cBhvr override="childStyle">
                                        <p:cTn id="12" dur="500" fill="hold"/>
                                        <p:tgtEl>
                                          <p:spTgt spid="150"/>
                                        </p:tgtEl>
                                        <p:attrNameLst>
                                          <p:attrName>style.color</p:attrName>
                                        </p:attrNameLst>
                                      </p:cBhvr>
                                      <p:to>
                                        <a:schemeClr val="accent2"/>
                                      </p:to>
                                    </p:animClr>
                                    <p:animClr clrSpc="rgb" dir="cw">
                                      <p:cBhvr>
                                        <p:cTn id="13" dur="500" fill="hold"/>
                                        <p:tgtEl>
                                          <p:spTgt spid="150"/>
                                        </p:tgtEl>
                                        <p:attrNameLst>
                                          <p:attrName>fillcolor</p:attrName>
                                        </p:attrNameLst>
                                      </p:cBhvr>
                                      <p:to>
                                        <a:schemeClr val="accent2"/>
                                      </p:to>
                                    </p:animClr>
                                    <p:set>
                                      <p:cBhvr>
                                        <p:cTn id="14" dur="500" fill="hold"/>
                                        <p:tgtEl>
                                          <p:spTgt spid="150"/>
                                        </p:tgtEl>
                                        <p:attrNameLst>
                                          <p:attrName>fill.type</p:attrName>
                                        </p:attrNameLst>
                                      </p:cBhvr>
                                      <p:to>
                                        <p:strVal val="solid"/>
                                      </p:to>
                                    </p:set>
                                    <p:set>
                                      <p:cBhvr>
                                        <p:cTn id="15" dur="500" fill="hold"/>
                                        <p:tgtEl>
                                          <p:spTgt spid="150"/>
                                        </p:tgtEl>
                                        <p:attrNameLst>
                                          <p:attrName>fill.on</p:attrName>
                                        </p:attrNameLst>
                                      </p:cBhvr>
                                      <p:to>
                                        <p:strVal val="true"/>
                                      </p:to>
                                    </p:se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28"/>
                                        </p:tgtEl>
                                        <p:attrNameLst>
                                          <p:attrName>style.visibility</p:attrName>
                                        </p:attrNameLst>
                                      </p:cBhvr>
                                      <p:to>
                                        <p:strVal val="visible"/>
                                      </p:to>
                                    </p:set>
                                    <p:anim calcmode="lin" valueType="num">
                                      <p:cBhvr>
                                        <p:cTn id="19" dur="500" fill="hold"/>
                                        <p:tgtEl>
                                          <p:spTgt spid="128"/>
                                        </p:tgtEl>
                                        <p:attrNameLst>
                                          <p:attrName>ppt_w</p:attrName>
                                        </p:attrNameLst>
                                      </p:cBhvr>
                                      <p:tavLst>
                                        <p:tav tm="0">
                                          <p:val>
                                            <p:fltVal val="0"/>
                                          </p:val>
                                        </p:tav>
                                        <p:tav tm="100000">
                                          <p:val>
                                            <p:strVal val="#ppt_w"/>
                                          </p:val>
                                        </p:tav>
                                      </p:tavLst>
                                    </p:anim>
                                    <p:anim calcmode="lin" valueType="num">
                                      <p:cBhvr>
                                        <p:cTn id="20" dur="500" fill="hold"/>
                                        <p:tgtEl>
                                          <p:spTgt spid="128"/>
                                        </p:tgtEl>
                                        <p:attrNameLst>
                                          <p:attrName>ppt_h</p:attrName>
                                        </p:attrNameLst>
                                      </p:cBhvr>
                                      <p:tavLst>
                                        <p:tav tm="0">
                                          <p:val>
                                            <p:fltVal val="0"/>
                                          </p:val>
                                        </p:tav>
                                        <p:tav tm="100000">
                                          <p:val>
                                            <p:strVal val="#ppt_h"/>
                                          </p:val>
                                        </p:tav>
                                      </p:tavLst>
                                    </p:anim>
                                    <p:animEffect transition="in" filter="fade">
                                      <p:cBhvr>
                                        <p:cTn id="21" dur="500"/>
                                        <p:tgtEl>
                                          <p:spTgt spid="128"/>
                                        </p:tgtEl>
                                      </p:cBhvr>
                                    </p:animEffect>
                                  </p:childTnLst>
                                </p:cTn>
                              </p:par>
                            </p:childTnLst>
                          </p:cTn>
                        </p:par>
                        <p:par>
                          <p:cTn id="22" fill="hold">
                            <p:stCondLst>
                              <p:cond delay="1500"/>
                            </p:stCondLst>
                            <p:childTnLst>
                              <p:par>
                                <p:cTn id="23" presetID="19" presetClass="emph" presetSubtype="0" fill="hold" grpId="1" nodeType="afterEffect">
                                  <p:stCondLst>
                                    <p:cond delay="0"/>
                                  </p:stCondLst>
                                  <p:childTnLst>
                                    <p:animClr clrSpc="rgb" dir="cw">
                                      <p:cBhvr override="childStyle">
                                        <p:cTn id="24" dur="500" fill="hold"/>
                                        <p:tgtEl>
                                          <p:spTgt spid="128"/>
                                        </p:tgtEl>
                                        <p:attrNameLst>
                                          <p:attrName>style.color</p:attrName>
                                        </p:attrNameLst>
                                      </p:cBhvr>
                                      <p:to>
                                        <a:schemeClr val="accent2"/>
                                      </p:to>
                                    </p:animClr>
                                    <p:animClr clrSpc="rgb" dir="cw">
                                      <p:cBhvr>
                                        <p:cTn id="25" dur="500" fill="hold"/>
                                        <p:tgtEl>
                                          <p:spTgt spid="128"/>
                                        </p:tgtEl>
                                        <p:attrNameLst>
                                          <p:attrName>fillcolor</p:attrName>
                                        </p:attrNameLst>
                                      </p:cBhvr>
                                      <p:to>
                                        <a:schemeClr val="accent2"/>
                                      </p:to>
                                    </p:animClr>
                                    <p:set>
                                      <p:cBhvr>
                                        <p:cTn id="26" dur="500" fill="hold"/>
                                        <p:tgtEl>
                                          <p:spTgt spid="128"/>
                                        </p:tgtEl>
                                        <p:attrNameLst>
                                          <p:attrName>fill.type</p:attrName>
                                        </p:attrNameLst>
                                      </p:cBhvr>
                                      <p:to>
                                        <p:strVal val="solid"/>
                                      </p:to>
                                    </p:set>
                                    <p:set>
                                      <p:cBhvr>
                                        <p:cTn id="27" dur="500" fill="hold"/>
                                        <p:tgtEl>
                                          <p:spTgt spid="128"/>
                                        </p:tgtEl>
                                        <p:attrNameLst>
                                          <p:attrName>fill.on</p:attrName>
                                        </p:attrNameLst>
                                      </p:cBhvr>
                                      <p:to>
                                        <p:strVal val="true"/>
                                      </p:to>
                                    </p:se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51"/>
                                        </p:tgtEl>
                                        <p:attrNameLst>
                                          <p:attrName>style.visibility</p:attrName>
                                        </p:attrNameLst>
                                      </p:cBhvr>
                                      <p:to>
                                        <p:strVal val="visible"/>
                                      </p:to>
                                    </p:set>
                                    <p:anim calcmode="lin" valueType="num">
                                      <p:cBhvr>
                                        <p:cTn id="31" dur="500" fill="hold"/>
                                        <p:tgtEl>
                                          <p:spTgt spid="151"/>
                                        </p:tgtEl>
                                        <p:attrNameLst>
                                          <p:attrName>ppt_w</p:attrName>
                                        </p:attrNameLst>
                                      </p:cBhvr>
                                      <p:tavLst>
                                        <p:tav tm="0">
                                          <p:val>
                                            <p:fltVal val="0"/>
                                          </p:val>
                                        </p:tav>
                                        <p:tav tm="100000">
                                          <p:val>
                                            <p:strVal val="#ppt_w"/>
                                          </p:val>
                                        </p:tav>
                                      </p:tavLst>
                                    </p:anim>
                                    <p:anim calcmode="lin" valueType="num">
                                      <p:cBhvr>
                                        <p:cTn id="32" dur="500" fill="hold"/>
                                        <p:tgtEl>
                                          <p:spTgt spid="151"/>
                                        </p:tgtEl>
                                        <p:attrNameLst>
                                          <p:attrName>ppt_h</p:attrName>
                                        </p:attrNameLst>
                                      </p:cBhvr>
                                      <p:tavLst>
                                        <p:tav tm="0">
                                          <p:val>
                                            <p:fltVal val="0"/>
                                          </p:val>
                                        </p:tav>
                                        <p:tav tm="100000">
                                          <p:val>
                                            <p:strVal val="#ppt_h"/>
                                          </p:val>
                                        </p:tav>
                                      </p:tavLst>
                                    </p:anim>
                                    <p:animEffect transition="in" filter="fade">
                                      <p:cBhvr>
                                        <p:cTn id="33" dur="500"/>
                                        <p:tgtEl>
                                          <p:spTgt spid="151"/>
                                        </p:tgtEl>
                                      </p:cBhvr>
                                    </p:animEffect>
                                  </p:childTnLst>
                                </p:cTn>
                              </p:par>
                            </p:childTnLst>
                          </p:cTn>
                        </p:par>
                        <p:par>
                          <p:cTn id="34" fill="hold">
                            <p:stCondLst>
                              <p:cond delay="2500"/>
                            </p:stCondLst>
                            <p:childTnLst>
                              <p:par>
                                <p:cTn id="35" presetID="19" presetClass="emph" presetSubtype="0" fill="hold" grpId="1" nodeType="afterEffect">
                                  <p:stCondLst>
                                    <p:cond delay="0"/>
                                  </p:stCondLst>
                                  <p:childTnLst>
                                    <p:animClr clrSpc="rgb" dir="cw">
                                      <p:cBhvr override="childStyle">
                                        <p:cTn id="36" dur="500" fill="hold"/>
                                        <p:tgtEl>
                                          <p:spTgt spid="151"/>
                                        </p:tgtEl>
                                        <p:attrNameLst>
                                          <p:attrName>style.color</p:attrName>
                                        </p:attrNameLst>
                                      </p:cBhvr>
                                      <p:to>
                                        <a:schemeClr val="accent2"/>
                                      </p:to>
                                    </p:animClr>
                                    <p:animClr clrSpc="rgb" dir="cw">
                                      <p:cBhvr>
                                        <p:cTn id="37" dur="500" fill="hold"/>
                                        <p:tgtEl>
                                          <p:spTgt spid="151"/>
                                        </p:tgtEl>
                                        <p:attrNameLst>
                                          <p:attrName>fillcolor</p:attrName>
                                        </p:attrNameLst>
                                      </p:cBhvr>
                                      <p:to>
                                        <a:schemeClr val="accent2"/>
                                      </p:to>
                                    </p:animClr>
                                    <p:set>
                                      <p:cBhvr>
                                        <p:cTn id="38" dur="500" fill="hold"/>
                                        <p:tgtEl>
                                          <p:spTgt spid="151"/>
                                        </p:tgtEl>
                                        <p:attrNameLst>
                                          <p:attrName>fill.type</p:attrName>
                                        </p:attrNameLst>
                                      </p:cBhvr>
                                      <p:to>
                                        <p:strVal val="solid"/>
                                      </p:to>
                                    </p:set>
                                    <p:set>
                                      <p:cBhvr>
                                        <p:cTn id="39" dur="500" fill="hold"/>
                                        <p:tgtEl>
                                          <p:spTgt spid="15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bldLvl="0" animBg="1"/>
      <p:bldP spid="128" grpId="1" bldLvl="0" animBg="1"/>
      <p:bldP spid="150" grpId="0" bldLvl="0" animBg="1"/>
      <p:bldP spid="150" grpId="1" bldLvl="0" animBg="1"/>
      <p:bldP spid="151" grpId="0" bldLvl="0" animBg="1"/>
      <p:bldP spid="151" grpId="1"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94615"/>
            <a:ext cx="4475480"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根据共创意见，实时更新系统</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46" name="矩形 45"/>
          <p:cNvSpPr/>
          <p:nvPr/>
        </p:nvSpPr>
        <p:spPr>
          <a:xfrm>
            <a:off x="482253" y="902678"/>
            <a:ext cx="11160690" cy="1599565"/>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“易董”独特的业务模式——云计算+共创模式</a:t>
            </a:r>
            <a:endParaRPr lang="zh-CN" altLang="en-US"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易董”首创出独特的集云平台服务、新媒体推广、合规共创等于一体的共创模式。“易董”产品部署在“金融云”平台上，实现集成式服务创新，开启上市公司合规信息化新里程。公司通过云平台、微信群等多种渠道与用户零距离交互，</a:t>
            </a:r>
            <a:r>
              <a:rPr lang="en-US" altLang="zh-CN" sz="1400" dirty="0">
                <a:latin typeface="微软雅黑" panose="020B0503020204020204" pitchFamily="34" charset="-122"/>
                <a:ea typeface="微软雅黑" panose="020B0503020204020204" pitchFamily="34" charset="-122"/>
              </a:rPr>
              <a:t>5474</a:t>
            </a:r>
            <a:r>
              <a:rPr lang="zh-CN" altLang="en-US" sz="1400" dirty="0">
                <a:latin typeface="微软雅黑" panose="020B0503020204020204" pitchFamily="34" charset="-122"/>
                <a:ea typeface="微软雅黑" panose="020B0503020204020204" pitchFamily="34" charset="-122"/>
              </a:rPr>
              <a:t>家公司的董秘、证代及董办人士共为“价值在线”提供了</a:t>
            </a:r>
            <a:r>
              <a:rPr lang="en-US" altLang="zh-CN" sz="1400" dirty="0">
                <a:latin typeface="微软雅黑" panose="020B0503020204020204" pitchFamily="34" charset="-122"/>
                <a:ea typeface="微软雅黑" panose="020B0503020204020204" pitchFamily="34" charset="-122"/>
              </a:rPr>
              <a:t>17192</a:t>
            </a:r>
            <a:r>
              <a:rPr lang="zh-CN" altLang="en-US" sz="1400" dirty="0">
                <a:latin typeface="微软雅黑" panose="020B0503020204020204" pitchFamily="34" charset="-122"/>
                <a:ea typeface="微软雅黑" panose="020B0503020204020204" pitchFamily="34" charset="-122"/>
              </a:rPr>
              <a:t>条建议，目前公司已经完成需求</a:t>
            </a:r>
            <a:r>
              <a:rPr lang="en-US" altLang="zh-CN" sz="1400" dirty="0">
                <a:latin typeface="微软雅黑" panose="020B0503020204020204" pitchFamily="34" charset="-122"/>
                <a:ea typeface="微软雅黑" panose="020B0503020204020204" pitchFamily="34" charset="-122"/>
              </a:rPr>
              <a:t>16508</a:t>
            </a:r>
            <a:r>
              <a:rPr lang="zh-CN" altLang="en-US" sz="1400" dirty="0">
                <a:latin typeface="微软雅黑" panose="020B0503020204020204" pitchFamily="34" charset="-122"/>
                <a:ea typeface="微软雅黑" panose="020B0503020204020204" pitchFamily="34" charset="-122"/>
              </a:rPr>
              <a:t>条，完成率94.67%。</a:t>
            </a:r>
            <a:endParaRPr lang="zh-CN" altLang="en-US"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通过合规共创，每个用户既是使用者，又是缔造者，有效提升了资本市场合规理念，从产品经济过渡到社群经济，建立了“输出-自生长-反哺-共创-合规”价值体系的完整闭环。在产品不断迭代和品牌推广中，共创基因效应越发放大，使用户成为产品的“粉丝”，与用户共同创造产品。在产品推广运营、使用的过程中，产品保持平均两周一次迭代升级、每季推出新功能的研发速度。</a:t>
            </a:r>
            <a:endParaRPr lang="zh-CN" altLang="en-US" sz="1400" dirty="0">
              <a:latin typeface="微软雅黑" panose="020B0503020204020204" pitchFamily="34" charset="-122"/>
              <a:ea typeface="微软雅黑" panose="020B0503020204020204" pitchFamily="34" charset="-122"/>
            </a:endParaRPr>
          </a:p>
        </p:txBody>
      </p:sp>
      <p:sp>
        <p:nvSpPr>
          <p:cNvPr id="4" name="圆角矩形 3"/>
          <p:cNvSpPr/>
          <p:nvPr/>
        </p:nvSpPr>
        <p:spPr>
          <a:xfrm>
            <a:off x="1305910" y="2864676"/>
            <a:ext cx="4083798" cy="3796381"/>
          </a:xfrm>
          <a:prstGeom prst="round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6739598" y="2864676"/>
            <a:ext cx="4083798" cy="3796381"/>
          </a:xfrm>
          <a:prstGeom prst="round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aphicFrame>
        <p:nvGraphicFramePr>
          <p:cNvPr id="2" name="图表 1"/>
          <p:cNvGraphicFramePr/>
          <p:nvPr/>
        </p:nvGraphicFramePr>
        <p:xfrm>
          <a:off x="1101542" y="3028229"/>
          <a:ext cx="4492636" cy="3469273"/>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8" name="图表 7"/>
          <p:cNvGraphicFramePr/>
          <p:nvPr/>
        </p:nvGraphicFramePr>
        <p:xfrm>
          <a:off x="6535517" y="3028233"/>
          <a:ext cx="4492636" cy="3469273"/>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mc:Choice xmlns:p14="http://schemas.microsoft.com/office/powerpoint/2010/main" Requires="p14">
      <p:transition spd="slow" p14:dur="1600" advClick="0" advTm="8000">
        <p14:prism isInverted="1" isContent="1"/>
      </p:transition>
    </mc:Choice>
    <mc:Fallback>
      <p:transition spd="slow" advClick="0" advTm="8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94615"/>
            <a:ext cx="2824480"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线上服务管理渠道</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31" name="矩形 2"/>
          <p:cNvSpPr>
            <a:spLocks noChangeArrowheads="1"/>
          </p:cNvSpPr>
          <p:nvPr/>
        </p:nvSpPr>
        <p:spPr bwMode="auto">
          <a:xfrm>
            <a:off x="571193" y="842995"/>
            <a:ext cx="937450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dirty="0">
                <a:latin typeface="Calibri" panose="020F0502020204030204" pitchFamily="34" charset="0"/>
                <a:ea typeface="微软雅黑" panose="020B0503020204020204" pitchFamily="34" charset="-122"/>
              </a:rPr>
              <a:t>采用多渠道线上服务方式，累计收到客户咨询问题量</a:t>
            </a:r>
            <a:r>
              <a:rPr lang="en-US" dirty="0">
                <a:latin typeface="Calibri" panose="020F0502020204030204" pitchFamily="34" charset="0"/>
                <a:ea typeface="微软雅黑" panose="020B0503020204020204" pitchFamily="34" charset="-122"/>
              </a:rPr>
              <a:t>100298</a:t>
            </a:r>
            <a:r>
              <a:rPr dirty="0">
                <a:latin typeface="Calibri" panose="020F0502020204030204" pitchFamily="34" charset="0"/>
                <a:ea typeface="微软雅黑" panose="020B0503020204020204" pitchFamily="34" charset="-122"/>
              </a:rPr>
              <a:t>条，问题解决回复率 98% 以上。</a:t>
            </a:r>
            <a:endParaRPr dirty="0">
              <a:latin typeface="Calibri" panose="020F0502020204030204" pitchFamily="34" charset="0"/>
              <a:ea typeface="微软雅黑" panose="020B0503020204020204" pitchFamily="34" charset="-122"/>
            </a:endParaRPr>
          </a:p>
        </p:txBody>
      </p:sp>
      <p:sp>
        <p:nvSpPr>
          <p:cNvPr id="6" name="TextBox 5"/>
          <p:cNvSpPr txBox="1"/>
          <p:nvPr/>
        </p:nvSpPr>
        <p:spPr>
          <a:xfrm>
            <a:off x="4996200" y="6454877"/>
            <a:ext cx="2270760" cy="275590"/>
          </a:xfrm>
          <a:prstGeom prst="rect">
            <a:avLst/>
          </a:prstGeom>
          <a:noFill/>
        </p:spPr>
        <p:txBody>
          <a:bodyPr wrap="none" rtlCol="0">
            <a:spAutoFit/>
          </a:bodyPr>
          <a:lstStyle/>
          <a:p>
            <a:r>
              <a:rPr lang="zh-CN" altLang="en-US" sz="1200" dirty="0">
                <a:solidFill>
                  <a:srgbClr val="1F4C8D"/>
                </a:solidFill>
                <a:latin typeface="微软雅黑" panose="020B0503020204020204" pitchFamily="34" charset="-122"/>
                <a:ea typeface="微软雅黑" panose="020B0503020204020204" pitchFamily="34" charset="-122"/>
                <a:cs typeface="微软雅黑" panose="020B0503020204020204" pitchFamily="34" charset="-122"/>
              </a:rPr>
              <a:t>截至</a:t>
            </a:r>
            <a:r>
              <a:rPr lang="en-US" altLang="zh-CN" sz="1200" dirty="0">
                <a:solidFill>
                  <a:srgbClr val="1F4C8D"/>
                </a:solidFill>
                <a:latin typeface="微软雅黑" panose="020B0503020204020204" pitchFamily="34" charset="-122"/>
                <a:ea typeface="微软雅黑" panose="020B0503020204020204" pitchFamily="34" charset="-122"/>
                <a:cs typeface="微软雅黑" panose="020B0503020204020204" pitchFamily="34" charset="-122"/>
              </a:rPr>
              <a:t>2022年11月21日</a:t>
            </a:r>
            <a:r>
              <a:rPr lang="zh-CN" altLang="en-US" sz="1200" dirty="0">
                <a:solidFill>
                  <a:srgbClr val="1F4C8D"/>
                </a:solidFill>
                <a:latin typeface="微软雅黑" panose="020B0503020204020204" pitchFamily="34" charset="-122"/>
                <a:ea typeface="微软雅黑" panose="020B0503020204020204" pitchFamily="34" charset="-122"/>
                <a:cs typeface="微软雅黑" panose="020B0503020204020204" pitchFamily="34" charset="-122"/>
              </a:rPr>
              <a:t>统计数据</a:t>
            </a:r>
            <a:endParaRPr lang="zh-CN" altLang="en-US" sz="1200" dirty="0">
              <a:solidFill>
                <a:srgbClr val="1F4C8D"/>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100" name="图表 1"/>
          <p:cNvGraphicFramePr/>
          <p:nvPr/>
        </p:nvGraphicFramePr>
        <p:xfrm>
          <a:off x="338455" y="1343025"/>
          <a:ext cx="5654040" cy="4882515"/>
        </p:xfrm>
        <a:graphic>
          <a:graphicData uri="http://schemas.openxmlformats.org/drawingml/2006/chart">
            <c:chart xmlns:c="http://schemas.openxmlformats.org/drawingml/2006/chart" xmlns:r="http://schemas.openxmlformats.org/officeDocument/2006/relationships" r:id="rId1"/>
          </a:graphicData>
        </a:graphic>
      </p:graphicFrame>
      <p:pic>
        <p:nvPicPr>
          <p:cNvPr id="2" name="图片 1"/>
          <p:cNvPicPr>
            <a:picLocks noChangeAspect="1"/>
          </p:cNvPicPr>
          <p:nvPr/>
        </p:nvPicPr>
        <p:blipFill>
          <a:blip r:embed="rId2"/>
          <a:stretch>
            <a:fillRect/>
          </a:stretch>
        </p:blipFill>
        <p:spPr>
          <a:xfrm>
            <a:off x="6615430" y="1343025"/>
            <a:ext cx="5234940" cy="4882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8000">
        <p14:prism isInverted="1" isContent="1"/>
      </p:transition>
    </mc:Choice>
    <mc:Fallback>
      <p:transition spd="slow" advClick="0" advTm="8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94615"/>
            <a:ext cx="6179820"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线上线下活动——上市公司召集能力最强</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pic>
        <p:nvPicPr>
          <p:cNvPr id="58" name="图片 9"/>
          <p:cNvPicPr>
            <a:picLocks noChangeAspect="1" noChangeArrowheads="1"/>
          </p:cNvPicPr>
          <p:nvPr/>
        </p:nvPicPr>
        <p:blipFill>
          <a:blip r:embed="rId1"/>
          <a:srcRect/>
          <a:stretch>
            <a:fillRect/>
          </a:stretch>
        </p:blipFill>
        <p:spPr bwMode="auto">
          <a:xfrm>
            <a:off x="8514540" y="4626561"/>
            <a:ext cx="2600104" cy="165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文本框 17"/>
          <p:cNvSpPr txBox="1">
            <a:spLocks noChangeArrowheads="1"/>
          </p:cNvSpPr>
          <p:nvPr/>
        </p:nvSpPr>
        <p:spPr bwMode="auto">
          <a:xfrm>
            <a:off x="11358534" y="4538101"/>
            <a:ext cx="353943" cy="1651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pPr algn="ctr"/>
            <a:r>
              <a:rPr lang="zh-CN" altLang="en-US" sz="1100" dirty="0">
                <a:solidFill>
                  <a:schemeClr val="bg1">
                    <a:lumMod val="50000"/>
                  </a:schemeClr>
                </a:solidFill>
                <a:latin typeface="微软雅黑" panose="020B0503020204020204" pitchFamily="34" charset="-122"/>
                <a:ea typeface="微软雅黑" panose="020B0503020204020204" pitchFamily="34" charset="-122"/>
              </a:rPr>
              <a:t>第十三期灯塔计划</a:t>
            </a:r>
            <a:endParaRPr lang="zh-CN" altLang="zh-CN"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272446" y="1238813"/>
            <a:ext cx="5037772" cy="3847207"/>
          </a:xfrm>
          <a:prstGeom prst="rect">
            <a:avLst/>
          </a:prstGeom>
        </p:spPr>
        <p:txBody>
          <a:bodyPr wrap="square">
            <a:spAutoFit/>
          </a:bodyPr>
          <a:lstStyle/>
          <a:p>
            <a:pPr marL="977900" indent="-977900" fontAlgn="auto">
              <a:lnSpc>
                <a:spcPts val="2280"/>
              </a:lnSpc>
            </a:pPr>
            <a:r>
              <a:rPr lang="zh-CN" altLang="en-US" sz="1200" dirty="0">
                <a:latin typeface="微软雅黑" panose="020B0503020204020204" pitchFamily="34" charset="-122"/>
                <a:ea typeface="微软雅黑" panose="020B0503020204020204" pitchFamily="34" charset="-122"/>
                <a:sym typeface="Wingdings 2" panose="05020102010507070707" pitchFamily="18" charset="2"/>
              </a:rPr>
              <a:t>  合作培训：与证券时报、华泰证券、荣正咨询等合作举办活动，或参 与培训授课，树立 易董 的权威品牌形象。</a:t>
            </a:r>
            <a:endParaRPr lang="zh-CN" altLang="en-US" sz="1200" dirty="0">
              <a:latin typeface="微软雅黑" panose="020B0503020204020204" pitchFamily="34" charset="-122"/>
              <a:ea typeface="微软雅黑" panose="020B0503020204020204" pitchFamily="34" charset="-122"/>
              <a:sym typeface="Wingdings 2" panose="05020102010507070707" pitchFamily="18" charset="2"/>
            </a:endParaRPr>
          </a:p>
          <a:p>
            <a:pPr marL="977900" indent="-977900" fontAlgn="auto">
              <a:lnSpc>
                <a:spcPts val="2280"/>
              </a:lnSpc>
            </a:pPr>
            <a:r>
              <a:rPr lang="zh-CN" altLang="en-US" sz="1200"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sz="1200" dirty="0">
                <a:latin typeface="微软雅黑" panose="020B0503020204020204" pitchFamily="34" charset="-122"/>
                <a:ea typeface="微软雅黑" panose="020B0503020204020204" pitchFamily="34" charset="-122"/>
              </a:rPr>
              <a:t>灯塔计划：易董组织的客户线下共创交流活动。致力于培育深度标杆用户，推动董办信息化普及与进步，为市场贡献合规价值。</a:t>
            </a:r>
            <a:endParaRPr lang="en-US" altLang="zh-CN" sz="1200" dirty="0">
              <a:latin typeface="微软雅黑" panose="020B0503020204020204" pitchFamily="34" charset="-122"/>
              <a:ea typeface="微软雅黑" panose="020B0503020204020204" pitchFamily="34" charset="-122"/>
            </a:endParaRPr>
          </a:p>
          <a:p>
            <a:pPr marL="977900" indent="-977900" fontAlgn="auto">
              <a:lnSpc>
                <a:spcPts val="2280"/>
              </a:lnSpc>
            </a:pPr>
            <a:r>
              <a:rPr lang="zh-CN" altLang="en-US" sz="1200"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sz="1200" dirty="0">
                <a:latin typeface="微软雅黑" panose="020B0503020204020204" pitchFamily="34" charset="-122"/>
                <a:ea typeface="微软雅黑" panose="020B0503020204020204" pitchFamily="34" charset="-122"/>
              </a:rPr>
              <a:t>赋能计划：易董组织上市公司共赴赋能地区，组织优秀上市公司与地区资源对接，赋能地区经济发展以及生态建设。</a:t>
            </a:r>
            <a:endParaRPr lang="zh-CN" altLang="en-US" sz="1200" dirty="0">
              <a:latin typeface="微软雅黑" panose="020B0503020204020204" pitchFamily="34" charset="-122"/>
              <a:ea typeface="微软雅黑" panose="020B0503020204020204" pitchFamily="34" charset="-122"/>
            </a:endParaRPr>
          </a:p>
          <a:p>
            <a:pPr marL="977900" indent="-977900" fontAlgn="auto">
              <a:lnSpc>
                <a:spcPts val="2280"/>
              </a:lnSpc>
            </a:pPr>
            <a:r>
              <a:rPr lang="zh-CN" altLang="en-US" sz="1200"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sz="1200" dirty="0">
                <a:latin typeface="微软雅黑" panose="020B0503020204020204" pitchFamily="34" charset="-122"/>
                <a:ea typeface="微软雅黑" panose="020B0503020204020204" pitchFamily="34" charset="-122"/>
                <a:sym typeface="+mn-ea"/>
              </a:rPr>
              <a:t>易董荟：   易董在全国各地举办的线下活动，定期邀请资本运作、公司战略、各先进技术领域的专业人士，在全国举办线下沙龙活动，打造董办人群知识分享、价值成长体系。</a:t>
            </a:r>
            <a:endParaRPr lang="en-US" altLang="zh-CN" sz="1200" dirty="0">
              <a:latin typeface="微软雅黑" panose="020B0503020204020204" pitchFamily="34" charset="-122"/>
              <a:ea typeface="微软雅黑" panose="020B0503020204020204" pitchFamily="34" charset="-122"/>
            </a:endParaRPr>
          </a:p>
          <a:p>
            <a:pPr marL="977900" indent="-977900" fontAlgn="auto">
              <a:lnSpc>
                <a:spcPts val="2280"/>
              </a:lnSpc>
            </a:pPr>
            <a:r>
              <a:rPr lang="zh-CN" altLang="en-US" sz="1200"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sz="1200" dirty="0">
                <a:latin typeface="微软雅黑" panose="020B0503020204020204" pitchFamily="34" charset="-122"/>
                <a:ea typeface="微软雅黑" panose="020B0503020204020204" pitchFamily="34" charset="-122"/>
              </a:rPr>
              <a:t>易董行：   </a:t>
            </a:r>
            <a:r>
              <a:rPr lang="zh-CN" altLang="en-US" sz="1200" dirty="0">
                <a:latin typeface="微软雅黑" panose="020B0503020204020204" pitchFamily="34" charset="-122"/>
                <a:ea typeface="微软雅黑" panose="020B0503020204020204" pitchFamily="34" charset="-122"/>
                <a:sym typeface="+mn-ea"/>
              </a:rPr>
              <a:t>与各地上市公司协会合办，组织各辖区上市公司来深圳交流学习，</a:t>
            </a:r>
            <a:r>
              <a:rPr lang="zh-CN" altLang="en-US" sz="1200" dirty="0">
                <a:latin typeface="微软雅黑" panose="020B0503020204020204" pitchFamily="34" charset="-122"/>
                <a:ea typeface="微软雅黑" panose="020B0503020204020204" pitchFamily="34" charset="-122"/>
              </a:rPr>
              <a:t>邀请共创用户参与产品研发过程，打造属于董办人员的合规信息化产品。</a:t>
            </a:r>
            <a:endParaRPr lang="zh-CN" altLang="en-US" sz="1200" dirty="0">
              <a:latin typeface="微软雅黑" panose="020B0503020204020204" pitchFamily="34" charset="-122"/>
              <a:ea typeface="微软雅黑" panose="020B0503020204020204" pitchFamily="34" charset="-122"/>
            </a:endParaRPr>
          </a:p>
          <a:p>
            <a:endParaRPr lang="zh-CN" altLang="en-US" sz="1400" dirty="0">
              <a:solidFill>
                <a:schemeClr val="accent6">
                  <a:lumMod val="60000"/>
                  <a:lumOff val="40000"/>
                </a:schemeClr>
              </a:solidFill>
              <a:latin typeface="微软雅黑" panose="020B0503020204020204" pitchFamily="34" charset="-122"/>
              <a:ea typeface="微软雅黑" panose="020B0503020204020204" pitchFamily="34" charset="-122"/>
            </a:endParaRPr>
          </a:p>
        </p:txBody>
      </p:sp>
      <p:sp>
        <p:nvSpPr>
          <p:cNvPr id="50" name="TextBox 11"/>
          <p:cNvSpPr txBox="1">
            <a:spLocks noChangeArrowheads="1"/>
          </p:cNvSpPr>
          <p:nvPr/>
        </p:nvSpPr>
        <p:spPr bwMode="auto">
          <a:xfrm>
            <a:off x="272446" y="5001555"/>
            <a:ext cx="5144721" cy="1476375"/>
          </a:xfrm>
          <a:prstGeom prst="rect">
            <a:avLst/>
          </a:prstGeom>
          <a:solidFill>
            <a:schemeClr val="bg1">
              <a:lumMod val="95000"/>
            </a:schemeClr>
          </a:solidFill>
          <a:ln>
            <a:noFill/>
          </a:ln>
        </p:spPr>
        <p:txBody>
          <a:bodyPr wrap="square">
            <a:spAutoFit/>
          </a:bodyPr>
          <a:lstStyle/>
          <a:p>
            <a:pPr>
              <a:lnSpc>
                <a:spcPct val="150000"/>
              </a:lnSpc>
            </a:pPr>
            <a:r>
              <a:rPr lang="zh-CN" altLang="en-US" sz="1200" dirty="0">
                <a:solidFill>
                  <a:srgbClr val="1E4C8D"/>
                </a:solidFill>
                <a:latin typeface="微软雅黑" panose="020B0503020204020204" pitchFamily="34" charset="-122"/>
                <a:ea typeface="微软雅黑" panose="020B0503020204020204" pitchFamily="34" charset="-122"/>
              </a:rPr>
              <a:t>合作培训： </a:t>
            </a:r>
            <a:r>
              <a:rPr lang="en-US" altLang="zh-CN" sz="1200" b="1" dirty="0">
                <a:solidFill>
                  <a:srgbClr val="FF0000"/>
                </a:solidFill>
                <a:latin typeface="微软雅黑" panose="020B0503020204020204" pitchFamily="34" charset="-122"/>
                <a:ea typeface="微软雅黑" panose="020B0503020204020204" pitchFamily="34" charset="-122"/>
              </a:rPr>
              <a:t>227</a:t>
            </a:r>
            <a:r>
              <a:rPr lang="en-US" altLang="zh-CN" sz="1200" dirty="0">
                <a:solidFill>
                  <a:srgbClr val="1E4C8D"/>
                </a:solidFill>
                <a:latin typeface="微软雅黑" panose="020B0503020204020204" pitchFamily="34" charset="-122"/>
                <a:ea typeface="微软雅黑" panose="020B0503020204020204" pitchFamily="34" charset="-122"/>
              </a:rPr>
              <a:t>场</a:t>
            </a:r>
            <a:r>
              <a:rPr lang="zh-CN" altLang="en-US" sz="1200" dirty="0">
                <a:solidFill>
                  <a:srgbClr val="1E4C8D"/>
                </a:solidFill>
                <a:latin typeface="微软雅黑" panose="020B0503020204020204" pitchFamily="34" charset="-122"/>
                <a:ea typeface="微软雅黑" panose="020B0503020204020204" pitchFamily="34" charset="-122"/>
              </a:rPr>
              <a:t>，约 </a:t>
            </a:r>
            <a:r>
              <a:rPr lang="en-US" altLang="zh-CN" sz="1200" b="1" dirty="0">
                <a:solidFill>
                  <a:srgbClr val="FF0000"/>
                </a:solidFill>
                <a:latin typeface="微软雅黑" panose="020B0503020204020204" pitchFamily="34" charset="-122"/>
                <a:ea typeface="微软雅黑" panose="020B0503020204020204" pitchFamily="34" charset="-122"/>
              </a:rPr>
              <a:t>25474</a:t>
            </a:r>
            <a:r>
              <a:rPr lang="en-US" altLang="zh-CN" sz="1200" dirty="0">
                <a:solidFill>
                  <a:srgbClr val="1E4C8D"/>
                </a:solidFill>
                <a:latin typeface="微软雅黑" panose="020B0503020204020204" pitchFamily="34" charset="-122"/>
                <a:ea typeface="微软雅黑" panose="020B0503020204020204" pitchFamily="34" charset="-122"/>
              </a:rPr>
              <a:t>人参加</a:t>
            </a:r>
            <a:endParaRPr lang="en-US" altLang="zh-CN" sz="1200" dirty="0">
              <a:solidFill>
                <a:srgbClr val="1E4C8D"/>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rgbClr val="1E4C8D"/>
                </a:solidFill>
                <a:latin typeface="微软雅黑" panose="020B0503020204020204" pitchFamily="34" charset="-122"/>
                <a:ea typeface="微软雅黑" panose="020B0503020204020204" pitchFamily="34" charset="-122"/>
                <a:sym typeface="华文楷体" panose="02010600040101010101" pitchFamily="2" charset="-122"/>
              </a:rPr>
              <a:t>灯塔计划：</a:t>
            </a:r>
            <a:r>
              <a:rPr lang="en-US" altLang="zh-CN" sz="1200" dirty="0">
                <a:solidFill>
                  <a:srgbClr val="FF0000"/>
                </a:solidFill>
                <a:latin typeface="微软雅黑" panose="020B0503020204020204" pitchFamily="34" charset="-122"/>
                <a:ea typeface="微软雅黑" panose="020B0503020204020204" pitchFamily="34" charset="-122"/>
                <a:sym typeface="华文楷体" panose="02010600040101010101" pitchFamily="2" charset="-122"/>
              </a:rPr>
              <a:t> </a:t>
            </a:r>
            <a:r>
              <a:rPr lang="en-US" altLang="zh-CN" sz="1200" b="1" dirty="0">
                <a:solidFill>
                  <a:srgbClr val="FF0000"/>
                </a:solidFill>
                <a:latin typeface="微软雅黑" panose="020B0503020204020204" pitchFamily="34" charset="-122"/>
                <a:ea typeface="微软雅黑" panose="020B0503020204020204" pitchFamily="34" charset="-122"/>
                <a:sym typeface="华文楷体" panose="02010600040101010101" pitchFamily="2" charset="-122"/>
              </a:rPr>
              <a:t>16 </a:t>
            </a:r>
            <a:r>
              <a:rPr lang="en-US" altLang="zh-CN" sz="1200" dirty="0" err="1">
                <a:solidFill>
                  <a:srgbClr val="1E4C8D"/>
                </a:solidFill>
                <a:latin typeface="微软雅黑" panose="020B0503020204020204" pitchFamily="34" charset="-122"/>
                <a:ea typeface="微软雅黑" panose="020B0503020204020204" pitchFamily="34" charset="-122"/>
                <a:sym typeface="华文楷体" panose="02010600040101010101" pitchFamily="2" charset="-122"/>
              </a:rPr>
              <a:t>场活动</a:t>
            </a:r>
            <a:r>
              <a:rPr lang="zh-CN" altLang="en-US" sz="1200" dirty="0">
                <a:solidFill>
                  <a:srgbClr val="1E4C8D"/>
                </a:solidFill>
                <a:latin typeface="微软雅黑" panose="020B0503020204020204" pitchFamily="34" charset="-122"/>
                <a:ea typeface="微软雅黑" panose="020B0503020204020204" pitchFamily="34" charset="-122"/>
                <a:sym typeface="华文楷体" panose="02010600040101010101" pitchFamily="2" charset="-122"/>
              </a:rPr>
              <a:t>，约</a:t>
            </a:r>
            <a:r>
              <a:rPr lang="en-US" altLang="zh-CN" sz="1200" dirty="0">
                <a:solidFill>
                  <a:srgbClr val="1E4C8D"/>
                </a:solidFill>
                <a:latin typeface="微软雅黑" panose="020B0503020204020204" pitchFamily="34" charset="-122"/>
                <a:ea typeface="微软雅黑" panose="020B0503020204020204" pitchFamily="34" charset="-122"/>
                <a:sym typeface="华文楷体" panose="02010600040101010101" pitchFamily="2" charset="-122"/>
              </a:rPr>
              <a:t> </a:t>
            </a:r>
            <a:r>
              <a:rPr lang="en-US" altLang="zh-CN" sz="1200" b="1" dirty="0">
                <a:solidFill>
                  <a:srgbClr val="FF0000"/>
                </a:solidFill>
                <a:latin typeface="微软雅黑" panose="020B0503020204020204" pitchFamily="34" charset="-122"/>
                <a:ea typeface="微软雅黑" panose="020B0503020204020204" pitchFamily="34" charset="-122"/>
                <a:sym typeface="华文楷体" panose="02010600040101010101" pitchFamily="2" charset="-122"/>
              </a:rPr>
              <a:t>1900</a:t>
            </a:r>
            <a:r>
              <a:rPr lang="en-US" altLang="zh-CN" sz="1200" dirty="0">
                <a:solidFill>
                  <a:srgbClr val="1E4C8D"/>
                </a:solidFill>
                <a:latin typeface="微软雅黑" panose="020B0503020204020204" pitchFamily="34" charset="-122"/>
                <a:ea typeface="微软雅黑" panose="020B0503020204020204" pitchFamily="34" charset="-122"/>
                <a:sym typeface="华文楷体" panose="02010600040101010101" pitchFamily="2" charset="-122"/>
              </a:rPr>
              <a:t>人参加</a:t>
            </a:r>
            <a:endParaRPr lang="en-US" altLang="zh-CN" sz="1200" dirty="0">
              <a:solidFill>
                <a:srgbClr val="1E4C8D"/>
              </a:solidFill>
              <a:latin typeface="微软雅黑" panose="020B0503020204020204" pitchFamily="34" charset="-122"/>
              <a:ea typeface="微软雅黑" panose="020B0503020204020204" pitchFamily="34" charset="-122"/>
              <a:sym typeface="华文楷体" panose="02010600040101010101" pitchFamily="2" charset="-122"/>
            </a:endParaRPr>
          </a:p>
          <a:p>
            <a:pPr>
              <a:lnSpc>
                <a:spcPct val="150000"/>
              </a:lnSpc>
            </a:pPr>
            <a:r>
              <a:rPr lang="zh-CN" altLang="en-US" sz="1200" dirty="0">
                <a:solidFill>
                  <a:srgbClr val="1E4C8D"/>
                </a:solidFill>
                <a:latin typeface="微软雅黑" panose="020B0503020204020204" pitchFamily="34" charset="-122"/>
                <a:ea typeface="微软雅黑" panose="020B0503020204020204" pitchFamily="34" charset="-122"/>
                <a:sym typeface="华文楷体" panose="02010600040101010101" pitchFamily="2" charset="-122"/>
              </a:rPr>
              <a:t>赋能计划：</a:t>
            </a:r>
            <a:r>
              <a:rPr lang="en-US" altLang="zh-CN" sz="1200" b="1" dirty="0">
                <a:solidFill>
                  <a:srgbClr val="FF0000"/>
                </a:solidFill>
                <a:latin typeface="微软雅黑" panose="020B0503020204020204" pitchFamily="34" charset="-122"/>
                <a:ea typeface="微软雅黑" panose="020B0503020204020204" pitchFamily="34" charset="-122"/>
                <a:sym typeface="华文楷体" panose="02010600040101010101" pitchFamily="2" charset="-122"/>
              </a:rPr>
              <a:t> 1 </a:t>
            </a:r>
            <a:r>
              <a:rPr lang="en-US" altLang="zh-CN" sz="1200" dirty="0" err="1">
                <a:solidFill>
                  <a:srgbClr val="1E4C8D"/>
                </a:solidFill>
                <a:latin typeface="微软雅黑" panose="020B0503020204020204" pitchFamily="34" charset="-122"/>
                <a:ea typeface="微软雅黑" panose="020B0503020204020204" pitchFamily="34" charset="-122"/>
                <a:sym typeface="华文楷体" panose="02010600040101010101" pitchFamily="2" charset="-122"/>
              </a:rPr>
              <a:t>场活动</a:t>
            </a:r>
            <a:r>
              <a:rPr lang="zh-CN" altLang="en-US" sz="1200" dirty="0">
                <a:solidFill>
                  <a:srgbClr val="1E4C8D"/>
                </a:solidFill>
                <a:latin typeface="微软雅黑" panose="020B0503020204020204" pitchFamily="34" charset="-122"/>
                <a:ea typeface="微软雅黑" panose="020B0503020204020204" pitchFamily="34" charset="-122"/>
                <a:sym typeface="华文楷体" panose="02010600040101010101" pitchFamily="2" charset="-122"/>
              </a:rPr>
              <a:t>，约</a:t>
            </a:r>
            <a:r>
              <a:rPr lang="en-US" altLang="zh-CN" sz="1200" dirty="0">
                <a:solidFill>
                  <a:srgbClr val="1E4C8D"/>
                </a:solidFill>
                <a:latin typeface="微软雅黑" panose="020B0503020204020204" pitchFamily="34" charset="-122"/>
                <a:ea typeface="微软雅黑" panose="020B0503020204020204" pitchFamily="34" charset="-122"/>
                <a:sym typeface="华文楷体" panose="02010600040101010101" pitchFamily="2" charset="-122"/>
              </a:rPr>
              <a:t> </a:t>
            </a:r>
            <a:r>
              <a:rPr lang="en-US" altLang="zh-CN" sz="1200" b="1" dirty="0">
                <a:solidFill>
                  <a:srgbClr val="FF0000"/>
                </a:solidFill>
                <a:latin typeface="微软雅黑" panose="020B0503020204020204" pitchFamily="34" charset="-122"/>
                <a:ea typeface="微软雅黑" panose="020B0503020204020204" pitchFamily="34" charset="-122"/>
                <a:sym typeface="华文楷体" panose="02010600040101010101" pitchFamily="2" charset="-122"/>
              </a:rPr>
              <a:t>350</a:t>
            </a:r>
            <a:r>
              <a:rPr lang="en-US" altLang="zh-CN" sz="1200" dirty="0">
                <a:solidFill>
                  <a:srgbClr val="1E4C8D"/>
                </a:solidFill>
                <a:latin typeface="微软雅黑" panose="020B0503020204020204" pitchFamily="34" charset="-122"/>
                <a:ea typeface="微软雅黑" panose="020B0503020204020204" pitchFamily="34" charset="-122"/>
                <a:sym typeface="华文楷体" panose="02010600040101010101" pitchFamily="2" charset="-122"/>
              </a:rPr>
              <a:t>人参加</a:t>
            </a:r>
            <a:r>
              <a:rPr lang="zh-CN" altLang="en-US" sz="1200" dirty="0">
                <a:solidFill>
                  <a:srgbClr val="1E4C8D"/>
                </a:solidFill>
                <a:latin typeface="微软雅黑" panose="020B0503020204020204" pitchFamily="34" charset="-122"/>
                <a:ea typeface="微软雅黑" panose="020B0503020204020204" pitchFamily="34" charset="-122"/>
                <a:sym typeface="华文楷体" panose="02010600040101010101" pitchFamily="2" charset="-122"/>
              </a:rPr>
              <a:t>，线上直播收看人数破</a:t>
            </a:r>
            <a:r>
              <a:rPr lang="zh-CN" altLang="en-US" sz="1200" dirty="0">
                <a:solidFill>
                  <a:srgbClr val="FF0000"/>
                </a:solidFill>
                <a:latin typeface="微软雅黑" panose="020B0503020204020204" pitchFamily="34" charset="-122"/>
                <a:ea typeface="微软雅黑" panose="020B0503020204020204" pitchFamily="34" charset="-122"/>
                <a:sym typeface="华文楷体" panose="02010600040101010101" pitchFamily="2" charset="-122"/>
              </a:rPr>
              <a:t>百万</a:t>
            </a:r>
            <a:endParaRPr lang="en-US" altLang="zh-CN" sz="12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rgbClr val="1E4C8D"/>
                </a:solidFill>
                <a:latin typeface="微软雅黑" panose="020B0503020204020204" pitchFamily="34" charset="-122"/>
                <a:ea typeface="微软雅黑" panose="020B0503020204020204" pitchFamily="34" charset="-122"/>
              </a:rPr>
              <a:t>易董荟：</a:t>
            </a:r>
            <a:r>
              <a:rPr lang="en-US" altLang="zh-CN" sz="1200" b="1" dirty="0">
                <a:solidFill>
                  <a:srgbClr val="1E4C8D"/>
                </a:solidFill>
                <a:latin typeface="微软雅黑" panose="020B0503020204020204" pitchFamily="34" charset="-122"/>
                <a:ea typeface="微软雅黑" panose="020B0503020204020204" pitchFamily="34" charset="-122"/>
                <a:sym typeface="华文楷体" panose="02010600040101010101" pitchFamily="2" charset="-122"/>
              </a:rPr>
              <a:t>    </a:t>
            </a:r>
            <a:r>
              <a:rPr lang="en-US" altLang="zh-CN" sz="1200" b="1" dirty="0">
                <a:solidFill>
                  <a:srgbClr val="FF0000"/>
                </a:solidFill>
                <a:latin typeface="微软雅黑" panose="020B0503020204020204" pitchFamily="34" charset="-122"/>
                <a:ea typeface="微软雅黑" panose="020B0503020204020204" pitchFamily="34" charset="-122"/>
                <a:sym typeface="华文楷体" panose="02010600040101010101" pitchFamily="2" charset="-122"/>
              </a:rPr>
              <a:t>26</a:t>
            </a:r>
            <a:r>
              <a:rPr lang="en-US" altLang="zh-CN" sz="1200" dirty="0">
                <a:solidFill>
                  <a:srgbClr val="1E4C8D"/>
                </a:solidFill>
                <a:latin typeface="微软雅黑" panose="020B0503020204020204" pitchFamily="34" charset="-122"/>
                <a:ea typeface="微软雅黑" panose="020B0503020204020204" pitchFamily="34" charset="-122"/>
                <a:sym typeface="华文楷体" panose="02010600040101010101" pitchFamily="2" charset="-122"/>
              </a:rPr>
              <a:t>场活动</a:t>
            </a:r>
            <a:r>
              <a:rPr lang="zh-CN" altLang="en-US" sz="1200" dirty="0">
                <a:solidFill>
                  <a:srgbClr val="1E4C8D"/>
                </a:solidFill>
                <a:latin typeface="微软雅黑" panose="020B0503020204020204" pitchFamily="34" charset="-122"/>
                <a:ea typeface="微软雅黑" panose="020B0503020204020204" pitchFamily="34" charset="-122"/>
                <a:sym typeface="华文楷体" panose="02010600040101010101" pitchFamily="2" charset="-122"/>
              </a:rPr>
              <a:t>，约</a:t>
            </a:r>
            <a:r>
              <a:rPr lang="en-US" altLang="zh-CN" sz="1200" dirty="0">
                <a:solidFill>
                  <a:srgbClr val="1E4C8D"/>
                </a:solidFill>
                <a:latin typeface="微软雅黑" panose="020B0503020204020204" pitchFamily="34" charset="-122"/>
                <a:ea typeface="微软雅黑" panose="020B0503020204020204" pitchFamily="34" charset="-122"/>
                <a:sym typeface="华文楷体" panose="02010600040101010101" pitchFamily="2" charset="-122"/>
              </a:rPr>
              <a:t> </a:t>
            </a:r>
            <a:r>
              <a:rPr lang="en-US" altLang="zh-CN" sz="1200" b="1" dirty="0">
                <a:solidFill>
                  <a:srgbClr val="FF0000"/>
                </a:solidFill>
                <a:latin typeface="微软雅黑" panose="020B0503020204020204" pitchFamily="34" charset="-122"/>
                <a:ea typeface="微软雅黑" panose="020B0503020204020204" pitchFamily="34" charset="-122"/>
                <a:sym typeface="华文楷体" panose="02010600040101010101" pitchFamily="2" charset="-122"/>
              </a:rPr>
              <a:t>2317</a:t>
            </a:r>
            <a:r>
              <a:rPr lang="en-US" altLang="zh-CN" sz="1200" dirty="0">
                <a:solidFill>
                  <a:srgbClr val="1E4C8D"/>
                </a:solidFill>
                <a:latin typeface="微软雅黑" panose="020B0503020204020204" pitchFamily="34" charset="-122"/>
                <a:ea typeface="微软雅黑" panose="020B0503020204020204" pitchFamily="34" charset="-122"/>
                <a:sym typeface="华文楷体" panose="02010600040101010101" pitchFamily="2" charset="-122"/>
              </a:rPr>
              <a:t>人参加</a:t>
            </a:r>
            <a:endParaRPr lang="en-US" altLang="zh-CN" sz="1200" dirty="0">
              <a:solidFill>
                <a:srgbClr val="1E4C8D"/>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rgbClr val="1E4C8D"/>
                </a:solidFill>
                <a:latin typeface="微软雅黑" panose="020B0503020204020204" pitchFamily="34" charset="-122"/>
                <a:ea typeface="微软雅黑" panose="020B0503020204020204" pitchFamily="34" charset="-122"/>
              </a:rPr>
              <a:t>易董行</a:t>
            </a:r>
            <a:r>
              <a:rPr lang="zh-CN" altLang="en-US" sz="1200" dirty="0">
                <a:solidFill>
                  <a:srgbClr val="1E4C8D"/>
                </a:solidFill>
                <a:latin typeface="微软雅黑" panose="020B0503020204020204" pitchFamily="34" charset="-122"/>
                <a:ea typeface="微软雅黑" panose="020B0503020204020204" pitchFamily="34" charset="-122"/>
              </a:rPr>
              <a:t>：    共</a:t>
            </a:r>
            <a:r>
              <a:rPr lang="en-US" altLang="zh-CN" sz="1200" b="1" dirty="0">
                <a:solidFill>
                  <a:srgbClr val="FF0000"/>
                </a:solidFill>
                <a:latin typeface="微软雅黑" panose="020B0503020204020204" pitchFamily="34" charset="-122"/>
                <a:ea typeface="微软雅黑" panose="020B0503020204020204" pitchFamily="34" charset="-122"/>
              </a:rPr>
              <a:t>15</a:t>
            </a:r>
            <a:r>
              <a:rPr lang="en-US" altLang="zh-CN" sz="1200" dirty="0">
                <a:solidFill>
                  <a:srgbClr val="1E4C8D"/>
                </a:solidFill>
                <a:latin typeface="微软雅黑" panose="020B0503020204020204" pitchFamily="34" charset="-122"/>
                <a:ea typeface="微软雅黑" panose="020B0503020204020204" pitchFamily="34" charset="-122"/>
              </a:rPr>
              <a:t>期，近 </a:t>
            </a:r>
            <a:r>
              <a:rPr lang="en-US" altLang="zh-CN" sz="1200" b="1" dirty="0">
                <a:solidFill>
                  <a:srgbClr val="FF0000"/>
                </a:solidFill>
                <a:latin typeface="微软雅黑" panose="020B0503020204020204" pitchFamily="34" charset="-122"/>
                <a:ea typeface="微软雅黑" panose="020B0503020204020204" pitchFamily="34" charset="-122"/>
              </a:rPr>
              <a:t>700</a:t>
            </a:r>
            <a:r>
              <a:rPr lang="zh-CN" altLang="en-US" sz="1200" b="1" dirty="0">
                <a:solidFill>
                  <a:srgbClr val="1E4C8D"/>
                </a:solidFill>
                <a:latin typeface="微软雅黑" panose="020B0503020204020204" pitchFamily="34" charset="-122"/>
                <a:ea typeface="微软雅黑" panose="020B0503020204020204" pitchFamily="34" charset="-122"/>
              </a:rPr>
              <a:t> </a:t>
            </a:r>
            <a:r>
              <a:rPr lang="zh-CN" altLang="en-US" sz="1200" dirty="0">
                <a:solidFill>
                  <a:srgbClr val="1E4C8D"/>
                </a:solidFill>
                <a:latin typeface="微软雅黑" panose="020B0503020204020204" pitchFamily="34" charset="-122"/>
                <a:ea typeface="微软雅黑" panose="020B0503020204020204" pitchFamily="34" charset="-122"/>
              </a:rPr>
              <a:t>家上市公司</a:t>
            </a:r>
            <a:r>
              <a:rPr lang="en-US" altLang="zh-CN" sz="1200" dirty="0">
                <a:solidFill>
                  <a:srgbClr val="1E4C8D"/>
                </a:solidFill>
                <a:latin typeface="微软雅黑" panose="020B0503020204020204" pitchFamily="34" charset="-122"/>
                <a:ea typeface="微软雅黑" panose="020B0503020204020204" pitchFamily="34" charset="-122"/>
              </a:rPr>
              <a:t>参加</a:t>
            </a:r>
            <a:endParaRPr lang="en-US" altLang="zh-CN" sz="1200" dirty="0">
              <a:solidFill>
                <a:srgbClr val="1E4C8D"/>
              </a:solidFill>
              <a:latin typeface="微软雅黑" panose="020B0503020204020204" pitchFamily="34" charset="-122"/>
              <a:ea typeface="微软雅黑" panose="020B0503020204020204" pitchFamily="34" charset="-122"/>
            </a:endParaRPr>
          </a:p>
        </p:txBody>
      </p:sp>
      <p:pic>
        <p:nvPicPr>
          <p:cNvPr id="55" name="图片 13"/>
          <p:cNvPicPr>
            <a:picLocks noChangeAspect="1" noChangeArrowheads="1"/>
          </p:cNvPicPr>
          <p:nvPr/>
        </p:nvPicPr>
        <p:blipFill>
          <a:blip r:embed="rId2"/>
          <a:srcRect/>
          <a:stretch>
            <a:fillRect/>
          </a:stretch>
        </p:blipFill>
        <p:spPr bwMode="auto">
          <a:xfrm>
            <a:off x="8527330" y="1309074"/>
            <a:ext cx="2587313" cy="1683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文本框 15"/>
          <p:cNvSpPr txBox="1">
            <a:spLocks noChangeArrowheads="1"/>
          </p:cNvSpPr>
          <p:nvPr/>
        </p:nvSpPr>
        <p:spPr bwMode="auto">
          <a:xfrm>
            <a:off x="11355579" y="1270083"/>
            <a:ext cx="353943" cy="172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r>
              <a:rPr lang="zh-CN" altLang="en-US" sz="1100" dirty="0">
                <a:solidFill>
                  <a:schemeClr val="bg1">
                    <a:lumMod val="50000"/>
                  </a:schemeClr>
                </a:solidFill>
                <a:latin typeface="微软雅黑" panose="020B0503020204020204" pitchFamily="34" charset="-122"/>
                <a:ea typeface="微软雅黑" panose="020B0503020204020204" pitchFamily="34" charset="-122"/>
              </a:rPr>
              <a:t>易董行 参观华大基因</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61" name="图片 14"/>
          <p:cNvPicPr>
            <a:picLocks noChangeAspect="1" noChangeArrowheads="1"/>
          </p:cNvPicPr>
          <p:nvPr/>
        </p:nvPicPr>
        <p:blipFill>
          <a:blip r:embed="rId3"/>
          <a:srcRect/>
          <a:stretch>
            <a:fillRect/>
          </a:stretch>
        </p:blipFill>
        <p:spPr bwMode="auto">
          <a:xfrm>
            <a:off x="8514539" y="3129738"/>
            <a:ext cx="2625019" cy="1359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文本框 16"/>
          <p:cNvSpPr txBox="1">
            <a:spLocks noChangeArrowheads="1"/>
          </p:cNvSpPr>
          <p:nvPr/>
        </p:nvSpPr>
        <p:spPr bwMode="auto">
          <a:xfrm>
            <a:off x="11206280" y="3109800"/>
            <a:ext cx="523220" cy="1651818"/>
          </a:xfrm>
          <a:prstGeom prst="rect">
            <a:avLst/>
          </a:prstGeom>
          <a:noFill/>
          <a:ln>
            <a:noFill/>
          </a:ln>
        </p:spPr>
        <p:txBody>
          <a:bodyPr vert="eaVert" wrap="square">
            <a:spAutoFit/>
          </a:bodyPr>
          <a:lstStyle/>
          <a:p>
            <a:r>
              <a:rPr lang="zh-CN" altLang="en-US" sz="1100" dirty="0">
                <a:solidFill>
                  <a:schemeClr val="bg1">
                    <a:lumMod val="50000"/>
                  </a:schemeClr>
                </a:solidFill>
                <a:latin typeface="微软雅黑" panose="020B0503020204020204" pitchFamily="34" charset="-122"/>
                <a:ea typeface="微软雅黑" panose="020B0503020204020204" pitchFamily="34" charset="-122"/>
              </a:rPr>
              <a:t>第十一期易董灯塔计划</a:t>
            </a:r>
            <a:endParaRPr lang="en-US" altLang="zh-CN" sz="11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1100" dirty="0">
                <a:solidFill>
                  <a:schemeClr val="bg1">
                    <a:lumMod val="50000"/>
                  </a:schemeClr>
                </a:solidFill>
                <a:latin typeface="微软雅黑" panose="020B0503020204020204" pitchFamily="34" charset="-122"/>
                <a:ea typeface="微软雅黑" panose="020B0503020204020204" pitchFamily="34" charset="-122"/>
              </a:rPr>
              <a:t>并购重组提升价值</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4" name="图片 13" descr="0917d6dded64a7eb7c0411f180489e76"/>
          <p:cNvPicPr/>
          <p:nvPr/>
        </p:nvPicPr>
        <p:blipFill>
          <a:blip r:embed="rId4">
            <a:extLst>
              <a:ext uri="{28A0092B-C50C-407E-A947-70E740481C1C}">
                <a14:useLocalDpi xmlns:a14="http://schemas.microsoft.com/office/drawing/2010/main" val="0"/>
              </a:ext>
            </a:extLst>
          </a:blip>
          <a:srcRect/>
          <a:stretch>
            <a:fillRect/>
          </a:stretch>
        </p:blipFill>
        <p:spPr bwMode="auto">
          <a:xfrm>
            <a:off x="5562743" y="1309074"/>
            <a:ext cx="2607750" cy="1683631"/>
          </a:xfrm>
          <a:prstGeom prst="rect">
            <a:avLst/>
          </a:prstGeom>
          <a:noFill/>
          <a:ln>
            <a:noFill/>
          </a:ln>
        </p:spPr>
      </p:pic>
      <p:sp>
        <p:nvSpPr>
          <p:cNvPr id="18" name="文本框 15"/>
          <p:cNvSpPr txBox="1">
            <a:spLocks noChangeArrowheads="1"/>
          </p:cNvSpPr>
          <p:nvPr/>
        </p:nvSpPr>
        <p:spPr bwMode="auto">
          <a:xfrm>
            <a:off x="5493294" y="4691920"/>
            <a:ext cx="277735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n-US" altLang="zh-CN" sz="1200" dirty="0">
                <a:solidFill>
                  <a:schemeClr val="bg1">
                    <a:lumMod val="50000"/>
                  </a:schemeClr>
                </a:solidFill>
                <a:latin typeface="微软雅黑" panose="020B0503020204020204" pitchFamily="34" charset="-122"/>
                <a:ea typeface="微软雅黑" panose="020B0503020204020204" pitchFamily="34" charset="-122"/>
              </a:rPr>
              <a:t>2020</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8</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月</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7</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日，</a:t>
            </a: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“‘走进巴彦淖尔，共享天赋河套’”</a:t>
            </a:r>
            <a:r>
              <a:rPr lang="en-US" altLang="zh-CN" sz="1200" b="1" dirty="0">
                <a:solidFill>
                  <a:schemeClr val="bg1">
                    <a:lumMod val="50000"/>
                  </a:schemeClr>
                </a:solidFill>
                <a:latin typeface="微软雅黑" panose="020B0503020204020204" pitchFamily="34" charset="-122"/>
                <a:ea typeface="微软雅黑" panose="020B0503020204020204" pitchFamily="34" charset="-122"/>
              </a:rPr>
              <a:t>2020</a:t>
            </a: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 百家上市公司高峰论坛</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在巴彦淖尔市临河区启动。来自全国各地各行各业的近</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200</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家上市公司高管、全球知名券商共为河套平原建言献策，赋予新的活力 。 </a:t>
            </a: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活动被新华社、人民网、内蒙古日报、巴彦淖尔日报等多家媒体报道。全景网现场直播，收看人数突破百万。</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9" name="图片 18" descr="微信图片_20200810153430"/>
          <p:cNvPicPr/>
          <p:nvPr/>
        </p:nvPicPr>
        <p:blipFill rotWithShape="1">
          <a:blip r:embed="rId5"/>
          <a:srcRect/>
          <a:stretch>
            <a:fillRect/>
          </a:stretch>
        </p:blipFill>
        <p:spPr bwMode="auto">
          <a:xfrm>
            <a:off x="5554108" y="3162417"/>
            <a:ext cx="2625019" cy="135979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advClick="0" advTm="8000">
        <p14:prism isInverted="1" isContent="1"/>
      </p:transition>
    </mc:Choice>
    <mc:Fallback>
      <p:transition spd="slow" advClick="0" advTm="8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94615"/>
            <a:ext cx="6224270"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建立上市公司与金融机构 合规共创生态圈</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8151" y="677545"/>
            <a:ext cx="12210415" cy="6164580"/>
          </a:xfrm>
          <a:prstGeom prst="rect">
            <a:avLst/>
          </a:prstGeom>
          <a:solidFill>
            <a:srgbClr val="0E2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147035" y="1667864"/>
            <a:ext cx="4595813" cy="4351421"/>
          </a:xfrm>
          <a:prstGeom prst="ellipse">
            <a:avLst/>
          </a:prstGeom>
          <a:noFill/>
          <a:ln w="762000">
            <a:solidFill>
              <a:schemeClr val="accent2">
                <a:lumMod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nvGrpSpPr>
          <p:cNvPr id="6" name="组合 143"/>
          <p:cNvGrpSpPr/>
          <p:nvPr/>
        </p:nvGrpSpPr>
        <p:grpSpPr>
          <a:xfrm>
            <a:off x="3353609" y="2469377"/>
            <a:ext cx="1552575" cy="871112"/>
            <a:chOff x="1390533" y="2423709"/>
            <a:chExt cx="1552574" cy="871112"/>
          </a:xfrm>
        </p:grpSpPr>
        <p:grpSp>
          <p:nvGrpSpPr>
            <p:cNvPr id="2" name="组合 104"/>
            <p:cNvGrpSpPr/>
            <p:nvPr/>
          </p:nvGrpSpPr>
          <p:grpSpPr bwMode="auto">
            <a:xfrm>
              <a:off x="1943487" y="2423709"/>
              <a:ext cx="396000" cy="533960"/>
              <a:chOff x="89325" y="0"/>
              <a:chExt cx="928397" cy="1375887"/>
            </a:xfrm>
            <a:solidFill>
              <a:schemeClr val="accent3">
                <a:lumMod val="40000"/>
                <a:lumOff val="60000"/>
              </a:schemeClr>
            </a:solidFill>
          </p:grpSpPr>
          <p:sp>
            <p:nvSpPr>
              <p:cNvPr id="9" name="Freeform 18"/>
              <p:cNvSpPr>
                <a:spLocks noChangeArrowheads="1"/>
              </p:cNvSpPr>
              <p:nvPr/>
            </p:nvSpPr>
            <p:spPr bwMode="auto">
              <a:xfrm>
                <a:off x="299792" y="50035"/>
                <a:ext cx="510192" cy="421130"/>
              </a:xfrm>
              <a:custGeom>
                <a:avLst/>
                <a:gdLst>
                  <a:gd name="T0" fmla="*/ 644034945 w 198"/>
                  <a:gd name="T1" fmla="*/ 12129037 h 171"/>
                  <a:gd name="T2" fmla="*/ 1141997797 w 198"/>
                  <a:gd name="T3" fmla="*/ 175889501 h 171"/>
                  <a:gd name="T4" fmla="*/ 1201754679 w 198"/>
                  <a:gd name="T5" fmla="*/ 733881825 h 171"/>
                  <a:gd name="T6" fmla="*/ 1088881141 w 198"/>
                  <a:gd name="T7" fmla="*/ 1018942506 h 171"/>
                  <a:gd name="T8" fmla="*/ 1042404711 w 198"/>
                  <a:gd name="T9" fmla="*/ 727816075 h 171"/>
                  <a:gd name="T10" fmla="*/ 942811625 w 198"/>
                  <a:gd name="T11" fmla="*/ 394234323 h 171"/>
                  <a:gd name="T12" fmla="*/ 637394719 w 198"/>
                  <a:gd name="T13" fmla="*/ 345713252 h 171"/>
                  <a:gd name="T14" fmla="*/ 252302828 w 198"/>
                  <a:gd name="T15" fmla="*/ 400297610 h 171"/>
                  <a:gd name="T16" fmla="*/ 172627844 w 198"/>
                  <a:gd name="T17" fmla="*/ 727816075 h 171"/>
                  <a:gd name="T18" fmla="*/ 139429289 w 198"/>
                  <a:gd name="T19" fmla="*/ 952226648 h 171"/>
                  <a:gd name="T20" fmla="*/ 86312633 w 198"/>
                  <a:gd name="T21" fmla="*/ 564058074 h 171"/>
                  <a:gd name="T22" fmla="*/ 644034945 w 198"/>
                  <a:gd name="T23" fmla="*/ 12129037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8" h="171">
                    <a:moveTo>
                      <a:pt x="97" y="2"/>
                    </a:moveTo>
                    <a:cubicBezTo>
                      <a:pt x="97" y="2"/>
                      <a:pt x="146" y="0"/>
                      <a:pt x="172" y="29"/>
                    </a:cubicBezTo>
                    <a:cubicBezTo>
                      <a:pt x="198" y="58"/>
                      <a:pt x="187" y="96"/>
                      <a:pt x="181" y="121"/>
                    </a:cubicBezTo>
                    <a:cubicBezTo>
                      <a:pt x="181" y="121"/>
                      <a:pt x="164" y="166"/>
                      <a:pt x="164" y="168"/>
                    </a:cubicBezTo>
                    <a:cubicBezTo>
                      <a:pt x="163" y="171"/>
                      <a:pt x="162" y="132"/>
                      <a:pt x="157" y="120"/>
                    </a:cubicBezTo>
                    <a:cubicBezTo>
                      <a:pt x="152" y="109"/>
                      <a:pt x="160" y="77"/>
                      <a:pt x="142" y="65"/>
                    </a:cubicBezTo>
                    <a:cubicBezTo>
                      <a:pt x="123" y="52"/>
                      <a:pt x="96" y="57"/>
                      <a:pt x="96" y="57"/>
                    </a:cubicBezTo>
                    <a:cubicBezTo>
                      <a:pt x="96" y="57"/>
                      <a:pt x="57" y="45"/>
                      <a:pt x="38" y="66"/>
                    </a:cubicBezTo>
                    <a:cubicBezTo>
                      <a:pt x="19" y="87"/>
                      <a:pt x="29" y="104"/>
                      <a:pt x="26" y="120"/>
                    </a:cubicBezTo>
                    <a:cubicBezTo>
                      <a:pt x="23" y="136"/>
                      <a:pt x="21" y="157"/>
                      <a:pt x="21" y="157"/>
                    </a:cubicBezTo>
                    <a:cubicBezTo>
                      <a:pt x="21" y="157"/>
                      <a:pt x="14" y="111"/>
                      <a:pt x="13" y="93"/>
                    </a:cubicBezTo>
                    <a:cubicBezTo>
                      <a:pt x="12" y="75"/>
                      <a:pt x="0" y="4"/>
                      <a:pt x="97" y="2"/>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10" name="Freeform 19"/>
              <p:cNvSpPr>
                <a:spLocks noChangeArrowheads="1"/>
              </p:cNvSpPr>
              <p:nvPr/>
            </p:nvSpPr>
            <p:spPr bwMode="auto">
              <a:xfrm>
                <a:off x="89325" y="633780"/>
                <a:ext cx="928397" cy="742107"/>
              </a:xfrm>
              <a:custGeom>
                <a:avLst/>
                <a:gdLst>
                  <a:gd name="T0" fmla="*/ 1031896242 w 458"/>
                  <a:gd name="T1" fmla="*/ 66867022 h 345"/>
                  <a:gd name="T2" fmla="*/ 1418024576 w 458"/>
                  <a:gd name="T3" fmla="*/ 431589509 h 345"/>
                  <a:gd name="T4" fmla="*/ 1857413236 w 458"/>
                  <a:gd name="T5" fmla="*/ 0 h 345"/>
                  <a:gd name="T6" fmla="*/ 1937301145 w 458"/>
                  <a:gd name="T7" fmla="*/ 42552190 h 345"/>
                  <a:gd name="T8" fmla="*/ 2147483646 w 458"/>
                  <a:gd name="T9" fmla="*/ 310015347 h 345"/>
                  <a:gd name="T10" fmla="*/ 2147483646 w 458"/>
                  <a:gd name="T11" fmla="*/ 1513602019 h 345"/>
                  <a:gd name="T12" fmla="*/ 2147483646 w 458"/>
                  <a:gd name="T13" fmla="*/ 2097160464 h 345"/>
                  <a:gd name="T14" fmla="*/ 0 w 458"/>
                  <a:gd name="T15" fmla="*/ 2097160464 h 345"/>
                  <a:gd name="T16" fmla="*/ 133148235 w 458"/>
                  <a:gd name="T17" fmla="*/ 729447439 h 345"/>
                  <a:gd name="T18" fmla="*/ 499303302 w 458"/>
                  <a:gd name="T19" fmla="*/ 291777990 h 345"/>
                  <a:gd name="T20" fmla="*/ 1031896242 w 458"/>
                  <a:gd name="T21" fmla="*/ 66867022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8" h="345">
                    <a:moveTo>
                      <a:pt x="155" y="11"/>
                    </a:moveTo>
                    <a:cubicBezTo>
                      <a:pt x="155" y="11"/>
                      <a:pt x="199" y="68"/>
                      <a:pt x="213" y="71"/>
                    </a:cubicBezTo>
                    <a:cubicBezTo>
                      <a:pt x="221" y="73"/>
                      <a:pt x="279" y="0"/>
                      <a:pt x="279" y="0"/>
                    </a:cubicBezTo>
                    <a:cubicBezTo>
                      <a:pt x="279" y="0"/>
                      <a:pt x="287" y="0"/>
                      <a:pt x="291" y="7"/>
                    </a:cubicBezTo>
                    <a:cubicBezTo>
                      <a:pt x="291" y="7"/>
                      <a:pt x="383" y="27"/>
                      <a:pt x="398" y="51"/>
                    </a:cubicBezTo>
                    <a:cubicBezTo>
                      <a:pt x="414" y="74"/>
                      <a:pt x="435" y="172"/>
                      <a:pt x="447" y="249"/>
                    </a:cubicBezTo>
                    <a:cubicBezTo>
                      <a:pt x="458" y="326"/>
                      <a:pt x="452" y="345"/>
                      <a:pt x="452" y="345"/>
                    </a:cubicBezTo>
                    <a:cubicBezTo>
                      <a:pt x="0" y="345"/>
                      <a:pt x="0" y="345"/>
                      <a:pt x="0" y="345"/>
                    </a:cubicBezTo>
                    <a:cubicBezTo>
                      <a:pt x="0" y="345"/>
                      <a:pt x="19" y="136"/>
                      <a:pt x="20" y="120"/>
                    </a:cubicBezTo>
                    <a:cubicBezTo>
                      <a:pt x="22" y="103"/>
                      <a:pt x="27" y="64"/>
                      <a:pt x="75" y="48"/>
                    </a:cubicBezTo>
                    <a:cubicBezTo>
                      <a:pt x="123" y="31"/>
                      <a:pt x="144" y="25"/>
                      <a:pt x="155" y="11"/>
                    </a:cubicBezTo>
                    <a:close/>
                  </a:path>
                </a:pathLst>
              </a:custGeom>
              <a:noFill/>
              <a:ln w="28575">
                <a:solidFill>
                  <a:srgbClr val="21518B"/>
                </a:solid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11" name="Freeform 20"/>
              <p:cNvSpPr>
                <a:spLocks noChangeArrowheads="1"/>
              </p:cNvSpPr>
              <p:nvPr/>
            </p:nvSpPr>
            <p:spPr bwMode="auto">
              <a:xfrm>
                <a:off x="397906" y="0"/>
                <a:ext cx="353211" cy="142809"/>
              </a:xfrm>
              <a:custGeom>
                <a:avLst/>
                <a:gdLst>
                  <a:gd name="T0" fmla="*/ 13293109 w 137"/>
                  <a:gd name="T1" fmla="*/ 218251548 h 58"/>
                  <a:gd name="T2" fmla="*/ 245940561 w 137"/>
                  <a:gd name="T3" fmla="*/ 115187770 h 58"/>
                  <a:gd name="T4" fmla="*/ 425410422 w 137"/>
                  <a:gd name="T5" fmla="*/ 0 h 58"/>
                  <a:gd name="T6" fmla="*/ 584938041 w 137"/>
                  <a:gd name="T7" fmla="*/ 115187770 h 58"/>
                  <a:gd name="T8" fmla="*/ 877407062 w 137"/>
                  <a:gd name="T9" fmla="*/ 291002884 h 58"/>
                  <a:gd name="T10" fmla="*/ 518467341 w 137"/>
                  <a:gd name="T11" fmla="*/ 327377321 h 58"/>
                  <a:gd name="T12" fmla="*/ 13293109 w 137"/>
                  <a:gd name="T13" fmla="*/ 218251548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7" h="58">
                    <a:moveTo>
                      <a:pt x="2" y="36"/>
                    </a:moveTo>
                    <a:cubicBezTo>
                      <a:pt x="2" y="36"/>
                      <a:pt x="19" y="25"/>
                      <a:pt x="37" y="19"/>
                    </a:cubicBezTo>
                    <a:cubicBezTo>
                      <a:pt x="55" y="13"/>
                      <a:pt x="64" y="0"/>
                      <a:pt x="64" y="0"/>
                    </a:cubicBezTo>
                    <a:cubicBezTo>
                      <a:pt x="64" y="0"/>
                      <a:pt x="65" y="8"/>
                      <a:pt x="88" y="19"/>
                    </a:cubicBezTo>
                    <a:cubicBezTo>
                      <a:pt x="112" y="31"/>
                      <a:pt x="127" y="38"/>
                      <a:pt x="132" y="48"/>
                    </a:cubicBezTo>
                    <a:cubicBezTo>
                      <a:pt x="137" y="58"/>
                      <a:pt x="78" y="54"/>
                      <a:pt x="78" y="54"/>
                    </a:cubicBezTo>
                    <a:cubicBezTo>
                      <a:pt x="78" y="54"/>
                      <a:pt x="0" y="35"/>
                      <a:pt x="2" y="36"/>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grpSp>
        <p:sp>
          <p:nvSpPr>
            <p:cNvPr id="8" name="矩形 7"/>
            <p:cNvSpPr/>
            <p:nvPr/>
          </p:nvSpPr>
          <p:spPr>
            <a:xfrm>
              <a:off x="1390533" y="2957636"/>
              <a:ext cx="1552574" cy="337185"/>
            </a:xfrm>
            <a:prstGeom prst="rect">
              <a:avLst/>
            </a:prstGeom>
          </p:spPr>
          <p:txBody>
            <a:bodyPr wrap="none">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董监高</a:t>
              </a:r>
              <a:r>
                <a:rPr lang="en-US" altLang="zh-CN" sz="1600" b="1" dirty="0">
                  <a:solidFill>
                    <a:srgbClr val="E1ED8C"/>
                  </a:solidFill>
                  <a:latin typeface="微软雅黑" panose="020B0503020204020204" pitchFamily="34" charset="-122"/>
                  <a:ea typeface="微软雅黑" panose="020B0503020204020204" pitchFamily="34" charset="-122"/>
                </a:rPr>
                <a:t>211831 </a:t>
              </a:r>
              <a:r>
                <a:rPr lang="zh-CN" altLang="en-US" sz="1100" dirty="0">
                  <a:solidFill>
                    <a:schemeClr val="bg1"/>
                  </a:solidFill>
                  <a:latin typeface="微软雅黑" panose="020B0503020204020204" pitchFamily="34" charset="-122"/>
                  <a:ea typeface="微软雅黑" panose="020B0503020204020204" pitchFamily="34" charset="-122"/>
                </a:rPr>
                <a:t>人</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44"/>
          <p:cNvGrpSpPr/>
          <p:nvPr/>
        </p:nvGrpSpPr>
        <p:grpSpPr>
          <a:xfrm>
            <a:off x="5420897" y="1693006"/>
            <a:ext cx="1227455" cy="922604"/>
            <a:chOff x="3511933" y="1605379"/>
            <a:chExt cx="1227454" cy="922604"/>
          </a:xfrm>
        </p:grpSpPr>
        <p:grpSp>
          <p:nvGrpSpPr>
            <p:cNvPr id="13" name="组合 104"/>
            <p:cNvGrpSpPr/>
            <p:nvPr/>
          </p:nvGrpSpPr>
          <p:grpSpPr bwMode="auto">
            <a:xfrm>
              <a:off x="3895367" y="1605379"/>
              <a:ext cx="395999" cy="533960"/>
              <a:chOff x="89322" y="0"/>
              <a:chExt cx="928394" cy="1375887"/>
            </a:xfrm>
            <a:solidFill>
              <a:schemeClr val="accent3">
                <a:lumMod val="40000"/>
                <a:lumOff val="60000"/>
              </a:schemeClr>
            </a:solidFill>
          </p:grpSpPr>
          <p:sp>
            <p:nvSpPr>
              <p:cNvPr id="15" name="Freeform 18"/>
              <p:cNvSpPr>
                <a:spLocks noChangeArrowheads="1"/>
              </p:cNvSpPr>
              <p:nvPr/>
            </p:nvSpPr>
            <p:spPr bwMode="auto">
              <a:xfrm>
                <a:off x="299792" y="50035"/>
                <a:ext cx="510192" cy="421130"/>
              </a:xfrm>
              <a:custGeom>
                <a:avLst/>
                <a:gdLst>
                  <a:gd name="T0" fmla="*/ 644034945 w 198"/>
                  <a:gd name="T1" fmla="*/ 12129037 h 171"/>
                  <a:gd name="T2" fmla="*/ 1141997797 w 198"/>
                  <a:gd name="T3" fmla="*/ 175889501 h 171"/>
                  <a:gd name="T4" fmla="*/ 1201754679 w 198"/>
                  <a:gd name="T5" fmla="*/ 733881825 h 171"/>
                  <a:gd name="T6" fmla="*/ 1088881141 w 198"/>
                  <a:gd name="T7" fmla="*/ 1018942506 h 171"/>
                  <a:gd name="T8" fmla="*/ 1042404711 w 198"/>
                  <a:gd name="T9" fmla="*/ 727816075 h 171"/>
                  <a:gd name="T10" fmla="*/ 942811625 w 198"/>
                  <a:gd name="T11" fmla="*/ 394234323 h 171"/>
                  <a:gd name="T12" fmla="*/ 637394719 w 198"/>
                  <a:gd name="T13" fmla="*/ 345713252 h 171"/>
                  <a:gd name="T14" fmla="*/ 252302828 w 198"/>
                  <a:gd name="T15" fmla="*/ 400297610 h 171"/>
                  <a:gd name="T16" fmla="*/ 172627844 w 198"/>
                  <a:gd name="T17" fmla="*/ 727816075 h 171"/>
                  <a:gd name="T18" fmla="*/ 139429289 w 198"/>
                  <a:gd name="T19" fmla="*/ 952226648 h 171"/>
                  <a:gd name="T20" fmla="*/ 86312633 w 198"/>
                  <a:gd name="T21" fmla="*/ 564058074 h 171"/>
                  <a:gd name="T22" fmla="*/ 644034945 w 198"/>
                  <a:gd name="T23" fmla="*/ 12129037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8" h="171">
                    <a:moveTo>
                      <a:pt x="97" y="2"/>
                    </a:moveTo>
                    <a:cubicBezTo>
                      <a:pt x="97" y="2"/>
                      <a:pt x="146" y="0"/>
                      <a:pt x="172" y="29"/>
                    </a:cubicBezTo>
                    <a:cubicBezTo>
                      <a:pt x="198" y="58"/>
                      <a:pt x="187" y="96"/>
                      <a:pt x="181" y="121"/>
                    </a:cubicBezTo>
                    <a:cubicBezTo>
                      <a:pt x="181" y="121"/>
                      <a:pt x="164" y="166"/>
                      <a:pt x="164" y="168"/>
                    </a:cubicBezTo>
                    <a:cubicBezTo>
                      <a:pt x="163" y="171"/>
                      <a:pt x="162" y="132"/>
                      <a:pt x="157" y="120"/>
                    </a:cubicBezTo>
                    <a:cubicBezTo>
                      <a:pt x="152" y="109"/>
                      <a:pt x="160" y="77"/>
                      <a:pt x="142" y="65"/>
                    </a:cubicBezTo>
                    <a:cubicBezTo>
                      <a:pt x="123" y="52"/>
                      <a:pt x="96" y="57"/>
                      <a:pt x="96" y="57"/>
                    </a:cubicBezTo>
                    <a:cubicBezTo>
                      <a:pt x="96" y="57"/>
                      <a:pt x="57" y="45"/>
                      <a:pt x="38" y="66"/>
                    </a:cubicBezTo>
                    <a:cubicBezTo>
                      <a:pt x="19" y="87"/>
                      <a:pt x="29" y="104"/>
                      <a:pt x="26" y="120"/>
                    </a:cubicBezTo>
                    <a:cubicBezTo>
                      <a:pt x="23" y="136"/>
                      <a:pt x="21" y="157"/>
                      <a:pt x="21" y="157"/>
                    </a:cubicBezTo>
                    <a:cubicBezTo>
                      <a:pt x="21" y="157"/>
                      <a:pt x="14" y="111"/>
                      <a:pt x="13" y="93"/>
                    </a:cubicBezTo>
                    <a:cubicBezTo>
                      <a:pt x="12" y="75"/>
                      <a:pt x="0" y="4"/>
                      <a:pt x="97" y="2"/>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16" name="Freeform 19"/>
              <p:cNvSpPr>
                <a:spLocks noChangeArrowheads="1"/>
              </p:cNvSpPr>
              <p:nvPr/>
            </p:nvSpPr>
            <p:spPr bwMode="auto">
              <a:xfrm>
                <a:off x="89322" y="633780"/>
                <a:ext cx="928394" cy="742107"/>
              </a:xfrm>
              <a:custGeom>
                <a:avLst/>
                <a:gdLst>
                  <a:gd name="T0" fmla="*/ 1031896242 w 458"/>
                  <a:gd name="T1" fmla="*/ 66867022 h 345"/>
                  <a:gd name="T2" fmla="*/ 1418024576 w 458"/>
                  <a:gd name="T3" fmla="*/ 431589509 h 345"/>
                  <a:gd name="T4" fmla="*/ 1857413236 w 458"/>
                  <a:gd name="T5" fmla="*/ 0 h 345"/>
                  <a:gd name="T6" fmla="*/ 1937301145 w 458"/>
                  <a:gd name="T7" fmla="*/ 42552190 h 345"/>
                  <a:gd name="T8" fmla="*/ 2147483646 w 458"/>
                  <a:gd name="T9" fmla="*/ 310015347 h 345"/>
                  <a:gd name="T10" fmla="*/ 2147483646 w 458"/>
                  <a:gd name="T11" fmla="*/ 1513602019 h 345"/>
                  <a:gd name="T12" fmla="*/ 2147483646 w 458"/>
                  <a:gd name="T13" fmla="*/ 2097160464 h 345"/>
                  <a:gd name="T14" fmla="*/ 0 w 458"/>
                  <a:gd name="T15" fmla="*/ 2097160464 h 345"/>
                  <a:gd name="T16" fmla="*/ 133148235 w 458"/>
                  <a:gd name="T17" fmla="*/ 729447439 h 345"/>
                  <a:gd name="T18" fmla="*/ 499303302 w 458"/>
                  <a:gd name="T19" fmla="*/ 291777990 h 345"/>
                  <a:gd name="T20" fmla="*/ 1031896242 w 458"/>
                  <a:gd name="T21" fmla="*/ 66867022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8" h="345">
                    <a:moveTo>
                      <a:pt x="155" y="11"/>
                    </a:moveTo>
                    <a:cubicBezTo>
                      <a:pt x="155" y="11"/>
                      <a:pt x="199" y="68"/>
                      <a:pt x="213" y="71"/>
                    </a:cubicBezTo>
                    <a:cubicBezTo>
                      <a:pt x="221" y="73"/>
                      <a:pt x="279" y="0"/>
                      <a:pt x="279" y="0"/>
                    </a:cubicBezTo>
                    <a:cubicBezTo>
                      <a:pt x="279" y="0"/>
                      <a:pt x="287" y="0"/>
                      <a:pt x="291" y="7"/>
                    </a:cubicBezTo>
                    <a:cubicBezTo>
                      <a:pt x="291" y="7"/>
                      <a:pt x="383" y="27"/>
                      <a:pt x="398" y="51"/>
                    </a:cubicBezTo>
                    <a:cubicBezTo>
                      <a:pt x="414" y="74"/>
                      <a:pt x="435" y="172"/>
                      <a:pt x="447" y="249"/>
                    </a:cubicBezTo>
                    <a:cubicBezTo>
                      <a:pt x="458" y="326"/>
                      <a:pt x="452" y="345"/>
                      <a:pt x="452" y="345"/>
                    </a:cubicBezTo>
                    <a:cubicBezTo>
                      <a:pt x="0" y="345"/>
                      <a:pt x="0" y="345"/>
                      <a:pt x="0" y="345"/>
                    </a:cubicBezTo>
                    <a:cubicBezTo>
                      <a:pt x="0" y="345"/>
                      <a:pt x="19" y="136"/>
                      <a:pt x="20" y="120"/>
                    </a:cubicBezTo>
                    <a:cubicBezTo>
                      <a:pt x="22" y="103"/>
                      <a:pt x="27" y="64"/>
                      <a:pt x="75" y="48"/>
                    </a:cubicBezTo>
                    <a:cubicBezTo>
                      <a:pt x="123" y="31"/>
                      <a:pt x="144" y="25"/>
                      <a:pt x="155" y="11"/>
                    </a:cubicBezTo>
                    <a:close/>
                  </a:path>
                </a:pathLst>
              </a:custGeom>
              <a:noFill/>
              <a:ln w="28575">
                <a:solidFill>
                  <a:srgbClr val="21518B"/>
                </a:solid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17" name="Freeform 20"/>
              <p:cNvSpPr>
                <a:spLocks noChangeArrowheads="1"/>
              </p:cNvSpPr>
              <p:nvPr/>
            </p:nvSpPr>
            <p:spPr bwMode="auto">
              <a:xfrm>
                <a:off x="397906" y="0"/>
                <a:ext cx="353211" cy="142809"/>
              </a:xfrm>
              <a:custGeom>
                <a:avLst/>
                <a:gdLst>
                  <a:gd name="T0" fmla="*/ 13293109 w 137"/>
                  <a:gd name="T1" fmla="*/ 218251548 h 58"/>
                  <a:gd name="T2" fmla="*/ 245940561 w 137"/>
                  <a:gd name="T3" fmla="*/ 115187770 h 58"/>
                  <a:gd name="T4" fmla="*/ 425410422 w 137"/>
                  <a:gd name="T5" fmla="*/ 0 h 58"/>
                  <a:gd name="T6" fmla="*/ 584938041 w 137"/>
                  <a:gd name="T7" fmla="*/ 115187770 h 58"/>
                  <a:gd name="T8" fmla="*/ 877407062 w 137"/>
                  <a:gd name="T9" fmla="*/ 291002884 h 58"/>
                  <a:gd name="T10" fmla="*/ 518467341 w 137"/>
                  <a:gd name="T11" fmla="*/ 327377321 h 58"/>
                  <a:gd name="T12" fmla="*/ 13293109 w 137"/>
                  <a:gd name="T13" fmla="*/ 218251548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7" h="58">
                    <a:moveTo>
                      <a:pt x="2" y="36"/>
                    </a:moveTo>
                    <a:cubicBezTo>
                      <a:pt x="2" y="36"/>
                      <a:pt x="19" y="25"/>
                      <a:pt x="37" y="19"/>
                    </a:cubicBezTo>
                    <a:cubicBezTo>
                      <a:pt x="55" y="13"/>
                      <a:pt x="64" y="0"/>
                      <a:pt x="64" y="0"/>
                    </a:cubicBezTo>
                    <a:cubicBezTo>
                      <a:pt x="64" y="0"/>
                      <a:pt x="65" y="8"/>
                      <a:pt x="88" y="19"/>
                    </a:cubicBezTo>
                    <a:cubicBezTo>
                      <a:pt x="112" y="31"/>
                      <a:pt x="127" y="38"/>
                      <a:pt x="132" y="48"/>
                    </a:cubicBezTo>
                    <a:cubicBezTo>
                      <a:pt x="137" y="58"/>
                      <a:pt x="78" y="54"/>
                      <a:pt x="78" y="54"/>
                    </a:cubicBezTo>
                    <a:cubicBezTo>
                      <a:pt x="78" y="54"/>
                      <a:pt x="0" y="35"/>
                      <a:pt x="2" y="36"/>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grpSp>
        <p:sp>
          <p:nvSpPr>
            <p:cNvPr id="14" name="矩形 13"/>
            <p:cNvSpPr/>
            <p:nvPr/>
          </p:nvSpPr>
          <p:spPr>
            <a:xfrm>
              <a:off x="3511933" y="2190798"/>
              <a:ext cx="1227454" cy="337185"/>
            </a:xfrm>
            <a:prstGeom prst="rect">
              <a:avLst/>
            </a:prstGeom>
          </p:spPr>
          <p:txBody>
            <a:bodyPr wrap="none">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董秘</a:t>
              </a:r>
              <a:r>
                <a:rPr lang="en-US" altLang="zh-CN" sz="1600" b="1" dirty="0">
                  <a:solidFill>
                    <a:srgbClr val="E1ED8C"/>
                  </a:solidFill>
                  <a:latin typeface="微软雅黑" panose="020B0503020204020204" pitchFamily="34" charset="-122"/>
                  <a:ea typeface="微软雅黑" panose="020B0503020204020204" pitchFamily="34" charset="-122"/>
                </a:rPr>
                <a:t>19822</a:t>
              </a:r>
              <a:r>
                <a:rPr lang="zh-CN" altLang="en-US" sz="1100" dirty="0">
                  <a:solidFill>
                    <a:schemeClr val="bg1"/>
                  </a:solidFill>
                  <a:latin typeface="微软雅黑" panose="020B0503020204020204" pitchFamily="34" charset="-122"/>
                  <a:ea typeface="微软雅黑" panose="020B0503020204020204" pitchFamily="34" charset="-122"/>
                </a:rPr>
                <a:t>人</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grpSp>
        <p:nvGrpSpPr>
          <p:cNvPr id="18" name="组合 145"/>
          <p:cNvGrpSpPr/>
          <p:nvPr/>
        </p:nvGrpSpPr>
        <p:grpSpPr>
          <a:xfrm>
            <a:off x="8799583" y="1829078"/>
            <a:ext cx="800219" cy="890830"/>
            <a:chOff x="6533520" y="1911013"/>
            <a:chExt cx="800219" cy="890830"/>
          </a:xfrm>
        </p:grpSpPr>
        <p:grpSp>
          <p:nvGrpSpPr>
            <p:cNvPr id="19" name="组合 104"/>
            <p:cNvGrpSpPr/>
            <p:nvPr/>
          </p:nvGrpSpPr>
          <p:grpSpPr bwMode="auto">
            <a:xfrm>
              <a:off x="6726518" y="1911013"/>
              <a:ext cx="396000" cy="533960"/>
              <a:chOff x="119096" y="0"/>
              <a:chExt cx="928397" cy="1375887"/>
            </a:xfrm>
            <a:solidFill>
              <a:schemeClr val="accent3">
                <a:lumMod val="40000"/>
                <a:lumOff val="60000"/>
              </a:schemeClr>
            </a:solidFill>
          </p:grpSpPr>
          <p:sp>
            <p:nvSpPr>
              <p:cNvPr id="21" name="Freeform 18"/>
              <p:cNvSpPr>
                <a:spLocks noChangeArrowheads="1"/>
              </p:cNvSpPr>
              <p:nvPr/>
            </p:nvSpPr>
            <p:spPr bwMode="auto">
              <a:xfrm>
                <a:off x="299792" y="50035"/>
                <a:ext cx="510192" cy="421130"/>
              </a:xfrm>
              <a:custGeom>
                <a:avLst/>
                <a:gdLst>
                  <a:gd name="T0" fmla="*/ 644034945 w 198"/>
                  <a:gd name="T1" fmla="*/ 12129037 h 171"/>
                  <a:gd name="T2" fmla="*/ 1141997797 w 198"/>
                  <a:gd name="T3" fmla="*/ 175889501 h 171"/>
                  <a:gd name="T4" fmla="*/ 1201754679 w 198"/>
                  <a:gd name="T5" fmla="*/ 733881825 h 171"/>
                  <a:gd name="T6" fmla="*/ 1088881141 w 198"/>
                  <a:gd name="T7" fmla="*/ 1018942506 h 171"/>
                  <a:gd name="T8" fmla="*/ 1042404711 w 198"/>
                  <a:gd name="T9" fmla="*/ 727816075 h 171"/>
                  <a:gd name="T10" fmla="*/ 942811625 w 198"/>
                  <a:gd name="T11" fmla="*/ 394234323 h 171"/>
                  <a:gd name="T12" fmla="*/ 637394719 w 198"/>
                  <a:gd name="T13" fmla="*/ 345713252 h 171"/>
                  <a:gd name="T14" fmla="*/ 252302828 w 198"/>
                  <a:gd name="T15" fmla="*/ 400297610 h 171"/>
                  <a:gd name="T16" fmla="*/ 172627844 w 198"/>
                  <a:gd name="T17" fmla="*/ 727816075 h 171"/>
                  <a:gd name="T18" fmla="*/ 139429289 w 198"/>
                  <a:gd name="T19" fmla="*/ 952226648 h 171"/>
                  <a:gd name="T20" fmla="*/ 86312633 w 198"/>
                  <a:gd name="T21" fmla="*/ 564058074 h 171"/>
                  <a:gd name="T22" fmla="*/ 644034945 w 198"/>
                  <a:gd name="T23" fmla="*/ 12129037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8" h="171">
                    <a:moveTo>
                      <a:pt x="97" y="2"/>
                    </a:moveTo>
                    <a:cubicBezTo>
                      <a:pt x="97" y="2"/>
                      <a:pt x="146" y="0"/>
                      <a:pt x="172" y="29"/>
                    </a:cubicBezTo>
                    <a:cubicBezTo>
                      <a:pt x="198" y="58"/>
                      <a:pt x="187" y="96"/>
                      <a:pt x="181" y="121"/>
                    </a:cubicBezTo>
                    <a:cubicBezTo>
                      <a:pt x="181" y="121"/>
                      <a:pt x="164" y="166"/>
                      <a:pt x="164" y="168"/>
                    </a:cubicBezTo>
                    <a:cubicBezTo>
                      <a:pt x="163" y="171"/>
                      <a:pt x="162" y="132"/>
                      <a:pt x="157" y="120"/>
                    </a:cubicBezTo>
                    <a:cubicBezTo>
                      <a:pt x="152" y="109"/>
                      <a:pt x="160" y="77"/>
                      <a:pt x="142" y="65"/>
                    </a:cubicBezTo>
                    <a:cubicBezTo>
                      <a:pt x="123" y="52"/>
                      <a:pt x="96" y="57"/>
                      <a:pt x="96" y="57"/>
                    </a:cubicBezTo>
                    <a:cubicBezTo>
                      <a:pt x="96" y="57"/>
                      <a:pt x="57" y="45"/>
                      <a:pt x="38" y="66"/>
                    </a:cubicBezTo>
                    <a:cubicBezTo>
                      <a:pt x="19" y="87"/>
                      <a:pt x="29" y="104"/>
                      <a:pt x="26" y="120"/>
                    </a:cubicBezTo>
                    <a:cubicBezTo>
                      <a:pt x="23" y="136"/>
                      <a:pt x="21" y="157"/>
                      <a:pt x="21" y="157"/>
                    </a:cubicBezTo>
                    <a:cubicBezTo>
                      <a:pt x="21" y="157"/>
                      <a:pt x="14" y="111"/>
                      <a:pt x="13" y="93"/>
                    </a:cubicBezTo>
                    <a:cubicBezTo>
                      <a:pt x="12" y="75"/>
                      <a:pt x="0" y="4"/>
                      <a:pt x="97" y="2"/>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22" name="Freeform 19"/>
              <p:cNvSpPr>
                <a:spLocks noChangeArrowheads="1"/>
              </p:cNvSpPr>
              <p:nvPr/>
            </p:nvSpPr>
            <p:spPr bwMode="auto">
              <a:xfrm>
                <a:off x="119096" y="633780"/>
                <a:ext cx="928397" cy="742107"/>
              </a:xfrm>
              <a:custGeom>
                <a:avLst/>
                <a:gdLst>
                  <a:gd name="T0" fmla="*/ 1031896242 w 458"/>
                  <a:gd name="T1" fmla="*/ 66867022 h 345"/>
                  <a:gd name="T2" fmla="*/ 1418024576 w 458"/>
                  <a:gd name="T3" fmla="*/ 431589509 h 345"/>
                  <a:gd name="T4" fmla="*/ 1857413236 w 458"/>
                  <a:gd name="T5" fmla="*/ 0 h 345"/>
                  <a:gd name="T6" fmla="*/ 1937301145 w 458"/>
                  <a:gd name="T7" fmla="*/ 42552190 h 345"/>
                  <a:gd name="T8" fmla="*/ 2147483646 w 458"/>
                  <a:gd name="T9" fmla="*/ 310015347 h 345"/>
                  <a:gd name="T10" fmla="*/ 2147483646 w 458"/>
                  <a:gd name="T11" fmla="*/ 1513602019 h 345"/>
                  <a:gd name="T12" fmla="*/ 2147483646 w 458"/>
                  <a:gd name="T13" fmla="*/ 2097160464 h 345"/>
                  <a:gd name="T14" fmla="*/ 0 w 458"/>
                  <a:gd name="T15" fmla="*/ 2097160464 h 345"/>
                  <a:gd name="T16" fmla="*/ 133148235 w 458"/>
                  <a:gd name="T17" fmla="*/ 729447439 h 345"/>
                  <a:gd name="T18" fmla="*/ 499303302 w 458"/>
                  <a:gd name="T19" fmla="*/ 291777990 h 345"/>
                  <a:gd name="T20" fmla="*/ 1031896242 w 458"/>
                  <a:gd name="T21" fmla="*/ 66867022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8" h="345">
                    <a:moveTo>
                      <a:pt x="155" y="11"/>
                    </a:moveTo>
                    <a:cubicBezTo>
                      <a:pt x="155" y="11"/>
                      <a:pt x="199" y="68"/>
                      <a:pt x="213" y="71"/>
                    </a:cubicBezTo>
                    <a:cubicBezTo>
                      <a:pt x="221" y="73"/>
                      <a:pt x="279" y="0"/>
                      <a:pt x="279" y="0"/>
                    </a:cubicBezTo>
                    <a:cubicBezTo>
                      <a:pt x="279" y="0"/>
                      <a:pt x="287" y="0"/>
                      <a:pt x="291" y="7"/>
                    </a:cubicBezTo>
                    <a:cubicBezTo>
                      <a:pt x="291" y="7"/>
                      <a:pt x="383" y="27"/>
                      <a:pt x="398" y="51"/>
                    </a:cubicBezTo>
                    <a:cubicBezTo>
                      <a:pt x="414" y="74"/>
                      <a:pt x="435" y="172"/>
                      <a:pt x="447" y="249"/>
                    </a:cubicBezTo>
                    <a:cubicBezTo>
                      <a:pt x="458" y="326"/>
                      <a:pt x="452" y="345"/>
                      <a:pt x="452" y="345"/>
                    </a:cubicBezTo>
                    <a:cubicBezTo>
                      <a:pt x="0" y="345"/>
                      <a:pt x="0" y="345"/>
                      <a:pt x="0" y="345"/>
                    </a:cubicBezTo>
                    <a:cubicBezTo>
                      <a:pt x="0" y="345"/>
                      <a:pt x="19" y="136"/>
                      <a:pt x="20" y="120"/>
                    </a:cubicBezTo>
                    <a:cubicBezTo>
                      <a:pt x="22" y="103"/>
                      <a:pt x="27" y="64"/>
                      <a:pt x="75" y="48"/>
                    </a:cubicBezTo>
                    <a:cubicBezTo>
                      <a:pt x="123" y="31"/>
                      <a:pt x="144" y="25"/>
                      <a:pt x="155" y="11"/>
                    </a:cubicBezTo>
                    <a:close/>
                  </a:path>
                </a:pathLst>
              </a:custGeom>
              <a:noFill/>
              <a:ln w="28575">
                <a:solidFill>
                  <a:srgbClr val="21518B"/>
                </a:solid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23" name="Freeform 20"/>
              <p:cNvSpPr>
                <a:spLocks noChangeArrowheads="1"/>
              </p:cNvSpPr>
              <p:nvPr/>
            </p:nvSpPr>
            <p:spPr bwMode="auto">
              <a:xfrm>
                <a:off x="397906" y="0"/>
                <a:ext cx="353211" cy="142809"/>
              </a:xfrm>
              <a:custGeom>
                <a:avLst/>
                <a:gdLst>
                  <a:gd name="T0" fmla="*/ 13293109 w 137"/>
                  <a:gd name="T1" fmla="*/ 218251548 h 58"/>
                  <a:gd name="T2" fmla="*/ 245940561 w 137"/>
                  <a:gd name="T3" fmla="*/ 115187770 h 58"/>
                  <a:gd name="T4" fmla="*/ 425410422 w 137"/>
                  <a:gd name="T5" fmla="*/ 0 h 58"/>
                  <a:gd name="T6" fmla="*/ 584938041 w 137"/>
                  <a:gd name="T7" fmla="*/ 115187770 h 58"/>
                  <a:gd name="T8" fmla="*/ 877407062 w 137"/>
                  <a:gd name="T9" fmla="*/ 291002884 h 58"/>
                  <a:gd name="T10" fmla="*/ 518467341 w 137"/>
                  <a:gd name="T11" fmla="*/ 327377321 h 58"/>
                  <a:gd name="T12" fmla="*/ 13293109 w 137"/>
                  <a:gd name="T13" fmla="*/ 218251548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7" h="58">
                    <a:moveTo>
                      <a:pt x="2" y="36"/>
                    </a:moveTo>
                    <a:cubicBezTo>
                      <a:pt x="2" y="36"/>
                      <a:pt x="19" y="25"/>
                      <a:pt x="37" y="19"/>
                    </a:cubicBezTo>
                    <a:cubicBezTo>
                      <a:pt x="55" y="13"/>
                      <a:pt x="64" y="0"/>
                      <a:pt x="64" y="0"/>
                    </a:cubicBezTo>
                    <a:cubicBezTo>
                      <a:pt x="64" y="0"/>
                      <a:pt x="65" y="8"/>
                      <a:pt x="88" y="19"/>
                    </a:cubicBezTo>
                    <a:cubicBezTo>
                      <a:pt x="112" y="31"/>
                      <a:pt x="127" y="38"/>
                      <a:pt x="132" y="48"/>
                    </a:cubicBezTo>
                    <a:cubicBezTo>
                      <a:pt x="137" y="58"/>
                      <a:pt x="78" y="54"/>
                      <a:pt x="78" y="54"/>
                    </a:cubicBezTo>
                    <a:cubicBezTo>
                      <a:pt x="78" y="54"/>
                      <a:pt x="0" y="35"/>
                      <a:pt x="2" y="36"/>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grpSp>
        <p:sp>
          <p:nvSpPr>
            <p:cNvPr id="20" name="矩形 19"/>
            <p:cNvSpPr/>
            <p:nvPr/>
          </p:nvSpPr>
          <p:spPr>
            <a:xfrm>
              <a:off x="6533520" y="2524844"/>
              <a:ext cx="800219" cy="276999"/>
            </a:xfrm>
            <a:prstGeom prst="rect">
              <a:avLst/>
            </a:prstGeom>
          </p:spPr>
          <p:txBody>
            <a:bodyPr wrap="none">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证券代表</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grpSp>
        <p:nvGrpSpPr>
          <p:cNvPr id="24" name="组合 146"/>
          <p:cNvGrpSpPr/>
          <p:nvPr/>
        </p:nvGrpSpPr>
        <p:grpSpPr>
          <a:xfrm>
            <a:off x="7284015" y="2578180"/>
            <a:ext cx="1597660" cy="920462"/>
            <a:chOff x="8533801" y="1432149"/>
            <a:chExt cx="1597661" cy="920462"/>
          </a:xfrm>
        </p:grpSpPr>
        <p:grpSp>
          <p:nvGrpSpPr>
            <p:cNvPr id="25" name="组合 104"/>
            <p:cNvGrpSpPr/>
            <p:nvPr/>
          </p:nvGrpSpPr>
          <p:grpSpPr bwMode="auto">
            <a:xfrm>
              <a:off x="9110493" y="1432149"/>
              <a:ext cx="396000" cy="533960"/>
              <a:chOff x="119096" y="0"/>
              <a:chExt cx="928397" cy="1375887"/>
            </a:xfrm>
            <a:solidFill>
              <a:schemeClr val="accent3">
                <a:lumMod val="40000"/>
                <a:lumOff val="60000"/>
              </a:schemeClr>
            </a:solidFill>
          </p:grpSpPr>
          <p:sp>
            <p:nvSpPr>
              <p:cNvPr id="27" name="Freeform 18"/>
              <p:cNvSpPr>
                <a:spLocks noChangeArrowheads="1"/>
              </p:cNvSpPr>
              <p:nvPr/>
            </p:nvSpPr>
            <p:spPr bwMode="auto">
              <a:xfrm>
                <a:off x="299792" y="50035"/>
                <a:ext cx="510192" cy="421130"/>
              </a:xfrm>
              <a:custGeom>
                <a:avLst/>
                <a:gdLst>
                  <a:gd name="T0" fmla="*/ 644034945 w 198"/>
                  <a:gd name="T1" fmla="*/ 12129037 h 171"/>
                  <a:gd name="T2" fmla="*/ 1141997797 w 198"/>
                  <a:gd name="T3" fmla="*/ 175889501 h 171"/>
                  <a:gd name="T4" fmla="*/ 1201754679 w 198"/>
                  <a:gd name="T5" fmla="*/ 733881825 h 171"/>
                  <a:gd name="T6" fmla="*/ 1088881141 w 198"/>
                  <a:gd name="T7" fmla="*/ 1018942506 h 171"/>
                  <a:gd name="T8" fmla="*/ 1042404711 w 198"/>
                  <a:gd name="T9" fmla="*/ 727816075 h 171"/>
                  <a:gd name="T10" fmla="*/ 942811625 w 198"/>
                  <a:gd name="T11" fmla="*/ 394234323 h 171"/>
                  <a:gd name="T12" fmla="*/ 637394719 w 198"/>
                  <a:gd name="T13" fmla="*/ 345713252 h 171"/>
                  <a:gd name="T14" fmla="*/ 252302828 w 198"/>
                  <a:gd name="T15" fmla="*/ 400297610 h 171"/>
                  <a:gd name="T16" fmla="*/ 172627844 w 198"/>
                  <a:gd name="T17" fmla="*/ 727816075 h 171"/>
                  <a:gd name="T18" fmla="*/ 139429289 w 198"/>
                  <a:gd name="T19" fmla="*/ 952226648 h 171"/>
                  <a:gd name="T20" fmla="*/ 86312633 w 198"/>
                  <a:gd name="T21" fmla="*/ 564058074 h 171"/>
                  <a:gd name="T22" fmla="*/ 644034945 w 198"/>
                  <a:gd name="T23" fmla="*/ 12129037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8" h="171">
                    <a:moveTo>
                      <a:pt x="97" y="2"/>
                    </a:moveTo>
                    <a:cubicBezTo>
                      <a:pt x="97" y="2"/>
                      <a:pt x="146" y="0"/>
                      <a:pt x="172" y="29"/>
                    </a:cubicBezTo>
                    <a:cubicBezTo>
                      <a:pt x="198" y="58"/>
                      <a:pt x="187" y="96"/>
                      <a:pt x="181" y="121"/>
                    </a:cubicBezTo>
                    <a:cubicBezTo>
                      <a:pt x="181" y="121"/>
                      <a:pt x="164" y="166"/>
                      <a:pt x="164" y="168"/>
                    </a:cubicBezTo>
                    <a:cubicBezTo>
                      <a:pt x="163" y="171"/>
                      <a:pt x="162" y="132"/>
                      <a:pt x="157" y="120"/>
                    </a:cubicBezTo>
                    <a:cubicBezTo>
                      <a:pt x="152" y="109"/>
                      <a:pt x="160" y="77"/>
                      <a:pt x="142" y="65"/>
                    </a:cubicBezTo>
                    <a:cubicBezTo>
                      <a:pt x="123" y="52"/>
                      <a:pt x="96" y="57"/>
                      <a:pt x="96" y="57"/>
                    </a:cubicBezTo>
                    <a:cubicBezTo>
                      <a:pt x="96" y="57"/>
                      <a:pt x="57" y="45"/>
                      <a:pt x="38" y="66"/>
                    </a:cubicBezTo>
                    <a:cubicBezTo>
                      <a:pt x="19" y="87"/>
                      <a:pt x="29" y="104"/>
                      <a:pt x="26" y="120"/>
                    </a:cubicBezTo>
                    <a:cubicBezTo>
                      <a:pt x="23" y="136"/>
                      <a:pt x="21" y="157"/>
                      <a:pt x="21" y="157"/>
                    </a:cubicBezTo>
                    <a:cubicBezTo>
                      <a:pt x="21" y="157"/>
                      <a:pt x="14" y="111"/>
                      <a:pt x="13" y="93"/>
                    </a:cubicBezTo>
                    <a:cubicBezTo>
                      <a:pt x="12" y="75"/>
                      <a:pt x="0" y="4"/>
                      <a:pt x="97" y="2"/>
                    </a:cubicBezTo>
                    <a:close/>
                  </a:path>
                </a:pathLst>
              </a:custGeom>
              <a:solidFill>
                <a:srgbClr val="2151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28" name="Freeform 19"/>
              <p:cNvSpPr>
                <a:spLocks noChangeArrowheads="1"/>
              </p:cNvSpPr>
              <p:nvPr/>
            </p:nvSpPr>
            <p:spPr bwMode="auto">
              <a:xfrm>
                <a:off x="119096" y="633780"/>
                <a:ext cx="928397" cy="742107"/>
              </a:xfrm>
              <a:custGeom>
                <a:avLst/>
                <a:gdLst>
                  <a:gd name="T0" fmla="*/ 1031896242 w 458"/>
                  <a:gd name="T1" fmla="*/ 66867022 h 345"/>
                  <a:gd name="T2" fmla="*/ 1418024576 w 458"/>
                  <a:gd name="T3" fmla="*/ 431589509 h 345"/>
                  <a:gd name="T4" fmla="*/ 1857413236 w 458"/>
                  <a:gd name="T5" fmla="*/ 0 h 345"/>
                  <a:gd name="T6" fmla="*/ 1937301145 w 458"/>
                  <a:gd name="T7" fmla="*/ 42552190 h 345"/>
                  <a:gd name="T8" fmla="*/ 2147483646 w 458"/>
                  <a:gd name="T9" fmla="*/ 310015347 h 345"/>
                  <a:gd name="T10" fmla="*/ 2147483646 w 458"/>
                  <a:gd name="T11" fmla="*/ 1513602019 h 345"/>
                  <a:gd name="T12" fmla="*/ 2147483646 w 458"/>
                  <a:gd name="T13" fmla="*/ 2097160464 h 345"/>
                  <a:gd name="T14" fmla="*/ 0 w 458"/>
                  <a:gd name="T15" fmla="*/ 2097160464 h 345"/>
                  <a:gd name="T16" fmla="*/ 133148235 w 458"/>
                  <a:gd name="T17" fmla="*/ 729447439 h 345"/>
                  <a:gd name="T18" fmla="*/ 499303302 w 458"/>
                  <a:gd name="T19" fmla="*/ 291777990 h 345"/>
                  <a:gd name="T20" fmla="*/ 1031896242 w 458"/>
                  <a:gd name="T21" fmla="*/ 66867022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8" h="345">
                    <a:moveTo>
                      <a:pt x="155" y="11"/>
                    </a:moveTo>
                    <a:cubicBezTo>
                      <a:pt x="155" y="11"/>
                      <a:pt x="199" y="68"/>
                      <a:pt x="213" y="71"/>
                    </a:cubicBezTo>
                    <a:cubicBezTo>
                      <a:pt x="221" y="73"/>
                      <a:pt x="279" y="0"/>
                      <a:pt x="279" y="0"/>
                    </a:cubicBezTo>
                    <a:cubicBezTo>
                      <a:pt x="279" y="0"/>
                      <a:pt x="287" y="0"/>
                      <a:pt x="291" y="7"/>
                    </a:cubicBezTo>
                    <a:cubicBezTo>
                      <a:pt x="291" y="7"/>
                      <a:pt x="383" y="27"/>
                      <a:pt x="398" y="51"/>
                    </a:cubicBezTo>
                    <a:cubicBezTo>
                      <a:pt x="414" y="74"/>
                      <a:pt x="435" y="172"/>
                      <a:pt x="447" y="249"/>
                    </a:cubicBezTo>
                    <a:cubicBezTo>
                      <a:pt x="458" y="326"/>
                      <a:pt x="452" y="345"/>
                      <a:pt x="452" y="345"/>
                    </a:cubicBezTo>
                    <a:cubicBezTo>
                      <a:pt x="0" y="345"/>
                      <a:pt x="0" y="345"/>
                      <a:pt x="0" y="345"/>
                    </a:cubicBezTo>
                    <a:cubicBezTo>
                      <a:pt x="0" y="345"/>
                      <a:pt x="19" y="136"/>
                      <a:pt x="20" y="120"/>
                    </a:cubicBezTo>
                    <a:cubicBezTo>
                      <a:pt x="22" y="103"/>
                      <a:pt x="27" y="64"/>
                      <a:pt x="75" y="48"/>
                    </a:cubicBezTo>
                    <a:cubicBezTo>
                      <a:pt x="123" y="31"/>
                      <a:pt x="144" y="25"/>
                      <a:pt x="155" y="11"/>
                    </a:cubicBezTo>
                    <a:close/>
                  </a:path>
                </a:pathLst>
              </a:custGeom>
              <a:noFill/>
              <a:ln w="28575">
                <a:solidFill>
                  <a:srgbClr val="21518B"/>
                </a:solid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29" name="Freeform 20"/>
              <p:cNvSpPr>
                <a:spLocks noChangeArrowheads="1"/>
              </p:cNvSpPr>
              <p:nvPr/>
            </p:nvSpPr>
            <p:spPr bwMode="auto">
              <a:xfrm>
                <a:off x="397906" y="0"/>
                <a:ext cx="353211" cy="142809"/>
              </a:xfrm>
              <a:custGeom>
                <a:avLst/>
                <a:gdLst>
                  <a:gd name="T0" fmla="*/ 13293109 w 137"/>
                  <a:gd name="T1" fmla="*/ 218251548 h 58"/>
                  <a:gd name="T2" fmla="*/ 245940561 w 137"/>
                  <a:gd name="T3" fmla="*/ 115187770 h 58"/>
                  <a:gd name="T4" fmla="*/ 425410422 w 137"/>
                  <a:gd name="T5" fmla="*/ 0 h 58"/>
                  <a:gd name="T6" fmla="*/ 584938041 w 137"/>
                  <a:gd name="T7" fmla="*/ 115187770 h 58"/>
                  <a:gd name="T8" fmla="*/ 877407062 w 137"/>
                  <a:gd name="T9" fmla="*/ 291002884 h 58"/>
                  <a:gd name="T10" fmla="*/ 518467341 w 137"/>
                  <a:gd name="T11" fmla="*/ 327377321 h 58"/>
                  <a:gd name="T12" fmla="*/ 13293109 w 137"/>
                  <a:gd name="T13" fmla="*/ 218251548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7" h="58">
                    <a:moveTo>
                      <a:pt x="2" y="36"/>
                    </a:moveTo>
                    <a:cubicBezTo>
                      <a:pt x="2" y="36"/>
                      <a:pt x="19" y="25"/>
                      <a:pt x="37" y="19"/>
                    </a:cubicBezTo>
                    <a:cubicBezTo>
                      <a:pt x="55" y="13"/>
                      <a:pt x="64" y="0"/>
                      <a:pt x="64" y="0"/>
                    </a:cubicBezTo>
                    <a:cubicBezTo>
                      <a:pt x="64" y="0"/>
                      <a:pt x="65" y="8"/>
                      <a:pt x="88" y="19"/>
                    </a:cubicBezTo>
                    <a:cubicBezTo>
                      <a:pt x="112" y="31"/>
                      <a:pt x="127" y="38"/>
                      <a:pt x="132" y="48"/>
                    </a:cubicBezTo>
                    <a:cubicBezTo>
                      <a:pt x="137" y="58"/>
                      <a:pt x="78" y="54"/>
                      <a:pt x="78" y="54"/>
                    </a:cubicBezTo>
                    <a:cubicBezTo>
                      <a:pt x="78" y="54"/>
                      <a:pt x="0" y="35"/>
                      <a:pt x="2" y="36"/>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grpSp>
        <p:sp>
          <p:nvSpPr>
            <p:cNvPr id="26" name="矩形 25"/>
            <p:cNvSpPr/>
            <p:nvPr/>
          </p:nvSpPr>
          <p:spPr>
            <a:xfrm>
              <a:off x="8533801" y="2015426"/>
              <a:ext cx="1597661" cy="337185"/>
            </a:xfrm>
            <a:prstGeom prst="rect">
              <a:avLst/>
            </a:prstGeom>
          </p:spPr>
          <p:txBody>
            <a:bodyPr wrap="none">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新三板公司</a:t>
              </a:r>
              <a:r>
                <a:rPr lang="en-US" altLang="zh-CN" sz="1600" b="1" dirty="0">
                  <a:solidFill>
                    <a:srgbClr val="E1ED8C"/>
                  </a:solidFill>
                  <a:latin typeface="微软雅黑" panose="020B0503020204020204" pitchFamily="34" charset="-122"/>
                  <a:ea typeface="微软雅黑" panose="020B0503020204020204" pitchFamily="34" charset="-122"/>
                </a:rPr>
                <a:t>6608</a:t>
              </a:r>
              <a:r>
                <a:rPr lang="zh-CN" altLang="en-US" sz="1200" dirty="0">
                  <a:solidFill>
                    <a:schemeClr val="bg1"/>
                  </a:solidFill>
                  <a:latin typeface="微软雅黑" panose="020B0503020204020204" pitchFamily="34" charset="-122"/>
                  <a:ea typeface="微软雅黑" panose="020B0503020204020204" pitchFamily="34" charset="-122"/>
                </a:rPr>
                <a:t>家</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grpSp>
        <p:nvGrpSpPr>
          <p:cNvPr id="30" name="组合 151"/>
          <p:cNvGrpSpPr/>
          <p:nvPr/>
        </p:nvGrpSpPr>
        <p:grpSpPr>
          <a:xfrm>
            <a:off x="6448652" y="3734508"/>
            <a:ext cx="2663824" cy="1454150"/>
            <a:chOff x="4586870" y="3440823"/>
            <a:chExt cx="2663821" cy="1454150"/>
          </a:xfrm>
        </p:grpSpPr>
        <p:grpSp>
          <p:nvGrpSpPr>
            <p:cNvPr id="31" name="组合 104"/>
            <p:cNvGrpSpPr/>
            <p:nvPr/>
          </p:nvGrpSpPr>
          <p:grpSpPr bwMode="auto">
            <a:xfrm>
              <a:off x="4586870" y="3440823"/>
              <a:ext cx="504056" cy="576064"/>
              <a:chOff x="0" y="0"/>
              <a:chExt cx="1181728" cy="1484380"/>
            </a:xfrm>
            <a:solidFill>
              <a:schemeClr val="accent3">
                <a:lumMod val="40000"/>
                <a:lumOff val="60000"/>
              </a:schemeClr>
            </a:solidFill>
          </p:grpSpPr>
          <p:sp>
            <p:nvSpPr>
              <p:cNvPr id="33" name="Freeform 18"/>
              <p:cNvSpPr>
                <a:spLocks noChangeArrowheads="1"/>
              </p:cNvSpPr>
              <p:nvPr/>
            </p:nvSpPr>
            <p:spPr bwMode="auto">
              <a:xfrm>
                <a:off x="299792" y="50035"/>
                <a:ext cx="510192" cy="421130"/>
              </a:xfrm>
              <a:custGeom>
                <a:avLst/>
                <a:gdLst>
                  <a:gd name="T0" fmla="*/ 644034945 w 198"/>
                  <a:gd name="T1" fmla="*/ 12129037 h 171"/>
                  <a:gd name="T2" fmla="*/ 1141997797 w 198"/>
                  <a:gd name="T3" fmla="*/ 175889501 h 171"/>
                  <a:gd name="T4" fmla="*/ 1201754679 w 198"/>
                  <a:gd name="T5" fmla="*/ 733881825 h 171"/>
                  <a:gd name="T6" fmla="*/ 1088881141 w 198"/>
                  <a:gd name="T7" fmla="*/ 1018942506 h 171"/>
                  <a:gd name="T8" fmla="*/ 1042404711 w 198"/>
                  <a:gd name="T9" fmla="*/ 727816075 h 171"/>
                  <a:gd name="T10" fmla="*/ 942811625 w 198"/>
                  <a:gd name="T11" fmla="*/ 394234323 h 171"/>
                  <a:gd name="T12" fmla="*/ 637394719 w 198"/>
                  <a:gd name="T13" fmla="*/ 345713252 h 171"/>
                  <a:gd name="T14" fmla="*/ 252302828 w 198"/>
                  <a:gd name="T15" fmla="*/ 400297610 h 171"/>
                  <a:gd name="T16" fmla="*/ 172627844 w 198"/>
                  <a:gd name="T17" fmla="*/ 727816075 h 171"/>
                  <a:gd name="T18" fmla="*/ 139429289 w 198"/>
                  <a:gd name="T19" fmla="*/ 952226648 h 171"/>
                  <a:gd name="T20" fmla="*/ 86312633 w 198"/>
                  <a:gd name="T21" fmla="*/ 564058074 h 171"/>
                  <a:gd name="T22" fmla="*/ 644034945 w 198"/>
                  <a:gd name="T23" fmla="*/ 12129037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8" h="171">
                    <a:moveTo>
                      <a:pt x="97" y="2"/>
                    </a:moveTo>
                    <a:cubicBezTo>
                      <a:pt x="97" y="2"/>
                      <a:pt x="146" y="0"/>
                      <a:pt x="172" y="29"/>
                    </a:cubicBezTo>
                    <a:cubicBezTo>
                      <a:pt x="198" y="58"/>
                      <a:pt x="187" y="96"/>
                      <a:pt x="181" y="121"/>
                    </a:cubicBezTo>
                    <a:cubicBezTo>
                      <a:pt x="181" y="121"/>
                      <a:pt x="164" y="166"/>
                      <a:pt x="164" y="168"/>
                    </a:cubicBezTo>
                    <a:cubicBezTo>
                      <a:pt x="163" y="171"/>
                      <a:pt x="162" y="132"/>
                      <a:pt x="157" y="120"/>
                    </a:cubicBezTo>
                    <a:cubicBezTo>
                      <a:pt x="152" y="109"/>
                      <a:pt x="160" y="77"/>
                      <a:pt x="142" y="65"/>
                    </a:cubicBezTo>
                    <a:cubicBezTo>
                      <a:pt x="123" y="52"/>
                      <a:pt x="96" y="57"/>
                      <a:pt x="96" y="57"/>
                    </a:cubicBezTo>
                    <a:cubicBezTo>
                      <a:pt x="96" y="57"/>
                      <a:pt x="57" y="45"/>
                      <a:pt x="38" y="66"/>
                    </a:cubicBezTo>
                    <a:cubicBezTo>
                      <a:pt x="19" y="87"/>
                      <a:pt x="29" y="104"/>
                      <a:pt x="26" y="120"/>
                    </a:cubicBezTo>
                    <a:cubicBezTo>
                      <a:pt x="23" y="136"/>
                      <a:pt x="21" y="157"/>
                      <a:pt x="21" y="157"/>
                    </a:cubicBezTo>
                    <a:cubicBezTo>
                      <a:pt x="21" y="157"/>
                      <a:pt x="14" y="111"/>
                      <a:pt x="13" y="93"/>
                    </a:cubicBezTo>
                    <a:cubicBezTo>
                      <a:pt x="12" y="75"/>
                      <a:pt x="0" y="4"/>
                      <a:pt x="97" y="2"/>
                    </a:cubicBezTo>
                    <a:close/>
                  </a:path>
                </a:pathLst>
              </a:custGeom>
              <a:noFill/>
              <a:ln w="28575">
                <a:solidFill>
                  <a:srgbClr val="21518B"/>
                </a:solid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34" name="Freeform 19"/>
              <p:cNvSpPr>
                <a:spLocks noChangeArrowheads="1"/>
              </p:cNvSpPr>
              <p:nvPr/>
            </p:nvSpPr>
            <p:spPr bwMode="auto">
              <a:xfrm>
                <a:off x="0" y="633780"/>
                <a:ext cx="1181728" cy="850600"/>
              </a:xfrm>
              <a:custGeom>
                <a:avLst/>
                <a:gdLst>
                  <a:gd name="T0" fmla="*/ 1031896242 w 458"/>
                  <a:gd name="T1" fmla="*/ 66867022 h 345"/>
                  <a:gd name="T2" fmla="*/ 1418024576 w 458"/>
                  <a:gd name="T3" fmla="*/ 431589509 h 345"/>
                  <a:gd name="T4" fmla="*/ 1857413236 w 458"/>
                  <a:gd name="T5" fmla="*/ 0 h 345"/>
                  <a:gd name="T6" fmla="*/ 1937301145 w 458"/>
                  <a:gd name="T7" fmla="*/ 42552190 h 345"/>
                  <a:gd name="T8" fmla="*/ 2147483646 w 458"/>
                  <a:gd name="T9" fmla="*/ 310015347 h 345"/>
                  <a:gd name="T10" fmla="*/ 2147483646 w 458"/>
                  <a:gd name="T11" fmla="*/ 1513602019 h 345"/>
                  <a:gd name="T12" fmla="*/ 2147483646 w 458"/>
                  <a:gd name="T13" fmla="*/ 2097160464 h 345"/>
                  <a:gd name="T14" fmla="*/ 0 w 458"/>
                  <a:gd name="T15" fmla="*/ 2097160464 h 345"/>
                  <a:gd name="T16" fmla="*/ 133148235 w 458"/>
                  <a:gd name="T17" fmla="*/ 729447439 h 345"/>
                  <a:gd name="T18" fmla="*/ 499303302 w 458"/>
                  <a:gd name="T19" fmla="*/ 291777990 h 345"/>
                  <a:gd name="T20" fmla="*/ 1031896242 w 458"/>
                  <a:gd name="T21" fmla="*/ 66867022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8" h="345">
                    <a:moveTo>
                      <a:pt x="155" y="11"/>
                    </a:moveTo>
                    <a:cubicBezTo>
                      <a:pt x="155" y="11"/>
                      <a:pt x="199" y="68"/>
                      <a:pt x="213" y="71"/>
                    </a:cubicBezTo>
                    <a:cubicBezTo>
                      <a:pt x="221" y="73"/>
                      <a:pt x="279" y="0"/>
                      <a:pt x="279" y="0"/>
                    </a:cubicBezTo>
                    <a:cubicBezTo>
                      <a:pt x="279" y="0"/>
                      <a:pt x="287" y="0"/>
                      <a:pt x="291" y="7"/>
                    </a:cubicBezTo>
                    <a:cubicBezTo>
                      <a:pt x="291" y="7"/>
                      <a:pt x="383" y="27"/>
                      <a:pt x="398" y="51"/>
                    </a:cubicBezTo>
                    <a:cubicBezTo>
                      <a:pt x="414" y="74"/>
                      <a:pt x="435" y="172"/>
                      <a:pt x="447" y="249"/>
                    </a:cubicBezTo>
                    <a:cubicBezTo>
                      <a:pt x="458" y="326"/>
                      <a:pt x="452" y="345"/>
                      <a:pt x="452" y="345"/>
                    </a:cubicBezTo>
                    <a:cubicBezTo>
                      <a:pt x="0" y="345"/>
                      <a:pt x="0" y="345"/>
                      <a:pt x="0" y="345"/>
                    </a:cubicBezTo>
                    <a:cubicBezTo>
                      <a:pt x="0" y="345"/>
                      <a:pt x="19" y="136"/>
                      <a:pt x="20" y="120"/>
                    </a:cubicBezTo>
                    <a:cubicBezTo>
                      <a:pt x="22" y="103"/>
                      <a:pt x="27" y="64"/>
                      <a:pt x="75" y="48"/>
                    </a:cubicBezTo>
                    <a:cubicBezTo>
                      <a:pt x="123" y="31"/>
                      <a:pt x="144" y="25"/>
                      <a:pt x="155" y="11"/>
                    </a:cubicBezTo>
                    <a:close/>
                  </a:path>
                </a:pathLst>
              </a:custGeom>
              <a:noFill/>
              <a:ln w="28575">
                <a:solidFill>
                  <a:srgbClr val="21518B"/>
                </a:solid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35" name="Freeform 20"/>
              <p:cNvSpPr>
                <a:spLocks noChangeArrowheads="1"/>
              </p:cNvSpPr>
              <p:nvPr/>
            </p:nvSpPr>
            <p:spPr bwMode="auto">
              <a:xfrm>
                <a:off x="397907" y="0"/>
                <a:ext cx="353210" cy="142809"/>
              </a:xfrm>
              <a:custGeom>
                <a:avLst/>
                <a:gdLst>
                  <a:gd name="T0" fmla="*/ 13293109 w 137"/>
                  <a:gd name="T1" fmla="*/ 218251548 h 58"/>
                  <a:gd name="T2" fmla="*/ 245940561 w 137"/>
                  <a:gd name="T3" fmla="*/ 115187770 h 58"/>
                  <a:gd name="T4" fmla="*/ 425410422 w 137"/>
                  <a:gd name="T5" fmla="*/ 0 h 58"/>
                  <a:gd name="T6" fmla="*/ 584938041 w 137"/>
                  <a:gd name="T7" fmla="*/ 115187770 h 58"/>
                  <a:gd name="T8" fmla="*/ 877407062 w 137"/>
                  <a:gd name="T9" fmla="*/ 291002884 h 58"/>
                  <a:gd name="T10" fmla="*/ 518467341 w 137"/>
                  <a:gd name="T11" fmla="*/ 327377321 h 58"/>
                  <a:gd name="T12" fmla="*/ 13293109 w 137"/>
                  <a:gd name="T13" fmla="*/ 218251548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7" h="58">
                    <a:moveTo>
                      <a:pt x="2" y="36"/>
                    </a:moveTo>
                    <a:cubicBezTo>
                      <a:pt x="2" y="36"/>
                      <a:pt x="19" y="25"/>
                      <a:pt x="37" y="19"/>
                    </a:cubicBezTo>
                    <a:cubicBezTo>
                      <a:pt x="55" y="13"/>
                      <a:pt x="64" y="0"/>
                      <a:pt x="64" y="0"/>
                    </a:cubicBezTo>
                    <a:cubicBezTo>
                      <a:pt x="64" y="0"/>
                      <a:pt x="65" y="8"/>
                      <a:pt x="88" y="19"/>
                    </a:cubicBezTo>
                    <a:cubicBezTo>
                      <a:pt x="112" y="31"/>
                      <a:pt x="127" y="38"/>
                      <a:pt x="132" y="48"/>
                    </a:cubicBezTo>
                    <a:cubicBezTo>
                      <a:pt x="137" y="58"/>
                      <a:pt x="78" y="54"/>
                      <a:pt x="78" y="54"/>
                    </a:cubicBezTo>
                    <a:cubicBezTo>
                      <a:pt x="78" y="54"/>
                      <a:pt x="0" y="35"/>
                      <a:pt x="2" y="36"/>
                    </a:cubicBezTo>
                    <a:close/>
                  </a:path>
                </a:pathLst>
              </a:custGeom>
              <a:noFill/>
              <a:ln w="2857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grpSp>
        <p:sp>
          <p:nvSpPr>
            <p:cNvPr id="32" name="矩形 31"/>
            <p:cNvSpPr/>
            <p:nvPr/>
          </p:nvSpPr>
          <p:spPr>
            <a:xfrm>
              <a:off x="5266319" y="4557788"/>
              <a:ext cx="1984372" cy="337185"/>
            </a:xfrm>
            <a:prstGeom prst="rect">
              <a:avLst/>
            </a:prstGeom>
          </p:spPr>
          <p:txBody>
            <a:bodyPr wrap="square">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深创业板公司</a:t>
              </a:r>
              <a:r>
                <a:rPr lang="en-US" altLang="zh-CN" sz="1600" b="1" dirty="0">
                  <a:solidFill>
                    <a:srgbClr val="E1ED8C"/>
                  </a:solidFill>
                  <a:latin typeface="微软雅黑" panose="020B0503020204020204" pitchFamily="34" charset="-122"/>
                  <a:ea typeface="微软雅黑" panose="020B0503020204020204" pitchFamily="34" charset="-122"/>
                </a:rPr>
                <a:t>1218</a:t>
              </a:r>
              <a:r>
                <a:rPr lang="zh-CN" altLang="en-US" sz="1200" dirty="0">
                  <a:solidFill>
                    <a:schemeClr val="bg1"/>
                  </a:solidFill>
                  <a:latin typeface="微软雅黑" panose="020B0503020204020204" pitchFamily="34" charset="-122"/>
                  <a:ea typeface="微软雅黑" panose="020B0503020204020204" pitchFamily="34" charset="-122"/>
                </a:rPr>
                <a:t>家</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grpSp>
        <p:nvGrpSpPr>
          <p:cNvPr id="37" name="组合 104"/>
          <p:cNvGrpSpPr/>
          <p:nvPr/>
        </p:nvGrpSpPr>
        <p:grpSpPr bwMode="auto">
          <a:xfrm>
            <a:off x="7733665" y="4323715"/>
            <a:ext cx="396240" cy="534035"/>
            <a:chOff x="104209" y="0"/>
            <a:chExt cx="928394" cy="1375887"/>
          </a:xfrm>
          <a:solidFill>
            <a:schemeClr val="accent3">
              <a:lumMod val="40000"/>
              <a:lumOff val="60000"/>
            </a:schemeClr>
          </a:solidFill>
        </p:grpSpPr>
        <p:sp>
          <p:nvSpPr>
            <p:cNvPr id="39" name="Freeform 18"/>
            <p:cNvSpPr>
              <a:spLocks noChangeArrowheads="1"/>
            </p:cNvSpPr>
            <p:nvPr/>
          </p:nvSpPr>
          <p:spPr bwMode="auto">
            <a:xfrm>
              <a:off x="299792" y="50035"/>
              <a:ext cx="510192" cy="421130"/>
            </a:xfrm>
            <a:custGeom>
              <a:avLst/>
              <a:gdLst>
                <a:gd name="T0" fmla="*/ 644034945 w 198"/>
                <a:gd name="T1" fmla="*/ 12129037 h 171"/>
                <a:gd name="T2" fmla="*/ 1141997797 w 198"/>
                <a:gd name="T3" fmla="*/ 175889501 h 171"/>
                <a:gd name="T4" fmla="*/ 1201754679 w 198"/>
                <a:gd name="T5" fmla="*/ 733881825 h 171"/>
                <a:gd name="T6" fmla="*/ 1088881141 w 198"/>
                <a:gd name="T7" fmla="*/ 1018942506 h 171"/>
                <a:gd name="T8" fmla="*/ 1042404711 w 198"/>
                <a:gd name="T9" fmla="*/ 727816075 h 171"/>
                <a:gd name="T10" fmla="*/ 942811625 w 198"/>
                <a:gd name="T11" fmla="*/ 394234323 h 171"/>
                <a:gd name="T12" fmla="*/ 637394719 w 198"/>
                <a:gd name="T13" fmla="*/ 345713252 h 171"/>
                <a:gd name="T14" fmla="*/ 252302828 w 198"/>
                <a:gd name="T15" fmla="*/ 400297610 h 171"/>
                <a:gd name="T16" fmla="*/ 172627844 w 198"/>
                <a:gd name="T17" fmla="*/ 727816075 h 171"/>
                <a:gd name="T18" fmla="*/ 139429289 w 198"/>
                <a:gd name="T19" fmla="*/ 952226648 h 171"/>
                <a:gd name="T20" fmla="*/ 86312633 w 198"/>
                <a:gd name="T21" fmla="*/ 564058074 h 171"/>
                <a:gd name="T22" fmla="*/ 644034945 w 198"/>
                <a:gd name="T23" fmla="*/ 12129037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8" h="171">
                  <a:moveTo>
                    <a:pt x="97" y="2"/>
                  </a:moveTo>
                  <a:cubicBezTo>
                    <a:pt x="97" y="2"/>
                    <a:pt x="146" y="0"/>
                    <a:pt x="172" y="29"/>
                  </a:cubicBezTo>
                  <a:cubicBezTo>
                    <a:pt x="198" y="58"/>
                    <a:pt x="187" y="96"/>
                    <a:pt x="181" y="121"/>
                  </a:cubicBezTo>
                  <a:cubicBezTo>
                    <a:pt x="181" y="121"/>
                    <a:pt x="164" y="166"/>
                    <a:pt x="164" y="168"/>
                  </a:cubicBezTo>
                  <a:cubicBezTo>
                    <a:pt x="163" y="171"/>
                    <a:pt x="162" y="132"/>
                    <a:pt x="157" y="120"/>
                  </a:cubicBezTo>
                  <a:cubicBezTo>
                    <a:pt x="152" y="109"/>
                    <a:pt x="160" y="77"/>
                    <a:pt x="142" y="65"/>
                  </a:cubicBezTo>
                  <a:cubicBezTo>
                    <a:pt x="123" y="52"/>
                    <a:pt x="96" y="57"/>
                    <a:pt x="96" y="57"/>
                  </a:cubicBezTo>
                  <a:cubicBezTo>
                    <a:pt x="96" y="57"/>
                    <a:pt x="57" y="45"/>
                    <a:pt x="38" y="66"/>
                  </a:cubicBezTo>
                  <a:cubicBezTo>
                    <a:pt x="19" y="87"/>
                    <a:pt x="29" y="104"/>
                    <a:pt x="26" y="120"/>
                  </a:cubicBezTo>
                  <a:cubicBezTo>
                    <a:pt x="23" y="136"/>
                    <a:pt x="21" y="157"/>
                    <a:pt x="21" y="157"/>
                  </a:cubicBezTo>
                  <a:cubicBezTo>
                    <a:pt x="21" y="157"/>
                    <a:pt x="14" y="111"/>
                    <a:pt x="13" y="93"/>
                  </a:cubicBezTo>
                  <a:cubicBezTo>
                    <a:pt x="12" y="75"/>
                    <a:pt x="0" y="4"/>
                    <a:pt x="97" y="2"/>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40" name="Freeform 19"/>
            <p:cNvSpPr>
              <a:spLocks noChangeArrowheads="1"/>
            </p:cNvSpPr>
            <p:nvPr/>
          </p:nvSpPr>
          <p:spPr bwMode="auto">
            <a:xfrm>
              <a:off x="104209" y="633780"/>
              <a:ext cx="928394" cy="742107"/>
            </a:xfrm>
            <a:custGeom>
              <a:avLst/>
              <a:gdLst>
                <a:gd name="T0" fmla="*/ 1031896242 w 458"/>
                <a:gd name="T1" fmla="*/ 66867022 h 345"/>
                <a:gd name="T2" fmla="*/ 1418024576 w 458"/>
                <a:gd name="T3" fmla="*/ 431589509 h 345"/>
                <a:gd name="T4" fmla="*/ 1857413236 w 458"/>
                <a:gd name="T5" fmla="*/ 0 h 345"/>
                <a:gd name="T6" fmla="*/ 1937301145 w 458"/>
                <a:gd name="T7" fmla="*/ 42552190 h 345"/>
                <a:gd name="T8" fmla="*/ 2147483646 w 458"/>
                <a:gd name="T9" fmla="*/ 310015347 h 345"/>
                <a:gd name="T10" fmla="*/ 2147483646 w 458"/>
                <a:gd name="T11" fmla="*/ 1513602019 h 345"/>
                <a:gd name="T12" fmla="*/ 2147483646 w 458"/>
                <a:gd name="T13" fmla="*/ 2097160464 h 345"/>
                <a:gd name="T14" fmla="*/ 0 w 458"/>
                <a:gd name="T15" fmla="*/ 2097160464 h 345"/>
                <a:gd name="T16" fmla="*/ 133148235 w 458"/>
                <a:gd name="T17" fmla="*/ 729447439 h 345"/>
                <a:gd name="T18" fmla="*/ 499303302 w 458"/>
                <a:gd name="T19" fmla="*/ 291777990 h 345"/>
                <a:gd name="T20" fmla="*/ 1031896242 w 458"/>
                <a:gd name="T21" fmla="*/ 66867022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8" h="345">
                  <a:moveTo>
                    <a:pt x="155" y="11"/>
                  </a:moveTo>
                  <a:cubicBezTo>
                    <a:pt x="155" y="11"/>
                    <a:pt x="199" y="68"/>
                    <a:pt x="213" y="71"/>
                  </a:cubicBezTo>
                  <a:cubicBezTo>
                    <a:pt x="221" y="73"/>
                    <a:pt x="279" y="0"/>
                    <a:pt x="279" y="0"/>
                  </a:cubicBezTo>
                  <a:cubicBezTo>
                    <a:pt x="279" y="0"/>
                    <a:pt x="287" y="0"/>
                    <a:pt x="291" y="7"/>
                  </a:cubicBezTo>
                  <a:cubicBezTo>
                    <a:pt x="291" y="7"/>
                    <a:pt x="383" y="27"/>
                    <a:pt x="398" y="51"/>
                  </a:cubicBezTo>
                  <a:cubicBezTo>
                    <a:pt x="414" y="74"/>
                    <a:pt x="435" y="172"/>
                    <a:pt x="447" y="249"/>
                  </a:cubicBezTo>
                  <a:cubicBezTo>
                    <a:pt x="458" y="326"/>
                    <a:pt x="452" y="345"/>
                    <a:pt x="452" y="345"/>
                  </a:cubicBezTo>
                  <a:cubicBezTo>
                    <a:pt x="0" y="345"/>
                    <a:pt x="0" y="345"/>
                    <a:pt x="0" y="345"/>
                  </a:cubicBezTo>
                  <a:cubicBezTo>
                    <a:pt x="0" y="345"/>
                    <a:pt x="19" y="136"/>
                    <a:pt x="20" y="120"/>
                  </a:cubicBezTo>
                  <a:cubicBezTo>
                    <a:pt x="22" y="103"/>
                    <a:pt x="27" y="64"/>
                    <a:pt x="75" y="48"/>
                  </a:cubicBezTo>
                  <a:cubicBezTo>
                    <a:pt x="123" y="31"/>
                    <a:pt x="144" y="25"/>
                    <a:pt x="155" y="11"/>
                  </a:cubicBezTo>
                  <a:close/>
                </a:path>
              </a:pathLst>
            </a:custGeom>
            <a:noFill/>
            <a:ln w="28575">
              <a:solidFill>
                <a:srgbClr val="21518B"/>
              </a:solid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41" name="Freeform 20"/>
            <p:cNvSpPr>
              <a:spLocks noChangeArrowheads="1"/>
            </p:cNvSpPr>
            <p:nvPr/>
          </p:nvSpPr>
          <p:spPr bwMode="auto">
            <a:xfrm>
              <a:off x="397906" y="0"/>
              <a:ext cx="353211" cy="142809"/>
            </a:xfrm>
            <a:custGeom>
              <a:avLst/>
              <a:gdLst>
                <a:gd name="T0" fmla="*/ 13293109 w 137"/>
                <a:gd name="T1" fmla="*/ 218251548 h 58"/>
                <a:gd name="T2" fmla="*/ 245940561 w 137"/>
                <a:gd name="T3" fmla="*/ 115187770 h 58"/>
                <a:gd name="T4" fmla="*/ 425410422 w 137"/>
                <a:gd name="T5" fmla="*/ 0 h 58"/>
                <a:gd name="T6" fmla="*/ 584938041 w 137"/>
                <a:gd name="T7" fmla="*/ 115187770 h 58"/>
                <a:gd name="T8" fmla="*/ 877407062 w 137"/>
                <a:gd name="T9" fmla="*/ 291002884 h 58"/>
                <a:gd name="T10" fmla="*/ 518467341 w 137"/>
                <a:gd name="T11" fmla="*/ 327377321 h 58"/>
                <a:gd name="T12" fmla="*/ 13293109 w 137"/>
                <a:gd name="T13" fmla="*/ 218251548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7" h="58">
                  <a:moveTo>
                    <a:pt x="2" y="36"/>
                  </a:moveTo>
                  <a:cubicBezTo>
                    <a:pt x="2" y="36"/>
                    <a:pt x="19" y="25"/>
                    <a:pt x="37" y="19"/>
                  </a:cubicBezTo>
                  <a:cubicBezTo>
                    <a:pt x="55" y="13"/>
                    <a:pt x="64" y="0"/>
                    <a:pt x="64" y="0"/>
                  </a:cubicBezTo>
                  <a:cubicBezTo>
                    <a:pt x="64" y="0"/>
                    <a:pt x="65" y="8"/>
                    <a:pt x="88" y="19"/>
                  </a:cubicBezTo>
                  <a:cubicBezTo>
                    <a:pt x="112" y="31"/>
                    <a:pt x="127" y="38"/>
                    <a:pt x="132" y="48"/>
                  </a:cubicBezTo>
                  <a:cubicBezTo>
                    <a:pt x="137" y="58"/>
                    <a:pt x="78" y="54"/>
                    <a:pt x="78" y="54"/>
                  </a:cubicBezTo>
                  <a:cubicBezTo>
                    <a:pt x="78" y="54"/>
                    <a:pt x="0" y="35"/>
                    <a:pt x="2" y="36"/>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grpSp>
      <p:grpSp>
        <p:nvGrpSpPr>
          <p:cNvPr id="42" name="组合 147"/>
          <p:cNvGrpSpPr/>
          <p:nvPr/>
        </p:nvGrpSpPr>
        <p:grpSpPr>
          <a:xfrm>
            <a:off x="9666242" y="3857495"/>
            <a:ext cx="1472565" cy="834778"/>
            <a:chOff x="9232198" y="3347914"/>
            <a:chExt cx="1472563" cy="834778"/>
          </a:xfrm>
        </p:grpSpPr>
        <p:grpSp>
          <p:nvGrpSpPr>
            <p:cNvPr id="43" name="组合 104"/>
            <p:cNvGrpSpPr/>
            <p:nvPr/>
          </p:nvGrpSpPr>
          <p:grpSpPr bwMode="auto">
            <a:xfrm>
              <a:off x="9716478" y="3347914"/>
              <a:ext cx="395999" cy="483160"/>
              <a:chOff x="0" y="130896"/>
              <a:chExt cx="928394" cy="1244991"/>
            </a:xfrm>
            <a:solidFill>
              <a:schemeClr val="accent3">
                <a:lumMod val="40000"/>
                <a:lumOff val="60000"/>
              </a:schemeClr>
            </a:solidFill>
          </p:grpSpPr>
          <p:sp>
            <p:nvSpPr>
              <p:cNvPr id="45" name="Freeform 18"/>
              <p:cNvSpPr>
                <a:spLocks noChangeArrowheads="1"/>
              </p:cNvSpPr>
              <p:nvPr/>
            </p:nvSpPr>
            <p:spPr bwMode="auto">
              <a:xfrm>
                <a:off x="195582" y="180932"/>
                <a:ext cx="510192" cy="421131"/>
              </a:xfrm>
              <a:custGeom>
                <a:avLst/>
                <a:gdLst>
                  <a:gd name="T0" fmla="*/ 644034945 w 198"/>
                  <a:gd name="T1" fmla="*/ 12129037 h 171"/>
                  <a:gd name="T2" fmla="*/ 1141997797 w 198"/>
                  <a:gd name="T3" fmla="*/ 175889501 h 171"/>
                  <a:gd name="T4" fmla="*/ 1201754679 w 198"/>
                  <a:gd name="T5" fmla="*/ 733881825 h 171"/>
                  <a:gd name="T6" fmla="*/ 1088881141 w 198"/>
                  <a:gd name="T7" fmla="*/ 1018942506 h 171"/>
                  <a:gd name="T8" fmla="*/ 1042404711 w 198"/>
                  <a:gd name="T9" fmla="*/ 727816075 h 171"/>
                  <a:gd name="T10" fmla="*/ 942811625 w 198"/>
                  <a:gd name="T11" fmla="*/ 394234323 h 171"/>
                  <a:gd name="T12" fmla="*/ 637394719 w 198"/>
                  <a:gd name="T13" fmla="*/ 345713252 h 171"/>
                  <a:gd name="T14" fmla="*/ 252302828 w 198"/>
                  <a:gd name="T15" fmla="*/ 400297610 h 171"/>
                  <a:gd name="T16" fmla="*/ 172627844 w 198"/>
                  <a:gd name="T17" fmla="*/ 727816075 h 171"/>
                  <a:gd name="T18" fmla="*/ 139429289 w 198"/>
                  <a:gd name="T19" fmla="*/ 952226648 h 171"/>
                  <a:gd name="T20" fmla="*/ 86312633 w 198"/>
                  <a:gd name="T21" fmla="*/ 564058074 h 171"/>
                  <a:gd name="T22" fmla="*/ 644034945 w 198"/>
                  <a:gd name="T23" fmla="*/ 12129037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8" h="171">
                    <a:moveTo>
                      <a:pt x="97" y="2"/>
                    </a:moveTo>
                    <a:cubicBezTo>
                      <a:pt x="97" y="2"/>
                      <a:pt x="146" y="0"/>
                      <a:pt x="172" y="29"/>
                    </a:cubicBezTo>
                    <a:cubicBezTo>
                      <a:pt x="198" y="58"/>
                      <a:pt x="187" y="96"/>
                      <a:pt x="181" y="121"/>
                    </a:cubicBezTo>
                    <a:cubicBezTo>
                      <a:pt x="181" y="121"/>
                      <a:pt x="164" y="166"/>
                      <a:pt x="164" y="168"/>
                    </a:cubicBezTo>
                    <a:cubicBezTo>
                      <a:pt x="163" y="171"/>
                      <a:pt x="162" y="132"/>
                      <a:pt x="157" y="120"/>
                    </a:cubicBezTo>
                    <a:cubicBezTo>
                      <a:pt x="152" y="109"/>
                      <a:pt x="160" y="77"/>
                      <a:pt x="142" y="65"/>
                    </a:cubicBezTo>
                    <a:cubicBezTo>
                      <a:pt x="123" y="52"/>
                      <a:pt x="96" y="57"/>
                      <a:pt x="96" y="57"/>
                    </a:cubicBezTo>
                    <a:cubicBezTo>
                      <a:pt x="96" y="57"/>
                      <a:pt x="57" y="45"/>
                      <a:pt x="38" y="66"/>
                    </a:cubicBezTo>
                    <a:cubicBezTo>
                      <a:pt x="19" y="87"/>
                      <a:pt x="29" y="104"/>
                      <a:pt x="26" y="120"/>
                    </a:cubicBezTo>
                    <a:cubicBezTo>
                      <a:pt x="23" y="136"/>
                      <a:pt x="21" y="157"/>
                      <a:pt x="21" y="157"/>
                    </a:cubicBezTo>
                    <a:cubicBezTo>
                      <a:pt x="21" y="157"/>
                      <a:pt x="14" y="111"/>
                      <a:pt x="13" y="93"/>
                    </a:cubicBezTo>
                    <a:cubicBezTo>
                      <a:pt x="12" y="75"/>
                      <a:pt x="0" y="4"/>
                      <a:pt x="97" y="2"/>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46" name="Freeform 19"/>
              <p:cNvSpPr>
                <a:spLocks noChangeArrowheads="1"/>
              </p:cNvSpPr>
              <p:nvPr/>
            </p:nvSpPr>
            <p:spPr bwMode="auto">
              <a:xfrm>
                <a:off x="0" y="633780"/>
                <a:ext cx="928394" cy="742107"/>
              </a:xfrm>
              <a:custGeom>
                <a:avLst/>
                <a:gdLst>
                  <a:gd name="T0" fmla="*/ 1031896242 w 458"/>
                  <a:gd name="T1" fmla="*/ 66867022 h 345"/>
                  <a:gd name="T2" fmla="*/ 1418024576 w 458"/>
                  <a:gd name="T3" fmla="*/ 431589509 h 345"/>
                  <a:gd name="T4" fmla="*/ 1857413236 w 458"/>
                  <a:gd name="T5" fmla="*/ 0 h 345"/>
                  <a:gd name="T6" fmla="*/ 1937301145 w 458"/>
                  <a:gd name="T7" fmla="*/ 42552190 h 345"/>
                  <a:gd name="T8" fmla="*/ 2147483646 w 458"/>
                  <a:gd name="T9" fmla="*/ 310015347 h 345"/>
                  <a:gd name="T10" fmla="*/ 2147483646 w 458"/>
                  <a:gd name="T11" fmla="*/ 1513602019 h 345"/>
                  <a:gd name="T12" fmla="*/ 2147483646 w 458"/>
                  <a:gd name="T13" fmla="*/ 2097160464 h 345"/>
                  <a:gd name="T14" fmla="*/ 0 w 458"/>
                  <a:gd name="T15" fmla="*/ 2097160464 h 345"/>
                  <a:gd name="T16" fmla="*/ 133148235 w 458"/>
                  <a:gd name="T17" fmla="*/ 729447439 h 345"/>
                  <a:gd name="T18" fmla="*/ 499303302 w 458"/>
                  <a:gd name="T19" fmla="*/ 291777990 h 345"/>
                  <a:gd name="T20" fmla="*/ 1031896242 w 458"/>
                  <a:gd name="T21" fmla="*/ 66867022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8" h="345">
                    <a:moveTo>
                      <a:pt x="155" y="11"/>
                    </a:moveTo>
                    <a:cubicBezTo>
                      <a:pt x="155" y="11"/>
                      <a:pt x="199" y="68"/>
                      <a:pt x="213" y="71"/>
                    </a:cubicBezTo>
                    <a:cubicBezTo>
                      <a:pt x="221" y="73"/>
                      <a:pt x="279" y="0"/>
                      <a:pt x="279" y="0"/>
                    </a:cubicBezTo>
                    <a:cubicBezTo>
                      <a:pt x="279" y="0"/>
                      <a:pt x="287" y="0"/>
                      <a:pt x="291" y="7"/>
                    </a:cubicBezTo>
                    <a:cubicBezTo>
                      <a:pt x="291" y="7"/>
                      <a:pt x="383" y="27"/>
                      <a:pt x="398" y="51"/>
                    </a:cubicBezTo>
                    <a:cubicBezTo>
                      <a:pt x="414" y="74"/>
                      <a:pt x="435" y="172"/>
                      <a:pt x="447" y="249"/>
                    </a:cubicBezTo>
                    <a:cubicBezTo>
                      <a:pt x="458" y="326"/>
                      <a:pt x="452" y="345"/>
                      <a:pt x="452" y="345"/>
                    </a:cubicBezTo>
                    <a:cubicBezTo>
                      <a:pt x="0" y="345"/>
                      <a:pt x="0" y="345"/>
                      <a:pt x="0" y="345"/>
                    </a:cubicBezTo>
                    <a:cubicBezTo>
                      <a:pt x="0" y="345"/>
                      <a:pt x="19" y="136"/>
                      <a:pt x="20" y="120"/>
                    </a:cubicBezTo>
                    <a:cubicBezTo>
                      <a:pt x="22" y="103"/>
                      <a:pt x="27" y="64"/>
                      <a:pt x="75" y="48"/>
                    </a:cubicBezTo>
                    <a:cubicBezTo>
                      <a:pt x="123" y="31"/>
                      <a:pt x="144" y="25"/>
                      <a:pt x="155" y="11"/>
                    </a:cubicBezTo>
                    <a:close/>
                  </a:path>
                </a:pathLst>
              </a:custGeom>
              <a:noFill/>
              <a:ln w="28575">
                <a:solidFill>
                  <a:srgbClr val="21518B"/>
                </a:solid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47" name="Freeform 20"/>
              <p:cNvSpPr>
                <a:spLocks noChangeArrowheads="1"/>
              </p:cNvSpPr>
              <p:nvPr/>
            </p:nvSpPr>
            <p:spPr bwMode="auto">
              <a:xfrm>
                <a:off x="293696" y="130896"/>
                <a:ext cx="353212" cy="142810"/>
              </a:xfrm>
              <a:custGeom>
                <a:avLst/>
                <a:gdLst>
                  <a:gd name="T0" fmla="*/ 13293109 w 137"/>
                  <a:gd name="T1" fmla="*/ 218251548 h 58"/>
                  <a:gd name="T2" fmla="*/ 245940561 w 137"/>
                  <a:gd name="T3" fmla="*/ 115187770 h 58"/>
                  <a:gd name="T4" fmla="*/ 425410422 w 137"/>
                  <a:gd name="T5" fmla="*/ 0 h 58"/>
                  <a:gd name="T6" fmla="*/ 584938041 w 137"/>
                  <a:gd name="T7" fmla="*/ 115187770 h 58"/>
                  <a:gd name="T8" fmla="*/ 877407062 w 137"/>
                  <a:gd name="T9" fmla="*/ 291002884 h 58"/>
                  <a:gd name="T10" fmla="*/ 518467341 w 137"/>
                  <a:gd name="T11" fmla="*/ 327377321 h 58"/>
                  <a:gd name="T12" fmla="*/ 13293109 w 137"/>
                  <a:gd name="T13" fmla="*/ 218251548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7" h="58">
                    <a:moveTo>
                      <a:pt x="2" y="36"/>
                    </a:moveTo>
                    <a:cubicBezTo>
                      <a:pt x="2" y="36"/>
                      <a:pt x="19" y="25"/>
                      <a:pt x="37" y="19"/>
                    </a:cubicBezTo>
                    <a:cubicBezTo>
                      <a:pt x="55" y="13"/>
                      <a:pt x="64" y="0"/>
                      <a:pt x="64" y="0"/>
                    </a:cubicBezTo>
                    <a:cubicBezTo>
                      <a:pt x="64" y="0"/>
                      <a:pt x="65" y="8"/>
                      <a:pt x="88" y="19"/>
                    </a:cubicBezTo>
                    <a:cubicBezTo>
                      <a:pt x="112" y="31"/>
                      <a:pt x="127" y="38"/>
                      <a:pt x="132" y="48"/>
                    </a:cubicBezTo>
                    <a:cubicBezTo>
                      <a:pt x="137" y="58"/>
                      <a:pt x="78" y="54"/>
                      <a:pt x="78" y="54"/>
                    </a:cubicBezTo>
                    <a:cubicBezTo>
                      <a:pt x="78" y="54"/>
                      <a:pt x="0" y="35"/>
                      <a:pt x="2" y="36"/>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grpSp>
        <p:sp>
          <p:nvSpPr>
            <p:cNvPr id="44" name="矩形 43"/>
            <p:cNvSpPr/>
            <p:nvPr/>
          </p:nvSpPr>
          <p:spPr>
            <a:xfrm>
              <a:off x="9232198" y="3845507"/>
              <a:ext cx="1472563" cy="337185"/>
            </a:xfrm>
            <a:prstGeom prst="rect">
              <a:avLst/>
            </a:prstGeom>
          </p:spPr>
          <p:txBody>
            <a:bodyPr wrap="none">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拟上市公司</a:t>
              </a:r>
              <a:r>
                <a:rPr lang="en-US" altLang="zh-CN" sz="1600" b="1" dirty="0">
                  <a:solidFill>
                    <a:srgbClr val="E1ED8C"/>
                  </a:solidFill>
                  <a:latin typeface="微软雅黑" panose="020B0503020204020204" pitchFamily="34" charset="-122"/>
                  <a:ea typeface="微软雅黑" panose="020B0503020204020204" pitchFamily="34" charset="-122"/>
                  <a:sym typeface="+mn-ea"/>
                </a:rPr>
                <a:t>881</a:t>
              </a:r>
              <a:r>
                <a:rPr lang="zh-CN" altLang="en-US" sz="1200" dirty="0">
                  <a:solidFill>
                    <a:schemeClr val="bg1"/>
                  </a:solidFill>
                  <a:latin typeface="微软雅黑" panose="020B0503020204020204" pitchFamily="34" charset="-122"/>
                  <a:ea typeface="微软雅黑" panose="020B0503020204020204" pitchFamily="34" charset="-122"/>
                </a:rPr>
                <a:t>家</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152"/>
          <p:cNvGrpSpPr/>
          <p:nvPr/>
        </p:nvGrpSpPr>
        <p:grpSpPr>
          <a:xfrm>
            <a:off x="4188559" y="5005147"/>
            <a:ext cx="1597660" cy="871591"/>
            <a:chOff x="2667153" y="4286864"/>
            <a:chExt cx="1597659" cy="871591"/>
          </a:xfrm>
        </p:grpSpPr>
        <p:grpSp>
          <p:nvGrpSpPr>
            <p:cNvPr id="49" name="组合 104"/>
            <p:cNvGrpSpPr/>
            <p:nvPr/>
          </p:nvGrpSpPr>
          <p:grpSpPr bwMode="auto">
            <a:xfrm>
              <a:off x="3217112" y="4286864"/>
              <a:ext cx="395999" cy="533960"/>
              <a:chOff x="89325" y="0"/>
              <a:chExt cx="928394" cy="1375887"/>
            </a:xfrm>
            <a:solidFill>
              <a:schemeClr val="accent3">
                <a:lumMod val="40000"/>
                <a:lumOff val="60000"/>
              </a:schemeClr>
            </a:solidFill>
          </p:grpSpPr>
          <p:sp>
            <p:nvSpPr>
              <p:cNvPr id="51" name="Freeform 18"/>
              <p:cNvSpPr>
                <a:spLocks noChangeArrowheads="1"/>
              </p:cNvSpPr>
              <p:nvPr/>
            </p:nvSpPr>
            <p:spPr bwMode="auto">
              <a:xfrm>
                <a:off x="299792" y="50035"/>
                <a:ext cx="510192" cy="421130"/>
              </a:xfrm>
              <a:custGeom>
                <a:avLst/>
                <a:gdLst>
                  <a:gd name="T0" fmla="*/ 644034945 w 198"/>
                  <a:gd name="T1" fmla="*/ 12129037 h 171"/>
                  <a:gd name="T2" fmla="*/ 1141997797 w 198"/>
                  <a:gd name="T3" fmla="*/ 175889501 h 171"/>
                  <a:gd name="T4" fmla="*/ 1201754679 w 198"/>
                  <a:gd name="T5" fmla="*/ 733881825 h 171"/>
                  <a:gd name="T6" fmla="*/ 1088881141 w 198"/>
                  <a:gd name="T7" fmla="*/ 1018942506 h 171"/>
                  <a:gd name="T8" fmla="*/ 1042404711 w 198"/>
                  <a:gd name="T9" fmla="*/ 727816075 h 171"/>
                  <a:gd name="T10" fmla="*/ 942811625 w 198"/>
                  <a:gd name="T11" fmla="*/ 394234323 h 171"/>
                  <a:gd name="T12" fmla="*/ 637394719 w 198"/>
                  <a:gd name="T13" fmla="*/ 345713252 h 171"/>
                  <a:gd name="T14" fmla="*/ 252302828 w 198"/>
                  <a:gd name="T15" fmla="*/ 400297610 h 171"/>
                  <a:gd name="T16" fmla="*/ 172627844 w 198"/>
                  <a:gd name="T17" fmla="*/ 727816075 h 171"/>
                  <a:gd name="T18" fmla="*/ 139429289 w 198"/>
                  <a:gd name="T19" fmla="*/ 952226648 h 171"/>
                  <a:gd name="T20" fmla="*/ 86312633 w 198"/>
                  <a:gd name="T21" fmla="*/ 564058074 h 171"/>
                  <a:gd name="T22" fmla="*/ 644034945 w 198"/>
                  <a:gd name="T23" fmla="*/ 12129037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8" h="171">
                    <a:moveTo>
                      <a:pt x="97" y="2"/>
                    </a:moveTo>
                    <a:cubicBezTo>
                      <a:pt x="97" y="2"/>
                      <a:pt x="146" y="0"/>
                      <a:pt x="172" y="29"/>
                    </a:cubicBezTo>
                    <a:cubicBezTo>
                      <a:pt x="198" y="58"/>
                      <a:pt x="187" y="96"/>
                      <a:pt x="181" y="121"/>
                    </a:cubicBezTo>
                    <a:cubicBezTo>
                      <a:pt x="181" y="121"/>
                      <a:pt x="164" y="166"/>
                      <a:pt x="164" y="168"/>
                    </a:cubicBezTo>
                    <a:cubicBezTo>
                      <a:pt x="163" y="171"/>
                      <a:pt x="162" y="132"/>
                      <a:pt x="157" y="120"/>
                    </a:cubicBezTo>
                    <a:cubicBezTo>
                      <a:pt x="152" y="109"/>
                      <a:pt x="160" y="77"/>
                      <a:pt x="142" y="65"/>
                    </a:cubicBezTo>
                    <a:cubicBezTo>
                      <a:pt x="123" y="52"/>
                      <a:pt x="96" y="57"/>
                      <a:pt x="96" y="57"/>
                    </a:cubicBezTo>
                    <a:cubicBezTo>
                      <a:pt x="96" y="57"/>
                      <a:pt x="57" y="45"/>
                      <a:pt x="38" y="66"/>
                    </a:cubicBezTo>
                    <a:cubicBezTo>
                      <a:pt x="19" y="87"/>
                      <a:pt x="29" y="104"/>
                      <a:pt x="26" y="120"/>
                    </a:cubicBezTo>
                    <a:cubicBezTo>
                      <a:pt x="23" y="136"/>
                      <a:pt x="21" y="157"/>
                      <a:pt x="21" y="157"/>
                    </a:cubicBezTo>
                    <a:cubicBezTo>
                      <a:pt x="21" y="157"/>
                      <a:pt x="14" y="111"/>
                      <a:pt x="13" y="93"/>
                    </a:cubicBezTo>
                    <a:cubicBezTo>
                      <a:pt x="12" y="75"/>
                      <a:pt x="0" y="4"/>
                      <a:pt x="97" y="2"/>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52" name="Freeform 19"/>
              <p:cNvSpPr>
                <a:spLocks noChangeArrowheads="1"/>
              </p:cNvSpPr>
              <p:nvPr/>
            </p:nvSpPr>
            <p:spPr bwMode="auto">
              <a:xfrm>
                <a:off x="89325" y="633780"/>
                <a:ext cx="928394" cy="742107"/>
              </a:xfrm>
              <a:custGeom>
                <a:avLst/>
                <a:gdLst>
                  <a:gd name="T0" fmla="*/ 1031896242 w 458"/>
                  <a:gd name="T1" fmla="*/ 66867022 h 345"/>
                  <a:gd name="T2" fmla="*/ 1418024576 w 458"/>
                  <a:gd name="T3" fmla="*/ 431589509 h 345"/>
                  <a:gd name="T4" fmla="*/ 1857413236 w 458"/>
                  <a:gd name="T5" fmla="*/ 0 h 345"/>
                  <a:gd name="T6" fmla="*/ 1937301145 w 458"/>
                  <a:gd name="T7" fmla="*/ 42552190 h 345"/>
                  <a:gd name="T8" fmla="*/ 2147483646 w 458"/>
                  <a:gd name="T9" fmla="*/ 310015347 h 345"/>
                  <a:gd name="T10" fmla="*/ 2147483646 w 458"/>
                  <a:gd name="T11" fmla="*/ 1513602019 h 345"/>
                  <a:gd name="T12" fmla="*/ 2147483646 w 458"/>
                  <a:gd name="T13" fmla="*/ 2097160464 h 345"/>
                  <a:gd name="T14" fmla="*/ 0 w 458"/>
                  <a:gd name="T15" fmla="*/ 2097160464 h 345"/>
                  <a:gd name="T16" fmla="*/ 133148235 w 458"/>
                  <a:gd name="T17" fmla="*/ 729447439 h 345"/>
                  <a:gd name="T18" fmla="*/ 499303302 w 458"/>
                  <a:gd name="T19" fmla="*/ 291777990 h 345"/>
                  <a:gd name="T20" fmla="*/ 1031896242 w 458"/>
                  <a:gd name="T21" fmla="*/ 66867022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8" h="345">
                    <a:moveTo>
                      <a:pt x="155" y="11"/>
                    </a:moveTo>
                    <a:cubicBezTo>
                      <a:pt x="155" y="11"/>
                      <a:pt x="199" y="68"/>
                      <a:pt x="213" y="71"/>
                    </a:cubicBezTo>
                    <a:cubicBezTo>
                      <a:pt x="221" y="73"/>
                      <a:pt x="279" y="0"/>
                      <a:pt x="279" y="0"/>
                    </a:cubicBezTo>
                    <a:cubicBezTo>
                      <a:pt x="279" y="0"/>
                      <a:pt x="287" y="0"/>
                      <a:pt x="291" y="7"/>
                    </a:cubicBezTo>
                    <a:cubicBezTo>
                      <a:pt x="291" y="7"/>
                      <a:pt x="383" y="27"/>
                      <a:pt x="398" y="51"/>
                    </a:cubicBezTo>
                    <a:cubicBezTo>
                      <a:pt x="414" y="74"/>
                      <a:pt x="435" y="172"/>
                      <a:pt x="447" y="249"/>
                    </a:cubicBezTo>
                    <a:cubicBezTo>
                      <a:pt x="458" y="326"/>
                      <a:pt x="452" y="345"/>
                      <a:pt x="452" y="345"/>
                    </a:cubicBezTo>
                    <a:cubicBezTo>
                      <a:pt x="0" y="345"/>
                      <a:pt x="0" y="345"/>
                      <a:pt x="0" y="345"/>
                    </a:cubicBezTo>
                    <a:cubicBezTo>
                      <a:pt x="0" y="345"/>
                      <a:pt x="19" y="136"/>
                      <a:pt x="20" y="120"/>
                    </a:cubicBezTo>
                    <a:cubicBezTo>
                      <a:pt x="22" y="103"/>
                      <a:pt x="27" y="64"/>
                      <a:pt x="75" y="48"/>
                    </a:cubicBezTo>
                    <a:cubicBezTo>
                      <a:pt x="123" y="31"/>
                      <a:pt x="144" y="25"/>
                      <a:pt x="155" y="11"/>
                    </a:cubicBezTo>
                    <a:close/>
                  </a:path>
                </a:pathLst>
              </a:custGeom>
              <a:noFill/>
              <a:ln w="28575">
                <a:solidFill>
                  <a:srgbClr val="21518B"/>
                </a:solid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53" name="Freeform 20"/>
              <p:cNvSpPr>
                <a:spLocks noChangeArrowheads="1"/>
              </p:cNvSpPr>
              <p:nvPr/>
            </p:nvSpPr>
            <p:spPr bwMode="auto">
              <a:xfrm>
                <a:off x="397906" y="0"/>
                <a:ext cx="353211" cy="142809"/>
              </a:xfrm>
              <a:custGeom>
                <a:avLst/>
                <a:gdLst>
                  <a:gd name="T0" fmla="*/ 13293109 w 137"/>
                  <a:gd name="T1" fmla="*/ 218251548 h 58"/>
                  <a:gd name="T2" fmla="*/ 245940561 w 137"/>
                  <a:gd name="T3" fmla="*/ 115187770 h 58"/>
                  <a:gd name="T4" fmla="*/ 425410422 w 137"/>
                  <a:gd name="T5" fmla="*/ 0 h 58"/>
                  <a:gd name="T6" fmla="*/ 584938041 w 137"/>
                  <a:gd name="T7" fmla="*/ 115187770 h 58"/>
                  <a:gd name="T8" fmla="*/ 877407062 w 137"/>
                  <a:gd name="T9" fmla="*/ 291002884 h 58"/>
                  <a:gd name="T10" fmla="*/ 518467341 w 137"/>
                  <a:gd name="T11" fmla="*/ 327377321 h 58"/>
                  <a:gd name="T12" fmla="*/ 13293109 w 137"/>
                  <a:gd name="T13" fmla="*/ 218251548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7" h="58">
                    <a:moveTo>
                      <a:pt x="2" y="36"/>
                    </a:moveTo>
                    <a:cubicBezTo>
                      <a:pt x="2" y="36"/>
                      <a:pt x="19" y="25"/>
                      <a:pt x="37" y="19"/>
                    </a:cubicBezTo>
                    <a:cubicBezTo>
                      <a:pt x="55" y="13"/>
                      <a:pt x="64" y="0"/>
                      <a:pt x="64" y="0"/>
                    </a:cubicBezTo>
                    <a:cubicBezTo>
                      <a:pt x="64" y="0"/>
                      <a:pt x="65" y="8"/>
                      <a:pt x="88" y="19"/>
                    </a:cubicBezTo>
                    <a:cubicBezTo>
                      <a:pt x="112" y="31"/>
                      <a:pt x="127" y="38"/>
                      <a:pt x="132" y="48"/>
                    </a:cubicBezTo>
                    <a:cubicBezTo>
                      <a:pt x="137" y="58"/>
                      <a:pt x="78" y="54"/>
                      <a:pt x="78" y="54"/>
                    </a:cubicBezTo>
                    <a:cubicBezTo>
                      <a:pt x="78" y="54"/>
                      <a:pt x="0" y="35"/>
                      <a:pt x="2" y="36"/>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grpSp>
        <p:sp>
          <p:nvSpPr>
            <p:cNvPr id="50" name="矩形 49"/>
            <p:cNvSpPr/>
            <p:nvPr/>
          </p:nvSpPr>
          <p:spPr>
            <a:xfrm>
              <a:off x="2667153" y="4821270"/>
              <a:ext cx="1597659" cy="337185"/>
            </a:xfrm>
            <a:prstGeom prst="rect">
              <a:avLst/>
            </a:prstGeom>
          </p:spPr>
          <p:txBody>
            <a:bodyPr wrap="none">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深主板公司</a:t>
              </a:r>
              <a:r>
                <a:rPr lang="en-US" altLang="zh-CN" sz="1600" b="1" dirty="0">
                  <a:solidFill>
                    <a:srgbClr val="E1ED8C"/>
                  </a:solidFill>
                  <a:latin typeface="微软雅黑" panose="020B0503020204020204" pitchFamily="34" charset="-122"/>
                  <a:ea typeface="微软雅黑" panose="020B0503020204020204" pitchFamily="34" charset="-122"/>
                </a:rPr>
                <a:t>1507</a:t>
              </a:r>
              <a:r>
                <a:rPr lang="zh-CN" altLang="en-US" sz="1200" dirty="0">
                  <a:solidFill>
                    <a:schemeClr val="bg1"/>
                  </a:solidFill>
                  <a:latin typeface="微软雅黑" panose="020B0503020204020204" pitchFamily="34" charset="-122"/>
                  <a:ea typeface="微软雅黑" panose="020B0503020204020204" pitchFamily="34" charset="-122"/>
                </a:rPr>
                <a:t>家</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grpSp>
        <p:nvGrpSpPr>
          <p:cNvPr id="54" name="组合 153"/>
          <p:cNvGrpSpPr/>
          <p:nvPr/>
        </p:nvGrpSpPr>
        <p:grpSpPr>
          <a:xfrm>
            <a:off x="2850284" y="3749356"/>
            <a:ext cx="1597660" cy="889602"/>
            <a:chOff x="978902" y="4855656"/>
            <a:chExt cx="1597660" cy="889602"/>
          </a:xfrm>
        </p:grpSpPr>
        <p:grpSp>
          <p:nvGrpSpPr>
            <p:cNvPr id="55" name="组合 104"/>
            <p:cNvGrpSpPr/>
            <p:nvPr/>
          </p:nvGrpSpPr>
          <p:grpSpPr bwMode="auto">
            <a:xfrm>
              <a:off x="1484684" y="4855656"/>
              <a:ext cx="396000" cy="533960"/>
              <a:chOff x="107190" y="0"/>
              <a:chExt cx="928397" cy="1375887"/>
            </a:xfrm>
            <a:solidFill>
              <a:schemeClr val="accent3">
                <a:lumMod val="40000"/>
                <a:lumOff val="60000"/>
              </a:schemeClr>
            </a:solidFill>
          </p:grpSpPr>
          <p:sp>
            <p:nvSpPr>
              <p:cNvPr id="57" name="Freeform 18"/>
              <p:cNvSpPr>
                <a:spLocks noChangeArrowheads="1"/>
              </p:cNvSpPr>
              <p:nvPr/>
            </p:nvSpPr>
            <p:spPr bwMode="auto">
              <a:xfrm>
                <a:off x="299792" y="50035"/>
                <a:ext cx="510192" cy="421130"/>
              </a:xfrm>
              <a:custGeom>
                <a:avLst/>
                <a:gdLst>
                  <a:gd name="T0" fmla="*/ 644034945 w 198"/>
                  <a:gd name="T1" fmla="*/ 12129037 h 171"/>
                  <a:gd name="T2" fmla="*/ 1141997797 w 198"/>
                  <a:gd name="T3" fmla="*/ 175889501 h 171"/>
                  <a:gd name="T4" fmla="*/ 1201754679 w 198"/>
                  <a:gd name="T5" fmla="*/ 733881825 h 171"/>
                  <a:gd name="T6" fmla="*/ 1088881141 w 198"/>
                  <a:gd name="T7" fmla="*/ 1018942506 h 171"/>
                  <a:gd name="T8" fmla="*/ 1042404711 w 198"/>
                  <a:gd name="T9" fmla="*/ 727816075 h 171"/>
                  <a:gd name="T10" fmla="*/ 942811625 w 198"/>
                  <a:gd name="T11" fmla="*/ 394234323 h 171"/>
                  <a:gd name="T12" fmla="*/ 637394719 w 198"/>
                  <a:gd name="T13" fmla="*/ 345713252 h 171"/>
                  <a:gd name="T14" fmla="*/ 252302828 w 198"/>
                  <a:gd name="T15" fmla="*/ 400297610 h 171"/>
                  <a:gd name="T16" fmla="*/ 172627844 w 198"/>
                  <a:gd name="T17" fmla="*/ 727816075 h 171"/>
                  <a:gd name="T18" fmla="*/ 139429289 w 198"/>
                  <a:gd name="T19" fmla="*/ 952226648 h 171"/>
                  <a:gd name="T20" fmla="*/ 86312633 w 198"/>
                  <a:gd name="T21" fmla="*/ 564058074 h 171"/>
                  <a:gd name="T22" fmla="*/ 644034945 w 198"/>
                  <a:gd name="T23" fmla="*/ 12129037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8" h="171">
                    <a:moveTo>
                      <a:pt x="97" y="2"/>
                    </a:moveTo>
                    <a:cubicBezTo>
                      <a:pt x="97" y="2"/>
                      <a:pt x="146" y="0"/>
                      <a:pt x="172" y="29"/>
                    </a:cubicBezTo>
                    <a:cubicBezTo>
                      <a:pt x="198" y="58"/>
                      <a:pt x="187" y="96"/>
                      <a:pt x="181" y="121"/>
                    </a:cubicBezTo>
                    <a:cubicBezTo>
                      <a:pt x="181" y="121"/>
                      <a:pt x="164" y="166"/>
                      <a:pt x="164" y="168"/>
                    </a:cubicBezTo>
                    <a:cubicBezTo>
                      <a:pt x="163" y="171"/>
                      <a:pt x="162" y="132"/>
                      <a:pt x="157" y="120"/>
                    </a:cubicBezTo>
                    <a:cubicBezTo>
                      <a:pt x="152" y="109"/>
                      <a:pt x="160" y="77"/>
                      <a:pt x="142" y="65"/>
                    </a:cubicBezTo>
                    <a:cubicBezTo>
                      <a:pt x="123" y="52"/>
                      <a:pt x="96" y="57"/>
                      <a:pt x="96" y="57"/>
                    </a:cubicBezTo>
                    <a:cubicBezTo>
                      <a:pt x="96" y="57"/>
                      <a:pt x="57" y="45"/>
                      <a:pt x="38" y="66"/>
                    </a:cubicBezTo>
                    <a:cubicBezTo>
                      <a:pt x="19" y="87"/>
                      <a:pt x="29" y="104"/>
                      <a:pt x="26" y="120"/>
                    </a:cubicBezTo>
                    <a:cubicBezTo>
                      <a:pt x="23" y="136"/>
                      <a:pt x="21" y="157"/>
                      <a:pt x="21" y="157"/>
                    </a:cubicBezTo>
                    <a:cubicBezTo>
                      <a:pt x="21" y="157"/>
                      <a:pt x="14" y="111"/>
                      <a:pt x="13" y="93"/>
                    </a:cubicBezTo>
                    <a:cubicBezTo>
                      <a:pt x="12" y="75"/>
                      <a:pt x="0" y="4"/>
                      <a:pt x="97" y="2"/>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58" name="Freeform 19"/>
              <p:cNvSpPr>
                <a:spLocks noChangeArrowheads="1"/>
              </p:cNvSpPr>
              <p:nvPr/>
            </p:nvSpPr>
            <p:spPr bwMode="auto">
              <a:xfrm>
                <a:off x="107190" y="633780"/>
                <a:ext cx="928397" cy="742107"/>
              </a:xfrm>
              <a:custGeom>
                <a:avLst/>
                <a:gdLst>
                  <a:gd name="T0" fmla="*/ 1031896242 w 458"/>
                  <a:gd name="T1" fmla="*/ 66867022 h 345"/>
                  <a:gd name="T2" fmla="*/ 1418024576 w 458"/>
                  <a:gd name="T3" fmla="*/ 431589509 h 345"/>
                  <a:gd name="T4" fmla="*/ 1857413236 w 458"/>
                  <a:gd name="T5" fmla="*/ 0 h 345"/>
                  <a:gd name="T6" fmla="*/ 1937301145 w 458"/>
                  <a:gd name="T7" fmla="*/ 42552190 h 345"/>
                  <a:gd name="T8" fmla="*/ 2147483646 w 458"/>
                  <a:gd name="T9" fmla="*/ 310015347 h 345"/>
                  <a:gd name="T10" fmla="*/ 2147483646 w 458"/>
                  <a:gd name="T11" fmla="*/ 1513602019 h 345"/>
                  <a:gd name="T12" fmla="*/ 2147483646 w 458"/>
                  <a:gd name="T13" fmla="*/ 2097160464 h 345"/>
                  <a:gd name="T14" fmla="*/ 0 w 458"/>
                  <a:gd name="T15" fmla="*/ 2097160464 h 345"/>
                  <a:gd name="T16" fmla="*/ 133148235 w 458"/>
                  <a:gd name="T17" fmla="*/ 729447439 h 345"/>
                  <a:gd name="T18" fmla="*/ 499303302 w 458"/>
                  <a:gd name="T19" fmla="*/ 291777990 h 345"/>
                  <a:gd name="T20" fmla="*/ 1031896242 w 458"/>
                  <a:gd name="T21" fmla="*/ 66867022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8" h="345">
                    <a:moveTo>
                      <a:pt x="155" y="11"/>
                    </a:moveTo>
                    <a:cubicBezTo>
                      <a:pt x="155" y="11"/>
                      <a:pt x="199" y="68"/>
                      <a:pt x="213" y="71"/>
                    </a:cubicBezTo>
                    <a:cubicBezTo>
                      <a:pt x="221" y="73"/>
                      <a:pt x="279" y="0"/>
                      <a:pt x="279" y="0"/>
                    </a:cubicBezTo>
                    <a:cubicBezTo>
                      <a:pt x="279" y="0"/>
                      <a:pt x="287" y="0"/>
                      <a:pt x="291" y="7"/>
                    </a:cubicBezTo>
                    <a:cubicBezTo>
                      <a:pt x="291" y="7"/>
                      <a:pt x="383" y="27"/>
                      <a:pt x="398" y="51"/>
                    </a:cubicBezTo>
                    <a:cubicBezTo>
                      <a:pt x="414" y="74"/>
                      <a:pt x="435" y="172"/>
                      <a:pt x="447" y="249"/>
                    </a:cubicBezTo>
                    <a:cubicBezTo>
                      <a:pt x="458" y="326"/>
                      <a:pt x="452" y="345"/>
                      <a:pt x="452" y="345"/>
                    </a:cubicBezTo>
                    <a:cubicBezTo>
                      <a:pt x="0" y="345"/>
                      <a:pt x="0" y="345"/>
                      <a:pt x="0" y="345"/>
                    </a:cubicBezTo>
                    <a:cubicBezTo>
                      <a:pt x="0" y="345"/>
                      <a:pt x="19" y="136"/>
                      <a:pt x="20" y="120"/>
                    </a:cubicBezTo>
                    <a:cubicBezTo>
                      <a:pt x="22" y="103"/>
                      <a:pt x="27" y="64"/>
                      <a:pt x="75" y="48"/>
                    </a:cubicBezTo>
                    <a:cubicBezTo>
                      <a:pt x="123" y="31"/>
                      <a:pt x="144" y="25"/>
                      <a:pt x="155" y="11"/>
                    </a:cubicBezTo>
                    <a:close/>
                  </a:path>
                </a:pathLst>
              </a:custGeom>
              <a:noFill/>
              <a:ln w="28575">
                <a:solidFill>
                  <a:srgbClr val="21518B"/>
                </a:solid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59" name="Freeform 20"/>
              <p:cNvSpPr>
                <a:spLocks noChangeArrowheads="1"/>
              </p:cNvSpPr>
              <p:nvPr/>
            </p:nvSpPr>
            <p:spPr bwMode="auto">
              <a:xfrm>
                <a:off x="397906" y="0"/>
                <a:ext cx="353211" cy="142809"/>
              </a:xfrm>
              <a:custGeom>
                <a:avLst/>
                <a:gdLst>
                  <a:gd name="T0" fmla="*/ 13293109 w 137"/>
                  <a:gd name="T1" fmla="*/ 218251548 h 58"/>
                  <a:gd name="T2" fmla="*/ 245940561 w 137"/>
                  <a:gd name="T3" fmla="*/ 115187770 h 58"/>
                  <a:gd name="T4" fmla="*/ 425410422 w 137"/>
                  <a:gd name="T5" fmla="*/ 0 h 58"/>
                  <a:gd name="T6" fmla="*/ 584938041 w 137"/>
                  <a:gd name="T7" fmla="*/ 115187770 h 58"/>
                  <a:gd name="T8" fmla="*/ 877407062 w 137"/>
                  <a:gd name="T9" fmla="*/ 291002884 h 58"/>
                  <a:gd name="T10" fmla="*/ 518467341 w 137"/>
                  <a:gd name="T11" fmla="*/ 327377321 h 58"/>
                  <a:gd name="T12" fmla="*/ 13293109 w 137"/>
                  <a:gd name="T13" fmla="*/ 218251548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7" h="58">
                    <a:moveTo>
                      <a:pt x="2" y="36"/>
                    </a:moveTo>
                    <a:cubicBezTo>
                      <a:pt x="2" y="36"/>
                      <a:pt x="19" y="25"/>
                      <a:pt x="37" y="19"/>
                    </a:cubicBezTo>
                    <a:cubicBezTo>
                      <a:pt x="55" y="13"/>
                      <a:pt x="64" y="0"/>
                      <a:pt x="64" y="0"/>
                    </a:cubicBezTo>
                    <a:cubicBezTo>
                      <a:pt x="64" y="0"/>
                      <a:pt x="65" y="8"/>
                      <a:pt x="88" y="19"/>
                    </a:cubicBezTo>
                    <a:cubicBezTo>
                      <a:pt x="112" y="31"/>
                      <a:pt x="127" y="38"/>
                      <a:pt x="132" y="48"/>
                    </a:cubicBezTo>
                    <a:cubicBezTo>
                      <a:pt x="137" y="58"/>
                      <a:pt x="78" y="54"/>
                      <a:pt x="78" y="54"/>
                    </a:cubicBezTo>
                    <a:cubicBezTo>
                      <a:pt x="78" y="54"/>
                      <a:pt x="0" y="35"/>
                      <a:pt x="2" y="36"/>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grpSp>
        <p:sp>
          <p:nvSpPr>
            <p:cNvPr id="56" name="矩形 55"/>
            <p:cNvSpPr/>
            <p:nvPr/>
          </p:nvSpPr>
          <p:spPr>
            <a:xfrm>
              <a:off x="978902" y="5408073"/>
              <a:ext cx="1597660" cy="337185"/>
            </a:xfrm>
            <a:prstGeom prst="rect">
              <a:avLst/>
            </a:prstGeom>
          </p:spPr>
          <p:txBody>
            <a:bodyPr wrap="none">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沪主板公司</a:t>
              </a:r>
              <a:r>
                <a:rPr lang="en-US" altLang="zh-CN" sz="1600" b="1" dirty="0">
                  <a:solidFill>
                    <a:srgbClr val="E1ED8C"/>
                  </a:solidFill>
                  <a:latin typeface="微软雅黑" panose="020B0503020204020204" pitchFamily="34" charset="-122"/>
                  <a:ea typeface="微软雅黑" panose="020B0503020204020204" pitchFamily="34" charset="-122"/>
                </a:rPr>
                <a:t>1671</a:t>
              </a:r>
              <a:r>
                <a:rPr lang="zh-CN" altLang="en-US" sz="1200" dirty="0">
                  <a:solidFill>
                    <a:schemeClr val="bg1"/>
                  </a:solidFill>
                  <a:latin typeface="微软雅黑" panose="020B0503020204020204" pitchFamily="34" charset="-122"/>
                  <a:ea typeface="微软雅黑" panose="020B0503020204020204" pitchFamily="34" charset="-122"/>
                </a:rPr>
                <a:t>家</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grpSp>
        <p:nvGrpSpPr>
          <p:cNvPr id="60" name="组合 149"/>
          <p:cNvGrpSpPr/>
          <p:nvPr/>
        </p:nvGrpSpPr>
        <p:grpSpPr>
          <a:xfrm>
            <a:off x="8435081" y="5496945"/>
            <a:ext cx="800219" cy="853063"/>
            <a:chOff x="6994054" y="5482349"/>
            <a:chExt cx="800219" cy="853063"/>
          </a:xfrm>
        </p:grpSpPr>
        <p:grpSp>
          <p:nvGrpSpPr>
            <p:cNvPr id="61" name="组合 104"/>
            <p:cNvGrpSpPr/>
            <p:nvPr/>
          </p:nvGrpSpPr>
          <p:grpSpPr bwMode="auto">
            <a:xfrm>
              <a:off x="7180241" y="5482349"/>
              <a:ext cx="396000" cy="533960"/>
              <a:chOff x="89322" y="0"/>
              <a:chExt cx="928397" cy="1375887"/>
            </a:xfrm>
            <a:solidFill>
              <a:schemeClr val="accent3">
                <a:lumMod val="40000"/>
                <a:lumOff val="60000"/>
              </a:schemeClr>
            </a:solidFill>
          </p:grpSpPr>
          <p:sp>
            <p:nvSpPr>
              <p:cNvPr id="63" name="Freeform 18"/>
              <p:cNvSpPr>
                <a:spLocks noChangeArrowheads="1"/>
              </p:cNvSpPr>
              <p:nvPr/>
            </p:nvSpPr>
            <p:spPr bwMode="auto">
              <a:xfrm>
                <a:off x="299792" y="50035"/>
                <a:ext cx="510192" cy="421130"/>
              </a:xfrm>
              <a:custGeom>
                <a:avLst/>
                <a:gdLst>
                  <a:gd name="T0" fmla="*/ 644034945 w 198"/>
                  <a:gd name="T1" fmla="*/ 12129037 h 171"/>
                  <a:gd name="T2" fmla="*/ 1141997797 w 198"/>
                  <a:gd name="T3" fmla="*/ 175889501 h 171"/>
                  <a:gd name="T4" fmla="*/ 1201754679 w 198"/>
                  <a:gd name="T5" fmla="*/ 733881825 h 171"/>
                  <a:gd name="T6" fmla="*/ 1088881141 w 198"/>
                  <a:gd name="T7" fmla="*/ 1018942506 h 171"/>
                  <a:gd name="T8" fmla="*/ 1042404711 w 198"/>
                  <a:gd name="T9" fmla="*/ 727816075 h 171"/>
                  <a:gd name="T10" fmla="*/ 942811625 w 198"/>
                  <a:gd name="T11" fmla="*/ 394234323 h 171"/>
                  <a:gd name="T12" fmla="*/ 637394719 w 198"/>
                  <a:gd name="T13" fmla="*/ 345713252 h 171"/>
                  <a:gd name="T14" fmla="*/ 252302828 w 198"/>
                  <a:gd name="T15" fmla="*/ 400297610 h 171"/>
                  <a:gd name="T16" fmla="*/ 172627844 w 198"/>
                  <a:gd name="T17" fmla="*/ 727816075 h 171"/>
                  <a:gd name="T18" fmla="*/ 139429289 w 198"/>
                  <a:gd name="T19" fmla="*/ 952226648 h 171"/>
                  <a:gd name="T20" fmla="*/ 86312633 w 198"/>
                  <a:gd name="T21" fmla="*/ 564058074 h 171"/>
                  <a:gd name="T22" fmla="*/ 644034945 w 198"/>
                  <a:gd name="T23" fmla="*/ 12129037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8" h="171">
                    <a:moveTo>
                      <a:pt x="97" y="2"/>
                    </a:moveTo>
                    <a:cubicBezTo>
                      <a:pt x="97" y="2"/>
                      <a:pt x="146" y="0"/>
                      <a:pt x="172" y="29"/>
                    </a:cubicBezTo>
                    <a:cubicBezTo>
                      <a:pt x="198" y="58"/>
                      <a:pt x="187" y="96"/>
                      <a:pt x="181" y="121"/>
                    </a:cubicBezTo>
                    <a:cubicBezTo>
                      <a:pt x="181" y="121"/>
                      <a:pt x="164" y="166"/>
                      <a:pt x="164" y="168"/>
                    </a:cubicBezTo>
                    <a:cubicBezTo>
                      <a:pt x="163" y="171"/>
                      <a:pt x="162" y="132"/>
                      <a:pt x="157" y="120"/>
                    </a:cubicBezTo>
                    <a:cubicBezTo>
                      <a:pt x="152" y="109"/>
                      <a:pt x="160" y="77"/>
                      <a:pt x="142" y="65"/>
                    </a:cubicBezTo>
                    <a:cubicBezTo>
                      <a:pt x="123" y="52"/>
                      <a:pt x="96" y="57"/>
                      <a:pt x="96" y="57"/>
                    </a:cubicBezTo>
                    <a:cubicBezTo>
                      <a:pt x="96" y="57"/>
                      <a:pt x="57" y="45"/>
                      <a:pt x="38" y="66"/>
                    </a:cubicBezTo>
                    <a:cubicBezTo>
                      <a:pt x="19" y="87"/>
                      <a:pt x="29" y="104"/>
                      <a:pt x="26" y="120"/>
                    </a:cubicBezTo>
                    <a:cubicBezTo>
                      <a:pt x="23" y="136"/>
                      <a:pt x="21" y="157"/>
                      <a:pt x="21" y="157"/>
                    </a:cubicBezTo>
                    <a:cubicBezTo>
                      <a:pt x="21" y="157"/>
                      <a:pt x="14" y="111"/>
                      <a:pt x="13" y="93"/>
                    </a:cubicBezTo>
                    <a:cubicBezTo>
                      <a:pt x="12" y="75"/>
                      <a:pt x="0" y="4"/>
                      <a:pt x="97" y="2"/>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64" name="Freeform 19"/>
              <p:cNvSpPr>
                <a:spLocks noChangeArrowheads="1"/>
              </p:cNvSpPr>
              <p:nvPr/>
            </p:nvSpPr>
            <p:spPr bwMode="auto">
              <a:xfrm>
                <a:off x="89322" y="633780"/>
                <a:ext cx="928397" cy="742107"/>
              </a:xfrm>
              <a:custGeom>
                <a:avLst/>
                <a:gdLst>
                  <a:gd name="T0" fmla="*/ 1031896242 w 458"/>
                  <a:gd name="T1" fmla="*/ 66867022 h 345"/>
                  <a:gd name="T2" fmla="*/ 1418024576 w 458"/>
                  <a:gd name="T3" fmla="*/ 431589509 h 345"/>
                  <a:gd name="T4" fmla="*/ 1857413236 w 458"/>
                  <a:gd name="T5" fmla="*/ 0 h 345"/>
                  <a:gd name="T6" fmla="*/ 1937301145 w 458"/>
                  <a:gd name="T7" fmla="*/ 42552190 h 345"/>
                  <a:gd name="T8" fmla="*/ 2147483646 w 458"/>
                  <a:gd name="T9" fmla="*/ 310015347 h 345"/>
                  <a:gd name="T10" fmla="*/ 2147483646 w 458"/>
                  <a:gd name="T11" fmla="*/ 1513602019 h 345"/>
                  <a:gd name="T12" fmla="*/ 2147483646 w 458"/>
                  <a:gd name="T13" fmla="*/ 2097160464 h 345"/>
                  <a:gd name="T14" fmla="*/ 0 w 458"/>
                  <a:gd name="T15" fmla="*/ 2097160464 h 345"/>
                  <a:gd name="T16" fmla="*/ 133148235 w 458"/>
                  <a:gd name="T17" fmla="*/ 729447439 h 345"/>
                  <a:gd name="T18" fmla="*/ 499303302 w 458"/>
                  <a:gd name="T19" fmla="*/ 291777990 h 345"/>
                  <a:gd name="T20" fmla="*/ 1031896242 w 458"/>
                  <a:gd name="T21" fmla="*/ 66867022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8" h="345">
                    <a:moveTo>
                      <a:pt x="155" y="11"/>
                    </a:moveTo>
                    <a:cubicBezTo>
                      <a:pt x="155" y="11"/>
                      <a:pt x="199" y="68"/>
                      <a:pt x="213" y="71"/>
                    </a:cubicBezTo>
                    <a:cubicBezTo>
                      <a:pt x="221" y="73"/>
                      <a:pt x="279" y="0"/>
                      <a:pt x="279" y="0"/>
                    </a:cubicBezTo>
                    <a:cubicBezTo>
                      <a:pt x="279" y="0"/>
                      <a:pt x="287" y="0"/>
                      <a:pt x="291" y="7"/>
                    </a:cubicBezTo>
                    <a:cubicBezTo>
                      <a:pt x="291" y="7"/>
                      <a:pt x="383" y="27"/>
                      <a:pt x="398" y="51"/>
                    </a:cubicBezTo>
                    <a:cubicBezTo>
                      <a:pt x="414" y="74"/>
                      <a:pt x="435" y="172"/>
                      <a:pt x="447" y="249"/>
                    </a:cubicBezTo>
                    <a:cubicBezTo>
                      <a:pt x="458" y="326"/>
                      <a:pt x="452" y="345"/>
                      <a:pt x="452" y="345"/>
                    </a:cubicBezTo>
                    <a:cubicBezTo>
                      <a:pt x="0" y="345"/>
                      <a:pt x="0" y="345"/>
                      <a:pt x="0" y="345"/>
                    </a:cubicBezTo>
                    <a:cubicBezTo>
                      <a:pt x="0" y="345"/>
                      <a:pt x="19" y="136"/>
                      <a:pt x="20" y="120"/>
                    </a:cubicBezTo>
                    <a:cubicBezTo>
                      <a:pt x="22" y="103"/>
                      <a:pt x="27" y="64"/>
                      <a:pt x="75" y="48"/>
                    </a:cubicBezTo>
                    <a:cubicBezTo>
                      <a:pt x="123" y="31"/>
                      <a:pt x="144" y="25"/>
                      <a:pt x="155" y="11"/>
                    </a:cubicBezTo>
                    <a:close/>
                  </a:path>
                </a:pathLst>
              </a:custGeom>
              <a:noFill/>
              <a:ln w="28575">
                <a:solidFill>
                  <a:srgbClr val="21518B"/>
                </a:solid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65" name="Freeform 20"/>
              <p:cNvSpPr>
                <a:spLocks noChangeArrowheads="1"/>
              </p:cNvSpPr>
              <p:nvPr/>
            </p:nvSpPr>
            <p:spPr bwMode="auto">
              <a:xfrm>
                <a:off x="397906" y="0"/>
                <a:ext cx="353211" cy="142809"/>
              </a:xfrm>
              <a:custGeom>
                <a:avLst/>
                <a:gdLst>
                  <a:gd name="T0" fmla="*/ 13293109 w 137"/>
                  <a:gd name="T1" fmla="*/ 218251548 h 58"/>
                  <a:gd name="T2" fmla="*/ 245940561 w 137"/>
                  <a:gd name="T3" fmla="*/ 115187770 h 58"/>
                  <a:gd name="T4" fmla="*/ 425410422 w 137"/>
                  <a:gd name="T5" fmla="*/ 0 h 58"/>
                  <a:gd name="T6" fmla="*/ 584938041 w 137"/>
                  <a:gd name="T7" fmla="*/ 115187770 h 58"/>
                  <a:gd name="T8" fmla="*/ 877407062 w 137"/>
                  <a:gd name="T9" fmla="*/ 291002884 h 58"/>
                  <a:gd name="T10" fmla="*/ 518467341 w 137"/>
                  <a:gd name="T11" fmla="*/ 327377321 h 58"/>
                  <a:gd name="T12" fmla="*/ 13293109 w 137"/>
                  <a:gd name="T13" fmla="*/ 218251548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7" h="58">
                    <a:moveTo>
                      <a:pt x="2" y="36"/>
                    </a:moveTo>
                    <a:cubicBezTo>
                      <a:pt x="2" y="36"/>
                      <a:pt x="19" y="25"/>
                      <a:pt x="37" y="19"/>
                    </a:cubicBezTo>
                    <a:cubicBezTo>
                      <a:pt x="55" y="13"/>
                      <a:pt x="64" y="0"/>
                      <a:pt x="64" y="0"/>
                    </a:cubicBezTo>
                    <a:cubicBezTo>
                      <a:pt x="64" y="0"/>
                      <a:pt x="65" y="8"/>
                      <a:pt x="88" y="19"/>
                    </a:cubicBezTo>
                    <a:cubicBezTo>
                      <a:pt x="112" y="31"/>
                      <a:pt x="127" y="38"/>
                      <a:pt x="132" y="48"/>
                    </a:cubicBezTo>
                    <a:cubicBezTo>
                      <a:pt x="137" y="58"/>
                      <a:pt x="78" y="54"/>
                      <a:pt x="78" y="54"/>
                    </a:cubicBezTo>
                    <a:cubicBezTo>
                      <a:pt x="78" y="54"/>
                      <a:pt x="0" y="35"/>
                      <a:pt x="2" y="36"/>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grpSp>
        <p:sp>
          <p:nvSpPr>
            <p:cNvPr id="62" name="矩形 61"/>
            <p:cNvSpPr/>
            <p:nvPr/>
          </p:nvSpPr>
          <p:spPr>
            <a:xfrm>
              <a:off x="6994054" y="6058413"/>
              <a:ext cx="800219" cy="276999"/>
            </a:xfrm>
            <a:prstGeom prst="rect">
              <a:avLst/>
            </a:prstGeom>
          </p:spPr>
          <p:txBody>
            <a:bodyPr wrap="none">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投资机构</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grpSp>
        <p:nvGrpSpPr>
          <p:cNvPr id="66" name="组合 148"/>
          <p:cNvGrpSpPr/>
          <p:nvPr/>
        </p:nvGrpSpPr>
        <p:grpSpPr>
          <a:xfrm>
            <a:off x="10636819" y="5179072"/>
            <a:ext cx="492443" cy="787684"/>
            <a:chOff x="9639074" y="5326151"/>
            <a:chExt cx="492443" cy="787684"/>
          </a:xfrm>
        </p:grpSpPr>
        <p:grpSp>
          <p:nvGrpSpPr>
            <p:cNvPr id="67" name="组合 104"/>
            <p:cNvGrpSpPr/>
            <p:nvPr/>
          </p:nvGrpSpPr>
          <p:grpSpPr bwMode="auto">
            <a:xfrm>
              <a:off x="9648613" y="5326151"/>
              <a:ext cx="396000" cy="483160"/>
              <a:chOff x="0" y="130899"/>
              <a:chExt cx="928397" cy="1244988"/>
            </a:xfrm>
            <a:solidFill>
              <a:schemeClr val="accent3">
                <a:lumMod val="40000"/>
                <a:lumOff val="60000"/>
              </a:schemeClr>
            </a:solidFill>
          </p:grpSpPr>
          <p:sp>
            <p:nvSpPr>
              <p:cNvPr id="69" name="Freeform 18"/>
              <p:cNvSpPr>
                <a:spLocks noChangeArrowheads="1"/>
              </p:cNvSpPr>
              <p:nvPr/>
            </p:nvSpPr>
            <p:spPr bwMode="auto">
              <a:xfrm>
                <a:off x="195582" y="180935"/>
                <a:ext cx="510192" cy="421130"/>
              </a:xfrm>
              <a:custGeom>
                <a:avLst/>
                <a:gdLst>
                  <a:gd name="T0" fmla="*/ 644034945 w 198"/>
                  <a:gd name="T1" fmla="*/ 12129037 h 171"/>
                  <a:gd name="T2" fmla="*/ 1141997797 w 198"/>
                  <a:gd name="T3" fmla="*/ 175889501 h 171"/>
                  <a:gd name="T4" fmla="*/ 1201754679 w 198"/>
                  <a:gd name="T5" fmla="*/ 733881825 h 171"/>
                  <a:gd name="T6" fmla="*/ 1088881141 w 198"/>
                  <a:gd name="T7" fmla="*/ 1018942506 h 171"/>
                  <a:gd name="T8" fmla="*/ 1042404711 w 198"/>
                  <a:gd name="T9" fmla="*/ 727816075 h 171"/>
                  <a:gd name="T10" fmla="*/ 942811625 w 198"/>
                  <a:gd name="T11" fmla="*/ 394234323 h 171"/>
                  <a:gd name="T12" fmla="*/ 637394719 w 198"/>
                  <a:gd name="T13" fmla="*/ 345713252 h 171"/>
                  <a:gd name="T14" fmla="*/ 252302828 w 198"/>
                  <a:gd name="T15" fmla="*/ 400297610 h 171"/>
                  <a:gd name="T16" fmla="*/ 172627844 w 198"/>
                  <a:gd name="T17" fmla="*/ 727816075 h 171"/>
                  <a:gd name="T18" fmla="*/ 139429289 w 198"/>
                  <a:gd name="T19" fmla="*/ 952226648 h 171"/>
                  <a:gd name="T20" fmla="*/ 86312633 w 198"/>
                  <a:gd name="T21" fmla="*/ 564058074 h 171"/>
                  <a:gd name="T22" fmla="*/ 644034945 w 198"/>
                  <a:gd name="T23" fmla="*/ 12129037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8" h="171">
                    <a:moveTo>
                      <a:pt x="97" y="2"/>
                    </a:moveTo>
                    <a:cubicBezTo>
                      <a:pt x="97" y="2"/>
                      <a:pt x="146" y="0"/>
                      <a:pt x="172" y="29"/>
                    </a:cubicBezTo>
                    <a:cubicBezTo>
                      <a:pt x="198" y="58"/>
                      <a:pt x="187" y="96"/>
                      <a:pt x="181" y="121"/>
                    </a:cubicBezTo>
                    <a:cubicBezTo>
                      <a:pt x="181" y="121"/>
                      <a:pt x="164" y="166"/>
                      <a:pt x="164" y="168"/>
                    </a:cubicBezTo>
                    <a:cubicBezTo>
                      <a:pt x="163" y="171"/>
                      <a:pt x="162" y="132"/>
                      <a:pt x="157" y="120"/>
                    </a:cubicBezTo>
                    <a:cubicBezTo>
                      <a:pt x="152" y="109"/>
                      <a:pt x="160" y="77"/>
                      <a:pt x="142" y="65"/>
                    </a:cubicBezTo>
                    <a:cubicBezTo>
                      <a:pt x="123" y="52"/>
                      <a:pt x="96" y="57"/>
                      <a:pt x="96" y="57"/>
                    </a:cubicBezTo>
                    <a:cubicBezTo>
                      <a:pt x="96" y="57"/>
                      <a:pt x="57" y="45"/>
                      <a:pt x="38" y="66"/>
                    </a:cubicBezTo>
                    <a:cubicBezTo>
                      <a:pt x="19" y="87"/>
                      <a:pt x="29" y="104"/>
                      <a:pt x="26" y="120"/>
                    </a:cubicBezTo>
                    <a:cubicBezTo>
                      <a:pt x="23" y="136"/>
                      <a:pt x="21" y="157"/>
                      <a:pt x="21" y="157"/>
                    </a:cubicBezTo>
                    <a:cubicBezTo>
                      <a:pt x="21" y="157"/>
                      <a:pt x="14" y="111"/>
                      <a:pt x="13" y="93"/>
                    </a:cubicBezTo>
                    <a:cubicBezTo>
                      <a:pt x="12" y="75"/>
                      <a:pt x="0" y="4"/>
                      <a:pt x="97" y="2"/>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70" name="Freeform 19"/>
              <p:cNvSpPr>
                <a:spLocks noChangeArrowheads="1"/>
              </p:cNvSpPr>
              <p:nvPr/>
            </p:nvSpPr>
            <p:spPr bwMode="auto">
              <a:xfrm>
                <a:off x="0" y="633780"/>
                <a:ext cx="928397" cy="742107"/>
              </a:xfrm>
              <a:custGeom>
                <a:avLst/>
                <a:gdLst>
                  <a:gd name="T0" fmla="*/ 1031896242 w 458"/>
                  <a:gd name="T1" fmla="*/ 66867022 h 345"/>
                  <a:gd name="T2" fmla="*/ 1418024576 w 458"/>
                  <a:gd name="T3" fmla="*/ 431589509 h 345"/>
                  <a:gd name="T4" fmla="*/ 1857413236 w 458"/>
                  <a:gd name="T5" fmla="*/ 0 h 345"/>
                  <a:gd name="T6" fmla="*/ 1937301145 w 458"/>
                  <a:gd name="T7" fmla="*/ 42552190 h 345"/>
                  <a:gd name="T8" fmla="*/ 2147483646 w 458"/>
                  <a:gd name="T9" fmla="*/ 310015347 h 345"/>
                  <a:gd name="T10" fmla="*/ 2147483646 w 458"/>
                  <a:gd name="T11" fmla="*/ 1513602019 h 345"/>
                  <a:gd name="T12" fmla="*/ 2147483646 w 458"/>
                  <a:gd name="T13" fmla="*/ 2097160464 h 345"/>
                  <a:gd name="T14" fmla="*/ 0 w 458"/>
                  <a:gd name="T15" fmla="*/ 2097160464 h 345"/>
                  <a:gd name="T16" fmla="*/ 133148235 w 458"/>
                  <a:gd name="T17" fmla="*/ 729447439 h 345"/>
                  <a:gd name="T18" fmla="*/ 499303302 w 458"/>
                  <a:gd name="T19" fmla="*/ 291777990 h 345"/>
                  <a:gd name="T20" fmla="*/ 1031896242 w 458"/>
                  <a:gd name="T21" fmla="*/ 66867022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8" h="345">
                    <a:moveTo>
                      <a:pt x="155" y="11"/>
                    </a:moveTo>
                    <a:cubicBezTo>
                      <a:pt x="155" y="11"/>
                      <a:pt x="199" y="68"/>
                      <a:pt x="213" y="71"/>
                    </a:cubicBezTo>
                    <a:cubicBezTo>
                      <a:pt x="221" y="73"/>
                      <a:pt x="279" y="0"/>
                      <a:pt x="279" y="0"/>
                    </a:cubicBezTo>
                    <a:cubicBezTo>
                      <a:pt x="279" y="0"/>
                      <a:pt x="287" y="0"/>
                      <a:pt x="291" y="7"/>
                    </a:cubicBezTo>
                    <a:cubicBezTo>
                      <a:pt x="291" y="7"/>
                      <a:pt x="383" y="27"/>
                      <a:pt x="398" y="51"/>
                    </a:cubicBezTo>
                    <a:cubicBezTo>
                      <a:pt x="414" y="74"/>
                      <a:pt x="435" y="172"/>
                      <a:pt x="447" y="249"/>
                    </a:cubicBezTo>
                    <a:cubicBezTo>
                      <a:pt x="458" y="326"/>
                      <a:pt x="452" y="345"/>
                      <a:pt x="452" y="345"/>
                    </a:cubicBezTo>
                    <a:cubicBezTo>
                      <a:pt x="0" y="345"/>
                      <a:pt x="0" y="345"/>
                      <a:pt x="0" y="345"/>
                    </a:cubicBezTo>
                    <a:cubicBezTo>
                      <a:pt x="0" y="345"/>
                      <a:pt x="19" y="136"/>
                      <a:pt x="20" y="120"/>
                    </a:cubicBezTo>
                    <a:cubicBezTo>
                      <a:pt x="22" y="103"/>
                      <a:pt x="27" y="64"/>
                      <a:pt x="75" y="48"/>
                    </a:cubicBezTo>
                    <a:cubicBezTo>
                      <a:pt x="123" y="31"/>
                      <a:pt x="144" y="25"/>
                      <a:pt x="155" y="11"/>
                    </a:cubicBezTo>
                    <a:close/>
                  </a:path>
                </a:pathLst>
              </a:custGeom>
              <a:noFill/>
              <a:ln w="28575">
                <a:solidFill>
                  <a:srgbClr val="21518B"/>
                </a:solid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71" name="Freeform 20"/>
              <p:cNvSpPr>
                <a:spLocks noChangeArrowheads="1"/>
              </p:cNvSpPr>
              <p:nvPr/>
            </p:nvSpPr>
            <p:spPr bwMode="auto">
              <a:xfrm>
                <a:off x="293695" y="130899"/>
                <a:ext cx="353211" cy="142809"/>
              </a:xfrm>
              <a:custGeom>
                <a:avLst/>
                <a:gdLst>
                  <a:gd name="T0" fmla="*/ 13293109 w 137"/>
                  <a:gd name="T1" fmla="*/ 218251548 h 58"/>
                  <a:gd name="T2" fmla="*/ 245940561 w 137"/>
                  <a:gd name="T3" fmla="*/ 115187770 h 58"/>
                  <a:gd name="T4" fmla="*/ 425410422 w 137"/>
                  <a:gd name="T5" fmla="*/ 0 h 58"/>
                  <a:gd name="T6" fmla="*/ 584938041 w 137"/>
                  <a:gd name="T7" fmla="*/ 115187770 h 58"/>
                  <a:gd name="T8" fmla="*/ 877407062 w 137"/>
                  <a:gd name="T9" fmla="*/ 291002884 h 58"/>
                  <a:gd name="T10" fmla="*/ 518467341 w 137"/>
                  <a:gd name="T11" fmla="*/ 327377321 h 58"/>
                  <a:gd name="T12" fmla="*/ 13293109 w 137"/>
                  <a:gd name="T13" fmla="*/ 218251548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7" h="58">
                    <a:moveTo>
                      <a:pt x="2" y="36"/>
                    </a:moveTo>
                    <a:cubicBezTo>
                      <a:pt x="2" y="36"/>
                      <a:pt x="19" y="25"/>
                      <a:pt x="37" y="19"/>
                    </a:cubicBezTo>
                    <a:cubicBezTo>
                      <a:pt x="55" y="13"/>
                      <a:pt x="64" y="0"/>
                      <a:pt x="64" y="0"/>
                    </a:cubicBezTo>
                    <a:cubicBezTo>
                      <a:pt x="64" y="0"/>
                      <a:pt x="65" y="8"/>
                      <a:pt x="88" y="19"/>
                    </a:cubicBezTo>
                    <a:cubicBezTo>
                      <a:pt x="112" y="31"/>
                      <a:pt x="127" y="38"/>
                      <a:pt x="132" y="48"/>
                    </a:cubicBezTo>
                    <a:cubicBezTo>
                      <a:pt x="137" y="58"/>
                      <a:pt x="78" y="54"/>
                      <a:pt x="78" y="54"/>
                    </a:cubicBezTo>
                    <a:cubicBezTo>
                      <a:pt x="78" y="54"/>
                      <a:pt x="0" y="35"/>
                      <a:pt x="2" y="36"/>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grpSp>
        <p:sp>
          <p:nvSpPr>
            <p:cNvPr id="68" name="矩形 67"/>
            <p:cNvSpPr/>
            <p:nvPr/>
          </p:nvSpPr>
          <p:spPr>
            <a:xfrm>
              <a:off x="9639074" y="5836836"/>
              <a:ext cx="492443" cy="276999"/>
            </a:xfrm>
            <a:prstGeom prst="rect">
              <a:avLst/>
            </a:prstGeom>
          </p:spPr>
          <p:txBody>
            <a:bodyPr wrap="none">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其他</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sp>
        <p:nvSpPr>
          <p:cNvPr id="72" name="任意多边形 71"/>
          <p:cNvSpPr/>
          <p:nvPr/>
        </p:nvSpPr>
        <p:spPr>
          <a:xfrm>
            <a:off x="7345211" y="5369575"/>
            <a:ext cx="779868" cy="779868"/>
          </a:xfrm>
          <a:custGeom>
            <a:avLst/>
            <a:gdLst>
              <a:gd name="connsiteX0" fmla="*/ 0 w 1255987"/>
              <a:gd name="connsiteY0" fmla="*/ 627994 h 1255987"/>
              <a:gd name="connsiteX1" fmla="*/ 627994 w 1255987"/>
              <a:gd name="connsiteY1" fmla="*/ 0 h 1255987"/>
              <a:gd name="connsiteX2" fmla="*/ 1255988 w 1255987"/>
              <a:gd name="connsiteY2" fmla="*/ 627994 h 1255987"/>
              <a:gd name="connsiteX3" fmla="*/ 627994 w 1255987"/>
              <a:gd name="connsiteY3" fmla="*/ 1255988 h 1255987"/>
              <a:gd name="connsiteX4" fmla="*/ 0 w 1255987"/>
              <a:gd name="connsiteY4" fmla="*/ 627994 h 125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987" h="1255987">
                <a:moveTo>
                  <a:pt x="0" y="627994"/>
                </a:moveTo>
                <a:cubicBezTo>
                  <a:pt x="0" y="281162"/>
                  <a:pt x="281162" y="0"/>
                  <a:pt x="627994" y="0"/>
                </a:cubicBezTo>
                <a:cubicBezTo>
                  <a:pt x="974826" y="0"/>
                  <a:pt x="1255988" y="281162"/>
                  <a:pt x="1255988" y="627994"/>
                </a:cubicBezTo>
                <a:cubicBezTo>
                  <a:pt x="1255988" y="974826"/>
                  <a:pt x="974826" y="1255988"/>
                  <a:pt x="627994" y="1255988"/>
                </a:cubicBezTo>
                <a:cubicBezTo>
                  <a:pt x="281162" y="1255988"/>
                  <a:pt x="0" y="974826"/>
                  <a:pt x="0" y="627994"/>
                </a:cubicBezTo>
                <a:close/>
              </a:path>
            </a:pathLst>
          </a:custGeom>
          <a:solidFill>
            <a:schemeClr val="accent2">
              <a:lumMod val="75000"/>
            </a:schemeClr>
          </a:solidFill>
          <a:ln>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spcFirstLastPara="0" vert="horz" wrap="square" lIns="201715" tIns="201715" rIns="201715" bIns="201715" numCol="1" spcCol="1270" anchor="ctr" anchorCtr="0">
            <a:noAutofit/>
          </a:bodyPr>
          <a:lstStyle/>
          <a:p>
            <a:pPr algn="ctr" defTabSz="622300">
              <a:lnSpc>
                <a:spcPct val="90000"/>
              </a:lnSpc>
              <a:spcBef>
                <a:spcPct val="0"/>
              </a:spcBef>
              <a:spcAft>
                <a:spcPct val="35000"/>
              </a:spcAft>
            </a:pPr>
            <a:r>
              <a:rPr lang="zh-CN" altLang="en-US" sz="1400" b="1" dirty="0">
                <a:solidFill>
                  <a:schemeClr val="bg1"/>
                </a:solidFill>
                <a:latin typeface="微软雅黑" panose="020B0503020204020204" pitchFamily="34" charset="-122"/>
                <a:ea typeface="微软雅黑" panose="020B0503020204020204" pitchFamily="34" charset="-122"/>
              </a:rPr>
              <a:t>投资者关系</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73" name="任意多边形 72"/>
          <p:cNvSpPr/>
          <p:nvPr/>
        </p:nvSpPr>
        <p:spPr>
          <a:xfrm>
            <a:off x="6326935" y="2674316"/>
            <a:ext cx="779868" cy="779868"/>
          </a:xfrm>
          <a:custGeom>
            <a:avLst/>
            <a:gdLst>
              <a:gd name="connsiteX0" fmla="*/ 0 w 1255987"/>
              <a:gd name="connsiteY0" fmla="*/ 627994 h 1255987"/>
              <a:gd name="connsiteX1" fmla="*/ 627994 w 1255987"/>
              <a:gd name="connsiteY1" fmla="*/ 0 h 1255987"/>
              <a:gd name="connsiteX2" fmla="*/ 1255988 w 1255987"/>
              <a:gd name="connsiteY2" fmla="*/ 627994 h 1255987"/>
              <a:gd name="connsiteX3" fmla="*/ 627994 w 1255987"/>
              <a:gd name="connsiteY3" fmla="*/ 1255988 h 1255987"/>
              <a:gd name="connsiteX4" fmla="*/ 0 w 1255987"/>
              <a:gd name="connsiteY4" fmla="*/ 627994 h 125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987" h="1255987">
                <a:moveTo>
                  <a:pt x="0" y="627994"/>
                </a:moveTo>
                <a:cubicBezTo>
                  <a:pt x="0" y="281162"/>
                  <a:pt x="281162" y="0"/>
                  <a:pt x="627994" y="0"/>
                </a:cubicBezTo>
                <a:cubicBezTo>
                  <a:pt x="974826" y="0"/>
                  <a:pt x="1255988" y="281162"/>
                  <a:pt x="1255988" y="627994"/>
                </a:cubicBezTo>
                <a:cubicBezTo>
                  <a:pt x="1255988" y="974826"/>
                  <a:pt x="974826" y="1255988"/>
                  <a:pt x="627994" y="1255988"/>
                </a:cubicBezTo>
                <a:cubicBezTo>
                  <a:pt x="281162" y="1255988"/>
                  <a:pt x="0" y="974826"/>
                  <a:pt x="0" y="627994"/>
                </a:cubicBezTo>
                <a:close/>
              </a:path>
            </a:pathLst>
          </a:custGeom>
          <a:solidFill>
            <a:schemeClr val="accent2">
              <a:lumMod val="75000"/>
            </a:schemeClr>
          </a:solidFill>
          <a:ln>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spcFirstLastPara="0" vert="horz" wrap="square" lIns="201715" tIns="201715" rIns="201715" bIns="201715" numCol="1" spcCol="1270" anchor="ctr" anchorCtr="0">
            <a:noAutofit/>
          </a:bodyPr>
          <a:lstStyle/>
          <a:p>
            <a:pPr algn="ctr" defTabSz="622300">
              <a:lnSpc>
                <a:spcPct val="90000"/>
              </a:lnSpc>
              <a:spcBef>
                <a:spcPct val="0"/>
              </a:spcBef>
              <a:spcAft>
                <a:spcPct val="35000"/>
              </a:spcAft>
            </a:pPr>
            <a:r>
              <a:rPr lang="zh-CN" altLang="en-US" sz="1400" b="1" dirty="0">
                <a:solidFill>
                  <a:schemeClr val="bg1"/>
                </a:solidFill>
                <a:latin typeface="微软雅黑" panose="020B0503020204020204" pitchFamily="34" charset="-122"/>
                <a:ea typeface="微软雅黑" panose="020B0503020204020204" pitchFamily="34" charset="-122"/>
              </a:rPr>
              <a:t>交易合规</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74" name="任意多边形 73"/>
          <p:cNvSpPr/>
          <p:nvPr/>
        </p:nvSpPr>
        <p:spPr>
          <a:xfrm>
            <a:off x="4286858" y="1327690"/>
            <a:ext cx="779868" cy="779868"/>
          </a:xfrm>
          <a:custGeom>
            <a:avLst/>
            <a:gdLst>
              <a:gd name="connsiteX0" fmla="*/ 0 w 1255987"/>
              <a:gd name="connsiteY0" fmla="*/ 627994 h 1255987"/>
              <a:gd name="connsiteX1" fmla="*/ 627994 w 1255987"/>
              <a:gd name="connsiteY1" fmla="*/ 0 h 1255987"/>
              <a:gd name="connsiteX2" fmla="*/ 1255988 w 1255987"/>
              <a:gd name="connsiteY2" fmla="*/ 627994 h 1255987"/>
              <a:gd name="connsiteX3" fmla="*/ 627994 w 1255987"/>
              <a:gd name="connsiteY3" fmla="*/ 1255988 h 1255987"/>
              <a:gd name="connsiteX4" fmla="*/ 0 w 1255987"/>
              <a:gd name="connsiteY4" fmla="*/ 627994 h 125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987" h="1255987">
                <a:moveTo>
                  <a:pt x="0" y="627994"/>
                </a:moveTo>
                <a:cubicBezTo>
                  <a:pt x="0" y="281162"/>
                  <a:pt x="281162" y="0"/>
                  <a:pt x="627994" y="0"/>
                </a:cubicBezTo>
                <a:cubicBezTo>
                  <a:pt x="974826" y="0"/>
                  <a:pt x="1255988" y="281162"/>
                  <a:pt x="1255988" y="627994"/>
                </a:cubicBezTo>
                <a:cubicBezTo>
                  <a:pt x="1255988" y="974826"/>
                  <a:pt x="974826" y="1255988"/>
                  <a:pt x="627994" y="1255988"/>
                </a:cubicBezTo>
                <a:cubicBezTo>
                  <a:pt x="281162" y="1255988"/>
                  <a:pt x="0" y="974826"/>
                  <a:pt x="0" y="627994"/>
                </a:cubicBezTo>
                <a:close/>
              </a:path>
            </a:pathLst>
          </a:custGeom>
          <a:solidFill>
            <a:schemeClr val="accent2">
              <a:lumMod val="75000"/>
            </a:schemeClr>
          </a:solidFill>
          <a:ln>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spcFirstLastPara="0" vert="horz" wrap="square" lIns="201715" tIns="201715" rIns="201715" bIns="201715" numCol="1" spcCol="1270" anchor="ctr" anchorCtr="0">
            <a:noAutofit/>
          </a:bodyPr>
          <a:lstStyle/>
          <a:p>
            <a:pPr algn="ctr" defTabSz="622300">
              <a:lnSpc>
                <a:spcPct val="90000"/>
              </a:lnSpc>
              <a:spcBef>
                <a:spcPct val="0"/>
              </a:spcBef>
              <a:spcAft>
                <a:spcPct val="35000"/>
              </a:spcAft>
            </a:pPr>
            <a:r>
              <a:rPr lang="zh-CN" altLang="en-US" sz="1400" b="1" dirty="0">
                <a:solidFill>
                  <a:schemeClr val="bg1"/>
                </a:solidFill>
                <a:latin typeface="微软雅黑" panose="020B0503020204020204" pitchFamily="34" charset="-122"/>
                <a:ea typeface="微软雅黑" panose="020B0503020204020204" pitchFamily="34" charset="-122"/>
              </a:rPr>
              <a:t>股东大会</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75" name="任意多边形 74"/>
          <p:cNvSpPr/>
          <p:nvPr/>
        </p:nvSpPr>
        <p:spPr>
          <a:xfrm>
            <a:off x="7187843" y="1566434"/>
            <a:ext cx="779868" cy="779868"/>
          </a:xfrm>
          <a:custGeom>
            <a:avLst/>
            <a:gdLst>
              <a:gd name="connsiteX0" fmla="*/ 0 w 1255987"/>
              <a:gd name="connsiteY0" fmla="*/ 627994 h 1255987"/>
              <a:gd name="connsiteX1" fmla="*/ 627994 w 1255987"/>
              <a:gd name="connsiteY1" fmla="*/ 0 h 1255987"/>
              <a:gd name="connsiteX2" fmla="*/ 1255988 w 1255987"/>
              <a:gd name="connsiteY2" fmla="*/ 627994 h 1255987"/>
              <a:gd name="connsiteX3" fmla="*/ 627994 w 1255987"/>
              <a:gd name="connsiteY3" fmla="*/ 1255988 h 1255987"/>
              <a:gd name="connsiteX4" fmla="*/ 0 w 1255987"/>
              <a:gd name="connsiteY4" fmla="*/ 627994 h 125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987" h="1255987">
                <a:moveTo>
                  <a:pt x="0" y="627994"/>
                </a:moveTo>
                <a:cubicBezTo>
                  <a:pt x="0" y="281162"/>
                  <a:pt x="281162" y="0"/>
                  <a:pt x="627994" y="0"/>
                </a:cubicBezTo>
                <a:cubicBezTo>
                  <a:pt x="974826" y="0"/>
                  <a:pt x="1255988" y="281162"/>
                  <a:pt x="1255988" y="627994"/>
                </a:cubicBezTo>
                <a:cubicBezTo>
                  <a:pt x="1255988" y="974826"/>
                  <a:pt x="974826" y="1255988"/>
                  <a:pt x="627994" y="1255988"/>
                </a:cubicBezTo>
                <a:cubicBezTo>
                  <a:pt x="281162" y="1255988"/>
                  <a:pt x="0" y="974826"/>
                  <a:pt x="0" y="627994"/>
                </a:cubicBezTo>
                <a:close/>
              </a:path>
            </a:pathLst>
          </a:custGeom>
          <a:solidFill>
            <a:schemeClr val="accent2">
              <a:lumMod val="75000"/>
            </a:schemeClr>
          </a:solidFill>
          <a:ln>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spcFirstLastPara="0" vert="horz" wrap="square" lIns="201715" tIns="201715" rIns="201715" bIns="201715" numCol="1" spcCol="1270" anchor="ctr" anchorCtr="0">
            <a:noAutofit/>
          </a:bodyPr>
          <a:lstStyle/>
          <a:p>
            <a:pPr algn="ctr" defTabSz="622300">
              <a:lnSpc>
                <a:spcPct val="90000"/>
              </a:lnSpc>
              <a:spcBef>
                <a:spcPct val="0"/>
              </a:spcBef>
              <a:spcAft>
                <a:spcPct val="35000"/>
              </a:spcAft>
            </a:pPr>
            <a:r>
              <a:rPr lang="zh-CN" altLang="en-US" sz="1400" b="1" dirty="0">
                <a:solidFill>
                  <a:schemeClr val="bg1"/>
                </a:solidFill>
                <a:latin typeface="微软雅黑" panose="020B0503020204020204" pitchFamily="34" charset="-122"/>
                <a:ea typeface="微软雅黑" panose="020B0503020204020204" pitchFamily="34" charset="-122"/>
              </a:rPr>
              <a:t>监事会</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76" name="任意多边形 75"/>
          <p:cNvSpPr/>
          <p:nvPr/>
        </p:nvSpPr>
        <p:spPr>
          <a:xfrm>
            <a:off x="8815155" y="3789929"/>
            <a:ext cx="779868" cy="779868"/>
          </a:xfrm>
          <a:custGeom>
            <a:avLst/>
            <a:gdLst>
              <a:gd name="connsiteX0" fmla="*/ 0 w 1255987"/>
              <a:gd name="connsiteY0" fmla="*/ 627994 h 1255987"/>
              <a:gd name="connsiteX1" fmla="*/ 627994 w 1255987"/>
              <a:gd name="connsiteY1" fmla="*/ 0 h 1255987"/>
              <a:gd name="connsiteX2" fmla="*/ 1255988 w 1255987"/>
              <a:gd name="connsiteY2" fmla="*/ 627994 h 1255987"/>
              <a:gd name="connsiteX3" fmla="*/ 627994 w 1255987"/>
              <a:gd name="connsiteY3" fmla="*/ 1255988 h 1255987"/>
              <a:gd name="connsiteX4" fmla="*/ 0 w 1255987"/>
              <a:gd name="connsiteY4" fmla="*/ 627994 h 125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987" h="1255987">
                <a:moveTo>
                  <a:pt x="0" y="627994"/>
                </a:moveTo>
                <a:cubicBezTo>
                  <a:pt x="0" y="281162"/>
                  <a:pt x="281162" y="0"/>
                  <a:pt x="627994" y="0"/>
                </a:cubicBezTo>
                <a:cubicBezTo>
                  <a:pt x="974826" y="0"/>
                  <a:pt x="1255988" y="281162"/>
                  <a:pt x="1255988" y="627994"/>
                </a:cubicBezTo>
                <a:cubicBezTo>
                  <a:pt x="1255988" y="974826"/>
                  <a:pt x="974826" y="1255988"/>
                  <a:pt x="627994" y="1255988"/>
                </a:cubicBezTo>
                <a:cubicBezTo>
                  <a:pt x="281162" y="1255988"/>
                  <a:pt x="0" y="974826"/>
                  <a:pt x="0" y="627994"/>
                </a:cubicBezTo>
                <a:close/>
              </a:path>
            </a:pathLst>
          </a:custGeom>
          <a:solidFill>
            <a:schemeClr val="accent2">
              <a:lumMod val="75000"/>
            </a:schemeClr>
          </a:solidFill>
          <a:ln>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spcFirstLastPara="0" vert="horz" wrap="square" lIns="201715" tIns="201715" rIns="201715" bIns="201715" numCol="1" spcCol="1270" anchor="ctr" anchorCtr="0">
            <a:noAutofit/>
          </a:bodyPr>
          <a:lstStyle/>
          <a:p>
            <a:pPr algn="ctr" defTabSz="622300">
              <a:lnSpc>
                <a:spcPct val="90000"/>
              </a:lnSpc>
              <a:spcBef>
                <a:spcPct val="0"/>
              </a:spcBef>
              <a:spcAft>
                <a:spcPct val="35000"/>
              </a:spcAft>
            </a:pPr>
            <a:r>
              <a:rPr lang="zh-CN" altLang="en-US" sz="1400" b="1" dirty="0">
                <a:solidFill>
                  <a:schemeClr val="bg1"/>
                </a:solidFill>
                <a:latin typeface="微软雅黑" panose="020B0503020204020204" pitchFamily="34" charset="-122"/>
                <a:ea typeface="微软雅黑" panose="020B0503020204020204" pitchFamily="34" charset="-122"/>
              </a:rPr>
              <a:t>舆情监控</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77" name="任意多边形 76"/>
          <p:cNvSpPr/>
          <p:nvPr/>
        </p:nvSpPr>
        <p:spPr>
          <a:xfrm>
            <a:off x="3116235" y="5382269"/>
            <a:ext cx="779868" cy="779868"/>
          </a:xfrm>
          <a:custGeom>
            <a:avLst/>
            <a:gdLst>
              <a:gd name="connsiteX0" fmla="*/ 0 w 1255987"/>
              <a:gd name="connsiteY0" fmla="*/ 627994 h 1255987"/>
              <a:gd name="connsiteX1" fmla="*/ 627994 w 1255987"/>
              <a:gd name="connsiteY1" fmla="*/ 0 h 1255987"/>
              <a:gd name="connsiteX2" fmla="*/ 1255988 w 1255987"/>
              <a:gd name="connsiteY2" fmla="*/ 627994 h 1255987"/>
              <a:gd name="connsiteX3" fmla="*/ 627994 w 1255987"/>
              <a:gd name="connsiteY3" fmla="*/ 1255988 h 1255987"/>
              <a:gd name="connsiteX4" fmla="*/ 0 w 1255987"/>
              <a:gd name="connsiteY4" fmla="*/ 627994 h 125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987" h="1255987">
                <a:moveTo>
                  <a:pt x="0" y="627994"/>
                </a:moveTo>
                <a:cubicBezTo>
                  <a:pt x="0" y="281162"/>
                  <a:pt x="281162" y="0"/>
                  <a:pt x="627994" y="0"/>
                </a:cubicBezTo>
                <a:cubicBezTo>
                  <a:pt x="974826" y="0"/>
                  <a:pt x="1255988" y="281162"/>
                  <a:pt x="1255988" y="627994"/>
                </a:cubicBezTo>
                <a:cubicBezTo>
                  <a:pt x="1255988" y="974826"/>
                  <a:pt x="974826" y="1255988"/>
                  <a:pt x="627994" y="1255988"/>
                </a:cubicBezTo>
                <a:cubicBezTo>
                  <a:pt x="281162" y="1255988"/>
                  <a:pt x="0" y="974826"/>
                  <a:pt x="0" y="627994"/>
                </a:cubicBezTo>
                <a:close/>
              </a:path>
            </a:pathLst>
          </a:custGeom>
          <a:solidFill>
            <a:schemeClr val="accent2">
              <a:lumMod val="75000"/>
            </a:schemeClr>
          </a:solidFill>
          <a:ln>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spcFirstLastPara="0" vert="horz" wrap="square" lIns="201715" tIns="201715" rIns="201715" bIns="201715" numCol="1" spcCol="1270" anchor="ctr" anchorCtr="0">
            <a:noAutofit/>
          </a:bodyPr>
          <a:lstStyle/>
          <a:p>
            <a:pPr algn="ctr" defTabSz="622300">
              <a:lnSpc>
                <a:spcPct val="90000"/>
              </a:lnSpc>
              <a:spcBef>
                <a:spcPct val="0"/>
              </a:spcBef>
              <a:spcAft>
                <a:spcPct val="35000"/>
              </a:spcAft>
            </a:pPr>
            <a:r>
              <a:rPr lang="zh-CN" altLang="en-US" sz="1400" b="1" dirty="0">
                <a:solidFill>
                  <a:schemeClr val="bg1"/>
                </a:solidFill>
                <a:latin typeface="微软雅黑" panose="020B0503020204020204" pitchFamily="34" charset="-122"/>
                <a:ea typeface="微软雅黑" panose="020B0503020204020204" pitchFamily="34" charset="-122"/>
              </a:rPr>
              <a:t>监管动态</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78" name="任意多边形 77"/>
          <p:cNvSpPr/>
          <p:nvPr/>
        </p:nvSpPr>
        <p:spPr>
          <a:xfrm>
            <a:off x="9574783" y="5144560"/>
            <a:ext cx="779868" cy="779868"/>
          </a:xfrm>
          <a:custGeom>
            <a:avLst/>
            <a:gdLst>
              <a:gd name="connsiteX0" fmla="*/ 0 w 1255987"/>
              <a:gd name="connsiteY0" fmla="*/ 627994 h 1255987"/>
              <a:gd name="connsiteX1" fmla="*/ 627994 w 1255987"/>
              <a:gd name="connsiteY1" fmla="*/ 0 h 1255987"/>
              <a:gd name="connsiteX2" fmla="*/ 1255988 w 1255987"/>
              <a:gd name="connsiteY2" fmla="*/ 627994 h 1255987"/>
              <a:gd name="connsiteX3" fmla="*/ 627994 w 1255987"/>
              <a:gd name="connsiteY3" fmla="*/ 1255988 h 1255987"/>
              <a:gd name="connsiteX4" fmla="*/ 0 w 1255987"/>
              <a:gd name="connsiteY4" fmla="*/ 627994 h 125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987" h="1255987">
                <a:moveTo>
                  <a:pt x="0" y="627994"/>
                </a:moveTo>
                <a:cubicBezTo>
                  <a:pt x="0" y="281162"/>
                  <a:pt x="281162" y="0"/>
                  <a:pt x="627994" y="0"/>
                </a:cubicBezTo>
                <a:cubicBezTo>
                  <a:pt x="974826" y="0"/>
                  <a:pt x="1255988" y="281162"/>
                  <a:pt x="1255988" y="627994"/>
                </a:cubicBezTo>
                <a:cubicBezTo>
                  <a:pt x="1255988" y="974826"/>
                  <a:pt x="974826" y="1255988"/>
                  <a:pt x="627994" y="1255988"/>
                </a:cubicBezTo>
                <a:cubicBezTo>
                  <a:pt x="281162" y="1255988"/>
                  <a:pt x="0" y="974826"/>
                  <a:pt x="0" y="627994"/>
                </a:cubicBezTo>
                <a:close/>
              </a:path>
            </a:pathLst>
          </a:custGeom>
          <a:solidFill>
            <a:schemeClr val="accent2">
              <a:lumMod val="75000"/>
            </a:schemeClr>
          </a:solidFill>
          <a:ln>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spcFirstLastPara="0" vert="horz" wrap="square" lIns="201715" tIns="201715" rIns="201715" bIns="201715" numCol="1" spcCol="1270" anchor="ctr" anchorCtr="0">
            <a:noAutofit/>
          </a:bodyPr>
          <a:lstStyle/>
          <a:p>
            <a:pPr algn="ctr" defTabSz="622300">
              <a:lnSpc>
                <a:spcPct val="90000"/>
              </a:lnSpc>
              <a:spcBef>
                <a:spcPct val="0"/>
              </a:spcBef>
              <a:spcAft>
                <a:spcPct val="35000"/>
              </a:spcAft>
            </a:pPr>
            <a:r>
              <a:rPr lang="zh-CN" altLang="en-US" sz="1400" b="1" dirty="0">
                <a:solidFill>
                  <a:schemeClr val="bg1"/>
                </a:solidFill>
                <a:latin typeface="微软雅黑" panose="020B0503020204020204" pitchFamily="34" charset="-122"/>
                <a:ea typeface="微软雅黑" panose="020B0503020204020204" pitchFamily="34" charset="-122"/>
              </a:rPr>
              <a:t>资本运作</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79" name="任意多边形 78"/>
          <p:cNvSpPr/>
          <p:nvPr/>
        </p:nvSpPr>
        <p:spPr>
          <a:xfrm>
            <a:off x="9385023" y="2826364"/>
            <a:ext cx="779868" cy="779868"/>
          </a:xfrm>
          <a:custGeom>
            <a:avLst/>
            <a:gdLst>
              <a:gd name="connsiteX0" fmla="*/ 0 w 1255987"/>
              <a:gd name="connsiteY0" fmla="*/ 627994 h 1255987"/>
              <a:gd name="connsiteX1" fmla="*/ 627994 w 1255987"/>
              <a:gd name="connsiteY1" fmla="*/ 0 h 1255987"/>
              <a:gd name="connsiteX2" fmla="*/ 1255988 w 1255987"/>
              <a:gd name="connsiteY2" fmla="*/ 627994 h 1255987"/>
              <a:gd name="connsiteX3" fmla="*/ 627994 w 1255987"/>
              <a:gd name="connsiteY3" fmla="*/ 1255988 h 1255987"/>
              <a:gd name="connsiteX4" fmla="*/ 0 w 1255987"/>
              <a:gd name="connsiteY4" fmla="*/ 627994 h 125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987" h="1255987">
                <a:moveTo>
                  <a:pt x="0" y="627994"/>
                </a:moveTo>
                <a:cubicBezTo>
                  <a:pt x="0" y="281162"/>
                  <a:pt x="281162" y="0"/>
                  <a:pt x="627994" y="0"/>
                </a:cubicBezTo>
                <a:cubicBezTo>
                  <a:pt x="974826" y="0"/>
                  <a:pt x="1255988" y="281162"/>
                  <a:pt x="1255988" y="627994"/>
                </a:cubicBezTo>
                <a:cubicBezTo>
                  <a:pt x="1255988" y="974826"/>
                  <a:pt x="974826" y="1255988"/>
                  <a:pt x="627994" y="1255988"/>
                </a:cubicBezTo>
                <a:cubicBezTo>
                  <a:pt x="281162" y="1255988"/>
                  <a:pt x="0" y="974826"/>
                  <a:pt x="0" y="627994"/>
                </a:cubicBezTo>
                <a:close/>
              </a:path>
            </a:pathLst>
          </a:custGeom>
          <a:solidFill>
            <a:schemeClr val="accent2">
              <a:lumMod val="75000"/>
            </a:schemeClr>
          </a:solidFill>
          <a:ln>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spcFirstLastPara="0" vert="horz" wrap="square" lIns="201715" tIns="201715" rIns="201715" bIns="201715" numCol="1" spcCol="1270" anchor="ctr" anchorCtr="0">
            <a:noAutofit/>
          </a:bodyPr>
          <a:lstStyle/>
          <a:p>
            <a:pPr algn="ctr" defTabSz="622300">
              <a:lnSpc>
                <a:spcPct val="90000"/>
              </a:lnSpc>
              <a:spcBef>
                <a:spcPct val="0"/>
              </a:spcBef>
              <a:spcAft>
                <a:spcPct val="35000"/>
              </a:spcAft>
            </a:pPr>
            <a:r>
              <a:rPr lang="zh-CN" altLang="en-US" sz="1400" b="1" dirty="0">
                <a:solidFill>
                  <a:schemeClr val="bg1"/>
                </a:solidFill>
                <a:latin typeface="微软雅黑" panose="020B0503020204020204" pitchFamily="34" charset="-122"/>
                <a:ea typeface="微软雅黑" panose="020B0503020204020204" pitchFamily="34" charset="-122"/>
              </a:rPr>
              <a:t>法律法规</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80" name="任意多边形 79"/>
          <p:cNvSpPr/>
          <p:nvPr/>
        </p:nvSpPr>
        <p:spPr>
          <a:xfrm>
            <a:off x="2509655" y="1895647"/>
            <a:ext cx="779868" cy="779868"/>
          </a:xfrm>
          <a:custGeom>
            <a:avLst/>
            <a:gdLst>
              <a:gd name="connsiteX0" fmla="*/ 0 w 1255987"/>
              <a:gd name="connsiteY0" fmla="*/ 627994 h 1255987"/>
              <a:gd name="connsiteX1" fmla="*/ 627994 w 1255987"/>
              <a:gd name="connsiteY1" fmla="*/ 0 h 1255987"/>
              <a:gd name="connsiteX2" fmla="*/ 1255988 w 1255987"/>
              <a:gd name="connsiteY2" fmla="*/ 627994 h 1255987"/>
              <a:gd name="connsiteX3" fmla="*/ 627994 w 1255987"/>
              <a:gd name="connsiteY3" fmla="*/ 1255988 h 1255987"/>
              <a:gd name="connsiteX4" fmla="*/ 0 w 1255987"/>
              <a:gd name="connsiteY4" fmla="*/ 627994 h 125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987" h="1255987">
                <a:moveTo>
                  <a:pt x="0" y="627994"/>
                </a:moveTo>
                <a:cubicBezTo>
                  <a:pt x="0" y="281162"/>
                  <a:pt x="281162" y="0"/>
                  <a:pt x="627994" y="0"/>
                </a:cubicBezTo>
                <a:cubicBezTo>
                  <a:pt x="974826" y="0"/>
                  <a:pt x="1255988" y="281162"/>
                  <a:pt x="1255988" y="627994"/>
                </a:cubicBezTo>
                <a:cubicBezTo>
                  <a:pt x="1255988" y="974826"/>
                  <a:pt x="974826" y="1255988"/>
                  <a:pt x="627994" y="1255988"/>
                </a:cubicBezTo>
                <a:cubicBezTo>
                  <a:pt x="281162" y="1255988"/>
                  <a:pt x="0" y="974826"/>
                  <a:pt x="0" y="627994"/>
                </a:cubicBezTo>
                <a:close/>
              </a:path>
            </a:pathLst>
          </a:custGeom>
          <a:solidFill>
            <a:schemeClr val="accent2">
              <a:lumMod val="75000"/>
            </a:schemeClr>
          </a:solidFill>
          <a:ln>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spcFirstLastPara="0" vert="horz" wrap="square" lIns="201715" tIns="201715" rIns="201715" bIns="201715" numCol="1" spcCol="1270" anchor="ctr" anchorCtr="0">
            <a:noAutofit/>
          </a:bodyPr>
          <a:lstStyle/>
          <a:p>
            <a:pPr lvl="0" algn="ctr" defTabSz="622300">
              <a:lnSpc>
                <a:spcPct val="90000"/>
              </a:lnSpc>
              <a:spcBef>
                <a:spcPct val="0"/>
              </a:spcBef>
              <a:spcAft>
                <a:spcPct val="35000"/>
              </a:spcAft>
            </a:pPr>
            <a:r>
              <a:rPr lang="zh-CN" altLang="en-US" sz="1400" b="1" kern="1200" dirty="0">
                <a:solidFill>
                  <a:schemeClr val="bg1"/>
                </a:solidFill>
                <a:latin typeface="微软雅黑" panose="020B0503020204020204" pitchFamily="34" charset="-122"/>
                <a:ea typeface="微软雅黑" panose="020B0503020204020204" pitchFamily="34" charset="-122"/>
              </a:rPr>
              <a:t>董事会</a:t>
            </a:r>
            <a:endParaRPr lang="zh-CN" altLang="en-US" sz="1400" b="1" kern="1200" dirty="0">
              <a:solidFill>
                <a:schemeClr val="bg1"/>
              </a:solidFill>
              <a:latin typeface="微软雅黑" panose="020B0503020204020204" pitchFamily="34" charset="-122"/>
              <a:ea typeface="微软雅黑" panose="020B0503020204020204" pitchFamily="34" charset="-122"/>
            </a:endParaRPr>
          </a:p>
        </p:txBody>
      </p:sp>
      <p:sp>
        <p:nvSpPr>
          <p:cNvPr id="81" name="任意多边形 80"/>
          <p:cNvSpPr/>
          <p:nvPr/>
        </p:nvSpPr>
        <p:spPr>
          <a:xfrm>
            <a:off x="2061023" y="3674886"/>
            <a:ext cx="779868" cy="779868"/>
          </a:xfrm>
          <a:custGeom>
            <a:avLst/>
            <a:gdLst>
              <a:gd name="connsiteX0" fmla="*/ 0 w 1255987"/>
              <a:gd name="connsiteY0" fmla="*/ 627994 h 1255987"/>
              <a:gd name="connsiteX1" fmla="*/ 627994 w 1255987"/>
              <a:gd name="connsiteY1" fmla="*/ 0 h 1255987"/>
              <a:gd name="connsiteX2" fmla="*/ 1255988 w 1255987"/>
              <a:gd name="connsiteY2" fmla="*/ 627994 h 1255987"/>
              <a:gd name="connsiteX3" fmla="*/ 627994 w 1255987"/>
              <a:gd name="connsiteY3" fmla="*/ 1255988 h 1255987"/>
              <a:gd name="connsiteX4" fmla="*/ 0 w 1255987"/>
              <a:gd name="connsiteY4" fmla="*/ 627994 h 125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987" h="1255987">
                <a:moveTo>
                  <a:pt x="0" y="627994"/>
                </a:moveTo>
                <a:cubicBezTo>
                  <a:pt x="0" y="281162"/>
                  <a:pt x="281162" y="0"/>
                  <a:pt x="627994" y="0"/>
                </a:cubicBezTo>
                <a:cubicBezTo>
                  <a:pt x="974826" y="0"/>
                  <a:pt x="1255988" y="281162"/>
                  <a:pt x="1255988" y="627994"/>
                </a:cubicBezTo>
                <a:cubicBezTo>
                  <a:pt x="1255988" y="974826"/>
                  <a:pt x="974826" y="1255988"/>
                  <a:pt x="627994" y="1255988"/>
                </a:cubicBezTo>
                <a:cubicBezTo>
                  <a:pt x="281162" y="1255988"/>
                  <a:pt x="0" y="974826"/>
                  <a:pt x="0" y="627994"/>
                </a:cubicBezTo>
                <a:close/>
              </a:path>
            </a:pathLst>
          </a:custGeom>
          <a:solidFill>
            <a:schemeClr val="accent2">
              <a:lumMod val="75000"/>
            </a:schemeClr>
          </a:solidFill>
          <a:ln>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spcFirstLastPara="0" vert="horz" wrap="square" lIns="201715" tIns="201715" rIns="201715" bIns="201715" numCol="1" spcCol="1270" anchor="ctr" anchorCtr="0">
            <a:noAutofit/>
          </a:bodyPr>
          <a:lstStyle/>
          <a:p>
            <a:pPr algn="ctr" defTabSz="622300">
              <a:lnSpc>
                <a:spcPct val="90000"/>
              </a:lnSpc>
              <a:spcBef>
                <a:spcPct val="0"/>
              </a:spcBef>
              <a:spcAft>
                <a:spcPct val="35000"/>
              </a:spcAft>
            </a:pPr>
            <a:r>
              <a:rPr lang="zh-CN" altLang="en-US" sz="1400" b="1" dirty="0">
                <a:solidFill>
                  <a:schemeClr val="bg1"/>
                </a:solidFill>
                <a:latin typeface="微软雅黑" panose="020B0503020204020204" pitchFamily="34" charset="-122"/>
                <a:ea typeface="微软雅黑" panose="020B0503020204020204" pitchFamily="34" charset="-122"/>
              </a:rPr>
              <a:t>公司治理</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nvGrpSpPr>
          <p:cNvPr id="82" name="组合 167"/>
          <p:cNvGrpSpPr/>
          <p:nvPr/>
        </p:nvGrpSpPr>
        <p:grpSpPr>
          <a:xfrm>
            <a:off x="2596403" y="934056"/>
            <a:ext cx="1415772" cy="779949"/>
            <a:chOff x="1145739" y="5028669"/>
            <a:chExt cx="1063690" cy="585990"/>
          </a:xfrm>
          <a:solidFill>
            <a:srgbClr val="EF535E"/>
          </a:solidFill>
        </p:grpSpPr>
        <p:grpSp>
          <p:nvGrpSpPr>
            <p:cNvPr id="83" name="组合 104"/>
            <p:cNvGrpSpPr/>
            <p:nvPr/>
          </p:nvGrpSpPr>
          <p:grpSpPr bwMode="auto">
            <a:xfrm>
              <a:off x="1516747" y="5028669"/>
              <a:ext cx="297520" cy="358501"/>
              <a:chOff x="182354" y="445818"/>
              <a:chExt cx="697516" cy="923770"/>
            </a:xfrm>
            <a:grpFill/>
          </p:grpSpPr>
          <p:sp>
            <p:nvSpPr>
              <p:cNvPr id="85" name="Freeform 18"/>
              <p:cNvSpPr>
                <a:spLocks noChangeArrowheads="1"/>
              </p:cNvSpPr>
              <p:nvPr/>
            </p:nvSpPr>
            <p:spPr bwMode="auto">
              <a:xfrm>
                <a:off x="333345" y="458779"/>
                <a:ext cx="380464" cy="348473"/>
              </a:xfrm>
              <a:custGeom>
                <a:avLst/>
                <a:gdLst>
                  <a:gd name="T0" fmla="*/ 644034945 w 198"/>
                  <a:gd name="T1" fmla="*/ 12129037 h 171"/>
                  <a:gd name="T2" fmla="*/ 1141997797 w 198"/>
                  <a:gd name="T3" fmla="*/ 175889501 h 171"/>
                  <a:gd name="T4" fmla="*/ 1201754679 w 198"/>
                  <a:gd name="T5" fmla="*/ 733881825 h 171"/>
                  <a:gd name="T6" fmla="*/ 1088881141 w 198"/>
                  <a:gd name="T7" fmla="*/ 1018942506 h 171"/>
                  <a:gd name="T8" fmla="*/ 1042404711 w 198"/>
                  <a:gd name="T9" fmla="*/ 727816075 h 171"/>
                  <a:gd name="T10" fmla="*/ 942811625 w 198"/>
                  <a:gd name="T11" fmla="*/ 394234323 h 171"/>
                  <a:gd name="T12" fmla="*/ 637394719 w 198"/>
                  <a:gd name="T13" fmla="*/ 345713252 h 171"/>
                  <a:gd name="T14" fmla="*/ 252302828 w 198"/>
                  <a:gd name="T15" fmla="*/ 400297610 h 171"/>
                  <a:gd name="T16" fmla="*/ 172627844 w 198"/>
                  <a:gd name="T17" fmla="*/ 727816075 h 171"/>
                  <a:gd name="T18" fmla="*/ 139429289 w 198"/>
                  <a:gd name="T19" fmla="*/ 952226648 h 171"/>
                  <a:gd name="T20" fmla="*/ 86312633 w 198"/>
                  <a:gd name="T21" fmla="*/ 564058074 h 171"/>
                  <a:gd name="T22" fmla="*/ 644034945 w 198"/>
                  <a:gd name="T23" fmla="*/ 12129037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8" h="171">
                    <a:moveTo>
                      <a:pt x="97" y="2"/>
                    </a:moveTo>
                    <a:cubicBezTo>
                      <a:pt x="97" y="2"/>
                      <a:pt x="146" y="0"/>
                      <a:pt x="172" y="29"/>
                    </a:cubicBezTo>
                    <a:cubicBezTo>
                      <a:pt x="198" y="58"/>
                      <a:pt x="187" y="96"/>
                      <a:pt x="181" y="121"/>
                    </a:cubicBezTo>
                    <a:cubicBezTo>
                      <a:pt x="181" y="121"/>
                      <a:pt x="164" y="166"/>
                      <a:pt x="164" y="168"/>
                    </a:cubicBezTo>
                    <a:cubicBezTo>
                      <a:pt x="163" y="171"/>
                      <a:pt x="162" y="132"/>
                      <a:pt x="157" y="120"/>
                    </a:cubicBezTo>
                    <a:cubicBezTo>
                      <a:pt x="152" y="109"/>
                      <a:pt x="160" y="77"/>
                      <a:pt x="142" y="65"/>
                    </a:cubicBezTo>
                    <a:cubicBezTo>
                      <a:pt x="123" y="52"/>
                      <a:pt x="96" y="57"/>
                      <a:pt x="96" y="57"/>
                    </a:cubicBezTo>
                    <a:cubicBezTo>
                      <a:pt x="96" y="57"/>
                      <a:pt x="57" y="45"/>
                      <a:pt x="38" y="66"/>
                    </a:cubicBezTo>
                    <a:cubicBezTo>
                      <a:pt x="19" y="87"/>
                      <a:pt x="29" y="104"/>
                      <a:pt x="26" y="120"/>
                    </a:cubicBezTo>
                    <a:cubicBezTo>
                      <a:pt x="23" y="136"/>
                      <a:pt x="21" y="157"/>
                      <a:pt x="21" y="157"/>
                    </a:cubicBezTo>
                    <a:cubicBezTo>
                      <a:pt x="21" y="157"/>
                      <a:pt x="14" y="111"/>
                      <a:pt x="13" y="93"/>
                    </a:cubicBezTo>
                    <a:cubicBezTo>
                      <a:pt x="12" y="75"/>
                      <a:pt x="0" y="4"/>
                      <a:pt x="97" y="2"/>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86" name="Freeform 19"/>
              <p:cNvSpPr>
                <a:spLocks noChangeArrowheads="1"/>
              </p:cNvSpPr>
              <p:nvPr/>
            </p:nvSpPr>
            <p:spPr bwMode="auto">
              <a:xfrm>
                <a:off x="182354" y="812036"/>
                <a:ext cx="697516" cy="557552"/>
              </a:xfrm>
              <a:custGeom>
                <a:avLst/>
                <a:gdLst>
                  <a:gd name="T0" fmla="*/ 1031896242 w 458"/>
                  <a:gd name="T1" fmla="*/ 66867022 h 345"/>
                  <a:gd name="T2" fmla="*/ 1418024576 w 458"/>
                  <a:gd name="T3" fmla="*/ 431589509 h 345"/>
                  <a:gd name="T4" fmla="*/ 1857413236 w 458"/>
                  <a:gd name="T5" fmla="*/ 0 h 345"/>
                  <a:gd name="T6" fmla="*/ 1937301145 w 458"/>
                  <a:gd name="T7" fmla="*/ 42552190 h 345"/>
                  <a:gd name="T8" fmla="*/ 2147483646 w 458"/>
                  <a:gd name="T9" fmla="*/ 310015347 h 345"/>
                  <a:gd name="T10" fmla="*/ 2147483646 w 458"/>
                  <a:gd name="T11" fmla="*/ 1513602019 h 345"/>
                  <a:gd name="T12" fmla="*/ 2147483646 w 458"/>
                  <a:gd name="T13" fmla="*/ 2097160464 h 345"/>
                  <a:gd name="T14" fmla="*/ 0 w 458"/>
                  <a:gd name="T15" fmla="*/ 2097160464 h 345"/>
                  <a:gd name="T16" fmla="*/ 133148235 w 458"/>
                  <a:gd name="T17" fmla="*/ 729447439 h 345"/>
                  <a:gd name="T18" fmla="*/ 499303302 w 458"/>
                  <a:gd name="T19" fmla="*/ 291777990 h 345"/>
                  <a:gd name="T20" fmla="*/ 1031896242 w 458"/>
                  <a:gd name="T21" fmla="*/ 66867022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8" h="345">
                    <a:moveTo>
                      <a:pt x="155" y="11"/>
                    </a:moveTo>
                    <a:cubicBezTo>
                      <a:pt x="155" y="11"/>
                      <a:pt x="199" y="68"/>
                      <a:pt x="213" y="71"/>
                    </a:cubicBezTo>
                    <a:cubicBezTo>
                      <a:pt x="221" y="73"/>
                      <a:pt x="279" y="0"/>
                      <a:pt x="279" y="0"/>
                    </a:cubicBezTo>
                    <a:cubicBezTo>
                      <a:pt x="279" y="0"/>
                      <a:pt x="287" y="0"/>
                      <a:pt x="291" y="7"/>
                    </a:cubicBezTo>
                    <a:cubicBezTo>
                      <a:pt x="291" y="7"/>
                      <a:pt x="383" y="27"/>
                      <a:pt x="398" y="51"/>
                    </a:cubicBezTo>
                    <a:cubicBezTo>
                      <a:pt x="414" y="74"/>
                      <a:pt x="435" y="172"/>
                      <a:pt x="447" y="249"/>
                    </a:cubicBezTo>
                    <a:cubicBezTo>
                      <a:pt x="458" y="326"/>
                      <a:pt x="452" y="345"/>
                      <a:pt x="452" y="345"/>
                    </a:cubicBezTo>
                    <a:cubicBezTo>
                      <a:pt x="0" y="345"/>
                      <a:pt x="0" y="345"/>
                      <a:pt x="0" y="345"/>
                    </a:cubicBezTo>
                    <a:cubicBezTo>
                      <a:pt x="0" y="345"/>
                      <a:pt x="19" y="136"/>
                      <a:pt x="20" y="120"/>
                    </a:cubicBezTo>
                    <a:cubicBezTo>
                      <a:pt x="22" y="103"/>
                      <a:pt x="27" y="64"/>
                      <a:pt x="75" y="48"/>
                    </a:cubicBezTo>
                    <a:cubicBezTo>
                      <a:pt x="123" y="31"/>
                      <a:pt x="144" y="25"/>
                      <a:pt x="155" y="11"/>
                    </a:cubicBezTo>
                    <a:close/>
                  </a:path>
                </a:pathLst>
              </a:custGeom>
              <a:noFill/>
              <a:ln w="28575">
                <a:solidFill>
                  <a:srgbClr val="21518B"/>
                </a:solidFill>
                <a:round/>
              </a:ln>
            </p:spPr>
            <p:txBody>
              <a:bodyPr/>
              <a:lstStyle/>
              <a:p>
                <a:endParaRPr lang="zh-CN" altLang="en-US" sz="1000">
                  <a:solidFill>
                    <a:srgbClr val="0BA4EA"/>
                  </a:solidFill>
                  <a:latin typeface="微软雅黑" panose="020B0503020204020204" pitchFamily="34" charset="-122"/>
                  <a:ea typeface="微软雅黑" panose="020B0503020204020204" pitchFamily="34" charset="-122"/>
                </a:endParaRPr>
              </a:p>
            </p:txBody>
          </p:sp>
          <p:sp>
            <p:nvSpPr>
              <p:cNvPr id="87" name="Freeform 20"/>
              <p:cNvSpPr>
                <a:spLocks noChangeArrowheads="1"/>
              </p:cNvSpPr>
              <p:nvPr/>
            </p:nvSpPr>
            <p:spPr bwMode="auto">
              <a:xfrm>
                <a:off x="360600" y="445818"/>
                <a:ext cx="353210" cy="142810"/>
              </a:xfrm>
              <a:custGeom>
                <a:avLst/>
                <a:gdLst>
                  <a:gd name="T0" fmla="*/ 13293109 w 137"/>
                  <a:gd name="T1" fmla="*/ 218251548 h 58"/>
                  <a:gd name="T2" fmla="*/ 245940561 w 137"/>
                  <a:gd name="T3" fmla="*/ 115187770 h 58"/>
                  <a:gd name="T4" fmla="*/ 425410422 w 137"/>
                  <a:gd name="T5" fmla="*/ 0 h 58"/>
                  <a:gd name="T6" fmla="*/ 584938041 w 137"/>
                  <a:gd name="T7" fmla="*/ 115187770 h 58"/>
                  <a:gd name="T8" fmla="*/ 877407062 w 137"/>
                  <a:gd name="T9" fmla="*/ 291002884 h 58"/>
                  <a:gd name="T10" fmla="*/ 518467341 w 137"/>
                  <a:gd name="T11" fmla="*/ 327377321 h 58"/>
                  <a:gd name="T12" fmla="*/ 13293109 w 137"/>
                  <a:gd name="T13" fmla="*/ 218251548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7" h="58">
                    <a:moveTo>
                      <a:pt x="2" y="36"/>
                    </a:moveTo>
                    <a:cubicBezTo>
                      <a:pt x="2" y="36"/>
                      <a:pt x="19" y="25"/>
                      <a:pt x="37" y="19"/>
                    </a:cubicBezTo>
                    <a:cubicBezTo>
                      <a:pt x="55" y="13"/>
                      <a:pt x="64" y="0"/>
                      <a:pt x="64" y="0"/>
                    </a:cubicBezTo>
                    <a:cubicBezTo>
                      <a:pt x="64" y="0"/>
                      <a:pt x="65" y="8"/>
                      <a:pt x="88" y="19"/>
                    </a:cubicBezTo>
                    <a:cubicBezTo>
                      <a:pt x="112" y="31"/>
                      <a:pt x="127" y="38"/>
                      <a:pt x="132" y="48"/>
                    </a:cubicBezTo>
                    <a:cubicBezTo>
                      <a:pt x="137" y="58"/>
                      <a:pt x="78" y="54"/>
                      <a:pt x="78" y="54"/>
                    </a:cubicBezTo>
                    <a:cubicBezTo>
                      <a:pt x="78" y="54"/>
                      <a:pt x="0" y="35"/>
                      <a:pt x="2" y="36"/>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grpSp>
        <p:sp>
          <p:nvSpPr>
            <p:cNvPr id="84" name="矩形 83"/>
            <p:cNvSpPr/>
            <p:nvPr/>
          </p:nvSpPr>
          <p:spPr>
            <a:xfrm>
              <a:off x="1145739" y="5406545"/>
              <a:ext cx="1063690" cy="208114"/>
            </a:xfrm>
            <a:prstGeom prst="rect">
              <a:avLst/>
            </a:prstGeom>
            <a:noFill/>
          </p:spPr>
          <p:txBody>
            <a:bodyPr wrap="none">
              <a:spAutoFit/>
            </a:bodyPr>
            <a:lstStyle/>
            <a:p>
              <a:pPr algn="ctr"/>
              <a:r>
                <a:rPr lang="zh-CN" altLang="en-US" sz="1200" dirty="0">
                  <a:solidFill>
                    <a:schemeClr val="accent6"/>
                  </a:solidFill>
                  <a:latin typeface="微软雅黑" panose="020B0503020204020204" pitchFamily="34" charset="-122"/>
                  <a:ea typeface="微软雅黑" panose="020B0503020204020204" pitchFamily="34" charset="-122"/>
                </a:rPr>
                <a:t>合规交易业务专家</a:t>
              </a:r>
              <a:endParaRPr lang="en-US" altLang="zh-CN" sz="1200" dirty="0">
                <a:solidFill>
                  <a:schemeClr val="accent6"/>
                </a:solidFill>
                <a:latin typeface="微软雅黑" panose="020B0503020204020204" pitchFamily="34" charset="-122"/>
                <a:ea typeface="微软雅黑" panose="020B0503020204020204" pitchFamily="34" charset="-122"/>
              </a:endParaRPr>
            </a:p>
          </p:txBody>
        </p:sp>
      </p:grpSp>
      <p:grpSp>
        <p:nvGrpSpPr>
          <p:cNvPr id="88" name="组合 173"/>
          <p:cNvGrpSpPr/>
          <p:nvPr/>
        </p:nvGrpSpPr>
        <p:grpSpPr>
          <a:xfrm>
            <a:off x="9896583" y="1550501"/>
            <a:ext cx="1107996" cy="806252"/>
            <a:chOff x="1130023" y="4912806"/>
            <a:chExt cx="1107996" cy="806252"/>
          </a:xfrm>
          <a:solidFill>
            <a:srgbClr val="EF535E"/>
          </a:solidFill>
        </p:grpSpPr>
        <p:grpSp>
          <p:nvGrpSpPr>
            <p:cNvPr id="89" name="组合 104"/>
            <p:cNvGrpSpPr/>
            <p:nvPr/>
          </p:nvGrpSpPr>
          <p:grpSpPr bwMode="auto">
            <a:xfrm>
              <a:off x="1438964" y="4912806"/>
              <a:ext cx="396000" cy="476810"/>
              <a:chOff x="0" y="147264"/>
              <a:chExt cx="928397" cy="1228623"/>
            </a:xfrm>
            <a:grpFill/>
          </p:grpSpPr>
          <p:sp>
            <p:nvSpPr>
              <p:cNvPr id="91" name="Freeform 18"/>
              <p:cNvSpPr>
                <a:spLocks noChangeArrowheads="1"/>
              </p:cNvSpPr>
              <p:nvPr/>
            </p:nvSpPr>
            <p:spPr bwMode="auto">
              <a:xfrm>
                <a:off x="188139" y="197299"/>
                <a:ext cx="510192" cy="421130"/>
              </a:xfrm>
              <a:custGeom>
                <a:avLst/>
                <a:gdLst>
                  <a:gd name="T0" fmla="*/ 644034945 w 198"/>
                  <a:gd name="T1" fmla="*/ 12129037 h 171"/>
                  <a:gd name="T2" fmla="*/ 1141997797 w 198"/>
                  <a:gd name="T3" fmla="*/ 175889501 h 171"/>
                  <a:gd name="T4" fmla="*/ 1201754679 w 198"/>
                  <a:gd name="T5" fmla="*/ 733881825 h 171"/>
                  <a:gd name="T6" fmla="*/ 1088881141 w 198"/>
                  <a:gd name="T7" fmla="*/ 1018942506 h 171"/>
                  <a:gd name="T8" fmla="*/ 1042404711 w 198"/>
                  <a:gd name="T9" fmla="*/ 727816075 h 171"/>
                  <a:gd name="T10" fmla="*/ 942811625 w 198"/>
                  <a:gd name="T11" fmla="*/ 394234323 h 171"/>
                  <a:gd name="T12" fmla="*/ 637394719 w 198"/>
                  <a:gd name="T13" fmla="*/ 345713252 h 171"/>
                  <a:gd name="T14" fmla="*/ 252302828 w 198"/>
                  <a:gd name="T15" fmla="*/ 400297610 h 171"/>
                  <a:gd name="T16" fmla="*/ 172627844 w 198"/>
                  <a:gd name="T17" fmla="*/ 727816075 h 171"/>
                  <a:gd name="T18" fmla="*/ 139429289 w 198"/>
                  <a:gd name="T19" fmla="*/ 952226648 h 171"/>
                  <a:gd name="T20" fmla="*/ 86312633 w 198"/>
                  <a:gd name="T21" fmla="*/ 564058074 h 171"/>
                  <a:gd name="T22" fmla="*/ 644034945 w 198"/>
                  <a:gd name="T23" fmla="*/ 12129037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8" h="171">
                    <a:moveTo>
                      <a:pt x="97" y="2"/>
                    </a:moveTo>
                    <a:cubicBezTo>
                      <a:pt x="97" y="2"/>
                      <a:pt x="146" y="0"/>
                      <a:pt x="172" y="29"/>
                    </a:cubicBezTo>
                    <a:cubicBezTo>
                      <a:pt x="198" y="58"/>
                      <a:pt x="187" y="96"/>
                      <a:pt x="181" y="121"/>
                    </a:cubicBezTo>
                    <a:cubicBezTo>
                      <a:pt x="181" y="121"/>
                      <a:pt x="164" y="166"/>
                      <a:pt x="164" y="168"/>
                    </a:cubicBezTo>
                    <a:cubicBezTo>
                      <a:pt x="163" y="171"/>
                      <a:pt x="162" y="132"/>
                      <a:pt x="157" y="120"/>
                    </a:cubicBezTo>
                    <a:cubicBezTo>
                      <a:pt x="152" y="109"/>
                      <a:pt x="160" y="77"/>
                      <a:pt x="142" y="65"/>
                    </a:cubicBezTo>
                    <a:cubicBezTo>
                      <a:pt x="123" y="52"/>
                      <a:pt x="96" y="57"/>
                      <a:pt x="96" y="57"/>
                    </a:cubicBezTo>
                    <a:cubicBezTo>
                      <a:pt x="96" y="57"/>
                      <a:pt x="57" y="45"/>
                      <a:pt x="38" y="66"/>
                    </a:cubicBezTo>
                    <a:cubicBezTo>
                      <a:pt x="19" y="87"/>
                      <a:pt x="29" y="104"/>
                      <a:pt x="26" y="120"/>
                    </a:cubicBezTo>
                    <a:cubicBezTo>
                      <a:pt x="23" y="136"/>
                      <a:pt x="21" y="157"/>
                      <a:pt x="21" y="157"/>
                    </a:cubicBezTo>
                    <a:cubicBezTo>
                      <a:pt x="21" y="157"/>
                      <a:pt x="14" y="111"/>
                      <a:pt x="13" y="93"/>
                    </a:cubicBezTo>
                    <a:cubicBezTo>
                      <a:pt x="12" y="75"/>
                      <a:pt x="0" y="4"/>
                      <a:pt x="97" y="2"/>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92" name="Freeform 19"/>
              <p:cNvSpPr>
                <a:spLocks noChangeArrowheads="1"/>
              </p:cNvSpPr>
              <p:nvPr/>
            </p:nvSpPr>
            <p:spPr bwMode="auto">
              <a:xfrm>
                <a:off x="0" y="633780"/>
                <a:ext cx="928397" cy="742107"/>
              </a:xfrm>
              <a:custGeom>
                <a:avLst/>
                <a:gdLst>
                  <a:gd name="T0" fmla="*/ 1031896242 w 458"/>
                  <a:gd name="T1" fmla="*/ 66867022 h 345"/>
                  <a:gd name="T2" fmla="*/ 1418024576 w 458"/>
                  <a:gd name="T3" fmla="*/ 431589509 h 345"/>
                  <a:gd name="T4" fmla="*/ 1857413236 w 458"/>
                  <a:gd name="T5" fmla="*/ 0 h 345"/>
                  <a:gd name="T6" fmla="*/ 1937301145 w 458"/>
                  <a:gd name="T7" fmla="*/ 42552190 h 345"/>
                  <a:gd name="T8" fmla="*/ 2147483646 w 458"/>
                  <a:gd name="T9" fmla="*/ 310015347 h 345"/>
                  <a:gd name="T10" fmla="*/ 2147483646 w 458"/>
                  <a:gd name="T11" fmla="*/ 1513602019 h 345"/>
                  <a:gd name="T12" fmla="*/ 2147483646 w 458"/>
                  <a:gd name="T13" fmla="*/ 2097160464 h 345"/>
                  <a:gd name="T14" fmla="*/ 0 w 458"/>
                  <a:gd name="T15" fmla="*/ 2097160464 h 345"/>
                  <a:gd name="T16" fmla="*/ 133148235 w 458"/>
                  <a:gd name="T17" fmla="*/ 729447439 h 345"/>
                  <a:gd name="T18" fmla="*/ 499303302 w 458"/>
                  <a:gd name="T19" fmla="*/ 291777990 h 345"/>
                  <a:gd name="T20" fmla="*/ 1031896242 w 458"/>
                  <a:gd name="T21" fmla="*/ 66867022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8" h="345">
                    <a:moveTo>
                      <a:pt x="155" y="11"/>
                    </a:moveTo>
                    <a:cubicBezTo>
                      <a:pt x="155" y="11"/>
                      <a:pt x="199" y="68"/>
                      <a:pt x="213" y="71"/>
                    </a:cubicBezTo>
                    <a:cubicBezTo>
                      <a:pt x="221" y="73"/>
                      <a:pt x="279" y="0"/>
                      <a:pt x="279" y="0"/>
                    </a:cubicBezTo>
                    <a:cubicBezTo>
                      <a:pt x="279" y="0"/>
                      <a:pt x="287" y="0"/>
                      <a:pt x="291" y="7"/>
                    </a:cubicBezTo>
                    <a:cubicBezTo>
                      <a:pt x="291" y="7"/>
                      <a:pt x="383" y="27"/>
                      <a:pt x="398" y="51"/>
                    </a:cubicBezTo>
                    <a:cubicBezTo>
                      <a:pt x="414" y="74"/>
                      <a:pt x="435" y="172"/>
                      <a:pt x="447" y="249"/>
                    </a:cubicBezTo>
                    <a:cubicBezTo>
                      <a:pt x="458" y="326"/>
                      <a:pt x="452" y="345"/>
                      <a:pt x="452" y="345"/>
                    </a:cubicBezTo>
                    <a:cubicBezTo>
                      <a:pt x="0" y="345"/>
                      <a:pt x="0" y="345"/>
                      <a:pt x="0" y="345"/>
                    </a:cubicBezTo>
                    <a:cubicBezTo>
                      <a:pt x="0" y="345"/>
                      <a:pt x="19" y="136"/>
                      <a:pt x="20" y="120"/>
                    </a:cubicBezTo>
                    <a:cubicBezTo>
                      <a:pt x="22" y="103"/>
                      <a:pt x="27" y="64"/>
                      <a:pt x="75" y="48"/>
                    </a:cubicBezTo>
                    <a:cubicBezTo>
                      <a:pt x="123" y="31"/>
                      <a:pt x="144" y="25"/>
                      <a:pt x="155" y="11"/>
                    </a:cubicBezTo>
                    <a:close/>
                  </a:path>
                </a:pathLst>
              </a:custGeom>
              <a:noFill/>
              <a:ln w="28575">
                <a:solidFill>
                  <a:srgbClr val="21518B"/>
                </a:solidFill>
                <a:round/>
              </a:ln>
            </p:spPr>
            <p:txBody>
              <a:bodyPr/>
              <a:lstStyle/>
              <a:p>
                <a:endParaRPr lang="zh-CN" altLang="en-US" sz="1000">
                  <a:solidFill>
                    <a:srgbClr val="0BA4EA"/>
                  </a:solidFill>
                  <a:latin typeface="微软雅黑" panose="020B0503020204020204" pitchFamily="34" charset="-122"/>
                  <a:ea typeface="微软雅黑" panose="020B0503020204020204" pitchFamily="34" charset="-122"/>
                </a:endParaRPr>
              </a:p>
            </p:txBody>
          </p:sp>
          <p:sp>
            <p:nvSpPr>
              <p:cNvPr id="93" name="Freeform 20"/>
              <p:cNvSpPr>
                <a:spLocks noChangeArrowheads="1"/>
              </p:cNvSpPr>
              <p:nvPr/>
            </p:nvSpPr>
            <p:spPr bwMode="auto">
              <a:xfrm>
                <a:off x="286251" y="147264"/>
                <a:ext cx="353211" cy="142809"/>
              </a:xfrm>
              <a:custGeom>
                <a:avLst/>
                <a:gdLst>
                  <a:gd name="T0" fmla="*/ 13293109 w 137"/>
                  <a:gd name="T1" fmla="*/ 218251548 h 58"/>
                  <a:gd name="T2" fmla="*/ 245940561 w 137"/>
                  <a:gd name="T3" fmla="*/ 115187770 h 58"/>
                  <a:gd name="T4" fmla="*/ 425410422 w 137"/>
                  <a:gd name="T5" fmla="*/ 0 h 58"/>
                  <a:gd name="T6" fmla="*/ 584938041 w 137"/>
                  <a:gd name="T7" fmla="*/ 115187770 h 58"/>
                  <a:gd name="T8" fmla="*/ 877407062 w 137"/>
                  <a:gd name="T9" fmla="*/ 291002884 h 58"/>
                  <a:gd name="T10" fmla="*/ 518467341 w 137"/>
                  <a:gd name="T11" fmla="*/ 327377321 h 58"/>
                  <a:gd name="T12" fmla="*/ 13293109 w 137"/>
                  <a:gd name="T13" fmla="*/ 218251548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7" h="58">
                    <a:moveTo>
                      <a:pt x="2" y="36"/>
                    </a:moveTo>
                    <a:cubicBezTo>
                      <a:pt x="2" y="36"/>
                      <a:pt x="19" y="25"/>
                      <a:pt x="37" y="19"/>
                    </a:cubicBezTo>
                    <a:cubicBezTo>
                      <a:pt x="55" y="13"/>
                      <a:pt x="64" y="0"/>
                      <a:pt x="64" y="0"/>
                    </a:cubicBezTo>
                    <a:cubicBezTo>
                      <a:pt x="64" y="0"/>
                      <a:pt x="65" y="8"/>
                      <a:pt x="88" y="19"/>
                    </a:cubicBezTo>
                    <a:cubicBezTo>
                      <a:pt x="112" y="31"/>
                      <a:pt x="127" y="38"/>
                      <a:pt x="132" y="48"/>
                    </a:cubicBezTo>
                    <a:cubicBezTo>
                      <a:pt x="137" y="58"/>
                      <a:pt x="78" y="54"/>
                      <a:pt x="78" y="54"/>
                    </a:cubicBezTo>
                    <a:cubicBezTo>
                      <a:pt x="78" y="54"/>
                      <a:pt x="0" y="35"/>
                      <a:pt x="2" y="36"/>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grpSp>
        <p:sp>
          <p:nvSpPr>
            <p:cNvPr id="90" name="矩形 89"/>
            <p:cNvSpPr/>
            <p:nvPr/>
          </p:nvSpPr>
          <p:spPr>
            <a:xfrm>
              <a:off x="1130023" y="5442059"/>
              <a:ext cx="1107996" cy="276999"/>
            </a:xfrm>
            <a:prstGeom prst="rect">
              <a:avLst/>
            </a:prstGeom>
            <a:noFill/>
          </p:spPr>
          <p:txBody>
            <a:bodyPr wrap="none">
              <a:spAutoFit/>
            </a:bodyPr>
            <a:lstStyle/>
            <a:p>
              <a:pPr algn="ctr"/>
              <a:r>
                <a:rPr lang="zh-CN" altLang="en-US" sz="1200" dirty="0">
                  <a:solidFill>
                    <a:schemeClr val="accent6"/>
                  </a:solidFill>
                  <a:latin typeface="微软雅黑" panose="020B0503020204020204" pitchFamily="34" charset="-122"/>
                  <a:ea typeface="微软雅黑" panose="020B0503020204020204" pitchFamily="34" charset="-122"/>
                </a:rPr>
                <a:t>金融舆情专家</a:t>
              </a:r>
              <a:endParaRPr lang="en-US" altLang="zh-CN" sz="1200" dirty="0">
                <a:solidFill>
                  <a:schemeClr val="accent6"/>
                </a:solidFill>
                <a:latin typeface="微软雅黑" panose="020B0503020204020204" pitchFamily="34" charset="-122"/>
                <a:ea typeface="微软雅黑" panose="020B0503020204020204" pitchFamily="34" charset="-122"/>
              </a:endParaRPr>
            </a:p>
          </p:txBody>
        </p:sp>
      </p:grpSp>
      <p:grpSp>
        <p:nvGrpSpPr>
          <p:cNvPr id="94" name="组合 179"/>
          <p:cNvGrpSpPr/>
          <p:nvPr/>
        </p:nvGrpSpPr>
        <p:grpSpPr>
          <a:xfrm>
            <a:off x="829891" y="2540875"/>
            <a:ext cx="1415772" cy="858444"/>
            <a:chOff x="968162" y="4855656"/>
            <a:chExt cx="1415772" cy="858444"/>
          </a:xfrm>
          <a:solidFill>
            <a:srgbClr val="EF535E"/>
          </a:solidFill>
        </p:grpSpPr>
        <p:grpSp>
          <p:nvGrpSpPr>
            <p:cNvPr id="95" name="组合 104"/>
            <p:cNvGrpSpPr/>
            <p:nvPr/>
          </p:nvGrpSpPr>
          <p:grpSpPr bwMode="auto">
            <a:xfrm>
              <a:off x="1477064" y="4855656"/>
              <a:ext cx="396000" cy="533960"/>
              <a:chOff x="89322" y="0"/>
              <a:chExt cx="928397" cy="1375887"/>
            </a:xfrm>
            <a:grpFill/>
          </p:grpSpPr>
          <p:sp>
            <p:nvSpPr>
              <p:cNvPr id="97" name="Freeform 18"/>
              <p:cNvSpPr>
                <a:spLocks noChangeArrowheads="1"/>
              </p:cNvSpPr>
              <p:nvPr/>
            </p:nvSpPr>
            <p:spPr bwMode="auto">
              <a:xfrm>
                <a:off x="299792" y="50035"/>
                <a:ext cx="510192" cy="421130"/>
              </a:xfrm>
              <a:custGeom>
                <a:avLst/>
                <a:gdLst>
                  <a:gd name="T0" fmla="*/ 644034945 w 198"/>
                  <a:gd name="T1" fmla="*/ 12129037 h 171"/>
                  <a:gd name="T2" fmla="*/ 1141997797 w 198"/>
                  <a:gd name="T3" fmla="*/ 175889501 h 171"/>
                  <a:gd name="T4" fmla="*/ 1201754679 w 198"/>
                  <a:gd name="T5" fmla="*/ 733881825 h 171"/>
                  <a:gd name="T6" fmla="*/ 1088881141 w 198"/>
                  <a:gd name="T7" fmla="*/ 1018942506 h 171"/>
                  <a:gd name="T8" fmla="*/ 1042404711 w 198"/>
                  <a:gd name="T9" fmla="*/ 727816075 h 171"/>
                  <a:gd name="T10" fmla="*/ 942811625 w 198"/>
                  <a:gd name="T11" fmla="*/ 394234323 h 171"/>
                  <a:gd name="T12" fmla="*/ 637394719 w 198"/>
                  <a:gd name="T13" fmla="*/ 345713252 h 171"/>
                  <a:gd name="T14" fmla="*/ 252302828 w 198"/>
                  <a:gd name="T15" fmla="*/ 400297610 h 171"/>
                  <a:gd name="T16" fmla="*/ 172627844 w 198"/>
                  <a:gd name="T17" fmla="*/ 727816075 h 171"/>
                  <a:gd name="T18" fmla="*/ 139429289 w 198"/>
                  <a:gd name="T19" fmla="*/ 952226648 h 171"/>
                  <a:gd name="T20" fmla="*/ 86312633 w 198"/>
                  <a:gd name="T21" fmla="*/ 564058074 h 171"/>
                  <a:gd name="T22" fmla="*/ 644034945 w 198"/>
                  <a:gd name="T23" fmla="*/ 12129037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8" h="171">
                    <a:moveTo>
                      <a:pt x="97" y="2"/>
                    </a:moveTo>
                    <a:cubicBezTo>
                      <a:pt x="97" y="2"/>
                      <a:pt x="146" y="0"/>
                      <a:pt x="172" y="29"/>
                    </a:cubicBezTo>
                    <a:cubicBezTo>
                      <a:pt x="198" y="58"/>
                      <a:pt x="187" y="96"/>
                      <a:pt x="181" y="121"/>
                    </a:cubicBezTo>
                    <a:cubicBezTo>
                      <a:pt x="181" y="121"/>
                      <a:pt x="164" y="166"/>
                      <a:pt x="164" y="168"/>
                    </a:cubicBezTo>
                    <a:cubicBezTo>
                      <a:pt x="163" y="171"/>
                      <a:pt x="162" y="132"/>
                      <a:pt x="157" y="120"/>
                    </a:cubicBezTo>
                    <a:cubicBezTo>
                      <a:pt x="152" y="109"/>
                      <a:pt x="160" y="77"/>
                      <a:pt x="142" y="65"/>
                    </a:cubicBezTo>
                    <a:cubicBezTo>
                      <a:pt x="123" y="52"/>
                      <a:pt x="96" y="57"/>
                      <a:pt x="96" y="57"/>
                    </a:cubicBezTo>
                    <a:cubicBezTo>
                      <a:pt x="96" y="57"/>
                      <a:pt x="57" y="45"/>
                      <a:pt x="38" y="66"/>
                    </a:cubicBezTo>
                    <a:cubicBezTo>
                      <a:pt x="19" y="87"/>
                      <a:pt x="29" y="104"/>
                      <a:pt x="26" y="120"/>
                    </a:cubicBezTo>
                    <a:cubicBezTo>
                      <a:pt x="23" y="136"/>
                      <a:pt x="21" y="157"/>
                      <a:pt x="21" y="157"/>
                    </a:cubicBezTo>
                    <a:cubicBezTo>
                      <a:pt x="21" y="157"/>
                      <a:pt x="14" y="111"/>
                      <a:pt x="13" y="93"/>
                    </a:cubicBezTo>
                    <a:cubicBezTo>
                      <a:pt x="12" y="75"/>
                      <a:pt x="0" y="4"/>
                      <a:pt x="97" y="2"/>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98" name="Freeform 19"/>
              <p:cNvSpPr>
                <a:spLocks noChangeArrowheads="1"/>
              </p:cNvSpPr>
              <p:nvPr/>
            </p:nvSpPr>
            <p:spPr bwMode="auto">
              <a:xfrm>
                <a:off x="89322" y="633780"/>
                <a:ext cx="928397" cy="742107"/>
              </a:xfrm>
              <a:custGeom>
                <a:avLst/>
                <a:gdLst>
                  <a:gd name="T0" fmla="*/ 1031896242 w 458"/>
                  <a:gd name="T1" fmla="*/ 66867022 h 345"/>
                  <a:gd name="T2" fmla="*/ 1418024576 w 458"/>
                  <a:gd name="T3" fmla="*/ 431589509 h 345"/>
                  <a:gd name="T4" fmla="*/ 1857413236 w 458"/>
                  <a:gd name="T5" fmla="*/ 0 h 345"/>
                  <a:gd name="T6" fmla="*/ 1937301145 w 458"/>
                  <a:gd name="T7" fmla="*/ 42552190 h 345"/>
                  <a:gd name="T8" fmla="*/ 2147483646 w 458"/>
                  <a:gd name="T9" fmla="*/ 310015347 h 345"/>
                  <a:gd name="T10" fmla="*/ 2147483646 w 458"/>
                  <a:gd name="T11" fmla="*/ 1513602019 h 345"/>
                  <a:gd name="T12" fmla="*/ 2147483646 w 458"/>
                  <a:gd name="T13" fmla="*/ 2097160464 h 345"/>
                  <a:gd name="T14" fmla="*/ 0 w 458"/>
                  <a:gd name="T15" fmla="*/ 2097160464 h 345"/>
                  <a:gd name="T16" fmla="*/ 133148235 w 458"/>
                  <a:gd name="T17" fmla="*/ 729447439 h 345"/>
                  <a:gd name="T18" fmla="*/ 499303302 w 458"/>
                  <a:gd name="T19" fmla="*/ 291777990 h 345"/>
                  <a:gd name="T20" fmla="*/ 1031896242 w 458"/>
                  <a:gd name="T21" fmla="*/ 66867022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8" h="345">
                    <a:moveTo>
                      <a:pt x="155" y="11"/>
                    </a:moveTo>
                    <a:cubicBezTo>
                      <a:pt x="155" y="11"/>
                      <a:pt x="199" y="68"/>
                      <a:pt x="213" y="71"/>
                    </a:cubicBezTo>
                    <a:cubicBezTo>
                      <a:pt x="221" y="73"/>
                      <a:pt x="279" y="0"/>
                      <a:pt x="279" y="0"/>
                    </a:cubicBezTo>
                    <a:cubicBezTo>
                      <a:pt x="279" y="0"/>
                      <a:pt x="287" y="0"/>
                      <a:pt x="291" y="7"/>
                    </a:cubicBezTo>
                    <a:cubicBezTo>
                      <a:pt x="291" y="7"/>
                      <a:pt x="383" y="27"/>
                      <a:pt x="398" y="51"/>
                    </a:cubicBezTo>
                    <a:cubicBezTo>
                      <a:pt x="414" y="74"/>
                      <a:pt x="435" y="172"/>
                      <a:pt x="447" y="249"/>
                    </a:cubicBezTo>
                    <a:cubicBezTo>
                      <a:pt x="458" y="326"/>
                      <a:pt x="452" y="345"/>
                      <a:pt x="452" y="345"/>
                    </a:cubicBezTo>
                    <a:cubicBezTo>
                      <a:pt x="0" y="345"/>
                      <a:pt x="0" y="345"/>
                      <a:pt x="0" y="345"/>
                    </a:cubicBezTo>
                    <a:cubicBezTo>
                      <a:pt x="0" y="345"/>
                      <a:pt x="19" y="136"/>
                      <a:pt x="20" y="120"/>
                    </a:cubicBezTo>
                    <a:cubicBezTo>
                      <a:pt x="22" y="103"/>
                      <a:pt x="27" y="64"/>
                      <a:pt x="75" y="48"/>
                    </a:cubicBezTo>
                    <a:cubicBezTo>
                      <a:pt x="123" y="31"/>
                      <a:pt x="144" y="25"/>
                      <a:pt x="155" y="11"/>
                    </a:cubicBezTo>
                    <a:close/>
                  </a:path>
                </a:pathLst>
              </a:custGeom>
              <a:noFill/>
              <a:ln w="28575">
                <a:solidFill>
                  <a:srgbClr val="21518B"/>
                </a:solid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99" name="Freeform 20"/>
              <p:cNvSpPr>
                <a:spLocks noChangeArrowheads="1"/>
              </p:cNvSpPr>
              <p:nvPr/>
            </p:nvSpPr>
            <p:spPr bwMode="auto">
              <a:xfrm>
                <a:off x="397906" y="0"/>
                <a:ext cx="353211" cy="142809"/>
              </a:xfrm>
              <a:custGeom>
                <a:avLst/>
                <a:gdLst>
                  <a:gd name="T0" fmla="*/ 13293109 w 137"/>
                  <a:gd name="T1" fmla="*/ 218251548 h 58"/>
                  <a:gd name="T2" fmla="*/ 245940561 w 137"/>
                  <a:gd name="T3" fmla="*/ 115187770 h 58"/>
                  <a:gd name="T4" fmla="*/ 425410422 w 137"/>
                  <a:gd name="T5" fmla="*/ 0 h 58"/>
                  <a:gd name="T6" fmla="*/ 584938041 w 137"/>
                  <a:gd name="T7" fmla="*/ 115187770 h 58"/>
                  <a:gd name="T8" fmla="*/ 877407062 w 137"/>
                  <a:gd name="T9" fmla="*/ 291002884 h 58"/>
                  <a:gd name="T10" fmla="*/ 518467341 w 137"/>
                  <a:gd name="T11" fmla="*/ 327377321 h 58"/>
                  <a:gd name="T12" fmla="*/ 13293109 w 137"/>
                  <a:gd name="T13" fmla="*/ 218251548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7" h="58">
                    <a:moveTo>
                      <a:pt x="2" y="36"/>
                    </a:moveTo>
                    <a:cubicBezTo>
                      <a:pt x="2" y="36"/>
                      <a:pt x="19" y="25"/>
                      <a:pt x="37" y="19"/>
                    </a:cubicBezTo>
                    <a:cubicBezTo>
                      <a:pt x="55" y="13"/>
                      <a:pt x="64" y="0"/>
                      <a:pt x="64" y="0"/>
                    </a:cubicBezTo>
                    <a:cubicBezTo>
                      <a:pt x="64" y="0"/>
                      <a:pt x="65" y="8"/>
                      <a:pt x="88" y="19"/>
                    </a:cubicBezTo>
                    <a:cubicBezTo>
                      <a:pt x="112" y="31"/>
                      <a:pt x="127" y="38"/>
                      <a:pt x="132" y="48"/>
                    </a:cubicBezTo>
                    <a:cubicBezTo>
                      <a:pt x="137" y="58"/>
                      <a:pt x="78" y="54"/>
                      <a:pt x="78" y="54"/>
                    </a:cubicBezTo>
                    <a:cubicBezTo>
                      <a:pt x="78" y="54"/>
                      <a:pt x="0" y="35"/>
                      <a:pt x="2" y="36"/>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grpSp>
        <p:sp>
          <p:nvSpPr>
            <p:cNvPr id="96" name="矩形 95"/>
            <p:cNvSpPr/>
            <p:nvPr/>
          </p:nvSpPr>
          <p:spPr>
            <a:xfrm>
              <a:off x="968162" y="5437101"/>
              <a:ext cx="1415772" cy="276999"/>
            </a:xfrm>
            <a:prstGeom prst="rect">
              <a:avLst/>
            </a:prstGeom>
            <a:noFill/>
          </p:spPr>
          <p:txBody>
            <a:bodyPr wrap="none">
              <a:spAutoFit/>
            </a:bodyPr>
            <a:lstStyle/>
            <a:p>
              <a:pPr algn="ctr"/>
              <a:r>
                <a:rPr lang="zh-CN" altLang="en-US" sz="1200" dirty="0">
                  <a:solidFill>
                    <a:schemeClr val="accent6"/>
                  </a:solidFill>
                  <a:latin typeface="微软雅黑" panose="020B0503020204020204" pitchFamily="34" charset="-122"/>
                  <a:ea typeface="微软雅黑" panose="020B0503020204020204" pitchFamily="34" charset="-122"/>
                </a:rPr>
                <a:t>信息披露业务专家</a:t>
              </a:r>
              <a:endParaRPr lang="en-US" altLang="zh-CN" sz="1200" dirty="0">
                <a:solidFill>
                  <a:schemeClr val="accent6"/>
                </a:solidFill>
                <a:latin typeface="微软雅黑" panose="020B0503020204020204" pitchFamily="34" charset="-122"/>
                <a:ea typeface="微软雅黑" panose="020B0503020204020204" pitchFamily="34" charset="-122"/>
              </a:endParaRPr>
            </a:p>
          </p:txBody>
        </p:sp>
      </p:grpSp>
      <p:grpSp>
        <p:nvGrpSpPr>
          <p:cNvPr id="100" name="组合 185"/>
          <p:cNvGrpSpPr/>
          <p:nvPr/>
        </p:nvGrpSpPr>
        <p:grpSpPr>
          <a:xfrm>
            <a:off x="1308742" y="4915410"/>
            <a:ext cx="1261884" cy="829416"/>
            <a:chOff x="1146711" y="4855656"/>
            <a:chExt cx="1261884" cy="829416"/>
          </a:xfrm>
          <a:solidFill>
            <a:srgbClr val="EF535E"/>
          </a:solidFill>
        </p:grpSpPr>
        <p:grpSp>
          <p:nvGrpSpPr>
            <p:cNvPr id="101" name="组合 104"/>
            <p:cNvGrpSpPr/>
            <p:nvPr/>
          </p:nvGrpSpPr>
          <p:grpSpPr bwMode="auto">
            <a:xfrm>
              <a:off x="1477064" y="4855656"/>
              <a:ext cx="396000" cy="533960"/>
              <a:chOff x="89322" y="0"/>
              <a:chExt cx="928397" cy="1375887"/>
            </a:xfrm>
            <a:grpFill/>
          </p:grpSpPr>
          <p:sp>
            <p:nvSpPr>
              <p:cNvPr id="103" name="Freeform 18"/>
              <p:cNvSpPr>
                <a:spLocks noChangeArrowheads="1"/>
              </p:cNvSpPr>
              <p:nvPr/>
            </p:nvSpPr>
            <p:spPr bwMode="auto">
              <a:xfrm>
                <a:off x="299792" y="50035"/>
                <a:ext cx="510192" cy="421130"/>
              </a:xfrm>
              <a:custGeom>
                <a:avLst/>
                <a:gdLst>
                  <a:gd name="T0" fmla="*/ 644034945 w 198"/>
                  <a:gd name="T1" fmla="*/ 12129037 h 171"/>
                  <a:gd name="T2" fmla="*/ 1141997797 w 198"/>
                  <a:gd name="T3" fmla="*/ 175889501 h 171"/>
                  <a:gd name="T4" fmla="*/ 1201754679 w 198"/>
                  <a:gd name="T5" fmla="*/ 733881825 h 171"/>
                  <a:gd name="T6" fmla="*/ 1088881141 w 198"/>
                  <a:gd name="T7" fmla="*/ 1018942506 h 171"/>
                  <a:gd name="T8" fmla="*/ 1042404711 w 198"/>
                  <a:gd name="T9" fmla="*/ 727816075 h 171"/>
                  <a:gd name="T10" fmla="*/ 942811625 w 198"/>
                  <a:gd name="T11" fmla="*/ 394234323 h 171"/>
                  <a:gd name="T12" fmla="*/ 637394719 w 198"/>
                  <a:gd name="T13" fmla="*/ 345713252 h 171"/>
                  <a:gd name="T14" fmla="*/ 252302828 w 198"/>
                  <a:gd name="T15" fmla="*/ 400297610 h 171"/>
                  <a:gd name="T16" fmla="*/ 172627844 w 198"/>
                  <a:gd name="T17" fmla="*/ 727816075 h 171"/>
                  <a:gd name="T18" fmla="*/ 139429289 w 198"/>
                  <a:gd name="T19" fmla="*/ 952226648 h 171"/>
                  <a:gd name="T20" fmla="*/ 86312633 w 198"/>
                  <a:gd name="T21" fmla="*/ 564058074 h 171"/>
                  <a:gd name="T22" fmla="*/ 644034945 w 198"/>
                  <a:gd name="T23" fmla="*/ 12129037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8" h="171">
                    <a:moveTo>
                      <a:pt x="97" y="2"/>
                    </a:moveTo>
                    <a:cubicBezTo>
                      <a:pt x="97" y="2"/>
                      <a:pt x="146" y="0"/>
                      <a:pt x="172" y="29"/>
                    </a:cubicBezTo>
                    <a:cubicBezTo>
                      <a:pt x="198" y="58"/>
                      <a:pt x="187" y="96"/>
                      <a:pt x="181" y="121"/>
                    </a:cubicBezTo>
                    <a:cubicBezTo>
                      <a:pt x="181" y="121"/>
                      <a:pt x="164" y="166"/>
                      <a:pt x="164" y="168"/>
                    </a:cubicBezTo>
                    <a:cubicBezTo>
                      <a:pt x="163" y="171"/>
                      <a:pt x="162" y="132"/>
                      <a:pt x="157" y="120"/>
                    </a:cubicBezTo>
                    <a:cubicBezTo>
                      <a:pt x="152" y="109"/>
                      <a:pt x="160" y="77"/>
                      <a:pt x="142" y="65"/>
                    </a:cubicBezTo>
                    <a:cubicBezTo>
                      <a:pt x="123" y="52"/>
                      <a:pt x="96" y="57"/>
                      <a:pt x="96" y="57"/>
                    </a:cubicBezTo>
                    <a:cubicBezTo>
                      <a:pt x="96" y="57"/>
                      <a:pt x="57" y="45"/>
                      <a:pt x="38" y="66"/>
                    </a:cubicBezTo>
                    <a:cubicBezTo>
                      <a:pt x="19" y="87"/>
                      <a:pt x="29" y="104"/>
                      <a:pt x="26" y="120"/>
                    </a:cubicBezTo>
                    <a:cubicBezTo>
                      <a:pt x="23" y="136"/>
                      <a:pt x="21" y="157"/>
                      <a:pt x="21" y="157"/>
                    </a:cubicBezTo>
                    <a:cubicBezTo>
                      <a:pt x="21" y="157"/>
                      <a:pt x="14" y="111"/>
                      <a:pt x="13" y="93"/>
                    </a:cubicBezTo>
                    <a:cubicBezTo>
                      <a:pt x="12" y="75"/>
                      <a:pt x="0" y="4"/>
                      <a:pt x="97" y="2"/>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104" name="Freeform 19"/>
              <p:cNvSpPr>
                <a:spLocks noChangeArrowheads="1"/>
              </p:cNvSpPr>
              <p:nvPr/>
            </p:nvSpPr>
            <p:spPr bwMode="auto">
              <a:xfrm>
                <a:off x="89322" y="633780"/>
                <a:ext cx="928397" cy="742107"/>
              </a:xfrm>
              <a:custGeom>
                <a:avLst/>
                <a:gdLst>
                  <a:gd name="T0" fmla="*/ 1031896242 w 458"/>
                  <a:gd name="T1" fmla="*/ 66867022 h 345"/>
                  <a:gd name="T2" fmla="*/ 1418024576 w 458"/>
                  <a:gd name="T3" fmla="*/ 431589509 h 345"/>
                  <a:gd name="T4" fmla="*/ 1857413236 w 458"/>
                  <a:gd name="T5" fmla="*/ 0 h 345"/>
                  <a:gd name="T6" fmla="*/ 1937301145 w 458"/>
                  <a:gd name="T7" fmla="*/ 42552190 h 345"/>
                  <a:gd name="T8" fmla="*/ 2147483646 w 458"/>
                  <a:gd name="T9" fmla="*/ 310015347 h 345"/>
                  <a:gd name="T10" fmla="*/ 2147483646 w 458"/>
                  <a:gd name="T11" fmla="*/ 1513602019 h 345"/>
                  <a:gd name="T12" fmla="*/ 2147483646 w 458"/>
                  <a:gd name="T13" fmla="*/ 2097160464 h 345"/>
                  <a:gd name="T14" fmla="*/ 0 w 458"/>
                  <a:gd name="T15" fmla="*/ 2097160464 h 345"/>
                  <a:gd name="T16" fmla="*/ 133148235 w 458"/>
                  <a:gd name="T17" fmla="*/ 729447439 h 345"/>
                  <a:gd name="T18" fmla="*/ 499303302 w 458"/>
                  <a:gd name="T19" fmla="*/ 291777990 h 345"/>
                  <a:gd name="T20" fmla="*/ 1031896242 w 458"/>
                  <a:gd name="T21" fmla="*/ 66867022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8" h="345">
                    <a:moveTo>
                      <a:pt x="155" y="11"/>
                    </a:moveTo>
                    <a:cubicBezTo>
                      <a:pt x="155" y="11"/>
                      <a:pt x="199" y="68"/>
                      <a:pt x="213" y="71"/>
                    </a:cubicBezTo>
                    <a:cubicBezTo>
                      <a:pt x="221" y="73"/>
                      <a:pt x="279" y="0"/>
                      <a:pt x="279" y="0"/>
                    </a:cubicBezTo>
                    <a:cubicBezTo>
                      <a:pt x="279" y="0"/>
                      <a:pt x="287" y="0"/>
                      <a:pt x="291" y="7"/>
                    </a:cubicBezTo>
                    <a:cubicBezTo>
                      <a:pt x="291" y="7"/>
                      <a:pt x="383" y="27"/>
                      <a:pt x="398" y="51"/>
                    </a:cubicBezTo>
                    <a:cubicBezTo>
                      <a:pt x="414" y="74"/>
                      <a:pt x="435" y="172"/>
                      <a:pt x="447" y="249"/>
                    </a:cubicBezTo>
                    <a:cubicBezTo>
                      <a:pt x="458" y="326"/>
                      <a:pt x="452" y="345"/>
                      <a:pt x="452" y="345"/>
                    </a:cubicBezTo>
                    <a:cubicBezTo>
                      <a:pt x="0" y="345"/>
                      <a:pt x="0" y="345"/>
                      <a:pt x="0" y="345"/>
                    </a:cubicBezTo>
                    <a:cubicBezTo>
                      <a:pt x="0" y="345"/>
                      <a:pt x="19" y="136"/>
                      <a:pt x="20" y="120"/>
                    </a:cubicBezTo>
                    <a:cubicBezTo>
                      <a:pt x="22" y="103"/>
                      <a:pt x="27" y="64"/>
                      <a:pt x="75" y="48"/>
                    </a:cubicBezTo>
                    <a:cubicBezTo>
                      <a:pt x="123" y="31"/>
                      <a:pt x="144" y="25"/>
                      <a:pt x="155" y="11"/>
                    </a:cubicBezTo>
                    <a:close/>
                  </a:path>
                </a:pathLst>
              </a:custGeom>
              <a:noFill/>
              <a:ln w="28575">
                <a:solidFill>
                  <a:srgbClr val="21518B"/>
                </a:solidFill>
                <a:round/>
              </a:ln>
            </p:spPr>
            <p:txBody>
              <a:bodyPr/>
              <a:lstStyle/>
              <a:p>
                <a:endParaRPr lang="zh-CN" altLang="en-US" sz="1000">
                  <a:solidFill>
                    <a:srgbClr val="0BA4EA"/>
                  </a:solidFill>
                  <a:latin typeface="微软雅黑" panose="020B0503020204020204" pitchFamily="34" charset="-122"/>
                  <a:ea typeface="微软雅黑" panose="020B0503020204020204" pitchFamily="34" charset="-122"/>
                </a:endParaRPr>
              </a:p>
            </p:txBody>
          </p:sp>
          <p:sp>
            <p:nvSpPr>
              <p:cNvPr id="105" name="Freeform 20"/>
              <p:cNvSpPr>
                <a:spLocks noChangeArrowheads="1"/>
              </p:cNvSpPr>
              <p:nvPr/>
            </p:nvSpPr>
            <p:spPr bwMode="auto">
              <a:xfrm>
                <a:off x="397906" y="0"/>
                <a:ext cx="353211" cy="142809"/>
              </a:xfrm>
              <a:custGeom>
                <a:avLst/>
                <a:gdLst>
                  <a:gd name="T0" fmla="*/ 13293109 w 137"/>
                  <a:gd name="T1" fmla="*/ 218251548 h 58"/>
                  <a:gd name="T2" fmla="*/ 245940561 w 137"/>
                  <a:gd name="T3" fmla="*/ 115187770 h 58"/>
                  <a:gd name="T4" fmla="*/ 425410422 w 137"/>
                  <a:gd name="T5" fmla="*/ 0 h 58"/>
                  <a:gd name="T6" fmla="*/ 584938041 w 137"/>
                  <a:gd name="T7" fmla="*/ 115187770 h 58"/>
                  <a:gd name="T8" fmla="*/ 877407062 w 137"/>
                  <a:gd name="T9" fmla="*/ 291002884 h 58"/>
                  <a:gd name="T10" fmla="*/ 518467341 w 137"/>
                  <a:gd name="T11" fmla="*/ 327377321 h 58"/>
                  <a:gd name="T12" fmla="*/ 13293109 w 137"/>
                  <a:gd name="T13" fmla="*/ 218251548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7" h="58">
                    <a:moveTo>
                      <a:pt x="2" y="36"/>
                    </a:moveTo>
                    <a:cubicBezTo>
                      <a:pt x="2" y="36"/>
                      <a:pt x="19" y="25"/>
                      <a:pt x="37" y="19"/>
                    </a:cubicBezTo>
                    <a:cubicBezTo>
                      <a:pt x="55" y="13"/>
                      <a:pt x="64" y="0"/>
                      <a:pt x="64" y="0"/>
                    </a:cubicBezTo>
                    <a:cubicBezTo>
                      <a:pt x="64" y="0"/>
                      <a:pt x="65" y="8"/>
                      <a:pt x="88" y="19"/>
                    </a:cubicBezTo>
                    <a:cubicBezTo>
                      <a:pt x="112" y="31"/>
                      <a:pt x="127" y="38"/>
                      <a:pt x="132" y="48"/>
                    </a:cubicBezTo>
                    <a:cubicBezTo>
                      <a:pt x="137" y="58"/>
                      <a:pt x="78" y="54"/>
                      <a:pt x="78" y="54"/>
                    </a:cubicBezTo>
                    <a:cubicBezTo>
                      <a:pt x="78" y="54"/>
                      <a:pt x="0" y="35"/>
                      <a:pt x="2" y="36"/>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grpSp>
        <p:sp>
          <p:nvSpPr>
            <p:cNvPr id="102" name="矩形 101"/>
            <p:cNvSpPr/>
            <p:nvPr/>
          </p:nvSpPr>
          <p:spPr>
            <a:xfrm>
              <a:off x="1146711" y="5408073"/>
              <a:ext cx="1261884" cy="276999"/>
            </a:xfrm>
            <a:prstGeom prst="rect">
              <a:avLst/>
            </a:prstGeom>
            <a:noFill/>
          </p:spPr>
          <p:txBody>
            <a:bodyPr wrap="none">
              <a:spAutoFit/>
            </a:bodyPr>
            <a:lstStyle/>
            <a:p>
              <a:pPr algn="ctr"/>
              <a:r>
                <a:rPr lang="zh-CN" altLang="en-US" sz="1200" dirty="0">
                  <a:solidFill>
                    <a:schemeClr val="accent6"/>
                  </a:solidFill>
                  <a:latin typeface="微软雅黑" panose="020B0503020204020204" pitchFamily="34" charset="-122"/>
                  <a:ea typeface="微软雅黑" panose="020B0503020204020204" pitchFamily="34" charset="-122"/>
                </a:rPr>
                <a:t>金融大数据专家</a:t>
              </a:r>
              <a:endParaRPr lang="en-US" altLang="zh-CN" sz="1200" dirty="0">
                <a:solidFill>
                  <a:schemeClr val="accent6"/>
                </a:solidFill>
                <a:latin typeface="微软雅黑" panose="020B0503020204020204" pitchFamily="34" charset="-122"/>
                <a:ea typeface="微软雅黑" panose="020B0503020204020204" pitchFamily="34" charset="-122"/>
              </a:endParaRPr>
            </a:p>
          </p:txBody>
        </p:sp>
      </p:grpSp>
      <p:grpSp>
        <p:nvGrpSpPr>
          <p:cNvPr id="106" name="组合 197"/>
          <p:cNvGrpSpPr/>
          <p:nvPr/>
        </p:nvGrpSpPr>
        <p:grpSpPr>
          <a:xfrm>
            <a:off x="7834948" y="859980"/>
            <a:ext cx="1415772" cy="814963"/>
            <a:chOff x="989431" y="4893756"/>
            <a:chExt cx="1415772" cy="814963"/>
          </a:xfrm>
          <a:solidFill>
            <a:srgbClr val="EF535E"/>
          </a:solidFill>
        </p:grpSpPr>
        <p:grpSp>
          <p:nvGrpSpPr>
            <p:cNvPr id="107" name="组合 104"/>
            <p:cNvGrpSpPr/>
            <p:nvPr/>
          </p:nvGrpSpPr>
          <p:grpSpPr bwMode="auto">
            <a:xfrm>
              <a:off x="1438964" y="4893756"/>
              <a:ext cx="396000" cy="495860"/>
              <a:chOff x="0" y="98175"/>
              <a:chExt cx="928397" cy="1277712"/>
            </a:xfrm>
            <a:grpFill/>
          </p:grpSpPr>
          <p:sp>
            <p:nvSpPr>
              <p:cNvPr id="109" name="Freeform 18"/>
              <p:cNvSpPr>
                <a:spLocks noChangeArrowheads="1"/>
              </p:cNvSpPr>
              <p:nvPr/>
            </p:nvSpPr>
            <p:spPr bwMode="auto">
              <a:xfrm>
                <a:off x="174740" y="148211"/>
                <a:ext cx="510192" cy="421130"/>
              </a:xfrm>
              <a:custGeom>
                <a:avLst/>
                <a:gdLst>
                  <a:gd name="T0" fmla="*/ 644034945 w 198"/>
                  <a:gd name="T1" fmla="*/ 12129037 h 171"/>
                  <a:gd name="T2" fmla="*/ 1141997797 w 198"/>
                  <a:gd name="T3" fmla="*/ 175889501 h 171"/>
                  <a:gd name="T4" fmla="*/ 1201754679 w 198"/>
                  <a:gd name="T5" fmla="*/ 733881825 h 171"/>
                  <a:gd name="T6" fmla="*/ 1088881141 w 198"/>
                  <a:gd name="T7" fmla="*/ 1018942506 h 171"/>
                  <a:gd name="T8" fmla="*/ 1042404711 w 198"/>
                  <a:gd name="T9" fmla="*/ 727816075 h 171"/>
                  <a:gd name="T10" fmla="*/ 942811625 w 198"/>
                  <a:gd name="T11" fmla="*/ 394234323 h 171"/>
                  <a:gd name="T12" fmla="*/ 637394719 w 198"/>
                  <a:gd name="T13" fmla="*/ 345713252 h 171"/>
                  <a:gd name="T14" fmla="*/ 252302828 w 198"/>
                  <a:gd name="T15" fmla="*/ 400297610 h 171"/>
                  <a:gd name="T16" fmla="*/ 172627844 w 198"/>
                  <a:gd name="T17" fmla="*/ 727816075 h 171"/>
                  <a:gd name="T18" fmla="*/ 139429289 w 198"/>
                  <a:gd name="T19" fmla="*/ 952226648 h 171"/>
                  <a:gd name="T20" fmla="*/ 86312633 w 198"/>
                  <a:gd name="T21" fmla="*/ 564058074 h 171"/>
                  <a:gd name="T22" fmla="*/ 644034945 w 198"/>
                  <a:gd name="T23" fmla="*/ 12129037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8" h="171">
                    <a:moveTo>
                      <a:pt x="97" y="2"/>
                    </a:moveTo>
                    <a:cubicBezTo>
                      <a:pt x="97" y="2"/>
                      <a:pt x="146" y="0"/>
                      <a:pt x="172" y="29"/>
                    </a:cubicBezTo>
                    <a:cubicBezTo>
                      <a:pt x="198" y="58"/>
                      <a:pt x="187" y="96"/>
                      <a:pt x="181" y="121"/>
                    </a:cubicBezTo>
                    <a:cubicBezTo>
                      <a:pt x="181" y="121"/>
                      <a:pt x="164" y="166"/>
                      <a:pt x="164" y="168"/>
                    </a:cubicBezTo>
                    <a:cubicBezTo>
                      <a:pt x="163" y="171"/>
                      <a:pt x="162" y="132"/>
                      <a:pt x="157" y="120"/>
                    </a:cubicBezTo>
                    <a:cubicBezTo>
                      <a:pt x="152" y="109"/>
                      <a:pt x="160" y="77"/>
                      <a:pt x="142" y="65"/>
                    </a:cubicBezTo>
                    <a:cubicBezTo>
                      <a:pt x="123" y="52"/>
                      <a:pt x="96" y="57"/>
                      <a:pt x="96" y="57"/>
                    </a:cubicBezTo>
                    <a:cubicBezTo>
                      <a:pt x="96" y="57"/>
                      <a:pt x="57" y="45"/>
                      <a:pt x="38" y="66"/>
                    </a:cubicBezTo>
                    <a:cubicBezTo>
                      <a:pt x="19" y="87"/>
                      <a:pt x="29" y="104"/>
                      <a:pt x="26" y="120"/>
                    </a:cubicBezTo>
                    <a:cubicBezTo>
                      <a:pt x="23" y="136"/>
                      <a:pt x="21" y="157"/>
                      <a:pt x="21" y="157"/>
                    </a:cubicBezTo>
                    <a:cubicBezTo>
                      <a:pt x="21" y="157"/>
                      <a:pt x="14" y="111"/>
                      <a:pt x="13" y="93"/>
                    </a:cubicBezTo>
                    <a:cubicBezTo>
                      <a:pt x="12" y="75"/>
                      <a:pt x="0" y="4"/>
                      <a:pt x="97" y="2"/>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110" name="Freeform 19"/>
              <p:cNvSpPr>
                <a:spLocks noChangeArrowheads="1"/>
              </p:cNvSpPr>
              <p:nvPr/>
            </p:nvSpPr>
            <p:spPr bwMode="auto">
              <a:xfrm>
                <a:off x="0" y="633780"/>
                <a:ext cx="928397" cy="742107"/>
              </a:xfrm>
              <a:custGeom>
                <a:avLst/>
                <a:gdLst>
                  <a:gd name="T0" fmla="*/ 1031896242 w 458"/>
                  <a:gd name="T1" fmla="*/ 66867022 h 345"/>
                  <a:gd name="T2" fmla="*/ 1418024576 w 458"/>
                  <a:gd name="T3" fmla="*/ 431589509 h 345"/>
                  <a:gd name="T4" fmla="*/ 1857413236 w 458"/>
                  <a:gd name="T5" fmla="*/ 0 h 345"/>
                  <a:gd name="T6" fmla="*/ 1937301145 w 458"/>
                  <a:gd name="T7" fmla="*/ 42552190 h 345"/>
                  <a:gd name="T8" fmla="*/ 2147483646 w 458"/>
                  <a:gd name="T9" fmla="*/ 310015347 h 345"/>
                  <a:gd name="T10" fmla="*/ 2147483646 w 458"/>
                  <a:gd name="T11" fmla="*/ 1513602019 h 345"/>
                  <a:gd name="T12" fmla="*/ 2147483646 w 458"/>
                  <a:gd name="T13" fmla="*/ 2097160464 h 345"/>
                  <a:gd name="T14" fmla="*/ 0 w 458"/>
                  <a:gd name="T15" fmla="*/ 2097160464 h 345"/>
                  <a:gd name="T16" fmla="*/ 133148235 w 458"/>
                  <a:gd name="T17" fmla="*/ 729447439 h 345"/>
                  <a:gd name="T18" fmla="*/ 499303302 w 458"/>
                  <a:gd name="T19" fmla="*/ 291777990 h 345"/>
                  <a:gd name="T20" fmla="*/ 1031896242 w 458"/>
                  <a:gd name="T21" fmla="*/ 66867022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8" h="345">
                    <a:moveTo>
                      <a:pt x="155" y="11"/>
                    </a:moveTo>
                    <a:cubicBezTo>
                      <a:pt x="155" y="11"/>
                      <a:pt x="199" y="68"/>
                      <a:pt x="213" y="71"/>
                    </a:cubicBezTo>
                    <a:cubicBezTo>
                      <a:pt x="221" y="73"/>
                      <a:pt x="279" y="0"/>
                      <a:pt x="279" y="0"/>
                    </a:cubicBezTo>
                    <a:cubicBezTo>
                      <a:pt x="279" y="0"/>
                      <a:pt x="287" y="0"/>
                      <a:pt x="291" y="7"/>
                    </a:cubicBezTo>
                    <a:cubicBezTo>
                      <a:pt x="291" y="7"/>
                      <a:pt x="383" y="27"/>
                      <a:pt x="398" y="51"/>
                    </a:cubicBezTo>
                    <a:cubicBezTo>
                      <a:pt x="414" y="74"/>
                      <a:pt x="435" y="172"/>
                      <a:pt x="447" y="249"/>
                    </a:cubicBezTo>
                    <a:cubicBezTo>
                      <a:pt x="458" y="326"/>
                      <a:pt x="452" y="345"/>
                      <a:pt x="452" y="345"/>
                    </a:cubicBezTo>
                    <a:cubicBezTo>
                      <a:pt x="0" y="345"/>
                      <a:pt x="0" y="345"/>
                      <a:pt x="0" y="345"/>
                    </a:cubicBezTo>
                    <a:cubicBezTo>
                      <a:pt x="0" y="345"/>
                      <a:pt x="19" y="136"/>
                      <a:pt x="20" y="120"/>
                    </a:cubicBezTo>
                    <a:cubicBezTo>
                      <a:pt x="22" y="103"/>
                      <a:pt x="27" y="64"/>
                      <a:pt x="75" y="48"/>
                    </a:cubicBezTo>
                    <a:cubicBezTo>
                      <a:pt x="123" y="31"/>
                      <a:pt x="144" y="25"/>
                      <a:pt x="155" y="11"/>
                    </a:cubicBezTo>
                    <a:close/>
                  </a:path>
                </a:pathLst>
              </a:custGeom>
              <a:noFill/>
              <a:ln w="28575">
                <a:solidFill>
                  <a:srgbClr val="21518B"/>
                </a:solidFill>
                <a:round/>
              </a:ln>
            </p:spPr>
            <p:txBody>
              <a:bodyPr/>
              <a:lstStyle/>
              <a:p>
                <a:endParaRPr lang="zh-CN" altLang="en-US" sz="1000">
                  <a:solidFill>
                    <a:srgbClr val="0BA4EA"/>
                  </a:solidFill>
                  <a:latin typeface="微软雅黑" panose="020B0503020204020204" pitchFamily="34" charset="-122"/>
                  <a:ea typeface="微软雅黑" panose="020B0503020204020204" pitchFamily="34" charset="-122"/>
                </a:endParaRPr>
              </a:p>
            </p:txBody>
          </p:sp>
          <p:sp>
            <p:nvSpPr>
              <p:cNvPr id="111" name="Freeform 20"/>
              <p:cNvSpPr>
                <a:spLocks noChangeArrowheads="1"/>
              </p:cNvSpPr>
              <p:nvPr/>
            </p:nvSpPr>
            <p:spPr bwMode="auto">
              <a:xfrm>
                <a:off x="272853" y="98175"/>
                <a:ext cx="353211" cy="142809"/>
              </a:xfrm>
              <a:custGeom>
                <a:avLst/>
                <a:gdLst>
                  <a:gd name="T0" fmla="*/ 13293109 w 137"/>
                  <a:gd name="T1" fmla="*/ 218251548 h 58"/>
                  <a:gd name="T2" fmla="*/ 245940561 w 137"/>
                  <a:gd name="T3" fmla="*/ 115187770 h 58"/>
                  <a:gd name="T4" fmla="*/ 425410422 w 137"/>
                  <a:gd name="T5" fmla="*/ 0 h 58"/>
                  <a:gd name="T6" fmla="*/ 584938041 w 137"/>
                  <a:gd name="T7" fmla="*/ 115187770 h 58"/>
                  <a:gd name="T8" fmla="*/ 877407062 w 137"/>
                  <a:gd name="T9" fmla="*/ 291002884 h 58"/>
                  <a:gd name="T10" fmla="*/ 518467341 w 137"/>
                  <a:gd name="T11" fmla="*/ 327377321 h 58"/>
                  <a:gd name="T12" fmla="*/ 13293109 w 137"/>
                  <a:gd name="T13" fmla="*/ 218251548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7" h="58">
                    <a:moveTo>
                      <a:pt x="2" y="36"/>
                    </a:moveTo>
                    <a:cubicBezTo>
                      <a:pt x="2" y="36"/>
                      <a:pt x="19" y="25"/>
                      <a:pt x="37" y="19"/>
                    </a:cubicBezTo>
                    <a:cubicBezTo>
                      <a:pt x="55" y="13"/>
                      <a:pt x="64" y="0"/>
                      <a:pt x="64" y="0"/>
                    </a:cubicBezTo>
                    <a:cubicBezTo>
                      <a:pt x="64" y="0"/>
                      <a:pt x="65" y="8"/>
                      <a:pt x="88" y="19"/>
                    </a:cubicBezTo>
                    <a:cubicBezTo>
                      <a:pt x="112" y="31"/>
                      <a:pt x="127" y="38"/>
                      <a:pt x="132" y="48"/>
                    </a:cubicBezTo>
                    <a:cubicBezTo>
                      <a:pt x="137" y="58"/>
                      <a:pt x="78" y="54"/>
                      <a:pt x="78" y="54"/>
                    </a:cubicBezTo>
                    <a:cubicBezTo>
                      <a:pt x="78" y="54"/>
                      <a:pt x="0" y="35"/>
                      <a:pt x="2" y="36"/>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grpSp>
        <p:sp>
          <p:nvSpPr>
            <p:cNvPr id="108" name="矩形 107"/>
            <p:cNvSpPr/>
            <p:nvPr/>
          </p:nvSpPr>
          <p:spPr>
            <a:xfrm>
              <a:off x="989431" y="5431720"/>
              <a:ext cx="1415772" cy="276999"/>
            </a:xfrm>
            <a:prstGeom prst="rect">
              <a:avLst/>
            </a:prstGeom>
            <a:noFill/>
          </p:spPr>
          <p:txBody>
            <a:bodyPr wrap="none">
              <a:spAutoFit/>
            </a:bodyPr>
            <a:lstStyle/>
            <a:p>
              <a:pPr algn="ctr"/>
              <a:r>
                <a:rPr lang="zh-CN" altLang="en-US" sz="1200" dirty="0">
                  <a:solidFill>
                    <a:schemeClr val="accent6"/>
                  </a:solidFill>
                  <a:latin typeface="微软雅黑" panose="020B0503020204020204" pitchFamily="34" charset="-122"/>
                  <a:ea typeface="微软雅黑" panose="020B0503020204020204" pitchFamily="34" charset="-122"/>
                </a:rPr>
                <a:t>股权激励业务专家</a:t>
              </a:r>
              <a:endParaRPr lang="en-US" altLang="zh-CN" sz="1200" dirty="0">
                <a:solidFill>
                  <a:schemeClr val="accent6"/>
                </a:solidFill>
                <a:latin typeface="微软雅黑" panose="020B0503020204020204" pitchFamily="34" charset="-122"/>
                <a:ea typeface="微软雅黑" panose="020B0503020204020204" pitchFamily="34" charset="-122"/>
              </a:endParaRPr>
            </a:p>
          </p:txBody>
        </p:sp>
      </p:grpSp>
      <p:grpSp>
        <p:nvGrpSpPr>
          <p:cNvPr id="112" name="组合 203"/>
          <p:cNvGrpSpPr/>
          <p:nvPr/>
        </p:nvGrpSpPr>
        <p:grpSpPr>
          <a:xfrm>
            <a:off x="5678627" y="832738"/>
            <a:ext cx="1415772" cy="824058"/>
            <a:chOff x="975873" y="4889946"/>
            <a:chExt cx="1415772" cy="824058"/>
          </a:xfrm>
          <a:solidFill>
            <a:srgbClr val="EF535E"/>
          </a:solidFill>
        </p:grpSpPr>
        <p:grpSp>
          <p:nvGrpSpPr>
            <p:cNvPr id="113" name="组合 104"/>
            <p:cNvGrpSpPr/>
            <p:nvPr/>
          </p:nvGrpSpPr>
          <p:grpSpPr bwMode="auto">
            <a:xfrm>
              <a:off x="1438964" y="4889946"/>
              <a:ext cx="396000" cy="499670"/>
              <a:chOff x="0" y="88358"/>
              <a:chExt cx="928397" cy="1287529"/>
            </a:xfrm>
            <a:grpFill/>
          </p:grpSpPr>
          <p:sp>
            <p:nvSpPr>
              <p:cNvPr id="115" name="Freeform 18"/>
              <p:cNvSpPr>
                <a:spLocks noChangeArrowheads="1"/>
              </p:cNvSpPr>
              <p:nvPr/>
            </p:nvSpPr>
            <p:spPr bwMode="auto">
              <a:xfrm>
                <a:off x="180695" y="115485"/>
                <a:ext cx="510192" cy="421130"/>
              </a:xfrm>
              <a:custGeom>
                <a:avLst/>
                <a:gdLst>
                  <a:gd name="T0" fmla="*/ 644034945 w 198"/>
                  <a:gd name="T1" fmla="*/ 12129037 h 171"/>
                  <a:gd name="T2" fmla="*/ 1141997797 w 198"/>
                  <a:gd name="T3" fmla="*/ 175889501 h 171"/>
                  <a:gd name="T4" fmla="*/ 1201754679 w 198"/>
                  <a:gd name="T5" fmla="*/ 733881825 h 171"/>
                  <a:gd name="T6" fmla="*/ 1088881141 w 198"/>
                  <a:gd name="T7" fmla="*/ 1018942506 h 171"/>
                  <a:gd name="T8" fmla="*/ 1042404711 w 198"/>
                  <a:gd name="T9" fmla="*/ 727816075 h 171"/>
                  <a:gd name="T10" fmla="*/ 942811625 w 198"/>
                  <a:gd name="T11" fmla="*/ 394234323 h 171"/>
                  <a:gd name="T12" fmla="*/ 637394719 w 198"/>
                  <a:gd name="T13" fmla="*/ 345713252 h 171"/>
                  <a:gd name="T14" fmla="*/ 252302828 w 198"/>
                  <a:gd name="T15" fmla="*/ 400297610 h 171"/>
                  <a:gd name="T16" fmla="*/ 172627844 w 198"/>
                  <a:gd name="T17" fmla="*/ 727816075 h 171"/>
                  <a:gd name="T18" fmla="*/ 139429289 w 198"/>
                  <a:gd name="T19" fmla="*/ 952226648 h 171"/>
                  <a:gd name="T20" fmla="*/ 86312633 w 198"/>
                  <a:gd name="T21" fmla="*/ 564058074 h 171"/>
                  <a:gd name="T22" fmla="*/ 644034945 w 198"/>
                  <a:gd name="T23" fmla="*/ 12129037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8" h="171">
                    <a:moveTo>
                      <a:pt x="97" y="2"/>
                    </a:moveTo>
                    <a:cubicBezTo>
                      <a:pt x="97" y="2"/>
                      <a:pt x="146" y="0"/>
                      <a:pt x="172" y="29"/>
                    </a:cubicBezTo>
                    <a:cubicBezTo>
                      <a:pt x="198" y="58"/>
                      <a:pt x="187" y="96"/>
                      <a:pt x="181" y="121"/>
                    </a:cubicBezTo>
                    <a:cubicBezTo>
                      <a:pt x="181" y="121"/>
                      <a:pt x="164" y="166"/>
                      <a:pt x="164" y="168"/>
                    </a:cubicBezTo>
                    <a:cubicBezTo>
                      <a:pt x="163" y="171"/>
                      <a:pt x="162" y="132"/>
                      <a:pt x="157" y="120"/>
                    </a:cubicBezTo>
                    <a:cubicBezTo>
                      <a:pt x="152" y="109"/>
                      <a:pt x="160" y="77"/>
                      <a:pt x="142" y="65"/>
                    </a:cubicBezTo>
                    <a:cubicBezTo>
                      <a:pt x="123" y="52"/>
                      <a:pt x="96" y="57"/>
                      <a:pt x="96" y="57"/>
                    </a:cubicBezTo>
                    <a:cubicBezTo>
                      <a:pt x="96" y="57"/>
                      <a:pt x="57" y="45"/>
                      <a:pt x="38" y="66"/>
                    </a:cubicBezTo>
                    <a:cubicBezTo>
                      <a:pt x="19" y="87"/>
                      <a:pt x="29" y="104"/>
                      <a:pt x="26" y="120"/>
                    </a:cubicBezTo>
                    <a:cubicBezTo>
                      <a:pt x="23" y="136"/>
                      <a:pt x="21" y="157"/>
                      <a:pt x="21" y="157"/>
                    </a:cubicBezTo>
                    <a:cubicBezTo>
                      <a:pt x="21" y="157"/>
                      <a:pt x="14" y="111"/>
                      <a:pt x="13" y="93"/>
                    </a:cubicBezTo>
                    <a:cubicBezTo>
                      <a:pt x="12" y="75"/>
                      <a:pt x="0" y="4"/>
                      <a:pt x="97" y="2"/>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116" name="Freeform 19"/>
              <p:cNvSpPr>
                <a:spLocks noChangeArrowheads="1"/>
              </p:cNvSpPr>
              <p:nvPr/>
            </p:nvSpPr>
            <p:spPr bwMode="auto">
              <a:xfrm>
                <a:off x="0" y="633780"/>
                <a:ext cx="928397" cy="742107"/>
              </a:xfrm>
              <a:custGeom>
                <a:avLst/>
                <a:gdLst>
                  <a:gd name="T0" fmla="*/ 1031896242 w 458"/>
                  <a:gd name="T1" fmla="*/ 66867022 h 345"/>
                  <a:gd name="T2" fmla="*/ 1418024576 w 458"/>
                  <a:gd name="T3" fmla="*/ 431589509 h 345"/>
                  <a:gd name="T4" fmla="*/ 1857413236 w 458"/>
                  <a:gd name="T5" fmla="*/ 0 h 345"/>
                  <a:gd name="T6" fmla="*/ 1937301145 w 458"/>
                  <a:gd name="T7" fmla="*/ 42552190 h 345"/>
                  <a:gd name="T8" fmla="*/ 2147483646 w 458"/>
                  <a:gd name="T9" fmla="*/ 310015347 h 345"/>
                  <a:gd name="T10" fmla="*/ 2147483646 w 458"/>
                  <a:gd name="T11" fmla="*/ 1513602019 h 345"/>
                  <a:gd name="T12" fmla="*/ 2147483646 w 458"/>
                  <a:gd name="T13" fmla="*/ 2097160464 h 345"/>
                  <a:gd name="T14" fmla="*/ 0 w 458"/>
                  <a:gd name="T15" fmla="*/ 2097160464 h 345"/>
                  <a:gd name="T16" fmla="*/ 133148235 w 458"/>
                  <a:gd name="T17" fmla="*/ 729447439 h 345"/>
                  <a:gd name="T18" fmla="*/ 499303302 w 458"/>
                  <a:gd name="T19" fmla="*/ 291777990 h 345"/>
                  <a:gd name="T20" fmla="*/ 1031896242 w 458"/>
                  <a:gd name="T21" fmla="*/ 66867022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8" h="345">
                    <a:moveTo>
                      <a:pt x="155" y="11"/>
                    </a:moveTo>
                    <a:cubicBezTo>
                      <a:pt x="155" y="11"/>
                      <a:pt x="199" y="68"/>
                      <a:pt x="213" y="71"/>
                    </a:cubicBezTo>
                    <a:cubicBezTo>
                      <a:pt x="221" y="73"/>
                      <a:pt x="279" y="0"/>
                      <a:pt x="279" y="0"/>
                    </a:cubicBezTo>
                    <a:cubicBezTo>
                      <a:pt x="279" y="0"/>
                      <a:pt x="287" y="0"/>
                      <a:pt x="291" y="7"/>
                    </a:cubicBezTo>
                    <a:cubicBezTo>
                      <a:pt x="291" y="7"/>
                      <a:pt x="383" y="27"/>
                      <a:pt x="398" y="51"/>
                    </a:cubicBezTo>
                    <a:cubicBezTo>
                      <a:pt x="414" y="74"/>
                      <a:pt x="435" y="172"/>
                      <a:pt x="447" y="249"/>
                    </a:cubicBezTo>
                    <a:cubicBezTo>
                      <a:pt x="458" y="326"/>
                      <a:pt x="452" y="345"/>
                      <a:pt x="452" y="345"/>
                    </a:cubicBezTo>
                    <a:cubicBezTo>
                      <a:pt x="0" y="345"/>
                      <a:pt x="0" y="345"/>
                      <a:pt x="0" y="345"/>
                    </a:cubicBezTo>
                    <a:cubicBezTo>
                      <a:pt x="0" y="345"/>
                      <a:pt x="19" y="136"/>
                      <a:pt x="20" y="120"/>
                    </a:cubicBezTo>
                    <a:cubicBezTo>
                      <a:pt x="22" y="103"/>
                      <a:pt x="27" y="64"/>
                      <a:pt x="75" y="48"/>
                    </a:cubicBezTo>
                    <a:cubicBezTo>
                      <a:pt x="123" y="31"/>
                      <a:pt x="144" y="25"/>
                      <a:pt x="155" y="11"/>
                    </a:cubicBezTo>
                    <a:close/>
                  </a:path>
                </a:pathLst>
              </a:custGeom>
              <a:noFill/>
              <a:ln w="28575">
                <a:solidFill>
                  <a:srgbClr val="21518B"/>
                </a:solidFill>
                <a:round/>
              </a:ln>
            </p:spPr>
            <p:txBody>
              <a:bodyPr/>
              <a:lstStyle/>
              <a:p>
                <a:endParaRPr lang="zh-CN" altLang="en-US" sz="1000">
                  <a:solidFill>
                    <a:srgbClr val="0BA4EA"/>
                  </a:solidFill>
                  <a:latin typeface="微软雅黑" panose="020B0503020204020204" pitchFamily="34" charset="-122"/>
                  <a:ea typeface="微软雅黑" panose="020B0503020204020204" pitchFamily="34" charset="-122"/>
                </a:endParaRPr>
              </a:p>
            </p:txBody>
          </p:sp>
          <p:sp>
            <p:nvSpPr>
              <p:cNvPr id="117" name="Freeform 20"/>
              <p:cNvSpPr>
                <a:spLocks noChangeArrowheads="1"/>
              </p:cNvSpPr>
              <p:nvPr/>
            </p:nvSpPr>
            <p:spPr bwMode="auto">
              <a:xfrm>
                <a:off x="290717" y="88358"/>
                <a:ext cx="353211" cy="142809"/>
              </a:xfrm>
              <a:custGeom>
                <a:avLst/>
                <a:gdLst>
                  <a:gd name="T0" fmla="*/ 13293109 w 137"/>
                  <a:gd name="T1" fmla="*/ 218251548 h 58"/>
                  <a:gd name="T2" fmla="*/ 245940561 w 137"/>
                  <a:gd name="T3" fmla="*/ 115187770 h 58"/>
                  <a:gd name="T4" fmla="*/ 425410422 w 137"/>
                  <a:gd name="T5" fmla="*/ 0 h 58"/>
                  <a:gd name="T6" fmla="*/ 584938041 w 137"/>
                  <a:gd name="T7" fmla="*/ 115187770 h 58"/>
                  <a:gd name="T8" fmla="*/ 877407062 w 137"/>
                  <a:gd name="T9" fmla="*/ 291002884 h 58"/>
                  <a:gd name="T10" fmla="*/ 518467341 w 137"/>
                  <a:gd name="T11" fmla="*/ 327377321 h 58"/>
                  <a:gd name="T12" fmla="*/ 13293109 w 137"/>
                  <a:gd name="T13" fmla="*/ 218251548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7" h="58">
                    <a:moveTo>
                      <a:pt x="2" y="36"/>
                    </a:moveTo>
                    <a:cubicBezTo>
                      <a:pt x="2" y="36"/>
                      <a:pt x="19" y="25"/>
                      <a:pt x="37" y="19"/>
                    </a:cubicBezTo>
                    <a:cubicBezTo>
                      <a:pt x="55" y="13"/>
                      <a:pt x="64" y="0"/>
                      <a:pt x="64" y="0"/>
                    </a:cubicBezTo>
                    <a:cubicBezTo>
                      <a:pt x="64" y="0"/>
                      <a:pt x="65" y="8"/>
                      <a:pt x="88" y="19"/>
                    </a:cubicBezTo>
                    <a:cubicBezTo>
                      <a:pt x="112" y="31"/>
                      <a:pt x="127" y="38"/>
                      <a:pt x="132" y="48"/>
                    </a:cubicBezTo>
                    <a:cubicBezTo>
                      <a:pt x="137" y="58"/>
                      <a:pt x="78" y="54"/>
                      <a:pt x="78" y="54"/>
                    </a:cubicBezTo>
                    <a:cubicBezTo>
                      <a:pt x="78" y="54"/>
                      <a:pt x="0" y="35"/>
                      <a:pt x="2" y="36"/>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grpSp>
        <p:sp>
          <p:nvSpPr>
            <p:cNvPr id="114" name="矩形 113"/>
            <p:cNvSpPr/>
            <p:nvPr/>
          </p:nvSpPr>
          <p:spPr>
            <a:xfrm>
              <a:off x="975873" y="5437005"/>
              <a:ext cx="1415772" cy="276999"/>
            </a:xfrm>
            <a:prstGeom prst="rect">
              <a:avLst/>
            </a:prstGeom>
            <a:noFill/>
          </p:spPr>
          <p:txBody>
            <a:bodyPr wrap="none">
              <a:spAutoFit/>
            </a:bodyPr>
            <a:lstStyle/>
            <a:p>
              <a:pPr algn="ctr"/>
              <a:r>
                <a:rPr lang="zh-CN" altLang="en-US" sz="1200" dirty="0">
                  <a:solidFill>
                    <a:schemeClr val="accent6"/>
                  </a:solidFill>
                  <a:latin typeface="微软雅黑" panose="020B0503020204020204" pitchFamily="34" charset="-122"/>
                  <a:ea typeface="微软雅黑" panose="020B0503020204020204" pitchFamily="34" charset="-122"/>
                </a:rPr>
                <a:t>并购重组业务专家</a:t>
              </a:r>
              <a:endParaRPr lang="en-US" altLang="zh-CN" sz="1200" dirty="0">
                <a:solidFill>
                  <a:schemeClr val="accent6"/>
                </a:solidFill>
                <a:latin typeface="微软雅黑" panose="020B0503020204020204" pitchFamily="34" charset="-122"/>
                <a:ea typeface="微软雅黑" panose="020B0503020204020204" pitchFamily="34" charset="-122"/>
              </a:endParaRPr>
            </a:p>
          </p:txBody>
        </p:sp>
      </p:grpSp>
      <p:grpSp>
        <p:nvGrpSpPr>
          <p:cNvPr id="118" name="组合 209"/>
          <p:cNvGrpSpPr/>
          <p:nvPr/>
        </p:nvGrpSpPr>
        <p:grpSpPr>
          <a:xfrm>
            <a:off x="4694191" y="4150009"/>
            <a:ext cx="1415772" cy="853063"/>
            <a:chOff x="959149" y="4855656"/>
            <a:chExt cx="1415772" cy="853063"/>
          </a:xfrm>
          <a:solidFill>
            <a:srgbClr val="EF535E"/>
          </a:solidFill>
        </p:grpSpPr>
        <p:grpSp>
          <p:nvGrpSpPr>
            <p:cNvPr id="119" name="组合 104"/>
            <p:cNvGrpSpPr/>
            <p:nvPr/>
          </p:nvGrpSpPr>
          <p:grpSpPr bwMode="auto">
            <a:xfrm>
              <a:off x="1464364" y="4855656"/>
              <a:ext cx="396000" cy="533960"/>
              <a:chOff x="59548" y="0"/>
              <a:chExt cx="928397" cy="1375887"/>
            </a:xfrm>
            <a:grpFill/>
          </p:grpSpPr>
          <p:sp>
            <p:nvSpPr>
              <p:cNvPr id="121" name="Freeform 18"/>
              <p:cNvSpPr>
                <a:spLocks noChangeArrowheads="1"/>
              </p:cNvSpPr>
              <p:nvPr/>
            </p:nvSpPr>
            <p:spPr bwMode="auto">
              <a:xfrm>
                <a:off x="299792" y="50035"/>
                <a:ext cx="510192" cy="421130"/>
              </a:xfrm>
              <a:custGeom>
                <a:avLst/>
                <a:gdLst>
                  <a:gd name="T0" fmla="*/ 644034945 w 198"/>
                  <a:gd name="T1" fmla="*/ 12129037 h 171"/>
                  <a:gd name="T2" fmla="*/ 1141997797 w 198"/>
                  <a:gd name="T3" fmla="*/ 175889501 h 171"/>
                  <a:gd name="T4" fmla="*/ 1201754679 w 198"/>
                  <a:gd name="T5" fmla="*/ 733881825 h 171"/>
                  <a:gd name="T6" fmla="*/ 1088881141 w 198"/>
                  <a:gd name="T7" fmla="*/ 1018942506 h 171"/>
                  <a:gd name="T8" fmla="*/ 1042404711 w 198"/>
                  <a:gd name="T9" fmla="*/ 727816075 h 171"/>
                  <a:gd name="T10" fmla="*/ 942811625 w 198"/>
                  <a:gd name="T11" fmla="*/ 394234323 h 171"/>
                  <a:gd name="T12" fmla="*/ 637394719 w 198"/>
                  <a:gd name="T13" fmla="*/ 345713252 h 171"/>
                  <a:gd name="T14" fmla="*/ 252302828 w 198"/>
                  <a:gd name="T15" fmla="*/ 400297610 h 171"/>
                  <a:gd name="T16" fmla="*/ 172627844 w 198"/>
                  <a:gd name="T17" fmla="*/ 727816075 h 171"/>
                  <a:gd name="T18" fmla="*/ 139429289 w 198"/>
                  <a:gd name="T19" fmla="*/ 952226648 h 171"/>
                  <a:gd name="T20" fmla="*/ 86312633 w 198"/>
                  <a:gd name="T21" fmla="*/ 564058074 h 171"/>
                  <a:gd name="T22" fmla="*/ 644034945 w 198"/>
                  <a:gd name="T23" fmla="*/ 12129037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8" h="171">
                    <a:moveTo>
                      <a:pt x="97" y="2"/>
                    </a:moveTo>
                    <a:cubicBezTo>
                      <a:pt x="97" y="2"/>
                      <a:pt x="146" y="0"/>
                      <a:pt x="172" y="29"/>
                    </a:cubicBezTo>
                    <a:cubicBezTo>
                      <a:pt x="198" y="58"/>
                      <a:pt x="187" y="96"/>
                      <a:pt x="181" y="121"/>
                    </a:cubicBezTo>
                    <a:cubicBezTo>
                      <a:pt x="181" y="121"/>
                      <a:pt x="164" y="166"/>
                      <a:pt x="164" y="168"/>
                    </a:cubicBezTo>
                    <a:cubicBezTo>
                      <a:pt x="163" y="171"/>
                      <a:pt x="162" y="132"/>
                      <a:pt x="157" y="120"/>
                    </a:cubicBezTo>
                    <a:cubicBezTo>
                      <a:pt x="152" y="109"/>
                      <a:pt x="160" y="77"/>
                      <a:pt x="142" y="65"/>
                    </a:cubicBezTo>
                    <a:cubicBezTo>
                      <a:pt x="123" y="52"/>
                      <a:pt x="96" y="57"/>
                      <a:pt x="96" y="57"/>
                    </a:cubicBezTo>
                    <a:cubicBezTo>
                      <a:pt x="96" y="57"/>
                      <a:pt x="57" y="45"/>
                      <a:pt x="38" y="66"/>
                    </a:cubicBezTo>
                    <a:cubicBezTo>
                      <a:pt x="19" y="87"/>
                      <a:pt x="29" y="104"/>
                      <a:pt x="26" y="120"/>
                    </a:cubicBezTo>
                    <a:cubicBezTo>
                      <a:pt x="23" y="136"/>
                      <a:pt x="21" y="157"/>
                      <a:pt x="21" y="157"/>
                    </a:cubicBezTo>
                    <a:cubicBezTo>
                      <a:pt x="21" y="157"/>
                      <a:pt x="14" y="111"/>
                      <a:pt x="13" y="93"/>
                    </a:cubicBezTo>
                    <a:cubicBezTo>
                      <a:pt x="12" y="75"/>
                      <a:pt x="0" y="4"/>
                      <a:pt x="97" y="2"/>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122" name="Freeform 19"/>
              <p:cNvSpPr>
                <a:spLocks noChangeArrowheads="1"/>
              </p:cNvSpPr>
              <p:nvPr/>
            </p:nvSpPr>
            <p:spPr bwMode="auto">
              <a:xfrm>
                <a:off x="59548" y="633780"/>
                <a:ext cx="928397" cy="742107"/>
              </a:xfrm>
              <a:custGeom>
                <a:avLst/>
                <a:gdLst>
                  <a:gd name="T0" fmla="*/ 1031896242 w 458"/>
                  <a:gd name="T1" fmla="*/ 66867022 h 345"/>
                  <a:gd name="T2" fmla="*/ 1418024576 w 458"/>
                  <a:gd name="T3" fmla="*/ 431589509 h 345"/>
                  <a:gd name="T4" fmla="*/ 1857413236 w 458"/>
                  <a:gd name="T5" fmla="*/ 0 h 345"/>
                  <a:gd name="T6" fmla="*/ 1937301145 w 458"/>
                  <a:gd name="T7" fmla="*/ 42552190 h 345"/>
                  <a:gd name="T8" fmla="*/ 2147483646 w 458"/>
                  <a:gd name="T9" fmla="*/ 310015347 h 345"/>
                  <a:gd name="T10" fmla="*/ 2147483646 w 458"/>
                  <a:gd name="T11" fmla="*/ 1513602019 h 345"/>
                  <a:gd name="T12" fmla="*/ 2147483646 w 458"/>
                  <a:gd name="T13" fmla="*/ 2097160464 h 345"/>
                  <a:gd name="T14" fmla="*/ 0 w 458"/>
                  <a:gd name="T15" fmla="*/ 2097160464 h 345"/>
                  <a:gd name="T16" fmla="*/ 133148235 w 458"/>
                  <a:gd name="T17" fmla="*/ 729447439 h 345"/>
                  <a:gd name="T18" fmla="*/ 499303302 w 458"/>
                  <a:gd name="T19" fmla="*/ 291777990 h 345"/>
                  <a:gd name="T20" fmla="*/ 1031896242 w 458"/>
                  <a:gd name="T21" fmla="*/ 66867022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8" h="345">
                    <a:moveTo>
                      <a:pt x="155" y="11"/>
                    </a:moveTo>
                    <a:cubicBezTo>
                      <a:pt x="155" y="11"/>
                      <a:pt x="199" y="68"/>
                      <a:pt x="213" y="71"/>
                    </a:cubicBezTo>
                    <a:cubicBezTo>
                      <a:pt x="221" y="73"/>
                      <a:pt x="279" y="0"/>
                      <a:pt x="279" y="0"/>
                    </a:cubicBezTo>
                    <a:cubicBezTo>
                      <a:pt x="279" y="0"/>
                      <a:pt x="287" y="0"/>
                      <a:pt x="291" y="7"/>
                    </a:cubicBezTo>
                    <a:cubicBezTo>
                      <a:pt x="291" y="7"/>
                      <a:pt x="383" y="27"/>
                      <a:pt x="398" y="51"/>
                    </a:cubicBezTo>
                    <a:cubicBezTo>
                      <a:pt x="414" y="74"/>
                      <a:pt x="435" y="172"/>
                      <a:pt x="447" y="249"/>
                    </a:cubicBezTo>
                    <a:cubicBezTo>
                      <a:pt x="458" y="326"/>
                      <a:pt x="452" y="345"/>
                      <a:pt x="452" y="345"/>
                    </a:cubicBezTo>
                    <a:cubicBezTo>
                      <a:pt x="0" y="345"/>
                      <a:pt x="0" y="345"/>
                      <a:pt x="0" y="345"/>
                    </a:cubicBezTo>
                    <a:cubicBezTo>
                      <a:pt x="0" y="345"/>
                      <a:pt x="19" y="136"/>
                      <a:pt x="20" y="120"/>
                    </a:cubicBezTo>
                    <a:cubicBezTo>
                      <a:pt x="22" y="103"/>
                      <a:pt x="27" y="64"/>
                      <a:pt x="75" y="48"/>
                    </a:cubicBezTo>
                    <a:cubicBezTo>
                      <a:pt x="123" y="31"/>
                      <a:pt x="144" y="25"/>
                      <a:pt x="155" y="11"/>
                    </a:cubicBezTo>
                    <a:close/>
                  </a:path>
                </a:pathLst>
              </a:custGeom>
              <a:noFill/>
              <a:ln w="28575">
                <a:solidFill>
                  <a:srgbClr val="21518B"/>
                </a:solid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123" name="Freeform 20"/>
              <p:cNvSpPr>
                <a:spLocks noChangeArrowheads="1"/>
              </p:cNvSpPr>
              <p:nvPr/>
            </p:nvSpPr>
            <p:spPr bwMode="auto">
              <a:xfrm>
                <a:off x="397906" y="0"/>
                <a:ext cx="353211" cy="142809"/>
              </a:xfrm>
              <a:custGeom>
                <a:avLst/>
                <a:gdLst>
                  <a:gd name="T0" fmla="*/ 13293109 w 137"/>
                  <a:gd name="T1" fmla="*/ 218251548 h 58"/>
                  <a:gd name="T2" fmla="*/ 245940561 w 137"/>
                  <a:gd name="T3" fmla="*/ 115187770 h 58"/>
                  <a:gd name="T4" fmla="*/ 425410422 w 137"/>
                  <a:gd name="T5" fmla="*/ 0 h 58"/>
                  <a:gd name="T6" fmla="*/ 584938041 w 137"/>
                  <a:gd name="T7" fmla="*/ 115187770 h 58"/>
                  <a:gd name="T8" fmla="*/ 877407062 w 137"/>
                  <a:gd name="T9" fmla="*/ 291002884 h 58"/>
                  <a:gd name="T10" fmla="*/ 518467341 w 137"/>
                  <a:gd name="T11" fmla="*/ 327377321 h 58"/>
                  <a:gd name="T12" fmla="*/ 13293109 w 137"/>
                  <a:gd name="T13" fmla="*/ 218251548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7" h="58">
                    <a:moveTo>
                      <a:pt x="2" y="36"/>
                    </a:moveTo>
                    <a:cubicBezTo>
                      <a:pt x="2" y="36"/>
                      <a:pt x="19" y="25"/>
                      <a:pt x="37" y="19"/>
                    </a:cubicBezTo>
                    <a:cubicBezTo>
                      <a:pt x="55" y="13"/>
                      <a:pt x="64" y="0"/>
                      <a:pt x="64" y="0"/>
                    </a:cubicBezTo>
                    <a:cubicBezTo>
                      <a:pt x="64" y="0"/>
                      <a:pt x="65" y="8"/>
                      <a:pt x="88" y="19"/>
                    </a:cubicBezTo>
                    <a:cubicBezTo>
                      <a:pt x="112" y="31"/>
                      <a:pt x="127" y="38"/>
                      <a:pt x="132" y="48"/>
                    </a:cubicBezTo>
                    <a:cubicBezTo>
                      <a:pt x="137" y="58"/>
                      <a:pt x="78" y="54"/>
                      <a:pt x="78" y="54"/>
                    </a:cubicBezTo>
                    <a:cubicBezTo>
                      <a:pt x="78" y="54"/>
                      <a:pt x="0" y="35"/>
                      <a:pt x="2" y="36"/>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grpSp>
        <p:sp>
          <p:nvSpPr>
            <p:cNvPr id="120" name="矩形 119"/>
            <p:cNvSpPr/>
            <p:nvPr/>
          </p:nvSpPr>
          <p:spPr>
            <a:xfrm>
              <a:off x="959149" y="5431720"/>
              <a:ext cx="1415772" cy="276999"/>
            </a:xfrm>
            <a:prstGeom prst="rect">
              <a:avLst/>
            </a:prstGeom>
            <a:noFill/>
          </p:spPr>
          <p:txBody>
            <a:bodyPr wrap="none">
              <a:spAutoFit/>
            </a:bodyPr>
            <a:lstStyle/>
            <a:p>
              <a:pPr algn="ctr"/>
              <a:r>
                <a:rPr lang="zh-CN" altLang="en-US" sz="1200" dirty="0">
                  <a:solidFill>
                    <a:schemeClr val="accent6"/>
                  </a:solidFill>
                  <a:latin typeface="微软雅黑" panose="020B0503020204020204" pitchFamily="34" charset="-122"/>
                  <a:ea typeface="微软雅黑" panose="020B0503020204020204" pitchFamily="34" charset="-122"/>
                </a:rPr>
                <a:t>公司治理业务专家</a:t>
              </a:r>
              <a:endParaRPr lang="en-US" altLang="zh-CN" sz="1200" dirty="0">
                <a:solidFill>
                  <a:schemeClr val="accent6"/>
                </a:solidFill>
                <a:latin typeface="微软雅黑" panose="020B0503020204020204" pitchFamily="34" charset="-122"/>
                <a:ea typeface="微软雅黑" panose="020B0503020204020204" pitchFamily="34" charset="-122"/>
              </a:endParaRPr>
            </a:p>
          </p:txBody>
        </p:sp>
      </p:grpSp>
      <p:grpSp>
        <p:nvGrpSpPr>
          <p:cNvPr id="124" name="组合 1"/>
          <p:cNvGrpSpPr/>
          <p:nvPr/>
        </p:nvGrpSpPr>
        <p:grpSpPr>
          <a:xfrm>
            <a:off x="833701" y="1332770"/>
            <a:ext cx="9806929" cy="5416667"/>
            <a:chOff x="829892" y="1327689"/>
            <a:chExt cx="9806928" cy="5416667"/>
          </a:xfrm>
        </p:grpSpPr>
        <p:cxnSp>
          <p:nvCxnSpPr>
            <p:cNvPr id="125" name="曲线连接符 124"/>
            <p:cNvCxnSpPr>
              <a:endCxn id="80" idx="2"/>
            </p:cNvCxnSpPr>
            <p:nvPr/>
          </p:nvCxnSpPr>
          <p:spPr>
            <a:xfrm rot="10800000">
              <a:off x="3289525" y="2285590"/>
              <a:ext cx="664747" cy="429755"/>
            </a:xfrm>
            <a:prstGeom prst="curvedConnector3">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6" name="曲线连接符 125"/>
            <p:cNvCxnSpPr>
              <a:stCxn id="80" idx="1"/>
              <a:endCxn id="84" idx="2"/>
            </p:cNvCxnSpPr>
            <p:nvPr/>
          </p:nvCxnSpPr>
          <p:spPr>
            <a:xfrm flipV="1">
              <a:off x="2899590" y="1714005"/>
              <a:ext cx="404700" cy="181641"/>
            </a:xfrm>
            <a:prstGeom prst="curvedConnector2">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7" name="曲线连接符 126"/>
            <p:cNvCxnSpPr>
              <a:stCxn id="8" idx="3"/>
              <a:endCxn id="74" idx="3"/>
            </p:cNvCxnSpPr>
            <p:nvPr/>
          </p:nvCxnSpPr>
          <p:spPr>
            <a:xfrm flipH="1" flipV="1">
              <a:off x="4672966" y="2102484"/>
              <a:ext cx="229235" cy="1064895"/>
            </a:xfrm>
            <a:prstGeom prst="curvedConnector3">
              <a:avLst>
                <a:gd name="adj1" fmla="val -173985"/>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8" name="曲线连接符 127"/>
            <p:cNvCxnSpPr>
              <a:stCxn id="74" idx="1"/>
              <a:endCxn id="114" idx="1"/>
            </p:cNvCxnSpPr>
            <p:nvPr/>
          </p:nvCxnSpPr>
          <p:spPr>
            <a:xfrm>
              <a:off x="4676793" y="1327689"/>
              <a:ext cx="1001835" cy="190607"/>
            </a:xfrm>
            <a:prstGeom prst="curvedConnector3">
              <a:avLst>
                <a:gd name="adj1" fmla="val 50000"/>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9" name="曲线连接符 128"/>
            <p:cNvCxnSpPr>
              <a:stCxn id="8" idx="2"/>
              <a:endCxn id="81" idx="1"/>
            </p:cNvCxnSpPr>
            <p:nvPr/>
          </p:nvCxnSpPr>
          <p:spPr>
            <a:xfrm rot="5400000">
              <a:off x="3119756" y="2663189"/>
              <a:ext cx="334010" cy="1678940"/>
            </a:xfrm>
            <a:prstGeom prst="curvedConnector2">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0" name="曲线连接符 129"/>
            <p:cNvCxnSpPr>
              <a:stCxn id="81" idx="3"/>
              <a:endCxn id="120" idx="1"/>
            </p:cNvCxnSpPr>
            <p:nvPr/>
          </p:nvCxnSpPr>
          <p:spPr>
            <a:xfrm>
              <a:off x="2450958" y="4454754"/>
              <a:ext cx="2243234" cy="409818"/>
            </a:xfrm>
            <a:prstGeom prst="curvedConnector3">
              <a:avLst>
                <a:gd name="adj1" fmla="val 50000"/>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曲线连接符 130"/>
            <p:cNvCxnSpPr>
              <a:stCxn id="14" idx="2"/>
              <a:endCxn id="180" idx="1"/>
            </p:cNvCxnSpPr>
            <p:nvPr/>
          </p:nvCxnSpPr>
          <p:spPr>
            <a:xfrm rot="5400000">
              <a:off x="5285741" y="2654934"/>
              <a:ext cx="789940" cy="701040"/>
            </a:xfrm>
            <a:prstGeom prst="curvedConnector2">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2" name="曲线连接符 131"/>
            <p:cNvCxnSpPr>
              <a:stCxn id="180" idx="0"/>
              <a:endCxn id="96" idx="3"/>
            </p:cNvCxnSpPr>
            <p:nvPr/>
          </p:nvCxnSpPr>
          <p:spPr>
            <a:xfrm flipH="1" flipV="1">
              <a:off x="2245664" y="3260819"/>
              <a:ext cx="2698212" cy="534594"/>
            </a:xfrm>
            <a:prstGeom prst="curvedConnector3">
              <a:avLst>
                <a:gd name="adj1" fmla="val -37375"/>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曲线连接符 132"/>
            <p:cNvCxnSpPr>
              <a:stCxn id="180" idx="2"/>
              <a:endCxn id="32" idx="1"/>
            </p:cNvCxnSpPr>
            <p:nvPr/>
          </p:nvCxnSpPr>
          <p:spPr>
            <a:xfrm>
              <a:off x="5720081" y="3790314"/>
              <a:ext cx="1403985" cy="1224915"/>
            </a:xfrm>
            <a:prstGeom prst="curvedConnector3">
              <a:avLst>
                <a:gd name="adj1" fmla="val 50026"/>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4" name="曲线连接符 133"/>
            <p:cNvCxnSpPr>
              <a:stCxn id="74" idx="2"/>
              <a:endCxn id="14" idx="1"/>
            </p:cNvCxnSpPr>
            <p:nvPr/>
          </p:nvCxnSpPr>
          <p:spPr>
            <a:xfrm>
              <a:off x="5062856" y="1712594"/>
              <a:ext cx="354330" cy="729615"/>
            </a:xfrm>
            <a:prstGeom prst="curvedConnector3">
              <a:avLst>
                <a:gd name="adj1" fmla="val 50015"/>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曲线连接符 134"/>
            <p:cNvCxnSpPr>
              <a:endCxn id="75" idx="3"/>
            </p:cNvCxnSpPr>
            <p:nvPr/>
          </p:nvCxnSpPr>
          <p:spPr>
            <a:xfrm flipV="1">
              <a:off x="6671376" y="2346311"/>
              <a:ext cx="906403" cy="86009"/>
            </a:xfrm>
            <a:prstGeom prst="curvedConnector3">
              <a:avLst>
                <a:gd name="adj1" fmla="val 38721"/>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曲线连接符 135"/>
            <p:cNvCxnSpPr>
              <a:stCxn id="75" idx="2"/>
              <a:endCxn id="81" idx="2"/>
            </p:cNvCxnSpPr>
            <p:nvPr/>
          </p:nvCxnSpPr>
          <p:spPr>
            <a:xfrm flipH="1">
              <a:off x="2840894" y="1956368"/>
              <a:ext cx="5126823" cy="2108452"/>
            </a:xfrm>
            <a:prstGeom prst="curvedConnector3">
              <a:avLst>
                <a:gd name="adj1" fmla="val -26437"/>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曲线连接符 136"/>
            <p:cNvCxnSpPr>
              <a:stCxn id="96" idx="2"/>
            </p:cNvCxnSpPr>
            <p:nvPr/>
          </p:nvCxnSpPr>
          <p:spPr>
            <a:xfrm rot="16200000" flipH="1">
              <a:off x="1349313" y="3587783"/>
              <a:ext cx="819294" cy="442364"/>
            </a:xfrm>
            <a:prstGeom prst="curvedConnector3">
              <a:avLst>
                <a:gd name="adj1" fmla="val 50000"/>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曲线连接符 137"/>
            <p:cNvCxnSpPr>
              <a:stCxn id="80" idx="0"/>
              <a:endCxn id="96" idx="1"/>
            </p:cNvCxnSpPr>
            <p:nvPr/>
          </p:nvCxnSpPr>
          <p:spPr>
            <a:xfrm flipH="1">
              <a:off x="829892" y="2285580"/>
              <a:ext cx="1679764" cy="975239"/>
            </a:xfrm>
            <a:prstGeom prst="curvedConnector5">
              <a:avLst>
                <a:gd name="adj1" fmla="val -13609"/>
                <a:gd name="adj2" fmla="val 62891"/>
                <a:gd name="adj3" fmla="val 113609"/>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9" name="曲线连接符 138"/>
            <p:cNvCxnSpPr>
              <a:endCxn id="73" idx="2"/>
            </p:cNvCxnSpPr>
            <p:nvPr/>
          </p:nvCxnSpPr>
          <p:spPr>
            <a:xfrm rot="10800000" flipV="1">
              <a:off x="7106804" y="2308464"/>
              <a:ext cx="1636443" cy="755786"/>
            </a:xfrm>
            <a:prstGeom prst="curvedConnector3">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0" name="曲线连接符 139"/>
            <p:cNvCxnSpPr>
              <a:stCxn id="20" idx="1"/>
              <a:endCxn id="180" idx="2"/>
            </p:cNvCxnSpPr>
            <p:nvPr/>
          </p:nvCxnSpPr>
          <p:spPr>
            <a:xfrm rot="10800000" flipV="1">
              <a:off x="5723745" y="2581407"/>
              <a:ext cx="3075839" cy="1214005"/>
            </a:xfrm>
            <a:prstGeom prst="curvedConnector3">
              <a:avLst>
                <a:gd name="adj1" fmla="val 50000"/>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1" name="曲线连接符 140"/>
            <p:cNvCxnSpPr>
              <a:stCxn id="32" idx="3"/>
              <a:endCxn id="79" idx="0"/>
            </p:cNvCxnSpPr>
            <p:nvPr/>
          </p:nvCxnSpPr>
          <p:spPr>
            <a:xfrm flipV="1">
              <a:off x="9108440" y="3211194"/>
              <a:ext cx="273050" cy="1804035"/>
            </a:xfrm>
            <a:prstGeom prst="curvedConnector3">
              <a:avLst>
                <a:gd name="adj1" fmla="val 472810"/>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曲线连接符 141"/>
            <p:cNvCxnSpPr>
              <a:stCxn id="81" idx="0"/>
              <a:endCxn id="102" idx="1"/>
            </p:cNvCxnSpPr>
            <p:nvPr/>
          </p:nvCxnSpPr>
          <p:spPr>
            <a:xfrm flipH="1">
              <a:off x="1308743" y="4064819"/>
              <a:ext cx="752281" cy="1541507"/>
            </a:xfrm>
            <a:prstGeom prst="curvedConnector5">
              <a:avLst>
                <a:gd name="adj1" fmla="val -30388"/>
                <a:gd name="adj2" fmla="val 58155"/>
                <a:gd name="adj3" fmla="val 130388"/>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曲线连接符 142"/>
            <p:cNvCxnSpPr>
              <a:stCxn id="77" idx="1"/>
              <a:endCxn id="50" idx="1"/>
            </p:cNvCxnSpPr>
            <p:nvPr/>
          </p:nvCxnSpPr>
          <p:spPr>
            <a:xfrm>
              <a:off x="3502026" y="5377179"/>
              <a:ext cx="682625" cy="326390"/>
            </a:xfrm>
            <a:prstGeom prst="curvedConnector3">
              <a:avLst>
                <a:gd name="adj1" fmla="val 78613"/>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4" name="曲线连接符 143"/>
            <p:cNvCxnSpPr>
              <a:stCxn id="77" idx="0"/>
              <a:endCxn id="102" idx="2"/>
            </p:cNvCxnSpPr>
            <p:nvPr/>
          </p:nvCxnSpPr>
          <p:spPr>
            <a:xfrm flipH="1" flipV="1">
              <a:off x="1939685" y="5744825"/>
              <a:ext cx="1176551" cy="27377"/>
            </a:xfrm>
            <a:prstGeom prst="curvedConnector4">
              <a:avLst>
                <a:gd name="adj1" fmla="val -85714"/>
                <a:gd name="adj2" fmla="val -2259320"/>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5" name="曲线连接符 144"/>
            <p:cNvCxnSpPr>
              <a:stCxn id="77" idx="3"/>
            </p:cNvCxnSpPr>
            <p:nvPr/>
          </p:nvCxnSpPr>
          <p:spPr>
            <a:xfrm>
              <a:off x="3506170" y="6162137"/>
              <a:ext cx="535712" cy="582219"/>
            </a:xfrm>
            <a:prstGeom prst="curvedConnector3">
              <a:avLst>
                <a:gd name="adj1" fmla="val 50000"/>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6" name="曲线连接符 145"/>
            <p:cNvCxnSpPr/>
            <p:nvPr/>
          </p:nvCxnSpPr>
          <p:spPr>
            <a:xfrm rot="10800000" flipV="1">
              <a:off x="5190504" y="5598070"/>
              <a:ext cx="1439189" cy="1146276"/>
            </a:xfrm>
            <a:prstGeom prst="curvedConnector3">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7" name="曲线连接符 146"/>
            <p:cNvCxnSpPr/>
            <p:nvPr/>
          </p:nvCxnSpPr>
          <p:spPr>
            <a:xfrm rot="10800000" flipV="1">
              <a:off x="7196254" y="6211500"/>
              <a:ext cx="525346" cy="507704"/>
            </a:xfrm>
            <a:prstGeom prst="curvedConnector3">
              <a:avLst>
                <a:gd name="adj1" fmla="val 50000"/>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8" name="曲线连接符 147"/>
            <p:cNvCxnSpPr>
              <a:stCxn id="72" idx="2"/>
              <a:endCxn id="62" idx="1"/>
            </p:cNvCxnSpPr>
            <p:nvPr/>
          </p:nvCxnSpPr>
          <p:spPr>
            <a:xfrm>
              <a:off x="8125080" y="5759508"/>
              <a:ext cx="310001" cy="452000"/>
            </a:xfrm>
            <a:prstGeom prst="curvedConnector3">
              <a:avLst>
                <a:gd name="adj1" fmla="val 50000"/>
              </a:avLst>
            </a:prstGeom>
            <a:ln>
              <a:solidFill>
                <a:srgbClr val="173963"/>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曲线连接符 148"/>
            <p:cNvCxnSpPr>
              <a:stCxn id="72" idx="1"/>
              <a:endCxn id="78" idx="0"/>
            </p:cNvCxnSpPr>
            <p:nvPr/>
          </p:nvCxnSpPr>
          <p:spPr>
            <a:xfrm>
              <a:off x="7735149" y="5369583"/>
              <a:ext cx="1839639" cy="164919"/>
            </a:xfrm>
            <a:prstGeom prst="curvedConnector5">
              <a:avLst>
                <a:gd name="adj1" fmla="val 39402"/>
                <a:gd name="adj2" fmla="val -31809"/>
                <a:gd name="adj3" fmla="val 67531"/>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0" name="曲线连接符 149"/>
            <p:cNvCxnSpPr>
              <a:stCxn id="72" idx="0"/>
            </p:cNvCxnSpPr>
            <p:nvPr/>
          </p:nvCxnSpPr>
          <p:spPr>
            <a:xfrm flipH="1" flipV="1">
              <a:off x="7264241" y="5000145"/>
              <a:ext cx="80971" cy="759364"/>
            </a:xfrm>
            <a:prstGeom prst="curvedConnector4">
              <a:avLst>
                <a:gd name="adj1" fmla="val 125680"/>
                <a:gd name="adj2" fmla="val 75675"/>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1" name="曲线连接符 150"/>
            <p:cNvCxnSpPr>
              <a:stCxn id="181" idx="1"/>
              <a:endCxn id="120" idx="3"/>
            </p:cNvCxnSpPr>
            <p:nvPr/>
          </p:nvCxnSpPr>
          <p:spPr>
            <a:xfrm flipH="1">
              <a:off x="6109963" y="4754625"/>
              <a:ext cx="496186" cy="109947"/>
            </a:xfrm>
            <a:prstGeom prst="curvedConnector5">
              <a:avLst>
                <a:gd name="adj1" fmla="val -46071"/>
                <a:gd name="adj2" fmla="val 917231"/>
                <a:gd name="adj3" fmla="val 167879"/>
              </a:avLst>
            </a:prstGeom>
            <a:ln>
              <a:solidFill>
                <a:srgbClr val="173963"/>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曲线连接符 151"/>
            <p:cNvCxnSpPr>
              <a:stCxn id="76" idx="3"/>
              <a:endCxn id="62" idx="3"/>
            </p:cNvCxnSpPr>
            <p:nvPr/>
          </p:nvCxnSpPr>
          <p:spPr>
            <a:xfrm>
              <a:off x="9205089" y="4569797"/>
              <a:ext cx="30211" cy="1641711"/>
            </a:xfrm>
            <a:prstGeom prst="curvedConnector3">
              <a:avLst>
                <a:gd name="adj1" fmla="val 2047380"/>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曲线连接符 152"/>
            <p:cNvCxnSpPr>
              <a:endCxn id="44" idx="2"/>
            </p:cNvCxnSpPr>
            <p:nvPr/>
          </p:nvCxnSpPr>
          <p:spPr>
            <a:xfrm>
              <a:off x="9650013" y="4172403"/>
              <a:ext cx="748734" cy="514253"/>
            </a:xfrm>
            <a:prstGeom prst="curvedConnector4">
              <a:avLst>
                <a:gd name="adj1" fmla="val 319"/>
                <a:gd name="adj2" fmla="val 144453"/>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4" name="曲线连接符 153"/>
            <p:cNvCxnSpPr>
              <a:stCxn id="76" idx="1"/>
              <a:endCxn id="26" idx="2"/>
            </p:cNvCxnSpPr>
            <p:nvPr/>
          </p:nvCxnSpPr>
          <p:spPr>
            <a:xfrm flipH="1" flipV="1">
              <a:off x="8079105" y="3493769"/>
              <a:ext cx="1122045" cy="290830"/>
            </a:xfrm>
            <a:prstGeom prst="curvedConnector4">
              <a:avLst>
                <a:gd name="adj1" fmla="val -55975"/>
                <a:gd name="adj2" fmla="val 49967"/>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5" name="曲线连接符 154"/>
            <p:cNvCxnSpPr>
              <a:stCxn id="68" idx="1"/>
              <a:endCxn id="78" idx="2"/>
            </p:cNvCxnSpPr>
            <p:nvPr/>
          </p:nvCxnSpPr>
          <p:spPr>
            <a:xfrm rot="10800000">
              <a:off x="10354653" y="5534494"/>
              <a:ext cx="282167" cy="293763"/>
            </a:xfrm>
            <a:prstGeom prst="curvedConnector3">
              <a:avLst>
                <a:gd name="adj1" fmla="val 50000"/>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6" name="曲线连接符 155"/>
            <p:cNvCxnSpPr>
              <a:stCxn id="90" idx="2"/>
              <a:endCxn id="76" idx="2"/>
            </p:cNvCxnSpPr>
            <p:nvPr/>
          </p:nvCxnSpPr>
          <p:spPr>
            <a:xfrm rot="5400000">
              <a:off x="9111248" y="2840529"/>
              <a:ext cx="1823110" cy="855557"/>
            </a:xfrm>
            <a:prstGeom prst="curvedConnector2">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曲线连接符 156"/>
            <p:cNvCxnSpPr>
              <a:stCxn id="108" idx="2"/>
              <a:endCxn id="73" idx="1"/>
            </p:cNvCxnSpPr>
            <p:nvPr/>
          </p:nvCxnSpPr>
          <p:spPr>
            <a:xfrm rot="5400000">
              <a:off x="7130166" y="1261646"/>
              <a:ext cx="999373" cy="1825965"/>
            </a:xfrm>
            <a:prstGeom prst="curvedConnector2">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曲线连接符 157"/>
            <p:cNvCxnSpPr>
              <a:stCxn id="114" idx="3"/>
              <a:endCxn id="14" idx="3"/>
            </p:cNvCxnSpPr>
            <p:nvPr/>
          </p:nvCxnSpPr>
          <p:spPr>
            <a:xfrm flipH="1">
              <a:off x="6644640" y="1513204"/>
              <a:ext cx="446405" cy="929005"/>
            </a:xfrm>
            <a:prstGeom prst="curvedConnector3">
              <a:avLst>
                <a:gd name="adj1" fmla="val -53355"/>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曲线连接符 158"/>
            <p:cNvCxnSpPr>
              <a:stCxn id="84" idx="3"/>
              <a:endCxn id="74" idx="0"/>
            </p:cNvCxnSpPr>
            <p:nvPr/>
          </p:nvCxnSpPr>
          <p:spPr>
            <a:xfrm>
              <a:off x="4012176" y="1575506"/>
              <a:ext cx="274683" cy="142117"/>
            </a:xfrm>
            <a:prstGeom prst="curvedConnector5">
              <a:avLst>
                <a:gd name="adj1" fmla="val 50000"/>
                <a:gd name="adj2" fmla="val -335229"/>
                <a:gd name="adj3" fmla="val 183223"/>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0" name="曲线连接符 159"/>
            <p:cNvCxnSpPr>
              <a:stCxn id="8" idx="1"/>
              <a:endCxn id="74" idx="0"/>
            </p:cNvCxnSpPr>
            <p:nvPr/>
          </p:nvCxnSpPr>
          <p:spPr>
            <a:xfrm rot="10800000" flipH="1">
              <a:off x="3349626" y="1712594"/>
              <a:ext cx="933450" cy="1454785"/>
            </a:xfrm>
            <a:prstGeom prst="curvedConnector5">
              <a:avLst>
                <a:gd name="adj1" fmla="val -25504"/>
                <a:gd name="adj2" fmla="val 42377"/>
                <a:gd name="adj3" fmla="val 133203"/>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1" name="曲线连接符 160"/>
            <p:cNvCxnSpPr>
              <a:endCxn id="20" idx="3"/>
            </p:cNvCxnSpPr>
            <p:nvPr/>
          </p:nvCxnSpPr>
          <p:spPr>
            <a:xfrm rot="16200000" flipV="1">
              <a:off x="9592324" y="2588886"/>
              <a:ext cx="580048" cy="565091"/>
            </a:xfrm>
            <a:prstGeom prst="curvedConnector2">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2" name="曲线连接符 161"/>
            <p:cNvCxnSpPr>
              <a:stCxn id="79" idx="3"/>
              <a:endCxn id="174" idx="1"/>
            </p:cNvCxnSpPr>
            <p:nvPr/>
          </p:nvCxnSpPr>
          <p:spPr>
            <a:xfrm flipV="1">
              <a:off x="9774957" y="3505684"/>
              <a:ext cx="734240" cy="100548"/>
            </a:xfrm>
            <a:prstGeom prst="curvedConnector3">
              <a:avLst>
                <a:gd name="adj1" fmla="val 50000"/>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曲线连接符 162"/>
            <p:cNvCxnSpPr>
              <a:stCxn id="79" idx="1"/>
              <a:endCxn id="108" idx="3"/>
            </p:cNvCxnSpPr>
            <p:nvPr/>
          </p:nvCxnSpPr>
          <p:spPr>
            <a:xfrm flipH="1" flipV="1">
              <a:off x="9250720" y="1536443"/>
              <a:ext cx="524237" cy="1289920"/>
            </a:xfrm>
            <a:prstGeom prst="curvedConnector3">
              <a:avLst>
                <a:gd name="adj1" fmla="val -117987"/>
              </a:avLst>
            </a:prstGeom>
            <a:ln w="3175">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4" name="曲线连接符 163"/>
            <p:cNvCxnSpPr>
              <a:stCxn id="114" idx="2"/>
              <a:endCxn id="73" idx="1"/>
            </p:cNvCxnSpPr>
            <p:nvPr/>
          </p:nvCxnSpPr>
          <p:spPr>
            <a:xfrm rot="16200000" flipH="1">
              <a:off x="6042931" y="2000377"/>
              <a:ext cx="1017520" cy="330356"/>
            </a:xfrm>
            <a:prstGeom prst="curvedConnector4">
              <a:avLst>
                <a:gd name="adj1" fmla="val 50000"/>
                <a:gd name="adj2" fmla="val 287233"/>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曲线连接符 164"/>
            <p:cNvCxnSpPr>
              <a:stCxn id="56" idx="2"/>
              <a:endCxn id="77" idx="1"/>
            </p:cNvCxnSpPr>
            <p:nvPr/>
          </p:nvCxnSpPr>
          <p:spPr>
            <a:xfrm rot="5400000">
              <a:off x="3201988" y="4933632"/>
              <a:ext cx="743585" cy="143510"/>
            </a:xfrm>
            <a:prstGeom prst="curvedConnector2">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6" name="曲线连接符 165"/>
            <p:cNvCxnSpPr>
              <a:stCxn id="56" idx="3"/>
              <a:endCxn id="180" idx="0"/>
            </p:cNvCxnSpPr>
            <p:nvPr/>
          </p:nvCxnSpPr>
          <p:spPr>
            <a:xfrm flipV="1">
              <a:off x="4444366" y="3790314"/>
              <a:ext cx="495935" cy="675005"/>
            </a:xfrm>
            <a:prstGeom prst="curvedConnector3">
              <a:avLst>
                <a:gd name="adj1" fmla="val 305261"/>
              </a:avLst>
            </a:prstGeom>
            <a:ln>
              <a:solidFill>
                <a:srgbClr val="173963"/>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7" name="易董LOGO"/>
          <p:cNvGrpSpPr/>
          <p:nvPr/>
        </p:nvGrpSpPr>
        <p:grpSpPr>
          <a:xfrm>
            <a:off x="5369592" y="3337679"/>
            <a:ext cx="2236510" cy="1169663"/>
            <a:chOff x="9760114" y="812720"/>
            <a:chExt cx="3749137" cy="2067372"/>
          </a:xfrm>
        </p:grpSpPr>
        <p:pic>
          <p:nvPicPr>
            <p:cNvPr id="168" name="图片 16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835300" y="812720"/>
              <a:ext cx="1621065" cy="578504"/>
            </a:xfrm>
            <a:prstGeom prst="rect">
              <a:avLst/>
            </a:prstGeom>
          </p:spPr>
        </p:pic>
        <p:grpSp>
          <p:nvGrpSpPr>
            <p:cNvPr id="169" name="组合 534"/>
            <p:cNvGrpSpPr/>
            <p:nvPr/>
          </p:nvGrpSpPr>
          <p:grpSpPr>
            <a:xfrm>
              <a:off x="9760114" y="1421278"/>
              <a:ext cx="3749137" cy="1458814"/>
              <a:chOff x="1846145" y="3064101"/>
              <a:chExt cx="5944364" cy="2033949"/>
            </a:xfrm>
          </p:grpSpPr>
          <p:pic>
            <p:nvPicPr>
              <p:cNvPr id="170" name="Picture 2" descr="D:\小人\images\13.png"/>
              <p:cNvPicPr>
                <a:picLocks noChangeAspect="1" noChangeArrowheads="1"/>
              </p:cNvPicPr>
              <p:nvPr/>
            </p:nvPicPr>
            <p:blipFill>
              <a:blip r:embed="rId2"/>
              <a:srcRect/>
              <a:stretch>
                <a:fillRect/>
              </a:stretch>
            </p:blipFill>
            <p:spPr bwMode="auto">
              <a:xfrm>
                <a:off x="3288649" y="3064101"/>
                <a:ext cx="2988510" cy="1151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 Box 24"/>
              <p:cNvSpPr txBox="1">
                <a:spLocks noChangeArrowheads="1"/>
              </p:cNvSpPr>
              <p:nvPr/>
            </p:nvSpPr>
            <p:spPr bwMode="auto">
              <a:xfrm>
                <a:off x="1846145" y="3846590"/>
                <a:ext cx="5944364" cy="125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35000"/>
                  </a:lnSpc>
                  <a:spcBef>
                    <a:spcPct val="50000"/>
                  </a:spcBef>
                  <a:buClr>
                    <a:srgbClr val="DE7618"/>
                  </a:buClr>
                  <a:buSzPct val="80000"/>
                  <a:buFont typeface="Wingdings" panose="05000000000000000000" pitchFamily="2" charset="2"/>
                  <a:buNone/>
                  <a:defRPr/>
                </a:pPr>
                <a:r>
                  <a:rPr lang="zh-CN" altLang="en-US" sz="2000" b="1" dirty="0">
                    <a:solidFill>
                      <a:schemeClr val="bg1"/>
                    </a:solidFill>
                    <a:latin typeface="微软雅黑" panose="020B0503020204020204" pitchFamily="34" charset="-122"/>
                    <a:ea typeface="微软雅黑" panose="020B0503020204020204" pitchFamily="34" charset="-122"/>
                  </a:rPr>
                  <a:t>人工智能合规</a:t>
                </a:r>
                <a:r>
                  <a:rPr lang="zh-CN" altLang="en-US" sz="2000" b="1" dirty="0">
                    <a:solidFill>
                      <a:srgbClr val="E1ED8C"/>
                    </a:solidFill>
                    <a:latin typeface="微软雅黑" panose="020B0503020204020204" pitchFamily="34" charset="-122"/>
                    <a:ea typeface="微软雅黑" panose="020B0503020204020204" pitchFamily="34" charset="-122"/>
                  </a:rPr>
                  <a:t>平台</a:t>
                </a:r>
                <a:endParaRPr lang="zh-CN" altLang="en-US" sz="2000" b="1" dirty="0">
                  <a:solidFill>
                    <a:srgbClr val="E1ED8C"/>
                  </a:solidFill>
                  <a:latin typeface="微软雅黑" panose="020B0503020204020204" pitchFamily="34" charset="-122"/>
                  <a:ea typeface="微软雅黑" panose="020B0503020204020204" pitchFamily="34" charset="-122"/>
                </a:endParaRPr>
              </a:p>
            </p:txBody>
          </p:sp>
        </p:grpSp>
      </p:grpSp>
      <p:grpSp>
        <p:nvGrpSpPr>
          <p:cNvPr id="172" name="组合 173"/>
          <p:cNvGrpSpPr/>
          <p:nvPr/>
        </p:nvGrpSpPr>
        <p:grpSpPr>
          <a:xfrm>
            <a:off x="10509197" y="2803642"/>
            <a:ext cx="954107" cy="840542"/>
            <a:chOff x="1206968" y="4878516"/>
            <a:chExt cx="954107" cy="840542"/>
          </a:xfrm>
          <a:solidFill>
            <a:srgbClr val="EF535E"/>
          </a:solidFill>
        </p:grpSpPr>
        <p:grpSp>
          <p:nvGrpSpPr>
            <p:cNvPr id="173" name="组合 104"/>
            <p:cNvGrpSpPr/>
            <p:nvPr/>
          </p:nvGrpSpPr>
          <p:grpSpPr bwMode="auto">
            <a:xfrm>
              <a:off x="1438964" y="4878516"/>
              <a:ext cx="396000" cy="511100"/>
              <a:chOff x="0" y="58905"/>
              <a:chExt cx="928397" cy="1316982"/>
            </a:xfrm>
            <a:grpFill/>
          </p:grpSpPr>
          <p:sp>
            <p:nvSpPr>
              <p:cNvPr id="175" name="Freeform 18"/>
              <p:cNvSpPr>
                <a:spLocks noChangeArrowheads="1"/>
              </p:cNvSpPr>
              <p:nvPr/>
            </p:nvSpPr>
            <p:spPr bwMode="auto">
              <a:xfrm>
                <a:off x="192605" y="108941"/>
                <a:ext cx="510192" cy="421130"/>
              </a:xfrm>
              <a:custGeom>
                <a:avLst/>
                <a:gdLst>
                  <a:gd name="T0" fmla="*/ 644034945 w 198"/>
                  <a:gd name="T1" fmla="*/ 12129037 h 171"/>
                  <a:gd name="T2" fmla="*/ 1141997797 w 198"/>
                  <a:gd name="T3" fmla="*/ 175889501 h 171"/>
                  <a:gd name="T4" fmla="*/ 1201754679 w 198"/>
                  <a:gd name="T5" fmla="*/ 733881825 h 171"/>
                  <a:gd name="T6" fmla="*/ 1088881141 w 198"/>
                  <a:gd name="T7" fmla="*/ 1018942506 h 171"/>
                  <a:gd name="T8" fmla="*/ 1042404711 w 198"/>
                  <a:gd name="T9" fmla="*/ 727816075 h 171"/>
                  <a:gd name="T10" fmla="*/ 942811625 w 198"/>
                  <a:gd name="T11" fmla="*/ 394234323 h 171"/>
                  <a:gd name="T12" fmla="*/ 637394719 w 198"/>
                  <a:gd name="T13" fmla="*/ 345713252 h 171"/>
                  <a:gd name="T14" fmla="*/ 252302828 w 198"/>
                  <a:gd name="T15" fmla="*/ 400297610 h 171"/>
                  <a:gd name="T16" fmla="*/ 172627844 w 198"/>
                  <a:gd name="T17" fmla="*/ 727816075 h 171"/>
                  <a:gd name="T18" fmla="*/ 139429289 w 198"/>
                  <a:gd name="T19" fmla="*/ 952226648 h 171"/>
                  <a:gd name="T20" fmla="*/ 86312633 w 198"/>
                  <a:gd name="T21" fmla="*/ 564058074 h 171"/>
                  <a:gd name="T22" fmla="*/ 644034945 w 198"/>
                  <a:gd name="T23" fmla="*/ 12129037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8" h="171">
                    <a:moveTo>
                      <a:pt x="97" y="2"/>
                    </a:moveTo>
                    <a:cubicBezTo>
                      <a:pt x="97" y="2"/>
                      <a:pt x="146" y="0"/>
                      <a:pt x="172" y="29"/>
                    </a:cubicBezTo>
                    <a:cubicBezTo>
                      <a:pt x="198" y="58"/>
                      <a:pt x="187" y="96"/>
                      <a:pt x="181" y="121"/>
                    </a:cubicBezTo>
                    <a:cubicBezTo>
                      <a:pt x="181" y="121"/>
                      <a:pt x="164" y="166"/>
                      <a:pt x="164" y="168"/>
                    </a:cubicBezTo>
                    <a:cubicBezTo>
                      <a:pt x="163" y="171"/>
                      <a:pt x="162" y="132"/>
                      <a:pt x="157" y="120"/>
                    </a:cubicBezTo>
                    <a:cubicBezTo>
                      <a:pt x="152" y="109"/>
                      <a:pt x="160" y="77"/>
                      <a:pt x="142" y="65"/>
                    </a:cubicBezTo>
                    <a:cubicBezTo>
                      <a:pt x="123" y="52"/>
                      <a:pt x="96" y="57"/>
                      <a:pt x="96" y="57"/>
                    </a:cubicBezTo>
                    <a:cubicBezTo>
                      <a:pt x="96" y="57"/>
                      <a:pt x="57" y="45"/>
                      <a:pt x="38" y="66"/>
                    </a:cubicBezTo>
                    <a:cubicBezTo>
                      <a:pt x="19" y="87"/>
                      <a:pt x="29" y="104"/>
                      <a:pt x="26" y="120"/>
                    </a:cubicBezTo>
                    <a:cubicBezTo>
                      <a:pt x="23" y="136"/>
                      <a:pt x="21" y="157"/>
                      <a:pt x="21" y="157"/>
                    </a:cubicBezTo>
                    <a:cubicBezTo>
                      <a:pt x="21" y="157"/>
                      <a:pt x="14" y="111"/>
                      <a:pt x="13" y="93"/>
                    </a:cubicBezTo>
                    <a:cubicBezTo>
                      <a:pt x="12" y="75"/>
                      <a:pt x="0" y="4"/>
                      <a:pt x="97" y="2"/>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176" name="Freeform 19"/>
              <p:cNvSpPr>
                <a:spLocks noChangeArrowheads="1"/>
              </p:cNvSpPr>
              <p:nvPr/>
            </p:nvSpPr>
            <p:spPr bwMode="auto">
              <a:xfrm>
                <a:off x="0" y="633780"/>
                <a:ext cx="928397" cy="742107"/>
              </a:xfrm>
              <a:custGeom>
                <a:avLst/>
                <a:gdLst>
                  <a:gd name="T0" fmla="*/ 1031896242 w 458"/>
                  <a:gd name="T1" fmla="*/ 66867022 h 345"/>
                  <a:gd name="T2" fmla="*/ 1418024576 w 458"/>
                  <a:gd name="T3" fmla="*/ 431589509 h 345"/>
                  <a:gd name="T4" fmla="*/ 1857413236 w 458"/>
                  <a:gd name="T5" fmla="*/ 0 h 345"/>
                  <a:gd name="T6" fmla="*/ 1937301145 w 458"/>
                  <a:gd name="T7" fmla="*/ 42552190 h 345"/>
                  <a:gd name="T8" fmla="*/ 2147483646 w 458"/>
                  <a:gd name="T9" fmla="*/ 310015347 h 345"/>
                  <a:gd name="T10" fmla="*/ 2147483646 w 458"/>
                  <a:gd name="T11" fmla="*/ 1513602019 h 345"/>
                  <a:gd name="T12" fmla="*/ 2147483646 w 458"/>
                  <a:gd name="T13" fmla="*/ 2097160464 h 345"/>
                  <a:gd name="T14" fmla="*/ 0 w 458"/>
                  <a:gd name="T15" fmla="*/ 2097160464 h 345"/>
                  <a:gd name="T16" fmla="*/ 133148235 w 458"/>
                  <a:gd name="T17" fmla="*/ 729447439 h 345"/>
                  <a:gd name="T18" fmla="*/ 499303302 w 458"/>
                  <a:gd name="T19" fmla="*/ 291777990 h 345"/>
                  <a:gd name="T20" fmla="*/ 1031896242 w 458"/>
                  <a:gd name="T21" fmla="*/ 66867022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8" h="345">
                    <a:moveTo>
                      <a:pt x="155" y="11"/>
                    </a:moveTo>
                    <a:cubicBezTo>
                      <a:pt x="155" y="11"/>
                      <a:pt x="199" y="68"/>
                      <a:pt x="213" y="71"/>
                    </a:cubicBezTo>
                    <a:cubicBezTo>
                      <a:pt x="221" y="73"/>
                      <a:pt x="279" y="0"/>
                      <a:pt x="279" y="0"/>
                    </a:cubicBezTo>
                    <a:cubicBezTo>
                      <a:pt x="279" y="0"/>
                      <a:pt x="287" y="0"/>
                      <a:pt x="291" y="7"/>
                    </a:cubicBezTo>
                    <a:cubicBezTo>
                      <a:pt x="291" y="7"/>
                      <a:pt x="383" y="27"/>
                      <a:pt x="398" y="51"/>
                    </a:cubicBezTo>
                    <a:cubicBezTo>
                      <a:pt x="414" y="74"/>
                      <a:pt x="435" y="172"/>
                      <a:pt x="447" y="249"/>
                    </a:cubicBezTo>
                    <a:cubicBezTo>
                      <a:pt x="458" y="326"/>
                      <a:pt x="452" y="345"/>
                      <a:pt x="452" y="345"/>
                    </a:cubicBezTo>
                    <a:cubicBezTo>
                      <a:pt x="0" y="345"/>
                      <a:pt x="0" y="345"/>
                      <a:pt x="0" y="345"/>
                    </a:cubicBezTo>
                    <a:cubicBezTo>
                      <a:pt x="0" y="345"/>
                      <a:pt x="19" y="136"/>
                      <a:pt x="20" y="120"/>
                    </a:cubicBezTo>
                    <a:cubicBezTo>
                      <a:pt x="22" y="103"/>
                      <a:pt x="27" y="64"/>
                      <a:pt x="75" y="48"/>
                    </a:cubicBezTo>
                    <a:cubicBezTo>
                      <a:pt x="123" y="31"/>
                      <a:pt x="144" y="25"/>
                      <a:pt x="155" y="11"/>
                    </a:cubicBezTo>
                    <a:close/>
                  </a:path>
                </a:pathLst>
              </a:custGeom>
              <a:noFill/>
              <a:ln w="28575">
                <a:solidFill>
                  <a:srgbClr val="21518B"/>
                </a:solidFill>
                <a:round/>
              </a:ln>
            </p:spPr>
            <p:txBody>
              <a:bodyPr/>
              <a:lstStyle/>
              <a:p>
                <a:endParaRPr lang="zh-CN" altLang="en-US" sz="1000">
                  <a:solidFill>
                    <a:srgbClr val="0BA4EA"/>
                  </a:solidFill>
                  <a:latin typeface="微软雅黑" panose="020B0503020204020204" pitchFamily="34" charset="-122"/>
                  <a:ea typeface="微软雅黑" panose="020B0503020204020204" pitchFamily="34" charset="-122"/>
                </a:endParaRPr>
              </a:p>
            </p:txBody>
          </p:sp>
          <p:sp>
            <p:nvSpPr>
              <p:cNvPr id="177" name="Freeform 20"/>
              <p:cNvSpPr>
                <a:spLocks noChangeArrowheads="1"/>
              </p:cNvSpPr>
              <p:nvPr/>
            </p:nvSpPr>
            <p:spPr bwMode="auto">
              <a:xfrm>
                <a:off x="290717" y="58905"/>
                <a:ext cx="353211" cy="142809"/>
              </a:xfrm>
              <a:custGeom>
                <a:avLst/>
                <a:gdLst>
                  <a:gd name="T0" fmla="*/ 13293109 w 137"/>
                  <a:gd name="T1" fmla="*/ 218251548 h 58"/>
                  <a:gd name="T2" fmla="*/ 245940561 w 137"/>
                  <a:gd name="T3" fmla="*/ 115187770 h 58"/>
                  <a:gd name="T4" fmla="*/ 425410422 w 137"/>
                  <a:gd name="T5" fmla="*/ 0 h 58"/>
                  <a:gd name="T6" fmla="*/ 584938041 w 137"/>
                  <a:gd name="T7" fmla="*/ 115187770 h 58"/>
                  <a:gd name="T8" fmla="*/ 877407062 w 137"/>
                  <a:gd name="T9" fmla="*/ 291002884 h 58"/>
                  <a:gd name="T10" fmla="*/ 518467341 w 137"/>
                  <a:gd name="T11" fmla="*/ 327377321 h 58"/>
                  <a:gd name="T12" fmla="*/ 13293109 w 137"/>
                  <a:gd name="T13" fmla="*/ 218251548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7" h="58">
                    <a:moveTo>
                      <a:pt x="2" y="36"/>
                    </a:moveTo>
                    <a:cubicBezTo>
                      <a:pt x="2" y="36"/>
                      <a:pt x="19" y="25"/>
                      <a:pt x="37" y="19"/>
                    </a:cubicBezTo>
                    <a:cubicBezTo>
                      <a:pt x="55" y="13"/>
                      <a:pt x="64" y="0"/>
                      <a:pt x="64" y="0"/>
                    </a:cubicBezTo>
                    <a:cubicBezTo>
                      <a:pt x="64" y="0"/>
                      <a:pt x="65" y="8"/>
                      <a:pt x="88" y="19"/>
                    </a:cubicBezTo>
                    <a:cubicBezTo>
                      <a:pt x="112" y="31"/>
                      <a:pt x="127" y="38"/>
                      <a:pt x="132" y="48"/>
                    </a:cubicBezTo>
                    <a:cubicBezTo>
                      <a:pt x="137" y="58"/>
                      <a:pt x="78" y="54"/>
                      <a:pt x="78" y="54"/>
                    </a:cubicBezTo>
                    <a:cubicBezTo>
                      <a:pt x="78" y="54"/>
                      <a:pt x="0" y="35"/>
                      <a:pt x="2" y="36"/>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grpSp>
        <p:sp>
          <p:nvSpPr>
            <p:cNvPr id="174" name="矩形 173"/>
            <p:cNvSpPr/>
            <p:nvPr/>
          </p:nvSpPr>
          <p:spPr>
            <a:xfrm>
              <a:off x="1206968" y="5442059"/>
              <a:ext cx="954107" cy="276999"/>
            </a:xfrm>
            <a:prstGeom prst="rect">
              <a:avLst/>
            </a:prstGeom>
            <a:noFill/>
          </p:spPr>
          <p:txBody>
            <a:bodyPr wrap="none">
              <a:spAutoFit/>
            </a:bodyPr>
            <a:lstStyle/>
            <a:p>
              <a:pPr algn="ctr"/>
              <a:r>
                <a:rPr lang="zh-CN" altLang="en-US" sz="1200" dirty="0">
                  <a:solidFill>
                    <a:schemeClr val="accent6"/>
                  </a:solidFill>
                  <a:latin typeface="微软雅黑" panose="020B0503020204020204" pitchFamily="34" charset="-122"/>
                  <a:ea typeface="微软雅黑" panose="020B0503020204020204" pitchFamily="34" charset="-122"/>
                </a:rPr>
                <a:t>律师事务所</a:t>
              </a:r>
              <a:endParaRPr lang="en-US" altLang="zh-CN" sz="1200" dirty="0">
                <a:solidFill>
                  <a:schemeClr val="accent6"/>
                </a:solidFill>
                <a:latin typeface="微软雅黑" panose="020B0503020204020204" pitchFamily="34" charset="-122"/>
                <a:ea typeface="微软雅黑" panose="020B0503020204020204" pitchFamily="34" charset="-122"/>
              </a:endParaRPr>
            </a:p>
          </p:txBody>
        </p:sp>
      </p:grpSp>
      <p:sp>
        <p:nvSpPr>
          <p:cNvPr id="178" name="椭圆 177"/>
          <p:cNvSpPr/>
          <p:nvPr/>
        </p:nvSpPr>
        <p:spPr>
          <a:xfrm>
            <a:off x="5710009" y="3111942"/>
            <a:ext cx="1590675" cy="1556741"/>
          </a:xfrm>
          <a:prstGeom prst="ellipse">
            <a:avLst/>
          </a:prstGeom>
          <a:noFill/>
          <a:ln w="76200">
            <a:solidFill>
              <a:srgbClr val="E1ED8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79" name="椭圆 178"/>
          <p:cNvSpPr/>
          <p:nvPr/>
        </p:nvSpPr>
        <p:spPr>
          <a:xfrm>
            <a:off x="5846534" y="3153218"/>
            <a:ext cx="1260475" cy="1213455"/>
          </a:xfrm>
          <a:prstGeom prst="ellipse">
            <a:avLst/>
          </a:prstGeom>
          <a:noFill/>
          <a:ln w="76200">
            <a:solidFill>
              <a:srgbClr val="E1ED8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80" name="任意多边形 179"/>
          <p:cNvSpPr/>
          <p:nvPr/>
        </p:nvSpPr>
        <p:spPr>
          <a:xfrm>
            <a:off x="4943875" y="3405480"/>
            <a:ext cx="779868" cy="779868"/>
          </a:xfrm>
          <a:custGeom>
            <a:avLst/>
            <a:gdLst>
              <a:gd name="connsiteX0" fmla="*/ 0 w 1255987"/>
              <a:gd name="connsiteY0" fmla="*/ 627994 h 1255987"/>
              <a:gd name="connsiteX1" fmla="*/ 627994 w 1255987"/>
              <a:gd name="connsiteY1" fmla="*/ 0 h 1255987"/>
              <a:gd name="connsiteX2" fmla="*/ 1255988 w 1255987"/>
              <a:gd name="connsiteY2" fmla="*/ 627994 h 1255987"/>
              <a:gd name="connsiteX3" fmla="*/ 627994 w 1255987"/>
              <a:gd name="connsiteY3" fmla="*/ 1255988 h 1255987"/>
              <a:gd name="connsiteX4" fmla="*/ 0 w 1255987"/>
              <a:gd name="connsiteY4" fmla="*/ 627994 h 125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987" h="1255987">
                <a:moveTo>
                  <a:pt x="0" y="627994"/>
                </a:moveTo>
                <a:cubicBezTo>
                  <a:pt x="0" y="281162"/>
                  <a:pt x="281162" y="0"/>
                  <a:pt x="627994" y="0"/>
                </a:cubicBezTo>
                <a:cubicBezTo>
                  <a:pt x="974826" y="0"/>
                  <a:pt x="1255988" y="281162"/>
                  <a:pt x="1255988" y="627994"/>
                </a:cubicBezTo>
                <a:cubicBezTo>
                  <a:pt x="1255988" y="974826"/>
                  <a:pt x="974826" y="1255988"/>
                  <a:pt x="627994" y="1255988"/>
                </a:cubicBezTo>
                <a:cubicBezTo>
                  <a:pt x="281162" y="1255988"/>
                  <a:pt x="0" y="974826"/>
                  <a:pt x="0" y="627994"/>
                </a:cubicBezTo>
                <a:close/>
              </a:path>
            </a:pathLst>
          </a:custGeom>
          <a:solidFill>
            <a:schemeClr val="accent2">
              <a:lumMod val="75000"/>
            </a:schemeClr>
          </a:solidFill>
          <a:ln>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spcFirstLastPara="0" vert="horz" wrap="square" lIns="201715" tIns="201715" rIns="201715" bIns="201715" numCol="1" spcCol="1270" anchor="ctr" anchorCtr="0">
            <a:noAutofit/>
          </a:bodyPr>
          <a:lstStyle/>
          <a:p>
            <a:pPr algn="ctr" defTabSz="622300">
              <a:lnSpc>
                <a:spcPct val="90000"/>
              </a:lnSpc>
              <a:spcBef>
                <a:spcPct val="0"/>
              </a:spcBef>
              <a:spcAft>
                <a:spcPct val="35000"/>
              </a:spcAft>
            </a:pPr>
            <a:r>
              <a:rPr lang="zh-CN" altLang="en-US" sz="1400" b="1" dirty="0">
                <a:solidFill>
                  <a:schemeClr val="bg1"/>
                </a:solidFill>
                <a:latin typeface="微软雅黑" panose="020B0503020204020204" pitchFamily="34" charset="-122"/>
                <a:ea typeface="微软雅黑" panose="020B0503020204020204" pitchFamily="34" charset="-122"/>
              </a:rPr>
              <a:t>信息披露</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81" name="任意多边形 180"/>
          <p:cNvSpPr/>
          <p:nvPr/>
        </p:nvSpPr>
        <p:spPr>
          <a:xfrm>
            <a:off x="6216215" y="4754626"/>
            <a:ext cx="779868" cy="779868"/>
          </a:xfrm>
          <a:custGeom>
            <a:avLst/>
            <a:gdLst>
              <a:gd name="connsiteX0" fmla="*/ 0 w 1255987"/>
              <a:gd name="connsiteY0" fmla="*/ 627994 h 1255987"/>
              <a:gd name="connsiteX1" fmla="*/ 627994 w 1255987"/>
              <a:gd name="connsiteY1" fmla="*/ 0 h 1255987"/>
              <a:gd name="connsiteX2" fmla="*/ 1255988 w 1255987"/>
              <a:gd name="connsiteY2" fmla="*/ 627994 h 1255987"/>
              <a:gd name="connsiteX3" fmla="*/ 627994 w 1255987"/>
              <a:gd name="connsiteY3" fmla="*/ 1255988 h 1255987"/>
              <a:gd name="connsiteX4" fmla="*/ 0 w 1255987"/>
              <a:gd name="connsiteY4" fmla="*/ 627994 h 125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987" h="1255987">
                <a:moveTo>
                  <a:pt x="0" y="627994"/>
                </a:moveTo>
                <a:cubicBezTo>
                  <a:pt x="0" y="281162"/>
                  <a:pt x="281162" y="0"/>
                  <a:pt x="627994" y="0"/>
                </a:cubicBezTo>
                <a:cubicBezTo>
                  <a:pt x="974826" y="0"/>
                  <a:pt x="1255988" y="281162"/>
                  <a:pt x="1255988" y="627994"/>
                </a:cubicBezTo>
                <a:cubicBezTo>
                  <a:pt x="1255988" y="974826"/>
                  <a:pt x="974826" y="1255988"/>
                  <a:pt x="627994" y="1255988"/>
                </a:cubicBezTo>
                <a:cubicBezTo>
                  <a:pt x="281162" y="1255988"/>
                  <a:pt x="0" y="974826"/>
                  <a:pt x="0" y="627994"/>
                </a:cubicBezTo>
                <a:close/>
              </a:path>
            </a:pathLst>
          </a:custGeom>
          <a:solidFill>
            <a:schemeClr val="accent2">
              <a:lumMod val="75000"/>
            </a:schemeClr>
          </a:solidFill>
          <a:ln>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spcFirstLastPara="0" vert="horz" wrap="square" lIns="201715" tIns="201715" rIns="201715" bIns="201715" numCol="1" spcCol="1270" anchor="ctr" anchorCtr="0">
            <a:noAutofit/>
          </a:bodyPr>
          <a:lstStyle/>
          <a:p>
            <a:pPr algn="ctr" defTabSz="622300">
              <a:lnSpc>
                <a:spcPct val="90000"/>
              </a:lnSpc>
              <a:spcBef>
                <a:spcPct val="0"/>
              </a:spcBef>
              <a:spcAft>
                <a:spcPct val="35000"/>
              </a:spcAft>
            </a:pPr>
            <a:r>
              <a:rPr lang="zh-CN" altLang="en-US" sz="1400" b="1" dirty="0">
                <a:solidFill>
                  <a:schemeClr val="bg1"/>
                </a:solidFill>
                <a:latin typeface="微软雅黑" panose="020B0503020204020204" pitchFamily="34" charset="-122"/>
                <a:ea typeface="微软雅黑" panose="020B0503020204020204" pitchFamily="34" charset="-122"/>
              </a:rPr>
              <a:t>股东分析</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nvGrpSpPr>
          <p:cNvPr id="183" name="组合 143"/>
          <p:cNvGrpSpPr/>
          <p:nvPr/>
        </p:nvGrpSpPr>
        <p:grpSpPr>
          <a:xfrm>
            <a:off x="3963740" y="3370140"/>
            <a:ext cx="1116965" cy="909212"/>
            <a:chOff x="1598937" y="2423709"/>
            <a:chExt cx="1116963" cy="909212"/>
          </a:xfrm>
        </p:grpSpPr>
        <p:grpSp>
          <p:nvGrpSpPr>
            <p:cNvPr id="184" name="组合 104"/>
            <p:cNvGrpSpPr/>
            <p:nvPr/>
          </p:nvGrpSpPr>
          <p:grpSpPr bwMode="auto">
            <a:xfrm>
              <a:off x="1943487" y="2423709"/>
              <a:ext cx="396000" cy="533960"/>
              <a:chOff x="89325" y="0"/>
              <a:chExt cx="928397" cy="1375887"/>
            </a:xfrm>
            <a:solidFill>
              <a:schemeClr val="accent3">
                <a:lumMod val="40000"/>
                <a:lumOff val="60000"/>
              </a:schemeClr>
            </a:solidFill>
          </p:grpSpPr>
          <p:sp>
            <p:nvSpPr>
              <p:cNvPr id="186" name="Freeform 18"/>
              <p:cNvSpPr>
                <a:spLocks noChangeArrowheads="1"/>
              </p:cNvSpPr>
              <p:nvPr/>
            </p:nvSpPr>
            <p:spPr bwMode="auto">
              <a:xfrm>
                <a:off x="299792" y="50035"/>
                <a:ext cx="510192" cy="421130"/>
              </a:xfrm>
              <a:custGeom>
                <a:avLst/>
                <a:gdLst>
                  <a:gd name="T0" fmla="*/ 644034945 w 198"/>
                  <a:gd name="T1" fmla="*/ 12129037 h 171"/>
                  <a:gd name="T2" fmla="*/ 1141997797 w 198"/>
                  <a:gd name="T3" fmla="*/ 175889501 h 171"/>
                  <a:gd name="T4" fmla="*/ 1201754679 w 198"/>
                  <a:gd name="T5" fmla="*/ 733881825 h 171"/>
                  <a:gd name="T6" fmla="*/ 1088881141 w 198"/>
                  <a:gd name="T7" fmla="*/ 1018942506 h 171"/>
                  <a:gd name="T8" fmla="*/ 1042404711 w 198"/>
                  <a:gd name="T9" fmla="*/ 727816075 h 171"/>
                  <a:gd name="T10" fmla="*/ 942811625 w 198"/>
                  <a:gd name="T11" fmla="*/ 394234323 h 171"/>
                  <a:gd name="T12" fmla="*/ 637394719 w 198"/>
                  <a:gd name="T13" fmla="*/ 345713252 h 171"/>
                  <a:gd name="T14" fmla="*/ 252302828 w 198"/>
                  <a:gd name="T15" fmla="*/ 400297610 h 171"/>
                  <a:gd name="T16" fmla="*/ 172627844 w 198"/>
                  <a:gd name="T17" fmla="*/ 727816075 h 171"/>
                  <a:gd name="T18" fmla="*/ 139429289 w 198"/>
                  <a:gd name="T19" fmla="*/ 952226648 h 171"/>
                  <a:gd name="T20" fmla="*/ 86312633 w 198"/>
                  <a:gd name="T21" fmla="*/ 564058074 h 171"/>
                  <a:gd name="T22" fmla="*/ 644034945 w 198"/>
                  <a:gd name="T23" fmla="*/ 12129037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8" h="171">
                    <a:moveTo>
                      <a:pt x="97" y="2"/>
                    </a:moveTo>
                    <a:cubicBezTo>
                      <a:pt x="97" y="2"/>
                      <a:pt x="146" y="0"/>
                      <a:pt x="172" y="29"/>
                    </a:cubicBezTo>
                    <a:cubicBezTo>
                      <a:pt x="198" y="58"/>
                      <a:pt x="187" y="96"/>
                      <a:pt x="181" y="121"/>
                    </a:cubicBezTo>
                    <a:cubicBezTo>
                      <a:pt x="181" y="121"/>
                      <a:pt x="164" y="166"/>
                      <a:pt x="164" y="168"/>
                    </a:cubicBezTo>
                    <a:cubicBezTo>
                      <a:pt x="163" y="171"/>
                      <a:pt x="162" y="132"/>
                      <a:pt x="157" y="120"/>
                    </a:cubicBezTo>
                    <a:cubicBezTo>
                      <a:pt x="152" y="109"/>
                      <a:pt x="160" y="77"/>
                      <a:pt x="142" y="65"/>
                    </a:cubicBezTo>
                    <a:cubicBezTo>
                      <a:pt x="123" y="52"/>
                      <a:pt x="96" y="57"/>
                      <a:pt x="96" y="57"/>
                    </a:cubicBezTo>
                    <a:cubicBezTo>
                      <a:pt x="96" y="57"/>
                      <a:pt x="57" y="45"/>
                      <a:pt x="38" y="66"/>
                    </a:cubicBezTo>
                    <a:cubicBezTo>
                      <a:pt x="19" y="87"/>
                      <a:pt x="29" y="104"/>
                      <a:pt x="26" y="120"/>
                    </a:cubicBezTo>
                    <a:cubicBezTo>
                      <a:pt x="23" y="136"/>
                      <a:pt x="21" y="157"/>
                      <a:pt x="21" y="157"/>
                    </a:cubicBezTo>
                    <a:cubicBezTo>
                      <a:pt x="21" y="157"/>
                      <a:pt x="14" y="111"/>
                      <a:pt x="13" y="93"/>
                    </a:cubicBezTo>
                    <a:cubicBezTo>
                      <a:pt x="12" y="75"/>
                      <a:pt x="0" y="4"/>
                      <a:pt x="97" y="2"/>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187" name="Freeform 19"/>
              <p:cNvSpPr>
                <a:spLocks noChangeArrowheads="1"/>
              </p:cNvSpPr>
              <p:nvPr/>
            </p:nvSpPr>
            <p:spPr bwMode="auto">
              <a:xfrm>
                <a:off x="89325" y="633780"/>
                <a:ext cx="928397" cy="742107"/>
              </a:xfrm>
              <a:custGeom>
                <a:avLst/>
                <a:gdLst>
                  <a:gd name="T0" fmla="*/ 1031896242 w 458"/>
                  <a:gd name="T1" fmla="*/ 66867022 h 345"/>
                  <a:gd name="T2" fmla="*/ 1418024576 w 458"/>
                  <a:gd name="T3" fmla="*/ 431589509 h 345"/>
                  <a:gd name="T4" fmla="*/ 1857413236 w 458"/>
                  <a:gd name="T5" fmla="*/ 0 h 345"/>
                  <a:gd name="T6" fmla="*/ 1937301145 w 458"/>
                  <a:gd name="T7" fmla="*/ 42552190 h 345"/>
                  <a:gd name="T8" fmla="*/ 2147483646 w 458"/>
                  <a:gd name="T9" fmla="*/ 310015347 h 345"/>
                  <a:gd name="T10" fmla="*/ 2147483646 w 458"/>
                  <a:gd name="T11" fmla="*/ 1513602019 h 345"/>
                  <a:gd name="T12" fmla="*/ 2147483646 w 458"/>
                  <a:gd name="T13" fmla="*/ 2097160464 h 345"/>
                  <a:gd name="T14" fmla="*/ 0 w 458"/>
                  <a:gd name="T15" fmla="*/ 2097160464 h 345"/>
                  <a:gd name="T16" fmla="*/ 133148235 w 458"/>
                  <a:gd name="T17" fmla="*/ 729447439 h 345"/>
                  <a:gd name="T18" fmla="*/ 499303302 w 458"/>
                  <a:gd name="T19" fmla="*/ 291777990 h 345"/>
                  <a:gd name="T20" fmla="*/ 1031896242 w 458"/>
                  <a:gd name="T21" fmla="*/ 66867022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8" h="345">
                    <a:moveTo>
                      <a:pt x="155" y="11"/>
                    </a:moveTo>
                    <a:cubicBezTo>
                      <a:pt x="155" y="11"/>
                      <a:pt x="199" y="68"/>
                      <a:pt x="213" y="71"/>
                    </a:cubicBezTo>
                    <a:cubicBezTo>
                      <a:pt x="221" y="73"/>
                      <a:pt x="279" y="0"/>
                      <a:pt x="279" y="0"/>
                    </a:cubicBezTo>
                    <a:cubicBezTo>
                      <a:pt x="279" y="0"/>
                      <a:pt x="287" y="0"/>
                      <a:pt x="291" y="7"/>
                    </a:cubicBezTo>
                    <a:cubicBezTo>
                      <a:pt x="291" y="7"/>
                      <a:pt x="383" y="27"/>
                      <a:pt x="398" y="51"/>
                    </a:cubicBezTo>
                    <a:cubicBezTo>
                      <a:pt x="414" y="74"/>
                      <a:pt x="435" y="172"/>
                      <a:pt x="447" y="249"/>
                    </a:cubicBezTo>
                    <a:cubicBezTo>
                      <a:pt x="458" y="326"/>
                      <a:pt x="452" y="345"/>
                      <a:pt x="452" y="345"/>
                    </a:cubicBezTo>
                    <a:cubicBezTo>
                      <a:pt x="0" y="345"/>
                      <a:pt x="0" y="345"/>
                      <a:pt x="0" y="345"/>
                    </a:cubicBezTo>
                    <a:cubicBezTo>
                      <a:pt x="0" y="345"/>
                      <a:pt x="19" y="136"/>
                      <a:pt x="20" y="120"/>
                    </a:cubicBezTo>
                    <a:cubicBezTo>
                      <a:pt x="22" y="103"/>
                      <a:pt x="27" y="64"/>
                      <a:pt x="75" y="48"/>
                    </a:cubicBezTo>
                    <a:cubicBezTo>
                      <a:pt x="123" y="31"/>
                      <a:pt x="144" y="25"/>
                      <a:pt x="155" y="11"/>
                    </a:cubicBezTo>
                    <a:close/>
                  </a:path>
                </a:pathLst>
              </a:custGeom>
              <a:noFill/>
              <a:ln w="28575">
                <a:solidFill>
                  <a:srgbClr val="21518B"/>
                </a:solidFill>
                <a:round/>
              </a:ln>
            </p:spPr>
            <p:txBody>
              <a:bodyPr/>
              <a:lstStyle/>
              <a:p>
                <a:endParaRPr lang="zh-CN" altLang="en-US" sz="1000">
                  <a:latin typeface="微软雅黑" panose="020B0503020204020204" pitchFamily="34" charset="-122"/>
                  <a:ea typeface="微软雅黑" panose="020B0503020204020204" pitchFamily="34" charset="-122"/>
                </a:endParaRPr>
              </a:p>
            </p:txBody>
          </p:sp>
          <p:sp>
            <p:nvSpPr>
              <p:cNvPr id="188" name="Freeform 20"/>
              <p:cNvSpPr>
                <a:spLocks noChangeArrowheads="1"/>
              </p:cNvSpPr>
              <p:nvPr/>
            </p:nvSpPr>
            <p:spPr bwMode="auto">
              <a:xfrm>
                <a:off x="397906" y="0"/>
                <a:ext cx="353211" cy="142809"/>
              </a:xfrm>
              <a:custGeom>
                <a:avLst/>
                <a:gdLst>
                  <a:gd name="T0" fmla="*/ 13293109 w 137"/>
                  <a:gd name="T1" fmla="*/ 218251548 h 58"/>
                  <a:gd name="T2" fmla="*/ 245940561 w 137"/>
                  <a:gd name="T3" fmla="*/ 115187770 h 58"/>
                  <a:gd name="T4" fmla="*/ 425410422 w 137"/>
                  <a:gd name="T5" fmla="*/ 0 h 58"/>
                  <a:gd name="T6" fmla="*/ 584938041 w 137"/>
                  <a:gd name="T7" fmla="*/ 115187770 h 58"/>
                  <a:gd name="T8" fmla="*/ 877407062 w 137"/>
                  <a:gd name="T9" fmla="*/ 291002884 h 58"/>
                  <a:gd name="T10" fmla="*/ 518467341 w 137"/>
                  <a:gd name="T11" fmla="*/ 327377321 h 58"/>
                  <a:gd name="T12" fmla="*/ 13293109 w 137"/>
                  <a:gd name="T13" fmla="*/ 218251548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7" h="58">
                    <a:moveTo>
                      <a:pt x="2" y="36"/>
                    </a:moveTo>
                    <a:cubicBezTo>
                      <a:pt x="2" y="36"/>
                      <a:pt x="19" y="25"/>
                      <a:pt x="37" y="19"/>
                    </a:cubicBezTo>
                    <a:cubicBezTo>
                      <a:pt x="55" y="13"/>
                      <a:pt x="64" y="0"/>
                      <a:pt x="64" y="0"/>
                    </a:cubicBezTo>
                    <a:cubicBezTo>
                      <a:pt x="64" y="0"/>
                      <a:pt x="65" y="8"/>
                      <a:pt x="88" y="19"/>
                    </a:cubicBezTo>
                    <a:cubicBezTo>
                      <a:pt x="112" y="31"/>
                      <a:pt x="127" y="38"/>
                      <a:pt x="132" y="48"/>
                    </a:cubicBezTo>
                    <a:cubicBezTo>
                      <a:pt x="137" y="58"/>
                      <a:pt x="78" y="54"/>
                      <a:pt x="78" y="54"/>
                    </a:cubicBezTo>
                    <a:cubicBezTo>
                      <a:pt x="78" y="54"/>
                      <a:pt x="0" y="35"/>
                      <a:pt x="2" y="36"/>
                    </a:cubicBezTo>
                    <a:close/>
                  </a:path>
                </a:pathLst>
              </a:custGeom>
              <a:solidFill>
                <a:srgbClr val="21518B"/>
              </a:solidFill>
              <a:ln w="9525">
                <a:noFill/>
                <a:round/>
              </a:ln>
            </p:spPr>
            <p:txBody>
              <a:bodyPr/>
              <a:lstStyle/>
              <a:p>
                <a:endParaRPr lang="zh-CN" altLang="en-US" sz="1000">
                  <a:latin typeface="微软雅黑" panose="020B0503020204020204" pitchFamily="34" charset="-122"/>
                  <a:ea typeface="微软雅黑" panose="020B0503020204020204" pitchFamily="34" charset="-122"/>
                </a:endParaRPr>
              </a:p>
            </p:txBody>
          </p:sp>
        </p:grpSp>
        <p:sp>
          <p:nvSpPr>
            <p:cNvPr id="185" name="矩形 184"/>
            <p:cNvSpPr/>
            <p:nvPr/>
          </p:nvSpPr>
          <p:spPr>
            <a:xfrm>
              <a:off x="1598937" y="2995736"/>
              <a:ext cx="1116963" cy="337185"/>
            </a:xfrm>
            <a:prstGeom prst="rect">
              <a:avLst/>
            </a:prstGeom>
          </p:spPr>
          <p:txBody>
            <a:bodyPr wrap="none">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科创板</a:t>
              </a:r>
              <a:r>
                <a:rPr lang="en-US" altLang="zh-CN" sz="1600" b="1" dirty="0">
                  <a:solidFill>
                    <a:srgbClr val="E1ED8C"/>
                  </a:solidFill>
                  <a:latin typeface="微软雅黑" panose="020B0503020204020204" pitchFamily="34" charset="-122"/>
                  <a:ea typeface="微软雅黑" panose="020B0503020204020204" pitchFamily="34" charset="-122"/>
                </a:rPr>
                <a:t>487</a:t>
              </a:r>
              <a:r>
                <a:rPr lang="zh-CN" altLang="en-US" sz="1100" b="1" dirty="0">
                  <a:solidFill>
                    <a:schemeClr val="bg1"/>
                  </a:solidFill>
                  <a:latin typeface="微软雅黑" panose="020B0503020204020204" pitchFamily="34" charset="-122"/>
                  <a:ea typeface="微软雅黑" panose="020B0503020204020204" pitchFamily="34" charset="-122"/>
                </a:rPr>
                <a:t>家</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8000">
        <p14:prism isInverted="1" isContent="1"/>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down)">
                                      <p:cBhvr>
                                        <p:cTn id="10" dur="500"/>
                                        <p:tgtEl>
                                          <p:spTgt spid="54"/>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par>
                                <p:cTn id="18" presetID="22" presetClass="entr" presetSubtype="4"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par>
                                <p:cTn id="21" presetID="22" presetClass="entr" presetSubtype="4"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down)">
                                      <p:cBhvr>
                                        <p:cTn id="23" dur="500"/>
                                        <p:tgtEl>
                                          <p:spTgt spid="30"/>
                                        </p:tgtEl>
                                      </p:cBhvr>
                                    </p:animEffect>
                                  </p:childTnLst>
                                </p:cTn>
                              </p:par>
                              <p:par>
                                <p:cTn id="24" presetID="22" presetClass="entr" presetSubtype="4" fill="hold"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down)">
                                      <p:cBhvr>
                                        <p:cTn id="26" dur="500"/>
                                        <p:tgtEl>
                                          <p:spTgt spid="48"/>
                                        </p:tgtEl>
                                      </p:cBhvr>
                                    </p:animEffect>
                                  </p:childTnLst>
                                </p:cTn>
                              </p:par>
                              <p:par>
                                <p:cTn id="27" presetID="22" presetClass="entr" presetSubtype="4"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wipe(down)">
                                      <p:cBhvr>
                                        <p:cTn id="29" dur="500"/>
                                        <p:tgtEl>
                                          <p:spTgt spid="60"/>
                                        </p:tgtEl>
                                      </p:cBhvr>
                                    </p:animEffect>
                                  </p:childTnLst>
                                </p:cTn>
                              </p:par>
                              <p:par>
                                <p:cTn id="30" presetID="22" presetClass="entr" presetSubtype="4"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down)">
                                      <p:cBhvr>
                                        <p:cTn id="32" dur="500"/>
                                        <p:tgtEl>
                                          <p:spTgt spid="42"/>
                                        </p:tgtEl>
                                      </p:cBhvr>
                                    </p:animEffect>
                                  </p:childTnLst>
                                </p:cTn>
                              </p:par>
                              <p:par>
                                <p:cTn id="33" presetID="22" presetClass="entr" presetSubtype="4"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down)">
                                      <p:cBhvr>
                                        <p:cTn id="35" dur="500"/>
                                        <p:tgtEl>
                                          <p:spTgt spid="6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wipe(down)">
                                      <p:cBhvr>
                                        <p:cTn id="40" dur="500"/>
                                        <p:tgtEl>
                                          <p:spTgt spid="80"/>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wipe(down)">
                                      <p:cBhvr>
                                        <p:cTn id="43" dur="500"/>
                                        <p:tgtEl>
                                          <p:spTgt spid="7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wipe(down)">
                                      <p:cBhvr>
                                        <p:cTn id="46" dur="500"/>
                                        <p:tgtEl>
                                          <p:spTgt spid="81"/>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wipe(down)">
                                      <p:cBhvr>
                                        <p:cTn id="49" dur="500"/>
                                        <p:tgtEl>
                                          <p:spTgt spid="7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wipe(down)">
                                      <p:cBhvr>
                                        <p:cTn id="52" dur="500"/>
                                        <p:tgtEl>
                                          <p:spTgt spid="7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80"/>
                                        </p:tgtEl>
                                        <p:attrNameLst>
                                          <p:attrName>style.visibility</p:attrName>
                                        </p:attrNameLst>
                                      </p:cBhvr>
                                      <p:to>
                                        <p:strVal val="visible"/>
                                      </p:to>
                                    </p:set>
                                    <p:animEffect transition="in" filter="wipe(down)">
                                      <p:cBhvr>
                                        <p:cTn id="55" dur="500"/>
                                        <p:tgtEl>
                                          <p:spTgt spid="18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wipe(down)">
                                      <p:cBhvr>
                                        <p:cTn id="58" dur="500"/>
                                        <p:tgtEl>
                                          <p:spTgt spid="77"/>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81"/>
                                        </p:tgtEl>
                                        <p:attrNameLst>
                                          <p:attrName>style.visibility</p:attrName>
                                        </p:attrNameLst>
                                      </p:cBhvr>
                                      <p:to>
                                        <p:strVal val="visible"/>
                                      </p:to>
                                    </p:set>
                                    <p:animEffect transition="in" filter="wipe(down)">
                                      <p:cBhvr>
                                        <p:cTn id="61" dur="500"/>
                                        <p:tgtEl>
                                          <p:spTgt spid="181"/>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wipe(down)">
                                      <p:cBhvr>
                                        <p:cTn id="64" dur="500"/>
                                        <p:tgtEl>
                                          <p:spTgt spid="72"/>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76"/>
                                        </p:tgtEl>
                                        <p:attrNameLst>
                                          <p:attrName>style.visibility</p:attrName>
                                        </p:attrNameLst>
                                      </p:cBhvr>
                                      <p:to>
                                        <p:strVal val="visible"/>
                                      </p:to>
                                    </p:set>
                                    <p:animEffect transition="in" filter="wipe(down)">
                                      <p:cBhvr>
                                        <p:cTn id="67" dur="500"/>
                                        <p:tgtEl>
                                          <p:spTgt spid="76"/>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wipe(down)">
                                      <p:cBhvr>
                                        <p:cTn id="70" dur="500"/>
                                        <p:tgtEl>
                                          <p:spTgt spid="79"/>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78"/>
                                        </p:tgtEl>
                                        <p:attrNameLst>
                                          <p:attrName>style.visibility</p:attrName>
                                        </p:attrNameLst>
                                      </p:cBhvr>
                                      <p:to>
                                        <p:strVal val="visible"/>
                                      </p:to>
                                    </p:set>
                                    <p:animEffect transition="in" filter="wipe(down)">
                                      <p:cBhvr>
                                        <p:cTn id="73" dur="500"/>
                                        <p:tgtEl>
                                          <p:spTgt spid="78"/>
                                        </p:tgtEl>
                                      </p:cBhvr>
                                    </p:animEffect>
                                  </p:childTnLst>
                                </p:cTn>
                              </p:par>
                            </p:childTnLst>
                          </p:cTn>
                        </p:par>
                      </p:childTnLst>
                    </p:cTn>
                  </p:par>
                  <p:par>
                    <p:cTn id="74" fill="hold">
                      <p:stCondLst>
                        <p:cond delay="indefinite"/>
                      </p:stCondLst>
                      <p:childTnLst>
                        <p:par>
                          <p:cTn id="75" fill="hold">
                            <p:stCondLst>
                              <p:cond delay="0"/>
                            </p:stCondLst>
                            <p:childTnLst>
                              <p:par>
                                <p:cTn id="76" presetID="14" presetClass="entr" presetSubtype="10" fill="hold" nodeType="clickEffect">
                                  <p:stCondLst>
                                    <p:cond delay="0"/>
                                  </p:stCondLst>
                                  <p:childTnLst>
                                    <p:set>
                                      <p:cBhvr>
                                        <p:cTn id="77" dur="1" fill="hold">
                                          <p:stCondLst>
                                            <p:cond delay="0"/>
                                          </p:stCondLst>
                                        </p:cTn>
                                        <p:tgtEl>
                                          <p:spTgt spid="124"/>
                                        </p:tgtEl>
                                        <p:attrNameLst>
                                          <p:attrName>style.visibility</p:attrName>
                                        </p:attrNameLst>
                                      </p:cBhvr>
                                      <p:to>
                                        <p:strVal val="visible"/>
                                      </p:to>
                                    </p:set>
                                    <p:animEffect transition="in" filter="randombar(horizontal)">
                                      <p:cBhvr>
                                        <p:cTn id="78" dur="500"/>
                                        <p:tgtEl>
                                          <p:spTgt spid="124"/>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82"/>
                                        </p:tgtEl>
                                        <p:attrNameLst>
                                          <p:attrName>style.visibility</p:attrName>
                                        </p:attrNameLst>
                                      </p:cBhvr>
                                      <p:to>
                                        <p:strVal val="visible"/>
                                      </p:to>
                                    </p:set>
                                    <p:animEffect transition="in" filter="wipe(down)">
                                      <p:cBhvr>
                                        <p:cTn id="82" dur="500"/>
                                        <p:tgtEl>
                                          <p:spTgt spid="82"/>
                                        </p:tgtEl>
                                      </p:cBhvr>
                                    </p:animEffect>
                                  </p:childTnLst>
                                </p:cTn>
                              </p:par>
                              <p:par>
                                <p:cTn id="83" presetID="22" presetClass="entr" presetSubtype="4"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animEffect transition="in" filter="wipe(down)">
                                      <p:cBhvr>
                                        <p:cTn id="85" dur="500"/>
                                        <p:tgtEl>
                                          <p:spTgt spid="112"/>
                                        </p:tgtEl>
                                      </p:cBhvr>
                                    </p:animEffect>
                                  </p:childTnLst>
                                </p:cTn>
                              </p:par>
                              <p:par>
                                <p:cTn id="86" presetID="22" presetClass="entr" presetSubtype="4" fill="hold" nodeType="withEffect">
                                  <p:stCondLst>
                                    <p:cond delay="0"/>
                                  </p:stCondLst>
                                  <p:childTnLst>
                                    <p:set>
                                      <p:cBhvr>
                                        <p:cTn id="87" dur="1" fill="hold">
                                          <p:stCondLst>
                                            <p:cond delay="0"/>
                                          </p:stCondLst>
                                        </p:cTn>
                                        <p:tgtEl>
                                          <p:spTgt spid="106"/>
                                        </p:tgtEl>
                                        <p:attrNameLst>
                                          <p:attrName>style.visibility</p:attrName>
                                        </p:attrNameLst>
                                      </p:cBhvr>
                                      <p:to>
                                        <p:strVal val="visible"/>
                                      </p:to>
                                    </p:set>
                                    <p:animEffect transition="in" filter="wipe(down)">
                                      <p:cBhvr>
                                        <p:cTn id="88" dur="500"/>
                                        <p:tgtEl>
                                          <p:spTgt spid="106"/>
                                        </p:tgtEl>
                                      </p:cBhvr>
                                    </p:animEffect>
                                  </p:childTnLst>
                                </p:cTn>
                              </p:par>
                              <p:par>
                                <p:cTn id="89" presetID="22" presetClass="entr" presetSubtype="4" fill="hold" nodeType="withEffect">
                                  <p:stCondLst>
                                    <p:cond delay="0"/>
                                  </p:stCondLst>
                                  <p:childTnLst>
                                    <p:set>
                                      <p:cBhvr>
                                        <p:cTn id="90" dur="1" fill="hold">
                                          <p:stCondLst>
                                            <p:cond delay="0"/>
                                          </p:stCondLst>
                                        </p:cTn>
                                        <p:tgtEl>
                                          <p:spTgt spid="88"/>
                                        </p:tgtEl>
                                        <p:attrNameLst>
                                          <p:attrName>style.visibility</p:attrName>
                                        </p:attrNameLst>
                                      </p:cBhvr>
                                      <p:to>
                                        <p:strVal val="visible"/>
                                      </p:to>
                                    </p:set>
                                    <p:animEffect transition="in" filter="wipe(down)">
                                      <p:cBhvr>
                                        <p:cTn id="91" dur="500"/>
                                        <p:tgtEl>
                                          <p:spTgt spid="88"/>
                                        </p:tgtEl>
                                      </p:cBhvr>
                                    </p:animEffect>
                                  </p:childTnLst>
                                </p:cTn>
                              </p:par>
                              <p:par>
                                <p:cTn id="92" presetID="22" presetClass="entr" presetSubtype="4" fill="hold" nodeType="withEffect">
                                  <p:stCondLst>
                                    <p:cond delay="0"/>
                                  </p:stCondLst>
                                  <p:childTnLst>
                                    <p:set>
                                      <p:cBhvr>
                                        <p:cTn id="93" dur="1" fill="hold">
                                          <p:stCondLst>
                                            <p:cond delay="0"/>
                                          </p:stCondLst>
                                        </p:cTn>
                                        <p:tgtEl>
                                          <p:spTgt spid="118"/>
                                        </p:tgtEl>
                                        <p:attrNameLst>
                                          <p:attrName>style.visibility</p:attrName>
                                        </p:attrNameLst>
                                      </p:cBhvr>
                                      <p:to>
                                        <p:strVal val="visible"/>
                                      </p:to>
                                    </p:set>
                                    <p:animEffect transition="in" filter="wipe(down)">
                                      <p:cBhvr>
                                        <p:cTn id="94" dur="500"/>
                                        <p:tgtEl>
                                          <p:spTgt spid="118"/>
                                        </p:tgtEl>
                                      </p:cBhvr>
                                    </p:animEffect>
                                  </p:childTnLst>
                                </p:cTn>
                              </p:par>
                              <p:par>
                                <p:cTn id="95" presetID="22" presetClass="entr" presetSubtype="4" fill="hold" nodeType="withEffect">
                                  <p:stCondLst>
                                    <p:cond delay="0"/>
                                  </p:stCondLst>
                                  <p:childTnLst>
                                    <p:set>
                                      <p:cBhvr>
                                        <p:cTn id="96" dur="1" fill="hold">
                                          <p:stCondLst>
                                            <p:cond delay="0"/>
                                          </p:stCondLst>
                                        </p:cTn>
                                        <p:tgtEl>
                                          <p:spTgt spid="100"/>
                                        </p:tgtEl>
                                        <p:attrNameLst>
                                          <p:attrName>style.visibility</p:attrName>
                                        </p:attrNameLst>
                                      </p:cBhvr>
                                      <p:to>
                                        <p:strVal val="visible"/>
                                      </p:to>
                                    </p:set>
                                    <p:animEffect transition="in" filter="wipe(down)">
                                      <p:cBhvr>
                                        <p:cTn id="97" dur="500"/>
                                        <p:tgtEl>
                                          <p:spTgt spid="100"/>
                                        </p:tgtEl>
                                      </p:cBhvr>
                                    </p:animEffect>
                                  </p:childTnLst>
                                </p:cTn>
                              </p:par>
                              <p:par>
                                <p:cTn id="98" presetID="22" presetClass="entr" presetSubtype="4" fill="hold" nodeType="withEffect">
                                  <p:stCondLst>
                                    <p:cond delay="0"/>
                                  </p:stCondLst>
                                  <p:childTnLst>
                                    <p:set>
                                      <p:cBhvr>
                                        <p:cTn id="99" dur="1" fill="hold">
                                          <p:stCondLst>
                                            <p:cond delay="0"/>
                                          </p:stCondLst>
                                        </p:cTn>
                                        <p:tgtEl>
                                          <p:spTgt spid="94"/>
                                        </p:tgtEl>
                                        <p:attrNameLst>
                                          <p:attrName>style.visibility</p:attrName>
                                        </p:attrNameLst>
                                      </p:cBhvr>
                                      <p:to>
                                        <p:strVal val="visible"/>
                                      </p:to>
                                    </p:set>
                                    <p:animEffect transition="in" filter="wipe(down)">
                                      <p:cBhvr>
                                        <p:cTn id="100" dur="500"/>
                                        <p:tgtEl>
                                          <p:spTgt spid="94"/>
                                        </p:tgtEl>
                                      </p:cBhvr>
                                    </p:animEffect>
                                  </p:childTnLst>
                                </p:cTn>
                              </p:par>
                              <p:par>
                                <p:cTn id="101" presetID="22" presetClass="entr" presetSubtype="4" fill="hold" nodeType="withEffect">
                                  <p:stCondLst>
                                    <p:cond delay="0"/>
                                  </p:stCondLst>
                                  <p:childTnLst>
                                    <p:set>
                                      <p:cBhvr>
                                        <p:cTn id="102" dur="1" fill="hold">
                                          <p:stCondLst>
                                            <p:cond delay="0"/>
                                          </p:stCondLst>
                                        </p:cTn>
                                        <p:tgtEl>
                                          <p:spTgt spid="172"/>
                                        </p:tgtEl>
                                        <p:attrNameLst>
                                          <p:attrName>style.visibility</p:attrName>
                                        </p:attrNameLst>
                                      </p:cBhvr>
                                      <p:to>
                                        <p:strVal val="visible"/>
                                      </p:to>
                                    </p:set>
                                    <p:animEffect transition="in" filter="wipe(down)">
                                      <p:cBhvr>
                                        <p:cTn id="103" dur="500"/>
                                        <p:tgtEl>
                                          <p:spTgt spid="172"/>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nodeType="clickEffect">
                                  <p:stCondLst>
                                    <p:cond delay="0"/>
                                  </p:stCondLst>
                                  <p:childTnLst>
                                    <p:set>
                                      <p:cBhvr>
                                        <p:cTn id="107" dur="1" fill="hold">
                                          <p:stCondLst>
                                            <p:cond delay="0"/>
                                          </p:stCondLst>
                                        </p:cTn>
                                        <p:tgtEl>
                                          <p:spTgt spid="124"/>
                                        </p:tgtEl>
                                        <p:attrNameLst>
                                          <p:attrName>style.visibility</p:attrName>
                                        </p:attrNameLst>
                                      </p:cBhvr>
                                      <p:to>
                                        <p:strVal val="hidden"/>
                                      </p:to>
                                    </p:set>
                                  </p:childTnLst>
                                </p:cTn>
                              </p:par>
                            </p:childTnLst>
                          </p:cTn>
                        </p:par>
                        <p:par>
                          <p:cTn id="108" fill="hold">
                            <p:stCondLst>
                              <p:cond delay="0"/>
                            </p:stCondLst>
                            <p:childTnLst>
                              <p:par>
                                <p:cTn id="109" presetID="42" presetClass="path" presetSubtype="0" accel="50000" decel="50000" fill="hold" nodeType="afterEffect">
                                  <p:stCondLst>
                                    <p:cond delay="0"/>
                                  </p:stCondLst>
                                  <p:childTnLst>
                                    <p:animMotion origin="layout" path="M 1.04167E-6 -1.11111E-6 L 0.07318 -0.09699 " pathEditMode="relative" rAng="0" ptsTypes="AA">
                                      <p:cBhvr>
                                        <p:cTn id="110" dur="2000" fill="hold"/>
                                        <p:tgtEl>
                                          <p:spTgt spid="118"/>
                                        </p:tgtEl>
                                        <p:attrNameLst>
                                          <p:attrName>ppt_x</p:attrName>
                                          <p:attrName>ppt_y</p:attrName>
                                        </p:attrNameLst>
                                      </p:cBhvr>
                                      <p:rCtr x="3659" y="-4861"/>
                                    </p:animMotion>
                                  </p:childTnLst>
                                </p:cTn>
                              </p:par>
                              <p:par>
                                <p:cTn id="111" presetID="42" presetClass="path" presetSubtype="0" accel="50000" decel="50000" fill="hold" nodeType="withEffect">
                                  <p:stCondLst>
                                    <p:cond delay="0"/>
                                  </p:stCondLst>
                                  <p:childTnLst>
                                    <p:animMotion origin="layout" path="M 4.79167E-6 1.48148E-6 L 0.38828 0.14398 " pathEditMode="relative" rAng="0" ptsTypes="AA">
                                      <p:cBhvr>
                                        <p:cTn id="112" dur="2000" fill="hold"/>
                                        <p:tgtEl>
                                          <p:spTgt spid="94"/>
                                        </p:tgtEl>
                                        <p:attrNameLst>
                                          <p:attrName>ppt_x</p:attrName>
                                          <p:attrName>ppt_y</p:attrName>
                                        </p:attrNameLst>
                                      </p:cBhvr>
                                      <p:rCtr x="19414" y="7199"/>
                                    </p:animMotion>
                                  </p:childTnLst>
                                </p:cTn>
                              </p:par>
                              <p:par>
                                <p:cTn id="113" presetID="42" presetClass="path" presetSubtype="0" accel="50000" decel="50000" fill="hold" nodeType="withEffect">
                                  <p:stCondLst>
                                    <p:cond delay="0"/>
                                  </p:stCondLst>
                                  <p:childTnLst>
                                    <p:animMotion origin="layout" path="M -4.375E-6 -3.33333E-6 L 0.36472 -0.20416 " pathEditMode="relative" rAng="0" ptsTypes="AA">
                                      <p:cBhvr>
                                        <p:cTn id="114" dur="2000" fill="hold"/>
                                        <p:tgtEl>
                                          <p:spTgt spid="100"/>
                                        </p:tgtEl>
                                        <p:attrNameLst>
                                          <p:attrName>ppt_x</p:attrName>
                                          <p:attrName>ppt_y</p:attrName>
                                        </p:attrNameLst>
                                      </p:cBhvr>
                                      <p:rCtr x="18229" y="-10208"/>
                                    </p:animMotion>
                                  </p:childTnLst>
                                </p:cTn>
                              </p:par>
                              <p:par>
                                <p:cTn id="115" presetID="42" presetClass="path" presetSubtype="0" accel="50000" decel="50000" fill="hold" nodeType="withEffect">
                                  <p:stCondLst>
                                    <p:cond delay="0"/>
                                  </p:stCondLst>
                                  <p:childTnLst>
                                    <p:animMotion origin="layout" path="M -1.45833E-6 2.96296E-6 L -0.35625 0.28287 " pathEditMode="relative" rAng="0" ptsTypes="AA">
                                      <p:cBhvr>
                                        <p:cTn id="116" dur="2000" fill="hold"/>
                                        <p:tgtEl>
                                          <p:spTgt spid="88"/>
                                        </p:tgtEl>
                                        <p:attrNameLst>
                                          <p:attrName>ppt_x</p:attrName>
                                          <p:attrName>ppt_y</p:attrName>
                                        </p:attrNameLst>
                                      </p:cBhvr>
                                      <p:rCtr x="-17812" y="14144"/>
                                    </p:animMotion>
                                  </p:childTnLst>
                                </p:cTn>
                              </p:par>
                              <p:par>
                                <p:cTn id="117" presetID="42" presetClass="path" presetSubtype="0" accel="50000" decel="50000" fill="hold" nodeType="withEffect">
                                  <p:stCondLst>
                                    <p:cond delay="0"/>
                                  </p:stCondLst>
                                  <p:childTnLst>
                                    <p:animMotion origin="layout" path="M -1.04167E-6 -4.44444E-6 L -0.18034 0.39144 " pathEditMode="relative" rAng="0" ptsTypes="AA">
                                      <p:cBhvr>
                                        <p:cTn id="118" dur="2000" fill="hold"/>
                                        <p:tgtEl>
                                          <p:spTgt spid="106"/>
                                        </p:tgtEl>
                                        <p:attrNameLst>
                                          <p:attrName>ppt_x</p:attrName>
                                          <p:attrName>ppt_y</p:attrName>
                                        </p:attrNameLst>
                                      </p:cBhvr>
                                      <p:rCtr x="-9023" y="19560"/>
                                    </p:animMotion>
                                  </p:childTnLst>
                                </p:cTn>
                              </p:par>
                              <p:par>
                                <p:cTn id="119" presetID="42" presetClass="path" presetSubtype="0" accel="50000" decel="50000" fill="hold" nodeType="withEffect">
                                  <p:stCondLst>
                                    <p:cond delay="0"/>
                                  </p:stCondLst>
                                  <p:childTnLst>
                                    <p:animMotion origin="layout" path="M 0.00599 0.00092 L -0.00013 0.39537 " pathEditMode="relative" rAng="0" ptsTypes="AA">
                                      <p:cBhvr>
                                        <p:cTn id="120" dur="2000" fill="hold"/>
                                        <p:tgtEl>
                                          <p:spTgt spid="112"/>
                                        </p:tgtEl>
                                        <p:attrNameLst>
                                          <p:attrName>ppt_x</p:attrName>
                                          <p:attrName>ppt_y</p:attrName>
                                        </p:attrNameLst>
                                      </p:cBhvr>
                                      <p:rCtr x="-313" y="19722"/>
                                    </p:animMotion>
                                  </p:childTnLst>
                                </p:cTn>
                              </p:par>
                              <p:par>
                                <p:cTn id="121" presetID="42" presetClass="path" presetSubtype="0" accel="50000" decel="50000" fill="hold" nodeType="withEffect">
                                  <p:stCondLst>
                                    <p:cond delay="0"/>
                                  </p:stCondLst>
                                  <p:childTnLst>
                                    <p:animMotion origin="layout" path="M -3.54167E-6 2.59259E-6 L 0.24636 0.39236 " pathEditMode="relative" rAng="0" ptsTypes="AA">
                                      <p:cBhvr>
                                        <p:cTn id="122" dur="2000" fill="hold"/>
                                        <p:tgtEl>
                                          <p:spTgt spid="82"/>
                                        </p:tgtEl>
                                        <p:attrNameLst>
                                          <p:attrName>ppt_x</p:attrName>
                                          <p:attrName>ppt_y</p:attrName>
                                        </p:attrNameLst>
                                      </p:cBhvr>
                                      <p:rCtr x="12318" y="19606"/>
                                    </p:animMotion>
                                  </p:childTnLst>
                                </p:cTn>
                              </p:par>
                              <p:par>
                                <p:cTn id="123" presetID="42" presetClass="path" presetSubtype="0" accel="50000" decel="50000" fill="hold" nodeType="withEffect">
                                  <p:stCondLst>
                                    <p:cond delay="0"/>
                                  </p:stCondLst>
                                  <p:childTnLst>
                                    <p:animMotion origin="layout" path="M -1.66667E-6 1.48148E-6 L -0.40273 0.08634 " pathEditMode="relative" rAng="0" ptsTypes="AA">
                                      <p:cBhvr>
                                        <p:cTn id="124" dur="2000" fill="hold"/>
                                        <p:tgtEl>
                                          <p:spTgt spid="172"/>
                                        </p:tgtEl>
                                        <p:attrNameLst>
                                          <p:attrName>ppt_x</p:attrName>
                                          <p:attrName>ppt_y</p:attrName>
                                        </p:attrNameLst>
                                      </p:cBhvr>
                                      <p:rCtr x="-20143" y="4306"/>
                                    </p:animMotion>
                                  </p:childTnLst>
                                </p:cTn>
                              </p:par>
                            </p:childTnLst>
                          </p:cTn>
                        </p:par>
                        <p:par>
                          <p:cTn id="125" fill="hold">
                            <p:stCondLst>
                              <p:cond delay="2000"/>
                            </p:stCondLst>
                            <p:childTnLst>
                              <p:par>
                                <p:cTn id="126" presetID="1" presetClass="exit" presetSubtype="0" fill="hold" nodeType="afterEffect">
                                  <p:stCondLst>
                                    <p:cond delay="0"/>
                                  </p:stCondLst>
                                  <p:childTnLst>
                                    <p:set>
                                      <p:cBhvr>
                                        <p:cTn id="127" dur="1" fill="hold">
                                          <p:stCondLst>
                                            <p:cond delay="0"/>
                                          </p:stCondLst>
                                        </p:cTn>
                                        <p:tgtEl>
                                          <p:spTgt spid="118"/>
                                        </p:tgtEl>
                                        <p:attrNameLst>
                                          <p:attrName>style.visibility</p:attrName>
                                        </p:attrNameLst>
                                      </p:cBhvr>
                                      <p:to>
                                        <p:strVal val="hidden"/>
                                      </p:to>
                                    </p:set>
                                  </p:childTnLst>
                                </p:cTn>
                              </p:par>
                            </p:childTnLst>
                          </p:cTn>
                        </p:par>
                        <p:par>
                          <p:cTn id="128" fill="hold">
                            <p:stCondLst>
                              <p:cond delay="2000"/>
                            </p:stCondLst>
                            <p:childTnLst>
                              <p:par>
                                <p:cTn id="129" presetID="1" presetClass="exit" presetSubtype="0" fill="hold" nodeType="afterEffect">
                                  <p:stCondLst>
                                    <p:cond delay="0"/>
                                  </p:stCondLst>
                                  <p:childTnLst>
                                    <p:set>
                                      <p:cBhvr>
                                        <p:cTn id="130" dur="1" fill="hold">
                                          <p:stCondLst>
                                            <p:cond delay="0"/>
                                          </p:stCondLst>
                                        </p:cTn>
                                        <p:tgtEl>
                                          <p:spTgt spid="94"/>
                                        </p:tgtEl>
                                        <p:attrNameLst>
                                          <p:attrName>style.visibility</p:attrName>
                                        </p:attrNameLst>
                                      </p:cBhvr>
                                      <p:to>
                                        <p:strVal val="hidden"/>
                                      </p:to>
                                    </p:set>
                                  </p:childTnLst>
                                </p:cTn>
                              </p:par>
                            </p:childTnLst>
                          </p:cTn>
                        </p:par>
                        <p:par>
                          <p:cTn id="131" fill="hold">
                            <p:stCondLst>
                              <p:cond delay="2000"/>
                            </p:stCondLst>
                            <p:childTnLst>
                              <p:par>
                                <p:cTn id="132" presetID="1" presetClass="exit" presetSubtype="0" fill="hold" nodeType="afterEffect">
                                  <p:stCondLst>
                                    <p:cond delay="0"/>
                                  </p:stCondLst>
                                  <p:childTnLst>
                                    <p:set>
                                      <p:cBhvr>
                                        <p:cTn id="133" dur="1" fill="hold">
                                          <p:stCondLst>
                                            <p:cond delay="0"/>
                                          </p:stCondLst>
                                        </p:cTn>
                                        <p:tgtEl>
                                          <p:spTgt spid="100"/>
                                        </p:tgtEl>
                                        <p:attrNameLst>
                                          <p:attrName>style.visibility</p:attrName>
                                        </p:attrNameLst>
                                      </p:cBhvr>
                                      <p:to>
                                        <p:strVal val="hidden"/>
                                      </p:to>
                                    </p:set>
                                  </p:childTnLst>
                                </p:cTn>
                              </p:par>
                            </p:childTnLst>
                          </p:cTn>
                        </p:par>
                        <p:par>
                          <p:cTn id="134" fill="hold">
                            <p:stCondLst>
                              <p:cond delay="2000"/>
                            </p:stCondLst>
                            <p:childTnLst>
                              <p:par>
                                <p:cTn id="135" presetID="1" presetClass="exit" presetSubtype="0" fill="hold" nodeType="afterEffect">
                                  <p:stCondLst>
                                    <p:cond delay="0"/>
                                  </p:stCondLst>
                                  <p:childTnLst>
                                    <p:set>
                                      <p:cBhvr>
                                        <p:cTn id="136" dur="1" fill="hold">
                                          <p:stCondLst>
                                            <p:cond delay="0"/>
                                          </p:stCondLst>
                                        </p:cTn>
                                        <p:tgtEl>
                                          <p:spTgt spid="88"/>
                                        </p:tgtEl>
                                        <p:attrNameLst>
                                          <p:attrName>style.visibility</p:attrName>
                                        </p:attrNameLst>
                                      </p:cBhvr>
                                      <p:to>
                                        <p:strVal val="hidden"/>
                                      </p:to>
                                    </p:set>
                                  </p:childTnLst>
                                </p:cTn>
                              </p:par>
                            </p:childTnLst>
                          </p:cTn>
                        </p:par>
                        <p:par>
                          <p:cTn id="137" fill="hold">
                            <p:stCondLst>
                              <p:cond delay="2000"/>
                            </p:stCondLst>
                            <p:childTnLst>
                              <p:par>
                                <p:cTn id="138" presetID="1" presetClass="exit" presetSubtype="0" fill="hold" nodeType="afterEffect">
                                  <p:stCondLst>
                                    <p:cond delay="0"/>
                                  </p:stCondLst>
                                  <p:childTnLst>
                                    <p:set>
                                      <p:cBhvr>
                                        <p:cTn id="139" dur="1" fill="hold">
                                          <p:stCondLst>
                                            <p:cond delay="0"/>
                                          </p:stCondLst>
                                        </p:cTn>
                                        <p:tgtEl>
                                          <p:spTgt spid="106"/>
                                        </p:tgtEl>
                                        <p:attrNameLst>
                                          <p:attrName>style.visibility</p:attrName>
                                        </p:attrNameLst>
                                      </p:cBhvr>
                                      <p:to>
                                        <p:strVal val="hidden"/>
                                      </p:to>
                                    </p:set>
                                  </p:childTnLst>
                                </p:cTn>
                              </p:par>
                            </p:childTnLst>
                          </p:cTn>
                        </p:par>
                        <p:par>
                          <p:cTn id="140" fill="hold">
                            <p:stCondLst>
                              <p:cond delay="2000"/>
                            </p:stCondLst>
                            <p:childTnLst>
                              <p:par>
                                <p:cTn id="141" presetID="1" presetClass="exit" presetSubtype="0" fill="hold" nodeType="afterEffect">
                                  <p:stCondLst>
                                    <p:cond delay="0"/>
                                  </p:stCondLst>
                                  <p:childTnLst>
                                    <p:set>
                                      <p:cBhvr>
                                        <p:cTn id="142" dur="1" fill="hold">
                                          <p:stCondLst>
                                            <p:cond delay="0"/>
                                          </p:stCondLst>
                                        </p:cTn>
                                        <p:tgtEl>
                                          <p:spTgt spid="112"/>
                                        </p:tgtEl>
                                        <p:attrNameLst>
                                          <p:attrName>style.visibility</p:attrName>
                                        </p:attrNameLst>
                                      </p:cBhvr>
                                      <p:to>
                                        <p:strVal val="hidden"/>
                                      </p:to>
                                    </p:set>
                                  </p:childTnLst>
                                </p:cTn>
                              </p:par>
                            </p:childTnLst>
                          </p:cTn>
                        </p:par>
                        <p:par>
                          <p:cTn id="143" fill="hold">
                            <p:stCondLst>
                              <p:cond delay="2000"/>
                            </p:stCondLst>
                            <p:childTnLst>
                              <p:par>
                                <p:cTn id="144" presetID="1" presetClass="exit" presetSubtype="0" fill="hold" nodeType="afterEffect">
                                  <p:stCondLst>
                                    <p:cond delay="0"/>
                                  </p:stCondLst>
                                  <p:childTnLst>
                                    <p:set>
                                      <p:cBhvr>
                                        <p:cTn id="145" dur="1" fill="hold">
                                          <p:stCondLst>
                                            <p:cond delay="0"/>
                                          </p:stCondLst>
                                        </p:cTn>
                                        <p:tgtEl>
                                          <p:spTgt spid="82"/>
                                        </p:tgtEl>
                                        <p:attrNameLst>
                                          <p:attrName>style.visibility</p:attrName>
                                        </p:attrNameLst>
                                      </p:cBhvr>
                                      <p:to>
                                        <p:strVal val="hidden"/>
                                      </p:to>
                                    </p:set>
                                  </p:childTnLst>
                                </p:cTn>
                              </p:par>
                            </p:childTnLst>
                          </p:cTn>
                        </p:par>
                        <p:par>
                          <p:cTn id="146" fill="hold">
                            <p:stCondLst>
                              <p:cond delay="2000"/>
                            </p:stCondLst>
                            <p:childTnLst>
                              <p:par>
                                <p:cTn id="147" presetID="1" presetClass="exit" presetSubtype="0" fill="hold" nodeType="afterEffect">
                                  <p:stCondLst>
                                    <p:cond delay="0"/>
                                  </p:stCondLst>
                                  <p:childTnLst>
                                    <p:set>
                                      <p:cBhvr>
                                        <p:cTn id="148" dur="1" fill="hold">
                                          <p:stCondLst>
                                            <p:cond delay="0"/>
                                          </p:stCondLst>
                                        </p:cTn>
                                        <p:tgtEl>
                                          <p:spTgt spid="172"/>
                                        </p:tgtEl>
                                        <p:attrNameLst>
                                          <p:attrName>style.visibility</p:attrName>
                                        </p:attrNameLst>
                                      </p:cBhvr>
                                      <p:to>
                                        <p:strVal val="hidden"/>
                                      </p:to>
                                    </p:set>
                                  </p:childTnLst>
                                </p:cTn>
                              </p:par>
                              <p:par>
                                <p:cTn id="149" presetID="53" presetClass="entr" presetSubtype="16" fill="hold" nodeType="withEffect">
                                  <p:stCondLst>
                                    <p:cond delay="0"/>
                                  </p:stCondLst>
                                  <p:childTnLst>
                                    <p:set>
                                      <p:cBhvr>
                                        <p:cTn id="150" dur="1" fill="hold">
                                          <p:stCondLst>
                                            <p:cond delay="0"/>
                                          </p:stCondLst>
                                        </p:cTn>
                                        <p:tgtEl>
                                          <p:spTgt spid="167"/>
                                        </p:tgtEl>
                                        <p:attrNameLst>
                                          <p:attrName>style.visibility</p:attrName>
                                        </p:attrNameLst>
                                      </p:cBhvr>
                                      <p:to>
                                        <p:strVal val="visible"/>
                                      </p:to>
                                    </p:set>
                                    <p:anim calcmode="lin" valueType="num">
                                      <p:cBhvr>
                                        <p:cTn id="151" dur="1000" fill="hold"/>
                                        <p:tgtEl>
                                          <p:spTgt spid="167"/>
                                        </p:tgtEl>
                                        <p:attrNameLst>
                                          <p:attrName>ppt_w</p:attrName>
                                        </p:attrNameLst>
                                      </p:cBhvr>
                                      <p:tavLst>
                                        <p:tav tm="0">
                                          <p:val>
                                            <p:fltVal val="0"/>
                                          </p:val>
                                        </p:tav>
                                        <p:tav tm="100000">
                                          <p:val>
                                            <p:strVal val="#ppt_w"/>
                                          </p:val>
                                        </p:tav>
                                      </p:tavLst>
                                    </p:anim>
                                    <p:anim calcmode="lin" valueType="num">
                                      <p:cBhvr>
                                        <p:cTn id="152" dur="1000" fill="hold"/>
                                        <p:tgtEl>
                                          <p:spTgt spid="167"/>
                                        </p:tgtEl>
                                        <p:attrNameLst>
                                          <p:attrName>ppt_h</p:attrName>
                                        </p:attrNameLst>
                                      </p:cBhvr>
                                      <p:tavLst>
                                        <p:tav tm="0">
                                          <p:val>
                                            <p:fltVal val="0"/>
                                          </p:val>
                                        </p:tav>
                                        <p:tav tm="100000">
                                          <p:val>
                                            <p:strVal val="#ppt_h"/>
                                          </p:val>
                                        </p:tav>
                                      </p:tavLst>
                                    </p:anim>
                                    <p:animEffect transition="in" filter="fade">
                                      <p:cBhvr>
                                        <p:cTn id="153" dur="1000"/>
                                        <p:tgtEl>
                                          <p:spTgt spid="167"/>
                                        </p:tgtEl>
                                      </p:cBhvr>
                                    </p:animEffect>
                                  </p:childTnLst>
                                </p:cTn>
                              </p:par>
                              <p:par>
                                <p:cTn id="154" presetID="42" presetClass="path" presetSubtype="0" accel="50000" decel="50000" fill="hold" grpId="1" nodeType="withEffect">
                                  <p:stCondLst>
                                    <p:cond delay="0"/>
                                  </p:stCondLst>
                                  <p:childTnLst>
                                    <p:animMotion origin="layout" path="M -3.75E-6 -2.96296E-6 L 0.10482 0.10602 " pathEditMode="relative" rAng="0" ptsTypes="AA">
                                      <p:cBhvr>
                                        <p:cTn id="155" dur="1000" fill="hold"/>
                                        <p:tgtEl>
                                          <p:spTgt spid="74"/>
                                        </p:tgtEl>
                                        <p:attrNameLst>
                                          <p:attrName>ppt_x</p:attrName>
                                          <p:attrName>ppt_y</p:attrName>
                                        </p:attrNameLst>
                                      </p:cBhvr>
                                      <p:rCtr x="5234" y="5301"/>
                                    </p:animMotion>
                                  </p:childTnLst>
                                </p:cTn>
                              </p:par>
                              <p:par>
                                <p:cTn id="156" presetID="42" presetClass="path" presetSubtype="0" accel="50000" decel="50000" fill="hold" grpId="1" nodeType="withEffect">
                                  <p:stCondLst>
                                    <p:cond delay="0"/>
                                  </p:stCondLst>
                                  <p:childTnLst>
                                    <p:animMotion origin="layout" path="M -4.16667E-7 -1.85185E-6 L 0.20599 0.06459 " pathEditMode="relative" rAng="0" ptsTypes="AA">
                                      <p:cBhvr>
                                        <p:cTn id="157" dur="1000" fill="hold"/>
                                        <p:tgtEl>
                                          <p:spTgt spid="80"/>
                                        </p:tgtEl>
                                        <p:attrNameLst>
                                          <p:attrName>ppt_x</p:attrName>
                                          <p:attrName>ppt_y</p:attrName>
                                        </p:attrNameLst>
                                      </p:cBhvr>
                                      <p:rCtr x="10299" y="3218"/>
                                    </p:animMotion>
                                  </p:childTnLst>
                                </p:cTn>
                              </p:par>
                              <p:par>
                                <p:cTn id="158" presetID="42" presetClass="path" presetSubtype="0" accel="50000" decel="50000" fill="hold" grpId="1" nodeType="withEffect">
                                  <p:stCondLst>
                                    <p:cond delay="0"/>
                                  </p:stCondLst>
                                  <p:childTnLst>
                                    <p:animMotion origin="layout" path="M -1.66667E-6 -2.59259E-6 L 0.2082 -0.09606 " pathEditMode="relative" rAng="0" ptsTypes="AA">
                                      <p:cBhvr>
                                        <p:cTn id="159" dur="1000" fill="hold"/>
                                        <p:tgtEl>
                                          <p:spTgt spid="81"/>
                                        </p:tgtEl>
                                        <p:attrNameLst>
                                          <p:attrName>ppt_x</p:attrName>
                                          <p:attrName>ppt_y</p:attrName>
                                        </p:attrNameLst>
                                      </p:cBhvr>
                                      <p:rCtr x="10404" y="-4815"/>
                                    </p:animMotion>
                                  </p:childTnLst>
                                </p:cTn>
                              </p:par>
                              <p:par>
                                <p:cTn id="160" presetID="42" presetClass="path" presetSubtype="0" accel="50000" decel="50000" fill="hold" grpId="1" nodeType="withEffect">
                                  <p:stCondLst>
                                    <p:cond delay="0"/>
                                  </p:stCondLst>
                                  <p:childTnLst>
                                    <p:animMotion origin="layout" path="M 0.02344 -0.02037 L 0.11602 -0.23218 " pathEditMode="relative" rAng="0" ptsTypes="AA">
                                      <p:cBhvr>
                                        <p:cTn id="161" dur="1000" fill="hold"/>
                                        <p:tgtEl>
                                          <p:spTgt spid="77"/>
                                        </p:tgtEl>
                                        <p:attrNameLst>
                                          <p:attrName>ppt_x</p:attrName>
                                          <p:attrName>ppt_y</p:attrName>
                                        </p:attrNameLst>
                                      </p:cBhvr>
                                      <p:rCtr x="4622" y="-10602"/>
                                    </p:animMotion>
                                  </p:childTnLst>
                                </p:cTn>
                              </p:par>
                              <p:par>
                                <p:cTn id="162" presetID="42" presetClass="path" presetSubtype="0" accel="50000" decel="50000" fill="hold" grpId="1" nodeType="withEffect">
                                  <p:stCondLst>
                                    <p:cond delay="0"/>
                                  </p:stCondLst>
                                  <p:childTnLst>
                                    <p:animMotion origin="layout" path="M 5E-6 -4.81481E-6 L -0.13086 -0.08032 " pathEditMode="relative" rAng="0" ptsTypes="AA">
                                      <p:cBhvr>
                                        <p:cTn id="163" dur="1000" fill="hold"/>
                                        <p:tgtEl>
                                          <p:spTgt spid="72"/>
                                        </p:tgtEl>
                                        <p:attrNameLst>
                                          <p:attrName>ppt_x</p:attrName>
                                          <p:attrName>ppt_y</p:attrName>
                                        </p:attrNameLst>
                                      </p:cBhvr>
                                      <p:rCtr x="-6549" y="-4028"/>
                                    </p:animMotion>
                                  </p:childTnLst>
                                </p:cTn>
                              </p:par>
                              <p:par>
                                <p:cTn id="164" presetID="42" presetClass="path" presetSubtype="0" accel="50000" decel="50000" fill="hold" grpId="1" nodeType="withEffect">
                                  <p:stCondLst>
                                    <p:cond delay="0"/>
                                  </p:stCondLst>
                                  <p:childTnLst>
                                    <p:animMotion origin="layout" path="M -4.375E-6 4.81481E-6 L -0.01757 0.11365 " pathEditMode="relative" rAng="0" ptsTypes="AA">
                                      <p:cBhvr>
                                        <p:cTn id="165" dur="1000" fill="hold"/>
                                        <p:tgtEl>
                                          <p:spTgt spid="75"/>
                                        </p:tgtEl>
                                        <p:attrNameLst>
                                          <p:attrName>ppt_x</p:attrName>
                                          <p:attrName>ppt_y</p:attrName>
                                        </p:attrNameLst>
                                      </p:cBhvr>
                                      <p:rCtr x="-885" y="5671"/>
                                    </p:animMotion>
                                  </p:childTnLst>
                                </p:cTn>
                              </p:par>
                              <p:par>
                                <p:cTn id="166" presetID="42" presetClass="path" presetSubtype="0" accel="50000" decel="50000" fill="hold" grpId="1" nodeType="withEffect">
                                  <p:stCondLst>
                                    <p:cond delay="0"/>
                                  </p:stCondLst>
                                  <p:childTnLst>
                                    <p:animMotion origin="layout" path="M 5.55112E-17 -7.40741E-7 L 0.13594 0.19445 " pathEditMode="relative" rAng="0" ptsTypes="AA">
                                      <p:cBhvr>
                                        <p:cTn id="167" dur="1000" fill="hold"/>
                                        <p:tgtEl>
                                          <p:spTgt spid="180"/>
                                        </p:tgtEl>
                                        <p:attrNameLst>
                                          <p:attrName>ppt_x</p:attrName>
                                          <p:attrName>ppt_y</p:attrName>
                                        </p:attrNameLst>
                                      </p:cBhvr>
                                      <p:rCtr x="6797" y="9722"/>
                                    </p:animMotion>
                                  </p:childTnLst>
                                </p:cTn>
                              </p:par>
                              <p:par>
                                <p:cTn id="168" presetID="42" presetClass="path" presetSubtype="0" accel="50000" decel="50000" fill="hold" grpId="1" nodeType="withEffect">
                                  <p:stCondLst>
                                    <p:cond delay="0"/>
                                  </p:stCondLst>
                                  <p:childTnLst>
                                    <p:animMotion origin="layout" path="M -1.45833E-6 7.40741E-7 L -0.00026 -0.08958 " pathEditMode="relative" rAng="0" ptsTypes="AA">
                                      <p:cBhvr>
                                        <p:cTn id="169" dur="1000" fill="hold"/>
                                        <p:tgtEl>
                                          <p:spTgt spid="73"/>
                                        </p:tgtEl>
                                        <p:attrNameLst>
                                          <p:attrName>ppt_x</p:attrName>
                                          <p:attrName>ppt_y</p:attrName>
                                        </p:attrNameLst>
                                      </p:cBhvr>
                                      <p:rCtr x="-13" y="-4491"/>
                                    </p:animMotion>
                                  </p:childTnLst>
                                </p:cTn>
                              </p:par>
                              <p:par>
                                <p:cTn id="170" presetID="42" presetClass="path" presetSubtype="0" accel="50000" decel="50000" fill="hold" grpId="1" nodeType="withEffect">
                                  <p:stCondLst>
                                    <p:cond delay="0"/>
                                  </p:stCondLst>
                                  <p:childTnLst>
                                    <p:animMotion origin="layout" path="M -2.70833E-6 -1.48148E-6 L -0.16432 -0.01342 " pathEditMode="relative" rAng="0" ptsTypes="AA">
                                      <p:cBhvr>
                                        <p:cTn id="171" dur="1000" fill="hold"/>
                                        <p:tgtEl>
                                          <p:spTgt spid="79"/>
                                        </p:tgtEl>
                                        <p:attrNameLst>
                                          <p:attrName>ppt_x</p:attrName>
                                          <p:attrName>ppt_y</p:attrName>
                                        </p:attrNameLst>
                                      </p:cBhvr>
                                      <p:rCtr x="-8216" y="-671"/>
                                    </p:animMotion>
                                  </p:childTnLst>
                                </p:cTn>
                              </p:par>
                              <p:par>
                                <p:cTn id="172" presetID="42" presetClass="path" presetSubtype="0" accel="50000" decel="50000" fill="hold" grpId="1" nodeType="withEffect">
                                  <p:stCondLst>
                                    <p:cond delay="0"/>
                                  </p:stCondLst>
                                  <p:childTnLst>
                                    <p:animMotion origin="layout" path="M 2.08333E-6 -7.40741E-7 L -0.10443 -0.03819 " pathEditMode="relative" rAng="0" ptsTypes="AA">
                                      <p:cBhvr>
                                        <p:cTn id="173" dur="1000" fill="hold"/>
                                        <p:tgtEl>
                                          <p:spTgt spid="76"/>
                                        </p:tgtEl>
                                        <p:attrNameLst>
                                          <p:attrName>ppt_x</p:attrName>
                                          <p:attrName>ppt_y</p:attrName>
                                        </p:attrNameLst>
                                      </p:cBhvr>
                                      <p:rCtr x="-5221" y="-1921"/>
                                    </p:animMotion>
                                  </p:childTnLst>
                                </p:cTn>
                              </p:par>
                              <p:par>
                                <p:cTn id="174" presetID="42" presetClass="path" presetSubtype="0" accel="50000" decel="50000" fill="hold" grpId="1" nodeType="withEffect">
                                  <p:stCondLst>
                                    <p:cond delay="0"/>
                                  </p:stCondLst>
                                  <p:childTnLst>
                                    <p:animMotion origin="layout" path="M 2.29167E-6 -4.44444E-6 L -0.18555 -0.13379 " pathEditMode="relative" rAng="0" ptsTypes="AA">
                                      <p:cBhvr>
                                        <p:cTn id="175" dur="1000" fill="hold"/>
                                        <p:tgtEl>
                                          <p:spTgt spid="78"/>
                                        </p:tgtEl>
                                        <p:attrNameLst>
                                          <p:attrName>ppt_x</p:attrName>
                                          <p:attrName>ppt_y</p:attrName>
                                        </p:attrNameLst>
                                      </p:cBhvr>
                                      <p:rCtr x="-9284" y="-6690"/>
                                    </p:animMotion>
                                  </p:childTnLst>
                                </p:cTn>
                              </p:par>
                              <p:par>
                                <p:cTn id="176" presetID="42" presetClass="path" presetSubtype="0" accel="50000" decel="50000" fill="hold" grpId="1" nodeType="withEffect">
                                  <p:stCondLst>
                                    <p:cond delay="0"/>
                                  </p:stCondLst>
                                  <p:childTnLst>
                                    <p:animMotion origin="layout" path="M 3.125E-6 0.04051 L -0.0987 -0.04213 " pathEditMode="relative" rAng="0" ptsTypes="AA">
                                      <p:cBhvr>
                                        <p:cTn id="177" dur="1000" fill="hold"/>
                                        <p:tgtEl>
                                          <p:spTgt spid="181"/>
                                        </p:tgtEl>
                                        <p:attrNameLst>
                                          <p:attrName>ppt_x</p:attrName>
                                          <p:attrName>ppt_y</p:attrName>
                                        </p:attrNameLst>
                                      </p:cBhvr>
                                      <p:rCtr x="-4935" y="-4144"/>
                                    </p:animMotion>
                                  </p:childTnLst>
                                </p:cTn>
                              </p:par>
                              <p:par>
                                <p:cTn id="178" presetID="21" presetClass="entr" presetSubtype="1" fill="hold" grpId="0" nodeType="withEffect">
                                  <p:stCondLst>
                                    <p:cond delay="0"/>
                                  </p:stCondLst>
                                  <p:childTnLst>
                                    <p:set>
                                      <p:cBhvr>
                                        <p:cTn id="179" dur="1" fill="hold">
                                          <p:stCondLst>
                                            <p:cond delay="0"/>
                                          </p:stCondLst>
                                        </p:cTn>
                                        <p:tgtEl>
                                          <p:spTgt spid="5"/>
                                        </p:tgtEl>
                                        <p:attrNameLst>
                                          <p:attrName>style.visibility</p:attrName>
                                        </p:attrNameLst>
                                      </p:cBhvr>
                                      <p:to>
                                        <p:strVal val="visible"/>
                                      </p:to>
                                    </p:set>
                                    <p:animEffect transition="in" filter="wheel(1)">
                                      <p:cBhvr>
                                        <p:cTn id="180" dur="3000"/>
                                        <p:tgtEl>
                                          <p:spTgt spid="5"/>
                                        </p:tgtEl>
                                      </p:cBhvr>
                                    </p:animEffect>
                                  </p:childTnLst>
                                </p:cTn>
                              </p:par>
                              <p:par>
                                <p:cTn id="181" presetID="42" presetClass="path" presetSubtype="0" accel="50000" decel="50000" fill="hold" nodeType="withEffect">
                                  <p:stCondLst>
                                    <p:cond delay="0"/>
                                  </p:stCondLst>
                                  <p:childTnLst>
                                    <p:animMotion origin="layout" path="M -1.875E-6 4.44444E-6 L -0.05377 -0.13056 " pathEditMode="relative" rAng="0" ptsTypes="AA">
                                      <p:cBhvr>
                                        <p:cTn id="182" dur="2000" fill="hold"/>
                                        <p:tgtEl>
                                          <p:spTgt spid="12"/>
                                        </p:tgtEl>
                                        <p:attrNameLst>
                                          <p:attrName>ppt_x</p:attrName>
                                          <p:attrName>ppt_y</p:attrName>
                                        </p:attrNameLst>
                                      </p:cBhvr>
                                      <p:rCtr x="-2695" y="-6528"/>
                                    </p:animMotion>
                                  </p:childTnLst>
                                </p:cTn>
                              </p:par>
                              <p:par>
                                <p:cTn id="183" presetID="42" presetClass="path" presetSubtype="0" accel="50000" decel="50000" fill="hold" nodeType="withEffect">
                                  <p:stCondLst>
                                    <p:cond delay="0"/>
                                  </p:stCondLst>
                                  <p:childTnLst>
                                    <p:animMotion origin="layout" path="M -6.25E-7 4.44444E-6 L -0.00221 -0.12686 " pathEditMode="relative" rAng="0" ptsTypes="AA">
                                      <p:cBhvr>
                                        <p:cTn id="184" dur="2000" fill="hold"/>
                                        <p:tgtEl>
                                          <p:spTgt spid="6"/>
                                        </p:tgtEl>
                                        <p:attrNameLst>
                                          <p:attrName>ppt_x</p:attrName>
                                          <p:attrName>ppt_y</p:attrName>
                                        </p:attrNameLst>
                                      </p:cBhvr>
                                      <p:rCtr x="-117" y="-6343"/>
                                    </p:animMotion>
                                  </p:childTnLst>
                                </p:cTn>
                              </p:par>
                              <p:par>
                                <p:cTn id="185" presetID="42" presetClass="path" presetSubtype="0" accel="50000" decel="50000" fill="hold" nodeType="withEffect">
                                  <p:stCondLst>
                                    <p:cond delay="0"/>
                                  </p:stCondLst>
                                  <p:childTnLst>
                                    <p:animMotion origin="layout" path="M 1.25E-6 -7.40741E-7 L -0.00391 -0.14838 " pathEditMode="relative" rAng="0" ptsTypes="AA">
                                      <p:cBhvr>
                                        <p:cTn id="186" dur="2000" fill="hold"/>
                                        <p:tgtEl>
                                          <p:spTgt spid="54"/>
                                        </p:tgtEl>
                                        <p:attrNameLst>
                                          <p:attrName>ppt_x</p:attrName>
                                          <p:attrName>ppt_y</p:attrName>
                                        </p:attrNameLst>
                                      </p:cBhvr>
                                      <p:rCtr x="-195" y="-7431"/>
                                    </p:animMotion>
                                  </p:childTnLst>
                                </p:cTn>
                              </p:par>
                              <p:par>
                                <p:cTn id="187" presetID="42" presetClass="path" presetSubtype="0" accel="50000" decel="50000" fill="hold" nodeType="withEffect">
                                  <p:stCondLst>
                                    <p:cond delay="0"/>
                                  </p:stCondLst>
                                  <p:childTnLst>
                                    <p:animMotion origin="layout" path="M -2.70833E-6 -3.7037E-6 L -0.10534 -0.09074 " pathEditMode="relative" rAng="0" ptsTypes="AA">
                                      <p:cBhvr>
                                        <p:cTn id="188" dur="2000" fill="hold"/>
                                        <p:tgtEl>
                                          <p:spTgt spid="48"/>
                                        </p:tgtEl>
                                        <p:attrNameLst>
                                          <p:attrName>ppt_x</p:attrName>
                                          <p:attrName>ppt_y</p:attrName>
                                        </p:attrNameLst>
                                      </p:cBhvr>
                                      <p:rCtr x="-5273" y="-4537"/>
                                    </p:animMotion>
                                  </p:childTnLst>
                                </p:cTn>
                              </p:par>
                              <p:par>
                                <p:cTn id="189" presetID="42" presetClass="path" presetSubtype="0" accel="50000" decel="50000" fill="hold" nodeType="withEffect">
                                  <p:stCondLst>
                                    <p:cond delay="0"/>
                                  </p:stCondLst>
                                  <p:childTnLst>
                                    <p:animMotion origin="layout" path="M 6.25E-7 2.59259E-6 L -0.27227 0.07685 " pathEditMode="relative" rAng="0" ptsTypes="AA">
                                      <p:cBhvr>
                                        <p:cTn id="190" dur="2000" fill="hold"/>
                                        <p:tgtEl>
                                          <p:spTgt spid="60"/>
                                        </p:tgtEl>
                                        <p:attrNameLst>
                                          <p:attrName>ppt_x</p:attrName>
                                          <p:attrName>ppt_y</p:attrName>
                                        </p:attrNameLst>
                                      </p:cBhvr>
                                      <p:rCtr x="-13620" y="3843"/>
                                    </p:animMotion>
                                  </p:childTnLst>
                                </p:cTn>
                              </p:par>
                              <p:par>
                                <p:cTn id="191" presetID="42" presetClass="path" presetSubtype="0" accel="50000" decel="50000" fill="hold" nodeType="withEffect">
                                  <p:stCondLst>
                                    <p:cond delay="0"/>
                                  </p:stCondLst>
                                  <p:childTnLst>
                                    <p:animMotion origin="layout" path="M 3.54167E-6 3.7037E-6 L 0.06302 0.32361 " pathEditMode="relative" rAng="0" ptsTypes="AA">
                                      <p:cBhvr>
                                        <p:cTn id="192" dur="2000" fill="hold"/>
                                        <p:tgtEl>
                                          <p:spTgt spid="30"/>
                                        </p:tgtEl>
                                        <p:attrNameLst>
                                          <p:attrName>ppt_x</p:attrName>
                                          <p:attrName>ppt_y</p:attrName>
                                        </p:attrNameLst>
                                      </p:cBhvr>
                                      <p:rCtr x="3151" y="16181"/>
                                    </p:animMotion>
                                  </p:childTnLst>
                                </p:cTn>
                              </p:par>
                              <p:par>
                                <p:cTn id="193" presetID="42" presetClass="path" presetSubtype="0" accel="50000" decel="50000" fill="hold" nodeType="withEffect">
                                  <p:stCondLst>
                                    <p:cond delay="0"/>
                                  </p:stCondLst>
                                  <p:childTnLst>
                                    <p:animMotion origin="layout" path="M 4.16667E-7 3.7037E-6 L -0.13776 -0.13125 " pathEditMode="relative" rAng="0" ptsTypes="AA">
                                      <p:cBhvr>
                                        <p:cTn id="194" dur="2000" fill="hold"/>
                                        <p:tgtEl>
                                          <p:spTgt spid="66"/>
                                        </p:tgtEl>
                                        <p:attrNameLst>
                                          <p:attrName>ppt_x</p:attrName>
                                          <p:attrName>ppt_y</p:attrName>
                                        </p:attrNameLst>
                                      </p:cBhvr>
                                      <p:rCtr x="-6888" y="-6574"/>
                                    </p:animMotion>
                                  </p:childTnLst>
                                </p:cTn>
                              </p:par>
                              <p:par>
                                <p:cTn id="195" presetID="42" presetClass="path" presetSubtype="0" accel="50000" decel="50000" fill="hold" nodeType="withEffect">
                                  <p:stCondLst>
                                    <p:cond delay="0"/>
                                  </p:stCondLst>
                                  <p:childTnLst>
                                    <p:animMotion origin="layout" path="M 4.79167E-6 -1.11111E-6 L -0.09493 -0.18125 " pathEditMode="relative" rAng="0" ptsTypes="AA">
                                      <p:cBhvr>
                                        <p:cTn id="196" dur="2000" fill="hold"/>
                                        <p:tgtEl>
                                          <p:spTgt spid="42"/>
                                        </p:tgtEl>
                                        <p:attrNameLst>
                                          <p:attrName>ppt_x</p:attrName>
                                          <p:attrName>ppt_y</p:attrName>
                                        </p:attrNameLst>
                                      </p:cBhvr>
                                      <p:rCtr x="-4753" y="-9074"/>
                                    </p:animMotion>
                                  </p:childTnLst>
                                </p:cTn>
                              </p:par>
                              <p:par>
                                <p:cTn id="197" presetID="42" presetClass="path" presetSubtype="0" accel="50000" decel="50000" fill="hold" nodeType="withEffect">
                                  <p:stCondLst>
                                    <p:cond delay="0"/>
                                  </p:stCondLst>
                                  <p:childTnLst>
                                    <p:animMotion origin="layout" path="M -6.25E-7 -7.40741E-7 L 0.03594 -0.16875 " pathEditMode="relative" rAng="0" ptsTypes="AA">
                                      <p:cBhvr>
                                        <p:cTn id="198" dur="2000" fill="hold"/>
                                        <p:tgtEl>
                                          <p:spTgt spid="24"/>
                                        </p:tgtEl>
                                        <p:attrNameLst>
                                          <p:attrName>ppt_x</p:attrName>
                                          <p:attrName>ppt_y</p:attrName>
                                        </p:attrNameLst>
                                      </p:cBhvr>
                                      <p:rCtr x="1797" y="-8449"/>
                                    </p:animMotion>
                                  </p:childTnLst>
                                </p:cTn>
                              </p:par>
                              <p:par>
                                <p:cTn id="199" presetID="42" presetClass="path" presetSubtype="0" accel="50000" decel="50000" fill="hold" nodeType="withEffect">
                                  <p:stCondLst>
                                    <p:cond delay="0"/>
                                  </p:stCondLst>
                                  <p:childTnLst>
                                    <p:animMotion origin="layout" path="M 2.70833E-6 -1.48148E-6 L -0.15391 -0.15764 " pathEditMode="relative" rAng="0" ptsTypes="AA">
                                      <p:cBhvr>
                                        <p:cTn id="200" dur="2000" fill="hold"/>
                                        <p:tgtEl>
                                          <p:spTgt spid="18"/>
                                        </p:tgtEl>
                                        <p:attrNameLst>
                                          <p:attrName>ppt_x</p:attrName>
                                          <p:attrName>ppt_y</p:attrName>
                                        </p:attrNameLst>
                                      </p:cBhvr>
                                      <p:rCtr x="-7695" y="-7894"/>
                                    </p:animMotion>
                                  </p:childTnLst>
                                </p:cTn>
                              </p:par>
                              <p:par>
                                <p:cTn id="201" presetID="42" presetClass="path" presetSubtype="0" accel="50000" decel="50000" fill="hold" nodeType="withEffect">
                                  <p:stCondLst>
                                    <p:cond delay="0"/>
                                  </p:stCondLst>
                                  <p:childTnLst>
                                    <p:animMotion origin="layout" path="M 0.007864 0.023611 L -0.010626 0.291389 " pathEditMode="relative" rAng="0" ptsTypes="">
                                      <p:cBhvr>
                                        <p:cTn id="202" dur="2000" fill="hold"/>
                                        <p:tgtEl>
                                          <p:spTgt spid="183"/>
                                        </p:tgtEl>
                                        <p:attrNameLst>
                                          <p:attrName>ppt_x</p:attrName>
                                          <p:attrName>ppt_y</p:attrName>
                                        </p:attrNameLst>
                                      </p:cBhvr>
                                      <p:rCtr x="-9" y="134"/>
                                    </p:animMotion>
                                  </p:childTnLst>
                                </p:cTn>
                              </p:par>
                            </p:childTnLst>
                          </p:cTn>
                        </p:par>
                        <p:par>
                          <p:cTn id="203" fill="hold">
                            <p:stCondLst>
                              <p:cond delay="2000"/>
                            </p:stCondLst>
                            <p:childTnLst>
                              <p:par>
                                <p:cTn id="204" presetID="10" presetClass="entr" presetSubtype="0" fill="hold" grpId="1" nodeType="afterEffect">
                                  <p:stCondLst>
                                    <p:cond delay="500"/>
                                  </p:stCondLst>
                                  <p:childTnLst>
                                    <p:set>
                                      <p:cBhvr>
                                        <p:cTn id="205" dur="1" fill="hold">
                                          <p:stCondLst>
                                            <p:cond delay="0"/>
                                          </p:stCondLst>
                                        </p:cTn>
                                        <p:tgtEl>
                                          <p:spTgt spid="178"/>
                                        </p:tgtEl>
                                        <p:attrNameLst>
                                          <p:attrName>style.visibility</p:attrName>
                                        </p:attrNameLst>
                                      </p:cBhvr>
                                      <p:to>
                                        <p:strVal val="visible"/>
                                      </p:to>
                                    </p:set>
                                    <p:animEffect transition="in" filter="fade">
                                      <p:cBhvr>
                                        <p:cTn id="206" dur="1000"/>
                                        <p:tgtEl>
                                          <p:spTgt spid="178"/>
                                        </p:tgtEl>
                                      </p:cBhvr>
                                    </p:animEffect>
                                  </p:childTnLst>
                                </p:cTn>
                              </p:par>
                            </p:childTnLst>
                          </p:cTn>
                        </p:par>
                        <p:par>
                          <p:cTn id="207" fill="hold">
                            <p:stCondLst>
                              <p:cond delay="3500"/>
                            </p:stCondLst>
                            <p:childTnLst>
                              <p:par>
                                <p:cTn id="208" presetID="6" presetClass="emph" presetSubtype="0" decel="10000" fill="hold" grpId="0" nodeType="afterEffect">
                                  <p:stCondLst>
                                    <p:cond delay="0"/>
                                  </p:stCondLst>
                                  <p:childTnLst>
                                    <p:animScale>
                                      <p:cBhvr>
                                        <p:cTn id="209" dur="2000" fill="hold"/>
                                        <p:tgtEl>
                                          <p:spTgt spid="178"/>
                                        </p:tgtEl>
                                      </p:cBhvr>
                                      <p:by x="300000" y="300000"/>
                                    </p:animScale>
                                  </p:childTnLst>
                                </p:cTn>
                              </p:par>
                              <p:par>
                                <p:cTn id="210" presetID="10" presetClass="entr" presetSubtype="0" fill="hold" grpId="1" nodeType="withEffect">
                                  <p:stCondLst>
                                    <p:cond delay="0"/>
                                  </p:stCondLst>
                                  <p:childTnLst>
                                    <p:set>
                                      <p:cBhvr>
                                        <p:cTn id="211" dur="1" fill="hold">
                                          <p:stCondLst>
                                            <p:cond delay="0"/>
                                          </p:stCondLst>
                                        </p:cTn>
                                        <p:tgtEl>
                                          <p:spTgt spid="179"/>
                                        </p:tgtEl>
                                        <p:attrNameLst>
                                          <p:attrName>style.visibility</p:attrName>
                                        </p:attrNameLst>
                                      </p:cBhvr>
                                      <p:to>
                                        <p:strVal val="visible"/>
                                      </p:to>
                                    </p:set>
                                    <p:animEffect transition="in" filter="fade">
                                      <p:cBhvr>
                                        <p:cTn id="212" dur="1000"/>
                                        <p:tgtEl>
                                          <p:spTgt spid="179"/>
                                        </p:tgtEl>
                                      </p:cBhvr>
                                    </p:animEffect>
                                  </p:childTnLst>
                                </p:cTn>
                              </p:par>
                            </p:childTnLst>
                          </p:cTn>
                        </p:par>
                        <p:par>
                          <p:cTn id="213" fill="hold">
                            <p:stCondLst>
                              <p:cond delay="5500"/>
                            </p:stCondLst>
                            <p:childTnLst>
                              <p:par>
                                <p:cTn id="214" presetID="10" presetClass="exit" presetSubtype="0" fill="hold" grpId="2" nodeType="afterEffect">
                                  <p:stCondLst>
                                    <p:cond delay="0"/>
                                  </p:stCondLst>
                                  <p:childTnLst>
                                    <p:animEffect transition="out" filter="fade">
                                      <p:cBhvr>
                                        <p:cTn id="215" dur="1000"/>
                                        <p:tgtEl>
                                          <p:spTgt spid="178"/>
                                        </p:tgtEl>
                                      </p:cBhvr>
                                    </p:animEffect>
                                    <p:set>
                                      <p:cBhvr>
                                        <p:cTn id="216" dur="1" fill="hold">
                                          <p:stCondLst>
                                            <p:cond delay="999"/>
                                          </p:stCondLst>
                                        </p:cTn>
                                        <p:tgtEl>
                                          <p:spTgt spid="178"/>
                                        </p:tgtEl>
                                        <p:attrNameLst>
                                          <p:attrName>style.visibility</p:attrName>
                                        </p:attrNameLst>
                                      </p:cBhvr>
                                      <p:to>
                                        <p:strVal val="hidden"/>
                                      </p:to>
                                    </p:set>
                                  </p:childTnLst>
                                </p:cTn>
                              </p:par>
                              <p:par>
                                <p:cTn id="217" presetID="6" presetClass="emph" presetSubtype="0" decel="10000" fill="hold" grpId="0" nodeType="withEffect">
                                  <p:stCondLst>
                                    <p:cond delay="0"/>
                                  </p:stCondLst>
                                  <p:childTnLst>
                                    <p:animScale>
                                      <p:cBhvr>
                                        <p:cTn id="218" dur="2000" fill="hold"/>
                                        <p:tgtEl>
                                          <p:spTgt spid="179"/>
                                        </p:tgtEl>
                                      </p:cBhvr>
                                      <p:by x="300000" y="300000"/>
                                    </p:animScale>
                                  </p:childTnLst>
                                </p:cTn>
                              </p:par>
                            </p:childTnLst>
                          </p:cTn>
                        </p:par>
                        <p:par>
                          <p:cTn id="219" fill="hold">
                            <p:stCondLst>
                              <p:cond delay="6500"/>
                            </p:stCondLst>
                            <p:childTnLst>
                              <p:par>
                                <p:cTn id="220" presetID="10" presetClass="exit" presetSubtype="0" fill="hold" grpId="2" nodeType="afterEffect">
                                  <p:stCondLst>
                                    <p:cond delay="0"/>
                                  </p:stCondLst>
                                  <p:childTnLst>
                                    <p:animEffect transition="out" filter="fade">
                                      <p:cBhvr>
                                        <p:cTn id="221" dur="1000"/>
                                        <p:tgtEl>
                                          <p:spTgt spid="179"/>
                                        </p:tgtEl>
                                      </p:cBhvr>
                                    </p:animEffect>
                                    <p:set>
                                      <p:cBhvr>
                                        <p:cTn id="222" dur="1" fill="hold">
                                          <p:stCondLst>
                                            <p:cond delay="999"/>
                                          </p:stCondLst>
                                        </p:cTn>
                                        <p:tgtEl>
                                          <p:spTgt spid="179"/>
                                        </p:tgtEl>
                                        <p:attrNameLst>
                                          <p:attrName>style.visibility</p:attrName>
                                        </p:attrNameLst>
                                      </p:cBhvr>
                                      <p:to>
                                        <p:strVal val="hidden"/>
                                      </p:to>
                                    </p:set>
                                  </p:childTnLst>
                                </p:cTn>
                              </p:par>
                              <p:par>
                                <p:cTn id="223" presetID="22" presetClass="entr" presetSubtype="4" fill="hold" nodeType="withEffect">
                                  <p:stCondLst>
                                    <p:cond delay="0"/>
                                  </p:stCondLst>
                                  <p:childTnLst>
                                    <p:set>
                                      <p:cBhvr>
                                        <p:cTn id="224" dur="1" fill="hold">
                                          <p:stCondLst>
                                            <p:cond delay="0"/>
                                          </p:stCondLst>
                                        </p:cTn>
                                        <p:tgtEl>
                                          <p:spTgt spid="183"/>
                                        </p:tgtEl>
                                        <p:attrNameLst>
                                          <p:attrName>style.visibility</p:attrName>
                                        </p:attrNameLst>
                                      </p:cBhvr>
                                      <p:to>
                                        <p:strVal val="visible"/>
                                      </p:to>
                                    </p:set>
                                    <p:animEffect transition="in" filter="wipe(down)">
                                      <p:cBhvr>
                                        <p:cTn id="225"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2" grpId="0" bldLvl="0" animBg="1"/>
      <p:bldP spid="72" grpId="1" bldLvl="0" animBg="1"/>
      <p:bldP spid="73" grpId="0" bldLvl="0" animBg="1"/>
      <p:bldP spid="73" grpId="1" bldLvl="0" animBg="1"/>
      <p:bldP spid="74" grpId="0" bldLvl="0" animBg="1"/>
      <p:bldP spid="74" grpId="1" bldLvl="0" animBg="1"/>
      <p:bldP spid="75" grpId="0" bldLvl="0" animBg="1"/>
      <p:bldP spid="75" grpId="1" bldLvl="0" animBg="1"/>
      <p:bldP spid="76" grpId="0" bldLvl="0" animBg="1"/>
      <p:bldP spid="76" grpId="1" bldLvl="0" animBg="1"/>
      <p:bldP spid="77" grpId="0" bldLvl="0" animBg="1"/>
      <p:bldP spid="77" grpId="1" bldLvl="0" animBg="1"/>
      <p:bldP spid="78" grpId="0" bldLvl="0" animBg="1"/>
      <p:bldP spid="78" grpId="1" bldLvl="0" animBg="1"/>
      <p:bldP spid="79" grpId="0" bldLvl="0" animBg="1"/>
      <p:bldP spid="79" grpId="1" bldLvl="0" animBg="1"/>
      <p:bldP spid="80" grpId="0" bldLvl="0" animBg="1"/>
      <p:bldP spid="80" grpId="1" bldLvl="0" animBg="1"/>
      <p:bldP spid="81" grpId="0" bldLvl="0" animBg="1"/>
      <p:bldP spid="81" grpId="1" bldLvl="0" animBg="1"/>
      <p:bldP spid="178" grpId="0" bldLvl="0" animBg="1"/>
      <p:bldP spid="178" grpId="1" bldLvl="0" animBg="1"/>
      <p:bldP spid="178" grpId="2" bldLvl="0" animBg="1"/>
      <p:bldP spid="179" grpId="0" bldLvl="0" animBg="1"/>
      <p:bldP spid="179" grpId="1" bldLvl="0" animBg="1"/>
      <p:bldP spid="179" grpId="2" bldLvl="0" animBg="1"/>
      <p:bldP spid="180" grpId="0" bldLvl="0" animBg="1"/>
      <p:bldP spid="180" grpId="1" bldLvl="0" animBg="1"/>
      <p:bldP spid="181" grpId="0" bldLvl="0" animBg="1"/>
      <p:bldP spid="181" grpId="1"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4" name="图片 3" descr="bg"/>
          <p:cNvPicPr>
            <a:picLocks noChangeAspect="1"/>
          </p:cNvPicPr>
          <p:nvPr/>
        </p:nvPicPr>
        <p:blipFill>
          <a:blip r:embed="rId1"/>
          <a:stretch>
            <a:fillRect/>
          </a:stretch>
        </p:blipFill>
        <p:spPr>
          <a:xfrm>
            <a:off x="-17780" y="0"/>
            <a:ext cx="12299315" cy="4823460"/>
          </a:xfrm>
          <a:prstGeom prst="rect">
            <a:avLst/>
          </a:prstGeom>
        </p:spPr>
      </p:pic>
      <p:sp>
        <p:nvSpPr>
          <p:cNvPr id="6" name="文本框 5"/>
          <p:cNvSpPr txBox="1"/>
          <p:nvPr/>
        </p:nvSpPr>
        <p:spPr>
          <a:xfrm>
            <a:off x="912495" y="4180368"/>
            <a:ext cx="875030" cy="922020"/>
          </a:xfrm>
          <a:prstGeom prst="rect">
            <a:avLst/>
          </a:prstGeom>
          <a:noFill/>
        </p:spPr>
        <p:txBody>
          <a:bodyPr wrap="none" rtlCol="0">
            <a:spAutoFit/>
          </a:bodyPr>
          <a:lstStyle/>
          <a:p>
            <a:pPr lvl="0">
              <a:defRPr/>
            </a:pPr>
            <a:r>
              <a:rPr kumimoji="0" lang="en-US" sz="5400" b="1" i="1" u="none" strike="noStrike" kern="1200" cap="none" spc="0" normalizeH="0" baseline="0" noProof="0" dirty="0">
                <a:ln>
                  <a:noFill/>
                </a:ln>
                <a:solidFill>
                  <a:schemeClr val="tx1"/>
                </a:solidFill>
                <a:effectLst/>
                <a:uLnTx/>
                <a:uFillTx/>
                <a:latin typeface="楷体" panose="02010609060101010101" charset="-122"/>
                <a:ea typeface="楷体" panose="02010609060101010101" charset="-122"/>
                <a:sym typeface="Calibri" panose="020F0502020204030204" pitchFamily="34" charset="0"/>
              </a:rPr>
              <a:t>03</a:t>
            </a:r>
            <a:endParaRPr kumimoji="0" lang="en-US" sz="5400" b="1" i="1" u="none" strike="noStrike" kern="1200" cap="none" spc="0" normalizeH="0" baseline="0" noProof="0" dirty="0">
              <a:ln>
                <a:noFill/>
              </a:ln>
              <a:solidFill>
                <a:schemeClr val="tx1"/>
              </a:solidFill>
              <a:effectLst/>
              <a:uLnTx/>
              <a:uFillTx/>
              <a:latin typeface="楷体" panose="02010609060101010101" charset="-122"/>
              <a:ea typeface="楷体" panose="02010609060101010101" charset="-122"/>
              <a:sym typeface="Calibri" panose="020F0502020204030204" pitchFamily="34" charset="0"/>
            </a:endParaRPr>
          </a:p>
        </p:txBody>
      </p:sp>
      <p:sp>
        <p:nvSpPr>
          <p:cNvPr id="7" name="文本框 6"/>
          <p:cNvSpPr txBox="1"/>
          <p:nvPr/>
        </p:nvSpPr>
        <p:spPr>
          <a:xfrm>
            <a:off x="767715" y="5043968"/>
            <a:ext cx="3078480" cy="675640"/>
          </a:xfrm>
          <a:prstGeom prst="rect">
            <a:avLst/>
          </a:prstGeom>
          <a:noFill/>
        </p:spPr>
        <p:txBody>
          <a:bodyPr wrap="none" rtlCol="0">
            <a:spAutoFit/>
          </a:bodyPr>
          <a:lstStyle/>
          <a:p>
            <a:pPr lvl="0" algn="l">
              <a:defRPr/>
            </a:pPr>
            <a:r>
              <a:rPr kumimoji="0" lang="zh-CN" altLang="zh-CN" sz="38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rPr>
              <a:t>易董系列产品</a:t>
            </a:r>
            <a:endParaRPr kumimoji="0" lang="zh-CN" altLang="zh-CN" sz="38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pic>
        <p:nvPicPr>
          <p:cNvPr id="8" name="图片 7" descr="文案-视界"/>
          <p:cNvPicPr>
            <a:picLocks noChangeAspect="1"/>
          </p:cNvPicPr>
          <p:nvPr/>
        </p:nvPicPr>
        <p:blipFill>
          <a:blip r:embed="rId2"/>
          <a:stretch>
            <a:fillRect/>
          </a:stretch>
        </p:blipFill>
        <p:spPr>
          <a:xfrm>
            <a:off x="9484995" y="540385"/>
            <a:ext cx="1934210" cy="1890395"/>
          </a:xfrm>
          <a:prstGeom prst="rect">
            <a:avLst/>
          </a:prstGeom>
        </p:spPr>
      </p:pic>
      <p:pic>
        <p:nvPicPr>
          <p:cNvPr id="10" name="图片 9" descr="易董+文案-深蓝"/>
          <p:cNvPicPr>
            <a:picLocks noChangeAspect="1"/>
          </p:cNvPicPr>
          <p:nvPr/>
        </p:nvPicPr>
        <p:blipFill>
          <a:blip r:embed="rId3"/>
          <a:stretch>
            <a:fillRect/>
          </a:stretch>
        </p:blipFill>
        <p:spPr>
          <a:xfrm>
            <a:off x="9229725" y="5375910"/>
            <a:ext cx="2681605" cy="716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450" y="503555"/>
            <a:ext cx="11849100" cy="5850890"/>
            <a:chOff x="278" y="1173"/>
            <a:chExt cx="18660" cy="9214"/>
          </a:xfrm>
        </p:grpSpPr>
        <p:sp>
          <p:nvSpPr>
            <p:cNvPr id="79873" name="灯片编号占位符 2"/>
            <p:cNvSpPr>
              <a:spLocks noGrp="1"/>
            </p:cNvSpPr>
            <p:nvPr/>
          </p:nvSpPr>
          <p:spPr>
            <a:xfrm>
              <a:off x="13560" y="9725"/>
              <a:ext cx="4320" cy="575"/>
            </a:xfrm>
            <a:prstGeom prst="rect">
              <a:avLst/>
            </a:prstGeom>
            <a:noFill/>
            <a:ln w="9525">
              <a:noFill/>
            </a:ln>
          </p:spPr>
          <p:txBody>
            <a:bodyPr anchor="t" anchorCtr="0"/>
            <a:lstStyle/>
            <a:p>
              <a:fld id="{9A0DB2DC-4C9A-4742-B13C-FB6460FD3503}" type="slidenum">
                <a:rPr lang="zh-CN" altLang="en-US" dirty="0">
                  <a:latin typeface="Lato Light" charset="0"/>
                  <a:ea typeface="宋体" panose="02010600030101010101" pitchFamily="2" charset="-122"/>
                </a:rPr>
              </a:fld>
              <a:endParaRPr lang="zh-CN" altLang="en-US" dirty="0">
                <a:latin typeface="Lato Light" charset="0"/>
                <a:ea typeface="宋体" panose="02010600030101010101" pitchFamily="2" charset="-122"/>
              </a:endParaRPr>
            </a:p>
          </p:txBody>
        </p:sp>
        <p:grpSp>
          <p:nvGrpSpPr>
            <p:cNvPr id="3" name="组合 83"/>
            <p:cNvGrpSpPr/>
            <p:nvPr/>
          </p:nvGrpSpPr>
          <p:grpSpPr>
            <a:xfrm>
              <a:off x="5579" y="3390"/>
              <a:ext cx="7957" cy="4717"/>
              <a:chOff x="8129524" y="4231609"/>
              <a:chExt cx="3379895" cy="2301713"/>
            </a:xfrm>
            <a:solidFill>
              <a:srgbClr val="C63E55"/>
            </a:solidFill>
          </p:grpSpPr>
          <p:sp>
            <p:nvSpPr>
              <p:cNvPr id="4" name="Freeform 15"/>
              <p:cNvSpPr/>
              <p:nvPr/>
            </p:nvSpPr>
            <p:spPr bwMode="auto">
              <a:xfrm flipH="1">
                <a:off x="10170404" y="4845863"/>
                <a:ext cx="652085" cy="700868"/>
              </a:xfrm>
              <a:custGeom>
                <a:avLst/>
                <a:gdLst>
                  <a:gd name="T0" fmla="*/ 217 w 224"/>
                  <a:gd name="T1" fmla="*/ 0 h 241"/>
                  <a:gd name="T2" fmla="*/ 8 w 224"/>
                  <a:gd name="T3" fmla="*/ 0 h 241"/>
                  <a:gd name="T4" fmla="*/ 0 w 224"/>
                  <a:gd name="T5" fmla="*/ 8 h 241"/>
                  <a:gd name="T6" fmla="*/ 0 w 224"/>
                  <a:gd name="T7" fmla="*/ 100 h 241"/>
                  <a:gd name="T8" fmla="*/ 6 w 224"/>
                  <a:gd name="T9" fmla="*/ 100 h 241"/>
                  <a:gd name="T10" fmla="*/ 7 w 224"/>
                  <a:gd name="T11" fmla="*/ 100 h 241"/>
                  <a:gd name="T12" fmla="*/ 24 w 224"/>
                  <a:gd name="T13" fmla="*/ 91 h 241"/>
                  <a:gd name="T14" fmla="*/ 43 w 224"/>
                  <a:gd name="T15" fmla="*/ 111 h 241"/>
                  <a:gd name="T16" fmla="*/ 43 w 224"/>
                  <a:gd name="T17" fmla="*/ 115 h 241"/>
                  <a:gd name="T18" fmla="*/ 23 w 224"/>
                  <a:gd name="T19" fmla="*/ 135 h 241"/>
                  <a:gd name="T20" fmla="*/ 7 w 224"/>
                  <a:gd name="T21" fmla="*/ 126 h 241"/>
                  <a:gd name="T22" fmla="*/ 6 w 224"/>
                  <a:gd name="T23" fmla="*/ 126 h 241"/>
                  <a:gd name="T24" fmla="*/ 0 w 224"/>
                  <a:gd name="T25" fmla="*/ 126 h 241"/>
                  <a:gd name="T26" fmla="*/ 0 w 224"/>
                  <a:gd name="T27" fmla="*/ 209 h 241"/>
                  <a:gd name="T28" fmla="*/ 7 w 224"/>
                  <a:gd name="T29" fmla="*/ 217 h 241"/>
                  <a:gd name="T30" fmla="*/ 216 w 224"/>
                  <a:gd name="T31" fmla="*/ 241 h 241"/>
                  <a:gd name="T32" fmla="*/ 224 w 224"/>
                  <a:gd name="T33" fmla="*/ 233 h 241"/>
                  <a:gd name="T34" fmla="*/ 224 w 224"/>
                  <a:gd name="T35" fmla="*/ 8 h 241"/>
                  <a:gd name="T36" fmla="*/ 217 w 224"/>
                  <a:gd name="T3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 h="241">
                    <a:moveTo>
                      <a:pt x="217" y="0"/>
                    </a:moveTo>
                    <a:cubicBezTo>
                      <a:pt x="8" y="0"/>
                      <a:pt x="8" y="0"/>
                      <a:pt x="8" y="0"/>
                    </a:cubicBezTo>
                    <a:cubicBezTo>
                      <a:pt x="4" y="0"/>
                      <a:pt x="0" y="3"/>
                      <a:pt x="0" y="8"/>
                    </a:cubicBezTo>
                    <a:cubicBezTo>
                      <a:pt x="0" y="100"/>
                      <a:pt x="0" y="100"/>
                      <a:pt x="0" y="100"/>
                    </a:cubicBezTo>
                    <a:cubicBezTo>
                      <a:pt x="6" y="100"/>
                      <a:pt x="6" y="100"/>
                      <a:pt x="6" y="100"/>
                    </a:cubicBezTo>
                    <a:cubicBezTo>
                      <a:pt x="6" y="100"/>
                      <a:pt x="7" y="100"/>
                      <a:pt x="7" y="100"/>
                    </a:cubicBezTo>
                    <a:cubicBezTo>
                      <a:pt x="12" y="92"/>
                      <a:pt x="19" y="91"/>
                      <a:pt x="24" y="91"/>
                    </a:cubicBezTo>
                    <a:cubicBezTo>
                      <a:pt x="35" y="91"/>
                      <a:pt x="43" y="100"/>
                      <a:pt x="43" y="111"/>
                    </a:cubicBezTo>
                    <a:cubicBezTo>
                      <a:pt x="43" y="115"/>
                      <a:pt x="43" y="115"/>
                      <a:pt x="43" y="115"/>
                    </a:cubicBezTo>
                    <a:cubicBezTo>
                      <a:pt x="43" y="126"/>
                      <a:pt x="34" y="135"/>
                      <a:pt x="23" y="135"/>
                    </a:cubicBezTo>
                    <a:cubicBezTo>
                      <a:pt x="17" y="135"/>
                      <a:pt x="10" y="132"/>
                      <a:pt x="7" y="126"/>
                    </a:cubicBezTo>
                    <a:cubicBezTo>
                      <a:pt x="6" y="126"/>
                      <a:pt x="6" y="126"/>
                      <a:pt x="6" y="126"/>
                    </a:cubicBezTo>
                    <a:cubicBezTo>
                      <a:pt x="0" y="126"/>
                      <a:pt x="0" y="126"/>
                      <a:pt x="0" y="126"/>
                    </a:cubicBezTo>
                    <a:cubicBezTo>
                      <a:pt x="0" y="209"/>
                      <a:pt x="0" y="209"/>
                      <a:pt x="0" y="209"/>
                    </a:cubicBezTo>
                    <a:cubicBezTo>
                      <a:pt x="0" y="213"/>
                      <a:pt x="3" y="216"/>
                      <a:pt x="7" y="217"/>
                    </a:cubicBezTo>
                    <a:cubicBezTo>
                      <a:pt x="69" y="228"/>
                      <a:pt x="140" y="236"/>
                      <a:pt x="216" y="241"/>
                    </a:cubicBezTo>
                    <a:cubicBezTo>
                      <a:pt x="221" y="241"/>
                      <a:pt x="224" y="237"/>
                      <a:pt x="224" y="233"/>
                    </a:cubicBezTo>
                    <a:cubicBezTo>
                      <a:pt x="224" y="8"/>
                      <a:pt x="224" y="8"/>
                      <a:pt x="224" y="8"/>
                    </a:cubicBezTo>
                    <a:cubicBezTo>
                      <a:pt x="224" y="3"/>
                      <a:pt x="221" y="0"/>
                      <a:pt x="217" y="0"/>
                    </a:cubicBezTo>
                    <a:close/>
                  </a:path>
                </a:pathLst>
              </a:custGeom>
              <a:grpFill/>
              <a:ln>
                <a:noFill/>
              </a:ln>
            </p:spPr>
            <p:txBody>
              <a:bodyPr lIns="68580" tIns="34290" rIns="68580" bIns="34290"/>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id-ID" sz="1800" b="1" i="0" u="none" strike="noStrike" kern="1200" cap="none" spc="0" normalizeH="0" baseline="0" noProof="1">
                  <a:ln>
                    <a:noFill/>
                  </a:ln>
                  <a:solidFill>
                    <a:schemeClr val="tx1"/>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11" name="Freeform 16"/>
              <p:cNvSpPr/>
              <p:nvPr/>
            </p:nvSpPr>
            <p:spPr bwMode="auto">
              <a:xfrm flipH="1">
                <a:off x="10044964" y="6003689"/>
                <a:ext cx="777525" cy="529633"/>
              </a:xfrm>
              <a:custGeom>
                <a:avLst/>
                <a:gdLst>
                  <a:gd name="T0" fmla="*/ 255 w 267"/>
                  <a:gd name="T1" fmla="*/ 80 h 182"/>
                  <a:gd name="T2" fmla="*/ 244 w 267"/>
                  <a:gd name="T3" fmla="*/ 86 h 182"/>
                  <a:gd name="T4" fmla="*/ 237 w 267"/>
                  <a:gd name="T5" fmla="*/ 89 h 182"/>
                  <a:gd name="T6" fmla="*/ 224 w 267"/>
                  <a:gd name="T7" fmla="*/ 89 h 182"/>
                  <a:gd name="T8" fmla="*/ 224 w 267"/>
                  <a:gd name="T9" fmla="*/ 7 h 182"/>
                  <a:gd name="T10" fmla="*/ 217 w 267"/>
                  <a:gd name="T11" fmla="*/ 0 h 182"/>
                  <a:gd name="T12" fmla="*/ 8 w 267"/>
                  <a:gd name="T13" fmla="*/ 0 h 182"/>
                  <a:gd name="T14" fmla="*/ 0 w 267"/>
                  <a:gd name="T15" fmla="*/ 7 h 182"/>
                  <a:gd name="T16" fmla="*/ 0 w 267"/>
                  <a:gd name="T17" fmla="*/ 82 h 182"/>
                  <a:gd name="T18" fmla="*/ 6 w 267"/>
                  <a:gd name="T19" fmla="*/ 82 h 182"/>
                  <a:gd name="T20" fmla="*/ 7 w 267"/>
                  <a:gd name="T21" fmla="*/ 82 h 182"/>
                  <a:gd name="T22" fmla="*/ 24 w 267"/>
                  <a:gd name="T23" fmla="*/ 73 h 182"/>
                  <a:gd name="T24" fmla="*/ 43 w 267"/>
                  <a:gd name="T25" fmla="*/ 93 h 182"/>
                  <a:gd name="T26" fmla="*/ 43 w 267"/>
                  <a:gd name="T27" fmla="*/ 97 h 182"/>
                  <a:gd name="T28" fmla="*/ 23 w 267"/>
                  <a:gd name="T29" fmla="*/ 117 h 182"/>
                  <a:gd name="T30" fmla="*/ 7 w 267"/>
                  <a:gd name="T31" fmla="*/ 108 h 182"/>
                  <a:gd name="T32" fmla="*/ 6 w 267"/>
                  <a:gd name="T33" fmla="*/ 108 h 182"/>
                  <a:gd name="T34" fmla="*/ 0 w 267"/>
                  <a:gd name="T35" fmla="*/ 108 h 182"/>
                  <a:gd name="T36" fmla="*/ 0 w 267"/>
                  <a:gd name="T37" fmla="*/ 174 h 182"/>
                  <a:gd name="T38" fmla="*/ 8 w 267"/>
                  <a:gd name="T39" fmla="*/ 182 h 182"/>
                  <a:gd name="T40" fmla="*/ 217 w 267"/>
                  <a:gd name="T41" fmla="*/ 182 h 182"/>
                  <a:gd name="T42" fmla="*/ 224 w 267"/>
                  <a:gd name="T43" fmla="*/ 174 h 182"/>
                  <a:gd name="T44" fmla="*/ 224 w 267"/>
                  <a:gd name="T45" fmla="*/ 100 h 182"/>
                  <a:gd name="T46" fmla="*/ 237 w 267"/>
                  <a:gd name="T47" fmla="*/ 100 h 182"/>
                  <a:gd name="T48" fmla="*/ 244 w 267"/>
                  <a:gd name="T49" fmla="*/ 103 h 182"/>
                  <a:gd name="T50" fmla="*/ 255 w 267"/>
                  <a:gd name="T51" fmla="*/ 109 h 182"/>
                  <a:gd name="T52" fmla="*/ 267 w 267"/>
                  <a:gd name="T53" fmla="*/ 97 h 182"/>
                  <a:gd name="T54" fmla="*/ 267 w 267"/>
                  <a:gd name="T55" fmla="*/ 93 h 182"/>
                  <a:gd name="T56" fmla="*/ 255 w 267"/>
                  <a:gd name="T57" fmla="*/ 8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182">
                    <a:moveTo>
                      <a:pt x="255" y="80"/>
                    </a:moveTo>
                    <a:cubicBezTo>
                      <a:pt x="255" y="80"/>
                      <a:pt x="248" y="79"/>
                      <a:pt x="244" y="86"/>
                    </a:cubicBezTo>
                    <a:cubicBezTo>
                      <a:pt x="244" y="86"/>
                      <a:pt x="242" y="89"/>
                      <a:pt x="237" y="89"/>
                    </a:cubicBezTo>
                    <a:cubicBezTo>
                      <a:pt x="235" y="89"/>
                      <a:pt x="229" y="89"/>
                      <a:pt x="224" y="89"/>
                    </a:cubicBezTo>
                    <a:cubicBezTo>
                      <a:pt x="224" y="7"/>
                      <a:pt x="224" y="7"/>
                      <a:pt x="224" y="7"/>
                    </a:cubicBezTo>
                    <a:cubicBezTo>
                      <a:pt x="224" y="3"/>
                      <a:pt x="221" y="0"/>
                      <a:pt x="217" y="0"/>
                    </a:cubicBezTo>
                    <a:cubicBezTo>
                      <a:pt x="8" y="0"/>
                      <a:pt x="8" y="0"/>
                      <a:pt x="8" y="0"/>
                    </a:cubicBezTo>
                    <a:cubicBezTo>
                      <a:pt x="4" y="0"/>
                      <a:pt x="0" y="3"/>
                      <a:pt x="0" y="7"/>
                    </a:cubicBezTo>
                    <a:cubicBezTo>
                      <a:pt x="0" y="82"/>
                      <a:pt x="0" y="82"/>
                      <a:pt x="0" y="82"/>
                    </a:cubicBezTo>
                    <a:cubicBezTo>
                      <a:pt x="6" y="82"/>
                      <a:pt x="6" y="82"/>
                      <a:pt x="6" y="82"/>
                    </a:cubicBezTo>
                    <a:cubicBezTo>
                      <a:pt x="6" y="82"/>
                      <a:pt x="7" y="82"/>
                      <a:pt x="7" y="82"/>
                    </a:cubicBezTo>
                    <a:cubicBezTo>
                      <a:pt x="12" y="74"/>
                      <a:pt x="19" y="72"/>
                      <a:pt x="24" y="73"/>
                    </a:cubicBezTo>
                    <a:cubicBezTo>
                      <a:pt x="35" y="73"/>
                      <a:pt x="43" y="82"/>
                      <a:pt x="43" y="93"/>
                    </a:cubicBezTo>
                    <a:cubicBezTo>
                      <a:pt x="43" y="97"/>
                      <a:pt x="43" y="97"/>
                      <a:pt x="43" y="97"/>
                    </a:cubicBezTo>
                    <a:cubicBezTo>
                      <a:pt x="43" y="108"/>
                      <a:pt x="34" y="117"/>
                      <a:pt x="23" y="117"/>
                    </a:cubicBezTo>
                    <a:cubicBezTo>
                      <a:pt x="17" y="117"/>
                      <a:pt x="10" y="113"/>
                      <a:pt x="7" y="108"/>
                    </a:cubicBezTo>
                    <a:cubicBezTo>
                      <a:pt x="6" y="108"/>
                      <a:pt x="6" y="108"/>
                      <a:pt x="6" y="108"/>
                    </a:cubicBezTo>
                    <a:cubicBezTo>
                      <a:pt x="0" y="108"/>
                      <a:pt x="0" y="108"/>
                      <a:pt x="0" y="108"/>
                    </a:cubicBezTo>
                    <a:cubicBezTo>
                      <a:pt x="0" y="174"/>
                      <a:pt x="0" y="174"/>
                      <a:pt x="0" y="174"/>
                    </a:cubicBezTo>
                    <a:cubicBezTo>
                      <a:pt x="0" y="178"/>
                      <a:pt x="4" y="182"/>
                      <a:pt x="8" y="182"/>
                    </a:cubicBezTo>
                    <a:cubicBezTo>
                      <a:pt x="217" y="182"/>
                      <a:pt x="217" y="182"/>
                      <a:pt x="217" y="182"/>
                    </a:cubicBezTo>
                    <a:cubicBezTo>
                      <a:pt x="221" y="182"/>
                      <a:pt x="224" y="178"/>
                      <a:pt x="224" y="174"/>
                    </a:cubicBezTo>
                    <a:cubicBezTo>
                      <a:pt x="224" y="100"/>
                      <a:pt x="224" y="100"/>
                      <a:pt x="224" y="100"/>
                    </a:cubicBezTo>
                    <a:cubicBezTo>
                      <a:pt x="229" y="100"/>
                      <a:pt x="235" y="100"/>
                      <a:pt x="237" y="100"/>
                    </a:cubicBezTo>
                    <a:cubicBezTo>
                      <a:pt x="243" y="100"/>
                      <a:pt x="244" y="103"/>
                      <a:pt x="244" y="103"/>
                    </a:cubicBezTo>
                    <a:cubicBezTo>
                      <a:pt x="246" y="107"/>
                      <a:pt x="250" y="109"/>
                      <a:pt x="255" y="109"/>
                    </a:cubicBezTo>
                    <a:cubicBezTo>
                      <a:pt x="262" y="109"/>
                      <a:pt x="267" y="104"/>
                      <a:pt x="267" y="97"/>
                    </a:cubicBezTo>
                    <a:cubicBezTo>
                      <a:pt x="267" y="93"/>
                      <a:pt x="267" y="93"/>
                      <a:pt x="267" y="93"/>
                    </a:cubicBezTo>
                    <a:cubicBezTo>
                      <a:pt x="267" y="86"/>
                      <a:pt x="262" y="80"/>
                      <a:pt x="255" y="80"/>
                    </a:cubicBezTo>
                    <a:close/>
                  </a:path>
                </a:pathLst>
              </a:custGeom>
              <a:solidFill>
                <a:srgbClr val="F14B4B"/>
              </a:solidFill>
              <a:ln>
                <a:noFill/>
              </a:ln>
            </p:spPr>
            <p:txBody>
              <a:bodyPr lIns="68580" tIns="34290" rIns="68580" bIns="34290"/>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id-ID" sz="1800" b="1" i="0" u="none" strike="noStrike" kern="1200" cap="none" spc="0" normalizeH="0" baseline="0" noProof="1">
                  <a:ln>
                    <a:noFill/>
                  </a:ln>
                  <a:solidFill>
                    <a:schemeClr val="tx1"/>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14" name="Freeform 18"/>
              <p:cNvSpPr/>
              <p:nvPr/>
            </p:nvSpPr>
            <p:spPr bwMode="auto">
              <a:xfrm flipH="1">
                <a:off x="8129525" y="5878250"/>
                <a:ext cx="1342003" cy="655072"/>
              </a:xfrm>
              <a:custGeom>
                <a:avLst/>
                <a:gdLst>
                  <a:gd name="T0" fmla="*/ 453 w 461"/>
                  <a:gd name="T1" fmla="*/ 43 h 225"/>
                  <a:gd name="T2" fmla="*/ 356 w 461"/>
                  <a:gd name="T3" fmla="*/ 43 h 225"/>
                  <a:gd name="T4" fmla="*/ 356 w 461"/>
                  <a:gd name="T5" fmla="*/ 30 h 225"/>
                  <a:gd name="T6" fmla="*/ 359 w 461"/>
                  <a:gd name="T7" fmla="*/ 24 h 225"/>
                  <a:gd name="T8" fmla="*/ 365 w 461"/>
                  <a:gd name="T9" fmla="*/ 13 h 225"/>
                  <a:gd name="T10" fmla="*/ 353 w 461"/>
                  <a:gd name="T11" fmla="*/ 0 h 225"/>
                  <a:gd name="T12" fmla="*/ 349 w 461"/>
                  <a:gd name="T13" fmla="*/ 0 h 225"/>
                  <a:gd name="T14" fmla="*/ 336 w 461"/>
                  <a:gd name="T15" fmla="*/ 13 h 225"/>
                  <a:gd name="T16" fmla="*/ 342 w 461"/>
                  <a:gd name="T17" fmla="*/ 24 h 225"/>
                  <a:gd name="T18" fmla="*/ 345 w 461"/>
                  <a:gd name="T19" fmla="*/ 30 h 225"/>
                  <a:gd name="T20" fmla="*/ 345 w 461"/>
                  <a:gd name="T21" fmla="*/ 43 h 225"/>
                  <a:gd name="T22" fmla="*/ 119 w 461"/>
                  <a:gd name="T23" fmla="*/ 43 h 225"/>
                  <a:gd name="T24" fmla="*/ 119 w 461"/>
                  <a:gd name="T25" fmla="*/ 30 h 225"/>
                  <a:gd name="T26" fmla="*/ 122 w 461"/>
                  <a:gd name="T27" fmla="*/ 24 h 225"/>
                  <a:gd name="T28" fmla="*/ 128 w 461"/>
                  <a:gd name="T29" fmla="*/ 13 h 225"/>
                  <a:gd name="T30" fmla="*/ 115 w 461"/>
                  <a:gd name="T31" fmla="*/ 0 h 225"/>
                  <a:gd name="T32" fmla="*/ 111 w 461"/>
                  <a:gd name="T33" fmla="*/ 0 h 225"/>
                  <a:gd name="T34" fmla="*/ 99 w 461"/>
                  <a:gd name="T35" fmla="*/ 13 h 225"/>
                  <a:gd name="T36" fmla="*/ 105 w 461"/>
                  <a:gd name="T37" fmla="*/ 24 h 225"/>
                  <a:gd name="T38" fmla="*/ 108 w 461"/>
                  <a:gd name="T39" fmla="*/ 30 h 225"/>
                  <a:gd name="T40" fmla="*/ 108 w 461"/>
                  <a:gd name="T41" fmla="*/ 43 h 225"/>
                  <a:gd name="T42" fmla="*/ 8 w 461"/>
                  <a:gd name="T43" fmla="*/ 43 h 225"/>
                  <a:gd name="T44" fmla="*/ 0 w 461"/>
                  <a:gd name="T45" fmla="*/ 50 h 225"/>
                  <a:gd name="T46" fmla="*/ 0 w 461"/>
                  <a:gd name="T47" fmla="*/ 125 h 225"/>
                  <a:gd name="T48" fmla="*/ 4 w 461"/>
                  <a:gd name="T49" fmla="*/ 125 h 225"/>
                  <a:gd name="T50" fmla="*/ 5 w 461"/>
                  <a:gd name="T51" fmla="*/ 125 h 225"/>
                  <a:gd name="T52" fmla="*/ 22 w 461"/>
                  <a:gd name="T53" fmla="*/ 116 h 225"/>
                  <a:gd name="T54" fmla="*/ 42 w 461"/>
                  <a:gd name="T55" fmla="*/ 136 h 225"/>
                  <a:gd name="T56" fmla="*/ 42 w 461"/>
                  <a:gd name="T57" fmla="*/ 140 h 225"/>
                  <a:gd name="T58" fmla="*/ 22 w 461"/>
                  <a:gd name="T59" fmla="*/ 160 h 225"/>
                  <a:gd name="T60" fmla="*/ 5 w 461"/>
                  <a:gd name="T61" fmla="*/ 151 h 225"/>
                  <a:gd name="T62" fmla="*/ 4 w 461"/>
                  <a:gd name="T63" fmla="*/ 151 h 225"/>
                  <a:gd name="T64" fmla="*/ 0 w 461"/>
                  <a:gd name="T65" fmla="*/ 151 h 225"/>
                  <a:gd name="T66" fmla="*/ 0 w 461"/>
                  <a:gd name="T67" fmla="*/ 217 h 225"/>
                  <a:gd name="T68" fmla="*/ 8 w 461"/>
                  <a:gd name="T69" fmla="*/ 225 h 225"/>
                  <a:gd name="T70" fmla="*/ 453 w 461"/>
                  <a:gd name="T71" fmla="*/ 225 h 225"/>
                  <a:gd name="T72" fmla="*/ 461 w 461"/>
                  <a:gd name="T73" fmla="*/ 217 h 225"/>
                  <a:gd name="T74" fmla="*/ 461 w 461"/>
                  <a:gd name="T75" fmla="*/ 50 h 225"/>
                  <a:gd name="T76" fmla="*/ 453 w 461"/>
                  <a:gd name="T77" fmla="*/ 4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1" h="225">
                    <a:moveTo>
                      <a:pt x="453" y="43"/>
                    </a:moveTo>
                    <a:cubicBezTo>
                      <a:pt x="356" y="43"/>
                      <a:pt x="356" y="43"/>
                      <a:pt x="356" y="43"/>
                    </a:cubicBezTo>
                    <a:cubicBezTo>
                      <a:pt x="356" y="38"/>
                      <a:pt x="356" y="33"/>
                      <a:pt x="356" y="30"/>
                    </a:cubicBezTo>
                    <a:cubicBezTo>
                      <a:pt x="356" y="25"/>
                      <a:pt x="359" y="24"/>
                      <a:pt x="359" y="24"/>
                    </a:cubicBezTo>
                    <a:cubicBezTo>
                      <a:pt x="363" y="21"/>
                      <a:pt x="365" y="17"/>
                      <a:pt x="365" y="13"/>
                    </a:cubicBezTo>
                    <a:cubicBezTo>
                      <a:pt x="365" y="6"/>
                      <a:pt x="360" y="0"/>
                      <a:pt x="353" y="0"/>
                    </a:cubicBezTo>
                    <a:cubicBezTo>
                      <a:pt x="349" y="0"/>
                      <a:pt x="349" y="0"/>
                      <a:pt x="349" y="0"/>
                    </a:cubicBezTo>
                    <a:cubicBezTo>
                      <a:pt x="342" y="0"/>
                      <a:pt x="336" y="6"/>
                      <a:pt x="336" y="13"/>
                    </a:cubicBezTo>
                    <a:cubicBezTo>
                      <a:pt x="336" y="13"/>
                      <a:pt x="335" y="20"/>
                      <a:pt x="342" y="24"/>
                    </a:cubicBezTo>
                    <a:cubicBezTo>
                      <a:pt x="342" y="24"/>
                      <a:pt x="345" y="26"/>
                      <a:pt x="345" y="30"/>
                    </a:cubicBezTo>
                    <a:cubicBezTo>
                      <a:pt x="345" y="33"/>
                      <a:pt x="345" y="38"/>
                      <a:pt x="345" y="43"/>
                    </a:cubicBezTo>
                    <a:cubicBezTo>
                      <a:pt x="119" y="43"/>
                      <a:pt x="119" y="43"/>
                      <a:pt x="119" y="43"/>
                    </a:cubicBezTo>
                    <a:cubicBezTo>
                      <a:pt x="119" y="38"/>
                      <a:pt x="119" y="33"/>
                      <a:pt x="119" y="30"/>
                    </a:cubicBezTo>
                    <a:cubicBezTo>
                      <a:pt x="119" y="25"/>
                      <a:pt x="122" y="24"/>
                      <a:pt x="122" y="24"/>
                    </a:cubicBezTo>
                    <a:cubicBezTo>
                      <a:pt x="126" y="21"/>
                      <a:pt x="128" y="17"/>
                      <a:pt x="128" y="13"/>
                    </a:cubicBezTo>
                    <a:cubicBezTo>
                      <a:pt x="128" y="6"/>
                      <a:pt x="122" y="0"/>
                      <a:pt x="115" y="0"/>
                    </a:cubicBezTo>
                    <a:cubicBezTo>
                      <a:pt x="111" y="0"/>
                      <a:pt x="111" y="0"/>
                      <a:pt x="111" y="0"/>
                    </a:cubicBezTo>
                    <a:cubicBezTo>
                      <a:pt x="104" y="0"/>
                      <a:pt x="99" y="6"/>
                      <a:pt x="99" y="13"/>
                    </a:cubicBezTo>
                    <a:cubicBezTo>
                      <a:pt x="99" y="13"/>
                      <a:pt x="98" y="20"/>
                      <a:pt x="105" y="24"/>
                    </a:cubicBezTo>
                    <a:cubicBezTo>
                      <a:pt x="105" y="24"/>
                      <a:pt x="108" y="26"/>
                      <a:pt x="108" y="30"/>
                    </a:cubicBezTo>
                    <a:cubicBezTo>
                      <a:pt x="108" y="33"/>
                      <a:pt x="108" y="38"/>
                      <a:pt x="108" y="43"/>
                    </a:cubicBezTo>
                    <a:cubicBezTo>
                      <a:pt x="8" y="43"/>
                      <a:pt x="8" y="43"/>
                      <a:pt x="8" y="43"/>
                    </a:cubicBezTo>
                    <a:cubicBezTo>
                      <a:pt x="3" y="43"/>
                      <a:pt x="0" y="46"/>
                      <a:pt x="0" y="50"/>
                    </a:cubicBezTo>
                    <a:cubicBezTo>
                      <a:pt x="0" y="125"/>
                      <a:pt x="0" y="125"/>
                      <a:pt x="0" y="125"/>
                    </a:cubicBezTo>
                    <a:cubicBezTo>
                      <a:pt x="4" y="125"/>
                      <a:pt x="4" y="125"/>
                      <a:pt x="4" y="125"/>
                    </a:cubicBezTo>
                    <a:cubicBezTo>
                      <a:pt x="5" y="125"/>
                      <a:pt x="5" y="125"/>
                      <a:pt x="5" y="125"/>
                    </a:cubicBezTo>
                    <a:cubicBezTo>
                      <a:pt x="10" y="117"/>
                      <a:pt x="18" y="115"/>
                      <a:pt x="22" y="116"/>
                    </a:cubicBezTo>
                    <a:cubicBezTo>
                      <a:pt x="33" y="116"/>
                      <a:pt x="42" y="125"/>
                      <a:pt x="42" y="136"/>
                    </a:cubicBezTo>
                    <a:cubicBezTo>
                      <a:pt x="42" y="140"/>
                      <a:pt x="42" y="140"/>
                      <a:pt x="42" y="140"/>
                    </a:cubicBezTo>
                    <a:cubicBezTo>
                      <a:pt x="42" y="151"/>
                      <a:pt x="33" y="160"/>
                      <a:pt x="22" y="160"/>
                    </a:cubicBezTo>
                    <a:cubicBezTo>
                      <a:pt x="15" y="160"/>
                      <a:pt x="9" y="156"/>
                      <a:pt x="5" y="151"/>
                    </a:cubicBezTo>
                    <a:cubicBezTo>
                      <a:pt x="5" y="151"/>
                      <a:pt x="4" y="151"/>
                      <a:pt x="4" y="151"/>
                    </a:cubicBezTo>
                    <a:cubicBezTo>
                      <a:pt x="0" y="151"/>
                      <a:pt x="0" y="151"/>
                      <a:pt x="0" y="151"/>
                    </a:cubicBezTo>
                    <a:cubicBezTo>
                      <a:pt x="0" y="217"/>
                      <a:pt x="0" y="217"/>
                      <a:pt x="0" y="217"/>
                    </a:cubicBezTo>
                    <a:cubicBezTo>
                      <a:pt x="0" y="221"/>
                      <a:pt x="3" y="225"/>
                      <a:pt x="8" y="225"/>
                    </a:cubicBezTo>
                    <a:cubicBezTo>
                      <a:pt x="453" y="225"/>
                      <a:pt x="453" y="225"/>
                      <a:pt x="453" y="225"/>
                    </a:cubicBezTo>
                    <a:cubicBezTo>
                      <a:pt x="457" y="225"/>
                      <a:pt x="461" y="221"/>
                      <a:pt x="461" y="217"/>
                    </a:cubicBezTo>
                    <a:cubicBezTo>
                      <a:pt x="461" y="50"/>
                      <a:pt x="461" y="50"/>
                      <a:pt x="461" y="50"/>
                    </a:cubicBezTo>
                    <a:cubicBezTo>
                      <a:pt x="461" y="46"/>
                      <a:pt x="457" y="43"/>
                      <a:pt x="453" y="43"/>
                    </a:cubicBezTo>
                    <a:close/>
                  </a:path>
                </a:pathLst>
              </a:custGeom>
              <a:solidFill>
                <a:srgbClr val="F14B4B"/>
              </a:solidFill>
              <a:ln>
                <a:noFill/>
              </a:ln>
            </p:spPr>
            <p:txBody>
              <a:bodyPr lIns="68580" tIns="34290" rIns="68580" bIns="34290"/>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id-ID" sz="1800" b="1" i="0" u="none" strike="noStrike" kern="1200" cap="none" spc="0" normalizeH="0" baseline="0" noProof="1">
                  <a:ln>
                    <a:noFill/>
                  </a:ln>
                  <a:solidFill>
                    <a:schemeClr val="tx1"/>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15" name="Freeform 19"/>
              <p:cNvSpPr/>
              <p:nvPr/>
            </p:nvSpPr>
            <p:spPr bwMode="auto">
              <a:xfrm flipH="1">
                <a:off x="9495421" y="5593521"/>
                <a:ext cx="652085" cy="387270"/>
              </a:xfrm>
              <a:custGeom>
                <a:avLst/>
                <a:gdLst>
                  <a:gd name="T0" fmla="*/ 216 w 224"/>
                  <a:gd name="T1" fmla="*/ 0 h 133"/>
                  <a:gd name="T2" fmla="*/ 172 w 224"/>
                  <a:gd name="T3" fmla="*/ 2 h 133"/>
                  <a:gd name="T4" fmla="*/ 164 w 224"/>
                  <a:gd name="T5" fmla="*/ 10 h 133"/>
                  <a:gd name="T6" fmla="*/ 164 w 224"/>
                  <a:gd name="T7" fmla="*/ 74 h 133"/>
                  <a:gd name="T8" fmla="*/ 157 w 224"/>
                  <a:gd name="T9" fmla="*/ 82 h 133"/>
                  <a:gd name="T10" fmla="*/ 50 w 224"/>
                  <a:gd name="T11" fmla="*/ 82 h 133"/>
                  <a:gd name="T12" fmla="*/ 42 w 224"/>
                  <a:gd name="T13" fmla="*/ 74 h 133"/>
                  <a:gd name="T14" fmla="*/ 42 w 224"/>
                  <a:gd name="T15" fmla="*/ 9 h 133"/>
                  <a:gd name="T16" fmla="*/ 34 w 224"/>
                  <a:gd name="T17" fmla="*/ 1 h 133"/>
                  <a:gd name="T18" fmla="*/ 8 w 224"/>
                  <a:gd name="T19" fmla="*/ 0 h 133"/>
                  <a:gd name="T20" fmla="*/ 0 w 224"/>
                  <a:gd name="T21" fmla="*/ 8 h 133"/>
                  <a:gd name="T22" fmla="*/ 0 w 224"/>
                  <a:gd name="T23" fmla="*/ 125 h 133"/>
                  <a:gd name="T24" fmla="*/ 8 w 224"/>
                  <a:gd name="T25" fmla="*/ 133 h 133"/>
                  <a:gd name="T26" fmla="*/ 90 w 224"/>
                  <a:gd name="T27" fmla="*/ 133 h 133"/>
                  <a:gd name="T28" fmla="*/ 90 w 224"/>
                  <a:gd name="T29" fmla="*/ 128 h 133"/>
                  <a:gd name="T30" fmla="*/ 90 w 224"/>
                  <a:gd name="T31" fmla="*/ 127 h 133"/>
                  <a:gd name="T32" fmla="*/ 81 w 224"/>
                  <a:gd name="T33" fmla="*/ 110 h 133"/>
                  <a:gd name="T34" fmla="*/ 101 w 224"/>
                  <a:gd name="T35" fmla="*/ 91 h 133"/>
                  <a:gd name="T36" fmla="*/ 105 w 224"/>
                  <a:gd name="T37" fmla="*/ 91 h 133"/>
                  <a:gd name="T38" fmla="*/ 125 w 224"/>
                  <a:gd name="T39" fmla="*/ 111 h 133"/>
                  <a:gd name="T40" fmla="*/ 116 w 224"/>
                  <a:gd name="T41" fmla="*/ 127 h 133"/>
                  <a:gd name="T42" fmla="*/ 116 w 224"/>
                  <a:gd name="T43" fmla="*/ 128 h 133"/>
                  <a:gd name="T44" fmla="*/ 116 w 224"/>
                  <a:gd name="T45" fmla="*/ 133 h 133"/>
                  <a:gd name="T46" fmla="*/ 217 w 224"/>
                  <a:gd name="T47" fmla="*/ 133 h 133"/>
                  <a:gd name="T48" fmla="*/ 224 w 224"/>
                  <a:gd name="T49" fmla="*/ 125 h 133"/>
                  <a:gd name="T50" fmla="*/ 224 w 224"/>
                  <a:gd name="T51" fmla="*/ 8 h 133"/>
                  <a:gd name="T52" fmla="*/ 216 w 224"/>
                  <a:gd name="T5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133">
                    <a:moveTo>
                      <a:pt x="216" y="0"/>
                    </a:moveTo>
                    <a:cubicBezTo>
                      <a:pt x="202" y="1"/>
                      <a:pt x="187" y="2"/>
                      <a:pt x="172" y="2"/>
                    </a:cubicBezTo>
                    <a:cubicBezTo>
                      <a:pt x="168" y="2"/>
                      <a:pt x="164" y="6"/>
                      <a:pt x="164" y="10"/>
                    </a:cubicBezTo>
                    <a:cubicBezTo>
                      <a:pt x="164" y="74"/>
                      <a:pt x="164" y="74"/>
                      <a:pt x="164" y="74"/>
                    </a:cubicBezTo>
                    <a:cubicBezTo>
                      <a:pt x="164" y="78"/>
                      <a:pt x="161" y="82"/>
                      <a:pt x="157" y="82"/>
                    </a:cubicBezTo>
                    <a:cubicBezTo>
                      <a:pt x="50" y="82"/>
                      <a:pt x="50" y="82"/>
                      <a:pt x="50" y="82"/>
                    </a:cubicBezTo>
                    <a:cubicBezTo>
                      <a:pt x="45" y="82"/>
                      <a:pt x="42" y="78"/>
                      <a:pt x="42" y="74"/>
                    </a:cubicBezTo>
                    <a:cubicBezTo>
                      <a:pt x="42" y="9"/>
                      <a:pt x="42" y="9"/>
                      <a:pt x="42" y="9"/>
                    </a:cubicBezTo>
                    <a:cubicBezTo>
                      <a:pt x="42" y="5"/>
                      <a:pt x="39" y="2"/>
                      <a:pt x="34" y="1"/>
                    </a:cubicBezTo>
                    <a:cubicBezTo>
                      <a:pt x="26" y="1"/>
                      <a:pt x="17" y="1"/>
                      <a:pt x="8" y="0"/>
                    </a:cubicBezTo>
                    <a:cubicBezTo>
                      <a:pt x="4" y="0"/>
                      <a:pt x="0" y="4"/>
                      <a:pt x="0" y="8"/>
                    </a:cubicBezTo>
                    <a:cubicBezTo>
                      <a:pt x="0" y="125"/>
                      <a:pt x="0" y="125"/>
                      <a:pt x="0" y="125"/>
                    </a:cubicBezTo>
                    <a:cubicBezTo>
                      <a:pt x="0" y="129"/>
                      <a:pt x="4" y="133"/>
                      <a:pt x="8" y="133"/>
                    </a:cubicBezTo>
                    <a:cubicBezTo>
                      <a:pt x="90" y="133"/>
                      <a:pt x="90" y="133"/>
                      <a:pt x="90" y="133"/>
                    </a:cubicBezTo>
                    <a:cubicBezTo>
                      <a:pt x="90" y="128"/>
                      <a:pt x="90" y="128"/>
                      <a:pt x="90" y="128"/>
                    </a:cubicBezTo>
                    <a:cubicBezTo>
                      <a:pt x="90" y="128"/>
                      <a:pt x="90" y="128"/>
                      <a:pt x="90" y="127"/>
                    </a:cubicBezTo>
                    <a:cubicBezTo>
                      <a:pt x="82" y="123"/>
                      <a:pt x="81" y="115"/>
                      <a:pt x="81" y="110"/>
                    </a:cubicBezTo>
                    <a:cubicBezTo>
                      <a:pt x="82" y="99"/>
                      <a:pt x="90" y="91"/>
                      <a:pt x="101" y="91"/>
                    </a:cubicBezTo>
                    <a:cubicBezTo>
                      <a:pt x="105" y="91"/>
                      <a:pt x="105" y="91"/>
                      <a:pt x="105" y="91"/>
                    </a:cubicBezTo>
                    <a:cubicBezTo>
                      <a:pt x="116" y="91"/>
                      <a:pt x="125" y="100"/>
                      <a:pt x="125" y="111"/>
                    </a:cubicBezTo>
                    <a:cubicBezTo>
                      <a:pt x="125" y="117"/>
                      <a:pt x="122" y="124"/>
                      <a:pt x="116" y="127"/>
                    </a:cubicBezTo>
                    <a:cubicBezTo>
                      <a:pt x="116" y="128"/>
                      <a:pt x="116" y="128"/>
                      <a:pt x="116" y="128"/>
                    </a:cubicBezTo>
                    <a:cubicBezTo>
                      <a:pt x="116" y="133"/>
                      <a:pt x="116" y="133"/>
                      <a:pt x="116" y="133"/>
                    </a:cubicBezTo>
                    <a:cubicBezTo>
                      <a:pt x="217" y="133"/>
                      <a:pt x="217" y="133"/>
                      <a:pt x="217" y="133"/>
                    </a:cubicBezTo>
                    <a:cubicBezTo>
                      <a:pt x="221" y="133"/>
                      <a:pt x="224" y="129"/>
                      <a:pt x="224" y="125"/>
                    </a:cubicBezTo>
                    <a:cubicBezTo>
                      <a:pt x="224" y="8"/>
                      <a:pt x="224" y="8"/>
                      <a:pt x="224" y="8"/>
                    </a:cubicBezTo>
                    <a:cubicBezTo>
                      <a:pt x="224" y="4"/>
                      <a:pt x="221" y="0"/>
                      <a:pt x="216" y="0"/>
                    </a:cubicBezTo>
                    <a:close/>
                  </a:path>
                </a:pathLst>
              </a:custGeom>
              <a:grpFill/>
              <a:ln>
                <a:noFill/>
              </a:ln>
            </p:spPr>
            <p:txBody>
              <a:bodyPr lIns="68580" tIns="34290" rIns="68580" bIns="34290"/>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id-ID" sz="1800" b="1" i="0" u="none" strike="noStrike" kern="1200" cap="none" spc="0" normalizeH="0" baseline="0" noProof="1">
                  <a:ln>
                    <a:noFill/>
                  </a:ln>
                  <a:solidFill>
                    <a:schemeClr val="tx1"/>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19" name="Freeform 20"/>
              <p:cNvSpPr/>
              <p:nvPr/>
            </p:nvSpPr>
            <p:spPr bwMode="auto">
              <a:xfrm flipH="1">
                <a:off x="9369981" y="5878250"/>
                <a:ext cx="777525" cy="655072"/>
              </a:xfrm>
              <a:custGeom>
                <a:avLst/>
                <a:gdLst>
                  <a:gd name="T0" fmla="*/ 254 w 267"/>
                  <a:gd name="T1" fmla="*/ 123 h 225"/>
                  <a:gd name="T2" fmla="*/ 243 w 267"/>
                  <a:gd name="T3" fmla="*/ 129 h 225"/>
                  <a:gd name="T4" fmla="*/ 236 w 267"/>
                  <a:gd name="T5" fmla="*/ 132 h 225"/>
                  <a:gd name="T6" fmla="*/ 224 w 267"/>
                  <a:gd name="T7" fmla="*/ 132 h 225"/>
                  <a:gd name="T8" fmla="*/ 224 w 267"/>
                  <a:gd name="T9" fmla="*/ 50 h 225"/>
                  <a:gd name="T10" fmla="*/ 217 w 267"/>
                  <a:gd name="T11" fmla="*/ 43 h 225"/>
                  <a:gd name="T12" fmla="*/ 109 w 267"/>
                  <a:gd name="T13" fmla="*/ 43 h 225"/>
                  <a:gd name="T14" fmla="*/ 109 w 267"/>
                  <a:gd name="T15" fmla="*/ 30 h 225"/>
                  <a:gd name="T16" fmla="*/ 112 w 267"/>
                  <a:gd name="T17" fmla="*/ 24 h 225"/>
                  <a:gd name="T18" fmla="*/ 118 w 267"/>
                  <a:gd name="T19" fmla="*/ 13 h 225"/>
                  <a:gd name="T20" fmla="*/ 105 w 267"/>
                  <a:gd name="T21" fmla="*/ 0 h 225"/>
                  <a:gd name="T22" fmla="*/ 101 w 267"/>
                  <a:gd name="T23" fmla="*/ 0 h 225"/>
                  <a:gd name="T24" fmla="*/ 89 w 267"/>
                  <a:gd name="T25" fmla="*/ 13 h 225"/>
                  <a:gd name="T26" fmla="*/ 94 w 267"/>
                  <a:gd name="T27" fmla="*/ 24 h 225"/>
                  <a:gd name="T28" fmla="*/ 98 w 267"/>
                  <a:gd name="T29" fmla="*/ 30 h 225"/>
                  <a:gd name="T30" fmla="*/ 98 w 267"/>
                  <a:gd name="T31" fmla="*/ 43 h 225"/>
                  <a:gd name="T32" fmla="*/ 8 w 267"/>
                  <a:gd name="T33" fmla="*/ 43 h 225"/>
                  <a:gd name="T34" fmla="*/ 0 w 267"/>
                  <a:gd name="T35" fmla="*/ 50 h 225"/>
                  <a:gd name="T36" fmla="*/ 0 w 267"/>
                  <a:gd name="T37" fmla="*/ 125 h 225"/>
                  <a:gd name="T38" fmla="*/ 5 w 267"/>
                  <a:gd name="T39" fmla="*/ 125 h 225"/>
                  <a:gd name="T40" fmla="*/ 6 w 267"/>
                  <a:gd name="T41" fmla="*/ 125 h 225"/>
                  <a:gd name="T42" fmla="*/ 23 w 267"/>
                  <a:gd name="T43" fmla="*/ 116 h 225"/>
                  <a:gd name="T44" fmla="*/ 43 w 267"/>
                  <a:gd name="T45" fmla="*/ 136 h 225"/>
                  <a:gd name="T46" fmla="*/ 43 w 267"/>
                  <a:gd name="T47" fmla="*/ 140 h 225"/>
                  <a:gd name="T48" fmla="*/ 23 w 267"/>
                  <a:gd name="T49" fmla="*/ 160 h 225"/>
                  <a:gd name="T50" fmla="*/ 6 w 267"/>
                  <a:gd name="T51" fmla="*/ 151 h 225"/>
                  <a:gd name="T52" fmla="*/ 5 w 267"/>
                  <a:gd name="T53" fmla="*/ 151 h 225"/>
                  <a:gd name="T54" fmla="*/ 0 w 267"/>
                  <a:gd name="T55" fmla="*/ 151 h 225"/>
                  <a:gd name="T56" fmla="*/ 0 w 267"/>
                  <a:gd name="T57" fmla="*/ 217 h 225"/>
                  <a:gd name="T58" fmla="*/ 8 w 267"/>
                  <a:gd name="T59" fmla="*/ 225 h 225"/>
                  <a:gd name="T60" fmla="*/ 217 w 267"/>
                  <a:gd name="T61" fmla="*/ 225 h 225"/>
                  <a:gd name="T62" fmla="*/ 224 w 267"/>
                  <a:gd name="T63" fmla="*/ 217 h 225"/>
                  <a:gd name="T64" fmla="*/ 224 w 267"/>
                  <a:gd name="T65" fmla="*/ 143 h 225"/>
                  <a:gd name="T66" fmla="*/ 236 w 267"/>
                  <a:gd name="T67" fmla="*/ 143 h 225"/>
                  <a:gd name="T68" fmla="*/ 243 w 267"/>
                  <a:gd name="T69" fmla="*/ 146 h 225"/>
                  <a:gd name="T70" fmla="*/ 254 w 267"/>
                  <a:gd name="T71" fmla="*/ 152 h 225"/>
                  <a:gd name="T72" fmla="*/ 266 w 267"/>
                  <a:gd name="T73" fmla="*/ 140 h 225"/>
                  <a:gd name="T74" fmla="*/ 266 w 267"/>
                  <a:gd name="T75" fmla="*/ 136 h 225"/>
                  <a:gd name="T76" fmla="*/ 254 w 267"/>
                  <a:gd name="T77" fmla="*/ 12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7" h="225">
                    <a:moveTo>
                      <a:pt x="254" y="123"/>
                    </a:moveTo>
                    <a:cubicBezTo>
                      <a:pt x="254" y="123"/>
                      <a:pt x="247" y="122"/>
                      <a:pt x="243" y="129"/>
                    </a:cubicBezTo>
                    <a:cubicBezTo>
                      <a:pt x="243" y="129"/>
                      <a:pt x="241" y="132"/>
                      <a:pt x="236" y="132"/>
                    </a:cubicBezTo>
                    <a:cubicBezTo>
                      <a:pt x="234" y="132"/>
                      <a:pt x="229" y="132"/>
                      <a:pt x="224" y="132"/>
                    </a:cubicBezTo>
                    <a:cubicBezTo>
                      <a:pt x="224" y="50"/>
                      <a:pt x="224" y="50"/>
                      <a:pt x="224" y="50"/>
                    </a:cubicBezTo>
                    <a:cubicBezTo>
                      <a:pt x="224" y="46"/>
                      <a:pt x="221" y="43"/>
                      <a:pt x="217" y="43"/>
                    </a:cubicBezTo>
                    <a:cubicBezTo>
                      <a:pt x="109" y="43"/>
                      <a:pt x="109" y="43"/>
                      <a:pt x="109" y="43"/>
                    </a:cubicBezTo>
                    <a:cubicBezTo>
                      <a:pt x="109" y="38"/>
                      <a:pt x="109" y="33"/>
                      <a:pt x="109" y="30"/>
                    </a:cubicBezTo>
                    <a:cubicBezTo>
                      <a:pt x="109" y="25"/>
                      <a:pt x="112" y="24"/>
                      <a:pt x="112" y="24"/>
                    </a:cubicBezTo>
                    <a:cubicBezTo>
                      <a:pt x="115" y="21"/>
                      <a:pt x="118" y="17"/>
                      <a:pt x="118" y="13"/>
                    </a:cubicBezTo>
                    <a:cubicBezTo>
                      <a:pt x="118" y="6"/>
                      <a:pt x="112" y="0"/>
                      <a:pt x="105" y="0"/>
                    </a:cubicBezTo>
                    <a:cubicBezTo>
                      <a:pt x="101" y="0"/>
                      <a:pt x="101" y="0"/>
                      <a:pt x="101" y="0"/>
                    </a:cubicBezTo>
                    <a:cubicBezTo>
                      <a:pt x="94" y="0"/>
                      <a:pt x="89" y="6"/>
                      <a:pt x="89" y="13"/>
                    </a:cubicBezTo>
                    <a:cubicBezTo>
                      <a:pt x="89" y="13"/>
                      <a:pt x="87" y="20"/>
                      <a:pt x="94" y="24"/>
                    </a:cubicBezTo>
                    <a:cubicBezTo>
                      <a:pt x="94" y="24"/>
                      <a:pt x="98" y="26"/>
                      <a:pt x="98" y="30"/>
                    </a:cubicBezTo>
                    <a:cubicBezTo>
                      <a:pt x="98" y="33"/>
                      <a:pt x="98" y="38"/>
                      <a:pt x="98" y="43"/>
                    </a:cubicBezTo>
                    <a:cubicBezTo>
                      <a:pt x="8" y="43"/>
                      <a:pt x="8" y="43"/>
                      <a:pt x="8" y="43"/>
                    </a:cubicBezTo>
                    <a:cubicBezTo>
                      <a:pt x="4" y="43"/>
                      <a:pt x="0" y="46"/>
                      <a:pt x="0" y="50"/>
                    </a:cubicBezTo>
                    <a:cubicBezTo>
                      <a:pt x="0" y="125"/>
                      <a:pt x="0" y="125"/>
                      <a:pt x="0" y="125"/>
                    </a:cubicBezTo>
                    <a:cubicBezTo>
                      <a:pt x="5" y="125"/>
                      <a:pt x="5" y="125"/>
                      <a:pt x="5" y="125"/>
                    </a:cubicBezTo>
                    <a:cubicBezTo>
                      <a:pt x="5" y="125"/>
                      <a:pt x="6" y="125"/>
                      <a:pt x="6" y="125"/>
                    </a:cubicBezTo>
                    <a:cubicBezTo>
                      <a:pt x="11" y="117"/>
                      <a:pt x="19" y="115"/>
                      <a:pt x="23" y="116"/>
                    </a:cubicBezTo>
                    <a:cubicBezTo>
                      <a:pt x="34" y="116"/>
                      <a:pt x="43" y="125"/>
                      <a:pt x="43" y="136"/>
                    </a:cubicBezTo>
                    <a:cubicBezTo>
                      <a:pt x="43" y="140"/>
                      <a:pt x="43" y="140"/>
                      <a:pt x="43" y="140"/>
                    </a:cubicBezTo>
                    <a:cubicBezTo>
                      <a:pt x="43" y="151"/>
                      <a:pt x="34" y="160"/>
                      <a:pt x="23" y="160"/>
                    </a:cubicBezTo>
                    <a:cubicBezTo>
                      <a:pt x="16" y="160"/>
                      <a:pt x="10" y="156"/>
                      <a:pt x="6" y="151"/>
                    </a:cubicBezTo>
                    <a:cubicBezTo>
                      <a:pt x="6" y="151"/>
                      <a:pt x="5" y="151"/>
                      <a:pt x="5" y="151"/>
                    </a:cubicBezTo>
                    <a:cubicBezTo>
                      <a:pt x="0" y="151"/>
                      <a:pt x="0" y="151"/>
                      <a:pt x="0" y="151"/>
                    </a:cubicBezTo>
                    <a:cubicBezTo>
                      <a:pt x="0" y="217"/>
                      <a:pt x="0" y="217"/>
                      <a:pt x="0" y="217"/>
                    </a:cubicBezTo>
                    <a:cubicBezTo>
                      <a:pt x="0" y="221"/>
                      <a:pt x="4" y="225"/>
                      <a:pt x="8" y="225"/>
                    </a:cubicBezTo>
                    <a:cubicBezTo>
                      <a:pt x="217" y="225"/>
                      <a:pt x="217" y="225"/>
                      <a:pt x="217" y="225"/>
                    </a:cubicBezTo>
                    <a:cubicBezTo>
                      <a:pt x="221" y="225"/>
                      <a:pt x="224" y="221"/>
                      <a:pt x="224" y="217"/>
                    </a:cubicBezTo>
                    <a:cubicBezTo>
                      <a:pt x="224" y="143"/>
                      <a:pt x="224" y="143"/>
                      <a:pt x="224" y="143"/>
                    </a:cubicBezTo>
                    <a:cubicBezTo>
                      <a:pt x="229" y="143"/>
                      <a:pt x="234" y="143"/>
                      <a:pt x="236" y="143"/>
                    </a:cubicBezTo>
                    <a:cubicBezTo>
                      <a:pt x="242" y="143"/>
                      <a:pt x="243" y="146"/>
                      <a:pt x="243" y="146"/>
                    </a:cubicBezTo>
                    <a:cubicBezTo>
                      <a:pt x="245" y="150"/>
                      <a:pt x="250" y="150"/>
                      <a:pt x="254" y="152"/>
                    </a:cubicBezTo>
                    <a:cubicBezTo>
                      <a:pt x="261" y="156"/>
                      <a:pt x="267" y="149"/>
                      <a:pt x="266" y="140"/>
                    </a:cubicBezTo>
                    <a:cubicBezTo>
                      <a:pt x="266" y="136"/>
                      <a:pt x="266" y="136"/>
                      <a:pt x="266" y="136"/>
                    </a:cubicBezTo>
                    <a:cubicBezTo>
                      <a:pt x="266" y="129"/>
                      <a:pt x="261" y="123"/>
                      <a:pt x="254" y="123"/>
                    </a:cubicBezTo>
                    <a:close/>
                  </a:path>
                </a:pathLst>
              </a:custGeom>
              <a:solidFill>
                <a:srgbClr val="7030A0"/>
              </a:solidFill>
              <a:ln>
                <a:noFill/>
              </a:ln>
            </p:spPr>
            <p:txBody>
              <a:bodyPr lIns="68580" tIns="34290" rIns="68580" bIns="34290"/>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id-ID" sz="1800" b="1" i="0" u="none" strike="noStrike" kern="1200" cap="none" spc="0" normalizeH="0" baseline="0" noProof="1">
                  <a:ln>
                    <a:noFill/>
                  </a:ln>
                  <a:solidFill>
                    <a:schemeClr val="tx1"/>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22" name="Freeform 21"/>
              <p:cNvSpPr/>
              <p:nvPr/>
            </p:nvSpPr>
            <p:spPr bwMode="auto">
              <a:xfrm flipH="1">
                <a:off x="10170403" y="5523833"/>
                <a:ext cx="768565" cy="456958"/>
              </a:xfrm>
              <a:custGeom>
                <a:avLst/>
                <a:gdLst>
                  <a:gd name="T0" fmla="*/ 257 w 264"/>
                  <a:gd name="T1" fmla="*/ 23 h 157"/>
                  <a:gd name="T2" fmla="*/ 49 w 264"/>
                  <a:gd name="T3" fmla="*/ 0 h 157"/>
                  <a:gd name="T4" fmla="*/ 40 w 264"/>
                  <a:gd name="T5" fmla="*/ 8 h 157"/>
                  <a:gd name="T6" fmla="*/ 40 w 264"/>
                  <a:gd name="T7" fmla="*/ 82 h 157"/>
                  <a:gd name="T8" fmla="*/ 30 w 264"/>
                  <a:gd name="T9" fmla="*/ 82 h 157"/>
                  <a:gd name="T10" fmla="*/ 23 w 264"/>
                  <a:gd name="T11" fmla="*/ 79 h 157"/>
                  <a:gd name="T12" fmla="*/ 13 w 264"/>
                  <a:gd name="T13" fmla="*/ 73 h 157"/>
                  <a:gd name="T14" fmla="*/ 0 w 264"/>
                  <a:gd name="T15" fmla="*/ 85 h 157"/>
                  <a:gd name="T16" fmla="*/ 0 w 264"/>
                  <a:gd name="T17" fmla="*/ 89 h 157"/>
                  <a:gd name="T18" fmla="*/ 13 w 264"/>
                  <a:gd name="T19" fmla="*/ 102 h 157"/>
                  <a:gd name="T20" fmla="*/ 23 w 264"/>
                  <a:gd name="T21" fmla="*/ 96 h 157"/>
                  <a:gd name="T22" fmla="*/ 30 w 264"/>
                  <a:gd name="T23" fmla="*/ 93 h 157"/>
                  <a:gd name="T24" fmla="*/ 40 w 264"/>
                  <a:gd name="T25" fmla="*/ 93 h 157"/>
                  <a:gd name="T26" fmla="*/ 40 w 264"/>
                  <a:gd name="T27" fmla="*/ 149 h 157"/>
                  <a:gd name="T28" fmla="*/ 48 w 264"/>
                  <a:gd name="T29" fmla="*/ 157 h 157"/>
                  <a:gd name="T30" fmla="*/ 257 w 264"/>
                  <a:gd name="T31" fmla="*/ 157 h 157"/>
                  <a:gd name="T32" fmla="*/ 264 w 264"/>
                  <a:gd name="T33" fmla="*/ 149 h 157"/>
                  <a:gd name="T34" fmla="*/ 264 w 264"/>
                  <a:gd name="T35" fmla="*/ 31 h 157"/>
                  <a:gd name="T36" fmla="*/ 257 w 264"/>
                  <a:gd name="T37" fmla="*/ 2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4" h="157">
                    <a:moveTo>
                      <a:pt x="257" y="23"/>
                    </a:moveTo>
                    <a:cubicBezTo>
                      <a:pt x="182" y="19"/>
                      <a:pt x="112" y="11"/>
                      <a:pt x="49" y="0"/>
                    </a:cubicBezTo>
                    <a:cubicBezTo>
                      <a:pt x="45" y="0"/>
                      <a:pt x="40" y="3"/>
                      <a:pt x="40" y="8"/>
                    </a:cubicBezTo>
                    <a:cubicBezTo>
                      <a:pt x="40" y="82"/>
                      <a:pt x="40" y="82"/>
                      <a:pt x="40" y="82"/>
                    </a:cubicBezTo>
                    <a:cubicBezTo>
                      <a:pt x="36" y="82"/>
                      <a:pt x="32" y="82"/>
                      <a:pt x="30" y="82"/>
                    </a:cubicBezTo>
                    <a:cubicBezTo>
                      <a:pt x="25" y="82"/>
                      <a:pt x="23" y="79"/>
                      <a:pt x="23" y="79"/>
                    </a:cubicBezTo>
                    <a:cubicBezTo>
                      <a:pt x="21" y="75"/>
                      <a:pt x="17" y="73"/>
                      <a:pt x="13" y="73"/>
                    </a:cubicBezTo>
                    <a:cubicBezTo>
                      <a:pt x="6" y="73"/>
                      <a:pt x="0" y="78"/>
                      <a:pt x="0" y="85"/>
                    </a:cubicBezTo>
                    <a:cubicBezTo>
                      <a:pt x="0" y="89"/>
                      <a:pt x="0" y="89"/>
                      <a:pt x="0" y="89"/>
                    </a:cubicBezTo>
                    <a:cubicBezTo>
                      <a:pt x="0" y="96"/>
                      <a:pt x="6" y="102"/>
                      <a:pt x="13" y="102"/>
                    </a:cubicBezTo>
                    <a:cubicBezTo>
                      <a:pt x="13" y="102"/>
                      <a:pt x="20" y="103"/>
                      <a:pt x="23" y="96"/>
                    </a:cubicBezTo>
                    <a:cubicBezTo>
                      <a:pt x="23" y="96"/>
                      <a:pt x="26" y="93"/>
                      <a:pt x="30" y="93"/>
                    </a:cubicBezTo>
                    <a:cubicBezTo>
                      <a:pt x="32" y="93"/>
                      <a:pt x="36" y="93"/>
                      <a:pt x="40" y="93"/>
                    </a:cubicBezTo>
                    <a:cubicBezTo>
                      <a:pt x="40" y="149"/>
                      <a:pt x="40" y="149"/>
                      <a:pt x="40" y="149"/>
                    </a:cubicBezTo>
                    <a:cubicBezTo>
                      <a:pt x="40" y="153"/>
                      <a:pt x="44" y="157"/>
                      <a:pt x="48" y="157"/>
                    </a:cubicBezTo>
                    <a:cubicBezTo>
                      <a:pt x="257" y="157"/>
                      <a:pt x="257" y="157"/>
                      <a:pt x="257" y="157"/>
                    </a:cubicBezTo>
                    <a:cubicBezTo>
                      <a:pt x="261" y="157"/>
                      <a:pt x="264" y="153"/>
                      <a:pt x="264" y="149"/>
                    </a:cubicBezTo>
                    <a:cubicBezTo>
                      <a:pt x="264" y="31"/>
                      <a:pt x="264" y="31"/>
                      <a:pt x="264" y="31"/>
                    </a:cubicBezTo>
                    <a:cubicBezTo>
                      <a:pt x="264" y="27"/>
                      <a:pt x="261" y="23"/>
                      <a:pt x="257" y="23"/>
                    </a:cubicBezTo>
                    <a:close/>
                  </a:path>
                </a:pathLst>
              </a:custGeom>
              <a:grpFill/>
              <a:ln>
                <a:noFill/>
              </a:ln>
            </p:spPr>
            <p:txBody>
              <a:bodyPr lIns="68580" tIns="34290" rIns="68580" bIns="34290"/>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id-ID" sz="1800" b="1" i="0" u="none" strike="noStrike" kern="1200" cap="none" spc="0" normalizeH="0" baseline="0" noProof="1">
                  <a:ln>
                    <a:noFill/>
                  </a:ln>
                  <a:solidFill>
                    <a:schemeClr val="tx1"/>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23" name="Freeform 22"/>
              <p:cNvSpPr/>
              <p:nvPr/>
            </p:nvSpPr>
            <p:spPr bwMode="auto">
              <a:xfrm flipH="1">
                <a:off x="10845387" y="4231609"/>
                <a:ext cx="664032" cy="718787"/>
              </a:xfrm>
              <a:custGeom>
                <a:avLst/>
                <a:gdLst>
                  <a:gd name="T0" fmla="*/ 210 w 228"/>
                  <a:gd name="T1" fmla="*/ 93 h 247"/>
                  <a:gd name="T2" fmla="*/ 226 w 228"/>
                  <a:gd name="T3" fmla="*/ 102 h 247"/>
                  <a:gd name="T4" fmla="*/ 227 w 228"/>
                  <a:gd name="T5" fmla="*/ 102 h 247"/>
                  <a:gd name="T6" fmla="*/ 228 w 228"/>
                  <a:gd name="T7" fmla="*/ 102 h 247"/>
                  <a:gd name="T8" fmla="*/ 228 w 228"/>
                  <a:gd name="T9" fmla="*/ 8 h 247"/>
                  <a:gd name="T10" fmla="*/ 221 w 228"/>
                  <a:gd name="T11" fmla="*/ 0 h 247"/>
                  <a:gd name="T12" fmla="*/ 8 w 228"/>
                  <a:gd name="T13" fmla="*/ 0 h 247"/>
                  <a:gd name="T14" fmla="*/ 0 w 228"/>
                  <a:gd name="T15" fmla="*/ 8 h 247"/>
                  <a:gd name="T16" fmla="*/ 0 w 228"/>
                  <a:gd name="T17" fmla="*/ 195 h 247"/>
                  <a:gd name="T18" fmla="*/ 8 w 228"/>
                  <a:gd name="T19" fmla="*/ 203 h 247"/>
                  <a:gd name="T20" fmla="*/ 116 w 228"/>
                  <a:gd name="T21" fmla="*/ 203 h 247"/>
                  <a:gd name="T22" fmla="*/ 116 w 228"/>
                  <a:gd name="T23" fmla="*/ 217 h 247"/>
                  <a:gd name="T24" fmla="*/ 113 w 228"/>
                  <a:gd name="T25" fmla="*/ 224 h 247"/>
                  <a:gd name="T26" fmla="*/ 107 w 228"/>
                  <a:gd name="T27" fmla="*/ 234 h 247"/>
                  <a:gd name="T28" fmla="*/ 120 w 228"/>
                  <a:gd name="T29" fmla="*/ 247 h 247"/>
                  <a:gd name="T30" fmla="*/ 124 w 228"/>
                  <a:gd name="T31" fmla="*/ 247 h 247"/>
                  <a:gd name="T32" fmla="*/ 136 w 228"/>
                  <a:gd name="T33" fmla="*/ 234 h 247"/>
                  <a:gd name="T34" fmla="*/ 130 w 228"/>
                  <a:gd name="T35" fmla="*/ 224 h 247"/>
                  <a:gd name="T36" fmla="*/ 127 w 228"/>
                  <a:gd name="T37" fmla="*/ 217 h 247"/>
                  <a:gd name="T38" fmla="*/ 127 w 228"/>
                  <a:gd name="T39" fmla="*/ 203 h 247"/>
                  <a:gd name="T40" fmla="*/ 221 w 228"/>
                  <a:gd name="T41" fmla="*/ 203 h 247"/>
                  <a:gd name="T42" fmla="*/ 228 w 228"/>
                  <a:gd name="T43" fmla="*/ 195 h 247"/>
                  <a:gd name="T44" fmla="*/ 228 w 228"/>
                  <a:gd name="T45" fmla="*/ 128 h 247"/>
                  <a:gd name="T46" fmla="*/ 227 w 228"/>
                  <a:gd name="T47" fmla="*/ 128 h 247"/>
                  <a:gd name="T48" fmla="*/ 226 w 228"/>
                  <a:gd name="T49" fmla="*/ 128 h 247"/>
                  <a:gd name="T50" fmla="*/ 209 w 228"/>
                  <a:gd name="T51" fmla="*/ 137 h 247"/>
                  <a:gd name="T52" fmla="*/ 190 w 228"/>
                  <a:gd name="T53" fmla="*/ 117 h 247"/>
                  <a:gd name="T54" fmla="*/ 190 w 228"/>
                  <a:gd name="T55" fmla="*/ 113 h 247"/>
                  <a:gd name="T56" fmla="*/ 210 w 228"/>
                  <a:gd name="T57" fmla="*/ 9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 h="247">
                    <a:moveTo>
                      <a:pt x="210" y="93"/>
                    </a:moveTo>
                    <a:cubicBezTo>
                      <a:pt x="217" y="93"/>
                      <a:pt x="223" y="97"/>
                      <a:pt x="226" y="102"/>
                    </a:cubicBezTo>
                    <a:cubicBezTo>
                      <a:pt x="227" y="102"/>
                      <a:pt x="227" y="102"/>
                      <a:pt x="227" y="102"/>
                    </a:cubicBezTo>
                    <a:cubicBezTo>
                      <a:pt x="228" y="102"/>
                      <a:pt x="228" y="102"/>
                      <a:pt x="228" y="102"/>
                    </a:cubicBezTo>
                    <a:cubicBezTo>
                      <a:pt x="228" y="8"/>
                      <a:pt x="228" y="8"/>
                      <a:pt x="228" y="8"/>
                    </a:cubicBezTo>
                    <a:cubicBezTo>
                      <a:pt x="228" y="4"/>
                      <a:pt x="225" y="0"/>
                      <a:pt x="221" y="0"/>
                    </a:cubicBezTo>
                    <a:cubicBezTo>
                      <a:pt x="8" y="0"/>
                      <a:pt x="8" y="0"/>
                      <a:pt x="8" y="0"/>
                    </a:cubicBezTo>
                    <a:cubicBezTo>
                      <a:pt x="4" y="0"/>
                      <a:pt x="0" y="4"/>
                      <a:pt x="0" y="8"/>
                    </a:cubicBezTo>
                    <a:cubicBezTo>
                      <a:pt x="0" y="195"/>
                      <a:pt x="0" y="195"/>
                      <a:pt x="0" y="195"/>
                    </a:cubicBezTo>
                    <a:cubicBezTo>
                      <a:pt x="0" y="200"/>
                      <a:pt x="4" y="203"/>
                      <a:pt x="8" y="203"/>
                    </a:cubicBezTo>
                    <a:cubicBezTo>
                      <a:pt x="116" y="203"/>
                      <a:pt x="116" y="203"/>
                      <a:pt x="116" y="203"/>
                    </a:cubicBezTo>
                    <a:cubicBezTo>
                      <a:pt x="116" y="207"/>
                      <a:pt x="116" y="214"/>
                      <a:pt x="116" y="217"/>
                    </a:cubicBezTo>
                    <a:cubicBezTo>
                      <a:pt x="116" y="222"/>
                      <a:pt x="113" y="224"/>
                      <a:pt x="113" y="224"/>
                    </a:cubicBezTo>
                    <a:cubicBezTo>
                      <a:pt x="109" y="226"/>
                      <a:pt x="107" y="230"/>
                      <a:pt x="107" y="234"/>
                    </a:cubicBezTo>
                    <a:cubicBezTo>
                      <a:pt x="107" y="241"/>
                      <a:pt x="113" y="247"/>
                      <a:pt x="120" y="247"/>
                    </a:cubicBezTo>
                    <a:cubicBezTo>
                      <a:pt x="124" y="247"/>
                      <a:pt x="124" y="247"/>
                      <a:pt x="124" y="247"/>
                    </a:cubicBezTo>
                    <a:cubicBezTo>
                      <a:pt x="131" y="247"/>
                      <a:pt x="136" y="241"/>
                      <a:pt x="136" y="234"/>
                    </a:cubicBezTo>
                    <a:cubicBezTo>
                      <a:pt x="136" y="234"/>
                      <a:pt x="137" y="227"/>
                      <a:pt x="130" y="224"/>
                    </a:cubicBezTo>
                    <a:cubicBezTo>
                      <a:pt x="130" y="224"/>
                      <a:pt x="127" y="221"/>
                      <a:pt x="127" y="217"/>
                    </a:cubicBezTo>
                    <a:cubicBezTo>
                      <a:pt x="127" y="214"/>
                      <a:pt x="127" y="207"/>
                      <a:pt x="127" y="203"/>
                    </a:cubicBezTo>
                    <a:cubicBezTo>
                      <a:pt x="221" y="203"/>
                      <a:pt x="221" y="203"/>
                      <a:pt x="221" y="203"/>
                    </a:cubicBezTo>
                    <a:cubicBezTo>
                      <a:pt x="225" y="203"/>
                      <a:pt x="228" y="200"/>
                      <a:pt x="228" y="195"/>
                    </a:cubicBezTo>
                    <a:cubicBezTo>
                      <a:pt x="228" y="128"/>
                      <a:pt x="228" y="128"/>
                      <a:pt x="228" y="128"/>
                    </a:cubicBezTo>
                    <a:cubicBezTo>
                      <a:pt x="227" y="128"/>
                      <a:pt x="227" y="128"/>
                      <a:pt x="227" y="128"/>
                    </a:cubicBezTo>
                    <a:cubicBezTo>
                      <a:pt x="227" y="128"/>
                      <a:pt x="227" y="128"/>
                      <a:pt x="226" y="128"/>
                    </a:cubicBezTo>
                    <a:cubicBezTo>
                      <a:pt x="222" y="136"/>
                      <a:pt x="214" y="138"/>
                      <a:pt x="209" y="137"/>
                    </a:cubicBezTo>
                    <a:cubicBezTo>
                      <a:pt x="198" y="137"/>
                      <a:pt x="190" y="128"/>
                      <a:pt x="190" y="117"/>
                    </a:cubicBezTo>
                    <a:cubicBezTo>
                      <a:pt x="190" y="113"/>
                      <a:pt x="190" y="113"/>
                      <a:pt x="190" y="113"/>
                    </a:cubicBezTo>
                    <a:cubicBezTo>
                      <a:pt x="190" y="102"/>
                      <a:pt x="199" y="93"/>
                      <a:pt x="210" y="93"/>
                    </a:cubicBezTo>
                    <a:close/>
                  </a:path>
                </a:pathLst>
              </a:custGeom>
              <a:solidFill>
                <a:srgbClr val="7030A0"/>
              </a:solidFill>
              <a:ln>
                <a:noFill/>
              </a:ln>
            </p:spPr>
            <p:txBody>
              <a:bodyPr lIns="68580" tIns="34290" rIns="68580" bIns="34290"/>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id-ID" sz="1800" b="1" i="0" u="none" strike="noStrike" kern="1200" cap="none" spc="0" normalizeH="0" baseline="0" noProof="1">
                  <a:ln>
                    <a:noFill/>
                  </a:ln>
                  <a:solidFill>
                    <a:schemeClr val="tx1"/>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24" name="Freeform 23"/>
              <p:cNvSpPr/>
              <p:nvPr/>
            </p:nvSpPr>
            <p:spPr bwMode="auto">
              <a:xfrm flipH="1">
                <a:off x="8819441" y="4231609"/>
                <a:ext cx="2116541" cy="718787"/>
              </a:xfrm>
              <a:custGeom>
                <a:avLst/>
                <a:gdLst>
                  <a:gd name="T0" fmla="*/ 706 w 727"/>
                  <a:gd name="T1" fmla="*/ 93 h 247"/>
                  <a:gd name="T2" fmla="*/ 723 w 727"/>
                  <a:gd name="T3" fmla="*/ 102 h 247"/>
                  <a:gd name="T4" fmla="*/ 724 w 727"/>
                  <a:gd name="T5" fmla="*/ 102 h 247"/>
                  <a:gd name="T6" fmla="*/ 727 w 727"/>
                  <a:gd name="T7" fmla="*/ 102 h 247"/>
                  <a:gd name="T8" fmla="*/ 727 w 727"/>
                  <a:gd name="T9" fmla="*/ 8 h 247"/>
                  <a:gd name="T10" fmla="*/ 719 w 727"/>
                  <a:gd name="T11" fmla="*/ 0 h 247"/>
                  <a:gd name="T12" fmla="*/ 47 w 727"/>
                  <a:gd name="T13" fmla="*/ 0 h 247"/>
                  <a:gd name="T14" fmla="*/ 39 w 727"/>
                  <a:gd name="T15" fmla="*/ 8 h 247"/>
                  <a:gd name="T16" fmla="*/ 39 w 727"/>
                  <a:gd name="T17" fmla="*/ 110 h 247"/>
                  <a:gd name="T18" fmla="*/ 30 w 727"/>
                  <a:gd name="T19" fmla="*/ 110 h 247"/>
                  <a:gd name="T20" fmla="*/ 24 w 727"/>
                  <a:gd name="T21" fmla="*/ 107 h 247"/>
                  <a:gd name="T22" fmla="*/ 13 w 727"/>
                  <a:gd name="T23" fmla="*/ 101 h 247"/>
                  <a:gd name="T24" fmla="*/ 0 w 727"/>
                  <a:gd name="T25" fmla="*/ 113 h 247"/>
                  <a:gd name="T26" fmla="*/ 0 w 727"/>
                  <a:gd name="T27" fmla="*/ 117 h 247"/>
                  <a:gd name="T28" fmla="*/ 13 w 727"/>
                  <a:gd name="T29" fmla="*/ 130 h 247"/>
                  <a:gd name="T30" fmla="*/ 24 w 727"/>
                  <a:gd name="T31" fmla="*/ 124 h 247"/>
                  <a:gd name="T32" fmla="*/ 30 w 727"/>
                  <a:gd name="T33" fmla="*/ 121 h 247"/>
                  <a:gd name="T34" fmla="*/ 39 w 727"/>
                  <a:gd name="T35" fmla="*/ 121 h 247"/>
                  <a:gd name="T36" fmla="*/ 39 w 727"/>
                  <a:gd name="T37" fmla="*/ 195 h 247"/>
                  <a:gd name="T38" fmla="*/ 47 w 727"/>
                  <a:gd name="T39" fmla="*/ 203 h 247"/>
                  <a:gd name="T40" fmla="*/ 369 w 727"/>
                  <a:gd name="T41" fmla="*/ 203 h 247"/>
                  <a:gd name="T42" fmla="*/ 369 w 727"/>
                  <a:gd name="T43" fmla="*/ 217 h 247"/>
                  <a:gd name="T44" fmla="*/ 366 w 727"/>
                  <a:gd name="T45" fmla="*/ 224 h 247"/>
                  <a:gd name="T46" fmla="*/ 360 w 727"/>
                  <a:gd name="T47" fmla="*/ 234 h 247"/>
                  <a:gd name="T48" fmla="*/ 373 w 727"/>
                  <a:gd name="T49" fmla="*/ 247 h 247"/>
                  <a:gd name="T50" fmla="*/ 377 w 727"/>
                  <a:gd name="T51" fmla="*/ 247 h 247"/>
                  <a:gd name="T52" fmla="*/ 389 w 727"/>
                  <a:gd name="T53" fmla="*/ 234 h 247"/>
                  <a:gd name="T54" fmla="*/ 384 w 727"/>
                  <a:gd name="T55" fmla="*/ 224 h 247"/>
                  <a:gd name="T56" fmla="*/ 380 w 727"/>
                  <a:gd name="T57" fmla="*/ 217 h 247"/>
                  <a:gd name="T58" fmla="*/ 380 w 727"/>
                  <a:gd name="T59" fmla="*/ 203 h 247"/>
                  <a:gd name="T60" fmla="*/ 630 w 727"/>
                  <a:gd name="T61" fmla="*/ 203 h 247"/>
                  <a:gd name="T62" fmla="*/ 630 w 727"/>
                  <a:gd name="T63" fmla="*/ 217 h 247"/>
                  <a:gd name="T64" fmla="*/ 627 w 727"/>
                  <a:gd name="T65" fmla="*/ 224 h 247"/>
                  <a:gd name="T66" fmla="*/ 620 w 727"/>
                  <a:gd name="T67" fmla="*/ 234 h 247"/>
                  <a:gd name="T68" fmla="*/ 633 w 727"/>
                  <a:gd name="T69" fmla="*/ 247 h 247"/>
                  <a:gd name="T70" fmla="*/ 637 w 727"/>
                  <a:gd name="T71" fmla="*/ 247 h 247"/>
                  <a:gd name="T72" fmla="*/ 650 w 727"/>
                  <a:gd name="T73" fmla="*/ 234 h 247"/>
                  <a:gd name="T74" fmla="*/ 644 w 727"/>
                  <a:gd name="T75" fmla="*/ 224 h 247"/>
                  <a:gd name="T76" fmla="*/ 641 w 727"/>
                  <a:gd name="T77" fmla="*/ 217 h 247"/>
                  <a:gd name="T78" fmla="*/ 641 w 727"/>
                  <a:gd name="T79" fmla="*/ 203 h 247"/>
                  <a:gd name="T80" fmla="*/ 719 w 727"/>
                  <a:gd name="T81" fmla="*/ 203 h 247"/>
                  <a:gd name="T82" fmla="*/ 727 w 727"/>
                  <a:gd name="T83" fmla="*/ 195 h 247"/>
                  <a:gd name="T84" fmla="*/ 727 w 727"/>
                  <a:gd name="T85" fmla="*/ 128 h 247"/>
                  <a:gd name="T86" fmla="*/ 724 w 727"/>
                  <a:gd name="T87" fmla="*/ 128 h 247"/>
                  <a:gd name="T88" fmla="*/ 723 w 727"/>
                  <a:gd name="T89" fmla="*/ 128 h 247"/>
                  <a:gd name="T90" fmla="*/ 706 w 727"/>
                  <a:gd name="T91" fmla="*/ 137 h 247"/>
                  <a:gd name="T92" fmla="*/ 686 w 727"/>
                  <a:gd name="T93" fmla="*/ 117 h 247"/>
                  <a:gd name="T94" fmla="*/ 686 w 727"/>
                  <a:gd name="T95" fmla="*/ 113 h 247"/>
                  <a:gd name="T96" fmla="*/ 706 w 727"/>
                  <a:gd name="T97" fmla="*/ 9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7" h="247">
                    <a:moveTo>
                      <a:pt x="706" y="93"/>
                    </a:moveTo>
                    <a:cubicBezTo>
                      <a:pt x="713" y="93"/>
                      <a:pt x="719" y="97"/>
                      <a:pt x="723" y="102"/>
                    </a:cubicBezTo>
                    <a:cubicBezTo>
                      <a:pt x="723" y="102"/>
                      <a:pt x="723" y="102"/>
                      <a:pt x="724" y="102"/>
                    </a:cubicBezTo>
                    <a:cubicBezTo>
                      <a:pt x="727" y="102"/>
                      <a:pt x="727" y="102"/>
                      <a:pt x="727" y="102"/>
                    </a:cubicBezTo>
                    <a:cubicBezTo>
                      <a:pt x="727" y="8"/>
                      <a:pt x="727" y="8"/>
                      <a:pt x="727" y="8"/>
                    </a:cubicBezTo>
                    <a:cubicBezTo>
                      <a:pt x="727" y="4"/>
                      <a:pt x="724" y="0"/>
                      <a:pt x="719" y="0"/>
                    </a:cubicBezTo>
                    <a:cubicBezTo>
                      <a:pt x="47" y="0"/>
                      <a:pt x="47" y="0"/>
                      <a:pt x="47" y="0"/>
                    </a:cubicBezTo>
                    <a:cubicBezTo>
                      <a:pt x="43" y="0"/>
                      <a:pt x="39" y="4"/>
                      <a:pt x="39" y="8"/>
                    </a:cubicBezTo>
                    <a:cubicBezTo>
                      <a:pt x="39" y="110"/>
                      <a:pt x="39" y="110"/>
                      <a:pt x="39" y="110"/>
                    </a:cubicBezTo>
                    <a:cubicBezTo>
                      <a:pt x="36" y="110"/>
                      <a:pt x="32" y="110"/>
                      <a:pt x="30" y="110"/>
                    </a:cubicBezTo>
                    <a:cubicBezTo>
                      <a:pt x="25" y="110"/>
                      <a:pt x="24" y="107"/>
                      <a:pt x="24" y="107"/>
                    </a:cubicBezTo>
                    <a:cubicBezTo>
                      <a:pt x="21" y="103"/>
                      <a:pt x="17" y="101"/>
                      <a:pt x="13" y="101"/>
                    </a:cubicBezTo>
                    <a:cubicBezTo>
                      <a:pt x="6" y="101"/>
                      <a:pt x="0" y="106"/>
                      <a:pt x="0" y="113"/>
                    </a:cubicBezTo>
                    <a:cubicBezTo>
                      <a:pt x="0" y="117"/>
                      <a:pt x="0" y="117"/>
                      <a:pt x="0" y="117"/>
                    </a:cubicBezTo>
                    <a:cubicBezTo>
                      <a:pt x="0" y="124"/>
                      <a:pt x="6" y="130"/>
                      <a:pt x="13" y="130"/>
                    </a:cubicBezTo>
                    <a:cubicBezTo>
                      <a:pt x="13" y="130"/>
                      <a:pt x="20" y="131"/>
                      <a:pt x="24" y="124"/>
                    </a:cubicBezTo>
                    <a:cubicBezTo>
                      <a:pt x="24" y="124"/>
                      <a:pt x="26" y="121"/>
                      <a:pt x="30" y="121"/>
                    </a:cubicBezTo>
                    <a:cubicBezTo>
                      <a:pt x="32" y="121"/>
                      <a:pt x="36" y="121"/>
                      <a:pt x="39" y="121"/>
                    </a:cubicBezTo>
                    <a:cubicBezTo>
                      <a:pt x="39" y="195"/>
                      <a:pt x="39" y="195"/>
                      <a:pt x="39" y="195"/>
                    </a:cubicBezTo>
                    <a:cubicBezTo>
                      <a:pt x="39" y="200"/>
                      <a:pt x="43" y="203"/>
                      <a:pt x="47" y="203"/>
                    </a:cubicBezTo>
                    <a:cubicBezTo>
                      <a:pt x="369" y="203"/>
                      <a:pt x="369" y="203"/>
                      <a:pt x="369" y="203"/>
                    </a:cubicBezTo>
                    <a:cubicBezTo>
                      <a:pt x="369" y="207"/>
                      <a:pt x="369" y="214"/>
                      <a:pt x="369" y="217"/>
                    </a:cubicBezTo>
                    <a:cubicBezTo>
                      <a:pt x="369" y="222"/>
                      <a:pt x="366" y="224"/>
                      <a:pt x="366" y="224"/>
                    </a:cubicBezTo>
                    <a:cubicBezTo>
                      <a:pt x="363" y="226"/>
                      <a:pt x="360" y="230"/>
                      <a:pt x="360" y="234"/>
                    </a:cubicBezTo>
                    <a:cubicBezTo>
                      <a:pt x="360" y="241"/>
                      <a:pt x="366" y="247"/>
                      <a:pt x="373" y="247"/>
                    </a:cubicBezTo>
                    <a:cubicBezTo>
                      <a:pt x="377" y="247"/>
                      <a:pt x="377" y="247"/>
                      <a:pt x="377" y="247"/>
                    </a:cubicBezTo>
                    <a:cubicBezTo>
                      <a:pt x="384" y="247"/>
                      <a:pt x="389" y="241"/>
                      <a:pt x="389" y="234"/>
                    </a:cubicBezTo>
                    <a:cubicBezTo>
                      <a:pt x="389" y="234"/>
                      <a:pt x="391" y="227"/>
                      <a:pt x="384" y="224"/>
                    </a:cubicBezTo>
                    <a:cubicBezTo>
                      <a:pt x="384" y="224"/>
                      <a:pt x="380" y="221"/>
                      <a:pt x="380" y="217"/>
                    </a:cubicBezTo>
                    <a:cubicBezTo>
                      <a:pt x="380" y="214"/>
                      <a:pt x="380" y="207"/>
                      <a:pt x="380" y="203"/>
                    </a:cubicBezTo>
                    <a:cubicBezTo>
                      <a:pt x="630" y="203"/>
                      <a:pt x="630" y="203"/>
                      <a:pt x="630" y="203"/>
                    </a:cubicBezTo>
                    <a:cubicBezTo>
                      <a:pt x="630" y="207"/>
                      <a:pt x="630" y="214"/>
                      <a:pt x="630" y="217"/>
                    </a:cubicBezTo>
                    <a:cubicBezTo>
                      <a:pt x="630" y="222"/>
                      <a:pt x="627" y="224"/>
                      <a:pt x="627" y="224"/>
                    </a:cubicBezTo>
                    <a:cubicBezTo>
                      <a:pt x="623" y="226"/>
                      <a:pt x="620" y="230"/>
                      <a:pt x="620" y="234"/>
                    </a:cubicBezTo>
                    <a:cubicBezTo>
                      <a:pt x="620" y="241"/>
                      <a:pt x="626" y="247"/>
                      <a:pt x="633" y="247"/>
                    </a:cubicBezTo>
                    <a:cubicBezTo>
                      <a:pt x="637" y="247"/>
                      <a:pt x="637" y="247"/>
                      <a:pt x="637" y="247"/>
                    </a:cubicBezTo>
                    <a:cubicBezTo>
                      <a:pt x="644" y="247"/>
                      <a:pt x="650" y="241"/>
                      <a:pt x="650" y="234"/>
                    </a:cubicBezTo>
                    <a:cubicBezTo>
                      <a:pt x="650" y="234"/>
                      <a:pt x="651" y="227"/>
                      <a:pt x="644" y="224"/>
                    </a:cubicBezTo>
                    <a:cubicBezTo>
                      <a:pt x="644" y="224"/>
                      <a:pt x="641" y="221"/>
                      <a:pt x="641" y="217"/>
                    </a:cubicBezTo>
                    <a:cubicBezTo>
                      <a:pt x="641" y="214"/>
                      <a:pt x="641" y="207"/>
                      <a:pt x="641" y="203"/>
                    </a:cubicBezTo>
                    <a:cubicBezTo>
                      <a:pt x="719" y="203"/>
                      <a:pt x="719" y="203"/>
                      <a:pt x="719" y="203"/>
                    </a:cubicBezTo>
                    <a:cubicBezTo>
                      <a:pt x="724" y="203"/>
                      <a:pt x="727" y="200"/>
                      <a:pt x="727" y="195"/>
                    </a:cubicBezTo>
                    <a:cubicBezTo>
                      <a:pt x="727" y="128"/>
                      <a:pt x="727" y="128"/>
                      <a:pt x="727" y="128"/>
                    </a:cubicBezTo>
                    <a:cubicBezTo>
                      <a:pt x="724" y="128"/>
                      <a:pt x="724" y="128"/>
                      <a:pt x="724" y="128"/>
                    </a:cubicBezTo>
                    <a:cubicBezTo>
                      <a:pt x="723" y="128"/>
                      <a:pt x="723" y="128"/>
                      <a:pt x="723" y="128"/>
                    </a:cubicBezTo>
                    <a:cubicBezTo>
                      <a:pt x="718" y="137"/>
                      <a:pt x="709" y="139"/>
                      <a:pt x="706" y="137"/>
                    </a:cubicBezTo>
                    <a:cubicBezTo>
                      <a:pt x="695" y="137"/>
                      <a:pt x="686" y="128"/>
                      <a:pt x="686" y="117"/>
                    </a:cubicBezTo>
                    <a:cubicBezTo>
                      <a:pt x="686" y="113"/>
                      <a:pt x="686" y="113"/>
                      <a:pt x="686" y="113"/>
                    </a:cubicBezTo>
                    <a:cubicBezTo>
                      <a:pt x="686" y="102"/>
                      <a:pt x="695" y="93"/>
                      <a:pt x="706" y="93"/>
                    </a:cubicBezTo>
                    <a:close/>
                  </a:path>
                </a:pathLst>
              </a:custGeom>
              <a:solidFill>
                <a:srgbClr val="F14B4B"/>
              </a:solidFill>
              <a:ln>
                <a:noFill/>
              </a:ln>
            </p:spPr>
            <p:txBody>
              <a:bodyPr lIns="68580" tIns="34290" rIns="68580" bIns="34290"/>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id-ID" sz="1800" b="1" i="0" u="none" strike="noStrike" kern="1200" cap="none" spc="0" normalizeH="0" baseline="0" noProof="1">
                  <a:ln>
                    <a:noFill/>
                  </a:ln>
                  <a:solidFill>
                    <a:schemeClr val="tx1"/>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28" name="Freeform 24"/>
              <p:cNvSpPr/>
              <p:nvPr/>
            </p:nvSpPr>
            <p:spPr bwMode="auto">
              <a:xfrm flipH="1">
                <a:off x="9495421" y="4845863"/>
                <a:ext cx="652085" cy="709828"/>
              </a:xfrm>
              <a:custGeom>
                <a:avLst/>
                <a:gdLst>
                  <a:gd name="T0" fmla="*/ 221 w 224"/>
                  <a:gd name="T1" fmla="*/ 126 h 244"/>
                  <a:gd name="T2" fmla="*/ 220 w 224"/>
                  <a:gd name="T3" fmla="*/ 126 h 244"/>
                  <a:gd name="T4" fmla="*/ 202 w 224"/>
                  <a:gd name="T5" fmla="*/ 135 h 244"/>
                  <a:gd name="T6" fmla="*/ 183 w 224"/>
                  <a:gd name="T7" fmla="*/ 115 h 244"/>
                  <a:gd name="T8" fmla="*/ 183 w 224"/>
                  <a:gd name="T9" fmla="*/ 111 h 244"/>
                  <a:gd name="T10" fmla="*/ 203 w 224"/>
                  <a:gd name="T11" fmla="*/ 91 h 244"/>
                  <a:gd name="T12" fmla="*/ 220 w 224"/>
                  <a:gd name="T13" fmla="*/ 100 h 244"/>
                  <a:gd name="T14" fmla="*/ 221 w 224"/>
                  <a:gd name="T15" fmla="*/ 100 h 244"/>
                  <a:gd name="T16" fmla="*/ 224 w 224"/>
                  <a:gd name="T17" fmla="*/ 100 h 244"/>
                  <a:gd name="T18" fmla="*/ 224 w 224"/>
                  <a:gd name="T19" fmla="*/ 8 h 244"/>
                  <a:gd name="T20" fmla="*/ 217 w 224"/>
                  <a:gd name="T21" fmla="*/ 0 h 244"/>
                  <a:gd name="T22" fmla="*/ 117 w 224"/>
                  <a:gd name="T23" fmla="*/ 0 h 244"/>
                  <a:gd name="T24" fmla="*/ 117 w 224"/>
                  <a:gd name="T25" fmla="*/ 6 h 244"/>
                  <a:gd name="T26" fmla="*/ 117 w 224"/>
                  <a:gd name="T27" fmla="*/ 7 h 244"/>
                  <a:gd name="T28" fmla="*/ 126 w 224"/>
                  <a:gd name="T29" fmla="*/ 24 h 244"/>
                  <a:gd name="T30" fmla="*/ 106 w 224"/>
                  <a:gd name="T31" fmla="*/ 43 h 244"/>
                  <a:gd name="T32" fmla="*/ 102 w 224"/>
                  <a:gd name="T33" fmla="*/ 43 h 244"/>
                  <a:gd name="T34" fmla="*/ 82 w 224"/>
                  <a:gd name="T35" fmla="*/ 23 h 244"/>
                  <a:gd name="T36" fmla="*/ 91 w 224"/>
                  <a:gd name="T37" fmla="*/ 7 h 244"/>
                  <a:gd name="T38" fmla="*/ 91 w 224"/>
                  <a:gd name="T39" fmla="*/ 6 h 244"/>
                  <a:gd name="T40" fmla="*/ 91 w 224"/>
                  <a:gd name="T41" fmla="*/ 0 h 244"/>
                  <a:gd name="T42" fmla="*/ 8 w 224"/>
                  <a:gd name="T43" fmla="*/ 0 h 244"/>
                  <a:gd name="T44" fmla="*/ 0 w 224"/>
                  <a:gd name="T45" fmla="*/ 8 h 244"/>
                  <a:gd name="T46" fmla="*/ 0 w 224"/>
                  <a:gd name="T47" fmla="*/ 234 h 244"/>
                  <a:gd name="T48" fmla="*/ 7 w 224"/>
                  <a:gd name="T49" fmla="*/ 242 h 244"/>
                  <a:gd name="T50" fmla="*/ 34 w 224"/>
                  <a:gd name="T51" fmla="*/ 243 h 244"/>
                  <a:gd name="T52" fmla="*/ 42 w 224"/>
                  <a:gd name="T53" fmla="*/ 235 h 244"/>
                  <a:gd name="T54" fmla="*/ 42 w 224"/>
                  <a:gd name="T55" fmla="*/ 184 h 244"/>
                  <a:gd name="T56" fmla="*/ 50 w 224"/>
                  <a:gd name="T57" fmla="*/ 177 h 244"/>
                  <a:gd name="T58" fmla="*/ 157 w 224"/>
                  <a:gd name="T59" fmla="*/ 177 h 244"/>
                  <a:gd name="T60" fmla="*/ 164 w 224"/>
                  <a:gd name="T61" fmla="*/ 184 h 244"/>
                  <a:gd name="T62" fmla="*/ 164 w 224"/>
                  <a:gd name="T63" fmla="*/ 236 h 244"/>
                  <a:gd name="T64" fmla="*/ 172 w 224"/>
                  <a:gd name="T65" fmla="*/ 243 h 244"/>
                  <a:gd name="T66" fmla="*/ 217 w 224"/>
                  <a:gd name="T67" fmla="*/ 242 h 244"/>
                  <a:gd name="T68" fmla="*/ 224 w 224"/>
                  <a:gd name="T69" fmla="*/ 234 h 244"/>
                  <a:gd name="T70" fmla="*/ 224 w 224"/>
                  <a:gd name="T71" fmla="*/ 126 h 244"/>
                  <a:gd name="T72" fmla="*/ 221 w 224"/>
                  <a:gd name="T73" fmla="*/ 12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4" h="244">
                    <a:moveTo>
                      <a:pt x="221" y="126"/>
                    </a:moveTo>
                    <a:cubicBezTo>
                      <a:pt x="220" y="126"/>
                      <a:pt x="220" y="126"/>
                      <a:pt x="220" y="126"/>
                    </a:cubicBezTo>
                    <a:cubicBezTo>
                      <a:pt x="213" y="135"/>
                      <a:pt x="204" y="137"/>
                      <a:pt x="202" y="135"/>
                    </a:cubicBezTo>
                    <a:cubicBezTo>
                      <a:pt x="192" y="135"/>
                      <a:pt x="183" y="126"/>
                      <a:pt x="183" y="115"/>
                    </a:cubicBezTo>
                    <a:cubicBezTo>
                      <a:pt x="183" y="111"/>
                      <a:pt x="183" y="111"/>
                      <a:pt x="183" y="111"/>
                    </a:cubicBezTo>
                    <a:cubicBezTo>
                      <a:pt x="183" y="100"/>
                      <a:pt x="192" y="91"/>
                      <a:pt x="203" y="91"/>
                    </a:cubicBezTo>
                    <a:cubicBezTo>
                      <a:pt x="210" y="91"/>
                      <a:pt x="216" y="94"/>
                      <a:pt x="220" y="100"/>
                    </a:cubicBezTo>
                    <a:cubicBezTo>
                      <a:pt x="220" y="100"/>
                      <a:pt x="220" y="100"/>
                      <a:pt x="221" y="100"/>
                    </a:cubicBezTo>
                    <a:cubicBezTo>
                      <a:pt x="224" y="100"/>
                      <a:pt x="224" y="100"/>
                      <a:pt x="224" y="100"/>
                    </a:cubicBezTo>
                    <a:cubicBezTo>
                      <a:pt x="224" y="8"/>
                      <a:pt x="224" y="8"/>
                      <a:pt x="224" y="8"/>
                    </a:cubicBezTo>
                    <a:cubicBezTo>
                      <a:pt x="224" y="3"/>
                      <a:pt x="221" y="0"/>
                      <a:pt x="217" y="0"/>
                    </a:cubicBezTo>
                    <a:cubicBezTo>
                      <a:pt x="117" y="0"/>
                      <a:pt x="117" y="0"/>
                      <a:pt x="117" y="0"/>
                    </a:cubicBezTo>
                    <a:cubicBezTo>
                      <a:pt x="117" y="6"/>
                      <a:pt x="117" y="6"/>
                      <a:pt x="117" y="6"/>
                    </a:cubicBezTo>
                    <a:cubicBezTo>
                      <a:pt x="117" y="6"/>
                      <a:pt x="117" y="6"/>
                      <a:pt x="117" y="7"/>
                    </a:cubicBezTo>
                    <a:cubicBezTo>
                      <a:pt x="125" y="11"/>
                      <a:pt x="126" y="19"/>
                      <a:pt x="126" y="24"/>
                    </a:cubicBezTo>
                    <a:cubicBezTo>
                      <a:pt x="125" y="35"/>
                      <a:pt x="117" y="43"/>
                      <a:pt x="106" y="43"/>
                    </a:cubicBezTo>
                    <a:cubicBezTo>
                      <a:pt x="102" y="43"/>
                      <a:pt x="102" y="43"/>
                      <a:pt x="102" y="43"/>
                    </a:cubicBezTo>
                    <a:cubicBezTo>
                      <a:pt x="91" y="43"/>
                      <a:pt x="82" y="34"/>
                      <a:pt x="82" y="23"/>
                    </a:cubicBezTo>
                    <a:cubicBezTo>
                      <a:pt x="82" y="17"/>
                      <a:pt x="85" y="10"/>
                      <a:pt x="91" y="7"/>
                    </a:cubicBezTo>
                    <a:cubicBezTo>
                      <a:pt x="91" y="6"/>
                      <a:pt x="91" y="6"/>
                      <a:pt x="91" y="6"/>
                    </a:cubicBezTo>
                    <a:cubicBezTo>
                      <a:pt x="91" y="0"/>
                      <a:pt x="91" y="0"/>
                      <a:pt x="91" y="0"/>
                    </a:cubicBezTo>
                    <a:cubicBezTo>
                      <a:pt x="8" y="0"/>
                      <a:pt x="8" y="0"/>
                      <a:pt x="8" y="0"/>
                    </a:cubicBezTo>
                    <a:cubicBezTo>
                      <a:pt x="4" y="0"/>
                      <a:pt x="0" y="3"/>
                      <a:pt x="0" y="8"/>
                    </a:cubicBezTo>
                    <a:cubicBezTo>
                      <a:pt x="0" y="234"/>
                      <a:pt x="0" y="234"/>
                      <a:pt x="0" y="234"/>
                    </a:cubicBezTo>
                    <a:cubicBezTo>
                      <a:pt x="0" y="238"/>
                      <a:pt x="3" y="242"/>
                      <a:pt x="7" y="242"/>
                    </a:cubicBezTo>
                    <a:cubicBezTo>
                      <a:pt x="16" y="242"/>
                      <a:pt x="25" y="243"/>
                      <a:pt x="34" y="243"/>
                    </a:cubicBezTo>
                    <a:cubicBezTo>
                      <a:pt x="38" y="243"/>
                      <a:pt x="42" y="240"/>
                      <a:pt x="42" y="235"/>
                    </a:cubicBezTo>
                    <a:cubicBezTo>
                      <a:pt x="42" y="184"/>
                      <a:pt x="42" y="184"/>
                      <a:pt x="42" y="184"/>
                    </a:cubicBezTo>
                    <a:cubicBezTo>
                      <a:pt x="42" y="180"/>
                      <a:pt x="45" y="177"/>
                      <a:pt x="50" y="177"/>
                    </a:cubicBezTo>
                    <a:cubicBezTo>
                      <a:pt x="157" y="177"/>
                      <a:pt x="157" y="177"/>
                      <a:pt x="157" y="177"/>
                    </a:cubicBezTo>
                    <a:cubicBezTo>
                      <a:pt x="161" y="177"/>
                      <a:pt x="164" y="180"/>
                      <a:pt x="164" y="184"/>
                    </a:cubicBezTo>
                    <a:cubicBezTo>
                      <a:pt x="164" y="236"/>
                      <a:pt x="164" y="236"/>
                      <a:pt x="164" y="236"/>
                    </a:cubicBezTo>
                    <a:cubicBezTo>
                      <a:pt x="164" y="240"/>
                      <a:pt x="168" y="244"/>
                      <a:pt x="172" y="243"/>
                    </a:cubicBezTo>
                    <a:cubicBezTo>
                      <a:pt x="187" y="243"/>
                      <a:pt x="202" y="243"/>
                      <a:pt x="217" y="242"/>
                    </a:cubicBezTo>
                    <a:cubicBezTo>
                      <a:pt x="221" y="242"/>
                      <a:pt x="224" y="238"/>
                      <a:pt x="224" y="234"/>
                    </a:cubicBezTo>
                    <a:cubicBezTo>
                      <a:pt x="224" y="126"/>
                      <a:pt x="224" y="126"/>
                      <a:pt x="224" y="126"/>
                    </a:cubicBezTo>
                    <a:lnTo>
                      <a:pt x="221" y="126"/>
                    </a:lnTo>
                    <a:close/>
                  </a:path>
                </a:pathLst>
              </a:custGeom>
              <a:grpFill/>
              <a:ln>
                <a:noFill/>
              </a:ln>
            </p:spPr>
            <p:txBody>
              <a:bodyPr lIns="68580" tIns="34290" rIns="68580" bIns="34290"/>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id-ID" sz="1800" b="1" i="0" u="none" strike="noStrike" kern="1200" cap="none" spc="0" normalizeH="0" baseline="0" noProof="1">
                  <a:ln>
                    <a:noFill/>
                  </a:ln>
                  <a:solidFill>
                    <a:schemeClr val="tx1"/>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31" name="Freeform 25"/>
              <p:cNvSpPr/>
              <p:nvPr/>
            </p:nvSpPr>
            <p:spPr bwMode="auto">
              <a:xfrm flipH="1">
                <a:off x="8819441" y="4845863"/>
                <a:ext cx="774538" cy="700868"/>
              </a:xfrm>
              <a:custGeom>
                <a:avLst/>
                <a:gdLst>
                  <a:gd name="T0" fmla="*/ 258 w 266"/>
                  <a:gd name="T1" fmla="*/ 0 h 241"/>
                  <a:gd name="T2" fmla="*/ 187 w 266"/>
                  <a:gd name="T3" fmla="*/ 0 h 241"/>
                  <a:gd name="T4" fmla="*/ 187 w 266"/>
                  <a:gd name="T5" fmla="*/ 6 h 241"/>
                  <a:gd name="T6" fmla="*/ 187 w 266"/>
                  <a:gd name="T7" fmla="*/ 7 h 241"/>
                  <a:gd name="T8" fmla="*/ 196 w 266"/>
                  <a:gd name="T9" fmla="*/ 24 h 241"/>
                  <a:gd name="T10" fmla="*/ 176 w 266"/>
                  <a:gd name="T11" fmla="*/ 43 h 241"/>
                  <a:gd name="T12" fmla="*/ 172 w 266"/>
                  <a:gd name="T13" fmla="*/ 43 h 241"/>
                  <a:gd name="T14" fmla="*/ 152 w 266"/>
                  <a:gd name="T15" fmla="*/ 23 h 241"/>
                  <a:gd name="T16" fmla="*/ 161 w 266"/>
                  <a:gd name="T17" fmla="*/ 7 h 241"/>
                  <a:gd name="T18" fmla="*/ 161 w 266"/>
                  <a:gd name="T19" fmla="*/ 6 h 241"/>
                  <a:gd name="T20" fmla="*/ 161 w 266"/>
                  <a:gd name="T21" fmla="*/ 0 h 241"/>
                  <a:gd name="T22" fmla="*/ 50 w 266"/>
                  <a:gd name="T23" fmla="*/ 0 h 241"/>
                  <a:gd name="T24" fmla="*/ 42 w 266"/>
                  <a:gd name="T25" fmla="*/ 8 h 241"/>
                  <a:gd name="T26" fmla="*/ 42 w 266"/>
                  <a:gd name="T27" fmla="*/ 108 h 241"/>
                  <a:gd name="T28" fmla="*/ 31 w 266"/>
                  <a:gd name="T29" fmla="*/ 108 h 241"/>
                  <a:gd name="T30" fmla="*/ 24 w 266"/>
                  <a:gd name="T31" fmla="*/ 104 h 241"/>
                  <a:gd name="T32" fmla="*/ 13 w 266"/>
                  <a:gd name="T33" fmla="*/ 98 h 241"/>
                  <a:gd name="T34" fmla="*/ 0 w 266"/>
                  <a:gd name="T35" fmla="*/ 111 h 241"/>
                  <a:gd name="T36" fmla="*/ 0 w 266"/>
                  <a:gd name="T37" fmla="*/ 115 h 241"/>
                  <a:gd name="T38" fmla="*/ 13 w 266"/>
                  <a:gd name="T39" fmla="*/ 128 h 241"/>
                  <a:gd name="T40" fmla="*/ 24 w 266"/>
                  <a:gd name="T41" fmla="*/ 122 h 241"/>
                  <a:gd name="T42" fmla="*/ 31 w 266"/>
                  <a:gd name="T43" fmla="*/ 119 h 241"/>
                  <a:gd name="T44" fmla="*/ 42 w 266"/>
                  <a:gd name="T45" fmla="*/ 119 h 241"/>
                  <a:gd name="T46" fmla="*/ 42 w 266"/>
                  <a:gd name="T47" fmla="*/ 233 h 241"/>
                  <a:gd name="T48" fmla="*/ 50 w 266"/>
                  <a:gd name="T49" fmla="*/ 241 h 241"/>
                  <a:gd name="T50" fmla="*/ 260 w 266"/>
                  <a:gd name="T51" fmla="*/ 218 h 241"/>
                  <a:gd name="T52" fmla="*/ 266 w 266"/>
                  <a:gd name="T53" fmla="*/ 210 h 241"/>
                  <a:gd name="T54" fmla="*/ 266 w 266"/>
                  <a:gd name="T55" fmla="*/ 8 h 241"/>
                  <a:gd name="T56" fmla="*/ 258 w 266"/>
                  <a:gd name="T5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6" h="241">
                    <a:moveTo>
                      <a:pt x="258" y="0"/>
                    </a:moveTo>
                    <a:cubicBezTo>
                      <a:pt x="187" y="0"/>
                      <a:pt x="187" y="0"/>
                      <a:pt x="187" y="0"/>
                    </a:cubicBezTo>
                    <a:cubicBezTo>
                      <a:pt x="187" y="6"/>
                      <a:pt x="187" y="6"/>
                      <a:pt x="187" y="6"/>
                    </a:cubicBezTo>
                    <a:cubicBezTo>
                      <a:pt x="187" y="6"/>
                      <a:pt x="187" y="6"/>
                      <a:pt x="187" y="7"/>
                    </a:cubicBezTo>
                    <a:cubicBezTo>
                      <a:pt x="195" y="11"/>
                      <a:pt x="197" y="19"/>
                      <a:pt x="196" y="24"/>
                    </a:cubicBezTo>
                    <a:cubicBezTo>
                      <a:pt x="196" y="35"/>
                      <a:pt x="187" y="43"/>
                      <a:pt x="176" y="43"/>
                    </a:cubicBezTo>
                    <a:cubicBezTo>
                      <a:pt x="172" y="43"/>
                      <a:pt x="172" y="43"/>
                      <a:pt x="172" y="43"/>
                    </a:cubicBezTo>
                    <a:cubicBezTo>
                      <a:pt x="161" y="43"/>
                      <a:pt x="152" y="34"/>
                      <a:pt x="152" y="23"/>
                    </a:cubicBezTo>
                    <a:cubicBezTo>
                      <a:pt x="152" y="17"/>
                      <a:pt x="156" y="10"/>
                      <a:pt x="161" y="7"/>
                    </a:cubicBezTo>
                    <a:cubicBezTo>
                      <a:pt x="161" y="6"/>
                      <a:pt x="161" y="6"/>
                      <a:pt x="161" y="6"/>
                    </a:cubicBezTo>
                    <a:cubicBezTo>
                      <a:pt x="161" y="0"/>
                      <a:pt x="161" y="0"/>
                      <a:pt x="161" y="0"/>
                    </a:cubicBezTo>
                    <a:cubicBezTo>
                      <a:pt x="50" y="0"/>
                      <a:pt x="50" y="0"/>
                      <a:pt x="50" y="0"/>
                    </a:cubicBezTo>
                    <a:cubicBezTo>
                      <a:pt x="45" y="0"/>
                      <a:pt x="42" y="3"/>
                      <a:pt x="42" y="8"/>
                    </a:cubicBezTo>
                    <a:cubicBezTo>
                      <a:pt x="42" y="108"/>
                      <a:pt x="42" y="108"/>
                      <a:pt x="42" y="108"/>
                    </a:cubicBezTo>
                    <a:cubicBezTo>
                      <a:pt x="38" y="108"/>
                      <a:pt x="33" y="108"/>
                      <a:pt x="31" y="108"/>
                    </a:cubicBezTo>
                    <a:cubicBezTo>
                      <a:pt x="25" y="108"/>
                      <a:pt x="24" y="104"/>
                      <a:pt x="24" y="104"/>
                    </a:cubicBezTo>
                    <a:cubicBezTo>
                      <a:pt x="21" y="101"/>
                      <a:pt x="17" y="98"/>
                      <a:pt x="13" y="98"/>
                    </a:cubicBezTo>
                    <a:cubicBezTo>
                      <a:pt x="6" y="98"/>
                      <a:pt x="0" y="104"/>
                      <a:pt x="0" y="111"/>
                    </a:cubicBezTo>
                    <a:cubicBezTo>
                      <a:pt x="0" y="115"/>
                      <a:pt x="0" y="115"/>
                      <a:pt x="0" y="115"/>
                    </a:cubicBezTo>
                    <a:cubicBezTo>
                      <a:pt x="0" y="122"/>
                      <a:pt x="6" y="128"/>
                      <a:pt x="13" y="128"/>
                    </a:cubicBezTo>
                    <a:cubicBezTo>
                      <a:pt x="13" y="128"/>
                      <a:pt x="20" y="129"/>
                      <a:pt x="24" y="122"/>
                    </a:cubicBezTo>
                    <a:cubicBezTo>
                      <a:pt x="24" y="122"/>
                      <a:pt x="26" y="119"/>
                      <a:pt x="31" y="119"/>
                    </a:cubicBezTo>
                    <a:cubicBezTo>
                      <a:pt x="33" y="119"/>
                      <a:pt x="38" y="119"/>
                      <a:pt x="42" y="119"/>
                    </a:cubicBezTo>
                    <a:cubicBezTo>
                      <a:pt x="42" y="233"/>
                      <a:pt x="42" y="233"/>
                      <a:pt x="42" y="233"/>
                    </a:cubicBezTo>
                    <a:cubicBezTo>
                      <a:pt x="42" y="237"/>
                      <a:pt x="46" y="241"/>
                      <a:pt x="50" y="241"/>
                    </a:cubicBezTo>
                    <a:cubicBezTo>
                      <a:pt x="126" y="237"/>
                      <a:pt x="197" y="229"/>
                      <a:pt x="260" y="218"/>
                    </a:cubicBezTo>
                    <a:cubicBezTo>
                      <a:pt x="263" y="217"/>
                      <a:pt x="266" y="214"/>
                      <a:pt x="266" y="210"/>
                    </a:cubicBezTo>
                    <a:cubicBezTo>
                      <a:pt x="266" y="8"/>
                      <a:pt x="266" y="8"/>
                      <a:pt x="266" y="8"/>
                    </a:cubicBezTo>
                    <a:cubicBezTo>
                      <a:pt x="266" y="3"/>
                      <a:pt x="263" y="0"/>
                      <a:pt x="258" y="0"/>
                    </a:cubicBezTo>
                    <a:close/>
                  </a:path>
                </a:pathLst>
              </a:custGeom>
              <a:grpFill/>
              <a:ln>
                <a:noFill/>
              </a:ln>
            </p:spPr>
            <p:txBody>
              <a:bodyPr lIns="68580" tIns="34290" rIns="68580" bIns="34290"/>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id-ID" sz="1800" b="1" i="0" u="none" strike="noStrike" kern="1200" cap="none" spc="0" normalizeH="0" baseline="0" noProof="1">
                  <a:ln>
                    <a:noFill/>
                  </a:ln>
                  <a:solidFill>
                    <a:schemeClr val="tx1"/>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32" name="Freeform 26"/>
              <p:cNvSpPr/>
              <p:nvPr/>
            </p:nvSpPr>
            <p:spPr bwMode="auto">
              <a:xfrm flipH="1">
                <a:off x="8129524" y="4231609"/>
                <a:ext cx="786485" cy="1236474"/>
              </a:xfrm>
              <a:custGeom>
                <a:avLst/>
                <a:gdLst>
                  <a:gd name="T0" fmla="*/ 262 w 270"/>
                  <a:gd name="T1" fmla="*/ 0 h 425"/>
                  <a:gd name="T2" fmla="*/ 49 w 270"/>
                  <a:gd name="T3" fmla="*/ 0 h 425"/>
                  <a:gd name="T4" fmla="*/ 41 w 270"/>
                  <a:gd name="T5" fmla="*/ 8 h 425"/>
                  <a:gd name="T6" fmla="*/ 41 w 270"/>
                  <a:gd name="T7" fmla="*/ 110 h 425"/>
                  <a:gd name="T8" fmla="*/ 30 w 270"/>
                  <a:gd name="T9" fmla="*/ 110 h 425"/>
                  <a:gd name="T10" fmla="*/ 23 w 270"/>
                  <a:gd name="T11" fmla="*/ 107 h 425"/>
                  <a:gd name="T12" fmla="*/ 12 w 270"/>
                  <a:gd name="T13" fmla="*/ 101 h 425"/>
                  <a:gd name="T14" fmla="*/ 0 w 270"/>
                  <a:gd name="T15" fmla="*/ 113 h 425"/>
                  <a:gd name="T16" fmla="*/ 0 w 270"/>
                  <a:gd name="T17" fmla="*/ 117 h 425"/>
                  <a:gd name="T18" fmla="*/ 12 w 270"/>
                  <a:gd name="T19" fmla="*/ 130 h 425"/>
                  <a:gd name="T20" fmla="*/ 23 w 270"/>
                  <a:gd name="T21" fmla="*/ 124 h 425"/>
                  <a:gd name="T22" fmla="*/ 30 w 270"/>
                  <a:gd name="T23" fmla="*/ 121 h 425"/>
                  <a:gd name="T24" fmla="*/ 41 w 270"/>
                  <a:gd name="T25" fmla="*/ 121 h 425"/>
                  <a:gd name="T26" fmla="*/ 41 w 270"/>
                  <a:gd name="T27" fmla="*/ 417 h 425"/>
                  <a:gd name="T28" fmla="*/ 50 w 270"/>
                  <a:gd name="T29" fmla="*/ 424 h 425"/>
                  <a:gd name="T30" fmla="*/ 96 w 270"/>
                  <a:gd name="T31" fmla="*/ 414 h 425"/>
                  <a:gd name="T32" fmla="*/ 134 w 270"/>
                  <a:gd name="T33" fmla="*/ 403 h 425"/>
                  <a:gd name="T34" fmla="*/ 122 w 270"/>
                  <a:gd name="T35" fmla="*/ 391 h 425"/>
                  <a:gd name="T36" fmla="*/ 135 w 270"/>
                  <a:gd name="T37" fmla="*/ 366 h 425"/>
                  <a:gd name="T38" fmla="*/ 139 w 270"/>
                  <a:gd name="T39" fmla="*/ 365 h 425"/>
                  <a:gd name="T40" fmla="*/ 164 w 270"/>
                  <a:gd name="T41" fmla="*/ 377 h 425"/>
                  <a:gd name="T42" fmla="*/ 162 w 270"/>
                  <a:gd name="T43" fmla="*/ 394 h 425"/>
                  <a:gd name="T44" fmla="*/ 269 w 270"/>
                  <a:gd name="T45" fmla="*/ 323 h 425"/>
                  <a:gd name="T46" fmla="*/ 270 w 270"/>
                  <a:gd name="T47" fmla="*/ 319 h 425"/>
                  <a:gd name="T48" fmla="*/ 270 w 270"/>
                  <a:gd name="T49" fmla="*/ 8 h 425"/>
                  <a:gd name="T50" fmla="*/ 262 w 270"/>
                  <a:gd name="T51"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0" h="425">
                    <a:moveTo>
                      <a:pt x="262" y="0"/>
                    </a:moveTo>
                    <a:cubicBezTo>
                      <a:pt x="49" y="0"/>
                      <a:pt x="49" y="0"/>
                      <a:pt x="49" y="0"/>
                    </a:cubicBezTo>
                    <a:cubicBezTo>
                      <a:pt x="44" y="0"/>
                      <a:pt x="41" y="4"/>
                      <a:pt x="41" y="8"/>
                    </a:cubicBezTo>
                    <a:cubicBezTo>
                      <a:pt x="41" y="110"/>
                      <a:pt x="41" y="110"/>
                      <a:pt x="41" y="110"/>
                    </a:cubicBezTo>
                    <a:cubicBezTo>
                      <a:pt x="37" y="110"/>
                      <a:pt x="32" y="110"/>
                      <a:pt x="30" y="110"/>
                    </a:cubicBezTo>
                    <a:cubicBezTo>
                      <a:pt x="24" y="110"/>
                      <a:pt x="23" y="107"/>
                      <a:pt x="23" y="107"/>
                    </a:cubicBezTo>
                    <a:cubicBezTo>
                      <a:pt x="21" y="103"/>
                      <a:pt x="17" y="101"/>
                      <a:pt x="12" y="101"/>
                    </a:cubicBezTo>
                    <a:cubicBezTo>
                      <a:pt x="5" y="101"/>
                      <a:pt x="0" y="106"/>
                      <a:pt x="0" y="113"/>
                    </a:cubicBezTo>
                    <a:cubicBezTo>
                      <a:pt x="0" y="117"/>
                      <a:pt x="0" y="117"/>
                      <a:pt x="0" y="117"/>
                    </a:cubicBezTo>
                    <a:cubicBezTo>
                      <a:pt x="0" y="124"/>
                      <a:pt x="5" y="130"/>
                      <a:pt x="12" y="130"/>
                    </a:cubicBezTo>
                    <a:cubicBezTo>
                      <a:pt x="12" y="130"/>
                      <a:pt x="19" y="131"/>
                      <a:pt x="23" y="124"/>
                    </a:cubicBezTo>
                    <a:cubicBezTo>
                      <a:pt x="23" y="124"/>
                      <a:pt x="25" y="121"/>
                      <a:pt x="30" y="121"/>
                    </a:cubicBezTo>
                    <a:cubicBezTo>
                      <a:pt x="32" y="121"/>
                      <a:pt x="37" y="121"/>
                      <a:pt x="41" y="121"/>
                    </a:cubicBezTo>
                    <a:cubicBezTo>
                      <a:pt x="41" y="417"/>
                      <a:pt x="41" y="417"/>
                      <a:pt x="41" y="417"/>
                    </a:cubicBezTo>
                    <a:cubicBezTo>
                      <a:pt x="41" y="421"/>
                      <a:pt x="45" y="425"/>
                      <a:pt x="50" y="424"/>
                    </a:cubicBezTo>
                    <a:cubicBezTo>
                      <a:pt x="66" y="421"/>
                      <a:pt x="82" y="418"/>
                      <a:pt x="96" y="414"/>
                    </a:cubicBezTo>
                    <a:cubicBezTo>
                      <a:pt x="108" y="411"/>
                      <a:pt x="121" y="408"/>
                      <a:pt x="134" y="403"/>
                    </a:cubicBezTo>
                    <a:cubicBezTo>
                      <a:pt x="126" y="401"/>
                      <a:pt x="123" y="395"/>
                      <a:pt x="122" y="391"/>
                    </a:cubicBezTo>
                    <a:cubicBezTo>
                      <a:pt x="119" y="380"/>
                      <a:pt x="125" y="369"/>
                      <a:pt x="135" y="366"/>
                    </a:cubicBezTo>
                    <a:cubicBezTo>
                      <a:pt x="139" y="365"/>
                      <a:pt x="139" y="365"/>
                      <a:pt x="139" y="365"/>
                    </a:cubicBezTo>
                    <a:cubicBezTo>
                      <a:pt x="149" y="361"/>
                      <a:pt x="161" y="367"/>
                      <a:pt x="164" y="377"/>
                    </a:cubicBezTo>
                    <a:cubicBezTo>
                      <a:pt x="166" y="383"/>
                      <a:pt x="165" y="389"/>
                      <a:pt x="162" y="394"/>
                    </a:cubicBezTo>
                    <a:cubicBezTo>
                      <a:pt x="207" y="378"/>
                      <a:pt x="252" y="354"/>
                      <a:pt x="269" y="323"/>
                    </a:cubicBezTo>
                    <a:cubicBezTo>
                      <a:pt x="269" y="322"/>
                      <a:pt x="270" y="320"/>
                      <a:pt x="270" y="319"/>
                    </a:cubicBezTo>
                    <a:cubicBezTo>
                      <a:pt x="270" y="8"/>
                      <a:pt x="270" y="8"/>
                      <a:pt x="270" y="8"/>
                    </a:cubicBezTo>
                    <a:cubicBezTo>
                      <a:pt x="270" y="4"/>
                      <a:pt x="266" y="0"/>
                      <a:pt x="262" y="0"/>
                    </a:cubicBezTo>
                    <a:close/>
                  </a:path>
                </a:pathLst>
              </a:custGeom>
              <a:solidFill>
                <a:srgbClr val="7030A0"/>
              </a:solidFill>
              <a:ln>
                <a:noFill/>
              </a:ln>
            </p:spPr>
            <p:txBody>
              <a:bodyPr lIns="68580" tIns="34290" rIns="68580" bIns="34290"/>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id-ID" sz="1800" b="1" i="0" u="none" strike="noStrike" kern="1200" cap="none" spc="0" normalizeH="0" baseline="0" noProof="1">
                  <a:ln>
                    <a:noFill/>
                  </a:ln>
                  <a:solidFill>
                    <a:schemeClr val="tx1"/>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33" name="Freeform 27"/>
              <p:cNvSpPr/>
              <p:nvPr/>
            </p:nvSpPr>
            <p:spPr bwMode="auto">
              <a:xfrm flipH="1">
                <a:off x="8129524" y="5267977"/>
                <a:ext cx="667019" cy="712815"/>
              </a:xfrm>
              <a:custGeom>
                <a:avLst/>
                <a:gdLst>
                  <a:gd name="T0" fmla="*/ 216 w 229"/>
                  <a:gd name="T1" fmla="*/ 5 h 245"/>
                  <a:gd name="T2" fmla="*/ 117 w 229"/>
                  <a:gd name="T3" fmla="*/ 56 h 245"/>
                  <a:gd name="T4" fmla="*/ 113 w 229"/>
                  <a:gd name="T5" fmla="*/ 43 h 245"/>
                  <a:gd name="T6" fmla="*/ 114 w 229"/>
                  <a:gd name="T7" fmla="*/ 36 h 245"/>
                  <a:gd name="T8" fmla="*/ 116 w 229"/>
                  <a:gd name="T9" fmla="*/ 24 h 245"/>
                  <a:gd name="T10" fmla="*/ 100 w 229"/>
                  <a:gd name="T11" fmla="*/ 15 h 245"/>
                  <a:gd name="T12" fmla="*/ 96 w 229"/>
                  <a:gd name="T13" fmla="*/ 17 h 245"/>
                  <a:gd name="T14" fmla="*/ 88 w 229"/>
                  <a:gd name="T15" fmla="*/ 33 h 245"/>
                  <a:gd name="T16" fmla="*/ 97 w 229"/>
                  <a:gd name="T17" fmla="*/ 41 h 245"/>
                  <a:gd name="T18" fmla="*/ 102 w 229"/>
                  <a:gd name="T19" fmla="*/ 47 h 245"/>
                  <a:gd name="T20" fmla="*/ 107 w 229"/>
                  <a:gd name="T21" fmla="*/ 59 h 245"/>
                  <a:gd name="T22" fmla="*/ 59 w 229"/>
                  <a:gd name="T23" fmla="*/ 73 h 245"/>
                  <a:gd name="T24" fmla="*/ 6 w 229"/>
                  <a:gd name="T25" fmla="*/ 85 h 245"/>
                  <a:gd name="T26" fmla="*/ 0 w 229"/>
                  <a:gd name="T27" fmla="*/ 92 h 245"/>
                  <a:gd name="T28" fmla="*/ 0 w 229"/>
                  <a:gd name="T29" fmla="*/ 237 h 245"/>
                  <a:gd name="T30" fmla="*/ 8 w 229"/>
                  <a:gd name="T31" fmla="*/ 245 h 245"/>
                  <a:gd name="T32" fmla="*/ 106 w 229"/>
                  <a:gd name="T33" fmla="*/ 245 h 245"/>
                  <a:gd name="T34" fmla="*/ 106 w 229"/>
                  <a:gd name="T35" fmla="*/ 240 h 245"/>
                  <a:gd name="T36" fmla="*/ 105 w 229"/>
                  <a:gd name="T37" fmla="*/ 239 h 245"/>
                  <a:gd name="T38" fmla="*/ 97 w 229"/>
                  <a:gd name="T39" fmla="*/ 222 h 245"/>
                  <a:gd name="T40" fmla="*/ 117 w 229"/>
                  <a:gd name="T41" fmla="*/ 203 h 245"/>
                  <a:gd name="T42" fmla="*/ 121 w 229"/>
                  <a:gd name="T43" fmla="*/ 203 h 245"/>
                  <a:gd name="T44" fmla="*/ 141 w 229"/>
                  <a:gd name="T45" fmla="*/ 223 h 245"/>
                  <a:gd name="T46" fmla="*/ 131 w 229"/>
                  <a:gd name="T47" fmla="*/ 239 h 245"/>
                  <a:gd name="T48" fmla="*/ 131 w 229"/>
                  <a:gd name="T49" fmla="*/ 240 h 245"/>
                  <a:gd name="T50" fmla="*/ 131 w 229"/>
                  <a:gd name="T51" fmla="*/ 245 h 245"/>
                  <a:gd name="T52" fmla="*/ 221 w 229"/>
                  <a:gd name="T53" fmla="*/ 245 h 245"/>
                  <a:gd name="T54" fmla="*/ 229 w 229"/>
                  <a:gd name="T55" fmla="*/ 237 h 245"/>
                  <a:gd name="T56" fmla="*/ 229 w 229"/>
                  <a:gd name="T57" fmla="*/ 11 h 245"/>
                  <a:gd name="T58" fmla="*/ 216 w 229"/>
                  <a:gd name="T59" fmla="*/ 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9" h="245">
                    <a:moveTo>
                      <a:pt x="216" y="5"/>
                    </a:moveTo>
                    <a:cubicBezTo>
                      <a:pt x="194" y="24"/>
                      <a:pt x="161" y="41"/>
                      <a:pt x="117" y="56"/>
                    </a:cubicBezTo>
                    <a:cubicBezTo>
                      <a:pt x="116" y="52"/>
                      <a:pt x="114" y="46"/>
                      <a:pt x="113" y="43"/>
                    </a:cubicBezTo>
                    <a:cubicBezTo>
                      <a:pt x="111" y="38"/>
                      <a:pt x="114" y="36"/>
                      <a:pt x="114" y="36"/>
                    </a:cubicBezTo>
                    <a:cubicBezTo>
                      <a:pt x="117" y="32"/>
                      <a:pt x="118" y="28"/>
                      <a:pt x="116" y="24"/>
                    </a:cubicBezTo>
                    <a:cubicBezTo>
                      <a:pt x="114" y="17"/>
                      <a:pt x="107" y="13"/>
                      <a:pt x="100" y="15"/>
                    </a:cubicBezTo>
                    <a:cubicBezTo>
                      <a:pt x="96" y="17"/>
                      <a:pt x="96" y="17"/>
                      <a:pt x="96" y="17"/>
                    </a:cubicBezTo>
                    <a:cubicBezTo>
                      <a:pt x="90" y="19"/>
                      <a:pt x="86" y="26"/>
                      <a:pt x="88" y="33"/>
                    </a:cubicBezTo>
                    <a:cubicBezTo>
                      <a:pt x="88" y="33"/>
                      <a:pt x="89" y="40"/>
                      <a:pt x="97" y="41"/>
                    </a:cubicBezTo>
                    <a:cubicBezTo>
                      <a:pt x="97" y="41"/>
                      <a:pt x="101" y="42"/>
                      <a:pt x="102" y="47"/>
                    </a:cubicBezTo>
                    <a:cubicBezTo>
                      <a:pt x="103" y="49"/>
                      <a:pt x="105" y="55"/>
                      <a:pt x="107" y="59"/>
                    </a:cubicBezTo>
                    <a:cubicBezTo>
                      <a:pt x="92" y="64"/>
                      <a:pt x="76" y="69"/>
                      <a:pt x="59" y="73"/>
                    </a:cubicBezTo>
                    <a:cubicBezTo>
                      <a:pt x="42" y="77"/>
                      <a:pt x="25" y="81"/>
                      <a:pt x="6" y="85"/>
                    </a:cubicBezTo>
                    <a:cubicBezTo>
                      <a:pt x="3" y="85"/>
                      <a:pt x="0" y="88"/>
                      <a:pt x="0" y="92"/>
                    </a:cubicBezTo>
                    <a:cubicBezTo>
                      <a:pt x="0" y="237"/>
                      <a:pt x="0" y="237"/>
                      <a:pt x="0" y="237"/>
                    </a:cubicBezTo>
                    <a:cubicBezTo>
                      <a:pt x="0" y="241"/>
                      <a:pt x="3" y="245"/>
                      <a:pt x="8" y="245"/>
                    </a:cubicBezTo>
                    <a:cubicBezTo>
                      <a:pt x="106" y="245"/>
                      <a:pt x="106" y="245"/>
                      <a:pt x="106" y="245"/>
                    </a:cubicBezTo>
                    <a:cubicBezTo>
                      <a:pt x="106" y="240"/>
                      <a:pt x="106" y="240"/>
                      <a:pt x="106" y="240"/>
                    </a:cubicBezTo>
                    <a:cubicBezTo>
                      <a:pt x="106" y="240"/>
                      <a:pt x="106" y="240"/>
                      <a:pt x="105" y="239"/>
                    </a:cubicBezTo>
                    <a:cubicBezTo>
                      <a:pt x="98" y="235"/>
                      <a:pt x="96" y="227"/>
                      <a:pt x="97" y="222"/>
                    </a:cubicBezTo>
                    <a:cubicBezTo>
                      <a:pt x="97" y="211"/>
                      <a:pt x="106" y="203"/>
                      <a:pt x="117" y="203"/>
                    </a:cubicBezTo>
                    <a:cubicBezTo>
                      <a:pt x="121" y="203"/>
                      <a:pt x="121" y="203"/>
                      <a:pt x="121" y="203"/>
                    </a:cubicBezTo>
                    <a:cubicBezTo>
                      <a:pt x="132" y="203"/>
                      <a:pt x="141" y="212"/>
                      <a:pt x="141" y="223"/>
                    </a:cubicBezTo>
                    <a:cubicBezTo>
                      <a:pt x="141" y="229"/>
                      <a:pt x="137" y="236"/>
                      <a:pt x="131" y="239"/>
                    </a:cubicBezTo>
                    <a:cubicBezTo>
                      <a:pt x="131" y="240"/>
                      <a:pt x="131" y="240"/>
                      <a:pt x="131" y="240"/>
                    </a:cubicBezTo>
                    <a:cubicBezTo>
                      <a:pt x="131" y="245"/>
                      <a:pt x="131" y="245"/>
                      <a:pt x="131" y="245"/>
                    </a:cubicBezTo>
                    <a:cubicBezTo>
                      <a:pt x="221" y="245"/>
                      <a:pt x="221" y="245"/>
                      <a:pt x="221" y="245"/>
                    </a:cubicBezTo>
                    <a:cubicBezTo>
                      <a:pt x="225" y="245"/>
                      <a:pt x="229" y="241"/>
                      <a:pt x="229" y="237"/>
                    </a:cubicBezTo>
                    <a:cubicBezTo>
                      <a:pt x="229" y="11"/>
                      <a:pt x="229" y="11"/>
                      <a:pt x="229" y="11"/>
                    </a:cubicBezTo>
                    <a:cubicBezTo>
                      <a:pt x="229" y="4"/>
                      <a:pt x="221" y="0"/>
                      <a:pt x="216" y="5"/>
                    </a:cubicBezTo>
                    <a:close/>
                  </a:path>
                </a:pathLst>
              </a:custGeom>
              <a:solidFill>
                <a:srgbClr val="F14B4B"/>
              </a:solidFill>
              <a:ln>
                <a:noFill/>
              </a:ln>
            </p:spPr>
            <p:txBody>
              <a:bodyPr lIns="68580" tIns="34290" rIns="68580" bIns="34290"/>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id-ID" sz="1800" b="1" i="0" u="none" strike="noStrike" kern="1200" cap="none" spc="0" normalizeH="0" baseline="0" noProof="1">
                  <a:ln>
                    <a:noFill/>
                  </a:ln>
                  <a:solidFill>
                    <a:schemeClr val="tx1"/>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46" name="Freeform 28"/>
              <p:cNvSpPr/>
              <p:nvPr/>
            </p:nvSpPr>
            <p:spPr bwMode="auto">
              <a:xfrm flipH="1">
                <a:off x="10717956" y="5264990"/>
                <a:ext cx="791463" cy="1268331"/>
              </a:xfrm>
              <a:custGeom>
                <a:avLst/>
                <a:gdLst>
                  <a:gd name="T0" fmla="*/ 259 w 272"/>
                  <a:gd name="T1" fmla="*/ 334 h 436"/>
                  <a:gd name="T2" fmla="*/ 249 w 272"/>
                  <a:gd name="T3" fmla="*/ 340 h 436"/>
                  <a:gd name="T4" fmla="*/ 242 w 272"/>
                  <a:gd name="T5" fmla="*/ 343 h 436"/>
                  <a:gd name="T6" fmla="*/ 228 w 272"/>
                  <a:gd name="T7" fmla="*/ 343 h 436"/>
                  <a:gd name="T8" fmla="*/ 228 w 272"/>
                  <a:gd name="T9" fmla="*/ 189 h 436"/>
                  <a:gd name="T10" fmla="*/ 226 w 272"/>
                  <a:gd name="T11" fmla="*/ 189 h 436"/>
                  <a:gd name="T12" fmla="*/ 225 w 272"/>
                  <a:gd name="T13" fmla="*/ 189 h 436"/>
                  <a:gd name="T14" fmla="*/ 208 w 272"/>
                  <a:gd name="T15" fmla="*/ 198 h 436"/>
                  <a:gd name="T16" fmla="*/ 189 w 272"/>
                  <a:gd name="T17" fmla="*/ 178 h 436"/>
                  <a:gd name="T18" fmla="*/ 189 w 272"/>
                  <a:gd name="T19" fmla="*/ 174 h 436"/>
                  <a:gd name="T20" fmla="*/ 209 w 272"/>
                  <a:gd name="T21" fmla="*/ 154 h 436"/>
                  <a:gd name="T22" fmla="*/ 225 w 272"/>
                  <a:gd name="T23" fmla="*/ 163 h 436"/>
                  <a:gd name="T24" fmla="*/ 226 w 272"/>
                  <a:gd name="T25" fmla="*/ 164 h 436"/>
                  <a:gd name="T26" fmla="*/ 228 w 272"/>
                  <a:gd name="T27" fmla="*/ 164 h 436"/>
                  <a:gd name="T28" fmla="*/ 228 w 272"/>
                  <a:gd name="T29" fmla="*/ 93 h 436"/>
                  <a:gd name="T30" fmla="*/ 222 w 272"/>
                  <a:gd name="T31" fmla="*/ 85 h 436"/>
                  <a:gd name="T32" fmla="*/ 172 w 272"/>
                  <a:gd name="T33" fmla="*/ 74 h 436"/>
                  <a:gd name="T34" fmla="*/ 125 w 272"/>
                  <a:gd name="T35" fmla="*/ 61 h 436"/>
                  <a:gd name="T36" fmla="*/ 125 w 272"/>
                  <a:gd name="T37" fmla="*/ 75 h 436"/>
                  <a:gd name="T38" fmla="*/ 99 w 272"/>
                  <a:gd name="T39" fmla="*/ 86 h 436"/>
                  <a:gd name="T40" fmla="*/ 95 w 272"/>
                  <a:gd name="T41" fmla="*/ 85 h 436"/>
                  <a:gd name="T42" fmla="*/ 84 w 272"/>
                  <a:gd name="T43" fmla="*/ 59 h 436"/>
                  <a:gd name="T44" fmla="*/ 92 w 272"/>
                  <a:gd name="T45" fmla="*/ 49 h 436"/>
                  <a:gd name="T46" fmla="*/ 13 w 272"/>
                  <a:gd name="T47" fmla="*/ 4 h 436"/>
                  <a:gd name="T48" fmla="*/ 0 w 272"/>
                  <a:gd name="T49" fmla="*/ 10 h 436"/>
                  <a:gd name="T50" fmla="*/ 0 w 272"/>
                  <a:gd name="T51" fmla="*/ 428 h 436"/>
                  <a:gd name="T52" fmla="*/ 8 w 272"/>
                  <a:gd name="T53" fmla="*/ 436 h 436"/>
                  <a:gd name="T54" fmla="*/ 221 w 272"/>
                  <a:gd name="T55" fmla="*/ 436 h 436"/>
                  <a:gd name="T56" fmla="*/ 228 w 272"/>
                  <a:gd name="T57" fmla="*/ 428 h 436"/>
                  <a:gd name="T58" fmla="*/ 228 w 272"/>
                  <a:gd name="T59" fmla="*/ 354 h 436"/>
                  <a:gd name="T60" fmla="*/ 242 w 272"/>
                  <a:gd name="T61" fmla="*/ 354 h 436"/>
                  <a:gd name="T62" fmla="*/ 249 w 272"/>
                  <a:gd name="T63" fmla="*/ 357 h 436"/>
                  <a:gd name="T64" fmla="*/ 259 w 272"/>
                  <a:gd name="T65" fmla="*/ 363 h 436"/>
                  <a:gd name="T66" fmla="*/ 272 w 272"/>
                  <a:gd name="T67" fmla="*/ 351 h 436"/>
                  <a:gd name="T68" fmla="*/ 272 w 272"/>
                  <a:gd name="T69" fmla="*/ 347 h 436"/>
                  <a:gd name="T70" fmla="*/ 259 w 272"/>
                  <a:gd name="T71" fmla="*/ 33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2" h="436">
                    <a:moveTo>
                      <a:pt x="259" y="334"/>
                    </a:moveTo>
                    <a:cubicBezTo>
                      <a:pt x="259" y="334"/>
                      <a:pt x="252" y="333"/>
                      <a:pt x="249" y="340"/>
                    </a:cubicBezTo>
                    <a:cubicBezTo>
                      <a:pt x="249" y="340"/>
                      <a:pt x="246" y="343"/>
                      <a:pt x="242" y="343"/>
                    </a:cubicBezTo>
                    <a:cubicBezTo>
                      <a:pt x="239" y="343"/>
                      <a:pt x="233" y="343"/>
                      <a:pt x="228" y="343"/>
                    </a:cubicBezTo>
                    <a:cubicBezTo>
                      <a:pt x="228" y="189"/>
                      <a:pt x="228" y="189"/>
                      <a:pt x="228" y="189"/>
                    </a:cubicBezTo>
                    <a:cubicBezTo>
                      <a:pt x="226" y="189"/>
                      <a:pt x="226" y="189"/>
                      <a:pt x="226" y="189"/>
                    </a:cubicBezTo>
                    <a:cubicBezTo>
                      <a:pt x="226" y="189"/>
                      <a:pt x="225" y="189"/>
                      <a:pt x="225" y="189"/>
                    </a:cubicBezTo>
                    <a:cubicBezTo>
                      <a:pt x="220" y="197"/>
                      <a:pt x="213" y="199"/>
                      <a:pt x="208" y="198"/>
                    </a:cubicBezTo>
                    <a:cubicBezTo>
                      <a:pt x="197" y="198"/>
                      <a:pt x="189" y="189"/>
                      <a:pt x="189" y="178"/>
                    </a:cubicBezTo>
                    <a:cubicBezTo>
                      <a:pt x="189" y="174"/>
                      <a:pt x="189" y="174"/>
                      <a:pt x="189" y="174"/>
                    </a:cubicBezTo>
                    <a:cubicBezTo>
                      <a:pt x="189" y="163"/>
                      <a:pt x="198" y="154"/>
                      <a:pt x="209" y="154"/>
                    </a:cubicBezTo>
                    <a:cubicBezTo>
                      <a:pt x="215" y="154"/>
                      <a:pt x="222" y="158"/>
                      <a:pt x="225" y="163"/>
                    </a:cubicBezTo>
                    <a:cubicBezTo>
                      <a:pt x="225" y="164"/>
                      <a:pt x="226" y="164"/>
                      <a:pt x="226" y="164"/>
                    </a:cubicBezTo>
                    <a:cubicBezTo>
                      <a:pt x="228" y="164"/>
                      <a:pt x="228" y="164"/>
                      <a:pt x="228" y="164"/>
                    </a:cubicBezTo>
                    <a:cubicBezTo>
                      <a:pt x="228" y="93"/>
                      <a:pt x="228" y="93"/>
                      <a:pt x="228" y="93"/>
                    </a:cubicBezTo>
                    <a:cubicBezTo>
                      <a:pt x="228" y="89"/>
                      <a:pt x="226" y="86"/>
                      <a:pt x="222" y="85"/>
                    </a:cubicBezTo>
                    <a:cubicBezTo>
                      <a:pt x="205" y="82"/>
                      <a:pt x="188" y="78"/>
                      <a:pt x="172" y="74"/>
                    </a:cubicBezTo>
                    <a:cubicBezTo>
                      <a:pt x="155" y="70"/>
                      <a:pt x="140" y="65"/>
                      <a:pt x="125" y="61"/>
                    </a:cubicBezTo>
                    <a:cubicBezTo>
                      <a:pt x="127" y="66"/>
                      <a:pt x="126" y="72"/>
                      <a:pt x="125" y="75"/>
                    </a:cubicBezTo>
                    <a:cubicBezTo>
                      <a:pt x="121" y="85"/>
                      <a:pt x="109" y="90"/>
                      <a:pt x="99" y="86"/>
                    </a:cubicBezTo>
                    <a:cubicBezTo>
                      <a:pt x="95" y="85"/>
                      <a:pt x="95" y="85"/>
                      <a:pt x="95" y="85"/>
                    </a:cubicBezTo>
                    <a:cubicBezTo>
                      <a:pt x="85" y="81"/>
                      <a:pt x="80" y="69"/>
                      <a:pt x="84" y="59"/>
                    </a:cubicBezTo>
                    <a:cubicBezTo>
                      <a:pt x="85" y="55"/>
                      <a:pt x="88" y="51"/>
                      <a:pt x="92" y="49"/>
                    </a:cubicBezTo>
                    <a:cubicBezTo>
                      <a:pt x="58" y="36"/>
                      <a:pt x="32" y="21"/>
                      <a:pt x="13" y="4"/>
                    </a:cubicBezTo>
                    <a:cubicBezTo>
                      <a:pt x="8" y="0"/>
                      <a:pt x="0" y="3"/>
                      <a:pt x="0" y="10"/>
                    </a:cubicBezTo>
                    <a:cubicBezTo>
                      <a:pt x="0" y="428"/>
                      <a:pt x="0" y="428"/>
                      <a:pt x="0" y="428"/>
                    </a:cubicBezTo>
                    <a:cubicBezTo>
                      <a:pt x="0" y="432"/>
                      <a:pt x="4" y="436"/>
                      <a:pt x="8" y="436"/>
                    </a:cubicBezTo>
                    <a:cubicBezTo>
                      <a:pt x="221" y="436"/>
                      <a:pt x="221" y="436"/>
                      <a:pt x="221" y="436"/>
                    </a:cubicBezTo>
                    <a:cubicBezTo>
                      <a:pt x="225" y="436"/>
                      <a:pt x="228" y="432"/>
                      <a:pt x="228" y="428"/>
                    </a:cubicBezTo>
                    <a:cubicBezTo>
                      <a:pt x="228" y="354"/>
                      <a:pt x="228" y="354"/>
                      <a:pt x="228" y="354"/>
                    </a:cubicBezTo>
                    <a:cubicBezTo>
                      <a:pt x="233" y="354"/>
                      <a:pt x="239" y="354"/>
                      <a:pt x="242" y="354"/>
                    </a:cubicBezTo>
                    <a:cubicBezTo>
                      <a:pt x="247" y="354"/>
                      <a:pt x="249" y="357"/>
                      <a:pt x="249" y="357"/>
                    </a:cubicBezTo>
                    <a:cubicBezTo>
                      <a:pt x="251" y="361"/>
                      <a:pt x="255" y="363"/>
                      <a:pt x="259" y="363"/>
                    </a:cubicBezTo>
                    <a:cubicBezTo>
                      <a:pt x="266" y="363"/>
                      <a:pt x="272" y="358"/>
                      <a:pt x="272" y="351"/>
                    </a:cubicBezTo>
                    <a:cubicBezTo>
                      <a:pt x="272" y="347"/>
                      <a:pt x="272" y="347"/>
                      <a:pt x="272" y="347"/>
                    </a:cubicBezTo>
                    <a:cubicBezTo>
                      <a:pt x="272" y="340"/>
                      <a:pt x="266" y="334"/>
                      <a:pt x="259" y="334"/>
                    </a:cubicBezTo>
                    <a:close/>
                  </a:path>
                </a:pathLst>
              </a:custGeom>
              <a:solidFill>
                <a:srgbClr val="7030A0"/>
              </a:solidFill>
              <a:ln>
                <a:noFill/>
              </a:ln>
            </p:spPr>
            <p:txBody>
              <a:bodyPr lIns="68580" tIns="34290" rIns="68580" bIns="34290"/>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id-ID" sz="1800" b="1" i="0" u="none" strike="noStrike" kern="1200" cap="none" spc="0" normalizeH="0" baseline="0" noProof="1">
                  <a:ln>
                    <a:noFill/>
                  </a:ln>
                  <a:solidFill>
                    <a:schemeClr val="tx1"/>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37" name="Freeform 29"/>
              <p:cNvSpPr/>
              <p:nvPr/>
            </p:nvSpPr>
            <p:spPr bwMode="auto">
              <a:xfrm flipH="1">
                <a:off x="10717956" y="4845863"/>
                <a:ext cx="791463" cy="657064"/>
              </a:xfrm>
              <a:custGeom>
                <a:avLst/>
                <a:gdLst>
                  <a:gd name="T0" fmla="*/ 259 w 272"/>
                  <a:gd name="T1" fmla="*/ 98 h 226"/>
                  <a:gd name="T2" fmla="*/ 249 w 272"/>
                  <a:gd name="T3" fmla="*/ 104 h 226"/>
                  <a:gd name="T4" fmla="*/ 242 w 272"/>
                  <a:gd name="T5" fmla="*/ 108 h 226"/>
                  <a:gd name="T6" fmla="*/ 228 w 272"/>
                  <a:gd name="T7" fmla="*/ 108 h 226"/>
                  <a:gd name="T8" fmla="*/ 228 w 272"/>
                  <a:gd name="T9" fmla="*/ 8 h 226"/>
                  <a:gd name="T10" fmla="*/ 221 w 272"/>
                  <a:gd name="T11" fmla="*/ 0 h 226"/>
                  <a:gd name="T12" fmla="*/ 134 w 272"/>
                  <a:gd name="T13" fmla="*/ 0 h 226"/>
                  <a:gd name="T14" fmla="*/ 134 w 272"/>
                  <a:gd name="T15" fmla="*/ 6 h 226"/>
                  <a:gd name="T16" fmla="*/ 135 w 272"/>
                  <a:gd name="T17" fmla="*/ 7 h 226"/>
                  <a:gd name="T18" fmla="*/ 144 w 272"/>
                  <a:gd name="T19" fmla="*/ 24 h 226"/>
                  <a:gd name="T20" fmla="*/ 124 w 272"/>
                  <a:gd name="T21" fmla="*/ 43 h 226"/>
                  <a:gd name="T22" fmla="*/ 120 w 272"/>
                  <a:gd name="T23" fmla="*/ 43 h 226"/>
                  <a:gd name="T24" fmla="*/ 100 w 272"/>
                  <a:gd name="T25" fmla="*/ 23 h 226"/>
                  <a:gd name="T26" fmla="*/ 109 w 272"/>
                  <a:gd name="T27" fmla="*/ 7 h 226"/>
                  <a:gd name="T28" fmla="*/ 109 w 272"/>
                  <a:gd name="T29" fmla="*/ 6 h 226"/>
                  <a:gd name="T30" fmla="*/ 109 w 272"/>
                  <a:gd name="T31" fmla="*/ 0 h 226"/>
                  <a:gd name="T32" fmla="*/ 8 w 272"/>
                  <a:gd name="T33" fmla="*/ 0 h 226"/>
                  <a:gd name="T34" fmla="*/ 0 w 272"/>
                  <a:gd name="T35" fmla="*/ 8 h 226"/>
                  <a:gd name="T36" fmla="*/ 0 w 272"/>
                  <a:gd name="T37" fmla="*/ 104 h 226"/>
                  <a:gd name="T38" fmla="*/ 1 w 272"/>
                  <a:gd name="T39" fmla="*/ 108 h 226"/>
                  <a:gd name="T40" fmla="*/ 109 w 272"/>
                  <a:gd name="T41" fmla="*/ 183 h 226"/>
                  <a:gd name="T42" fmla="*/ 105 w 272"/>
                  <a:gd name="T43" fmla="*/ 192 h 226"/>
                  <a:gd name="T44" fmla="*/ 100 w 272"/>
                  <a:gd name="T45" fmla="*/ 198 h 226"/>
                  <a:gd name="T46" fmla="*/ 91 w 272"/>
                  <a:gd name="T47" fmla="*/ 206 h 226"/>
                  <a:gd name="T48" fmla="*/ 98 w 272"/>
                  <a:gd name="T49" fmla="*/ 222 h 226"/>
                  <a:gd name="T50" fmla="*/ 102 w 272"/>
                  <a:gd name="T51" fmla="*/ 223 h 226"/>
                  <a:gd name="T52" fmla="*/ 118 w 272"/>
                  <a:gd name="T53" fmla="*/ 216 h 226"/>
                  <a:gd name="T54" fmla="*/ 116 w 272"/>
                  <a:gd name="T55" fmla="*/ 204 h 226"/>
                  <a:gd name="T56" fmla="*/ 116 w 272"/>
                  <a:gd name="T57" fmla="*/ 196 h 226"/>
                  <a:gd name="T58" fmla="*/ 120 w 272"/>
                  <a:gd name="T59" fmla="*/ 186 h 226"/>
                  <a:gd name="T60" fmla="*/ 176 w 272"/>
                  <a:gd name="T61" fmla="*/ 203 h 226"/>
                  <a:gd name="T62" fmla="*/ 219 w 272"/>
                  <a:gd name="T63" fmla="*/ 213 h 226"/>
                  <a:gd name="T64" fmla="*/ 228 w 272"/>
                  <a:gd name="T65" fmla="*/ 205 h 226"/>
                  <a:gd name="T66" fmla="*/ 228 w 272"/>
                  <a:gd name="T67" fmla="*/ 119 h 226"/>
                  <a:gd name="T68" fmla="*/ 242 w 272"/>
                  <a:gd name="T69" fmla="*/ 119 h 226"/>
                  <a:gd name="T70" fmla="*/ 249 w 272"/>
                  <a:gd name="T71" fmla="*/ 122 h 226"/>
                  <a:gd name="T72" fmla="*/ 259 w 272"/>
                  <a:gd name="T73" fmla="*/ 128 h 226"/>
                  <a:gd name="T74" fmla="*/ 272 w 272"/>
                  <a:gd name="T75" fmla="*/ 115 h 226"/>
                  <a:gd name="T76" fmla="*/ 272 w 272"/>
                  <a:gd name="T77" fmla="*/ 111 h 226"/>
                  <a:gd name="T78" fmla="*/ 259 w 272"/>
                  <a:gd name="T79" fmla="*/ 9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2" h="226">
                    <a:moveTo>
                      <a:pt x="259" y="98"/>
                    </a:moveTo>
                    <a:cubicBezTo>
                      <a:pt x="259" y="98"/>
                      <a:pt x="252" y="97"/>
                      <a:pt x="249" y="104"/>
                    </a:cubicBezTo>
                    <a:cubicBezTo>
                      <a:pt x="249" y="104"/>
                      <a:pt x="246" y="108"/>
                      <a:pt x="242" y="108"/>
                    </a:cubicBezTo>
                    <a:cubicBezTo>
                      <a:pt x="239" y="108"/>
                      <a:pt x="233" y="108"/>
                      <a:pt x="228" y="108"/>
                    </a:cubicBezTo>
                    <a:cubicBezTo>
                      <a:pt x="228" y="8"/>
                      <a:pt x="228" y="8"/>
                      <a:pt x="228" y="8"/>
                    </a:cubicBezTo>
                    <a:cubicBezTo>
                      <a:pt x="228" y="3"/>
                      <a:pt x="225" y="0"/>
                      <a:pt x="221" y="0"/>
                    </a:cubicBezTo>
                    <a:cubicBezTo>
                      <a:pt x="134" y="0"/>
                      <a:pt x="134" y="0"/>
                      <a:pt x="134" y="0"/>
                    </a:cubicBezTo>
                    <a:cubicBezTo>
                      <a:pt x="134" y="6"/>
                      <a:pt x="134" y="6"/>
                      <a:pt x="134" y="6"/>
                    </a:cubicBezTo>
                    <a:cubicBezTo>
                      <a:pt x="134" y="6"/>
                      <a:pt x="135" y="6"/>
                      <a:pt x="135" y="7"/>
                    </a:cubicBezTo>
                    <a:cubicBezTo>
                      <a:pt x="143" y="11"/>
                      <a:pt x="144" y="19"/>
                      <a:pt x="144" y="24"/>
                    </a:cubicBezTo>
                    <a:cubicBezTo>
                      <a:pt x="143" y="35"/>
                      <a:pt x="134" y="43"/>
                      <a:pt x="124" y="43"/>
                    </a:cubicBezTo>
                    <a:cubicBezTo>
                      <a:pt x="120" y="43"/>
                      <a:pt x="120" y="43"/>
                      <a:pt x="120" y="43"/>
                    </a:cubicBezTo>
                    <a:cubicBezTo>
                      <a:pt x="109" y="43"/>
                      <a:pt x="100" y="34"/>
                      <a:pt x="100" y="23"/>
                    </a:cubicBezTo>
                    <a:cubicBezTo>
                      <a:pt x="100" y="17"/>
                      <a:pt x="103" y="10"/>
                      <a:pt x="109" y="7"/>
                    </a:cubicBezTo>
                    <a:cubicBezTo>
                      <a:pt x="109" y="6"/>
                      <a:pt x="109" y="6"/>
                      <a:pt x="109" y="6"/>
                    </a:cubicBezTo>
                    <a:cubicBezTo>
                      <a:pt x="109" y="0"/>
                      <a:pt x="109" y="0"/>
                      <a:pt x="109" y="0"/>
                    </a:cubicBezTo>
                    <a:cubicBezTo>
                      <a:pt x="8" y="0"/>
                      <a:pt x="8" y="0"/>
                      <a:pt x="8" y="0"/>
                    </a:cubicBezTo>
                    <a:cubicBezTo>
                      <a:pt x="4" y="0"/>
                      <a:pt x="0" y="3"/>
                      <a:pt x="0" y="8"/>
                    </a:cubicBezTo>
                    <a:cubicBezTo>
                      <a:pt x="0" y="104"/>
                      <a:pt x="0" y="104"/>
                      <a:pt x="0" y="104"/>
                    </a:cubicBezTo>
                    <a:cubicBezTo>
                      <a:pt x="0" y="106"/>
                      <a:pt x="1" y="107"/>
                      <a:pt x="1" y="108"/>
                    </a:cubicBezTo>
                    <a:cubicBezTo>
                      <a:pt x="16" y="141"/>
                      <a:pt x="62" y="166"/>
                      <a:pt x="109" y="183"/>
                    </a:cubicBezTo>
                    <a:cubicBezTo>
                      <a:pt x="108" y="186"/>
                      <a:pt x="106" y="191"/>
                      <a:pt x="105" y="192"/>
                    </a:cubicBezTo>
                    <a:cubicBezTo>
                      <a:pt x="103" y="198"/>
                      <a:pt x="100" y="198"/>
                      <a:pt x="100" y="198"/>
                    </a:cubicBezTo>
                    <a:cubicBezTo>
                      <a:pt x="96" y="198"/>
                      <a:pt x="92" y="201"/>
                      <a:pt x="91" y="206"/>
                    </a:cubicBezTo>
                    <a:cubicBezTo>
                      <a:pt x="88" y="212"/>
                      <a:pt x="91" y="220"/>
                      <a:pt x="98" y="222"/>
                    </a:cubicBezTo>
                    <a:cubicBezTo>
                      <a:pt x="102" y="223"/>
                      <a:pt x="102" y="223"/>
                      <a:pt x="102" y="223"/>
                    </a:cubicBezTo>
                    <a:cubicBezTo>
                      <a:pt x="108" y="226"/>
                      <a:pt x="116" y="223"/>
                      <a:pt x="118" y="216"/>
                    </a:cubicBezTo>
                    <a:cubicBezTo>
                      <a:pt x="118" y="216"/>
                      <a:pt x="122" y="210"/>
                      <a:pt x="116" y="204"/>
                    </a:cubicBezTo>
                    <a:cubicBezTo>
                      <a:pt x="116" y="204"/>
                      <a:pt x="114" y="201"/>
                      <a:pt x="116" y="196"/>
                    </a:cubicBezTo>
                    <a:cubicBezTo>
                      <a:pt x="117" y="194"/>
                      <a:pt x="118" y="190"/>
                      <a:pt x="120" y="186"/>
                    </a:cubicBezTo>
                    <a:cubicBezTo>
                      <a:pt x="139" y="193"/>
                      <a:pt x="159" y="199"/>
                      <a:pt x="176" y="203"/>
                    </a:cubicBezTo>
                    <a:cubicBezTo>
                      <a:pt x="190" y="206"/>
                      <a:pt x="204" y="210"/>
                      <a:pt x="219" y="213"/>
                    </a:cubicBezTo>
                    <a:cubicBezTo>
                      <a:pt x="224" y="214"/>
                      <a:pt x="228" y="210"/>
                      <a:pt x="228" y="205"/>
                    </a:cubicBezTo>
                    <a:cubicBezTo>
                      <a:pt x="228" y="119"/>
                      <a:pt x="228" y="119"/>
                      <a:pt x="228" y="119"/>
                    </a:cubicBezTo>
                    <a:cubicBezTo>
                      <a:pt x="233" y="119"/>
                      <a:pt x="239" y="119"/>
                      <a:pt x="242" y="119"/>
                    </a:cubicBezTo>
                    <a:cubicBezTo>
                      <a:pt x="247" y="119"/>
                      <a:pt x="249" y="122"/>
                      <a:pt x="249" y="122"/>
                    </a:cubicBezTo>
                    <a:cubicBezTo>
                      <a:pt x="251" y="125"/>
                      <a:pt x="255" y="128"/>
                      <a:pt x="259" y="128"/>
                    </a:cubicBezTo>
                    <a:cubicBezTo>
                      <a:pt x="266" y="128"/>
                      <a:pt x="272" y="122"/>
                      <a:pt x="272" y="115"/>
                    </a:cubicBezTo>
                    <a:cubicBezTo>
                      <a:pt x="272" y="111"/>
                      <a:pt x="272" y="111"/>
                      <a:pt x="272" y="111"/>
                    </a:cubicBezTo>
                    <a:cubicBezTo>
                      <a:pt x="272" y="104"/>
                      <a:pt x="266" y="98"/>
                      <a:pt x="259" y="98"/>
                    </a:cubicBezTo>
                    <a:close/>
                  </a:path>
                </a:pathLst>
              </a:custGeom>
              <a:solidFill>
                <a:srgbClr val="F14B4B"/>
              </a:solidFill>
              <a:ln>
                <a:noFill/>
              </a:ln>
            </p:spPr>
            <p:txBody>
              <a:bodyPr lIns="68580" tIns="34290" rIns="68580" bIns="34290"/>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id-ID" sz="1800" b="1" i="0" u="none" strike="noStrike" kern="1200" cap="none" spc="0" normalizeH="0" baseline="0" noProof="1">
                  <a:ln>
                    <a:noFill/>
                  </a:ln>
                  <a:solidFill>
                    <a:schemeClr val="tx1"/>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40" name="Freeform 30"/>
              <p:cNvSpPr/>
              <p:nvPr/>
            </p:nvSpPr>
            <p:spPr bwMode="auto">
              <a:xfrm flipH="1">
                <a:off x="8819441" y="5523833"/>
                <a:ext cx="652085" cy="456958"/>
              </a:xfrm>
              <a:custGeom>
                <a:avLst/>
                <a:gdLst>
                  <a:gd name="T0" fmla="*/ 215 w 224"/>
                  <a:gd name="T1" fmla="*/ 1 h 157"/>
                  <a:gd name="T2" fmla="*/ 7 w 224"/>
                  <a:gd name="T3" fmla="*/ 23 h 157"/>
                  <a:gd name="T4" fmla="*/ 0 w 224"/>
                  <a:gd name="T5" fmla="*/ 31 h 157"/>
                  <a:gd name="T6" fmla="*/ 0 w 224"/>
                  <a:gd name="T7" fmla="*/ 149 h 157"/>
                  <a:gd name="T8" fmla="*/ 8 w 224"/>
                  <a:gd name="T9" fmla="*/ 157 h 157"/>
                  <a:gd name="T10" fmla="*/ 100 w 224"/>
                  <a:gd name="T11" fmla="*/ 157 h 157"/>
                  <a:gd name="T12" fmla="*/ 100 w 224"/>
                  <a:gd name="T13" fmla="*/ 152 h 157"/>
                  <a:gd name="T14" fmla="*/ 100 w 224"/>
                  <a:gd name="T15" fmla="*/ 151 h 157"/>
                  <a:gd name="T16" fmla="*/ 91 w 224"/>
                  <a:gd name="T17" fmla="*/ 134 h 157"/>
                  <a:gd name="T18" fmla="*/ 111 w 224"/>
                  <a:gd name="T19" fmla="*/ 115 h 157"/>
                  <a:gd name="T20" fmla="*/ 115 w 224"/>
                  <a:gd name="T21" fmla="*/ 115 h 157"/>
                  <a:gd name="T22" fmla="*/ 135 w 224"/>
                  <a:gd name="T23" fmla="*/ 135 h 157"/>
                  <a:gd name="T24" fmla="*/ 126 w 224"/>
                  <a:gd name="T25" fmla="*/ 151 h 157"/>
                  <a:gd name="T26" fmla="*/ 126 w 224"/>
                  <a:gd name="T27" fmla="*/ 152 h 157"/>
                  <a:gd name="T28" fmla="*/ 126 w 224"/>
                  <a:gd name="T29" fmla="*/ 157 h 157"/>
                  <a:gd name="T30" fmla="*/ 216 w 224"/>
                  <a:gd name="T31" fmla="*/ 157 h 157"/>
                  <a:gd name="T32" fmla="*/ 224 w 224"/>
                  <a:gd name="T33" fmla="*/ 149 h 157"/>
                  <a:gd name="T34" fmla="*/ 224 w 224"/>
                  <a:gd name="T35" fmla="*/ 8 h 157"/>
                  <a:gd name="T36" fmla="*/ 215 w 224"/>
                  <a:gd name="T37"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 h="157">
                    <a:moveTo>
                      <a:pt x="215" y="1"/>
                    </a:moveTo>
                    <a:cubicBezTo>
                      <a:pt x="153" y="12"/>
                      <a:pt x="82" y="19"/>
                      <a:pt x="7" y="23"/>
                    </a:cubicBezTo>
                    <a:cubicBezTo>
                      <a:pt x="3" y="24"/>
                      <a:pt x="0" y="27"/>
                      <a:pt x="0" y="31"/>
                    </a:cubicBezTo>
                    <a:cubicBezTo>
                      <a:pt x="0" y="149"/>
                      <a:pt x="0" y="149"/>
                      <a:pt x="0" y="149"/>
                    </a:cubicBezTo>
                    <a:cubicBezTo>
                      <a:pt x="0" y="153"/>
                      <a:pt x="3" y="157"/>
                      <a:pt x="8" y="157"/>
                    </a:cubicBezTo>
                    <a:cubicBezTo>
                      <a:pt x="100" y="157"/>
                      <a:pt x="100" y="157"/>
                      <a:pt x="100" y="157"/>
                    </a:cubicBezTo>
                    <a:cubicBezTo>
                      <a:pt x="100" y="152"/>
                      <a:pt x="100" y="152"/>
                      <a:pt x="100" y="152"/>
                    </a:cubicBezTo>
                    <a:cubicBezTo>
                      <a:pt x="100" y="152"/>
                      <a:pt x="100" y="152"/>
                      <a:pt x="100" y="151"/>
                    </a:cubicBezTo>
                    <a:cubicBezTo>
                      <a:pt x="92" y="147"/>
                      <a:pt x="91" y="139"/>
                      <a:pt x="91" y="134"/>
                    </a:cubicBezTo>
                    <a:cubicBezTo>
                      <a:pt x="92" y="123"/>
                      <a:pt x="100" y="115"/>
                      <a:pt x="111" y="115"/>
                    </a:cubicBezTo>
                    <a:cubicBezTo>
                      <a:pt x="115" y="115"/>
                      <a:pt x="115" y="115"/>
                      <a:pt x="115" y="115"/>
                    </a:cubicBezTo>
                    <a:cubicBezTo>
                      <a:pt x="126" y="115"/>
                      <a:pt x="135" y="124"/>
                      <a:pt x="135" y="135"/>
                    </a:cubicBezTo>
                    <a:cubicBezTo>
                      <a:pt x="135" y="141"/>
                      <a:pt x="132" y="148"/>
                      <a:pt x="126" y="151"/>
                    </a:cubicBezTo>
                    <a:cubicBezTo>
                      <a:pt x="126" y="152"/>
                      <a:pt x="126" y="152"/>
                      <a:pt x="126" y="152"/>
                    </a:cubicBezTo>
                    <a:cubicBezTo>
                      <a:pt x="126" y="157"/>
                      <a:pt x="126" y="157"/>
                      <a:pt x="126" y="157"/>
                    </a:cubicBezTo>
                    <a:cubicBezTo>
                      <a:pt x="216" y="157"/>
                      <a:pt x="216" y="157"/>
                      <a:pt x="216" y="157"/>
                    </a:cubicBezTo>
                    <a:cubicBezTo>
                      <a:pt x="221" y="157"/>
                      <a:pt x="224" y="153"/>
                      <a:pt x="224" y="149"/>
                    </a:cubicBezTo>
                    <a:cubicBezTo>
                      <a:pt x="224" y="8"/>
                      <a:pt x="224" y="8"/>
                      <a:pt x="224" y="8"/>
                    </a:cubicBezTo>
                    <a:cubicBezTo>
                      <a:pt x="224" y="4"/>
                      <a:pt x="220" y="0"/>
                      <a:pt x="215" y="1"/>
                    </a:cubicBezTo>
                    <a:close/>
                  </a:path>
                </a:pathLst>
              </a:custGeom>
              <a:grpFill/>
              <a:ln>
                <a:noFill/>
              </a:ln>
            </p:spPr>
            <p:txBody>
              <a:bodyPr lIns="68580" tIns="34290" rIns="68580" bIns="34290"/>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id-ID" sz="1800" b="1" i="0" u="none" strike="noStrike" kern="1200" cap="none" spc="0" normalizeH="0" baseline="0" noProof="1">
                  <a:ln>
                    <a:noFill/>
                  </a:ln>
                  <a:solidFill>
                    <a:schemeClr val="tx1"/>
                  </a:solidFill>
                  <a:effectLst/>
                  <a:uLnTx/>
                  <a:uFillTx/>
                  <a:latin typeface="微软雅黑 Light" panose="020B0502040204020203" pitchFamily="34" charset="-122"/>
                  <a:ea typeface="微软雅黑 Light" panose="020B0502040204020203" pitchFamily="34" charset="-122"/>
                  <a:cs typeface="+mn-ea"/>
                  <a:sym typeface="+mn-lt"/>
                </a:endParaRPr>
              </a:p>
            </p:txBody>
          </p:sp>
        </p:grpSp>
        <p:grpSp>
          <p:nvGrpSpPr>
            <p:cNvPr id="79875" name="组合 17"/>
            <p:cNvGrpSpPr/>
            <p:nvPr/>
          </p:nvGrpSpPr>
          <p:grpSpPr>
            <a:xfrm>
              <a:off x="14840" y="6600"/>
              <a:ext cx="2625" cy="1765"/>
              <a:chOff x="115555" y="412314"/>
              <a:chExt cx="1667174" cy="1120453"/>
            </a:xfrm>
          </p:grpSpPr>
          <p:sp>
            <p:nvSpPr>
              <p:cNvPr id="79876" name="TextBox 1"/>
              <p:cNvSpPr txBox="1"/>
              <p:nvPr/>
            </p:nvSpPr>
            <p:spPr>
              <a:xfrm>
                <a:off x="115555" y="412314"/>
                <a:ext cx="1667174" cy="276999"/>
              </a:xfrm>
              <a:prstGeom prst="rect">
                <a:avLst/>
              </a:prstGeom>
              <a:solidFill>
                <a:srgbClr val="7030A0"/>
              </a:solidFill>
              <a:ln w="9525">
                <a:noFill/>
              </a:ln>
            </p:spPr>
            <p:txBody>
              <a:bodyPr anchor="t" anchorCtr="0">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舆情监控模块</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p:txBody>
          </p:sp>
          <p:pic>
            <p:nvPicPr>
              <p:cNvPr id="79877" name="图片 50"/>
              <p:cNvPicPr>
                <a:picLocks noChangeAspect="1"/>
              </p:cNvPicPr>
              <p:nvPr/>
            </p:nvPicPr>
            <p:blipFill>
              <a:blip r:embed="rId1"/>
              <a:stretch>
                <a:fillRect/>
              </a:stretch>
            </p:blipFill>
            <p:spPr>
              <a:xfrm>
                <a:off x="115555" y="690858"/>
                <a:ext cx="1667174" cy="841909"/>
              </a:xfrm>
              <a:prstGeom prst="rect">
                <a:avLst/>
              </a:prstGeom>
              <a:noFill/>
              <a:ln w="9525">
                <a:noFill/>
              </a:ln>
            </p:spPr>
          </p:pic>
        </p:grpSp>
        <p:grpSp>
          <p:nvGrpSpPr>
            <p:cNvPr id="79878" name="组合 25"/>
            <p:cNvGrpSpPr/>
            <p:nvPr/>
          </p:nvGrpSpPr>
          <p:grpSpPr>
            <a:xfrm>
              <a:off x="1643" y="3098"/>
              <a:ext cx="2625" cy="1762"/>
              <a:chOff x="115555" y="1951756"/>
              <a:chExt cx="1667174" cy="1119117"/>
            </a:xfrm>
          </p:grpSpPr>
          <p:sp>
            <p:nvSpPr>
              <p:cNvPr id="79879" name="TextBox 14"/>
              <p:cNvSpPr txBox="1"/>
              <p:nvPr/>
            </p:nvSpPr>
            <p:spPr>
              <a:xfrm>
                <a:off x="115555" y="1951756"/>
                <a:ext cx="1667174" cy="276999"/>
              </a:xfrm>
              <a:prstGeom prst="rect">
                <a:avLst/>
              </a:prstGeom>
              <a:solidFill>
                <a:srgbClr val="F14B4B"/>
              </a:solidFill>
              <a:ln w="9525">
                <a:noFill/>
              </a:ln>
            </p:spPr>
            <p:txBody>
              <a:bodyPr anchor="t" anchorCtr="0">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交易权限概述模块</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p:txBody>
          </p:sp>
          <p:pic>
            <p:nvPicPr>
              <p:cNvPr id="79880" name="图片 53"/>
              <p:cNvPicPr>
                <a:picLocks noChangeAspect="1"/>
              </p:cNvPicPr>
              <p:nvPr/>
            </p:nvPicPr>
            <p:blipFill>
              <a:blip r:embed="rId2"/>
              <a:stretch>
                <a:fillRect/>
              </a:stretch>
            </p:blipFill>
            <p:spPr>
              <a:xfrm>
                <a:off x="115555" y="2230487"/>
                <a:ext cx="1667174" cy="840386"/>
              </a:xfrm>
              <a:prstGeom prst="rect">
                <a:avLst/>
              </a:prstGeom>
              <a:noFill/>
              <a:ln w="9525">
                <a:noFill/>
              </a:ln>
            </p:spPr>
          </p:pic>
        </p:grpSp>
        <p:grpSp>
          <p:nvGrpSpPr>
            <p:cNvPr id="79881" name="组合 24"/>
            <p:cNvGrpSpPr/>
            <p:nvPr/>
          </p:nvGrpSpPr>
          <p:grpSpPr>
            <a:xfrm>
              <a:off x="1655" y="5010"/>
              <a:ext cx="2625" cy="1765"/>
              <a:chOff x="1972733" y="1950331"/>
              <a:chExt cx="1667175" cy="1120542"/>
            </a:xfrm>
          </p:grpSpPr>
          <p:sp>
            <p:nvSpPr>
              <p:cNvPr id="79882" name="TextBox 23"/>
              <p:cNvSpPr txBox="1"/>
              <p:nvPr/>
            </p:nvSpPr>
            <p:spPr>
              <a:xfrm>
                <a:off x="1972733" y="1950331"/>
                <a:ext cx="1667175" cy="276999"/>
              </a:xfrm>
              <a:prstGeom prst="rect">
                <a:avLst/>
              </a:prstGeom>
              <a:solidFill>
                <a:srgbClr val="F14B4B"/>
              </a:solidFill>
              <a:ln w="9525">
                <a:noFill/>
              </a:ln>
            </p:spPr>
            <p:txBody>
              <a:bodyPr anchor="t" anchorCtr="0">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事项管理模块</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p:txBody>
          </p:sp>
          <p:pic>
            <p:nvPicPr>
              <p:cNvPr id="79883" name="图片 56"/>
              <p:cNvPicPr>
                <a:picLocks noChangeAspect="1"/>
              </p:cNvPicPr>
              <p:nvPr/>
            </p:nvPicPr>
            <p:blipFill>
              <a:blip r:embed="rId3"/>
              <a:stretch>
                <a:fillRect/>
              </a:stretch>
            </p:blipFill>
            <p:spPr>
              <a:xfrm>
                <a:off x="1972733" y="2245239"/>
                <a:ext cx="1667175" cy="825634"/>
              </a:xfrm>
              <a:prstGeom prst="rect">
                <a:avLst/>
              </a:prstGeom>
              <a:noFill/>
              <a:ln w="9525">
                <a:noFill/>
              </a:ln>
            </p:spPr>
          </p:pic>
        </p:grpSp>
        <p:grpSp>
          <p:nvGrpSpPr>
            <p:cNvPr id="79884" name="组合 18"/>
            <p:cNvGrpSpPr/>
            <p:nvPr/>
          </p:nvGrpSpPr>
          <p:grpSpPr>
            <a:xfrm>
              <a:off x="4315" y="1190"/>
              <a:ext cx="2625" cy="1763"/>
              <a:chOff x="1983284" y="414604"/>
              <a:chExt cx="1667175" cy="1118163"/>
            </a:xfrm>
          </p:grpSpPr>
          <p:sp>
            <p:nvSpPr>
              <p:cNvPr id="79885" name="TextBox 25"/>
              <p:cNvSpPr txBox="1"/>
              <p:nvPr/>
            </p:nvSpPr>
            <p:spPr>
              <a:xfrm>
                <a:off x="1983284" y="414604"/>
                <a:ext cx="1667175" cy="276999"/>
              </a:xfrm>
              <a:prstGeom prst="rect">
                <a:avLst/>
              </a:prstGeom>
              <a:solidFill>
                <a:srgbClr val="F14B4B"/>
              </a:solidFill>
              <a:ln w="9525">
                <a:noFill/>
              </a:ln>
            </p:spPr>
            <p:txBody>
              <a:bodyPr anchor="t" anchorCtr="0">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三会管理模块</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p:txBody>
          </p:sp>
          <p:pic>
            <p:nvPicPr>
              <p:cNvPr id="79886" name="图片 59"/>
              <p:cNvPicPr>
                <a:picLocks noChangeAspect="1"/>
              </p:cNvPicPr>
              <p:nvPr/>
            </p:nvPicPr>
            <p:blipFill>
              <a:blip r:embed="rId4"/>
              <a:stretch>
                <a:fillRect/>
              </a:stretch>
            </p:blipFill>
            <p:spPr>
              <a:xfrm>
                <a:off x="1983284" y="685119"/>
                <a:ext cx="1667174" cy="847648"/>
              </a:xfrm>
              <a:prstGeom prst="rect">
                <a:avLst/>
              </a:prstGeom>
              <a:noFill/>
              <a:ln w="9525">
                <a:noFill/>
              </a:ln>
            </p:spPr>
          </p:pic>
        </p:grpSp>
        <p:grpSp>
          <p:nvGrpSpPr>
            <p:cNvPr id="79887" name="组合 19"/>
            <p:cNvGrpSpPr/>
            <p:nvPr/>
          </p:nvGrpSpPr>
          <p:grpSpPr>
            <a:xfrm>
              <a:off x="1628" y="8593"/>
              <a:ext cx="2600" cy="1727"/>
              <a:chOff x="3824016" y="422879"/>
              <a:chExt cx="1651825" cy="1097123"/>
            </a:xfrm>
          </p:grpSpPr>
          <p:sp>
            <p:nvSpPr>
              <p:cNvPr id="79888" name="TextBox 27"/>
              <p:cNvSpPr txBox="1"/>
              <p:nvPr/>
            </p:nvSpPr>
            <p:spPr>
              <a:xfrm>
                <a:off x="3824016" y="422879"/>
                <a:ext cx="1651825" cy="276999"/>
              </a:xfrm>
              <a:prstGeom prst="rect">
                <a:avLst/>
              </a:prstGeom>
              <a:solidFill>
                <a:srgbClr val="7030A0"/>
              </a:solidFill>
              <a:ln w="9525">
                <a:noFill/>
              </a:ln>
            </p:spPr>
            <p:txBody>
              <a:bodyPr anchor="t" anchorCtr="0">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公告检索模块</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p:txBody>
          </p:sp>
          <p:pic>
            <p:nvPicPr>
              <p:cNvPr id="79889" name="图片 62"/>
              <p:cNvPicPr>
                <a:picLocks noChangeAspect="1"/>
              </p:cNvPicPr>
              <p:nvPr/>
            </p:nvPicPr>
            <p:blipFill>
              <a:blip r:embed="rId5"/>
              <a:stretch>
                <a:fillRect/>
              </a:stretch>
            </p:blipFill>
            <p:spPr>
              <a:xfrm>
                <a:off x="3824017" y="685119"/>
                <a:ext cx="1651824" cy="834883"/>
              </a:xfrm>
              <a:prstGeom prst="rect">
                <a:avLst/>
              </a:prstGeom>
              <a:noFill/>
              <a:ln w="9525">
                <a:noFill/>
              </a:ln>
            </p:spPr>
          </p:pic>
        </p:grpSp>
        <p:grpSp>
          <p:nvGrpSpPr>
            <p:cNvPr id="79890" name="组合 20"/>
            <p:cNvGrpSpPr/>
            <p:nvPr/>
          </p:nvGrpSpPr>
          <p:grpSpPr>
            <a:xfrm>
              <a:off x="9667" y="1180"/>
              <a:ext cx="2635" cy="1765"/>
              <a:chOff x="5734587" y="412314"/>
              <a:chExt cx="1674061" cy="1120453"/>
            </a:xfrm>
          </p:grpSpPr>
          <p:sp>
            <p:nvSpPr>
              <p:cNvPr id="79891" name="TextBox 30"/>
              <p:cNvSpPr txBox="1"/>
              <p:nvPr/>
            </p:nvSpPr>
            <p:spPr>
              <a:xfrm>
                <a:off x="5734587" y="412314"/>
                <a:ext cx="1651825" cy="276999"/>
              </a:xfrm>
              <a:prstGeom prst="rect">
                <a:avLst/>
              </a:prstGeom>
              <a:solidFill>
                <a:srgbClr val="F14B4B"/>
              </a:solidFill>
              <a:ln w="9525">
                <a:noFill/>
              </a:ln>
            </p:spPr>
            <p:txBody>
              <a:bodyPr anchor="t" anchorCtr="0">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股东分析模块</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p:txBody>
          </p:sp>
          <p:pic>
            <p:nvPicPr>
              <p:cNvPr id="79892" name="图片 65"/>
              <p:cNvPicPr>
                <a:picLocks noChangeAspect="1"/>
              </p:cNvPicPr>
              <p:nvPr/>
            </p:nvPicPr>
            <p:blipFill>
              <a:blip r:embed="rId6"/>
              <a:stretch>
                <a:fillRect/>
              </a:stretch>
            </p:blipFill>
            <p:spPr>
              <a:xfrm>
                <a:off x="5756823" y="696289"/>
                <a:ext cx="1651825" cy="836478"/>
              </a:xfrm>
              <a:prstGeom prst="rect">
                <a:avLst/>
              </a:prstGeom>
              <a:noFill/>
              <a:ln w="9525">
                <a:noFill/>
              </a:ln>
            </p:spPr>
          </p:pic>
        </p:grpSp>
        <p:grpSp>
          <p:nvGrpSpPr>
            <p:cNvPr id="79893" name="组合 21"/>
            <p:cNvGrpSpPr/>
            <p:nvPr/>
          </p:nvGrpSpPr>
          <p:grpSpPr>
            <a:xfrm>
              <a:off x="14838" y="4740"/>
              <a:ext cx="2615" cy="1770"/>
              <a:chOff x="7626687" y="408892"/>
              <a:chExt cx="1660312" cy="1123875"/>
            </a:xfrm>
          </p:grpSpPr>
          <p:sp>
            <p:nvSpPr>
              <p:cNvPr id="79894" name="TextBox 34"/>
              <p:cNvSpPr txBox="1"/>
              <p:nvPr/>
            </p:nvSpPr>
            <p:spPr>
              <a:xfrm>
                <a:off x="7626687" y="408892"/>
                <a:ext cx="1660312" cy="276999"/>
              </a:xfrm>
              <a:prstGeom prst="rect">
                <a:avLst/>
              </a:prstGeom>
              <a:solidFill>
                <a:srgbClr val="7030A0"/>
              </a:solidFill>
              <a:ln w="9525">
                <a:noFill/>
              </a:ln>
            </p:spPr>
            <p:txBody>
              <a:bodyPr anchor="t" anchorCtr="0">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监管函件模块</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p:txBody>
          </p:sp>
          <p:pic>
            <p:nvPicPr>
              <p:cNvPr id="79895" name="图片 68"/>
              <p:cNvPicPr>
                <a:picLocks noChangeAspect="1"/>
              </p:cNvPicPr>
              <p:nvPr/>
            </p:nvPicPr>
            <p:blipFill>
              <a:blip r:embed="rId7"/>
              <a:stretch>
                <a:fillRect/>
              </a:stretch>
            </p:blipFill>
            <p:spPr>
              <a:xfrm>
                <a:off x="7635174" y="693373"/>
                <a:ext cx="1651825" cy="839394"/>
              </a:xfrm>
              <a:prstGeom prst="rect">
                <a:avLst/>
              </a:prstGeom>
              <a:noFill/>
              <a:ln w="9525">
                <a:noFill/>
              </a:ln>
            </p:spPr>
          </p:pic>
        </p:grpSp>
        <p:grpSp>
          <p:nvGrpSpPr>
            <p:cNvPr id="79896" name="组合 22"/>
            <p:cNvGrpSpPr/>
            <p:nvPr/>
          </p:nvGrpSpPr>
          <p:grpSpPr>
            <a:xfrm>
              <a:off x="14993" y="1178"/>
              <a:ext cx="2602" cy="1767"/>
              <a:chOff x="9687108" y="410338"/>
              <a:chExt cx="1651825" cy="1122429"/>
            </a:xfrm>
          </p:grpSpPr>
          <p:sp>
            <p:nvSpPr>
              <p:cNvPr id="79897" name="TextBox 36"/>
              <p:cNvSpPr txBox="1"/>
              <p:nvPr/>
            </p:nvSpPr>
            <p:spPr>
              <a:xfrm>
                <a:off x="9687108" y="410338"/>
                <a:ext cx="1651825" cy="276999"/>
              </a:xfrm>
              <a:prstGeom prst="rect">
                <a:avLst/>
              </a:prstGeom>
              <a:solidFill>
                <a:srgbClr val="F14B4B"/>
              </a:solidFill>
              <a:ln w="9525">
                <a:noFill/>
              </a:ln>
            </p:spPr>
            <p:txBody>
              <a:bodyPr anchor="t" anchorCtr="0">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投资者管理模块</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p:txBody>
          </p:sp>
          <p:pic>
            <p:nvPicPr>
              <p:cNvPr id="79898" name="图片 71"/>
              <p:cNvPicPr>
                <a:picLocks noChangeAspect="1"/>
              </p:cNvPicPr>
              <p:nvPr/>
            </p:nvPicPr>
            <p:blipFill>
              <a:blip r:embed="rId8"/>
              <a:stretch>
                <a:fillRect/>
              </a:stretch>
            </p:blipFill>
            <p:spPr>
              <a:xfrm>
                <a:off x="9687108" y="691604"/>
                <a:ext cx="1651825" cy="841163"/>
              </a:xfrm>
              <a:prstGeom prst="rect">
                <a:avLst/>
              </a:prstGeom>
              <a:noFill/>
              <a:ln w="9525">
                <a:noFill/>
              </a:ln>
            </p:spPr>
          </p:pic>
        </p:grpSp>
        <p:grpSp>
          <p:nvGrpSpPr>
            <p:cNvPr id="79899" name="组合 28"/>
            <p:cNvGrpSpPr/>
            <p:nvPr/>
          </p:nvGrpSpPr>
          <p:grpSpPr>
            <a:xfrm>
              <a:off x="12323" y="1175"/>
              <a:ext cx="2625" cy="1773"/>
              <a:chOff x="125498" y="3269417"/>
              <a:chExt cx="1667174" cy="1126236"/>
            </a:xfrm>
          </p:grpSpPr>
          <p:sp>
            <p:nvSpPr>
              <p:cNvPr id="79900" name="TextBox 81"/>
              <p:cNvSpPr txBox="1"/>
              <p:nvPr/>
            </p:nvSpPr>
            <p:spPr>
              <a:xfrm>
                <a:off x="125498" y="3269417"/>
                <a:ext cx="1667174" cy="276999"/>
              </a:xfrm>
              <a:prstGeom prst="rect">
                <a:avLst/>
              </a:prstGeom>
              <a:solidFill>
                <a:srgbClr val="F14B4B"/>
              </a:solidFill>
              <a:ln w="9525">
                <a:noFill/>
              </a:ln>
            </p:spPr>
            <p:txBody>
              <a:bodyPr anchor="t" anchorCtr="0">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财务分析模块</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p:txBody>
          </p:sp>
          <p:pic>
            <p:nvPicPr>
              <p:cNvPr id="79901" name="图片 74"/>
              <p:cNvPicPr>
                <a:picLocks noChangeAspect="1"/>
              </p:cNvPicPr>
              <p:nvPr/>
            </p:nvPicPr>
            <p:blipFill>
              <a:blip r:embed="rId9"/>
              <a:stretch>
                <a:fillRect/>
              </a:stretch>
            </p:blipFill>
            <p:spPr>
              <a:xfrm>
                <a:off x="125498" y="3559379"/>
                <a:ext cx="1667174" cy="836274"/>
              </a:xfrm>
              <a:prstGeom prst="rect">
                <a:avLst/>
              </a:prstGeom>
              <a:noFill/>
              <a:ln w="9525">
                <a:noFill/>
              </a:ln>
            </p:spPr>
          </p:pic>
        </p:grpSp>
        <p:grpSp>
          <p:nvGrpSpPr>
            <p:cNvPr id="79902" name="组合 27"/>
            <p:cNvGrpSpPr/>
            <p:nvPr/>
          </p:nvGrpSpPr>
          <p:grpSpPr>
            <a:xfrm>
              <a:off x="1623" y="1180"/>
              <a:ext cx="2610" cy="1775"/>
              <a:chOff x="1990955" y="3269417"/>
              <a:chExt cx="1657231" cy="1126236"/>
            </a:xfrm>
          </p:grpSpPr>
          <p:sp>
            <p:nvSpPr>
              <p:cNvPr id="79903" name="TextBox 24"/>
              <p:cNvSpPr txBox="1"/>
              <p:nvPr/>
            </p:nvSpPr>
            <p:spPr>
              <a:xfrm>
                <a:off x="1990955" y="3269417"/>
                <a:ext cx="1657231" cy="276999"/>
              </a:xfrm>
              <a:prstGeom prst="rect">
                <a:avLst/>
              </a:prstGeom>
              <a:solidFill>
                <a:srgbClr val="F14B4B"/>
              </a:solidFill>
              <a:ln w="9525">
                <a:noFill/>
              </a:ln>
            </p:spPr>
            <p:txBody>
              <a:bodyPr anchor="t" anchorCtr="0">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交易合规模块</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p:txBody>
          </p:sp>
          <p:pic>
            <p:nvPicPr>
              <p:cNvPr id="79904" name="图片 77"/>
              <p:cNvPicPr>
                <a:picLocks noChangeAspect="1"/>
              </p:cNvPicPr>
              <p:nvPr/>
            </p:nvPicPr>
            <p:blipFill>
              <a:blip r:embed="rId10"/>
              <a:stretch>
                <a:fillRect/>
              </a:stretch>
            </p:blipFill>
            <p:spPr>
              <a:xfrm>
                <a:off x="1990955" y="3546415"/>
                <a:ext cx="1657231" cy="849238"/>
              </a:xfrm>
              <a:prstGeom prst="rect">
                <a:avLst/>
              </a:prstGeom>
              <a:noFill/>
              <a:ln w="9525">
                <a:noFill/>
              </a:ln>
            </p:spPr>
          </p:pic>
        </p:grpSp>
        <p:grpSp>
          <p:nvGrpSpPr>
            <p:cNvPr id="79905" name="组合 29"/>
            <p:cNvGrpSpPr/>
            <p:nvPr/>
          </p:nvGrpSpPr>
          <p:grpSpPr>
            <a:xfrm>
              <a:off x="7003" y="1173"/>
              <a:ext cx="2630" cy="1750"/>
              <a:chOff x="104464" y="4720245"/>
              <a:chExt cx="1669582" cy="1110848"/>
            </a:xfrm>
          </p:grpSpPr>
          <p:sp>
            <p:nvSpPr>
              <p:cNvPr id="79906" name="TextBox 88"/>
              <p:cNvSpPr txBox="1"/>
              <p:nvPr/>
            </p:nvSpPr>
            <p:spPr>
              <a:xfrm>
                <a:off x="104464" y="4720245"/>
                <a:ext cx="1667355" cy="261610"/>
              </a:xfrm>
              <a:prstGeom prst="rect">
                <a:avLst/>
              </a:prstGeom>
              <a:solidFill>
                <a:srgbClr val="F14B4B"/>
              </a:solidFill>
              <a:ln w="9525">
                <a:noFill/>
              </a:ln>
            </p:spPr>
            <p:txBody>
              <a:bodyPr anchor="t" anchorCtr="0">
                <a:spAutoFit/>
              </a:bodyPr>
              <a:lstStyle/>
              <a:p>
                <a:pPr algn="ctr"/>
                <a:r>
                  <a:rPr lang="zh-CN" altLang="en-US" sz="1100" b="1" dirty="0">
                    <a:solidFill>
                      <a:schemeClr val="bg1"/>
                    </a:solidFill>
                    <a:latin typeface="微软雅黑 Light" panose="020B0502040204020203" pitchFamily="34" charset="-122"/>
                    <a:ea typeface="微软雅黑 Light" panose="020B0502040204020203" pitchFamily="34" charset="-122"/>
                  </a:rPr>
                  <a:t>股东大会现场服务工具</a:t>
                </a:r>
                <a:endParaRPr lang="zh-CN" altLang="en-US" sz="1100" b="1" dirty="0">
                  <a:solidFill>
                    <a:schemeClr val="bg1"/>
                  </a:solidFill>
                  <a:latin typeface="微软雅黑 Light" panose="020B0502040204020203" pitchFamily="34" charset="-122"/>
                  <a:ea typeface="微软雅黑 Light" panose="020B0502040204020203" pitchFamily="34" charset="-122"/>
                </a:endParaRPr>
              </a:p>
            </p:txBody>
          </p:sp>
          <p:pic>
            <p:nvPicPr>
              <p:cNvPr id="79907" name="图片 80"/>
              <p:cNvPicPr>
                <a:picLocks noChangeAspect="1"/>
              </p:cNvPicPr>
              <p:nvPr/>
            </p:nvPicPr>
            <p:blipFill>
              <a:blip r:embed="rId11"/>
              <a:stretch>
                <a:fillRect/>
              </a:stretch>
            </p:blipFill>
            <p:spPr>
              <a:xfrm>
                <a:off x="104464" y="4981855"/>
                <a:ext cx="1669582" cy="849238"/>
              </a:xfrm>
              <a:prstGeom prst="rect">
                <a:avLst/>
              </a:prstGeom>
              <a:noFill/>
              <a:ln w="9525">
                <a:noFill/>
              </a:ln>
            </p:spPr>
          </p:pic>
        </p:grpSp>
        <p:grpSp>
          <p:nvGrpSpPr>
            <p:cNvPr id="79908" name="组合 30"/>
            <p:cNvGrpSpPr/>
            <p:nvPr/>
          </p:nvGrpSpPr>
          <p:grpSpPr>
            <a:xfrm>
              <a:off x="4265" y="8593"/>
              <a:ext cx="2620" cy="1775"/>
              <a:chOff x="1931974" y="4723100"/>
              <a:chExt cx="1664902" cy="1126237"/>
            </a:xfrm>
          </p:grpSpPr>
          <p:sp>
            <p:nvSpPr>
              <p:cNvPr id="79909" name="TextBox 19"/>
              <p:cNvSpPr txBox="1"/>
              <p:nvPr/>
            </p:nvSpPr>
            <p:spPr>
              <a:xfrm>
                <a:off x="1964206" y="4723100"/>
                <a:ext cx="1632670" cy="276999"/>
              </a:xfrm>
              <a:prstGeom prst="rect">
                <a:avLst/>
              </a:prstGeom>
              <a:solidFill>
                <a:srgbClr val="7030A0"/>
              </a:solidFill>
              <a:ln w="9525">
                <a:noFill/>
              </a:ln>
            </p:spPr>
            <p:txBody>
              <a:bodyPr anchor="t" anchorCtr="0">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研究报告模块</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p:txBody>
          </p:sp>
          <p:pic>
            <p:nvPicPr>
              <p:cNvPr id="79910" name="图片 83"/>
              <p:cNvPicPr>
                <a:picLocks noChangeAspect="1"/>
              </p:cNvPicPr>
              <p:nvPr/>
            </p:nvPicPr>
            <p:blipFill>
              <a:blip r:embed="rId12"/>
              <a:stretch>
                <a:fillRect/>
              </a:stretch>
            </p:blipFill>
            <p:spPr>
              <a:xfrm>
                <a:off x="1931974" y="5000099"/>
                <a:ext cx="1664902" cy="849238"/>
              </a:xfrm>
              <a:prstGeom prst="rect">
                <a:avLst/>
              </a:prstGeom>
              <a:noFill/>
              <a:ln w="9525">
                <a:noFill/>
              </a:ln>
            </p:spPr>
          </p:pic>
        </p:grpSp>
        <p:grpSp>
          <p:nvGrpSpPr>
            <p:cNvPr id="79911" name="组合 31"/>
            <p:cNvGrpSpPr/>
            <p:nvPr/>
          </p:nvGrpSpPr>
          <p:grpSpPr>
            <a:xfrm>
              <a:off x="6940" y="8594"/>
              <a:ext cx="2575" cy="1749"/>
              <a:chOff x="3720239" y="4720560"/>
              <a:chExt cx="1634780" cy="1110533"/>
            </a:xfrm>
          </p:grpSpPr>
          <p:sp>
            <p:nvSpPr>
              <p:cNvPr id="79912" name="TextBox 26"/>
              <p:cNvSpPr txBox="1"/>
              <p:nvPr/>
            </p:nvSpPr>
            <p:spPr>
              <a:xfrm>
                <a:off x="3720239" y="4720560"/>
                <a:ext cx="1632876" cy="276999"/>
              </a:xfrm>
              <a:prstGeom prst="rect">
                <a:avLst/>
              </a:prstGeom>
              <a:solidFill>
                <a:srgbClr val="7030A0"/>
              </a:solidFill>
              <a:ln w="9525">
                <a:noFill/>
              </a:ln>
            </p:spPr>
            <p:txBody>
              <a:bodyPr anchor="t" anchorCtr="0">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信息披露模块</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p:txBody>
          </p:sp>
          <p:pic>
            <p:nvPicPr>
              <p:cNvPr id="79913" name="图片 86"/>
              <p:cNvPicPr>
                <a:picLocks noChangeAspect="1"/>
              </p:cNvPicPr>
              <p:nvPr/>
            </p:nvPicPr>
            <p:blipFill>
              <a:blip r:embed="rId13"/>
              <a:stretch>
                <a:fillRect/>
              </a:stretch>
            </p:blipFill>
            <p:spPr>
              <a:xfrm>
                <a:off x="3722345" y="4984137"/>
                <a:ext cx="1632674" cy="846956"/>
              </a:xfrm>
              <a:prstGeom prst="rect">
                <a:avLst/>
              </a:prstGeom>
              <a:noFill/>
              <a:ln w="9525">
                <a:noFill/>
              </a:ln>
            </p:spPr>
          </p:pic>
        </p:grpSp>
        <p:grpSp>
          <p:nvGrpSpPr>
            <p:cNvPr id="79914" name="组合 26"/>
            <p:cNvGrpSpPr/>
            <p:nvPr/>
          </p:nvGrpSpPr>
          <p:grpSpPr>
            <a:xfrm>
              <a:off x="9560" y="8583"/>
              <a:ext cx="2598" cy="1782"/>
              <a:chOff x="3714238" y="3269278"/>
              <a:chExt cx="1648953" cy="1131568"/>
            </a:xfrm>
          </p:grpSpPr>
          <p:sp>
            <p:nvSpPr>
              <p:cNvPr id="79915" name="TextBox 28"/>
              <p:cNvSpPr txBox="1"/>
              <p:nvPr/>
            </p:nvSpPr>
            <p:spPr>
              <a:xfrm>
                <a:off x="3727158" y="3269278"/>
                <a:ext cx="1627861" cy="276999"/>
              </a:xfrm>
              <a:prstGeom prst="rect">
                <a:avLst/>
              </a:prstGeom>
              <a:solidFill>
                <a:srgbClr val="7030A0"/>
              </a:solidFill>
              <a:ln w="9525">
                <a:noFill/>
              </a:ln>
            </p:spPr>
            <p:txBody>
              <a:bodyPr anchor="t" anchorCtr="0">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法律法规模块</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p:txBody>
          </p:sp>
          <p:pic>
            <p:nvPicPr>
              <p:cNvPr id="79916" name="图片 89"/>
              <p:cNvPicPr>
                <a:picLocks noChangeAspect="1"/>
              </p:cNvPicPr>
              <p:nvPr/>
            </p:nvPicPr>
            <p:blipFill>
              <a:blip r:embed="rId14"/>
              <a:stretch>
                <a:fillRect/>
              </a:stretch>
            </p:blipFill>
            <p:spPr>
              <a:xfrm>
                <a:off x="3714238" y="3559379"/>
                <a:ext cx="1648953" cy="841467"/>
              </a:xfrm>
              <a:prstGeom prst="rect">
                <a:avLst/>
              </a:prstGeom>
              <a:noFill/>
              <a:ln w="9525">
                <a:noFill/>
              </a:ln>
            </p:spPr>
          </p:pic>
        </p:grpSp>
        <p:grpSp>
          <p:nvGrpSpPr>
            <p:cNvPr id="79917" name="组合 23"/>
            <p:cNvGrpSpPr/>
            <p:nvPr/>
          </p:nvGrpSpPr>
          <p:grpSpPr>
            <a:xfrm>
              <a:off x="12218" y="8590"/>
              <a:ext cx="2570" cy="1778"/>
              <a:chOff x="3776084" y="1947809"/>
              <a:chExt cx="1632876" cy="1128742"/>
            </a:xfrm>
          </p:grpSpPr>
          <p:sp>
            <p:nvSpPr>
              <p:cNvPr id="79918" name="TextBox 32"/>
              <p:cNvSpPr txBox="1"/>
              <p:nvPr/>
            </p:nvSpPr>
            <p:spPr>
              <a:xfrm>
                <a:off x="3776084" y="1947809"/>
                <a:ext cx="1632876" cy="276999"/>
              </a:xfrm>
              <a:prstGeom prst="rect">
                <a:avLst/>
              </a:prstGeom>
              <a:solidFill>
                <a:srgbClr val="7030A0"/>
              </a:solidFill>
              <a:ln w="9525">
                <a:noFill/>
              </a:ln>
            </p:spPr>
            <p:txBody>
              <a:bodyPr anchor="t" anchorCtr="0">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违规案例模块</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p:txBody>
          </p:sp>
          <p:pic>
            <p:nvPicPr>
              <p:cNvPr id="79919" name="图片 92"/>
              <p:cNvPicPr>
                <a:picLocks noChangeAspect="1"/>
              </p:cNvPicPr>
              <p:nvPr/>
            </p:nvPicPr>
            <p:blipFill>
              <a:blip r:embed="rId15"/>
              <a:stretch>
                <a:fillRect/>
              </a:stretch>
            </p:blipFill>
            <p:spPr>
              <a:xfrm>
                <a:off x="3776084" y="2224808"/>
                <a:ext cx="1632876" cy="851743"/>
              </a:xfrm>
              <a:prstGeom prst="rect">
                <a:avLst/>
              </a:prstGeom>
              <a:noFill/>
              <a:ln w="9525">
                <a:noFill/>
              </a:ln>
            </p:spPr>
          </p:pic>
        </p:grpSp>
        <p:grpSp>
          <p:nvGrpSpPr>
            <p:cNvPr id="79920" name="组合 32"/>
            <p:cNvGrpSpPr/>
            <p:nvPr/>
          </p:nvGrpSpPr>
          <p:grpSpPr>
            <a:xfrm>
              <a:off x="14848" y="8585"/>
              <a:ext cx="2610" cy="1803"/>
              <a:chOff x="307582" y="5909972"/>
              <a:chExt cx="1656624" cy="1145079"/>
            </a:xfrm>
          </p:grpSpPr>
          <p:sp>
            <p:nvSpPr>
              <p:cNvPr id="79921" name="TextBox 35"/>
              <p:cNvSpPr txBox="1"/>
              <p:nvPr/>
            </p:nvSpPr>
            <p:spPr>
              <a:xfrm>
                <a:off x="307582" y="5909972"/>
                <a:ext cx="1656624" cy="276999"/>
              </a:xfrm>
              <a:prstGeom prst="rect">
                <a:avLst/>
              </a:prstGeom>
              <a:solidFill>
                <a:srgbClr val="7030A0"/>
              </a:solidFill>
              <a:ln w="9525">
                <a:noFill/>
              </a:ln>
            </p:spPr>
            <p:txBody>
              <a:bodyPr anchor="t" anchorCtr="0">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理脉检索模块</a:t>
                </a:r>
                <a:endParaRPr lang="zh-CN" altLang="en-US" sz="1200" b="1" dirty="0">
                  <a:solidFill>
                    <a:schemeClr val="bg1"/>
                  </a:solidFill>
                  <a:latin typeface="微软雅黑 Light" panose="020B0502040204020203" pitchFamily="34" charset="-122"/>
                  <a:ea typeface="微软雅黑 Light" panose="020B0502040204020203" pitchFamily="34" charset="-122"/>
                </a:endParaRPr>
              </a:p>
            </p:txBody>
          </p:sp>
          <p:pic>
            <p:nvPicPr>
              <p:cNvPr id="79922" name="图片 95"/>
              <p:cNvPicPr>
                <a:picLocks noChangeAspect="1"/>
              </p:cNvPicPr>
              <p:nvPr/>
            </p:nvPicPr>
            <p:blipFill>
              <a:blip r:embed="rId16"/>
              <a:stretch>
                <a:fillRect/>
              </a:stretch>
            </p:blipFill>
            <p:spPr>
              <a:xfrm>
                <a:off x="307582" y="6207402"/>
                <a:ext cx="1656624" cy="847649"/>
              </a:xfrm>
              <a:prstGeom prst="rect">
                <a:avLst/>
              </a:prstGeom>
              <a:noFill/>
              <a:ln w="9525">
                <a:noFill/>
              </a:ln>
            </p:spPr>
          </p:pic>
        </p:grpSp>
        <p:sp>
          <p:nvSpPr>
            <p:cNvPr id="97" name="圆角矩形 96"/>
            <p:cNvSpPr/>
            <p:nvPr/>
          </p:nvSpPr>
          <p:spPr>
            <a:xfrm>
              <a:off x="7200" y="4663"/>
              <a:ext cx="4715" cy="23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98" name="圆角矩形 97"/>
            <p:cNvSpPr/>
            <p:nvPr/>
          </p:nvSpPr>
          <p:spPr>
            <a:xfrm>
              <a:off x="1293" y="6925"/>
              <a:ext cx="4225" cy="1193"/>
            </a:xfrm>
            <a:prstGeom prst="roundRect">
              <a:avLst/>
            </a:prstGeom>
            <a:solidFill>
              <a:srgbClr val="F1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99" name="圆角矩形 98"/>
            <p:cNvSpPr/>
            <p:nvPr/>
          </p:nvSpPr>
          <p:spPr>
            <a:xfrm>
              <a:off x="13585" y="3398"/>
              <a:ext cx="4285" cy="122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100" name="圆角矩形 99"/>
            <p:cNvSpPr/>
            <p:nvPr/>
          </p:nvSpPr>
          <p:spPr>
            <a:xfrm>
              <a:off x="278" y="1173"/>
              <a:ext cx="1275" cy="9160"/>
            </a:xfrm>
            <a:prstGeom prst="roundRect">
              <a:avLst/>
            </a:prstGeom>
            <a:solidFill>
              <a:srgbClr val="F1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101" name="圆角矩形 100"/>
            <p:cNvSpPr/>
            <p:nvPr/>
          </p:nvSpPr>
          <p:spPr>
            <a:xfrm>
              <a:off x="17650" y="1173"/>
              <a:ext cx="1288" cy="92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1">
                <a:ln>
                  <a:noFill/>
                </a:ln>
                <a:solidFill>
                  <a:schemeClr val="lt1"/>
                </a:solidFill>
                <a:effectLst/>
                <a:uLnTx/>
                <a:uFillTx/>
                <a:latin typeface="微软雅黑 Light" panose="020B0502040204020203" pitchFamily="34" charset="-122"/>
                <a:ea typeface="微软雅黑 Light" panose="020B0502040204020203" pitchFamily="34" charset="-122"/>
                <a:cs typeface="+mn-cs"/>
              </a:endParaRPr>
            </a:p>
          </p:txBody>
        </p:sp>
        <p:sp>
          <p:nvSpPr>
            <p:cNvPr id="79928" name="文本框 35"/>
            <p:cNvSpPr txBox="1"/>
            <p:nvPr/>
          </p:nvSpPr>
          <p:spPr>
            <a:xfrm>
              <a:off x="610" y="1970"/>
              <a:ext cx="590" cy="7705"/>
            </a:xfrm>
            <a:prstGeom prst="rect">
              <a:avLst/>
            </a:prstGeom>
            <a:noFill/>
            <a:ln w="9525">
              <a:noFill/>
            </a:ln>
          </p:spPr>
          <p:txBody>
            <a:bodyPr anchor="t" anchorCtr="0">
              <a:spAutoFit/>
            </a:bodyPr>
            <a:lstStyle/>
            <a:p>
              <a:pPr algn="ctr"/>
              <a:r>
                <a:rPr lang="zh-CN" altLang="en-US" sz="2400" b="1" dirty="0">
                  <a:solidFill>
                    <a:schemeClr val="bg1"/>
                  </a:solidFill>
                  <a:latin typeface="微软雅黑 Light" panose="020B0502040204020203" pitchFamily="34" charset="-122"/>
                  <a:ea typeface="微软雅黑 Light" panose="020B0502040204020203" pitchFamily="34" charset="-122"/>
                </a:rPr>
                <a:t>合规办公协同微服务应用模块</a:t>
              </a:r>
              <a:endParaRPr lang="zh-CN" altLang="en-US" sz="2400" b="1" dirty="0">
                <a:solidFill>
                  <a:schemeClr val="bg1"/>
                </a:solidFill>
                <a:latin typeface="微软雅黑 Light" panose="020B0502040204020203" pitchFamily="34" charset="-122"/>
                <a:ea typeface="微软雅黑 Light" panose="020B0502040204020203" pitchFamily="34" charset="-122"/>
              </a:endParaRPr>
            </a:p>
          </p:txBody>
        </p:sp>
        <p:sp>
          <p:nvSpPr>
            <p:cNvPr id="79929" name="文本框 161"/>
            <p:cNvSpPr txBox="1"/>
            <p:nvPr/>
          </p:nvSpPr>
          <p:spPr>
            <a:xfrm>
              <a:off x="18063" y="2550"/>
              <a:ext cx="592" cy="6543"/>
            </a:xfrm>
            <a:prstGeom prst="rect">
              <a:avLst/>
            </a:prstGeom>
            <a:noFill/>
            <a:ln w="9525">
              <a:noFill/>
            </a:ln>
          </p:spPr>
          <p:txBody>
            <a:bodyPr anchor="t" anchorCtr="0">
              <a:spAutoFit/>
            </a:bodyPr>
            <a:lstStyle/>
            <a:p>
              <a:pPr algn="ctr"/>
              <a:r>
                <a:rPr lang="zh-CN" altLang="en-US" sz="2400" b="1" dirty="0">
                  <a:solidFill>
                    <a:schemeClr val="bg1"/>
                  </a:solidFill>
                  <a:latin typeface="微软雅黑 Light" panose="020B0502040204020203" pitchFamily="34" charset="-122"/>
                  <a:ea typeface="微软雅黑 Light" panose="020B0502040204020203" pitchFamily="34" charset="-122"/>
                </a:rPr>
                <a:t>合规大数据</a:t>
              </a:r>
              <a:endParaRPr lang="en-US" altLang="zh-CN" sz="2400" b="1" dirty="0">
                <a:solidFill>
                  <a:schemeClr val="bg1"/>
                </a:solidFill>
                <a:latin typeface="微软雅黑 Light" panose="020B0502040204020203" pitchFamily="34" charset="-122"/>
                <a:ea typeface="微软雅黑 Light" panose="020B0502040204020203" pitchFamily="34" charset="-122"/>
              </a:endParaRPr>
            </a:p>
            <a:p>
              <a:pPr algn="ctr"/>
              <a:r>
                <a:rPr lang="zh-CN" altLang="en-US" sz="2400" b="1" dirty="0">
                  <a:solidFill>
                    <a:schemeClr val="bg1"/>
                  </a:solidFill>
                  <a:latin typeface="微软雅黑 Light" panose="020B0502040204020203" pitchFamily="34" charset="-122"/>
                  <a:ea typeface="微软雅黑 Light" panose="020B0502040204020203" pitchFamily="34" charset="-122"/>
                </a:rPr>
                <a:t>全局支撑模块</a:t>
              </a:r>
              <a:endParaRPr lang="zh-CN" altLang="en-US" sz="2400" b="1" dirty="0">
                <a:solidFill>
                  <a:schemeClr val="bg1"/>
                </a:solidFill>
                <a:latin typeface="微软雅黑 Light" panose="020B0502040204020203" pitchFamily="34" charset="-122"/>
                <a:ea typeface="微软雅黑 Light" panose="020B0502040204020203" pitchFamily="34" charset="-122"/>
              </a:endParaRPr>
            </a:p>
          </p:txBody>
        </p:sp>
        <p:sp>
          <p:nvSpPr>
            <p:cNvPr id="79930" name="文本框 36"/>
            <p:cNvSpPr txBox="1"/>
            <p:nvPr/>
          </p:nvSpPr>
          <p:spPr>
            <a:xfrm>
              <a:off x="1578" y="7255"/>
              <a:ext cx="3907" cy="533"/>
            </a:xfrm>
            <a:prstGeom prst="rect">
              <a:avLst/>
            </a:prstGeom>
            <a:noFill/>
            <a:ln w="9525">
              <a:noFill/>
            </a:ln>
          </p:spPr>
          <p:txBody>
            <a:bodyPr anchor="t" anchorCtr="0">
              <a:spAutoFit/>
            </a:bodyPr>
            <a:lstStyle/>
            <a:p>
              <a:pPr algn="ctr"/>
              <a:r>
                <a:rPr lang="zh-CN" altLang="en-US" sz="1600" b="1" dirty="0">
                  <a:solidFill>
                    <a:schemeClr val="bg1"/>
                  </a:solidFill>
                  <a:latin typeface="微软雅黑 Light" panose="020B0502040204020203" pitchFamily="34" charset="-122"/>
                  <a:ea typeface="微软雅黑 Light" panose="020B0502040204020203" pitchFamily="34" charset="-122"/>
                </a:rPr>
                <a:t>复用于协同办公型产品</a:t>
              </a:r>
              <a:endParaRPr lang="zh-CN" altLang="en-US" sz="1600" b="1" dirty="0">
                <a:solidFill>
                  <a:schemeClr val="bg1"/>
                </a:solidFill>
                <a:latin typeface="微软雅黑 Light" panose="020B0502040204020203" pitchFamily="34" charset="-122"/>
                <a:ea typeface="微软雅黑 Light" panose="020B0502040204020203" pitchFamily="34" charset="-122"/>
              </a:endParaRPr>
            </a:p>
          </p:txBody>
        </p:sp>
        <p:sp>
          <p:nvSpPr>
            <p:cNvPr id="79931" name="文本框 162"/>
            <p:cNvSpPr txBox="1"/>
            <p:nvPr/>
          </p:nvSpPr>
          <p:spPr>
            <a:xfrm>
              <a:off x="13983" y="3718"/>
              <a:ext cx="3277" cy="582"/>
            </a:xfrm>
            <a:prstGeom prst="rect">
              <a:avLst/>
            </a:prstGeom>
            <a:noFill/>
            <a:ln w="9525">
              <a:noFill/>
            </a:ln>
          </p:spPr>
          <p:txBody>
            <a:bodyPr anchor="t" anchorCtr="0">
              <a:spAutoFit/>
            </a:bodyPr>
            <a:lstStyle/>
            <a:p>
              <a:pPr algn="ctr"/>
              <a:r>
                <a:rPr lang="zh-CN" altLang="en-US" b="1" dirty="0">
                  <a:solidFill>
                    <a:schemeClr val="bg1"/>
                  </a:solidFill>
                  <a:latin typeface="微软雅黑 Light" panose="020B0502040204020203" pitchFamily="34" charset="-122"/>
                  <a:ea typeface="微软雅黑 Light" panose="020B0502040204020203" pitchFamily="34" charset="-122"/>
                </a:rPr>
                <a:t>复用于咨询类产品</a:t>
              </a:r>
              <a:endParaRPr lang="zh-CN" altLang="en-US" b="1" dirty="0">
                <a:solidFill>
                  <a:schemeClr val="bg1"/>
                </a:solidFill>
                <a:latin typeface="微软雅黑 Light" panose="020B0502040204020203" pitchFamily="34" charset="-122"/>
                <a:ea typeface="微软雅黑 Light" panose="020B0502040204020203" pitchFamily="34" charset="-122"/>
              </a:endParaRPr>
            </a:p>
          </p:txBody>
        </p:sp>
        <p:sp>
          <p:nvSpPr>
            <p:cNvPr id="79932" name="文本框 37"/>
            <p:cNvSpPr txBox="1"/>
            <p:nvPr/>
          </p:nvSpPr>
          <p:spPr>
            <a:xfrm>
              <a:off x="7560" y="5078"/>
              <a:ext cx="4030" cy="1502"/>
            </a:xfrm>
            <a:prstGeom prst="rect">
              <a:avLst/>
            </a:prstGeom>
            <a:noFill/>
            <a:ln w="9525">
              <a:noFill/>
            </a:ln>
          </p:spPr>
          <p:txBody>
            <a:bodyPr anchor="t" anchorCtr="0">
              <a:spAutoFit/>
            </a:bodyPr>
            <a:lstStyle/>
            <a:p>
              <a:pPr algn="ctr"/>
              <a:r>
                <a:rPr lang="zh-CN" altLang="en-US" sz="2800" b="1" dirty="0">
                  <a:solidFill>
                    <a:srgbClr val="203864"/>
                  </a:solidFill>
                  <a:latin typeface="微软雅黑 Light" panose="020B0502040204020203" pitchFamily="34" charset="-122"/>
                  <a:ea typeface="微软雅黑 Light" panose="020B0502040204020203" pitchFamily="34" charset="-122"/>
                </a:rPr>
                <a:t>产品</a:t>
              </a:r>
              <a:endParaRPr lang="en-US" altLang="zh-CN" sz="2800" b="1" dirty="0">
                <a:solidFill>
                  <a:srgbClr val="203864"/>
                </a:solidFill>
                <a:latin typeface="微软雅黑 Light" panose="020B0502040204020203" pitchFamily="34" charset="-122"/>
                <a:ea typeface="微软雅黑 Light" panose="020B0502040204020203" pitchFamily="34" charset="-122"/>
              </a:endParaRPr>
            </a:p>
            <a:p>
              <a:pPr algn="ctr"/>
              <a:r>
                <a:rPr lang="zh-CN" altLang="en-US" sz="2800" b="1" dirty="0">
                  <a:solidFill>
                    <a:srgbClr val="203864"/>
                  </a:solidFill>
                  <a:latin typeface="微软雅黑 Light" panose="020B0502040204020203" pitchFamily="34" charset="-122"/>
                  <a:ea typeface="微软雅黑 Light" panose="020B0502040204020203" pitchFamily="34" charset="-122"/>
                </a:rPr>
                <a:t>矩阵式架构</a:t>
              </a:r>
              <a:endParaRPr lang="zh-CN" altLang="en-US" sz="2800" b="1" dirty="0">
                <a:solidFill>
                  <a:srgbClr val="203864"/>
                </a:solidFill>
                <a:latin typeface="微软雅黑 Light" panose="020B0502040204020203" pitchFamily="34" charset="-122"/>
                <a:ea typeface="微软雅黑 Light" panose="020B0502040204020203" pitchFamily="34" charset="-122"/>
              </a:endParaRPr>
            </a:p>
          </p:txBody>
        </p:sp>
        <p:sp>
          <p:nvSpPr>
            <p:cNvPr id="79933" name="文本框 40"/>
            <p:cNvSpPr txBox="1"/>
            <p:nvPr/>
          </p:nvSpPr>
          <p:spPr>
            <a:xfrm>
              <a:off x="8450" y="3602"/>
              <a:ext cx="2133" cy="727"/>
            </a:xfrm>
            <a:prstGeom prst="rect">
              <a:avLst/>
            </a:prstGeom>
            <a:noFill/>
            <a:ln w="9525">
              <a:noFill/>
            </a:ln>
          </p:spPr>
          <p:txBody>
            <a:bodyPr anchor="t" anchorCtr="0">
              <a:spAutoFit/>
            </a:bodyPr>
            <a:lstStyle/>
            <a:p>
              <a:pPr algn="ctr"/>
              <a:r>
                <a:rPr lang="zh-CN" altLang="en-US" sz="2400" b="1" dirty="0">
                  <a:solidFill>
                    <a:schemeClr val="bg1"/>
                  </a:solidFill>
                  <a:latin typeface="微软雅黑 Light" panose="020B0502040204020203" pitchFamily="34" charset="-122"/>
                  <a:ea typeface="微软雅黑 Light" panose="020B0502040204020203" pitchFamily="34" charset="-122"/>
                </a:rPr>
                <a:t>易    董</a:t>
              </a:r>
              <a:endParaRPr lang="zh-CN" altLang="en-US" sz="2400" b="1" dirty="0">
                <a:solidFill>
                  <a:schemeClr val="bg1"/>
                </a:solidFill>
                <a:latin typeface="微软雅黑 Light" panose="020B0502040204020203" pitchFamily="34" charset="-122"/>
                <a:ea typeface="微软雅黑 Light" panose="020B0502040204020203" pitchFamily="34" charset="-122"/>
              </a:endParaRPr>
            </a:p>
          </p:txBody>
        </p:sp>
        <p:sp>
          <p:nvSpPr>
            <p:cNvPr id="79934" name="文本框 164"/>
            <p:cNvSpPr txBox="1"/>
            <p:nvPr/>
          </p:nvSpPr>
          <p:spPr>
            <a:xfrm>
              <a:off x="5995" y="3428"/>
              <a:ext cx="815" cy="2080"/>
            </a:xfrm>
            <a:prstGeom prst="rect">
              <a:avLst/>
            </a:prstGeom>
            <a:noFill/>
            <a:ln w="9525">
              <a:noFill/>
            </a:ln>
          </p:spPr>
          <p:txBody>
            <a:bodyPr anchor="t" anchorCtr="0">
              <a:spAutoFit/>
            </a:bodyPr>
            <a:lstStyle/>
            <a:p>
              <a:pPr algn="ctr"/>
              <a:r>
                <a:rPr lang="zh-CN" altLang="en-US" sz="2000" b="1" dirty="0">
                  <a:solidFill>
                    <a:srgbClr val="FFFFFF"/>
                  </a:solidFill>
                  <a:latin typeface="微软雅黑 Light" panose="020B0502040204020203" pitchFamily="34" charset="-122"/>
                  <a:ea typeface="微软雅黑 Light" panose="020B0502040204020203" pitchFamily="34" charset="-122"/>
                </a:rPr>
                <a:t>易董简募</a:t>
              </a:r>
              <a:endParaRPr lang="zh-CN" altLang="en-US" sz="2000" b="1" dirty="0">
                <a:solidFill>
                  <a:srgbClr val="FFFFFF"/>
                </a:solidFill>
                <a:latin typeface="微软雅黑 Light" panose="020B0502040204020203" pitchFamily="34" charset="-122"/>
                <a:ea typeface="微软雅黑 Light" panose="020B0502040204020203" pitchFamily="34" charset="-122"/>
              </a:endParaRPr>
            </a:p>
          </p:txBody>
        </p:sp>
        <p:sp>
          <p:nvSpPr>
            <p:cNvPr id="79935" name="矩形 108"/>
            <p:cNvSpPr/>
            <p:nvPr/>
          </p:nvSpPr>
          <p:spPr>
            <a:xfrm>
              <a:off x="6070" y="7285"/>
              <a:ext cx="2265" cy="580"/>
            </a:xfrm>
            <a:prstGeom prst="rect">
              <a:avLst/>
            </a:prstGeom>
            <a:noFill/>
            <a:ln w="9525">
              <a:noFill/>
            </a:ln>
          </p:spPr>
          <p:txBody>
            <a:bodyPr wrap="none" anchor="t" anchorCtr="0">
              <a:spAutoFit/>
            </a:bodyPr>
            <a:lstStyle/>
            <a:p>
              <a:pPr algn="ctr"/>
              <a:r>
                <a:rPr lang="zh-CN" altLang="en-US" b="1" dirty="0">
                  <a:solidFill>
                    <a:srgbClr val="FFFFFF"/>
                  </a:solidFill>
                  <a:latin typeface="微软雅黑 Light" panose="020B0502040204020203" pitchFamily="34" charset="-122"/>
                  <a:ea typeface="微软雅黑 Light" panose="020B0502040204020203" pitchFamily="34" charset="-122"/>
                </a:rPr>
                <a:t>易董</a:t>
              </a:r>
              <a:r>
                <a:rPr lang="en-US" altLang="zh-CN" b="1" dirty="0">
                  <a:solidFill>
                    <a:srgbClr val="FFFFFF"/>
                  </a:solidFill>
                  <a:latin typeface="微软雅黑 Light" panose="020B0502040204020203" pitchFamily="34" charset="-122"/>
                  <a:ea typeface="微软雅黑 Light" panose="020B0502040204020203" pitchFamily="34" charset="-122"/>
                </a:rPr>
                <a:t>-</a:t>
              </a:r>
              <a:r>
                <a:rPr lang="zh-CN" altLang="en-US" b="1" dirty="0">
                  <a:solidFill>
                    <a:srgbClr val="FFFFFF"/>
                  </a:solidFill>
                  <a:latin typeface="微软雅黑 Light" panose="020B0502040204020203" pitchFamily="34" charset="-122"/>
                  <a:ea typeface="微软雅黑 Light" panose="020B0502040204020203" pitchFamily="34" charset="-122"/>
                </a:rPr>
                <a:t>监管版</a:t>
              </a:r>
              <a:endParaRPr lang="zh-CN" altLang="en-US" b="1" dirty="0">
                <a:solidFill>
                  <a:srgbClr val="FFFFFF"/>
                </a:solidFill>
                <a:latin typeface="微软雅黑 Light" panose="020B0502040204020203" pitchFamily="34" charset="-122"/>
                <a:ea typeface="微软雅黑 Light" panose="020B0502040204020203" pitchFamily="34" charset="-122"/>
              </a:endParaRPr>
            </a:p>
          </p:txBody>
        </p:sp>
        <p:sp>
          <p:nvSpPr>
            <p:cNvPr id="79936" name="矩形 109"/>
            <p:cNvSpPr/>
            <p:nvPr/>
          </p:nvSpPr>
          <p:spPr>
            <a:xfrm>
              <a:off x="10243" y="7201"/>
              <a:ext cx="1745" cy="728"/>
            </a:xfrm>
            <a:prstGeom prst="rect">
              <a:avLst/>
            </a:prstGeom>
            <a:noFill/>
            <a:ln w="9525">
              <a:noFill/>
            </a:ln>
          </p:spPr>
          <p:txBody>
            <a:bodyPr wrap="none" anchor="t" anchorCtr="0">
              <a:spAutoFit/>
            </a:bodyPr>
            <a:lstStyle/>
            <a:p>
              <a:pPr algn="ctr"/>
              <a:r>
                <a:rPr lang="zh-CN" altLang="en-US" sz="1200" b="1" dirty="0">
                  <a:solidFill>
                    <a:srgbClr val="FFFFFF"/>
                  </a:solidFill>
                  <a:latin typeface="微软雅黑 Light" panose="020B0502040204020203" pitchFamily="34" charset="-122"/>
                  <a:ea typeface="微软雅黑 Light" panose="020B0502040204020203" pitchFamily="34" charset="-122"/>
                </a:rPr>
                <a:t>易董</a:t>
              </a:r>
              <a:endParaRPr lang="en-US" altLang="zh-CN" sz="1200" b="1" dirty="0">
                <a:solidFill>
                  <a:srgbClr val="FFFFFF"/>
                </a:solidFill>
                <a:latin typeface="微软雅黑 Light" panose="020B0502040204020203" pitchFamily="34" charset="-122"/>
                <a:ea typeface="微软雅黑 Light" panose="020B0502040204020203" pitchFamily="34" charset="-122"/>
              </a:endParaRPr>
            </a:p>
            <a:p>
              <a:pPr algn="ctr"/>
              <a:r>
                <a:rPr lang="zh-CN" altLang="en-US" sz="1200" b="1" dirty="0">
                  <a:solidFill>
                    <a:srgbClr val="FFFFFF"/>
                  </a:solidFill>
                  <a:latin typeface="微软雅黑 Light" panose="020B0502040204020203" pitchFamily="34" charset="-122"/>
                  <a:ea typeface="微软雅黑 Light" panose="020B0502040204020203" pitchFamily="34" charset="-122"/>
                </a:rPr>
                <a:t>拟上市企业版</a:t>
              </a:r>
              <a:endParaRPr lang="zh-CN" altLang="en-US" sz="1200" b="1" dirty="0">
                <a:solidFill>
                  <a:srgbClr val="FFFFFF"/>
                </a:solidFill>
                <a:latin typeface="微软雅黑 Light" panose="020B0502040204020203" pitchFamily="34" charset="-122"/>
                <a:ea typeface="微软雅黑 Light" panose="020B0502040204020203" pitchFamily="34" charset="-122"/>
              </a:endParaRPr>
            </a:p>
          </p:txBody>
        </p:sp>
        <p:sp>
          <p:nvSpPr>
            <p:cNvPr id="79937" name="矩形 110"/>
            <p:cNvSpPr/>
            <p:nvPr/>
          </p:nvSpPr>
          <p:spPr>
            <a:xfrm>
              <a:off x="12308" y="6125"/>
              <a:ext cx="1072" cy="1890"/>
            </a:xfrm>
            <a:prstGeom prst="rect">
              <a:avLst/>
            </a:prstGeom>
            <a:noFill/>
            <a:ln w="9525">
              <a:noFill/>
            </a:ln>
          </p:spPr>
          <p:txBody>
            <a:bodyPr anchor="t" anchorCtr="0">
              <a:spAutoFit/>
            </a:bodyPr>
            <a:lstStyle/>
            <a:p>
              <a:pPr algn="ctr"/>
              <a:r>
                <a:rPr lang="zh-CN" altLang="en-US" b="1" dirty="0">
                  <a:solidFill>
                    <a:srgbClr val="FFFFFF"/>
                  </a:solidFill>
                  <a:latin typeface="微软雅黑 Light" panose="020B0502040204020203" pitchFamily="34" charset="-122"/>
                  <a:ea typeface="微软雅黑 Light" panose="020B0502040204020203" pitchFamily="34" charset="-122"/>
                </a:rPr>
                <a:t>易董中介机构版</a:t>
              </a:r>
              <a:endParaRPr lang="zh-CN" altLang="en-US" b="1" dirty="0">
                <a:solidFill>
                  <a:srgbClr val="FFFFFF"/>
                </a:solidFill>
                <a:latin typeface="微软雅黑 Light" panose="020B0502040204020203" pitchFamily="34" charset="-122"/>
                <a:ea typeface="微软雅黑 Light" panose="020B0502040204020203" pitchFamily="34" charset="-122"/>
              </a:endParaRPr>
            </a:p>
          </p:txBody>
        </p:sp>
        <p:sp>
          <p:nvSpPr>
            <p:cNvPr id="79938" name="矩形 111"/>
            <p:cNvSpPr/>
            <p:nvPr/>
          </p:nvSpPr>
          <p:spPr>
            <a:xfrm>
              <a:off x="5680" y="5958"/>
              <a:ext cx="1338" cy="910"/>
            </a:xfrm>
            <a:prstGeom prst="rect">
              <a:avLst/>
            </a:prstGeom>
            <a:noFill/>
            <a:ln w="9525">
              <a:noFill/>
            </a:ln>
          </p:spPr>
          <p:txBody>
            <a:bodyPr anchor="t" anchorCtr="0">
              <a:spAutoFit/>
            </a:bodyPr>
            <a:lstStyle/>
            <a:p>
              <a:pPr algn="ctr"/>
              <a:r>
                <a:rPr lang="zh-CN" altLang="en-US" sz="1000" b="1" dirty="0">
                  <a:solidFill>
                    <a:srgbClr val="FFFFFF"/>
                  </a:solidFill>
                  <a:latin typeface="微软雅黑 Light" panose="020B0502040204020203" pitchFamily="34" charset="-122"/>
                  <a:ea typeface="微软雅黑 Light" panose="020B0502040204020203" pitchFamily="34" charset="-122"/>
                </a:rPr>
                <a:t>主办券商持续督导系统</a:t>
              </a:r>
              <a:endParaRPr lang="zh-CN" altLang="en-US" sz="1000" b="1" dirty="0">
                <a:latin typeface="微软雅黑 Light" panose="020B0502040204020203" pitchFamily="34" charset="-122"/>
                <a:ea typeface="微软雅黑 Light" panose="020B0502040204020203" pitchFamily="34" charset="-122"/>
              </a:endParaRPr>
            </a:p>
          </p:txBody>
        </p:sp>
        <p:sp>
          <p:nvSpPr>
            <p:cNvPr id="79939" name="矩形 112"/>
            <p:cNvSpPr/>
            <p:nvPr/>
          </p:nvSpPr>
          <p:spPr>
            <a:xfrm>
              <a:off x="11938" y="4893"/>
              <a:ext cx="1557" cy="727"/>
            </a:xfrm>
            <a:prstGeom prst="rect">
              <a:avLst/>
            </a:prstGeom>
            <a:noFill/>
            <a:ln w="9525">
              <a:noFill/>
            </a:ln>
          </p:spPr>
          <p:txBody>
            <a:bodyPr anchor="t" anchorCtr="0">
              <a:spAutoFit/>
            </a:bodyPr>
            <a:lstStyle/>
            <a:p>
              <a:pPr algn="ctr"/>
              <a:r>
                <a:rPr lang="zh-CN" altLang="en-US" sz="1200" b="1" dirty="0">
                  <a:solidFill>
                    <a:srgbClr val="FFFFFF"/>
                  </a:solidFill>
                  <a:latin typeface="微软雅黑 Light" panose="020B0502040204020203" pitchFamily="34" charset="-122"/>
                  <a:ea typeface="微软雅黑 Light" panose="020B0502040204020203" pitchFamily="34" charset="-122"/>
                </a:rPr>
                <a:t>特定客户股票管理系统</a:t>
              </a:r>
              <a:endParaRPr lang="zh-CN" altLang="en-US" sz="1200" b="1" dirty="0">
                <a:latin typeface="微软雅黑 Light" panose="020B0502040204020203" pitchFamily="34" charset="-122"/>
                <a:ea typeface="微软雅黑 Light" panose="020B0502040204020203" pitchFamily="34" charset="-122"/>
              </a:endParaRPr>
            </a:p>
          </p:txBody>
        </p:sp>
        <p:sp>
          <p:nvSpPr>
            <p:cNvPr id="79940" name="矩形 113"/>
            <p:cNvSpPr/>
            <p:nvPr/>
          </p:nvSpPr>
          <p:spPr>
            <a:xfrm>
              <a:off x="12120" y="3445"/>
              <a:ext cx="1253" cy="1163"/>
            </a:xfrm>
            <a:prstGeom prst="rect">
              <a:avLst/>
            </a:prstGeom>
            <a:noFill/>
            <a:ln w="9525">
              <a:noFill/>
            </a:ln>
          </p:spPr>
          <p:txBody>
            <a:bodyPr anchor="t" anchorCtr="0">
              <a:spAutoFit/>
            </a:bodyPr>
            <a:lstStyle/>
            <a:p>
              <a:pPr algn="ctr"/>
              <a:r>
                <a:rPr lang="zh-CN" altLang="en-US" sz="1400" b="1" dirty="0">
                  <a:solidFill>
                    <a:srgbClr val="FFFFFF"/>
                  </a:solidFill>
                  <a:latin typeface="微软雅黑 Light" panose="020B0502040204020203" pitchFamily="34" charset="-122"/>
                  <a:ea typeface="微软雅黑 Light" panose="020B0502040204020203" pitchFamily="34" charset="-122"/>
                </a:rPr>
                <a:t>关联交易管理系统</a:t>
              </a:r>
              <a:endParaRPr lang="zh-CN" altLang="en-US" sz="1400" b="1" dirty="0">
                <a:latin typeface="微软雅黑 Light" panose="020B0502040204020203" pitchFamily="34" charset="-122"/>
                <a:ea typeface="微软雅黑 Light" panose="020B0502040204020203" pitchFamily="34" charset="-122"/>
              </a:endParaRPr>
            </a:p>
          </p:txBody>
        </p:sp>
        <p:sp>
          <p:nvSpPr>
            <p:cNvPr id="79941" name="矩形 114"/>
            <p:cNvSpPr/>
            <p:nvPr/>
          </p:nvSpPr>
          <p:spPr>
            <a:xfrm>
              <a:off x="8831" y="7051"/>
              <a:ext cx="1453" cy="1018"/>
            </a:xfrm>
            <a:prstGeom prst="rect">
              <a:avLst/>
            </a:prstGeom>
            <a:noFill/>
            <a:ln w="9525">
              <a:noFill/>
            </a:ln>
            <a:extLst>
              <a:ext uri="{909E8E84-426E-40DD-AFC4-6F175D3DCCD1}">
                <a14:hiddenFill xmlns:a14="http://schemas.microsoft.com/office/drawing/2010/main">
                  <a:solidFill>
                    <a:schemeClr val="accent1">
                      <a:lumMod val="60000"/>
                      <a:lumOff val="40000"/>
                    </a:schemeClr>
                  </a:solidFill>
                </a14:hiddenFill>
              </a:ext>
            </a:extLst>
          </p:spPr>
          <p:txBody>
            <a:bodyPr anchor="t" anchorCtr="0">
              <a:spAutoFit/>
            </a:bodyPr>
            <a:lstStyle/>
            <a:p>
              <a:pPr algn="ctr"/>
              <a:r>
                <a:rPr lang="zh-CN" altLang="en-US" sz="1200" b="1" dirty="0">
                  <a:solidFill>
                    <a:srgbClr val="FFFFFF"/>
                  </a:solidFill>
                  <a:latin typeface="微软雅黑 Light" panose="020B0502040204020203" pitchFamily="34" charset="-122"/>
                  <a:ea typeface="微软雅黑 Light" panose="020B0502040204020203" pitchFamily="34" charset="-122"/>
                </a:rPr>
                <a:t>股权激励自主行权系统</a:t>
              </a:r>
              <a:endParaRPr lang="zh-CN" altLang="en-US" sz="1200" b="1" dirty="0">
                <a:latin typeface="微软雅黑 Light" panose="020B0502040204020203" pitchFamily="34" charset="-122"/>
                <a:ea typeface="微软雅黑 Light" panose="020B0502040204020203" pitchFamily="34" charset="-122"/>
              </a:endParaRPr>
            </a:p>
          </p:txBody>
        </p:sp>
      </p:grpSp>
      <p:sp>
        <p:nvSpPr>
          <p:cNvPr id="5" name="矩形 4"/>
          <p:cNvSpPr/>
          <p:nvPr/>
        </p:nvSpPr>
        <p:spPr>
          <a:xfrm>
            <a:off x="2168525" y="1946910"/>
            <a:ext cx="7306945" cy="301053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5041900" y="1977390"/>
            <a:ext cx="444500" cy="444500"/>
          </a:xfrm>
          <a:prstGeom prst="roundRect">
            <a:avLst>
              <a:gd name="adj" fmla="val 0"/>
            </a:avLst>
          </a:prstGeom>
          <a:solidFill>
            <a:srgbClr val="F14B4B"/>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en-GB" altLang="zh-CN" sz="1400" dirty="0">
                <a:solidFill>
                  <a:srgbClr val="FFFFFF"/>
                </a:solidFill>
              </a:rPr>
              <a:t>1</a:t>
            </a:r>
            <a:endParaRPr lang="zh-CN" altLang="en-US" sz="1400" dirty="0">
              <a:solidFill>
                <a:srgbClr val="FFFFFF"/>
              </a:solidFill>
            </a:endParaRPr>
          </a:p>
        </p:txBody>
      </p:sp>
      <p:sp>
        <p:nvSpPr>
          <p:cNvPr id="89" name="圆角矩形 88"/>
          <p:cNvSpPr/>
          <p:nvPr/>
        </p:nvSpPr>
        <p:spPr>
          <a:xfrm>
            <a:off x="5803900" y="1977390"/>
            <a:ext cx="444500" cy="444500"/>
          </a:xfrm>
          <a:prstGeom prst="roundRect">
            <a:avLst>
              <a:gd name="adj" fmla="val 0"/>
            </a:avLst>
          </a:prstGeom>
          <a:solidFill>
            <a:srgbClr val="7030A0"/>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r>
              <a:rPr lang="en-GB" altLang="zh-CN" sz="1400" dirty="0">
                <a:solidFill>
                  <a:srgbClr val="FFFFFF"/>
                </a:solidFill>
              </a:rPr>
              <a:t>2</a:t>
            </a:r>
            <a:endParaRPr lang="zh-CN" altLang="en-US" sz="1400" dirty="0">
              <a:solidFill>
                <a:srgbClr val="FFFFFF"/>
              </a:solidFill>
            </a:endParaRPr>
          </a:p>
        </p:txBody>
      </p:sp>
      <p:cxnSp>
        <p:nvCxnSpPr>
          <p:cNvPr id="67" name="直接连接符 66"/>
          <p:cNvCxnSpPr/>
          <p:nvPr/>
        </p:nvCxnSpPr>
        <p:spPr>
          <a:xfrm flipV="1">
            <a:off x="5647055" y="2032000"/>
            <a:ext cx="0" cy="2879725"/>
          </a:xfrm>
          <a:prstGeom prst="line">
            <a:avLst/>
          </a:prstGeom>
          <a:ln w="12700">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49" name="矩形 72"/>
          <p:cNvSpPr/>
          <p:nvPr/>
        </p:nvSpPr>
        <p:spPr>
          <a:xfrm>
            <a:off x="4319270" y="2507615"/>
            <a:ext cx="2898775" cy="2286635"/>
          </a:xfrm>
          <a:prstGeom prst="rect">
            <a:avLst/>
          </a:prstGeom>
          <a:noFill/>
          <a:ln w="9525">
            <a:noFill/>
          </a:ln>
        </p:spPr>
        <p:txBody>
          <a:bodyPr wrap="square" lIns="72002" tIns="36001" rIns="72002" bIns="36001" anchor="t" anchorCtr="0">
            <a:spAutoFit/>
          </a:bodyPr>
          <a:lstStyle/>
          <a:p>
            <a:pPr algn="ctr" defTabSz="717550">
              <a:lnSpc>
                <a:spcPct val="150000"/>
              </a:lnSpc>
            </a:pPr>
            <a:r>
              <a:rPr lang="en-US" altLang="zh-CN" sz="3200" b="1" dirty="0">
                <a:solidFill>
                  <a:schemeClr val="accent6"/>
                </a:solidFill>
                <a:latin typeface="微软雅黑" panose="020B0503020204020204" pitchFamily="34" charset="-122"/>
                <a:ea typeface="微软雅黑" panose="020B0503020204020204" pitchFamily="34" charset="-122"/>
                <a:sym typeface="Lato Light" charset="0"/>
              </a:rPr>
              <a:t>68</a:t>
            </a:r>
            <a:r>
              <a:rPr lang="zh-CN" altLang="en-US" sz="3200" b="1" dirty="0">
                <a:solidFill>
                  <a:schemeClr val="accent6"/>
                </a:solidFill>
                <a:latin typeface="微软雅黑" panose="020B0503020204020204" pitchFamily="34" charset="-122"/>
                <a:ea typeface="微软雅黑" panose="020B0503020204020204" pitchFamily="34" charset="-122"/>
                <a:sym typeface="Lato Light" charset="0"/>
              </a:rPr>
              <a:t>个功能模块</a:t>
            </a:r>
            <a:endParaRPr lang="en-US" sz="3200" b="1" dirty="0">
              <a:solidFill>
                <a:schemeClr val="accent6"/>
              </a:solidFill>
              <a:latin typeface="微软雅黑" panose="020B0503020204020204" pitchFamily="34" charset="-122"/>
              <a:ea typeface="微软雅黑" panose="020B0503020204020204" pitchFamily="34" charset="-122"/>
              <a:sym typeface="Lato Light" charset="0"/>
            </a:endParaRPr>
          </a:p>
          <a:p>
            <a:pPr algn="ctr" defTabSz="717550">
              <a:lnSpc>
                <a:spcPct val="150000"/>
              </a:lnSpc>
            </a:pPr>
            <a:r>
              <a:rPr lang="en-US" altLang="zh-CN" sz="3200" b="1" dirty="0">
                <a:solidFill>
                  <a:schemeClr val="accent6"/>
                </a:solidFill>
                <a:latin typeface="微软雅黑" panose="020B0503020204020204" pitchFamily="34" charset="-122"/>
                <a:ea typeface="微软雅黑" panose="020B0503020204020204" pitchFamily="34" charset="-122"/>
                <a:sym typeface="Lato Light" charset="0"/>
              </a:rPr>
              <a:t>3</a:t>
            </a:r>
            <a:r>
              <a:rPr lang="zh-CN" altLang="en-US" sz="3200" b="1" dirty="0">
                <a:solidFill>
                  <a:schemeClr val="accent6"/>
                </a:solidFill>
                <a:latin typeface="微软雅黑" panose="020B0503020204020204" pitchFamily="34" charset="-122"/>
                <a:ea typeface="微软雅黑" panose="020B0503020204020204" pitchFamily="34" charset="-122"/>
                <a:sym typeface="Lato Light" charset="0"/>
              </a:rPr>
              <a:t>大专业产品</a:t>
            </a:r>
            <a:endParaRPr lang="zh-CN" altLang="en-US" sz="3200" b="1" dirty="0">
              <a:solidFill>
                <a:schemeClr val="accent6"/>
              </a:solidFill>
              <a:latin typeface="微软雅黑" panose="020B0503020204020204" pitchFamily="34" charset="-122"/>
              <a:ea typeface="微软雅黑" panose="020B0503020204020204" pitchFamily="34" charset="-122"/>
              <a:sym typeface="Lato Light" charset="0"/>
            </a:endParaRPr>
          </a:p>
          <a:p>
            <a:pPr algn="ctr" defTabSz="717550">
              <a:lnSpc>
                <a:spcPct val="150000"/>
              </a:lnSpc>
            </a:pPr>
            <a:r>
              <a:rPr lang="en-US" altLang="zh-CN" sz="3200" b="1" dirty="0">
                <a:solidFill>
                  <a:schemeClr val="accent6"/>
                </a:solidFill>
                <a:latin typeface="微软雅黑" panose="020B0503020204020204" pitchFamily="34" charset="-122"/>
                <a:ea typeface="微软雅黑" panose="020B0503020204020204" pitchFamily="34" charset="-122"/>
                <a:sym typeface="Lato Light" charset="0"/>
              </a:rPr>
              <a:t>8</a:t>
            </a:r>
            <a:r>
              <a:rPr lang="zh-CN" altLang="en-US" sz="3200" b="1" dirty="0">
                <a:solidFill>
                  <a:schemeClr val="accent6"/>
                </a:solidFill>
                <a:latin typeface="微软雅黑" panose="020B0503020204020204" pitchFamily="34" charset="-122"/>
                <a:ea typeface="微软雅黑" panose="020B0503020204020204" pitchFamily="34" charset="-122"/>
                <a:sym typeface="Lato Light" charset="0"/>
              </a:rPr>
              <a:t>大体系</a:t>
            </a:r>
            <a:endParaRPr lang="zh-CN" altLang="en-US" sz="3200" b="1" dirty="0">
              <a:solidFill>
                <a:schemeClr val="accent6"/>
              </a:solidFill>
              <a:latin typeface="微软雅黑" panose="020B0503020204020204" pitchFamily="34" charset="-122"/>
              <a:ea typeface="微软雅黑" panose="020B0503020204020204" pitchFamily="34" charset="-122"/>
              <a:sym typeface="Lato Light" charset="0"/>
            </a:endParaRPr>
          </a:p>
        </p:txBody>
      </p:sp>
      <p:sp>
        <p:nvSpPr>
          <p:cNvPr id="8" name="矩形 72"/>
          <p:cNvSpPr/>
          <p:nvPr/>
        </p:nvSpPr>
        <p:spPr>
          <a:xfrm>
            <a:off x="2259330" y="2417445"/>
            <a:ext cx="3100705" cy="2194560"/>
          </a:xfrm>
          <a:prstGeom prst="rect">
            <a:avLst/>
          </a:prstGeom>
          <a:noFill/>
          <a:ln w="9525">
            <a:noFill/>
          </a:ln>
        </p:spPr>
        <p:txBody>
          <a:bodyPr wrap="square" lIns="72002" tIns="36001" rIns="72002" bIns="36001" anchor="t" anchorCtr="0">
            <a:spAutoFit/>
          </a:bodyPr>
          <a:lstStyle/>
          <a:p>
            <a:pPr algn="ctr" defTabSz="717550">
              <a:lnSpc>
                <a:spcPct val="150000"/>
              </a:lnSpc>
            </a:pPr>
            <a:r>
              <a:rPr lang="zh-CN" altLang="en-US" sz="2800" b="1" dirty="0">
                <a:solidFill>
                  <a:schemeClr val="tx1">
                    <a:lumMod val="75000"/>
                  </a:schemeClr>
                </a:solidFill>
                <a:latin typeface="微软雅黑" panose="020B0503020204020204" pitchFamily="34" charset="-122"/>
                <a:ea typeface="微软雅黑" panose="020B0503020204020204" pitchFamily="34" charset="-122"/>
                <a:sym typeface="Lato Light" charset="0"/>
              </a:rPr>
              <a:t>合规办公协调微服务应用模块</a:t>
            </a:r>
            <a:endParaRPr lang="zh-CN" altLang="en-US" sz="2800" b="1" dirty="0">
              <a:solidFill>
                <a:srgbClr val="F14B4B"/>
              </a:solidFill>
              <a:latin typeface="微软雅黑" panose="020B0503020204020204" pitchFamily="34" charset="-122"/>
              <a:ea typeface="微软雅黑" panose="020B0503020204020204" pitchFamily="34" charset="-122"/>
              <a:sym typeface="Lato Light" charset="0"/>
            </a:endParaRPr>
          </a:p>
          <a:p>
            <a:pPr algn="ctr" defTabSz="717550">
              <a:lnSpc>
                <a:spcPct val="150000"/>
              </a:lnSpc>
            </a:pPr>
            <a:r>
              <a:rPr lang="en-US" altLang="zh-CN" sz="3600" b="1" dirty="0">
                <a:solidFill>
                  <a:srgbClr val="F14B4B"/>
                </a:solidFill>
                <a:latin typeface="微软雅黑" panose="020B0503020204020204" pitchFamily="34" charset="-122"/>
                <a:ea typeface="微软雅黑" panose="020B0503020204020204" pitchFamily="34" charset="-122"/>
                <a:sym typeface="Lato Light" charset="0"/>
              </a:rPr>
              <a:t>26</a:t>
            </a:r>
            <a:r>
              <a:rPr lang="zh-CN" altLang="en-US" sz="2800" b="1" dirty="0">
                <a:solidFill>
                  <a:schemeClr val="tx1">
                    <a:lumMod val="75000"/>
                  </a:schemeClr>
                </a:solidFill>
                <a:latin typeface="微软雅黑" panose="020B0503020204020204" pitchFamily="34" charset="-122"/>
                <a:ea typeface="微软雅黑" panose="020B0503020204020204" pitchFamily="34" charset="-122"/>
                <a:sym typeface="Lato Light" charset="0"/>
              </a:rPr>
              <a:t>个</a:t>
            </a:r>
            <a:endParaRPr lang="zh-CN" altLang="en-US" sz="2800" b="1" dirty="0">
              <a:solidFill>
                <a:schemeClr val="tx1">
                  <a:lumMod val="75000"/>
                </a:schemeClr>
              </a:solidFill>
              <a:latin typeface="微软雅黑" panose="020B0503020204020204" pitchFamily="34" charset="-122"/>
              <a:ea typeface="微软雅黑" panose="020B0503020204020204" pitchFamily="34" charset="-122"/>
              <a:sym typeface="Lato Light" charset="0"/>
            </a:endParaRPr>
          </a:p>
        </p:txBody>
      </p:sp>
      <p:sp>
        <p:nvSpPr>
          <p:cNvPr id="9" name="矩形 72"/>
          <p:cNvSpPr/>
          <p:nvPr/>
        </p:nvSpPr>
        <p:spPr>
          <a:xfrm>
            <a:off x="6065520" y="2417445"/>
            <a:ext cx="3100705" cy="2194560"/>
          </a:xfrm>
          <a:prstGeom prst="rect">
            <a:avLst/>
          </a:prstGeom>
          <a:noFill/>
          <a:ln w="9525">
            <a:noFill/>
          </a:ln>
        </p:spPr>
        <p:txBody>
          <a:bodyPr wrap="square" lIns="72002" tIns="36001" rIns="72002" bIns="36001" anchor="t" anchorCtr="0">
            <a:spAutoFit/>
          </a:bodyPr>
          <a:lstStyle/>
          <a:p>
            <a:pPr algn="ctr" defTabSz="717550">
              <a:lnSpc>
                <a:spcPct val="150000"/>
              </a:lnSpc>
            </a:pPr>
            <a:r>
              <a:rPr lang="zh-CN" altLang="en-US" sz="2800" b="1" dirty="0">
                <a:solidFill>
                  <a:schemeClr val="tx1">
                    <a:lumMod val="75000"/>
                  </a:schemeClr>
                </a:solidFill>
                <a:latin typeface="微软雅黑" panose="020B0503020204020204" pitchFamily="34" charset="-122"/>
                <a:ea typeface="微软雅黑" panose="020B0503020204020204" pitchFamily="34" charset="-122"/>
                <a:sym typeface="Lato Light" charset="0"/>
              </a:rPr>
              <a:t>合规大数据</a:t>
            </a:r>
            <a:endParaRPr lang="zh-CN" altLang="en-US" sz="2800" b="1" dirty="0">
              <a:solidFill>
                <a:schemeClr val="tx1">
                  <a:lumMod val="75000"/>
                </a:schemeClr>
              </a:solidFill>
              <a:latin typeface="微软雅黑" panose="020B0503020204020204" pitchFamily="34" charset="-122"/>
              <a:ea typeface="微软雅黑" panose="020B0503020204020204" pitchFamily="34" charset="-122"/>
              <a:sym typeface="Lato Light" charset="0"/>
            </a:endParaRPr>
          </a:p>
          <a:p>
            <a:pPr algn="ctr" defTabSz="717550">
              <a:lnSpc>
                <a:spcPct val="150000"/>
              </a:lnSpc>
            </a:pPr>
            <a:r>
              <a:rPr lang="zh-CN" altLang="en-US" sz="2800" b="1" dirty="0">
                <a:solidFill>
                  <a:schemeClr val="tx1">
                    <a:lumMod val="75000"/>
                  </a:schemeClr>
                </a:solidFill>
                <a:latin typeface="微软雅黑" panose="020B0503020204020204" pitchFamily="34" charset="-122"/>
                <a:ea typeface="微软雅黑" panose="020B0503020204020204" pitchFamily="34" charset="-122"/>
                <a:sym typeface="Lato Light" charset="0"/>
              </a:rPr>
              <a:t>全局支撑模块</a:t>
            </a:r>
            <a:endParaRPr lang="zh-CN" altLang="en-US" sz="2800" b="1" dirty="0">
              <a:solidFill>
                <a:schemeClr val="tx1">
                  <a:lumMod val="75000"/>
                </a:schemeClr>
              </a:solidFill>
              <a:latin typeface="微软雅黑" panose="020B0503020204020204" pitchFamily="34" charset="-122"/>
              <a:ea typeface="微软雅黑" panose="020B0503020204020204" pitchFamily="34" charset="-122"/>
              <a:sym typeface="Lato Light" charset="0"/>
            </a:endParaRPr>
          </a:p>
          <a:p>
            <a:pPr algn="ctr" defTabSz="717550">
              <a:lnSpc>
                <a:spcPct val="150000"/>
              </a:lnSpc>
            </a:pPr>
            <a:r>
              <a:rPr lang="en-US" altLang="zh-CN" sz="3600" b="1" dirty="0">
                <a:solidFill>
                  <a:srgbClr val="7030A0"/>
                </a:solidFill>
                <a:latin typeface="微软雅黑" panose="020B0503020204020204" pitchFamily="34" charset="-122"/>
                <a:ea typeface="微软雅黑" panose="020B0503020204020204" pitchFamily="34" charset="-122"/>
                <a:sym typeface="Lato Light" charset="0"/>
              </a:rPr>
              <a:t>42</a:t>
            </a:r>
            <a:r>
              <a:rPr lang="zh-CN" altLang="en-US" sz="2800" b="1" dirty="0">
                <a:solidFill>
                  <a:schemeClr val="tx1">
                    <a:lumMod val="75000"/>
                  </a:schemeClr>
                </a:solidFill>
                <a:latin typeface="微软雅黑" panose="020B0503020204020204" pitchFamily="34" charset="-122"/>
                <a:ea typeface="微软雅黑" panose="020B0503020204020204" pitchFamily="34" charset="-122"/>
                <a:sym typeface="Lato Light" charset="0"/>
              </a:rPr>
              <a:t>个</a:t>
            </a:r>
            <a:endParaRPr lang="zh-CN" altLang="en-US" sz="2800" b="1" dirty="0">
              <a:solidFill>
                <a:schemeClr val="tx1">
                  <a:lumMod val="75000"/>
                </a:schemeClr>
              </a:solidFill>
              <a:latin typeface="微软雅黑" panose="020B0503020204020204" pitchFamily="34" charset="-122"/>
              <a:ea typeface="微软雅黑" panose="020B0503020204020204" pitchFamily="34" charset="-122"/>
              <a:sym typeface="Lato Light" charset="0"/>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000"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2" nodeType="clickEffect">
                                  <p:stCondLst>
                                    <p:cond delay="1500"/>
                                  </p:stCondLst>
                                  <p:childTnLst>
                                    <p:animEffect transition="out" filter="fade">
                                      <p:cBhvr>
                                        <p:cTn id="16" dur="500"/>
                                        <p:tgtEl>
                                          <p:spTgt spid="49"/>
                                        </p:tgtEl>
                                      </p:cBhvr>
                                    </p:animEffect>
                                    <p:set>
                                      <p:cBhvr>
                                        <p:cTn id="17" dur="1" fill="hold">
                                          <p:stCondLst>
                                            <p:cond delay="499"/>
                                          </p:stCondLst>
                                        </p:cTn>
                                        <p:tgtEl>
                                          <p:spTgt spid="49"/>
                                        </p:tgtEl>
                                        <p:attrNameLst>
                                          <p:attrName>style.visibility</p:attrName>
                                        </p:attrNameLst>
                                      </p:cBhvr>
                                      <p:to>
                                        <p:strVal val="hidden"/>
                                      </p:to>
                                    </p:set>
                                  </p:childTnLst>
                                </p:cTn>
                              </p:par>
                            </p:childTnLst>
                          </p:cTn>
                        </p:par>
                        <p:par>
                          <p:cTn id="18" fill="hold">
                            <p:stCondLst>
                              <p:cond delay="2000"/>
                            </p:stCondLst>
                            <p:childTnLst>
                              <p:par>
                                <p:cTn id="19" presetID="20" presetClass="entr" presetSubtype="0" fill="hold" grpId="0" nodeType="afterEffect">
                                  <p:stCondLst>
                                    <p:cond delay="0"/>
                                  </p:stCondLst>
                                  <p:childTnLst>
                                    <p:set>
                                      <p:cBhvr>
                                        <p:cTn id="20" dur="1000" fill="hold">
                                          <p:stCondLst>
                                            <p:cond delay="0"/>
                                          </p:stCondLst>
                                        </p:cTn>
                                        <p:tgtEl>
                                          <p:spTgt spid="60"/>
                                        </p:tgtEl>
                                        <p:attrNameLst>
                                          <p:attrName>style.visibility</p:attrName>
                                        </p:attrNameLst>
                                      </p:cBhvr>
                                      <p:to>
                                        <p:strVal val="visible"/>
                                      </p:to>
                                    </p:set>
                                    <p:animEffect transition="in" filter="wedge">
                                      <p:cBhvr>
                                        <p:cTn id="21" dur="1000"/>
                                        <p:tgtEl>
                                          <p:spTgt spid="60"/>
                                        </p:tgtEl>
                                      </p:cBhvr>
                                    </p:animEffect>
                                  </p:childTnLst>
                                </p:cTn>
                              </p:par>
                              <p:par>
                                <p:cTn id="22" presetID="20" presetClass="entr" presetSubtype="0" fill="hold" grpId="0" nodeType="withEffect">
                                  <p:stCondLst>
                                    <p:cond delay="0"/>
                                  </p:stCondLst>
                                  <p:childTnLst>
                                    <p:set>
                                      <p:cBhvr>
                                        <p:cTn id="23" dur="1000" fill="hold">
                                          <p:stCondLst>
                                            <p:cond delay="0"/>
                                          </p:stCondLst>
                                        </p:cTn>
                                        <p:tgtEl>
                                          <p:spTgt spid="8"/>
                                        </p:tgtEl>
                                        <p:attrNameLst>
                                          <p:attrName>style.visibility</p:attrName>
                                        </p:attrNameLst>
                                      </p:cBhvr>
                                      <p:to>
                                        <p:strVal val="visible"/>
                                      </p:to>
                                    </p:set>
                                    <p:animEffect transition="in" filter="wedge">
                                      <p:cBhvr>
                                        <p:cTn id="24" dur="1000"/>
                                        <p:tgtEl>
                                          <p:spTgt spid="8"/>
                                        </p:tgtEl>
                                      </p:cBhvr>
                                    </p:animEffect>
                                  </p:childTnLst>
                                </p:cTn>
                              </p:par>
                            </p:childTnLst>
                          </p:cTn>
                        </p:par>
                        <p:par>
                          <p:cTn id="25" fill="hold">
                            <p:stCondLst>
                              <p:cond delay="3000"/>
                            </p:stCondLst>
                            <p:childTnLst>
                              <p:par>
                                <p:cTn id="26" presetID="20" presetClass="entr" presetSubtype="0" fill="hold" nodeType="afterEffect">
                                  <p:stCondLst>
                                    <p:cond delay="0"/>
                                  </p:stCondLst>
                                  <p:childTnLst>
                                    <p:set>
                                      <p:cBhvr>
                                        <p:cTn id="27" dur="1000" fill="hold">
                                          <p:stCondLst>
                                            <p:cond delay="0"/>
                                          </p:stCondLst>
                                        </p:cTn>
                                        <p:tgtEl>
                                          <p:spTgt spid="67"/>
                                        </p:tgtEl>
                                        <p:attrNameLst>
                                          <p:attrName>style.visibility</p:attrName>
                                        </p:attrNameLst>
                                      </p:cBhvr>
                                      <p:to>
                                        <p:strVal val="visible"/>
                                      </p:to>
                                    </p:set>
                                    <p:animEffect transition="in" filter="wedge">
                                      <p:cBhvr>
                                        <p:cTn id="28" dur="1000"/>
                                        <p:tgtEl>
                                          <p:spTgt spid="67"/>
                                        </p:tgtEl>
                                      </p:cBhvr>
                                    </p:animEffect>
                                  </p:childTnLst>
                                </p:cTn>
                              </p:par>
                              <p:par>
                                <p:cTn id="29" presetID="20" presetClass="entr" presetSubtype="0" fill="hold" grpId="0" nodeType="withEffect">
                                  <p:stCondLst>
                                    <p:cond delay="0"/>
                                  </p:stCondLst>
                                  <p:childTnLst>
                                    <p:set>
                                      <p:cBhvr>
                                        <p:cTn id="30" dur="1000" fill="hold">
                                          <p:stCondLst>
                                            <p:cond delay="0"/>
                                          </p:stCondLst>
                                        </p:cTn>
                                        <p:tgtEl>
                                          <p:spTgt spid="89"/>
                                        </p:tgtEl>
                                        <p:attrNameLst>
                                          <p:attrName>style.visibility</p:attrName>
                                        </p:attrNameLst>
                                      </p:cBhvr>
                                      <p:to>
                                        <p:strVal val="visible"/>
                                      </p:to>
                                    </p:set>
                                    <p:animEffect transition="in" filter="wedge">
                                      <p:cBhvr>
                                        <p:cTn id="31" dur="1000"/>
                                        <p:tgtEl>
                                          <p:spTgt spid="89"/>
                                        </p:tgtEl>
                                      </p:cBhvr>
                                    </p:animEffect>
                                  </p:childTnLst>
                                </p:cTn>
                              </p:par>
                              <p:par>
                                <p:cTn id="32" presetID="20" presetClass="entr" presetSubtype="0" fill="hold" grpId="0" nodeType="withEffect">
                                  <p:stCondLst>
                                    <p:cond delay="0"/>
                                  </p:stCondLst>
                                  <p:childTnLst>
                                    <p:set>
                                      <p:cBhvr>
                                        <p:cTn id="33" dur="1000" fill="hold">
                                          <p:stCondLst>
                                            <p:cond delay="0"/>
                                          </p:stCondLst>
                                        </p:cTn>
                                        <p:tgtEl>
                                          <p:spTgt spid="9"/>
                                        </p:tgtEl>
                                        <p:attrNameLst>
                                          <p:attrName>style.visibility</p:attrName>
                                        </p:attrNameLst>
                                      </p:cBhvr>
                                      <p:to>
                                        <p:strVal val="visible"/>
                                      </p:to>
                                    </p:set>
                                    <p:animEffect transition="in" filter="wedge">
                                      <p:cBhvr>
                                        <p:cTn id="3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60" grpId="0" bldLvl="0" animBg="1"/>
      <p:bldP spid="60" grpId="1" animBg="1"/>
      <p:bldP spid="89" grpId="0" bldLvl="0" animBg="1"/>
      <p:bldP spid="89" grpId="1" animBg="1"/>
      <p:bldP spid="49" grpId="0"/>
      <p:bldP spid="49" grpId="1"/>
      <p:bldP spid="49" grpId="2"/>
      <p:bldP spid="8" grpId="0"/>
      <p:bldP spid="8" grpId="1"/>
      <p:bldP spid="9" grpId="0"/>
      <p:bldP spid="9"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3655" y="993140"/>
            <a:ext cx="12181840" cy="58191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8665210" y="3719195"/>
            <a:ext cx="1156970" cy="1156970"/>
          </a:xfrm>
          <a:prstGeom prst="ellipse">
            <a:avLst/>
          </a:prstGeom>
          <a:noFill/>
          <a:ln>
            <a:solidFill>
              <a:srgbClr val="C00000"/>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p:nvSpPr>
        <p:spPr>
          <a:xfrm>
            <a:off x="8665210" y="3719195"/>
            <a:ext cx="1156970" cy="1156970"/>
          </a:xfrm>
          <a:prstGeom prst="ellipse">
            <a:avLst/>
          </a:prstGeom>
          <a:noFill/>
          <a:ln>
            <a:solidFill>
              <a:srgbClr val="C00000"/>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89" name="椭圆 88"/>
          <p:cNvSpPr/>
          <p:nvPr/>
        </p:nvSpPr>
        <p:spPr>
          <a:xfrm>
            <a:off x="8665210" y="3696970"/>
            <a:ext cx="1156970" cy="1156970"/>
          </a:xfrm>
          <a:prstGeom prst="ellipse">
            <a:avLst/>
          </a:prstGeom>
          <a:noFill/>
          <a:ln>
            <a:solidFill>
              <a:srgbClr val="C00000"/>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22" name="椭圆 21"/>
          <p:cNvSpPr/>
          <p:nvPr/>
        </p:nvSpPr>
        <p:spPr>
          <a:xfrm>
            <a:off x="5890260" y="3714750"/>
            <a:ext cx="1156970" cy="1156970"/>
          </a:xfrm>
          <a:prstGeom prst="ellipse">
            <a:avLst/>
          </a:prstGeom>
          <a:noFill/>
          <a:ln>
            <a:solidFill>
              <a:srgbClr val="7030A0"/>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23" name="椭圆 22"/>
          <p:cNvSpPr/>
          <p:nvPr/>
        </p:nvSpPr>
        <p:spPr>
          <a:xfrm>
            <a:off x="5890260" y="3714750"/>
            <a:ext cx="1156970" cy="1156970"/>
          </a:xfrm>
          <a:prstGeom prst="ellipse">
            <a:avLst/>
          </a:prstGeom>
          <a:noFill/>
          <a:ln>
            <a:solidFill>
              <a:srgbClr val="7030A0"/>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24" name="椭圆 23"/>
          <p:cNvSpPr/>
          <p:nvPr/>
        </p:nvSpPr>
        <p:spPr>
          <a:xfrm>
            <a:off x="5890260" y="3714750"/>
            <a:ext cx="1156970" cy="1156970"/>
          </a:xfrm>
          <a:prstGeom prst="ellipse">
            <a:avLst/>
          </a:prstGeom>
          <a:noFill/>
          <a:ln>
            <a:solidFill>
              <a:srgbClr val="7030A0"/>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44" name="椭圆 143"/>
          <p:cNvSpPr/>
          <p:nvPr/>
        </p:nvSpPr>
        <p:spPr>
          <a:xfrm>
            <a:off x="3140393" y="3714750"/>
            <a:ext cx="1156970" cy="1156970"/>
          </a:xfrm>
          <a:prstGeom prst="ellipse">
            <a:avLst/>
          </a:prstGeom>
          <a:noFill/>
          <a:ln>
            <a:solidFill>
              <a:srgbClr val="F15905"/>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45" name="椭圆 144"/>
          <p:cNvSpPr/>
          <p:nvPr/>
        </p:nvSpPr>
        <p:spPr>
          <a:xfrm>
            <a:off x="3141028" y="3714750"/>
            <a:ext cx="1156970" cy="1156970"/>
          </a:xfrm>
          <a:prstGeom prst="ellipse">
            <a:avLst/>
          </a:prstGeom>
          <a:noFill/>
          <a:ln>
            <a:solidFill>
              <a:srgbClr val="F15905"/>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cxnSp>
        <p:nvCxnSpPr>
          <p:cNvPr id="2" name="直接连接符 1"/>
          <p:cNvCxnSpPr/>
          <p:nvPr/>
        </p:nvCxnSpPr>
        <p:spPr>
          <a:xfrm>
            <a:off x="1434465" y="6136640"/>
            <a:ext cx="9058275" cy="0"/>
          </a:xfrm>
          <a:prstGeom prst="line">
            <a:avLst/>
          </a:prstGeom>
          <a:ln>
            <a:solidFill>
              <a:srgbClr val="015381"/>
            </a:solidFill>
            <a:prstDash val="lg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434465" y="3953510"/>
            <a:ext cx="9058275" cy="0"/>
          </a:xfrm>
          <a:prstGeom prst="line">
            <a:avLst/>
          </a:prstGeom>
          <a:ln>
            <a:solidFill>
              <a:srgbClr val="015381"/>
            </a:solidFill>
            <a:prstDash val="lg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434465" y="5419090"/>
            <a:ext cx="9058275" cy="0"/>
          </a:xfrm>
          <a:prstGeom prst="line">
            <a:avLst/>
          </a:prstGeom>
          <a:ln>
            <a:solidFill>
              <a:srgbClr val="015381"/>
            </a:solidFill>
            <a:prstDash val="lgDash"/>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109980" y="1097915"/>
            <a:ext cx="799465" cy="2820670"/>
          </a:xfrm>
          <a:prstGeom prst="rect">
            <a:avLst/>
          </a:prstGeom>
          <a:solidFill>
            <a:srgbClr val="1F4C8D"/>
          </a:solidFill>
          <a:ln>
            <a:noFill/>
          </a:ln>
        </p:spPr>
        <p:style>
          <a:lnRef idx="2">
            <a:schemeClr val="accent1">
              <a:shade val="50000"/>
            </a:schemeClr>
          </a:lnRef>
          <a:fillRef idx="1002">
            <a:schemeClr val="dk2"/>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市</a:t>
            </a:r>
            <a:endParaRPr kumimoji="0" lang="zh-CN" altLang="en-US" sz="16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场</a:t>
            </a:r>
            <a:endParaRPr kumimoji="0" lang="zh-CN" altLang="en-US" sz="16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核</a:t>
            </a:r>
            <a:endParaRPr kumimoji="0" lang="zh-CN" altLang="en-US" sz="16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心</a:t>
            </a:r>
            <a:endParaRPr kumimoji="0" lang="zh-CN" altLang="en-US" sz="16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需</a:t>
            </a:r>
            <a:endParaRPr kumimoji="0" lang="zh-CN" altLang="en-US" sz="16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求</a:t>
            </a:r>
            <a:endParaRPr kumimoji="0" lang="zh-CN" altLang="en-US" sz="16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扩</a:t>
            </a:r>
            <a:endParaRPr kumimoji="0" lang="zh-CN" altLang="en-US" sz="16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张</a:t>
            </a:r>
            <a:endParaRPr kumimoji="0" lang="zh-CN" altLang="en-US" sz="16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9" name="矩形 28"/>
          <p:cNvSpPr/>
          <p:nvPr/>
        </p:nvSpPr>
        <p:spPr>
          <a:xfrm>
            <a:off x="1116330" y="3952240"/>
            <a:ext cx="799465" cy="693420"/>
          </a:xfrm>
          <a:prstGeom prst="rect">
            <a:avLst/>
          </a:prstGeom>
          <a:solidFill>
            <a:srgbClr val="1F4C8D"/>
          </a:solidFill>
          <a:ln>
            <a:noFill/>
          </a:ln>
        </p:spPr>
        <p:style>
          <a:lnRef idx="2">
            <a:schemeClr val="accent1">
              <a:shade val="50000"/>
            </a:schemeClr>
          </a:lnRef>
          <a:fillRef idx="1002">
            <a:schemeClr val="dk2"/>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产品</a:t>
            </a:r>
            <a:endParaRPr kumimoji="0" lang="zh-CN" altLang="en-US" sz="14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脉络</a:t>
            </a:r>
            <a:endParaRPr kumimoji="0" lang="zh-CN" altLang="en-US" sz="14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30" name="矩形 29"/>
          <p:cNvSpPr/>
          <p:nvPr/>
        </p:nvSpPr>
        <p:spPr>
          <a:xfrm>
            <a:off x="1116330" y="4679315"/>
            <a:ext cx="799465" cy="693420"/>
          </a:xfrm>
          <a:prstGeom prst="rect">
            <a:avLst/>
          </a:prstGeom>
          <a:solidFill>
            <a:srgbClr val="1F4C8D"/>
          </a:solidFill>
          <a:ln>
            <a:noFill/>
          </a:ln>
        </p:spPr>
        <p:style>
          <a:lnRef idx="2">
            <a:schemeClr val="accent1">
              <a:shade val="50000"/>
            </a:schemeClr>
          </a:lnRef>
          <a:fillRef idx="1002">
            <a:schemeClr val="dk2"/>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服务</a:t>
            </a:r>
            <a:endParaRPr kumimoji="0" lang="zh-CN" altLang="en-US" sz="14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对象</a:t>
            </a:r>
            <a:endParaRPr kumimoji="0" lang="zh-CN" altLang="en-US" sz="14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37" name="矩形 36"/>
          <p:cNvSpPr/>
          <p:nvPr/>
        </p:nvSpPr>
        <p:spPr>
          <a:xfrm>
            <a:off x="1116330" y="5406390"/>
            <a:ext cx="799465" cy="693420"/>
          </a:xfrm>
          <a:prstGeom prst="rect">
            <a:avLst/>
          </a:prstGeom>
          <a:solidFill>
            <a:srgbClr val="1F4C8D"/>
          </a:solidFill>
          <a:ln>
            <a:noFill/>
          </a:ln>
        </p:spPr>
        <p:style>
          <a:lnRef idx="2">
            <a:schemeClr val="accent1">
              <a:shade val="50000"/>
            </a:schemeClr>
          </a:lnRef>
          <a:fillRef idx="1002">
            <a:schemeClr val="dk2"/>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服务</a:t>
            </a:r>
            <a:endParaRPr kumimoji="0" lang="zh-CN" altLang="en-US" sz="14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体系</a:t>
            </a:r>
            <a:endParaRPr kumimoji="0" lang="zh-CN" altLang="en-US" sz="14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47" name="矩形 46"/>
          <p:cNvSpPr/>
          <p:nvPr/>
        </p:nvSpPr>
        <p:spPr>
          <a:xfrm>
            <a:off x="1116330" y="6133465"/>
            <a:ext cx="799465" cy="693420"/>
          </a:xfrm>
          <a:prstGeom prst="rect">
            <a:avLst/>
          </a:prstGeom>
          <a:solidFill>
            <a:srgbClr val="1F4C8D"/>
          </a:solidFill>
          <a:ln>
            <a:noFill/>
          </a:ln>
        </p:spPr>
        <p:style>
          <a:lnRef idx="2">
            <a:schemeClr val="accent1">
              <a:shade val="50000"/>
            </a:schemeClr>
          </a:lnRef>
          <a:fillRef idx="1002">
            <a:schemeClr val="dk2"/>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面向</a:t>
            </a:r>
            <a:endParaRPr kumimoji="0" lang="zh-CN" altLang="en-US" sz="14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机构</a:t>
            </a:r>
            <a:endParaRPr kumimoji="0" lang="zh-CN" altLang="en-US" sz="14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48" name="矩形 47"/>
          <p:cNvSpPr/>
          <p:nvPr/>
        </p:nvSpPr>
        <p:spPr>
          <a:xfrm>
            <a:off x="213995" y="1061085"/>
            <a:ext cx="808990" cy="5728970"/>
          </a:xfrm>
          <a:prstGeom prst="rect">
            <a:avLst/>
          </a:prstGeom>
          <a:solidFill>
            <a:srgbClr val="1F4C8D"/>
          </a:solidFill>
          <a:ln>
            <a:noFill/>
          </a:ln>
        </p:spPr>
        <p:style>
          <a:lnRef idx="2">
            <a:schemeClr val="accent1">
              <a:shade val="50000"/>
            </a:schemeClr>
          </a:lnRef>
          <a:fillRef idx="1002">
            <a:schemeClr val="dk2"/>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商</a:t>
            </a:r>
            <a:endPar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业</a:t>
            </a:r>
            <a:endPar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化</a:t>
            </a:r>
            <a:endPar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扩</a:t>
            </a:r>
            <a:endPar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张</a:t>
            </a:r>
            <a:endPar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模</a:t>
            </a:r>
            <a:endPar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式</a:t>
            </a:r>
            <a:endPar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49" name="矩形 48"/>
          <p:cNvSpPr/>
          <p:nvPr/>
        </p:nvSpPr>
        <p:spPr>
          <a:xfrm>
            <a:off x="11125200" y="1048385"/>
            <a:ext cx="808990" cy="5741670"/>
          </a:xfrm>
          <a:prstGeom prst="rect">
            <a:avLst/>
          </a:prstGeom>
          <a:solidFill>
            <a:srgbClr val="1F4C8D"/>
          </a:solidFill>
          <a:ln>
            <a:noFill/>
          </a:ln>
        </p:spPr>
        <p:style>
          <a:lnRef idx="2">
            <a:schemeClr val="accent1">
              <a:shade val="50000"/>
            </a:schemeClr>
          </a:lnRef>
          <a:fillRef idx="1002">
            <a:schemeClr val="dk2"/>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产</a:t>
            </a:r>
            <a:endPar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品</a:t>
            </a:r>
            <a:endPar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生</a:t>
            </a:r>
            <a:endPar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态</a:t>
            </a:r>
            <a:endParaRPr kumimoji="0" lang="en-US" altLang="zh-CN"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a:t>
            </a:r>
            <a:endParaRPr kumimoji="0" lang="en-US" altLang="zh-CN"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商</a:t>
            </a:r>
            <a:endPar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业</a:t>
            </a:r>
            <a:endPar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模</a:t>
            </a:r>
            <a:endPar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式</a:t>
            </a:r>
            <a:endParaRPr kumimoji="0" lang="en-US" altLang="zh-CN"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a:t>
            </a:r>
            <a:endParaRPr kumimoji="0" lang="en-US" altLang="zh-CN"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市</a:t>
            </a:r>
            <a:endPar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场</a:t>
            </a:r>
            <a:endPar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影</a:t>
            </a:r>
            <a:endPar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响</a:t>
            </a:r>
            <a:endPar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力</a:t>
            </a:r>
            <a:endParaRPr kumimoji="0" lang="zh-CN" altLang="en-US" sz="24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68" name="矩形 67"/>
          <p:cNvSpPr/>
          <p:nvPr/>
        </p:nvSpPr>
        <p:spPr>
          <a:xfrm>
            <a:off x="2421890" y="1381125"/>
            <a:ext cx="2106930" cy="191008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sp>
        <p:nvSpPr>
          <p:cNvPr id="84" name="矩形 83"/>
          <p:cNvSpPr/>
          <p:nvPr/>
        </p:nvSpPr>
        <p:spPr>
          <a:xfrm>
            <a:off x="5204460" y="1369695"/>
            <a:ext cx="2106930" cy="189865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sp>
        <p:nvSpPr>
          <p:cNvPr id="87" name="矩形 86"/>
          <p:cNvSpPr/>
          <p:nvPr/>
        </p:nvSpPr>
        <p:spPr>
          <a:xfrm>
            <a:off x="2461895" y="5575300"/>
            <a:ext cx="7083425" cy="393700"/>
          </a:xfrm>
          <a:prstGeom prst="rect">
            <a:avLst/>
          </a:prstGeom>
          <a:noFill/>
          <a:ln>
            <a:noFill/>
          </a:ln>
        </p:spPr>
        <p:style>
          <a:lnRef idx="2">
            <a:schemeClr val="accent1">
              <a:shade val="50000"/>
            </a:schemeClr>
          </a:lnRef>
          <a:fillRef idx="1002">
            <a:schemeClr val="dk2"/>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客户服务平台     </a:t>
            </a:r>
            <a:r>
              <a:rPr kumimoji="0" lang="en-US" altLang="zh-CN"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      </a:t>
            </a: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共创生态圈</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grpSp>
        <p:nvGrpSpPr>
          <p:cNvPr id="34" name="组合 33"/>
          <p:cNvGrpSpPr/>
          <p:nvPr/>
        </p:nvGrpSpPr>
        <p:grpSpPr>
          <a:xfrm>
            <a:off x="3435647" y="4021435"/>
            <a:ext cx="543600" cy="543600"/>
            <a:chOff x="6924" y="6229"/>
            <a:chExt cx="856" cy="856"/>
          </a:xfrm>
        </p:grpSpPr>
        <p:sp>
          <p:nvSpPr>
            <p:cNvPr id="53" name="椭圆 52"/>
            <p:cNvSpPr/>
            <p:nvPr/>
          </p:nvSpPr>
          <p:spPr>
            <a:xfrm>
              <a:off x="6924" y="6229"/>
              <a:ext cx="856" cy="856"/>
            </a:xfrm>
            <a:prstGeom prst="ellipse">
              <a:avLst/>
            </a:prstGeom>
            <a:solidFill>
              <a:srgbClr val="F15905"/>
            </a:solidFill>
            <a:ln>
              <a:noFill/>
              <a:prstDash val="dot"/>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39998" name="文本框 2"/>
            <p:cNvSpPr txBox="1"/>
            <p:nvPr/>
          </p:nvSpPr>
          <p:spPr>
            <a:xfrm>
              <a:off x="6938" y="6478"/>
              <a:ext cx="827" cy="379"/>
            </a:xfrm>
            <a:prstGeom prst="rect">
              <a:avLst/>
            </a:prstGeom>
            <a:noFill/>
            <a:ln w="9525">
              <a:noFill/>
            </a:ln>
          </p:spPr>
          <p:txBody>
            <a:bodyPr>
              <a:spAutoFit/>
            </a:bodyPr>
            <a:lstStyle/>
            <a:p>
              <a:pPr algn="ctr" eaLnBrk="1" hangingPunct="1"/>
              <a:r>
                <a:rPr lang="zh-CN" altLang="en-US" sz="1200" dirty="0">
                  <a:solidFill>
                    <a:schemeClr val="bg1"/>
                  </a:solidFill>
                  <a:latin typeface="微软雅黑" panose="020B0503020204020204" pitchFamily="34" charset="-122"/>
                  <a:ea typeface="微软雅黑" panose="020B0503020204020204" pitchFamily="34" charset="-122"/>
                </a:rPr>
                <a:t>易董</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91" name="上下箭头 90"/>
          <p:cNvSpPr/>
          <p:nvPr/>
        </p:nvSpPr>
        <p:spPr>
          <a:xfrm>
            <a:off x="5876290" y="5218430"/>
            <a:ext cx="273050" cy="391795"/>
          </a:xfrm>
          <a:prstGeom prst="upDownArrow">
            <a:avLst/>
          </a:prstGeom>
          <a:solidFill>
            <a:srgbClr val="1F4C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1">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92" name="右箭头 91"/>
          <p:cNvSpPr/>
          <p:nvPr/>
        </p:nvSpPr>
        <p:spPr>
          <a:xfrm rot="16200000">
            <a:off x="4897755" y="6097905"/>
            <a:ext cx="211455" cy="328930"/>
          </a:xfrm>
          <a:prstGeom prst="rightArrow">
            <a:avLst/>
          </a:prstGeom>
          <a:solidFill>
            <a:srgbClr val="1F4C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1">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93" name="右箭头 92"/>
          <p:cNvSpPr/>
          <p:nvPr/>
        </p:nvSpPr>
        <p:spPr>
          <a:xfrm rot="16200000">
            <a:off x="6424295" y="6090920"/>
            <a:ext cx="209550" cy="328295"/>
          </a:xfrm>
          <a:prstGeom prst="rightArrow">
            <a:avLst/>
          </a:prstGeom>
          <a:solidFill>
            <a:srgbClr val="1F4C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1">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94" name="右箭头 93"/>
          <p:cNvSpPr/>
          <p:nvPr/>
        </p:nvSpPr>
        <p:spPr>
          <a:xfrm rot="16200000">
            <a:off x="7878445" y="6082030"/>
            <a:ext cx="210820" cy="328295"/>
          </a:xfrm>
          <a:prstGeom prst="rightArrow">
            <a:avLst/>
          </a:prstGeom>
          <a:solidFill>
            <a:srgbClr val="1F4C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1">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95" name="右箭头 94"/>
          <p:cNvSpPr/>
          <p:nvPr/>
        </p:nvSpPr>
        <p:spPr>
          <a:xfrm rot="16200000">
            <a:off x="9246235" y="6070600"/>
            <a:ext cx="210820" cy="328930"/>
          </a:xfrm>
          <a:prstGeom prst="rightArrow">
            <a:avLst/>
          </a:prstGeom>
          <a:solidFill>
            <a:srgbClr val="1F4C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1">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96" name="矩形 95"/>
          <p:cNvSpPr/>
          <p:nvPr/>
        </p:nvSpPr>
        <p:spPr>
          <a:xfrm>
            <a:off x="10534015" y="1084580"/>
            <a:ext cx="382905" cy="2835275"/>
          </a:xfrm>
          <a:prstGeom prst="rect">
            <a:avLst/>
          </a:prstGeom>
          <a:noFill/>
          <a:ln>
            <a:noFill/>
          </a:ln>
        </p:spPr>
        <p:style>
          <a:lnRef idx="2">
            <a:schemeClr val="accent1">
              <a:shade val="50000"/>
            </a:schemeClr>
          </a:lnRef>
          <a:fillRef idx="1002">
            <a:schemeClr val="dk2"/>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a:t>
            </a:r>
            <a:endParaRPr kumimoji="0" lang="en-US" altLang="zh-CN" sz="14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sp>
        <p:nvSpPr>
          <p:cNvPr id="97" name="矩形 96"/>
          <p:cNvSpPr/>
          <p:nvPr/>
        </p:nvSpPr>
        <p:spPr>
          <a:xfrm>
            <a:off x="10503535" y="3952875"/>
            <a:ext cx="384175" cy="663575"/>
          </a:xfrm>
          <a:prstGeom prst="rect">
            <a:avLst/>
          </a:prstGeom>
          <a:noFill/>
          <a:ln>
            <a:noFill/>
          </a:ln>
        </p:spPr>
        <p:style>
          <a:lnRef idx="2">
            <a:schemeClr val="accent1">
              <a:shade val="50000"/>
            </a:schemeClr>
          </a:lnRef>
          <a:fillRef idx="1002">
            <a:schemeClr val="dk2"/>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a:t>
            </a:r>
            <a:endParaRPr kumimoji="0" lang="en-US" altLang="zh-CN" sz="14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sp>
        <p:nvSpPr>
          <p:cNvPr id="98" name="矩形 97"/>
          <p:cNvSpPr/>
          <p:nvPr/>
        </p:nvSpPr>
        <p:spPr>
          <a:xfrm>
            <a:off x="10545445" y="5353050"/>
            <a:ext cx="382905" cy="624205"/>
          </a:xfrm>
          <a:prstGeom prst="rect">
            <a:avLst/>
          </a:prstGeom>
          <a:noFill/>
          <a:ln>
            <a:noFill/>
          </a:ln>
        </p:spPr>
        <p:style>
          <a:lnRef idx="2">
            <a:schemeClr val="accent1">
              <a:shade val="50000"/>
            </a:schemeClr>
          </a:lnRef>
          <a:fillRef idx="1002">
            <a:schemeClr val="dk2"/>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a:t>
            </a:r>
            <a:endParaRPr kumimoji="0" lang="en-US" altLang="zh-CN" sz="14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sp>
        <p:nvSpPr>
          <p:cNvPr id="99" name="矩形 98"/>
          <p:cNvSpPr/>
          <p:nvPr/>
        </p:nvSpPr>
        <p:spPr>
          <a:xfrm>
            <a:off x="4408805" y="6324600"/>
            <a:ext cx="1190625" cy="333375"/>
          </a:xfrm>
          <a:prstGeom prst="rect">
            <a:avLst/>
          </a:prstGeom>
          <a:noFill/>
          <a:ln>
            <a:noFill/>
          </a:ln>
        </p:spPr>
        <p:style>
          <a:lnRef idx="2">
            <a:schemeClr val="accent1">
              <a:shade val="50000"/>
            </a:schemeClr>
          </a:lnRef>
          <a:fillRef idx="1002">
            <a:schemeClr val="dk2"/>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监管机构</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100" name="矩形 99"/>
          <p:cNvSpPr/>
          <p:nvPr/>
        </p:nvSpPr>
        <p:spPr>
          <a:xfrm>
            <a:off x="5937250" y="6324600"/>
            <a:ext cx="1190625" cy="333375"/>
          </a:xfrm>
          <a:prstGeom prst="rect">
            <a:avLst/>
          </a:prstGeom>
          <a:noFill/>
          <a:ln>
            <a:noFill/>
          </a:ln>
        </p:spPr>
        <p:style>
          <a:lnRef idx="2">
            <a:schemeClr val="accent1">
              <a:shade val="50000"/>
            </a:schemeClr>
          </a:lnRef>
          <a:fillRef idx="1002">
            <a:schemeClr val="dk2"/>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投资机构</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101" name="矩形 100"/>
          <p:cNvSpPr/>
          <p:nvPr/>
        </p:nvSpPr>
        <p:spPr>
          <a:xfrm>
            <a:off x="7397750" y="6318250"/>
            <a:ext cx="1193800" cy="333375"/>
          </a:xfrm>
          <a:prstGeom prst="rect">
            <a:avLst/>
          </a:prstGeom>
          <a:noFill/>
          <a:ln>
            <a:noFill/>
          </a:ln>
        </p:spPr>
        <p:style>
          <a:lnRef idx="2">
            <a:schemeClr val="accent1">
              <a:shade val="50000"/>
            </a:schemeClr>
          </a:lnRef>
          <a:fillRef idx="1002">
            <a:schemeClr val="dk2"/>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行业分析机构</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102" name="矩形 101"/>
          <p:cNvSpPr/>
          <p:nvPr/>
        </p:nvSpPr>
        <p:spPr>
          <a:xfrm>
            <a:off x="8804910" y="6314440"/>
            <a:ext cx="1192530" cy="331470"/>
          </a:xfrm>
          <a:prstGeom prst="rect">
            <a:avLst/>
          </a:prstGeom>
          <a:noFill/>
          <a:ln>
            <a:noFill/>
          </a:ln>
        </p:spPr>
        <p:style>
          <a:lnRef idx="2">
            <a:schemeClr val="accent1">
              <a:shade val="50000"/>
            </a:schemeClr>
          </a:lnRef>
          <a:fillRef idx="1002">
            <a:schemeClr val="dk2"/>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上下游企业</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40013" name="文本框 204"/>
          <p:cNvSpPr txBox="1"/>
          <p:nvPr/>
        </p:nvSpPr>
        <p:spPr>
          <a:xfrm>
            <a:off x="2919730" y="6348730"/>
            <a:ext cx="1140460" cy="275590"/>
          </a:xfrm>
          <a:prstGeom prst="rect">
            <a:avLst/>
          </a:prstGeom>
          <a:noFill/>
          <a:ln w="9525">
            <a:noFill/>
          </a:ln>
        </p:spPr>
        <p:txBody>
          <a:bodyPr>
            <a:spAutoFit/>
          </a:bodyPr>
          <a:lstStyle/>
          <a:p>
            <a:pPr eaLnBrk="1" hangingPunct="1"/>
            <a:r>
              <a:rPr lang="zh-CN" altLang="en-US" sz="1200" dirty="0">
                <a:solidFill>
                  <a:srgbClr val="262626"/>
                </a:solidFill>
                <a:latin typeface="微软雅黑" panose="020B0503020204020204" pitchFamily="34" charset="-122"/>
                <a:ea typeface="微软雅黑" panose="020B0503020204020204" pitchFamily="34" charset="-122"/>
              </a:rPr>
              <a:t>相关机构</a:t>
            </a:r>
            <a:endParaRPr lang="zh-CN" altLang="en-US" sz="1200" dirty="0">
              <a:solidFill>
                <a:srgbClr val="262626"/>
              </a:solidFill>
              <a:latin typeface="微软雅黑" panose="020B0503020204020204" pitchFamily="34" charset="-122"/>
              <a:ea typeface="微软雅黑" panose="020B0503020204020204" pitchFamily="34" charset="-122"/>
            </a:endParaRPr>
          </a:p>
        </p:txBody>
      </p:sp>
      <p:sp>
        <p:nvSpPr>
          <p:cNvPr id="104" name="矩形 103"/>
          <p:cNvSpPr/>
          <p:nvPr/>
        </p:nvSpPr>
        <p:spPr>
          <a:xfrm>
            <a:off x="10537825" y="6113780"/>
            <a:ext cx="384175" cy="625475"/>
          </a:xfrm>
          <a:prstGeom prst="rect">
            <a:avLst/>
          </a:prstGeom>
          <a:noFill/>
          <a:ln>
            <a:noFill/>
          </a:ln>
        </p:spPr>
        <p:style>
          <a:lnRef idx="2">
            <a:schemeClr val="accent1">
              <a:shade val="50000"/>
            </a:schemeClr>
          </a:lnRef>
          <a:fillRef idx="1002">
            <a:schemeClr val="dk2"/>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a:t>
            </a:r>
            <a:endParaRPr kumimoji="0" lang="en-US" altLang="zh-CN" sz="14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40015" name="组合 16"/>
          <p:cNvGrpSpPr/>
          <p:nvPr/>
        </p:nvGrpSpPr>
        <p:grpSpPr>
          <a:xfrm>
            <a:off x="3180076" y="4655820"/>
            <a:ext cx="7725404" cy="603250"/>
            <a:chOff x="2405500" y="4279371"/>
            <a:chExt cx="10165516" cy="720498"/>
          </a:xfrm>
        </p:grpSpPr>
        <p:sp>
          <p:nvSpPr>
            <p:cNvPr id="106" name="矩形 105"/>
            <p:cNvSpPr/>
            <p:nvPr/>
          </p:nvSpPr>
          <p:spPr>
            <a:xfrm>
              <a:off x="2405500" y="4567570"/>
              <a:ext cx="1309699" cy="398170"/>
            </a:xfrm>
            <a:prstGeom prst="rect">
              <a:avLst/>
            </a:prstGeom>
            <a:noFill/>
            <a:ln>
              <a:noFill/>
            </a:ln>
          </p:spPr>
          <p:style>
            <a:lnRef idx="2">
              <a:schemeClr val="accent1">
                <a:shade val="50000"/>
              </a:schemeClr>
            </a:lnRef>
            <a:fillRef idx="1002">
              <a:schemeClr val="dk2"/>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上市公司</a:t>
              </a:r>
              <a:endParaRPr kumimoji="0" lang="en-US" altLang="zh-CN"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监管版</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107" name="矩形 106"/>
            <p:cNvSpPr/>
            <p:nvPr/>
          </p:nvSpPr>
          <p:spPr>
            <a:xfrm>
              <a:off x="5940713" y="4550506"/>
              <a:ext cx="1623024" cy="398170"/>
            </a:xfrm>
            <a:prstGeom prst="rect">
              <a:avLst/>
            </a:prstGeom>
            <a:noFill/>
            <a:ln>
              <a:noFill/>
            </a:ln>
          </p:spPr>
          <p:style>
            <a:lnRef idx="2">
              <a:schemeClr val="accent1">
                <a:shade val="50000"/>
              </a:schemeClr>
            </a:lnRef>
            <a:fillRef idx="1002">
              <a:schemeClr val="dk2"/>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拟上市公司</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金融办</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109" name="矩形 108"/>
            <p:cNvSpPr/>
            <p:nvPr/>
          </p:nvSpPr>
          <p:spPr>
            <a:xfrm>
              <a:off x="9267452" y="4567192"/>
              <a:ext cx="1971860" cy="398170"/>
            </a:xfrm>
            <a:prstGeom prst="rect">
              <a:avLst/>
            </a:prstGeom>
            <a:noFill/>
            <a:ln>
              <a:noFill/>
            </a:ln>
          </p:spPr>
          <p:style>
            <a:lnRef idx="2">
              <a:schemeClr val="accent1">
                <a:shade val="50000"/>
              </a:schemeClr>
            </a:lnRef>
            <a:fillRef idx="1002">
              <a:schemeClr val="dk2"/>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中介机构、</a:t>
              </a:r>
              <a:endParaRPr kumimoji="0" lang="en-US" altLang="zh-CN"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券商投行等</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110" name="矩形 109"/>
            <p:cNvSpPr/>
            <p:nvPr/>
          </p:nvSpPr>
          <p:spPr>
            <a:xfrm>
              <a:off x="12067607" y="4279371"/>
              <a:ext cx="503409" cy="720498"/>
            </a:xfrm>
            <a:prstGeom prst="rect">
              <a:avLst/>
            </a:prstGeom>
            <a:noFill/>
            <a:ln>
              <a:noFill/>
            </a:ln>
          </p:spPr>
          <p:style>
            <a:lnRef idx="2">
              <a:schemeClr val="accent1">
                <a:shade val="50000"/>
              </a:schemeClr>
            </a:lnRef>
            <a:fillRef idx="1002">
              <a:schemeClr val="dk2"/>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a:t>
              </a:r>
              <a:endParaRPr kumimoji="0" lang="en-US" altLang="zh-CN" sz="14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grpSp>
      <p:sp>
        <p:nvSpPr>
          <p:cNvPr id="114" name="右箭头 113"/>
          <p:cNvSpPr/>
          <p:nvPr/>
        </p:nvSpPr>
        <p:spPr>
          <a:xfrm rot="16200000">
            <a:off x="3617595" y="4589145"/>
            <a:ext cx="210820" cy="328930"/>
          </a:xfrm>
          <a:prstGeom prst="rightArrow">
            <a:avLst/>
          </a:prstGeom>
          <a:gradFill>
            <a:gsLst>
              <a:gs pos="0">
                <a:srgbClr val="F9D979"/>
              </a:gs>
              <a:gs pos="100000">
                <a:srgbClr val="FCC10E"/>
              </a:gs>
              <a:gs pos="55000">
                <a:srgbClr val="FFC000"/>
              </a:gs>
            </a:gsLst>
            <a:path path="circle">
              <a:fillToRect t="100000" r="100000"/>
            </a:path>
            <a:tileRect l="-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1">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115" name="右箭头 114"/>
          <p:cNvSpPr/>
          <p:nvPr/>
        </p:nvSpPr>
        <p:spPr>
          <a:xfrm rot="16200000">
            <a:off x="9136380" y="4575175"/>
            <a:ext cx="211455" cy="328930"/>
          </a:xfrm>
          <a:prstGeom prst="rightArrow">
            <a:avLst/>
          </a:prstGeom>
          <a:solidFill>
            <a:srgbClr val="1F4C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1">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116" name="右箭头 115"/>
          <p:cNvSpPr/>
          <p:nvPr/>
        </p:nvSpPr>
        <p:spPr>
          <a:xfrm rot="16200000">
            <a:off x="6396990" y="4577080"/>
            <a:ext cx="211455" cy="328295"/>
          </a:xfrm>
          <a:prstGeom prst="rightArrow">
            <a:avLst/>
          </a:prstGeom>
          <a:solidFill>
            <a:srgbClr val="1F4C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1">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59" name="矩形 58"/>
          <p:cNvSpPr/>
          <p:nvPr/>
        </p:nvSpPr>
        <p:spPr>
          <a:xfrm>
            <a:off x="5312410" y="3510915"/>
            <a:ext cx="2408555" cy="30162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香港证券法库</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77" name="矩形 76"/>
          <p:cNvSpPr/>
          <p:nvPr/>
        </p:nvSpPr>
        <p:spPr>
          <a:xfrm>
            <a:off x="5318760" y="1411605"/>
            <a:ext cx="2406650" cy="30162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价值法库</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78" name="矩形 77"/>
          <p:cNvSpPr/>
          <p:nvPr/>
        </p:nvSpPr>
        <p:spPr>
          <a:xfrm>
            <a:off x="5317490" y="2807335"/>
            <a:ext cx="2406650" cy="30162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并购重组案例</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79" name="矩形 78"/>
          <p:cNvSpPr/>
          <p:nvPr/>
        </p:nvSpPr>
        <p:spPr>
          <a:xfrm>
            <a:off x="5306695" y="2126615"/>
            <a:ext cx="2406650" cy="30162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公告检索</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80" name="矩形 79"/>
          <p:cNvSpPr/>
          <p:nvPr/>
        </p:nvSpPr>
        <p:spPr>
          <a:xfrm>
            <a:off x="5317490" y="2461260"/>
            <a:ext cx="1152525" cy="30162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投关信息</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81" name="矩形 80"/>
          <p:cNvSpPr/>
          <p:nvPr/>
        </p:nvSpPr>
        <p:spPr>
          <a:xfrm>
            <a:off x="6517640" y="2446655"/>
            <a:ext cx="1216025" cy="30162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IPO</a:t>
            </a:r>
            <a:r>
              <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案例</a:t>
            </a:r>
            <a:endPar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2" name="矩形 81"/>
          <p:cNvSpPr/>
          <p:nvPr/>
        </p:nvSpPr>
        <p:spPr>
          <a:xfrm>
            <a:off x="5318760" y="3153410"/>
            <a:ext cx="2406650" cy="30162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中介机构履职信息</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83" name="矩形 82"/>
          <p:cNvSpPr/>
          <p:nvPr/>
        </p:nvSpPr>
        <p:spPr>
          <a:xfrm>
            <a:off x="5306695" y="1780540"/>
            <a:ext cx="2406650" cy="30162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违规案例</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39995" name="矩形 84"/>
          <p:cNvSpPr/>
          <p:nvPr/>
        </p:nvSpPr>
        <p:spPr>
          <a:xfrm>
            <a:off x="6157278" y="1094105"/>
            <a:ext cx="944880" cy="275590"/>
          </a:xfrm>
          <a:prstGeom prst="rect">
            <a:avLst/>
          </a:prstGeom>
          <a:noFill/>
          <a:ln w="9525">
            <a:noFill/>
          </a:ln>
        </p:spPr>
        <p:txBody>
          <a:bodyPr wrap="none">
            <a:spAutoFit/>
          </a:bodyPr>
          <a:lstStyle/>
          <a:p>
            <a:pPr eaLnBrk="1" hangingPunct="1"/>
            <a:r>
              <a:rPr lang="zh-CN" altLang="en-US" sz="1200" b="1" dirty="0">
                <a:solidFill>
                  <a:srgbClr val="1F4C8D"/>
                </a:solidFill>
                <a:latin typeface="微软雅黑" panose="020B0503020204020204" pitchFamily="34" charset="-122"/>
                <a:ea typeface="微软雅黑" panose="020B0503020204020204" pitchFamily="34" charset="-122"/>
              </a:rPr>
              <a:t>金融大数据</a:t>
            </a:r>
            <a:endParaRPr lang="zh-CN" altLang="en-US" sz="1200" b="1" dirty="0">
              <a:solidFill>
                <a:srgbClr val="1F4C8D"/>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8040370" y="1140460"/>
            <a:ext cx="2417445" cy="2647315"/>
            <a:chOff x="14315" y="1719"/>
            <a:chExt cx="3807" cy="4169"/>
          </a:xfrm>
        </p:grpSpPr>
        <p:sp>
          <p:nvSpPr>
            <p:cNvPr id="57" name="矩形 56"/>
            <p:cNvSpPr/>
            <p:nvPr/>
          </p:nvSpPr>
          <p:spPr>
            <a:xfrm>
              <a:off x="14328" y="5414"/>
              <a:ext cx="3790"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香港市场上市公司专区</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69" name="矩形 68"/>
            <p:cNvSpPr/>
            <p:nvPr/>
          </p:nvSpPr>
          <p:spPr>
            <a:xfrm>
              <a:off x="14315" y="2165"/>
              <a:ext cx="3790"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投关模块</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70" name="矩形 69"/>
            <p:cNvSpPr/>
            <p:nvPr/>
          </p:nvSpPr>
          <p:spPr>
            <a:xfrm>
              <a:off x="14855" y="4242"/>
              <a:ext cx="3250"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市场动态</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71" name="矩形 70"/>
            <p:cNvSpPr/>
            <p:nvPr/>
          </p:nvSpPr>
          <p:spPr>
            <a:xfrm>
              <a:off x="14858" y="3127"/>
              <a:ext cx="3247" cy="472"/>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内容咨询</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72" name="矩形 71"/>
            <p:cNvSpPr/>
            <p:nvPr/>
          </p:nvSpPr>
          <p:spPr>
            <a:xfrm>
              <a:off x="14858" y="3677"/>
              <a:ext cx="1522"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渠道对接</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73" name="矩形 72"/>
            <p:cNvSpPr/>
            <p:nvPr/>
          </p:nvSpPr>
          <p:spPr>
            <a:xfrm>
              <a:off x="16433" y="3677"/>
              <a:ext cx="1667"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金融服务</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74" name="矩形 73"/>
            <p:cNvSpPr/>
            <p:nvPr/>
          </p:nvSpPr>
          <p:spPr>
            <a:xfrm>
              <a:off x="14858" y="4834"/>
              <a:ext cx="3265"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上市公司专区</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75" name="矩形 74"/>
            <p:cNvSpPr/>
            <p:nvPr/>
          </p:nvSpPr>
          <p:spPr>
            <a:xfrm>
              <a:off x="14858" y="2724"/>
              <a:ext cx="3247"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投融资对接</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76" name="矩形 75"/>
            <p:cNvSpPr/>
            <p:nvPr/>
          </p:nvSpPr>
          <p:spPr>
            <a:xfrm>
              <a:off x="14325" y="2727"/>
              <a:ext cx="440" cy="2562"/>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人才对接</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39996" name="矩形 85"/>
            <p:cNvSpPr/>
            <p:nvPr/>
          </p:nvSpPr>
          <p:spPr>
            <a:xfrm>
              <a:off x="15731" y="1719"/>
              <a:ext cx="948" cy="363"/>
            </a:xfrm>
            <a:prstGeom prst="rect">
              <a:avLst/>
            </a:prstGeom>
            <a:noFill/>
            <a:ln w="9525">
              <a:noFill/>
            </a:ln>
          </p:spPr>
          <p:txBody>
            <a:bodyPr wrap="none">
              <a:spAutoFit/>
            </a:bodyPr>
            <a:lstStyle/>
            <a:p>
              <a:pPr eaLnBrk="1" hangingPunct="1"/>
              <a:r>
                <a:rPr lang="zh-CN" altLang="en-US" sz="1200" b="1" dirty="0">
                  <a:solidFill>
                    <a:srgbClr val="1F4C8D"/>
                  </a:solidFill>
                  <a:latin typeface="微软雅黑" panose="020B0503020204020204" pitchFamily="34" charset="-122"/>
                  <a:ea typeface="微软雅黑" panose="020B0503020204020204" pitchFamily="34" charset="-122"/>
                </a:rPr>
                <a:t>生态平台</a:t>
              </a:r>
              <a:endParaRPr lang="zh-CN" altLang="en-US" sz="1200" b="1" dirty="0">
                <a:solidFill>
                  <a:srgbClr val="1F4C8D"/>
                </a:solidFill>
                <a:latin typeface="微软雅黑" panose="020B0503020204020204" pitchFamily="34" charset="-122"/>
                <a:ea typeface="微软雅黑" panose="020B0503020204020204" pitchFamily="34" charset="-122"/>
              </a:endParaRPr>
            </a:p>
          </p:txBody>
        </p:sp>
      </p:grpSp>
      <p:sp>
        <p:nvSpPr>
          <p:cNvPr id="129" name="椭圆 128"/>
          <p:cNvSpPr/>
          <p:nvPr/>
        </p:nvSpPr>
        <p:spPr>
          <a:xfrm>
            <a:off x="5355590" y="2576830"/>
            <a:ext cx="109220" cy="120650"/>
          </a:xfrm>
          <a:prstGeom prst="ellipse">
            <a:avLst/>
          </a:prstGeom>
          <a:solidFill>
            <a:srgbClr val="FF0101"/>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30" name="椭圆 129"/>
          <p:cNvSpPr/>
          <p:nvPr/>
        </p:nvSpPr>
        <p:spPr>
          <a:xfrm>
            <a:off x="5349240" y="1517015"/>
            <a:ext cx="109220" cy="120650"/>
          </a:xfrm>
          <a:prstGeom prst="ellipse">
            <a:avLst/>
          </a:prstGeom>
          <a:solidFill>
            <a:srgbClr val="7030A0"/>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33" name="椭圆 132"/>
          <p:cNvSpPr/>
          <p:nvPr/>
        </p:nvSpPr>
        <p:spPr>
          <a:xfrm>
            <a:off x="6209665" y="2573655"/>
            <a:ext cx="107950" cy="120650"/>
          </a:xfrm>
          <a:prstGeom prst="ellipse">
            <a:avLst/>
          </a:prstGeom>
          <a:solidFill>
            <a:srgbClr val="7030A0"/>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34" name="椭圆 133"/>
          <p:cNvSpPr/>
          <p:nvPr/>
        </p:nvSpPr>
        <p:spPr>
          <a:xfrm>
            <a:off x="8135620" y="2105025"/>
            <a:ext cx="109855" cy="120650"/>
          </a:xfrm>
          <a:prstGeom prst="ellipse">
            <a:avLst/>
          </a:prstGeom>
          <a:solidFill>
            <a:srgbClr val="7030A0"/>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35" name="椭圆 134"/>
          <p:cNvSpPr/>
          <p:nvPr/>
        </p:nvSpPr>
        <p:spPr>
          <a:xfrm>
            <a:off x="8413750" y="2489200"/>
            <a:ext cx="109220" cy="120650"/>
          </a:xfrm>
          <a:prstGeom prst="ellipse">
            <a:avLst/>
          </a:prstGeom>
          <a:solidFill>
            <a:srgbClr val="7030A0"/>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36" name="椭圆 135"/>
          <p:cNvSpPr/>
          <p:nvPr/>
        </p:nvSpPr>
        <p:spPr>
          <a:xfrm>
            <a:off x="8129270" y="1500505"/>
            <a:ext cx="109855" cy="120650"/>
          </a:xfrm>
          <a:prstGeom prst="ellipse">
            <a:avLst/>
          </a:prstGeom>
          <a:solidFill>
            <a:srgbClr val="E0C70A"/>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37" name="椭圆 136"/>
          <p:cNvSpPr/>
          <p:nvPr/>
        </p:nvSpPr>
        <p:spPr>
          <a:xfrm>
            <a:off x="8135620" y="1951355"/>
            <a:ext cx="109855" cy="120650"/>
          </a:xfrm>
          <a:prstGeom prst="ellipse">
            <a:avLst/>
          </a:prstGeom>
          <a:solidFill>
            <a:srgbClr val="E0C70A"/>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38" name="椭圆 137"/>
          <p:cNvSpPr/>
          <p:nvPr/>
        </p:nvSpPr>
        <p:spPr>
          <a:xfrm>
            <a:off x="8404225" y="2154555"/>
            <a:ext cx="109220" cy="120650"/>
          </a:xfrm>
          <a:prstGeom prst="ellipse">
            <a:avLst/>
          </a:prstGeom>
          <a:solidFill>
            <a:srgbClr val="E0C70A"/>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40" name="椭圆 139"/>
          <p:cNvSpPr/>
          <p:nvPr/>
        </p:nvSpPr>
        <p:spPr>
          <a:xfrm>
            <a:off x="8147050" y="3599180"/>
            <a:ext cx="109220" cy="120650"/>
          </a:xfrm>
          <a:prstGeom prst="ellipse">
            <a:avLst/>
          </a:prstGeom>
          <a:solidFill>
            <a:srgbClr val="0070C0"/>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41" name="椭圆 140"/>
          <p:cNvSpPr/>
          <p:nvPr/>
        </p:nvSpPr>
        <p:spPr>
          <a:xfrm>
            <a:off x="5360035" y="3615055"/>
            <a:ext cx="109855" cy="120650"/>
          </a:xfrm>
          <a:prstGeom prst="ellipse">
            <a:avLst/>
          </a:prstGeom>
          <a:solidFill>
            <a:srgbClr val="0070C0"/>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39" name="组合 38"/>
          <p:cNvGrpSpPr/>
          <p:nvPr/>
        </p:nvGrpSpPr>
        <p:grpSpPr>
          <a:xfrm>
            <a:off x="2555240" y="1138555"/>
            <a:ext cx="2416175" cy="2681605"/>
            <a:chOff x="6163" y="1702"/>
            <a:chExt cx="3805" cy="4223"/>
          </a:xfrm>
        </p:grpSpPr>
        <p:grpSp>
          <p:nvGrpSpPr>
            <p:cNvPr id="3" name="组合 2"/>
            <p:cNvGrpSpPr/>
            <p:nvPr/>
          </p:nvGrpSpPr>
          <p:grpSpPr>
            <a:xfrm>
              <a:off x="6163" y="1702"/>
              <a:ext cx="3805" cy="4223"/>
              <a:chOff x="6163" y="1716"/>
              <a:chExt cx="3805" cy="4223"/>
            </a:xfrm>
          </p:grpSpPr>
          <p:sp>
            <p:nvSpPr>
              <p:cNvPr id="58" name="矩形 57"/>
              <p:cNvSpPr/>
              <p:nvPr/>
            </p:nvSpPr>
            <p:spPr>
              <a:xfrm>
                <a:off x="6175" y="5464"/>
                <a:ext cx="3793"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港股交易日志</a:t>
                </a:r>
                <a:endPar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矩形 59"/>
              <p:cNvSpPr/>
              <p:nvPr/>
            </p:nvSpPr>
            <p:spPr>
              <a:xfrm>
                <a:off x="6163" y="2162"/>
                <a:ext cx="3792"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三会管理</a:t>
                </a:r>
                <a:endPar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 name="矩形 60"/>
              <p:cNvSpPr/>
              <p:nvPr/>
            </p:nvSpPr>
            <p:spPr>
              <a:xfrm>
                <a:off x="6175" y="4365"/>
                <a:ext cx="3230"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文件管理</a:t>
                </a:r>
                <a:endPar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2" name="矩形 61"/>
              <p:cNvSpPr/>
              <p:nvPr/>
            </p:nvSpPr>
            <p:spPr>
              <a:xfrm>
                <a:off x="6178" y="3265"/>
                <a:ext cx="3227" cy="473"/>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交易合规</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63" name="矩形 62"/>
              <p:cNvSpPr/>
              <p:nvPr/>
            </p:nvSpPr>
            <p:spPr>
              <a:xfrm>
                <a:off x="6175" y="3827"/>
                <a:ext cx="1568"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日程管理</a:t>
                </a:r>
                <a:endPar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4" name="矩形 63"/>
              <p:cNvSpPr/>
              <p:nvPr/>
            </p:nvSpPr>
            <p:spPr>
              <a:xfrm>
                <a:off x="7848" y="3824"/>
                <a:ext cx="1542"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  </a:t>
                </a: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事项管理</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65" name="矩形 64"/>
              <p:cNvSpPr/>
              <p:nvPr/>
            </p:nvSpPr>
            <p:spPr>
              <a:xfrm>
                <a:off x="6185" y="4915"/>
                <a:ext cx="3245"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债券管理</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66" name="矩形 65"/>
              <p:cNvSpPr/>
              <p:nvPr/>
            </p:nvSpPr>
            <p:spPr>
              <a:xfrm>
                <a:off x="6178" y="2712"/>
                <a:ext cx="3227"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信息披露</a:t>
                </a:r>
                <a:endPar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7" name="矩形 66"/>
              <p:cNvSpPr/>
              <p:nvPr/>
            </p:nvSpPr>
            <p:spPr>
              <a:xfrm>
                <a:off x="9510" y="2739"/>
                <a:ext cx="440" cy="2650"/>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监管函件</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40023" name="TextBox 82"/>
              <p:cNvSpPr txBox="1"/>
              <p:nvPr/>
            </p:nvSpPr>
            <p:spPr>
              <a:xfrm>
                <a:off x="7128" y="1716"/>
                <a:ext cx="1898" cy="434"/>
              </a:xfrm>
              <a:prstGeom prst="rect">
                <a:avLst/>
              </a:prstGeom>
              <a:noFill/>
              <a:ln w="9525">
                <a:noFill/>
              </a:ln>
            </p:spPr>
            <p:txBody>
              <a:bodyPr wrap="square">
                <a:spAutoFit/>
              </a:bodyPr>
              <a:lstStyle/>
              <a:p>
                <a:pPr eaLnBrk="1" hangingPunct="1"/>
                <a:r>
                  <a:rPr lang="zh-CN" altLang="en-US" sz="1200" b="1" dirty="0">
                    <a:solidFill>
                      <a:srgbClr val="1F4C8D"/>
                    </a:solidFill>
                    <a:latin typeface="微软雅黑" panose="020B0503020204020204" pitchFamily="34" charset="-122"/>
                    <a:ea typeface="微软雅黑" panose="020B0503020204020204" pitchFamily="34" charset="-122"/>
                  </a:rPr>
                  <a:t>合规办公协同</a:t>
                </a:r>
                <a:endParaRPr lang="zh-CN" altLang="en-US" sz="1200" b="1" dirty="0">
                  <a:solidFill>
                    <a:srgbClr val="1F4C8D"/>
                  </a:solidFill>
                  <a:latin typeface="微软雅黑" panose="020B0503020204020204" pitchFamily="34" charset="-122"/>
                  <a:ea typeface="微软雅黑" panose="020B0503020204020204" pitchFamily="34" charset="-122"/>
                </a:endParaRPr>
              </a:p>
            </p:txBody>
          </p:sp>
        </p:grpSp>
        <p:sp>
          <p:nvSpPr>
            <p:cNvPr id="120" name="椭圆 119"/>
            <p:cNvSpPr/>
            <p:nvPr/>
          </p:nvSpPr>
          <p:spPr>
            <a:xfrm>
              <a:off x="6200" y="3427"/>
              <a:ext cx="173" cy="190"/>
            </a:xfrm>
            <a:prstGeom prst="ellipse">
              <a:avLst/>
            </a:prstGeom>
            <a:solidFill>
              <a:srgbClr val="F159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endParaRPr lang="en-US" altLang="en-US" dirty="0">
                <a:solidFill>
                  <a:srgbClr val="FFFFFF"/>
                </a:solidFill>
                <a:latin typeface="Lato Light" charset="0"/>
              </a:endParaRPr>
            </a:p>
          </p:txBody>
        </p:sp>
        <p:sp>
          <p:nvSpPr>
            <p:cNvPr id="121" name="椭圆 120"/>
            <p:cNvSpPr/>
            <p:nvPr/>
          </p:nvSpPr>
          <p:spPr>
            <a:xfrm>
              <a:off x="6200" y="2887"/>
              <a:ext cx="173" cy="190"/>
            </a:xfrm>
            <a:prstGeom prst="ellipse">
              <a:avLst/>
            </a:prstGeom>
            <a:solidFill>
              <a:srgbClr val="F159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endParaRPr lang="en-US" altLang="en-US" dirty="0">
                <a:solidFill>
                  <a:srgbClr val="FFFFFF"/>
                </a:solidFill>
                <a:latin typeface="Lato Light" charset="0"/>
              </a:endParaRPr>
            </a:p>
          </p:txBody>
        </p:sp>
        <p:sp>
          <p:nvSpPr>
            <p:cNvPr id="122" name="椭圆 121"/>
            <p:cNvSpPr/>
            <p:nvPr/>
          </p:nvSpPr>
          <p:spPr>
            <a:xfrm>
              <a:off x="6200" y="3980"/>
              <a:ext cx="173" cy="190"/>
            </a:xfrm>
            <a:prstGeom prst="ellipse">
              <a:avLst/>
            </a:prstGeom>
            <a:solidFill>
              <a:srgbClr val="F159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endParaRPr lang="en-US" altLang="en-US" dirty="0">
                <a:solidFill>
                  <a:srgbClr val="FFFFFF"/>
                </a:solidFill>
                <a:latin typeface="Lato Light" charset="0"/>
              </a:endParaRPr>
            </a:p>
          </p:txBody>
        </p:sp>
        <p:sp>
          <p:nvSpPr>
            <p:cNvPr id="123" name="椭圆 122"/>
            <p:cNvSpPr/>
            <p:nvPr/>
          </p:nvSpPr>
          <p:spPr>
            <a:xfrm>
              <a:off x="6200" y="4519"/>
              <a:ext cx="173" cy="190"/>
            </a:xfrm>
            <a:prstGeom prst="ellipse">
              <a:avLst/>
            </a:prstGeom>
            <a:solidFill>
              <a:srgbClr val="F159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endParaRPr lang="en-US" altLang="en-US" dirty="0">
                <a:solidFill>
                  <a:srgbClr val="FFFFFF"/>
                </a:solidFill>
                <a:latin typeface="Lato Light" charset="0"/>
              </a:endParaRPr>
            </a:p>
          </p:txBody>
        </p:sp>
        <p:sp>
          <p:nvSpPr>
            <p:cNvPr id="124" name="椭圆 123"/>
            <p:cNvSpPr/>
            <p:nvPr/>
          </p:nvSpPr>
          <p:spPr>
            <a:xfrm>
              <a:off x="9630" y="3150"/>
              <a:ext cx="173" cy="190"/>
            </a:xfrm>
            <a:prstGeom prst="ellipse">
              <a:avLst/>
            </a:prstGeom>
            <a:solidFill>
              <a:srgbClr val="F159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endParaRPr lang="en-US" altLang="en-US" dirty="0">
                <a:solidFill>
                  <a:srgbClr val="FFFFFF"/>
                </a:solidFill>
                <a:latin typeface="Lato Light" charset="0"/>
              </a:endParaRPr>
            </a:p>
          </p:txBody>
        </p:sp>
        <p:sp>
          <p:nvSpPr>
            <p:cNvPr id="125" name="椭圆 124"/>
            <p:cNvSpPr/>
            <p:nvPr/>
          </p:nvSpPr>
          <p:spPr>
            <a:xfrm>
              <a:off x="6200" y="2311"/>
              <a:ext cx="173" cy="190"/>
            </a:xfrm>
            <a:prstGeom prst="ellipse">
              <a:avLst/>
            </a:prstGeom>
            <a:solidFill>
              <a:srgbClr val="F159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endParaRPr lang="en-US" altLang="en-US" dirty="0">
                <a:solidFill>
                  <a:srgbClr val="FFFFFF"/>
                </a:solidFill>
                <a:latin typeface="Lato Light" charset="0"/>
              </a:endParaRPr>
            </a:p>
          </p:txBody>
        </p:sp>
        <p:sp>
          <p:nvSpPr>
            <p:cNvPr id="127" name="椭圆 126"/>
            <p:cNvSpPr/>
            <p:nvPr/>
          </p:nvSpPr>
          <p:spPr>
            <a:xfrm>
              <a:off x="6405" y="2887"/>
              <a:ext cx="173" cy="190"/>
            </a:xfrm>
            <a:prstGeom prst="ellipse">
              <a:avLst/>
            </a:prstGeom>
            <a:solidFill>
              <a:srgbClr val="FF0101"/>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31" name="椭圆 130"/>
            <p:cNvSpPr/>
            <p:nvPr/>
          </p:nvSpPr>
          <p:spPr>
            <a:xfrm>
              <a:off x="6610" y="2887"/>
              <a:ext cx="173" cy="190"/>
            </a:xfrm>
            <a:prstGeom prst="ellipse">
              <a:avLst/>
            </a:prstGeom>
            <a:solidFill>
              <a:srgbClr val="7030A0"/>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32" name="椭圆 131"/>
            <p:cNvSpPr/>
            <p:nvPr/>
          </p:nvSpPr>
          <p:spPr>
            <a:xfrm>
              <a:off x="6418" y="2308"/>
              <a:ext cx="172" cy="190"/>
            </a:xfrm>
            <a:prstGeom prst="ellipse">
              <a:avLst/>
            </a:prstGeom>
            <a:solidFill>
              <a:srgbClr val="7030A0"/>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39" name="椭圆 138"/>
            <p:cNvSpPr/>
            <p:nvPr/>
          </p:nvSpPr>
          <p:spPr>
            <a:xfrm>
              <a:off x="6200" y="5587"/>
              <a:ext cx="173" cy="19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endParaRPr lang="en-US" altLang="en-US" dirty="0">
                <a:solidFill>
                  <a:srgbClr val="FFFFFF"/>
                </a:solidFill>
                <a:latin typeface="Lato Light" charset="0"/>
              </a:endParaRPr>
            </a:p>
          </p:txBody>
        </p:sp>
        <p:sp>
          <p:nvSpPr>
            <p:cNvPr id="142" name="椭圆 141"/>
            <p:cNvSpPr/>
            <p:nvPr/>
          </p:nvSpPr>
          <p:spPr>
            <a:xfrm>
              <a:off x="7920" y="3972"/>
              <a:ext cx="173" cy="190"/>
            </a:xfrm>
            <a:prstGeom prst="ellipse">
              <a:avLst/>
            </a:prstGeom>
            <a:solidFill>
              <a:srgbClr val="F1590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endParaRPr lang="en-US" altLang="en-US" dirty="0">
                <a:solidFill>
                  <a:srgbClr val="FFFFFF"/>
                </a:solidFill>
                <a:latin typeface="Lato Light" charset="0"/>
              </a:endParaRPr>
            </a:p>
          </p:txBody>
        </p:sp>
      </p:grpSp>
      <p:sp>
        <p:nvSpPr>
          <p:cNvPr id="143" name="右箭头 142"/>
          <p:cNvSpPr/>
          <p:nvPr/>
        </p:nvSpPr>
        <p:spPr>
          <a:xfrm rot="16200000">
            <a:off x="3206750" y="6091555"/>
            <a:ext cx="211455" cy="328930"/>
          </a:xfrm>
          <a:prstGeom prst="rightArrow">
            <a:avLst/>
          </a:prstGeom>
          <a:solidFill>
            <a:srgbClr val="1F4C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1">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5" name="标题 1"/>
          <p:cNvSpPr>
            <a:spLocks noGrp="1"/>
          </p:cNvSpPr>
          <p:nvPr/>
        </p:nvSpPr>
        <p:spPr>
          <a:xfrm>
            <a:off x="783590" y="140970"/>
            <a:ext cx="6795135" cy="48831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a:solidFill>
                  <a:schemeClr val="tx1"/>
                </a:solidFill>
                <a:latin typeface="微软雅黑" panose="020B0503020204020204" pitchFamily="34" charset="-122"/>
                <a:ea typeface="微软雅黑" panose="020B0503020204020204" pitchFamily="34" charset="-122"/>
              </a:rPr>
              <a:t>产品在资本市场各领域的应用</a:t>
            </a:r>
            <a:endParaRPr lang="zh-CN" altLang="en-US" sz="2400" b="1">
              <a:solidFill>
                <a:schemeClr val="tx1"/>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2528570" y="1162685"/>
            <a:ext cx="2499360" cy="2753995"/>
            <a:chOff x="6155" y="1744"/>
            <a:chExt cx="3936" cy="4337"/>
          </a:xfrm>
        </p:grpSpPr>
        <p:sp>
          <p:nvSpPr>
            <p:cNvPr id="13" name="矩形 12"/>
            <p:cNvSpPr/>
            <p:nvPr/>
          </p:nvSpPr>
          <p:spPr>
            <a:xfrm>
              <a:off x="6155" y="1773"/>
              <a:ext cx="3937" cy="4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195" y="5436"/>
              <a:ext cx="3793"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股权激励系统</a:t>
              </a:r>
              <a:endPar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15"/>
            <p:cNvSpPr/>
            <p:nvPr/>
          </p:nvSpPr>
          <p:spPr>
            <a:xfrm>
              <a:off x="6205" y="2168"/>
              <a:ext cx="3792"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上市智策</a:t>
              </a:r>
              <a:endPar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矩形 16"/>
            <p:cNvSpPr/>
            <p:nvPr/>
          </p:nvSpPr>
          <p:spPr>
            <a:xfrm>
              <a:off x="6195" y="4782"/>
              <a:ext cx="3793"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财务分析</a:t>
              </a:r>
              <a:endPar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矩形 17"/>
            <p:cNvSpPr/>
            <p:nvPr/>
          </p:nvSpPr>
          <p:spPr>
            <a:xfrm>
              <a:off x="6221" y="4130"/>
              <a:ext cx="3769" cy="473"/>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招股书工具</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19" name="矩形 18"/>
            <p:cNvSpPr/>
            <p:nvPr/>
          </p:nvSpPr>
          <p:spPr>
            <a:xfrm>
              <a:off x="6195" y="2822"/>
              <a:ext cx="3768"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IPO</a:t>
              </a:r>
              <a:r>
                <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知识图谱</a:t>
              </a:r>
              <a:endPar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TextBox 82"/>
            <p:cNvSpPr txBox="1"/>
            <p:nvPr/>
          </p:nvSpPr>
          <p:spPr>
            <a:xfrm>
              <a:off x="7152" y="1744"/>
              <a:ext cx="1898" cy="434"/>
            </a:xfrm>
            <a:prstGeom prst="rect">
              <a:avLst/>
            </a:prstGeom>
            <a:noFill/>
            <a:ln w="9525">
              <a:noFill/>
            </a:ln>
          </p:spPr>
          <p:txBody>
            <a:bodyPr wrap="square">
              <a:spAutoFit/>
            </a:bodyPr>
            <a:lstStyle/>
            <a:p>
              <a:pPr algn="ctr" eaLnBrk="1" hangingPunct="1"/>
              <a:r>
                <a:rPr lang="en-US" altLang="zh-CN" sz="1200" b="1" dirty="0">
                  <a:solidFill>
                    <a:srgbClr val="1F4C8D"/>
                  </a:solidFill>
                  <a:latin typeface="微软雅黑" panose="020B0503020204020204" pitchFamily="34" charset="-122"/>
                  <a:ea typeface="微软雅黑" panose="020B0503020204020204" pitchFamily="34" charset="-122"/>
                </a:rPr>
                <a:t>IPO</a:t>
              </a:r>
              <a:r>
                <a:rPr lang="zh-CN" altLang="en-US" sz="1200" b="1" dirty="0">
                  <a:solidFill>
                    <a:srgbClr val="1F4C8D"/>
                  </a:solidFill>
                  <a:latin typeface="微软雅黑" panose="020B0503020204020204" pitchFamily="34" charset="-122"/>
                  <a:ea typeface="微软雅黑" panose="020B0503020204020204" pitchFamily="34" charset="-122"/>
                </a:rPr>
                <a:t>协同工具</a:t>
              </a:r>
              <a:endParaRPr lang="zh-CN" altLang="en-US" sz="1200" b="1" dirty="0">
                <a:solidFill>
                  <a:srgbClr val="1F4C8D"/>
                </a:solidFill>
                <a:latin typeface="微软雅黑" panose="020B0503020204020204" pitchFamily="34" charset="-122"/>
                <a:ea typeface="微软雅黑" panose="020B0503020204020204" pitchFamily="34" charset="-122"/>
              </a:endParaRPr>
            </a:p>
          </p:txBody>
        </p:sp>
        <p:sp>
          <p:nvSpPr>
            <p:cNvPr id="33" name="矩形 32"/>
            <p:cNvSpPr/>
            <p:nvPr/>
          </p:nvSpPr>
          <p:spPr>
            <a:xfrm>
              <a:off x="6205" y="3476"/>
              <a:ext cx="3768"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投关管理</a:t>
              </a:r>
              <a:endPar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5" name="右箭头 34"/>
          <p:cNvSpPr/>
          <p:nvPr/>
        </p:nvSpPr>
        <p:spPr>
          <a:xfrm rot="16200000">
            <a:off x="6395085" y="4579620"/>
            <a:ext cx="210820" cy="328930"/>
          </a:xfrm>
          <a:prstGeom prst="rightArrow">
            <a:avLst/>
          </a:prstGeom>
          <a:gradFill>
            <a:gsLst>
              <a:gs pos="0">
                <a:srgbClr val="F9D979"/>
              </a:gs>
              <a:gs pos="100000">
                <a:srgbClr val="FCC10E"/>
              </a:gs>
              <a:gs pos="55000">
                <a:srgbClr val="FFC000"/>
              </a:gs>
            </a:gsLst>
            <a:path path="circle">
              <a:fillToRect t="100000" r="100000"/>
            </a:path>
            <a:tileRect l="-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1">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38" name="右箭头 37"/>
          <p:cNvSpPr/>
          <p:nvPr/>
        </p:nvSpPr>
        <p:spPr>
          <a:xfrm rot="16200000">
            <a:off x="3624580" y="4575175"/>
            <a:ext cx="211455" cy="328930"/>
          </a:xfrm>
          <a:prstGeom prst="rightArrow">
            <a:avLst/>
          </a:prstGeom>
          <a:solidFill>
            <a:srgbClr val="1F4C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1">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45" name="右箭头 44"/>
          <p:cNvSpPr/>
          <p:nvPr/>
        </p:nvSpPr>
        <p:spPr>
          <a:xfrm rot="16200000">
            <a:off x="9137650" y="4573270"/>
            <a:ext cx="210820" cy="328930"/>
          </a:xfrm>
          <a:prstGeom prst="rightArrow">
            <a:avLst/>
          </a:prstGeom>
          <a:gradFill>
            <a:gsLst>
              <a:gs pos="0">
                <a:srgbClr val="F9D979"/>
              </a:gs>
              <a:gs pos="100000">
                <a:srgbClr val="FCC10E"/>
              </a:gs>
              <a:gs pos="55000">
                <a:srgbClr val="FFC000"/>
              </a:gs>
            </a:gsLst>
            <a:path path="circle">
              <a:fillToRect t="100000" r="100000"/>
            </a:path>
            <a:tileRect l="-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1">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46" name="右箭头 45"/>
          <p:cNvSpPr/>
          <p:nvPr/>
        </p:nvSpPr>
        <p:spPr>
          <a:xfrm rot="16200000">
            <a:off x="6378575" y="4575175"/>
            <a:ext cx="211455" cy="328930"/>
          </a:xfrm>
          <a:prstGeom prst="rightArrow">
            <a:avLst/>
          </a:prstGeom>
          <a:solidFill>
            <a:srgbClr val="1F4C8D"/>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800" b="0" i="0" u="none" strike="noStrike" kern="1200" cap="none" spc="0" normalizeH="0" baseline="0" noProof="1">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36" name="组合 35"/>
          <p:cNvGrpSpPr/>
          <p:nvPr/>
        </p:nvGrpSpPr>
        <p:grpSpPr>
          <a:xfrm>
            <a:off x="6102985" y="4021455"/>
            <a:ext cx="731520" cy="543560"/>
            <a:chOff x="9024" y="6242"/>
            <a:chExt cx="1152" cy="856"/>
          </a:xfrm>
        </p:grpSpPr>
        <p:sp>
          <p:nvSpPr>
            <p:cNvPr id="56" name="椭圆 55"/>
            <p:cNvSpPr/>
            <p:nvPr/>
          </p:nvSpPr>
          <p:spPr>
            <a:xfrm>
              <a:off x="9172" y="6242"/>
              <a:ext cx="856" cy="856"/>
            </a:xfrm>
            <a:prstGeom prst="ellipse">
              <a:avLst/>
            </a:prstGeom>
            <a:solidFill>
              <a:srgbClr val="7030A0"/>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40016" name="文本框 313"/>
            <p:cNvSpPr txBox="1"/>
            <p:nvPr/>
          </p:nvSpPr>
          <p:spPr>
            <a:xfrm>
              <a:off x="9024" y="6331"/>
              <a:ext cx="1152" cy="609"/>
            </a:xfrm>
            <a:prstGeom prst="rect">
              <a:avLst/>
            </a:prstGeom>
            <a:noFill/>
            <a:ln w="9525">
              <a:noFill/>
            </a:ln>
          </p:spPr>
          <p:txBody>
            <a:bodyPr>
              <a:spAutoFit/>
            </a:bodyPr>
            <a:lstStyle/>
            <a:p>
              <a:pPr algn="ctr" eaLnBrk="1" hangingPunct="1"/>
              <a:r>
                <a:rPr lang="zh-CN" altLang="en-US" sz="1200" dirty="0">
                  <a:solidFill>
                    <a:schemeClr val="bg1"/>
                  </a:solidFill>
                  <a:latin typeface="微软雅黑" panose="020B0503020204020204" pitchFamily="34" charset="-122"/>
                  <a:ea typeface="微软雅黑" panose="020B0503020204020204" pitchFamily="34" charset="-122"/>
                </a:rPr>
                <a:t>易董</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eaLnBrk="1" hangingPunct="1"/>
              <a:r>
                <a:rPr lang="en-US" altLang="zh-CN" sz="1200" dirty="0">
                  <a:solidFill>
                    <a:schemeClr val="bg1"/>
                  </a:solidFill>
                  <a:latin typeface="微软雅黑" panose="020B0503020204020204" pitchFamily="34" charset="-122"/>
                  <a:ea typeface="微软雅黑" panose="020B0503020204020204" pitchFamily="34" charset="-122"/>
                </a:rPr>
                <a:t>IPO</a:t>
              </a:r>
              <a:r>
                <a:rPr lang="zh-CN" altLang="en-US" sz="1200" dirty="0">
                  <a:solidFill>
                    <a:schemeClr val="bg1"/>
                  </a:solidFill>
                  <a:latin typeface="微软雅黑" panose="020B0503020204020204" pitchFamily="34" charset="-122"/>
                  <a:ea typeface="微软雅黑" panose="020B0503020204020204" pitchFamily="34" charset="-122"/>
                </a:rPr>
                <a:t>版</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8764905" y="4014470"/>
            <a:ext cx="957580" cy="543560"/>
            <a:chOff x="11262" y="6249"/>
            <a:chExt cx="1508" cy="856"/>
          </a:xfrm>
        </p:grpSpPr>
        <p:sp>
          <p:nvSpPr>
            <p:cNvPr id="52" name="椭圆 51"/>
            <p:cNvSpPr/>
            <p:nvPr/>
          </p:nvSpPr>
          <p:spPr>
            <a:xfrm>
              <a:off x="11599" y="6249"/>
              <a:ext cx="856" cy="856"/>
            </a:xfrm>
            <a:prstGeom prst="ellipse">
              <a:avLst/>
            </a:prstGeom>
            <a:solidFill>
              <a:srgbClr val="C00000"/>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39999" name="文本框 312"/>
            <p:cNvSpPr txBox="1"/>
            <p:nvPr/>
          </p:nvSpPr>
          <p:spPr>
            <a:xfrm>
              <a:off x="11262" y="6293"/>
              <a:ext cx="1509" cy="609"/>
            </a:xfrm>
            <a:prstGeom prst="rect">
              <a:avLst/>
            </a:prstGeom>
            <a:noFill/>
            <a:ln w="9525">
              <a:noFill/>
            </a:ln>
          </p:spPr>
          <p:txBody>
            <a:bodyPr>
              <a:spAutoFit/>
            </a:bodyPr>
            <a:lstStyle/>
            <a:p>
              <a:pPr algn="ctr" eaLnBrk="1" hangingPunct="1"/>
              <a:r>
                <a:rPr lang="zh-CN" altLang="en-US" sz="1200" dirty="0">
                  <a:solidFill>
                    <a:schemeClr val="bg1"/>
                  </a:solidFill>
                  <a:latin typeface="微软雅黑" panose="020B0503020204020204" pitchFamily="34" charset="-122"/>
                  <a:ea typeface="微软雅黑" panose="020B0503020204020204" pitchFamily="34" charset="-122"/>
                </a:rPr>
                <a:t>易董</a:t>
              </a:r>
              <a:endParaRPr lang="zh-CN" altLang="en-US" sz="1200" dirty="0">
                <a:solidFill>
                  <a:schemeClr val="bg1"/>
                </a:solidFill>
                <a:latin typeface="微软雅黑" panose="020B0503020204020204" pitchFamily="34" charset="-122"/>
                <a:ea typeface="微软雅黑" panose="020B0503020204020204" pitchFamily="34" charset="-122"/>
              </a:endParaRPr>
            </a:p>
            <a:p>
              <a:pPr algn="ctr" eaLnBrk="1" hangingPunct="1"/>
              <a:r>
                <a:rPr lang="zh-CN" altLang="en-US" sz="1200" dirty="0">
                  <a:solidFill>
                    <a:schemeClr val="bg1"/>
                  </a:solidFill>
                  <a:latin typeface="微软雅黑" panose="020B0503020204020204" pitchFamily="34" charset="-122"/>
                  <a:ea typeface="微软雅黑" panose="020B0503020204020204" pitchFamily="34" charset="-122"/>
                </a:rPr>
                <a:t>金融板</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2506345" y="1181100"/>
            <a:ext cx="2499995" cy="2754630"/>
            <a:chOff x="6155" y="1744"/>
            <a:chExt cx="3937" cy="4338"/>
          </a:xfrm>
        </p:grpSpPr>
        <p:sp>
          <p:nvSpPr>
            <p:cNvPr id="11" name="矩形 10"/>
            <p:cNvSpPr/>
            <p:nvPr/>
          </p:nvSpPr>
          <p:spPr>
            <a:xfrm>
              <a:off x="6155" y="1773"/>
              <a:ext cx="3937" cy="4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203" y="2160"/>
              <a:ext cx="3792"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数据浏览器</a:t>
              </a:r>
              <a:endPar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矩形 20"/>
            <p:cNvSpPr/>
            <p:nvPr/>
          </p:nvSpPr>
          <p:spPr>
            <a:xfrm>
              <a:off x="6195" y="5250"/>
              <a:ext cx="3793"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董监高培训</a:t>
              </a:r>
              <a:endPar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矩形 25"/>
            <p:cNvSpPr/>
            <p:nvPr/>
          </p:nvSpPr>
          <p:spPr>
            <a:xfrm>
              <a:off x="6221" y="4479"/>
              <a:ext cx="3769" cy="473"/>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rPr>
                <a:t>合规自查</a:t>
              </a:r>
              <a:endParaRPr kumimoji="0" lang="zh-CN" altLang="en-US" sz="1200" b="0" i="0" u="none" strike="noStrike" kern="1200" cap="none" spc="0" normalizeH="0" baseline="0" noProof="1">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27" name="矩形 26"/>
            <p:cNvSpPr/>
            <p:nvPr/>
          </p:nvSpPr>
          <p:spPr>
            <a:xfrm>
              <a:off x="6195" y="2933"/>
              <a:ext cx="3768"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股东穿透核查</a:t>
              </a:r>
              <a:endParaRPr kumimoji="0" lang="zh-CN"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TextBox 82"/>
            <p:cNvSpPr txBox="1"/>
            <p:nvPr/>
          </p:nvSpPr>
          <p:spPr>
            <a:xfrm>
              <a:off x="7152" y="1744"/>
              <a:ext cx="1898" cy="434"/>
            </a:xfrm>
            <a:prstGeom prst="rect">
              <a:avLst/>
            </a:prstGeom>
            <a:noFill/>
            <a:ln w="9525">
              <a:noFill/>
            </a:ln>
          </p:spPr>
          <p:txBody>
            <a:bodyPr wrap="square">
              <a:spAutoFit/>
            </a:bodyPr>
            <a:lstStyle/>
            <a:p>
              <a:pPr algn="ctr" eaLnBrk="1" hangingPunct="1"/>
              <a:r>
                <a:rPr lang="zh-CN" altLang="en-US" sz="1200" b="1" dirty="0">
                  <a:solidFill>
                    <a:srgbClr val="1F4C8D"/>
                  </a:solidFill>
                  <a:latin typeface="微软雅黑" panose="020B0503020204020204" pitchFamily="34" charset="-122"/>
                  <a:ea typeface="微软雅黑" panose="020B0503020204020204" pitchFamily="34" charset="-122"/>
                </a:rPr>
                <a:t>机构协同工具</a:t>
              </a:r>
              <a:endParaRPr lang="zh-CN" altLang="en-US" sz="1200" b="1" dirty="0">
                <a:solidFill>
                  <a:srgbClr val="1F4C8D"/>
                </a:solidFill>
                <a:latin typeface="微软雅黑" panose="020B0503020204020204" pitchFamily="34" charset="-122"/>
                <a:ea typeface="微软雅黑" panose="020B0503020204020204" pitchFamily="34" charset="-122"/>
              </a:endParaRPr>
            </a:p>
          </p:txBody>
        </p:sp>
        <p:sp>
          <p:nvSpPr>
            <p:cNvPr id="40" name="矩形 39"/>
            <p:cNvSpPr/>
            <p:nvPr/>
          </p:nvSpPr>
          <p:spPr>
            <a:xfrm>
              <a:off x="6205" y="3706"/>
              <a:ext cx="3768" cy="475"/>
            </a:xfrm>
            <a:prstGeom prst="rect">
              <a:avLst/>
            </a:prstGeom>
            <a:noFill/>
            <a:ln w="12700">
              <a:solidFill>
                <a:schemeClr val="accent2">
                  <a:lumMod val="60000"/>
                  <a:lumOff val="40000"/>
                </a:schemeClr>
              </a:solidFill>
            </a:ln>
          </p:spPr>
          <p:style>
            <a:lnRef idx="3">
              <a:schemeClr val="lt1"/>
            </a:lnRef>
            <a:fillRef idx="1">
              <a:schemeClr val="accent4"/>
            </a:fillRef>
            <a:effectRef idx="1">
              <a:schemeClr val="accent4"/>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办公云协作</a:t>
              </a:r>
              <a:endParaRPr kumimoji="0" lang="zh-CN" altLang="en-US" sz="1200" b="0" i="0" u="none" strike="noStrike" kern="1200" cap="none" spc="0" normalizeH="0" baseline="0" noProof="1">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46" name="椭圆 145"/>
          <p:cNvSpPr/>
          <p:nvPr/>
        </p:nvSpPr>
        <p:spPr>
          <a:xfrm>
            <a:off x="3128963" y="3714750"/>
            <a:ext cx="1156970" cy="1156970"/>
          </a:xfrm>
          <a:prstGeom prst="ellipse">
            <a:avLst/>
          </a:prstGeom>
          <a:noFill/>
          <a:ln>
            <a:solidFill>
              <a:srgbClr val="F15905"/>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34"/>
                                        </p:tgtEl>
                                      </p:cBhvr>
                                      <p:by x="135000" y="135000"/>
                                    </p:animScale>
                                  </p:childTnLst>
                                </p:cTn>
                              </p:par>
                              <p:par>
                                <p:cTn id="7" presetID="32" presetClass="emph" presetSubtype="0" fill="hold" nodeType="withEffect">
                                  <p:stCondLst>
                                    <p:cond delay="0"/>
                                  </p:stCondLst>
                                  <p:childTnLst>
                                    <p:animRot by="120000">
                                      <p:cBhvr>
                                        <p:cTn id="8" dur="100" fill="hold">
                                          <p:stCondLst>
                                            <p:cond delay="0"/>
                                          </p:stCondLst>
                                        </p:cTn>
                                        <p:tgtEl>
                                          <p:spTgt spid="34"/>
                                        </p:tgtEl>
                                        <p:attrNameLst>
                                          <p:attrName>r</p:attrName>
                                        </p:attrNameLst>
                                      </p:cBhvr>
                                    </p:animRot>
                                    <p:animRot by="-240000">
                                      <p:cBhvr>
                                        <p:cTn id="9" dur="200" fill="hold">
                                          <p:stCondLst>
                                            <p:cond delay="200"/>
                                          </p:stCondLst>
                                        </p:cTn>
                                        <p:tgtEl>
                                          <p:spTgt spid="34"/>
                                        </p:tgtEl>
                                        <p:attrNameLst>
                                          <p:attrName>r</p:attrName>
                                        </p:attrNameLst>
                                      </p:cBhvr>
                                    </p:animRot>
                                    <p:animRot by="240000">
                                      <p:cBhvr>
                                        <p:cTn id="10" dur="200" fill="hold">
                                          <p:stCondLst>
                                            <p:cond delay="400"/>
                                          </p:stCondLst>
                                        </p:cTn>
                                        <p:tgtEl>
                                          <p:spTgt spid="34"/>
                                        </p:tgtEl>
                                        <p:attrNameLst>
                                          <p:attrName>r</p:attrName>
                                        </p:attrNameLst>
                                      </p:cBhvr>
                                    </p:animRot>
                                    <p:animRot by="-240000">
                                      <p:cBhvr>
                                        <p:cTn id="11" dur="200" fill="hold">
                                          <p:stCondLst>
                                            <p:cond delay="600"/>
                                          </p:stCondLst>
                                        </p:cTn>
                                        <p:tgtEl>
                                          <p:spTgt spid="34"/>
                                        </p:tgtEl>
                                        <p:attrNameLst>
                                          <p:attrName>r</p:attrName>
                                        </p:attrNameLst>
                                      </p:cBhvr>
                                    </p:animRot>
                                    <p:animRot by="120000">
                                      <p:cBhvr>
                                        <p:cTn id="12" dur="200" fill="hold">
                                          <p:stCondLst>
                                            <p:cond delay="800"/>
                                          </p:stCondLst>
                                        </p:cTn>
                                        <p:tgtEl>
                                          <p:spTgt spid="34"/>
                                        </p:tgtEl>
                                        <p:attrNameLst>
                                          <p:attrName>r</p:attrName>
                                        </p:attrNameLst>
                                      </p:cBhvr>
                                    </p:animRot>
                                  </p:childTnLst>
                                </p:cTn>
                              </p:par>
                              <p:par>
                                <p:cTn id="13" presetID="23" presetClass="entr" presetSubtype="16" repeatCount="indefinite" fill="hold" grpId="0" nodeType="withEffect">
                                  <p:stCondLst>
                                    <p:cond delay="0"/>
                                  </p:stCondLst>
                                  <p:endCondLst>
                                    <p:cond evt="onNext" delay="0">
                                      <p:tgtEl>
                                        <p:sldTgt/>
                                      </p:tgtEl>
                                    </p:cond>
                                  </p:endCondLst>
                                  <p:childTnLst>
                                    <p:set>
                                      <p:cBhvr>
                                        <p:cTn id="14" dur="1" fill="hold">
                                          <p:stCondLst>
                                            <p:cond delay="0"/>
                                          </p:stCondLst>
                                        </p:cTn>
                                        <p:tgtEl>
                                          <p:spTgt spid="144"/>
                                        </p:tgtEl>
                                        <p:attrNameLst>
                                          <p:attrName>style.visibility</p:attrName>
                                        </p:attrNameLst>
                                      </p:cBhvr>
                                      <p:to>
                                        <p:strVal val="visible"/>
                                      </p:to>
                                    </p:set>
                                    <p:anim calcmode="lin" valueType="num">
                                      <p:cBhvr>
                                        <p:cTn id="15" dur="2000" fill="hold"/>
                                        <p:tgtEl>
                                          <p:spTgt spid="144"/>
                                        </p:tgtEl>
                                        <p:attrNameLst>
                                          <p:attrName>ppt_w</p:attrName>
                                        </p:attrNameLst>
                                      </p:cBhvr>
                                      <p:tavLst>
                                        <p:tav tm="0">
                                          <p:val>
                                            <p:fltVal val="0"/>
                                          </p:val>
                                        </p:tav>
                                        <p:tav tm="100000">
                                          <p:val>
                                            <p:strVal val="#ppt_w"/>
                                          </p:val>
                                        </p:tav>
                                      </p:tavLst>
                                    </p:anim>
                                    <p:anim calcmode="lin" valueType="num">
                                      <p:cBhvr>
                                        <p:cTn id="16" dur="2000" fill="hold"/>
                                        <p:tgtEl>
                                          <p:spTgt spid="144"/>
                                        </p:tgtEl>
                                        <p:attrNameLst>
                                          <p:attrName>ppt_h</p:attrName>
                                        </p:attrNameLst>
                                      </p:cBhvr>
                                      <p:tavLst>
                                        <p:tav tm="0">
                                          <p:val>
                                            <p:fltVal val="0"/>
                                          </p:val>
                                        </p:tav>
                                        <p:tav tm="100000">
                                          <p:val>
                                            <p:strVal val="#ppt_h"/>
                                          </p:val>
                                        </p:tav>
                                      </p:tavLst>
                                    </p:anim>
                                  </p:childTnLst>
                                </p:cTn>
                              </p:par>
                              <p:par>
                                <p:cTn id="17" presetID="10" presetClass="exit" presetSubtype="0" repeatCount="indefinite" fill="hold" grpId="1" nodeType="withEffect">
                                  <p:stCondLst>
                                    <p:cond delay="0"/>
                                  </p:stCondLst>
                                  <p:endCondLst>
                                    <p:cond evt="onNext" delay="0">
                                      <p:tgtEl>
                                        <p:sldTgt/>
                                      </p:tgtEl>
                                    </p:cond>
                                  </p:endCondLst>
                                  <p:childTnLst>
                                    <p:animEffect transition="out" filter="fade">
                                      <p:cBhvr>
                                        <p:cTn id="18" dur="2000"/>
                                        <p:tgtEl>
                                          <p:spTgt spid="144"/>
                                        </p:tgtEl>
                                      </p:cBhvr>
                                    </p:animEffect>
                                    <p:set>
                                      <p:cBhvr>
                                        <p:cTn id="19" dur="1" fill="hold">
                                          <p:stCondLst>
                                            <p:cond delay="1999"/>
                                          </p:stCondLst>
                                        </p:cTn>
                                        <p:tgtEl>
                                          <p:spTgt spid="144"/>
                                        </p:tgtEl>
                                        <p:attrNameLst>
                                          <p:attrName>style.visibility</p:attrName>
                                        </p:attrNameLst>
                                      </p:cBhvr>
                                      <p:to>
                                        <p:strVal val="hidden"/>
                                      </p:to>
                                    </p:set>
                                  </p:childTnLst>
                                </p:cTn>
                              </p:par>
                              <p:par>
                                <p:cTn id="20" presetID="23" presetClass="entr" presetSubtype="16" repeatCount="indefinite" fill="hold" grpId="0" nodeType="withEffect">
                                  <p:stCondLst>
                                    <p:cond delay="500"/>
                                  </p:stCondLst>
                                  <p:endCondLst>
                                    <p:cond evt="onNext" delay="0">
                                      <p:tgtEl>
                                        <p:sldTgt/>
                                      </p:tgtEl>
                                    </p:cond>
                                  </p:endCondLst>
                                  <p:childTnLst>
                                    <p:set>
                                      <p:cBhvr>
                                        <p:cTn id="21" dur="1" fill="hold">
                                          <p:stCondLst>
                                            <p:cond delay="0"/>
                                          </p:stCondLst>
                                        </p:cTn>
                                        <p:tgtEl>
                                          <p:spTgt spid="145"/>
                                        </p:tgtEl>
                                        <p:attrNameLst>
                                          <p:attrName>style.visibility</p:attrName>
                                        </p:attrNameLst>
                                      </p:cBhvr>
                                      <p:to>
                                        <p:strVal val="visible"/>
                                      </p:to>
                                    </p:set>
                                    <p:anim calcmode="lin" valueType="num">
                                      <p:cBhvr>
                                        <p:cTn id="22" dur="2000" fill="hold"/>
                                        <p:tgtEl>
                                          <p:spTgt spid="145"/>
                                        </p:tgtEl>
                                        <p:attrNameLst>
                                          <p:attrName>ppt_w</p:attrName>
                                        </p:attrNameLst>
                                      </p:cBhvr>
                                      <p:tavLst>
                                        <p:tav tm="0">
                                          <p:val>
                                            <p:fltVal val="0"/>
                                          </p:val>
                                        </p:tav>
                                        <p:tav tm="100000">
                                          <p:val>
                                            <p:strVal val="#ppt_w"/>
                                          </p:val>
                                        </p:tav>
                                      </p:tavLst>
                                    </p:anim>
                                    <p:anim calcmode="lin" valueType="num">
                                      <p:cBhvr>
                                        <p:cTn id="23" dur="2000" fill="hold"/>
                                        <p:tgtEl>
                                          <p:spTgt spid="145"/>
                                        </p:tgtEl>
                                        <p:attrNameLst>
                                          <p:attrName>ppt_h</p:attrName>
                                        </p:attrNameLst>
                                      </p:cBhvr>
                                      <p:tavLst>
                                        <p:tav tm="0">
                                          <p:val>
                                            <p:fltVal val="0"/>
                                          </p:val>
                                        </p:tav>
                                        <p:tav tm="100000">
                                          <p:val>
                                            <p:strVal val="#ppt_h"/>
                                          </p:val>
                                        </p:tav>
                                      </p:tavLst>
                                    </p:anim>
                                  </p:childTnLst>
                                </p:cTn>
                              </p:par>
                              <p:par>
                                <p:cTn id="24" presetID="10" presetClass="exit" presetSubtype="0" repeatCount="indefinite" fill="hold" grpId="1" nodeType="withEffect">
                                  <p:stCondLst>
                                    <p:cond delay="500"/>
                                  </p:stCondLst>
                                  <p:endCondLst>
                                    <p:cond evt="onNext" delay="0">
                                      <p:tgtEl>
                                        <p:sldTgt/>
                                      </p:tgtEl>
                                    </p:cond>
                                  </p:endCondLst>
                                  <p:childTnLst>
                                    <p:animEffect transition="out" filter="fade">
                                      <p:cBhvr>
                                        <p:cTn id="25" dur="2000"/>
                                        <p:tgtEl>
                                          <p:spTgt spid="145"/>
                                        </p:tgtEl>
                                      </p:cBhvr>
                                    </p:animEffect>
                                    <p:set>
                                      <p:cBhvr>
                                        <p:cTn id="26" dur="1" fill="hold">
                                          <p:stCondLst>
                                            <p:cond delay="1999"/>
                                          </p:stCondLst>
                                        </p:cTn>
                                        <p:tgtEl>
                                          <p:spTgt spid="145"/>
                                        </p:tgtEl>
                                        <p:attrNameLst>
                                          <p:attrName>style.visibility</p:attrName>
                                        </p:attrNameLst>
                                      </p:cBhvr>
                                      <p:to>
                                        <p:strVal val="hidden"/>
                                      </p:to>
                                    </p:set>
                                  </p:childTnLst>
                                </p:cTn>
                              </p:par>
                              <p:par>
                                <p:cTn id="27" presetID="23" presetClass="entr" presetSubtype="16" repeatCount="indefinite" fill="hold" grpId="0" nodeType="withEffect">
                                  <p:stCondLst>
                                    <p:cond delay="1000"/>
                                  </p:stCondLst>
                                  <p:endCondLst>
                                    <p:cond evt="onNext" delay="0">
                                      <p:tgtEl>
                                        <p:sldTgt/>
                                      </p:tgtEl>
                                    </p:cond>
                                  </p:endCondLst>
                                  <p:childTnLst>
                                    <p:set>
                                      <p:cBhvr>
                                        <p:cTn id="28" dur="1" fill="hold">
                                          <p:stCondLst>
                                            <p:cond delay="0"/>
                                          </p:stCondLst>
                                        </p:cTn>
                                        <p:tgtEl>
                                          <p:spTgt spid="146"/>
                                        </p:tgtEl>
                                        <p:attrNameLst>
                                          <p:attrName>style.visibility</p:attrName>
                                        </p:attrNameLst>
                                      </p:cBhvr>
                                      <p:to>
                                        <p:strVal val="visible"/>
                                      </p:to>
                                    </p:set>
                                    <p:anim calcmode="lin" valueType="num">
                                      <p:cBhvr>
                                        <p:cTn id="29" dur="2000" fill="hold"/>
                                        <p:tgtEl>
                                          <p:spTgt spid="146"/>
                                        </p:tgtEl>
                                        <p:attrNameLst>
                                          <p:attrName>ppt_w</p:attrName>
                                        </p:attrNameLst>
                                      </p:cBhvr>
                                      <p:tavLst>
                                        <p:tav tm="0">
                                          <p:val>
                                            <p:fltVal val="0"/>
                                          </p:val>
                                        </p:tav>
                                        <p:tav tm="100000">
                                          <p:val>
                                            <p:strVal val="#ppt_w"/>
                                          </p:val>
                                        </p:tav>
                                      </p:tavLst>
                                    </p:anim>
                                    <p:anim calcmode="lin" valueType="num">
                                      <p:cBhvr>
                                        <p:cTn id="30" dur="2000" fill="hold"/>
                                        <p:tgtEl>
                                          <p:spTgt spid="146"/>
                                        </p:tgtEl>
                                        <p:attrNameLst>
                                          <p:attrName>ppt_h</p:attrName>
                                        </p:attrNameLst>
                                      </p:cBhvr>
                                      <p:tavLst>
                                        <p:tav tm="0">
                                          <p:val>
                                            <p:fltVal val="0"/>
                                          </p:val>
                                        </p:tav>
                                        <p:tav tm="100000">
                                          <p:val>
                                            <p:strVal val="#ppt_h"/>
                                          </p:val>
                                        </p:tav>
                                      </p:tavLst>
                                    </p:anim>
                                  </p:childTnLst>
                                </p:cTn>
                              </p:par>
                              <p:par>
                                <p:cTn id="31" presetID="10" presetClass="exit" presetSubtype="0" repeatCount="indefinite" fill="hold" grpId="1" nodeType="withEffect">
                                  <p:stCondLst>
                                    <p:cond delay="1000"/>
                                  </p:stCondLst>
                                  <p:endCondLst>
                                    <p:cond evt="onNext" delay="0">
                                      <p:tgtEl>
                                        <p:sldTgt/>
                                      </p:tgtEl>
                                    </p:cond>
                                  </p:endCondLst>
                                  <p:childTnLst>
                                    <p:animEffect transition="out" filter="fade">
                                      <p:cBhvr>
                                        <p:cTn id="32" dur="2000"/>
                                        <p:tgtEl>
                                          <p:spTgt spid="146"/>
                                        </p:tgtEl>
                                      </p:cBhvr>
                                    </p:animEffect>
                                    <p:set>
                                      <p:cBhvr>
                                        <p:cTn id="33" dur="1" fill="hold">
                                          <p:stCondLst>
                                            <p:cond delay="1999"/>
                                          </p:stCondLst>
                                        </p:cTn>
                                        <p:tgtEl>
                                          <p:spTgt spid="14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1000"/>
                                        <p:tgtEl>
                                          <p:spTgt spid="39"/>
                                        </p:tgtEl>
                                      </p:cBhvr>
                                    </p:animEffect>
                                    <p:set>
                                      <p:cBhvr>
                                        <p:cTn id="38" dur="1" fill="hold">
                                          <p:stCondLst>
                                            <p:cond delay="998"/>
                                          </p:stCondLst>
                                        </p:cTn>
                                        <p:tgtEl>
                                          <p:spTgt spid="39"/>
                                        </p:tgtEl>
                                        <p:attrNameLst>
                                          <p:attrName>style.visibility</p:attrName>
                                        </p:attrNameLst>
                                      </p:cBhvr>
                                      <p:to>
                                        <p:strVal val="hidden"/>
                                      </p:to>
                                    </p:set>
                                  </p:childTnLst>
                                </p:cTn>
                              </p:par>
                            </p:childTnLst>
                          </p:cTn>
                        </p:par>
                        <p:par>
                          <p:cTn id="39" fill="hold">
                            <p:stCondLst>
                              <p:cond delay="1000"/>
                            </p:stCondLst>
                            <p:childTnLst>
                              <p:par>
                                <p:cTn id="40" presetID="10" presetClass="entr" presetSubtype="0" fill="hold" nodeType="afterEffect">
                                  <p:stCondLst>
                                    <p:cond delay="0"/>
                                  </p:stCondLst>
                                  <p:childTnLst>
                                    <p:set>
                                      <p:cBhvr>
                                        <p:cTn id="41" dur="1000" fill="hold">
                                          <p:stCondLst>
                                            <p:cond delay="0"/>
                                          </p:stCondLst>
                                        </p:cTn>
                                        <p:tgtEl>
                                          <p:spTgt spid="43"/>
                                        </p:tgtEl>
                                        <p:attrNameLst>
                                          <p:attrName>style.visibility</p:attrName>
                                        </p:attrNameLst>
                                      </p:cBhvr>
                                      <p:to>
                                        <p:strVal val="visible"/>
                                      </p:to>
                                    </p:set>
                                    <p:animEffect transition="in" filter="fade">
                                      <p:cBhvr>
                                        <p:cTn id="42" dur="1000"/>
                                        <p:tgtEl>
                                          <p:spTgt spid="43"/>
                                        </p:tgtEl>
                                      </p:cBhvr>
                                    </p:animEffect>
                                  </p:childTnLst>
                                </p:cTn>
                              </p:par>
                              <p:par>
                                <p:cTn id="43" presetID="1" presetClass="exit" presetSubtype="0" fill="hold" grpId="2" nodeType="withEffect">
                                  <p:stCondLst>
                                    <p:cond delay="0"/>
                                  </p:stCondLst>
                                  <p:childTnLst>
                                    <p:set>
                                      <p:cBhvr>
                                        <p:cTn id="44" dur="1" fill="hold">
                                          <p:stCondLst>
                                            <p:cond delay="0"/>
                                          </p:stCondLst>
                                        </p:cTn>
                                        <p:tgtEl>
                                          <p:spTgt spid="144"/>
                                        </p:tgtEl>
                                        <p:attrNameLst>
                                          <p:attrName>style.visibility</p:attrName>
                                        </p:attrNameLst>
                                      </p:cBhvr>
                                      <p:to>
                                        <p:strVal val="hidden"/>
                                      </p:to>
                                    </p:set>
                                  </p:childTnLst>
                                </p:cTn>
                              </p:par>
                              <p:par>
                                <p:cTn id="45" presetID="1" presetClass="exit" presetSubtype="0" fill="hold" grpId="2" nodeType="withEffect">
                                  <p:stCondLst>
                                    <p:cond delay="0"/>
                                  </p:stCondLst>
                                  <p:childTnLst>
                                    <p:set>
                                      <p:cBhvr>
                                        <p:cTn id="46" dur="1" fill="hold">
                                          <p:stCondLst>
                                            <p:cond delay="0"/>
                                          </p:stCondLst>
                                        </p:cTn>
                                        <p:tgtEl>
                                          <p:spTgt spid="145"/>
                                        </p:tgtEl>
                                        <p:attrNameLst>
                                          <p:attrName>style.visibility</p:attrName>
                                        </p:attrNameLst>
                                      </p:cBhvr>
                                      <p:to>
                                        <p:strVal val="hidden"/>
                                      </p:to>
                                    </p:set>
                                  </p:childTnLst>
                                </p:cTn>
                              </p:par>
                              <p:par>
                                <p:cTn id="47" presetID="1" presetClass="exit" presetSubtype="0" fill="hold" grpId="2" nodeType="withEffect">
                                  <p:stCondLst>
                                    <p:cond delay="0"/>
                                  </p:stCondLst>
                                  <p:childTnLst>
                                    <p:set>
                                      <p:cBhvr>
                                        <p:cTn id="48" dur="1" fill="hold">
                                          <p:stCondLst>
                                            <p:cond delay="0"/>
                                          </p:stCondLst>
                                        </p:cTn>
                                        <p:tgtEl>
                                          <p:spTgt spid="146"/>
                                        </p:tgtEl>
                                        <p:attrNameLst>
                                          <p:attrName>style.visibility</p:attrName>
                                        </p:attrNameLst>
                                      </p:cBhvr>
                                      <p:to>
                                        <p:strVal val="hidden"/>
                                      </p:to>
                                    </p:set>
                                  </p:childTnLst>
                                </p:cTn>
                              </p:par>
                              <p:par>
                                <p:cTn id="49" presetID="6" presetClass="emph" presetSubtype="0" fill="hold" nodeType="withEffect">
                                  <p:stCondLst>
                                    <p:cond delay="0"/>
                                  </p:stCondLst>
                                  <p:childTnLst>
                                    <p:animScale>
                                      <p:cBhvr>
                                        <p:cTn id="50" dur="1000" fill="hold"/>
                                        <p:tgtEl>
                                          <p:spTgt spid="34"/>
                                        </p:tgtEl>
                                      </p:cBhvr>
                                      <p:by x="75000" y="75000"/>
                                    </p:animScale>
                                  </p:childTnLst>
                                </p:cTn>
                              </p:par>
                              <p:par>
                                <p:cTn id="51" presetID="10" presetClass="exit" presetSubtype="0" fill="hold" grpId="0" nodeType="withEffect">
                                  <p:stCondLst>
                                    <p:cond delay="0"/>
                                  </p:stCondLst>
                                  <p:childTnLst>
                                    <p:animEffect transition="out" filter="fade">
                                      <p:cBhvr>
                                        <p:cTn id="52" dur="500"/>
                                        <p:tgtEl>
                                          <p:spTgt spid="114"/>
                                        </p:tgtEl>
                                      </p:cBhvr>
                                    </p:animEffect>
                                    <p:set>
                                      <p:cBhvr>
                                        <p:cTn id="53" dur="1" fill="hold">
                                          <p:stCondLst>
                                            <p:cond delay="499"/>
                                          </p:stCondLst>
                                        </p:cTn>
                                        <p:tgtEl>
                                          <p:spTgt spid="114"/>
                                        </p:tgtEl>
                                        <p:attrNameLst>
                                          <p:attrName>style.visibility</p:attrName>
                                        </p:attrNameLst>
                                      </p:cBhvr>
                                      <p:to>
                                        <p:strVal val="hidden"/>
                                      </p:to>
                                    </p:se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par>
                          <p:cTn id="58" fill="hold">
                            <p:stCondLst>
                              <p:cond delay="2500"/>
                            </p:stCondLst>
                            <p:childTnLst>
                              <p:par>
                                <p:cTn id="59" presetID="10" presetClass="exit" presetSubtype="0" fill="hold" grpId="0" nodeType="afterEffect">
                                  <p:stCondLst>
                                    <p:cond delay="0"/>
                                  </p:stCondLst>
                                  <p:childTnLst>
                                    <p:animEffect transition="out" filter="fade">
                                      <p:cBhvr>
                                        <p:cTn id="60" dur="500"/>
                                        <p:tgtEl>
                                          <p:spTgt spid="116"/>
                                        </p:tgtEl>
                                      </p:cBhvr>
                                    </p:animEffect>
                                    <p:set>
                                      <p:cBhvr>
                                        <p:cTn id="61" dur="1" fill="hold">
                                          <p:stCondLst>
                                            <p:cond delay="499"/>
                                          </p:stCondLst>
                                        </p:cTn>
                                        <p:tgtEl>
                                          <p:spTgt spid="116"/>
                                        </p:tgtEl>
                                        <p:attrNameLst>
                                          <p:attrName>style.visibility</p:attrName>
                                        </p:attrNameLst>
                                      </p:cBhvr>
                                      <p:to>
                                        <p:strVal val="hidden"/>
                                      </p:to>
                                    </p:set>
                                  </p:childTnLst>
                                </p:cTn>
                              </p:par>
                              <p:par>
                                <p:cTn id="62" presetID="10"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par>
                                <p:cTn id="65" presetID="6" presetClass="emph" presetSubtype="0" fill="hold" nodeType="withEffect">
                                  <p:stCondLst>
                                    <p:cond delay="0"/>
                                  </p:stCondLst>
                                  <p:childTnLst>
                                    <p:animScale>
                                      <p:cBhvr>
                                        <p:cTn id="66" dur="1000" fill="hold"/>
                                        <p:tgtEl>
                                          <p:spTgt spid="36"/>
                                        </p:tgtEl>
                                      </p:cBhvr>
                                      <p:by x="135000" y="135000"/>
                                    </p:animScale>
                                  </p:childTnLst>
                                </p:cTn>
                              </p:par>
                              <p:par>
                                <p:cTn id="67" presetID="23" presetClass="entr" presetSubtype="16" repeatCount="indefinite" fill="hold" grpId="0" nodeType="withEffect">
                                  <p:stCondLst>
                                    <p:cond delay="0"/>
                                  </p:stCondLst>
                                  <p:endCondLst>
                                    <p:cond evt="onNext" delay="0">
                                      <p:tgtEl>
                                        <p:sldTgt/>
                                      </p:tgtEl>
                                    </p:cond>
                                  </p:endCondLst>
                                  <p:childTnLst>
                                    <p:set>
                                      <p:cBhvr>
                                        <p:cTn id="68" dur="1" fill="hold">
                                          <p:stCondLst>
                                            <p:cond delay="0"/>
                                          </p:stCondLst>
                                        </p:cTn>
                                        <p:tgtEl>
                                          <p:spTgt spid="22"/>
                                        </p:tgtEl>
                                        <p:attrNameLst>
                                          <p:attrName>style.visibility</p:attrName>
                                        </p:attrNameLst>
                                      </p:cBhvr>
                                      <p:to>
                                        <p:strVal val="visible"/>
                                      </p:to>
                                    </p:set>
                                    <p:anim calcmode="lin" valueType="num">
                                      <p:cBhvr>
                                        <p:cTn id="69" dur="2000" fill="hold"/>
                                        <p:tgtEl>
                                          <p:spTgt spid="22"/>
                                        </p:tgtEl>
                                        <p:attrNameLst>
                                          <p:attrName>ppt_w</p:attrName>
                                        </p:attrNameLst>
                                      </p:cBhvr>
                                      <p:tavLst>
                                        <p:tav tm="0">
                                          <p:val>
                                            <p:fltVal val="0"/>
                                          </p:val>
                                        </p:tav>
                                        <p:tav tm="100000">
                                          <p:val>
                                            <p:strVal val="#ppt_w"/>
                                          </p:val>
                                        </p:tav>
                                      </p:tavLst>
                                    </p:anim>
                                    <p:anim calcmode="lin" valueType="num">
                                      <p:cBhvr>
                                        <p:cTn id="70" dur="2000" fill="hold"/>
                                        <p:tgtEl>
                                          <p:spTgt spid="22"/>
                                        </p:tgtEl>
                                        <p:attrNameLst>
                                          <p:attrName>ppt_h</p:attrName>
                                        </p:attrNameLst>
                                      </p:cBhvr>
                                      <p:tavLst>
                                        <p:tav tm="0">
                                          <p:val>
                                            <p:fltVal val="0"/>
                                          </p:val>
                                        </p:tav>
                                        <p:tav tm="100000">
                                          <p:val>
                                            <p:strVal val="#ppt_h"/>
                                          </p:val>
                                        </p:tav>
                                      </p:tavLst>
                                    </p:anim>
                                  </p:childTnLst>
                                </p:cTn>
                              </p:par>
                              <p:par>
                                <p:cTn id="71" presetID="10" presetClass="exit" presetSubtype="0" repeatCount="indefinite" fill="hold" grpId="1" nodeType="withEffect">
                                  <p:stCondLst>
                                    <p:cond delay="0"/>
                                  </p:stCondLst>
                                  <p:endCondLst>
                                    <p:cond evt="onNext" delay="0">
                                      <p:tgtEl>
                                        <p:sldTgt/>
                                      </p:tgtEl>
                                    </p:cond>
                                  </p:endCondLst>
                                  <p:childTnLst>
                                    <p:animEffect transition="out" filter="fade">
                                      <p:cBhvr>
                                        <p:cTn id="72" dur="2000"/>
                                        <p:tgtEl>
                                          <p:spTgt spid="22"/>
                                        </p:tgtEl>
                                      </p:cBhvr>
                                    </p:animEffect>
                                    <p:set>
                                      <p:cBhvr>
                                        <p:cTn id="73" dur="1" fill="hold">
                                          <p:stCondLst>
                                            <p:cond delay="1999"/>
                                          </p:stCondLst>
                                        </p:cTn>
                                        <p:tgtEl>
                                          <p:spTgt spid="22"/>
                                        </p:tgtEl>
                                        <p:attrNameLst>
                                          <p:attrName>style.visibility</p:attrName>
                                        </p:attrNameLst>
                                      </p:cBhvr>
                                      <p:to>
                                        <p:strVal val="hidden"/>
                                      </p:to>
                                    </p:set>
                                  </p:childTnLst>
                                </p:cTn>
                              </p:par>
                              <p:par>
                                <p:cTn id="74" presetID="23" presetClass="entr" presetSubtype="16" repeatCount="indefinite" fill="hold" grpId="0" nodeType="withEffect">
                                  <p:stCondLst>
                                    <p:cond delay="500"/>
                                  </p:stCondLst>
                                  <p:endCondLst>
                                    <p:cond evt="onNext" delay="0">
                                      <p:tgtEl>
                                        <p:sldTgt/>
                                      </p:tgtEl>
                                    </p:cond>
                                  </p:endCondLst>
                                  <p:childTnLst>
                                    <p:set>
                                      <p:cBhvr>
                                        <p:cTn id="75" dur="1" fill="hold">
                                          <p:stCondLst>
                                            <p:cond delay="0"/>
                                          </p:stCondLst>
                                        </p:cTn>
                                        <p:tgtEl>
                                          <p:spTgt spid="23"/>
                                        </p:tgtEl>
                                        <p:attrNameLst>
                                          <p:attrName>style.visibility</p:attrName>
                                        </p:attrNameLst>
                                      </p:cBhvr>
                                      <p:to>
                                        <p:strVal val="visible"/>
                                      </p:to>
                                    </p:set>
                                    <p:anim calcmode="lin" valueType="num">
                                      <p:cBhvr>
                                        <p:cTn id="76" dur="2000" fill="hold"/>
                                        <p:tgtEl>
                                          <p:spTgt spid="23"/>
                                        </p:tgtEl>
                                        <p:attrNameLst>
                                          <p:attrName>ppt_w</p:attrName>
                                        </p:attrNameLst>
                                      </p:cBhvr>
                                      <p:tavLst>
                                        <p:tav tm="0">
                                          <p:val>
                                            <p:fltVal val="0"/>
                                          </p:val>
                                        </p:tav>
                                        <p:tav tm="100000">
                                          <p:val>
                                            <p:strVal val="#ppt_w"/>
                                          </p:val>
                                        </p:tav>
                                      </p:tavLst>
                                    </p:anim>
                                    <p:anim calcmode="lin" valueType="num">
                                      <p:cBhvr>
                                        <p:cTn id="77" dur="2000" fill="hold"/>
                                        <p:tgtEl>
                                          <p:spTgt spid="23"/>
                                        </p:tgtEl>
                                        <p:attrNameLst>
                                          <p:attrName>ppt_h</p:attrName>
                                        </p:attrNameLst>
                                      </p:cBhvr>
                                      <p:tavLst>
                                        <p:tav tm="0">
                                          <p:val>
                                            <p:fltVal val="0"/>
                                          </p:val>
                                        </p:tav>
                                        <p:tav tm="100000">
                                          <p:val>
                                            <p:strVal val="#ppt_h"/>
                                          </p:val>
                                        </p:tav>
                                      </p:tavLst>
                                    </p:anim>
                                  </p:childTnLst>
                                </p:cTn>
                              </p:par>
                              <p:par>
                                <p:cTn id="78" presetID="10" presetClass="exit" presetSubtype="0" repeatCount="indefinite" fill="hold" grpId="1" nodeType="withEffect">
                                  <p:stCondLst>
                                    <p:cond delay="500"/>
                                  </p:stCondLst>
                                  <p:endCondLst>
                                    <p:cond evt="onNext" delay="0">
                                      <p:tgtEl>
                                        <p:sldTgt/>
                                      </p:tgtEl>
                                    </p:cond>
                                  </p:endCondLst>
                                  <p:childTnLst>
                                    <p:animEffect transition="out" filter="fade">
                                      <p:cBhvr>
                                        <p:cTn id="79" dur="2000"/>
                                        <p:tgtEl>
                                          <p:spTgt spid="23"/>
                                        </p:tgtEl>
                                      </p:cBhvr>
                                    </p:animEffect>
                                    <p:set>
                                      <p:cBhvr>
                                        <p:cTn id="80" dur="1" fill="hold">
                                          <p:stCondLst>
                                            <p:cond delay="1999"/>
                                          </p:stCondLst>
                                        </p:cTn>
                                        <p:tgtEl>
                                          <p:spTgt spid="23"/>
                                        </p:tgtEl>
                                        <p:attrNameLst>
                                          <p:attrName>style.visibility</p:attrName>
                                        </p:attrNameLst>
                                      </p:cBhvr>
                                      <p:to>
                                        <p:strVal val="hidden"/>
                                      </p:to>
                                    </p:set>
                                  </p:childTnLst>
                                </p:cTn>
                              </p:par>
                              <p:par>
                                <p:cTn id="81" presetID="23" presetClass="entr" presetSubtype="16" repeatCount="indefinite" fill="hold" grpId="0" nodeType="withEffect">
                                  <p:stCondLst>
                                    <p:cond delay="1000"/>
                                  </p:stCondLst>
                                  <p:endCondLst>
                                    <p:cond evt="onNext" delay="0">
                                      <p:tgtEl>
                                        <p:sldTgt/>
                                      </p:tgtEl>
                                    </p:cond>
                                  </p:endCondLst>
                                  <p:childTnLst>
                                    <p:set>
                                      <p:cBhvr>
                                        <p:cTn id="82" dur="1" fill="hold">
                                          <p:stCondLst>
                                            <p:cond delay="0"/>
                                          </p:stCondLst>
                                        </p:cTn>
                                        <p:tgtEl>
                                          <p:spTgt spid="24"/>
                                        </p:tgtEl>
                                        <p:attrNameLst>
                                          <p:attrName>style.visibility</p:attrName>
                                        </p:attrNameLst>
                                      </p:cBhvr>
                                      <p:to>
                                        <p:strVal val="visible"/>
                                      </p:to>
                                    </p:set>
                                    <p:anim calcmode="lin" valueType="num">
                                      <p:cBhvr>
                                        <p:cTn id="83" dur="2000" fill="hold"/>
                                        <p:tgtEl>
                                          <p:spTgt spid="24"/>
                                        </p:tgtEl>
                                        <p:attrNameLst>
                                          <p:attrName>ppt_w</p:attrName>
                                        </p:attrNameLst>
                                      </p:cBhvr>
                                      <p:tavLst>
                                        <p:tav tm="0">
                                          <p:val>
                                            <p:fltVal val="0"/>
                                          </p:val>
                                        </p:tav>
                                        <p:tav tm="100000">
                                          <p:val>
                                            <p:strVal val="#ppt_w"/>
                                          </p:val>
                                        </p:tav>
                                      </p:tavLst>
                                    </p:anim>
                                    <p:anim calcmode="lin" valueType="num">
                                      <p:cBhvr>
                                        <p:cTn id="84" dur="2000" fill="hold"/>
                                        <p:tgtEl>
                                          <p:spTgt spid="24"/>
                                        </p:tgtEl>
                                        <p:attrNameLst>
                                          <p:attrName>ppt_h</p:attrName>
                                        </p:attrNameLst>
                                      </p:cBhvr>
                                      <p:tavLst>
                                        <p:tav tm="0">
                                          <p:val>
                                            <p:fltVal val="0"/>
                                          </p:val>
                                        </p:tav>
                                        <p:tav tm="100000">
                                          <p:val>
                                            <p:strVal val="#ppt_h"/>
                                          </p:val>
                                        </p:tav>
                                      </p:tavLst>
                                    </p:anim>
                                  </p:childTnLst>
                                </p:cTn>
                              </p:par>
                              <p:par>
                                <p:cTn id="85" presetID="10" presetClass="exit" presetSubtype="0" repeatCount="indefinite" fill="hold" grpId="1" nodeType="withEffect">
                                  <p:stCondLst>
                                    <p:cond delay="1000"/>
                                  </p:stCondLst>
                                  <p:endCondLst>
                                    <p:cond evt="onNext" delay="0">
                                      <p:tgtEl>
                                        <p:sldTgt/>
                                      </p:tgtEl>
                                    </p:cond>
                                  </p:endCondLst>
                                  <p:childTnLst>
                                    <p:animEffect transition="out" filter="fade">
                                      <p:cBhvr>
                                        <p:cTn id="86" dur="2000"/>
                                        <p:tgtEl>
                                          <p:spTgt spid="24"/>
                                        </p:tgtEl>
                                      </p:cBhvr>
                                    </p:animEffect>
                                    <p:set>
                                      <p:cBhvr>
                                        <p:cTn id="87" dur="1" fill="hold">
                                          <p:stCondLst>
                                            <p:cond delay="1999"/>
                                          </p:stCondLst>
                                        </p:cTn>
                                        <p:tgtEl>
                                          <p:spTgt spid="24"/>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35"/>
                                        </p:tgtEl>
                                      </p:cBhvr>
                                    </p:animEffect>
                                    <p:set>
                                      <p:cBhvr>
                                        <p:cTn id="92" dur="1" fill="hold">
                                          <p:stCondLst>
                                            <p:cond delay="499"/>
                                          </p:stCondLst>
                                        </p:cTn>
                                        <p:tgtEl>
                                          <p:spTgt spid="35"/>
                                        </p:tgtEl>
                                        <p:attrNameLst>
                                          <p:attrName>style.visibility</p:attrName>
                                        </p:attrNameLst>
                                      </p:cBhvr>
                                      <p:to>
                                        <p:strVal val="hidden"/>
                                      </p:to>
                                    </p:se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par>
                                <p:cTn id="97" presetID="1" presetClass="exit" presetSubtype="0" fill="hold" grpId="2" nodeType="withEffect">
                                  <p:stCondLst>
                                    <p:cond delay="0"/>
                                  </p:stCondLst>
                                  <p:childTnLst>
                                    <p:set>
                                      <p:cBhvr>
                                        <p:cTn id="98" dur="1" fill="hold">
                                          <p:stCondLst>
                                            <p:cond delay="0"/>
                                          </p:stCondLst>
                                        </p:cTn>
                                        <p:tgtEl>
                                          <p:spTgt spid="22"/>
                                        </p:tgtEl>
                                        <p:attrNameLst>
                                          <p:attrName>style.visibility</p:attrName>
                                        </p:attrNameLst>
                                      </p:cBhvr>
                                      <p:to>
                                        <p:strVal val="hidden"/>
                                      </p:to>
                                    </p:set>
                                  </p:childTnLst>
                                </p:cTn>
                              </p:par>
                              <p:par>
                                <p:cTn id="99" presetID="1" presetClass="exit" presetSubtype="0" fill="hold" grpId="2" nodeType="withEffect">
                                  <p:stCondLst>
                                    <p:cond delay="0"/>
                                  </p:stCondLst>
                                  <p:childTnLst>
                                    <p:set>
                                      <p:cBhvr>
                                        <p:cTn id="100" dur="1" fill="hold">
                                          <p:stCondLst>
                                            <p:cond delay="0"/>
                                          </p:stCondLst>
                                        </p:cTn>
                                        <p:tgtEl>
                                          <p:spTgt spid="23"/>
                                        </p:tgtEl>
                                        <p:attrNameLst>
                                          <p:attrName>style.visibility</p:attrName>
                                        </p:attrNameLst>
                                      </p:cBhvr>
                                      <p:to>
                                        <p:strVal val="hidden"/>
                                      </p:to>
                                    </p:set>
                                  </p:childTnLst>
                                </p:cTn>
                              </p:par>
                              <p:par>
                                <p:cTn id="101" presetID="1" presetClass="exit" presetSubtype="0" fill="hold" grpId="2" nodeType="withEffect">
                                  <p:stCondLst>
                                    <p:cond delay="0"/>
                                  </p:stCondLst>
                                  <p:childTnLst>
                                    <p:set>
                                      <p:cBhvr>
                                        <p:cTn id="102" dur="1" fill="hold">
                                          <p:stCondLst>
                                            <p:cond delay="0"/>
                                          </p:stCondLst>
                                        </p:cTn>
                                        <p:tgtEl>
                                          <p:spTgt spid="24"/>
                                        </p:tgtEl>
                                        <p:attrNameLst>
                                          <p:attrName>style.visibility</p:attrName>
                                        </p:attrNameLst>
                                      </p:cBhvr>
                                      <p:to>
                                        <p:strVal val="hidden"/>
                                      </p:to>
                                    </p:set>
                                  </p:childTnLst>
                                </p:cTn>
                              </p:par>
                              <p:par>
                                <p:cTn id="103" presetID="6" presetClass="emph" presetSubtype="0" fill="hold" nodeType="withEffect">
                                  <p:stCondLst>
                                    <p:cond delay="0"/>
                                  </p:stCondLst>
                                  <p:childTnLst>
                                    <p:animScale>
                                      <p:cBhvr>
                                        <p:cTn id="104" dur="1000" fill="hold"/>
                                        <p:tgtEl>
                                          <p:spTgt spid="36"/>
                                        </p:tgtEl>
                                      </p:cBhvr>
                                      <p:by x="75000" y="75000"/>
                                    </p:animScale>
                                  </p:childTnLst>
                                </p:cTn>
                              </p:par>
                              <p:par>
                                <p:cTn id="105" presetID="32" presetClass="emph" presetSubtype="0" fill="hold" nodeType="withEffect">
                                  <p:stCondLst>
                                    <p:cond delay="0"/>
                                  </p:stCondLst>
                                  <p:childTnLst>
                                    <p:animRot by="120000">
                                      <p:cBhvr>
                                        <p:cTn id="106" dur="100" fill="hold">
                                          <p:stCondLst>
                                            <p:cond delay="0"/>
                                          </p:stCondLst>
                                        </p:cTn>
                                        <p:tgtEl>
                                          <p:spTgt spid="36"/>
                                        </p:tgtEl>
                                        <p:attrNameLst>
                                          <p:attrName>r</p:attrName>
                                        </p:attrNameLst>
                                      </p:cBhvr>
                                    </p:animRot>
                                    <p:animRot by="-240000">
                                      <p:cBhvr>
                                        <p:cTn id="107" dur="200" fill="hold">
                                          <p:stCondLst>
                                            <p:cond delay="200"/>
                                          </p:stCondLst>
                                        </p:cTn>
                                        <p:tgtEl>
                                          <p:spTgt spid="36"/>
                                        </p:tgtEl>
                                        <p:attrNameLst>
                                          <p:attrName>r</p:attrName>
                                        </p:attrNameLst>
                                      </p:cBhvr>
                                    </p:animRot>
                                    <p:animRot by="240000">
                                      <p:cBhvr>
                                        <p:cTn id="108" dur="200" fill="hold">
                                          <p:stCondLst>
                                            <p:cond delay="400"/>
                                          </p:stCondLst>
                                        </p:cTn>
                                        <p:tgtEl>
                                          <p:spTgt spid="36"/>
                                        </p:tgtEl>
                                        <p:attrNameLst>
                                          <p:attrName>r</p:attrName>
                                        </p:attrNameLst>
                                      </p:cBhvr>
                                    </p:animRot>
                                    <p:animRot by="-240000">
                                      <p:cBhvr>
                                        <p:cTn id="109" dur="200" fill="hold">
                                          <p:stCondLst>
                                            <p:cond delay="600"/>
                                          </p:stCondLst>
                                        </p:cTn>
                                        <p:tgtEl>
                                          <p:spTgt spid="36"/>
                                        </p:tgtEl>
                                        <p:attrNameLst>
                                          <p:attrName>r</p:attrName>
                                        </p:attrNameLst>
                                      </p:cBhvr>
                                    </p:animRot>
                                    <p:animRot by="120000">
                                      <p:cBhvr>
                                        <p:cTn id="110" dur="200" fill="hold">
                                          <p:stCondLst>
                                            <p:cond delay="800"/>
                                          </p:stCondLst>
                                        </p:cTn>
                                        <p:tgtEl>
                                          <p:spTgt spid="36"/>
                                        </p:tgtEl>
                                        <p:attrNameLst>
                                          <p:attrName>r</p:attrName>
                                        </p:attrNameLst>
                                      </p:cBhvr>
                                    </p:animRot>
                                  </p:childTnLst>
                                </p:cTn>
                              </p:par>
                              <p:par>
                                <p:cTn id="111" presetID="10" presetClass="exit" presetSubtype="0" fill="hold" nodeType="withEffect">
                                  <p:stCondLst>
                                    <p:cond delay="0"/>
                                  </p:stCondLst>
                                  <p:childTnLst>
                                    <p:animEffect transition="out" filter="fade">
                                      <p:cBhvr>
                                        <p:cTn id="112" dur="500"/>
                                        <p:tgtEl>
                                          <p:spTgt spid="43"/>
                                        </p:tgtEl>
                                      </p:cBhvr>
                                    </p:animEffect>
                                    <p:set>
                                      <p:cBhvr>
                                        <p:cTn id="113" dur="1" fill="hold">
                                          <p:stCondLst>
                                            <p:cond delay="499"/>
                                          </p:stCondLst>
                                        </p:cTn>
                                        <p:tgtEl>
                                          <p:spTgt spid="43"/>
                                        </p:tgtEl>
                                        <p:attrNameLst>
                                          <p:attrName>style.visibility</p:attrName>
                                        </p:attrNameLst>
                                      </p:cBhvr>
                                      <p:to>
                                        <p:strVal val="hidden"/>
                                      </p:to>
                                    </p:set>
                                  </p:childTnLst>
                                </p:cTn>
                              </p:par>
                            </p:childTnLst>
                          </p:cTn>
                        </p:par>
                        <p:par>
                          <p:cTn id="114" fill="hold">
                            <p:stCondLst>
                              <p:cond delay="1000"/>
                            </p:stCondLst>
                            <p:childTnLst>
                              <p:par>
                                <p:cTn id="115" presetID="10" presetClass="exit" presetSubtype="0" fill="hold" grpId="0" nodeType="afterEffect">
                                  <p:stCondLst>
                                    <p:cond delay="0"/>
                                  </p:stCondLst>
                                  <p:childTnLst>
                                    <p:animEffect transition="out" filter="fade">
                                      <p:cBhvr>
                                        <p:cTn id="116" dur="500"/>
                                        <p:tgtEl>
                                          <p:spTgt spid="115"/>
                                        </p:tgtEl>
                                      </p:cBhvr>
                                    </p:animEffect>
                                    <p:set>
                                      <p:cBhvr>
                                        <p:cTn id="117" dur="1" fill="hold">
                                          <p:stCondLst>
                                            <p:cond delay="499"/>
                                          </p:stCondLst>
                                        </p:cTn>
                                        <p:tgtEl>
                                          <p:spTgt spid="115"/>
                                        </p:tgtEl>
                                        <p:attrNameLst>
                                          <p:attrName>style.visibility</p:attrName>
                                        </p:attrNameLst>
                                      </p:cBhvr>
                                      <p:to>
                                        <p:strVal val="hidden"/>
                                      </p:to>
                                    </p:set>
                                  </p:childTnLst>
                                </p:cTn>
                              </p:par>
                              <p:par>
                                <p:cTn id="118" presetID="10" presetClass="entr" presetSubtype="0" fill="hold" grpId="0" nodeType="withEffect">
                                  <p:stCondLst>
                                    <p:cond delay="0"/>
                                  </p:stCondLst>
                                  <p:childTnLst>
                                    <p:set>
                                      <p:cBhvr>
                                        <p:cTn id="119" dur="1" fill="hold">
                                          <p:stCondLst>
                                            <p:cond delay="0"/>
                                          </p:stCondLst>
                                        </p:cTn>
                                        <p:tgtEl>
                                          <p:spTgt spid="45"/>
                                        </p:tgtEl>
                                        <p:attrNameLst>
                                          <p:attrName>style.visibility</p:attrName>
                                        </p:attrNameLst>
                                      </p:cBhvr>
                                      <p:to>
                                        <p:strVal val="visible"/>
                                      </p:to>
                                    </p:set>
                                    <p:animEffect transition="in" filter="fade">
                                      <p:cBhvr>
                                        <p:cTn id="120" dur="500"/>
                                        <p:tgtEl>
                                          <p:spTgt spid="45"/>
                                        </p:tgtEl>
                                      </p:cBhvr>
                                    </p:animEffect>
                                  </p:childTnLst>
                                </p:cTn>
                              </p:par>
                            </p:childTnLst>
                          </p:cTn>
                        </p:par>
                        <p:par>
                          <p:cTn id="121" fill="hold">
                            <p:stCondLst>
                              <p:cond delay="1500"/>
                            </p:stCondLst>
                            <p:childTnLst>
                              <p:par>
                                <p:cTn id="122" presetID="10" presetClass="entr" presetSubtype="0" fill="hold" nodeType="afterEffect">
                                  <p:stCondLst>
                                    <p:cond delay="0"/>
                                  </p:stCondLst>
                                  <p:childTnLst>
                                    <p:set>
                                      <p:cBhvr>
                                        <p:cTn id="123" dur="1000" fill="hold">
                                          <p:stCondLst>
                                            <p:cond delay="0"/>
                                          </p:stCondLst>
                                        </p:cTn>
                                        <p:tgtEl>
                                          <p:spTgt spid="9"/>
                                        </p:tgtEl>
                                        <p:attrNameLst>
                                          <p:attrName>style.visibility</p:attrName>
                                        </p:attrNameLst>
                                      </p:cBhvr>
                                      <p:to>
                                        <p:strVal val="visible"/>
                                      </p:to>
                                    </p:set>
                                    <p:animEffect transition="in" filter="fade">
                                      <p:cBhvr>
                                        <p:cTn id="124" dur="1000"/>
                                        <p:tgtEl>
                                          <p:spTgt spid="9"/>
                                        </p:tgtEl>
                                      </p:cBhvr>
                                    </p:animEffect>
                                  </p:childTnLst>
                                </p:cTn>
                              </p:par>
                              <p:par>
                                <p:cTn id="125" presetID="6" presetClass="emph" presetSubtype="0" fill="hold" nodeType="withEffect">
                                  <p:stCondLst>
                                    <p:cond delay="0"/>
                                  </p:stCondLst>
                                  <p:childTnLst>
                                    <p:animScale>
                                      <p:cBhvr>
                                        <p:cTn id="126" dur="500" fill="hold"/>
                                        <p:tgtEl>
                                          <p:spTgt spid="44"/>
                                        </p:tgtEl>
                                      </p:cBhvr>
                                      <p:by x="135000" y="135000"/>
                                    </p:animScale>
                                  </p:childTnLst>
                                </p:cTn>
                              </p:par>
                              <p:par>
                                <p:cTn id="127" presetID="32" presetClass="emph" presetSubtype="0" fill="hold" nodeType="withEffect">
                                  <p:stCondLst>
                                    <p:cond delay="0"/>
                                  </p:stCondLst>
                                  <p:childTnLst>
                                    <p:animRot by="120000">
                                      <p:cBhvr>
                                        <p:cTn id="128" dur="100" fill="hold">
                                          <p:stCondLst>
                                            <p:cond delay="0"/>
                                          </p:stCondLst>
                                        </p:cTn>
                                        <p:tgtEl>
                                          <p:spTgt spid="44"/>
                                        </p:tgtEl>
                                        <p:attrNameLst>
                                          <p:attrName>r</p:attrName>
                                        </p:attrNameLst>
                                      </p:cBhvr>
                                    </p:animRot>
                                    <p:animRot by="-240000">
                                      <p:cBhvr>
                                        <p:cTn id="129" dur="200" fill="hold">
                                          <p:stCondLst>
                                            <p:cond delay="200"/>
                                          </p:stCondLst>
                                        </p:cTn>
                                        <p:tgtEl>
                                          <p:spTgt spid="44"/>
                                        </p:tgtEl>
                                        <p:attrNameLst>
                                          <p:attrName>r</p:attrName>
                                        </p:attrNameLst>
                                      </p:cBhvr>
                                    </p:animRot>
                                    <p:animRot by="240000">
                                      <p:cBhvr>
                                        <p:cTn id="130" dur="200" fill="hold">
                                          <p:stCondLst>
                                            <p:cond delay="400"/>
                                          </p:stCondLst>
                                        </p:cTn>
                                        <p:tgtEl>
                                          <p:spTgt spid="44"/>
                                        </p:tgtEl>
                                        <p:attrNameLst>
                                          <p:attrName>r</p:attrName>
                                        </p:attrNameLst>
                                      </p:cBhvr>
                                    </p:animRot>
                                    <p:animRot by="-240000">
                                      <p:cBhvr>
                                        <p:cTn id="131" dur="200" fill="hold">
                                          <p:stCondLst>
                                            <p:cond delay="600"/>
                                          </p:stCondLst>
                                        </p:cTn>
                                        <p:tgtEl>
                                          <p:spTgt spid="44"/>
                                        </p:tgtEl>
                                        <p:attrNameLst>
                                          <p:attrName>r</p:attrName>
                                        </p:attrNameLst>
                                      </p:cBhvr>
                                    </p:animRot>
                                    <p:animRot by="120000">
                                      <p:cBhvr>
                                        <p:cTn id="132" dur="200" fill="hold">
                                          <p:stCondLst>
                                            <p:cond delay="800"/>
                                          </p:stCondLst>
                                        </p:cTn>
                                        <p:tgtEl>
                                          <p:spTgt spid="44"/>
                                        </p:tgtEl>
                                        <p:attrNameLst>
                                          <p:attrName>r</p:attrName>
                                        </p:attrNameLst>
                                      </p:cBhvr>
                                    </p:animRot>
                                  </p:childTnLst>
                                </p:cTn>
                              </p:par>
                              <p:par>
                                <p:cTn id="133" presetID="23" presetClass="entr" presetSubtype="16" repeatCount="indefinite" fill="hold" grpId="0" nodeType="withEffect">
                                  <p:stCondLst>
                                    <p:cond delay="0"/>
                                  </p:stCondLst>
                                  <p:endCondLst>
                                    <p:cond evt="onNext" delay="0">
                                      <p:tgtEl>
                                        <p:sldTgt/>
                                      </p:tgtEl>
                                    </p:cond>
                                  </p:endCondLst>
                                  <p:childTnLst>
                                    <p:set>
                                      <p:cBhvr>
                                        <p:cTn id="134" dur="1" fill="hold">
                                          <p:stCondLst>
                                            <p:cond delay="0"/>
                                          </p:stCondLst>
                                        </p:cTn>
                                        <p:tgtEl>
                                          <p:spTgt spid="86"/>
                                        </p:tgtEl>
                                        <p:attrNameLst>
                                          <p:attrName>style.visibility</p:attrName>
                                        </p:attrNameLst>
                                      </p:cBhvr>
                                      <p:to>
                                        <p:strVal val="visible"/>
                                      </p:to>
                                    </p:set>
                                    <p:anim calcmode="lin" valueType="num">
                                      <p:cBhvr>
                                        <p:cTn id="135" dur="2000" fill="hold"/>
                                        <p:tgtEl>
                                          <p:spTgt spid="86"/>
                                        </p:tgtEl>
                                        <p:attrNameLst>
                                          <p:attrName>ppt_w</p:attrName>
                                        </p:attrNameLst>
                                      </p:cBhvr>
                                      <p:tavLst>
                                        <p:tav tm="0">
                                          <p:val>
                                            <p:fltVal val="0"/>
                                          </p:val>
                                        </p:tav>
                                        <p:tav tm="100000">
                                          <p:val>
                                            <p:strVal val="#ppt_w"/>
                                          </p:val>
                                        </p:tav>
                                      </p:tavLst>
                                    </p:anim>
                                    <p:anim calcmode="lin" valueType="num">
                                      <p:cBhvr>
                                        <p:cTn id="136" dur="2000" fill="hold"/>
                                        <p:tgtEl>
                                          <p:spTgt spid="86"/>
                                        </p:tgtEl>
                                        <p:attrNameLst>
                                          <p:attrName>ppt_h</p:attrName>
                                        </p:attrNameLst>
                                      </p:cBhvr>
                                      <p:tavLst>
                                        <p:tav tm="0">
                                          <p:val>
                                            <p:fltVal val="0"/>
                                          </p:val>
                                        </p:tav>
                                        <p:tav tm="100000">
                                          <p:val>
                                            <p:strVal val="#ppt_h"/>
                                          </p:val>
                                        </p:tav>
                                      </p:tavLst>
                                    </p:anim>
                                  </p:childTnLst>
                                </p:cTn>
                              </p:par>
                              <p:par>
                                <p:cTn id="137" presetID="10" presetClass="exit" presetSubtype="0" repeatCount="indefinite" fill="hold" grpId="1" nodeType="withEffect">
                                  <p:stCondLst>
                                    <p:cond delay="0"/>
                                  </p:stCondLst>
                                  <p:endCondLst>
                                    <p:cond evt="onNext" delay="0">
                                      <p:tgtEl>
                                        <p:sldTgt/>
                                      </p:tgtEl>
                                    </p:cond>
                                  </p:endCondLst>
                                  <p:childTnLst>
                                    <p:animEffect transition="out" filter="fade">
                                      <p:cBhvr>
                                        <p:cTn id="138" dur="2000"/>
                                        <p:tgtEl>
                                          <p:spTgt spid="86"/>
                                        </p:tgtEl>
                                      </p:cBhvr>
                                    </p:animEffect>
                                    <p:set>
                                      <p:cBhvr>
                                        <p:cTn id="139" dur="1" fill="hold">
                                          <p:stCondLst>
                                            <p:cond delay="1999"/>
                                          </p:stCondLst>
                                        </p:cTn>
                                        <p:tgtEl>
                                          <p:spTgt spid="86"/>
                                        </p:tgtEl>
                                        <p:attrNameLst>
                                          <p:attrName>style.visibility</p:attrName>
                                        </p:attrNameLst>
                                      </p:cBhvr>
                                      <p:to>
                                        <p:strVal val="hidden"/>
                                      </p:to>
                                    </p:set>
                                  </p:childTnLst>
                                </p:cTn>
                              </p:par>
                              <p:par>
                                <p:cTn id="140" presetID="23" presetClass="entr" presetSubtype="16" repeatCount="indefinite" fill="hold" grpId="0" nodeType="withEffect">
                                  <p:stCondLst>
                                    <p:cond delay="500"/>
                                  </p:stCondLst>
                                  <p:endCondLst>
                                    <p:cond evt="onNext" delay="0">
                                      <p:tgtEl>
                                        <p:sldTgt/>
                                      </p:tgtEl>
                                    </p:cond>
                                  </p:endCondLst>
                                  <p:childTnLst>
                                    <p:set>
                                      <p:cBhvr>
                                        <p:cTn id="141" dur="1" fill="hold">
                                          <p:stCondLst>
                                            <p:cond delay="0"/>
                                          </p:stCondLst>
                                        </p:cTn>
                                        <p:tgtEl>
                                          <p:spTgt spid="88"/>
                                        </p:tgtEl>
                                        <p:attrNameLst>
                                          <p:attrName>style.visibility</p:attrName>
                                        </p:attrNameLst>
                                      </p:cBhvr>
                                      <p:to>
                                        <p:strVal val="visible"/>
                                      </p:to>
                                    </p:set>
                                    <p:anim calcmode="lin" valueType="num">
                                      <p:cBhvr>
                                        <p:cTn id="142" dur="2000" fill="hold"/>
                                        <p:tgtEl>
                                          <p:spTgt spid="88"/>
                                        </p:tgtEl>
                                        <p:attrNameLst>
                                          <p:attrName>ppt_w</p:attrName>
                                        </p:attrNameLst>
                                      </p:cBhvr>
                                      <p:tavLst>
                                        <p:tav tm="0">
                                          <p:val>
                                            <p:fltVal val="0"/>
                                          </p:val>
                                        </p:tav>
                                        <p:tav tm="100000">
                                          <p:val>
                                            <p:strVal val="#ppt_w"/>
                                          </p:val>
                                        </p:tav>
                                      </p:tavLst>
                                    </p:anim>
                                    <p:anim calcmode="lin" valueType="num">
                                      <p:cBhvr>
                                        <p:cTn id="143" dur="2000" fill="hold"/>
                                        <p:tgtEl>
                                          <p:spTgt spid="88"/>
                                        </p:tgtEl>
                                        <p:attrNameLst>
                                          <p:attrName>ppt_h</p:attrName>
                                        </p:attrNameLst>
                                      </p:cBhvr>
                                      <p:tavLst>
                                        <p:tav tm="0">
                                          <p:val>
                                            <p:fltVal val="0"/>
                                          </p:val>
                                        </p:tav>
                                        <p:tav tm="100000">
                                          <p:val>
                                            <p:strVal val="#ppt_h"/>
                                          </p:val>
                                        </p:tav>
                                      </p:tavLst>
                                    </p:anim>
                                  </p:childTnLst>
                                </p:cTn>
                              </p:par>
                              <p:par>
                                <p:cTn id="144" presetID="10" presetClass="exit" presetSubtype="0" repeatCount="indefinite" fill="hold" grpId="1" nodeType="withEffect">
                                  <p:stCondLst>
                                    <p:cond delay="500"/>
                                  </p:stCondLst>
                                  <p:endCondLst>
                                    <p:cond evt="onNext" delay="0">
                                      <p:tgtEl>
                                        <p:sldTgt/>
                                      </p:tgtEl>
                                    </p:cond>
                                  </p:endCondLst>
                                  <p:childTnLst>
                                    <p:animEffect transition="out" filter="fade">
                                      <p:cBhvr>
                                        <p:cTn id="145" dur="2000"/>
                                        <p:tgtEl>
                                          <p:spTgt spid="88"/>
                                        </p:tgtEl>
                                      </p:cBhvr>
                                    </p:animEffect>
                                    <p:set>
                                      <p:cBhvr>
                                        <p:cTn id="146" dur="1" fill="hold">
                                          <p:stCondLst>
                                            <p:cond delay="1999"/>
                                          </p:stCondLst>
                                        </p:cTn>
                                        <p:tgtEl>
                                          <p:spTgt spid="88"/>
                                        </p:tgtEl>
                                        <p:attrNameLst>
                                          <p:attrName>style.visibility</p:attrName>
                                        </p:attrNameLst>
                                      </p:cBhvr>
                                      <p:to>
                                        <p:strVal val="hidden"/>
                                      </p:to>
                                    </p:set>
                                  </p:childTnLst>
                                </p:cTn>
                              </p:par>
                              <p:par>
                                <p:cTn id="147" presetID="23" presetClass="entr" presetSubtype="16" repeatCount="indefinite" fill="hold" grpId="0" nodeType="withEffect">
                                  <p:stCondLst>
                                    <p:cond delay="1000"/>
                                  </p:stCondLst>
                                  <p:endCondLst>
                                    <p:cond evt="onNext" delay="0">
                                      <p:tgtEl>
                                        <p:sldTgt/>
                                      </p:tgtEl>
                                    </p:cond>
                                  </p:endCondLst>
                                  <p:childTnLst>
                                    <p:set>
                                      <p:cBhvr>
                                        <p:cTn id="148" dur="1" fill="hold">
                                          <p:stCondLst>
                                            <p:cond delay="0"/>
                                          </p:stCondLst>
                                        </p:cTn>
                                        <p:tgtEl>
                                          <p:spTgt spid="89"/>
                                        </p:tgtEl>
                                        <p:attrNameLst>
                                          <p:attrName>style.visibility</p:attrName>
                                        </p:attrNameLst>
                                      </p:cBhvr>
                                      <p:to>
                                        <p:strVal val="visible"/>
                                      </p:to>
                                    </p:set>
                                    <p:anim calcmode="lin" valueType="num">
                                      <p:cBhvr>
                                        <p:cTn id="149" dur="2000" fill="hold"/>
                                        <p:tgtEl>
                                          <p:spTgt spid="89"/>
                                        </p:tgtEl>
                                        <p:attrNameLst>
                                          <p:attrName>ppt_w</p:attrName>
                                        </p:attrNameLst>
                                      </p:cBhvr>
                                      <p:tavLst>
                                        <p:tav tm="0">
                                          <p:val>
                                            <p:fltVal val="0"/>
                                          </p:val>
                                        </p:tav>
                                        <p:tav tm="100000">
                                          <p:val>
                                            <p:strVal val="#ppt_w"/>
                                          </p:val>
                                        </p:tav>
                                      </p:tavLst>
                                    </p:anim>
                                    <p:anim calcmode="lin" valueType="num">
                                      <p:cBhvr>
                                        <p:cTn id="150" dur="2000" fill="hold"/>
                                        <p:tgtEl>
                                          <p:spTgt spid="89"/>
                                        </p:tgtEl>
                                        <p:attrNameLst>
                                          <p:attrName>ppt_h</p:attrName>
                                        </p:attrNameLst>
                                      </p:cBhvr>
                                      <p:tavLst>
                                        <p:tav tm="0">
                                          <p:val>
                                            <p:fltVal val="0"/>
                                          </p:val>
                                        </p:tav>
                                        <p:tav tm="100000">
                                          <p:val>
                                            <p:strVal val="#ppt_h"/>
                                          </p:val>
                                        </p:tav>
                                      </p:tavLst>
                                    </p:anim>
                                  </p:childTnLst>
                                </p:cTn>
                              </p:par>
                              <p:par>
                                <p:cTn id="151" presetID="10" presetClass="exit" presetSubtype="0" repeatCount="indefinite" fill="hold" grpId="1" nodeType="withEffect">
                                  <p:stCondLst>
                                    <p:cond delay="1000"/>
                                  </p:stCondLst>
                                  <p:endCondLst>
                                    <p:cond evt="onNext" delay="0">
                                      <p:tgtEl>
                                        <p:sldTgt/>
                                      </p:tgtEl>
                                    </p:cond>
                                  </p:endCondLst>
                                  <p:childTnLst>
                                    <p:animEffect transition="out" filter="fade">
                                      <p:cBhvr>
                                        <p:cTn id="152" dur="2000"/>
                                        <p:tgtEl>
                                          <p:spTgt spid="89"/>
                                        </p:tgtEl>
                                      </p:cBhvr>
                                    </p:animEffect>
                                    <p:set>
                                      <p:cBhvr>
                                        <p:cTn id="153" dur="1" fill="hold">
                                          <p:stCondLst>
                                            <p:cond delay="1999"/>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bldLvl="0" animBg="1"/>
      <p:bldP spid="86" grpId="1" bldLvl="0" animBg="1"/>
      <p:bldP spid="88" grpId="0" bldLvl="0" animBg="1"/>
      <p:bldP spid="88" grpId="1" bldLvl="0" animBg="1"/>
      <p:bldP spid="89" grpId="0" bldLvl="0" animBg="1"/>
      <p:bldP spid="89" grpId="1" bldLvl="0" animBg="1"/>
      <p:bldP spid="22" grpId="0" bldLvl="0" animBg="1"/>
      <p:bldP spid="22" grpId="1" bldLvl="0" animBg="1"/>
      <p:bldP spid="22" grpId="2" bldLvl="0" animBg="1"/>
      <p:bldP spid="23" grpId="0" bldLvl="0" animBg="1"/>
      <p:bldP spid="23" grpId="1" bldLvl="0" animBg="1"/>
      <p:bldP spid="23" grpId="2" bldLvl="0" animBg="1"/>
      <p:bldP spid="24" grpId="0" bldLvl="0" animBg="1"/>
      <p:bldP spid="24" grpId="1" bldLvl="0" animBg="1"/>
      <p:bldP spid="24" grpId="2" bldLvl="0" animBg="1"/>
      <p:bldP spid="144" grpId="0" bldLvl="0" animBg="1"/>
      <p:bldP spid="144" grpId="1" bldLvl="0" animBg="1"/>
      <p:bldP spid="144" grpId="2" bldLvl="0" animBg="1"/>
      <p:bldP spid="145" grpId="0" bldLvl="0" animBg="1"/>
      <p:bldP spid="145" grpId="1" bldLvl="0" animBg="1"/>
      <p:bldP spid="145" grpId="2" bldLvl="0" animBg="1"/>
      <p:bldP spid="114" grpId="0" bldLvl="0" animBg="1"/>
      <p:bldP spid="115" grpId="0" bldLvl="0" animBg="1"/>
      <p:bldP spid="116" grpId="0" bldLvl="0" animBg="1"/>
      <p:bldP spid="35" grpId="0" bldLvl="0" animBg="1"/>
      <p:bldP spid="35" grpId="1" bldLvl="0" animBg="1"/>
      <p:bldP spid="38" grpId="0" bldLvl="0" animBg="1"/>
      <p:bldP spid="45" grpId="0" bldLvl="0" animBg="1"/>
      <p:bldP spid="46" grpId="0" bldLvl="0" animBg="1"/>
      <p:bldP spid="146" grpId="0" bldLvl="0" animBg="1"/>
      <p:bldP spid="146" grpId="1" bldLvl="0" animBg="1"/>
      <p:bldP spid="146" grpId="2"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3300386" y="1499119"/>
            <a:ext cx="2337192" cy="1482571"/>
          </a:xfrm>
          <a:prstGeom prst="rect">
            <a:avLst/>
          </a:prstGeom>
        </p:spPr>
      </p:pic>
      <p:sp>
        <p:nvSpPr>
          <p:cNvPr id="5" name="标题 2"/>
          <p:cNvSpPr txBox="1"/>
          <p:nvPr/>
        </p:nvSpPr>
        <p:spPr>
          <a:xfrm>
            <a:off x="769698" y="84309"/>
            <a:ext cx="6974912" cy="503947"/>
          </a:xfrm>
          <a:prstGeom prst="rect">
            <a:avLst/>
          </a:prstGeom>
        </p:spPr>
        <p:txBody>
          <a:bodyPr vert="horz" lIns="121907" tIns="60953" rIns="121907" bIns="60953" rtlCol="0" anchor="ctr">
            <a:no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fontAlgn="auto"/>
            <a:r>
              <a:rPr sz="2400" b="1" noProof="1">
                <a:solidFill>
                  <a:schemeClr val="tx1"/>
                </a:solidFill>
                <a:latin typeface="微软雅黑" panose="020B0503020204020204" pitchFamily="34" charset="-122"/>
                <a:ea typeface="微软雅黑" panose="020B0503020204020204" pitchFamily="34" charset="-122"/>
                <a:cs typeface="+mj-cs"/>
                <a:sym typeface="+mn-ea"/>
              </a:rPr>
              <a:t>合规科技赋能八大痛点</a:t>
            </a:r>
            <a:endParaRPr sz="2400" b="1" noProof="1">
              <a:solidFill>
                <a:schemeClr val="tx1"/>
              </a:solidFill>
              <a:latin typeface="微软雅黑" panose="020B0503020204020204" pitchFamily="34" charset="-122"/>
              <a:ea typeface="微软雅黑" panose="020B0503020204020204" pitchFamily="34" charset="-122"/>
              <a:cs typeface="+mj-cs"/>
              <a:sym typeface="+mn-ea"/>
            </a:endParaRPr>
          </a:p>
        </p:txBody>
      </p:sp>
      <p:pic>
        <p:nvPicPr>
          <p:cNvPr id="90" name="图片 89"/>
          <p:cNvPicPr>
            <a:picLocks noChangeAspect="1"/>
          </p:cNvPicPr>
          <p:nvPr/>
        </p:nvPicPr>
        <p:blipFill>
          <a:blip r:embed="rId2"/>
          <a:stretch>
            <a:fillRect/>
          </a:stretch>
        </p:blipFill>
        <p:spPr>
          <a:xfrm>
            <a:off x="643188" y="1474356"/>
            <a:ext cx="2280682" cy="1518762"/>
          </a:xfrm>
          <a:prstGeom prst="rect">
            <a:avLst/>
          </a:prstGeom>
        </p:spPr>
      </p:pic>
      <p:sp>
        <p:nvSpPr>
          <p:cNvPr id="45" name="right-arrow-angle_38577"/>
          <p:cNvSpPr>
            <a:spLocks noChangeAspect="1"/>
          </p:cNvSpPr>
          <p:nvPr>
            <p:custDataLst>
              <p:tags r:id="rId3"/>
            </p:custDataLst>
          </p:nvPr>
        </p:nvSpPr>
        <p:spPr bwMode="auto">
          <a:xfrm>
            <a:off x="3010856" y="1915635"/>
            <a:ext cx="144765" cy="219052"/>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right-arrow-angle_38577"/>
          <p:cNvSpPr>
            <a:spLocks noChangeAspect="1"/>
          </p:cNvSpPr>
          <p:nvPr>
            <p:custDataLst>
              <p:tags r:id="rId4"/>
            </p:custDataLst>
          </p:nvPr>
        </p:nvSpPr>
        <p:spPr bwMode="auto">
          <a:xfrm>
            <a:off x="3136573" y="1915635"/>
            <a:ext cx="144765" cy="219052"/>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right-arrow-angle_38577"/>
          <p:cNvSpPr>
            <a:spLocks noChangeAspect="1"/>
          </p:cNvSpPr>
          <p:nvPr>
            <p:custDataLst>
              <p:tags r:id="rId5"/>
            </p:custDataLst>
          </p:nvPr>
        </p:nvSpPr>
        <p:spPr bwMode="auto">
          <a:xfrm>
            <a:off x="5851550" y="1915635"/>
            <a:ext cx="144765" cy="219052"/>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right-arrow-angle_38577"/>
          <p:cNvSpPr>
            <a:spLocks noChangeAspect="1"/>
          </p:cNvSpPr>
          <p:nvPr>
            <p:custDataLst>
              <p:tags r:id="rId6"/>
            </p:custDataLst>
          </p:nvPr>
        </p:nvSpPr>
        <p:spPr bwMode="auto">
          <a:xfrm>
            <a:off x="5977267" y="1915635"/>
            <a:ext cx="144765" cy="219052"/>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9" name="right-arrow-angle_38577"/>
          <p:cNvSpPr>
            <a:spLocks noChangeAspect="1"/>
          </p:cNvSpPr>
          <p:nvPr>
            <p:custDataLst>
              <p:tags r:id="rId7"/>
            </p:custDataLst>
          </p:nvPr>
        </p:nvSpPr>
        <p:spPr bwMode="auto">
          <a:xfrm>
            <a:off x="8705578" y="1915635"/>
            <a:ext cx="144765" cy="219052"/>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right-arrow-angle_38577"/>
          <p:cNvSpPr>
            <a:spLocks noChangeAspect="1"/>
          </p:cNvSpPr>
          <p:nvPr>
            <p:custDataLst>
              <p:tags r:id="rId8"/>
            </p:custDataLst>
          </p:nvPr>
        </p:nvSpPr>
        <p:spPr bwMode="auto">
          <a:xfrm>
            <a:off x="8831295" y="1915635"/>
            <a:ext cx="144765" cy="219052"/>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40" name="直接连接符 39"/>
          <p:cNvCxnSpPr/>
          <p:nvPr>
            <p:custDataLst>
              <p:tags r:id="rId9"/>
            </p:custDataLst>
          </p:nvPr>
        </p:nvCxnSpPr>
        <p:spPr>
          <a:xfrm>
            <a:off x="618426" y="3865517"/>
            <a:ext cx="375246" cy="0"/>
          </a:xfrm>
          <a:prstGeom prst="line">
            <a:avLst/>
          </a:prstGeom>
          <a:ln w="38100">
            <a:solidFill>
              <a:srgbClr val="3498DB"/>
            </a:solidFill>
          </a:ln>
        </p:spPr>
        <p:style>
          <a:lnRef idx="1">
            <a:srgbClr val="1F74AD"/>
          </a:lnRef>
          <a:fillRef idx="0">
            <a:srgbClr val="1F74AD"/>
          </a:fillRef>
          <a:effectRef idx="0">
            <a:srgbClr val="1F74AD"/>
          </a:effectRef>
          <a:fontRef idx="minor">
            <a:srgbClr val="000000"/>
          </a:fontRef>
        </p:style>
      </p:cxnSp>
      <p:cxnSp>
        <p:nvCxnSpPr>
          <p:cNvPr id="53" name="直接连接符 52"/>
          <p:cNvCxnSpPr/>
          <p:nvPr>
            <p:custDataLst>
              <p:tags r:id="rId10"/>
            </p:custDataLst>
          </p:nvPr>
        </p:nvCxnSpPr>
        <p:spPr>
          <a:xfrm>
            <a:off x="3501025" y="3867422"/>
            <a:ext cx="375246" cy="0"/>
          </a:xfrm>
          <a:prstGeom prst="line">
            <a:avLst/>
          </a:prstGeom>
          <a:ln w="38100">
            <a:solidFill>
              <a:srgbClr val="1AA3AA"/>
            </a:solidFill>
          </a:ln>
        </p:spPr>
        <p:style>
          <a:lnRef idx="1">
            <a:srgbClr val="1F74AD"/>
          </a:lnRef>
          <a:fillRef idx="0">
            <a:srgbClr val="1F74AD"/>
          </a:fillRef>
          <a:effectRef idx="0">
            <a:srgbClr val="1F74AD"/>
          </a:effectRef>
          <a:fontRef idx="minor">
            <a:srgbClr val="000000"/>
          </a:fontRef>
        </p:style>
      </p:cxnSp>
      <p:cxnSp>
        <p:nvCxnSpPr>
          <p:cNvPr id="54" name="直接连接符 53"/>
          <p:cNvCxnSpPr/>
          <p:nvPr>
            <p:custDataLst>
              <p:tags r:id="rId11"/>
            </p:custDataLst>
          </p:nvPr>
        </p:nvCxnSpPr>
        <p:spPr>
          <a:xfrm>
            <a:off x="6315052" y="3871231"/>
            <a:ext cx="375246" cy="0"/>
          </a:xfrm>
          <a:prstGeom prst="line">
            <a:avLst/>
          </a:prstGeom>
          <a:ln w="38100">
            <a:solidFill>
              <a:srgbClr val="9BBB59"/>
            </a:solidFill>
          </a:ln>
        </p:spPr>
        <p:style>
          <a:lnRef idx="1">
            <a:srgbClr val="1F74AD"/>
          </a:lnRef>
          <a:fillRef idx="0">
            <a:srgbClr val="1F74AD"/>
          </a:fillRef>
          <a:effectRef idx="0">
            <a:srgbClr val="1F74AD"/>
          </a:effectRef>
          <a:fontRef idx="minor">
            <a:srgbClr val="000000"/>
          </a:fontRef>
        </p:style>
      </p:cxnSp>
      <p:cxnSp>
        <p:nvCxnSpPr>
          <p:cNvPr id="77" name="直接连接符 76"/>
          <p:cNvCxnSpPr/>
          <p:nvPr>
            <p:custDataLst>
              <p:tags r:id="rId12"/>
            </p:custDataLst>
          </p:nvPr>
        </p:nvCxnSpPr>
        <p:spPr>
          <a:xfrm>
            <a:off x="9165270" y="3871231"/>
            <a:ext cx="375246" cy="0"/>
          </a:xfrm>
          <a:prstGeom prst="line">
            <a:avLst/>
          </a:prstGeom>
          <a:ln w="38100">
            <a:solidFill>
              <a:srgbClr val="FFC000"/>
            </a:solidFill>
          </a:ln>
        </p:spPr>
        <p:style>
          <a:lnRef idx="1">
            <a:srgbClr val="1F74AD"/>
          </a:lnRef>
          <a:fillRef idx="0">
            <a:srgbClr val="1F74AD"/>
          </a:fillRef>
          <a:effectRef idx="0">
            <a:srgbClr val="1F74AD"/>
          </a:effectRef>
          <a:fontRef idx="minor">
            <a:srgbClr val="000000"/>
          </a:fontRef>
        </p:style>
      </p:cxnSp>
      <p:grpSp>
        <p:nvGrpSpPr>
          <p:cNvPr id="62" name="组合 61"/>
          <p:cNvGrpSpPr/>
          <p:nvPr/>
        </p:nvGrpSpPr>
        <p:grpSpPr>
          <a:xfrm>
            <a:off x="273656" y="2507394"/>
            <a:ext cx="831763" cy="831763"/>
            <a:chOff x="438" y="3378"/>
            <a:chExt cx="1310" cy="1310"/>
          </a:xfrm>
        </p:grpSpPr>
        <p:grpSp>
          <p:nvGrpSpPr>
            <p:cNvPr id="8" name="组合 7"/>
            <p:cNvGrpSpPr/>
            <p:nvPr/>
          </p:nvGrpSpPr>
          <p:grpSpPr>
            <a:xfrm>
              <a:off x="438" y="3378"/>
              <a:ext cx="1310" cy="1310"/>
              <a:chOff x="996951" y="-4946718"/>
              <a:chExt cx="16062324" cy="16060318"/>
            </a:xfrm>
          </p:grpSpPr>
          <p:sp>
            <p:nvSpPr>
              <p:cNvPr id="19" name="椭圆 18"/>
              <p:cNvSpPr/>
              <p:nvPr/>
            </p:nvSpPr>
            <p:spPr>
              <a:xfrm>
                <a:off x="2770188" y="-3173702"/>
                <a:ext cx="12515850" cy="12514286"/>
              </a:xfrm>
              <a:prstGeom prst="ellipse">
                <a:avLst/>
              </a:prstGeom>
              <a:gradFill flip="none" rotWithShape="1">
                <a:gsLst>
                  <a:gs pos="55000">
                    <a:srgbClr val="C69D7A">
                      <a:alpha val="0"/>
                    </a:srgbClr>
                  </a:gs>
                  <a:gs pos="100000">
                    <a:srgbClr val="583F33"/>
                  </a:gs>
                  <a:gs pos="85000">
                    <a:srgbClr val="C69D7A">
                      <a:alpha val="50000"/>
                    </a:srgbClr>
                  </a:gs>
                </a:gsLst>
                <a:path path="circle">
                  <a:fillToRect l="50000" t="50000" r="50000" b="50000"/>
                </a:path>
                <a:tileRect/>
              </a:gradFill>
              <a:ln>
                <a:noFill/>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sp>
            <p:nvSpPr>
              <p:cNvPr id="20" name="椭圆 19"/>
              <p:cNvSpPr/>
              <p:nvPr/>
            </p:nvSpPr>
            <p:spPr>
              <a:xfrm>
                <a:off x="4001460" y="-1942584"/>
                <a:ext cx="10053306" cy="10052050"/>
              </a:xfrm>
              <a:prstGeom prst="ellipse">
                <a:avLst/>
              </a:prstGeom>
              <a:gradFill flip="none" rotWithShape="1">
                <a:gsLst>
                  <a:gs pos="52000">
                    <a:srgbClr val="C69D7A">
                      <a:alpha val="0"/>
                    </a:srgbClr>
                  </a:gs>
                  <a:gs pos="100000">
                    <a:srgbClr val="583F33">
                      <a:alpha val="80000"/>
                    </a:srgbClr>
                  </a:gs>
                  <a:gs pos="85000">
                    <a:srgbClr val="C69D7A">
                      <a:alpha val="80000"/>
                    </a:srgbClr>
                  </a:gs>
                </a:gsLst>
                <a:path path="circle">
                  <a:fillToRect l="50000" t="50000" r="50000" b="50000"/>
                </a:path>
                <a:tileRect/>
              </a:gradFill>
              <a:ln>
                <a:gradFill flip="none" rotWithShape="1">
                  <a:gsLst>
                    <a:gs pos="81000">
                      <a:srgbClr val="FAEFD2"/>
                    </a:gs>
                    <a:gs pos="52000">
                      <a:srgbClr val="C69D7A"/>
                    </a:gs>
                    <a:gs pos="14000">
                      <a:srgbClr val="433731"/>
                    </a:gs>
                    <a:gs pos="19000">
                      <a:srgbClr val="FAEFD2"/>
                    </a:gs>
                    <a:gs pos="77000">
                      <a:srgbClr val="583F33"/>
                    </a:gs>
                  </a:gsLst>
                  <a:path path="circle">
                    <a:fillToRect l="100000" t="100000"/>
                  </a:path>
                  <a:tileRect r="-100000" b="-100000"/>
                </a:gradFill>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sp>
            <p:nvSpPr>
              <p:cNvPr id="21" name="椭圆 20"/>
              <p:cNvSpPr/>
              <p:nvPr/>
            </p:nvSpPr>
            <p:spPr>
              <a:xfrm rot="20345168">
                <a:off x="2455863" y="-3487988"/>
                <a:ext cx="13144500" cy="13142858"/>
              </a:xfrm>
              <a:prstGeom prst="ellipse">
                <a:avLst/>
              </a:prstGeom>
              <a:noFill/>
              <a:ln w="6350">
                <a:gradFill>
                  <a:gsLst>
                    <a:gs pos="27000">
                      <a:srgbClr val="583F33">
                        <a:alpha val="50000"/>
                      </a:srgbClr>
                    </a:gs>
                    <a:gs pos="19000">
                      <a:srgbClr val="FAEFD2">
                        <a:alpha val="50000"/>
                      </a:srgbClr>
                    </a:gs>
                    <a:gs pos="85000">
                      <a:srgbClr val="583F33">
                        <a:alpha val="50000"/>
                      </a:srgbClr>
                    </a:gs>
                    <a:gs pos="76000">
                      <a:srgbClr val="C69D7A">
                        <a:alpha val="50000"/>
                      </a:srgbClr>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29" name="椭圆 28"/>
              <p:cNvSpPr/>
              <p:nvPr/>
            </p:nvSpPr>
            <p:spPr>
              <a:xfrm>
                <a:off x="996951" y="-4946718"/>
                <a:ext cx="16062324" cy="16060318"/>
              </a:xfrm>
              <a:prstGeom prst="ellipse">
                <a:avLst/>
              </a:prstGeom>
              <a:noFill/>
              <a:ln w="6350">
                <a:solidFill>
                  <a:srgbClr val="C69D7A">
                    <a:alpha val="5000"/>
                  </a:srgb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31" name="椭圆 30"/>
              <p:cNvSpPr/>
              <p:nvPr/>
            </p:nvSpPr>
            <p:spPr>
              <a:xfrm>
                <a:off x="1827213" y="-4116560"/>
                <a:ext cx="14401800" cy="14400002"/>
              </a:xfrm>
              <a:prstGeom prst="ellipse">
                <a:avLst/>
              </a:prstGeom>
              <a:noFill/>
              <a:ln w="6350">
                <a:solidFill>
                  <a:srgbClr val="C69D7A">
                    <a:alpha val="15000"/>
                  </a:srgb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32" name="任意形状 21"/>
              <p:cNvSpPr/>
              <p:nvPr/>
            </p:nvSpPr>
            <p:spPr>
              <a:xfrm>
                <a:off x="3601244" y="-2343428"/>
                <a:ext cx="10853738" cy="10853738"/>
              </a:xfrm>
              <a:custGeom>
                <a:avLst/>
                <a:gdLst>
                  <a:gd name="connsiteX0" fmla="*/ 165478 w 10853738"/>
                  <a:gd name="connsiteY0" fmla="*/ 4093895 h 10853738"/>
                  <a:gd name="connsiteX1" fmla="*/ 296881 w 10853738"/>
                  <a:gd name="connsiteY1" fmla="*/ 4125377 h 10853738"/>
                  <a:gd name="connsiteX2" fmla="*/ 242639 w 10853738"/>
                  <a:gd name="connsiteY2" fmla="*/ 4360399 h 10853738"/>
                  <a:gd name="connsiteX3" fmla="*/ 135129 w 10853738"/>
                  <a:gd name="connsiteY3" fmla="*/ 5426869 h 10853738"/>
                  <a:gd name="connsiteX4" fmla="*/ 5426869 w 10853738"/>
                  <a:gd name="connsiteY4" fmla="*/ 10718609 h 10853738"/>
                  <a:gd name="connsiteX5" fmla="*/ 8984915 w 10853738"/>
                  <a:gd name="connsiteY5" fmla="*/ 9343911 h 10853738"/>
                  <a:gd name="connsiteX6" fmla="*/ 9003298 w 10853738"/>
                  <a:gd name="connsiteY6" fmla="*/ 9326385 h 10853738"/>
                  <a:gd name="connsiteX7" fmla="*/ 9148983 w 10853738"/>
                  <a:gd name="connsiteY7" fmla="*/ 9374137 h 10853738"/>
                  <a:gd name="connsiteX8" fmla="*/ 9075773 w 10853738"/>
                  <a:gd name="connsiteY8" fmla="*/ 9443936 h 10853738"/>
                  <a:gd name="connsiteX9" fmla="*/ 5426869 w 10853738"/>
                  <a:gd name="connsiteY9" fmla="*/ 10853738 h 10853738"/>
                  <a:gd name="connsiteX10" fmla="*/ 0 w 10853738"/>
                  <a:gd name="connsiteY10" fmla="*/ 5426869 h 10853738"/>
                  <a:gd name="connsiteX11" fmla="*/ 110255 w 10853738"/>
                  <a:gd name="connsiteY11" fmla="*/ 4333166 h 10853738"/>
                  <a:gd name="connsiteX12" fmla="*/ 5426869 w 10853738"/>
                  <a:gd name="connsiteY12" fmla="*/ 0 h 10853738"/>
                  <a:gd name="connsiteX13" fmla="*/ 10853738 w 10853738"/>
                  <a:gd name="connsiteY13" fmla="*/ 5426869 h 10853738"/>
                  <a:gd name="connsiteX14" fmla="*/ 10743483 w 10853738"/>
                  <a:gd name="connsiteY14" fmla="*/ 6520572 h 10853738"/>
                  <a:gd name="connsiteX15" fmla="*/ 10683925 w 10853738"/>
                  <a:gd name="connsiteY15" fmla="*/ 6778626 h 10853738"/>
                  <a:gd name="connsiteX16" fmla="*/ 10552874 w 10853738"/>
                  <a:gd name="connsiteY16" fmla="*/ 6745617 h 10853738"/>
                  <a:gd name="connsiteX17" fmla="*/ 10611100 w 10853738"/>
                  <a:gd name="connsiteY17" fmla="*/ 6493339 h 10853738"/>
                  <a:gd name="connsiteX18" fmla="*/ 10718609 w 10853738"/>
                  <a:gd name="connsiteY18" fmla="*/ 5426869 h 10853738"/>
                  <a:gd name="connsiteX19" fmla="*/ 5426869 w 10853738"/>
                  <a:gd name="connsiteY19" fmla="*/ 135129 h 10853738"/>
                  <a:gd name="connsiteX20" fmla="*/ 1509828 w 10853738"/>
                  <a:gd name="connsiteY20" fmla="*/ 1868823 h 10853738"/>
                  <a:gd name="connsiteX21" fmla="*/ 1453782 w 10853738"/>
                  <a:gd name="connsiteY21" fmla="*/ 1933524 h 10853738"/>
                  <a:gd name="connsiteX22" fmla="*/ 1336023 w 10853738"/>
                  <a:gd name="connsiteY22" fmla="*/ 1863139 h 10853738"/>
                  <a:gd name="connsiteX23" fmla="*/ 1409803 w 10853738"/>
                  <a:gd name="connsiteY23" fmla="*/ 1777965 h 10853738"/>
                  <a:gd name="connsiteX24" fmla="*/ 5426869 w 10853738"/>
                  <a:gd name="connsiteY24" fmla="*/ 0 h 1085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53738" h="10853738">
                    <a:moveTo>
                      <a:pt x="165478" y="4093895"/>
                    </a:moveTo>
                    <a:lnTo>
                      <a:pt x="296881" y="4125377"/>
                    </a:lnTo>
                    <a:lnTo>
                      <a:pt x="242639" y="4360399"/>
                    </a:lnTo>
                    <a:cubicBezTo>
                      <a:pt x="172148" y="4704879"/>
                      <a:pt x="135129" y="5061551"/>
                      <a:pt x="135129" y="5426869"/>
                    </a:cubicBezTo>
                    <a:cubicBezTo>
                      <a:pt x="135129" y="8349416"/>
                      <a:pt x="2504323" y="10718609"/>
                      <a:pt x="5426869" y="10718609"/>
                    </a:cubicBezTo>
                    <a:cubicBezTo>
                      <a:pt x="6796813" y="10718609"/>
                      <a:pt x="8045170" y="10198035"/>
                      <a:pt x="8984915" y="9343911"/>
                    </a:cubicBezTo>
                    <a:lnTo>
                      <a:pt x="9003298" y="9326385"/>
                    </a:lnTo>
                    <a:lnTo>
                      <a:pt x="9148983" y="9374137"/>
                    </a:lnTo>
                    <a:lnTo>
                      <a:pt x="9075773" y="9443936"/>
                    </a:lnTo>
                    <a:cubicBezTo>
                      <a:pt x="8112031" y="10319870"/>
                      <a:pt x="6831796" y="10853738"/>
                      <a:pt x="5426869" y="10853738"/>
                    </a:cubicBezTo>
                    <a:cubicBezTo>
                      <a:pt x="2429692" y="10853738"/>
                      <a:pt x="0" y="8424046"/>
                      <a:pt x="0" y="5426869"/>
                    </a:cubicBezTo>
                    <a:cubicBezTo>
                      <a:pt x="0" y="5052222"/>
                      <a:pt x="37964" y="4686442"/>
                      <a:pt x="110255" y="4333166"/>
                    </a:cubicBezTo>
                    <a:close/>
                    <a:moveTo>
                      <a:pt x="5426869" y="0"/>
                    </a:moveTo>
                    <a:cubicBezTo>
                      <a:pt x="8424046" y="0"/>
                      <a:pt x="10853738" y="2429692"/>
                      <a:pt x="10853738" y="5426869"/>
                    </a:cubicBezTo>
                    <a:cubicBezTo>
                      <a:pt x="10853738" y="5801516"/>
                      <a:pt x="10815774" y="6167296"/>
                      <a:pt x="10743483" y="6520572"/>
                    </a:cubicBezTo>
                    <a:lnTo>
                      <a:pt x="10683925" y="6778626"/>
                    </a:lnTo>
                    <a:lnTo>
                      <a:pt x="10552874" y="6745617"/>
                    </a:lnTo>
                    <a:lnTo>
                      <a:pt x="10611100" y="6493339"/>
                    </a:lnTo>
                    <a:cubicBezTo>
                      <a:pt x="10681590" y="6148860"/>
                      <a:pt x="10718609" y="5792187"/>
                      <a:pt x="10718609" y="5426869"/>
                    </a:cubicBezTo>
                    <a:cubicBezTo>
                      <a:pt x="10718609" y="2504322"/>
                      <a:pt x="8349416" y="135129"/>
                      <a:pt x="5426869" y="135129"/>
                    </a:cubicBezTo>
                    <a:cubicBezTo>
                      <a:pt x="3874267" y="135129"/>
                      <a:pt x="2477834" y="803778"/>
                      <a:pt x="1509828" y="1868823"/>
                    </a:cubicBezTo>
                    <a:lnTo>
                      <a:pt x="1453782" y="1933524"/>
                    </a:lnTo>
                    <a:lnTo>
                      <a:pt x="1336023" y="1863139"/>
                    </a:lnTo>
                    <a:lnTo>
                      <a:pt x="1409803" y="1777965"/>
                    </a:lnTo>
                    <a:cubicBezTo>
                      <a:pt x="2402529" y="685724"/>
                      <a:pt x="3834619" y="0"/>
                      <a:pt x="5426869" y="0"/>
                    </a:cubicBezTo>
                    <a:close/>
                  </a:path>
                </a:pathLst>
              </a:custGeom>
              <a:gradFill flip="none" rotWithShape="1">
                <a:gsLst>
                  <a:gs pos="5000">
                    <a:srgbClr val="583F33"/>
                  </a:gs>
                  <a:gs pos="2000">
                    <a:srgbClr val="C69D7A"/>
                  </a:gs>
                  <a:gs pos="0">
                    <a:srgbClr val="FAEFD2"/>
                  </a:gs>
                  <a:gs pos="100000">
                    <a:srgbClr val="FAEFD2"/>
                  </a:gs>
                  <a:gs pos="97000">
                    <a:srgbClr val="C69D7A"/>
                  </a:gs>
                </a:gsLst>
                <a:lin ang="0" scaled="1"/>
                <a:tileRect/>
              </a:gradFill>
              <a:ln w="3175">
                <a:gradFill>
                  <a:gsLst>
                    <a:gs pos="89000">
                      <a:srgbClr val="000000"/>
                    </a:gs>
                    <a:gs pos="0">
                      <a:srgbClr val="FAEFD2"/>
                    </a:gs>
                    <a:gs pos="32000">
                      <a:srgbClr val="C69D7A"/>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solidFill>
                    <a:sysClr val="windowText" lastClr="000000"/>
                  </a:solidFill>
                </a:endParaRPr>
              </a:p>
            </p:txBody>
          </p:sp>
          <p:sp>
            <p:nvSpPr>
              <p:cNvPr id="34" name="椭圆 33"/>
              <p:cNvSpPr/>
              <p:nvPr/>
            </p:nvSpPr>
            <p:spPr>
              <a:xfrm>
                <a:off x="3281161" y="-2662793"/>
                <a:ext cx="11493904" cy="11492468"/>
              </a:xfrm>
              <a:prstGeom prst="ellipse">
                <a:avLst/>
              </a:prstGeom>
              <a:noFill/>
              <a:ln w="3175">
                <a:gradFill>
                  <a:gsLst>
                    <a:gs pos="34000">
                      <a:srgbClr val="C69D7A"/>
                    </a:gs>
                    <a:gs pos="26000">
                      <a:srgbClr val="FAEFD2"/>
                    </a:gs>
                    <a:gs pos="71000">
                      <a:srgbClr val="583F33"/>
                    </a:gs>
                    <a:gs pos="63000">
                      <a:srgbClr val="FAEFD2"/>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37" name="椭圆 36"/>
              <p:cNvSpPr>
                <a:spLocks noChangeAspect="1"/>
              </p:cNvSpPr>
              <p:nvPr/>
            </p:nvSpPr>
            <p:spPr>
              <a:xfrm>
                <a:off x="3934113" y="-2009922"/>
                <a:ext cx="10188000" cy="10186727"/>
              </a:xfrm>
              <a:prstGeom prst="ellipse">
                <a:avLst/>
              </a:prstGeom>
              <a:solidFill>
                <a:srgbClr val="3498DB">
                  <a:alpha val="80000"/>
                </a:srgbClr>
              </a:solidFill>
              <a:ln w="3175">
                <a:solidFill>
                  <a:srgbClr val="C69D7A">
                    <a:alpha val="34000"/>
                  </a:srgbClr>
                </a:solidFill>
                <a:prstDash val="dash"/>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grpSp>
        <p:sp>
          <p:nvSpPr>
            <p:cNvPr id="38" name="文本框 37"/>
            <p:cNvSpPr txBox="1"/>
            <p:nvPr/>
          </p:nvSpPr>
          <p:spPr>
            <a:xfrm>
              <a:off x="803" y="3791"/>
              <a:ext cx="605" cy="483"/>
            </a:xfrm>
            <a:prstGeom prst="rect">
              <a:avLst/>
            </a:prstGeom>
            <a:noFill/>
          </p:spPr>
          <p:txBody>
            <a:bodyPr wrap="square" rtlCol="0">
              <a:spAutoFit/>
            </a:bodyPr>
            <a:lstStyle/>
            <a:p>
              <a:r>
                <a:rPr lang="zh-CN" altLang="en-US" sz="1400" b="1">
                  <a:solidFill>
                    <a:sysClr val="window" lastClr="FFFFFF"/>
                  </a:solidFill>
                  <a:latin typeface="微软雅黑" panose="020B0503020204020204" pitchFamily="34" charset="-122"/>
                  <a:ea typeface="微软雅黑" panose="020B0503020204020204" pitchFamily="34" charset="-122"/>
                </a:rPr>
                <a:t>法</a:t>
              </a:r>
              <a:endParaRPr lang="zh-CN" altLang="en-US" sz="1400" b="1">
                <a:solidFill>
                  <a:sysClr val="window" lastClr="FFFFFF"/>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8751928" y="1499119"/>
            <a:ext cx="2593705" cy="1864801"/>
            <a:chOff x="9187" y="1720"/>
            <a:chExt cx="4085" cy="2937"/>
          </a:xfrm>
        </p:grpSpPr>
        <p:pic>
          <p:nvPicPr>
            <p:cNvPr id="93" name="图片 92"/>
            <p:cNvPicPr>
              <a:picLocks noChangeAspect="1"/>
            </p:cNvPicPr>
            <p:nvPr/>
          </p:nvPicPr>
          <p:blipFill>
            <a:blip r:embed="rId13"/>
            <a:stretch>
              <a:fillRect/>
            </a:stretch>
          </p:blipFill>
          <p:spPr>
            <a:xfrm>
              <a:off x="9838" y="1720"/>
              <a:ext cx="3434" cy="2311"/>
            </a:xfrm>
            <a:prstGeom prst="rect">
              <a:avLst/>
            </a:prstGeom>
          </p:spPr>
        </p:pic>
        <p:grpSp>
          <p:nvGrpSpPr>
            <p:cNvPr id="92" name="组合 91"/>
            <p:cNvGrpSpPr/>
            <p:nvPr/>
          </p:nvGrpSpPr>
          <p:grpSpPr>
            <a:xfrm>
              <a:off x="9187" y="3347"/>
              <a:ext cx="1310" cy="1310"/>
              <a:chOff x="438" y="3378"/>
              <a:chExt cx="1310" cy="1310"/>
            </a:xfrm>
          </p:grpSpPr>
          <p:grpSp>
            <p:nvGrpSpPr>
              <p:cNvPr id="94" name="组合 93"/>
              <p:cNvGrpSpPr/>
              <p:nvPr/>
            </p:nvGrpSpPr>
            <p:grpSpPr>
              <a:xfrm>
                <a:off x="438" y="3378"/>
                <a:ext cx="1310" cy="1310"/>
                <a:chOff x="996951" y="-4946718"/>
                <a:chExt cx="16062324" cy="16060318"/>
              </a:xfrm>
            </p:grpSpPr>
            <p:sp>
              <p:nvSpPr>
                <p:cNvPr id="95" name="椭圆 94"/>
                <p:cNvSpPr/>
                <p:nvPr/>
              </p:nvSpPr>
              <p:spPr>
                <a:xfrm>
                  <a:off x="2770188" y="-3173702"/>
                  <a:ext cx="12515850" cy="12514286"/>
                </a:xfrm>
                <a:prstGeom prst="ellipse">
                  <a:avLst/>
                </a:prstGeom>
                <a:gradFill flip="none" rotWithShape="1">
                  <a:gsLst>
                    <a:gs pos="55000">
                      <a:srgbClr val="C69D7A">
                        <a:alpha val="0"/>
                      </a:srgbClr>
                    </a:gs>
                    <a:gs pos="100000">
                      <a:srgbClr val="583F33"/>
                    </a:gs>
                    <a:gs pos="85000">
                      <a:srgbClr val="C69D7A">
                        <a:alpha val="50000"/>
                      </a:srgbClr>
                    </a:gs>
                  </a:gsLst>
                  <a:path path="circle">
                    <a:fillToRect l="50000" t="50000" r="50000" b="50000"/>
                  </a:path>
                  <a:tileRect/>
                </a:gradFill>
                <a:ln>
                  <a:noFill/>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sp>
              <p:nvSpPr>
                <p:cNvPr id="96" name="椭圆 95"/>
                <p:cNvSpPr/>
                <p:nvPr/>
              </p:nvSpPr>
              <p:spPr>
                <a:xfrm>
                  <a:off x="4001460" y="-1942584"/>
                  <a:ext cx="10053306" cy="10052050"/>
                </a:xfrm>
                <a:prstGeom prst="ellipse">
                  <a:avLst/>
                </a:prstGeom>
                <a:gradFill flip="none" rotWithShape="1">
                  <a:gsLst>
                    <a:gs pos="52000">
                      <a:srgbClr val="C69D7A">
                        <a:alpha val="0"/>
                      </a:srgbClr>
                    </a:gs>
                    <a:gs pos="100000">
                      <a:srgbClr val="583F33">
                        <a:alpha val="80000"/>
                      </a:srgbClr>
                    </a:gs>
                    <a:gs pos="85000">
                      <a:srgbClr val="C69D7A">
                        <a:alpha val="80000"/>
                      </a:srgbClr>
                    </a:gs>
                  </a:gsLst>
                  <a:path path="circle">
                    <a:fillToRect l="50000" t="50000" r="50000" b="50000"/>
                  </a:path>
                  <a:tileRect/>
                </a:gradFill>
                <a:ln>
                  <a:gradFill flip="none" rotWithShape="1">
                    <a:gsLst>
                      <a:gs pos="81000">
                        <a:srgbClr val="FAEFD2"/>
                      </a:gs>
                      <a:gs pos="52000">
                        <a:srgbClr val="C69D7A"/>
                      </a:gs>
                      <a:gs pos="14000">
                        <a:srgbClr val="433731"/>
                      </a:gs>
                      <a:gs pos="19000">
                        <a:srgbClr val="FAEFD2"/>
                      </a:gs>
                      <a:gs pos="77000">
                        <a:srgbClr val="583F33"/>
                      </a:gs>
                    </a:gsLst>
                    <a:path path="circle">
                      <a:fillToRect l="100000" t="100000"/>
                    </a:path>
                    <a:tileRect r="-100000" b="-100000"/>
                  </a:gradFill>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sp>
              <p:nvSpPr>
                <p:cNvPr id="97" name="椭圆 96"/>
                <p:cNvSpPr/>
                <p:nvPr/>
              </p:nvSpPr>
              <p:spPr>
                <a:xfrm rot="20345168">
                  <a:off x="2455863" y="-3487988"/>
                  <a:ext cx="13144500" cy="13142858"/>
                </a:xfrm>
                <a:prstGeom prst="ellipse">
                  <a:avLst/>
                </a:prstGeom>
                <a:noFill/>
                <a:ln w="6350">
                  <a:gradFill>
                    <a:gsLst>
                      <a:gs pos="27000">
                        <a:srgbClr val="583F33">
                          <a:alpha val="50000"/>
                        </a:srgbClr>
                      </a:gs>
                      <a:gs pos="19000">
                        <a:srgbClr val="FAEFD2">
                          <a:alpha val="50000"/>
                        </a:srgbClr>
                      </a:gs>
                      <a:gs pos="85000">
                        <a:srgbClr val="583F33">
                          <a:alpha val="50000"/>
                        </a:srgbClr>
                      </a:gs>
                      <a:gs pos="76000">
                        <a:srgbClr val="C69D7A">
                          <a:alpha val="50000"/>
                        </a:srgbClr>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98" name="椭圆 97"/>
                <p:cNvSpPr/>
                <p:nvPr/>
              </p:nvSpPr>
              <p:spPr>
                <a:xfrm>
                  <a:off x="996951" y="-4946718"/>
                  <a:ext cx="16062324" cy="16060318"/>
                </a:xfrm>
                <a:prstGeom prst="ellipse">
                  <a:avLst/>
                </a:prstGeom>
                <a:noFill/>
                <a:ln w="6350">
                  <a:solidFill>
                    <a:srgbClr val="C69D7A">
                      <a:alpha val="5000"/>
                    </a:srgb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99" name="椭圆 98"/>
                <p:cNvSpPr/>
                <p:nvPr/>
              </p:nvSpPr>
              <p:spPr>
                <a:xfrm>
                  <a:off x="1827213" y="-4116560"/>
                  <a:ext cx="14401800" cy="14400002"/>
                </a:xfrm>
                <a:prstGeom prst="ellipse">
                  <a:avLst/>
                </a:prstGeom>
                <a:noFill/>
                <a:ln w="6350">
                  <a:solidFill>
                    <a:srgbClr val="C69D7A">
                      <a:alpha val="15000"/>
                    </a:srgb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100" name="任意形状 21"/>
                <p:cNvSpPr/>
                <p:nvPr/>
              </p:nvSpPr>
              <p:spPr>
                <a:xfrm>
                  <a:off x="3601244" y="-2343428"/>
                  <a:ext cx="10853738" cy="10853738"/>
                </a:xfrm>
                <a:custGeom>
                  <a:avLst/>
                  <a:gdLst>
                    <a:gd name="connsiteX0" fmla="*/ 165478 w 10853738"/>
                    <a:gd name="connsiteY0" fmla="*/ 4093895 h 10853738"/>
                    <a:gd name="connsiteX1" fmla="*/ 296881 w 10853738"/>
                    <a:gd name="connsiteY1" fmla="*/ 4125377 h 10853738"/>
                    <a:gd name="connsiteX2" fmla="*/ 242639 w 10853738"/>
                    <a:gd name="connsiteY2" fmla="*/ 4360399 h 10853738"/>
                    <a:gd name="connsiteX3" fmla="*/ 135129 w 10853738"/>
                    <a:gd name="connsiteY3" fmla="*/ 5426869 h 10853738"/>
                    <a:gd name="connsiteX4" fmla="*/ 5426869 w 10853738"/>
                    <a:gd name="connsiteY4" fmla="*/ 10718609 h 10853738"/>
                    <a:gd name="connsiteX5" fmla="*/ 8984915 w 10853738"/>
                    <a:gd name="connsiteY5" fmla="*/ 9343911 h 10853738"/>
                    <a:gd name="connsiteX6" fmla="*/ 9003298 w 10853738"/>
                    <a:gd name="connsiteY6" fmla="*/ 9326385 h 10853738"/>
                    <a:gd name="connsiteX7" fmla="*/ 9148983 w 10853738"/>
                    <a:gd name="connsiteY7" fmla="*/ 9374137 h 10853738"/>
                    <a:gd name="connsiteX8" fmla="*/ 9075773 w 10853738"/>
                    <a:gd name="connsiteY8" fmla="*/ 9443936 h 10853738"/>
                    <a:gd name="connsiteX9" fmla="*/ 5426869 w 10853738"/>
                    <a:gd name="connsiteY9" fmla="*/ 10853738 h 10853738"/>
                    <a:gd name="connsiteX10" fmla="*/ 0 w 10853738"/>
                    <a:gd name="connsiteY10" fmla="*/ 5426869 h 10853738"/>
                    <a:gd name="connsiteX11" fmla="*/ 110255 w 10853738"/>
                    <a:gd name="connsiteY11" fmla="*/ 4333166 h 10853738"/>
                    <a:gd name="connsiteX12" fmla="*/ 5426869 w 10853738"/>
                    <a:gd name="connsiteY12" fmla="*/ 0 h 10853738"/>
                    <a:gd name="connsiteX13" fmla="*/ 10853738 w 10853738"/>
                    <a:gd name="connsiteY13" fmla="*/ 5426869 h 10853738"/>
                    <a:gd name="connsiteX14" fmla="*/ 10743483 w 10853738"/>
                    <a:gd name="connsiteY14" fmla="*/ 6520572 h 10853738"/>
                    <a:gd name="connsiteX15" fmla="*/ 10683925 w 10853738"/>
                    <a:gd name="connsiteY15" fmla="*/ 6778626 h 10853738"/>
                    <a:gd name="connsiteX16" fmla="*/ 10552874 w 10853738"/>
                    <a:gd name="connsiteY16" fmla="*/ 6745617 h 10853738"/>
                    <a:gd name="connsiteX17" fmla="*/ 10611100 w 10853738"/>
                    <a:gd name="connsiteY17" fmla="*/ 6493339 h 10853738"/>
                    <a:gd name="connsiteX18" fmla="*/ 10718609 w 10853738"/>
                    <a:gd name="connsiteY18" fmla="*/ 5426869 h 10853738"/>
                    <a:gd name="connsiteX19" fmla="*/ 5426869 w 10853738"/>
                    <a:gd name="connsiteY19" fmla="*/ 135129 h 10853738"/>
                    <a:gd name="connsiteX20" fmla="*/ 1509828 w 10853738"/>
                    <a:gd name="connsiteY20" fmla="*/ 1868823 h 10853738"/>
                    <a:gd name="connsiteX21" fmla="*/ 1453782 w 10853738"/>
                    <a:gd name="connsiteY21" fmla="*/ 1933524 h 10853738"/>
                    <a:gd name="connsiteX22" fmla="*/ 1336023 w 10853738"/>
                    <a:gd name="connsiteY22" fmla="*/ 1863139 h 10853738"/>
                    <a:gd name="connsiteX23" fmla="*/ 1409803 w 10853738"/>
                    <a:gd name="connsiteY23" fmla="*/ 1777965 h 10853738"/>
                    <a:gd name="connsiteX24" fmla="*/ 5426869 w 10853738"/>
                    <a:gd name="connsiteY24" fmla="*/ 0 h 1085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53738" h="10853738">
                      <a:moveTo>
                        <a:pt x="165478" y="4093895"/>
                      </a:moveTo>
                      <a:lnTo>
                        <a:pt x="296881" y="4125377"/>
                      </a:lnTo>
                      <a:lnTo>
                        <a:pt x="242639" y="4360399"/>
                      </a:lnTo>
                      <a:cubicBezTo>
                        <a:pt x="172148" y="4704879"/>
                        <a:pt x="135129" y="5061551"/>
                        <a:pt x="135129" y="5426869"/>
                      </a:cubicBezTo>
                      <a:cubicBezTo>
                        <a:pt x="135129" y="8349416"/>
                        <a:pt x="2504323" y="10718609"/>
                        <a:pt x="5426869" y="10718609"/>
                      </a:cubicBezTo>
                      <a:cubicBezTo>
                        <a:pt x="6796813" y="10718609"/>
                        <a:pt x="8045170" y="10198035"/>
                        <a:pt x="8984915" y="9343911"/>
                      </a:cubicBezTo>
                      <a:lnTo>
                        <a:pt x="9003298" y="9326385"/>
                      </a:lnTo>
                      <a:lnTo>
                        <a:pt x="9148983" y="9374137"/>
                      </a:lnTo>
                      <a:lnTo>
                        <a:pt x="9075773" y="9443936"/>
                      </a:lnTo>
                      <a:cubicBezTo>
                        <a:pt x="8112031" y="10319870"/>
                        <a:pt x="6831796" y="10853738"/>
                        <a:pt x="5426869" y="10853738"/>
                      </a:cubicBezTo>
                      <a:cubicBezTo>
                        <a:pt x="2429692" y="10853738"/>
                        <a:pt x="0" y="8424046"/>
                        <a:pt x="0" y="5426869"/>
                      </a:cubicBezTo>
                      <a:cubicBezTo>
                        <a:pt x="0" y="5052222"/>
                        <a:pt x="37964" y="4686442"/>
                        <a:pt x="110255" y="4333166"/>
                      </a:cubicBezTo>
                      <a:close/>
                      <a:moveTo>
                        <a:pt x="5426869" y="0"/>
                      </a:moveTo>
                      <a:cubicBezTo>
                        <a:pt x="8424046" y="0"/>
                        <a:pt x="10853738" y="2429692"/>
                        <a:pt x="10853738" y="5426869"/>
                      </a:cubicBezTo>
                      <a:cubicBezTo>
                        <a:pt x="10853738" y="5801516"/>
                        <a:pt x="10815774" y="6167296"/>
                        <a:pt x="10743483" y="6520572"/>
                      </a:cubicBezTo>
                      <a:lnTo>
                        <a:pt x="10683925" y="6778626"/>
                      </a:lnTo>
                      <a:lnTo>
                        <a:pt x="10552874" y="6745617"/>
                      </a:lnTo>
                      <a:lnTo>
                        <a:pt x="10611100" y="6493339"/>
                      </a:lnTo>
                      <a:cubicBezTo>
                        <a:pt x="10681590" y="6148860"/>
                        <a:pt x="10718609" y="5792187"/>
                        <a:pt x="10718609" y="5426869"/>
                      </a:cubicBezTo>
                      <a:cubicBezTo>
                        <a:pt x="10718609" y="2504322"/>
                        <a:pt x="8349416" y="135129"/>
                        <a:pt x="5426869" y="135129"/>
                      </a:cubicBezTo>
                      <a:cubicBezTo>
                        <a:pt x="3874267" y="135129"/>
                        <a:pt x="2477834" y="803778"/>
                        <a:pt x="1509828" y="1868823"/>
                      </a:cubicBezTo>
                      <a:lnTo>
                        <a:pt x="1453782" y="1933524"/>
                      </a:lnTo>
                      <a:lnTo>
                        <a:pt x="1336023" y="1863139"/>
                      </a:lnTo>
                      <a:lnTo>
                        <a:pt x="1409803" y="1777965"/>
                      </a:lnTo>
                      <a:cubicBezTo>
                        <a:pt x="2402529" y="685724"/>
                        <a:pt x="3834619" y="0"/>
                        <a:pt x="5426869" y="0"/>
                      </a:cubicBezTo>
                      <a:close/>
                    </a:path>
                  </a:pathLst>
                </a:custGeom>
                <a:gradFill flip="none" rotWithShape="1">
                  <a:gsLst>
                    <a:gs pos="5000">
                      <a:srgbClr val="583F33"/>
                    </a:gs>
                    <a:gs pos="2000">
                      <a:srgbClr val="C69D7A"/>
                    </a:gs>
                    <a:gs pos="0">
                      <a:srgbClr val="FAEFD2"/>
                    </a:gs>
                    <a:gs pos="100000">
                      <a:srgbClr val="FAEFD2"/>
                    </a:gs>
                    <a:gs pos="97000">
                      <a:srgbClr val="C69D7A"/>
                    </a:gs>
                  </a:gsLst>
                  <a:lin ang="0" scaled="1"/>
                  <a:tileRect/>
                </a:gradFill>
                <a:ln w="3175">
                  <a:gradFill>
                    <a:gsLst>
                      <a:gs pos="89000">
                        <a:srgbClr val="000000"/>
                      </a:gs>
                      <a:gs pos="0">
                        <a:srgbClr val="FAEFD2"/>
                      </a:gs>
                      <a:gs pos="32000">
                        <a:srgbClr val="C69D7A"/>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solidFill>
                      <a:sysClr val="windowText" lastClr="000000"/>
                    </a:solidFill>
                  </a:endParaRPr>
                </a:p>
              </p:txBody>
            </p:sp>
            <p:sp>
              <p:nvSpPr>
                <p:cNvPr id="101" name="椭圆 100"/>
                <p:cNvSpPr/>
                <p:nvPr/>
              </p:nvSpPr>
              <p:spPr>
                <a:xfrm>
                  <a:off x="3281161" y="-2662793"/>
                  <a:ext cx="11493904" cy="11492468"/>
                </a:xfrm>
                <a:prstGeom prst="ellipse">
                  <a:avLst/>
                </a:prstGeom>
                <a:noFill/>
                <a:ln w="3175">
                  <a:gradFill>
                    <a:gsLst>
                      <a:gs pos="34000">
                        <a:srgbClr val="C69D7A"/>
                      </a:gs>
                      <a:gs pos="26000">
                        <a:srgbClr val="FAEFD2"/>
                      </a:gs>
                      <a:gs pos="71000">
                        <a:srgbClr val="583F33"/>
                      </a:gs>
                      <a:gs pos="63000">
                        <a:srgbClr val="FAEFD2"/>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102" name="椭圆 101"/>
                <p:cNvSpPr>
                  <a:spLocks noChangeAspect="1"/>
                </p:cNvSpPr>
                <p:nvPr/>
              </p:nvSpPr>
              <p:spPr>
                <a:xfrm>
                  <a:off x="3934113" y="-2009922"/>
                  <a:ext cx="10188000" cy="10186727"/>
                </a:xfrm>
                <a:prstGeom prst="ellipse">
                  <a:avLst/>
                </a:prstGeom>
                <a:solidFill>
                  <a:srgbClr val="FBCA2F"/>
                </a:solidFill>
                <a:ln w="3175">
                  <a:solidFill>
                    <a:srgbClr val="C69D7A">
                      <a:alpha val="34000"/>
                    </a:srgbClr>
                  </a:solidFill>
                  <a:prstDash val="dash"/>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grpSp>
          <p:sp>
            <p:nvSpPr>
              <p:cNvPr id="103" name="文本框 102"/>
              <p:cNvSpPr txBox="1"/>
              <p:nvPr/>
            </p:nvSpPr>
            <p:spPr>
              <a:xfrm>
                <a:off x="803" y="3791"/>
                <a:ext cx="605" cy="483"/>
              </a:xfrm>
              <a:prstGeom prst="rect">
                <a:avLst/>
              </a:prstGeom>
              <a:noFill/>
            </p:spPr>
            <p:txBody>
              <a:bodyPr wrap="square" rtlCol="0">
                <a:spAutoFit/>
              </a:bodyPr>
              <a:lstStyle/>
              <a:p>
                <a:r>
                  <a:rPr lang="zh-CN" altLang="en-US" sz="1400" b="1">
                    <a:solidFill>
                      <a:sysClr val="window" lastClr="FFFFFF"/>
                    </a:solidFill>
                    <a:latin typeface="微软雅黑" panose="020B0503020204020204" pitchFamily="34" charset="-122"/>
                    <a:ea typeface="微软雅黑" panose="020B0503020204020204" pitchFamily="34" charset="-122"/>
                  </a:rPr>
                  <a:t>脉</a:t>
                </a:r>
                <a:endParaRPr lang="zh-CN" altLang="en-US" sz="1400" b="1">
                  <a:solidFill>
                    <a:sysClr val="window" lastClr="FFFFFF"/>
                  </a:solidFill>
                  <a:latin typeface="微软雅黑" panose="020B0503020204020204" pitchFamily="34" charset="-122"/>
                  <a:ea typeface="微软雅黑" panose="020B0503020204020204" pitchFamily="34" charset="-122"/>
                </a:endParaRPr>
              </a:p>
            </p:txBody>
          </p:sp>
        </p:grpSp>
      </p:grpSp>
      <p:grpSp>
        <p:nvGrpSpPr>
          <p:cNvPr id="104" name="组合 103"/>
          <p:cNvGrpSpPr/>
          <p:nvPr/>
        </p:nvGrpSpPr>
        <p:grpSpPr>
          <a:xfrm>
            <a:off x="3048317" y="2507394"/>
            <a:ext cx="831763" cy="831763"/>
            <a:chOff x="438" y="3378"/>
            <a:chExt cx="1310" cy="1310"/>
          </a:xfrm>
        </p:grpSpPr>
        <p:grpSp>
          <p:nvGrpSpPr>
            <p:cNvPr id="105" name="组合 104"/>
            <p:cNvGrpSpPr/>
            <p:nvPr/>
          </p:nvGrpSpPr>
          <p:grpSpPr>
            <a:xfrm>
              <a:off x="438" y="3378"/>
              <a:ext cx="1310" cy="1310"/>
              <a:chOff x="996951" y="-4946718"/>
              <a:chExt cx="16062324" cy="16060318"/>
            </a:xfrm>
          </p:grpSpPr>
          <p:sp>
            <p:nvSpPr>
              <p:cNvPr id="106" name="椭圆 105"/>
              <p:cNvSpPr/>
              <p:nvPr/>
            </p:nvSpPr>
            <p:spPr>
              <a:xfrm>
                <a:off x="2770188" y="-3173702"/>
                <a:ext cx="12515850" cy="12514286"/>
              </a:xfrm>
              <a:prstGeom prst="ellipse">
                <a:avLst/>
              </a:prstGeom>
              <a:gradFill flip="none" rotWithShape="1">
                <a:gsLst>
                  <a:gs pos="55000">
                    <a:srgbClr val="C69D7A">
                      <a:alpha val="0"/>
                    </a:srgbClr>
                  </a:gs>
                  <a:gs pos="100000">
                    <a:srgbClr val="583F33"/>
                  </a:gs>
                  <a:gs pos="85000">
                    <a:srgbClr val="C69D7A">
                      <a:alpha val="50000"/>
                    </a:srgbClr>
                  </a:gs>
                </a:gsLst>
                <a:path path="circle">
                  <a:fillToRect l="50000" t="50000" r="50000" b="50000"/>
                </a:path>
                <a:tileRect/>
              </a:gradFill>
              <a:ln>
                <a:noFill/>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sp>
            <p:nvSpPr>
              <p:cNvPr id="107" name="椭圆 106"/>
              <p:cNvSpPr/>
              <p:nvPr/>
            </p:nvSpPr>
            <p:spPr>
              <a:xfrm>
                <a:off x="4001460" y="-1942584"/>
                <a:ext cx="10053306" cy="10052050"/>
              </a:xfrm>
              <a:prstGeom prst="ellipse">
                <a:avLst/>
              </a:prstGeom>
              <a:gradFill flip="none" rotWithShape="1">
                <a:gsLst>
                  <a:gs pos="52000">
                    <a:srgbClr val="C69D7A">
                      <a:alpha val="0"/>
                    </a:srgbClr>
                  </a:gs>
                  <a:gs pos="100000">
                    <a:srgbClr val="583F33">
                      <a:alpha val="80000"/>
                    </a:srgbClr>
                  </a:gs>
                  <a:gs pos="85000">
                    <a:srgbClr val="C69D7A">
                      <a:alpha val="80000"/>
                    </a:srgbClr>
                  </a:gs>
                </a:gsLst>
                <a:path path="circle">
                  <a:fillToRect l="50000" t="50000" r="50000" b="50000"/>
                </a:path>
                <a:tileRect/>
              </a:gradFill>
              <a:ln>
                <a:gradFill flip="none" rotWithShape="1">
                  <a:gsLst>
                    <a:gs pos="81000">
                      <a:srgbClr val="FAEFD2"/>
                    </a:gs>
                    <a:gs pos="52000">
                      <a:srgbClr val="C69D7A"/>
                    </a:gs>
                    <a:gs pos="14000">
                      <a:srgbClr val="433731"/>
                    </a:gs>
                    <a:gs pos="19000">
                      <a:srgbClr val="FAEFD2"/>
                    </a:gs>
                    <a:gs pos="77000">
                      <a:srgbClr val="583F33"/>
                    </a:gs>
                  </a:gsLst>
                  <a:path path="circle">
                    <a:fillToRect l="100000" t="100000"/>
                  </a:path>
                  <a:tileRect r="-100000" b="-100000"/>
                </a:gradFill>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sp>
            <p:nvSpPr>
              <p:cNvPr id="108" name="椭圆 107"/>
              <p:cNvSpPr/>
              <p:nvPr/>
            </p:nvSpPr>
            <p:spPr>
              <a:xfrm rot="20345168">
                <a:off x="2455863" y="-3487988"/>
                <a:ext cx="13144500" cy="13142858"/>
              </a:xfrm>
              <a:prstGeom prst="ellipse">
                <a:avLst/>
              </a:prstGeom>
              <a:noFill/>
              <a:ln w="6350">
                <a:gradFill>
                  <a:gsLst>
                    <a:gs pos="27000">
                      <a:srgbClr val="583F33">
                        <a:alpha val="50000"/>
                      </a:srgbClr>
                    </a:gs>
                    <a:gs pos="19000">
                      <a:srgbClr val="FAEFD2">
                        <a:alpha val="50000"/>
                      </a:srgbClr>
                    </a:gs>
                    <a:gs pos="85000">
                      <a:srgbClr val="583F33">
                        <a:alpha val="50000"/>
                      </a:srgbClr>
                    </a:gs>
                    <a:gs pos="76000">
                      <a:srgbClr val="C69D7A">
                        <a:alpha val="50000"/>
                      </a:srgbClr>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109" name="椭圆 108"/>
              <p:cNvSpPr/>
              <p:nvPr/>
            </p:nvSpPr>
            <p:spPr>
              <a:xfrm>
                <a:off x="996951" y="-4946718"/>
                <a:ext cx="16062324" cy="16060318"/>
              </a:xfrm>
              <a:prstGeom prst="ellipse">
                <a:avLst/>
              </a:prstGeom>
              <a:noFill/>
              <a:ln w="6350">
                <a:solidFill>
                  <a:srgbClr val="C69D7A">
                    <a:alpha val="5000"/>
                  </a:srgb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110" name="椭圆 109"/>
              <p:cNvSpPr/>
              <p:nvPr/>
            </p:nvSpPr>
            <p:spPr>
              <a:xfrm>
                <a:off x="1827213" y="-4116560"/>
                <a:ext cx="14401800" cy="14400002"/>
              </a:xfrm>
              <a:prstGeom prst="ellipse">
                <a:avLst/>
              </a:prstGeom>
              <a:noFill/>
              <a:ln w="6350">
                <a:solidFill>
                  <a:srgbClr val="C69D7A">
                    <a:alpha val="15000"/>
                  </a:srgb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111" name="任意形状 21"/>
              <p:cNvSpPr/>
              <p:nvPr/>
            </p:nvSpPr>
            <p:spPr>
              <a:xfrm>
                <a:off x="3601244" y="-2343428"/>
                <a:ext cx="10853738" cy="10853738"/>
              </a:xfrm>
              <a:custGeom>
                <a:avLst/>
                <a:gdLst>
                  <a:gd name="connsiteX0" fmla="*/ 165478 w 10853738"/>
                  <a:gd name="connsiteY0" fmla="*/ 4093895 h 10853738"/>
                  <a:gd name="connsiteX1" fmla="*/ 296881 w 10853738"/>
                  <a:gd name="connsiteY1" fmla="*/ 4125377 h 10853738"/>
                  <a:gd name="connsiteX2" fmla="*/ 242639 w 10853738"/>
                  <a:gd name="connsiteY2" fmla="*/ 4360399 h 10853738"/>
                  <a:gd name="connsiteX3" fmla="*/ 135129 w 10853738"/>
                  <a:gd name="connsiteY3" fmla="*/ 5426869 h 10853738"/>
                  <a:gd name="connsiteX4" fmla="*/ 5426869 w 10853738"/>
                  <a:gd name="connsiteY4" fmla="*/ 10718609 h 10853738"/>
                  <a:gd name="connsiteX5" fmla="*/ 8984915 w 10853738"/>
                  <a:gd name="connsiteY5" fmla="*/ 9343911 h 10853738"/>
                  <a:gd name="connsiteX6" fmla="*/ 9003298 w 10853738"/>
                  <a:gd name="connsiteY6" fmla="*/ 9326385 h 10853738"/>
                  <a:gd name="connsiteX7" fmla="*/ 9148983 w 10853738"/>
                  <a:gd name="connsiteY7" fmla="*/ 9374137 h 10853738"/>
                  <a:gd name="connsiteX8" fmla="*/ 9075773 w 10853738"/>
                  <a:gd name="connsiteY8" fmla="*/ 9443936 h 10853738"/>
                  <a:gd name="connsiteX9" fmla="*/ 5426869 w 10853738"/>
                  <a:gd name="connsiteY9" fmla="*/ 10853738 h 10853738"/>
                  <a:gd name="connsiteX10" fmla="*/ 0 w 10853738"/>
                  <a:gd name="connsiteY10" fmla="*/ 5426869 h 10853738"/>
                  <a:gd name="connsiteX11" fmla="*/ 110255 w 10853738"/>
                  <a:gd name="connsiteY11" fmla="*/ 4333166 h 10853738"/>
                  <a:gd name="connsiteX12" fmla="*/ 5426869 w 10853738"/>
                  <a:gd name="connsiteY12" fmla="*/ 0 h 10853738"/>
                  <a:gd name="connsiteX13" fmla="*/ 10853738 w 10853738"/>
                  <a:gd name="connsiteY13" fmla="*/ 5426869 h 10853738"/>
                  <a:gd name="connsiteX14" fmla="*/ 10743483 w 10853738"/>
                  <a:gd name="connsiteY14" fmla="*/ 6520572 h 10853738"/>
                  <a:gd name="connsiteX15" fmla="*/ 10683925 w 10853738"/>
                  <a:gd name="connsiteY15" fmla="*/ 6778626 h 10853738"/>
                  <a:gd name="connsiteX16" fmla="*/ 10552874 w 10853738"/>
                  <a:gd name="connsiteY16" fmla="*/ 6745617 h 10853738"/>
                  <a:gd name="connsiteX17" fmla="*/ 10611100 w 10853738"/>
                  <a:gd name="connsiteY17" fmla="*/ 6493339 h 10853738"/>
                  <a:gd name="connsiteX18" fmla="*/ 10718609 w 10853738"/>
                  <a:gd name="connsiteY18" fmla="*/ 5426869 h 10853738"/>
                  <a:gd name="connsiteX19" fmla="*/ 5426869 w 10853738"/>
                  <a:gd name="connsiteY19" fmla="*/ 135129 h 10853738"/>
                  <a:gd name="connsiteX20" fmla="*/ 1509828 w 10853738"/>
                  <a:gd name="connsiteY20" fmla="*/ 1868823 h 10853738"/>
                  <a:gd name="connsiteX21" fmla="*/ 1453782 w 10853738"/>
                  <a:gd name="connsiteY21" fmla="*/ 1933524 h 10853738"/>
                  <a:gd name="connsiteX22" fmla="*/ 1336023 w 10853738"/>
                  <a:gd name="connsiteY22" fmla="*/ 1863139 h 10853738"/>
                  <a:gd name="connsiteX23" fmla="*/ 1409803 w 10853738"/>
                  <a:gd name="connsiteY23" fmla="*/ 1777965 h 10853738"/>
                  <a:gd name="connsiteX24" fmla="*/ 5426869 w 10853738"/>
                  <a:gd name="connsiteY24" fmla="*/ 0 h 1085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53738" h="10853738">
                    <a:moveTo>
                      <a:pt x="165478" y="4093895"/>
                    </a:moveTo>
                    <a:lnTo>
                      <a:pt x="296881" y="4125377"/>
                    </a:lnTo>
                    <a:lnTo>
                      <a:pt x="242639" y="4360399"/>
                    </a:lnTo>
                    <a:cubicBezTo>
                      <a:pt x="172148" y="4704879"/>
                      <a:pt x="135129" y="5061551"/>
                      <a:pt x="135129" y="5426869"/>
                    </a:cubicBezTo>
                    <a:cubicBezTo>
                      <a:pt x="135129" y="8349416"/>
                      <a:pt x="2504323" y="10718609"/>
                      <a:pt x="5426869" y="10718609"/>
                    </a:cubicBezTo>
                    <a:cubicBezTo>
                      <a:pt x="6796813" y="10718609"/>
                      <a:pt x="8045170" y="10198035"/>
                      <a:pt x="8984915" y="9343911"/>
                    </a:cubicBezTo>
                    <a:lnTo>
                      <a:pt x="9003298" y="9326385"/>
                    </a:lnTo>
                    <a:lnTo>
                      <a:pt x="9148983" y="9374137"/>
                    </a:lnTo>
                    <a:lnTo>
                      <a:pt x="9075773" y="9443936"/>
                    </a:lnTo>
                    <a:cubicBezTo>
                      <a:pt x="8112031" y="10319870"/>
                      <a:pt x="6831796" y="10853738"/>
                      <a:pt x="5426869" y="10853738"/>
                    </a:cubicBezTo>
                    <a:cubicBezTo>
                      <a:pt x="2429692" y="10853738"/>
                      <a:pt x="0" y="8424046"/>
                      <a:pt x="0" y="5426869"/>
                    </a:cubicBezTo>
                    <a:cubicBezTo>
                      <a:pt x="0" y="5052222"/>
                      <a:pt x="37964" y="4686442"/>
                      <a:pt x="110255" y="4333166"/>
                    </a:cubicBezTo>
                    <a:close/>
                    <a:moveTo>
                      <a:pt x="5426869" y="0"/>
                    </a:moveTo>
                    <a:cubicBezTo>
                      <a:pt x="8424046" y="0"/>
                      <a:pt x="10853738" y="2429692"/>
                      <a:pt x="10853738" y="5426869"/>
                    </a:cubicBezTo>
                    <a:cubicBezTo>
                      <a:pt x="10853738" y="5801516"/>
                      <a:pt x="10815774" y="6167296"/>
                      <a:pt x="10743483" y="6520572"/>
                    </a:cubicBezTo>
                    <a:lnTo>
                      <a:pt x="10683925" y="6778626"/>
                    </a:lnTo>
                    <a:lnTo>
                      <a:pt x="10552874" y="6745617"/>
                    </a:lnTo>
                    <a:lnTo>
                      <a:pt x="10611100" y="6493339"/>
                    </a:lnTo>
                    <a:cubicBezTo>
                      <a:pt x="10681590" y="6148860"/>
                      <a:pt x="10718609" y="5792187"/>
                      <a:pt x="10718609" y="5426869"/>
                    </a:cubicBezTo>
                    <a:cubicBezTo>
                      <a:pt x="10718609" y="2504322"/>
                      <a:pt x="8349416" y="135129"/>
                      <a:pt x="5426869" y="135129"/>
                    </a:cubicBezTo>
                    <a:cubicBezTo>
                      <a:pt x="3874267" y="135129"/>
                      <a:pt x="2477834" y="803778"/>
                      <a:pt x="1509828" y="1868823"/>
                    </a:cubicBezTo>
                    <a:lnTo>
                      <a:pt x="1453782" y="1933524"/>
                    </a:lnTo>
                    <a:lnTo>
                      <a:pt x="1336023" y="1863139"/>
                    </a:lnTo>
                    <a:lnTo>
                      <a:pt x="1409803" y="1777965"/>
                    </a:lnTo>
                    <a:cubicBezTo>
                      <a:pt x="2402529" y="685724"/>
                      <a:pt x="3834619" y="0"/>
                      <a:pt x="5426869" y="0"/>
                    </a:cubicBezTo>
                    <a:close/>
                  </a:path>
                </a:pathLst>
              </a:custGeom>
              <a:gradFill flip="none" rotWithShape="1">
                <a:gsLst>
                  <a:gs pos="5000">
                    <a:srgbClr val="583F33"/>
                  </a:gs>
                  <a:gs pos="2000">
                    <a:srgbClr val="C69D7A"/>
                  </a:gs>
                  <a:gs pos="0">
                    <a:srgbClr val="FAEFD2"/>
                  </a:gs>
                  <a:gs pos="100000">
                    <a:srgbClr val="FAEFD2"/>
                  </a:gs>
                  <a:gs pos="97000">
                    <a:srgbClr val="C69D7A"/>
                  </a:gs>
                </a:gsLst>
                <a:lin ang="0" scaled="1"/>
                <a:tileRect/>
              </a:gradFill>
              <a:ln w="3175">
                <a:gradFill>
                  <a:gsLst>
                    <a:gs pos="89000">
                      <a:srgbClr val="000000"/>
                    </a:gs>
                    <a:gs pos="0">
                      <a:srgbClr val="FAEFD2"/>
                    </a:gs>
                    <a:gs pos="32000">
                      <a:srgbClr val="C69D7A"/>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solidFill>
                    <a:sysClr val="windowText" lastClr="000000"/>
                  </a:solidFill>
                </a:endParaRPr>
              </a:p>
            </p:txBody>
          </p:sp>
          <p:sp>
            <p:nvSpPr>
              <p:cNvPr id="112" name="椭圆 111"/>
              <p:cNvSpPr/>
              <p:nvPr/>
            </p:nvSpPr>
            <p:spPr>
              <a:xfrm>
                <a:off x="3281161" y="-2662793"/>
                <a:ext cx="11493904" cy="11492468"/>
              </a:xfrm>
              <a:prstGeom prst="ellipse">
                <a:avLst/>
              </a:prstGeom>
              <a:noFill/>
              <a:ln w="3175">
                <a:gradFill>
                  <a:gsLst>
                    <a:gs pos="34000">
                      <a:srgbClr val="C69D7A"/>
                    </a:gs>
                    <a:gs pos="26000">
                      <a:srgbClr val="FAEFD2"/>
                    </a:gs>
                    <a:gs pos="71000">
                      <a:srgbClr val="583F33"/>
                    </a:gs>
                    <a:gs pos="63000">
                      <a:srgbClr val="FAEFD2"/>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113" name="椭圆 112"/>
              <p:cNvSpPr>
                <a:spLocks noChangeAspect="1"/>
              </p:cNvSpPr>
              <p:nvPr/>
            </p:nvSpPr>
            <p:spPr>
              <a:xfrm>
                <a:off x="3934113" y="-2009922"/>
                <a:ext cx="10188000" cy="10186727"/>
              </a:xfrm>
              <a:prstGeom prst="ellipse">
                <a:avLst/>
              </a:prstGeom>
              <a:solidFill>
                <a:srgbClr val="1AA3AA">
                  <a:alpha val="80000"/>
                </a:srgbClr>
              </a:solidFill>
              <a:ln w="3175">
                <a:solidFill>
                  <a:srgbClr val="C69D7A">
                    <a:alpha val="34000"/>
                  </a:srgbClr>
                </a:solidFill>
                <a:prstDash val="dash"/>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grpSp>
        <p:sp>
          <p:nvSpPr>
            <p:cNvPr id="114" name="文本框 113"/>
            <p:cNvSpPr txBox="1"/>
            <p:nvPr/>
          </p:nvSpPr>
          <p:spPr>
            <a:xfrm>
              <a:off x="803" y="3791"/>
              <a:ext cx="605" cy="483"/>
            </a:xfrm>
            <a:prstGeom prst="rect">
              <a:avLst/>
            </a:prstGeom>
            <a:noFill/>
          </p:spPr>
          <p:txBody>
            <a:bodyPr wrap="square" rtlCol="0">
              <a:spAutoFit/>
            </a:bodyPr>
            <a:lstStyle/>
            <a:p>
              <a:r>
                <a:rPr lang="zh-CN" altLang="zh-CN" sz="1400" b="1">
                  <a:solidFill>
                    <a:sysClr val="window" lastClr="FFFFFF"/>
                  </a:solidFill>
                  <a:latin typeface="微软雅黑" panose="020B0503020204020204" pitchFamily="34" charset="-122"/>
                  <a:ea typeface="微软雅黑" panose="020B0503020204020204" pitchFamily="34" charset="-122"/>
                </a:rPr>
                <a:t>函</a:t>
              </a:r>
              <a:endParaRPr lang="zh-CN" altLang="zh-CN" sz="1400" b="1">
                <a:solidFill>
                  <a:sysClr val="window" lastClr="FFFFFF"/>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5951235" y="1499119"/>
            <a:ext cx="2593705" cy="1940993"/>
            <a:chOff x="4801" y="6110"/>
            <a:chExt cx="4085" cy="3057"/>
          </a:xfrm>
        </p:grpSpPr>
        <p:pic>
          <p:nvPicPr>
            <p:cNvPr id="12" name="图片 11"/>
            <p:cNvPicPr>
              <a:picLocks noChangeAspect="1"/>
            </p:cNvPicPr>
            <p:nvPr/>
          </p:nvPicPr>
          <p:blipFill>
            <a:blip r:embed="rId14"/>
            <a:stretch>
              <a:fillRect/>
            </a:stretch>
          </p:blipFill>
          <p:spPr>
            <a:xfrm>
              <a:off x="5198" y="6110"/>
              <a:ext cx="3689" cy="2403"/>
            </a:xfrm>
            <a:prstGeom prst="rect">
              <a:avLst/>
            </a:prstGeom>
          </p:spPr>
        </p:pic>
        <p:grpSp>
          <p:nvGrpSpPr>
            <p:cNvPr id="151" name="组合 150"/>
            <p:cNvGrpSpPr/>
            <p:nvPr/>
          </p:nvGrpSpPr>
          <p:grpSpPr>
            <a:xfrm>
              <a:off x="4801" y="7857"/>
              <a:ext cx="1310" cy="1310"/>
              <a:chOff x="438" y="3378"/>
              <a:chExt cx="1310" cy="1310"/>
            </a:xfrm>
          </p:grpSpPr>
          <p:grpSp>
            <p:nvGrpSpPr>
              <p:cNvPr id="152" name="组合 151"/>
              <p:cNvGrpSpPr/>
              <p:nvPr/>
            </p:nvGrpSpPr>
            <p:grpSpPr>
              <a:xfrm>
                <a:off x="438" y="3378"/>
                <a:ext cx="1310" cy="1310"/>
                <a:chOff x="996951" y="-4946718"/>
                <a:chExt cx="16062324" cy="16060318"/>
              </a:xfrm>
            </p:grpSpPr>
            <p:sp>
              <p:nvSpPr>
                <p:cNvPr id="153" name="椭圆 152"/>
                <p:cNvSpPr/>
                <p:nvPr/>
              </p:nvSpPr>
              <p:spPr>
                <a:xfrm>
                  <a:off x="2770188" y="-3173702"/>
                  <a:ext cx="12515850" cy="12514286"/>
                </a:xfrm>
                <a:prstGeom prst="ellipse">
                  <a:avLst/>
                </a:prstGeom>
                <a:gradFill flip="none" rotWithShape="1">
                  <a:gsLst>
                    <a:gs pos="55000">
                      <a:srgbClr val="C69D7A">
                        <a:alpha val="0"/>
                      </a:srgbClr>
                    </a:gs>
                    <a:gs pos="100000">
                      <a:srgbClr val="583F33"/>
                    </a:gs>
                    <a:gs pos="85000">
                      <a:srgbClr val="C69D7A">
                        <a:alpha val="50000"/>
                      </a:srgbClr>
                    </a:gs>
                  </a:gsLst>
                  <a:path path="circle">
                    <a:fillToRect l="50000" t="50000" r="50000" b="50000"/>
                  </a:path>
                  <a:tileRect/>
                </a:gradFill>
                <a:ln>
                  <a:noFill/>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sp>
              <p:nvSpPr>
                <p:cNvPr id="154" name="椭圆 153"/>
                <p:cNvSpPr/>
                <p:nvPr/>
              </p:nvSpPr>
              <p:spPr>
                <a:xfrm>
                  <a:off x="4001460" y="-1942584"/>
                  <a:ext cx="10053306" cy="10052050"/>
                </a:xfrm>
                <a:prstGeom prst="ellipse">
                  <a:avLst/>
                </a:prstGeom>
                <a:gradFill flip="none" rotWithShape="1">
                  <a:gsLst>
                    <a:gs pos="52000">
                      <a:srgbClr val="C69D7A">
                        <a:alpha val="0"/>
                      </a:srgbClr>
                    </a:gs>
                    <a:gs pos="100000">
                      <a:srgbClr val="583F33">
                        <a:alpha val="80000"/>
                      </a:srgbClr>
                    </a:gs>
                    <a:gs pos="85000">
                      <a:srgbClr val="C69D7A">
                        <a:alpha val="80000"/>
                      </a:srgbClr>
                    </a:gs>
                  </a:gsLst>
                  <a:path path="circle">
                    <a:fillToRect l="50000" t="50000" r="50000" b="50000"/>
                  </a:path>
                  <a:tileRect/>
                </a:gradFill>
                <a:ln>
                  <a:gradFill flip="none" rotWithShape="1">
                    <a:gsLst>
                      <a:gs pos="81000">
                        <a:srgbClr val="FAEFD2"/>
                      </a:gs>
                      <a:gs pos="52000">
                        <a:srgbClr val="C69D7A"/>
                      </a:gs>
                      <a:gs pos="14000">
                        <a:srgbClr val="433731"/>
                      </a:gs>
                      <a:gs pos="19000">
                        <a:srgbClr val="FAEFD2"/>
                      </a:gs>
                      <a:gs pos="77000">
                        <a:srgbClr val="583F33"/>
                      </a:gs>
                    </a:gsLst>
                    <a:path path="circle">
                      <a:fillToRect l="100000" t="100000"/>
                    </a:path>
                    <a:tileRect r="-100000" b="-100000"/>
                  </a:gradFill>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sp>
              <p:nvSpPr>
                <p:cNvPr id="155" name="椭圆 154"/>
                <p:cNvSpPr/>
                <p:nvPr/>
              </p:nvSpPr>
              <p:spPr>
                <a:xfrm rot="20345168">
                  <a:off x="2455863" y="-3487988"/>
                  <a:ext cx="13144500" cy="13142858"/>
                </a:xfrm>
                <a:prstGeom prst="ellipse">
                  <a:avLst/>
                </a:prstGeom>
                <a:noFill/>
                <a:ln w="6350">
                  <a:gradFill>
                    <a:gsLst>
                      <a:gs pos="27000">
                        <a:srgbClr val="583F33">
                          <a:alpha val="50000"/>
                        </a:srgbClr>
                      </a:gs>
                      <a:gs pos="19000">
                        <a:srgbClr val="FAEFD2">
                          <a:alpha val="50000"/>
                        </a:srgbClr>
                      </a:gs>
                      <a:gs pos="85000">
                        <a:srgbClr val="583F33">
                          <a:alpha val="50000"/>
                        </a:srgbClr>
                      </a:gs>
                      <a:gs pos="76000">
                        <a:srgbClr val="C69D7A">
                          <a:alpha val="50000"/>
                        </a:srgbClr>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156" name="椭圆 155"/>
                <p:cNvSpPr/>
                <p:nvPr/>
              </p:nvSpPr>
              <p:spPr>
                <a:xfrm>
                  <a:off x="996951" y="-4946718"/>
                  <a:ext cx="16062324" cy="16060318"/>
                </a:xfrm>
                <a:prstGeom prst="ellipse">
                  <a:avLst/>
                </a:prstGeom>
                <a:noFill/>
                <a:ln w="6350">
                  <a:solidFill>
                    <a:srgbClr val="C69D7A">
                      <a:alpha val="5000"/>
                    </a:srgb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157" name="椭圆 156"/>
                <p:cNvSpPr/>
                <p:nvPr/>
              </p:nvSpPr>
              <p:spPr>
                <a:xfrm>
                  <a:off x="1827213" y="-4116560"/>
                  <a:ext cx="14401800" cy="14400002"/>
                </a:xfrm>
                <a:prstGeom prst="ellipse">
                  <a:avLst/>
                </a:prstGeom>
                <a:noFill/>
                <a:ln w="6350">
                  <a:solidFill>
                    <a:srgbClr val="C69D7A">
                      <a:alpha val="15000"/>
                    </a:srgb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158" name="任意形状 21"/>
                <p:cNvSpPr/>
                <p:nvPr/>
              </p:nvSpPr>
              <p:spPr>
                <a:xfrm>
                  <a:off x="3601244" y="-2343428"/>
                  <a:ext cx="10853738" cy="10853738"/>
                </a:xfrm>
                <a:custGeom>
                  <a:avLst/>
                  <a:gdLst>
                    <a:gd name="connsiteX0" fmla="*/ 165478 w 10853738"/>
                    <a:gd name="connsiteY0" fmla="*/ 4093895 h 10853738"/>
                    <a:gd name="connsiteX1" fmla="*/ 296881 w 10853738"/>
                    <a:gd name="connsiteY1" fmla="*/ 4125377 h 10853738"/>
                    <a:gd name="connsiteX2" fmla="*/ 242639 w 10853738"/>
                    <a:gd name="connsiteY2" fmla="*/ 4360399 h 10853738"/>
                    <a:gd name="connsiteX3" fmla="*/ 135129 w 10853738"/>
                    <a:gd name="connsiteY3" fmla="*/ 5426869 h 10853738"/>
                    <a:gd name="connsiteX4" fmla="*/ 5426869 w 10853738"/>
                    <a:gd name="connsiteY4" fmla="*/ 10718609 h 10853738"/>
                    <a:gd name="connsiteX5" fmla="*/ 8984915 w 10853738"/>
                    <a:gd name="connsiteY5" fmla="*/ 9343911 h 10853738"/>
                    <a:gd name="connsiteX6" fmla="*/ 9003298 w 10853738"/>
                    <a:gd name="connsiteY6" fmla="*/ 9326385 h 10853738"/>
                    <a:gd name="connsiteX7" fmla="*/ 9148983 w 10853738"/>
                    <a:gd name="connsiteY7" fmla="*/ 9374137 h 10853738"/>
                    <a:gd name="connsiteX8" fmla="*/ 9075773 w 10853738"/>
                    <a:gd name="connsiteY8" fmla="*/ 9443936 h 10853738"/>
                    <a:gd name="connsiteX9" fmla="*/ 5426869 w 10853738"/>
                    <a:gd name="connsiteY9" fmla="*/ 10853738 h 10853738"/>
                    <a:gd name="connsiteX10" fmla="*/ 0 w 10853738"/>
                    <a:gd name="connsiteY10" fmla="*/ 5426869 h 10853738"/>
                    <a:gd name="connsiteX11" fmla="*/ 110255 w 10853738"/>
                    <a:gd name="connsiteY11" fmla="*/ 4333166 h 10853738"/>
                    <a:gd name="connsiteX12" fmla="*/ 5426869 w 10853738"/>
                    <a:gd name="connsiteY12" fmla="*/ 0 h 10853738"/>
                    <a:gd name="connsiteX13" fmla="*/ 10853738 w 10853738"/>
                    <a:gd name="connsiteY13" fmla="*/ 5426869 h 10853738"/>
                    <a:gd name="connsiteX14" fmla="*/ 10743483 w 10853738"/>
                    <a:gd name="connsiteY14" fmla="*/ 6520572 h 10853738"/>
                    <a:gd name="connsiteX15" fmla="*/ 10683925 w 10853738"/>
                    <a:gd name="connsiteY15" fmla="*/ 6778626 h 10853738"/>
                    <a:gd name="connsiteX16" fmla="*/ 10552874 w 10853738"/>
                    <a:gd name="connsiteY16" fmla="*/ 6745617 h 10853738"/>
                    <a:gd name="connsiteX17" fmla="*/ 10611100 w 10853738"/>
                    <a:gd name="connsiteY17" fmla="*/ 6493339 h 10853738"/>
                    <a:gd name="connsiteX18" fmla="*/ 10718609 w 10853738"/>
                    <a:gd name="connsiteY18" fmla="*/ 5426869 h 10853738"/>
                    <a:gd name="connsiteX19" fmla="*/ 5426869 w 10853738"/>
                    <a:gd name="connsiteY19" fmla="*/ 135129 h 10853738"/>
                    <a:gd name="connsiteX20" fmla="*/ 1509828 w 10853738"/>
                    <a:gd name="connsiteY20" fmla="*/ 1868823 h 10853738"/>
                    <a:gd name="connsiteX21" fmla="*/ 1453782 w 10853738"/>
                    <a:gd name="connsiteY21" fmla="*/ 1933524 h 10853738"/>
                    <a:gd name="connsiteX22" fmla="*/ 1336023 w 10853738"/>
                    <a:gd name="connsiteY22" fmla="*/ 1863139 h 10853738"/>
                    <a:gd name="connsiteX23" fmla="*/ 1409803 w 10853738"/>
                    <a:gd name="connsiteY23" fmla="*/ 1777965 h 10853738"/>
                    <a:gd name="connsiteX24" fmla="*/ 5426869 w 10853738"/>
                    <a:gd name="connsiteY24" fmla="*/ 0 h 1085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53738" h="10853738">
                      <a:moveTo>
                        <a:pt x="165478" y="4093895"/>
                      </a:moveTo>
                      <a:lnTo>
                        <a:pt x="296881" y="4125377"/>
                      </a:lnTo>
                      <a:lnTo>
                        <a:pt x="242639" y="4360399"/>
                      </a:lnTo>
                      <a:cubicBezTo>
                        <a:pt x="172148" y="4704879"/>
                        <a:pt x="135129" y="5061551"/>
                        <a:pt x="135129" y="5426869"/>
                      </a:cubicBezTo>
                      <a:cubicBezTo>
                        <a:pt x="135129" y="8349416"/>
                        <a:pt x="2504323" y="10718609"/>
                        <a:pt x="5426869" y="10718609"/>
                      </a:cubicBezTo>
                      <a:cubicBezTo>
                        <a:pt x="6796813" y="10718609"/>
                        <a:pt x="8045170" y="10198035"/>
                        <a:pt x="8984915" y="9343911"/>
                      </a:cubicBezTo>
                      <a:lnTo>
                        <a:pt x="9003298" y="9326385"/>
                      </a:lnTo>
                      <a:lnTo>
                        <a:pt x="9148983" y="9374137"/>
                      </a:lnTo>
                      <a:lnTo>
                        <a:pt x="9075773" y="9443936"/>
                      </a:lnTo>
                      <a:cubicBezTo>
                        <a:pt x="8112031" y="10319870"/>
                        <a:pt x="6831796" y="10853738"/>
                        <a:pt x="5426869" y="10853738"/>
                      </a:cubicBezTo>
                      <a:cubicBezTo>
                        <a:pt x="2429692" y="10853738"/>
                        <a:pt x="0" y="8424046"/>
                        <a:pt x="0" y="5426869"/>
                      </a:cubicBezTo>
                      <a:cubicBezTo>
                        <a:pt x="0" y="5052222"/>
                        <a:pt x="37964" y="4686442"/>
                        <a:pt x="110255" y="4333166"/>
                      </a:cubicBezTo>
                      <a:close/>
                      <a:moveTo>
                        <a:pt x="5426869" y="0"/>
                      </a:moveTo>
                      <a:cubicBezTo>
                        <a:pt x="8424046" y="0"/>
                        <a:pt x="10853738" y="2429692"/>
                        <a:pt x="10853738" y="5426869"/>
                      </a:cubicBezTo>
                      <a:cubicBezTo>
                        <a:pt x="10853738" y="5801516"/>
                        <a:pt x="10815774" y="6167296"/>
                        <a:pt x="10743483" y="6520572"/>
                      </a:cubicBezTo>
                      <a:lnTo>
                        <a:pt x="10683925" y="6778626"/>
                      </a:lnTo>
                      <a:lnTo>
                        <a:pt x="10552874" y="6745617"/>
                      </a:lnTo>
                      <a:lnTo>
                        <a:pt x="10611100" y="6493339"/>
                      </a:lnTo>
                      <a:cubicBezTo>
                        <a:pt x="10681590" y="6148860"/>
                        <a:pt x="10718609" y="5792187"/>
                        <a:pt x="10718609" y="5426869"/>
                      </a:cubicBezTo>
                      <a:cubicBezTo>
                        <a:pt x="10718609" y="2504322"/>
                        <a:pt x="8349416" y="135129"/>
                        <a:pt x="5426869" y="135129"/>
                      </a:cubicBezTo>
                      <a:cubicBezTo>
                        <a:pt x="3874267" y="135129"/>
                        <a:pt x="2477834" y="803778"/>
                        <a:pt x="1509828" y="1868823"/>
                      </a:cubicBezTo>
                      <a:lnTo>
                        <a:pt x="1453782" y="1933524"/>
                      </a:lnTo>
                      <a:lnTo>
                        <a:pt x="1336023" y="1863139"/>
                      </a:lnTo>
                      <a:lnTo>
                        <a:pt x="1409803" y="1777965"/>
                      </a:lnTo>
                      <a:cubicBezTo>
                        <a:pt x="2402529" y="685724"/>
                        <a:pt x="3834619" y="0"/>
                        <a:pt x="5426869" y="0"/>
                      </a:cubicBezTo>
                      <a:close/>
                    </a:path>
                  </a:pathLst>
                </a:custGeom>
                <a:gradFill flip="none" rotWithShape="1">
                  <a:gsLst>
                    <a:gs pos="5000">
                      <a:srgbClr val="583F33"/>
                    </a:gs>
                    <a:gs pos="2000">
                      <a:srgbClr val="C69D7A"/>
                    </a:gs>
                    <a:gs pos="0">
                      <a:srgbClr val="FAEFD2"/>
                    </a:gs>
                    <a:gs pos="100000">
                      <a:srgbClr val="FAEFD2"/>
                    </a:gs>
                    <a:gs pos="97000">
                      <a:srgbClr val="C69D7A"/>
                    </a:gs>
                  </a:gsLst>
                  <a:lin ang="0" scaled="1"/>
                  <a:tileRect/>
                </a:gradFill>
                <a:ln w="3175">
                  <a:gradFill>
                    <a:gsLst>
                      <a:gs pos="89000">
                        <a:srgbClr val="000000"/>
                      </a:gs>
                      <a:gs pos="0">
                        <a:srgbClr val="FAEFD2"/>
                      </a:gs>
                      <a:gs pos="32000">
                        <a:srgbClr val="C69D7A"/>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solidFill>
                      <a:sysClr val="windowText" lastClr="000000"/>
                    </a:solidFill>
                  </a:endParaRPr>
                </a:p>
              </p:txBody>
            </p:sp>
            <p:sp>
              <p:nvSpPr>
                <p:cNvPr id="159" name="椭圆 158"/>
                <p:cNvSpPr/>
                <p:nvPr/>
              </p:nvSpPr>
              <p:spPr>
                <a:xfrm>
                  <a:off x="3281161" y="-2662793"/>
                  <a:ext cx="11493904" cy="11492468"/>
                </a:xfrm>
                <a:prstGeom prst="ellipse">
                  <a:avLst/>
                </a:prstGeom>
                <a:noFill/>
                <a:ln w="3175">
                  <a:gradFill>
                    <a:gsLst>
                      <a:gs pos="34000">
                        <a:srgbClr val="C69D7A"/>
                      </a:gs>
                      <a:gs pos="26000">
                        <a:srgbClr val="FAEFD2"/>
                      </a:gs>
                      <a:gs pos="71000">
                        <a:srgbClr val="583F33"/>
                      </a:gs>
                      <a:gs pos="63000">
                        <a:srgbClr val="FAEFD2"/>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160" name="椭圆 159"/>
                <p:cNvSpPr>
                  <a:spLocks noChangeAspect="1"/>
                </p:cNvSpPr>
                <p:nvPr/>
              </p:nvSpPr>
              <p:spPr>
                <a:xfrm>
                  <a:off x="3934113" y="-2009922"/>
                  <a:ext cx="10188000" cy="10186727"/>
                </a:xfrm>
                <a:prstGeom prst="ellipse">
                  <a:avLst/>
                </a:prstGeom>
                <a:solidFill>
                  <a:srgbClr val="ADC87A"/>
                </a:solidFill>
                <a:ln w="3175">
                  <a:solidFill>
                    <a:srgbClr val="C69D7A">
                      <a:alpha val="34000"/>
                    </a:srgbClr>
                  </a:solidFill>
                  <a:prstDash val="dash"/>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grpSp>
          <p:sp>
            <p:nvSpPr>
              <p:cNvPr id="161" name="文本框 160"/>
              <p:cNvSpPr txBox="1"/>
              <p:nvPr/>
            </p:nvSpPr>
            <p:spPr>
              <a:xfrm>
                <a:off x="803" y="3821"/>
                <a:ext cx="605" cy="483"/>
              </a:xfrm>
              <a:prstGeom prst="rect">
                <a:avLst/>
              </a:prstGeom>
              <a:noFill/>
            </p:spPr>
            <p:txBody>
              <a:bodyPr wrap="square" rtlCol="0">
                <a:spAutoFit/>
              </a:bodyPr>
              <a:lstStyle/>
              <a:p>
                <a:r>
                  <a:rPr lang="zh-CN" altLang="zh-CN" sz="1400" b="1">
                    <a:solidFill>
                      <a:sysClr val="window" lastClr="FFFFFF"/>
                    </a:solidFill>
                    <a:latin typeface="微软雅黑" panose="020B0503020204020204" pitchFamily="34" charset="-122"/>
                    <a:ea typeface="微软雅黑" panose="020B0503020204020204" pitchFamily="34" charset="-122"/>
                  </a:rPr>
                  <a:t>案</a:t>
                </a:r>
                <a:endParaRPr lang="zh-CN" altLang="zh-CN" sz="1400" b="1">
                  <a:solidFill>
                    <a:sysClr val="window" lastClr="FFFFFF"/>
                  </a:solidFill>
                  <a:latin typeface="微软雅黑" panose="020B0503020204020204" pitchFamily="34" charset="-122"/>
                  <a:ea typeface="微软雅黑" panose="020B0503020204020204" pitchFamily="34" charset="-122"/>
                </a:endParaRPr>
              </a:p>
            </p:txBody>
          </p:sp>
        </p:grpSp>
      </p:grpSp>
      <p:sp>
        <p:nvSpPr>
          <p:cNvPr id="3" name="right-arrow-angle_38577"/>
          <p:cNvSpPr>
            <a:spLocks noChangeAspect="1"/>
          </p:cNvSpPr>
          <p:nvPr>
            <p:custDataLst>
              <p:tags r:id="rId15"/>
            </p:custDataLst>
          </p:nvPr>
        </p:nvSpPr>
        <p:spPr bwMode="auto">
          <a:xfrm>
            <a:off x="216221" y="4953171"/>
            <a:ext cx="144765" cy="219052"/>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right-arrow-angle_38577"/>
          <p:cNvSpPr>
            <a:spLocks noChangeAspect="1"/>
          </p:cNvSpPr>
          <p:nvPr>
            <p:custDataLst>
              <p:tags r:id="rId16"/>
            </p:custDataLst>
          </p:nvPr>
        </p:nvSpPr>
        <p:spPr bwMode="auto">
          <a:xfrm>
            <a:off x="341938" y="4953171"/>
            <a:ext cx="144765" cy="219052"/>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right-arrow-angle_38577"/>
          <p:cNvSpPr>
            <a:spLocks noChangeAspect="1"/>
          </p:cNvSpPr>
          <p:nvPr>
            <p:custDataLst>
              <p:tags r:id="rId17"/>
            </p:custDataLst>
          </p:nvPr>
        </p:nvSpPr>
        <p:spPr bwMode="auto">
          <a:xfrm>
            <a:off x="8796680" y="4777276"/>
            <a:ext cx="144765" cy="219052"/>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right-arrow-angle_38577"/>
          <p:cNvSpPr>
            <a:spLocks noChangeAspect="1"/>
          </p:cNvSpPr>
          <p:nvPr>
            <p:custDataLst>
              <p:tags r:id="rId18"/>
            </p:custDataLst>
          </p:nvPr>
        </p:nvSpPr>
        <p:spPr bwMode="auto">
          <a:xfrm>
            <a:off x="8651887" y="4767751"/>
            <a:ext cx="144765" cy="219052"/>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right-arrow-angle_38577"/>
          <p:cNvSpPr>
            <a:spLocks noChangeAspect="1"/>
          </p:cNvSpPr>
          <p:nvPr>
            <p:custDataLst>
              <p:tags r:id="rId19"/>
            </p:custDataLst>
          </p:nvPr>
        </p:nvSpPr>
        <p:spPr bwMode="auto">
          <a:xfrm>
            <a:off x="3050903" y="4816011"/>
            <a:ext cx="144765" cy="219052"/>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right-arrow-angle_38577"/>
          <p:cNvSpPr>
            <a:spLocks noChangeAspect="1"/>
          </p:cNvSpPr>
          <p:nvPr>
            <p:custDataLst>
              <p:tags r:id="rId20"/>
            </p:custDataLst>
          </p:nvPr>
        </p:nvSpPr>
        <p:spPr bwMode="auto">
          <a:xfrm>
            <a:off x="2892775" y="4816011"/>
            <a:ext cx="144765" cy="219052"/>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Title 1"/>
          <p:cNvSpPr txBox="1"/>
          <p:nvPr>
            <p:custDataLst>
              <p:tags r:id="rId21"/>
            </p:custDataLst>
          </p:nvPr>
        </p:nvSpPr>
        <p:spPr>
          <a:xfrm>
            <a:off x="6461694" y="5866830"/>
            <a:ext cx="1923850" cy="395564"/>
          </a:xfrm>
          <a:prstGeom prst="rect">
            <a:avLst/>
          </a:prstGeom>
        </p:spPr>
        <p:txBody>
          <a:bodyPr wrap="square" lIns="0" anchor="ctr">
            <a:normAutofit lnSpcReduction="10000"/>
          </a:bodyPr>
          <a:lstStyle>
            <a:defPPr>
              <a:defRPr lang="zh-CN"/>
            </a:defPPr>
            <a:lvl1pPr fontAlgn="base">
              <a:spcBef>
                <a:spcPct val="0"/>
              </a:spcBef>
              <a:spcAft>
                <a:spcPct val="0"/>
              </a:spcAft>
              <a:defRPr b="1" kern="0" spc="150">
                <a:solidFill>
                  <a:srgbClr val="000000">
                    <a:lumMod val="75000"/>
                    <a:lumOff val="25000"/>
                  </a:srgbClr>
                </a:solidFill>
                <a:latin typeface="微软雅黑" panose="020B0503020204020204" pitchFamily="34" charset="-122"/>
                <a:ea typeface="微软雅黑" panose="020B0503020204020204" pitchFamily="34" charset="-122"/>
                <a:cs typeface="Open Sans" panose="020B0606030504020204" pitchFamily="34" charset="0"/>
              </a:defRPr>
            </a:lvl1pPr>
            <a:lvl2pPr algn="ctr" fontAlgn="base">
              <a:spcBef>
                <a:spcPct val="0"/>
              </a:spcBef>
              <a:spcAft>
                <a:spcPct val="0"/>
              </a:spcAft>
              <a:defRPr sz="4400">
                <a:latin typeface="Calibri" panose="020F0502020204030204" pitchFamily="34" charset="0"/>
                <a:ea typeface="ヒラギノ角ゴ ProN W3" charset="0"/>
                <a:cs typeface="ヒラギノ角ゴ ProN W3" charset="0"/>
              </a:defRPr>
            </a:lvl2pPr>
            <a:lvl3pPr algn="ctr" fontAlgn="base">
              <a:spcBef>
                <a:spcPct val="0"/>
              </a:spcBef>
              <a:spcAft>
                <a:spcPct val="0"/>
              </a:spcAft>
              <a:defRPr sz="4400">
                <a:latin typeface="Calibri" panose="020F0502020204030204" pitchFamily="34" charset="0"/>
                <a:ea typeface="ヒラギノ角ゴ ProN W3" charset="0"/>
                <a:cs typeface="ヒラギノ角ゴ ProN W3" charset="0"/>
              </a:defRPr>
            </a:lvl3pPr>
            <a:lvl4pPr algn="ctr" fontAlgn="base">
              <a:spcBef>
                <a:spcPct val="0"/>
              </a:spcBef>
              <a:spcAft>
                <a:spcPct val="0"/>
              </a:spcAft>
              <a:defRPr sz="4400">
                <a:latin typeface="Calibri" panose="020F0502020204030204" pitchFamily="34" charset="0"/>
                <a:ea typeface="ヒラギノ角ゴ ProN W3" charset="0"/>
                <a:cs typeface="ヒラギノ角ゴ ProN W3" charset="0"/>
              </a:defRPr>
            </a:lvl4pPr>
            <a:lvl5pPr algn="ctr" fontAlgn="base">
              <a:spcBef>
                <a:spcPct val="0"/>
              </a:spcBef>
              <a:spcAft>
                <a:spcPct val="0"/>
              </a:spcAft>
              <a:defRPr sz="4400">
                <a:latin typeface="Calibri" panose="020F0502020204030204" pitchFamily="34" charset="0"/>
                <a:ea typeface="ヒラギノ角ゴ ProN W3" charset="0"/>
                <a:cs typeface="ヒラギノ角ゴ ProN W3" charset="0"/>
              </a:defRPr>
            </a:lvl5pPr>
            <a:lvl6pPr marL="457200" algn="ctr" fontAlgn="base">
              <a:spcBef>
                <a:spcPct val="0"/>
              </a:spcBef>
              <a:spcAft>
                <a:spcPct val="0"/>
              </a:spcAft>
              <a:defRPr sz="4400">
                <a:latin typeface="Calibri" panose="020F0502020204030204" pitchFamily="34" charset="0"/>
                <a:ea typeface="ヒラギノ角ゴ ProN W3" charset="0"/>
                <a:cs typeface="ヒラギノ角ゴ ProN W3" charset="0"/>
              </a:defRPr>
            </a:lvl6pPr>
            <a:lvl7pPr marL="914400" algn="ctr" fontAlgn="base">
              <a:spcBef>
                <a:spcPct val="0"/>
              </a:spcBef>
              <a:spcAft>
                <a:spcPct val="0"/>
              </a:spcAft>
              <a:defRPr sz="4400">
                <a:latin typeface="Calibri" panose="020F0502020204030204" pitchFamily="34" charset="0"/>
                <a:ea typeface="ヒラギノ角ゴ ProN W3" charset="0"/>
                <a:cs typeface="ヒラギノ角ゴ ProN W3" charset="0"/>
              </a:defRPr>
            </a:lvl7pPr>
            <a:lvl8pPr marL="1371600" algn="ctr" fontAlgn="base">
              <a:spcBef>
                <a:spcPct val="0"/>
              </a:spcBef>
              <a:spcAft>
                <a:spcPct val="0"/>
              </a:spcAft>
              <a:defRPr sz="4400">
                <a:latin typeface="Calibri" panose="020F0502020204030204" pitchFamily="34" charset="0"/>
                <a:ea typeface="ヒラギノ角ゴ ProN W3" charset="0"/>
                <a:cs typeface="ヒラギノ角ゴ ProN W3" charset="0"/>
              </a:defRPr>
            </a:lvl8pPr>
            <a:lvl9pPr marL="1828800" algn="ctr" fontAlgn="base">
              <a:spcBef>
                <a:spcPct val="0"/>
              </a:spcBef>
              <a:spcAft>
                <a:spcPct val="0"/>
              </a:spcAft>
              <a:defRPr sz="4400">
                <a:latin typeface="Calibri" panose="020F0502020204030204" pitchFamily="34" charset="0"/>
                <a:ea typeface="ヒラギノ角ゴ ProN W3" charset="0"/>
                <a:cs typeface="ヒラギノ角ゴ ProN W3" charset="0"/>
              </a:defRPr>
            </a:lvl9pPr>
          </a:lstStyle>
          <a:p>
            <a:pPr>
              <a:lnSpc>
                <a:spcPct val="120000"/>
              </a:lnSpc>
            </a:pPr>
            <a:r>
              <a:rPr lang="zh-CN" altLang="en-US">
                <a:solidFill>
                  <a:srgbClr val="3498DB"/>
                </a:solidFill>
                <a:latin typeface="Arial" panose="020B0604020202020204" pitchFamily="34" charset="0"/>
                <a:ea typeface="微软雅黑" panose="020B0503020204020204" pitchFamily="34" charset="-122"/>
                <a:sym typeface="Arial" panose="020B0604020202020204" pitchFamily="34" charset="0"/>
              </a:rPr>
              <a:t>画像</a:t>
            </a:r>
            <a:r>
              <a:rPr lang="en-US" altLang="zh-CN">
                <a:solidFill>
                  <a:srgbClr val="3498DB"/>
                </a:solidFill>
                <a:latin typeface="Arial" panose="020B0604020202020204" pitchFamily="34" charset="0"/>
                <a:ea typeface="微软雅黑" panose="020B0503020204020204" pitchFamily="34" charset="-122"/>
                <a:sym typeface="Arial" panose="020B0604020202020204" pitchFamily="34" charset="0"/>
              </a:rPr>
              <a:t>&amp;</a:t>
            </a:r>
            <a:r>
              <a:rPr lang="zh-CN" altLang="en-US">
                <a:solidFill>
                  <a:srgbClr val="3498DB"/>
                </a:solidFill>
                <a:latin typeface="Arial" panose="020B0604020202020204" pitchFamily="34" charset="0"/>
                <a:ea typeface="微软雅黑" panose="020B0503020204020204" pitchFamily="34" charset="-122"/>
                <a:sym typeface="Arial" panose="020B0604020202020204" pitchFamily="34" charset="0"/>
              </a:rPr>
              <a:t>建模</a:t>
            </a:r>
            <a:endParaRPr lang="zh-CN" altLang="en-US">
              <a:solidFill>
                <a:srgbClr val="3498DB"/>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4" name="直接连接符 23"/>
          <p:cNvCxnSpPr/>
          <p:nvPr>
            <p:custDataLst>
              <p:tags r:id="rId22"/>
            </p:custDataLst>
          </p:nvPr>
        </p:nvCxnSpPr>
        <p:spPr>
          <a:xfrm>
            <a:off x="6448996" y="6314458"/>
            <a:ext cx="375246" cy="0"/>
          </a:xfrm>
          <a:prstGeom prst="line">
            <a:avLst/>
          </a:prstGeom>
          <a:ln w="38100">
            <a:solidFill>
              <a:srgbClr val="3498DB"/>
            </a:solidFill>
          </a:ln>
        </p:spPr>
        <p:style>
          <a:lnRef idx="1">
            <a:srgbClr val="1F74AD"/>
          </a:lnRef>
          <a:fillRef idx="0">
            <a:srgbClr val="1F74AD"/>
          </a:fillRef>
          <a:effectRef idx="0">
            <a:srgbClr val="1F74AD"/>
          </a:effectRef>
          <a:fontRef idx="minor">
            <a:srgbClr val="000000"/>
          </a:fontRef>
        </p:style>
      </p:cxnSp>
      <p:sp>
        <p:nvSpPr>
          <p:cNvPr id="25" name="Title 1"/>
          <p:cNvSpPr txBox="1"/>
          <p:nvPr>
            <p:custDataLst>
              <p:tags r:id="rId23"/>
            </p:custDataLst>
          </p:nvPr>
        </p:nvSpPr>
        <p:spPr>
          <a:xfrm>
            <a:off x="712105" y="5977320"/>
            <a:ext cx="1923850" cy="395564"/>
          </a:xfrm>
          <a:prstGeom prst="rect">
            <a:avLst/>
          </a:prstGeom>
        </p:spPr>
        <p:txBody>
          <a:bodyPr wrap="square" lIns="0" anchor="ctr">
            <a:normAutofit lnSpcReduction="10000"/>
          </a:bodyPr>
          <a:lstStyle>
            <a:defPPr>
              <a:defRPr lang="zh-CN"/>
            </a:defPPr>
            <a:lvl1pPr fontAlgn="base">
              <a:spcBef>
                <a:spcPct val="0"/>
              </a:spcBef>
              <a:spcAft>
                <a:spcPct val="0"/>
              </a:spcAft>
              <a:defRPr b="1" kern="0" spc="150">
                <a:solidFill>
                  <a:srgbClr val="000000">
                    <a:lumMod val="75000"/>
                    <a:lumOff val="25000"/>
                  </a:srgbClr>
                </a:solidFill>
                <a:latin typeface="微软雅黑" panose="020B0503020204020204" pitchFamily="34" charset="-122"/>
                <a:ea typeface="微软雅黑" panose="020B0503020204020204" pitchFamily="34" charset="-122"/>
                <a:cs typeface="Open Sans" panose="020B0606030504020204" pitchFamily="34" charset="0"/>
              </a:defRPr>
            </a:lvl1pPr>
            <a:lvl2pPr algn="ctr" fontAlgn="base">
              <a:spcBef>
                <a:spcPct val="0"/>
              </a:spcBef>
              <a:spcAft>
                <a:spcPct val="0"/>
              </a:spcAft>
              <a:defRPr sz="4400">
                <a:latin typeface="Calibri" panose="020F0502020204030204" pitchFamily="34" charset="0"/>
                <a:ea typeface="ヒラギノ角ゴ ProN W3" charset="0"/>
                <a:cs typeface="ヒラギノ角ゴ ProN W3" charset="0"/>
              </a:defRPr>
            </a:lvl2pPr>
            <a:lvl3pPr algn="ctr" fontAlgn="base">
              <a:spcBef>
                <a:spcPct val="0"/>
              </a:spcBef>
              <a:spcAft>
                <a:spcPct val="0"/>
              </a:spcAft>
              <a:defRPr sz="4400">
                <a:latin typeface="Calibri" panose="020F0502020204030204" pitchFamily="34" charset="0"/>
                <a:ea typeface="ヒラギノ角ゴ ProN W3" charset="0"/>
                <a:cs typeface="ヒラギノ角ゴ ProN W3" charset="0"/>
              </a:defRPr>
            </a:lvl3pPr>
            <a:lvl4pPr algn="ctr" fontAlgn="base">
              <a:spcBef>
                <a:spcPct val="0"/>
              </a:spcBef>
              <a:spcAft>
                <a:spcPct val="0"/>
              </a:spcAft>
              <a:defRPr sz="4400">
                <a:latin typeface="Calibri" panose="020F0502020204030204" pitchFamily="34" charset="0"/>
                <a:ea typeface="ヒラギノ角ゴ ProN W3" charset="0"/>
                <a:cs typeface="ヒラギノ角ゴ ProN W3" charset="0"/>
              </a:defRPr>
            </a:lvl4pPr>
            <a:lvl5pPr algn="ctr" fontAlgn="base">
              <a:spcBef>
                <a:spcPct val="0"/>
              </a:spcBef>
              <a:spcAft>
                <a:spcPct val="0"/>
              </a:spcAft>
              <a:defRPr sz="4400">
                <a:latin typeface="Calibri" panose="020F0502020204030204" pitchFamily="34" charset="0"/>
                <a:ea typeface="ヒラギノ角ゴ ProN W3" charset="0"/>
                <a:cs typeface="ヒラギノ角ゴ ProN W3" charset="0"/>
              </a:defRPr>
            </a:lvl5pPr>
            <a:lvl6pPr marL="457200" algn="ctr" fontAlgn="base">
              <a:spcBef>
                <a:spcPct val="0"/>
              </a:spcBef>
              <a:spcAft>
                <a:spcPct val="0"/>
              </a:spcAft>
              <a:defRPr sz="4400">
                <a:latin typeface="Calibri" panose="020F0502020204030204" pitchFamily="34" charset="0"/>
                <a:ea typeface="ヒラギノ角ゴ ProN W3" charset="0"/>
                <a:cs typeface="ヒラギノ角ゴ ProN W3" charset="0"/>
              </a:defRPr>
            </a:lvl6pPr>
            <a:lvl7pPr marL="914400" algn="ctr" fontAlgn="base">
              <a:spcBef>
                <a:spcPct val="0"/>
              </a:spcBef>
              <a:spcAft>
                <a:spcPct val="0"/>
              </a:spcAft>
              <a:defRPr sz="4400">
                <a:latin typeface="Calibri" panose="020F0502020204030204" pitchFamily="34" charset="0"/>
                <a:ea typeface="ヒラギノ角ゴ ProN W3" charset="0"/>
                <a:cs typeface="ヒラギノ角ゴ ProN W3" charset="0"/>
              </a:defRPr>
            </a:lvl7pPr>
            <a:lvl8pPr marL="1371600" algn="ctr" fontAlgn="base">
              <a:spcBef>
                <a:spcPct val="0"/>
              </a:spcBef>
              <a:spcAft>
                <a:spcPct val="0"/>
              </a:spcAft>
              <a:defRPr sz="4400">
                <a:latin typeface="Calibri" panose="020F0502020204030204" pitchFamily="34" charset="0"/>
                <a:ea typeface="ヒラギノ角ゴ ProN W3" charset="0"/>
                <a:cs typeface="ヒラギノ角ゴ ProN W3" charset="0"/>
              </a:defRPr>
            </a:lvl8pPr>
            <a:lvl9pPr marL="1828800" algn="ctr" fontAlgn="base">
              <a:spcBef>
                <a:spcPct val="0"/>
              </a:spcBef>
              <a:spcAft>
                <a:spcPct val="0"/>
              </a:spcAft>
              <a:defRPr sz="4400">
                <a:latin typeface="Calibri" panose="020F0502020204030204" pitchFamily="34" charset="0"/>
                <a:ea typeface="ヒラギノ角ゴ ProN W3" charset="0"/>
                <a:cs typeface="ヒラギノ角ゴ ProN W3" charset="0"/>
              </a:defRPr>
            </a:lvl9pPr>
          </a:lstStyle>
          <a:p>
            <a:pPr>
              <a:lnSpc>
                <a:spcPct val="120000"/>
              </a:lnSpc>
            </a:pPr>
            <a:r>
              <a:rPr lang="zh-CN" altLang="en-US">
                <a:solidFill>
                  <a:srgbClr val="1AA3AA"/>
                </a:solidFill>
                <a:latin typeface="Arial" panose="020B0604020202020204" pitchFamily="34" charset="0"/>
                <a:ea typeface="微软雅黑" panose="020B0503020204020204" pitchFamily="34" charset="-122"/>
                <a:sym typeface="Arial" panose="020B0604020202020204" pitchFamily="34" charset="0"/>
              </a:rPr>
              <a:t>提升效率</a:t>
            </a:r>
            <a:endParaRPr lang="zh-CN" altLang="en-US">
              <a:solidFill>
                <a:srgbClr val="1AA3AA"/>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6" name="直接连接符 25"/>
          <p:cNvCxnSpPr/>
          <p:nvPr>
            <p:custDataLst>
              <p:tags r:id="rId24"/>
            </p:custDataLst>
          </p:nvPr>
        </p:nvCxnSpPr>
        <p:spPr>
          <a:xfrm>
            <a:off x="706390" y="6424948"/>
            <a:ext cx="375246" cy="0"/>
          </a:xfrm>
          <a:prstGeom prst="line">
            <a:avLst/>
          </a:prstGeom>
          <a:ln w="38100">
            <a:solidFill>
              <a:srgbClr val="1AA3AA"/>
            </a:solidFill>
          </a:ln>
        </p:spPr>
        <p:style>
          <a:lnRef idx="1">
            <a:srgbClr val="1F74AD"/>
          </a:lnRef>
          <a:fillRef idx="0">
            <a:srgbClr val="1F74AD"/>
          </a:fillRef>
          <a:effectRef idx="0">
            <a:srgbClr val="1F74AD"/>
          </a:effectRef>
          <a:fontRef idx="minor">
            <a:srgbClr val="000000"/>
          </a:fontRef>
        </p:style>
      </p:cxnSp>
      <p:sp>
        <p:nvSpPr>
          <p:cNvPr id="36" name="Title 1"/>
          <p:cNvSpPr txBox="1"/>
          <p:nvPr>
            <p:custDataLst>
              <p:tags r:id="rId25"/>
            </p:custDataLst>
          </p:nvPr>
        </p:nvSpPr>
        <p:spPr>
          <a:xfrm>
            <a:off x="9147151" y="5801425"/>
            <a:ext cx="2188617" cy="395564"/>
          </a:xfrm>
          <a:prstGeom prst="rect">
            <a:avLst/>
          </a:prstGeom>
        </p:spPr>
        <p:txBody>
          <a:bodyPr wrap="square" lIns="0" anchor="ctr"/>
          <a:lstStyle>
            <a:lvl1pPr algn="ctr" rtl="0" fontAlgn="base">
              <a:spcBef>
                <a:spcPct val="0"/>
              </a:spcBef>
              <a:spcAft>
                <a:spcPct val="0"/>
              </a:spcAft>
              <a:defRPr lang="en-US" sz="2400" kern="0" smtClean="0">
                <a:solidFill>
                  <a:srgbClr val="DD2067"/>
                </a:solidFill>
                <a:latin typeface="+mj-lt"/>
                <a:ea typeface="+mj-ea"/>
                <a:cs typeface="Arial" panose="020B0604020202020204" pitchFamily="34" charset="0"/>
                <a:sym typeface="Calibri" panose="020F0502020204030204" pitchFamily="34" charset="0"/>
              </a:defRPr>
            </a:lvl1pPr>
            <a:lvl2pPr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2pPr>
            <a:lvl3pPr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3pPr>
            <a:lvl4pPr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4pPr>
            <a:lvl5pPr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457200"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914400"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1371600"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1828800"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algn="l">
              <a:lnSpc>
                <a:spcPct val="120000"/>
              </a:lnSpc>
            </a:pPr>
            <a:r>
              <a:rPr lang="zh-CN" altLang="en-US" sz="1800" b="1" spc="150">
                <a:solidFill>
                  <a:srgbClr val="9BBB59"/>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辅助决策</a:t>
            </a:r>
            <a:endParaRPr lang="zh-CN" altLang="en-US" sz="1800" b="1" spc="150">
              <a:solidFill>
                <a:srgbClr val="9BBB59"/>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cxnSp>
        <p:nvCxnSpPr>
          <p:cNvPr id="42" name="直接连接符 41"/>
          <p:cNvCxnSpPr/>
          <p:nvPr>
            <p:custDataLst>
              <p:tags r:id="rId26"/>
            </p:custDataLst>
          </p:nvPr>
        </p:nvCxnSpPr>
        <p:spPr>
          <a:xfrm>
            <a:off x="9135722" y="6252863"/>
            <a:ext cx="375246" cy="0"/>
          </a:xfrm>
          <a:prstGeom prst="line">
            <a:avLst/>
          </a:prstGeom>
          <a:ln w="38100">
            <a:solidFill>
              <a:srgbClr val="9BBB59"/>
            </a:solidFill>
          </a:ln>
        </p:spPr>
        <p:style>
          <a:lnRef idx="1">
            <a:srgbClr val="1F74AD"/>
          </a:lnRef>
          <a:fillRef idx="0">
            <a:srgbClr val="1F74AD"/>
          </a:fillRef>
          <a:effectRef idx="0">
            <a:srgbClr val="1F74AD"/>
          </a:effectRef>
          <a:fontRef idx="minor">
            <a:srgbClr val="000000"/>
          </a:fontRef>
        </p:style>
      </p:cxnSp>
      <p:sp>
        <p:nvSpPr>
          <p:cNvPr id="43" name="Title 1"/>
          <p:cNvSpPr txBox="1"/>
          <p:nvPr>
            <p:custDataLst>
              <p:tags r:id="rId27"/>
            </p:custDataLst>
          </p:nvPr>
        </p:nvSpPr>
        <p:spPr>
          <a:xfrm>
            <a:off x="3460429" y="5906200"/>
            <a:ext cx="2477512" cy="395564"/>
          </a:xfrm>
          <a:prstGeom prst="rect">
            <a:avLst/>
          </a:prstGeom>
        </p:spPr>
        <p:txBody>
          <a:bodyPr wrap="square" lIns="0" anchor="ctr"/>
          <a:lstStyle>
            <a:lvl1pPr algn="ctr" rtl="0" fontAlgn="base">
              <a:spcBef>
                <a:spcPct val="0"/>
              </a:spcBef>
              <a:spcAft>
                <a:spcPct val="0"/>
              </a:spcAft>
              <a:defRPr lang="en-US" sz="2400" kern="0" smtClean="0">
                <a:solidFill>
                  <a:srgbClr val="DD2067"/>
                </a:solidFill>
                <a:latin typeface="+mj-lt"/>
                <a:ea typeface="+mj-ea"/>
                <a:cs typeface="Arial" panose="020B0604020202020204" pitchFamily="34" charset="0"/>
                <a:sym typeface="Calibri" panose="020F0502020204030204" pitchFamily="34" charset="0"/>
              </a:defRPr>
            </a:lvl1pPr>
            <a:lvl2pPr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2pPr>
            <a:lvl3pPr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3pPr>
            <a:lvl4pPr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4pPr>
            <a:lvl5pPr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457200"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914400"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1371600"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1828800"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algn="l">
              <a:lnSpc>
                <a:spcPct val="120000"/>
              </a:lnSpc>
            </a:pPr>
            <a:r>
              <a:rPr lang="zh-CN" altLang="en-US" sz="1800" b="1" spc="150">
                <a:solidFill>
                  <a:srgbClr val="FFC000"/>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合规控制、风险控制</a:t>
            </a:r>
            <a:endParaRPr lang="zh-CN" altLang="en-US" sz="1800" b="1" spc="150">
              <a:solidFill>
                <a:srgbClr val="FFC000"/>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cxnSp>
        <p:nvCxnSpPr>
          <p:cNvPr id="44" name="直接连接符 43"/>
          <p:cNvCxnSpPr/>
          <p:nvPr>
            <p:custDataLst>
              <p:tags r:id="rId28"/>
            </p:custDataLst>
          </p:nvPr>
        </p:nvCxnSpPr>
        <p:spPr>
          <a:xfrm>
            <a:off x="3449000" y="6357638"/>
            <a:ext cx="375246" cy="0"/>
          </a:xfrm>
          <a:prstGeom prst="line">
            <a:avLst/>
          </a:prstGeom>
          <a:ln w="38100">
            <a:solidFill>
              <a:srgbClr val="FFC000"/>
            </a:solidFill>
          </a:ln>
        </p:spPr>
        <p:style>
          <a:lnRef idx="1">
            <a:srgbClr val="1F74AD"/>
          </a:lnRef>
          <a:fillRef idx="0">
            <a:srgbClr val="1F74AD"/>
          </a:fillRef>
          <a:effectRef idx="0">
            <a:srgbClr val="1F74AD"/>
          </a:effectRef>
          <a:fontRef idx="minor">
            <a:srgbClr val="000000"/>
          </a:fontRef>
        </p:style>
      </p:cxnSp>
      <p:pic>
        <p:nvPicPr>
          <p:cNvPr id="47" name="图片 46"/>
          <p:cNvPicPr>
            <a:picLocks noChangeAspect="1"/>
          </p:cNvPicPr>
          <p:nvPr/>
        </p:nvPicPr>
        <p:blipFill>
          <a:blip r:embed="rId29"/>
          <a:stretch>
            <a:fillRect/>
          </a:stretch>
        </p:blipFill>
        <p:spPr>
          <a:xfrm>
            <a:off x="505751" y="4166488"/>
            <a:ext cx="2266714" cy="1440665"/>
          </a:xfrm>
          <a:prstGeom prst="rect">
            <a:avLst/>
          </a:prstGeom>
        </p:spPr>
      </p:pic>
      <p:grpSp>
        <p:nvGrpSpPr>
          <p:cNvPr id="49" name="组合 48"/>
          <p:cNvGrpSpPr/>
          <p:nvPr/>
        </p:nvGrpSpPr>
        <p:grpSpPr>
          <a:xfrm>
            <a:off x="5864831" y="4054094"/>
            <a:ext cx="2648944" cy="1940993"/>
            <a:chOff x="431" y="6110"/>
            <a:chExt cx="4172" cy="3057"/>
          </a:xfrm>
        </p:grpSpPr>
        <p:pic>
          <p:nvPicPr>
            <p:cNvPr id="50" name="图片 49"/>
            <p:cNvPicPr>
              <a:picLocks noChangeAspect="1"/>
            </p:cNvPicPr>
            <p:nvPr/>
          </p:nvPicPr>
          <p:blipFill>
            <a:blip r:embed="rId30"/>
            <a:stretch>
              <a:fillRect/>
            </a:stretch>
          </p:blipFill>
          <p:spPr>
            <a:xfrm>
              <a:off x="1013" y="6110"/>
              <a:ext cx="3591" cy="2404"/>
            </a:xfrm>
            <a:prstGeom prst="rect">
              <a:avLst/>
            </a:prstGeom>
          </p:spPr>
        </p:pic>
        <p:grpSp>
          <p:nvGrpSpPr>
            <p:cNvPr id="56" name="组合 55"/>
            <p:cNvGrpSpPr/>
            <p:nvPr/>
          </p:nvGrpSpPr>
          <p:grpSpPr>
            <a:xfrm>
              <a:off x="431" y="7857"/>
              <a:ext cx="1310" cy="1310"/>
              <a:chOff x="438" y="3378"/>
              <a:chExt cx="1310" cy="1310"/>
            </a:xfrm>
          </p:grpSpPr>
          <p:grpSp>
            <p:nvGrpSpPr>
              <p:cNvPr id="57" name="组合 56"/>
              <p:cNvGrpSpPr/>
              <p:nvPr/>
            </p:nvGrpSpPr>
            <p:grpSpPr>
              <a:xfrm>
                <a:off x="438" y="3378"/>
                <a:ext cx="1310" cy="1310"/>
                <a:chOff x="996951" y="-4946718"/>
                <a:chExt cx="16062324" cy="16060318"/>
              </a:xfrm>
            </p:grpSpPr>
            <p:sp>
              <p:nvSpPr>
                <p:cNvPr id="59" name="椭圆 58"/>
                <p:cNvSpPr/>
                <p:nvPr/>
              </p:nvSpPr>
              <p:spPr>
                <a:xfrm>
                  <a:off x="2770188" y="-3173702"/>
                  <a:ext cx="12515850" cy="12514286"/>
                </a:xfrm>
                <a:prstGeom prst="ellipse">
                  <a:avLst/>
                </a:prstGeom>
                <a:gradFill flip="none" rotWithShape="1">
                  <a:gsLst>
                    <a:gs pos="55000">
                      <a:srgbClr val="C69D7A">
                        <a:alpha val="0"/>
                      </a:srgbClr>
                    </a:gs>
                    <a:gs pos="100000">
                      <a:srgbClr val="583F33"/>
                    </a:gs>
                    <a:gs pos="85000">
                      <a:srgbClr val="C69D7A">
                        <a:alpha val="50000"/>
                      </a:srgbClr>
                    </a:gs>
                  </a:gsLst>
                  <a:path path="circle">
                    <a:fillToRect l="50000" t="50000" r="50000" b="50000"/>
                  </a:path>
                  <a:tileRect/>
                </a:gradFill>
                <a:ln>
                  <a:noFill/>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sp>
              <p:nvSpPr>
                <p:cNvPr id="61" name="椭圆 60"/>
                <p:cNvSpPr/>
                <p:nvPr/>
              </p:nvSpPr>
              <p:spPr>
                <a:xfrm>
                  <a:off x="4001460" y="-1942584"/>
                  <a:ext cx="10053306" cy="10052050"/>
                </a:xfrm>
                <a:prstGeom prst="ellipse">
                  <a:avLst/>
                </a:prstGeom>
                <a:gradFill flip="none" rotWithShape="1">
                  <a:gsLst>
                    <a:gs pos="52000">
                      <a:srgbClr val="C69D7A">
                        <a:alpha val="0"/>
                      </a:srgbClr>
                    </a:gs>
                    <a:gs pos="100000">
                      <a:srgbClr val="583F33">
                        <a:alpha val="80000"/>
                      </a:srgbClr>
                    </a:gs>
                    <a:gs pos="85000">
                      <a:srgbClr val="C69D7A">
                        <a:alpha val="80000"/>
                      </a:srgbClr>
                    </a:gs>
                  </a:gsLst>
                  <a:path path="circle">
                    <a:fillToRect l="50000" t="50000" r="50000" b="50000"/>
                  </a:path>
                  <a:tileRect/>
                </a:gradFill>
                <a:ln>
                  <a:gradFill flip="none" rotWithShape="1">
                    <a:gsLst>
                      <a:gs pos="81000">
                        <a:srgbClr val="FAEFD2"/>
                      </a:gs>
                      <a:gs pos="52000">
                        <a:srgbClr val="C69D7A"/>
                      </a:gs>
                      <a:gs pos="14000">
                        <a:srgbClr val="433731"/>
                      </a:gs>
                      <a:gs pos="19000">
                        <a:srgbClr val="FAEFD2"/>
                      </a:gs>
                      <a:gs pos="77000">
                        <a:srgbClr val="583F33"/>
                      </a:gs>
                    </a:gsLst>
                    <a:path path="circle">
                      <a:fillToRect l="100000" t="100000"/>
                    </a:path>
                    <a:tileRect r="-100000" b="-100000"/>
                  </a:gradFill>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sp>
              <p:nvSpPr>
                <p:cNvPr id="64" name="椭圆 63"/>
                <p:cNvSpPr/>
                <p:nvPr/>
              </p:nvSpPr>
              <p:spPr>
                <a:xfrm rot="20345168">
                  <a:off x="2455863" y="-3487988"/>
                  <a:ext cx="13144500" cy="13142858"/>
                </a:xfrm>
                <a:prstGeom prst="ellipse">
                  <a:avLst/>
                </a:prstGeom>
                <a:noFill/>
                <a:ln w="6350">
                  <a:gradFill>
                    <a:gsLst>
                      <a:gs pos="27000">
                        <a:srgbClr val="583F33">
                          <a:alpha val="50000"/>
                        </a:srgbClr>
                      </a:gs>
                      <a:gs pos="19000">
                        <a:srgbClr val="FAEFD2">
                          <a:alpha val="50000"/>
                        </a:srgbClr>
                      </a:gs>
                      <a:gs pos="85000">
                        <a:srgbClr val="583F33">
                          <a:alpha val="50000"/>
                        </a:srgbClr>
                      </a:gs>
                      <a:gs pos="76000">
                        <a:srgbClr val="C69D7A">
                          <a:alpha val="50000"/>
                        </a:srgbClr>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75" name="椭圆 74"/>
                <p:cNvSpPr/>
                <p:nvPr/>
              </p:nvSpPr>
              <p:spPr>
                <a:xfrm>
                  <a:off x="996951" y="-4946718"/>
                  <a:ext cx="16062324" cy="16060318"/>
                </a:xfrm>
                <a:prstGeom prst="ellipse">
                  <a:avLst/>
                </a:prstGeom>
                <a:noFill/>
                <a:ln w="6350">
                  <a:solidFill>
                    <a:srgbClr val="C69D7A">
                      <a:alpha val="5000"/>
                    </a:srgb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78" name="椭圆 77"/>
                <p:cNvSpPr/>
                <p:nvPr/>
              </p:nvSpPr>
              <p:spPr>
                <a:xfrm>
                  <a:off x="1827213" y="-4116560"/>
                  <a:ext cx="14401800" cy="14400002"/>
                </a:xfrm>
                <a:prstGeom prst="ellipse">
                  <a:avLst/>
                </a:prstGeom>
                <a:noFill/>
                <a:ln w="6350">
                  <a:solidFill>
                    <a:srgbClr val="C69D7A">
                      <a:alpha val="15000"/>
                    </a:srgb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83" name="任意形状 21"/>
                <p:cNvSpPr/>
                <p:nvPr/>
              </p:nvSpPr>
              <p:spPr>
                <a:xfrm>
                  <a:off x="3601244" y="-2343428"/>
                  <a:ext cx="10853738" cy="10853738"/>
                </a:xfrm>
                <a:custGeom>
                  <a:avLst/>
                  <a:gdLst>
                    <a:gd name="connsiteX0" fmla="*/ 165478 w 10853738"/>
                    <a:gd name="connsiteY0" fmla="*/ 4093895 h 10853738"/>
                    <a:gd name="connsiteX1" fmla="*/ 296881 w 10853738"/>
                    <a:gd name="connsiteY1" fmla="*/ 4125377 h 10853738"/>
                    <a:gd name="connsiteX2" fmla="*/ 242639 w 10853738"/>
                    <a:gd name="connsiteY2" fmla="*/ 4360399 h 10853738"/>
                    <a:gd name="connsiteX3" fmla="*/ 135129 w 10853738"/>
                    <a:gd name="connsiteY3" fmla="*/ 5426869 h 10853738"/>
                    <a:gd name="connsiteX4" fmla="*/ 5426869 w 10853738"/>
                    <a:gd name="connsiteY4" fmla="*/ 10718609 h 10853738"/>
                    <a:gd name="connsiteX5" fmla="*/ 8984915 w 10853738"/>
                    <a:gd name="connsiteY5" fmla="*/ 9343911 h 10853738"/>
                    <a:gd name="connsiteX6" fmla="*/ 9003298 w 10853738"/>
                    <a:gd name="connsiteY6" fmla="*/ 9326385 h 10853738"/>
                    <a:gd name="connsiteX7" fmla="*/ 9148983 w 10853738"/>
                    <a:gd name="connsiteY7" fmla="*/ 9374137 h 10853738"/>
                    <a:gd name="connsiteX8" fmla="*/ 9075773 w 10853738"/>
                    <a:gd name="connsiteY8" fmla="*/ 9443936 h 10853738"/>
                    <a:gd name="connsiteX9" fmla="*/ 5426869 w 10853738"/>
                    <a:gd name="connsiteY9" fmla="*/ 10853738 h 10853738"/>
                    <a:gd name="connsiteX10" fmla="*/ 0 w 10853738"/>
                    <a:gd name="connsiteY10" fmla="*/ 5426869 h 10853738"/>
                    <a:gd name="connsiteX11" fmla="*/ 110255 w 10853738"/>
                    <a:gd name="connsiteY11" fmla="*/ 4333166 h 10853738"/>
                    <a:gd name="connsiteX12" fmla="*/ 5426869 w 10853738"/>
                    <a:gd name="connsiteY12" fmla="*/ 0 h 10853738"/>
                    <a:gd name="connsiteX13" fmla="*/ 10853738 w 10853738"/>
                    <a:gd name="connsiteY13" fmla="*/ 5426869 h 10853738"/>
                    <a:gd name="connsiteX14" fmla="*/ 10743483 w 10853738"/>
                    <a:gd name="connsiteY14" fmla="*/ 6520572 h 10853738"/>
                    <a:gd name="connsiteX15" fmla="*/ 10683925 w 10853738"/>
                    <a:gd name="connsiteY15" fmla="*/ 6778626 h 10853738"/>
                    <a:gd name="connsiteX16" fmla="*/ 10552874 w 10853738"/>
                    <a:gd name="connsiteY16" fmla="*/ 6745617 h 10853738"/>
                    <a:gd name="connsiteX17" fmla="*/ 10611100 w 10853738"/>
                    <a:gd name="connsiteY17" fmla="*/ 6493339 h 10853738"/>
                    <a:gd name="connsiteX18" fmla="*/ 10718609 w 10853738"/>
                    <a:gd name="connsiteY18" fmla="*/ 5426869 h 10853738"/>
                    <a:gd name="connsiteX19" fmla="*/ 5426869 w 10853738"/>
                    <a:gd name="connsiteY19" fmla="*/ 135129 h 10853738"/>
                    <a:gd name="connsiteX20" fmla="*/ 1509828 w 10853738"/>
                    <a:gd name="connsiteY20" fmla="*/ 1868823 h 10853738"/>
                    <a:gd name="connsiteX21" fmla="*/ 1453782 w 10853738"/>
                    <a:gd name="connsiteY21" fmla="*/ 1933524 h 10853738"/>
                    <a:gd name="connsiteX22" fmla="*/ 1336023 w 10853738"/>
                    <a:gd name="connsiteY22" fmla="*/ 1863139 h 10853738"/>
                    <a:gd name="connsiteX23" fmla="*/ 1409803 w 10853738"/>
                    <a:gd name="connsiteY23" fmla="*/ 1777965 h 10853738"/>
                    <a:gd name="connsiteX24" fmla="*/ 5426869 w 10853738"/>
                    <a:gd name="connsiteY24" fmla="*/ 0 h 1085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53738" h="10853738">
                      <a:moveTo>
                        <a:pt x="165478" y="4093895"/>
                      </a:moveTo>
                      <a:lnTo>
                        <a:pt x="296881" y="4125377"/>
                      </a:lnTo>
                      <a:lnTo>
                        <a:pt x="242639" y="4360399"/>
                      </a:lnTo>
                      <a:cubicBezTo>
                        <a:pt x="172148" y="4704879"/>
                        <a:pt x="135129" y="5061551"/>
                        <a:pt x="135129" y="5426869"/>
                      </a:cubicBezTo>
                      <a:cubicBezTo>
                        <a:pt x="135129" y="8349416"/>
                        <a:pt x="2504323" y="10718609"/>
                        <a:pt x="5426869" y="10718609"/>
                      </a:cubicBezTo>
                      <a:cubicBezTo>
                        <a:pt x="6796813" y="10718609"/>
                        <a:pt x="8045170" y="10198035"/>
                        <a:pt x="8984915" y="9343911"/>
                      </a:cubicBezTo>
                      <a:lnTo>
                        <a:pt x="9003298" y="9326385"/>
                      </a:lnTo>
                      <a:lnTo>
                        <a:pt x="9148983" y="9374137"/>
                      </a:lnTo>
                      <a:lnTo>
                        <a:pt x="9075773" y="9443936"/>
                      </a:lnTo>
                      <a:cubicBezTo>
                        <a:pt x="8112031" y="10319870"/>
                        <a:pt x="6831796" y="10853738"/>
                        <a:pt x="5426869" y="10853738"/>
                      </a:cubicBezTo>
                      <a:cubicBezTo>
                        <a:pt x="2429692" y="10853738"/>
                        <a:pt x="0" y="8424046"/>
                        <a:pt x="0" y="5426869"/>
                      </a:cubicBezTo>
                      <a:cubicBezTo>
                        <a:pt x="0" y="5052222"/>
                        <a:pt x="37964" y="4686442"/>
                        <a:pt x="110255" y="4333166"/>
                      </a:cubicBezTo>
                      <a:close/>
                      <a:moveTo>
                        <a:pt x="5426869" y="0"/>
                      </a:moveTo>
                      <a:cubicBezTo>
                        <a:pt x="8424046" y="0"/>
                        <a:pt x="10853738" y="2429692"/>
                        <a:pt x="10853738" y="5426869"/>
                      </a:cubicBezTo>
                      <a:cubicBezTo>
                        <a:pt x="10853738" y="5801516"/>
                        <a:pt x="10815774" y="6167296"/>
                        <a:pt x="10743483" y="6520572"/>
                      </a:cubicBezTo>
                      <a:lnTo>
                        <a:pt x="10683925" y="6778626"/>
                      </a:lnTo>
                      <a:lnTo>
                        <a:pt x="10552874" y="6745617"/>
                      </a:lnTo>
                      <a:lnTo>
                        <a:pt x="10611100" y="6493339"/>
                      </a:lnTo>
                      <a:cubicBezTo>
                        <a:pt x="10681590" y="6148860"/>
                        <a:pt x="10718609" y="5792187"/>
                        <a:pt x="10718609" y="5426869"/>
                      </a:cubicBezTo>
                      <a:cubicBezTo>
                        <a:pt x="10718609" y="2504322"/>
                        <a:pt x="8349416" y="135129"/>
                        <a:pt x="5426869" y="135129"/>
                      </a:cubicBezTo>
                      <a:cubicBezTo>
                        <a:pt x="3874267" y="135129"/>
                        <a:pt x="2477834" y="803778"/>
                        <a:pt x="1509828" y="1868823"/>
                      </a:cubicBezTo>
                      <a:lnTo>
                        <a:pt x="1453782" y="1933524"/>
                      </a:lnTo>
                      <a:lnTo>
                        <a:pt x="1336023" y="1863139"/>
                      </a:lnTo>
                      <a:lnTo>
                        <a:pt x="1409803" y="1777965"/>
                      </a:lnTo>
                      <a:cubicBezTo>
                        <a:pt x="2402529" y="685724"/>
                        <a:pt x="3834619" y="0"/>
                        <a:pt x="5426869" y="0"/>
                      </a:cubicBezTo>
                      <a:close/>
                    </a:path>
                  </a:pathLst>
                </a:custGeom>
                <a:gradFill flip="none" rotWithShape="1">
                  <a:gsLst>
                    <a:gs pos="5000">
                      <a:srgbClr val="583F33"/>
                    </a:gs>
                    <a:gs pos="2000">
                      <a:srgbClr val="C69D7A"/>
                    </a:gs>
                    <a:gs pos="0">
                      <a:srgbClr val="FAEFD2"/>
                    </a:gs>
                    <a:gs pos="100000">
                      <a:srgbClr val="FAEFD2"/>
                    </a:gs>
                    <a:gs pos="97000">
                      <a:srgbClr val="C69D7A"/>
                    </a:gs>
                  </a:gsLst>
                  <a:lin ang="0" scaled="1"/>
                  <a:tileRect/>
                </a:gradFill>
                <a:ln w="3175">
                  <a:gradFill>
                    <a:gsLst>
                      <a:gs pos="89000">
                        <a:srgbClr val="000000"/>
                      </a:gs>
                      <a:gs pos="0">
                        <a:srgbClr val="FAEFD2"/>
                      </a:gs>
                      <a:gs pos="32000">
                        <a:srgbClr val="C69D7A"/>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solidFill>
                      <a:sysClr val="windowText" lastClr="000000"/>
                    </a:solidFill>
                  </a:endParaRPr>
                </a:p>
              </p:txBody>
            </p:sp>
            <p:sp>
              <p:nvSpPr>
                <p:cNvPr id="87" name="椭圆 86"/>
                <p:cNvSpPr/>
                <p:nvPr/>
              </p:nvSpPr>
              <p:spPr>
                <a:xfrm>
                  <a:off x="3281161" y="-2662793"/>
                  <a:ext cx="11493904" cy="11492468"/>
                </a:xfrm>
                <a:prstGeom prst="ellipse">
                  <a:avLst/>
                </a:prstGeom>
                <a:noFill/>
                <a:ln w="3175">
                  <a:gradFill>
                    <a:gsLst>
                      <a:gs pos="34000">
                        <a:srgbClr val="C69D7A"/>
                      </a:gs>
                      <a:gs pos="26000">
                        <a:srgbClr val="FAEFD2"/>
                      </a:gs>
                      <a:gs pos="71000">
                        <a:srgbClr val="583F33"/>
                      </a:gs>
                      <a:gs pos="63000">
                        <a:srgbClr val="FAEFD2"/>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115" name="椭圆 114"/>
                <p:cNvSpPr>
                  <a:spLocks noChangeAspect="1"/>
                </p:cNvSpPr>
                <p:nvPr/>
              </p:nvSpPr>
              <p:spPr>
                <a:xfrm>
                  <a:off x="3934113" y="-2009922"/>
                  <a:ext cx="10188000" cy="10186727"/>
                </a:xfrm>
                <a:prstGeom prst="ellipse">
                  <a:avLst/>
                </a:prstGeom>
                <a:solidFill>
                  <a:srgbClr val="3498DB">
                    <a:alpha val="80000"/>
                  </a:srgbClr>
                </a:solidFill>
                <a:ln w="3175">
                  <a:solidFill>
                    <a:srgbClr val="C69D7A">
                      <a:alpha val="34000"/>
                    </a:srgbClr>
                  </a:solidFill>
                  <a:prstDash val="dash"/>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grpSp>
          <p:sp>
            <p:nvSpPr>
              <p:cNvPr id="116" name="文本框 115"/>
              <p:cNvSpPr txBox="1"/>
              <p:nvPr/>
            </p:nvSpPr>
            <p:spPr>
              <a:xfrm>
                <a:off x="803" y="3821"/>
                <a:ext cx="605" cy="483"/>
              </a:xfrm>
              <a:prstGeom prst="rect">
                <a:avLst/>
              </a:prstGeom>
              <a:noFill/>
            </p:spPr>
            <p:txBody>
              <a:bodyPr wrap="square" rtlCol="0">
                <a:spAutoFit/>
              </a:bodyPr>
              <a:lstStyle/>
              <a:p>
                <a:r>
                  <a:rPr lang="zh-CN" altLang="zh-CN" sz="1400" b="1">
                    <a:solidFill>
                      <a:sysClr val="window" lastClr="FFFFFF"/>
                    </a:solidFill>
                    <a:latin typeface="微软雅黑" panose="020B0503020204020204" pitchFamily="34" charset="-122"/>
                    <a:ea typeface="微软雅黑" panose="020B0503020204020204" pitchFamily="34" charset="-122"/>
                  </a:rPr>
                  <a:t>析</a:t>
                </a:r>
                <a:endParaRPr lang="zh-CN" altLang="zh-CN" sz="1400" b="1">
                  <a:solidFill>
                    <a:sysClr val="window" lastClr="FFFFFF"/>
                  </a:solidFill>
                  <a:latin typeface="微软雅黑" panose="020B0503020204020204" pitchFamily="34" charset="-122"/>
                  <a:ea typeface="微软雅黑" panose="020B0503020204020204" pitchFamily="34" charset="-122"/>
                </a:endParaRPr>
              </a:p>
            </p:txBody>
          </p:sp>
        </p:grpSp>
      </p:grpSp>
      <p:grpSp>
        <p:nvGrpSpPr>
          <p:cNvPr id="117" name="组合 116"/>
          <p:cNvGrpSpPr/>
          <p:nvPr/>
        </p:nvGrpSpPr>
        <p:grpSpPr>
          <a:xfrm>
            <a:off x="2911827" y="4183624"/>
            <a:ext cx="2577197" cy="1803212"/>
            <a:chOff x="13877" y="6327"/>
            <a:chExt cx="4059" cy="2840"/>
          </a:xfrm>
        </p:grpSpPr>
        <p:pic>
          <p:nvPicPr>
            <p:cNvPr id="162" name="图片 161"/>
            <p:cNvPicPr>
              <a:picLocks noChangeAspect="1"/>
            </p:cNvPicPr>
            <p:nvPr/>
          </p:nvPicPr>
          <p:blipFill>
            <a:blip r:embed="rId31"/>
            <a:srcRect r="2744" b="3189"/>
            <a:stretch>
              <a:fillRect/>
            </a:stretch>
          </p:blipFill>
          <p:spPr>
            <a:xfrm>
              <a:off x="14464" y="6327"/>
              <a:ext cx="3473" cy="2186"/>
            </a:xfrm>
            <a:prstGeom prst="rect">
              <a:avLst/>
            </a:prstGeom>
          </p:spPr>
        </p:pic>
        <p:grpSp>
          <p:nvGrpSpPr>
            <p:cNvPr id="163" name="组合 162"/>
            <p:cNvGrpSpPr/>
            <p:nvPr/>
          </p:nvGrpSpPr>
          <p:grpSpPr>
            <a:xfrm>
              <a:off x="13877" y="7857"/>
              <a:ext cx="1310" cy="1310"/>
              <a:chOff x="438" y="3378"/>
              <a:chExt cx="1310" cy="1310"/>
            </a:xfrm>
          </p:grpSpPr>
          <p:grpSp>
            <p:nvGrpSpPr>
              <p:cNvPr id="164" name="组合 163"/>
              <p:cNvGrpSpPr/>
              <p:nvPr/>
            </p:nvGrpSpPr>
            <p:grpSpPr>
              <a:xfrm>
                <a:off x="438" y="3378"/>
                <a:ext cx="1310" cy="1310"/>
                <a:chOff x="996951" y="-4946718"/>
                <a:chExt cx="16062324" cy="16060318"/>
              </a:xfrm>
            </p:grpSpPr>
            <p:sp>
              <p:nvSpPr>
                <p:cNvPr id="165" name="椭圆 164"/>
                <p:cNvSpPr/>
                <p:nvPr/>
              </p:nvSpPr>
              <p:spPr>
                <a:xfrm>
                  <a:off x="2770188" y="-3173702"/>
                  <a:ext cx="12515850" cy="12514286"/>
                </a:xfrm>
                <a:prstGeom prst="ellipse">
                  <a:avLst/>
                </a:prstGeom>
                <a:gradFill flip="none" rotWithShape="1">
                  <a:gsLst>
                    <a:gs pos="55000">
                      <a:srgbClr val="C69D7A">
                        <a:alpha val="0"/>
                      </a:srgbClr>
                    </a:gs>
                    <a:gs pos="100000">
                      <a:srgbClr val="583F33"/>
                    </a:gs>
                    <a:gs pos="85000">
                      <a:srgbClr val="C69D7A">
                        <a:alpha val="50000"/>
                      </a:srgbClr>
                    </a:gs>
                  </a:gsLst>
                  <a:path path="circle">
                    <a:fillToRect l="50000" t="50000" r="50000" b="50000"/>
                  </a:path>
                  <a:tileRect/>
                </a:gradFill>
                <a:ln>
                  <a:noFill/>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sp>
              <p:nvSpPr>
                <p:cNvPr id="166" name="椭圆 165"/>
                <p:cNvSpPr/>
                <p:nvPr/>
              </p:nvSpPr>
              <p:spPr>
                <a:xfrm>
                  <a:off x="4001460" y="-1942584"/>
                  <a:ext cx="10053306" cy="10052050"/>
                </a:xfrm>
                <a:prstGeom prst="ellipse">
                  <a:avLst/>
                </a:prstGeom>
                <a:gradFill flip="none" rotWithShape="1">
                  <a:gsLst>
                    <a:gs pos="52000">
                      <a:srgbClr val="C69D7A">
                        <a:alpha val="0"/>
                      </a:srgbClr>
                    </a:gs>
                    <a:gs pos="100000">
                      <a:srgbClr val="583F33">
                        <a:alpha val="80000"/>
                      </a:srgbClr>
                    </a:gs>
                    <a:gs pos="85000">
                      <a:srgbClr val="C69D7A">
                        <a:alpha val="80000"/>
                      </a:srgbClr>
                    </a:gs>
                  </a:gsLst>
                  <a:path path="circle">
                    <a:fillToRect l="50000" t="50000" r="50000" b="50000"/>
                  </a:path>
                  <a:tileRect/>
                </a:gradFill>
                <a:ln>
                  <a:gradFill flip="none" rotWithShape="1">
                    <a:gsLst>
                      <a:gs pos="81000">
                        <a:srgbClr val="FAEFD2"/>
                      </a:gs>
                      <a:gs pos="52000">
                        <a:srgbClr val="C69D7A"/>
                      </a:gs>
                      <a:gs pos="14000">
                        <a:srgbClr val="433731"/>
                      </a:gs>
                      <a:gs pos="19000">
                        <a:srgbClr val="FAEFD2"/>
                      </a:gs>
                      <a:gs pos="77000">
                        <a:srgbClr val="583F33"/>
                      </a:gs>
                    </a:gsLst>
                    <a:path path="circle">
                      <a:fillToRect l="100000" t="100000"/>
                    </a:path>
                    <a:tileRect r="-100000" b="-100000"/>
                  </a:gradFill>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sp>
              <p:nvSpPr>
                <p:cNvPr id="167" name="椭圆 166"/>
                <p:cNvSpPr/>
                <p:nvPr/>
              </p:nvSpPr>
              <p:spPr>
                <a:xfrm rot="20345168">
                  <a:off x="2455863" y="-3487988"/>
                  <a:ext cx="13144500" cy="13142858"/>
                </a:xfrm>
                <a:prstGeom prst="ellipse">
                  <a:avLst/>
                </a:prstGeom>
                <a:noFill/>
                <a:ln w="6350">
                  <a:gradFill>
                    <a:gsLst>
                      <a:gs pos="27000">
                        <a:srgbClr val="583F33">
                          <a:alpha val="50000"/>
                        </a:srgbClr>
                      </a:gs>
                      <a:gs pos="19000">
                        <a:srgbClr val="FAEFD2">
                          <a:alpha val="50000"/>
                        </a:srgbClr>
                      </a:gs>
                      <a:gs pos="85000">
                        <a:srgbClr val="583F33">
                          <a:alpha val="50000"/>
                        </a:srgbClr>
                      </a:gs>
                      <a:gs pos="76000">
                        <a:srgbClr val="C69D7A">
                          <a:alpha val="50000"/>
                        </a:srgbClr>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168" name="椭圆 167"/>
                <p:cNvSpPr/>
                <p:nvPr/>
              </p:nvSpPr>
              <p:spPr>
                <a:xfrm>
                  <a:off x="996951" y="-4946718"/>
                  <a:ext cx="16062324" cy="16060318"/>
                </a:xfrm>
                <a:prstGeom prst="ellipse">
                  <a:avLst/>
                </a:prstGeom>
                <a:noFill/>
                <a:ln w="6350">
                  <a:solidFill>
                    <a:srgbClr val="C69D7A">
                      <a:alpha val="5000"/>
                    </a:srgb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169" name="椭圆 168"/>
                <p:cNvSpPr/>
                <p:nvPr/>
              </p:nvSpPr>
              <p:spPr>
                <a:xfrm>
                  <a:off x="1827213" y="-4128820"/>
                  <a:ext cx="14401800" cy="14400002"/>
                </a:xfrm>
                <a:prstGeom prst="ellipse">
                  <a:avLst/>
                </a:prstGeom>
                <a:noFill/>
                <a:ln w="6350">
                  <a:solidFill>
                    <a:srgbClr val="C69D7A">
                      <a:alpha val="15000"/>
                    </a:srgb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170" name="任意形状 21"/>
                <p:cNvSpPr/>
                <p:nvPr/>
              </p:nvSpPr>
              <p:spPr>
                <a:xfrm>
                  <a:off x="3601244" y="-2343428"/>
                  <a:ext cx="10853738" cy="10853738"/>
                </a:xfrm>
                <a:custGeom>
                  <a:avLst/>
                  <a:gdLst>
                    <a:gd name="connsiteX0" fmla="*/ 165478 w 10853738"/>
                    <a:gd name="connsiteY0" fmla="*/ 4093895 h 10853738"/>
                    <a:gd name="connsiteX1" fmla="*/ 296881 w 10853738"/>
                    <a:gd name="connsiteY1" fmla="*/ 4125377 h 10853738"/>
                    <a:gd name="connsiteX2" fmla="*/ 242639 w 10853738"/>
                    <a:gd name="connsiteY2" fmla="*/ 4360399 h 10853738"/>
                    <a:gd name="connsiteX3" fmla="*/ 135129 w 10853738"/>
                    <a:gd name="connsiteY3" fmla="*/ 5426869 h 10853738"/>
                    <a:gd name="connsiteX4" fmla="*/ 5426869 w 10853738"/>
                    <a:gd name="connsiteY4" fmla="*/ 10718609 h 10853738"/>
                    <a:gd name="connsiteX5" fmla="*/ 8984915 w 10853738"/>
                    <a:gd name="connsiteY5" fmla="*/ 9343911 h 10853738"/>
                    <a:gd name="connsiteX6" fmla="*/ 9003298 w 10853738"/>
                    <a:gd name="connsiteY6" fmla="*/ 9326385 h 10853738"/>
                    <a:gd name="connsiteX7" fmla="*/ 9148983 w 10853738"/>
                    <a:gd name="connsiteY7" fmla="*/ 9374137 h 10853738"/>
                    <a:gd name="connsiteX8" fmla="*/ 9075773 w 10853738"/>
                    <a:gd name="connsiteY8" fmla="*/ 9443936 h 10853738"/>
                    <a:gd name="connsiteX9" fmla="*/ 5426869 w 10853738"/>
                    <a:gd name="connsiteY9" fmla="*/ 10853738 h 10853738"/>
                    <a:gd name="connsiteX10" fmla="*/ 0 w 10853738"/>
                    <a:gd name="connsiteY10" fmla="*/ 5426869 h 10853738"/>
                    <a:gd name="connsiteX11" fmla="*/ 110255 w 10853738"/>
                    <a:gd name="connsiteY11" fmla="*/ 4333166 h 10853738"/>
                    <a:gd name="connsiteX12" fmla="*/ 5426869 w 10853738"/>
                    <a:gd name="connsiteY12" fmla="*/ 0 h 10853738"/>
                    <a:gd name="connsiteX13" fmla="*/ 10853738 w 10853738"/>
                    <a:gd name="connsiteY13" fmla="*/ 5426869 h 10853738"/>
                    <a:gd name="connsiteX14" fmla="*/ 10743483 w 10853738"/>
                    <a:gd name="connsiteY14" fmla="*/ 6520572 h 10853738"/>
                    <a:gd name="connsiteX15" fmla="*/ 10683925 w 10853738"/>
                    <a:gd name="connsiteY15" fmla="*/ 6778626 h 10853738"/>
                    <a:gd name="connsiteX16" fmla="*/ 10552874 w 10853738"/>
                    <a:gd name="connsiteY16" fmla="*/ 6745617 h 10853738"/>
                    <a:gd name="connsiteX17" fmla="*/ 10611100 w 10853738"/>
                    <a:gd name="connsiteY17" fmla="*/ 6493339 h 10853738"/>
                    <a:gd name="connsiteX18" fmla="*/ 10718609 w 10853738"/>
                    <a:gd name="connsiteY18" fmla="*/ 5426869 h 10853738"/>
                    <a:gd name="connsiteX19" fmla="*/ 5426869 w 10853738"/>
                    <a:gd name="connsiteY19" fmla="*/ 135129 h 10853738"/>
                    <a:gd name="connsiteX20" fmla="*/ 1509828 w 10853738"/>
                    <a:gd name="connsiteY20" fmla="*/ 1868823 h 10853738"/>
                    <a:gd name="connsiteX21" fmla="*/ 1453782 w 10853738"/>
                    <a:gd name="connsiteY21" fmla="*/ 1933524 h 10853738"/>
                    <a:gd name="connsiteX22" fmla="*/ 1336023 w 10853738"/>
                    <a:gd name="connsiteY22" fmla="*/ 1863139 h 10853738"/>
                    <a:gd name="connsiteX23" fmla="*/ 1409803 w 10853738"/>
                    <a:gd name="connsiteY23" fmla="*/ 1777965 h 10853738"/>
                    <a:gd name="connsiteX24" fmla="*/ 5426869 w 10853738"/>
                    <a:gd name="connsiteY24" fmla="*/ 0 h 1085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53738" h="10853738">
                      <a:moveTo>
                        <a:pt x="165478" y="4093895"/>
                      </a:moveTo>
                      <a:lnTo>
                        <a:pt x="296881" y="4125377"/>
                      </a:lnTo>
                      <a:lnTo>
                        <a:pt x="242639" y="4360399"/>
                      </a:lnTo>
                      <a:cubicBezTo>
                        <a:pt x="172148" y="4704879"/>
                        <a:pt x="135129" y="5061551"/>
                        <a:pt x="135129" y="5426869"/>
                      </a:cubicBezTo>
                      <a:cubicBezTo>
                        <a:pt x="135129" y="8349416"/>
                        <a:pt x="2504323" y="10718609"/>
                        <a:pt x="5426869" y="10718609"/>
                      </a:cubicBezTo>
                      <a:cubicBezTo>
                        <a:pt x="6796813" y="10718609"/>
                        <a:pt x="8045170" y="10198035"/>
                        <a:pt x="8984915" y="9343911"/>
                      </a:cubicBezTo>
                      <a:lnTo>
                        <a:pt x="9003298" y="9326385"/>
                      </a:lnTo>
                      <a:lnTo>
                        <a:pt x="9148983" y="9374137"/>
                      </a:lnTo>
                      <a:lnTo>
                        <a:pt x="9075773" y="9443936"/>
                      </a:lnTo>
                      <a:cubicBezTo>
                        <a:pt x="8112031" y="10319870"/>
                        <a:pt x="6831796" y="10853738"/>
                        <a:pt x="5426869" y="10853738"/>
                      </a:cubicBezTo>
                      <a:cubicBezTo>
                        <a:pt x="2429692" y="10853738"/>
                        <a:pt x="0" y="8424046"/>
                        <a:pt x="0" y="5426869"/>
                      </a:cubicBezTo>
                      <a:cubicBezTo>
                        <a:pt x="0" y="5052222"/>
                        <a:pt x="37964" y="4686442"/>
                        <a:pt x="110255" y="4333166"/>
                      </a:cubicBezTo>
                      <a:close/>
                      <a:moveTo>
                        <a:pt x="5426869" y="0"/>
                      </a:moveTo>
                      <a:cubicBezTo>
                        <a:pt x="8424046" y="0"/>
                        <a:pt x="10853738" y="2429692"/>
                        <a:pt x="10853738" y="5426869"/>
                      </a:cubicBezTo>
                      <a:cubicBezTo>
                        <a:pt x="10853738" y="5801516"/>
                        <a:pt x="10815774" y="6167296"/>
                        <a:pt x="10743483" y="6520572"/>
                      </a:cubicBezTo>
                      <a:lnTo>
                        <a:pt x="10683925" y="6778626"/>
                      </a:lnTo>
                      <a:lnTo>
                        <a:pt x="10552874" y="6745617"/>
                      </a:lnTo>
                      <a:lnTo>
                        <a:pt x="10611100" y="6493339"/>
                      </a:lnTo>
                      <a:cubicBezTo>
                        <a:pt x="10681590" y="6148860"/>
                        <a:pt x="10718609" y="5792187"/>
                        <a:pt x="10718609" y="5426869"/>
                      </a:cubicBezTo>
                      <a:cubicBezTo>
                        <a:pt x="10718609" y="2504322"/>
                        <a:pt x="8349416" y="135129"/>
                        <a:pt x="5426869" y="135129"/>
                      </a:cubicBezTo>
                      <a:cubicBezTo>
                        <a:pt x="3874267" y="135129"/>
                        <a:pt x="2477834" y="803778"/>
                        <a:pt x="1509828" y="1868823"/>
                      </a:cubicBezTo>
                      <a:lnTo>
                        <a:pt x="1453782" y="1933524"/>
                      </a:lnTo>
                      <a:lnTo>
                        <a:pt x="1336023" y="1863139"/>
                      </a:lnTo>
                      <a:lnTo>
                        <a:pt x="1409803" y="1777965"/>
                      </a:lnTo>
                      <a:cubicBezTo>
                        <a:pt x="2402529" y="685724"/>
                        <a:pt x="3834619" y="0"/>
                        <a:pt x="5426869" y="0"/>
                      </a:cubicBezTo>
                      <a:close/>
                    </a:path>
                  </a:pathLst>
                </a:custGeom>
                <a:gradFill flip="none" rotWithShape="1">
                  <a:gsLst>
                    <a:gs pos="5000">
                      <a:srgbClr val="583F33"/>
                    </a:gs>
                    <a:gs pos="2000">
                      <a:srgbClr val="C69D7A"/>
                    </a:gs>
                    <a:gs pos="0">
                      <a:srgbClr val="FAEFD2"/>
                    </a:gs>
                    <a:gs pos="100000">
                      <a:srgbClr val="FAEFD2"/>
                    </a:gs>
                    <a:gs pos="97000">
                      <a:srgbClr val="C69D7A"/>
                    </a:gs>
                  </a:gsLst>
                  <a:lin ang="0" scaled="1"/>
                  <a:tileRect/>
                </a:gradFill>
                <a:ln w="3175">
                  <a:gradFill>
                    <a:gsLst>
                      <a:gs pos="89000">
                        <a:srgbClr val="000000"/>
                      </a:gs>
                      <a:gs pos="0">
                        <a:srgbClr val="FAEFD2"/>
                      </a:gs>
                      <a:gs pos="32000">
                        <a:srgbClr val="C69D7A"/>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solidFill>
                      <a:sysClr val="windowText" lastClr="000000"/>
                    </a:solidFill>
                  </a:endParaRPr>
                </a:p>
              </p:txBody>
            </p:sp>
            <p:sp>
              <p:nvSpPr>
                <p:cNvPr id="171" name="椭圆 170"/>
                <p:cNvSpPr/>
                <p:nvPr/>
              </p:nvSpPr>
              <p:spPr>
                <a:xfrm>
                  <a:off x="3281161" y="-2662793"/>
                  <a:ext cx="11493904" cy="11492468"/>
                </a:xfrm>
                <a:prstGeom prst="ellipse">
                  <a:avLst/>
                </a:prstGeom>
                <a:noFill/>
                <a:ln w="3175">
                  <a:gradFill>
                    <a:gsLst>
                      <a:gs pos="34000">
                        <a:srgbClr val="C69D7A"/>
                      </a:gs>
                      <a:gs pos="26000">
                        <a:srgbClr val="FAEFD2"/>
                      </a:gs>
                      <a:gs pos="71000">
                        <a:srgbClr val="583F33"/>
                      </a:gs>
                      <a:gs pos="63000">
                        <a:srgbClr val="FAEFD2"/>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172" name="椭圆 171"/>
                <p:cNvSpPr>
                  <a:spLocks noChangeAspect="1"/>
                </p:cNvSpPr>
                <p:nvPr/>
              </p:nvSpPr>
              <p:spPr>
                <a:xfrm>
                  <a:off x="3934113" y="-2009922"/>
                  <a:ext cx="10188000" cy="10186727"/>
                </a:xfrm>
                <a:prstGeom prst="ellipse">
                  <a:avLst/>
                </a:prstGeom>
                <a:solidFill>
                  <a:srgbClr val="FFC000">
                    <a:alpha val="80000"/>
                  </a:srgbClr>
                </a:solidFill>
                <a:ln w="3175">
                  <a:solidFill>
                    <a:srgbClr val="C69D7A">
                      <a:alpha val="34000"/>
                    </a:srgbClr>
                  </a:solidFill>
                  <a:prstDash val="dash"/>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grpSp>
          <p:sp>
            <p:nvSpPr>
              <p:cNvPr id="173" name="文本框 172"/>
              <p:cNvSpPr txBox="1"/>
              <p:nvPr/>
            </p:nvSpPr>
            <p:spPr>
              <a:xfrm>
                <a:off x="803" y="3821"/>
                <a:ext cx="605" cy="483"/>
              </a:xfrm>
              <a:prstGeom prst="rect">
                <a:avLst/>
              </a:prstGeom>
              <a:noFill/>
            </p:spPr>
            <p:txBody>
              <a:bodyPr wrap="square" rtlCol="0">
                <a:spAutoFit/>
              </a:bodyPr>
              <a:lstStyle/>
              <a:p>
                <a:r>
                  <a:rPr lang="zh-CN" altLang="en-US" sz="1400" b="1">
                    <a:solidFill>
                      <a:sysClr val="window" lastClr="FFFFFF"/>
                    </a:solidFill>
                    <a:latin typeface="微软雅黑" panose="020B0503020204020204" pitchFamily="34" charset="-122"/>
                    <a:ea typeface="微软雅黑" panose="020B0503020204020204" pitchFamily="34" charset="-122"/>
                  </a:rPr>
                  <a:t>控</a:t>
                </a:r>
                <a:endParaRPr lang="zh-CN" altLang="en-US" sz="1400" b="1">
                  <a:solidFill>
                    <a:sysClr val="window" lastClr="FFFFFF"/>
                  </a:solidFill>
                  <a:latin typeface="微软雅黑" panose="020B0503020204020204" pitchFamily="34" charset="-122"/>
                  <a:ea typeface="微软雅黑" panose="020B0503020204020204" pitchFamily="34" charset="-122"/>
                </a:endParaRPr>
              </a:p>
            </p:txBody>
          </p:sp>
        </p:grpSp>
      </p:grpSp>
      <p:grpSp>
        <p:nvGrpSpPr>
          <p:cNvPr id="174" name="组合 173"/>
          <p:cNvGrpSpPr/>
          <p:nvPr/>
        </p:nvGrpSpPr>
        <p:grpSpPr>
          <a:xfrm>
            <a:off x="8663967" y="3945513"/>
            <a:ext cx="2756248" cy="2025439"/>
            <a:chOff x="9187" y="5977"/>
            <a:chExt cx="4341" cy="3190"/>
          </a:xfrm>
        </p:grpSpPr>
        <p:pic>
          <p:nvPicPr>
            <p:cNvPr id="175" name="图片 174"/>
            <p:cNvPicPr>
              <a:picLocks noChangeAspect="1"/>
            </p:cNvPicPr>
            <p:nvPr/>
          </p:nvPicPr>
          <p:blipFill>
            <a:blip r:embed="rId32"/>
            <a:stretch>
              <a:fillRect/>
            </a:stretch>
          </p:blipFill>
          <p:spPr>
            <a:xfrm>
              <a:off x="9838" y="5977"/>
              <a:ext cx="3690" cy="2404"/>
            </a:xfrm>
            <a:prstGeom prst="rect">
              <a:avLst/>
            </a:prstGeom>
          </p:spPr>
        </p:pic>
        <p:grpSp>
          <p:nvGrpSpPr>
            <p:cNvPr id="176" name="组合 175"/>
            <p:cNvGrpSpPr/>
            <p:nvPr/>
          </p:nvGrpSpPr>
          <p:grpSpPr>
            <a:xfrm>
              <a:off x="9187" y="7857"/>
              <a:ext cx="1310" cy="1310"/>
              <a:chOff x="438" y="3378"/>
              <a:chExt cx="1310" cy="1310"/>
            </a:xfrm>
          </p:grpSpPr>
          <p:grpSp>
            <p:nvGrpSpPr>
              <p:cNvPr id="177" name="组合 176"/>
              <p:cNvGrpSpPr/>
              <p:nvPr/>
            </p:nvGrpSpPr>
            <p:grpSpPr>
              <a:xfrm>
                <a:off x="438" y="3378"/>
                <a:ext cx="1310" cy="1310"/>
                <a:chOff x="996951" y="-4946718"/>
                <a:chExt cx="16062324" cy="16060318"/>
              </a:xfrm>
            </p:grpSpPr>
            <p:sp>
              <p:nvSpPr>
                <p:cNvPr id="178" name="椭圆 177"/>
                <p:cNvSpPr/>
                <p:nvPr/>
              </p:nvSpPr>
              <p:spPr>
                <a:xfrm>
                  <a:off x="2770188" y="-3173702"/>
                  <a:ext cx="12515850" cy="12514286"/>
                </a:xfrm>
                <a:prstGeom prst="ellipse">
                  <a:avLst/>
                </a:prstGeom>
                <a:gradFill flip="none" rotWithShape="1">
                  <a:gsLst>
                    <a:gs pos="55000">
                      <a:srgbClr val="C69D7A">
                        <a:alpha val="0"/>
                      </a:srgbClr>
                    </a:gs>
                    <a:gs pos="100000">
                      <a:srgbClr val="583F33"/>
                    </a:gs>
                    <a:gs pos="85000">
                      <a:srgbClr val="C69D7A">
                        <a:alpha val="50000"/>
                      </a:srgbClr>
                    </a:gs>
                  </a:gsLst>
                  <a:path path="circle">
                    <a:fillToRect l="50000" t="50000" r="50000" b="50000"/>
                  </a:path>
                  <a:tileRect/>
                </a:gradFill>
                <a:ln>
                  <a:noFill/>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sp>
              <p:nvSpPr>
                <p:cNvPr id="179" name="椭圆 178"/>
                <p:cNvSpPr/>
                <p:nvPr/>
              </p:nvSpPr>
              <p:spPr>
                <a:xfrm>
                  <a:off x="4001460" y="-1942584"/>
                  <a:ext cx="10053306" cy="10052050"/>
                </a:xfrm>
                <a:prstGeom prst="ellipse">
                  <a:avLst/>
                </a:prstGeom>
                <a:gradFill flip="none" rotWithShape="1">
                  <a:gsLst>
                    <a:gs pos="52000">
                      <a:srgbClr val="C69D7A">
                        <a:alpha val="0"/>
                      </a:srgbClr>
                    </a:gs>
                    <a:gs pos="100000">
                      <a:srgbClr val="583F33">
                        <a:alpha val="80000"/>
                      </a:srgbClr>
                    </a:gs>
                    <a:gs pos="85000">
                      <a:srgbClr val="C69D7A">
                        <a:alpha val="80000"/>
                      </a:srgbClr>
                    </a:gs>
                  </a:gsLst>
                  <a:path path="circle">
                    <a:fillToRect l="50000" t="50000" r="50000" b="50000"/>
                  </a:path>
                  <a:tileRect/>
                </a:gradFill>
                <a:ln>
                  <a:gradFill flip="none" rotWithShape="1">
                    <a:gsLst>
                      <a:gs pos="81000">
                        <a:srgbClr val="FAEFD2"/>
                      </a:gs>
                      <a:gs pos="52000">
                        <a:srgbClr val="C69D7A"/>
                      </a:gs>
                      <a:gs pos="14000">
                        <a:srgbClr val="433731"/>
                      </a:gs>
                      <a:gs pos="19000">
                        <a:srgbClr val="FAEFD2"/>
                      </a:gs>
                      <a:gs pos="77000">
                        <a:srgbClr val="583F33"/>
                      </a:gs>
                    </a:gsLst>
                    <a:path path="circle">
                      <a:fillToRect l="100000" t="100000"/>
                    </a:path>
                    <a:tileRect r="-100000" b="-100000"/>
                  </a:gradFill>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sp>
              <p:nvSpPr>
                <p:cNvPr id="180" name="椭圆 179"/>
                <p:cNvSpPr/>
                <p:nvPr/>
              </p:nvSpPr>
              <p:spPr>
                <a:xfrm rot="20345168">
                  <a:off x="2455863" y="-3487988"/>
                  <a:ext cx="13144500" cy="13142858"/>
                </a:xfrm>
                <a:prstGeom prst="ellipse">
                  <a:avLst/>
                </a:prstGeom>
                <a:noFill/>
                <a:ln w="6350">
                  <a:gradFill>
                    <a:gsLst>
                      <a:gs pos="27000">
                        <a:srgbClr val="583F33">
                          <a:alpha val="50000"/>
                        </a:srgbClr>
                      </a:gs>
                      <a:gs pos="19000">
                        <a:srgbClr val="FAEFD2">
                          <a:alpha val="50000"/>
                        </a:srgbClr>
                      </a:gs>
                      <a:gs pos="85000">
                        <a:srgbClr val="583F33">
                          <a:alpha val="50000"/>
                        </a:srgbClr>
                      </a:gs>
                      <a:gs pos="76000">
                        <a:srgbClr val="C69D7A">
                          <a:alpha val="50000"/>
                        </a:srgbClr>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181" name="椭圆 180"/>
                <p:cNvSpPr/>
                <p:nvPr/>
              </p:nvSpPr>
              <p:spPr>
                <a:xfrm>
                  <a:off x="996951" y="-4946718"/>
                  <a:ext cx="16062324" cy="16060318"/>
                </a:xfrm>
                <a:prstGeom prst="ellipse">
                  <a:avLst/>
                </a:prstGeom>
                <a:noFill/>
                <a:ln w="6350">
                  <a:solidFill>
                    <a:srgbClr val="C69D7A">
                      <a:alpha val="5000"/>
                    </a:srgb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182" name="椭圆 181"/>
                <p:cNvSpPr/>
                <p:nvPr/>
              </p:nvSpPr>
              <p:spPr>
                <a:xfrm>
                  <a:off x="1827213" y="-4116560"/>
                  <a:ext cx="14401800" cy="14400002"/>
                </a:xfrm>
                <a:prstGeom prst="ellipse">
                  <a:avLst/>
                </a:prstGeom>
                <a:noFill/>
                <a:ln w="6350">
                  <a:solidFill>
                    <a:srgbClr val="C69D7A">
                      <a:alpha val="15000"/>
                    </a:srgb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183" name="任意形状 21"/>
                <p:cNvSpPr/>
                <p:nvPr/>
              </p:nvSpPr>
              <p:spPr>
                <a:xfrm>
                  <a:off x="3601244" y="-2343428"/>
                  <a:ext cx="10853738" cy="10853738"/>
                </a:xfrm>
                <a:custGeom>
                  <a:avLst/>
                  <a:gdLst>
                    <a:gd name="connsiteX0" fmla="*/ 165478 w 10853738"/>
                    <a:gd name="connsiteY0" fmla="*/ 4093895 h 10853738"/>
                    <a:gd name="connsiteX1" fmla="*/ 296881 w 10853738"/>
                    <a:gd name="connsiteY1" fmla="*/ 4125377 h 10853738"/>
                    <a:gd name="connsiteX2" fmla="*/ 242639 w 10853738"/>
                    <a:gd name="connsiteY2" fmla="*/ 4360399 h 10853738"/>
                    <a:gd name="connsiteX3" fmla="*/ 135129 w 10853738"/>
                    <a:gd name="connsiteY3" fmla="*/ 5426869 h 10853738"/>
                    <a:gd name="connsiteX4" fmla="*/ 5426869 w 10853738"/>
                    <a:gd name="connsiteY4" fmla="*/ 10718609 h 10853738"/>
                    <a:gd name="connsiteX5" fmla="*/ 8984915 w 10853738"/>
                    <a:gd name="connsiteY5" fmla="*/ 9343911 h 10853738"/>
                    <a:gd name="connsiteX6" fmla="*/ 9003298 w 10853738"/>
                    <a:gd name="connsiteY6" fmla="*/ 9326385 h 10853738"/>
                    <a:gd name="connsiteX7" fmla="*/ 9148983 w 10853738"/>
                    <a:gd name="connsiteY7" fmla="*/ 9374137 h 10853738"/>
                    <a:gd name="connsiteX8" fmla="*/ 9075773 w 10853738"/>
                    <a:gd name="connsiteY8" fmla="*/ 9443936 h 10853738"/>
                    <a:gd name="connsiteX9" fmla="*/ 5426869 w 10853738"/>
                    <a:gd name="connsiteY9" fmla="*/ 10853738 h 10853738"/>
                    <a:gd name="connsiteX10" fmla="*/ 0 w 10853738"/>
                    <a:gd name="connsiteY10" fmla="*/ 5426869 h 10853738"/>
                    <a:gd name="connsiteX11" fmla="*/ 110255 w 10853738"/>
                    <a:gd name="connsiteY11" fmla="*/ 4333166 h 10853738"/>
                    <a:gd name="connsiteX12" fmla="*/ 5426869 w 10853738"/>
                    <a:gd name="connsiteY12" fmla="*/ 0 h 10853738"/>
                    <a:gd name="connsiteX13" fmla="*/ 10853738 w 10853738"/>
                    <a:gd name="connsiteY13" fmla="*/ 5426869 h 10853738"/>
                    <a:gd name="connsiteX14" fmla="*/ 10743483 w 10853738"/>
                    <a:gd name="connsiteY14" fmla="*/ 6520572 h 10853738"/>
                    <a:gd name="connsiteX15" fmla="*/ 10683925 w 10853738"/>
                    <a:gd name="connsiteY15" fmla="*/ 6778626 h 10853738"/>
                    <a:gd name="connsiteX16" fmla="*/ 10552874 w 10853738"/>
                    <a:gd name="connsiteY16" fmla="*/ 6745617 h 10853738"/>
                    <a:gd name="connsiteX17" fmla="*/ 10611100 w 10853738"/>
                    <a:gd name="connsiteY17" fmla="*/ 6493339 h 10853738"/>
                    <a:gd name="connsiteX18" fmla="*/ 10718609 w 10853738"/>
                    <a:gd name="connsiteY18" fmla="*/ 5426869 h 10853738"/>
                    <a:gd name="connsiteX19" fmla="*/ 5426869 w 10853738"/>
                    <a:gd name="connsiteY19" fmla="*/ 135129 h 10853738"/>
                    <a:gd name="connsiteX20" fmla="*/ 1509828 w 10853738"/>
                    <a:gd name="connsiteY20" fmla="*/ 1868823 h 10853738"/>
                    <a:gd name="connsiteX21" fmla="*/ 1453782 w 10853738"/>
                    <a:gd name="connsiteY21" fmla="*/ 1933524 h 10853738"/>
                    <a:gd name="connsiteX22" fmla="*/ 1336023 w 10853738"/>
                    <a:gd name="connsiteY22" fmla="*/ 1863139 h 10853738"/>
                    <a:gd name="connsiteX23" fmla="*/ 1409803 w 10853738"/>
                    <a:gd name="connsiteY23" fmla="*/ 1777965 h 10853738"/>
                    <a:gd name="connsiteX24" fmla="*/ 5426869 w 10853738"/>
                    <a:gd name="connsiteY24" fmla="*/ 0 h 1085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53738" h="10853738">
                      <a:moveTo>
                        <a:pt x="165478" y="4093895"/>
                      </a:moveTo>
                      <a:lnTo>
                        <a:pt x="296881" y="4125377"/>
                      </a:lnTo>
                      <a:lnTo>
                        <a:pt x="242639" y="4360399"/>
                      </a:lnTo>
                      <a:cubicBezTo>
                        <a:pt x="172148" y="4704879"/>
                        <a:pt x="135129" y="5061551"/>
                        <a:pt x="135129" y="5426869"/>
                      </a:cubicBezTo>
                      <a:cubicBezTo>
                        <a:pt x="135129" y="8349416"/>
                        <a:pt x="2504323" y="10718609"/>
                        <a:pt x="5426869" y="10718609"/>
                      </a:cubicBezTo>
                      <a:cubicBezTo>
                        <a:pt x="6796813" y="10718609"/>
                        <a:pt x="8045170" y="10198035"/>
                        <a:pt x="8984915" y="9343911"/>
                      </a:cubicBezTo>
                      <a:lnTo>
                        <a:pt x="9003298" y="9326385"/>
                      </a:lnTo>
                      <a:lnTo>
                        <a:pt x="9148983" y="9374137"/>
                      </a:lnTo>
                      <a:lnTo>
                        <a:pt x="9075773" y="9443936"/>
                      </a:lnTo>
                      <a:cubicBezTo>
                        <a:pt x="8112031" y="10319870"/>
                        <a:pt x="6831796" y="10853738"/>
                        <a:pt x="5426869" y="10853738"/>
                      </a:cubicBezTo>
                      <a:cubicBezTo>
                        <a:pt x="2429692" y="10853738"/>
                        <a:pt x="0" y="8424046"/>
                        <a:pt x="0" y="5426869"/>
                      </a:cubicBezTo>
                      <a:cubicBezTo>
                        <a:pt x="0" y="5052222"/>
                        <a:pt x="37964" y="4686442"/>
                        <a:pt x="110255" y="4333166"/>
                      </a:cubicBezTo>
                      <a:close/>
                      <a:moveTo>
                        <a:pt x="5426869" y="0"/>
                      </a:moveTo>
                      <a:cubicBezTo>
                        <a:pt x="8424046" y="0"/>
                        <a:pt x="10853738" y="2429692"/>
                        <a:pt x="10853738" y="5426869"/>
                      </a:cubicBezTo>
                      <a:cubicBezTo>
                        <a:pt x="10853738" y="5801516"/>
                        <a:pt x="10815774" y="6167296"/>
                        <a:pt x="10743483" y="6520572"/>
                      </a:cubicBezTo>
                      <a:lnTo>
                        <a:pt x="10683925" y="6778626"/>
                      </a:lnTo>
                      <a:lnTo>
                        <a:pt x="10552874" y="6745617"/>
                      </a:lnTo>
                      <a:lnTo>
                        <a:pt x="10611100" y="6493339"/>
                      </a:lnTo>
                      <a:cubicBezTo>
                        <a:pt x="10681590" y="6148860"/>
                        <a:pt x="10718609" y="5792187"/>
                        <a:pt x="10718609" y="5426869"/>
                      </a:cubicBezTo>
                      <a:cubicBezTo>
                        <a:pt x="10718609" y="2504322"/>
                        <a:pt x="8349416" y="135129"/>
                        <a:pt x="5426869" y="135129"/>
                      </a:cubicBezTo>
                      <a:cubicBezTo>
                        <a:pt x="3874267" y="135129"/>
                        <a:pt x="2477834" y="803778"/>
                        <a:pt x="1509828" y="1868823"/>
                      </a:cubicBezTo>
                      <a:lnTo>
                        <a:pt x="1453782" y="1933524"/>
                      </a:lnTo>
                      <a:lnTo>
                        <a:pt x="1336023" y="1863139"/>
                      </a:lnTo>
                      <a:lnTo>
                        <a:pt x="1409803" y="1777965"/>
                      </a:lnTo>
                      <a:cubicBezTo>
                        <a:pt x="2402529" y="685724"/>
                        <a:pt x="3834619" y="0"/>
                        <a:pt x="5426869" y="0"/>
                      </a:cubicBezTo>
                      <a:close/>
                    </a:path>
                  </a:pathLst>
                </a:custGeom>
                <a:gradFill flip="none" rotWithShape="1">
                  <a:gsLst>
                    <a:gs pos="5000">
                      <a:srgbClr val="583F33"/>
                    </a:gs>
                    <a:gs pos="2000">
                      <a:srgbClr val="C69D7A"/>
                    </a:gs>
                    <a:gs pos="0">
                      <a:srgbClr val="FAEFD2"/>
                    </a:gs>
                    <a:gs pos="100000">
                      <a:srgbClr val="FAEFD2"/>
                    </a:gs>
                    <a:gs pos="97000">
                      <a:srgbClr val="C69D7A"/>
                    </a:gs>
                  </a:gsLst>
                  <a:lin ang="0" scaled="1"/>
                  <a:tileRect/>
                </a:gradFill>
                <a:ln w="3175">
                  <a:gradFill>
                    <a:gsLst>
                      <a:gs pos="89000">
                        <a:srgbClr val="000000"/>
                      </a:gs>
                      <a:gs pos="0">
                        <a:srgbClr val="FAEFD2"/>
                      </a:gs>
                      <a:gs pos="32000">
                        <a:srgbClr val="C69D7A"/>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solidFill>
                      <a:sysClr val="windowText" lastClr="000000"/>
                    </a:solidFill>
                  </a:endParaRPr>
                </a:p>
              </p:txBody>
            </p:sp>
            <p:sp>
              <p:nvSpPr>
                <p:cNvPr id="184" name="椭圆 183"/>
                <p:cNvSpPr/>
                <p:nvPr/>
              </p:nvSpPr>
              <p:spPr>
                <a:xfrm>
                  <a:off x="3281161" y="-2662793"/>
                  <a:ext cx="11493904" cy="11492468"/>
                </a:xfrm>
                <a:prstGeom prst="ellipse">
                  <a:avLst/>
                </a:prstGeom>
                <a:noFill/>
                <a:ln w="3175">
                  <a:gradFill>
                    <a:gsLst>
                      <a:gs pos="34000">
                        <a:srgbClr val="C69D7A"/>
                      </a:gs>
                      <a:gs pos="26000">
                        <a:srgbClr val="FAEFD2"/>
                      </a:gs>
                      <a:gs pos="71000">
                        <a:srgbClr val="583F33"/>
                      </a:gs>
                      <a:gs pos="63000">
                        <a:srgbClr val="FAEFD2"/>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185" name="椭圆 184"/>
                <p:cNvSpPr>
                  <a:spLocks noChangeAspect="1"/>
                </p:cNvSpPr>
                <p:nvPr/>
              </p:nvSpPr>
              <p:spPr>
                <a:xfrm>
                  <a:off x="3934113" y="-2009922"/>
                  <a:ext cx="10188000" cy="10186727"/>
                </a:xfrm>
                <a:prstGeom prst="ellipse">
                  <a:avLst/>
                </a:prstGeom>
                <a:solidFill>
                  <a:srgbClr val="9BBB59">
                    <a:alpha val="80000"/>
                  </a:srgbClr>
                </a:solidFill>
                <a:ln w="3175">
                  <a:solidFill>
                    <a:srgbClr val="C69D7A">
                      <a:alpha val="34000"/>
                    </a:srgbClr>
                  </a:solidFill>
                  <a:prstDash val="dash"/>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grpSp>
          <p:sp>
            <p:nvSpPr>
              <p:cNvPr id="186" name="文本框 185"/>
              <p:cNvSpPr txBox="1"/>
              <p:nvPr/>
            </p:nvSpPr>
            <p:spPr>
              <a:xfrm>
                <a:off x="803" y="3821"/>
                <a:ext cx="605" cy="483"/>
              </a:xfrm>
              <a:prstGeom prst="rect">
                <a:avLst/>
              </a:prstGeom>
              <a:noFill/>
            </p:spPr>
            <p:txBody>
              <a:bodyPr wrap="square" rtlCol="0">
                <a:spAutoFit/>
              </a:bodyPr>
              <a:lstStyle/>
              <a:p>
                <a:r>
                  <a:rPr lang="zh-CN" altLang="en-US" sz="1400" b="1">
                    <a:solidFill>
                      <a:sysClr val="window" lastClr="FFFFFF"/>
                    </a:solidFill>
                    <a:latin typeface="微软雅黑" panose="020B0503020204020204" pitchFamily="34" charset="-122"/>
                    <a:ea typeface="微软雅黑" panose="020B0503020204020204" pitchFamily="34" charset="-122"/>
                  </a:rPr>
                  <a:t>辅</a:t>
                </a:r>
                <a:endParaRPr lang="zh-CN" altLang="en-US" sz="1400" b="1">
                  <a:solidFill>
                    <a:sysClr val="window" lastClr="FFFFFF"/>
                  </a:solidFill>
                  <a:latin typeface="微软雅黑" panose="020B0503020204020204" pitchFamily="34" charset="-122"/>
                  <a:ea typeface="微软雅黑" panose="020B0503020204020204" pitchFamily="34" charset="-122"/>
                </a:endParaRPr>
              </a:p>
            </p:txBody>
          </p:sp>
        </p:grpSp>
      </p:grpSp>
      <p:sp>
        <p:nvSpPr>
          <p:cNvPr id="187" name="right-arrow-angle_38577"/>
          <p:cNvSpPr>
            <a:spLocks noChangeAspect="1"/>
          </p:cNvSpPr>
          <p:nvPr>
            <p:custDataLst>
              <p:tags r:id="rId33"/>
            </p:custDataLst>
          </p:nvPr>
        </p:nvSpPr>
        <p:spPr bwMode="auto">
          <a:xfrm>
            <a:off x="5671197" y="4816011"/>
            <a:ext cx="144765" cy="219052"/>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8" name="right-arrow-angle_38577"/>
          <p:cNvSpPr>
            <a:spLocks noChangeAspect="1"/>
          </p:cNvSpPr>
          <p:nvPr>
            <p:custDataLst>
              <p:tags r:id="rId34"/>
            </p:custDataLst>
          </p:nvPr>
        </p:nvSpPr>
        <p:spPr bwMode="auto">
          <a:xfrm>
            <a:off x="5809627" y="4817281"/>
            <a:ext cx="144765" cy="219052"/>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 name="Title 1"/>
          <p:cNvSpPr txBox="1"/>
          <p:nvPr>
            <p:custDataLst>
              <p:tags r:id="rId35"/>
            </p:custDataLst>
          </p:nvPr>
        </p:nvSpPr>
        <p:spPr>
          <a:xfrm>
            <a:off x="631124" y="3419793"/>
            <a:ext cx="2614658" cy="393659"/>
          </a:xfrm>
          <a:prstGeom prst="rect">
            <a:avLst/>
          </a:prstGeom>
        </p:spPr>
        <p:txBody>
          <a:bodyPr wrap="square" lIns="0" anchor="ctr"/>
          <a:lstStyle>
            <a:defPPr>
              <a:defRPr lang="zh-CN"/>
            </a:defPPr>
            <a:lvl1pPr fontAlgn="base">
              <a:spcBef>
                <a:spcPct val="0"/>
              </a:spcBef>
              <a:spcAft>
                <a:spcPct val="0"/>
              </a:spcAft>
              <a:defRPr b="1" kern="0" spc="150">
                <a:solidFill>
                  <a:srgbClr val="000000">
                    <a:lumMod val="75000"/>
                    <a:lumOff val="25000"/>
                  </a:srgbClr>
                </a:solidFill>
                <a:latin typeface="微软雅黑" panose="020B0503020204020204" pitchFamily="34" charset="-122"/>
                <a:ea typeface="微软雅黑" panose="020B0503020204020204" pitchFamily="34" charset="-122"/>
                <a:cs typeface="Open Sans" panose="020B0606030504020204" pitchFamily="34" charset="0"/>
              </a:defRPr>
            </a:lvl1pPr>
            <a:lvl2pPr algn="ctr" fontAlgn="base">
              <a:spcBef>
                <a:spcPct val="0"/>
              </a:spcBef>
              <a:spcAft>
                <a:spcPct val="0"/>
              </a:spcAft>
              <a:defRPr sz="4400">
                <a:latin typeface="Calibri" panose="020F0502020204030204" pitchFamily="34" charset="0"/>
                <a:ea typeface="ヒラギノ角ゴ ProN W3" charset="0"/>
                <a:cs typeface="ヒラギノ角ゴ ProN W3" charset="0"/>
              </a:defRPr>
            </a:lvl2pPr>
            <a:lvl3pPr algn="ctr" fontAlgn="base">
              <a:spcBef>
                <a:spcPct val="0"/>
              </a:spcBef>
              <a:spcAft>
                <a:spcPct val="0"/>
              </a:spcAft>
              <a:defRPr sz="4400">
                <a:latin typeface="Calibri" panose="020F0502020204030204" pitchFamily="34" charset="0"/>
                <a:ea typeface="ヒラギノ角ゴ ProN W3" charset="0"/>
                <a:cs typeface="ヒラギノ角ゴ ProN W3" charset="0"/>
              </a:defRPr>
            </a:lvl3pPr>
            <a:lvl4pPr algn="ctr" fontAlgn="base">
              <a:spcBef>
                <a:spcPct val="0"/>
              </a:spcBef>
              <a:spcAft>
                <a:spcPct val="0"/>
              </a:spcAft>
              <a:defRPr sz="4400">
                <a:latin typeface="Calibri" panose="020F0502020204030204" pitchFamily="34" charset="0"/>
                <a:ea typeface="ヒラギノ角ゴ ProN W3" charset="0"/>
                <a:cs typeface="ヒラギノ角ゴ ProN W3" charset="0"/>
              </a:defRPr>
            </a:lvl4pPr>
            <a:lvl5pPr algn="ctr" fontAlgn="base">
              <a:spcBef>
                <a:spcPct val="0"/>
              </a:spcBef>
              <a:spcAft>
                <a:spcPct val="0"/>
              </a:spcAft>
              <a:defRPr sz="4400">
                <a:latin typeface="Calibri" panose="020F0502020204030204" pitchFamily="34" charset="0"/>
                <a:ea typeface="ヒラギノ角ゴ ProN W3" charset="0"/>
                <a:cs typeface="ヒラギノ角ゴ ProN W3" charset="0"/>
              </a:defRPr>
            </a:lvl5pPr>
            <a:lvl6pPr marL="457200" algn="ctr" fontAlgn="base">
              <a:spcBef>
                <a:spcPct val="0"/>
              </a:spcBef>
              <a:spcAft>
                <a:spcPct val="0"/>
              </a:spcAft>
              <a:defRPr sz="4400">
                <a:latin typeface="Calibri" panose="020F0502020204030204" pitchFamily="34" charset="0"/>
                <a:ea typeface="ヒラギノ角ゴ ProN W3" charset="0"/>
                <a:cs typeface="ヒラギノ角ゴ ProN W3" charset="0"/>
              </a:defRPr>
            </a:lvl6pPr>
            <a:lvl7pPr marL="914400" algn="ctr" fontAlgn="base">
              <a:spcBef>
                <a:spcPct val="0"/>
              </a:spcBef>
              <a:spcAft>
                <a:spcPct val="0"/>
              </a:spcAft>
              <a:defRPr sz="4400">
                <a:latin typeface="Calibri" panose="020F0502020204030204" pitchFamily="34" charset="0"/>
                <a:ea typeface="ヒラギノ角ゴ ProN W3" charset="0"/>
                <a:cs typeface="ヒラギノ角ゴ ProN W3" charset="0"/>
              </a:defRPr>
            </a:lvl7pPr>
            <a:lvl8pPr marL="1371600" algn="ctr" fontAlgn="base">
              <a:spcBef>
                <a:spcPct val="0"/>
              </a:spcBef>
              <a:spcAft>
                <a:spcPct val="0"/>
              </a:spcAft>
              <a:defRPr sz="4400">
                <a:latin typeface="Calibri" panose="020F0502020204030204" pitchFamily="34" charset="0"/>
                <a:ea typeface="ヒラギノ角ゴ ProN W3" charset="0"/>
                <a:cs typeface="ヒラギノ角ゴ ProN W3" charset="0"/>
              </a:defRPr>
            </a:lvl8pPr>
            <a:lvl9pPr marL="1828800" algn="ctr" fontAlgn="base">
              <a:spcBef>
                <a:spcPct val="0"/>
              </a:spcBef>
              <a:spcAft>
                <a:spcPct val="0"/>
              </a:spcAft>
              <a:defRPr sz="4400">
                <a:latin typeface="Calibri" panose="020F0502020204030204" pitchFamily="34" charset="0"/>
                <a:ea typeface="ヒラギノ角ゴ ProN W3" charset="0"/>
                <a:cs typeface="ヒラギノ角ゴ ProN W3" charset="0"/>
              </a:defRPr>
            </a:lvl9pPr>
          </a:lstStyle>
          <a:p>
            <a:pPr>
              <a:lnSpc>
                <a:spcPct val="120000"/>
              </a:lnSpc>
            </a:pPr>
            <a:r>
              <a:rPr lang="zh-CN" altLang="en-US">
                <a:solidFill>
                  <a:srgbClr val="3498DB"/>
                </a:solidFill>
                <a:latin typeface="Arial" panose="020B0604020202020204" pitchFamily="34" charset="0"/>
                <a:ea typeface="微软雅黑" panose="020B0503020204020204" pitchFamily="34" charset="-122"/>
                <a:sym typeface="Arial" panose="020B0604020202020204" pitchFamily="34" charset="0"/>
              </a:rPr>
              <a:t>法规要求</a:t>
            </a:r>
            <a:endParaRPr lang="zh-CN" altLang="en-US">
              <a:solidFill>
                <a:srgbClr val="3498DB"/>
              </a:solidFill>
              <a:latin typeface="Arial" panose="020B0604020202020204" pitchFamily="34" charset="0"/>
              <a:ea typeface="微软雅黑" panose="020B0503020204020204" pitchFamily="34" charset="-122"/>
              <a:sym typeface="Arial" panose="020B0604020202020204" pitchFamily="34" charset="0"/>
            </a:endParaRPr>
          </a:p>
        </p:txBody>
      </p:sp>
      <p:sp>
        <p:nvSpPr>
          <p:cNvPr id="190" name="Title 1"/>
          <p:cNvSpPr txBox="1"/>
          <p:nvPr>
            <p:custDataLst>
              <p:tags r:id="rId36"/>
            </p:custDataLst>
          </p:nvPr>
        </p:nvSpPr>
        <p:spPr>
          <a:xfrm>
            <a:off x="3506740" y="3419793"/>
            <a:ext cx="1923850" cy="395564"/>
          </a:xfrm>
          <a:prstGeom prst="rect">
            <a:avLst/>
          </a:prstGeom>
        </p:spPr>
        <p:txBody>
          <a:bodyPr wrap="square" lIns="0" anchor="ctr">
            <a:normAutofit lnSpcReduction="10000"/>
          </a:bodyPr>
          <a:lstStyle>
            <a:defPPr>
              <a:defRPr lang="zh-CN"/>
            </a:defPPr>
            <a:lvl1pPr fontAlgn="base">
              <a:spcBef>
                <a:spcPct val="0"/>
              </a:spcBef>
              <a:spcAft>
                <a:spcPct val="0"/>
              </a:spcAft>
              <a:defRPr b="1" kern="0" spc="150">
                <a:solidFill>
                  <a:srgbClr val="000000">
                    <a:lumMod val="75000"/>
                    <a:lumOff val="25000"/>
                  </a:srgbClr>
                </a:solidFill>
                <a:latin typeface="微软雅黑" panose="020B0503020204020204" pitchFamily="34" charset="-122"/>
                <a:ea typeface="微软雅黑" panose="020B0503020204020204" pitchFamily="34" charset="-122"/>
                <a:cs typeface="Open Sans" panose="020B0606030504020204" pitchFamily="34" charset="0"/>
              </a:defRPr>
            </a:lvl1pPr>
            <a:lvl2pPr algn="ctr" fontAlgn="base">
              <a:spcBef>
                <a:spcPct val="0"/>
              </a:spcBef>
              <a:spcAft>
                <a:spcPct val="0"/>
              </a:spcAft>
              <a:defRPr sz="4400">
                <a:latin typeface="Calibri" panose="020F0502020204030204" pitchFamily="34" charset="0"/>
                <a:ea typeface="ヒラギノ角ゴ ProN W3" charset="0"/>
                <a:cs typeface="ヒラギノ角ゴ ProN W3" charset="0"/>
              </a:defRPr>
            </a:lvl2pPr>
            <a:lvl3pPr algn="ctr" fontAlgn="base">
              <a:spcBef>
                <a:spcPct val="0"/>
              </a:spcBef>
              <a:spcAft>
                <a:spcPct val="0"/>
              </a:spcAft>
              <a:defRPr sz="4400">
                <a:latin typeface="Calibri" panose="020F0502020204030204" pitchFamily="34" charset="0"/>
                <a:ea typeface="ヒラギノ角ゴ ProN W3" charset="0"/>
                <a:cs typeface="ヒラギノ角ゴ ProN W3" charset="0"/>
              </a:defRPr>
            </a:lvl3pPr>
            <a:lvl4pPr algn="ctr" fontAlgn="base">
              <a:spcBef>
                <a:spcPct val="0"/>
              </a:spcBef>
              <a:spcAft>
                <a:spcPct val="0"/>
              </a:spcAft>
              <a:defRPr sz="4400">
                <a:latin typeface="Calibri" panose="020F0502020204030204" pitchFamily="34" charset="0"/>
                <a:ea typeface="ヒラギノ角ゴ ProN W3" charset="0"/>
                <a:cs typeface="ヒラギノ角ゴ ProN W3" charset="0"/>
              </a:defRPr>
            </a:lvl4pPr>
            <a:lvl5pPr algn="ctr" fontAlgn="base">
              <a:spcBef>
                <a:spcPct val="0"/>
              </a:spcBef>
              <a:spcAft>
                <a:spcPct val="0"/>
              </a:spcAft>
              <a:defRPr sz="4400">
                <a:latin typeface="Calibri" panose="020F0502020204030204" pitchFamily="34" charset="0"/>
                <a:ea typeface="ヒラギノ角ゴ ProN W3" charset="0"/>
                <a:cs typeface="ヒラギノ角ゴ ProN W3" charset="0"/>
              </a:defRPr>
            </a:lvl5pPr>
            <a:lvl6pPr marL="457200" algn="ctr" fontAlgn="base">
              <a:spcBef>
                <a:spcPct val="0"/>
              </a:spcBef>
              <a:spcAft>
                <a:spcPct val="0"/>
              </a:spcAft>
              <a:defRPr sz="4400">
                <a:latin typeface="Calibri" panose="020F0502020204030204" pitchFamily="34" charset="0"/>
                <a:ea typeface="ヒラギノ角ゴ ProN W3" charset="0"/>
                <a:cs typeface="ヒラギノ角ゴ ProN W3" charset="0"/>
              </a:defRPr>
            </a:lvl6pPr>
            <a:lvl7pPr marL="914400" algn="ctr" fontAlgn="base">
              <a:spcBef>
                <a:spcPct val="0"/>
              </a:spcBef>
              <a:spcAft>
                <a:spcPct val="0"/>
              </a:spcAft>
              <a:defRPr sz="4400">
                <a:latin typeface="Calibri" panose="020F0502020204030204" pitchFamily="34" charset="0"/>
                <a:ea typeface="ヒラギノ角ゴ ProN W3" charset="0"/>
                <a:cs typeface="ヒラギノ角ゴ ProN W3" charset="0"/>
              </a:defRPr>
            </a:lvl7pPr>
            <a:lvl8pPr marL="1371600" algn="ctr" fontAlgn="base">
              <a:spcBef>
                <a:spcPct val="0"/>
              </a:spcBef>
              <a:spcAft>
                <a:spcPct val="0"/>
              </a:spcAft>
              <a:defRPr sz="4400">
                <a:latin typeface="Calibri" panose="020F0502020204030204" pitchFamily="34" charset="0"/>
                <a:ea typeface="ヒラギノ角ゴ ProN W3" charset="0"/>
                <a:cs typeface="ヒラギノ角ゴ ProN W3" charset="0"/>
              </a:defRPr>
            </a:lvl8pPr>
            <a:lvl9pPr marL="1828800" algn="ctr" fontAlgn="base">
              <a:spcBef>
                <a:spcPct val="0"/>
              </a:spcBef>
              <a:spcAft>
                <a:spcPct val="0"/>
              </a:spcAft>
              <a:defRPr sz="4400">
                <a:latin typeface="Calibri" panose="020F0502020204030204" pitchFamily="34" charset="0"/>
                <a:ea typeface="ヒラギノ角ゴ ProN W3" charset="0"/>
                <a:cs typeface="ヒラギノ角ゴ ProN W3" charset="0"/>
              </a:defRPr>
            </a:lvl9pPr>
          </a:lstStyle>
          <a:p>
            <a:pPr>
              <a:lnSpc>
                <a:spcPct val="120000"/>
              </a:lnSpc>
            </a:pPr>
            <a:r>
              <a:rPr lang="zh-CN" altLang="en-US">
                <a:solidFill>
                  <a:srgbClr val="1AA3AA"/>
                </a:solidFill>
                <a:latin typeface="Arial" panose="020B0604020202020204" pitchFamily="34" charset="0"/>
                <a:ea typeface="微软雅黑" panose="020B0503020204020204" pitchFamily="34" charset="-122"/>
                <a:sym typeface="Arial" panose="020B0604020202020204" pitchFamily="34" charset="0"/>
              </a:rPr>
              <a:t>监管过程</a:t>
            </a:r>
            <a:endParaRPr lang="zh-CN" altLang="en-US">
              <a:solidFill>
                <a:srgbClr val="1AA3AA"/>
              </a:solidFill>
              <a:latin typeface="Arial" panose="020B0604020202020204" pitchFamily="34" charset="0"/>
              <a:ea typeface="微软雅黑" panose="020B0503020204020204" pitchFamily="34" charset="-122"/>
              <a:sym typeface="Arial" panose="020B0604020202020204" pitchFamily="34" charset="0"/>
            </a:endParaRPr>
          </a:p>
        </p:txBody>
      </p:sp>
      <p:sp>
        <p:nvSpPr>
          <p:cNvPr id="191" name="Title 1"/>
          <p:cNvSpPr txBox="1"/>
          <p:nvPr>
            <p:custDataLst>
              <p:tags r:id="rId37"/>
            </p:custDataLst>
          </p:nvPr>
        </p:nvSpPr>
        <p:spPr>
          <a:xfrm>
            <a:off x="6315052" y="3389314"/>
            <a:ext cx="1923850" cy="395564"/>
          </a:xfrm>
          <a:prstGeom prst="rect">
            <a:avLst/>
          </a:prstGeom>
        </p:spPr>
        <p:txBody>
          <a:bodyPr wrap="square" lIns="0" anchor="ctr">
            <a:normAutofit lnSpcReduction="10000"/>
          </a:bodyPr>
          <a:lstStyle>
            <a:lvl1pPr algn="ctr" rtl="0" fontAlgn="base">
              <a:spcBef>
                <a:spcPct val="0"/>
              </a:spcBef>
              <a:spcAft>
                <a:spcPct val="0"/>
              </a:spcAft>
              <a:defRPr lang="en-US" sz="2400" kern="0" smtClean="0">
                <a:solidFill>
                  <a:srgbClr val="DD2067"/>
                </a:solidFill>
                <a:latin typeface="+mj-lt"/>
                <a:ea typeface="+mj-ea"/>
                <a:cs typeface="Arial" panose="020B0604020202020204" pitchFamily="34" charset="0"/>
                <a:sym typeface="Calibri" panose="020F0502020204030204" pitchFamily="34" charset="0"/>
              </a:defRPr>
            </a:lvl1pPr>
            <a:lvl2pPr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2pPr>
            <a:lvl3pPr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3pPr>
            <a:lvl4pPr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4pPr>
            <a:lvl5pPr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457200"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914400"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1371600"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1828800"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algn="l">
              <a:lnSpc>
                <a:spcPct val="120000"/>
              </a:lnSpc>
            </a:pPr>
            <a:r>
              <a:rPr lang="zh-CN" altLang="en-US" sz="1800" b="1" spc="150">
                <a:solidFill>
                  <a:srgbClr val="9BBB59"/>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海量案例</a:t>
            </a:r>
            <a:endParaRPr lang="zh-CN" altLang="en-US" sz="1800" b="1" spc="150">
              <a:solidFill>
                <a:srgbClr val="9BBB59"/>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192" name="Title 1"/>
          <p:cNvSpPr txBox="1"/>
          <p:nvPr>
            <p:custDataLst>
              <p:tags r:id="rId38"/>
            </p:custDataLst>
          </p:nvPr>
        </p:nvSpPr>
        <p:spPr>
          <a:xfrm>
            <a:off x="9130344" y="3310573"/>
            <a:ext cx="1923850" cy="395564"/>
          </a:xfrm>
          <a:prstGeom prst="rect">
            <a:avLst/>
          </a:prstGeom>
        </p:spPr>
        <p:txBody>
          <a:bodyPr wrap="square" lIns="0" anchor="ctr">
            <a:normAutofit lnSpcReduction="10000"/>
          </a:bodyPr>
          <a:lstStyle>
            <a:lvl1pPr algn="ctr" rtl="0" fontAlgn="base">
              <a:spcBef>
                <a:spcPct val="0"/>
              </a:spcBef>
              <a:spcAft>
                <a:spcPct val="0"/>
              </a:spcAft>
              <a:defRPr lang="en-US" sz="2400" kern="0" smtClean="0">
                <a:solidFill>
                  <a:srgbClr val="DD2067"/>
                </a:solidFill>
                <a:latin typeface="+mj-lt"/>
                <a:ea typeface="+mj-ea"/>
                <a:cs typeface="Arial" panose="020B0604020202020204" pitchFamily="34" charset="0"/>
                <a:sym typeface="Calibri" panose="020F0502020204030204" pitchFamily="34" charset="0"/>
              </a:defRPr>
            </a:lvl1pPr>
            <a:lvl2pPr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2pPr>
            <a:lvl3pPr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3pPr>
            <a:lvl4pPr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4pPr>
            <a:lvl5pPr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457200"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914400"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1371600"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1828800" algn="ctr" rtl="0" fontAlgn="base">
              <a:spcBef>
                <a:spcPct val="0"/>
              </a:spcBef>
              <a:spcAft>
                <a:spcPct val="0"/>
              </a:spcAft>
              <a:defRPr sz="4400">
                <a:solidFill>
                  <a:srgbClr val="000000"/>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algn="l">
              <a:lnSpc>
                <a:spcPct val="120000"/>
              </a:lnSpc>
            </a:pPr>
            <a:r>
              <a:rPr lang="zh-CN" altLang="en-US" sz="1800" b="1" spc="150">
                <a:solidFill>
                  <a:srgbClr val="FFC000"/>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知识图谱</a:t>
            </a:r>
            <a:endParaRPr lang="zh-CN" altLang="en-US" sz="1800" b="1" spc="150">
              <a:solidFill>
                <a:srgbClr val="FFC000"/>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nvGrpSpPr>
          <p:cNvPr id="193" name="组合 192"/>
          <p:cNvGrpSpPr/>
          <p:nvPr/>
        </p:nvGrpSpPr>
        <p:grpSpPr>
          <a:xfrm>
            <a:off x="133045" y="5153811"/>
            <a:ext cx="831763" cy="831763"/>
            <a:chOff x="438" y="3378"/>
            <a:chExt cx="1310" cy="1310"/>
          </a:xfrm>
        </p:grpSpPr>
        <p:grpSp>
          <p:nvGrpSpPr>
            <p:cNvPr id="194" name="组合 193"/>
            <p:cNvGrpSpPr/>
            <p:nvPr/>
          </p:nvGrpSpPr>
          <p:grpSpPr>
            <a:xfrm>
              <a:off x="438" y="3378"/>
              <a:ext cx="1310" cy="1310"/>
              <a:chOff x="996951" y="-4946718"/>
              <a:chExt cx="16062324" cy="16060318"/>
            </a:xfrm>
          </p:grpSpPr>
          <p:sp>
            <p:nvSpPr>
              <p:cNvPr id="195" name="椭圆 194"/>
              <p:cNvSpPr/>
              <p:nvPr/>
            </p:nvSpPr>
            <p:spPr>
              <a:xfrm>
                <a:off x="2770188" y="-3173702"/>
                <a:ext cx="12515850" cy="12514286"/>
              </a:xfrm>
              <a:prstGeom prst="ellipse">
                <a:avLst/>
              </a:prstGeom>
              <a:gradFill flip="none" rotWithShape="1">
                <a:gsLst>
                  <a:gs pos="55000">
                    <a:srgbClr val="C69D7A">
                      <a:alpha val="0"/>
                    </a:srgbClr>
                  </a:gs>
                  <a:gs pos="100000">
                    <a:srgbClr val="583F33"/>
                  </a:gs>
                  <a:gs pos="85000">
                    <a:srgbClr val="C69D7A">
                      <a:alpha val="50000"/>
                    </a:srgbClr>
                  </a:gs>
                </a:gsLst>
                <a:path path="circle">
                  <a:fillToRect l="50000" t="50000" r="50000" b="50000"/>
                </a:path>
                <a:tileRect/>
              </a:gradFill>
              <a:ln>
                <a:noFill/>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sp>
            <p:nvSpPr>
              <p:cNvPr id="196" name="椭圆 195"/>
              <p:cNvSpPr/>
              <p:nvPr/>
            </p:nvSpPr>
            <p:spPr>
              <a:xfrm>
                <a:off x="4001460" y="-1942584"/>
                <a:ext cx="10053306" cy="10052050"/>
              </a:xfrm>
              <a:prstGeom prst="ellipse">
                <a:avLst/>
              </a:prstGeom>
              <a:gradFill flip="none" rotWithShape="1">
                <a:gsLst>
                  <a:gs pos="52000">
                    <a:srgbClr val="C69D7A">
                      <a:alpha val="0"/>
                    </a:srgbClr>
                  </a:gs>
                  <a:gs pos="100000">
                    <a:srgbClr val="583F33">
                      <a:alpha val="80000"/>
                    </a:srgbClr>
                  </a:gs>
                  <a:gs pos="85000">
                    <a:srgbClr val="C69D7A">
                      <a:alpha val="80000"/>
                    </a:srgbClr>
                  </a:gs>
                </a:gsLst>
                <a:path path="circle">
                  <a:fillToRect l="50000" t="50000" r="50000" b="50000"/>
                </a:path>
                <a:tileRect/>
              </a:gradFill>
              <a:ln>
                <a:gradFill flip="none" rotWithShape="1">
                  <a:gsLst>
                    <a:gs pos="81000">
                      <a:srgbClr val="FAEFD2"/>
                    </a:gs>
                    <a:gs pos="52000">
                      <a:srgbClr val="C69D7A"/>
                    </a:gs>
                    <a:gs pos="14000">
                      <a:srgbClr val="433731"/>
                    </a:gs>
                    <a:gs pos="19000">
                      <a:srgbClr val="FAEFD2"/>
                    </a:gs>
                    <a:gs pos="77000">
                      <a:srgbClr val="583F33"/>
                    </a:gs>
                  </a:gsLst>
                  <a:path path="circle">
                    <a:fillToRect l="100000" t="100000"/>
                  </a:path>
                  <a:tileRect r="-100000" b="-100000"/>
                </a:gradFill>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sp>
            <p:nvSpPr>
              <p:cNvPr id="197" name="椭圆 196"/>
              <p:cNvSpPr/>
              <p:nvPr/>
            </p:nvSpPr>
            <p:spPr>
              <a:xfrm rot="20345168">
                <a:off x="2455863" y="-3487988"/>
                <a:ext cx="13144500" cy="13142858"/>
              </a:xfrm>
              <a:prstGeom prst="ellipse">
                <a:avLst/>
              </a:prstGeom>
              <a:noFill/>
              <a:ln w="6350">
                <a:gradFill>
                  <a:gsLst>
                    <a:gs pos="27000">
                      <a:srgbClr val="583F33">
                        <a:alpha val="50000"/>
                      </a:srgbClr>
                    </a:gs>
                    <a:gs pos="19000">
                      <a:srgbClr val="FAEFD2">
                        <a:alpha val="50000"/>
                      </a:srgbClr>
                    </a:gs>
                    <a:gs pos="85000">
                      <a:srgbClr val="583F33">
                        <a:alpha val="50000"/>
                      </a:srgbClr>
                    </a:gs>
                    <a:gs pos="76000">
                      <a:srgbClr val="C69D7A">
                        <a:alpha val="50000"/>
                      </a:srgbClr>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198" name="椭圆 197"/>
              <p:cNvSpPr/>
              <p:nvPr/>
            </p:nvSpPr>
            <p:spPr>
              <a:xfrm>
                <a:off x="996951" y="-4946718"/>
                <a:ext cx="16062324" cy="16060318"/>
              </a:xfrm>
              <a:prstGeom prst="ellipse">
                <a:avLst/>
              </a:prstGeom>
              <a:noFill/>
              <a:ln w="6350">
                <a:solidFill>
                  <a:srgbClr val="C69D7A">
                    <a:alpha val="5000"/>
                  </a:srgb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199" name="椭圆 198"/>
              <p:cNvSpPr/>
              <p:nvPr/>
            </p:nvSpPr>
            <p:spPr>
              <a:xfrm>
                <a:off x="1827213" y="-4128820"/>
                <a:ext cx="14401800" cy="14400002"/>
              </a:xfrm>
              <a:prstGeom prst="ellipse">
                <a:avLst/>
              </a:prstGeom>
              <a:noFill/>
              <a:ln w="6350">
                <a:solidFill>
                  <a:srgbClr val="C69D7A">
                    <a:alpha val="15000"/>
                  </a:srgbClr>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200" name="任意形状 21"/>
              <p:cNvSpPr/>
              <p:nvPr/>
            </p:nvSpPr>
            <p:spPr>
              <a:xfrm>
                <a:off x="3601244" y="-2343428"/>
                <a:ext cx="10853738" cy="10853738"/>
              </a:xfrm>
              <a:custGeom>
                <a:avLst/>
                <a:gdLst>
                  <a:gd name="connsiteX0" fmla="*/ 165478 w 10853738"/>
                  <a:gd name="connsiteY0" fmla="*/ 4093895 h 10853738"/>
                  <a:gd name="connsiteX1" fmla="*/ 296881 w 10853738"/>
                  <a:gd name="connsiteY1" fmla="*/ 4125377 h 10853738"/>
                  <a:gd name="connsiteX2" fmla="*/ 242639 w 10853738"/>
                  <a:gd name="connsiteY2" fmla="*/ 4360399 h 10853738"/>
                  <a:gd name="connsiteX3" fmla="*/ 135129 w 10853738"/>
                  <a:gd name="connsiteY3" fmla="*/ 5426869 h 10853738"/>
                  <a:gd name="connsiteX4" fmla="*/ 5426869 w 10853738"/>
                  <a:gd name="connsiteY4" fmla="*/ 10718609 h 10853738"/>
                  <a:gd name="connsiteX5" fmla="*/ 8984915 w 10853738"/>
                  <a:gd name="connsiteY5" fmla="*/ 9343911 h 10853738"/>
                  <a:gd name="connsiteX6" fmla="*/ 9003298 w 10853738"/>
                  <a:gd name="connsiteY6" fmla="*/ 9326385 h 10853738"/>
                  <a:gd name="connsiteX7" fmla="*/ 9148983 w 10853738"/>
                  <a:gd name="connsiteY7" fmla="*/ 9374137 h 10853738"/>
                  <a:gd name="connsiteX8" fmla="*/ 9075773 w 10853738"/>
                  <a:gd name="connsiteY8" fmla="*/ 9443936 h 10853738"/>
                  <a:gd name="connsiteX9" fmla="*/ 5426869 w 10853738"/>
                  <a:gd name="connsiteY9" fmla="*/ 10853738 h 10853738"/>
                  <a:gd name="connsiteX10" fmla="*/ 0 w 10853738"/>
                  <a:gd name="connsiteY10" fmla="*/ 5426869 h 10853738"/>
                  <a:gd name="connsiteX11" fmla="*/ 110255 w 10853738"/>
                  <a:gd name="connsiteY11" fmla="*/ 4333166 h 10853738"/>
                  <a:gd name="connsiteX12" fmla="*/ 5426869 w 10853738"/>
                  <a:gd name="connsiteY12" fmla="*/ 0 h 10853738"/>
                  <a:gd name="connsiteX13" fmla="*/ 10853738 w 10853738"/>
                  <a:gd name="connsiteY13" fmla="*/ 5426869 h 10853738"/>
                  <a:gd name="connsiteX14" fmla="*/ 10743483 w 10853738"/>
                  <a:gd name="connsiteY14" fmla="*/ 6520572 h 10853738"/>
                  <a:gd name="connsiteX15" fmla="*/ 10683925 w 10853738"/>
                  <a:gd name="connsiteY15" fmla="*/ 6778626 h 10853738"/>
                  <a:gd name="connsiteX16" fmla="*/ 10552874 w 10853738"/>
                  <a:gd name="connsiteY16" fmla="*/ 6745617 h 10853738"/>
                  <a:gd name="connsiteX17" fmla="*/ 10611100 w 10853738"/>
                  <a:gd name="connsiteY17" fmla="*/ 6493339 h 10853738"/>
                  <a:gd name="connsiteX18" fmla="*/ 10718609 w 10853738"/>
                  <a:gd name="connsiteY18" fmla="*/ 5426869 h 10853738"/>
                  <a:gd name="connsiteX19" fmla="*/ 5426869 w 10853738"/>
                  <a:gd name="connsiteY19" fmla="*/ 135129 h 10853738"/>
                  <a:gd name="connsiteX20" fmla="*/ 1509828 w 10853738"/>
                  <a:gd name="connsiteY20" fmla="*/ 1868823 h 10853738"/>
                  <a:gd name="connsiteX21" fmla="*/ 1453782 w 10853738"/>
                  <a:gd name="connsiteY21" fmla="*/ 1933524 h 10853738"/>
                  <a:gd name="connsiteX22" fmla="*/ 1336023 w 10853738"/>
                  <a:gd name="connsiteY22" fmla="*/ 1863139 h 10853738"/>
                  <a:gd name="connsiteX23" fmla="*/ 1409803 w 10853738"/>
                  <a:gd name="connsiteY23" fmla="*/ 1777965 h 10853738"/>
                  <a:gd name="connsiteX24" fmla="*/ 5426869 w 10853738"/>
                  <a:gd name="connsiteY24" fmla="*/ 0 h 1085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53738" h="10853738">
                    <a:moveTo>
                      <a:pt x="165478" y="4093895"/>
                    </a:moveTo>
                    <a:lnTo>
                      <a:pt x="296881" y="4125377"/>
                    </a:lnTo>
                    <a:lnTo>
                      <a:pt x="242639" y="4360399"/>
                    </a:lnTo>
                    <a:cubicBezTo>
                      <a:pt x="172148" y="4704879"/>
                      <a:pt x="135129" y="5061551"/>
                      <a:pt x="135129" y="5426869"/>
                    </a:cubicBezTo>
                    <a:cubicBezTo>
                      <a:pt x="135129" y="8349416"/>
                      <a:pt x="2504323" y="10718609"/>
                      <a:pt x="5426869" y="10718609"/>
                    </a:cubicBezTo>
                    <a:cubicBezTo>
                      <a:pt x="6796813" y="10718609"/>
                      <a:pt x="8045170" y="10198035"/>
                      <a:pt x="8984915" y="9343911"/>
                    </a:cubicBezTo>
                    <a:lnTo>
                      <a:pt x="9003298" y="9326385"/>
                    </a:lnTo>
                    <a:lnTo>
                      <a:pt x="9148983" y="9374137"/>
                    </a:lnTo>
                    <a:lnTo>
                      <a:pt x="9075773" y="9443936"/>
                    </a:lnTo>
                    <a:cubicBezTo>
                      <a:pt x="8112031" y="10319870"/>
                      <a:pt x="6831796" y="10853738"/>
                      <a:pt x="5426869" y="10853738"/>
                    </a:cubicBezTo>
                    <a:cubicBezTo>
                      <a:pt x="2429692" y="10853738"/>
                      <a:pt x="0" y="8424046"/>
                      <a:pt x="0" y="5426869"/>
                    </a:cubicBezTo>
                    <a:cubicBezTo>
                      <a:pt x="0" y="5052222"/>
                      <a:pt x="37964" y="4686442"/>
                      <a:pt x="110255" y="4333166"/>
                    </a:cubicBezTo>
                    <a:close/>
                    <a:moveTo>
                      <a:pt x="5426869" y="0"/>
                    </a:moveTo>
                    <a:cubicBezTo>
                      <a:pt x="8424046" y="0"/>
                      <a:pt x="10853738" y="2429692"/>
                      <a:pt x="10853738" y="5426869"/>
                    </a:cubicBezTo>
                    <a:cubicBezTo>
                      <a:pt x="10853738" y="5801516"/>
                      <a:pt x="10815774" y="6167296"/>
                      <a:pt x="10743483" y="6520572"/>
                    </a:cubicBezTo>
                    <a:lnTo>
                      <a:pt x="10683925" y="6778626"/>
                    </a:lnTo>
                    <a:lnTo>
                      <a:pt x="10552874" y="6745617"/>
                    </a:lnTo>
                    <a:lnTo>
                      <a:pt x="10611100" y="6493339"/>
                    </a:lnTo>
                    <a:cubicBezTo>
                      <a:pt x="10681590" y="6148860"/>
                      <a:pt x="10718609" y="5792187"/>
                      <a:pt x="10718609" y="5426869"/>
                    </a:cubicBezTo>
                    <a:cubicBezTo>
                      <a:pt x="10718609" y="2504322"/>
                      <a:pt x="8349416" y="135129"/>
                      <a:pt x="5426869" y="135129"/>
                    </a:cubicBezTo>
                    <a:cubicBezTo>
                      <a:pt x="3874267" y="135129"/>
                      <a:pt x="2477834" y="803778"/>
                      <a:pt x="1509828" y="1868823"/>
                    </a:cubicBezTo>
                    <a:lnTo>
                      <a:pt x="1453782" y="1933524"/>
                    </a:lnTo>
                    <a:lnTo>
                      <a:pt x="1336023" y="1863139"/>
                    </a:lnTo>
                    <a:lnTo>
                      <a:pt x="1409803" y="1777965"/>
                    </a:lnTo>
                    <a:cubicBezTo>
                      <a:pt x="2402529" y="685724"/>
                      <a:pt x="3834619" y="0"/>
                      <a:pt x="5426869" y="0"/>
                    </a:cubicBezTo>
                    <a:close/>
                  </a:path>
                </a:pathLst>
              </a:custGeom>
              <a:gradFill flip="none" rotWithShape="1">
                <a:gsLst>
                  <a:gs pos="5000">
                    <a:srgbClr val="583F33"/>
                  </a:gs>
                  <a:gs pos="2000">
                    <a:srgbClr val="C69D7A"/>
                  </a:gs>
                  <a:gs pos="0">
                    <a:srgbClr val="FAEFD2"/>
                  </a:gs>
                  <a:gs pos="100000">
                    <a:srgbClr val="FAEFD2"/>
                  </a:gs>
                  <a:gs pos="97000">
                    <a:srgbClr val="C69D7A"/>
                  </a:gs>
                </a:gsLst>
                <a:lin ang="0" scaled="1"/>
                <a:tileRect/>
              </a:gradFill>
              <a:ln w="3175">
                <a:gradFill>
                  <a:gsLst>
                    <a:gs pos="89000">
                      <a:srgbClr val="000000"/>
                    </a:gs>
                    <a:gs pos="0">
                      <a:srgbClr val="FAEFD2"/>
                    </a:gs>
                    <a:gs pos="32000">
                      <a:srgbClr val="C69D7A"/>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solidFill>
                    <a:sysClr val="windowText" lastClr="000000"/>
                  </a:solidFill>
                </a:endParaRPr>
              </a:p>
            </p:txBody>
          </p:sp>
          <p:sp>
            <p:nvSpPr>
              <p:cNvPr id="201" name="椭圆 200"/>
              <p:cNvSpPr/>
              <p:nvPr/>
            </p:nvSpPr>
            <p:spPr>
              <a:xfrm>
                <a:off x="3281161" y="-2662793"/>
                <a:ext cx="11493904" cy="11492468"/>
              </a:xfrm>
              <a:prstGeom prst="ellipse">
                <a:avLst/>
              </a:prstGeom>
              <a:noFill/>
              <a:ln w="3175">
                <a:gradFill>
                  <a:gsLst>
                    <a:gs pos="34000">
                      <a:srgbClr val="C69D7A"/>
                    </a:gs>
                    <a:gs pos="26000">
                      <a:srgbClr val="FAEFD2"/>
                    </a:gs>
                    <a:gs pos="71000">
                      <a:srgbClr val="583F33"/>
                    </a:gs>
                    <a:gs pos="63000">
                      <a:srgbClr val="FAEFD2"/>
                    </a:gs>
                  </a:gsLst>
                  <a:lin ang="5400000" scaled="1"/>
                </a:gra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kumimoji="1" lang="zh-CN" altLang="en-US" sz="1220"/>
              </a:p>
            </p:txBody>
          </p:sp>
          <p:sp>
            <p:nvSpPr>
              <p:cNvPr id="202" name="椭圆 201"/>
              <p:cNvSpPr>
                <a:spLocks noChangeAspect="1"/>
              </p:cNvSpPr>
              <p:nvPr/>
            </p:nvSpPr>
            <p:spPr>
              <a:xfrm>
                <a:off x="3934113" y="-2009922"/>
                <a:ext cx="10188000" cy="10186727"/>
              </a:xfrm>
              <a:prstGeom prst="ellipse">
                <a:avLst/>
              </a:prstGeom>
              <a:solidFill>
                <a:srgbClr val="48B5BB"/>
              </a:solidFill>
              <a:ln w="3175">
                <a:solidFill>
                  <a:srgbClr val="C69D7A">
                    <a:alpha val="34000"/>
                  </a:srgbClr>
                </a:solidFill>
                <a:prstDash val="dash"/>
              </a:ln>
            </p:spPr>
            <p:style>
              <a:lnRef idx="2">
                <a:srgbClr val="4472C4">
                  <a:shade val="50000"/>
                </a:srgbClr>
              </a:lnRef>
              <a:fillRef idx="1">
                <a:srgbClr val="4472C4"/>
              </a:fillRef>
              <a:effectRef idx="0">
                <a:srgbClr val="4472C4"/>
              </a:effectRef>
              <a:fontRef idx="minor">
                <a:sysClr val="window" lastClr="FFFFFF"/>
              </a:fontRef>
            </p:style>
            <p:txBody>
              <a:bodyPr rot="0" spcFirstLastPara="0" vertOverflow="overflow" horzOverflow="overflow" vert="horz" wrap="square" lIns="61927" tIns="30963" rIns="61927" bIns="30963" numCol="1" spcCol="0" rtlCol="0" fromWordArt="0" anchor="ctr" anchorCtr="0" forceAA="0" compatLnSpc="1">
                <a:noAutofit/>
              </a:bodyPr>
              <a:lstStyle/>
              <a:p>
                <a:pPr algn="ctr"/>
                <a:endParaRPr kumimoji="1" lang="zh-CN" altLang="en-US" sz="1220"/>
              </a:p>
            </p:txBody>
          </p:sp>
        </p:grpSp>
        <p:sp>
          <p:nvSpPr>
            <p:cNvPr id="203" name="文本框 202"/>
            <p:cNvSpPr txBox="1"/>
            <p:nvPr/>
          </p:nvSpPr>
          <p:spPr>
            <a:xfrm>
              <a:off x="803" y="3791"/>
              <a:ext cx="605" cy="483"/>
            </a:xfrm>
            <a:prstGeom prst="rect">
              <a:avLst/>
            </a:prstGeom>
            <a:noFill/>
          </p:spPr>
          <p:txBody>
            <a:bodyPr wrap="square" rtlCol="0">
              <a:spAutoFit/>
            </a:bodyPr>
            <a:lstStyle/>
            <a:p>
              <a:r>
                <a:rPr lang="zh-CN" altLang="en-US" sz="1400" b="1">
                  <a:solidFill>
                    <a:sysClr val="window" lastClr="FFFFFF"/>
                  </a:solidFill>
                  <a:latin typeface="微软雅黑" panose="020B0503020204020204" pitchFamily="34" charset="-122"/>
                  <a:ea typeface="微软雅黑" panose="020B0503020204020204" pitchFamily="34" charset="-122"/>
                </a:rPr>
                <a:t>治</a:t>
              </a:r>
              <a:endParaRPr lang="zh-CN" altLang="en-US" sz="1400" b="1">
                <a:solidFill>
                  <a:sysClr val="window" lastClr="FFFFFF"/>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bg-1"/>
          <p:cNvPicPr>
            <a:picLocks noChangeAspect="1"/>
          </p:cNvPicPr>
          <p:nvPr/>
        </p:nvPicPr>
        <p:blipFill>
          <a:blip r:embed="rId1"/>
          <a:stretch>
            <a:fillRect/>
          </a:stretch>
        </p:blipFill>
        <p:spPr>
          <a:xfrm>
            <a:off x="-25400" y="0"/>
            <a:ext cx="12292330" cy="4820920"/>
          </a:xfrm>
          <a:prstGeom prst="rect">
            <a:avLst/>
          </a:prstGeom>
        </p:spPr>
      </p:pic>
      <p:sp>
        <p:nvSpPr>
          <p:cNvPr id="6" name="文本框 5"/>
          <p:cNvSpPr txBox="1"/>
          <p:nvPr/>
        </p:nvSpPr>
        <p:spPr>
          <a:xfrm>
            <a:off x="912495" y="4180368"/>
            <a:ext cx="875030" cy="922020"/>
          </a:xfrm>
          <a:prstGeom prst="rect">
            <a:avLst/>
          </a:prstGeom>
          <a:noFill/>
        </p:spPr>
        <p:txBody>
          <a:bodyPr wrap="none" rtlCol="0">
            <a:spAutoFit/>
          </a:bodyPr>
          <a:lstStyle/>
          <a:p>
            <a:pPr lvl="0">
              <a:defRPr/>
            </a:pPr>
            <a:r>
              <a:rPr kumimoji="0" lang="en-US" sz="5400" b="1" i="1" u="none" strike="noStrike" kern="1200" cap="none" spc="0" normalizeH="0" baseline="0" noProof="0" dirty="0">
                <a:ln>
                  <a:noFill/>
                </a:ln>
                <a:solidFill>
                  <a:schemeClr val="tx1"/>
                </a:solidFill>
                <a:effectLst/>
                <a:uLnTx/>
                <a:uFillTx/>
                <a:latin typeface="楷体" panose="02010609060101010101" charset="-122"/>
                <a:ea typeface="楷体" panose="02010609060101010101" charset="-122"/>
                <a:sym typeface="Calibri" panose="020F0502020204030204" pitchFamily="34" charset="0"/>
              </a:rPr>
              <a:t>01</a:t>
            </a:r>
            <a:endParaRPr kumimoji="0" lang="en-US" sz="5400" b="1" i="1" u="none" strike="noStrike" kern="1200" cap="none" spc="0" normalizeH="0" baseline="0" noProof="0" dirty="0">
              <a:ln>
                <a:noFill/>
              </a:ln>
              <a:solidFill>
                <a:schemeClr val="tx1"/>
              </a:solidFill>
              <a:effectLst/>
              <a:uLnTx/>
              <a:uFillTx/>
              <a:latin typeface="楷体" panose="02010609060101010101" charset="-122"/>
              <a:ea typeface="楷体" panose="02010609060101010101" charset="-122"/>
              <a:sym typeface="Calibri" panose="020F0502020204030204" pitchFamily="34" charset="0"/>
            </a:endParaRPr>
          </a:p>
        </p:txBody>
      </p:sp>
      <p:sp>
        <p:nvSpPr>
          <p:cNvPr id="7" name="文本框 6"/>
          <p:cNvSpPr txBox="1"/>
          <p:nvPr/>
        </p:nvSpPr>
        <p:spPr>
          <a:xfrm>
            <a:off x="767715" y="5043968"/>
            <a:ext cx="2113280" cy="675640"/>
          </a:xfrm>
          <a:prstGeom prst="rect">
            <a:avLst/>
          </a:prstGeom>
          <a:noFill/>
        </p:spPr>
        <p:txBody>
          <a:bodyPr wrap="none" rtlCol="0">
            <a:spAutoFit/>
          </a:bodyPr>
          <a:lstStyle/>
          <a:p>
            <a:pPr lvl="0" algn="l">
              <a:defRPr/>
            </a:pPr>
            <a:r>
              <a:rPr kumimoji="0" lang="zh-CN" altLang="zh-CN" sz="38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rPr>
              <a:t>市场定位</a:t>
            </a:r>
            <a:endParaRPr kumimoji="0" lang="zh-CN" altLang="zh-CN" sz="38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pic>
        <p:nvPicPr>
          <p:cNvPr id="9" name="图片 8" descr="文案"/>
          <p:cNvPicPr>
            <a:picLocks noChangeAspect="1"/>
          </p:cNvPicPr>
          <p:nvPr/>
        </p:nvPicPr>
        <p:blipFill>
          <a:blip r:embed="rId2"/>
          <a:stretch>
            <a:fillRect/>
          </a:stretch>
        </p:blipFill>
        <p:spPr>
          <a:xfrm>
            <a:off x="9295130" y="685165"/>
            <a:ext cx="1825625" cy="2167890"/>
          </a:xfrm>
          <a:prstGeom prst="rect">
            <a:avLst/>
          </a:prstGeom>
        </p:spPr>
      </p:pic>
      <p:pic>
        <p:nvPicPr>
          <p:cNvPr id="10" name="图片 9" descr="易董+文案-深蓝"/>
          <p:cNvPicPr>
            <a:picLocks noChangeAspect="1"/>
          </p:cNvPicPr>
          <p:nvPr/>
        </p:nvPicPr>
        <p:blipFill>
          <a:blip r:embed="rId3"/>
          <a:stretch>
            <a:fillRect/>
          </a:stretch>
        </p:blipFill>
        <p:spPr>
          <a:xfrm>
            <a:off x="9229725" y="5375910"/>
            <a:ext cx="2681605" cy="716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文本框 1"/>
          <p:cNvSpPr txBox="1"/>
          <p:nvPr/>
        </p:nvSpPr>
        <p:spPr>
          <a:xfrm>
            <a:off x="1017588" y="95250"/>
            <a:ext cx="6619875" cy="492125"/>
          </a:xfrm>
          <a:prstGeom prst="rect">
            <a:avLst/>
          </a:prstGeom>
          <a:noFill/>
          <a:ln w="9525">
            <a:noFill/>
          </a:ln>
        </p:spPr>
        <p:txBody>
          <a:bodyPr wrap="none" anchor="t" anchorCtr="0">
            <a:spAutoFit/>
          </a:bodyPr>
          <a:lstStyle/>
          <a:p>
            <a:r>
              <a:rPr lang="zh-CN" altLang="en-US" sz="2600" dirty="0">
                <a:solidFill>
                  <a:srgbClr val="262626"/>
                </a:solidFill>
                <a:latin typeface="微软雅黑" panose="020B0503020204020204" pitchFamily="34" charset="-122"/>
                <a:ea typeface="微软雅黑" panose="020B0503020204020204" pitchFamily="34" charset="-122"/>
                <a:sym typeface="Lato Light" charset="0"/>
              </a:rPr>
              <a:t>未来：合规科技（监管科技） 赋能资本市场</a:t>
            </a:r>
            <a:endParaRPr lang="zh-CN" altLang="en-US" sz="2600" dirty="0">
              <a:solidFill>
                <a:srgbClr val="262626"/>
              </a:solidFill>
              <a:latin typeface="微软雅黑" panose="020B0503020204020204" pitchFamily="34" charset="-122"/>
              <a:ea typeface="微软雅黑" panose="020B0503020204020204" pitchFamily="34" charset="-122"/>
              <a:sym typeface="Lato Light" charset="0"/>
            </a:endParaRPr>
          </a:p>
        </p:txBody>
      </p:sp>
      <p:grpSp>
        <p:nvGrpSpPr>
          <p:cNvPr id="53250" name="组合 4"/>
          <p:cNvGrpSpPr/>
          <p:nvPr/>
        </p:nvGrpSpPr>
        <p:grpSpPr>
          <a:xfrm>
            <a:off x="3867150" y="1185863"/>
            <a:ext cx="4960938" cy="5038725"/>
            <a:chOff x="3014074" y="692820"/>
            <a:chExt cx="6002663" cy="6096430"/>
          </a:xfrm>
        </p:grpSpPr>
        <p:pic>
          <p:nvPicPr>
            <p:cNvPr id="53251" name="图片 83"/>
            <p:cNvPicPr>
              <a:picLocks noChangeAspect="1"/>
            </p:cNvPicPr>
            <p:nvPr/>
          </p:nvPicPr>
          <p:blipFill>
            <a:blip r:embed="rId1"/>
            <a:srcRect l="23515" r="27344"/>
            <a:stretch>
              <a:fillRect/>
            </a:stretch>
          </p:blipFill>
          <p:spPr>
            <a:xfrm>
              <a:off x="3014074" y="692820"/>
              <a:ext cx="5991226" cy="6096430"/>
            </a:xfrm>
            <a:prstGeom prst="rect">
              <a:avLst/>
            </a:prstGeom>
            <a:noFill/>
            <a:ln w="9525">
              <a:noFill/>
            </a:ln>
          </p:spPr>
        </p:pic>
        <p:pic>
          <p:nvPicPr>
            <p:cNvPr id="53252" name="图片 43"/>
            <p:cNvPicPr>
              <a:picLocks noChangeAspect="1"/>
            </p:cNvPicPr>
            <p:nvPr/>
          </p:nvPicPr>
          <p:blipFill>
            <a:blip r:embed="rId2"/>
            <a:stretch>
              <a:fillRect/>
            </a:stretch>
          </p:blipFill>
          <p:spPr>
            <a:xfrm rot="-8739643">
              <a:off x="3033037" y="776675"/>
              <a:ext cx="5983700" cy="5983699"/>
            </a:xfrm>
            <a:prstGeom prst="rect">
              <a:avLst/>
            </a:prstGeom>
            <a:noFill/>
            <a:ln w="9525">
              <a:noFill/>
            </a:ln>
          </p:spPr>
        </p:pic>
      </p:grpSp>
      <p:sp>
        <p:nvSpPr>
          <p:cNvPr id="8" name="矩形 7"/>
          <p:cNvSpPr/>
          <p:nvPr/>
        </p:nvSpPr>
        <p:spPr>
          <a:xfrm>
            <a:off x="5241925" y="3206750"/>
            <a:ext cx="2030413" cy="1200150"/>
          </a:xfrm>
          <a:prstGeom prst="rect">
            <a:avLst/>
          </a:prstGeom>
          <a:noFill/>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FF6699"/>
                </a:solidFill>
                <a:effectLst>
                  <a:outerShdw blurRad="50800" dist="38100" algn="l" rotWithShape="0">
                    <a:prstClr val="black">
                      <a:alpha val="40000"/>
                    </a:prstClr>
                  </a:outerShdw>
                </a:effectLst>
                <a:uLnTx/>
                <a:uFillTx/>
                <a:latin typeface="微软雅黑" panose="020B0503020204020204" pitchFamily="34" charset="-122"/>
                <a:ea typeface="微软雅黑" panose="020B0503020204020204" pitchFamily="34" charset="-122"/>
                <a:cs typeface="+mn-cs"/>
              </a:rPr>
              <a:t>合规科技</a:t>
            </a:r>
            <a:endParaRPr kumimoji="0" lang="en-US" altLang="zh-CN" sz="3600" b="1" i="0" u="none" strike="noStrike" kern="1200" cap="none" spc="0" normalizeH="0" baseline="0" noProof="0" dirty="0">
              <a:ln>
                <a:noFill/>
              </a:ln>
              <a:solidFill>
                <a:srgbClr val="FF6699"/>
              </a:solidFill>
              <a:effectLst>
                <a:outerShdw blurRad="50800" dist="38100" algn="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FF6699"/>
                </a:solidFill>
                <a:effectLst>
                  <a:outerShdw blurRad="50800" dist="38100" algn="l" rotWithShape="0">
                    <a:prstClr val="black">
                      <a:alpha val="40000"/>
                    </a:prstClr>
                  </a:outerShdw>
                </a:effectLst>
                <a:uLnTx/>
                <a:uFillTx/>
                <a:latin typeface="微软雅黑" panose="020B0503020204020204" pitchFamily="34" charset="-122"/>
                <a:ea typeface="微软雅黑" panose="020B0503020204020204" pitchFamily="34" charset="-122"/>
                <a:cs typeface="+mn-cs"/>
              </a:rPr>
              <a:t>生态圈</a:t>
            </a:r>
            <a:endParaRPr kumimoji="0" lang="zh-CN" altLang="en-US" sz="3600" b="1" i="0" u="none" strike="noStrike" kern="1200" cap="none" spc="0" normalizeH="0" baseline="0" noProof="0" dirty="0">
              <a:ln>
                <a:noFill/>
              </a:ln>
              <a:solidFill>
                <a:srgbClr val="FF6699"/>
              </a:solidFill>
              <a:effectLst>
                <a:outerShdw blurRad="50800" dist="38100" algn="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grpSp>
        <p:nvGrpSpPr>
          <p:cNvPr id="142" name="Group 34"/>
          <p:cNvGrpSpPr/>
          <p:nvPr/>
        </p:nvGrpSpPr>
        <p:grpSpPr>
          <a:xfrm flipH="1">
            <a:off x="4429125" y="1052513"/>
            <a:ext cx="222250" cy="234950"/>
            <a:chOff x="7767638" y="2651126"/>
            <a:chExt cx="560388" cy="674686"/>
          </a:xfrm>
        </p:grpSpPr>
        <p:sp>
          <p:nvSpPr>
            <p:cNvPr id="143" name="Freeform 5"/>
            <p:cNvSpPr/>
            <p:nvPr/>
          </p:nvSpPr>
          <p:spPr bwMode="auto">
            <a:xfrm>
              <a:off x="7767638" y="2651126"/>
              <a:ext cx="560388" cy="451309"/>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accent1">
                <a:lumMod val="60000"/>
                <a:lumOff val="40000"/>
              </a:schemeClr>
            </a:solidFill>
            <a:ln>
              <a:noFill/>
            </a:ln>
          </p:spPr>
          <p:txBody>
            <a:bodyPr lIns="68580" tIns="34290" rIns="68580" bIns="3429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id-ID" sz="1015"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44" name="Freeform 6"/>
            <p:cNvSpPr/>
            <p:nvPr/>
          </p:nvSpPr>
          <p:spPr bwMode="auto">
            <a:xfrm>
              <a:off x="7767638" y="2874500"/>
              <a:ext cx="560388" cy="451312"/>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accent1"/>
            </a:solidFill>
            <a:ln>
              <a:noFill/>
            </a:ln>
          </p:spPr>
          <p:txBody>
            <a:bodyPr lIns="68580" tIns="34290" rIns="68580" bIns="3429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id-ID" sz="1015"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cxnSp>
        <p:nvCxnSpPr>
          <p:cNvPr id="152" name="Straight Connector 29"/>
          <p:cNvCxnSpPr/>
          <p:nvPr/>
        </p:nvCxnSpPr>
        <p:spPr>
          <a:xfrm>
            <a:off x="1509713" y="1765300"/>
            <a:ext cx="3141663"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605088" y="966788"/>
            <a:ext cx="1800225" cy="36830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2">
                    <a:lumMod val="60000"/>
                    <a:lumOff val="40000"/>
                  </a:schemeClr>
                </a:solidFill>
                <a:effectLst/>
                <a:uLnTx/>
                <a:uFillTx/>
                <a:latin typeface="微软雅黑" panose="020B0503020204020204" pitchFamily="34" charset="-122"/>
                <a:ea typeface="微软雅黑" panose="020B0503020204020204" pitchFamily="34" charset="-122"/>
                <a:cs typeface="+mn-cs"/>
              </a:rPr>
              <a:t>一个专项数据库</a:t>
            </a:r>
            <a:endParaRPr kumimoji="0" lang="zh-CN" altLang="en-US" sz="1800" b="1" i="0" u="none" strike="noStrike" kern="1200" cap="none" spc="0" normalizeH="0" baseline="0" noProof="0" dirty="0">
              <a:ln>
                <a:noFill/>
              </a:ln>
              <a:solidFill>
                <a:schemeClr val="tx2">
                  <a:lumMod val="60000"/>
                  <a:lumOff val="40000"/>
                </a:schemeClr>
              </a:solidFill>
              <a:effectLst/>
              <a:uLnTx/>
              <a:uFillTx/>
              <a:latin typeface="微软雅黑" panose="020B0503020204020204" pitchFamily="34" charset="-122"/>
              <a:ea typeface="微软雅黑" panose="020B0503020204020204" pitchFamily="34" charset="-122"/>
              <a:cs typeface="+mn-cs"/>
            </a:endParaRPr>
          </a:p>
        </p:txBody>
      </p:sp>
      <p:sp>
        <p:nvSpPr>
          <p:cNvPr id="53259" name="矩形 12"/>
          <p:cNvSpPr/>
          <p:nvPr/>
        </p:nvSpPr>
        <p:spPr>
          <a:xfrm>
            <a:off x="1609725" y="1258888"/>
            <a:ext cx="2849563" cy="522287"/>
          </a:xfrm>
          <a:prstGeom prst="rect">
            <a:avLst/>
          </a:prstGeom>
          <a:noFill/>
          <a:ln w="9525">
            <a:noFill/>
          </a:ln>
        </p:spPr>
        <p:txBody>
          <a:bodyPr wrap="none" anchor="t" anchorCtr="0">
            <a:spAutoFit/>
          </a:bodyPr>
          <a:lstStyle/>
          <a:p>
            <a:r>
              <a:rPr lang="zh-CN" altLang="en-US" sz="1400" dirty="0">
                <a:latin typeface="微软雅黑" panose="020B0503020204020204" pitchFamily="34" charset="-122"/>
                <a:ea typeface="微软雅黑" panose="020B0503020204020204" pitchFamily="34" charset="-122"/>
              </a:rPr>
              <a:t>金融合规诚信大数据</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为</a:t>
            </a:r>
            <a:r>
              <a:rPr lang="zh-CN" altLang="en-US" sz="1400" dirty="0">
                <a:solidFill>
                  <a:srgbClr val="0070C0"/>
                </a:solidFill>
                <a:latin typeface="微软雅黑" panose="020B0503020204020204" pitchFamily="34" charset="-122"/>
                <a:ea typeface="微软雅黑" panose="020B0503020204020204" pitchFamily="34" charset="-122"/>
              </a:rPr>
              <a:t>全市场</a:t>
            </a:r>
            <a:r>
              <a:rPr lang="zh-CN" altLang="en-US" sz="1400" dirty="0">
                <a:latin typeface="微软雅黑" panose="020B0503020204020204" pitchFamily="34" charset="-122"/>
                <a:ea typeface="微软雅黑" panose="020B0503020204020204" pitchFamily="34" charset="-122"/>
              </a:rPr>
              <a:t>提供专项合规金融数据库</a:t>
            </a:r>
            <a:endParaRPr lang="zh-CN" altLang="en-US" sz="1400" dirty="0">
              <a:latin typeface="微软雅黑" panose="020B0503020204020204" pitchFamily="34" charset="-122"/>
              <a:ea typeface="微软雅黑" panose="020B0503020204020204" pitchFamily="34" charset="-122"/>
            </a:endParaRPr>
          </a:p>
        </p:txBody>
      </p:sp>
      <p:grpSp>
        <p:nvGrpSpPr>
          <p:cNvPr id="154" name="Group 34"/>
          <p:cNvGrpSpPr/>
          <p:nvPr/>
        </p:nvGrpSpPr>
        <p:grpSpPr>
          <a:xfrm flipH="1">
            <a:off x="3602038" y="2108200"/>
            <a:ext cx="223837" cy="234950"/>
            <a:chOff x="7767638" y="2651126"/>
            <a:chExt cx="560388" cy="674686"/>
          </a:xfrm>
        </p:grpSpPr>
        <p:sp>
          <p:nvSpPr>
            <p:cNvPr id="155" name="Freeform 5"/>
            <p:cNvSpPr/>
            <p:nvPr/>
          </p:nvSpPr>
          <p:spPr bwMode="auto">
            <a:xfrm>
              <a:off x="7767638" y="2651126"/>
              <a:ext cx="560388" cy="451312"/>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accent1">
                <a:lumMod val="60000"/>
                <a:lumOff val="40000"/>
              </a:schemeClr>
            </a:solidFill>
            <a:ln>
              <a:noFill/>
            </a:ln>
          </p:spPr>
          <p:txBody>
            <a:bodyPr lIns="68580" tIns="34290" rIns="68580" bIns="3429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id-ID" sz="1015"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57" name="Freeform 6"/>
            <p:cNvSpPr/>
            <p:nvPr/>
          </p:nvSpPr>
          <p:spPr bwMode="auto">
            <a:xfrm>
              <a:off x="7767638" y="2874503"/>
              <a:ext cx="560388" cy="451309"/>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accent1"/>
            </a:solidFill>
            <a:ln>
              <a:noFill/>
            </a:ln>
          </p:spPr>
          <p:txBody>
            <a:bodyPr lIns="68580" tIns="34290" rIns="68580" bIns="3429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id-ID" sz="1015"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cxnSp>
        <p:nvCxnSpPr>
          <p:cNvPr id="158" name="Straight Connector 29"/>
          <p:cNvCxnSpPr/>
          <p:nvPr/>
        </p:nvCxnSpPr>
        <p:spPr>
          <a:xfrm>
            <a:off x="682625" y="2820988"/>
            <a:ext cx="314325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60" name="矩形 159"/>
          <p:cNvSpPr/>
          <p:nvPr/>
        </p:nvSpPr>
        <p:spPr>
          <a:xfrm>
            <a:off x="2057400" y="2028825"/>
            <a:ext cx="1096963" cy="36830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2">
                    <a:lumMod val="60000"/>
                    <a:lumOff val="40000"/>
                  </a:schemeClr>
                </a:solidFill>
                <a:effectLst/>
                <a:uLnTx/>
                <a:uFillTx/>
                <a:latin typeface="微软雅黑" panose="020B0503020204020204" pitchFamily="34" charset="-122"/>
                <a:ea typeface="微软雅黑" panose="020B0503020204020204" pitchFamily="34" charset="-122"/>
                <a:cs typeface="+mn-cs"/>
              </a:rPr>
              <a:t>两个平台</a:t>
            </a:r>
            <a:endParaRPr kumimoji="0" lang="en-US" altLang="zh-CN" sz="1800" b="1" i="0" u="none" strike="noStrike" kern="1200" cap="none" spc="0" normalizeH="0" baseline="0" noProof="0" dirty="0">
              <a:ln>
                <a:noFill/>
              </a:ln>
              <a:solidFill>
                <a:schemeClr val="tx2">
                  <a:lumMod val="60000"/>
                  <a:lumOff val="40000"/>
                </a:schemeClr>
              </a:solidFill>
              <a:effectLst/>
              <a:uLnTx/>
              <a:uFillTx/>
              <a:latin typeface="微软雅黑" panose="020B0503020204020204" pitchFamily="34" charset="-122"/>
              <a:ea typeface="微软雅黑" panose="020B0503020204020204" pitchFamily="34" charset="-122"/>
              <a:cs typeface="+mn-cs"/>
            </a:endParaRPr>
          </a:p>
        </p:txBody>
      </p:sp>
      <p:sp>
        <p:nvSpPr>
          <p:cNvPr id="53265" name="矩形 160"/>
          <p:cNvSpPr/>
          <p:nvPr/>
        </p:nvSpPr>
        <p:spPr>
          <a:xfrm>
            <a:off x="782638" y="2316163"/>
            <a:ext cx="2775119" cy="523220"/>
          </a:xfrm>
          <a:prstGeom prst="rect">
            <a:avLst/>
          </a:prstGeom>
          <a:noFill/>
          <a:ln w="9525">
            <a:noFill/>
          </a:ln>
        </p:spPr>
        <p:txBody>
          <a:bodyPr wrap="none" anchor="t" anchorCtr="0">
            <a:spAutoFit/>
          </a:bodyPr>
          <a:lstStyle/>
          <a:p>
            <a:r>
              <a:rPr lang="zh-CN" altLang="en-US" sz="1400" dirty="0" smtClean="0">
                <a:latin typeface="微软雅黑" panose="020B0503020204020204" pitchFamily="34" charset="-122"/>
                <a:ea typeface="微软雅黑" panose="020B0503020204020204" pitchFamily="34" charset="-122"/>
              </a:rPr>
              <a:t>易董价值平台   </a:t>
            </a:r>
            <a:r>
              <a:rPr lang="zh-CN" altLang="en-US" sz="1400" dirty="0" smtClean="0">
                <a:latin typeface="微软雅黑" panose="020B0503020204020204" pitchFamily="34" charset="-122"/>
                <a:ea typeface="微软雅黑" panose="020B0503020204020204" pitchFamily="34" charset="-122"/>
              </a:rPr>
              <a:t>易董慧</a:t>
            </a:r>
            <a:endParaRPr lang="zh-CN" altLang="en-US"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满足各类</a:t>
            </a:r>
            <a:r>
              <a:rPr lang="zh-CN" altLang="en-US" sz="1400" dirty="0">
                <a:solidFill>
                  <a:srgbClr val="0070C0"/>
                </a:solidFill>
                <a:latin typeface="微软雅黑" panose="020B0503020204020204" pitchFamily="34" charset="-122"/>
                <a:ea typeface="微软雅黑" panose="020B0503020204020204" pitchFamily="34" charset="-122"/>
              </a:rPr>
              <a:t>企业</a:t>
            </a:r>
            <a:r>
              <a:rPr lang="en-US" altLang="zh-CN" sz="1400" dirty="0">
                <a:solidFill>
                  <a:srgbClr val="0070C0"/>
                </a:solidFill>
                <a:latin typeface="微软雅黑" panose="020B0503020204020204" pitchFamily="34" charset="-122"/>
                <a:ea typeface="微软雅黑" panose="020B0503020204020204" pitchFamily="34" charset="-122"/>
              </a:rPr>
              <a:t>/</a:t>
            </a:r>
            <a:r>
              <a:rPr lang="zh-CN" altLang="en-US" sz="1400" dirty="0">
                <a:solidFill>
                  <a:srgbClr val="0070C0"/>
                </a:solidFill>
                <a:latin typeface="微软雅黑" panose="020B0503020204020204" pitchFamily="34" charset="-122"/>
                <a:ea typeface="微软雅黑" panose="020B0503020204020204" pitchFamily="34" charset="-122"/>
              </a:rPr>
              <a:t>个人</a:t>
            </a:r>
            <a:r>
              <a:rPr lang="zh-CN" altLang="en-US" sz="1400" dirty="0">
                <a:latin typeface="微软雅黑" panose="020B0503020204020204" pitchFamily="34" charset="-122"/>
                <a:ea typeface="微软雅黑" panose="020B0503020204020204" pitchFamily="34" charset="-122"/>
              </a:rPr>
              <a:t>办公协同需求</a:t>
            </a:r>
            <a:endParaRPr lang="zh-CN" altLang="en-US" sz="1400" dirty="0">
              <a:latin typeface="微软雅黑" panose="020B0503020204020204" pitchFamily="34" charset="-122"/>
              <a:ea typeface="微软雅黑" panose="020B0503020204020204" pitchFamily="34" charset="-122"/>
            </a:endParaRPr>
          </a:p>
        </p:txBody>
      </p:sp>
      <p:grpSp>
        <p:nvGrpSpPr>
          <p:cNvPr id="163" name="Group 34"/>
          <p:cNvGrpSpPr/>
          <p:nvPr/>
        </p:nvGrpSpPr>
        <p:grpSpPr>
          <a:xfrm flipH="1">
            <a:off x="3349625" y="3354388"/>
            <a:ext cx="222250" cy="233362"/>
            <a:chOff x="7767638" y="2651126"/>
            <a:chExt cx="560388" cy="674686"/>
          </a:xfrm>
        </p:grpSpPr>
        <p:sp>
          <p:nvSpPr>
            <p:cNvPr id="164" name="Freeform 5"/>
            <p:cNvSpPr/>
            <p:nvPr/>
          </p:nvSpPr>
          <p:spPr bwMode="auto">
            <a:xfrm>
              <a:off x="7767638" y="2651126"/>
              <a:ext cx="560388" cy="449792"/>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accent1">
                <a:lumMod val="60000"/>
                <a:lumOff val="40000"/>
              </a:schemeClr>
            </a:solidFill>
            <a:ln>
              <a:noFill/>
            </a:ln>
          </p:spPr>
          <p:txBody>
            <a:bodyPr lIns="68580" tIns="34290" rIns="68580" bIns="3429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id-ID" sz="1015"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5" name="Freeform 6"/>
            <p:cNvSpPr/>
            <p:nvPr/>
          </p:nvSpPr>
          <p:spPr bwMode="auto">
            <a:xfrm>
              <a:off x="7767638" y="2876020"/>
              <a:ext cx="560388" cy="449792"/>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accent1"/>
            </a:solidFill>
            <a:ln>
              <a:noFill/>
            </a:ln>
          </p:spPr>
          <p:txBody>
            <a:bodyPr lIns="68580" tIns="34290" rIns="68580" bIns="3429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id-ID" sz="1015"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cxnSp>
        <p:nvCxnSpPr>
          <p:cNvPr id="166" name="Straight Connector 29"/>
          <p:cNvCxnSpPr/>
          <p:nvPr/>
        </p:nvCxnSpPr>
        <p:spPr>
          <a:xfrm>
            <a:off x="430213" y="4065588"/>
            <a:ext cx="3141663"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67" name="矩形 166"/>
          <p:cNvSpPr/>
          <p:nvPr/>
        </p:nvSpPr>
        <p:spPr>
          <a:xfrm>
            <a:off x="1509713" y="3254375"/>
            <a:ext cx="1773238" cy="36830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2">
                    <a:lumMod val="60000"/>
                    <a:lumOff val="40000"/>
                  </a:schemeClr>
                </a:solidFill>
                <a:effectLst/>
                <a:uLnTx/>
                <a:uFillTx/>
                <a:latin typeface="微软雅黑" panose="020B0503020204020204" pitchFamily="34" charset="-122"/>
                <a:ea typeface="微软雅黑" panose="020B0503020204020204" pitchFamily="34" charset="-122"/>
                <a:cs typeface="+mn-cs"/>
              </a:rPr>
              <a:t>三个 </a:t>
            </a:r>
            <a:r>
              <a:rPr kumimoji="0" lang="en-US" altLang="zh-CN" sz="1800" b="1" i="0" u="none" strike="noStrike" kern="1200" cap="none" spc="0" normalizeH="0" baseline="0" noProof="0" dirty="0">
                <a:ln>
                  <a:noFill/>
                </a:ln>
                <a:solidFill>
                  <a:schemeClr val="tx2">
                    <a:lumMod val="60000"/>
                    <a:lumOff val="40000"/>
                  </a:schemeClr>
                </a:solidFill>
                <a:effectLst/>
                <a:uLnTx/>
                <a:uFillTx/>
                <a:latin typeface="微软雅黑" panose="020B0503020204020204" pitchFamily="34" charset="-122"/>
                <a:ea typeface="微软雅黑" panose="020B0503020204020204" pitchFamily="34" charset="-122"/>
                <a:cs typeface="+mn-cs"/>
              </a:rPr>
              <a:t>SaaS </a:t>
            </a:r>
            <a:r>
              <a:rPr kumimoji="0" lang="zh-CN" altLang="en-US" sz="1800" b="1" i="0" u="none" strike="noStrike" kern="1200" cap="none" spc="0" normalizeH="0" baseline="0" noProof="0" dirty="0">
                <a:ln>
                  <a:noFill/>
                </a:ln>
                <a:solidFill>
                  <a:schemeClr val="tx2">
                    <a:lumMod val="60000"/>
                    <a:lumOff val="40000"/>
                  </a:schemeClr>
                </a:solidFill>
                <a:effectLst/>
                <a:uLnTx/>
                <a:uFillTx/>
                <a:latin typeface="微软雅黑" panose="020B0503020204020204" pitchFamily="34" charset="-122"/>
                <a:ea typeface="微软雅黑" panose="020B0503020204020204" pitchFamily="34" charset="-122"/>
                <a:cs typeface="+mn-cs"/>
              </a:rPr>
              <a:t>产品</a:t>
            </a:r>
            <a:endParaRPr kumimoji="0" lang="zh-CN" altLang="en-US" sz="1800" b="1" i="0" u="none" strike="noStrike" kern="1200" cap="none" spc="0" normalizeH="0" baseline="0" noProof="0" dirty="0">
              <a:ln>
                <a:noFill/>
              </a:ln>
              <a:solidFill>
                <a:schemeClr val="tx2">
                  <a:lumMod val="60000"/>
                  <a:lumOff val="40000"/>
                </a:schemeClr>
              </a:solidFill>
              <a:effectLst/>
              <a:uLnTx/>
              <a:uFillTx/>
              <a:latin typeface="微软雅黑" panose="020B0503020204020204" pitchFamily="34" charset="-122"/>
              <a:ea typeface="微软雅黑" panose="020B0503020204020204" pitchFamily="34" charset="-122"/>
              <a:cs typeface="+mn-cs"/>
            </a:endParaRPr>
          </a:p>
        </p:txBody>
      </p:sp>
      <p:sp>
        <p:nvSpPr>
          <p:cNvPr id="53271" name="矩形 167"/>
          <p:cNvSpPr/>
          <p:nvPr/>
        </p:nvSpPr>
        <p:spPr>
          <a:xfrm>
            <a:off x="528638" y="3560763"/>
            <a:ext cx="3141662" cy="523875"/>
          </a:xfrm>
          <a:prstGeom prst="rect">
            <a:avLst/>
          </a:prstGeom>
          <a:noFill/>
          <a:ln w="9525">
            <a:noFill/>
          </a:ln>
        </p:spPr>
        <p:txBody>
          <a:bodyPr wrap="none" anchor="t" anchorCtr="0">
            <a:spAutoFit/>
          </a:bodyPr>
          <a:lstStyle/>
          <a:p>
            <a:r>
              <a:rPr lang="zh-CN" altLang="en-US" sz="1400" dirty="0">
                <a:latin typeface="微软雅黑" panose="020B0503020204020204" pitchFamily="34" charset="-122"/>
                <a:ea typeface="微软雅黑" panose="020B0503020204020204" pitchFamily="34" charset="-122"/>
              </a:rPr>
              <a:t>易董     易董</a:t>
            </a:r>
            <a:r>
              <a:rPr lang="en-US" altLang="zh-CN" sz="1400" dirty="0">
                <a:latin typeface="微软雅黑" panose="020B0503020204020204" pitchFamily="34" charset="-122"/>
                <a:ea typeface="微软雅黑" panose="020B0503020204020204" pitchFamily="34" charset="-122"/>
              </a:rPr>
              <a:t>IPO</a:t>
            </a:r>
            <a:r>
              <a:rPr lang="zh-CN" altLang="en-US" sz="1400" dirty="0">
                <a:latin typeface="微软雅黑" panose="020B0503020204020204" pitchFamily="34" charset="-122"/>
                <a:ea typeface="微软雅黑" panose="020B0503020204020204" pitchFamily="34" charset="-122"/>
              </a:rPr>
              <a:t>   易董金融版</a:t>
            </a:r>
            <a:endParaRPr lang="zh-CN" altLang="en-US"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不同性质</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不同阶段</a:t>
            </a:r>
            <a:r>
              <a:rPr lang="zh-CN" altLang="en-US" sz="1400" dirty="0">
                <a:solidFill>
                  <a:srgbClr val="0773C2"/>
                </a:solidFill>
                <a:latin typeface="微软雅黑" panose="020B0503020204020204" pitchFamily="34" charset="-122"/>
                <a:ea typeface="微软雅黑" panose="020B0503020204020204" pitchFamily="34" charset="-122"/>
              </a:rPr>
              <a:t>企业</a:t>
            </a:r>
            <a:r>
              <a:rPr lang="zh-CN" altLang="en-US" sz="1400" dirty="0">
                <a:latin typeface="微软雅黑" panose="020B0503020204020204" pitchFamily="34" charset="-122"/>
                <a:ea typeface="微软雅黑" panose="020B0503020204020204" pitchFamily="34" charset="-122"/>
              </a:rPr>
              <a:t>合规平台需求</a:t>
            </a:r>
            <a:endParaRPr lang="zh-CN" altLang="en-US" sz="1400" dirty="0">
              <a:latin typeface="微软雅黑" panose="020B0503020204020204" pitchFamily="34" charset="-122"/>
              <a:ea typeface="微软雅黑" panose="020B0503020204020204" pitchFamily="34" charset="-122"/>
            </a:endParaRPr>
          </a:p>
        </p:txBody>
      </p:sp>
      <p:grpSp>
        <p:nvGrpSpPr>
          <p:cNvPr id="169" name="Group 34"/>
          <p:cNvGrpSpPr/>
          <p:nvPr/>
        </p:nvGrpSpPr>
        <p:grpSpPr>
          <a:xfrm flipH="1">
            <a:off x="3602038" y="4497388"/>
            <a:ext cx="223837" cy="233362"/>
            <a:chOff x="7767638" y="2651126"/>
            <a:chExt cx="560388" cy="674686"/>
          </a:xfrm>
        </p:grpSpPr>
        <p:sp>
          <p:nvSpPr>
            <p:cNvPr id="170" name="Freeform 5"/>
            <p:cNvSpPr/>
            <p:nvPr/>
          </p:nvSpPr>
          <p:spPr bwMode="auto">
            <a:xfrm>
              <a:off x="7767638" y="2651126"/>
              <a:ext cx="560388" cy="449792"/>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accent1">
                <a:lumMod val="60000"/>
                <a:lumOff val="40000"/>
              </a:schemeClr>
            </a:solidFill>
            <a:ln>
              <a:noFill/>
            </a:ln>
          </p:spPr>
          <p:txBody>
            <a:bodyPr lIns="68580" tIns="34290" rIns="68580" bIns="3429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id-ID" sz="1015"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1" name="Freeform 6"/>
            <p:cNvSpPr/>
            <p:nvPr/>
          </p:nvSpPr>
          <p:spPr bwMode="auto">
            <a:xfrm>
              <a:off x="7767638" y="2876020"/>
              <a:ext cx="560388" cy="449792"/>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accent1"/>
            </a:solidFill>
            <a:ln>
              <a:noFill/>
            </a:ln>
          </p:spPr>
          <p:txBody>
            <a:bodyPr lIns="68580" tIns="34290" rIns="68580" bIns="3429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id-ID" sz="1015"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cxnSp>
        <p:nvCxnSpPr>
          <p:cNvPr id="172" name="Straight Connector 29"/>
          <p:cNvCxnSpPr/>
          <p:nvPr/>
        </p:nvCxnSpPr>
        <p:spPr>
          <a:xfrm>
            <a:off x="682625" y="5427663"/>
            <a:ext cx="314325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73" name="矩形 172"/>
          <p:cNvSpPr/>
          <p:nvPr/>
        </p:nvSpPr>
        <p:spPr>
          <a:xfrm>
            <a:off x="2032000" y="4419600"/>
            <a:ext cx="1570038" cy="36988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2">
                    <a:lumMod val="60000"/>
                    <a:lumOff val="40000"/>
                  </a:schemeClr>
                </a:solidFill>
                <a:effectLst/>
                <a:uLnTx/>
                <a:uFillTx/>
                <a:latin typeface="微软雅黑" panose="020B0503020204020204" pitchFamily="34" charset="-122"/>
                <a:ea typeface="微软雅黑" panose="020B0503020204020204" pitchFamily="34" charset="-122"/>
                <a:cs typeface="+mn-cs"/>
              </a:rPr>
              <a:t>四项专业服务</a:t>
            </a:r>
            <a:endParaRPr kumimoji="0" lang="zh-CN" altLang="en-US" sz="1800" b="1" i="0" u="none" strike="noStrike" kern="1200" cap="none" spc="0" normalizeH="0" baseline="0" noProof="0" dirty="0">
              <a:ln>
                <a:noFill/>
              </a:ln>
              <a:solidFill>
                <a:schemeClr val="tx2">
                  <a:lumMod val="60000"/>
                  <a:lumOff val="40000"/>
                </a:schemeClr>
              </a:solidFill>
              <a:effectLst/>
              <a:uLnTx/>
              <a:uFillTx/>
              <a:latin typeface="微软雅黑" panose="020B0503020204020204" pitchFamily="34" charset="-122"/>
              <a:ea typeface="微软雅黑" panose="020B0503020204020204" pitchFamily="34" charset="-122"/>
              <a:cs typeface="+mn-cs"/>
            </a:endParaRPr>
          </a:p>
        </p:txBody>
      </p:sp>
      <p:sp>
        <p:nvSpPr>
          <p:cNvPr id="53277" name="矩形 173"/>
          <p:cNvSpPr/>
          <p:nvPr/>
        </p:nvSpPr>
        <p:spPr>
          <a:xfrm>
            <a:off x="725488" y="4689475"/>
            <a:ext cx="3100387" cy="737235"/>
          </a:xfrm>
          <a:prstGeom prst="rect">
            <a:avLst/>
          </a:prstGeom>
          <a:noFill/>
          <a:ln w="9525">
            <a:noFill/>
          </a:ln>
        </p:spPr>
        <p:txBody>
          <a:bodyPr anchor="t" anchorCtr="0">
            <a:spAutoFit/>
          </a:bodyPr>
          <a:lstStyle/>
          <a:p>
            <a:r>
              <a:rPr lang="zh-CN" altLang="en-US" sz="1400" dirty="0">
                <a:latin typeface="微软雅黑" panose="020B0503020204020204" pitchFamily="34" charset="-122"/>
                <a:ea typeface="微软雅黑" panose="020B0503020204020204" pitchFamily="34" charset="-122"/>
              </a:rPr>
              <a:t>合规咨询服务</a:t>
            </a:r>
            <a:r>
              <a:rPr lang="zh-CN" altLang="en-US" sz="1400" dirty="0">
                <a:solidFill>
                  <a:srgbClr val="404040"/>
                </a:solidFill>
                <a:latin typeface="微软雅黑" panose="020B0503020204020204" pitchFamily="34" charset="-122"/>
                <a:ea typeface="微软雅黑" panose="020B0503020204020204" pitchFamily="34" charset="-122"/>
                <a:sym typeface="Lato Light" charset="0"/>
              </a:rPr>
              <a:t>  </a:t>
            </a:r>
            <a:r>
              <a:rPr lang="zh-CN" altLang="en-US" sz="1400" dirty="0">
                <a:latin typeface="微软雅黑" panose="020B0503020204020204" pitchFamily="34" charset="-122"/>
                <a:ea typeface="微软雅黑" panose="020B0503020204020204" pitchFamily="34" charset="-122"/>
              </a:rPr>
              <a:t>损失赔偿咨询服务</a:t>
            </a:r>
            <a:endParaRPr lang="en-US" altLang="zh-CN" sz="1400" dirty="0">
              <a:solidFill>
                <a:srgbClr val="404040"/>
              </a:solidFill>
              <a:latin typeface="微软雅黑" panose="020B0503020204020204" pitchFamily="34" charset="-122"/>
              <a:ea typeface="微软雅黑" panose="020B0503020204020204" pitchFamily="34" charset="-122"/>
              <a:sym typeface="Lato Light" charset="0"/>
            </a:endParaRPr>
          </a:p>
          <a:p>
            <a:r>
              <a:rPr lang="zh-CN" altLang="en-US" sz="1400" dirty="0">
                <a:latin typeface="微软雅黑" panose="020B0503020204020204" pitchFamily="34" charset="-122"/>
                <a:ea typeface="微软雅黑" panose="020B0503020204020204" pitchFamily="34" charset="-122"/>
              </a:rPr>
              <a:t>股权激励服务</a:t>
            </a:r>
            <a:r>
              <a:rPr lang="zh-CN" altLang="en-US" sz="1400" dirty="0">
                <a:solidFill>
                  <a:srgbClr val="404040"/>
                </a:solidFill>
                <a:latin typeface="微软雅黑" panose="020B0503020204020204" pitchFamily="34" charset="-122"/>
                <a:ea typeface="微软雅黑" panose="020B0503020204020204" pitchFamily="34" charset="-122"/>
                <a:sym typeface="Lato Light" charset="0"/>
              </a:rPr>
              <a:t>  </a:t>
            </a:r>
            <a:r>
              <a:rPr lang="en-US" altLang="zh-CN" sz="1400" dirty="0">
                <a:solidFill>
                  <a:srgbClr val="404040"/>
                </a:solidFill>
                <a:latin typeface="微软雅黑" panose="020B0503020204020204" pitchFamily="34" charset="-122"/>
                <a:ea typeface="微软雅黑" panose="020B0503020204020204" pitchFamily="34" charset="-122"/>
                <a:sym typeface="Lato Light" charset="0"/>
              </a:rPr>
              <a:t>ESG</a:t>
            </a:r>
            <a:r>
              <a:rPr lang="zh-CN" altLang="en-US" sz="1400" dirty="0">
                <a:solidFill>
                  <a:srgbClr val="404040"/>
                </a:solidFill>
                <a:latin typeface="微软雅黑" panose="020B0503020204020204" pitchFamily="34" charset="-122"/>
                <a:ea typeface="微软雅黑" panose="020B0503020204020204" pitchFamily="34" charset="-122"/>
                <a:sym typeface="Lato Light" charset="0"/>
              </a:rPr>
              <a:t>服务</a:t>
            </a:r>
            <a:endParaRPr lang="zh-CN" altLang="en-US" sz="1400" dirty="0">
              <a:latin typeface="微软雅黑" panose="020B0503020204020204" pitchFamily="34" charset="-122"/>
              <a:ea typeface="微软雅黑" panose="020B0503020204020204" pitchFamily="34" charset="-122"/>
            </a:endParaRPr>
          </a:p>
          <a:p>
            <a:r>
              <a:rPr lang="zh-CN" altLang="en-US" sz="1400" dirty="0">
                <a:solidFill>
                  <a:srgbClr val="0773C2"/>
                </a:solidFill>
                <a:latin typeface="微软雅黑" panose="020B0503020204020204" pitchFamily="34" charset="-122"/>
                <a:ea typeface="微软雅黑" panose="020B0503020204020204" pitchFamily="34" charset="-122"/>
              </a:rPr>
              <a:t>上市公司</a:t>
            </a:r>
            <a:r>
              <a:rPr lang="zh-CN" altLang="en-US" sz="1400" dirty="0">
                <a:latin typeface="微软雅黑" panose="020B0503020204020204" pitchFamily="34" charset="-122"/>
                <a:ea typeface="微软雅黑" panose="020B0503020204020204" pitchFamily="34" charset="-122"/>
              </a:rPr>
              <a:t>专项服务</a:t>
            </a:r>
            <a:endParaRPr lang="zh-CN" altLang="en-US" sz="1400" dirty="0">
              <a:latin typeface="微软雅黑" panose="020B0503020204020204" pitchFamily="34" charset="-122"/>
              <a:ea typeface="微软雅黑" panose="020B0503020204020204" pitchFamily="34" charset="-122"/>
            </a:endParaRPr>
          </a:p>
        </p:txBody>
      </p:sp>
      <p:grpSp>
        <p:nvGrpSpPr>
          <p:cNvPr id="175" name="Group 34"/>
          <p:cNvGrpSpPr/>
          <p:nvPr/>
        </p:nvGrpSpPr>
        <p:grpSpPr>
          <a:xfrm flipH="1">
            <a:off x="4264025" y="5784850"/>
            <a:ext cx="222250" cy="234950"/>
            <a:chOff x="7767638" y="2651126"/>
            <a:chExt cx="560388" cy="674686"/>
          </a:xfrm>
        </p:grpSpPr>
        <p:sp>
          <p:nvSpPr>
            <p:cNvPr id="176" name="Freeform 5"/>
            <p:cNvSpPr/>
            <p:nvPr/>
          </p:nvSpPr>
          <p:spPr bwMode="auto">
            <a:xfrm>
              <a:off x="7767638" y="2651126"/>
              <a:ext cx="560388" cy="451312"/>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accent1">
                <a:lumMod val="60000"/>
                <a:lumOff val="40000"/>
              </a:schemeClr>
            </a:solidFill>
            <a:ln>
              <a:noFill/>
            </a:ln>
          </p:spPr>
          <p:txBody>
            <a:bodyPr lIns="68580" tIns="34290" rIns="68580" bIns="3429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id-ID" sz="1015"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7" name="Freeform 6"/>
            <p:cNvSpPr/>
            <p:nvPr/>
          </p:nvSpPr>
          <p:spPr bwMode="auto">
            <a:xfrm>
              <a:off x="7767638" y="2874503"/>
              <a:ext cx="560388" cy="451309"/>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accent1"/>
            </a:solidFill>
            <a:ln>
              <a:noFill/>
            </a:ln>
          </p:spPr>
          <p:txBody>
            <a:bodyPr lIns="68580" tIns="34290" rIns="68580" bIns="3429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id-ID" sz="1015"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cxnSp>
        <p:nvCxnSpPr>
          <p:cNvPr id="178" name="Straight Connector 29"/>
          <p:cNvCxnSpPr/>
          <p:nvPr/>
        </p:nvCxnSpPr>
        <p:spPr>
          <a:xfrm>
            <a:off x="1344613" y="6684963"/>
            <a:ext cx="3141663"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2074863" y="5611813"/>
            <a:ext cx="2011363" cy="36830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tx2">
                    <a:lumMod val="60000"/>
                    <a:lumOff val="40000"/>
                  </a:schemeClr>
                </a:solidFill>
                <a:effectLst/>
                <a:uLnTx/>
                <a:uFillTx/>
                <a:latin typeface="微软雅黑" panose="020B0503020204020204" pitchFamily="34" charset="-122"/>
                <a:ea typeface="微软雅黑" panose="020B0503020204020204" pitchFamily="34" charset="-122"/>
                <a:cs typeface="+mn-cs"/>
              </a:rPr>
              <a:t>五个合规专用系统</a:t>
            </a:r>
            <a:endParaRPr kumimoji="0" lang="zh-CN" altLang="en-US" sz="1800" b="1" i="0" u="none" strike="noStrike" kern="1200" cap="none" spc="0" normalizeH="0" baseline="0" noProof="0" dirty="0">
              <a:ln>
                <a:noFill/>
              </a:ln>
              <a:solidFill>
                <a:schemeClr val="tx2">
                  <a:lumMod val="60000"/>
                  <a:lumOff val="40000"/>
                </a:schemeClr>
              </a:solidFill>
              <a:effectLst/>
              <a:uLnTx/>
              <a:uFillTx/>
              <a:latin typeface="微软雅黑" panose="020B0503020204020204" pitchFamily="34" charset="-122"/>
              <a:ea typeface="微软雅黑" panose="020B0503020204020204" pitchFamily="34" charset="-122"/>
              <a:cs typeface="+mn-cs"/>
            </a:endParaRPr>
          </a:p>
        </p:txBody>
      </p:sp>
      <p:sp>
        <p:nvSpPr>
          <p:cNvPr id="53283" name="矩形 179"/>
          <p:cNvSpPr/>
          <p:nvPr/>
        </p:nvSpPr>
        <p:spPr>
          <a:xfrm>
            <a:off x="1219200" y="5980113"/>
            <a:ext cx="5843588" cy="736600"/>
          </a:xfrm>
          <a:prstGeom prst="rect">
            <a:avLst/>
          </a:prstGeom>
          <a:noFill/>
          <a:ln w="9525">
            <a:noFill/>
          </a:ln>
        </p:spPr>
        <p:txBody>
          <a:bodyPr wrap="none" anchor="t" anchorCtr="0">
            <a:spAutoFit/>
          </a:bodyPr>
          <a:lstStyle/>
          <a:p>
            <a:r>
              <a:rPr lang="zh-CN" altLang="en-US" sz="1400" dirty="0">
                <a:latin typeface="微软雅黑" panose="020B0503020204020204" pitchFamily="34" charset="-122"/>
                <a:ea typeface="微软雅黑" panose="020B0503020204020204" pitchFamily="34" charset="-122"/>
              </a:rPr>
              <a:t>上市培育系统</a:t>
            </a:r>
            <a:r>
              <a:rPr lang="en-US" altLang="zh-CN" sz="1400" dirty="0">
                <a:latin typeface="微软雅黑" panose="020B0503020204020204" pitchFamily="34" charset="-122"/>
                <a:ea typeface="微软雅黑" panose="020B0503020204020204" pitchFamily="34" charset="-122"/>
              </a:rPr>
              <a:t>&amp;</a:t>
            </a:r>
            <a:r>
              <a:rPr lang="zh-CN" altLang="en-US" sz="1400" dirty="0">
                <a:latin typeface="微软雅黑" panose="020B0503020204020204" pitchFamily="34" charset="-122"/>
                <a:ea typeface="微软雅黑" panose="020B0503020204020204" pitchFamily="34" charset="-122"/>
              </a:rPr>
              <a:t>投后管理系统     股份合规管理系统     股权激励管理系统 </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关联交易重大事项管理系统       舆情监控系统</a:t>
            </a:r>
            <a:endParaRPr lang="en-US" altLang="zh-CN" sz="1400" dirty="0">
              <a:latin typeface="微软雅黑" panose="020B0503020204020204" pitchFamily="34" charset="-122"/>
              <a:ea typeface="微软雅黑" panose="020B0503020204020204" pitchFamily="34" charset="-122"/>
            </a:endParaRPr>
          </a:p>
          <a:p>
            <a:r>
              <a:rPr lang="zh-CN" altLang="en-US" sz="1400" dirty="0">
                <a:solidFill>
                  <a:srgbClr val="0773C2"/>
                </a:solidFill>
                <a:latin typeface="微软雅黑" panose="020B0503020204020204" pitchFamily="34" charset="-122"/>
                <a:ea typeface="微软雅黑" panose="020B0503020204020204" pitchFamily="34" charset="-122"/>
              </a:rPr>
              <a:t>券商</a:t>
            </a:r>
            <a:r>
              <a:rPr lang="en-US" altLang="zh-CN" sz="1400" dirty="0">
                <a:solidFill>
                  <a:srgbClr val="0773C2"/>
                </a:solidFill>
                <a:latin typeface="微软雅黑" panose="020B0503020204020204" pitchFamily="34" charset="-122"/>
                <a:ea typeface="微软雅黑" panose="020B0503020204020204" pitchFamily="34" charset="-122"/>
              </a:rPr>
              <a:t>/</a:t>
            </a:r>
            <a:r>
              <a:rPr lang="zh-CN" altLang="en-US" sz="1400" dirty="0">
                <a:solidFill>
                  <a:srgbClr val="0773C2"/>
                </a:solidFill>
                <a:latin typeface="微软雅黑" panose="020B0503020204020204" pitchFamily="34" charset="-122"/>
                <a:ea typeface="微软雅黑" panose="020B0503020204020204" pitchFamily="34" charset="-122"/>
              </a:rPr>
              <a:t>监管部门</a:t>
            </a:r>
            <a:r>
              <a:rPr lang="en-US" altLang="zh-CN" sz="1400" dirty="0">
                <a:solidFill>
                  <a:srgbClr val="0773C2"/>
                </a:solidFill>
                <a:latin typeface="微软雅黑" panose="020B0503020204020204" pitchFamily="34" charset="-122"/>
                <a:ea typeface="微软雅黑" panose="020B0503020204020204" pitchFamily="34" charset="-122"/>
              </a:rPr>
              <a:t>/</a:t>
            </a:r>
            <a:r>
              <a:rPr lang="zh-CN" altLang="en-US" sz="1400" dirty="0">
                <a:solidFill>
                  <a:srgbClr val="0773C2"/>
                </a:solidFill>
                <a:latin typeface="微软雅黑" panose="020B0503020204020204" pitchFamily="34" charset="-122"/>
                <a:ea typeface="微软雅黑" panose="020B0503020204020204" pitchFamily="34" charset="-122"/>
              </a:rPr>
              <a:t>中介</a:t>
            </a:r>
            <a:r>
              <a:rPr lang="zh-CN" altLang="en-US" sz="1400" dirty="0">
                <a:latin typeface="微软雅黑" panose="020B0503020204020204" pitchFamily="34" charset="-122"/>
                <a:ea typeface="微软雅黑" panose="020B0503020204020204" pitchFamily="34" charset="-122"/>
              </a:rPr>
              <a:t>专项系统</a:t>
            </a:r>
            <a:endParaRPr lang="zh-CN" altLang="en-US" sz="1400" dirty="0">
              <a:latin typeface="微软雅黑" panose="020B0503020204020204" pitchFamily="34" charset="-122"/>
              <a:ea typeface="微软雅黑" panose="020B0503020204020204" pitchFamily="34" charset="-122"/>
            </a:endParaRPr>
          </a:p>
        </p:txBody>
      </p:sp>
      <p:sp>
        <p:nvSpPr>
          <p:cNvPr id="53284" name="文本框 38"/>
          <p:cNvSpPr/>
          <p:nvPr/>
        </p:nvSpPr>
        <p:spPr>
          <a:xfrm>
            <a:off x="8818563" y="1765300"/>
            <a:ext cx="2384425" cy="341313"/>
          </a:xfrm>
          <a:prstGeom prst="roundRect">
            <a:avLst>
              <a:gd name="adj" fmla="val 16667"/>
            </a:avLst>
          </a:prstGeom>
          <a:solidFill>
            <a:srgbClr val="4F81BD"/>
          </a:solidFill>
          <a:ln w="9525">
            <a:noFill/>
          </a:ln>
        </p:spPr>
        <p:txBody>
          <a:bodyPr anchor="t" anchorCtr="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上市公司董监高 </a:t>
            </a:r>
            <a:r>
              <a:rPr lang="en-US" altLang="zh-CN" sz="1400" b="1" dirty="0">
                <a:solidFill>
                  <a:schemeClr val="bg1"/>
                </a:solidFill>
                <a:latin typeface="微软雅黑" panose="020B0503020204020204" pitchFamily="34" charset="-122"/>
                <a:ea typeface="微软雅黑" panose="020B0503020204020204" pitchFamily="34" charset="-122"/>
              </a:rPr>
              <a:t>100000+</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3285" name="文本框 39"/>
          <p:cNvSpPr/>
          <p:nvPr/>
        </p:nvSpPr>
        <p:spPr>
          <a:xfrm>
            <a:off x="8420100" y="5780088"/>
            <a:ext cx="2386013" cy="341312"/>
          </a:xfrm>
          <a:prstGeom prst="roundRect">
            <a:avLst>
              <a:gd name="adj" fmla="val 16667"/>
            </a:avLst>
          </a:prstGeom>
          <a:solidFill>
            <a:srgbClr val="4F81BD"/>
          </a:solidFill>
          <a:ln w="9525">
            <a:noFill/>
          </a:ln>
        </p:spPr>
        <p:txBody>
          <a:bodyPr anchor="t" anchorCtr="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各类企业</a:t>
            </a: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个人</a:t>
            </a:r>
            <a:r>
              <a:rPr lang="en-US" altLang="zh-CN" sz="1400" b="1" dirty="0">
                <a:solidFill>
                  <a:schemeClr val="bg1"/>
                </a:solidFill>
                <a:latin typeface="微软雅黑" panose="020B0503020204020204" pitchFamily="34" charset="-122"/>
                <a:ea typeface="微软雅黑" panose="020B0503020204020204" pitchFamily="34" charset="-122"/>
              </a:rPr>
              <a:t>10000000+</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3286" name="文本框 40"/>
          <p:cNvSpPr/>
          <p:nvPr/>
        </p:nvSpPr>
        <p:spPr>
          <a:xfrm>
            <a:off x="9753600" y="3432175"/>
            <a:ext cx="2152650" cy="441325"/>
          </a:xfrm>
          <a:prstGeom prst="roundRect">
            <a:avLst>
              <a:gd name="adj" fmla="val 16667"/>
            </a:avLst>
          </a:prstGeom>
          <a:solidFill>
            <a:srgbClr val="4F81BD"/>
          </a:solidFill>
          <a:ln w="9525">
            <a:noFill/>
          </a:ln>
        </p:spPr>
        <p:txBody>
          <a:bodyPr wrap="square" anchor="t" anchorCtr="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上市公司 </a:t>
            </a:r>
            <a:r>
              <a:rPr lang="en-US" altLang="zh-CN" sz="2000" b="1" dirty="0">
                <a:solidFill>
                  <a:schemeClr val="bg1"/>
                </a:solidFill>
                <a:latin typeface="微软雅黑" panose="020B0503020204020204" pitchFamily="34" charset="-122"/>
                <a:ea typeface="微软雅黑" panose="020B0503020204020204" pitchFamily="34" charset="-122"/>
              </a:rPr>
              <a:t>4000+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3287" name="文本框 41"/>
          <p:cNvSpPr/>
          <p:nvPr/>
        </p:nvSpPr>
        <p:spPr>
          <a:xfrm>
            <a:off x="8442325" y="1246188"/>
            <a:ext cx="2386013" cy="339725"/>
          </a:xfrm>
          <a:prstGeom prst="roundRect">
            <a:avLst>
              <a:gd name="adj" fmla="val 16667"/>
            </a:avLst>
          </a:prstGeom>
          <a:solidFill>
            <a:srgbClr val="4F81BD"/>
          </a:solidFill>
          <a:ln w="9525">
            <a:noFill/>
          </a:ln>
        </p:spPr>
        <p:txBody>
          <a:bodyPr anchor="t" anchorCtr="0">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rPr>
              <a:t>IPO</a:t>
            </a:r>
            <a:r>
              <a:rPr lang="zh-CN" altLang="en-US" sz="1400" b="1" dirty="0">
                <a:solidFill>
                  <a:schemeClr val="bg1"/>
                </a:solidFill>
                <a:latin typeface="微软雅黑" panose="020B0503020204020204" pitchFamily="34" charset="-122"/>
                <a:ea typeface="微软雅黑" panose="020B0503020204020204" pitchFamily="34" charset="-122"/>
              </a:rPr>
              <a:t>企业</a:t>
            </a:r>
            <a:r>
              <a:rPr lang="en-US" altLang="zh-CN" sz="1400" b="1" dirty="0">
                <a:solidFill>
                  <a:schemeClr val="bg1"/>
                </a:solidFill>
                <a:latin typeface="微软雅黑" panose="020B0503020204020204" pitchFamily="34" charset="-122"/>
                <a:ea typeface="微软雅黑" panose="020B0503020204020204" pitchFamily="34" charset="-122"/>
              </a:rPr>
              <a:t>10000+</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3288" name="文本框 42"/>
          <p:cNvSpPr/>
          <p:nvPr/>
        </p:nvSpPr>
        <p:spPr>
          <a:xfrm>
            <a:off x="9180513" y="2265363"/>
            <a:ext cx="2203450" cy="339725"/>
          </a:xfrm>
          <a:prstGeom prst="roundRect">
            <a:avLst>
              <a:gd name="adj" fmla="val 16667"/>
            </a:avLst>
          </a:prstGeom>
          <a:solidFill>
            <a:srgbClr val="4F81BD"/>
          </a:solidFill>
          <a:ln w="9525">
            <a:noFill/>
          </a:ln>
        </p:spPr>
        <p:txBody>
          <a:bodyPr wrap="square" anchor="t" anchorCtr="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券商 </a:t>
            </a:r>
            <a:r>
              <a:rPr lang="en-US" altLang="zh-CN" sz="1400" b="1" dirty="0">
                <a:solidFill>
                  <a:schemeClr val="bg1"/>
                </a:solidFill>
                <a:latin typeface="微软雅黑" panose="020B0503020204020204" pitchFamily="34" charset="-122"/>
                <a:ea typeface="微软雅黑" panose="020B0503020204020204" pitchFamily="34" charset="-122"/>
              </a:rPr>
              <a:t>100+</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3289" name="文本框 43"/>
          <p:cNvSpPr/>
          <p:nvPr/>
        </p:nvSpPr>
        <p:spPr>
          <a:xfrm>
            <a:off x="9180513" y="4659313"/>
            <a:ext cx="2384425" cy="339725"/>
          </a:xfrm>
          <a:prstGeom prst="roundRect">
            <a:avLst>
              <a:gd name="adj" fmla="val 16667"/>
            </a:avLst>
          </a:prstGeom>
          <a:solidFill>
            <a:srgbClr val="4F81BD"/>
          </a:solidFill>
          <a:ln w="9525">
            <a:noFill/>
          </a:ln>
        </p:spPr>
        <p:txBody>
          <a:bodyPr anchor="t" anchorCtr="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证券会计师事务所 </a:t>
            </a:r>
            <a:r>
              <a:rPr lang="en-US" altLang="zh-CN" sz="1400" b="1" dirty="0">
                <a:solidFill>
                  <a:schemeClr val="bg1"/>
                </a:solidFill>
                <a:latin typeface="微软雅黑" panose="020B0503020204020204" pitchFamily="34" charset="-122"/>
                <a:ea typeface="微软雅黑" panose="020B0503020204020204" pitchFamily="34" charset="-122"/>
              </a:rPr>
              <a:t>100+</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3290" name="文本框 44"/>
          <p:cNvSpPr/>
          <p:nvPr/>
        </p:nvSpPr>
        <p:spPr>
          <a:xfrm>
            <a:off x="9504363" y="4103688"/>
            <a:ext cx="2386012" cy="339725"/>
          </a:xfrm>
          <a:prstGeom prst="roundRect">
            <a:avLst>
              <a:gd name="adj" fmla="val 16667"/>
            </a:avLst>
          </a:prstGeom>
          <a:solidFill>
            <a:srgbClr val="4F81BD"/>
          </a:solidFill>
          <a:ln w="9525">
            <a:noFill/>
          </a:ln>
        </p:spPr>
        <p:txBody>
          <a:bodyPr anchor="t" anchorCtr="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证券律师事务所 </a:t>
            </a:r>
            <a:r>
              <a:rPr lang="en-US" altLang="zh-CN" sz="1400" b="1" dirty="0">
                <a:solidFill>
                  <a:schemeClr val="bg1"/>
                </a:solidFill>
                <a:latin typeface="微软雅黑" panose="020B0503020204020204" pitchFamily="34" charset="-122"/>
                <a:ea typeface="微软雅黑" panose="020B0503020204020204" pitchFamily="34" charset="-122"/>
              </a:rPr>
              <a:t>100+</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3291" name="文本框 45"/>
          <p:cNvSpPr/>
          <p:nvPr/>
        </p:nvSpPr>
        <p:spPr>
          <a:xfrm>
            <a:off x="9518650" y="2851150"/>
            <a:ext cx="2203450" cy="339725"/>
          </a:xfrm>
          <a:prstGeom prst="roundRect">
            <a:avLst>
              <a:gd name="adj" fmla="val 16667"/>
            </a:avLst>
          </a:prstGeom>
          <a:solidFill>
            <a:srgbClr val="4F81BD"/>
          </a:solidFill>
          <a:ln w="9525">
            <a:noFill/>
          </a:ln>
        </p:spPr>
        <p:txBody>
          <a:bodyPr wrap="square" anchor="t" anchorCtr="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创投  </a:t>
            </a:r>
            <a:r>
              <a:rPr lang="en-US" altLang="zh-CN" sz="1400" b="1" dirty="0">
                <a:solidFill>
                  <a:schemeClr val="bg1"/>
                </a:solidFill>
                <a:latin typeface="微软雅黑" panose="020B0503020204020204" pitchFamily="34" charset="-122"/>
                <a:ea typeface="微软雅黑" panose="020B0503020204020204" pitchFamily="34" charset="-122"/>
              </a:rPr>
              <a:t>200+</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22" name="箭头: 上 164"/>
          <p:cNvSpPr/>
          <p:nvPr/>
        </p:nvSpPr>
        <p:spPr>
          <a:xfrm rot="5400000">
            <a:off x="8468519" y="2742406"/>
            <a:ext cx="863600" cy="915988"/>
          </a:xfrm>
          <a:prstGeom prst="upArrow">
            <a:avLst/>
          </a:prstGeom>
          <a:gradFill>
            <a:gsLst>
              <a:gs pos="0">
                <a:schemeClr val="accent1">
                  <a:alpha val="39000"/>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23" name="箭头: 上 165"/>
          <p:cNvSpPr/>
          <p:nvPr/>
        </p:nvSpPr>
        <p:spPr>
          <a:xfrm rot="5400000">
            <a:off x="8574881" y="3040856"/>
            <a:ext cx="1046163" cy="1311275"/>
          </a:xfrm>
          <a:prstGeom prst="upArrow">
            <a:avLst/>
          </a:prstGeom>
          <a:gradFill>
            <a:gsLst>
              <a:gs pos="0">
                <a:schemeClr val="accent1">
                  <a:alpha val="39000"/>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24" name="箭头: 上 166"/>
          <p:cNvSpPr/>
          <p:nvPr/>
        </p:nvSpPr>
        <p:spPr>
          <a:xfrm rot="5400000">
            <a:off x="8492331" y="4221956"/>
            <a:ext cx="539750" cy="674688"/>
          </a:xfrm>
          <a:prstGeom prst="upArrow">
            <a:avLst/>
          </a:prstGeom>
          <a:gradFill>
            <a:gsLst>
              <a:gs pos="0">
                <a:schemeClr val="accent1">
                  <a:alpha val="39000"/>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3295" name="文本框 38"/>
          <p:cNvSpPr/>
          <p:nvPr/>
        </p:nvSpPr>
        <p:spPr>
          <a:xfrm>
            <a:off x="8818563" y="5256213"/>
            <a:ext cx="2384425" cy="341312"/>
          </a:xfrm>
          <a:prstGeom prst="roundRect">
            <a:avLst>
              <a:gd name="adj" fmla="val 16667"/>
            </a:avLst>
          </a:prstGeom>
          <a:solidFill>
            <a:srgbClr val="4F81BD"/>
          </a:solidFill>
          <a:ln w="9525">
            <a:noFill/>
          </a:ln>
        </p:spPr>
        <p:txBody>
          <a:bodyPr anchor="t" anchorCtr="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金融办、股交中心 </a:t>
            </a:r>
            <a:r>
              <a:rPr lang="en-US" altLang="zh-CN" sz="1400" b="1" dirty="0">
                <a:solidFill>
                  <a:schemeClr val="bg1"/>
                </a:solidFill>
                <a:latin typeface="微软雅黑" panose="020B0503020204020204" pitchFamily="34" charset="-122"/>
                <a:ea typeface="微软雅黑" panose="020B0503020204020204" pitchFamily="34" charset="-122"/>
              </a:rPr>
              <a:t>100+</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p:cTn id="7" dur="500"/>
                                        <p:tgtEl>
                                          <p:spTgt spid="142"/>
                                        </p:tgtEl>
                                        <p:attrNameLst>
                                          <p:attrName>ppt_x</p:attrName>
                                        </p:attrNameLst>
                                      </p:cBhvr>
                                      <p:tavLst>
                                        <p:tav tm="0">
                                          <p:val>
                                            <p:strVal val="#ppt_x-#ppt_w*1.125000"/>
                                          </p:val>
                                        </p:tav>
                                        <p:tav tm="100000">
                                          <p:val>
                                            <p:strVal val="#ppt_x"/>
                                          </p:val>
                                        </p:tav>
                                      </p:tavLst>
                                    </p:anim>
                                    <p:animEffect transition="in" filter="wipe(right)">
                                      <p:cBhvr>
                                        <p:cTn id="8" dur="500"/>
                                        <p:tgtEl>
                                          <p:spTgt spid="142"/>
                                        </p:tgtEl>
                                      </p:cBhvr>
                                    </p:animEffect>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wipe(left)">
                                      <p:cBhvr>
                                        <p:cTn id="12" dur="500"/>
                                        <p:tgtEl>
                                          <p:spTgt spid="152"/>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154"/>
                                        </p:tgtEl>
                                        <p:attrNameLst>
                                          <p:attrName>style.visibility</p:attrName>
                                        </p:attrNameLst>
                                      </p:cBhvr>
                                      <p:to>
                                        <p:strVal val="visible"/>
                                      </p:to>
                                    </p:set>
                                    <p:anim calcmode="lin" valueType="num">
                                      <p:cBhvr>
                                        <p:cTn id="16" dur="500"/>
                                        <p:tgtEl>
                                          <p:spTgt spid="154"/>
                                        </p:tgtEl>
                                        <p:attrNameLst>
                                          <p:attrName>ppt_x</p:attrName>
                                        </p:attrNameLst>
                                      </p:cBhvr>
                                      <p:tavLst>
                                        <p:tav tm="0">
                                          <p:val>
                                            <p:strVal val="#ppt_x-#ppt_w*1.125000"/>
                                          </p:val>
                                        </p:tav>
                                        <p:tav tm="100000">
                                          <p:val>
                                            <p:strVal val="#ppt_x"/>
                                          </p:val>
                                        </p:tav>
                                      </p:tavLst>
                                    </p:anim>
                                    <p:animEffect transition="in" filter="wipe(right)">
                                      <p:cBhvr>
                                        <p:cTn id="17" dur="500"/>
                                        <p:tgtEl>
                                          <p:spTgt spid="154"/>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58"/>
                                        </p:tgtEl>
                                        <p:attrNameLst>
                                          <p:attrName>style.visibility</p:attrName>
                                        </p:attrNameLst>
                                      </p:cBhvr>
                                      <p:to>
                                        <p:strVal val="visible"/>
                                      </p:to>
                                    </p:set>
                                    <p:animEffect transition="in" filter="wipe(left)">
                                      <p:cBhvr>
                                        <p:cTn id="21" dur="500"/>
                                        <p:tgtEl>
                                          <p:spTgt spid="158"/>
                                        </p:tgtEl>
                                      </p:cBhvr>
                                    </p:animEffect>
                                  </p:childTnLst>
                                </p:cTn>
                              </p:par>
                            </p:childTnLst>
                          </p:cTn>
                        </p:par>
                        <p:par>
                          <p:cTn id="22" fill="hold">
                            <p:stCondLst>
                              <p:cond delay="2000"/>
                            </p:stCondLst>
                            <p:childTnLst>
                              <p:par>
                                <p:cTn id="23" presetID="12" presetClass="entr" presetSubtype="8" fill="hold" nodeType="afterEffect">
                                  <p:stCondLst>
                                    <p:cond delay="0"/>
                                  </p:stCondLst>
                                  <p:childTnLst>
                                    <p:set>
                                      <p:cBhvr>
                                        <p:cTn id="24" dur="1" fill="hold">
                                          <p:stCondLst>
                                            <p:cond delay="0"/>
                                          </p:stCondLst>
                                        </p:cTn>
                                        <p:tgtEl>
                                          <p:spTgt spid="163"/>
                                        </p:tgtEl>
                                        <p:attrNameLst>
                                          <p:attrName>style.visibility</p:attrName>
                                        </p:attrNameLst>
                                      </p:cBhvr>
                                      <p:to>
                                        <p:strVal val="visible"/>
                                      </p:to>
                                    </p:set>
                                    <p:anim calcmode="lin" valueType="num">
                                      <p:cBhvr>
                                        <p:cTn id="25" dur="500"/>
                                        <p:tgtEl>
                                          <p:spTgt spid="163"/>
                                        </p:tgtEl>
                                        <p:attrNameLst>
                                          <p:attrName>ppt_x</p:attrName>
                                        </p:attrNameLst>
                                      </p:cBhvr>
                                      <p:tavLst>
                                        <p:tav tm="0">
                                          <p:val>
                                            <p:strVal val="#ppt_x-#ppt_w*1.125000"/>
                                          </p:val>
                                        </p:tav>
                                        <p:tav tm="100000">
                                          <p:val>
                                            <p:strVal val="#ppt_x"/>
                                          </p:val>
                                        </p:tav>
                                      </p:tavLst>
                                    </p:anim>
                                    <p:animEffect transition="in" filter="wipe(right)">
                                      <p:cBhvr>
                                        <p:cTn id="26" dur="500"/>
                                        <p:tgtEl>
                                          <p:spTgt spid="163"/>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166"/>
                                        </p:tgtEl>
                                        <p:attrNameLst>
                                          <p:attrName>style.visibility</p:attrName>
                                        </p:attrNameLst>
                                      </p:cBhvr>
                                      <p:to>
                                        <p:strVal val="visible"/>
                                      </p:to>
                                    </p:set>
                                    <p:animEffect transition="in" filter="wipe(left)">
                                      <p:cBhvr>
                                        <p:cTn id="30" dur="500"/>
                                        <p:tgtEl>
                                          <p:spTgt spid="166"/>
                                        </p:tgtEl>
                                      </p:cBhvr>
                                    </p:animEffect>
                                  </p:childTnLst>
                                </p:cTn>
                              </p:par>
                            </p:childTnLst>
                          </p:cTn>
                        </p:par>
                        <p:par>
                          <p:cTn id="31" fill="hold">
                            <p:stCondLst>
                              <p:cond delay="3000"/>
                            </p:stCondLst>
                            <p:childTnLst>
                              <p:par>
                                <p:cTn id="32" presetID="12" presetClass="entr" presetSubtype="8" fill="hold" nodeType="afterEffect">
                                  <p:stCondLst>
                                    <p:cond delay="0"/>
                                  </p:stCondLst>
                                  <p:childTnLst>
                                    <p:set>
                                      <p:cBhvr>
                                        <p:cTn id="33" dur="1" fill="hold">
                                          <p:stCondLst>
                                            <p:cond delay="0"/>
                                          </p:stCondLst>
                                        </p:cTn>
                                        <p:tgtEl>
                                          <p:spTgt spid="169"/>
                                        </p:tgtEl>
                                        <p:attrNameLst>
                                          <p:attrName>style.visibility</p:attrName>
                                        </p:attrNameLst>
                                      </p:cBhvr>
                                      <p:to>
                                        <p:strVal val="visible"/>
                                      </p:to>
                                    </p:set>
                                    <p:anim calcmode="lin" valueType="num">
                                      <p:cBhvr>
                                        <p:cTn id="34" dur="500"/>
                                        <p:tgtEl>
                                          <p:spTgt spid="169"/>
                                        </p:tgtEl>
                                        <p:attrNameLst>
                                          <p:attrName>ppt_x</p:attrName>
                                        </p:attrNameLst>
                                      </p:cBhvr>
                                      <p:tavLst>
                                        <p:tav tm="0">
                                          <p:val>
                                            <p:strVal val="#ppt_x-#ppt_w*1.125000"/>
                                          </p:val>
                                        </p:tav>
                                        <p:tav tm="100000">
                                          <p:val>
                                            <p:strVal val="#ppt_x"/>
                                          </p:val>
                                        </p:tav>
                                      </p:tavLst>
                                    </p:anim>
                                    <p:animEffect transition="in" filter="wipe(right)">
                                      <p:cBhvr>
                                        <p:cTn id="35" dur="500"/>
                                        <p:tgtEl>
                                          <p:spTgt spid="169"/>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172"/>
                                        </p:tgtEl>
                                        <p:attrNameLst>
                                          <p:attrName>style.visibility</p:attrName>
                                        </p:attrNameLst>
                                      </p:cBhvr>
                                      <p:to>
                                        <p:strVal val="visible"/>
                                      </p:to>
                                    </p:set>
                                    <p:animEffect transition="in" filter="wipe(left)">
                                      <p:cBhvr>
                                        <p:cTn id="39" dur="500"/>
                                        <p:tgtEl>
                                          <p:spTgt spid="172"/>
                                        </p:tgtEl>
                                      </p:cBhvr>
                                    </p:animEffect>
                                  </p:childTnLst>
                                </p:cTn>
                              </p:par>
                            </p:childTnLst>
                          </p:cTn>
                        </p:par>
                        <p:par>
                          <p:cTn id="40" fill="hold">
                            <p:stCondLst>
                              <p:cond delay="4000"/>
                            </p:stCondLst>
                            <p:childTnLst>
                              <p:par>
                                <p:cTn id="41" presetID="12" presetClass="entr" presetSubtype="8" fill="hold" nodeType="afterEffect">
                                  <p:stCondLst>
                                    <p:cond delay="0"/>
                                  </p:stCondLst>
                                  <p:childTnLst>
                                    <p:set>
                                      <p:cBhvr>
                                        <p:cTn id="42" dur="1" fill="hold">
                                          <p:stCondLst>
                                            <p:cond delay="0"/>
                                          </p:stCondLst>
                                        </p:cTn>
                                        <p:tgtEl>
                                          <p:spTgt spid="175"/>
                                        </p:tgtEl>
                                        <p:attrNameLst>
                                          <p:attrName>style.visibility</p:attrName>
                                        </p:attrNameLst>
                                      </p:cBhvr>
                                      <p:to>
                                        <p:strVal val="visible"/>
                                      </p:to>
                                    </p:set>
                                    <p:anim calcmode="lin" valueType="num">
                                      <p:cBhvr>
                                        <p:cTn id="43" dur="500"/>
                                        <p:tgtEl>
                                          <p:spTgt spid="175"/>
                                        </p:tgtEl>
                                        <p:attrNameLst>
                                          <p:attrName>ppt_x</p:attrName>
                                        </p:attrNameLst>
                                      </p:cBhvr>
                                      <p:tavLst>
                                        <p:tav tm="0">
                                          <p:val>
                                            <p:strVal val="#ppt_x-#ppt_w*1.125000"/>
                                          </p:val>
                                        </p:tav>
                                        <p:tav tm="100000">
                                          <p:val>
                                            <p:strVal val="#ppt_x"/>
                                          </p:val>
                                        </p:tav>
                                      </p:tavLst>
                                    </p:anim>
                                    <p:animEffect transition="in" filter="wipe(right)">
                                      <p:cBhvr>
                                        <p:cTn id="44" dur="500"/>
                                        <p:tgtEl>
                                          <p:spTgt spid="175"/>
                                        </p:tgtEl>
                                      </p:cBhvr>
                                    </p:animEffect>
                                  </p:childTnLst>
                                </p:cTn>
                              </p:par>
                            </p:childTnLst>
                          </p:cTn>
                        </p:par>
                        <p:par>
                          <p:cTn id="45" fill="hold">
                            <p:stCondLst>
                              <p:cond delay="4500"/>
                            </p:stCondLst>
                            <p:childTnLst>
                              <p:par>
                                <p:cTn id="46" presetID="22" presetClass="entr" presetSubtype="8" fill="hold" nodeType="afterEffect">
                                  <p:stCondLst>
                                    <p:cond delay="0"/>
                                  </p:stCondLst>
                                  <p:childTnLst>
                                    <p:set>
                                      <p:cBhvr>
                                        <p:cTn id="47" dur="1" fill="hold">
                                          <p:stCondLst>
                                            <p:cond delay="0"/>
                                          </p:stCondLst>
                                        </p:cTn>
                                        <p:tgtEl>
                                          <p:spTgt spid="178"/>
                                        </p:tgtEl>
                                        <p:attrNameLst>
                                          <p:attrName>style.visibility</p:attrName>
                                        </p:attrNameLst>
                                      </p:cBhvr>
                                      <p:to>
                                        <p:strVal val="visible"/>
                                      </p:to>
                                    </p:set>
                                    <p:animEffect transition="in" filter="wipe(left)">
                                      <p:cBhvr>
                                        <p:cTn id="48"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符号 拷贝 3"/>
          <p:cNvPicPr>
            <a:picLocks noChangeAspect="1"/>
          </p:cNvPicPr>
          <p:nvPr/>
        </p:nvPicPr>
        <p:blipFill>
          <a:blip r:embed="rId1"/>
          <a:stretch>
            <a:fillRect/>
          </a:stretch>
        </p:blipFill>
        <p:spPr>
          <a:xfrm>
            <a:off x="-12065" y="0"/>
            <a:ext cx="12237720" cy="4799330"/>
          </a:xfrm>
          <a:prstGeom prst="rect">
            <a:avLst/>
          </a:prstGeom>
        </p:spPr>
      </p:pic>
      <p:sp>
        <p:nvSpPr>
          <p:cNvPr id="6" name="文本框 5"/>
          <p:cNvSpPr txBox="1"/>
          <p:nvPr/>
        </p:nvSpPr>
        <p:spPr>
          <a:xfrm>
            <a:off x="912495" y="4180368"/>
            <a:ext cx="875030" cy="922020"/>
          </a:xfrm>
          <a:prstGeom prst="rect">
            <a:avLst/>
          </a:prstGeom>
          <a:noFill/>
        </p:spPr>
        <p:txBody>
          <a:bodyPr wrap="none" rtlCol="0">
            <a:spAutoFit/>
          </a:bodyPr>
          <a:lstStyle/>
          <a:p>
            <a:pPr lvl="0">
              <a:defRPr/>
            </a:pPr>
            <a:r>
              <a:rPr kumimoji="0" lang="en-US" sz="5400" b="1" i="1" u="none" strike="noStrike" kern="1200" cap="none" spc="0" normalizeH="0" baseline="0" noProof="0" dirty="0">
                <a:ln>
                  <a:noFill/>
                </a:ln>
                <a:solidFill>
                  <a:schemeClr val="tx1"/>
                </a:solidFill>
                <a:effectLst/>
                <a:uLnTx/>
                <a:uFillTx/>
                <a:latin typeface="楷体" panose="02010609060101010101" charset="-122"/>
                <a:ea typeface="楷体" panose="02010609060101010101" charset="-122"/>
                <a:sym typeface="Calibri" panose="020F0502020204030204" pitchFamily="34" charset="0"/>
              </a:rPr>
              <a:t>04</a:t>
            </a:r>
            <a:endParaRPr kumimoji="0" lang="en-US" sz="5400" b="1" i="1" u="none" strike="noStrike" kern="1200" cap="none" spc="0" normalizeH="0" baseline="0" noProof="0" dirty="0">
              <a:ln>
                <a:noFill/>
              </a:ln>
              <a:solidFill>
                <a:schemeClr val="tx1"/>
              </a:solidFill>
              <a:effectLst/>
              <a:uLnTx/>
              <a:uFillTx/>
              <a:latin typeface="楷体" panose="02010609060101010101" charset="-122"/>
              <a:ea typeface="楷体" panose="02010609060101010101" charset="-122"/>
              <a:sym typeface="Calibri" panose="020F0502020204030204" pitchFamily="34" charset="0"/>
            </a:endParaRPr>
          </a:p>
        </p:txBody>
      </p:sp>
      <p:sp>
        <p:nvSpPr>
          <p:cNvPr id="7" name="文本框 6"/>
          <p:cNvSpPr txBox="1"/>
          <p:nvPr/>
        </p:nvSpPr>
        <p:spPr>
          <a:xfrm>
            <a:off x="767715" y="5043968"/>
            <a:ext cx="2595880" cy="675640"/>
          </a:xfrm>
          <a:prstGeom prst="rect">
            <a:avLst/>
          </a:prstGeom>
          <a:noFill/>
        </p:spPr>
        <p:txBody>
          <a:bodyPr wrap="none" rtlCol="0">
            <a:spAutoFit/>
          </a:bodyPr>
          <a:lstStyle/>
          <a:p>
            <a:pPr lvl="0" algn="l">
              <a:defRPr/>
            </a:pPr>
            <a:r>
              <a:rPr kumimoji="0" lang="zh-CN" altLang="zh-CN" sz="38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rPr>
              <a:t>壁垒与价值</a:t>
            </a:r>
            <a:endParaRPr kumimoji="0" lang="zh-CN" altLang="zh-CN" sz="38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pic>
        <p:nvPicPr>
          <p:cNvPr id="3" name="图片 2" descr="文案-共赢"/>
          <p:cNvPicPr>
            <a:picLocks noChangeAspect="1"/>
          </p:cNvPicPr>
          <p:nvPr/>
        </p:nvPicPr>
        <p:blipFill>
          <a:blip r:embed="rId2"/>
          <a:stretch>
            <a:fillRect/>
          </a:stretch>
        </p:blipFill>
        <p:spPr>
          <a:xfrm>
            <a:off x="9166225" y="596900"/>
            <a:ext cx="1945640" cy="1940560"/>
          </a:xfrm>
          <a:prstGeom prst="rect">
            <a:avLst/>
          </a:prstGeom>
        </p:spPr>
      </p:pic>
      <p:pic>
        <p:nvPicPr>
          <p:cNvPr id="10" name="图片 9" descr="易董+文案-深蓝"/>
          <p:cNvPicPr>
            <a:picLocks noChangeAspect="1"/>
          </p:cNvPicPr>
          <p:nvPr/>
        </p:nvPicPr>
        <p:blipFill>
          <a:blip r:embed="rId3"/>
          <a:stretch>
            <a:fillRect/>
          </a:stretch>
        </p:blipFill>
        <p:spPr>
          <a:xfrm>
            <a:off x="9229725" y="5375910"/>
            <a:ext cx="2681605" cy="716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94615"/>
            <a:ext cx="7212965"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监管科技（RegTech）&amp; 金融科技（ FinTech ）</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3" name="灯片编号占位符 2"/>
          <p:cNvSpPr>
            <a:spLocks noGrp="1"/>
          </p:cNvSpPr>
          <p:nvPr>
            <p:ph type="sldNum" sz="quarter" idx="12"/>
          </p:nvPr>
        </p:nvSpPr>
        <p:spPr>
          <a:xfrm>
            <a:off x="8439150" y="6223000"/>
            <a:ext cx="2743200" cy="365125"/>
          </a:xfrm>
        </p:spPr>
        <p:txBody>
          <a:bodyPr/>
          <a:lstStyle/>
          <a:p>
            <a:fld id="{7A5A18E8-9325-4241-AB86-FE5F52E41AAB}" type="slidenum">
              <a:rPr lang="zh-CN" altLang="en-US" smtClean="0"/>
            </a:fld>
            <a:endParaRPr lang="zh-CN" altLang="en-US"/>
          </a:p>
        </p:txBody>
      </p:sp>
      <p:sp>
        <p:nvSpPr>
          <p:cNvPr id="5" name="椭圆 4"/>
          <p:cNvSpPr/>
          <p:nvPr/>
        </p:nvSpPr>
        <p:spPr>
          <a:xfrm>
            <a:off x="4321249" y="3887789"/>
            <a:ext cx="701152" cy="610570"/>
          </a:xfrm>
          <a:prstGeom prst="ellipse">
            <a:avLst/>
          </a:prstGeom>
          <a:solidFill>
            <a:srgbClr val="EF535E"/>
          </a:solidFill>
          <a:ln w="3175" cap="flat" cmpd="sng" algn="ctr">
            <a:solidFill>
              <a:srgbClr val="EF535E"/>
            </a:solidFill>
            <a:prstDash val="solid"/>
            <a:miter lim="800000"/>
          </a:ln>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649730" y="5499100"/>
            <a:ext cx="856615" cy="957580"/>
          </a:xfrm>
          <a:prstGeom prst="rect">
            <a:avLst/>
          </a:prstGeom>
          <a:noFill/>
          <a:ln w="3175">
            <a:solidFill>
              <a:srgbClr val="5AFBF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1683169" y="1879427"/>
            <a:ext cx="2019540" cy="593048"/>
          </a:xfrm>
          <a:prstGeom prst="rect">
            <a:avLst/>
          </a:prstGeom>
          <a:noFill/>
          <a:ln w="3175">
            <a:solidFill>
              <a:srgbClr val="5AFBF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3827336" y="1889684"/>
            <a:ext cx="5802987" cy="262044"/>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3831746" y="2513965"/>
            <a:ext cx="5802987" cy="4060416"/>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7894265" y="2224066"/>
            <a:ext cx="1735983" cy="235183"/>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5854886" y="2216760"/>
            <a:ext cx="1747888" cy="235183"/>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666989" y="2520438"/>
            <a:ext cx="838986" cy="795956"/>
          </a:xfrm>
          <a:prstGeom prst="rect">
            <a:avLst/>
          </a:prstGeom>
          <a:noFill/>
          <a:ln w="3175">
            <a:solidFill>
              <a:srgbClr val="5AFBF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1666989" y="3369080"/>
            <a:ext cx="838986" cy="795956"/>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1665628" y="4206072"/>
            <a:ext cx="838986" cy="598013"/>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1666989" y="4850810"/>
            <a:ext cx="838986" cy="598013"/>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2645806" y="2520438"/>
            <a:ext cx="1046110" cy="243688"/>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2645806" y="2801096"/>
            <a:ext cx="1046110" cy="243688"/>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2645126" y="3077609"/>
            <a:ext cx="1046110" cy="243688"/>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2645468" y="3364176"/>
            <a:ext cx="1046110" cy="243688"/>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2645468" y="3644834"/>
            <a:ext cx="1046110" cy="243688"/>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2644788" y="3921347"/>
            <a:ext cx="1046110" cy="243688"/>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2643767" y="4201577"/>
            <a:ext cx="1046110" cy="281791"/>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2648381" y="4528272"/>
            <a:ext cx="1046110" cy="271807"/>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2648544" y="4846318"/>
            <a:ext cx="1046110" cy="281791"/>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2647433" y="5171907"/>
            <a:ext cx="1046110" cy="271807"/>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 name="文本框 166"/>
          <p:cNvSpPr txBox="1"/>
          <p:nvPr/>
        </p:nvSpPr>
        <p:spPr>
          <a:xfrm>
            <a:off x="6246411" y="1854525"/>
            <a:ext cx="1258479" cy="282469"/>
          </a:xfrm>
          <a:prstGeom prst="rect">
            <a:avLst/>
          </a:prstGeom>
          <a:noFill/>
          <a:ln w="3175">
            <a:noFill/>
            <a:prstDash val="solid"/>
          </a:ln>
        </p:spPr>
        <p:txBody>
          <a:bodyPr wrap="square" rtlCol="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科     技</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文本框 194"/>
          <p:cNvSpPr txBox="1"/>
          <p:nvPr/>
        </p:nvSpPr>
        <p:spPr>
          <a:xfrm>
            <a:off x="2029440" y="2014434"/>
            <a:ext cx="1694650" cy="461665"/>
          </a:xfrm>
          <a:prstGeom prst="rect">
            <a:avLst/>
          </a:prstGeom>
          <a:noFill/>
          <a:ln w="3175">
            <a:noFill/>
            <a:prstDash val="solid"/>
          </a:ln>
        </p:spPr>
        <p:txBody>
          <a:bodyPr wrap="square" rtlCol="0">
            <a:spAutoFit/>
          </a:bodyPr>
          <a:lstStyle/>
          <a:p>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金       融</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文本框 195"/>
          <p:cNvSpPr txBox="1"/>
          <p:nvPr/>
        </p:nvSpPr>
        <p:spPr>
          <a:xfrm>
            <a:off x="1591345" y="2763217"/>
            <a:ext cx="987562" cy="329709"/>
          </a:xfrm>
          <a:prstGeom prst="rect">
            <a:avLst/>
          </a:prstGeom>
          <a:noFill/>
          <a:ln w="3175">
            <a:noFill/>
            <a:prstDash val="solid"/>
          </a:ln>
        </p:spPr>
        <p:txBody>
          <a:bodyPr wrap="square" rtlCol="0">
            <a:spAutoFit/>
          </a:bodyPr>
          <a:lstStyle/>
          <a:p>
            <a:pPr algn="ct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传统金融的互联网化</a:t>
            </a: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文本框 196"/>
          <p:cNvSpPr txBox="1"/>
          <p:nvPr/>
        </p:nvSpPr>
        <p:spPr>
          <a:xfrm>
            <a:off x="1660827" y="3416879"/>
            <a:ext cx="880161" cy="459255"/>
          </a:xfrm>
          <a:prstGeom prst="rect">
            <a:avLst/>
          </a:prstGeom>
          <a:noFill/>
          <a:ln w="3175">
            <a:noFill/>
            <a:prstDash val="solid"/>
          </a:ln>
        </p:spPr>
        <p:txBody>
          <a:bodyPr wrap="square" rtlCol="0">
            <a:spAutoFit/>
          </a:bodyPr>
          <a:lstStyle>
            <a:defPPr>
              <a:defRPr lang="zh-CN"/>
            </a:defPPr>
            <a:lvl1pPr algn="ctr">
              <a:defRPr sz="1100">
                <a:solidFill>
                  <a:schemeClr val="bg1"/>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基于互联网平台开展金融业务</a:t>
            </a:r>
            <a:endParaRPr lang="zh-CN" altLang="en-US" dirty="0">
              <a:solidFill>
                <a:schemeClr val="tx1">
                  <a:lumMod val="85000"/>
                  <a:lumOff val="15000"/>
                </a:schemeClr>
              </a:solidFill>
            </a:endParaRPr>
          </a:p>
        </p:txBody>
      </p:sp>
      <p:sp>
        <p:nvSpPr>
          <p:cNvPr id="30" name="文本框 197"/>
          <p:cNvSpPr txBox="1"/>
          <p:nvPr/>
        </p:nvSpPr>
        <p:spPr>
          <a:xfrm>
            <a:off x="1642051" y="4246385"/>
            <a:ext cx="881157" cy="329709"/>
          </a:xfrm>
          <a:prstGeom prst="rect">
            <a:avLst/>
          </a:prstGeom>
          <a:noFill/>
          <a:ln w="3175">
            <a:noFill/>
            <a:prstDash val="solid"/>
          </a:ln>
        </p:spPr>
        <p:txBody>
          <a:bodyPr wrap="square" rtlCol="0">
            <a:spAutoFit/>
          </a:bodyPr>
          <a:lstStyle>
            <a:defPPr>
              <a:defRPr lang="zh-CN"/>
            </a:defPPr>
            <a:lvl1pPr algn="ctr">
              <a:defRPr sz="1100">
                <a:solidFill>
                  <a:schemeClr val="bg1"/>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全新的互联网金融模式</a:t>
            </a:r>
            <a:endParaRPr lang="zh-CN" altLang="en-US" dirty="0">
              <a:solidFill>
                <a:schemeClr val="tx1">
                  <a:lumMod val="85000"/>
                  <a:lumOff val="15000"/>
                </a:schemeClr>
              </a:solidFill>
            </a:endParaRPr>
          </a:p>
        </p:txBody>
      </p:sp>
      <p:sp>
        <p:nvSpPr>
          <p:cNvPr id="31" name="文本框 198"/>
          <p:cNvSpPr txBox="1"/>
          <p:nvPr/>
        </p:nvSpPr>
        <p:spPr>
          <a:xfrm>
            <a:off x="1655576" y="4867035"/>
            <a:ext cx="880161" cy="329709"/>
          </a:xfrm>
          <a:prstGeom prst="rect">
            <a:avLst/>
          </a:prstGeom>
          <a:noFill/>
          <a:ln w="3175">
            <a:noFill/>
            <a:prstDash val="solid"/>
          </a:ln>
        </p:spPr>
        <p:txBody>
          <a:bodyPr wrap="square" rtlCol="0">
            <a:spAutoFit/>
          </a:bodyPr>
          <a:lstStyle>
            <a:defPPr>
              <a:defRPr lang="zh-CN"/>
            </a:defPPr>
            <a:lvl1pPr algn="ctr">
              <a:defRPr sz="1100">
                <a:solidFill>
                  <a:schemeClr val="bg1"/>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互联网基础设施建设</a:t>
            </a:r>
            <a:endParaRPr lang="zh-CN" altLang="en-US" dirty="0">
              <a:solidFill>
                <a:schemeClr val="tx1">
                  <a:lumMod val="85000"/>
                  <a:lumOff val="15000"/>
                </a:schemeClr>
              </a:solidFill>
            </a:endParaRPr>
          </a:p>
        </p:txBody>
      </p:sp>
      <p:sp>
        <p:nvSpPr>
          <p:cNvPr id="32" name="文本框 199"/>
          <p:cNvSpPr txBox="1"/>
          <p:nvPr/>
        </p:nvSpPr>
        <p:spPr>
          <a:xfrm>
            <a:off x="2622368" y="2529204"/>
            <a:ext cx="1151241" cy="199676"/>
          </a:xfrm>
          <a:prstGeom prst="rect">
            <a:avLst/>
          </a:prstGeom>
          <a:noFill/>
          <a:ln w="3175">
            <a:noFill/>
            <a:prstDash val="solid"/>
          </a:ln>
        </p:spPr>
        <p:txBody>
          <a:bodyPr wrap="square" rtlCol="0">
            <a:spAutoFit/>
          </a:bodyPr>
          <a:lstStyle/>
          <a:p>
            <a:pPr algn="ct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互联网银行</a:t>
            </a: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 name="文本框 200"/>
          <p:cNvSpPr txBox="1"/>
          <p:nvPr/>
        </p:nvSpPr>
        <p:spPr>
          <a:xfrm>
            <a:off x="2620926" y="2812832"/>
            <a:ext cx="1151241" cy="199676"/>
          </a:xfrm>
          <a:prstGeom prst="rect">
            <a:avLst/>
          </a:prstGeom>
          <a:noFill/>
          <a:ln w="3175">
            <a:noFill/>
            <a:prstDash val="solid"/>
          </a:ln>
        </p:spPr>
        <p:txBody>
          <a:bodyPr wrap="square" rtlCol="0">
            <a:spAutoFit/>
          </a:bodyPr>
          <a:lstStyle>
            <a:defPPr>
              <a:defRPr lang="zh-CN"/>
            </a:defPPr>
            <a:lvl1pPr algn="ctr">
              <a:defRPr sz="1100">
                <a:solidFill>
                  <a:schemeClr val="bg1"/>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互联网券商</a:t>
            </a:r>
            <a:endParaRPr lang="zh-CN" altLang="en-US" dirty="0">
              <a:solidFill>
                <a:schemeClr val="tx1">
                  <a:lumMod val="85000"/>
                  <a:lumOff val="15000"/>
                </a:schemeClr>
              </a:solidFill>
            </a:endParaRPr>
          </a:p>
        </p:txBody>
      </p:sp>
      <p:sp>
        <p:nvSpPr>
          <p:cNvPr id="34" name="文本框 201"/>
          <p:cNvSpPr txBox="1"/>
          <p:nvPr/>
        </p:nvSpPr>
        <p:spPr>
          <a:xfrm>
            <a:off x="2620926" y="3085282"/>
            <a:ext cx="1151241" cy="199676"/>
          </a:xfrm>
          <a:prstGeom prst="rect">
            <a:avLst/>
          </a:prstGeom>
          <a:noFill/>
          <a:ln w="3175">
            <a:noFill/>
            <a:prstDash val="solid"/>
          </a:ln>
        </p:spPr>
        <p:txBody>
          <a:bodyPr wrap="square" rtlCol="0">
            <a:spAutoFit/>
          </a:bodyPr>
          <a:lstStyle/>
          <a:p>
            <a:pPr algn="ct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互联网保险</a:t>
            </a: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5" name="文本框 202"/>
          <p:cNvSpPr txBox="1"/>
          <p:nvPr/>
        </p:nvSpPr>
        <p:spPr>
          <a:xfrm>
            <a:off x="2608953" y="3368809"/>
            <a:ext cx="1151241" cy="253916"/>
          </a:xfrm>
          <a:prstGeom prst="rect">
            <a:avLst/>
          </a:prstGeom>
          <a:noFill/>
          <a:ln w="3175">
            <a:noFill/>
            <a:prstDash val="solid"/>
          </a:ln>
        </p:spPr>
        <p:txBody>
          <a:bodyPr wrap="square" rtlCol="0">
            <a:spAutoFit/>
          </a:bodyPr>
          <a:lstStyle/>
          <a:p>
            <a:r>
              <a:rPr lang="zh-CN" altLang="en-US" sz="1050" dirty="0">
                <a:solidFill>
                  <a:schemeClr val="tx1">
                    <a:lumMod val="85000"/>
                    <a:lumOff val="15000"/>
                  </a:schemeClr>
                </a:solidFill>
                <a:latin typeface="微软雅黑" panose="020B0503020204020204" pitchFamily="34" charset="-122"/>
                <a:ea typeface="微软雅黑" panose="020B0503020204020204" pitchFamily="34" charset="-122"/>
              </a:rPr>
              <a:t>互联网基金销售</a:t>
            </a:r>
            <a:endParaRPr lang="zh-CN" altLang="en-US" sz="105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6" name="文本框 203"/>
          <p:cNvSpPr txBox="1"/>
          <p:nvPr/>
        </p:nvSpPr>
        <p:spPr>
          <a:xfrm>
            <a:off x="2610090" y="3644808"/>
            <a:ext cx="1151241" cy="253916"/>
          </a:xfrm>
          <a:prstGeom prst="rect">
            <a:avLst/>
          </a:prstGeom>
          <a:noFill/>
          <a:ln w="3175">
            <a:noFill/>
            <a:prstDash val="solid"/>
          </a:ln>
        </p:spPr>
        <p:txBody>
          <a:bodyPr wrap="square" rtlCol="0">
            <a:spAutoFit/>
          </a:bodyPr>
          <a:lstStyle/>
          <a:p>
            <a:r>
              <a:rPr lang="zh-CN" altLang="en-US" sz="1050" dirty="0">
                <a:solidFill>
                  <a:schemeClr val="tx1">
                    <a:lumMod val="85000"/>
                    <a:lumOff val="15000"/>
                  </a:schemeClr>
                </a:solidFill>
                <a:latin typeface="微软雅黑" panose="020B0503020204020204" pitchFamily="34" charset="-122"/>
                <a:ea typeface="微软雅黑" panose="020B0503020204020204" pitchFamily="34" charset="-122"/>
              </a:rPr>
              <a:t>互联网资产管理</a:t>
            </a:r>
            <a:endParaRPr lang="zh-CN" altLang="en-US" sz="105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7" name="文本框 204"/>
          <p:cNvSpPr txBox="1"/>
          <p:nvPr/>
        </p:nvSpPr>
        <p:spPr>
          <a:xfrm>
            <a:off x="2609569" y="3930481"/>
            <a:ext cx="1151241" cy="253916"/>
          </a:xfrm>
          <a:prstGeom prst="rect">
            <a:avLst/>
          </a:prstGeom>
          <a:noFill/>
          <a:ln w="3175">
            <a:noFill/>
            <a:prstDash val="solid"/>
          </a:ln>
        </p:spPr>
        <p:txBody>
          <a:bodyPr wrap="square" rtlCol="0">
            <a:spAutoFit/>
          </a:bodyPr>
          <a:lstStyle/>
          <a:p>
            <a:r>
              <a:rPr lang="zh-CN" altLang="en-US" sz="1050" dirty="0">
                <a:solidFill>
                  <a:schemeClr val="tx1">
                    <a:lumMod val="85000"/>
                    <a:lumOff val="15000"/>
                  </a:schemeClr>
                </a:solidFill>
                <a:latin typeface="微软雅黑" panose="020B0503020204020204" pitchFamily="34" charset="-122"/>
                <a:ea typeface="微软雅黑" panose="020B0503020204020204" pitchFamily="34" charset="-122"/>
              </a:rPr>
              <a:t>互联网消费金融</a:t>
            </a:r>
            <a:endParaRPr lang="zh-CN" altLang="en-US" sz="105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 name="文本框 205"/>
          <p:cNvSpPr txBox="1"/>
          <p:nvPr/>
        </p:nvSpPr>
        <p:spPr>
          <a:xfrm>
            <a:off x="2620364" y="4225404"/>
            <a:ext cx="1151241" cy="235228"/>
          </a:xfrm>
          <a:prstGeom prst="rect">
            <a:avLst/>
          </a:prstGeom>
          <a:noFill/>
          <a:ln w="3175">
            <a:noFill/>
            <a:prstDash val="solid"/>
          </a:ln>
        </p:spPr>
        <p:txBody>
          <a:bodyPr wrap="square" rtlCol="0">
            <a:spAutoFit/>
          </a:bodyPr>
          <a:lstStyle/>
          <a:p>
            <a:pPr algn="ct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P2P</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 name="文本框 206"/>
          <p:cNvSpPr txBox="1"/>
          <p:nvPr/>
        </p:nvSpPr>
        <p:spPr>
          <a:xfrm>
            <a:off x="2609569" y="4546295"/>
            <a:ext cx="1151241" cy="235228"/>
          </a:xfrm>
          <a:prstGeom prst="rect">
            <a:avLst/>
          </a:prstGeom>
          <a:noFill/>
          <a:ln w="3175">
            <a:noFill/>
            <a:prstDash val="solid"/>
          </a:ln>
        </p:spPr>
        <p:txBody>
          <a:bodyPr wrap="square" rtlCol="0">
            <a:spAutoFit/>
          </a:bodyPr>
          <a:lstStyle/>
          <a:p>
            <a:pPr algn="ct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众筹</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0" name="文本框 207"/>
          <p:cNvSpPr txBox="1"/>
          <p:nvPr/>
        </p:nvSpPr>
        <p:spPr>
          <a:xfrm>
            <a:off x="2622270" y="4869965"/>
            <a:ext cx="1151241" cy="235228"/>
          </a:xfrm>
          <a:prstGeom prst="rect">
            <a:avLst/>
          </a:prstGeom>
          <a:noFill/>
          <a:ln w="3175">
            <a:noFill/>
            <a:prstDash val="solid"/>
          </a:ln>
        </p:spPr>
        <p:txBody>
          <a:bodyPr wrap="square" rtlCol="0">
            <a:spAutoFit/>
          </a:bodyPr>
          <a:lstStyle/>
          <a:p>
            <a:pPr algn="ct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支付</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1" name="文本框 208"/>
          <p:cNvSpPr txBox="1"/>
          <p:nvPr/>
        </p:nvSpPr>
        <p:spPr>
          <a:xfrm>
            <a:off x="2614993" y="5155183"/>
            <a:ext cx="1151241" cy="235228"/>
          </a:xfrm>
          <a:prstGeom prst="rect">
            <a:avLst/>
          </a:prstGeom>
          <a:noFill/>
          <a:ln w="3175">
            <a:noFill/>
            <a:prstDash val="solid"/>
          </a:ln>
        </p:spPr>
        <p:txBody>
          <a:bodyPr wrap="square" rtlCol="0">
            <a:spAutoFit/>
          </a:bodyPr>
          <a:lstStyle/>
          <a:p>
            <a:pPr algn="ct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征信</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文本框 209"/>
          <p:cNvSpPr txBox="1"/>
          <p:nvPr/>
        </p:nvSpPr>
        <p:spPr>
          <a:xfrm>
            <a:off x="3959880" y="2230651"/>
            <a:ext cx="1538141" cy="211365"/>
          </a:xfrm>
          <a:prstGeom prst="rect">
            <a:avLst/>
          </a:prstGeom>
          <a:noFill/>
          <a:ln w="3175">
            <a:noFill/>
            <a:prstDash val="solid"/>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云计算</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3" name="文本框 210"/>
          <p:cNvSpPr txBox="1"/>
          <p:nvPr/>
        </p:nvSpPr>
        <p:spPr>
          <a:xfrm>
            <a:off x="5978855" y="2233281"/>
            <a:ext cx="1538141" cy="211365"/>
          </a:xfrm>
          <a:prstGeom prst="rect">
            <a:avLst/>
          </a:prstGeom>
          <a:noFill/>
          <a:ln w="3175">
            <a:noFill/>
            <a:prstDash val="solid"/>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人工智能</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4" name="文本框 211"/>
          <p:cNvSpPr txBox="1"/>
          <p:nvPr/>
        </p:nvSpPr>
        <p:spPr>
          <a:xfrm>
            <a:off x="7984934" y="2233281"/>
            <a:ext cx="1538141" cy="211365"/>
          </a:xfrm>
          <a:prstGeom prst="rect">
            <a:avLst/>
          </a:prstGeom>
          <a:noFill/>
          <a:ln w="3175">
            <a:noFill/>
            <a:prstDash val="solid"/>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移动互联网</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9783758" y="2524785"/>
            <a:ext cx="1821265" cy="243688"/>
          </a:xfrm>
          <a:prstGeom prst="rect">
            <a:avLst/>
          </a:prstGeom>
          <a:noFill/>
          <a:ln w="3175">
            <a:solidFill>
              <a:srgbClr val="0BA4E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6" name="矩形 45"/>
          <p:cNvSpPr/>
          <p:nvPr/>
        </p:nvSpPr>
        <p:spPr>
          <a:xfrm>
            <a:off x="9783758" y="2805443"/>
            <a:ext cx="1821265" cy="243688"/>
          </a:xfrm>
          <a:prstGeom prst="rect">
            <a:avLst/>
          </a:prstGeom>
          <a:noFill/>
          <a:ln w="3175">
            <a:solidFill>
              <a:srgbClr val="0BA4E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9782740" y="3931284"/>
            <a:ext cx="1821265" cy="243688"/>
          </a:xfrm>
          <a:prstGeom prst="rect">
            <a:avLst/>
          </a:prstGeom>
          <a:noFill/>
          <a:ln w="3175">
            <a:solidFill>
              <a:srgbClr val="0BA4E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8" name="矩形 47"/>
          <p:cNvSpPr/>
          <p:nvPr/>
        </p:nvSpPr>
        <p:spPr>
          <a:xfrm>
            <a:off x="9783420" y="3368523"/>
            <a:ext cx="1821265" cy="243688"/>
          </a:xfrm>
          <a:prstGeom prst="rect">
            <a:avLst/>
          </a:prstGeom>
          <a:noFill/>
          <a:ln w="3175">
            <a:solidFill>
              <a:srgbClr val="0BA4E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9783420" y="3640189"/>
            <a:ext cx="1821265" cy="243688"/>
          </a:xfrm>
          <a:prstGeom prst="rect">
            <a:avLst/>
          </a:prstGeom>
          <a:noFill/>
          <a:ln w="3175">
            <a:solidFill>
              <a:srgbClr val="0BA4E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0" name="文本框 244"/>
          <p:cNvSpPr txBox="1"/>
          <p:nvPr/>
        </p:nvSpPr>
        <p:spPr>
          <a:xfrm>
            <a:off x="9761556" y="2534038"/>
            <a:ext cx="2004298" cy="199676"/>
          </a:xfrm>
          <a:prstGeom prst="rect">
            <a:avLst/>
          </a:prstGeom>
          <a:noFill/>
          <a:ln w="3175">
            <a:noFill/>
            <a:prstDash val="solid"/>
          </a:ln>
        </p:spPr>
        <p:txBody>
          <a:bodyPr wrap="square" rtlCol="0">
            <a:spAutoFit/>
          </a:bodyPr>
          <a:lstStyle/>
          <a:p>
            <a:pPr algn="ct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微众银行</a:t>
            </a: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1" name="文本框 245"/>
          <p:cNvSpPr txBox="1"/>
          <p:nvPr/>
        </p:nvSpPr>
        <p:spPr>
          <a:xfrm>
            <a:off x="9760112" y="2817666"/>
            <a:ext cx="2004298" cy="199676"/>
          </a:xfrm>
          <a:prstGeom prst="rect">
            <a:avLst/>
          </a:prstGeom>
          <a:noFill/>
          <a:ln w="3175">
            <a:noFill/>
            <a:prstDash val="solid"/>
          </a:ln>
        </p:spPr>
        <p:txBody>
          <a:bodyPr wrap="square" rtlCol="0">
            <a:spAutoFit/>
          </a:bodyPr>
          <a:lstStyle>
            <a:defPPr>
              <a:defRPr lang="zh-CN"/>
            </a:defPPr>
            <a:lvl1pPr algn="ctr">
              <a:defRPr sz="1100">
                <a:solidFill>
                  <a:schemeClr val="bg1"/>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富途证券</a:t>
            </a:r>
            <a:endParaRPr lang="zh-CN" altLang="en-US" dirty="0">
              <a:solidFill>
                <a:schemeClr val="tx1">
                  <a:lumMod val="85000"/>
                  <a:lumOff val="15000"/>
                </a:schemeClr>
              </a:solidFill>
            </a:endParaRPr>
          </a:p>
        </p:txBody>
      </p:sp>
      <p:sp>
        <p:nvSpPr>
          <p:cNvPr id="52" name="文本框 246"/>
          <p:cNvSpPr txBox="1"/>
          <p:nvPr/>
        </p:nvSpPr>
        <p:spPr>
          <a:xfrm>
            <a:off x="9981111" y="3938470"/>
            <a:ext cx="1412944" cy="199676"/>
          </a:xfrm>
          <a:prstGeom prst="rect">
            <a:avLst/>
          </a:prstGeom>
          <a:noFill/>
          <a:ln w="3175">
            <a:noFill/>
            <a:prstDash val="solid"/>
          </a:ln>
        </p:spPr>
        <p:txBody>
          <a:bodyPr wrap="square" rtlCol="0">
            <a:spAutoFit/>
          </a:bodyPr>
          <a:lstStyle>
            <a:defPPr>
              <a:defRPr lang="zh-CN"/>
            </a:defPPr>
            <a:lvl1pPr algn="ctr">
              <a:defRPr sz="1100">
                <a:solidFill>
                  <a:schemeClr val="bg1"/>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京东金融</a:t>
            </a:r>
            <a:endParaRPr lang="zh-CN" altLang="en-US" dirty="0">
              <a:solidFill>
                <a:schemeClr val="tx1">
                  <a:lumMod val="85000"/>
                  <a:lumOff val="15000"/>
                </a:schemeClr>
              </a:solidFill>
            </a:endParaRPr>
          </a:p>
        </p:txBody>
      </p:sp>
      <p:sp>
        <p:nvSpPr>
          <p:cNvPr id="53" name="文本框 247"/>
          <p:cNvSpPr txBox="1"/>
          <p:nvPr/>
        </p:nvSpPr>
        <p:spPr>
          <a:xfrm>
            <a:off x="9969479" y="3372666"/>
            <a:ext cx="1412944" cy="199676"/>
          </a:xfrm>
          <a:prstGeom prst="rect">
            <a:avLst/>
          </a:prstGeom>
          <a:noFill/>
          <a:ln w="3175">
            <a:noFill/>
            <a:prstDash val="solid"/>
          </a:ln>
        </p:spPr>
        <p:txBody>
          <a:bodyPr wrap="square" rtlCol="0">
            <a:spAutoFit/>
          </a:bodyPr>
          <a:lstStyle>
            <a:defPPr>
              <a:defRPr lang="zh-CN"/>
            </a:defPPr>
            <a:lvl1pPr algn="ctr">
              <a:defRPr sz="1100">
                <a:solidFill>
                  <a:schemeClr val="bg1"/>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百度金融</a:t>
            </a:r>
            <a:endParaRPr lang="zh-CN" altLang="en-US" dirty="0">
              <a:solidFill>
                <a:schemeClr val="tx1">
                  <a:lumMod val="85000"/>
                  <a:lumOff val="15000"/>
                </a:schemeClr>
              </a:solidFill>
            </a:endParaRPr>
          </a:p>
        </p:txBody>
      </p:sp>
      <p:sp>
        <p:nvSpPr>
          <p:cNvPr id="54" name="文本框 248"/>
          <p:cNvSpPr txBox="1"/>
          <p:nvPr/>
        </p:nvSpPr>
        <p:spPr>
          <a:xfrm>
            <a:off x="9970615" y="3639674"/>
            <a:ext cx="1412944" cy="199676"/>
          </a:xfrm>
          <a:prstGeom prst="rect">
            <a:avLst/>
          </a:prstGeom>
          <a:noFill/>
          <a:ln w="3175">
            <a:noFill/>
            <a:prstDash val="solid"/>
          </a:ln>
        </p:spPr>
        <p:txBody>
          <a:bodyPr wrap="square" rtlCol="0">
            <a:spAutoFit/>
          </a:bodyPr>
          <a:lstStyle>
            <a:defPPr>
              <a:defRPr lang="zh-CN"/>
            </a:defPPr>
            <a:lvl1pPr algn="ctr">
              <a:defRPr sz="1100">
                <a:solidFill>
                  <a:schemeClr val="bg1"/>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蚂蚁金服</a:t>
            </a:r>
            <a:endParaRPr lang="zh-CN" altLang="en-US" dirty="0">
              <a:solidFill>
                <a:schemeClr val="tx1">
                  <a:lumMod val="85000"/>
                  <a:lumOff val="15000"/>
                </a:schemeClr>
              </a:solidFill>
            </a:endParaRPr>
          </a:p>
        </p:txBody>
      </p:sp>
      <p:sp>
        <p:nvSpPr>
          <p:cNvPr id="55" name="矩形 54"/>
          <p:cNvSpPr/>
          <p:nvPr/>
        </p:nvSpPr>
        <p:spPr>
          <a:xfrm>
            <a:off x="9783078" y="4198294"/>
            <a:ext cx="1821265" cy="243688"/>
          </a:xfrm>
          <a:prstGeom prst="rect">
            <a:avLst/>
          </a:prstGeom>
          <a:noFill/>
          <a:ln w="3175">
            <a:solidFill>
              <a:srgbClr val="0BA4E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6" name="矩形 55"/>
          <p:cNvSpPr/>
          <p:nvPr/>
        </p:nvSpPr>
        <p:spPr>
          <a:xfrm>
            <a:off x="9795906" y="3086301"/>
            <a:ext cx="1821265" cy="243688"/>
          </a:xfrm>
          <a:prstGeom prst="rect">
            <a:avLst/>
          </a:prstGeom>
          <a:noFill/>
          <a:ln w="3175">
            <a:solidFill>
              <a:srgbClr val="0BA4E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7" name="矩形 56"/>
          <p:cNvSpPr/>
          <p:nvPr/>
        </p:nvSpPr>
        <p:spPr>
          <a:xfrm>
            <a:off x="9793067" y="4473005"/>
            <a:ext cx="1821265" cy="243688"/>
          </a:xfrm>
          <a:prstGeom prst="rect">
            <a:avLst/>
          </a:prstGeom>
          <a:noFill/>
          <a:ln w="3175">
            <a:solidFill>
              <a:srgbClr val="0BA4E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8" name="矩形 57"/>
          <p:cNvSpPr/>
          <p:nvPr/>
        </p:nvSpPr>
        <p:spPr>
          <a:xfrm>
            <a:off x="9799269" y="4749518"/>
            <a:ext cx="1821265" cy="243688"/>
          </a:xfrm>
          <a:prstGeom prst="rect">
            <a:avLst/>
          </a:prstGeom>
          <a:noFill/>
          <a:ln w="3175">
            <a:solidFill>
              <a:srgbClr val="0BA4E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9" name="文本框 253"/>
          <p:cNvSpPr txBox="1"/>
          <p:nvPr/>
        </p:nvSpPr>
        <p:spPr>
          <a:xfrm>
            <a:off x="9981452" y="4205480"/>
            <a:ext cx="1412944" cy="199676"/>
          </a:xfrm>
          <a:prstGeom prst="rect">
            <a:avLst/>
          </a:prstGeom>
          <a:noFill/>
          <a:ln w="3175">
            <a:noFill/>
            <a:prstDash val="solid"/>
          </a:ln>
        </p:spPr>
        <p:txBody>
          <a:bodyPr wrap="square" rtlCol="0">
            <a:spAutoFit/>
          </a:bodyPr>
          <a:lstStyle>
            <a:defPPr>
              <a:defRPr lang="zh-CN"/>
            </a:defPPr>
            <a:lvl1pPr algn="ctr">
              <a:defRPr sz="1100">
                <a:solidFill>
                  <a:schemeClr val="bg1"/>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融</a:t>
            </a:r>
            <a:r>
              <a:rPr lang="en-US" altLang="zh-CN" dirty="0">
                <a:solidFill>
                  <a:schemeClr val="tx1">
                    <a:lumMod val="85000"/>
                    <a:lumOff val="15000"/>
                  </a:schemeClr>
                </a:solidFill>
              </a:rPr>
              <a:t>360</a:t>
            </a:r>
            <a:endParaRPr lang="en-US" altLang="zh-CN" dirty="0">
              <a:solidFill>
                <a:schemeClr val="tx1">
                  <a:lumMod val="85000"/>
                  <a:lumOff val="15000"/>
                </a:schemeClr>
              </a:solidFill>
            </a:endParaRPr>
          </a:p>
        </p:txBody>
      </p:sp>
      <p:sp>
        <p:nvSpPr>
          <p:cNvPr id="60" name="文本框 254"/>
          <p:cNvSpPr txBox="1"/>
          <p:nvPr/>
        </p:nvSpPr>
        <p:spPr>
          <a:xfrm>
            <a:off x="10046708" y="3090444"/>
            <a:ext cx="1430585" cy="199676"/>
          </a:xfrm>
          <a:prstGeom prst="rect">
            <a:avLst/>
          </a:prstGeom>
          <a:noFill/>
          <a:ln w="3175">
            <a:noFill/>
            <a:prstDash val="solid"/>
          </a:ln>
        </p:spPr>
        <p:txBody>
          <a:bodyPr wrap="square" rtlCol="0">
            <a:spAutoFit/>
          </a:bodyPr>
          <a:lstStyle>
            <a:defPPr>
              <a:defRPr lang="zh-CN"/>
            </a:defPPr>
            <a:lvl1pPr algn="ctr">
              <a:defRPr sz="1100">
                <a:solidFill>
                  <a:schemeClr val="bg1"/>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陆金所</a:t>
            </a:r>
            <a:endParaRPr lang="zh-CN" altLang="en-US" dirty="0">
              <a:solidFill>
                <a:schemeClr val="tx1">
                  <a:lumMod val="85000"/>
                  <a:lumOff val="15000"/>
                </a:schemeClr>
              </a:solidFill>
            </a:endParaRPr>
          </a:p>
        </p:txBody>
      </p:sp>
      <p:sp>
        <p:nvSpPr>
          <p:cNvPr id="61" name="文本框 255"/>
          <p:cNvSpPr txBox="1"/>
          <p:nvPr/>
        </p:nvSpPr>
        <p:spPr>
          <a:xfrm>
            <a:off x="9987146" y="4472490"/>
            <a:ext cx="1412944" cy="199676"/>
          </a:xfrm>
          <a:prstGeom prst="rect">
            <a:avLst/>
          </a:prstGeom>
          <a:noFill/>
          <a:ln w="3175">
            <a:noFill/>
            <a:prstDash val="solid"/>
          </a:ln>
        </p:spPr>
        <p:txBody>
          <a:bodyPr wrap="square" rtlCol="0">
            <a:spAutoFit/>
          </a:bodyPr>
          <a:lstStyle>
            <a:defPPr>
              <a:defRPr lang="zh-CN"/>
            </a:defPPr>
            <a:lvl1pPr algn="ctr">
              <a:defRPr sz="1100">
                <a:solidFill>
                  <a:schemeClr val="bg1"/>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财付通</a:t>
            </a:r>
            <a:endParaRPr lang="zh-CN" altLang="en-US" dirty="0">
              <a:solidFill>
                <a:schemeClr val="tx1">
                  <a:lumMod val="85000"/>
                  <a:lumOff val="15000"/>
                </a:schemeClr>
              </a:solidFill>
            </a:endParaRPr>
          </a:p>
        </p:txBody>
      </p:sp>
      <p:sp>
        <p:nvSpPr>
          <p:cNvPr id="62" name="文本框 256"/>
          <p:cNvSpPr txBox="1"/>
          <p:nvPr/>
        </p:nvSpPr>
        <p:spPr>
          <a:xfrm>
            <a:off x="9986010" y="4758650"/>
            <a:ext cx="1412944" cy="199676"/>
          </a:xfrm>
          <a:prstGeom prst="rect">
            <a:avLst/>
          </a:prstGeom>
          <a:noFill/>
          <a:ln w="3175">
            <a:noFill/>
            <a:prstDash val="solid"/>
          </a:ln>
        </p:spPr>
        <p:txBody>
          <a:bodyPr wrap="square" rtlCol="0">
            <a:spAutoFit/>
          </a:bodyPr>
          <a:lstStyle>
            <a:defPPr>
              <a:defRPr lang="zh-CN"/>
            </a:defPPr>
            <a:lvl1pPr algn="ctr">
              <a:defRPr sz="1100">
                <a:solidFill>
                  <a:schemeClr val="bg1"/>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京东金融</a:t>
            </a:r>
            <a:endParaRPr lang="zh-CN" altLang="en-US" dirty="0">
              <a:solidFill>
                <a:schemeClr val="tx1">
                  <a:lumMod val="85000"/>
                  <a:lumOff val="15000"/>
                </a:schemeClr>
              </a:solidFill>
            </a:endParaRPr>
          </a:p>
        </p:txBody>
      </p:sp>
      <p:sp>
        <p:nvSpPr>
          <p:cNvPr id="63" name="矩形 62"/>
          <p:cNvSpPr/>
          <p:nvPr/>
        </p:nvSpPr>
        <p:spPr>
          <a:xfrm>
            <a:off x="9799949" y="5026312"/>
            <a:ext cx="1821265" cy="243688"/>
          </a:xfrm>
          <a:prstGeom prst="rect">
            <a:avLst/>
          </a:prstGeom>
          <a:noFill/>
          <a:ln w="3175">
            <a:solidFill>
              <a:srgbClr val="0BA4E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4" name="矩形 63"/>
          <p:cNvSpPr/>
          <p:nvPr/>
        </p:nvSpPr>
        <p:spPr>
          <a:xfrm>
            <a:off x="9799269" y="5302826"/>
            <a:ext cx="1821265" cy="243688"/>
          </a:xfrm>
          <a:prstGeom prst="rect">
            <a:avLst/>
          </a:prstGeom>
          <a:noFill/>
          <a:ln w="3175">
            <a:solidFill>
              <a:srgbClr val="0BA4E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65" name="文本框 259"/>
          <p:cNvSpPr txBox="1"/>
          <p:nvPr/>
        </p:nvSpPr>
        <p:spPr>
          <a:xfrm>
            <a:off x="9992095" y="5037608"/>
            <a:ext cx="1412944" cy="199676"/>
          </a:xfrm>
          <a:prstGeom prst="rect">
            <a:avLst/>
          </a:prstGeom>
          <a:noFill/>
          <a:ln w="3175">
            <a:noFill/>
            <a:prstDash val="solid"/>
          </a:ln>
        </p:spPr>
        <p:txBody>
          <a:bodyPr wrap="square" rtlCol="0">
            <a:spAutoFit/>
          </a:bodyPr>
          <a:lstStyle>
            <a:defPPr>
              <a:defRPr lang="zh-CN"/>
            </a:defPPr>
            <a:lvl1pPr algn="ctr">
              <a:defRPr sz="1100">
                <a:solidFill>
                  <a:schemeClr val="bg1"/>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算话征信</a:t>
            </a:r>
            <a:endParaRPr lang="zh-CN" altLang="en-US" dirty="0">
              <a:solidFill>
                <a:schemeClr val="tx1">
                  <a:lumMod val="85000"/>
                  <a:lumOff val="15000"/>
                </a:schemeClr>
              </a:solidFill>
            </a:endParaRPr>
          </a:p>
        </p:txBody>
      </p:sp>
      <p:sp>
        <p:nvSpPr>
          <p:cNvPr id="66" name="文本框 260"/>
          <p:cNvSpPr txBox="1"/>
          <p:nvPr/>
        </p:nvSpPr>
        <p:spPr>
          <a:xfrm>
            <a:off x="10001027" y="5327262"/>
            <a:ext cx="1412944" cy="199676"/>
          </a:xfrm>
          <a:prstGeom prst="rect">
            <a:avLst/>
          </a:prstGeom>
          <a:noFill/>
          <a:ln w="3175">
            <a:noFill/>
            <a:prstDash val="solid"/>
          </a:ln>
        </p:spPr>
        <p:txBody>
          <a:bodyPr wrap="square" rtlCol="0">
            <a:spAutoFit/>
          </a:bodyPr>
          <a:lstStyle>
            <a:defPPr>
              <a:defRPr lang="zh-CN"/>
            </a:defPPr>
            <a:lvl1pPr algn="ctr">
              <a:defRPr sz="1100">
                <a:solidFill>
                  <a:schemeClr val="bg1"/>
                </a:solidFill>
                <a:latin typeface="微软雅黑" panose="020B0503020204020204" pitchFamily="34" charset="-122"/>
                <a:ea typeface="微软雅黑" panose="020B0503020204020204" pitchFamily="34" charset="-122"/>
              </a:defRPr>
            </a:lvl1pPr>
          </a:lstStyle>
          <a:p>
            <a:r>
              <a:rPr lang="en-US" altLang="zh-CN" dirty="0">
                <a:solidFill>
                  <a:schemeClr val="tx1">
                    <a:lumMod val="85000"/>
                    <a:lumOff val="15000"/>
                  </a:schemeClr>
                </a:solidFill>
              </a:rPr>
              <a:t>51</a:t>
            </a:r>
            <a:r>
              <a:rPr lang="zh-CN" altLang="en-US" dirty="0">
                <a:solidFill>
                  <a:schemeClr val="tx1">
                    <a:lumMod val="85000"/>
                    <a:lumOff val="15000"/>
                  </a:schemeClr>
                </a:solidFill>
              </a:rPr>
              <a:t>信用卡</a:t>
            </a:r>
            <a:endParaRPr lang="zh-CN" altLang="en-US" dirty="0">
              <a:solidFill>
                <a:schemeClr val="tx1">
                  <a:lumMod val="85000"/>
                  <a:lumOff val="15000"/>
                </a:schemeClr>
              </a:solidFill>
            </a:endParaRPr>
          </a:p>
        </p:txBody>
      </p:sp>
      <p:sp>
        <p:nvSpPr>
          <p:cNvPr id="67" name="矩形 66"/>
          <p:cNvSpPr/>
          <p:nvPr/>
        </p:nvSpPr>
        <p:spPr>
          <a:xfrm>
            <a:off x="1649730" y="5497195"/>
            <a:ext cx="856615" cy="1031875"/>
          </a:xfrm>
          <a:prstGeom prst="rect">
            <a:avLst/>
          </a:prstGeom>
          <a:solidFill>
            <a:srgbClr val="EF535E"/>
          </a:solidFill>
          <a:ln w="3175">
            <a:solidFill>
              <a:srgbClr val="EF53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68" name="文本框 262"/>
          <p:cNvSpPr txBox="1"/>
          <p:nvPr/>
        </p:nvSpPr>
        <p:spPr>
          <a:xfrm>
            <a:off x="1636395" y="5540375"/>
            <a:ext cx="899795" cy="922020"/>
          </a:xfrm>
          <a:prstGeom prst="rect">
            <a:avLst/>
          </a:prstGeom>
          <a:noFill/>
          <a:ln w="3175">
            <a:noFill/>
            <a:prstDash val="solid"/>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合规</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en-US" altLang="zh-CN" dirty="0">
                <a:solidFill>
                  <a:schemeClr val="bg1"/>
                </a:solidFill>
                <a:latin typeface="微软雅黑" panose="020B0503020204020204" pitchFamily="34" charset="-122"/>
                <a:ea typeface="微软雅黑" panose="020B0503020204020204" pitchFamily="34" charset="-122"/>
              </a:rPr>
              <a:t>&amp;</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监管</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69" name="组合 10"/>
          <p:cNvGrpSpPr/>
          <p:nvPr/>
        </p:nvGrpSpPr>
        <p:grpSpPr>
          <a:xfrm>
            <a:off x="9797009" y="5585165"/>
            <a:ext cx="1821265" cy="989216"/>
            <a:chOff x="9867387" y="5230042"/>
            <a:chExt cx="1875773" cy="1289800"/>
          </a:xfrm>
        </p:grpSpPr>
        <p:sp>
          <p:nvSpPr>
            <p:cNvPr id="70" name="矩形 69"/>
            <p:cNvSpPr/>
            <p:nvPr/>
          </p:nvSpPr>
          <p:spPr>
            <a:xfrm>
              <a:off x="9867387" y="5230042"/>
              <a:ext cx="1875773" cy="1289800"/>
            </a:xfrm>
            <a:prstGeom prst="rect">
              <a:avLst/>
            </a:prstGeom>
            <a:noFill/>
            <a:ln w="3175">
              <a:solidFill>
                <a:srgbClr val="0BA4E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71" name="文本框 264"/>
            <p:cNvSpPr txBox="1"/>
            <p:nvPr/>
          </p:nvSpPr>
          <p:spPr>
            <a:xfrm>
              <a:off x="10080019" y="5644887"/>
              <a:ext cx="1440159" cy="461665"/>
            </a:xfrm>
            <a:prstGeom prst="rect">
              <a:avLst/>
            </a:prstGeom>
            <a:noFill/>
            <a:ln w="3175">
              <a:solidFill>
                <a:schemeClr val="tx1"/>
              </a:solidFill>
              <a:prstDash val="solid"/>
            </a:ln>
          </p:spPr>
          <p:txBody>
            <a:bodyPr wrap="squar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易董</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72" name="矩形 71"/>
          <p:cNvSpPr/>
          <p:nvPr/>
        </p:nvSpPr>
        <p:spPr>
          <a:xfrm>
            <a:off x="2648559" y="5584499"/>
            <a:ext cx="1046110" cy="183087"/>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73" name="矩形 72"/>
          <p:cNvSpPr/>
          <p:nvPr/>
        </p:nvSpPr>
        <p:spPr>
          <a:xfrm>
            <a:off x="2648559" y="5837409"/>
            <a:ext cx="1046110" cy="183087"/>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74" name="矩形 73"/>
          <p:cNvSpPr/>
          <p:nvPr/>
        </p:nvSpPr>
        <p:spPr>
          <a:xfrm>
            <a:off x="2647880" y="6088511"/>
            <a:ext cx="1046110" cy="183087"/>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75" name="矩形 74"/>
          <p:cNvSpPr/>
          <p:nvPr/>
        </p:nvSpPr>
        <p:spPr>
          <a:xfrm>
            <a:off x="2645623" y="6342802"/>
            <a:ext cx="1046110" cy="183087"/>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nvGrpSpPr>
          <p:cNvPr id="76" name="组合 3"/>
          <p:cNvGrpSpPr/>
          <p:nvPr/>
        </p:nvGrpSpPr>
        <p:grpSpPr>
          <a:xfrm>
            <a:off x="2580556" y="5580018"/>
            <a:ext cx="1154939" cy="942959"/>
            <a:chOff x="2444474" y="5223330"/>
            <a:chExt cx="1189505" cy="1229488"/>
          </a:xfrm>
        </p:grpSpPr>
        <p:sp>
          <p:nvSpPr>
            <p:cNvPr id="77" name="文本框 268"/>
            <p:cNvSpPr txBox="1"/>
            <p:nvPr/>
          </p:nvSpPr>
          <p:spPr>
            <a:xfrm>
              <a:off x="2448283" y="5223330"/>
              <a:ext cx="1185696" cy="261610"/>
            </a:xfrm>
            <a:prstGeom prst="rect">
              <a:avLst/>
            </a:prstGeom>
            <a:noFill/>
            <a:ln w="3175">
              <a:noFill/>
              <a:prstDash val="solid"/>
            </a:ln>
          </p:spPr>
          <p:txBody>
            <a:bodyPr wrap="square" rtlCol="0">
              <a:spAutoFit/>
            </a:bodyPr>
            <a:lstStyle>
              <a:defPPr>
                <a:defRPr lang="zh-CN"/>
              </a:defPPr>
              <a:lvl1pPr>
                <a:defRPr sz="1050">
                  <a:solidFill>
                    <a:schemeClr val="bg1"/>
                  </a:solidFill>
                  <a:latin typeface="微软雅黑" panose="020B0503020204020204" pitchFamily="34" charset="-122"/>
                  <a:ea typeface="微软雅黑" panose="020B0503020204020204" pitchFamily="34" charset="-122"/>
                </a:defRPr>
              </a:lvl1pPr>
            </a:lstStyle>
            <a:p>
              <a:pPr algn="ctr"/>
              <a:r>
                <a:rPr lang="zh-CN" altLang="en-US" dirty="0"/>
                <a:t>交易合规</a:t>
              </a:r>
              <a:endParaRPr lang="zh-CN" altLang="en-US" dirty="0"/>
            </a:p>
          </p:txBody>
        </p:sp>
        <p:sp>
          <p:nvSpPr>
            <p:cNvPr id="78" name="文本框 269"/>
            <p:cNvSpPr txBox="1"/>
            <p:nvPr/>
          </p:nvSpPr>
          <p:spPr>
            <a:xfrm>
              <a:off x="2446797" y="5545239"/>
              <a:ext cx="1185696" cy="261610"/>
            </a:xfrm>
            <a:prstGeom prst="rect">
              <a:avLst/>
            </a:prstGeom>
            <a:noFill/>
            <a:ln w="3175">
              <a:noFill/>
              <a:prstDash val="solid"/>
            </a:ln>
          </p:spPr>
          <p:txBody>
            <a:bodyPr wrap="square" rtlCol="0">
              <a:spAutoFit/>
            </a:bodyPr>
            <a:lstStyle>
              <a:defPPr>
                <a:defRPr lang="zh-CN"/>
              </a:defPPr>
              <a:lvl1pPr>
                <a:defRPr sz="1050">
                  <a:solidFill>
                    <a:schemeClr val="bg1"/>
                  </a:solidFill>
                  <a:latin typeface="微软雅黑" panose="020B0503020204020204" pitchFamily="34" charset="-122"/>
                  <a:ea typeface="微软雅黑" panose="020B0503020204020204" pitchFamily="34" charset="-122"/>
                </a:defRPr>
              </a:lvl1pPr>
            </a:lstStyle>
            <a:p>
              <a:pPr algn="ctr"/>
              <a:r>
                <a:rPr lang="zh-CN" altLang="en-US" dirty="0"/>
                <a:t>信息披露</a:t>
              </a:r>
              <a:endParaRPr lang="zh-CN" altLang="en-US" dirty="0"/>
            </a:p>
          </p:txBody>
        </p:sp>
        <p:sp>
          <p:nvSpPr>
            <p:cNvPr id="79" name="文本框 270"/>
            <p:cNvSpPr txBox="1"/>
            <p:nvPr/>
          </p:nvSpPr>
          <p:spPr>
            <a:xfrm>
              <a:off x="2446797" y="5867342"/>
              <a:ext cx="1185696" cy="261610"/>
            </a:xfrm>
            <a:prstGeom prst="rect">
              <a:avLst/>
            </a:prstGeom>
            <a:noFill/>
            <a:ln w="3175">
              <a:noFill/>
              <a:prstDash val="solid"/>
            </a:ln>
          </p:spPr>
          <p:txBody>
            <a:bodyPr wrap="square" rtlCol="0">
              <a:spAutoFit/>
            </a:bodyPr>
            <a:lstStyle>
              <a:defPPr>
                <a:defRPr lang="zh-CN"/>
              </a:defPPr>
              <a:lvl1pPr>
                <a:defRPr sz="1050">
                  <a:solidFill>
                    <a:schemeClr val="bg1"/>
                  </a:solidFill>
                  <a:latin typeface="微软雅黑" panose="020B0503020204020204" pitchFamily="34" charset="-122"/>
                  <a:ea typeface="微软雅黑" panose="020B0503020204020204" pitchFamily="34" charset="-122"/>
                </a:defRPr>
              </a:lvl1pPr>
            </a:lstStyle>
            <a:p>
              <a:pPr algn="ctr"/>
              <a:r>
                <a:rPr lang="zh-CN" altLang="en-US" dirty="0"/>
                <a:t>法律法规</a:t>
              </a:r>
              <a:endParaRPr lang="zh-CN" altLang="en-US" dirty="0"/>
            </a:p>
          </p:txBody>
        </p:sp>
        <p:sp>
          <p:nvSpPr>
            <p:cNvPr id="80" name="文本框 290"/>
            <p:cNvSpPr txBox="1"/>
            <p:nvPr/>
          </p:nvSpPr>
          <p:spPr>
            <a:xfrm>
              <a:off x="2444474" y="6198902"/>
              <a:ext cx="1185696" cy="253916"/>
            </a:xfrm>
            <a:prstGeom prst="rect">
              <a:avLst/>
            </a:prstGeom>
            <a:noFill/>
            <a:ln w="3175">
              <a:noFill/>
              <a:prstDash val="solid"/>
            </a:ln>
          </p:spPr>
          <p:txBody>
            <a:bodyPr wrap="square" rtlCol="0">
              <a:spAutoFit/>
            </a:bodyPr>
            <a:lstStyle>
              <a:defPPr>
                <a:defRPr lang="zh-CN"/>
              </a:defPPr>
              <a:lvl1pPr>
                <a:defRPr sz="1050">
                  <a:solidFill>
                    <a:schemeClr val="bg1"/>
                  </a:solidFill>
                  <a:latin typeface="微软雅黑" panose="020B0503020204020204" pitchFamily="34" charset="-122"/>
                  <a:ea typeface="微软雅黑" panose="020B0503020204020204" pitchFamily="34" charset="-122"/>
                </a:defRPr>
              </a:lvl1pPr>
            </a:lstStyle>
            <a:p>
              <a:pPr algn="ctr"/>
              <a:r>
                <a:rPr lang="zh-CN" altLang="en-US" dirty="0"/>
                <a:t>金融诚信大数据</a:t>
              </a:r>
              <a:endParaRPr lang="zh-CN" altLang="en-US" dirty="0"/>
            </a:p>
          </p:txBody>
        </p:sp>
      </p:grpSp>
      <p:grpSp>
        <p:nvGrpSpPr>
          <p:cNvPr id="81" name="组合 283"/>
          <p:cNvGrpSpPr/>
          <p:nvPr/>
        </p:nvGrpSpPr>
        <p:grpSpPr>
          <a:xfrm>
            <a:off x="4257935" y="3138870"/>
            <a:ext cx="784773" cy="610570"/>
            <a:chOff x="4303345" y="2404516"/>
            <a:chExt cx="880315" cy="796099"/>
          </a:xfrm>
        </p:grpSpPr>
        <p:sp>
          <p:nvSpPr>
            <p:cNvPr id="82" name="椭圆 81"/>
            <p:cNvSpPr/>
            <p:nvPr/>
          </p:nvSpPr>
          <p:spPr>
            <a:xfrm>
              <a:off x="4351620" y="2404516"/>
              <a:ext cx="786514" cy="796099"/>
            </a:xfrm>
            <a:prstGeom prst="ellipse">
              <a:avLst/>
            </a:prstGeom>
            <a:noFill/>
            <a:ln w="3175" cap="flat" cmpd="sng" algn="ctr">
              <a:solidFill>
                <a:schemeClr val="bg1"/>
              </a:solidFill>
              <a:prstDash val="solid"/>
              <a:miter lim="800000"/>
            </a:ln>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3" name="文本框 285"/>
            <p:cNvSpPr txBox="1"/>
            <p:nvPr/>
          </p:nvSpPr>
          <p:spPr>
            <a:xfrm>
              <a:off x="4303345" y="2663191"/>
              <a:ext cx="880315" cy="307777"/>
            </a:xfrm>
            <a:prstGeom prst="rect">
              <a:avLst/>
            </a:prstGeom>
            <a:noFill/>
            <a:ln w="3175">
              <a:noFill/>
              <a:prstDash val="solid"/>
            </a:ln>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AI saas</a:t>
              </a:r>
              <a:endPar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84" name="组合 283"/>
          <p:cNvGrpSpPr/>
          <p:nvPr/>
        </p:nvGrpSpPr>
        <p:grpSpPr>
          <a:xfrm>
            <a:off x="4303470" y="5380267"/>
            <a:ext cx="707078" cy="610570"/>
            <a:chOff x="4351620" y="2404516"/>
            <a:chExt cx="793161" cy="796099"/>
          </a:xfrm>
        </p:grpSpPr>
        <p:sp>
          <p:nvSpPr>
            <p:cNvPr id="85" name="椭圆 84"/>
            <p:cNvSpPr/>
            <p:nvPr/>
          </p:nvSpPr>
          <p:spPr>
            <a:xfrm>
              <a:off x="4351620" y="2404516"/>
              <a:ext cx="786514" cy="796099"/>
            </a:xfrm>
            <a:prstGeom prst="ellipse">
              <a:avLst/>
            </a:prstGeom>
            <a:noFill/>
            <a:ln w="3175" cap="flat" cmpd="sng" algn="ctr">
              <a:solidFill>
                <a:schemeClr val="bg1"/>
              </a:solidFill>
              <a:prstDash val="solid"/>
              <a:miter lim="800000"/>
            </a:ln>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6" name="文本框 285"/>
            <p:cNvSpPr txBox="1"/>
            <p:nvPr/>
          </p:nvSpPr>
          <p:spPr>
            <a:xfrm>
              <a:off x="4370039" y="2663846"/>
              <a:ext cx="774742" cy="307777"/>
            </a:xfrm>
            <a:prstGeom prst="rect">
              <a:avLst/>
            </a:prstGeom>
            <a:noFill/>
            <a:ln w="3175">
              <a:noFill/>
              <a:prstDash val="solid"/>
            </a:ln>
          </p:spPr>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虚拟化</a:t>
              </a:r>
              <a:endPar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87" name="组合 283"/>
          <p:cNvGrpSpPr/>
          <p:nvPr/>
        </p:nvGrpSpPr>
        <p:grpSpPr>
          <a:xfrm>
            <a:off x="4317365" y="3876040"/>
            <a:ext cx="739775" cy="652145"/>
            <a:chOff x="4347463" y="2404516"/>
            <a:chExt cx="824141" cy="796099"/>
          </a:xfrm>
        </p:grpSpPr>
        <p:sp>
          <p:nvSpPr>
            <p:cNvPr id="88" name="椭圆 87"/>
            <p:cNvSpPr/>
            <p:nvPr/>
          </p:nvSpPr>
          <p:spPr>
            <a:xfrm>
              <a:off x="4351620" y="2404516"/>
              <a:ext cx="786514" cy="796099"/>
            </a:xfrm>
            <a:prstGeom prst="ellipse">
              <a:avLst/>
            </a:prstGeom>
            <a:noFill/>
            <a:ln w="3175" cap="flat" cmpd="sng" algn="ctr">
              <a:solidFill>
                <a:schemeClr val="bg1"/>
              </a:solidFill>
              <a:prstDash val="solid"/>
              <a:miter lim="800000"/>
            </a:ln>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9" name="文本框 285"/>
            <p:cNvSpPr txBox="1"/>
            <p:nvPr/>
          </p:nvSpPr>
          <p:spPr>
            <a:xfrm>
              <a:off x="4347463" y="2612331"/>
              <a:ext cx="824141" cy="374407"/>
            </a:xfrm>
            <a:prstGeom prst="rect">
              <a:avLst/>
            </a:prstGeom>
            <a:noFill/>
            <a:ln w="3175">
              <a:noFill/>
              <a:prstDash val="solid"/>
            </a:ln>
          </p:spPr>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区块链</a:t>
              </a:r>
              <a:endPar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90" name="矩形 89"/>
          <p:cNvSpPr/>
          <p:nvPr/>
        </p:nvSpPr>
        <p:spPr>
          <a:xfrm>
            <a:off x="9780675" y="1877076"/>
            <a:ext cx="1823329" cy="593048"/>
          </a:xfrm>
          <a:prstGeom prst="rect">
            <a:avLst/>
          </a:prstGeom>
          <a:noFill/>
          <a:ln w="3175">
            <a:solidFill>
              <a:srgbClr val="0BA4E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1" name="文本框 194"/>
          <p:cNvSpPr txBox="1"/>
          <p:nvPr/>
        </p:nvSpPr>
        <p:spPr>
          <a:xfrm>
            <a:off x="10003462" y="2016251"/>
            <a:ext cx="1421947" cy="461665"/>
          </a:xfrm>
          <a:prstGeom prst="rect">
            <a:avLst/>
          </a:prstGeom>
          <a:noFill/>
          <a:ln w="3175">
            <a:noFill/>
            <a:prstDash val="solid"/>
          </a:ln>
        </p:spPr>
        <p:txBody>
          <a:bodyPr wrap="square" rtlCol="0">
            <a:spAutoFit/>
          </a:bodyPr>
          <a:lstStyle/>
          <a:p>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领军企业</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92" name="组合 19"/>
          <p:cNvGrpSpPr/>
          <p:nvPr/>
        </p:nvGrpSpPr>
        <p:grpSpPr>
          <a:xfrm>
            <a:off x="5544124" y="4809417"/>
            <a:ext cx="1118524" cy="248493"/>
            <a:chOff x="5685704" y="4214962"/>
            <a:chExt cx="1133312" cy="383084"/>
          </a:xfrm>
        </p:grpSpPr>
        <p:sp>
          <p:nvSpPr>
            <p:cNvPr id="93" name="矩形 92"/>
            <p:cNvSpPr/>
            <p:nvPr/>
          </p:nvSpPr>
          <p:spPr>
            <a:xfrm>
              <a:off x="5685704" y="4214962"/>
              <a:ext cx="1132615" cy="383084"/>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4" name="文本框 232"/>
            <p:cNvSpPr txBox="1"/>
            <p:nvPr/>
          </p:nvSpPr>
          <p:spPr>
            <a:xfrm>
              <a:off x="5696756" y="4274773"/>
              <a:ext cx="1122260" cy="272926"/>
            </a:xfrm>
            <a:prstGeom prst="rect">
              <a:avLst/>
            </a:prstGeom>
            <a:noFill/>
            <a:ln w="3175">
              <a:noFill/>
              <a:prstDash val="solid"/>
            </a:ln>
          </p:spPr>
          <p:txBody>
            <a:bodyPr wrap="square" rtlCol="0">
              <a:spAutoFit/>
            </a:bodyPr>
            <a:lstStyle>
              <a:defPPr>
                <a:defRPr lang="zh-CN"/>
              </a:defPPr>
              <a:lvl1pPr algn="ctr">
                <a:defRPr sz="900">
                  <a:solidFill>
                    <a:schemeClr val="bg1"/>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闪电立方</a:t>
              </a:r>
              <a:endParaRPr lang="zh-CN" altLang="en-US" dirty="0">
                <a:solidFill>
                  <a:schemeClr val="tx1">
                    <a:lumMod val="85000"/>
                    <a:lumOff val="15000"/>
                  </a:schemeClr>
                </a:solidFill>
              </a:endParaRPr>
            </a:p>
          </p:txBody>
        </p:sp>
      </p:grpSp>
      <p:grpSp>
        <p:nvGrpSpPr>
          <p:cNvPr id="95" name="组合 20"/>
          <p:cNvGrpSpPr/>
          <p:nvPr/>
        </p:nvGrpSpPr>
        <p:grpSpPr>
          <a:xfrm>
            <a:off x="8218259" y="4811698"/>
            <a:ext cx="1118524" cy="248493"/>
            <a:chOff x="8393786" y="4218046"/>
            <a:chExt cx="1152155" cy="377137"/>
          </a:xfrm>
        </p:grpSpPr>
        <p:sp>
          <p:nvSpPr>
            <p:cNvPr id="96" name="矩形 95"/>
            <p:cNvSpPr/>
            <p:nvPr/>
          </p:nvSpPr>
          <p:spPr>
            <a:xfrm>
              <a:off x="8413326" y="4218046"/>
              <a:ext cx="1132615" cy="377137"/>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7" name="文本框 232"/>
            <p:cNvSpPr txBox="1"/>
            <p:nvPr/>
          </p:nvSpPr>
          <p:spPr>
            <a:xfrm>
              <a:off x="8393786" y="4291088"/>
              <a:ext cx="1122259" cy="268689"/>
            </a:xfrm>
            <a:prstGeom prst="rect">
              <a:avLst/>
            </a:prstGeom>
            <a:noFill/>
            <a:ln w="3175">
              <a:noFill/>
              <a:prstDash val="solid"/>
            </a:ln>
          </p:spPr>
          <p:txBody>
            <a:bodyPr wrap="square" rtlCol="0">
              <a:spAutoFit/>
            </a:bodyPr>
            <a:lstStyle>
              <a:defPPr>
                <a:defRPr lang="zh-CN"/>
              </a:defPPr>
              <a:lvl1pPr algn="ctr">
                <a:defRPr sz="900">
                  <a:solidFill>
                    <a:schemeClr val="bg1"/>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弹性计算</a:t>
              </a:r>
              <a:endParaRPr lang="zh-CN" altLang="en-US" dirty="0">
                <a:solidFill>
                  <a:schemeClr val="tx1">
                    <a:lumMod val="85000"/>
                    <a:lumOff val="15000"/>
                  </a:schemeClr>
                </a:solidFill>
              </a:endParaRPr>
            </a:p>
          </p:txBody>
        </p:sp>
      </p:grpSp>
      <p:grpSp>
        <p:nvGrpSpPr>
          <p:cNvPr id="98" name="组合 22"/>
          <p:cNvGrpSpPr/>
          <p:nvPr/>
        </p:nvGrpSpPr>
        <p:grpSpPr>
          <a:xfrm>
            <a:off x="5544124" y="5540941"/>
            <a:ext cx="1118524" cy="248493"/>
            <a:chOff x="5677657" y="5168768"/>
            <a:chExt cx="1133312" cy="383084"/>
          </a:xfrm>
        </p:grpSpPr>
        <p:sp>
          <p:nvSpPr>
            <p:cNvPr id="99" name="矩形 98"/>
            <p:cNvSpPr/>
            <p:nvPr/>
          </p:nvSpPr>
          <p:spPr>
            <a:xfrm>
              <a:off x="5677657" y="5168768"/>
              <a:ext cx="1132615" cy="383084"/>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0" name="文本框 232"/>
            <p:cNvSpPr txBox="1"/>
            <p:nvPr/>
          </p:nvSpPr>
          <p:spPr>
            <a:xfrm>
              <a:off x="5688709" y="5228579"/>
              <a:ext cx="1122260" cy="272926"/>
            </a:xfrm>
            <a:prstGeom prst="rect">
              <a:avLst/>
            </a:prstGeom>
            <a:noFill/>
            <a:ln w="3175">
              <a:noFill/>
              <a:prstDash val="solid"/>
            </a:ln>
          </p:spPr>
          <p:txBody>
            <a:bodyPr wrap="square" rtlCol="0">
              <a:spAutoFit/>
            </a:bodyPr>
            <a:lstStyle>
              <a:defPPr>
                <a:defRPr lang="zh-CN"/>
              </a:defPPr>
              <a:lvl1pPr algn="ctr">
                <a:defRPr sz="900">
                  <a:solidFill>
                    <a:schemeClr val="bg1"/>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块存储</a:t>
              </a:r>
              <a:endParaRPr lang="zh-CN" altLang="en-US" dirty="0">
                <a:solidFill>
                  <a:schemeClr val="tx1">
                    <a:lumMod val="85000"/>
                    <a:lumOff val="15000"/>
                  </a:schemeClr>
                </a:solidFill>
              </a:endParaRPr>
            </a:p>
          </p:txBody>
        </p:sp>
      </p:grpSp>
      <p:grpSp>
        <p:nvGrpSpPr>
          <p:cNvPr id="101" name="组合 21"/>
          <p:cNvGrpSpPr/>
          <p:nvPr/>
        </p:nvGrpSpPr>
        <p:grpSpPr>
          <a:xfrm>
            <a:off x="8210445" y="5543222"/>
            <a:ext cx="1118524" cy="248493"/>
            <a:chOff x="8385739" y="5171852"/>
            <a:chExt cx="1152155" cy="377137"/>
          </a:xfrm>
        </p:grpSpPr>
        <p:sp>
          <p:nvSpPr>
            <p:cNvPr id="102" name="矩形 101"/>
            <p:cNvSpPr/>
            <p:nvPr/>
          </p:nvSpPr>
          <p:spPr>
            <a:xfrm>
              <a:off x="8405279" y="5171852"/>
              <a:ext cx="1132615" cy="377137"/>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3" name="文本框 232"/>
            <p:cNvSpPr txBox="1"/>
            <p:nvPr/>
          </p:nvSpPr>
          <p:spPr>
            <a:xfrm>
              <a:off x="8385739" y="5244894"/>
              <a:ext cx="1122259" cy="268689"/>
            </a:xfrm>
            <a:prstGeom prst="rect">
              <a:avLst/>
            </a:prstGeom>
            <a:noFill/>
            <a:ln w="3175">
              <a:noFill/>
              <a:prstDash val="solid"/>
            </a:ln>
          </p:spPr>
          <p:txBody>
            <a:bodyPr wrap="square" rtlCol="0">
              <a:spAutoFit/>
            </a:bodyPr>
            <a:lstStyle>
              <a:defPPr>
                <a:defRPr lang="zh-CN"/>
              </a:defPPr>
              <a:lvl1pPr algn="ctr">
                <a:defRPr sz="900">
                  <a:solidFill>
                    <a:schemeClr val="bg1"/>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资源编排</a:t>
              </a:r>
              <a:endParaRPr lang="zh-CN" altLang="en-US" dirty="0">
                <a:solidFill>
                  <a:schemeClr val="tx1">
                    <a:lumMod val="85000"/>
                    <a:lumOff val="15000"/>
                  </a:schemeClr>
                </a:solidFill>
              </a:endParaRPr>
            </a:p>
          </p:txBody>
        </p:sp>
      </p:grpSp>
      <p:grpSp>
        <p:nvGrpSpPr>
          <p:cNvPr id="104" name="组合 17"/>
          <p:cNvGrpSpPr/>
          <p:nvPr/>
        </p:nvGrpSpPr>
        <p:grpSpPr>
          <a:xfrm>
            <a:off x="5544124" y="4066785"/>
            <a:ext cx="1118524" cy="248493"/>
            <a:chOff x="5686447" y="3248103"/>
            <a:chExt cx="1133312" cy="383084"/>
          </a:xfrm>
        </p:grpSpPr>
        <p:sp>
          <p:nvSpPr>
            <p:cNvPr id="105" name="矩形 104"/>
            <p:cNvSpPr/>
            <p:nvPr/>
          </p:nvSpPr>
          <p:spPr>
            <a:xfrm>
              <a:off x="5686447" y="3248103"/>
              <a:ext cx="1132615" cy="383084"/>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6" name="文本框 232"/>
            <p:cNvSpPr txBox="1"/>
            <p:nvPr/>
          </p:nvSpPr>
          <p:spPr>
            <a:xfrm>
              <a:off x="5697499" y="3307914"/>
              <a:ext cx="1122260" cy="272926"/>
            </a:xfrm>
            <a:prstGeom prst="rect">
              <a:avLst/>
            </a:prstGeom>
            <a:noFill/>
            <a:ln w="3175">
              <a:noFill/>
              <a:prstDash val="solid"/>
            </a:ln>
          </p:spPr>
          <p:txBody>
            <a:bodyPr wrap="square" rtlCol="0">
              <a:spAutoFit/>
            </a:bodyPr>
            <a:lstStyle>
              <a:defPPr>
                <a:defRPr lang="zh-CN"/>
              </a:defPPr>
              <a:lvl1pPr algn="ctr">
                <a:defRPr sz="900">
                  <a:solidFill>
                    <a:schemeClr val="bg1"/>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共识机制</a:t>
              </a:r>
              <a:endParaRPr lang="zh-CN" altLang="en-US" dirty="0">
                <a:solidFill>
                  <a:schemeClr val="tx1">
                    <a:lumMod val="85000"/>
                    <a:lumOff val="15000"/>
                  </a:schemeClr>
                </a:solidFill>
              </a:endParaRPr>
            </a:p>
          </p:txBody>
        </p:sp>
      </p:grpSp>
      <p:grpSp>
        <p:nvGrpSpPr>
          <p:cNvPr id="107" name="组合 18"/>
          <p:cNvGrpSpPr/>
          <p:nvPr/>
        </p:nvGrpSpPr>
        <p:grpSpPr>
          <a:xfrm>
            <a:off x="6909676" y="4068311"/>
            <a:ext cx="1118524" cy="248493"/>
            <a:chOff x="7037617" y="3252083"/>
            <a:chExt cx="1160591" cy="379104"/>
          </a:xfrm>
        </p:grpSpPr>
        <p:sp>
          <p:nvSpPr>
            <p:cNvPr id="108" name="矩形 107"/>
            <p:cNvSpPr/>
            <p:nvPr/>
          </p:nvSpPr>
          <p:spPr>
            <a:xfrm>
              <a:off x="7037617" y="3252083"/>
              <a:ext cx="1132615" cy="379104"/>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9" name="文本框 232"/>
            <p:cNvSpPr txBox="1"/>
            <p:nvPr/>
          </p:nvSpPr>
          <p:spPr>
            <a:xfrm>
              <a:off x="7075949" y="3314888"/>
              <a:ext cx="1122259" cy="270091"/>
            </a:xfrm>
            <a:prstGeom prst="rect">
              <a:avLst/>
            </a:prstGeom>
            <a:noFill/>
            <a:ln w="3175">
              <a:noFill/>
              <a:prstDash val="solid"/>
            </a:ln>
          </p:spPr>
          <p:txBody>
            <a:bodyPr wrap="square" rtlCol="0">
              <a:spAutoFit/>
            </a:bodyPr>
            <a:lstStyle>
              <a:defPPr>
                <a:defRPr lang="zh-CN"/>
              </a:defPPr>
              <a:lvl1pPr algn="ctr">
                <a:defRPr sz="900">
                  <a:solidFill>
                    <a:schemeClr val="bg1"/>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节点共享</a:t>
              </a:r>
              <a:endParaRPr lang="zh-CN" altLang="en-US" dirty="0">
                <a:solidFill>
                  <a:schemeClr val="tx1">
                    <a:lumMod val="85000"/>
                    <a:lumOff val="15000"/>
                  </a:schemeClr>
                </a:solidFill>
              </a:endParaRPr>
            </a:p>
          </p:txBody>
        </p:sp>
      </p:grpSp>
      <p:grpSp>
        <p:nvGrpSpPr>
          <p:cNvPr id="110" name="组合 126"/>
          <p:cNvGrpSpPr/>
          <p:nvPr/>
        </p:nvGrpSpPr>
        <p:grpSpPr>
          <a:xfrm>
            <a:off x="2599051" y="5586336"/>
            <a:ext cx="1154939" cy="942959"/>
            <a:chOff x="2444474" y="5223330"/>
            <a:chExt cx="1189505" cy="1229488"/>
          </a:xfrm>
          <a:solidFill>
            <a:srgbClr val="EF535E"/>
          </a:solidFill>
        </p:grpSpPr>
        <p:sp>
          <p:nvSpPr>
            <p:cNvPr id="111" name="文本框 268"/>
            <p:cNvSpPr txBox="1"/>
            <p:nvPr/>
          </p:nvSpPr>
          <p:spPr>
            <a:xfrm>
              <a:off x="2448283" y="5223330"/>
              <a:ext cx="1185696" cy="261610"/>
            </a:xfrm>
            <a:prstGeom prst="rect">
              <a:avLst/>
            </a:prstGeom>
            <a:grpFill/>
            <a:ln w="3175">
              <a:solidFill>
                <a:srgbClr val="EF535E"/>
              </a:solidFill>
              <a:prstDash val="solid"/>
            </a:ln>
          </p:spPr>
          <p:txBody>
            <a:bodyPr wrap="square" rtlCol="0">
              <a:spAutoFit/>
            </a:bodyPr>
            <a:lstStyle>
              <a:defPPr>
                <a:defRPr lang="zh-CN"/>
              </a:defPPr>
              <a:lvl1pPr>
                <a:defRPr sz="1050">
                  <a:solidFill>
                    <a:schemeClr val="bg1"/>
                  </a:solidFill>
                  <a:latin typeface="微软雅黑" panose="020B0503020204020204" pitchFamily="34" charset="-122"/>
                  <a:ea typeface="微软雅黑" panose="020B0503020204020204" pitchFamily="34" charset="-122"/>
                </a:defRPr>
              </a:lvl1pPr>
            </a:lstStyle>
            <a:p>
              <a:pPr algn="ctr"/>
              <a:r>
                <a:rPr lang="zh-CN" altLang="en-US" dirty="0"/>
                <a:t>交易合规</a:t>
              </a:r>
              <a:endParaRPr lang="zh-CN" altLang="en-US" dirty="0"/>
            </a:p>
          </p:txBody>
        </p:sp>
        <p:sp>
          <p:nvSpPr>
            <p:cNvPr id="112" name="文本框 269"/>
            <p:cNvSpPr txBox="1"/>
            <p:nvPr/>
          </p:nvSpPr>
          <p:spPr>
            <a:xfrm>
              <a:off x="2446797" y="5545239"/>
              <a:ext cx="1185696" cy="261610"/>
            </a:xfrm>
            <a:prstGeom prst="rect">
              <a:avLst/>
            </a:prstGeom>
            <a:grpFill/>
            <a:ln w="3175">
              <a:solidFill>
                <a:srgbClr val="EF535E"/>
              </a:solidFill>
              <a:prstDash val="solid"/>
            </a:ln>
          </p:spPr>
          <p:txBody>
            <a:bodyPr wrap="square" rtlCol="0">
              <a:spAutoFit/>
            </a:bodyPr>
            <a:lstStyle>
              <a:defPPr>
                <a:defRPr lang="zh-CN"/>
              </a:defPPr>
              <a:lvl1pPr>
                <a:defRPr sz="1050">
                  <a:solidFill>
                    <a:schemeClr val="bg1"/>
                  </a:solidFill>
                  <a:latin typeface="微软雅黑" panose="020B0503020204020204" pitchFamily="34" charset="-122"/>
                  <a:ea typeface="微软雅黑" panose="020B0503020204020204" pitchFamily="34" charset="-122"/>
                </a:defRPr>
              </a:lvl1pPr>
            </a:lstStyle>
            <a:p>
              <a:pPr algn="ctr"/>
              <a:r>
                <a:rPr lang="zh-CN" altLang="en-US" dirty="0"/>
                <a:t>信息披露</a:t>
              </a:r>
              <a:endParaRPr lang="zh-CN" altLang="en-US" dirty="0"/>
            </a:p>
          </p:txBody>
        </p:sp>
        <p:sp>
          <p:nvSpPr>
            <p:cNvPr id="113" name="文本框 270"/>
            <p:cNvSpPr txBox="1"/>
            <p:nvPr/>
          </p:nvSpPr>
          <p:spPr>
            <a:xfrm>
              <a:off x="2446797" y="5867342"/>
              <a:ext cx="1185696" cy="261610"/>
            </a:xfrm>
            <a:prstGeom prst="rect">
              <a:avLst/>
            </a:prstGeom>
            <a:grpFill/>
            <a:ln w="3175">
              <a:solidFill>
                <a:srgbClr val="EF535E"/>
              </a:solidFill>
              <a:prstDash val="solid"/>
            </a:ln>
          </p:spPr>
          <p:txBody>
            <a:bodyPr wrap="square" rtlCol="0">
              <a:spAutoFit/>
            </a:bodyPr>
            <a:lstStyle>
              <a:defPPr>
                <a:defRPr lang="zh-CN"/>
              </a:defPPr>
              <a:lvl1pPr>
                <a:defRPr sz="1050">
                  <a:solidFill>
                    <a:schemeClr val="bg1"/>
                  </a:solidFill>
                  <a:latin typeface="微软雅黑" panose="020B0503020204020204" pitchFamily="34" charset="-122"/>
                  <a:ea typeface="微软雅黑" panose="020B0503020204020204" pitchFamily="34" charset="-122"/>
                </a:defRPr>
              </a:lvl1pPr>
            </a:lstStyle>
            <a:p>
              <a:pPr algn="ctr"/>
              <a:r>
                <a:rPr lang="zh-CN" altLang="en-US" dirty="0"/>
                <a:t>法律法规</a:t>
              </a:r>
              <a:endParaRPr lang="zh-CN" altLang="en-US" dirty="0"/>
            </a:p>
          </p:txBody>
        </p:sp>
        <p:sp>
          <p:nvSpPr>
            <p:cNvPr id="114" name="文本框 290"/>
            <p:cNvSpPr txBox="1"/>
            <p:nvPr/>
          </p:nvSpPr>
          <p:spPr>
            <a:xfrm>
              <a:off x="2444474" y="6198902"/>
              <a:ext cx="1185696" cy="253916"/>
            </a:xfrm>
            <a:prstGeom prst="rect">
              <a:avLst/>
            </a:prstGeom>
            <a:grpFill/>
            <a:ln w="3175">
              <a:solidFill>
                <a:srgbClr val="EF535E"/>
              </a:solidFill>
              <a:prstDash val="solid"/>
            </a:ln>
          </p:spPr>
          <p:txBody>
            <a:bodyPr wrap="square" rtlCol="0">
              <a:spAutoFit/>
            </a:bodyPr>
            <a:lstStyle>
              <a:defPPr>
                <a:defRPr lang="zh-CN"/>
              </a:defPPr>
              <a:lvl1pPr>
                <a:defRPr sz="1050">
                  <a:solidFill>
                    <a:schemeClr val="bg1"/>
                  </a:solidFill>
                  <a:latin typeface="微软雅黑" panose="020B0503020204020204" pitchFamily="34" charset="-122"/>
                  <a:ea typeface="微软雅黑" panose="020B0503020204020204" pitchFamily="34" charset="-122"/>
                </a:defRPr>
              </a:lvl1pPr>
            </a:lstStyle>
            <a:p>
              <a:pPr algn="ctr"/>
              <a:r>
                <a:rPr lang="zh-CN" altLang="en-US" dirty="0"/>
                <a:t>金融诚信大数据</a:t>
              </a:r>
              <a:endParaRPr lang="zh-CN" altLang="en-US" dirty="0"/>
            </a:p>
          </p:txBody>
        </p:sp>
      </p:grpSp>
      <p:grpSp>
        <p:nvGrpSpPr>
          <p:cNvPr id="115" name="组合 151"/>
          <p:cNvGrpSpPr/>
          <p:nvPr/>
        </p:nvGrpSpPr>
        <p:grpSpPr>
          <a:xfrm>
            <a:off x="5534877" y="2686894"/>
            <a:ext cx="3894288" cy="201396"/>
            <a:chOff x="5528588" y="1443873"/>
            <a:chExt cx="3841187" cy="262592"/>
          </a:xfrm>
          <a:noFill/>
        </p:grpSpPr>
        <p:sp>
          <p:nvSpPr>
            <p:cNvPr id="116" name="矩形 115"/>
            <p:cNvSpPr/>
            <p:nvPr/>
          </p:nvSpPr>
          <p:spPr>
            <a:xfrm>
              <a:off x="5528588" y="1443873"/>
              <a:ext cx="3841187" cy="262592"/>
            </a:xfrm>
            <a:prstGeom prst="rect">
              <a:avLst/>
            </a:prstGeom>
            <a:grpFill/>
            <a:ln w="3175">
              <a:solidFill>
                <a:srgbClr val="58DCE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17" name="文本框 231"/>
            <p:cNvSpPr txBox="1"/>
            <p:nvPr/>
          </p:nvSpPr>
          <p:spPr>
            <a:xfrm>
              <a:off x="6929385" y="1446291"/>
              <a:ext cx="1534862" cy="253916"/>
            </a:xfrm>
            <a:prstGeom prst="rect">
              <a:avLst/>
            </a:prstGeom>
            <a:grpFill/>
            <a:ln w="3175">
              <a:noFill/>
              <a:prstDash val="solid"/>
            </a:ln>
          </p:spPr>
          <p:txBody>
            <a:bodyPr wrap="square" rtlCol="0">
              <a:spAutoFit/>
            </a:bodyPr>
            <a:lstStyle/>
            <a:p>
              <a:r>
                <a:rPr lang="zh-CN" altLang="en-US" sz="1050" dirty="0">
                  <a:solidFill>
                    <a:schemeClr val="bg1"/>
                  </a:solidFill>
                  <a:latin typeface="微软雅黑" panose="020B0503020204020204" pitchFamily="34" charset="-122"/>
                  <a:ea typeface="微软雅黑" panose="020B0503020204020204" pitchFamily="34" charset="-122"/>
                </a:rPr>
                <a:t>接口（权限认证）</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nvGrpSpPr>
          <p:cNvPr id="118" name="组合 283"/>
          <p:cNvGrpSpPr/>
          <p:nvPr/>
        </p:nvGrpSpPr>
        <p:grpSpPr>
          <a:xfrm>
            <a:off x="4313101" y="4648202"/>
            <a:ext cx="738654" cy="610570"/>
            <a:chOff x="4452109" y="2404516"/>
            <a:chExt cx="793533" cy="796099"/>
          </a:xfrm>
          <a:noFill/>
        </p:grpSpPr>
        <p:sp>
          <p:nvSpPr>
            <p:cNvPr id="119" name="椭圆 118"/>
            <p:cNvSpPr/>
            <p:nvPr/>
          </p:nvSpPr>
          <p:spPr>
            <a:xfrm>
              <a:off x="4452109" y="2404516"/>
              <a:ext cx="786514" cy="796099"/>
            </a:xfrm>
            <a:prstGeom prst="ellipse">
              <a:avLst/>
            </a:prstGeom>
            <a:grpFill/>
            <a:ln w="3175" cap="flat" cmpd="sng" algn="ctr">
              <a:solidFill>
                <a:schemeClr val="bg1"/>
              </a:solidFill>
              <a:prstDash val="solid"/>
              <a:miter lim="800000"/>
            </a:ln>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0" name="文本框 285"/>
            <p:cNvSpPr txBox="1"/>
            <p:nvPr/>
          </p:nvSpPr>
          <p:spPr>
            <a:xfrm>
              <a:off x="4474761" y="2639917"/>
              <a:ext cx="770881" cy="307777"/>
            </a:xfrm>
            <a:prstGeom prst="rect">
              <a:avLst/>
            </a:prstGeom>
            <a:grpFill/>
            <a:ln w="3175">
              <a:noFill/>
              <a:prstDash val="solid"/>
            </a:ln>
          </p:spPr>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大数据</a:t>
              </a:r>
              <a:endPar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21" name="组合 153"/>
          <p:cNvGrpSpPr/>
          <p:nvPr/>
        </p:nvGrpSpPr>
        <p:grpSpPr>
          <a:xfrm>
            <a:off x="6843063" y="4810944"/>
            <a:ext cx="1118524" cy="248493"/>
            <a:chOff x="7036874" y="4218942"/>
            <a:chExt cx="1160591" cy="379104"/>
          </a:xfrm>
          <a:noFill/>
        </p:grpSpPr>
        <p:sp>
          <p:nvSpPr>
            <p:cNvPr id="122" name="矩形 121"/>
            <p:cNvSpPr/>
            <p:nvPr/>
          </p:nvSpPr>
          <p:spPr>
            <a:xfrm>
              <a:off x="7036874" y="4218942"/>
              <a:ext cx="1132615" cy="379104"/>
            </a:xfrm>
            <a:prstGeom prst="rect">
              <a:avLst/>
            </a:prstGeom>
            <a:grpFill/>
            <a:ln w="3175">
              <a:solidFill>
                <a:srgbClr val="58DCE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23" name="文本框 232"/>
            <p:cNvSpPr txBox="1"/>
            <p:nvPr/>
          </p:nvSpPr>
          <p:spPr>
            <a:xfrm>
              <a:off x="7075206" y="4281747"/>
              <a:ext cx="1122259" cy="270091"/>
            </a:xfrm>
            <a:prstGeom prst="rect">
              <a:avLst/>
            </a:prstGeom>
            <a:grpFill/>
            <a:ln w="3175">
              <a:noFill/>
              <a:prstDash val="solid"/>
            </a:ln>
          </p:spPr>
          <p:txBody>
            <a:bodyPr wrap="square" rtlCol="0">
              <a:spAutoFit/>
            </a:bodyPr>
            <a:lstStyle>
              <a:defPPr>
                <a:defRPr lang="zh-CN"/>
              </a:defPPr>
              <a:lvl1pPr algn="ctr">
                <a:defRPr sz="900">
                  <a:solidFill>
                    <a:schemeClr val="bg1"/>
                  </a:solidFill>
                  <a:latin typeface="微软雅黑" panose="020B0503020204020204" pitchFamily="34" charset="-122"/>
                  <a:ea typeface="微软雅黑" panose="020B0503020204020204" pitchFamily="34" charset="-122"/>
                </a:defRPr>
              </a:lvl1pPr>
            </a:lstStyle>
            <a:p>
              <a:r>
                <a:rPr lang="zh-CN" altLang="en-US" dirty="0"/>
                <a:t>云服务器</a:t>
              </a:r>
              <a:endParaRPr lang="zh-CN" altLang="en-US" dirty="0"/>
            </a:p>
          </p:txBody>
        </p:sp>
      </p:grpSp>
      <p:grpSp>
        <p:nvGrpSpPr>
          <p:cNvPr id="124" name="组合 154"/>
          <p:cNvGrpSpPr/>
          <p:nvPr/>
        </p:nvGrpSpPr>
        <p:grpSpPr>
          <a:xfrm>
            <a:off x="4952715" y="6292531"/>
            <a:ext cx="4636494" cy="205572"/>
            <a:chOff x="4954362" y="6145118"/>
            <a:chExt cx="4573272" cy="268037"/>
          </a:xfrm>
          <a:noFill/>
        </p:grpSpPr>
        <p:sp>
          <p:nvSpPr>
            <p:cNvPr id="125" name="矩形 124"/>
            <p:cNvSpPr/>
            <p:nvPr/>
          </p:nvSpPr>
          <p:spPr>
            <a:xfrm>
              <a:off x="4954362" y="6145118"/>
              <a:ext cx="4573272" cy="262592"/>
            </a:xfrm>
            <a:prstGeom prst="rect">
              <a:avLst/>
            </a:prstGeom>
            <a:grpFill/>
            <a:ln w="3175">
              <a:solidFill>
                <a:srgbClr val="58DCE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26" name="文本框 231"/>
            <p:cNvSpPr txBox="1"/>
            <p:nvPr/>
          </p:nvSpPr>
          <p:spPr>
            <a:xfrm>
              <a:off x="5984591" y="6159239"/>
              <a:ext cx="2803764" cy="253916"/>
            </a:xfrm>
            <a:prstGeom prst="rect">
              <a:avLst/>
            </a:prstGeom>
            <a:grpFill/>
            <a:ln w="3175">
              <a:noFill/>
              <a:prstDash val="solid"/>
            </a:ln>
          </p:spPr>
          <p:txBody>
            <a:bodyPr wrap="square" rtlCol="0">
              <a:spAutoFit/>
            </a:bodyPr>
            <a:lstStyle/>
            <a:p>
              <a:r>
                <a:rPr lang="zh-CN" altLang="en-US" sz="1050" dirty="0">
                  <a:solidFill>
                    <a:schemeClr val="bg1"/>
                  </a:solidFill>
                  <a:latin typeface="微软雅黑" panose="020B0503020204020204" pitchFamily="34" charset="-122"/>
                  <a:ea typeface="微软雅黑" panose="020B0503020204020204" pitchFamily="34" charset="-122"/>
                </a:rPr>
                <a:t>安全（态势识别、安全众测、高防</a:t>
              </a:r>
              <a:r>
                <a:rPr lang="en-US" altLang="zh-CN" sz="1050" dirty="0">
                  <a:solidFill>
                    <a:schemeClr val="bg1"/>
                  </a:solidFill>
                  <a:latin typeface="微软雅黑" panose="020B0503020204020204" pitchFamily="34" charset="-122"/>
                  <a:ea typeface="微软雅黑" panose="020B0503020204020204" pitchFamily="34" charset="-122"/>
                </a:rPr>
                <a:t>IP</a:t>
              </a:r>
              <a:r>
                <a:rPr lang="zh-CN" altLang="en-US" sz="1050">
                  <a:solidFill>
                    <a:schemeClr val="bg1"/>
                  </a:solidFill>
                  <a:latin typeface="微软雅黑" panose="020B0503020204020204" pitchFamily="34" charset="-122"/>
                  <a:ea typeface="微软雅黑" panose="020B0503020204020204" pitchFamily="34" charset="-122"/>
                </a:rPr>
                <a:t>）</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nvGrpSpPr>
          <p:cNvPr id="127" name="组合 155"/>
          <p:cNvGrpSpPr/>
          <p:nvPr/>
        </p:nvGrpSpPr>
        <p:grpSpPr>
          <a:xfrm>
            <a:off x="6839156" y="5542468"/>
            <a:ext cx="1118524" cy="248493"/>
            <a:chOff x="7028827" y="5172748"/>
            <a:chExt cx="1160591" cy="379104"/>
          </a:xfrm>
          <a:noFill/>
        </p:grpSpPr>
        <p:sp>
          <p:nvSpPr>
            <p:cNvPr id="128" name="矩形 127"/>
            <p:cNvSpPr/>
            <p:nvPr/>
          </p:nvSpPr>
          <p:spPr>
            <a:xfrm>
              <a:off x="7028827" y="5172748"/>
              <a:ext cx="1132615" cy="379104"/>
            </a:xfrm>
            <a:prstGeom prst="rect">
              <a:avLst/>
            </a:prstGeom>
            <a:grpFill/>
            <a:ln w="3175">
              <a:solidFill>
                <a:srgbClr val="58DCE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29" name="文本框 232"/>
            <p:cNvSpPr txBox="1"/>
            <p:nvPr/>
          </p:nvSpPr>
          <p:spPr>
            <a:xfrm>
              <a:off x="7067159" y="5235553"/>
              <a:ext cx="1122259" cy="270091"/>
            </a:xfrm>
            <a:prstGeom prst="rect">
              <a:avLst/>
            </a:prstGeom>
            <a:grpFill/>
            <a:ln w="3175">
              <a:noFill/>
              <a:prstDash val="solid"/>
            </a:ln>
          </p:spPr>
          <p:txBody>
            <a:bodyPr wrap="square" rtlCol="0">
              <a:spAutoFit/>
            </a:bodyPr>
            <a:lstStyle>
              <a:defPPr>
                <a:defRPr lang="zh-CN"/>
              </a:defPPr>
              <a:lvl1pPr algn="ctr">
                <a:defRPr sz="900">
                  <a:solidFill>
                    <a:schemeClr val="bg1"/>
                  </a:solidFill>
                  <a:latin typeface="微软雅黑" panose="020B0503020204020204" pitchFamily="34" charset="-122"/>
                  <a:ea typeface="微软雅黑" panose="020B0503020204020204" pitchFamily="34" charset="-122"/>
                </a:defRPr>
              </a:lvl1pPr>
            </a:lstStyle>
            <a:p>
              <a:r>
                <a:rPr lang="zh-CN" altLang="en-US" dirty="0"/>
                <a:t>容器服务</a:t>
              </a:r>
              <a:endParaRPr lang="zh-CN" altLang="en-US" dirty="0"/>
            </a:p>
          </p:txBody>
        </p:sp>
      </p:grpSp>
      <p:grpSp>
        <p:nvGrpSpPr>
          <p:cNvPr id="130" name="组合 164"/>
          <p:cNvGrpSpPr/>
          <p:nvPr/>
        </p:nvGrpSpPr>
        <p:grpSpPr>
          <a:xfrm>
            <a:off x="8301714" y="4069066"/>
            <a:ext cx="1118524" cy="248493"/>
            <a:chOff x="8394529" y="3251187"/>
            <a:chExt cx="1133105" cy="377137"/>
          </a:xfrm>
          <a:noFill/>
        </p:grpSpPr>
        <p:sp>
          <p:nvSpPr>
            <p:cNvPr id="131" name="矩形 130"/>
            <p:cNvSpPr/>
            <p:nvPr/>
          </p:nvSpPr>
          <p:spPr>
            <a:xfrm>
              <a:off x="8395019" y="3251187"/>
              <a:ext cx="1132615" cy="377137"/>
            </a:xfrm>
            <a:prstGeom prst="rect">
              <a:avLst/>
            </a:prstGeom>
            <a:grpFill/>
            <a:ln w="3175">
              <a:solidFill>
                <a:srgbClr val="58DCE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32" name="文本框 232"/>
            <p:cNvSpPr txBox="1"/>
            <p:nvPr/>
          </p:nvSpPr>
          <p:spPr>
            <a:xfrm>
              <a:off x="8394529" y="3324229"/>
              <a:ext cx="1122259" cy="268689"/>
            </a:xfrm>
            <a:prstGeom prst="rect">
              <a:avLst/>
            </a:prstGeom>
            <a:grpFill/>
            <a:ln w="3175">
              <a:noFill/>
              <a:prstDash val="solid"/>
            </a:ln>
          </p:spPr>
          <p:txBody>
            <a:bodyPr wrap="square" rtlCol="0">
              <a:spAutoFit/>
            </a:bodyPr>
            <a:lstStyle>
              <a:defPPr>
                <a:defRPr lang="zh-CN"/>
              </a:defPPr>
              <a:lvl1pPr algn="ctr">
                <a:defRPr sz="900">
                  <a:solidFill>
                    <a:schemeClr val="bg1"/>
                  </a:solidFill>
                  <a:latin typeface="微软雅黑" panose="020B0503020204020204" pitchFamily="34" charset="-122"/>
                  <a:ea typeface="微软雅黑" panose="020B0503020204020204" pitchFamily="34" charset="-122"/>
                </a:defRPr>
              </a:lvl1pPr>
            </a:lstStyle>
            <a:p>
              <a:r>
                <a:rPr lang="zh-CN" altLang="en-US" dirty="0"/>
                <a:t>云数据库</a:t>
              </a:r>
              <a:endParaRPr lang="zh-CN" altLang="en-US" dirty="0"/>
            </a:p>
          </p:txBody>
        </p:sp>
      </p:grpSp>
      <p:grpSp>
        <p:nvGrpSpPr>
          <p:cNvPr id="133" name="组合 14"/>
          <p:cNvGrpSpPr/>
          <p:nvPr/>
        </p:nvGrpSpPr>
        <p:grpSpPr>
          <a:xfrm>
            <a:off x="5544124" y="3296628"/>
            <a:ext cx="1118524" cy="248493"/>
            <a:chOff x="5639617" y="2246106"/>
            <a:chExt cx="1183367" cy="383084"/>
          </a:xfrm>
        </p:grpSpPr>
        <p:sp>
          <p:nvSpPr>
            <p:cNvPr id="134" name="矩形 133"/>
            <p:cNvSpPr/>
            <p:nvPr/>
          </p:nvSpPr>
          <p:spPr>
            <a:xfrm>
              <a:off x="5639617" y="2246106"/>
              <a:ext cx="1182639" cy="383084"/>
            </a:xfrm>
            <a:prstGeom prst="rect">
              <a:avLst/>
            </a:prstGeom>
            <a:noFill/>
            <a:ln w="3175">
              <a:solidFill>
                <a:srgbClr val="58DCE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35" name="文本框 232"/>
            <p:cNvSpPr txBox="1"/>
            <p:nvPr/>
          </p:nvSpPr>
          <p:spPr>
            <a:xfrm>
              <a:off x="5651158" y="2305917"/>
              <a:ext cx="1171826" cy="272926"/>
            </a:xfrm>
            <a:prstGeom prst="rect">
              <a:avLst/>
            </a:prstGeom>
            <a:noFill/>
            <a:ln w="3175">
              <a:noFill/>
              <a:prstDash val="solid"/>
            </a:ln>
          </p:spPr>
          <p:txBody>
            <a:bodyPr wrap="square" rtlCol="0">
              <a:spAutoFit/>
            </a:bodyPr>
            <a:lstStyle/>
            <a:p>
              <a:pPr algn="ctr"/>
              <a:r>
                <a:rPr lang="zh-CN" altLang="en-US" sz="900" dirty="0">
                  <a:solidFill>
                    <a:schemeClr val="bg1"/>
                  </a:solidFill>
                  <a:latin typeface="微软雅黑" panose="020B0503020204020204" pitchFamily="34" charset="-122"/>
                  <a:ea typeface="微软雅黑" panose="020B0503020204020204" pitchFamily="34" charset="-122"/>
                </a:rPr>
                <a:t>流式计算</a:t>
              </a:r>
              <a:endParaRPr lang="zh-CN" altLang="en-US" sz="900" dirty="0">
                <a:solidFill>
                  <a:schemeClr val="bg1"/>
                </a:solidFill>
                <a:latin typeface="微软雅黑" panose="020B0503020204020204" pitchFamily="34" charset="-122"/>
                <a:ea typeface="微软雅黑" panose="020B0503020204020204" pitchFamily="34" charset="-122"/>
              </a:endParaRPr>
            </a:p>
          </p:txBody>
        </p:sp>
      </p:grpSp>
      <p:grpSp>
        <p:nvGrpSpPr>
          <p:cNvPr id="136" name="组合 15"/>
          <p:cNvGrpSpPr/>
          <p:nvPr/>
        </p:nvGrpSpPr>
        <p:grpSpPr>
          <a:xfrm>
            <a:off x="6903054" y="3298154"/>
            <a:ext cx="1118524" cy="248493"/>
            <a:chOff x="7050464" y="2250086"/>
            <a:chExt cx="1211851" cy="379104"/>
          </a:xfrm>
        </p:grpSpPr>
        <p:sp>
          <p:nvSpPr>
            <p:cNvPr id="137" name="矩形 136"/>
            <p:cNvSpPr/>
            <p:nvPr/>
          </p:nvSpPr>
          <p:spPr>
            <a:xfrm>
              <a:off x="7050464" y="2250086"/>
              <a:ext cx="1182639" cy="379104"/>
            </a:xfrm>
            <a:prstGeom prst="rect">
              <a:avLst/>
            </a:prstGeom>
            <a:noFill/>
            <a:ln w="3175">
              <a:solidFill>
                <a:srgbClr val="58DCE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38" name="文本框 232"/>
            <p:cNvSpPr txBox="1"/>
            <p:nvPr/>
          </p:nvSpPr>
          <p:spPr>
            <a:xfrm>
              <a:off x="7090489" y="2312891"/>
              <a:ext cx="1171826" cy="270091"/>
            </a:xfrm>
            <a:prstGeom prst="rect">
              <a:avLst/>
            </a:prstGeom>
            <a:noFill/>
            <a:ln w="3175">
              <a:noFill/>
              <a:prstDash val="solid"/>
            </a:ln>
          </p:spPr>
          <p:txBody>
            <a:bodyPr wrap="square" rtlCol="0">
              <a:spAutoFit/>
            </a:bodyPr>
            <a:lstStyle>
              <a:defPPr>
                <a:defRPr lang="zh-CN"/>
              </a:defPPr>
              <a:lvl1pPr algn="ctr">
                <a:defRPr sz="900">
                  <a:solidFill>
                    <a:schemeClr val="bg1"/>
                  </a:solidFill>
                  <a:latin typeface="微软雅黑" panose="020B0503020204020204" pitchFamily="34" charset="-122"/>
                  <a:ea typeface="微软雅黑" panose="020B0503020204020204" pitchFamily="34" charset="-122"/>
                </a:defRPr>
              </a:lvl1pPr>
            </a:lstStyle>
            <a:p>
              <a:r>
                <a:rPr lang="zh-CN" altLang="en-US" dirty="0"/>
                <a:t>开放搜索</a:t>
              </a:r>
              <a:endParaRPr lang="zh-CN" altLang="en-US" dirty="0"/>
            </a:p>
          </p:txBody>
        </p:sp>
      </p:grpSp>
      <p:grpSp>
        <p:nvGrpSpPr>
          <p:cNvPr id="139" name="组合 16"/>
          <p:cNvGrpSpPr/>
          <p:nvPr/>
        </p:nvGrpSpPr>
        <p:grpSpPr>
          <a:xfrm>
            <a:off x="8289642" y="3298909"/>
            <a:ext cx="1118524" cy="248493"/>
            <a:chOff x="8467306" y="2249190"/>
            <a:chExt cx="1183151" cy="377137"/>
          </a:xfrm>
        </p:grpSpPr>
        <p:sp>
          <p:nvSpPr>
            <p:cNvPr id="140" name="矩形 139"/>
            <p:cNvSpPr/>
            <p:nvPr/>
          </p:nvSpPr>
          <p:spPr>
            <a:xfrm>
              <a:off x="8467818" y="2249190"/>
              <a:ext cx="1182639" cy="377137"/>
            </a:xfrm>
            <a:prstGeom prst="rect">
              <a:avLst/>
            </a:prstGeom>
            <a:noFill/>
            <a:ln w="3175">
              <a:solidFill>
                <a:srgbClr val="58DCE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41" name="文本框 232"/>
            <p:cNvSpPr txBox="1"/>
            <p:nvPr/>
          </p:nvSpPr>
          <p:spPr>
            <a:xfrm>
              <a:off x="8467306" y="2322232"/>
              <a:ext cx="1171826" cy="268689"/>
            </a:xfrm>
            <a:prstGeom prst="rect">
              <a:avLst/>
            </a:prstGeom>
            <a:noFill/>
            <a:ln w="3175">
              <a:noFill/>
              <a:prstDash val="solid"/>
            </a:ln>
          </p:spPr>
          <p:txBody>
            <a:bodyPr wrap="square" rtlCol="0">
              <a:spAutoFit/>
            </a:bodyPr>
            <a:lstStyle>
              <a:defPPr>
                <a:defRPr lang="zh-CN"/>
              </a:defPPr>
              <a:lvl1pPr algn="ctr">
                <a:defRPr sz="900">
                  <a:solidFill>
                    <a:schemeClr val="bg1"/>
                  </a:solidFill>
                  <a:latin typeface="微软雅黑" panose="020B0503020204020204" pitchFamily="34" charset="-122"/>
                  <a:ea typeface="微软雅黑" panose="020B0503020204020204" pitchFamily="34" charset="-122"/>
                </a:defRPr>
              </a:lvl1pPr>
            </a:lstStyle>
            <a:p>
              <a:r>
                <a:rPr lang="zh-CN" altLang="en-US" dirty="0"/>
                <a:t>用户图谱</a:t>
              </a:r>
              <a:endParaRPr lang="zh-CN" altLang="en-US" dirty="0"/>
            </a:p>
          </p:txBody>
        </p:sp>
      </p:grpSp>
      <p:grpSp>
        <p:nvGrpSpPr>
          <p:cNvPr id="142" name="组合 184"/>
          <p:cNvGrpSpPr/>
          <p:nvPr/>
        </p:nvGrpSpPr>
        <p:grpSpPr>
          <a:xfrm>
            <a:off x="9803994" y="5597865"/>
            <a:ext cx="1821265" cy="989216"/>
            <a:chOff x="9867387" y="5230042"/>
            <a:chExt cx="1875773" cy="1289800"/>
          </a:xfrm>
          <a:solidFill>
            <a:srgbClr val="EF535E"/>
          </a:solidFill>
        </p:grpSpPr>
        <p:sp>
          <p:nvSpPr>
            <p:cNvPr id="143" name="矩形 142"/>
            <p:cNvSpPr/>
            <p:nvPr/>
          </p:nvSpPr>
          <p:spPr>
            <a:xfrm>
              <a:off x="9867387" y="5230042"/>
              <a:ext cx="1875773" cy="1289800"/>
            </a:xfrm>
            <a:prstGeom prst="rect">
              <a:avLst/>
            </a:prstGeom>
            <a:solidFill>
              <a:srgbClr val="EF535E"/>
            </a:solidFill>
            <a:ln w="3175">
              <a:solidFill>
                <a:srgbClr val="EF53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44" name="文本框 264"/>
            <p:cNvSpPr txBox="1"/>
            <p:nvPr/>
          </p:nvSpPr>
          <p:spPr>
            <a:xfrm>
              <a:off x="10080019" y="5644887"/>
              <a:ext cx="1440159" cy="461665"/>
            </a:xfrm>
            <a:prstGeom prst="rect">
              <a:avLst/>
            </a:prstGeom>
            <a:grpFill/>
            <a:ln w="3175">
              <a:solidFill>
                <a:srgbClr val="EF535E"/>
              </a:solidFill>
              <a:prstDash val="solid"/>
            </a:ln>
          </p:spPr>
          <p:txBody>
            <a:bodyPr wrap="squar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易董</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145" name="矩形 144"/>
          <p:cNvSpPr/>
          <p:nvPr/>
        </p:nvSpPr>
        <p:spPr>
          <a:xfrm>
            <a:off x="7894265" y="2222605"/>
            <a:ext cx="1735983" cy="235183"/>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chemeClr val="bg1"/>
              </a:solidFill>
              <a:latin typeface="微软雅黑" panose="020B0503020204020204" pitchFamily="34" charset="-122"/>
              <a:ea typeface="微软雅黑" panose="020B0503020204020204" pitchFamily="34" charset="-122"/>
            </a:endParaRPr>
          </a:p>
        </p:txBody>
      </p:sp>
      <p:sp>
        <p:nvSpPr>
          <p:cNvPr id="146" name="矩形 145"/>
          <p:cNvSpPr/>
          <p:nvPr/>
        </p:nvSpPr>
        <p:spPr>
          <a:xfrm>
            <a:off x="5854886" y="2222605"/>
            <a:ext cx="1747888" cy="235183"/>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chemeClr val="bg1"/>
              </a:solidFill>
              <a:latin typeface="微软雅黑" panose="020B0503020204020204" pitchFamily="34" charset="-122"/>
              <a:ea typeface="微软雅黑" panose="020B0503020204020204" pitchFamily="34" charset="-122"/>
            </a:endParaRPr>
          </a:p>
        </p:txBody>
      </p:sp>
      <p:sp>
        <p:nvSpPr>
          <p:cNvPr id="147" name="矩形 146"/>
          <p:cNvSpPr/>
          <p:nvPr/>
        </p:nvSpPr>
        <p:spPr>
          <a:xfrm>
            <a:off x="3833550" y="2221387"/>
            <a:ext cx="1735983" cy="235183"/>
          </a:xfrm>
          <a:prstGeom prst="rect">
            <a:avLst/>
          </a:prstGeom>
          <a:noFill/>
          <a:ln w="3175">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chemeClr val="bg1"/>
              </a:solidFill>
              <a:latin typeface="微软雅黑" panose="020B0503020204020204" pitchFamily="34" charset="-122"/>
              <a:ea typeface="微软雅黑" panose="020B0503020204020204" pitchFamily="34" charset="-122"/>
            </a:endParaRPr>
          </a:p>
        </p:txBody>
      </p:sp>
      <p:grpSp>
        <p:nvGrpSpPr>
          <p:cNvPr id="148" name="组合 8"/>
          <p:cNvGrpSpPr/>
          <p:nvPr/>
        </p:nvGrpSpPr>
        <p:grpSpPr>
          <a:xfrm>
            <a:off x="3833551" y="2199635"/>
            <a:ext cx="5796283" cy="4294288"/>
            <a:chOff x="3734971" y="815780"/>
            <a:chExt cx="5969758" cy="5599155"/>
          </a:xfrm>
        </p:grpSpPr>
        <p:grpSp>
          <p:nvGrpSpPr>
            <p:cNvPr id="149" name="组合 222"/>
            <p:cNvGrpSpPr/>
            <p:nvPr/>
          </p:nvGrpSpPr>
          <p:grpSpPr>
            <a:xfrm>
              <a:off x="5487219" y="1451098"/>
              <a:ext cx="4010840" cy="262592"/>
              <a:chOff x="5528588" y="1443873"/>
              <a:chExt cx="3841187" cy="262592"/>
            </a:xfrm>
            <a:solidFill>
              <a:srgbClr val="EF535E"/>
            </a:solidFill>
          </p:grpSpPr>
          <p:sp>
            <p:nvSpPr>
              <p:cNvPr id="188" name="矩形 187"/>
              <p:cNvSpPr/>
              <p:nvPr/>
            </p:nvSpPr>
            <p:spPr>
              <a:xfrm>
                <a:off x="5528588" y="1443873"/>
                <a:ext cx="3841187" cy="262592"/>
              </a:xfrm>
              <a:prstGeom prst="rect">
                <a:avLst/>
              </a:prstGeom>
              <a:grpFill/>
              <a:ln w="3175">
                <a:solidFill>
                  <a:srgbClr val="EF53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89" name="文本框 231"/>
              <p:cNvSpPr txBox="1"/>
              <p:nvPr/>
            </p:nvSpPr>
            <p:spPr>
              <a:xfrm>
                <a:off x="6929385" y="1446291"/>
                <a:ext cx="1534862" cy="253916"/>
              </a:xfrm>
              <a:prstGeom prst="rect">
                <a:avLst/>
              </a:prstGeom>
              <a:grpFill/>
              <a:ln w="3175">
                <a:solidFill>
                  <a:srgbClr val="EF535E"/>
                </a:solidFill>
                <a:prstDash val="solid"/>
              </a:ln>
            </p:spPr>
            <p:txBody>
              <a:bodyPr wrap="square" rtlCol="0">
                <a:spAutoFit/>
              </a:bodyPr>
              <a:lstStyle/>
              <a:p>
                <a:r>
                  <a:rPr lang="zh-CN" altLang="en-US" sz="1050" dirty="0">
                    <a:solidFill>
                      <a:schemeClr val="bg1"/>
                    </a:solidFill>
                    <a:latin typeface="微软雅黑" panose="020B0503020204020204" pitchFamily="34" charset="-122"/>
                    <a:ea typeface="微软雅黑" panose="020B0503020204020204" pitchFamily="34" charset="-122"/>
                  </a:rPr>
                  <a:t>接口（权限认证）</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nvGrpSpPr>
            <p:cNvPr id="150" name="组合 283"/>
            <p:cNvGrpSpPr/>
            <p:nvPr/>
          </p:nvGrpSpPr>
          <p:grpSpPr>
            <a:xfrm>
              <a:off x="4189839" y="4008366"/>
              <a:ext cx="804929" cy="796099"/>
              <a:chOff x="4414730" y="2404516"/>
              <a:chExt cx="770881" cy="796099"/>
            </a:xfrm>
            <a:solidFill>
              <a:srgbClr val="EF535E"/>
            </a:solidFill>
          </p:grpSpPr>
          <p:sp>
            <p:nvSpPr>
              <p:cNvPr id="186" name="椭圆 185"/>
              <p:cNvSpPr/>
              <p:nvPr/>
            </p:nvSpPr>
            <p:spPr>
              <a:xfrm>
                <a:off x="4452109" y="2404516"/>
                <a:ext cx="682092" cy="796099"/>
              </a:xfrm>
              <a:prstGeom prst="ellipse">
                <a:avLst/>
              </a:prstGeom>
              <a:grpFill/>
              <a:ln w="3175" cap="flat" cmpd="sng" algn="ctr">
                <a:solidFill>
                  <a:srgbClr val="EF535E"/>
                </a:solidFill>
                <a:prstDash val="solid"/>
                <a:miter lim="800000"/>
              </a:ln>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7" name="文本框 285"/>
              <p:cNvSpPr txBox="1"/>
              <p:nvPr/>
            </p:nvSpPr>
            <p:spPr>
              <a:xfrm>
                <a:off x="4414730" y="2602486"/>
                <a:ext cx="770881" cy="307777"/>
              </a:xfrm>
              <a:prstGeom prst="rect">
                <a:avLst/>
              </a:prstGeom>
              <a:noFill/>
              <a:ln w="3175">
                <a:noFill/>
                <a:prstDash val="solid"/>
              </a:ln>
            </p:spPr>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大数据</a:t>
                </a:r>
                <a:endPar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51" name="组合 224"/>
            <p:cNvGrpSpPr/>
            <p:nvPr/>
          </p:nvGrpSpPr>
          <p:grpSpPr>
            <a:xfrm>
              <a:off x="6834562" y="4220564"/>
              <a:ext cx="1124232" cy="324000"/>
              <a:chOff x="7036874" y="4218942"/>
              <a:chExt cx="1132615" cy="379104"/>
            </a:xfrm>
            <a:solidFill>
              <a:srgbClr val="EF535E"/>
            </a:solidFill>
          </p:grpSpPr>
          <p:sp>
            <p:nvSpPr>
              <p:cNvPr id="184" name="矩形 183"/>
              <p:cNvSpPr/>
              <p:nvPr/>
            </p:nvSpPr>
            <p:spPr>
              <a:xfrm>
                <a:off x="7036874" y="4218942"/>
                <a:ext cx="1132615" cy="379104"/>
              </a:xfrm>
              <a:prstGeom prst="rect">
                <a:avLst/>
              </a:prstGeom>
              <a:grpFill/>
              <a:ln w="3175">
                <a:solidFill>
                  <a:srgbClr val="EF53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85" name="文本框 232"/>
              <p:cNvSpPr txBox="1"/>
              <p:nvPr/>
            </p:nvSpPr>
            <p:spPr>
              <a:xfrm>
                <a:off x="7081847" y="4281747"/>
                <a:ext cx="1054203" cy="270091"/>
              </a:xfrm>
              <a:prstGeom prst="rect">
                <a:avLst/>
              </a:prstGeom>
              <a:noFill/>
              <a:ln w="3175">
                <a:noFill/>
                <a:prstDash val="solid"/>
              </a:ln>
            </p:spPr>
            <p:txBody>
              <a:bodyPr wrap="square" rtlCol="0">
                <a:spAutoFit/>
              </a:bodyPr>
              <a:lstStyle>
                <a:defPPr>
                  <a:defRPr lang="zh-CN"/>
                </a:defPPr>
                <a:lvl1pPr algn="ctr">
                  <a:defRPr sz="900">
                    <a:solidFill>
                      <a:schemeClr val="bg1"/>
                    </a:solidFill>
                    <a:latin typeface="微软雅黑" panose="020B0503020204020204" pitchFamily="34" charset="-122"/>
                    <a:ea typeface="微软雅黑" panose="020B0503020204020204" pitchFamily="34" charset="-122"/>
                  </a:defRPr>
                </a:lvl1pPr>
              </a:lstStyle>
              <a:p>
                <a:r>
                  <a:rPr lang="zh-CN" altLang="en-US" dirty="0"/>
                  <a:t>云服务器</a:t>
                </a:r>
                <a:endParaRPr lang="zh-CN" altLang="en-US" dirty="0"/>
              </a:p>
            </p:txBody>
          </p:sp>
        </p:grpSp>
        <p:grpSp>
          <p:nvGrpSpPr>
            <p:cNvPr id="152" name="组合 225"/>
            <p:cNvGrpSpPr/>
            <p:nvPr/>
          </p:nvGrpSpPr>
          <p:grpSpPr>
            <a:xfrm>
              <a:off x="4887631" y="6067003"/>
              <a:ext cx="4775259" cy="347932"/>
              <a:chOff x="4954362" y="6059778"/>
              <a:chExt cx="4573272" cy="347932"/>
            </a:xfrm>
            <a:solidFill>
              <a:srgbClr val="EF535E"/>
            </a:solidFill>
          </p:grpSpPr>
          <p:sp>
            <p:nvSpPr>
              <p:cNvPr id="182" name="矩形 181"/>
              <p:cNvSpPr/>
              <p:nvPr/>
            </p:nvSpPr>
            <p:spPr>
              <a:xfrm>
                <a:off x="4954362" y="6059778"/>
                <a:ext cx="4573272" cy="347932"/>
              </a:xfrm>
              <a:prstGeom prst="rect">
                <a:avLst/>
              </a:prstGeom>
              <a:grpFill/>
              <a:ln w="3175">
                <a:solidFill>
                  <a:srgbClr val="EF53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83" name="文本框 231"/>
              <p:cNvSpPr txBox="1"/>
              <p:nvPr/>
            </p:nvSpPr>
            <p:spPr>
              <a:xfrm>
                <a:off x="6119796" y="6087183"/>
                <a:ext cx="2803765" cy="253916"/>
              </a:xfrm>
              <a:prstGeom prst="rect">
                <a:avLst/>
              </a:prstGeom>
              <a:noFill/>
              <a:ln w="3175">
                <a:noFill/>
                <a:prstDash val="solid"/>
              </a:ln>
            </p:spPr>
            <p:txBody>
              <a:bodyPr wrap="square" rtlCol="0">
                <a:spAutoFit/>
              </a:bodyPr>
              <a:lstStyle/>
              <a:p>
                <a:r>
                  <a:rPr lang="zh-CN" altLang="en-US" sz="1050" dirty="0">
                    <a:solidFill>
                      <a:schemeClr val="bg1"/>
                    </a:solidFill>
                    <a:latin typeface="微软雅黑" panose="020B0503020204020204" pitchFamily="34" charset="-122"/>
                    <a:ea typeface="微软雅黑" panose="020B0503020204020204" pitchFamily="34" charset="-122"/>
                  </a:rPr>
                  <a:t>安全（态势识别、安全众测、高防</a:t>
                </a:r>
                <a:r>
                  <a:rPr lang="en-US" altLang="zh-CN" sz="1050" dirty="0">
                    <a:solidFill>
                      <a:schemeClr val="bg1"/>
                    </a:solidFill>
                    <a:latin typeface="微软雅黑" panose="020B0503020204020204" pitchFamily="34" charset="-122"/>
                    <a:ea typeface="微软雅黑" panose="020B0503020204020204" pitchFamily="34" charset="-122"/>
                  </a:rPr>
                  <a:t>IP</a:t>
                </a:r>
                <a:r>
                  <a:rPr lang="zh-CN" altLang="en-US" sz="1050" dirty="0">
                    <a:solidFill>
                      <a:schemeClr val="bg1"/>
                    </a:solidFill>
                    <a:latin typeface="微软雅黑" panose="020B0503020204020204" pitchFamily="34" charset="-122"/>
                    <a:ea typeface="微软雅黑" panose="020B0503020204020204" pitchFamily="34" charset="-122"/>
                  </a:rPr>
                  <a:t>）</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nvGrpSpPr>
            <p:cNvPr id="153" name="组合 226"/>
            <p:cNvGrpSpPr/>
            <p:nvPr/>
          </p:nvGrpSpPr>
          <p:grpSpPr>
            <a:xfrm>
              <a:off x="6830538" y="5174370"/>
              <a:ext cx="1124232" cy="324000"/>
              <a:chOff x="7028827" y="5172748"/>
              <a:chExt cx="1132615" cy="379104"/>
            </a:xfrm>
            <a:solidFill>
              <a:srgbClr val="EF535E"/>
            </a:solidFill>
          </p:grpSpPr>
          <p:sp>
            <p:nvSpPr>
              <p:cNvPr id="180" name="矩形 179"/>
              <p:cNvSpPr/>
              <p:nvPr/>
            </p:nvSpPr>
            <p:spPr>
              <a:xfrm>
                <a:off x="7028827" y="5172748"/>
                <a:ext cx="1132615" cy="379104"/>
              </a:xfrm>
              <a:prstGeom prst="rect">
                <a:avLst/>
              </a:prstGeom>
              <a:grpFill/>
              <a:ln w="3175">
                <a:solidFill>
                  <a:srgbClr val="EF53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81" name="文本框 232"/>
              <p:cNvSpPr txBox="1"/>
              <p:nvPr/>
            </p:nvSpPr>
            <p:spPr>
              <a:xfrm>
                <a:off x="7110427" y="5235553"/>
                <a:ext cx="940807" cy="270091"/>
              </a:xfrm>
              <a:prstGeom prst="rect">
                <a:avLst/>
              </a:prstGeom>
              <a:noFill/>
              <a:ln w="3175">
                <a:noFill/>
                <a:prstDash val="solid"/>
              </a:ln>
            </p:spPr>
            <p:txBody>
              <a:bodyPr wrap="square" rtlCol="0">
                <a:spAutoFit/>
              </a:bodyPr>
              <a:lstStyle>
                <a:defPPr>
                  <a:defRPr lang="zh-CN"/>
                </a:defPPr>
                <a:lvl1pPr algn="ctr">
                  <a:defRPr sz="900">
                    <a:solidFill>
                      <a:schemeClr val="bg1"/>
                    </a:solidFill>
                    <a:latin typeface="微软雅黑" panose="020B0503020204020204" pitchFamily="34" charset="-122"/>
                    <a:ea typeface="微软雅黑" panose="020B0503020204020204" pitchFamily="34" charset="-122"/>
                  </a:defRPr>
                </a:lvl1pPr>
              </a:lstStyle>
              <a:p>
                <a:r>
                  <a:rPr lang="zh-CN" altLang="en-US" dirty="0"/>
                  <a:t>容器服务</a:t>
                </a:r>
                <a:endParaRPr lang="zh-CN" altLang="en-US" dirty="0"/>
              </a:p>
            </p:txBody>
          </p:sp>
        </p:grpSp>
        <p:grpSp>
          <p:nvGrpSpPr>
            <p:cNvPr id="154" name="组合 227"/>
            <p:cNvGrpSpPr/>
            <p:nvPr/>
          </p:nvGrpSpPr>
          <p:grpSpPr>
            <a:xfrm>
              <a:off x="8337363" y="3253258"/>
              <a:ext cx="1151502" cy="324000"/>
              <a:chOff x="8395019" y="3251187"/>
              <a:chExt cx="1132615" cy="377137"/>
            </a:xfrm>
            <a:solidFill>
              <a:srgbClr val="EF535E"/>
            </a:solidFill>
          </p:grpSpPr>
          <p:sp>
            <p:nvSpPr>
              <p:cNvPr id="178" name="矩形 177"/>
              <p:cNvSpPr/>
              <p:nvPr/>
            </p:nvSpPr>
            <p:spPr>
              <a:xfrm>
                <a:off x="8395019" y="3251187"/>
                <a:ext cx="1132615" cy="377137"/>
              </a:xfrm>
              <a:prstGeom prst="rect">
                <a:avLst/>
              </a:prstGeom>
              <a:grpFill/>
              <a:ln w="3175">
                <a:solidFill>
                  <a:srgbClr val="EF53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79" name="文本框 232"/>
              <p:cNvSpPr txBox="1"/>
              <p:nvPr/>
            </p:nvSpPr>
            <p:spPr>
              <a:xfrm>
                <a:off x="8484469" y="3324229"/>
                <a:ext cx="964783" cy="268689"/>
              </a:xfrm>
              <a:prstGeom prst="rect">
                <a:avLst/>
              </a:prstGeom>
              <a:grpFill/>
              <a:ln w="3175">
                <a:solidFill>
                  <a:srgbClr val="EF535E"/>
                </a:solidFill>
                <a:prstDash val="solid"/>
              </a:ln>
            </p:spPr>
            <p:txBody>
              <a:bodyPr wrap="square" rtlCol="0">
                <a:spAutoFit/>
              </a:bodyPr>
              <a:lstStyle>
                <a:defPPr>
                  <a:defRPr lang="zh-CN"/>
                </a:defPPr>
                <a:lvl1pPr algn="ctr">
                  <a:defRPr sz="900">
                    <a:solidFill>
                      <a:schemeClr val="bg1"/>
                    </a:solidFill>
                    <a:latin typeface="微软雅黑" panose="020B0503020204020204" pitchFamily="34" charset="-122"/>
                    <a:ea typeface="微软雅黑" panose="020B0503020204020204" pitchFamily="34" charset="-122"/>
                  </a:defRPr>
                </a:lvl1pPr>
              </a:lstStyle>
              <a:p>
                <a:r>
                  <a:rPr lang="zh-CN" altLang="en-US" dirty="0"/>
                  <a:t>云数据库</a:t>
                </a:r>
                <a:endParaRPr lang="zh-CN" altLang="en-US" dirty="0"/>
              </a:p>
            </p:txBody>
          </p:sp>
        </p:grpSp>
        <p:grpSp>
          <p:nvGrpSpPr>
            <p:cNvPr id="155" name="组合 228"/>
            <p:cNvGrpSpPr/>
            <p:nvPr/>
          </p:nvGrpSpPr>
          <p:grpSpPr>
            <a:xfrm>
              <a:off x="5496741" y="2246106"/>
              <a:ext cx="1151291" cy="324000"/>
              <a:chOff x="5639617" y="2246106"/>
              <a:chExt cx="1182639" cy="383084"/>
            </a:xfrm>
            <a:solidFill>
              <a:srgbClr val="EF535E"/>
            </a:solidFill>
          </p:grpSpPr>
          <p:sp>
            <p:nvSpPr>
              <p:cNvPr id="176" name="矩形 175"/>
              <p:cNvSpPr/>
              <p:nvPr/>
            </p:nvSpPr>
            <p:spPr>
              <a:xfrm>
                <a:off x="5639617" y="2246106"/>
                <a:ext cx="1182639" cy="383084"/>
              </a:xfrm>
              <a:prstGeom prst="rect">
                <a:avLst/>
              </a:prstGeom>
              <a:grpFill/>
              <a:ln w="3175">
                <a:solidFill>
                  <a:srgbClr val="EF53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77" name="文本框 232"/>
              <p:cNvSpPr txBox="1"/>
              <p:nvPr/>
            </p:nvSpPr>
            <p:spPr>
              <a:xfrm>
                <a:off x="5784225" y="2305917"/>
                <a:ext cx="898146" cy="272926"/>
              </a:xfrm>
              <a:prstGeom prst="rect">
                <a:avLst/>
              </a:prstGeom>
              <a:grpFill/>
              <a:ln w="3175">
                <a:solidFill>
                  <a:srgbClr val="EF535E"/>
                </a:solidFill>
                <a:prstDash val="solid"/>
              </a:ln>
            </p:spPr>
            <p:txBody>
              <a:bodyPr wrap="square" rtlCol="0">
                <a:spAutoFit/>
              </a:bodyPr>
              <a:lstStyle/>
              <a:p>
                <a:pPr algn="ctr"/>
                <a:r>
                  <a:rPr lang="zh-CN" altLang="en-US" sz="900" dirty="0">
                    <a:solidFill>
                      <a:schemeClr val="bg1"/>
                    </a:solidFill>
                    <a:latin typeface="微软雅黑" panose="020B0503020204020204" pitchFamily="34" charset="-122"/>
                    <a:ea typeface="微软雅黑" panose="020B0503020204020204" pitchFamily="34" charset="-122"/>
                  </a:rPr>
                  <a:t>流式计算</a:t>
                </a:r>
                <a:endParaRPr lang="zh-CN" altLang="en-US" sz="900" dirty="0">
                  <a:solidFill>
                    <a:schemeClr val="bg1"/>
                  </a:solidFill>
                  <a:latin typeface="微软雅黑" panose="020B0503020204020204" pitchFamily="34" charset="-122"/>
                  <a:ea typeface="微软雅黑" panose="020B0503020204020204" pitchFamily="34" charset="-122"/>
                </a:endParaRPr>
              </a:p>
            </p:txBody>
          </p:sp>
        </p:grpSp>
        <p:grpSp>
          <p:nvGrpSpPr>
            <p:cNvPr id="156" name="组合 229"/>
            <p:cNvGrpSpPr/>
            <p:nvPr/>
          </p:nvGrpSpPr>
          <p:grpSpPr>
            <a:xfrm>
              <a:off x="6896346" y="2248096"/>
              <a:ext cx="1124231" cy="324000"/>
              <a:chOff x="7050464" y="2250086"/>
              <a:chExt cx="1182639" cy="379104"/>
            </a:xfrm>
            <a:solidFill>
              <a:srgbClr val="EF535E"/>
            </a:solidFill>
          </p:grpSpPr>
          <p:sp>
            <p:nvSpPr>
              <p:cNvPr id="174" name="矩形 173"/>
              <p:cNvSpPr/>
              <p:nvPr/>
            </p:nvSpPr>
            <p:spPr>
              <a:xfrm>
                <a:off x="7050464" y="2250086"/>
                <a:ext cx="1182639" cy="379104"/>
              </a:xfrm>
              <a:prstGeom prst="rect">
                <a:avLst/>
              </a:prstGeom>
              <a:grpFill/>
              <a:ln w="3175">
                <a:solidFill>
                  <a:srgbClr val="EF53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75" name="文本框 232"/>
              <p:cNvSpPr txBox="1"/>
              <p:nvPr/>
            </p:nvSpPr>
            <p:spPr>
              <a:xfrm>
                <a:off x="7138584" y="2312891"/>
                <a:ext cx="1009909" cy="270091"/>
              </a:xfrm>
              <a:prstGeom prst="rect">
                <a:avLst/>
              </a:prstGeom>
              <a:noFill/>
              <a:ln w="3175">
                <a:noFill/>
                <a:prstDash val="solid"/>
              </a:ln>
            </p:spPr>
            <p:txBody>
              <a:bodyPr wrap="square" rtlCol="0">
                <a:spAutoFit/>
              </a:bodyPr>
              <a:lstStyle>
                <a:defPPr>
                  <a:defRPr lang="zh-CN"/>
                </a:defPPr>
                <a:lvl1pPr algn="ctr">
                  <a:defRPr sz="900">
                    <a:solidFill>
                      <a:schemeClr val="bg1"/>
                    </a:solidFill>
                    <a:latin typeface="微软雅黑" panose="020B0503020204020204" pitchFamily="34" charset="-122"/>
                    <a:ea typeface="微软雅黑" panose="020B0503020204020204" pitchFamily="34" charset="-122"/>
                  </a:defRPr>
                </a:lvl1pPr>
              </a:lstStyle>
              <a:p>
                <a:r>
                  <a:rPr lang="zh-CN" altLang="en-US" dirty="0"/>
                  <a:t>开放搜索</a:t>
                </a:r>
                <a:endParaRPr lang="zh-CN" altLang="en-US" dirty="0"/>
              </a:p>
            </p:txBody>
          </p:sp>
        </p:grpSp>
        <p:grpSp>
          <p:nvGrpSpPr>
            <p:cNvPr id="157" name="组合 230"/>
            <p:cNvGrpSpPr/>
            <p:nvPr/>
          </p:nvGrpSpPr>
          <p:grpSpPr>
            <a:xfrm>
              <a:off x="8324927" y="2249080"/>
              <a:ext cx="1151501" cy="324000"/>
              <a:chOff x="8467818" y="2249190"/>
              <a:chExt cx="1182639" cy="377137"/>
            </a:xfrm>
            <a:solidFill>
              <a:srgbClr val="EF535E"/>
            </a:solidFill>
          </p:grpSpPr>
          <p:sp>
            <p:nvSpPr>
              <p:cNvPr id="172" name="矩形 171"/>
              <p:cNvSpPr/>
              <p:nvPr/>
            </p:nvSpPr>
            <p:spPr>
              <a:xfrm>
                <a:off x="8467818" y="2249190"/>
                <a:ext cx="1182639" cy="377137"/>
              </a:xfrm>
              <a:prstGeom prst="rect">
                <a:avLst/>
              </a:prstGeom>
              <a:grpFill/>
              <a:ln w="3175">
                <a:solidFill>
                  <a:srgbClr val="EF53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73" name="文本框 232"/>
              <p:cNvSpPr txBox="1"/>
              <p:nvPr/>
            </p:nvSpPr>
            <p:spPr>
              <a:xfrm>
                <a:off x="8616001" y="2304493"/>
                <a:ext cx="930555" cy="268689"/>
              </a:xfrm>
              <a:prstGeom prst="rect">
                <a:avLst/>
              </a:prstGeom>
              <a:grpFill/>
              <a:ln w="3175">
                <a:solidFill>
                  <a:srgbClr val="EF535E"/>
                </a:solidFill>
                <a:prstDash val="solid"/>
              </a:ln>
            </p:spPr>
            <p:txBody>
              <a:bodyPr wrap="square" rtlCol="0">
                <a:spAutoFit/>
              </a:bodyPr>
              <a:lstStyle>
                <a:defPPr>
                  <a:defRPr lang="zh-CN"/>
                </a:defPPr>
                <a:lvl1pPr algn="ctr">
                  <a:defRPr sz="900">
                    <a:solidFill>
                      <a:schemeClr val="bg1"/>
                    </a:solidFill>
                    <a:latin typeface="微软雅黑" panose="020B0503020204020204" pitchFamily="34" charset="-122"/>
                    <a:ea typeface="微软雅黑" panose="020B0503020204020204" pitchFamily="34" charset="-122"/>
                  </a:defRPr>
                </a:lvl1pPr>
              </a:lstStyle>
              <a:p>
                <a:r>
                  <a:rPr lang="zh-CN" altLang="en-US" dirty="0"/>
                  <a:t>用户图谱</a:t>
                </a:r>
                <a:endParaRPr lang="zh-CN" altLang="en-US" dirty="0"/>
              </a:p>
            </p:txBody>
          </p:sp>
        </p:grpSp>
        <p:grpSp>
          <p:nvGrpSpPr>
            <p:cNvPr id="158" name="组合 283"/>
            <p:cNvGrpSpPr/>
            <p:nvPr/>
          </p:nvGrpSpPr>
          <p:grpSpPr>
            <a:xfrm>
              <a:off x="4221229" y="4970137"/>
              <a:ext cx="783352" cy="796099"/>
              <a:chOff x="4361145" y="2404516"/>
              <a:chExt cx="783351" cy="796099"/>
            </a:xfrm>
            <a:solidFill>
              <a:srgbClr val="EF535E"/>
            </a:solidFill>
          </p:grpSpPr>
          <p:sp>
            <p:nvSpPr>
              <p:cNvPr id="170" name="椭圆 169"/>
              <p:cNvSpPr/>
              <p:nvPr/>
            </p:nvSpPr>
            <p:spPr>
              <a:xfrm>
                <a:off x="4361145" y="2404516"/>
                <a:ext cx="691814" cy="796099"/>
              </a:xfrm>
              <a:prstGeom prst="ellipse">
                <a:avLst/>
              </a:prstGeom>
              <a:grpFill/>
              <a:ln w="3175" cap="flat" cmpd="sng" algn="ctr">
                <a:solidFill>
                  <a:srgbClr val="EF535E"/>
                </a:solidFill>
                <a:prstDash val="solid"/>
                <a:miter lim="800000"/>
              </a:ln>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1" name="文本框 285"/>
              <p:cNvSpPr txBox="1"/>
              <p:nvPr/>
            </p:nvSpPr>
            <p:spPr>
              <a:xfrm>
                <a:off x="4369754" y="2601751"/>
                <a:ext cx="774742" cy="307777"/>
              </a:xfrm>
              <a:prstGeom prst="rect">
                <a:avLst/>
              </a:prstGeom>
              <a:noFill/>
              <a:ln w="3175">
                <a:noFill/>
                <a:prstDash val="solid"/>
              </a:ln>
            </p:spPr>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虚拟化</a:t>
                </a:r>
                <a:endPar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59" name="组合 7"/>
            <p:cNvGrpSpPr/>
            <p:nvPr/>
          </p:nvGrpSpPr>
          <p:grpSpPr>
            <a:xfrm>
              <a:off x="4132817" y="2040408"/>
              <a:ext cx="880316" cy="796099"/>
              <a:chOff x="4132817" y="2040408"/>
              <a:chExt cx="880316" cy="796099"/>
            </a:xfrm>
          </p:grpSpPr>
          <p:sp>
            <p:nvSpPr>
              <p:cNvPr id="168" name="椭圆 167"/>
              <p:cNvSpPr/>
              <p:nvPr/>
            </p:nvSpPr>
            <p:spPr>
              <a:xfrm>
                <a:off x="4220332" y="2040408"/>
                <a:ext cx="692712" cy="796099"/>
              </a:xfrm>
              <a:prstGeom prst="ellipse">
                <a:avLst/>
              </a:prstGeom>
              <a:solidFill>
                <a:srgbClr val="EF535E"/>
              </a:solidFill>
              <a:ln w="3175" cap="flat" cmpd="sng" algn="ctr">
                <a:solidFill>
                  <a:srgbClr val="EF535E"/>
                </a:solidFill>
                <a:prstDash val="solid"/>
                <a:miter lim="800000"/>
              </a:ln>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69" name="文本框 285"/>
              <p:cNvSpPr txBox="1"/>
              <p:nvPr/>
            </p:nvSpPr>
            <p:spPr>
              <a:xfrm>
                <a:off x="4132817" y="2249407"/>
                <a:ext cx="880316" cy="307777"/>
              </a:xfrm>
              <a:prstGeom prst="rect">
                <a:avLst/>
              </a:prstGeom>
              <a:noFill/>
              <a:ln w="3175">
                <a:noFill/>
                <a:prstDash val="solid"/>
              </a:ln>
            </p:spPr>
            <p:txBody>
              <a:bodyPr wrap="square" rtlCol="0">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AI saas</a:t>
                </a:r>
                <a:endPar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60" name="组合 1"/>
            <p:cNvGrpSpPr/>
            <p:nvPr/>
          </p:nvGrpSpPr>
          <p:grpSpPr>
            <a:xfrm>
              <a:off x="3734971" y="826897"/>
              <a:ext cx="1787939" cy="327383"/>
              <a:chOff x="3734971" y="1179322"/>
              <a:chExt cx="1787939" cy="327383"/>
            </a:xfrm>
          </p:grpSpPr>
          <p:sp>
            <p:nvSpPr>
              <p:cNvPr id="166" name="矩形 165"/>
              <p:cNvSpPr/>
              <p:nvPr/>
            </p:nvSpPr>
            <p:spPr>
              <a:xfrm>
                <a:off x="3734971" y="1200059"/>
                <a:ext cx="1787939" cy="306646"/>
              </a:xfrm>
              <a:prstGeom prst="rect">
                <a:avLst/>
              </a:prstGeom>
              <a:solidFill>
                <a:srgbClr val="EF535E"/>
              </a:solidFill>
              <a:ln w="3175">
                <a:solidFill>
                  <a:srgbClr val="EF53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chemeClr val="bg1"/>
                  </a:solidFill>
                  <a:latin typeface="微软雅黑" panose="020B0503020204020204" pitchFamily="34" charset="-122"/>
                  <a:ea typeface="微软雅黑" panose="020B0503020204020204" pitchFamily="34" charset="-122"/>
                </a:endParaRPr>
              </a:p>
            </p:txBody>
          </p:sp>
          <p:sp>
            <p:nvSpPr>
              <p:cNvPr id="167" name="文本框 209"/>
              <p:cNvSpPr txBox="1"/>
              <p:nvPr/>
            </p:nvSpPr>
            <p:spPr>
              <a:xfrm>
                <a:off x="3865084" y="1179322"/>
                <a:ext cx="1584176" cy="276999"/>
              </a:xfrm>
              <a:prstGeom prst="rect">
                <a:avLst/>
              </a:prstGeom>
              <a:noFill/>
              <a:ln w="3175">
                <a:noFill/>
                <a:prstDash val="solid"/>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云计算</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161" name="组合 2"/>
            <p:cNvGrpSpPr/>
            <p:nvPr/>
          </p:nvGrpSpPr>
          <p:grpSpPr>
            <a:xfrm>
              <a:off x="5823192" y="815780"/>
              <a:ext cx="1800200" cy="338224"/>
              <a:chOff x="5823192" y="958655"/>
              <a:chExt cx="1800200" cy="338224"/>
            </a:xfrm>
          </p:grpSpPr>
          <p:sp>
            <p:nvSpPr>
              <p:cNvPr id="164" name="矩形 163"/>
              <p:cNvSpPr/>
              <p:nvPr/>
            </p:nvSpPr>
            <p:spPr>
              <a:xfrm>
                <a:off x="5823192" y="990233"/>
                <a:ext cx="1800200" cy="306646"/>
              </a:xfrm>
              <a:prstGeom prst="rect">
                <a:avLst/>
              </a:prstGeom>
              <a:solidFill>
                <a:srgbClr val="EF535E"/>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chemeClr val="bg1"/>
                  </a:solidFill>
                  <a:latin typeface="微软雅黑" panose="020B0503020204020204" pitchFamily="34" charset="-122"/>
                  <a:ea typeface="微软雅黑" panose="020B0503020204020204" pitchFamily="34" charset="-122"/>
                </a:endParaRPr>
              </a:p>
            </p:txBody>
          </p:sp>
          <p:sp>
            <p:nvSpPr>
              <p:cNvPr id="165" name="文本框 210"/>
              <p:cNvSpPr txBox="1"/>
              <p:nvPr/>
            </p:nvSpPr>
            <p:spPr>
              <a:xfrm>
                <a:off x="5926491" y="958655"/>
                <a:ext cx="1584176" cy="276999"/>
              </a:xfrm>
              <a:prstGeom prst="rect">
                <a:avLst/>
              </a:prstGeom>
              <a:noFill/>
              <a:ln w="3175">
                <a:noFill/>
                <a:prstDash val="solid"/>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人工智能</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162" name="组合 4"/>
            <p:cNvGrpSpPr/>
            <p:nvPr/>
          </p:nvGrpSpPr>
          <p:grpSpPr>
            <a:xfrm>
              <a:off x="7916791" y="831768"/>
              <a:ext cx="1787938" cy="320272"/>
              <a:chOff x="7888216" y="1050843"/>
              <a:chExt cx="1787938" cy="320272"/>
            </a:xfrm>
          </p:grpSpPr>
          <p:sp>
            <p:nvSpPr>
              <p:cNvPr id="163" name="矩形 162"/>
              <p:cNvSpPr/>
              <p:nvPr/>
            </p:nvSpPr>
            <p:spPr>
              <a:xfrm>
                <a:off x="7888216" y="1064469"/>
                <a:ext cx="1787938" cy="306646"/>
              </a:xfrm>
              <a:prstGeom prst="rect">
                <a:avLst/>
              </a:prstGeom>
              <a:solidFill>
                <a:srgbClr val="EF535E"/>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chemeClr val="bg1"/>
                  </a:solidFill>
                  <a:latin typeface="微软雅黑" panose="020B0503020204020204" pitchFamily="34" charset="-122"/>
                  <a:ea typeface="微软雅黑" panose="020B0503020204020204" pitchFamily="34" charset="-122"/>
                </a:endParaRPr>
              </a:p>
            </p:txBody>
          </p:sp>
          <p:sp>
            <p:nvSpPr>
              <p:cNvPr id="190" name="文本框 211"/>
              <p:cNvSpPr txBox="1"/>
              <p:nvPr/>
            </p:nvSpPr>
            <p:spPr>
              <a:xfrm>
                <a:off x="7995214" y="1050843"/>
                <a:ext cx="1584176" cy="276999"/>
              </a:xfrm>
              <a:prstGeom prst="rect">
                <a:avLst/>
              </a:prstGeom>
              <a:noFill/>
              <a:ln w="3175">
                <a:noFill/>
                <a:prstDash val="solid"/>
              </a:ln>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移动互联网</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grpSp>
      <p:sp>
        <p:nvSpPr>
          <p:cNvPr id="191" name="矩形 190"/>
          <p:cNvSpPr/>
          <p:nvPr/>
        </p:nvSpPr>
        <p:spPr>
          <a:xfrm>
            <a:off x="871331" y="839405"/>
            <a:ext cx="10180111" cy="829945"/>
          </a:xfrm>
          <a:prstGeom prst="rect">
            <a:avLst/>
          </a:prstGeom>
        </p:spPr>
        <p:txBody>
          <a:bodyPr wrap="square">
            <a:spAutoFit/>
          </a:bodyPr>
          <a:lstStyle/>
          <a:p>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运用科技技术辅助上市公司更有效地满足监管要求，全球首创的“易董”——上市公司智能合规共创平台实现了重大合规创新</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latin typeface="微软雅黑" panose="020B0503020204020204" pitchFamily="34" charset="-122"/>
                <a:ea typeface="微软雅黑" panose="020B0503020204020204" pitchFamily="34" charset="-122"/>
              </a:rPr>
              <a:t>为上市公司、金融机构以及拟上市公司提供专业的智能合规管理平台和合规业务咨询，填补</a:t>
            </a:r>
            <a:r>
              <a:rPr lang="zh-CN" altLang="en-US" sz="1600" dirty="0">
                <a:latin typeface="微软雅黑" panose="020B0503020204020204" pitchFamily="34" charset="-122"/>
                <a:ea typeface="微软雅黑" panose="020B0503020204020204" pitchFamily="34" charset="-122"/>
              </a:rPr>
              <a:t>了中国合规</a:t>
            </a:r>
            <a:r>
              <a:rPr lang="zh-CN" altLang="zh-CN" sz="1600" dirty="0">
                <a:latin typeface="微软雅黑" panose="020B0503020204020204" pitchFamily="34" charset="-122"/>
                <a:ea typeface="微软雅黑" panose="020B0503020204020204" pitchFamily="34" charset="-122"/>
              </a:rPr>
              <a:t>科技领域的空白。</a:t>
            </a:r>
            <a:endParaRPr lang="zh-CN" altLang="en-US" sz="1600" dirty="0">
              <a:latin typeface="微软雅黑" panose="020B0503020204020204" pitchFamily="34" charset="-122"/>
              <a:ea typeface="微软雅黑" panose="020B0503020204020204" pitchFamily="34" charset="-122"/>
            </a:endParaRPr>
          </a:p>
        </p:txBody>
      </p:sp>
      <p:sp>
        <p:nvSpPr>
          <p:cNvPr id="192" name="TextBox 78"/>
          <p:cNvSpPr txBox="1"/>
          <p:nvPr/>
        </p:nvSpPr>
        <p:spPr>
          <a:xfrm>
            <a:off x="481247" y="1867355"/>
            <a:ext cx="1015663" cy="4985613"/>
          </a:xfrm>
          <a:prstGeom prst="rect">
            <a:avLst/>
          </a:prstGeom>
          <a:noFill/>
        </p:spPr>
        <p:txBody>
          <a:bodyPr vert="eaVert" wrap="square" rtlCol="0">
            <a:spAutoFit/>
          </a:bodyPr>
          <a:lstStyle/>
          <a:p>
            <a:pPr>
              <a:lnSpc>
                <a:spcPct val="150000"/>
              </a:lnSpc>
            </a:pPr>
            <a:r>
              <a:rPr lang="en-US" altLang="zh-CN" b="1" dirty="0">
                <a:solidFill>
                  <a:srgbClr val="E1ED8C"/>
                </a:solidFill>
                <a:latin typeface="微软雅黑" panose="020B0503020204020204" pitchFamily="34" charset="-122"/>
                <a:ea typeface="微软雅黑" panose="020B0503020204020204" pitchFamily="34" charset="-122"/>
                <a:sym typeface="+mn-ea"/>
              </a:rPr>
              <a:t>                    </a:t>
            </a:r>
            <a:r>
              <a:rPr lang="en-US" altLang="zh-CN" b="1" dirty="0">
                <a:solidFill>
                  <a:srgbClr val="1F4C8D"/>
                </a:solidFill>
                <a:latin typeface="微软雅黑" panose="020B0503020204020204" pitchFamily="34" charset="-122"/>
                <a:ea typeface="微软雅黑" panose="020B0503020204020204" pitchFamily="34" charset="-122"/>
                <a:sym typeface="+mn-ea"/>
              </a:rPr>
              <a:t> —— </a:t>
            </a:r>
            <a:r>
              <a:rPr lang="zh-CN" altLang="en-US" b="1" dirty="0">
                <a:solidFill>
                  <a:srgbClr val="1F4C8D"/>
                </a:solidFill>
                <a:latin typeface="微软雅黑" panose="020B0503020204020204" pitchFamily="34" charset="-122"/>
                <a:ea typeface="微软雅黑" panose="020B0503020204020204" pitchFamily="34" charset="-122"/>
                <a:sym typeface="+mn-ea"/>
              </a:rPr>
              <a:t>用科技手段解决合规问题</a:t>
            </a:r>
            <a:endParaRPr lang="en-US" altLang="zh-CN" b="1" dirty="0">
              <a:solidFill>
                <a:srgbClr val="E1ED8C"/>
              </a:solidFill>
              <a:latin typeface="微软雅黑" panose="020B0503020204020204" pitchFamily="34" charset="-122"/>
              <a:ea typeface="微软雅黑" panose="020B0503020204020204" pitchFamily="34" charset="-122"/>
              <a:sym typeface="+mn-ea"/>
            </a:endParaRPr>
          </a:p>
          <a:p>
            <a:pPr>
              <a:lnSpc>
                <a:spcPct val="150000"/>
              </a:lnSpc>
            </a:pPr>
            <a:r>
              <a:rPr lang="zh-CN" altLang="en-US" b="1" dirty="0">
                <a:solidFill>
                  <a:srgbClr val="1F4C8D"/>
                </a:solidFill>
                <a:latin typeface="微软雅黑" panose="020B0503020204020204" pitchFamily="34" charset="-122"/>
                <a:ea typeface="微软雅黑" panose="020B0503020204020204" pitchFamily="34" charset="-122"/>
                <a:sym typeface="+mn-ea"/>
              </a:rPr>
              <a:t>金融科技（</a:t>
            </a:r>
            <a:r>
              <a:rPr lang="en-US" altLang="zh-CN" b="1" dirty="0">
                <a:solidFill>
                  <a:srgbClr val="1F4C8D"/>
                </a:solidFill>
                <a:latin typeface="微软雅黑" panose="020B0503020204020204" pitchFamily="34" charset="-122"/>
                <a:ea typeface="微软雅黑" panose="020B0503020204020204" pitchFamily="34" charset="-122"/>
                <a:sym typeface="+mn-ea"/>
              </a:rPr>
              <a:t>FinTech</a:t>
            </a:r>
            <a:r>
              <a:rPr lang="zh-CN" altLang="en-US" b="1" dirty="0">
                <a:solidFill>
                  <a:srgbClr val="1F4C8D"/>
                </a:solidFill>
                <a:latin typeface="微软雅黑" panose="020B0503020204020204" pitchFamily="34" charset="-122"/>
                <a:ea typeface="微软雅黑" panose="020B0503020204020204" pitchFamily="34" charset="-122"/>
                <a:sym typeface="+mn-ea"/>
              </a:rPr>
              <a:t>）</a:t>
            </a:r>
            <a:r>
              <a:rPr lang="en-US" altLang="zh-CN" b="1" dirty="0">
                <a:solidFill>
                  <a:srgbClr val="1F4C8D"/>
                </a:solidFill>
                <a:latin typeface="微软雅黑" panose="020B0503020204020204" pitchFamily="34" charset="-122"/>
                <a:ea typeface="微软雅黑" panose="020B0503020204020204" pitchFamily="34" charset="-122"/>
                <a:sym typeface="+mn-ea"/>
              </a:rPr>
              <a:t>&amp; </a:t>
            </a:r>
            <a:r>
              <a:rPr lang="zh-CN" altLang="en-US" b="1" dirty="0">
                <a:solidFill>
                  <a:srgbClr val="1F4C8D"/>
                </a:solidFill>
                <a:latin typeface="微软雅黑" panose="020B0503020204020204" pitchFamily="34" charset="-122"/>
                <a:ea typeface="微软雅黑" panose="020B0503020204020204" pitchFamily="34" charset="-122"/>
                <a:sym typeface="+mn-ea"/>
              </a:rPr>
              <a:t>监管科技（</a:t>
            </a:r>
            <a:r>
              <a:rPr lang="en-US" altLang="zh-CN" b="1" dirty="0">
                <a:solidFill>
                  <a:srgbClr val="1F4C8D"/>
                </a:solidFill>
                <a:latin typeface="微软雅黑" panose="020B0503020204020204" pitchFamily="34" charset="-122"/>
                <a:ea typeface="微软雅黑" panose="020B0503020204020204" pitchFamily="34" charset="-122"/>
                <a:sym typeface="+mn-ea"/>
              </a:rPr>
              <a:t>RegTech</a:t>
            </a:r>
            <a:r>
              <a:rPr lang="zh-CN" altLang="en-US" b="1" dirty="0">
                <a:solidFill>
                  <a:srgbClr val="1F4C8D"/>
                </a:solidFill>
                <a:latin typeface="微软雅黑" panose="020B0503020204020204" pitchFamily="34" charset="-122"/>
                <a:ea typeface="微软雅黑" panose="020B0503020204020204" pitchFamily="34" charset="-122"/>
                <a:sym typeface="+mn-ea"/>
              </a:rPr>
              <a:t>）</a:t>
            </a:r>
            <a:endParaRPr lang="zh-CN" altLang="en-US" b="1" dirty="0">
              <a:solidFill>
                <a:srgbClr val="1F4C8D"/>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8000">
        <p14:conveyor dir="l"/>
      </p:transition>
    </mc:Choice>
    <mc:Fallback>
      <p:transition spd="slow" advClick="0" advTm="8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94615"/>
            <a:ext cx="4340225"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核心技术之A ： AI 人工智能</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grpSp>
        <p:nvGrpSpPr>
          <p:cNvPr id="5" name="组合 4"/>
          <p:cNvGrpSpPr/>
          <p:nvPr/>
        </p:nvGrpSpPr>
        <p:grpSpPr>
          <a:xfrm>
            <a:off x="-224849" y="970389"/>
            <a:ext cx="9594936" cy="5184507"/>
            <a:chOff x="-421587" y="1050954"/>
            <a:chExt cx="12619908" cy="5799515"/>
          </a:xfrm>
        </p:grpSpPr>
        <p:cxnSp>
          <p:nvCxnSpPr>
            <p:cNvPr id="6" name="直接连接符 5"/>
            <p:cNvCxnSpPr/>
            <p:nvPr/>
          </p:nvCxnSpPr>
          <p:spPr>
            <a:xfrm>
              <a:off x="6085307" y="1441376"/>
              <a:ext cx="0" cy="52136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组合 103"/>
            <p:cNvGrpSpPr/>
            <p:nvPr/>
          </p:nvGrpSpPr>
          <p:grpSpPr bwMode="auto">
            <a:xfrm>
              <a:off x="6321" y="1050954"/>
              <a:ext cx="6078987" cy="440620"/>
              <a:chOff x="0" y="0"/>
              <a:chExt cx="6077738" cy="1109221"/>
            </a:xfrm>
            <a:solidFill>
              <a:srgbClr val="0BA4EA"/>
            </a:solidFill>
          </p:grpSpPr>
          <p:sp>
            <p:nvSpPr>
              <p:cNvPr id="82" name="矩形 99"/>
              <p:cNvSpPr>
                <a:spLocks noChangeArrowheads="1"/>
              </p:cNvSpPr>
              <p:nvPr/>
            </p:nvSpPr>
            <p:spPr bwMode="auto">
              <a:xfrm>
                <a:off x="0" y="0"/>
                <a:ext cx="3056898" cy="1109221"/>
              </a:xfrm>
              <a:prstGeom prst="rect">
                <a:avLst/>
              </a:prstGeom>
              <a:grpFill/>
              <a:ln w="9525">
                <a:noFill/>
                <a:miter lim="800000"/>
              </a:ln>
            </p:spPr>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83" name="文本框 12"/>
              <p:cNvSpPr txBox="1">
                <a:spLocks noChangeArrowheads="1"/>
              </p:cNvSpPr>
              <p:nvPr/>
            </p:nvSpPr>
            <p:spPr bwMode="auto">
              <a:xfrm>
                <a:off x="1154334" y="85733"/>
                <a:ext cx="748226" cy="939332"/>
              </a:xfrm>
              <a:prstGeom prst="rect">
                <a:avLst/>
              </a:prstGeom>
              <a:grpFill/>
              <a:ln w="9525">
                <a:noFill/>
                <a:miter lim="800000"/>
              </a:ln>
            </p:spPr>
            <p:txBody>
              <a:bodyPr wrap="none">
                <a:spAutoFit/>
              </a:bodyP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r>
                  <a:rPr lang="zh-CN" altLang="en-US" sz="1400" dirty="0">
                    <a:solidFill>
                      <a:schemeClr val="bg1"/>
                    </a:solidFill>
                    <a:latin typeface="微软雅黑" panose="020B0503020204020204" pitchFamily="34" charset="-122"/>
                    <a:ea typeface="微软雅黑" panose="020B0503020204020204" pitchFamily="34" charset="-122"/>
                  </a:rPr>
                  <a:t>人工</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84" name="矩形 99"/>
              <p:cNvSpPr>
                <a:spLocks noChangeArrowheads="1"/>
              </p:cNvSpPr>
              <p:nvPr/>
            </p:nvSpPr>
            <p:spPr bwMode="auto">
              <a:xfrm>
                <a:off x="3020840" y="0"/>
                <a:ext cx="3056898" cy="1109221"/>
              </a:xfrm>
              <a:prstGeom prst="rect">
                <a:avLst/>
              </a:prstGeom>
              <a:grpFill/>
              <a:ln w="9525">
                <a:noFill/>
                <a:miter lim="800000"/>
              </a:ln>
            </p:spPr>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85" name="文本框 12"/>
              <p:cNvSpPr txBox="1">
                <a:spLocks noChangeArrowheads="1"/>
              </p:cNvSpPr>
              <p:nvPr/>
            </p:nvSpPr>
            <p:spPr bwMode="auto">
              <a:xfrm>
                <a:off x="3952667" y="85734"/>
                <a:ext cx="748226" cy="939334"/>
              </a:xfrm>
              <a:prstGeom prst="rect">
                <a:avLst/>
              </a:prstGeom>
              <a:grpFill/>
              <a:ln w="9525">
                <a:noFill/>
                <a:miter lim="800000"/>
              </a:ln>
            </p:spPr>
            <p:txBody>
              <a:bodyPr wrap="none">
                <a:spAutoFit/>
              </a:bodyP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r>
                  <a:rPr lang="zh-CN" altLang="en-US" sz="1400" dirty="0">
                    <a:solidFill>
                      <a:schemeClr val="bg1"/>
                    </a:solidFill>
                    <a:latin typeface="微软雅黑" panose="020B0503020204020204" pitchFamily="34" charset="-122"/>
                    <a:ea typeface="微软雅黑" panose="020B0503020204020204" pitchFamily="34" charset="-122"/>
                  </a:rPr>
                  <a:t>演变</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48437" y="1945458"/>
              <a:ext cx="2870383" cy="2605752"/>
            </a:xfrm>
            <a:prstGeom prst="rect">
              <a:avLst/>
            </a:prstGeom>
          </p:spPr>
        </p:pic>
        <p:pic>
          <p:nvPicPr>
            <p:cNvPr id="9" name="图片 8" descr="未标题-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1051616" y="2713439"/>
              <a:ext cx="1089341" cy="1257300"/>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3761" y="2148103"/>
              <a:ext cx="2132935" cy="1936291"/>
            </a:xfrm>
            <a:prstGeom prst="rect">
              <a:avLst/>
            </a:prstGeom>
          </p:spPr>
        </p:pic>
        <p:grpSp>
          <p:nvGrpSpPr>
            <p:cNvPr id="11" name="组合 134"/>
            <p:cNvGrpSpPr/>
            <p:nvPr/>
          </p:nvGrpSpPr>
          <p:grpSpPr bwMode="auto">
            <a:xfrm>
              <a:off x="6095972" y="1050954"/>
              <a:ext cx="3057525" cy="440620"/>
              <a:chOff x="0" y="0"/>
              <a:chExt cx="3056898" cy="1109221"/>
            </a:xfrm>
          </p:grpSpPr>
          <p:sp>
            <p:nvSpPr>
              <p:cNvPr id="80" name="矩形 101"/>
              <p:cNvSpPr>
                <a:spLocks noChangeArrowheads="1"/>
              </p:cNvSpPr>
              <p:nvPr/>
            </p:nvSpPr>
            <p:spPr bwMode="auto">
              <a:xfrm>
                <a:off x="0" y="0"/>
                <a:ext cx="3056898" cy="1109221"/>
              </a:xfrm>
              <a:prstGeom prst="rect">
                <a:avLst/>
              </a:prstGeom>
              <a:solidFill>
                <a:srgbClr val="C63E55"/>
              </a:solidFill>
              <a:ln w="9525">
                <a:noFill/>
                <a:miter lim="800000"/>
              </a:ln>
            </p:spPr>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81" name="文本框 113"/>
              <p:cNvSpPr txBox="1">
                <a:spLocks noChangeArrowheads="1"/>
              </p:cNvSpPr>
              <p:nvPr/>
            </p:nvSpPr>
            <p:spPr bwMode="auto">
              <a:xfrm>
                <a:off x="1160773" y="85733"/>
                <a:ext cx="748227" cy="93933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r>
                  <a:rPr lang="zh-CN" altLang="en-US" sz="1400" dirty="0">
                    <a:solidFill>
                      <a:schemeClr val="bg1"/>
                    </a:solidFill>
                    <a:latin typeface="微软雅黑" panose="020B0503020204020204" pitchFamily="34" charset="-122"/>
                    <a:ea typeface="微软雅黑" panose="020B0503020204020204" pitchFamily="34" charset="-122"/>
                  </a:rPr>
                  <a:t>进化</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64"/>
            <p:cNvGrpSpPr/>
            <p:nvPr/>
          </p:nvGrpSpPr>
          <p:grpSpPr bwMode="auto">
            <a:xfrm>
              <a:off x="9140796" y="1050954"/>
              <a:ext cx="3057525" cy="440620"/>
              <a:chOff x="0" y="0"/>
              <a:chExt cx="3056898" cy="1109221"/>
            </a:xfrm>
            <a:solidFill>
              <a:srgbClr val="C63E55"/>
            </a:solidFill>
          </p:grpSpPr>
          <p:grpSp>
            <p:nvGrpSpPr>
              <p:cNvPr id="76" name="组合 135"/>
              <p:cNvGrpSpPr/>
              <p:nvPr/>
            </p:nvGrpSpPr>
            <p:grpSpPr bwMode="auto">
              <a:xfrm>
                <a:off x="0" y="0"/>
                <a:ext cx="3056898" cy="1109221"/>
                <a:chOff x="0" y="0"/>
                <a:chExt cx="3056898" cy="1109221"/>
              </a:xfrm>
              <a:grpFill/>
            </p:grpSpPr>
            <p:sp>
              <p:nvSpPr>
                <p:cNvPr id="78" name="矩形 102"/>
                <p:cNvSpPr>
                  <a:spLocks noChangeArrowheads="1"/>
                </p:cNvSpPr>
                <p:nvPr/>
              </p:nvSpPr>
              <p:spPr bwMode="auto">
                <a:xfrm>
                  <a:off x="0" y="0"/>
                  <a:ext cx="3056898" cy="1109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79" name="文本框 116"/>
                <p:cNvSpPr txBox="1">
                  <a:spLocks noChangeArrowheads="1"/>
                </p:cNvSpPr>
                <p:nvPr/>
              </p:nvSpPr>
              <p:spPr bwMode="auto">
                <a:xfrm>
                  <a:off x="1090782" y="85733"/>
                  <a:ext cx="748227" cy="93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r>
                    <a:rPr lang="zh-CN" altLang="en-US" sz="1400" dirty="0">
                      <a:solidFill>
                        <a:schemeClr val="bg1"/>
                      </a:solidFill>
                      <a:latin typeface="微软雅黑" panose="020B0503020204020204" pitchFamily="34" charset="-122"/>
                      <a:ea typeface="微软雅黑" panose="020B0503020204020204" pitchFamily="34" charset="-122"/>
                    </a:rPr>
                    <a:t>智能</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77" name="矩形 160"/>
              <p:cNvSpPr>
                <a:spLocks noChangeArrowheads="1"/>
              </p:cNvSpPr>
              <p:nvPr/>
            </p:nvSpPr>
            <p:spPr bwMode="auto">
              <a:xfrm>
                <a:off x="2961264" y="0"/>
                <a:ext cx="82110" cy="1109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grpSp>
        <p:sp>
          <p:nvSpPr>
            <p:cNvPr id="13" name="矩形 99"/>
            <p:cNvSpPr>
              <a:spLocks noChangeArrowheads="1"/>
            </p:cNvSpPr>
            <p:nvPr/>
          </p:nvSpPr>
          <p:spPr bwMode="auto">
            <a:xfrm>
              <a:off x="6320" y="6409849"/>
              <a:ext cx="3057525" cy="440620"/>
            </a:xfrm>
            <a:prstGeom prst="rect">
              <a:avLst/>
            </a:prstGeom>
          </p:spPr>
          <p:style>
            <a:lnRef idx="1">
              <a:schemeClr val="dk1"/>
            </a:lnRef>
            <a:fillRef idx="3">
              <a:schemeClr val="dk1"/>
            </a:fillRef>
            <a:effectRef idx="2">
              <a:schemeClr val="dk1"/>
            </a:effectRef>
            <a:fontRef idx="minor">
              <a:schemeClr val="lt1"/>
            </a:fontRef>
          </p:style>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对话</a:t>
              </a:r>
              <a:endParaRPr lang="zh-CN" altLang="en-US" sz="1400">
                <a:solidFill>
                  <a:schemeClr val="bg1"/>
                </a:solidFill>
                <a:latin typeface="微软雅黑" panose="020B0503020204020204" pitchFamily="34" charset="-122"/>
                <a:ea typeface="微软雅黑" panose="020B0503020204020204" pitchFamily="34" charset="-122"/>
              </a:endParaRPr>
            </a:p>
          </p:txBody>
        </p:sp>
        <p:grpSp>
          <p:nvGrpSpPr>
            <p:cNvPr id="14" name="组合 66"/>
            <p:cNvGrpSpPr/>
            <p:nvPr/>
          </p:nvGrpSpPr>
          <p:grpSpPr>
            <a:xfrm>
              <a:off x="4863261" y="2092134"/>
              <a:ext cx="631563" cy="633677"/>
              <a:chOff x="4856940" y="2093211"/>
              <a:chExt cx="631563" cy="633677"/>
            </a:xfrm>
          </p:grpSpPr>
          <p:sp>
            <p:nvSpPr>
              <p:cNvPr id="74" name="文本框 49"/>
              <p:cNvSpPr txBox="1"/>
              <p:nvPr/>
            </p:nvSpPr>
            <p:spPr>
              <a:xfrm>
                <a:off x="4856940" y="2204499"/>
                <a:ext cx="631563" cy="522389"/>
              </a:xfrm>
              <a:prstGeom prst="rect">
                <a:avLst/>
              </a:prstGeom>
              <a:noFill/>
            </p:spPr>
            <p:txBody>
              <a:bodyPr wrap="square" rtlCol="0">
                <a:spAutoFit/>
              </a:bodyPr>
              <a:lstStyle/>
              <a:p>
                <a:pPr algn="ct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人群</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5" name="椭圆 74"/>
              <p:cNvSpPr/>
              <p:nvPr/>
            </p:nvSpPr>
            <p:spPr>
              <a:xfrm>
                <a:off x="4924988" y="2093211"/>
                <a:ext cx="516322" cy="530354"/>
              </a:xfrm>
              <a:prstGeom prst="ellipse">
                <a:avLst/>
              </a:prstGeom>
              <a:noFill/>
              <a:ln>
                <a:solidFill>
                  <a:schemeClr val="accent5"/>
                </a:solidFill>
                <a:prstDash val="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5" name="组合 69"/>
            <p:cNvGrpSpPr/>
            <p:nvPr/>
          </p:nvGrpSpPr>
          <p:grpSpPr>
            <a:xfrm>
              <a:off x="3740337" y="1599632"/>
              <a:ext cx="631563" cy="633677"/>
              <a:chOff x="3734018" y="1600709"/>
              <a:chExt cx="631563" cy="633677"/>
            </a:xfrm>
          </p:grpSpPr>
          <p:sp>
            <p:nvSpPr>
              <p:cNvPr id="72" name="文本框 52"/>
              <p:cNvSpPr txBox="1"/>
              <p:nvPr/>
            </p:nvSpPr>
            <p:spPr>
              <a:xfrm>
                <a:off x="3734018" y="1711997"/>
                <a:ext cx="631563" cy="522389"/>
              </a:xfrm>
              <a:prstGeom prst="rect">
                <a:avLst/>
              </a:prstGeom>
              <a:noFill/>
            </p:spPr>
            <p:txBody>
              <a:bodyPr wrap="square" rtlCol="0">
                <a:spAutoFit/>
              </a:bodyPr>
              <a:lstStyle/>
              <a:p>
                <a:pPr algn="ct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习惯</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3" name="椭圆 72"/>
              <p:cNvSpPr/>
              <p:nvPr/>
            </p:nvSpPr>
            <p:spPr>
              <a:xfrm>
                <a:off x="3802066" y="1600709"/>
                <a:ext cx="516322" cy="530354"/>
              </a:xfrm>
              <a:prstGeom prst="ellipse">
                <a:avLst/>
              </a:prstGeom>
              <a:noFill/>
              <a:ln>
                <a:solidFill>
                  <a:schemeClr val="accent5"/>
                </a:solidFill>
                <a:prstDash val="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6" name="组合 72"/>
            <p:cNvGrpSpPr/>
            <p:nvPr/>
          </p:nvGrpSpPr>
          <p:grpSpPr>
            <a:xfrm>
              <a:off x="2502645" y="1686144"/>
              <a:ext cx="631563" cy="633677"/>
              <a:chOff x="2496325" y="1687221"/>
              <a:chExt cx="631563" cy="633677"/>
            </a:xfrm>
          </p:grpSpPr>
          <p:sp>
            <p:nvSpPr>
              <p:cNvPr id="70" name="文本框 55"/>
              <p:cNvSpPr txBox="1"/>
              <p:nvPr/>
            </p:nvSpPr>
            <p:spPr>
              <a:xfrm>
                <a:off x="2496325" y="1798509"/>
                <a:ext cx="631563" cy="522389"/>
              </a:xfrm>
              <a:prstGeom prst="rect">
                <a:avLst/>
              </a:prstGeom>
              <a:noFill/>
            </p:spPr>
            <p:txBody>
              <a:bodyPr wrap="square" rtlCol="0">
                <a:spAutoFit/>
              </a:bodyPr>
              <a:lstStyle/>
              <a:p>
                <a:pPr algn="ct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知识</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1" name="椭圆 70"/>
              <p:cNvSpPr/>
              <p:nvPr/>
            </p:nvSpPr>
            <p:spPr>
              <a:xfrm>
                <a:off x="2564373" y="1687221"/>
                <a:ext cx="516322" cy="530354"/>
              </a:xfrm>
              <a:prstGeom prst="ellipse">
                <a:avLst/>
              </a:prstGeom>
              <a:noFill/>
              <a:ln>
                <a:solidFill>
                  <a:schemeClr val="accent5"/>
                </a:solidFill>
                <a:prstDash val="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7" name="组合 75"/>
            <p:cNvGrpSpPr/>
            <p:nvPr/>
          </p:nvGrpSpPr>
          <p:grpSpPr>
            <a:xfrm>
              <a:off x="1692805" y="2274678"/>
              <a:ext cx="631563" cy="633677"/>
              <a:chOff x="1686486" y="2275755"/>
              <a:chExt cx="631563" cy="633677"/>
            </a:xfrm>
          </p:grpSpPr>
          <p:sp>
            <p:nvSpPr>
              <p:cNvPr id="68" name="文本框 58"/>
              <p:cNvSpPr txBox="1"/>
              <p:nvPr/>
            </p:nvSpPr>
            <p:spPr>
              <a:xfrm>
                <a:off x="1686486" y="2387043"/>
                <a:ext cx="631563" cy="522389"/>
              </a:xfrm>
              <a:prstGeom prst="rect">
                <a:avLst/>
              </a:prstGeom>
              <a:noFill/>
            </p:spPr>
            <p:txBody>
              <a:bodyPr wrap="square" rtlCol="0">
                <a:spAutoFit/>
              </a:bodyPr>
              <a:lstStyle/>
              <a:p>
                <a:pPr algn="ct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关系</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9" name="椭圆 68"/>
              <p:cNvSpPr/>
              <p:nvPr/>
            </p:nvSpPr>
            <p:spPr>
              <a:xfrm>
                <a:off x="1754534" y="2275755"/>
                <a:ext cx="516322" cy="530354"/>
              </a:xfrm>
              <a:prstGeom prst="ellipse">
                <a:avLst/>
              </a:prstGeom>
              <a:noFill/>
              <a:ln>
                <a:solidFill>
                  <a:schemeClr val="accent5"/>
                </a:solidFill>
                <a:prstDash val="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8" name="组合 78"/>
            <p:cNvGrpSpPr/>
            <p:nvPr/>
          </p:nvGrpSpPr>
          <p:grpSpPr>
            <a:xfrm>
              <a:off x="1564065" y="3336654"/>
              <a:ext cx="631563" cy="633677"/>
              <a:chOff x="1557743" y="3337731"/>
              <a:chExt cx="631563" cy="633677"/>
            </a:xfrm>
          </p:grpSpPr>
          <p:sp>
            <p:nvSpPr>
              <p:cNvPr id="66" name="文本框 61"/>
              <p:cNvSpPr txBox="1"/>
              <p:nvPr/>
            </p:nvSpPr>
            <p:spPr>
              <a:xfrm>
                <a:off x="1557743" y="3449019"/>
                <a:ext cx="631563" cy="522389"/>
              </a:xfrm>
              <a:prstGeom prst="rect">
                <a:avLst/>
              </a:prstGeom>
              <a:noFill/>
            </p:spPr>
            <p:txBody>
              <a:bodyPr wrap="square" rtlCol="0">
                <a:spAutoFit/>
              </a:bodyPr>
              <a:lstStyle/>
              <a:p>
                <a:pPr algn="ct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行为</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7" name="椭圆 66"/>
              <p:cNvSpPr/>
              <p:nvPr/>
            </p:nvSpPr>
            <p:spPr>
              <a:xfrm>
                <a:off x="1625791" y="3337731"/>
                <a:ext cx="516322" cy="530354"/>
              </a:xfrm>
              <a:prstGeom prst="ellipse">
                <a:avLst/>
              </a:prstGeom>
              <a:noFill/>
              <a:ln>
                <a:solidFill>
                  <a:schemeClr val="accent5"/>
                </a:solidFill>
                <a:prstDash val="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9" name="组合 81"/>
            <p:cNvGrpSpPr/>
            <p:nvPr/>
          </p:nvGrpSpPr>
          <p:grpSpPr>
            <a:xfrm>
              <a:off x="9868673" y="3331364"/>
              <a:ext cx="631563" cy="633677"/>
              <a:chOff x="9862354" y="3332441"/>
              <a:chExt cx="631563" cy="633677"/>
            </a:xfrm>
          </p:grpSpPr>
          <p:sp>
            <p:nvSpPr>
              <p:cNvPr id="64" name="文本框 64"/>
              <p:cNvSpPr txBox="1"/>
              <p:nvPr/>
            </p:nvSpPr>
            <p:spPr>
              <a:xfrm>
                <a:off x="9862354" y="3443729"/>
                <a:ext cx="631563" cy="522389"/>
              </a:xfrm>
              <a:prstGeom prst="rect">
                <a:avLst/>
              </a:prstGeom>
              <a:noFill/>
            </p:spPr>
            <p:txBody>
              <a:bodyPr wrap="square" rtlCol="0">
                <a:spAutoFit/>
              </a:bodyPr>
              <a:lstStyle/>
              <a:p>
                <a:pPr algn="ct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决策</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5" name="椭圆 64"/>
              <p:cNvSpPr/>
              <p:nvPr/>
            </p:nvSpPr>
            <p:spPr>
              <a:xfrm>
                <a:off x="9930402" y="3332441"/>
                <a:ext cx="516322" cy="530354"/>
              </a:xfrm>
              <a:prstGeom prst="ellipse">
                <a:avLst/>
              </a:prstGeom>
              <a:noFill/>
              <a:ln>
                <a:solidFill>
                  <a:schemeClr val="accent5"/>
                </a:solidFill>
                <a:prstDash val="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0" name="组合 84"/>
            <p:cNvGrpSpPr/>
            <p:nvPr/>
          </p:nvGrpSpPr>
          <p:grpSpPr>
            <a:xfrm>
              <a:off x="9640001" y="2309548"/>
              <a:ext cx="631563" cy="633677"/>
              <a:chOff x="9633679" y="2310625"/>
              <a:chExt cx="631563" cy="633677"/>
            </a:xfrm>
          </p:grpSpPr>
          <p:sp>
            <p:nvSpPr>
              <p:cNvPr id="62" name="文本框 67"/>
              <p:cNvSpPr txBox="1"/>
              <p:nvPr/>
            </p:nvSpPr>
            <p:spPr>
              <a:xfrm>
                <a:off x="9633679" y="2421913"/>
                <a:ext cx="631563" cy="522389"/>
              </a:xfrm>
              <a:prstGeom prst="rect">
                <a:avLst/>
              </a:prstGeom>
              <a:noFill/>
            </p:spPr>
            <p:txBody>
              <a:bodyPr wrap="square" rtlCol="0">
                <a:spAutoFit/>
              </a:bodyPr>
              <a:lstStyle/>
              <a:p>
                <a:pPr algn="ct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挖掘</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3" name="椭圆 62"/>
              <p:cNvSpPr/>
              <p:nvPr/>
            </p:nvSpPr>
            <p:spPr>
              <a:xfrm>
                <a:off x="9701727" y="2310625"/>
                <a:ext cx="516322" cy="530354"/>
              </a:xfrm>
              <a:prstGeom prst="ellipse">
                <a:avLst/>
              </a:prstGeom>
              <a:noFill/>
              <a:ln>
                <a:solidFill>
                  <a:schemeClr val="accent5"/>
                </a:solidFill>
                <a:prstDash val="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1" name="组合 87"/>
            <p:cNvGrpSpPr/>
            <p:nvPr/>
          </p:nvGrpSpPr>
          <p:grpSpPr>
            <a:xfrm>
              <a:off x="8779697" y="1680282"/>
              <a:ext cx="631563" cy="633677"/>
              <a:chOff x="8773378" y="1681359"/>
              <a:chExt cx="631563" cy="633677"/>
            </a:xfrm>
          </p:grpSpPr>
          <p:sp>
            <p:nvSpPr>
              <p:cNvPr id="60" name="文本框 70"/>
              <p:cNvSpPr txBox="1"/>
              <p:nvPr/>
            </p:nvSpPr>
            <p:spPr>
              <a:xfrm>
                <a:off x="8773378" y="1792647"/>
                <a:ext cx="631563" cy="522389"/>
              </a:xfrm>
              <a:prstGeom prst="rect">
                <a:avLst/>
              </a:prstGeom>
              <a:noFill/>
            </p:spPr>
            <p:txBody>
              <a:bodyPr wrap="square" rtlCol="0">
                <a:spAutoFit/>
              </a:bodyPr>
              <a:lstStyle/>
              <a:p>
                <a:pPr algn="ct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分析</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1" name="椭圆 60"/>
              <p:cNvSpPr/>
              <p:nvPr/>
            </p:nvSpPr>
            <p:spPr>
              <a:xfrm>
                <a:off x="8841426" y="1681359"/>
                <a:ext cx="516322" cy="530354"/>
              </a:xfrm>
              <a:prstGeom prst="ellipse">
                <a:avLst/>
              </a:prstGeom>
              <a:noFill/>
              <a:ln>
                <a:solidFill>
                  <a:schemeClr val="accent5"/>
                </a:solidFill>
                <a:prstDash val="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2" name="组合 90"/>
            <p:cNvGrpSpPr/>
            <p:nvPr/>
          </p:nvGrpSpPr>
          <p:grpSpPr>
            <a:xfrm>
              <a:off x="7588729" y="1540706"/>
              <a:ext cx="631563" cy="633677"/>
              <a:chOff x="7582408" y="1541783"/>
              <a:chExt cx="631563" cy="633677"/>
            </a:xfrm>
          </p:grpSpPr>
          <p:sp>
            <p:nvSpPr>
              <p:cNvPr id="58" name="文本框 73"/>
              <p:cNvSpPr txBox="1"/>
              <p:nvPr/>
            </p:nvSpPr>
            <p:spPr>
              <a:xfrm>
                <a:off x="7582408" y="1653071"/>
                <a:ext cx="631563" cy="522389"/>
              </a:xfrm>
              <a:prstGeom prst="rect">
                <a:avLst/>
              </a:prstGeom>
              <a:noFill/>
            </p:spPr>
            <p:txBody>
              <a:bodyPr wrap="square" rtlCol="0">
                <a:spAutoFit/>
              </a:bodyPr>
              <a:lstStyle/>
              <a:p>
                <a:pPr algn="ct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规则</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9" name="椭圆 58"/>
              <p:cNvSpPr/>
              <p:nvPr/>
            </p:nvSpPr>
            <p:spPr>
              <a:xfrm>
                <a:off x="7650456" y="1541783"/>
                <a:ext cx="516322" cy="530354"/>
              </a:xfrm>
              <a:prstGeom prst="ellipse">
                <a:avLst/>
              </a:prstGeom>
              <a:noFill/>
              <a:ln>
                <a:solidFill>
                  <a:schemeClr val="accent5"/>
                </a:solidFill>
                <a:prstDash val="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3" name="组合 93"/>
            <p:cNvGrpSpPr/>
            <p:nvPr/>
          </p:nvGrpSpPr>
          <p:grpSpPr>
            <a:xfrm>
              <a:off x="6601913" y="2085332"/>
              <a:ext cx="631563" cy="633677"/>
              <a:chOff x="6595594" y="2086409"/>
              <a:chExt cx="631563" cy="633677"/>
            </a:xfrm>
          </p:grpSpPr>
          <p:sp>
            <p:nvSpPr>
              <p:cNvPr id="56" name="文本框 76"/>
              <p:cNvSpPr txBox="1"/>
              <p:nvPr/>
            </p:nvSpPr>
            <p:spPr>
              <a:xfrm>
                <a:off x="6595594" y="2197697"/>
                <a:ext cx="631563" cy="522389"/>
              </a:xfrm>
              <a:prstGeom prst="rect">
                <a:avLst/>
              </a:prstGeom>
              <a:noFill/>
            </p:spPr>
            <p:txBody>
              <a:bodyPr wrap="square" rtlCol="0">
                <a:spAutoFit/>
              </a:bodyPr>
              <a:lstStyle/>
              <a:p>
                <a:pPr algn="ct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rPr>
                  <a:t>算法</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7" name="椭圆 56"/>
              <p:cNvSpPr/>
              <p:nvPr/>
            </p:nvSpPr>
            <p:spPr>
              <a:xfrm>
                <a:off x="6663642" y="2086409"/>
                <a:ext cx="516322" cy="530354"/>
              </a:xfrm>
              <a:prstGeom prst="ellipse">
                <a:avLst/>
              </a:prstGeom>
              <a:noFill/>
              <a:ln>
                <a:solidFill>
                  <a:schemeClr val="accent5"/>
                </a:solidFill>
                <a:prstDash val="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4" name="组合 96"/>
            <p:cNvGrpSpPr/>
            <p:nvPr/>
          </p:nvGrpSpPr>
          <p:grpSpPr>
            <a:xfrm>
              <a:off x="7974389" y="4826401"/>
              <a:ext cx="4132007" cy="1519406"/>
              <a:chOff x="7968064" y="4827478"/>
              <a:chExt cx="4132007" cy="1519406"/>
            </a:xfrm>
          </p:grpSpPr>
          <p:sp>
            <p:nvSpPr>
              <p:cNvPr id="47" name="矩形 46"/>
              <p:cNvSpPr/>
              <p:nvPr/>
            </p:nvSpPr>
            <p:spPr>
              <a:xfrm>
                <a:off x="7968064" y="4828654"/>
                <a:ext cx="3269207" cy="298451"/>
              </a:xfrm>
              <a:prstGeom prst="rect">
                <a:avLst/>
              </a:prstGeom>
              <a:noFill/>
              <a:ln w="3175">
                <a:solidFill>
                  <a:srgbClr val="0BA4EA"/>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智能算法</a:t>
                </a:r>
                <a:endParaRPr lang="en-US" altLang="zh-CN" sz="1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矩形 47"/>
              <p:cNvSpPr/>
              <p:nvPr/>
            </p:nvSpPr>
            <p:spPr>
              <a:xfrm>
                <a:off x="7968064" y="5231043"/>
                <a:ext cx="1654927" cy="302625"/>
              </a:xfrm>
              <a:prstGeom prst="rect">
                <a:avLst/>
              </a:prstGeom>
              <a:noFill/>
              <a:ln w="3175">
                <a:solidFill>
                  <a:srgbClr val="0BA4EA"/>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分布式调度</a:t>
                </a:r>
                <a:endParaRPr lang="en-US" altLang="zh-CN" sz="1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矩形 48"/>
              <p:cNvSpPr/>
              <p:nvPr/>
            </p:nvSpPr>
            <p:spPr>
              <a:xfrm>
                <a:off x="7968064" y="5654276"/>
                <a:ext cx="1006165" cy="302625"/>
              </a:xfrm>
              <a:prstGeom prst="rect">
                <a:avLst/>
              </a:prstGeom>
              <a:noFill/>
              <a:ln w="3175">
                <a:solidFill>
                  <a:srgbClr val="0BA4EA"/>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5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语义分析</a:t>
                </a:r>
                <a:endParaRPr lang="en-US" altLang="zh-CN" sz="105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矩形 49"/>
              <p:cNvSpPr/>
              <p:nvPr/>
            </p:nvSpPr>
            <p:spPr>
              <a:xfrm>
                <a:off x="9099587" y="5642655"/>
                <a:ext cx="1006165" cy="302625"/>
              </a:xfrm>
              <a:prstGeom prst="rect">
                <a:avLst/>
              </a:prstGeom>
              <a:noFill/>
              <a:ln w="3175">
                <a:solidFill>
                  <a:srgbClr val="0BA4EA"/>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5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深度学习</a:t>
                </a:r>
                <a:endParaRPr lang="en-US" altLang="zh-CN" sz="105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 name="矩形 50"/>
              <p:cNvSpPr/>
              <p:nvPr/>
            </p:nvSpPr>
            <p:spPr>
              <a:xfrm>
                <a:off x="10229240" y="5654276"/>
                <a:ext cx="1006165" cy="302625"/>
              </a:xfrm>
              <a:prstGeom prst="rect">
                <a:avLst/>
              </a:prstGeom>
              <a:noFill/>
              <a:ln w="3175">
                <a:solidFill>
                  <a:srgbClr val="0BA4EA"/>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5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自然语言</a:t>
                </a:r>
                <a:endParaRPr lang="en-US" altLang="zh-CN" sz="105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矩形 51"/>
              <p:cNvSpPr/>
              <p:nvPr/>
            </p:nvSpPr>
            <p:spPr>
              <a:xfrm>
                <a:off x="7968064" y="6048433"/>
                <a:ext cx="3269207" cy="298451"/>
              </a:xfrm>
              <a:prstGeom prst="rect">
                <a:avLst/>
              </a:prstGeom>
              <a:noFill/>
              <a:ln w="3175">
                <a:solidFill>
                  <a:srgbClr val="0BA4EA"/>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统一计算资源</a:t>
                </a:r>
                <a:endParaRPr lang="en-US" altLang="zh-CN" sz="1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矩形 52"/>
              <p:cNvSpPr/>
              <p:nvPr/>
            </p:nvSpPr>
            <p:spPr>
              <a:xfrm>
                <a:off x="11333324" y="4827478"/>
                <a:ext cx="335347" cy="1519406"/>
              </a:xfrm>
              <a:prstGeom prst="rect">
                <a:avLst/>
              </a:prstGeom>
              <a:solidFill>
                <a:srgbClr val="C63E55"/>
              </a:solidFill>
              <a:ln w="3175">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机器学习</a:t>
                </a:r>
                <a:endParaRPr lang="en-US" altLang="zh-CN" sz="1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矩形 53"/>
              <p:cNvSpPr/>
              <p:nvPr/>
            </p:nvSpPr>
            <p:spPr>
              <a:xfrm>
                <a:off x="11764724" y="4827478"/>
                <a:ext cx="335347" cy="1519406"/>
              </a:xfrm>
              <a:prstGeom prst="rect">
                <a:avLst/>
              </a:prstGeom>
              <a:noFill/>
              <a:ln w="3175">
                <a:solidFill>
                  <a:srgbClr val="0BA4EA"/>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大数据</a:t>
                </a:r>
                <a:endParaRPr lang="en-US" altLang="zh-CN" sz="1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矩形 54"/>
              <p:cNvSpPr/>
              <p:nvPr/>
            </p:nvSpPr>
            <p:spPr>
              <a:xfrm>
                <a:off x="9678397" y="5229785"/>
                <a:ext cx="1654927" cy="302625"/>
              </a:xfrm>
              <a:prstGeom prst="rect">
                <a:avLst/>
              </a:prstGeom>
              <a:solidFill>
                <a:srgbClr val="C63E55"/>
              </a:solidFill>
              <a:ln w="3175">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神经网络</a:t>
                </a:r>
                <a:endParaRPr lang="en-US" altLang="zh-CN" sz="1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5" name="组合 106"/>
            <p:cNvGrpSpPr/>
            <p:nvPr/>
          </p:nvGrpSpPr>
          <p:grpSpPr>
            <a:xfrm>
              <a:off x="74233" y="4826401"/>
              <a:ext cx="4097083" cy="1519406"/>
              <a:chOff x="67911" y="4827478"/>
              <a:chExt cx="4097083" cy="1519406"/>
            </a:xfrm>
          </p:grpSpPr>
          <p:sp>
            <p:nvSpPr>
              <p:cNvPr id="38" name="矩形 37"/>
              <p:cNvSpPr/>
              <p:nvPr/>
            </p:nvSpPr>
            <p:spPr>
              <a:xfrm>
                <a:off x="890976" y="4832756"/>
                <a:ext cx="3269207" cy="298451"/>
              </a:xfrm>
              <a:prstGeom prst="rect">
                <a:avLst/>
              </a:prstGeom>
              <a:noFill/>
              <a:ln w="3175">
                <a:solidFill>
                  <a:srgbClr val="0BA4EA"/>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面向对象</a:t>
                </a:r>
                <a:endParaRPr lang="en-US" altLang="zh-CN" sz="110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矩形 38"/>
              <p:cNvSpPr/>
              <p:nvPr/>
            </p:nvSpPr>
            <p:spPr>
              <a:xfrm>
                <a:off x="2505725" y="5230150"/>
                <a:ext cx="1654927" cy="302625"/>
              </a:xfrm>
              <a:prstGeom prst="rect">
                <a:avLst/>
              </a:prstGeom>
              <a:noFill/>
              <a:ln w="3175">
                <a:solidFill>
                  <a:srgbClr val="0BA4EA"/>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主体关系</a:t>
                </a:r>
                <a:endParaRPr lang="en-US" altLang="zh-CN" sz="110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矩形 39"/>
              <p:cNvSpPr/>
              <p:nvPr/>
            </p:nvSpPr>
            <p:spPr>
              <a:xfrm>
                <a:off x="895787" y="5654276"/>
                <a:ext cx="1006165" cy="302625"/>
              </a:xfrm>
              <a:prstGeom prst="rect">
                <a:avLst/>
              </a:prstGeom>
              <a:noFill/>
              <a:ln w="3175">
                <a:solidFill>
                  <a:srgbClr val="0BA4EA"/>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5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主体行为</a:t>
                </a:r>
                <a:endParaRPr lang="en-US" altLang="zh-CN" sz="105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矩形 40"/>
              <p:cNvSpPr/>
              <p:nvPr/>
            </p:nvSpPr>
            <p:spPr>
              <a:xfrm>
                <a:off x="2027310" y="5642655"/>
                <a:ext cx="1006165" cy="302625"/>
              </a:xfrm>
              <a:prstGeom prst="rect">
                <a:avLst/>
              </a:prstGeom>
              <a:noFill/>
              <a:ln w="3175">
                <a:solidFill>
                  <a:srgbClr val="0BA4EA"/>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5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治理方法</a:t>
                </a:r>
                <a:endParaRPr lang="en-US" altLang="zh-CN" sz="105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矩形 41"/>
              <p:cNvSpPr/>
              <p:nvPr/>
            </p:nvSpPr>
            <p:spPr>
              <a:xfrm>
                <a:off x="3156963" y="5654276"/>
                <a:ext cx="1006165" cy="302625"/>
              </a:xfrm>
              <a:prstGeom prst="rect">
                <a:avLst/>
              </a:prstGeom>
              <a:noFill/>
              <a:ln w="3175">
                <a:solidFill>
                  <a:srgbClr val="0BA4EA"/>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5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操作习惯</a:t>
                </a:r>
                <a:endParaRPr lang="en-US" altLang="zh-CN" sz="105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矩形 42"/>
              <p:cNvSpPr/>
              <p:nvPr/>
            </p:nvSpPr>
            <p:spPr>
              <a:xfrm>
                <a:off x="895787" y="6048433"/>
                <a:ext cx="3269207" cy="298451"/>
              </a:xfrm>
              <a:prstGeom prst="rect">
                <a:avLst/>
              </a:prstGeom>
              <a:noFill/>
              <a:ln w="3175">
                <a:solidFill>
                  <a:srgbClr val="0BA4EA"/>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人工智库</a:t>
                </a:r>
                <a:endParaRPr lang="en-US" altLang="zh-CN" sz="110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矩形 43"/>
              <p:cNvSpPr/>
              <p:nvPr/>
            </p:nvSpPr>
            <p:spPr>
              <a:xfrm>
                <a:off x="481849" y="4827478"/>
                <a:ext cx="335347" cy="1519406"/>
              </a:xfrm>
              <a:prstGeom prst="rect">
                <a:avLst/>
              </a:prstGeom>
              <a:solidFill>
                <a:srgbClr val="0BA4EA"/>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合规业务</a:t>
                </a:r>
                <a:endParaRPr lang="en-US" altLang="zh-CN" sz="1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矩形 44"/>
              <p:cNvSpPr/>
              <p:nvPr/>
            </p:nvSpPr>
            <p:spPr>
              <a:xfrm>
                <a:off x="67911" y="4827478"/>
                <a:ext cx="335347" cy="1519406"/>
              </a:xfrm>
              <a:prstGeom prst="rect">
                <a:avLst/>
              </a:prstGeom>
              <a:noFill/>
              <a:ln w="3175">
                <a:solidFill>
                  <a:srgbClr val="0BA4EA"/>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法律法规</a:t>
                </a:r>
                <a:endParaRPr lang="en-US" altLang="zh-CN" sz="1100"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矩形 45"/>
              <p:cNvSpPr/>
              <p:nvPr/>
            </p:nvSpPr>
            <p:spPr>
              <a:xfrm>
                <a:off x="781097" y="5230150"/>
                <a:ext cx="1654927" cy="302625"/>
              </a:xfrm>
              <a:prstGeom prst="rect">
                <a:avLst/>
              </a:prstGeom>
              <a:solidFill>
                <a:srgbClr val="0BA4EA"/>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知识体系</a:t>
                </a:r>
                <a:endParaRPr lang="en-US" altLang="zh-CN" sz="1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6" name="组合 4189"/>
            <p:cNvGrpSpPr/>
            <p:nvPr/>
          </p:nvGrpSpPr>
          <p:grpSpPr bwMode="auto">
            <a:xfrm flipH="1">
              <a:off x="5225468" y="3708330"/>
              <a:ext cx="1854773" cy="524818"/>
              <a:chOff x="919683" y="-14269"/>
              <a:chExt cx="2603582" cy="730513"/>
            </a:xfrm>
          </p:grpSpPr>
          <p:sp>
            <p:nvSpPr>
              <p:cNvPr id="36" name="五边形 4192"/>
              <p:cNvSpPr>
                <a:spLocks noChangeArrowheads="1"/>
              </p:cNvSpPr>
              <p:nvPr/>
            </p:nvSpPr>
            <p:spPr bwMode="auto">
              <a:xfrm flipH="1">
                <a:off x="919683" y="0"/>
                <a:ext cx="2587064" cy="716244"/>
              </a:xfrm>
              <a:prstGeom prst="homePlate">
                <a:avLst>
                  <a:gd name="adj" fmla="val 37111"/>
                </a:avLst>
              </a:prstGeom>
              <a:solidFill>
                <a:srgbClr val="C63E55"/>
              </a:solidFill>
              <a:ln w="9525">
                <a:noFill/>
                <a:miter lim="800000"/>
              </a:ln>
            </p:spPr>
            <p:txBody>
              <a:bodyPr anchor="ctr"/>
              <a:lstStyle/>
              <a:p>
                <a:pPr algn="ctr">
                  <a:buFont typeface="Arial" panose="020B0604020202020204" pitchFamily="34" charset="0"/>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7" name="文本框 4193"/>
              <p:cNvSpPr txBox="1">
                <a:spLocks noChangeArrowheads="1"/>
              </p:cNvSpPr>
              <p:nvPr/>
            </p:nvSpPr>
            <p:spPr bwMode="auto">
              <a:xfrm>
                <a:off x="1219117" y="-14269"/>
                <a:ext cx="2304148" cy="716634"/>
              </a:xfrm>
              <a:prstGeom prst="rect">
                <a:avLst/>
              </a:prstGeom>
              <a:solidFill>
                <a:srgbClr val="C63E55"/>
              </a:solidFill>
              <a:ln w="9525">
                <a:noFill/>
                <a:miter lim="800000"/>
              </a:ln>
            </p:spPr>
            <p:txBody>
              <a:bodyPr anchor="ctr"/>
              <a:lstStyle>
                <a:defPPr>
                  <a:defRPr lang="zh-CN"/>
                </a:defPPr>
                <a:lvl1pPr algn="ctr">
                  <a:buFont typeface="Arial" panose="020B0604020202020204" pitchFamily="34" charset="0"/>
                  <a:defRPr>
                    <a:solidFill>
                      <a:schemeClr val="bg1"/>
                    </a:solidFill>
                    <a:latin typeface="微软雅黑" panose="020B0503020204020204" pitchFamily="34" charset="-122"/>
                    <a:ea typeface="微软雅黑" panose="020B0503020204020204"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r>
                  <a:rPr lang="zh-CN" altLang="en-US" sz="1400" dirty="0"/>
                  <a:t>人工</a:t>
                </a:r>
                <a:r>
                  <a:rPr lang="en-US" altLang="zh-CN" sz="1400" dirty="0"/>
                  <a:t>—</a:t>
                </a:r>
                <a:r>
                  <a:rPr lang="zh-CN" altLang="en-US" sz="1400" dirty="0"/>
                  <a:t>智能</a:t>
                </a:r>
                <a:endParaRPr lang="zh-CN" altLang="en-US" sz="1400" dirty="0"/>
              </a:p>
            </p:txBody>
          </p:sp>
        </p:grpSp>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21587" y="2317060"/>
              <a:ext cx="2647391" cy="1579039"/>
            </a:xfrm>
            <a:prstGeom prst="rect">
              <a:avLst/>
            </a:prstGeom>
          </p:spPr>
        </p:pic>
        <p:sp>
          <p:nvSpPr>
            <p:cNvPr id="28" name="矩形 99"/>
            <p:cNvSpPr>
              <a:spLocks noChangeArrowheads="1"/>
            </p:cNvSpPr>
            <p:nvPr/>
          </p:nvSpPr>
          <p:spPr bwMode="auto">
            <a:xfrm>
              <a:off x="3027780" y="6409849"/>
              <a:ext cx="3057525" cy="440620"/>
            </a:xfrm>
            <a:prstGeom prst="rect">
              <a:avLst/>
            </a:prstGeom>
          </p:spPr>
          <p:style>
            <a:lnRef idx="1">
              <a:schemeClr val="dk1"/>
            </a:lnRef>
            <a:fillRef idx="3">
              <a:schemeClr val="dk1"/>
            </a:fillRef>
            <a:effectRef idx="2">
              <a:schemeClr val="dk1"/>
            </a:effectRef>
            <a:fontRef idx="minor">
              <a:schemeClr val="lt1"/>
            </a:fontRef>
          </p:style>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行为</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9" name="矩形 99"/>
            <p:cNvSpPr>
              <a:spLocks noChangeArrowheads="1"/>
            </p:cNvSpPr>
            <p:nvPr/>
          </p:nvSpPr>
          <p:spPr bwMode="auto">
            <a:xfrm>
              <a:off x="6094476" y="6409849"/>
              <a:ext cx="3057525" cy="440620"/>
            </a:xfrm>
            <a:prstGeom prst="rect">
              <a:avLst/>
            </a:prstGeom>
          </p:spPr>
          <p:style>
            <a:lnRef idx="1">
              <a:schemeClr val="dk1"/>
            </a:lnRef>
            <a:fillRef idx="3">
              <a:schemeClr val="dk1"/>
            </a:fillRef>
            <a:effectRef idx="2">
              <a:schemeClr val="dk1"/>
            </a:effectRef>
            <a:fontRef idx="minor">
              <a:schemeClr val="lt1"/>
            </a:fontRef>
          </p:style>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决策</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0" name="矩形 99"/>
            <p:cNvSpPr>
              <a:spLocks noChangeArrowheads="1"/>
            </p:cNvSpPr>
            <p:nvPr/>
          </p:nvSpPr>
          <p:spPr bwMode="auto">
            <a:xfrm>
              <a:off x="9121620" y="6409849"/>
              <a:ext cx="3057525" cy="440620"/>
            </a:xfrm>
            <a:prstGeom prst="rect">
              <a:avLst/>
            </a:prstGeom>
          </p:spPr>
          <p:style>
            <a:lnRef idx="1">
              <a:schemeClr val="dk1"/>
            </a:lnRef>
            <a:fillRef idx="3">
              <a:schemeClr val="dk1"/>
            </a:fillRef>
            <a:effectRef idx="2">
              <a:schemeClr val="dk1"/>
            </a:effectRef>
            <a:fontRef idx="minor">
              <a:schemeClr val="lt1"/>
            </a:fontRef>
          </p:style>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感知</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1" name="矩形 30"/>
            <p:cNvSpPr/>
            <p:nvPr/>
          </p:nvSpPr>
          <p:spPr>
            <a:xfrm>
              <a:off x="4669279" y="4825204"/>
              <a:ext cx="2817155" cy="1520605"/>
            </a:xfrm>
            <a:prstGeom prst="rect">
              <a:avLst/>
            </a:prstGeom>
            <a:solidFill>
              <a:srgbClr val="C63E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2" name="文本框 58"/>
            <p:cNvSpPr txBox="1"/>
            <p:nvPr/>
          </p:nvSpPr>
          <p:spPr>
            <a:xfrm>
              <a:off x="4801442" y="4818401"/>
              <a:ext cx="2630185" cy="317164"/>
            </a:xfrm>
            <a:prstGeom prst="rect">
              <a:avLst/>
            </a:prstGeom>
            <a:no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AI</a:t>
              </a:r>
              <a:r>
                <a:rPr lang="zh-CN" altLang="en-US" sz="1100" dirty="0">
                  <a:solidFill>
                    <a:schemeClr val="bg1"/>
                  </a:solidFill>
                  <a:latin typeface="微软雅黑" panose="020B0503020204020204" pitchFamily="34" charset="-122"/>
                  <a:ea typeface="微软雅黑" panose="020B0503020204020204" pitchFamily="34" charset="-122"/>
                </a:rPr>
                <a:t>应用覆盖多场景业务范围</a:t>
              </a:r>
              <a:endParaRPr lang="en-US" altLang="zh-CN" sz="1100" dirty="0">
                <a:solidFill>
                  <a:schemeClr val="bg1"/>
                </a:solidFill>
                <a:latin typeface="微软雅黑" panose="020B0503020204020204" pitchFamily="34" charset="-122"/>
                <a:ea typeface="微软雅黑" panose="020B0503020204020204" pitchFamily="34" charset="-122"/>
              </a:endParaRPr>
            </a:p>
          </p:txBody>
        </p:sp>
        <p:sp>
          <p:nvSpPr>
            <p:cNvPr id="33" name="文本框 58"/>
            <p:cNvSpPr txBox="1"/>
            <p:nvPr/>
          </p:nvSpPr>
          <p:spPr>
            <a:xfrm>
              <a:off x="4733390" y="5190220"/>
              <a:ext cx="623576" cy="932836"/>
            </a:xfrm>
            <a:prstGeom prst="rect">
              <a:avLst/>
            </a:prstGeom>
            <a:noFill/>
          </p:spPr>
          <p:txBody>
            <a:bodyPr wrap="square" rtlCol="0">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舆情监控</a:t>
              </a:r>
              <a:endParaRPr lang="en-US" altLang="zh-CN" sz="1100" dirty="0">
                <a:solidFill>
                  <a:schemeClr val="bg1"/>
                </a:solidFill>
                <a:latin typeface="微软雅黑" panose="020B0503020204020204" pitchFamily="34" charset="-122"/>
                <a:ea typeface="微软雅黑" panose="020B0503020204020204" pitchFamily="34" charset="-122"/>
              </a:endParaRPr>
            </a:p>
          </p:txBody>
        </p:sp>
        <p:sp>
          <p:nvSpPr>
            <p:cNvPr id="34" name="文本框 58"/>
            <p:cNvSpPr txBox="1"/>
            <p:nvPr/>
          </p:nvSpPr>
          <p:spPr>
            <a:xfrm>
              <a:off x="5236156" y="5655517"/>
              <a:ext cx="1102870" cy="317164"/>
            </a:xfrm>
            <a:prstGeom prst="rect">
              <a:avLst/>
            </a:prstGeom>
            <a:noFill/>
          </p:spPr>
          <p:txBody>
            <a:bodyPr wrap="square" rtlCol="0">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法律法规</a:t>
              </a:r>
              <a:endParaRPr lang="en-US" altLang="zh-CN" sz="1100" dirty="0">
                <a:solidFill>
                  <a:schemeClr val="bg1"/>
                </a:solidFill>
                <a:latin typeface="微软雅黑" panose="020B0503020204020204" pitchFamily="34" charset="-122"/>
                <a:ea typeface="微软雅黑" panose="020B0503020204020204" pitchFamily="34" charset="-122"/>
              </a:endParaRPr>
            </a:p>
          </p:txBody>
        </p:sp>
        <p:sp>
          <p:nvSpPr>
            <p:cNvPr id="35" name="文本框 58"/>
            <p:cNvSpPr txBox="1"/>
            <p:nvPr/>
          </p:nvSpPr>
          <p:spPr>
            <a:xfrm>
              <a:off x="5881311" y="5216963"/>
              <a:ext cx="1130583" cy="317164"/>
            </a:xfrm>
            <a:prstGeom prst="rect">
              <a:avLst/>
            </a:prstGeom>
            <a:noFill/>
          </p:spPr>
          <p:txBody>
            <a:bodyPr wrap="square" rtlCol="0">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违规案例</a:t>
              </a:r>
              <a:endParaRPr lang="en-US" altLang="zh-CN" sz="1100" dirty="0">
                <a:solidFill>
                  <a:schemeClr val="bg1"/>
                </a:solidFill>
                <a:latin typeface="微软雅黑" panose="020B0503020204020204" pitchFamily="34" charset="-122"/>
                <a:ea typeface="微软雅黑" panose="020B0503020204020204" pitchFamily="34" charset="-122"/>
              </a:endParaRPr>
            </a:p>
          </p:txBody>
        </p:sp>
        <p:sp>
          <p:nvSpPr>
            <p:cNvPr id="86" name="文本框 58"/>
            <p:cNvSpPr txBox="1"/>
            <p:nvPr/>
          </p:nvSpPr>
          <p:spPr>
            <a:xfrm>
              <a:off x="6326912" y="5710648"/>
              <a:ext cx="1104715" cy="317164"/>
            </a:xfrm>
            <a:prstGeom prst="rect">
              <a:avLst/>
            </a:prstGeom>
            <a:noFill/>
          </p:spPr>
          <p:txBody>
            <a:bodyPr wrap="square" rtlCol="0">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知识图谱</a:t>
              </a:r>
              <a:endParaRPr lang="en-US" altLang="zh-CN" sz="1100" dirty="0">
                <a:solidFill>
                  <a:schemeClr val="bg1"/>
                </a:solidFill>
                <a:latin typeface="微软雅黑" panose="020B0503020204020204" pitchFamily="34" charset="-122"/>
                <a:ea typeface="微软雅黑" panose="020B0503020204020204" pitchFamily="34" charset="-122"/>
              </a:endParaRPr>
            </a:p>
          </p:txBody>
        </p:sp>
        <p:sp>
          <p:nvSpPr>
            <p:cNvPr id="87" name="文本框 58"/>
            <p:cNvSpPr txBox="1"/>
            <p:nvPr/>
          </p:nvSpPr>
          <p:spPr>
            <a:xfrm>
              <a:off x="5651339" y="5991260"/>
              <a:ext cx="1090423" cy="317164"/>
            </a:xfrm>
            <a:prstGeom prst="rect">
              <a:avLst/>
            </a:prstGeom>
            <a:noFill/>
          </p:spPr>
          <p:txBody>
            <a:bodyPr wrap="square" rtlCol="0">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智能检索</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sp>
        <p:nvSpPr>
          <p:cNvPr id="88" name="矩形 87"/>
          <p:cNvSpPr/>
          <p:nvPr/>
        </p:nvSpPr>
        <p:spPr>
          <a:xfrm>
            <a:off x="9453492" y="970389"/>
            <a:ext cx="2638013" cy="5631180"/>
          </a:xfrm>
          <a:prstGeom prst="rect">
            <a:avLst/>
          </a:prstGeom>
          <a:solidFill>
            <a:schemeClr val="bg1"/>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通过人工智能技术实现数据层面</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算法层面的创新</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与突破</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。大量运用了包括条件随机场（</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Conditional Random Field</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）、决策树（</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Decision Tree</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）、随机森林（</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Random forest</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）、卷积神经网络（</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CNN</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等技术，构建金融合规领域法律法规、资本运作案例相关知识图谱，开启合规信息的智能化探索，创新合规科技领域的应用模式。改变传统法库单维关键字检索模式，建立了资本市场首个精准定位的法库检索系统</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gn="just"/>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应用机器深度学习算法，以规则条文化和业务分类为基础，业务与规则精准关联，建立业务的快速指引。</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gn="just"/>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易董实现了合规交易的智能控制，建立多维度特征图谱关联，让合规要求和用户行为端有效连接，实现用户行为的即时提醒，保障公司运作的合规性要求。</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gn="just"/>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场景化的合规信息指引，通过决策树算法，把用户反馈的场景问题、信息披露出来的案例以及监管案例，实现从规则到场景，从场景到合规的全流程动态指引，大幅提升公司规范运作和信息披露效率。</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8000">
        <p14:conveyor dir="l"/>
      </p:transition>
    </mc:Choice>
    <mc:Fallback>
      <p:transition spd="slow" advClick="0" advTm="8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94615"/>
            <a:ext cx="9204325"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核心技术之B ： Blockchain数字签名存证业务加入区块链节点</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3" name="文本框 72"/>
          <p:cNvSpPr txBox="1"/>
          <p:nvPr/>
        </p:nvSpPr>
        <p:spPr>
          <a:xfrm>
            <a:off x="409575" y="5021580"/>
            <a:ext cx="5298440" cy="159829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40000"/>
              </a:lnSpc>
            </a:pPr>
            <a:r>
              <a:rPr lang="zh-CN" altLang="en-US" sz="1400" dirty="0">
                <a:latin typeface="微软雅黑" panose="020B0503020204020204" pitchFamily="34" charset="-122"/>
                <a:ea typeface="微软雅黑" panose="020B0503020204020204" pitchFamily="34" charset="-122"/>
                <a:sym typeface="+mn-ea"/>
              </a:rPr>
              <a:t>       数信链作为联盟区块链，以数字身份认证的方式控制加入区块链的节点，目前共识数信联合了公安部第一研究所、北京求是公证处、中国金融认证中心、价值在线作为可信节点的加入，为客户方提供基于区块链技术的电子数据安全存证，并协助主管机构将相关政策法规与监管条例切实有效执行。</a:t>
            </a:r>
            <a:endParaRPr lang="zh-CN" altLang="en-US" sz="1400" dirty="0">
              <a:solidFill>
                <a:srgbClr val="FF0000"/>
              </a:solidFill>
              <a:latin typeface="微软雅黑" panose="020B0503020204020204" pitchFamily="34" charset="-122"/>
              <a:ea typeface="微软雅黑" panose="020B0503020204020204" pitchFamily="34" charset="-122"/>
              <a:sym typeface="+mn-ea"/>
            </a:endParaRPr>
          </a:p>
        </p:txBody>
      </p:sp>
      <p:grpSp>
        <p:nvGrpSpPr>
          <p:cNvPr id="5" name="组合 4"/>
          <p:cNvGrpSpPr/>
          <p:nvPr/>
        </p:nvGrpSpPr>
        <p:grpSpPr>
          <a:xfrm>
            <a:off x="143215" y="1233588"/>
            <a:ext cx="6049079" cy="3669030"/>
            <a:chOff x="276565" y="1233588"/>
            <a:chExt cx="6049079" cy="3669030"/>
          </a:xfrm>
        </p:grpSpPr>
        <p:grpSp>
          <p:nvGrpSpPr>
            <p:cNvPr id="6" name="组合 5"/>
            <p:cNvGrpSpPr/>
            <p:nvPr/>
          </p:nvGrpSpPr>
          <p:grpSpPr bwMode="auto">
            <a:xfrm>
              <a:off x="619389" y="2983013"/>
              <a:ext cx="5706255" cy="513715"/>
              <a:chOff x="3064" y="4943"/>
              <a:chExt cx="14295" cy="821"/>
            </a:xfrm>
          </p:grpSpPr>
          <p:pic>
            <p:nvPicPr>
              <p:cNvPr id="53" name="图片 52" descr="保全链"/>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2" y="4943"/>
                <a:ext cx="9557" cy="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3" descr="保全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4" y="4943"/>
                <a:ext cx="6861" cy="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文本框 3"/>
              <p:cNvSpPr txBox="1">
                <a:spLocks noChangeArrowheads="1"/>
              </p:cNvSpPr>
              <p:nvPr/>
            </p:nvSpPr>
            <p:spPr bwMode="auto">
              <a:xfrm>
                <a:off x="7902" y="5083"/>
                <a:ext cx="3011"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数信链</a:t>
                </a:r>
                <a:endPar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 name="图片 1"/>
            <p:cNvPicPr/>
            <p:nvPr/>
          </p:nvPicPr>
          <p:blipFill>
            <a:blip r:embed="rId3"/>
            <a:srcRect b="23674"/>
            <a:stretch>
              <a:fillRect/>
            </a:stretch>
          </p:blipFill>
          <p:spPr>
            <a:xfrm>
              <a:off x="696319" y="1347888"/>
              <a:ext cx="530172" cy="687070"/>
            </a:xfrm>
            <a:prstGeom prst="rect">
              <a:avLst/>
            </a:prstGeom>
            <a:noFill/>
            <a:ln w="9525">
              <a:noFill/>
            </a:ln>
          </p:spPr>
        </p:pic>
        <p:pic>
          <p:nvPicPr>
            <p:cNvPr id="8" name="图片 7"/>
            <p:cNvPicPr/>
            <p:nvPr/>
          </p:nvPicPr>
          <p:blipFill>
            <a:blip r:embed="rId4"/>
            <a:srcRect b="25925"/>
            <a:stretch>
              <a:fillRect/>
            </a:stretch>
          </p:blipFill>
          <p:spPr>
            <a:xfrm>
              <a:off x="1785080" y="1347253"/>
              <a:ext cx="508251" cy="687705"/>
            </a:xfrm>
            <a:prstGeom prst="rect">
              <a:avLst/>
            </a:prstGeom>
            <a:noFill/>
            <a:ln w="9525">
              <a:noFill/>
            </a:ln>
          </p:spPr>
        </p:pic>
        <p:pic>
          <p:nvPicPr>
            <p:cNvPr id="9" name="图片 8"/>
            <p:cNvPicPr/>
            <p:nvPr/>
          </p:nvPicPr>
          <p:blipFill>
            <a:blip r:embed="rId5"/>
            <a:srcRect b="24263"/>
            <a:stretch>
              <a:fillRect/>
            </a:stretch>
          </p:blipFill>
          <p:spPr>
            <a:xfrm>
              <a:off x="2795492" y="1233588"/>
              <a:ext cx="547628" cy="801370"/>
            </a:xfrm>
            <a:prstGeom prst="rect">
              <a:avLst/>
            </a:prstGeom>
            <a:noFill/>
            <a:ln w="9525">
              <a:noFill/>
            </a:ln>
          </p:spPr>
        </p:pic>
        <p:grpSp>
          <p:nvGrpSpPr>
            <p:cNvPr id="10" name="组合 9"/>
            <p:cNvGrpSpPr/>
            <p:nvPr/>
          </p:nvGrpSpPr>
          <p:grpSpPr bwMode="auto">
            <a:xfrm>
              <a:off x="388160" y="2563913"/>
              <a:ext cx="1187579" cy="398780"/>
              <a:chOff x="3432" y="4671"/>
              <a:chExt cx="2919" cy="638"/>
            </a:xfrm>
          </p:grpSpPr>
          <p:cxnSp>
            <p:nvCxnSpPr>
              <p:cNvPr id="49" name="直接箭头连接符 48"/>
              <p:cNvCxnSpPr/>
              <p:nvPr/>
            </p:nvCxnSpPr>
            <p:spPr>
              <a:xfrm>
                <a:off x="4667" y="4700"/>
                <a:ext cx="8" cy="568"/>
              </a:xfrm>
              <a:prstGeom prst="straightConnector1">
                <a:avLst/>
              </a:prstGeom>
              <a:ln w="254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4932" y="4700"/>
                <a:ext cx="5" cy="568"/>
              </a:xfrm>
              <a:prstGeom prst="straightConnector1">
                <a:avLst/>
              </a:prstGeom>
              <a:ln w="254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1" name="文本框 87"/>
              <p:cNvSpPr txBox="1">
                <a:spLocks noChangeArrowheads="1"/>
              </p:cNvSpPr>
              <p:nvPr/>
            </p:nvSpPr>
            <p:spPr bwMode="auto">
              <a:xfrm>
                <a:off x="3432" y="4671"/>
                <a:ext cx="1128"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数据上链</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文本框 88"/>
              <p:cNvSpPr txBox="1">
                <a:spLocks noChangeArrowheads="1"/>
              </p:cNvSpPr>
              <p:nvPr/>
            </p:nvSpPr>
            <p:spPr bwMode="auto">
              <a:xfrm>
                <a:off x="5009" y="4671"/>
                <a:ext cx="1342"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数据验证</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1" name="文本框 93"/>
            <p:cNvSpPr txBox="1">
              <a:spLocks noChangeArrowheads="1"/>
            </p:cNvSpPr>
            <p:nvPr/>
          </p:nvSpPr>
          <p:spPr bwMode="auto">
            <a:xfrm>
              <a:off x="276565" y="2048293"/>
              <a:ext cx="1369273"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b="1" dirty="0">
                  <a:latin typeface="微软雅黑" panose="020B0503020204020204" pitchFamily="34" charset="-122"/>
                  <a:ea typeface="微软雅黑" panose="020B0503020204020204" pitchFamily="34" charset="-122"/>
                  <a:cs typeface="微软雅黑" panose="020B0503020204020204" pitchFamily="34" charset="-122"/>
                </a:rPr>
                <a:t>北京网络行业协会电子数据司法鉴定中心</a:t>
              </a:r>
              <a:endParaRPr lang="zh-CN" altLang="en-US" sz="105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34"/>
            <p:cNvSpPr txBox="1">
              <a:spLocks noChangeArrowheads="1"/>
            </p:cNvSpPr>
            <p:nvPr/>
          </p:nvSpPr>
          <p:spPr bwMode="auto">
            <a:xfrm>
              <a:off x="1723781" y="2036228"/>
              <a:ext cx="630848"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b="1" dirty="0">
                  <a:latin typeface="微软雅黑" panose="020B0503020204020204" pitchFamily="34" charset="-122"/>
                  <a:ea typeface="微软雅黑" panose="020B0503020204020204" pitchFamily="34" charset="-122"/>
                  <a:sym typeface="+mn-ea"/>
                </a:rPr>
                <a:t>中国金融认证中心</a:t>
              </a:r>
              <a:endParaRPr lang="en-US" altLang="zh-CN" sz="105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框 31"/>
            <p:cNvSpPr txBox="1">
              <a:spLocks noChangeArrowheads="1"/>
            </p:cNvSpPr>
            <p:nvPr/>
          </p:nvSpPr>
          <p:spPr bwMode="auto">
            <a:xfrm>
              <a:off x="2592516" y="2048293"/>
              <a:ext cx="10185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b="1" dirty="0">
                  <a:latin typeface="微软雅黑" panose="020B0503020204020204" pitchFamily="34" charset="-122"/>
                  <a:ea typeface="微软雅黑" panose="020B0503020204020204" pitchFamily="34" charset="-122"/>
                  <a:cs typeface="微软雅黑" panose="020B0503020204020204" pitchFamily="34" charset="-122"/>
                </a:rPr>
                <a:t>北京求是</a:t>
              </a:r>
              <a:endParaRPr lang="zh-CN" altLang="en-US" sz="1050" b="1" dirty="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050" b="1" dirty="0">
                  <a:latin typeface="微软雅黑" panose="020B0503020204020204" pitchFamily="34" charset="-122"/>
                  <a:ea typeface="微软雅黑" panose="020B0503020204020204" pitchFamily="34" charset="-122"/>
                  <a:cs typeface="微软雅黑" panose="020B0503020204020204" pitchFamily="34" charset="-122"/>
                </a:rPr>
                <a:t>公证处</a:t>
              </a:r>
              <a:endParaRPr lang="zh-CN" altLang="en-US" sz="105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33"/>
            <p:cNvSpPr txBox="1">
              <a:spLocks noChangeArrowheads="1"/>
            </p:cNvSpPr>
            <p:nvPr/>
          </p:nvSpPr>
          <p:spPr bwMode="auto">
            <a:xfrm>
              <a:off x="4671972" y="2110974"/>
              <a:ext cx="8857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b="1" dirty="0">
                  <a:latin typeface="微软雅黑" panose="020B0503020204020204" pitchFamily="34" charset="-122"/>
                  <a:ea typeface="微软雅黑" panose="020B0503020204020204" pitchFamily="34" charset="-122"/>
                  <a:cs typeface="微软雅黑" panose="020B0503020204020204" pitchFamily="34" charset="-122"/>
                </a:rPr>
                <a:t>价值在线</a:t>
              </a:r>
              <a:endParaRPr lang="zh-CN" altLang="en-US" sz="105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34"/>
            <p:cNvSpPr txBox="1">
              <a:spLocks noChangeArrowheads="1"/>
            </p:cNvSpPr>
            <p:nvPr/>
          </p:nvSpPr>
          <p:spPr bwMode="auto">
            <a:xfrm>
              <a:off x="5460069" y="2016174"/>
              <a:ext cx="630848"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6" name="组合 15"/>
            <p:cNvGrpSpPr/>
            <p:nvPr/>
          </p:nvGrpSpPr>
          <p:grpSpPr bwMode="auto">
            <a:xfrm>
              <a:off x="2629475" y="3437655"/>
              <a:ext cx="1295809" cy="478167"/>
              <a:chOff x="3197" y="4605"/>
              <a:chExt cx="3247" cy="764"/>
            </a:xfrm>
          </p:grpSpPr>
          <p:cxnSp>
            <p:nvCxnSpPr>
              <p:cNvPr id="45" name="直接箭头连接符 44"/>
              <p:cNvCxnSpPr/>
              <p:nvPr/>
            </p:nvCxnSpPr>
            <p:spPr>
              <a:xfrm flipV="1">
                <a:off x="4683" y="4742"/>
                <a:ext cx="8" cy="452"/>
              </a:xfrm>
              <a:prstGeom prst="straightConnector1">
                <a:avLst/>
              </a:prstGeom>
              <a:ln w="254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4946" y="4742"/>
                <a:ext cx="5" cy="452"/>
              </a:xfrm>
              <a:prstGeom prst="straightConnector1">
                <a:avLst/>
              </a:prstGeom>
              <a:ln w="254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7" name="文本框 38"/>
              <p:cNvSpPr txBox="1">
                <a:spLocks noChangeArrowheads="1"/>
              </p:cNvSpPr>
              <p:nvPr/>
            </p:nvSpPr>
            <p:spPr bwMode="auto">
              <a:xfrm>
                <a:off x="3197" y="4631"/>
                <a:ext cx="1380"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数据上链</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文本框 39"/>
              <p:cNvSpPr txBox="1">
                <a:spLocks noChangeArrowheads="1"/>
              </p:cNvSpPr>
              <p:nvPr/>
            </p:nvSpPr>
            <p:spPr bwMode="auto">
              <a:xfrm>
                <a:off x="5129" y="4605"/>
                <a:ext cx="1315"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数据验证</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9" name="组合 18"/>
            <p:cNvGrpSpPr/>
            <p:nvPr/>
          </p:nvGrpSpPr>
          <p:grpSpPr bwMode="auto">
            <a:xfrm>
              <a:off x="1679532" y="3876458"/>
              <a:ext cx="3089288" cy="1026160"/>
              <a:chOff x="5530" y="7419"/>
              <a:chExt cx="7737" cy="1643"/>
            </a:xfrm>
          </p:grpSpPr>
          <p:sp>
            <p:nvSpPr>
              <p:cNvPr id="41" name="文本框 47"/>
              <p:cNvSpPr txBox="1">
                <a:spLocks noChangeArrowheads="1"/>
              </p:cNvSpPr>
              <p:nvPr/>
            </p:nvSpPr>
            <p:spPr bwMode="auto">
              <a:xfrm>
                <a:off x="5530" y="7419"/>
                <a:ext cx="7737" cy="164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文本框 47"/>
              <p:cNvSpPr txBox="1">
                <a:spLocks noChangeArrowheads="1"/>
              </p:cNvSpPr>
              <p:nvPr/>
            </p:nvSpPr>
            <p:spPr bwMode="auto">
              <a:xfrm>
                <a:off x="5906" y="8273"/>
                <a:ext cx="2154" cy="512"/>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业务数据</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47"/>
              <p:cNvSpPr txBox="1">
                <a:spLocks noChangeArrowheads="1"/>
              </p:cNvSpPr>
              <p:nvPr/>
            </p:nvSpPr>
            <p:spPr bwMode="auto">
              <a:xfrm>
                <a:off x="8352" y="8273"/>
                <a:ext cx="2154" cy="512"/>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合同协议</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文本框 47"/>
              <p:cNvSpPr txBox="1">
                <a:spLocks noChangeArrowheads="1"/>
              </p:cNvSpPr>
              <p:nvPr/>
            </p:nvSpPr>
            <p:spPr bwMode="auto">
              <a:xfrm>
                <a:off x="10798" y="8273"/>
                <a:ext cx="2154" cy="512"/>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操作流程</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2" name="文本框 93"/>
            <p:cNvSpPr txBox="1">
              <a:spLocks noChangeArrowheads="1"/>
            </p:cNvSpPr>
            <p:nvPr/>
          </p:nvSpPr>
          <p:spPr bwMode="auto">
            <a:xfrm>
              <a:off x="3795350" y="2130208"/>
              <a:ext cx="6308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b="1" dirty="0">
                  <a:latin typeface="微软雅黑" panose="020B0503020204020204" pitchFamily="34" charset="-122"/>
                  <a:ea typeface="微软雅黑" panose="020B0503020204020204" pitchFamily="34" charset="-122"/>
                  <a:cs typeface="微软雅黑" panose="020B0503020204020204" pitchFamily="34" charset="-122"/>
                </a:rPr>
                <a:t>共识数信</a:t>
              </a:r>
              <a:endParaRPr lang="zh-CN" altLang="en-US" sz="1050"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6" name="图片 25"/>
            <p:cNvPicPr/>
            <p:nvPr/>
          </p:nvPicPr>
          <p:blipFill>
            <a:blip r:embed="rId6"/>
            <a:srcRect b="23245"/>
            <a:stretch>
              <a:fillRect/>
            </a:stretch>
          </p:blipFill>
          <p:spPr>
            <a:xfrm>
              <a:off x="3886689" y="1347253"/>
              <a:ext cx="507033" cy="701675"/>
            </a:xfrm>
            <a:prstGeom prst="rect">
              <a:avLst/>
            </a:prstGeom>
            <a:noFill/>
            <a:ln w="9525">
              <a:noFill/>
            </a:ln>
          </p:spPr>
        </p:pic>
        <p:grpSp>
          <p:nvGrpSpPr>
            <p:cNvPr id="27" name="组合 26"/>
            <p:cNvGrpSpPr/>
            <p:nvPr/>
          </p:nvGrpSpPr>
          <p:grpSpPr bwMode="auto">
            <a:xfrm>
              <a:off x="1497638" y="2563921"/>
              <a:ext cx="1159623" cy="405131"/>
              <a:chOff x="3437" y="4671"/>
              <a:chExt cx="2904" cy="649"/>
            </a:xfrm>
          </p:grpSpPr>
          <p:cxnSp>
            <p:nvCxnSpPr>
              <p:cNvPr id="37" name="直接箭头连接符 36"/>
              <p:cNvCxnSpPr/>
              <p:nvPr/>
            </p:nvCxnSpPr>
            <p:spPr>
              <a:xfrm>
                <a:off x="4667" y="4700"/>
                <a:ext cx="8" cy="568"/>
              </a:xfrm>
              <a:prstGeom prst="straightConnector1">
                <a:avLst/>
              </a:prstGeom>
              <a:ln w="254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4932" y="4700"/>
                <a:ext cx="5" cy="568"/>
              </a:xfrm>
              <a:prstGeom prst="straightConnector1">
                <a:avLst/>
              </a:prstGeom>
              <a:ln w="254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9" name="文本框 87"/>
              <p:cNvSpPr txBox="1">
                <a:spLocks noChangeArrowheads="1"/>
              </p:cNvSpPr>
              <p:nvPr/>
            </p:nvSpPr>
            <p:spPr bwMode="auto">
              <a:xfrm>
                <a:off x="3437" y="4671"/>
                <a:ext cx="1123"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数据上链</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文本框 88"/>
              <p:cNvSpPr txBox="1">
                <a:spLocks noChangeArrowheads="1"/>
              </p:cNvSpPr>
              <p:nvPr/>
            </p:nvSpPr>
            <p:spPr bwMode="auto">
              <a:xfrm>
                <a:off x="5009" y="4671"/>
                <a:ext cx="1332" cy="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数据验证</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31" name="组合 30"/>
            <p:cNvGrpSpPr/>
            <p:nvPr/>
          </p:nvGrpSpPr>
          <p:grpSpPr bwMode="auto">
            <a:xfrm>
              <a:off x="2527755" y="2563921"/>
              <a:ext cx="1105316" cy="405131"/>
              <a:chOff x="3343" y="4671"/>
              <a:chExt cx="2768" cy="649"/>
            </a:xfrm>
          </p:grpSpPr>
          <p:cxnSp>
            <p:nvCxnSpPr>
              <p:cNvPr id="32" name="直接箭头连接符 31"/>
              <p:cNvCxnSpPr/>
              <p:nvPr/>
            </p:nvCxnSpPr>
            <p:spPr>
              <a:xfrm>
                <a:off x="4668" y="4700"/>
                <a:ext cx="8" cy="568"/>
              </a:xfrm>
              <a:prstGeom prst="straightConnector1">
                <a:avLst/>
              </a:prstGeom>
              <a:ln w="254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4931" y="4700"/>
                <a:ext cx="5" cy="568"/>
              </a:xfrm>
              <a:prstGeom prst="straightConnector1">
                <a:avLst/>
              </a:prstGeom>
              <a:ln w="254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5" name="文本框 87"/>
              <p:cNvSpPr txBox="1">
                <a:spLocks noChangeArrowheads="1"/>
              </p:cNvSpPr>
              <p:nvPr/>
            </p:nvSpPr>
            <p:spPr bwMode="auto">
              <a:xfrm>
                <a:off x="3343" y="4671"/>
                <a:ext cx="1217"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数据上链</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文本框 88"/>
              <p:cNvSpPr txBox="1">
                <a:spLocks noChangeArrowheads="1"/>
              </p:cNvSpPr>
              <p:nvPr/>
            </p:nvSpPr>
            <p:spPr bwMode="auto">
              <a:xfrm>
                <a:off x="5009" y="4671"/>
                <a:ext cx="1102" cy="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a:latin typeface="微软雅黑" panose="020B0503020204020204" pitchFamily="34" charset="-122"/>
                    <a:ea typeface="微软雅黑" panose="020B0503020204020204" pitchFamily="34" charset="-122"/>
                    <a:cs typeface="微软雅黑" panose="020B0503020204020204" pitchFamily="34" charset="-122"/>
                  </a:rPr>
                  <a:t>数据验证</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57" name="组合 56"/>
            <p:cNvGrpSpPr/>
            <p:nvPr/>
          </p:nvGrpSpPr>
          <p:grpSpPr bwMode="auto">
            <a:xfrm>
              <a:off x="3572168" y="2563921"/>
              <a:ext cx="1108911" cy="405131"/>
              <a:chOff x="3358" y="4671"/>
              <a:chExt cx="2777" cy="649"/>
            </a:xfrm>
          </p:grpSpPr>
          <p:cxnSp>
            <p:nvCxnSpPr>
              <p:cNvPr id="58" name="直接箭头连接符 57"/>
              <p:cNvCxnSpPr/>
              <p:nvPr/>
            </p:nvCxnSpPr>
            <p:spPr>
              <a:xfrm>
                <a:off x="4669" y="4700"/>
                <a:ext cx="8" cy="568"/>
              </a:xfrm>
              <a:prstGeom prst="straightConnector1">
                <a:avLst/>
              </a:prstGeom>
              <a:ln w="254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4931" y="4700"/>
                <a:ext cx="5" cy="568"/>
              </a:xfrm>
              <a:prstGeom prst="straightConnector1">
                <a:avLst/>
              </a:prstGeom>
              <a:ln w="254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3" name="文本框 87"/>
              <p:cNvSpPr txBox="1">
                <a:spLocks noChangeArrowheads="1"/>
              </p:cNvSpPr>
              <p:nvPr/>
            </p:nvSpPr>
            <p:spPr bwMode="auto">
              <a:xfrm>
                <a:off x="3358" y="4671"/>
                <a:ext cx="1202"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数据上链</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4" name="文本框 88"/>
              <p:cNvSpPr txBox="1">
                <a:spLocks noChangeArrowheads="1"/>
              </p:cNvSpPr>
              <p:nvPr/>
            </p:nvSpPr>
            <p:spPr bwMode="auto">
              <a:xfrm>
                <a:off x="5009" y="4671"/>
                <a:ext cx="1126" cy="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数据验证</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5" name="组合 64"/>
            <p:cNvGrpSpPr/>
            <p:nvPr/>
          </p:nvGrpSpPr>
          <p:grpSpPr bwMode="auto">
            <a:xfrm>
              <a:off x="4619019" y="2565191"/>
              <a:ext cx="1084951" cy="405131"/>
              <a:chOff x="3434" y="4671"/>
              <a:chExt cx="2717" cy="649"/>
            </a:xfrm>
          </p:grpSpPr>
          <p:cxnSp>
            <p:nvCxnSpPr>
              <p:cNvPr id="69" name="直接箭头连接符 68"/>
              <p:cNvCxnSpPr/>
              <p:nvPr/>
            </p:nvCxnSpPr>
            <p:spPr>
              <a:xfrm>
                <a:off x="4668" y="4701"/>
                <a:ext cx="8" cy="567"/>
              </a:xfrm>
              <a:prstGeom prst="straightConnector1">
                <a:avLst/>
              </a:prstGeom>
              <a:ln w="254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V="1">
                <a:off x="4931" y="4701"/>
                <a:ext cx="5" cy="567"/>
              </a:xfrm>
              <a:prstGeom prst="straightConnector1">
                <a:avLst/>
              </a:prstGeom>
              <a:ln w="254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1" name="文本框 87"/>
              <p:cNvSpPr txBox="1">
                <a:spLocks noChangeArrowheads="1"/>
              </p:cNvSpPr>
              <p:nvPr/>
            </p:nvSpPr>
            <p:spPr bwMode="auto">
              <a:xfrm>
                <a:off x="3434" y="4671"/>
                <a:ext cx="1126"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数据上链</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9" name="文本框 88"/>
              <p:cNvSpPr txBox="1">
                <a:spLocks noChangeArrowheads="1"/>
              </p:cNvSpPr>
              <p:nvPr/>
            </p:nvSpPr>
            <p:spPr bwMode="auto">
              <a:xfrm>
                <a:off x="5009" y="4671"/>
                <a:ext cx="1142" cy="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数据验证</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80" name="椭圆 79"/>
            <p:cNvSpPr/>
            <p:nvPr/>
          </p:nvSpPr>
          <p:spPr>
            <a:xfrm>
              <a:off x="613602" y="3030989"/>
              <a:ext cx="305573" cy="423413"/>
            </a:xfrm>
            <a:prstGeom prst="ellipse">
              <a:avLst/>
            </a:prstGeom>
            <a:solidFill>
              <a:srgbClr val="2A9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微软雅黑" panose="020B0503020204020204" pitchFamily="34" charset="-122"/>
                <a:ea typeface="微软雅黑" panose="020B0503020204020204" pitchFamily="34" charset="-122"/>
              </a:endParaRPr>
            </a:p>
          </p:txBody>
        </p:sp>
        <p:sp>
          <p:nvSpPr>
            <p:cNvPr id="81" name="文本框 46"/>
            <p:cNvSpPr txBox="1">
              <a:spLocks noChangeArrowheads="1"/>
            </p:cNvSpPr>
            <p:nvPr/>
          </p:nvSpPr>
          <p:spPr bwMode="auto">
            <a:xfrm>
              <a:off x="1840695" y="3990758"/>
              <a:ext cx="2813648" cy="338455"/>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数据指纹</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2" name="图片 81"/>
            <p:cNvPicPr>
              <a:picLocks noChangeAspect="1"/>
            </p:cNvPicPr>
            <p:nvPr/>
          </p:nvPicPr>
          <p:blipFill>
            <a:blip r:embed="rId7"/>
            <a:stretch>
              <a:fillRect/>
            </a:stretch>
          </p:blipFill>
          <p:spPr>
            <a:xfrm>
              <a:off x="4813195" y="1387897"/>
              <a:ext cx="590931" cy="620386"/>
            </a:xfrm>
            <a:prstGeom prst="rect">
              <a:avLst/>
            </a:prstGeom>
          </p:spPr>
        </p:pic>
      </p:grpSp>
      <p:grpSp>
        <p:nvGrpSpPr>
          <p:cNvPr id="83" name="组合 82"/>
          <p:cNvGrpSpPr/>
          <p:nvPr/>
        </p:nvGrpSpPr>
        <p:grpSpPr>
          <a:xfrm>
            <a:off x="6107646" y="1347253"/>
            <a:ext cx="5894718" cy="3506758"/>
            <a:chOff x="-4453" y="799246"/>
            <a:chExt cx="12297273" cy="5268454"/>
          </a:xfrm>
        </p:grpSpPr>
        <p:sp>
          <p:nvSpPr>
            <p:cNvPr id="84" name="罐形 16"/>
            <p:cNvSpPr/>
            <p:nvPr/>
          </p:nvSpPr>
          <p:spPr>
            <a:xfrm>
              <a:off x="1235167" y="3588439"/>
              <a:ext cx="1366006" cy="9375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200" dirty="0">
                  <a:latin typeface="微软雅黑" panose="020B0503020204020204" pitchFamily="34" charset="-122"/>
                  <a:ea typeface="微软雅黑" panose="020B0503020204020204" pitchFamily="34" charset="-122"/>
                  <a:cs typeface="微软雅黑" panose="020B0503020204020204" pitchFamily="34" charset="-122"/>
                </a:rPr>
                <a:t>区块链平台</a:t>
              </a:r>
              <a:endParaRPr kumimoji="1"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5" name="文本框 76"/>
            <p:cNvSpPr txBox="1"/>
            <p:nvPr/>
          </p:nvSpPr>
          <p:spPr>
            <a:xfrm>
              <a:off x="842130" y="3116780"/>
              <a:ext cx="2257942" cy="44265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400" dirty="0">
                  <a:latin typeface="微软雅黑" panose="020B0503020204020204" pitchFamily="34" charset="-122"/>
                  <a:ea typeface="微软雅黑" panose="020B0503020204020204" pitchFamily="34" charset="-122"/>
                </a:rPr>
                <a:t>交易所节点</a:t>
              </a:r>
              <a:endParaRPr kumimoji="1" lang="zh-CN" altLang="en-US" sz="1400" dirty="0">
                <a:latin typeface="微软雅黑" panose="020B0503020204020204" pitchFamily="34" charset="-122"/>
                <a:ea typeface="微软雅黑" panose="020B0503020204020204" pitchFamily="34" charset="-122"/>
              </a:endParaRPr>
            </a:p>
          </p:txBody>
        </p:sp>
        <p:sp>
          <p:nvSpPr>
            <p:cNvPr id="86" name="罐形 17"/>
            <p:cNvSpPr/>
            <p:nvPr/>
          </p:nvSpPr>
          <p:spPr>
            <a:xfrm>
              <a:off x="1235167" y="1277210"/>
              <a:ext cx="1359080" cy="937549"/>
            </a:xfrm>
            <a:prstGeom prst="can">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200" dirty="0">
                  <a:latin typeface="微软雅黑" panose="020B0503020204020204" pitchFamily="34" charset="-122"/>
                  <a:ea typeface="微软雅黑" panose="020B0503020204020204" pitchFamily="34" charset="-122"/>
                  <a:cs typeface="微软雅黑" panose="020B0503020204020204" pitchFamily="34" charset="-122"/>
                </a:rPr>
                <a:t>区块链平台</a:t>
              </a:r>
              <a:endParaRPr kumimoji="1"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7" name="文本框 78"/>
            <p:cNvSpPr txBox="1"/>
            <p:nvPr/>
          </p:nvSpPr>
          <p:spPr>
            <a:xfrm>
              <a:off x="684194" y="799246"/>
              <a:ext cx="2607021" cy="46078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400" dirty="0">
                  <a:latin typeface="微软雅黑" panose="020B0503020204020204" pitchFamily="34" charset="-122"/>
                  <a:ea typeface="微软雅黑" panose="020B0503020204020204" pitchFamily="34" charset="-122"/>
                </a:rPr>
                <a:t>监管机构节点</a:t>
              </a:r>
              <a:endParaRPr kumimoji="1" lang="zh-CN" altLang="en-US" sz="1400" dirty="0">
                <a:latin typeface="微软雅黑" panose="020B0503020204020204" pitchFamily="34" charset="-122"/>
                <a:ea typeface="微软雅黑" panose="020B0503020204020204" pitchFamily="34" charset="-122"/>
              </a:endParaRPr>
            </a:p>
          </p:txBody>
        </p:sp>
        <p:sp>
          <p:nvSpPr>
            <p:cNvPr id="88" name="罐形 15"/>
            <p:cNvSpPr/>
            <p:nvPr/>
          </p:nvSpPr>
          <p:spPr>
            <a:xfrm>
              <a:off x="3321064" y="2499859"/>
              <a:ext cx="1353555" cy="937549"/>
            </a:xfrm>
            <a:prstGeom prst="can">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1200" dirty="0">
                  <a:latin typeface="微软雅黑" panose="020B0503020204020204" pitchFamily="34" charset="-122"/>
                  <a:ea typeface="微软雅黑" panose="020B0503020204020204" pitchFamily="34" charset="-122"/>
                  <a:cs typeface="微软雅黑" panose="020B0503020204020204" pitchFamily="34" charset="-122"/>
                </a:rPr>
                <a:t>区块链平台</a:t>
              </a:r>
              <a:endParaRPr kumimoji="1"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9" name="文本框 80"/>
            <p:cNvSpPr txBox="1"/>
            <p:nvPr/>
          </p:nvSpPr>
          <p:spPr>
            <a:xfrm>
              <a:off x="3183653" y="2052607"/>
              <a:ext cx="1883400" cy="44265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400" dirty="0">
                  <a:latin typeface="微软雅黑" panose="020B0503020204020204" pitchFamily="34" charset="-122"/>
                  <a:ea typeface="微软雅黑" panose="020B0503020204020204" pitchFamily="34" charset="-122"/>
                </a:rPr>
                <a:t>易董节点</a:t>
              </a:r>
              <a:endParaRPr kumimoji="1" lang="zh-CN" altLang="en-US" sz="1400" dirty="0">
                <a:latin typeface="微软雅黑" panose="020B0503020204020204" pitchFamily="34" charset="-122"/>
                <a:ea typeface="微软雅黑" panose="020B0503020204020204" pitchFamily="34" charset="-122"/>
              </a:endParaRPr>
            </a:p>
          </p:txBody>
        </p:sp>
        <p:sp>
          <p:nvSpPr>
            <p:cNvPr id="90" name="文本框 83"/>
            <p:cNvSpPr txBox="1"/>
            <p:nvPr/>
          </p:nvSpPr>
          <p:spPr>
            <a:xfrm>
              <a:off x="5079118" y="2039007"/>
              <a:ext cx="2953515" cy="39838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200" dirty="0">
                  <a:latin typeface="微软雅黑" panose="020B0503020204020204" pitchFamily="34" charset="-122"/>
                  <a:ea typeface="微软雅黑" panose="020B0503020204020204" pitchFamily="34" charset="-122"/>
                </a:rPr>
                <a:t>上市公司合规软件</a:t>
              </a:r>
              <a:endParaRPr kumimoji="1" lang="zh-CN" altLang="en-US" sz="1200" dirty="0">
                <a:latin typeface="微软雅黑" panose="020B0503020204020204" pitchFamily="34" charset="-122"/>
                <a:ea typeface="微软雅黑" panose="020B0503020204020204" pitchFamily="34" charset="-122"/>
              </a:endParaRPr>
            </a:p>
          </p:txBody>
        </p:sp>
        <p:sp>
          <p:nvSpPr>
            <p:cNvPr id="91" name="Rounded Rectangle 55"/>
            <p:cNvSpPr/>
            <p:nvPr/>
          </p:nvSpPr>
          <p:spPr>
            <a:xfrm>
              <a:off x="5927002" y="2510579"/>
              <a:ext cx="1331455" cy="1026943"/>
            </a:xfrm>
            <a:prstGeom prst="roundRect">
              <a:avLst>
                <a:gd name="adj" fmla="val 924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solidFill>
                  <a:schemeClr val="bg1"/>
                </a:solidFill>
                <a:latin typeface="微软雅黑" panose="020B0503020204020204" pitchFamily="34" charset="-122"/>
                <a:ea typeface="微软雅黑" panose="020B0503020204020204" pitchFamily="34" charset="-122"/>
              </a:endParaRPr>
            </a:p>
          </p:txBody>
        </p:sp>
        <p:sp>
          <p:nvSpPr>
            <p:cNvPr id="92" name="Rounded Rectangle 54"/>
            <p:cNvSpPr/>
            <p:nvPr/>
          </p:nvSpPr>
          <p:spPr>
            <a:xfrm>
              <a:off x="5913322" y="2452971"/>
              <a:ext cx="1345138" cy="1026943"/>
            </a:xfrm>
            <a:prstGeom prst="roundRect">
              <a:avLst>
                <a:gd name="adj" fmla="val 9247"/>
              </a:avLst>
            </a:prstGeom>
            <a:solidFill>
              <a:srgbClr val="E25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solidFill>
                  <a:schemeClr val="bg1"/>
                </a:solidFill>
                <a:latin typeface="微软雅黑" panose="020B0503020204020204" pitchFamily="34" charset="-122"/>
                <a:ea typeface="微软雅黑" panose="020B0503020204020204" pitchFamily="34" charset="-122"/>
              </a:endParaRPr>
            </a:p>
          </p:txBody>
        </p:sp>
        <p:sp>
          <p:nvSpPr>
            <p:cNvPr id="93" name="Freeform 5"/>
            <p:cNvSpPr>
              <a:spLocks noEditPoints="1"/>
            </p:cNvSpPr>
            <p:nvPr/>
          </p:nvSpPr>
          <p:spPr bwMode="auto">
            <a:xfrm>
              <a:off x="6664797" y="2859784"/>
              <a:ext cx="149711" cy="193696"/>
            </a:xfrm>
            <a:custGeom>
              <a:avLst/>
              <a:gdLst/>
              <a:ahLst/>
              <a:cxnLst>
                <a:cxn ang="0">
                  <a:pos x="89" y="73"/>
                </a:cxn>
                <a:cxn ang="0">
                  <a:pos x="69" y="52"/>
                </a:cxn>
                <a:cxn ang="0">
                  <a:pos x="62" y="13"/>
                </a:cxn>
                <a:cxn ang="0">
                  <a:pos x="13" y="13"/>
                </a:cxn>
                <a:cxn ang="0">
                  <a:pos x="13" y="63"/>
                </a:cxn>
                <a:cxn ang="0">
                  <a:pos x="52" y="70"/>
                </a:cxn>
                <a:cxn ang="0">
                  <a:pos x="72" y="90"/>
                </a:cxn>
                <a:cxn ang="0">
                  <a:pos x="89" y="73"/>
                </a:cxn>
                <a:cxn ang="0">
                  <a:pos x="54" y="54"/>
                </a:cxn>
                <a:cxn ang="0">
                  <a:pos x="22" y="54"/>
                </a:cxn>
                <a:cxn ang="0">
                  <a:pos x="22" y="22"/>
                </a:cxn>
                <a:cxn ang="0">
                  <a:pos x="54" y="22"/>
                </a:cxn>
                <a:cxn ang="0">
                  <a:pos x="54" y="54"/>
                </a:cxn>
                <a:cxn ang="0">
                  <a:pos x="54" y="54"/>
                </a:cxn>
                <a:cxn ang="0">
                  <a:pos x="54" y="54"/>
                </a:cxn>
              </a:cxnLst>
              <a:rect l="0" t="0" r="r" b="b"/>
              <a:pathLst>
                <a:path w="89" h="90">
                  <a:moveTo>
                    <a:pt x="89" y="73"/>
                  </a:moveTo>
                  <a:cubicBezTo>
                    <a:pt x="69" y="52"/>
                    <a:pt x="69" y="52"/>
                    <a:pt x="69" y="52"/>
                  </a:cubicBezTo>
                  <a:cubicBezTo>
                    <a:pt x="75" y="40"/>
                    <a:pt x="73" y="24"/>
                    <a:pt x="62" y="13"/>
                  </a:cubicBezTo>
                  <a:cubicBezTo>
                    <a:pt x="49" y="0"/>
                    <a:pt x="27" y="0"/>
                    <a:pt x="13" y="13"/>
                  </a:cubicBezTo>
                  <a:cubicBezTo>
                    <a:pt x="0" y="27"/>
                    <a:pt x="0" y="49"/>
                    <a:pt x="13" y="63"/>
                  </a:cubicBezTo>
                  <a:cubicBezTo>
                    <a:pt x="24" y="73"/>
                    <a:pt x="39" y="75"/>
                    <a:pt x="52" y="70"/>
                  </a:cubicBezTo>
                  <a:cubicBezTo>
                    <a:pt x="72" y="90"/>
                    <a:pt x="72" y="90"/>
                    <a:pt x="72" y="90"/>
                  </a:cubicBezTo>
                  <a:lnTo>
                    <a:pt x="89" y="73"/>
                  </a:lnTo>
                  <a:close/>
                  <a:moveTo>
                    <a:pt x="54" y="54"/>
                  </a:moveTo>
                  <a:cubicBezTo>
                    <a:pt x="45" y="63"/>
                    <a:pt x="31" y="63"/>
                    <a:pt x="22" y="54"/>
                  </a:cubicBezTo>
                  <a:cubicBezTo>
                    <a:pt x="13" y="45"/>
                    <a:pt x="13" y="31"/>
                    <a:pt x="22" y="22"/>
                  </a:cubicBezTo>
                  <a:cubicBezTo>
                    <a:pt x="31" y="13"/>
                    <a:pt x="45" y="13"/>
                    <a:pt x="54" y="22"/>
                  </a:cubicBezTo>
                  <a:cubicBezTo>
                    <a:pt x="62" y="31"/>
                    <a:pt x="62" y="45"/>
                    <a:pt x="54" y="54"/>
                  </a:cubicBezTo>
                  <a:close/>
                  <a:moveTo>
                    <a:pt x="54" y="54"/>
                  </a:moveTo>
                  <a:cubicBezTo>
                    <a:pt x="54" y="54"/>
                    <a:pt x="54" y="54"/>
                    <a:pt x="54" y="54"/>
                  </a:cubicBezTo>
                </a:path>
              </a:pathLst>
            </a:custGeom>
            <a:solidFill>
              <a:schemeClr val="bg1"/>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dirty="0">
                <a:solidFill>
                  <a:schemeClr val="bg1"/>
                </a:solidFill>
                <a:latin typeface="微软雅黑" panose="020B0503020204020204" pitchFamily="34" charset="-122"/>
                <a:ea typeface="微软雅黑" panose="020B0503020204020204" pitchFamily="34" charset="-122"/>
              </a:endParaRPr>
            </a:p>
          </p:txBody>
        </p:sp>
        <p:sp>
          <p:nvSpPr>
            <p:cNvPr id="98" name="Freeform 6"/>
            <p:cNvSpPr>
              <a:spLocks noEditPoints="1"/>
            </p:cNvSpPr>
            <p:nvPr/>
          </p:nvSpPr>
          <p:spPr bwMode="auto">
            <a:xfrm>
              <a:off x="6406431" y="2683126"/>
              <a:ext cx="315512" cy="396360"/>
            </a:xfrm>
            <a:custGeom>
              <a:avLst/>
              <a:gdLst/>
              <a:ahLst/>
              <a:cxnLst>
                <a:cxn ang="0">
                  <a:pos x="127" y="161"/>
                </a:cxn>
                <a:cxn ang="0">
                  <a:pos x="101" y="152"/>
                </a:cxn>
                <a:cxn ang="0">
                  <a:pos x="25" y="152"/>
                </a:cxn>
                <a:cxn ang="0">
                  <a:pos x="25" y="139"/>
                </a:cxn>
                <a:cxn ang="0">
                  <a:pos x="91" y="139"/>
                </a:cxn>
                <a:cxn ang="0">
                  <a:pos x="86" y="126"/>
                </a:cxn>
                <a:cxn ang="0">
                  <a:pos x="25" y="126"/>
                </a:cxn>
                <a:cxn ang="0">
                  <a:pos x="25" y="113"/>
                </a:cxn>
                <a:cxn ang="0">
                  <a:pos x="86" y="113"/>
                </a:cxn>
                <a:cxn ang="0">
                  <a:pos x="91" y="99"/>
                </a:cxn>
                <a:cxn ang="0">
                  <a:pos x="25" y="99"/>
                </a:cxn>
                <a:cxn ang="0">
                  <a:pos x="25" y="87"/>
                </a:cxn>
                <a:cxn ang="0">
                  <a:pos x="102" y="87"/>
                </a:cxn>
                <a:cxn ang="0">
                  <a:pos x="127" y="79"/>
                </a:cxn>
                <a:cxn ang="0">
                  <a:pos x="148" y="85"/>
                </a:cxn>
                <a:cxn ang="0">
                  <a:pos x="148" y="0"/>
                </a:cxn>
                <a:cxn ang="0">
                  <a:pos x="53" y="0"/>
                </a:cxn>
                <a:cxn ang="0">
                  <a:pos x="53" y="56"/>
                </a:cxn>
                <a:cxn ang="0">
                  <a:pos x="0" y="56"/>
                </a:cxn>
                <a:cxn ang="0">
                  <a:pos x="0" y="184"/>
                </a:cxn>
                <a:cxn ang="0">
                  <a:pos x="148" y="184"/>
                </a:cxn>
                <a:cxn ang="0">
                  <a:pos x="148" y="168"/>
                </a:cxn>
                <a:cxn ang="0">
                  <a:pos x="140" y="159"/>
                </a:cxn>
                <a:cxn ang="0">
                  <a:pos x="127" y="161"/>
                </a:cxn>
                <a:cxn ang="0">
                  <a:pos x="127" y="161"/>
                </a:cxn>
                <a:cxn ang="0">
                  <a:pos x="127" y="161"/>
                </a:cxn>
              </a:cxnLst>
              <a:rect l="0" t="0" r="r" b="b"/>
              <a:pathLst>
                <a:path w="148" h="184">
                  <a:moveTo>
                    <a:pt x="127" y="161"/>
                  </a:moveTo>
                  <a:cubicBezTo>
                    <a:pt x="117" y="161"/>
                    <a:pt x="108" y="158"/>
                    <a:pt x="101" y="152"/>
                  </a:cubicBezTo>
                  <a:cubicBezTo>
                    <a:pt x="25" y="152"/>
                    <a:pt x="25" y="152"/>
                    <a:pt x="25" y="152"/>
                  </a:cubicBezTo>
                  <a:cubicBezTo>
                    <a:pt x="25" y="139"/>
                    <a:pt x="25" y="139"/>
                    <a:pt x="25" y="139"/>
                  </a:cubicBezTo>
                  <a:cubicBezTo>
                    <a:pt x="91" y="139"/>
                    <a:pt x="91" y="139"/>
                    <a:pt x="91" y="139"/>
                  </a:cubicBezTo>
                  <a:cubicBezTo>
                    <a:pt x="88" y="135"/>
                    <a:pt x="87" y="130"/>
                    <a:pt x="86" y="126"/>
                  </a:cubicBezTo>
                  <a:cubicBezTo>
                    <a:pt x="25" y="126"/>
                    <a:pt x="25" y="126"/>
                    <a:pt x="25" y="126"/>
                  </a:cubicBezTo>
                  <a:cubicBezTo>
                    <a:pt x="25" y="113"/>
                    <a:pt x="25" y="113"/>
                    <a:pt x="25" y="113"/>
                  </a:cubicBezTo>
                  <a:cubicBezTo>
                    <a:pt x="86" y="113"/>
                    <a:pt x="86" y="113"/>
                    <a:pt x="86" y="113"/>
                  </a:cubicBezTo>
                  <a:cubicBezTo>
                    <a:pt x="87" y="108"/>
                    <a:pt x="89" y="104"/>
                    <a:pt x="91" y="99"/>
                  </a:cubicBezTo>
                  <a:cubicBezTo>
                    <a:pt x="25" y="99"/>
                    <a:pt x="25" y="99"/>
                    <a:pt x="25" y="99"/>
                  </a:cubicBezTo>
                  <a:cubicBezTo>
                    <a:pt x="25" y="87"/>
                    <a:pt x="25" y="87"/>
                    <a:pt x="25" y="87"/>
                  </a:cubicBezTo>
                  <a:cubicBezTo>
                    <a:pt x="102" y="87"/>
                    <a:pt x="102" y="87"/>
                    <a:pt x="102" y="87"/>
                  </a:cubicBezTo>
                  <a:cubicBezTo>
                    <a:pt x="109" y="82"/>
                    <a:pt x="118" y="79"/>
                    <a:pt x="127" y="79"/>
                  </a:cubicBezTo>
                  <a:cubicBezTo>
                    <a:pt x="135" y="79"/>
                    <a:pt x="142" y="81"/>
                    <a:pt x="148" y="85"/>
                  </a:cubicBezTo>
                  <a:cubicBezTo>
                    <a:pt x="148" y="0"/>
                    <a:pt x="148" y="0"/>
                    <a:pt x="148" y="0"/>
                  </a:cubicBezTo>
                  <a:cubicBezTo>
                    <a:pt x="53" y="0"/>
                    <a:pt x="53" y="0"/>
                    <a:pt x="53" y="0"/>
                  </a:cubicBezTo>
                  <a:cubicBezTo>
                    <a:pt x="53" y="56"/>
                    <a:pt x="53" y="56"/>
                    <a:pt x="53" y="56"/>
                  </a:cubicBezTo>
                  <a:cubicBezTo>
                    <a:pt x="0" y="56"/>
                    <a:pt x="0" y="56"/>
                    <a:pt x="0" y="56"/>
                  </a:cubicBezTo>
                  <a:cubicBezTo>
                    <a:pt x="0" y="184"/>
                    <a:pt x="0" y="184"/>
                    <a:pt x="0" y="184"/>
                  </a:cubicBezTo>
                  <a:cubicBezTo>
                    <a:pt x="148" y="184"/>
                    <a:pt x="148" y="184"/>
                    <a:pt x="148" y="184"/>
                  </a:cubicBezTo>
                  <a:cubicBezTo>
                    <a:pt x="148" y="168"/>
                    <a:pt x="148" y="168"/>
                    <a:pt x="148" y="168"/>
                  </a:cubicBezTo>
                  <a:cubicBezTo>
                    <a:pt x="140" y="159"/>
                    <a:pt x="140" y="159"/>
                    <a:pt x="140" y="159"/>
                  </a:cubicBezTo>
                  <a:cubicBezTo>
                    <a:pt x="136" y="160"/>
                    <a:pt x="131" y="161"/>
                    <a:pt x="127" y="161"/>
                  </a:cubicBezTo>
                  <a:close/>
                  <a:moveTo>
                    <a:pt x="127" y="161"/>
                  </a:moveTo>
                  <a:cubicBezTo>
                    <a:pt x="127" y="161"/>
                    <a:pt x="127" y="161"/>
                    <a:pt x="127" y="161"/>
                  </a:cubicBezTo>
                </a:path>
              </a:pathLst>
            </a:custGeom>
            <a:solidFill>
              <a:schemeClr val="bg1"/>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dirty="0">
                <a:solidFill>
                  <a:schemeClr val="bg1"/>
                </a:solidFill>
                <a:latin typeface="微软雅黑" panose="020B0503020204020204" pitchFamily="34" charset="-122"/>
                <a:ea typeface="微软雅黑" panose="020B0503020204020204" pitchFamily="34" charset="-122"/>
              </a:endParaRPr>
            </a:p>
          </p:txBody>
        </p:sp>
        <p:sp>
          <p:nvSpPr>
            <p:cNvPr id="99" name="Freeform 7"/>
            <p:cNvSpPr>
              <a:spLocks noEditPoints="1"/>
            </p:cNvSpPr>
            <p:nvPr/>
          </p:nvSpPr>
          <p:spPr bwMode="auto">
            <a:xfrm>
              <a:off x="6483654" y="2695680"/>
              <a:ext cx="62263" cy="81604"/>
            </a:xfrm>
            <a:custGeom>
              <a:avLst/>
              <a:gdLst/>
              <a:ahLst/>
              <a:cxnLst>
                <a:cxn ang="0">
                  <a:pos x="89" y="0"/>
                </a:cxn>
                <a:cxn ang="0">
                  <a:pos x="0" y="91"/>
                </a:cxn>
                <a:cxn ang="0">
                  <a:pos x="89" y="91"/>
                </a:cxn>
                <a:cxn ang="0">
                  <a:pos x="89" y="0"/>
                </a:cxn>
                <a:cxn ang="0">
                  <a:pos x="89" y="0"/>
                </a:cxn>
                <a:cxn ang="0">
                  <a:pos x="89" y="0"/>
                </a:cxn>
              </a:cxnLst>
              <a:rect l="0" t="0" r="r" b="b"/>
              <a:pathLst>
                <a:path w="89" h="91">
                  <a:moveTo>
                    <a:pt x="89" y="0"/>
                  </a:moveTo>
                  <a:lnTo>
                    <a:pt x="0" y="91"/>
                  </a:lnTo>
                  <a:lnTo>
                    <a:pt x="89" y="91"/>
                  </a:lnTo>
                  <a:lnTo>
                    <a:pt x="89" y="0"/>
                  </a:lnTo>
                  <a:close/>
                  <a:moveTo>
                    <a:pt x="89" y="0"/>
                  </a:moveTo>
                  <a:lnTo>
                    <a:pt x="89" y="0"/>
                  </a:lnTo>
                  <a:close/>
                </a:path>
              </a:pathLst>
            </a:custGeom>
            <a:solidFill>
              <a:schemeClr val="bg1"/>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dirty="0">
                <a:solidFill>
                  <a:schemeClr val="bg1"/>
                </a:solidFill>
                <a:latin typeface="微软雅黑" panose="020B0503020204020204" pitchFamily="34" charset="-122"/>
                <a:ea typeface="微软雅黑" panose="020B0503020204020204" pitchFamily="34" charset="-122"/>
              </a:endParaRPr>
            </a:p>
          </p:txBody>
        </p:sp>
        <p:sp>
          <p:nvSpPr>
            <p:cNvPr id="100" name="Freeform 8"/>
            <p:cNvSpPr>
              <a:spLocks noEditPoints="1"/>
            </p:cNvSpPr>
            <p:nvPr/>
          </p:nvSpPr>
          <p:spPr bwMode="auto">
            <a:xfrm>
              <a:off x="6483654" y="2695680"/>
              <a:ext cx="62263" cy="81604"/>
            </a:xfrm>
            <a:custGeom>
              <a:avLst/>
              <a:gdLst/>
              <a:ahLst/>
              <a:cxnLst>
                <a:cxn ang="0">
                  <a:pos x="89" y="0"/>
                </a:cxn>
                <a:cxn ang="0">
                  <a:pos x="0" y="91"/>
                </a:cxn>
                <a:cxn ang="0">
                  <a:pos x="89" y="91"/>
                </a:cxn>
                <a:cxn ang="0">
                  <a:pos x="89" y="0"/>
                </a:cxn>
                <a:cxn ang="0">
                  <a:pos x="89" y="0"/>
                </a:cxn>
                <a:cxn ang="0">
                  <a:pos x="89" y="0"/>
                </a:cxn>
              </a:cxnLst>
              <a:rect l="0" t="0" r="r" b="b"/>
              <a:pathLst>
                <a:path w="89" h="91">
                  <a:moveTo>
                    <a:pt x="89" y="0"/>
                  </a:moveTo>
                  <a:lnTo>
                    <a:pt x="0" y="91"/>
                  </a:lnTo>
                  <a:lnTo>
                    <a:pt x="89" y="91"/>
                  </a:lnTo>
                  <a:lnTo>
                    <a:pt x="89" y="0"/>
                  </a:lnTo>
                  <a:moveTo>
                    <a:pt x="89" y="0"/>
                  </a:moveTo>
                  <a:lnTo>
                    <a:pt x="89" y="0"/>
                  </a:lnTo>
                </a:path>
              </a:pathLst>
            </a:custGeom>
            <a:solidFill>
              <a:schemeClr val="bg1"/>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dirty="0">
                <a:solidFill>
                  <a:schemeClr val="bg1"/>
                </a:solidFill>
                <a:latin typeface="微软雅黑" panose="020B0503020204020204" pitchFamily="34" charset="-122"/>
                <a:ea typeface="微软雅黑" panose="020B0503020204020204" pitchFamily="34" charset="-122"/>
              </a:endParaRPr>
            </a:p>
          </p:txBody>
        </p:sp>
        <p:sp>
          <p:nvSpPr>
            <p:cNvPr id="106" name="Text Placeholder 3"/>
            <p:cNvSpPr txBox="1"/>
            <p:nvPr/>
          </p:nvSpPr>
          <p:spPr>
            <a:xfrm>
              <a:off x="6232209" y="3135640"/>
              <a:ext cx="892766" cy="309856"/>
            </a:xfrm>
            <a:prstGeom prst="rect">
              <a:avLst/>
            </a:prstGeom>
          </p:spPr>
          <p:txBody>
            <a:bodyPr wrap="square" lIns="0" tIns="0" rIns="0" bIns="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易董</a:t>
              </a:r>
              <a:endParaRPr kumimoji="0" lang="en-US" sz="1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pic>
          <p:nvPicPr>
            <p:cNvPr id="107" name="图片 106"/>
            <p:cNvPicPr>
              <a:picLocks noChangeAspect="1"/>
            </p:cNvPicPr>
            <p:nvPr/>
          </p:nvPicPr>
          <p:blipFill>
            <a:blip r:embed="rId8"/>
            <a:stretch>
              <a:fillRect/>
            </a:stretch>
          </p:blipFill>
          <p:spPr>
            <a:xfrm>
              <a:off x="8270604" y="2411198"/>
              <a:ext cx="903335" cy="1112470"/>
            </a:xfrm>
            <a:prstGeom prst="rect">
              <a:avLst/>
            </a:prstGeom>
          </p:spPr>
        </p:pic>
        <p:sp>
          <p:nvSpPr>
            <p:cNvPr id="108" name="文本框 92"/>
            <p:cNvSpPr txBox="1"/>
            <p:nvPr/>
          </p:nvSpPr>
          <p:spPr>
            <a:xfrm>
              <a:off x="7810649" y="3505299"/>
              <a:ext cx="1649313" cy="39838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200" dirty="0">
                  <a:latin typeface="微软雅黑" panose="020B0503020204020204" pitchFamily="34" charset="-122"/>
                  <a:ea typeface="微软雅黑" panose="020B0503020204020204" pitchFamily="34" charset="-122"/>
                </a:rPr>
                <a:t>手机</a:t>
              </a:r>
              <a:r>
                <a:rPr kumimoji="1" lang="en-US" altLang="zh-CN" sz="1200" dirty="0">
                  <a:latin typeface="微软雅黑" panose="020B0503020204020204" pitchFamily="34" charset="-122"/>
                  <a:ea typeface="微软雅黑" panose="020B0503020204020204" pitchFamily="34" charset="-122"/>
                </a:rPr>
                <a:t>APP</a:t>
              </a:r>
              <a:endParaRPr kumimoji="1" lang="zh-CN" altLang="en-US" sz="1200" dirty="0">
                <a:latin typeface="微软雅黑" panose="020B0503020204020204" pitchFamily="34" charset="-122"/>
                <a:ea typeface="微软雅黑" panose="020B0503020204020204" pitchFamily="34" charset="-122"/>
              </a:endParaRPr>
            </a:p>
          </p:txBody>
        </p:sp>
        <p:pic>
          <p:nvPicPr>
            <p:cNvPr id="109" name="Picture 2" descr="https://timgsa.baidu.com/timg?image&amp;quality=80&amp;size=b9999_10000&amp;sec=1579088368038&amp;di=f991e117d1c10e81f663b5fca85cedbd&amp;imgtype=0&amp;src=http%3A%2F%2Fwww.17qq.com%2Fimg_qqtouxiang%2F34539599.jpeg"/>
            <p:cNvPicPr>
              <a:picLocks noChangeAspect="1" noChangeArrowheads="1"/>
            </p:cNvPicPr>
            <p:nvPr/>
          </p:nvPicPr>
          <p:blipFill rotWithShape="1">
            <a:blip r:embed="rId9"/>
            <a:srcRect/>
            <a:stretch>
              <a:fillRect/>
            </a:stretch>
          </p:blipFill>
          <p:spPr bwMode="auto">
            <a:xfrm>
              <a:off x="10487431" y="1690980"/>
              <a:ext cx="671065" cy="572198"/>
            </a:xfrm>
            <a:prstGeom prst="rect">
              <a:avLst/>
            </a:prstGeom>
            <a:solidFill>
              <a:srgbClr val="E25C5A"/>
            </a:solidFill>
          </p:spPr>
        </p:pic>
        <p:pic>
          <p:nvPicPr>
            <p:cNvPr id="110" name="Picture 2" descr="https://timgsa.baidu.com/timg?image&amp;quality=80&amp;size=b9999_10000&amp;sec=1579088368038&amp;di=f991e117d1c10e81f663b5fca85cedbd&amp;imgtype=0&amp;src=http%3A%2F%2Fwww.17qq.com%2Fimg_qqtouxiang%2F34539599.jpeg"/>
            <p:cNvPicPr>
              <a:picLocks noChangeAspect="1" noChangeArrowheads="1"/>
            </p:cNvPicPr>
            <p:nvPr/>
          </p:nvPicPr>
          <p:blipFill rotWithShape="1">
            <a:blip r:embed="rId10"/>
            <a:srcRect/>
            <a:stretch>
              <a:fillRect/>
            </a:stretch>
          </p:blipFill>
          <p:spPr bwMode="auto">
            <a:xfrm>
              <a:off x="10501112" y="2684274"/>
              <a:ext cx="703600" cy="572198"/>
            </a:xfrm>
            <a:prstGeom prst="rect">
              <a:avLst/>
            </a:prstGeom>
            <a:solidFill>
              <a:srgbClr val="E25C5A"/>
            </a:solidFill>
          </p:spPr>
        </p:pic>
        <p:pic>
          <p:nvPicPr>
            <p:cNvPr id="111" name="Picture 2" descr="https://timgsa.baidu.com/timg?image&amp;quality=80&amp;size=b9999_10000&amp;sec=1579088368038&amp;di=f991e117d1c10e81f663b5fca85cedbd&amp;imgtype=0&amp;src=http%3A%2F%2Fwww.17qq.com%2Fimg_qqtouxiang%2F34539599.jpeg"/>
            <p:cNvPicPr>
              <a:picLocks noChangeAspect="1" noChangeArrowheads="1"/>
            </p:cNvPicPr>
            <p:nvPr/>
          </p:nvPicPr>
          <p:blipFill rotWithShape="1">
            <a:blip r:embed="rId11"/>
            <a:srcRect/>
            <a:stretch>
              <a:fillRect/>
            </a:stretch>
          </p:blipFill>
          <p:spPr bwMode="auto">
            <a:xfrm>
              <a:off x="10487431" y="3660134"/>
              <a:ext cx="717281" cy="572198"/>
            </a:xfrm>
            <a:prstGeom prst="rect">
              <a:avLst/>
            </a:prstGeom>
            <a:solidFill>
              <a:srgbClr val="E25C5A"/>
            </a:solidFill>
          </p:spPr>
        </p:pic>
        <p:sp>
          <p:nvSpPr>
            <p:cNvPr id="116" name="文本框 96"/>
            <p:cNvSpPr txBox="1"/>
            <p:nvPr/>
          </p:nvSpPr>
          <p:spPr>
            <a:xfrm>
              <a:off x="11158498" y="1804022"/>
              <a:ext cx="1134322" cy="44265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400" dirty="0">
                  <a:latin typeface="微软雅黑" panose="020B0503020204020204" pitchFamily="34" charset="-122"/>
                  <a:ea typeface="微软雅黑" panose="020B0503020204020204" pitchFamily="34" charset="-122"/>
                </a:rPr>
                <a:t>董事</a:t>
              </a:r>
              <a:endParaRPr kumimoji="1" lang="zh-CN" altLang="en-US" sz="1400" dirty="0">
                <a:latin typeface="微软雅黑" panose="020B0503020204020204" pitchFamily="34" charset="-122"/>
                <a:ea typeface="微软雅黑" panose="020B0503020204020204" pitchFamily="34" charset="-122"/>
              </a:endParaRPr>
            </a:p>
          </p:txBody>
        </p:sp>
        <p:sp>
          <p:nvSpPr>
            <p:cNvPr id="117" name="文本框 97"/>
            <p:cNvSpPr txBox="1"/>
            <p:nvPr/>
          </p:nvSpPr>
          <p:spPr>
            <a:xfrm>
              <a:off x="11158496" y="2763379"/>
              <a:ext cx="1134322" cy="44265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400" dirty="0">
                  <a:latin typeface="微软雅黑" panose="020B0503020204020204" pitchFamily="34" charset="-122"/>
                  <a:ea typeface="微软雅黑" panose="020B0503020204020204" pitchFamily="34" charset="-122"/>
                </a:rPr>
                <a:t>监事</a:t>
              </a:r>
              <a:endParaRPr kumimoji="1" lang="zh-CN" altLang="en-US" sz="1400" dirty="0">
                <a:latin typeface="微软雅黑" panose="020B0503020204020204" pitchFamily="34" charset="-122"/>
                <a:ea typeface="微软雅黑" panose="020B0503020204020204" pitchFamily="34" charset="-122"/>
              </a:endParaRPr>
            </a:p>
          </p:txBody>
        </p:sp>
        <p:sp>
          <p:nvSpPr>
            <p:cNvPr id="118" name="文本框 98"/>
            <p:cNvSpPr txBox="1"/>
            <p:nvPr/>
          </p:nvSpPr>
          <p:spPr>
            <a:xfrm>
              <a:off x="11158496" y="3812643"/>
              <a:ext cx="1134322" cy="44265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400" dirty="0">
                  <a:latin typeface="微软雅黑" panose="020B0503020204020204" pitchFamily="34" charset="-122"/>
                  <a:ea typeface="微软雅黑" panose="020B0503020204020204" pitchFamily="34" charset="-122"/>
                </a:rPr>
                <a:t>高管</a:t>
              </a:r>
              <a:endParaRPr kumimoji="1" lang="zh-CN" altLang="en-US" sz="1400" dirty="0">
                <a:latin typeface="微软雅黑" panose="020B0503020204020204" pitchFamily="34" charset="-122"/>
                <a:ea typeface="微软雅黑" panose="020B0503020204020204" pitchFamily="34" charset="-122"/>
              </a:endParaRPr>
            </a:p>
          </p:txBody>
        </p:sp>
        <p:cxnSp>
          <p:nvCxnSpPr>
            <p:cNvPr id="119" name="肘形连接符 118"/>
            <p:cNvCxnSpPr>
              <a:stCxn id="86" idx="4"/>
              <a:endCxn id="88" idx="1"/>
            </p:cNvCxnSpPr>
            <p:nvPr/>
          </p:nvCxnSpPr>
          <p:spPr>
            <a:xfrm>
              <a:off x="2594246" y="1745984"/>
              <a:ext cx="1403596" cy="753874"/>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 name="肘形连接符 119"/>
            <p:cNvCxnSpPr>
              <a:stCxn id="84" idx="4"/>
              <a:endCxn id="88" idx="3"/>
            </p:cNvCxnSpPr>
            <p:nvPr/>
          </p:nvCxnSpPr>
          <p:spPr>
            <a:xfrm flipV="1">
              <a:off x="2601172" y="3437408"/>
              <a:ext cx="1396670" cy="619805"/>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肘形连接符 120"/>
            <p:cNvCxnSpPr>
              <a:stCxn id="86" idx="3"/>
              <a:endCxn id="84" idx="1"/>
            </p:cNvCxnSpPr>
            <p:nvPr/>
          </p:nvCxnSpPr>
          <p:spPr>
            <a:xfrm rot="16200000" flipH="1">
              <a:off x="1229600" y="2899867"/>
              <a:ext cx="1373680" cy="3463"/>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肘形连接符 121"/>
            <p:cNvCxnSpPr>
              <a:stCxn id="88" idx="4"/>
              <a:endCxn id="92" idx="1"/>
            </p:cNvCxnSpPr>
            <p:nvPr/>
          </p:nvCxnSpPr>
          <p:spPr>
            <a:xfrm flipV="1">
              <a:off x="4674619" y="2966443"/>
              <a:ext cx="1238702" cy="219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6" name="肘形连接符 125"/>
            <p:cNvCxnSpPr>
              <a:stCxn id="92" idx="3"/>
              <a:endCxn id="107" idx="1"/>
            </p:cNvCxnSpPr>
            <p:nvPr/>
          </p:nvCxnSpPr>
          <p:spPr>
            <a:xfrm>
              <a:off x="7258459" y="2966443"/>
              <a:ext cx="1012144" cy="99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7" name="肘形连接符 126"/>
            <p:cNvCxnSpPr>
              <a:stCxn id="107" idx="3"/>
              <a:endCxn id="109" idx="1"/>
            </p:cNvCxnSpPr>
            <p:nvPr/>
          </p:nvCxnSpPr>
          <p:spPr>
            <a:xfrm flipV="1">
              <a:off x="9173938" y="1977079"/>
              <a:ext cx="1313493" cy="990355"/>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stCxn id="107" idx="3"/>
              <a:endCxn id="110" idx="1"/>
            </p:cNvCxnSpPr>
            <p:nvPr/>
          </p:nvCxnSpPr>
          <p:spPr>
            <a:xfrm>
              <a:off x="9173938" y="2967434"/>
              <a:ext cx="1327174" cy="294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肘形连接符 134"/>
            <p:cNvCxnSpPr>
              <a:stCxn id="107" idx="3"/>
              <a:endCxn id="111" idx="1"/>
            </p:cNvCxnSpPr>
            <p:nvPr/>
          </p:nvCxnSpPr>
          <p:spPr>
            <a:xfrm>
              <a:off x="9173938" y="2967434"/>
              <a:ext cx="1313493" cy="978799"/>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V="1">
              <a:off x="4756" y="4945218"/>
              <a:ext cx="12192000" cy="44255"/>
            </a:xfrm>
            <a:prstGeom prst="line">
              <a:avLst/>
            </a:prstGeom>
            <a:noFill/>
            <a:ln w="6350" cap="flat" cmpd="sng" algn="ctr">
              <a:solidFill>
                <a:srgbClr val="D76739"/>
              </a:solidFill>
              <a:prstDash val="dash"/>
              <a:miter lim="800000"/>
            </a:ln>
            <a:effectLst/>
          </p:spPr>
          <p:style>
            <a:lnRef idx="1">
              <a:srgbClr val="5B9BD5"/>
            </a:lnRef>
            <a:fillRef idx="0">
              <a:srgbClr val="5B9BD5"/>
            </a:fillRef>
            <a:effectRef idx="0">
              <a:srgbClr val="5B9BD5"/>
            </a:effectRef>
            <a:fontRef idx="minor">
              <a:sysClr val="windowText" lastClr="000000"/>
            </a:fontRef>
          </p:style>
        </p:cxnSp>
        <p:grpSp>
          <p:nvGrpSpPr>
            <p:cNvPr id="137" name="组合 136"/>
            <p:cNvGrpSpPr/>
            <p:nvPr/>
          </p:nvGrpSpPr>
          <p:grpSpPr bwMode="auto">
            <a:xfrm flipH="1">
              <a:off x="-4453" y="4977272"/>
              <a:ext cx="1581699" cy="1090428"/>
              <a:chOff x="497330" y="-14269"/>
              <a:chExt cx="3025358" cy="717609"/>
            </a:xfrm>
            <a:solidFill>
              <a:schemeClr val="accent1">
                <a:lumMod val="60000"/>
                <a:lumOff val="40000"/>
              </a:schemeClr>
            </a:solidFill>
          </p:grpSpPr>
          <p:sp>
            <p:nvSpPr>
              <p:cNvPr id="138" name="五边形 137"/>
              <p:cNvSpPr>
                <a:spLocks noChangeArrowheads="1"/>
              </p:cNvSpPr>
              <p:nvPr/>
            </p:nvSpPr>
            <p:spPr bwMode="auto">
              <a:xfrm flipH="1">
                <a:off x="497330" y="-13078"/>
                <a:ext cx="2587064" cy="716244"/>
              </a:xfrm>
              <a:prstGeom prst="homePlate">
                <a:avLst>
                  <a:gd name="adj" fmla="val 37111"/>
                </a:avLst>
              </a:prstGeom>
              <a:solidFill>
                <a:schemeClr val="accent6">
                  <a:lumMod val="75000"/>
                </a:schemeClr>
              </a:solid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Font typeface="Arial" panose="020B0604020202020204" pitchFamily="34" charset="0"/>
                </a:pPr>
                <a:endParaRPr lang="zh-CN" altLang="en-US" sz="1100">
                  <a:solidFill>
                    <a:schemeClr val="bg1"/>
                  </a:solidFill>
                  <a:latin typeface="微软雅黑" panose="020B0503020204020204" pitchFamily="34" charset="-122"/>
                  <a:ea typeface="微软雅黑" panose="020B0503020204020204" pitchFamily="34" charset="-122"/>
                </a:endParaRPr>
              </a:p>
            </p:txBody>
          </p:sp>
          <p:sp>
            <p:nvSpPr>
              <p:cNvPr id="139" name="文本框 4193"/>
              <p:cNvSpPr txBox="1">
                <a:spLocks noChangeArrowheads="1"/>
              </p:cNvSpPr>
              <p:nvPr/>
            </p:nvSpPr>
            <p:spPr bwMode="auto">
              <a:xfrm>
                <a:off x="1551391" y="-14269"/>
                <a:ext cx="1971297" cy="717609"/>
              </a:xfrm>
              <a:prstGeom prst="rect">
                <a:avLst/>
              </a:prstGeom>
              <a:solidFill>
                <a:schemeClr val="accent6">
                  <a:lumMod val="75000"/>
                </a:schemeClr>
              </a:solid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100" dirty="0">
                  <a:latin typeface="微软雅黑" panose="020B0503020204020204" pitchFamily="34" charset="-122"/>
                  <a:ea typeface="微软雅黑" panose="020B0503020204020204" pitchFamily="34" charset="-122"/>
                </a:endParaRPr>
              </a:p>
            </p:txBody>
          </p:sp>
        </p:grpSp>
        <p:sp>
          <p:nvSpPr>
            <p:cNvPr id="140" name="矩形 139"/>
            <p:cNvSpPr/>
            <p:nvPr/>
          </p:nvSpPr>
          <p:spPr>
            <a:xfrm>
              <a:off x="3779084" y="5350030"/>
              <a:ext cx="1654927" cy="302625"/>
            </a:xfrm>
            <a:prstGeom prst="rect">
              <a:avLst/>
            </a:prstGeom>
            <a:solidFill>
              <a:schemeClr val="accent6">
                <a:lumMod val="7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集体维护</a:t>
              </a:r>
              <a:endParaRPr lang="en-US" altLang="zh-CN" sz="1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1" name="矩形 140"/>
            <p:cNvSpPr/>
            <p:nvPr/>
          </p:nvSpPr>
          <p:spPr>
            <a:xfrm>
              <a:off x="5913321" y="5345201"/>
              <a:ext cx="1654927" cy="302625"/>
            </a:xfrm>
            <a:prstGeom prst="rect">
              <a:avLst/>
            </a:prstGeom>
            <a:solidFill>
              <a:schemeClr val="accent6">
                <a:lumMod val="7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能源消耗</a:t>
              </a:r>
              <a:endParaRPr lang="en-US" altLang="zh-CN" sz="1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2" name="矩形 141"/>
            <p:cNvSpPr/>
            <p:nvPr/>
          </p:nvSpPr>
          <p:spPr>
            <a:xfrm>
              <a:off x="8045861" y="5345201"/>
              <a:ext cx="1654927" cy="302625"/>
            </a:xfrm>
            <a:prstGeom prst="rect">
              <a:avLst/>
            </a:prstGeom>
            <a:solidFill>
              <a:schemeClr val="accent6">
                <a:lumMod val="7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高透明度</a:t>
              </a:r>
              <a:endParaRPr lang="en-US" altLang="zh-CN" sz="1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3" name="矩形 142"/>
            <p:cNvSpPr/>
            <p:nvPr/>
          </p:nvSpPr>
          <p:spPr>
            <a:xfrm>
              <a:off x="10178401" y="5350030"/>
              <a:ext cx="1654927" cy="302625"/>
            </a:xfrm>
            <a:prstGeom prst="rect">
              <a:avLst/>
            </a:prstGeom>
            <a:solidFill>
              <a:schemeClr val="accent6">
                <a:lumMod val="7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去中心化</a:t>
              </a:r>
              <a:endParaRPr lang="en-US" altLang="zh-CN" sz="1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4" name="文本框 70"/>
            <p:cNvSpPr txBox="1"/>
            <p:nvPr/>
          </p:nvSpPr>
          <p:spPr>
            <a:xfrm>
              <a:off x="1709681" y="5080405"/>
              <a:ext cx="835777" cy="863168"/>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dirty="0">
                  <a:latin typeface="微软雅黑" panose="020B0503020204020204" pitchFamily="34" charset="-122"/>
                  <a:ea typeface="微软雅黑" panose="020B0503020204020204" pitchFamily="34" charset="-122"/>
                </a:rPr>
                <a:t>公有链</a:t>
              </a:r>
              <a:endParaRPr lang="en-US" altLang="zh-CN" sz="1100" dirty="0">
                <a:latin typeface="微软雅黑" panose="020B0503020204020204" pitchFamily="34" charset="-122"/>
                <a:ea typeface="微软雅黑" panose="020B0503020204020204" pitchFamily="34" charset="-122"/>
              </a:endParaRPr>
            </a:p>
          </p:txBody>
        </p:sp>
        <p:sp>
          <p:nvSpPr>
            <p:cNvPr id="157" name="椭圆 156"/>
            <p:cNvSpPr/>
            <p:nvPr/>
          </p:nvSpPr>
          <p:spPr>
            <a:xfrm>
              <a:off x="1659928" y="5210192"/>
              <a:ext cx="947238" cy="641728"/>
            </a:xfrm>
            <a:prstGeom prst="ellipse">
              <a:avLst/>
            </a:prstGeom>
            <a:noFill/>
            <a:ln>
              <a:solidFill>
                <a:schemeClr val="accent6">
                  <a:lumMod val="75000"/>
                </a:schemeClr>
              </a:solidFill>
              <a:prstDash val="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58" name="文本框 70"/>
            <p:cNvSpPr txBox="1"/>
            <p:nvPr/>
          </p:nvSpPr>
          <p:spPr>
            <a:xfrm>
              <a:off x="2826400" y="5109991"/>
              <a:ext cx="823533" cy="863168"/>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dirty="0">
                  <a:latin typeface="微软雅黑" panose="020B0503020204020204" pitchFamily="34" charset="-122"/>
                  <a:ea typeface="微软雅黑" panose="020B0503020204020204" pitchFamily="34" charset="-122"/>
                </a:rPr>
                <a:t>联盟链</a:t>
              </a:r>
              <a:endParaRPr lang="en-US" altLang="zh-CN" sz="1100" dirty="0">
                <a:latin typeface="微软雅黑" panose="020B0503020204020204" pitchFamily="34" charset="-122"/>
                <a:ea typeface="微软雅黑" panose="020B0503020204020204" pitchFamily="34" charset="-122"/>
              </a:endParaRPr>
            </a:p>
          </p:txBody>
        </p:sp>
        <p:sp>
          <p:nvSpPr>
            <p:cNvPr id="161" name="椭圆 160"/>
            <p:cNvSpPr/>
            <p:nvPr/>
          </p:nvSpPr>
          <p:spPr>
            <a:xfrm>
              <a:off x="2757010" y="5201652"/>
              <a:ext cx="928999" cy="641728"/>
            </a:xfrm>
            <a:prstGeom prst="ellipse">
              <a:avLst/>
            </a:prstGeom>
            <a:noFill/>
            <a:ln>
              <a:solidFill>
                <a:schemeClr val="accent6">
                  <a:lumMod val="75000"/>
                </a:schemeClr>
              </a:solidFill>
              <a:prstDash val="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64" name="右箭头 163"/>
            <p:cNvSpPr/>
            <p:nvPr/>
          </p:nvSpPr>
          <p:spPr>
            <a:xfrm rot="16200000">
              <a:off x="4349372" y="4747784"/>
              <a:ext cx="424300" cy="483378"/>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65" name="右箭头 164"/>
            <p:cNvSpPr/>
            <p:nvPr/>
          </p:nvSpPr>
          <p:spPr>
            <a:xfrm rot="16200000">
              <a:off x="6553925" y="4725656"/>
              <a:ext cx="424300" cy="483378"/>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66" name="右箭头 165"/>
            <p:cNvSpPr/>
            <p:nvPr/>
          </p:nvSpPr>
          <p:spPr>
            <a:xfrm rot="16200000">
              <a:off x="8589162" y="4717600"/>
              <a:ext cx="424300" cy="483378"/>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67" name="右箭头 166"/>
            <p:cNvSpPr/>
            <p:nvPr/>
          </p:nvSpPr>
          <p:spPr>
            <a:xfrm rot="16200000">
              <a:off x="10793715" y="4709326"/>
              <a:ext cx="424300" cy="483378"/>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68" name="文本框 122"/>
            <p:cNvSpPr txBox="1"/>
            <p:nvPr/>
          </p:nvSpPr>
          <p:spPr>
            <a:xfrm>
              <a:off x="4839686" y="3053480"/>
              <a:ext cx="1226213" cy="92956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200" dirty="0">
                  <a:latin typeface="微软雅黑" panose="020B0503020204020204" pitchFamily="34" charset="-122"/>
                  <a:ea typeface="微软雅黑" panose="020B0503020204020204" pitchFamily="34" charset="-122"/>
                </a:rPr>
                <a:t>电子签名文件</a:t>
              </a:r>
              <a:endParaRPr kumimoji="1" lang="zh-CN" altLang="en-US" sz="1200" dirty="0">
                <a:latin typeface="微软雅黑" panose="020B0503020204020204" pitchFamily="34" charset="-122"/>
                <a:ea typeface="微软雅黑" panose="020B0503020204020204" pitchFamily="34" charset="-122"/>
              </a:endParaRPr>
            </a:p>
          </p:txBody>
        </p:sp>
      </p:grpSp>
      <p:sp>
        <p:nvSpPr>
          <p:cNvPr id="169" name="矩形 168"/>
          <p:cNvSpPr/>
          <p:nvPr/>
        </p:nvSpPr>
        <p:spPr>
          <a:xfrm>
            <a:off x="5899042" y="4134535"/>
            <a:ext cx="1017886" cy="645160"/>
          </a:xfrm>
          <a:prstGeom prst="rect">
            <a:avLst/>
          </a:prstGeom>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基于</a:t>
            </a:r>
            <a:endParaRPr lang="en-US" altLang="zh-CN" sz="1200"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区块链的</a:t>
            </a:r>
            <a:endParaRPr lang="en-US" altLang="zh-CN" sz="1200"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关键特征</a:t>
            </a:r>
            <a:endParaRPr lang="zh-CN" altLang="en-US" sz="1200" dirty="0">
              <a:latin typeface="微软雅黑" panose="020B0503020204020204" pitchFamily="34" charset="-122"/>
              <a:ea typeface="微软雅黑" panose="020B0503020204020204" pitchFamily="34" charset="-122"/>
            </a:endParaRPr>
          </a:p>
        </p:txBody>
      </p:sp>
      <p:sp>
        <p:nvSpPr>
          <p:cNvPr id="170" name="矩形 169"/>
          <p:cNvSpPr/>
          <p:nvPr/>
        </p:nvSpPr>
        <p:spPr>
          <a:xfrm>
            <a:off x="6107430" y="5041900"/>
            <a:ext cx="5673725" cy="1383665"/>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       基于区块链技术提供上市公司董事会、监事会、股东大会等三会以及其他相关会议文件的会签、股权转让事项处理等功能。</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区块链技术实现带来的优势：</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、时间成本；</a:t>
            </a: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、费用成本；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、操作成本；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、归档成本；</a:t>
            </a:r>
            <a:r>
              <a:rPr lang="en-US" altLang="zh-CN" sz="1400" dirty="0">
                <a:latin typeface="微软雅黑" panose="020B0503020204020204" pitchFamily="34" charset="-122"/>
                <a:ea typeface="微软雅黑" panose="020B0503020204020204" pitchFamily="34" charset="-122"/>
              </a:rPr>
              <a:t>5</a:t>
            </a:r>
            <a:r>
              <a:rPr lang="zh-CN" altLang="en-US" sz="1400" dirty="0">
                <a:latin typeface="微软雅黑" panose="020B0503020204020204" pitchFamily="34" charset="-122"/>
                <a:ea typeface="微软雅黑" panose="020B0503020204020204" pitchFamily="34" charset="-122"/>
              </a:rPr>
              <a:t>、链上流通；</a:t>
            </a:r>
            <a:r>
              <a:rPr lang="en-US" altLang="zh-CN" sz="1400" dirty="0">
                <a:latin typeface="微软雅黑" panose="020B0503020204020204" pitchFamily="34" charset="-122"/>
                <a:ea typeface="微软雅黑" panose="020B0503020204020204" pitchFamily="34" charset="-122"/>
              </a:rPr>
              <a:t>6</a:t>
            </a:r>
            <a:r>
              <a:rPr lang="zh-CN" altLang="en-US" sz="1400" dirty="0">
                <a:latin typeface="微软雅黑" panose="020B0503020204020204" pitchFamily="34" charset="-122"/>
                <a:ea typeface="微软雅黑" panose="020B0503020204020204" pitchFamily="34" charset="-122"/>
              </a:rPr>
              <a:t>、去中心化；</a:t>
            </a:r>
            <a:r>
              <a:rPr lang="en-US" altLang="zh-CN" sz="1400" dirty="0">
                <a:latin typeface="微软雅黑" panose="020B0503020204020204" pitchFamily="34" charset="-122"/>
                <a:ea typeface="微软雅黑" panose="020B0503020204020204" pitchFamily="34" charset="-122"/>
              </a:rPr>
              <a:t>7</a:t>
            </a:r>
            <a:r>
              <a:rPr lang="zh-CN" altLang="en-US" sz="1400" dirty="0">
                <a:latin typeface="微软雅黑" panose="020B0503020204020204" pitchFamily="34" charset="-122"/>
                <a:ea typeface="微软雅黑" panose="020B0503020204020204" pitchFamily="34" charset="-122"/>
              </a:rPr>
              <a:t>、安全保障；</a:t>
            </a:r>
            <a:r>
              <a:rPr lang="en-US" altLang="zh-CN" sz="1400" dirty="0">
                <a:latin typeface="微软雅黑" panose="020B0503020204020204" pitchFamily="34" charset="-122"/>
                <a:ea typeface="微软雅黑" panose="020B0503020204020204" pitchFamily="34" charset="-122"/>
              </a:rPr>
              <a:t>8</a:t>
            </a:r>
            <a:r>
              <a:rPr lang="zh-CN" altLang="en-US" sz="1400" dirty="0">
                <a:latin typeface="微软雅黑" panose="020B0503020204020204" pitchFamily="34" charset="-122"/>
                <a:ea typeface="微软雅黑" panose="020B0503020204020204" pitchFamily="34" charset="-122"/>
              </a:rPr>
              <a:t>、具备法律效应；等等。</a:t>
            </a:r>
            <a:endParaRPr lang="zh-CN" altLang="en-US" sz="1400" dirty="0">
              <a:latin typeface="微软雅黑" panose="020B0503020204020204" pitchFamily="34" charset="-122"/>
              <a:ea typeface="微软雅黑" panose="020B0503020204020204" pitchFamily="34" charset="-122"/>
            </a:endParaRPr>
          </a:p>
        </p:txBody>
      </p:sp>
      <p:sp>
        <p:nvSpPr>
          <p:cNvPr id="171" name="矩形 170"/>
          <p:cNvSpPr/>
          <p:nvPr/>
        </p:nvSpPr>
        <p:spPr>
          <a:xfrm>
            <a:off x="1375687" y="890563"/>
            <a:ext cx="3185487"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sym typeface="+mn-ea"/>
              </a:rPr>
              <a:t>数据成为资产，链内多方流通</a:t>
            </a:r>
            <a:endParaRPr lang="zh-CN" altLang="en-US" dirty="0"/>
          </a:p>
        </p:txBody>
      </p:sp>
      <p:sp>
        <p:nvSpPr>
          <p:cNvPr id="172" name="矩形 171"/>
          <p:cNvSpPr/>
          <p:nvPr/>
        </p:nvSpPr>
        <p:spPr>
          <a:xfrm>
            <a:off x="7557843" y="885290"/>
            <a:ext cx="2954655"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sym typeface="+mn-ea"/>
              </a:rPr>
              <a:t>基于区块链的数字签名应用</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advClick="0" advTm="8000">
        <p14:conveyor dir="l"/>
      </p:transition>
    </mc:Choice>
    <mc:Fallback>
      <p:transition spd="slow" advClick="0" advTm="8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94615"/>
            <a:ext cx="9083040"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核心技术之C：Cloud 多租户虚拟化系统技术架构——云服务</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grpSp>
        <p:nvGrpSpPr>
          <p:cNvPr id="4" name="组合 3"/>
          <p:cNvGrpSpPr/>
          <p:nvPr/>
        </p:nvGrpSpPr>
        <p:grpSpPr>
          <a:xfrm>
            <a:off x="3170660" y="1382033"/>
            <a:ext cx="8856784" cy="4788452"/>
            <a:chOff x="744416" y="991724"/>
            <a:chExt cx="10114467" cy="5482524"/>
          </a:xfrm>
        </p:grpSpPr>
        <p:grpSp>
          <p:nvGrpSpPr>
            <p:cNvPr id="5" name="组合 213"/>
            <p:cNvGrpSpPr/>
            <p:nvPr/>
          </p:nvGrpSpPr>
          <p:grpSpPr>
            <a:xfrm>
              <a:off x="1277825" y="2949145"/>
              <a:ext cx="9271481" cy="2441970"/>
              <a:chOff x="1256946" y="3089350"/>
              <a:chExt cx="9271481" cy="2441970"/>
            </a:xfrm>
          </p:grpSpPr>
          <p:cxnSp>
            <p:nvCxnSpPr>
              <p:cNvPr id="112" name="直接连接符 111"/>
              <p:cNvCxnSpPr/>
              <p:nvPr/>
            </p:nvCxnSpPr>
            <p:spPr>
              <a:xfrm>
                <a:off x="6293991" y="3089350"/>
                <a:ext cx="0" cy="2178165"/>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113" name="直接连接符 112"/>
              <p:cNvCxnSpPr/>
              <p:nvPr/>
            </p:nvCxnSpPr>
            <p:spPr>
              <a:xfrm>
                <a:off x="1256946" y="5251093"/>
                <a:ext cx="9271481" cy="0"/>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114" name="直接连接符 113"/>
              <p:cNvCxnSpPr/>
              <p:nvPr/>
            </p:nvCxnSpPr>
            <p:spPr>
              <a:xfrm>
                <a:off x="1598861" y="5263742"/>
                <a:ext cx="0" cy="267578"/>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115" name="直接连接符 114"/>
              <p:cNvCxnSpPr/>
              <p:nvPr/>
            </p:nvCxnSpPr>
            <p:spPr>
              <a:xfrm>
                <a:off x="2474132" y="5251093"/>
                <a:ext cx="0" cy="267578"/>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116" name="直接连接符 115"/>
              <p:cNvCxnSpPr/>
              <p:nvPr/>
            </p:nvCxnSpPr>
            <p:spPr>
              <a:xfrm>
                <a:off x="3335637" y="5251093"/>
                <a:ext cx="0" cy="267578"/>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117" name="直接连接符 116"/>
              <p:cNvCxnSpPr/>
              <p:nvPr/>
            </p:nvCxnSpPr>
            <p:spPr>
              <a:xfrm>
                <a:off x="4205498" y="5257843"/>
                <a:ext cx="0" cy="267578"/>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118" name="直接连接符 117"/>
              <p:cNvCxnSpPr/>
              <p:nvPr/>
            </p:nvCxnSpPr>
            <p:spPr>
              <a:xfrm>
                <a:off x="5329779" y="5247178"/>
                <a:ext cx="0" cy="267578"/>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119" name="直接连接符 118"/>
              <p:cNvCxnSpPr/>
              <p:nvPr/>
            </p:nvCxnSpPr>
            <p:spPr>
              <a:xfrm>
                <a:off x="6080269" y="5247178"/>
                <a:ext cx="0" cy="267578"/>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120" name="直接连接符 119"/>
              <p:cNvCxnSpPr/>
              <p:nvPr/>
            </p:nvCxnSpPr>
            <p:spPr>
              <a:xfrm>
                <a:off x="6817934" y="5261616"/>
                <a:ext cx="0" cy="267578"/>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121" name="直接连接符 120"/>
              <p:cNvCxnSpPr/>
              <p:nvPr/>
            </p:nvCxnSpPr>
            <p:spPr>
              <a:xfrm>
                <a:off x="7914990" y="5257843"/>
                <a:ext cx="0" cy="267578"/>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122" name="直接连接符 121"/>
              <p:cNvCxnSpPr/>
              <p:nvPr/>
            </p:nvCxnSpPr>
            <p:spPr>
              <a:xfrm>
                <a:off x="9386581" y="5247779"/>
                <a:ext cx="0" cy="267578"/>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123" name="直接连接符 122"/>
              <p:cNvCxnSpPr/>
              <p:nvPr/>
            </p:nvCxnSpPr>
            <p:spPr>
              <a:xfrm>
                <a:off x="8661937" y="5247178"/>
                <a:ext cx="0" cy="267578"/>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124" name="直接连接符 123"/>
              <p:cNvCxnSpPr/>
              <p:nvPr/>
            </p:nvCxnSpPr>
            <p:spPr>
              <a:xfrm>
                <a:off x="10156857" y="5247178"/>
                <a:ext cx="0" cy="267578"/>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grpSp>
        <p:sp>
          <p:nvSpPr>
            <p:cNvPr id="6" name="Freeform 5"/>
            <p:cNvSpPr>
              <a:spLocks noEditPoints="1"/>
            </p:cNvSpPr>
            <p:nvPr/>
          </p:nvSpPr>
          <p:spPr bwMode="auto">
            <a:xfrm>
              <a:off x="3697240" y="2700220"/>
              <a:ext cx="977645" cy="729335"/>
            </a:xfrm>
            <a:custGeom>
              <a:avLst/>
              <a:gdLst>
                <a:gd name="T0" fmla="*/ 2147483647 w 200"/>
                <a:gd name="T1" fmla="*/ 1456842430 h 178"/>
                <a:gd name="T2" fmla="*/ 2147483647 w 200"/>
                <a:gd name="T3" fmla="*/ 916399085 h 178"/>
                <a:gd name="T4" fmla="*/ 2147483647 w 200"/>
                <a:gd name="T5" fmla="*/ 916399085 h 178"/>
                <a:gd name="T6" fmla="*/ 2147483647 w 200"/>
                <a:gd name="T7" fmla="*/ 892903669 h 178"/>
                <a:gd name="T8" fmla="*/ 2147483647 w 200"/>
                <a:gd name="T9" fmla="*/ 70491114 h 178"/>
                <a:gd name="T10" fmla="*/ 2147483647 w 200"/>
                <a:gd name="T11" fmla="*/ 375960739 h 178"/>
                <a:gd name="T12" fmla="*/ 1631044613 w 200"/>
                <a:gd name="T13" fmla="*/ 0 h 178"/>
                <a:gd name="T14" fmla="*/ 559216619 w 200"/>
                <a:gd name="T15" fmla="*/ 1057386123 h 178"/>
                <a:gd name="T16" fmla="*/ 605817187 w 200"/>
                <a:gd name="T17" fmla="*/ 1386351335 h 178"/>
                <a:gd name="T18" fmla="*/ 0 w 200"/>
                <a:gd name="T19" fmla="*/ 2091271983 h 178"/>
                <a:gd name="T20" fmla="*/ 722318757 w 200"/>
                <a:gd name="T21" fmla="*/ 2147483647 h 178"/>
                <a:gd name="T22" fmla="*/ 1001926991 w 200"/>
                <a:gd name="T23" fmla="*/ 2147483647 h 178"/>
                <a:gd name="T24" fmla="*/ 1398036947 w 200"/>
                <a:gd name="T25" fmla="*/ 2147483647 h 178"/>
                <a:gd name="T26" fmla="*/ 1421342058 w 200"/>
                <a:gd name="T27" fmla="*/ 2147483647 h 178"/>
                <a:gd name="T28" fmla="*/ 1700950292 w 200"/>
                <a:gd name="T29" fmla="*/ 2147483647 h 178"/>
                <a:gd name="T30" fmla="*/ 1957253415 w 200"/>
                <a:gd name="T31" fmla="*/ 2147483647 h 178"/>
                <a:gd name="T32" fmla="*/ 1794151427 w 200"/>
                <a:gd name="T33" fmla="*/ 2147483647 h 178"/>
                <a:gd name="T34" fmla="*/ 1817451711 w 200"/>
                <a:gd name="T35" fmla="*/ 2147483647 h 178"/>
                <a:gd name="T36" fmla="*/ 1817451711 w 200"/>
                <a:gd name="T37" fmla="*/ 2147483647 h 178"/>
                <a:gd name="T38" fmla="*/ 2050459377 w 200"/>
                <a:gd name="T39" fmla="*/ 2147483647 h 178"/>
                <a:gd name="T40" fmla="*/ 2143660513 w 200"/>
                <a:gd name="T41" fmla="*/ 2147483647 h 178"/>
                <a:gd name="T42" fmla="*/ 2147483647 w 200"/>
                <a:gd name="T43" fmla="*/ 2147483647 h 178"/>
                <a:gd name="T44" fmla="*/ 2073759661 w 200"/>
                <a:gd name="T45" fmla="*/ 2147483647 h 178"/>
                <a:gd name="T46" fmla="*/ 2147483647 w 200"/>
                <a:gd name="T47" fmla="*/ 2147483647 h 178"/>
                <a:gd name="T48" fmla="*/ 2147483647 w 200"/>
                <a:gd name="T49" fmla="*/ 2147483647 h 178"/>
                <a:gd name="T50" fmla="*/ 2147483647 w 200"/>
                <a:gd name="T51" fmla="*/ 2147483647 h 178"/>
                <a:gd name="T52" fmla="*/ 2147483647 w 200"/>
                <a:gd name="T53" fmla="*/ 2147483647 h 178"/>
                <a:gd name="T54" fmla="*/ 2147483647 w 200"/>
                <a:gd name="T55" fmla="*/ 2147483647 h 178"/>
                <a:gd name="T56" fmla="*/ 2147483647 w 200"/>
                <a:gd name="T57" fmla="*/ 2147483647 h 178"/>
                <a:gd name="T58" fmla="*/ 2147483647 w 200"/>
                <a:gd name="T59" fmla="*/ 2147483647 h 178"/>
                <a:gd name="T60" fmla="*/ 2147483647 w 200"/>
                <a:gd name="T61" fmla="*/ 1973785208 h 178"/>
                <a:gd name="T62" fmla="*/ 2147483647 w 200"/>
                <a:gd name="T63" fmla="*/ 1973785208 h 178"/>
                <a:gd name="T64" fmla="*/ 2147483647 w 200"/>
                <a:gd name="T65" fmla="*/ 1456842430 h 178"/>
                <a:gd name="T66" fmla="*/ 2147483647 w 200"/>
                <a:gd name="T67" fmla="*/ 2147483647 h 178"/>
                <a:gd name="T68" fmla="*/ 2147483647 w 200"/>
                <a:gd name="T69" fmla="*/ 2147483647 h 178"/>
                <a:gd name="T70" fmla="*/ 2147483647 w 200"/>
                <a:gd name="T71" fmla="*/ 2147483647 h 178"/>
                <a:gd name="T72" fmla="*/ 2147483647 w 200"/>
                <a:gd name="T73" fmla="*/ 2147483647 h 178"/>
                <a:gd name="T74" fmla="*/ 2147483647 w 200"/>
                <a:gd name="T75" fmla="*/ 2147483647 h 178"/>
                <a:gd name="T76" fmla="*/ 2147483647 w 200"/>
                <a:gd name="T77" fmla="*/ 2147483647 h 178"/>
                <a:gd name="T78" fmla="*/ 2147483647 w 200"/>
                <a:gd name="T79" fmla="*/ 2147483647 h 178"/>
                <a:gd name="T80" fmla="*/ 2147483647 w 200"/>
                <a:gd name="T81" fmla="*/ 2147483647 h 178"/>
                <a:gd name="T82" fmla="*/ 2147483647 w 200"/>
                <a:gd name="T83" fmla="*/ 2147483647 h 178"/>
                <a:gd name="T84" fmla="*/ 2147483647 w 200"/>
                <a:gd name="T85" fmla="*/ 2147483647 h 178"/>
                <a:gd name="T86" fmla="*/ 2147483647 w 200"/>
                <a:gd name="T87" fmla="*/ 2147483647 h 178"/>
                <a:gd name="T88" fmla="*/ 2147483647 w 200"/>
                <a:gd name="T89" fmla="*/ 2147483647 h 178"/>
                <a:gd name="T90" fmla="*/ 2147483647 w 200"/>
                <a:gd name="T91" fmla="*/ 2147483647 h 178"/>
                <a:gd name="T92" fmla="*/ 2147483647 w 200"/>
                <a:gd name="T93" fmla="*/ 2147483647 h 178"/>
                <a:gd name="T94" fmla="*/ 2147483647 w 200"/>
                <a:gd name="T95" fmla="*/ 2147483647 h 178"/>
                <a:gd name="T96" fmla="*/ 2147483647 w 200"/>
                <a:gd name="T97" fmla="*/ 2147483647 h 178"/>
                <a:gd name="T98" fmla="*/ 2073759661 w 200"/>
                <a:gd name="T99" fmla="*/ 2147483647 h 178"/>
                <a:gd name="T100" fmla="*/ 2147483647 w 200"/>
                <a:gd name="T101" fmla="*/ 2147483647 h 178"/>
                <a:gd name="T102" fmla="*/ 2147483647 w 200"/>
                <a:gd name="T103" fmla="*/ 2147483647 h 178"/>
                <a:gd name="T104" fmla="*/ 2147483647 w 200"/>
                <a:gd name="T105" fmla="*/ 2147483647 h 17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0"/>
                <a:gd name="T160" fmla="*/ 0 h 178"/>
                <a:gd name="T161" fmla="*/ 200 w 200"/>
                <a:gd name="T162" fmla="*/ 178 h 17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0" h="178">
                  <a:moveTo>
                    <a:pt x="200" y="62"/>
                  </a:moveTo>
                  <a:cubicBezTo>
                    <a:pt x="200" y="49"/>
                    <a:pt x="189" y="39"/>
                    <a:pt x="176" y="39"/>
                  </a:cubicBezTo>
                  <a:cubicBezTo>
                    <a:pt x="174" y="39"/>
                    <a:pt x="172" y="39"/>
                    <a:pt x="171" y="39"/>
                  </a:cubicBezTo>
                  <a:cubicBezTo>
                    <a:pt x="171" y="39"/>
                    <a:pt x="171" y="38"/>
                    <a:pt x="171" y="38"/>
                  </a:cubicBezTo>
                  <a:cubicBezTo>
                    <a:pt x="171" y="18"/>
                    <a:pt x="155" y="3"/>
                    <a:pt x="135" y="3"/>
                  </a:cubicBezTo>
                  <a:cubicBezTo>
                    <a:pt x="123" y="3"/>
                    <a:pt x="113" y="8"/>
                    <a:pt x="106" y="16"/>
                  </a:cubicBezTo>
                  <a:cubicBezTo>
                    <a:pt x="98" y="6"/>
                    <a:pt x="85" y="0"/>
                    <a:pt x="70" y="0"/>
                  </a:cubicBezTo>
                  <a:cubicBezTo>
                    <a:pt x="45" y="0"/>
                    <a:pt x="24" y="20"/>
                    <a:pt x="24" y="45"/>
                  </a:cubicBezTo>
                  <a:cubicBezTo>
                    <a:pt x="24" y="50"/>
                    <a:pt x="25" y="55"/>
                    <a:pt x="26" y="59"/>
                  </a:cubicBezTo>
                  <a:cubicBezTo>
                    <a:pt x="11" y="62"/>
                    <a:pt x="0" y="74"/>
                    <a:pt x="0" y="89"/>
                  </a:cubicBezTo>
                  <a:cubicBezTo>
                    <a:pt x="0" y="106"/>
                    <a:pt x="14" y="119"/>
                    <a:pt x="31" y="119"/>
                  </a:cubicBezTo>
                  <a:cubicBezTo>
                    <a:pt x="36" y="119"/>
                    <a:pt x="39" y="119"/>
                    <a:pt x="43" y="117"/>
                  </a:cubicBezTo>
                  <a:cubicBezTo>
                    <a:pt x="44" y="126"/>
                    <a:pt x="51" y="133"/>
                    <a:pt x="60" y="133"/>
                  </a:cubicBezTo>
                  <a:cubicBezTo>
                    <a:pt x="61" y="133"/>
                    <a:pt x="61" y="133"/>
                    <a:pt x="61" y="133"/>
                  </a:cubicBezTo>
                  <a:cubicBezTo>
                    <a:pt x="62" y="138"/>
                    <a:pt x="67" y="143"/>
                    <a:pt x="73" y="143"/>
                  </a:cubicBezTo>
                  <a:cubicBezTo>
                    <a:pt x="79" y="143"/>
                    <a:pt x="84" y="137"/>
                    <a:pt x="84" y="131"/>
                  </a:cubicBezTo>
                  <a:cubicBezTo>
                    <a:pt x="84" y="127"/>
                    <a:pt x="81" y="123"/>
                    <a:pt x="77" y="122"/>
                  </a:cubicBezTo>
                  <a:cubicBezTo>
                    <a:pt x="78" y="120"/>
                    <a:pt x="78" y="118"/>
                    <a:pt x="78" y="116"/>
                  </a:cubicBezTo>
                  <a:cubicBezTo>
                    <a:pt x="78" y="115"/>
                    <a:pt x="78" y="115"/>
                    <a:pt x="78" y="115"/>
                  </a:cubicBezTo>
                  <a:cubicBezTo>
                    <a:pt x="81" y="116"/>
                    <a:pt x="84" y="117"/>
                    <a:pt x="88" y="117"/>
                  </a:cubicBezTo>
                  <a:cubicBezTo>
                    <a:pt x="89" y="117"/>
                    <a:pt x="90" y="117"/>
                    <a:pt x="92" y="117"/>
                  </a:cubicBezTo>
                  <a:cubicBezTo>
                    <a:pt x="92" y="122"/>
                    <a:pt x="94" y="127"/>
                    <a:pt x="97" y="131"/>
                  </a:cubicBezTo>
                  <a:cubicBezTo>
                    <a:pt x="92" y="132"/>
                    <a:pt x="88" y="136"/>
                    <a:pt x="89" y="141"/>
                  </a:cubicBezTo>
                  <a:cubicBezTo>
                    <a:pt x="89" y="146"/>
                    <a:pt x="93" y="151"/>
                    <a:pt x="99" y="151"/>
                  </a:cubicBezTo>
                  <a:cubicBezTo>
                    <a:pt x="105" y="150"/>
                    <a:pt x="109" y="146"/>
                    <a:pt x="109" y="140"/>
                  </a:cubicBezTo>
                  <a:cubicBezTo>
                    <a:pt x="109" y="140"/>
                    <a:pt x="109" y="139"/>
                    <a:pt x="109" y="139"/>
                  </a:cubicBezTo>
                  <a:cubicBezTo>
                    <a:pt x="111" y="140"/>
                    <a:pt x="114" y="140"/>
                    <a:pt x="117" y="140"/>
                  </a:cubicBezTo>
                  <a:cubicBezTo>
                    <a:pt x="131" y="140"/>
                    <a:pt x="142" y="129"/>
                    <a:pt x="142" y="116"/>
                  </a:cubicBezTo>
                  <a:cubicBezTo>
                    <a:pt x="145" y="117"/>
                    <a:pt x="148" y="117"/>
                    <a:pt x="152" y="117"/>
                  </a:cubicBezTo>
                  <a:cubicBezTo>
                    <a:pt x="166" y="117"/>
                    <a:pt x="177" y="106"/>
                    <a:pt x="177" y="93"/>
                  </a:cubicBezTo>
                  <a:cubicBezTo>
                    <a:pt x="177" y="90"/>
                    <a:pt x="176" y="87"/>
                    <a:pt x="175" y="84"/>
                  </a:cubicBezTo>
                  <a:cubicBezTo>
                    <a:pt x="176" y="84"/>
                    <a:pt x="176" y="84"/>
                    <a:pt x="176" y="84"/>
                  </a:cubicBezTo>
                  <a:cubicBezTo>
                    <a:pt x="189" y="84"/>
                    <a:pt x="200" y="74"/>
                    <a:pt x="200" y="62"/>
                  </a:cubicBezTo>
                  <a:close/>
                  <a:moveTo>
                    <a:pt x="117" y="147"/>
                  </a:moveTo>
                  <a:cubicBezTo>
                    <a:pt x="119" y="147"/>
                    <a:pt x="120" y="146"/>
                    <a:pt x="120" y="145"/>
                  </a:cubicBezTo>
                  <a:cubicBezTo>
                    <a:pt x="120" y="144"/>
                    <a:pt x="118" y="142"/>
                    <a:pt x="117" y="143"/>
                  </a:cubicBezTo>
                  <a:cubicBezTo>
                    <a:pt x="116" y="143"/>
                    <a:pt x="114" y="144"/>
                    <a:pt x="114" y="145"/>
                  </a:cubicBezTo>
                  <a:cubicBezTo>
                    <a:pt x="115" y="146"/>
                    <a:pt x="116" y="148"/>
                    <a:pt x="117" y="147"/>
                  </a:cubicBezTo>
                  <a:close/>
                  <a:moveTo>
                    <a:pt x="116" y="168"/>
                  </a:moveTo>
                  <a:cubicBezTo>
                    <a:pt x="113" y="168"/>
                    <a:pt x="111" y="170"/>
                    <a:pt x="111" y="173"/>
                  </a:cubicBezTo>
                  <a:cubicBezTo>
                    <a:pt x="111" y="176"/>
                    <a:pt x="114" y="178"/>
                    <a:pt x="117" y="178"/>
                  </a:cubicBezTo>
                  <a:cubicBezTo>
                    <a:pt x="120" y="178"/>
                    <a:pt x="122" y="175"/>
                    <a:pt x="122" y="173"/>
                  </a:cubicBezTo>
                  <a:cubicBezTo>
                    <a:pt x="122" y="170"/>
                    <a:pt x="119" y="167"/>
                    <a:pt x="116" y="168"/>
                  </a:cubicBezTo>
                  <a:close/>
                  <a:moveTo>
                    <a:pt x="116" y="155"/>
                  </a:moveTo>
                  <a:cubicBezTo>
                    <a:pt x="116" y="152"/>
                    <a:pt x="114" y="150"/>
                    <a:pt x="111" y="150"/>
                  </a:cubicBezTo>
                  <a:cubicBezTo>
                    <a:pt x="108" y="150"/>
                    <a:pt x="106" y="152"/>
                    <a:pt x="106" y="155"/>
                  </a:cubicBezTo>
                  <a:cubicBezTo>
                    <a:pt x="106" y="158"/>
                    <a:pt x="108" y="161"/>
                    <a:pt x="111" y="160"/>
                  </a:cubicBezTo>
                  <a:cubicBezTo>
                    <a:pt x="114" y="160"/>
                    <a:pt x="117" y="158"/>
                    <a:pt x="116" y="155"/>
                  </a:cubicBezTo>
                  <a:close/>
                  <a:moveTo>
                    <a:pt x="97" y="156"/>
                  </a:moveTo>
                  <a:cubicBezTo>
                    <a:pt x="92" y="156"/>
                    <a:pt x="89" y="159"/>
                    <a:pt x="89" y="164"/>
                  </a:cubicBezTo>
                  <a:cubicBezTo>
                    <a:pt x="89" y="168"/>
                    <a:pt x="93" y="172"/>
                    <a:pt x="98" y="172"/>
                  </a:cubicBezTo>
                  <a:cubicBezTo>
                    <a:pt x="102" y="172"/>
                    <a:pt x="106" y="168"/>
                    <a:pt x="106" y="163"/>
                  </a:cubicBezTo>
                  <a:cubicBezTo>
                    <a:pt x="106" y="159"/>
                    <a:pt x="102" y="155"/>
                    <a:pt x="97" y="156"/>
                  </a:cubicBezTo>
                  <a:close/>
                </a:path>
              </a:pathLst>
            </a:custGeom>
            <a:solidFill>
              <a:srgbClr val="00B0F0"/>
            </a:solidFill>
            <a:ln w="6350">
              <a:solidFill>
                <a:srgbClr val="0BA4E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nvSpPr>
          <p:spPr>
            <a:xfrm>
              <a:off x="4866777" y="5419461"/>
              <a:ext cx="955531" cy="461665"/>
            </a:xfrm>
            <a:prstGeom prst="rect">
              <a:avLst/>
            </a:prstGeom>
            <a:noFill/>
          </p:spPr>
          <p:txBody>
            <a:bodyPr wrap="square" rtlCol="0">
              <a:spAutoFit/>
            </a:bodyPr>
            <a:lstStyle/>
            <a:p>
              <a:pPr algn="ctr">
                <a:lnSpc>
                  <a:spcPct val="120000"/>
                </a:lnSpc>
                <a:buFont typeface="Arial" panose="020B0604020202020204" pitchFamily="34" charset="0"/>
              </a:pPr>
              <a:r>
                <a:rPr lang="en-US" altLang="zh-CN" sz="1000" dirty="0">
                  <a:solidFill>
                    <a:srgbClr val="3C7F9E"/>
                  </a:solidFill>
                  <a:latin typeface="微软雅黑" panose="020B0503020204020204" pitchFamily="34" charset="-122"/>
                  <a:ea typeface="微软雅黑" panose="020B0503020204020204" pitchFamily="34" charset="-122"/>
                </a:rPr>
                <a:t>Virtual</a:t>
              </a:r>
              <a:endParaRPr lang="en-US" altLang="zh-CN" sz="1000" dirty="0">
                <a:solidFill>
                  <a:srgbClr val="3C7F9E"/>
                </a:solidFill>
                <a:latin typeface="微软雅黑" panose="020B0503020204020204" pitchFamily="34" charset="-122"/>
                <a:ea typeface="微软雅黑" panose="020B0503020204020204" pitchFamily="34" charset="-122"/>
              </a:endParaRPr>
            </a:p>
            <a:p>
              <a:pPr algn="ctr">
                <a:lnSpc>
                  <a:spcPct val="120000"/>
                </a:lnSpc>
                <a:buFont typeface="Arial" panose="020B0604020202020204" pitchFamily="34" charset="0"/>
              </a:pPr>
              <a:r>
                <a:rPr lang="en-US" altLang="zh-CN" sz="1000" dirty="0">
                  <a:solidFill>
                    <a:srgbClr val="3C7F9E"/>
                  </a:solidFill>
                  <a:latin typeface="微软雅黑" panose="020B0503020204020204" pitchFamily="34" charset="-122"/>
                  <a:ea typeface="微软雅黑" panose="020B0503020204020204" pitchFamily="34" charset="-122"/>
                </a:rPr>
                <a:t>Appliance</a:t>
              </a:r>
              <a:endParaRPr lang="en-US" altLang="zh-CN" sz="1000" dirty="0">
                <a:solidFill>
                  <a:srgbClr val="3C7F9E"/>
                </a:solidFill>
                <a:latin typeface="微软雅黑" panose="020B0503020204020204" pitchFamily="34" charset="-122"/>
                <a:ea typeface="微软雅黑" panose="020B0503020204020204" pitchFamily="34" charset="-122"/>
              </a:endParaRPr>
            </a:p>
          </p:txBody>
        </p:sp>
        <p:sp>
          <p:nvSpPr>
            <p:cNvPr id="8" name="矩形 7"/>
            <p:cNvSpPr/>
            <p:nvPr/>
          </p:nvSpPr>
          <p:spPr>
            <a:xfrm>
              <a:off x="5763855" y="5428980"/>
              <a:ext cx="675216" cy="286232"/>
            </a:xfrm>
            <a:prstGeom prst="rect">
              <a:avLst/>
            </a:prstGeom>
            <a:noFill/>
          </p:spPr>
          <p:txBody>
            <a:bodyPr wrap="square" rtlCol="0">
              <a:spAutoFit/>
            </a:bodyPr>
            <a:lstStyle/>
            <a:p>
              <a:pPr algn="ctr">
                <a:lnSpc>
                  <a:spcPct val="120000"/>
                </a:lnSpc>
                <a:buFont typeface="Arial" panose="020B0604020202020204" pitchFamily="34" charset="0"/>
              </a:pPr>
              <a:r>
                <a:rPr lang="en-US" altLang="zh-CN" sz="1000" dirty="0">
                  <a:solidFill>
                    <a:srgbClr val="3C7F9E"/>
                  </a:solidFill>
                  <a:latin typeface="微软雅黑" panose="020B0503020204020204" pitchFamily="34" charset="-122"/>
                  <a:ea typeface="微软雅黑" panose="020B0503020204020204" pitchFamily="34" charset="-122"/>
                </a:rPr>
                <a:t>VM</a:t>
              </a:r>
              <a:endParaRPr lang="en-US" altLang="zh-CN" sz="1000" dirty="0">
                <a:solidFill>
                  <a:srgbClr val="3C7F9E"/>
                </a:solidFill>
                <a:latin typeface="微软雅黑" panose="020B0503020204020204" pitchFamily="34" charset="-122"/>
                <a:ea typeface="微软雅黑" panose="020B0503020204020204" pitchFamily="34" charset="-122"/>
              </a:endParaRPr>
            </a:p>
          </p:txBody>
        </p:sp>
        <p:sp>
          <p:nvSpPr>
            <p:cNvPr id="9" name="矩形 8"/>
            <p:cNvSpPr/>
            <p:nvPr/>
          </p:nvSpPr>
          <p:spPr>
            <a:xfrm>
              <a:off x="6513969" y="5362311"/>
              <a:ext cx="675216" cy="276999"/>
            </a:xfrm>
            <a:prstGeom prst="rect">
              <a:avLst/>
            </a:prstGeom>
            <a:noFill/>
          </p:spPr>
          <p:txBody>
            <a:bodyPr wrap="square" rtlCol="0">
              <a:spAutoFit/>
            </a:bodyPr>
            <a:lstStyle/>
            <a:p>
              <a:pPr algn="ctr">
                <a:lnSpc>
                  <a:spcPct val="120000"/>
                </a:lnSpc>
                <a:buFont typeface="Arial" panose="020B0604020202020204" pitchFamily="34" charset="0"/>
              </a:pPr>
              <a:r>
                <a:rPr lang="en-US" altLang="zh-CN" sz="1000" dirty="0">
                  <a:solidFill>
                    <a:srgbClr val="3C7F9E"/>
                  </a:solidFill>
                  <a:latin typeface="微软雅黑" panose="020B0503020204020204" pitchFamily="34" charset="-122"/>
                  <a:ea typeface="微软雅黑" panose="020B0503020204020204" pitchFamily="34" charset="-122"/>
                </a:rPr>
                <a:t>VM</a:t>
              </a:r>
              <a:endParaRPr lang="en-US" altLang="zh-CN" sz="1000" dirty="0">
                <a:solidFill>
                  <a:srgbClr val="3C7F9E"/>
                </a:solidFill>
                <a:latin typeface="微软雅黑" panose="020B0503020204020204" pitchFamily="34" charset="-122"/>
                <a:ea typeface="微软雅黑" panose="020B0503020204020204" pitchFamily="34" charset="-122"/>
              </a:endParaRPr>
            </a:p>
          </p:txBody>
        </p:sp>
        <p:sp>
          <p:nvSpPr>
            <p:cNvPr id="10" name="矩形 9"/>
            <p:cNvSpPr/>
            <p:nvPr/>
          </p:nvSpPr>
          <p:spPr>
            <a:xfrm>
              <a:off x="7381876" y="5400411"/>
              <a:ext cx="997661" cy="480131"/>
            </a:xfrm>
            <a:prstGeom prst="rect">
              <a:avLst/>
            </a:prstGeom>
            <a:noFill/>
          </p:spPr>
          <p:txBody>
            <a:bodyPr wrap="square" rtlCol="0">
              <a:spAutoFit/>
            </a:bodyPr>
            <a:lstStyle/>
            <a:p>
              <a:pPr algn="ctr">
                <a:lnSpc>
                  <a:spcPct val="120000"/>
                </a:lnSpc>
                <a:buFont typeface="Arial" panose="020B0604020202020204" pitchFamily="34" charset="0"/>
              </a:pPr>
              <a:r>
                <a:rPr lang="en-US" altLang="zh-CN" sz="1100" dirty="0">
                  <a:solidFill>
                    <a:srgbClr val="3C7F9E"/>
                  </a:solidFill>
                  <a:latin typeface="微软雅黑" panose="020B0503020204020204" pitchFamily="34" charset="-122"/>
                  <a:ea typeface="微软雅黑" panose="020B0503020204020204" pitchFamily="34" charset="-122"/>
                </a:rPr>
                <a:t>Virtual</a:t>
              </a:r>
              <a:endParaRPr lang="en-US" altLang="zh-CN" sz="1100" dirty="0">
                <a:solidFill>
                  <a:srgbClr val="3C7F9E"/>
                </a:solidFill>
                <a:latin typeface="微软雅黑" panose="020B0503020204020204" pitchFamily="34" charset="-122"/>
                <a:ea typeface="微软雅黑" panose="020B0503020204020204" pitchFamily="34" charset="-122"/>
              </a:endParaRPr>
            </a:p>
            <a:p>
              <a:pPr algn="ctr">
                <a:lnSpc>
                  <a:spcPct val="120000"/>
                </a:lnSpc>
                <a:buFont typeface="Arial" panose="020B0604020202020204" pitchFamily="34" charset="0"/>
              </a:pPr>
              <a:r>
                <a:rPr lang="en-US" altLang="zh-CN" sz="1000" dirty="0">
                  <a:solidFill>
                    <a:srgbClr val="3C7F9E"/>
                  </a:solidFill>
                  <a:latin typeface="微软雅黑" panose="020B0503020204020204" pitchFamily="34" charset="-122"/>
                  <a:ea typeface="微软雅黑" panose="020B0503020204020204" pitchFamily="34" charset="-122"/>
                </a:rPr>
                <a:t>Appliance</a:t>
              </a:r>
              <a:endParaRPr lang="en-US" altLang="zh-CN" sz="1000" dirty="0">
                <a:solidFill>
                  <a:srgbClr val="3C7F9E"/>
                </a:solidFill>
                <a:latin typeface="微软雅黑" panose="020B0503020204020204" pitchFamily="34" charset="-122"/>
                <a:ea typeface="微软雅黑" panose="020B0503020204020204" pitchFamily="34" charset="-122"/>
              </a:endParaRPr>
            </a:p>
          </p:txBody>
        </p:sp>
        <p:sp>
          <p:nvSpPr>
            <p:cNvPr id="11" name="矩形 10"/>
            <p:cNvSpPr/>
            <p:nvPr/>
          </p:nvSpPr>
          <p:spPr>
            <a:xfrm>
              <a:off x="8344935" y="5400411"/>
              <a:ext cx="675216" cy="276999"/>
            </a:xfrm>
            <a:prstGeom prst="rect">
              <a:avLst/>
            </a:prstGeom>
            <a:noFill/>
          </p:spPr>
          <p:txBody>
            <a:bodyPr wrap="square" rtlCol="0">
              <a:spAutoFit/>
            </a:bodyPr>
            <a:lstStyle/>
            <a:p>
              <a:pPr algn="ctr">
                <a:lnSpc>
                  <a:spcPct val="120000"/>
                </a:lnSpc>
                <a:buFont typeface="Arial" panose="020B0604020202020204" pitchFamily="34" charset="0"/>
              </a:pPr>
              <a:r>
                <a:rPr lang="en-US" altLang="zh-CN" sz="1000" dirty="0">
                  <a:solidFill>
                    <a:srgbClr val="3C7F9E"/>
                  </a:solidFill>
                  <a:latin typeface="微软雅黑" panose="020B0503020204020204" pitchFamily="34" charset="-122"/>
                  <a:ea typeface="微软雅黑" panose="020B0503020204020204" pitchFamily="34" charset="-122"/>
                </a:rPr>
                <a:t>VM</a:t>
              </a:r>
              <a:endParaRPr lang="en-US" altLang="zh-CN" sz="1000" dirty="0">
                <a:solidFill>
                  <a:srgbClr val="3C7F9E"/>
                </a:solidFill>
                <a:latin typeface="微软雅黑" panose="020B0503020204020204" pitchFamily="34" charset="-122"/>
                <a:ea typeface="微软雅黑" panose="020B0503020204020204" pitchFamily="34" charset="-122"/>
              </a:endParaRPr>
            </a:p>
          </p:txBody>
        </p:sp>
        <p:sp>
          <p:nvSpPr>
            <p:cNvPr id="12" name="矩形 11"/>
            <p:cNvSpPr/>
            <p:nvPr/>
          </p:nvSpPr>
          <p:spPr>
            <a:xfrm>
              <a:off x="9091615" y="5400411"/>
              <a:ext cx="675216" cy="276999"/>
            </a:xfrm>
            <a:prstGeom prst="rect">
              <a:avLst/>
            </a:prstGeom>
            <a:noFill/>
          </p:spPr>
          <p:txBody>
            <a:bodyPr wrap="square" rtlCol="0">
              <a:spAutoFit/>
            </a:bodyPr>
            <a:lstStyle/>
            <a:p>
              <a:pPr algn="ctr">
                <a:lnSpc>
                  <a:spcPct val="120000"/>
                </a:lnSpc>
                <a:buFont typeface="Arial" panose="020B0604020202020204" pitchFamily="34" charset="0"/>
              </a:pPr>
              <a:r>
                <a:rPr lang="en-US" altLang="zh-CN" sz="1000" dirty="0">
                  <a:solidFill>
                    <a:srgbClr val="3C7F9E"/>
                  </a:solidFill>
                  <a:latin typeface="微软雅黑" panose="020B0503020204020204" pitchFamily="34" charset="-122"/>
                  <a:ea typeface="微软雅黑" panose="020B0503020204020204" pitchFamily="34" charset="-122"/>
                </a:rPr>
                <a:t>VM</a:t>
              </a:r>
              <a:endParaRPr lang="en-US" altLang="zh-CN" sz="1000" dirty="0">
                <a:solidFill>
                  <a:srgbClr val="3C7F9E"/>
                </a:solidFill>
                <a:latin typeface="微软雅黑" panose="020B0503020204020204" pitchFamily="34" charset="-122"/>
                <a:ea typeface="微软雅黑" panose="020B0503020204020204" pitchFamily="34" charset="-122"/>
              </a:endParaRPr>
            </a:p>
          </p:txBody>
        </p:sp>
        <p:sp>
          <p:nvSpPr>
            <p:cNvPr id="13" name="矩形 12"/>
            <p:cNvSpPr/>
            <p:nvPr/>
          </p:nvSpPr>
          <p:spPr>
            <a:xfrm>
              <a:off x="9838293" y="5400411"/>
              <a:ext cx="675216" cy="276999"/>
            </a:xfrm>
            <a:prstGeom prst="rect">
              <a:avLst/>
            </a:prstGeom>
            <a:noFill/>
          </p:spPr>
          <p:txBody>
            <a:bodyPr wrap="square" rtlCol="0">
              <a:spAutoFit/>
            </a:bodyPr>
            <a:lstStyle/>
            <a:p>
              <a:pPr algn="ctr">
                <a:lnSpc>
                  <a:spcPct val="120000"/>
                </a:lnSpc>
                <a:buFont typeface="Arial" panose="020B0604020202020204" pitchFamily="34" charset="0"/>
              </a:pPr>
              <a:r>
                <a:rPr lang="en-US" altLang="zh-CN" sz="1000" dirty="0">
                  <a:solidFill>
                    <a:srgbClr val="3C7F9E"/>
                  </a:solidFill>
                  <a:latin typeface="微软雅黑" panose="020B0503020204020204" pitchFamily="34" charset="-122"/>
                  <a:ea typeface="微软雅黑" panose="020B0503020204020204" pitchFamily="34" charset="-122"/>
                </a:rPr>
                <a:t>VM</a:t>
              </a:r>
              <a:endParaRPr lang="en-US" altLang="zh-CN" sz="1000" dirty="0">
                <a:solidFill>
                  <a:srgbClr val="3C7F9E"/>
                </a:solidFill>
                <a:latin typeface="微软雅黑" panose="020B0503020204020204" pitchFamily="34" charset="-122"/>
                <a:ea typeface="微软雅黑" panose="020B0503020204020204" pitchFamily="34" charset="-122"/>
              </a:endParaRPr>
            </a:p>
          </p:txBody>
        </p:sp>
        <p:sp>
          <p:nvSpPr>
            <p:cNvPr id="14" name="矩形 13"/>
            <p:cNvSpPr/>
            <p:nvPr/>
          </p:nvSpPr>
          <p:spPr>
            <a:xfrm>
              <a:off x="5013103" y="5878777"/>
              <a:ext cx="2176084" cy="285224"/>
            </a:xfrm>
            <a:prstGeom prst="rect">
              <a:avLst/>
            </a:prstGeom>
            <a:solidFill>
              <a:schemeClr val="accent1">
                <a:lumMod val="7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ESX</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14"/>
            <p:cNvSpPr/>
            <p:nvPr/>
          </p:nvSpPr>
          <p:spPr>
            <a:xfrm>
              <a:off x="7597616" y="5878777"/>
              <a:ext cx="2915893" cy="285224"/>
            </a:xfrm>
            <a:prstGeom prst="rect">
              <a:avLst/>
            </a:prstGeom>
            <a:solidFill>
              <a:schemeClr val="accent1">
                <a:lumMod val="7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ESX</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6" name="组合 133"/>
            <p:cNvGrpSpPr/>
            <p:nvPr/>
          </p:nvGrpSpPr>
          <p:grpSpPr>
            <a:xfrm>
              <a:off x="744416" y="1054482"/>
              <a:ext cx="3883457" cy="1833233"/>
              <a:chOff x="94362" y="1223260"/>
              <a:chExt cx="3883456" cy="1833233"/>
            </a:xfrm>
          </p:grpSpPr>
          <p:sp>
            <p:nvSpPr>
              <p:cNvPr id="105" name="Freeform 5"/>
              <p:cNvSpPr>
                <a:spLocks noEditPoints="1"/>
              </p:cNvSpPr>
              <p:nvPr/>
            </p:nvSpPr>
            <p:spPr bwMode="auto">
              <a:xfrm>
                <a:off x="1389129" y="1223260"/>
                <a:ext cx="2588689" cy="1833233"/>
              </a:xfrm>
              <a:custGeom>
                <a:avLst/>
                <a:gdLst>
                  <a:gd name="T0" fmla="*/ 2147483647 w 200"/>
                  <a:gd name="T1" fmla="*/ 1456842430 h 178"/>
                  <a:gd name="T2" fmla="*/ 2147483647 w 200"/>
                  <a:gd name="T3" fmla="*/ 916399085 h 178"/>
                  <a:gd name="T4" fmla="*/ 2147483647 w 200"/>
                  <a:gd name="T5" fmla="*/ 916399085 h 178"/>
                  <a:gd name="T6" fmla="*/ 2147483647 w 200"/>
                  <a:gd name="T7" fmla="*/ 892903669 h 178"/>
                  <a:gd name="T8" fmla="*/ 2147483647 w 200"/>
                  <a:gd name="T9" fmla="*/ 70491114 h 178"/>
                  <a:gd name="T10" fmla="*/ 2147483647 w 200"/>
                  <a:gd name="T11" fmla="*/ 375960739 h 178"/>
                  <a:gd name="T12" fmla="*/ 1631044613 w 200"/>
                  <a:gd name="T13" fmla="*/ 0 h 178"/>
                  <a:gd name="T14" fmla="*/ 559216619 w 200"/>
                  <a:gd name="T15" fmla="*/ 1057386123 h 178"/>
                  <a:gd name="T16" fmla="*/ 605817187 w 200"/>
                  <a:gd name="T17" fmla="*/ 1386351335 h 178"/>
                  <a:gd name="T18" fmla="*/ 0 w 200"/>
                  <a:gd name="T19" fmla="*/ 2091271983 h 178"/>
                  <a:gd name="T20" fmla="*/ 722318757 w 200"/>
                  <a:gd name="T21" fmla="*/ 2147483647 h 178"/>
                  <a:gd name="T22" fmla="*/ 1001926991 w 200"/>
                  <a:gd name="T23" fmla="*/ 2147483647 h 178"/>
                  <a:gd name="T24" fmla="*/ 1398036947 w 200"/>
                  <a:gd name="T25" fmla="*/ 2147483647 h 178"/>
                  <a:gd name="T26" fmla="*/ 1421342058 w 200"/>
                  <a:gd name="T27" fmla="*/ 2147483647 h 178"/>
                  <a:gd name="T28" fmla="*/ 1700950292 w 200"/>
                  <a:gd name="T29" fmla="*/ 2147483647 h 178"/>
                  <a:gd name="T30" fmla="*/ 1957253415 w 200"/>
                  <a:gd name="T31" fmla="*/ 2147483647 h 178"/>
                  <a:gd name="T32" fmla="*/ 1794151427 w 200"/>
                  <a:gd name="T33" fmla="*/ 2147483647 h 178"/>
                  <a:gd name="T34" fmla="*/ 1817451711 w 200"/>
                  <a:gd name="T35" fmla="*/ 2147483647 h 178"/>
                  <a:gd name="T36" fmla="*/ 1817451711 w 200"/>
                  <a:gd name="T37" fmla="*/ 2147483647 h 178"/>
                  <a:gd name="T38" fmla="*/ 2050459377 w 200"/>
                  <a:gd name="T39" fmla="*/ 2147483647 h 178"/>
                  <a:gd name="T40" fmla="*/ 2143660513 w 200"/>
                  <a:gd name="T41" fmla="*/ 2147483647 h 178"/>
                  <a:gd name="T42" fmla="*/ 2147483647 w 200"/>
                  <a:gd name="T43" fmla="*/ 2147483647 h 178"/>
                  <a:gd name="T44" fmla="*/ 2073759661 w 200"/>
                  <a:gd name="T45" fmla="*/ 2147483647 h 178"/>
                  <a:gd name="T46" fmla="*/ 2147483647 w 200"/>
                  <a:gd name="T47" fmla="*/ 2147483647 h 178"/>
                  <a:gd name="T48" fmla="*/ 2147483647 w 200"/>
                  <a:gd name="T49" fmla="*/ 2147483647 h 178"/>
                  <a:gd name="T50" fmla="*/ 2147483647 w 200"/>
                  <a:gd name="T51" fmla="*/ 2147483647 h 178"/>
                  <a:gd name="T52" fmla="*/ 2147483647 w 200"/>
                  <a:gd name="T53" fmla="*/ 2147483647 h 178"/>
                  <a:gd name="T54" fmla="*/ 2147483647 w 200"/>
                  <a:gd name="T55" fmla="*/ 2147483647 h 178"/>
                  <a:gd name="T56" fmla="*/ 2147483647 w 200"/>
                  <a:gd name="T57" fmla="*/ 2147483647 h 178"/>
                  <a:gd name="T58" fmla="*/ 2147483647 w 200"/>
                  <a:gd name="T59" fmla="*/ 2147483647 h 178"/>
                  <a:gd name="T60" fmla="*/ 2147483647 w 200"/>
                  <a:gd name="T61" fmla="*/ 1973785208 h 178"/>
                  <a:gd name="T62" fmla="*/ 2147483647 w 200"/>
                  <a:gd name="T63" fmla="*/ 1973785208 h 178"/>
                  <a:gd name="T64" fmla="*/ 2147483647 w 200"/>
                  <a:gd name="T65" fmla="*/ 1456842430 h 178"/>
                  <a:gd name="T66" fmla="*/ 2147483647 w 200"/>
                  <a:gd name="T67" fmla="*/ 2147483647 h 178"/>
                  <a:gd name="T68" fmla="*/ 2147483647 w 200"/>
                  <a:gd name="T69" fmla="*/ 2147483647 h 178"/>
                  <a:gd name="T70" fmla="*/ 2147483647 w 200"/>
                  <a:gd name="T71" fmla="*/ 2147483647 h 178"/>
                  <a:gd name="T72" fmla="*/ 2147483647 w 200"/>
                  <a:gd name="T73" fmla="*/ 2147483647 h 178"/>
                  <a:gd name="T74" fmla="*/ 2147483647 w 200"/>
                  <a:gd name="T75" fmla="*/ 2147483647 h 178"/>
                  <a:gd name="T76" fmla="*/ 2147483647 w 200"/>
                  <a:gd name="T77" fmla="*/ 2147483647 h 178"/>
                  <a:gd name="T78" fmla="*/ 2147483647 w 200"/>
                  <a:gd name="T79" fmla="*/ 2147483647 h 178"/>
                  <a:gd name="T80" fmla="*/ 2147483647 w 200"/>
                  <a:gd name="T81" fmla="*/ 2147483647 h 178"/>
                  <a:gd name="T82" fmla="*/ 2147483647 w 200"/>
                  <a:gd name="T83" fmla="*/ 2147483647 h 178"/>
                  <a:gd name="T84" fmla="*/ 2147483647 w 200"/>
                  <a:gd name="T85" fmla="*/ 2147483647 h 178"/>
                  <a:gd name="T86" fmla="*/ 2147483647 w 200"/>
                  <a:gd name="T87" fmla="*/ 2147483647 h 178"/>
                  <a:gd name="T88" fmla="*/ 2147483647 w 200"/>
                  <a:gd name="T89" fmla="*/ 2147483647 h 178"/>
                  <a:gd name="T90" fmla="*/ 2147483647 w 200"/>
                  <a:gd name="T91" fmla="*/ 2147483647 h 178"/>
                  <a:gd name="T92" fmla="*/ 2147483647 w 200"/>
                  <a:gd name="T93" fmla="*/ 2147483647 h 178"/>
                  <a:gd name="T94" fmla="*/ 2147483647 w 200"/>
                  <a:gd name="T95" fmla="*/ 2147483647 h 178"/>
                  <a:gd name="T96" fmla="*/ 2147483647 w 200"/>
                  <a:gd name="T97" fmla="*/ 2147483647 h 178"/>
                  <a:gd name="T98" fmla="*/ 2073759661 w 200"/>
                  <a:gd name="T99" fmla="*/ 2147483647 h 178"/>
                  <a:gd name="T100" fmla="*/ 2147483647 w 200"/>
                  <a:gd name="T101" fmla="*/ 2147483647 h 178"/>
                  <a:gd name="T102" fmla="*/ 2147483647 w 200"/>
                  <a:gd name="T103" fmla="*/ 2147483647 h 178"/>
                  <a:gd name="T104" fmla="*/ 2147483647 w 200"/>
                  <a:gd name="T105" fmla="*/ 2147483647 h 17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0"/>
                  <a:gd name="T160" fmla="*/ 0 h 178"/>
                  <a:gd name="T161" fmla="*/ 200 w 200"/>
                  <a:gd name="T162" fmla="*/ 178 h 17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0" h="178">
                    <a:moveTo>
                      <a:pt x="200" y="62"/>
                    </a:moveTo>
                    <a:cubicBezTo>
                      <a:pt x="200" y="49"/>
                      <a:pt x="189" y="39"/>
                      <a:pt x="176" y="39"/>
                    </a:cubicBezTo>
                    <a:cubicBezTo>
                      <a:pt x="174" y="39"/>
                      <a:pt x="172" y="39"/>
                      <a:pt x="171" y="39"/>
                    </a:cubicBezTo>
                    <a:cubicBezTo>
                      <a:pt x="171" y="39"/>
                      <a:pt x="171" y="38"/>
                      <a:pt x="171" y="38"/>
                    </a:cubicBezTo>
                    <a:cubicBezTo>
                      <a:pt x="171" y="18"/>
                      <a:pt x="155" y="3"/>
                      <a:pt x="135" y="3"/>
                    </a:cubicBezTo>
                    <a:cubicBezTo>
                      <a:pt x="123" y="3"/>
                      <a:pt x="113" y="8"/>
                      <a:pt x="106" y="16"/>
                    </a:cubicBezTo>
                    <a:cubicBezTo>
                      <a:pt x="98" y="6"/>
                      <a:pt x="85" y="0"/>
                      <a:pt x="70" y="0"/>
                    </a:cubicBezTo>
                    <a:cubicBezTo>
                      <a:pt x="45" y="0"/>
                      <a:pt x="24" y="20"/>
                      <a:pt x="24" y="45"/>
                    </a:cubicBezTo>
                    <a:cubicBezTo>
                      <a:pt x="24" y="50"/>
                      <a:pt x="25" y="55"/>
                      <a:pt x="26" y="59"/>
                    </a:cubicBezTo>
                    <a:cubicBezTo>
                      <a:pt x="11" y="62"/>
                      <a:pt x="0" y="74"/>
                      <a:pt x="0" y="89"/>
                    </a:cubicBezTo>
                    <a:cubicBezTo>
                      <a:pt x="0" y="106"/>
                      <a:pt x="14" y="119"/>
                      <a:pt x="31" y="119"/>
                    </a:cubicBezTo>
                    <a:cubicBezTo>
                      <a:pt x="36" y="119"/>
                      <a:pt x="39" y="119"/>
                      <a:pt x="43" y="117"/>
                    </a:cubicBezTo>
                    <a:cubicBezTo>
                      <a:pt x="44" y="126"/>
                      <a:pt x="51" y="133"/>
                      <a:pt x="60" y="133"/>
                    </a:cubicBezTo>
                    <a:cubicBezTo>
                      <a:pt x="61" y="133"/>
                      <a:pt x="61" y="133"/>
                      <a:pt x="61" y="133"/>
                    </a:cubicBezTo>
                    <a:cubicBezTo>
                      <a:pt x="62" y="138"/>
                      <a:pt x="67" y="143"/>
                      <a:pt x="73" y="143"/>
                    </a:cubicBezTo>
                    <a:cubicBezTo>
                      <a:pt x="79" y="143"/>
                      <a:pt x="84" y="137"/>
                      <a:pt x="84" y="131"/>
                    </a:cubicBezTo>
                    <a:cubicBezTo>
                      <a:pt x="84" y="127"/>
                      <a:pt x="81" y="123"/>
                      <a:pt x="77" y="122"/>
                    </a:cubicBezTo>
                    <a:cubicBezTo>
                      <a:pt x="78" y="120"/>
                      <a:pt x="78" y="118"/>
                      <a:pt x="78" y="116"/>
                    </a:cubicBezTo>
                    <a:cubicBezTo>
                      <a:pt x="78" y="115"/>
                      <a:pt x="78" y="115"/>
                      <a:pt x="78" y="115"/>
                    </a:cubicBezTo>
                    <a:cubicBezTo>
                      <a:pt x="81" y="116"/>
                      <a:pt x="84" y="117"/>
                      <a:pt x="88" y="117"/>
                    </a:cubicBezTo>
                    <a:cubicBezTo>
                      <a:pt x="89" y="117"/>
                      <a:pt x="90" y="117"/>
                      <a:pt x="92" y="117"/>
                    </a:cubicBezTo>
                    <a:cubicBezTo>
                      <a:pt x="92" y="122"/>
                      <a:pt x="94" y="127"/>
                      <a:pt x="97" y="131"/>
                    </a:cubicBezTo>
                    <a:cubicBezTo>
                      <a:pt x="92" y="132"/>
                      <a:pt x="88" y="136"/>
                      <a:pt x="89" y="141"/>
                    </a:cubicBezTo>
                    <a:cubicBezTo>
                      <a:pt x="89" y="146"/>
                      <a:pt x="93" y="151"/>
                      <a:pt x="99" y="151"/>
                    </a:cubicBezTo>
                    <a:cubicBezTo>
                      <a:pt x="105" y="150"/>
                      <a:pt x="109" y="146"/>
                      <a:pt x="109" y="140"/>
                    </a:cubicBezTo>
                    <a:cubicBezTo>
                      <a:pt x="109" y="140"/>
                      <a:pt x="109" y="139"/>
                      <a:pt x="109" y="139"/>
                    </a:cubicBezTo>
                    <a:cubicBezTo>
                      <a:pt x="111" y="140"/>
                      <a:pt x="114" y="140"/>
                      <a:pt x="117" y="140"/>
                    </a:cubicBezTo>
                    <a:cubicBezTo>
                      <a:pt x="131" y="140"/>
                      <a:pt x="142" y="129"/>
                      <a:pt x="142" y="116"/>
                    </a:cubicBezTo>
                    <a:cubicBezTo>
                      <a:pt x="145" y="117"/>
                      <a:pt x="148" y="117"/>
                      <a:pt x="152" y="117"/>
                    </a:cubicBezTo>
                    <a:cubicBezTo>
                      <a:pt x="166" y="117"/>
                      <a:pt x="177" y="106"/>
                      <a:pt x="177" y="93"/>
                    </a:cubicBezTo>
                    <a:cubicBezTo>
                      <a:pt x="177" y="90"/>
                      <a:pt x="176" y="87"/>
                      <a:pt x="175" y="84"/>
                    </a:cubicBezTo>
                    <a:cubicBezTo>
                      <a:pt x="176" y="84"/>
                      <a:pt x="176" y="84"/>
                      <a:pt x="176" y="84"/>
                    </a:cubicBezTo>
                    <a:cubicBezTo>
                      <a:pt x="189" y="84"/>
                      <a:pt x="200" y="74"/>
                      <a:pt x="200" y="62"/>
                    </a:cubicBezTo>
                    <a:close/>
                    <a:moveTo>
                      <a:pt x="117" y="147"/>
                    </a:moveTo>
                    <a:cubicBezTo>
                      <a:pt x="119" y="147"/>
                      <a:pt x="120" y="146"/>
                      <a:pt x="120" y="145"/>
                    </a:cubicBezTo>
                    <a:cubicBezTo>
                      <a:pt x="120" y="144"/>
                      <a:pt x="118" y="142"/>
                      <a:pt x="117" y="143"/>
                    </a:cubicBezTo>
                    <a:cubicBezTo>
                      <a:pt x="116" y="143"/>
                      <a:pt x="114" y="144"/>
                      <a:pt x="114" y="145"/>
                    </a:cubicBezTo>
                    <a:cubicBezTo>
                      <a:pt x="115" y="146"/>
                      <a:pt x="116" y="148"/>
                      <a:pt x="117" y="147"/>
                    </a:cubicBezTo>
                    <a:close/>
                    <a:moveTo>
                      <a:pt x="116" y="168"/>
                    </a:moveTo>
                    <a:cubicBezTo>
                      <a:pt x="113" y="168"/>
                      <a:pt x="111" y="170"/>
                      <a:pt x="111" y="173"/>
                    </a:cubicBezTo>
                    <a:cubicBezTo>
                      <a:pt x="111" y="176"/>
                      <a:pt x="114" y="178"/>
                      <a:pt x="117" y="178"/>
                    </a:cubicBezTo>
                    <a:cubicBezTo>
                      <a:pt x="120" y="178"/>
                      <a:pt x="122" y="175"/>
                      <a:pt x="122" y="173"/>
                    </a:cubicBezTo>
                    <a:cubicBezTo>
                      <a:pt x="122" y="170"/>
                      <a:pt x="119" y="167"/>
                      <a:pt x="116" y="168"/>
                    </a:cubicBezTo>
                    <a:close/>
                    <a:moveTo>
                      <a:pt x="116" y="155"/>
                    </a:moveTo>
                    <a:cubicBezTo>
                      <a:pt x="116" y="152"/>
                      <a:pt x="114" y="150"/>
                      <a:pt x="111" y="150"/>
                    </a:cubicBezTo>
                    <a:cubicBezTo>
                      <a:pt x="108" y="150"/>
                      <a:pt x="106" y="152"/>
                      <a:pt x="106" y="155"/>
                    </a:cubicBezTo>
                    <a:cubicBezTo>
                      <a:pt x="106" y="158"/>
                      <a:pt x="108" y="161"/>
                      <a:pt x="111" y="160"/>
                    </a:cubicBezTo>
                    <a:cubicBezTo>
                      <a:pt x="114" y="160"/>
                      <a:pt x="117" y="158"/>
                      <a:pt x="116" y="155"/>
                    </a:cubicBezTo>
                    <a:close/>
                    <a:moveTo>
                      <a:pt x="97" y="156"/>
                    </a:moveTo>
                    <a:cubicBezTo>
                      <a:pt x="92" y="156"/>
                      <a:pt x="89" y="159"/>
                      <a:pt x="89" y="164"/>
                    </a:cubicBezTo>
                    <a:cubicBezTo>
                      <a:pt x="89" y="168"/>
                      <a:pt x="93" y="172"/>
                      <a:pt x="98" y="172"/>
                    </a:cubicBezTo>
                    <a:cubicBezTo>
                      <a:pt x="102" y="172"/>
                      <a:pt x="106" y="168"/>
                      <a:pt x="106" y="163"/>
                    </a:cubicBezTo>
                    <a:cubicBezTo>
                      <a:pt x="106" y="159"/>
                      <a:pt x="102" y="155"/>
                      <a:pt x="97" y="156"/>
                    </a:cubicBezTo>
                    <a:close/>
                  </a:path>
                </a:pathLst>
              </a:custGeom>
              <a:noFill/>
              <a:ln w="9525">
                <a:solidFill>
                  <a:srgbClr val="0BA4EA"/>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106" name="文本框 148"/>
              <p:cNvSpPr txBox="1"/>
              <p:nvPr/>
            </p:nvSpPr>
            <p:spPr>
              <a:xfrm>
                <a:off x="94362" y="1485625"/>
                <a:ext cx="1441814" cy="461665"/>
              </a:xfrm>
              <a:prstGeom prst="rect">
                <a:avLst/>
              </a:prstGeom>
              <a:noFill/>
              <a:ln>
                <a:noFill/>
              </a:ln>
            </p:spPr>
            <p:txBody>
              <a:bodyPr wrap="square" rtlCol="0">
                <a:spAutoFit/>
              </a:bodyPr>
              <a:lstStyle/>
              <a:p>
                <a:pPr algn="ctr"/>
                <a:r>
                  <a:rPr lang="zh-CN" altLang="en-US" sz="1200" b="1" dirty="0">
                    <a:solidFill>
                      <a:srgbClr val="58DCE9"/>
                    </a:solidFill>
                    <a:latin typeface="微软雅黑" panose="020B0503020204020204" pitchFamily="34" charset="-122"/>
                    <a:ea typeface="微软雅黑" panose="020B0503020204020204" pitchFamily="34" charset="-122"/>
                  </a:rPr>
                  <a:t>深证通金融云</a:t>
                </a:r>
                <a:endParaRPr lang="en-US" altLang="zh-CN" sz="1200" b="1" dirty="0">
                  <a:solidFill>
                    <a:srgbClr val="58DCE9"/>
                  </a:solidFill>
                  <a:latin typeface="微软雅黑" panose="020B0503020204020204" pitchFamily="34" charset="-122"/>
                  <a:ea typeface="微软雅黑" panose="020B0503020204020204" pitchFamily="34" charset="-122"/>
                </a:endParaRPr>
              </a:p>
              <a:p>
                <a:pPr algn="ctr"/>
                <a:r>
                  <a:rPr lang="zh-CN" altLang="en-US" sz="1200" b="1" dirty="0">
                    <a:solidFill>
                      <a:srgbClr val="58DCE9"/>
                    </a:solidFill>
                    <a:latin typeface="微软雅黑" panose="020B0503020204020204" pitchFamily="34" charset="-122"/>
                    <a:ea typeface="微软雅黑" panose="020B0503020204020204" pitchFamily="34" charset="-122"/>
                  </a:rPr>
                  <a:t>安全在线服务</a:t>
                </a:r>
                <a:endParaRPr lang="zh-CN" altLang="en-US" sz="1200" b="1" dirty="0">
                  <a:solidFill>
                    <a:srgbClr val="58DCE9"/>
                  </a:solidFill>
                  <a:latin typeface="微软雅黑" panose="020B0503020204020204" pitchFamily="34" charset="-122"/>
                  <a:ea typeface="微软雅黑" panose="020B0503020204020204" pitchFamily="34" charset="-122"/>
                </a:endParaRPr>
              </a:p>
            </p:txBody>
          </p:sp>
          <p:sp>
            <p:nvSpPr>
              <p:cNvPr id="107" name="文本框 149"/>
              <p:cNvSpPr txBox="1"/>
              <p:nvPr/>
            </p:nvSpPr>
            <p:spPr>
              <a:xfrm>
                <a:off x="1688288" y="1523528"/>
                <a:ext cx="872381" cy="294452"/>
              </a:xfrm>
              <a:prstGeom prst="rect">
                <a:avLst/>
              </a:prstGeom>
              <a:noFill/>
              <a:ln>
                <a:noFill/>
              </a:ln>
            </p:spPr>
            <p:txBody>
              <a:bodyPr wrap="square" rtlCol="0">
                <a:spAutoFit/>
              </a:bodyPr>
              <a:lstStyle/>
              <a:p>
                <a:pPr>
                  <a:lnSpc>
                    <a:spcPct val="120000"/>
                  </a:lnSpc>
                  <a:buFont typeface="Arial" panose="020B0604020202020204" pitchFamily="34" charset="0"/>
                </a:pPr>
                <a:r>
                  <a:rPr lang="en-US" altLang="zh-CN" sz="900" dirty="0">
                    <a:solidFill>
                      <a:srgbClr val="0BA4EA"/>
                    </a:solidFill>
                    <a:latin typeface="微软雅黑" panose="020B0503020204020204" pitchFamily="34" charset="-122"/>
                    <a:ea typeface="微软雅黑" panose="020B0503020204020204" pitchFamily="34" charset="-122"/>
                  </a:rPr>
                  <a:t>update</a:t>
                </a:r>
                <a:endParaRPr lang="zh-CN" altLang="en-US" sz="900" dirty="0">
                  <a:solidFill>
                    <a:srgbClr val="0BA4EA"/>
                  </a:solidFill>
                  <a:latin typeface="微软雅黑" panose="020B0503020204020204" pitchFamily="34" charset="-122"/>
                  <a:ea typeface="微软雅黑" panose="020B0503020204020204" pitchFamily="34" charset="-122"/>
                </a:endParaRPr>
              </a:p>
            </p:txBody>
          </p:sp>
          <p:sp>
            <p:nvSpPr>
              <p:cNvPr id="108" name="文本框 150"/>
              <p:cNvSpPr txBox="1"/>
              <p:nvPr/>
            </p:nvSpPr>
            <p:spPr>
              <a:xfrm>
                <a:off x="2485249" y="1530070"/>
                <a:ext cx="1366948" cy="294452"/>
              </a:xfrm>
              <a:prstGeom prst="rect">
                <a:avLst/>
              </a:prstGeom>
              <a:noFill/>
              <a:ln>
                <a:noFill/>
              </a:ln>
            </p:spPr>
            <p:txBody>
              <a:bodyPr wrap="square" rtlCol="0">
                <a:spAutoFit/>
              </a:bodyPr>
              <a:lstStyle/>
              <a:p>
                <a:pPr>
                  <a:lnSpc>
                    <a:spcPct val="120000"/>
                  </a:lnSpc>
                  <a:buFont typeface="Arial" panose="020B0604020202020204" pitchFamily="34" charset="0"/>
                </a:pPr>
                <a:r>
                  <a:rPr lang="en-US" altLang="zh-CN" sz="900" dirty="0">
                    <a:solidFill>
                      <a:srgbClr val="0BA4EA"/>
                    </a:solidFill>
                    <a:latin typeface="微软雅黑" panose="020B0503020204020204" pitchFamily="34" charset="-122"/>
                    <a:ea typeface="微软雅黑" panose="020B0503020204020204" pitchFamily="34" charset="-122"/>
                  </a:rPr>
                  <a:t>Web Reputation</a:t>
                </a:r>
                <a:endParaRPr lang="zh-CN" altLang="en-US" sz="900" dirty="0">
                  <a:solidFill>
                    <a:srgbClr val="0BA4EA"/>
                  </a:solidFill>
                  <a:latin typeface="微软雅黑" panose="020B0503020204020204" pitchFamily="34" charset="-122"/>
                  <a:ea typeface="微软雅黑" panose="020B0503020204020204" pitchFamily="34" charset="-122"/>
                </a:endParaRPr>
              </a:p>
            </p:txBody>
          </p:sp>
          <p:sp>
            <p:nvSpPr>
              <p:cNvPr id="109" name="文本框 151"/>
              <p:cNvSpPr txBox="1"/>
              <p:nvPr/>
            </p:nvSpPr>
            <p:spPr>
              <a:xfrm>
                <a:off x="1388793" y="1977929"/>
                <a:ext cx="1316911" cy="294452"/>
              </a:xfrm>
              <a:prstGeom prst="rect">
                <a:avLst/>
              </a:prstGeom>
              <a:noFill/>
              <a:ln>
                <a:noFill/>
              </a:ln>
            </p:spPr>
            <p:txBody>
              <a:bodyPr wrap="square" rtlCol="0">
                <a:spAutoFit/>
              </a:bodyPr>
              <a:lstStyle/>
              <a:p>
                <a:pPr>
                  <a:lnSpc>
                    <a:spcPct val="120000"/>
                  </a:lnSpc>
                  <a:buFont typeface="Arial" panose="020B0604020202020204" pitchFamily="34" charset="0"/>
                </a:pPr>
                <a:r>
                  <a:rPr lang="en-US" altLang="zh-CN" sz="900" dirty="0">
                    <a:solidFill>
                      <a:srgbClr val="0BA4EA"/>
                    </a:solidFill>
                    <a:latin typeface="微软雅黑" panose="020B0503020204020204" pitchFamily="34" charset="-122"/>
                    <a:ea typeface="微软雅黑" panose="020B0503020204020204" pitchFamily="34" charset="-122"/>
                  </a:rPr>
                  <a:t>File Reputation</a:t>
                </a:r>
                <a:endParaRPr lang="zh-CN" altLang="en-US" sz="900" dirty="0">
                  <a:solidFill>
                    <a:srgbClr val="0BA4EA"/>
                  </a:solidFill>
                  <a:latin typeface="微软雅黑" panose="020B0503020204020204" pitchFamily="34" charset="-122"/>
                  <a:ea typeface="微软雅黑" panose="020B0503020204020204" pitchFamily="34" charset="-122"/>
                </a:endParaRPr>
              </a:p>
            </p:txBody>
          </p:sp>
          <p:sp>
            <p:nvSpPr>
              <p:cNvPr id="110" name="文本框 152"/>
              <p:cNvSpPr txBox="1"/>
              <p:nvPr/>
            </p:nvSpPr>
            <p:spPr>
              <a:xfrm>
                <a:off x="2351095" y="1851423"/>
                <a:ext cx="1024667" cy="294452"/>
              </a:xfrm>
              <a:prstGeom prst="rect">
                <a:avLst/>
              </a:prstGeom>
              <a:noFill/>
              <a:ln>
                <a:noFill/>
              </a:ln>
            </p:spPr>
            <p:txBody>
              <a:bodyPr wrap="square" rtlCol="0">
                <a:spAutoFit/>
              </a:bodyPr>
              <a:lstStyle/>
              <a:p>
                <a:pPr>
                  <a:lnSpc>
                    <a:spcPct val="120000"/>
                  </a:lnSpc>
                  <a:buFont typeface="Arial" panose="020B0604020202020204" pitchFamily="34" charset="0"/>
                </a:pPr>
                <a:r>
                  <a:rPr lang="en-US" altLang="zh-CN" sz="900" dirty="0">
                    <a:solidFill>
                      <a:srgbClr val="0BA4EA"/>
                    </a:solidFill>
                    <a:latin typeface="微软雅黑" panose="020B0503020204020204" pitchFamily="34" charset="-122"/>
                    <a:ea typeface="微软雅黑" panose="020B0503020204020204" pitchFamily="34" charset="-122"/>
                  </a:rPr>
                  <a:t>Feedback</a:t>
                </a:r>
                <a:endParaRPr lang="zh-CN" altLang="en-US" sz="900" dirty="0">
                  <a:solidFill>
                    <a:srgbClr val="0BA4EA"/>
                  </a:solidFill>
                  <a:latin typeface="微软雅黑" panose="020B0503020204020204" pitchFamily="34" charset="-122"/>
                  <a:ea typeface="微软雅黑" panose="020B0503020204020204" pitchFamily="34" charset="-122"/>
                </a:endParaRPr>
              </a:p>
            </p:txBody>
          </p:sp>
          <p:sp>
            <p:nvSpPr>
              <p:cNvPr id="111" name="文本框 153"/>
              <p:cNvSpPr txBox="1"/>
              <p:nvPr/>
            </p:nvSpPr>
            <p:spPr>
              <a:xfrm>
                <a:off x="2131365" y="2118247"/>
                <a:ext cx="1565645" cy="484937"/>
              </a:xfrm>
              <a:prstGeom prst="rect">
                <a:avLst/>
              </a:prstGeom>
              <a:noFill/>
              <a:ln>
                <a:noFill/>
              </a:ln>
            </p:spPr>
            <p:txBody>
              <a:bodyPr wrap="square" rtlCol="0">
                <a:spAutoFit/>
              </a:bodyPr>
              <a:lstStyle/>
              <a:p>
                <a:pPr algn="ctr">
                  <a:lnSpc>
                    <a:spcPct val="120000"/>
                  </a:lnSpc>
                  <a:buFont typeface="Arial" panose="020B0604020202020204" pitchFamily="34" charset="0"/>
                </a:pPr>
                <a:r>
                  <a:rPr lang="en-US" altLang="zh-CN" sz="900" dirty="0">
                    <a:solidFill>
                      <a:srgbClr val="0BA4EA"/>
                    </a:solidFill>
                    <a:latin typeface="微软雅黑" panose="020B0503020204020204" pitchFamily="34" charset="-122"/>
                    <a:ea typeface="微软雅黑" panose="020B0503020204020204" pitchFamily="34" charset="-122"/>
                  </a:rPr>
                  <a:t>Certified Safe Software</a:t>
                </a:r>
                <a:endParaRPr lang="zh-CN" altLang="en-US" sz="900" dirty="0">
                  <a:solidFill>
                    <a:srgbClr val="0BA4EA"/>
                  </a:solidFill>
                  <a:latin typeface="微软雅黑" panose="020B0503020204020204" pitchFamily="34" charset="-122"/>
                  <a:ea typeface="微软雅黑" panose="020B0503020204020204" pitchFamily="34" charset="-122"/>
                </a:endParaRPr>
              </a:p>
            </p:txBody>
          </p:sp>
        </p:grpSp>
        <p:grpSp>
          <p:nvGrpSpPr>
            <p:cNvPr id="17" name="组合 141"/>
            <p:cNvGrpSpPr/>
            <p:nvPr/>
          </p:nvGrpSpPr>
          <p:grpSpPr>
            <a:xfrm>
              <a:off x="1253074" y="3233971"/>
              <a:ext cx="2588689" cy="1833233"/>
              <a:chOff x="1232195" y="3402748"/>
              <a:chExt cx="2588689" cy="1833233"/>
            </a:xfrm>
            <a:noFill/>
          </p:grpSpPr>
          <p:sp>
            <p:nvSpPr>
              <p:cNvPr id="99" name="Freeform 5"/>
              <p:cNvSpPr>
                <a:spLocks noEditPoints="1"/>
              </p:cNvSpPr>
              <p:nvPr/>
            </p:nvSpPr>
            <p:spPr bwMode="auto">
              <a:xfrm>
                <a:off x="1232195" y="3402748"/>
                <a:ext cx="2588689" cy="1833233"/>
              </a:xfrm>
              <a:custGeom>
                <a:avLst/>
                <a:gdLst>
                  <a:gd name="T0" fmla="*/ 2147483647 w 200"/>
                  <a:gd name="T1" fmla="*/ 1456842430 h 178"/>
                  <a:gd name="T2" fmla="*/ 2147483647 w 200"/>
                  <a:gd name="T3" fmla="*/ 916399085 h 178"/>
                  <a:gd name="T4" fmla="*/ 2147483647 w 200"/>
                  <a:gd name="T5" fmla="*/ 916399085 h 178"/>
                  <a:gd name="T6" fmla="*/ 2147483647 w 200"/>
                  <a:gd name="T7" fmla="*/ 892903669 h 178"/>
                  <a:gd name="T8" fmla="*/ 2147483647 w 200"/>
                  <a:gd name="T9" fmla="*/ 70491114 h 178"/>
                  <a:gd name="T10" fmla="*/ 2147483647 w 200"/>
                  <a:gd name="T11" fmla="*/ 375960739 h 178"/>
                  <a:gd name="T12" fmla="*/ 1631044613 w 200"/>
                  <a:gd name="T13" fmla="*/ 0 h 178"/>
                  <a:gd name="T14" fmla="*/ 559216619 w 200"/>
                  <a:gd name="T15" fmla="*/ 1057386123 h 178"/>
                  <a:gd name="T16" fmla="*/ 605817187 w 200"/>
                  <a:gd name="T17" fmla="*/ 1386351335 h 178"/>
                  <a:gd name="T18" fmla="*/ 0 w 200"/>
                  <a:gd name="T19" fmla="*/ 2091271983 h 178"/>
                  <a:gd name="T20" fmla="*/ 722318757 w 200"/>
                  <a:gd name="T21" fmla="*/ 2147483647 h 178"/>
                  <a:gd name="T22" fmla="*/ 1001926991 w 200"/>
                  <a:gd name="T23" fmla="*/ 2147483647 h 178"/>
                  <a:gd name="T24" fmla="*/ 1398036947 w 200"/>
                  <a:gd name="T25" fmla="*/ 2147483647 h 178"/>
                  <a:gd name="T26" fmla="*/ 1421342058 w 200"/>
                  <a:gd name="T27" fmla="*/ 2147483647 h 178"/>
                  <a:gd name="T28" fmla="*/ 1700950292 w 200"/>
                  <a:gd name="T29" fmla="*/ 2147483647 h 178"/>
                  <a:gd name="T30" fmla="*/ 1957253415 w 200"/>
                  <a:gd name="T31" fmla="*/ 2147483647 h 178"/>
                  <a:gd name="T32" fmla="*/ 1794151427 w 200"/>
                  <a:gd name="T33" fmla="*/ 2147483647 h 178"/>
                  <a:gd name="T34" fmla="*/ 1817451711 w 200"/>
                  <a:gd name="T35" fmla="*/ 2147483647 h 178"/>
                  <a:gd name="T36" fmla="*/ 1817451711 w 200"/>
                  <a:gd name="T37" fmla="*/ 2147483647 h 178"/>
                  <a:gd name="T38" fmla="*/ 2050459377 w 200"/>
                  <a:gd name="T39" fmla="*/ 2147483647 h 178"/>
                  <a:gd name="T40" fmla="*/ 2143660513 w 200"/>
                  <a:gd name="T41" fmla="*/ 2147483647 h 178"/>
                  <a:gd name="T42" fmla="*/ 2147483647 w 200"/>
                  <a:gd name="T43" fmla="*/ 2147483647 h 178"/>
                  <a:gd name="T44" fmla="*/ 2073759661 w 200"/>
                  <a:gd name="T45" fmla="*/ 2147483647 h 178"/>
                  <a:gd name="T46" fmla="*/ 2147483647 w 200"/>
                  <a:gd name="T47" fmla="*/ 2147483647 h 178"/>
                  <a:gd name="T48" fmla="*/ 2147483647 w 200"/>
                  <a:gd name="T49" fmla="*/ 2147483647 h 178"/>
                  <a:gd name="T50" fmla="*/ 2147483647 w 200"/>
                  <a:gd name="T51" fmla="*/ 2147483647 h 178"/>
                  <a:gd name="T52" fmla="*/ 2147483647 w 200"/>
                  <a:gd name="T53" fmla="*/ 2147483647 h 178"/>
                  <a:gd name="T54" fmla="*/ 2147483647 w 200"/>
                  <a:gd name="T55" fmla="*/ 2147483647 h 178"/>
                  <a:gd name="T56" fmla="*/ 2147483647 w 200"/>
                  <a:gd name="T57" fmla="*/ 2147483647 h 178"/>
                  <a:gd name="T58" fmla="*/ 2147483647 w 200"/>
                  <a:gd name="T59" fmla="*/ 2147483647 h 178"/>
                  <a:gd name="T60" fmla="*/ 2147483647 w 200"/>
                  <a:gd name="T61" fmla="*/ 1973785208 h 178"/>
                  <a:gd name="T62" fmla="*/ 2147483647 w 200"/>
                  <a:gd name="T63" fmla="*/ 1973785208 h 178"/>
                  <a:gd name="T64" fmla="*/ 2147483647 w 200"/>
                  <a:gd name="T65" fmla="*/ 1456842430 h 178"/>
                  <a:gd name="T66" fmla="*/ 2147483647 w 200"/>
                  <a:gd name="T67" fmla="*/ 2147483647 h 178"/>
                  <a:gd name="T68" fmla="*/ 2147483647 w 200"/>
                  <a:gd name="T69" fmla="*/ 2147483647 h 178"/>
                  <a:gd name="T70" fmla="*/ 2147483647 w 200"/>
                  <a:gd name="T71" fmla="*/ 2147483647 h 178"/>
                  <a:gd name="T72" fmla="*/ 2147483647 w 200"/>
                  <a:gd name="T73" fmla="*/ 2147483647 h 178"/>
                  <a:gd name="T74" fmla="*/ 2147483647 w 200"/>
                  <a:gd name="T75" fmla="*/ 2147483647 h 178"/>
                  <a:gd name="T76" fmla="*/ 2147483647 w 200"/>
                  <a:gd name="T77" fmla="*/ 2147483647 h 178"/>
                  <a:gd name="T78" fmla="*/ 2147483647 w 200"/>
                  <a:gd name="T79" fmla="*/ 2147483647 h 178"/>
                  <a:gd name="T80" fmla="*/ 2147483647 w 200"/>
                  <a:gd name="T81" fmla="*/ 2147483647 h 178"/>
                  <a:gd name="T82" fmla="*/ 2147483647 w 200"/>
                  <a:gd name="T83" fmla="*/ 2147483647 h 178"/>
                  <a:gd name="T84" fmla="*/ 2147483647 w 200"/>
                  <a:gd name="T85" fmla="*/ 2147483647 h 178"/>
                  <a:gd name="T86" fmla="*/ 2147483647 w 200"/>
                  <a:gd name="T87" fmla="*/ 2147483647 h 178"/>
                  <a:gd name="T88" fmla="*/ 2147483647 w 200"/>
                  <a:gd name="T89" fmla="*/ 2147483647 h 178"/>
                  <a:gd name="T90" fmla="*/ 2147483647 w 200"/>
                  <a:gd name="T91" fmla="*/ 2147483647 h 178"/>
                  <a:gd name="T92" fmla="*/ 2147483647 w 200"/>
                  <a:gd name="T93" fmla="*/ 2147483647 h 178"/>
                  <a:gd name="T94" fmla="*/ 2147483647 w 200"/>
                  <a:gd name="T95" fmla="*/ 2147483647 h 178"/>
                  <a:gd name="T96" fmla="*/ 2147483647 w 200"/>
                  <a:gd name="T97" fmla="*/ 2147483647 h 178"/>
                  <a:gd name="T98" fmla="*/ 2073759661 w 200"/>
                  <a:gd name="T99" fmla="*/ 2147483647 h 178"/>
                  <a:gd name="T100" fmla="*/ 2147483647 w 200"/>
                  <a:gd name="T101" fmla="*/ 2147483647 h 178"/>
                  <a:gd name="T102" fmla="*/ 2147483647 w 200"/>
                  <a:gd name="T103" fmla="*/ 2147483647 h 178"/>
                  <a:gd name="T104" fmla="*/ 2147483647 w 200"/>
                  <a:gd name="T105" fmla="*/ 2147483647 h 17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0"/>
                  <a:gd name="T160" fmla="*/ 0 h 178"/>
                  <a:gd name="T161" fmla="*/ 200 w 200"/>
                  <a:gd name="T162" fmla="*/ 178 h 17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0" h="178">
                    <a:moveTo>
                      <a:pt x="200" y="62"/>
                    </a:moveTo>
                    <a:cubicBezTo>
                      <a:pt x="200" y="49"/>
                      <a:pt x="189" y="39"/>
                      <a:pt x="176" y="39"/>
                    </a:cubicBezTo>
                    <a:cubicBezTo>
                      <a:pt x="174" y="39"/>
                      <a:pt x="172" y="39"/>
                      <a:pt x="171" y="39"/>
                    </a:cubicBezTo>
                    <a:cubicBezTo>
                      <a:pt x="171" y="39"/>
                      <a:pt x="171" y="38"/>
                      <a:pt x="171" y="38"/>
                    </a:cubicBezTo>
                    <a:cubicBezTo>
                      <a:pt x="171" y="18"/>
                      <a:pt x="155" y="3"/>
                      <a:pt x="135" y="3"/>
                    </a:cubicBezTo>
                    <a:cubicBezTo>
                      <a:pt x="123" y="3"/>
                      <a:pt x="113" y="8"/>
                      <a:pt x="106" y="16"/>
                    </a:cubicBezTo>
                    <a:cubicBezTo>
                      <a:pt x="98" y="6"/>
                      <a:pt x="85" y="0"/>
                      <a:pt x="70" y="0"/>
                    </a:cubicBezTo>
                    <a:cubicBezTo>
                      <a:pt x="45" y="0"/>
                      <a:pt x="24" y="20"/>
                      <a:pt x="24" y="45"/>
                    </a:cubicBezTo>
                    <a:cubicBezTo>
                      <a:pt x="24" y="50"/>
                      <a:pt x="25" y="55"/>
                      <a:pt x="26" y="59"/>
                    </a:cubicBezTo>
                    <a:cubicBezTo>
                      <a:pt x="11" y="62"/>
                      <a:pt x="0" y="74"/>
                      <a:pt x="0" y="89"/>
                    </a:cubicBezTo>
                    <a:cubicBezTo>
                      <a:pt x="0" y="106"/>
                      <a:pt x="14" y="119"/>
                      <a:pt x="31" y="119"/>
                    </a:cubicBezTo>
                    <a:cubicBezTo>
                      <a:pt x="36" y="119"/>
                      <a:pt x="39" y="119"/>
                      <a:pt x="43" y="117"/>
                    </a:cubicBezTo>
                    <a:cubicBezTo>
                      <a:pt x="44" y="126"/>
                      <a:pt x="51" y="133"/>
                      <a:pt x="60" y="133"/>
                    </a:cubicBezTo>
                    <a:cubicBezTo>
                      <a:pt x="61" y="133"/>
                      <a:pt x="61" y="133"/>
                      <a:pt x="61" y="133"/>
                    </a:cubicBezTo>
                    <a:cubicBezTo>
                      <a:pt x="62" y="138"/>
                      <a:pt x="67" y="143"/>
                      <a:pt x="73" y="143"/>
                    </a:cubicBezTo>
                    <a:cubicBezTo>
                      <a:pt x="79" y="143"/>
                      <a:pt x="84" y="137"/>
                      <a:pt x="84" y="131"/>
                    </a:cubicBezTo>
                    <a:cubicBezTo>
                      <a:pt x="84" y="127"/>
                      <a:pt x="81" y="123"/>
                      <a:pt x="77" y="122"/>
                    </a:cubicBezTo>
                    <a:cubicBezTo>
                      <a:pt x="78" y="120"/>
                      <a:pt x="78" y="118"/>
                      <a:pt x="78" y="116"/>
                    </a:cubicBezTo>
                    <a:cubicBezTo>
                      <a:pt x="78" y="115"/>
                      <a:pt x="78" y="115"/>
                      <a:pt x="78" y="115"/>
                    </a:cubicBezTo>
                    <a:cubicBezTo>
                      <a:pt x="81" y="116"/>
                      <a:pt x="84" y="117"/>
                      <a:pt x="88" y="117"/>
                    </a:cubicBezTo>
                    <a:cubicBezTo>
                      <a:pt x="89" y="117"/>
                      <a:pt x="90" y="117"/>
                      <a:pt x="92" y="117"/>
                    </a:cubicBezTo>
                    <a:cubicBezTo>
                      <a:pt x="92" y="122"/>
                      <a:pt x="94" y="127"/>
                      <a:pt x="97" y="131"/>
                    </a:cubicBezTo>
                    <a:cubicBezTo>
                      <a:pt x="92" y="132"/>
                      <a:pt x="88" y="136"/>
                      <a:pt x="89" y="141"/>
                    </a:cubicBezTo>
                    <a:cubicBezTo>
                      <a:pt x="89" y="146"/>
                      <a:pt x="93" y="151"/>
                      <a:pt x="99" y="151"/>
                    </a:cubicBezTo>
                    <a:cubicBezTo>
                      <a:pt x="105" y="150"/>
                      <a:pt x="109" y="146"/>
                      <a:pt x="109" y="140"/>
                    </a:cubicBezTo>
                    <a:cubicBezTo>
                      <a:pt x="109" y="140"/>
                      <a:pt x="109" y="139"/>
                      <a:pt x="109" y="139"/>
                    </a:cubicBezTo>
                    <a:cubicBezTo>
                      <a:pt x="111" y="140"/>
                      <a:pt x="114" y="140"/>
                      <a:pt x="117" y="140"/>
                    </a:cubicBezTo>
                    <a:cubicBezTo>
                      <a:pt x="131" y="140"/>
                      <a:pt x="142" y="129"/>
                      <a:pt x="142" y="116"/>
                    </a:cubicBezTo>
                    <a:cubicBezTo>
                      <a:pt x="145" y="117"/>
                      <a:pt x="148" y="117"/>
                      <a:pt x="152" y="117"/>
                    </a:cubicBezTo>
                    <a:cubicBezTo>
                      <a:pt x="166" y="117"/>
                      <a:pt x="177" y="106"/>
                      <a:pt x="177" y="93"/>
                    </a:cubicBezTo>
                    <a:cubicBezTo>
                      <a:pt x="177" y="90"/>
                      <a:pt x="176" y="87"/>
                      <a:pt x="175" y="84"/>
                    </a:cubicBezTo>
                    <a:cubicBezTo>
                      <a:pt x="176" y="84"/>
                      <a:pt x="176" y="84"/>
                      <a:pt x="176" y="84"/>
                    </a:cubicBezTo>
                    <a:cubicBezTo>
                      <a:pt x="189" y="84"/>
                      <a:pt x="200" y="74"/>
                      <a:pt x="200" y="62"/>
                    </a:cubicBezTo>
                    <a:close/>
                    <a:moveTo>
                      <a:pt x="117" y="147"/>
                    </a:moveTo>
                    <a:cubicBezTo>
                      <a:pt x="119" y="147"/>
                      <a:pt x="120" y="146"/>
                      <a:pt x="120" y="145"/>
                    </a:cubicBezTo>
                    <a:cubicBezTo>
                      <a:pt x="120" y="144"/>
                      <a:pt x="118" y="142"/>
                      <a:pt x="117" y="143"/>
                    </a:cubicBezTo>
                    <a:cubicBezTo>
                      <a:pt x="116" y="143"/>
                      <a:pt x="114" y="144"/>
                      <a:pt x="114" y="145"/>
                    </a:cubicBezTo>
                    <a:cubicBezTo>
                      <a:pt x="115" y="146"/>
                      <a:pt x="116" y="148"/>
                      <a:pt x="117" y="147"/>
                    </a:cubicBezTo>
                    <a:close/>
                    <a:moveTo>
                      <a:pt x="116" y="168"/>
                    </a:moveTo>
                    <a:cubicBezTo>
                      <a:pt x="113" y="168"/>
                      <a:pt x="111" y="170"/>
                      <a:pt x="111" y="173"/>
                    </a:cubicBezTo>
                    <a:cubicBezTo>
                      <a:pt x="111" y="176"/>
                      <a:pt x="114" y="178"/>
                      <a:pt x="117" y="178"/>
                    </a:cubicBezTo>
                    <a:cubicBezTo>
                      <a:pt x="120" y="178"/>
                      <a:pt x="122" y="175"/>
                      <a:pt x="122" y="173"/>
                    </a:cubicBezTo>
                    <a:cubicBezTo>
                      <a:pt x="122" y="170"/>
                      <a:pt x="119" y="167"/>
                      <a:pt x="116" y="168"/>
                    </a:cubicBezTo>
                    <a:close/>
                    <a:moveTo>
                      <a:pt x="116" y="155"/>
                    </a:moveTo>
                    <a:cubicBezTo>
                      <a:pt x="116" y="152"/>
                      <a:pt x="114" y="150"/>
                      <a:pt x="111" y="150"/>
                    </a:cubicBezTo>
                    <a:cubicBezTo>
                      <a:pt x="108" y="150"/>
                      <a:pt x="106" y="152"/>
                      <a:pt x="106" y="155"/>
                    </a:cubicBezTo>
                    <a:cubicBezTo>
                      <a:pt x="106" y="158"/>
                      <a:pt x="108" y="161"/>
                      <a:pt x="111" y="160"/>
                    </a:cubicBezTo>
                    <a:cubicBezTo>
                      <a:pt x="114" y="160"/>
                      <a:pt x="117" y="158"/>
                      <a:pt x="116" y="155"/>
                    </a:cubicBezTo>
                    <a:close/>
                    <a:moveTo>
                      <a:pt x="97" y="156"/>
                    </a:moveTo>
                    <a:cubicBezTo>
                      <a:pt x="92" y="156"/>
                      <a:pt x="89" y="159"/>
                      <a:pt x="89" y="164"/>
                    </a:cubicBezTo>
                    <a:cubicBezTo>
                      <a:pt x="89" y="168"/>
                      <a:pt x="93" y="172"/>
                      <a:pt x="98" y="172"/>
                    </a:cubicBezTo>
                    <a:cubicBezTo>
                      <a:pt x="102" y="172"/>
                      <a:pt x="106" y="168"/>
                      <a:pt x="106" y="163"/>
                    </a:cubicBezTo>
                    <a:cubicBezTo>
                      <a:pt x="106" y="159"/>
                      <a:pt x="102" y="155"/>
                      <a:pt x="97" y="156"/>
                    </a:cubicBezTo>
                    <a:close/>
                  </a:path>
                </a:pathLst>
              </a:custGeom>
              <a:grpFill/>
              <a:ln w="9525">
                <a:solidFill>
                  <a:srgbClr val="0BA4EA"/>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100" name="矩形 99"/>
              <p:cNvSpPr/>
              <p:nvPr/>
            </p:nvSpPr>
            <p:spPr>
              <a:xfrm>
                <a:off x="1779712" y="3946249"/>
                <a:ext cx="536713" cy="440374"/>
              </a:xfrm>
              <a:prstGeom prst="rect">
                <a:avLst/>
              </a:prstGeom>
              <a:grpFill/>
              <a:ln>
                <a:solidFill>
                  <a:srgbClr val="0BA4EA"/>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VM</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1" name="矩形 100"/>
              <p:cNvSpPr/>
              <p:nvPr/>
            </p:nvSpPr>
            <p:spPr>
              <a:xfrm>
                <a:off x="2636136" y="3946249"/>
                <a:ext cx="536713" cy="440374"/>
              </a:xfrm>
              <a:prstGeom prst="rect">
                <a:avLst/>
              </a:prstGeom>
              <a:grpFill/>
              <a:ln>
                <a:solidFill>
                  <a:srgbClr val="0BA4EA"/>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VM</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 name="文本框 158"/>
              <p:cNvSpPr txBox="1"/>
              <p:nvPr/>
            </p:nvSpPr>
            <p:spPr>
              <a:xfrm>
                <a:off x="1855842" y="3622314"/>
                <a:ext cx="1678772" cy="315536"/>
              </a:xfrm>
              <a:prstGeom prst="rect">
                <a:avLst/>
              </a:prstGeom>
              <a:grpFill/>
              <a:ln>
                <a:noFill/>
              </a:ln>
            </p:spPr>
            <p:txBody>
              <a:bodyPr wrap="square" rtlCol="0">
                <a:spAutoFit/>
              </a:bodyPr>
              <a:lstStyle/>
              <a:p>
                <a:r>
                  <a:rPr lang="zh-CN" altLang="en-US" sz="1200" b="1" dirty="0">
                    <a:solidFill>
                      <a:srgbClr val="58DCE9"/>
                    </a:solidFill>
                    <a:latin typeface="微软雅黑" panose="020B0503020204020204" pitchFamily="34" charset="-122"/>
                    <a:ea typeface="微软雅黑" panose="020B0503020204020204" pitchFamily="34" charset="-122"/>
                  </a:rPr>
                  <a:t>用户公有云  </a:t>
                </a:r>
                <a:r>
                  <a:rPr lang="en-US" altLang="zh-CN" sz="1200" b="1" dirty="0">
                    <a:solidFill>
                      <a:srgbClr val="58DCE9"/>
                    </a:solidFill>
                    <a:latin typeface="微软雅黑" panose="020B0503020204020204" pitchFamily="34" charset="-122"/>
                    <a:ea typeface="微软雅黑" panose="020B0503020204020204" pitchFamily="34" charset="-122"/>
                  </a:rPr>
                  <a:t>ISSA</a:t>
                </a:r>
                <a:endParaRPr lang="zh-CN" altLang="en-US" sz="1200" b="1" dirty="0">
                  <a:solidFill>
                    <a:srgbClr val="58DCE9"/>
                  </a:solidFill>
                  <a:latin typeface="微软雅黑" panose="020B0503020204020204" pitchFamily="34" charset="-122"/>
                  <a:ea typeface="微软雅黑" panose="020B0503020204020204" pitchFamily="34" charset="-122"/>
                </a:endParaRPr>
              </a:p>
            </p:txBody>
          </p:sp>
          <p:sp>
            <p:nvSpPr>
              <p:cNvPr id="103" name="文本框 159"/>
              <p:cNvSpPr txBox="1"/>
              <p:nvPr/>
            </p:nvSpPr>
            <p:spPr>
              <a:xfrm>
                <a:off x="1598407" y="4386435"/>
                <a:ext cx="891236" cy="484937"/>
              </a:xfrm>
              <a:prstGeom prst="rect">
                <a:avLst/>
              </a:prstGeom>
              <a:grpFill/>
              <a:ln>
                <a:noFill/>
              </a:ln>
            </p:spPr>
            <p:txBody>
              <a:bodyPr wrap="square" rtlCol="0">
                <a:spAutoFit/>
              </a:bodyPr>
              <a:lstStyle/>
              <a:p>
                <a:pPr algn="ctr">
                  <a:lnSpc>
                    <a:spcPct val="120000"/>
                  </a:lnSpc>
                  <a:buFont typeface="Arial" panose="020B0604020202020204" pitchFamily="34" charset="0"/>
                </a:pP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Windows</a:t>
                </a:r>
                <a:endPar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20000"/>
                  </a:lnSpc>
                  <a:buFont typeface="Arial" panose="020B0604020202020204" pitchFamily="34" charset="0"/>
                </a:pP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vm</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 name="文本框 160"/>
              <p:cNvSpPr txBox="1"/>
              <p:nvPr/>
            </p:nvSpPr>
            <p:spPr>
              <a:xfrm>
                <a:off x="2473688" y="4398068"/>
                <a:ext cx="862229" cy="484937"/>
              </a:xfrm>
              <a:prstGeom prst="rect">
                <a:avLst/>
              </a:prstGeom>
              <a:grpFill/>
              <a:ln>
                <a:noFill/>
              </a:ln>
            </p:spPr>
            <p:txBody>
              <a:bodyPr wrap="square" rtlCol="0">
                <a:spAutoFit/>
              </a:bodyPr>
              <a:lstStyle/>
              <a:p>
                <a:pPr algn="ctr">
                  <a:lnSpc>
                    <a:spcPct val="120000"/>
                  </a:lnSpc>
                  <a:buFont typeface="Arial" panose="020B0604020202020204" pitchFamily="34" charset="0"/>
                </a:pP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Linux</a:t>
                </a:r>
                <a:endPar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20000"/>
                  </a:lnSpc>
                  <a:buFont typeface="Arial" panose="020B0604020202020204" pitchFamily="34" charset="0"/>
                </a:pP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vm</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18" name="文本框 163"/>
            <p:cNvSpPr txBox="1"/>
            <p:nvPr/>
          </p:nvSpPr>
          <p:spPr>
            <a:xfrm>
              <a:off x="8423265" y="2601727"/>
              <a:ext cx="1085776" cy="286232"/>
            </a:xfrm>
            <a:prstGeom prst="rect">
              <a:avLst/>
            </a:prstGeom>
            <a:noFill/>
          </p:spPr>
          <p:txBody>
            <a:bodyPr wrap="square" rtlCol="0">
              <a:spAutoFit/>
            </a:bodyPr>
            <a:lstStyle>
              <a:defPPr>
                <a:defRPr lang="zh-CN"/>
              </a:defPPr>
              <a:lvl1pPr algn="ctr">
                <a:lnSpc>
                  <a:spcPct val="120000"/>
                </a:lnSpc>
                <a:buFont typeface="Arial" panose="020B0604020202020204" pitchFamily="34" charset="0"/>
                <a:defRPr sz="1100">
                  <a:solidFill>
                    <a:srgbClr val="3C7F9E"/>
                  </a:solidFill>
                  <a:latin typeface="微软雅黑" panose="020B0503020204020204" pitchFamily="34" charset="-122"/>
                  <a:ea typeface="微软雅黑" panose="020B0503020204020204" pitchFamily="34" charset="-122"/>
                </a:defRPr>
              </a:lvl1pPr>
            </a:lstStyle>
            <a:p>
              <a:r>
                <a:rPr lang="en-US" altLang="zh-CN" sz="1000" dirty="0"/>
                <a:t>LDAP/AD</a:t>
              </a:r>
              <a:endParaRPr lang="zh-CN" altLang="en-US" sz="1000" dirty="0"/>
            </a:p>
          </p:txBody>
        </p:sp>
        <p:grpSp>
          <p:nvGrpSpPr>
            <p:cNvPr id="19" name="组合 151"/>
            <p:cNvGrpSpPr/>
            <p:nvPr/>
          </p:nvGrpSpPr>
          <p:grpSpPr>
            <a:xfrm>
              <a:off x="1186649" y="5975497"/>
              <a:ext cx="3487349" cy="498751"/>
              <a:chOff x="1165772" y="6144273"/>
              <a:chExt cx="3487349" cy="498751"/>
            </a:xfrm>
          </p:grpSpPr>
          <p:sp>
            <p:nvSpPr>
              <p:cNvPr id="95" name="文本框 176"/>
              <p:cNvSpPr txBox="1"/>
              <p:nvPr/>
            </p:nvSpPr>
            <p:spPr>
              <a:xfrm>
                <a:off x="1165772" y="6144273"/>
                <a:ext cx="810742" cy="484937"/>
              </a:xfrm>
              <a:prstGeom prst="rect">
                <a:avLst/>
              </a:prstGeom>
              <a:noFill/>
            </p:spPr>
            <p:txBody>
              <a:bodyPr wrap="square" rtlCol="0">
                <a:spAutoFit/>
              </a:bodyPr>
              <a:lstStyle/>
              <a:p>
                <a:pPr algn="ctr">
                  <a:lnSpc>
                    <a:spcPct val="120000"/>
                  </a:lnSpc>
                  <a:buFont typeface="Arial" panose="020B0604020202020204" pitchFamily="34" charset="0"/>
                </a:pPr>
                <a:r>
                  <a:rPr lang="en-US" altLang="zh-CN" sz="900" dirty="0">
                    <a:solidFill>
                      <a:srgbClr val="3C7F9E"/>
                    </a:solidFill>
                    <a:latin typeface="微软雅黑" panose="020B0503020204020204" pitchFamily="34" charset="-122"/>
                    <a:ea typeface="微软雅黑" panose="020B0503020204020204" pitchFamily="34" charset="-122"/>
                  </a:rPr>
                  <a:t>Windows</a:t>
                </a:r>
                <a:endParaRPr lang="en-US" altLang="zh-CN" sz="900" dirty="0">
                  <a:solidFill>
                    <a:srgbClr val="3C7F9E"/>
                  </a:solidFill>
                  <a:latin typeface="微软雅黑" panose="020B0503020204020204" pitchFamily="34" charset="-122"/>
                  <a:ea typeface="微软雅黑" panose="020B0503020204020204" pitchFamily="34" charset="-122"/>
                </a:endParaRPr>
              </a:p>
              <a:p>
                <a:pPr algn="ctr">
                  <a:lnSpc>
                    <a:spcPct val="120000"/>
                  </a:lnSpc>
                  <a:buFont typeface="Arial" panose="020B0604020202020204" pitchFamily="34" charset="0"/>
                </a:pPr>
                <a:r>
                  <a:rPr lang="en-US" altLang="zh-CN" sz="900" dirty="0">
                    <a:solidFill>
                      <a:srgbClr val="3C7F9E"/>
                    </a:solidFill>
                    <a:latin typeface="微软雅黑" panose="020B0503020204020204" pitchFamily="34" charset="-122"/>
                    <a:ea typeface="微软雅黑" panose="020B0503020204020204" pitchFamily="34" charset="-122"/>
                  </a:rPr>
                  <a:t>Sever</a:t>
                </a:r>
                <a:endParaRPr lang="zh-CN" altLang="en-US" sz="900" dirty="0">
                  <a:solidFill>
                    <a:srgbClr val="3C7F9E"/>
                  </a:solidFill>
                  <a:latin typeface="微软雅黑" panose="020B0503020204020204" pitchFamily="34" charset="-122"/>
                  <a:ea typeface="微软雅黑" panose="020B0503020204020204" pitchFamily="34" charset="-122"/>
                </a:endParaRPr>
              </a:p>
            </p:txBody>
          </p:sp>
          <p:sp>
            <p:nvSpPr>
              <p:cNvPr id="96" name="文本框 174"/>
              <p:cNvSpPr txBox="1"/>
              <p:nvPr/>
            </p:nvSpPr>
            <p:spPr>
              <a:xfrm>
                <a:off x="2075863" y="6144273"/>
                <a:ext cx="761430" cy="484937"/>
              </a:xfrm>
              <a:prstGeom prst="rect">
                <a:avLst/>
              </a:prstGeom>
              <a:noFill/>
            </p:spPr>
            <p:txBody>
              <a:bodyPr wrap="square" rtlCol="0">
                <a:spAutoFit/>
              </a:bodyPr>
              <a:lstStyle>
                <a:defPPr>
                  <a:defRPr lang="zh-CN"/>
                </a:defPPr>
                <a:lvl1pPr algn="ctr">
                  <a:lnSpc>
                    <a:spcPct val="120000"/>
                  </a:lnSpc>
                  <a:buFont typeface="Arial" panose="020B0604020202020204" pitchFamily="34" charset="0"/>
                  <a:defRPr sz="900">
                    <a:solidFill>
                      <a:srgbClr val="3C7F9E"/>
                    </a:solidFill>
                    <a:latin typeface="微软雅黑" panose="020B0503020204020204" pitchFamily="34" charset="-122"/>
                    <a:ea typeface="微软雅黑" panose="020B0503020204020204" pitchFamily="34" charset="-122"/>
                  </a:defRPr>
                </a:lvl1pPr>
              </a:lstStyle>
              <a:p>
                <a:r>
                  <a:rPr lang="en-US" altLang="zh-CN" dirty="0"/>
                  <a:t>Linux</a:t>
                </a:r>
                <a:endParaRPr lang="en-US" altLang="zh-CN" dirty="0"/>
              </a:p>
              <a:p>
                <a:r>
                  <a:rPr lang="en-US" altLang="zh-CN" dirty="0"/>
                  <a:t>Sever</a:t>
                </a:r>
                <a:endParaRPr lang="zh-CN" altLang="en-US" dirty="0"/>
              </a:p>
            </p:txBody>
          </p:sp>
          <p:sp>
            <p:nvSpPr>
              <p:cNvPr id="97" name="文本框 172"/>
              <p:cNvSpPr txBox="1"/>
              <p:nvPr/>
            </p:nvSpPr>
            <p:spPr>
              <a:xfrm>
                <a:off x="2963320" y="6144273"/>
                <a:ext cx="759557" cy="424732"/>
              </a:xfrm>
              <a:prstGeom prst="rect">
                <a:avLst/>
              </a:prstGeom>
              <a:noFill/>
            </p:spPr>
            <p:txBody>
              <a:bodyPr wrap="square" rtlCol="0">
                <a:spAutoFit/>
              </a:bodyPr>
              <a:lstStyle>
                <a:defPPr>
                  <a:defRPr lang="zh-CN"/>
                </a:defPPr>
                <a:lvl1pPr algn="ctr">
                  <a:lnSpc>
                    <a:spcPct val="120000"/>
                  </a:lnSpc>
                  <a:buFont typeface="Arial" panose="020B0604020202020204" pitchFamily="34" charset="0"/>
                  <a:defRPr sz="900">
                    <a:solidFill>
                      <a:srgbClr val="3C7F9E"/>
                    </a:solidFill>
                    <a:latin typeface="微软雅黑" panose="020B0503020204020204" pitchFamily="34" charset="-122"/>
                    <a:ea typeface="微软雅黑" panose="020B0503020204020204" pitchFamily="34" charset="-122"/>
                  </a:defRPr>
                </a:lvl1pPr>
              </a:lstStyle>
              <a:p>
                <a:r>
                  <a:rPr lang="en-US" altLang="zh-CN" dirty="0"/>
                  <a:t>Solaris</a:t>
                </a:r>
                <a:endParaRPr lang="en-US" altLang="zh-CN" dirty="0"/>
              </a:p>
              <a:p>
                <a:r>
                  <a:rPr lang="en-US" altLang="zh-CN" dirty="0"/>
                  <a:t>Sever</a:t>
                </a:r>
                <a:endParaRPr lang="zh-CN" altLang="en-US" dirty="0"/>
              </a:p>
            </p:txBody>
          </p:sp>
          <p:sp>
            <p:nvSpPr>
              <p:cNvPr id="98" name="文本框 170"/>
              <p:cNvSpPr txBox="1"/>
              <p:nvPr/>
            </p:nvSpPr>
            <p:spPr>
              <a:xfrm>
                <a:off x="3785091" y="6158087"/>
                <a:ext cx="868030" cy="484937"/>
              </a:xfrm>
              <a:prstGeom prst="rect">
                <a:avLst/>
              </a:prstGeom>
              <a:noFill/>
            </p:spPr>
            <p:txBody>
              <a:bodyPr wrap="square" rtlCol="0">
                <a:spAutoFit/>
              </a:bodyPr>
              <a:lstStyle>
                <a:defPPr>
                  <a:defRPr lang="zh-CN"/>
                </a:defPPr>
                <a:lvl1pPr algn="ctr">
                  <a:lnSpc>
                    <a:spcPct val="120000"/>
                  </a:lnSpc>
                  <a:buFont typeface="Arial" panose="020B0604020202020204" pitchFamily="34" charset="0"/>
                  <a:defRPr sz="900">
                    <a:solidFill>
                      <a:srgbClr val="3C7F9E"/>
                    </a:solidFill>
                    <a:latin typeface="微软雅黑" panose="020B0503020204020204" pitchFamily="34" charset="-122"/>
                    <a:ea typeface="微软雅黑" panose="020B0503020204020204" pitchFamily="34" charset="-122"/>
                  </a:defRPr>
                </a:lvl1pPr>
              </a:lstStyle>
              <a:p>
                <a:r>
                  <a:rPr lang="en-US" altLang="zh-CN" dirty="0"/>
                  <a:t>HPUX/AIX</a:t>
                </a:r>
                <a:endParaRPr lang="en-US" altLang="zh-CN" dirty="0"/>
              </a:p>
              <a:p>
                <a:r>
                  <a:rPr lang="en-US" altLang="zh-CN" dirty="0"/>
                  <a:t>Sever</a:t>
                </a:r>
                <a:endParaRPr lang="zh-CN" altLang="en-US" dirty="0"/>
              </a:p>
            </p:txBody>
          </p:sp>
        </p:grpSp>
        <p:sp>
          <p:nvSpPr>
            <p:cNvPr id="20" name="文本框 180"/>
            <p:cNvSpPr txBox="1"/>
            <p:nvPr/>
          </p:nvSpPr>
          <p:spPr>
            <a:xfrm>
              <a:off x="8273477" y="1767428"/>
              <a:ext cx="1349201" cy="276999"/>
            </a:xfrm>
            <a:prstGeom prst="rect">
              <a:avLst/>
            </a:prstGeom>
            <a:noFill/>
          </p:spPr>
          <p:txBody>
            <a:bodyPr wrap="square" rtlCol="0">
              <a:spAutoFit/>
            </a:bodyPr>
            <a:lstStyle>
              <a:defPPr>
                <a:defRPr lang="zh-CN"/>
              </a:defPPr>
              <a:lvl1pPr algn="ctr">
                <a:lnSpc>
                  <a:spcPct val="120000"/>
                </a:lnSpc>
                <a:buFont typeface="Arial" panose="020B0604020202020204" pitchFamily="34" charset="0"/>
                <a:defRPr sz="1100">
                  <a:solidFill>
                    <a:srgbClr val="3C7F9E"/>
                  </a:solidFill>
                  <a:latin typeface="微软雅黑" panose="020B0503020204020204" pitchFamily="34" charset="-122"/>
                  <a:ea typeface="微软雅黑" panose="020B0503020204020204" pitchFamily="34" charset="-122"/>
                </a:defRPr>
              </a:lvl1pPr>
            </a:lstStyle>
            <a:p>
              <a:r>
                <a:rPr lang="en-US" altLang="zh-CN" sz="1000" dirty="0"/>
                <a:t>Root</a:t>
              </a:r>
              <a:r>
                <a:rPr lang="zh-CN" altLang="en-US" sz="1000" dirty="0"/>
                <a:t>（</a:t>
              </a:r>
              <a:r>
                <a:rPr lang="en-US" altLang="zh-CN" sz="1000" dirty="0"/>
                <a:t>Admin</a:t>
              </a:r>
              <a:r>
                <a:rPr lang="zh-CN" altLang="en-US" sz="1000" dirty="0"/>
                <a:t>）</a:t>
              </a:r>
              <a:endParaRPr lang="zh-CN" altLang="en-US" sz="1000" dirty="0"/>
            </a:p>
          </p:txBody>
        </p:sp>
        <p:grpSp>
          <p:nvGrpSpPr>
            <p:cNvPr id="21" name="组合 182"/>
            <p:cNvGrpSpPr/>
            <p:nvPr/>
          </p:nvGrpSpPr>
          <p:grpSpPr>
            <a:xfrm>
              <a:off x="3916711" y="1858514"/>
              <a:ext cx="333018" cy="920410"/>
              <a:chOff x="3549193" y="2153005"/>
              <a:chExt cx="550707" cy="694030"/>
            </a:xfrm>
          </p:grpSpPr>
          <p:cxnSp>
            <p:nvCxnSpPr>
              <p:cNvPr id="93" name="直接连接符 92"/>
              <p:cNvCxnSpPr/>
              <p:nvPr/>
            </p:nvCxnSpPr>
            <p:spPr>
              <a:xfrm>
                <a:off x="3549193" y="2153005"/>
                <a:ext cx="550707" cy="0"/>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94" name="直接连接符 93"/>
              <p:cNvCxnSpPr/>
              <p:nvPr/>
            </p:nvCxnSpPr>
            <p:spPr>
              <a:xfrm>
                <a:off x="4099900" y="2153005"/>
                <a:ext cx="0" cy="694030"/>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grpSp>
        <p:grpSp>
          <p:nvGrpSpPr>
            <p:cNvPr id="22" name="组合 185"/>
            <p:cNvGrpSpPr/>
            <p:nvPr/>
          </p:nvGrpSpPr>
          <p:grpSpPr>
            <a:xfrm>
              <a:off x="3555174" y="3551165"/>
              <a:ext cx="552823" cy="694030"/>
              <a:chOff x="3534296" y="3719945"/>
              <a:chExt cx="552822" cy="694030"/>
            </a:xfrm>
          </p:grpSpPr>
          <p:cxnSp>
            <p:nvCxnSpPr>
              <p:cNvPr id="91" name="直接连接符 90"/>
              <p:cNvCxnSpPr/>
              <p:nvPr/>
            </p:nvCxnSpPr>
            <p:spPr>
              <a:xfrm>
                <a:off x="4087118" y="3719945"/>
                <a:ext cx="0" cy="694030"/>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92" name="直接连接符 91"/>
              <p:cNvCxnSpPr/>
              <p:nvPr/>
            </p:nvCxnSpPr>
            <p:spPr>
              <a:xfrm>
                <a:off x="3534296" y="4398294"/>
                <a:ext cx="550707" cy="0"/>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grpSp>
        <p:grpSp>
          <p:nvGrpSpPr>
            <p:cNvPr id="23" name="组合 188"/>
            <p:cNvGrpSpPr/>
            <p:nvPr/>
          </p:nvGrpSpPr>
          <p:grpSpPr>
            <a:xfrm>
              <a:off x="4542789" y="2813879"/>
              <a:ext cx="361611" cy="1465213"/>
              <a:chOff x="4521914" y="2982656"/>
              <a:chExt cx="361611" cy="1465213"/>
            </a:xfrm>
          </p:grpSpPr>
          <p:cxnSp>
            <p:nvCxnSpPr>
              <p:cNvPr id="87" name="直接连接符 86"/>
              <p:cNvCxnSpPr/>
              <p:nvPr/>
            </p:nvCxnSpPr>
            <p:spPr>
              <a:xfrm>
                <a:off x="4541579" y="2982656"/>
                <a:ext cx="341946" cy="0"/>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grpSp>
            <p:nvGrpSpPr>
              <p:cNvPr id="88" name="组合 190"/>
              <p:cNvGrpSpPr/>
              <p:nvPr/>
            </p:nvGrpSpPr>
            <p:grpSpPr>
              <a:xfrm>
                <a:off x="4521914" y="3330127"/>
                <a:ext cx="355712" cy="1117742"/>
                <a:chOff x="4521914" y="3330127"/>
                <a:chExt cx="355712" cy="1117742"/>
              </a:xfrm>
            </p:grpSpPr>
            <p:cxnSp>
              <p:nvCxnSpPr>
                <p:cNvPr id="89" name="直接连接符 88"/>
                <p:cNvCxnSpPr/>
                <p:nvPr/>
              </p:nvCxnSpPr>
              <p:spPr>
                <a:xfrm>
                  <a:off x="4521914" y="3330127"/>
                  <a:ext cx="0" cy="1117742"/>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90" name="直接连接符 89"/>
                <p:cNvCxnSpPr/>
                <p:nvPr/>
              </p:nvCxnSpPr>
              <p:spPr>
                <a:xfrm>
                  <a:off x="4535680" y="4437571"/>
                  <a:ext cx="341946" cy="0"/>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grpSp>
        </p:grpSp>
        <p:grpSp>
          <p:nvGrpSpPr>
            <p:cNvPr id="24" name="组合 193"/>
            <p:cNvGrpSpPr/>
            <p:nvPr/>
          </p:nvGrpSpPr>
          <p:grpSpPr>
            <a:xfrm>
              <a:off x="4943875" y="1196757"/>
              <a:ext cx="2717188" cy="3581539"/>
              <a:chOff x="4922998" y="1365532"/>
              <a:chExt cx="2717188" cy="3581539"/>
            </a:xfrm>
          </p:grpSpPr>
          <p:grpSp>
            <p:nvGrpSpPr>
              <p:cNvPr id="71" name="组合 194"/>
              <p:cNvGrpSpPr/>
              <p:nvPr/>
            </p:nvGrpSpPr>
            <p:grpSpPr>
              <a:xfrm>
                <a:off x="4922998" y="1365532"/>
                <a:ext cx="2717188" cy="3581539"/>
                <a:chOff x="4922998" y="1365532"/>
                <a:chExt cx="2717188" cy="3581539"/>
              </a:xfrm>
            </p:grpSpPr>
            <p:grpSp>
              <p:nvGrpSpPr>
                <p:cNvPr id="73" name="组合 196"/>
                <p:cNvGrpSpPr/>
                <p:nvPr/>
              </p:nvGrpSpPr>
              <p:grpSpPr>
                <a:xfrm>
                  <a:off x="4922998" y="1365532"/>
                  <a:ext cx="2717188" cy="1797912"/>
                  <a:chOff x="4922998" y="1365532"/>
                  <a:chExt cx="2717188" cy="1797912"/>
                </a:xfrm>
              </p:grpSpPr>
              <p:sp>
                <p:nvSpPr>
                  <p:cNvPr id="84" name="矩形 83"/>
                  <p:cNvSpPr/>
                  <p:nvPr/>
                </p:nvSpPr>
                <p:spPr>
                  <a:xfrm>
                    <a:off x="4922998" y="1365532"/>
                    <a:ext cx="2717188" cy="1797912"/>
                  </a:xfrm>
                  <a:prstGeom prst="rect">
                    <a:avLst/>
                  </a:prstGeom>
                  <a:noFill/>
                  <a:ln w="6350">
                    <a:solidFill>
                      <a:srgbClr val="3C7F9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5" name="矩形 84"/>
                  <p:cNvSpPr/>
                  <p:nvPr/>
                </p:nvSpPr>
                <p:spPr>
                  <a:xfrm>
                    <a:off x="5141117" y="2840181"/>
                    <a:ext cx="2368304" cy="275694"/>
                  </a:xfrm>
                  <a:prstGeom prst="rect">
                    <a:avLst/>
                  </a:prstGeom>
                  <a:solidFill>
                    <a:srgbClr val="58DCE9"/>
                  </a:solidFill>
                  <a:ln w="6350">
                    <a:solidFill>
                      <a:srgbClr val="3C7F9E"/>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易董管理平台</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6" name="文本框 225"/>
                  <p:cNvSpPr txBox="1"/>
                  <p:nvPr/>
                </p:nvSpPr>
                <p:spPr>
                  <a:xfrm>
                    <a:off x="6582155" y="1715059"/>
                    <a:ext cx="850239" cy="258532"/>
                  </a:xfrm>
                  <a:prstGeom prst="rect">
                    <a:avLst/>
                  </a:prstGeom>
                  <a:noFill/>
                  <a:ln>
                    <a:noFill/>
                  </a:ln>
                </p:spPr>
                <p:txBody>
                  <a:bodyPr wrap="square" rtlCol="0">
                    <a:spAutoFit/>
                  </a:bodyPr>
                  <a:lstStyle>
                    <a:defPPr>
                      <a:defRPr lang="zh-CN"/>
                    </a:defPPr>
                    <a:lvl1pPr algn="ctr">
                      <a:lnSpc>
                        <a:spcPct val="120000"/>
                      </a:lnSpc>
                      <a:buFont typeface="Arial" panose="020B0604020202020204" pitchFamily="34" charset="0"/>
                      <a:defRPr sz="900">
                        <a:solidFill>
                          <a:srgbClr val="3C7F9E"/>
                        </a:solidFill>
                        <a:latin typeface="微软雅黑" panose="020B0503020204020204" pitchFamily="34" charset="-122"/>
                        <a:ea typeface="微软雅黑" panose="020B0503020204020204" pitchFamily="34" charset="-122"/>
                      </a:defRPr>
                    </a:lvl1pPr>
                  </a:lstStyle>
                  <a:p>
                    <a:r>
                      <a:rPr lang="en-US" altLang="zh-CN" dirty="0"/>
                      <a:t>MySql</a:t>
                    </a:r>
                    <a:endParaRPr lang="zh-CN" altLang="en-US" dirty="0"/>
                  </a:p>
                </p:txBody>
              </p:sp>
            </p:grpSp>
            <p:grpSp>
              <p:nvGrpSpPr>
                <p:cNvPr id="74" name="组合 197"/>
                <p:cNvGrpSpPr/>
                <p:nvPr/>
              </p:nvGrpSpPr>
              <p:grpSpPr>
                <a:xfrm>
                  <a:off x="4922998" y="3728351"/>
                  <a:ext cx="1188876" cy="1218720"/>
                  <a:chOff x="4922998" y="3728351"/>
                  <a:chExt cx="1188876" cy="1218720"/>
                </a:xfrm>
              </p:grpSpPr>
              <p:sp>
                <p:nvSpPr>
                  <p:cNvPr id="80" name="矩形 79"/>
                  <p:cNvSpPr/>
                  <p:nvPr/>
                </p:nvSpPr>
                <p:spPr>
                  <a:xfrm>
                    <a:off x="4922998" y="3728351"/>
                    <a:ext cx="1188876" cy="1218720"/>
                  </a:xfrm>
                  <a:prstGeom prst="rect">
                    <a:avLst/>
                  </a:prstGeom>
                  <a:noFill/>
                  <a:ln w="6350">
                    <a:solidFill>
                      <a:srgbClr val="3C7F9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81" name="图片 80"/>
                  <p:cNvPicPr>
                    <a:picLocks noChangeAspect="1"/>
                  </p:cNvPicPr>
                  <p:nvPr/>
                </p:nvPicPr>
                <p:blipFill>
                  <a:blip r:embed="rId1"/>
                  <a:stretch>
                    <a:fillRect/>
                  </a:stretch>
                </p:blipFill>
                <p:spPr>
                  <a:xfrm>
                    <a:off x="5005145" y="3866556"/>
                    <a:ext cx="384891" cy="405259"/>
                  </a:xfrm>
                  <a:prstGeom prst="rect">
                    <a:avLst/>
                  </a:prstGeom>
                  <a:ln w="6350">
                    <a:solidFill>
                      <a:srgbClr val="3C7F9E"/>
                    </a:solidFill>
                  </a:ln>
                </p:spPr>
              </p:pic>
              <p:pic>
                <p:nvPicPr>
                  <p:cNvPr id="82" name="图片 81"/>
                  <p:cNvPicPr>
                    <a:picLocks noChangeAspect="1"/>
                  </p:cNvPicPr>
                  <p:nvPr/>
                </p:nvPicPr>
                <p:blipFill>
                  <a:blip r:embed="rId2"/>
                  <a:stretch>
                    <a:fillRect/>
                  </a:stretch>
                </p:blipFill>
                <p:spPr>
                  <a:xfrm>
                    <a:off x="5593986" y="3875116"/>
                    <a:ext cx="384891" cy="405259"/>
                  </a:xfrm>
                  <a:prstGeom prst="rect">
                    <a:avLst/>
                  </a:prstGeom>
                  <a:ln w="6350">
                    <a:solidFill>
                      <a:srgbClr val="3C7F9E"/>
                    </a:solidFill>
                  </a:ln>
                </p:spPr>
              </p:pic>
              <p:sp>
                <p:nvSpPr>
                  <p:cNvPr id="83" name="文本框 219"/>
                  <p:cNvSpPr txBox="1"/>
                  <p:nvPr/>
                </p:nvSpPr>
                <p:spPr>
                  <a:xfrm>
                    <a:off x="5005145" y="4546125"/>
                    <a:ext cx="1085776" cy="261610"/>
                  </a:xfrm>
                  <a:prstGeom prst="rect">
                    <a:avLst/>
                  </a:prstGeom>
                  <a:noFill/>
                  <a:ln w="6350">
                    <a:noFill/>
                  </a:ln>
                </p:spPr>
                <p:txBody>
                  <a:bodyPr wrap="square" rtlCol="0">
                    <a:spAutoFit/>
                  </a:bodyPr>
                  <a:lstStyle/>
                  <a:p>
                    <a:r>
                      <a:rPr lang="zh-CN" altLang="en-US" sz="1100" b="1" dirty="0">
                        <a:solidFill>
                          <a:srgbClr val="58DCE9"/>
                        </a:solidFill>
                        <a:latin typeface="微软雅黑" panose="020B0503020204020204" pitchFamily="34" charset="-122"/>
                        <a:ea typeface="微软雅黑" panose="020B0503020204020204" pitchFamily="34" charset="-122"/>
                      </a:rPr>
                      <a:t>安全管理平台</a:t>
                    </a:r>
                    <a:endParaRPr lang="zh-CN" altLang="en-US" sz="1100" b="1" dirty="0">
                      <a:solidFill>
                        <a:srgbClr val="58DCE9"/>
                      </a:solidFill>
                      <a:latin typeface="微软雅黑" panose="020B0503020204020204" pitchFamily="34" charset="-122"/>
                      <a:ea typeface="微软雅黑" panose="020B0503020204020204" pitchFamily="34" charset="-122"/>
                    </a:endParaRPr>
                  </a:p>
                </p:txBody>
              </p:sp>
            </p:grpSp>
            <p:grpSp>
              <p:nvGrpSpPr>
                <p:cNvPr id="75" name="组合 198"/>
                <p:cNvGrpSpPr/>
                <p:nvPr/>
              </p:nvGrpSpPr>
              <p:grpSpPr>
                <a:xfrm>
                  <a:off x="6450450" y="3719791"/>
                  <a:ext cx="1188876" cy="1218720"/>
                  <a:chOff x="6450450" y="3719791"/>
                  <a:chExt cx="1188876" cy="1218720"/>
                </a:xfrm>
              </p:grpSpPr>
              <p:sp>
                <p:nvSpPr>
                  <p:cNvPr id="76" name="矩形 75"/>
                  <p:cNvSpPr/>
                  <p:nvPr/>
                </p:nvSpPr>
                <p:spPr>
                  <a:xfrm>
                    <a:off x="6450450" y="3719791"/>
                    <a:ext cx="1188876" cy="1218720"/>
                  </a:xfrm>
                  <a:prstGeom prst="rect">
                    <a:avLst/>
                  </a:prstGeom>
                  <a:noFill/>
                  <a:ln w="6350">
                    <a:solidFill>
                      <a:srgbClr val="3C7F9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77" name="图片 76"/>
                  <p:cNvPicPr>
                    <a:picLocks noChangeAspect="1"/>
                  </p:cNvPicPr>
                  <p:nvPr/>
                </p:nvPicPr>
                <p:blipFill>
                  <a:blip r:embed="rId1"/>
                  <a:stretch>
                    <a:fillRect/>
                  </a:stretch>
                </p:blipFill>
                <p:spPr>
                  <a:xfrm>
                    <a:off x="6585480" y="3866557"/>
                    <a:ext cx="384891" cy="405259"/>
                  </a:xfrm>
                  <a:prstGeom prst="rect">
                    <a:avLst/>
                  </a:prstGeom>
                  <a:ln w="6350">
                    <a:solidFill>
                      <a:srgbClr val="3C7F9E"/>
                    </a:solidFill>
                  </a:ln>
                </p:spPr>
              </p:pic>
              <p:pic>
                <p:nvPicPr>
                  <p:cNvPr id="78" name="图片 77"/>
                  <p:cNvPicPr>
                    <a:picLocks noChangeAspect="1"/>
                  </p:cNvPicPr>
                  <p:nvPr/>
                </p:nvPicPr>
                <p:blipFill>
                  <a:blip r:embed="rId2"/>
                  <a:stretch>
                    <a:fillRect/>
                  </a:stretch>
                </p:blipFill>
                <p:spPr>
                  <a:xfrm>
                    <a:off x="7097553" y="3866557"/>
                    <a:ext cx="384891" cy="405259"/>
                  </a:xfrm>
                  <a:prstGeom prst="rect">
                    <a:avLst/>
                  </a:prstGeom>
                  <a:ln w="6350">
                    <a:solidFill>
                      <a:srgbClr val="3C7F9E"/>
                    </a:solidFill>
                  </a:ln>
                </p:spPr>
              </p:pic>
              <p:sp>
                <p:nvSpPr>
                  <p:cNvPr id="79" name="文本框 215"/>
                  <p:cNvSpPr txBox="1"/>
                  <p:nvPr/>
                </p:nvSpPr>
                <p:spPr>
                  <a:xfrm>
                    <a:off x="6502001" y="4404506"/>
                    <a:ext cx="1085776" cy="430887"/>
                  </a:xfrm>
                  <a:prstGeom prst="rect">
                    <a:avLst/>
                  </a:prstGeom>
                  <a:noFill/>
                  <a:ln w="6350">
                    <a:noFill/>
                  </a:ln>
                </p:spPr>
                <p:txBody>
                  <a:bodyPr wrap="square" rtlCol="0">
                    <a:spAutoFit/>
                  </a:bodyPr>
                  <a:lstStyle>
                    <a:defPPr>
                      <a:defRPr lang="zh-CN"/>
                    </a:defPPr>
                    <a:lvl1pPr>
                      <a:defRPr sz="1100" b="1">
                        <a:solidFill>
                          <a:srgbClr val="58DCE9"/>
                        </a:solidFill>
                        <a:latin typeface="微软雅黑" panose="020B0503020204020204" pitchFamily="34" charset="-122"/>
                        <a:ea typeface="微软雅黑" panose="020B0503020204020204" pitchFamily="34" charset="-122"/>
                      </a:defRPr>
                    </a:lvl1pPr>
                  </a:lstStyle>
                  <a:p>
                    <a:r>
                      <a:rPr lang="en-US" altLang="zh-CN" dirty="0"/>
                      <a:t>SOC/SIEM</a:t>
                    </a:r>
                    <a:endParaRPr lang="en-US" altLang="zh-CN" dirty="0"/>
                  </a:p>
                  <a:p>
                    <a:r>
                      <a:rPr lang="zh-CN" altLang="en-US" dirty="0"/>
                      <a:t>日志审计系统</a:t>
                    </a:r>
                    <a:endParaRPr lang="zh-CN" altLang="en-US" dirty="0"/>
                  </a:p>
                </p:txBody>
              </p:sp>
            </p:grpSp>
          </p:grpSp>
          <p:cxnSp>
            <p:nvCxnSpPr>
              <p:cNvPr id="72" name="直接连接符 71"/>
              <p:cNvCxnSpPr/>
              <p:nvPr/>
            </p:nvCxnSpPr>
            <p:spPr>
              <a:xfrm>
                <a:off x="6108504" y="4431672"/>
                <a:ext cx="341946" cy="0"/>
              </a:xfrm>
              <a:prstGeom prst="line">
                <a:avLst/>
              </a:prstGeom>
              <a:solidFill>
                <a:schemeClr val="tx1">
                  <a:lumMod val="65000"/>
                  <a:lumOff val="35000"/>
                </a:schemeClr>
              </a:solidFill>
              <a:ln w="6350">
                <a:solidFill>
                  <a:srgbClr val="3C7F9E"/>
                </a:solidFill>
              </a:ln>
            </p:spPr>
            <p:style>
              <a:lnRef idx="3">
                <a:schemeClr val="dk1"/>
              </a:lnRef>
              <a:fillRef idx="0">
                <a:schemeClr val="dk1"/>
              </a:fillRef>
              <a:effectRef idx="2">
                <a:schemeClr val="dk1"/>
              </a:effectRef>
              <a:fontRef idx="minor">
                <a:schemeClr val="tx1"/>
              </a:fontRef>
            </p:style>
          </p:cxnSp>
        </p:grpSp>
        <p:grpSp>
          <p:nvGrpSpPr>
            <p:cNvPr id="25" name="组合 227"/>
            <p:cNvGrpSpPr/>
            <p:nvPr/>
          </p:nvGrpSpPr>
          <p:grpSpPr>
            <a:xfrm>
              <a:off x="6101148" y="1715314"/>
              <a:ext cx="4757735" cy="4701211"/>
              <a:chOff x="6080269" y="1884094"/>
              <a:chExt cx="4757735" cy="4701211"/>
            </a:xfrm>
          </p:grpSpPr>
          <p:cxnSp>
            <p:nvCxnSpPr>
              <p:cNvPr id="62" name="直接连接符 61"/>
              <p:cNvCxnSpPr/>
              <p:nvPr/>
            </p:nvCxnSpPr>
            <p:spPr>
              <a:xfrm>
                <a:off x="8028871" y="1884094"/>
                <a:ext cx="1616423" cy="4039"/>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63" name="直接连接符 62"/>
              <p:cNvCxnSpPr/>
              <p:nvPr/>
            </p:nvCxnSpPr>
            <p:spPr>
              <a:xfrm>
                <a:off x="8028871" y="4066960"/>
                <a:ext cx="2809016" cy="14776"/>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64" name="直接连接符 63"/>
              <p:cNvCxnSpPr/>
              <p:nvPr/>
            </p:nvCxnSpPr>
            <p:spPr>
              <a:xfrm>
                <a:off x="8021995" y="4742715"/>
                <a:ext cx="2809016" cy="14776"/>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65" name="直接连接符 64"/>
              <p:cNvCxnSpPr/>
              <p:nvPr/>
            </p:nvCxnSpPr>
            <p:spPr>
              <a:xfrm>
                <a:off x="6080269" y="6315493"/>
                <a:ext cx="0" cy="267578"/>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66" name="直接连接符 65"/>
              <p:cNvCxnSpPr/>
              <p:nvPr/>
            </p:nvCxnSpPr>
            <p:spPr>
              <a:xfrm>
                <a:off x="9036517" y="6300063"/>
                <a:ext cx="0" cy="267578"/>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67" name="直接连接符 66"/>
              <p:cNvCxnSpPr/>
              <p:nvPr/>
            </p:nvCxnSpPr>
            <p:spPr>
              <a:xfrm>
                <a:off x="6080269" y="6583071"/>
                <a:ext cx="4757735" cy="0"/>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68" name="直接连接符 67"/>
              <p:cNvCxnSpPr/>
              <p:nvPr/>
            </p:nvCxnSpPr>
            <p:spPr>
              <a:xfrm>
                <a:off x="10838004" y="4077745"/>
                <a:ext cx="0" cy="2507560"/>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69" name="直接连接符 68"/>
              <p:cNvCxnSpPr/>
              <p:nvPr/>
            </p:nvCxnSpPr>
            <p:spPr>
              <a:xfrm>
                <a:off x="8021995" y="1893549"/>
                <a:ext cx="0" cy="2856554"/>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cxnSp>
            <p:nvCxnSpPr>
              <p:cNvPr id="70" name="直接连接符 69"/>
              <p:cNvCxnSpPr/>
              <p:nvPr/>
            </p:nvCxnSpPr>
            <p:spPr>
              <a:xfrm flipV="1">
                <a:off x="7660200" y="2543599"/>
                <a:ext cx="698460" cy="6639"/>
              </a:xfrm>
              <a:prstGeom prst="line">
                <a:avLst/>
              </a:prstGeom>
              <a:solidFill>
                <a:schemeClr val="tx1">
                  <a:lumMod val="65000"/>
                  <a:lumOff val="35000"/>
                </a:schemeClr>
              </a:solidFill>
              <a:ln w="6350">
                <a:solidFill>
                  <a:srgbClr val="0BA4EA"/>
                </a:solidFill>
              </a:ln>
            </p:spPr>
            <p:style>
              <a:lnRef idx="3">
                <a:schemeClr val="dk1"/>
              </a:lnRef>
              <a:fillRef idx="0">
                <a:schemeClr val="dk1"/>
              </a:fillRef>
              <a:effectRef idx="2">
                <a:schemeClr val="dk1"/>
              </a:effectRef>
              <a:fontRef idx="minor">
                <a:schemeClr val="tx1"/>
              </a:fontRef>
            </p:style>
          </p:cxnSp>
        </p:grpSp>
        <p:sp>
          <p:nvSpPr>
            <p:cNvPr id="26" name="矩形 25"/>
            <p:cNvSpPr/>
            <p:nvPr/>
          </p:nvSpPr>
          <p:spPr>
            <a:xfrm>
              <a:off x="8450087" y="3686139"/>
              <a:ext cx="1172602" cy="423138"/>
            </a:xfrm>
            <a:prstGeom prst="rect">
              <a:avLst/>
            </a:prstGeom>
            <a:solidFill>
              <a:srgbClr val="0BA4EA"/>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云计算资源池</a:t>
              </a:r>
              <a:endPar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管理系统</a:t>
              </a:r>
              <a:endPar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矩形 26"/>
            <p:cNvSpPr/>
            <p:nvPr/>
          </p:nvSpPr>
          <p:spPr>
            <a:xfrm>
              <a:off x="8450087" y="4346293"/>
              <a:ext cx="1171877" cy="423138"/>
            </a:xfrm>
            <a:prstGeom prst="rect">
              <a:avLst/>
            </a:prstGeom>
            <a:solidFill>
              <a:srgbClr val="0BA4EA"/>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虚拟机</a:t>
              </a:r>
              <a:endPar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管理系统</a:t>
              </a:r>
              <a:endPar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椭圆 4191"/>
            <p:cNvSpPr>
              <a:spLocks noChangeArrowheads="1"/>
            </p:cNvSpPr>
            <p:nvPr/>
          </p:nvSpPr>
          <p:spPr bwMode="auto">
            <a:xfrm flipH="1">
              <a:off x="3805686" y="1757845"/>
              <a:ext cx="220023" cy="212101"/>
            </a:xfrm>
            <a:prstGeom prst="ellipse">
              <a:avLst/>
            </a:prstGeom>
            <a:ln>
              <a:noFill/>
            </a:ln>
          </p:spPr>
          <p:style>
            <a:lnRef idx="0">
              <a:scrgbClr r="0" g="0" b="0"/>
            </a:lnRef>
            <a:fillRef idx="1003">
              <a:schemeClr val="dk2"/>
            </a:fillRef>
            <a:effectRef idx="0">
              <a:scrgbClr r="0" g="0" b="0"/>
            </a:effectRef>
            <a:fontRef idx="major"/>
          </p:style>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9" name="椭圆 4191"/>
            <p:cNvSpPr>
              <a:spLocks noChangeArrowheads="1"/>
            </p:cNvSpPr>
            <p:nvPr/>
          </p:nvSpPr>
          <p:spPr bwMode="auto">
            <a:xfrm flipH="1">
              <a:off x="3502781" y="4106943"/>
              <a:ext cx="220023" cy="212101"/>
            </a:xfrm>
            <a:prstGeom prst="ellipse">
              <a:avLst/>
            </a:prstGeom>
            <a:ln>
              <a:noFill/>
            </a:ln>
          </p:spPr>
          <p:style>
            <a:lnRef idx="0">
              <a:scrgbClr r="0" g="0" b="0"/>
            </a:lnRef>
            <a:fillRef idx="1003">
              <a:schemeClr val="dk2"/>
            </a:fillRef>
            <a:effectRef idx="0">
              <a:scrgbClr r="0" g="0" b="0"/>
            </a:effectRef>
            <a:fontRef idx="major"/>
          </p:style>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30" name="椭圆 4191"/>
            <p:cNvSpPr>
              <a:spLocks noChangeArrowheads="1"/>
            </p:cNvSpPr>
            <p:nvPr/>
          </p:nvSpPr>
          <p:spPr bwMode="auto">
            <a:xfrm flipH="1">
              <a:off x="7542362" y="2448253"/>
              <a:ext cx="220023" cy="212101"/>
            </a:xfrm>
            <a:prstGeom prst="ellipse">
              <a:avLst/>
            </a:prstGeom>
            <a:ln>
              <a:noFill/>
            </a:ln>
          </p:spPr>
          <p:style>
            <a:lnRef idx="0">
              <a:scrgbClr r="0" g="0" b="0"/>
            </a:lnRef>
            <a:fillRef idx="1003">
              <a:schemeClr val="dk2"/>
            </a:fillRef>
            <a:effectRef idx="0">
              <a:scrgbClr r="0" g="0" b="0"/>
            </a:effectRef>
            <a:fontRef idx="major"/>
          </p:style>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31" name="椭圆 4191"/>
            <p:cNvSpPr>
              <a:spLocks noChangeArrowheads="1"/>
            </p:cNvSpPr>
            <p:nvPr/>
          </p:nvSpPr>
          <p:spPr bwMode="auto">
            <a:xfrm flipH="1">
              <a:off x="7553928" y="2459307"/>
              <a:ext cx="220023" cy="212101"/>
            </a:xfrm>
            <a:prstGeom prst="ellipse">
              <a:avLst/>
            </a:prstGeom>
            <a:ln>
              <a:noFill/>
            </a:ln>
          </p:spPr>
          <p:style>
            <a:lnRef idx="0">
              <a:scrgbClr r="0" g="0" b="0"/>
            </a:lnRef>
            <a:fillRef idx="1003">
              <a:schemeClr val="dk2"/>
            </a:fillRef>
            <a:effectRef idx="0">
              <a:scrgbClr r="0" g="0" b="0"/>
            </a:effectRef>
            <a:fontRef idx="major"/>
          </p:style>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32" name="椭圆 4191"/>
            <p:cNvSpPr>
              <a:spLocks noChangeArrowheads="1"/>
            </p:cNvSpPr>
            <p:nvPr/>
          </p:nvSpPr>
          <p:spPr bwMode="auto">
            <a:xfrm flipH="1">
              <a:off x="7549238" y="2390791"/>
              <a:ext cx="220023" cy="212101"/>
            </a:xfrm>
            <a:prstGeom prst="ellipse">
              <a:avLst/>
            </a:prstGeom>
            <a:ln>
              <a:noFill/>
            </a:ln>
          </p:spPr>
          <p:style>
            <a:lnRef idx="0">
              <a:scrgbClr r="0" g="0" b="0"/>
            </a:lnRef>
            <a:fillRef idx="1003">
              <a:schemeClr val="dk2"/>
            </a:fillRef>
            <a:effectRef idx="0">
              <a:scrgbClr r="0" g="0" b="0"/>
            </a:effectRef>
            <a:fontRef idx="major"/>
          </p:style>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33" name="椭圆 4191"/>
            <p:cNvSpPr>
              <a:spLocks noChangeArrowheads="1"/>
            </p:cNvSpPr>
            <p:nvPr/>
          </p:nvSpPr>
          <p:spPr bwMode="auto">
            <a:xfrm flipH="1">
              <a:off x="7553928" y="2327619"/>
              <a:ext cx="220023" cy="212101"/>
            </a:xfrm>
            <a:prstGeom prst="ellipse">
              <a:avLst/>
            </a:prstGeom>
            <a:ln>
              <a:noFill/>
            </a:ln>
          </p:spPr>
          <p:style>
            <a:lnRef idx="0">
              <a:scrgbClr r="0" g="0" b="0"/>
            </a:lnRef>
            <a:fillRef idx="1003">
              <a:schemeClr val="dk2"/>
            </a:fillRef>
            <a:effectRef idx="0">
              <a:scrgbClr r="0" g="0" b="0"/>
            </a:effectRef>
            <a:fontRef idx="major"/>
          </p:style>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34" name="椭圆 4191"/>
            <p:cNvSpPr>
              <a:spLocks noChangeArrowheads="1"/>
            </p:cNvSpPr>
            <p:nvPr/>
          </p:nvSpPr>
          <p:spPr bwMode="auto">
            <a:xfrm flipH="1">
              <a:off x="6214231" y="2926980"/>
              <a:ext cx="220023" cy="212101"/>
            </a:xfrm>
            <a:prstGeom prst="ellipse">
              <a:avLst/>
            </a:prstGeom>
            <a:ln>
              <a:noFill/>
            </a:ln>
          </p:spPr>
          <p:style>
            <a:lnRef idx="0">
              <a:scrgbClr r="0" g="0" b="0"/>
            </a:lnRef>
            <a:fillRef idx="1003">
              <a:schemeClr val="dk2"/>
            </a:fillRef>
            <a:effectRef idx="0">
              <a:scrgbClr r="0" g="0" b="0"/>
            </a:effectRef>
            <a:fontRef idx="major"/>
          </p:style>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35" name="椭圆 4191"/>
            <p:cNvSpPr>
              <a:spLocks noChangeArrowheads="1"/>
            </p:cNvSpPr>
            <p:nvPr/>
          </p:nvSpPr>
          <p:spPr bwMode="auto">
            <a:xfrm flipH="1">
              <a:off x="6209235" y="2938041"/>
              <a:ext cx="220023" cy="212101"/>
            </a:xfrm>
            <a:prstGeom prst="ellipse">
              <a:avLst/>
            </a:prstGeom>
            <a:ln>
              <a:noFill/>
            </a:ln>
          </p:spPr>
          <p:style>
            <a:lnRef idx="0">
              <a:scrgbClr r="0" g="0" b="0"/>
            </a:lnRef>
            <a:fillRef idx="1003">
              <a:schemeClr val="dk2"/>
            </a:fillRef>
            <a:effectRef idx="0">
              <a:scrgbClr r="0" g="0" b="0"/>
            </a:effectRef>
            <a:fontRef idx="major"/>
          </p:style>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36" name="椭圆 4191"/>
            <p:cNvSpPr>
              <a:spLocks noChangeArrowheads="1"/>
            </p:cNvSpPr>
            <p:nvPr/>
          </p:nvSpPr>
          <p:spPr bwMode="auto">
            <a:xfrm flipH="1">
              <a:off x="6218890" y="2949985"/>
              <a:ext cx="220023" cy="212101"/>
            </a:xfrm>
            <a:prstGeom prst="ellipse">
              <a:avLst/>
            </a:prstGeom>
            <a:ln>
              <a:noFill/>
            </a:ln>
          </p:spPr>
          <p:style>
            <a:lnRef idx="0">
              <a:scrgbClr r="0" g="0" b="0"/>
            </a:lnRef>
            <a:fillRef idx="1003">
              <a:schemeClr val="dk2"/>
            </a:fillRef>
            <a:effectRef idx="0">
              <a:scrgbClr r="0" g="0" b="0"/>
            </a:effectRef>
            <a:fontRef idx="major"/>
          </p:style>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37" name="椭圆 4191"/>
            <p:cNvSpPr>
              <a:spLocks noChangeArrowheads="1"/>
            </p:cNvSpPr>
            <p:nvPr/>
          </p:nvSpPr>
          <p:spPr bwMode="auto">
            <a:xfrm flipH="1">
              <a:off x="6202576" y="2904187"/>
              <a:ext cx="220023" cy="212101"/>
            </a:xfrm>
            <a:prstGeom prst="ellipse">
              <a:avLst/>
            </a:prstGeom>
            <a:ln>
              <a:noFill/>
            </a:ln>
          </p:spPr>
          <p:style>
            <a:lnRef idx="0">
              <a:scrgbClr r="0" g="0" b="0"/>
            </a:lnRef>
            <a:fillRef idx="1003">
              <a:schemeClr val="dk2"/>
            </a:fillRef>
            <a:effectRef idx="0">
              <a:scrgbClr r="0" g="0" b="0"/>
            </a:effectRef>
            <a:fontRef idx="major"/>
          </p:style>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38" name="椭圆 4191"/>
            <p:cNvSpPr>
              <a:spLocks noChangeArrowheads="1"/>
            </p:cNvSpPr>
            <p:nvPr/>
          </p:nvSpPr>
          <p:spPr bwMode="auto">
            <a:xfrm flipH="1">
              <a:off x="6205261" y="2949090"/>
              <a:ext cx="220023" cy="212101"/>
            </a:xfrm>
            <a:prstGeom prst="ellipse">
              <a:avLst/>
            </a:prstGeom>
            <a:ln>
              <a:noFill/>
            </a:ln>
          </p:spPr>
          <p:style>
            <a:lnRef idx="0">
              <a:scrgbClr r="0" g="0" b="0"/>
            </a:lnRef>
            <a:fillRef idx="1003">
              <a:schemeClr val="dk2"/>
            </a:fillRef>
            <a:effectRef idx="0">
              <a:scrgbClr r="0" g="0" b="0"/>
            </a:effectRef>
            <a:fontRef idx="major"/>
          </p:style>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39" name="椭圆 4191"/>
            <p:cNvSpPr>
              <a:spLocks noChangeArrowheads="1"/>
            </p:cNvSpPr>
            <p:nvPr/>
          </p:nvSpPr>
          <p:spPr bwMode="auto">
            <a:xfrm flipH="1">
              <a:off x="6212135" y="2931748"/>
              <a:ext cx="220023" cy="212101"/>
            </a:xfrm>
            <a:prstGeom prst="ellipse">
              <a:avLst/>
            </a:prstGeom>
            <a:ln>
              <a:noFill/>
            </a:ln>
          </p:spPr>
          <p:style>
            <a:lnRef idx="0">
              <a:scrgbClr r="0" g="0" b="0"/>
            </a:lnRef>
            <a:fillRef idx="1003">
              <a:schemeClr val="dk2"/>
            </a:fillRef>
            <a:effectRef idx="0">
              <a:scrgbClr r="0" g="0" b="0"/>
            </a:effectRef>
            <a:fontRef idx="major"/>
          </p:style>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0" name="椭圆 4191"/>
            <p:cNvSpPr>
              <a:spLocks noChangeArrowheads="1"/>
            </p:cNvSpPr>
            <p:nvPr/>
          </p:nvSpPr>
          <p:spPr bwMode="auto">
            <a:xfrm flipH="1">
              <a:off x="6215453" y="2950063"/>
              <a:ext cx="220023" cy="212101"/>
            </a:xfrm>
            <a:prstGeom prst="ellipse">
              <a:avLst/>
            </a:prstGeom>
            <a:ln>
              <a:noFill/>
            </a:ln>
          </p:spPr>
          <p:style>
            <a:lnRef idx="0">
              <a:scrgbClr r="0" g="0" b="0"/>
            </a:lnRef>
            <a:fillRef idx="1003">
              <a:schemeClr val="dk2"/>
            </a:fillRef>
            <a:effectRef idx="0">
              <a:scrgbClr r="0" g="0" b="0"/>
            </a:effectRef>
            <a:fontRef idx="major"/>
          </p:style>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1" name="椭圆 4191"/>
            <p:cNvSpPr>
              <a:spLocks noChangeArrowheads="1"/>
            </p:cNvSpPr>
            <p:nvPr/>
          </p:nvSpPr>
          <p:spPr bwMode="auto">
            <a:xfrm flipH="1">
              <a:off x="6202576" y="2923538"/>
              <a:ext cx="220023" cy="212101"/>
            </a:xfrm>
            <a:prstGeom prst="ellipse">
              <a:avLst/>
            </a:prstGeom>
            <a:ln>
              <a:noFill/>
            </a:ln>
          </p:spPr>
          <p:style>
            <a:lnRef idx="0">
              <a:scrgbClr r="0" g="0" b="0"/>
            </a:lnRef>
            <a:fillRef idx="1003">
              <a:schemeClr val="dk2"/>
            </a:fillRef>
            <a:effectRef idx="0">
              <a:scrgbClr r="0" g="0" b="0"/>
            </a:effectRef>
            <a:fontRef idx="major"/>
          </p:style>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2" name="椭圆 4191"/>
            <p:cNvSpPr>
              <a:spLocks noChangeArrowheads="1"/>
            </p:cNvSpPr>
            <p:nvPr/>
          </p:nvSpPr>
          <p:spPr bwMode="auto">
            <a:xfrm flipH="1">
              <a:off x="6196717" y="2920096"/>
              <a:ext cx="220023" cy="212101"/>
            </a:xfrm>
            <a:prstGeom prst="ellipse">
              <a:avLst/>
            </a:prstGeom>
            <a:ln>
              <a:noFill/>
            </a:ln>
          </p:spPr>
          <p:style>
            <a:lnRef idx="0">
              <a:scrgbClr r="0" g="0" b="0"/>
            </a:lnRef>
            <a:fillRef idx="1003">
              <a:schemeClr val="dk2"/>
            </a:fillRef>
            <a:effectRef idx="0">
              <a:scrgbClr r="0" g="0" b="0"/>
            </a:effectRef>
            <a:fontRef idx="major"/>
          </p:style>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3" name="椭圆 4191"/>
            <p:cNvSpPr>
              <a:spLocks noChangeArrowheads="1"/>
            </p:cNvSpPr>
            <p:nvPr/>
          </p:nvSpPr>
          <p:spPr bwMode="auto">
            <a:xfrm flipH="1">
              <a:off x="6215453" y="2939120"/>
              <a:ext cx="220023" cy="212101"/>
            </a:xfrm>
            <a:prstGeom prst="ellipse">
              <a:avLst/>
            </a:prstGeom>
            <a:ln>
              <a:noFill/>
            </a:ln>
          </p:spPr>
          <p:style>
            <a:lnRef idx="0">
              <a:scrgbClr r="0" g="0" b="0"/>
            </a:lnRef>
            <a:fillRef idx="1003">
              <a:schemeClr val="dk2"/>
            </a:fillRef>
            <a:effectRef idx="0">
              <a:scrgbClr r="0" g="0" b="0"/>
            </a:effectRef>
            <a:fontRef idx="major"/>
          </p:style>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4" name="椭圆 4191"/>
            <p:cNvSpPr>
              <a:spLocks noChangeArrowheads="1"/>
            </p:cNvSpPr>
            <p:nvPr/>
          </p:nvSpPr>
          <p:spPr bwMode="auto">
            <a:xfrm flipH="1">
              <a:off x="6204858" y="2946331"/>
              <a:ext cx="220023" cy="212101"/>
            </a:xfrm>
            <a:prstGeom prst="ellipse">
              <a:avLst/>
            </a:prstGeom>
            <a:ln>
              <a:noFill/>
            </a:ln>
          </p:spPr>
          <p:style>
            <a:lnRef idx="0">
              <a:scrgbClr r="0" g="0" b="0"/>
            </a:lnRef>
            <a:fillRef idx="1003">
              <a:schemeClr val="dk2"/>
            </a:fillRef>
            <a:effectRef idx="0">
              <a:scrgbClr r="0" g="0" b="0"/>
            </a:effectRef>
            <a:fontRef idx="major"/>
          </p:style>
          <p:txBody>
            <a:bodyPr anchor="ctr"/>
            <a:lstStyle>
              <a:lvl1pPr>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1pPr>
              <a:lvl2pPr marL="742950" indent="-28575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2pPr>
              <a:lvl3pPr marL="11430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3pPr>
              <a:lvl4pPr marL="16002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4pPr>
              <a:lvl5pPr marL="2057400" indent="-228600">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pic>
          <p:nvPicPr>
            <p:cNvPr id="4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285183" y="5504708"/>
              <a:ext cx="650712" cy="3413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028331" y="1411806"/>
              <a:ext cx="554839" cy="55483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675204" y="1216630"/>
              <a:ext cx="491201" cy="44397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174801" y="5504708"/>
              <a:ext cx="650712" cy="34135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27091" y="5504708"/>
              <a:ext cx="650712" cy="34135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916711" y="5504708"/>
              <a:ext cx="650712" cy="34135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60637" y="2233521"/>
              <a:ext cx="650712" cy="34135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50256" y="2233521"/>
              <a:ext cx="650712" cy="34135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776361" y="1222430"/>
              <a:ext cx="320143" cy="28936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04481" y="1222430"/>
              <a:ext cx="320143" cy="28936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776361" y="1593846"/>
              <a:ext cx="320143" cy="28936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04481" y="1593846"/>
              <a:ext cx="320143" cy="28936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776361" y="1961876"/>
              <a:ext cx="320143" cy="28936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04481" y="1961876"/>
              <a:ext cx="320143" cy="28936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637377" y="2208888"/>
              <a:ext cx="650712" cy="341357"/>
            </a:xfrm>
            <a:prstGeom prst="rect">
              <a:avLst/>
            </a:prstGeom>
            <a:noFill/>
            <a:extLst>
              <a:ext uri="{909E8E84-426E-40DD-AFC4-6F175D3DCCD1}">
                <a14:hiddenFill xmlns:a14="http://schemas.microsoft.com/office/drawing/2010/main">
                  <a:solidFill>
                    <a:srgbClr val="FFFFFF"/>
                  </a:solidFill>
                </a14:hiddenFill>
              </a:ext>
            </a:extLst>
          </p:spPr>
        </p:pic>
        <p:sp>
          <p:nvSpPr>
            <p:cNvPr id="60" name="文本框 148"/>
            <p:cNvSpPr txBox="1"/>
            <p:nvPr/>
          </p:nvSpPr>
          <p:spPr>
            <a:xfrm>
              <a:off x="767880" y="2262519"/>
              <a:ext cx="1438657" cy="646331"/>
            </a:xfrm>
            <a:prstGeom prst="rect">
              <a:avLst/>
            </a:prstGeom>
            <a:noFill/>
            <a:ln>
              <a:noFill/>
            </a:ln>
          </p:spPr>
          <p:txBody>
            <a:bodyPr wrap="square" rtlCol="0">
              <a:spAutoFit/>
            </a:bodyPr>
            <a:lstStyle/>
            <a:p>
              <a:pPr algn="ctr"/>
              <a:r>
                <a:rPr lang="zh-CN" altLang="en-US" sz="1200" b="1" dirty="0">
                  <a:solidFill>
                    <a:srgbClr val="58DCE9"/>
                  </a:solidFill>
                  <a:latin typeface="微软雅黑" panose="020B0503020204020204" pitchFamily="34" charset="-122"/>
                  <a:ea typeface="微软雅黑" panose="020B0503020204020204" pitchFamily="34" charset="-122"/>
                </a:rPr>
                <a:t>上证云平台</a:t>
              </a:r>
              <a:endParaRPr lang="en-US" altLang="zh-CN" sz="1200" b="1" dirty="0">
                <a:solidFill>
                  <a:srgbClr val="58DCE9"/>
                </a:solidFill>
                <a:latin typeface="微软雅黑" panose="020B0503020204020204" pitchFamily="34" charset="-122"/>
                <a:ea typeface="微软雅黑" panose="020B0503020204020204" pitchFamily="34" charset="-122"/>
              </a:endParaRPr>
            </a:p>
            <a:p>
              <a:pPr algn="ctr"/>
              <a:r>
                <a:rPr lang="zh-CN" altLang="en-US" sz="1200" b="1" dirty="0">
                  <a:solidFill>
                    <a:srgbClr val="58DCE9"/>
                  </a:solidFill>
                  <a:latin typeface="微软雅黑" panose="020B0503020204020204" pitchFamily="34" charset="-122"/>
                  <a:ea typeface="微软雅黑" panose="020B0503020204020204" pitchFamily="34" charset="-122"/>
                </a:rPr>
                <a:t>安全在线服务</a:t>
              </a:r>
              <a:endParaRPr lang="en-US" altLang="zh-CN" sz="1200" b="1" dirty="0">
                <a:solidFill>
                  <a:srgbClr val="58DCE9"/>
                </a:solidFill>
                <a:latin typeface="微软雅黑" panose="020B0503020204020204" pitchFamily="34" charset="-122"/>
                <a:ea typeface="微软雅黑" panose="020B0503020204020204" pitchFamily="34" charset="-122"/>
              </a:endParaRPr>
            </a:p>
            <a:p>
              <a:pPr algn="ctr"/>
              <a:r>
                <a:rPr lang="zh-CN" altLang="en-US" sz="1200" b="1" dirty="0">
                  <a:solidFill>
                    <a:srgbClr val="58DCE9"/>
                  </a:solidFill>
                  <a:latin typeface="微软雅黑" panose="020B0503020204020204" pitchFamily="34" charset="-122"/>
                  <a:ea typeface="微软雅黑" panose="020B0503020204020204" pitchFamily="34" charset="-122"/>
                </a:rPr>
                <a:t>（即将同步部署）</a:t>
              </a:r>
              <a:endParaRPr lang="zh-CN" altLang="en-US" sz="1200" b="1" dirty="0">
                <a:solidFill>
                  <a:srgbClr val="58DCE9"/>
                </a:solidFill>
                <a:latin typeface="微软雅黑" panose="020B0503020204020204" pitchFamily="34" charset="-122"/>
                <a:ea typeface="微软雅黑" panose="020B0503020204020204" pitchFamily="34" charset="-122"/>
              </a:endParaRPr>
            </a:p>
          </p:txBody>
        </p:sp>
        <p:sp>
          <p:nvSpPr>
            <p:cNvPr id="61" name="Freeform 5"/>
            <p:cNvSpPr>
              <a:spLocks noEditPoints="1"/>
            </p:cNvSpPr>
            <p:nvPr/>
          </p:nvSpPr>
          <p:spPr bwMode="auto">
            <a:xfrm>
              <a:off x="785645" y="991724"/>
              <a:ext cx="308359" cy="325123"/>
            </a:xfrm>
            <a:custGeom>
              <a:avLst/>
              <a:gdLst>
                <a:gd name="T0" fmla="*/ 2147483647 w 200"/>
                <a:gd name="T1" fmla="*/ 1456842430 h 178"/>
                <a:gd name="T2" fmla="*/ 2147483647 w 200"/>
                <a:gd name="T3" fmla="*/ 916399085 h 178"/>
                <a:gd name="T4" fmla="*/ 2147483647 w 200"/>
                <a:gd name="T5" fmla="*/ 916399085 h 178"/>
                <a:gd name="T6" fmla="*/ 2147483647 w 200"/>
                <a:gd name="T7" fmla="*/ 892903669 h 178"/>
                <a:gd name="T8" fmla="*/ 2147483647 w 200"/>
                <a:gd name="T9" fmla="*/ 70491114 h 178"/>
                <a:gd name="T10" fmla="*/ 2147483647 w 200"/>
                <a:gd name="T11" fmla="*/ 375960739 h 178"/>
                <a:gd name="T12" fmla="*/ 1631044613 w 200"/>
                <a:gd name="T13" fmla="*/ 0 h 178"/>
                <a:gd name="T14" fmla="*/ 559216619 w 200"/>
                <a:gd name="T15" fmla="*/ 1057386123 h 178"/>
                <a:gd name="T16" fmla="*/ 605817187 w 200"/>
                <a:gd name="T17" fmla="*/ 1386351335 h 178"/>
                <a:gd name="T18" fmla="*/ 0 w 200"/>
                <a:gd name="T19" fmla="*/ 2091271983 h 178"/>
                <a:gd name="T20" fmla="*/ 722318757 w 200"/>
                <a:gd name="T21" fmla="*/ 2147483647 h 178"/>
                <a:gd name="T22" fmla="*/ 1001926991 w 200"/>
                <a:gd name="T23" fmla="*/ 2147483647 h 178"/>
                <a:gd name="T24" fmla="*/ 1398036947 w 200"/>
                <a:gd name="T25" fmla="*/ 2147483647 h 178"/>
                <a:gd name="T26" fmla="*/ 1421342058 w 200"/>
                <a:gd name="T27" fmla="*/ 2147483647 h 178"/>
                <a:gd name="T28" fmla="*/ 1700950292 w 200"/>
                <a:gd name="T29" fmla="*/ 2147483647 h 178"/>
                <a:gd name="T30" fmla="*/ 1957253415 w 200"/>
                <a:gd name="T31" fmla="*/ 2147483647 h 178"/>
                <a:gd name="T32" fmla="*/ 1794151427 w 200"/>
                <a:gd name="T33" fmla="*/ 2147483647 h 178"/>
                <a:gd name="T34" fmla="*/ 1817451711 w 200"/>
                <a:gd name="T35" fmla="*/ 2147483647 h 178"/>
                <a:gd name="T36" fmla="*/ 1817451711 w 200"/>
                <a:gd name="T37" fmla="*/ 2147483647 h 178"/>
                <a:gd name="T38" fmla="*/ 2050459377 w 200"/>
                <a:gd name="T39" fmla="*/ 2147483647 h 178"/>
                <a:gd name="T40" fmla="*/ 2143660513 w 200"/>
                <a:gd name="T41" fmla="*/ 2147483647 h 178"/>
                <a:gd name="T42" fmla="*/ 2147483647 w 200"/>
                <a:gd name="T43" fmla="*/ 2147483647 h 178"/>
                <a:gd name="T44" fmla="*/ 2073759661 w 200"/>
                <a:gd name="T45" fmla="*/ 2147483647 h 178"/>
                <a:gd name="T46" fmla="*/ 2147483647 w 200"/>
                <a:gd name="T47" fmla="*/ 2147483647 h 178"/>
                <a:gd name="T48" fmla="*/ 2147483647 w 200"/>
                <a:gd name="T49" fmla="*/ 2147483647 h 178"/>
                <a:gd name="T50" fmla="*/ 2147483647 w 200"/>
                <a:gd name="T51" fmla="*/ 2147483647 h 178"/>
                <a:gd name="T52" fmla="*/ 2147483647 w 200"/>
                <a:gd name="T53" fmla="*/ 2147483647 h 178"/>
                <a:gd name="T54" fmla="*/ 2147483647 w 200"/>
                <a:gd name="T55" fmla="*/ 2147483647 h 178"/>
                <a:gd name="T56" fmla="*/ 2147483647 w 200"/>
                <a:gd name="T57" fmla="*/ 2147483647 h 178"/>
                <a:gd name="T58" fmla="*/ 2147483647 w 200"/>
                <a:gd name="T59" fmla="*/ 2147483647 h 178"/>
                <a:gd name="T60" fmla="*/ 2147483647 w 200"/>
                <a:gd name="T61" fmla="*/ 1973785208 h 178"/>
                <a:gd name="T62" fmla="*/ 2147483647 w 200"/>
                <a:gd name="T63" fmla="*/ 1973785208 h 178"/>
                <a:gd name="T64" fmla="*/ 2147483647 w 200"/>
                <a:gd name="T65" fmla="*/ 1456842430 h 178"/>
                <a:gd name="T66" fmla="*/ 2147483647 w 200"/>
                <a:gd name="T67" fmla="*/ 2147483647 h 178"/>
                <a:gd name="T68" fmla="*/ 2147483647 w 200"/>
                <a:gd name="T69" fmla="*/ 2147483647 h 178"/>
                <a:gd name="T70" fmla="*/ 2147483647 w 200"/>
                <a:gd name="T71" fmla="*/ 2147483647 h 178"/>
                <a:gd name="T72" fmla="*/ 2147483647 w 200"/>
                <a:gd name="T73" fmla="*/ 2147483647 h 178"/>
                <a:gd name="T74" fmla="*/ 2147483647 w 200"/>
                <a:gd name="T75" fmla="*/ 2147483647 h 178"/>
                <a:gd name="T76" fmla="*/ 2147483647 w 200"/>
                <a:gd name="T77" fmla="*/ 2147483647 h 178"/>
                <a:gd name="T78" fmla="*/ 2147483647 w 200"/>
                <a:gd name="T79" fmla="*/ 2147483647 h 178"/>
                <a:gd name="T80" fmla="*/ 2147483647 w 200"/>
                <a:gd name="T81" fmla="*/ 2147483647 h 178"/>
                <a:gd name="T82" fmla="*/ 2147483647 w 200"/>
                <a:gd name="T83" fmla="*/ 2147483647 h 178"/>
                <a:gd name="T84" fmla="*/ 2147483647 w 200"/>
                <a:gd name="T85" fmla="*/ 2147483647 h 178"/>
                <a:gd name="T86" fmla="*/ 2147483647 w 200"/>
                <a:gd name="T87" fmla="*/ 2147483647 h 178"/>
                <a:gd name="T88" fmla="*/ 2147483647 w 200"/>
                <a:gd name="T89" fmla="*/ 2147483647 h 178"/>
                <a:gd name="T90" fmla="*/ 2147483647 w 200"/>
                <a:gd name="T91" fmla="*/ 2147483647 h 178"/>
                <a:gd name="T92" fmla="*/ 2147483647 w 200"/>
                <a:gd name="T93" fmla="*/ 2147483647 h 178"/>
                <a:gd name="T94" fmla="*/ 2147483647 w 200"/>
                <a:gd name="T95" fmla="*/ 2147483647 h 178"/>
                <a:gd name="T96" fmla="*/ 2147483647 w 200"/>
                <a:gd name="T97" fmla="*/ 2147483647 h 178"/>
                <a:gd name="T98" fmla="*/ 2073759661 w 200"/>
                <a:gd name="T99" fmla="*/ 2147483647 h 178"/>
                <a:gd name="T100" fmla="*/ 2147483647 w 200"/>
                <a:gd name="T101" fmla="*/ 2147483647 h 178"/>
                <a:gd name="T102" fmla="*/ 2147483647 w 200"/>
                <a:gd name="T103" fmla="*/ 2147483647 h 178"/>
                <a:gd name="T104" fmla="*/ 2147483647 w 200"/>
                <a:gd name="T105" fmla="*/ 2147483647 h 17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0"/>
                <a:gd name="T160" fmla="*/ 0 h 178"/>
                <a:gd name="T161" fmla="*/ 200 w 200"/>
                <a:gd name="T162" fmla="*/ 178 h 17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0" h="178">
                  <a:moveTo>
                    <a:pt x="200" y="62"/>
                  </a:moveTo>
                  <a:cubicBezTo>
                    <a:pt x="200" y="49"/>
                    <a:pt x="189" y="39"/>
                    <a:pt x="176" y="39"/>
                  </a:cubicBezTo>
                  <a:cubicBezTo>
                    <a:pt x="174" y="39"/>
                    <a:pt x="172" y="39"/>
                    <a:pt x="171" y="39"/>
                  </a:cubicBezTo>
                  <a:cubicBezTo>
                    <a:pt x="171" y="39"/>
                    <a:pt x="171" y="38"/>
                    <a:pt x="171" y="38"/>
                  </a:cubicBezTo>
                  <a:cubicBezTo>
                    <a:pt x="171" y="18"/>
                    <a:pt x="155" y="3"/>
                    <a:pt x="135" y="3"/>
                  </a:cubicBezTo>
                  <a:cubicBezTo>
                    <a:pt x="123" y="3"/>
                    <a:pt x="113" y="8"/>
                    <a:pt x="106" y="16"/>
                  </a:cubicBezTo>
                  <a:cubicBezTo>
                    <a:pt x="98" y="6"/>
                    <a:pt x="85" y="0"/>
                    <a:pt x="70" y="0"/>
                  </a:cubicBezTo>
                  <a:cubicBezTo>
                    <a:pt x="45" y="0"/>
                    <a:pt x="24" y="20"/>
                    <a:pt x="24" y="45"/>
                  </a:cubicBezTo>
                  <a:cubicBezTo>
                    <a:pt x="24" y="50"/>
                    <a:pt x="25" y="55"/>
                    <a:pt x="26" y="59"/>
                  </a:cubicBezTo>
                  <a:cubicBezTo>
                    <a:pt x="11" y="62"/>
                    <a:pt x="0" y="74"/>
                    <a:pt x="0" y="89"/>
                  </a:cubicBezTo>
                  <a:cubicBezTo>
                    <a:pt x="0" y="106"/>
                    <a:pt x="14" y="119"/>
                    <a:pt x="31" y="119"/>
                  </a:cubicBezTo>
                  <a:cubicBezTo>
                    <a:pt x="36" y="119"/>
                    <a:pt x="39" y="119"/>
                    <a:pt x="43" y="117"/>
                  </a:cubicBezTo>
                  <a:cubicBezTo>
                    <a:pt x="44" y="126"/>
                    <a:pt x="51" y="133"/>
                    <a:pt x="60" y="133"/>
                  </a:cubicBezTo>
                  <a:cubicBezTo>
                    <a:pt x="61" y="133"/>
                    <a:pt x="61" y="133"/>
                    <a:pt x="61" y="133"/>
                  </a:cubicBezTo>
                  <a:cubicBezTo>
                    <a:pt x="62" y="138"/>
                    <a:pt x="67" y="143"/>
                    <a:pt x="73" y="143"/>
                  </a:cubicBezTo>
                  <a:cubicBezTo>
                    <a:pt x="79" y="143"/>
                    <a:pt x="84" y="137"/>
                    <a:pt x="84" y="131"/>
                  </a:cubicBezTo>
                  <a:cubicBezTo>
                    <a:pt x="84" y="127"/>
                    <a:pt x="81" y="123"/>
                    <a:pt x="77" y="122"/>
                  </a:cubicBezTo>
                  <a:cubicBezTo>
                    <a:pt x="78" y="120"/>
                    <a:pt x="78" y="118"/>
                    <a:pt x="78" y="116"/>
                  </a:cubicBezTo>
                  <a:cubicBezTo>
                    <a:pt x="78" y="115"/>
                    <a:pt x="78" y="115"/>
                    <a:pt x="78" y="115"/>
                  </a:cubicBezTo>
                  <a:cubicBezTo>
                    <a:pt x="81" y="116"/>
                    <a:pt x="84" y="117"/>
                    <a:pt x="88" y="117"/>
                  </a:cubicBezTo>
                  <a:cubicBezTo>
                    <a:pt x="89" y="117"/>
                    <a:pt x="90" y="117"/>
                    <a:pt x="92" y="117"/>
                  </a:cubicBezTo>
                  <a:cubicBezTo>
                    <a:pt x="92" y="122"/>
                    <a:pt x="94" y="127"/>
                    <a:pt x="97" y="131"/>
                  </a:cubicBezTo>
                  <a:cubicBezTo>
                    <a:pt x="92" y="132"/>
                    <a:pt x="88" y="136"/>
                    <a:pt x="89" y="141"/>
                  </a:cubicBezTo>
                  <a:cubicBezTo>
                    <a:pt x="89" y="146"/>
                    <a:pt x="93" y="151"/>
                    <a:pt x="99" y="151"/>
                  </a:cubicBezTo>
                  <a:cubicBezTo>
                    <a:pt x="105" y="150"/>
                    <a:pt x="109" y="146"/>
                    <a:pt x="109" y="140"/>
                  </a:cubicBezTo>
                  <a:cubicBezTo>
                    <a:pt x="109" y="140"/>
                    <a:pt x="109" y="139"/>
                    <a:pt x="109" y="139"/>
                  </a:cubicBezTo>
                  <a:cubicBezTo>
                    <a:pt x="111" y="140"/>
                    <a:pt x="114" y="140"/>
                    <a:pt x="117" y="140"/>
                  </a:cubicBezTo>
                  <a:cubicBezTo>
                    <a:pt x="131" y="140"/>
                    <a:pt x="142" y="129"/>
                    <a:pt x="142" y="116"/>
                  </a:cubicBezTo>
                  <a:cubicBezTo>
                    <a:pt x="145" y="117"/>
                    <a:pt x="148" y="117"/>
                    <a:pt x="152" y="117"/>
                  </a:cubicBezTo>
                  <a:cubicBezTo>
                    <a:pt x="166" y="117"/>
                    <a:pt x="177" y="106"/>
                    <a:pt x="177" y="93"/>
                  </a:cubicBezTo>
                  <a:cubicBezTo>
                    <a:pt x="177" y="90"/>
                    <a:pt x="176" y="87"/>
                    <a:pt x="175" y="84"/>
                  </a:cubicBezTo>
                  <a:cubicBezTo>
                    <a:pt x="176" y="84"/>
                    <a:pt x="176" y="84"/>
                    <a:pt x="176" y="84"/>
                  </a:cubicBezTo>
                  <a:cubicBezTo>
                    <a:pt x="189" y="84"/>
                    <a:pt x="200" y="74"/>
                    <a:pt x="200" y="62"/>
                  </a:cubicBezTo>
                  <a:close/>
                  <a:moveTo>
                    <a:pt x="117" y="147"/>
                  </a:moveTo>
                  <a:cubicBezTo>
                    <a:pt x="119" y="147"/>
                    <a:pt x="120" y="146"/>
                    <a:pt x="120" y="145"/>
                  </a:cubicBezTo>
                  <a:cubicBezTo>
                    <a:pt x="120" y="144"/>
                    <a:pt x="118" y="142"/>
                    <a:pt x="117" y="143"/>
                  </a:cubicBezTo>
                  <a:cubicBezTo>
                    <a:pt x="116" y="143"/>
                    <a:pt x="114" y="144"/>
                    <a:pt x="114" y="145"/>
                  </a:cubicBezTo>
                  <a:cubicBezTo>
                    <a:pt x="115" y="146"/>
                    <a:pt x="116" y="148"/>
                    <a:pt x="117" y="147"/>
                  </a:cubicBezTo>
                  <a:close/>
                  <a:moveTo>
                    <a:pt x="116" y="168"/>
                  </a:moveTo>
                  <a:cubicBezTo>
                    <a:pt x="113" y="168"/>
                    <a:pt x="111" y="170"/>
                    <a:pt x="111" y="173"/>
                  </a:cubicBezTo>
                  <a:cubicBezTo>
                    <a:pt x="111" y="176"/>
                    <a:pt x="114" y="178"/>
                    <a:pt x="117" y="178"/>
                  </a:cubicBezTo>
                  <a:cubicBezTo>
                    <a:pt x="120" y="178"/>
                    <a:pt x="122" y="175"/>
                    <a:pt x="122" y="173"/>
                  </a:cubicBezTo>
                  <a:cubicBezTo>
                    <a:pt x="122" y="170"/>
                    <a:pt x="119" y="167"/>
                    <a:pt x="116" y="168"/>
                  </a:cubicBezTo>
                  <a:close/>
                  <a:moveTo>
                    <a:pt x="116" y="155"/>
                  </a:moveTo>
                  <a:cubicBezTo>
                    <a:pt x="116" y="152"/>
                    <a:pt x="114" y="150"/>
                    <a:pt x="111" y="150"/>
                  </a:cubicBezTo>
                  <a:cubicBezTo>
                    <a:pt x="108" y="150"/>
                    <a:pt x="106" y="152"/>
                    <a:pt x="106" y="155"/>
                  </a:cubicBezTo>
                  <a:cubicBezTo>
                    <a:pt x="106" y="158"/>
                    <a:pt x="108" y="161"/>
                    <a:pt x="111" y="160"/>
                  </a:cubicBezTo>
                  <a:cubicBezTo>
                    <a:pt x="114" y="160"/>
                    <a:pt x="117" y="158"/>
                    <a:pt x="116" y="155"/>
                  </a:cubicBezTo>
                  <a:close/>
                  <a:moveTo>
                    <a:pt x="97" y="156"/>
                  </a:moveTo>
                  <a:cubicBezTo>
                    <a:pt x="92" y="156"/>
                    <a:pt x="89" y="159"/>
                    <a:pt x="89" y="164"/>
                  </a:cubicBezTo>
                  <a:cubicBezTo>
                    <a:pt x="89" y="168"/>
                    <a:pt x="93" y="172"/>
                    <a:pt x="98" y="172"/>
                  </a:cubicBezTo>
                  <a:cubicBezTo>
                    <a:pt x="102" y="172"/>
                    <a:pt x="106" y="168"/>
                    <a:pt x="106" y="163"/>
                  </a:cubicBezTo>
                  <a:cubicBezTo>
                    <a:pt x="106" y="159"/>
                    <a:pt x="102" y="155"/>
                    <a:pt x="97" y="156"/>
                  </a:cubicBezTo>
                  <a:close/>
                </a:path>
              </a:pathLst>
            </a:custGeom>
            <a:solidFill>
              <a:srgbClr val="00B0F0"/>
            </a:solidFill>
            <a:ln w="6350">
              <a:solidFill>
                <a:srgbClr val="0BA4E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5" name="Freeform 5"/>
            <p:cNvSpPr>
              <a:spLocks noEditPoints="1"/>
            </p:cNvSpPr>
            <p:nvPr/>
          </p:nvSpPr>
          <p:spPr bwMode="auto">
            <a:xfrm>
              <a:off x="785645" y="1917037"/>
              <a:ext cx="308359" cy="325123"/>
            </a:xfrm>
            <a:custGeom>
              <a:avLst/>
              <a:gdLst>
                <a:gd name="T0" fmla="*/ 2147483647 w 200"/>
                <a:gd name="T1" fmla="*/ 1456842430 h 178"/>
                <a:gd name="T2" fmla="*/ 2147483647 w 200"/>
                <a:gd name="T3" fmla="*/ 916399085 h 178"/>
                <a:gd name="T4" fmla="*/ 2147483647 w 200"/>
                <a:gd name="T5" fmla="*/ 916399085 h 178"/>
                <a:gd name="T6" fmla="*/ 2147483647 w 200"/>
                <a:gd name="T7" fmla="*/ 892903669 h 178"/>
                <a:gd name="T8" fmla="*/ 2147483647 w 200"/>
                <a:gd name="T9" fmla="*/ 70491114 h 178"/>
                <a:gd name="T10" fmla="*/ 2147483647 w 200"/>
                <a:gd name="T11" fmla="*/ 375960739 h 178"/>
                <a:gd name="T12" fmla="*/ 1631044613 w 200"/>
                <a:gd name="T13" fmla="*/ 0 h 178"/>
                <a:gd name="T14" fmla="*/ 559216619 w 200"/>
                <a:gd name="T15" fmla="*/ 1057386123 h 178"/>
                <a:gd name="T16" fmla="*/ 605817187 w 200"/>
                <a:gd name="T17" fmla="*/ 1386351335 h 178"/>
                <a:gd name="T18" fmla="*/ 0 w 200"/>
                <a:gd name="T19" fmla="*/ 2091271983 h 178"/>
                <a:gd name="T20" fmla="*/ 722318757 w 200"/>
                <a:gd name="T21" fmla="*/ 2147483647 h 178"/>
                <a:gd name="T22" fmla="*/ 1001926991 w 200"/>
                <a:gd name="T23" fmla="*/ 2147483647 h 178"/>
                <a:gd name="T24" fmla="*/ 1398036947 w 200"/>
                <a:gd name="T25" fmla="*/ 2147483647 h 178"/>
                <a:gd name="T26" fmla="*/ 1421342058 w 200"/>
                <a:gd name="T27" fmla="*/ 2147483647 h 178"/>
                <a:gd name="T28" fmla="*/ 1700950292 w 200"/>
                <a:gd name="T29" fmla="*/ 2147483647 h 178"/>
                <a:gd name="T30" fmla="*/ 1957253415 w 200"/>
                <a:gd name="T31" fmla="*/ 2147483647 h 178"/>
                <a:gd name="T32" fmla="*/ 1794151427 w 200"/>
                <a:gd name="T33" fmla="*/ 2147483647 h 178"/>
                <a:gd name="T34" fmla="*/ 1817451711 w 200"/>
                <a:gd name="T35" fmla="*/ 2147483647 h 178"/>
                <a:gd name="T36" fmla="*/ 1817451711 w 200"/>
                <a:gd name="T37" fmla="*/ 2147483647 h 178"/>
                <a:gd name="T38" fmla="*/ 2050459377 w 200"/>
                <a:gd name="T39" fmla="*/ 2147483647 h 178"/>
                <a:gd name="T40" fmla="*/ 2143660513 w 200"/>
                <a:gd name="T41" fmla="*/ 2147483647 h 178"/>
                <a:gd name="T42" fmla="*/ 2147483647 w 200"/>
                <a:gd name="T43" fmla="*/ 2147483647 h 178"/>
                <a:gd name="T44" fmla="*/ 2073759661 w 200"/>
                <a:gd name="T45" fmla="*/ 2147483647 h 178"/>
                <a:gd name="T46" fmla="*/ 2147483647 w 200"/>
                <a:gd name="T47" fmla="*/ 2147483647 h 178"/>
                <a:gd name="T48" fmla="*/ 2147483647 w 200"/>
                <a:gd name="T49" fmla="*/ 2147483647 h 178"/>
                <a:gd name="T50" fmla="*/ 2147483647 w 200"/>
                <a:gd name="T51" fmla="*/ 2147483647 h 178"/>
                <a:gd name="T52" fmla="*/ 2147483647 w 200"/>
                <a:gd name="T53" fmla="*/ 2147483647 h 178"/>
                <a:gd name="T54" fmla="*/ 2147483647 w 200"/>
                <a:gd name="T55" fmla="*/ 2147483647 h 178"/>
                <a:gd name="T56" fmla="*/ 2147483647 w 200"/>
                <a:gd name="T57" fmla="*/ 2147483647 h 178"/>
                <a:gd name="T58" fmla="*/ 2147483647 w 200"/>
                <a:gd name="T59" fmla="*/ 2147483647 h 178"/>
                <a:gd name="T60" fmla="*/ 2147483647 w 200"/>
                <a:gd name="T61" fmla="*/ 1973785208 h 178"/>
                <a:gd name="T62" fmla="*/ 2147483647 w 200"/>
                <a:gd name="T63" fmla="*/ 1973785208 h 178"/>
                <a:gd name="T64" fmla="*/ 2147483647 w 200"/>
                <a:gd name="T65" fmla="*/ 1456842430 h 178"/>
                <a:gd name="T66" fmla="*/ 2147483647 w 200"/>
                <a:gd name="T67" fmla="*/ 2147483647 h 178"/>
                <a:gd name="T68" fmla="*/ 2147483647 w 200"/>
                <a:gd name="T69" fmla="*/ 2147483647 h 178"/>
                <a:gd name="T70" fmla="*/ 2147483647 w 200"/>
                <a:gd name="T71" fmla="*/ 2147483647 h 178"/>
                <a:gd name="T72" fmla="*/ 2147483647 w 200"/>
                <a:gd name="T73" fmla="*/ 2147483647 h 178"/>
                <a:gd name="T74" fmla="*/ 2147483647 w 200"/>
                <a:gd name="T75" fmla="*/ 2147483647 h 178"/>
                <a:gd name="T76" fmla="*/ 2147483647 w 200"/>
                <a:gd name="T77" fmla="*/ 2147483647 h 178"/>
                <a:gd name="T78" fmla="*/ 2147483647 w 200"/>
                <a:gd name="T79" fmla="*/ 2147483647 h 178"/>
                <a:gd name="T80" fmla="*/ 2147483647 w 200"/>
                <a:gd name="T81" fmla="*/ 2147483647 h 178"/>
                <a:gd name="T82" fmla="*/ 2147483647 w 200"/>
                <a:gd name="T83" fmla="*/ 2147483647 h 178"/>
                <a:gd name="T84" fmla="*/ 2147483647 w 200"/>
                <a:gd name="T85" fmla="*/ 2147483647 h 178"/>
                <a:gd name="T86" fmla="*/ 2147483647 w 200"/>
                <a:gd name="T87" fmla="*/ 2147483647 h 178"/>
                <a:gd name="T88" fmla="*/ 2147483647 w 200"/>
                <a:gd name="T89" fmla="*/ 2147483647 h 178"/>
                <a:gd name="T90" fmla="*/ 2147483647 w 200"/>
                <a:gd name="T91" fmla="*/ 2147483647 h 178"/>
                <a:gd name="T92" fmla="*/ 2147483647 w 200"/>
                <a:gd name="T93" fmla="*/ 2147483647 h 178"/>
                <a:gd name="T94" fmla="*/ 2147483647 w 200"/>
                <a:gd name="T95" fmla="*/ 2147483647 h 178"/>
                <a:gd name="T96" fmla="*/ 2147483647 w 200"/>
                <a:gd name="T97" fmla="*/ 2147483647 h 178"/>
                <a:gd name="T98" fmla="*/ 2073759661 w 200"/>
                <a:gd name="T99" fmla="*/ 2147483647 h 178"/>
                <a:gd name="T100" fmla="*/ 2147483647 w 200"/>
                <a:gd name="T101" fmla="*/ 2147483647 h 178"/>
                <a:gd name="T102" fmla="*/ 2147483647 w 200"/>
                <a:gd name="T103" fmla="*/ 2147483647 h 178"/>
                <a:gd name="T104" fmla="*/ 2147483647 w 200"/>
                <a:gd name="T105" fmla="*/ 2147483647 h 17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0"/>
                <a:gd name="T160" fmla="*/ 0 h 178"/>
                <a:gd name="T161" fmla="*/ 200 w 200"/>
                <a:gd name="T162" fmla="*/ 178 h 17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0" h="178">
                  <a:moveTo>
                    <a:pt x="200" y="62"/>
                  </a:moveTo>
                  <a:cubicBezTo>
                    <a:pt x="200" y="49"/>
                    <a:pt x="189" y="39"/>
                    <a:pt x="176" y="39"/>
                  </a:cubicBezTo>
                  <a:cubicBezTo>
                    <a:pt x="174" y="39"/>
                    <a:pt x="172" y="39"/>
                    <a:pt x="171" y="39"/>
                  </a:cubicBezTo>
                  <a:cubicBezTo>
                    <a:pt x="171" y="39"/>
                    <a:pt x="171" y="38"/>
                    <a:pt x="171" y="38"/>
                  </a:cubicBezTo>
                  <a:cubicBezTo>
                    <a:pt x="171" y="18"/>
                    <a:pt x="155" y="3"/>
                    <a:pt x="135" y="3"/>
                  </a:cubicBezTo>
                  <a:cubicBezTo>
                    <a:pt x="123" y="3"/>
                    <a:pt x="113" y="8"/>
                    <a:pt x="106" y="16"/>
                  </a:cubicBezTo>
                  <a:cubicBezTo>
                    <a:pt x="98" y="6"/>
                    <a:pt x="85" y="0"/>
                    <a:pt x="70" y="0"/>
                  </a:cubicBezTo>
                  <a:cubicBezTo>
                    <a:pt x="45" y="0"/>
                    <a:pt x="24" y="20"/>
                    <a:pt x="24" y="45"/>
                  </a:cubicBezTo>
                  <a:cubicBezTo>
                    <a:pt x="24" y="50"/>
                    <a:pt x="25" y="55"/>
                    <a:pt x="26" y="59"/>
                  </a:cubicBezTo>
                  <a:cubicBezTo>
                    <a:pt x="11" y="62"/>
                    <a:pt x="0" y="74"/>
                    <a:pt x="0" y="89"/>
                  </a:cubicBezTo>
                  <a:cubicBezTo>
                    <a:pt x="0" y="106"/>
                    <a:pt x="14" y="119"/>
                    <a:pt x="31" y="119"/>
                  </a:cubicBezTo>
                  <a:cubicBezTo>
                    <a:pt x="36" y="119"/>
                    <a:pt x="39" y="119"/>
                    <a:pt x="43" y="117"/>
                  </a:cubicBezTo>
                  <a:cubicBezTo>
                    <a:pt x="44" y="126"/>
                    <a:pt x="51" y="133"/>
                    <a:pt x="60" y="133"/>
                  </a:cubicBezTo>
                  <a:cubicBezTo>
                    <a:pt x="61" y="133"/>
                    <a:pt x="61" y="133"/>
                    <a:pt x="61" y="133"/>
                  </a:cubicBezTo>
                  <a:cubicBezTo>
                    <a:pt x="62" y="138"/>
                    <a:pt x="67" y="143"/>
                    <a:pt x="73" y="143"/>
                  </a:cubicBezTo>
                  <a:cubicBezTo>
                    <a:pt x="79" y="143"/>
                    <a:pt x="84" y="137"/>
                    <a:pt x="84" y="131"/>
                  </a:cubicBezTo>
                  <a:cubicBezTo>
                    <a:pt x="84" y="127"/>
                    <a:pt x="81" y="123"/>
                    <a:pt x="77" y="122"/>
                  </a:cubicBezTo>
                  <a:cubicBezTo>
                    <a:pt x="78" y="120"/>
                    <a:pt x="78" y="118"/>
                    <a:pt x="78" y="116"/>
                  </a:cubicBezTo>
                  <a:cubicBezTo>
                    <a:pt x="78" y="115"/>
                    <a:pt x="78" y="115"/>
                    <a:pt x="78" y="115"/>
                  </a:cubicBezTo>
                  <a:cubicBezTo>
                    <a:pt x="81" y="116"/>
                    <a:pt x="84" y="117"/>
                    <a:pt x="88" y="117"/>
                  </a:cubicBezTo>
                  <a:cubicBezTo>
                    <a:pt x="89" y="117"/>
                    <a:pt x="90" y="117"/>
                    <a:pt x="92" y="117"/>
                  </a:cubicBezTo>
                  <a:cubicBezTo>
                    <a:pt x="92" y="122"/>
                    <a:pt x="94" y="127"/>
                    <a:pt x="97" y="131"/>
                  </a:cubicBezTo>
                  <a:cubicBezTo>
                    <a:pt x="92" y="132"/>
                    <a:pt x="88" y="136"/>
                    <a:pt x="89" y="141"/>
                  </a:cubicBezTo>
                  <a:cubicBezTo>
                    <a:pt x="89" y="146"/>
                    <a:pt x="93" y="151"/>
                    <a:pt x="99" y="151"/>
                  </a:cubicBezTo>
                  <a:cubicBezTo>
                    <a:pt x="105" y="150"/>
                    <a:pt x="109" y="146"/>
                    <a:pt x="109" y="140"/>
                  </a:cubicBezTo>
                  <a:cubicBezTo>
                    <a:pt x="109" y="140"/>
                    <a:pt x="109" y="139"/>
                    <a:pt x="109" y="139"/>
                  </a:cubicBezTo>
                  <a:cubicBezTo>
                    <a:pt x="111" y="140"/>
                    <a:pt x="114" y="140"/>
                    <a:pt x="117" y="140"/>
                  </a:cubicBezTo>
                  <a:cubicBezTo>
                    <a:pt x="131" y="140"/>
                    <a:pt x="142" y="129"/>
                    <a:pt x="142" y="116"/>
                  </a:cubicBezTo>
                  <a:cubicBezTo>
                    <a:pt x="145" y="117"/>
                    <a:pt x="148" y="117"/>
                    <a:pt x="152" y="117"/>
                  </a:cubicBezTo>
                  <a:cubicBezTo>
                    <a:pt x="166" y="117"/>
                    <a:pt x="177" y="106"/>
                    <a:pt x="177" y="93"/>
                  </a:cubicBezTo>
                  <a:cubicBezTo>
                    <a:pt x="177" y="90"/>
                    <a:pt x="176" y="87"/>
                    <a:pt x="175" y="84"/>
                  </a:cubicBezTo>
                  <a:cubicBezTo>
                    <a:pt x="176" y="84"/>
                    <a:pt x="176" y="84"/>
                    <a:pt x="176" y="84"/>
                  </a:cubicBezTo>
                  <a:cubicBezTo>
                    <a:pt x="189" y="84"/>
                    <a:pt x="200" y="74"/>
                    <a:pt x="200" y="62"/>
                  </a:cubicBezTo>
                  <a:close/>
                  <a:moveTo>
                    <a:pt x="117" y="147"/>
                  </a:moveTo>
                  <a:cubicBezTo>
                    <a:pt x="119" y="147"/>
                    <a:pt x="120" y="146"/>
                    <a:pt x="120" y="145"/>
                  </a:cubicBezTo>
                  <a:cubicBezTo>
                    <a:pt x="120" y="144"/>
                    <a:pt x="118" y="142"/>
                    <a:pt x="117" y="143"/>
                  </a:cubicBezTo>
                  <a:cubicBezTo>
                    <a:pt x="116" y="143"/>
                    <a:pt x="114" y="144"/>
                    <a:pt x="114" y="145"/>
                  </a:cubicBezTo>
                  <a:cubicBezTo>
                    <a:pt x="115" y="146"/>
                    <a:pt x="116" y="148"/>
                    <a:pt x="117" y="147"/>
                  </a:cubicBezTo>
                  <a:close/>
                  <a:moveTo>
                    <a:pt x="116" y="168"/>
                  </a:moveTo>
                  <a:cubicBezTo>
                    <a:pt x="113" y="168"/>
                    <a:pt x="111" y="170"/>
                    <a:pt x="111" y="173"/>
                  </a:cubicBezTo>
                  <a:cubicBezTo>
                    <a:pt x="111" y="176"/>
                    <a:pt x="114" y="178"/>
                    <a:pt x="117" y="178"/>
                  </a:cubicBezTo>
                  <a:cubicBezTo>
                    <a:pt x="120" y="178"/>
                    <a:pt x="122" y="175"/>
                    <a:pt x="122" y="173"/>
                  </a:cubicBezTo>
                  <a:cubicBezTo>
                    <a:pt x="122" y="170"/>
                    <a:pt x="119" y="167"/>
                    <a:pt x="116" y="168"/>
                  </a:cubicBezTo>
                  <a:close/>
                  <a:moveTo>
                    <a:pt x="116" y="155"/>
                  </a:moveTo>
                  <a:cubicBezTo>
                    <a:pt x="116" y="152"/>
                    <a:pt x="114" y="150"/>
                    <a:pt x="111" y="150"/>
                  </a:cubicBezTo>
                  <a:cubicBezTo>
                    <a:pt x="108" y="150"/>
                    <a:pt x="106" y="152"/>
                    <a:pt x="106" y="155"/>
                  </a:cubicBezTo>
                  <a:cubicBezTo>
                    <a:pt x="106" y="158"/>
                    <a:pt x="108" y="161"/>
                    <a:pt x="111" y="160"/>
                  </a:cubicBezTo>
                  <a:cubicBezTo>
                    <a:pt x="114" y="160"/>
                    <a:pt x="117" y="158"/>
                    <a:pt x="116" y="155"/>
                  </a:cubicBezTo>
                  <a:close/>
                  <a:moveTo>
                    <a:pt x="97" y="156"/>
                  </a:moveTo>
                  <a:cubicBezTo>
                    <a:pt x="92" y="156"/>
                    <a:pt x="89" y="159"/>
                    <a:pt x="89" y="164"/>
                  </a:cubicBezTo>
                  <a:cubicBezTo>
                    <a:pt x="89" y="168"/>
                    <a:pt x="93" y="172"/>
                    <a:pt x="98" y="172"/>
                  </a:cubicBezTo>
                  <a:cubicBezTo>
                    <a:pt x="102" y="172"/>
                    <a:pt x="106" y="168"/>
                    <a:pt x="106" y="163"/>
                  </a:cubicBezTo>
                  <a:cubicBezTo>
                    <a:pt x="106" y="159"/>
                    <a:pt x="102" y="155"/>
                    <a:pt x="97" y="156"/>
                  </a:cubicBezTo>
                  <a:close/>
                </a:path>
              </a:pathLst>
            </a:custGeom>
            <a:solidFill>
              <a:srgbClr val="00B0F0"/>
            </a:solidFill>
            <a:ln w="6350">
              <a:solidFill>
                <a:srgbClr val="0BA4E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26" name="矩形 125"/>
          <p:cNvSpPr/>
          <p:nvPr/>
        </p:nvSpPr>
        <p:spPr>
          <a:xfrm>
            <a:off x="-4526" y="944130"/>
            <a:ext cx="3175186" cy="561384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“易董”平台整体架构采用了先进的多租户技术（</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multi-tenancy technology</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），它是多用户的环境下共用相同的系统或程序组件，并且仍可确保各用户间数据的隔离性。</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15000"/>
              </a:lnSpc>
            </a:pP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15000"/>
              </a:lnSpc>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“易董”应用程序服务提供的虚拟服务模式与租用大型主机时相同，在虚拟化（</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virtualization</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）技术的成熟与应用性的扩张之下，易董用户应用程序与数据之间的隔离，让多租户技术能更加发挥它的特色。</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15000"/>
              </a:lnSpc>
            </a:pPr>
            <a:endParaRPr lang="zh-CN"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15000"/>
              </a:lnSpc>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技术上，多租户技术可以通过许多不同的方式来切割用户的应用程序环境或数据。特征如下：数据面（</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data approach</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）：易董平台可以利用切割数据库（</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database</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），切割存储区（</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storage</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），隔离租户的数据。程序面（</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application approach</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）：易董平台可以利用应用程序挂载（</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hosting</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）环境切割不同租户的应用程序运行环境，在无法跨越进程通信的情况下，保护各租户的应用程序运行环境，此时易董平台的运算环境的强大就表现出</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来</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了。系统面（</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system approach</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）：易董平台可以利用虚拟化技术，将实体运算单元切割成不同的虚拟机，各租户可以使用其中一台的虚拟机来作为应用程序与数据的保存环境。</a:t>
            </a:r>
            <a:endParaRPr lang="zh-CN" altLang="zh-CN"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8000">
        <p14:conveyor dir="l"/>
      </p:transition>
    </mc:Choice>
    <mc:Fallback>
      <p:transition spd="slow" advClick="0" advTm="8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94615"/>
            <a:ext cx="9004935"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核心技术之 D ：Big Data 建立资本市场合规诚信大数据平台</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grpSp>
        <p:nvGrpSpPr>
          <p:cNvPr id="5" name="组合 4"/>
          <p:cNvGrpSpPr/>
          <p:nvPr/>
        </p:nvGrpSpPr>
        <p:grpSpPr>
          <a:xfrm>
            <a:off x="237842" y="2218748"/>
            <a:ext cx="11954158" cy="4544807"/>
            <a:chOff x="232821" y="1111253"/>
            <a:chExt cx="12052603" cy="5479072"/>
          </a:xfrm>
        </p:grpSpPr>
        <p:grpSp>
          <p:nvGrpSpPr>
            <p:cNvPr id="6" name="组合 3"/>
            <p:cNvGrpSpPr/>
            <p:nvPr/>
          </p:nvGrpSpPr>
          <p:grpSpPr>
            <a:xfrm>
              <a:off x="232821" y="1333185"/>
              <a:ext cx="4818591" cy="4814531"/>
              <a:chOff x="64771" y="1333183"/>
              <a:chExt cx="4818590" cy="4814531"/>
            </a:xfrm>
          </p:grpSpPr>
          <p:grpSp>
            <p:nvGrpSpPr>
              <p:cNvPr id="331" name="组合 7"/>
              <p:cNvGrpSpPr/>
              <p:nvPr/>
            </p:nvGrpSpPr>
            <p:grpSpPr>
              <a:xfrm>
                <a:off x="64771" y="1870710"/>
                <a:ext cx="2224405" cy="287020"/>
                <a:chOff x="64770" y="1781810"/>
                <a:chExt cx="2224405" cy="287020"/>
              </a:xfrm>
            </p:grpSpPr>
            <p:sp>
              <p:nvSpPr>
                <p:cNvPr id="378" name="矩形 377"/>
                <p:cNvSpPr/>
                <p:nvPr/>
              </p:nvSpPr>
              <p:spPr>
                <a:xfrm>
                  <a:off x="99060" y="1851935"/>
                  <a:ext cx="701040" cy="168275"/>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挖掘模型</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9" name="矩形 378"/>
                <p:cNvSpPr/>
                <p:nvPr/>
              </p:nvSpPr>
              <p:spPr>
                <a:xfrm>
                  <a:off x="840740" y="1847215"/>
                  <a:ext cx="701040" cy="168275"/>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基础模型</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0" name="矩形 379"/>
                <p:cNvSpPr/>
                <p:nvPr/>
              </p:nvSpPr>
              <p:spPr>
                <a:xfrm>
                  <a:off x="1588135" y="1847215"/>
                  <a:ext cx="701040" cy="168275"/>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分析模型</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1" name="矩形 380"/>
                <p:cNvSpPr/>
                <p:nvPr/>
              </p:nvSpPr>
              <p:spPr>
                <a:xfrm>
                  <a:off x="64770" y="1781810"/>
                  <a:ext cx="2224405" cy="287020"/>
                </a:xfrm>
                <a:prstGeom prst="rect">
                  <a:avLst/>
                </a:prstGeom>
                <a:noFill/>
                <a:ln w="3175">
                  <a:solidFill>
                    <a:srgbClr val="38B7F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32" name="组合 12"/>
              <p:cNvGrpSpPr/>
              <p:nvPr/>
            </p:nvGrpSpPr>
            <p:grpSpPr>
              <a:xfrm>
                <a:off x="2364106" y="1877060"/>
                <a:ext cx="2519255" cy="273685"/>
                <a:chOff x="2364105" y="1788160"/>
                <a:chExt cx="2519255" cy="273685"/>
              </a:xfrm>
            </p:grpSpPr>
            <p:sp>
              <p:nvSpPr>
                <p:cNvPr id="374" name="矩形 373"/>
                <p:cNvSpPr/>
                <p:nvPr/>
              </p:nvSpPr>
              <p:spPr>
                <a:xfrm>
                  <a:off x="2422525" y="1853565"/>
                  <a:ext cx="701040" cy="168275"/>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基础模型</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5" name="矩形 374"/>
                <p:cNvSpPr/>
                <p:nvPr/>
              </p:nvSpPr>
              <p:spPr>
                <a:xfrm>
                  <a:off x="3157855" y="1853565"/>
                  <a:ext cx="701040" cy="168275"/>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关系模型</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6" name="矩形 375"/>
                <p:cNvSpPr/>
                <p:nvPr/>
              </p:nvSpPr>
              <p:spPr>
                <a:xfrm>
                  <a:off x="3899534" y="1851935"/>
                  <a:ext cx="983825" cy="169905"/>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人物全景视图</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7" name="矩形 376"/>
                <p:cNvSpPr/>
                <p:nvPr/>
              </p:nvSpPr>
              <p:spPr>
                <a:xfrm>
                  <a:off x="2364105" y="1788160"/>
                  <a:ext cx="2519255" cy="273685"/>
                </a:xfrm>
                <a:prstGeom prst="rect">
                  <a:avLst/>
                </a:prstGeom>
                <a:noFill/>
                <a:ln w="3175">
                  <a:solidFill>
                    <a:srgbClr val="38B7F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333" name="文本框 18"/>
              <p:cNvSpPr txBox="1"/>
              <p:nvPr/>
            </p:nvSpPr>
            <p:spPr>
              <a:xfrm>
                <a:off x="2399665" y="2404428"/>
                <a:ext cx="1173480" cy="707886"/>
              </a:xfrm>
              <a:prstGeom prst="rect">
                <a:avLst/>
              </a:prstGeom>
              <a:noFill/>
              <a:ln>
                <a:noFill/>
              </a:ln>
            </p:spPr>
            <p:txBody>
              <a:bodyPr wrap="square" rtlCol="0">
                <a:spAutoFit/>
              </a:bodyPr>
              <a:lstStyle/>
              <a:p>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上市公司董监高、关联方、亲属等基础数据以及关系图谱</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4" name="文本框 21"/>
              <p:cNvSpPr txBox="1"/>
              <p:nvPr/>
            </p:nvSpPr>
            <p:spPr>
              <a:xfrm>
                <a:off x="3500755" y="2414272"/>
                <a:ext cx="1205230" cy="707886"/>
              </a:xfrm>
              <a:prstGeom prst="rect">
                <a:avLst/>
              </a:prstGeom>
              <a:noFill/>
              <a:ln>
                <a:noFill/>
              </a:ln>
            </p:spPr>
            <p:txBody>
              <a:bodyPr wrap="square" rtlCol="0">
                <a:spAutoFit/>
              </a:bodyPr>
              <a:lstStyle/>
              <a:p>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通过关系模型以及结构化、非结构化数据建立人物全景视图</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5" name="矩形 334"/>
              <p:cNvSpPr/>
              <p:nvPr/>
            </p:nvSpPr>
            <p:spPr>
              <a:xfrm>
                <a:off x="475298" y="4491992"/>
                <a:ext cx="1141414" cy="328295"/>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合规生态画像</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36" name="图片 33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82726" y="2917190"/>
                <a:ext cx="1688465" cy="1508760"/>
              </a:xfrm>
              <a:prstGeom prst="rect">
                <a:avLst/>
              </a:prstGeom>
            </p:spPr>
          </p:pic>
          <p:cxnSp>
            <p:nvCxnSpPr>
              <p:cNvPr id="337" name="肘形连接符 336"/>
              <p:cNvCxnSpPr>
                <a:stCxn id="336" idx="0"/>
              </p:cNvCxnSpPr>
              <p:nvPr/>
            </p:nvCxnSpPr>
            <p:spPr>
              <a:xfrm rot="5400000" flipH="1" flipV="1">
                <a:off x="2128522" y="1531621"/>
                <a:ext cx="1584325" cy="1188085"/>
              </a:xfrm>
              <a:prstGeom prst="bentConnector3">
                <a:avLst>
                  <a:gd name="adj1" fmla="val 114355"/>
                </a:avLst>
              </a:prstGeom>
              <a:ln>
                <a:solidFill>
                  <a:srgbClr val="B9B9B9"/>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肘形连接符 337"/>
              <p:cNvCxnSpPr>
                <a:stCxn id="336" idx="0"/>
              </p:cNvCxnSpPr>
              <p:nvPr/>
            </p:nvCxnSpPr>
            <p:spPr>
              <a:xfrm rot="16200000" flipV="1">
                <a:off x="1012827" y="1603376"/>
                <a:ext cx="1584325" cy="1043940"/>
              </a:xfrm>
              <a:prstGeom prst="bentConnector3">
                <a:avLst>
                  <a:gd name="adj1" fmla="val 114431"/>
                </a:avLst>
              </a:prstGeom>
              <a:ln>
                <a:solidFill>
                  <a:srgbClr val="B9B9B9"/>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肘形连接符 338"/>
              <p:cNvCxnSpPr/>
              <p:nvPr/>
            </p:nvCxnSpPr>
            <p:spPr>
              <a:xfrm rot="5400000">
                <a:off x="1856105" y="4220211"/>
                <a:ext cx="229870" cy="710565"/>
              </a:xfrm>
              <a:prstGeom prst="bentConnector2">
                <a:avLst/>
              </a:prstGeom>
              <a:ln>
                <a:solidFill>
                  <a:srgbClr val="B9B9B9"/>
                </a:solidFill>
                <a:tailEnd type="triangle"/>
              </a:ln>
            </p:spPr>
            <p:style>
              <a:lnRef idx="1">
                <a:schemeClr val="accent1"/>
              </a:lnRef>
              <a:fillRef idx="0">
                <a:schemeClr val="accent1"/>
              </a:fillRef>
              <a:effectRef idx="0">
                <a:schemeClr val="accent1"/>
              </a:effectRef>
              <a:fontRef idx="minor">
                <a:schemeClr val="tx1"/>
              </a:fontRef>
            </p:style>
          </p:cxnSp>
          <p:sp>
            <p:nvSpPr>
              <p:cNvPr id="340" name="矩形 339"/>
              <p:cNvSpPr/>
              <p:nvPr/>
            </p:nvSpPr>
            <p:spPr>
              <a:xfrm>
                <a:off x="915035" y="1340485"/>
                <a:ext cx="676911" cy="334010"/>
              </a:xfrm>
              <a:prstGeom prst="rect">
                <a:avLst/>
              </a:prstGeom>
              <a:solidFill>
                <a:srgbClr val="77CDF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公司画像</a:t>
                </a:r>
                <a:endPar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1" name="矩形 340"/>
              <p:cNvSpPr/>
              <p:nvPr/>
            </p:nvSpPr>
            <p:spPr>
              <a:xfrm>
                <a:off x="3147695" y="1336040"/>
                <a:ext cx="676911" cy="334010"/>
              </a:xfrm>
              <a:prstGeom prst="rect">
                <a:avLst/>
              </a:prstGeom>
              <a:solidFill>
                <a:srgbClr val="EF535E"/>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人物画像</a:t>
                </a:r>
                <a:endPar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2" name="矩形 341"/>
              <p:cNvSpPr/>
              <p:nvPr/>
            </p:nvSpPr>
            <p:spPr>
              <a:xfrm>
                <a:off x="3171192" y="4491357"/>
                <a:ext cx="1125855" cy="328295"/>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金融市场画像</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3" name="右箭头 342"/>
              <p:cNvSpPr/>
              <p:nvPr/>
            </p:nvSpPr>
            <p:spPr>
              <a:xfrm rot="16200000">
                <a:off x="1204596" y="1617981"/>
                <a:ext cx="122555" cy="2565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4" name="右箭头 343"/>
              <p:cNvSpPr/>
              <p:nvPr/>
            </p:nvSpPr>
            <p:spPr>
              <a:xfrm rot="16200000">
                <a:off x="3451227" y="1616075"/>
                <a:ext cx="122555" cy="2565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5" name="右箭头 344"/>
              <p:cNvSpPr/>
              <p:nvPr/>
            </p:nvSpPr>
            <p:spPr>
              <a:xfrm rot="16200000" flipH="1">
                <a:off x="1203961" y="2197101"/>
                <a:ext cx="123825" cy="2565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6" name="右箭头 345"/>
              <p:cNvSpPr/>
              <p:nvPr/>
            </p:nvSpPr>
            <p:spPr>
              <a:xfrm rot="16200000" flipH="1">
                <a:off x="2894966" y="2186941"/>
                <a:ext cx="123825" cy="2565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7" name="右箭头 346"/>
              <p:cNvSpPr/>
              <p:nvPr/>
            </p:nvSpPr>
            <p:spPr>
              <a:xfrm rot="16200000" flipH="1">
                <a:off x="3814446" y="2182496"/>
                <a:ext cx="123825" cy="2565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8" name="文本框 38"/>
              <p:cNvSpPr txBox="1"/>
              <p:nvPr/>
            </p:nvSpPr>
            <p:spPr>
              <a:xfrm>
                <a:off x="421640" y="2410461"/>
                <a:ext cx="1621790" cy="553998"/>
              </a:xfrm>
              <a:prstGeom prst="rect">
                <a:avLst/>
              </a:prstGeom>
              <a:noFill/>
              <a:ln>
                <a:noFill/>
              </a:ln>
            </p:spPr>
            <p:txBody>
              <a:bodyPr wrap="square" rtlCol="0">
                <a:spAutoFit/>
              </a:bodyPr>
              <a:lstStyle/>
              <a:p>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基于市场数据的公司深度数据挖掘、基础信息库建设、维度分析数据模型</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49" name="组合 39"/>
              <p:cNvGrpSpPr/>
              <p:nvPr/>
            </p:nvGrpSpPr>
            <p:grpSpPr>
              <a:xfrm>
                <a:off x="64771" y="5062220"/>
                <a:ext cx="2224405" cy="287020"/>
                <a:chOff x="64770" y="4947920"/>
                <a:chExt cx="2224405" cy="287020"/>
              </a:xfrm>
            </p:grpSpPr>
            <p:sp>
              <p:nvSpPr>
                <p:cNvPr id="370" name="矩形 369"/>
                <p:cNvSpPr/>
                <p:nvPr/>
              </p:nvSpPr>
              <p:spPr>
                <a:xfrm>
                  <a:off x="99060" y="5002530"/>
                  <a:ext cx="701040" cy="168275"/>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合规体系</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1" name="矩形 370"/>
                <p:cNvSpPr/>
                <p:nvPr/>
              </p:nvSpPr>
              <p:spPr>
                <a:xfrm>
                  <a:off x="840740" y="5013325"/>
                  <a:ext cx="701040" cy="168275"/>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法律法规</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2" name="矩形 371"/>
                <p:cNvSpPr/>
                <p:nvPr/>
              </p:nvSpPr>
              <p:spPr>
                <a:xfrm>
                  <a:off x="1588135" y="5013325"/>
                  <a:ext cx="701040" cy="168275"/>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合规生态</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3" name="矩形 372"/>
                <p:cNvSpPr/>
                <p:nvPr/>
              </p:nvSpPr>
              <p:spPr>
                <a:xfrm>
                  <a:off x="64770" y="4947920"/>
                  <a:ext cx="2224405" cy="287020"/>
                </a:xfrm>
                <a:prstGeom prst="rect">
                  <a:avLst/>
                </a:prstGeom>
                <a:noFill/>
                <a:ln w="3175">
                  <a:solidFill>
                    <a:srgbClr val="38B7F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50" name="组合 44"/>
              <p:cNvGrpSpPr/>
              <p:nvPr/>
            </p:nvGrpSpPr>
            <p:grpSpPr>
              <a:xfrm>
                <a:off x="2364106" y="5068570"/>
                <a:ext cx="2519254" cy="280670"/>
                <a:chOff x="2364105" y="4954270"/>
                <a:chExt cx="2519254" cy="280670"/>
              </a:xfrm>
            </p:grpSpPr>
            <p:sp>
              <p:nvSpPr>
                <p:cNvPr id="366" name="矩形 365"/>
                <p:cNvSpPr/>
                <p:nvPr/>
              </p:nvSpPr>
              <p:spPr>
                <a:xfrm>
                  <a:off x="2422525" y="5019675"/>
                  <a:ext cx="701040" cy="168275"/>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市场图谱</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7" name="矩形 366"/>
                <p:cNvSpPr/>
                <p:nvPr/>
              </p:nvSpPr>
              <p:spPr>
                <a:xfrm>
                  <a:off x="3157855" y="5019675"/>
                  <a:ext cx="701040" cy="168275"/>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关系模型</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8" name="矩形 367"/>
                <p:cNvSpPr/>
                <p:nvPr/>
              </p:nvSpPr>
              <p:spPr>
                <a:xfrm>
                  <a:off x="3899535" y="5019675"/>
                  <a:ext cx="983824" cy="168275"/>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金融全景视图</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9" name="矩形 368"/>
                <p:cNvSpPr/>
                <p:nvPr/>
              </p:nvSpPr>
              <p:spPr>
                <a:xfrm>
                  <a:off x="2364105" y="4954270"/>
                  <a:ext cx="2519254" cy="280670"/>
                </a:xfrm>
                <a:prstGeom prst="rect">
                  <a:avLst/>
                </a:prstGeom>
                <a:noFill/>
                <a:ln w="3175">
                  <a:solidFill>
                    <a:srgbClr val="38B7F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351" name="右箭头 350"/>
              <p:cNvSpPr/>
              <p:nvPr/>
            </p:nvSpPr>
            <p:spPr>
              <a:xfrm rot="16200000">
                <a:off x="1204596" y="4784091"/>
                <a:ext cx="122555" cy="2565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52" name="右箭头 351"/>
              <p:cNvSpPr/>
              <p:nvPr/>
            </p:nvSpPr>
            <p:spPr>
              <a:xfrm rot="16200000">
                <a:off x="3451227" y="4782186"/>
                <a:ext cx="122555" cy="2565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53" name="右箭头 352"/>
              <p:cNvSpPr/>
              <p:nvPr/>
            </p:nvSpPr>
            <p:spPr>
              <a:xfrm rot="16200000" flipH="1">
                <a:off x="1203961" y="5363211"/>
                <a:ext cx="123825" cy="2565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54" name="组合 52"/>
              <p:cNvGrpSpPr/>
              <p:nvPr/>
            </p:nvGrpSpPr>
            <p:grpSpPr>
              <a:xfrm>
                <a:off x="2828609" y="5440362"/>
                <a:ext cx="1176020" cy="128270"/>
                <a:chOff x="2828608" y="5262562"/>
                <a:chExt cx="1176020" cy="128270"/>
              </a:xfrm>
              <a:solidFill>
                <a:srgbClr val="E1ED8C"/>
              </a:solidFill>
            </p:grpSpPr>
            <p:sp>
              <p:nvSpPr>
                <p:cNvPr id="364" name="右箭头 363"/>
                <p:cNvSpPr/>
                <p:nvPr/>
              </p:nvSpPr>
              <p:spPr>
                <a:xfrm rot="16200000" flipH="1">
                  <a:off x="2894965" y="5200650"/>
                  <a:ext cx="123825" cy="2565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65" name="右箭头 364"/>
                <p:cNvSpPr/>
                <p:nvPr/>
              </p:nvSpPr>
              <p:spPr>
                <a:xfrm rot="16200000" flipH="1">
                  <a:off x="3814445" y="5196205"/>
                  <a:ext cx="123825" cy="2565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cxnSp>
            <p:nvCxnSpPr>
              <p:cNvPr id="355" name="肘形连接符 354"/>
              <p:cNvCxnSpPr/>
              <p:nvPr/>
            </p:nvCxnSpPr>
            <p:spPr>
              <a:xfrm rot="16200000" flipH="1">
                <a:off x="2633981" y="4149725"/>
                <a:ext cx="229235" cy="844551"/>
              </a:xfrm>
              <a:prstGeom prst="bentConnector2">
                <a:avLst/>
              </a:prstGeom>
              <a:ln>
                <a:solidFill>
                  <a:srgbClr val="B9B9B9"/>
                </a:solidFill>
                <a:tailEnd type="triangle"/>
              </a:ln>
            </p:spPr>
            <p:style>
              <a:lnRef idx="1">
                <a:schemeClr val="accent1"/>
              </a:lnRef>
              <a:fillRef idx="0">
                <a:schemeClr val="accent1"/>
              </a:fillRef>
              <a:effectRef idx="0">
                <a:schemeClr val="accent1"/>
              </a:effectRef>
              <a:fontRef idx="minor">
                <a:schemeClr val="tx1"/>
              </a:fontRef>
            </p:style>
          </p:cxnSp>
          <p:sp>
            <p:nvSpPr>
              <p:cNvPr id="356" name="文本框 58"/>
              <p:cNvSpPr txBox="1"/>
              <p:nvPr/>
            </p:nvSpPr>
            <p:spPr>
              <a:xfrm>
                <a:off x="226062" y="5593716"/>
                <a:ext cx="2123440" cy="553998"/>
              </a:xfrm>
              <a:prstGeom prst="rect">
                <a:avLst/>
              </a:prstGeom>
              <a:noFill/>
              <a:ln>
                <a:noFill/>
              </a:ln>
            </p:spPr>
            <p:txBody>
              <a:bodyPr wrap="square" rtlCol="0">
                <a:spAutoFit/>
              </a:bodyPr>
              <a:lstStyle/>
              <a:p>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建立基于公司、人物、交易规则、监管要求的合规生态体系模型，</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最终形成大数据合规生态画像</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57" name="文本框 61"/>
              <p:cNvSpPr txBox="1"/>
              <p:nvPr/>
            </p:nvSpPr>
            <p:spPr>
              <a:xfrm>
                <a:off x="2687957" y="5593716"/>
                <a:ext cx="1621790" cy="553998"/>
              </a:xfrm>
              <a:prstGeom prst="rect">
                <a:avLst/>
              </a:prstGeom>
              <a:noFill/>
              <a:ln>
                <a:noFill/>
              </a:ln>
            </p:spPr>
            <p:txBody>
              <a:bodyPr wrap="square" rtlCol="0">
                <a:spAutoFit/>
              </a:bodyPr>
              <a:lstStyle/>
              <a:p>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基于市场数据的公司深度数据挖掘、基础信息库建设、维度分析数据模型</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58" name="组合 298"/>
              <p:cNvGrpSpPr/>
              <p:nvPr/>
            </p:nvGrpSpPr>
            <p:grpSpPr>
              <a:xfrm>
                <a:off x="2971166" y="3284855"/>
                <a:ext cx="1160145" cy="796290"/>
                <a:chOff x="2971165" y="3284855"/>
                <a:chExt cx="1160145" cy="796290"/>
              </a:xfrm>
            </p:grpSpPr>
            <p:sp>
              <p:nvSpPr>
                <p:cNvPr id="362" name="文本框 299"/>
                <p:cNvSpPr txBox="1"/>
                <p:nvPr/>
              </p:nvSpPr>
              <p:spPr>
                <a:xfrm>
                  <a:off x="2971165" y="3480858"/>
                  <a:ext cx="1160145" cy="307777"/>
                </a:xfrm>
                <a:prstGeom prst="rect">
                  <a:avLst/>
                </a:prstGeom>
                <a:noFill/>
              </p:spPr>
              <p:txBody>
                <a:bodyPr wrap="square" rtlCol="0">
                  <a:spAutoFit/>
                </a:bodyPr>
                <a:lstStyle/>
                <a:p>
                  <a:pPr algn="ct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业务模型</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63" name="椭圆 362"/>
                <p:cNvSpPr/>
                <p:nvPr/>
              </p:nvSpPr>
              <p:spPr>
                <a:xfrm>
                  <a:off x="3166110" y="3284855"/>
                  <a:ext cx="786765" cy="796290"/>
                </a:xfrm>
                <a:prstGeom prst="ellipse">
                  <a:avLst/>
                </a:prstGeom>
                <a:noFill/>
                <a:ln>
                  <a:solidFill>
                    <a:schemeClr val="accent5"/>
                  </a:solidFill>
                  <a:prstDash val="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59" name="组合 301"/>
              <p:cNvGrpSpPr/>
              <p:nvPr/>
            </p:nvGrpSpPr>
            <p:grpSpPr>
              <a:xfrm>
                <a:off x="451486" y="3310255"/>
                <a:ext cx="1160145" cy="796290"/>
                <a:chOff x="451485" y="3310255"/>
                <a:chExt cx="1160145" cy="796290"/>
              </a:xfrm>
            </p:grpSpPr>
            <p:sp>
              <p:nvSpPr>
                <p:cNvPr id="360" name="文本框 302"/>
                <p:cNvSpPr txBox="1"/>
                <p:nvPr/>
              </p:nvSpPr>
              <p:spPr>
                <a:xfrm>
                  <a:off x="451485" y="3372802"/>
                  <a:ext cx="1160145" cy="523240"/>
                </a:xfrm>
                <a:prstGeom prst="rect">
                  <a:avLst/>
                </a:prstGeom>
                <a:noFill/>
              </p:spPr>
              <p:txBody>
                <a:bodyPr wrap="square" rtlCol="0">
                  <a:spAutoFit/>
                </a:bodyPr>
                <a:lstStyle/>
                <a:p>
                  <a:pPr algn="ct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金融</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大数据</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61" name="椭圆 360"/>
                <p:cNvSpPr/>
                <p:nvPr/>
              </p:nvSpPr>
              <p:spPr>
                <a:xfrm>
                  <a:off x="648970" y="3310255"/>
                  <a:ext cx="786765" cy="796290"/>
                </a:xfrm>
                <a:prstGeom prst="ellipse">
                  <a:avLst/>
                </a:prstGeom>
                <a:noFill/>
                <a:ln>
                  <a:solidFill>
                    <a:schemeClr val="accent5"/>
                  </a:solidFill>
                  <a:prstDash val="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grpSp>
          <p:nvGrpSpPr>
            <p:cNvPr id="2" name="组合 2"/>
            <p:cNvGrpSpPr/>
            <p:nvPr/>
          </p:nvGrpSpPr>
          <p:grpSpPr>
            <a:xfrm>
              <a:off x="4369971" y="3621828"/>
              <a:ext cx="2618463" cy="396240"/>
              <a:chOff x="4369967" y="3621828"/>
              <a:chExt cx="2618463" cy="396240"/>
            </a:xfrm>
          </p:grpSpPr>
          <p:sp>
            <p:nvSpPr>
              <p:cNvPr id="329" name="右箭头 328"/>
              <p:cNvSpPr/>
              <p:nvPr/>
            </p:nvSpPr>
            <p:spPr>
              <a:xfrm rot="10800000">
                <a:off x="4369967" y="3621828"/>
                <a:ext cx="226940" cy="3835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0" name="右箭头 329"/>
              <p:cNvSpPr/>
              <p:nvPr/>
            </p:nvSpPr>
            <p:spPr>
              <a:xfrm rot="10800000" flipH="1">
                <a:off x="6756974" y="3634528"/>
                <a:ext cx="231456" cy="3835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a:solidFill>
                    <a:schemeClr val="tx2">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8" name="组合 4"/>
            <p:cNvGrpSpPr/>
            <p:nvPr/>
          </p:nvGrpSpPr>
          <p:grpSpPr>
            <a:xfrm>
              <a:off x="6619953" y="1111253"/>
              <a:ext cx="5665471" cy="5479072"/>
              <a:chOff x="6721476" y="1111250"/>
              <a:chExt cx="5665471" cy="5479072"/>
            </a:xfrm>
          </p:grpSpPr>
          <p:cxnSp>
            <p:nvCxnSpPr>
              <p:cNvPr id="17" name="肘形连接符 16"/>
              <p:cNvCxnSpPr/>
              <p:nvPr/>
            </p:nvCxnSpPr>
            <p:spPr>
              <a:xfrm rot="16200000" flipV="1">
                <a:off x="8879841" y="3097529"/>
                <a:ext cx="423545" cy="2967991"/>
              </a:xfrm>
              <a:prstGeom prst="bentConnector3">
                <a:avLst/>
              </a:prstGeom>
              <a:ln>
                <a:solidFill>
                  <a:srgbClr val="BEC9CF"/>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172325" y="1111250"/>
                <a:ext cx="1259840" cy="311150"/>
              </a:xfrm>
              <a:prstGeom prst="rect">
                <a:avLst/>
              </a:prstGeom>
              <a:solidFill>
                <a:schemeClr val="bg2">
                  <a:lumMod val="7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金融大数据门户</a:t>
                </a:r>
                <a:endParaRPr lang="en-US" altLang="zh-CN" sz="1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矩形 18"/>
              <p:cNvSpPr/>
              <p:nvPr/>
            </p:nvSpPr>
            <p:spPr>
              <a:xfrm>
                <a:off x="8504556" y="1111250"/>
                <a:ext cx="2305685" cy="311150"/>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合规诚信大数据平台</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矩形 19"/>
              <p:cNvSpPr/>
              <p:nvPr/>
            </p:nvSpPr>
            <p:spPr>
              <a:xfrm>
                <a:off x="10882629" y="1111250"/>
                <a:ext cx="1259840" cy="311150"/>
              </a:xfrm>
              <a:prstGeom prst="rect">
                <a:avLst/>
              </a:prstGeom>
              <a:solidFill>
                <a:schemeClr val="tx2">
                  <a:lumMod val="60000"/>
                  <a:lumOff val="4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应用服务器</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矩形 20"/>
              <p:cNvSpPr/>
              <p:nvPr/>
            </p:nvSpPr>
            <p:spPr>
              <a:xfrm>
                <a:off x="6721476" y="1712595"/>
                <a:ext cx="3734436" cy="31115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05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BI</a:t>
                </a:r>
                <a:r>
                  <a:rPr lang="zh-CN" altLang="en-US" sz="105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分析展现模块（即席查询、图形化展示、报表、地图</a:t>
                </a:r>
                <a:r>
                  <a:rPr lang="en-US" altLang="zh-CN" sz="105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05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矩形 21"/>
              <p:cNvSpPr/>
              <p:nvPr/>
            </p:nvSpPr>
            <p:spPr>
              <a:xfrm>
                <a:off x="10155556" y="1707515"/>
                <a:ext cx="1986915" cy="31115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第三方展现工具</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矩形 22"/>
              <p:cNvSpPr/>
              <p:nvPr/>
            </p:nvSpPr>
            <p:spPr>
              <a:xfrm>
                <a:off x="7172325" y="2275840"/>
                <a:ext cx="1969771" cy="31115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统一查询接口</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4" name="组合 68"/>
              <p:cNvGrpSpPr/>
              <p:nvPr/>
            </p:nvGrpSpPr>
            <p:grpSpPr>
              <a:xfrm>
                <a:off x="6864881" y="2740115"/>
                <a:ext cx="2394780" cy="541565"/>
                <a:chOff x="7215049" y="2740115"/>
                <a:chExt cx="2026536" cy="541565"/>
              </a:xfrm>
            </p:grpSpPr>
            <p:sp>
              <p:nvSpPr>
                <p:cNvPr id="327" name="矩形 326"/>
                <p:cNvSpPr/>
                <p:nvPr/>
              </p:nvSpPr>
              <p:spPr>
                <a:xfrm>
                  <a:off x="7215049" y="2805430"/>
                  <a:ext cx="1412093" cy="47625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DB</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查询引擎</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CUBE/</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指标</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多维表访问）</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8" name="矩形 327"/>
                <p:cNvSpPr/>
                <p:nvPr/>
              </p:nvSpPr>
              <p:spPr>
                <a:xfrm>
                  <a:off x="8305595" y="2740115"/>
                  <a:ext cx="935990" cy="47625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5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105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Hadoop</a:t>
                  </a:r>
                  <a:r>
                    <a:rPr lang="zh-CN" altLang="en-US" sz="105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的实时查询引擎</a:t>
                  </a:r>
                  <a:endParaRPr lang="en-US" altLang="zh-CN" sz="105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5" name="矩形 24"/>
              <p:cNvSpPr/>
              <p:nvPr/>
            </p:nvSpPr>
            <p:spPr>
              <a:xfrm>
                <a:off x="9384665" y="3209290"/>
                <a:ext cx="2025651" cy="311150"/>
              </a:xfrm>
              <a:prstGeom prst="rect">
                <a:avLst/>
              </a:prstGeom>
              <a:solidFill>
                <a:srgbClr val="77CDF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ETL</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6" name="组合 72"/>
              <p:cNvGrpSpPr/>
              <p:nvPr/>
            </p:nvGrpSpPr>
            <p:grpSpPr>
              <a:xfrm>
                <a:off x="7186930" y="6058067"/>
                <a:ext cx="840104" cy="532255"/>
                <a:chOff x="7186929" y="5915190"/>
                <a:chExt cx="840104" cy="532255"/>
              </a:xfrm>
            </p:grpSpPr>
            <p:grpSp>
              <p:nvGrpSpPr>
                <p:cNvPr id="294" name="组合 83"/>
                <p:cNvGrpSpPr/>
                <p:nvPr/>
              </p:nvGrpSpPr>
              <p:grpSpPr bwMode="auto">
                <a:xfrm>
                  <a:off x="7387049" y="5915190"/>
                  <a:ext cx="323662" cy="217295"/>
                  <a:chOff x="5791201" y="3335338"/>
                  <a:chExt cx="609600" cy="409576"/>
                </a:xfrm>
              </p:grpSpPr>
              <p:sp>
                <p:nvSpPr>
                  <p:cNvPr id="296" name="Freeform 23"/>
                  <p:cNvSpPr/>
                  <p:nvPr/>
                </p:nvSpPr>
                <p:spPr bwMode="auto">
                  <a:xfrm>
                    <a:off x="5984876" y="3351213"/>
                    <a:ext cx="31750" cy="11113"/>
                  </a:xfrm>
                  <a:custGeom>
                    <a:avLst/>
                    <a:gdLst>
                      <a:gd name="T0" fmla="*/ 94503861 w 8"/>
                      <a:gd name="T1" fmla="*/ 0 h 3"/>
                      <a:gd name="T2" fmla="*/ 15751965 w 8"/>
                      <a:gd name="T3" fmla="*/ 0 h 3"/>
                      <a:gd name="T4" fmla="*/ 0 w 8"/>
                      <a:gd name="T5" fmla="*/ 13720850 h 3"/>
                      <a:gd name="T6" fmla="*/ 15751965 w 8"/>
                      <a:gd name="T7" fmla="*/ 41166258 h 3"/>
                      <a:gd name="T8" fmla="*/ 94503861 w 8"/>
                      <a:gd name="T9" fmla="*/ 41166258 h 3"/>
                      <a:gd name="T10" fmla="*/ 126007783 w 8"/>
                      <a:gd name="T11" fmla="*/ 13720850 h 3"/>
                      <a:gd name="T12" fmla="*/ 94503861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97" name="Freeform 24"/>
                  <p:cNvSpPr/>
                  <p:nvPr/>
                </p:nvSpPr>
                <p:spPr bwMode="auto">
                  <a:xfrm>
                    <a:off x="6030913" y="3351213"/>
                    <a:ext cx="30163" cy="11113"/>
                  </a:xfrm>
                  <a:custGeom>
                    <a:avLst/>
                    <a:gdLst>
                      <a:gd name="T0" fmla="*/ 85293412 w 8"/>
                      <a:gd name="T1" fmla="*/ 0 h 3"/>
                      <a:gd name="T2" fmla="*/ 14214311 w 8"/>
                      <a:gd name="T3" fmla="*/ 0 h 3"/>
                      <a:gd name="T4" fmla="*/ 0 w 8"/>
                      <a:gd name="T5" fmla="*/ 13720850 h 3"/>
                      <a:gd name="T6" fmla="*/ 14214311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98" name="Freeform 25"/>
                  <p:cNvSpPr/>
                  <p:nvPr/>
                </p:nvSpPr>
                <p:spPr bwMode="auto">
                  <a:xfrm>
                    <a:off x="6076951"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99" name="Freeform 26"/>
                  <p:cNvSpPr/>
                  <p:nvPr/>
                </p:nvSpPr>
                <p:spPr bwMode="auto">
                  <a:xfrm>
                    <a:off x="6122988"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00" name="Freeform 27"/>
                  <p:cNvSpPr/>
                  <p:nvPr/>
                </p:nvSpPr>
                <p:spPr bwMode="auto">
                  <a:xfrm>
                    <a:off x="6169026"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01" name="Freeform 28"/>
                  <p:cNvSpPr/>
                  <p:nvPr/>
                </p:nvSpPr>
                <p:spPr bwMode="auto">
                  <a:xfrm>
                    <a:off x="6213476"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02" name="Freeform 29"/>
                  <p:cNvSpPr/>
                  <p:nvPr/>
                </p:nvSpPr>
                <p:spPr bwMode="auto">
                  <a:xfrm>
                    <a:off x="6008688" y="3335338"/>
                    <a:ext cx="30163" cy="7938"/>
                  </a:xfrm>
                  <a:custGeom>
                    <a:avLst/>
                    <a:gdLst>
                      <a:gd name="T0" fmla="*/ 14214311 w 8"/>
                      <a:gd name="T1" fmla="*/ 31505915 h 2"/>
                      <a:gd name="T2" fmla="*/ 85293412 w 8"/>
                      <a:gd name="T3" fmla="*/ 31505915 h 2"/>
                      <a:gd name="T4" fmla="*/ 113725796 w 8"/>
                      <a:gd name="T5" fmla="*/ 15752957 h 2"/>
                      <a:gd name="T6" fmla="*/ 85293412 w 8"/>
                      <a:gd name="T7" fmla="*/ 0 h 2"/>
                      <a:gd name="T8" fmla="*/ 14214311 w 8"/>
                      <a:gd name="T9" fmla="*/ 0 h 2"/>
                      <a:gd name="T10" fmla="*/ 0 w 8"/>
                      <a:gd name="T11" fmla="*/ 15752957 h 2"/>
                      <a:gd name="T12" fmla="*/ 14214311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03" name="Freeform 30"/>
                  <p:cNvSpPr/>
                  <p:nvPr/>
                </p:nvSpPr>
                <p:spPr bwMode="auto">
                  <a:xfrm>
                    <a:off x="6054726" y="3335338"/>
                    <a:ext cx="30163" cy="7938"/>
                  </a:xfrm>
                  <a:custGeom>
                    <a:avLst/>
                    <a:gdLst>
                      <a:gd name="T0" fmla="*/ 14214311 w 8"/>
                      <a:gd name="T1" fmla="*/ 31505915 h 2"/>
                      <a:gd name="T2" fmla="*/ 85293412 w 8"/>
                      <a:gd name="T3" fmla="*/ 31505915 h 2"/>
                      <a:gd name="T4" fmla="*/ 113725796 w 8"/>
                      <a:gd name="T5" fmla="*/ 15752957 h 2"/>
                      <a:gd name="T6" fmla="*/ 85293412 w 8"/>
                      <a:gd name="T7" fmla="*/ 0 h 2"/>
                      <a:gd name="T8" fmla="*/ 14214311 w 8"/>
                      <a:gd name="T9" fmla="*/ 0 h 2"/>
                      <a:gd name="T10" fmla="*/ 0 w 8"/>
                      <a:gd name="T11" fmla="*/ 15752957 h 2"/>
                      <a:gd name="T12" fmla="*/ 14214311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04" name="Freeform 31"/>
                  <p:cNvSpPr/>
                  <p:nvPr/>
                </p:nvSpPr>
                <p:spPr bwMode="auto">
                  <a:xfrm>
                    <a:off x="6099176" y="3335338"/>
                    <a:ext cx="31750" cy="7938"/>
                  </a:xfrm>
                  <a:custGeom>
                    <a:avLst/>
                    <a:gdLst>
                      <a:gd name="T0" fmla="*/ 31503930 w 8"/>
                      <a:gd name="T1" fmla="*/ 31505915 h 2"/>
                      <a:gd name="T2" fmla="*/ 94503861 w 8"/>
                      <a:gd name="T3" fmla="*/ 31505915 h 2"/>
                      <a:gd name="T4" fmla="*/ 126007783 w 8"/>
                      <a:gd name="T5" fmla="*/ 15752957 h 2"/>
                      <a:gd name="T6" fmla="*/ 94503861 w 8"/>
                      <a:gd name="T7" fmla="*/ 0 h 2"/>
                      <a:gd name="T8" fmla="*/ 31503930 w 8"/>
                      <a:gd name="T9" fmla="*/ 0 h 2"/>
                      <a:gd name="T10" fmla="*/ 0 w 8"/>
                      <a:gd name="T11" fmla="*/ 15752957 h 2"/>
                      <a:gd name="T12" fmla="*/ 31503930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05" name="Freeform 32"/>
                  <p:cNvSpPr/>
                  <p:nvPr/>
                </p:nvSpPr>
                <p:spPr bwMode="auto">
                  <a:xfrm>
                    <a:off x="6145213" y="3335338"/>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06" name="Freeform 33"/>
                  <p:cNvSpPr/>
                  <p:nvPr/>
                </p:nvSpPr>
                <p:spPr bwMode="auto">
                  <a:xfrm>
                    <a:off x="6191251" y="3335338"/>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07" name="Freeform 36"/>
                  <p:cNvSpPr/>
                  <p:nvPr/>
                </p:nvSpPr>
                <p:spPr bwMode="auto">
                  <a:xfrm>
                    <a:off x="5791201"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08" name="Freeform 39"/>
                  <p:cNvSpPr/>
                  <p:nvPr/>
                </p:nvSpPr>
                <p:spPr bwMode="auto">
                  <a:xfrm>
                    <a:off x="5929313"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09" name="Freeform 40"/>
                  <p:cNvSpPr/>
                  <p:nvPr/>
                </p:nvSpPr>
                <p:spPr bwMode="auto">
                  <a:xfrm>
                    <a:off x="5973763"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10" name="Freeform 41"/>
                  <p:cNvSpPr/>
                  <p:nvPr/>
                </p:nvSpPr>
                <p:spPr bwMode="auto">
                  <a:xfrm>
                    <a:off x="6019801"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11" name="Freeform 42"/>
                  <p:cNvSpPr/>
                  <p:nvPr/>
                </p:nvSpPr>
                <p:spPr bwMode="auto">
                  <a:xfrm>
                    <a:off x="5815013"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12" name="Freeform 43"/>
                  <p:cNvSpPr/>
                  <p:nvPr/>
                </p:nvSpPr>
                <p:spPr bwMode="auto">
                  <a:xfrm>
                    <a:off x="5859463" y="3644901"/>
                    <a:ext cx="31750" cy="11113"/>
                  </a:xfrm>
                  <a:custGeom>
                    <a:avLst/>
                    <a:gdLst>
                      <a:gd name="T0" fmla="*/ 31503930 w 8"/>
                      <a:gd name="T1" fmla="*/ 41166258 h 3"/>
                      <a:gd name="T2" fmla="*/ 94503861 w 8"/>
                      <a:gd name="T3" fmla="*/ 41166258 h 3"/>
                      <a:gd name="T4" fmla="*/ 126007783 w 8"/>
                      <a:gd name="T5" fmla="*/ 27445404 h 3"/>
                      <a:gd name="T6" fmla="*/ 94503861 w 8"/>
                      <a:gd name="T7" fmla="*/ 0 h 3"/>
                      <a:gd name="T8" fmla="*/ 31503930 w 8"/>
                      <a:gd name="T9" fmla="*/ 0 h 3"/>
                      <a:gd name="T10" fmla="*/ 0 w 8"/>
                      <a:gd name="T11" fmla="*/ 27445404 h 3"/>
                      <a:gd name="T12" fmla="*/ 31503930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13" name="Freeform 44"/>
                  <p:cNvSpPr/>
                  <p:nvPr/>
                </p:nvSpPr>
                <p:spPr bwMode="auto">
                  <a:xfrm>
                    <a:off x="5905501"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14" name="Freeform 45"/>
                  <p:cNvSpPr/>
                  <p:nvPr/>
                </p:nvSpPr>
                <p:spPr bwMode="auto">
                  <a:xfrm>
                    <a:off x="5951538"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15" name="Freeform 46"/>
                  <p:cNvSpPr/>
                  <p:nvPr/>
                </p:nvSpPr>
                <p:spPr bwMode="auto">
                  <a:xfrm>
                    <a:off x="5997576"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16" name="Freeform 49"/>
                  <p:cNvSpPr/>
                  <p:nvPr/>
                </p:nvSpPr>
                <p:spPr bwMode="auto">
                  <a:xfrm>
                    <a:off x="6142038"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17" name="Freeform 50"/>
                  <p:cNvSpPr/>
                  <p:nvPr/>
                </p:nvSpPr>
                <p:spPr bwMode="auto">
                  <a:xfrm>
                    <a:off x="6188076"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18" name="Freeform 51"/>
                  <p:cNvSpPr/>
                  <p:nvPr/>
                </p:nvSpPr>
                <p:spPr bwMode="auto">
                  <a:xfrm>
                    <a:off x="6232526"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19" name="Freeform 52"/>
                  <p:cNvSpPr/>
                  <p:nvPr/>
                </p:nvSpPr>
                <p:spPr bwMode="auto">
                  <a:xfrm>
                    <a:off x="6278563"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20" name="Freeform 53"/>
                  <p:cNvSpPr/>
                  <p:nvPr/>
                </p:nvSpPr>
                <p:spPr bwMode="auto">
                  <a:xfrm>
                    <a:off x="6324601"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21" name="Freeform 54"/>
                  <p:cNvSpPr/>
                  <p:nvPr/>
                </p:nvSpPr>
                <p:spPr bwMode="auto">
                  <a:xfrm>
                    <a:off x="6370638"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22" name="Freeform 55"/>
                  <p:cNvSpPr/>
                  <p:nvPr/>
                </p:nvSpPr>
                <p:spPr bwMode="auto">
                  <a:xfrm>
                    <a:off x="6164263"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23" name="Freeform 56"/>
                  <p:cNvSpPr/>
                  <p:nvPr/>
                </p:nvSpPr>
                <p:spPr bwMode="auto">
                  <a:xfrm>
                    <a:off x="6210301"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24" name="Freeform 57"/>
                  <p:cNvSpPr/>
                  <p:nvPr/>
                </p:nvSpPr>
                <p:spPr bwMode="auto">
                  <a:xfrm>
                    <a:off x="6256338"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25" name="Freeform 58"/>
                  <p:cNvSpPr/>
                  <p:nvPr/>
                </p:nvSpPr>
                <p:spPr bwMode="auto">
                  <a:xfrm>
                    <a:off x="6300788" y="3721101"/>
                    <a:ext cx="31750" cy="7938"/>
                  </a:xfrm>
                  <a:custGeom>
                    <a:avLst/>
                    <a:gdLst>
                      <a:gd name="T0" fmla="*/ 31503930 w 8"/>
                      <a:gd name="T1" fmla="*/ 31505915 h 2"/>
                      <a:gd name="T2" fmla="*/ 94503861 w 8"/>
                      <a:gd name="T3" fmla="*/ 31505915 h 2"/>
                      <a:gd name="T4" fmla="*/ 126007783 w 8"/>
                      <a:gd name="T5" fmla="*/ 15752957 h 2"/>
                      <a:gd name="T6" fmla="*/ 94503861 w 8"/>
                      <a:gd name="T7" fmla="*/ 0 h 2"/>
                      <a:gd name="T8" fmla="*/ 31503930 w 8"/>
                      <a:gd name="T9" fmla="*/ 0 h 2"/>
                      <a:gd name="T10" fmla="*/ 0 w 8"/>
                      <a:gd name="T11" fmla="*/ 15752957 h 2"/>
                      <a:gd name="T12" fmla="*/ 31503930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26" name="Freeform 59"/>
                  <p:cNvSpPr/>
                  <p:nvPr/>
                </p:nvSpPr>
                <p:spPr bwMode="auto">
                  <a:xfrm>
                    <a:off x="6346826"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295" name="文本框 12"/>
                <p:cNvSpPr txBox="1">
                  <a:spLocks noChangeArrowheads="1"/>
                </p:cNvSpPr>
                <p:nvPr/>
              </p:nvSpPr>
              <p:spPr bwMode="auto">
                <a:xfrm>
                  <a:off x="7186929" y="6150609"/>
                  <a:ext cx="840104" cy="29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业务系统</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7" name="组合 115"/>
              <p:cNvGrpSpPr/>
              <p:nvPr/>
            </p:nvGrpSpPr>
            <p:grpSpPr>
              <a:xfrm>
                <a:off x="8161657" y="5928362"/>
                <a:ext cx="704214" cy="603091"/>
                <a:chOff x="8161655" y="5785485"/>
                <a:chExt cx="704214" cy="603091"/>
              </a:xfrm>
            </p:grpSpPr>
            <p:sp>
              <p:nvSpPr>
                <p:cNvPr id="253" name="AutoShape 20"/>
                <p:cNvSpPr>
                  <a:spLocks noChangeAspect="1" noChangeArrowheads="1" noTextEdit="1"/>
                </p:cNvSpPr>
                <p:nvPr/>
              </p:nvSpPr>
              <p:spPr bwMode="auto">
                <a:xfrm>
                  <a:off x="8335645" y="5785485"/>
                  <a:ext cx="375920" cy="3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54" name="Freeform 35"/>
                <p:cNvSpPr>
                  <a:spLocks noEditPoints="1"/>
                </p:cNvSpPr>
                <p:nvPr/>
              </p:nvSpPr>
              <p:spPr bwMode="auto">
                <a:xfrm>
                  <a:off x="8337331" y="5951404"/>
                  <a:ext cx="186275" cy="154128"/>
                </a:xfrm>
                <a:custGeom>
                  <a:avLst/>
                  <a:gdLst>
                    <a:gd name="T0" fmla="*/ 1294279564 w 92"/>
                    <a:gd name="T1" fmla="*/ 964380690 h 76"/>
                    <a:gd name="T2" fmla="*/ 1236109117 w 92"/>
                    <a:gd name="T3" fmla="*/ 891320523 h 76"/>
                    <a:gd name="T4" fmla="*/ 1192479376 w 92"/>
                    <a:gd name="T5" fmla="*/ 891320523 h 76"/>
                    <a:gd name="T6" fmla="*/ 1148853448 w 92"/>
                    <a:gd name="T7" fmla="*/ 803650615 h 76"/>
                    <a:gd name="T8" fmla="*/ 1003431145 w 92"/>
                    <a:gd name="T9" fmla="*/ 803650615 h 76"/>
                    <a:gd name="T10" fmla="*/ 1003431145 w 92"/>
                    <a:gd name="T11" fmla="*/ 759813750 h 76"/>
                    <a:gd name="T12" fmla="*/ 1090683001 w 92"/>
                    <a:gd name="T13" fmla="*/ 759813750 h 76"/>
                    <a:gd name="T14" fmla="*/ 1163397966 w 92"/>
                    <a:gd name="T15" fmla="*/ 701367145 h 76"/>
                    <a:gd name="T16" fmla="*/ 1163397966 w 92"/>
                    <a:gd name="T17" fmla="*/ 58446620 h 76"/>
                    <a:gd name="T18" fmla="*/ 1090683001 w 92"/>
                    <a:gd name="T19" fmla="*/ 0 h 76"/>
                    <a:gd name="T20" fmla="*/ 247222550 w 92"/>
                    <a:gd name="T21" fmla="*/ 0 h 76"/>
                    <a:gd name="T22" fmla="*/ 174507586 w 92"/>
                    <a:gd name="T23" fmla="*/ 58446620 h 76"/>
                    <a:gd name="T24" fmla="*/ 174507586 w 92"/>
                    <a:gd name="T25" fmla="*/ 701367145 h 76"/>
                    <a:gd name="T26" fmla="*/ 247222550 w 92"/>
                    <a:gd name="T27" fmla="*/ 759813750 h 76"/>
                    <a:gd name="T28" fmla="*/ 334478280 w 92"/>
                    <a:gd name="T29" fmla="*/ 759813750 h 76"/>
                    <a:gd name="T30" fmla="*/ 334478280 w 92"/>
                    <a:gd name="T31" fmla="*/ 803650615 h 76"/>
                    <a:gd name="T32" fmla="*/ 189052104 w 92"/>
                    <a:gd name="T33" fmla="*/ 803650615 h 76"/>
                    <a:gd name="T34" fmla="*/ 145426176 w 92"/>
                    <a:gd name="T35" fmla="*/ 891320523 h 76"/>
                    <a:gd name="T36" fmla="*/ 101796404 w 92"/>
                    <a:gd name="T37" fmla="*/ 891320523 h 76"/>
                    <a:gd name="T38" fmla="*/ 43625943 w 92"/>
                    <a:gd name="T39" fmla="*/ 964380690 h 76"/>
                    <a:gd name="T40" fmla="*/ 0 w 92"/>
                    <a:gd name="T41" fmla="*/ 1052050837 h 76"/>
                    <a:gd name="T42" fmla="*/ 58170461 w 92"/>
                    <a:gd name="T43" fmla="*/ 1110497442 h 76"/>
                    <a:gd name="T44" fmla="*/ 1279735046 w 92"/>
                    <a:gd name="T45" fmla="*/ 1110497442 h 76"/>
                    <a:gd name="T46" fmla="*/ 1337905492 w 92"/>
                    <a:gd name="T47" fmla="*/ 1052050837 h 76"/>
                    <a:gd name="T48" fmla="*/ 1294279564 w 92"/>
                    <a:gd name="T49" fmla="*/ 964380690 h 76"/>
                    <a:gd name="T50" fmla="*/ 247222550 w 92"/>
                    <a:gd name="T51" fmla="*/ 715976885 h 76"/>
                    <a:gd name="T52" fmla="*/ 218137327 w 92"/>
                    <a:gd name="T53" fmla="*/ 701367145 h 76"/>
                    <a:gd name="T54" fmla="*/ 218137327 w 92"/>
                    <a:gd name="T55" fmla="*/ 58446620 h 76"/>
                    <a:gd name="T56" fmla="*/ 247222550 w 92"/>
                    <a:gd name="T57" fmla="*/ 29223310 h 76"/>
                    <a:gd name="T58" fmla="*/ 1090683001 w 92"/>
                    <a:gd name="T59" fmla="*/ 29223310 h 76"/>
                    <a:gd name="T60" fmla="*/ 1119768224 w 92"/>
                    <a:gd name="T61" fmla="*/ 58446620 h 76"/>
                    <a:gd name="T62" fmla="*/ 1119768224 w 92"/>
                    <a:gd name="T63" fmla="*/ 701367145 h 76"/>
                    <a:gd name="T64" fmla="*/ 1090683001 w 92"/>
                    <a:gd name="T65" fmla="*/ 715976885 h 76"/>
                    <a:gd name="T66" fmla="*/ 247222550 w 92"/>
                    <a:gd name="T67" fmla="*/ 715976885 h 76"/>
                    <a:gd name="T68" fmla="*/ 1119768224 w 92"/>
                    <a:gd name="T69" fmla="*/ 847483658 h 76"/>
                    <a:gd name="T70" fmla="*/ 1163397966 w 92"/>
                    <a:gd name="T71" fmla="*/ 935157388 h 76"/>
                    <a:gd name="T72" fmla="*/ 1236109117 w 92"/>
                    <a:gd name="T73" fmla="*/ 935157388 h 76"/>
                    <a:gd name="T74" fmla="*/ 1265194341 w 92"/>
                    <a:gd name="T75" fmla="*/ 964380690 h 76"/>
                    <a:gd name="T76" fmla="*/ 1265194341 w 92"/>
                    <a:gd name="T77" fmla="*/ 964380690 h 76"/>
                    <a:gd name="T78" fmla="*/ 1308820269 w 92"/>
                    <a:gd name="T79" fmla="*/ 1052050837 h 76"/>
                    <a:gd name="T80" fmla="*/ 1279735046 w 92"/>
                    <a:gd name="T81" fmla="*/ 1081274139 h 76"/>
                    <a:gd name="T82" fmla="*/ 58170461 w 92"/>
                    <a:gd name="T83" fmla="*/ 1081274139 h 76"/>
                    <a:gd name="T84" fmla="*/ 29085231 w 92"/>
                    <a:gd name="T85" fmla="*/ 1052050837 h 76"/>
                    <a:gd name="T86" fmla="*/ 72711181 w 92"/>
                    <a:gd name="T87" fmla="*/ 964380690 h 76"/>
                    <a:gd name="T88" fmla="*/ 72711181 w 92"/>
                    <a:gd name="T89" fmla="*/ 964380690 h 76"/>
                    <a:gd name="T90" fmla="*/ 101796404 w 92"/>
                    <a:gd name="T91" fmla="*/ 935157388 h 76"/>
                    <a:gd name="T92" fmla="*/ 174507586 w 92"/>
                    <a:gd name="T93" fmla="*/ 935157388 h 76"/>
                    <a:gd name="T94" fmla="*/ 218137327 w 92"/>
                    <a:gd name="T95" fmla="*/ 847483658 h 76"/>
                    <a:gd name="T96" fmla="*/ 378104208 w 92"/>
                    <a:gd name="T97" fmla="*/ 847483658 h 76"/>
                    <a:gd name="T98" fmla="*/ 378104208 w 92"/>
                    <a:gd name="T99" fmla="*/ 789037053 h 76"/>
                    <a:gd name="T100" fmla="*/ 959801165 w 92"/>
                    <a:gd name="T101" fmla="*/ 789037053 h 7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2"/>
                    <a:gd name="T154" fmla="*/ 0 h 76"/>
                    <a:gd name="T155" fmla="*/ 92 w 92"/>
                    <a:gd name="T156" fmla="*/ 76 h 7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2" h="76">
                      <a:moveTo>
                        <a:pt x="89" y="66"/>
                      </a:moveTo>
                      <a:cubicBezTo>
                        <a:pt x="89" y="63"/>
                        <a:pt x="88" y="61"/>
                        <a:pt x="85" y="61"/>
                      </a:cubicBezTo>
                      <a:cubicBezTo>
                        <a:pt x="82" y="61"/>
                        <a:pt x="82" y="61"/>
                        <a:pt x="82" y="61"/>
                      </a:cubicBezTo>
                      <a:cubicBezTo>
                        <a:pt x="79" y="55"/>
                        <a:pt x="79" y="55"/>
                        <a:pt x="79" y="55"/>
                      </a:cubicBezTo>
                      <a:cubicBezTo>
                        <a:pt x="69" y="55"/>
                        <a:pt x="69" y="55"/>
                        <a:pt x="69" y="55"/>
                      </a:cubicBezTo>
                      <a:cubicBezTo>
                        <a:pt x="69" y="52"/>
                        <a:pt x="69" y="52"/>
                        <a:pt x="69" y="52"/>
                      </a:cubicBezTo>
                      <a:cubicBezTo>
                        <a:pt x="75" y="52"/>
                        <a:pt x="75" y="52"/>
                        <a:pt x="75" y="52"/>
                      </a:cubicBezTo>
                      <a:cubicBezTo>
                        <a:pt x="78" y="52"/>
                        <a:pt x="80" y="50"/>
                        <a:pt x="80" y="48"/>
                      </a:cubicBezTo>
                      <a:cubicBezTo>
                        <a:pt x="80" y="4"/>
                        <a:pt x="80" y="4"/>
                        <a:pt x="80" y="4"/>
                      </a:cubicBezTo>
                      <a:cubicBezTo>
                        <a:pt x="80" y="2"/>
                        <a:pt x="78" y="0"/>
                        <a:pt x="75" y="0"/>
                      </a:cubicBezTo>
                      <a:cubicBezTo>
                        <a:pt x="17" y="0"/>
                        <a:pt x="17" y="0"/>
                        <a:pt x="17" y="0"/>
                      </a:cubicBezTo>
                      <a:cubicBezTo>
                        <a:pt x="14" y="0"/>
                        <a:pt x="12" y="2"/>
                        <a:pt x="12" y="4"/>
                      </a:cubicBezTo>
                      <a:cubicBezTo>
                        <a:pt x="12" y="48"/>
                        <a:pt x="12" y="48"/>
                        <a:pt x="12" y="48"/>
                      </a:cubicBezTo>
                      <a:cubicBezTo>
                        <a:pt x="12" y="50"/>
                        <a:pt x="14" y="52"/>
                        <a:pt x="17" y="52"/>
                      </a:cubicBezTo>
                      <a:cubicBezTo>
                        <a:pt x="23" y="52"/>
                        <a:pt x="23" y="52"/>
                        <a:pt x="23" y="52"/>
                      </a:cubicBezTo>
                      <a:cubicBezTo>
                        <a:pt x="23" y="55"/>
                        <a:pt x="23" y="55"/>
                        <a:pt x="23" y="55"/>
                      </a:cubicBezTo>
                      <a:cubicBezTo>
                        <a:pt x="13" y="55"/>
                        <a:pt x="13" y="55"/>
                        <a:pt x="13" y="55"/>
                      </a:cubicBezTo>
                      <a:cubicBezTo>
                        <a:pt x="10" y="61"/>
                        <a:pt x="10" y="61"/>
                        <a:pt x="10" y="61"/>
                      </a:cubicBezTo>
                      <a:cubicBezTo>
                        <a:pt x="7" y="61"/>
                        <a:pt x="7" y="61"/>
                        <a:pt x="7" y="61"/>
                      </a:cubicBezTo>
                      <a:cubicBezTo>
                        <a:pt x="4" y="61"/>
                        <a:pt x="3" y="63"/>
                        <a:pt x="3" y="66"/>
                      </a:cubicBezTo>
                      <a:cubicBezTo>
                        <a:pt x="0" y="72"/>
                        <a:pt x="0" y="72"/>
                        <a:pt x="0" y="72"/>
                      </a:cubicBezTo>
                      <a:cubicBezTo>
                        <a:pt x="0" y="75"/>
                        <a:pt x="1" y="76"/>
                        <a:pt x="4" y="76"/>
                      </a:cubicBezTo>
                      <a:cubicBezTo>
                        <a:pt x="88" y="76"/>
                        <a:pt x="88" y="76"/>
                        <a:pt x="88" y="76"/>
                      </a:cubicBezTo>
                      <a:cubicBezTo>
                        <a:pt x="91" y="76"/>
                        <a:pt x="92" y="75"/>
                        <a:pt x="92" y="72"/>
                      </a:cubicBezTo>
                      <a:lnTo>
                        <a:pt x="89" y="66"/>
                      </a:lnTo>
                      <a:close/>
                      <a:moveTo>
                        <a:pt x="17" y="49"/>
                      </a:moveTo>
                      <a:cubicBezTo>
                        <a:pt x="15" y="49"/>
                        <a:pt x="15" y="49"/>
                        <a:pt x="15" y="48"/>
                      </a:cubicBezTo>
                      <a:cubicBezTo>
                        <a:pt x="15" y="4"/>
                        <a:pt x="15" y="4"/>
                        <a:pt x="15" y="4"/>
                      </a:cubicBezTo>
                      <a:cubicBezTo>
                        <a:pt x="15" y="3"/>
                        <a:pt x="15" y="2"/>
                        <a:pt x="17" y="2"/>
                      </a:cubicBezTo>
                      <a:cubicBezTo>
                        <a:pt x="75" y="2"/>
                        <a:pt x="75" y="2"/>
                        <a:pt x="75" y="2"/>
                      </a:cubicBezTo>
                      <a:cubicBezTo>
                        <a:pt x="77" y="2"/>
                        <a:pt x="77" y="3"/>
                        <a:pt x="77" y="4"/>
                      </a:cubicBezTo>
                      <a:cubicBezTo>
                        <a:pt x="77" y="48"/>
                        <a:pt x="77" y="48"/>
                        <a:pt x="77" y="48"/>
                      </a:cubicBezTo>
                      <a:cubicBezTo>
                        <a:pt x="77" y="49"/>
                        <a:pt x="77" y="49"/>
                        <a:pt x="75" y="49"/>
                      </a:cubicBezTo>
                      <a:lnTo>
                        <a:pt x="17" y="49"/>
                      </a:lnTo>
                      <a:close/>
                      <a:moveTo>
                        <a:pt x="77" y="58"/>
                      </a:moveTo>
                      <a:cubicBezTo>
                        <a:pt x="78" y="59"/>
                        <a:pt x="80" y="64"/>
                        <a:pt x="80" y="64"/>
                      </a:cubicBezTo>
                      <a:cubicBezTo>
                        <a:pt x="85" y="64"/>
                        <a:pt x="85" y="64"/>
                        <a:pt x="85" y="64"/>
                      </a:cubicBezTo>
                      <a:cubicBezTo>
                        <a:pt x="86" y="64"/>
                        <a:pt x="87" y="65"/>
                        <a:pt x="87" y="66"/>
                      </a:cubicBezTo>
                      <a:cubicBezTo>
                        <a:pt x="87" y="66"/>
                        <a:pt x="87" y="66"/>
                        <a:pt x="87" y="66"/>
                      </a:cubicBezTo>
                      <a:cubicBezTo>
                        <a:pt x="87" y="66"/>
                        <a:pt x="89" y="71"/>
                        <a:pt x="90" y="72"/>
                      </a:cubicBezTo>
                      <a:cubicBezTo>
                        <a:pt x="90" y="73"/>
                        <a:pt x="89" y="74"/>
                        <a:pt x="88" y="74"/>
                      </a:cubicBezTo>
                      <a:cubicBezTo>
                        <a:pt x="4" y="74"/>
                        <a:pt x="4" y="74"/>
                        <a:pt x="4" y="74"/>
                      </a:cubicBezTo>
                      <a:cubicBezTo>
                        <a:pt x="3" y="74"/>
                        <a:pt x="2" y="73"/>
                        <a:pt x="2" y="72"/>
                      </a:cubicBezTo>
                      <a:cubicBezTo>
                        <a:pt x="3" y="71"/>
                        <a:pt x="5" y="66"/>
                        <a:pt x="5" y="66"/>
                      </a:cubicBezTo>
                      <a:cubicBezTo>
                        <a:pt x="5" y="66"/>
                        <a:pt x="5" y="66"/>
                        <a:pt x="5" y="66"/>
                      </a:cubicBezTo>
                      <a:cubicBezTo>
                        <a:pt x="5" y="65"/>
                        <a:pt x="6" y="64"/>
                        <a:pt x="7" y="64"/>
                      </a:cubicBezTo>
                      <a:cubicBezTo>
                        <a:pt x="12" y="64"/>
                        <a:pt x="12" y="64"/>
                        <a:pt x="12" y="64"/>
                      </a:cubicBezTo>
                      <a:cubicBezTo>
                        <a:pt x="12" y="64"/>
                        <a:pt x="14" y="59"/>
                        <a:pt x="15" y="58"/>
                      </a:cubicBezTo>
                      <a:cubicBezTo>
                        <a:pt x="17" y="58"/>
                        <a:pt x="26" y="58"/>
                        <a:pt x="26" y="58"/>
                      </a:cubicBezTo>
                      <a:cubicBezTo>
                        <a:pt x="26" y="58"/>
                        <a:pt x="26" y="54"/>
                        <a:pt x="26" y="54"/>
                      </a:cubicBezTo>
                      <a:cubicBezTo>
                        <a:pt x="30" y="54"/>
                        <a:pt x="62" y="54"/>
                        <a:pt x="66" y="54"/>
                      </a:cubicBezTo>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2">
                        <a:lumMod val="60000"/>
                        <a:lumOff val="40000"/>
                      </a:schemeClr>
                    </a:solidFill>
                    <a:latin typeface="微软雅黑" panose="020B0503020204020204" pitchFamily="34" charset="-122"/>
                    <a:ea typeface="微软雅黑" panose="020B0503020204020204" pitchFamily="34" charset="-122"/>
                  </a:endParaRPr>
                </a:p>
              </p:txBody>
            </p:sp>
            <p:grpSp>
              <p:nvGrpSpPr>
                <p:cNvPr id="255" name="组合 83"/>
                <p:cNvGrpSpPr/>
                <p:nvPr/>
              </p:nvGrpSpPr>
              <p:grpSpPr bwMode="auto">
                <a:xfrm>
                  <a:off x="8361774" y="5785485"/>
                  <a:ext cx="348105" cy="361315"/>
                  <a:chOff x="5791201" y="3090863"/>
                  <a:chExt cx="655637" cy="681038"/>
                </a:xfrm>
              </p:grpSpPr>
              <p:sp>
                <p:nvSpPr>
                  <p:cNvPr id="257" name="Freeform 22"/>
                  <p:cNvSpPr/>
                  <p:nvPr/>
                </p:nvSpPr>
                <p:spPr bwMode="auto">
                  <a:xfrm>
                    <a:off x="6008688" y="3113088"/>
                    <a:ext cx="212725" cy="157163"/>
                  </a:xfrm>
                  <a:custGeom>
                    <a:avLst/>
                    <a:gdLst>
                      <a:gd name="T0" fmla="*/ 735922174 w 56"/>
                      <a:gd name="T1" fmla="*/ 0 h 41"/>
                      <a:gd name="T2" fmla="*/ 57720649 w 56"/>
                      <a:gd name="T3" fmla="*/ 0 h 41"/>
                      <a:gd name="T4" fmla="*/ 0 w 56"/>
                      <a:gd name="T5" fmla="*/ 73467955 h 41"/>
                      <a:gd name="T6" fmla="*/ 0 w 56"/>
                      <a:gd name="T7" fmla="*/ 528976202 h 41"/>
                      <a:gd name="T8" fmla="*/ 57720649 w 56"/>
                      <a:gd name="T9" fmla="*/ 602444127 h 41"/>
                      <a:gd name="T10" fmla="*/ 735922174 w 56"/>
                      <a:gd name="T11" fmla="*/ 602444127 h 41"/>
                      <a:gd name="T12" fmla="*/ 808070118 w 56"/>
                      <a:gd name="T13" fmla="*/ 528976202 h 41"/>
                      <a:gd name="T14" fmla="*/ 808070118 w 56"/>
                      <a:gd name="T15" fmla="*/ 73467955 h 41"/>
                      <a:gd name="T16" fmla="*/ 735922174 w 56"/>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41"/>
                      <a:gd name="T29" fmla="*/ 56 w 56"/>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41">
                        <a:moveTo>
                          <a:pt x="51" y="0"/>
                        </a:moveTo>
                        <a:cubicBezTo>
                          <a:pt x="4" y="0"/>
                          <a:pt x="4" y="0"/>
                          <a:pt x="4" y="0"/>
                        </a:cubicBezTo>
                        <a:cubicBezTo>
                          <a:pt x="2" y="0"/>
                          <a:pt x="0" y="2"/>
                          <a:pt x="0" y="5"/>
                        </a:cubicBezTo>
                        <a:cubicBezTo>
                          <a:pt x="0" y="36"/>
                          <a:pt x="0" y="36"/>
                          <a:pt x="0" y="36"/>
                        </a:cubicBezTo>
                        <a:cubicBezTo>
                          <a:pt x="0" y="39"/>
                          <a:pt x="2" y="41"/>
                          <a:pt x="4" y="41"/>
                        </a:cubicBezTo>
                        <a:cubicBezTo>
                          <a:pt x="51" y="41"/>
                          <a:pt x="51" y="41"/>
                          <a:pt x="51" y="41"/>
                        </a:cubicBezTo>
                        <a:cubicBezTo>
                          <a:pt x="54" y="41"/>
                          <a:pt x="56" y="39"/>
                          <a:pt x="56" y="36"/>
                        </a:cubicBezTo>
                        <a:cubicBezTo>
                          <a:pt x="56" y="5"/>
                          <a:pt x="56" y="5"/>
                          <a:pt x="56" y="5"/>
                        </a:cubicBezTo>
                        <a:cubicBezTo>
                          <a:pt x="56" y="2"/>
                          <a:pt x="54" y="0"/>
                          <a:pt x="51"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258" name="Freeform 23"/>
                  <p:cNvSpPr/>
                  <p:nvPr/>
                </p:nvSpPr>
                <p:spPr bwMode="auto">
                  <a:xfrm>
                    <a:off x="5984876" y="3351213"/>
                    <a:ext cx="31750" cy="11113"/>
                  </a:xfrm>
                  <a:custGeom>
                    <a:avLst/>
                    <a:gdLst>
                      <a:gd name="T0" fmla="*/ 94503861 w 8"/>
                      <a:gd name="T1" fmla="*/ 0 h 3"/>
                      <a:gd name="T2" fmla="*/ 15751965 w 8"/>
                      <a:gd name="T3" fmla="*/ 0 h 3"/>
                      <a:gd name="T4" fmla="*/ 0 w 8"/>
                      <a:gd name="T5" fmla="*/ 13720850 h 3"/>
                      <a:gd name="T6" fmla="*/ 15751965 w 8"/>
                      <a:gd name="T7" fmla="*/ 41166258 h 3"/>
                      <a:gd name="T8" fmla="*/ 94503861 w 8"/>
                      <a:gd name="T9" fmla="*/ 41166258 h 3"/>
                      <a:gd name="T10" fmla="*/ 126007783 w 8"/>
                      <a:gd name="T11" fmla="*/ 13720850 h 3"/>
                      <a:gd name="T12" fmla="*/ 94503861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59" name="Freeform 24"/>
                  <p:cNvSpPr/>
                  <p:nvPr/>
                </p:nvSpPr>
                <p:spPr bwMode="auto">
                  <a:xfrm>
                    <a:off x="6030913" y="3351213"/>
                    <a:ext cx="30163" cy="11113"/>
                  </a:xfrm>
                  <a:custGeom>
                    <a:avLst/>
                    <a:gdLst>
                      <a:gd name="T0" fmla="*/ 85293412 w 8"/>
                      <a:gd name="T1" fmla="*/ 0 h 3"/>
                      <a:gd name="T2" fmla="*/ 14214311 w 8"/>
                      <a:gd name="T3" fmla="*/ 0 h 3"/>
                      <a:gd name="T4" fmla="*/ 0 w 8"/>
                      <a:gd name="T5" fmla="*/ 13720850 h 3"/>
                      <a:gd name="T6" fmla="*/ 14214311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60" name="Freeform 25"/>
                  <p:cNvSpPr/>
                  <p:nvPr/>
                </p:nvSpPr>
                <p:spPr bwMode="auto">
                  <a:xfrm>
                    <a:off x="6076951"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61" name="Freeform 26"/>
                  <p:cNvSpPr/>
                  <p:nvPr/>
                </p:nvSpPr>
                <p:spPr bwMode="auto">
                  <a:xfrm>
                    <a:off x="6122988"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62" name="Freeform 27"/>
                  <p:cNvSpPr/>
                  <p:nvPr/>
                </p:nvSpPr>
                <p:spPr bwMode="auto">
                  <a:xfrm>
                    <a:off x="6169026"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63" name="Freeform 28"/>
                  <p:cNvSpPr/>
                  <p:nvPr/>
                </p:nvSpPr>
                <p:spPr bwMode="auto">
                  <a:xfrm>
                    <a:off x="6213476"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64" name="Freeform 29"/>
                  <p:cNvSpPr/>
                  <p:nvPr/>
                </p:nvSpPr>
                <p:spPr bwMode="auto">
                  <a:xfrm>
                    <a:off x="6008688" y="3335338"/>
                    <a:ext cx="30163" cy="7938"/>
                  </a:xfrm>
                  <a:custGeom>
                    <a:avLst/>
                    <a:gdLst>
                      <a:gd name="T0" fmla="*/ 14214311 w 8"/>
                      <a:gd name="T1" fmla="*/ 31505915 h 2"/>
                      <a:gd name="T2" fmla="*/ 85293412 w 8"/>
                      <a:gd name="T3" fmla="*/ 31505915 h 2"/>
                      <a:gd name="T4" fmla="*/ 113725796 w 8"/>
                      <a:gd name="T5" fmla="*/ 15752957 h 2"/>
                      <a:gd name="T6" fmla="*/ 85293412 w 8"/>
                      <a:gd name="T7" fmla="*/ 0 h 2"/>
                      <a:gd name="T8" fmla="*/ 14214311 w 8"/>
                      <a:gd name="T9" fmla="*/ 0 h 2"/>
                      <a:gd name="T10" fmla="*/ 0 w 8"/>
                      <a:gd name="T11" fmla="*/ 15752957 h 2"/>
                      <a:gd name="T12" fmla="*/ 14214311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65" name="Freeform 30"/>
                  <p:cNvSpPr/>
                  <p:nvPr/>
                </p:nvSpPr>
                <p:spPr bwMode="auto">
                  <a:xfrm>
                    <a:off x="6054726" y="3335338"/>
                    <a:ext cx="30163" cy="7938"/>
                  </a:xfrm>
                  <a:custGeom>
                    <a:avLst/>
                    <a:gdLst>
                      <a:gd name="T0" fmla="*/ 14214311 w 8"/>
                      <a:gd name="T1" fmla="*/ 31505915 h 2"/>
                      <a:gd name="T2" fmla="*/ 85293412 w 8"/>
                      <a:gd name="T3" fmla="*/ 31505915 h 2"/>
                      <a:gd name="T4" fmla="*/ 113725796 w 8"/>
                      <a:gd name="T5" fmla="*/ 15752957 h 2"/>
                      <a:gd name="T6" fmla="*/ 85293412 w 8"/>
                      <a:gd name="T7" fmla="*/ 0 h 2"/>
                      <a:gd name="T8" fmla="*/ 14214311 w 8"/>
                      <a:gd name="T9" fmla="*/ 0 h 2"/>
                      <a:gd name="T10" fmla="*/ 0 w 8"/>
                      <a:gd name="T11" fmla="*/ 15752957 h 2"/>
                      <a:gd name="T12" fmla="*/ 14214311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66" name="Freeform 31"/>
                  <p:cNvSpPr/>
                  <p:nvPr/>
                </p:nvSpPr>
                <p:spPr bwMode="auto">
                  <a:xfrm>
                    <a:off x="6099176" y="3335338"/>
                    <a:ext cx="31750" cy="7938"/>
                  </a:xfrm>
                  <a:custGeom>
                    <a:avLst/>
                    <a:gdLst>
                      <a:gd name="T0" fmla="*/ 31503930 w 8"/>
                      <a:gd name="T1" fmla="*/ 31505915 h 2"/>
                      <a:gd name="T2" fmla="*/ 94503861 w 8"/>
                      <a:gd name="T3" fmla="*/ 31505915 h 2"/>
                      <a:gd name="T4" fmla="*/ 126007783 w 8"/>
                      <a:gd name="T5" fmla="*/ 15752957 h 2"/>
                      <a:gd name="T6" fmla="*/ 94503861 w 8"/>
                      <a:gd name="T7" fmla="*/ 0 h 2"/>
                      <a:gd name="T8" fmla="*/ 31503930 w 8"/>
                      <a:gd name="T9" fmla="*/ 0 h 2"/>
                      <a:gd name="T10" fmla="*/ 0 w 8"/>
                      <a:gd name="T11" fmla="*/ 15752957 h 2"/>
                      <a:gd name="T12" fmla="*/ 31503930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67" name="Freeform 32"/>
                  <p:cNvSpPr/>
                  <p:nvPr/>
                </p:nvSpPr>
                <p:spPr bwMode="auto">
                  <a:xfrm>
                    <a:off x="6145213" y="3335338"/>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68" name="Freeform 33"/>
                  <p:cNvSpPr/>
                  <p:nvPr/>
                </p:nvSpPr>
                <p:spPr bwMode="auto">
                  <a:xfrm>
                    <a:off x="6191251" y="3335338"/>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69" name="Freeform 34"/>
                  <p:cNvSpPr/>
                  <p:nvPr/>
                </p:nvSpPr>
                <p:spPr bwMode="auto">
                  <a:xfrm>
                    <a:off x="5815013" y="3427413"/>
                    <a:ext cx="212725" cy="152400"/>
                  </a:xfrm>
                  <a:custGeom>
                    <a:avLst/>
                    <a:gdLst>
                      <a:gd name="T0" fmla="*/ 750349484 w 56"/>
                      <a:gd name="T1" fmla="*/ 0 h 40"/>
                      <a:gd name="T2" fmla="*/ 57720649 w 56"/>
                      <a:gd name="T3" fmla="*/ 0 h 40"/>
                      <a:gd name="T4" fmla="*/ 0 w 56"/>
                      <a:gd name="T5" fmla="*/ 58064393 h 40"/>
                      <a:gd name="T6" fmla="*/ 0 w 56"/>
                      <a:gd name="T7" fmla="*/ 522579639 h 40"/>
                      <a:gd name="T8" fmla="*/ 57720649 w 56"/>
                      <a:gd name="T9" fmla="*/ 580644017 h 40"/>
                      <a:gd name="T10" fmla="*/ 750349484 w 56"/>
                      <a:gd name="T11" fmla="*/ 580644017 h 40"/>
                      <a:gd name="T12" fmla="*/ 808070118 w 56"/>
                      <a:gd name="T13" fmla="*/ 522579639 h 40"/>
                      <a:gd name="T14" fmla="*/ 808070118 w 56"/>
                      <a:gd name="T15" fmla="*/ 58064393 h 40"/>
                      <a:gd name="T16" fmla="*/ 750349484 w 56"/>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40"/>
                      <a:gd name="T29" fmla="*/ 56 w 56"/>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40">
                        <a:moveTo>
                          <a:pt x="52" y="0"/>
                        </a:moveTo>
                        <a:cubicBezTo>
                          <a:pt x="4" y="0"/>
                          <a:pt x="4" y="0"/>
                          <a:pt x="4" y="0"/>
                        </a:cubicBezTo>
                        <a:cubicBezTo>
                          <a:pt x="2" y="0"/>
                          <a:pt x="0" y="2"/>
                          <a:pt x="0" y="4"/>
                        </a:cubicBezTo>
                        <a:cubicBezTo>
                          <a:pt x="0" y="36"/>
                          <a:pt x="0" y="36"/>
                          <a:pt x="0" y="36"/>
                        </a:cubicBezTo>
                        <a:cubicBezTo>
                          <a:pt x="0" y="38"/>
                          <a:pt x="2" y="40"/>
                          <a:pt x="4" y="40"/>
                        </a:cubicBezTo>
                        <a:cubicBezTo>
                          <a:pt x="52" y="40"/>
                          <a:pt x="52" y="40"/>
                          <a:pt x="52" y="40"/>
                        </a:cubicBezTo>
                        <a:cubicBezTo>
                          <a:pt x="54" y="40"/>
                          <a:pt x="56" y="38"/>
                          <a:pt x="56" y="36"/>
                        </a:cubicBezTo>
                        <a:cubicBezTo>
                          <a:pt x="56" y="4"/>
                          <a:pt x="56" y="4"/>
                          <a:pt x="56" y="4"/>
                        </a:cubicBezTo>
                        <a:cubicBezTo>
                          <a:pt x="56" y="2"/>
                          <a:pt x="54" y="0"/>
                          <a:pt x="52"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70" name="Freeform 36"/>
                  <p:cNvSpPr/>
                  <p:nvPr/>
                </p:nvSpPr>
                <p:spPr bwMode="auto">
                  <a:xfrm>
                    <a:off x="5791201"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71" name="Freeform 37"/>
                  <p:cNvSpPr/>
                  <p:nvPr/>
                </p:nvSpPr>
                <p:spPr bwMode="auto">
                  <a:xfrm>
                    <a:off x="5837238"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72" name="Freeform 38"/>
                  <p:cNvSpPr/>
                  <p:nvPr/>
                </p:nvSpPr>
                <p:spPr bwMode="auto">
                  <a:xfrm>
                    <a:off x="5883276"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73" name="Freeform 39"/>
                  <p:cNvSpPr/>
                  <p:nvPr/>
                </p:nvSpPr>
                <p:spPr bwMode="auto">
                  <a:xfrm>
                    <a:off x="5929313"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74" name="Freeform 40"/>
                  <p:cNvSpPr/>
                  <p:nvPr/>
                </p:nvSpPr>
                <p:spPr bwMode="auto">
                  <a:xfrm>
                    <a:off x="5973763"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75" name="Freeform 41"/>
                  <p:cNvSpPr/>
                  <p:nvPr/>
                </p:nvSpPr>
                <p:spPr bwMode="auto">
                  <a:xfrm>
                    <a:off x="6019801"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76" name="Freeform 42"/>
                  <p:cNvSpPr/>
                  <p:nvPr/>
                </p:nvSpPr>
                <p:spPr bwMode="auto">
                  <a:xfrm>
                    <a:off x="5815013"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77" name="Freeform 43"/>
                  <p:cNvSpPr/>
                  <p:nvPr/>
                </p:nvSpPr>
                <p:spPr bwMode="auto">
                  <a:xfrm>
                    <a:off x="5859463" y="3644901"/>
                    <a:ext cx="31750" cy="11113"/>
                  </a:xfrm>
                  <a:custGeom>
                    <a:avLst/>
                    <a:gdLst>
                      <a:gd name="T0" fmla="*/ 31503930 w 8"/>
                      <a:gd name="T1" fmla="*/ 41166258 h 3"/>
                      <a:gd name="T2" fmla="*/ 94503861 w 8"/>
                      <a:gd name="T3" fmla="*/ 41166258 h 3"/>
                      <a:gd name="T4" fmla="*/ 126007783 w 8"/>
                      <a:gd name="T5" fmla="*/ 27445404 h 3"/>
                      <a:gd name="T6" fmla="*/ 94503861 w 8"/>
                      <a:gd name="T7" fmla="*/ 0 h 3"/>
                      <a:gd name="T8" fmla="*/ 31503930 w 8"/>
                      <a:gd name="T9" fmla="*/ 0 h 3"/>
                      <a:gd name="T10" fmla="*/ 0 w 8"/>
                      <a:gd name="T11" fmla="*/ 27445404 h 3"/>
                      <a:gd name="T12" fmla="*/ 31503930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78" name="Freeform 44"/>
                  <p:cNvSpPr/>
                  <p:nvPr/>
                </p:nvSpPr>
                <p:spPr bwMode="auto">
                  <a:xfrm>
                    <a:off x="5905501"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79" name="Freeform 45"/>
                  <p:cNvSpPr/>
                  <p:nvPr/>
                </p:nvSpPr>
                <p:spPr bwMode="auto">
                  <a:xfrm>
                    <a:off x="5951538"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80" name="Freeform 46"/>
                  <p:cNvSpPr/>
                  <p:nvPr/>
                </p:nvSpPr>
                <p:spPr bwMode="auto">
                  <a:xfrm>
                    <a:off x="5997576"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81" name="Freeform 47"/>
                  <p:cNvSpPr/>
                  <p:nvPr/>
                </p:nvSpPr>
                <p:spPr bwMode="auto">
                  <a:xfrm>
                    <a:off x="6164263" y="3500438"/>
                    <a:ext cx="212725" cy="152400"/>
                  </a:xfrm>
                  <a:custGeom>
                    <a:avLst/>
                    <a:gdLst>
                      <a:gd name="T0" fmla="*/ 750349484 w 56"/>
                      <a:gd name="T1" fmla="*/ 0 h 40"/>
                      <a:gd name="T2" fmla="*/ 57720649 w 56"/>
                      <a:gd name="T3" fmla="*/ 0 h 40"/>
                      <a:gd name="T4" fmla="*/ 0 w 56"/>
                      <a:gd name="T5" fmla="*/ 72580502 h 40"/>
                      <a:gd name="T6" fmla="*/ 0 w 56"/>
                      <a:gd name="T7" fmla="*/ 522579639 h 40"/>
                      <a:gd name="T8" fmla="*/ 57720649 w 56"/>
                      <a:gd name="T9" fmla="*/ 580644017 h 40"/>
                      <a:gd name="T10" fmla="*/ 750349484 w 56"/>
                      <a:gd name="T11" fmla="*/ 580644017 h 40"/>
                      <a:gd name="T12" fmla="*/ 808070118 w 56"/>
                      <a:gd name="T13" fmla="*/ 522579639 h 40"/>
                      <a:gd name="T14" fmla="*/ 808070118 w 56"/>
                      <a:gd name="T15" fmla="*/ 72580502 h 40"/>
                      <a:gd name="T16" fmla="*/ 750349484 w 56"/>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40"/>
                      <a:gd name="T29" fmla="*/ 56 w 56"/>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40">
                        <a:moveTo>
                          <a:pt x="52" y="0"/>
                        </a:moveTo>
                        <a:cubicBezTo>
                          <a:pt x="4" y="0"/>
                          <a:pt x="4" y="0"/>
                          <a:pt x="4" y="0"/>
                        </a:cubicBezTo>
                        <a:cubicBezTo>
                          <a:pt x="2" y="0"/>
                          <a:pt x="0" y="2"/>
                          <a:pt x="0" y="5"/>
                        </a:cubicBezTo>
                        <a:cubicBezTo>
                          <a:pt x="0" y="36"/>
                          <a:pt x="0" y="36"/>
                          <a:pt x="0" y="36"/>
                        </a:cubicBezTo>
                        <a:cubicBezTo>
                          <a:pt x="0" y="38"/>
                          <a:pt x="2" y="40"/>
                          <a:pt x="4" y="40"/>
                        </a:cubicBezTo>
                        <a:cubicBezTo>
                          <a:pt x="52" y="40"/>
                          <a:pt x="52" y="40"/>
                          <a:pt x="52" y="40"/>
                        </a:cubicBezTo>
                        <a:cubicBezTo>
                          <a:pt x="54" y="40"/>
                          <a:pt x="56" y="38"/>
                          <a:pt x="56" y="36"/>
                        </a:cubicBezTo>
                        <a:cubicBezTo>
                          <a:pt x="56" y="5"/>
                          <a:pt x="56" y="5"/>
                          <a:pt x="56" y="5"/>
                        </a:cubicBezTo>
                        <a:cubicBezTo>
                          <a:pt x="56" y="2"/>
                          <a:pt x="54" y="0"/>
                          <a:pt x="52"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82" name="Freeform 48"/>
                  <p:cNvSpPr>
                    <a:spLocks noEditPoints="1"/>
                  </p:cNvSpPr>
                  <p:nvPr/>
                </p:nvSpPr>
                <p:spPr bwMode="auto">
                  <a:xfrm>
                    <a:off x="5935663" y="3090863"/>
                    <a:ext cx="511175" cy="681038"/>
                  </a:xfrm>
                  <a:custGeom>
                    <a:avLst/>
                    <a:gdLst>
                      <a:gd name="T0" fmla="*/ 1848133774 w 134"/>
                      <a:gd name="T1" fmla="*/ 2147483647 h 178"/>
                      <a:gd name="T2" fmla="*/ 1760818257 w 134"/>
                      <a:gd name="T3" fmla="*/ 2147483647 h 178"/>
                      <a:gd name="T4" fmla="*/ 1615297482 w 134"/>
                      <a:gd name="T5" fmla="*/ 2147483647 h 178"/>
                      <a:gd name="T6" fmla="*/ 1775371479 w 134"/>
                      <a:gd name="T7" fmla="*/ 2147483647 h 178"/>
                      <a:gd name="T8" fmla="*/ 1702609184 w 134"/>
                      <a:gd name="T9" fmla="*/ 1478510513 h 178"/>
                      <a:gd name="T10" fmla="*/ 785820816 w 134"/>
                      <a:gd name="T11" fmla="*/ 1537064457 h 178"/>
                      <a:gd name="T12" fmla="*/ 669402670 w 134"/>
                      <a:gd name="T13" fmla="*/ 1639533858 h 178"/>
                      <a:gd name="T14" fmla="*/ 1295149488 w 134"/>
                      <a:gd name="T15" fmla="*/ 1127179199 h 178"/>
                      <a:gd name="T16" fmla="*/ 1309698896 w 134"/>
                      <a:gd name="T17" fmla="*/ 966155614 h 178"/>
                      <a:gd name="T18" fmla="*/ 1207833972 w 134"/>
                      <a:gd name="T19" fmla="*/ 907597845 h 178"/>
                      <a:gd name="T20" fmla="*/ 1018657346 w 134"/>
                      <a:gd name="T21" fmla="*/ 805128443 h 178"/>
                      <a:gd name="T22" fmla="*/ 1105969048 w 134"/>
                      <a:gd name="T23" fmla="*/ 775851471 h 178"/>
                      <a:gd name="T24" fmla="*/ 1178731343 w 134"/>
                      <a:gd name="T25" fmla="*/ 58553959 h 178"/>
                      <a:gd name="T26" fmla="*/ 247389573 w 134"/>
                      <a:gd name="T27" fmla="*/ 0 h 178"/>
                      <a:gd name="T28" fmla="*/ 189180500 w 134"/>
                      <a:gd name="T29" fmla="*/ 717297528 h 178"/>
                      <a:gd name="T30" fmla="*/ 349254557 w 134"/>
                      <a:gd name="T31" fmla="*/ 775851471 h 178"/>
                      <a:gd name="T32" fmla="*/ 203729907 w 134"/>
                      <a:gd name="T33" fmla="*/ 805128443 h 178"/>
                      <a:gd name="T34" fmla="*/ 116418176 w 134"/>
                      <a:gd name="T35" fmla="*/ 907597845 h 178"/>
                      <a:gd name="T36" fmla="*/ 0 w 134"/>
                      <a:gd name="T37" fmla="*/ 1068625255 h 178"/>
                      <a:gd name="T38" fmla="*/ 596640375 w 134"/>
                      <a:gd name="T39" fmla="*/ 1127179199 h 178"/>
                      <a:gd name="T40" fmla="*/ 436566259 w 134"/>
                      <a:gd name="T41" fmla="*/ 1639533858 h 178"/>
                      <a:gd name="T42" fmla="*/ 785820816 w 134"/>
                      <a:gd name="T43" fmla="*/ 1698087802 h 178"/>
                      <a:gd name="T44" fmla="*/ 858583110 w 134"/>
                      <a:gd name="T45" fmla="*/ 2147483647 h 178"/>
                      <a:gd name="T46" fmla="*/ 945894812 w 134"/>
                      <a:gd name="T47" fmla="*/ 2147483647 h 178"/>
                      <a:gd name="T48" fmla="*/ 756714372 w 134"/>
                      <a:gd name="T49" fmla="*/ 2147483647 h 178"/>
                      <a:gd name="T50" fmla="*/ 654849448 w 134"/>
                      <a:gd name="T51" fmla="*/ 2147483647 h 178"/>
                      <a:gd name="T52" fmla="*/ 669402670 w 134"/>
                      <a:gd name="T53" fmla="*/ 2147483647 h 178"/>
                      <a:gd name="T54" fmla="*/ 1949998698 w 134"/>
                      <a:gd name="T55" fmla="*/ 2147483647 h 178"/>
                      <a:gd name="T56" fmla="*/ 247389573 w 134"/>
                      <a:gd name="T57" fmla="*/ 731936014 h 178"/>
                      <a:gd name="T58" fmla="*/ 218283129 w 134"/>
                      <a:gd name="T59" fmla="*/ 58553959 h 178"/>
                      <a:gd name="T60" fmla="*/ 1105969048 w 134"/>
                      <a:gd name="T61" fmla="*/ 43915473 h 178"/>
                      <a:gd name="T62" fmla="*/ 1135075492 w 134"/>
                      <a:gd name="T63" fmla="*/ 717297528 h 178"/>
                      <a:gd name="T64" fmla="*/ 247389573 w 134"/>
                      <a:gd name="T65" fmla="*/ 731936014 h 178"/>
                      <a:gd name="T66" fmla="*/ 87311732 w 134"/>
                      <a:gd name="T67" fmla="*/ 980794100 h 178"/>
                      <a:gd name="T68" fmla="*/ 116418176 w 134"/>
                      <a:gd name="T69" fmla="*/ 936878643 h 178"/>
                      <a:gd name="T70" fmla="*/ 218283129 w 134"/>
                      <a:gd name="T71" fmla="*/ 849043901 h 178"/>
                      <a:gd name="T72" fmla="*/ 378357186 w 134"/>
                      <a:gd name="T73" fmla="*/ 790489957 h 178"/>
                      <a:gd name="T74" fmla="*/ 975001256 w 134"/>
                      <a:gd name="T75" fmla="*/ 849043901 h 178"/>
                      <a:gd name="T76" fmla="*/ 1178731343 w 134"/>
                      <a:gd name="T77" fmla="*/ 936878643 h 178"/>
                      <a:gd name="T78" fmla="*/ 1280596266 w 134"/>
                      <a:gd name="T79" fmla="*/ 966155614 h 178"/>
                      <a:gd name="T80" fmla="*/ 1324252118 w 134"/>
                      <a:gd name="T81" fmla="*/ 1068625255 h 178"/>
                      <a:gd name="T82" fmla="*/ 72762325 w 134"/>
                      <a:gd name="T83" fmla="*/ 1083263741 h 178"/>
                      <a:gd name="T84" fmla="*/ 858583110 w 134"/>
                      <a:gd name="T85" fmla="*/ 2147483647 h 178"/>
                      <a:gd name="T86" fmla="*/ 829476667 w 134"/>
                      <a:gd name="T87" fmla="*/ 1537064457 h 178"/>
                      <a:gd name="T88" fmla="*/ 1702609184 w 134"/>
                      <a:gd name="T89" fmla="*/ 1522425971 h 178"/>
                      <a:gd name="T90" fmla="*/ 1731715628 w 134"/>
                      <a:gd name="T91" fmla="*/ 2147483647 h 178"/>
                      <a:gd name="T92" fmla="*/ 858583110 w 134"/>
                      <a:gd name="T93" fmla="*/ 2147483647 h 178"/>
                      <a:gd name="T94" fmla="*/ 669402670 w 134"/>
                      <a:gd name="T95" fmla="*/ 2147483647 h 178"/>
                      <a:gd name="T96" fmla="*/ 683955892 w 134"/>
                      <a:gd name="T97" fmla="*/ 2147483647 h 178"/>
                      <a:gd name="T98" fmla="*/ 713058521 w 134"/>
                      <a:gd name="T99" fmla="*/ 2147483647 h 178"/>
                      <a:gd name="T100" fmla="*/ 829476667 w 134"/>
                      <a:gd name="T101" fmla="*/ 2147483647 h 178"/>
                      <a:gd name="T102" fmla="*/ 989550663 w 134"/>
                      <a:gd name="T103" fmla="*/ 2147483647 h 178"/>
                      <a:gd name="T104" fmla="*/ 1571641631 w 134"/>
                      <a:gd name="T105" fmla="*/ 2147483647 h 178"/>
                      <a:gd name="T106" fmla="*/ 1775371479 w 134"/>
                      <a:gd name="T107" fmla="*/ 2147483647 h 178"/>
                      <a:gd name="T108" fmla="*/ 1877236403 w 134"/>
                      <a:gd name="T109" fmla="*/ 2147483647 h 178"/>
                      <a:gd name="T110" fmla="*/ 1920896069 w 134"/>
                      <a:gd name="T111" fmla="*/ 2147483647 h 1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4"/>
                      <a:gd name="T169" fmla="*/ 0 h 178"/>
                      <a:gd name="T170" fmla="*/ 134 w 134"/>
                      <a:gd name="T171" fmla="*/ 178 h 17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4" h="178">
                        <a:moveTo>
                          <a:pt x="131" y="167"/>
                        </a:moveTo>
                        <a:cubicBezTo>
                          <a:pt x="131" y="165"/>
                          <a:pt x="130" y="163"/>
                          <a:pt x="127" y="163"/>
                        </a:cubicBezTo>
                        <a:cubicBezTo>
                          <a:pt x="124" y="163"/>
                          <a:pt x="124" y="163"/>
                          <a:pt x="124" y="163"/>
                        </a:cubicBezTo>
                        <a:cubicBezTo>
                          <a:pt x="121" y="156"/>
                          <a:pt x="121" y="156"/>
                          <a:pt x="121" y="156"/>
                        </a:cubicBezTo>
                        <a:cubicBezTo>
                          <a:pt x="111" y="156"/>
                          <a:pt x="111" y="156"/>
                          <a:pt x="111" y="156"/>
                        </a:cubicBezTo>
                        <a:cubicBezTo>
                          <a:pt x="111" y="153"/>
                          <a:pt x="111" y="153"/>
                          <a:pt x="111" y="153"/>
                        </a:cubicBezTo>
                        <a:cubicBezTo>
                          <a:pt x="117" y="153"/>
                          <a:pt x="117" y="153"/>
                          <a:pt x="117" y="153"/>
                        </a:cubicBezTo>
                        <a:cubicBezTo>
                          <a:pt x="120" y="153"/>
                          <a:pt x="122" y="152"/>
                          <a:pt x="122" y="149"/>
                        </a:cubicBezTo>
                        <a:cubicBezTo>
                          <a:pt x="122" y="105"/>
                          <a:pt x="122" y="105"/>
                          <a:pt x="122" y="105"/>
                        </a:cubicBezTo>
                        <a:cubicBezTo>
                          <a:pt x="122" y="103"/>
                          <a:pt x="120" y="101"/>
                          <a:pt x="117" y="101"/>
                        </a:cubicBezTo>
                        <a:cubicBezTo>
                          <a:pt x="59" y="101"/>
                          <a:pt x="59" y="101"/>
                          <a:pt x="59" y="101"/>
                        </a:cubicBezTo>
                        <a:cubicBezTo>
                          <a:pt x="56" y="101"/>
                          <a:pt x="54" y="103"/>
                          <a:pt x="54" y="105"/>
                        </a:cubicBezTo>
                        <a:cubicBezTo>
                          <a:pt x="54" y="112"/>
                          <a:pt x="54" y="112"/>
                          <a:pt x="54" y="112"/>
                        </a:cubicBezTo>
                        <a:cubicBezTo>
                          <a:pt x="46" y="112"/>
                          <a:pt x="46" y="112"/>
                          <a:pt x="46" y="112"/>
                        </a:cubicBezTo>
                        <a:cubicBezTo>
                          <a:pt x="46" y="77"/>
                          <a:pt x="46" y="77"/>
                          <a:pt x="46" y="77"/>
                        </a:cubicBezTo>
                        <a:cubicBezTo>
                          <a:pt x="89" y="77"/>
                          <a:pt x="89" y="77"/>
                          <a:pt x="89" y="77"/>
                        </a:cubicBezTo>
                        <a:cubicBezTo>
                          <a:pt x="91" y="77"/>
                          <a:pt x="93" y="75"/>
                          <a:pt x="93" y="73"/>
                        </a:cubicBezTo>
                        <a:cubicBezTo>
                          <a:pt x="90" y="66"/>
                          <a:pt x="90" y="66"/>
                          <a:pt x="90" y="66"/>
                        </a:cubicBezTo>
                        <a:cubicBezTo>
                          <a:pt x="90" y="64"/>
                          <a:pt x="88" y="62"/>
                          <a:pt x="86" y="62"/>
                        </a:cubicBezTo>
                        <a:cubicBezTo>
                          <a:pt x="83" y="62"/>
                          <a:pt x="83" y="62"/>
                          <a:pt x="83" y="62"/>
                        </a:cubicBezTo>
                        <a:cubicBezTo>
                          <a:pt x="80" y="55"/>
                          <a:pt x="80" y="55"/>
                          <a:pt x="80" y="55"/>
                        </a:cubicBezTo>
                        <a:cubicBezTo>
                          <a:pt x="70" y="55"/>
                          <a:pt x="70" y="55"/>
                          <a:pt x="70" y="55"/>
                        </a:cubicBezTo>
                        <a:cubicBezTo>
                          <a:pt x="70" y="53"/>
                          <a:pt x="70" y="53"/>
                          <a:pt x="70" y="53"/>
                        </a:cubicBezTo>
                        <a:cubicBezTo>
                          <a:pt x="76" y="53"/>
                          <a:pt x="76" y="53"/>
                          <a:pt x="76" y="53"/>
                        </a:cubicBezTo>
                        <a:cubicBezTo>
                          <a:pt x="79" y="53"/>
                          <a:pt x="81" y="51"/>
                          <a:pt x="81" y="49"/>
                        </a:cubicBezTo>
                        <a:cubicBezTo>
                          <a:pt x="81" y="4"/>
                          <a:pt x="81" y="4"/>
                          <a:pt x="81" y="4"/>
                        </a:cubicBezTo>
                        <a:cubicBezTo>
                          <a:pt x="81" y="2"/>
                          <a:pt x="79" y="0"/>
                          <a:pt x="76" y="0"/>
                        </a:cubicBezTo>
                        <a:cubicBezTo>
                          <a:pt x="17" y="0"/>
                          <a:pt x="17" y="0"/>
                          <a:pt x="17" y="0"/>
                        </a:cubicBezTo>
                        <a:cubicBezTo>
                          <a:pt x="15" y="0"/>
                          <a:pt x="13" y="2"/>
                          <a:pt x="13" y="4"/>
                        </a:cubicBezTo>
                        <a:cubicBezTo>
                          <a:pt x="13" y="49"/>
                          <a:pt x="13" y="49"/>
                          <a:pt x="13" y="49"/>
                        </a:cubicBezTo>
                        <a:cubicBezTo>
                          <a:pt x="13" y="51"/>
                          <a:pt x="15" y="53"/>
                          <a:pt x="17" y="53"/>
                        </a:cubicBezTo>
                        <a:cubicBezTo>
                          <a:pt x="24" y="53"/>
                          <a:pt x="24" y="53"/>
                          <a:pt x="24" y="53"/>
                        </a:cubicBezTo>
                        <a:cubicBezTo>
                          <a:pt x="24" y="55"/>
                          <a:pt x="24" y="55"/>
                          <a:pt x="24" y="55"/>
                        </a:cubicBezTo>
                        <a:cubicBezTo>
                          <a:pt x="14" y="55"/>
                          <a:pt x="14" y="55"/>
                          <a:pt x="14" y="55"/>
                        </a:cubicBezTo>
                        <a:cubicBezTo>
                          <a:pt x="11" y="62"/>
                          <a:pt x="11" y="62"/>
                          <a:pt x="11" y="62"/>
                        </a:cubicBezTo>
                        <a:cubicBezTo>
                          <a:pt x="8" y="62"/>
                          <a:pt x="8" y="62"/>
                          <a:pt x="8" y="62"/>
                        </a:cubicBezTo>
                        <a:cubicBezTo>
                          <a:pt x="5" y="62"/>
                          <a:pt x="3" y="64"/>
                          <a:pt x="3" y="66"/>
                        </a:cubicBezTo>
                        <a:cubicBezTo>
                          <a:pt x="0" y="73"/>
                          <a:pt x="0" y="73"/>
                          <a:pt x="0" y="73"/>
                        </a:cubicBezTo>
                        <a:cubicBezTo>
                          <a:pt x="0" y="75"/>
                          <a:pt x="2" y="77"/>
                          <a:pt x="5" y="77"/>
                        </a:cubicBezTo>
                        <a:cubicBezTo>
                          <a:pt x="41" y="77"/>
                          <a:pt x="41" y="77"/>
                          <a:pt x="41" y="77"/>
                        </a:cubicBezTo>
                        <a:cubicBezTo>
                          <a:pt x="41" y="112"/>
                          <a:pt x="41" y="112"/>
                          <a:pt x="41" y="112"/>
                        </a:cubicBezTo>
                        <a:cubicBezTo>
                          <a:pt x="30" y="112"/>
                          <a:pt x="30" y="112"/>
                          <a:pt x="30" y="112"/>
                        </a:cubicBezTo>
                        <a:cubicBezTo>
                          <a:pt x="30" y="116"/>
                          <a:pt x="30" y="116"/>
                          <a:pt x="30" y="116"/>
                        </a:cubicBezTo>
                        <a:cubicBezTo>
                          <a:pt x="54" y="116"/>
                          <a:pt x="54" y="116"/>
                          <a:pt x="54" y="116"/>
                        </a:cubicBezTo>
                        <a:cubicBezTo>
                          <a:pt x="54" y="149"/>
                          <a:pt x="54" y="149"/>
                          <a:pt x="54" y="149"/>
                        </a:cubicBezTo>
                        <a:cubicBezTo>
                          <a:pt x="54" y="152"/>
                          <a:pt x="56" y="153"/>
                          <a:pt x="59" y="153"/>
                        </a:cubicBezTo>
                        <a:cubicBezTo>
                          <a:pt x="65" y="153"/>
                          <a:pt x="65" y="153"/>
                          <a:pt x="65" y="153"/>
                        </a:cubicBezTo>
                        <a:cubicBezTo>
                          <a:pt x="65" y="156"/>
                          <a:pt x="65" y="156"/>
                          <a:pt x="65" y="156"/>
                        </a:cubicBezTo>
                        <a:cubicBezTo>
                          <a:pt x="55" y="156"/>
                          <a:pt x="55" y="156"/>
                          <a:pt x="55" y="156"/>
                        </a:cubicBezTo>
                        <a:cubicBezTo>
                          <a:pt x="52" y="163"/>
                          <a:pt x="52" y="163"/>
                          <a:pt x="52" y="163"/>
                        </a:cubicBezTo>
                        <a:cubicBezTo>
                          <a:pt x="49" y="163"/>
                          <a:pt x="49" y="163"/>
                          <a:pt x="49" y="163"/>
                        </a:cubicBezTo>
                        <a:cubicBezTo>
                          <a:pt x="46" y="163"/>
                          <a:pt x="45" y="165"/>
                          <a:pt x="45" y="167"/>
                        </a:cubicBezTo>
                        <a:cubicBezTo>
                          <a:pt x="42" y="173"/>
                          <a:pt x="42" y="173"/>
                          <a:pt x="42" y="173"/>
                        </a:cubicBezTo>
                        <a:cubicBezTo>
                          <a:pt x="42" y="176"/>
                          <a:pt x="43" y="178"/>
                          <a:pt x="46" y="178"/>
                        </a:cubicBezTo>
                        <a:cubicBezTo>
                          <a:pt x="130" y="178"/>
                          <a:pt x="130" y="178"/>
                          <a:pt x="130" y="178"/>
                        </a:cubicBezTo>
                        <a:cubicBezTo>
                          <a:pt x="133" y="178"/>
                          <a:pt x="134" y="176"/>
                          <a:pt x="134" y="173"/>
                        </a:cubicBezTo>
                        <a:lnTo>
                          <a:pt x="131" y="167"/>
                        </a:lnTo>
                        <a:close/>
                        <a:moveTo>
                          <a:pt x="17" y="50"/>
                        </a:moveTo>
                        <a:cubicBezTo>
                          <a:pt x="16" y="50"/>
                          <a:pt x="15" y="49"/>
                          <a:pt x="15" y="49"/>
                        </a:cubicBezTo>
                        <a:cubicBezTo>
                          <a:pt x="15" y="4"/>
                          <a:pt x="15" y="4"/>
                          <a:pt x="15" y="4"/>
                        </a:cubicBezTo>
                        <a:cubicBezTo>
                          <a:pt x="15" y="3"/>
                          <a:pt x="16" y="3"/>
                          <a:pt x="17" y="3"/>
                        </a:cubicBezTo>
                        <a:cubicBezTo>
                          <a:pt x="76" y="3"/>
                          <a:pt x="76" y="3"/>
                          <a:pt x="76" y="3"/>
                        </a:cubicBezTo>
                        <a:cubicBezTo>
                          <a:pt x="77" y="3"/>
                          <a:pt x="78" y="3"/>
                          <a:pt x="78" y="4"/>
                        </a:cubicBezTo>
                        <a:cubicBezTo>
                          <a:pt x="78" y="49"/>
                          <a:pt x="78" y="49"/>
                          <a:pt x="78" y="49"/>
                        </a:cubicBezTo>
                        <a:cubicBezTo>
                          <a:pt x="78" y="49"/>
                          <a:pt x="77" y="50"/>
                          <a:pt x="76" y="50"/>
                        </a:cubicBezTo>
                        <a:lnTo>
                          <a:pt x="17" y="50"/>
                        </a:lnTo>
                        <a:close/>
                        <a:moveTo>
                          <a:pt x="3" y="73"/>
                        </a:moveTo>
                        <a:cubicBezTo>
                          <a:pt x="3" y="72"/>
                          <a:pt x="6" y="67"/>
                          <a:pt x="6" y="67"/>
                        </a:cubicBezTo>
                        <a:cubicBezTo>
                          <a:pt x="6" y="66"/>
                          <a:pt x="6" y="66"/>
                          <a:pt x="6" y="66"/>
                        </a:cubicBezTo>
                        <a:cubicBezTo>
                          <a:pt x="6" y="65"/>
                          <a:pt x="7" y="64"/>
                          <a:pt x="8" y="64"/>
                        </a:cubicBezTo>
                        <a:cubicBezTo>
                          <a:pt x="12" y="64"/>
                          <a:pt x="12" y="64"/>
                          <a:pt x="12" y="64"/>
                        </a:cubicBezTo>
                        <a:cubicBezTo>
                          <a:pt x="12" y="64"/>
                          <a:pt x="15" y="60"/>
                          <a:pt x="15" y="58"/>
                        </a:cubicBezTo>
                        <a:cubicBezTo>
                          <a:pt x="18" y="58"/>
                          <a:pt x="26" y="58"/>
                          <a:pt x="26" y="58"/>
                        </a:cubicBezTo>
                        <a:cubicBezTo>
                          <a:pt x="26" y="58"/>
                          <a:pt x="26" y="55"/>
                          <a:pt x="26" y="54"/>
                        </a:cubicBezTo>
                        <a:cubicBezTo>
                          <a:pt x="31" y="54"/>
                          <a:pt x="63" y="54"/>
                          <a:pt x="67" y="54"/>
                        </a:cubicBezTo>
                        <a:cubicBezTo>
                          <a:pt x="67" y="55"/>
                          <a:pt x="67" y="58"/>
                          <a:pt x="67" y="58"/>
                        </a:cubicBezTo>
                        <a:cubicBezTo>
                          <a:pt x="67" y="58"/>
                          <a:pt x="76" y="58"/>
                          <a:pt x="78" y="58"/>
                        </a:cubicBezTo>
                        <a:cubicBezTo>
                          <a:pt x="79" y="60"/>
                          <a:pt x="81" y="64"/>
                          <a:pt x="81" y="64"/>
                        </a:cubicBezTo>
                        <a:cubicBezTo>
                          <a:pt x="86" y="64"/>
                          <a:pt x="86" y="64"/>
                          <a:pt x="86" y="64"/>
                        </a:cubicBezTo>
                        <a:cubicBezTo>
                          <a:pt x="87" y="64"/>
                          <a:pt x="88" y="65"/>
                          <a:pt x="88" y="66"/>
                        </a:cubicBezTo>
                        <a:cubicBezTo>
                          <a:pt x="88" y="67"/>
                          <a:pt x="88" y="67"/>
                          <a:pt x="88" y="67"/>
                        </a:cubicBezTo>
                        <a:cubicBezTo>
                          <a:pt x="88" y="67"/>
                          <a:pt x="90" y="72"/>
                          <a:pt x="91" y="73"/>
                        </a:cubicBezTo>
                        <a:cubicBezTo>
                          <a:pt x="90" y="74"/>
                          <a:pt x="90" y="74"/>
                          <a:pt x="89" y="74"/>
                        </a:cubicBezTo>
                        <a:cubicBezTo>
                          <a:pt x="5" y="74"/>
                          <a:pt x="5" y="74"/>
                          <a:pt x="5" y="74"/>
                        </a:cubicBezTo>
                        <a:cubicBezTo>
                          <a:pt x="4" y="74"/>
                          <a:pt x="3" y="74"/>
                          <a:pt x="3" y="73"/>
                        </a:cubicBezTo>
                        <a:close/>
                        <a:moveTo>
                          <a:pt x="59" y="151"/>
                        </a:moveTo>
                        <a:cubicBezTo>
                          <a:pt x="57" y="151"/>
                          <a:pt x="57" y="150"/>
                          <a:pt x="57" y="149"/>
                        </a:cubicBezTo>
                        <a:cubicBezTo>
                          <a:pt x="57" y="105"/>
                          <a:pt x="57" y="105"/>
                          <a:pt x="57" y="105"/>
                        </a:cubicBezTo>
                        <a:cubicBezTo>
                          <a:pt x="57" y="104"/>
                          <a:pt x="57" y="104"/>
                          <a:pt x="59" y="104"/>
                        </a:cubicBezTo>
                        <a:cubicBezTo>
                          <a:pt x="117" y="104"/>
                          <a:pt x="117" y="104"/>
                          <a:pt x="117" y="104"/>
                        </a:cubicBezTo>
                        <a:cubicBezTo>
                          <a:pt x="119" y="104"/>
                          <a:pt x="119" y="104"/>
                          <a:pt x="119" y="105"/>
                        </a:cubicBezTo>
                        <a:cubicBezTo>
                          <a:pt x="119" y="149"/>
                          <a:pt x="119" y="149"/>
                          <a:pt x="119" y="149"/>
                        </a:cubicBezTo>
                        <a:cubicBezTo>
                          <a:pt x="119" y="150"/>
                          <a:pt x="119" y="151"/>
                          <a:pt x="117" y="151"/>
                        </a:cubicBezTo>
                        <a:lnTo>
                          <a:pt x="59" y="151"/>
                        </a:lnTo>
                        <a:close/>
                        <a:moveTo>
                          <a:pt x="130" y="175"/>
                        </a:moveTo>
                        <a:cubicBezTo>
                          <a:pt x="46" y="175"/>
                          <a:pt x="46" y="175"/>
                          <a:pt x="46" y="175"/>
                        </a:cubicBezTo>
                        <a:cubicBezTo>
                          <a:pt x="45" y="175"/>
                          <a:pt x="44" y="175"/>
                          <a:pt x="44" y="174"/>
                        </a:cubicBezTo>
                        <a:cubicBezTo>
                          <a:pt x="45" y="173"/>
                          <a:pt x="47" y="167"/>
                          <a:pt x="47" y="167"/>
                        </a:cubicBezTo>
                        <a:cubicBezTo>
                          <a:pt x="47" y="167"/>
                          <a:pt x="47" y="167"/>
                          <a:pt x="47" y="167"/>
                        </a:cubicBezTo>
                        <a:cubicBezTo>
                          <a:pt x="47" y="166"/>
                          <a:pt x="48" y="165"/>
                          <a:pt x="49" y="165"/>
                        </a:cubicBezTo>
                        <a:cubicBezTo>
                          <a:pt x="54" y="165"/>
                          <a:pt x="54" y="165"/>
                          <a:pt x="54" y="165"/>
                        </a:cubicBezTo>
                        <a:cubicBezTo>
                          <a:pt x="54" y="165"/>
                          <a:pt x="56" y="161"/>
                          <a:pt x="57" y="159"/>
                        </a:cubicBezTo>
                        <a:cubicBezTo>
                          <a:pt x="59" y="159"/>
                          <a:pt x="68" y="159"/>
                          <a:pt x="68" y="159"/>
                        </a:cubicBezTo>
                        <a:cubicBezTo>
                          <a:pt x="68" y="159"/>
                          <a:pt x="68" y="155"/>
                          <a:pt x="68" y="155"/>
                        </a:cubicBezTo>
                        <a:cubicBezTo>
                          <a:pt x="72" y="155"/>
                          <a:pt x="104" y="155"/>
                          <a:pt x="108" y="155"/>
                        </a:cubicBezTo>
                        <a:cubicBezTo>
                          <a:pt x="108" y="155"/>
                          <a:pt x="108" y="159"/>
                          <a:pt x="108" y="159"/>
                        </a:cubicBezTo>
                        <a:cubicBezTo>
                          <a:pt x="108" y="159"/>
                          <a:pt x="117" y="159"/>
                          <a:pt x="119" y="159"/>
                        </a:cubicBezTo>
                        <a:cubicBezTo>
                          <a:pt x="120" y="161"/>
                          <a:pt x="122" y="165"/>
                          <a:pt x="122" y="165"/>
                        </a:cubicBezTo>
                        <a:cubicBezTo>
                          <a:pt x="127" y="165"/>
                          <a:pt x="127" y="165"/>
                          <a:pt x="127" y="165"/>
                        </a:cubicBezTo>
                        <a:cubicBezTo>
                          <a:pt x="128" y="165"/>
                          <a:pt x="129" y="166"/>
                          <a:pt x="129" y="167"/>
                        </a:cubicBezTo>
                        <a:cubicBezTo>
                          <a:pt x="129" y="167"/>
                          <a:pt x="129" y="167"/>
                          <a:pt x="129" y="167"/>
                        </a:cubicBezTo>
                        <a:cubicBezTo>
                          <a:pt x="129" y="167"/>
                          <a:pt x="131" y="173"/>
                          <a:pt x="132" y="174"/>
                        </a:cubicBezTo>
                        <a:cubicBezTo>
                          <a:pt x="132" y="175"/>
                          <a:pt x="131" y="175"/>
                          <a:pt x="130" y="175"/>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283" name="Freeform 49"/>
                  <p:cNvSpPr/>
                  <p:nvPr/>
                </p:nvSpPr>
                <p:spPr bwMode="auto">
                  <a:xfrm>
                    <a:off x="6142038"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84" name="Freeform 50"/>
                  <p:cNvSpPr/>
                  <p:nvPr/>
                </p:nvSpPr>
                <p:spPr bwMode="auto">
                  <a:xfrm>
                    <a:off x="6188076"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85" name="Freeform 51"/>
                  <p:cNvSpPr/>
                  <p:nvPr/>
                </p:nvSpPr>
                <p:spPr bwMode="auto">
                  <a:xfrm>
                    <a:off x="6232526"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86" name="Freeform 52"/>
                  <p:cNvSpPr/>
                  <p:nvPr/>
                </p:nvSpPr>
                <p:spPr bwMode="auto">
                  <a:xfrm>
                    <a:off x="6278563"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87" name="Freeform 53"/>
                  <p:cNvSpPr/>
                  <p:nvPr/>
                </p:nvSpPr>
                <p:spPr bwMode="auto">
                  <a:xfrm>
                    <a:off x="6324601"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88" name="Freeform 54"/>
                  <p:cNvSpPr/>
                  <p:nvPr/>
                </p:nvSpPr>
                <p:spPr bwMode="auto">
                  <a:xfrm>
                    <a:off x="6370638"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89" name="Freeform 55"/>
                  <p:cNvSpPr/>
                  <p:nvPr/>
                </p:nvSpPr>
                <p:spPr bwMode="auto">
                  <a:xfrm>
                    <a:off x="6164263"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90" name="Freeform 56"/>
                  <p:cNvSpPr/>
                  <p:nvPr/>
                </p:nvSpPr>
                <p:spPr bwMode="auto">
                  <a:xfrm>
                    <a:off x="6210301"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91" name="Freeform 57"/>
                  <p:cNvSpPr/>
                  <p:nvPr/>
                </p:nvSpPr>
                <p:spPr bwMode="auto">
                  <a:xfrm>
                    <a:off x="6256338"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92" name="Freeform 58"/>
                  <p:cNvSpPr/>
                  <p:nvPr/>
                </p:nvSpPr>
                <p:spPr bwMode="auto">
                  <a:xfrm>
                    <a:off x="6300788" y="3721101"/>
                    <a:ext cx="31750" cy="7938"/>
                  </a:xfrm>
                  <a:custGeom>
                    <a:avLst/>
                    <a:gdLst>
                      <a:gd name="T0" fmla="*/ 31503930 w 8"/>
                      <a:gd name="T1" fmla="*/ 31505915 h 2"/>
                      <a:gd name="T2" fmla="*/ 94503861 w 8"/>
                      <a:gd name="T3" fmla="*/ 31505915 h 2"/>
                      <a:gd name="T4" fmla="*/ 126007783 w 8"/>
                      <a:gd name="T5" fmla="*/ 15752957 h 2"/>
                      <a:gd name="T6" fmla="*/ 94503861 w 8"/>
                      <a:gd name="T7" fmla="*/ 0 h 2"/>
                      <a:gd name="T8" fmla="*/ 31503930 w 8"/>
                      <a:gd name="T9" fmla="*/ 0 h 2"/>
                      <a:gd name="T10" fmla="*/ 0 w 8"/>
                      <a:gd name="T11" fmla="*/ 15752957 h 2"/>
                      <a:gd name="T12" fmla="*/ 31503930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93" name="Freeform 59"/>
                  <p:cNvSpPr/>
                  <p:nvPr/>
                </p:nvSpPr>
                <p:spPr bwMode="auto">
                  <a:xfrm>
                    <a:off x="6346826"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256" name="文本框 12"/>
                <p:cNvSpPr txBox="1">
                  <a:spLocks noChangeArrowheads="1"/>
                </p:cNvSpPr>
                <p:nvPr/>
              </p:nvSpPr>
              <p:spPr bwMode="auto">
                <a:xfrm>
                  <a:off x="8161655" y="6142355"/>
                  <a:ext cx="7042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云接口</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8" name="组合 158"/>
              <p:cNvGrpSpPr/>
              <p:nvPr/>
            </p:nvGrpSpPr>
            <p:grpSpPr>
              <a:xfrm>
                <a:off x="8889366" y="5926457"/>
                <a:ext cx="1673860" cy="601821"/>
                <a:chOff x="8889365" y="5783580"/>
                <a:chExt cx="1673860" cy="601821"/>
              </a:xfrm>
            </p:grpSpPr>
            <p:sp>
              <p:nvSpPr>
                <p:cNvPr id="172" name="AutoShape 20"/>
                <p:cNvSpPr>
                  <a:spLocks noChangeAspect="1" noChangeArrowheads="1" noTextEdit="1"/>
                </p:cNvSpPr>
                <p:nvPr/>
              </p:nvSpPr>
              <p:spPr bwMode="auto">
                <a:xfrm>
                  <a:off x="9238615" y="5785485"/>
                  <a:ext cx="375920" cy="3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73" name="Freeform 35"/>
                <p:cNvSpPr>
                  <a:spLocks noEditPoints="1"/>
                </p:cNvSpPr>
                <p:nvPr/>
              </p:nvSpPr>
              <p:spPr bwMode="auto">
                <a:xfrm>
                  <a:off x="9240301" y="5951404"/>
                  <a:ext cx="186275" cy="154128"/>
                </a:xfrm>
                <a:custGeom>
                  <a:avLst/>
                  <a:gdLst>
                    <a:gd name="T0" fmla="*/ 1294279564 w 92"/>
                    <a:gd name="T1" fmla="*/ 964380690 h 76"/>
                    <a:gd name="T2" fmla="*/ 1236109117 w 92"/>
                    <a:gd name="T3" fmla="*/ 891320523 h 76"/>
                    <a:gd name="T4" fmla="*/ 1192479376 w 92"/>
                    <a:gd name="T5" fmla="*/ 891320523 h 76"/>
                    <a:gd name="T6" fmla="*/ 1148853448 w 92"/>
                    <a:gd name="T7" fmla="*/ 803650615 h 76"/>
                    <a:gd name="T8" fmla="*/ 1003431145 w 92"/>
                    <a:gd name="T9" fmla="*/ 803650615 h 76"/>
                    <a:gd name="T10" fmla="*/ 1003431145 w 92"/>
                    <a:gd name="T11" fmla="*/ 759813750 h 76"/>
                    <a:gd name="T12" fmla="*/ 1090683001 w 92"/>
                    <a:gd name="T13" fmla="*/ 759813750 h 76"/>
                    <a:gd name="T14" fmla="*/ 1163397966 w 92"/>
                    <a:gd name="T15" fmla="*/ 701367145 h 76"/>
                    <a:gd name="T16" fmla="*/ 1163397966 w 92"/>
                    <a:gd name="T17" fmla="*/ 58446620 h 76"/>
                    <a:gd name="T18" fmla="*/ 1090683001 w 92"/>
                    <a:gd name="T19" fmla="*/ 0 h 76"/>
                    <a:gd name="T20" fmla="*/ 247222550 w 92"/>
                    <a:gd name="T21" fmla="*/ 0 h 76"/>
                    <a:gd name="T22" fmla="*/ 174507586 w 92"/>
                    <a:gd name="T23" fmla="*/ 58446620 h 76"/>
                    <a:gd name="T24" fmla="*/ 174507586 w 92"/>
                    <a:gd name="T25" fmla="*/ 701367145 h 76"/>
                    <a:gd name="T26" fmla="*/ 247222550 w 92"/>
                    <a:gd name="T27" fmla="*/ 759813750 h 76"/>
                    <a:gd name="T28" fmla="*/ 334478280 w 92"/>
                    <a:gd name="T29" fmla="*/ 759813750 h 76"/>
                    <a:gd name="T30" fmla="*/ 334478280 w 92"/>
                    <a:gd name="T31" fmla="*/ 803650615 h 76"/>
                    <a:gd name="T32" fmla="*/ 189052104 w 92"/>
                    <a:gd name="T33" fmla="*/ 803650615 h 76"/>
                    <a:gd name="T34" fmla="*/ 145426176 w 92"/>
                    <a:gd name="T35" fmla="*/ 891320523 h 76"/>
                    <a:gd name="T36" fmla="*/ 101796404 w 92"/>
                    <a:gd name="T37" fmla="*/ 891320523 h 76"/>
                    <a:gd name="T38" fmla="*/ 43625943 w 92"/>
                    <a:gd name="T39" fmla="*/ 964380690 h 76"/>
                    <a:gd name="T40" fmla="*/ 0 w 92"/>
                    <a:gd name="T41" fmla="*/ 1052050837 h 76"/>
                    <a:gd name="T42" fmla="*/ 58170461 w 92"/>
                    <a:gd name="T43" fmla="*/ 1110497442 h 76"/>
                    <a:gd name="T44" fmla="*/ 1279735046 w 92"/>
                    <a:gd name="T45" fmla="*/ 1110497442 h 76"/>
                    <a:gd name="T46" fmla="*/ 1337905492 w 92"/>
                    <a:gd name="T47" fmla="*/ 1052050837 h 76"/>
                    <a:gd name="T48" fmla="*/ 1294279564 w 92"/>
                    <a:gd name="T49" fmla="*/ 964380690 h 76"/>
                    <a:gd name="T50" fmla="*/ 247222550 w 92"/>
                    <a:gd name="T51" fmla="*/ 715976885 h 76"/>
                    <a:gd name="T52" fmla="*/ 218137327 w 92"/>
                    <a:gd name="T53" fmla="*/ 701367145 h 76"/>
                    <a:gd name="T54" fmla="*/ 218137327 w 92"/>
                    <a:gd name="T55" fmla="*/ 58446620 h 76"/>
                    <a:gd name="T56" fmla="*/ 247222550 w 92"/>
                    <a:gd name="T57" fmla="*/ 29223310 h 76"/>
                    <a:gd name="T58" fmla="*/ 1090683001 w 92"/>
                    <a:gd name="T59" fmla="*/ 29223310 h 76"/>
                    <a:gd name="T60" fmla="*/ 1119768224 w 92"/>
                    <a:gd name="T61" fmla="*/ 58446620 h 76"/>
                    <a:gd name="T62" fmla="*/ 1119768224 w 92"/>
                    <a:gd name="T63" fmla="*/ 701367145 h 76"/>
                    <a:gd name="T64" fmla="*/ 1090683001 w 92"/>
                    <a:gd name="T65" fmla="*/ 715976885 h 76"/>
                    <a:gd name="T66" fmla="*/ 247222550 w 92"/>
                    <a:gd name="T67" fmla="*/ 715976885 h 76"/>
                    <a:gd name="T68" fmla="*/ 1119768224 w 92"/>
                    <a:gd name="T69" fmla="*/ 847483658 h 76"/>
                    <a:gd name="T70" fmla="*/ 1163397966 w 92"/>
                    <a:gd name="T71" fmla="*/ 935157388 h 76"/>
                    <a:gd name="T72" fmla="*/ 1236109117 w 92"/>
                    <a:gd name="T73" fmla="*/ 935157388 h 76"/>
                    <a:gd name="T74" fmla="*/ 1265194341 w 92"/>
                    <a:gd name="T75" fmla="*/ 964380690 h 76"/>
                    <a:gd name="T76" fmla="*/ 1265194341 w 92"/>
                    <a:gd name="T77" fmla="*/ 964380690 h 76"/>
                    <a:gd name="T78" fmla="*/ 1308820269 w 92"/>
                    <a:gd name="T79" fmla="*/ 1052050837 h 76"/>
                    <a:gd name="T80" fmla="*/ 1279735046 w 92"/>
                    <a:gd name="T81" fmla="*/ 1081274139 h 76"/>
                    <a:gd name="T82" fmla="*/ 58170461 w 92"/>
                    <a:gd name="T83" fmla="*/ 1081274139 h 76"/>
                    <a:gd name="T84" fmla="*/ 29085231 w 92"/>
                    <a:gd name="T85" fmla="*/ 1052050837 h 76"/>
                    <a:gd name="T86" fmla="*/ 72711181 w 92"/>
                    <a:gd name="T87" fmla="*/ 964380690 h 76"/>
                    <a:gd name="T88" fmla="*/ 72711181 w 92"/>
                    <a:gd name="T89" fmla="*/ 964380690 h 76"/>
                    <a:gd name="T90" fmla="*/ 101796404 w 92"/>
                    <a:gd name="T91" fmla="*/ 935157388 h 76"/>
                    <a:gd name="T92" fmla="*/ 174507586 w 92"/>
                    <a:gd name="T93" fmla="*/ 935157388 h 76"/>
                    <a:gd name="T94" fmla="*/ 218137327 w 92"/>
                    <a:gd name="T95" fmla="*/ 847483658 h 76"/>
                    <a:gd name="T96" fmla="*/ 378104208 w 92"/>
                    <a:gd name="T97" fmla="*/ 847483658 h 76"/>
                    <a:gd name="T98" fmla="*/ 378104208 w 92"/>
                    <a:gd name="T99" fmla="*/ 789037053 h 76"/>
                    <a:gd name="T100" fmla="*/ 959801165 w 92"/>
                    <a:gd name="T101" fmla="*/ 789037053 h 7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2"/>
                    <a:gd name="T154" fmla="*/ 0 h 76"/>
                    <a:gd name="T155" fmla="*/ 92 w 92"/>
                    <a:gd name="T156" fmla="*/ 76 h 7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2" h="76">
                      <a:moveTo>
                        <a:pt x="89" y="66"/>
                      </a:moveTo>
                      <a:cubicBezTo>
                        <a:pt x="89" y="63"/>
                        <a:pt x="88" y="61"/>
                        <a:pt x="85" y="61"/>
                      </a:cubicBezTo>
                      <a:cubicBezTo>
                        <a:pt x="82" y="61"/>
                        <a:pt x="82" y="61"/>
                        <a:pt x="82" y="61"/>
                      </a:cubicBezTo>
                      <a:cubicBezTo>
                        <a:pt x="79" y="55"/>
                        <a:pt x="79" y="55"/>
                        <a:pt x="79" y="55"/>
                      </a:cubicBezTo>
                      <a:cubicBezTo>
                        <a:pt x="69" y="55"/>
                        <a:pt x="69" y="55"/>
                        <a:pt x="69" y="55"/>
                      </a:cubicBezTo>
                      <a:cubicBezTo>
                        <a:pt x="69" y="52"/>
                        <a:pt x="69" y="52"/>
                        <a:pt x="69" y="52"/>
                      </a:cubicBezTo>
                      <a:cubicBezTo>
                        <a:pt x="75" y="52"/>
                        <a:pt x="75" y="52"/>
                        <a:pt x="75" y="52"/>
                      </a:cubicBezTo>
                      <a:cubicBezTo>
                        <a:pt x="78" y="52"/>
                        <a:pt x="80" y="50"/>
                        <a:pt x="80" y="48"/>
                      </a:cubicBezTo>
                      <a:cubicBezTo>
                        <a:pt x="80" y="4"/>
                        <a:pt x="80" y="4"/>
                        <a:pt x="80" y="4"/>
                      </a:cubicBezTo>
                      <a:cubicBezTo>
                        <a:pt x="80" y="2"/>
                        <a:pt x="78" y="0"/>
                        <a:pt x="75" y="0"/>
                      </a:cubicBezTo>
                      <a:cubicBezTo>
                        <a:pt x="17" y="0"/>
                        <a:pt x="17" y="0"/>
                        <a:pt x="17" y="0"/>
                      </a:cubicBezTo>
                      <a:cubicBezTo>
                        <a:pt x="14" y="0"/>
                        <a:pt x="12" y="2"/>
                        <a:pt x="12" y="4"/>
                      </a:cubicBezTo>
                      <a:cubicBezTo>
                        <a:pt x="12" y="48"/>
                        <a:pt x="12" y="48"/>
                        <a:pt x="12" y="48"/>
                      </a:cubicBezTo>
                      <a:cubicBezTo>
                        <a:pt x="12" y="50"/>
                        <a:pt x="14" y="52"/>
                        <a:pt x="17" y="52"/>
                      </a:cubicBezTo>
                      <a:cubicBezTo>
                        <a:pt x="23" y="52"/>
                        <a:pt x="23" y="52"/>
                        <a:pt x="23" y="52"/>
                      </a:cubicBezTo>
                      <a:cubicBezTo>
                        <a:pt x="23" y="55"/>
                        <a:pt x="23" y="55"/>
                        <a:pt x="23" y="55"/>
                      </a:cubicBezTo>
                      <a:cubicBezTo>
                        <a:pt x="13" y="55"/>
                        <a:pt x="13" y="55"/>
                        <a:pt x="13" y="55"/>
                      </a:cubicBezTo>
                      <a:cubicBezTo>
                        <a:pt x="10" y="61"/>
                        <a:pt x="10" y="61"/>
                        <a:pt x="10" y="61"/>
                      </a:cubicBezTo>
                      <a:cubicBezTo>
                        <a:pt x="7" y="61"/>
                        <a:pt x="7" y="61"/>
                        <a:pt x="7" y="61"/>
                      </a:cubicBezTo>
                      <a:cubicBezTo>
                        <a:pt x="4" y="61"/>
                        <a:pt x="3" y="63"/>
                        <a:pt x="3" y="66"/>
                      </a:cubicBezTo>
                      <a:cubicBezTo>
                        <a:pt x="0" y="72"/>
                        <a:pt x="0" y="72"/>
                        <a:pt x="0" y="72"/>
                      </a:cubicBezTo>
                      <a:cubicBezTo>
                        <a:pt x="0" y="75"/>
                        <a:pt x="1" y="76"/>
                        <a:pt x="4" y="76"/>
                      </a:cubicBezTo>
                      <a:cubicBezTo>
                        <a:pt x="88" y="76"/>
                        <a:pt x="88" y="76"/>
                        <a:pt x="88" y="76"/>
                      </a:cubicBezTo>
                      <a:cubicBezTo>
                        <a:pt x="91" y="76"/>
                        <a:pt x="92" y="75"/>
                        <a:pt x="92" y="72"/>
                      </a:cubicBezTo>
                      <a:lnTo>
                        <a:pt x="89" y="66"/>
                      </a:lnTo>
                      <a:close/>
                      <a:moveTo>
                        <a:pt x="17" y="49"/>
                      </a:moveTo>
                      <a:cubicBezTo>
                        <a:pt x="15" y="49"/>
                        <a:pt x="15" y="49"/>
                        <a:pt x="15" y="48"/>
                      </a:cubicBezTo>
                      <a:cubicBezTo>
                        <a:pt x="15" y="4"/>
                        <a:pt x="15" y="4"/>
                        <a:pt x="15" y="4"/>
                      </a:cubicBezTo>
                      <a:cubicBezTo>
                        <a:pt x="15" y="3"/>
                        <a:pt x="15" y="2"/>
                        <a:pt x="17" y="2"/>
                      </a:cubicBezTo>
                      <a:cubicBezTo>
                        <a:pt x="75" y="2"/>
                        <a:pt x="75" y="2"/>
                        <a:pt x="75" y="2"/>
                      </a:cubicBezTo>
                      <a:cubicBezTo>
                        <a:pt x="77" y="2"/>
                        <a:pt x="77" y="3"/>
                        <a:pt x="77" y="4"/>
                      </a:cubicBezTo>
                      <a:cubicBezTo>
                        <a:pt x="77" y="48"/>
                        <a:pt x="77" y="48"/>
                        <a:pt x="77" y="48"/>
                      </a:cubicBezTo>
                      <a:cubicBezTo>
                        <a:pt x="77" y="49"/>
                        <a:pt x="77" y="49"/>
                        <a:pt x="75" y="49"/>
                      </a:cubicBezTo>
                      <a:lnTo>
                        <a:pt x="17" y="49"/>
                      </a:lnTo>
                      <a:close/>
                      <a:moveTo>
                        <a:pt x="77" y="58"/>
                      </a:moveTo>
                      <a:cubicBezTo>
                        <a:pt x="78" y="59"/>
                        <a:pt x="80" y="64"/>
                        <a:pt x="80" y="64"/>
                      </a:cubicBezTo>
                      <a:cubicBezTo>
                        <a:pt x="85" y="64"/>
                        <a:pt x="85" y="64"/>
                        <a:pt x="85" y="64"/>
                      </a:cubicBezTo>
                      <a:cubicBezTo>
                        <a:pt x="86" y="64"/>
                        <a:pt x="87" y="65"/>
                        <a:pt x="87" y="66"/>
                      </a:cubicBezTo>
                      <a:cubicBezTo>
                        <a:pt x="87" y="66"/>
                        <a:pt x="87" y="66"/>
                        <a:pt x="87" y="66"/>
                      </a:cubicBezTo>
                      <a:cubicBezTo>
                        <a:pt x="87" y="66"/>
                        <a:pt x="89" y="71"/>
                        <a:pt x="90" y="72"/>
                      </a:cubicBezTo>
                      <a:cubicBezTo>
                        <a:pt x="90" y="73"/>
                        <a:pt x="89" y="74"/>
                        <a:pt x="88" y="74"/>
                      </a:cubicBezTo>
                      <a:cubicBezTo>
                        <a:pt x="4" y="74"/>
                        <a:pt x="4" y="74"/>
                        <a:pt x="4" y="74"/>
                      </a:cubicBezTo>
                      <a:cubicBezTo>
                        <a:pt x="3" y="74"/>
                        <a:pt x="2" y="73"/>
                        <a:pt x="2" y="72"/>
                      </a:cubicBezTo>
                      <a:cubicBezTo>
                        <a:pt x="3" y="71"/>
                        <a:pt x="5" y="66"/>
                        <a:pt x="5" y="66"/>
                      </a:cubicBezTo>
                      <a:cubicBezTo>
                        <a:pt x="5" y="66"/>
                        <a:pt x="5" y="66"/>
                        <a:pt x="5" y="66"/>
                      </a:cubicBezTo>
                      <a:cubicBezTo>
                        <a:pt x="5" y="65"/>
                        <a:pt x="6" y="64"/>
                        <a:pt x="7" y="64"/>
                      </a:cubicBezTo>
                      <a:cubicBezTo>
                        <a:pt x="12" y="64"/>
                        <a:pt x="12" y="64"/>
                        <a:pt x="12" y="64"/>
                      </a:cubicBezTo>
                      <a:cubicBezTo>
                        <a:pt x="12" y="64"/>
                        <a:pt x="14" y="59"/>
                        <a:pt x="15" y="58"/>
                      </a:cubicBezTo>
                      <a:cubicBezTo>
                        <a:pt x="17" y="58"/>
                        <a:pt x="26" y="58"/>
                        <a:pt x="26" y="58"/>
                      </a:cubicBezTo>
                      <a:cubicBezTo>
                        <a:pt x="26" y="58"/>
                        <a:pt x="26" y="54"/>
                        <a:pt x="26" y="54"/>
                      </a:cubicBezTo>
                      <a:cubicBezTo>
                        <a:pt x="30" y="54"/>
                        <a:pt x="62" y="54"/>
                        <a:pt x="66" y="54"/>
                      </a:cubicBezTo>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2">
                        <a:lumMod val="60000"/>
                        <a:lumOff val="40000"/>
                      </a:schemeClr>
                    </a:solidFill>
                    <a:latin typeface="微软雅黑" panose="020B0503020204020204" pitchFamily="34" charset="-122"/>
                    <a:ea typeface="微软雅黑" panose="020B0503020204020204" pitchFamily="34" charset="-122"/>
                  </a:endParaRPr>
                </a:p>
              </p:txBody>
            </p:sp>
            <p:grpSp>
              <p:nvGrpSpPr>
                <p:cNvPr id="174" name="组合 83"/>
                <p:cNvGrpSpPr/>
                <p:nvPr/>
              </p:nvGrpSpPr>
              <p:grpSpPr bwMode="auto">
                <a:xfrm>
                  <a:off x="9264744" y="5785485"/>
                  <a:ext cx="348105" cy="361315"/>
                  <a:chOff x="5791201" y="3090863"/>
                  <a:chExt cx="655637" cy="681038"/>
                </a:xfrm>
              </p:grpSpPr>
              <p:sp>
                <p:nvSpPr>
                  <p:cNvPr id="216" name="Freeform 22"/>
                  <p:cNvSpPr/>
                  <p:nvPr/>
                </p:nvSpPr>
                <p:spPr bwMode="auto">
                  <a:xfrm>
                    <a:off x="6008688" y="3113088"/>
                    <a:ext cx="212725" cy="157162"/>
                  </a:xfrm>
                  <a:custGeom>
                    <a:avLst/>
                    <a:gdLst>
                      <a:gd name="T0" fmla="*/ 735922174 w 56"/>
                      <a:gd name="T1" fmla="*/ 0 h 41"/>
                      <a:gd name="T2" fmla="*/ 57720649 w 56"/>
                      <a:gd name="T3" fmla="*/ 0 h 41"/>
                      <a:gd name="T4" fmla="*/ 0 w 56"/>
                      <a:gd name="T5" fmla="*/ 73467955 h 41"/>
                      <a:gd name="T6" fmla="*/ 0 w 56"/>
                      <a:gd name="T7" fmla="*/ 528976202 h 41"/>
                      <a:gd name="T8" fmla="*/ 57720649 w 56"/>
                      <a:gd name="T9" fmla="*/ 602444127 h 41"/>
                      <a:gd name="T10" fmla="*/ 735922174 w 56"/>
                      <a:gd name="T11" fmla="*/ 602444127 h 41"/>
                      <a:gd name="T12" fmla="*/ 808070118 w 56"/>
                      <a:gd name="T13" fmla="*/ 528976202 h 41"/>
                      <a:gd name="T14" fmla="*/ 808070118 w 56"/>
                      <a:gd name="T15" fmla="*/ 73467955 h 41"/>
                      <a:gd name="T16" fmla="*/ 735922174 w 56"/>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41"/>
                      <a:gd name="T29" fmla="*/ 56 w 56"/>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41">
                        <a:moveTo>
                          <a:pt x="51" y="0"/>
                        </a:moveTo>
                        <a:cubicBezTo>
                          <a:pt x="4" y="0"/>
                          <a:pt x="4" y="0"/>
                          <a:pt x="4" y="0"/>
                        </a:cubicBezTo>
                        <a:cubicBezTo>
                          <a:pt x="2" y="0"/>
                          <a:pt x="0" y="2"/>
                          <a:pt x="0" y="5"/>
                        </a:cubicBezTo>
                        <a:cubicBezTo>
                          <a:pt x="0" y="36"/>
                          <a:pt x="0" y="36"/>
                          <a:pt x="0" y="36"/>
                        </a:cubicBezTo>
                        <a:cubicBezTo>
                          <a:pt x="0" y="39"/>
                          <a:pt x="2" y="41"/>
                          <a:pt x="4" y="41"/>
                        </a:cubicBezTo>
                        <a:cubicBezTo>
                          <a:pt x="51" y="41"/>
                          <a:pt x="51" y="41"/>
                          <a:pt x="51" y="41"/>
                        </a:cubicBezTo>
                        <a:cubicBezTo>
                          <a:pt x="54" y="41"/>
                          <a:pt x="56" y="39"/>
                          <a:pt x="56" y="36"/>
                        </a:cubicBezTo>
                        <a:cubicBezTo>
                          <a:pt x="56" y="5"/>
                          <a:pt x="56" y="5"/>
                          <a:pt x="56" y="5"/>
                        </a:cubicBezTo>
                        <a:cubicBezTo>
                          <a:pt x="56" y="2"/>
                          <a:pt x="54" y="0"/>
                          <a:pt x="51"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17" name="Freeform 23"/>
                  <p:cNvSpPr/>
                  <p:nvPr/>
                </p:nvSpPr>
                <p:spPr bwMode="auto">
                  <a:xfrm>
                    <a:off x="5984876" y="3351213"/>
                    <a:ext cx="31750" cy="11113"/>
                  </a:xfrm>
                  <a:custGeom>
                    <a:avLst/>
                    <a:gdLst>
                      <a:gd name="T0" fmla="*/ 94503861 w 8"/>
                      <a:gd name="T1" fmla="*/ 0 h 3"/>
                      <a:gd name="T2" fmla="*/ 15751965 w 8"/>
                      <a:gd name="T3" fmla="*/ 0 h 3"/>
                      <a:gd name="T4" fmla="*/ 0 w 8"/>
                      <a:gd name="T5" fmla="*/ 13720850 h 3"/>
                      <a:gd name="T6" fmla="*/ 15751965 w 8"/>
                      <a:gd name="T7" fmla="*/ 41166258 h 3"/>
                      <a:gd name="T8" fmla="*/ 94503861 w 8"/>
                      <a:gd name="T9" fmla="*/ 41166258 h 3"/>
                      <a:gd name="T10" fmla="*/ 126007783 w 8"/>
                      <a:gd name="T11" fmla="*/ 13720850 h 3"/>
                      <a:gd name="T12" fmla="*/ 94503861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18" name="Freeform 24"/>
                  <p:cNvSpPr/>
                  <p:nvPr/>
                </p:nvSpPr>
                <p:spPr bwMode="auto">
                  <a:xfrm>
                    <a:off x="6030913" y="3351213"/>
                    <a:ext cx="30163" cy="11113"/>
                  </a:xfrm>
                  <a:custGeom>
                    <a:avLst/>
                    <a:gdLst>
                      <a:gd name="T0" fmla="*/ 85293412 w 8"/>
                      <a:gd name="T1" fmla="*/ 0 h 3"/>
                      <a:gd name="T2" fmla="*/ 14214311 w 8"/>
                      <a:gd name="T3" fmla="*/ 0 h 3"/>
                      <a:gd name="T4" fmla="*/ 0 w 8"/>
                      <a:gd name="T5" fmla="*/ 13720850 h 3"/>
                      <a:gd name="T6" fmla="*/ 14214311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19" name="Freeform 25"/>
                  <p:cNvSpPr/>
                  <p:nvPr/>
                </p:nvSpPr>
                <p:spPr bwMode="auto">
                  <a:xfrm>
                    <a:off x="6076951"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0" name="Freeform 26"/>
                  <p:cNvSpPr/>
                  <p:nvPr/>
                </p:nvSpPr>
                <p:spPr bwMode="auto">
                  <a:xfrm>
                    <a:off x="6122988"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1" name="Freeform 27"/>
                  <p:cNvSpPr/>
                  <p:nvPr/>
                </p:nvSpPr>
                <p:spPr bwMode="auto">
                  <a:xfrm>
                    <a:off x="6169026"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2" name="Freeform 28"/>
                  <p:cNvSpPr/>
                  <p:nvPr/>
                </p:nvSpPr>
                <p:spPr bwMode="auto">
                  <a:xfrm>
                    <a:off x="6213476"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3" name="Freeform 29"/>
                  <p:cNvSpPr/>
                  <p:nvPr/>
                </p:nvSpPr>
                <p:spPr bwMode="auto">
                  <a:xfrm>
                    <a:off x="6008688" y="3335338"/>
                    <a:ext cx="30163" cy="7938"/>
                  </a:xfrm>
                  <a:custGeom>
                    <a:avLst/>
                    <a:gdLst>
                      <a:gd name="T0" fmla="*/ 14214311 w 8"/>
                      <a:gd name="T1" fmla="*/ 31505915 h 2"/>
                      <a:gd name="T2" fmla="*/ 85293412 w 8"/>
                      <a:gd name="T3" fmla="*/ 31505915 h 2"/>
                      <a:gd name="T4" fmla="*/ 113725796 w 8"/>
                      <a:gd name="T5" fmla="*/ 15752957 h 2"/>
                      <a:gd name="T6" fmla="*/ 85293412 w 8"/>
                      <a:gd name="T7" fmla="*/ 0 h 2"/>
                      <a:gd name="T8" fmla="*/ 14214311 w 8"/>
                      <a:gd name="T9" fmla="*/ 0 h 2"/>
                      <a:gd name="T10" fmla="*/ 0 w 8"/>
                      <a:gd name="T11" fmla="*/ 15752957 h 2"/>
                      <a:gd name="T12" fmla="*/ 14214311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4" name="Freeform 30"/>
                  <p:cNvSpPr/>
                  <p:nvPr/>
                </p:nvSpPr>
                <p:spPr bwMode="auto">
                  <a:xfrm>
                    <a:off x="6054726" y="3335338"/>
                    <a:ext cx="30163" cy="7938"/>
                  </a:xfrm>
                  <a:custGeom>
                    <a:avLst/>
                    <a:gdLst>
                      <a:gd name="T0" fmla="*/ 14214311 w 8"/>
                      <a:gd name="T1" fmla="*/ 31505915 h 2"/>
                      <a:gd name="T2" fmla="*/ 85293412 w 8"/>
                      <a:gd name="T3" fmla="*/ 31505915 h 2"/>
                      <a:gd name="T4" fmla="*/ 113725796 w 8"/>
                      <a:gd name="T5" fmla="*/ 15752957 h 2"/>
                      <a:gd name="T6" fmla="*/ 85293412 w 8"/>
                      <a:gd name="T7" fmla="*/ 0 h 2"/>
                      <a:gd name="T8" fmla="*/ 14214311 w 8"/>
                      <a:gd name="T9" fmla="*/ 0 h 2"/>
                      <a:gd name="T10" fmla="*/ 0 w 8"/>
                      <a:gd name="T11" fmla="*/ 15752957 h 2"/>
                      <a:gd name="T12" fmla="*/ 14214311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5" name="Freeform 31"/>
                  <p:cNvSpPr/>
                  <p:nvPr/>
                </p:nvSpPr>
                <p:spPr bwMode="auto">
                  <a:xfrm>
                    <a:off x="6099176" y="3335338"/>
                    <a:ext cx="31750" cy="7938"/>
                  </a:xfrm>
                  <a:custGeom>
                    <a:avLst/>
                    <a:gdLst>
                      <a:gd name="T0" fmla="*/ 31503930 w 8"/>
                      <a:gd name="T1" fmla="*/ 31505915 h 2"/>
                      <a:gd name="T2" fmla="*/ 94503861 w 8"/>
                      <a:gd name="T3" fmla="*/ 31505915 h 2"/>
                      <a:gd name="T4" fmla="*/ 126007783 w 8"/>
                      <a:gd name="T5" fmla="*/ 15752957 h 2"/>
                      <a:gd name="T6" fmla="*/ 94503861 w 8"/>
                      <a:gd name="T7" fmla="*/ 0 h 2"/>
                      <a:gd name="T8" fmla="*/ 31503930 w 8"/>
                      <a:gd name="T9" fmla="*/ 0 h 2"/>
                      <a:gd name="T10" fmla="*/ 0 w 8"/>
                      <a:gd name="T11" fmla="*/ 15752957 h 2"/>
                      <a:gd name="T12" fmla="*/ 31503930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6" name="Freeform 32"/>
                  <p:cNvSpPr/>
                  <p:nvPr/>
                </p:nvSpPr>
                <p:spPr bwMode="auto">
                  <a:xfrm>
                    <a:off x="6145213" y="3335338"/>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7" name="Freeform 33"/>
                  <p:cNvSpPr/>
                  <p:nvPr/>
                </p:nvSpPr>
                <p:spPr bwMode="auto">
                  <a:xfrm>
                    <a:off x="6191251" y="3335338"/>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8" name="Freeform 34"/>
                  <p:cNvSpPr/>
                  <p:nvPr/>
                </p:nvSpPr>
                <p:spPr bwMode="auto">
                  <a:xfrm>
                    <a:off x="5815013" y="3427413"/>
                    <a:ext cx="212725" cy="152400"/>
                  </a:xfrm>
                  <a:custGeom>
                    <a:avLst/>
                    <a:gdLst>
                      <a:gd name="T0" fmla="*/ 750349484 w 56"/>
                      <a:gd name="T1" fmla="*/ 0 h 40"/>
                      <a:gd name="T2" fmla="*/ 57720649 w 56"/>
                      <a:gd name="T3" fmla="*/ 0 h 40"/>
                      <a:gd name="T4" fmla="*/ 0 w 56"/>
                      <a:gd name="T5" fmla="*/ 58064393 h 40"/>
                      <a:gd name="T6" fmla="*/ 0 w 56"/>
                      <a:gd name="T7" fmla="*/ 522579639 h 40"/>
                      <a:gd name="T8" fmla="*/ 57720649 w 56"/>
                      <a:gd name="T9" fmla="*/ 580644017 h 40"/>
                      <a:gd name="T10" fmla="*/ 750349484 w 56"/>
                      <a:gd name="T11" fmla="*/ 580644017 h 40"/>
                      <a:gd name="T12" fmla="*/ 808070118 w 56"/>
                      <a:gd name="T13" fmla="*/ 522579639 h 40"/>
                      <a:gd name="T14" fmla="*/ 808070118 w 56"/>
                      <a:gd name="T15" fmla="*/ 58064393 h 40"/>
                      <a:gd name="T16" fmla="*/ 750349484 w 56"/>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40"/>
                      <a:gd name="T29" fmla="*/ 56 w 56"/>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40">
                        <a:moveTo>
                          <a:pt x="52" y="0"/>
                        </a:moveTo>
                        <a:cubicBezTo>
                          <a:pt x="4" y="0"/>
                          <a:pt x="4" y="0"/>
                          <a:pt x="4" y="0"/>
                        </a:cubicBezTo>
                        <a:cubicBezTo>
                          <a:pt x="2" y="0"/>
                          <a:pt x="0" y="2"/>
                          <a:pt x="0" y="4"/>
                        </a:cubicBezTo>
                        <a:cubicBezTo>
                          <a:pt x="0" y="36"/>
                          <a:pt x="0" y="36"/>
                          <a:pt x="0" y="36"/>
                        </a:cubicBezTo>
                        <a:cubicBezTo>
                          <a:pt x="0" y="38"/>
                          <a:pt x="2" y="40"/>
                          <a:pt x="4" y="40"/>
                        </a:cubicBezTo>
                        <a:cubicBezTo>
                          <a:pt x="52" y="40"/>
                          <a:pt x="52" y="40"/>
                          <a:pt x="52" y="40"/>
                        </a:cubicBezTo>
                        <a:cubicBezTo>
                          <a:pt x="54" y="40"/>
                          <a:pt x="56" y="38"/>
                          <a:pt x="56" y="36"/>
                        </a:cubicBezTo>
                        <a:cubicBezTo>
                          <a:pt x="56" y="4"/>
                          <a:pt x="56" y="4"/>
                          <a:pt x="56" y="4"/>
                        </a:cubicBezTo>
                        <a:cubicBezTo>
                          <a:pt x="56" y="2"/>
                          <a:pt x="54" y="0"/>
                          <a:pt x="52"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9" name="Freeform 36"/>
                  <p:cNvSpPr/>
                  <p:nvPr/>
                </p:nvSpPr>
                <p:spPr bwMode="auto">
                  <a:xfrm>
                    <a:off x="5791201"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0" name="Freeform 37"/>
                  <p:cNvSpPr/>
                  <p:nvPr/>
                </p:nvSpPr>
                <p:spPr bwMode="auto">
                  <a:xfrm>
                    <a:off x="5837238"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1" name="Freeform 38"/>
                  <p:cNvSpPr/>
                  <p:nvPr/>
                </p:nvSpPr>
                <p:spPr bwMode="auto">
                  <a:xfrm>
                    <a:off x="5883276"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2" name="Freeform 39"/>
                  <p:cNvSpPr/>
                  <p:nvPr/>
                </p:nvSpPr>
                <p:spPr bwMode="auto">
                  <a:xfrm>
                    <a:off x="5929313"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3" name="Freeform 40"/>
                  <p:cNvSpPr/>
                  <p:nvPr/>
                </p:nvSpPr>
                <p:spPr bwMode="auto">
                  <a:xfrm>
                    <a:off x="5973763"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4" name="Freeform 41"/>
                  <p:cNvSpPr/>
                  <p:nvPr/>
                </p:nvSpPr>
                <p:spPr bwMode="auto">
                  <a:xfrm>
                    <a:off x="6019801"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5" name="Freeform 42"/>
                  <p:cNvSpPr/>
                  <p:nvPr/>
                </p:nvSpPr>
                <p:spPr bwMode="auto">
                  <a:xfrm>
                    <a:off x="5815013"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6" name="Freeform 43"/>
                  <p:cNvSpPr/>
                  <p:nvPr/>
                </p:nvSpPr>
                <p:spPr bwMode="auto">
                  <a:xfrm>
                    <a:off x="5859463" y="3644901"/>
                    <a:ext cx="31750" cy="11113"/>
                  </a:xfrm>
                  <a:custGeom>
                    <a:avLst/>
                    <a:gdLst>
                      <a:gd name="T0" fmla="*/ 31503930 w 8"/>
                      <a:gd name="T1" fmla="*/ 41166258 h 3"/>
                      <a:gd name="T2" fmla="*/ 94503861 w 8"/>
                      <a:gd name="T3" fmla="*/ 41166258 h 3"/>
                      <a:gd name="T4" fmla="*/ 126007783 w 8"/>
                      <a:gd name="T5" fmla="*/ 27445404 h 3"/>
                      <a:gd name="T6" fmla="*/ 94503861 w 8"/>
                      <a:gd name="T7" fmla="*/ 0 h 3"/>
                      <a:gd name="T8" fmla="*/ 31503930 w 8"/>
                      <a:gd name="T9" fmla="*/ 0 h 3"/>
                      <a:gd name="T10" fmla="*/ 0 w 8"/>
                      <a:gd name="T11" fmla="*/ 27445404 h 3"/>
                      <a:gd name="T12" fmla="*/ 31503930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7" name="Freeform 44"/>
                  <p:cNvSpPr/>
                  <p:nvPr/>
                </p:nvSpPr>
                <p:spPr bwMode="auto">
                  <a:xfrm>
                    <a:off x="5905501"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8" name="Freeform 45"/>
                  <p:cNvSpPr/>
                  <p:nvPr/>
                </p:nvSpPr>
                <p:spPr bwMode="auto">
                  <a:xfrm>
                    <a:off x="5951538"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9" name="Freeform 46"/>
                  <p:cNvSpPr/>
                  <p:nvPr/>
                </p:nvSpPr>
                <p:spPr bwMode="auto">
                  <a:xfrm>
                    <a:off x="5997576"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40" name="Freeform 47"/>
                  <p:cNvSpPr/>
                  <p:nvPr/>
                </p:nvSpPr>
                <p:spPr bwMode="auto">
                  <a:xfrm>
                    <a:off x="6164263" y="3500438"/>
                    <a:ext cx="212725" cy="152400"/>
                  </a:xfrm>
                  <a:custGeom>
                    <a:avLst/>
                    <a:gdLst>
                      <a:gd name="T0" fmla="*/ 750349484 w 56"/>
                      <a:gd name="T1" fmla="*/ 0 h 40"/>
                      <a:gd name="T2" fmla="*/ 57720649 w 56"/>
                      <a:gd name="T3" fmla="*/ 0 h 40"/>
                      <a:gd name="T4" fmla="*/ 0 w 56"/>
                      <a:gd name="T5" fmla="*/ 72580502 h 40"/>
                      <a:gd name="T6" fmla="*/ 0 w 56"/>
                      <a:gd name="T7" fmla="*/ 522579639 h 40"/>
                      <a:gd name="T8" fmla="*/ 57720649 w 56"/>
                      <a:gd name="T9" fmla="*/ 580644017 h 40"/>
                      <a:gd name="T10" fmla="*/ 750349484 w 56"/>
                      <a:gd name="T11" fmla="*/ 580644017 h 40"/>
                      <a:gd name="T12" fmla="*/ 808070118 w 56"/>
                      <a:gd name="T13" fmla="*/ 522579639 h 40"/>
                      <a:gd name="T14" fmla="*/ 808070118 w 56"/>
                      <a:gd name="T15" fmla="*/ 72580502 h 40"/>
                      <a:gd name="T16" fmla="*/ 750349484 w 56"/>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40"/>
                      <a:gd name="T29" fmla="*/ 56 w 56"/>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40">
                        <a:moveTo>
                          <a:pt x="52" y="0"/>
                        </a:moveTo>
                        <a:cubicBezTo>
                          <a:pt x="4" y="0"/>
                          <a:pt x="4" y="0"/>
                          <a:pt x="4" y="0"/>
                        </a:cubicBezTo>
                        <a:cubicBezTo>
                          <a:pt x="2" y="0"/>
                          <a:pt x="0" y="2"/>
                          <a:pt x="0" y="5"/>
                        </a:cubicBezTo>
                        <a:cubicBezTo>
                          <a:pt x="0" y="36"/>
                          <a:pt x="0" y="36"/>
                          <a:pt x="0" y="36"/>
                        </a:cubicBezTo>
                        <a:cubicBezTo>
                          <a:pt x="0" y="38"/>
                          <a:pt x="2" y="40"/>
                          <a:pt x="4" y="40"/>
                        </a:cubicBezTo>
                        <a:cubicBezTo>
                          <a:pt x="52" y="40"/>
                          <a:pt x="52" y="40"/>
                          <a:pt x="52" y="40"/>
                        </a:cubicBezTo>
                        <a:cubicBezTo>
                          <a:pt x="54" y="40"/>
                          <a:pt x="56" y="38"/>
                          <a:pt x="56" y="36"/>
                        </a:cubicBezTo>
                        <a:cubicBezTo>
                          <a:pt x="56" y="5"/>
                          <a:pt x="56" y="5"/>
                          <a:pt x="56" y="5"/>
                        </a:cubicBezTo>
                        <a:cubicBezTo>
                          <a:pt x="56" y="2"/>
                          <a:pt x="54" y="0"/>
                          <a:pt x="52"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241" name="Freeform 48"/>
                  <p:cNvSpPr>
                    <a:spLocks noEditPoints="1"/>
                  </p:cNvSpPr>
                  <p:nvPr/>
                </p:nvSpPr>
                <p:spPr bwMode="auto">
                  <a:xfrm>
                    <a:off x="5935663" y="3090863"/>
                    <a:ext cx="511175" cy="681038"/>
                  </a:xfrm>
                  <a:custGeom>
                    <a:avLst/>
                    <a:gdLst>
                      <a:gd name="T0" fmla="*/ 1848133774 w 134"/>
                      <a:gd name="T1" fmla="*/ 2147483647 h 178"/>
                      <a:gd name="T2" fmla="*/ 1760818257 w 134"/>
                      <a:gd name="T3" fmla="*/ 2147483647 h 178"/>
                      <a:gd name="T4" fmla="*/ 1615297482 w 134"/>
                      <a:gd name="T5" fmla="*/ 2147483647 h 178"/>
                      <a:gd name="T6" fmla="*/ 1775371479 w 134"/>
                      <a:gd name="T7" fmla="*/ 2147483647 h 178"/>
                      <a:gd name="T8" fmla="*/ 1702609184 w 134"/>
                      <a:gd name="T9" fmla="*/ 1478510513 h 178"/>
                      <a:gd name="T10" fmla="*/ 785820816 w 134"/>
                      <a:gd name="T11" fmla="*/ 1537064457 h 178"/>
                      <a:gd name="T12" fmla="*/ 669402670 w 134"/>
                      <a:gd name="T13" fmla="*/ 1639533858 h 178"/>
                      <a:gd name="T14" fmla="*/ 1295149488 w 134"/>
                      <a:gd name="T15" fmla="*/ 1127179199 h 178"/>
                      <a:gd name="T16" fmla="*/ 1309698896 w 134"/>
                      <a:gd name="T17" fmla="*/ 966155614 h 178"/>
                      <a:gd name="T18" fmla="*/ 1207833972 w 134"/>
                      <a:gd name="T19" fmla="*/ 907597845 h 178"/>
                      <a:gd name="T20" fmla="*/ 1018657346 w 134"/>
                      <a:gd name="T21" fmla="*/ 805128443 h 178"/>
                      <a:gd name="T22" fmla="*/ 1105969048 w 134"/>
                      <a:gd name="T23" fmla="*/ 775851471 h 178"/>
                      <a:gd name="T24" fmla="*/ 1178731343 w 134"/>
                      <a:gd name="T25" fmla="*/ 58553959 h 178"/>
                      <a:gd name="T26" fmla="*/ 247389573 w 134"/>
                      <a:gd name="T27" fmla="*/ 0 h 178"/>
                      <a:gd name="T28" fmla="*/ 189180500 w 134"/>
                      <a:gd name="T29" fmla="*/ 717297528 h 178"/>
                      <a:gd name="T30" fmla="*/ 349254557 w 134"/>
                      <a:gd name="T31" fmla="*/ 775851471 h 178"/>
                      <a:gd name="T32" fmla="*/ 203729907 w 134"/>
                      <a:gd name="T33" fmla="*/ 805128443 h 178"/>
                      <a:gd name="T34" fmla="*/ 116418176 w 134"/>
                      <a:gd name="T35" fmla="*/ 907597845 h 178"/>
                      <a:gd name="T36" fmla="*/ 0 w 134"/>
                      <a:gd name="T37" fmla="*/ 1068625255 h 178"/>
                      <a:gd name="T38" fmla="*/ 596640375 w 134"/>
                      <a:gd name="T39" fmla="*/ 1127179199 h 178"/>
                      <a:gd name="T40" fmla="*/ 436566259 w 134"/>
                      <a:gd name="T41" fmla="*/ 1639533858 h 178"/>
                      <a:gd name="T42" fmla="*/ 785820816 w 134"/>
                      <a:gd name="T43" fmla="*/ 1698087802 h 178"/>
                      <a:gd name="T44" fmla="*/ 858583110 w 134"/>
                      <a:gd name="T45" fmla="*/ 2147483647 h 178"/>
                      <a:gd name="T46" fmla="*/ 945894812 w 134"/>
                      <a:gd name="T47" fmla="*/ 2147483647 h 178"/>
                      <a:gd name="T48" fmla="*/ 756714372 w 134"/>
                      <a:gd name="T49" fmla="*/ 2147483647 h 178"/>
                      <a:gd name="T50" fmla="*/ 654849448 w 134"/>
                      <a:gd name="T51" fmla="*/ 2147483647 h 178"/>
                      <a:gd name="T52" fmla="*/ 669402670 w 134"/>
                      <a:gd name="T53" fmla="*/ 2147483647 h 178"/>
                      <a:gd name="T54" fmla="*/ 1949998698 w 134"/>
                      <a:gd name="T55" fmla="*/ 2147483647 h 178"/>
                      <a:gd name="T56" fmla="*/ 247389573 w 134"/>
                      <a:gd name="T57" fmla="*/ 731936014 h 178"/>
                      <a:gd name="T58" fmla="*/ 218283129 w 134"/>
                      <a:gd name="T59" fmla="*/ 58553959 h 178"/>
                      <a:gd name="T60" fmla="*/ 1105969048 w 134"/>
                      <a:gd name="T61" fmla="*/ 43915473 h 178"/>
                      <a:gd name="T62" fmla="*/ 1135075492 w 134"/>
                      <a:gd name="T63" fmla="*/ 717297528 h 178"/>
                      <a:gd name="T64" fmla="*/ 247389573 w 134"/>
                      <a:gd name="T65" fmla="*/ 731936014 h 178"/>
                      <a:gd name="T66" fmla="*/ 87311732 w 134"/>
                      <a:gd name="T67" fmla="*/ 980794100 h 178"/>
                      <a:gd name="T68" fmla="*/ 116418176 w 134"/>
                      <a:gd name="T69" fmla="*/ 936878643 h 178"/>
                      <a:gd name="T70" fmla="*/ 218283129 w 134"/>
                      <a:gd name="T71" fmla="*/ 849043901 h 178"/>
                      <a:gd name="T72" fmla="*/ 378357186 w 134"/>
                      <a:gd name="T73" fmla="*/ 790489957 h 178"/>
                      <a:gd name="T74" fmla="*/ 975001256 w 134"/>
                      <a:gd name="T75" fmla="*/ 849043901 h 178"/>
                      <a:gd name="T76" fmla="*/ 1178731343 w 134"/>
                      <a:gd name="T77" fmla="*/ 936878643 h 178"/>
                      <a:gd name="T78" fmla="*/ 1280596266 w 134"/>
                      <a:gd name="T79" fmla="*/ 966155614 h 178"/>
                      <a:gd name="T80" fmla="*/ 1324252118 w 134"/>
                      <a:gd name="T81" fmla="*/ 1068625255 h 178"/>
                      <a:gd name="T82" fmla="*/ 72762325 w 134"/>
                      <a:gd name="T83" fmla="*/ 1083263741 h 178"/>
                      <a:gd name="T84" fmla="*/ 858583110 w 134"/>
                      <a:gd name="T85" fmla="*/ 2147483647 h 178"/>
                      <a:gd name="T86" fmla="*/ 829476667 w 134"/>
                      <a:gd name="T87" fmla="*/ 1537064457 h 178"/>
                      <a:gd name="T88" fmla="*/ 1702609184 w 134"/>
                      <a:gd name="T89" fmla="*/ 1522425971 h 178"/>
                      <a:gd name="T90" fmla="*/ 1731715628 w 134"/>
                      <a:gd name="T91" fmla="*/ 2147483647 h 178"/>
                      <a:gd name="T92" fmla="*/ 858583110 w 134"/>
                      <a:gd name="T93" fmla="*/ 2147483647 h 178"/>
                      <a:gd name="T94" fmla="*/ 669402670 w 134"/>
                      <a:gd name="T95" fmla="*/ 2147483647 h 178"/>
                      <a:gd name="T96" fmla="*/ 683955892 w 134"/>
                      <a:gd name="T97" fmla="*/ 2147483647 h 178"/>
                      <a:gd name="T98" fmla="*/ 713058521 w 134"/>
                      <a:gd name="T99" fmla="*/ 2147483647 h 178"/>
                      <a:gd name="T100" fmla="*/ 829476667 w 134"/>
                      <a:gd name="T101" fmla="*/ 2147483647 h 178"/>
                      <a:gd name="T102" fmla="*/ 989550663 w 134"/>
                      <a:gd name="T103" fmla="*/ 2147483647 h 178"/>
                      <a:gd name="T104" fmla="*/ 1571641631 w 134"/>
                      <a:gd name="T105" fmla="*/ 2147483647 h 178"/>
                      <a:gd name="T106" fmla="*/ 1775371479 w 134"/>
                      <a:gd name="T107" fmla="*/ 2147483647 h 178"/>
                      <a:gd name="T108" fmla="*/ 1877236403 w 134"/>
                      <a:gd name="T109" fmla="*/ 2147483647 h 178"/>
                      <a:gd name="T110" fmla="*/ 1920896069 w 134"/>
                      <a:gd name="T111" fmla="*/ 2147483647 h 1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4"/>
                      <a:gd name="T169" fmla="*/ 0 h 178"/>
                      <a:gd name="T170" fmla="*/ 134 w 134"/>
                      <a:gd name="T171" fmla="*/ 178 h 17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4" h="178">
                        <a:moveTo>
                          <a:pt x="131" y="167"/>
                        </a:moveTo>
                        <a:cubicBezTo>
                          <a:pt x="131" y="165"/>
                          <a:pt x="130" y="163"/>
                          <a:pt x="127" y="163"/>
                        </a:cubicBezTo>
                        <a:cubicBezTo>
                          <a:pt x="124" y="163"/>
                          <a:pt x="124" y="163"/>
                          <a:pt x="124" y="163"/>
                        </a:cubicBezTo>
                        <a:cubicBezTo>
                          <a:pt x="121" y="156"/>
                          <a:pt x="121" y="156"/>
                          <a:pt x="121" y="156"/>
                        </a:cubicBezTo>
                        <a:cubicBezTo>
                          <a:pt x="111" y="156"/>
                          <a:pt x="111" y="156"/>
                          <a:pt x="111" y="156"/>
                        </a:cubicBezTo>
                        <a:cubicBezTo>
                          <a:pt x="111" y="153"/>
                          <a:pt x="111" y="153"/>
                          <a:pt x="111" y="153"/>
                        </a:cubicBezTo>
                        <a:cubicBezTo>
                          <a:pt x="117" y="153"/>
                          <a:pt x="117" y="153"/>
                          <a:pt x="117" y="153"/>
                        </a:cubicBezTo>
                        <a:cubicBezTo>
                          <a:pt x="120" y="153"/>
                          <a:pt x="122" y="152"/>
                          <a:pt x="122" y="149"/>
                        </a:cubicBezTo>
                        <a:cubicBezTo>
                          <a:pt x="122" y="105"/>
                          <a:pt x="122" y="105"/>
                          <a:pt x="122" y="105"/>
                        </a:cubicBezTo>
                        <a:cubicBezTo>
                          <a:pt x="122" y="103"/>
                          <a:pt x="120" y="101"/>
                          <a:pt x="117" y="101"/>
                        </a:cubicBezTo>
                        <a:cubicBezTo>
                          <a:pt x="59" y="101"/>
                          <a:pt x="59" y="101"/>
                          <a:pt x="59" y="101"/>
                        </a:cubicBezTo>
                        <a:cubicBezTo>
                          <a:pt x="56" y="101"/>
                          <a:pt x="54" y="103"/>
                          <a:pt x="54" y="105"/>
                        </a:cubicBezTo>
                        <a:cubicBezTo>
                          <a:pt x="54" y="112"/>
                          <a:pt x="54" y="112"/>
                          <a:pt x="54" y="112"/>
                        </a:cubicBezTo>
                        <a:cubicBezTo>
                          <a:pt x="46" y="112"/>
                          <a:pt x="46" y="112"/>
                          <a:pt x="46" y="112"/>
                        </a:cubicBezTo>
                        <a:cubicBezTo>
                          <a:pt x="46" y="77"/>
                          <a:pt x="46" y="77"/>
                          <a:pt x="46" y="77"/>
                        </a:cubicBezTo>
                        <a:cubicBezTo>
                          <a:pt x="89" y="77"/>
                          <a:pt x="89" y="77"/>
                          <a:pt x="89" y="77"/>
                        </a:cubicBezTo>
                        <a:cubicBezTo>
                          <a:pt x="91" y="77"/>
                          <a:pt x="93" y="75"/>
                          <a:pt x="93" y="73"/>
                        </a:cubicBezTo>
                        <a:cubicBezTo>
                          <a:pt x="90" y="66"/>
                          <a:pt x="90" y="66"/>
                          <a:pt x="90" y="66"/>
                        </a:cubicBezTo>
                        <a:cubicBezTo>
                          <a:pt x="90" y="64"/>
                          <a:pt x="88" y="62"/>
                          <a:pt x="86" y="62"/>
                        </a:cubicBezTo>
                        <a:cubicBezTo>
                          <a:pt x="83" y="62"/>
                          <a:pt x="83" y="62"/>
                          <a:pt x="83" y="62"/>
                        </a:cubicBezTo>
                        <a:cubicBezTo>
                          <a:pt x="80" y="55"/>
                          <a:pt x="80" y="55"/>
                          <a:pt x="80" y="55"/>
                        </a:cubicBezTo>
                        <a:cubicBezTo>
                          <a:pt x="70" y="55"/>
                          <a:pt x="70" y="55"/>
                          <a:pt x="70" y="55"/>
                        </a:cubicBezTo>
                        <a:cubicBezTo>
                          <a:pt x="70" y="53"/>
                          <a:pt x="70" y="53"/>
                          <a:pt x="70" y="53"/>
                        </a:cubicBezTo>
                        <a:cubicBezTo>
                          <a:pt x="76" y="53"/>
                          <a:pt x="76" y="53"/>
                          <a:pt x="76" y="53"/>
                        </a:cubicBezTo>
                        <a:cubicBezTo>
                          <a:pt x="79" y="53"/>
                          <a:pt x="81" y="51"/>
                          <a:pt x="81" y="49"/>
                        </a:cubicBezTo>
                        <a:cubicBezTo>
                          <a:pt x="81" y="4"/>
                          <a:pt x="81" y="4"/>
                          <a:pt x="81" y="4"/>
                        </a:cubicBezTo>
                        <a:cubicBezTo>
                          <a:pt x="81" y="2"/>
                          <a:pt x="79" y="0"/>
                          <a:pt x="76" y="0"/>
                        </a:cubicBezTo>
                        <a:cubicBezTo>
                          <a:pt x="17" y="0"/>
                          <a:pt x="17" y="0"/>
                          <a:pt x="17" y="0"/>
                        </a:cubicBezTo>
                        <a:cubicBezTo>
                          <a:pt x="15" y="0"/>
                          <a:pt x="13" y="2"/>
                          <a:pt x="13" y="4"/>
                        </a:cubicBezTo>
                        <a:cubicBezTo>
                          <a:pt x="13" y="49"/>
                          <a:pt x="13" y="49"/>
                          <a:pt x="13" y="49"/>
                        </a:cubicBezTo>
                        <a:cubicBezTo>
                          <a:pt x="13" y="51"/>
                          <a:pt x="15" y="53"/>
                          <a:pt x="17" y="53"/>
                        </a:cubicBezTo>
                        <a:cubicBezTo>
                          <a:pt x="24" y="53"/>
                          <a:pt x="24" y="53"/>
                          <a:pt x="24" y="53"/>
                        </a:cubicBezTo>
                        <a:cubicBezTo>
                          <a:pt x="24" y="55"/>
                          <a:pt x="24" y="55"/>
                          <a:pt x="24" y="55"/>
                        </a:cubicBezTo>
                        <a:cubicBezTo>
                          <a:pt x="14" y="55"/>
                          <a:pt x="14" y="55"/>
                          <a:pt x="14" y="55"/>
                        </a:cubicBezTo>
                        <a:cubicBezTo>
                          <a:pt x="11" y="62"/>
                          <a:pt x="11" y="62"/>
                          <a:pt x="11" y="62"/>
                        </a:cubicBezTo>
                        <a:cubicBezTo>
                          <a:pt x="8" y="62"/>
                          <a:pt x="8" y="62"/>
                          <a:pt x="8" y="62"/>
                        </a:cubicBezTo>
                        <a:cubicBezTo>
                          <a:pt x="5" y="62"/>
                          <a:pt x="3" y="64"/>
                          <a:pt x="3" y="66"/>
                        </a:cubicBezTo>
                        <a:cubicBezTo>
                          <a:pt x="0" y="73"/>
                          <a:pt x="0" y="73"/>
                          <a:pt x="0" y="73"/>
                        </a:cubicBezTo>
                        <a:cubicBezTo>
                          <a:pt x="0" y="75"/>
                          <a:pt x="2" y="77"/>
                          <a:pt x="5" y="77"/>
                        </a:cubicBezTo>
                        <a:cubicBezTo>
                          <a:pt x="41" y="77"/>
                          <a:pt x="41" y="77"/>
                          <a:pt x="41" y="77"/>
                        </a:cubicBezTo>
                        <a:cubicBezTo>
                          <a:pt x="41" y="112"/>
                          <a:pt x="41" y="112"/>
                          <a:pt x="41" y="112"/>
                        </a:cubicBezTo>
                        <a:cubicBezTo>
                          <a:pt x="30" y="112"/>
                          <a:pt x="30" y="112"/>
                          <a:pt x="30" y="112"/>
                        </a:cubicBezTo>
                        <a:cubicBezTo>
                          <a:pt x="30" y="116"/>
                          <a:pt x="30" y="116"/>
                          <a:pt x="30" y="116"/>
                        </a:cubicBezTo>
                        <a:cubicBezTo>
                          <a:pt x="54" y="116"/>
                          <a:pt x="54" y="116"/>
                          <a:pt x="54" y="116"/>
                        </a:cubicBezTo>
                        <a:cubicBezTo>
                          <a:pt x="54" y="149"/>
                          <a:pt x="54" y="149"/>
                          <a:pt x="54" y="149"/>
                        </a:cubicBezTo>
                        <a:cubicBezTo>
                          <a:pt x="54" y="152"/>
                          <a:pt x="56" y="153"/>
                          <a:pt x="59" y="153"/>
                        </a:cubicBezTo>
                        <a:cubicBezTo>
                          <a:pt x="65" y="153"/>
                          <a:pt x="65" y="153"/>
                          <a:pt x="65" y="153"/>
                        </a:cubicBezTo>
                        <a:cubicBezTo>
                          <a:pt x="65" y="156"/>
                          <a:pt x="65" y="156"/>
                          <a:pt x="65" y="156"/>
                        </a:cubicBezTo>
                        <a:cubicBezTo>
                          <a:pt x="55" y="156"/>
                          <a:pt x="55" y="156"/>
                          <a:pt x="55" y="156"/>
                        </a:cubicBezTo>
                        <a:cubicBezTo>
                          <a:pt x="52" y="163"/>
                          <a:pt x="52" y="163"/>
                          <a:pt x="52" y="163"/>
                        </a:cubicBezTo>
                        <a:cubicBezTo>
                          <a:pt x="49" y="163"/>
                          <a:pt x="49" y="163"/>
                          <a:pt x="49" y="163"/>
                        </a:cubicBezTo>
                        <a:cubicBezTo>
                          <a:pt x="46" y="163"/>
                          <a:pt x="45" y="165"/>
                          <a:pt x="45" y="167"/>
                        </a:cubicBezTo>
                        <a:cubicBezTo>
                          <a:pt x="42" y="173"/>
                          <a:pt x="42" y="173"/>
                          <a:pt x="42" y="173"/>
                        </a:cubicBezTo>
                        <a:cubicBezTo>
                          <a:pt x="42" y="176"/>
                          <a:pt x="43" y="178"/>
                          <a:pt x="46" y="178"/>
                        </a:cubicBezTo>
                        <a:cubicBezTo>
                          <a:pt x="130" y="178"/>
                          <a:pt x="130" y="178"/>
                          <a:pt x="130" y="178"/>
                        </a:cubicBezTo>
                        <a:cubicBezTo>
                          <a:pt x="133" y="178"/>
                          <a:pt x="134" y="176"/>
                          <a:pt x="134" y="173"/>
                        </a:cubicBezTo>
                        <a:lnTo>
                          <a:pt x="131" y="167"/>
                        </a:lnTo>
                        <a:close/>
                        <a:moveTo>
                          <a:pt x="17" y="50"/>
                        </a:moveTo>
                        <a:cubicBezTo>
                          <a:pt x="16" y="50"/>
                          <a:pt x="15" y="49"/>
                          <a:pt x="15" y="49"/>
                        </a:cubicBezTo>
                        <a:cubicBezTo>
                          <a:pt x="15" y="4"/>
                          <a:pt x="15" y="4"/>
                          <a:pt x="15" y="4"/>
                        </a:cubicBezTo>
                        <a:cubicBezTo>
                          <a:pt x="15" y="3"/>
                          <a:pt x="16" y="3"/>
                          <a:pt x="17" y="3"/>
                        </a:cubicBezTo>
                        <a:cubicBezTo>
                          <a:pt x="76" y="3"/>
                          <a:pt x="76" y="3"/>
                          <a:pt x="76" y="3"/>
                        </a:cubicBezTo>
                        <a:cubicBezTo>
                          <a:pt x="77" y="3"/>
                          <a:pt x="78" y="3"/>
                          <a:pt x="78" y="4"/>
                        </a:cubicBezTo>
                        <a:cubicBezTo>
                          <a:pt x="78" y="49"/>
                          <a:pt x="78" y="49"/>
                          <a:pt x="78" y="49"/>
                        </a:cubicBezTo>
                        <a:cubicBezTo>
                          <a:pt x="78" y="49"/>
                          <a:pt x="77" y="50"/>
                          <a:pt x="76" y="50"/>
                        </a:cubicBezTo>
                        <a:lnTo>
                          <a:pt x="17" y="50"/>
                        </a:lnTo>
                        <a:close/>
                        <a:moveTo>
                          <a:pt x="3" y="73"/>
                        </a:moveTo>
                        <a:cubicBezTo>
                          <a:pt x="3" y="72"/>
                          <a:pt x="6" y="67"/>
                          <a:pt x="6" y="67"/>
                        </a:cubicBezTo>
                        <a:cubicBezTo>
                          <a:pt x="6" y="66"/>
                          <a:pt x="6" y="66"/>
                          <a:pt x="6" y="66"/>
                        </a:cubicBezTo>
                        <a:cubicBezTo>
                          <a:pt x="6" y="65"/>
                          <a:pt x="7" y="64"/>
                          <a:pt x="8" y="64"/>
                        </a:cubicBezTo>
                        <a:cubicBezTo>
                          <a:pt x="12" y="64"/>
                          <a:pt x="12" y="64"/>
                          <a:pt x="12" y="64"/>
                        </a:cubicBezTo>
                        <a:cubicBezTo>
                          <a:pt x="12" y="64"/>
                          <a:pt x="15" y="60"/>
                          <a:pt x="15" y="58"/>
                        </a:cubicBezTo>
                        <a:cubicBezTo>
                          <a:pt x="18" y="58"/>
                          <a:pt x="26" y="58"/>
                          <a:pt x="26" y="58"/>
                        </a:cubicBezTo>
                        <a:cubicBezTo>
                          <a:pt x="26" y="58"/>
                          <a:pt x="26" y="55"/>
                          <a:pt x="26" y="54"/>
                        </a:cubicBezTo>
                        <a:cubicBezTo>
                          <a:pt x="31" y="54"/>
                          <a:pt x="63" y="54"/>
                          <a:pt x="67" y="54"/>
                        </a:cubicBezTo>
                        <a:cubicBezTo>
                          <a:pt x="67" y="55"/>
                          <a:pt x="67" y="58"/>
                          <a:pt x="67" y="58"/>
                        </a:cubicBezTo>
                        <a:cubicBezTo>
                          <a:pt x="67" y="58"/>
                          <a:pt x="76" y="58"/>
                          <a:pt x="78" y="58"/>
                        </a:cubicBezTo>
                        <a:cubicBezTo>
                          <a:pt x="79" y="60"/>
                          <a:pt x="81" y="64"/>
                          <a:pt x="81" y="64"/>
                        </a:cubicBezTo>
                        <a:cubicBezTo>
                          <a:pt x="86" y="64"/>
                          <a:pt x="86" y="64"/>
                          <a:pt x="86" y="64"/>
                        </a:cubicBezTo>
                        <a:cubicBezTo>
                          <a:pt x="87" y="64"/>
                          <a:pt x="88" y="65"/>
                          <a:pt x="88" y="66"/>
                        </a:cubicBezTo>
                        <a:cubicBezTo>
                          <a:pt x="88" y="67"/>
                          <a:pt x="88" y="67"/>
                          <a:pt x="88" y="67"/>
                        </a:cubicBezTo>
                        <a:cubicBezTo>
                          <a:pt x="88" y="67"/>
                          <a:pt x="90" y="72"/>
                          <a:pt x="91" y="73"/>
                        </a:cubicBezTo>
                        <a:cubicBezTo>
                          <a:pt x="90" y="74"/>
                          <a:pt x="90" y="74"/>
                          <a:pt x="89" y="74"/>
                        </a:cubicBezTo>
                        <a:cubicBezTo>
                          <a:pt x="5" y="74"/>
                          <a:pt x="5" y="74"/>
                          <a:pt x="5" y="74"/>
                        </a:cubicBezTo>
                        <a:cubicBezTo>
                          <a:pt x="4" y="74"/>
                          <a:pt x="3" y="74"/>
                          <a:pt x="3" y="73"/>
                        </a:cubicBezTo>
                        <a:close/>
                        <a:moveTo>
                          <a:pt x="59" y="151"/>
                        </a:moveTo>
                        <a:cubicBezTo>
                          <a:pt x="57" y="151"/>
                          <a:pt x="57" y="150"/>
                          <a:pt x="57" y="149"/>
                        </a:cubicBezTo>
                        <a:cubicBezTo>
                          <a:pt x="57" y="105"/>
                          <a:pt x="57" y="105"/>
                          <a:pt x="57" y="105"/>
                        </a:cubicBezTo>
                        <a:cubicBezTo>
                          <a:pt x="57" y="104"/>
                          <a:pt x="57" y="104"/>
                          <a:pt x="59" y="104"/>
                        </a:cubicBezTo>
                        <a:cubicBezTo>
                          <a:pt x="117" y="104"/>
                          <a:pt x="117" y="104"/>
                          <a:pt x="117" y="104"/>
                        </a:cubicBezTo>
                        <a:cubicBezTo>
                          <a:pt x="119" y="104"/>
                          <a:pt x="119" y="104"/>
                          <a:pt x="119" y="105"/>
                        </a:cubicBezTo>
                        <a:cubicBezTo>
                          <a:pt x="119" y="149"/>
                          <a:pt x="119" y="149"/>
                          <a:pt x="119" y="149"/>
                        </a:cubicBezTo>
                        <a:cubicBezTo>
                          <a:pt x="119" y="150"/>
                          <a:pt x="119" y="151"/>
                          <a:pt x="117" y="151"/>
                        </a:cubicBezTo>
                        <a:lnTo>
                          <a:pt x="59" y="151"/>
                        </a:lnTo>
                        <a:close/>
                        <a:moveTo>
                          <a:pt x="130" y="175"/>
                        </a:moveTo>
                        <a:cubicBezTo>
                          <a:pt x="46" y="175"/>
                          <a:pt x="46" y="175"/>
                          <a:pt x="46" y="175"/>
                        </a:cubicBezTo>
                        <a:cubicBezTo>
                          <a:pt x="45" y="175"/>
                          <a:pt x="44" y="175"/>
                          <a:pt x="44" y="174"/>
                        </a:cubicBezTo>
                        <a:cubicBezTo>
                          <a:pt x="45" y="173"/>
                          <a:pt x="47" y="167"/>
                          <a:pt x="47" y="167"/>
                        </a:cubicBezTo>
                        <a:cubicBezTo>
                          <a:pt x="47" y="167"/>
                          <a:pt x="47" y="167"/>
                          <a:pt x="47" y="167"/>
                        </a:cubicBezTo>
                        <a:cubicBezTo>
                          <a:pt x="47" y="166"/>
                          <a:pt x="48" y="165"/>
                          <a:pt x="49" y="165"/>
                        </a:cubicBezTo>
                        <a:cubicBezTo>
                          <a:pt x="54" y="165"/>
                          <a:pt x="54" y="165"/>
                          <a:pt x="54" y="165"/>
                        </a:cubicBezTo>
                        <a:cubicBezTo>
                          <a:pt x="54" y="165"/>
                          <a:pt x="56" y="161"/>
                          <a:pt x="57" y="159"/>
                        </a:cubicBezTo>
                        <a:cubicBezTo>
                          <a:pt x="59" y="159"/>
                          <a:pt x="68" y="159"/>
                          <a:pt x="68" y="159"/>
                        </a:cubicBezTo>
                        <a:cubicBezTo>
                          <a:pt x="68" y="159"/>
                          <a:pt x="68" y="155"/>
                          <a:pt x="68" y="155"/>
                        </a:cubicBezTo>
                        <a:cubicBezTo>
                          <a:pt x="72" y="155"/>
                          <a:pt x="104" y="155"/>
                          <a:pt x="108" y="155"/>
                        </a:cubicBezTo>
                        <a:cubicBezTo>
                          <a:pt x="108" y="155"/>
                          <a:pt x="108" y="159"/>
                          <a:pt x="108" y="159"/>
                        </a:cubicBezTo>
                        <a:cubicBezTo>
                          <a:pt x="108" y="159"/>
                          <a:pt x="117" y="159"/>
                          <a:pt x="119" y="159"/>
                        </a:cubicBezTo>
                        <a:cubicBezTo>
                          <a:pt x="120" y="161"/>
                          <a:pt x="122" y="165"/>
                          <a:pt x="122" y="165"/>
                        </a:cubicBezTo>
                        <a:cubicBezTo>
                          <a:pt x="127" y="165"/>
                          <a:pt x="127" y="165"/>
                          <a:pt x="127" y="165"/>
                        </a:cubicBezTo>
                        <a:cubicBezTo>
                          <a:pt x="128" y="165"/>
                          <a:pt x="129" y="166"/>
                          <a:pt x="129" y="167"/>
                        </a:cubicBezTo>
                        <a:cubicBezTo>
                          <a:pt x="129" y="167"/>
                          <a:pt x="129" y="167"/>
                          <a:pt x="129" y="167"/>
                        </a:cubicBezTo>
                        <a:cubicBezTo>
                          <a:pt x="129" y="167"/>
                          <a:pt x="131" y="173"/>
                          <a:pt x="132" y="174"/>
                        </a:cubicBezTo>
                        <a:cubicBezTo>
                          <a:pt x="132" y="175"/>
                          <a:pt x="131" y="175"/>
                          <a:pt x="130" y="175"/>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242" name="Freeform 49"/>
                  <p:cNvSpPr/>
                  <p:nvPr/>
                </p:nvSpPr>
                <p:spPr bwMode="auto">
                  <a:xfrm>
                    <a:off x="6142038"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43" name="Freeform 50"/>
                  <p:cNvSpPr/>
                  <p:nvPr/>
                </p:nvSpPr>
                <p:spPr bwMode="auto">
                  <a:xfrm>
                    <a:off x="6188076"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44" name="Freeform 51"/>
                  <p:cNvSpPr/>
                  <p:nvPr/>
                </p:nvSpPr>
                <p:spPr bwMode="auto">
                  <a:xfrm>
                    <a:off x="6232526"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45" name="Freeform 52"/>
                  <p:cNvSpPr/>
                  <p:nvPr/>
                </p:nvSpPr>
                <p:spPr bwMode="auto">
                  <a:xfrm>
                    <a:off x="6278563"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46" name="Freeform 53"/>
                  <p:cNvSpPr/>
                  <p:nvPr/>
                </p:nvSpPr>
                <p:spPr bwMode="auto">
                  <a:xfrm>
                    <a:off x="6324601"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47" name="Freeform 54"/>
                  <p:cNvSpPr/>
                  <p:nvPr/>
                </p:nvSpPr>
                <p:spPr bwMode="auto">
                  <a:xfrm>
                    <a:off x="6370638"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48" name="Freeform 55"/>
                  <p:cNvSpPr/>
                  <p:nvPr/>
                </p:nvSpPr>
                <p:spPr bwMode="auto">
                  <a:xfrm>
                    <a:off x="6164263"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49" name="Freeform 56"/>
                  <p:cNvSpPr/>
                  <p:nvPr/>
                </p:nvSpPr>
                <p:spPr bwMode="auto">
                  <a:xfrm>
                    <a:off x="6210301"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50" name="Freeform 57"/>
                  <p:cNvSpPr/>
                  <p:nvPr/>
                </p:nvSpPr>
                <p:spPr bwMode="auto">
                  <a:xfrm>
                    <a:off x="6256338"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51" name="Freeform 58"/>
                  <p:cNvSpPr/>
                  <p:nvPr/>
                </p:nvSpPr>
                <p:spPr bwMode="auto">
                  <a:xfrm>
                    <a:off x="6300788" y="3721101"/>
                    <a:ext cx="31750" cy="7938"/>
                  </a:xfrm>
                  <a:custGeom>
                    <a:avLst/>
                    <a:gdLst>
                      <a:gd name="T0" fmla="*/ 31503930 w 8"/>
                      <a:gd name="T1" fmla="*/ 31505915 h 2"/>
                      <a:gd name="T2" fmla="*/ 94503861 w 8"/>
                      <a:gd name="T3" fmla="*/ 31505915 h 2"/>
                      <a:gd name="T4" fmla="*/ 126007783 w 8"/>
                      <a:gd name="T5" fmla="*/ 15752957 h 2"/>
                      <a:gd name="T6" fmla="*/ 94503861 w 8"/>
                      <a:gd name="T7" fmla="*/ 0 h 2"/>
                      <a:gd name="T8" fmla="*/ 31503930 w 8"/>
                      <a:gd name="T9" fmla="*/ 0 h 2"/>
                      <a:gd name="T10" fmla="*/ 0 w 8"/>
                      <a:gd name="T11" fmla="*/ 15752957 h 2"/>
                      <a:gd name="T12" fmla="*/ 31503930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52" name="Freeform 59"/>
                  <p:cNvSpPr/>
                  <p:nvPr/>
                </p:nvSpPr>
                <p:spPr bwMode="auto">
                  <a:xfrm>
                    <a:off x="6346826"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175" name="文本框 12"/>
                <p:cNvSpPr txBox="1">
                  <a:spLocks noChangeArrowheads="1"/>
                </p:cNvSpPr>
                <p:nvPr/>
              </p:nvSpPr>
              <p:spPr bwMode="auto">
                <a:xfrm>
                  <a:off x="8889365" y="6139180"/>
                  <a:ext cx="16738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实时海量数据生产系统</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6" name="AutoShape 20"/>
                <p:cNvSpPr>
                  <a:spLocks noChangeAspect="1" noChangeArrowheads="1" noTextEdit="1"/>
                </p:cNvSpPr>
                <p:nvPr/>
              </p:nvSpPr>
              <p:spPr bwMode="auto">
                <a:xfrm>
                  <a:off x="9879330" y="5783580"/>
                  <a:ext cx="375920" cy="3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77" name="Freeform 35"/>
                <p:cNvSpPr>
                  <a:spLocks noEditPoints="1"/>
                </p:cNvSpPr>
                <p:nvPr/>
              </p:nvSpPr>
              <p:spPr bwMode="auto">
                <a:xfrm>
                  <a:off x="9881016" y="5949499"/>
                  <a:ext cx="186275" cy="154128"/>
                </a:xfrm>
                <a:custGeom>
                  <a:avLst/>
                  <a:gdLst>
                    <a:gd name="T0" fmla="*/ 1294279564 w 92"/>
                    <a:gd name="T1" fmla="*/ 964380690 h 76"/>
                    <a:gd name="T2" fmla="*/ 1236109117 w 92"/>
                    <a:gd name="T3" fmla="*/ 891320523 h 76"/>
                    <a:gd name="T4" fmla="*/ 1192479376 w 92"/>
                    <a:gd name="T5" fmla="*/ 891320523 h 76"/>
                    <a:gd name="T6" fmla="*/ 1148853448 w 92"/>
                    <a:gd name="T7" fmla="*/ 803650615 h 76"/>
                    <a:gd name="T8" fmla="*/ 1003431145 w 92"/>
                    <a:gd name="T9" fmla="*/ 803650615 h 76"/>
                    <a:gd name="T10" fmla="*/ 1003431145 w 92"/>
                    <a:gd name="T11" fmla="*/ 759813750 h 76"/>
                    <a:gd name="T12" fmla="*/ 1090683001 w 92"/>
                    <a:gd name="T13" fmla="*/ 759813750 h 76"/>
                    <a:gd name="T14" fmla="*/ 1163397966 w 92"/>
                    <a:gd name="T15" fmla="*/ 701367145 h 76"/>
                    <a:gd name="T16" fmla="*/ 1163397966 w 92"/>
                    <a:gd name="T17" fmla="*/ 58446620 h 76"/>
                    <a:gd name="T18" fmla="*/ 1090683001 w 92"/>
                    <a:gd name="T19" fmla="*/ 0 h 76"/>
                    <a:gd name="T20" fmla="*/ 247222550 w 92"/>
                    <a:gd name="T21" fmla="*/ 0 h 76"/>
                    <a:gd name="T22" fmla="*/ 174507586 w 92"/>
                    <a:gd name="T23" fmla="*/ 58446620 h 76"/>
                    <a:gd name="T24" fmla="*/ 174507586 w 92"/>
                    <a:gd name="T25" fmla="*/ 701367145 h 76"/>
                    <a:gd name="T26" fmla="*/ 247222550 w 92"/>
                    <a:gd name="T27" fmla="*/ 759813750 h 76"/>
                    <a:gd name="T28" fmla="*/ 334478280 w 92"/>
                    <a:gd name="T29" fmla="*/ 759813750 h 76"/>
                    <a:gd name="T30" fmla="*/ 334478280 w 92"/>
                    <a:gd name="T31" fmla="*/ 803650615 h 76"/>
                    <a:gd name="T32" fmla="*/ 189052104 w 92"/>
                    <a:gd name="T33" fmla="*/ 803650615 h 76"/>
                    <a:gd name="T34" fmla="*/ 145426176 w 92"/>
                    <a:gd name="T35" fmla="*/ 891320523 h 76"/>
                    <a:gd name="T36" fmla="*/ 101796404 w 92"/>
                    <a:gd name="T37" fmla="*/ 891320523 h 76"/>
                    <a:gd name="T38" fmla="*/ 43625943 w 92"/>
                    <a:gd name="T39" fmla="*/ 964380690 h 76"/>
                    <a:gd name="T40" fmla="*/ 0 w 92"/>
                    <a:gd name="T41" fmla="*/ 1052050837 h 76"/>
                    <a:gd name="T42" fmla="*/ 58170461 w 92"/>
                    <a:gd name="T43" fmla="*/ 1110497442 h 76"/>
                    <a:gd name="T44" fmla="*/ 1279735046 w 92"/>
                    <a:gd name="T45" fmla="*/ 1110497442 h 76"/>
                    <a:gd name="T46" fmla="*/ 1337905492 w 92"/>
                    <a:gd name="T47" fmla="*/ 1052050837 h 76"/>
                    <a:gd name="T48" fmla="*/ 1294279564 w 92"/>
                    <a:gd name="T49" fmla="*/ 964380690 h 76"/>
                    <a:gd name="T50" fmla="*/ 247222550 w 92"/>
                    <a:gd name="T51" fmla="*/ 715976885 h 76"/>
                    <a:gd name="T52" fmla="*/ 218137327 w 92"/>
                    <a:gd name="T53" fmla="*/ 701367145 h 76"/>
                    <a:gd name="T54" fmla="*/ 218137327 w 92"/>
                    <a:gd name="T55" fmla="*/ 58446620 h 76"/>
                    <a:gd name="T56" fmla="*/ 247222550 w 92"/>
                    <a:gd name="T57" fmla="*/ 29223310 h 76"/>
                    <a:gd name="T58" fmla="*/ 1090683001 w 92"/>
                    <a:gd name="T59" fmla="*/ 29223310 h 76"/>
                    <a:gd name="T60" fmla="*/ 1119768224 w 92"/>
                    <a:gd name="T61" fmla="*/ 58446620 h 76"/>
                    <a:gd name="T62" fmla="*/ 1119768224 w 92"/>
                    <a:gd name="T63" fmla="*/ 701367145 h 76"/>
                    <a:gd name="T64" fmla="*/ 1090683001 w 92"/>
                    <a:gd name="T65" fmla="*/ 715976885 h 76"/>
                    <a:gd name="T66" fmla="*/ 247222550 w 92"/>
                    <a:gd name="T67" fmla="*/ 715976885 h 76"/>
                    <a:gd name="T68" fmla="*/ 1119768224 w 92"/>
                    <a:gd name="T69" fmla="*/ 847483658 h 76"/>
                    <a:gd name="T70" fmla="*/ 1163397966 w 92"/>
                    <a:gd name="T71" fmla="*/ 935157388 h 76"/>
                    <a:gd name="T72" fmla="*/ 1236109117 w 92"/>
                    <a:gd name="T73" fmla="*/ 935157388 h 76"/>
                    <a:gd name="T74" fmla="*/ 1265194341 w 92"/>
                    <a:gd name="T75" fmla="*/ 964380690 h 76"/>
                    <a:gd name="T76" fmla="*/ 1265194341 w 92"/>
                    <a:gd name="T77" fmla="*/ 964380690 h 76"/>
                    <a:gd name="T78" fmla="*/ 1308820269 w 92"/>
                    <a:gd name="T79" fmla="*/ 1052050837 h 76"/>
                    <a:gd name="T80" fmla="*/ 1279735046 w 92"/>
                    <a:gd name="T81" fmla="*/ 1081274139 h 76"/>
                    <a:gd name="T82" fmla="*/ 58170461 w 92"/>
                    <a:gd name="T83" fmla="*/ 1081274139 h 76"/>
                    <a:gd name="T84" fmla="*/ 29085231 w 92"/>
                    <a:gd name="T85" fmla="*/ 1052050837 h 76"/>
                    <a:gd name="T86" fmla="*/ 72711181 w 92"/>
                    <a:gd name="T87" fmla="*/ 964380690 h 76"/>
                    <a:gd name="T88" fmla="*/ 72711181 w 92"/>
                    <a:gd name="T89" fmla="*/ 964380690 h 76"/>
                    <a:gd name="T90" fmla="*/ 101796404 w 92"/>
                    <a:gd name="T91" fmla="*/ 935157388 h 76"/>
                    <a:gd name="T92" fmla="*/ 174507586 w 92"/>
                    <a:gd name="T93" fmla="*/ 935157388 h 76"/>
                    <a:gd name="T94" fmla="*/ 218137327 w 92"/>
                    <a:gd name="T95" fmla="*/ 847483658 h 76"/>
                    <a:gd name="T96" fmla="*/ 378104208 w 92"/>
                    <a:gd name="T97" fmla="*/ 847483658 h 76"/>
                    <a:gd name="T98" fmla="*/ 378104208 w 92"/>
                    <a:gd name="T99" fmla="*/ 789037053 h 76"/>
                    <a:gd name="T100" fmla="*/ 959801165 w 92"/>
                    <a:gd name="T101" fmla="*/ 789037053 h 7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2"/>
                    <a:gd name="T154" fmla="*/ 0 h 76"/>
                    <a:gd name="T155" fmla="*/ 92 w 92"/>
                    <a:gd name="T156" fmla="*/ 76 h 7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2" h="76">
                      <a:moveTo>
                        <a:pt x="89" y="66"/>
                      </a:moveTo>
                      <a:cubicBezTo>
                        <a:pt x="89" y="63"/>
                        <a:pt x="88" y="61"/>
                        <a:pt x="85" y="61"/>
                      </a:cubicBezTo>
                      <a:cubicBezTo>
                        <a:pt x="82" y="61"/>
                        <a:pt x="82" y="61"/>
                        <a:pt x="82" y="61"/>
                      </a:cubicBezTo>
                      <a:cubicBezTo>
                        <a:pt x="79" y="55"/>
                        <a:pt x="79" y="55"/>
                        <a:pt x="79" y="55"/>
                      </a:cubicBezTo>
                      <a:cubicBezTo>
                        <a:pt x="69" y="55"/>
                        <a:pt x="69" y="55"/>
                        <a:pt x="69" y="55"/>
                      </a:cubicBezTo>
                      <a:cubicBezTo>
                        <a:pt x="69" y="52"/>
                        <a:pt x="69" y="52"/>
                        <a:pt x="69" y="52"/>
                      </a:cubicBezTo>
                      <a:cubicBezTo>
                        <a:pt x="75" y="52"/>
                        <a:pt x="75" y="52"/>
                        <a:pt x="75" y="52"/>
                      </a:cubicBezTo>
                      <a:cubicBezTo>
                        <a:pt x="78" y="52"/>
                        <a:pt x="80" y="50"/>
                        <a:pt x="80" y="48"/>
                      </a:cubicBezTo>
                      <a:cubicBezTo>
                        <a:pt x="80" y="4"/>
                        <a:pt x="80" y="4"/>
                        <a:pt x="80" y="4"/>
                      </a:cubicBezTo>
                      <a:cubicBezTo>
                        <a:pt x="80" y="2"/>
                        <a:pt x="78" y="0"/>
                        <a:pt x="75" y="0"/>
                      </a:cubicBezTo>
                      <a:cubicBezTo>
                        <a:pt x="17" y="0"/>
                        <a:pt x="17" y="0"/>
                        <a:pt x="17" y="0"/>
                      </a:cubicBezTo>
                      <a:cubicBezTo>
                        <a:pt x="14" y="0"/>
                        <a:pt x="12" y="2"/>
                        <a:pt x="12" y="4"/>
                      </a:cubicBezTo>
                      <a:cubicBezTo>
                        <a:pt x="12" y="48"/>
                        <a:pt x="12" y="48"/>
                        <a:pt x="12" y="48"/>
                      </a:cubicBezTo>
                      <a:cubicBezTo>
                        <a:pt x="12" y="50"/>
                        <a:pt x="14" y="52"/>
                        <a:pt x="17" y="52"/>
                      </a:cubicBezTo>
                      <a:cubicBezTo>
                        <a:pt x="23" y="52"/>
                        <a:pt x="23" y="52"/>
                        <a:pt x="23" y="52"/>
                      </a:cubicBezTo>
                      <a:cubicBezTo>
                        <a:pt x="23" y="55"/>
                        <a:pt x="23" y="55"/>
                        <a:pt x="23" y="55"/>
                      </a:cubicBezTo>
                      <a:cubicBezTo>
                        <a:pt x="13" y="55"/>
                        <a:pt x="13" y="55"/>
                        <a:pt x="13" y="55"/>
                      </a:cubicBezTo>
                      <a:cubicBezTo>
                        <a:pt x="10" y="61"/>
                        <a:pt x="10" y="61"/>
                        <a:pt x="10" y="61"/>
                      </a:cubicBezTo>
                      <a:cubicBezTo>
                        <a:pt x="7" y="61"/>
                        <a:pt x="7" y="61"/>
                        <a:pt x="7" y="61"/>
                      </a:cubicBezTo>
                      <a:cubicBezTo>
                        <a:pt x="4" y="61"/>
                        <a:pt x="3" y="63"/>
                        <a:pt x="3" y="66"/>
                      </a:cubicBezTo>
                      <a:cubicBezTo>
                        <a:pt x="0" y="72"/>
                        <a:pt x="0" y="72"/>
                        <a:pt x="0" y="72"/>
                      </a:cubicBezTo>
                      <a:cubicBezTo>
                        <a:pt x="0" y="75"/>
                        <a:pt x="1" y="76"/>
                        <a:pt x="4" y="76"/>
                      </a:cubicBezTo>
                      <a:cubicBezTo>
                        <a:pt x="88" y="76"/>
                        <a:pt x="88" y="76"/>
                        <a:pt x="88" y="76"/>
                      </a:cubicBezTo>
                      <a:cubicBezTo>
                        <a:pt x="91" y="76"/>
                        <a:pt x="92" y="75"/>
                        <a:pt x="92" y="72"/>
                      </a:cubicBezTo>
                      <a:lnTo>
                        <a:pt x="89" y="66"/>
                      </a:lnTo>
                      <a:close/>
                      <a:moveTo>
                        <a:pt x="17" y="49"/>
                      </a:moveTo>
                      <a:cubicBezTo>
                        <a:pt x="15" y="49"/>
                        <a:pt x="15" y="49"/>
                        <a:pt x="15" y="48"/>
                      </a:cubicBezTo>
                      <a:cubicBezTo>
                        <a:pt x="15" y="4"/>
                        <a:pt x="15" y="4"/>
                        <a:pt x="15" y="4"/>
                      </a:cubicBezTo>
                      <a:cubicBezTo>
                        <a:pt x="15" y="3"/>
                        <a:pt x="15" y="2"/>
                        <a:pt x="17" y="2"/>
                      </a:cubicBezTo>
                      <a:cubicBezTo>
                        <a:pt x="75" y="2"/>
                        <a:pt x="75" y="2"/>
                        <a:pt x="75" y="2"/>
                      </a:cubicBezTo>
                      <a:cubicBezTo>
                        <a:pt x="77" y="2"/>
                        <a:pt x="77" y="3"/>
                        <a:pt x="77" y="4"/>
                      </a:cubicBezTo>
                      <a:cubicBezTo>
                        <a:pt x="77" y="48"/>
                        <a:pt x="77" y="48"/>
                        <a:pt x="77" y="48"/>
                      </a:cubicBezTo>
                      <a:cubicBezTo>
                        <a:pt x="77" y="49"/>
                        <a:pt x="77" y="49"/>
                        <a:pt x="75" y="49"/>
                      </a:cubicBezTo>
                      <a:lnTo>
                        <a:pt x="17" y="49"/>
                      </a:lnTo>
                      <a:close/>
                      <a:moveTo>
                        <a:pt x="77" y="58"/>
                      </a:moveTo>
                      <a:cubicBezTo>
                        <a:pt x="78" y="59"/>
                        <a:pt x="80" y="64"/>
                        <a:pt x="80" y="64"/>
                      </a:cubicBezTo>
                      <a:cubicBezTo>
                        <a:pt x="85" y="64"/>
                        <a:pt x="85" y="64"/>
                        <a:pt x="85" y="64"/>
                      </a:cubicBezTo>
                      <a:cubicBezTo>
                        <a:pt x="86" y="64"/>
                        <a:pt x="87" y="65"/>
                        <a:pt x="87" y="66"/>
                      </a:cubicBezTo>
                      <a:cubicBezTo>
                        <a:pt x="87" y="66"/>
                        <a:pt x="87" y="66"/>
                        <a:pt x="87" y="66"/>
                      </a:cubicBezTo>
                      <a:cubicBezTo>
                        <a:pt x="87" y="66"/>
                        <a:pt x="89" y="71"/>
                        <a:pt x="90" y="72"/>
                      </a:cubicBezTo>
                      <a:cubicBezTo>
                        <a:pt x="90" y="73"/>
                        <a:pt x="89" y="74"/>
                        <a:pt x="88" y="74"/>
                      </a:cubicBezTo>
                      <a:cubicBezTo>
                        <a:pt x="4" y="74"/>
                        <a:pt x="4" y="74"/>
                        <a:pt x="4" y="74"/>
                      </a:cubicBezTo>
                      <a:cubicBezTo>
                        <a:pt x="3" y="74"/>
                        <a:pt x="2" y="73"/>
                        <a:pt x="2" y="72"/>
                      </a:cubicBezTo>
                      <a:cubicBezTo>
                        <a:pt x="3" y="71"/>
                        <a:pt x="5" y="66"/>
                        <a:pt x="5" y="66"/>
                      </a:cubicBezTo>
                      <a:cubicBezTo>
                        <a:pt x="5" y="66"/>
                        <a:pt x="5" y="66"/>
                        <a:pt x="5" y="66"/>
                      </a:cubicBezTo>
                      <a:cubicBezTo>
                        <a:pt x="5" y="65"/>
                        <a:pt x="6" y="64"/>
                        <a:pt x="7" y="64"/>
                      </a:cubicBezTo>
                      <a:cubicBezTo>
                        <a:pt x="12" y="64"/>
                        <a:pt x="12" y="64"/>
                        <a:pt x="12" y="64"/>
                      </a:cubicBezTo>
                      <a:cubicBezTo>
                        <a:pt x="12" y="64"/>
                        <a:pt x="14" y="59"/>
                        <a:pt x="15" y="58"/>
                      </a:cubicBezTo>
                      <a:cubicBezTo>
                        <a:pt x="17" y="58"/>
                        <a:pt x="26" y="58"/>
                        <a:pt x="26" y="58"/>
                      </a:cubicBezTo>
                      <a:cubicBezTo>
                        <a:pt x="26" y="58"/>
                        <a:pt x="26" y="54"/>
                        <a:pt x="26" y="54"/>
                      </a:cubicBezTo>
                      <a:cubicBezTo>
                        <a:pt x="30" y="54"/>
                        <a:pt x="62" y="54"/>
                        <a:pt x="66" y="54"/>
                      </a:cubicBezTo>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2">
                        <a:lumMod val="60000"/>
                        <a:lumOff val="40000"/>
                      </a:schemeClr>
                    </a:solidFill>
                    <a:latin typeface="微软雅黑" panose="020B0503020204020204" pitchFamily="34" charset="-122"/>
                    <a:ea typeface="微软雅黑" panose="020B0503020204020204" pitchFamily="34" charset="-122"/>
                  </a:endParaRPr>
                </a:p>
              </p:txBody>
            </p:sp>
            <p:grpSp>
              <p:nvGrpSpPr>
                <p:cNvPr id="178" name="组合 83"/>
                <p:cNvGrpSpPr/>
                <p:nvPr/>
              </p:nvGrpSpPr>
              <p:grpSpPr bwMode="auto">
                <a:xfrm>
                  <a:off x="9905459" y="5783580"/>
                  <a:ext cx="348105" cy="361315"/>
                  <a:chOff x="5791201" y="3090863"/>
                  <a:chExt cx="655637" cy="681038"/>
                </a:xfrm>
              </p:grpSpPr>
              <p:sp>
                <p:nvSpPr>
                  <p:cNvPr id="179" name="Freeform 22"/>
                  <p:cNvSpPr/>
                  <p:nvPr/>
                </p:nvSpPr>
                <p:spPr bwMode="auto">
                  <a:xfrm>
                    <a:off x="6008688" y="3113088"/>
                    <a:ext cx="212725" cy="157162"/>
                  </a:xfrm>
                  <a:custGeom>
                    <a:avLst/>
                    <a:gdLst>
                      <a:gd name="T0" fmla="*/ 735922174 w 56"/>
                      <a:gd name="T1" fmla="*/ 0 h 41"/>
                      <a:gd name="T2" fmla="*/ 57720649 w 56"/>
                      <a:gd name="T3" fmla="*/ 0 h 41"/>
                      <a:gd name="T4" fmla="*/ 0 w 56"/>
                      <a:gd name="T5" fmla="*/ 73467955 h 41"/>
                      <a:gd name="T6" fmla="*/ 0 w 56"/>
                      <a:gd name="T7" fmla="*/ 528976202 h 41"/>
                      <a:gd name="T8" fmla="*/ 57720649 w 56"/>
                      <a:gd name="T9" fmla="*/ 602444127 h 41"/>
                      <a:gd name="T10" fmla="*/ 735922174 w 56"/>
                      <a:gd name="T11" fmla="*/ 602444127 h 41"/>
                      <a:gd name="T12" fmla="*/ 808070118 w 56"/>
                      <a:gd name="T13" fmla="*/ 528976202 h 41"/>
                      <a:gd name="T14" fmla="*/ 808070118 w 56"/>
                      <a:gd name="T15" fmla="*/ 73467955 h 41"/>
                      <a:gd name="T16" fmla="*/ 735922174 w 56"/>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41"/>
                      <a:gd name="T29" fmla="*/ 56 w 56"/>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41">
                        <a:moveTo>
                          <a:pt x="51" y="0"/>
                        </a:moveTo>
                        <a:cubicBezTo>
                          <a:pt x="4" y="0"/>
                          <a:pt x="4" y="0"/>
                          <a:pt x="4" y="0"/>
                        </a:cubicBezTo>
                        <a:cubicBezTo>
                          <a:pt x="2" y="0"/>
                          <a:pt x="0" y="2"/>
                          <a:pt x="0" y="5"/>
                        </a:cubicBezTo>
                        <a:cubicBezTo>
                          <a:pt x="0" y="36"/>
                          <a:pt x="0" y="36"/>
                          <a:pt x="0" y="36"/>
                        </a:cubicBezTo>
                        <a:cubicBezTo>
                          <a:pt x="0" y="39"/>
                          <a:pt x="2" y="41"/>
                          <a:pt x="4" y="41"/>
                        </a:cubicBezTo>
                        <a:cubicBezTo>
                          <a:pt x="51" y="41"/>
                          <a:pt x="51" y="41"/>
                          <a:pt x="51" y="41"/>
                        </a:cubicBezTo>
                        <a:cubicBezTo>
                          <a:pt x="54" y="41"/>
                          <a:pt x="56" y="39"/>
                          <a:pt x="56" y="36"/>
                        </a:cubicBezTo>
                        <a:cubicBezTo>
                          <a:pt x="56" y="5"/>
                          <a:pt x="56" y="5"/>
                          <a:pt x="56" y="5"/>
                        </a:cubicBezTo>
                        <a:cubicBezTo>
                          <a:pt x="56" y="2"/>
                          <a:pt x="54" y="0"/>
                          <a:pt x="51"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180" name="Freeform 23"/>
                  <p:cNvSpPr/>
                  <p:nvPr/>
                </p:nvSpPr>
                <p:spPr bwMode="auto">
                  <a:xfrm>
                    <a:off x="5984876" y="3351213"/>
                    <a:ext cx="31750" cy="11113"/>
                  </a:xfrm>
                  <a:custGeom>
                    <a:avLst/>
                    <a:gdLst>
                      <a:gd name="T0" fmla="*/ 94503861 w 8"/>
                      <a:gd name="T1" fmla="*/ 0 h 3"/>
                      <a:gd name="T2" fmla="*/ 15751965 w 8"/>
                      <a:gd name="T3" fmla="*/ 0 h 3"/>
                      <a:gd name="T4" fmla="*/ 0 w 8"/>
                      <a:gd name="T5" fmla="*/ 13720850 h 3"/>
                      <a:gd name="T6" fmla="*/ 15751965 w 8"/>
                      <a:gd name="T7" fmla="*/ 41166258 h 3"/>
                      <a:gd name="T8" fmla="*/ 94503861 w 8"/>
                      <a:gd name="T9" fmla="*/ 41166258 h 3"/>
                      <a:gd name="T10" fmla="*/ 126007783 w 8"/>
                      <a:gd name="T11" fmla="*/ 13720850 h 3"/>
                      <a:gd name="T12" fmla="*/ 94503861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81" name="Freeform 24"/>
                  <p:cNvSpPr/>
                  <p:nvPr/>
                </p:nvSpPr>
                <p:spPr bwMode="auto">
                  <a:xfrm>
                    <a:off x="6030913" y="3351213"/>
                    <a:ext cx="30163" cy="11113"/>
                  </a:xfrm>
                  <a:custGeom>
                    <a:avLst/>
                    <a:gdLst>
                      <a:gd name="T0" fmla="*/ 85293412 w 8"/>
                      <a:gd name="T1" fmla="*/ 0 h 3"/>
                      <a:gd name="T2" fmla="*/ 14214311 w 8"/>
                      <a:gd name="T3" fmla="*/ 0 h 3"/>
                      <a:gd name="T4" fmla="*/ 0 w 8"/>
                      <a:gd name="T5" fmla="*/ 13720850 h 3"/>
                      <a:gd name="T6" fmla="*/ 14214311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82" name="Freeform 25"/>
                  <p:cNvSpPr/>
                  <p:nvPr/>
                </p:nvSpPr>
                <p:spPr bwMode="auto">
                  <a:xfrm>
                    <a:off x="6076951"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83" name="Freeform 26"/>
                  <p:cNvSpPr/>
                  <p:nvPr/>
                </p:nvSpPr>
                <p:spPr bwMode="auto">
                  <a:xfrm>
                    <a:off x="6122988"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84" name="Freeform 27"/>
                  <p:cNvSpPr/>
                  <p:nvPr/>
                </p:nvSpPr>
                <p:spPr bwMode="auto">
                  <a:xfrm>
                    <a:off x="6169026"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85" name="Freeform 28"/>
                  <p:cNvSpPr/>
                  <p:nvPr/>
                </p:nvSpPr>
                <p:spPr bwMode="auto">
                  <a:xfrm>
                    <a:off x="6213476"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86" name="Freeform 29"/>
                  <p:cNvSpPr/>
                  <p:nvPr/>
                </p:nvSpPr>
                <p:spPr bwMode="auto">
                  <a:xfrm>
                    <a:off x="6008688" y="3335338"/>
                    <a:ext cx="30163" cy="7938"/>
                  </a:xfrm>
                  <a:custGeom>
                    <a:avLst/>
                    <a:gdLst>
                      <a:gd name="T0" fmla="*/ 14214311 w 8"/>
                      <a:gd name="T1" fmla="*/ 31505915 h 2"/>
                      <a:gd name="T2" fmla="*/ 85293412 w 8"/>
                      <a:gd name="T3" fmla="*/ 31505915 h 2"/>
                      <a:gd name="T4" fmla="*/ 113725796 w 8"/>
                      <a:gd name="T5" fmla="*/ 15752957 h 2"/>
                      <a:gd name="T6" fmla="*/ 85293412 w 8"/>
                      <a:gd name="T7" fmla="*/ 0 h 2"/>
                      <a:gd name="T8" fmla="*/ 14214311 w 8"/>
                      <a:gd name="T9" fmla="*/ 0 h 2"/>
                      <a:gd name="T10" fmla="*/ 0 w 8"/>
                      <a:gd name="T11" fmla="*/ 15752957 h 2"/>
                      <a:gd name="T12" fmla="*/ 14214311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87" name="Freeform 30"/>
                  <p:cNvSpPr/>
                  <p:nvPr/>
                </p:nvSpPr>
                <p:spPr bwMode="auto">
                  <a:xfrm>
                    <a:off x="6054726" y="3335338"/>
                    <a:ext cx="30163" cy="7938"/>
                  </a:xfrm>
                  <a:custGeom>
                    <a:avLst/>
                    <a:gdLst>
                      <a:gd name="T0" fmla="*/ 14214311 w 8"/>
                      <a:gd name="T1" fmla="*/ 31505915 h 2"/>
                      <a:gd name="T2" fmla="*/ 85293412 w 8"/>
                      <a:gd name="T3" fmla="*/ 31505915 h 2"/>
                      <a:gd name="T4" fmla="*/ 113725796 w 8"/>
                      <a:gd name="T5" fmla="*/ 15752957 h 2"/>
                      <a:gd name="T6" fmla="*/ 85293412 w 8"/>
                      <a:gd name="T7" fmla="*/ 0 h 2"/>
                      <a:gd name="T8" fmla="*/ 14214311 w 8"/>
                      <a:gd name="T9" fmla="*/ 0 h 2"/>
                      <a:gd name="T10" fmla="*/ 0 w 8"/>
                      <a:gd name="T11" fmla="*/ 15752957 h 2"/>
                      <a:gd name="T12" fmla="*/ 14214311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88" name="Freeform 31"/>
                  <p:cNvSpPr/>
                  <p:nvPr/>
                </p:nvSpPr>
                <p:spPr bwMode="auto">
                  <a:xfrm>
                    <a:off x="6099176" y="3335338"/>
                    <a:ext cx="31750" cy="7938"/>
                  </a:xfrm>
                  <a:custGeom>
                    <a:avLst/>
                    <a:gdLst>
                      <a:gd name="T0" fmla="*/ 31503930 w 8"/>
                      <a:gd name="T1" fmla="*/ 31505915 h 2"/>
                      <a:gd name="T2" fmla="*/ 94503861 w 8"/>
                      <a:gd name="T3" fmla="*/ 31505915 h 2"/>
                      <a:gd name="T4" fmla="*/ 126007783 w 8"/>
                      <a:gd name="T5" fmla="*/ 15752957 h 2"/>
                      <a:gd name="T6" fmla="*/ 94503861 w 8"/>
                      <a:gd name="T7" fmla="*/ 0 h 2"/>
                      <a:gd name="T8" fmla="*/ 31503930 w 8"/>
                      <a:gd name="T9" fmla="*/ 0 h 2"/>
                      <a:gd name="T10" fmla="*/ 0 w 8"/>
                      <a:gd name="T11" fmla="*/ 15752957 h 2"/>
                      <a:gd name="T12" fmla="*/ 31503930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89" name="Freeform 32"/>
                  <p:cNvSpPr/>
                  <p:nvPr/>
                </p:nvSpPr>
                <p:spPr bwMode="auto">
                  <a:xfrm>
                    <a:off x="6145213" y="3335338"/>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90" name="Freeform 33"/>
                  <p:cNvSpPr/>
                  <p:nvPr/>
                </p:nvSpPr>
                <p:spPr bwMode="auto">
                  <a:xfrm>
                    <a:off x="6191251" y="3335338"/>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91" name="Freeform 34"/>
                  <p:cNvSpPr/>
                  <p:nvPr/>
                </p:nvSpPr>
                <p:spPr bwMode="auto">
                  <a:xfrm>
                    <a:off x="5815013" y="3427413"/>
                    <a:ext cx="212725" cy="152400"/>
                  </a:xfrm>
                  <a:custGeom>
                    <a:avLst/>
                    <a:gdLst>
                      <a:gd name="T0" fmla="*/ 750349484 w 56"/>
                      <a:gd name="T1" fmla="*/ 0 h 40"/>
                      <a:gd name="T2" fmla="*/ 57720649 w 56"/>
                      <a:gd name="T3" fmla="*/ 0 h 40"/>
                      <a:gd name="T4" fmla="*/ 0 w 56"/>
                      <a:gd name="T5" fmla="*/ 58064393 h 40"/>
                      <a:gd name="T6" fmla="*/ 0 w 56"/>
                      <a:gd name="T7" fmla="*/ 522579639 h 40"/>
                      <a:gd name="T8" fmla="*/ 57720649 w 56"/>
                      <a:gd name="T9" fmla="*/ 580644017 h 40"/>
                      <a:gd name="T10" fmla="*/ 750349484 w 56"/>
                      <a:gd name="T11" fmla="*/ 580644017 h 40"/>
                      <a:gd name="T12" fmla="*/ 808070118 w 56"/>
                      <a:gd name="T13" fmla="*/ 522579639 h 40"/>
                      <a:gd name="T14" fmla="*/ 808070118 w 56"/>
                      <a:gd name="T15" fmla="*/ 58064393 h 40"/>
                      <a:gd name="T16" fmla="*/ 750349484 w 56"/>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40"/>
                      <a:gd name="T29" fmla="*/ 56 w 56"/>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40">
                        <a:moveTo>
                          <a:pt x="52" y="0"/>
                        </a:moveTo>
                        <a:cubicBezTo>
                          <a:pt x="4" y="0"/>
                          <a:pt x="4" y="0"/>
                          <a:pt x="4" y="0"/>
                        </a:cubicBezTo>
                        <a:cubicBezTo>
                          <a:pt x="2" y="0"/>
                          <a:pt x="0" y="2"/>
                          <a:pt x="0" y="4"/>
                        </a:cubicBezTo>
                        <a:cubicBezTo>
                          <a:pt x="0" y="36"/>
                          <a:pt x="0" y="36"/>
                          <a:pt x="0" y="36"/>
                        </a:cubicBezTo>
                        <a:cubicBezTo>
                          <a:pt x="0" y="38"/>
                          <a:pt x="2" y="40"/>
                          <a:pt x="4" y="40"/>
                        </a:cubicBezTo>
                        <a:cubicBezTo>
                          <a:pt x="52" y="40"/>
                          <a:pt x="52" y="40"/>
                          <a:pt x="52" y="40"/>
                        </a:cubicBezTo>
                        <a:cubicBezTo>
                          <a:pt x="54" y="40"/>
                          <a:pt x="56" y="38"/>
                          <a:pt x="56" y="36"/>
                        </a:cubicBezTo>
                        <a:cubicBezTo>
                          <a:pt x="56" y="4"/>
                          <a:pt x="56" y="4"/>
                          <a:pt x="56" y="4"/>
                        </a:cubicBezTo>
                        <a:cubicBezTo>
                          <a:pt x="56" y="2"/>
                          <a:pt x="54" y="0"/>
                          <a:pt x="52"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92" name="Freeform 36"/>
                  <p:cNvSpPr/>
                  <p:nvPr/>
                </p:nvSpPr>
                <p:spPr bwMode="auto">
                  <a:xfrm>
                    <a:off x="5791201"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93" name="Freeform 37"/>
                  <p:cNvSpPr/>
                  <p:nvPr/>
                </p:nvSpPr>
                <p:spPr bwMode="auto">
                  <a:xfrm>
                    <a:off x="5837238"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94" name="Freeform 38"/>
                  <p:cNvSpPr/>
                  <p:nvPr/>
                </p:nvSpPr>
                <p:spPr bwMode="auto">
                  <a:xfrm>
                    <a:off x="5883276"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95" name="Freeform 39"/>
                  <p:cNvSpPr/>
                  <p:nvPr/>
                </p:nvSpPr>
                <p:spPr bwMode="auto">
                  <a:xfrm>
                    <a:off x="5929313"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96" name="Freeform 40"/>
                  <p:cNvSpPr/>
                  <p:nvPr/>
                </p:nvSpPr>
                <p:spPr bwMode="auto">
                  <a:xfrm>
                    <a:off x="5973763"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97" name="Freeform 41"/>
                  <p:cNvSpPr/>
                  <p:nvPr/>
                </p:nvSpPr>
                <p:spPr bwMode="auto">
                  <a:xfrm>
                    <a:off x="6019801"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98" name="Freeform 42"/>
                  <p:cNvSpPr/>
                  <p:nvPr/>
                </p:nvSpPr>
                <p:spPr bwMode="auto">
                  <a:xfrm>
                    <a:off x="5815013"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99" name="Freeform 43"/>
                  <p:cNvSpPr/>
                  <p:nvPr/>
                </p:nvSpPr>
                <p:spPr bwMode="auto">
                  <a:xfrm>
                    <a:off x="5859463" y="3644901"/>
                    <a:ext cx="31750" cy="11113"/>
                  </a:xfrm>
                  <a:custGeom>
                    <a:avLst/>
                    <a:gdLst>
                      <a:gd name="T0" fmla="*/ 31503930 w 8"/>
                      <a:gd name="T1" fmla="*/ 41166258 h 3"/>
                      <a:gd name="T2" fmla="*/ 94503861 w 8"/>
                      <a:gd name="T3" fmla="*/ 41166258 h 3"/>
                      <a:gd name="T4" fmla="*/ 126007783 w 8"/>
                      <a:gd name="T5" fmla="*/ 27445404 h 3"/>
                      <a:gd name="T6" fmla="*/ 94503861 w 8"/>
                      <a:gd name="T7" fmla="*/ 0 h 3"/>
                      <a:gd name="T8" fmla="*/ 31503930 w 8"/>
                      <a:gd name="T9" fmla="*/ 0 h 3"/>
                      <a:gd name="T10" fmla="*/ 0 w 8"/>
                      <a:gd name="T11" fmla="*/ 27445404 h 3"/>
                      <a:gd name="T12" fmla="*/ 31503930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00" name="Freeform 44"/>
                  <p:cNvSpPr/>
                  <p:nvPr/>
                </p:nvSpPr>
                <p:spPr bwMode="auto">
                  <a:xfrm>
                    <a:off x="5905501"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01" name="Freeform 45"/>
                  <p:cNvSpPr/>
                  <p:nvPr/>
                </p:nvSpPr>
                <p:spPr bwMode="auto">
                  <a:xfrm>
                    <a:off x="5951538"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02" name="Freeform 46"/>
                  <p:cNvSpPr/>
                  <p:nvPr/>
                </p:nvSpPr>
                <p:spPr bwMode="auto">
                  <a:xfrm>
                    <a:off x="5997576"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03" name="Freeform 47"/>
                  <p:cNvSpPr/>
                  <p:nvPr/>
                </p:nvSpPr>
                <p:spPr bwMode="auto">
                  <a:xfrm>
                    <a:off x="6164263" y="3500438"/>
                    <a:ext cx="212725" cy="152400"/>
                  </a:xfrm>
                  <a:custGeom>
                    <a:avLst/>
                    <a:gdLst>
                      <a:gd name="T0" fmla="*/ 750349484 w 56"/>
                      <a:gd name="T1" fmla="*/ 0 h 40"/>
                      <a:gd name="T2" fmla="*/ 57720649 w 56"/>
                      <a:gd name="T3" fmla="*/ 0 h 40"/>
                      <a:gd name="T4" fmla="*/ 0 w 56"/>
                      <a:gd name="T5" fmla="*/ 72580502 h 40"/>
                      <a:gd name="T6" fmla="*/ 0 w 56"/>
                      <a:gd name="T7" fmla="*/ 522579639 h 40"/>
                      <a:gd name="T8" fmla="*/ 57720649 w 56"/>
                      <a:gd name="T9" fmla="*/ 580644017 h 40"/>
                      <a:gd name="T10" fmla="*/ 750349484 w 56"/>
                      <a:gd name="T11" fmla="*/ 580644017 h 40"/>
                      <a:gd name="T12" fmla="*/ 808070118 w 56"/>
                      <a:gd name="T13" fmla="*/ 522579639 h 40"/>
                      <a:gd name="T14" fmla="*/ 808070118 w 56"/>
                      <a:gd name="T15" fmla="*/ 72580502 h 40"/>
                      <a:gd name="T16" fmla="*/ 750349484 w 56"/>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40"/>
                      <a:gd name="T29" fmla="*/ 56 w 56"/>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40">
                        <a:moveTo>
                          <a:pt x="52" y="0"/>
                        </a:moveTo>
                        <a:cubicBezTo>
                          <a:pt x="4" y="0"/>
                          <a:pt x="4" y="0"/>
                          <a:pt x="4" y="0"/>
                        </a:cubicBezTo>
                        <a:cubicBezTo>
                          <a:pt x="2" y="0"/>
                          <a:pt x="0" y="2"/>
                          <a:pt x="0" y="5"/>
                        </a:cubicBezTo>
                        <a:cubicBezTo>
                          <a:pt x="0" y="36"/>
                          <a:pt x="0" y="36"/>
                          <a:pt x="0" y="36"/>
                        </a:cubicBezTo>
                        <a:cubicBezTo>
                          <a:pt x="0" y="38"/>
                          <a:pt x="2" y="40"/>
                          <a:pt x="4" y="40"/>
                        </a:cubicBezTo>
                        <a:cubicBezTo>
                          <a:pt x="52" y="40"/>
                          <a:pt x="52" y="40"/>
                          <a:pt x="52" y="40"/>
                        </a:cubicBezTo>
                        <a:cubicBezTo>
                          <a:pt x="54" y="40"/>
                          <a:pt x="56" y="38"/>
                          <a:pt x="56" y="36"/>
                        </a:cubicBezTo>
                        <a:cubicBezTo>
                          <a:pt x="56" y="5"/>
                          <a:pt x="56" y="5"/>
                          <a:pt x="56" y="5"/>
                        </a:cubicBezTo>
                        <a:cubicBezTo>
                          <a:pt x="56" y="2"/>
                          <a:pt x="54" y="0"/>
                          <a:pt x="52"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204" name="Freeform 48"/>
                  <p:cNvSpPr>
                    <a:spLocks noEditPoints="1"/>
                  </p:cNvSpPr>
                  <p:nvPr/>
                </p:nvSpPr>
                <p:spPr bwMode="auto">
                  <a:xfrm>
                    <a:off x="5935663" y="3090863"/>
                    <a:ext cx="511175" cy="681038"/>
                  </a:xfrm>
                  <a:custGeom>
                    <a:avLst/>
                    <a:gdLst>
                      <a:gd name="T0" fmla="*/ 1848133774 w 134"/>
                      <a:gd name="T1" fmla="*/ 2147483647 h 178"/>
                      <a:gd name="T2" fmla="*/ 1760818257 w 134"/>
                      <a:gd name="T3" fmla="*/ 2147483647 h 178"/>
                      <a:gd name="T4" fmla="*/ 1615297482 w 134"/>
                      <a:gd name="T5" fmla="*/ 2147483647 h 178"/>
                      <a:gd name="T6" fmla="*/ 1775371479 w 134"/>
                      <a:gd name="T7" fmla="*/ 2147483647 h 178"/>
                      <a:gd name="T8" fmla="*/ 1702609184 w 134"/>
                      <a:gd name="T9" fmla="*/ 1478510513 h 178"/>
                      <a:gd name="T10" fmla="*/ 785820816 w 134"/>
                      <a:gd name="T11" fmla="*/ 1537064457 h 178"/>
                      <a:gd name="T12" fmla="*/ 669402670 w 134"/>
                      <a:gd name="T13" fmla="*/ 1639533858 h 178"/>
                      <a:gd name="T14" fmla="*/ 1295149488 w 134"/>
                      <a:gd name="T15" fmla="*/ 1127179199 h 178"/>
                      <a:gd name="T16" fmla="*/ 1309698896 w 134"/>
                      <a:gd name="T17" fmla="*/ 966155614 h 178"/>
                      <a:gd name="T18" fmla="*/ 1207833972 w 134"/>
                      <a:gd name="T19" fmla="*/ 907597845 h 178"/>
                      <a:gd name="T20" fmla="*/ 1018657346 w 134"/>
                      <a:gd name="T21" fmla="*/ 805128443 h 178"/>
                      <a:gd name="T22" fmla="*/ 1105969048 w 134"/>
                      <a:gd name="T23" fmla="*/ 775851471 h 178"/>
                      <a:gd name="T24" fmla="*/ 1178731343 w 134"/>
                      <a:gd name="T25" fmla="*/ 58553959 h 178"/>
                      <a:gd name="T26" fmla="*/ 247389573 w 134"/>
                      <a:gd name="T27" fmla="*/ 0 h 178"/>
                      <a:gd name="T28" fmla="*/ 189180500 w 134"/>
                      <a:gd name="T29" fmla="*/ 717297528 h 178"/>
                      <a:gd name="T30" fmla="*/ 349254557 w 134"/>
                      <a:gd name="T31" fmla="*/ 775851471 h 178"/>
                      <a:gd name="T32" fmla="*/ 203729907 w 134"/>
                      <a:gd name="T33" fmla="*/ 805128443 h 178"/>
                      <a:gd name="T34" fmla="*/ 116418176 w 134"/>
                      <a:gd name="T35" fmla="*/ 907597845 h 178"/>
                      <a:gd name="T36" fmla="*/ 0 w 134"/>
                      <a:gd name="T37" fmla="*/ 1068625255 h 178"/>
                      <a:gd name="T38" fmla="*/ 596640375 w 134"/>
                      <a:gd name="T39" fmla="*/ 1127179199 h 178"/>
                      <a:gd name="T40" fmla="*/ 436566259 w 134"/>
                      <a:gd name="T41" fmla="*/ 1639533858 h 178"/>
                      <a:gd name="T42" fmla="*/ 785820816 w 134"/>
                      <a:gd name="T43" fmla="*/ 1698087802 h 178"/>
                      <a:gd name="T44" fmla="*/ 858583110 w 134"/>
                      <a:gd name="T45" fmla="*/ 2147483647 h 178"/>
                      <a:gd name="T46" fmla="*/ 945894812 w 134"/>
                      <a:gd name="T47" fmla="*/ 2147483647 h 178"/>
                      <a:gd name="T48" fmla="*/ 756714372 w 134"/>
                      <a:gd name="T49" fmla="*/ 2147483647 h 178"/>
                      <a:gd name="T50" fmla="*/ 654849448 w 134"/>
                      <a:gd name="T51" fmla="*/ 2147483647 h 178"/>
                      <a:gd name="T52" fmla="*/ 669402670 w 134"/>
                      <a:gd name="T53" fmla="*/ 2147483647 h 178"/>
                      <a:gd name="T54" fmla="*/ 1949998698 w 134"/>
                      <a:gd name="T55" fmla="*/ 2147483647 h 178"/>
                      <a:gd name="T56" fmla="*/ 247389573 w 134"/>
                      <a:gd name="T57" fmla="*/ 731936014 h 178"/>
                      <a:gd name="T58" fmla="*/ 218283129 w 134"/>
                      <a:gd name="T59" fmla="*/ 58553959 h 178"/>
                      <a:gd name="T60" fmla="*/ 1105969048 w 134"/>
                      <a:gd name="T61" fmla="*/ 43915473 h 178"/>
                      <a:gd name="T62" fmla="*/ 1135075492 w 134"/>
                      <a:gd name="T63" fmla="*/ 717297528 h 178"/>
                      <a:gd name="T64" fmla="*/ 247389573 w 134"/>
                      <a:gd name="T65" fmla="*/ 731936014 h 178"/>
                      <a:gd name="T66" fmla="*/ 87311732 w 134"/>
                      <a:gd name="T67" fmla="*/ 980794100 h 178"/>
                      <a:gd name="T68" fmla="*/ 116418176 w 134"/>
                      <a:gd name="T69" fmla="*/ 936878643 h 178"/>
                      <a:gd name="T70" fmla="*/ 218283129 w 134"/>
                      <a:gd name="T71" fmla="*/ 849043901 h 178"/>
                      <a:gd name="T72" fmla="*/ 378357186 w 134"/>
                      <a:gd name="T73" fmla="*/ 790489957 h 178"/>
                      <a:gd name="T74" fmla="*/ 975001256 w 134"/>
                      <a:gd name="T75" fmla="*/ 849043901 h 178"/>
                      <a:gd name="T76" fmla="*/ 1178731343 w 134"/>
                      <a:gd name="T77" fmla="*/ 936878643 h 178"/>
                      <a:gd name="T78" fmla="*/ 1280596266 w 134"/>
                      <a:gd name="T79" fmla="*/ 966155614 h 178"/>
                      <a:gd name="T80" fmla="*/ 1324252118 w 134"/>
                      <a:gd name="T81" fmla="*/ 1068625255 h 178"/>
                      <a:gd name="T82" fmla="*/ 72762325 w 134"/>
                      <a:gd name="T83" fmla="*/ 1083263741 h 178"/>
                      <a:gd name="T84" fmla="*/ 858583110 w 134"/>
                      <a:gd name="T85" fmla="*/ 2147483647 h 178"/>
                      <a:gd name="T86" fmla="*/ 829476667 w 134"/>
                      <a:gd name="T87" fmla="*/ 1537064457 h 178"/>
                      <a:gd name="T88" fmla="*/ 1702609184 w 134"/>
                      <a:gd name="T89" fmla="*/ 1522425971 h 178"/>
                      <a:gd name="T90" fmla="*/ 1731715628 w 134"/>
                      <a:gd name="T91" fmla="*/ 2147483647 h 178"/>
                      <a:gd name="T92" fmla="*/ 858583110 w 134"/>
                      <a:gd name="T93" fmla="*/ 2147483647 h 178"/>
                      <a:gd name="T94" fmla="*/ 669402670 w 134"/>
                      <a:gd name="T95" fmla="*/ 2147483647 h 178"/>
                      <a:gd name="T96" fmla="*/ 683955892 w 134"/>
                      <a:gd name="T97" fmla="*/ 2147483647 h 178"/>
                      <a:gd name="T98" fmla="*/ 713058521 w 134"/>
                      <a:gd name="T99" fmla="*/ 2147483647 h 178"/>
                      <a:gd name="T100" fmla="*/ 829476667 w 134"/>
                      <a:gd name="T101" fmla="*/ 2147483647 h 178"/>
                      <a:gd name="T102" fmla="*/ 989550663 w 134"/>
                      <a:gd name="T103" fmla="*/ 2147483647 h 178"/>
                      <a:gd name="T104" fmla="*/ 1571641631 w 134"/>
                      <a:gd name="T105" fmla="*/ 2147483647 h 178"/>
                      <a:gd name="T106" fmla="*/ 1775371479 w 134"/>
                      <a:gd name="T107" fmla="*/ 2147483647 h 178"/>
                      <a:gd name="T108" fmla="*/ 1877236403 w 134"/>
                      <a:gd name="T109" fmla="*/ 2147483647 h 178"/>
                      <a:gd name="T110" fmla="*/ 1920896069 w 134"/>
                      <a:gd name="T111" fmla="*/ 2147483647 h 1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4"/>
                      <a:gd name="T169" fmla="*/ 0 h 178"/>
                      <a:gd name="T170" fmla="*/ 134 w 134"/>
                      <a:gd name="T171" fmla="*/ 178 h 17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4" h="178">
                        <a:moveTo>
                          <a:pt x="131" y="167"/>
                        </a:moveTo>
                        <a:cubicBezTo>
                          <a:pt x="131" y="165"/>
                          <a:pt x="130" y="163"/>
                          <a:pt x="127" y="163"/>
                        </a:cubicBezTo>
                        <a:cubicBezTo>
                          <a:pt x="124" y="163"/>
                          <a:pt x="124" y="163"/>
                          <a:pt x="124" y="163"/>
                        </a:cubicBezTo>
                        <a:cubicBezTo>
                          <a:pt x="121" y="156"/>
                          <a:pt x="121" y="156"/>
                          <a:pt x="121" y="156"/>
                        </a:cubicBezTo>
                        <a:cubicBezTo>
                          <a:pt x="111" y="156"/>
                          <a:pt x="111" y="156"/>
                          <a:pt x="111" y="156"/>
                        </a:cubicBezTo>
                        <a:cubicBezTo>
                          <a:pt x="111" y="153"/>
                          <a:pt x="111" y="153"/>
                          <a:pt x="111" y="153"/>
                        </a:cubicBezTo>
                        <a:cubicBezTo>
                          <a:pt x="117" y="153"/>
                          <a:pt x="117" y="153"/>
                          <a:pt x="117" y="153"/>
                        </a:cubicBezTo>
                        <a:cubicBezTo>
                          <a:pt x="120" y="153"/>
                          <a:pt x="122" y="152"/>
                          <a:pt x="122" y="149"/>
                        </a:cubicBezTo>
                        <a:cubicBezTo>
                          <a:pt x="122" y="105"/>
                          <a:pt x="122" y="105"/>
                          <a:pt x="122" y="105"/>
                        </a:cubicBezTo>
                        <a:cubicBezTo>
                          <a:pt x="122" y="103"/>
                          <a:pt x="120" y="101"/>
                          <a:pt x="117" y="101"/>
                        </a:cubicBezTo>
                        <a:cubicBezTo>
                          <a:pt x="59" y="101"/>
                          <a:pt x="59" y="101"/>
                          <a:pt x="59" y="101"/>
                        </a:cubicBezTo>
                        <a:cubicBezTo>
                          <a:pt x="56" y="101"/>
                          <a:pt x="54" y="103"/>
                          <a:pt x="54" y="105"/>
                        </a:cubicBezTo>
                        <a:cubicBezTo>
                          <a:pt x="54" y="112"/>
                          <a:pt x="54" y="112"/>
                          <a:pt x="54" y="112"/>
                        </a:cubicBezTo>
                        <a:cubicBezTo>
                          <a:pt x="46" y="112"/>
                          <a:pt x="46" y="112"/>
                          <a:pt x="46" y="112"/>
                        </a:cubicBezTo>
                        <a:cubicBezTo>
                          <a:pt x="46" y="77"/>
                          <a:pt x="46" y="77"/>
                          <a:pt x="46" y="77"/>
                        </a:cubicBezTo>
                        <a:cubicBezTo>
                          <a:pt x="89" y="77"/>
                          <a:pt x="89" y="77"/>
                          <a:pt x="89" y="77"/>
                        </a:cubicBezTo>
                        <a:cubicBezTo>
                          <a:pt x="91" y="77"/>
                          <a:pt x="93" y="75"/>
                          <a:pt x="93" y="73"/>
                        </a:cubicBezTo>
                        <a:cubicBezTo>
                          <a:pt x="90" y="66"/>
                          <a:pt x="90" y="66"/>
                          <a:pt x="90" y="66"/>
                        </a:cubicBezTo>
                        <a:cubicBezTo>
                          <a:pt x="90" y="64"/>
                          <a:pt x="88" y="62"/>
                          <a:pt x="86" y="62"/>
                        </a:cubicBezTo>
                        <a:cubicBezTo>
                          <a:pt x="83" y="62"/>
                          <a:pt x="83" y="62"/>
                          <a:pt x="83" y="62"/>
                        </a:cubicBezTo>
                        <a:cubicBezTo>
                          <a:pt x="80" y="55"/>
                          <a:pt x="80" y="55"/>
                          <a:pt x="80" y="55"/>
                        </a:cubicBezTo>
                        <a:cubicBezTo>
                          <a:pt x="70" y="55"/>
                          <a:pt x="70" y="55"/>
                          <a:pt x="70" y="55"/>
                        </a:cubicBezTo>
                        <a:cubicBezTo>
                          <a:pt x="70" y="53"/>
                          <a:pt x="70" y="53"/>
                          <a:pt x="70" y="53"/>
                        </a:cubicBezTo>
                        <a:cubicBezTo>
                          <a:pt x="76" y="53"/>
                          <a:pt x="76" y="53"/>
                          <a:pt x="76" y="53"/>
                        </a:cubicBezTo>
                        <a:cubicBezTo>
                          <a:pt x="79" y="53"/>
                          <a:pt x="81" y="51"/>
                          <a:pt x="81" y="49"/>
                        </a:cubicBezTo>
                        <a:cubicBezTo>
                          <a:pt x="81" y="4"/>
                          <a:pt x="81" y="4"/>
                          <a:pt x="81" y="4"/>
                        </a:cubicBezTo>
                        <a:cubicBezTo>
                          <a:pt x="81" y="2"/>
                          <a:pt x="79" y="0"/>
                          <a:pt x="76" y="0"/>
                        </a:cubicBezTo>
                        <a:cubicBezTo>
                          <a:pt x="17" y="0"/>
                          <a:pt x="17" y="0"/>
                          <a:pt x="17" y="0"/>
                        </a:cubicBezTo>
                        <a:cubicBezTo>
                          <a:pt x="15" y="0"/>
                          <a:pt x="13" y="2"/>
                          <a:pt x="13" y="4"/>
                        </a:cubicBezTo>
                        <a:cubicBezTo>
                          <a:pt x="13" y="49"/>
                          <a:pt x="13" y="49"/>
                          <a:pt x="13" y="49"/>
                        </a:cubicBezTo>
                        <a:cubicBezTo>
                          <a:pt x="13" y="51"/>
                          <a:pt x="15" y="53"/>
                          <a:pt x="17" y="53"/>
                        </a:cubicBezTo>
                        <a:cubicBezTo>
                          <a:pt x="24" y="53"/>
                          <a:pt x="24" y="53"/>
                          <a:pt x="24" y="53"/>
                        </a:cubicBezTo>
                        <a:cubicBezTo>
                          <a:pt x="24" y="55"/>
                          <a:pt x="24" y="55"/>
                          <a:pt x="24" y="55"/>
                        </a:cubicBezTo>
                        <a:cubicBezTo>
                          <a:pt x="14" y="55"/>
                          <a:pt x="14" y="55"/>
                          <a:pt x="14" y="55"/>
                        </a:cubicBezTo>
                        <a:cubicBezTo>
                          <a:pt x="11" y="62"/>
                          <a:pt x="11" y="62"/>
                          <a:pt x="11" y="62"/>
                        </a:cubicBezTo>
                        <a:cubicBezTo>
                          <a:pt x="8" y="62"/>
                          <a:pt x="8" y="62"/>
                          <a:pt x="8" y="62"/>
                        </a:cubicBezTo>
                        <a:cubicBezTo>
                          <a:pt x="5" y="62"/>
                          <a:pt x="3" y="64"/>
                          <a:pt x="3" y="66"/>
                        </a:cubicBezTo>
                        <a:cubicBezTo>
                          <a:pt x="0" y="73"/>
                          <a:pt x="0" y="73"/>
                          <a:pt x="0" y="73"/>
                        </a:cubicBezTo>
                        <a:cubicBezTo>
                          <a:pt x="0" y="75"/>
                          <a:pt x="2" y="77"/>
                          <a:pt x="5" y="77"/>
                        </a:cubicBezTo>
                        <a:cubicBezTo>
                          <a:pt x="41" y="77"/>
                          <a:pt x="41" y="77"/>
                          <a:pt x="41" y="77"/>
                        </a:cubicBezTo>
                        <a:cubicBezTo>
                          <a:pt x="41" y="112"/>
                          <a:pt x="41" y="112"/>
                          <a:pt x="41" y="112"/>
                        </a:cubicBezTo>
                        <a:cubicBezTo>
                          <a:pt x="30" y="112"/>
                          <a:pt x="30" y="112"/>
                          <a:pt x="30" y="112"/>
                        </a:cubicBezTo>
                        <a:cubicBezTo>
                          <a:pt x="30" y="116"/>
                          <a:pt x="30" y="116"/>
                          <a:pt x="30" y="116"/>
                        </a:cubicBezTo>
                        <a:cubicBezTo>
                          <a:pt x="54" y="116"/>
                          <a:pt x="54" y="116"/>
                          <a:pt x="54" y="116"/>
                        </a:cubicBezTo>
                        <a:cubicBezTo>
                          <a:pt x="54" y="149"/>
                          <a:pt x="54" y="149"/>
                          <a:pt x="54" y="149"/>
                        </a:cubicBezTo>
                        <a:cubicBezTo>
                          <a:pt x="54" y="152"/>
                          <a:pt x="56" y="153"/>
                          <a:pt x="59" y="153"/>
                        </a:cubicBezTo>
                        <a:cubicBezTo>
                          <a:pt x="65" y="153"/>
                          <a:pt x="65" y="153"/>
                          <a:pt x="65" y="153"/>
                        </a:cubicBezTo>
                        <a:cubicBezTo>
                          <a:pt x="65" y="156"/>
                          <a:pt x="65" y="156"/>
                          <a:pt x="65" y="156"/>
                        </a:cubicBezTo>
                        <a:cubicBezTo>
                          <a:pt x="55" y="156"/>
                          <a:pt x="55" y="156"/>
                          <a:pt x="55" y="156"/>
                        </a:cubicBezTo>
                        <a:cubicBezTo>
                          <a:pt x="52" y="163"/>
                          <a:pt x="52" y="163"/>
                          <a:pt x="52" y="163"/>
                        </a:cubicBezTo>
                        <a:cubicBezTo>
                          <a:pt x="49" y="163"/>
                          <a:pt x="49" y="163"/>
                          <a:pt x="49" y="163"/>
                        </a:cubicBezTo>
                        <a:cubicBezTo>
                          <a:pt x="46" y="163"/>
                          <a:pt x="45" y="165"/>
                          <a:pt x="45" y="167"/>
                        </a:cubicBezTo>
                        <a:cubicBezTo>
                          <a:pt x="42" y="173"/>
                          <a:pt x="42" y="173"/>
                          <a:pt x="42" y="173"/>
                        </a:cubicBezTo>
                        <a:cubicBezTo>
                          <a:pt x="42" y="176"/>
                          <a:pt x="43" y="178"/>
                          <a:pt x="46" y="178"/>
                        </a:cubicBezTo>
                        <a:cubicBezTo>
                          <a:pt x="130" y="178"/>
                          <a:pt x="130" y="178"/>
                          <a:pt x="130" y="178"/>
                        </a:cubicBezTo>
                        <a:cubicBezTo>
                          <a:pt x="133" y="178"/>
                          <a:pt x="134" y="176"/>
                          <a:pt x="134" y="173"/>
                        </a:cubicBezTo>
                        <a:lnTo>
                          <a:pt x="131" y="167"/>
                        </a:lnTo>
                        <a:close/>
                        <a:moveTo>
                          <a:pt x="17" y="50"/>
                        </a:moveTo>
                        <a:cubicBezTo>
                          <a:pt x="16" y="50"/>
                          <a:pt x="15" y="49"/>
                          <a:pt x="15" y="49"/>
                        </a:cubicBezTo>
                        <a:cubicBezTo>
                          <a:pt x="15" y="4"/>
                          <a:pt x="15" y="4"/>
                          <a:pt x="15" y="4"/>
                        </a:cubicBezTo>
                        <a:cubicBezTo>
                          <a:pt x="15" y="3"/>
                          <a:pt x="16" y="3"/>
                          <a:pt x="17" y="3"/>
                        </a:cubicBezTo>
                        <a:cubicBezTo>
                          <a:pt x="76" y="3"/>
                          <a:pt x="76" y="3"/>
                          <a:pt x="76" y="3"/>
                        </a:cubicBezTo>
                        <a:cubicBezTo>
                          <a:pt x="77" y="3"/>
                          <a:pt x="78" y="3"/>
                          <a:pt x="78" y="4"/>
                        </a:cubicBezTo>
                        <a:cubicBezTo>
                          <a:pt x="78" y="49"/>
                          <a:pt x="78" y="49"/>
                          <a:pt x="78" y="49"/>
                        </a:cubicBezTo>
                        <a:cubicBezTo>
                          <a:pt x="78" y="49"/>
                          <a:pt x="77" y="50"/>
                          <a:pt x="76" y="50"/>
                        </a:cubicBezTo>
                        <a:lnTo>
                          <a:pt x="17" y="50"/>
                        </a:lnTo>
                        <a:close/>
                        <a:moveTo>
                          <a:pt x="3" y="73"/>
                        </a:moveTo>
                        <a:cubicBezTo>
                          <a:pt x="3" y="72"/>
                          <a:pt x="6" y="67"/>
                          <a:pt x="6" y="67"/>
                        </a:cubicBezTo>
                        <a:cubicBezTo>
                          <a:pt x="6" y="66"/>
                          <a:pt x="6" y="66"/>
                          <a:pt x="6" y="66"/>
                        </a:cubicBezTo>
                        <a:cubicBezTo>
                          <a:pt x="6" y="65"/>
                          <a:pt x="7" y="64"/>
                          <a:pt x="8" y="64"/>
                        </a:cubicBezTo>
                        <a:cubicBezTo>
                          <a:pt x="12" y="64"/>
                          <a:pt x="12" y="64"/>
                          <a:pt x="12" y="64"/>
                        </a:cubicBezTo>
                        <a:cubicBezTo>
                          <a:pt x="12" y="64"/>
                          <a:pt x="15" y="60"/>
                          <a:pt x="15" y="58"/>
                        </a:cubicBezTo>
                        <a:cubicBezTo>
                          <a:pt x="18" y="58"/>
                          <a:pt x="26" y="58"/>
                          <a:pt x="26" y="58"/>
                        </a:cubicBezTo>
                        <a:cubicBezTo>
                          <a:pt x="26" y="58"/>
                          <a:pt x="26" y="55"/>
                          <a:pt x="26" y="54"/>
                        </a:cubicBezTo>
                        <a:cubicBezTo>
                          <a:pt x="31" y="54"/>
                          <a:pt x="63" y="54"/>
                          <a:pt x="67" y="54"/>
                        </a:cubicBezTo>
                        <a:cubicBezTo>
                          <a:pt x="67" y="55"/>
                          <a:pt x="67" y="58"/>
                          <a:pt x="67" y="58"/>
                        </a:cubicBezTo>
                        <a:cubicBezTo>
                          <a:pt x="67" y="58"/>
                          <a:pt x="76" y="58"/>
                          <a:pt x="78" y="58"/>
                        </a:cubicBezTo>
                        <a:cubicBezTo>
                          <a:pt x="79" y="60"/>
                          <a:pt x="81" y="64"/>
                          <a:pt x="81" y="64"/>
                        </a:cubicBezTo>
                        <a:cubicBezTo>
                          <a:pt x="86" y="64"/>
                          <a:pt x="86" y="64"/>
                          <a:pt x="86" y="64"/>
                        </a:cubicBezTo>
                        <a:cubicBezTo>
                          <a:pt x="87" y="64"/>
                          <a:pt x="88" y="65"/>
                          <a:pt x="88" y="66"/>
                        </a:cubicBezTo>
                        <a:cubicBezTo>
                          <a:pt x="88" y="67"/>
                          <a:pt x="88" y="67"/>
                          <a:pt x="88" y="67"/>
                        </a:cubicBezTo>
                        <a:cubicBezTo>
                          <a:pt x="88" y="67"/>
                          <a:pt x="90" y="72"/>
                          <a:pt x="91" y="73"/>
                        </a:cubicBezTo>
                        <a:cubicBezTo>
                          <a:pt x="90" y="74"/>
                          <a:pt x="90" y="74"/>
                          <a:pt x="89" y="74"/>
                        </a:cubicBezTo>
                        <a:cubicBezTo>
                          <a:pt x="5" y="74"/>
                          <a:pt x="5" y="74"/>
                          <a:pt x="5" y="74"/>
                        </a:cubicBezTo>
                        <a:cubicBezTo>
                          <a:pt x="4" y="74"/>
                          <a:pt x="3" y="74"/>
                          <a:pt x="3" y="73"/>
                        </a:cubicBezTo>
                        <a:close/>
                        <a:moveTo>
                          <a:pt x="59" y="151"/>
                        </a:moveTo>
                        <a:cubicBezTo>
                          <a:pt x="57" y="151"/>
                          <a:pt x="57" y="150"/>
                          <a:pt x="57" y="149"/>
                        </a:cubicBezTo>
                        <a:cubicBezTo>
                          <a:pt x="57" y="105"/>
                          <a:pt x="57" y="105"/>
                          <a:pt x="57" y="105"/>
                        </a:cubicBezTo>
                        <a:cubicBezTo>
                          <a:pt x="57" y="104"/>
                          <a:pt x="57" y="104"/>
                          <a:pt x="59" y="104"/>
                        </a:cubicBezTo>
                        <a:cubicBezTo>
                          <a:pt x="117" y="104"/>
                          <a:pt x="117" y="104"/>
                          <a:pt x="117" y="104"/>
                        </a:cubicBezTo>
                        <a:cubicBezTo>
                          <a:pt x="119" y="104"/>
                          <a:pt x="119" y="104"/>
                          <a:pt x="119" y="105"/>
                        </a:cubicBezTo>
                        <a:cubicBezTo>
                          <a:pt x="119" y="149"/>
                          <a:pt x="119" y="149"/>
                          <a:pt x="119" y="149"/>
                        </a:cubicBezTo>
                        <a:cubicBezTo>
                          <a:pt x="119" y="150"/>
                          <a:pt x="119" y="151"/>
                          <a:pt x="117" y="151"/>
                        </a:cubicBezTo>
                        <a:lnTo>
                          <a:pt x="59" y="151"/>
                        </a:lnTo>
                        <a:close/>
                        <a:moveTo>
                          <a:pt x="130" y="175"/>
                        </a:moveTo>
                        <a:cubicBezTo>
                          <a:pt x="46" y="175"/>
                          <a:pt x="46" y="175"/>
                          <a:pt x="46" y="175"/>
                        </a:cubicBezTo>
                        <a:cubicBezTo>
                          <a:pt x="45" y="175"/>
                          <a:pt x="44" y="175"/>
                          <a:pt x="44" y="174"/>
                        </a:cubicBezTo>
                        <a:cubicBezTo>
                          <a:pt x="45" y="173"/>
                          <a:pt x="47" y="167"/>
                          <a:pt x="47" y="167"/>
                        </a:cubicBezTo>
                        <a:cubicBezTo>
                          <a:pt x="47" y="167"/>
                          <a:pt x="47" y="167"/>
                          <a:pt x="47" y="167"/>
                        </a:cubicBezTo>
                        <a:cubicBezTo>
                          <a:pt x="47" y="166"/>
                          <a:pt x="48" y="165"/>
                          <a:pt x="49" y="165"/>
                        </a:cubicBezTo>
                        <a:cubicBezTo>
                          <a:pt x="54" y="165"/>
                          <a:pt x="54" y="165"/>
                          <a:pt x="54" y="165"/>
                        </a:cubicBezTo>
                        <a:cubicBezTo>
                          <a:pt x="54" y="165"/>
                          <a:pt x="56" y="161"/>
                          <a:pt x="57" y="159"/>
                        </a:cubicBezTo>
                        <a:cubicBezTo>
                          <a:pt x="59" y="159"/>
                          <a:pt x="68" y="159"/>
                          <a:pt x="68" y="159"/>
                        </a:cubicBezTo>
                        <a:cubicBezTo>
                          <a:pt x="68" y="159"/>
                          <a:pt x="68" y="155"/>
                          <a:pt x="68" y="155"/>
                        </a:cubicBezTo>
                        <a:cubicBezTo>
                          <a:pt x="72" y="155"/>
                          <a:pt x="104" y="155"/>
                          <a:pt x="108" y="155"/>
                        </a:cubicBezTo>
                        <a:cubicBezTo>
                          <a:pt x="108" y="155"/>
                          <a:pt x="108" y="159"/>
                          <a:pt x="108" y="159"/>
                        </a:cubicBezTo>
                        <a:cubicBezTo>
                          <a:pt x="108" y="159"/>
                          <a:pt x="117" y="159"/>
                          <a:pt x="119" y="159"/>
                        </a:cubicBezTo>
                        <a:cubicBezTo>
                          <a:pt x="120" y="161"/>
                          <a:pt x="122" y="165"/>
                          <a:pt x="122" y="165"/>
                        </a:cubicBezTo>
                        <a:cubicBezTo>
                          <a:pt x="127" y="165"/>
                          <a:pt x="127" y="165"/>
                          <a:pt x="127" y="165"/>
                        </a:cubicBezTo>
                        <a:cubicBezTo>
                          <a:pt x="128" y="165"/>
                          <a:pt x="129" y="166"/>
                          <a:pt x="129" y="167"/>
                        </a:cubicBezTo>
                        <a:cubicBezTo>
                          <a:pt x="129" y="167"/>
                          <a:pt x="129" y="167"/>
                          <a:pt x="129" y="167"/>
                        </a:cubicBezTo>
                        <a:cubicBezTo>
                          <a:pt x="129" y="167"/>
                          <a:pt x="131" y="173"/>
                          <a:pt x="132" y="174"/>
                        </a:cubicBezTo>
                        <a:cubicBezTo>
                          <a:pt x="132" y="175"/>
                          <a:pt x="131" y="175"/>
                          <a:pt x="130" y="175"/>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05" name="Freeform 49"/>
                  <p:cNvSpPr/>
                  <p:nvPr/>
                </p:nvSpPr>
                <p:spPr bwMode="auto">
                  <a:xfrm>
                    <a:off x="6142038"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06" name="Freeform 50"/>
                  <p:cNvSpPr/>
                  <p:nvPr/>
                </p:nvSpPr>
                <p:spPr bwMode="auto">
                  <a:xfrm>
                    <a:off x="6188076"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07" name="Freeform 51"/>
                  <p:cNvSpPr/>
                  <p:nvPr/>
                </p:nvSpPr>
                <p:spPr bwMode="auto">
                  <a:xfrm>
                    <a:off x="6232526"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08" name="Freeform 52"/>
                  <p:cNvSpPr/>
                  <p:nvPr/>
                </p:nvSpPr>
                <p:spPr bwMode="auto">
                  <a:xfrm>
                    <a:off x="6278563"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09" name="Freeform 53"/>
                  <p:cNvSpPr/>
                  <p:nvPr/>
                </p:nvSpPr>
                <p:spPr bwMode="auto">
                  <a:xfrm>
                    <a:off x="6324601"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10" name="Freeform 54"/>
                  <p:cNvSpPr/>
                  <p:nvPr/>
                </p:nvSpPr>
                <p:spPr bwMode="auto">
                  <a:xfrm>
                    <a:off x="6370638"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11" name="Freeform 55"/>
                  <p:cNvSpPr/>
                  <p:nvPr/>
                </p:nvSpPr>
                <p:spPr bwMode="auto">
                  <a:xfrm>
                    <a:off x="6164263"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12" name="Freeform 56"/>
                  <p:cNvSpPr/>
                  <p:nvPr/>
                </p:nvSpPr>
                <p:spPr bwMode="auto">
                  <a:xfrm>
                    <a:off x="6210301"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13" name="Freeform 57"/>
                  <p:cNvSpPr/>
                  <p:nvPr/>
                </p:nvSpPr>
                <p:spPr bwMode="auto">
                  <a:xfrm>
                    <a:off x="6256338"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14" name="Freeform 58"/>
                  <p:cNvSpPr/>
                  <p:nvPr/>
                </p:nvSpPr>
                <p:spPr bwMode="auto">
                  <a:xfrm>
                    <a:off x="6300788" y="3721101"/>
                    <a:ext cx="31750" cy="7938"/>
                  </a:xfrm>
                  <a:custGeom>
                    <a:avLst/>
                    <a:gdLst>
                      <a:gd name="T0" fmla="*/ 31503930 w 8"/>
                      <a:gd name="T1" fmla="*/ 31505915 h 2"/>
                      <a:gd name="T2" fmla="*/ 94503861 w 8"/>
                      <a:gd name="T3" fmla="*/ 31505915 h 2"/>
                      <a:gd name="T4" fmla="*/ 126007783 w 8"/>
                      <a:gd name="T5" fmla="*/ 15752957 h 2"/>
                      <a:gd name="T6" fmla="*/ 94503861 w 8"/>
                      <a:gd name="T7" fmla="*/ 0 h 2"/>
                      <a:gd name="T8" fmla="*/ 31503930 w 8"/>
                      <a:gd name="T9" fmla="*/ 0 h 2"/>
                      <a:gd name="T10" fmla="*/ 0 w 8"/>
                      <a:gd name="T11" fmla="*/ 15752957 h 2"/>
                      <a:gd name="T12" fmla="*/ 31503930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15" name="Freeform 59"/>
                  <p:cNvSpPr/>
                  <p:nvPr/>
                </p:nvSpPr>
                <p:spPr bwMode="auto">
                  <a:xfrm>
                    <a:off x="6346826"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sp>
            <p:nvSpPr>
              <p:cNvPr id="29" name="矩形 28"/>
              <p:cNvSpPr/>
              <p:nvPr/>
            </p:nvSpPr>
            <p:spPr>
              <a:xfrm>
                <a:off x="7172326" y="5762628"/>
                <a:ext cx="4970780" cy="767079"/>
              </a:xfrm>
              <a:prstGeom prst="rect">
                <a:avLst/>
              </a:prstGeom>
              <a:noFill/>
              <a:ln w="3175">
                <a:solidFill>
                  <a:srgbClr val="38B7F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0" name="组合 242"/>
              <p:cNvGrpSpPr/>
              <p:nvPr/>
            </p:nvGrpSpPr>
            <p:grpSpPr>
              <a:xfrm>
                <a:off x="10359391" y="2379981"/>
                <a:ext cx="1584325" cy="826978"/>
                <a:chOff x="10359390" y="2379980"/>
                <a:chExt cx="1584325" cy="826978"/>
              </a:xfrm>
            </p:grpSpPr>
            <p:sp>
              <p:nvSpPr>
                <p:cNvPr id="167" name="流程图: 磁盘 166"/>
                <p:cNvSpPr/>
                <p:nvPr/>
              </p:nvSpPr>
              <p:spPr>
                <a:xfrm>
                  <a:off x="10736580" y="2379980"/>
                  <a:ext cx="799465" cy="535305"/>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68" name="流程图: 磁盘 167"/>
                <p:cNvSpPr/>
                <p:nvPr/>
              </p:nvSpPr>
              <p:spPr>
                <a:xfrm>
                  <a:off x="10359390" y="2583815"/>
                  <a:ext cx="799465" cy="535305"/>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69" name="流程图: 磁盘 168"/>
                <p:cNvSpPr/>
                <p:nvPr/>
              </p:nvSpPr>
              <p:spPr>
                <a:xfrm>
                  <a:off x="11144250" y="2645410"/>
                  <a:ext cx="799465" cy="535305"/>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70" name="文本框 12"/>
                <p:cNvSpPr txBox="1">
                  <a:spLocks noChangeArrowheads="1"/>
                </p:cNvSpPr>
                <p:nvPr/>
              </p:nvSpPr>
              <p:spPr bwMode="auto">
                <a:xfrm>
                  <a:off x="10401935" y="2756535"/>
                  <a:ext cx="70040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050" dirty="0">
                      <a:solidFill>
                        <a:schemeClr val="tx1">
                          <a:lumMod val="95000"/>
                          <a:lumOff val="5000"/>
                        </a:schemeClr>
                      </a:solidFill>
                      <a:latin typeface="微软雅黑" panose="020B0503020204020204" pitchFamily="34" charset="-122"/>
                      <a:ea typeface="微软雅黑" panose="020B0503020204020204" pitchFamily="34" charset="-122"/>
                    </a:rPr>
                    <a:t>专题数据库</a:t>
                  </a:r>
                  <a:endParaRPr lang="en-US" altLang="zh-CN" sz="105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71" name="文本框 12"/>
                <p:cNvSpPr txBox="1">
                  <a:spLocks noChangeArrowheads="1"/>
                </p:cNvSpPr>
                <p:nvPr/>
              </p:nvSpPr>
              <p:spPr bwMode="auto">
                <a:xfrm>
                  <a:off x="11202670" y="2791460"/>
                  <a:ext cx="70040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050" dirty="0">
                      <a:solidFill>
                        <a:schemeClr val="tx1">
                          <a:lumMod val="95000"/>
                          <a:lumOff val="5000"/>
                        </a:schemeClr>
                      </a:solidFill>
                      <a:latin typeface="微软雅黑" panose="020B0503020204020204" pitchFamily="34" charset="-122"/>
                      <a:ea typeface="微软雅黑" panose="020B0503020204020204" pitchFamily="34" charset="-122"/>
                    </a:rPr>
                    <a:t>专题数据库</a:t>
                  </a:r>
                  <a:endParaRPr lang="en-US" altLang="zh-CN" sz="105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31" name="组合 248"/>
              <p:cNvGrpSpPr/>
              <p:nvPr/>
            </p:nvGrpSpPr>
            <p:grpSpPr>
              <a:xfrm>
                <a:off x="10103486" y="3594102"/>
                <a:ext cx="2035175" cy="1099185"/>
                <a:chOff x="10103485" y="3594100"/>
                <a:chExt cx="2035175" cy="1099185"/>
              </a:xfrm>
            </p:grpSpPr>
            <p:sp>
              <p:nvSpPr>
                <p:cNvPr id="165" name="矩形 164"/>
                <p:cNvSpPr/>
                <p:nvPr/>
              </p:nvSpPr>
              <p:spPr>
                <a:xfrm>
                  <a:off x="10103485" y="3594100"/>
                  <a:ext cx="2035175" cy="1099185"/>
                </a:xfrm>
                <a:prstGeom prst="rect">
                  <a:avLst/>
                </a:prstGeom>
                <a:noFill/>
                <a:ln w="3175">
                  <a:solidFill>
                    <a:srgbClr val="38B7F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66" name="矩形 165"/>
                <p:cNvSpPr/>
                <p:nvPr/>
              </p:nvSpPr>
              <p:spPr>
                <a:xfrm>
                  <a:off x="10168255" y="3637915"/>
                  <a:ext cx="1923415" cy="311150"/>
                </a:xfrm>
                <a:prstGeom prst="rect">
                  <a:avLst/>
                </a:prstGeom>
                <a:no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数据批处理组件</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2" name="组合 251"/>
              <p:cNvGrpSpPr/>
              <p:nvPr/>
            </p:nvGrpSpPr>
            <p:grpSpPr>
              <a:xfrm>
                <a:off x="10290811" y="3989070"/>
                <a:ext cx="1709420" cy="646430"/>
                <a:chOff x="10290810" y="3989070"/>
                <a:chExt cx="1709420" cy="646430"/>
              </a:xfrm>
            </p:grpSpPr>
            <p:sp>
              <p:nvSpPr>
                <p:cNvPr id="159" name="矩形 158"/>
                <p:cNvSpPr/>
                <p:nvPr/>
              </p:nvSpPr>
              <p:spPr>
                <a:xfrm>
                  <a:off x="10290810" y="3995420"/>
                  <a:ext cx="701040" cy="168275"/>
                </a:xfrm>
                <a:prstGeom prst="rect">
                  <a:avLst/>
                </a:prstGeom>
                <a:solidFill>
                  <a:srgbClr val="0BA4EA"/>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清晰</a:t>
                  </a:r>
                  <a:r>
                    <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转换</a:t>
                  </a:r>
                  <a:endPar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0" name="矩形 159"/>
                <p:cNvSpPr/>
                <p:nvPr/>
              </p:nvSpPr>
              <p:spPr>
                <a:xfrm>
                  <a:off x="10290810" y="4229100"/>
                  <a:ext cx="701040" cy="168275"/>
                </a:xfrm>
                <a:prstGeom prst="rect">
                  <a:avLst/>
                </a:prstGeom>
                <a:solidFill>
                  <a:srgbClr val="0BA4EA"/>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特征提取</a:t>
                  </a:r>
                  <a:endPar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1" name="矩形 160"/>
                <p:cNvSpPr/>
                <p:nvPr/>
              </p:nvSpPr>
              <p:spPr>
                <a:xfrm>
                  <a:off x="10297160" y="4467225"/>
                  <a:ext cx="701040" cy="168275"/>
                </a:xfrm>
                <a:prstGeom prst="rect">
                  <a:avLst/>
                </a:prstGeom>
                <a:solidFill>
                  <a:srgbClr val="0BA4EA"/>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多维统计</a:t>
                  </a:r>
                  <a:endPar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2" name="矩形 161"/>
                <p:cNvSpPr/>
                <p:nvPr/>
              </p:nvSpPr>
              <p:spPr>
                <a:xfrm>
                  <a:off x="11293475" y="3989070"/>
                  <a:ext cx="701040" cy="168275"/>
                </a:xfrm>
                <a:prstGeom prst="rect">
                  <a:avLst/>
                </a:prstGeom>
                <a:solidFill>
                  <a:srgbClr val="0BA4EA"/>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精准推荐</a:t>
                  </a:r>
                  <a:endPar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3" name="矩形 162"/>
                <p:cNvSpPr/>
                <p:nvPr/>
              </p:nvSpPr>
              <p:spPr>
                <a:xfrm>
                  <a:off x="11293475" y="4222750"/>
                  <a:ext cx="701040" cy="168275"/>
                </a:xfrm>
                <a:prstGeom prst="rect">
                  <a:avLst/>
                </a:prstGeom>
                <a:solidFill>
                  <a:srgbClr val="0BA4EA"/>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机器学习</a:t>
                  </a:r>
                  <a:endPar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4" name="矩形 163"/>
                <p:cNvSpPr/>
                <p:nvPr/>
              </p:nvSpPr>
              <p:spPr>
                <a:xfrm>
                  <a:off x="11299190" y="4460875"/>
                  <a:ext cx="701040" cy="168275"/>
                </a:xfrm>
                <a:prstGeom prst="rect">
                  <a:avLst/>
                </a:prstGeom>
                <a:solidFill>
                  <a:srgbClr val="0BA4EA"/>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合规校验</a:t>
                  </a:r>
                  <a:endPar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33" name="组合 258"/>
              <p:cNvGrpSpPr/>
              <p:nvPr/>
            </p:nvGrpSpPr>
            <p:grpSpPr>
              <a:xfrm>
                <a:off x="7173595" y="4797427"/>
                <a:ext cx="1727200" cy="803336"/>
                <a:chOff x="7173595" y="4797425"/>
                <a:chExt cx="1727200" cy="582295"/>
              </a:xfrm>
            </p:grpSpPr>
            <p:sp>
              <p:nvSpPr>
                <p:cNvPr id="157" name="矩形 156"/>
                <p:cNvSpPr/>
                <p:nvPr/>
              </p:nvSpPr>
              <p:spPr>
                <a:xfrm>
                  <a:off x="7173595" y="4797425"/>
                  <a:ext cx="1727200" cy="582295"/>
                </a:xfrm>
                <a:prstGeom prst="rect">
                  <a:avLst/>
                </a:prstGeom>
                <a:noFill/>
                <a:ln w="3175">
                  <a:solidFill>
                    <a:srgbClr val="38B7F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58" name="矩形 157"/>
                <p:cNvSpPr/>
                <p:nvPr/>
              </p:nvSpPr>
              <p:spPr>
                <a:xfrm>
                  <a:off x="7198360" y="4848225"/>
                  <a:ext cx="1667510" cy="14859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05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关系型数据</a:t>
                  </a:r>
                  <a:r>
                    <a:rPr lang="en-US" altLang="zh-CN" sz="105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ETL</a:t>
                  </a:r>
                  <a:endParaRPr lang="en-US" altLang="zh-CN" sz="105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4" name="矩形 33"/>
              <p:cNvSpPr/>
              <p:nvPr/>
            </p:nvSpPr>
            <p:spPr>
              <a:xfrm>
                <a:off x="7274560" y="5290187"/>
                <a:ext cx="701040" cy="168275"/>
              </a:xfrm>
              <a:prstGeom prst="rect">
                <a:avLst/>
              </a:prstGeom>
              <a:solidFill>
                <a:srgbClr val="0BA4EA"/>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NoSql</a:t>
                </a:r>
                <a:endPar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矩形 34"/>
              <p:cNvSpPr/>
              <p:nvPr/>
            </p:nvSpPr>
            <p:spPr>
              <a:xfrm>
                <a:off x="8150860" y="5293997"/>
                <a:ext cx="701040" cy="168275"/>
              </a:xfrm>
              <a:prstGeom prst="rect">
                <a:avLst/>
              </a:prstGeom>
              <a:solidFill>
                <a:srgbClr val="0BA4EA"/>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内存数据</a:t>
                </a:r>
                <a:endPar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6" name="组合 263"/>
              <p:cNvGrpSpPr/>
              <p:nvPr/>
            </p:nvGrpSpPr>
            <p:grpSpPr>
              <a:xfrm>
                <a:off x="8867769" y="4793617"/>
                <a:ext cx="3519178" cy="803336"/>
                <a:chOff x="8867768" y="4793615"/>
                <a:chExt cx="3519178" cy="582295"/>
              </a:xfrm>
            </p:grpSpPr>
            <p:sp>
              <p:nvSpPr>
                <p:cNvPr id="155" name="矩形 154"/>
                <p:cNvSpPr/>
                <p:nvPr/>
              </p:nvSpPr>
              <p:spPr>
                <a:xfrm>
                  <a:off x="9016365" y="4793615"/>
                  <a:ext cx="3126740" cy="582295"/>
                </a:xfrm>
                <a:prstGeom prst="rect">
                  <a:avLst/>
                </a:prstGeom>
                <a:noFill/>
                <a:ln w="3175">
                  <a:solidFill>
                    <a:srgbClr val="38B7F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56" name="矩形 155"/>
                <p:cNvSpPr/>
                <p:nvPr/>
              </p:nvSpPr>
              <p:spPr>
                <a:xfrm>
                  <a:off x="8867768" y="4844415"/>
                  <a:ext cx="3519178" cy="161750"/>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大数据</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ETL</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Hadoop</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技术的数据整合与批处理计算引擎）</a:t>
                  </a:r>
                  <a:endPar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7" name="矩形 36"/>
              <p:cNvSpPr/>
              <p:nvPr/>
            </p:nvSpPr>
            <p:spPr>
              <a:xfrm>
                <a:off x="9087485" y="5292092"/>
                <a:ext cx="701040" cy="168275"/>
              </a:xfrm>
              <a:prstGeom prst="rect">
                <a:avLst/>
              </a:prstGeom>
              <a:solidFill>
                <a:srgbClr val="0BA4EA"/>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a:t>
                </a:r>
                <a:endPar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矩形 37"/>
              <p:cNvSpPr/>
              <p:nvPr/>
            </p:nvSpPr>
            <p:spPr>
              <a:xfrm>
                <a:off x="9841865" y="5292092"/>
                <a:ext cx="701040" cy="168275"/>
              </a:xfrm>
              <a:prstGeom prst="rect">
                <a:avLst/>
              </a:prstGeom>
              <a:solidFill>
                <a:srgbClr val="0BA4EA"/>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HBase</a:t>
                </a:r>
                <a:endPar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9" name="组合 268"/>
              <p:cNvGrpSpPr/>
              <p:nvPr/>
            </p:nvGrpSpPr>
            <p:grpSpPr>
              <a:xfrm>
                <a:off x="10753725" y="5251452"/>
                <a:ext cx="1326515" cy="236855"/>
                <a:chOff x="10753725" y="5080000"/>
                <a:chExt cx="1326515" cy="236855"/>
              </a:xfrm>
              <a:solidFill>
                <a:srgbClr val="0BA4EA"/>
              </a:solidFill>
            </p:grpSpPr>
            <p:sp>
              <p:nvSpPr>
                <p:cNvPr id="151" name="矩形 150"/>
                <p:cNvSpPr/>
                <p:nvPr/>
              </p:nvSpPr>
              <p:spPr>
                <a:xfrm>
                  <a:off x="11667490" y="5132070"/>
                  <a:ext cx="412750" cy="175895"/>
                </a:xfrm>
                <a:prstGeom prst="rect">
                  <a:avLst/>
                </a:prstGeom>
                <a:grp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2" name="Freeform 51"/>
                <p:cNvSpPr>
                  <a:spLocks noEditPoints="1" noChangeArrowheads="1"/>
                </p:cNvSpPr>
                <p:nvPr/>
              </p:nvSpPr>
              <p:spPr bwMode="auto">
                <a:xfrm>
                  <a:off x="10753725" y="5088890"/>
                  <a:ext cx="100330" cy="227965"/>
                </a:xfrm>
                <a:custGeom>
                  <a:avLst/>
                  <a:gdLst>
                    <a:gd name="T0" fmla="*/ 2147483646 w 376"/>
                    <a:gd name="T1" fmla="*/ 2147483646 h 274"/>
                    <a:gd name="T2" fmla="*/ 2147483646 w 376"/>
                    <a:gd name="T3" fmla="*/ 2147483646 h 274"/>
                    <a:gd name="T4" fmla="*/ 2147483646 w 376"/>
                    <a:gd name="T5" fmla="*/ 2147483646 h 274"/>
                    <a:gd name="T6" fmla="*/ 2147483646 w 376"/>
                    <a:gd name="T7" fmla="*/ 2147483646 h 274"/>
                    <a:gd name="T8" fmla="*/ 2147483646 w 376"/>
                    <a:gd name="T9" fmla="*/ 2147483646 h 274"/>
                    <a:gd name="T10" fmla="*/ 2147483646 w 376"/>
                    <a:gd name="T11" fmla="*/ 2147483646 h 274"/>
                    <a:gd name="T12" fmla="*/ 2147483646 w 376"/>
                    <a:gd name="T13" fmla="*/ 2147483646 h 274"/>
                    <a:gd name="T14" fmla="*/ 2147483646 w 376"/>
                    <a:gd name="T15" fmla="*/ 2147483646 h 274"/>
                    <a:gd name="T16" fmla="*/ 2147483646 w 376"/>
                    <a:gd name="T17" fmla="*/ 2147483646 h 274"/>
                    <a:gd name="T18" fmla="*/ 2147483646 w 376"/>
                    <a:gd name="T19" fmla="*/ 2147483646 h 274"/>
                    <a:gd name="T20" fmla="*/ 2147483646 w 376"/>
                    <a:gd name="T21" fmla="*/ 2147483646 h 274"/>
                    <a:gd name="T22" fmla="*/ 2147483646 w 376"/>
                    <a:gd name="T23" fmla="*/ 2147483646 h 274"/>
                    <a:gd name="T24" fmla="*/ 2147483646 w 376"/>
                    <a:gd name="T25" fmla="*/ 2147483646 h 274"/>
                    <a:gd name="T26" fmla="*/ 2147483646 w 376"/>
                    <a:gd name="T27" fmla="*/ 2147483646 h 274"/>
                    <a:gd name="T28" fmla="*/ 2147483646 w 376"/>
                    <a:gd name="T29" fmla="*/ 2147483646 h 274"/>
                    <a:gd name="T30" fmla="*/ 2147483646 w 376"/>
                    <a:gd name="T31" fmla="*/ 2147483646 h 274"/>
                    <a:gd name="T32" fmla="*/ 2147483646 w 376"/>
                    <a:gd name="T33" fmla="*/ 2147483646 h 274"/>
                    <a:gd name="T34" fmla="*/ 2147483646 w 376"/>
                    <a:gd name="T35" fmla="*/ 2147483646 h 274"/>
                    <a:gd name="T36" fmla="*/ 2147483646 w 376"/>
                    <a:gd name="T37" fmla="*/ 2147483646 h 274"/>
                    <a:gd name="T38" fmla="*/ 2147483646 w 376"/>
                    <a:gd name="T39" fmla="*/ 2147483646 h 274"/>
                    <a:gd name="T40" fmla="*/ 2147483646 w 376"/>
                    <a:gd name="T41" fmla="*/ 2147483646 h 274"/>
                    <a:gd name="T42" fmla="*/ 2147483646 w 376"/>
                    <a:gd name="T43" fmla="*/ 2147483646 h 274"/>
                    <a:gd name="T44" fmla="*/ 2147483646 w 376"/>
                    <a:gd name="T45" fmla="*/ 2147483646 h 274"/>
                    <a:gd name="T46" fmla="*/ 2147483646 w 376"/>
                    <a:gd name="T47" fmla="*/ 2147483646 h 274"/>
                    <a:gd name="T48" fmla="*/ 2147483646 w 376"/>
                    <a:gd name="T49" fmla="*/ 2147483646 h 274"/>
                    <a:gd name="T50" fmla="*/ 2147483646 w 376"/>
                    <a:gd name="T51" fmla="*/ 2147483646 h 274"/>
                    <a:gd name="T52" fmla="*/ 2147483646 w 376"/>
                    <a:gd name="T53" fmla="*/ 2147483646 h 274"/>
                    <a:gd name="T54" fmla="*/ 2147483646 w 376"/>
                    <a:gd name="T55" fmla="*/ 2147483646 h 274"/>
                    <a:gd name="T56" fmla="*/ 2147483646 w 376"/>
                    <a:gd name="T57" fmla="*/ 2147483646 h 274"/>
                    <a:gd name="T58" fmla="*/ 2147483646 w 376"/>
                    <a:gd name="T59" fmla="*/ 2147483646 h 274"/>
                    <a:gd name="T60" fmla="*/ 2147483646 w 376"/>
                    <a:gd name="T61" fmla="*/ 2147483646 h 274"/>
                    <a:gd name="T62" fmla="*/ 2147483646 w 376"/>
                    <a:gd name="T63" fmla="*/ 2147483646 h 274"/>
                    <a:gd name="T64" fmla="*/ 2147483646 w 376"/>
                    <a:gd name="T65" fmla="*/ 2147483646 h 274"/>
                    <a:gd name="T66" fmla="*/ 2147483646 w 376"/>
                    <a:gd name="T67" fmla="*/ 2147483646 h 274"/>
                    <a:gd name="T68" fmla="*/ 2147483646 w 376"/>
                    <a:gd name="T69" fmla="*/ 2147483646 h 274"/>
                    <a:gd name="T70" fmla="*/ 2147483646 w 376"/>
                    <a:gd name="T71" fmla="*/ 0 h 274"/>
                    <a:gd name="T72" fmla="*/ 2147483646 w 376"/>
                    <a:gd name="T73" fmla="*/ 2147483646 h 274"/>
                    <a:gd name="T74" fmla="*/ 2147483646 w 376"/>
                    <a:gd name="T75" fmla="*/ 2147483646 h 274"/>
                    <a:gd name="T76" fmla="*/ 2147483646 w 376"/>
                    <a:gd name="T77" fmla="*/ 2147483646 h 274"/>
                    <a:gd name="T78" fmla="*/ 2147483646 w 376"/>
                    <a:gd name="T79" fmla="*/ 2147483646 h 274"/>
                    <a:gd name="T80" fmla="*/ 0 w 376"/>
                    <a:gd name="T81" fmla="*/ 2147483646 h 274"/>
                    <a:gd name="T82" fmla="*/ 0 w 376"/>
                    <a:gd name="T83" fmla="*/ 2147483646 h 274"/>
                    <a:gd name="T84" fmla="*/ 2147483646 w 376"/>
                    <a:gd name="T85" fmla="*/ 2147483646 h 274"/>
                    <a:gd name="T86" fmla="*/ 2147483646 w 376"/>
                    <a:gd name="T87" fmla="*/ 2147483646 h 274"/>
                    <a:gd name="T88" fmla="*/ 2147483646 w 376"/>
                    <a:gd name="T89" fmla="*/ 2147483646 h 274"/>
                    <a:gd name="T90" fmla="*/ 2147483646 w 376"/>
                    <a:gd name="T91" fmla="*/ 2147483646 h 274"/>
                    <a:gd name="T92" fmla="*/ 2147483646 w 376"/>
                    <a:gd name="T93" fmla="*/ 2147483646 h 274"/>
                    <a:gd name="T94" fmla="*/ 2147483646 w 376"/>
                    <a:gd name="T95" fmla="*/ 0 h 274"/>
                    <a:gd name="T96" fmla="*/ 2147483646 w 376"/>
                    <a:gd name="T97" fmla="*/ 0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76" h="274">
                      <a:moveTo>
                        <a:pt x="56" y="29"/>
                      </a:moveTo>
                      <a:cubicBezTo>
                        <a:pt x="318" y="29"/>
                        <a:pt x="318" y="29"/>
                        <a:pt x="318" y="29"/>
                      </a:cubicBezTo>
                      <a:cubicBezTo>
                        <a:pt x="318" y="187"/>
                        <a:pt x="318" y="187"/>
                        <a:pt x="318" y="187"/>
                      </a:cubicBezTo>
                      <a:cubicBezTo>
                        <a:pt x="56" y="187"/>
                        <a:pt x="56" y="187"/>
                        <a:pt x="56" y="187"/>
                      </a:cubicBezTo>
                      <a:cubicBezTo>
                        <a:pt x="56" y="29"/>
                        <a:pt x="56" y="29"/>
                        <a:pt x="56" y="29"/>
                      </a:cubicBezTo>
                      <a:close/>
                      <a:moveTo>
                        <a:pt x="86" y="146"/>
                      </a:moveTo>
                      <a:cubicBezTo>
                        <a:pt x="86" y="155"/>
                        <a:pt x="86" y="155"/>
                        <a:pt x="86" y="155"/>
                      </a:cubicBezTo>
                      <a:cubicBezTo>
                        <a:pt x="256" y="155"/>
                        <a:pt x="256" y="155"/>
                        <a:pt x="256" y="155"/>
                      </a:cubicBezTo>
                      <a:cubicBezTo>
                        <a:pt x="256" y="146"/>
                        <a:pt x="256" y="146"/>
                        <a:pt x="256" y="146"/>
                      </a:cubicBezTo>
                      <a:cubicBezTo>
                        <a:pt x="86" y="146"/>
                        <a:pt x="86" y="146"/>
                        <a:pt x="86" y="146"/>
                      </a:cubicBezTo>
                      <a:close/>
                      <a:moveTo>
                        <a:pt x="86" y="125"/>
                      </a:moveTo>
                      <a:cubicBezTo>
                        <a:pt x="86" y="134"/>
                        <a:pt x="86" y="134"/>
                        <a:pt x="86" y="134"/>
                      </a:cubicBezTo>
                      <a:cubicBezTo>
                        <a:pt x="256" y="134"/>
                        <a:pt x="256" y="134"/>
                        <a:pt x="256" y="134"/>
                      </a:cubicBezTo>
                      <a:cubicBezTo>
                        <a:pt x="256" y="125"/>
                        <a:pt x="256" y="125"/>
                        <a:pt x="256" y="125"/>
                      </a:cubicBezTo>
                      <a:cubicBezTo>
                        <a:pt x="86" y="125"/>
                        <a:pt x="86" y="125"/>
                        <a:pt x="86" y="125"/>
                      </a:cubicBezTo>
                      <a:close/>
                      <a:moveTo>
                        <a:pt x="86" y="100"/>
                      </a:moveTo>
                      <a:cubicBezTo>
                        <a:pt x="86" y="108"/>
                        <a:pt x="86" y="108"/>
                        <a:pt x="86" y="108"/>
                      </a:cubicBezTo>
                      <a:cubicBezTo>
                        <a:pt x="304" y="108"/>
                        <a:pt x="304" y="108"/>
                        <a:pt x="304" y="108"/>
                      </a:cubicBezTo>
                      <a:cubicBezTo>
                        <a:pt x="304" y="100"/>
                        <a:pt x="304" y="100"/>
                        <a:pt x="304" y="100"/>
                      </a:cubicBezTo>
                      <a:cubicBezTo>
                        <a:pt x="86" y="100"/>
                        <a:pt x="86" y="100"/>
                        <a:pt x="86" y="100"/>
                      </a:cubicBezTo>
                      <a:close/>
                      <a:moveTo>
                        <a:pt x="86" y="76"/>
                      </a:moveTo>
                      <a:cubicBezTo>
                        <a:pt x="86" y="85"/>
                        <a:pt x="86" y="85"/>
                        <a:pt x="86" y="85"/>
                      </a:cubicBezTo>
                      <a:cubicBezTo>
                        <a:pt x="304" y="85"/>
                        <a:pt x="304" y="85"/>
                        <a:pt x="304" y="85"/>
                      </a:cubicBezTo>
                      <a:cubicBezTo>
                        <a:pt x="304" y="76"/>
                        <a:pt x="304" y="76"/>
                        <a:pt x="304" y="76"/>
                      </a:cubicBezTo>
                      <a:cubicBezTo>
                        <a:pt x="86" y="76"/>
                        <a:pt x="86" y="76"/>
                        <a:pt x="86" y="76"/>
                      </a:cubicBezTo>
                      <a:close/>
                      <a:moveTo>
                        <a:pt x="86" y="52"/>
                      </a:moveTo>
                      <a:cubicBezTo>
                        <a:pt x="86" y="61"/>
                        <a:pt x="86" y="61"/>
                        <a:pt x="86" y="61"/>
                      </a:cubicBezTo>
                      <a:cubicBezTo>
                        <a:pt x="304" y="61"/>
                        <a:pt x="304" y="61"/>
                        <a:pt x="304" y="61"/>
                      </a:cubicBezTo>
                      <a:cubicBezTo>
                        <a:pt x="304" y="52"/>
                        <a:pt x="304" y="52"/>
                        <a:pt x="304" y="52"/>
                      </a:cubicBezTo>
                      <a:cubicBezTo>
                        <a:pt x="86" y="52"/>
                        <a:pt x="86" y="52"/>
                        <a:pt x="86" y="52"/>
                      </a:cubicBezTo>
                      <a:close/>
                      <a:moveTo>
                        <a:pt x="167" y="230"/>
                      </a:moveTo>
                      <a:cubicBezTo>
                        <a:pt x="207" y="230"/>
                        <a:pt x="207" y="230"/>
                        <a:pt x="207" y="230"/>
                      </a:cubicBezTo>
                      <a:cubicBezTo>
                        <a:pt x="221" y="253"/>
                        <a:pt x="221" y="253"/>
                        <a:pt x="221" y="253"/>
                      </a:cubicBezTo>
                      <a:cubicBezTo>
                        <a:pt x="155" y="253"/>
                        <a:pt x="155" y="253"/>
                        <a:pt x="155" y="253"/>
                      </a:cubicBezTo>
                      <a:cubicBezTo>
                        <a:pt x="167" y="230"/>
                        <a:pt x="167" y="230"/>
                        <a:pt x="167" y="230"/>
                      </a:cubicBezTo>
                      <a:close/>
                      <a:moveTo>
                        <a:pt x="57" y="0"/>
                      </a:moveTo>
                      <a:cubicBezTo>
                        <a:pt x="42" y="0"/>
                        <a:pt x="30" y="12"/>
                        <a:pt x="30" y="27"/>
                      </a:cubicBezTo>
                      <a:cubicBezTo>
                        <a:pt x="30" y="183"/>
                        <a:pt x="30" y="183"/>
                        <a:pt x="30" y="183"/>
                      </a:cubicBezTo>
                      <a:cubicBezTo>
                        <a:pt x="30" y="196"/>
                        <a:pt x="38" y="207"/>
                        <a:pt x="50" y="210"/>
                      </a:cubicBezTo>
                      <a:cubicBezTo>
                        <a:pt x="50" y="210"/>
                        <a:pt x="50" y="210"/>
                        <a:pt x="50" y="210"/>
                      </a:cubicBezTo>
                      <a:cubicBezTo>
                        <a:pt x="0" y="249"/>
                        <a:pt x="0" y="249"/>
                        <a:pt x="0" y="249"/>
                      </a:cubicBezTo>
                      <a:cubicBezTo>
                        <a:pt x="0" y="274"/>
                        <a:pt x="0" y="274"/>
                        <a:pt x="0" y="274"/>
                      </a:cubicBezTo>
                      <a:cubicBezTo>
                        <a:pt x="376" y="274"/>
                        <a:pt x="376" y="274"/>
                        <a:pt x="376" y="274"/>
                      </a:cubicBezTo>
                      <a:cubicBezTo>
                        <a:pt x="376" y="249"/>
                        <a:pt x="376" y="249"/>
                        <a:pt x="376" y="249"/>
                      </a:cubicBezTo>
                      <a:cubicBezTo>
                        <a:pt x="322" y="210"/>
                        <a:pt x="322" y="210"/>
                        <a:pt x="322" y="210"/>
                      </a:cubicBezTo>
                      <a:cubicBezTo>
                        <a:pt x="335" y="208"/>
                        <a:pt x="344" y="196"/>
                        <a:pt x="344" y="183"/>
                      </a:cubicBezTo>
                      <a:cubicBezTo>
                        <a:pt x="344" y="27"/>
                        <a:pt x="344" y="27"/>
                        <a:pt x="344" y="27"/>
                      </a:cubicBezTo>
                      <a:cubicBezTo>
                        <a:pt x="344" y="12"/>
                        <a:pt x="332" y="0"/>
                        <a:pt x="316" y="0"/>
                      </a:cubicBezTo>
                      <a:lnTo>
                        <a:pt x="5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endParaRPr>
                </a:p>
              </p:txBody>
            </p:sp>
            <p:sp>
              <p:nvSpPr>
                <p:cNvPr id="153" name="Freeform 51"/>
                <p:cNvSpPr>
                  <a:spLocks noEditPoints="1" noChangeArrowheads="1"/>
                </p:cNvSpPr>
                <p:nvPr/>
              </p:nvSpPr>
              <p:spPr bwMode="auto">
                <a:xfrm>
                  <a:off x="11078845" y="5085715"/>
                  <a:ext cx="100330" cy="227965"/>
                </a:xfrm>
                <a:custGeom>
                  <a:avLst/>
                  <a:gdLst>
                    <a:gd name="T0" fmla="*/ 2147483646 w 376"/>
                    <a:gd name="T1" fmla="*/ 2147483646 h 274"/>
                    <a:gd name="T2" fmla="*/ 2147483646 w 376"/>
                    <a:gd name="T3" fmla="*/ 2147483646 h 274"/>
                    <a:gd name="T4" fmla="*/ 2147483646 w 376"/>
                    <a:gd name="T5" fmla="*/ 2147483646 h 274"/>
                    <a:gd name="T6" fmla="*/ 2147483646 w 376"/>
                    <a:gd name="T7" fmla="*/ 2147483646 h 274"/>
                    <a:gd name="T8" fmla="*/ 2147483646 w 376"/>
                    <a:gd name="T9" fmla="*/ 2147483646 h 274"/>
                    <a:gd name="T10" fmla="*/ 2147483646 w 376"/>
                    <a:gd name="T11" fmla="*/ 2147483646 h 274"/>
                    <a:gd name="T12" fmla="*/ 2147483646 w 376"/>
                    <a:gd name="T13" fmla="*/ 2147483646 h 274"/>
                    <a:gd name="T14" fmla="*/ 2147483646 w 376"/>
                    <a:gd name="T15" fmla="*/ 2147483646 h 274"/>
                    <a:gd name="T16" fmla="*/ 2147483646 w 376"/>
                    <a:gd name="T17" fmla="*/ 2147483646 h 274"/>
                    <a:gd name="T18" fmla="*/ 2147483646 w 376"/>
                    <a:gd name="T19" fmla="*/ 2147483646 h 274"/>
                    <a:gd name="T20" fmla="*/ 2147483646 w 376"/>
                    <a:gd name="T21" fmla="*/ 2147483646 h 274"/>
                    <a:gd name="T22" fmla="*/ 2147483646 w 376"/>
                    <a:gd name="T23" fmla="*/ 2147483646 h 274"/>
                    <a:gd name="T24" fmla="*/ 2147483646 w 376"/>
                    <a:gd name="T25" fmla="*/ 2147483646 h 274"/>
                    <a:gd name="T26" fmla="*/ 2147483646 w 376"/>
                    <a:gd name="T27" fmla="*/ 2147483646 h 274"/>
                    <a:gd name="T28" fmla="*/ 2147483646 w 376"/>
                    <a:gd name="T29" fmla="*/ 2147483646 h 274"/>
                    <a:gd name="T30" fmla="*/ 2147483646 w 376"/>
                    <a:gd name="T31" fmla="*/ 2147483646 h 274"/>
                    <a:gd name="T32" fmla="*/ 2147483646 w 376"/>
                    <a:gd name="T33" fmla="*/ 2147483646 h 274"/>
                    <a:gd name="T34" fmla="*/ 2147483646 w 376"/>
                    <a:gd name="T35" fmla="*/ 2147483646 h 274"/>
                    <a:gd name="T36" fmla="*/ 2147483646 w 376"/>
                    <a:gd name="T37" fmla="*/ 2147483646 h 274"/>
                    <a:gd name="T38" fmla="*/ 2147483646 w 376"/>
                    <a:gd name="T39" fmla="*/ 2147483646 h 274"/>
                    <a:gd name="T40" fmla="*/ 2147483646 w 376"/>
                    <a:gd name="T41" fmla="*/ 2147483646 h 274"/>
                    <a:gd name="T42" fmla="*/ 2147483646 w 376"/>
                    <a:gd name="T43" fmla="*/ 2147483646 h 274"/>
                    <a:gd name="T44" fmla="*/ 2147483646 w 376"/>
                    <a:gd name="T45" fmla="*/ 2147483646 h 274"/>
                    <a:gd name="T46" fmla="*/ 2147483646 w 376"/>
                    <a:gd name="T47" fmla="*/ 2147483646 h 274"/>
                    <a:gd name="T48" fmla="*/ 2147483646 w 376"/>
                    <a:gd name="T49" fmla="*/ 2147483646 h 274"/>
                    <a:gd name="T50" fmla="*/ 2147483646 w 376"/>
                    <a:gd name="T51" fmla="*/ 2147483646 h 274"/>
                    <a:gd name="T52" fmla="*/ 2147483646 w 376"/>
                    <a:gd name="T53" fmla="*/ 2147483646 h 274"/>
                    <a:gd name="T54" fmla="*/ 2147483646 w 376"/>
                    <a:gd name="T55" fmla="*/ 2147483646 h 274"/>
                    <a:gd name="T56" fmla="*/ 2147483646 w 376"/>
                    <a:gd name="T57" fmla="*/ 2147483646 h 274"/>
                    <a:gd name="T58" fmla="*/ 2147483646 w 376"/>
                    <a:gd name="T59" fmla="*/ 2147483646 h 274"/>
                    <a:gd name="T60" fmla="*/ 2147483646 w 376"/>
                    <a:gd name="T61" fmla="*/ 2147483646 h 274"/>
                    <a:gd name="T62" fmla="*/ 2147483646 w 376"/>
                    <a:gd name="T63" fmla="*/ 2147483646 h 274"/>
                    <a:gd name="T64" fmla="*/ 2147483646 w 376"/>
                    <a:gd name="T65" fmla="*/ 2147483646 h 274"/>
                    <a:gd name="T66" fmla="*/ 2147483646 w 376"/>
                    <a:gd name="T67" fmla="*/ 2147483646 h 274"/>
                    <a:gd name="T68" fmla="*/ 2147483646 w 376"/>
                    <a:gd name="T69" fmla="*/ 2147483646 h 274"/>
                    <a:gd name="T70" fmla="*/ 2147483646 w 376"/>
                    <a:gd name="T71" fmla="*/ 0 h 274"/>
                    <a:gd name="T72" fmla="*/ 2147483646 w 376"/>
                    <a:gd name="T73" fmla="*/ 2147483646 h 274"/>
                    <a:gd name="T74" fmla="*/ 2147483646 w 376"/>
                    <a:gd name="T75" fmla="*/ 2147483646 h 274"/>
                    <a:gd name="T76" fmla="*/ 2147483646 w 376"/>
                    <a:gd name="T77" fmla="*/ 2147483646 h 274"/>
                    <a:gd name="T78" fmla="*/ 2147483646 w 376"/>
                    <a:gd name="T79" fmla="*/ 2147483646 h 274"/>
                    <a:gd name="T80" fmla="*/ 0 w 376"/>
                    <a:gd name="T81" fmla="*/ 2147483646 h 274"/>
                    <a:gd name="T82" fmla="*/ 0 w 376"/>
                    <a:gd name="T83" fmla="*/ 2147483646 h 274"/>
                    <a:gd name="T84" fmla="*/ 2147483646 w 376"/>
                    <a:gd name="T85" fmla="*/ 2147483646 h 274"/>
                    <a:gd name="T86" fmla="*/ 2147483646 w 376"/>
                    <a:gd name="T87" fmla="*/ 2147483646 h 274"/>
                    <a:gd name="T88" fmla="*/ 2147483646 w 376"/>
                    <a:gd name="T89" fmla="*/ 2147483646 h 274"/>
                    <a:gd name="T90" fmla="*/ 2147483646 w 376"/>
                    <a:gd name="T91" fmla="*/ 2147483646 h 274"/>
                    <a:gd name="T92" fmla="*/ 2147483646 w 376"/>
                    <a:gd name="T93" fmla="*/ 2147483646 h 274"/>
                    <a:gd name="T94" fmla="*/ 2147483646 w 376"/>
                    <a:gd name="T95" fmla="*/ 0 h 274"/>
                    <a:gd name="T96" fmla="*/ 2147483646 w 376"/>
                    <a:gd name="T97" fmla="*/ 0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76" h="274">
                      <a:moveTo>
                        <a:pt x="56" y="29"/>
                      </a:moveTo>
                      <a:cubicBezTo>
                        <a:pt x="318" y="29"/>
                        <a:pt x="318" y="29"/>
                        <a:pt x="318" y="29"/>
                      </a:cubicBezTo>
                      <a:cubicBezTo>
                        <a:pt x="318" y="187"/>
                        <a:pt x="318" y="187"/>
                        <a:pt x="318" y="187"/>
                      </a:cubicBezTo>
                      <a:cubicBezTo>
                        <a:pt x="56" y="187"/>
                        <a:pt x="56" y="187"/>
                        <a:pt x="56" y="187"/>
                      </a:cubicBezTo>
                      <a:cubicBezTo>
                        <a:pt x="56" y="29"/>
                        <a:pt x="56" y="29"/>
                        <a:pt x="56" y="29"/>
                      </a:cubicBezTo>
                      <a:close/>
                      <a:moveTo>
                        <a:pt x="86" y="146"/>
                      </a:moveTo>
                      <a:cubicBezTo>
                        <a:pt x="86" y="155"/>
                        <a:pt x="86" y="155"/>
                        <a:pt x="86" y="155"/>
                      </a:cubicBezTo>
                      <a:cubicBezTo>
                        <a:pt x="256" y="155"/>
                        <a:pt x="256" y="155"/>
                        <a:pt x="256" y="155"/>
                      </a:cubicBezTo>
                      <a:cubicBezTo>
                        <a:pt x="256" y="146"/>
                        <a:pt x="256" y="146"/>
                        <a:pt x="256" y="146"/>
                      </a:cubicBezTo>
                      <a:cubicBezTo>
                        <a:pt x="86" y="146"/>
                        <a:pt x="86" y="146"/>
                        <a:pt x="86" y="146"/>
                      </a:cubicBezTo>
                      <a:close/>
                      <a:moveTo>
                        <a:pt x="86" y="125"/>
                      </a:moveTo>
                      <a:cubicBezTo>
                        <a:pt x="86" y="134"/>
                        <a:pt x="86" y="134"/>
                        <a:pt x="86" y="134"/>
                      </a:cubicBezTo>
                      <a:cubicBezTo>
                        <a:pt x="256" y="134"/>
                        <a:pt x="256" y="134"/>
                        <a:pt x="256" y="134"/>
                      </a:cubicBezTo>
                      <a:cubicBezTo>
                        <a:pt x="256" y="125"/>
                        <a:pt x="256" y="125"/>
                        <a:pt x="256" y="125"/>
                      </a:cubicBezTo>
                      <a:cubicBezTo>
                        <a:pt x="86" y="125"/>
                        <a:pt x="86" y="125"/>
                        <a:pt x="86" y="125"/>
                      </a:cubicBezTo>
                      <a:close/>
                      <a:moveTo>
                        <a:pt x="86" y="100"/>
                      </a:moveTo>
                      <a:cubicBezTo>
                        <a:pt x="86" y="108"/>
                        <a:pt x="86" y="108"/>
                        <a:pt x="86" y="108"/>
                      </a:cubicBezTo>
                      <a:cubicBezTo>
                        <a:pt x="304" y="108"/>
                        <a:pt x="304" y="108"/>
                        <a:pt x="304" y="108"/>
                      </a:cubicBezTo>
                      <a:cubicBezTo>
                        <a:pt x="304" y="100"/>
                        <a:pt x="304" y="100"/>
                        <a:pt x="304" y="100"/>
                      </a:cubicBezTo>
                      <a:cubicBezTo>
                        <a:pt x="86" y="100"/>
                        <a:pt x="86" y="100"/>
                        <a:pt x="86" y="100"/>
                      </a:cubicBezTo>
                      <a:close/>
                      <a:moveTo>
                        <a:pt x="86" y="76"/>
                      </a:moveTo>
                      <a:cubicBezTo>
                        <a:pt x="86" y="85"/>
                        <a:pt x="86" y="85"/>
                        <a:pt x="86" y="85"/>
                      </a:cubicBezTo>
                      <a:cubicBezTo>
                        <a:pt x="304" y="85"/>
                        <a:pt x="304" y="85"/>
                        <a:pt x="304" y="85"/>
                      </a:cubicBezTo>
                      <a:cubicBezTo>
                        <a:pt x="304" y="76"/>
                        <a:pt x="304" y="76"/>
                        <a:pt x="304" y="76"/>
                      </a:cubicBezTo>
                      <a:cubicBezTo>
                        <a:pt x="86" y="76"/>
                        <a:pt x="86" y="76"/>
                        <a:pt x="86" y="76"/>
                      </a:cubicBezTo>
                      <a:close/>
                      <a:moveTo>
                        <a:pt x="86" y="52"/>
                      </a:moveTo>
                      <a:cubicBezTo>
                        <a:pt x="86" y="61"/>
                        <a:pt x="86" y="61"/>
                        <a:pt x="86" y="61"/>
                      </a:cubicBezTo>
                      <a:cubicBezTo>
                        <a:pt x="304" y="61"/>
                        <a:pt x="304" y="61"/>
                        <a:pt x="304" y="61"/>
                      </a:cubicBezTo>
                      <a:cubicBezTo>
                        <a:pt x="304" y="52"/>
                        <a:pt x="304" y="52"/>
                        <a:pt x="304" y="52"/>
                      </a:cubicBezTo>
                      <a:cubicBezTo>
                        <a:pt x="86" y="52"/>
                        <a:pt x="86" y="52"/>
                        <a:pt x="86" y="52"/>
                      </a:cubicBezTo>
                      <a:close/>
                      <a:moveTo>
                        <a:pt x="167" y="230"/>
                      </a:moveTo>
                      <a:cubicBezTo>
                        <a:pt x="207" y="230"/>
                        <a:pt x="207" y="230"/>
                        <a:pt x="207" y="230"/>
                      </a:cubicBezTo>
                      <a:cubicBezTo>
                        <a:pt x="221" y="253"/>
                        <a:pt x="221" y="253"/>
                        <a:pt x="221" y="253"/>
                      </a:cubicBezTo>
                      <a:cubicBezTo>
                        <a:pt x="155" y="253"/>
                        <a:pt x="155" y="253"/>
                        <a:pt x="155" y="253"/>
                      </a:cubicBezTo>
                      <a:cubicBezTo>
                        <a:pt x="167" y="230"/>
                        <a:pt x="167" y="230"/>
                        <a:pt x="167" y="230"/>
                      </a:cubicBezTo>
                      <a:close/>
                      <a:moveTo>
                        <a:pt x="57" y="0"/>
                      </a:moveTo>
                      <a:cubicBezTo>
                        <a:pt x="42" y="0"/>
                        <a:pt x="30" y="12"/>
                        <a:pt x="30" y="27"/>
                      </a:cubicBezTo>
                      <a:cubicBezTo>
                        <a:pt x="30" y="183"/>
                        <a:pt x="30" y="183"/>
                        <a:pt x="30" y="183"/>
                      </a:cubicBezTo>
                      <a:cubicBezTo>
                        <a:pt x="30" y="196"/>
                        <a:pt x="38" y="207"/>
                        <a:pt x="50" y="210"/>
                      </a:cubicBezTo>
                      <a:cubicBezTo>
                        <a:pt x="50" y="210"/>
                        <a:pt x="50" y="210"/>
                        <a:pt x="50" y="210"/>
                      </a:cubicBezTo>
                      <a:cubicBezTo>
                        <a:pt x="0" y="249"/>
                        <a:pt x="0" y="249"/>
                        <a:pt x="0" y="249"/>
                      </a:cubicBezTo>
                      <a:cubicBezTo>
                        <a:pt x="0" y="274"/>
                        <a:pt x="0" y="274"/>
                        <a:pt x="0" y="274"/>
                      </a:cubicBezTo>
                      <a:cubicBezTo>
                        <a:pt x="376" y="274"/>
                        <a:pt x="376" y="274"/>
                        <a:pt x="376" y="274"/>
                      </a:cubicBezTo>
                      <a:cubicBezTo>
                        <a:pt x="376" y="249"/>
                        <a:pt x="376" y="249"/>
                        <a:pt x="376" y="249"/>
                      </a:cubicBezTo>
                      <a:cubicBezTo>
                        <a:pt x="322" y="210"/>
                        <a:pt x="322" y="210"/>
                        <a:pt x="322" y="210"/>
                      </a:cubicBezTo>
                      <a:cubicBezTo>
                        <a:pt x="335" y="208"/>
                        <a:pt x="344" y="196"/>
                        <a:pt x="344" y="183"/>
                      </a:cubicBezTo>
                      <a:cubicBezTo>
                        <a:pt x="344" y="27"/>
                        <a:pt x="344" y="27"/>
                        <a:pt x="344" y="27"/>
                      </a:cubicBezTo>
                      <a:cubicBezTo>
                        <a:pt x="344" y="12"/>
                        <a:pt x="332" y="0"/>
                        <a:pt x="316" y="0"/>
                      </a:cubicBezTo>
                      <a:lnTo>
                        <a:pt x="5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endParaRPr>
                </a:p>
              </p:txBody>
            </p:sp>
            <p:sp>
              <p:nvSpPr>
                <p:cNvPr id="154" name="Freeform 51"/>
                <p:cNvSpPr>
                  <a:spLocks noEditPoints="1" noChangeArrowheads="1"/>
                </p:cNvSpPr>
                <p:nvPr/>
              </p:nvSpPr>
              <p:spPr bwMode="auto">
                <a:xfrm>
                  <a:off x="11410315" y="5080000"/>
                  <a:ext cx="100330" cy="227965"/>
                </a:xfrm>
                <a:custGeom>
                  <a:avLst/>
                  <a:gdLst>
                    <a:gd name="T0" fmla="*/ 2147483646 w 376"/>
                    <a:gd name="T1" fmla="*/ 2147483646 h 274"/>
                    <a:gd name="T2" fmla="*/ 2147483646 w 376"/>
                    <a:gd name="T3" fmla="*/ 2147483646 h 274"/>
                    <a:gd name="T4" fmla="*/ 2147483646 w 376"/>
                    <a:gd name="T5" fmla="*/ 2147483646 h 274"/>
                    <a:gd name="T6" fmla="*/ 2147483646 w 376"/>
                    <a:gd name="T7" fmla="*/ 2147483646 h 274"/>
                    <a:gd name="T8" fmla="*/ 2147483646 w 376"/>
                    <a:gd name="T9" fmla="*/ 2147483646 h 274"/>
                    <a:gd name="T10" fmla="*/ 2147483646 w 376"/>
                    <a:gd name="T11" fmla="*/ 2147483646 h 274"/>
                    <a:gd name="T12" fmla="*/ 2147483646 w 376"/>
                    <a:gd name="T13" fmla="*/ 2147483646 h 274"/>
                    <a:gd name="T14" fmla="*/ 2147483646 w 376"/>
                    <a:gd name="T15" fmla="*/ 2147483646 h 274"/>
                    <a:gd name="T16" fmla="*/ 2147483646 w 376"/>
                    <a:gd name="T17" fmla="*/ 2147483646 h 274"/>
                    <a:gd name="T18" fmla="*/ 2147483646 w 376"/>
                    <a:gd name="T19" fmla="*/ 2147483646 h 274"/>
                    <a:gd name="T20" fmla="*/ 2147483646 w 376"/>
                    <a:gd name="T21" fmla="*/ 2147483646 h 274"/>
                    <a:gd name="T22" fmla="*/ 2147483646 w 376"/>
                    <a:gd name="T23" fmla="*/ 2147483646 h 274"/>
                    <a:gd name="T24" fmla="*/ 2147483646 w 376"/>
                    <a:gd name="T25" fmla="*/ 2147483646 h 274"/>
                    <a:gd name="T26" fmla="*/ 2147483646 w 376"/>
                    <a:gd name="T27" fmla="*/ 2147483646 h 274"/>
                    <a:gd name="T28" fmla="*/ 2147483646 w 376"/>
                    <a:gd name="T29" fmla="*/ 2147483646 h 274"/>
                    <a:gd name="T30" fmla="*/ 2147483646 w 376"/>
                    <a:gd name="T31" fmla="*/ 2147483646 h 274"/>
                    <a:gd name="T32" fmla="*/ 2147483646 w 376"/>
                    <a:gd name="T33" fmla="*/ 2147483646 h 274"/>
                    <a:gd name="T34" fmla="*/ 2147483646 w 376"/>
                    <a:gd name="T35" fmla="*/ 2147483646 h 274"/>
                    <a:gd name="T36" fmla="*/ 2147483646 w 376"/>
                    <a:gd name="T37" fmla="*/ 2147483646 h 274"/>
                    <a:gd name="T38" fmla="*/ 2147483646 w 376"/>
                    <a:gd name="T39" fmla="*/ 2147483646 h 274"/>
                    <a:gd name="T40" fmla="*/ 2147483646 w 376"/>
                    <a:gd name="T41" fmla="*/ 2147483646 h 274"/>
                    <a:gd name="T42" fmla="*/ 2147483646 w 376"/>
                    <a:gd name="T43" fmla="*/ 2147483646 h 274"/>
                    <a:gd name="T44" fmla="*/ 2147483646 w 376"/>
                    <a:gd name="T45" fmla="*/ 2147483646 h 274"/>
                    <a:gd name="T46" fmla="*/ 2147483646 w 376"/>
                    <a:gd name="T47" fmla="*/ 2147483646 h 274"/>
                    <a:gd name="T48" fmla="*/ 2147483646 w 376"/>
                    <a:gd name="T49" fmla="*/ 2147483646 h 274"/>
                    <a:gd name="T50" fmla="*/ 2147483646 w 376"/>
                    <a:gd name="T51" fmla="*/ 2147483646 h 274"/>
                    <a:gd name="T52" fmla="*/ 2147483646 w 376"/>
                    <a:gd name="T53" fmla="*/ 2147483646 h 274"/>
                    <a:gd name="T54" fmla="*/ 2147483646 w 376"/>
                    <a:gd name="T55" fmla="*/ 2147483646 h 274"/>
                    <a:gd name="T56" fmla="*/ 2147483646 w 376"/>
                    <a:gd name="T57" fmla="*/ 2147483646 h 274"/>
                    <a:gd name="T58" fmla="*/ 2147483646 w 376"/>
                    <a:gd name="T59" fmla="*/ 2147483646 h 274"/>
                    <a:gd name="T60" fmla="*/ 2147483646 w 376"/>
                    <a:gd name="T61" fmla="*/ 2147483646 h 274"/>
                    <a:gd name="T62" fmla="*/ 2147483646 w 376"/>
                    <a:gd name="T63" fmla="*/ 2147483646 h 274"/>
                    <a:gd name="T64" fmla="*/ 2147483646 w 376"/>
                    <a:gd name="T65" fmla="*/ 2147483646 h 274"/>
                    <a:gd name="T66" fmla="*/ 2147483646 w 376"/>
                    <a:gd name="T67" fmla="*/ 2147483646 h 274"/>
                    <a:gd name="T68" fmla="*/ 2147483646 w 376"/>
                    <a:gd name="T69" fmla="*/ 2147483646 h 274"/>
                    <a:gd name="T70" fmla="*/ 2147483646 w 376"/>
                    <a:gd name="T71" fmla="*/ 0 h 274"/>
                    <a:gd name="T72" fmla="*/ 2147483646 w 376"/>
                    <a:gd name="T73" fmla="*/ 2147483646 h 274"/>
                    <a:gd name="T74" fmla="*/ 2147483646 w 376"/>
                    <a:gd name="T75" fmla="*/ 2147483646 h 274"/>
                    <a:gd name="T76" fmla="*/ 2147483646 w 376"/>
                    <a:gd name="T77" fmla="*/ 2147483646 h 274"/>
                    <a:gd name="T78" fmla="*/ 2147483646 w 376"/>
                    <a:gd name="T79" fmla="*/ 2147483646 h 274"/>
                    <a:gd name="T80" fmla="*/ 0 w 376"/>
                    <a:gd name="T81" fmla="*/ 2147483646 h 274"/>
                    <a:gd name="T82" fmla="*/ 0 w 376"/>
                    <a:gd name="T83" fmla="*/ 2147483646 h 274"/>
                    <a:gd name="T84" fmla="*/ 2147483646 w 376"/>
                    <a:gd name="T85" fmla="*/ 2147483646 h 274"/>
                    <a:gd name="T86" fmla="*/ 2147483646 w 376"/>
                    <a:gd name="T87" fmla="*/ 2147483646 h 274"/>
                    <a:gd name="T88" fmla="*/ 2147483646 w 376"/>
                    <a:gd name="T89" fmla="*/ 2147483646 h 274"/>
                    <a:gd name="T90" fmla="*/ 2147483646 w 376"/>
                    <a:gd name="T91" fmla="*/ 2147483646 h 274"/>
                    <a:gd name="T92" fmla="*/ 2147483646 w 376"/>
                    <a:gd name="T93" fmla="*/ 2147483646 h 274"/>
                    <a:gd name="T94" fmla="*/ 2147483646 w 376"/>
                    <a:gd name="T95" fmla="*/ 0 h 274"/>
                    <a:gd name="T96" fmla="*/ 2147483646 w 376"/>
                    <a:gd name="T97" fmla="*/ 0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76" h="274">
                      <a:moveTo>
                        <a:pt x="56" y="29"/>
                      </a:moveTo>
                      <a:cubicBezTo>
                        <a:pt x="318" y="29"/>
                        <a:pt x="318" y="29"/>
                        <a:pt x="318" y="29"/>
                      </a:cubicBezTo>
                      <a:cubicBezTo>
                        <a:pt x="318" y="187"/>
                        <a:pt x="318" y="187"/>
                        <a:pt x="318" y="187"/>
                      </a:cubicBezTo>
                      <a:cubicBezTo>
                        <a:pt x="56" y="187"/>
                        <a:pt x="56" y="187"/>
                        <a:pt x="56" y="187"/>
                      </a:cubicBezTo>
                      <a:cubicBezTo>
                        <a:pt x="56" y="29"/>
                        <a:pt x="56" y="29"/>
                        <a:pt x="56" y="29"/>
                      </a:cubicBezTo>
                      <a:close/>
                      <a:moveTo>
                        <a:pt x="86" y="146"/>
                      </a:moveTo>
                      <a:cubicBezTo>
                        <a:pt x="86" y="155"/>
                        <a:pt x="86" y="155"/>
                        <a:pt x="86" y="155"/>
                      </a:cubicBezTo>
                      <a:cubicBezTo>
                        <a:pt x="256" y="155"/>
                        <a:pt x="256" y="155"/>
                        <a:pt x="256" y="155"/>
                      </a:cubicBezTo>
                      <a:cubicBezTo>
                        <a:pt x="256" y="146"/>
                        <a:pt x="256" y="146"/>
                        <a:pt x="256" y="146"/>
                      </a:cubicBezTo>
                      <a:cubicBezTo>
                        <a:pt x="86" y="146"/>
                        <a:pt x="86" y="146"/>
                        <a:pt x="86" y="146"/>
                      </a:cubicBezTo>
                      <a:close/>
                      <a:moveTo>
                        <a:pt x="86" y="125"/>
                      </a:moveTo>
                      <a:cubicBezTo>
                        <a:pt x="86" y="134"/>
                        <a:pt x="86" y="134"/>
                        <a:pt x="86" y="134"/>
                      </a:cubicBezTo>
                      <a:cubicBezTo>
                        <a:pt x="256" y="134"/>
                        <a:pt x="256" y="134"/>
                        <a:pt x="256" y="134"/>
                      </a:cubicBezTo>
                      <a:cubicBezTo>
                        <a:pt x="256" y="125"/>
                        <a:pt x="256" y="125"/>
                        <a:pt x="256" y="125"/>
                      </a:cubicBezTo>
                      <a:cubicBezTo>
                        <a:pt x="86" y="125"/>
                        <a:pt x="86" y="125"/>
                        <a:pt x="86" y="125"/>
                      </a:cubicBezTo>
                      <a:close/>
                      <a:moveTo>
                        <a:pt x="86" y="100"/>
                      </a:moveTo>
                      <a:cubicBezTo>
                        <a:pt x="86" y="108"/>
                        <a:pt x="86" y="108"/>
                        <a:pt x="86" y="108"/>
                      </a:cubicBezTo>
                      <a:cubicBezTo>
                        <a:pt x="304" y="108"/>
                        <a:pt x="304" y="108"/>
                        <a:pt x="304" y="108"/>
                      </a:cubicBezTo>
                      <a:cubicBezTo>
                        <a:pt x="304" y="100"/>
                        <a:pt x="304" y="100"/>
                        <a:pt x="304" y="100"/>
                      </a:cubicBezTo>
                      <a:cubicBezTo>
                        <a:pt x="86" y="100"/>
                        <a:pt x="86" y="100"/>
                        <a:pt x="86" y="100"/>
                      </a:cubicBezTo>
                      <a:close/>
                      <a:moveTo>
                        <a:pt x="86" y="76"/>
                      </a:moveTo>
                      <a:cubicBezTo>
                        <a:pt x="86" y="85"/>
                        <a:pt x="86" y="85"/>
                        <a:pt x="86" y="85"/>
                      </a:cubicBezTo>
                      <a:cubicBezTo>
                        <a:pt x="304" y="85"/>
                        <a:pt x="304" y="85"/>
                        <a:pt x="304" y="85"/>
                      </a:cubicBezTo>
                      <a:cubicBezTo>
                        <a:pt x="304" y="76"/>
                        <a:pt x="304" y="76"/>
                        <a:pt x="304" y="76"/>
                      </a:cubicBezTo>
                      <a:cubicBezTo>
                        <a:pt x="86" y="76"/>
                        <a:pt x="86" y="76"/>
                        <a:pt x="86" y="76"/>
                      </a:cubicBezTo>
                      <a:close/>
                      <a:moveTo>
                        <a:pt x="86" y="52"/>
                      </a:moveTo>
                      <a:cubicBezTo>
                        <a:pt x="86" y="61"/>
                        <a:pt x="86" y="61"/>
                        <a:pt x="86" y="61"/>
                      </a:cubicBezTo>
                      <a:cubicBezTo>
                        <a:pt x="304" y="61"/>
                        <a:pt x="304" y="61"/>
                        <a:pt x="304" y="61"/>
                      </a:cubicBezTo>
                      <a:cubicBezTo>
                        <a:pt x="304" y="52"/>
                        <a:pt x="304" y="52"/>
                        <a:pt x="304" y="52"/>
                      </a:cubicBezTo>
                      <a:cubicBezTo>
                        <a:pt x="86" y="52"/>
                        <a:pt x="86" y="52"/>
                        <a:pt x="86" y="52"/>
                      </a:cubicBezTo>
                      <a:close/>
                      <a:moveTo>
                        <a:pt x="167" y="230"/>
                      </a:moveTo>
                      <a:cubicBezTo>
                        <a:pt x="207" y="230"/>
                        <a:pt x="207" y="230"/>
                        <a:pt x="207" y="230"/>
                      </a:cubicBezTo>
                      <a:cubicBezTo>
                        <a:pt x="221" y="253"/>
                        <a:pt x="221" y="253"/>
                        <a:pt x="221" y="253"/>
                      </a:cubicBezTo>
                      <a:cubicBezTo>
                        <a:pt x="155" y="253"/>
                        <a:pt x="155" y="253"/>
                        <a:pt x="155" y="253"/>
                      </a:cubicBezTo>
                      <a:cubicBezTo>
                        <a:pt x="167" y="230"/>
                        <a:pt x="167" y="230"/>
                        <a:pt x="167" y="230"/>
                      </a:cubicBezTo>
                      <a:close/>
                      <a:moveTo>
                        <a:pt x="57" y="0"/>
                      </a:moveTo>
                      <a:cubicBezTo>
                        <a:pt x="42" y="0"/>
                        <a:pt x="30" y="12"/>
                        <a:pt x="30" y="27"/>
                      </a:cubicBezTo>
                      <a:cubicBezTo>
                        <a:pt x="30" y="183"/>
                        <a:pt x="30" y="183"/>
                        <a:pt x="30" y="183"/>
                      </a:cubicBezTo>
                      <a:cubicBezTo>
                        <a:pt x="30" y="196"/>
                        <a:pt x="38" y="207"/>
                        <a:pt x="50" y="210"/>
                      </a:cubicBezTo>
                      <a:cubicBezTo>
                        <a:pt x="50" y="210"/>
                        <a:pt x="50" y="210"/>
                        <a:pt x="50" y="210"/>
                      </a:cubicBezTo>
                      <a:cubicBezTo>
                        <a:pt x="0" y="249"/>
                        <a:pt x="0" y="249"/>
                        <a:pt x="0" y="249"/>
                      </a:cubicBezTo>
                      <a:cubicBezTo>
                        <a:pt x="0" y="274"/>
                        <a:pt x="0" y="274"/>
                        <a:pt x="0" y="274"/>
                      </a:cubicBezTo>
                      <a:cubicBezTo>
                        <a:pt x="376" y="274"/>
                        <a:pt x="376" y="274"/>
                        <a:pt x="376" y="274"/>
                      </a:cubicBezTo>
                      <a:cubicBezTo>
                        <a:pt x="376" y="249"/>
                        <a:pt x="376" y="249"/>
                        <a:pt x="376" y="249"/>
                      </a:cubicBezTo>
                      <a:cubicBezTo>
                        <a:pt x="322" y="210"/>
                        <a:pt x="322" y="210"/>
                        <a:pt x="322" y="210"/>
                      </a:cubicBezTo>
                      <a:cubicBezTo>
                        <a:pt x="335" y="208"/>
                        <a:pt x="344" y="196"/>
                        <a:pt x="344" y="183"/>
                      </a:cubicBezTo>
                      <a:cubicBezTo>
                        <a:pt x="344" y="27"/>
                        <a:pt x="344" y="27"/>
                        <a:pt x="344" y="27"/>
                      </a:cubicBezTo>
                      <a:cubicBezTo>
                        <a:pt x="344" y="12"/>
                        <a:pt x="332" y="0"/>
                        <a:pt x="316" y="0"/>
                      </a:cubicBezTo>
                      <a:lnTo>
                        <a:pt x="5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endParaRPr>
                </a:p>
              </p:txBody>
            </p:sp>
          </p:grpSp>
          <p:grpSp>
            <p:nvGrpSpPr>
              <p:cNvPr id="40" name="组合 273"/>
              <p:cNvGrpSpPr/>
              <p:nvPr/>
            </p:nvGrpSpPr>
            <p:grpSpPr>
              <a:xfrm>
                <a:off x="7098964" y="3276601"/>
                <a:ext cx="2669242" cy="1111885"/>
                <a:chOff x="7098963" y="3276600"/>
                <a:chExt cx="2669242" cy="1111885"/>
              </a:xfrm>
            </p:grpSpPr>
            <p:cxnSp>
              <p:nvCxnSpPr>
                <p:cNvPr id="143" name="肘形连接符 142"/>
                <p:cNvCxnSpPr>
                  <a:stCxn id="145" idx="4"/>
                </p:cNvCxnSpPr>
                <p:nvPr/>
              </p:nvCxnSpPr>
              <p:spPr>
                <a:xfrm flipV="1">
                  <a:off x="8030210" y="4104640"/>
                  <a:ext cx="698500" cy="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4" name="云形 143"/>
                <p:cNvSpPr/>
                <p:nvPr/>
              </p:nvSpPr>
              <p:spPr>
                <a:xfrm>
                  <a:off x="8625205" y="3688715"/>
                  <a:ext cx="1143000" cy="678815"/>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45" name="流程图: 磁盘 144"/>
                <p:cNvSpPr/>
                <p:nvPr/>
              </p:nvSpPr>
              <p:spPr>
                <a:xfrm>
                  <a:off x="7181850" y="3820795"/>
                  <a:ext cx="848360" cy="567690"/>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46" name="矩形 145"/>
                <p:cNvSpPr/>
                <p:nvPr/>
              </p:nvSpPr>
              <p:spPr>
                <a:xfrm>
                  <a:off x="8157210" y="4034790"/>
                  <a:ext cx="424180" cy="134620"/>
                </a:xfrm>
                <a:prstGeom prst="rect">
                  <a:avLst/>
                </a:prstGeom>
                <a:solidFill>
                  <a:srgbClr val="0BA4EA"/>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ETL</a:t>
                  </a:r>
                  <a:endPar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7" name="文本框 12"/>
                <p:cNvSpPr txBox="1">
                  <a:spLocks noChangeArrowheads="1"/>
                </p:cNvSpPr>
                <p:nvPr/>
              </p:nvSpPr>
              <p:spPr bwMode="auto">
                <a:xfrm>
                  <a:off x="7098963" y="3894520"/>
                  <a:ext cx="10261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900" dirty="0">
                      <a:solidFill>
                        <a:schemeClr val="tx1">
                          <a:lumMod val="95000"/>
                          <a:lumOff val="5000"/>
                        </a:schemeClr>
                      </a:solidFill>
                      <a:latin typeface="微软雅黑" panose="020B0503020204020204" pitchFamily="34" charset="-122"/>
                      <a:ea typeface="微软雅黑" panose="020B0503020204020204" pitchFamily="34" charset="-122"/>
                    </a:rPr>
                    <a:t>基于关系数据库的数据仓库存储</a:t>
                  </a:r>
                  <a:endParaRPr lang="en-US" altLang="zh-CN" sz="9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48" name="文本框 12"/>
                <p:cNvSpPr txBox="1">
                  <a:spLocks noChangeArrowheads="1"/>
                </p:cNvSpPr>
                <p:nvPr/>
              </p:nvSpPr>
              <p:spPr bwMode="auto">
                <a:xfrm>
                  <a:off x="8619490" y="3822700"/>
                  <a:ext cx="11322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000" b="1" dirty="0">
                      <a:solidFill>
                        <a:schemeClr val="tx1">
                          <a:lumMod val="85000"/>
                          <a:lumOff val="15000"/>
                        </a:schemeClr>
                      </a:solidFill>
                      <a:latin typeface="微软雅黑" panose="020B0503020204020204" pitchFamily="34" charset="-122"/>
                      <a:ea typeface="微软雅黑" panose="020B0503020204020204" pitchFamily="34" charset="-122"/>
                    </a:rPr>
                    <a:t>基于</a:t>
                  </a:r>
                  <a:r>
                    <a:rPr lang="en-US" altLang="zh-CN" sz="1000" b="1" dirty="0">
                      <a:solidFill>
                        <a:schemeClr val="tx1">
                          <a:lumMod val="85000"/>
                          <a:lumOff val="15000"/>
                        </a:schemeClr>
                      </a:solidFill>
                      <a:latin typeface="微软雅黑" panose="020B0503020204020204" pitchFamily="34" charset="-122"/>
                      <a:ea typeface="微软雅黑" panose="020B0503020204020204" pitchFamily="34" charset="-122"/>
                    </a:rPr>
                    <a:t>Hadoop</a:t>
                  </a:r>
                  <a:r>
                    <a:rPr lang="zh-CN" altLang="en-US" sz="1000" b="1" dirty="0">
                      <a:solidFill>
                        <a:schemeClr val="tx1">
                          <a:lumMod val="85000"/>
                          <a:lumOff val="15000"/>
                        </a:schemeClr>
                      </a:solidFill>
                      <a:latin typeface="微软雅黑" panose="020B0503020204020204" pitchFamily="34" charset="-122"/>
                      <a:ea typeface="微软雅黑" panose="020B0503020204020204" pitchFamily="34" charset="-122"/>
                    </a:rPr>
                    <a:t>的分布式数据存储</a:t>
                  </a:r>
                  <a:endParaRPr lang="en-US" altLang="zh-CN" sz="1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49" name="肘形连接符 148"/>
                <p:cNvCxnSpPr/>
                <p:nvPr/>
              </p:nvCxnSpPr>
              <p:spPr>
                <a:xfrm rot="5400000" flipH="1" flipV="1">
                  <a:off x="7358380" y="3526155"/>
                  <a:ext cx="552450" cy="53340"/>
                </a:xfrm>
                <a:prstGeom prst="bentConnector3">
                  <a:avLst>
                    <a:gd name="adj1" fmla="val 49997"/>
                  </a:avLst>
                </a:prstGeom>
                <a:ln>
                  <a:solidFill>
                    <a:srgbClr val="BEC9CF"/>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肘形连接符 149"/>
                <p:cNvCxnSpPr/>
                <p:nvPr/>
              </p:nvCxnSpPr>
              <p:spPr>
                <a:xfrm rot="5400000" flipH="1" flipV="1">
                  <a:off x="7862570" y="3027045"/>
                  <a:ext cx="552450" cy="1062355"/>
                </a:xfrm>
                <a:prstGeom prst="bentConnector3">
                  <a:avLst/>
                </a:prstGeom>
                <a:ln>
                  <a:solidFill>
                    <a:srgbClr val="BEC9C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 name="肘形连接符 40"/>
              <p:cNvCxnSpPr/>
              <p:nvPr/>
            </p:nvCxnSpPr>
            <p:spPr>
              <a:xfrm rot="5400000" flipH="1" flipV="1">
                <a:off x="9268462" y="1550036"/>
                <a:ext cx="628015" cy="3941445"/>
              </a:xfrm>
              <a:prstGeom prst="bentConnector3">
                <a:avLst>
                  <a:gd name="adj1" fmla="val 43110"/>
                </a:avLst>
              </a:prstGeom>
              <a:ln>
                <a:solidFill>
                  <a:srgbClr val="C9CBCB"/>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41"/>
              <p:cNvCxnSpPr/>
              <p:nvPr/>
            </p:nvCxnSpPr>
            <p:spPr>
              <a:xfrm rot="10800000" flipH="1">
                <a:off x="10732771" y="2158367"/>
                <a:ext cx="412115" cy="489585"/>
              </a:xfrm>
              <a:prstGeom prst="bentConnector4">
                <a:avLst>
                  <a:gd name="adj1" fmla="val -55429"/>
                  <a:gd name="adj2" fmla="val 77327"/>
                </a:avLst>
              </a:prstGeom>
              <a:ln>
                <a:solidFill>
                  <a:srgbClr val="BEC9C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肘形连接符 42"/>
              <p:cNvCxnSpPr/>
              <p:nvPr/>
            </p:nvCxnSpPr>
            <p:spPr>
              <a:xfrm rot="16200000" flipV="1">
                <a:off x="9671049" y="3888740"/>
                <a:ext cx="426720" cy="1383031"/>
              </a:xfrm>
              <a:prstGeom prst="bentConnector3">
                <a:avLst/>
              </a:prstGeom>
              <a:ln>
                <a:solidFill>
                  <a:srgbClr val="BEC9CF"/>
                </a:solidFill>
                <a:tailEnd type="triangle"/>
              </a:ln>
            </p:spPr>
            <p:style>
              <a:lnRef idx="1">
                <a:schemeClr val="accent1"/>
              </a:lnRef>
              <a:fillRef idx="0">
                <a:schemeClr val="accent1"/>
              </a:fillRef>
              <a:effectRef idx="0">
                <a:schemeClr val="accent1"/>
              </a:effectRef>
              <a:fontRef idx="minor">
                <a:schemeClr val="tx1"/>
              </a:fontRef>
            </p:style>
          </p:cxnSp>
          <p:grpSp>
            <p:nvGrpSpPr>
              <p:cNvPr id="44" name="组合 285"/>
              <p:cNvGrpSpPr/>
              <p:nvPr/>
            </p:nvGrpSpPr>
            <p:grpSpPr>
              <a:xfrm>
                <a:off x="7669530" y="1481456"/>
                <a:ext cx="3125471" cy="116205"/>
                <a:chOff x="7669530" y="1722755"/>
                <a:chExt cx="3125470" cy="116205"/>
              </a:xfrm>
              <a:solidFill>
                <a:srgbClr val="E1ED8C"/>
              </a:solidFill>
            </p:grpSpPr>
            <p:sp>
              <p:nvSpPr>
                <p:cNvPr id="140" name="右箭头 139"/>
                <p:cNvSpPr/>
                <p:nvPr/>
              </p:nvSpPr>
              <p:spPr>
                <a:xfrm rot="16200000">
                  <a:off x="7743825" y="1656715"/>
                  <a:ext cx="107950" cy="2565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41" name="右箭头 140"/>
                <p:cNvSpPr/>
                <p:nvPr/>
              </p:nvSpPr>
              <p:spPr>
                <a:xfrm rot="16200000">
                  <a:off x="9675495" y="1654810"/>
                  <a:ext cx="107950" cy="2565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42" name="右箭头 141"/>
                <p:cNvSpPr/>
                <p:nvPr/>
              </p:nvSpPr>
              <p:spPr>
                <a:xfrm rot="16200000">
                  <a:off x="10612755" y="1648460"/>
                  <a:ext cx="107950" cy="2565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45" name="右箭头 44"/>
              <p:cNvSpPr/>
              <p:nvPr/>
            </p:nvSpPr>
            <p:spPr>
              <a:xfrm rot="16200000">
                <a:off x="7948296" y="5530216"/>
                <a:ext cx="107950" cy="2565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6" name="右箭头 45"/>
              <p:cNvSpPr/>
              <p:nvPr/>
            </p:nvSpPr>
            <p:spPr>
              <a:xfrm rot="16200000">
                <a:off x="8101330" y="2004061"/>
                <a:ext cx="107950" cy="2565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nvGrpSpPr>
              <p:cNvPr id="47" name="组合 291"/>
              <p:cNvGrpSpPr/>
              <p:nvPr/>
            </p:nvGrpSpPr>
            <p:grpSpPr>
              <a:xfrm>
                <a:off x="9698992" y="5603242"/>
                <a:ext cx="1851025" cy="121285"/>
                <a:chOff x="9698990" y="5403215"/>
                <a:chExt cx="1851025" cy="121285"/>
              </a:xfrm>
              <a:solidFill>
                <a:srgbClr val="E1ED8C"/>
              </a:solidFill>
            </p:grpSpPr>
            <p:sp>
              <p:nvSpPr>
                <p:cNvPr id="138" name="右箭头 137"/>
                <p:cNvSpPr/>
                <p:nvPr/>
              </p:nvSpPr>
              <p:spPr>
                <a:xfrm rot="16200000">
                  <a:off x="9773285" y="5342255"/>
                  <a:ext cx="107950" cy="2565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39" name="右箭头 138"/>
                <p:cNvSpPr/>
                <p:nvPr/>
              </p:nvSpPr>
              <p:spPr>
                <a:xfrm rot="16200000">
                  <a:off x="11367770" y="5328920"/>
                  <a:ext cx="107950" cy="2565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cxnSp>
            <p:nvCxnSpPr>
              <p:cNvPr id="48" name="肘形连接符 47"/>
              <p:cNvCxnSpPr/>
              <p:nvPr/>
            </p:nvCxnSpPr>
            <p:spPr>
              <a:xfrm rot="16200000" flipV="1">
                <a:off x="8823326" y="3358515"/>
                <a:ext cx="683895" cy="54611"/>
              </a:xfrm>
              <a:prstGeom prst="bentConnector2">
                <a:avLst/>
              </a:prstGeom>
              <a:ln>
                <a:solidFill>
                  <a:srgbClr val="BEC9CF"/>
                </a:solidFill>
                <a:tailEnd type="triangle"/>
              </a:ln>
            </p:spPr>
            <p:style>
              <a:lnRef idx="1">
                <a:schemeClr val="accent1"/>
              </a:lnRef>
              <a:fillRef idx="0">
                <a:schemeClr val="accent1"/>
              </a:fillRef>
              <a:effectRef idx="0">
                <a:schemeClr val="accent1"/>
              </a:effectRef>
              <a:fontRef idx="minor">
                <a:schemeClr val="tx1"/>
              </a:fontRef>
            </p:style>
          </p:cxnSp>
          <p:grpSp>
            <p:nvGrpSpPr>
              <p:cNvPr id="49" name="组合 295"/>
              <p:cNvGrpSpPr/>
              <p:nvPr/>
            </p:nvGrpSpPr>
            <p:grpSpPr>
              <a:xfrm>
                <a:off x="7562215" y="2626995"/>
                <a:ext cx="1271271" cy="114300"/>
                <a:chOff x="7562215" y="2677795"/>
                <a:chExt cx="1271270" cy="114300"/>
              </a:xfrm>
              <a:solidFill>
                <a:srgbClr val="E1ED8C"/>
              </a:solidFill>
            </p:grpSpPr>
            <p:sp>
              <p:nvSpPr>
                <p:cNvPr id="136" name="右箭头 135"/>
                <p:cNvSpPr/>
                <p:nvPr/>
              </p:nvSpPr>
              <p:spPr>
                <a:xfrm rot="16200000">
                  <a:off x="7636510" y="2603500"/>
                  <a:ext cx="107950" cy="2565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37" name="右箭头 136"/>
                <p:cNvSpPr/>
                <p:nvPr/>
              </p:nvSpPr>
              <p:spPr>
                <a:xfrm rot="16200000">
                  <a:off x="8651240" y="2609850"/>
                  <a:ext cx="107950" cy="2565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50" name="组合 304"/>
              <p:cNvGrpSpPr/>
              <p:nvPr/>
            </p:nvGrpSpPr>
            <p:grpSpPr>
              <a:xfrm>
                <a:off x="9157337" y="2205991"/>
                <a:ext cx="1160145" cy="963295"/>
                <a:chOff x="9157335" y="2205990"/>
                <a:chExt cx="1160145" cy="963295"/>
              </a:xfrm>
            </p:grpSpPr>
            <p:sp>
              <p:nvSpPr>
                <p:cNvPr id="134" name="文本框 305"/>
                <p:cNvSpPr txBox="1"/>
                <p:nvPr/>
              </p:nvSpPr>
              <p:spPr>
                <a:xfrm>
                  <a:off x="9157335" y="2440675"/>
                  <a:ext cx="1160145" cy="461665"/>
                </a:xfrm>
                <a:prstGeom prst="rect">
                  <a:avLst/>
                </a:prstGeom>
                <a:noFill/>
              </p:spPr>
              <p:txBody>
                <a:bodyPr wrap="square" rtlCol="0">
                  <a:spAutoFit/>
                </a:bodyP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金融大数据</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技术架构</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5" name="椭圆 134"/>
                <p:cNvSpPr/>
                <p:nvPr/>
              </p:nvSpPr>
              <p:spPr>
                <a:xfrm>
                  <a:off x="9261475" y="2205990"/>
                  <a:ext cx="951865" cy="963295"/>
                </a:xfrm>
                <a:prstGeom prst="ellipse">
                  <a:avLst/>
                </a:prstGeom>
                <a:noFill/>
                <a:ln>
                  <a:solidFill>
                    <a:schemeClr val="accent5"/>
                  </a:solidFill>
                  <a:prstDash val="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51" name="组合 309"/>
              <p:cNvGrpSpPr/>
              <p:nvPr/>
            </p:nvGrpSpPr>
            <p:grpSpPr>
              <a:xfrm>
                <a:off x="10781331" y="5930266"/>
                <a:ext cx="1249714" cy="597387"/>
                <a:chOff x="10781330" y="5787390"/>
                <a:chExt cx="1249714" cy="597387"/>
              </a:xfrm>
            </p:grpSpPr>
            <p:grpSp>
              <p:nvGrpSpPr>
                <p:cNvPr id="52" name="组合 310"/>
                <p:cNvGrpSpPr/>
                <p:nvPr/>
              </p:nvGrpSpPr>
              <p:grpSpPr>
                <a:xfrm>
                  <a:off x="10885805" y="5787390"/>
                  <a:ext cx="1016635" cy="363220"/>
                  <a:chOff x="10885805" y="5787390"/>
                  <a:chExt cx="1016635" cy="363220"/>
                </a:xfrm>
              </p:grpSpPr>
              <p:sp>
                <p:nvSpPr>
                  <p:cNvPr id="54" name="AutoShape 20"/>
                  <p:cNvSpPr>
                    <a:spLocks noChangeAspect="1" noChangeArrowheads="1" noTextEdit="1"/>
                  </p:cNvSpPr>
                  <p:nvPr/>
                </p:nvSpPr>
                <p:spPr bwMode="auto">
                  <a:xfrm>
                    <a:off x="10885805" y="5789295"/>
                    <a:ext cx="375920" cy="3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5" name="Freeform 35"/>
                  <p:cNvSpPr>
                    <a:spLocks noEditPoints="1"/>
                  </p:cNvSpPr>
                  <p:nvPr/>
                </p:nvSpPr>
                <p:spPr bwMode="auto">
                  <a:xfrm>
                    <a:off x="10887491" y="5955214"/>
                    <a:ext cx="186275" cy="154128"/>
                  </a:xfrm>
                  <a:custGeom>
                    <a:avLst/>
                    <a:gdLst>
                      <a:gd name="T0" fmla="*/ 1294279564 w 92"/>
                      <a:gd name="T1" fmla="*/ 964380690 h 76"/>
                      <a:gd name="T2" fmla="*/ 1236109117 w 92"/>
                      <a:gd name="T3" fmla="*/ 891320523 h 76"/>
                      <a:gd name="T4" fmla="*/ 1192479376 w 92"/>
                      <a:gd name="T5" fmla="*/ 891320523 h 76"/>
                      <a:gd name="T6" fmla="*/ 1148853448 w 92"/>
                      <a:gd name="T7" fmla="*/ 803650615 h 76"/>
                      <a:gd name="T8" fmla="*/ 1003431145 w 92"/>
                      <a:gd name="T9" fmla="*/ 803650615 h 76"/>
                      <a:gd name="T10" fmla="*/ 1003431145 w 92"/>
                      <a:gd name="T11" fmla="*/ 759813750 h 76"/>
                      <a:gd name="T12" fmla="*/ 1090683001 w 92"/>
                      <a:gd name="T13" fmla="*/ 759813750 h 76"/>
                      <a:gd name="T14" fmla="*/ 1163397966 w 92"/>
                      <a:gd name="T15" fmla="*/ 701367145 h 76"/>
                      <a:gd name="T16" fmla="*/ 1163397966 w 92"/>
                      <a:gd name="T17" fmla="*/ 58446620 h 76"/>
                      <a:gd name="T18" fmla="*/ 1090683001 w 92"/>
                      <a:gd name="T19" fmla="*/ 0 h 76"/>
                      <a:gd name="T20" fmla="*/ 247222550 w 92"/>
                      <a:gd name="T21" fmla="*/ 0 h 76"/>
                      <a:gd name="T22" fmla="*/ 174507586 w 92"/>
                      <a:gd name="T23" fmla="*/ 58446620 h 76"/>
                      <a:gd name="T24" fmla="*/ 174507586 w 92"/>
                      <a:gd name="T25" fmla="*/ 701367145 h 76"/>
                      <a:gd name="T26" fmla="*/ 247222550 w 92"/>
                      <a:gd name="T27" fmla="*/ 759813750 h 76"/>
                      <a:gd name="T28" fmla="*/ 334478280 w 92"/>
                      <a:gd name="T29" fmla="*/ 759813750 h 76"/>
                      <a:gd name="T30" fmla="*/ 334478280 w 92"/>
                      <a:gd name="T31" fmla="*/ 803650615 h 76"/>
                      <a:gd name="T32" fmla="*/ 189052104 w 92"/>
                      <a:gd name="T33" fmla="*/ 803650615 h 76"/>
                      <a:gd name="T34" fmla="*/ 145426176 w 92"/>
                      <a:gd name="T35" fmla="*/ 891320523 h 76"/>
                      <a:gd name="T36" fmla="*/ 101796404 w 92"/>
                      <a:gd name="T37" fmla="*/ 891320523 h 76"/>
                      <a:gd name="T38" fmla="*/ 43625943 w 92"/>
                      <a:gd name="T39" fmla="*/ 964380690 h 76"/>
                      <a:gd name="T40" fmla="*/ 0 w 92"/>
                      <a:gd name="T41" fmla="*/ 1052050837 h 76"/>
                      <a:gd name="T42" fmla="*/ 58170461 w 92"/>
                      <a:gd name="T43" fmla="*/ 1110497442 h 76"/>
                      <a:gd name="T44" fmla="*/ 1279735046 w 92"/>
                      <a:gd name="T45" fmla="*/ 1110497442 h 76"/>
                      <a:gd name="T46" fmla="*/ 1337905492 w 92"/>
                      <a:gd name="T47" fmla="*/ 1052050837 h 76"/>
                      <a:gd name="T48" fmla="*/ 1294279564 w 92"/>
                      <a:gd name="T49" fmla="*/ 964380690 h 76"/>
                      <a:gd name="T50" fmla="*/ 247222550 w 92"/>
                      <a:gd name="T51" fmla="*/ 715976885 h 76"/>
                      <a:gd name="T52" fmla="*/ 218137327 w 92"/>
                      <a:gd name="T53" fmla="*/ 701367145 h 76"/>
                      <a:gd name="T54" fmla="*/ 218137327 w 92"/>
                      <a:gd name="T55" fmla="*/ 58446620 h 76"/>
                      <a:gd name="T56" fmla="*/ 247222550 w 92"/>
                      <a:gd name="T57" fmla="*/ 29223310 h 76"/>
                      <a:gd name="T58" fmla="*/ 1090683001 w 92"/>
                      <a:gd name="T59" fmla="*/ 29223310 h 76"/>
                      <a:gd name="T60" fmla="*/ 1119768224 w 92"/>
                      <a:gd name="T61" fmla="*/ 58446620 h 76"/>
                      <a:gd name="T62" fmla="*/ 1119768224 w 92"/>
                      <a:gd name="T63" fmla="*/ 701367145 h 76"/>
                      <a:gd name="T64" fmla="*/ 1090683001 w 92"/>
                      <a:gd name="T65" fmla="*/ 715976885 h 76"/>
                      <a:gd name="T66" fmla="*/ 247222550 w 92"/>
                      <a:gd name="T67" fmla="*/ 715976885 h 76"/>
                      <a:gd name="T68" fmla="*/ 1119768224 w 92"/>
                      <a:gd name="T69" fmla="*/ 847483658 h 76"/>
                      <a:gd name="T70" fmla="*/ 1163397966 w 92"/>
                      <a:gd name="T71" fmla="*/ 935157388 h 76"/>
                      <a:gd name="T72" fmla="*/ 1236109117 w 92"/>
                      <a:gd name="T73" fmla="*/ 935157388 h 76"/>
                      <a:gd name="T74" fmla="*/ 1265194341 w 92"/>
                      <a:gd name="T75" fmla="*/ 964380690 h 76"/>
                      <a:gd name="T76" fmla="*/ 1265194341 w 92"/>
                      <a:gd name="T77" fmla="*/ 964380690 h 76"/>
                      <a:gd name="T78" fmla="*/ 1308820269 w 92"/>
                      <a:gd name="T79" fmla="*/ 1052050837 h 76"/>
                      <a:gd name="T80" fmla="*/ 1279735046 w 92"/>
                      <a:gd name="T81" fmla="*/ 1081274139 h 76"/>
                      <a:gd name="T82" fmla="*/ 58170461 w 92"/>
                      <a:gd name="T83" fmla="*/ 1081274139 h 76"/>
                      <a:gd name="T84" fmla="*/ 29085231 w 92"/>
                      <a:gd name="T85" fmla="*/ 1052050837 h 76"/>
                      <a:gd name="T86" fmla="*/ 72711181 w 92"/>
                      <a:gd name="T87" fmla="*/ 964380690 h 76"/>
                      <a:gd name="T88" fmla="*/ 72711181 w 92"/>
                      <a:gd name="T89" fmla="*/ 964380690 h 76"/>
                      <a:gd name="T90" fmla="*/ 101796404 w 92"/>
                      <a:gd name="T91" fmla="*/ 935157388 h 76"/>
                      <a:gd name="T92" fmla="*/ 174507586 w 92"/>
                      <a:gd name="T93" fmla="*/ 935157388 h 76"/>
                      <a:gd name="T94" fmla="*/ 218137327 w 92"/>
                      <a:gd name="T95" fmla="*/ 847483658 h 76"/>
                      <a:gd name="T96" fmla="*/ 378104208 w 92"/>
                      <a:gd name="T97" fmla="*/ 847483658 h 76"/>
                      <a:gd name="T98" fmla="*/ 378104208 w 92"/>
                      <a:gd name="T99" fmla="*/ 789037053 h 76"/>
                      <a:gd name="T100" fmla="*/ 959801165 w 92"/>
                      <a:gd name="T101" fmla="*/ 789037053 h 7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2"/>
                      <a:gd name="T154" fmla="*/ 0 h 76"/>
                      <a:gd name="T155" fmla="*/ 92 w 92"/>
                      <a:gd name="T156" fmla="*/ 76 h 7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2" h="76">
                        <a:moveTo>
                          <a:pt x="89" y="66"/>
                        </a:moveTo>
                        <a:cubicBezTo>
                          <a:pt x="89" y="63"/>
                          <a:pt x="88" y="61"/>
                          <a:pt x="85" y="61"/>
                        </a:cubicBezTo>
                        <a:cubicBezTo>
                          <a:pt x="82" y="61"/>
                          <a:pt x="82" y="61"/>
                          <a:pt x="82" y="61"/>
                        </a:cubicBezTo>
                        <a:cubicBezTo>
                          <a:pt x="79" y="55"/>
                          <a:pt x="79" y="55"/>
                          <a:pt x="79" y="55"/>
                        </a:cubicBezTo>
                        <a:cubicBezTo>
                          <a:pt x="69" y="55"/>
                          <a:pt x="69" y="55"/>
                          <a:pt x="69" y="55"/>
                        </a:cubicBezTo>
                        <a:cubicBezTo>
                          <a:pt x="69" y="52"/>
                          <a:pt x="69" y="52"/>
                          <a:pt x="69" y="52"/>
                        </a:cubicBezTo>
                        <a:cubicBezTo>
                          <a:pt x="75" y="52"/>
                          <a:pt x="75" y="52"/>
                          <a:pt x="75" y="52"/>
                        </a:cubicBezTo>
                        <a:cubicBezTo>
                          <a:pt x="78" y="52"/>
                          <a:pt x="80" y="50"/>
                          <a:pt x="80" y="48"/>
                        </a:cubicBezTo>
                        <a:cubicBezTo>
                          <a:pt x="80" y="4"/>
                          <a:pt x="80" y="4"/>
                          <a:pt x="80" y="4"/>
                        </a:cubicBezTo>
                        <a:cubicBezTo>
                          <a:pt x="80" y="2"/>
                          <a:pt x="78" y="0"/>
                          <a:pt x="75" y="0"/>
                        </a:cubicBezTo>
                        <a:cubicBezTo>
                          <a:pt x="17" y="0"/>
                          <a:pt x="17" y="0"/>
                          <a:pt x="17" y="0"/>
                        </a:cubicBezTo>
                        <a:cubicBezTo>
                          <a:pt x="14" y="0"/>
                          <a:pt x="12" y="2"/>
                          <a:pt x="12" y="4"/>
                        </a:cubicBezTo>
                        <a:cubicBezTo>
                          <a:pt x="12" y="48"/>
                          <a:pt x="12" y="48"/>
                          <a:pt x="12" y="48"/>
                        </a:cubicBezTo>
                        <a:cubicBezTo>
                          <a:pt x="12" y="50"/>
                          <a:pt x="14" y="52"/>
                          <a:pt x="17" y="52"/>
                        </a:cubicBezTo>
                        <a:cubicBezTo>
                          <a:pt x="23" y="52"/>
                          <a:pt x="23" y="52"/>
                          <a:pt x="23" y="52"/>
                        </a:cubicBezTo>
                        <a:cubicBezTo>
                          <a:pt x="23" y="55"/>
                          <a:pt x="23" y="55"/>
                          <a:pt x="23" y="55"/>
                        </a:cubicBezTo>
                        <a:cubicBezTo>
                          <a:pt x="13" y="55"/>
                          <a:pt x="13" y="55"/>
                          <a:pt x="13" y="55"/>
                        </a:cubicBezTo>
                        <a:cubicBezTo>
                          <a:pt x="10" y="61"/>
                          <a:pt x="10" y="61"/>
                          <a:pt x="10" y="61"/>
                        </a:cubicBezTo>
                        <a:cubicBezTo>
                          <a:pt x="7" y="61"/>
                          <a:pt x="7" y="61"/>
                          <a:pt x="7" y="61"/>
                        </a:cubicBezTo>
                        <a:cubicBezTo>
                          <a:pt x="4" y="61"/>
                          <a:pt x="3" y="63"/>
                          <a:pt x="3" y="66"/>
                        </a:cubicBezTo>
                        <a:cubicBezTo>
                          <a:pt x="0" y="72"/>
                          <a:pt x="0" y="72"/>
                          <a:pt x="0" y="72"/>
                        </a:cubicBezTo>
                        <a:cubicBezTo>
                          <a:pt x="0" y="75"/>
                          <a:pt x="1" y="76"/>
                          <a:pt x="4" y="76"/>
                        </a:cubicBezTo>
                        <a:cubicBezTo>
                          <a:pt x="88" y="76"/>
                          <a:pt x="88" y="76"/>
                          <a:pt x="88" y="76"/>
                        </a:cubicBezTo>
                        <a:cubicBezTo>
                          <a:pt x="91" y="76"/>
                          <a:pt x="92" y="75"/>
                          <a:pt x="92" y="72"/>
                        </a:cubicBezTo>
                        <a:lnTo>
                          <a:pt x="89" y="66"/>
                        </a:lnTo>
                        <a:close/>
                        <a:moveTo>
                          <a:pt x="17" y="49"/>
                        </a:moveTo>
                        <a:cubicBezTo>
                          <a:pt x="15" y="49"/>
                          <a:pt x="15" y="49"/>
                          <a:pt x="15" y="48"/>
                        </a:cubicBezTo>
                        <a:cubicBezTo>
                          <a:pt x="15" y="4"/>
                          <a:pt x="15" y="4"/>
                          <a:pt x="15" y="4"/>
                        </a:cubicBezTo>
                        <a:cubicBezTo>
                          <a:pt x="15" y="3"/>
                          <a:pt x="15" y="2"/>
                          <a:pt x="17" y="2"/>
                        </a:cubicBezTo>
                        <a:cubicBezTo>
                          <a:pt x="75" y="2"/>
                          <a:pt x="75" y="2"/>
                          <a:pt x="75" y="2"/>
                        </a:cubicBezTo>
                        <a:cubicBezTo>
                          <a:pt x="77" y="2"/>
                          <a:pt x="77" y="3"/>
                          <a:pt x="77" y="4"/>
                        </a:cubicBezTo>
                        <a:cubicBezTo>
                          <a:pt x="77" y="48"/>
                          <a:pt x="77" y="48"/>
                          <a:pt x="77" y="48"/>
                        </a:cubicBezTo>
                        <a:cubicBezTo>
                          <a:pt x="77" y="49"/>
                          <a:pt x="77" y="49"/>
                          <a:pt x="75" y="49"/>
                        </a:cubicBezTo>
                        <a:lnTo>
                          <a:pt x="17" y="49"/>
                        </a:lnTo>
                        <a:close/>
                        <a:moveTo>
                          <a:pt x="77" y="58"/>
                        </a:moveTo>
                        <a:cubicBezTo>
                          <a:pt x="78" y="59"/>
                          <a:pt x="80" y="64"/>
                          <a:pt x="80" y="64"/>
                        </a:cubicBezTo>
                        <a:cubicBezTo>
                          <a:pt x="85" y="64"/>
                          <a:pt x="85" y="64"/>
                          <a:pt x="85" y="64"/>
                        </a:cubicBezTo>
                        <a:cubicBezTo>
                          <a:pt x="86" y="64"/>
                          <a:pt x="87" y="65"/>
                          <a:pt x="87" y="66"/>
                        </a:cubicBezTo>
                        <a:cubicBezTo>
                          <a:pt x="87" y="66"/>
                          <a:pt x="87" y="66"/>
                          <a:pt x="87" y="66"/>
                        </a:cubicBezTo>
                        <a:cubicBezTo>
                          <a:pt x="87" y="66"/>
                          <a:pt x="89" y="71"/>
                          <a:pt x="90" y="72"/>
                        </a:cubicBezTo>
                        <a:cubicBezTo>
                          <a:pt x="90" y="73"/>
                          <a:pt x="89" y="74"/>
                          <a:pt x="88" y="74"/>
                        </a:cubicBezTo>
                        <a:cubicBezTo>
                          <a:pt x="4" y="74"/>
                          <a:pt x="4" y="74"/>
                          <a:pt x="4" y="74"/>
                        </a:cubicBezTo>
                        <a:cubicBezTo>
                          <a:pt x="3" y="74"/>
                          <a:pt x="2" y="73"/>
                          <a:pt x="2" y="72"/>
                        </a:cubicBezTo>
                        <a:cubicBezTo>
                          <a:pt x="3" y="71"/>
                          <a:pt x="5" y="66"/>
                          <a:pt x="5" y="66"/>
                        </a:cubicBezTo>
                        <a:cubicBezTo>
                          <a:pt x="5" y="66"/>
                          <a:pt x="5" y="66"/>
                          <a:pt x="5" y="66"/>
                        </a:cubicBezTo>
                        <a:cubicBezTo>
                          <a:pt x="5" y="65"/>
                          <a:pt x="6" y="64"/>
                          <a:pt x="7" y="64"/>
                        </a:cubicBezTo>
                        <a:cubicBezTo>
                          <a:pt x="12" y="64"/>
                          <a:pt x="12" y="64"/>
                          <a:pt x="12" y="64"/>
                        </a:cubicBezTo>
                        <a:cubicBezTo>
                          <a:pt x="12" y="64"/>
                          <a:pt x="14" y="59"/>
                          <a:pt x="15" y="58"/>
                        </a:cubicBezTo>
                        <a:cubicBezTo>
                          <a:pt x="17" y="58"/>
                          <a:pt x="26" y="58"/>
                          <a:pt x="26" y="58"/>
                        </a:cubicBezTo>
                        <a:cubicBezTo>
                          <a:pt x="26" y="58"/>
                          <a:pt x="26" y="54"/>
                          <a:pt x="26" y="54"/>
                        </a:cubicBezTo>
                        <a:cubicBezTo>
                          <a:pt x="30" y="54"/>
                          <a:pt x="62" y="54"/>
                          <a:pt x="66" y="54"/>
                        </a:cubicBezTo>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2">
                          <a:lumMod val="60000"/>
                          <a:lumOff val="40000"/>
                        </a:schemeClr>
                      </a:solidFill>
                      <a:latin typeface="微软雅黑" panose="020B0503020204020204" pitchFamily="34" charset="-122"/>
                      <a:ea typeface="微软雅黑" panose="020B0503020204020204" pitchFamily="34" charset="-122"/>
                    </a:endParaRPr>
                  </a:p>
                </p:txBody>
              </p:sp>
              <p:grpSp>
                <p:nvGrpSpPr>
                  <p:cNvPr id="56" name="组合 83"/>
                  <p:cNvGrpSpPr/>
                  <p:nvPr/>
                </p:nvGrpSpPr>
                <p:grpSpPr bwMode="auto">
                  <a:xfrm>
                    <a:off x="10911934" y="5789295"/>
                    <a:ext cx="348105" cy="361315"/>
                    <a:chOff x="5791201" y="3090863"/>
                    <a:chExt cx="655637" cy="681038"/>
                  </a:xfrm>
                </p:grpSpPr>
                <p:sp>
                  <p:nvSpPr>
                    <p:cNvPr id="97" name="Freeform 22"/>
                    <p:cNvSpPr/>
                    <p:nvPr/>
                  </p:nvSpPr>
                  <p:spPr bwMode="auto">
                    <a:xfrm>
                      <a:off x="6008688" y="3113088"/>
                      <a:ext cx="212725" cy="157162"/>
                    </a:xfrm>
                    <a:custGeom>
                      <a:avLst/>
                      <a:gdLst>
                        <a:gd name="T0" fmla="*/ 735922174 w 56"/>
                        <a:gd name="T1" fmla="*/ 0 h 41"/>
                        <a:gd name="T2" fmla="*/ 57720649 w 56"/>
                        <a:gd name="T3" fmla="*/ 0 h 41"/>
                        <a:gd name="T4" fmla="*/ 0 w 56"/>
                        <a:gd name="T5" fmla="*/ 73467955 h 41"/>
                        <a:gd name="T6" fmla="*/ 0 w 56"/>
                        <a:gd name="T7" fmla="*/ 528976202 h 41"/>
                        <a:gd name="T8" fmla="*/ 57720649 w 56"/>
                        <a:gd name="T9" fmla="*/ 602444127 h 41"/>
                        <a:gd name="T10" fmla="*/ 735922174 w 56"/>
                        <a:gd name="T11" fmla="*/ 602444127 h 41"/>
                        <a:gd name="T12" fmla="*/ 808070118 w 56"/>
                        <a:gd name="T13" fmla="*/ 528976202 h 41"/>
                        <a:gd name="T14" fmla="*/ 808070118 w 56"/>
                        <a:gd name="T15" fmla="*/ 73467955 h 41"/>
                        <a:gd name="T16" fmla="*/ 735922174 w 56"/>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41"/>
                        <a:gd name="T29" fmla="*/ 56 w 56"/>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41">
                          <a:moveTo>
                            <a:pt x="51" y="0"/>
                          </a:moveTo>
                          <a:cubicBezTo>
                            <a:pt x="4" y="0"/>
                            <a:pt x="4" y="0"/>
                            <a:pt x="4" y="0"/>
                          </a:cubicBezTo>
                          <a:cubicBezTo>
                            <a:pt x="2" y="0"/>
                            <a:pt x="0" y="2"/>
                            <a:pt x="0" y="5"/>
                          </a:cubicBezTo>
                          <a:cubicBezTo>
                            <a:pt x="0" y="36"/>
                            <a:pt x="0" y="36"/>
                            <a:pt x="0" y="36"/>
                          </a:cubicBezTo>
                          <a:cubicBezTo>
                            <a:pt x="0" y="39"/>
                            <a:pt x="2" y="41"/>
                            <a:pt x="4" y="41"/>
                          </a:cubicBezTo>
                          <a:cubicBezTo>
                            <a:pt x="51" y="41"/>
                            <a:pt x="51" y="41"/>
                            <a:pt x="51" y="41"/>
                          </a:cubicBezTo>
                          <a:cubicBezTo>
                            <a:pt x="54" y="41"/>
                            <a:pt x="56" y="39"/>
                            <a:pt x="56" y="36"/>
                          </a:cubicBezTo>
                          <a:cubicBezTo>
                            <a:pt x="56" y="5"/>
                            <a:pt x="56" y="5"/>
                            <a:pt x="56" y="5"/>
                          </a:cubicBezTo>
                          <a:cubicBezTo>
                            <a:pt x="56" y="2"/>
                            <a:pt x="54" y="0"/>
                            <a:pt x="51"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98" name="Freeform 23"/>
                    <p:cNvSpPr/>
                    <p:nvPr/>
                  </p:nvSpPr>
                  <p:spPr bwMode="auto">
                    <a:xfrm>
                      <a:off x="5984876" y="3351213"/>
                      <a:ext cx="31750" cy="11113"/>
                    </a:xfrm>
                    <a:custGeom>
                      <a:avLst/>
                      <a:gdLst>
                        <a:gd name="T0" fmla="*/ 94503861 w 8"/>
                        <a:gd name="T1" fmla="*/ 0 h 3"/>
                        <a:gd name="T2" fmla="*/ 15751965 w 8"/>
                        <a:gd name="T3" fmla="*/ 0 h 3"/>
                        <a:gd name="T4" fmla="*/ 0 w 8"/>
                        <a:gd name="T5" fmla="*/ 13720850 h 3"/>
                        <a:gd name="T6" fmla="*/ 15751965 w 8"/>
                        <a:gd name="T7" fmla="*/ 41166258 h 3"/>
                        <a:gd name="T8" fmla="*/ 94503861 w 8"/>
                        <a:gd name="T9" fmla="*/ 41166258 h 3"/>
                        <a:gd name="T10" fmla="*/ 126007783 w 8"/>
                        <a:gd name="T11" fmla="*/ 13720850 h 3"/>
                        <a:gd name="T12" fmla="*/ 94503861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9" name="Freeform 24"/>
                    <p:cNvSpPr/>
                    <p:nvPr/>
                  </p:nvSpPr>
                  <p:spPr bwMode="auto">
                    <a:xfrm>
                      <a:off x="6030913" y="3351213"/>
                      <a:ext cx="30163" cy="11113"/>
                    </a:xfrm>
                    <a:custGeom>
                      <a:avLst/>
                      <a:gdLst>
                        <a:gd name="T0" fmla="*/ 85293412 w 8"/>
                        <a:gd name="T1" fmla="*/ 0 h 3"/>
                        <a:gd name="T2" fmla="*/ 14214311 w 8"/>
                        <a:gd name="T3" fmla="*/ 0 h 3"/>
                        <a:gd name="T4" fmla="*/ 0 w 8"/>
                        <a:gd name="T5" fmla="*/ 13720850 h 3"/>
                        <a:gd name="T6" fmla="*/ 14214311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0" name="Freeform 25"/>
                    <p:cNvSpPr/>
                    <p:nvPr/>
                  </p:nvSpPr>
                  <p:spPr bwMode="auto">
                    <a:xfrm>
                      <a:off x="6076951"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1" name="Freeform 26"/>
                    <p:cNvSpPr/>
                    <p:nvPr/>
                  </p:nvSpPr>
                  <p:spPr bwMode="auto">
                    <a:xfrm>
                      <a:off x="6122988"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2" name="Freeform 27"/>
                    <p:cNvSpPr/>
                    <p:nvPr/>
                  </p:nvSpPr>
                  <p:spPr bwMode="auto">
                    <a:xfrm>
                      <a:off x="6169026"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3" name="Freeform 28"/>
                    <p:cNvSpPr/>
                    <p:nvPr/>
                  </p:nvSpPr>
                  <p:spPr bwMode="auto">
                    <a:xfrm>
                      <a:off x="6213476"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4" name="Freeform 29"/>
                    <p:cNvSpPr/>
                    <p:nvPr/>
                  </p:nvSpPr>
                  <p:spPr bwMode="auto">
                    <a:xfrm>
                      <a:off x="6008688" y="3335338"/>
                      <a:ext cx="30163" cy="7938"/>
                    </a:xfrm>
                    <a:custGeom>
                      <a:avLst/>
                      <a:gdLst>
                        <a:gd name="T0" fmla="*/ 14214311 w 8"/>
                        <a:gd name="T1" fmla="*/ 31505915 h 2"/>
                        <a:gd name="T2" fmla="*/ 85293412 w 8"/>
                        <a:gd name="T3" fmla="*/ 31505915 h 2"/>
                        <a:gd name="T4" fmla="*/ 113725796 w 8"/>
                        <a:gd name="T5" fmla="*/ 15752957 h 2"/>
                        <a:gd name="T6" fmla="*/ 85293412 w 8"/>
                        <a:gd name="T7" fmla="*/ 0 h 2"/>
                        <a:gd name="T8" fmla="*/ 14214311 w 8"/>
                        <a:gd name="T9" fmla="*/ 0 h 2"/>
                        <a:gd name="T10" fmla="*/ 0 w 8"/>
                        <a:gd name="T11" fmla="*/ 15752957 h 2"/>
                        <a:gd name="T12" fmla="*/ 14214311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5" name="Freeform 30"/>
                    <p:cNvSpPr/>
                    <p:nvPr/>
                  </p:nvSpPr>
                  <p:spPr bwMode="auto">
                    <a:xfrm>
                      <a:off x="6054726" y="3335338"/>
                      <a:ext cx="30163" cy="7938"/>
                    </a:xfrm>
                    <a:custGeom>
                      <a:avLst/>
                      <a:gdLst>
                        <a:gd name="T0" fmla="*/ 14214311 w 8"/>
                        <a:gd name="T1" fmla="*/ 31505915 h 2"/>
                        <a:gd name="T2" fmla="*/ 85293412 w 8"/>
                        <a:gd name="T3" fmla="*/ 31505915 h 2"/>
                        <a:gd name="T4" fmla="*/ 113725796 w 8"/>
                        <a:gd name="T5" fmla="*/ 15752957 h 2"/>
                        <a:gd name="T6" fmla="*/ 85293412 w 8"/>
                        <a:gd name="T7" fmla="*/ 0 h 2"/>
                        <a:gd name="T8" fmla="*/ 14214311 w 8"/>
                        <a:gd name="T9" fmla="*/ 0 h 2"/>
                        <a:gd name="T10" fmla="*/ 0 w 8"/>
                        <a:gd name="T11" fmla="*/ 15752957 h 2"/>
                        <a:gd name="T12" fmla="*/ 14214311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6" name="Freeform 31"/>
                    <p:cNvSpPr/>
                    <p:nvPr/>
                  </p:nvSpPr>
                  <p:spPr bwMode="auto">
                    <a:xfrm>
                      <a:off x="6099176" y="3335338"/>
                      <a:ext cx="31750" cy="7938"/>
                    </a:xfrm>
                    <a:custGeom>
                      <a:avLst/>
                      <a:gdLst>
                        <a:gd name="T0" fmla="*/ 31503930 w 8"/>
                        <a:gd name="T1" fmla="*/ 31505915 h 2"/>
                        <a:gd name="T2" fmla="*/ 94503861 w 8"/>
                        <a:gd name="T3" fmla="*/ 31505915 h 2"/>
                        <a:gd name="T4" fmla="*/ 126007783 w 8"/>
                        <a:gd name="T5" fmla="*/ 15752957 h 2"/>
                        <a:gd name="T6" fmla="*/ 94503861 w 8"/>
                        <a:gd name="T7" fmla="*/ 0 h 2"/>
                        <a:gd name="T8" fmla="*/ 31503930 w 8"/>
                        <a:gd name="T9" fmla="*/ 0 h 2"/>
                        <a:gd name="T10" fmla="*/ 0 w 8"/>
                        <a:gd name="T11" fmla="*/ 15752957 h 2"/>
                        <a:gd name="T12" fmla="*/ 31503930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7" name="Freeform 32"/>
                    <p:cNvSpPr/>
                    <p:nvPr/>
                  </p:nvSpPr>
                  <p:spPr bwMode="auto">
                    <a:xfrm>
                      <a:off x="6145213" y="3335338"/>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8" name="Freeform 33"/>
                    <p:cNvSpPr/>
                    <p:nvPr/>
                  </p:nvSpPr>
                  <p:spPr bwMode="auto">
                    <a:xfrm>
                      <a:off x="6191251" y="3335338"/>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9" name="Freeform 34"/>
                    <p:cNvSpPr/>
                    <p:nvPr/>
                  </p:nvSpPr>
                  <p:spPr bwMode="auto">
                    <a:xfrm>
                      <a:off x="5815013" y="3427413"/>
                      <a:ext cx="212725" cy="152400"/>
                    </a:xfrm>
                    <a:custGeom>
                      <a:avLst/>
                      <a:gdLst>
                        <a:gd name="T0" fmla="*/ 750349484 w 56"/>
                        <a:gd name="T1" fmla="*/ 0 h 40"/>
                        <a:gd name="T2" fmla="*/ 57720649 w 56"/>
                        <a:gd name="T3" fmla="*/ 0 h 40"/>
                        <a:gd name="T4" fmla="*/ 0 w 56"/>
                        <a:gd name="T5" fmla="*/ 58064393 h 40"/>
                        <a:gd name="T6" fmla="*/ 0 w 56"/>
                        <a:gd name="T7" fmla="*/ 522579639 h 40"/>
                        <a:gd name="T8" fmla="*/ 57720649 w 56"/>
                        <a:gd name="T9" fmla="*/ 580644017 h 40"/>
                        <a:gd name="T10" fmla="*/ 750349484 w 56"/>
                        <a:gd name="T11" fmla="*/ 580644017 h 40"/>
                        <a:gd name="T12" fmla="*/ 808070118 w 56"/>
                        <a:gd name="T13" fmla="*/ 522579639 h 40"/>
                        <a:gd name="T14" fmla="*/ 808070118 w 56"/>
                        <a:gd name="T15" fmla="*/ 58064393 h 40"/>
                        <a:gd name="T16" fmla="*/ 750349484 w 56"/>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40"/>
                        <a:gd name="T29" fmla="*/ 56 w 56"/>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40">
                          <a:moveTo>
                            <a:pt x="52" y="0"/>
                          </a:moveTo>
                          <a:cubicBezTo>
                            <a:pt x="4" y="0"/>
                            <a:pt x="4" y="0"/>
                            <a:pt x="4" y="0"/>
                          </a:cubicBezTo>
                          <a:cubicBezTo>
                            <a:pt x="2" y="0"/>
                            <a:pt x="0" y="2"/>
                            <a:pt x="0" y="4"/>
                          </a:cubicBezTo>
                          <a:cubicBezTo>
                            <a:pt x="0" y="36"/>
                            <a:pt x="0" y="36"/>
                            <a:pt x="0" y="36"/>
                          </a:cubicBezTo>
                          <a:cubicBezTo>
                            <a:pt x="0" y="38"/>
                            <a:pt x="2" y="40"/>
                            <a:pt x="4" y="40"/>
                          </a:cubicBezTo>
                          <a:cubicBezTo>
                            <a:pt x="52" y="40"/>
                            <a:pt x="52" y="40"/>
                            <a:pt x="52" y="40"/>
                          </a:cubicBezTo>
                          <a:cubicBezTo>
                            <a:pt x="54" y="40"/>
                            <a:pt x="56" y="38"/>
                            <a:pt x="56" y="36"/>
                          </a:cubicBezTo>
                          <a:cubicBezTo>
                            <a:pt x="56" y="4"/>
                            <a:pt x="56" y="4"/>
                            <a:pt x="56" y="4"/>
                          </a:cubicBezTo>
                          <a:cubicBezTo>
                            <a:pt x="56" y="2"/>
                            <a:pt x="54" y="0"/>
                            <a:pt x="52"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0" name="Freeform 36"/>
                    <p:cNvSpPr/>
                    <p:nvPr/>
                  </p:nvSpPr>
                  <p:spPr bwMode="auto">
                    <a:xfrm>
                      <a:off x="5791201"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1" name="Freeform 37"/>
                    <p:cNvSpPr/>
                    <p:nvPr/>
                  </p:nvSpPr>
                  <p:spPr bwMode="auto">
                    <a:xfrm>
                      <a:off x="5837238"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2" name="Freeform 38"/>
                    <p:cNvSpPr/>
                    <p:nvPr/>
                  </p:nvSpPr>
                  <p:spPr bwMode="auto">
                    <a:xfrm>
                      <a:off x="5883276"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3" name="Freeform 39"/>
                    <p:cNvSpPr/>
                    <p:nvPr/>
                  </p:nvSpPr>
                  <p:spPr bwMode="auto">
                    <a:xfrm>
                      <a:off x="5929313"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4" name="Freeform 40"/>
                    <p:cNvSpPr/>
                    <p:nvPr/>
                  </p:nvSpPr>
                  <p:spPr bwMode="auto">
                    <a:xfrm>
                      <a:off x="5973763"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5" name="Freeform 41"/>
                    <p:cNvSpPr/>
                    <p:nvPr/>
                  </p:nvSpPr>
                  <p:spPr bwMode="auto">
                    <a:xfrm>
                      <a:off x="6019801"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6" name="Freeform 42"/>
                    <p:cNvSpPr/>
                    <p:nvPr/>
                  </p:nvSpPr>
                  <p:spPr bwMode="auto">
                    <a:xfrm>
                      <a:off x="5815013"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7" name="Freeform 43"/>
                    <p:cNvSpPr/>
                    <p:nvPr/>
                  </p:nvSpPr>
                  <p:spPr bwMode="auto">
                    <a:xfrm>
                      <a:off x="5859463" y="3644901"/>
                      <a:ext cx="31750" cy="11113"/>
                    </a:xfrm>
                    <a:custGeom>
                      <a:avLst/>
                      <a:gdLst>
                        <a:gd name="T0" fmla="*/ 31503930 w 8"/>
                        <a:gd name="T1" fmla="*/ 41166258 h 3"/>
                        <a:gd name="T2" fmla="*/ 94503861 w 8"/>
                        <a:gd name="T3" fmla="*/ 41166258 h 3"/>
                        <a:gd name="T4" fmla="*/ 126007783 w 8"/>
                        <a:gd name="T5" fmla="*/ 27445404 h 3"/>
                        <a:gd name="T6" fmla="*/ 94503861 w 8"/>
                        <a:gd name="T7" fmla="*/ 0 h 3"/>
                        <a:gd name="T8" fmla="*/ 31503930 w 8"/>
                        <a:gd name="T9" fmla="*/ 0 h 3"/>
                        <a:gd name="T10" fmla="*/ 0 w 8"/>
                        <a:gd name="T11" fmla="*/ 27445404 h 3"/>
                        <a:gd name="T12" fmla="*/ 31503930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8" name="Freeform 44"/>
                    <p:cNvSpPr/>
                    <p:nvPr/>
                  </p:nvSpPr>
                  <p:spPr bwMode="auto">
                    <a:xfrm>
                      <a:off x="5905501"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9" name="Freeform 45"/>
                    <p:cNvSpPr/>
                    <p:nvPr/>
                  </p:nvSpPr>
                  <p:spPr bwMode="auto">
                    <a:xfrm>
                      <a:off x="5951538"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0" name="Freeform 46"/>
                    <p:cNvSpPr/>
                    <p:nvPr/>
                  </p:nvSpPr>
                  <p:spPr bwMode="auto">
                    <a:xfrm>
                      <a:off x="5997576"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1" name="Freeform 47"/>
                    <p:cNvSpPr/>
                    <p:nvPr/>
                  </p:nvSpPr>
                  <p:spPr bwMode="auto">
                    <a:xfrm>
                      <a:off x="6164263" y="3500438"/>
                      <a:ext cx="212725" cy="152400"/>
                    </a:xfrm>
                    <a:custGeom>
                      <a:avLst/>
                      <a:gdLst>
                        <a:gd name="T0" fmla="*/ 750349484 w 56"/>
                        <a:gd name="T1" fmla="*/ 0 h 40"/>
                        <a:gd name="T2" fmla="*/ 57720649 w 56"/>
                        <a:gd name="T3" fmla="*/ 0 h 40"/>
                        <a:gd name="T4" fmla="*/ 0 w 56"/>
                        <a:gd name="T5" fmla="*/ 72580502 h 40"/>
                        <a:gd name="T6" fmla="*/ 0 w 56"/>
                        <a:gd name="T7" fmla="*/ 522579639 h 40"/>
                        <a:gd name="T8" fmla="*/ 57720649 w 56"/>
                        <a:gd name="T9" fmla="*/ 580644017 h 40"/>
                        <a:gd name="T10" fmla="*/ 750349484 w 56"/>
                        <a:gd name="T11" fmla="*/ 580644017 h 40"/>
                        <a:gd name="T12" fmla="*/ 808070118 w 56"/>
                        <a:gd name="T13" fmla="*/ 522579639 h 40"/>
                        <a:gd name="T14" fmla="*/ 808070118 w 56"/>
                        <a:gd name="T15" fmla="*/ 72580502 h 40"/>
                        <a:gd name="T16" fmla="*/ 750349484 w 56"/>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40"/>
                        <a:gd name="T29" fmla="*/ 56 w 56"/>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40">
                          <a:moveTo>
                            <a:pt x="52" y="0"/>
                          </a:moveTo>
                          <a:cubicBezTo>
                            <a:pt x="4" y="0"/>
                            <a:pt x="4" y="0"/>
                            <a:pt x="4" y="0"/>
                          </a:cubicBezTo>
                          <a:cubicBezTo>
                            <a:pt x="2" y="0"/>
                            <a:pt x="0" y="2"/>
                            <a:pt x="0" y="5"/>
                          </a:cubicBezTo>
                          <a:cubicBezTo>
                            <a:pt x="0" y="36"/>
                            <a:pt x="0" y="36"/>
                            <a:pt x="0" y="36"/>
                          </a:cubicBezTo>
                          <a:cubicBezTo>
                            <a:pt x="0" y="38"/>
                            <a:pt x="2" y="40"/>
                            <a:pt x="4" y="40"/>
                          </a:cubicBezTo>
                          <a:cubicBezTo>
                            <a:pt x="52" y="40"/>
                            <a:pt x="52" y="40"/>
                            <a:pt x="52" y="40"/>
                          </a:cubicBezTo>
                          <a:cubicBezTo>
                            <a:pt x="54" y="40"/>
                            <a:pt x="56" y="38"/>
                            <a:pt x="56" y="36"/>
                          </a:cubicBezTo>
                          <a:cubicBezTo>
                            <a:pt x="56" y="5"/>
                            <a:pt x="56" y="5"/>
                            <a:pt x="56" y="5"/>
                          </a:cubicBezTo>
                          <a:cubicBezTo>
                            <a:pt x="56" y="2"/>
                            <a:pt x="54" y="0"/>
                            <a:pt x="52"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2" name="Freeform 48"/>
                    <p:cNvSpPr>
                      <a:spLocks noEditPoints="1"/>
                    </p:cNvSpPr>
                    <p:nvPr/>
                  </p:nvSpPr>
                  <p:spPr bwMode="auto">
                    <a:xfrm>
                      <a:off x="5935663" y="3090863"/>
                      <a:ext cx="511175" cy="681038"/>
                    </a:xfrm>
                    <a:custGeom>
                      <a:avLst/>
                      <a:gdLst>
                        <a:gd name="T0" fmla="*/ 1848133774 w 134"/>
                        <a:gd name="T1" fmla="*/ 2147483647 h 178"/>
                        <a:gd name="T2" fmla="*/ 1760818257 w 134"/>
                        <a:gd name="T3" fmla="*/ 2147483647 h 178"/>
                        <a:gd name="T4" fmla="*/ 1615297482 w 134"/>
                        <a:gd name="T5" fmla="*/ 2147483647 h 178"/>
                        <a:gd name="T6" fmla="*/ 1775371479 w 134"/>
                        <a:gd name="T7" fmla="*/ 2147483647 h 178"/>
                        <a:gd name="T8" fmla="*/ 1702609184 w 134"/>
                        <a:gd name="T9" fmla="*/ 1478510513 h 178"/>
                        <a:gd name="T10" fmla="*/ 785820816 w 134"/>
                        <a:gd name="T11" fmla="*/ 1537064457 h 178"/>
                        <a:gd name="T12" fmla="*/ 669402670 w 134"/>
                        <a:gd name="T13" fmla="*/ 1639533858 h 178"/>
                        <a:gd name="T14" fmla="*/ 1295149488 w 134"/>
                        <a:gd name="T15" fmla="*/ 1127179199 h 178"/>
                        <a:gd name="T16" fmla="*/ 1309698896 w 134"/>
                        <a:gd name="T17" fmla="*/ 966155614 h 178"/>
                        <a:gd name="T18" fmla="*/ 1207833972 w 134"/>
                        <a:gd name="T19" fmla="*/ 907597845 h 178"/>
                        <a:gd name="T20" fmla="*/ 1018657346 w 134"/>
                        <a:gd name="T21" fmla="*/ 805128443 h 178"/>
                        <a:gd name="T22" fmla="*/ 1105969048 w 134"/>
                        <a:gd name="T23" fmla="*/ 775851471 h 178"/>
                        <a:gd name="T24" fmla="*/ 1178731343 w 134"/>
                        <a:gd name="T25" fmla="*/ 58553959 h 178"/>
                        <a:gd name="T26" fmla="*/ 247389573 w 134"/>
                        <a:gd name="T27" fmla="*/ 0 h 178"/>
                        <a:gd name="T28" fmla="*/ 189180500 w 134"/>
                        <a:gd name="T29" fmla="*/ 717297528 h 178"/>
                        <a:gd name="T30" fmla="*/ 349254557 w 134"/>
                        <a:gd name="T31" fmla="*/ 775851471 h 178"/>
                        <a:gd name="T32" fmla="*/ 203729907 w 134"/>
                        <a:gd name="T33" fmla="*/ 805128443 h 178"/>
                        <a:gd name="T34" fmla="*/ 116418176 w 134"/>
                        <a:gd name="T35" fmla="*/ 907597845 h 178"/>
                        <a:gd name="T36" fmla="*/ 0 w 134"/>
                        <a:gd name="T37" fmla="*/ 1068625255 h 178"/>
                        <a:gd name="T38" fmla="*/ 596640375 w 134"/>
                        <a:gd name="T39" fmla="*/ 1127179199 h 178"/>
                        <a:gd name="T40" fmla="*/ 436566259 w 134"/>
                        <a:gd name="T41" fmla="*/ 1639533858 h 178"/>
                        <a:gd name="T42" fmla="*/ 785820816 w 134"/>
                        <a:gd name="T43" fmla="*/ 1698087802 h 178"/>
                        <a:gd name="T44" fmla="*/ 858583110 w 134"/>
                        <a:gd name="T45" fmla="*/ 2147483647 h 178"/>
                        <a:gd name="T46" fmla="*/ 945894812 w 134"/>
                        <a:gd name="T47" fmla="*/ 2147483647 h 178"/>
                        <a:gd name="T48" fmla="*/ 756714372 w 134"/>
                        <a:gd name="T49" fmla="*/ 2147483647 h 178"/>
                        <a:gd name="T50" fmla="*/ 654849448 w 134"/>
                        <a:gd name="T51" fmla="*/ 2147483647 h 178"/>
                        <a:gd name="T52" fmla="*/ 669402670 w 134"/>
                        <a:gd name="T53" fmla="*/ 2147483647 h 178"/>
                        <a:gd name="T54" fmla="*/ 1949998698 w 134"/>
                        <a:gd name="T55" fmla="*/ 2147483647 h 178"/>
                        <a:gd name="T56" fmla="*/ 247389573 w 134"/>
                        <a:gd name="T57" fmla="*/ 731936014 h 178"/>
                        <a:gd name="T58" fmla="*/ 218283129 w 134"/>
                        <a:gd name="T59" fmla="*/ 58553959 h 178"/>
                        <a:gd name="T60" fmla="*/ 1105969048 w 134"/>
                        <a:gd name="T61" fmla="*/ 43915473 h 178"/>
                        <a:gd name="T62" fmla="*/ 1135075492 w 134"/>
                        <a:gd name="T63" fmla="*/ 717297528 h 178"/>
                        <a:gd name="T64" fmla="*/ 247389573 w 134"/>
                        <a:gd name="T65" fmla="*/ 731936014 h 178"/>
                        <a:gd name="T66" fmla="*/ 87311732 w 134"/>
                        <a:gd name="T67" fmla="*/ 980794100 h 178"/>
                        <a:gd name="T68" fmla="*/ 116418176 w 134"/>
                        <a:gd name="T69" fmla="*/ 936878643 h 178"/>
                        <a:gd name="T70" fmla="*/ 218283129 w 134"/>
                        <a:gd name="T71" fmla="*/ 849043901 h 178"/>
                        <a:gd name="T72" fmla="*/ 378357186 w 134"/>
                        <a:gd name="T73" fmla="*/ 790489957 h 178"/>
                        <a:gd name="T74" fmla="*/ 975001256 w 134"/>
                        <a:gd name="T75" fmla="*/ 849043901 h 178"/>
                        <a:gd name="T76" fmla="*/ 1178731343 w 134"/>
                        <a:gd name="T77" fmla="*/ 936878643 h 178"/>
                        <a:gd name="T78" fmla="*/ 1280596266 w 134"/>
                        <a:gd name="T79" fmla="*/ 966155614 h 178"/>
                        <a:gd name="T80" fmla="*/ 1324252118 w 134"/>
                        <a:gd name="T81" fmla="*/ 1068625255 h 178"/>
                        <a:gd name="T82" fmla="*/ 72762325 w 134"/>
                        <a:gd name="T83" fmla="*/ 1083263741 h 178"/>
                        <a:gd name="T84" fmla="*/ 858583110 w 134"/>
                        <a:gd name="T85" fmla="*/ 2147483647 h 178"/>
                        <a:gd name="T86" fmla="*/ 829476667 w 134"/>
                        <a:gd name="T87" fmla="*/ 1537064457 h 178"/>
                        <a:gd name="T88" fmla="*/ 1702609184 w 134"/>
                        <a:gd name="T89" fmla="*/ 1522425971 h 178"/>
                        <a:gd name="T90" fmla="*/ 1731715628 w 134"/>
                        <a:gd name="T91" fmla="*/ 2147483647 h 178"/>
                        <a:gd name="T92" fmla="*/ 858583110 w 134"/>
                        <a:gd name="T93" fmla="*/ 2147483647 h 178"/>
                        <a:gd name="T94" fmla="*/ 669402670 w 134"/>
                        <a:gd name="T95" fmla="*/ 2147483647 h 178"/>
                        <a:gd name="T96" fmla="*/ 683955892 w 134"/>
                        <a:gd name="T97" fmla="*/ 2147483647 h 178"/>
                        <a:gd name="T98" fmla="*/ 713058521 w 134"/>
                        <a:gd name="T99" fmla="*/ 2147483647 h 178"/>
                        <a:gd name="T100" fmla="*/ 829476667 w 134"/>
                        <a:gd name="T101" fmla="*/ 2147483647 h 178"/>
                        <a:gd name="T102" fmla="*/ 989550663 w 134"/>
                        <a:gd name="T103" fmla="*/ 2147483647 h 178"/>
                        <a:gd name="T104" fmla="*/ 1571641631 w 134"/>
                        <a:gd name="T105" fmla="*/ 2147483647 h 178"/>
                        <a:gd name="T106" fmla="*/ 1775371479 w 134"/>
                        <a:gd name="T107" fmla="*/ 2147483647 h 178"/>
                        <a:gd name="T108" fmla="*/ 1877236403 w 134"/>
                        <a:gd name="T109" fmla="*/ 2147483647 h 178"/>
                        <a:gd name="T110" fmla="*/ 1920896069 w 134"/>
                        <a:gd name="T111" fmla="*/ 2147483647 h 1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4"/>
                        <a:gd name="T169" fmla="*/ 0 h 178"/>
                        <a:gd name="T170" fmla="*/ 134 w 134"/>
                        <a:gd name="T171" fmla="*/ 178 h 17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4" h="178">
                          <a:moveTo>
                            <a:pt x="131" y="167"/>
                          </a:moveTo>
                          <a:cubicBezTo>
                            <a:pt x="131" y="165"/>
                            <a:pt x="130" y="163"/>
                            <a:pt x="127" y="163"/>
                          </a:cubicBezTo>
                          <a:cubicBezTo>
                            <a:pt x="124" y="163"/>
                            <a:pt x="124" y="163"/>
                            <a:pt x="124" y="163"/>
                          </a:cubicBezTo>
                          <a:cubicBezTo>
                            <a:pt x="121" y="156"/>
                            <a:pt x="121" y="156"/>
                            <a:pt x="121" y="156"/>
                          </a:cubicBezTo>
                          <a:cubicBezTo>
                            <a:pt x="111" y="156"/>
                            <a:pt x="111" y="156"/>
                            <a:pt x="111" y="156"/>
                          </a:cubicBezTo>
                          <a:cubicBezTo>
                            <a:pt x="111" y="153"/>
                            <a:pt x="111" y="153"/>
                            <a:pt x="111" y="153"/>
                          </a:cubicBezTo>
                          <a:cubicBezTo>
                            <a:pt x="117" y="153"/>
                            <a:pt x="117" y="153"/>
                            <a:pt x="117" y="153"/>
                          </a:cubicBezTo>
                          <a:cubicBezTo>
                            <a:pt x="120" y="153"/>
                            <a:pt x="122" y="152"/>
                            <a:pt x="122" y="149"/>
                          </a:cubicBezTo>
                          <a:cubicBezTo>
                            <a:pt x="122" y="105"/>
                            <a:pt x="122" y="105"/>
                            <a:pt x="122" y="105"/>
                          </a:cubicBezTo>
                          <a:cubicBezTo>
                            <a:pt x="122" y="103"/>
                            <a:pt x="120" y="101"/>
                            <a:pt x="117" y="101"/>
                          </a:cubicBezTo>
                          <a:cubicBezTo>
                            <a:pt x="59" y="101"/>
                            <a:pt x="59" y="101"/>
                            <a:pt x="59" y="101"/>
                          </a:cubicBezTo>
                          <a:cubicBezTo>
                            <a:pt x="56" y="101"/>
                            <a:pt x="54" y="103"/>
                            <a:pt x="54" y="105"/>
                          </a:cubicBezTo>
                          <a:cubicBezTo>
                            <a:pt x="54" y="112"/>
                            <a:pt x="54" y="112"/>
                            <a:pt x="54" y="112"/>
                          </a:cubicBezTo>
                          <a:cubicBezTo>
                            <a:pt x="46" y="112"/>
                            <a:pt x="46" y="112"/>
                            <a:pt x="46" y="112"/>
                          </a:cubicBezTo>
                          <a:cubicBezTo>
                            <a:pt x="46" y="77"/>
                            <a:pt x="46" y="77"/>
                            <a:pt x="46" y="77"/>
                          </a:cubicBezTo>
                          <a:cubicBezTo>
                            <a:pt x="89" y="77"/>
                            <a:pt x="89" y="77"/>
                            <a:pt x="89" y="77"/>
                          </a:cubicBezTo>
                          <a:cubicBezTo>
                            <a:pt x="91" y="77"/>
                            <a:pt x="93" y="75"/>
                            <a:pt x="93" y="73"/>
                          </a:cubicBezTo>
                          <a:cubicBezTo>
                            <a:pt x="90" y="66"/>
                            <a:pt x="90" y="66"/>
                            <a:pt x="90" y="66"/>
                          </a:cubicBezTo>
                          <a:cubicBezTo>
                            <a:pt x="90" y="64"/>
                            <a:pt x="88" y="62"/>
                            <a:pt x="86" y="62"/>
                          </a:cubicBezTo>
                          <a:cubicBezTo>
                            <a:pt x="83" y="62"/>
                            <a:pt x="83" y="62"/>
                            <a:pt x="83" y="62"/>
                          </a:cubicBezTo>
                          <a:cubicBezTo>
                            <a:pt x="80" y="55"/>
                            <a:pt x="80" y="55"/>
                            <a:pt x="80" y="55"/>
                          </a:cubicBezTo>
                          <a:cubicBezTo>
                            <a:pt x="70" y="55"/>
                            <a:pt x="70" y="55"/>
                            <a:pt x="70" y="55"/>
                          </a:cubicBezTo>
                          <a:cubicBezTo>
                            <a:pt x="70" y="53"/>
                            <a:pt x="70" y="53"/>
                            <a:pt x="70" y="53"/>
                          </a:cubicBezTo>
                          <a:cubicBezTo>
                            <a:pt x="76" y="53"/>
                            <a:pt x="76" y="53"/>
                            <a:pt x="76" y="53"/>
                          </a:cubicBezTo>
                          <a:cubicBezTo>
                            <a:pt x="79" y="53"/>
                            <a:pt x="81" y="51"/>
                            <a:pt x="81" y="49"/>
                          </a:cubicBezTo>
                          <a:cubicBezTo>
                            <a:pt x="81" y="4"/>
                            <a:pt x="81" y="4"/>
                            <a:pt x="81" y="4"/>
                          </a:cubicBezTo>
                          <a:cubicBezTo>
                            <a:pt x="81" y="2"/>
                            <a:pt x="79" y="0"/>
                            <a:pt x="76" y="0"/>
                          </a:cubicBezTo>
                          <a:cubicBezTo>
                            <a:pt x="17" y="0"/>
                            <a:pt x="17" y="0"/>
                            <a:pt x="17" y="0"/>
                          </a:cubicBezTo>
                          <a:cubicBezTo>
                            <a:pt x="15" y="0"/>
                            <a:pt x="13" y="2"/>
                            <a:pt x="13" y="4"/>
                          </a:cubicBezTo>
                          <a:cubicBezTo>
                            <a:pt x="13" y="49"/>
                            <a:pt x="13" y="49"/>
                            <a:pt x="13" y="49"/>
                          </a:cubicBezTo>
                          <a:cubicBezTo>
                            <a:pt x="13" y="51"/>
                            <a:pt x="15" y="53"/>
                            <a:pt x="17" y="53"/>
                          </a:cubicBezTo>
                          <a:cubicBezTo>
                            <a:pt x="24" y="53"/>
                            <a:pt x="24" y="53"/>
                            <a:pt x="24" y="53"/>
                          </a:cubicBezTo>
                          <a:cubicBezTo>
                            <a:pt x="24" y="55"/>
                            <a:pt x="24" y="55"/>
                            <a:pt x="24" y="55"/>
                          </a:cubicBezTo>
                          <a:cubicBezTo>
                            <a:pt x="14" y="55"/>
                            <a:pt x="14" y="55"/>
                            <a:pt x="14" y="55"/>
                          </a:cubicBezTo>
                          <a:cubicBezTo>
                            <a:pt x="11" y="62"/>
                            <a:pt x="11" y="62"/>
                            <a:pt x="11" y="62"/>
                          </a:cubicBezTo>
                          <a:cubicBezTo>
                            <a:pt x="8" y="62"/>
                            <a:pt x="8" y="62"/>
                            <a:pt x="8" y="62"/>
                          </a:cubicBezTo>
                          <a:cubicBezTo>
                            <a:pt x="5" y="62"/>
                            <a:pt x="3" y="64"/>
                            <a:pt x="3" y="66"/>
                          </a:cubicBezTo>
                          <a:cubicBezTo>
                            <a:pt x="0" y="73"/>
                            <a:pt x="0" y="73"/>
                            <a:pt x="0" y="73"/>
                          </a:cubicBezTo>
                          <a:cubicBezTo>
                            <a:pt x="0" y="75"/>
                            <a:pt x="2" y="77"/>
                            <a:pt x="5" y="77"/>
                          </a:cubicBezTo>
                          <a:cubicBezTo>
                            <a:pt x="41" y="77"/>
                            <a:pt x="41" y="77"/>
                            <a:pt x="41" y="77"/>
                          </a:cubicBezTo>
                          <a:cubicBezTo>
                            <a:pt x="41" y="112"/>
                            <a:pt x="41" y="112"/>
                            <a:pt x="41" y="112"/>
                          </a:cubicBezTo>
                          <a:cubicBezTo>
                            <a:pt x="30" y="112"/>
                            <a:pt x="30" y="112"/>
                            <a:pt x="30" y="112"/>
                          </a:cubicBezTo>
                          <a:cubicBezTo>
                            <a:pt x="30" y="116"/>
                            <a:pt x="30" y="116"/>
                            <a:pt x="30" y="116"/>
                          </a:cubicBezTo>
                          <a:cubicBezTo>
                            <a:pt x="54" y="116"/>
                            <a:pt x="54" y="116"/>
                            <a:pt x="54" y="116"/>
                          </a:cubicBezTo>
                          <a:cubicBezTo>
                            <a:pt x="54" y="149"/>
                            <a:pt x="54" y="149"/>
                            <a:pt x="54" y="149"/>
                          </a:cubicBezTo>
                          <a:cubicBezTo>
                            <a:pt x="54" y="152"/>
                            <a:pt x="56" y="153"/>
                            <a:pt x="59" y="153"/>
                          </a:cubicBezTo>
                          <a:cubicBezTo>
                            <a:pt x="65" y="153"/>
                            <a:pt x="65" y="153"/>
                            <a:pt x="65" y="153"/>
                          </a:cubicBezTo>
                          <a:cubicBezTo>
                            <a:pt x="65" y="156"/>
                            <a:pt x="65" y="156"/>
                            <a:pt x="65" y="156"/>
                          </a:cubicBezTo>
                          <a:cubicBezTo>
                            <a:pt x="55" y="156"/>
                            <a:pt x="55" y="156"/>
                            <a:pt x="55" y="156"/>
                          </a:cubicBezTo>
                          <a:cubicBezTo>
                            <a:pt x="52" y="163"/>
                            <a:pt x="52" y="163"/>
                            <a:pt x="52" y="163"/>
                          </a:cubicBezTo>
                          <a:cubicBezTo>
                            <a:pt x="49" y="163"/>
                            <a:pt x="49" y="163"/>
                            <a:pt x="49" y="163"/>
                          </a:cubicBezTo>
                          <a:cubicBezTo>
                            <a:pt x="46" y="163"/>
                            <a:pt x="45" y="165"/>
                            <a:pt x="45" y="167"/>
                          </a:cubicBezTo>
                          <a:cubicBezTo>
                            <a:pt x="42" y="173"/>
                            <a:pt x="42" y="173"/>
                            <a:pt x="42" y="173"/>
                          </a:cubicBezTo>
                          <a:cubicBezTo>
                            <a:pt x="42" y="176"/>
                            <a:pt x="43" y="178"/>
                            <a:pt x="46" y="178"/>
                          </a:cubicBezTo>
                          <a:cubicBezTo>
                            <a:pt x="130" y="178"/>
                            <a:pt x="130" y="178"/>
                            <a:pt x="130" y="178"/>
                          </a:cubicBezTo>
                          <a:cubicBezTo>
                            <a:pt x="133" y="178"/>
                            <a:pt x="134" y="176"/>
                            <a:pt x="134" y="173"/>
                          </a:cubicBezTo>
                          <a:lnTo>
                            <a:pt x="131" y="167"/>
                          </a:lnTo>
                          <a:close/>
                          <a:moveTo>
                            <a:pt x="17" y="50"/>
                          </a:moveTo>
                          <a:cubicBezTo>
                            <a:pt x="16" y="50"/>
                            <a:pt x="15" y="49"/>
                            <a:pt x="15" y="49"/>
                          </a:cubicBezTo>
                          <a:cubicBezTo>
                            <a:pt x="15" y="4"/>
                            <a:pt x="15" y="4"/>
                            <a:pt x="15" y="4"/>
                          </a:cubicBezTo>
                          <a:cubicBezTo>
                            <a:pt x="15" y="3"/>
                            <a:pt x="16" y="3"/>
                            <a:pt x="17" y="3"/>
                          </a:cubicBezTo>
                          <a:cubicBezTo>
                            <a:pt x="76" y="3"/>
                            <a:pt x="76" y="3"/>
                            <a:pt x="76" y="3"/>
                          </a:cubicBezTo>
                          <a:cubicBezTo>
                            <a:pt x="77" y="3"/>
                            <a:pt x="78" y="3"/>
                            <a:pt x="78" y="4"/>
                          </a:cubicBezTo>
                          <a:cubicBezTo>
                            <a:pt x="78" y="49"/>
                            <a:pt x="78" y="49"/>
                            <a:pt x="78" y="49"/>
                          </a:cubicBezTo>
                          <a:cubicBezTo>
                            <a:pt x="78" y="49"/>
                            <a:pt x="77" y="50"/>
                            <a:pt x="76" y="50"/>
                          </a:cubicBezTo>
                          <a:lnTo>
                            <a:pt x="17" y="50"/>
                          </a:lnTo>
                          <a:close/>
                          <a:moveTo>
                            <a:pt x="3" y="73"/>
                          </a:moveTo>
                          <a:cubicBezTo>
                            <a:pt x="3" y="72"/>
                            <a:pt x="6" y="67"/>
                            <a:pt x="6" y="67"/>
                          </a:cubicBezTo>
                          <a:cubicBezTo>
                            <a:pt x="6" y="66"/>
                            <a:pt x="6" y="66"/>
                            <a:pt x="6" y="66"/>
                          </a:cubicBezTo>
                          <a:cubicBezTo>
                            <a:pt x="6" y="65"/>
                            <a:pt x="7" y="64"/>
                            <a:pt x="8" y="64"/>
                          </a:cubicBezTo>
                          <a:cubicBezTo>
                            <a:pt x="12" y="64"/>
                            <a:pt x="12" y="64"/>
                            <a:pt x="12" y="64"/>
                          </a:cubicBezTo>
                          <a:cubicBezTo>
                            <a:pt x="12" y="64"/>
                            <a:pt x="15" y="60"/>
                            <a:pt x="15" y="58"/>
                          </a:cubicBezTo>
                          <a:cubicBezTo>
                            <a:pt x="18" y="58"/>
                            <a:pt x="26" y="58"/>
                            <a:pt x="26" y="58"/>
                          </a:cubicBezTo>
                          <a:cubicBezTo>
                            <a:pt x="26" y="58"/>
                            <a:pt x="26" y="55"/>
                            <a:pt x="26" y="54"/>
                          </a:cubicBezTo>
                          <a:cubicBezTo>
                            <a:pt x="31" y="54"/>
                            <a:pt x="63" y="54"/>
                            <a:pt x="67" y="54"/>
                          </a:cubicBezTo>
                          <a:cubicBezTo>
                            <a:pt x="67" y="55"/>
                            <a:pt x="67" y="58"/>
                            <a:pt x="67" y="58"/>
                          </a:cubicBezTo>
                          <a:cubicBezTo>
                            <a:pt x="67" y="58"/>
                            <a:pt x="76" y="58"/>
                            <a:pt x="78" y="58"/>
                          </a:cubicBezTo>
                          <a:cubicBezTo>
                            <a:pt x="79" y="60"/>
                            <a:pt x="81" y="64"/>
                            <a:pt x="81" y="64"/>
                          </a:cubicBezTo>
                          <a:cubicBezTo>
                            <a:pt x="86" y="64"/>
                            <a:pt x="86" y="64"/>
                            <a:pt x="86" y="64"/>
                          </a:cubicBezTo>
                          <a:cubicBezTo>
                            <a:pt x="87" y="64"/>
                            <a:pt x="88" y="65"/>
                            <a:pt x="88" y="66"/>
                          </a:cubicBezTo>
                          <a:cubicBezTo>
                            <a:pt x="88" y="67"/>
                            <a:pt x="88" y="67"/>
                            <a:pt x="88" y="67"/>
                          </a:cubicBezTo>
                          <a:cubicBezTo>
                            <a:pt x="88" y="67"/>
                            <a:pt x="90" y="72"/>
                            <a:pt x="91" y="73"/>
                          </a:cubicBezTo>
                          <a:cubicBezTo>
                            <a:pt x="90" y="74"/>
                            <a:pt x="90" y="74"/>
                            <a:pt x="89" y="74"/>
                          </a:cubicBezTo>
                          <a:cubicBezTo>
                            <a:pt x="5" y="74"/>
                            <a:pt x="5" y="74"/>
                            <a:pt x="5" y="74"/>
                          </a:cubicBezTo>
                          <a:cubicBezTo>
                            <a:pt x="4" y="74"/>
                            <a:pt x="3" y="74"/>
                            <a:pt x="3" y="73"/>
                          </a:cubicBezTo>
                          <a:close/>
                          <a:moveTo>
                            <a:pt x="59" y="151"/>
                          </a:moveTo>
                          <a:cubicBezTo>
                            <a:pt x="57" y="151"/>
                            <a:pt x="57" y="150"/>
                            <a:pt x="57" y="149"/>
                          </a:cubicBezTo>
                          <a:cubicBezTo>
                            <a:pt x="57" y="105"/>
                            <a:pt x="57" y="105"/>
                            <a:pt x="57" y="105"/>
                          </a:cubicBezTo>
                          <a:cubicBezTo>
                            <a:pt x="57" y="104"/>
                            <a:pt x="57" y="104"/>
                            <a:pt x="59" y="104"/>
                          </a:cubicBezTo>
                          <a:cubicBezTo>
                            <a:pt x="117" y="104"/>
                            <a:pt x="117" y="104"/>
                            <a:pt x="117" y="104"/>
                          </a:cubicBezTo>
                          <a:cubicBezTo>
                            <a:pt x="119" y="104"/>
                            <a:pt x="119" y="104"/>
                            <a:pt x="119" y="105"/>
                          </a:cubicBezTo>
                          <a:cubicBezTo>
                            <a:pt x="119" y="149"/>
                            <a:pt x="119" y="149"/>
                            <a:pt x="119" y="149"/>
                          </a:cubicBezTo>
                          <a:cubicBezTo>
                            <a:pt x="119" y="150"/>
                            <a:pt x="119" y="151"/>
                            <a:pt x="117" y="151"/>
                          </a:cubicBezTo>
                          <a:lnTo>
                            <a:pt x="59" y="151"/>
                          </a:lnTo>
                          <a:close/>
                          <a:moveTo>
                            <a:pt x="130" y="175"/>
                          </a:moveTo>
                          <a:cubicBezTo>
                            <a:pt x="46" y="175"/>
                            <a:pt x="46" y="175"/>
                            <a:pt x="46" y="175"/>
                          </a:cubicBezTo>
                          <a:cubicBezTo>
                            <a:pt x="45" y="175"/>
                            <a:pt x="44" y="175"/>
                            <a:pt x="44" y="174"/>
                          </a:cubicBezTo>
                          <a:cubicBezTo>
                            <a:pt x="45" y="173"/>
                            <a:pt x="47" y="167"/>
                            <a:pt x="47" y="167"/>
                          </a:cubicBezTo>
                          <a:cubicBezTo>
                            <a:pt x="47" y="167"/>
                            <a:pt x="47" y="167"/>
                            <a:pt x="47" y="167"/>
                          </a:cubicBezTo>
                          <a:cubicBezTo>
                            <a:pt x="47" y="166"/>
                            <a:pt x="48" y="165"/>
                            <a:pt x="49" y="165"/>
                          </a:cubicBezTo>
                          <a:cubicBezTo>
                            <a:pt x="54" y="165"/>
                            <a:pt x="54" y="165"/>
                            <a:pt x="54" y="165"/>
                          </a:cubicBezTo>
                          <a:cubicBezTo>
                            <a:pt x="54" y="165"/>
                            <a:pt x="56" y="161"/>
                            <a:pt x="57" y="159"/>
                          </a:cubicBezTo>
                          <a:cubicBezTo>
                            <a:pt x="59" y="159"/>
                            <a:pt x="68" y="159"/>
                            <a:pt x="68" y="159"/>
                          </a:cubicBezTo>
                          <a:cubicBezTo>
                            <a:pt x="68" y="159"/>
                            <a:pt x="68" y="155"/>
                            <a:pt x="68" y="155"/>
                          </a:cubicBezTo>
                          <a:cubicBezTo>
                            <a:pt x="72" y="155"/>
                            <a:pt x="104" y="155"/>
                            <a:pt x="108" y="155"/>
                          </a:cubicBezTo>
                          <a:cubicBezTo>
                            <a:pt x="108" y="155"/>
                            <a:pt x="108" y="159"/>
                            <a:pt x="108" y="159"/>
                          </a:cubicBezTo>
                          <a:cubicBezTo>
                            <a:pt x="108" y="159"/>
                            <a:pt x="117" y="159"/>
                            <a:pt x="119" y="159"/>
                          </a:cubicBezTo>
                          <a:cubicBezTo>
                            <a:pt x="120" y="161"/>
                            <a:pt x="122" y="165"/>
                            <a:pt x="122" y="165"/>
                          </a:cubicBezTo>
                          <a:cubicBezTo>
                            <a:pt x="127" y="165"/>
                            <a:pt x="127" y="165"/>
                            <a:pt x="127" y="165"/>
                          </a:cubicBezTo>
                          <a:cubicBezTo>
                            <a:pt x="128" y="165"/>
                            <a:pt x="129" y="166"/>
                            <a:pt x="129" y="167"/>
                          </a:cubicBezTo>
                          <a:cubicBezTo>
                            <a:pt x="129" y="167"/>
                            <a:pt x="129" y="167"/>
                            <a:pt x="129" y="167"/>
                          </a:cubicBezTo>
                          <a:cubicBezTo>
                            <a:pt x="129" y="167"/>
                            <a:pt x="131" y="173"/>
                            <a:pt x="132" y="174"/>
                          </a:cubicBezTo>
                          <a:cubicBezTo>
                            <a:pt x="132" y="175"/>
                            <a:pt x="131" y="175"/>
                            <a:pt x="130" y="175"/>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123" name="Freeform 49"/>
                    <p:cNvSpPr/>
                    <p:nvPr/>
                  </p:nvSpPr>
                  <p:spPr bwMode="auto">
                    <a:xfrm>
                      <a:off x="6142038"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4" name="Freeform 50"/>
                    <p:cNvSpPr/>
                    <p:nvPr/>
                  </p:nvSpPr>
                  <p:spPr bwMode="auto">
                    <a:xfrm>
                      <a:off x="6188076"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5" name="Freeform 51"/>
                    <p:cNvSpPr/>
                    <p:nvPr/>
                  </p:nvSpPr>
                  <p:spPr bwMode="auto">
                    <a:xfrm>
                      <a:off x="6232526"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6" name="Freeform 52"/>
                    <p:cNvSpPr/>
                    <p:nvPr/>
                  </p:nvSpPr>
                  <p:spPr bwMode="auto">
                    <a:xfrm>
                      <a:off x="6278563"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7" name="Freeform 53"/>
                    <p:cNvSpPr/>
                    <p:nvPr/>
                  </p:nvSpPr>
                  <p:spPr bwMode="auto">
                    <a:xfrm>
                      <a:off x="6324601"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8" name="Freeform 54"/>
                    <p:cNvSpPr/>
                    <p:nvPr/>
                  </p:nvSpPr>
                  <p:spPr bwMode="auto">
                    <a:xfrm>
                      <a:off x="6370638"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9" name="Freeform 55"/>
                    <p:cNvSpPr/>
                    <p:nvPr/>
                  </p:nvSpPr>
                  <p:spPr bwMode="auto">
                    <a:xfrm>
                      <a:off x="6164263"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30" name="Freeform 56"/>
                    <p:cNvSpPr/>
                    <p:nvPr/>
                  </p:nvSpPr>
                  <p:spPr bwMode="auto">
                    <a:xfrm>
                      <a:off x="6210301"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31" name="Freeform 57"/>
                    <p:cNvSpPr/>
                    <p:nvPr/>
                  </p:nvSpPr>
                  <p:spPr bwMode="auto">
                    <a:xfrm>
                      <a:off x="6256338"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32" name="Freeform 58"/>
                    <p:cNvSpPr/>
                    <p:nvPr/>
                  </p:nvSpPr>
                  <p:spPr bwMode="auto">
                    <a:xfrm>
                      <a:off x="6300788" y="3721101"/>
                      <a:ext cx="31750" cy="7938"/>
                    </a:xfrm>
                    <a:custGeom>
                      <a:avLst/>
                      <a:gdLst>
                        <a:gd name="T0" fmla="*/ 31503930 w 8"/>
                        <a:gd name="T1" fmla="*/ 31505915 h 2"/>
                        <a:gd name="T2" fmla="*/ 94503861 w 8"/>
                        <a:gd name="T3" fmla="*/ 31505915 h 2"/>
                        <a:gd name="T4" fmla="*/ 126007783 w 8"/>
                        <a:gd name="T5" fmla="*/ 15752957 h 2"/>
                        <a:gd name="T6" fmla="*/ 94503861 w 8"/>
                        <a:gd name="T7" fmla="*/ 0 h 2"/>
                        <a:gd name="T8" fmla="*/ 31503930 w 8"/>
                        <a:gd name="T9" fmla="*/ 0 h 2"/>
                        <a:gd name="T10" fmla="*/ 0 w 8"/>
                        <a:gd name="T11" fmla="*/ 15752957 h 2"/>
                        <a:gd name="T12" fmla="*/ 31503930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33" name="Freeform 59"/>
                    <p:cNvSpPr/>
                    <p:nvPr/>
                  </p:nvSpPr>
                  <p:spPr bwMode="auto">
                    <a:xfrm>
                      <a:off x="6346826"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57" name="AutoShape 20"/>
                  <p:cNvSpPr>
                    <a:spLocks noChangeAspect="1" noChangeArrowheads="1" noTextEdit="1"/>
                  </p:cNvSpPr>
                  <p:nvPr/>
                </p:nvSpPr>
                <p:spPr bwMode="auto">
                  <a:xfrm>
                    <a:off x="11526520" y="5787390"/>
                    <a:ext cx="375920" cy="3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Freeform 35"/>
                  <p:cNvSpPr>
                    <a:spLocks noEditPoints="1"/>
                  </p:cNvSpPr>
                  <p:nvPr/>
                </p:nvSpPr>
                <p:spPr bwMode="auto">
                  <a:xfrm>
                    <a:off x="11528206" y="5953309"/>
                    <a:ext cx="186275" cy="154128"/>
                  </a:xfrm>
                  <a:custGeom>
                    <a:avLst/>
                    <a:gdLst>
                      <a:gd name="T0" fmla="*/ 1294279564 w 92"/>
                      <a:gd name="T1" fmla="*/ 964380690 h 76"/>
                      <a:gd name="T2" fmla="*/ 1236109117 w 92"/>
                      <a:gd name="T3" fmla="*/ 891320523 h 76"/>
                      <a:gd name="T4" fmla="*/ 1192479376 w 92"/>
                      <a:gd name="T5" fmla="*/ 891320523 h 76"/>
                      <a:gd name="T6" fmla="*/ 1148853448 w 92"/>
                      <a:gd name="T7" fmla="*/ 803650615 h 76"/>
                      <a:gd name="T8" fmla="*/ 1003431145 w 92"/>
                      <a:gd name="T9" fmla="*/ 803650615 h 76"/>
                      <a:gd name="T10" fmla="*/ 1003431145 w 92"/>
                      <a:gd name="T11" fmla="*/ 759813750 h 76"/>
                      <a:gd name="T12" fmla="*/ 1090683001 w 92"/>
                      <a:gd name="T13" fmla="*/ 759813750 h 76"/>
                      <a:gd name="T14" fmla="*/ 1163397966 w 92"/>
                      <a:gd name="T15" fmla="*/ 701367145 h 76"/>
                      <a:gd name="T16" fmla="*/ 1163397966 w 92"/>
                      <a:gd name="T17" fmla="*/ 58446620 h 76"/>
                      <a:gd name="T18" fmla="*/ 1090683001 w 92"/>
                      <a:gd name="T19" fmla="*/ 0 h 76"/>
                      <a:gd name="T20" fmla="*/ 247222550 w 92"/>
                      <a:gd name="T21" fmla="*/ 0 h 76"/>
                      <a:gd name="T22" fmla="*/ 174507586 w 92"/>
                      <a:gd name="T23" fmla="*/ 58446620 h 76"/>
                      <a:gd name="T24" fmla="*/ 174507586 w 92"/>
                      <a:gd name="T25" fmla="*/ 701367145 h 76"/>
                      <a:gd name="T26" fmla="*/ 247222550 w 92"/>
                      <a:gd name="T27" fmla="*/ 759813750 h 76"/>
                      <a:gd name="T28" fmla="*/ 334478280 w 92"/>
                      <a:gd name="T29" fmla="*/ 759813750 h 76"/>
                      <a:gd name="T30" fmla="*/ 334478280 w 92"/>
                      <a:gd name="T31" fmla="*/ 803650615 h 76"/>
                      <a:gd name="T32" fmla="*/ 189052104 w 92"/>
                      <a:gd name="T33" fmla="*/ 803650615 h 76"/>
                      <a:gd name="T34" fmla="*/ 145426176 w 92"/>
                      <a:gd name="T35" fmla="*/ 891320523 h 76"/>
                      <a:gd name="T36" fmla="*/ 101796404 w 92"/>
                      <a:gd name="T37" fmla="*/ 891320523 h 76"/>
                      <a:gd name="T38" fmla="*/ 43625943 w 92"/>
                      <a:gd name="T39" fmla="*/ 964380690 h 76"/>
                      <a:gd name="T40" fmla="*/ 0 w 92"/>
                      <a:gd name="T41" fmla="*/ 1052050837 h 76"/>
                      <a:gd name="T42" fmla="*/ 58170461 w 92"/>
                      <a:gd name="T43" fmla="*/ 1110497442 h 76"/>
                      <a:gd name="T44" fmla="*/ 1279735046 w 92"/>
                      <a:gd name="T45" fmla="*/ 1110497442 h 76"/>
                      <a:gd name="T46" fmla="*/ 1337905492 w 92"/>
                      <a:gd name="T47" fmla="*/ 1052050837 h 76"/>
                      <a:gd name="T48" fmla="*/ 1294279564 w 92"/>
                      <a:gd name="T49" fmla="*/ 964380690 h 76"/>
                      <a:gd name="T50" fmla="*/ 247222550 w 92"/>
                      <a:gd name="T51" fmla="*/ 715976885 h 76"/>
                      <a:gd name="T52" fmla="*/ 218137327 w 92"/>
                      <a:gd name="T53" fmla="*/ 701367145 h 76"/>
                      <a:gd name="T54" fmla="*/ 218137327 w 92"/>
                      <a:gd name="T55" fmla="*/ 58446620 h 76"/>
                      <a:gd name="T56" fmla="*/ 247222550 w 92"/>
                      <a:gd name="T57" fmla="*/ 29223310 h 76"/>
                      <a:gd name="T58" fmla="*/ 1090683001 w 92"/>
                      <a:gd name="T59" fmla="*/ 29223310 h 76"/>
                      <a:gd name="T60" fmla="*/ 1119768224 w 92"/>
                      <a:gd name="T61" fmla="*/ 58446620 h 76"/>
                      <a:gd name="T62" fmla="*/ 1119768224 w 92"/>
                      <a:gd name="T63" fmla="*/ 701367145 h 76"/>
                      <a:gd name="T64" fmla="*/ 1090683001 w 92"/>
                      <a:gd name="T65" fmla="*/ 715976885 h 76"/>
                      <a:gd name="T66" fmla="*/ 247222550 w 92"/>
                      <a:gd name="T67" fmla="*/ 715976885 h 76"/>
                      <a:gd name="T68" fmla="*/ 1119768224 w 92"/>
                      <a:gd name="T69" fmla="*/ 847483658 h 76"/>
                      <a:gd name="T70" fmla="*/ 1163397966 w 92"/>
                      <a:gd name="T71" fmla="*/ 935157388 h 76"/>
                      <a:gd name="T72" fmla="*/ 1236109117 w 92"/>
                      <a:gd name="T73" fmla="*/ 935157388 h 76"/>
                      <a:gd name="T74" fmla="*/ 1265194341 w 92"/>
                      <a:gd name="T75" fmla="*/ 964380690 h 76"/>
                      <a:gd name="T76" fmla="*/ 1265194341 w 92"/>
                      <a:gd name="T77" fmla="*/ 964380690 h 76"/>
                      <a:gd name="T78" fmla="*/ 1308820269 w 92"/>
                      <a:gd name="T79" fmla="*/ 1052050837 h 76"/>
                      <a:gd name="T80" fmla="*/ 1279735046 w 92"/>
                      <a:gd name="T81" fmla="*/ 1081274139 h 76"/>
                      <a:gd name="T82" fmla="*/ 58170461 w 92"/>
                      <a:gd name="T83" fmla="*/ 1081274139 h 76"/>
                      <a:gd name="T84" fmla="*/ 29085231 w 92"/>
                      <a:gd name="T85" fmla="*/ 1052050837 h 76"/>
                      <a:gd name="T86" fmla="*/ 72711181 w 92"/>
                      <a:gd name="T87" fmla="*/ 964380690 h 76"/>
                      <a:gd name="T88" fmla="*/ 72711181 w 92"/>
                      <a:gd name="T89" fmla="*/ 964380690 h 76"/>
                      <a:gd name="T90" fmla="*/ 101796404 w 92"/>
                      <a:gd name="T91" fmla="*/ 935157388 h 76"/>
                      <a:gd name="T92" fmla="*/ 174507586 w 92"/>
                      <a:gd name="T93" fmla="*/ 935157388 h 76"/>
                      <a:gd name="T94" fmla="*/ 218137327 w 92"/>
                      <a:gd name="T95" fmla="*/ 847483658 h 76"/>
                      <a:gd name="T96" fmla="*/ 378104208 w 92"/>
                      <a:gd name="T97" fmla="*/ 847483658 h 76"/>
                      <a:gd name="T98" fmla="*/ 378104208 w 92"/>
                      <a:gd name="T99" fmla="*/ 789037053 h 76"/>
                      <a:gd name="T100" fmla="*/ 959801165 w 92"/>
                      <a:gd name="T101" fmla="*/ 789037053 h 7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2"/>
                      <a:gd name="T154" fmla="*/ 0 h 76"/>
                      <a:gd name="T155" fmla="*/ 92 w 92"/>
                      <a:gd name="T156" fmla="*/ 76 h 7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2" h="76">
                        <a:moveTo>
                          <a:pt x="89" y="66"/>
                        </a:moveTo>
                        <a:cubicBezTo>
                          <a:pt x="89" y="63"/>
                          <a:pt x="88" y="61"/>
                          <a:pt x="85" y="61"/>
                        </a:cubicBezTo>
                        <a:cubicBezTo>
                          <a:pt x="82" y="61"/>
                          <a:pt x="82" y="61"/>
                          <a:pt x="82" y="61"/>
                        </a:cubicBezTo>
                        <a:cubicBezTo>
                          <a:pt x="79" y="55"/>
                          <a:pt x="79" y="55"/>
                          <a:pt x="79" y="55"/>
                        </a:cubicBezTo>
                        <a:cubicBezTo>
                          <a:pt x="69" y="55"/>
                          <a:pt x="69" y="55"/>
                          <a:pt x="69" y="55"/>
                        </a:cubicBezTo>
                        <a:cubicBezTo>
                          <a:pt x="69" y="52"/>
                          <a:pt x="69" y="52"/>
                          <a:pt x="69" y="52"/>
                        </a:cubicBezTo>
                        <a:cubicBezTo>
                          <a:pt x="75" y="52"/>
                          <a:pt x="75" y="52"/>
                          <a:pt x="75" y="52"/>
                        </a:cubicBezTo>
                        <a:cubicBezTo>
                          <a:pt x="78" y="52"/>
                          <a:pt x="80" y="50"/>
                          <a:pt x="80" y="48"/>
                        </a:cubicBezTo>
                        <a:cubicBezTo>
                          <a:pt x="80" y="4"/>
                          <a:pt x="80" y="4"/>
                          <a:pt x="80" y="4"/>
                        </a:cubicBezTo>
                        <a:cubicBezTo>
                          <a:pt x="80" y="2"/>
                          <a:pt x="78" y="0"/>
                          <a:pt x="75" y="0"/>
                        </a:cubicBezTo>
                        <a:cubicBezTo>
                          <a:pt x="17" y="0"/>
                          <a:pt x="17" y="0"/>
                          <a:pt x="17" y="0"/>
                        </a:cubicBezTo>
                        <a:cubicBezTo>
                          <a:pt x="14" y="0"/>
                          <a:pt x="12" y="2"/>
                          <a:pt x="12" y="4"/>
                        </a:cubicBezTo>
                        <a:cubicBezTo>
                          <a:pt x="12" y="48"/>
                          <a:pt x="12" y="48"/>
                          <a:pt x="12" y="48"/>
                        </a:cubicBezTo>
                        <a:cubicBezTo>
                          <a:pt x="12" y="50"/>
                          <a:pt x="14" y="52"/>
                          <a:pt x="17" y="52"/>
                        </a:cubicBezTo>
                        <a:cubicBezTo>
                          <a:pt x="23" y="52"/>
                          <a:pt x="23" y="52"/>
                          <a:pt x="23" y="52"/>
                        </a:cubicBezTo>
                        <a:cubicBezTo>
                          <a:pt x="23" y="55"/>
                          <a:pt x="23" y="55"/>
                          <a:pt x="23" y="55"/>
                        </a:cubicBezTo>
                        <a:cubicBezTo>
                          <a:pt x="13" y="55"/>
                          <a:pt x="13" y="55"/>
                          <a:pt x="13" y="55"/>
                        </a:cubicBezTo>
                        <a:cubicBezTo>
                          <a:pt x="10" y="61"/>
                          <a:pt x="10" y="61"/>
                          <a:pt x="10" y="61"/>
                        </a:cubicBezTo>
                        <a:cubicBezTo>
                          <a:pt x="7" y="61"/>
                          <a:pt x="7" y="61"/>
                          <a:pt x="7" y="61"/>
                        </a:cubicBezTo>
                        <a:cubicBezTo>
                          <a:pt x="4" y="61"/>
                          <a:pt x="3" y="63"/>
                          <a:pt x="3" y="66"/>
                        </a:cubicBezTo>
                        <a:cubicBezTo>
                          <a:pt x="0" y="72"/>
                          <a:pt x="0" y="72"/>
                          <a:pt x="0" y="72"/>
                        </a:cubicBezTo>
                        <a:cubicBezTo>
                          <a:pt x="0" y="75"/>
                          <a:pt x="1" y="76"/>
                          <a:pt x="4" y="76"/>
                        </a:cubicBezTo>
                        <a:cubicBezTo>
                          <a:pt x="88" y="76"/>
                          <a:pt x="88" y="76"/>
                          <a:pt x="88" y="76"/>
                        </a:cubicBezTo>
                        <a:cubicBezTo>
                          <a:pt x="91" y="76"/>
                          <a:pt x="92" y="75"/>
                          <a:pt x="92" y="72"/>
                        </a:cubicBezTo>
                        <a:lnTo>
                          <a:pt x="89" y="66"/>
                        </a:lnTo>
                        <a:close/>
                        <a:moveTo>
                          <a:pt x="17" y="49"/>
                        </a:moveTo>
                        <a:cubicBezTo>
                          <a:pt x="15" y="49"/>
                          <a:pt x="15" y="49"/>
                          <a:pt x="15" y="48"/>
                        </a:cubicBezTo>
                        <a:cubicBezTo>
                          <a:pt x="15" y="4"/>
                          <a:pt x="15" y="4"/>
                          <a:pt x="15" y="4"/>
                        </a:cubicBezTo>
                        <a:cubicBezTo>
                          <a:pt x="15" y="3"/>
                          <a:pt x="15" y="2"/>
                          <a:pt x="17" y="2"/>
                        </a:cubicBezTo>
                        <a:cubicBezTo>
                          <a:pt x="75" y="2"/>
                          <a:pt x="75" y="2"/>
                          <a:pt x="75" y="2"/>
                        </a:cubicBezTo>
                        <a:cubicBezTo>
                          <a:pt x="77" y="2"/>
                          <a:pt x="77" y="3"/>
                          <a:pt x="77" y="4"/>
                        </a:cubicBezTo>
                        <a:cubicBezTo>
                          <a:pt x="77" y="48"/>
                          <a:pt x="77" y="48"/>
                          <a:pt x="77" y="48"/>
                        </a:cubicBezTo>
                        <a:cubicBezTo>
                          <a:pt x="77" y="49"/>
                          <a:pt x="77" y="49"/>
                          <a:pt x="75" y="49"/>
                        </a:cubicBezTo>
                        <a:lnTo>
                          <a:pt x="17" y="49"/>
                        </a:lnTo>
                        <a:close/>
                        <a:moveTo>
                          <a:pt x="77" y="58"/>
                        </a:moveTo>
                        <a:cubicBezTo>
                          <a:pt x="78" y="59"/>
                          <a:pt x="80" y="64"/>
                          <a:pt x="80" y="64"/>
                        </a:cubicBezTo>
                        <a:cubicBezTo>
                          <a:pt x="85" y="64"/>
                          <a:pt x="85" y="64"/>
                          <a:pt x="85" y="64"/>
                        </a:cubicBezTo>
                        <a:cubicBezTo>
                          <a:pt x="86" y="64"/>
                          <a:pt x="87" y="65"/>
                          <a:pt x="87" y="66"/>
                        </a:cubicBezTo>
                        <a:cubicBezTo>
                          <a:pt x="87" y="66"/>
                          <a:pt x="87" y="66"/>
                          <a:pt x="87" y="66"/>
                        </a:cubicBezTo>
                        <a:cubicBezTo>
                          <a:pt x="87" y="66"/>
                          <a:pt x="89" y="71"/>
                          <a:pt x="90" y="72"/>
                        </a:cubicBezTo>
                        <a:cubicBezTo>
                          <a:pt x="90" y="73"/>
                          <a:pt x="89" y="74"/>
                          <a:pt x="88" y="74"/>
                        </a:cubicBezTo>
                        <a:cubicBezTo>
                          <a:pt x="4" y="74"/>
                          <a:pt x="4" y="74"/>
                          <a:pt x="4" y="74"/>
                        </a:cubicBezTo>
                        <a:cubicBezTo>
                          <a:pt x="3" y="74"/>
                          <a:pt x="2" y="73"/>
                          <a:pt x="2" y="72"/>
                        </a:cubicBezTo>
                        <a:cubicBezTo>
                          <a:pt x="3" y="71"/>
                          <a:pt x="5" y="66"/>
                          <a:pt x="5" y="66"/>
                        </a:cubicBezTo>
                        <a:cubicBezTo>
                          <a:pt x="5" y="66"/>
                          <a:pt x="5" y="66"/>
                          <a:pt x="5" y="66"/>
                        </a:cubicBezTo>
                        <a:cubicBezTo>
                          <a:pt x="5" y="65"/>
                          <a:pt x="6" y="64"/>
                          <a:pt x="7" y="64"/>
                        </a:cubicBezTo>
                        <a:cubicBezTo>
                          <a:pt x="12" y="64"/>
                          <a:pt x="12" y="64"/>
                          <a:pt x="12" y="64"/>
                        </a:cubicBezTo>
                        <a:cubicBezTo>
                          <a:pt x="12" y="64"/>
                          <a:pt x="14" y="59"/>
                          <a:pt x="15" y="58"/>
                        </a:cubicBezTo>
                        <a:cubicBezTo>
                          <a:pt x="17" y="58"/>
                          <a:pt x="26" y="58"/>
                          <a:pt x="26" y="58"/>
                        </a:cubicBezTo>
                        <a:cubicBezTo>
                          <a:pt x="26" y="58"/>
                          <a:pt x="26" y="54"/>
                          <a:pt x="26" y="54"/>
                        </a:cubicBezTo>
                        <a:cubicBezTo>
                          <a:pt x="30" y="54"/>
                          <a:pt x="62" y="54"/>
                          <a:pt x="66" y="54"/>
                        </a:cubicBezTo>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2">
                          <a:lumMod val="60000"/>
                          <a:lumOff val="40000"/>
                        </a:schemeClr>
                      </a:solidFill>
                      <a:latin typeface="微软雅黑" panose="020B0503020204020204" pitchFamily="34" charset="-122"/>
                      <a:ea typeface="微软雅黑" panose="020B0503020204020204" pitchFamily="34" charset="-122"/>
                    </a:endParaRPr>
                  </a:p>
                </p:txBody>
              </p:sp>
              <p:grpSp>
                <p:nvGrpSpPr>
                  <p:cNvPr id="59" name="组合 83"/>
                  <p:cNvGrpSpPr/>
                  <p:nvPr/>
                </p:nvGrpSpPr>
                <p:grpSpPr bwMode="auto">
                  <a:xfrm>
                    <a:off x="11552649" y="5787390"/>
                    <a:ext cx="348105" cy="361315"/>
                    <a:chOff x="5791201" y="3090863"/>
                    <a:chExt cx="655637" cy="681038"/>
                  </a:xfrm>
                </p:grpSpPr>
                <p:sp>
                  <p:nvSpPr>
                    <p:cNvPr id="60" name="Freeform 22"/>
                    <p:cNvSpPr/>
                    <p:nvPr/>
                  </p:nvSpPr>
                  <p:spPr bwMode="auto">
                    <a:xfrm>
                      <a:off x="6008688" y="3113088"/>
                      <a:ext cx="212725" cy="157162"/>
                    </a:xfrm>
                    <a:custGeom>
                      <a:avLst/>
                      <a:gdLst>
                        <a:gd name="T0" fmla="*/ 735922174 w 56"/>
                        <a:gd name="T1" fmla="*/ 0 h 41"/>
                        <a:gd name="T2" fmla="*/ 57720649 w 56"/>
                        <a:gd name="T3" fmla="*/ 0 h 41"/>
                        <a:gd name="T4" fmla="*/ 0 w 56"/>
                        <a:gd name="T5" fmla="*/ 73467955 h 41"/>
                        <a:gd name="T6" fmla="*/ 0 w 56"/>
                        <a:gd name="T7" fmla="*/ 528976202 h 41"/>
                        <a:gd name="T8" fmla="*/ 57720649 w 56"/>
                        <a:gd name="T9" fmla="*/ 602444127 h 41"/>
                        <a:gd name="T10" fmla="*/ 735922174 w 56"/>
                        <a:gd name="T11" fmla="*/ 602444127 h 41"/>
                        <a:gd name="T12" fmla="*/ 808070118 w 56"/>
                        <a:gd name="T13" fmla="*/ 528976202 h 41"/>
                        <a:gd name="T14" fmla="*/ 808070118 w 56"/>
                        <a:gd name="T15" fmla="*/ 73467955 h 41"/>
                        <a:gd name="T16" fmla="*/ 735922174 w 56"/>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41"/>
                        <a:gd name="T29" fmla="*/ 56 w 56"/>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41">
                          <a:moveTo>
                            <a:pt x="51" y="0"/>
                          </a:moveTo>
                          <a:cubicBezTo>
                            <a:pt x="4" y="0"/>
                            <a:pt x="4" y="0"/>
                            <a:pt x="4" y="0"/>
                          </a:cubicBezTo>
                          <a:cubicBezTo>
                            <a:pt x="2" y="0"/>
                            <a:pt x="0" y="2"/>
                            <a:pt x="0" y="5"/>
                          </a:cubicBezTo>
                          <a:cubicBezTo>
                            <a:pt x="0" y="36"/>
                            <a:pt x="0" y="36"/>
                            <a:pt x="0" y="36"/>
                          </a:cubicBezTo>
                          <a:cubicBezTo>
                            <a:pt x="0" y="39"/>
                            <a:pt x="2" y="41"/>
                            <a:pt x="4" y="41"/>
                          </a:cubicBezTo>
                          <a:cubicBezTo>
                            <a:pt x="51" y="41"/>
                            <a:pt x="51" y="41"/>
                            <a:pt x="51" y="41"/>
                          </a:cubicBezTo>
                          <a:cubicBezTo>
                            <a:pt x="54" y="41"/>
                            <a:pt x="56" y="39"/>
                            <a:pt x="56" y="36"/>
                          </a:cubicBezTo>
                          <a:cubicBezTo>
                            <a:pt x="56" y="5"/>
                            <a:pt x="56" y="5"/>
                            <a:pt x="56" y="5"/>
                          </a:cubicBezTo>
                          <a:cubicBezTo>
                            <a:pt x="56" y="2"/>
                            <a:pt x="54" y="0"/>
                            <a:pt x="51"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1" name="Freeform 23"/>
                    <p:cNvSpPr/>
                    <p:nvPr/>
                  </p:nvSpPr>
                  <p:spPr bwMode="auto">
                    <a:xfrm>
                      <a:off x="5984876" y="3351213"/>
                      <a:ext cx="31750" cy="11113"/>
                    </a:xfrm>
                    <a:custGeom>
                      <a:avLst/>
                      <a:gdLst>
                        <a:gd name="T0" fmla="*/ 94503861 w 8"/>
                        <a:gd name="T1" fmla="*/ 0 h 3"/>
                        <a:gd name="T2" fmla="*/ 15751965 w 8"/>
                        <a:gd name="T3" fmla="*/ 0 h 3"/>
                        <a:gd name="T4" fmla="*/ 0 w 8"/>
                        <a:gd name="T5" fmla="*/ 13720850 h 3"/>
                        <a:gd name="T6" fmla="*/ 15751965 w 8"/>
                        <a:gd name="T7" fmla="*/ 41166258 h 3"/>
                        <a:gd name="T8" fmla="*/ 94503861 w 8"/>
                        <a:gd name="T9" fmla="*/ 41166258 h 3"/>
                        <a:gd name="T10" fmla="*/ 126007783 w 8"/>
                        <a:gd name="T11" fmla="*/ 13720850 h 3"/>
                        <a:gd name="T12" fmla="*/ 94503861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2" name="Freeform 24"/>
                    <p:cNvSpPr/>
                    <p:nvPr/>
                  </p:nvSpPr>
                  <p:spPr bwMode="auto">
                    <a:xfrm>
                      <a:off x="6030913" y="3351213"/>
                      <a:ext cx="30163" cy="11113"/>
                    </a:xfrm>
                    <a:custGeom>
                      <a:avLst/>
                      <a:gdLst>
                        <a:gd name="T0" fmla="*/ 85293412 w 8"/>
                        <a:gd name="T1" fmla="*/ 0 h 3"/>
                        <a:gd name="T2" fmla="*/ 14214311 w 8"/>
                        <a:gd name="T3" fmla="*/ 0 h 3"/>
                        <a:gd name="T4" fmla="*/ 0 w 8"/>
                        <a:gd name="T5" fmla="*/ 13720850 h 3"/>
                        <a:gd name="T6" fmla="*/ 14214311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3" name="Freeform 25"/>
                    <p:cNvSpPr/>
                    <p:nvPr/>
                  </p:nvSpPr>
                  <p:spPr bwMode="auto">
                    <a:xfrm>
                      <a:off x="6076951"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4" name="Freeform 26"/>
                    <p:cNvSpPr/>
                    <p:nvPr/>
                  </p:nvSpPr>
                  <p:spPr bwMode="auto">
                    <a:xfrm>
                      <a:off x="6122988"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5" name="Freeform 27"/>
                    <p:cNvSpPr/>
                    <p:nvPr/>
                  </p:nvSpPr>
                  <p:spPr bwMode="auto">
                    <a:xfrm>
                      <a:off x="6169026"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6" name="Freeform 28"/>
                    <p:cNvSpPr/>
                    <p:nvPr/>
                  </p:nvSpPr>
                  <p:spPr bwMode="auto">
                    <a:xfrm>
                      <a:off x="6213476" y="3351213"/>
                      <a:ext cx="30163" cy="11113"/>
                    </a:xfrm>
                    <a:custGeom>
                      <a:avLst/>
                      <a:gdLst>
                        <a:gd name="T0" fmla="*/ 85293412 w 8"/>
                        <a:gd name="T1" fmla="*/ 0 h 3"/>
                        <a:gd name="T2" fmla="*/ 28432392 w 8"/>
                        <a:gd name="T3" fmla="*/ 0 h 3"/>
                        <a:gd name="T4" fmla="*/ 0 w 8"/>
                        <a:gd name="T5" fmla="*/ 13720850 h 3"/>
                        <a:gd name="T6" fmla="*/ 28432392 w 8"/>
                        <a:gd name="T7" fmla="*/ 41166258 h 3"/>
                        <a:gd name="T8" fmla="*/ 85293412 w 8"/>
                        <a:gd name="T9" fmla="*/ 41166258 h 3"/>
                        <a:gd name="T10" fmla="*/ 113725796 w 8"/>
                        <a:gd name="T11" fmla="*/ 13720850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7" name="Freeform 29"/>
                    <p:cNvSpPr/>
                    <p:nvPr/>
                  </p:nvSpPr>
                  <p:spPr bwMode="auto">
                    <a:xfrm>
                      <a:off x="6008688" y="3335338"/>
                      <a:ext cx="30163" cy="7938"/>
                    </a:xfrm>
                    <a:custGeom>
                      <a:avLst/>
                      <a:gdLst>
                        <a:gd name="T0" fmla="*/ 14214311 w 8"/>
                        <a:gd name="T1" fmla="*/ 31505915 h 2"/>
                        <a:gd name="T2" fmla="*/ 85293412 w 8"/>
                        <a:gd name="T3" fmla="*/ 31505915 h 2"/>
                        <a:gd name="T4" fmla="*/ 113725796 w 8"/>
                        <a:gd name="T5" fmla="*/ 15752957 h 2"/>
                        <a:gd name="T6" fmla="*/ 85293412 w 8"/>
                        <a:gd name="T7" fmla="*/ 0 h 2"/>
                        <a:gd name="T8" fmla="*/ 14214311 w 8"/>
                        <a:gd name="T9" fmla="*/ 0 h 2"/>
                        <a:gd name="T10" fmla="*/ 0 w 8"/>
                        <a:gd name="T11" fmla="*/ 15752957 h 2"/>
                        <a:gd name="T12" fmla="*/ 14214311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8" name="Freeform 30"/>
                    <p:cNvSpPr/>
                    <p:nvPr/>
                  </p:nvSpPr>
                  <p:spPr bwMode="auto">
                    <a:xfrm>
                      <a:off x="6054726" y="3335338"/>
                      <a:ext cx="30163" cy="7938"/>
                    </a:xfrm>
                    <a:custGeom>
                      <a:avLst/>
                      <a:gdLst>
                        <a:gd name="T0" fmla="*/ 14214311 w 8"/>
                        <a:gd name="T1" fmla="*/ 31505915 h 2"/>
                        <a:gd name="T2" fmla="*/ 85293412 w 8"/>
                        <a:gd name="T3" fmla="*/ 31505915 h 2"/>
                        <a:gd name="T4" fmla="*/ 113725796 w 8"/>
                        <a:gd name="T5" fmla="*/ 15752957 h 2"/>
                        <a:gd name="T6" fmla="*/ 85293412 w 8"/>
                        <a:gd name="T7" fmla="*/ 0 h 2"/>
                        <a:gd name="T8" fmla="*/ 14214311 w 8"/>
                        <a:gd name="T9" fmla="*/ 0 h 2"/>
                        <a:gd name="T10" fmla="*/ 0 w 8"/>
                        <a:gd name="T11" fmla="*/ 15752957 h 2"/>
                        <a:gd name="T12" fmla="*/ 14214311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9" name="Freeform 31"/>
                    <p:cNvSpPr/>
                    <p:nvPr/>
                  </p:nvSpPr>
                  <p:spPr bwMode="auto">
                    <a:xfrm>
                      <a:off x="6099176" y="3335338"/>
                      <a:ext cx="31750" cy="7938"/>
                    </a:xfrm>
                    <a:custGeom>
                      <a:avLst/>
                      <a:gdLst>
                        <a:gd name="T0" fmla="*/ 31503930 w 8"/>
                        <a:gd name="T1" fmla="*/ 31505915 h 2"/>
                        <a:gd name="T2" fmla="*/ 94503861 w 8"/>
                        <a:gd name="T3" fmla="*/ 31505915 h 2"/>
                        <a:gd name="T4" fmla="*/ 126007783 w 8"/>
                        <a:gd name="T5" fmla="*/ 15752957 h 2"/>
                        <a:gd name="T6" fmla="*/ 94503861 w 8"/>
                        <a:gd name="T7" fmla="*/ 0 h 2"/>
                        <a:gd name="T8" fmla="*/ 31503930 w 8"/>
                        <a:gd name="T9" fmla="*/ 0 h 2"/>
                        <a:gd name="T10" fmla="*/ 0 w 8"/>
                        <a:gd name="T11" fmla="*/ 15752957 h 2"/>
                        <a:gd name="T12" fmla="*/ 31503930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0" name="Freeform 32"/>
                    <p:cNvSpPr/>
                    <p:nvPr/>
                  </p:nvSpPr>
                  <p:spPr bwMode="auto">
                    <a:xfrm>
                      <a:off x="6145213" y="3335338"/>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1" name="Freeform 33"/>
                    <p:cNvSpPr/>
                    <p:nvPr/>
                  </p:nvSpPr>
                  <p:spPr bwMode="auto">
                    <a:xfrm>
                      <a:off x="6191251" y="3335338"/>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2" name="Freeform 34"/>
                    <p:cNvSpPr/>
                    <p:nvPr/>
                  </p:nvSpPr>
                  <p:spPr bwMode="auto">
                    <a:xfrm>
                      <a:off x="5815013" y="3427413"/>
                      <a:ext cx="212725" cy="152400"/>
                    </a:xfrm>
                    <a:custGeom>
                      <a:avLst/>
                      <a:gdLst>
                        <a:gd name="T0" fmla="*/ 750349484 w 56"/>
                        <a:gd name="T1" fmla="*/ 0 h 40"/>
                        <a:gd name="T2" fmla="*/ 57720649 w 56"/>
                        <a:gd name="T3" fmla="*/ 0 h 40"/>
                        <a:gd name="T4" fmla="*/ 0 w 56"/>
                        <a:gd name="T5" fmla="*/ 58064393 h 40"/>
                        <a:gd name="T6" fmla="*/ 0 w 56"/>
                        <a:gd name="T7" fmla="*/ 522579639 h 40"/>
                        <a:gd name="T8" fmla="*/ 57720649 w 56"/>
                        <a:gd name="T9" fmla="*/ 580644017 h 40"/>
                        <a:gd name="T10" fmla="*/ 750349484 w 56"/>
                        <a:gd name="T11" fmla="*/ 580644017 h 40"/>
                        <a:gd name="T12" fmla="*/ 808070118 w 56"/>
                        <a:gd name="T13" fmla="*/ 522579639 h 40"/>
                        <a:gd name="T14" fmla="*/ 808070118 w 56"/>
                        <a:gd name="T15" fmla="*/ 58064393 h 40"/>
                        <a:gd name="T16" fmla="*/ 750349484 w 56"/>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40"/>
                        <a:gd name="T29" fmla="*/ 56 w 56"/>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40">
                          <a:moveTo>
                            <a:pt x="52" y="0"/>
                          </a:moveTo>
                          <a:cubicBezTo>
                            <a:pt x="4" y="0"/>
                            <a:pt x="4" y="0"/>
                            <a:pt x="4" y="0"/>
                          </a:cubicBezTo>
                          <a:cubicBezTo>
                            <a:pt x="2" y="0"/>
                            <a:pt x="0" y="2"/>
                            <a:pt x="0" y="4"/>
                          </a:cubicBezTo>
                          <a:cubicBezTo>
                            <a:pt x="0" y="36"/>
                            <a:pt x="0" y="36"/>
                            <a:pt x="0" y="36"/>
                          </a:cubicBezTo>
                          <a:cubicBezTo>
                            <a:pt x="0" y="38"/>
                            <a:pt x="2" y="40"/>
                            <a:pt x="4" y="40"/>
                          </a:cubicBezTo>
                          <a:cubicBezTo>
                            <a:pt x="52" y="40"/>
                            <a:pt x="52" y="40"/>
                            <a:pt x="52" y="40"/>
                          </a:cubicBezTo>
                          <a:cubicBezTo>
                            <a:pt x="54" y="40"/>
                            <a:pt x="56" y="38"/>
                            <a:pt x="56" y="36"/>
                          </a:cubicBezTo>
                          <a:cubicBezTo>
                            <a:pt x="56" y="4"/>
                            <a:pt x="56" y="4"/>
                            <a:pt x="56" y="4"/>
                          </a:cubicBezTo>
                          <a:cubicBezTo>
                            <a:pt x="56" y="2"/>
                            <a:pt x="54" y="0"/>
                            <a:pt x="52"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3" name="Freeform 36"/>
                    <p:cNvSpPr/>
                    <p:nvPr/>
                  </p:nvSpPr>
                  <p:spPr bwMode="auto">
                    <a:xfrm>
                      <a:off x="5791201"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4" name="Freeform 37"/>
                    <p:cNvSpPr/>
                    <p:nvPr/>
                  </p:nvSpPr>
                  <p:spPr bwMode="auto">
                    <a:xfrm>
                      <a:off x="5837238"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5" name="Freeform 38"/>
                    <p:cNvSpPr/>
                    <p:nvPr/>
                  </p:nvSpPr>
                  <p:spPr bwMode="auto">
                    <a:xfrm>
                      <a:off x="5883276"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6" name="Freeform 39"/>
                    <p:cNvSpPr/>
                    <p:nvPr/>
                  </p:nvSpPr>
                  <p:spPr bwMode="auto">
                    <a:xfrm>
                      <a:off x="5929313"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7" name="Freeform 40"/>
                    <p:cNvSpPr/>
                    <p:nvPr/>
                  </p:nvSpPr>
                  <p:spPr bwMode="auto">
                    <a:xfrm>
                      <a:off x="5973763"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8" name="Freeform 41"/>
                    <p:cNvSpPr/>
                    <p:nvPr/>
                  </p:nvSpPr>
                  <p:spPr bwMode="auto">
                    <a:xfrm>
                      <a:off x="6019801" y="3660776"/>
                      <a:ext cx="30163" cy="11113"/>
                    </a:xfrm>
                    <a:custGeom>
                      <a:avLst/>
                      <a:gdLst>
                        <a:gd name="T0" fmla="*/ 85293412 w 8"/>
                        <a:gd name="T1" fmla="*/ 0 h 3"/>
                        <a:gd name="T2" fmla="*/ 28432392 w 8"/>
                        <a:gd name="T3" fmla="*/ 0 h 3"/>
                        <a:gd name="T4" fmla="*/ 0 w 8"/>
                        <a:gd name="T5" fmla="*/ 27445404 h 3"/>
                        <a:gd name="T6" fmla="*/ 28432392 w 8"/>
                        <a:gd name="T7" fmla="*/ 41166258 h 3"/>
                        <a:gd name="T8" fmla="*/ 85293412 w 8"/>
                        <a:gd name="T9" fmla="*/ 41166258 h 3"/>
                        <a:gd name="T10" fmla="*/ 113725796 w 8"/>
                        <a:gd name="T11" fmla="*/ 27445404 h 3"/>
                        <a:gd name="T12" fmla="*/ 85293412 w 8"/>
                        <a:gd name="T13" fmla="*/ 0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9" name="Freeform 42"/>
                    <p:cNvSpPr/>
                    <p:nvPr/>
                  </p:nvSpPr>
                  <p:spPr bwMode="auto">
                    <a:xfrm>
                      <a:off x="5815013"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0" name="Freeform 43"/>
                    <p:cNvSpPr/>
                    <p:nvPr/>
                  </p:nvSpPr>
                  <p:spPr bwMode="auto">
                    <a:xfrm>
                      <a:off x="5859463" y="3644901"/>
                      <a:ext cx="31750" cy="11113"/>
                    </a:xfrm>
                    <a:custGeom>
                      <a:avLst/>
                      <a:gdLst>
                        <a:gd name="T0" fmla="*/ 31503930 w 8"/>
                        <a:gd name="T1" fmla="*/ 41166258 h 3"/>
                        <a:gd name="T2" fmla="*/ 94503861 w 8"/>
                        <a:gd name="T3" fmla="*/ 41166258 h 3"/>
                        <a:gd name="T4" fmla="*/ 126007783 w 8"/>
                        <a:gd name="T5" fmla="*/ 27445404 h 3"/>
                        <a:gd name="T6" fmla="*/ 94503861 w 8"/>
                        <a:gd name="T7" fmla="*/ 0 h 3"/>
                        <a:gd name="T8" fmla="*/ 31503930 w 8"/>
                        <a:gd name="T9" fmla="*/ 0 h 3"/>
                        <a:gd name="T10" fmla="*/ 0 w 8"/>
                        <a:gd name="T11" fmla="*/ 27445404 h 3"/>
                        <a:gd name="T12" fmla="*/ 31503930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1" name="Freeform 44"/>
                    <p:cNvSpPr/>
                    <p:nvPr/>
                  </p:nvSpPr>
                  <p:spPr bwMode="auto">
                    <a:xfrm>
                      <a:off x="5905501"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2" name="Freeform 45"/>
                    <p:cNvSpPr/>
                    <p:nvPr/>
                  </p:nvSpPr>
                  <p:spPr bwMode="auto">
                    <a:xfrm>
                      <a:off x="5951538"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3" name="Freeform 46"/>
                    <p:cNvSpPr/>
                    <p:nvPr/>
                  </p:nvSpPr>
                  <p:spPr bwMode="auto">
                    <a:xfrm>
                      <a:off x="5997576" y="3644901"/>
                      <a:ext cx="30163" cy="11113"/>
                    </a:xfrm>
                    <a:custGeom>
                      <a:avLst/>
                      <a:gdLst>
                        <a:gd name="T0" fmla="*/ 28432392 w 8"/>
                        <a:gd name="T1" fmla="*/ 41166258 h 3"/>
                        <a:gd name="T2" fmla="*/ 85293412 w 8"/>
                        <a:gd name="T3" fmla="*/ 41166258 h 3"/>
                        <a:gd name="T4" fmla="*/ 113725796 w 8"/>
                        <a:gd name="T5" fmla="*/ 27445404 h 3"/>
                        <a:gd name="T6" fmla="*/ 85293412 w 8"/>
                        <a:gd name="T7" fmla="*/ 0 h 3"/>
                        <a:gd name="T8" fmla="*/ 28432392 w 8"/>
                        <a:gd name="T9" fmla="*/ 0 h 3"/>
                        <a:gd name="T10" fmla="*/ 0 w 8"/>
                        <a:gd name="T11" fmla="*/ 27445404 h 3"/>
                        <a:gd name="T12" fmla="*/ 28432392 w 8"/>
                        <a:gd name="T13" fmla="*/ 41166258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4" name="Freeform 47"/>
                    <p:cNvSpPr/>
                    <p:nvPr/>
                  </p:nvSpPr>
                  <p:spPr bwMode="auto">
                    <a:xfrm>
                      <a:off x="6164263" y="3500438"/>
                      <a:ext cx="212725" cy="152400"/>
                    </a:xfrm>
                    <a:custGeom>
                      <a:avLst/>
                      <a:gdLst>
                        <a:gd name="T0" fmla="*/ 750349484 w 56"/>
                        <a:gd name="T1" fmla="*/ 0 h 40"/>
                        <a:gd name="T2" fmla="*/ 57720649 w 56"/>
                        <a:gd name="T3" fmla="*/ 0 h 40"/>
                        <a:gd name="T4" fmla="*/ 0 w 56"/>
                        <a:gd name="T5" fmla="*/ 72580502 h 40"/>
                        <a:gd name="T6" fmla="*/ 0 w 56"/>
                        <a:gd name="T7" fmla="*/ 522579639 h 40"/>
                        <a:gd name="T8" fmla="*/ 57720649 w 56"/>
                        <a:gd name="T9" fmla="*/ 580644017 h 40"/>
                        <a:gd name="T10" fmla="*/ 750349484 w 56"/>
                        <a:gd name="T11" fmla="*/ 580644017 h 40"/>
                        <a:gd name="T12" fmla="*/ 808070118 w 56"/>
                        <a:gd name="T13" fmla="*/ 522579639 h 40"/>
                        <a:gd name="T14" fmla="*/ 808070118 w 56"/>
                        <a:gd name="T15" fmla="*/ 72580502 h 40"/>
                        <a:gd name="T16" fmla="*/ 750349484 w 56"/>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40"/>
                        <a:gd name="T29" fmla="*/ 56 w 56"/>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40">
                          <a:moveTo>
                            <a:pt x="52" y="0"/>
                          </a:moveTo>
                          <a:cubicBezTo>
                            <a:pt x="4" y="0"/>
                            <a:pt x="4" y="0"/>
                            <a:pt x="4" y="0"/>
                          </a:cubicBezTo>
                          <a:cubicBezTo>
                            <a:pt x="2" y="0"/>
                            <a:pt x="0" y="2"/>
                            <a:pt x="0" y="5"/>
                          </a:cubicBezTo>
                          <a:cubicBezTo>
                            <a:pt x="0" y="36"/>
                            <a:pt x="0" y="36"/>
                            <a:pt x="0" y="36"/>
                          </a:cubicBezTo>
                          <a:cubicBezTo>
                            <a:pt x="0" y="38"/>
                            <a:pt x="2" y="40"/>
                            <a:pt x="4" y="40"/>
                          </a:cubicBezTo>
                          <a:cubicBezTo>
                            <a:pt x="52" y="40"/>
                            <a:pt x="52" y="40"/>
                            <a:pt x="52" y="40"/>
                          </a:cubicBezTo>
                          <a:cubicBezTo>
                            <a:pt x="54" y="40"/>
                            <a:pt x="56" y="38"/>
                            <a:pt x="56" y="36"/>
                          </a:cubicBezTo>
                          <a:cubicBezTo>
                            <a:pt x="56" y="5"/>
                            <a:pt x="56" y="5"/>
                            <a:pt x="56" y="5"/>
                          </a:cubicBezTo>
                          <a:cubicBezTo>
                            <a:pt x="56" y="2"/>
                            <a:pt x="54" y="0"/>
                            <a:pt x="52"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5" name="Freeform 48"/>
                    <p:cNvSpPr>
                      <a:spLocks noEditPoints="1"/>
                    </p:cNvSpPr>
                    <p:nvPr/>
                  </p:nvSpPr>
                  <p:spPr bwMode="auto">
                    <a:xfrm>
                      <a:off x="5935663" y="3090863"/>
                      <a:ext cx="511175" cy="681038"/>
                    </a:xfrm>
                    <a:custGeom>
                      <a:avLst/>
                      <a:gdLst>
                        <a:gd name="T0" fmla="*/ 1848133774 w 134"/>
                        <a:gd name="T1" fmla="*/ 2147483647 h 178"/>
                        <a:gd name="T2" fmla="*/ 1760818257 w 134"/>
                        <a:gd name="T3" fmla="*/ 2147483647 h 178"/>
                        <a:gd name="T4" fmla="*/ 1615297482 w 134"/>
                        <a:gd name="T5" fmla="*/ 2147483647 h 178"/>
                        <a:gd name="T6" fmla="*/ 1775371479 w 134"/>
                        <a:gd name="T7" fmla="*/ 2147483647 h 178"/>
                        <a:gd name="T8" fmla="*/ 1702609184 w 134"/>
                        <a:gd name="T9" fmla="*/ 1478510513 h 178"/>
                        <a:gd name="T10" fmla="*/ 785820816 w 134"/>
                        <a:gd name="T11" fmla="*/ 1537064457 h 178"/>
                        <a:gd name="T12" fmla="*/ 669402670 w 134"/>
                        <a:gd name="T13" fmla="*/ 1639533858 h 178"/>
                        <a:gd name="T14" fmla="*/ 1295149488 w 134"/>
                        <a:gd name="T15" fmla="*/ 1127179199 h 178"/>
                        <a:gd name="T16" fmla="*/ 1309698896 w 134"/>
                        <a:gd name="T17" fmla="*/ 966155614 h 178"/>
                        <a:gd name="T18" fmla="*/ 1207833972 w 134"/>
                        <a:gd name="T19" fmla="*/ 907597845 h 178"/>
                        <a:gd name="T20" fmla="*/ 1018657346 w 134"/>
                        <a:gd name="T21" fmla="*/ 805128443 h 178"/>
                        <a:gd name="T22" fmla="*/ 1105969048 w 134"/>
                        <a:gd name="T23" fmla="*/ 775851471 h 178"/>
                        <a:gd name="T24" fmla="*/ 1178731343 w 134"/>
                        <a:gd name="T25" fmla="*/ 58553959 h 178"/>
                        <a:gd name="T26" fmla="*/ 247389573 w 134"/>
                        <a:gd name="T27" fmla="*/ 0 h 178"/>
                        <a:gd name="T28" fmla="*/ 189180500 w 134"/>
                        <a:gd name="T29" fmla="*/ 717297528 h 178"/>
                        <a:gd name="T30" fmla="*/ 349254557 w 134"/>
                        <a:gd name="T31" fmla="*/ 775851471 h 178"/>
                        <a:gd name="T32" fmla="*/ 203729907 w 134"/>
                        <a:gd name="T33" fmla="*/ 805128443 h 178"/>
                        <a:gd name="T34" fmla="*/ 116418176 w 134"/>
                        <a:gd name="T35" fmla="*/ 907597845 h 178"/>
                        <a:gd name="T36" fmla="*/ 0 w 134"/>
                        <a:gd name="T37" fmla="*/ 1068625255 h 178"/>
                        <a:gd name="T38" fmla="*/ 596640375 w 134"/>
                        <a:gd name="T39" fmla="*/ 1127179199 h 178"/>
                        <a:gd name="T40" fmla="*/ 436566259 w 134"/>
                        <a:gd name="T41" fmla="*/ 1639533858 h 178"/>
                        <a:gd name="T42" fmla="*/ 785820816 w 134"/>
                        <a:gd name="T43" fmla="*/ 1698087802 h 178"/>
                        <a:gd name="T44" fmla="*/ 858583110 w 134"/>
                        <a:gd name="T45" fmla="*/ 2147483647 h 178"/>
                        <a:gd name="T46" fmla="*/ 945894812 w 134"/>
                        <a:gd name="T47" fmla="*/ 2147483647 h 178"/>
                        <a:gd name="T48" fmla="*/ 756714372 w 134"/>
                        <a:gd name="T49" fmla="*/ 2147483647 h 178"/>
                        <a:gd name="T50" fmla="*/ 654849448 w 134"/>
                        <a:gd name="T51" fmla="*/ 2147483647 h 178"/>
                        <a:gd name="T52" fmla="*/ 669402670 w 134"/>
                        <a:gd name="T53" fmla="*/ 2147483647 h 178"/>
                        <a:gd name="T54" fmla="*/ 1949998698 w 134"/>
                        <a:gd name="T55" fmla="*/ 2147483647 h 178"/>
                        <a:gd name="T56" fmla="*/ 247389573 w 134"/>
                        <a:gd name="T57" fmla="*/ 731936014 h 178"/>
                        <a:gd name="T58" fmla="*/ 218283129 w 134"/>
                        <a:gd name="T59" fmla="*/ 58553959 h 178"/>
                        <a:gd name="T60" fmla="*/ 1105969048 w 134"/>
                        <a:gd name="T61" fmla="*/ 43915473 h 178"/>
                        <a:gd name="T62" fmla="*/ 1135075492 w 134"/>
                        <a:gd name="T63" fmla="*/ 717297528 h 178"/>
                        <a:gd name="T64" fmla="*/ 247389573 w 134"/>
                        <a:gd name="T65" fmla="*/ 731936014 h 178"/>
                        <a:gd name="T66" fmla="*/ 87311732 w 134"/>
                        <a:gd name="T67" fmla="*/ 980794100 h 178"/>
                        <a:gd name="T68" fmla="*/ 116418176 w 134"/>
                        <a:gd name="T69" fmla="*/ 936878643 h 178"/>
                        <a:gd name="T70" fmla="*/ 218283129 w 134"/>
                        <a:gd name="T71" fmla="*/ 849043901 h 178"/>
                        <a:gd name="T72" fmla="*/ 378357186 w 134"/>
                        <a:gd name="T73" fmla="*/ 790489957 h 178"/>
                        <a:gd name="T74" fmla="*/ 975001256 w 134"/>
                        <a:gd name="T75" fmla="*/ 849043901 h 178"/>
                        <a:gd name="T76" fmla="*/ 1178731343 w 134"/>
                        <a:gd name="T77" fmla="*/ 936878643 h 178"/>
                        <a:gd name="T78" fmla="*/ 1280596266 w 134"/>
                        <a:gd name="T79" fmla="*/ 966155614 h 178"/>
                        <a:gd name="T80" fmla="*/ 1324252118 w 134"/>
                        <a:gd name="T81" fmla="*/ 1068625255 h 178"/>
                        <a:gd name="T82" fmla="*/ 72762325 w 134"/>
                        <a:gd name="T83" fmla="*/ 1083263741 h 178"/>
                        <a:gd name="T84" fmla="*/ 858583110 w 134"/>
                        <a:gd name="T85" fmla="*/ 2147483647 h 178"/>
                        <a:gd name="T86" fmla="*/ 829476667 w 134"/>
                        <a:gd name="T87" fmla="*/ 1537064457 h 178"/>
                        <a:gd name="T88" fmla="*/ 1702609184 w 134"/>
                        <a:gd name="T89" fmla="*/ 1522425971 h 178"/>
                        <a:gd name="T90" fmla="*/ 1731715628 w 134"/>
                        <a:gd name="T91" fmla="*/ 2147483647 h 178"/>
                        <a:gd name="T92" fmla="*/ 858583110 w 134"/>
                        <a:gd name="T93" fmla="*/ 2147483647 h 178"/>
                        <a:gd name="T94" fmla="*/ 669402670 w 134"/>
                        <a:gd name="T95" fmla="*/ 2147483647 h 178"/>
                        <a:gd name="T96" fmla="*/ 683955892 w 134"/>
                        <a:gd name="T97" fmla="*/ 2147483647 h 178"/>
                        <a:gd name="T98" fmla="*/ 713058521 w 134"/>
                        <a:gd name="T99" fmla="*/ 2147483647 h 178"/>
                        <a:gd name="T100" fmla="*/ 829476667 w 134"/>
                        <a:gd name="T101" fmla="*/ 2147483647 h 178"/>
                        <a:gd name="T102" fmla="*/ 989550663 w 134"/>
                        <a:gd name="T103" fmla="*/ 2147483647 h 178"/>
                        <a:gd name="T104" fmla="*/ 1571641631 w 134"/>
                        <a:gd name="T105" fmla="*/ 2147483647 h 178"/>
                        <a:gd name="T106" fmla="*/ 1775371479 w 134"/>
                        <a:gd name="T107" fmla="*/ 2147483647 h 178"/>
                        <a:gd name="T108" fmla="*/ 1877236403 w 134"/>
                        <a:gd name="T109" fmla="*/ 2147483647 h 178"/>
                        <a:gd name="T110" fmla="*/ 1920896069 w 134"/>
                        <a:gd name="T111" fmla="*/ 2147483647 h 1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4"/>
                        <a:gd name="T169" fmla="*/ 0 h 178"/>
                        <a:gd name="T170" fmla="*/ 134 w 134"/>
                        <a:gd name="T171" fmla="*/ 178 h 17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4" h="178">
                          <a:moveTo>
                            <a:pt x="131" y="167"/>
                          </a:moveTo>
                          <a:cubicBezTo>
                            <a:pt x="131" y="165"/>
                            <a:pt x="130" y="163"/>
                            <a:pt x="127" y="163"/>
                          </a:cubicBezTo>
                          <a:cubicBezTo>
                            <a:pt x="124" y="163"/>
                            <a:pt x="124" y="163"/>
                            <a:pt x="124" y="163"/>
                          </a:cubicBezTo>
                          <a:cubicBezTo>
                            <a:pt x="121" y="156"/>
                            <a:pt x="121" y="156"/>
                            <a:pt x="121" y="156"/>
                          </a:cubicBezTo>
                          <a:cubicBezTo>
                            <a:pt x="111" y="156"/>
                            <a:pt x="111" y="156"/>
                            <a:pt x="111" y="156"/>
                          </a:cubicBezTo>
                          <a:cubicBezTo>
                            <a:pt x="111" y="153"/>
                            <a:pt x="111" y="153"/>
                            <a:pt x="111" y="153"/>
                          </a:cubicBezTo>
                          <a:cubicBezTo>
                            <a:pt x="117" y="153"/>
                            <a:pt x="117" y="153"/>
                            <a:pt x="117" y="153"/>
                          </a:cubicBezTo>
                          <a:cubicBezTo>
                            <a:pt x="120" y="153"/>
                            <a:pt x="122" y="152"/>
                            <a:pt x="122" y="149"/>
                          </a:cubicBezTo>
                          <a:cubicBezTo>
                            <a:pt x="122" y="105"/>
                            <a:pt x="122" y="105"/>
                            <a:pt x="122" y="105"/>
                          </a:cubicBezTo>
                          <a:cubicBezTo>
                            <a:pt x="122" y="103"/>
                            <a:pt x="120" y="101"/>
                            <a:pt x="117" y="101"/>
                          </a:cubicBezTo>
                          <a:cubicBezTo>
                            <a:pt x="59" y="101"/>
                            <a:pt x="59" y="101"/>
                            <a:pt x="59" y="101"/>
                          </a:cubicBezTo>
                          <a:cubicBezTo>
                            <a:pt x="56" y="101"/>
                            <a:pt x="54" y="103"/>
                            <a:pt x="54" y="105"/>
                          </a:cubicBezTo>
                          <a:cubicBezTo>
                            <a:pt x="54" y="112"/>
                            <a:pt x="54" y="112"/>
                            <a:pt x="54" y="112"/>
                          </a:cubicBezTo>
                          <a:cubicBezTo>
                            <a:pt x="46" y="112"/>
                            <a:pt x="46" y="112"/>
                            <a:pt x="46" y="112"/>
                          </a:cubicBezTo>
                          <a:cubicBezTo>
                            <a:pt x="46" y="77"/>
                            <a:pt x="46" y="77"/>
                            <a:pt x="46" y="77"/>
                          </a:cubicBezTo>
                          <a:cubicBezTo>
                            <a:pt x="89" y="77"/>
                            <a:pt x="89" y="77"/>
                            <a:pt x="89" y="77"/>
                          </a:cubicBezTo>
                          <a:cubicBezTo>
                            <a:pt x="91" y="77"/>
                            <a:pt x="93" y="75"/>
                            <a:pt x="93" y="73"/>
                          </a:cubicBezTo>
                          <a:cubicBezTo>
                            <a:pt x="90" y="66"/>
                            <a:pt x="90" y="66"/>
                            <a:pt x="90" y="66"/>
                          </a:cubicBezTo>
                          <a:cubicBezTo>
                            <a:pt x="90" y="64"/>
                            <a:pt x="88" y="62"/>
                            <a:pt x="86" y="62"/>
                          </a:cubicBezTo>
                          <a:cubicBezTo>
                            <a:pt x="83" y="62"/>
                            <a:pt x="83" y="62"/>
                            <a:pt x="83" y="62"/>
                          </a:cubicBezTo>
                          <a:cubicBezTo>
                            <a:pt x="80" y="55"/>
                            <a:pt x="80" y="55"/>
                            <a:pt x="80" y="55"/>
                          </a:cubicBezTo>
                          <a:cubicBezTo>
                            <a:pt x="70" y="55"/>
                            <a:pt x="70" y="55"/>
                            <a:pt x="70" y="55"/>
                          </a:cubicBezTo>
                          <a:cubicBezTo>
                            <a:pt x="70" y="53"/>
                            <a:pt x="70" y="53"/>
                            <a:pt x="70" y="53"/>
                          </a:cubicBezTo>
                          <a:cubicBezTo>
                            <a:pt x="76" y="53"/>
                            <a:pt x="76" y="53"/>
                            <a:pt x="76" y="53"/>
                          </a:cubicBezTo>
                          <a:cubicBezTo>
                            <a:pt x="79" y="53"/>
                            <a:pt x="81" y="51"/>
                            <a:pt x="81" y="49"/>
                          </a:cubicBezTo>
                          <a:cubicBezTo>
                            <a:pt x="81" y="4"/>
                            <a:pt x="81" y="4"/>
                            <a:pt x="81" y="4"/>
                          </a:cubicBezTo>
                          <a:cubicBezTo>
                            <a:pt x="81" y="2"/>
                            <a:pt x="79" y="0"/>
                            <a:pt x="76" y="0"/>
                          </a:cubicBezTo>
                          <a:cubicBezTo>
                            <a:pt x="17" y="0"/>
                            <a:pt x="17" y="0"/>
                            <a:pt x="17" y="0"/>
                          </a:cubicBezTo>
                          <a:cubicBezTo>
                            <a:pt x="15" y="0"/>
                            <a:pt x="13" y="2"/>
                            <a:pt x="13" y="4"/>
                          </a:cubicBezTo>
                          <a:cubicBezTo>
                            <a:pt x="13" y="49"/>
                            <a:pt x="13" y="49"/>
                            <a:pt x="13" y="49"/>
                          </a:cubicBezTo>
                          <a:cubicBezTo>
                            <a:pt x="13" y="51"/>
                            <a:pt x="15" y="53"/>
                            <a:pt x="17" y="53"/>
                          </a:cubicBezTo>
                          <a:cubicBezTo>
                            <a:pt x="24" y="53"/>
                            <a:pt x="24" y="53"/>
                            <a:pt x="24" y="53"/>
                          </a:cubicBezTo>
                          <a:cubicBezTo>
                            <a:pt x="24" y="55"/>
                            <a:pt x="24" y="55"/>
                            <a:pt x="24" y="55"/>
                          </a:cubicBezTo>
                          <a:cubicBezTo>
                            <a:pt x="14" y="55"/>
                            <a:pt x="14" y="55"/>
                            <a:pt x="14" y="55"/>
                          </a:cubicBezTo>
                          <a:cubicBezTo>
                            <a:pt x="11" y="62"/>
                            <a:pt x="11" y="62"/>
                            <a:pt x="11" y="62"/>
                          </a:cubicBezTo>
                          <a:cubicBezTo>
                            <a:pt x="8" y="62"/>
                            <a:pt x="8" y="62"/>
                            <a:pt x="8" y="62"/>
                          </a:cubicBezTo>
                          <a:cubicBezTo>
                            <a:pt x="5" y="62"/>
                            <a:pt x="3" y="64"/>
                            <a:pt x="3" y="66"/>
                          </a:cubicBezTo>
                          <a:cubicBezTo>
                            <a:pt x="0" y="73"/>
                            <a:pt x="0" y="73"/>
                            <a:pt x="0" y="73"/>
                          </a:cubicBezTo>
                          <a:cubicBezTo>
                            <a:pt x="0" y="75"/>
                            <a:pt x="2" y="77"/>
                            <a:pt x="5" y="77"/>
                          </a:cubicBezTo>
                          <a:cubicBezTo>
                            <a:pt x="41" y="77"/>
                            <a:pt x="41" y="77"/>
                            <a:pt x="41" y="77"/>
                          </a:cubicBezTo>
                          <a:cubicBezTo>
                            <a:pt x="41" y="112"/>
                            <a:pt x="41" y="112"/>
                            <a:pt x="41" y="112"/>
                          </a:cubicBezTo>
                          <a:cubicBezTo>
                            <a:pt x="30" y="112"/>
                            <a:pt x="30" y="112"/>
                            <a:pt x="30" y="112"/>
                          </a:cubicBezTo>
                          <a:cubicBezTo>
                            <a:pt x="30" y="116"/>
                            <a:pt x="30" y="116"/>
                            <a:pt x="30" y="116"/>
                          </a:cubicBezTo>
                          <a:cubicBezTo>
                            <a:pt x="54" y="116"/>
                            <a:pt x="54" y="116"/>
                            <a:pt x="54" y="116"/>
                          </a:cubicBezTo>
                          <a:cubicBezTo>
                            <a:pt x="54" y="149"/>
                            <a:pt x="54" y="149"/>
                            <a:pt x="54" y="149"/>
                          </a:cubicBezTo>
                          <a:cubicBezTo>
                            <a:pt x="54" y="152"/>
                            <a:pt x="56" y="153"/>
                            <a:pt x="59" y="153"/>
                          </a:cubicBezTo>
                          <a:cubicBezTo>
                            <a:pt x="65" y="153"/>
                            <a:pt x="65" y="153"/>
                            <a:pt x="65" y="153"/>
                          </a:cubicBezTo>
                          <a:cubicBezTo>
                            <a:pt x="65" y="156"/>
                            <a:pt x="65" y="156"/>
                            <a:pt x="65" y="156"/>
                          </a:cubicBezTo>
                          <a:cubicBezTo>
                            <a:pt x="55" y="156"/>
                            <a:pt x="55" y="156"/>
                            <a:pt x="55" y="156"/>
                          </a:cubicBezTo>
                          <a:cubicBezTo>
                            <a:pt x="52" y="163"/>
                            <a:pt x="52" y="163"/>
                            <a:pt x="52" y="163"/>
                          </a:cubicBezTo>
                          <a:cubicBezTo>
                            <a:pt x="49" y="163"/>
                            <a:pt x="49" y="163"/>
                            <a:pt x="49" y="163"/>
                          </a:cubicBezTo>
                          <a:cubicBezTo>
                            <a:pt x="46" y="163"/>
                            <a:pt x="45" y="165"/>
                            <a:pt x="45" y="167"/>
                          </a:cubicBezTo>
                          <a:cubicBezTo>
                            <a:pt x="42" y="173"/>
                            <a:pt x="42" y="173"/>
                            <a:pt x="42" y="173"/>
                          </a:cubicBezTo>
                          <a:cubicBezTo>
                            <a:pt x="42" y="176"/>
                            <a:pt x="43" y="178"/>
                            <a:pt x="46" y="178"/>
                          </a:cubicBezTo>
                          <a:cubicBezTo>
                            <a:pt x="130" y="178"/>
                            <a:pt x="130" y="178"/>
                            <a:pt x="130" y="178"/>
                          </a:cubicBezTo>
                          <a:cubicBezTo>
                            <a:pt x="133" y="178"/>
                            <a:pt x="134" y="176"/>
                            <a:pt x="134" y="173"/>
                          </a:cubicBezTo>
                          <a:lnTo>
                            <a:pt x="131" y="167"/>
                          </a:lnTo>
                          <a:close/>
                          <a:moveTo>
                            <a:pt x="17" y="50"/>
                          </a:moveTo>
                          <a:cubicBezTo>
                            <a:pt x="16" y="50"/>
                            <a:pt x="15" y="49"/>
                            <a:pt x="15" y="49"/>
                          </a:cubicBezTo>
                          <a:cubicBezTo>
                            <a:pt x="15" y="4"/>
                            <a:pt x="15" y="4"/>
                            <a:pt x="15" y="4"/>
                          </a:cubicBezTo>
                          <a:cubicBezTo>
                            <a:pt x="15" y="3"/>
                            <a:pt x="16" y="3"/>
                            <a:pt x="17" y="3"/>
                          </a:cubicBezTo>
                          <a:cubicBezTo>
                            <a:pt x="76" y="3"/>
                            <a:pt x="76" y="3"/>
                            <a:pt x="76" y="3"/>
                          </a:cubicBezTo>
                          <a:cubicBezTo>
                            <a:pt x="77" y="3"/>
                            <a:pt x="78" y="3"/>
                            <a:pt x="78" y="4"/>
                          </a:cubicBezTo>
                          <a:cubicBezTo>
                            <a:pt x="78" y="49"/>
                            <a:pt x="78" y="49"/>
                            <a:pt x="78" y="49"/>
                          </a:cubicBezTo>
                          <a:cubicBezTo>
                            <a:pt x="78" y="49"/>
                            <a:pt x="77" y="50"/>
                            <a:pt x="76" y="50"/>
                          </a:cubicBezTo>
                          <a:lnTo>
                            <a:pt x="17" y="50"/>
                          </a:lnTo>
                          <a:close/>
                          <a:moveTo>
                            <a:pt x="3" y="73"/>
                          </a:moveTo>
                          <a:cubicBezTo>
                            <a:pt x="3" y="72"/>
                            <a:pt x="6" y="67"/>
                            <a:pt x="6" y="67"/>
                          </a:cubicBezTo>
                          <a:cubicBezTo>
                            <a:pt x="6" y="66"/>
                            <a:pt x="6" y="66"/>
                            <a:pt x="6" y="66"/>
                          </a:cubicBezTo>
                          <a:cubicBezTo>
                            <a:pt x="6" y="65"/>
                            <a:pt x="7" y="64"/>
                            <a:pt x="8" y="64"/>
                          </a:cubicBezTo>
                          <a:cubicBezTo>
                            <a:pt x="12" y="64"/>
                            <a:pt x="12" y="64"/>
                            <a:pt x="12" y="64"/>
                          </a:cubicBezTo>
                          <a:cubicBezTo>
                            <a:pt x="12" y="64"/>
                            <a:pt x="15" y="60"/>
                            <a:pt x="15" y="58"/>
                          </a:cubicBezTo>
                          <a:cubicBezTo>
                            <a:pt x="18" y="58"/>
                            <a:pt x="26" y="58"/>
                            <a:pt x="26" y="58"/>
                          </a:cubicBezTo>
                          <a:cubicBezTo>
                            <a:pt x="26" y="58"/>
                            <a:pt x="26" y="55"/>
                            <a:pt x="26" y="54"/>
                          </a:cubicBezTo>
                          <a:cubicBezTo>
                            <a:pt x="31" y="54"/>
                            <a:pt x="63" y="54"/>
                            <a:pt x="67" y="54"/>
                          </a:cubicBezTo>
                          <a:cubicBezTo>
                            <a:pt x="67" y="55"/>
                            <a:pt x="67" y="58"/>
                            <a:pt x="67" y="58"/>
                          </a:cubicBezTo>
                          <a:cubicBezTo>
                            <a:pt x="67" y="58"/>
                            <a:pt x="76" y="58"/>
                            <a:pt x="78" y="58"/>
                          </a:cubicBezTo>
                          <a:cubicBezTo>
                            <a:pt x="79" y="60"/>
                            <a:pt x="81" y="64"/>
                            <a:pt x="81" y="64"/>
                          </a:cubicBezTo>
                          <a:cubicBezTo>
                            <a:pt x="86" y="64"/>
                            <a:pt x="86" y="64"/>
                            <a:pt x="86" y="64"/>
                          </a:cubicBezTo>
                          <a:cubicBezTo>
                            <a:pt x="87" y="64"/>
                            <a:pt x="88" y="65"/>
                            <a:pt x="88" y="66"/>
                          </a:cubicBezTo>
                          <a:cubicBezTo>
                            <a:pt x="88" y="67"/>
                            <a:pt x="88" y="67"/>
                            <a:pt x="88" y="67"/>
                          </a:cubicBezTo>
                          <a:cubicBezTo>
                            <a:pt x="88" y="67"/>
                            <a:pt x="90" y="72"/>
                            <a:pt x="91" y="73"/>
                          </a:cubicBezTo>
                          <a:cubicBezTo>
                            <a:pt x="90" y="74"/>
                            <a:pt x="90" y="74"/>
                            <a:pt x="89" y="74"/>
                          </a:cubicBezTo>
                          <a:cubicBezTo>
                            <a:pt x="5" y="74"/>
                            <a:pt x="5" y="74"/>
                            <a:pt x="5" y="74"/>
                          </a:cubicBezTo>
                          <a:cubicBezTo>
                            <a:pt x="4" y="74"/>
                            <a:pt x="3" y="74"/>
                            <a:pt x="3" y="73"/>
                          </a:cubicBezTo>
                          <a:close/>
                          <a:moveTo>
                            <a:pt x="59" y="151"/>
                          </a:moveTo>
                          <a:cubicBezTo>
                            <a:pt x="57" y="151"/>
                            <a:pt x="57" y="150"/>
                            <a:pt x="57" y="149"/>
                          </a:cubicBezTo>
                          <a:cubicBezTo>
                            <a:pt x="57" y="105"/>
                            <a:pt x="57" y="105"/>
                            <a:pt x="57" y="105"/>
                          </a:cubicBezTo>
                          <a:cubicBezTo>
                            <a:pt x="57" y="104"/>
                            <a:pt x="57" y="104"/>
                            <a:pt x="59" y="104"/>
                          </a:cubicBezTo>
                          <a:cubicBezTo>
                            <a:pt x="117" y="104"/>
                            <a:pt x="117" y="104"/>
                            <a:pt x="117" y="104"/>
                          </a:cubicBezTo>
                          <a:cubicBezTo>
                            <a:pt x="119" y="104"/>
                            <a:pt x="119" y="104"/>
                            <a:pt x="119" y="105"/>
                          </a:cubicBezTo>
                          <a:cubicBezTo>
                            <a:pt x="119" y="149"/>
                            <a:pt x="119" y="149"/>
                            <a:pt x="119" y="149"/>
                          </a:cubicBezTo>
                          <a:cubicBezTo>
                            <a:pt x="119" y="150"/>
                            <a:pt x="119" y="151"/>
                            <a:pt x="117" y="151"/>
                          </a:cubicBezTo>
                          <a:lnTo>
                            <a:pt x="59" y="151"/>
                          </a:lnTo>
                          <a:close/>
                          <a:moveTo>
                            <a:pt x="130" y="175"/>
                          </a:moveTo>
                          <a:cubicBezTo>
                            <a:pt x="46" y="175"/>
                            <a:pt x="46" y="175"/>
                            <a:pt x="46" y="175"/>
                          </a:cubicBezTo>
                          <a:cubicBezTo>
                            <a:pt x="45" y="175"/>
                            <a:pt x="44" y="175"/>
                            <a:pt x="44" y="174"/>
                          </a:cubicBezTo>
                          <a:cubicBezTo>
                            <a:pt x="45" y="173"/>
                            <a:pt x="47" y="167"/>
                            <a:pt x="47" y="167"/>
                          </a:cubicBezTo>
                          <a:cubicBezTo>
                            <a:pt x="47" y="167"/>
                            <a:pt x="47" y="167"/>
                            <a:pt x="47" y="167"/>
                          </a:cubicBezTo>
                          <a:cubicBezTo>
                            <a:pt x="47" y="166"/>
                            <a:pt x="48" y="165"/>
                            <a:pt x="49" y="165"/>
                          </a:cubicBezTo>
                          <a:cubicBezTo>
                            <a:pt x="54" y="165"/>
                            <a:pt x="54" y="165"/>
                            <a:pt x="54" y="165"/>
                          </a:cubicBezTo>
                          <a:cubicBezTo>
                            <a:pt x="54" y="165"/>
                            <a:pt x="56" y="161"/>
                            <a:pt x="57" y="159"/>
                          </a:cubicBezTo>
                          <a:cubicBezTo>
                            <a:pt x="59" y="159"/>
                            <a:pt x="68" y="159"/>
                            <a:pt x="68" y="159"/>
                          </a:cubicBezTo>
                          <a:cubicBezTo>
                            <a:pt x="68" y="159"/>
                            <a:pt x="68" y="155"/>
                            <a:pt x="68" y="155"/>
                          </a:cubicBezTo>
                          <a:cubicBezTo>
                            <a:pt x="72" y="155"/>
                            <a:pt x="104" y="155"/>
                            <a:pt x="108" y="155"/>
                          </a:cubicBezTo>
                          <a:cubicBezTo>
                            <a:pt x="108" y="155"/>
                            <a:pt x="108" y="159"/>
                            <a:pt x="108" y="159"/>
                          </a:cubicBezTo>
                          <a:cubicBezTo>
                            <a:pt x="108" y="159"/>
                            <a:pt x="117" y="159"/>
                            <a:pt x="119" y="159"/>
                          </a:cubicBezTo>
                          <a:cubicBezTo>
                            <a:pt x="120" y="161"/>
                            <a:pt x="122" y="165"/>
                            <a:pt x="122" y="165"/>
                          </a:cubicBezTo>
                          <a:cubicBezTo>
                            <a:pt x="127" y="165"/>
                            <a:pt x="127" y="165"/>
                            <a:pt x="127" y="165"/>
                          </a:cubicBezTo>
                          <a:cubicBezTo>
                            <a:pt x="128" y="165"/>
                            <a:pt x="129" y="166"/>
                            <a:pt x="129" y="167"/>
                          </a:cubicBezTo>
                          <a:cubicBezTo>
                            <a:pt x="129" y="167"/>
                            <a:pt x="129" y="167"/>
                            <a:pt x="129" y="167"/>
                          </a:cubicBezTo>
                          <a:cubicBezTo>
                            <a:pt x="129" y="167"/>
                            <a:pt x="131" y="173"/>
                            <a:pt x="132" y="174"/>
                          </a:cubicBezTo>
                          <a:cubicBezTo>
                            <a:pt x="132" y="175"/>
                            <a:pt x="131" y="175"/>
                            <a:pt x="130" y="175"/>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6" name="Freeform 49"/>
                    <p:cNvSpPr/>
                    <p:nvPr/>
                  </p:nvSpPr>
                  <p:spPr bwMode="auto">
                    <a:xfrm>
                      <a:off x="6142038"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7" name="Freeform 50"/>
                    <p:cNvSpPr/>
                    <p:nvPr/>
                  </p:nvSpPr>
                  <p:spPr bwMode="auto">
                    <a:xfrm>
                      <a:off x="6188076"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8" name="Freeform 51"/>
                    <p:cNvSpPr/>
                    <p:nvPr/>
                  </p:nvSpPr>
                  <p:spPr bwMode="auto">
                    <a:xfrm>
                      <a:off x="6232526"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9" name="Freeform 52"/>
                    <p:cNvSpPr/>
                    <p:nvPr/>
                  </p:nvSpPr>
                  <p:spPr bwMode="auto">
                    <a:xfrm>
                      <a:off x="6278563"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0" name="Freeform 53"/>
                    <p:cNvSpPr/>
                    <p:nvPr/>
                  </p:nvSpPr>
                  <p:spPr bwMode="auto">
                    <a:xfrm>
                      <a:off x="6324601"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1" name="Freeform 54"/>
                    <p:cNvSpPr/>
                    <p:nvPr/>
                  </p:nvSpPr>
                  <p:spPr bwMode="auto">
                    <a:xfrm>
                      <a:off x="6370638" y="3736976"/>
                      <a:ext cx="30163" cy="7938"/>
                    </a:xfrm>
                    <a:custGeom>
                      <a:avLst/>
                      <a:gdLst>
                        <a:gd name="T0" fmla="*/ 85293412 w 8"/>
                        <a:gd name="T1" fmla="*/ 0 h 2"/>
                        <a:gd name="T2" fmla="*/ 28432392 w 8"/>
                        <a:gd name="T3" fmla="*/ 0 h 2"/>
                        <a:gd name="T4" fmla="*/ 0 w 8"/>
                        <a:gd name="T5" fmla="*/ 15752957 h 2"/>
                        <a:gd name="T6" fmla="*/ 28432392 w 8"/>
                        <a:gd name="T7" fmla="*/ 31505915 h 2"/>
                        <a:gd name="T8" fmla="*/ 85293412 w 8"/>
                        <a:gd name="T9" fmla="*/ 31505915 h 2"/>
                        <a:gd name="T10" fmla="*/ 113725796 w 8"/>
                        <a:gd name="T11" fmla="*/ 15752957 h 2"/>
                        <a:gd name="T12" fmla="*/ 85293412 w 8"/>
                        <a:gd name="T13" fmla="*/ 0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2" name="Freeform 55"/>
                    <p:cNvSpPr/>
                    <p:nvPr/>
                  </p:nvSpPr>
                  <p:spPr bwMode="auto">
                    <a:xfrm>
                      <a:off x="6164263"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3" name="Freeform 56"/>
                    <p:cNvSpPr/>
                    <p:nvPr/>
                  </p:nvSpPr>
                  <p:spPr bwMode="auto">
                    <a:xfrm>
                      <a:off x="6210301"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4" name="Freeform 57"/>
                    <p:cNvSpPr/>
                    <p:nvPr/>
                  </p:nvSpPr>
                  <p:spPr bwMode="auto">
                    <a:xfrm>
                      <a:off x="6256338"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5" name="Freeform 58"/>
                    <p:cNvSpPr/>
                    <p:nvPr/>
                  </p:nvSpPr>
                  <p:spPr bwMode="auto">
                    <a:xfrm>
                      <a:off x="6300788" y="3721101"/>
                      <a:ext cx="31750" cy="7938"/>
                    </a:xfrm>
                    <a:custGeom>
                      <a:avLst/>
                      <a:gdLst>
                        <a:gd name="T0" fmla="*/ 31503930 w 8"/>
                        <a:gd name="T1" fmla="*/ 31505915 h 2"/>
                        <a:gd name="T2" fmla="*/ 94503861 w 8"/>
                        <a:gd name="T3" fmla="*/ 31505915 h 2"/>
                        <a:gd name="T4" fmla="*/ 126007783 w 8"/>
                        <a:gd name="T5" fmla="*/ 15752957 h 2"/>
                        <a:gd name="T6" fmla="*/ 94503861 w 8"/>
                        <a:gd name="T7" fmla="*/ 0 h 2"/>
                        <a:gd name="T8" fmla="*/ 31503930 w 8"/>
                        <a:gd name="T9" fmla="*/ 0 h 2"/>
                        <a:gd name="T10" fmla="*/ 0 w 8"/>
                        <a:gd name="T11" fmla="*/ 15752957 h 2"/>
                        <a:gd name="T12" fmla="*/ 31503930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6" name="Freeform 59"/>
                    <p:cNvSpPr/>
                    <p:nvPr/>
                  </p:nvSpPr>
                  <p:spPr bwMode="auto">
                    <a:xfrm>
                      <a:off x="6346826" y="3721101"/>
                      <a:ext cx="30163" cy="7938"/>
                    </a:xfrm>
                    <a:custGeom>
                      <a:avLst/>
                      <a:gdLst>
                        <a:gd name="T0" fmla="*/ 28432392 w 8"/>
                        <a:gd name="T1" fmla="*/ 31505915 h 2"/>
                        <a:gd name="T2" fmla="*/ 85293412 w 8"/>
                        <a:gd name="T3" fmla="*/ 31505915 h 2"/>
                        <a:gd name="T4" fmla="*/ 113725796 w 8"/>
                        <a:gd name="T5" fmla="*/ 15752957 h 2"/>
                        <a:gd name="T6" fmla="*/ 85293412 w 8"/>
                        <a:gd name="T7" fmla="*/ 0 h 2"/>
                        <a:gd name="T8" fmla="*/ 28432392 w 8"/>
                        <a:gd name="T9" fmla="*/ 0 h 2"/>
                        <a:gd name="T10" fmla="*/ 0 w 8"/>
                        <a:gd name="T11" fmla="*/ 15752957 h 2"/>
                        <a:gd name="T12" fmla="*/ 28432392 w 8"/>
                        <a:gd name="T13" fmla="*/ 31505915 h 2"/>
                        <a:gd name="T14" fmla="*/ 0 60000 65536"/>
                        <a:gd name="T15" fmla="*/ 0 60000 65536"/>
                        <a:gd name="T16" fmla="*/ 0 60000 65536"/>
                        <a:gd name="T17" fmla="*/ 0 60000 65536"/>
                        <a:gd name="T18" fmla="*/ 0 60000 65536"/>
                        <a:gd name="T19" fmla="*/ 0 60000 65536"/>
                        <a:gd name="T20" fmla="*/ 0 60000 65536"/>
                        <a:gd name="T21" fmla="*/ 0 w 8"/>
                        <a:gd name="T22" fmla="*/ 0 h 2"/>
                        <a:gd name="T23" fmla="*/ 8 w 8"/>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sp>
              <p:nvSpPr>
                <p:cNvPr id="53" name="文本框 12"/>
                <p:cNvSpPr txBox="1">
                  <a:spLocks noChangeArrowheads="1"/>
                </p:cNvSpPr>
                <p:nvPr/>
              </p:nvSpPr>
              <p:spPr bwMode="auto">
                <a:xfrm>
                  <a:off x="10781330" y="6138556"/>
                  <a:ext cx="12497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外部数据采集</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grpSp>
          <p:nvGrpSpPr>
            <p:cNvPr id="9" name="组合 1"/>
            <p:cNvGrpSpPr/>
            <p:nvPr/>
          </p:nvGrpSpPr>
          <p:grpSpPr>
            <a:xfrm>
              <a:off x="5052204" y="3076829"/>
              <a:ext cx="1248611" cy="1430786"/>
              <a:chOff x="5052201" y="3076826"/>
              <a:chExt cx="1248611" cy="1430786"/>
            </a:xfrm>
          </p:grpSpPr>
          <p:pic>
            <p:nvPicPr>
              <p:cNvPr id="15" name="图片 14"/>
              <p:cNvPicPr>
                <a:picLocks noChangeAspect="1"/>
              </p:cNvPicPr>
              <p:nvPr/>
            </p:nvPicPr>
            <p:blipFill>
              <a:blip r:embed="rId2"/>
              <a:stretch>
                <a:fillRect/>
              </a:stretch>
            </p:blipFill>
            <p:spPr>
              <a:xfrm>
                <a:off x="5052201" y="3076826"/>
                <a:ext cx="1247807" cy="1430786"/>
              </a:xfrm>
              <a:prstGeom prst="rect">
                <a:avLst/>
              </a:prstGeom>
            </p:spPr>
          </p:pic>
          <p:sp>
            <p:nvSpPr>
              <p:cNvPr id="16" name="文本框 21"/>
              <p:cNvSpPr txBox="1"/>
              <p:nvPr/>
            </p:nvSpPr>
            <p:spPr>
              <a:xfrm>
                <a:off x="5095582" y="3307450"/>
                <a:ext cx="1205230" cy="830997"/>
              </a:xfrm>
              <a:prstGeom prst="rect">
                <a:avLst/>
              </a:prstGeom>
              <a:noFill/>
              <a:ln>
                <a:noFill/>
              </a:ln>
            </p:spPr>
            <p:txBody>
              <a:bodyPr wrap="square" rtlCol="0">
                <a:spAutoFit/>
              </a:bodyPr>
              <a:lstStyle/>
              <a:p>
                <a:pPr algn="ctr"/>
                <a:r>
                  <a:rPr lang="en-US" altLang="zh-CN" sz="2400" dirty="0">
                    <a:solidFill>
                      <a:schemeClr val="bg2">
                        <a:lumMod val="75000"/>
                      </a:schemeClr>
                    </a:solidFill>
                    <a:latin typeface="微软雅黑" panose="020B0503020204020204" pitchFamily="34" charset="-122"/>
                    <a:ea typeface="微软雅黑" panose="020B0503020204020204" pitchFamily="34" charset="-122"/>
                  </a:rPr>
                  <a:t>BIG DATA</a:t>
                </a:r>
                <a:endParaRPr lang="zh-CN" altLang="en-US" sz="2400" dirty="0">
                  <a:solidFill>
                    <a:schemeClr val="bg2">
                      <a:lumMod val="75000"/>
                    </a:schemeClr>
                  </a:solidFill>
                  <a:latin typeface="微软雅黑" panose="020B0503020204020204" pitchFamily="34" charset="-122"/>
                  <a:ea typeface="微软雅黑" panose="020B0503020204020204" pitchFamily="34" charset="-122"/>
                </a:endParaRPr>
              </a:p>
            </p:txBody>
          </p:sp>
        </p:grpSp>
        <p:pic>
          <p:nvPicPr>
            <p:cNvPr id="10" name="Picture 2" descr="C:\Users\guangya.ma\Desktop\bijiben-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6441" y="5862844"/>
              <a:ext cx="623939" cy="4919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guangya.ma\Desktop\bijiben-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025" y="5872377"/>
              <a:ext cx="623939" cy="4919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guangya.ma\Desktop\bijiben-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6596" y="5870717"/>
              <a:ext cx="623939" cy="4919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guangya.ma\Desktop\bijiben-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4210" y="5875513"/>
              <a:ext cx="623939" cy="4919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guangya.ma\Desktop\bijiben-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7544" y="5870946"/>
              <a:ext cx="623939" cy="491952"/>
            </a:xfrm>
            <a:prstGeom prst="rect">
              <a:avLst/>
            </a:prstGeom>
            <a:noFill/>
            <a:extLst>
              <a:ext uri="{909E8E84-426E-40DD-AFC4-6F175D3DCCD1}">
                <a14:hiddenFill xmlns:a14="http://schemas.microsoft.com/office/drawing/2010/main">
                  <a:solidFill>
                    <a:srgbClr val="FFFFFF"/>
                  </a:solidFill>
                </a14:hiddenFill>
              </a:ext>
            </a:extLst>
          </p:spPr>
        </p:pic>
        <p:pic>
          <p:nvPicPr>
            <p:cNvPr id="382" name="Picture 2" descr="C:\Users\guangya.ma\Desktop\bijiben-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6650" y="5894107"/>
              <a:ext cx="623939" cy="491952"/>
            </a:xfrm>
            <a:prstGeom prst="rect">
              <a:avLst/>
            </a:prstGeom>
            <a:noFill/>
            <a:extLst>
              <a:ext uri="{909E8E84-426E-40DD-AFC4-6F175D3DCCD1}">
                <a14:hiddenFill xmlns:a14="http://schemas.microsoft.com/office/drawing/2010/main">
                  <a:solidFill>
                    <a:srgbClr val="FFFFFF"/>
                  </a:solidFill>
                </a14:hiddenFill>
              </a:ext>
            </a:extLst>
          </p:spPr>
        </p:pic>
      </p:grpSp>
      <p:sp>
        <p:nvSpPr>
          <p:cNvPr id="383" name="矩形 382"/>
          <p:cNvSpPr/>
          <p:nvPr/>
        </p:nvSpPr>
        <p:spPr>
          <a:xfrm>
            <a:off x="845530" y="815178"/>
            <a:ext cx="10021344" cy="1383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Aft>
                <a:spcPts val="0"/>
              </a:spcAft>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易董</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首创中国资本市场合规诚信大数据</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平台</a:t>
            </a:r>
            <a:endParaRPr lang="zh-CN"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易董以监管机构的要求为核心，结合共创用户内控需求，建立合规诚信大数据库，导入市场最佳实践案例，优化内部治理流程，以指导公司内部行为来满足外部监管要求。协助客户运用大数据、知识体系满足监管要求的角度，首创了中国资本市场合规诚信大数据</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平台</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marL="171450" indent="-171450" algn="just">
              <a:spcAft>
                <a:spcPts val="0"/>
              </a:spcAft>
              <a:buFont typeface="Arial" panose="020B0604020202020204" pitchFamily="34" charset="0"/>
              <a:buChar char="•"/>
            </a:pP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一是法律法规的要求，在所有的业务节点，系统均配备法律法规精准阅读体系</a:t>
            </a:r>
            <a:endParaRPr lang="zh-CN"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marL="171450" indent="-171450" algn="just">
              <a:spcAft>
                <a:spcPts val="0"/>
              </a:spcAft>
              <a:buFont typeface="Arial" panose="020B0604020202020204" pitchFamily="34" charset="0"/>
              <a:buChar char="•"/>
            </a:pP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二是合规及资本运作大数据，包括</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IPO</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发行审核案例、重大资产重组案例、股权激励案例、财务分析等</a:t>
            </a:r>
            <a:endParaRPr lang="zh-CN"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marL="171450" indent="-171450">
              <a:buFont typeface="Arial" panose="020B0604020202020204" pitchFamily="34" charset="0"/>
              <a:buChar char="•"/>
            </a:pP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三是监管大数据，包括所有处罚案例、监管函件库、补充更正公告库等</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8000">
        <p14:conveyor dir="l"/>
      </p:transition>
    </mc:Choice>
    <mc:Fallback>
      <p:transition spd="slow" advClick="0" advTm="8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94615"/>
            <a:ext cx="6456680"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创新一：法律法规条文分拆与文本解析技术</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grpSp>
        <p:nvGrpSpPr>
          <p:cNvPr id="5" name="组合 4"/>
          <p:cNvGrpSpPr/>
          <p:nvPr/>
        </p:nvGrpSpPr>
        <p:grpSpPr>
          <a:xfrm>
            <a:off x="435850" y="2080070"/>
            <a:ext cx="11067294" cy="4512681"/>
            <a:chOff x="517269" y="1625266"/>
            <a:chExt cx="11067294" cy="4512681"/>
          </a:xfrm>
        </p:grpSpPr>
        <p:pic>
          <p:nvPicPr>
            <p:cNvPr id="6"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8334209" y="2207605"/>
              <a:ext cx="2995507" cy="33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257"/>
            <p:cNvGrpSpPr/>
            <p:nvPr/>
          </p:nvGrpSpPr>
          <p:grpSpPr>
            <a:xfrm>
              <a:off x="3224625" y="1625267"/>
              <a:ext cx="2079737" cy="2770061"/>
              <a:chOff x="3307520" y="1685608"/>
              <a:chExt cx="2079737" cy="2770061"/>
            </a:xfrm>
          </p:grpSpPr>
          <p:sp>
            <p:nvSpPr>
              <p:cNvPr id="55" name="矩形 54"/>
              <p:cNvSpPr/>
              <p:nvPr/>
            </p:nvSpPr>
            <p:spPr>
              <a:xfrm>
                <a:off x="3460408" y="1840676"/>
                <a:ext cx="1781136" cy="280701"/>
              </a:xfrm>
              <a:prstGeom prst="rect">
                <a:avLst/>
              </a:prstGeom>
              <a:solidFill>
                <a:srgbClr val="00B0F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文本逻辑层</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矩形 55"/>
              <p:cNvSpPr/>
              <p:nvPr/>
            </p:nvSpPr>
            <p:spPr>
              <a:xfrm>
                <a:off x="3307520" y="1685608"/>
                <a:ext cx="2079737" cy="2770061"/>
              </a:xfrm>
              <a:prstGeom prst="rect">
                <a:avLst/>
              </a:prstGeom>
              <a:noFill/>
              <a:ln>
                <a:solidFill>
                  <a:srgbClr val="58DCE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8" name="组合 260"/>
            <p:cNvGrpSpPr/>
            <p:nvPr/>
          </p:nvGrpSpPr>
          <p:grpSpPr>
            <a:xfrm>
              <a:off x="8079363" y="1625266"/>
              <a:ext cx="3505200" cy="4503677"/>
              <a:chOff x="8162262" y="1685609"/>
              <a:chExt cx="3505200" cy="4503677"/>
            </a:xfrm>
          </p:grpSpPr>
          <p:sp>
            <p:nvSpPr>
              <p:cNvPr id="53" name="矩形 52"/>
              <p:cNvSpPr/>
              <p:nvPr/>
            </p:nvSpPr>
            <p:spPr>
              <a:xfrm>
                <a:off x="8162262" y="1685609"/>
                <a:ext cx="3505200" cy="4503677"/>
              </a:xfrm>
              <a:prstGeom prst="rect">
                <a:avLst/>
              </a:prstGeom>
              <a:noFill/>
              <a:ln>
                <a:solidFill>
                  <a:srgbClr val="58DCE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8330012" y="1840677"/>
                <a:ext cx="3185528" cy="280701"/>
              </a:xfrm>
              <a:prstGeom prst="rect">
                <a:avLst/>
              </a:prstGeom>
              <a:solidFill>
                <a:srgbClr val="00B0F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文本数据输出层</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9" name="组合 263"/>
            <p:cNvGrpSpPr/>
            <p:nvPr/>
          </p:nvGrpSpPr>
          <p:grpSpPr>
            <a:xfrm>
              <a:off x="5480197" y="1625266"/>
              <a:ext cx="2423337" cy="4503677"/>
              <a:chOff x="5563091" y="1685608"/>
              <a:chExt cx="2423337" cy="4503677"/>
            </a:xfrm>
          </p:grpSpPr>
          <p:sp>
            <p:nvSpPr>
              <p:cNvPr id="51" name="矩形 50"/>
              <p:cNvSpPr/>
              <p:nvPr/>
            </p:nvSpPr>
            <p:spPr>
              <a:xfrm>
                <a:off x="5563091" y="1685608"/>
                <a:ext cx="2423337" cy="4503677"/>
              </a:xfrm>
              <a:prstGeom prst="rect">
                <a:avLst/>
              </a:prstGeom>
              <a:noFill/>
              <a:ln>
                <a:solidFill>
                  <a:srgbClr val="58DCE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52" name="矩形 51"/>
              <p:cNvSpPr/>
              <p:nvPr/>
            </p:nvSpPr>
            <p:spPr>
              <a:xfrm>
                <a:off x="5716474" y="1840677"/>
                <a:ext cx="2174005" cy="280701"/>
              </a:xfrm>
              <a:prstGeom prst="rect">
                <a:avLst/>
              </a:prstGeom>
              <a:solidFill>
                <a:srgbClr val="00B0F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Markdown</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文本标记引擎</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0" name="组合 266"/>
            <p:cNvGrpSpPr/>
            <p:nvPr/>
          </p:nvGrpSpPr>
          <p:grpSpPr>
            <a:xfrm>
              <a:off x="764917" y="2112522"/>
              <a:ext cx="2104475" cy="3988725"/>
              <a:chOff x="847816" y="2172864"/>
              <a:chExt cx="2104474" cy="3988725"/>
            </a:xfrm>
          </p:grpSpPr>
          <p:sp>
            <p:nvSpPr>
              <p:cNvPr id="41" name="任意多边形 40"/>
              <p:cNvSpPr/>
              <p:nvPr/>
            </p:nvSpPr>
            <p:spPr>
              <a:xfrm>
                <a:off x="928554" y="3592203"/>
                <a:ext cx="1058046" cy="1058046"/>
              </a:xfrm>
              <a:custGeom>
                <a:avLst/>
                <a:gdLst>
                  <a:gd name="connsiteX0" fmla="*/ 0 w 1255987"/>
                  <a:gd name="connsiteY0" fmla="*/ 627994 h 1255987"/>
                  <a:gd name="connsiteX1" fmla="*/ 627994 w 1255987"/>
                  <a:gd name="connsiteY1" fmla="*/ 0 h 1255987"/>
                  <a:gd name="connsiteX2" fmla="*/ 1255988 w 1255987"/>
                  <a:gd name="connsiteY2" fmla="*/ 627994 h 1255987"/>
                  <a:gd name="connsiteX3" fmla="*/ 627994 w 1255987"/>
                  <a:gd name="connsiteY3" fmla="*/ 1255988 h 1255987"/>
                  <a:gd name="connsiteX4" fmla="*/ 0 w 1255987"/>
                  <a:gd name="connsiteY4" fmla="*/ 627994 h 125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987" h="1255987">
                    <a:moveTo>
                      <a:pt x="0" y="627994"/>
                    </a:moveTo>
                    <a:cubicBezTo>
                      <a:pt x="0" y="281162"/>
                      <a:pt x="281162" y="0"/>
                      <a:pt x="627994" y="0"/>
                    </a:cubicBezTo>
                    <a:cubicBezTo>
                      <a:pt x="974826" y="0"/>
                      <a:pt x="1255988" y="281162"/>
                      <a:pt x="1255988" y="627994"/>
                    </a:cubicBezTo>
                    <a:cubicBezTo>
                      <a:pt x="1255988" y="974826"/>
                      <a:pt x="974826" y="1255988"/>
                      <a:pt x="627994" y="1255988"/>
                    </a:cubicBezTo>
                    <a:cubicBezTo>
                      <a:pt x="281162" y="1255988"/>
                      <a:pt x="0" y="974826"/>
                      <a:pt x="0" y="627994"/>
                    </a:cubicBezTo>
                    <a:close/>
                  </a:path>
                </a:pathLst>
              </a:custGeom>
              <a:solidFill>
                <a:srgbClr val="0BA4EA"/>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1715" tIns="201715" rIns="201715" bIns="201715" numCol="1" spcCol="1270" anchor="ctr" anchorCtr="0">
                <a:noAutofit/>
              </a:bodyPr>
              <a:lstStyle/>
              <a:p>
                <a:pPr lvl="0" algn="ctr" defTabSz="622300">
                  <a:lnSpc>
                    <a:spcPct val="90000"/>
                  </a:lnSpc>
                  <a:spcBef>
                    <a:spcPct val="0"/>
                  </a:spcBef>
                  <a:spcAft>
                    <a:spcPct val="35000"/>
                  </a:spcAft>
                </a:pPr>
                <a:endParaRPr lang="zh-CN" altLang="en-US" sz="900" b="1" kern="1200" dirty="0">
                  <a:solidFill>
                    <a:schemeClr val="bg1"/>
                  </a:solidFill>
                  <a:latin typeface="微软雅黑" panose="020B0503020204020204" pitchFamily="34" charset="-122"/>
                  <a:ea typeface="微软雅黑" panose="020B0503020204020204" pitchFamily="34" charset="-122"/>
                </a:endParaRPr>
              </a:p>
            </p:txBody>
          </p:sp>
          <p:sp>
            <p:nvSpPr>
              <p:cNvPr id="42" name="任意多边形 41"/>
              <p:cNvSpPr/>
              <p:nvPr/>
            </p:nvSpPr>
            <p:spPr>
              <a:xfrm>
                <a:off x="847816" y="2172864"/>
                <a:ext cx="545908" cy="545908"/>
              </a:xfrm>
              <a:custGeom>
                <a:avLst/>
                <a:gdLst>
                  <a:gd name="connsiteX0" fmla="*/ 0 w 879190"/>
                  <a:gd name="connsiteY0" fmla="*/ 439595 h 879190"/>
                  <a:gd name="connsiteX1" fmla="*/ 439595 w 879190"/>
                  <a:gd name="connsiteY1" fmla="*/ 0 h 879190"/>
                  <a:gd name="connsiteX2" fmla="*/ 879190 w 879190"/>
                  <a:gd name="connsiteY2" fmla="*/ 439595 h 879190"/>
                  <a:gd name="connsiteX3" fmla="*/ 439595 w 879190"/>
                  <a:gd name="connsiteY3" fmla="*/ 879190 h 879190"/>
                  <a:gd name="connsiteX4" fmla="*/ 0 w 879190"/>
                  <a:gd name="connsiteY4" fmla="*/ 439595 h 879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a:solidFill>
                  <a:srgbClr val="0BA4EA"/>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2724" tIns="142724" rIns="142724" bIns="142724" numCol="1" spcCol="1270" anchor="ctr" anchorCtr="0">
                <a:noAutofit/>
              </a:bodyPr>
              <a:lstStyle/>
              <a:p>
                <a:pPr lvl="0" algn="ctr" defTabSz="488950">
                  <a:lnSpc>
                    <a:spcPct val="90000"/>
                  </a:lnSpc>
                  <a:spcBef>
                    <a:spcPct val="0"/>
                  </a:spcBef>
                  <a:spcAft>
                    <a:spcPct val="35000"/>
                  </a:spcAft>
                </a:pPr>
                <a:r>
                  <a:rPr lang="zh-CN" altLang="en-US" sz="600" b="1" dirty="0">
                    <a:solidFill>
                      <a:srgbClr val="0BA4EA"/>
                    </a:solidFill>
                    <a:latin typeface="微软雅黑" panose="020B0503020204020204" pitchFamily="34" charset="-122"/>
                    <a:ea typeface="微软雅黑" panose="020B0503020204020204" pitchFamily="34" charset="-122"/>
                  </a:rPr>
                  <a:t>法律、</a:t>
                </a:r>
                <a:r>
                  <a:rPr lang="zh-CN" altLang="en-US" sz="800" b="1" dirty="0">
                    <a:solidFill>
                      <a:srgbClr val="0BA4EA"/>
                    </a:solidFill>
                    <a:latin typeface="微软雅黑" panose="020B0503020204020204" pitchFamily="34" charset="-122"/>
                    <a:ea typeface="微软雅黑" panose="020B0503020204020204" pitchFamily="34" charset="-122"/>
                  </a:rPr>
                  <a:t>行政</a:t>
                </a:r>
                <a:r>
                  <a:rPr lang="zh-CN" altLang="en-US" sz="600" b="1" dirty="0">
                    <a:solidFill>
                      <a:srgbClr val="0BA4EA"/>
                    </a:solidFill>
                    <a:latin typeface="微软雅黑" panose="020B0503020204020204" pitchFamily="34" charset="-122"/>
                    <a:ea typeface="微软雅黑" panose="020B0503020204020204" pitchFamily="34" charset="-122"/>
                  </a:rPr>
                  <a:t>法规及司法解释</a:t>
                </a:r>
                <a:endParaRPr lang="zh-CN" altLang="en-US" sz="600" b="1" dirty="0">
                  <a:solidFill>
                    <a:srgbClr val="0BA4EA"/>
                  </a:solidFill>
                  <a:latin typeface="微软雅黑" panose="020B0503020204020204" pitchFamily="34" charset="-122"/>
                  <a:ea typeface="微软雅黑" panose="020B0503020204020204" pitchFamily="34" charset="-122"/>
                </a:endParaRPr>
              </a:p>
            </p:txBody>
          </p:sp>
          <p:sp>
            <p:nvSpPr>
              <p:cNvPr id="43" name="任意多边形 42"/>
              <p:cNvSpPr/>
              <p:nvPr/>
            </p:nvSpPr>
            <p:spPr>
              <a:xfrm>
                <a:off x="2406382" y="3654708"/>
                <a:ext cx="545908" cy="545908"/>
              </a:xfrm>
              <a:custGeom>
                <a:avLst/>
                <a:gdLst>
                  <a:gd name="connsiteX0" fmla="*/ 0 w 879190"/>
                  <a:gd name="connsiteY0" fmla="*/ 439595 h 879190"/>
                  <a:gd name="connsiteX1" fmla="*/ 439595 w 879190"/>
                  <a:gd name="connsiteY1" fmla="*/ 0 h 879190"/>
                  <a:gd name="connsiteX2" fmla="*/ 879190 w 879190"/>
                  <a:gd name="connsiteY2" fmla="*/ 439595 h 879190"/>
                  <a:gd name="connsiteX3" fmla="*/ 439595 w 879190"/>
                  <a:gd name="connsiteY3" fmla="*/ 879190 h 879190"/>
                  <a:gd name="connsiteX4" fmla="*/ 0 w 879190"/>
                  <a:gd name="connsiteY4" fmla="*/ 439595 h 879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a:solidFill>
                  <a:srgbClr val="0BA4EA"/>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2724" tIns="142724" rIns="142724" bIns="142724" numCol="1" spcCol="1270" anchor="ctr" anchorCtr="0">
                <a:noAutofit/>
              </a:bodyPr>
              <a:lstStyle/>
              <a:p>
                <a:pPr algn="ctr" defTabSz="488950">
                  <a:lnSpc>
                    <a:spcPct val="90000"/>
                  </a:lnSpc>
                  <a:spcBef>
                    <a:spcPct val="0"/>
                  </a:spcBef>
                  <a:spcAft>
                    <a:spcPct val="35000"/>
                  </a:spcAft>
                </a:pPr>
                <a:r>
                  <a:rPr lang="zh-CN" altLang="en-US" sz="800" b="1" dirty="0">
                    <a:solidFill>
                      <a:srgbClr val="0BA4EA"/>
                    </a:solidFill>
                    <a:latin typeface="微软雅黑" panose="020B0503020204020204" pitchFamily="34" charset="-122"/>
                    <a:ea typeface="微软雅黑" panose="020B0503020204020204" pitchFamily="34" charset="-122"/>
                  </a:rPr>
                  <a:t>券商法库</a:t>
                </a:r>
                <a:endParaRPr lang="zh-CN" altLang="en-US" sz="800" b="1" dirty="0">
                  <a:solidFill>
                    <a:srgbClr val="0BA4EA"/>
                  </a:solidFill>
                  <a:latin typeface="微软雅黑" panose="020B0503020204020204" pitchFamily="34" charset="-122"/>
                  <a:ea typeface="微软雅黑" panose="020B0503020204020204" pitchFamily="34" charset="-122"/>
                </a:endParaRPr>
              </a:p>
            </p:txBody>
          </p:sp>
          <p:sp>
            <p:nvSpPr>
              <p:cNvPr id="44" name="任意多边形 43"/>
              <p:cNvSpPr/>
              <p:nvPr/>
            </p:nvSpPr>
            <p:spPr>
              <a:xfrm>
                <a:off x="847816" y="5615681"/>
                <a:ext cx="545908" cy="545908"/>
              </a:xfrm>
              <a:custGeom>
                <a:avLst/>
                <a:gdLst>
                  <a:gd name="connsiteX0" fmla="*/ 0 w 879190"/>
                  <a:gd name="connsiteY0" fmla="*/ 439595 h 879190"/>
                  <a:gd name="connsiteX1" fmla="*/ 439595 w 879190"/>
                  <a:gd name="connsiteY1" fmla="*/ 0 h 879190"/>
                  <a:gd name="connsiteX2" fmla="*/ 879190 w 879190"/>
                  <a:gd name="connsiteY2" fmla="*/ 439595 h 879190"/>
                  <a:gd name="connsiteX3" fmla="*/ 439595 w 879190"/>
                  <a:gd name="connsiteY3" fmla="*/ 879190 h 879190"/>
                  <a:gd name="connsiteX4" fmla="*/ 0 w 879190"/>
                  <a:gd name="connsiteY4" fmla="*/ 439595 h 879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a:solidFill>
                  <a:srgbClr val="0BA4EA"/>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2724" tIns="142724" rIns="142724" bIns="142724" numCol="1" spcCol="1270" anchor="ctr" anchorCtr="0">
                <a:noAutofit/>
              </a:bodyPr>
              <a:lstStyle/>
              <a:p>
                <a:pPr algn="ctr" defTabSz="488950">
                  <a:lnSpc>
                    <a:spcPct val="90000"/>
                  </a:lnSpc>
                  <a:spcBef>
                    <a:spcPct val="0"/>
                  </a:spcBef>
                  <a:spcAft>
                    <a:spcPct val="35000"/>
                  </a:spcAft>
                </a:pPr>
                <a:r>
                  <a:rPr lang="en-US" altLang="zh-CN" sz="800" b="1" dirty="0">
                    <a:solidFill>
                      <a:srgbClr val="0BA4EA"/>
                    </a:solidFill>
                    <a:latin typeface="微软雅黑" panose="020B0503020204020204" pitchFamily="34" charset="-122"/>
                    <a:ea typeface="微软雅黑" panose="020B0503020204020204" pitchFamily="34" charset="-122"/>
                  </a:rPr>
                  <a:t>…………</a:t>
                </a:r>
                <a:endParaRPr lang="zh-CN" altLang="en-US" sz="800" b="1" dirty="0">
                  <a:solidFill>
                    <a:srgbClr val="0BA4EA"/>
                  </a:solidFill>
                  <a:latin typeface="微软雅黑" panose="020B0503020204020204" pitchFamily="34" charset="-122"/>
                  <a:ea typeface="微软雅黑" panose="020B0503020204020204" pitchFamily="34" charset="-122"/>
                </a:endParaRPr>
              </a:p>
            </p:txBody>
          </p:sp>
          <p:sp>
            <p:nvSpPr>
              <p:cNvPr id="45" name="任意多边形 44"/>
              <p:cNvSpPr/>
              <p:nvPr/>
            </p:nvSpPr>
            <p:spPr>
              <a:xfrm>
                <a:off x="1958387" y="5025971"/>
                <a:ext cx="545908" cy="545908"/>
              </a:xfrm>
              <a:custGeom>
                <a:avLst/>
                <a:gdLst>
                  <a:gd name="connsiteX0" fmla="*/ 0 w 879190"/>
                  <a:gd name="connsiteY0" fmla="*/ 439595 h 879190"/>
                  <a:gd name="connsiteX1" fmla="*/ 439595 w 879190"/>
                  <a:gd name="connsiteY1" fmla="*/ 0 h 879190"/>
                  <a:gd name="connsiteX2" fmla="*/ 879190 w 879190"/>
                  <a:gd name="connsiteY2" fmla="*/ 439595 h 879190"/>
                  <a:gd name="connsiteX3" fmla="*/ 439595 w 879190"/>
                  <a:gd name="connsiteY3" fmla="*/ 879190 h 879190"/>
                  <a:gd name="connsiteX4" fmla="*/ 0 w 879190"/>
                  <a:gd name="connsiteY4" fmla="*/ 439595 h 879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a:solidFill>
                  <a:srgbClr val="0BA4EA"/>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2724" tIns="142724" rIns="142724" bIns="142724" numCol="1" spcCol="1270" anchor="ctr" anchorCtr="0">
                <a:noAutofit/>
              </a:bodyPr>
              <a:lstStyle/>
              <a:p>
                <a:pPr algn="ctr" defTabSz="488950">
                  <a:lnSpc>
                    <a:spcPct val="90000"/>
                  </a:lnSpc>
                  <a:spcBef>
                    <a:spcPct val="0"/>
                  </a:spcBef>
                  <a:spcAft>
                    <a:spcPct val="35000"/>
                  </a:spcAft>
                </a:pPr>
                <a:r>
                  <a:rPr lang="zh-CN" altLang="en-US" sz="800" b="1" dirty="0">
                    <a:solidFill>
                      <a:srgbClr val="0BA4EA"/>
                    </a:solidFill>
                    <a:latin typeface="微软雅黑" panose="020B0503020204020204" pitchFamily="34" charset="-122"/>
                    <a:ea typeface="微软雅黑" panose="020B0503020204020204" pitchFamily="34" charset="-122"/>
                  </a:rPr>
                  <a:t>新三板法库</a:t>
                </a:r>
                <a:endParaRPr lang="zh-CN" altLang="en-US" sz="800" b="1" dirty="0">
                  <a:solidFill>
                    <a:srgbClr val="0BA4EA"/>
                  </a:solidFill>
                  <a:latin typeface="微软雅黑" panose="020B0503020204020204" pitchFamily="34" charset="-122"/>
                  <a:ea typeface="微软雅黑" panose="020B0503020204020204" pitchFamily="34" charset="-122"/>
                </a:endParaRPr>
              </a:p>
            </p:txBody>
          </p:sp>
          <p:sp>
            <p:nvSpPr>
              <p:cNvPr id="46" name="文本框 25"/>
              <p:cNvSpPr txBox="1"/>
              <p:nvPr/>
            </p:nvSpPr>
            <p:spPr>
              <a:xfrm>
                <a:off x="983239" y="3876178"/>
                <a:ext cx="953122" cy="521970"/>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法律法规全文</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47" name="任意多边形 46"/>
              <p:cNvSpPr/>
              <p:nvPr/>
            </p:nvSpPr>
            <p:spPr>
              <a:xfrm>
                <a:off x="1958387" y="2907727"/>
                <a:ext cx="545908" cy="545908"/>
              </a:xfrm>
              <a:custGeom>
                <a:avLst/>
                <a:gdLst>
                  <a:gd name="connsiteX0" fmla="*/ 0 w 879190"/>
                  <a:gd name="connsiteY0" fmla="*/ 439595 h 879190"/>
                  <a:gd name="connsiteX1" fmla="*/ 439595 w 879190"/>
                  <a:gd name="connsiteY1" fmla="*/ 0 h 879190"/>
                  <a:gd name="connsiteX2" fmla="*/ 879190 w 879190"/>
                  <a:gd name="connsiteY2" fmla="*/ 439595 h 879190"/>
                  <a:gd name="connsiteX3" fmla="*/ 439595 w 879190"/>
                  <a:gd name="connsiteY3" fmla="*/ 879190 h 879190"/>
                  <a:gd name="connsiteX4" fmla="*/ 0 w 879190"/>
                  <a:gd name="connsiteY4" fmla="*/ 439595 h 879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a:solidFill>
                  <a:srgbClr val="0BA4EA"/>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2724" tIns="142724" rIns="142724" bIns="142724" numCol="1" spcCol="1270" anchor="ctr" anchorCtr="0">
                <a:noAutofit/>
              </a:bodyPr>
              <a:lstStyle/>
              <a:p>
                <a:pPr algn="ctr" defTabSz="488950">
                  <a:lnSpc>
                    <a:spcPct val="90000"/>
                  </a:lnSpc>
                  <a:spcBef>
                    <a:spcPct val="0"/>
                  </a:spcBef>
                  <a:spcAft>
                    <a:spcPct val="35000"/>
                  </a:spcAft>
                </a:pPr>
                <a:r>
                  <a:rPr lang="zh-CN" altLang="en-US" sz="800" b="1" dirty="0">
                    <a:solidFill>
                      <a:srgbClr val="0BA4EA"/>
                    </a:solidFill>
                    <a:latin typeface="微软雅黑" panose="020B0503020204020204" pitchFamily="34" charset="-122"/>
                    <a:ea typeface="微软雅黑" panose="020B0503020204020204" pitchFamily="34" charset="-122"/>
                  </a:rPr>
                  <a:t>自律组织业务规则</a:t>
                </a:r>
                <a:endParaRPr lang="zh-CN" altLang="en-US" sz="800" b="1" dirty="0">
                  <a:solidFill>
                    <a:srgbClr val="0BA4EA"/>
                  </a:solidFill>
                  <a:latin typeface="微软雅黑" panose="020B0503020204020204" pitchFamily="34" charset="-122"/>
                  <a:ea typeface="微软雅黑" panose="020B0503020204020204" pitchFamily="34" charset="-122"/>
                </a:endParaRPr>
              </a:p>
            </p:txBody>
          </p:sp>
          <p:sp>
            <p:nvSpPr>
              <p:cNvPr id="48" name="任意多边形 47"/>
              <p:cNvSpPr/>
              <p:nvPr/>
            </p:nvSpPr>
            <p:spPr>
              <a:xfrm>
                <a:off x="2384787" y="4397265"/>
                <a:ext cx="545908" cy="545908"/>
              </a:xfrm>
              <a:custGeom>
                <a:avLst/>
                <a:gdLst>
                  <a:gd name="connsiteX0" fmla="*/ 0 w 879190"/>
                  <a:gd name="connsiteY0" fmla="*/ 439595 h 879190"/>
                  <a:gd name="connsiteX1" fmla="*/ 439595 w 879190"/>
                  <a:gd name="connsiteY1" fmla="*/ 0 h 879190"/>
                  <a:gd name="connsiteX2" fmla="*/ 879190 w 879190"/>
                  <a:gd name="connsiteY2" fmla="*/ 439595 h 879190"/>
                  <a:gd name="connsiteX3" fmla="*/ 439595 w 879190"/>
                  <a:gd name="connsiteY3" fmla="*/ 879190 h 879190"/>
                  <a:gd name="connsiteX4" fmla="*/ 0 w 879190"/>
                  <a:gd name="connsiteY4" fmla="*/ 439595 h 879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a:solidFill>
                  <a:srgbClr val="0BA4EA"/>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2724" tIns="142724" rIns="142724" bIns="142724" numCol="1" spcCol="1270" anchor="ctr" anchorCtr="0">
                <a:noAutofit/>
              </a:bodyPr>
              <a:lstStyle/>
              <a:p>
                <a:pPr algn="ctr" defTabSz="488950">
                  <a:lnSpc>
                    <a:spcPct val="90000"/>
                  </a:lnSpc>
                  <a:spcBef>
                    <a:spcPct val="0"/>
                  </a:spcBef>
                  <a:spcAft>
                    <a:spcPct val="35000"/>
                  </a:spcAft>
                </a:pPr>
                <a:r>
                  <a:rPr lang="zh-CN" altLang="en-US" sz="800" b="1" dirty="0">
                    <a:solidFill>
                      <a:srgbClr val="0BA4EA"/>
                    </a:solidFill>
                    <a:latin typeface="微软雅黑" panose="020B0503020204020204" pitchFamily="34" charset="-122"/>
                    <a:ea typeface="微软雅黑" panose="020B0503020204020204" pitchFamily="34" charset="-122"/>
                  </a:rPr>
                  <a:t>基金法库</a:t>
                </a:r>
                <a:endParaRPr lang="zh-CN" altLang="en-US" sz="800" b="1" dirty="0">
                  <a:solidFill>
                    <a:srgbClr val="0BA4EA"/>
                  </a:solidFill>
                  <a:latin typeface="微软雅黑" panose="020B0503020204020204" pitchFamily="34" charset="-122"/>
                  <a:ea typeface="微软雅黑" panose="020B0503020204020204" pitchFamily="34" charset="-122"/>
                </a:endParaRPr>
              </a:p>
            </p:txBody>
          </p:sp>
          <p:sp>
            <p:nvSpPr>
              <p:cNvPr id="49" name="任意多边形 48"/>
              <p:cNvSpPr/>
              <p:nvPr/>
            </p:nvSpPr>
            <p:spPr>
              <a:xfrm>
                <a:off x="1482366" y="2444403"/>
                <a:ext cx="545908" cy="545908"/>
              </a:xfrm>
              <a:custGeom>
                <a:avLst/>
                <a:gdLst>
                  <a:gd name="connsiteX0" fmla="*/ 0 w 879190"/>
                  <a:gd name="connsiteY0" fmla="*/ 439595 h 879190"/>
                  <a:gd name="connsiteX1" fmla="*/ 439595 w 879190"/>
                  <a:gd name="connsiteY1" fmla="*/ 0 h 879190"/>
                  <a:gd name="connsiteX2" fmla="*/ 879190 w 879190"/>
                  <a:gd name="connsiteY2" fmla="*/ 439595 h 879190"/>
                  <a:gd name="connsiteX3" fmla="*/ 439595 w 879190"/>
                  <a:gd name="connsiteY3" fmla="*/ 879190 h 879190"/>
                  <a:gd name="connsiteX4" fmla="*/ 0 w 879190"/>
                  <a:gd name="connsiteY4" fmla="*/ 439595 h 879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a:solidFill>
                  <a:srgbClr val="0BA4EA"/>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2724" tIns="142724" rIns="142724" bIns="142724" numCol="1" spcCol="1270" anchor="ctr" anchorCtr="0">
                <a:noAutofit/>
              </a:bodyPr>
              <a:lstStyle/>
              <a:p>
                <a:pPr lvl="0" algn="ctr" defTabSz="488950">
                  <a:lnSpc>
                    <a:spcPct val="90000"/>
                  </a:lnSpc>
                  <a:spcBef>
                    <a:spcPct val="0"/>
                  </a:spcBef>
                  <a:spcAft>
                    <a:spcPct val="35000"/>
                  </a:spcAft>
                </a:pPr>
                <a:r>
                  <a:rPr lang="zh-CN" altLang="en-US" sz="600" b="1" dirty="0">
                    <a:solidFill>
                      <a:srgbClr val="0BA4EA"/>
                    </a:solidFill>
                    <a:latin typeface="微软雅黑" panose="020B0503020204020204" pitchFamily="34" charset="-122"/>
                    <a:ea typeface="微软雅黑" panose="020B0503020204020204" pitchFamily="34" charset="-122"/>
                  </a:rPr>
                  <a:t>部门</a:t>
                </a:r>
                <a:r>
                  <a:rPr lang="zh-CN" altLang="en-US" sz="800" b="1" dirty="0">
                    <a:solidFill>
                      <a:srgbClr val="0BA4EA"/>
                    </a:solidFill>
                    <a:latin typeface="微软雅黑" panose="020B0503020204020204" pitchFamily="34" charset="-122"/>
                    <a:ea typeface="微软雅黑" panose="020B0503020204020204" pitchFamily="34" charset="-122"/>
                  </a:rPr>
                  <a:t>规章和</a:t>
                </a:r>
                <a:r>
                  <a:rPr lang="zh-CN" altLang="en-US" sz="600" b="1" dirty="0">
                    <a:solidFill>
                      <a:srgbClr val="0BA4EA"/>
                    </a:solidFill>
                    <a:latin typeface="微软雅黑" panose="020B0503020204020204" pitchFamily="34" charset="-122"/>
                    <a:ea typeface="微软雅黑" panose="020B0503020204020204" pitchFamily="34" charset="-122"/>
                  </a:rPr>
                  <a:t>规范性</a:t>
                </a:r>
                <a:r>
                  <a:rPr lang="zh-CN" altLang="en-US" sz="800" b="1" dirty="0">
                    <a:solidFill>
                      <a:srgbClr val="0BA4EA"/>
                    </a:solidFill>
                    <a:latin typeface="微软雅黑" panose="020B0503020204020204" pitchFamily="34" charset="-122"/>
                    <a:ea typeface="微软雅黑" panose="020B0503020204020204" pitchFamily="34" charset="-122"/>
                  </a:rPr>
                  <a:t>文件</a:t>
                </a:r>
                <a:endParaRPr lang="zh-CN" altLang="en-US" sz="800" b="1" dirty="0">
                  <a:solidFill>
                    <a:srgbClr val="0BA4EA"/>
                  </a:solidFill>
                  <a:latin typeface="微软雅黑" panose="020B0503020204020204" pitchFamily="34" charset="-122"/>
                  <a:ea typeface="微软雅黑" panose="020B0503020204020204" pitchFamily="34" charset="-122"/>
                </a:endParaRPr>
              </a:p>
            </p:txBody>
          </p:sp>
          <p:sp>
            <p:nvSpPr>
              <p:cNvPr id="50" name="任意多边形 49"/>
              <p:cNvSpPr/>
              <p:nvPr/>
            </p:nvSpPr>
            <p:spPr>
              <a:xfrm>
                <a:off x="1457916" y="5422763"/>
                <a:ext cx="545908" cy="545908"/>
              </a:xfrm>
              <a:custGeom>
                <a:avLst/>
                <a:gdLst>
                  <a:gd name="connsiteX0" fmla="*/ 0 w 879190"/>
                  <a:gd name="connsiteY0" fmla="*/ 439595 h 879190"/>
                  <a:gd name="connsiteX1" fmla="*/ 439595 w 879190"/>
                  <a:gd name="connsiteY1" fmla="*/ 0 h 879190"/>
                  <a:gd name="connsiteX2" fmla="*/ 879190 w 879190"/>
                  <a:gd name="connsiteY2" fmla="*/ 439595 h 879190"/>
                  <a:gd name="connsiteX3" fmla="*/ 439595 w 879190"/>
                  <a:gd name="connsiteY3" fmla="*/ 879190 h 879190"/>
                  <a:gd name="connsiteX4" fmla="*/ 0 w 879190"/>
                  <a:gd name="connsiteY4" fmla="*/ 439595 h 879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a:solidFill>
                  <a:srgbClr val="0BA4EA"/>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2724" tIns="142724" rIns="142724" bIns="142724" numCol="1" spcCol="1270" anchor="ctr" anchorCtr="0">
                <a:noAutofit/>
              </a:bodyPr>
              <a:lstStyle/>
              <a:p>
                <a:pPr algn="ctr" defTabSz="488950">
                  <a:lnSpc>
                    <a:spcPct val="90000"/>
                  </a:lnSpc>
                  <a:spcBef>
                    <a:spcPct val="0"/>
                  </a:spcBef>
                  <a:spcAft>
                    <a:spcPct val="35000"/>
                  </a:spcAft>
                </a:pPr>
                <a:r>
                  <a:rPr lang="zh-CN" altLang="en-US" sz="800" b="1" dirty="0">
                    <a:solidFill>
                      <a:srgbClr val="0BA4EA"/>
                    </a:solidFill>
                    <a:latin typeface="微软雅黑" panose="020B0503020204020204" pitchFamily="34" charset="-122"/>
                    <a:ea typeface="微软雅黑" panose="020B0503020204020204" pitchFamily="34" charset="-122"/>
                  </a:rPr>
                  <a:t>价值法库</a:t>
                </a:r>
                <a:endParaRPr lang="zh-CN" altLang="en-US" sz="800" b="1" dirty="0">
                  <a:solidFill>
                    <a:srgbClr val="0BA4EA"/>
                  </a:solidFill>
                  <a:latin typeface="微软雅黑" panose="020B0503020204020204" pitchFamily="34" charset="-122"/>
                  <a:ea typeface="微软雅黑" panose="020B0503020204020204" pitchFamily="34" charset="-122"/>
                </a:endParaRPr>
              </a:p>
            </p:txBody>
          </p:sp>
        </p:grpSp>
        <p:grpSp>
          <p:nvGrpSpPr>
            <p:cNvPr id="11" name="组合 283"/>
            <p:cNvGrpSpPr/>
            <p:nvPr/>
          </p:nvGrpSpPr>
          <p:grpSpPr>
            <a:xfrm>
              <a:off x="517269" y="1631138"/>
              <a:ext cx="2496651" cy="4506809"/>
              <a:chOff x="600169" y="1691481"/>
              <a:chExt cx="2496651" cy="4506809"/>
            </a:xfrm>
          </p:grpSpPr>
          <p:sp>
            <p:nvSpPr>
              <p:cNvPr id="39" name="矩形 38"/>
              <p:cNvSpPr/>
              <p:nvPr/>
            </p:nvSpPr>
            <p:spPr>
              <a:xfrm>
                <a:off x="600169" y="1691481"/>
                <a:ext cx="2496651" cy="4506809"/>
              </a:xfrm>
              <a:prstGeom prst="rect">
                <a:avLst/>
              </a:prstGeom>
              <a:noFill/>
              <a:ln>
                <a:solidFill>
                  <a:srgbClr val="58DCE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755118" y="1834366"/>
                <a:ext cx="2161778" cy="280701"/>
              </a:xfrm>
              <a:prstGeom prst="rect">
                <a:avLst/>
              </a:prstGeom>
              <a:solidFill>
                <a:srgbClr val="00B0F0"/>
              </a:solidFill>
              <a:ln>
                <a:noFill/>
                <a:prstDash val="solid"/>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文本数据输入层</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2" name="右箭头 11"/>
            <p:cNvSpPr/>
            <p:nvPr/>
          </p:nvSpPr>
          <p:spPr>
            <a:xfrm>
              <a:off x="2898490" y="2988404"/>
              <a:ext cx="440785" cy="383247"/>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zh-CN" altLang="en-US">
                <a:solidFill>
                  <a:schemeClr val="accent3">
                    <a:lumMod val="50000"/>
                  </a:schemeClr>
                </a:solidFill>
                <a:latin typeface="微软雅黑" panose="020B0503020204020204" pitchFamily="34" charset="-122"/>
                <a:ea typeface="微软雅黑" panose="020B0503020204020204" pitchFamily="34" charset="-122"/>
              </a:endParaRPr>
            </a:p>
          </p:txBody>
        </p:sp>
        <p:sp>
          <p:nvSpPr>
            <p:cNvPr id="13" name="上下箭头 12"/>
            <p:cNvSpPr/>
            <p:nvPr/>
          </p:nvSpPr>
          <p:spPr>
            <a:xfrm>
              <a:off x="4096701" y="4274929"/>
              <a:ext cx="308777" cy="441879"/>
            </a:xfrm>
            <a:prstGeom prst="upDownArrow">
              <a:avLst/>
            </a:prstGeom>
            <a:solidFill>
              <a:srgbClr val="E1ED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3">
                    <a:lumMod val="50000"/>
                  </a:schemeClr>
                </a:solidFill>
                <a:latin typeface="微软雅黑" panose="020B0503020204020204" pitchFamily="34" charset="-122"/>
                <a:ea typeface="微软雅黑" panose="020B0503020204020204" pitchFamily="34" charset="-122"/>
              </a:endParaRPr>
            </a:p>
          </p:txBody>
        </p:sp>
        <p:grpSp>
          <p:nvGrpSpPr>
            <p:cNvPr id="14" name="组合 288"/>
            <p:cNvGrpSpPr/>
            <p:nvPr/>
          </p:nvGrpSpPr>
          <p:grpSpPr>
            <a:xfrm>
              <a:off x="3224625" y="4596399"/>
              <a:ext cx="2079737" cy="1541544"/>
              <a:chOff x="3307520" y="4656746"/>
              <a:chExt cx="2079737" cy="1541544"/>
            </a:xfrm>
          </p:grpSpPr>
          <p:sp>
            <p:nvSpPr>
              <p:cNvPr id="37" name="矩形 36"/>
              <p:cNvSpPr/>
              <p:nvPr/>
            </p:nvSpPr>
            <p:spPr>
              <a:xfrm>
                <a:off x="3307520" y="4656746"/>
                <a:ext cx="2079737" cy="1541544"/>
              </a:xfrm>
              <a:prstGeom prst="rect">
                <a:avLst/>
              </a:prstGeom>
              <a:noFill/>
              <a:ln>
                <a:solidFill>
                  <a:srgbClr val="58DCE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3460408" y="4809603"/>
                <a:ext cx="1781136" cy="280701"/>
              </a:xfrm>
              <a:prstGeom prst="rect">
                <a:avLst/>
              </a:prstGeom>
              <a:solidFill>
                <a:srgbClr val="00B0F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文本解析</a:t>
                </a:r>
                <a:r>
                  <a:rPr lang="en-US" altLang="zh-CN" sz="1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文本序列化引擎</a:t>
                </a:r>
                <a:endParaRPr lang="en-US" altLang="zh-CN" sz="1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5" name="右箭头 14"/>
            <p:cNvSpPr/>
            <p:nvPr/>
          </p:nvSpPr>
          <p:spPr>
            <a:xfrm>
              <a:off x="5200668" y="5205701"/>
              <a:ext cx="440785" cy="383247"/>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zh-CN" altLang="en-US">
                <a:solidFill>
                  <a:schemeClr val="accent3">
                    <a:lumMod val="50000"/>
                  </a:schemeClr>
                </a:solidFill>
                <a:latin typeface="微软雅黑" panose="020B0503020204020204" pitchFamily="34" charset="-122"/>
                <a:ea typeface="微软雅黑" panose="020B0503020204020204" pitchFamily="34" charset="-122"/>
              </a:endParaRPr>
            </a:p>
          </p:txBody>
        </p:sp>
        <p:grpSp>
          <p:nvGrpSpPr>
            <p:cNvPr id="16" name="组合 294"/>
            <p:cNvGrpSpPr/>
            <p:nvPr/>
          </p:nvGrpSpPr>
          <p:grpSpPr>
            <a:xfrm>
              <a:off x="7807585" y="2682718"/>
              <a:ext cx="440785" cy="2589504"/>
              <a:chOff x="7890479" y="2743065"/>
              <a:chExt cx="440785" cy="2589504"/>
            </a:xfrm>
          </p:grpSpPr>
          <p:sp>
            <p:nvSpPr>
              <p:cNvPr id="35" name="右箭头 34"/>
              <p:cNvSpPr/>
              <p:nvPr/>
            </p:nvSpPr>
            <p:spPr>
              <a:xfrm>
                <a:off x="7890479" y="2743065"/>
                <a:ext cx="440785" cy="383247"/>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zh-CN" altLang="en-US">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36" name="右箭头 35"/>
              <p:cNvSpPr/>
              <p:nvPr/>
            </p:nvSpPr>
            <p:spPr>
              <a:xfrm>
                <a:off x="7890479" y="4949322"/>
                <a:ext cx="440785" cy="383247"/>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zh-CN" altLang="en-US">
                  <a:solidFill>
                    <a:schemeClr val="tx2">
                      <a:lumMod val="20000"/>
                      <a:lumOff val="80000"/>
                    </a:schemeClr>
                  </a:solidFill>
                  <a:latin typeface="微软雅黑" panose="020B0503020204020204" pitchFamily="34" charset="-122"/>
                  <a:ea typeface="微软雅黑" panose="020B0503020204020204" pitchFamily="34" charset="-122"/>
                </a:endParaRPr>
              </a:p>
            </p:txBody>
          </p:sp>
        </p:grpSp>
        <p:sp>
          <p:nvSpPr>
            <p:cNvPr id="17" name="矩形 16"/>
            <p:cNvSpPr/>
            <p:nvPr/>
          </p:nvSpPr>
          <p:spPr>
            <a:xfrm>
              <a:off x="8247112" y="5685934"/>
              <a:ext cx="3185528" cy="284723"/>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法律法规条文结构化</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输出</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8" name="组合 301"/>
            <p:cNvGrpSpPr/>
            <p:nvPr/>
          </p:nvGrpSpPr>
          <p:grpSpPr>
            <a:xfrm>
              <a:off x="3263212" y="2216105"/>
              <a:ext cx="1903057" cy="2026367"/>
              <a:chOff x="3460408" y="2276445"/>
              <a:chExt cx="1903057" cy="2026367"/>
            </a:xfrm>
          </p:grpSpPr>
          <p:sp>
            <p:nvSpPr>
              <p:cNvPr id="20" name="矩形 19"/>
              <p:cNvSpPr/>
              <p:nvPr/>
            </p:nvSpPr>
            <p:spPr>
              <a:xfrm>
                <a:off x="3460408" y="2276445"/>
                <a:ext cx="1094511" cy="284723"/>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语义匹配</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矩形 20"/>
              <p:cNvSpPr/>
              <p:nvPr/>
            </p:nvSpPr>
            <p:spPr>
              <a:xfrm>
                <a:off x="4616347" y="2276445"/>
                <a:ext cx="747118" cy="284723"/>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修辞分割算法</a:t>
                </a:r>
                <a:endPar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矩形 21"/>
              <p:cNvSpPr/>
              <p:nvPr/>
            </p:nvSpPr>
            <p:spPr>
              <a:xfrm>
                <a:off x="3460408" y="2711856"/>
                <a:ext cx="1094511" cy="284723"/>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语义检索</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矩形 22"/>
              <p:cNvSpPr/>
              <p:nvPr/>
            </p:nvSpPr>
            <p:spPr>
              <a:xfrm>
                <a:off x="4679631" y="2711856"/>
                <a:ext cx="620551" cy="284723"/>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词汇聚集分割算法</a:t>
                </a:r>
                <a:endPar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nvSpPr>
            <p:spPr>
              <a:xfrm>
                <a:off x="3460408" y="3147267"/>
                <a:ext cx="1094511" cy="284723"/>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文本分类</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矩形 24"/>
              <p:cNvSpPr/>
              <p:nvPr/>
            </p:nvSpPr>
            <p:spPr>
              <a:xfrm>
                <a:off x="4679631" y="3147267"/>
                <a:ext cx="620551" cy="284723"/>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语言特征分割算法</a:t>
                </a:r>
                <a:endPar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矩形 25"/>
              <p:cNvSpPr/>
              <p:nvPr/>
            </p:nvSpPr>
            <p:spPr>
              <a:xfrm>
                <a:off x="3460408" y="3582678"/>
                <a:ext cx="1094511" cy="284723"/>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序列生成</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矩形 26"/>
              <p:cNvSpPr/>
              <p:nvPr/>
            </p:nvSpPr>
            <p:spPr>
              <a:xfrm>
                <a:off x="4652155" y="3582678"/>
                <a:ext cx="675503" cy="284723"/>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文本序列化</a:t>
                </a:r>
                <a:endPar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矩形 27"/>
              <p:cNvSpPr/>
              <p:nvPr/>
            </p:nvSpPr>
            <p:spPr>
              <a:xfrm>
                <a:off x="3460408" y="4018089"/>
                <a:ext cx="1094511" cy="284723"/>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序列标注</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矩形 28"/>
              <p:cNvSpPr/>
              <p:nvPr/>
            </p:nvSpPr>
            <p:spPr>
              <a:xfrm>
                <a:off x="4679631" y="4018089"/>
                <a:ext cx="620551" cy="284723"/>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文本标注</a:t>
                </a:r>
                <a:endPar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右箭头 29"/>
              <p:cNvSpPr/>
              <p:nvPr/>
            </p:nvSpPr>
            <p:spPr>
              <a:xfrm>
                <a:off x="4478486" y="2385287"/>
                <a:ext cx="170714" cy="1182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zh-CN" altLang="en-US">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31" name="右箭头 30"/>
              <p:cNvSpPr/>
              <p:nvPr/>
            </p:nvSpPr>
            <p:spPr>
              <a:xfrm>
                <a:off x="4485269" y="2795101"/>
                <a:ext cx="170714" cy="1182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zh-CN" altLang="en-US">
                  <a:solidFill>
                    <a:schemeClr val="accent3">
                      <a:lumMod val="50000"/>
                    </a:schemeClr>
                  </a:solidFill>
                  <a:latin typeface="微软雅黑" panose="020B0503020204020204" pitchFamily="34" charset="-122"/>
                  <a:ea typeface="微软雅黑" panose="020B0503020204020204" pitchFamily="34" charset="-122"/>
                </a:endParaRPr>
              </a:p>
            </p:txBody>
          </p:sp>
          <p:sp>
            <p:nvSpPr>
              <p:cNvPr id="32" name="右箭头 31"/>
              <p:cNvSpPr/>
              <p:nvPr/>
            </p:nvSpPr>
            <p:spPr>
              <a:xfrm>
                <a:off x="4478486" y="3230512"/>
                <a:ext cx="170714" cy="1182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zh-CN" altLang="en-US">
                  <a:solidFill>
                    <a:schemeClr val="accent3">
                      <a:lumMod val="50000"/>
                    </a:schemeClr>
                  </a:solidFill>
                  <a:latin typeface="微软雅黑" panose="020B0503020204020204" pitchFamily="34" charset="-122"/>
                  <a:ea typeface="微软雅黑" panose="020B0503020204020204" pitchFamily="34" charset="-122"/>
                </a:endParaRPr>
              </a:p>
            </p:txBody>
          </p:sp>
          <p:sp>
            <p:nvSpPr>
              <p:cNvPr id="33" name="右箭头 32"/>
              <p:cNvSpPr/>
              <p:nvPr/>
            </p:nvSpPr>
            <p:spPr>
              <a:xfrm>
                <a:off x="4471527" y="3665923"/>
                <a:ext cx="170714" cy="1182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zh-CN" altLang="en-US">
                  <a:solidFill>
                    <a:schemeClr val="accent3">
                      <a:lumMod val="50000"/>
                    </a:schemeClr>
                  </a:solidFill>
                  <a:latin typeface="微软雅黑" panose="020B0503020204020204" pitchFamily="34" charset="-122"/>
                  <a:ea typeface="微软雅黑" panose="020B0503020204020204" pitchFamily="34" charset="-122"/>
                </a:endParaRPr>
              </a:p>
            </p:txBody>
          </p:sp>
          <p:sp>
            <p:nvSpPr>
              <p:cNvPr id="34" name="右箭头 33"/>
              <p:cNvSpPr/>
              <p:nvPr/>
            </p:nvSpPr>
            <p:spPr>
              <a:xfrm>
                <a:off x="4471527" y="4103846"/>
                <a:ext cx="170714" cy="1182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zh-CN" altLang="en-US">
                  <a:solidFill>
                    <a:schemeClr val="accent3">
                      <a:lumMod val="50000"/>
                    </a:schemeClr>
                  </a:solidFill>
                  <a:latin typeface="微软雅黑" panose="020B0503020204020204" pitchFamily="34" charset="-122"/>
                  <a:ea typeface="微软雅黑" panose="020B0503020204020204" pitchFamily="34" charset="-122"/>
                </a:endParaRPr>
              </a:p>
            </p:txBody>
          </p:sp>
        </p:grpSp>
        <p:pic>
          <p:nvPicPr>
            <p:cNvPr id="1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6744" y="2488413"/>
              <a:ext cx="1958832" cy="274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3" descr="F:\Desktop\4545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3297" y="5257635"/>
              <a:ext cx="1095375" cy="65722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F:\Desktop\xm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7566" y="5395032"/>
              <a:ext cx="438151" cy="495300"/>
            </a:xfrm>
            <a:prstGeom prst="rect">
              <a:avLst/>
            </a:prstGeom>
            <a:noFill/>
            <a:extLst>
              <a:ext uri="{909E8E84-426E-40DD-AFC4-6F175D3DCCD1}">
                <a14:hiddenFill xmlns:a14="http://schemas.microsoft.com/office/drawing/2010/main">
                  <a:solidFill>
                    <a:srgbClr val="FFFFFF"/>
                  </a:solidFill>
                </a14:hiddenFill>
              </a:ext>
            </a:extLst>
          </p:spPr>
        </p:pic>
      </p:grpSp>
      <p:sp>
        <p:nvSpPr>
          <p:cNvPr id="59" name="矩形 58"/>
          <p:cNvSpPr/>
          <p:nvPr/>
        </p:nvSpPr>
        <p:spPr>
          <a:xfrm>
            <a:off x="8009095" y="686858"/>
            <a:ext cx="3505200" cy="1331134"/>
          </a:xfrm>
          <a:prstGeom prst="rect">
            <a:avLst/>
          </a:prstGeom>
          <a:solidFill>
            <a:srgbClr val="1F4C8D"/>
          </a:solidFill>
        </p:spPr>
        <p:txBody>
          <a:bodyPr wrap="square">
            <a:spAutoFit/>
          </a:bodyPr>
          <a:lstStyle/>
          <a:p>
            <a:pPr>
              <a:lnSpc>
                <a:spcPct val="115000"/>
              </a:lnSpc>
            </a:pPr>
            <a:r>
              <a:rPr lang="zh-CN" altLang="zh-CN" sz="140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rPr>
              <a:t>● 基于修辞结构理论的分割算法</a:t>
            </a:r>
            <a:endParaRPr lang="zh-CN" altLang="zh-CN" sz="140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endParaRPr>
          </a:p>
          <a:p>
            <a:pPr>
              <a:lnSpc>
                <a:spcPct val="115000"/>
              </a:lnSpc>
            </a:pPr>
            <a:r>
              <a:rPr lang="zh-CN" altLang="zh-CN" sz="140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rPr>
              <a:t>●</a:t>
            </a:r>
            <a:r>
              <a:rPr lang="en-US" altLang="zh-CN" sz="140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rPr>
              <a:t> XML</a:t>
            </a:r>
            <a:r>
              <a:rPr lang="zh-CN" altLang="zh-CN" sz="140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rPr>
              <a:t>结构化数据处理</a:t>
            </a:r>
            <a:endParaRPr lang="zh-CN" altLang="zh-CN" sz="140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endParaRPr>
          </a:p>
          <a:p>
            <a:pPr>
              <a:lnSpc>
                <a:spcPct val="115000"/>
              </a:lnSpc>
            </a:pPr>
            <a:r>
              <a:rPr lang="zh-CN" altLang="zh-CN" sz="140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rPr>
              <a:t>● 基于词汇聚集</a:t>
            </a:r>
            <a:r>
              <a:rPr lang="zh-CN" altLang="en-US" sz="140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rPr>
              <a:t>、语言特征</a:t>
            </a:r>
            <a:r>
              <a:rPr lang="zh-CN" altLang="zh-CN" sz="140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rPr>
              <a:t>的分割算法</a:t>
            </a:r>
            <a:endParaRPr lang="zh-CN" altLang="zh-CN" sz="140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endParaRPr>
          </a:p>
          <a:p>
            <a:pPr>
              <a:lnSpc>
                <a:spcPct val="115000"/>
              </a:lnSpc>
            </a:pPr>
            <a:r>
              <a:rPr lang="zh-CN" altLang="zh-CN" sz="140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rPr>
              <a:t>● 基于</a:t>
            </a:r>
            <a:r>
              <a:rPr lang="en-US" altLang="zh-CN" sz="140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rPr>
              <a:t>Grosz &amp; Sider</a:t>
            </a:r>
            <a:r>
              <a:rPr lang="zh-CN" altLang="zh-CN" sz="140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rPr>
              <a:t>理论的分割算法</a:t>
            </a:r>
            <a:endParaRPr lang="zh-CN" altLang="zh-CN" sz="140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endParaRPr>
          </a:p>
          <a:p>
            <a:pPr>
              <a:lnSpc>
                <a:spcPct val="115000"/>
              </a:lnSpc>
            </a:pPr>
            <a:r>
              <a:rPr lang="zh-CN" altLang="zh-CN" sz="140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rPr>
              <a:t>● 结构化文本分析模型</a:t>
            </a:r>
            <a:endParaRPr lang="zh-CN" altLang="zh-CN" sz="140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60" name="矩形 59"/>
          <p:cNvSpPr/>
          <p:nvPr/>
        </p:nvSpPr>
        <p:spPr>
          <a:xfrm>
            <a:off x="482891" y="821945"/>
            <a:ext cx="7179023" cy="101566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       由</a:t>
            </a: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易董”首创的法律法规条文拆分技术，实现了把整部法律法规进行文本分析、文本识别、文本关系映射后，拆分成逐条的法律法规条文，将原来成千上万字的整部法律法规序列化，并且按业务分类进行映射处理，使得整部法律法规分为几个部分：法律法规名称、法律法规指引、法律法规章节、法律法规条文。这一首创技术面向用户时，为用户提供了高效的法律法规检索方式，使得查询法律法规更精准，对应业务分类更全面，此技术以及实现的场景得到了所有用户的极大赞扬，市场反响极其热烈</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8000">
        <p14:conveyor dir="l"/>
      </p:transition>
    </mc:Choice>
    <mc:Fallback>
      <p:transition spd="slow" advClick="0" advTm="8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94615"/>
            <a:ext cx="8107680"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创新二：资本运作案例结构化与人工智能设计方案体系</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3" name="灯片编号占位符 2"/>
          <p:cNvSpPr>
            <a:spLocks noGrp="1"/>
          </p:cNvSpPr>
          <p:nvPr>
            <p:ph type="sldNum" sz="quarter" idx="12"/>
          </p:nvPr>
        </p:nvSpPr>
        <p:spPr>
          <a:xfrm>
            <a:off x="8610600" y="6356350"/>
            <a:ext cx="2743200" cy="365125"/>
          </a:xfrm>
        </p:spPr>
        <p:txBody>
          <a:bodyPr/>
          <a:lstStyle/>
          <a:p>
            <a:fld id="{7A5A18E8-9325-4241-AB86-FE5F52E41AAB}" type="slidenum">
              <a:rPr lang="zh-CN" altLang="en-US" smtClean="0"/>
            </a:fld>
            <a:endParaRPr lang="zh-CN" altLang="en-US"/>
          </a:p>
        </p:txBody>
      </p:sp>
      <p:sp>
        <p:nvSpPr>
          <p:cNvPr id="4" name="矩形 3"/>
          <p:cNvSpPr/>
          <p:nvPr/>
        </p:nvSpPr>
        <p:spPr>
          <a:xfrm>
            <a:off x="1799683" y="843769"/>
            <a:ext cx="8201119" cy="1169551"/>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价值在线首创中国资本市场资本运作案例库，形成了以下创新：</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、资本运作案例数据资源获取：其中包括爬虫方式、公告解析方式、录入方式等等；</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、面向业务的案例数据结构化算法体系；</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、案例数据的人工智能结构化处理，其中包括机器学习、知识体系构建、数据处理引擎、预测及挖掘；</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、资本运作案例结构化呈现：案例数据按时间、事项、结构、流程等要素进行展现；</a:t>
            </a:r>
            <a:endParaRPr lang="zh-CN" altLang="en-US" sz="14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175365" y="2150693"/>
            <a:ext cx="12079587" cy="4590794"/>
            <a:chOff x="34612" y="1351740"/>
            <a:chExt cx="12427019" cy="4767229"/>
          </a:xfrm>
        </p:grpSpPr>
        <p:sp>
          <p:nvSpPr>
            <p:cNvPr id="6" name="矩形 5"/>
            <p:cNvSpPr/>
            <p:nvPr/>
          </p:nvSpPr>
          <p:spPr>
            <a:xfrm>
              <a:off x="1902854" y="1351740"/>
              <a:ext cx="3433215" cy="4582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面向业务层的结构化算法体系</a:t>
              </a:r>
              <a:endParaRPr lang="en-US" altLang="zh-CN" sz="14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 name="矩形 1"/>
            <p:cNvSpPr/>
            <p:nvPr/>
          </p:nvSpPr>
          <p:spPr>
            <a:xfrm>
              <a:off x="5607903" y="1351740"/>
              <a:ext cx="4215319" cy="458272"/>
            </a:xfrm>
            <a:prstGeom prst="rect">
              <a:avLst/>
            </a:prstGeom>
            <a:solidFill>
              <a:srgbClr val="00B0F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人工智能结构化处理</a:t>
              </a:r>
              <a:endParaRPr lang="en-US" altLang="zh-CN" sz="14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grpSp>
          <p:nvGrpSpPr>
            <p:cNvPr id="8" name="组合 288"/>
            <p:cNvGrpSpPr/>
            <p:nvPr/>
          </p:nvGrpSpPr>
          <p:grpSpPr>
            <a:xfrm>
              <a:off x="1902857" y="2414165"/>
              <a:ext cx="1034673" cy="1926105"/>
              <a:chOff x="3307520" y="4656746"/>
              <a:chExt cx="2079737" cy="1541544"/>
            </a:xfrm>
          </p:grpSpPr>
          <p:sp>
            <p:nvSpPr>
              <p:cNvPr id="77" name="矩形 76"/>
              <p:cNvSpPr/>
              <p:nvPr/>
            </p:nvSpPr>
            <p:spPr>
              <a:xfrm>
                <a:off x="3307520" y="4656746"/>
                <a:ext cx="2079737" cy="1541544"/>
              </a:xfrm>
              <a:prstGeom prst="rect">
                <a:avLst/>
              </a:prstGeom>
              <a:noFill/>
              <a:ln w="6350">
                <a:solidFill>
                  <a:srgbClr val="58DCE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8" name="矩形 77"/>
              <p:cNvSpPr/>
              <p:nvPr/>
            </p:nvSpPr>
            <p:spPr>
              <a:xfrm>
                <a:off x="3456820" y="5047401"/>
                <a:ext cx="1781135" cy="2135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语义分析</a:t>
                </a:r>
                <a:r>
                  <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a:t>
                </a:r>
                <a:endPar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grpSp>
        <p:grpSp>
          <p:nvGrpSpPr>
            <p:cNvPr id="9" name="组合 288"/>
            <p:cNvGrpSpPr/>
            <p:nvPr/>
          </p:nvGrpSpPr>
          <p:grpSpPr>
            <a:xfrm>
              <a:off x="5608584" y="2165731"/>
              <a:ext cx="2253611" cy="1003356"/>
              <a:chOff x="3307520" y="4656746"/>
              <a:chExt cx="2079737" cy="1541544"/>
            </a:xfrm>
          </p:grpSpPr>
          <p:sp>
            <p:nvSpPr>
              <p:cNvPr id="75" name="矩形 74"/>
              <p:cNvSpPr/>
              <p:nvPr/>
            </p:nvSpPr>
            <p:spPr>
              <a:xfrm>
                <a:off x="3307520" y="4656746"/>
                <a:ext cx="2079737" cy="1541544"/>
              </a:xfrm>
              <a:prstGeom prst="rect">
                <a:avLst/>
              </a:prstGeom>
              <a:noFill/>
              <a:ln w="6350">
                <a:solidFill>
                  <a:srgbClr val="58DCE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6" name="矩形 75"/>
              <p:cNvSpPr/>
              <p:nvPr/>
            </p:nvSpPr>
            <p:spPr>
              <a:xfrm>
                <a:off x="4374727" y="4831902"/>
                <a:ext cx="942678" cy="512938"/>
              </a:xfrm>
              <a:prstGeom prst="rect">
                <a:avLst/>
              </a:prstGeom>
              <a:solidFill>
                <a:srgbClr val="00B0F0"/>
              </a:solidFill>
              <a:ln w="635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面向对象</a:t>
                </a:r>
                <a:endPar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grpSp>
        <p:sp>
          <p:nvSpPr>
            <p:cNvPr id="10" name="矩形 9"/>
            <p:cNvSpPr/>
            <p:nvPr/>
          </p:nvSpPr>
          <p:spPr>
            <a:xfrm>
              <a:off x="5608584" y="3337953"/>
              <a:ext cx="2253611" cy="1003356"/>
            </a:xfrm>
            <a:prstGeom prst="rect">
              <a:avLst/>
            </a:prstGeom>
            <a:noFill/>
            <a:ln w="6350">
              <a:solidFill>
                <a:srgbClr val="58DCE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nvGrpSpPr>
            <p:cNvPr id="11" name="组合 288"/>
            <p:cNvGrpSpPr/>
            <p:nvPr/>
          </p:nvGrpSpPr>
          <p:grpSpPr>
            <a:xfrm>
              <a:off x="7990639" y="2165731"/>
              <a:ext cx="1832583" cy="2174536"/>
              <a:chOff x="3307520" y="4656746"/>
              <a:chExt cx="2079737" cy="1541544"/>
            </a:xfrm>
          </p:grpSpPr>
          <p:sp>
            <p:nvSpPr>
              <p:cNvPr id="73" name="矩形 72"/>
              <p:cNvSpPr/>
              <p:nvPr/>
            </p:nvSpPr>
            <p:spPr>
              <a:xfrm>
                <a:off x="3307520" y="4656746"/>
                <a:ext cx="2079737" cy="1541544"/>
              </a:xfrm>
              <a:prstGeom prst="rect">
                <a:avLst/>
              </a:prstGeom>
              <a:noFill/>
              <a:ln w="6350">
                <a:solidFill>
                  <a:srgbClr val="58DCE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4" name="矩形 73"/>
              <p:cNvSpPr/>
              <p:nvPr/>
            </p:nvSpPr>
            <p:spPr>
              <a:xfrm>
                <a:off x="3456820" y="5913201"/>
                <a:ext cx="1781137" cy="232742"/>
              </a:xfrm>
              <a:prstGeom prst="rect">
                <a:avLst/>
              </a:prstGeom>
              <a:solidFill>
                <a:schemeClr val="accent5">
                  <a:lumMod val="75000"/>
                </a:schemeClr>
              </a:solidFill>
              <a:ln w="635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主体行为分析</a:t>
                </a:r>
                <a:endPar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grpSp>
        <p:sp>
          <p:nvSpPr>
            <p:cNvPr id="12" name="矩形 11"/>
            <p:cNvSpPr/>
            <p:nvPr/>
          </p:nvSpPr>
          <p:spPr>
            <a:xfrm>
              <a:off x="5608805" y="4510178"/>
              <a:ext cx="4214417" cy="719441"/>
            </a:xfrm>
            <a:prstGeom prst="rect">
              <a:avLst/>
            </a:prstGeom>
            <a:noFill/>
            <a:ln w="6350">
              <a:solidFill>
                <a:srgbClr val="58DCE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3" name="矩形 12"/>
            <p:cNvSpPr/>
            <p:nvPr/>
          </p:nvSpPr>
          <p:spPr>
            <a:xfrm>
              <a:off x="1902854" y="5399527"/>
              <a:ext cx="3433215" cy="719441"/>
            </a:xfrm>
            <a:prstGeom prst="rect">
              <a:avLst/>
            </a:prstGeom>
            <a:noFill/>
            <a:ln w="6350">
              <a:solidFill>
                <a:srgbClr val="58DCE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4" name="矩形 13"/>
            <p:cNvSpPr/>
            <p:nvPr/>
          </p:nvSpPr>
          <p:spPr>
            <a:xfrm>
              <a:off x="5608805" y="5399528"/>
              <a:ext cx="4214417" cy="719441"/>
            </a:xfrm>
            <a:prstGeom prst="rect">
              <a:avLst/>
            </a:prstGeom>
            <a:noFill/>
            <a:ln w="6350">
              <a:solidFill>
                <a:srgbClr val="58DCE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5" name="矩形 14"/>
            <p:cNvSpPr/>
            <p:nvPr/>
          </p:nvSpPr>
          <p:spPr>
            <a:xfrm>
              <a:off x="3625143" y="2414165"/>
              <a:ext cx="1034673" cy="1926105"/>
            </a:xfrm>
            <a:prstGeom prst="rect">
              <a:avLst/>
            </a:prstGeom>
            <a:noFill/>
            <a:ln w="6350">
              <a:solidFill>
                <a:srgbClr val="58DCE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6" name="矩形 15"/>
            <p:cNvSpPr/>
            <p:nvPr/>
          </p:nvSpPr>
          <p:spPr>
            <a:xfrm>
              <a:off x="964371" y="1351740"/>
              <a:ext cx="486259" cy="4767226"/>
            </a:xfrm>
            <a:prstGeom prst="rect">
              <a:avLst/>
            </a:prstGeom>
            <a:solidFill>
              <a:srgbClr val="EF535E"/>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0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资本运作大数据资源</a:t>
              </a:r>
              <a:endParaRPr lang="en-US" altLang="zh-CN" sz="20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7" name="右箭头 16"/>
            <p:cNvSpPr/>
            <p:nvPr/>
          </p:nvSpPr>
          <p:spPr>
            <a:xfrm>
              <a:off x="4781205" y="2777060"/>
              <a:ext cx="554865" cy="25052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3">
                    <a:lumMod val="50000"/>
                  </a:schemeClr>
                </a:solidFill>
                <a:latin typeface="微软雅黑 Light" panose="020B0502040204020203" pitchFamily="34" charset="-122"/>
                <a:ea typeface="微软雅黑 Light" panose="020B0502040204020203" pitchFamily="34" charset="-122"/>
              </a:endParaRPr>
            </a:p>
          </p:txBody>
        </p:sp>
        <p:sp>
          <p:nvSpPr>
            <p:cNvPr id="18" name="矩形 17"/>
            <p:cNvSpPr/>
            <p:nvPr/>
          </p:nvSpPr>
          <p:spPr>
            <a:xfrm>
              <a:off x="1977133" y="3252999"/>
              <a:ext cx="886119" cy="2668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自然语言</a:t>
              </a:r>
              <a:r>
                <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a:t>
              </a:r>
              <a:endPar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9" name="矩形 18"/>
            <p:cNvSpPr/>
            <p:nvPr/>
          </p:nvSpPr>
          <p:spPr>
            <a:xfrm>
              <a:off x="1978010" y="3603725"/>
              <a:ext cx="886119" cy="2668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机器学习</a:t>
              </a:r>
              <a:r>
                <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a:t>
              </a:r>
              <a:endPar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0" name="矩形 19"/>
            <p:cNvSpPr/>
            <p:nvPr/>
          </p:nvSpPr>
          <p:spPr>
            <a:xfrm>
              <a:off x="3704446" y="2551471"/>
              <a:ext cx="886119" cy="2668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深度学习</a:t>
              </a:r>
              <a:r>
                <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a:t>
              </a:r>
              <a:endPar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1" name="矩形 20"/>
            <p:cNvSpPr/>
            <p:nvPr/>
          </p:nvSpPr>
          <p:spPr>
            <a:xfrm>
              <a:off x="3705323" y="2902197"/>
              <a:ext cx="886119" cy="2668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NLP</a:t>
              </a:r>
              <a:r>
                <a:rPr lang="zh-CN" altLang="en-US" sz="10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与文本处理</a:t>
              </a:r>
              <a:r>
                <a:rPr lang="en-US" altLang="zh-CN" sz="10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a:t>
              </a:r>
              <a:endParaRPr lang="en-US" altLang="zh-CN" sz="10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2" name="矩形 21"/>
            <p:cNvSpPr/>
            <p:nvPr/>
          </p:nvSpPr>
          <p:spPr>
            <a:xfrm>
              <a:off x="3703567" y="3252923"/>
              <a:ext cx="886119" cy="2668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知识图谱</a:t>
              </a:r>
              <a:r>
                <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a:t>
              </a:r>
              <a:endPar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3" name="矩形 22"/>
            <p:cNvSpPr/>
            <p:nvPr/>
          </p:nvSpPr>
          <p:spPr>
            <a:xfrm>
              <a:off x="3704446" y="3603649"/>
              <a:ext cx="886119" cy="2668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特征提取</a:t>
              </a:r>
              <a:r>
                <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a:t>
              </a:r>
              <a:endPar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4" name="右箭头 23"/>
            <p:cNvSpPr/>
            <p:nvPr/>
          </p:nvSpPr>
          <p:spPr>
            <a:xfrm>
              <a:off x="4781205" y="3678738"/>
              <a:ext cx="554865" cy="25052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3">
                    <a:lumMod val="50000"/>
                  </a:schemeClr>
                </a:solidFill>
                <a:latin typeface="微软雅黑 Light" panose="020B0502040204020203" pitchFamily="34" charset="-122"/>
                <a:ea typeface="微软雅黑 Light" panose="020B0502040204020203" pitchFamily="34" charset="-122"/>
              </a:endParaRPr>
            </a:p>
          </p:txBody>
        </p:sp>
        <p:sp>
          <p:nvSpPr>
            <p:cNvPr id="25" name="右箭头 24"/>
            <p:cNvSpPr/>
            <p:nvPr/>
          </p:nvSpPr>
          <p:spPr>
            <a:xfrm>
              <a:off x="3003904" y="3228989"/>
              <a:ext cx="554865" cy="25052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3">
                    <a:lumMod val="50000"/>
                  </a:schemeClr>
                </a:solidFill>
                <a:latin typeface="微软雅黑 Light" panose="020B0502040204020203" pitchFamily="34" charset="-122"/>
                <a:ea typeface="微软雅黑 Light" panose="020B0502040204020203" pitchFamily="34" charset="-122"/>
              </a:endParaRPr>
            </a:p>
          </p:txBody>
        </p:sp>
        <p:sp>
          <p:nvSpPr>
            <p:cNvPr id="26" name="右箭头 25"/>
            <p:cNvSpPr/>
            <p:nvPr/>
          </p:nvSpPr>
          <p:spPr>
            <a:xfrm>
              <a:off x="1502514" y="5687924"/>
              <a:ext cx="348457" cy="25052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3">
                    <a:lumMod val="50000"/>
                  </a:schemeClr>
                </a:solidFill>
                <a:latin typeface="微软雅黑 Light" panose="020B0502040204020203" pitchFamily="34" charset="-122"/>
                <a:ea typeface="微软雅黑 Light" panose="020B0502040204020203" pitchFamily="34" charset="-122"/>
              </a:endParaRPr>
            </a:p>
          </p:txBody>
        </p:sp>
        <p:sp>
          <p:nvSpPr>
            <p:cNvPr id="27" name="右箭头 26"/>
            <p:cNvSpPr/>
            <p:nvPr/>
          </p:nvSpPr>
          <p:spPr>
            <a:xfrm rot="5400000">
              <a:off x="2233201" y="2515613"/>
              <a:ext cx="373976" cy="25052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3">
                    <a:lumMod val="50000"/>
                  </a:schemeClr>
                </a:solidFill>
                <a:latin typeface="微软雅黑 Light" panose="020B0502040204020203" pitchFamily="34" charset="-122"/>
                <a:ea typeface="微软雅黑 Light" panose="020B0502040204020203" pitchFamily="34" charset="-122"/>
              </a:endParaRPr>
            </a:p>
          </p:txBody>
        </p:sp>
        <p:sp>
          <p:nvSpPr>
            <p:cNvPr id="28" name="右箭头 27"/>
            <p:cNvSpPr/>
            <p:nvPr/>
          </p:nvSpPr>
          <p:spPr>
            <a:xfrm rot="5400000">
              <a:off x="2233201" y="4744638"/>
              <a:ext cx="373976" cy="25052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3">
                    <a:lumMod val="50000"/>
                  </a:schemeClr>
                </a:solidFill>
                <a:latin typeface="微软雅黑 Light" panose="020B0502040204020203" pitchFamily="34" charset="-122"/>
                <a:ea typeface="微软雅黑 Light" panose="020B0502040204020203" pitchFamily="34" charset="-122"/>
              </a:endParaRPr>
            </a:p>
          </p:txBody>
        </p:sp>
        <p:sp>
          <p:nvSpPr>
            <p:cNvPr id="29" name="右箭头 28"/>
            <p:cNvSpPr/>
            <p:nvPr/>
          </p:nvSpPr>
          <p:spPr>
            <a:xfrm rot="16200000">
              <a:off x="3955491" y="4741616"/>
              <a:ext cx="373976" cy="25052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3">
                    <a:lumMod val="50000"/>
                  </a:schemeClr>
                </a:solidFill>
                <a:latin typeface="微软雅黑 Light" panose="020B0502040204020203" pitchFamily="34" charset="-122"/>
                <a:ea typeface="微软雅黑 Light" panose="020B0502040204020203" pitchFamily="34" charset="-122"/>
              </a:endParaRPr>
            </a:p>
          </p:txBody>
        </p:sp>
        <p:sp>
          <p:nvSpPr>
            <p:cNvPr id="30" name="矩形 29"/>
            <p:cNvSpPr/>
            <p:nvPr/>
          </p:nvSpPr>
          <p:spPr>
            <a:xfrm>
              <a:off x="6765013" y="2752209"/>
              <a:ext cx="1021489" cy="333860"/>
            </a:xfrm>
            <a:prstGeom prst="rect">
              <a:avLst/>
            </a:prstGeom>
            <a:solidFill>
              <a:srgbClr val="00B0F0"/>
            </a:solidFill>
            <a:ln w="635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面向业务</a:t>
              </a:r>
              <a:endPar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1" name="矩形 30"/>
            <p:cNvSpPr/>
            <p:nvPr/>
          </p:nvSpPr>
          <p:spPr>
            <a:xfrm>
              <a:off x="8122245" y="3519737"/>
              <a:ext cx="1570052" cy="316432"/>
            </a:xfrm>
            <a:prstGeom prst="rect">
              <a:avLst/>
            </a:prstGeom>
            <a:solidFill>
              <a:schemeClr val="accent5">
                <a:lumMod val="75000"/>
              </a:schemeClr>
            </a:solidFill>
            <a:ln w="635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主体关系分析</a:t>
              </a:r>
              <a:endPar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2" name="矩形 31"/>
            <p:cNvSpPr/>
            <p:nvPr/>
          </p:nvSpPr>
          <p:spPr>
            <a:xfrm>
              <a:off x="6765015" y="3938114"/>
              <a:ext cx="1021489" cy="333860"/>
            </a:xfrm>
            <a:prstGeom prst="rect">
              <a:avLst/>
            </a:prstGeom>
            <a:solidFill>
              <a:srgbClr val="00B0F0"/>
            </a:solidFill>
            <a:ln w="635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合规模型支撑</a:t>
              </a:r>
              <a:endPar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3" name="矩形 32"/>
            <p:cNvSpPr/>
            <p:nvPr/>
          </p:nvSpPr>
          <p:spPr>
            <a:xfrm>
              <a:off x="6765015" y="3502358"/>
              <a:ext cx="1021489" cy="333860"/>
            </a:xfrm>
            <a:prstGeom prst="rect">
              <a:avLst/>
            </a:prstGeom>
            <a:solidFill>
              <a:srgbClr val="00B0F0"/>
            </a:solidFill>
            <a:ln w="635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知识体系支撑</a:t>
              </a:r>
              <a:endPar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4" name="矩形 33"/>
            <p:cNvSpPr/>
            <p:nvPr/>
          </p:nvSpPr>
          <p:spPr>
            <a:xfrm>
              <a:off x="5679305" y="3938114"/>
              <a:ext cx="1021489" cy="333860"/>
            </a:xfrm>
            <a:prstGeom prst="rect">
              <a:avLst/>
            </a:prstGeom>
            <a:solidFill>
              <a:srgbClr val="00B0F0"/>
            </a:solidFill>
            <a:ln w="635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关系模型支撑</a:t>
              </a:r>
              <a:endPar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5" name="矩形 34"/>
            <p:cNvSpPr/>
            <p:nvPr/>
          </p:nvSpPr>
          <p:spPr>
            <a:xfrm>
              <a:off x="8683753" y="4598615"/>
              <a:ext cx="1021489" cy="217586"/>
            </a:xfrm>
            <a:prstGeom prst="rect">
              <a:avLst/>
            </a:prstGeom>
            <a:solidFill>
              <a:srgbClr val="00B0F0"/>
            </a:solidFill>
            <a:ln w="635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DB</a:t>
              </a:r>
              <a:r>
                <a:rPr lang="zh-CN" altLang="en-US"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查询引擎</a:t>
              </a:r>
              <a:endPar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6" name="矩形 35"/>
            <p:cNvSpPr/>
            <p:nvPr/>
          </p:nvSpPr>
          <p:spPr>
            <a:xfrm>
              <a:off x="8683753" y="4907246"/>
              <a:ext cx="1021489" cy="217586"/>
            </a:xfrm>
            <a:prstGeom prst="rect">
              <a:avLst/>
            </a:prstGeom>
            <a:solidFill>
              <a:srgbClr val="00B0F0"/>
            </a:solidFill>
            <a:ln w="635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8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海量数据存储引擎</a:t>
              </a:r>
              <a:endParaRPr lang="en-US" altLang="zh-CN" sz="8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7" name="矩形 36"/>
            <p:cNvSpPr/>
            <p:nvPr/>
          </p:nvSpPr>
          <p:spPr>
            <a:xfrm>
              <a:off x="7544285" y="4598615"/>
              <a:ext cx="1021489" cy="217586"/>
            </a:xfrm>
            <a:prstGeom prst="rect">
              <a:avLst/>
            </a:prstGeom>
            <a:solidFill>
              <a:srgbClr val="00B0F0"/>
            </a:solidFill>
            <a:ln w="635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Hadoop</a:t>
              </a:r>
              <a:r>
                <a:rPr lang="zh-CN" altLang="en-US"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引擎</a:t>
              </a:r>
              <a:endPar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8" name="矩形 37"/>
            <p:cNvSpPr/>
            <p:nvPr/>
          </p:nvSpPr>
          <p:spPr>
            <a:xfrm>
              <a:off x="7544285" y="4907246"/>
              <a:ext cx="1021489" cy="217586"/>
            </a:xfrm>
            <a:prstGeom prst="rect">
              <a:avLst/>
            </a:prstGeom>
            <a:solidFill>
              <a:srgbClr val="00B0F0"/>
            </a:solidFill>
            <a:ln w="635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ETL</a:t>
              </a:r>
              <a:r>
                <a:rPr lang="zh-CN" altLang="en-US"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引擎</a:t>
              </a:r>
              <a:endPar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9" name="矩形 38"/>
            <p:cNvSpPr/>
            <p:nvPr/>
          </p:nvSpPr>
          <p:spPr>
            <a:xfrm>
              <a:off x="7544284" y="5508205"/>
              <a:ext cx="2160957" cy="196303"/>
            </a:xfrm>
            <a:prstGeom prst="rect">
              <a:avLst/>
            </a:prstGeom>
            <a:solidFill>
              <a:schemeClr val="accent3">
                <a:lumMod val="75000"/>
              </a:schemeClr>
            </a:solidFill>
            <a:ln w="635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深度挖掘</a:t>
              </a:r>
              <a:r>
                <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a:t>
              </a:r>
              <a:r>
                <a:rPr lang="zh-CN" altLang="en-US"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方向预测</a:t>
              </a:r>
              <a:endPar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0" name="矩形 39"/>
            <p:cNvSpPr/>
            <p:nvPr/>
          </p:nvSpPr>
          <p:spPr>
            <a:xfrm>
              <a:off x="7544284" y="5813185"/>
              <a:ext cx="2160957" cy="196303"/>
            </a:xfrm>
            <a:prstGeom prst="rect">
              <a:avLst/>
            </a:prstGeom>
            <a:solidFill>
              <a:schemeClr val="accent3">
                <a:lumMod val="75000"/>
              </a:schemeClr>
            </a:solidFill>
            <a:ln w="635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强化学习</a:t>
              </a:r>
              <a:r>
                <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a:t>
              </a:r>
              <a:r>
                <a:rPr lang="zh-CN" altLang="en-US"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业务深度扩展</a:t>
              </a:r>
              <a:endParaRPr lang="en-US" altLang="zh-CN" sz="11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1" name="矩形 40"/>
            <p:cNvSpPr/>
            <p:nvPr/>
          </p:nvSpPr>
          <p:spPr>
            <a:xfrm>
              <a:off x="38053" y="1605887"/>
              <a:ext cx="877499" cy="302625"/>
            </a:xfrm>
            <a:prstGeom prst="rect">
              <a:avLst/>
            </a:prstGeom>
            <a:noFill/>
            <a:ln w="3175">
              <a:solidFill>
                <a:srgbClr val="EF535E"/>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cs typeface="微软雅黑" panose="020B0503020204020204" pitchFamily="34" charset="-122"/>
                </a:rPr>
                <a:t>资产重组</a:t>
              </a:r>
              <a:endParaRPr lang="en-US" altLang="zh-CN" sz="1200" dirty="0">
                <a:solidFill>
                  <a:schemeClr val="tx1">
                    <a:lumMod val="85000"/>
                    <a:lumOff val="15000"/>
                  </a:schemeClr>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2" name="矩形 41"/>
            <p:cNvSpPr/>
            <p:nvPr/>
          </p:nvSpPr>
          <p:spPr>
            <a:xfrm>
              <a:off x="34988" y="2091753"/>
              <a:ext cx="877499" cy="302625"/>
            </a:xfrm>
            <a:prstGeom prst="rect">
              <a:avLst/>
            </a:prstGeom>
            <a:noFill/>
            <a:ln w="3175">
              <a:solidFill>
                <a:srgbClr val="EF535E"/>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cs typeface="微软雅黑" panose="020B0503020204020204" pitchFamily="34" charset="-122"/>
                </a:rPr>
                <a:t>IPO</a:t>
              </a:r>
              <a:endPar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3" name="矩形 42"/>
            <p:cNvSpPr/>
            <p:nvPr/>
          </p:nvSpPr>
          <p:spPr>
            <a:xfrm>
              <a:off x="43095" y="3055730"/>
              <a:ext cx="877499" cy="302625"/>
            </a:xfrm>
            <a:prstGeom prst="rect">
              <a:avLst/>
            </a:prstGeom>
            <a:noFill/>
            <a:ln w="3175">
              <a:solidFill>
                <a:srgbClr val="EF535E"/>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cs typeface="微软雅黑" panose="020B0503020204020204" pitchFamily="34" charset="-122"/>
                </a:rPr>
                <a:t>再融资</a:t>
              </a:r>
              <a:endPar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4" name="矩形 43"/>
            <p:cNvSpPr/>
            <p:nvPr/>
          </p:nvSpPr>
          <p:spPr>
            <a:xfrm>
              <a:off x="43624" y="5050973"/>
              <a:ext cx="877499" cy="302625"/>
            </a:xfrm>
            <a:prstGeom prst="rect">
              <a:avLst/>
            </a:prstGeom>
            <a:noFill/>
            <a:ln w="3175">
              <a:solidFill>
                <a:srgbClr val="EF535E"/>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cs typeface="微软雅黑" panose="020B0503020204020204" pitchFamily="34" charset="-122"/>
                </a:rPr>
                <a:t>…………</a:t>
              </a:r>
              <a:endPar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5" name="文本框 2"/>
            <p:cNvSpPr txBox="1"/>
            <p:nvPr/>
          </p:nvSpPr>
          <p:spPr>
            <a:xfrm>
              <a:off x="1977133" y="3939299"/>
              <a:ext cx="908137" cy="369332"/>
            </a:xfrm>
            <a:prstGeom prst="rect">
              <a:avLst/>
            </a:prstGeom>
            <a:noFill/>
          </p:spPr>
          <p:txBody>
            <a:bodyPr wrap="square" rtlCol="0">
              <a:spAutoFit/>
            </a:bodyPr>
            <a:lstStyle/>
            <a:p>
              <a:pPr algn="ctr"/>
              <a:r>
                <a:rPr lang="en-US" altLang="zh-CN" dirty="0">
                  <a:solidFill>
                    <a:schemeClr val="tx1">
                      <a:lumMod val="85000"/>
                      <a:lumOff val="15000"/>
                    </a:schemeClr>
                  </a:solidFill>
                  <a:latin typeface="微软雅黑 Light" panose="020B0502040204020203" pitchFamily="34" charset="-122"/>
                  <a:ea typeface="微软雅黑 Light" panose="020B0502040204020203" pitchFamily="34" charset="-122"/>
                </a:rPr>
                <a:t>NoSql</a:t>
              </a:r>
              <a:endPar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46" name="文本框 72"/>
            <p:cNvSpPr txBox="1"/>
            <p:nvPr/>
          </p:nvSpPr>
          <p:spPr>
            <a:xfrm>
              <a:off x="3703569" y="3935770"/>
              <a:ext cx="908137" cy="369332"/>
            </a:xfrm>
            <a:prstGeom prst="rect">
              <a:avLst/>
            </a:prstGeom>
            <a:noFill/>
          </p:spPr>
          <p:txBody>
            <a:bodyPr wrap="square" rtlCol="0">
              <a:spAutoFit/>
            </a:bodyPr>
            <a:lstStyle/>
            <a:p>
              <a:pPr algn="ctr"/>
              <a:r>
                <a:rPr lang="en-US" altLang="zh-CN" dirty="0">
                  <a:solidFill>
                    <a:schemeClr val="tx1">
                      <a:lumMod val="85000"/>
                      <a:lumOff val="15000"/>
                    </a:schemeClr>
                  </a:solidFill>
                  <a:latin typeface="微软雅黑 Light" panose="020B0502040204020203" pitchFamily="34" charset="-122"/>
                  <a:ea typeface="微软雅黑 Light" panose="020B0502040204020203" pitchFamily="34" charset="-122"/>
                </a:rPr>
                <a:t>SPARK</a:t>
              </a:r>
              <a:endPar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47" name="文本框 73"/>
            <p:cNvSpPr txBox="1"/>
            <p:nvPr/>
          </p:nvSpPr>
          <p:spPr>
            <a:xfrm>
              <a:off x="2025123" y="5513759"/>
              <a:ext cx="3209548" cy="523220"/>
            </a:xfrm>
            <a:prstGeom prst="rect">
              <a:avLst/>
            </a:prstGeom>
            <a:noFill/>
          </p:spPr>
          <p:txBody>
            <a:bodyPr wrap="square" rtlCol="0">
              <a:spAutoFit/>
            </a:bodyPr>
            <a:lstStyle/>
            <a:p>
              <a:pPr algn="ct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rPr>
                <a:t>结构化、非结构化、半结构化资本案例数据仓库</a:t>
              </a:r>
              <a:endPar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48" name="文本框 75"/>
            <p:cNvSpPr txBox="1"/>
            <p:nvPr/>
          </p:nvSpPr>
          <p:spPr>
            <a:xfrm>
              <a:off x="5690054" y="2365458"/>
              <a:ext cx="938701" cy="646331"/>
            </a:xfrm>
            <a:prstGeom prst="rect">
              <a:avLst/>
            </a:prstGeom>
            <a:noFill/>
          </p:spPr>
          <p:txBody>
            <a:bodyPr wrap="square" rtlCol="0">
              <a:spAutoFit/>
            </a:bodyPr>
            <a:lstStyle/>
            <a:p>
              <a:pPr algn="ctr"/>
              <a:r>
                <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rPr>
                <a:t>主体</a:t>
              </a:r>
              <a:endParaRPr lang="en-US" altLang="zh-CN" dirty="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ctr"/>
              <a:r>
                <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rPr>
                <a:t>方向</a:t>
              </a:r>
              <a:endPar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49" name="文本框 76"/>
            <p:cNvSpPr txBox="1"/>
            <p:nvPr/>
          </p:nvSpPr>
          <p:spPr>
            <a:xfrm>
              <a:off x="5679465" y="3523819"/>
              <a:ext cx="948539" cy="318492"/>
            </a:xfrm>
            <a:prstGeom prst="rect">
              <a:avLst/>
            </a:prstGeom>
            <a:noFill/>
          </p:spPr>
          <p:txBody>
            <a:bodyPr wrap="square" rtlCol="0">
              <a:spAutoFit/>
            </a:bodyPr>
            <a:lstStyle/>
            <a:p>
              <a:pPr algn="ct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rPr>
                <a:t>支撑引擎</a:t>
              </a:r>
              <a:endPar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50" name="文本框 77"/>
            <p:cNvSpPr txBox="1"/>
            <p:nvPr/>
          </p:nvSpPr>
          <p:spPr>
            <a:xfrm>
              <a:off x="8278768" y="2595619"/>
              <a:ext cx="1194377" cy="646331"/>
            </a:xfrm>
            <a:prstGeom prst="rect">
              <a:avLst/>
            </a:prstGeom>
            <a:noFill/>
          </p:spPr>
          <p:txBody>
            <a:bodyPr wrap="square" rtlCol="0">
              <a:spAutoFit/>
            </a:bodyPr>
            <a:lstStyle/>
            <a:p>
              <a:pPr algn="ctr"/>
              <a:r>
                <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rPr>
                <a:t>分析模型</a:t>
              </a:r>
              <a:endParaRPr lang="en-US" altLang="zh-CN" dirty="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ctr"/>
              <a:r>
                <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rPr>
                <a:t>分析维度</a:t>
              </a:r>
              <a:endPar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51" name="文本框 78"/>
            <p:cNvSpPr txBox="1"/>
            <p:nvPr/>
          </p:nvSpPr>
          <p:spPr>
            <a:xfrm>
              <a:off x="5699309" y="5570073"/>
              <a:ext cx="1628592" cy="369332"/>
            </a:xfrm>
            <a:prstGeom prst="rect">
              <a:avLst/>
            </a:prstGeom>
            <a:noFill/>
          </p:spPr>
          <p:txBody>
            <a:bodyPr wrap="square" rtlCol="0">
              <a:spAutoFit/>
            </a:bodyPr>
            <a:lstStyle/>
            <a:p>
              <a:pPr algn="ctr"/>
              <a:r>
                <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rPr>
                <a:t>预测及扩展</a:t>
              </a:r>
              <a:endPar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52" name="文本框 79"/>
            <p:cNvSpPr txBox="1"/>
            <p:nvPr/>
          </p:nvSpPr>
          <p:spPr>
            <a:xfrm>
              <a:off x="5679303" y="4722581"/>
              <a:ext cx="1628592" cy="369332"/>
            </a:xfrm>
            <a:prstGeom prst="rect">
              <a:avLst/>
            </a:prstGeom>
            <a:noFill/>
          </p:spPr>
          <p:txBody>
            <a:bodyPr wrap="square" rtlCol="0">
              <a:spAutoFit/>
            </a:bodyPr>
            <a:lstStyle/>
            <a:p>
              <a:pPr algn="ctr"/>
              <a:r>
                <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rPr>
                <a:t>大数据引擎</a:t>
              </a:r>
              <a:endPar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53" name="右箭头 52"/>
            <p:cNvSpPr/>
            <p:nvPr/>
          </p:nvSpPr>
          <p:spPr>
            <a:xfrm>
              <a:off x="9959578" y="3000948"/>
              <a:ext cx="348457" cy="25052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3">
                    <a:lumMod val="50000"/>
                  </a:schemeClr>
                </a:solidFill>
                <a:latin typeface="微软雅黑 Light" panose="020B0502040204020203" pitchFamily="34" charset="-122"/>
                <a:ea typeface="微软雅黑 Light" panose="020B0502040204020203" pitchFamily="34" charset="-122"/>
              </a:endParaRPr>
            </a:p>
          </p:txBody>
        </p:sp>
        <p:sp>
          <p:nvSpPr>
            <p:cNvPr id="54" name="右箭头 53"/>
            <p:cNvSpPr/>
            <p:nvPr/>
          </p:nvSpPr>
          <p:spPr>
            <a:xfrm>
              <a:off x="9959578" y="4765098"/>
              <a:ext cx="348457" cy="25052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3">
                    <a:lumMod val="50000"/>
                  </a:schemeClr>
                </a:solidFill>
                <a:latin typeface="微软雅黑 Light" panose="020B0502040204020203" pitchFamily="34" charset="-122"/>
                <a:ea typeface="微软雅黑 Light" panose="020B0502040204020203" pitchFamily="34" charset="-122"/>
              </a:endParaRPr>
            </a:p>
          </p:txBody>
        </p:sp>
        <p:sp>
          <p:nvSpPr>
            <p:cNvPr id="55" name="矩形 54"/>
            <p:cNvSpPr/>
            <p:nvPr/>
          </p:nvSpPr>
          <p:spPr>
            <a:xfrm>
              <a:off x="10395589" y="1351740"/>
              <a:ext cx="486259" cy="4767226"/>
            </a:xfrm>
            <a:prstGeom prst="rect">
              <a:avLst/>
            </a:prstGeom>
            <a:solidFill>
              <a:srgbClr val="EF535E"/>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0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资本运作案例结构化呈现</a:t>
              </a:r>
              <a:endParaRPr lang="en-US" altLang="zh-CN" sz="20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6" name="矩形 55"/>
            <p:cNvSpPr/>
            <p:nvPr/>
          </p:nvSpPr>
          <p:spPr>
            <a:xfrm>
              <a:off x="10964261" y="1444304"/>
              <a:ext cx="1105475" cy="302625"/>
            </a:xfrm>
            <a:prstGeom prst="rect">
              <a:avLst/>
            </a:prstGeom>
            <a:noFill/>
            <a:ln w="3175">
              <a:solidFill>
                <a:srgbClr val="EF535E"/>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cs typeface="微软雅黑" panose="020B0503020204020204" pitchFamily="34" charset="-122"/>
                </a:rPr>
                <a:t>案例分析</a:t>
              </a:r>
              <a:endParaRPr lang="en-US" altLang="zh-CN" sz="1100" dirty="0">
                <a:solidFill>
                  <a:schemeClr val="tx1">
                    <a:lumMod val="85000"/>
                    <a:lumOff val="15000"/>
                  </a:schemeClr>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7" name="文本框 87"/>
            <p:cNvSpPr txBox="1"/>
            <p:nvPr/>
          </p:nvSpPr>
          <p:spPr>
            <a:xfrm>
              <a:off x="11002316" y="1821164"/>
              <a:ext cx="992355" cy="261610"/>
            </a:xfrm>
            <a:prstGeom prst="rect">
              <a:avLst/>
            </a:prstGeom>
            <a:noFill/>
          </p:spPr>
          <p:txBody>
            <a:bodyPr wrap="square" rtlCol="0">
              <a:spAutoFit/>
            </a:bodyPr>
            <a:lstStyle/>
            <a:p>
              <a:r>
                <a:rPr lang="en-US" altLang="zh-CN" sz="1100" dirty="0">
                  <a:solidFill>
                    <a:schemeClr val="tx1">
                      <a:lumMod val="85000"/>
                      <a:lumOff val="15000"/>
                    </a:schemeClr>
                  </a:solidFill>
                  <a:latin typeface="微软雅黑 Light" panose="020B0502040204020203" pitchFamily="34" charset="-122"/>
                  <a:ea typeface="微软雅黑 Light" panose="020B0502040204020203" pitchFamily="34" charset="-122"/>
                </a:rPr>
                <a:t>1</a:t>
              </a:r>
              <a:r>
                <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rPr>
                <a:t>、业务流程</a:t>
              </a:r>
              <a:endPar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58" name="文本框 88"/>
            <p:cNvSpPr txBox="1"/>
            <p:nvPr/>
          </p:nvSpPr>
          <p:spPr>
            <a:xfrm>
              <a:off x="11002316" y="2077651"/>
              <a:ext cx="992355" cy="261610"/>
            </a:xfrm>
            <a:prstGeom prst="rect">
              <a:avLst/>
            </a:prstGeom>
            <a:noFill/>
          </p:spPr>
          <p:txBody>
            <a:bodyPr wrap="square" rtlCol="0">
              <a:spAutoFit/>
            </a:bodyPr>
            <a:lstStyle/>
            <a:p>
              <a:r>
                <a:rPr lang="en-US" altLang="zh-CN" sz="1100" dirty="0">
                  <a:solidFill>
                    <a:schemeClr val="tx1">
                      <a:lumMod val="85000"/>
                      <a:lumOff val="15000"/>
                    </a:schemeClr>
                  </a:solidFill>
                  <a:latin typeface="微软雅黑 Light" panose="020B0502040204020203" pitchFamily="34" charset="-122"/>
                  <a:ea typeface="微软雅黑 Light" panose="020B0502040204020203" pitchFamily="34" charset="-122"/>
                </a:rPr>
                <a:t>2</a:t>
              </a:r>
              <a:r>
                <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rPr>
                <a:t>、标准数据</a:t>
              </a:r>
              <a:endPar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59" name="文本框 89"/>
            <p:cNvSpPr txBox="1"/>
            <p:nvPr/>
          </p:nvSpPr>
          <p:spPr>
            <a:xfrm>
              <a:off x="11004708" y="2350977"/>
              <a:ext cx="1456923" cy="261610"/>
            </a:xfrm>
            <a:prstGeom prst="rect">
              <a:avLst/>
            </a:prstGeom>
            <a:noFill/>
          </p:spPr>
          <p:txBody>
            <a:bodyPr wrap="square" rtlCol="0">
              <a:spAutoFit/>
            </a:bodyPr>
            <a:lstStyle/>
            <a:p>
              <a:r>
                <a:rPr lang="en-US" altLang="zh-CN" sz="1100" dirty="0">
                  <a:solidFill>
                    <a:schemeClr val="tx1">
                      <a:lumMod val="85000"/>
                      <a:lumOff val="15000"/>
                    </a:schemeClr>
                  </a:solidFill>
                  <a:latin typeface="微软雅黑 Light" panose="020B0502040204020203" pitchFamily="34" charset="-122"/>
                  <a:ea typeface="微软雅黑 Light" panose="020B0502040204020203" pitchFamily="34" charset="-122"/>
                </a:rPr>
                <a:t>3</a:t>
              </a:r>
              <a:r>
                <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rPr>
                <a:t>、各阶段公告</a:t>
              </a:r>
              <a:endPar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60" name="文本框 90"/>
            <p:cNvSpPr txBox="1"/>
            <p:nvPr/>
          </p:nvSpPr>
          <p:spPr>
            <a:xfrm>
              <a:off x="11002315" y="2603791"/>
              <a:ext cx="1189685" cy="261610"/>
            </a:xfrm>
            <a:prstGeom prst="rect">
              <a:avLst/>
            </a:prstGeom>
            <a:noFill/>
          </p:spPr>
          <p:txBody>
            <a:bodyPr wrap="square" rtlCol="0">
              <a:spAutoFit/>
            </a:bodyPr>
            <a:lstStyle/>
            <a:p>
              <a:r>
                <a:rPr lang="en-US" altLang="zh-CN" sz="1100" dirty="0">
                  <a:solidFill>
                    <a:schemeClr val="tx1">
                      <a:lumMod val="85000"/>
                      <a:lumOff val="15000"/>
                    </a:schemeClr>
                  </a:solidFill>
                  <a:latin typeface="微软雅黑 Light" panose="020B0502040204020203" pitchFamily="34" charset="-122"/>
                  <a:ea typeface="微软雅黑 Light" panose="020B0502040204020203" pitchFamily="34" charset="-122"/>
                </a:rPr>
                <a:t>4</a:t>
              </a:r>
              <a:r>
                <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rPr>
                <a:t>、交易结构图</a:t>
              </a:r>
              <a:endPar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61" name="文本框 91"/>
            <p:cNvSpPr txBox="1"/>
            <p:nvPr/>
          </p:nvSpPr>
          <p:spPr>
            <a:xfrm>
              <a:off x="11002315" y="2870534"/>
              <a:ext cx="992355" cy="261610"/>
            </a:xfrm>
            <a:prstGeom prst="rect">
              <a:avLst/>
            </a:prstGeom>
            <a:noFill/>
          </p:spPr>
          <p:txBody>
            <a:bodyPr wrap="square" rtlCol="0">
              <a:spAutoFit/>
            </a:bodyPr>
            <a:lstStyle/>
            <a:p>
              <a:r>
                <a:rPr lang="en-US" altLang="zh-CN" sz="1100" dirty="0">
                  <a:solidFill>
                    <a:schemeClr val="tx1">
                      <a:lumMod val="85000"/>
                      <a:lumOff val="15000"/>
                    </a:schemeClr>
                  </a:solidFill>
                  <a:latin typeface="微软雅黑 Light" panose="020B0502040204020203" pitchFamily="34" charset="-122"/>
                  <a:ea typeface="微软雅黑 Light" panose="020B0502040204020203" pitchFamily="34" charset="-122"/>
                </a:rPr>
                <a:t>5</a:t>
              </a:r>
              <a:r>
                <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rPr>
                <a:t>、分类检索</a:t>
              </a:r>
              <a:endPar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62" name="文本框 92"/>
            <p:cNvSpPr txBox="1"/>
            <p:nvPr/>
          </p:nvSpPr>
          <p:spPr>
            <a:xfrm>
              <a:off x="11001033" y="3142235"/>
              <a:ext cx="992355" cy="261610"/>
            </a:xfrm>
            <a:prstGeom prst="rect">
              <a:avLst/>
            </a:prstGeom>
            <a:noFill/>
          </p:spPr>
          <p:txBody>
            <a:bodyPr wrap="square" rtlCol="0">
              <a:spAutoFit/>
            </a:bodyPr>
            <a:lstStyle/>
            <a:p>
              <a:r>
                <a:rPr lang="en-US" altLang="zh-CN" sz="1100" dirty="0">
                  <a:solidFill>
                    <a:schemeClr val="tx1">
                      <a:lumMod val="85000"/>
                      <a:lumOff val="15000"/>
                    </a:schemeClr>
                  </a:solidFill>
                  <a:latin typeface="微软雅黑 Light" panose="020B0502040204020203" pitchFamily="34" charset="-122"/>
                  <a:ea typeface="微软雅黑 Light" panose="020B0502040204020203" pitchFamily="34" charset="-122"/>
                </a:rPr>
                <a:t>6</a:t>
              </a:r>
              <a:r>
                <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rPr>
                <a:t>、统计分析</a:t>
              </a:r>
              <a:endPar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63" name="矩形 62"/>
            <p:cNvSpPr/>
            <p:nvPr/>
          </p:nvSpPr>
          <p:spPr>
            <a:xfrm>
              <a:off x="40254" y="2583284"/>
              <a:ext cx="877499" cy="302625"/>
            </a:xfrm>
            <a:prstGeom prst="rect">
              <a:avLst/>
            </a:prstGeom>
            <a:noFill/>
            <a:ln w="3175">
              <a:solidFill>
                <a:srgbClr val="EF535E"/>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cs typeface="微软雅黑" panose="020B0503020204020204" pitchFamily="34" charset="-122"/>
                </a:rPr>
                <a:t>股权收购</a:t>
              </a:r>
              <a:endParaRPr lang="en-US" altLang="zh-CN" sz="1200" dirty="0">
                <a:solidFill>
                  <a:schemeClr val="tx1">
                    <a:lumMod val="85000"/>
                    <a:lumOff val="15000"/>
                  </a:schemeClr>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64" name="矩形 63"/>
            <p:cNvSpPr/>
            <p:nvPr/>
          </p:nvSpPr>
          <p:spPr>
            <a:xfrm>
              <a:off x="34988" y="3541736"/>
              <a:ext cx="877499" cy="302625"/>
            </a:xfrm>
            <a:prstGeom prst="rect">
              <a:avLst/>
            </a:prstGeom>
            <a:noFill/>
            <a:ln w="3175">
              <a:solidFill>
                <a:srgbClr val="EF535E"/>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cs typeface="微软雅黑" panose="020B0503020204020204" pitchFamily="34" charset="-122"/>
                </a:rPr>
                <a:t>股权激励</a:t>
              </a:r>
              <a:endParaRPr lang="en-US" altLang="zh-CN" sz="1200" dirty="0">
                <a:solidFill>
                  <a:schemeClr val="tx1">
                    <a:lumMod val="85000"/>
                    <a:lumOff val="15000"/>
                  </a:schemeClr>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65" name="矩形 64"/>
            <p:cNvSpPr/>
            <p:nvPr/>
          </p:nvSpPr>
          <p:spPr>
            <a:xfrm>
              <a:off x="34612" y="4024788"/>
              <a:ext cx="877499" cy="302625"/>
            </a:xfrm>
            <a:prstGeom prst="rect">
              <a:avLst/>
            </a:prstGeom>
            <a:noFill/>
            <a:ln w="3175">
              <a:solidFill>
                <a:srgbClr val="EF535E"/>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cs typeface="微软雅黑" panose="020B0503020204020204" pitchFamily="34" charset="-122"/>
                </a:rPr>
                <a:t>回购</a:t>
              </a:r>
              <a:endParaRPr lang="en-US" altLang="zh-CN" sz="1200" dirty="0">
                <a:solidFill>
                  <a:schemeClr val="tx1">
                    <a:lumMod val="85000"/>
                    <a:lumOff val="15000"/>
                  </a:schemeClr>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66" name="矩形 65"/>
            <p:cNvSpPr/>
            <p:nvPr/>
          </p:nvSpPr>
          <p:spPr>
            <a:xfrm>
              <a:off x="34612" y="4518364"/>
              <a:ext cx="877499" cy="302625"/>
            </a:xfrm>
            <a:prstGeom prst="rect">
              <a:avLst/>
            </a:prstGeom>
            <a:noFill/>
            <a:ln w="3175">
              <a:solidFill>
                <a:srgbClr val="EF535E"/>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cs typeface="微软雅黑" panose="020B0503020204020204" pitchFamily="34" charset="-122"/>
                </a:rPr>
                <a:t>股权质押</a:t>
              </a:r>
              <a:endParaRPr lang="en-US" altLang="zh-CN" sz="1200" dirty="0">
                <a:solidFill>
                  <a:schemeClr val="tx1">
                    <a:lumMod val="85000"/>
                    <a:lumOff val="15000"/>
                  </a:schemeClr>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67" name="矩形 66"/>
            <p:cNvSpPr/>
            <p:nvPr/>
          </p:nvSpPr>
          <p:spPr>
            <a:xfrm>
              <a:off x="10964261" y="3882687"/>
              <a:ext cx="1105475" cy="302625"/>
            </a:xfrm>
            <a:prstGeom prst="rect">
              <a:avLst/>
            </a:prstGeom>
            <a:noFill/>
            <a:ln w="3175">
              <a:solidFill>
                <a:srgbClr val="EF535E"/>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cs typeface="微软雅黑" panose="020B0503020204020204" pitchFamily="34" charset="-122"/>
                </a:rPr>
                <a:t>方案设计</a:t>
              </a:r>
              <a:endParaRPr lang="en-US" altLang="zh-CN" sz="1100" dirty="0">
                <a:solidFill>
                  <a:schemeClr val="tx1">
                    <a:lumMod val="85000"/>
                    <a:lumOff val="15000"/>
                  </a:schemeClr>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68" name="文本框 87"/>
            <p:cNvSpPr txBox="1"/>
            <p:nvPr/>
          </p:nvSpPr>
          <p:spPr>
            <a:xfrm>
              <a:off x="11002318" y="4259548"/>
              <a:ext cx="1353807" cy="261610"/>
            </a:xfrm>
            <a:prstGeom prst="rect">
              <a:avLst/>
            </a:prstGeom>
            <a:noFill/>
          </p:spPr>
          <p:txBody>
            <a:bodyPr wrap="square" rtlCol="0">
              <a:spAutoFit/>
            </a:bodyPr>
            <a:lstStyle/>
            <a:p>
              <a:r>
                <a:rPr lang="en-US" altLang="zh-CN" sz="1100" dirty="0">
                  <a:solidFill>
                    <a:schemeClr val="tx1">
                      <a:lumMod val="85000"/>
                      <a:lumOff val="15000"/>
                    </a:schemeClr>
                  </a:solidFill>
                  <a:latin typeface="微软雅黑 Light" panose="020B0502040204020203" pitchFamily="34" charset="-122"/>
                  <a:ea typeface="微软雅黑 Light" panose="020B0502040204020203" pitchFamily="34" charset="-122"/>
                </a:rPr>
                <a:t>1</a:t>
              </a:r>
              <a:r>
                <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rPr>
                <a:t>、市场监测</a:t>
              </a:r>
              <a:endPar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69" name="文本框 88"/>
            <p:cNvSpPr txBox="1"/>
            <p:nvPr/>
          </p:nvSpPr>
          <p:spPr>
            <a:xfrm>
              <a:off x="11002317" y="4516036"/>
              <a:ext cx="992355" cy="261610"/>
            </a:xfrm>
            <a:prstGeom prst="rect">
              <a:avLst/>
            </a:prstGeom>
            <a:noFill/>
          </p:spPr>
          <p:txBody>
            <a:bodyPr wrap="square" rtlCol="0">
              <a:spAutoFit/>
            </a:bodyPr>
            <a:lstStyle/>
            <a:p>
              <a:r>
                <a:rPr lang="en-US" altLang="zh-CN" sz="1100" dirty="0">
                  <a:solidFill>
                    <a:schemeClr val="tx1">
                      <a:lumMod val="85000"/>
                      <a:lumOff val="15000"/>
                    </a:schemeClr>
                  </a:solidFill>
                  <a:latin typeface="微软雅黑 Light" panose="020B0502040204020203" pitchFamily="34" charset="-122"/>
                  <a:ea typeface="微软雅黑 Light" panose="020B0502040204020203" pitchFamily="34" charset="-122"/>
                </a:rPr>
                <a:t>2</a:t>
              </a:r>
              <a:r>
                <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rPr>
                <a:t>、算法分析</a:t>
              </a:r>
              <a:endPar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70" name="文本框 89"/>
            <p:cNvSpPr txBox="1"/>
            <p:nvPr/>
          </p:nvSpPr>
          <p:spPr>
            <a:xfrm>
              <a:off x="11004709" y="4789362"/>
              <a:ext cx="992355" cy="261610"/>
            </a:xfrm>
            <a:prstGeom prst="rect">
              <a:avLst/>
            </a:prstGeom>
            <a:noFill/>
          </p:spPr>
          <p:txBody>
            <a:bodyPr wrap="square" rtlCol="0">
              <a:spAutoFit/>
            </a:bodyPr>
            <a:lstStyle/>
            <a:p>
              <a:r>
                <a:rPr lang="en-US" altLang="zh-CN" sz="1100" dirty="0">
                  <a:solidFill>
                    <a:schemeClr val="tx1">
                      <a:lumMod val="85000"/>
                      <a:lumOff val="15000"/>
                    </a:schemeClr>
                  </a:solidFill>
                  <a:latin typeface="微软雅黑 Light" panose="020B0502040204020203" pitchFamily="34" charset="-122"/>
                  <a:ea typeface="微软雅黑 Light" panose="020B0502040204020203" pitchFamily="34" charset="-122"/>
                </a:rPr>
                <a:t>3</a:t>
              </a:r>
              <a:r>
                <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rPr>
                <a:t>、统计体系</a:t>
              </a:r>
              <a:endPar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71" name="文本框 90"/>
            <p:cNvSpPr txBox="1"/>
            <p:nvPr/>
          </p:nvSpPr>
          <p:spPr>
            <a:xfrm>
              <a:off x="11002316" y="5042176"/>
              <a:ext cx="992355" cy="261610"/>
            </a:xfrm>
            <a:prstGeom prst="rect">
              <a:avLst/>
            </a:prstGeom>
            <a:noFill/>
          </p:spPr>
          <p:txBody>
            <a:bodyPr wrap="square" rtlCol="0">
              <a:spAutoFit/>
            </a:bodyPr>
            <a:lstStyle/>
            <a:p>
              <a:r>
                <a:rPr lang="en-US" altLang="zh-CN" sz="1100" dirty="0">
                  <a:solidFill>
                    <a:schemeClr val="tx1">
                      <a:lumMod val="85000"/>
                      <a:lumOff val="15000"/>
                    </a:schemeClr>
                  </a:solidFill>
                  <a:latin typeface="微软雅黑 Light" panose="020B0502040204020203" pitchFamily="34" charset="-122"/>
                  <a:ea typeface="微软雅黑 Light" panose="020B0502040204020203" pitchFamily="34" charset="-122"/>
                </a:rPr>
                <a:t>4</a:t>
              </a:r>
              <a:r>
                <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rPr>
                <a:t>、输入需求</a:t>
              </a:r>
              <a:endPar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72" name="文本框 91"/>
            <p:cNvSpPr txBox="1"/>
            <p:nvPr/>
          </p:nvSpPr>
          <p:spPr>
            <a:xfrm>
              <a:off x="11002316" y="5308919"/>
              <a:ext cx="992355" cy="261610"/>
            </a:xfrm>
            <a:prstGeom prst="rect">
              <a:avLst/>
            </a:prstGeom>
            <a:noFill/>
          </p:spPr>
          <p:txBody>
            <a:bodyPr wrap="square" rtlCol="0">
              <a:spAutoFit/>
            </a:bodyPr>
            <a:lstStyle/>
            <a:p>
              <a:r>
                <a:rPr lang="en-US" altLang="zh-CN" sz="1100" dirty="0">
                  <a:solidFill>
                    <a:schemeClr val="tx1">
                      <a:lumMod val="85000"/>
                      <a:lumOff val="15000"/>
                    </a:schemeClr>
                  </a:solidFill>
                  <a:latin typeface="微软雅黑 Light" panose="020B0502040204020203" pitchFamily="34" charset="-122"/>
                  <a:ea typeface="微软雅黑 Light" panose="020B0502040204020203" pitchFamily="34" charset="-122"/>
                </a:rPr>
                <a:t>5</a:t>
              </a:r>
              <a:r>
                <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rPr>
                <a:t>、结果预演</a:t>
              </a:r>
              <a:endPar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79" name="文本框 92"/>
            <p:cNvSpPr txBox="1"/>
            <p:nvPr/>
          </p:nvSpPr>
          <p:spPr>
            <a:xfrm>
              <a:off x="11001034" y="5580620"/>
              <a:ext cx="1343367" cy="430887"/>
            </a:xfrm>
            <a:prstGeom prst="rect">
              <a:avLst/>
            </a:prstGeom>
            <a:noFill/>
          </p:spPr>
          <p:txBody>
            <a:bodyPr wrap="square" rtlCol="0">
              <a:spAutoFit/>
            </a:bodyPr>
            <a:lstStyle/>
            <a:p>
              <a:r>
                <a:rPr lang="en-US" altLang="zh-CN" sz="1100" dirty="0">
                  <a:solidFill>
                    <a:schemeClr val="tx1">
                      <a:lumMod val="85000"/>
                      <a:lumOff val="15000"/>
                    </a:schemeClr>
                  </a:solidFill>
                  <a:latin typeface="微软雅黑 Light" panose="020B0502040204020203" pitchFamily="34" charset="-122"/>
                  <a:ea typeface="微软雅黑 Light" panose="020B0502040204020203" pitchFamily="34" charset="-122"/>
                </a:rPr>
                <a:t>6</a:t>
              </a:r>
              <a:r>
                <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rPr>
                <a:t>、输出各类方案</a:t>
              </a:r>
              <a:endPar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endParaRPr>
            </a:p>
            <a:p>
              <a:endPar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80" name="文本框 92"/>
            <p:cNvSpPr txBox="1"/>
            <p:nvPr/>
          </p:nvSpPr>
          <p:spPr>
            <a:xfrm>
              <a:off x="11001035" y="3400141"/>
              <a:ext cx="992355" cy="261610"/>
            </a:xfrm>
            <a:prstGeom prst="rect">
              <a:avLst/>
            </a:prstGeom>
            <a:noFill/>
          </p:spPr>
          <p:txBody>
            <a:bodyPr wrap="square" rtlCol="0">
              <a:spAutoFit/>
            </a:bodyPr>
            <a:lstStyle/>
            <a:p>
              <a:pPr algn="ctr"/>
              <a:r>
                <a:rPr lang="en-US" altLang="zh-CN" sz="1100" dirty="0">
                  <a:solidFill>
                    <a:schemeClr val="bg1"/>
                  </a:solidFill>
                  <a:latin typeface="微软雅黑 Light" panose="020B0502040204020203" pitchFamily="34" charset="-122"/>
                  <a:ea typeface="微软雅黑 Light" panose="020B0502040204020203" pitchFamily="34" charset="-122"/>
                </a:rPr>
                <a:t>……</a:t>
              </a:r>
              <a:endParaRPr lang="zh-CN" altLang="en-US" sz="1100" dirty="0">
                <a:solidFill>
                  <a:schemeClr val="bg1"/>
                </a:solidFill>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8000">
        <p14:conveyor dir="l"/>
      </p:transition>
    </mc:Choice>
    <mc:Fallback>
      <p:transition spd="slow" advClick="0" advTm="8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94615"/>
            <a:ext cx="6126480"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创新三：超长公告用可视化报告方式展示</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pic>
        <p:nvPicPr>
          <p:cNvPr id="5" name="Picture 8"/>
          <p:cNvPicPr>
            <a:picLocks noChangeAspect="1" noChangeArrowheads="1"/>
          </p:cNvPicPr>
          <p:nvPr/>
        </p:nvPicPr>
        <p:blipFill>
          <a:blip r:embed="rId1"/>
          <a:srcRect/>
          <a:stretch>
            <a:fillRect/>
          </a:stretch>
        </p:blipFill>
        <p:spPr bwMode="auto">
          <a:xfrm>
            <a:off x="348912" y="1013821"/>
            <a:ext cx="1431757" cy="2663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7239" y="988617"/>
            <a:ext cx="1427700" cy="271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1319" y="988732"/>
            <a:ext cx="1416536" cy="2756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45998" y="1000764"/>
            <a:ext cx="1407263" cy="2722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54211" y="1359055"/>
            <a:ext cx="1305095" cy="1323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8"/>
          <p:cNvSpPr txBox="1"/>
          <p:nvPr/>
        </p:nvSpPr>
        <p:spPr>
          <a:xfrm>
            <a:off x="8963660" y="2861310"/>
            <a:ext cx="2486025" cy="306705"/>
          </a:xfrm>
          <a:prstGeom prst="rect">
            <a:avLst/>
          </a:prstGeom>
          <a:noFill/>
        </p:spPr>
        <p:txBody>
          <a:bodyPr wrap="square" rtlCol="0">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扫一扫，直观体验市场爆款</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2"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97965" y="1000764"/>
            <a:ext cx="1478393" cy="2699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7"/>
          <a:stretch>
            <a:fillRect/>
          </a:stretch>
        </p:blipFill>
        <p:spPr>
          <a:xfrm>
            <a:off x="329918" y="3974285"/>
            <a:ext cx="1453727" cy="2496236"/>
          </a:xfrm>
          <a:prstGeom prst="rect">
            <a:avLst/>
          </a:prstGeom>
        </p:spPr>
      </p:pic>
      <p:pic>
        <p:nvPicPr>
          <p:cNvPr id="15" name="图片 14"/>
          <p:cNvPicPr>
            <a:picLocks noChangeAspect="1"/>
          </p:cNvPicPr>
          <p:nvPr/>
        </p:nvPicPr>
        <p:blipFill>
          <a:blip r:embed="rId8"/>
          <a:stretch>
            <a:fillRect/>
          </a:stretch>
        </p:blipFill>
        <p:spPr>
          <a:xfrm>
            <a:off x="1948744" y="4021065"/>
            <a:ext cx="1550031" cy="2501445"/>
          </a:xfrm>
          <a:prstGeom prst="rect">
            <a:avLst/>
          </a:prstGeom>
        </p:spPr>
      </p:pic>
      <p:pic>
        <p:nvPicPr>
          <p:cNvPr id="16" name="图片 15"/>
          <p:cNvPicPr>
            <a:picLocks noChangeAspect="1"/>
          </p:cNvPicPr>
          <p:nvPr/>
        </p:nvPicPr>
        <p:blipFill>
          <a:blip r:embed="rId9"/>
          <a:stretch>
            <a:fillRect/>
          </a:stretch>
        </p:blipFill>
        <p:spPr>
          <a:xfrm>
            <a:off x="3637211" y="4009139"/>
            <a:ext cx="1442791" cy="2502080"/>
          </a:xfrm>
          <a:prstGeom prst="rect">
            <a:avLst/>
          </a:prstGeom>
        </p:spPr>
      </p:pic>
      <p:pic>
        <p:nvPicPr>
          <p:cNvPr id="21" name="图片 20"/>
          <p:cNvPicPr>
            <a:picLocks noChangeAspect="1"/>
          </p:cNvPicPr>
          <p:nvPr/>
        </p:nvPicPr>
        <p:blipFill>
          <a:blip r:embed="rId10"/>
          <a:stretch>
            <a:fillRect/>
          </a:stretch>
        </p:blipFill>
        <p:spPr>
          <a:xfrm>
            <a:off x="6852143" y="3974285"/>
            <a:ext cx="1490347" cy="2503068"/>
          </a:xfrm>
          <a:prstGeom prst="rect">
            <a:avLst/>
          </a:prstGeom>
        </p:spPr>
      </p:pic>
      <p:pic>
        <p:nvPicPr>
          <p:cNvPr id="27" name="图片 26"/>
          <p:cNvPicPr>
            <a:picLocks noChangeAspect="1"/>
          </p:cNvPicPr>
          <p:nvPr/>
        </p:nvPicPr>
        <p:blipFill>
          <a:blip r:embed="rId11"/>
          <a:stretch>
            <a:fillRect/>
          </a:stretch>
        </p:blipFill>
        <p:spPr>
          <a:xfrm>
            <a:off x="5251874" y="3996864"/>
            <a:ext cx="1442439" cy="2491778"/>
          </a:xfrm>
          <a:prstGeom prst="rect">
            <a:avLst/>
          </a:prstGeom>
        </p:spPr>
      </p:pic>
      <p:sp>
        <p:nvSpPr>
          <p:cNvPr id="30" name="矩形 29"/>
          <p:cNvSpPr/>
          <p:nvPr/>
        </p:nvSpPr>
        <p:spPr>
          <a:xfrm>
            <a:off x="8629365" y="4001337"/>
            <a:ext cx="3348808" cy="2306955"/>
          </a:xfrm>
          <a:prstGeom prst="rect">
            <a:avLst/>
          </a:prstGeom>
          <a:noFill/>
          <a:ln>
            <a:solidFill>
              <a:srgbClr val="1F4C8D"/>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日晚上线</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上线三天（截至</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13</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日）</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总浏览量（</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pv</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918,397</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独立访客（</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uv</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583,980</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人</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至今（截至</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2022年11月21日</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总浏览量（</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pv</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2,061,285</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独立访客（</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uv</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1,273,852</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人</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8000">
        <p14:prism isInverted="1" isContent="1"/>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94615"/>
            <a:ext cx="6662420"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合规&amp;发展 —— 贯穿公司全生命周期的痛点</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57" name="文本框 73"/>
          <p:cNvSpPr txBox="1"/>
          <p:nvPr/>
        </p:nvSpPr>
        <p:spPr>
          <a:xfrm>
            <a:off x="2846573" y="3093253"/>
            <a:ext cx="309880" cy="7067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dirty="0">
              <a:ln>
                <a:noFill/>
              </a:ln>
              <a:solidFill>
                <a:prstClr val="white"/>
              </a:solidFill>
              <a:effectLst/>
              <a:uLnTx/>
              <a:uFillTx/>
              <a:latin typeface="Calibri" panose="020F0502020204030204" pitchFamily="34" charset="0"/>
              <a:ea typeface="微软雅黑" panose="020B0503020204020204" pitchFamily="34" charset="-122"/>
              <a:sym typeface="Calibri" panose="020F0502020204030204" pitchFamily="34" charset="0"/>
            </a:endParaRPr>
          </a:p>
        </p:txBody>
      </p:sp>
      <p:cxnSp>
        <p:nvCxnSpPr>
          <p:cNvPr id="58" name="直接连接符 57"/>
          <p:cNvCxnSpPr/>
          <p:nvPr/>
        </p:nvCxnSpPr>
        <p:spPr>
          <a:xfrm>
            <a:off x="601345" y="4314190"/>
            <a:ext cx="1107376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文本框 71"/>
          <p:cNvSpPr txBox="1"/>
          <p:nvPr/>
        </p:nvSpPr>
        <p:spPr>
          <a:xfrm>
            <a:off x="888829" y="1196118"/>
            <a:ext cx="5794552" cy="707886"/>
          </a:xfrm>
          <a:prstGeom prst="rect">
            <a:avLst/>
          </a:prstGeom>
          <a:noFill/>
        </p:spPr>
        <p:txBody>
          <a:bodyPr wrap="square" rtlCol="0">
            <a:spAutoFit/>
          </a:bodyPr>
          <a:lstStyle/>
          <a:p>
            <a:pPr lvl="0">
              <a:defRPr/>
            </a:pPr>
            <a:r>
              <a:rPr lang="zh-CN" altLang="en-US" sz="4000" b="1" noProof="0" dirty="0">
                <a:solidFill>
                  <a:srgbClr val="1F4C8D"/>
                </a:solidFill>
                <a:latin typeface="Calibri" panose="020F0502020204030204" pitchFamily="34" charset="0"/>
                <a:ea typeface="微软雅黑" panose="020B0503020204020204" pitchFamily="34" charset="-122"/>
                <a:sym typeface="Calibri" panose="020F0502020204030204" pitchFamily="34" charset="0"/>
              </a:rPr>
              <a:t>痛点</a:t>
            </a:r>
            <a:r>
              <a:rPr lang="en-US" altLang="zh-CN" sz="4000" b="1" noProof="0" dirty="0">
                <a:solidFill>
                  <a:srgbClr val="1F4C8D"/>
                </a:solidFill>
                <a:latin typeface="Calibri" panose="020F0502020204030204" pitchFamily="34" charset="0"/>
                <a:ea typeface="微软雅黑" panose="020B0503020204020204" pitchFamily="34" charset="-122"/>
                <a:sym typeface="Calibri" panose="020F0502020204030204" pitchFamily="34" charset="0"/>
              </a:rPr>
              <a:t>——</a:t>
            </a:r>
            <a:r>
              <a:rPr lang="zh-CN" altLang="en-US" sz="4000" b="1" noProof="0" dirty="0">
                <a:solidFill>
                  <a:srgbClr val="1F4C8D"/>
                </a:solidFill>
                <a:latin typeface="Calibri" panose="020F0502020204030204" pitchFamily="34" charset="0"/>
                <a:ea typeface="微软雅黑" panose="020B0503020204020204" pitchFamily="34" charset="-122"/>
                <a:sym typeface="Calibri" panose="020F0502020204030204" pitchFamily="34" charset="0"/>
              </a:rPr>
              <a:t>合规</a:t>
            </a:r>
            <a:r>
              <a:rPr lang="en-US" altLang="zh-CN" sz="4000" b="1" noProof="0" dirty="0">
                <a:solidFill>
                  <a:srgbClr val="1F4C8D"/>
                </a:solidFill>
                <a:latin typeface="Calibri" panose="020F0502020204030204" pitchFamily="34" charset="0"/>
                <a:ea typeface="微软雅黑" panose="020B0503020204020204" pitchFamily="34" charset="-122"/>
                <a:sym typeface="Calibri" panose="020F0502020204030204" pitchFamily="34" charset="0"/>
              </a:rPr>
              <a:t>&amp;</a:t>
            </a:r>
            <a:r>
              <a:rPr lang="zh-CN" altLang="en-US" sz="4000" b="1" noProof="0" dirty="0">
                <a:solidFill>
                  <a:srgbClr val="1F4C8D"/>
                </a:solidFill>
                <a:latin typeface="Calibri" panose="020F0502020204030204" pitchFamily="34" charset="0"/>
                <a:ea typeface="微软雅黑" panose="020B0503020204020204" pitchFamily="34" charset="-122"/>
                <a:sym typeface="Calibri" panose="020F0502020204030204" pitchFamily="34" charset="0"/>
              </a:rPr>
              <a:t>发展</a:t>
            </a:r>
            <a:endParaRPr kumimoji="0" lang="zh-CN" altLang="en-US" sz="4000" b="1" i="0" u="none" strike="noStrike" kern="1200" cap="none" spc="0" normalizeH="0" baseline="0" noProof="0" dirty="0">
              <a:ln>
                <a:noFill/>
              </a:ln>
              <a:solidFill>
                <a:srgbClr val="1F4C8D"/>
              </a:solidFill>
              <a:effectLst/>
              <a:uLnTx/>
              <a:uFillTx/>
              <a:latin typeface="Calibri" panose="020F0502020204030204" pitchFamily="34" charset="0"/>
              <a:ea typeface="微软雅黑" panose="020B0503020204020204" pitchFamily="34" charset="-122"/>
              <a:sym typeface="Calibri" panose="020F0502020204030204" pitchFamily="34" charset="0"/>
            </a:endParaRPr>
          </a:p>
        </p:txBody>
      </p:sp>
      <p:sp>
        <p:nvSpPr>
          <p:cNvPr id="61" name="文本框 73"/>
          <p:cNvSpPr txBox="1"/>
          <p:nvPr/>
        </p:nvSpPr>
        <p:spPr>
          <a:xfrm>
            <a:off x="888832" y="1671979"/>
            <a:ext cx="309880" cy="7067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dirty="0">
              <a:ln>
                <a:noFill/>
              </a:ln>
              <a:solidFill>
                <a:prstClr val="white"/>
              </a:solidFill>
              <a:effectLst/>
              <a:uLnTx/>
              <a:uFillTx/>
              <a:latin typeface="Calibri" panose="020F0502020204030204" pitchFamily="34" charset="0"/>
              <a:ea typeface="微软雅黑" panose="020B0503020204020204" pitchFamily="34" charset="-122"/>
              <a:sym typeface="Calibri" panose="020F0502020204030204" pitchFamily="34" charset="0"/>
            </a:endParaRPr>
          </a:p>
        </p:txBody>
      </p:sp>
      <p:sp>
        <p:nvSpPr>
          <p:cNvPr id="63" name="圆角矩形 62"/>
          <p:cNvSpPr/>
          <p:nvPr/>
        </p:nvSpPr>
        <p:spPr>
          <a:xfrm>
            <a:off x="613691" y="2853664"/>
            <a:ext cx="1733678" cy="951221"/>
          </a:xfrm>
          <a:prstGeom prst="roundRect">
            <a:avLst/>
          </a:prstGeom>
          <a:solidFill>
            <a:srgbClr val="1F4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上市前</a:t>
            </a:r>
            <a:endParaRPr lang="zh-CN" altLang="en-US" sz="3600" b="1" dirty="0"/>
          </a:p>
        </p:txBody>
      </p:sp>
      <p:sp>
        <p:nvSpPr>
          <p:cNvPr id="64" name="圆角矩形 63"/>
          <p:cNvSpPr/>
          <p:nvPr/>
        </p:nvSpPr>
        <p:spPr>
          <a:xfrm>
            <a:off x="629034" y="4894188"/>
            <a:ext cx="1733678" cy="951221"/>
          </a:xfrm>
          <a:prstGeom prst="roundRect">
            <a:avLst/>
          </a:prstGeom>
          <a:solidFill>
            <a:srgbClr val="1F4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上市后</a:t>
            </a:r>
            <a:endParaRPr lang="zh-CN" altLang="en-US" sz="3600" b="1" dirty="0"/>
          </a:p>
        </p:txBody>
      </p:sp>
      <p:sp>
        <p:nvSpPr>
          <p:cNvPr id="65" name="内容占位符 2"/>
          <p:cNvSpPr txBox="1"/>
          <p:nvPr/>
        </p:nvSpPr>
        <p:spPr>
          <a:xfrm>
            <a:off x="2162871" y="2133111"/>
            <a:ext cx="9802985" cy="2624084"/>
          </a:xfrm>
          <a:prstGeom prst="rect">
            <a:avLst/>
          </a:prstGeom>
        </p:spPr>
        <p:txBody>
          <a:bodyPr vert="horz">
            <a:noAutofit/>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lnSpc>
                <a:spcPct val="150000"/>
              </a:lnSpc>
              <a:buFont typeface="Wingdings 2" panose="05020102010507070707"/>
              <a:buNone/>
            </a:pPr>
            <a:endParaRPr lang="en-US" altLang="zh-CN" sz="1800" dirty="0">
              <a:solidFill>
                <a:schemeClr val="bg1"/>
              </a:solidFill>
              <a:latin typeface="微软雅黑" panose="020B0503020204020204" pitchFamily="34" charset="-122"/>
              <a:ea typeface="微软雅黑" panose="020B0503020204020204" pitchFamily="34" charset="-122"/>
            </a:endParaRPr>
          </a:p>
          <a:p>
            <a:pPr lvl="1">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sym typeface="Wingdings" panose="05000000000000000000" pitchFamily="2" charset="2"/>
              </a:rPr>
              <a:t>企业改制辅导    </a:t>
            </a:r>
            <a:r>
              <a:rPr lang="en-US" altLang="zh-CN" sz="1800" dirty="0">
                <a:solidFill>
                  <a:schemeClr val="bg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8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800" b="1" dirty="0">
                <a:solidFill>
                  <a:schemeClr val="tx1">
                    <a:lumMod val="95000"/>
                    <a:lumOff val="5000"/>
                  </a:schemeClr>
                </a:solidFill>
                <a:latin typeface="微软雅黑" panose="020B0503020204020204" pitchFamily="34" charset="-122"/>
                <a:ea typeface="微软雅黑" panose="020B0503020204020204" pitchFamily="34" charset="-122"/>
                <a:sym typeface="Wingdings" panose="05000000000000000000" pitchFamily="2" charset="2"/>
              </a:rPr>
              <a:t>如何规范改制成符合上市条件的企业？去哪个市场上市？</a:t>
            </a:r>
            <a:endParaRPr lang="en-US" altLang="zh-CN" sz="1800" b="1" dirty="0">
              <a:solidFill>
                <a:schemeClr val="tx1">
                  <a:lumMod val="95000"/>
                  <a:lumOff val="5000"/>
                </a:schemeClr>
              </a:solidFill>
              <a:latin typeface="微软雅黑" panose="020B0503020204020204" pitchFamily="34" charset="-122"/>
              <a:ea typeface="微软雅黑" panose="020B0503020204020204" pitchFamily="34" charset="-122"/>
              <a:sym typeface="Wingdings" panose="05000000000000000000" pitchFamily="2" charset="2"/>
            </a:endParaRPr>
          </a:p>
          <a:p>
            <a:pPr lvl="1">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sym typeface="Wingdings" panose="05000000000000000000" pitchFamily="2" charset="2"/>
              </a:rPr>
              <a:t>政府培育、引导   </a:t>
            </a:r>
            <a:r>
              <a:rPr lang="en-US" altLang="zh-CN" sz="1800" dirty="0">
                <a:solidFill>
                  <a:schemeClr val="bg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8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800" b="1" dirty="0">
                <a:solidFill>
                  <a:schemeClr val="tx1">
                    <a:lumMod val="95000"/>
                    <a:lumOff val="5000"/>
                  </a:schemeClr>
                </a:solidFill>
                <a:latin typeface="微软雅黑" panose="020B0503020204020204" pitchFamily="34" charset="-122"/>
                <a:ea typeface="微软雅黑" panose="020B0503020204020204" pitchFamily="34" charset="-122"/>
                <a:sym typeface="Wingdings" panose="05000000000000000000" pitchFamily="2" charset="2"/>
              </a:rPr>
              <a:t>如何协调各方资源、各部门，共同推动企业培育与上市？</a:t>
            </a:r>
            <a:endParaRPr lang="en-US" altLang="zh-CN" sz="1800" b="1" dirty="0">
              <a:solidFill>
                <a:schemeClr val="tx1">
                  <a:lumMod val="95000"/>
                  <a:lumOff val="5000"/>
                </a:schemeClr>
              </a:solidFill>
              <a:latin typeface="微软雅黑" panose="020B0503020204020204" pitchFamily="34" charset="-122"/>
              <a:ea typeface="微软雅黑" panose="020B0503020204020204" pitchFamily="34" charset="-122"/>
              <a:sym typeface="Wingdings" panose="05000000000000000000" pitchFamily="2" charset="2"/>
            </a:endParaRPr>
          </a:p>
          <a:p>
            <a:pPr lvl="1">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sym typeface="Wingdings" panose="05000000000000000000" pitchFamily="2" charset="2"/>
              </a:rPr>
              <a:t>上市审核过程    </a:t>
            </a:r>
            <a:r>
              <a:rPr lang="en-US" altLang="zh-CN" sz="1800" dirty="0">
                <a:solidFill>
                  <a:schemeClr val="bg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8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800" b="1" dirty="0">
                <a:solidFill>
                  <a:schemeClr val="tx1">
                    <a:lumMod val="95000"/>
                    <a:lumOff val="5000"/>
                  </a:schemeClr>
                </a:solidFill>
                <a:latin typeface="微软雅黑" panose="020B0503020204020204" pitchFamily="34" charset="-122"/>
                <a:ea typeface="微软雅黑" panose="020B0503020204020204" pitchFamily="34" charset="-122"/>
                <a:sym typeface="Wingdings" panose="05000000000000000000" pitchFamily="2" charset="2"/>
              </a:rPr>
              <a:t>如何面对审核过程的专业问题，如何能成功获得核准、注册？</a:t>
            </a:r>
            <a:endParaRPr lang="en-US" altLang="zh-CN" sz="1800" b="1" dirty="0">
              <a:solidFill>
                <a:schemeClr val="tx1">
                  <a:lumMod val="95000"/>
                  <a:lumOff val="5000"/>
                </a:schemeClr>
              </a:solidFill>
              <a:latin typeface="微软雅黑" panose="020B0503020204020204" pitchFamily="34" charset="-122"/>
              <a:ea typeface="微软雅黑" panose="020B0503020204020204" pitchFamily="34" charset="-122"/>
              <a:sym typeface="Wingdings" panose="05000000000000000000" pitchFamily="2" charset="2"/>
            </a:endParaRPr>
          </a:p>
          <a:p>
            <a:pPr lvl="1">
              <a:lnSpc>
                <a:spcPct val="150000"/>
              </a:lnSpc>
            </a:pPr>
            <a:endParaRPr lang="en-US" altLang="zh-CN" sz="1800" b="1" dirty="0">
              <a:solidFill>
                <a:schemeClr val="tx1">
                  <a:lumMod val="95000"/>
                  <a:lumOff val="5000"/>
                </a:schemeClr>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66" name="内容占位符 2"/>
          <p:cNvSpPr txBox="1"/>
          <p:nvPr/>
        </p:nvSpPr>
        <p:spPr>
          <a:xfrm>
            <a:off x="2219556" y="4109012"/>
            <a:ext cx="9802985" cy="2042288"/>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lnSpc>
                <a:spcPct val="150000"/>
              </a:lnSpc>
              <a:buFont typeface="Wingdings 2" panose="05020102010507070707"/>
              <a:buNone/>
            </a:pPr>
            <a:endParaRPr lang="en-US" altLang="zh-CN" sz="1800" dirty="0">
              <a:solidFill>
                <a:schemeClr val="bg1"/>
              </a:solidFill>
              <a:latin typeface="微软雅黑" panose="020B0503020204020204" pitchFamily="34" charset="-122"/>
              <a:ea typeface="微软雅黑" panose="020B0503020204020204" pitchFamily="34" charset="-122"/>
            </a:endParaRPr>
          </a:p>
          <a:p>
            <a:pPr lvl="1">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信息披露直通车    </a:t>
            </a:r>
            <a:r>
              <a:rPr lang="en-US" altLang="zh-CN" sz="1800" dirty="0">
                <a:solidFill>
                  <a:schemeClr val="bg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8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800" b="1" dirty="0">
                <a:solidFill>
                  <a:schemeClr val="tx1">
                    <a:lumMod val="95000"/>
                    <a:lumOff val="5000"/>
                  </a:schemeClr>
                </a:solidFill>
                <a:latin typeface="微软雅黑" panose="020B0503020204020204" pitchFamily="34" charset="-122"/>
                <a:ea typeface="微软雅黑" panose="020B0503020204020204" pitchFamily="34" charset="-122"/>
                <a:sym typeface="Wingdings" panose="05000000000000000000" pitchFamily="2" charset="2"/>
              </a:rPr>
              <a:t>监管由事前转入事后，没人把关了怎么办？</a:t>
            </a:r>
            <a:endParaRPr lang="en-US" altLang="zh-CN" sz="1800" b="1" dirty="0">
              <a:solidFill>
                <a:schemeClr val="tx1">
                  <a:lumMod val="95000"/>
                  <a:lumOff val="5000"/>
                </a:schemeClr>
              </a:solidFill>
              <a:latin typeface="微软雅黑" panose="020B0503020204020204" pitchFamily="34" charset="-122"/>
              <a:ea typeface="微软雅黑" panose="020B0503020204020204" pitchFamily="34" charset="-122"/>
              <a:sym typeface="Wingdings" panose="05000000000000000000" pitchFamily="2" charset="2"/>
            </a:endParaRPr>
          </a:p>
          <a:p>
            <a:pPr lvl="1">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sym typeface="Wingdings" panose="05000000000000000000" pitchFamily="2" charset="2"/>
              </a:rPr>
              <a:t>并购重组、再融资、股权激励 、回购  </a:t>
            </a:r>
            <a:r>
              <a:rPr lang="en-US" altLang="zh-CN" sz="2100" dirty="0">
                <a:solidFill>
                  <a:schemeClr val="bg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1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800" b="1" dirty="0">
                <a:solidFill>
                  <a:schemeClr val="tx1">
                    <a:lumMod val="95000"/>
                    <a:lumOff val="5000"/>
                  </a:schemeClr>
                </a:solidFill>
                <a:latin typeface="微软雅黑" panose="020B0503020204020204" pitchFamily="34" charset="-122"/>
                <a:ea typeface="微软雅黑" panose="020B0503020204020204" pitchFamily="34" charset="-122"/>
                <a:sym typeface="Wingdings" panose="05000000000000000000" pitchFamily="2" charset="2"/>
              </a:rPr>
              <a:t>如何在资本浪潮中谋求最大发展？</a:t>
            </a:r>
            <a:endParaRPr lang="en-US" altLang="zh-CN" sz="1800" b="1" dirty="0">
              <a:solidFill>
                <a:schemeClr val="tx1">
                  <a:lumMod val="95000"/>
                  <a:lumOff val="5000"/>
                </a:schemeClr>
              </a:solidFill>
              <a:latin typeface="微软雅黑" panose="020B0503020204020204" pitchFamily="34" charset="-122"/>
              <a:ea typeface="微软雅黑" panose="020B0503020204020204" pitchFamily="34" charset="-122"/>
              <a:sym typeface="Wingdings" panose="05000000000000000000" pitchFamily="2" charset="2"/>
            </a:endParaRPr>
          </a:p>
          <a:p>
            <a:pPr lvl="1">
              <a:lnSpc>
                <a:spcPct val="150000"/>
              </a:lnSpc>
            </a:pPr>
            <a:r>
              <a:rPr lang="zh-CN" altLang="en-US" sz="1800" dirty="0">
                <a:solidFill>
                  <a:schemeClr val="bg1">
                    <a:lumMod val="50000"/>
                  </a:schemeClr>
                </a:solidFill>
                <a:latin typeface="微软雅黑" panose="020B0503020204020204" pitchFamily="34" charset="-122"/>
                <a:ea typeface="微软雅黑" panose="020B0503020204020204" pitchFamily="34" charset="-122"/>
                <a:sym typeface="Wingdings" panose="05000000000000000000" pitchFamily="2" charset="2"/>
              </a:rPr>
              <a:t>公告、三会、交易、增减持      </a:t>
            </a:r>
            <a:r>
              <a:rPr lang="en-US" altLang="zh-CN" sz="1900" dirty="0">
                <a:solidFill>
                  <a:schemeClr val="bg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9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800" b="1" dirty="0">
                <a:solidFill>
                  <a:schemeClr val="tx1">
                    <a:lumMod val="95000"/>
                    <a:lumOff val="5000"/>
                  </a:schemeClr>
                </a:solidFill>
                <a:latin typeface="微软雅黑" panose="020B0503020204020204" pitchFamily="34" charset="-122"/>
                <a:ea typeface="微软雅黑" panose="020B0503020204020204" pitchFamily="34" charset="-122"/>
                <a:sym typeface="Wingdings" panose="05000000000000000000" pitchFamily="2" charset="2"/>
              </a:rPr>
              <a:t>如何在纷繁的工作中保证合规？</a:t>
            </a:r>
            <a:endParaRPr lang="zh-CN" altLang="en-US" sz="1800" b="1" dirty="0">
              <a:solidFill>
                <a:schemeClr val="tx1">
                  <a:lumMod val="95000"/>
                  <a:lumOff val="5000"/>
                </a:schemeClr>
              </a:solidFill>
              <a:latin typeface="微软雅黑" panose="020B0503020204020204" pitchFamily="34" charset="-122"/>
              <a:ea typeface="微软雅黑" panose="020B0503020204020204" pitchFamily="34" charset="-122"/>
              <a:sym typeface="Wingdings" panose="05000000000000000000" pitchFamily="2" charset="2"/>
            </a:endParaRPr>
          </a:p>
        </p:txBody>
      </p:sp>
      <p:cxnSp>
        <p:nvCxnSpPr>
          <p:cNvPr id="67" name="直接连接符 66"/>
          <p:cNvCxnSpPr/>
          <p:nvPr/>
        </p:nvCxnSpPr>
        <p:spPr>
          <a:xfrm>
            <a:off x="962660" y="2038985"/>
            <a:ext cx="4337685" cy="889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TextBox 8"/>
          <p:cNvSpPr txBox="1"/>
          <p:nvPr/>
        </p:nvSpPr>
        <p:spPr>
          <a:xfrm>
            <a:off x="7854866" y="1196323"/>
            <a:ext cx="3027680" cy="583565"/>
          </a:xfrm>
          <a:prstGeom prst="rect">
            <a:avLst/>
          </a:prstGeom>
          <a:noFill/>
        </p:spPr>
        <p:txBody>
          <a:bodyPr wrap="non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zh-CN" altLang="en-US" sz="3200" b="1" dirty="0">
                <a:solidFill>
                  <a:srgbClr val="FF0000"/>
                </a:solidFill>
                <a:latin typeface="Calibri" panose="020F0502020204030204" pitchFamily="34" charset="0"/>
                <a:ea typeface="微软雅黑" panose="020B0503020204020204" pitchFamily="34" charset="-122"/>
              </a:rPr>
              <a:t>注册制、核准制</a:t>
            </a:r>
            <a:endParaRPr lang="zh-CN" altLang="en-US" sz="3200" b="1" dirty="0">
              <a:solidFill>
                <a:srgbClr val="FF0000"/>
              </a:solidFill>
              <a:latin typeface="Calibri" panose="020F050202020403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8000">
        <p14:ferris dir="l"/>
      </p:transition>
    </mc:Choice>
    <mc:Fallback>
      <p:transition spd="slow" advClick="0" advTm="8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233" name="Straight Connector 7"/>
          <p:cNvCxnSpPr>
            <a:stCxn id="4" idx="6"/>
          </p:cNvCxnSpPr>
          <p:nvPr/>
        </p:nvCxnSpPr>
        <p:spPr>
          <a:xfrm flipV="1">
            <a:off x="998538" y="5367338"/>
            <a:ext cx="9544050" cy="1587"/>
          </a:xfrm>
          <a:prstGeom prst="line">
            <a:avLst/>
          </a:prstGeom>
          <a:ln w="12700" cap="flat" cmpd="sng">
            <a:solidFill>
              <a:srgbClr val="262626"/>
            </a:solidFill>
            <a:prstDash val="sysDash"/>
            <a:round/>
            <a:headEnd type="none" w="med" len="med"/>
            <a:tailEnd type="none" w="med" len="med"/>
          </a:ln>
        </p:spPr>
      </p:cxnSp>
      <p:sp>
        <p:nvSpPr>
          <p:cNvPr id="4" name="Oval 9"/>
          <p:cNvSpPr/>
          <p:nvPr/>
        </p:nvSpPr>
        <p:spPr>
          <a:xfrm>
            <a:off x="68263" y="4905375"/>
            <a:ext cx="930275" cy="928688"/>
          </a:xfrm>
          <a:prstGeom prst="ellipse">
            <a:avLst/>
          </a:prstGeom>
          <a:solidFill>
            <a:srgbClr val="AD1F19"/>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a:ln>
                <a:noFill/>
              </a:ln>
              <a:solidFill>
                <a:prstClr val="black">
                  <a:lumMod val="85000"/>
                  <a:lumOff val="15000"/>
                </a:prstClr>
              </a:solidFill>
              <a:effectLst/>
              <a:uLnTx/>
              <a:uFillTx/>
              <a:latin typeface="思源黑体 CN Bold" pitchFamily="34" charset="-122"/>
              <a:ea typeface="思源黑体 CN Bold" pitchFamily="34" charset="-122"/>
              <a:cs typeface="+mn-cs"/>
            </a:endParaRPr>
          </a:p>
        </p:txBody>
      </p:sp>
      <p:grpSp>
        <p:nvGrpSpPr>
          <p:cNvPr id="95235" name="Group 66"/>
          <p:cNvGrpSpPr/>
          <p:nvPr/>
        </p:nvGrpSpPr>
        <p:grpSpPr>
          <a:xfrm>
            <a:off x="1816100" y="2070100"/>
            <a:ext cx="1587500" cy="944563"/>
            <a:chOff x="2285983" y="2214560"/>
            <a:chExt cx="1190539" cy="707412"/>
          </a:xfrm>
        </p:grpSpPr>
        <p:sp>
          <p:nvSpPr>
            <p:cNvPr id="95236" name="Rectangle 43"/>
            <p:cNvSpPr/>
            <p:nvPr/>
          </p:nvSpPr>
          <p:spPr>
            <a:xfrm>
              <a:off x="2285983" y="2428567"/>
              <a:ext cx="1190539" cy="493405"/>
            </a:xfrm>
            <a:prstGeom prst="rect">
              <a:avLst/>
            </a:prstGeom>
            <a:noFill/>
            <a:ln w="9525">
              <a:noFill/>
            </a:ln>
          </p:spPr>
          <p:txBody>
            <a:bodyPr anchor="t" anchorCtr="0">
              <a:spAutoFit/>
            </a:bodyPr>
            <a:lstStyle/>
            <a:p>
              <a:pPr>
                <a:lnSpc>
                  <a:spcPct val="120000"/>
                </a:lnSpc>
              </a:pPr>
              <a:r>
                <a:rPr lang="zh-CN" altLang="en-US" sz="1000" dirty="0">
                  <a:solidFill>
                    <a:srgbClr val="595959"/>
                  </a:solidFill>
                  <a:latin typeface="思源黑体 CN Light" pitchFamily="34" charset="-122"/>
                  <a:ea typeface="思源黑体 CN Light" pitchFamily="34" charset="-122"/>
                </a:rPr>
                <a:t>智能法规查询工具，精准查询业务点法规</a:t>
              </a:r>
              <a:endParaRPr lang="zh-CN" altLang="en-US" sz="1000" dirty="0">
                <a:solidFill>
                  <a:srgbClr val="595959"/>
                </a:solidFill>
                <a:latin typeface="思源黑体 CN Light" pitchFamily="34" charset="-122"/>
                <a:ea typeface="思源黑体 CN Light" pitchFamily="34" charset="-122"/>
              </a:endParaRPr>
            </a:p>
            <a:p>
              <a:pPr>
                <a:lnSpc>
                  <a:spcPct val="120000"/>
                </a:lnSpc>
              </a:pPr>
              <a:endParaRPr lang="en-US" altLang="zh-CN" sz="1000" dirty="0">
                <a:solidFill>
                  <a:srgbClr val="595959"/>
                </a:solidFill>
                <a:latin typeface="思源黑体 CN Light" pitchFamily="34" charset="-122"/>
                <a:ea typeface="思源黑体 CN Light" pitchFamily="34" charset="-122"/>
                <a:sym typeface="Lato Light" charset="0"/>
              </a:endParaRPr>
            </a:p>
          </p:txBody>
        </p:sp>
        <p:sp>
          <p:nvSpPr>
            <p:cNvPr id="95237" name="Rectangle 44"/>
            <p:cNvSpPr/>
            <p:nvPr/>
          </p:nvSpPr>
          <p:spPr>
            <a:xfrm>
              <a:off x="2285983" y="2214560"/>
              <a:ext cx="1038150" cy="230652"/>
            </a:xfrm>
            <a:prstGeom prst="rect">
              <a:avLst/>
            </a:prstGeom>
            <a:noFill/>
            <a:ln w="9525">
              <a:noFill/>
            </a:ln>
          </p:spPr>
          <p:txBody>
            <a:bodyPr anchor="t" anchorCtr="0">
              <a:spAutoFit/>
            </a:bodyPr>
            <a:lstStyle/>
            <a:p>
              <a:r>
                <a:rPr lang="zh-CN" altLang="en-US" sz="1400" b="1" dirty="0">
                  <a:solidFill>
                    <a:srgbClr val="404040"/>
                  </a:solidFill>
                  <a:latin typeface="思源黑体 CN Bold" pitchFamily="34" charset="-122"/>
                  <a:ea typeface="思源黑体 CN Bold" pitchFamily="34" charset="-122"/>
                </a:rPr>
                <a:t>法律法规库</a:t>
              </a:r>
              <a:endParaRPr lang="en-US" altLang="zh-CN" sz="1400" b="1" dirty="0">
                <a:solidFill>
                  <a:srgbClr val="404040"/>
                </a:solidFill>
                <a:latin typeface="思源黑体 CN Bold" pitchFamily="34" charset="-122"/>
                <a:ea typeface="思源黑体 CN Bold" pitchFamily="34" charset="-122"/>
              </a:endParaRPr>
            </a:p>
          </p:txBody>
        </p:sp>
      </p:grpSp>
      <p:grpSp>
        <p:nvGrpSpPr>
          <p:cNvPr id="95238" name="组合 10"/>
          <p:cNvGrpSpPr/>
          <p:nvPr/>
        </p:nvGrpSpPr>
        <p:grpSpPr>
          <a:xfrm>
            <a:off x="1103313" y="2043113"/>
            <a:ext cx="557212" cy="3462337"/>
            <a:chOff x="2145324" y="1902565"/>
            <a:chExt cx="557634" cy="3463428"/>
          </a:xfrm>
        </p:grpSpPr>
        <p:sp>
          <p:nvSpPr>
            <p:cNvPr id="12" name="Oval 12"/>
            <p:cNvSpPr/>
            <p:nvPr/>
          </p:nvSpPr>
          <p:spPr>
            <a:xfrm>
              <a:off x="2274008" y="5088093"/>
              <a:ext cx="278023" cy="277900"/>
            </a:xfrm>
            <a:prstGeom prst="ellipse">
              <a:avLst/>
            </a:prstGeom>
            <a:solidFill>
              <a:sysClr val="windowText" lastClr="000000">
                <a:lumMod val="65000"/>
                <a:lumOff val="35000"/>
              </a:sys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a:ln>
                  <a:noFill/>
                </a:ln>
                <a:solidFill>
                  <a:prstClr val="black">
                    <a:lumMod val="85000"/>
                    <a:lumOff val="15000"/>
                  </a:prstClr>
                </a:solidFill>
                <a:effectLst/>
                <a:uLnTx/>
                <a:uFillTx/>
                <a:latin typeface="思源黑体 CN Bold" pitchFamily="34" charset="-122"/>
                <a:ea typeface="思源黑体 CN Bold" pitchFamily="34" charset="-122"/>
                <a:cs typeface="+mn-cs"/>
              </a:endParaRPr>
            </a:p>
          </p:txBody>
        </p:sp>
        <p:cxnSp>
          <p:nvCxnSpPr>
            <p:cNvPr id="95240" name="Straight Connector 26"/>
            <p:cNvCxnSpPr>
              <a:stCxn id="4" idx="6"/>
            </p:cNvCxnSpPr>
            <p:nvPr/>
          </p:nvCxnSpPr>
          <p:spPr>
            <a:xfrm rot="-5400000" flipH="1">
              <a:off x="1242427" y="3906143"/>
              <a:ext cx="2351684" cy="11744"/>
            </a:xfrm>
            <a:prstGeom prst="line">
              <a:avLst/>
            </a:prstGeom>
            <a:ln w="6350" cap="flat" cmpd="sng">
              <a:solidFill>
                <a:srgbClr val="262626"/>
              </a:solidFill>
              <a:prstDash val="solid"/>
              <a:miter/>
              <a:headEnd type="none" w="med" len="med"/>
              <a:tailEnd type="none" w="med" len="med"/>
            </a:ln>
          </p:spPr>
        </p:cxnSp>
        <p:grpSp>
          <p:nvGrpSpPr>
            <p:cNvPr id="95241" name="Group 59"/>
            <p:cNvGrpSpPr/>
            <p:nvPr/>
          </p:nvGrpSpPr>
          <p:grpSpPr>
            <a:xfrm>
              <a:off x="2145324" y="1902565"/>
              <a:ext cx="557634" cy="557836"/>
              <a:chOff x="2014215" y="1660936"/>
              <a:chExt cx="418280" cy="418280"/>
            </a:xfrm>
          </p:grpSpPr>
          <p:sp>
            <p:nvSpPr>
              <p:cNvPr id="15" name="Teardrop 25"/>
              <p:cNvSpPr/>
              <p:nvPr/>
            </p:nvSpPr>
            <p:spPr>
              <a:xfrm rot="8100000">
                <a:off x="2014215" y="1660936"/>
                <a:ext cx="418280" cy="417944"/>
              </a:xfrm>
              <a:prstGeom prst="teardrop">
                <a:avLst>
                  <a:gd name="adj" fmla="val 131619"/>
                </a:avLst>
              </a:prstGeom>
              <a:solidFill>
                <a:sysClr val="windowText" lastClr="000000">
                  <a:lumMod val="65000"/>
                  <a:lumOff val="35000"/>
                </a:sys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prstClr val="black">
                      <a:lumMod val="85000"/>
                      <a:lumOff val="15000"/>
                    </a:prstClr>
                  </a:solidFill>
                  <a:effectLst/>
                  <a:uLnTx/>
                  <a:uFillTx/>
                  <a:latin typeface="思源黑体 CN Bold" pitchFamily="34" charset="-122"/>
                  <a:ea typeface="思源黑体 CN Bold" pitchFamily="34" charset="-122"/>
                  <a:cs typeface="+mn-cs"/>
                </a:endParaRPr>
              </a:p>
            </p:txBody>
          </p:sp>
          <p:sp>
            <p:nvSpPr>
              <p:cNvPr id="16" name="Freeform 63"/>
              <p:cNvSpPr>
                <a:spLocks noEditPoints="1"/>
              </p:cNvSpPr>
              <p:nvPr/>
            </p:nvSpPr>
            <p:spPr bwMode="auto">
              <a:xfrm>
                <a:off x="2115508" y="1783580"/>
                <a:ext cx="200203" cy="171464"/>
              </a:xfrm>
              <a:custGeom>
                <a:avLst/>
                <a:gdLst/>
                <a:ahLst/>
                <a:cxnLst>
                  <a:cxn ang="0">
                    <a:pos x="15" y="2"/>
                  </a:cxn>
                  <a:cxn ang="0">
                    <a:pos x="0" y="4"/>
                  </a:cxn>
                  <a:cxn ang="0">
                    <a:pos x="0" y="62"/>
                  </a:cxn>
                  <a:cxn ang="0">
                    <a:pos x="9" y="71"/>
                  </a:cxn>
                  <a:cxn ang="0">
                    <a:pos x="53" y="45"/>
                  </a:cxn>
                  <a:cxn ang="0">
                    <a:pos x="58" y="31"/>
                  </a:cxn>
                  <a:cxn ang="0">
                    <a:pos x="307" y="11"/>
                  </a:cxn>
                  <a:cxn ang="0">
                    <a:pos x="95" y="11"/>
                  </a:cxn>
                  <a:cxn ang="0">
                    <a:pos x="85" y="27"/>
                  </a:cxn>
                  <a:cxn ang="0">
                    <a:pos x="85" y="51"/>
                  </a:cxn>
                  <a:cxn ang="0">
                    <a:pos x="102" y="62"/>
                  </a:cxn>
                  <a:cxn ang="0">
                    <a:pos x="314" y="60"/>
                  </a:cxn>
                  <a:cxn ang="0">
                    <a:pos x="323" y="43"/>
                  </a:cxn>
                  <a:cxn ang="0">
                    <a:pos x="323" y="20"/>
                  </a:cxn>
                  <a:cxn ang="0">
                    <a:pos x="307" y="11"/>
                  </a:cxn>
                  <a:cxn ang="0">
                    <a:pos x="53" y="147"/>
                  </a:cxn>
                  <a:cxn ang="0">
                    <a:pos x="60" y="138"/>
                  </a:cxn>
                  <a:cxn ang="0">
                    <a:pos x="15" y="112"/>
                  </a:cxn>
                  <a:cxn ang="0">
                    <a:pos x="4" y="111"/>
                  </a:cxn>
                  <a:cxn ang="0">
                    <a:pos x="0" y="163"/>
                  </a:cxn>
                  <a:cxn ang="0">
                    <a:pos x="4" y="172"/>
                  </a:cxn>
                  <a:cxn ang="0">
                    <a:pos x="15" y="172"/>
                  </a:cxn>
                  <a:cxn ang="0">
                    <a:pos x="102" y="112"/>
                  </a:cxn>
                  <a:cxn ang="0">
                    <a:pos x="85" y="123"/>
                  </a:cxn>
                  <a:cxn ang="0">
                    <a:pos x="85" y="147"/>
                  </a:cxn>
                  <a:cxn ang="0">
                    <a:pos x="95" y="163"/>
                  </a:cxn>
                  <a:cxn ang="0">
                    <a:pos x="307" y="163"/>
                  </a:cxn>
                  <a:cxn ang="0">
                    <a:pos x="323" y="154"/>
                  </a:cxn>
                  <a:cxn ang="0">
                    <a:pos x="323" y="129"/>
                  </a:cxn>
                  <a:cxn ang="0">
                    <a:pos x="314" y="114"/>
                  </a:cxn>
                  <a:cxn ang="0">
                    <a:pos x="53" y="232"/>
                  </a:cxn>
                  <a:cxn ang="0">
                    <a:pos x="9" y="205"/>
                  </a:cxn>
                  <a:cxn ang="0">
                    <a:pos x="0" y="214"/>
                  </a:cxn>
                  <a:cxn ang="0">
                    <a:pos x="0" y="272"/>
                  </a:cxn>
                  <a:cxn ang="0">
                    <a:pos x="15" y="274"/>
                  </a:cxn>
                  <a:cxn ang="0">
                    <a:pos x="58" y="245"/>
                  </a:cxn>
                  <a:cxn ang="0">
                    <a:pos x="53" y="232"/>
                  </a:cxn>
                  <a:cxn ang="0">
                    <a:pos x="102" y="214"/>
                  </a:cxn>
                  <a:cxn ang="0">
                    <a:pos x="91" y="219"/>
                  </a:cxn>
                  <a:cxn ang="0">
                    <a:pos x="85" y="248"/>
                  </a:cxn>
                  <a:cxn ang="0">
                    <a:pos x="91" y="261"/>
                  </a:cxn>
                  <a:cxn ang="0">
                    <a:pos x="307" y="266"/>
                  </a:cxn>
                  <a:cxn ang="0">
                    <a:pos x="319" y="261"/>
                  </a:cxn>
                  <a:cxn ang="0">
                    <a:pos x="323" y="232"/>
                  </a:cxn>
                  <a:cxn ang="0">
                    <a:pos x="319" y="219"/>
                  </a:cxn>
                  <a:cxn ang="0">
                    <a:pos x="307" y="214"/>
                  </a:cxn>
                </a:cxnLst>
                <a:rect l="0" t="0" r="r" b="b"/>
                <a:pathLst>
                  <a:path w="323" h="275">
                    <a:moveTo>
                      <a:pt x="53" y="27"/>
                    </a:moveTo>
                    <a:lnTo>
                      <a:pt x="15" y="2"/>
                    </a:lnTo>
                    <a:lnTo>
                      <a:pt x="15" y="2"/>
                    </a:lnTo>
                    <a:lnTo>
                      <a:pt x="9" y="0"/>
                    </a:lnTo>
                    <a:lnTo>
                      <a:pt x="4" y="0"/>
                    </a:lnTo>
                    <a:lnTo>
                      <a:pt x="0" y="4"/>
                    </a:lnTo>
                    <a:lnTo>
                      <a:pt x="0" y="11"/>
                    </a:lnTo>
                    <a:lnTo>
                      <a:pt x="0" y="62"/>
                    </a:lnTo>
                    <a:lnTo>
                      <a:pt x="0" y="62"/>
                    </a:lnTo>
                    <a:lnTo>
                      <a:pt x="0" y="67"/>
                    </a:lnTo>
                    <a:lnTo>
                      <a:pt x="4" y="71"/>
                    </a:lnTo>
                    <a:lnTo>
                      <a:pt x="9" y="71"/>
                    </a:lnTo>
                    <a:lnTo>
                      <a:pt x="15" y="69"/>
                    </a:lnTo>
                    <a:lnTo>
                      <a:pt x="53" y="45"/>
                    </a:lnTo>
                    <a:lnTo>
                      <a:pt x="53" y="45"/>
                    </a:lnTo>
                    <a:lnTo>
                      <a:pt x="58" y="40"/>
                    </a:lnTo>
                    <a:lnTo>
                      <a:pt x="60" y="36"/>
                    </a:lnTo>
                    <a:lnTo>
                      <a:pt x="58" y="31"/>
                    </a:lnTo>
                    <a:lnTo>
                      <a:pt x="53" y="27"/>
                    </a:lnTo>
                    <a:lnTo>
                      <a:pt x="53" y="27"/>
                    </a:lnTo>
                    <a:close/>
                    <a:moveTo>
                      <a:pt x="307" y="11"/>
                    </a:moveTo>
                    <a:lnTo>
                      <a:pt x="102" y="11"/>
                    </a:lnTo>
                    <a:lnTo>
                      <a:pt x="102" y="11"/>
                    </a:lnTo>
                    <a:lnTo>
                      <a:pt x="95" y="11"/>
                    </a:lnTo>
                    <a:lnTo>
                      <a:pt x="91" y="14"/>
                    </a:lnTo>
                    <a:lnTo>
                      <a:pt x="85" y="20"/>
                    </a:lnTo>
                    <a:lnTo>
                      <a:pt x="85" y="27"/>
                    </a:lnTo>
                    <a:lnTo>
                      <a:pt x="85" y="43"/>
                    </a:lnTo>
                    <a:lnTo>
                      <a:pt x="85" y="43"/>
                    </a:lnTo>
                    <a:lnTo>
                      <a:pt x="85" y="51"/>
                    </a:lnTo>
                    <a:lnTo>
                      <a:pt x="91" y="56"/>
                    </a:lnTo>
                    <a:lnTo>
                      <a:pt x="95" y="60"/>
                    </a:lnTo>
                    <a:lnTo>
                      <a:pt x="102" y="62"/>
                    </a:lnTo>
                    <a:lnTo>
                      <a:pt x="307" y="62"/>
                    </a:lnTo>
                    <a:lnTo>
                      <a:pt x="307" y="62"/>
                    </a:lnTo>
                    <a:lnTo>
                      <a:pt x="314" y="60"/>
                    </a:lnTo>
                    <a:lnTo>
                      <a:pt x="319" y="56"/>
                    </a:lnTo>
                    <a:lnTo>
                      <a:pt x="323" y="51"/>
                    </a:lnTo>
                    <a:lnTo>
                      <a:pt x="323" y="43"/>
                    </a:lnTo>
                    <a:lnTo>
                      <a:pt x="323" y="27"/>
                    </a:lnTo>
                    <a:lnTo>
                      <a:pt x="323" y="27"/>
                    </a:lnTo>
                    <a:lnTo>
                      <a:pt x="323" y="20"/>
                    </a:lnTo>
                    <a:lnTo>
                      <a:pt x="319" y="14"/>
                    </a:lnTo>
                    <a:lnTo>
                      <a:pt x="314" y="11"/>
                    </a:lnTo>
                    <a:lnTo>
                      <a:pt x="307" y="11"/>
                    </a:lnTo>
                    <a:lnTo>
                      <a:pt x="307" y="11"/>
                    </a:lnTo>
                    <a:close/>
                    <a:moveTo>
                      <a:pt x="15" y="172"/>
                    </a:moveTo>
                    <a:lnTo>
                      <a:pt x="53" y="147"/>
                    </a:lnTo>
                    <a:lnTo>
                      <a:pt x="53" y="147"/>
                    </a:lnTo>
                    <a:lnTo>
                      <a:pt x="58" y="143"/>
                    </a:lnTo>
                    <a:lnTo>
                      <a:pt x="60" y="138"/>
                    </a:lnTo>
                    <a:lnTo>
                      <a:pt x="58" y="134"/>
                    </a:lnTo>
                    <a:lnTo>
                      <a:pt x="53" y="130"/>
                    </a:lnTo>
                    <a:lnTo>
                      <a:pt x="15" y="112"/>
                    </a:lnTo>
                    <a:lnTo>
                      <a:pt x="15" y="112"/>
                    </a:lnTo>
                    <a:lnTo>
                      <a:pt x="9" y="111"/>
                    </a:lnTo>
                    <a:lnTo>
                      <a:pt x="4" y="111"/>
                    </a:lnTo>
                    <a:lnTo>
                      <a:pt x="0" y="114"/>
                    </a:lnTo>
                    <a:lnTo>
                      <a:pt x="0" y="121"/>
                    </a:lnTo>
                    <a:lnTo>
                      <a:pt x="0" y="163"/>
                    </a:lnTo>
                    <a:lnTo>
                      <a:pt x="0" y="163"/>
                    </a:lnTo>
                    <a:lnTo>
                      <a:pt x="0" y="170"/>
                    </a:lnTo>
                    <a:lnTo>
                      <a:pt x="4" y="172"/>
                    </a:lnTo>
                    <a:lnTo>
                      <a:pt x="9" y="174"/>
                    </a:lnTo>
                    <a:lnTo>
                      <a:pt x="15" y="172"/>
                    </a:lnTo>
                    <a:lnTo>
                      <a:pt x="15" y="172"/>
                    </a:lnTo>
                    <a:close/>
                    <a:moveTo>
                      <a:pt x="307" y="112"/>
                    </a:moveTo>
                    <a:lnTo>
                      <a:pt x="102" y="112"/>
                    </a:lnTo>
                    <a:lnTo>
                      <a:pt x="102" y="112"/>
                    </a:lnTo>
                    <a:lnTo>
                      <a:pt x="95" y="114"/>
                    </a:lnTo>
                    <a:lnTo>
                      <a:pt x="91" y="118"/>
                    </a:lnTo>
                    <a:lnTo>
                      <a:pt x="85" y="123"/>
                    </a:lnTo>
                    <a:lnTo>
                      <a:pt x="85" y="129"/>
                    </a:lnTo>
                    <a:lnTo>
                      <a:pt x="85" y="147"/>
                    </a:lnTo>
                    <a:lnTo>
                      <a:pt x="85" y="147"/>
                    </a:lnTo>
                    <a:lnTo>
                      <a:pt x="85" y="154"/>
                    </a:lnTo>
                    <a:lnTo>
                      <a:pt x="91" y="159"/>
                    </a:lnTo>
                    <a:lnTo>
                      <a:pt x="95" y="163"/>
                    </a:lnTo>
                    <a:lnTo>
                      <a:pt x="102" y="163"/>
                    </a:lnTo>
                    <a:lnTo>
                      <a:pt x="307" y="163"/>
                    </a:lnTo>
                    <a:lnTo>
                      <a:pt x="307" y="163"/>
                    </a:lnTo>
                    <a:lnTo>
                      <a:pt x="314" y="163"/>
                    </a:lnTo>
                    <a:lnTo>
                      <a:pt x="319" y="159"/>
                    </a:lnTo>
                    <a:lnTo>
                      <a:pt x="323" y="154"/>
                    </a:lnTo>
                    <a:lnTo>
                      <a:pt x="323" y="147"/>
                    </a:lnTo>
                    <a:lnTo>
                      <a:pt x="323" y="129"/>
                    </a:lnTo>
                    <a:lnTo>
                      <a:pt x="323" y="129"/>
                    </a:lnTo>
                    <a:lnTo>
                      <a:pt x="323" y="123"/>
                    </a:lnTo>
                    <a:lnTo>
                      <a:pt x="319" y="118"/>
                    </a:lnTo>
                    <a:lnTo>
                      <a:pt x="314" y="114"/>
                    </a:lnTo>
                    <a:lnTo>
                      <a:pt x="307" y="112"/>
                    </a:lnTo>
                    <a:lnTo>
                      <a:pt x="307" y="112"/>
                    </a:lnTo>
                    <a:close/>
                    <a:moveTo>
                      <a:pt x="53" y="232"/>
                    </a:moveTo>
                    <a:lnTo>
                      <a:pt x="15" y="207"/>
                    </a:lnTo>
                    <a:lnTo>
                      <a:pt x="15" y="207"/>
                    </a:lnTo>
                    <a:lnTo>
                      <a:pt x="9" y="205"/>
                    </a:lnTo>
                    <a:lnTo>
                      <a:pt x="4" y="205"/>
                    </a:lnTo>
                    <a:lnTo>
                      <a:pt x="0" y="208"/>
                    </a:lnTo>
                    <a:lnTo>
                      <a:pt x="0" y="214"/>
                    </a:lnTo>
                    <a:lnTo>
                      <a:pt x="0" y="266"/>
                    </a:lnTo>
                    <a:lnTo>
                      <a:pt x="0" y="266"/>
                    </a:lnTo>
                    <a:lnTo>
                      <a:pt x="0" y="272"/>
                    </a:lnTo>
                    <a:lnTo>
                      <a:pt x="4" y="275"/>
                    </a:lnTo>
                    <a:lnTo>
                      <a:pt x="9" y="275"/>
                    </a:lnTo>
                    <a:lnTo>
                      <a:pt x="15" y="274"/>
                    </a:lnTo>
                    <a:lnTo>
                      <a:pt x="53" y="250"/>
                    </a:lnTo>
                    <a:lnTo>
                      <a:pt x="53" y="250"/>
                    </a:lnTo>
                    <a:lnTo>
                      <a:pt x="58" y="245"/>
                    </a:lnTo>
                    <a:lnTo>
                      <a:pt x="60" y="241"/>
                    </a:lnTo>
                    <a:lnTo>
                      <a:pt x="58" y="236"/>
                    </a:lnTo>
                    <a:lnTo>
                      <a:pt x="53" y="232"/>
                    </a:lnTo>
                    <a:lnTo>
                      <a:pt x="53" y="232"/>
                    </a:lnTo>
                    <a:close/>
                    <a:moveTo>
                      <a:pt x="307" y="214"/>
                    </a:moveTo>
                    <a:lnTo>
                      <a:pt x="102" y="214"/>
                    </a:lnTo>
                    <a:lnTo>
                      <a:pt x="102" y="214"/>
                    </a:lnTo>
                    <a:lnTo>
                      <a:pt x="95" y="216"/>
                    </a:lnTo>
                    <a:lnTo>
                      <a:pt x="91" y="219"/>
                    </a:lnTo>
                    <a:lnTo>
                      <a:pt x="85" y="225"/>
                    </a:lnTo>
                    <a:lnTo>
                      <a:pt x="85" y="232"/>
                    </a:lnTo>
                    <a:lnTo>
                      <a:pt x="85" y="248"/>
                    </a:lnTo>
                    <a:lnTo>
                      <a:pt x="85" y="248"/>
                    </a:lnTo>
                    <a:lnTo>
                      <a:pt x="85" y="256"/>
                    </a:lnTo>
                    <a:lnTo>
                      <a:pt x="91" y="261"/>
                    </a:lnTo>
                    <a:lnTo>
                      <a:pt x="95" y="265"/>
                    </a:lnTo>
                    <a:lnTo>
                      <a:pt x="102" y="266"/>
                    </a:lnTo>
                    <a:lnTo>
                      <a:pt x="307" y="266"/>
                    </a:lnTo>
                    <a:lnTo>
                      <a:pt x="307" y="266"/>
                    </a:lnTo>
                    <a:lnTo>
                      <a:pt x="314" y="265"/>
                    </a:lnTo>
                    <a:lnTo>
                      <a:pt x="319" y="261"/>
                    </a:lnTo>
                    <a:lnTo>
                      <a:pt x="323" y="256"/>
                    </a:lnTo>
                    <a:lnTo>
                      <a:pt x="323" y="248"/>
                    </a:lnTo>
                    <a:lnTo>
                      <a:pt x="323" y="232"/>
                    </a:lnTo>
                    <a:lnTo>
                      <a:pt x="323" y="232"/>
                    </a:lnTo>
                    <a:lnTo>
                      <a:pt x="323" y="225"/>
                    </a:lnTo>
                    <a:lnTo>
                      <a:pt x="319" y="219"/>
                    </a:lnTo>
                    <a:lnTo>
                      <a:pt x="314" y="216"/>
                    </a:lnTo>
                    <a:lnTo>
                      <a:pt x="307" y="214"/>
                    </a:lnTo>
                    <a:lnTo>
                      <a:pt x="307" y="214"/>
                    </a:lnTo>
                    <a:close/>
                  </a:path>
                </a:pathLst>
              </a:custGeom>
              <a:solidFill>
                <a:sysClr val="window" lastClr="FFFFFF"/>
              </a:solidFill>
              <a:ln w="9525">
                <a:noFill/>
                <a:round/>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a:ln>
                    <a:noFill/>
                  </a:ln>
                  <a:solidFill>
                    <a:prstClr val="black">
                      <a:lumMod val="85000"/>
                      <a:lumOff val="15000"/>
                    </a:prstClr>
                  </a:solidFill>
                  <a:effectLst/>
                  <a:uLnTx/>
                  <a:uFillTx/>
                  <a:latin typeface="思源黑体 CN Bold" pitchFamily="34" charset="-122"/>
                  <a:ea typeface="思源黑体 CN Bold" pitchFamily="34" charset="-122"/>
                  <a:cs typeface="+mn-cs"/>
                </a:endParaRPr>
              </a:p>
            </p:txBody>
          </p:sp>
        </p:grpSp>
      </p:grpSp>
      <p:grpSp>
        <p:nvGrpSpPr>
          <p:cNvPr id="95244" name="组合 16"/>
          <p:cNvGrpSpPr/>
          <p:nvPr/>
        </p:nvGrpSpPr>
        <p:grpSpPr>
          <a:xfrm>
            <a:off x="9191625" y="2022475"/>
            <a:ext cx="557213" cy="3494088"/>
            <a:chOff x="6662430" y="1871460"/>
            <a:chExt cx="557634" cy="3494535"/>
          </a:xfrm>
        </p:grpSpPr>
        <p:sp>
          <p:nvSpPr>
            <p:cNvPr id="18" name="Oval 16"/>
            <p:cNvSpPr/>
            <p:nvPr/>
          </p:nvSpPr>
          <p:spPr>
            <a:xfrm>
              <a:off x="6802236" y="5088146"/>
              <a:ext cx="278023" cy="277849"/>
            </a:xfrm>
            <a:prstGeom prst="ellipse">
              <a:avLst/>
            </a:prstGeom>
            <a:solidFill>
              <a:sysClr val="windowText" lastClr="000000">
                <a:lumMod val="65000"/>
                <a:lumOff val="35000"/>
              </a:sys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a:ln>
                  <a:noFill/>
                </a:ln>
                <a:solidFill>
                  <a:prstClr val="black">
                    <a:lumMod val="85000"/>
                    <a:lumOff val="15000"/>
                  </a:prstClr>
                </a:solidFill>
                <a:effectLst/>
                <a:uLnTx/>
                <a:uFillTx/>
                <a:latin typeface="思源黑体 CN Bold" pitchFamily="34" charset="-122"/>
                <a:ea typeface="思源黑体 CN Bold" pitchFamily="34" charset="-122"/>
                <a:cs typeface="+mn-cs"/>
              </a:endParaRPr>
            </a:p>
          </p:txBody>
        </p:sp>
        <p:cxnSp>
          <p:nvCxnSpPr>
            <p:cNvPr id="95246" name="Straight Connector 38"/>
            <p:cNvCxnSpPr>
              <a:stCxn id="4" idx="6"/>
            </p:cNvCxnSpPr>
            <p:nvPr/>
          </p:nvCxnSpPr>
          <p:spPr>
            <a:xfrm rot="-5400000" flipH="1">
              <a:off x="5770593" y="3906138"/>
              <a:ext cx="2351685" cy="11744"/>
            </a:xfrm>
            <a:prstGeom prst="line">
              <a:avLst/>
            </a:prstGeom>
            <a:ln w="6350" cap="flat" cmpd="sng">
              <a:solidFill>
                <a:srgbClr val="262626"/>
              </a:solidFill>
              <a:prstDash val="solid"/>
              <a:miter/>
              <a:headEnd type="none" w="med" len="med"/>
              <a:tailEnd type="none" w="med" len="med"/>
            </a:ln>
          </p:spPr>
        </p:cxnSp>
        <p:grpSp>
          <p:nvGrpSpPr>
            <p:cNvPr id="95247" name="Group 63"/>
            <p:cNvGrpSpPr/>
            <p:nvPr/>
          </p:nvGrpSpPr>
          <p:grpSpPr>
            <a:xfrm>
              <a:off x="6662430" y="1871460"/>
              <a:ext cx="557634" cy="557836"/>
              <a:chOff x="5077748" y="1637612"/>
              <a:chExt cx="418280" cy="418280"/>
            </a:xfrm>
          </p:grpSpPr>
          <p:sp>
            <p:nvSpPr>
              <p:cNvPr id="21" name="Teardrop 37"/>
              <p:cNvSpPr/>
              <p:nvPr/>
            </p:nvSpPr>
            <p:spPr>
              <a:xfrm rot="8100000">
                <a:off x="5077748" y="1637612"/>
                <a:ext cx="418280" cy="417866"/>
              </a:xfrm>
              <a:prstGeom prst="teardrop">
                <a:avLst>
                  <a:gd name="adj" fmla="val 131619"/>
                </a:avLst>
              </a:prstGeom>
              <a:solidFill>
                <a:sysClr val="windowText" lastClr="000000">
                  <a:lumMod val="65000"/>
                  <a:lumOff val="35000"/>
                </a:sys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prstClr val="black">
                      <a:lumMod val="85000"/>
                      <a:lumOff val="15000"/>
                    </a:prstClr>
                  </a:solidFill>
                  <a:effectLst/>
                  <a:uLnTx/>
                  <a:uFillTx/>
                  <a:latin typeface="思源黑体 CN Bold" pitchFamily="34" charset="-122"/>
                  <a:ea typeface="思源黑体 CN Bold" pitchFamily="34" charset="-122"/>
                  <a:cs typeface="+mn-cs"/>
                </a:endParaRPr>
              </a:p>
            </p:txBody>
          </p:sp>
          <p:sp>
            <p:nvSpPr>
              <p:cNvPr id="22" name="Freeform 100"/>
              <p:cNvSpPr/>
              <p:nvPr/>
            </p:nvSpPr>
            <p:spPr bwMode="auto">
              <a:xfrm>
                <a:off x="5190958" y="1760234"/>
                <a:ext cx="176369" cy="197623"/>
              </a:xfrm>
              <a:custGeom>
                <a:avLst/>
                <a:gdLst/>
                <a:ahLst/>
                <a:cxnLst>
                  <a:cxn ang="0">
                    <a:pos x="230" y="212"/>
                  </a:cxn>
                  <a:cxn ang="0">
                    <a:pos x="212" y="216"/>
                  </a:cxn>
                  <a:cxn ang="0">
                    <a:pos x="197" y="223"/>
                  </a:cxn>
                  <a:cxn ang="0">
                    <a:pos x="105" y="169"/>
                  </a:cxn>
                  <a:cxn ang="0">
                    <a:pos x="105" y="160"/>
                  </a:cxn>
                  <a:cxn ang="0">
                    <a:pos x="197" y="96"/>
                  </a:cxn>
                  <a:cxn ang="0">
                    <a:pos x="204" y="100"/>
                  </a:cxn>
                  <a:cxn ang="0">
                    <a:pos x="221" y="105"/>
                  </a:cxn>
                  <a:cxn ang="0">
                    <a:pos x="230" y="107"/>
                  </a:cxn>
                  <a:cxn ang="0">
                    <a:pos x="250" y="102"/>
                  </a:cxn>
                  <a:cxn ang="0">
                    <a:pos x="266" y="91"/>
                  </a:cxn>
                  <a:cxn ang="0">
                    <a:pos x="277" y="75"/>
                  </a:cxn>
                  <a:cxn ang="0">
                    <a:pos x="282" y="53"/>
                  </a:cxn>
                  <a:cxn ang="0">
                    <a:pos x="281" y="44"/>
                  </a:cxn>
                  <a:cxn ang="0">
                    <a:pos x="273" y="24"/>
                  </a:cxn>
                  <a:cxn ang="0">
                    <a:pos x="259" y="9"/>
                  </a:cxn>
                  <a:cxn ang="0">
                    <a:pos x="239" y="2"/>
                  </a:cxn>
                  <a:cxn ang="0">
                    <a:pos x="230" y="0"/>
                  </a:cxn>
                  <a:cxn ang="0">
                    <a:pos x="208" y="4"/>
                  </a:cxn>
                  <a:cxn ang="0">
                    <a:pos x="192" y="17"/>
                  </a:cxn>
                  <a:cxn ang="0">
                    <a:pos x="181" y="33"/>
                  </a:cxn>
                  <a:cxn ang="0">
                    <a:pos x="175" y="53"/>
                  </a:cxn>
                  <a:cxn ang="0">
                    <a:pos x="177" y="62"/>
                  </a:cxn>
                  <a:cxn ang="0">
                    <a:pos x="85" y="118"/>
                  </a:cxn>
                  <a:cxn ang="0">
                    <a:pos x="68" y="109"/>
                  </a:cxn>
                  <a:cxn ang="0">
                    <a:pos x="52" y="107"/>
                  </a:cxn>
                  <a:cxn ang="0">
                    <a:pos x="41" y="107"/>
                  </a:cxn>
                  <a:cxn ang="0">
                    <a:pos x="23" y="116"/>
                  </a:cxn>
                  <a:cxn ang="0">
                    <a:pos x="9" y="131"/>
                  </a:cxn>
                  <a:cxn ang="0">
                    <a:pos x="0" y="149"/>
                  </a:cxn>
                  <a:cxn ang="0">
                    <a:pos x="0" y="160"/>
                  </a:cxn>
                  <a:cxn ang="0">
                    <a:pos x="3" y="180"/>
                  </a:cxn>
                  <a:cxn ang="0">
                    <a:pos x="14" y="198"/>
                  </a:cxn>
                  <a:cxn ang="0">
                    <a:pos x="30" y="209"/>
                  </a:cxn>
                  <a:cxn ang="0">
                    <a:pos x="52" y="212"/>
                  </a:cxn>
                  <a:cxn ang="0">
                    <a:pos x="61" y="212"/>
                  </a:cxn>
                  <a:cxn ang="0">
                    <a:pos x="78" y="207"/>
                  </a:cxn>
                  <a:cxn ang="0">
                    <a:pos x="177" y="258"/>
                  </a:cxn>
                  <a:cxn ang="0">
                    <a:pos x="175" y="267"/>
                  </a:cxn>
                  <a:cxn ang="0">
                    <a:pos x="177" y="278"/>
                  </a:cxn>
                  <a:cxn ang="0">
                    <a:pos x="184" y="296"/>
                  </a:cxn>
                  <a:cxn ang="0">
                    <a:pos x="199" y="310"/>
                  </a:cxn>
                  <a:cxn ang="0">
                    <a:pos x="219" y="318"/>
                  </a:cxn>
                  <a:cxn ang="0">
                    <a:pos x="230" y="319"/>
                  </a:cxn>
                  <a:cxn ang="0">
                    <a:pos x="250" y="316"/>
                  </a:cxn>
                  <a:cxn ang="0">
                    <a:pos x="266" y="303"/>
                  </a:cxn>
                  <a:cxn ang="0">
                    <a:pos x="277" y="287"/>
                  </a:cxn>
                  <a:cxn ang="0">
                    <a:pos x="282" y="267"/>
                  </a:cxn>
                  <a:cxn ang="0">
                    <a:pos x="281" y="256"/>
                  </a:cxn>
                  <a:cxn ang="0">
                    <a:pos x="273" y="236"/>
                  </a:cxn>
                  <a:cxn ang="0">
                    <a:pos x="259" y="221"/>
                  </a:cxn>
                  <a:cxn ang="0">
                    <a:pos x="239" y="214"/>
                  </a:cxn>
                  <a:cxn ang="0">
                    <a:pos x="230" y="212"/>
                  </a:cxn>
                </a:cxnLst>
                <a:rect l="0" t="0" r="r" b="b"/>
                <a:pathLst>
                  <a:path w="282" h="319">
                    <a:moveTo>
                      <a:pt x="230" y="212"/>
                    </a:moveTo>
                    <a:lnTo>
                      <a:pt x="230" y="212"/>
                    </a:lnTo>
                    <a:lnTo>
                      <a:pt x="221" y="214"/>
                    </a:lnTo>
                    <a:lnTo>
                      <a:pt x="212" y="216"/>
                    </a:lnTo>
                    <a:lnTo>
                      <a:pt x="204" y="220"/>
                    </a:lnTo>
                    <a:lnTo>
                      <a:pt x="197" y="223"/>
                    </a:lnTo>
                    <a:lnTo>
                      <a:pt x="105" y="169"/>
                    </a:lnTo>
                    <a:lnTo>
                      <a:pt x="105" y="169"/>
                    </a:lnTo>
                    <a:lnTo>
                      <a:pt x="105" y="160"/>
                    </a:lnTo>
                    <a:lnTo>
                      <a:pt x="105" y="160"/>
                    </a:lnTo>
                    <a:lnTo>
                      <a:pt x="105" y="151"/>
                    </a:lnTo>
                    <a:lnTo>
                      <a:pt x="197" y="96"/>
                    </a:lnTo>
                    <a:lnTo>
                      <a:pt x="197" y="96"/>
                    </a:lnTo>
                    <a:lnTo>
                      <a:pt x="204" y="100"/>
                    </a:lnTo>
                    <a:lnTo>
                      <a:pt x="212" y="104"/>
                    </a:lnTo>
                    <a:lnTo>
                      <a:pt x="221" y="105"/>
                    </a:lnTo>
                    <a:lnTo>
                      <a:pt x="230" y="107"/>
                    </a:lnTo>
                    <a:lnTo>
                      <a:pt x="230" y="107"/>
                    </a:lnTo>
                    <a:lnTo>
                      <a:pt x="239" y="105"/>
                    </a:lnTo>
                    <a:lnTo>
                      <a:pt x="250" y="102"/>
                    </a:lnTo>
                    <a:lnTo>
                      <a:pt x="259" y="98"/>
                    </a:lnTo>
                    <a:lnTo>
                      <a:pt x="266" y="91"/>
                    </a:lnTo>
                    <a:lnTo>
                      <a:pt x="273" y="84"/>
                    </a:lnTo>
                    <a:lnTo>
                      <a:pt x="277" y="75"/>
                    </a:lnTo>
                    <a:lnTo>
                      <a:pt x="281" y="64"/>
                    </a:lnTo>
                    <a:lnTo>
                      <a:pt x="282" y="53"/>
                    </a:lnTo>
                    <a:lnTo>
                      <a:pt x="282" y="53"/>
                    </a:lnTo>
                    <a:lnTo>
                      <a:pt x="281" y="44"/>
                    </a:lnTo>
                    <a:lnTo>
                      <a:pt x="277" y="33"/>
                    </a:lnTo>
                    <a:lnTo>
                      <a:pt x="273" y="24"/>
                    </a:lnTo>
                    <a:lnTo>
                      <a:pt x="266" y="17"/>
                    </a:lnTo>
                    <a:lnTo>
                      <a:pt x="259" y="9"/>
                    </a:lnTo>
                    <a:lnTo>
                      <a:pt x="250" y="4"/>
                    </a:lnTo>
                    <a:lnTo>
                      <a:pt x="239" y="2"/>
                    </a:lnTo>
                    <a:lnTo>
                      <a:pt x="230" y="0"/>
                    </a:lnTo>
                    <a:lnTo>
                      <a:pt x="230" y="0"/>
                    </a:lnTo>
                    <a:lnTo>
                      <a:pt x="219" y="2"/>
                    </a:lnTo>
                    <a:lnTo>
                      <a:pt x="208" y="4"/>
                    </a:lnTo>
                    <a:lnTo>
                      <a:pt x="199" y="9"/>
                    </a:lnTo>
                    <a:lnTo>
                      <a:pt x="192" y="17"/>
                    </a:lnTo>
                    <a:lnTo>
                      <a:pt x="184" y="24"/>
                    </a:lnTo>
                    <a:lnTo>
                      <a:pt x="181" y="33"/>
                    </a:lnTo>
                    <a:lnTo>
                      <a:pt x="177" y="44"/>
                    </a:lnTo>
                    <a:lnTo>
                      <a:pt x="175" y="53"/>
                    </a:lnTo>
                    <a:lnTo>
                      <a:pt x="175" y="53"/>
                    </a:lnTo>
                    <a:lnTo>
                      <a:pt x="177" y="62"/>
                    </a:lnTo>
                    <a:lnTo>
                      <a:pt x="85" y="118"/>
                    </a:lnTo>
                    <a:lnTo>
                      <a:pt x="85" y="118"/>
                    </a:lnTo>
                    <a:lnTo>
                      <a:pt x="78" y="113"/>
                    </a:lnTo>
                    <a:lnTo>
                      <a:pt x="68" y="109"/>
                    </a:lnTo>
                    <a:lnTo>
                      <a:pt x="61" y="107"/>
                    </a:lnTo>
                    <a:lnTo>
                      <a:pt x="52" y="107"/>
                    </a:lnTo>
                    <a:lnTo>
                      <a:pt x="52" y="107"/>
                    </a:lnTo>
                    <a:lnTo>
                      <a:pt x="41" y="107"/>
                    </a:lnTo>
                    <a:lnTo>
                      <a:pt x="30" y="111"/>
                    </a:lnTo>
                    <a:lnTo>
                      <a:pt x="23" y="116"/>
                    </a:lnTo>
                    <a:lnTo>
                      <a:pt x="14" y="122"/>
                    </a:lnTo>
                    <a:lnTo>
                      <a:pt x="9" y="131"/>
                    </a:lnTo>
                    <a:lnTo>
                      <a:pt x="3" y="140"/>
                    </a:lnTo>
                    <a:lnTo>
                      <a:pt x="0" y="149"/>
                    </a:lnTo>
                    <a:lnTo>
                      <a:pt x="0" y="160"/>
                    </a:lnTo>
                    <a:lnTo>
                      <a:pt x="0" y="160"/>
                    </a:lnTo>
                    <a:lnTo>
                      <a:pt x="0" y="171"/>
                    </a:lnTo>
                    <a:lnTo>
                      <a:pt x="3" y="180"/>
                    </a:lnTo>
                    <a:lnTo>
                      <a:pt x="9" y="189"/>
                    </a:lnTo>
                    <a:lnTo>
                      <a:pt x="14" y="198"/>
                    </a:lnTo>
                    <a:lnTo>
                      <a:pt x="23" y="203"/>
                    </a:lnTo>
                    <a:lnTo>
                      <a:pt x="30" y="209"/>
                    </a:lnTo>
                    <a:lnTo>
                      <a:pt x="41" y="212"/>
                    </a:lnTo>
                    <a:lnTo>
                      <a:pt x="52" y="212"/>
                    </a:lnTo>
                    <a:lnTo>
                      <a:pt x="52" y="212"/>
                    </a:lnTo>
                    <a:lnTo>
                      <a:pt x="61" y="212"/>
                    </a:lnTo>
                    <a:lnTo>
                      <a:pt x="68" y="211"/>
                    </a:lnTo>
                    <a:lnTo>
                      <a:pt x="78" y="207"/>
                    </a:lnTo>
                    <a:lnTo>
                      <a:pt x="85" y="202"/>
                    </a:lnTo>
                    <a:lnTo>
                      <a:pt x="177" y="258"/>
                    </a:lnTo>
                    <a:lnTo>
                      <a:pt x="177" y="258"/>
                    </a:lnTo>
                    <a:lnTo>
                      <a:pt x="175" y="267"/>
                    </a:lnTo>
                    <a:lnTo>
                      <a:pt x="175" y="267"/>
                    </a:lnTo>
                    <a:lnTo>
                      <a:pt x="177" y="278"/>
                    </a:lnTo>
                    <a:lnTo>
                      <a:pt x="181" y="287"/>
                    </a:lnTo>
                    <a:lnTo>
                      <a:pt x="184" y="296"/>
                    </a:lnTo>
                    <a:lnTo>
                      <a:pt x="192" y="303"/>
                    </a:lnTo>
                    <a:lnTo>
                      <a:pt x="199" y="310"/>
                    </a:lnTo>
                    <a:lnTo>
                      <a:pt x="208" y="316"/>
                    </a:lnTo>
                    <a:lnTo>
                      <a:pt x="219" y="318"/>
                    </a:lnTo>
                    <a:lnTo>
                      <a:pt x="230" y="319"/>
                    </a:lnTo>
                    <a:lnTo>
                      <a:pt x="230" y="319"/>
                    </a:lnTo>
                    <a:lnTo>
                      <a:pt x="239" y="318"/>
                    </a:lnTo>
                    <a:lnTo>
                      <a:pt x="250" y="316"/>
                    </a:lnTo>
                    <a:lnTo>
                      <a:pt x="259" y="310"/>
                    </a:lnTo>
                    <a:lnTo>
                      <a:pt x="266" y="303"/>
                    </a:lnTo>
                    <a:lnTo>
                      <a:pt x="273" y="296"/>
                    </a:lnTo>
                    <a:lnTo>
                      <a:pt x="277" y="287"/>
                    </a:lnTo>
                    <a:lnTo>
                      <a:pt x="281" y="278"/>
                    </a:lnTo>
                    <a:lnTo>
                      <a:pt x="282" y="267"/>
                    </a:lnTo>
                    <a:lnTo>
                      <a:pt x="282" y="267"/>
                    </a:lnTo>
                    <a:lnTo>
                      <a:pt x="281" y="256"/>
                    </a:lnTo>
                    <a:lnTo>
                      <a:pt x="277" y="245"/>
                    </a:lnTo>
                    <a:lnTo>
                      <a:pt x="273" y="236"/>
                    </a:lnTo>
                    <a:lnTo>
                      <a:pt x="266" y="229"/>
                    </a:lnTo>
                    <a:lnTo>
                      <a:pt x="259" y="221"/>
                    </a:lnTo>
                    <a:lnTo>
                      <a:pt x="250" y="218"/>
                    </a:lnTo>
                    <a:lnTo>
                      <a:pt x="239" y="214"/>
                    </a:lnTo>
                    <a:lnTo>
                      <a:pt x="230" y="212"/>
                    </a:lnTo>
                    <a:lnTo>
                      <a:pt x="230" y="212"/>
                    </a:lnTo>
                    <a:close/>
                  </a:path>
                </a:pathLst>
              </a:custGeom>
              <a:solidFill>
                <a:sysClr val="window" lastClr="FFFFFF"/>
              </a:solidFill>
              <a:ln w="9525">
                <a:noFill/>
                <a:round/>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a:ln>
                    <a:noFill/>
                  </a:ln>
                  <a:solidFill>
                    <a:prstClr val="black">
                      <a:lumMod val="85000"/>
                      <a:lumOff val="15000"/>
                    </a:prstClr>
                  </a:solidFill>
                  <a:effectLst/>
                  <a:uLnTx/>
                  <a:uFillTx/>
                  <a:latin typeface="思源黑体 CN Bold" pitchFamily="34" charset="-122"/>
                  <a:ea typeface="思源黑体 CN Bold" pitchFamily="34" charset="-122"/>
                  <a:cs typeface="+mn-cs"/>
                </a:endParaRPr>
              </a:p>
            </p:txBody>
          </p:sp>
        </p:grpSp>
      </p:grpSp>
      <p:grpSp>
        <p:nvGrpSpPr>
          <p:cNvPr id="95250" name="组合 22"/>
          <p:cNvGrpSpPr/>
          <p:nvPr/>
        </p:nvGrpSpPr>
        <p:grpSpPr>
          <a:xfrm>
            <a:off x="3600450" y="3078163"/>
            <a:ext cx="558800" cy="2419350"/>
            <a:chOff x="4364896" y="2946979"/>
            <a:chExt cx="557634" cy="2419014"/>
          </a:xfrm>
        </p:grpSpPr>
        <p:sp>
          <p:nvSpPr>
            <p:cNvPr id="24" name="Oval 14"/>
            <p:cNvSpPr/>
            <p:nvPr/>
          </p:nvSpPr>
          <p:spPr>
            <a:xfrm>
              <a:off x="4504305" y="5088219"/>
              <a:ext cx="277233" cy="277774"/>
            </a:xfrm>
            <a:prstGeom prst="ellipse">
              <a:avLst/>
            </a:prstGeom>
            <a:solidFill>
              <a:sysClr val="windowText" lastClr="000000">
                <a:lumMod val="85000"/>
                <a:lumOff val="15000"/>
              </a:sys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a:ln>
                  <a:noFill/>
                </a:ln>
                <a:solidFill>
                  <a:prstClr val="black">
                    <a:lumMod val="85000"/>
                    <a:lumOff val="15000"/>
                  </a:prstClr>
                </a:solidFill>
                <a:effectLst/>
                <a:uLnTx/>
                <a:uFillTx/>
                <a:latin typeface="思源黑体 CN Bold" pitchFamily="34" charset="-122"/>
                <a:ea typeface="思源黑体 CN Bold" pitchFamily="34" charset="-122"/>
                <a:cs typeface="+mn-cs"/>
              </a:endParaRPr>
            </a:p>
          </p:txBody>
        </p:sp>
        <p:cxnSp>
          <p:nvCxnSpPr>
            <p:cNvPr id="95252" name="Straight Connector 34"/>
            <p:cNvCxnSpPr>
              <a:stCxn id="4" idx="6"/>
            </p:cNvCxnSpPr>
            <p:nvPr/>
          </p:nvCxnSpPr>
          <p:spPr>
            <a:xfrm rot="5400000">
              <a:off x="4023884" y="4467521"/>
              <a:ext cx="1238545" cy="2117"/>
            </a:xfrm>
            <a:prstGeom prst="line">
              <a:avLst/>
            </a:prstGeom>
            <a:ln w="6350" cap="flat" cmpd="sng">
              <a:solidFill>
                <a:srgbClr val="262626"/>
              </a:solidFill>
              <a:prstDash val="solid"/>
              <a:miter/>
              <a:headEnd type="none" w="med" len="med"/>
              <a:tailEnd type="none" w="med" len="med"/>
            </a:ln>
          </p:spPr>
        </p:cxnSp>
        <p:grpSp>
          <p:nvGrpSpPr>
            <p:cNvPr id="95253" name="Group 62"/>
            <p:cNvGrpSpPr/>
            <p:nvPr/>
          </p:nvGrpSpPr>
          <p:grpSpPr>
            <a:xfrm>
              <a:off x="4364896" y="2946979"/>
              <a:ext cx="557634" cy="557836"/>
              <a:chOff x="3506811" y="2444065"/>
              <a:chExt cx="418280" cy="418280"/>
            </a:xfrm>
          </p:grpSpPr>
          <p:sp>
            <p:nvSpPr>
              <p:cNvPr id="27" name="Teardrop 33"/>
              <p:cNvSpPr/>
              <p:nvPr/>
            </p:nvSpPr>
            <p:spPr>
              <a:xfrm rot="8100000">
                <a:off x="3506811" y="2444065"/>
                <a:ext cx="418280" cy="417754"/>
              </a:xfrm>
              <a:prstGeom prst="teardrop">
                <a:avLst>
                  <a:gd name="adj" fmla="val 131619"/>
                </a:avLst>
              </a:prstGeom>
              <a:solidFill>
                <a:sysClr val="windowText" lastClr="000000">
                  <a:lumMod val="85000"/>
                  <a:lumOff val="15000"/>
                </a:sys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prstClr val="black">
                      <a:lumMod val="85000"/>
                      <a:lumOff val="15000"/>
                    </a:prstClr>
                  </a:solidFill>
                  <a:effectLst/>
                  <a:uLnTx/>
                  <a:uFillTx/>
                  <a:latin typeface="思源黑体 CN Bold" pitchFamily="34" charset="-122"/>
                  <a:ea typeface="思源黑体 CN Bold" pitchFamily="34" charset="-122"/>
                  <a:cs typeface="+mn-cs"/>
                </a:endParaRPr>
              </a:p>
            </p:txBody>
          </p:sp>
          <p:sp>
            <p:nvSpPr>
              <p:cNvPr id="28" name="Freeform 103"/>
              <p:cNvSpPr/>
              <p:nvPr/>
            </p:nvSpPr>
            <p:spPr bwMode="auto">
              <a:xfrm>
                <a:off x="3628017" y="2582126"/>
                <a:ext cx="187751" cy="166626"/>
              </a:xfrm>
              <a:custGeom>
                <a:avLst/>
                <a:gdLst/>
                <a:ahLst/>
                <a:cxnLst>
                  <a:cxn ang="0">
                    <a:pos x="300" y="79"/>
                  </a:cxn>
                  <a:cxn ang="0">
                    <a:pos x="220" y="1"/>
                  </a:cxn>
                  <a:cxn ang="0">
                    <a:pos x="220" y="1"/>
                  </a:cxn>
                  <a:cxn ang="0">
                    <a:pos x="218" y="0"/>
                  </a:cxn>
                  <a:cxn ang="0">
                    <a:pos x="218" y="0"/>
                  </a:cxn>
                  <a:cxn ang="0">
                    <a:pos x="216" y="3"/>
                  </a:cxn>
                  <a:cxn ang="0">
                    <a:pos x="216" y="47"/>
                  </a:cxn>
                  <a:cxn ang="0">
                    <a:pos x="216" y="47"/>
                  </a:cxn>
                  <a:cxn ang="0">
                    <a:pos x="200" y="49"/>
                  </a:cxn>
                  <a:cxn ang="0">
                    <a:pos x="185" y="50"/>
                  </a:cxn>
                  <a:cxn ang="0">
                    <a:pos x="155" y="56"/>
                  </a:cxn>
                  <a:cxn ang="0">
                    <a:pos x="127" y="67"/>
                  </a:cxn>
                  <a:cxn ang="0">
                    <a:pos x="102" y="81"/>
                  </a:cxn>
                  <a:cxn ang="0">
                    <a:pos x="102" y="81"/>
                  </a:cxn>
                  <a:cxn ang="0">
                    <a:pos x="87" y="90"/>
                  </a:cxn>
                  <a:cxn ang="0">
                    <a:pos x="75" y="101"/>
                  </a:cxn>
                  <a:cxn ang="0">
                    <a:pos x="62" y="114"/>
                  </a:cxn>
                  <a:cxn ang="0">
                    <a:pos x="49" y="127"/>
                  </a:cxn>
                  <a:cxn ang="0">
                    <a:pos x="49" y="127"/>
                  </a:cxn>
                  <a:cxn ang="0">
                    <a:pos x="39" y="141"/>
                  </a:cxn>
                  <a:cxn ang="0">
                    <a:pos x="29" y="157"/>
                  </a:cxn>
                  <a:cxn ang="0">
                    <a:pos x="20" y="172"/>
                  </a:cxn>
                  <a:cxn ang="0">
                    <a:pos x="15" y="190"/>
                  </a:cxn>
                  <a:cxn ang="0">
                    <a:pos x="10" y="206"/>
                  </a:cxn>
                  <a:cxn ang="0">
                    <a:pos x="4" y="224"/>
                  </a:cxn>
                  <a:cxn ang="0">
                    <a:pos x="2" y="244"/>
                  </a:cxn>
                  <a:cxn ang="0">
                    <a:pos x="0" y="263"/>
                  </a:cxn>
                  <a:cxn ang="0">
                    <a:pos x="0" y="263"/>
                  </a:cxn>
                  <a:cxn ang="0">
                    <a:pos x="2" y="266"/>
                  </a:cxn>
                  <a:cxn ang="0">
                    <a:pos x="4" y="266"/>
                  </a:cxn>
                  <a:cxn ang="0">
                    <a:pos x="64" y="266"/>
                  </a:cxn>
                  <a:cxn ang="0">
                    <a:pos x="64" y="266"/>
                  </a:cxn>
                  <a:cxn ang="0">
                    <a:pos x="66" y="266"/>
                  </a:cxn>
                  <a:cxn ang="0">
                    <a:pos x="66" y="266"/>
                  </a:cxn>
                  <a:cxn ang="0">
                    <a:pos x="66" y="263"/>
                  </a:cxn>
                  <a:cxn ang="0">
                    <a:pos x="66" y="263"/>
                  </a:cxn>
                  <a:cxn ang="0">
                    <a:pos x="68" y="250"/>
                  </a:cxn>
                  <a:cxn ang="0">
                    <a:pos x="69" y="237"/>
                  </a:cxn>
                  <a:cxn ang="0">
                    <a:pos x="71" y="223"/>
                  </a:cxn>
                  <a:cxn ang="0">
                    <a:pos x="77" y="212"/>
                  </a:cxn>
                  <a:cxn ang="0">
                    <a:pos x="80" y="199"/>
                  </a:cxn>
                  <a:cxn ang="0">
                    <a:pos x="87" y="188"/>
                  </a:cxn>
                  <a:cxn ang="0">
                    <a:pos x="102" y="166"/>
                  </a:cxn>
                  <a:cxn ang="0">
                    <a:pos x="102" y="166"/>
                  </a:cxn>
                  <a:cxn ang="0">
                    <a:pos x="113" y="154"/>
                  </a:cxn>
                  <a:cxn ang="0">
                    <a:pos x="126" y="145"/>
                  </a:cxn>
                  <a:cxn ang="0">
                    <a:pos x="138" y="134"/>
                  </a:cxn>
                  <a:cxn ang="0">
                    <a:pos x="153" y="127"/>
                  </a:cxn>
                  <a:cxn ang="0">
                    <a:pos x="153" y="127"/>
                  </a:cxn>
                  <a:cxn ang="0">
                    <a:pos x="167" y="121"/>
                  </a:cxn>
                  <a:cxn ang="0">
                    <a:pos x="184" y="116"/>
                  </a:cxn>
                  <a:cxn ang="0">
                    <a:pos x="198" y="114"/>
                  </a:cxn>
                  <a:cxn ang="0">
                    <a:pos x="216" y="112"/>
                  </a:cxn>
                  <a:cxn ang="0">
                    <a:pos x="216" y="161"/>
                  </a:cxn>
                  <a:cxn ang="0">
                    <a:pos x="216" y="161"/>
                  </a:cxn>
                  <a:cxn ang="0">
                    <a:pos x="218" y="165"/>
                  </a:cxn>
                  <a:cxn ang="0">
                    <a:pos x="218" y="165"/>
                  </a:cxn>
                  <a:cxn ang="0">
                    <a:pos x="220" y="165"/>
                  </a:cxn>
                  <a:cxn ang="0">
                    <a:pos x="300" y="85"/>
                  </a:cxn>
                  <a:cxn ang="0">
                    <a:pos x="300" y="85"/>
                  </a:cxn>
                  <a:cxn ang="0">
                    <a:pos x="301" y="83"/>
                  </a:cxn>
                  <a:cxn ang="0">
                    <a:pos x="300" y="79"/>
                  </a:cxn>
                  <a:cxn ang="0">
                    <a:pos x="300" y="79"/>
                  </a:cxn>
                </a:cxnLst>
                <a:rect l="0" t="0" r="r" b="b"/>
                <a:pathLst>
                  <a:path w="301" h="266">
                    <a:moveTo>
                      <a:pt x="300" y="79"/>
                    </a:moveTo>
                    <a:lnTo>
                      <a:pt x="220" y="1"/>
                    </a:lnTo>
                    <a:lnTo>
                      <a:pt x="220" y="1"/>
                    </a:lnTo>
                    <a:lnTo>
                      <a:pt x="218" y="0"/>
                    </a:lnTo>
                    <a:lnTo>
                      <a:pt x="218" y="0"/>
                    </a:lnTo>
                    <a:lnTo>
                      <a:pt x="216" y="3"/>
                    </a:lnTo>
                    <a:lnTo>
                      <a:pt x="216" y="47"/>
                    </a:lnTo>
                    <a:lnTo>
                      <a:pt x="216" y="47"/>
                    </a:lnTo>
                    <a:lnTo>
                      <a:pt x="200" y="49"/>
                    </a:lnTo>
                    <a:lnTo>
                      <a:pt x="185" y="50"/>
                    </a:lnTo>
                    <a:lnTo>
                      <a:pt x="155" y="56"/>
                    </a:lnTo>
                    <a:lnTo>
                      <a:pt x="127" y="67"/>
                    </a:lnTo>
                    <a:lnTo>
                      <a:pt x="102" y="81"/>
                    </a:lnTo>
                    <a:lnTo>
                      <a:pt x="102" y="81"/>
                    </a:lnTo>
                    <a:lnTo>
                      <a:pt x="87" y="90"/>
                    </a:lnTo>
                    <a:lnTo>
                      <a:pt x="75" y="101"/>
                    </a:lnTo>
                    <a:lnTo>
                      <a:pt x="62" y="114"/>
                    </a:lnTo>
                    <a:lnTo>
                      <a:pt x="49" y="127"/>
                    </a:lnTo>
                    <a:lnTo>
                      <a:pt x="49" y="127"/>
                    </a:lnTo>
                    <a:lnTo>
                      <a:pt x="39" y="141"/>
                    </a:lnTo>
                    <a:lnTo>
                      <a:pt x="29" y="157"/>
                    </a:lnTo>
                    <a:lnTo>
                      <a:pt x="20" y="172"/>
                    </a:lnTo>
                    <a:lnTo>
                      <a:pt x="15" y="190"/>
                    </a:lnTo>
                    <a:lnTo>
                      <a:pt x="10" y="206"/>
                    </a:lnTo>
                    <a:lnTo>
                      <a:pt x="4" y="224"/>
                    </a:lnTo>
                    <a:lnTo>
                      <a:pt x="2" y="244"/>
                    </a:lnTo>
                    <a:lnTo>
                      <a:pt x="0" y="263"/>
                    </a:lnTo>
                    <a:lnTo>
                      <a:pt x="0" y="263"/>
                    </a:lnTo>
                    <a:lnTo>
                      <a:pt x="2" y="266"/>
                    </a:lnTo>
                    <a:lnTo>
                      <a:pt x="4" y="266"/>
                    </a:lnTo>
                    <a:lnTo>
                      <a:pt x="64" y="266"/>
                    </a:lnTo>
                    <a:lnTo>
                      <a:pt x="64" y="266"/>
                    </a:lnTo>
                    <a:lnTo>
                      <a:pt x="66" y="266"/>
                    </a:lnTo>
                    <a:lnTo>
                      <a:pt x="66" y="266"/>
                    </a:lnTo>
                    <a:lnTo>
                      <a:pt x="66" y="263"/>
                    </a:lnTo>
                    <a:lnTo>
                      <a:pt x="66" y="263"/>
                    </a:lnTo>
                    <a:lnTo>
                      <a:pt x="68" y="250"/>
                    </a:lnTo>
                    <a:lnTo>
                      <a:pt x="69" y="237"/>
                    </a:lnTo>
                    <a:lnTo>
                      <a:pt x="71" y="223"/>
                    </a:lnTo>
                    <a:lnTo>
                      <a:pt x="77" y="212"/>
                    </a:lnTo>
                    <a:lnTo>
                      <a:pt x="80" y="199"/>
                    </a:lnTo>
                    <a:lnTo>
                      <a:pt x="87" y="188"/>
                    </a:lnTo>
                    <a:lnTo>
                      <a:pt x="102" y="166"/>
                    </a:lnTo>
                    <a:lnTo>
                      <a:pt x="102" y="166"/>
                    </a:lnTo>
                    <a:lnTo>
                      <a:pt x="113" y="154"/>
                    </a:lnTo>
                    <a:lnTo>
                      <a:pt x="126" y="145"/>
                    </a:lnTo>
                    <a:lnTo>
                      <a:pt x="138" y="134"/>
                    </a:lnTo>
                    <a:lnTo>
                      <a:pt x="153" y="127"/>
                    </a:lnTo>
                    <a:lnTo>
                      <a:pt x="153" y="127"/>
                    </a:lnTo>
                    <a:lnTo>
                      <a:pt x="167" y="121"/>
                    </a:lnTo>
                    <a:lnTo>
                      <a:pt x="184" y="116"/>
                    </a:lnTo>
                    <a:lnTo>
                      <a:pt x="198" y="114"/>
                    </a:lnTo>
                    <a:lnTo>
                      <a:pt x="216" y="112"/>
                    </a:lnTo>
                    <a:lnTo>
                      <a:pt x="216" y="161"/>
                    </a:lnTo>
                    <a:lnTo>
                      <a:pt x="216" y="161"/>
                    </a:lnTo>
                    <a:lnTo>
                      <a:pt x="218" y="165"/>
                    </a:lnTo>
                    <a:lnTo>
                      <a:pt x="218" y="165"/>
                    </a:lnTo>
                    <a:lnTo>
                      <a:pt x="220" y="165"/>
                    </a:lnTo>
                    <a:lnTo>
                      <a:pt x="300" y="85"/>
                    </a:lnTo>
                    <a:lnTo>
                      <a:pt x="300" y="85"/>
                    </a:lnTo>
                    <a:lnTo>
                      <a:pt x="301" y="83"/>
                    </a:lnTo>
                    <a:lnTo>
                      <a:pt x="300" y="79"/>
                    </a:lnTo>
                    <a:lnTo>
                      <a:pt x="300" y="79"/>
                    </a:lnTo>
                    <a:close/>
                  </a:path>
                </a:pathLst>
              </a:custGeom>
              <a:solidFill>
                <a:sysClr val="window" lastClr="FFFFFF"/>
              </a:solidFill>
              <a:ln w="9525">
                <a:noFill/>
                <a:round/>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a:ln>
                    <a:noFill/>
                  </a:ln>
                  <a:solidFill>
                    <a:prstClr val="black">
                      <a:lumMod val="85000"/>
                      <a:lumOff val="15000"/>
                    </a:prstClr>
                  </a:solidFill>
                  <a:effectLst/>
                  <a:uLnTx/>
                  <a:uFillTx/>
                  <a:latin typeface="思源黑体 CN Bold" pitchFamily="34" charset="-122"/>
                  <a:ea typeface="思源黑体 CN Bold" pitchFamily="34" charset="-122"/>
                  <a:cs typeface="+mn-cs"/>
                </a:endParaRPr>
              </a:p>
            </p:txBody>
          </p:sp>
        </p:grpSp>
      </p:grpSp>
      <p:grpSp>
        <p:nvGrpSpPr>
          <p:cNvPr id="95256" name="Group 66"/>
          <p:cNvGrpSpPr/>
          <p:nvPr/>
        </p:nvGrpSpPr>
        <p:grpSpPr>
          <a:xfrm>
            <a:off x="4427538" y="2708275"/>
            <a:ext cx="1587500" cy="1136650"/>
            <a:chOff x="2285983" y="2214560"/>
            <a:chExt cx="1190539" cy="852804"/>
          </a:xfrm>
        </p:grpSpPr>
        <p:sp>
          <p:nvSpPr>
            <p:cNvPr id="95257" name="Rectangle 43"/>
            <p:cNvSpPr/>
            <p:nvPr/>
          </p:nvSpPr>
          <p:spPr>
            <a:xfrm>
              <a:off x="2285983" y="2428952"/>
              <a:ext cx="1190539" cy="638412"/>
            </a:xfrm>
            <a:prstGeom prst="rect">
              <a:avLst/>
            </a:prstGeom>
            <a:noFill/>
            <a:ln w="9525">
              <a:noFill/>
            </a:ln>
          </p:spPr>
          <p:txBody>
            <a:bodyPr anchor="t" anchorCtr="0">
              <a:spAutoFit/>
            </a:bodyPr>
            <a:lstStyle/>
            <a:p>
              <a:pPr>
                <a:lnSpc>
                  <a:spcPct val="120000"/>
                </a:lnSpc>
              </a:pPr>
              <a:r>
                <a:rPr lang="en-GB" altLang="zh-CN" sz="1000" dirty="0">
                  <a:solidFill>
                    <a:srgbClr val="595959"/>
                  </a:solidFill>
                  <a:latin typeface="思源黑体 CN Light" pitchFamily="34" charset="-122"/>
                  <a:ea typeface="思源黑体 CN Light" pitchFamily="34" charset="-122"/>
                </a:rPr>
                <a:t>IPO</a:t>
              </a:r>
              <a:r>
                <a:rPr lang="zh-CN" altLang="en-GB" sz="1000" dirty="0">
                  <a:solidFill>
                    <a:srgbClr val="595959"/>
                  </a:solidFill>
                  <a:latin typeface="思源黑体 CN Light" pitchFamily="34" charset="-122"/>
                  <a:ea typeface="思源黑体 CN Light" pitchFamily="34" charset="-122"/>
                </a:rPr>
                <a:t>、</a:t>
              </a:r>
              <a:r>
                <a:rPr lang="zh-CN" altLang="en-US" sz="1000" dirty="0">
                  <a:solidFill>
                    <a:srgbClr val="595959"/>
                  </a:solidFill>
                  <a:latin typeface="思源黑体 CN Light" pitchFamily="34" charset="-122"/>
                  <a:ea typeface="思源黑体 CN Light" pitchFamily="34" charset="-122"/>
                </a:rPr>
                <a:t>再融资、资产重组等审批业务函件专业拆分，一问一答</a:t>
              </a:r>
              <a:endParaRPr lang="zh-CN" altLang="en-US" sz="1000" dirty="0">
                <a:solidFill>
                  <a:srgbClr val="595959"/>
                </a:solidFill>
                <a:latin typeface="思源黑体 CN Light" pitchFamily="34" charset="-122"/>
                <a:ea typeface="思源黑体 CN Light" pitchFamily="34" charset="-122"/>
              </a:endParaRPr>
            </a:p>
            <a:p>
              <a:pPr>
                <a:lnSpc>
                  <a:spcPct val="120000"/>
                </a:lnSpc>
              </a:pPr>
              <a:endParaRPr lang="en-US" altLang="zh-CN" sz="1000" dirty="0">
                <a:solidFill>
                  <a:srgbClr val="595959"/>
                </a:solidFill>
                <a:latin typeface="思源黑体 CN Light" pitchFamily="34" charset="-122"/>
                <a:ea typeface="思源黑体 CN Light" pitchFamily="34" charset="-122"/>
                <a:sym typeface="Lato Light" charset="0"/>
              </a:endParaRPr>
            </a:p>
          </p:txBody>
        </p:sp>
        <p:sp>
          <p:nvSpPr>
            <p:cNvPr id="95258" name="Rectangle 44"/>
            <p:cNvSpPr/>
            <p:nvPr/>
          </p:nvSpPr>
          <p:spPr>
            <a:xfrm>
              <a:off x="2285984" y="2214560"/>
              <a:ext cx="1038007" cy="230779"/>
            </a:xfrm>
            <a:prstGeom prst="rect">
              <a:avLst/>
            </a:prstGeom>
            <a:noFill/>
            <a:ln w="9525">
              <a:noFill/>
            </a:ln>
          </p:spPr>
          <p:txBody>
            <a:bodyPr anchor="t" anchorCtr="0">
              <a:spAutoFit/>
            </a:bodyPr>
            <a:lstStyle/>
            <a:p>
              <a:r>
                <a:rPr lang="zh-CN" altLang="en-US" sz="1400" b="1" dirty="0">
                  <a:solidFill>
                    <a:srgbClr val="404040"/>
                  </a:solidFill>
                  <a:latin typeface="思源黑体 CN Bold" pitchFamily="34" charset="-122"/>
                  <a:ea typeface="思源黑体 CN Bold" pitchFamily="34" charset="-122"/>
                </a:rPr>
                <a:t>问询函件库</a:t>
              </a:r>
              <a:endParaRPr lang="en-US" altLang="zh-CN" sz="1400" b="1" dirty="0">
                <a:solidFill>
                  <a:srgbClr val="404040"/>
                </a:solidFill>
                <a:latin typeface="思源黑体 CN Bold" pitchFamily="34" charset="-122"/>
                <a:ea typeface="思源黑体 CN Bold" pitchFamily="34" charset="-122"/>
              </a:endParaRPr>
            </a:p>
          </p:txBody>
        </p:sp>
      </p:grpSp>
      <p:grpSp>
        <p:nvGrpSpPr>
          <p:cNvPr id="95259" name="Group 66"/>
          <p:cNvGrpSpPr/>
          <p:nvPr/>
        </p:nvGrpSpPr>
        <p:grpSpPr>
          <a:xfrm>
            <a:off x="9571038" y="2882900"/>
            <a:ext cx="1587500" cy="777875"/>
            <a:chOff x="2285983" y="2214560"/>
            <a:chExt cx="1190539" cy="582888"/>
          </a:xfrm>
        </p:grpSpPr>
        <p:sp>
          <p:nvSpPr>
            <p:cNvPr id="95260" name="Rectangle 43"/>
            <p:cNvSpPr/>
            <p:nvPr/>
          </p:nvSpPr>
          <p:spPr>
            <a:xfrm>
              <a:off x="2285983" y="2428682"/>
              <a:ext cx="1190539" cy="368766"/>
            </a:xfrm>
            <a:prstGeom prst="rect">
              <a:avLst/>
            </a:prstGeom>
            <a:noFill/>
            <a:ln w="9525">
              <a:noFill/>
            </a:ln>
          </p:spPr>
          <p:txBody>
            <a:bodyPr anchor="t" anchorCtr="0">
              <a:spAutoFit/>
            </a:bodyPr>
            <a:lstStyle/>
            <a:p>
              <a:pPr>
                <a:lnSpc>
                  <a:spcPct val="130000"/>
                </a:lnSpc>
              </a:pPr>
              <a:r>
                <a:rPr lang="zh-CN" altLang="en-US" sz="1000" dirty="0">
                  <a:solidFill>
                    <a:srgbClr val="7F7F7F"/>
                  </a:solidFill>
                  <a:latin typeface="微软雅黑" panose="020B0503020204020204" pitchFamily="34" charset="-122"/>
                  <a:ea typeface="微软雅黑" panose="020B0503020204020204" pitchFamily="34" charset="-122"/>
                  <a:sym typeface="Century Gothic" panose="020B0502020202020204" pitchFamily="34" charset="0"/>
                </a:rPr>
                <a:t>覆盖全板块</a:t>
              </a:r>
              <a:r>
                <a:rPr lang="en-US" altLang="zh-CN" sz="1000" dirty="0">
                  <a:solidFill>
                    <a:srgbClr val="7F7F7F"/>
                  </a:solidFill>
                  <a:latin typeface="微软雅黑" panose="020B0503020204020204" pitchFamily="34" charset="-122"/>
                  <a:ea typeface="微软雅黑" panose="020B0503020204020204" pitchFamily="34" charset="-122"/>
                  <a:sym typeface="Century Gothic" panose="020B0502020202020204" pitchFamily="34" charset="0"/>
                </a:rPr>
                <a:t>IPO</a:t>
              </a:r>
              <a:r>
                <a:rPr lang="zh-CN" altLang="en-US" sz="1000" dirty="0">
                  <a:solidFill>
                    <a:srgbClr val="7F7F7F"/>
                  </a:solidFill>
                  <a:latin typeface="微软雅黑" panose="020B0503020204020204" pitchFamily="34" charset="-122"/>
                  <a:ea typeface="微软雅黑" panose="020B0503020204020204" pitchFamily="34" charset="-122"/>
                  <a:sym typeface="Century Gothic" panose="020B0502020202020204" pitchFamily="34" charset="0"/>
                </a:rPr>
                <a:t>案例，快速精准把握审核要</a:t>
              </a:r>
              <a:r>
                <a:rPr lang="zh-CN" altLang="en-US" sz="1000" dirty="0">
                  <a:solidFill>
                    <a:srgbClr val="7F7F7F"/>
                  </a:solidFill>
                  <a:latin typeface="Century Gothic" panose="020B0502020202020204" pitchFamily="34" charset="0"/>
                  <a:ea typeface="思源黑体 CN Normal" pitchFamily="34" charset="-122"/>
                  <a:sym typeface="Century Gothic" panose="020B0502020202020204" pitchFamily="34" charset="0"/>
                </a:rPr>
                <a:t>点</a:t>
              </a:r>
              <a:endParaRPr lang="zh-CN" altLang="en-US" sz="1000" dirty="0">
                <a:solidFill>
                  <a:srgbClr val="7F7F7F"/>
                </a:solidFill>
                <a:latin typeface="Century Gothic" panose="020B0502020202020204" pitchFamily="34" charset="0"/>
                <a:ea typeface="思源黑体 CN Normal" pitchFamily="34" charset="-122"/>
                <a:sym typeface="Century Gothic" panose="020B0502020202020204" pitchFamily="34" charset="0"/>
              </a:endParaRPr>
            </a:p>
          </p:txBody>
        </p:sp>
        <p:sp>
          <p:nvSpPr>
            <p:cNvPr id="95261" name="Rectangle 44"/>
            <p:cNvSpPr/>
            <p:nvPr/>
          </p:nvSpPr>
          <p:spPr>
            <a:xfrm>
              <a:off x="2285984" y="2214560"/>
              <a:ext cx="1038007" cy="230779"/>
            </a:xfrm>
            <a:prstGeom prst="rect">
              <a:avLst/>
            </a:prstGeom>
            <a:noFill/>
            <a:ln w="9525">
              <a:noFill/>
            </a:ln>
          </p:spPr>
          <p:txBody>
            <a:bodyPr anchor="t" anchorCtr="0">
              <a:spAutoFit/>
            </a:bodyPr>
            <a:lstStyle/>
            <a:p>
              <a:r>
                <a:rPr lang="en-US" altLang="zh-CN" sz="1400" b="1" dirty="0">
                  <a:solidFill>
                    <a:srgbClr val="404040"/>
                  </a:solidFill>
                  <a:latin typeface="思源黑体 CN Bold" pitchFamily="34" charset="-122"/>
                  <a:ea typeface="思源黑体 CN Bold" pitchFamily="34" charset="-122"/>
                </a:rPr>
                <a:t>IPO</a:t>
              </a:r>
              <a:r>
                <a:rPr lang="zh-CN" altLang="en-US" sz="1400" b="1" dirty="0">
                  <a:solidFill>
                    <a:srgbClr val="404040"/>
                  </a:solidFill>
                  <a:latin typeface="思源黑体 CN Bold" pitchFamily="34" charset="-122"/>
                  <a:ea typeface="思源黑体 CN Bold" pitchFamily="34" charset="-122"/>
                </a:rPr>
                <a:t>数据库</a:t>
              </a:r>
              <a:endParaRPr lang="en-US" altLang="zh-CN" sz="1400" b="1" dirty="0">
                <a:solidFill>
                  <a:srgbClr val="404040"/>
                </a:solidFill>
                <a:latin typeface="思源黑体 CN Bold" pitchFamily="34" charset="-122"/>
                <a:ea typeface="思源黑体 CN Bold" pitchFamily="34" charset="-122"/>
              </a:endParaRPr>
            </a:p>
          </p:txBody>
        </p:sp>
      </p:grpSp>
      <p:grpSp>
        <p:nvGrpSpPr>
          <p:cNvPr id="95262" name="组合 45"/>
          <p:cNvGrpSpPr/>
          <p:nvPr/>
        </p:nvGrpSpPr>
        <p:grpSpPr>
          <a:xfrm>
            <a:off x="6461125" y="2312988"/>
            <a:ext cx="549275" cy="3182937"/>
            <a:chOff x="5565590" y="2183029"/>
            <a:chExt cx="549202" cy="3182966"/>
          </a:xfrm>
        </p:grpSpPr>
        <p:sp>
          <p:nvSpPr>
            <p:cNvPr id="47" name="Oval 14"/>
            <p:cNvSpPr/>
            <p:nvPr/>
          </p:nvSpPr>
          <p:spPr>
            <a:xfrm>
              <a:off x="5719558" y="5088180"/>
              <a:ext cx="276188" cy="277815"/>
            </a:xfrm>
            <a:prstGeom prst="ellipse">
              <a:avLst/>
            </a:prstGeom>
            <a:solidFill>
              <a:sysClr val="windowText" lastClr="000000">
                <a:lumMod val="85000"/>
                <a:lumOff val="15000"/>
              </a:sys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a:ln>
                  <a:noFill/>
                </a:ln>
                <a:solidFill>
                  <a:prstClr val="black">
                    <a:lumMod val="85000"/>
                    <a:lumOff val="15000"/>
                  </a:prstClr>
                </a:solidFill>
                <a:effectLst/>
                <a:uLnTx/>
                <a:uFillTx/>
                <a:latin typeface="思源黑体 CN Bold" pitchFamily="34" charset="-122"/>
                <a:ea typeface="思源黑体 CN Bold" pitchFamily="34" charset="-122"/>
                <a:cs typeface="+mn-cs"/>
              </a:endParaRPr>
            </a:p>
          </p:txBody>
        </p:sp>
        <p:cxnSp>
          <p:nvCxnSpPr>
            <p:cNvPr id="95264" name="Straight Connector 34"/>
            <p:cNvCxnSpPr>
              <a:stCxn id="49" idx="7"/>
            </p:cNvCxnSpPr>
            <p:nvPr/>
          </p:nvCxnSpPr>
          <p:spPr>
            <a:xfrm>
              <a:off x="5848133" y="2985240"/>
              <a:ext cx="8341" cy="2102620"/>
            </a:xfrm>
            <a:prstGeom prst="line">
              <a:avLst/>
            </a:prstGeom>
            <a:ln w="6350" cap="flat" cmpd="sng">
              <a:solidFill>
                <a:srgbClr val="262626"/>
              </a:solidFill>
              <a:prstDash val="solid"/>
              <a:miter/>
              <a:headEnd type="none" w="med" len="med"/>
              <a:tailEnd type="none" w="med" len="med"/>
            </a:ln>
          </p:spPr>
        </p:cxnSp>
        <p:sp>
          <p:nvSpPr>
            <p:cNvPr id="49" name="Teardrop 33"/>
            <p:cNvSpPr/>
            <p:nvPr/>
          </p:nvSpPr>
          <p:spPr>
            <a:xfrm rot="8100000">
              <a:off x="5565590" y="2183029"/>
              <a:ext cx="549202" cy="566742"/>
            </a:xfrm>
            <a:prstGeom prst="teardrop">
              <a:avLst>
                <a:gd name="adj" fmla="val 131619"/>
              </a:avLst>
            </a:prstGeom>
            <a:solidFill>
              <a:sysClr val="windowText" lastClr="000000">
                <a:lumMod val="85000"/>
                <a:lumOff val="15000"/>
              </a:sys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prstClr val="black">
                    <a:lumMod val="85000"/>
                    <a:lumOff val="15000"/>
                  </a:prstClr>
                </a:solidFill>
                <a:effectLst/>
                <a:uLnTx/>
                <a:uFillTx/>
                <a:latin typeface="思源黑体 CN Bold" pitchFamily="34" charset="-122"/>
                <a:ea typeface="思源黑体 CN Bold" pitchFamily="34" charset="-122"/>
                <a:cs typeface="+mn-cs"/>
              </a:endParaRPr>
            </a:p>
          </p:txBody>
        </p:sp>
      </p:grpSp>
      <p:grpSp>
        <p:nvGrpSpPr>
          <p:cNvPr id="95266" name="Group 66"/>
          <p:cNvGrpSpPr/>
          <p:nvPr/>
        </p:nvGrpSpPr>
        <p:grpSpPr>
          <a:xfrm>
            <a:off x="7113588" y="2076450"/>
            <a:ext cx="1587500" cy="898525"/>
            <a:chOff x="2285983" y="2214560"/>
            <a:chExt cx="1190539" cy="674046"/>
          </a:xfrm>
        </p:grpSpPr>
        <p:sp>
          <p:nvSpPr>
            <p:cNvPr id="95267" name="Rectangle 43"/>
            <p:cNvSpPr/>
            <p:nvPr/>
          </p:nvSpPr>
          <p:spPr>
            <a:xfrm>
              <a:off x="2285983" y="2428921"/>
              <a:ext cx="1190539" cy="459685"/>
            </a:xfrm>
            <a:prstGeom prst="rect">
              <a:avLst/>
            </a:prstGeom>
            <a:noFill/>
            <a:ln w="9525">
              <a:noFill/>
            </a:ln>
          </p:spPr>
          <p:txBody>
            <a:bodyPr anchor="t" anchorCtr="0">
              <a:spAutoFit/>
            </a:bodyPr>
            <a:lstStyle/>
            <a:p>
              <a:pPr>
                <a:lnSpc>
                  <a:spcPct val="110000"/>
                </a:lnSpc>
              </a:pPr>
              <a:r>
                <a:rPr lang="zh-CN" altLang="en-US" sz="1000" dirty="0">
                  <a:solidFill>
                    <a:srgbClr val="7F7F7F"/>
                  </a:solidFill>
                  <a:latin typeface="微软雅黑" panose="020B0503020204020204" pitchFamily="34" charset="-122"/>
                  <a:ea typeface="微软雅黑" panose="020B0503020204020204" pitchFamily="34" charset="-122"/>
                </a:rPr>
                <a:t>再融资、资产重组、股权激励、回购等案例复盘</a:t>
              </a:r>
              <a:endParaRPr lang="zh-CN" altLang="en-US" sz="1000" dirty="0">
                <a:solidFill>
                  <a:srgbClr val="7F7F7F"/>
                </a:solidFill>
                <a:latin typeface="微软雅黑" panose="020B0503020204020204" pitchFamily="34" charset="-122"/>
                <a:ea typeface="微软雅黑" panose="020B0503020204020204" pitchFamily="34" charset="-122"/>
              </a:endParaRPr>
            </a:p>
          </p:txBody>
        </p:sp>
        <p:sp>
          <p:nvSpPr>
            <p:cNvPr id="95268" name="Rectangle 44"/>
            <p:cNvSpPr/>
            <p:nvPr/>
          </p:nvSpPr>
          <p:spPr>
            <a:xfrm>
              <a:off x="2285984" y="2214560"/>
              <a:ext cx="1145279" cy="230779"/>
            </a:xfrm>
            <a:prstGeom prst="rect">
              <a:avLst/>
            </a:prstGeom>
            <a:noFill/>
            <a:ln w="9525">
              <a:noFill/>
            </a:ln>
          </p:spPr>
          <p:txBody>
            <a:bodyPr anchor="t" anchorCtr="0">
              <a:spAutoFit/>
            </a:bodyPr>
            <a:lstStyle/>
            <a:p>
              <a:r>
                <a:rPr lang="zh-CN" altLang="en-US" sz="1400" b="1" dirty="0">
                  <a:solidFill>
                    <a:srgbClr val="404040"/>
                  </a:solidFill>
                  <a:latin typeface="思源黑体 CN Bold" pitchFamily="34" charset="-122"/>
                  <a:ea typeface="思源黑体 CN Bold" pitchFamily="34" charset="-122"/>
                </a:rPr>
                <a:t>资本运作案例库</a:t>
              </a:r>
              <a:endParaRPr lang="en-US" altLang="zh-CN" sz="1400" b="1" dirty="0">
                <a:solidFill>
                  <a:srgbClr val="404040"/>
                </a:solidFill>
                <a:latin typeface="思源黑体 CN Bold" pitchFamily="34" charset="-122"/>
                <a:ea typeface="思源黑体 CN Bold" pitchFamily="34" charset="-122"/>
              </a:endParaRPr>
            </a:p>
          </p:txBody>
        </p:sp>
      </p:grpSp>
      <p:sp>
        <p:nvSpPr>
          <p:cNvPr id="95269" name="Rectangle 46"/>
          <p:cNvSpPr/>
          <p:nvPr/>
        </p:nvSpPr>
        <p:spPr>
          <a:xfrm>
            <a:off x="0" y="5027613"/>
            <a:ext cx="1066800" cy="615950"/>
          </a:xfrm>
          <a:prstGeom prst="rect">
            <a:avLst/>
          </a:prstGeom>
          <a:noFill/>
          <a:ln w="9525">
            <a:noFill/>
          </a:ln>
        </p:spPr>
        <p:txBody>
          <a:bodyPr wrap="none" lIns="121917" tIns="60959" rIns="121917" bIns="60959" anchor="t" anchorCtr="0">
            <a:spAutoFit/>
          </a:bodyPr>
          <a:lstStyle/>
          <a:p>
            <a:pPr algn="ctr"/>
            <a:r>
              <a:rPr lang="en-US" altLang="zh-CN" sz="1600" b="1" dirty="0">
                <a:solidFill>
                  <a:schemeClr val="bg1"/>
                </a:solidFill>
                <a:latin typeface="思源黑体 CN Bold" pitchFamily="34" charset="-122"/>
                <a:ea typeface="思源黑体 CN Bold" pitchFamily="34" charset="-122"/>
              </a:rPr>
              <a:t>资本市场</a:t>
            </a:r>
            <a:endParaRPr lang="en-US" altLang="zh-CN" sz="1600" b="1" dirty="0">
              <a:solidFill>
                <a:schemeClr val="bg1"/>
              </a:solidFill>
              <a:latin typeface="思源黑体 CN Bold" pitchFamily="34" charset="-122"/>
              <a:ea typeface="思源黑体 CN Bold" pitchFamily="34" charset="-122"/>
            </a:endParaRPr>
          </a:p>
          <a:p>
            <a:pPr algn="ctr"/>
            <a:r>
              <a:rPr lang="en-US" altLang="zh-CN" sz="1600" b="1" dirty="0">
                <a:solidFill>
                  <a:schemeClr val="bg1"/>
                </a:solidFill>
                <a:latin typeface="思源黑体 CN Bold" pitchFamily="34" charset="-122"/>
                <a:ea typeface="思源黑体 CN Bold" pitchFamily="34" charset="-122"/>
              </a:rPr>
              <a:t>专项数据</a:t>
            </a:r>
            <a:endParaRPr lang="en-US" altLang="zh-CN" sz="1600" b="1" dirty="0">
              <a:solidFill>
                <a:schemeClr val="bg1"/>
              </a:solidFill>
              <a:latin typeface="思源黑体 CN Bold" pitchFamily="34" charset="-122"/>
              <a:ea typeface="思源黑体 CN Bold" pitchFamily="34" charset="-122"/>
            </a:endParaRPr>
          </a:p>
        </p:txBody>
      </p:sp>
      <p:sp>
        <p:nvSpPr>
          <p:cNvPr id="56" name="椭圆 55"/>
          <p:cNvSpPr>
            <a:spLocks noChangeAspect="1"/>
          </p:cNvSpPr>
          <p:nvPr/>
        </p:nvSpPr>
        <p:spPr>
          <a:xfrm>
            <a:off x="1814112" y="3794278"/>
            <a:ext cx="706812" cy="624637"/>
          </a:xfrm>
          <a:prstGeom prst="ellipse">
            <a:avLst/>
          </a:prstGeom>
          <a:solidFill>
            <a:srgbClr val="1F86DD"/>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numCol="2"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8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法律法规</a:t>
            </a:r>
            <a:endParaRPr kumimoji="0" lang="zh-CN" altLang="en-US" sz="8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a:spLocks noChangeAspect="1"/>
          </p:cNvSpPr>
          <p:nvPr/>
        </p:nvSpPr>
        <p:spPr>
          <a:xfrm>
            <a:off x="2327275" y="3302000"/>
            <a:ext cx="639763" cy="639763"/>
          </a:xfrm>
          <a:prstGeom prst="ellipse">
            <a:avLst/>
          </a:prstGeom>
          <a:solidFill>
            <a:srgbClr val="945200"/>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8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业务分类</a:t>
            </a:r>
            <a:endParaRPr kumimoji="0" lang="zh-CN" altLang="en-US" sz="8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58" name="椭圆 57"/>
          <p:cNvSpPr>
            <a:spLocks noChangeAspect="1"/>
          </p:cNvSpPr>
          <p:nvPr/>
        </p:nvSpPr>
        <p:spPr>
          <a:xfrm>
            <a:off x="2921000" y="3683000"/>
            <a:ext cx="582613" cy="582613"/>
          </a:xfrm>
          <a:prstGeom prst="ellipse">
            <a:avLst/>
          </a:prstGeom>
          <a:solidFill>
            <a:schemeClr val="bg1">
              <a:lumMod val="50000"/>
            </a:schemeClr>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8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法律位阶</a:t>
            </a:r>
            <a:endParaRPr kumimoji="0" lang="zh-CN" altLang="en-US" sz="8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59" name="椭圆 58"/>
          <p:cNvSpPr>
            <a:spLocks noChangeAspect="1"/>
          </p:cNvSpPr>
          <p:nvPr/>
        </p:nvSpPr>
        <p:spPr>
          <a:xfrm>
            <a:off x="1778000" y="4468813"/>
            <a:ext cx="817563" cy="817563"/>
          </a:xfrm>
          <a:prstGeom prst="ellipse">
            <a:avLst/>
          </a:prstGeom>
          <a:solidFill>
            <a:schemeClr val="bg2">
              <a:lumMod val="25000"/>
            </a:schemeClr>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8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索引</a:t>
            </a:r>
            <a:endParaRPr kumimoji="0" lang="en-US" altLang="zh-CN" sz="8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8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关系</a:t>
            </a:r>
            <a:endParaRPr kumimoji="0" lang="zh-CN" altLang="en-US" sz="8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60" name="椭圆 59"/>
          <p:cNvSpPr>
            <a:spLocks noChangeAspect="1"/>
          </p:cNvSpPr>
          <p:nvPr/>
        </p:nvSpPr>
        <p:spPr>
          <a:xfrm>
            <a:off x="2625725" y="4313238"/>
            <a:ext cx="814388" cy="814388"/>
          </a:xfrm>
          <a:prstGeom prst="ellipse">
            <a:avLst/>
          </a:prstGeom>
          <a:solidFill>
            <a:srgbClr val="C00000"/>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8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法规</a:t>
            </a:r>
            <a:endParaRPr kumimoji="0" lang="en-US" altLang="zh-CN" sz="8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8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条文</a:t>
            </a:r>
            <a:endParaRPr kumimoji="0" lang="zh-CN" altLang="en-US" sz="8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95275" name="文本框 60"/>
          <p:cNvSpPr txBox="1"/>
          <p:nvPr/>
        </p:nvSpPr>
        <p:spPr>
          <a:xfrm>
            <a:off x="1627188" y="3522663"/>
            <a:ext cx="835025" cy="254000"/>
          </a:xfrm>
          <a:prstGeom prst="rect">
            <a:avLst/>
          </a:prstGeom>
          <a:noFill/>
          <a:ln w="9525">
            <a:noFill/>
          </a:ln>
        </p:spPr>
        <p:txBody>
          <a:bodyPr wrap="none" anchor="t" anchorCtr="0">
            <a:spAutoFit/>
          </a:bodyPr>
          <a:lstStyle/>
          <a:p>
            <a:r>
              <a:rPr lang="en-US" altLang="zh-CN" sz="800" b="1" dirty="0">
                <a:latin typeface="微软雅黑" panose="020B0503020204020204" pitchFamily="34" charset="-122"/>
                <a:ea typeface="微软雅黑" panose="020B0503020204020204" pitchFamily="34" charset="-122"/>
              </a:rPr>
              <a:t>15,000</a:t>
            </a:r>
            <a:r>
              <a:rPr lang="zh-CN" altLang="en-US" sz="800" b="1" dirty="0">
                <a:latin typeface="微软雅黑" panose="020B0503020204020204" pitchFamily="34" charset="-122"/>
                <a:ea typeface="微软雅黑" panose="020B0503020204020204" pitchFamily="34" charset="-122"/>
              </a:rPr>
              <a:t>部</a:t>
            </a:r>
            <a:r>
              <a:rPr lang="en-US" altLang="zh-CN" sz="800" b="1" dirty="0">
                <a:latin typeface="微软雅黑" panose="020B0503020204020204" pitchFamily="34" charset="-122"/>
                <a:ea typeface="微软雅黑" panose="020B0503020204020204" pitchFamily="34" charset="-122"/>
              </a:rPr>
              <a:t>+</a:t>
            </a:r>
            <a:endParaRPr lang="zh-CN" altLang="en-US" sz="800" b="1" dirty="0">
              <a:latin typeface="微软雅黑" panose="020B0503020204020204" pitchFamily="34" charset="-122"/>
              <a:ea typeface="微软雅黑" panose="020B0503020204020204" pitchFamily="34" charset="-122"/>
            </a:endParaRPr>
          </a:p>
        </p:txBody>
      </p:sp>
      <p:sp>
        <p:nvSpPr>
          <p:cNvPr id="95276" name="文本框 61"/>
          <p:cNvSpPr txBox="1"/>
          <p:nvPr/>
        </p:nvSpPr>
        <p:spPr>
          <a:xfrm>
            <a:off x="2941638" y="3273425"/>
            <a:ext cx="654050" cy="254000"/>
          </a:xfrm>
          <a:prstGeom prst="rect">
            <a:avLst/>
          </a:prstGeom>
          <a:noFill/>
          <a:ln w="9525">
            <a:noFill/>
          </a:ln>
        </p:spPr>
        <p:txBody>
          <a:bodyPr wrap="none" anchor="t" anchorCtr="0">
            <a:spAutoFit/>
          </a:bodyPr>
          <a:lstStyle/>
          <a:p>
            <a:r>
              <a:rPr lang="en-US" altLang="zh-CN" sz="800" b="1" dirty="0">
                <a:latin typeface="微软雅黑" panose="020B0503020204020204" pitchFamily="34" charset="-122"/>
                <a:ea typeface="微软雅黑" panose="020B0503020204020204" pitchFamily="34" charset="-122"/>
              </a:rPr>
              <a:t>700</a:t>
            </a:r>
            <a:r>
              <a:rPr lang="zh-CN" altLang="en-US" sz="800" b="1" dirty="0">
                <a:latin typeface="微软雅黑" panose="020B0503020204020204" pitchFamily="34" charset="-122"/>
                <a:ea typeface="微软雅黑" panose="020B0503020204020204" pitchFamily="34" charset="-122"/>
              </a:rPr>
              <a:t>类</a:t>
            </a:r>
            <a:r>
              <a:rPr lang="en-US" altLang="zh-CN" sz="800" b="1" dirty="0">
                <a:latin typeface="微软雅黑" panose="020B0503020204020204" pitchFamily="34" charset="-122"/>
                <a:ea typeface="微软雅黑" panose="020B0503020204020204" pitchFamily="34" charset="-122"/>
              </a:rPr>
              <a:t>+</a:t>
            </a:r>
            <a:endParaRPr lang="zh-CN" altLang="en-US" sz="800" b="1" dirty="0">
              <a:latin typeface="微软雅黑" panose="020B0503020204020204" pitchFamily="34" charset="-122"/>
              <a:ea typeface="微软雅黑" panose="020B0503020204020204" pitchFamily="34" charset="-122"/>
            </a:endParaRPr>
          </a:p>
        </p:txBody>
      </p:sp>
      <p:sp>
        <p:nvSpPr>
          <p:cNvPr id="95277" name="文本框 62"/>
          <p:cNvSpPr txBox="1"/>
          <p:nvPr/>
        </p:nvSpPr>
        <p:spPr>
          <a:xfrm>
            <a:off x="3500438" y="4022725"/>
            <a:ext cx="487362" cy="254000"/>
          </a:xfrm>
          <a:prstGeom prst="rect">
            <a:avLst/>
          </a:prstGeom>
          <a:noFill/>
          <a:ln w="9525">
            <a:noFill/>
          </a:ln>
        </p:spPr>
        <p:txBody>
          <a:bodyPr wrap="none" anchor="t" anchorCtr="0">
            <a:spAutoFit/>
          </a:bodyPr>
          <a:lstStyle/>
          <a:p>
            <a:r>
              <a:rPr lang="en-US" altLang="zh-CN" sz="800" b="1" dirty="0">
                <a:latin typeface="微软雅黑" panose="020B0503020204020204" pitchFamily="34" charset="-122"/>
                <a:ea typeface="微软雅黑" panose="020B0503020204020204" pitchFamily="34" charset="-122"/>
              </a:rPr>
              <a:t>34</a:t>
            </a:r>
            <a:r>
              <a:rPr lang="zh-CN" altLang="en-US" sz="800" b="1" dirty="0">
                <a:latin typeface="微软雅黑" panose="020B0503020204020204" pitchFamily="34" charset="-122"/>
                <a:ea typeface="微软雅黑" panose="020B0503020204020204" pitchFamily="34" charset="-122"/>
              </a:rPr>
              <a:t>类</a:t>
            </a:r>
            <a:endParaRPr lang="zh-CN" altLang="en-US" sz="800" b="1" dirty="0">
              <a:latin typeface="微软雅黑" panose="020B0503020204020204" pitchFamily="34" charset="-122"/>
              <a:ea typeface="微软雅黑" panose="020B0503020204020204" pitchFamily="34" charset="-122"/>
            </a:endParaRPr>
          </a:p>
        </p:txBody>
      </p:sp>
      <p:sp>
        <p:nvSpPr>
          <p:cNvPr id="95278" name="文本框 63"/>
          <p:cNvSpPr txBox="1"/>
          <p:nvPr/>
        </p:nvSpPr>
        <p:spPr>
          <a:xfrm>
            <a:off x="2954338" y="5110163"/>
            <a:ext cx="909637" cy="254000"/>
          </a:xfrm>
          <a:prstGeom prst="rect">
            <a:avLst/>
          </a:prstGeom>
          <a:noFill/>
          <a:ln w="9525">
            <a:noFill/>
          </a:ln>
        </p:spPr>
        <p:txBody>
          <a:bodyPr wrap="none" anchor="t" anchorCtr="0">
            <a:spAutoFit/>
          </a:bodyPr>
          <a:lstStyle/>
          <a:p>
            <a:r>
              <a:rPr lang="en-US" altLang="zh-CN" sz="800" b="1" dirty="0">
                <a:latin typeface="微软雅黑" panose="020B0503020204020204" pitchFamily="34" charset="-122"/>
                <a:ea typeface="微软雅黑" panose="020B0503020204020204" pitchFamily="34" charset="-122"/>
              </a:rPr>
              <a:t>190,000</a:t>
            </a:r>
            <a:r>
              <a:rPr lang="zh-CN" altLang="en-US" sz="800" b="1" dirty="0">
                <a:latin typeface="微软雅黑" panose="020B0503020204020204" pitchFamily="34" charset="-122"/>
                <a:ea typeface="微软雅黑" panose="020B0503020204020204" pitchFamily="34" charset="-122"/>
              </a:rPr>
              <a:t>条</a:t>
            </a:r>
            <a:r>
              <a:rPr lang="en-US" altLang="zh-CN" sz="800" b="1" dirty="0">
                <a:latin typeface="微软雅黑" panose="020B0503020204020204" pitchFamily="34" charset="-122"/>
                <a:ea typeface="微软雅黑" panose="020B0503020204020204" pitchFamily="34" charset="-122"/>
              </a:rPr>
              <a:t>+</a:t>
            </a:r>
            <a:endParaRPr lang="zh-CN" altLang="en-US" sz="800" b="1" dirty="0">
              <a:latin typeface="微软雅黑" panose="020B0503020204020204" pitchFamily="34" charset="-122"/>
              <a:ea typeface="微软雅黑" panose="020B0503020204020204" pitchFamily="34" charset="-122"/>
            </a:endParaRPr>
          </a:p>
        </p:txBody>
      </p:sp>
      <p:sp>
        <p:nvSpPr>
          <p:cNvPr id="95279" name="文本框 64"/>
          <p:cNvSpPr txBox="1"/>
          <p:nvPr/>
        </p:nvSpPr>
        <p:spPr>
          <a:xfrm>
            <a:off x="1312863" y="4341813"/>
            <a:ext cx="1017587" cy="255587"/>
          </a:xfrm>
          <a:prstGeom prst="rect">
            <a:avLst/>
          </a:prstGeom>
          <a:noFill/>
          <a:ln w="9525">
            <a:noFill/>
          </a:ln>
        </p:spPr>
        <p:txBody>
          <a:bodyPr wrap="none" anchor="t" anchorCtr="0">
            <a:spAutoFit/>
          </a:bodyPr>
          <a:lstStyle/>
          <a:p>
            <a:r>
              <a:rPr lang="en-US" altLang="zh-CN" sz="800" b="1" dirty="0">
                <a:latin typeface="微软雅黑" panose="020B0503020204020204" pitchFamily="34" charset="-122"/>
                <a:ea typeface="微软雅黑" panose="020B0503020204020204" pitchFamily="34" charset="-122"/>
              </a:rPr>
              <a:t>7,000,000</a:t>
            </a:r>
            <a:r>
              <a:rPr lang="zh-CN" altLang="en-US" sz="800" b="1" dirty="0">
                <a:latin typeface="微软雅黑" panose="020B0503020204020204" pitchFamily="34" charset="-122"/>
                <a:ea typeface="微软雅黑" panose="020B0503020204020204" pitchFamily="34" charset="-122"/>
              </a:rPr>
              <a:t>条</a:t>
            </a:r>
            <a:r>
              <a:rPr lang="en-US" altLang="zh-CN" sz="800" b="1" dirty="0">
                <a:latin typeface="微软雅黑" panose="020B0503020204020204" pitchFamily="34" charset="-122"/>
                <a:ea typeface="微软雅黑" panose="020B0503020204020204" pitchFamily="34" charset="-122"/>
              </a:rPr>
              <a:t>+</a:t>
            </a:r>
            <a:endParaRPr lang="zh-CN" altLang="en-US" sz="800" b="1" dirty="0">
              <a:latin typeface="微软雅黑" panose="020B0503020204020204" pitchFamily="34" charset="-122"/>
              <a:ea typeface="微软雅黑" panose="020B0503020204020204" pitchFamily="34" charset="-122"/>
            </a:endParaRPr>
          </a:p>
        </p:txBody>
      </p:sp>
      <p:grpSp>
        <p:nvGrpSpPr>
          <p:cNvPr id="95280" name="组合 65"/>
          <p:cNvGrpSpPr>
            <a:grpSpLocks noChangeAspect="1"/>
          </p:cNvGrpSpPr>
          <p:nvPr/>
        </p:nvGrpSpPr>
        <p:grpSpPr>
          <a:xfrm>
            <a:off x="3816350" y="3802063"/>
            <a:ext cx="2992438" cy="1268412"/>
            <a:chOff x="7939790" y="4426470"/>
            <a:chExt cx="3768145" cy="1595695"/>
          </a:xfrm>
        </p:grpSpPr>
        <p:grpSp>
          <p:nvGrpSpPr>
            <p:cNvPr id="95281" name="组合 66"/>
            <p:cNvGrpSpPr/>
            <p:nvPr/>
          </p:nvGrpSpPr>
          <p:grpSpPr>
            <a:xfrm>
              <a:off x="8910689" y="4426470"/>
              <a:ext cx="1605543" cy="1595695"/>
              <a:chOff x="8838262" y="3661790"/>
              <a:chExt cx="1605543" cy="1595695"/>
            </a:xfrm>
          </p:grpSpPr>
          <p:sp>
            <p:nvSpPr>
              <p:cNvPr id="75" name="泪珠形 74"/>
              <p:cNvSpPr>
                <a:spLocks noChangeAspect="1"/>
              </p:cNvSpPr>
              <p:nvPr/>
            </p:nvSpPr>
            <p:spPr>
              <a:xfrm>
                <a:off x="8838884" y="4508567"/>
                <a:ext cx="749632" cy="748918"/>
              </a:xfrm>
              <a:prstGeom prst="teardrop">
                <a:avLst/>
              </a:prstGeom>
              <a:solidFill>
                <a:srgbClr val="1F86DD"/>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9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函件</a:t>
                </a:r>
                <a:endParaRPr kumimoji="0" lang="zh-CN" altLang="en-US" sz="9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6" name="泪珠形 75"/>
              <p:cNvSpPr>
                <a:spLocks noChangeAspect="1"/>
              </p:cNvSpPr>
              <p:nvPr/>
            </p:nvSpPr>
            <p:spPr>
              <a:xfrm rot="5400000">
                <a:off x="8845238" y="3661434"/>
                <a:ext cx="748918" cy="749630"/>
              </a:xfrm>
              <a:prstGeom prst="teardrop">
                <a:avLst/>
              </a:prstGeom>
              <a:solidFill>
                <a:srgbClr val="945200"/>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7" name="泪珠形 76"/>
              <p:cNvSpPr>
                <a:spLocks noChangeAspect="1"/>
              </p:cNvSpPr>
              <p:nvPr/>
            </p:nvSpPr>
            <p:spPr>
              <a:xfrm rot="16200000">
                <a:off x="9680827" y="4508211"/>
                <a:ext cx="748918" cy="749630"/>
              </a:xfrm>
              <a:prstGeom prst="teardrop">
                <a:avLst/>
              </a:prstGeom>
              <a:solidFill>
                <a:schemeClr val="bg1">
                  <a:lumMod val="50000"/>
                </a:schemeClr>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8" name="泪珠形 77"/>
              <p:cNvSpPr>
                <a:spLocks noChangeAspect="1"/>
              </p:cNvSpPr>
              <p:nvPr/>
            </p:nvSpPr>
            <p:spPr>
              <a:xfrm rot="10800000">
                <a:off x="9694463" y="3661790"/>
                <a:ext cx="749632" cy="748918"/>
              </a:xfrm>
              <a:prstGeom prst="teardrop">
                <a:avLst/>
              </a:prstGeom>
              <a:solidFill>
                <a:schemeClr val="bg2">
                  <a:lumMod val="25000"/>
                </a:schemeClr>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sp>
          <p:nvSpPr>
            <p:cNvPr id="95286" name="文本框 67"/>
            <p:cNvSpPr txBox="1"/>
            <p:nvPr/>
          </p:nvSpPr>
          <p:spPr>
            <a:xfrm>
              <a:off x="9066027" y="4622398"/>
              <a:ext cx="523126" cy="465001"/>
            </a:xfrm>
            <a:prstGeom prst="rect">
              <a:avLst/>
            </a:prstGeom>
            <a:noFill/>
            <a:ln w="9525">
              <a:noFill/>
            </a:ln>
          </p:spPr>
          <p:txBody>
            <a:bodyPr wrap="none" anchor="t" anchorCtr="0">
              <a:spAutoFit/>
            </a:bodyPr>
            <a:lstStyle/>
            <a:p>
              <a:r>
                <a:rPr lang="zh-CN" altLang="en-US" sz="900" b="1" dirty="0">
                  <a:solidFill>
                    <a:schemeClr val="bg1"/>
                  </a:solidFill>
                  <a:latin typeface="微软雅黑" panose="020B0503020204020204" pitchFamily="34" charset="-122"/>
                  <a:ea typeface="微软雅黑" panose="020B0503020204020204" pitchFamily="34" charset="-122"/>
                </a:rPr>
                <a:t>业务</a:t>
              </a:r>
              <a:endParaRPr lang="en-US" altLang="zh-CN" sz="900" b="1" dirty="0">
                <a:solidFill>
                  <a:schemeClr val="bg1"/>
                </a:solidFill>
                <a:latin typeface="微软雅黑" panose="020B0503020204020204" pitchFamily="34" charset="-122"/>
                <a:ea typeface="微软雅黑" panose="020B0503020204020204" pitchFamily="34" charset="-122"/>
              </a:endParaRPr>
            </a:p>
            <a:p>
              <a:r>
                <a:rPr lang="zh-CN" altLang="en-US" sz="900" b="1" dirty="0">
                  <a:solidFill>
                    <a:schemeClr val="bg1"/>
                  </a:solidFill>
                  <a:latin typeface="微软雅黑" panose="020B0503020204020204" pitchFamily="34" charset="-122"/>
                  <a:ea typeface="微软雅黑" panose="020B0503020204020204" pitchFamily="34" charset="-122"/>
                </a:rPr>
                <a:t>分类</a:t>
              </a:r>
              <a:endParaRPr lang="zh-CN" altLang="en-US" sz="900" b="1" dirty="0">
                <a:solidFill>
                  <a:schemeClr val="bg1"/>
                </a:solidFill>
                <a:latin typeface="微软雅黑" panose="020B0503020204020204" pitchFamily="34" charset="-122"/>
                <a:ea typeface="微软雅黑" panose="020B0503020204020204" pitchFamily="34" charset="-122"/>
              </a:endParaRPr>
            </a:p>
          </p:txBody>
        </p:sp>
        <p:sp>
          <p:nvSpPr>
            <p:cNvPr id="95287" name="文本框 68"/>
            <p:cNvSpPr txBox="1"/>
            <p:nvPr/>
          </p:nvSpPr>
          <p:spPr>
            <a:xfrm>
              <a:off x="8223522" y="4853229"/>
              <a:ext cx="555417" cy="290625"/>
            </a:xfrm>
            <a:prstGeom prst="rect">
              <a:avLst/>
            </a:prstGeom>
            <a:noFill/>
            <a:ln w="9525">
              <a:noFill/>
            </a:ln>
          </p:spPr>
          <p:txBody>
            <a:bodyPr wrap="none" anchor="t" anchorCtr="0">
              <a:spAutoFit/>
            </a:bodyPr>
            <a:lstStyle/>
            <a:p>
              <a:r>
                <a:rPr lang="en-US" altLang="zh-CN" sz="900" b="1" dirty="0">
                  <a:latin typeface="微软雅黑" panose="020B0503020204020204" pitchFamily="34" charset="-122"/>
                  <a:ea typeface="微软雅黑" panose="020B0503020204020204" pitchFamily="34" charset="-122"/>
                </a:rPr>
                <a:t>21</a:t>
              </a:r>
              <a:r>
                <a:rPr lang="zh-CN" altLang="en-US" sz="900" b="1" dirty="0">
                  <a:latin typeface="微软雅黑" panose="020B0503020204020204" pitchFamily="34" charset="-122"/>
                  <a:ea typeface="微软雅黑" panose="020B0503020204020204" pitchFamily="34" charset="-122"/>
                </a:rPr>
                <a:t>项</a:t>
              </a:r>
              <a:endParaRPr lang="zh-CN" altLang="en-US" sz="900" b="1" dirty="0">
                <a:latin typeface="微软雅黑" panose="020B0503020204020204" pitchFamily="34" charset="-122"/>
                <a:ea typeface="微软雅黑" panose="020B0503020204020204" pitchFamily="34" charset="-122"/>
              </a:endParaRPr>
            </a:p>
          </p:txBody>
        </p:sp>
        <p:sp>
          <p:nvSpPr>
            <p:cNvPr id="95288" name="文本框 69"/>
            <p:cNvSpPr txBox="1"/>
            <p:nvPr/>
          </p:nvSpPr>
          <p:spPr>
            <a:xfrm>
              <a:off x="7939790" y="5647765"/>
              <a:ext cx="975211" cy="290625"/>
            </a:xfrm>
            <a:prstGeom prst="rect">
              <a:avLst/>
            </a:prstGeom>
            <a:noFill/>
            <a:ln w="9525">
              <a:noFill/>
            </a:ln>
          </p:spPr>
          <p:txBody>
            <a:bodyPr wrap="none" anchor="t" anchorCtr="0">
              <a:spAutoFit/>
            </a:bodyPr>
            <a:lstStyle/>
            <a:p>
              <a:r>
                <a:rPr lang="en-US" altLang="zh-CN" sz="900" b="1" dirty="0">
                  <a:latin typeface="微软雅黑" panose="020B0503020204020204" pitchFamily="34" charset="-122"/>
                  <a:ea typeface="微软雅黑" panose="020B0503020204020204" pitchFamily="34" charset="-122"/>
                </a:rPr>
                <a:t>22,000</a:t>
              </a:r>
              <a:r>
                <a:rPr lang="zh-CN" altLang="en-US" sz="900" b="1" dirty="0">
                  <a:latin typeface="微软雅黑" panose="020B0503020204020204" pitchFamily="34" charset="-122"/>
                  <a:ea typeface="微软雅黑" panose="020B0503020204020204" pitchFamily="34" charset="-122"/>
                </a:rPr>
                <a:t>封</a:t>
              </a:r>
              <a:r>
                <a:rPr lang="en-US" altLang="zh-CN" sz="900" b="1" dirty="0">
                  <a:latin typeface="微软雅黑" panose="020B0503020204020204" pitchFamily="34" charset="-122"/>
                  <a:ea typeface="微软雅黑" panose="020B0503020204020204" pitchFamily="34" charset="-122"/>
                </a:rPr>
                <a:t>+</a:t>
              </a:r>
              <a:endParaRPr lang="zh-CN" altLang="en-US" sz="900" b="1" dirty="0">
                <a:latin typeface="微软雅黑" panose="020B0503020204020204" pitchFamily="34" charset="-122"/>
                <a:ea typeface="微软雅黑" panose="020B0503020204020204" pitchFamily="34" charset="-122"/>
              </a:endParaRPr>
            </a:p>
          </p:txBody>
        </p:sp>
        <p:sp>
          <p:nvSpPr>
            <p:cNvPr id="95289" name="文本框 70"/>
            <p:cNvSpPr txBox="1"/>
            <p:nvPr/>
          </p:nvSpPr>
          <p:spPr>
            <a:xfrm>
              <a:off x="9881055" y="5416933"/>
              <a:ext cx="523126" cy="465001"/>
            </a:xfrm>
            <a:prstGeom prst="rect">
              <a:avLst/>
            </a:prstGeom>
            <a:noFill/>
            <a:ln w="9525">
              <a:noFill/>
            </a:ln>
          </p:spPr>
          <p:txBody>
            <a:bodyPr wrap="none" anchor="t" anchorCtr="0">
              <a:spAutoFit/>
            </a:bodyPr>
            <a:lstStyle/>
            <a:p>
              <a:r>
                <a:rPr lang="zh-CN" altLang="en-US" sz="900" b="1" dirty="0">
                  <a:solidFill>
                    <a:schemeClr val="bg1"/>
                  </a:solidFill>
                  <a:latin typeface="微软雅黑" panose="020B0503020204020204" pitchFamily="34" charset="-122"/>
                  <a:ea typeface="微软雅黑" panose="020B0503020204020204" pitchFamily="34" charset="-122"/>
                </a:rPr>
                <a:t>函件</a:t>
              </a:r>
              <a:endParaRPr lang="en-US" altLang="zh-CN" sz="900" b="1" dirty="0">
                <a:solidFill>
                  <a:schemeClr val="bg1"/>
                </a:solidFill>
                <a:latin typeface="微软雅黑" panose="020B0503020204020204" pitchFamily="34" charset="-122"/>
                <a:ea typeface="微软雅黑" panose="020B0503020204020204" pitchFamily="34" charset="-122"/>
              </a:endParaRPr>
            </a:p>
            <a:p>
              <a:r>
                <a:rPr lang="zh-CN" altLang="en-US" sz="900" b="1" dirty="0">
                  <a:solidFill>
                    <a:schemeClr val="bg1"/>
                  </a:solidFill>
                  <a:latin typeface="微软雅黑" panose="020B0503020204020204" pitchFamily="34" charset="-122"/>
                  <a:ea typeface="微软雅黑" panose="020B0503020204020204" pitchFamily="34" charset="-122"/>
                </a:rPr>
                <a:t>问题</a:t>
              </a:r>
              <a:endParaRPr lang="en-US" altLang="zh-CN" sz="900" b="1" dirty="0">
                <a:solidFill>
                  <a:schemeClr val="bg1"/>
                </a:solidFill>
                <a:latin typeface="微软雅黑" panose="020B0503020204020204" pitchFamily="34" charset="-122"/>
                <a:ea typeface="微软雅黑" panose="020B0503020204020204" pitchFamily="34" charset="-122"/>
              </a:endParaRPr>
            </a:p>
          </p:txBody>
        </p:sp>
        <p:sp>
          <p:nvSpPr>
            <p:cNvPr id="95290" name="文本框 71"/>
            <p:cNvSpPr txBox="1"/>
            <p:nvPr/>
          </p:nvSpPr>
          <p:spPr>
            <a:xfrm>
              <a:off x="10617332" y="5647765"/>
              <a:ext cx="1064013" cy="290625"/>
            </a:xfrm>
            <a:prstGeom prst="rect">
              <a:avLst/>
            </a:prstGeom>
            <a:noFill/>
            <a:ln w="9525">
              <a:noFill/>
            </a:ln>
          </p:spPr>
          <p:txBody>
            <a:bodyPr wrap="none" anchor="t" anchorCtr="0">
              <a:spAutoFit/>
            </a:bodyPr>
            <a:lstStyle/>
            <a:p>
              <a:r>
                <a:rPr lang="en-US" altLang="zh-CN" sz="900" b="1" dirty="0">
                  <a:latin typeface="微软雅黑" panose="020B0503020204020204" pitchFamily="34" charset="-122"/>
                  <a:ea typeface="微软雅黑" panose="020B0503020204020204" pitchFamily="34" charset="-122"/>
                </a:rPr>
                <a:t>160,000</a:t>
              </a:r>
              <a:r>
                <a:rPr lang="zh-CN" altLang="en-US" sz="900" b="1" dirty="0">
                  <a:latin typeface="微软雅黑" panose="020B0503020204020204" pitchFamily="34" charset="-122"/>
                  <a:ea typeface="微软雅黑" panose="020B0503020204020204" pitchFamily="34" charset="-122"/>
                </a:rPr>
                <a:t>条</a:t>
              </a:r>
              <a:r>
                <a:rPr lang="en-US" altLang="zh-CN" sz="900" b="1" dirty="0">
                  <a:latin typeface="微软雅黑" panose="020B0503020204020204" pitchFamily="34" charset="-122"/>
                  <a:ea typeface="微软雅黑" panose="020B0503020204020204" pitchFamily="34" charset="-122"/>
                </a:rPr>
                <a:t>+</a:t>
              </a:r>
              <a:endParaRPr lang="zh-CN" altLang="en-US" sz="900" b="1" dirty="0">
                <a:latin typeface="微软雅黑" panose="020B0503020204020204" pitchFamily="34" charset="-122"/>
                <a:ea typeface="微软雅黑" panose="020B0503020204020204" pitchFamily="34" charset="-122"/>
              </a:endParaRPr>
            </a:p>
          </p:txBody>
        </p:sp>
        <p:sp>
          <p:nvSpPr>
            <p:cNvPr id="95291" name="文本框 72"/>
            <p:cNvSpPr txBox="1"/>
            <p:nvPr/>
          </p:nvSpPr>
          <p:spPr>
            <a:xfrm>
              <a:off x="9895610" y="4622398"/>
              <a:ext cx="523126" cy="465001"/>
            </a:xfrm>
            <a:prstGeom prst="rect">
              <a:avLst/>
            </a:prstGeom>
            <a:noFill/>
            <a:ln w="9525">
              <a:noFill/>
            </a:ln>
          </p:spPr>
          <p:txBody>
            <a:bodyPr wrap="none" anchor="t" anchorCtr="0">
              <a:spAutoFit/>
            </a:bodyPr>
            <a:lstStyle/>
            <a:p>
              <a:r>
                <a:rPr lang="zh-CN" altLang="en-US" sz="900" b="1" dirty="0">
                  <a:solidFill>
                    <a:schemeClr val="bg1"/>
                  </a:solidFill>
                  <a:latin typeface="微软雅黑" panose="020B0503020204020204" pitchFamily="34" charset="-122"/>
                  <a:ea typeface="微软雅黑" panose="020B0503020204020204" pitchFamily="34" charset="-122"/>
                </a:rPr>
                <a:t>函件</a:t>
              </a:r>
              <a:endParaRPr lang="en-US" altLang="zh-CN" sz="900" b="1" dirty="0">
                <a:solidFill>
                  <a:schemeClr val="bg1"/>
                </a:solidFill>
                <a:latin typeface="微软雅黑" panose="020B0503020204020204" pitchFamily="34" charset="-122"/>
                <a:ea typeface="微软雅黑" panose="020B0503020204020204" pitchFamily="34" charset="-122"/>
              </a:endParaRPr>
            </a:p>
            <a:p>
              <a:r>
                <a:rPr lang="zh-CN" altLang="en-US" sz="900" b="1" dirty="0">
                  <a:solidFill>
                    <a:schemeClr val="bg1"/>
                  </a:solidFill>
                  <a:latin typeface="微软雅黑" panose="020B0503020204020204" pitchFamily="34" charset="-122"/>
                  <a:ea typeface="微软雅黑" panose="020B0503020204020204" pitchFamily="34" charset="-122"/>
                </a:rPr>
                <a:t>类别</a:t>
              </a:r>
              <a:endParaRPr lang="en-US" altLang="zh-CN" sz="900" b="1" dirty="0">
                <a:solidFill>
                  <a:schemeClr val="bg1"/>
                </a:solidFill>
                <a:latin typeface="微软雅黑" panose="020B0503020204020204" pitchFamily="34" charset="-122"/>
                <a:ea typeface="微软雅黑" panose="020B0503020204020204" pitchFamily="34" charset="-122"/>
              </a:endParaRPr>
            </a:p>
          </p:txBody>
        </p:sp>
        <p:sp>
          <p:nvSpPr>
            <p:cNvPr id="95292" name="文本框 73"/>
            <p:cNvSpPr txBox="1"/>
            <p:nvPr/>
          </p:nvSpPr>
          <p:spPr>
            <a:xfrm>
              <a:off x="10603558" y="4426470"/>
              <a:ext cx="1104377" cy="813752"/>
            </a:xfrm>
            <a:prstGeom prst="rect">
              <a:avLst/>
            </a:prstGeom>
            <a:noFill/>
            <a:ln w="9525">
              <a:noFill/>
            </a:ln>
          </p:spPr>
          <p:txBody>
            <a:bodyPr wrap="none" anchor="t" anchorCtr="0">
              <a:spAutoFit/>
            </a:bodyPr>
            <a:lstStyle/>
            <a:p>
              <a:r>
                <a:rPr lang="zh-CN" altLang="en-US" sz="900" b="1" dirty="0">
                  <a:latin typeface="微软雅黑" panose="020B0503020204020204" pitchFamily="34" charset="-122"/>
                  <a:ea typeface="微软雅黑" panose="020B0503020204020204" pitchFamily="34" charset="-122"/>
                </a:rPr>
                <a:t>日常监管</a:t>
              </a:r>
              <a:endParaRPr lang="en-US" altLang="zh-CN" sz="900" b="1" dirty="0">
                <a:latin typeface="微软雅黑" panose="020B0503020204020204" pitchFamily="34" charset="-122"/>
                <a:ea typeface="微软雅黑" panose="020B0503020204020204" pitchFamily="34" charset="-122"/>
              </a:endParaRPr>
            </a:p>
            <a:p>
              <a:r>
                <a:rPr lang="zh-CN" altLang="en-US" sz="900" b="1" dirty="0">
                  <a:latin typeface="微软雅黑" panose="020B0503020204020204" pitchFamily="34" charset="-122"/>
                  <a:ea typeface="微软雅黑" panose="020B0503020204020204" pitchFamily="34" charset="-122"/>
                </a:rPr>
                <a:t>再融资</a:t>
              </a:r>
              <a:endParaRPr lang="en-US" altLang="zh-CN" sz="900" b="1" dirty="0">
                <a:latin typeface="微软雅黑" panose="020B0503020204020204" pitchFamily="34" charset="-122"/>
                <a:ea typeface="微软雅黑" panose="020B0503020204020204" pitchFamily="34" charset="-122"/>
              </a:endParaRPr>
            </a:p>
            <a:p>
              <a:r>
                <a:rPr lang="zh-CN" altLang="en-US" sz="900" b="1" dirty="0">
                  <a:latin typeface="微软雅黑" panose="020B0503020204020204" pitchFamily="34" charset="-122"/>
                  <a:ea typeface="微软雅黑" panose="020B0503020204020204" pitchFamily="34" charset="-122"/>
                </a:rPr>
                <a:t>重大资产重组</a:t>
              </a:r>
              <a:endParaRPr lang="en-US" altLang="zh-CN" sz="900" b="1" dirty="0">
                <a:latin typeface="微软雅黑" panose="020B0503020204020204" pitchFamily="34" charset="-122"/>
                <a:ea typeface="微软雅黑" panose="020B0503020204020204" pitchFamily="34" charset="-122"/>
              </a:endParaRPr>
            </a:p>
            <a:p>
              <a:r>
                <a:rPr lang="zh-CN" altLang="en-US" sz="900" b="1" dirty="0">
                  <a:latin typeface="微软雅黑" panose="020B0503020204020204" pitchFamily="34" charset="-122"/>
                  <a:ea typeface="微软雅黑" panose="020B0503020204020204" pitchFamily="34" charset="-122"/>
                </a:rPr>
                <a:t>债券</a:t>
              </a:r>
              <a:endParaRPr lang="zh-CN" altLang="en-US" sz="900" b="1" dirty="0">
                <a:latin typeface="微软雅黑" panose="020B0503020204020204" pitchFamily="34" charset="-122"/>
                <a:ea typeface="微软雅黑" panose="020B0503020204020204" pitchFamily="34" charset="-122"/>
              </a:endParaRPr>
            </a:p>
          </p:txBody>
        </p:sp>
      </p:grpSp>
      <p:grpSp>
        <p:nvGrpSpPr>
          <p:cNvPr id="95293" name="组合 91"/>
          <p:cNvGrpSpPr/>
          <p:nvPr/>
        </p:nvGrpSpPr>
        <p:grpSpPr>
          <a:xfrm>
            <a:off x="6797675" y="3608388"/>
            <a:ext cx="2652713" cy="1668462"/>
            <a:chOff x="7974629" y="4172607"/>
            <a:chExt cx="3504000" cy="2468193"/>
          </a:xfrm>
        </p:grpSpPr>
        <p:grpSp>
          <p:nvGrpSpPr>
            <p:cNvPr id="95294" name="Group 3"/>
            <p:cNvGrpSpPr/>
            <p:nvPr/>
          </p:nvGrpSpPr>
          <p:grpSpPr>
            <a:xfrm>
              <a:off x="8153202" y="4361067"/>
              <a:ext cx="631497" cy="1856872"/>
              <a:chOff x="1802741" y="2042460"/>
              <a:chExt cx="829215" cy="3800571"/>
            </a:xfrm>
          </p:grpSpPr>
          <p:sp>
            <p:nvSpPr>
              <p:cNvPr id="123" name="Freeform 5"/>
              <p:cNvSpPr/>
              <p:nvPr/>
            </p:nvSpPr>
            <p:spPr bwMode="auto">
              <a:xfrm>
                <a:off x="2047365" y="2041261"/>
                <a:ext cx="338680" cy="3268529"/>
              </a:xfrm>
              <a:custGeom>
                <a:avLst/>
                <a:gdLst>
                  <a:gd name="T0" fmla="*/ 0 w 89"/>
                  <a:gd name="T1" fmla="*/ 41 h 864"/>
                  <a:gd name="T2" fmla="*/ 0 w 89"/>
                  <a:gd name="T3" fmla="*/ 41 h 864"/>
                  <a:gd name="T4" fmla="*/ 44 w 89"/>
                  <a:gd name="T5" fmla="*/ 0 h 864"/>
                  <a:gd name="T6" fmla="*/ 89 w 89"/>
                  <a:gd name="T7" fmla="*/ 41 h 864"/>
                  <a:gd name="T8" fmla="*/ 89 w 89"/>
                  <a:gd name="T9" fmla="*/ 41 h 864"/>
                  <a:gd name="T10" fmla="*/ 89 w 89"/>
                  <a:gd name="T11" fmla="*/ 864 h 864"/>
                  <a:gd name="T12" fmla="*/ 0 w 89"/>
                  <a:gd name="T13" fmla="*/ 864 h 864"/>
                  <a:gd name="T14" fmla="*/ 0 w 89"/>
                  <a:gd name="T15" fmla="*/ 45 h 864"/>
                  <a:gd name="T16" fmla="*/ 0 w 89"/>
                  <a:gd name="T17" fmla="*/ 41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864">
                    <a:moveTo>
                      <a:pt x="0" y="41"/>
                    </a:moveTo>
                    <a:cubicBezTo>
                      <a:pt x="0" y="41"/>
                      <a:pt x="0" y="41"/>
                      <a:pt x="0" y="41"/>
                    </a:cubicBezTo>
                    <a:cubicBezTo>
                      <a:pt x="2" y="18"/>
                      <a:pt x="21" y="0"/>
                      <a:pt x="44" y="0"/>
                    </a:cubicBezTo>
                    <a:cubicBezTo>
                      <a:pt x="68" y="0"/>
                      <a:pt x="87" y="18"/>
                      <a:pt x="89" y="41"/>
                    </a:cubicBezTo>
                    <a:cubicBezTo>
                      <a:pt x="89" y="41"/>
                      <a:pt x="89" y="41"/>
                      <a:pt x="89" y="41"/>
                    </a:cubicBezTo>
                    <a:cubicBezTo>
                      <a:pt x="89" y="864"/>
                      <a:pt x="89" y="864"/>
                      <a:pt x="89" y="864"/>
                    </a:cubicBezTo>
                    <a:cubicBezTo>
                      <a:pt x="0" y="864"/>
                      <a:pt x="0" y="864"/>
                      <a:pt x="0" y="864"/>
                    </a:cubicBezTo>
                    <a:cubicBezTo>
                      <a:pt x="0" y="45"/>
                      <a:pt x="0" y="45"/>
                      <a:pt x="0" y="45"/>
                    </a:cubicBezTo>
                    <a:lnTo>
                      <a:pt x="0" y="41"/>
                    </a:lnTo>
                    <a:close/>
                  </a:path>
                </a:pathLst>
              </a:custGeom>
              <a:solidFill>
                <a:sysClr val="window" lastClr="FFFFFF">
                  <a:lumMod val="85000"/>
                </a:sysClr>
              </a:solidFill>
              <a:ln w="4" cap="flat">
                <a:noFill/>
                <a:prstDash val="solid"/>
                <a:miter lim="800000"/>
              </a:ln>
            </p:spPr>
            <p:txBody>
              <a:bodyPr lIns="128580" tIns="64290" rIns="128580" bIns="6429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solidFill>
                    <a:prstClr val="black"/>
                  </a:solidFill>
                  <a:effectLst/>
                  <a:uLnTx/>
                  <a:uFillTx/>
                  <a:latin typeface="思源黑体 CN Light" pitchFamily="34" charset="-122"/>
                  <a:ea typeface="思源黑体 CN Light" pitchFamily="34" charset="-122"/>
                  <a:cs typeface="Open Sans Light" pitchFamily="34" charset="0"/>
                  <a:sym typeface="Times New Roman" panose="02020603050405020304" pitchFamily="18" charset="0"/>
                </a:endParaRPr>
              </a:p>
            </p:txBody>
          </p:sp>
          <p:sp>
            <p:nvSpPr>
              <p:cNvPr id="124" name="Oval 6"/>
              <p:cNvSpPr>
                <a:spLocks noChangeArrowheads="1"/>
              </p:cNvSpPr>
              <p:nvPr/>
            </p:nvSpPr>
            <p:spPr bwMode="auto">
              <a:xfrm>
                <a:off x="1802306" y="5021390"/>
                <a:ext cx="828799" cy="821937"/>
              </a:xfrm>
              <a:prstGeom prst="ellipse">
                <a:avLst/>
              </a:prstGeom>
              <a:solidFill>
                <a:sysClr val="window" lastClr="FFFFFF">
                  <a:lumMod val="85000"/>
                </a:sysClr>
              </a:solidFill>
              <a:ln w="4" cap="flat">
                <a:noFill/>
                <a:prstDash val="solid"/>
                <a:miter lim="800000"/>
              </a:ln>
            </p:spPr>
            <p:txBody>
              <a:bodyPr lIns="128580" tIns="64290" rIns="128580" bIns="6429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solidFill>
                    <a:prstClr val="black"/>
                  </a:solidFill>
                  <a:effectLst/>
                  <a:uLnTx/>
                  <a:uFillTx/>
                  <a:latin typeface="思源黑体 CN Light" pitchFamily="34" charset="-122"/>
                  <a:ea typeface="思源黑体 CN Light" pitchFamily="34" charset="-122"/>
                  <a:cs typeface="Open Sans Light" pitchFamily="34" charset="0"/>
                  <a:sym typeface="Times New Roman" panose="02020603050405020304" pitchFamily="18" charset="0"/>
                </a:endParaRPr>
              </a:p>
            </p:txBody>
          </p:sp>
        </p:grpSp>
        <p:grpSp>
          <p:nvGrpSpPr>
            <p:cNvPr id="95297" name="Group 5"/>
            <p:cNvGrpSpPr/>
            <p:nvPr/>
          </p:nvGrpSpPr>
          <p:grpSpPr>
            <a:xfrm>
              <a:off x="8988493" y="4361067"/>
              <a:ext cx="631497" cy="1856871"/>
              <a:chOff x="2899558" y="2042460"/>
              <a:chExt cx="829215" cy="3800571"/>
            </a:xfrm>
          </p:grpSpPr>
          <p:sp>
            <p:nvSpPr>
              <p:cNvPr id="121" name="Freeform 5"/>
              <p:cNvSpPr/>
              <p:nvPr/>
            </p:nvSpPr>
            <p:spPr bwMode="auto">
              <a:xfrm>
                <a:off x="3143254" y="2041261"/>
                <a:ext cx="341432" cy="3268532"/>
              </a:xfrm>
              <a:custGeom>
                <a:avLst/>
                <a:gdLst>
                  <a:gd name="T0" fmla="*/ 0 w 89"/>
                  <a:gd name="T1" fmla="*/ 41 h 864"/>
                  <a:gd name="T2" fmla="*/ 0 w 89"/>
                  <a:gd name="T3" fmla="*/ 41 h 864"/>
                  <a:gd name="T4" fmla="*/ 44 w 89"/>
                  <a:gd name="T5" fmla="*/ 0 h 864"/>
                  <a:gd name="T6" fmla="*/ 89 w 89"/>
                  <a:gd name="T7" fmla="*/ 41 h 864"/>
                  <a:gd name="T8" fmla="*/ 89 w 89"/>
                  <a:gd name="T9" fmla="*/ 41 h 864"/>
                  <a:gd name="T10" fmla="*/ 89 w 89"/>
                  <a:gd name="T11" fmla="*/ 864 h 864"/>
                  <a:gd name="T12" fmla="*/ 0 w 89"/>
                  <a:gd name="T13" fmla="*/ 864 h 864"/>
                  <a:gd name="T14" fmla="*/ 0 w 89"/>
                  <a:gd name="T15" fmla="*/ 45 h 864"/>
                  <a:gd name="T16" fmla="*/ 0 w 89"/>
                  <a:gd name="T17" fmla="*/ 41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864">
                    <a:moveTo>
                      <a:pt x="0" y="41"/>
                    </a:moveTo>
                    <a:cubicBezTo>
                      <a:pt x="0" y="41"/>
                      <a:pt x="0" y="41"/>
                      <a:pt x="0" y="41"/>
                    </a:cubicBezTo>
                    <a:cubicBezTo>
                      <a:pt x="2" y="18"/>
                      <a:pt x="21" y="0"/>
                      <a:pt x="44" y="0"/>
                    </a:cubicBezTo>
                    <a:cubicBezTo>
                      <a:pt x="68" y="0"/>
                      <a:pt x="87" y="18"/>
                      <a:pt x="89" y="41"/>
                    </a:cubicBezTo>
                    <a:cubicBezTo>
                      <a:pt x="89" y="41"/>
                      <a:pt x="89" y="41"/>
                      <a:pt x="89" y="41"/>
                    </a:cubicBezTo>
                    <a:cubicBezTo>
                      <a:pt x="89" y="864"/>
                      <a:pt x="89" y="864"/>
                      <a:pt x="89" y="864"/>
                    </a:cubicBezTo>
                    <a:cubicBezTo>
                      <a:pt x="0" y="864"/>
                      <a:pt x="0" y="864"/>
                      <a:pt x="0" y="864"/>
                    </a:cubicBezTo>
                    <a:cubicBezTo>
                      <a:pt x="0" y="45"/>
                      <a:pt x="0" y="45"/>
                      <a:pt x="0" y="45"/>
                    </a:cubicBezTo>
                    <a:lnTo>
                      <a:pt x="0" y="41"/>
                    </a:lnTo>
                    <a:close/>
                  </a:path>
                </a:pathLst>
              </a:custGeom>
              <a:solidFill>
                <a:sysClr val="window" lastClr="FFFFFF">
                  <a:lumMod val="85000"/>
                </a:sysClr>
              </a:solidFill>
              <a:ln w="4" cap="flat">
                <a:noFill/>
                <a:prstDash val="solid"/>
                <a:miter lim="800000"/>
              </a:ln>
            </p:spPr>
            <p:txBody>
              <a:bodyPr lIns="128580" tIns="64290" rIns="128580" bIns="6429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solidFill>
                    <a:prstClr val="black"/>
                  </a:solidFill>
                  <a:effectLst/>
                  <a:uLnTx/>
                  <a:uFillTx/>
                  <a:latin typeface="思源黑体 CN Light" pitchFamily="34" charset="-122"/>
                  <a:ea typeface="思源黑体 CN Light" pitchFamily="34" charset="-122"/>
                  <a:cs typeface="Open Sans Light" pitchFamily="34" charset="0"/>
                  <a:sym typeface="Times New Roman" panose="02020603050405020304" pitchFamily="18" charset="0"/>
                </a:endParaRPr>
              </a:p>
            </p:txBody>
          </p:sp>
          <p:sp>
            <p:nvSpPr>
              <p:cNvPr id="122" name="Oval 6"/>
              <p:cNvSpPr>
                <a:spLocks noChangeArrowheads="1"/>
              </p:cNvSpPr>
              <p:nvPr/>
            </p:nvSpPr>
            <p:spPr bwMode="auto">
              <a:xfrm>
                <a:off x="2898195" y="5021393"/>
                <a:ext cx="831553" cy="821938"/>
              </a:xfrm>
              <a:prstGeom prst="ellipse">
                <a:avLst/>
              </a:prstGeom>
              <a:solidFill>
                <a:sysClr val="window" lastClr="FFFFFF">
                  <a:lumMod val="85000"/>
                </a:sysClr>
              </a:solidFill>
              <a:ln w="4" cap="flat">
                <a:noFill/>
                <a:prstDash val="solid"/>
                <a:miter lim="800000"/>
              </a:ln>
            </p:spPr>
            <p:txBody>
              <a:bodyPr lIns="128580" tIns="64290" rIns="128580" bIns="6429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solidFill>
                    <a:prstClr val="black"/>
                  </a:solidFill>
                  <a:effectLst/>
                  <a:uLnTx/>
                  <a:uFillTx/>
                  <a:latin typeface="思源黑体 CN Light" pitchFamily="34" charset="-122"/>
                  <a:ea typeface="思源黑体 CN Light" pitchFamily="34" charset="-122"/>
                  <a:cs typeface="Open Sans Light" pitchFamily="34" charset="0"/>
                  <a:sym typeface="Times New Roman" panose="02020603050405020304" pitchFamily="18" charset="0"/>
                </a:endParaRPr>
              </a:p>
            </p:txBody>
          </p:sp>
        </p:grpSp>
        <p:grpSp>
          <p:nvGrpSpPr>
            <p:cNvPr id="95300" name="Group 31"/>
            <p:cNvGrpSpPr/>
            <p:nvPr/>
          </p:nvGrpSpPr>
          <p:grpSpPr>
            <a:xfrm>
              <a:off x="9835276" y="4992413"/>
              <a:ext cx="631497" cy="1225525"/>
              <a:chOff x="4055006" y="2042460"/>
              <a:chExt cx="829215" cy="3800571"/>
            </a:xfrm>
          </p:grpSpPr>
          <p:sp>
            <p:nvSpPr>
              <p:cNvPr id="119" name="Freeform 5"/>
              <p:cNvSpPr/>
              <p:nvPr/>
            </p:nvSpPr>
            <p:spPr bwMode="auto">
              <a:xfrm>
                <a:off x="4299207" y="2041818"/>
                <a:ext cx="338680" cy="3270015"/>
              </a:xfrm>
              <a:custGeom>
                <a:avLst/>
                <a:gdLst>
                  <a:gd name="T0" fmla="*/ 0 w 89"/>
                  <a:gd name="T1" fmla="*/ 41 h 864"/>
                  <a:gd name="T2" fmla="*/ 0 w 89"/>
                  <a:gd name="T3" fmla="*/ 41 h 864"/>
                  <a:gd name="T4" fmla="*/ 44 w 89"/>
                  <a:gd name="T5" fmla="*/ 0 h 864"/>
                  <a:gd name="T6" fmla="*/ 89 w 89"/>
                  <a:gd name="T7" fmla="*/ 41 h 864"/>
                  <a:gd name="T8" fmla="*/ 89 w 89"/>
                  <a:gd name="T9" fmla="*/ 41 h 864"/>
                  <a:gd name="T10" fmla="*/ 89 w 89"/>
                  <a:gd name="T11" fmla="*/ 864 h 864"/>
                  <a:gd name="T12" fmla="*/ 0 w 89"/>
                  <a:gd name="T13" fmla="*/ 864 h 864"/>
                  <a:gd name="T14" fmla="*/ 0 w 89"/>
                  <a:gd name="T15" fmla="*/ 45 h 864"/>
                  <a:gd name="T16" fmla="*/ 0 w 89"/>
                  <a:gd name="T17" fmla="*/ 41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864">
                    <a:moveTo>
                      <a:pt x="0" y="41"/>
                    </a:moveTo>
                    <a:cubicBezTo>
                      <a:pt x="0" y="41"/>
                      <a:pt x="0" y="41"/>
                      <a:pt x="0" y="41"/>
                    </a:cubicBezTo>
                    <a:cubicBezTo>
                      <a:pt x="2" y="18"/>
                      <a:pt x="21" y="0"/>
                      <a:pt x="44" y="0"/>
                    </a:cubicBezTo>
                    <a:cubicBezTo>
                      <a:pt x="68" y="0"/>
                      <a:pt x="87" y="18"/>
                      <a:pt x="89" y="41"/>
                    </a:cubicBezTo>
                    <a:cubicBezTo>
                      <a:pt x="89" y="41"/>
                      <a:pt x="89" y="41"/>
                      <a:pt x="89" y="41"/>
                    </a:cubicBezTo>
                    <a:cubicBezTo>
                      <a:pt x="89" y="864"/>
                      <a:pt x="89" y="864"/>
                      <a:pt x="89" y="864"/>
                    </a:cubicBezTo>
                    <a:cubicBezTo>
                      <a:pt x="0" y="864"/>
                      <a:pt x="0" y="864"/>
                      <a:pt x="0" y="864"/>
                    </a:cubicBezTo>
                    <a:cubicBezTo>
                      <a:pt x="0" y="45"/>
                      <a:pt x="0" y="45"/>
                      <a:pt x="0" y="45"/>
                    </a:cubicBezTo>
                    <a:lnTo>
                      <a:pt x="0" y="41"/>
                    </a:lnTo>
                    <a:close/>
                  </a:path>
                </a:pathLst>
              </a:custGeom>
              <a:solidFill>
                <a:sysClr val="window" lastClr="FFFFFF">
                  <a:lumMod val="85000"/>
                </a:sysClr>
              </a:solidFill>
              <a:ln w="4" cap="flat">
                <a:noFill/>
                <a:prstDash val="solid"/>
                <a:miter lim="800000"/>
              </a:ln>
            </p:spPr>
            <p:txBody>
              <a:bodyPr lIns="128580" tIns="64290" rIns="128580" bIns="6429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solidFill>
                    <a:prstClr val="black"/>
                  </a:solidFill>
                  <a:effectLst/>
                  <a:uLnTx/>
                  <a:uFillTx/>
                  <a:latin typeface="思源黑体 CN Light" pitchFamily="34" charset="-122"/>
                  <a:ea typeface="思源黑体 CN Light" pitchFamily="34" charset="-122"/>
                  <a:cs typeface="Open Sans Light" pitchFamily="34" charset="0"/>
                  <a:sym typeface="Times New Roman" panose="02020603050405020304" pitchFamily="18" charset="0"/>
                </a:endParaRPr>
              </a:p>
            </p:txBody>
          </p:sp>
          <p:sp>
            <p:nvSpPr>
              <p:cNvPr id="120" name="Oval 6"/>
              <p:cNvSpPr>
                <a:spLocks noChangeArrowheads="1"/>
              </p:cNvSpPr>
              <p:nvPr/>
            </p:nvSpPr>
            <p:spPr bwMode="auto">
              <a:xfrm>
                <a:off x="4054147" y="5020518"/>
                <a:ext cx="828799" cy="822963"/>
              </a:xfrm>
              <a:prstGeom prst="ellipse">
                <a:avLst/>
              </a:prstGeom>
              <a:solidFill>
                <a:sysClr val="window" lastClr="FFFFFF">
                  <a:lumMod val="85000"/>
                </a:sysClr>
              </a:solidFill>
              <a:ln w="4" cap="flat">
                <a:noFill/>
                <a:prstDash val="solid"/>
                <a:miter lim="800000"/>
              </a:ln>
            </p:spPr>
            <p:txBody>
              <a:bodyPr lIns="128580" tIns="64290" rIns="128580" bIns="6429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solidFill>
                    <a:prstClr val="black"/>
                  </a:solidFill>
                  <a:effectLst/>
                  <a:uLnTx/>
                  <a:uFillTx/>
                  <a:latin typeface="思源黑体 CN Light" pitchFamily="34" charset="-122"/>
                  <a:ea typeface="思源黑体 CN Light" pitchFamily="34" charset="-122"/>
                  <a:cs typeface="Open Sans Light" pitchFamily="34" charset="0"/>
                  <a:sym typeface="Times New Roman" panose="02020603050405020304" pitchFamily="18" charset="0"/>
                </a:endParaRPr>
              </a:p>
            </p:txBody>
          </p:sp>
        </p:grpSp>
        <p:grpSp>
          <p:nvGrpSpPr>
            <p:cNvPr id="95303" name="Group 34"/>
            <p:cNvGrpSpPr/>
            <p:nvPr/>
          </p:nvGrpSpPr>
          <p:grpSpPr>
            <a:xfrm>
              <a:off x="10670567" y="4172607"/>
              <a:ext cx="631497" cy="2045332"/>
              <a:chOff x="5151823" y="2042460"/>
              <a:chExt cx="829215" cy="3800571"/>
            </a:xfrm>
          </p:grpSpPr>
          <p:sp>
            <p:nvSpPr>
              <p:cNvPr id="117" name="Freeform 5"/>
              <p:cNvSpPr/>
              <p:nvPr/>
            </p:nvSpPr>
            <p:spPr bwMode="auto">
              <a:xfrm>
                <a:off x="5397852" y="2042460"/>
                <a:ext cx="338678" cy="3268461"/>
              </a:xfrm>
              <a:custGeom>
                <a:avLst/>
                <a:gdLst>
                  <a:gd name="T0" fmla="*/ 0 w 89"/>
                  <a:gd name="T1" fmla="*/ 41 h 864"/>
                  <a:gd name="T2" fmla="*/ 0 w 89"/>
                  <a:gd name="T3" fmla="*/ 41 h 864"/>
                  <a:gd name="T4" fmla="*/ 44 w 89"/>
                  <a:gd name="T5" fmla="*/ 0 h 864"/>
                  <a:gd name="T6" fmla="*/ 89 w 89"/>
                  <a:gd name="T7" fmla="*/ 41 h 864"/>
                  <a:gd name="T8" fmla="*/ 89 w 89"/>
                  <a:gd name="T9" fmla="*/ 41 h 864"/>
                  <a:gd name="T10" fmla="*/ 89 w 89"/>
                  <a:gd name="T11" fmla="*/ 864 h 864"/>
                  <a:gd name="T12" fmla="*/ 0 w 89"/>
                  <a:gd name="T13" fmla="*/ 864 h 864"/>
                  <a:gd name="T14" fmla="*/ 0 w 89"/>
                  <a:gd name="T15" fmla="*/ 45 h 864"/>
                  <a:gd name="T16" fmla="*/ 0 w 89"/>
                  <a:gd name="T17" fmla="*/ 41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864">
                    <a:moveTo>
                      <a:pt x="0" y="41"/>
                    </a:moveTo>
                    <a:cubicBezTo>
                      <a:pt x="0" y="41"/>
                      <a:pt x="0" y="41"/>
                      <a:pt x="0" y="41"/>
                    </a:cubicBezTo>
                    <a:cubicBezTo>
                      <a:pt x="2" y="18"/>
                      <a:pt x="21" y="0"/>
                      <a:pt x="44" y="0"/>
                    </a:cubicBezTo>
                    <a:cubicBezTo>
                      <a:pt x="68" y="0"/>
                      <a:pt x="87" y="18"/>
                      <a:pt x="89" y="41"/>
                    </a:cubicBezTo>
                    <a:cubicBezTo>
                      <a:pt x="89" y="41"/>
                      <a:pt x="89" y="41"/>
                      <a:pt x="89" y="41"/>
                    </a:cubicBezTo>
                    <a:cubicBezTo>
                      <a:pt x="89" y="864"/>
                      <a:pt x="89" y="864"/>
                      <a:pt x="89" y="864"/>
                    </a:cubicBezTo>
                    <a:cubicBezTo>
                      <a:pt x="0" y="864"/>
                      <a:pt x="0" y="864"/>
                      <a:pt x="0" y="864"/>
                    </a:cubicBezTo>
                    <a:cubicBezTo>
                      <a:pt x="0" y="45"/>
                      <a:pt x="0" y="45"/>
                      <a:pt x="0" y="45"/>
                    </a:cubicBezTo>
                    <a:lnTo>
                      <a:pt x="0" y="41"/>
                    </a:lnTo>
                    <a:close/>
                  </a:path>
                </a:pathLst>
              </a:custGeom>
              <a:solidFill>
                <a:sysClr val="window" lastClr="FFFFFF">
                  <a:lumMod val="85000"/>
                </a:sysClr>
              </a:solidFill>
              <a:ln w="4" cap="flat">
                <a:noFill/>
                <a:prstDash val="solid"/>
                <a:miter lim="800000"/>
              </a:ln>
            </p:spPr>
            <p:txBody>
              <a:bodyPr lIns="128580" tIns="64290" rIns="128580" bIns="6429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solidFill>
                    <a:prstClr val="black"/>
                  </a:solidFill>
                  <a:effectLst/>
                  <a:uLnTx/>
                  <a:uFillTx/>
                  <a:latin typeface="思源黑体 CN Light" pitchFamily="34" charset="-122"/>
                  <a:ea typeface="思源黑体 CN Light" pitchFamily="34" charset="-122"/>
                  <a:cs typeface="Open Sans Light" pitchFamily="34" charset="0"/>
                  <a:sym typeface="Times New Roman" panose="02020603050405020304" pitchFamily="18" charset="0"/>
                </a:endParaRPr>
              </a:p>
            </p:txBody>
          </p:sp>
          <p:sp>
            <p:nvSpPr>
              <p:cNvPr id="118" name="Oval 6"/>
              <p:cNvSpPr>
                <a:spLocks noChangeArrowheads="1"/>
              </p:cNvSpPr>
              <p:nvPr/>
            </p:nvSpPr>
            <p:spPr bwMode="auto">
              <a:xfrm>
                <a:off x="5152791" y="5022912"/>
                <a:ext cx="828800" cy="820388"/>
              </a:xfrm>
              <a:prstGeom prst="ellipse">
                <a:avLst/>
              </a:prstGeom>
              <a:solidFill>
                <a:sysClr val="window" lastClr="FFFFFF">
                  <a:lumMod val="85000"/>
                </a:sysClr>
              </a:solidFill>
              <a:ln w="4" cap="flat">
                <a:noFill/>
                <a:prstDash val="solid"/>
                <a:miter lim="800000"/>
              </a:ln>
            </p:spPr>
            <p:txBody>
              <a:bodyPr lIns="128580" tIns="64290" rIns="128580" bIns="6429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solidFill>
                    <a:prstClr val="black"/>
                  </a:solidFill>
                  <a:effectLst/>
                  <a:uLnTx/>
                  <a:uFillTx/>
                  <a:latin typeface="思源黑体 CN Light" pitchFamily="34" charset="-122"/>
                  <a:ea typeface="思源黑体 CN Light" pitchFamily="34" charset="-122"/>
                  <a:cs typeface="Open Sans Light" pitchFamily="34" charset="0"/>
                  <a:sym typeface="Times New Roman" panose="02020603050405020304" pitchFamily="18" charset="0"/>
                </a:endParaRPr>
              </a:p>
            </p:txBody>
          </p:sp>
        </p:grpSp>
        <p:grpSp>
          <p:nvGrpSpPr>
            <p:cNvPr id="97" name="Group 2"/>
            <p:cNvGrpSpPr/>
            <p:nvPr/>
          </p:nvGrpSpPr>
          <p:grpSpPr>
            <a:xfrm>
              <a:off x="8153202" y="4670484"/>
              <a:ext cx="631497" cy="1547455"/>
              <a:chOff x="1802741" y="2967600"/>
              <a:chExt cx="829215" cy="2875431"/>
            </a:xfrm>
            <a:solidFill>
              <a:srgbClr val="945200"/>
            </a:solidFill>
          </p:grpSpPr>
          <p:sp>
            <p:nvSpPr>
              <p:cNvPr id="115" name="Rectangle 7"/>
              <p:cNvSpPr>
                <a:spLocks noChangeArrowheads="1"/>
              </p:cNvSpPr>
              <p:nvPr/>
            </p:nvSpPr>
            <p:spPr bwMode="auto">
              <a:xfrm>
                <a:off x="2047737" y="2967600"/>
                <a:ext cx="339225" cy="2341465"/>
              </a:xfrm>
              <a:prstGeom prst="rect">
                <a:avLst/>
              </a:prstGeom>
              <a:grpFill/>
              <a:ln w="4" cap="flat">
                <a:noFill/>
                <a:prstDash val="solid"/>
                <a:miter lim="800000"/>
              </a:ln>
            </p:spPr>
            <p:txBody>
              <a:bodyPr lIns="128580" tIns="64290" rIns="128580" bIns="6429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900" b="0" i="0" u="none" strike="noStrike" kern="1200" cap="none" spc="0" normalizeH="0" baseline="0" noProof="1">
                  <a:ln>
                    <a:noFill/>
                  </a:ln>
                  <a:solidFill>
                    <a:prstClr val="black"/>
                  </a:solidFill>
                  <a:effectLst/>
                  <a:uLnTx/>
                  <a:uFillTx/>
                  <a:latin typeface="思源黑体 CN Light" pitchFamily="34" charset="-122"/>
                  <a:ea typeface="思源黑体 CN Light" pitchFamily="34" charset="-122"/>
                  <a:cs typeface="Open Sans Light" pitchFamily="34" charset="0"/>
                  <a:sym typeface="Times New Roman" panose="02020603050405020304" pitchFamily="18" charset="0"/>
                </a:endParaRPr>
              </a:p>
            </p:txBody>
          </p:sp>
          <p:sp>
            <p:nvSpPr>
              <p:cNvPr id="116" name="Oval 8"/>
              <p:cNvSpPr>
                <a:spLocks noChangeArrowheads="1"/>
              </p:cNvSpPr>
              <p:nvPr/>
            </p:nvSpPr>
            <p:spPr bwMode="auto">
              <a:xfrm>
                <a:off x="1802741" y="5022192"/>
                <a:ext cx="829215" cy="820839"/>
              </a:xfrm>
              <a:prstGeom prst="ellipse">
                <a:avLst/>
              </a:prstGeom>
              <a:grpFill/>
              <a:ln w="4" cap="flat">
                <a:noFill/>
                <a:prstDash val="solid"/>
                <a:miter lim="800000"/>
              </a:ln>
            </p:spPr>
            <p:txBody>
              <a:bodyPr lIns="128580" tIns="64290" rIns="128580" bIns="6429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900" b="0" i="0" u="none" strike="noStrike" kern="1200" cap="none" spc="0" normalizeH="0" baseline="0" noProof="1">
                  <a:ln>
                    <a:noFill/>
                  </a:ln>
                  <a:solidFill>
                    <a:prstClr val="black"/>
                  </a:solidFill>
                  <a:effectLst/>
                  <a:uLnTx/>
                  <a:uFillTx/>
                  <a:latin typeface="思源黑体 CN Light" pitchFamily="34" charset="-122"/>
                  <a:ea typeface="思源黑体 CN Light" pitchFamily="34" charset="-122"/>
                  <a:cs typeface="Open Sans Light" pitchFamily="34" charset="0"/>
                  <a:sym typeface="Times New Roman" panose="02020603050405020304" pitchFamily="18" charset="0"/>
                </a:endParaRPr>
              </a:p>
            </p:txBody>
          </p:sp>
        </p:grpSp>
        <p:sp>
          <p:nvSpPr>
            <p:cNvPr id="95307" name="Rectangle 11"/>
            <p:cNvSpPr/>
            <p:nvPr/>
          </p:nvSpPr>
          <p:spPr>
            <a:xfrm>
              <a:off x="8124498" y="5861814"/>
              <a:ext cx="688906" cy="714907"/>
            </a:xfrm>
            <a:prstGeom prst="rect">
              <a:avLst/>
            </a:prstGeom>
            <a:noFill/>
            <a:ln w="9525">
              <a:noFill/>
            </a:ln>
          </p:spPr>
          <p:txBody>
            <a:bodyPr anchor="t" anchorCtr="0">
              <a:spAutoFit/>
            </a:bodyPr>
            <a:lstStyle/>
            <a:p>
              <a:pPr algn="ctr">
                <a:lnSpc>
                  <a:spcPct val="150000"/>
                </a:lnSpc>
              </a:pPr>
              <a:r>
                <a:rPr lang="en-US" altLang="zh-CN" sz="900" b="1" dirty="0">
                  <a:solidFill>
                    <a:srgbClr val="FFFFFF"/>
                  </a:solidFill>
                  <a:latin typeface="思源黑体 CN Light" pitchFamily="34" charset="-122"/>
                  <a:ea typeface="思源黑体 CN Light" pitchFamily="34" charset="-122"/>
                  <a:sym typeface="Times New Roman" panose="02020603050405020304" pitchFamily="18" charset="0"/>
                </a:rPr>
                <a:t>1100+</a:t>
              </a:r>
              <a:endParaRPr lang="en-US" altLang="zh-CN" sz="900" b="1" dirty="0">
                <a:solidFill>
                  <a:srgbClr val="FFFFFF"/>
                </a:solidFill>
                <a:latin typeface="思源黑体 CN Light" pitchFamily="34" charset="-122"/>
                <a:ea typeface="思源黑体 CN Light" pitchFamily="34" charset="-122"/>
                <a:sym typeface="Times New Roman" panose="02020603050405020304" pitchFamily="18" charset="0"/>
              </a:endParaRPr>
            </a:p>
          </p:txBody>
        </p:sp>
        <p:grpSp>
          <p:nvGrpSpPr>
            <p:cNvPr id="99" name="Group 4"/>
            <p:cNvGrpSpPr/>
            <p:nvPr/>
          </p:nvGrpSpPr>
          <p:grpSpPr>
            <a:xfrm>
              <a:off x="8988494" y="4561858"/>
              <a:ext cx="631497" cy="1656080"/>
              <a:chOff x="2899558" y="2765755"/>
              <a:chExt cx="829215" cy="3077276"/>
            </a:xfrm>
            <a:solidFill>
              <a:schemeClr val="accent4">
                <a:lumMod val="75000"/>
              </a:schemeClr>
            </a:solidFill>
          </p:grpSpPr>
          <p:sp>
            <p:nvSpPr>
              <p:cNvPr id="113" name="Rectangle 7"/>
              <p:cNvSpPr>
                <a:spLocks noChangeArrowheads="1"/>
              </p:cNvSpPr>
              <p:nvPr/>
            </p:nvSpPr>
            <p:spPr bwMode="auto">
              <a:xfrm>
                <a:off x="3144554" y="2765755"/>
                <a:ext cx="339225" cy="2543312"/>
              </a:xfrm>
              <a:prstGeom prst="rect">
                <a:avLst/>
              </a:prstGeom>
              <a:solidFill>
                <a:srgbClr val="1F86DD"/>
              </a:solidFill>
              <a:ln w="4" cap="flat">
                <a:noFill/>
                <a:prstDash val="solid"/>
                <a:miter lim="800000"/>
              </a:ln>
            </p:spPr>
            <p:txBody>
              <a:bodyPr lIns="128580" tIns="64290" rIns="128580" bIns="6429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900" b="0" i="0" u="none" strike="noStrike" kern="1200" cap="none" spc="0" normalizeH="0" baseline="0" noProof="1">
                  <a:ln>
                    <a:noFill/>
                  </a:ln>
                  <a:solidFill>
                    <a:prstClr val="black"/>
                  </a:solidFill>
                  <a:effectLst/>
                  <a:uLnTx/>
                  <a:uFillTx/>
                  <a:latin typeface="思源黑体 CN Light" pitchFamily="34" charset="-122"/>
                  <a:ea typeface="思源黑体 CN Light" pitchFamily="34" charset="-122"/>
                  <a:cs typeface="Open Sans Light" pitchFamily="34" charset="0"/>
                  <a:sym typeface="Times New Roman" panose="02020603050405020304" pitchFamily="18" charset="0"/>
                </a:endParaRPr>
              </a:p>
            </p:txBody>
          </p:sp>
          <p:sp>
            <p:nvSpPr>
              <p:cNvPr id="114" name="Oval 8"/>
              <p:cNvSpPr>
                <a:spLocks noChangeArrowheads="1"/>
              </p:cNvSpPr>
              <p:nvPr/>
            </p:nvSpPr>
            <p:spPr bwMode="auto">
              <a:xfrm>
                <a:off x="2899558" y="5022192"/>
                <a:ext cx="829215" cy="820839"/>
              </a:xfrm>
              <a:prstGeom prst="ellipse">
                <a:avLst/>
              </a:prstGeom>
              <a:solidFill>
                <a:srgbClr val="1F86DD"/>
              </a:solidFill>
              <a:ln w="4" cap="flat">
                <a:noFill/>
                <a:prstDash val="solid"/>
                <a:miter lim="800000"/>
              </a:ln>
            </p:spPr>
            <p:txBody>
              <a:bodyPr lIns="128580" tIns="64290" rIns="128580" bIns="64290"/>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900" b="0" i="0" u="none" strike="noStrike" kern="1200" cap="none" spc="0" normalizeH="0" baseline="0" noProof="1">
                  <a:ln>
                    <a:noFill/>
                  </a:ln>
                  <a:solidFill>
                    <a:prstClr val="black"/>
                  </a:solidFill>
                  <a:effectLst/>
                  <a:uLnTx/>
                  <a:uFillTx/>
                  <a:latin typeface="思源黑体 CN Light" pitchFamily="34" charset="-122"/>
                  <a:ea typeface="思源黑体 CN Light" pitchFamily="34" charset="-122"/>
                  <a:cs typeface="Open Sans Light" pitchFamily="34" charset="0"/>
                  <a:sym typeface="Times New Roman" panose="02020603050405020304" pitchFamily="18" charset="0"/>
                </a:endParaRPr>
              </a:p>
            </p:txBody>
          </p:sp>
        </p:grpSp>
        <p:sp>
          <p:nvSpPr>
            <p:cNvPr id="95309" name="Rectangle 17"/>
            <p:cNvSpPr/>
            <p:nvPr/>
          </p:nvSpPr>
          <p:spPr>
            <a:xfrm>
              <a:off x="8959788" y="5861814"/>
              <a:ext cx="688906" cy="714907"/>
            </a:xfrm>
            <a:prstGeom prst="rect">
              <a:avLst/>
            </a:prstGeom>
            <a:noFill/>
            <a:ln w="9525">
              <a:noFill/>
            </a:ln>
          </p:spPr>
          <p:txBody>
            <a:bodyPr anchor="t" anchorCtr="0">
              <a:spAutoFit/>
            </a:bodyPr>
            <a:lstStyle/>
            <a:p>
              <a:pPr algn="ctr">
                <a:lnSpc>
                  <a:spcPct val="150000"/>
                </a:lnSpc>
              </a:pPr>
              <a:r>
                <a:rPr lang="en-US" altLang="zh-CN" sz="900" b="1" dirty="0">
                  <a:solidFill>
                    <a:srgbClr val="FFFFFF"/>
                  </a:solidFill>
                  <a:latin typeface="思源黑体 CN Light" pitchFamily="34" charset="-122"/>
                  <a:ea typeface="思源黑体 CN Light" pitchFamily="34" charset="-122"/>
                  <a:sym typeface="Times New Roman" panose="02020603050405020304" pitchFamily="18" charset="0"/>
                </a:rPr>
                <a:t>2700+</a:t>
              </a:r>
              <a:endParaRPr lang="en-US" altLang="zh-CN" sz="900" b="1" dirty="0">
                <a:solidFill>
                  <a:srgbClr val="FFFFFF"/>
                </a:solidFill>
                <a:latin typeface="思源黑体 CN Light" pitchFamily="34" charset="-122"/>
                <a:ea typeface="思源黑体 CN Light" pitchFamily="34" charset="-122"/>
                <a:sym typeface="Times New Roman" panose="02020603050405020304" pitchFamily="18" charset="0"/>
              </a:endParaRPr>
            </a:p>
          </p:txBody>
        </p:sp>
        <p:grpSp>
          <p:nvGrpSpPr>
            <p:cNvPr id="101" name="Group 30"/>
            <p:cNvGrpSpPr/>
            <p:nvPr/>
          </p:nvGrpSpPr>
          <p:grpSpPr>
            <a:xfrm>
              <a:off x="9835277" y="5117697"/>
              <a:ext cx="631497" cy="1100242"/>
              <a:chOff x="4055006" y="3798597"/>
              <a:chExt cx="829215" cy="2044434"/>
            </a:xfrm>
            <a:solidFill>
              <a:schemeClr val="accent3">
                <a:lumMod val="50000"/>
              </a:schemeClr>
            </a:solidFill>
          </p:grpSpPr>
          <p:sp>
            <p:nvSpPr>
              <p:cNvPr id="111" name="Rectangle 7"/>
              <p:cNvSpPr>
                <a:spLocks noChangeArrowheads="1"/>
              </p:cNvSpPr>
              <p:nvPr/>
            </p:nvSpPr>
            <p:spPr bwMode="auto">
              <a:xfrm>
                <a:off x="4300002" y="3798597"/>
                <a:ext cx="339225" cy="1510469"/>
              </a:xfrm>
              <a:prstGeom prst="rect">
                <a:avLst/>
              </a:prstGeom>
              <a:grpFill/>
              <a:ln w="4" cap="flat">
                <a:noFill/>
                <a:prstDash val="solid"/>
                <a:miter lim="800000"/>
              </a:ln>
            </p:spPr>
            <p:txBody>
              <a:bodyPr lIns="128580" tIns="64290" rIns="128580" bIns="6429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solidFill>
                    <a:prstClr val="black"/>
                  </a:solidFill>
                  <a:effectLst/>
                  <a:uLnTx/>
                  <a:uFillTx/>
                  <a:latin typeface="思源黑体 CN Light" pitchFamily="34" charset="-122"/>
                  <a:ea typeface="思源黑体 CN Light" pitchFamily="34" charset="-122"/>
                  <a:cs typeface="Open Sans Light" pitchFamily="34" charset="0"/>
                  <a:sym typeface="Times New Roman" panose="02020603050405020304" pitchFamily="18" charset="0"/>
                </a:endParaRPr>
              </a:p>
            </p:txBody>
          </p:sp>
          <p:sp>
            <p:nvSpPr>
              <p:cNvPr id="112" name="Oval 8"/>
              <p:cNvSpPr>
                <a:spLocks noChangeArrowheads="1"/>
              </p:cNvSpPr>
              <p:nvPr/>
            </p:nvSpPr>
            <p:spPr bwMode="auto">
              <a:xfrm>
                <a:off x="4055006" y="5022192"/>
                <a:ext cx="829215" cy="820839"/>
              </a:xfrm>
              <a:prstGeom prst="ellipse">
                <a:avLst/>
              </a:prstGeom>
              <a:grpFill/>
              <a:ln w="4" cap="flat">
                <a:noFill/>
                <a:prstDash val="solid"/>
                <a:miter lim="800000"/>
              </a:ln>
            </p:spPr>
            <p:txBody>
              <a:bodyPr lIns="128580" tIns="64290" rIns="128580" bIns="6429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solidFill>
                    <a:prstClr val="black"/>
                  </a:solidFill>
                  <a:effectLst/>
                  <a:uLnTx/>
                  <a:uFillTx/>
                  <a:latin typeface="思源黑体 CN Light" pitchFamily="34" charset="-122"/>
                  <a:ea typeface="思源黑体 CN Light" pitchFamily="34" charset="-122"/>
                  <a:cs typeface="Open Sans Light" pitchFamily="34" charset="0"/>
                  <a:sym typeface="Times New Roman" panose="02020603050405020304" pitchFamily="18" charset="0"/>
                </a:endParaRPr>
              </a:p>
            </p:txBody>
          </p:sp>
        </p:grpSp>
        <p:sp>
          <p:nvSpPr>
            <p:cNvPr id="95311" name="Rectangle 23"/>
            <p:cNvSpPr/>
            <p:nvPr/>
          </p:nvSpPr>
          <p:spPr>
            <a:xfrm>
              <a:off x="9781055" y="5861814"/>
              <a:ext cx="688906" cy="407624"/>
            </a:xfrm>
            <a:prstGeom prst="rect">
              <a:avLst/>
            </a:prstGeom>
            <a:noFill/>
            <a:ln w="9525">
              <a:noFill/>
            </a:ln>
          </p:spPr>
          <p:txBody>
            <a:bodyPr anchor="t" anchorCtr="0">
              <a:spAutoFit/>
            </a:bodyPr>
            <a:lstStyle/>
            <a:p>
              <a:pPr algn="ctr">
                <a:lnSpc>
                  <a:spcPct val="150000"/>
                </a:lnSpc>
              </a:pPr>
              <a:r>
                <a:rPr lang="en-US" altLang="zh-CN" sz="900" b="1" dirty="0">
                  <a:solidFill>
                    <a:srgbClr val="FFFFFF"/>
                  </a:solidFill>
                  <a:latin typeface="思源黑体 CN Light" pitchFamily="34" charset="-122"/>
                  <a:ea typeface="思源黑体 CN Light" pitchFamily="34" charset="-122"/>
                  <a:sym typeface="Times New Roman" panose="02020603050405020304" pitchFamily="18" charset="0"/>
                </a:rPr>
                <a:t>500+</a:t>
              </a:r>
              <a:endParaRPr lang="en-US" altLang="zh-CN" sz="900" b="1" dirty="0">
                <a:solidFill>
                  <a:srgbClr val="FFFFFF"/>
                </a:solidFill>
                <a:latin typeface="思源黑体 CN Light" pitchFamily="34" charset="-122"/>
                <a:ea typeface="思源黑体 CN Light" pitchFamily="34" charset="-122"/>
                <a:sym typeface="Times New Roman" panose="02020603050405020304" pitchFamily="18" charset="0"/>
              </a:endParaRPr>
            </a:p>
          </p:txBody>
        </p:sp>
        <p:grpSp>
          <p:nvGrpSpPr>
            <p:cNvPr id="103" name="Group 33"/>
            <p:cNvGrpSpPr/>
            <p:nvPr/>
          </p:nvGrpSpPr>
          <p:grpSpPr>
            <a:xfrm>
              <a:off x="10670568" y="4361068"/>
              <a:ext cx="631497" cy="1856871"/>
              <a:chOff x="5151823" y="2392652"/>
              <a:chExt cx="829215" cy="3450379"/>
            </a:xfrm>
            <a:solidFill>
              <a:srgbClr val="FFC000"/>
            </a:solidFill>
          </p:grpSpPr>
          <p:sp>
            <p:nvSpPr>
              <p:cNvPr id="109" name="Rectangle 7"/>
              <p:cNvSpPr>
                <a:spLocks noChangeArrowheads="1"/>
              </p:cNvSpPr>
              <p:nvPr/>
            </p:nvSpPr>
            <p:spPr bwMode="auto">
              <a:xfrm>
                <a:off x="5396819" y="2392652"/>
                <a:ext cx="339225" cy="2916414"/>
              </a:xfrm>
              <a:prstGeom prst="rect">
                <a:avLst/>
              </a:prstGeom>
              <a:solidFill>
                <a:srgbClr val="C00000"/>
              </a:solidFill>
              <a:ln w="4" cap="flat">
                <a:noFill/>
                <a:prstDash val="solid"/>
                <a:miter lim="800000"/>
              </a:ln>
            </p:spPr>
            <p:txBody>
              <a:bodyPr lIns="128580" tIns="64290" rIns="128580" bIns="6429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solidFill>
                    <a:prstClr val="black"/>
                  </a:solidFill>
                  <a:effectLst/>
                  <a:uLnTx/>
                  <a:uFillTx/>
                  <a:latin typeface="思源黑体 CN Light" pitchFamily="34" charset="-122"/>
                  <a:ea typeface="思源黑体 CN Light" pitchFamily="34" charset="-122"/>
                  <a:cs typeface="Open Sans Light" pitchFamily="34" charset="0"/>
                  <a:sym typeface="Times New Roman" panose="02020603050405020304" pitchFamily="18" charset="0"/>
                </a:endParaRPr>
              </a:p>
            </p:txBody>
          </p:sp>
          <p:sp>
            <p:nvSpPr>
              <p:cNvPr id="110" name="Oval 8"/>
              <p:cNvSpPr>
                <a:spLocks noChangeArrowheads="1"/>
              </p:cNvSpPr>
              <p:nvPr/>
            </p:nvSpPr>
            <p:spPr bwMode="auto">
              <a:xfrm>
                <a:off x="5151823" y="5022192"/>
                <a:ext cx="829215" cy="820839"/>
              </a:xfrm>
              <a:prstGeom prst="ellipse">
                <a:avLst/>
              </a:prstGeom>
              <a:solidFill>
                <a:srgbClr val="C00000"/>
              </a:solidFill>
              <a:ln w="4" cap="flat">
                <a:noFill/>
                <a:prstDash val="solid"/>
                <a:miter lim="800000"/>
              </a:ln>
            </p:spPr>
            <p:txBody>
              <a:bodyPr lIns="128580" tIns="64290" rIns="128580" bIns="6429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solidFill>
                    <a:prstClr val="black"/>
                  </a:solidFill>
                  <a:effectLst/>
                  <a:uLnTx/>
                  <a:uFillTx/>
                  <a:latin typeface="思源黑体 CN Light" pitchFamily="34" charset="-122"/>
                  <a:ea typeface="思源黑体 CN Light" pitchFamily="34" charset="-122"/>
                  <a:cs typeface="Open Sans Light" pitchFamily="34" charset="0"/>
                  <a:sym typeface="Times New Roman" panose="02020603050405020304" pitchFamily="18" charset="0"/>
                </a:endParaRPr>
              </a:p>
            </p:txBody>
          </p:sp>
        </p:grpSp>
        <p:sp>
          <p:nvSpPr>
            <p:cNvPr id="95313" name="Rectangle 29"/>
            <p:cNvSpPr/>
            <p:nvPr/>
          </p:nvSpPr>
          <p:spPr>
            <a:xfrm>
              <a:off x="10641862" y="5861814"/>
              <a:ext cx="688906" cy="714907"/>
            </a:xfrm>
            <a:prstGeom prst="rect">
              <a:avLst/>
            </a:prstGeom>
            <a:noFill/>
            <a:ln w="9525">
              <a:noFill/>
            </a:ln>
          </p:spPr>
          <p:txBody>
            <a:bodyPr anchor="t" anchorCtr="0">
              <a:spAutoFit/>
            </a:bodyPr>
            <a:lstStyle/>
            <a:p>
              <a:pPr algn="ctr">
                <a:lnSpc>
                  <a:spcPct val="150000"/>
                </a:lnSpc>
              </a:pPr>
              <a:r>
                <a:rPr lang="en-US" altLang="zh-CN" sz="900" b="1" dirty="0">
                  <a:solidFill>
                    <a:srgbClr val="FFFFFF"/>
                  </a:solidFill>
                  <a:latin typeface="思源黑体 CN Light" pitchFamily="34" charset="-122"/>
                  <a:ea typeface="思源黑体 CN Light" pitchFamily="34" charset="-122"/>
                  <a:sym typeface="Times New Roman" panose="02020603050405020304" pitchFamily="18" charset="0"/>
                </a:rPr>
                <a:t>2700+</a:t>
              </a:r>
              <a:endParaRPr lang="en-US" altLang="zh-CN" sz="900" b="1" dirty="0">
                <a:solidFill>
                  <a:srgbClr val="FFFFFF"/>
                </a:solidFill>
                <a:latin typeface="思源黑体 CN Light" pitchFamily="34" charset="-122"/>
                <a:ea typeface="思源黑体 CN Light" pitchFamily="34" charset="-122"/>
                <a:sym typeface="Times New Roman" panose="02020603050405020304" pitchFamily="18" charset="0"/>
              </a:endParaRPr>
            </a:p>
          </p:txBody>
        </p:sp>
        <p:sp>
          <p:nvSpPr>
            <p:cNvPr id="95314" name="文本框 104"/>
            <p:cNvSpPr txBox="1"/>
            <p:nvPr/>
          </p:nvSpPr>
          <p:spPr>
            <a:xfrm>
              <a:off x="7974629" y="6299375"/>
              <a:ext cx="853644" cy="341425"/>
            </a:xfrm>
            <a:prstGeom prst="rect">
              <a:avLst/>
            </a:prstGeom>
            <a:noFill/>
            <a:ln w="9525">
              <a:noFill/>
            </a:ln>
          </p:spPr>
          <p:txBody>
            <a:bodyPr wrap="none" anchor="t" anchorCtr="0">
              <a:spAutoFit/>
            </a:bodyPr>
            <a:lstStyle/>
            <a:p>
              <a:r>
                <a:rPr lang="zh-CN" altLang="en-US" sz="900" b="1" dirty="0">
                  <a:latin typeface="微软雅黑" panose="020B0503020204020204" pitchFamily="34" charset="-122"/>
                  <a:ea typeface="微软雅黑" panose="020B0503020204020204" pitchFamily="34" charset="-122"/>
                </a:rPr>
                <a:t>回购案例</a:t>
              </a:r>
              <a:endParaRPr lang="zh-CN" altLang="en-US" sz="900" b="1" dirty="0">
                <a:latin typeface="微软雅黑" panose="020B0503020204020204" pitchFamily="34" charset="-122"/>
                <a:ea typeface="微软雅黑" panose="020B0503020204020204" pitchFamily="34" charset="-122"/>
              </a:endParaRPr>
            </a:p>
          </p:txBody>
        </p:sp>
        <p:sp>
          <p:nvSpPr>
            <p:cNvPr id="95315" name="文本框 105"/>
            <p:cNvSpPr txBox="1"/>
            <p:nvPr/>
          </p:nvSpPr>
          <p:spPr>
            <a:xfrm>
              <a:off x="8724010" y="6299375"/>
              <a:ext cx="1158516" cy="341425"/>
            </a:xfrm>
            <a:prstGeom prst="rect">
              <a:avLst/>
            </a:prstGeom>
            <a:noFill/>
            <a:ln w="9525">
              <a:noFill/>
            </a:ln>
          </p:spPr>
          <p:txBody>
            <a:bodyPr wrap="none" anchor="t" anchorCtr="0">
              <a:spAutoFit/>
            </a:bodyPr>
            <a:lstStyle/>
            <a:p>
              <a:r>
                <a:rPr lang="zh-CN" altLang="en-US" sz="900" b="1" dirty="0">
                  <a:latin typeface="微软雅黑" panose="020B0503020204020204" pitchFamily="34" charset="-122"/>
                  <a:ea typeface="微软雅黑" panose="020B0503020204020204" pitchFamily="34" charset="-122"/>
                </a:rPr>
                <a:t>股权激励案例</a:t>
              </a:r>
              <a:endParaRPr lang="zh-CN" altLang="en-US" sz="900" b="1" dirty="0">
                <a:latin typeface="微软雅黑" panose="020B0503020204020204" pitchFamily="34" charset="-122"/>
                <a:ea typeface="微软雅黑" panose="020B0503020204020204" pitchFamily="34" charset="-122"/>
              </a:endParaRPr>
            </a:p>
          </p:txBody>
        </p:sp>
        <p:sp>
          <p:nvSpPr>
            <p:cNvPr id="95316" name="文本框 106"/>
            <p:cNvSpPr txBox="1"/>
            <p:nvPr/>
          </p:nvSpPr>
          <p:spPr>
            <a:xfrm>
              <a:off x="9781168" y="6299375"/>
              <a:ext cx="853644" cy="341425"/>
            </a:xfrm>
            <a:prstGeom prst="rect">
              <a:avLst/>
            </a:prstGeom>
            <a:noFill/>
            <a:ln w="9525">
              <a:noFill/>
            </a:ln>
          </p:spPr>
          <p:txBody>
            <a:bodyPr wrap="none" anchor="t" anchorCtr="0">
              <a:spAutoFit/>
            </a:bodyPr>
            <a:lstStyle/>
            <a:p>
              <a:r>
                <a:rPr lang="zh-CN" altLang="en-US" sz="900" b="1" dirty="0">
                  <a:latin typeface="微软雅黑" panose="020B0503020204020204" pitchFamily="34" charset="-122"/>
                  <a:ea typeface="微软雅黑" panose="020B0503020204020204" pitchFamily="34" charset="-122"/>
                </a:rPr>
                <a:t>重组案例</a:t>
              </a:r>
              <a:endParaRPr lang="zh-CN" altLang="en-US" sz="900" b="1" dirty="0">
                <a:latin typeface="微软雅黑" panose="020B0503020204020204" pitchFamily="34" charset="-122"/>
                <a:ea typeface="微软雅黑" panose="020B0503020204020204" pitchFamily="34" charset="-122"/>
              </a:endParaRPr>
            </a:p>
          </p:txBody>
        </p:sp>
        <p:sp>
          <p:nvSpPr>
            <p:cNvPr id="95317" name="文本框 107"/>
            <p:cNvSpPr txBox="1"/>
            <p:nvPr/>
          </p:nvSpPr>
          <p:spPr>
            <a:xfrm>
              <a:off x="10472549" y="6299375"/>
              <a:ext cx="1006080" cy="341425"/>
            </a:xfrm>
            <a:prstGeom prst="rect">
              <a:avLst/>
            </a:prstGeom>
            <a:noFill/>
            <a:ln w="9525">
              <a:noFill/>
            </a:ln>
          </p:spPr>
          <p:txBody>
            <a:bodyPr wrap="none" anchor="t" anchorCtr="0">
              <a:spAutoFit/>
            </a:bodyPr>
            <a:lstStyle/>
            <a:p>
              <a:r>
                <a:rPr lang="zh-CN" altLang="en-US" sz="900" b="1" dirty="0">
                  <a:latin typeface="微软雅黑" panose="020B0503020204020204" pitchFamily="34" charset="-122"/>
                  <a:ea typeface="微软雅黑" panose="020B0503020204020204" pitchFamily="34" charset="-122"/>
                </a:rPr>
                <a:t>非公开发行</a:t>
              </a:r>
              <a:endParaRPr lang="zh-CN" altLang="en-US" sz="900" b="1" dirty="0">
                <a:latin typeface="微软雅黑" panose="020B0503020204020204" pitchFamily="34" charset="-122"/>
                <a:ea typeface="微软雅黑" panose="020B0503020204020204" pitchFamily="34" charset="-122"/>
              </a:endParaRPr>
            </a:p>
          </p:txBody>
        </p:sp>
      </p:grpSp>
      <p:grpSp>
        <p:nvGrpSpPr>
          <p:cNvPr id="95318" name="组合 124"/>
          <p:cNvGrpSpPr>
            <a:grpSpLocks noChangeAspect="1"/>
          </p:cNvGrpSpPr>
          <p:nvPr/>
        </p:nvGrpSpPr>
        <p:grpSpPr>
          <a:xfrm>
            <a:off x="9420225" y="3773488"/>
            <a:ext cx="2205038" cy="1668798"/>
            <a:chOff x="8596963" y="4231226"/>
            <a:chExt cx="3157520" cy="2388577"/>
          </a:xfrm>
        </p:grpSpPr>
        <p:sp>
          <p:nvSpPr>
            <p:cNvPr id="126" name="Block Arc 174"/>
            <p:cNvSpPr/>
            <p:nvPr/>
          </p:nvSpPr>
          <p:spPr>
            <a:xfrm>
              <a:off x="9228922" y="4515252"/>
              <a:ext cx="1777667" cy="1776872"/>
            </a:xfrm>
            <a:prstGeom prst="blockArc">
              <a:avLst>
                <a:gd name="adj1" fmla="val 5400000"/>
                <a:gd name="adj2" fmla="val 10800000"/>
                <a:gd name="adj3" fmla="val 4642"/>
              </a:avLst>
            </a:prstGeom>
            <a:solidFill>
              <a:schemeClr val="accent4">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7" name="Block Arc 175"/>
            <p:cNvSpPr/>
            <p:nvPr/>
          </p:nvSpPr>
          <p:spPr>
            <a:xfrm>
              <a:off x="9228922" y="4515252"/>
              <a:ext cx="1777667" cy="1776872"/>
            </a:xfrm>
            <a:prstGeom prst="blockArc">
              <a:avLst>
                <a:gd name="adj1" fmla="val 0"/>
                <a:gd name="adj2" fmla="val 5400000"/>
                <a:gd name="adj3" fmla="val 4642"/>
              </a:avLst>
            </a:prstGeom>
            <a:solidFill>
              <a:schemeClr val="accent4">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8" name="Block Arc 173"/>
            <p:cNvSpPr/>
            <p:nvPr/>
          </p:nvSpPr>
          <p:spPr>
            <a:xfrm>
              <a:off x="9228922" y="4522069"/>
              <a:ext cx="1777667" cy="1776872"/>
            </a:xfrm>
            <a:prstGeom prst="blockArc">
              <a:avLst>
                <a:gd name="adj1" fmla="val 10800000"/>
                <a:gd name="adj2" fmla="val 16200000"/>
                <a:gd name="adj3" fmla="val 4642"/>
              </a:avLst>
            </a:prstGeom>
            <a:solidFill>
              <a:schemeClr val="accent4">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9" name="Freeform 178"/>
            <p:cNvSpPr/>
            <p:nvPr/>
          </p:nvSpPr>
          <p:spPr>
            <a:xfrm>
              <a:off x="9135720" y="4662947"/>
              <a:ext cx="572854" cy="57259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9452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34810" tIns="234810" rIns="234810" bIns="234810" spcCol="1270" anchor="ctr"/>
            <a:lstStyle/>
            <a:p>
              <a:pPr marL="0" marR="0" lvl="0" indent="0" algn="ctr" defTabSz="1333500" rtl="0" eaLnBrk="1" fontAlgn="base" latinLnBrk="0" hangingPunct="1">
                <a:lnSpc>
                  <a:spcPct val="90000"/>
                </a:lnSpc>
                <a:spcBef>
                  <a:spcPct val="0"/>
                </a:spcBef>
                <a:spcAft>
                  <a:spcPct val="35000"/>
                </a:spcAft>
                <a:buClrTx/>
                <a:buSzTx/>
                <a:buFontTx/>
                <a:buNone/>
                <a:defRPr/>
              </a:pPr>
              <a:endParaRPr kumimoji="0" lang="en-GB" sz="7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95323" name="矩形 129"/>
            <p:cNvSpPr/>
            <p:nvPr/>
          </p:nvSpPr>
          <p:spPr>
            <a:xfrm>
              <a:off x="9218126" y="4720781"/>
              <a:ext cx="364202" cy="323935"/>
            </a:xfrm>
            <a:prstGeom prst="rect">
              <a:avLst/>
            </a:prstGeom>
            <a:noFill/>
            <a:ln w="9525">
              <a:noFill/>
            </a:ln>
          </p:spPr>
          <p:txBody>
            <a:bodyPr wrap="none" anchor="t" anchorCtr="0">
              <a:spAutoFit/>
            </a:bodyPr>
            <a:lstStyle/>
            <a:p>
              <a:pPr algn="ctr" defTabSz="1911350">
                <a:lnSpc>
                  <a:spcPct val="90000"/>
                </a:lnSpc>
                <a:spcAft>
                  <a:spcPct val="35000"/>
                </a:spcAft>
              </a:pPr>
              <a:r>
                <a:rPr lang="zh-CN" altLang="en-US" sz="700" dirty="0">
                  <a:solidFill>
                    <a:schemeClr val="bg1"/>
                  </a:solidFill>
                  <a:latin typeface="微软雅黑" panose="020B0503020204020204" pitchFamily="34" charset="-122"/>
                  <a:ea typeface="微软雅黑" panose="020B0503020204020204" pitchFamily="34" charset="-122"/>
                </a:rPr>
                <a:t>检索</a:t>
              </a:r>
              <a:endParaRPr lang="en-US" altLang="zh-CN" sz="700" dirty="0">
                <a:solidFill>
                  <a:schemeClr val="bg1"/>
                </a:solidFill>
                <a:latin typeface="微软雅黑" panose="020B0503020204020204" pitchFamily="34" charset="-122"/>
                <a:ea typeface="微软雅黑" panose="020B0503020204020204" pitchFamily="34" charset="-122"/>
              </a:endParaRPr>
            </a:p>
            <a:p>
              <a:pPr algn="ctr" defTabSz="1911350">
                <a:lnSpc>
                  <a:spcPct val="90000"/>
                </a:lnSpc>
                <a:spcAft>
                  <a:spcPct val="35000"/>
                </a:spcAft>
              </a:pPr>
              <a:r>
                <a:rPr lang="zh-CN" altLang="en-US" sz="700" dirty="0">
                  <a:solidFill>
                    <a:schemeClr val="bg1"/>
                  </a:solidFill>
                  <a:latin typeface="微软雅黑" panose="020B0503020204020204" pitchFamily="34" charset="-122"/>
                  <a:ea typeface="微软雅黑" panose="020B0503020204020204" pitchFamily="34" charset="-122"/>
                </a:rPr>
                <a:t>条件</a:t>
              </a:r>
              <a:endParaRPr lang="en-GB" altLang="zh-CN" sz="700" dirty="0">
                <a:solidFill>
                  <a:schemeClr val="bg1"/>
                </a:solidFill>
                <a:latin typeface="微软雅黑" panose="020B0503020204020204" pitchFamily="34" charset="-122"/>
                <a:ea typeface="微软雅黑" panose="020B0503020204020204" pitchFamily="34" charset="-122"/>
              </a:endParaRPr>
            </a:p>
          </p:txBody>
        </p:sp>
        <p:grpSp>
          <p:nvGrpSpPr>
            <p:cNvPr id="95324" name="组合 130"/>
            <p:cNvGrpSpPr/>
            <p:nvPr/>
          </p:nvGrpSpPr>
          <p:grpSpPr>
            <a:xfrm>
              <a:off x="9060495" y="5494862"/>
              <a:ext cx="573129" cy="572492"/>
              <a:chOff x="8600942" y="5145548"/>
              <a:chExt cx="573129" cy="572492"/>
            </a:xfrm>
          </p:grpSpPr>
          <p:sp>
            <p:nvSpPr>
              <p:cNvPr id="142" name="Freeform 181"/>
              <p:cNvSpPr/>
              <p:nvPr/>
            </p:nvSpPr>
            <p:spPr>
              <a:xfrm>
                <a:off x="8601150" y="5145263"/>
                <a:ext cx="572854" cy="57259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chemeClr val="accent3">
                  <a:lumMod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34810" tIns="234810" rIns="234810" bIns="234810" spcCol="1270" anchor="ctr"/>
              <a:lstStyle/>
              <a:p>
                <a:pPr marL="0" marR="0" lvl="0" indent="0" algn="ctr" defTabSz="1333500" rtl="0" eaLnBrk="1" fontAlgn="base" latinLnBrk="0" hangingPunct="1">
                  <a:lnSpc>
                    <a:spcPct val="90000"/>
                  </a:lnSpc>
                  <a:spcBef>
                    <a:spcPct val="0"/>
                  </a:spcBef>
                  <a:spcAft>
                    <a:spcPct val="35000"/>
                  </a:spcAft>
                  <a:buClrTx/>
                  <a:buSzTx/>
                  <a:buFontTx/>
                  <a:buNone/>
                  <a:defRPr/>
                </a:pPr>
                <a:endParaRPr kumimoji="0" lang="en-GB" sz="11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95326" name="矩形 142"/>
              <p:cNvSpPr/>
              <p:nvPr/>
            </p:nvSpPr>
            <p:spPr>
              <a:xfrm>
                <a:off x="8686973" y="5183614"/>
                <a:ext cx="364202" cy="323935"/>
              </a:xfrm>
              <a:prstGeom prst="rect">
                <a:avLst/>
              </a:prstGeom>
              <a:noFill/>
              <a:ln w="9525">
                <a:noFill/>
              </a:ln>
            </p:spPr>
            <p:txBody>
              <a:bodyPr wrap="none" anchor="t" anchorCtr="0">
                <a:spAutoFit/>
              </a:bodyPr>
              <a:lstStyle/>
              <a:p>
                <a:pPr algn="ctr" defTabSz="1911350">
                  <a:lnSpc>
                    <a:spcPct val="90000"/>
                  </a:lnSpc>
                  <a:spcAft>
                    <a:spcPct val="35000"/>
                  </a:spcAft>
                </a:pPr>
                <a:r>
                  <a:rPr lang="zh-CN" altLang="en-US" sz="700" dirty="0">
                    <a:solidFill>
                      <a:schemeClr val="bg1"/>
                    </a:solidFill>
                    <a:latin typeface="微软雅黑" panose="020B0503020204020204" pitchFamily="34" charset="-122"/>
                    <a:ea typeface="微软雅黑" panose="020B0503020204020204" pitchFamily="34" charset="-122"/>
                  </a:rPr>
                  <a:t>财务</a:t>
                </a:r>
                <a:endParaRPr lang="en-US" altLang="zh-CN" sz="700" dirty="0">
                  <a:solidFill>
                    <a:schemeClr val="bg1"/>
                  </a:solidFill>
                  <a:latin typeface="微软雅黑" panose="020B0503020204020204" pitchFamily="34" charset="-122"/>
                  <a:ea typeface="微软雅黑" panose="020B0503020204020204" pitchFamily="34" charset="-122"/>
                </a:endParaRPr>
              </a:p>
              <a:p>
                <a:pPr algn="ctr" defTabSz="1911350">
                  <a:lnSpc>
                    <a:spcPct val="90000"/>
                  </a:lnSpc>
                  <a:spcAft>
                    <a:spcPct val="35000"/>
                  </a:spcAft>
                </a:pPr>
                <a:r>
                  <a:rPr lang="zh-CN" altLang="en-US" sz="700" dirty="0">
                    <a:solidFill>
                      <a:schemeClr val="bg1"/>
                    </a:solidFill>
                    <a:latin typeface="微软雅黑" panose="020B0503020204020204" pitchFamily="34" charset="-122"/>
                    <a:ea typeface="微软雅黑" panose="020B0503020204020204" pitchFamily="34" charset="-122"/>
                  </a:rPr>
                  <a:t>指标</a:t>
                </a:r>
                <a:endParaRPr lang="en-GB" altLang="zh-CN" sz="700" dirty="0">
                  <a:solidFill>
                    <a:schemeClr val="bg1"/>
                  </a:solidFill>
                  <a:latin typeface="微软雅黑" panose="020B0503020204020204" pitchFamily="34" charset="-122"/>
                  <a:ea typeface="微软雅黑" panose="020B0503020204020204" pitchFamily="34" charset="-122"/>
                </a:endParaRPr>
              </a:p>
            </p:txBody>
          </p:sp>
        </p:grpSp>
        <p:grpSp>
          <p:nvGrpSpPr>
            <p:cNvPr id="95327" name="组合 131"/>
            <p:cNvGrpSpPr/>
            <p:nvPr/>
          </p:nvGrpSpPr>
          <p:grpSpPr>
            <a:xfrm>
              <a:off x="9777628" y="5946049"/>
              <a:ext cx="573129" cy="572492"/>
              <a:chOff x="8764370" y="5656870"/>
              <a:chExt cx="573129" cy="572492"/>
            </a:xfrm>
          </p:grpSpPr>
          <p:sp>
            <p:nvSpPr>
              <p:cNvPr id="140" name="Freeform 181"/>
              <p:cNvSpPr/>
              <p:nvPr/>
            </p:nvSpPr>
            <p:spPr>
              <a:xfrm>
                <a:off x="8763514" y="5657568"/>
                <a:ext cx="572854" cy="572598"/>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C0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34810" tIns="234810" rIns="234810" bIns="234810" spcCol="1270" anchor="ctr"/>
              <a:lstStyle/>
              <a:p>
                <a:pPr marL="0" marR="0" lvl="0" indent="0" algn="ctr" defTabSz="1333500" rtl="0" eaLnBrk="1" fontAlgn="base" latinLnBrk="0" hangingPunct="1">
                  <a:lnSpc>
                    <a:spcPct val="90000"/>
                  </a:lnSpc>
                  <a:spcBef>
                    <a:spcPct val="0"/>
                  </a:spcBef>
                  <a:spcAft>
                    <a:spcPct val="35000"/>
                  </a:spcAft>
                  <a:buClrTx/>
                  <a:buSzTx/>
                  <a:buFontTx/>
                  <a:buNone/>
                  <a:defRPr/>
                </a:pPr>
                <a:endParaRPr kumimoji="0" lang="en-GB" sz="11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95329" name="矩形 140"/>
              <p:cNvSpPr/>
              <p:nvPr/>
            </p:nvSpPr>
            <p:spPr>
              <a:xfrm>
                <a:off x="8845488" y="5735447"/>
                <a:ext cx="364202" cy="323935"/>
              </a:xfrm>
              <a:prstGeom prst="rect">
                <a:avLst/>
              </a:prstGeom>
              <a:noFill/>
              <a:ln w="9525">
                <a:noFill/>
              </a:ln>
            </p:spPr>
            <p:txBody>
              <a:bodyPr wrap="none" anchor="t" anchorCtr="0">
                <a:spAutoFit/>
              </a:bodyPr>
              <a:lstStyle/>
              <a:p>
                <a:pPr algn="ctr" defTabSz="1911350">
                  <a:lnSpc>
                    <a:spcPct val="90000"/>
                  </a:lnSpc>
                  <a:spcAft>
                    <a:spcPct val="35000"/>
                  </a:spcAft>
                </a:pPr>
                <a:r>
                  <a:rPr lang="zh-CN" altLang="en-US" sz="700" dirty="0">
                    <a:solidFill>
                      <a:schemeClr val="bg1"/>
                    </a:solidFill>
                    <a:latin typeface="微软雅黑" panose="020B0503020204020204" pitchFamily="34" charset="-122"/>
                    <a:ea typeface="微软雅黑" panose="020B0503020204020204" pitchFamily="34" charset="-122"/>
                  </a:rPr>
                  <a:t>函件</a:t>
                </a:r>
                <a:endParaRPr lang="en-US" altLang="zh-CN" sz="700" dirty="0">
                  <a:solidFill>
                    <a:schemeClr val="bg1"/>
                  </a:solidFill>
                  <a:latin typeface="微软雅黑" panose="020B0503020204020204" pitchFamily="34" charset="-122"/>
                  <a:ea typeface="微软雅黑" panose="020B0503020204020204" pitchFamily="34" charset="-122"/>
                </a:endParaRPr>
              </a:p>
              <a:p>
                <a:pPr algn="ctr" defTabSz="1911350">
                  <a:lnSpc>
                    <a:spcPct val="90000"/>
                  </a:lnSpc>
                  <a:spcAft>
                    <a:spcPct val="35000"/>
                  </a:spcAft>
                </a:pPr>
                <a:r>
                  <a:rPr lang="zh-CN" altLang="en-US" sz="700" dirty="0">
                    <a:solidFill>
                      <a:schemeClr val="bg1"/>
                    </a:solidFill>
                    <a:latin typeface="微软雅黑" panose="020B0503020204020204" pitchFamily="34" charset="-122"/>
                    <a:ea typeface="微软雅黑" panose="020B0503020204020204" pitchFamily="34" charset="-122"/>
                  </a:rPr>
                  <a:t>问题</a:t>
                </a:r>
                <a:endParaRPr lang="en-US" altLang="zh-CN" sz="700" dirty="0">
                  <a:solidFill>
                    <a:schemeClr val="bg1"/>
                  </a:solidFill>
                  <a:latin typeface="微软雅黑" panose="020B0503020204020204" pitchFamily="34" charset="-122"/>
                  <a:ea typeface="微软雅黑" panose="020B0503020204020204" pitchFamily="34" charset="-122"/>
                </a:endParaRPr>
              </a:p>
            </p:txBody>
          </p:sp>
        </p:grpSp>
        <p:grpSp>
          <p:nvGrpSpPr>
            <p:cNvPr id="133" name="组合 132"/>
            <p:cNvGrpSpPr>
              <a:grpSpLocks noChangeAspect="1"/>
            </p:cNvGrpSpPr>
            <p:nvPr/>
          </p:nvGrpSpPr>
          <p:grpSpPr>
            <a:xfrm>
              <a:off x="10184786" y="4231226"/>
              <a:ext cx="1104920" cy="1103691"/>
              <a:chOff x="9295469" y="4857025"/>
              <a:chExt cx="818757" cy="817846"/>
            </a:xfrm>
            <a:solidFill>
              <a:schemeClr val="accent4">
                <a:lumMod val="75000"/>
              </a:schemeClr>
            </a:solidFill>
          </p:grpSpPr>
          <p:sp>
            <p:nvSpPr>
              <p:cNvPr id="138" name="Freeform 177"/>
              <p:cNvSpPr/>
              <p:nvPr/>
            </p:nvSpPr>
            <p:spPr>
              <a:xfrm>
                <a:off x="9295469" y="4857025"/>
                <a:ext cx="818757" cy="817846"/>
              </a:xfrm>
              <a:custGeom>
                <a:avLst/>
                <a:gdLst>
                  <a:gd name="connsiteX0" fmla="*/ 0 w 1918890"/>
                  <a:gd name="connsiteY0" fmla="*/ 959445 h 1918890"/>
                  <a:gd name="connsiteX1" fmla="*/ 959445 w 1918890"/>
                  <a:gd name="connsiteY1" fmla="*/ 0 h 1918890"/>
                  <a:gd name="connsiteX2" fmla="*/ 1918890 w 1918890"/>
                  <a:gd name="connsiteY2" fmla="*/ 959445 h 1918890"/>
                  <a:gd name="connsiteX3" fmla="*/ 959445 w 1918890"/>
                  <a:gd name="connsiteY3" fmla="*/ 1918890 h 1918890"/>
                  <a:gd name="connsiteX4" fmla="*/ 0 w 1918890"/>
                  <a:gd name="connsiteY4" fmla="*/ 959445 h 1918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890" h="1918890">
                    <a:moveTo>
                      <a:pt x="0" y="959445"/>
                    </a:moveTo>
                    <a:cubicBezTo>
                      <a:pt x="0" y="429558"/>
                      <a:pt x="429558" y="0"/>
                      <a:pt x="959445" y="0"/>
                    </a:cubicBezTo>
                    <a:cubicBezTo>
                      <a:pt x="1489332" y="0"/>
                      <a:pt x="1918890" y="429558"/>
                      <a:pt x="1918890" y="959445"/>
                    </a:cubicBezTo>
                    <a:cubicBezTo>
                      <a:pt x="1918890" y="1489332"/>
                      <a:pt x="1489332" y="1918890"/>
                      <a:pt x="959445" y="1918890"/>
                    </a:cubicBezTo>
                    <a:cubicBezTo>
                      <a:pt x="429558" y="1918890"/>
                      <a:pt x="0" y="1489332"/>
                      <a:pt x="0" y="959445"/>
                    </a:cubicBezTo>
                    <a:close/>
                  </a:path>
                </a:pathLst>
              </a:custGeom>
              <a:solidFill>
                <a:srgbClr val="1F86D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35625" tIns="335625" rIns="335625" bIns="335625" spcCol="1270" anchor="ctr"/>
              <a:lstStyle/>
              <a:p>
                <a:pPr marL="0" marR="0" lvl="0" indent="0" algn="ctr" defTabSz="1911350" rtl="0" eaLnBrk="1" fontAlgn="base" latinLnBrk="0" hangingPunct="1">
                  <a:lnSpc>
                    <a:spcPct val="90000"/>
                  </a:lnSpc>
                  <a:spcBef>
                    <a:spcPct val="0"/>
                  </a:spcBef>
                  <a:spcAft>
                    <a:spcPct val="35000"/>
                  </a:spcAft>
                  <a:buClrTx/>
                  <a:buSzTx/>
                  <a:buFontTx/>
                  <a:buNone/>
                  <a:defRPr/>
                </a:pPr>
                <a:endParaRPr kumimoji="0" lang="en-GB" sz="9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39" name="矩形 138"/>
              <p:cNvSpPr/>
              <p:nvPr/>
            </p:nvSpPr>
            <p:spPr>
              <a:xfrm>
                <a:off x="9517762" y="5137996"/>
                <a:ext cx="383911" cy="140261"/>
              </a:xfrm>
              <a:prstGeom prst="rect">
                <a:avLst/>
              </a:prstGeom>
              <a:solidFill>
                <a:srgbClr val="1F86DD"/>
              </a:solidFill>
              <a:ln>
                <a:noFill/>
              </a:ln>
            </p:spPr>
            <p:txBody>
              <a:bodyPr wrap="none">
                <a:spAutoFit/>
              </a:bodyPr>
              <a:lstStyle/>
              <a:p>
                <a:pPr marL="0" marR="0" lvl="0" indent="0" algn="ctr" defTabSz="1911350" rtl="0" eaLnBrk="1" fontAlgn="base" latinLnBrk="0" hangingPunct="1">
                  <a:lnSpc>
                    <a:spcPct val="90000"/>
                  </a:lnSpc>
                  <a:spcBef>
                    <a:spcPct val="0"/>
                  </a:spcBef>
                  <a:spcAft>
                    <a:spcPct val="35000"/>
                  </a:spcAft>
                  <a:buClrTx/>
                  <a:buSzTx/>
                  <a:buFontTx/>
                  <a:buNone/>
                  <a:defRPr/>
                </a:pPr>
                <a:r>
                  <a:rPr kumimoji="0" lang="en-US" altLang="zh-CN" sz="7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IPO</a:t>
                </a:r>
                <a:r>
                  <a:rPr kumimoji="0" lang="zh-CN" altLang="en-US" sz="7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rPr>
                  <a:t>案例</a:t>
                </a:r>
                <a:endParaRPr kumimoji="0" lang="en-GB" altLang="zh-CN" sz="7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sp>
          <p:nvSpPr>
            <p:cNvPr id="95331" name="文本框 133"/>
            <p:cNvSpPr txBox="1"/>
            <p:nvPr/>
          </p:nvSpPr>
          <p:spPr>
            <a:xfrm>
              <a:off x="10300268" y="6290786"/>
              <a:ext cx="891107" cy="329017"/>
            </a:xfrm>
            <a:prstGeom prst="rect">
              <a:avLst/>
            </a:prstGeom>
            <a:noFill/>
            <a:ln w="9525">
              <a:noFill/>
            </a:ln>
          </p:spPr>
          <p:txBody>
            <a:bodyPr wrap="none" anchor="t" anchorCtr="0">
              <a:spAutoFit/>
            </a:bodyPr>
            <a:lstStyle/>
            <a:p>
              <a:r>
                <a:rPr lang="en-US" altLang="zh-CN" sz="900" b="1" dirty="0">
                  <a:latin typeface="微软雅黑" panose="020B0503020204020204" pitchFamily="34" charset="-122"/>
                  <a:ea typeface="微软雅黑" panose="020B0503020204020204" pitchFamily="34" charset="-122"/>
                </a:rPr>
                <a:t>54740+</a:t>
              </a:r>
              <a:endParaRPr lang="zh-CN" altLang="en-US" sz="900" b="1" dirty="0">
                <a:latin typeface="微软雅黑" panose="020B0503020204020204" pitchFamily="34" charset="-122"/>
                <a:ea typeface="微软雅黑" panose="020B0503020204020204" pitchFamily="34" charset="-122"/>
              </a:endParaRPr>
            </a:p>
          </p:txBody>
        </p:sp>
        <p:sp>
          <p:nvSpPr>
            <p:cNvPr id="95332" name="文本框 134"/>
            <p:cNvSpPr txBox="1"/>
            <p:nvPr/>
          </p:nvSpPr>
          <p:spPr>
            <a:xfrm>
              <a:off x="8596963" y="6067354"/>
              <a:ext cx="413896" cy="230832"/>
            </a:xfrm>
            <a:prstGeom prst="rect">
              <a:avLst/>
            </a:prstGeom>
            <a:noFill/>
            <a:ln w="9525">
              <a:noFill/>
            </a:ln>
          </p:spPr>
          <p:txBody>
            <a:bodyPr wrap="none" anchor="t" anchorCtr="0">
              <a:spAutoFit/>
            </a:bodyPr>
            <a:lstStyle/>
            <a:p>
              <a:r>
                <a:rPr lang="en-US" altLang="zh-CN" sz="900" b="1" dirty="0">
                  <a:latin typeface="微软雅黑" panose="020B0503020204020204" pitchFamily="34" charset="-122"/>
                  <a:ea typeface="微软雅黑" panose="020B0503020204020204" pitchFamily="34" charset="-122"/>
                </a:rPr>
                <a:t>30+</a:t>
              </a:r>
              <a:endParaRPr lang="zh-CN" altLang="en-US" sz="900" b="1" dirty="0">
                <a:latin typeface="微软雅黑" panose="020B0503020204020204" pitchFamily="34" charset="-122"/>
                <a:ea typeface="微软雅黑" panose="020B0503020204020204" pitchFamily="34" charset="-122"/>
              </a:endParaRPr>
            </a:p>
          </p:txBody>
        </p:sp>
        <p:sp>
          <p:nvSpPr>
            <p:cNvPr id="95333" name="文本框 135"/>
            <p:cNvSpPr txBox="1"/>
            <p:nvPr/>
          </p:nvSpPr>
          <p:spPr>
            <a:xfrm>
              <a:off x="9575224" y="5190348"/>
              <a:ext cx="413896" cy="230832"/>
            </a:xfrm>
            <a:prstGeom prst="rect">
              <a:avLst/>
            </a:prstGeom>
            <a:noFill/>
            <a:ln w="9525">
              <a:noFill/>
            </a:ln>
          </p:spPr>
          <p:txBody>
            <a:bodyPr wrap="none" anchor="t" anchorCtr="0">
              <a:spAutoFit/>
            </a:bodyPr>
            <a:lstStyle/>
            <a:p>
              <a:r>
                <a:rPr lang="en-US" altLang="zh-CN" sz="900" b="1" dirty="0">
                  <a:latin typeface="微软雅黑" panose="020B0503020204020204" pitchFamily="34" charset="-122"/>
                  <a:ea typeface="微软雅黑" panose="020B0503020204020204" pitchFamily="34" charset="-122"/>
                </a:rPr>
                <a:t>30+</a:t>
              </a:r>
              <a:endParaRPr lang="zh-CN" altLang="en-US" sz="900" b="1" dirty="0">
                <a:latin typeface="微软雅黑" panose="020B0503020204020204" pitchFamily="34" charset="-122"/>
                <a:ea typeface="微软雅黑" panose="020B0503020204020204" pitchFamily="34" charset="-122"/>
              </a:endParaRPr>
            </a:p>
          </p:txBody>
        </p:sp>
        <p:sp>
          <p:nvSpPr>
            <p:cNvPr id="95334" name="文本框 136"/>
            <p:cNvSpPr txBox="1"/>
            <p:nvPr/>
          </p:nvSpPr>
          <p:spPr>
            <a:xfrm>
              <a:off x="11199523" y="5102746"/>
              <a:ext cx="554960" cy="230832"/>
            </a:xfrm>
            <a:prstGeom prst="rect">
              <a:avLst/>
            </a:prstGeom>
            <a:noFill/>
            <a:ln w="9525">
              <a:noFill/>
            </a:ln>
          </p:spPr>
          <p:txBody>
            <a:bodyPr wrap="none" anchor="t" anchorCtr="0">
              <a:spAutoFit/>
            </a:bodyPr>
            <a:lstStyle/>
            <a:p>
              <a:r>
                <a:rPr lang="en-US" altLang="zh-CN" sz="900" b="1" dirty="0">
                  <a:latin typeface="微软雅黑" panose="020B0503020204020204" pitchFamily="34" charset="-122"/>
                  <a:ea typeface="微软雅黑" panose="020B0503020204020204" pitchFamily="34" charset="-122"/>
                </a:rPr>
                <a:t>3200+</a:t>
              </a:r>
              <a:endParaRPr lang="zh-CN" altLang="en-US" sz="900" b="1" dirty="0">
                <a:latin typeface="微软雅黑" panose="020B0503020204020204" pitchFamily="34" charset="-122"/>
                <a:ea typeface="微软雅黑" panose="020B0503020204020204" pitchFamily="34" charset="-122"/>
              </a:endParaRPr>
            </a:p>
          </p:txBody>
        </p:sp>
      </p:grpSp>
      <p:pic>
        <p:nvPicPr>
          <p:cNvPr id="95335" name="图形 49"/>
          <p:cNvPicPr>
            <a:picLocks noGrp="1" noChangeAspect="1"/>
          </p:cNvPicPr>
          <p:nvPr/>
        </p:nvPicPr>
        <p:blipFill>
          <a:blip r:embed="rId1"/>
          <a:stretch>
            <a:fillRect/>
          </a:stretch>
        </p:blipFill>
        <p:spPr>
          <a:xfrm>
            <a:off x="2147482688" y="2147482688"/>
            <a:ext cx="0" cy="0"/>
          </a:xfrm>
          <a:prstGeom prst="rect">
            <a:avLst/>
          </a:prstGeom>
          <a:noFill/>
          <a:ln w="9525">
            <a:noFill/>
          </a:ln>
        </p:spPr>
      </p:pic>
      <p:sp>
        <p:nvSpPr>
          <p:cNvPr id="95336" name="文本框 1"/>
          <p:cNvSpPr txBox="1"/>
          <p:nvPr/>
        </p:nvSpPr>
        <p:spPr>
          <a:xfrm>
            <a:off x="749300" y="104775"/>
            <a:ext cx="6278563" cy="460375"/>
          </a:xfrm>
          <a:prstGeom prst="rect">
            <a:avLst/>
          </a:prstGeom>
          <a:noFill/>
          <a:ln w="9525">
            <a:noFill/>
          </a:ln>
        </p:spPr>
        <p:txBody>
          <a:bodyPr wrap="none" anchor="t" anchorCtr="0">
            <a:spAutoFit/>
          </a:bodyPr>
          <a:lstStyle/>
          <a:p>
            <a:r>
              <a:rPr lang="zh-CN" altLang="en-US" sz="2400" dirty="0">
                <a:solidFill>
                  <a:srgbClr val="262626"/>
                </a:solidFill>
                <a:latin typeface="微软雅黑" panose="020B0503020204020204" pitchFamily="34" charset="-122"/>
                <a:ea typeface="微软雅黑" panose="020B0503020204020204" pitchFamily="34" charset="-122"/>
                <a:sym typeface="Calibri" panose="020F0502020204030204" pitchFamily="34" charset="0"/>
              </a:rPr>
              <a:t>创新四：资本市场专项合规诚信大数据库搭建</a:t>
            </a:r>
            <a:r>
              <a:rPr lang="zh-CN" altLang="en-US" sz="2400" b="1" dirty="0">
                <a:solidFill>
                  <a:srgbClr val="262626"/>
                </a:solidFill>
                <a:latin typeface="微软雅黑" panose="020B0503020204020204" pitchFamily="34" charset="-122"/>
                <a:ea typeface="微软雅黑" panose="020B0503020204020204" pitchFamily="34" charset="-122"/>
                <a:sym typeface="Calibri" panose="020F0502020204030204" pitchFamily="34" charset="0"/>
              </a:rPr>
              <a:t> </a:t>
            </a:r>
            <a:endParaRPr lang="zh-CN" altLang="en-US" sz="2400" b="1" dirty="0">
              <a:solidFill>
                <a:srgbClr val="262626"/>
              </a:solidFill>
              <a:latin typeface="微软雅黑" panose="020B0503020204020204" pitchFamily="34" charset="-122"/>
              <a:ea typeface="微软雅黑" panose="020B0503020204020204" pitchFamily="34" charset="-122"/>
              <a:sym typeface="Calibri" panose="020F050202020403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94615"/>
            <a:ext cx="6786880"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价值一：运用监管科技聚合资本市场知识体系</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pic>
        <p:nvPicPr>
          <p:cNvPr id="4" name="图片 3" descr="未标题-1.pn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65741" y="1177420"/>
            <a:ext cx="4223551" cy="5412356"/>
          </a:xfrm>
          <a:prstGeom prst="rect">
            <a:avLst/>
          </a:prstGeom>
        </p:spPr>
      </p:pic>
      <p:grpSp>
        <p:nvGrpSpPr>
          <p:cNvPr id="5" name="组合 58"/>
          <p:cNvGrpSpPr/>
          <p:nvPr/>
        </p:nvGrpSpPr>
        <p:grpSpPr>
          <a:xfrm>
            <a:off x="1710918" y="1419126"/>
            <a:ext cx="4565972" cy="4663120"/>
            <a:chOff x="1781740" y="1468820"/>
            <a:chExt cx="4565972" cy="466312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1740" y="1468820"/>
              <a:ext cx="4565972" cy="4663120"/>
            </a:xfrm>
            <a:prstGeom prst="rect">
              <a:avLst/>
            </a:prstGeom>
          </p:spPr>
        </p:pic>
        <p:pic>
          <p:nvPicPr>
            <p:cNvPr id="2" name="图片 1" descr="未标题-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9526" y="3213490"/>
              <a:ext cx="907557" cy="1094855"/>
            </a:xfrm>
            <a:prstGeom prst="rect">
              <a:avLst/>
            </a:prstGeom>
          </p:spPr>
        </p:pic>
      </p:grpSp>
      <p:sp>
        <p:nvSpPr>
          <p:cNvPr id="8" name="文本框 21"/>
          <p:cNvSpPr txBox="1"/>
          <p:nvPr/>
        </p:nvSpPr>
        <p:spPr>
          <a:xfrm>
            <a:off x="1496702" y="1700211"/>
            <a:ext cx="889159" cy="284693"/>
          </a:xfrm>
          <a:prstGeom prst="rect">
            <a:avLst/>
          </a:prstGeom>
          <a:solidFill>
            <a:srgbClr val="203864"/>
          </a:solidFill>
          <a:ln w="0">
            <a:noFill/>
          </a:ln>
        </p:spPr>
        <p:txBody>
          <a:bodyPr wrap="square" rtlCol="0">
            <a:spAutoFit/>
          </a:bodyPr>
          <a:lstStyle>
            <a:defPPr>
              <a:defRPr lang="zh-CN"/>
            </a:defPPr>
            <a:lvl1pPr algn="dist">
              <a:lnSpc>
                <a:spcPct val="125000"/>
              </a:lnSpc>
              <a:defRPr sz="800">
                <a:gradFill>
                  <a:gsLst>
                    <a:gs pos="70000">
                      <a:schemeClr val="bg1">
                        <a:lumMod val="65000"/>
                      </a:schemeClr>
                    </a:gs>
                    <a:gs pos="15000">
                      <a:schemeClr val="tx1">
                        <a:lumMod val="65000"/>
                        <a:lumOff val="35000"/>
                      </a:schemeClr>
                    </a:gs>
                  </a:gsLst>
                  <a:lin ang="9600000" scaled="0"/>
                </a:gradFill>
                <a:cs typeface="+mn-ea"/>
              </a:defRPr>
            </a:lvl1pPr>
          </a:lstStyle>
          <a:p>
            <a:r>
              <a:rPr lang="zh-CN" altLang="en-US" sz="1000" b="1" dirty="0">
                <a:solidFill>
                  <a:schemeClr val="bg1"/>
                </a:solidFill>
                <a:latin typeface="微软雅黑 Light" panose="020B0502040204020203" pitchFamily="34" charset="-122"/>
                <a:ea typeface="微软雅黑 Light" panose="020B0502040204020203" pitchFamily="34" charset="-122"/>
              </a:rPr>
              <a:t>价值法库</a:t>
            </a:r>
            <a:endParaRPr lang="en-US" altLang="zh-CN" sz="1000" b="1" dirty="0">
              <a:solidFill>
                <a:schemeClr val="bg1"/>
              </a:solidFill>
              <a:latin typeface="微软雅黑 Light" panose="020B0502040204020203" pitchFamily="34" charset="-122"/>
              <a:ea typeface="微软雅黑 Light" panose="020B0502040204020203" pitchFamily="34" charset="-122"/>
            </a:endParaRPr>
          </a:p>
        </p:txBody>
      </p:sp>
      <p:sp>
        <p:nvSpPr>
          <p:cNvPr id="9" name="文本框 22"/>
          <p:cNvSpPr txBox="1"/>
          <p:nvPr/>
        </p:nvSpPr>
        <p:spPr>
          <a:xfrm>
            <a:off x="2348755" y="1177421"/>
            <a:ext cx="950357" cy="284693"/>
          </a:xfrm>
          <a:prstGeom prst="rect">
            <a:avLst/>
          </a:prstGeom>
          <a:solidFill>
            <a:srgbClr val="EF535E"/>
          </a:solidFill>
          <a:ln w="0">
            <a:noFill/>
          </a:ln>
        </p:spPr>
        <p:txBody>
          <a:bodyPr wrap="square" rtlCol="0">
            <a:spAutoFit/>
          </a:bodyPr>
          <a:lstStyle>
            <a:defPPr>
              <a:defRPr lang="zh-CN"/>
            </a:defPPr>
            <a:lvl1pPr algn="dist">
              <a:lnSpc>
                <a:spcPct val="125000"/>
              </a:lnSpc>
              <a:defRPr sz="800">
                <a:solidFill>
                  <a:srgbClr val="5B5D61"/>
                </a:solidFill>
                <a:cs typeface="+mn-ea"/>
              </a:defRPr>
            </a:lvl1pPr>
          </a:lstStyle>
          <a:p>
            <a:r>
              <a:rPr lang="zh-CN" altLang="en-US" sz="1000" b="1" dirty="0">
                <a:solidFill>
                  <a:schemeClr val="bg1"/>
                </a:solidFill>
                <a:latin typeface="微软雅黑 Light" panose="020B0502040204020203" pitchFamily="34" charset="-122"/>
                <a:ea typeface="微软雅黑 Light" panose="020B0502040204020203" pitchFamily="34" charset="-122"/>
              </a:rPr>
              <a:t>市场运营专家</a:t>
            </a:r>
            <a:endParaRPr lang="en-US" altLang="zh-CN" sz="1000" b="1" dirty="0">
              <a:solidFill>
                <a:schemeClr val="bg1"/>
              </a:solidFill>
              <a:latin typeface="微软雅黑 Light" panose="020B0502040204020203" pitchFamily="34" charset="-122"/>
              <a:ea typeface="微软雅黑 Light" panose="020B0502040204020203" pitchFamily="34" charset="-122"/>
            </a:endParaRPr>
          </a:p>
        </p:txBody>
      </p:sp>
      <p:sp>
        <p:nvSpPr>
          <p:cNvPr id="10" name="文本框 23"/>
          <p:cNvSpPr txBox="1"/>
          <p:nvPr/>
        </p:nvSpPr>
        <p:spPr>
          <a:xfrm>
            <a:off x="3723106" y="957616"/>
            <a:ext cx="951973" cy="284693"/>
          </a:xfrm>
          <a:prstGeom prst="rect">
            <a:avLst/>
          </a:prstGeom>
          <a:solidFill>
            <a:srgbClr val="EF535E"/>
          </a:solidFill>
          <a:ln w="0">
            <a:noFill/>
          </a:ln>
        </p:spPr>
        <p:txBody>
          <a:bodyPr wrap="square" rtlCol="0">
            <a:spAutoFit/>
          </a:bodyPr>
          <a:lstStyle/>
          <a:p>
            <a:pPr algn="dist">
              <a:lnSpc>
                <a:spcPct val="125000"/>
              </a:lnSpc>
            </a:pPr>
            <a:r>
              <a:rPr lang="zh-CN" altLang="en-US" sz="1000" b="1" dirty="0">
                <a:solidFill>
                  <a:schemeClr val="bg1"/>
                </a:solidFill>
                <a:latin typeface="微软雅黑 Light" panose="020B0502040204020203" pitchFamily="34" charset="-122"/>
                <a:ea typeface="微软雅黑 Light" panose="020B0502040204020203" pitchFamily="34" charset="-122"/>
                <a:cs typeface="+mn-ea"/>
              </a:rPr>
              <a:t>监管业务专家</a:t>
            </a:r>
            <a:endParaRPr lang="zh-CN" altLang="en-US" sz="1000" b="1" dirty="0">
              <a:solidFill>
                <a:schemeClr val="bg1"/>
              </a:solidFill>
              <a:latin typeface="微软雅黑 Light" panose="020B0502040204020203" pitchFamily="34" charset="-122"/>
              <a:ea typeface="微软雅黑 Light" panose="020B0502040204020203" pitchFamily="34" charset="-122"/>
              <a:cs typeface="+mn-ea"/>
            </a:endParaRPr>
          </a:p>
        </p:txBody>
      </p:sp>
      <p:sp>
        <p:nvSpPr>
          <p:cNvPr id="11" name="文本框 24"/>
          <p:cNvSpPr txBox="1"/>
          <p:nvPr/>
        </p:nvSpPr>
        <p:spPr>
          <a:xfrm>
            <a:off x="5060642" y="1182055"/>
            <a:ext cx="1076975" cy="284693"/>
          </a:xfrm>
          <a:prstGeom prst="rect">
            <a:avLst/>
          </a:prstGeom>
          <a:solidFill>
            <a:srgbClr val="EF535E"/>
          </a:solidFill>
          <a:ln w="0">
            <a:noFill/>
          </a:ln>
        </p:spPr>
        <p:txBody>
          <a:bodyPr wrap="square" rtlCol="0">
            <a:spAutoFit/>
          </a:bodyPr>
          <a:lstStyle>
            <a:defPPr>
              <a:defRPr lang="zh-CN"/>
            </a:defPPr>
            <a:lvl1pPr algn="dist">
              <a:lnSpc>
                <a:spcPct val="125000"/>
              </a:lnSpc>
              <a:defRPr sz="800">
                <a:gradFill>
                  <a:gsLst>
                    <a:gs pos="70000">
                      <a:schemeClr val="bg1">
                        <a:lumMod val="65000"/>
                      </a:schemeClr>
                    </a:gs>
                    <a:gs pos="15000">
                      <a:schemeClr val="tx1">
                        <a:lumMod val="65000"/>
                        <a:lumOff val="35000"/>
                      </a:schemeClr>
                    </a:gs>
                  </a:gsLst>
                  <a:lin ang="9600000" scaled="0"/>
                </a:gradFill>
                <a:cs typeface="+mn-ea"/>
              </a:defRPr>
            </a:lvl1pPr>
          </a:lstStyle>
          <a:p>
            <a:r>
              <a:rPr lang="zh-CN" altLang="en-US" sz="1000" b="1" dirty="0">
                <a:solidFill>
                  <a:schemeClr val="bg1"/>
                </a:solidFill>
                <a:latin typeface="微软雅黑 Light" panose="020B0502040204020203" pitchFamily="34" charset="-122"/>
                <a:ea typeface="微软雅黑 Light" panose="020B0502040204020203" pitchFamily="34" charset="-122"/>
              </a:rPr>
              <a:t>金融大数据专家</a:t>
            </a:r>
            <a:endParaRPr lang="en-US" altLang="zh-CN" sz="1000" b="1" dirty="0">
              <a:solidFill>
                <a:schemeClr val="bg1"/>
              </a:solidFill>
              <a:latin typeface="微软雅黑 Light" panose="020B0502040204020203" pitchFamily="34" charset="-122"/>
              <a:ea typeface="微软雅黑 Light" panose="020B0502040204020203" pitchFamily="34" charset="-122"/>
            </a:endParaRPr>
          </a:p>
        </p:txBody>
      </p:sp>
      <p:sp>
        <p:nvSpPr>
          <p:cNvPr id="12" name="文本框 25"/>
          <p:cNvSpPr txBox="1"/>
          <p:nvPr/>
        </p:nvSpPr>
        <p:spPr>
          <a:xfrm>
            <a:off x="5707798" y="1685567"/>
            <a:ext cx="889159" cy="284693"/>
          </a:xfrm>
          <a:prstGeom prst="rect">
            <a:avLst/>
          </a:prstGeom>
          <a:solidFill>
            <a:srgbClr val="EF535E"/>
          </a:solidFill>
          <a:ln w="0">
            <a:noFill/>
          </a:ln>
        </p:spPr>
        <p:txBody>
          <a:bodyPr wrap="square" rtlCol="0">
            <a:spAutoFit/>
          </a:bodyPr>
          <a:lstStyle>
            <a:defPPr>
              <a:defRPr lang="zh-CN"/>
            </a:defPPr>
            <a:lvl1pPr algn="dist">
              <a:lnSpc>
                <a:spcPct val="125000"/>
              </a:lnSpc>
              <a:defRPr sz="800">
                <a:gradFill>
                  <a:gsLst>
                    <a:gs pos="70000">
                      <a:schemeClr val="bg1">
                        <a:lumMod val="65000"/>
                      </a:schemeClr>
                    </a:gs>
                    <a:gs pos="15000">
                      <a:schemeClr val="tx1">
                        <a:lumMod val="65000"/>
                        <a:lumOff val="35000"/>
                      </a:schemeClr>
                    </a:gs>
                  </a:gsLst>
                  <a:lin ang="9600000" scaled="0"/>
                </a:gradFill>
                <a:cs typeface="+mn-ea"/>
              </a:defRPr>
            </a:lvl1pPr>
          </a:lstStyle>
          <a:p>
            <a:r>
              <a:rPr lang="zh-CN" altLang="en-US" sz="1000" b="1" dirty="0">
                <a:solidFill>
                  <a:schemeClr val="bg1"/>
                </a:solidFill>
                <a:latin typeface="微软雅黑 Light" panose="020B0502040204020203" pitchFamily="34" charset="-122"/>
                <a:ea typeface="微软雅黑 Light" panose="020B0502040204020203" pitchFamily="34" charset="-122"/>
              </a:rPr>
              <a:t>价值法库</a:t>
            </a:r>
            <a:endParaRPr lang="en-US" altLang="zh-CN" sz="1000" b="1" dirty="0">
              <a:solidFill>
                <a:schemeClr val="bg1"/>
              </a:solidFill>
              <a:latin typeface="微软雅黑 Light" panose="020B0502040204020203" pitchFamily="34" charset="-122"/>
              <a:ea typeface="微软雅黑 Light" panose="020B0502040204020203" pitchFamily="34" charset="-122"/>
            </a:endParaRPr>
          </a:p>
        </p:txBody>
      </p:sp>
      <p:sp>
        <p:nvSpPr>
          <p:cNvPr id="13" name="文本框 26"/>
          <p:cNvSpPr txBox="1"/>
          <p:nvPr/>
        </p:nvSpPr>
        <p:spPr>
          <a:xfrm>
            <a:off x="6252754" y="2212330"/>
            <a:ext cx="889159" cy="284693"/>
          </a:xfrm>
          <a:prstGeom prst="rect">
            <a:avLst/>
          </a:prstGeom>
          <a:solidFill>
            <a:srgbClr val="EF535E"/>
          </a:solidFill>
          <a:ln w="0">
            <a:noFill/>
          </a:ln>
        </p:spPr>
        <p:txBody>
          <a:bodyPr wrap="square" rtlCol="0">
            <a:spAutoFit/>
          </a:bodyPr>
          <a:lstStyle>
            <a:defPPr>
              <a:defRPr lang="zh-CN"/>
            </a:defPPr>
            <a:lvl1pPr algn="dist">
              <a:lnSpc>
                <a:spcPct val="125000"/>
              </a:lnSpc>
              <a:defRPr sz="800">
                <a:gradFill>
                  <a:gsLst>
                    <a:gs pos="70000">
                      <a:schemeClr val="bg1">
                        <a:lumMod val="65000"/>
                      </a:schemeClr>
                    </a:gs>
                    <a:gs pos="15000">
                      <a:schemeClr val="tx1">
                        <a:lumMod val="65000"/>
                        <a:lumOff val="35000"/>
                      </a:schemeClr>
                    </a:gs>
                  </a:gsLst>
                  <a:lin ang="9600000" scaled="0"/>
                </a:gradFill>
                <a:cs typeface="+mn-ea"/>
              </a:defRPr>
            </a:lvl1pPr>
          </a:lstStyle>
          <a:p>
            <a:r>
              <a:rPr lang="zh-CN" altLang="en-US" sz="1000" b="1" dirty="0">
                <a:solidFill>
                  <a:schemeClr val="bg1"/>
                </a:solidFill>
                <a:latin typeface="微软雅黑 Light" panose="020B0502040204020203" pitchFamily="34" charset="-122"/>
                <a:ea typeface="微软雅黑 Light" panose="020B0502040204020203" pitchFamily="34" charset="-122"/>
              </a:rPr>
              <a:t>违规案例库</a:t>
            </a:r>
            <a:endParaRPr lang="zh-CN" altLang="en-US" sz="1000" b="1" dirty="0">
              <a:solidFill>
                <a:schemeClr val="bg1"/>
              </a:solidFill>
              <a:latin typeface="微软雅黑 Light" panose="020B0502040204020203" pitchFamily="34" charset="-122"/>
              <a:ea typeface="微软雅黑 Light" panose="020B0502040204020203" pitchFamily="34" charset="-122"/>
            </a:endParaRPr>
          </a:p>
        </p:txBody>
      </p:sp>
      <p:sp>
        <p:nvSpPr>
          <p:cNvPr id="14" name="文本框 27"/>
          <p:cNvSpPr txBox="1"/>
          <p:nvPr/>
        </p:nvSpPr>
        <p:spPr>
          <a:xfrm>
            <a:off x="893854" y="2284371"/>
            <a:ext cx="889159" cy="284693"/>
          </a:xfrm>
          <a:prstGeom prst="rect">
            <a:avLst/>
          </a:prstGeom>
          <a:solidFill>
            <a:srgbClr val="203864"/>
          </a:solidFill>
          <a:ln w="0">
            <a:noFill/>
          </a:ln>
        </p:spPr>
        <p:txBody>
          <a:bodyPr wrap="square" rtlCol="0">
            <a:spAutoFit/>
          </a:bodyPr>
          <a:lstStyle>
            <a:defPPr>
              <a:defRPr lang="zh-CN"/>
            </a:defPPr>
            <a:lvl1pPr algn="dist">
              <a:lnSpc>
                <a:spcPct val="125000"/>
              </a:lnSpc>
              <a:defRPr sz="800">
                <a:gradFill>
                  <a:gsLst>
                    <a:gs pos="70000">
                      <a:schemeClr val="bg1">
                        <a:lumMod val="65000"/>
                      </a:schemeClr>
                    </a:gs>
                    <a:gs pos="15000">
                      <a:schemeClr val="tx1">
                        <a:lumMod val="65000"/>
                        <a:lumOff val="35000"/>
                      </a:schemeClr>
                    </a:gs>
                  </a:gsLst>
                  <a:lin ang="9600000" scaled="0"/>
                </a:gradFill>
                <a:cs typeface="+mn-ea"/>
              </a:defRPr>
            </a:lvl1pPr>
          </a:lstStyle>
          <a:p>
            <a:r>
              <a:rPr lang="zh-CN" altLang="en-US" sz="1000" b="1" dirty="0">
                <a:solidFill>
                  <a:schemeClr val="bg1"/>
                </a:solidFill>
                <a:latin typeface="微软雅黑 Light" panose="020B0502040204020203" pitchFamily="34" charset="-122"/>
                <a:ea typeface="微软雅黑 Light" panose="020B0502040204020203" pitchFamily="34" charset="-122"/>
              </a:rPr>
              <a:t>治理智库</a:t>
            </a:r>
            <a:endParaRPr lang="en-US" altLang="zh-CN" sz="1000" b="1" dirty="0">
              <a:solidFill>
                <a:schemeClr val="bg1"/>
              </a:solidFill>
              <a:latin typeface="微软雅黑 Light" panose="020B0502040204020203" pitchFamily="34" charset="-122"/>
              <a:ea typeface="微软雅黑 Light" panose="020B0502040204020203" pitchFamily="34" charset="-122"/>
            </a:endParaRPr>
          </a:p>
        </p:txBody>
      </p:sp>
      <p:sp>
        <p:nvSpPr>
          <p:cNvPr id="15" name="文本框 28"/>
          <p:cNvSpPr txBox="1"/>
          <p:nvPr/>
        </p:nvSpPr>
        <p:spPr>
          <a:xfrm>
            <a:off x="857113" y="2932638"/>
            <a:ext cx="733385" cy="284693"/>
          </a:xfrm>
          <a:prstGeom prst="rect">
            <a:avLst/>
          </a:prstGeom>
          <a:solidFill>
            <a:srgbClr val="203864"/>
          </a:solidFill>
          <a:ln w="0">
            <a:noFill/>
          </a:ln>
        </p:spPr>
        <p:txBody>
          <a:bodyPr wrap="square" rtlCol="0">
            <a:spAutoFit/>
          </a:bodyPr>
          <a:lstStyle>
            <a:defPPr>
              <a:defRPr lang="zh-CN"/>
            </a:defPPr>
            <a:lvl1pPr algn="dist">
              <a:lnSpc>
                <a:spcPct val="125000"/>
              </a:lnSpc>
              <a:defRPr sz="800">
                <a:gradFill>
                  <a:gsLst>
                    <a:gs pos="70000">
                      <a:schemeClr val="bg1">
                        <a:lumMod val="65000"/>
                      </a:schemeClr>
                    </a:gs>
                    <a:gs pos="15000">
                      <a:schemeClr val="tx1">
                        <a:lumMod val="65000"/>
                        <a:lumOff val="35000"/>
                      </a:schemeClr>
                    </a:gs>
                  </a:gsLst>
                  <a:lin ang="9600000" scaled="0"/>
                </a:gradFill>
                <a:cs typeface="+mn-ea"/>
              </a:defRPr>
            </a:lvl1pPr>
          </a:lstStyle>
          <a:p>
            <a:r>
              <a:rPr lang="zh-CN" altLang="en-US" sz="1000" b="1" dirty="0">
                <a:solidFill>
                  <a:schemeClr val="bg1"/>
                </a:solidFill>
                <a:latin typeface="微软雅黑 Light" panose="020B0502040204020203" pitchFamily="34" charset="-122"/>
                <a:ea typeface="微软雅黑 Light" panose="020B0502040204020203" pitchFamily="34" charset="-122"/>
              </a:rPr>
              <a:t>信披智库</a:t>
            </a:r>
            <a:endParaRPr lang="en-US" altLang="zh-CN" sz="1000" b="1" dirty="0">
              <a:solidFill>
                <a:schemeClr val="bg1"/>
              </a:solidFill>
              <a:latin typeface="微软雅黑 Light" panose="020B0502040204020203" pitchFamily="34" charset="-122"/>
              <a:ea typeface="微软雅黑 Light" panose="020B0502040204020203" pitchFamily="34" charset="-122"/>
            </a:endParaRPr>
          </a:p>
        </p:txBody>
      </p:sp>
      <p:sp>
        <p:nvSpPr>
          <p:cNvPr id="16" name="文本框 29"/>
          <p:cNvSpPr txBox="1"/>
          <p:nvPr/>
        </p:nvSpPr>
        <p:spPr>
          <a:xfrm>
            <a:off x="778525" y="3651927"/>
            <a:ext cx="730531" cy="284693"/>
          </a:xfrm>
          <a:prstGeom prst="rect">
            <a:avLst/>
          </a:prstGeom>
          <a:solidFill>
            <a:srgbClr val="203864"/>
          </a:solidFill>
          <a:ln w="0">
            <a:noFill/>
          </a:ln>
        </p:spPr>
        <p:txBody>
          <a:bodyPr wrap="square" rtlCol="0">
            <a:spAutoFit/>
          </a:bodyPr>
          <a:lstStyle>
            <a:defPPr>
              <a:defRPr lang="zh-CN"/>
            </a:defPPr>
            <a:lvl1pPr algn="dist">
              <a:lnSpc>
                <a:spcPct val="125000"/>
              </a:lnSpc>
              <a:defRPr sz="800">
                <a:gradFill>
                  <a:gsLst>
                    <a:gs pos="70000">
                      <a:schemeClr val="bg1">
                        <a:lumMod val="65000"/>
                      </a:schemeClr>
                    </a:gs>
                    <a:gs pos="15000">
                      <a:schemeClr val="tx1">
                        <a:lumMod val="65000"/>
                        <a:lumOff val="35000"/>
                      </a:schemeClr>
                    </a:gs>
                  </a:gsLst>
                  <a:lin ang="9600000" scaled="0"/>
                </a:gradFill>
                <a:cs typeface="+mn-ea"/>
              </a:defRPr>
            </a:lvl1pPr>
          </a:lstStyle>
          <a:p>
            <a:r>
              <a:rPr lang="zh-CN" altLang="en-US" sz="1000" b="1" dirty="0">
                <a:solidFill>
                  <a:schemeClr val="bg1"/>
                </a:solidFill>
                <a:latin typeface="微软雅黑 Light" panose="020B0502040204020203" pitchFamily="34" charset="-122"/>
                <a:ea typeface="微软雅黑 Light" panose="020B0502040204020203" pitchFamily="34" charset="-122"/>
              </a:rPr>
              <a:t>金融舆情</a:t>
            </a:r>
            <a:endParaRPr lang="en-US" altLang="zh-CN" sz="1000" b="1" dirty="0">
              <a:solidFill>
                <a:schemeClr val="bg1"/>
              </a:solidFill>
              <a:latin typeface="微软雅黑 Light" panose="020B0502040204020203" pitchFamily="34" charset="-122"/>
              <a:ea typeface="微软雅黑 Light" panose="020B0502040204020203" pitchFamily="34" charset="-122"/>
            </a:endParaRPr>
          </a:p>
        </p:txBody>
      </p:sp>
      <p:sp>
        <p:nvSpPr>
          <p:cNvPr id="17" name="文本框 30"/>
          <p:cNvSpPr txBox="1"/>
          <p:nvPr/>
        </p:nvSpPr>
        <p:spPr>
          <a:xfrm>
            <a:off x="862124" y="4399820"/>
            <a:ext cx="910936" cy="284693"/>
          </a:xfrm>
          <a:prstGeom prst="rect">
            <a:avLst/>
          </a:prstGeom>
          <a:solidFill>
            <a:srgbClr val="203864"/>
          </a:solidFill>
          <a:ln w="0">
            <a:noFill/>
          </a:ln>
        </p:spPr>
        <p:txBody>
          <a:bodyPr wrap="square" rtlCol="0">
            <a:spAutoFit/>
          </a:bodyPr>
          <a:lstStyle>
            <a:defPPr>
              <a:defRPr lang="zh-CN"/>
            </a:defPPr>
            <a:lvl1pPr algn="dist">
              <a:lnSpc>
                <a:spcPct val="125000"/>
              </a:lnSpc>
              <a:defRPr sz="800">
                <a:gradFill>
                  <a:gsLst>
                    <a:gs pos="70000">
                      <a:schemeClr val="bg1">
                        <a:lumMod val="65000"/>
                      </a:schemeClr>
                    </a:gs>
                    <a:gs pos="15000">
                      <a:schemeClr val="tx1">
                        <a:lumMod val="65000"/>
                        <a:lumOff val="35000"/>
                      </a:schemeClr>
                    </a:gs>
                  </a:gsLst>
                  <a:lin ang="9600000" scaled="0"/>
                </a:gradFill>
                <a:cs typeface="+mn-ea"/>
              </a:defRPr>
            </a:lvl1pPr>
          </a:lstStyle>
          <a:p>
            <a:r>
              <a:rPr lang="zh-CN" altLang="en-US" sz="1000" b="1" dirty="0">
                <a:solidFill>
                  <a:schemeClr val="bg1"/>
                </a:solidFill>
                <a:latin typeface="微软雅黑 Light" panose="020B0502040204020203" pitchFamily="34" charset="-122"/>
                <a:ea typeface="微软雅黑 Light" panose="020B0502040204020203" pitchFamily="34" charset="-122"/>
              </a:rPr>
              <a:t>违规案例库</a:t>
            </a:r>
            <a:endParaRPr lang="zh-CN" altLang="en-US" sz="1000" b="1" dirty="0">
              <a:solidFill>
                <a:schemeClr val="bg1"/>
              </a:solidFill>
              <a:latin typeface="微软雅黑 Light" panose="020B0502040204020203" pitchFamily="34" charset="-122"/>
              <a:ea typeface="微软雅黑 Light" panose="020B0502040204020203" pitchFamily="34" charset="-122"/>
            </a:endParaRPr>
          </a:p>
        </p:txBody>
      </p:sp>
      <p:sp>
        <p:nvSpPr>
          <p:cNvPr id="18" name="文本框 31"/>
          <p:cNvSpPr txBox="1"/>
          <p:nvPr/>
        </p:nvSpPr>
        <p:spPr>
          <a:xfrm>
            <a:off x="1160136" y="5040227"/>
            <a:ext cx="889159" cy="284693"/>
          </a:xfrm>
          <a:prstGeom prst="rect">
            <a:avLst/>
          </a:prstGeom>
          <a:solidFill>
            <a:srgbClr val="00B0F0"/>
          </a:solidFill>
          <a:ln w="0">
            <a:noFill/>
          </a:ln>
        </p:spPr>
        <p:txBody>
          <a:bodyPr wrap="square" rtlCol="0">
            <a:spAutoFit/>
          </a:bodyPr>
          <a:lstStyle>
            <a:defPPr>
              <a:defRPr lang="zh-CN"/>
            </a:defPPr>
            <a:lvl1pPr algn="dist">
              <a:lnSpc>
                <a:spcPct val="125000"/>
              </a:lnSpc>
              <a:defRPr sz="800">
                <a:gradFill>
                  <a:gsLst>
                    <a:gs pos="70000">
                      <a:schemeClr val="bg1">
                        <a:lumMod val="65000"/>
                      </a:schemeClr>
                    </a:gs>
                    <a:gs pos="15000">
                      <a:schemeClr val="tx1">
                        <a:lumMod val="65000"/>
                        <a:lumOff val="35000"/>
                      </a:schemeClr>
                    </a:gs>
                  </a:gsLst>
                  <a:lin ang="9600000" scaled="0"/>
                </a:gradFill>
                <a:cs typeface="+mn-ea"/>
              </a:defRPr>
            </a:lvl1pPr>
          </a:lstStyle>
          <a:p>
            <a:r>
              <a:rPr lang="en-US" altLang="zh-CN" sz="1000" b="1" dirty="0">
                <a:solidFill>
                  <a:schemeClr val="bg1"/>
                </a:solidFill>
                <a:latin typeface="微软雅黑 Light" panose="020B0502040204020203" pitchFamily="34" charset="-122"/>
                <a:ea typeface="微软雅黑 Light" panose="020B0502040204020203" pitchFamily="34" charset="-122"/>
              </a:rPr>
              <a:t>IT</a:t>
            </a:r>
            <a:r>
              <a:rPr lang="zh-CN" altLang="en-US" sz="1000" b="1" dirty="0">
                <a:solidFill>
                  <a:schemeClr val="bg1"/>
                </a:solidFill>
                <a:latin typeface="微软雅黑 Light" panose="020B0502040204020203" pitchFamily="34" charset="-122"/>
                <a:ea typeface="微软雅黑 Light" panose="020B0502040204020203" pitchFamily="34" charset="-122"/>
              </a:rPr>
              <a:t>专家团队</a:t>
            </a:r>
            <a:endParaRPr lang="zh-CN" altLang="en-US" sz="1000" b="1" dirty="0">
              <a:solidFill>
                <a:schemeClr val="bg1"/>
              </a:solidFill>
              <a:latin typeface="微软雅黑 Light" panose="020B0502040204020203" pitchFamily="34" charset="-122"/>
              <a:ea typeface="微软雅黑 Light" panose="020B0502040204020203" pitchFamily="34" charset="-122"/>
            </a:endParaRPr>
          </a:p>
        </p:txBody>
      </p:sp>
      <p:sp>
        <p:nvSpPr>
          <p:cNvPr id="19" name="文本框 32"/>
          <p:cNvSpPr txBox="1"/>
          <p:nvPr/>
        </p:nvSpPr>
        <p:spPr>
          <a:xfrm>
            <a:off x="1544362" y="5596110"/>
            <a:ext cx="988661" cy="284693"/>
          </a:xfrm>
          <a:prstGeom prst="rect">
            <a:avLst/>
          </a:prstGeom>
          <a:solidFill>
            <a:srgbClr val="00B0F0"/>
          </a:solidFill>
          <a:ln w="0">
            <a:noFill/>
          </a:ln>
        </p:spPr>
        <p:txBody>
          <a:bodyPr wrap="square" rtlCol="0">
            <a:spAutoFit/>
          </a:bodyPr>
          <a:lstStyle>
            <a:defPPr>
              <a:defRPr lang="zh-CN"/>
            </a:defPPr>
            <a:lvl1pPr algn="dist">
              <a:lnSpc>
                <a:spcPct val="125000"/>
              </a:lnSpc>
              <a:defRPr sz="800">
                <a:gradFill>
                  <a:gsLst>
                    <a:gs pos="70000">
                      <a:schemeClr val="bg1">
                        <a:lumMod val="65000"/>
                      </a:schemeClr>
                    </a:gs>
                    <a:gs pos="15000">
                      <a:schemeClr val="tx1">
                        <a:lumMod val="65000"/>
                        <a:lumOff val="35000"/>
                      </a:schemeClr>
                    </a:gs>
                  </a:gsLst>
                  <a:lin ang="9600000" scaled="0"/>
                </a:gradFill>
                <a:cs typeface="+mn-ea"/>
              </a:defRPr>
            </a:lvl1pPr>
          </a:lstStyle>
          <a:p>
            <a:r>
              <a:rPr lang="zh-CN" altLang="en-US" sz="1000" b="1" dirty="0">
                <a:solidFill>
                  <a:schemeClr val="bg1"/>
                </a:solidFill>
                <a:latin typeface="微软雅黑 Light" panose="020B0502040204020203" pitchFamily="34" charset="-122"/>
                <a:ea typeface="微软雅黑 Light" panose="020B0502040204020203" pitchFamily="34" charset="-122"/>
              </a:rPr>
              <a:t>在线业务服务</a:t>
            </a:r>
            <a:endParaRPr lang="zh-CN" altLang="en-US" sz="1000" b="1" dirty="0">
              <a:solidFill>
                <a:schemeClr val="bg1"/>
              </a:solidFill>
              <a:latin typeface="微软雅黑 Light" panose="020B0502040204020203" pitchFamily="34" charset="-122"/>
              <a:ea typeface="微软雅黑 Light" panose="020B0502040204020203" pitchFamily="34" charset="-122"/>
            </a:endParaRPr>
          </a:p>
        </p:txBody>
      </p:sp>
      <p:sp>
        <p:nvSpPr>
          <p:cNvPr id="20" name="文本框 33"/>
          <p:cNvSpPr txBox="1"/>
          <p:nvPr/>
        </p:nvSpPr>
        <p:spPr>
          <a:xfrm>
            <a:off x="2254242" y="6125148"/>
            <a:ext cx="889159" cy="284693"/>
          </a:xfrm>
          <a:prstGeom prst="rect">
            <a:avLst/>
          </a:prstGeom>
          <a:solidFill>
            <a:srgbClr val="00B0F0"/>
          </a:solidFill>
          <a:ln w="0">
            <a:noFill/>
          </a:ln>
        </p:spPr>
        <p:txBody>
          <a:bodyPr wrap="square" rtlCol="0">
            <a:spAutoFit/>
          </a:bodyPr>
          <a:lstStyle>
            <a:defPPr>
              <a:defRPr lang="zh-CN"/>
            </a:defPPr>
            <a:lvl1pPr algn="dist">
              <a:lnSpc>
                <a:spcPct val="125000"/>
              </a:lnSpc>
              <a:defRPr sz="800">
                <a:gradFill>
                  <a:gsLst>
                    <a:gs pos="70000">
                      <a:schemeClr val="bg1">
                        <a:lumMod val="65000"/>
                      </a:schemeClr>
                    </a:gs>
                    <a:gs pos="15000">
                      <a:schemeClr val="tx1">
                        <a:lumMod val="65000"/>
                        <a:lumOff val="35000"/>
                      </a:schemeClr>
                    </a:gs>
                  </a:gsLst>
                  <a:lin ang="9600000" scaled="0"/>
                </a:gradFill>
                <a:cs typeface="+mn-ea"/>
              </a:defRPr>
            </a:lvl1pPr>
          </a:lstStyle>
          <a:p>
            <a:r>
              <a:rPr lang="zh-CN" altLang="en-US" sz="1000" b="1" dirty="0">
                <a:solidFill>
                  <a:schemeClr val="bg1"/>
                </a:solidFill>
                <a:latin typeface="微软雅黑 Light" panose="020B0502040204020203" pitchFamily="34" charset="-122"/>
                <a:ea typeface="微软雅黑 Light" panose="020B0502040204020203" pitchFamily="34" charset="-122"/>
              </a:rPr>
              <a:t>大数据专家</a:t>
            </a:r>
            <a:endParaRPr lang="en-US" altLang="zh-CN" sz="1000" b="1" dirty="0">
              <a:solidFill>
                <a:schemeClr val="bg1"/>
              </a:solidFill>
              <a:latin typeface="微软雅黑 Light" panose="020B0502040204020203" pitchFamily="34" charset="-122"/>
              <a:ea typeface="微软雅黑 Light" panose="020B0502040204020203" pitchFamily="34" charset="-122"/>
            </a:endParaRPr>
          </a:p>
        </p:txBody>
      </p:sp>
      <p:sp>
        <p:nvSpPr>
          <p:cNvPr id="21" name="文本框 34"/>
          <p:cNvSpPr txBox="1"/>
          <p:nvPr/>
        </p:nvSpPr>
        <p:spPr>
          <a:xfrm>
            <a:off x="3653777" y="6242492"/>
            <a:ext cx="1021303" cy="284693"/>
          </a:xfrm>
          <a:prstGeom prst="rect">
            <a:avLst/>
          </a:prstGeom>
          <a:solidFill>
            <a:srgbClr val="00B0F0"/>
          </a:solidFill>
          <a:ln w="0">
            <a:noFill/>
          </a:ln>
        </p:spPr>
        <p:txBody>
          <a:bodyPr wrap="square" rtlCol="0">
            <a:spAutoFit/>
          </a:bodyPr>
          <a:lstStyle>
            <a:defPPr>
              <a:defRPr lang="zh-CN"/>
            </a:defPPr>
            <a:lvl1pPr algn="dist">
              <a:lnSpc>
                <a:spcPct val="125000"/>
              </a:lnSpc>
              <a:defRPr sz="800">
                <a:gradFill>
                  <a:gsLst>
                    <a:gs pos="70000">
                      <a:schemeClr val="bg1">
                        <a:lumMod val="65000"/>
                      </a:schemeClr>
                    </a:gs>
                    <a:gs pos="15000">
                      <a:schemeClr val="tx1">
                        <a:lumMod val="65000"/>
                        <a:lumOff val="35000"/>
                      </a:schemeClr>
                    </a:gs>
                  </a:gsLst>
                  <a:lin ang="9600000" scaled="0"/>
                </a:gradFill>
                <a:cs typeface="+mn-ea"/>
              </a:defRPr>
            </a:lvl1pPr>
          </a:lstStyle>
          <a:p>
            <a:r>
              <a:rPr lang="zh-CN" altLang="en-US" sz="1000" b="1" dirty="0">
                <a:solidFill>
                  <a:schemeClr val="bg1"/>
                </a:solidFill>
                <a:latin typeface="微软雅黑 Light" panose="020B0502040204020203" pitchFamily="34" charset="-122"/>
                <a:ea typeface="微软雅黑 Light" panose="020B0502040204020203" pitchFamily="34" charset="-122"/>
              </a:rPr>
              <a:t>平台运营服务</a:t>
            </a:r>
            <a:endParaRPr lang="zh-CN" altLang="en-US" sz="1000" b="1" dirty="0">
              <a:solidFill>
                <a:schemeClr val="bg1"/>
              </a:solidFill>
              <a:latin typeface="微软雅黑 Light" panose="020B0502040204020203" pitchFamily="34" charset="-122"/>
              <a:ea typeface="微软雅黑 Light" panose="020B0502040204020203" pitchFamily="34" charset="-122"/>
            </a:endParaRPr>
          </a:p>
        </p:txBody>
      </p:sp>
      <p:sp>
        <p:nvSpPr>
          <p:cNvPr id="22" name="文本框 35"/>
          <p:cNvSpPr txBox="1"/>
          <p:nvPr/>
        </p:nvSpPr>
        <p:spPr>
          <a:xfrm>
            <a:off x="5122622" y="5880448"/>
            <a:ext cx="889159" cy="284693"/>
          </a:xfrm>
          <a:prstGeom prst="rect">
            <a:avLst/>
          </a:prstGeom>
          <a:solidFill>
            <a:srgbClr val="00B0F0"/>
          </a:solidFill>
          <a:ln w="0">
            <a:noFill/>
          </a:ln>
        </p:spPr>
        <p:txBody>
          <a:bodyPr wrap="square" rtlCol="0">
            <a:spAutoFit/>
          </a:bodyPr>
          <a:lstStyle>
            <a:defPPr>
              <a:defRPr lang="zh-CN"/>
            </a:defPPr>
            <a:lvl1pPr algn="dist">
              <a:lnSpc>
                <a:spcPct val="125000"/>
              </a:lnSpc>
              <a:defRPr sz="800">
                <a:gradFill>
                  <a:gsLst>
                    <a:gs pos="70000">
                      <a:schemeClr val="bg1">
                        <a:lumMod val="65000"/>
                      </a:schemeClr>
                    </a:gs>
                    <a:gs pos="15000">
                      <a:schemeClr val="tx1">
                        <a:lumMod val="65000"/>
                        <a:lumOff val="35000"/>
                      </a:schemeClr>
                    </a:gs>
                  </a:gsLst>
                  <a:lin ang="9600000" scaled="0"/>
                </a:gradFill>
                <a:cs typeface="+mn-ea"/>
              </a:defRPr>
            </a:lvl1pPr>
          </a:lstStyle>
          <a:p>
            <a:r>
              <a:rPr lang="zh-CN" altLang="en-US" sz="1000" b="1" dirty="0">
                <a:solidFill>
                  <a:schemeClr val="bg1"/>
                </a:solidFill>
                <a:latin typeface="微软雅黑 Light" panose="020B0502040204020203" pitchFamily="34" charset="-122"/>
                <a:ea typeface="微软雅黑 Light" panose="020B0502040204020203" pitchFamily="34" charset="-122"/>
              </a:rPr>
              <a:t>合规算法</a:t>
            </a:r>
            <a:endParaRPr lang="zh-CN" altLang="en-US" sz="1000" b="1" dirty="0">
              <a:solidFill>
                <a:schemeClr val="bg1"/>
              </a:solidFill>
              <a:latin typeface="微软雅黑 Light" panose="020B0502040204020203" pitchFamily="34" charset="-122"/>
              <a:ea typeface="微软雅黑 Light" panose="020B0502040204020203" pitchFamily="34" charset="-122"/>
            </a:endParaRPr>
          </a:p>
        </p:txBody>
      </p:sp>
      <p:grpSp>
        <p:nvGrpSpPr>
          <p:cNvPr id="23" name="组合 47"/>
          <p:cNvGrpSpPr/>
          <p:nvPr/>
        </p:nvGrpSpPr>
        <p:grpSpPr>
          <a:xfrm>
            <a:off x="8932674" y="857833"/>
            <a:ext cx="2474108" cy="5870634"/>
            <a:chOff x="8950486" y="816393"/>
            <a:chExt cx="2474108" cy="5870634"/>
          </a:xfrm>
          <a:solidFill>
            <a:srgbClr val="203864"/>
          </a:solidFill>
        </p:grpSpPr>
        <p:sp>
          <p:nvSpPr>
            <p:cNvPr id="24" name="矩形 23"/>
            <p:cNvSpPr/>
            <p:nvPr/>
          </p:nvSpPr>
          <p:spPr>
            <a:xfrm>
              <a:off x="9307128" y="3920026"/>
              <a:ext cx="1628109" cy="361637"/>
            </a:xfrm>
            <a:prstGeom prst="rect">
              <a:avLst/>
            </a:prstGeom>
            <a:grpFill/>
            <a:ln w="0">
              <a:gradFill>
                <a:gsLst>
                  <a:gs pos="0">
                    <a:schemeClr val="bg1">
                      <a:lumMod val="65000"/>
                      <a:alpha val="41000"/>
                    </a:schemeClr>
                  </a:gs>
                  <a:gs pos="44000">
                    <a:schemeClr val="tx1">
                      <a:lumMod val="75000"/>
                      <a:lumOff val="25000"/>
                      <a:alpha val="48000"/>
                    </a:schemeClr>
                  </a:gs>
                  <a:gs pos="76000">
                    <a:schemeClr val="bg1">
                      <a:lumMod val="75000"/>
                      <a:alpha val="52000"/>
                    </a:schemeClr>
                  </a:gs>
                  <a:gs pos="100000">
                    <a:schemeClr val="tx1">
                      <a:lumMod val="85000"/>
                      <a:lumOff val="15000"/>
                    </a:schemeClr>
                  </a:gs>
                </a:gsLst>
                <a:lin ang="8400000" scaled="0"/>
              </a:gradFill>
            </a:ln>
          </p:spPr>
          <p:txBody>
            <a:bodyPr wrap="square" rtlCol="0">
              <a:spAutoFit/>
            </a:bodyPr>
            <a:lstStyle/>
            <a:p>
              <a:pPr algn="dist">
                <a:lnSpc>
                  <a:spcPct val="125000"/>
                </a:lnSpc>
              </a:pPr>
              <a:r>
                <a:rPr lang="zh-CN" altLang="en-US" sz="1400" dirty="0">
                  <a:solidFill>
                    <a:schemeClr val="bg1"/>
                  </a:solidFill>
                  <a:latin typeface="微软雅黑 Light" panose="020B0502040204020203" pitchFamily="34" charset="-122"/>
                  <a:ea typeface="微软雅黑 Light" panose="020B0502040204020203" pitchFamily="34" charset="-122"/>
                  <a:cs typeface="+mn-ea"/>
                </a:rPr>
                <a:t>科技</a:t>
              </a:r>
              <a:endParaRPr lang="en-US" altLang="zh-CN" sz="1400" dirty="0">
                <a:solidFill>
                  <a:schemeClr val="bg1"/>
                </a:solidFill>
                <a:latin typeface="微软雅黑 Light" panose="020B0502040204020203" pitchFamily="34" charset="-122"/>
                <a:ea typeface="微软雅黑 Light" panose="020B0502040204020203" pitchFamily="34" charset="-122"/>
                <a:cs typeface="+mn-ea"/>
              </a:endParaRPr>
            </a:p>
          </p:txBody>
        </p:sp>
        <p:sp>
          <p:nvSpPr>
            <p:cNvPr id="25" name="矩形 24"/>
            <p:cNvSpPr/>
            <p:nvPr/>
          </p:nvSpPr>
          <p:spPr>
            <a:xfrm>
              <a:off x="9745230" y="4339659"/>
              <a:ext cx="1198535" cy="323165"/>
            </a:xfrm>
            <a:prstGeom prst="rect">
              <a:avLst/>
            </a:prstGeom>
            <a:grpFill/>
            <a:ln w="0">
              <a:gradFill>
                <a:gsLst>
                  <a:gs pos="0">
                    <a:schemeClr val="bg1">
                      <a:lumMod val="65000"/>
                      <a:alpha val="38000"/>
                    </a:schemeClr>
                  </a:gs>
                  <a:gs pos="46000">
                    <a:schemeClr val="tx1">
                      <a:lumMod val="75000"/>
                      <a:lumOff val="25000"/>
                      <a:alpha val="72000"/>
                    </a:schemeClr>
                  </a:gs>
                  <a:gs pos="76000">
                    <a:schemeClr val="bg1">
                      <a:lumMod val="75000"/>
                      <a:alpha val="51000"/>
                    </a:schemeClr>
                  </a:gs>
                  <a:gs pos="100000">
                    <a:schemeClr val="tx1">
                      <a:lumMod val="85000"/>
                      <a:lumOff val="15000"/>
                    </a:schemeClr>
                  </a:gs>
                </a:gsLst>
                <a:lin ang="4200000" scaled="0"/>
              </a:gradFill>
            </a:ln>
          </p:spPr>
          <p:txBody>
            <a:bodyPr wrap="square" rtlCol="0">
              <a:spAutoFit/>
            </a:bodyPr>
            <a:lstStyle/>
            <a:p>
              <a:pPr algn="dist">
                <a:lnSpc>
                  <a:spcPct val="125000"/>
                </a:lnSpc>
              </a:pPr>
              <a:r>
                <a:rPr lang="zh-CN" altLang="en-US" sz="1200" dirty="0">
                  <a:solidFill>
                    <a:schemeClr val="bg1"/>
                  </a:solidFill>
                  <a:latin typeface="微软雅黑 Light" panose="020B0502040204020203" pitchFamily="34" charset="-122"/>
                  <a:ea typeface="微软雅黑 Light" panose="020B0502040204020203" pitchFamily="34" charset="-122"/>
                  <a:cs typeface="+mn-ea"/>
                </a:rPr>
                <a:t>公司公告</a:t>
              </a:r>
              <a:endParaRPr lang="en-US" altLang="zh-CN" sz="1200" dirty="0">
                <a:solidFill>
                  <a:schemeClr val="bg1"/>
                </a:solidFill>
                <a:latin typeface="微软雅黑 Light" panose="020B0502040204020203" pitchFamily="34" charset="-122"/>
                <a:ea typeface="微软雅黑 Light" panose="020B0502040204020203" pitchFamily="34" charset="-122"/>
                <a:cs typeface="+mn-ea"/>
              </a:endParaRPr>
            </a:p>
          </p:txBody>
        </p:sp>
        <p:sp>
          <p:nvSpPr>
            <p:cNvPr id="26" name="矩形 25"/>
            <p:cNvSpPr/>
            <p:nvPr/>
          </p:nvSpPr>
          <p:spPr>
            <a:xfrm>
              <a:off x="9736702" y="4725903"/>
              <a:ext cx="1198535" cy="323165"/>
            </a:xfrm>
            <a:prstGeom prst="rect">
              <a:avLst/>
            </a:prstGeom>
            <a:grpFill/>
            <a:ln w="0">
              <a:gradFill>
                <a:gsLst>
                  <a:gs pos="0">
                    <a:schemeClr val="bg1">
                      <a:lumMod val="65000"/>
                      <a:alpha val="38000"/>
                    </a:schemeClr>
                  </a:gs>
                  <a:gs pos="46000">
                    <a:schemeClr val="tx1">
                      <a:lumMod val="75000"/>
                      <a:lumOff val="25000"/>
                      <a:alpha val="72000"/>
                    </a:schemeClr>
                  </a:gs>
                  <a:gs pos="76000">
                    <a:schemeClr val="bg1">
                      <a:lumMod val="75000"/>
                      <a:alpha val="51000"/>
                    </a:schemeClr>
                  </a:gs>
                  <a:gs pos="100000">
                    <a:schemeClr val="tx1">
                      <a:lumMod val="85000"/>
                      <a:lumOff val="15000"/>
                    </a:schemeClr>
                  </a:gs>
                </a:gsLst>
                <a:lin ang="4200000" scaled="0"/>
              </a:gradFill>
            </a:ln>
          </p:spPr>
          <p:txBody>
            <a:bodyPr wrap="square" rtlCol="0">
              <a:spAutoFit/>
            </a:bodyPr>
            <a:lstStyle/>
            <a:p>
              <a:pPr algn="dist">
                <a:lnSpc>
                  <a:spcPct val="125000"/>
                </a:lnSpc>
              </a:pPr>
              <a:r>
                <a:rPr lang="zh-CN" altLang="en-US" sz="1200" dirty="0">
                  <a:solidFill>
                    <a:schemeClr val="bg1"/>
                  </a:solidFill>
                  <a:latin typeface="微软雅黑 Light" panose="020B0502040204020203" pitchFamily="34" charset="-122"/>
                  <a:ea typeface="微软雅黑 Light" panose="020B0502040204020203" pitchFamily="34" charset="-122"/>
                  <a:cs typeface="+mn-ea"/>
                </a:rPr>
                <a:t>研究报告</a:t>
              </a:r>
              <a:endParaRPr lang="en-US" altLang="zh-CN" sz="1200" dirty="0">
                <a:solidFill>
                  <a:schemeClr val="bg1"/>
                </a:solidFill>
                <a:latin typeface="微软雅黑 Light" panose="020B0502040204020203" pitchFamily="34" charset="-122"/>
                <a:ea typeface="微软雅黑 Light" panose="020B0502040204020203" pitchFamily="34" charset="-122"/>
                <a:cs typeface="+mn-ea"/>
              </a:endParaRPr>
            </a:p>
          </p:txBody>
        </p:sp>
        <p:sp>
          <p:nvSpPr>
            <p:cNvPr id="27" name="矩形 26"/>
            <p:cNvSpPr/>
            <p:nvPr/>
          </p:nvSpPr>
          <p:spPr>
            <a:xfrm>
              <a:off x="9750126" y="5121016"/>
              <a:ext cx="1198535" cy="323165"/>
            </a:xfrm>
            <a:prstGeom prst="rect">
              <a:avLst/>
            </a:prstGeom>
            <a:grpFill/>
            <a:ln w="0">
              <a:gradFill>
                <a:gsLst>
                  <a:gs pos="0">
                    <a:schemeClr val="bg1">
                      <a:lumMod val="65000"/>
                      <a:alpha val="38000"/>
                    </a:schemeClr>
                  </a:gs>
                  <a:gs pos="46000">
                    <a:schemeClr val="tx1">
                      <a:lumMod val="75000"/>
                      <a:lumOff val="25000"/>
                      <a:alpha val="72000"/>
                    </a:schemeClr>
                  </a:gs>
                  <a:gs pos="76000">
                    <a:schemeClr val="bg1">
                      <a:lumMod val="75000"/>
                      <a:alpha val="51000"/>
                    </a:schemeClr>
                  </a:gs>
                  <a:gs pos="100000">
                    <a:schemeClr val="tx1">
                      <a:lumMod val="85000"/>
                      <a:lumOff val="15000"/>
                    </a:schemeClr>
                  </a:gs>
                </a:gsLst>
                <a:lin ang="4200000" scaled="0"/>
              </a:gradFill>
            </a:ln>
          </p:spPr>
          <p:txBody>
            <a:bodyPr wrap="square" rtlCol="0">
              <a:spAutoFit/>
            </a:bodyPr>
            <a:lstStyle/>
            <a:p>
              <a:pPr algn="dist">
                <a:lnSpc>
                  <a:spcPct val="125000"/>
                </a:lnSpc>
              </a:pPr>
              <a:r>
                <a:rPr lang="zh-CN" altLang="en-US" sz="1200" dirty="0">
                  <a:solidFill>
                    <a:schemeClr val="bg1"/>
                  </a:solidFill>
                  <a:latin typeface="微软雅黑 Light" panose="020B0502040204020203" pitchFamily="34" charset="-122"/>
                  <a:ea typeface="微软雅黑 Light" panose="020B0502040204020203" pitchFamily="34" charset="-122"/>
                  <a:cs typeface="+mn-ea"/>
                </a:rPr>
                <a:t>新闻咨询</a:t>
              </a:r>
              <a:endParaRPr lang="en-US" altLang="zh-CN" sz="1200" dirty="0">
                <a:solidFill>
                  <a:schemeClr val="bg1"/>
                </a:solidFill>
                <a:latin typeface="微软雅黑 Light" panose="020B0502040204020203" pitchFamily="34" charset="-122"/>
                <a:ea typeface="微软雅黑 Light" panose="020B0502040204020203" pitchFamily="34" charset="-122"/>
                <a:cs typeface="+mn-ea"/>
              </a:endParaRPr>
            </a:p>
          </p:txBody>
        </p:sp>
        <p:sp>
          <p:nvSpPr>
            <p:cNvPr id="28" name="矩形 27"/>
            <p:cNvSpPr/>
            <p:nvPr/>
          </p:nvSpPr>
          <p:spPr>
            <a:xfrm>
              <a:off x="9740874" y="5518761"/>
              <a:ext cx="1198535" cy="323165"/>
            </a:xfrm>
            <a:prstGeom prst="rect">
              <a:avLst/>
            </a:prstGeom>
            <a:grpFill/>
            <a:ln w="0">
              <a:gradFill>
                <a:gsLst>
                  <a:gs pos="0">
                    <a:schemeClr val="bg1">
                      <a:lumMod val="65000"/>
                      <a:alpha val="38000"/>
                    </a:schemeClr>
                  </a:gs>
                  <a:gs pos="46000">
                    <a:schemeClr val="tx1">
                      <a:lumMod val="75000"/>
                      <a:lumOff val="25000"/>
                      <a:alpha val="72000"/>
                    </a:schemeClr>
                  </a:gs>
                  <a:gs pos="76000">
                    <a:schemeClr val="bg1">
                      <a:lumMod val="75000"/>
                      <a:alpha val="51000"/>
                    </a:schemeClr>
                  </a:gs>
                  <a:gs pos="100000">
                    <a:schemeClr val="tx1">
                      <a:lumMod val="85000"/>
                      <a:lumOff val="15000"/>
                    </a:schemeClr>
                  </a:gs>
                </a:gsLst>
                <a:lin ang="4200000" scaled="0"/>
              </a:gradFill>
            </a:ln>
          </p:spPr>
          <p:txBody>
            <a:bodyPr wrap="square" rtlCol="0">
              <a:spAutoFit/>
            </a:bodyPr>
            <a:lstStyle/>
            <a:p>
              <a:pPr algn="dist">
                <a:lnSpc>
                  <a:spcPct val="125000"/>
                </a:lnSpc>
              </a:pPr>
              <a:r>
                <a:rPr lang="zh-CN" altLang="en-US" sz="1200" dirty="0">
                  <a:solidFill>
                    <a:schemeClr val="bg1"/>
                  </a:solidFill>
                  <a:latin typeface="微软雅黑 Light" panose="020B0502040204020203" pitchFamily="34" charset="-122"/>
                  <a:ea typeface="微软雅黑 Light" panose="020B0502040204020203" pitchFamily="34" charset="-122"/>
                  <a:cs typeface="+mn-ea"/>
                </a:rPr>
                <a:t>市场舆情</a:t>
              </a:r>
              <a:endParaRPr lang="zh-CN" altLang="en-US" sz="1200" dirty="0">
                <a:solidFill>
                  <a:schemeClr val="bg1"/>
                </a:solidFill>
                <a:latin typeface="微软雅黑 Light" panose="020B0502040204020203" pitchFamily="34" charset="-122"/>
                <a:ea typeface="微软雅黑 Light" panose="020B0502040204020203" pitchFamily="34" charset="-122"/>
                <a:cs typeface="+mn-ea"/>
              </a:endParaRPr>
            </a:p>
          </p:txBody>
        </p:sp>
        <p:sp>
          <p:nvSpPr>
            <p:cNvPr id="29" name="矩形 28"/>
            <p:cNvSpPr/>
            <p:nvPr/>
          </p:nvSpPr>
          <p:spPr>
            <a:xfrm>
              <a:off x="9733866" y="5916941"/>
              <a:ext cx="1198535" cy="323165"/>
            </a:xfrm>
            <a:prstGeom prst="rect">
              <a:avLst/>
            </a:prstGeom>
            <a:grpFill/>
            <a:ln w="0">
              <a:gradFill>
                <a:gsLst>
                  <a:gs pos="0">
                    <a:schemeClr val="bg1">
                      <a:lumMod val="65000"/>
                      <a:alpha val="38000"/>
                    </a:schemeClr>
                  </a:gs>
                  <a:gs pos="46000">
                    <a:schemeClr val="tx1">
                      <a:lumMod val="75000"/>
                      <a:lumOff val="25000"/>
                      <a:alpha val="72000"/>
                    </a:schemeClr>
                  </a:gs>
                  <a:gs pos="76000">
                    <a:schemeClr val="bg1">
                      <a:lumMod val="75000"/>
                      <a:alpha val="51000"/>
                    </a:schemeClr>
                  </a:gs>
                  <a:gs pos="100000">
                    <a:schemeClr val="tx1">
                      <a:lumMod val="85000"/>
                      <a:lumOff val="15000"/>
                    </a:schemeClr>
                  </a:gs>
                </a:gsLst>
                <a:lin ang="4200000" scaled="0"/>
              </a:gradFill>
            </a:ln>
          </p:spPr>
          <p:txBody>
            <a:bodyPr wrap="square" rtlCol="0">
              <a:spAutoFit/>
            </a:bodyPr>
            <a:lstStyle/>
            <a:p>
              <a:pPr algn="dist">
                <a:lnSpc>
                  <a:spcPct val="125000"/>
                </a:lnSpc>
              </a:pPr>
              <a:r>
                <a:rPr lang="zh-CN" altLang="en-US" sz="1200" dirty="0">
                  <a:solidFill>
                    <a:schemeClr val="bg1"/>
                  </a:solidFill>
                  <a:latin typeface="微软雅黑 Light" panose="020B0502040204020203" pitchFamily="34" charset="-122"/>
                  <a:ea typeface="微软雅黑 Light" panose="020B0502040204020203" pitchFamily="34" charset="-122"/>
                  <a:cs typeface="+mn-ea"/>
                </a:rPr>
                <a:t>合规信息化</a:t>
              </a:r>
              <a:endParaRPr lang="zh-CN" altLang="en-US" sz="1200" dirty="0">
                <a:solidFill>
                  <a:schemeClr val="bg1"/>
                </a:solidFill>
                <a:latin typeface="微软雅黑 Light" panose="020B0502040204020203" pitchFamily="34" charset="-122"/>
                <a:ea typeface="微软雅黑 Light" panose="020B0502040204020203" pitchFamily="34" charset="-122"/>
                <a:cs typeface="+mn-ea"/>
              </a:endParaRPr>
            </a:p>
          </p:txBody>
        </p:sp>
        <p:sp>
          <p:nvSpPr>
            <p:cNvPr id="30" name="文本框 11"/>
            <p:cNvSpPr txBox="1"/>
            <p:nvPr/>
          </p:nvSpPr>
          <p:spPr>
            <a:xfrm>
              <a:off x="9320894" y="6301841"/>
              <a:ext cx="1617631" cy="323165"/>
            </a:xfrm>
            <a:prstGeom prst="rect">
              <a:avLst/>
            </a:prstGeom>
            <a:grpFill/>
            <a:ln w="0">
              <a:gradFill>
                <a:gsLst>
                  <a:gs pos="0">
                    <a:schemeClr val="bg1">
                      <a:lumMod val="65000"/>
                      <a:alpha val="38000"/>
                    </a:schemeClr>
                  </a:gs>
                  <a:gs pos="46000">
                    <a:schemeClr val="tx1">
                      <a:lumMod val="75000"/>
                      <a:lumOff val="25000"/>
                      <a:alpha val="72000"/>
                    </a:schemeClr>
                  </a:gs>
                  <a:gs pos="76000">
                    <a:schemeClr val="bg1">
                      <a:lumMod val="75000"/>
                      <a:alpha val="51000"/>
                    </a:schemeClr>
                  </a:gs>
                  <a:gs pos="100000">
                    <a:schemeClr val="tx1">
                      <a:lumMod val="85000"/>
                      <a:lumOff val="15000"/>
                    </a:schemeClr>
                  </a:gs>
                </a:gsLst>
                <a:lin ang="4200000" scaled="0"/>
              </a:gradFill>
            </a:ln>
          </p:spPr>
          <p:txBody>
            <a:bodyPr wrap="square" rtlCol="0">
              <a:spAutoFit/>
            </a:bodyPr>
            <a:lstStyle>
              <a:defPPr>
                <a:defRPr lang="zh-CN"/>
              </a:defPPr>
              <a:lvl1pPr algn="dist">
                <a:lnSpc>
                  <a:spcPct val="125000"/>
                </a:lnSpc>
                <a:defRPr sz="1400">
                  <a:gradFill>
                    <a:gsLst>
                      <a:gs pos="70000">
                        <a:schemeClr val="bg1">
                          <a:lumMod val="65000"/>
                        </a:schemeClr>
                      </a:gs>
                      <a:gs pos="15000">
                        <a:schemeClr val="tx1">
                          <a:lumMod val="65000"/>
                          <a:lumOff val="35000"/>
                        </a:schemeClr>
                      </a:gs>
                    </a:gsLst>
                    <a:lin ang="9600000" scaled="0"/>
                  </a:gradFill>
                  <a:cs typeface="+mn-ea"/>
                </a:defRPr>
              </a:lvl1pPr>
            </a:lstStyle>
            <a:p>
              <a:r>
                <a:rPr lang="en-US" altLang="zh-CN" sz="1200" dirty="0">
                  <a:solidFill>
                    <a:schemeClr val="bg1"/>
                  </a:solidFill>
                  <a:latin typeface="微软雅黑 Light" panose="020B0502040204020203" pitchFamily="34" charset="-122"/>
                  <a:ea typeface="微软雅黑 Light" panose="020B0502040204020203" pitchFamily="34" charset="-122"/>
                </a:rPr>
                <a:t>………………………</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31" name="矩形 30"/>
            <p:cNvSpPr/>
            <p:nvPr/>
          </p:nvSpPr>
          <p:spPr>
            <a:xfrm>
              <a:off x="9315656" y="816393"/>
              <a:ext cx="1628109" cy="361637"/>
            </a:xfrm>
            <a:prstGeom prst="rect">
              <a:avLst/>
            </a:prstGeom>
            <a:grpFill/>
            <a:ln w="0">
              <a:gradFill>
                <a:gsLst>
                  <a:gs pos="0">
                    <a:schemeClr val="bg1">
                      <a:lumMod val="65000"/>
                      <a:alpha val="41000"/>
                    </a:schemeClr>
                  </a:gs>
                  <a:gs pos="44000">
                    <a:schemeClr val="tx1">
                      <a:lumMod val="75000"/>
                      <a:lumOff val="25000"/>
                      <a:alpha val="48000"/>
                    </a:schemeClr>
                  </a:gs>
                  <a:gs pos="76000">
                    <a:schemeClr val="bg1">
                      <a:lumMod val="75000"/>
                      <a:alpha val="52000"/>
                    </a:schemeClr>
                  </a:gs>
                  <a:gs pos="100000">
                    <a:schemeClr val="tx1">
                      <a:lumMod val="85000"/>
                      <a:lumOff val="15000"/>
                    </a:schemeClr>
                  </a:gs>
                </a:gsLst>
                <a:lin ang="8400000" scaled="0"/>
              </a:gradFill>
            </a:ln>
          </p:spPr>
          <p:txBody>
            <a:bodyPr wrap="square" rtlCol="0">
              <a:spAutoFit/>
            </a:bodyPr>
            <a:lstStyle/>
            <a:p>
              <a:pPr algn="dist">
                <a:lnSpc>
                  <a:spcPct val="125000"/>
                </a:lnSpc>
              </a:pPr>
              <a:r>
                <a:rPr lang="zh-CN" altLang="en-US" sz="1400" dirty="0">
                  <a:solidFill>
                    <a:schemeClr val="bg1"/>
                  </a:solidFill>
                  <a:latin typeface="微软雅黑 Light" panose="020B0502040204020203" pitchFamily="34" charset="-122"/>
                  <a:ea typeface="微软雅黑 Light" panose="020B0502040204020203" pitchFamily="34" charset="-122"/>
                  <a:cs typeface="+mn-ea"/>
                </a:rPr>
                <a:t>监管</a:t>
              </a:r>
              <a:endParaRPr lang="en-US" altLang="zh-CN" sz="1600" dirty="0">
                <a:solidFill>
                  <a:schemeClr val="bg1"/>
                </a:solidFill>
                <a:latin typeface="微软雅黑 Light" panose="020B0502040204020203" pitchFamily="34" charset="-122"/>
                <a:ea typeface="微软雅黑 Light" panose="020B0502040204020203" pitchFamily="34" charset="-122"/>
                <a:cs typeface="+mn-ea"/>
              </a:endParaRPr>
            </a:p>
          </p:txBody>
        </p:sp>
        <p:sp>
          <p:nvSpPr>
            <p:cNvPr id="32" name="矩形 31"/>
            <p:cNvSpPr/>
            <p:nvPr/>
          </p:nvSpPr>
          <p:spPr>
            <a:xfrm>
              <a:off x="9315266" y="1231990"/>
              <a:ext cx="1198535" cy="323165"/>
            </a:xfrm>
            <a:prstGeom prst="rect">
              <a:avLst/>
            </a:prstGeom>
            <a:grpFill/>
            <a:ln w="0">
              <a:gradFill>
                <a:gsLst>
                  <a:gs pos="0">
                    <a:schemeClr val="bg1">
                      <a:lumMod val="65000"/>
                      <a:alpha val="38000"/>
                    </a:schemeClr>
                  </a:gs>
                  <a:gs pos="46000">
                    <a:schemeClr val="tx1">
                      <a:lumMod val="75000"/>
                      <a:lumOff val="25000"/>
                      <a:alpha val="72000"/>
                    </a:schemeClr>
                  </a:gs>
                  <a:gs pos="76000">
                    <a:schemeClr val="bg1">
                      <a:lumMod val="75000"/>
                      <a:alpha val="51000"/>
                    </a:schemeClr>
                  </a:gs>
                  <a:gs pos="100000">
                    <a:schemeClr val="tx1">
                      <a:lumMod val="85000"/>
                      <a:lumOff val="15000"/>
                    </a:schemeClr>
                  </a:gs>
                </a:gsLst>
                <a:lin ang="4200000" scaled="0"/>
              </a:gradFill>
            </a:ln>
          </p:spPr>
          <p:txBody>
            <a:bodyPr wrap="square" rtlCol="0">
              <a:spAutoFit/>
            </a:bodyPr>
            <a:lstStyle/>
            <a:p>
              <a:pPr algn="dist">
                <a:lnSpc>
                  <a:spcPct val="125000"/>
                </a:lnSpc>
              </a:pPr>
              <a:r>
                <a:rPr lang="zh-CN" altLang="en-US" sz="1200" dirty="0">
                  <a:solidFill>
                    <a:schemeClr val="bg1"/>
                  </a:solidFill>
                  <a:latin typeface="微软雅黑 Light" panose="020B0502040204020203" pitchFamily="34" charset="-122"/>
                  <a:ea typeface="微软雅黑 Light" panose="020B0502040204020203" pitchFamily="34" charset="-122"/>
                  <a:cs typeface="+mn-ea"/>
                </a:rPr>
                <a:t>实施任务</a:t>
              </a:r>
              <a:endParaRPr lang="en-US" altLang="zh-CN" sz="1200" dirty="0">
                <a:solidFill>
                  <a:schemeClr val="bg1"/>
                </a:solidFill>
                <a:latin typeface="微软雅黑 Light" panose="020B0502040204020203" pitchFamily="34" charset="-122"/>
                <a:ea typeface="微软雅黑 Light" panose="020B0502040204020203" pitchFamily="34" charset="-122"/>
                <a:cs typeface="+mn-ea"/>
              </a:endParaRPr>
            </a:p>
          </p:txBody>
        </p:sp>
        <p:sp>
          <p:nvSpPr>
            <p:cNvPr id="33" name="矩形 32"/>
            <p:cNvSpPr/>
            <p:nvPr/>
          </p:nvSpPr>
          <p:spPr>
            <a:xfrm>
              <a:off x="9315266" y="1619001"/>
              <a:ext cx="1198535" cy="323165"/>
            </a:xfrm>
            <a:prstGeom prst="rect">
              <a:avLst/>
            </a:prstGeom>
            <a:grpFill/>
            <a:ln w="0">
              <a:gradFill>
                <a:gsLst>
                  <a:gs pos="0">
                    <a:schemeClr val="bg1">
                      <a:lumMod val="65000"/>
                      <a:alpha val="38000"/>
                    </a:schemeClr>
                  </a:gs>
                  <a:gs pos="46000">
                    <a:schemeClr val="tx1">
                      <a:lumMod val="75000"/>
                      <a:lumOff val="25000"/>
                      <a:alpha val="72000"/>
                    </a:schemeClr>
                  </a:gs>
                  <a:gs pos="76000">
                    <a:schemeClr val="bg1">
                      <a:lumMod val="75000"/>
                      <a:alpha val="51000"/>
                    </a:schemeClr>
                  </a:gs>
                  <a:gs pos="100000">
                    <a:schemeClr val="tx1">
                      <a:lumMod val="85000"/>
                      <a:lumOff val="15000"/>
                    </a:schemeClr>
                  </a:gs>
                </a:gsLst>
                <a:lin ang="4200000" scaled="0"/>
              </a:gradFill>
            </a:ln>
          </p:spPr>
          <p:txBody>
            <a:bodyPr wrap="square" rtlCol="0">
              <a:spAutoFit/>
            </a:bodyPr>
            <a:lstStyle/>
            <a:p>
              <a:pPr algn="dist">
                <a:lnSpc>
                  <a:spcPct val="125000"/>
                </a:lnSpc>
              </a:pPr>
              <a:r>
                <a:rPr lang="zh-CN" altLang="en-US" sz="1200" dirty="0">
                  <a:solidFill>
                    <a:schemeClr val="bg1"/>
                  </a:solidFill>
                  <a:latin typeface="微软雅黑 Light" panose="020B0502040204020203" pitchFamily="34" charset="-122"/>
                  <a:ea typeface="微软雅黑 Light" panose="020B0502040204020203" pitchFamily="34" charset="-122"/>
                  <a:cs typeface="+mn-ea"/>
                </a:rPr>
                <a:t>监管要求</a:t>
              </a:r>
              <a:endParaRPr lang="en-US" altLang="zh-CN" sz="1200" dirty="0">
                <a:solidFill>
                  <a:schemeClr val="bg1"/>
                </a:solidFill>
                <a:latin typeface="微软雅黑 Light" panose="020B0502040204020203" pitchFamily="34" charset="-122"/>
                <a:ea typeface="微软雅黑 Light" panose="020B0502040204020203" pitchFamily="34" charset="-122"/>
                <a:cs typeface="+mn-ea"/>
              </a:endParaRPr>
            </a:p>
          </p:txBody>
        </p:sp>
        <p:sp>
          <p:nvSpPr>
            <p:cNvPr id="34" name="矩形 33"/>
            <p:cNvSpPr/>
            <p:nvPr/>
          </p:nvSpPr>
          <p:spPr>
            <a:xfrm>
              <a:off x="9312637" y="2011141"/>
              <a:ext cx="1198535" cy="323165"/>
            </a:xfrm>
            <a:prstGeom prst="rect">
              <a:avLst/>
            </a:prstGeom>
            <a:grpFill/>
            <a:ln w="0">
              <a:gradFill>
                <a:gsLst>
                  <a:gs pos="0">
                    <a:schemeClr val="bg1">
                      <a:lumMod val="65000"/>
                      <a:alpha val="38000"/>
                    </a:schemeClr>
                  </a:gs>
                  <a:gs pos="46000">
                    <a:schemeClr val="tx1">
                      <a:lumMod val="75000"/>
                      <a:lumOff val="25000"/>
                      <a:alpha val="72000"/>
                    </a:schemeClr>
                  </a:gs>
                  <a:gs pos="76000">
                    <a:schemeClr val="bg1">
                      <a:lumMod val="75000"/>
                      <a:alpha val="51000"/>
                    </a:schemeClr>
                  </a:gs>
                  <a:gs pos="100000">
                    <a:schemeClr val="tx1">
                      <a:lumMod val="85000"/>
                      <a:lumOff val="15000"/>
                    </a:schemeClr>
                  </a:gs>
                </a:gsLst>
                <a:lin ang="4200000" scaled="0"/>
              </a:gradFill>
            </a:ln>
          </p:spPr>
          <p:txBody>
            <a:bodyPr wrap="square" rtlCol="0">
              <a:spAutoFit/>
            </a:bodyPr>
            <a:lstStyle/>
            <a:p>
              <a:pPr algn="dist">
                <a:lnSpc>
                  <a:spcPct val="125000"/>
                </a:lnSpc>
              </a:pPr>
              <a:r>
                <a:rPr lang="zh-CN" altLang="en-US" sz="1200" dirty="0">
                  <a:solidFill>
                    <a:schemeClr val="bg1"/>
                  </a:solidFill>
                  <a:latin typeface="微软雅黑 Light" panose="020B0502040204020203" pitchFamily="34" charset="-122"/>
                  <a:ea typeface="微软雅黑 Light" panose="020B0502040204020203" pitchFamily="34" charset="-122"/>
                  <a:cs typeface="+mn-ea"/>
                </a:rPr>
                <a:t>结果披露</a:t>
              </a:r>
              <a:endParaRPr lang="en-US" altLang="zh-CN" sz="1200" dirty="0">
                <a:solidFill>
                  <a:schemeClr val="bg1"/>
                </a:solidFill>
                <a:latin typeface="微软雅黑 Light" panose="020B0502040204020203" pitchFamily="34" charset="-122"/>
                <a:ea typeface="微软雅黑 Light" panose="020B0502040204020203" pitchFamily="34" charset="-122"/>
                <a:cs typeface="+mn-ea"/>
              </a:endParaRPr>
            </a:p>
          </p:txBody>
        </p:sp>
        <p:sp>
          <p:nvSpPr>
            <p:cNvPr id="35" name="矩形 34"/>
            <p:cNvSpPr/>
            <p:nvPr/>
          </p:nvSpPr>
          <p:spPr>
            <a:xfrm>
              <a:off x="9310094" y="2405574"/>
              <a:ext cx="1198535" cy="323165"/>
            </a:xfrm>
            <a:prstGeom prst="rect">
              <a:avLst/>
            </a:prstGeom>
            <a:grpFill/>
            <a:ln w="0">
              <a:gradFill>
                <a:gsLst>
                  <a:gs pos="0">
                    <a:schemeClr val="bg1">
                      <a:lumMod val="65000"/>
                      <a:alpha val="38000"/>
                    </a:schemeClr>
                  </a:gs>
                  <a:gs pos="46000">
                    <a:schemeClr val="tx1">
                      <a:lumMod val="75000"/>
                      <a:lumOff val="25000"/>
                      <a:alpha val="72000"/>
                    </a:schemeClr>
                  </a:gs>
                  <a:gs pos="76000">
                    <a:schemeClr val="bg1">
                      <a:lumMod val="75000"/>
                      <a:alpha val="51000"/>
                    </a:schemeClr>
                  </a:gs>
                  <a:gs pos="100000">
                    <a:schemeClr val="tx1">
                      <a:lumMod val="85000"/>
                      <a:lumOff val="15000"/>
                    </a:schemeClr>
                  </a:gs>
                </a:gsLst>
                <a:lin ang="4200000" scaled="0"/>
              </a:gradFill>
            </a:ln>
          </p:spPr>
          <p:txBody>
            <a:bodyPr wrap="square" rtlCol="0">
              <a:spAutoFit/>
            </a:bodyPr>
            <a:lstStyle/>
            <a:p>
              <a:pPr algn="dist">
                <a:lnSpc>
                  <a:spcPct val="125000"/>
                </a:lnSpc>
              </a:pPr>
              <a:r>
                <a:rPr lang="zh-CN" altLang="en-US" sz="1200" dirty="0">
                  <a:solidFill>
                    <a:schemeClr val="bg1"/>
                  </a:solidFill>
                  <a:latin typeface="微软雅黑 Light" panose="020B0502040204020203" pitchFamily="34" charset="-122"/>
                  <a:ea typeface="微软雅黑 Light" panose="020B0502040204020203" pitchFamily="34" charset="-122"/>
                  <a:cs typeface="+mn-ea"/>
                </a:rPr>
                <a:t>注意要点</a:t>
              </a:r>
              <a:endParaRPr lang="zh-CN" altLang="en-US" sz="1200" dirty="0">
                <a:solidFill>
                  <a:schemeClr val="bg1"/>
                </a:solidFill>
                <a:latin typeface="微软雅黑 Light" panose="020B0502040204020203" pitchFamily="34" charset="-122"/>
                <a:ea typeface="微软雅黑 Light" panose="020B0502040204020203" pitchFamily="34" charset="-122"/>
                <a:cs typeface="+mn-ea"/>
              </a:endParaRPr>
            </a:p>
          </p:txBody>
        </p:sp>
        <p:sp>
          <p:nvSpPr>
            <p:cNvPr id="36" name="矩形 35"/>
            <p:cNvSpPr/>
            <p:nvPr/>
          </p:nvSpPr>
          <p:spPr>
            <a:xfrm>
              <a:off x="9315655" y="2795584"/>
              <a:ext cx="1198535" cy="323165"/>
            </a:xfrm>
            <a:prstGeom prst="rect">
              <a:avLst/>
            </a:prstGeom>
            <a:grpFill/>
            <a:ln w="0">
              <a:gradFill>
                <a:gsLst>
                  <a:gs pos="0">
                    <a:schemeClr val="bg1">
                      <a:lumMod val="65000"/>
                      <a:alpha val="38000"/>
                    </a:schemeClr>
                  </a:gs>
                  <a:gs pos="46000">
                    <a:schemeClr val="tx1">
                      <a:lumMod val="75000"/>
                      <a:lumOff val="25000"/>
                      <a:alpha val="72000"/>
                    </a:schemeClr>
                  </a:gs>
                  <a:gs pos="76000">
                    <a:schemeClr val="bg1">
                      <a:lumMod val="75000"/>
                      <a:alpha val="51000"/>
                    </a:schemeClr>
                  </a:gs>
                  <a:gs pos="100000">
                    <a:schemeClr val="tx1">
                      <a:lumMod val="85000"/>
                      <a:lumOff val="15000"/>
                    </a:schemeClr>
                  </a:gs>
                </a:gsLst>
                <a:lin ang="4200000" scaled="0"/>
              </a:gradFill>
            </a:ln>
          </p:spPr>
          <p:txBody>
            <a:bodyPr wrap="square" rtlCol="0">
              <a:spAutoFit/>
            </a:bodyPr>
            <a:lstStyle/>
            <a:p>
              <a:pPr algn="dist">
                <a:lnSpc>
                  <a:spcPct val="125000"/>
                </a:lnSpc>
              </a:pPr>
              <a:r>
                <a:rPr lang="zh-CN" altLang="en-US" sz="1200" dirty="0">
                  <a:solidFill>
                    <a:schemeClr val="bg1"/>
                  </a:solidFill>
                  <a:latin typeface="微软雅黑 Light" panose="020B0502040204020203" pitchFamily="34" charset="-122"/>
                  <a:ea typeface="微软雅黑 Light" panose="020B0502040204020203" pitchFamily="34" charset="-122"/>
                  <a:cs typeface="+mn-ea"/>
                </a:rPr>
                <a:t>参考案例</a:t>
              </a:r>
              <a:endParaRPr lang="zh-CN" altLang="en-US" sz="1200" dirty="0">
                <a:solidFill>
                  <a:schemeClr val="bg1"/>
                </a:solidFill>
                <a:latin typeface="微软雅黑 Light" panose="020B0502040204020203" pitchFamily="34" charset="-122"/>
                <a:ea typeface="微软雅黑 Light" panose="020B0502040204020203" pitchFamily="34" charset="-122"/>
                <a:cs typeface="+mn-ea"/>
              </a:endParaRPr>
            </a:p>
          </p:txBody>
        </p:sp>
        <p:sp>
          <p:nvSpPr>
            <p:cNvPr id="37" name="文本框 18"/>
            <p:cNvSpPr txBox="1"/>
            <p:nvPr/>
          </p:nvSpPr>
          <p:spPr>
            <a:xfrm>
              <a:off x="9320551" y="3263486"/>
              <a:ext cx="1628109" cy="323165"/>
            </a:xfrm>
            <a:prstGeom prst="rect">
              <a:avLst/>
            </a:prstGeom>
            <a:grpFill/>
            <a:ln w="0">
              <a:gradFill>
                <a:gsLst>
                  <a:gs pos="0">
                    <a:schemeClr val="bg1">
                      <a:lumMod val="65000"/>
                      <a:alpha val="38000"/>
                    </a:schemeClr>
                  </a:gs>
                  <a:gs pos="46000">
                    <a:schemeClr val="tx1">
                      <a:lumMod val="75000"/>
                      <a:lumOff val="25000"/>
                      <a:alpha val="72000"/>
                    </a:schemeClr>
                  </a:gs>
                  <a:gs pos="76000">
                    <a:schemeClr val="bg1">
                      <a:lumMod val="75000"/>
                      <a:alpha val="51000"/>
                    </a:schemeClr>
                  </a:gs>
                  <a:gs pos="100000">
                    <a:schemeClr val="tx1">
                      <a:lumMod val="85000"/>
                      <a:lumOff val="15000"/>
                    </a:schemeClr>
                  </a:gs>
                </a:gsLst>
                <a:lin ang="4200000" scaled="0"/>
              </a:gradFill>
            </a:ln>
          </p:spPr>
          <p:txBody>
            <a:bodyPr wrap="square" rtlCol="0">
              <a:spAutoFit/>
            </a:bodyPr>
            <a:lstStyle>
              <a:defPPr>
                <a:defRPr lang="zh-CN"/>
              </a:defPPr>
              <a:lvl1pPr algn="dist">
                <a:lnSpc>
                  <a:spcPct val="125000"/>
                </a:lnSpc>
                <a:defRPr sz="1400">
                  <a:gradFill>
                    <a:gsLst>
                      <a:gs pos="70000">
                        <a:schemeClr val="bg1">
                          <a:lumMod val="65000"/>
                        </a:schemeClr>
                      </a:gs>
                      <a:gs pos="15000">
                        <a:schemeClr val="tx1">
                          <a:lumMod val="65000"/>
                          <a:lumOff val="35000"/>
                        </a:schemeClr>
                      </a:gs>
                    </a:gsLst>
                    <a:lin ang="9600000" scaled="0"/>
                  </a:gradFill>
                  <a:cs typeface="+mn-ea"/>
                </a:defRPr>
              </a:lvl1pPr>
            </a:lstStyle>
            <a:p>
              <a:r>
                <a:rPr lang="en-US" altLang="zh-CN" sz="1200" dirty="0">
                  <a:solidFill>
                    <a:schemeClr val="bg1"/>
                  </a:solidFill>
                  <a:latin typeface="微软雅黑 Light" panose="020B0502040204020203" pitchFamily="34" charset="-122"/>
                  <a:ea typeface="微软雅黑 Light" panose="020B0502040204020203" pitchFamily="34" charset="-122"/>
                </a:rPr>
                <a:t>………………………</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cxnSp>
          <p:nvCxnSpPr>
            <p:cNvPr id="38" name="直接连接符 37"/>
            <p:cNvCxnSpPr/>
            <p:nvPr/>
          </p:nvCxnSpPr>
          <p:spPr>
            <a:xfrm>
              <a:off x="9480025" y="4472207"/>
              <a:ext cx="0" cy="1577064"/>
            </a:xfrm>
            <a:prstGeom prst="line">
              <a:avLst/>
            </a:prstGeom>
            <a:grpFill/>
            <a:ln w="0">
              <a:gradFill>
                <a:gsLst>
                  <a:gs pos="0">
                    <a:schemeClr val="bg1">
                      <a:lumMod val="50000"/>
                      <a:alpha val="69000"/>
                    </a:schemeClr>
                  </a:gs>
                  <a:gs pos="67000">
                    <a:schemeClr val="tx1">
                      <a:lumMod val="75000"/>
                      <a:lumOff val="25000"/>
                      <a:alpha val="68000"/>
                    </a:schemeClr>
                  </a:gs>
                  <a:gs pos="100000">
                    <a:schemeClr val="tx1">
                      <a:alpha val="1000"/>
                    </a:schemeClr>
                  </a:gs>
                </a:gsLst>
                <a:lin ang="5400000" scaled="0"/>
              </a:gradFill>
            </a:ln>
          </p:spPr>
        </p:cxnSp>
        <p:cxnSp>
          <p:nvCxnSpPr>
            <p:cNvPr id="39" name="直接连接符 38"/>
            <p:cNvCxnSpPr/>
            <p:nvPr/>
          </p:nvCxnSpPr>
          <p:spPr>
            <a:xfrm>
              <a:off x="10790963" y="1439082"/>
              <a:ext cx="0" cy="1577064"/>
            </a:xfrm>
            <a:prstGeom prst="line">
              <a:avLst/>
            </a:prstGeom>
            <a:grpFill/>
            <a:ln w="0">
              <a:gradFill>
                <a:gsLst>
                  <a:gs pos="0">
                    <a:schemeClr val="bg1">
                      <a:lumMod val="50000"/>
                      <a:alpha val="69000"/>
                    </a:schemeClr>
                  </a:gs>
                  <a:gs pos="67000">
                    <a:schemeClr val="tx1">
                      <a:lumMod val="75000"/>
                      <a:lumOff val="25000"/>
                      <a:alpha val="68000"/>
                    </a:schemeClr>
                  </a:gs>
                  <a:gs pos="100000">
                    <a:schemeClr val="tx1">
                      <a:alpha val="1000"/>
                    </a:schemeClr>
                  </a:gs>
                </a:gsLst>
                <a:lin ang="5400000" scaled="0"/>
              </a:gradFill>
            </a:ln>
          </p:spPr>
        </p:cxnSp>
        <p:sp>
          <p:nvSpPr>
            <p:cNvPr id="40" name="矩形 39"/>
            <p:cNvSpPr/>
            <p:nvPr/>
          </p:nvSpPr>
          <p:spPr>
            <a:xfrm>
              <a:off x="8953549" y="1028363"/>
              <a:ext cx="255635" cy="1169551"/>
            </a:xfrm>
            <a:prstGeom prst="rect">
              <a:avLst/>
            </a:prstGeom>
            <a:grpFill/>
            <a:ln w="0">
              <a:gradFill>
                <a:gsLst>
                  <a:gs pos="0">
                    <a:schemeClr val="bg1">
                      <a:lumMod val="65000"/>
                      <a:alpha val="41000"/>
                    </a:schemeClr>
                  </a:gs>
                  <a:gs pos="44000">
                    <a:schemeClr val="tx1">
                      <a:lumMod val="75000"/>
                      <a:lumOff val="25000"/>
                      <a:alpha val="48000"/>
                    </a:schemeClr>
                  </a:gs>
                  <a:gs pos="76000">
                    <a:schemeClr val="bg1">
                      <a:lumMod val="75000"/>
                      <a:alpha val="52000"/>
                    </a:schemeClr>
                  </a:gs>
                  <a:gs pos="100000">
                    <a:schemeClr val="tx1">
                      <a:lumMod val="85000"/>
                      <a:lumOff val="15000"/>
                    </a:schemeClr>
                  </a:gs>
                </a:gsLst>
                <a:lin ang="8400000" scaled="0"/>
              </a:gradFill>
            </a:ln>
          </p:spPr>
          <p:txBody>
            <a:bodyPr wrap="square" rtlCol="0">
              <a:spAutoFit/>
            </a:bodyPr>
            <a:lstStyle/>
            <a:p>
              <a:pPr algn="ctr">
                <a:lnSpc>
                  <a:spcPct val="125000"/>
                </a:lnSpc>
              </a:pPr>
              <a:r>
                <a:rPr lang="zh-CN" altLang="en-US" sz="1400" dirty="0">
                  <a:solidFill>
                    <a:schemeClr val="bg1"/>
                  </a:solidFill>
                  <a:latin typeface="微软雅黑 Light" panose="020B0502040204020203" pitchFamily="34" charset="-122"/>
                  <a:ea typeface="微软雅黑 Light" panose="020B0502040204020203" pitchFamily="34" charset="-122"/>
                  <a:cs typeface="+mn-ea"/>
                </a:rPr>
                <a:t>价值信息</a:t>
              </a:r>
              <a:endParaRPr lang="en-US" altLang="zh-CN" sz="1400" dirty="0">
                <a:solidFill>
                  <a:schemeClr val="bg1"/>
                </a:solidFill>
                <a:latin typeface="微软雅黑 Light" panose="020B0502040204020203" pitchFamily="34" charset="-122"/>
                <a:ea typeface="微软雅黑 Light" panose="020B0502040204020203" pitchFamily="34" charset="-122"/>
                <a:cs typeface="+mn-ea"/>
              </a:endParaRPr>
            </a:p>
          </p:txBody>
        </p:sp>
        <p:sp>
          <p:nvSpPr>
            <p:cNvPr id="41" name="矩形 40"/>
            <p:cNvSpPr/>
            <p:nvPr/>
          </p:nvSpPr>
          <p:spPr>
            <a:xfrm>
              <a:off x="8950486" y="2514128"/>
              <a:ext cx="258697" cy="1169551"/>
            </a:xfrm>
            <a:prstGeom prst="rect">
              <a:avLst/>
            </a:prstGeom>
            <a:grpFill/>
            <a:ln w="0">
              <a:gradFill>
                <a:gsLst>
                  <a:gs pos="0">
                    <a:schemeClr val="bg1">
                      <a:lumMod val="65000"/>
                      <a:alpha val="41000"/>
                    </a:schemeClr>
                  </a:gs>
                  <a:gs pos="44000">
                    <a:schemeClr val="tx1">
                      <a:lumMod val="75000"/>
                      <a:lumOff val="25000"/>
                      <a:alpha val="48000"/>
                    </a:schemeClr>
                  </a:gs>
                  <a:gs pos="76000">
                    <a:schemeClr val="bg1">
                      <a:lumMod val="75000"/>
                      <a:alpha val="52000"/>
                    </a:schemeClr>
                  </a:gs>
                  <a:gs pos="100000">
                    <a:schemeClr val="tx1">
                      <a:lumMod val="85000"/>
                      <a:lumOff val="15000"/>
                    </a:schemeClr>
                  </a:gs>
                </a:gsLst>
                <a:lin ang="8400000" scaled="0"/>
              </a:gradFill>
            </a:ln>
          </p:spPr>
          <p:txBody>
            <a:bodyPr wrap="square" rtlCol="0">
              <a:spAutoFit/>
            </a:bodyPr>
            <a:lstStyle/>
            <a:p>
              <a:pPr algn="ctr">
                <a:lnSpc>
                  <a:spcPct val="125000"/>
                </a:lnSpc>
              </a:pPr>
              <a:r>
                <a:rPr lang="zh-CN" altLang="en-US" sz="1400" dirty="0">
                  <a:solidFill>
                    <a:schemeClr val="bg1"/>
                  </a:solidFill>
                  <a:latin typeface="微软雅黑 Light" panose="020B0502040204020203" pitchFamily="34" charset="-122"/>
                  <a:ea typeface="微软雅黑 Light" panose="020B0502040204020203" pitchFamily="34" charset="-122"/>
                  <a:cs typeface="+mn-ea"/>
                </a:rPr>
                <a:t>公司行为</a:t>
              </a:r>
              <a:endParaRPr lang="en-US" altLang="zh-CN" sz="1400" dirty="0">
                <a:solidFill>
                  <a:schemeClr val="bg1"/>
                </a:solidFill>
                <a:latin typeface="微软雅黑 Light" panose="020B0502040204020203" pitchFamily="34" charset="-122"/>
                <a:ea typeface="微软雅黑 Light" panose="020B0502040204020203" pitchFamily="34" charset="-122"/>
                <a:cs typeface="+mn-ea"/>
              </a:endParaRPr>
            </a:p>
          </p:txBody>
        </p:sp>
        <p:sp>
          <p:nvSpPr>
            <p:cNvPr id="42" name="矩形 41"/>
            <p:cNvSpPr/>
            <p:nvPr/>
          </p:nvSpPr>
          <p:spPr>
            <a:xfrm>
              <a:off x="8960367" y="4015802"/>
              <a:ext cx="248816" cy="1169551"/>
            </a:xfrm>
            <a:prstGeom prst="rect">
              <a:avLst/>
            </a:prstGeom>
            <a:grpFill/>
            <a:ln w="0">
              <a:gradFill>
                <a:gsLst>
                  <a:gs pos="0">
                    <a:schemeClr val="bg1">
                      <a:lumMod val="65000"/>
                      <a:alpha val="41000"/>
                    </a:schemeClr>
                  </a:gs>
                  <a:gs pos="44000">
                    <a:schemeClr val="tx1">
                      <a:lumMod val="75000"/>
                      <a:lumOff val="25000"/>
                      <a:alpha val="48000"/>
                    </a:schemeClr>
                  </a:gs>
                  <a:gs pos="76000">
                    <a:schemeClr val="bg1">
                      <a:lumMod val="75000"/>
                      <a:alpha val="52000"/>
                    </a:schemeClr>
                  </a:gs>
                  <a:gs pos="100000">
                    <a:schemeClr val="tx1">
                      <a:lumMod val="85000"/>
                      <a:lumOff val="15000"/>
                    </a:schemeClr>
                  </a:gs>
                </a:gsLst>
                <a:lin ang="8400000" scaled="0"/>
              </a:gradFill>
            </a:ln>
          </p:spPr>
          <p:txBody>
            <a:bodyPr wrap="square" rtlCol="0">
              <a:spAutoFit/>
            </a:bodyPr>
            <a:lstStyle/>
            <a:p>
              <a:pPr algn="ctr">
                <a:lnSpc>
                  <a:spcPct val="125000"/>
                </a:lnSpc>
              </a:pPr>
              <a:r>
                <a:rPr lang="zh-CN" altLang="en-US" sz="1400" dirty="0">
                  <a:solidFill>
                    <a:schemeClr val="bg1"/>
                  </a:solidFill>
                  <a:latin typeface="微软雅黑 Light" panose="020B0502040204020203" pitchFamily="34" charset="-122"/>
                  <a:ea typeface="微软雅黑 Light" panose="020B0502040204020203" pitchFamily="34" charset="-122"/>
                  <a:cs typeface="+mn-ea"/>
                </a:rPr>
                <a:t>流程控制</a:t>
              </a:r>
              <a:endParaRPr lang="en-US" altLang="zh-CN" sz="1400" dirty="0">
                <a:solidFill>
                  <a:schemeClr val="bg1"/>
                </a:solidFill>
                <a:latin typeface="微软雅黑 Light" panose="020B0502040204020203" pitchFamily="34" charset="-122"/>
                <a:ea typeface="微软雅黑 Light" panose="020B0502040204020203" pitchFamily="34" charset="-122"/>
                <a:cs typeface="+mn-ea"/>
              </a:endParaRPr>
            </a:p>
          </p:txBody>
        </p:sp>
        <p:sp>
          <p:nvSpPr>
            <p:cNvPr id="43" name="矩形 42"/>
            <p:cNvSpPr/>
            <p:nvPr/>
          </p:nvSpPr>
          <p:spPr>
            <a:xfrm>
              <a:off x="8953549" y="5517476"/>
              <a:ext cx="247027" cy="1169551"/>
            </a:xfrm>
            <a:prstGeom prst="rect">
              <a:avLst/>
            </a:prstGeom>
            <a:grpFill/>
            <a:ln w="0">
              <a:gradFill>
                <a:gsLst>
                  <a:gs pos="0">
                    <a:schemeClr val="bg1">
                      <a:lumMod val="65000"/>
                      <a:alpha val="41000"/>
                    </a:schemeClr>
                  </a:gs>
                  <a:gs pos="44000">
                    <a:schemeClr val="tx1">
                      <a:lumMod val="75000"/>
                      <a:lumOff val="25000"/>
                      <a:alpha val="48000"/>
                    </a:schemeClr>
                  </a:gs>
                  <a:gs pos="76000">
                    <a:schemeClr val="bg1">
                      <a:lumMod val="75000"/>
                      <a:alpha val="52000"/>
                    </a:schemeClr>
                  </a:gs>
                  <a:gs pos="100000">
                    <a:schemeClr val="tx1">
                      <a:lumMod val="85000"/>
                      <a:lumOff val="15000"/>
                    </a:schemeClr>
                  </a:gs>
                </a:gsLst>
                <a:lin ang="8400000" scaled="0"/>
              </a:gradFill>
            </a:ln>
          </p:spPr>
          <p:txBody>
            <a:bodyPr wrap="square" rtlCol="0">
              <a:spAutoFit/>
            </a:bodyPr>
            <a:lstStyle/>
            <a:p>
              <a:pPr algn="ctr">
                <a:lnSpc>
                  <a:spcPct val="125000"/>
                </a:lnSpc>
              </a:pPr>
              <a:r>
                <a:rPr lang="zh-CN" altLang="en-US" sz="1400" dirty="0">
                  <a:solidFill>
                    <a:schemeClr val="bg1"/>
                  </a:solidFill>
                  <a:latin typeface="微软雅黑 Light" panose="020B0502040204020203" pitchFamily="34" charset="-122"/>
                  <a:ea typeface="微软雅黑 Light" panose="020B0502040204020203" pitchFamily="34" charset="-122"/>
                  <a:cs typeface="+mn-ea"/>
                </a:rPr>
                <a:t>战略价值</a:t>
              </a:r>
              <a:endParaRPr lang="en-US" altLang="zh-CN" sz="1400" dirty="0">
                <a:solidFill>
                  <a:schemeClr val="bg1"/>
                </a:solidFill>
                <a:latin typeface="微软雅黑 Light" panose="020B0502040204020203" pitchFamily="34" charset="-122"/>
                <a:ea typeface="微软雅黑 Light" panose="020B0502040204020203" pitchFamily="34" charset="-122"/>
                <a:cs typeface="+mn-ea"/>
              </a:endParaRPr>
            </a:p>
          </p:txBody>
        </p:sp>
        <p:sp>
          <p:nvSpPr>
            <p:cNvPr id="44" name="文本框 43"/>
            <p:cNvSpPr txBox="1"/>
            <p:nvPr/>
          </p:nvSpPr>
          <p:spPr>
            <a:xfrm>
              <a:off x="11080665" y="889594"/>
              <a:ext cx="343929" cy="5678478"/>
            </a:xfrm>
            <a:prstGeom prst="rect">
              <a:avLst/>
            </a:prstGeom>
            <a:grpFill/>
          </p:spPr>
          <p:txBody>
            <a:bodyPr wrap="square" rtlCol="0">
              <a:spAutoFit/>
            </a:bodyPr>
            <a:lstStyle/>
            <a:p>
              <a:pPr algn="ctr">
                <a:lnSpc>
                  <a:spcPct val="150000"/>
                </a:lnSpc>
              </a:pPr>
              <a:r>
                <a:rPr lang="zh-CN" altLang="en-US" sz="1400" dirty="0">
                  <a:solidFill>
                    <a:schemeClr val="bg1"/>
                  </a:solidFill>
                  <a:latin typeface="微软雅黑 Light" panose="020B0502040204020203" pitchFamily="34" charset="-122"/>
                  <a:ea typeface="微软雅黑 Light" panose="020B0502040204020203" pitchFamily="34" charset="-122"/>
                  <a:cs typeface="+mn-ea"/>
                  <a:sym typeface="+mn-lt"/>
                </a:rPr>
                <a:t>面向合规领域的监管科技成果体系</a:t>
              </a:r>
              <a:endParaRPr lang="en-US" altLang="zh-CN" sz="1400" dirty="0">
                <a:solidFill>
                  <a:schemeClr val="bg1"/>
                </a:solidFill>
                <a:latin typeface="微软雅黑 Light" panose="020B0502040204020203" pitchFamily="34" charset="-122"/>
                <a:ea typeface="微软雅黑 Light" panose="020B0502040204020203" pitchFamily="34" charset="-122"/>
                <a:cs typeface="+mn-ea"/>
                <a:sym typeface="+mn-lt"/>
              </a:endParaRPr>
            </a:p>
            <a:p>
              <a:pPr algn="ctr">
                <a:lnSpc>
                  <a:spcPct val="150000"/>
                </a:lnSpc>
              </a:pPr>
              <a:endParaRPr lang="en-US" altLang="zh-CN" sz="1600" dirty="0">
                <a:solidFill>
                  <a:schemeClr val="bg1"/>
                </a:solidFill>
                <a:latin typeface="微软雅黑 Light" panose="020B0502040204020203" pitchFamily="34" charset="-122"/>
                <a:ea typeface="微软雅黑 Light" panose="020B0502040204020203" pitchFamily="34" charset="-122"/>
                <a:cs typeface="+mn-ea"/>
                <a:sym typeface="+mn-lt"/>
              </a:endParaRPr>
            </a:p>
            <a:p>
              <a:pPr algn="ctr">
                <a:lnSpc>
                  <a:spcPct val="150000"/>
                </a:lnSpc>
              </a:pPr>
              <a:endParaRPr lang="en-US" altLang="zh-CN" sz="1600"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grpSp>
      <p:sp>
        <p:nvSpPr>
          <p:cNvPr id="45" name="菱形 44"/>
          <p:cNvSpPr/>
          <p:nvPr/>
        </p:nvSpPr>
        <p:spPr>
          <a:xfrm>
            <a:off x="1394155" y="1777253"/>
            <a:ext cx="55227" cy="55856"/>
          </a:xfrm>
          <a:prstGeom prst="diamond">
            <a:avLst/>
          </a:prstGeom>
          <a:solidFill>
            <a:srgbClr val="00B0F0"/>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solidFill>
                <a:schemeClr val="bg1"/>
              </a:solidFill>
              <a:latin typeface="微软雅黑 Light" panose="020B0502040204020203" pitchFamily="34" charset="-122"/>
              <a:ea typeface="微软雅黑 Light" panose="020B0502040204020203" pitchFamily="34" charset="-122"/>
            </a:endParaRPr>
          </a:p>
        </p:txBody>
      </p:sp>
      <p:sp>
        <p:nvSpPr>
          <p:cNvPr id="46" name="菱形 45"/>
          <p:cNvSpPr/>
          <p:nvPr/>
        </p:nvSpPr>
        <p:spPr>
          <a:xfrm>
            <a:off x="778525" y="2363344"/>
            <a:ext cx="55227" cy="55856"/>
          </a:xfrm>
          <a:prstGeom prst="diamond">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solidFill>
                <a:schemeClr val="bg1"/>
              </a:solidFill>
              <a:latin typeface="微软雅黑 Light" panose="020B0502040204020203" pitchFamily="34" charset="-122"/>
              <a:ea typeface="微软雅黑 Light" panose="020B0502040204020203" pitchFamily="34" charset="-122"/>
            </a:endParaRPr>
          </a:p>
        </p:txBody>
      </p:sp>
      <p:sp>
        <p:nvSpPr>
          <p:cNvPr id="47" name="菱形 46"/>
          <p:cNvSpPr/>
          <p:nvPr/>
        </p:nvSpPr>
        <p:spPr>
          <a:xfrm>
            <a:off x="729953" y="3006063"/>
            <a:ext cx="55227" cy="55856"/>
          </a:xfrm>
          <a:prstGeom prst="diamond">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solidFill>
                <a:schemeClr val="bg1"/>
              </a:solidFill>
              <a:latin typeface="微软雅黑 Light" panose="020B0502040204020203" pitchFamily="34" charset="-122"/>
              <a:ea typeface="微软雅黑 Light" panose="020B0502040204020203" pitchFamily="34" charset="-122"/>
            </a:endParaRPr>
          </a:p>
        </p:txBody>
      </p:sp>
      <p:sp>
        <p:nvSpPr>
          <p:cNvPr id="48" name="菱形 47"/>
          <p:cNvSpPr/>
          <p:nvPr/>
        </p:nvSpPr>
        <p:spPr>
          <a:xfrm>
            <a:off x="663304" y="3734541"/>
            <a:ext cx="55227" cy="55856"/>
          </a:xfrm>
          <a:prstGeom prst="diamond">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solidFill>
                <a:schemeClr val="bg1"/>
              </a:solidFill>
              <a:latin typeface="微软雅黑 Light" panose="020B0502040204020203" pitchFamily="34" charset="-122"/>
              <a:ea typeface="微软雅黑 Light" panose="020B0502040204020203" pitchFamily="34" charset="-122"/>
            </a:endParaRPr>
          </a:p>
        </p:txBody>
      </p:sp>
      <p:sp>
        <p:nvSpPr>
          <p:cNvPr id="49" name="菱形 48"/>
          <p:cNvSpPr/>
          <p:nvPr/>
        </p:nvSpPr>
        <p:spPr>
          <a:xfrm>
            <a:off x="754285" y="4470957"/>
            <a:ext cx="58473" cy="55856"/>
          </a:xfrm>
          <a:prstGeom prst="diamond">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solidFill>
                <a:schemeClr val="bg1"/>
              </a:solidFill>
              <a:latin typeface="微软雅黑 Light" panose="020B0502040204020203" pitchFamily="34" charset="-122"/>
              <a:ea typeface="微软雅黑 Light" panose="020B0502040204020203" pitchFamily="34" charset="-122"/>
            </a:endParaRPr>
          </a:p>
        </p:txBody>
      </p:sp>
      <p:sp>
        <p:nvSpPr>
          <p:cNvPr id="50" name="菱形 49"/>
          <p:cNvSpPr/>
          <p:nvPr/>
        </p:nvSpPr>
        <p:spPr>
          <a:xfrm>
            <a:off x="1016429" y="5119501"/>
            <a:ext cx="55227" cy="55856"/>
          </a:xfrm>
          <a:prstGeom prst="diamond">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solidFill>
                <a:schemeClr val="bg1"/>
              </a:solidFill>
              <a:latin typeface="微软雅黑 Light" panose="020B0502040204020203" pitchFamily="34" charset="-122"/>
              <a:ea typeface="微软雅黑 Light" panose="020B0502040204020203" pitchFamily="34" charset="-122"/>
            </a:endParaRPr>
          </a:p>
        </p:txBody>
      </p:sp>
      <p:sp>
        <p:nvSpPr>
          <p:cNvPr id="51" name="菱形 50"/>
          <p:cNvSpPr/>
          <p:nvPr/>
        </p:nvSpPr>
        <p:spPr>
          <a:xfrm>
            <a:off x="1426636" y="5692529"/>
            <a:ext cx="55227" cy="55856"/>
          </a:xfrm>
          <a:prstGeom prst="diamond">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solidFill>
                <a:schemeClr val="bg1"/>
              </a:solidFill>
              <a:latin typeface="微软雅黑 Light" panose="020B0502040204020203" pitchFamily="34" charset="-122"/>
              <a:ea typeface="微软雅黑 Light" panose="020B0502040204020203" pitchFamily="34" charset="-122"/>
            </a:endParaRPr>
          </a:p>
        </p:txBody>
      </p:sp>
      <p:sp>
        <p:nvSpPr>
          <p:cNvPr id="52" name="菱形 51"/>
          <p:cNvSpPr/>
          <p:nvPr/>
        </p:nvSpPr>
        <p:spPr>
          <a:xfrm>
            <a:off x="2100988" y="6202322"/>
            <a:ext cx="55227" cy="55856"/>
          </a:xfrm>
          <a:prstGeom prst="diamond">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solidFill>
                <a:schemeClr val="bg1"/>
              </a:solidFill>
              <a:latin typeface="微软雅黑 Light" panose="020B0502040204020203" pitchFamily="34" charset="-122"/>
              <a:ea typeface="微软雅黑 Light" panose="020B0502040204020203" pitchFamily="34" charset="-122"/>
            </a:endParaRPr>
          </a:p>
        </p:txBody>
      </p:sp>
      <p:sp>
        <p:nvSpPr>
          <p:cNvPr id="53" name="菱形 52"/>
          <p:cNvSpPr/>
          <p:nvPr/>
        </p:nvSpPr>
        <p:spPr>
          <a:xfrm>
            <a:off x="3529881" y="6341835"/>
            <a:ext cx="55227" cy="55856"/>
          </a:xfrm>
          <a:prstGeom prst="diamond">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solidFill>
                <a:schemeClr val="bg1"/>
              </a:solidFill>
              <a:latin typeface="微软雅黑 Light" panose="020B0502040204020203" pitchFamily="34" charset="-122"/>
              <a:ea typeface="微软雅黑 Light" panose="020B0502040204020203" pitchFamily="34" charset="-122"/>
            </a:endParaRPr>
          </a:p>
        </p:txBody>
      </p:sp>
      <p:sp>
        <p:nvSpPr>
          <p:cNvPr id="54" name="菱形 53"/>
          <p:cNvSpPr/>
          <p:nvPr/>
        </p:nvSpPr>
        <p:spPr>
          <a:xfrm>
            <a:off x="4999744" y="5984940"/>
            <a:ext cx="55227" cy="55856"/>
          </a:xfrm>
          <a:prstGeom prst="diamond">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solidFill>
                <a:schemeClr val="bg1"/>
              </a:solidFill>
              <a:latin typeface="微软雅黑 Light" panose="020B0502040204020203" pitchFamily="34" charset="-122"/>
              <a:ea typeface="微软雅黑 Light" panose="020B0502040204020203" pitchFamily="34" charset="-122"/>
            </a:endParaRPr>
          </a:p>
        </p:txBody>
      </p:sp>
      <p:sp>
        <p:nvSpPr>
          <p:cNvPr id="55" name="菱形 54"/>
          <p:cNvSpPr/>
          <p:nvPr/>
        </p:nvSpPr>
        <p:spPr>
          <a:xfrm>
            <a:off x="2219309" y="1261330"/>
            <a:ext cx="55227" cy="55856"/>
          </a:xfrm>
          <a:prstGeom prst="diamond">
            <a:avLst/>
          </a:prstGeom>
          <a:solidFill>
            <a:srgbClr val="EF535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solidFill>
                <a:schemeClr val="bg1"/>
              </a:solidFill>
              <a:latin typeface="微软雅黑 Light" panose="020B0502040204020203" pitchFamily="34" charset="-122"/>
              <a:ea typeface="微软雅黑 Light" panose="020B0502040204020203" pitchFamily="34" charset="-122"/>
            </a:endParaRPr>
          </a:p>
        </p:txBody>
      </p:sp>
      <p:sp>
        <p:nvSpPr>
          <p:cNvPr id="56" name="菱形 55"/>
          <p:cNvSpPr/>
          <p:nvPr/>
        </p:nvSpPr>
        <p:spPr>
          <a:xfrm>
            <a:off x="3583508" y="1069801"/>
            <a:ext cx="55227" cy="55856"/>
          </a:xfrm>
          <a:prstGeom prst="diamond">
            <a:avLst/>
          </a:prstGeom>
          <a:solidFill>
            <a:srgbClr val="EF535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solidFill>
                <a:schemeClr val="bg1"/>
              </a:solidFill>
              <a:latin typeface="微软雅黑 Light" panose="020B0502040204020203" pitchFamily="34" charset="-122"/>
              <a:ea typeface="微软雅黑 Light" panose="020B0502040204020203" pitchFamily="34" charset="-122"/>
            </a:endParaRPr>
          </a:p>
        </p:txBody>
      </p:sp>
      <p:sp>
        <p:nvSpPr>
          <p:cNvPr id="57" name="菱形 56"/>
          <p:cNvSpPr/>
          <p:nvPr/>
        </p:nvSpPr>
        <p:spPr>
          <a:xfrm>
            <a:off x="4921045" y="1271550"/>
            <a:ext cx="55227" cy="55856"/>
          </a:xfrm>
          <a:prstGeom prst="diamond">
            <a:avLst/>
          </a:prstGeom>
          <a:solidFill>
            <a:srgbClr val="EF535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solidFill>
                <a:schemeClr val="bg1"/>
              </a:solidFill>
              <a:latin typeface="微软雅黑 Light" panose="020B0502040204020203" pitchFamily="34" charset="-122"/>
              <a:ea typeface="微软雅黑 Light" panose="020B0502040204020203" pitchFamily="34" charset="-122"/>
            </a:endParaRPr>
          </a:p>
        </p:txBody>
      </p:sp>
      <p:sp>
        <p:nvSpPr>
          <p:cNvPr id="58" name="菱形 57"/>
          <p:cNvSpPr/>
          <p:nvPr/>
        </p:nvSpPr>
        <p:spPr>
          <a:xfrm>
            <a:off x="5588485" y="1765793"/>
            <a:ext cx="55227" cy="55856"/>
          </a:xfrm>
          <a:prstGeom prst="diamond">
            <a:avLst/>
          </a:prstGeom>
          <a:solidFill>
            <a:srgbClr val="EF535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solidFill>
                <a:schemeClr val="bg1"/>
              </a:solidFill>
              <a:latin typeface="微软雅黑 Light" panose="020B0502040204020203" pitchFamily="34" charset="-122"/>
              <a:ea typeface="微软雅黑 Light" panose="020B0502040204020203" pitchFamily="34" charset="-122"/>
            </a:endParaRPr>
          </a:p>
        </p:txBody>
      </p:sp>
      <p:sp>
        <p:nvSpPr>
          <p:cNvPr id="59" name="菱形 58"/>
          <p:cNvSpPr/>
          <p:nvPr/>
        </p:nvSpPr>
        <p:spPr>
          <a:xfrm>
            <a:off x="6150784" y="2291935"/>
            <a:ext cx="55227" cy="55856"/>
          </a:xfrm>
          <a:prstGeom prst="diamond">
            <a:avLst/>
          </a:prstGeom>
          <a:solidFill>
            <a:srgbClr val="EF535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b="1">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8000">
        <p14:prism isInverted="1" isContent="1"/>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750"/>
                                        <p:tgtEl>
                                          <p:spTgt spid="2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randombar(horizontal)">
                                      <p:cBhvr>
                                        <p:cTn id="10" dur="750"/>
                                        <p:tgtEl>
                                          <p:spTgt spid="5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750"/>
                                        <p:tgtEl>
                                          <p:spTgt spid="2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randombar(horizontal)">
                                      <p:cBhvr>
                                        <p:cTn id="16" dur="750"/>
                                        <p:tgtEl>
                                          <p:spTgt spid="53"/>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750"/>
                                        <p:tgtEl>
                                          <p:spTgt spid="20"/>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randombar(horizontal)">
                                      <p:cBhvr>
                                        <p:cTn id="22" dur="750"/>
                                        <p:tgtEl>
                                          <p:spTgt spid="52"/>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randombar(horizontal)">
                                      <p:cBhvr>
                                        <p:cTn id="25" dur="750"/>
                                        <p:tgtEl>
                                          <p:spTgt spid="1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randombar(horizontal)">
                                      <p:cBhvr>
                                        <p:cTn id="28" dur="750"/>
                                        <p:tgtEl>
                                          <p:spTgt spid="5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randombar(horizontal)">
                                      <p:cBhvr>
                                        <p:cTn id="31" dur="750"/>
                                        <p:tgtEl>
                                          <p:spTgt spid="18"/>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randombar(horizontal)">
                                      <p:cBhvr>
                                        <p:cTn id="34" dur="750"/>
                                        <p:tgtEl>
                                          <p:spTgt spid="50"/>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750"/>
                                        <p:tgtEl>
                                          <p:spTgt spid="17"/>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randombar(horizontal)">
                                      <p:cBhvr>
                                        <p:cTn id="40" dur="750"/>
                                        <p:tgtEl>
                                          <p:spTgt spid="4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750"/>
                                        <p:tgtEl>
                                          <p:spTgt spid="16"/>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randombar(horizontal)">
                                      <p:cBhvr>
                                        <p:cTn id="46" dur="750"/>
                                        <p:tgtEl>
                                          <p:spTgt spid="48"/>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randombar(horizontal)">
                                      <p:cBhvr>
                                        <p:cTn id="49" dur="750"/>
                                        <p:tgtEl>
                                          <p:spTgt spid="15"/>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randombar(horizontal)">
                                      <p:cBhvr>
                                        <p:cTn id="52" dur="750"/>
                                        <p:tgtEl>
                                          <p:spTgt spid="47"/>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randombar(horizontal)">
                                      <p:cBhvr>
                                        <p:cTn id="55" dur="750"/>
                                        <p:tgtEl>
                                          <p:spTgt spid="14"/>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randombar(horizontal)">
                                      <p:cBhvr>
                                        <p:cTn id="58" dur="750"/>
                                        <p:tgtEl>
                                          <p:spTgt spid="46"/>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randombar(horizontal)">
                                      <p:cBhvr>
                                        <p:cTn id="61" dur="750"/>
                                        <p:tgtEl>
                                          <p:spTgt spid="8"/>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randombar(horizontal)">
                                      <p:cBhvr>
                                        <p:cTn id="64" dur="750"/>
                                        <p:tgtEl>
                                          <p:spTgt spid="45"/>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randombar(horizontal)">
                                      <p:cBhvr>
                                        <p:cTn id="67" dur="750"/>
                                        <p:tgtEl>
                                          <p:spTgt spid="9"/>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randombar(horizontal)">
                                      <p:cBhvr>
                                        <p:cTn id="70" dur="750"/>
                                        <p:tgtEl>
                                          <p:spTgt spid="55"/>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randombar(horizontal)">
                                      <p:cBhvr>
                                        <p:cTn id="73" dur="750"/>
                                        <p:tgtEl>
                                          <p:spTgt spid="10"/>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randombar(horizontal)">
                                      <p:cBhvr>
                                        <p:cTn id="76" dur="750"/>
                                        <p:tgtEl>
                                          <p:spTgt spid="56"/>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randombar(horizontal)">
                                      <p:cBhvr>
                                        <p:cTn id="79" dur="750"/>
                                        <p:tgtEl>
                                          <p:spTgt spid="11"/>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randombar(horizontal)">
                                      <p:cBhvr>
                                        <p:cTn id="82" dur="750"/>
                                        <p:tgtEl>
                                          <p:spTgt spid="57"/>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randombar(horizontal)">
                                      <p:cBhvr>
                                        <p:cTn id="85" dur="750"/>
                                        <p:tgtEl>
                                          <p:spTgt spid="12"/>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randombar(horizontal)">
                                      <p:cBhvr>
                                        <p:cTn id="88" dur="750"/>
                                        <p:tgtEl>
                                          <p:spTgt spid="58"/>
                                        </p:tgtEl>
                                      </p:cBhvr>
                                    </p:animEffect>
                                  </p:childTnLst>
                                </p:cTn>
                              </p:par>
                              <p:par>
                                <p:cTn id="89" presetID="14" presetClass="entr" presetSubtype="10" fill="hold" grpId="0" nodeType="with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randombar(horizontal)">
                                      <p:cBhvr>
                                        <p:cTn id="91" dur="750"/>
                                        <p:tgtEl>
                                          <p:spTgt spid="13"/>
                                        </p:tgtEl>
                                      </p:cBhvr>
                                    </p:animEffect>
                                  </p:childTnLst>
                                </p:cTn>
                              </p:par>
                            </p:childTnLst>
                          </p:cTn>
                        </p:par>
                        <p:par>
                          <p:cTn id="92" fill="hold">
                            <p:stCondLst>
                              <p:cond delay="1000"/>
                            </p:stCondLst>
                            <p:childTnLst>
                              <p:par>
                                <p:cTn id="93" presetID="14" presetClass="entr" presetSubtype="10" fill="hold" grpId="0" nodeType="afterEffect">
                                  <p:stCondLst>
                                    <p:cond delay="0"/>
                                  </p:stCondLst>
                                  <p:childTnLst>
                                    <p:set>
                                      <p:cBhvr>
                                        <p:cTn id="94" dur="1" fill="hold">
                                          <p:stCondLst>
                                            <p:cond delay="0"/>
                                          </p:stCondLst>
                                        </p:cTn>
                                        <p:tgtEl>
                                          <p:spTgt spid="59"/>
                                        </p:tgtEl>
                                        <p:attrNameLst>
                                          <p:attrName>style.visibility</p:attrName>
                                        </p:attrNameLst>
                                      </p:cBhvr>
                                      <p:to>
                                        <p:strVal val="visible"/>
                                      </p:to>
                                    </p:set>
                                    <p:animEffect transition="in" filter="randombar(horizontal)">
                                      <p:cBhvr>
                                        <p:cTn id="95" dur="250"/>
                                        <p:tgtEl>
                                          <p:spTgt spid="59"/>
                                        </p:tgtEl>
                                      </p:cBhvr>
                                    </p:animEffect>
                                  </p:childTnLst>
                                </p:cTn>
                              </p:par>
                            </p:childTnLst>
                          </p:cTn>
                        </p:par>
                        <p:par>
                          <p:cTn id="96" fill="hold">
                            <p:stCondLst>
                              <p:cond delay="1500"/>
                            </p:stCondLst>
                            <p:childTnLst>
                              <p:par>
                                <p:cTn id="97" presetID="9" presetClass="entr" presetSubtype="0" fill="hold" nodeType="afterEffect">
                                  <p:stCondLst>
                                    <p:cond delay="0"/>
                                  </p:stCondLst>
                                  <p:childTnLst>
                                    <p:set>
                                      <p:cBhvr>
                                        <p:cTn id="98" dur="1" fill="hold">
                                          <p:stCondLst>
                                            <p:cond delay="0"/>
                                          </p:stCondLst>
                                        </p:cTn>
                                        <p:tgtEl>
                                          <p:spTgt spid="4"/>
                                        </p:tgtEl>
                                        <p:attrNameLst>
                                          <p:attrName>style.visibility</p:attrName>
                                        </p:attrNameLst>
                                      </p:cBhvr>
                                      <p:to>
                                        <p:strVal val="visible"/>
                                      </p:to>
                                    </p:set>
                                    <p:animEffect transition="in" filter="dissolve">
                                      <p:cBhvr>
                                        <p:cTn id="99" dur="250"/>
                                        <p:tgtEl>
                                          <p:spTgt spid="4"/>
                                        </p:tgtEl>
                                      </p:cBhvr>
                                    </p:animEffect>
                                  </p:childTnLst>
                                </p:cTn>
                              </p:par>
                            </p:childTnLst>
                          </p:cTn>
                        </p:par>
                        <p:par>
                          <p:cTn id="100" fill="hold">
                            <p:stCondLst>
                              <p:cond delay="2000"/>
                            </p:stCondLst>
                            <p:childTnLst>
                              <p:par>
                                <p:cTn id="101" presetID="22" presetClass="entr" presetSubtype="8" fill="hold" nodeType="after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wipe(left)">
                                      <p:cBhvr>
                                        <p:cTn id="10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45" grpId="0" bldLvl="0" animBg="1"/>
      <p:bldP spid="46" grpId="0" bldLvl="0" animBg="1"/>
      <p:bldP spid="47" grpId="0" bldLvl="0" animBg="1"/>
      <p:bldP spid="48" grpId="0" bldLvl="0" animBg="1"/>
      <p:bldP spid="49" grpId="0" bldLvl="0" animBg="1"/>
      <p:bldP spid="50" grpId="0" bldLvl="0" animBg="1"/>
      <p:bldP spid="51" grpId="0" bldLvl="0" animBg="1"/>
      <p:bldP spid="52" grpId="0" bldLvl="0" animBg="1"/>
      <p:bldP spid="53" grpId="0" bldLvl="0" animBg="1"/>
      <p:bldP spid="54" grpId="0" bldLvl="0" animBg="1"/>
      <p:bldP spid="55" grpId="0" bldLvl="0" animBg="1"/>
      <p:bldP spid="56" grpId="0" bldLvl="0" animBg="1"/>
      <p:bldP spid="57" grpId="0" bldLvl="0" animBg="1"/>
      <p:bldP spid="58" grpId="0" bldLvl="0" animBg="1"/>
      <p:bldP spid="59"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图表 38"/>
          <p:cNvGraphicFramePr/>
          <p:nvPr/>
        </p:nvGraphicFramePr>
        <p:xfrm>
          <a:off x="454324" y="1482726"/>
          <a:ext cx="11208589" cy="5084851"/>
        </p:xfrm>
        <a:graphic>
          <a:graphicData uri="http://schemas.openxmlformats.org/drawingml/2006/chart">
            <c:chart xmlns:c="http://schemas.openxmlformats.org/drawingml/2006/chart" xmlns:r="http://schemas.openxmlformats.org/officeDocument/2006/relationships" r:id="rId1"/>
          </a:graphicData>
        </a:graphic>
      </p:graphicFrame>
      <p:sp>
        <p:nvSpPr>
          <p:cNvPr id="98305" name="文本框 6"/>
          <p:cNvSpPr txBox="1"/>
          <p:nvPr/>
        </p:nvSpPr>
        <p:spPr>
          <a:xfrm>
            <a:off x="1017588" y="95250"/>
            <a:ext cx="7186583" cy="492443"/>
          </a:xfrm>
          <a:prstGeom prst="rect">
            <a:avLst/>
          </a:prstGeom>
          <a:noFill/>
          <a:ln w="9525">
            <a:noFill/>
          </a:ln>
        </p:spPr>
        <p:txBody>
          <a:bodyPr wrap="none" anchor="t" anchorCtr="0">
            <a:spAutoFit/>
          </a:bodyPr>
          <a:lstStyle/>
          <a:p>
            <a:r>
              <a:rPr lang="zh-CN" altLang="en-US" sz="2600" dirty="0">
                <a:solidFill>
                  <a:srgbClr val="262626"/>
                </a:solidFill>
                <a:latin typeface="微软雅黑" panose="020B0503020204020204" pitchFamily="34" charset="-122"/>
                <a:ea typeface="微软雅黑" panose="020B0503020204020204" pitchFamily="34" charset="-122"/>
                <a:sym typeface="Lato Light" charset="0"/>
              </a:rPr>
              <a:t>价值二：降低违规率，有效提升上市公司合规性</a:t>
            </a:r>
            <a:endParaRPr lang="zh-CN" altLang="en-US" sz="2600" dirty="0">
              <a:solidFill>
                <a:srgbClr val="262626"/>
              </a:solidFill>
              <a:latin typeface="微软雅黑" panose="020B0503020204020204" pitchFamily="34" charset="-122"/>
              <a:ea typeface="微软雅黑" panose="020B0503020204020204" pitchFamily="34" charset="-122"/>
              <a:sym typeface="Lato Light" charset="0"/>
            </a:endParaRPr>
          </a:p>
        </p:txBody>
      </p:sp>
      <p:sp>
        <p:nvSpPr>
          <p:cNvPr id="5" name="矩形 4"/>
          <p:cNvSpPr/>
          <p:nvPr/>
        </p:nvSpPr>
        <p:spPr>
          <a:xfrm>
            <a:off x="5503514" y="6466486"/>
            <a:ext cx="2155825" cy="233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1">
                <a:ln>
                  <a:noFill/>
                </a:ln>
                <a:solidFill>
                  <a:srgbClr val="EF535E"/>
                </a:solidFill>
                <a:effectLst/>
                <a:uLnTx/>
                <a:uFillTx/>
                <a:latin typeface="微软雅黑" panose="020B0503020204020204" pitchFamily="34" charset="-122"/>
                <a:ea typeface="微软雅黑" panose="020B0503020204020204" pitchFamily="34" charset="-122"/>
              </a:rPr>
              <a:t>易董用户违规情况对比图</a:t>
            </a:r>
            <a:endParaRPr kumimoji="0" lang="zh-CN" altLang="en-US" sz="1200" b="0" i="0" u="none" strike="noStrike" kern="1200" cap="none" spc="0" normalizeH="0" baseline="0" noProof="1">
              <a:ln>
                <a:noFill/>
              </a:ln>
              <a:solidFill>
                <a:srgbClr val="EF535E"/>
              </a:solidFill>
              <a:effectLst/>
              <a:uLnTx/>
              <a:uFillTx/>
              <a:latin typeface="微软雅黑" panose="020B0503020204020204" pitchFamily="34" charset="-122"/>
              <a:ea typeface="微软雅黑" panose="020B0503020204020204" pitchFamily="34" charset="-122"/>
            </a:endParaRPr>
          </a:p>
        </p:txBody>
      </p:sp>
      <p:sp>
        <p:nvSpPr>
          <p:cNvPr id="98307" name="矩形 5"/>
          <p:cNvSpPr/>
          <p:nvPr/>
        </p:nvSpPr>
        <p:spPr>
          <a:xfrm>
            <a:off x="3421652" y="836395"/>
            <a:ext cx="5359159" cy="646331"/>
          </a:xfrm>
          <a:prstGeom prst="rect">
            <a:avLst/>
          </a:prstGeom>
          <a:noFill/>
          <a:ln w="9525">
            <a:noFill/>
          </a:ln>
        </p:spPr>
        <p:txBody>
          <a:bodyPr wrap="none" anchor="t" anchorCtr="0">
            <a:spAutoFit/>
          </a:bodyPr>
          <a:lstStyle/>
          <a:p>
            <a:r>
              <a:rPr lang="zh-CN" altLang="en-US" sz="1400" dirty="0">
                <a:solidFill>
                  <a:srgbClr val="262626"/>
                </a:solidFill>
                <a:latin typeface="微软雅黑" panose="020B0503020204020204" pitchFamily="34" charset="-122"/>
                <a:ea typeface="微软雅黑" panose="020B0503020204020204" pitchFamily="34" charset="-122"/>
              </a:rPr>
              <a:t>提高合规工作效率，付费用户违规比例下降</a:t>
            </a:r>
            <a:r>
              <a:rPr lang="zh-CN" altLang="en-US" sz="1400" dirty="0">
                <a:solidFill>
                  <a:schemeClr val="bg1"/>
                </a:solidFill>
                <a:latin typeface="微软雅黑" panose="020B0503020204020204" pitchFamily="34" charset="-122"/>
                <a:ea typeface="微软雅黑" panose="020B0503020204020204" pitchFamily="34" charset="-122"/>
              </a:rPr>
              <a:t>   </a:t>
            </a:r>
            <a:r>
              <a:rPr lang="en-US" altLang="zh-CN" sz="3600" dirty="0">
                <a:solidFill>
                  <a:srgbClr val="FF0000"/>
                </a:solidFill>
                <a:latin typeface="微软雅黑" panose="020B0503020204020204" pitchFamily="34" charset="-122"/>
                <a:ea typeface="微软雅黑" panose="020B0503020204020204" pitchFamily="34" charset="-122"/>
              </a:rPr>
              <a:t>56.59%</a:t>
            </a:r>
            <a:endParaRPr lang="zh-CN" altLang="en-US" sz="3600" dirty="0">
              <a:solidFill>
                <a:srgbClr val="FF0000"/>
              </a:solidFill>
              <a:latin typeface="微软雅黑" panose="020B0503020204020204" pitchFamily="34" charset="-122"/>
              <a:ea typeface="微软雅黑" panose="020B0503020204020204" pitchFamily="34" charset="-122"/>
            </a:endParaRPr>
          </a:p>
        </p:txBody>
      </p:sp>
      <p:pic>
        <p:nvPicPr>
          <p:cNvPr id="98385" name="Picture 2" descr="F:\ERHREPO\ERHREPO\001.E资本平台\工程\产品\页面效果参考\资本+产品设计\股东分析工具\使用到的图标\易董logo.png"/>
          <p:cNvPicPr>
            <a:picLocks noChangeAspect="1"/>
          </p:cNvPicPr>
          <p:nvPr/>
        </p:nvPicPr>
        <p:blipFill>
          <a:blip r:embed="rId2"/>
          <a:stretch>
            <a:fillRect/>
          </a:stretch>
        </p:blipFill>
        <p:spPr>
          <a:xfrm>
            <a:off x="5370958" y="6406488"/>
            <a:ext cx="265112" cy="265113"/>
          </a:xfrm>
          <a:prstGeom prst="rect">
            <a:avLst/>
          </a:prstGeom>
          <a:noFill/>
          <a:ln w="9525">
            <a:noFill/>
          </a:ln>
        </p:spPr>
      </p:pic>
      <p:sp>
        <p:nvSpPr>
          <p:cNvPr id="4" name="矩形 3"/>
          <p:cNvSpPr/>
          <p:nvPr/>
        </p:nvSpPr>
        <p:spPr>
          <a:xfrm>
            <a:off x="1146909" y="2335278"/>
            <a:ext cx="326549" cy="2031325"/>
          </a:xfrm>
          <a:prstGeom prst="rect">
            <a:avLst/>
          </a:prstGeom>
        </p:spPr>
        <p:txBody>
          <a:bodyPr wrap="square">
            <a:spAutoFit/>
          </a:bodyPr>
          <a:lstStyle/>
          <a:p>
            <a:pPr>
              <a:lnSpc>
                <a:spcPct val="150000"/>
              </a:lnSpc>
            </a:pPr>
            <a:r>
              <a:rPr lang="zh-CN" altLang="en-US" sz="1400" dirty="0">
                <a:solidFill>
                  <a:schemeClr val="accent1">
                    <a:lumMod val="75000"/>
                  </a:schemeClr>
                </a:solidFill>
                <a:latin typeface="微软雅黑" panose="020B0503020204020204" pitchFamily="34" charset="-122"/>
                <a:ea typeface="微软雅黑" panose="020B0503020204020204" pitchFamily="34" charset="-122"/>
              </a:rPr>
              <a:t>违规风险概率</a:t>
            </a:r>
            <a:endParaRPr lang="zh-CN" altLang="en-US" sz="14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43" name="矩形 33"/>
          <p:cNvSpPr/>
          <p:nvPr/>
        </p:nvSpPr>
        <p:spPr>
          <a:xfrm>
            <a:off x="11015549" y="3331349"/>
            <a:ext cx="954107" cy="246221"/>
          </a:xfrm>
          <a:prstGeom prst="rect">
            <a:avLst/>
          </a:prstGeom>
          <a:noFill/>
          <a:ln w="9525">
            <a:noFill/>
          </a:ln>
        </p:spPr>
        <p:txBody>
          <a:bodyPr wrap="none" anchor="t" anchorCtr="0">
            <a:spAutoFit/>
          </a:bodyPr>
          <a:lstStyle/>
          <a:p>
            <a:pPr algn="ctr"/>
            <a:r>
              <a:rPr lang="zh-CN" altLang="en-US" sz="1000" dirty="0">
                <a:solidFill>
                  <a:schemeClr val="accent1">
                    <a:lumMod val="75000"/>
                  </a:schemeClr>
                </a:solidFill>
                <a:latin typeface="微软雅黑" panose="020B0503020204020204" pitchFamily="34" charset="-122"/>
                <a:ea typeface="微软雅黑" panose="020B0503020204020204" pitchFamily="34" charset="-122"/>
              </a:rPr>
              <a:t>易董试用用户</a:t>
            </a:r>
            <a:endParaRPr lang="zh-CN" altLang="en-US" sz="1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44" name="矩形 34"/>
          <p:cNvSpPr/>
          <p:nvPr/>
        </p:nvSpPr>
        <p:spPr>
          <a:xfrm>
            <a:off x="11015549" y="2806760"/>
            <a:ext cx="587375" cy="254000"/>
          </a:xfrm>
          <a:prstGeom prst="rect">
            <a:avLst/>
          </a:prstGeom>
          <a:noFill/>
          <a:ln w="9525">
            <a:noFill/>
          </a:ln>
        </p:spPr>
        <p:txBody>
          <a:bodyPr wrap="none" anchor="t" anchorCtr="0">
            <a:spAutoFit/>
          </a:bodyPr>
          <a:lstStyle/>
          <a:p>
            <a:pPr algn="ctr"/>
            <a:r>
              <a:rPr lang="zh-CN" altLang="en-US" sz="1000" dirty="0">
                <a:solidFill>
                  <a:schemeClr val="accent1">
                    <a:lumMod val="75000"/>
                  </a:schemeClr>
                </a:solidFill>
                <a:latin typeface="微软雅黑" panose="020B0503020204020204" pitchFamily="34" charset="-122"/>
                <a:ea typeface="微软雅黑" panose="020B0503020204020204" pitchFamily="34" charset="-122"/>
              </a:rPr>
              <a:t>全市场</a:t>
            </a:r>
            <a:endParaRPr lang="zh-CN" altLang="en-US" sz="10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45" name="矩形 35"/>
          <p:cNvSpPr/>
          <p:nvPr/>
        </p:nvSpPr>
        <p:spPr>
          <a:xfrm>
            <a:off x="11015549" y="3864749"/>
            <a:ext cx="954107" cy="246221"/>
          </a:xfrm>
          <a:prstGeom prst="rect">
            <a:avLst/>
          </a:prstGeom>
          <a:noFill/>
          <a:ln w="9525">
            <a:noFill/>
          </a:ln>
        </p:spPr>
        <p:txBody>
          <a:bodyPr wrap="none" anchor="t" anchorCtr="0">
            <a:spAutoFit/>
          </a:bodyPr>
          <a:lstStyle/>
          <a:p>
            <a:pPr algn="ctr"/>
            <a:r>
              <a:rPr lang="zh-CN" altLang="en-US" sz="1000" dirty="0">
                <a:solidFill>
                  <a:schemeClr val="accent1">
                    <a:lumMod val="75000"/>
                  </a:schemeClr>
                </a:solidFill>
                <a:latin typeface="微软雅黑" panose="020B0503020204020204" pitchFamily="34" charset="-122"/>
                <a:ea typeface="微软雅黑" panose="020B0503020204020204" pitchFamily="34" charset="-122"/>
              </a:rPr>
              <a:t>易董签约用户</a:t>
            </a:r>
            <a:endParaRPr lang="zh-CN" altLang="en-US" sz="1000" dirty="0">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8000">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文本框 6"/>
          <p:cNvSpPr txBox="1"/>
          <p:nvPr/>
        </p:nvSpPr>
        <p:spPr>
          <a:xfrm>
            <a:off x="1017588" y="95250"/>
            <a:ext cx="5465762" cy="490538"/>
          </a:xfrm>
          <a:prstGeom prst="rect">
            <a:avLst/>
          </a:prstGeom>
          <a:noFill/>
          <a:ln w="9525">
            <a:noFill/>
          </a:ln>
        </p:spPr>
        <p:txBody>
          <a:bodyPr wrap="none" anchor="t" anchorCtr="0">
            <a:spAutoFit/>
          </a:bodyPr>
          <a:lstStyle/>
          <a:p>
            <a:r>
              <a:rPr lang="zh-CN" altLang="en-US" sz="2600" dirty="0">
                <a:solidFill>
                  <a:srgbClr val="262626"/>
                </a:solidFill>
                <a:latin typeface="微软雅黑" panose="020B0503020204020204" pitchFamily="34" charset="-122"/>
                <a:ea typeface="微软雅黑" panose="020B0503020204020204" pitchFamily="34" charset="-122"/>
                <a:sym typeface="Lato Light" charset="0"/>
              </a:rPr>
              <a:t>价值三：提升上市公司信息披露质量</a:t>
            </a:r>
            <a:endParaRPr lang="zh-CN" altLang="en-US" sz="2600" dirty="0">
              <a:solidFill>
                <a:srgbClr val="262626"/>
              </a:solidFill>
              <a:latin typeface="微软雅黑" panose="020B0503020204020204" pitchFamily="34" charset="-122"/>
              <a:ea typeface="微软雅黑" panose="020B0503020204020204" pitchFamily="34" charset="-122"/>
              <a:sym typeface="Lato Light" charset="0"/>
            </a:endParaRPr>
          </a:p>
        </p:txBody>
      </p:sp>
      <p:sp>
        <p:nvSpPr>
          <p:cNvPr id="100354" name="矩形 4"/>
          <p:cNvSpPr/>
          <p:nvPr/>
        </p:nvSpPr>
        <p:spPr>
          <a:xfrm>
            <a:off x="2185329" y="668772"/>
            <a:ext cx="7050087" cy="585788"/>
          </a:xfrm>
          <a:prstGeom prst="rect">
            <a:avLst/>
          </a:prstGeom>
          <a:noFill/>
          <a:ln w="9525">
            <a:noFill/>
          </a:ln>
        </p:spPr>
        <p:txBody>
          <a:bodyPr wrap="none" anchor="t" anchorCtr="0">
            <a:spAutoFit/>
          </a:bodyPr>
          <a:lstStyle/>
          <a:p>
            <a:r>
              <a:rPr lang="zh-CN" altLang="en-US" sz="1400" dirty="0">
                <a:solidFill>
                  <a:srgbClr val="262626"/>
                </a:solidFill>
                <a:latin typeface="微软雅黑" panose="020B0503020204020204" pitchFamily="34" charset="-122"/>
                <a:ea typeface="微软雅黑" panose="020B0503020204020204" pitchFamily="34" charset="-122"/>
              </a:rPr>
              <a:t>提升上市公司信息披露整体质量，付费用户信息披露差错更正率下降</a:t>
            </a:r>
            <a:r>
              <a:rPr lang="zh-CN" altLang="en-US" sz="1400" dirty="0">
                <a:solidFill>
                  <a:schemeClr val="bg1"/>
                </a:solidFill>
                <a:latin typeface="微软雅黑" panose="020B0503020204020204" pitchFamily="34" charset="-122"/>
                <a:ea typeface="微软雅黑" panose="020B0503020204020204" pitchFamily="34" charset="-122"/>
              </a:rPr>
              <a:t> </a:t>
            </a:r>
            <a:r>
              <a:rPr lang="en-US" altLang="zh-CN" sz="3200" dirty="0">
                <a:solidFill>
                  <a:srgbClr val="EF535E"/>
                </a:solidFill>
                <a:latin typeface="微软雅黑" panose="020B0503020204020204" pitchFamily="34" charset="-122"/>
                <a:ea typeface="微软雅黑" panose="020B0503020204020204" pitchFamily="34" charset="-122"/>
              </a:rPr>
              <a:t>40.40%</a:t>
            </a:r>
            <a:endParaRPr lang="zh-CN" altLang="en-US" sz="1400" dirty="0">
              <a:solidFill>
                <a:srgbClr val="EF535E"/>
              </a:solidFill>
              <a:latin typeface="Lato Light" charset="0"/>
              <a:ea typeface="宋体" panose="02010600030101010101" pitchFamily="2" charset="-122"/>
            </a:endParaRPr>
          </a:p>
        </p:txBody>
      </p:sp>
      <p:graphicFrame>
        <p:nvGraphicFramePr>
          <p:cNvPr id="7" name="图表 6"/>
          <p:cNvGraphicFramePr/>
          <p:nvPr/>
        </p:nvGraphicFramePr>
        <p:xfrm>
          <a:off x="632604" y="1185549"/>
          <a:ext cx="10926792" cy="5612066"/>
        </p:xfrm>
        <a:graphic>
          <a:graphicData uri="http://schemas.openxmlformats.org/drawingml/2006/chart">
            <c:chart xmlns:c="http://schemas.openxmlformats.org/drawingml/2006/chart" xmlns:r="http://schemas.openxmlformats.org/officeDocument/2006/relationships" r:id="rId1"/>
          </a:graphicData>
        </a:graphic>
      </p:graphicFrame>
      <p:sp>
        <p:nvSpPr>
          <p:cNvPr id="9" name="文本框 8"/>
          <p:cNvSpPr txBox="1"/>
          <p:nvPr/>
        </p:nvSpPr>
        <p:spPr>
          <a:xfrm>
            <a:off x="9784802" y="4931171"/>
            <a:ext cx="516488" cy="230832"/>
          </a:xfrm>
          <a:prstGeom prst="rect">
            <a:avLst/>
          </a:prstGeom>
          <a:noFill/>
        </p:spPr>
        <p:txBody>
          <a:bodyPr wrap="none" rtlCol="0">
            <a:spAutoFit/>
          </a:bodyPr>
          <a:lstStyle/>
          <a:p>
            <a:pPr algn="ctr">
              <a:defRPr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0.38%</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8000">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94615"/>
            <a:ext cx="6322060"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价值四：董办信息化 ， 极大提升工作效率</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5668645" y="785004"/>
            <a:ext cx="6523355" cy="6064370"/>
          </a:xfrm>
          <a:prstGeom prst="rect">
            <a:avLst/>
          </a:prstGeom>
          <a:solidFill>
            <a:schemeClr val="tx2">
              <a:lumMod val="7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p:txBody>
      </p:sp>
      <p:sp>
        <p:nvSpPr>
          <p:cNvPr id="6" name="TextBox 3"/>
          <p:cNvSpPr txBox="1"/>
          <p:nvPr/>
        </p:nvSpPr>
        <p:spPr>
          <a:xfrm>
            <a:off x="820925" y="3844184"/>
            <a:ext cx="3354293" cy="707886"/>
          </a:xfrm>
          <a:prstGeom prst="rect">
            <a:avLst/>
          </a:prstGeom>
          <a:noFill/>
        </p:spPr>
        <p:txBody>
          <a:bodyPr wrap="square" rtlCol="0">
            <a:spAutoFit/>
          </a:bodyPr>
          <a:lstStyle/>
          <a:p>
            <a:pPr algn="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股东分析</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设置公式，手工对比海量数据</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TextBox 4"/>
          <p:cNvSpPr txBox="1"/>
          <p:nvPr/>
        </p:nvSpPr>
        <p:spPr>
          <a:xfrm>
            <a:off x="6023428" y="1123295"/>
            <a:ext cx="3354293" cy="707886"/>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法律法规、公告检索</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或与非关系，多维度精准查询</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8" name="TextBox 5"/>
          <p:cNvSpPr txBox="1"/>
          <p:nvPr/>
        </p:nvSpPr>
        <p:spPr>
          <a:xfrm>
            <a:off x="820925" y="1166259"/>
            <a:ext cx="3354293" cy="707886"/>
          </a:xfrm>
          <a:prstGeom prst="rect">
            <a:avLst/>
          </a:prstGeom>
          <a:noFill/>
        </p:spPr>
        <p:txBody>
          <a:bodyPr wrap="square" rtlCol="0">
            <a:spAutoFit/>
          </a:bodyPr>
          <a:lstStyle/>
          <a:p>
            <a:pPr algn="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信息披露</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做公告找法规查案例难</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TextBox 6"/>
          <p:cNvSpPr txBox="1"/>
          <p:nvPr/>
        </p:nvSpPr>
        <p:spPr>
          <a:xfrm>
            <a:off x="4404995" y="1274445"/>
            <a:ext cx="1055370" cy="460375"/>
          </a:xfrm>
          <a:prstGeom prst="rect">
            <a:avLst/>
          </a:prstGeom>
          <a:noFill/>
        </p:spPr>
        <p:txBody>
          <a:bodyPr wrap="square" rtlCol="0">
            <a:spAutoFit/>
          </a:bodyPr>
          <a:lstStyle/>
          <a:p>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0.5</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天</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TextBox 7"/>
          <p:cNvSpPr txBox="1"/>
          <p:nvPr/>
        </p:nvSpPr>
        <p:spPr>
          <a:xfrm>
            <a:off x="9432551" y="1246191"/>
            <a:ext cx="1299307"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分钟</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TextBox 8"/>
          <p:cNvSpPr txBox="1"/>
          <p:nvPr/>
        </p:nvSpPr>
        <p:spPr>
          <a:xfrm>
            <a:off x="820925" y="2000304"/>
            <a:ext cx="3354293" cy="707886"/>
          </a:xfrm>
          <a:prstGeom prst="rect">
            <a:avLst/>
          </a:prstGeom>
          <a:noFill/>
        </p:spPr>
        <p:txBody>
          <a:bodyPr wrap="square" rtlCol="0">
            <a:spAutoFit/>
          </a:bodyPr>
          <a:lstStyle/>
          <a:p>
            <a:pPr algn="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三会运作</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各种文件，费时易错</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 name="TextBox 9"/>
          <p:cNvSpPr txBox="1"/>
          <p:nvPr/>
        </p:nvSpPr>
        <p:spPr>
          <a:xfrm>
            <a:off x="4404995" y="2170430"/>
            <a:ext cx="1055370" cy="460375"/>
          </a:xfrm>
          <a:prstGeom prst="rect">
            <a:avLst/>
          </a:prstGeom>
          <a:noFill/>
        </p:spPr>
        <p:txBody>
          <a:bodyPr wrap="square" rtlCol="0">
            <a:spAutoFit/>
          </a:bodyPr>
          <a:lstStyle/>
          <a:p>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0.5</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天</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TextBox 10"/>
          <p:cNvSpPr txBox="1"/>
          <p:nvPr/>
        </p:nvSpPr>
        <p:spPr>
          <a:xfrm>
            <a:off x="6037944" y="1987379"/>
            <a:ext cx="3354293" cy="707886"/>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合规终端</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模板生成，规则预设</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4" name="TextBox 11"/>
          <p:cNvSpPr txBox="1"/>
          <p:nvPr/>
        </p:nvSpPr>
        <p:spPr>
          <a:xfrm>
            <a:off x="9432191" y="2123339"/>
            <a:ext cx="1299307"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分钟</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TextBox 12"/>
          <p:cNvSpPr txBox="1"/>
          <p:nvPr/>
        </p:nvSpPr>
        <p:spPr>
          <a:xfrm>
            <a:off x="820925" y="2917465"/>
            <a:ext cx="3354293" cy="707886"/>
          </a:xfrm>
          <a:prstGeom prst="rect">
            <a:avLst/>
          </a:prstGeom>
          <a:noFill/>
        </p:spPr>
        <p:txBody>
          <a:bodyPr wrap="square" rtlCol="0">
            <a:spAutoFit/>
          </a:bodyPr>
          <a:lstStyle/>
          <a:p>
            <a:pPr algn="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财务分析</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分析报告编写耗时复杂</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TextBox 13"/>
          <p:cNvSpPr txBox="1"/>
          <p:nvPr/>
        </p:nvSpPr>
        <p:spPr>
          <a:xfrm>
            <a:off x="4571272" y="3142553"/>
            <a:ext cx="888911" cy="460375"/>
          </a:xfrm>
          <a:prstGeom prst="rect">
            <a:avLst/>
          </a:prstGeom>
          <a:noFill/>
        </p:spPr>
        <p:txBody>
          <a:bodyPr wrap="square" rtlCol="0">
            <a:spAutoFit/>
          </a:bodyPr>
          <a:lstStyle/>
          <a:p>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 5</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天</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TextBox 14"/>
          <p:cNvSpPr txBox="1"/>
          <p:nvPr/>
        </p:nvSpPr>
        <p:spPr>
          <a:xfrm>
            <a:off x="6074231" y="2896524"/>
            <a:ext cx="3354293" cy="707886"/>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机构调研</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问题分类管理，行业数据齐全</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8" name="TextBox 15"/>
          <p:cNvSpPr txBox="1"/>
          <p:nvPr/>
        </p:nvSpPr>
        <p:spPr>
          <a:xfrm>
            <a:off x="9432290" y="3020060"/>
            <a:ext cx="1390015" cy="46037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0.5</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分钟</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Box 16"/>
          <p:cNvSpPr txBox="1"/>
          <p:nvPr/>
        </p:nvSpPr>
        <p:spPr>
          <a:xfrm>
            <a:off x="4571272" y="4014285"/>
            <a:ext cx="888911" cy="460375"/>
          </a:xfrm>
          <a:prstGeom prst="rect">
            <a:avLst/>
          </a:prstGeom>
          <a:noFill/>
        </p:spPr>
        <p:txBody>
          <a:bodyPr wrap="square" rtlCol="0">
            <a:spAutoFit/>
          </a:bodyPr>
          <a:lstStyle/>
          <a:p>
            <a:pPr algn="just"/>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 3</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天</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17"/>
          <p:cNvSpPr txBox="1"/>
          <p:nvPr/>
        </p:nvSpPr>
        <p:spPr>
          <a:xfrm>
            <a:off x="6052456" y="3816244"/>
            <a:ext cx="3354293" cy="707886"/>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股东分析工具</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结构分析，多期对比，导出报告</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1" name="TextBox 18"/>
          <p:cNvSpPr txBox="1"/>
          <p:nvPr/>
        </p:nvSpPr>
        <p:spPr>
          <a:xfrm>
            <a:off x="9410548" y="3939355"/>
            <a:ext cx="1299307"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分钟</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TextBox 19"/>
          <p:cNvSpPr txBox="1"/>
          <p:nvPr/>
        </p:nvSpPr>
        <p:spPr>
          <a:xfrm>
            <a:off x="820925" y="4733498"/>
            <a:ext cx="3354293" cy="707886"/>
          </a:xfrm>
          <a:prstGeom prst="rect">
            <a:avLst/>
          </a:prstGeom>
          <a:noFill/>
        </p:spPr>
        <p:txBody>
          <a:bodyPr wrap="square" rtlCol="0">
            <a:spAutoFit/>
          </a:bodyPr>
          <a:lstStyle/>
          <a:p>
            <a:pPr algn="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股东大会登记</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&amp;</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计票</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手工计算，及时性要求非常高</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TextBox 20"/>
          <p:cNvSpPr txBox="1"/>
          <p:nvPr/>
        </p:nvSpPr>
        <p:spPr>
          <a:xfrm>
            <a:off x="4279900" y="4841875"/>
            <a:ext cx="1180465" cy="460375"/>
          </a:xfrm>
          <a:prstGeom prst="rect">
            <a:avLst/>
          </a:prstGeom>
          <a:noFill/>
        </p:spPr>
        <p:txBody>
          <a:bodyPr wrap="square" rtlCol="0">
            <a:spAutoFit/>
          </a:bodyPr>
          <a:lstStyle/>
          <a:p>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90+</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分钟</a:t>
            </a:r>
            <a:endPar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TextBox 21"/>
          <p:cNvSpPr txBox="1"/>
          <p:nvPr/>
        </p:nvSpPr>
        <p:spPr>
          <a:xfrm>
            <a:off x="6074231" y="4676530"/>
            <a:ext cx="3354293" cy="95313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股东大会现场服务工具</a:t>
            </a:r>
            <a:r>
              <a:rPr lang="zh-CN" altLang="en-US" sz="1600" dirty="0">
                <a:solidFill>
                  <a:schemeClr val="bg1"/>
                </a:solidFill>
                <a:latin typeface="微软雅黑" panose="020B0503020204020204" pitchFamily="34" charset="-122"/>
                <a:ea typeface="微软雅黑" panose="020B0503020204020204" pitchFamily="34" charset="-122"/>
              </a:rPr>
              <a:t>读身份证自动登记，实时出登记及计票结果</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5" name="TextBox 22"/>
          <p:cNvSpPr txBox="1"/>
          <p:nvPr/>
        </p:nvSpPr>
        <p:spPr>
          <a:xfrm>
            <a:off x="9432290" y="4841875"/>
            <a:ext cx="1503045" cy="46037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.5分钟</a:t>
            </a:r>
            <a:endPar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TextBox 23"/>
          <p:cNvSpPr txBox="1"/>
          <p:nvPr/>
        </p:nvSpPr>
        <p:spPr>
          <a:xfrm>
            <a:off x="820925" y="5655829"/>
            <a:ext cx="3354293" cy="707886"/>
          </a:xfrm>
          <a:prstGeom prst="rect">
            <a:avLst/>
          </a:prstGeom>
          <a:noFill/>
        </p:spPr>
        <p:txBody>
          <a:bodyPr wrap="square" rtlCol="0">
            <a:spAutoFit/>
          </a:bodyPr>
          <a:lstStyle/>
          <a:p>
            <a:pPr algn="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资本运作</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解读费时，案例难找</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TextBox 24"/>
          <p:cNvSpPr txBox="1"/>
          <p:nvPr/>
        </p:nvSpPr>
        <p:spPr>
          <a:xfrm>
            <a:off x="6052456" y="5663007"/>
            <a:ext cx="3354293" cy="707886"/>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资本运作案例库</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结构化解读，流程化展示</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8" name="TextBox 25"/>
          <p:cNvSpPr txBox="1"/>
          <p:nvPr/>
        </p:nvSpPr>
        <p:spPr>
          <a:xfrm>
            <a:off x="4571272" y="5856695"/>
            <a:ext cx="888911" cy="306705"/>
          </a:xfrm>
          <a:prstGeom prst="rect">
            <a:avLst/>
          </a:prstGeom>
          <a:noFill/>
        </p:spPr>
        <p:txBody>
          <a:bodyPr wrap="square" rtlCol="0">
            <a:spAutoFit/>
          </a:bodyPr>
          <a:lstStyle/>
          <a:p>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未知</a:t>
            </a:r>
            <a:endPar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TextBox 26"/>
          <p:cNvSpPr txBox="1"/>
          <p:nvPr/>
        </p:nvSpPr>
        <p:spPr>
          <a:xfrm>
            <a:off x="9410548" y="5808391"/>
            <a:ext cx="1299307" cy="46037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分钟</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8000">
        <p14:prism isInverted="1" isContent="1"/>
      </p:transition>
    </mc:Choice>
    <mc:Fallback>
      <p:transition spd="slow" advClick="0" advTm="80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94615"/>
            <a:ext cx="5849620"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价值在线——全市场客户战略管理体系</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2867561" y="752868"/>
            <a:ext cx="9131380" cy="640219"/>
          </a:xfrm>
          <a:prstGeom prst="rect">
            <a:avLst/>
          </a:prstGeom>
          <a:solidFill>
            <a:schemeClr val="bg1">
              <a:lumMod val="95000"/>
            </a:schemeClr>
          </a:solidFill>
          <a:ln>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4603476" y="867709"/>
            <a:ext cx="1513441" cy="365839"/>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营销目标</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nvSpPr>
        <p:spPr>
          <a:xfrm>
            <a:off x="2874851" y="1489139"/>
            <a:ext cx="1603204" cy="4586939"/>
          </a:xfrm>
          <a:prstGeom prst="rect">
            <a:avLst/>
          </a:prstGeom>
          <a:solidFill>
            <a:schemeClr val="bg1">
              <a:lumMod val="95000"/>
            </a:schemeClr>
          </a:solidFill>
          <a:ln>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2867561" y="6162746"/>
            <a:ext cx="9131380" cy="447339"/>
          </a:xfrm>
          <a:prstGeom prst="rect">
            <a:avLst/>
          </a:prstGeom>
          <a:solidFill>
            <a:schemeClr val="bg1">
              <a:lumMod val="95000"/>
            </a:schemeClr>
          </a:solidFill>
          <a:ln>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p:cNvSpPr/>
          <p:nvPr/>
        </p:nvSpPr>
        <p:spPr>
          <a:xfrm>
            <a:off x="10395737" y="1489139"/>
            <a:ext cx="1603204" cy="4586939"/>
          </a:xfrm>
          <a:prstGeom prst="rect">
            <a:avLst/>
          </a:prstGeom>
          <a:solidFill>
            <a:schemeClr val="bg1">
              <a:lumMod val="95000"/>
            </a:schemeClr>
          </a:solidFill>
          <a:ln>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4596186" y="1517194"/>
            <a:ext cx="5659550" cy="1440976"/>
          </a:xfrm>
          <a:prstGeom prst="rect">
            <a:avLst/>
          </a:prstGeom>
          <a:solidFill>
            <a:schemeClr val="bg1">
              <a:lumMod val="95000"/>
            </a:schemeClr>
          </a:solidFill>
          <a:ln>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4596186" y="3063376"/>
            <a:ext cx="5659550" cy="707900"/>
          </a:xfrm>
          <a:prstGeom prst="rect">
            <a:avLst/>
          </a:prstGeom>
          <a:solidFill>
            <a:schemeClr val="bg1">
              <a:lumMod val="95000"/>
            </a:schemeClr>
          </a:solidFill>
          <a:ln>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4596186" y="3876203"/>
            <a:ext cx="5659550" cy="707900"/>
          </a:xfrm>
          <a:prstGeom prst="rect">
            <a:avLst/>
          </a:prstGeom>
          <a:solidFill>
            <a:schemeClr val="bg1">
              <a:lumMod val="95000"/>
            </a:schemeClr>
          </a:solidFill>
          <a:ln>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p:nvSpPr>
        <p:spPr>
          <a:xfrm>
            <a:off x="4596186" y="4689030"/>
            <a:ext cx="5659550" cy="1372723"/>
          </a:xfrm>
          <a:prstGeom prst="rect">
            <a:avLst/>
          </a:prstGeom>
          <a:solidFill>
            <a:schemeClr val="bg1">
              <a:lumMod val="95000"/>
            </a:schemeClr>
          </a:solidFill>
          <a:ln>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文本框 2"/>
          <p:cNvSpPr txBox="1"/>
          <p:nvPr/>
        </p:nvSpPr>
        <p:spPr>
          <a:xfrm>
            <a:off x="3139236" y="901143"/>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战略管理</a:t>
            </a:r>
            <a:endParaRPr lang="zh-CN" altLang="en-US" dirty="0">
              <a:latin typeface="微软雅黑" panose="020B0503020204020204" pitchFamily="34" charset="-122"/>
              <a:ea typeface="微软雅黑" panose="020B0503020204020204" pitchFamily="34" charset="-122"/>
            </a:endParaRPr>
          </a:p>
        </p:txBody>
      </p:sp>
      <p:sp>
        <p:nvSpPr>
          <p:cNvPr id="15" name="矩形 14"/>
          <p:cNvSpPr/>
          <p:nvPr/>
        </p:nvSpPr>
        <p:spPr>
          <a:xfrm>
            <a:off x="6473161" y="876765"/>
            <a:ext cx="1513441" cy="365839"/>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客户满意度</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15"/>
          <p:cNvSpPr/>
          <p:nvPr/>
        </p:nvSpPr>
        <p:spPr>
          <a:xfrm>
            <a:off x="8342846" y="876764"/>
            <a:ext cx="1513441" cy="365839"/>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决策支持分析</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矩形 16"/>
          <p:cNvSpPr/>
          <p:nvPr/>
        </p:nvSpPr>
        <p:spPr>
          <a:xfrm>
            <a:off x="10212531" y="878319"/>
            <a:ext cx="1513441" cy="365839"/>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公司战略</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文本框 130"/>
          <p:cNvSpPr txBox="1"/>
          <p:nvPr/>
        </p:nvSpPr>
        <p:spPr>
          <a:xfrm>
            <a:off x="3125992" y="1740667"/>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基础管理</a:t>
            </a:r>
            <a:endParaRPr lang="zh-CN" altLang="en-US" dirty="0">
              <a:latin typeface="微软雅黑" panose="020B0503020204020204" pitchFamily="34" charset="-122"/>
              <a:ea typeface="微软雅黑" panose="020B0503020204020204" pitchFamily="34" charset="-122"/>
            </a:endParaRPr>
          </a:p>
        </p:txBody>
      </p:sp>
      <p:sp>
        <p:nvSpPr>
          <p:cNvPr id="19" name="矩形 18"/>
          <p:cNvSpPr/>
          <p:nvPr/>
        </p:nvSpPr>
        <p:spPr>
          <a:xfrm>
            <a:off x="3025271" y="2417752"/>
            <a:ext cx="1345286" cy="365839"/>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销售计划</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矩形 19"/>
          <p:cNvSpPr/>
          <p:nvPr/>
        </p:nvSpPr>
        <p:spPr>
          <a:xfrm>
            <a:off x="3033117" y="2979565"/>
            <a:ext cx="1345286" cy="365839"/>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定价策略</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矩形 20"/>
          <p:cNvSpPr/>
          <p:nvPr/>
        </p:nvSpPr>
        <p:spPr>
          <a:xfrm>
            <a:off x="3033117" y="3538089"/>
            <a:ext cx="1345286" cy="365839"/>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拜访管理</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矩形 21"/>
          <p:cNvSpPr/>
          <p:nvPr/>
        </p:nvSpPr>
        <p:spPr>
          <a:xfrm>
            <a:off x="3034700" y="4093308"/>
            <a:ext cx="1345286" cy="365839"/>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成本管理</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矩形 22"/>
          <p:cNvSpPr/>
          <p:nvPr/>
        </p:nvSpPr>
        <p:spPr>
          <a:xfrm>
            <a:off x="3042546" y="4655121"/>
            <a:ext cx="1345286" cy="365839"/>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签约管理</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nvSpPr>
        <p:spPr>
          <a:xfrm>
            <a:off x="3042546" y="5213645"/>
            <a:ext cx="1345286" cy="365839"/>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客单管理</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文本框 137"/>
          <p:cNvSpPr txBox="1"/>
          <p:nvPr/>
        </p:nvSpPr>
        <p:spPr>
          <a:xfrm>
            <a:off x="4729196" y="1637517"/>
            <a:ext cx="444513"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经营分析</a:t>
            </a:r>
            <a:endParaRPr lang="zh-CN" altLang="en-US" dirty="0">
              <a:latin typeface="微软雅黑" panose="020B0503020204020204" pitchFamily="34" charset="-122"/>
              <a:ea typeface="微软雅黑" panose="020B0503020204020204" pitchFamily="34" charset="-122"/>
            </a:endParaRPr>
          </a:p>
        </p:txBody>
      </p:sp>
      <p:sp>
        <p:nvSpPr>
          <p:cNvPr id="26" name="矩形 25"/>
          <p:cNvSpPr/>
          <p:nvPr/>
        </p:nvSpPr>
        <p:spPr>
          <a:xfrm>
            <a:off x="5313710" y="1642786"/>
            <a:ext cx="1364320" cy="1144458"/>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矩形 26"/>
          <p:cNvSpPr/>
          <p:nvPr/>
        </p:nvSpPr>
        <p:spPr>
          <a:xfrm>
            <a:off x="7013321" y="1642786"/>
            <a:ext cx="1364320" cy="1144458"/>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矩形 27"/>
          <p:cNvSpPr/>
          <p:nvPr/>
        </p:nvSpPr>
        <p:spPr>
          <a:xfrm>
            <a:off x="8712932" y="1642786"/>
            <a:ext cx="1364320" cy="1144458"/>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文本框 141"/>
          <p:cNvSpPr txBox="1"/>
          <p:nvPr/>
        </p:nvSpPr>
        <p:spPr>
          <a:xfrm>
            <a:off x="5509000" y="1655648"/>
            <a:ext cx="973028" cy="307777"/>
          </a:xfrm>
          <a:prstGeom prst="rect">
            <a:avLst/>
          </a:prstGeom>
          <a:solidFill>
            <a:schemeClr val="tx2">
              <a:lumMod val="40000"/>
              <a:lumOff val="60000"/>
            </a:schemeClr>
          </a:solid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业绩经营</a:t>
            </a:r>
            <a:endParaRPr lang="zh-CN" altLang="en-US" sz="1400" dirty="0">
              <a:latin typeface="微软雅黑" panose="020B0503020204020204" pitchFamily="34" charset="-122"/>
              <a:ea typeface="微软雅黑" panose="020B0503020204020204" pitchFamily="34" charset="-122"/>
            </a:endParaRPr>
          </a:p>
        </p:txBody>
      </p:sp>
      <p:sp>
        <p:nvSpPr>
          <p:cNvPr id="30" name="文本框 142"/>
          <p:cNvSpPr txBox="1"/>
          <p:nvPr/>
        </p:nvSpPr>
        <p:spPr>
          <a:xfrm>
            <a:off x="7228208" y="1655648"/>
            <a:ext cx="973028"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销售分析</a:t>
            </a:r>
            <a:endParaRPr lang="zh-CN" altLang="en-US" sz="1400" dirty="0">
              <a:latin typeface="微软雅黑" panose="020B0503020204020204" pitchFamily="34" charset="-122"/>
              <a:ea typeface="微软雅黑" panose="020B0503020204020204" pitchFamily="34" charset="-122"/>
            </a:endParaRPr>
          </a:p>
        </p:txBody>
      </p:sp>
      <p:sp>
        <p:nvSpPr>
          <p:cNvPr id="31" name="文本框 143"/>
          <p:cNvSpPr txBox="1"/>
          <p:nvPr/>
        </p:nvSpPr>
        <p:spPr>
          <a:xfrm>
            <a:off x="8941689" y="1655647"/>
            <a:ext cx="973028"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服务分析</a:t>
            </a:r>
            <a:endParaRPr lang="zh-CN" altLang="en-US" sz="1400" dirty="0">
              <a:latin typeface="微软雅黑" panose="020B0503020204020204" pitchFamily="34" charset="-122"/>
              <a:ea typeface="微软雅黑" panose="020B0503020204020204" pitchFamily="34" charset="-122"/>
            </a:endParaRPr>
          </a:p>
        </p:txBody>
      </p:sp>
      <p:sp>
        <p:nvSpPr>
          <p:cNvPr id="32" name="矩形 31"/>
          <p:cNvSpPr/>
          <p:nvPr/>
        </p:nvSpPr>
        <p:spPr>
          <a:xfrm>
            <a:off x="5526971" y="1937832"/>
            <a:ext cx="907264" cy="224801"/>
          </a:xfrm>
          <a:prstGeom prst="rect">
            <a:avLst/>
          </a:pr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销售订单</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矩形 32"/>
          <p:cNvSpPr/>
          <p:nvPr/>
        </p:nvSpPr>
        <p:spPr>
          <a:xfrm>
            <a:off x="5526971" y="2222399"/>
            <a:ext cx="907264" cy="224801"/>
          </a:xfrm>
          <a:prstGeom prst="rect">
            <a:avLst/>
          </a:pr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销售回款</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矩形 33"/>
          <p:cNvSpPr/>
          <p:nvPr/>
        </p:nvSpPr>
        <p:spPr>
          <a:xfrm>
            <a:off x="5526971" y="2506966"/>
            <a:ext cx="907264" cy="224801"/>
          </a:xfrm>
          <a:prstGeom prst="rect">
            <a:avLst/>
          </a:pr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销售续签</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矩形 34"/>
          <p:cNvSpPr/>
          <p:nvPr/>
        </p:nvSpPr>
        <p:spPr>
          <a:xfrm>
            <a:off x="7128900" y="1937691"/>
            <a:ext cx="1142507" cy="234693"/>
          </a:xfrm>
          <a:prstGeom prst="rect">
            <a:avLst/>
          </a:pr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客户增长分析</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矩形 35"/>
          <p:cNvSpPr/>
          <p:nvPr/>
        </p:nvSpPr>
        <p:spPr>
          <a:xfrm>
            <a:off x="7128900" y="2222258"/>
            <a:ext cx="1142507" cy="234693"/>
          </a:xfrm>
          <a:prstGeom prst="rect">
            <a:avLst/>
          </a:pr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销售机会分析</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矩形 36"/>
          <p:cNvSpPr/>
          <p:nvPr/>
        </p:nvSpPr>
        <p:spPr>
          <a:xfrm>
            <a:off x="7128900" y="2506825"/>
            <a:ext cx="1142507" cy="234693"/>
          </a:xfrm>
          <a:prstGeom prst="rect">
            <a:avLst/>
          </a:pr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销售渠道分析</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矩形 37"/>
          <p:cNvSpPr/>
          <p:nvPr/>
        </p:nvSpPr>
        <p:spPr>
          <a:xfrm>
            <a:off x="8828265" y="1942576"/>
            <a:ext cx="1142507" cy="234693"/>
          </a:xfrm>
          <a:prstGeom prst="rect">
            <a:avLst/>
          </a:pr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满意度分析</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矩形 38"/>
          <p:cNvSpPr/>
          <p:nvPr/>
        </p:nvSpPr>
        <p:spPr>
          <a:xfrm>
            <a:off x="8828265" y="2227143"/>
            <a:ext cx="1142507" cy="234693"/>
          </a:xfrm>
          <a:prstGeom prst="rect">
            <a:avLst/>
          </a:pr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及时率分析</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矩形 39"/>
          <p:cNvSpPr/>
          <p:nvPr/>
        </p:nvSpPr>
        <p:spPr>
          <a:xfrm>
            <a:off x="8828265" y="2511710"/>
            <a:ext cx="1142507" cy="234693"/>
          </a:xfrm>
          <a:prstGeom prst="rect">
            <a:avLst/>
          </a:pr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服务内容分析</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文本框 157"/>
          <p:cNvSpPr txBox="1"/>
          <p:nvPr/>
        </p:nvSpPr>
        <p:spPr>
          <a:xfrm>
            <a:off x="4618056" y="3103706"/>
            <a:ext cx="657774"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服务管理</a:t>
            </a:r>
            <a:endParaRPr lang="zh-CN" altLang="en-US" dirty="0">
              <a:latin typeface="微软雅黑" panose="020B0503020204020204" pitchFamily="34" charset="-122"/>
              <a:ea typeface="微软雅黑" panose="020B0503020204020204" pitchFamily="34" charset="-122"/>
            </a:endParaRPr>
          </a:p>
        </p:txBody>
      </p:sp>
      <p:sp>
        <p:nvSpPr>
          <p:cNvPr id="42" name="矩形 41"/>
          <p:cNvSpPr/>
          <p:nvPr/>
        </p:nvSpPr>
        <p:spPr>
          <a:xfrm>
            <a:off x="5616314" y="3234378"/>
            <a:ext cx="817921" cy="366164"/>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服务目标</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矩形 42"/>
          <p:cNvSpPr/>
          <p:nvPr/>
        </p:nvSpPr>
        <p:spPr>
          <a:xfrm>
            <a:off x="6693382" y="3234378"/>
            <a:ext cx="817921" cy="366164"/>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线上</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线下服务</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矩形 43"/>
          <p:cNvSpPr/>
          <p:nvPr/>
        </p:nvSpPr>
        <p:spPr>
          <a:xfrm>
            <a:off x="7769305" y="3234377"/>
            <a:ext cx="817921" cy="366164"/>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服务回访</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矩形 44"/>
          <p:cNvSpPr/>
          <p:nvPr/>
        </p:nvSpPr>
        <p:spPr>
          <a:xfrm>
            <a:off x="8845228" y="3234377"/>
            <a:ext cx="817921" cy="366164"/>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服务范围</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文本框 163"/>
          <p:cNvSpPr txBox="1"/>
          <p:nvPr/>
        </p:nvSpPr>
        <p:spPr>
          <a:xfrm>
            <a:off x="4618056" y="3900814"/>
            <a:ext cx="657774"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市场管理</a:t>
            </a:r>
            <a:endParaRPr lang="zh-CN" altLang="en-US" dirty="0">
              <a:latin typeface="微软雅黑" panose="020B0503020204020204" pitchFamily="34" charset="-122"/>
              <a:ea typeface="微软雅黑" panose="020B0503020204020204" pitchFamily="34" charset="-122"/>
            </a:endParaRPr>
          </a:p>
        </p:txBody>
      </p:sp>
      <p:sp>
        <p:nvSpPr>
          <p:cNvPr id="47" name="矩形 46"/>
          <p:cNvSpPr/>
          <p:nvPr/>
        </p:nvSpPr>
        <p:spPr>
          <a:xfrm>
            <a:off x="5564716" y="4028107"/>
            <a:ext cx="568070" cy="366164"/>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市场趋势</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矩形 47"/>
          <p:cNvSpPr/>
          <p:nvPr/>
        </p:nvSpPr>
        <p:spPr>
          <a:xfrm>
            <a:off x="6490839" y="4028106"/>
            <a:ext cx="568070" cy="366164"/>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市场调查</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矩形 48"/>
          <p:cNvSpPr/>
          <p:nvPr/>
        </p:nvSpPr>
        <p:spPr>
          <a:xfrm>
            <a:off x="7439935" y="4028106"/>
            <a:ext cx="568070" cy="366164"/>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市场活动</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矩形 49"/>
          <p:cNvSpPr/>
          <p:nvPr/>
        </p:nvSpPr>
        <p:spPr>
          <a:xfrm>
            <a:off x="8364076" y="4023299"/>
            <a:ext cx="568070" cy="366164"/>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活动执行</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 name="矩形 50"/>
          <p:cNvSpPr/>
          <p:nvPr/>
        </p:nvSpPr>
        <p:spPr>
          <a:xfrm>
            <a:off x="9288217" y="4025843"/>
            <a:ext cx="568070" cy="366164"/>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市场预测</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文本框 170"/>
          <p:cNvSpPr txBox="1"/>
          <p:nvPr/>
        </p:nvSpPr>
        <p:spPr>
          <a:xfrm>
            <a:off x="4729196" y="4791491"/>
            <a:ext cx="444513"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销售过程</a:t>
            </a:r>
            <a:endParaRPr lang="zh-CN" altLang="en-US" dirty="0">
              <a:latin typeface="微软雅黑" panose="020B0503020204020204" pitchFamily="34" charset="-122"/>
              <a:ea typeface="微软雅黑" panose="020B0503020204020204" pitchFamily="34" charset="-122"/>
            </a:endParaRPr>
          </a:p>
        </p:txBody>
      </p:sp>
      <p:sp>
        <p:nvSpPr>
          <p:cNvPr id="53" name="矩形 52"/>
          <p:cNvSpPr/>
          <p:nvPr/>
        </p:nvSpPr>
        <p:spPr>
          <a:xfrm>
            <a:off x="5313710" y="4796760"/>
            <a:ext cx="1364320" cy="1144458"/>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矩形 53"/>
          <p:cNvSpPr/>
          <p:nvPr/>
        </p:nvSpPr>
        <p:spPr>
          <a:xfrm>
            <a:off x="7013321" y="4796760"/>
            <a:ext cx="1364320" cy="1144458"/>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矩形 54"/>
          <p:cNvSpPr/>
          <p:nvPr/>
        </p:nvSpPr>
        <p:spPr>
          <a:xfrm>
            <a:off x="8712932" y="4796760"/>
            <a:ext cx="1364320" cy="1144458"/>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文本框 174"/>
          <p:cNvSpPr txBox="1"/>
          <p:nvPr/>
        </p:nvSpPr>
        <p:spPr>
          <a:xfrm>
            <a:off x="5509000" y="4809622"/>
            <a:ext cx="973028"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机会挖掘</a:t>
            </a:r>
            <a:endParaRPr lang="zh-CN" altLang="en-US" sz="1400" dirty="0">
              <a:latin typeface="微软雅黑" panose="020B0503020204020204" pitchFamily="34" charset="-122"/>
              <a:ea typeface="微软雅黑" panose="020B0503020204020204" pitchFamily="34" charset="-122"/>
            </a:endParaRPr>
          </a:p>
        </p:txBody>
      </p:sp>
      <p:sp>
        <p:nvSpPr>
          <p:cNvPr id="57" name="文本框 175"/>
          <p:cNvSpPr txBox="1"/>
          <p:nvPr/>
        </p:nvSpPr>
        <p:spPr>
          <a:xfrm>
            <a:off x="7228208" y="4809622"/>
            <a:ext cx="973028"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机会过程</a:t>
            </a:r>
            <a:endParaRPr lang="zh-CN" altLang="en-US" sz="1400" dirty="0">
              <a:latin typeface="微软雅黑" panose="020B0503020204020204" pitchFamily="34" charset="-122"/>
              <a:ea typeface="微软雅黑" panose="020B0503020204020204" pitchFamily="34" charset="-122"/>
            </a:endParaRPr>
          </a:p>
        </p:txBody>
      </p:sp>
      <p:sp>
        <p:nvSpPr>
          <p:cNvPr id="58" name="文本框 176"/>
          <p:cNvSpPr txBox="1"/>
          <p:nvPr/>
        </p:nvSpPr>
        <p:spPr>
          <a:xfrm>
            <a:off x="8941689" y="4809621"/>
            <a:ext cx="973028"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销售管理</a:t>
            </a:r>
            <a:endParaRPr lang="zh-CN" altLang="en-US" sz="1400" dirty="0">
              <a:latin typeface="微软雅黑" panose="020B0503020204020204" pitchFamily="34" charset="-122"/>
              <a:ea typeface="微软雅黑" panose="020B0503020204020204" pitchFamily="34" charset="-122"/>
            </a:endParaRPr>
          </a:p>
        </p:txBody>
      </p:sp>
      <p:sp>
        <p:nvSpPr>
          <p:cNvPr id="59" name="矩形 58"/>
          <p:cNvSpPr/>
          <p:nvPr/>
        </p:nvSpPr>
        <p:spPr>
          <a:xfrm>
            <a:off x="5526971" y="5091806"/>
            <a:ext cx="907264" cy="224801"/>
          </a:xfrm>
          <a:prstGeom prst="rect">
            <a:avLst/>
          </a:pr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客户需求</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矩形 59"/>
          <p:cNvSpPr/>
          <p:nvPr/>
        </p:nvSpPr>
        <p:spPr>
          <a:xfrm>
            <a:off x="5526971" y="5376373"/>
            <a:ext cx="907264" cy="224801"/>
          </a:xfrm>
          <a:prstGeom prst="rect">
            <a:avLst/>
          </a:pr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走访管理</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 name="矩形 60"/>
          <p:cNvSpPr/>
          <p:nvPr/>
        </p:nvSpPr>
        <p:spPr>
          <a:xfrm>
            <a:off x="5526971" y="5660940"/>
            <a:ext cx="907264" cy="224801"/>
          </a:xfrm>
          <a:prstGeom prst="rect">
            <a:avLst/>
          </a:pr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市场热点</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2" name="矩形 61"/>
          <p:cNvSpPr/>
          <p:nvPr/>
        </p:nvSpPr>
        <p:spPr>
          <a:xfrm>
            <a:off x="7128900" y="5091665"/>
            <a:ext cx="1142507" cy="234693"/>
          </a:xfrm>
          <a:prstGeom prst="rect">
            <a:avLst/>
          </a:pr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机会跟踪</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3" name="矩形 62"/>
          <p:cNvSpPr/>
          <p:nvPr/>
        </p:nvSpPr>
        <p:spPr>
          <a:xfrm>
            <a:off x="7128900" y="5376232"/>
            <a:ext cx="1142507" cy="234693"/>
          </a:xfrm>
          <a:prstGeom prst="rect">
            <a:avLst/>
          </a:pr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产品报价</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4" name="矩形 63"/>
          <p:cNvSpPr/>
          <p:nvPr/>
        </p:nvSpPr>
        <p:spPr>
          <a:xfrm>
            <a:off x="7128900" y="5660799"/>
            <a:ext cx="1142507" cy="234693"/>
          </a:xfrm>
          <a:prstGeom prst="rect">
            <a:avLst/>
          </a:pr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售前行为</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5" name="矩形 64"/>
          <p:cNvSpPr/>
          <p:nvPr/>
        </p:nvSpPr>
        <p:spPr>
          <a:xfrm>
            <a:off x="8828265" y="5096550"/>
            <a:ext cx="1142507" cy="234693"/>
          </a:xfrm>
          <a:prstGeom prst="rect">
            <a:avLst/>
          </a:pr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合同订单</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6" name="矩形 65"/>
          <p:cNvSpPr/>
          <p:nvPr/>
        </p:nvSpPr>
        <p:spPr>
          <a:xfrm>
            <a:off x="8828265" y="5381117"/>
            <a:ext cx="1142507" cy="234693"/>
          </a:xfrm>
          <a:prstGeom prst="rect">
            <a:avLst/>
          </a:pr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产品开通</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7" name="矩形 66"/>
          <p:cNvSpPr/>
          <p:nvPr/>
        </p:nvSpPr>
        <p:spPr>
          <a:xfrm>
            <a:off x="8828265" y="5665684"/>
            <a:ext cx="1142507" cy="234693"/>
          </a:xfrm>
          <a:prstGeom prst="rect">
            <a:avLst/>
          </a:pr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销售回款</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8" name="文本框 186"/>
          <p:cNvSpPr txBox="1"/>
          <p:nvPr/>
        </p:nvSpPr>
        <p:spPr>
          <a:xfrm>
            <a:off x="3122455" y="6199165"/>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客户管理</a:t>
            </a:r>
            <a:endParaRPr lang="zh-CN" altLang="en-US" dirty="0">
              <a:latin typeface="微软雅黑" panose="020B0503020204020204" pitchFamily="34" charset="-122"/>
              <a:ea typeface="微软雅黑" panose="020B0503020204020204" pitchFamily="34" charset="-122"/>
            </a:endParaRPr>
          </a:p>
        </p:txBody>
      </p:sp>
      <p:sp>
        <p:nvSpPr>
          <p:cNvPr id="69" name="矩形 68"/>
          <p:cNvSpPr/>
          <p:nvPr/>
        </p:nvSpPr>
        <p:spPr>
          <a:xfrm>
            <a:off x="4485346" y="6199955"/>
            <a:ext cx="914950" cy="365839"/>
          </a:xfrm>
          <a:prstGeom prst="rect">
            <a:avLst/>
          </a:prstGeom>
          <a:solidFill>
            <a:schemeClr val="accent6">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潜在客户</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0" name="矩形 69"/>
          <p:cNvSpPr/>
          <p:nvPr/>
        </p:nvSpPr>
        <p:spPr>
          <a:xfrm>
            <a:off x="5787536" y="6199166"/>
            <a:ext cx="914950" cy="365839"/>
          </a:xfrm>
          <a:prstGeom prst="rect">
            <a:avLst/>
          </a:prstGeom>
          <a:solidFill>
            <a:schemeClr val="accent6">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联系人</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1" name="矩形 70"/>
          <p:cNvSpPr/>
          <p:nvPr/>
        </p:nvSpPr>
        <p:spPr>
          <a:xfrm>
            <a:off x="7089726" y="6199165"/>
            <a:ext cx="914950" cy="365839"/>
          </a:xfrm>
          <a:prstGeom prst="rect">
            <a:avLst/>
          </a:prstGeom>
          <a:solidFill>
            <a:schemeClr val="accent6">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现有客户</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2" name="矩形 71"/>
          <p:cNvSpPr/>
          <p:nvPr/>
        </p:nvSpPr>
        <p:spPr>
          <a:xfrm>
            <a:off x="8387753" y="6199164"/>
            <a:ext cx="914950" cy="365839"/>
          </a:xfrm>
          <a:prstGeom prst="rect">
            <a:avLst/>
          </a:prstGeom>
          <a:solidFill>
            <a:schemeClr val="accent6">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客户全貌</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3" name="矩形 72"/>
          <p:cNvSpPr/>
          <p:nvPr/>
        </p:nvSpPr>
        <p:spPr>
          <a:xfrm>
            <a:off x="9694106" y="6196863"/>
            <a:ext cx="914950" cy="365839"/>
          </a:xfrm>
          <a:prstGeom prst="rect">
            <a:avLst/>
          </a:prstGeom>
          <a:solidFill>
            <a:schemeClr val="accent6">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客户分析</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4" name="矩形 73"/>
          <p:cNvSpPr/>
          <p:nvPr/>
        </p:nvSpPr>
        <p:spPr>
          <a:xfrm>
            <a:off x="10992133" y="6196862"/>
            <a:ext cx="914950" cy="365839"/>
          </a:xfrm>
          <a:prstGeom prst="rect">
            <a:avLst/>
          </a:prstGeom>
          <a:solidFill>
            <a:schemeClr val="accent6">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满意度</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调查</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5" name="矩形 74"/>
          <p:cNvSpPr/>
          <p:nvPr/>
        </p:nvSpPr>
        <p:spPr>
          <a:xfrm>
            <a:off x="10514606" y="2417752"/>
            <a:ext cx="1345286" cy="365839"/>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业务协同</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6" name="矩形 75"/>
          <p:cNvSpPr/>
          <p:nvPr/>
        </p:nvSpPr>
        <p:spPr>
          <a:xfrm>
            <a:off x="10522452" y="2979565"/>
            <a:ext cx="1345286" cy="365839"/>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研发协同</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7" name="矩形 76"/>
          <p:cNvSpPr/>
          <p:nvPr/>
        </p:nvSpPr>
        <p:spPr>
          <a:xfrm>
            <a:off x="10522452" y="3538089"/>
            <a:ext cx="1345286" cy="365839"/>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客户共创群</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8" name="矩形 77"/>
          <p:cNvSpPr/>
          <p:nvPr/>
        </p:nvSpPr>
        <p:spPr>
          <a:xfrm>
            <a:off x="10524035" y="4093308"/>
            <a:ext cx="1345286" cy="365839"/>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线上活动</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9" name="矩形 78"/>
          <p:cNvSpPr/>
          <p:nvPr/>
        </p:nvSpPr>
        <p:spPr>
          <a:xfrm>
            <a:off x="10531881" y="4655121"/>
            <a:ext cx="1345286" cy="365839"/>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线下活动</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0" name="矩形 79"/>
          <p:cNvSpPr/>
          <p:nvPr/>
        </p:nvSpPr>
        <p:spPr>
          <a:xfrm>
            <a:off x="10531881" y="5213645"/>
            <a:ext cx="1345286" cy="365839"/>
          </a:xfrm>
          <a:prstGeom prst="rect">
            <a:avLst/>
          </a:prstGeom>
          <a:solidFill>
            <a:schemeClr val="tx2">
              <a:lumMod val="40000"/>
              <a:lumOff val="6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产品宣传</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1" name="文本框 199"/>
          <p:cNvSpPr txBox="1"/>
          <p:nvPr/>
        </p:nvSpPr>
        <p:spPr>
          <a:xfrm>
            <a:off x="10631280" y="1736492"/>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协同管理</a:t>
            </a:r>
            <a:endParaRPr lang="zh-CN" altLang="en-US" dirty="0">
              <a:latin typeface="微软雅黑" panose="020B0503020204020204" pitchFamily="34" charset="-122"/>
              <a:ea typeface="微软雅黑" panose="020B0503020204020204" pitchFamily="34" charset="-122"/>
            </a:endParaRPr>
          </a:p>
        </p:txBody>
      </p:sp>
      <p:sp>
        <p:nvSpPr>
          <p:cNvPr id="82" name="右箭头 81"/>
          <p:cNvSpPr/>
          <p:nvPr/>
        </p:nvSpPr>
        <p:spPr>
          <a:xfrm>
            <a:off x="4419280" y="2889781"/>
            <a:ext cx="353812" cy="225864"/>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3" name="右箭头 82"/>
          <p:cNvSpPr/>
          <p:nvPr/>
        </p:nvSpPr>
        <p:spPr>
          <a:xfrm>
            <a:off x="10144432" y="2895735"/>
            <a:ext cx="353812" cy="225864"/>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4" name="右箭头 83"/>
          <p:cNvSpPr/>
          <p:nvPr/>
        </p:nvSpPr>
        <p:spPr>
          <a:xfrm>
            <a:off x="6678030" y="5272599"/>
            <a:ext cx="353812" cy="225864"/>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5" name="右箭头 84"/>
          <p:cNvSpPr/>
          <p:nvPr/>
        </p:nvSpPr>
        <p:spPr>
          <a:xfrm>
            <a:off x="8370582" y="5283632"/>
            <a:ext cx="353812" cy="225864"/>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6" name="右箭头 85"/>
          <p:cNvSpPr/>
          <p:nvPr/>
        </p:nvSpPr>
        <p:spPr>
          <a:xfrm>
            <a:off x="4443638" y="5272599"/>
            <a:ext cx="353812" cy="225864"/>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7" name="右箭头 86"/>
          <p:cNvSpPr/>
          <p:nvPr/>
        </p:nvSpPr>
        <p:spPr>
          <a:xfrm>
            <a:off x="10129565" y="5283632"/>
            <a:ext cx="353812" cy="225864"/>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8" name="右箭头 87"/>
          <p:cNvSpPr/>
          <p:nvPr/>
        </p:nvSpPr>
        <p:spPr>
          <a:xfrm rot="5400000">
            <a:off x="9380803" y="5997942"/>
            <a:ext cx="226877" cy="286765"/>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9" name="右箭头 88"/>
          <p:cNvSpPr/>
          <p:nvPr/>
        </p:nvSpPr>
        <p:spPr>
          <a:xfrm rot="5400000">
            <a:off x="8410848" y="1324947"/>
            <a:ext cx="226877" cy="286765"/>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0" name="右箭头 89"/>
          <p:cNvSpPr/>
          <p:nvPr/>
        </p:nvSpPr>
        <p:spPr>
          <a:xfrm rot="5400000">
            <a:off x="6173258" y="1282946"/>
            <a:ext cx="226877" cy="286765"/>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1" name="右箭头 90"/>
          <p:cNvSpPr/>
          <p:nvPr/>
        </p:nvSpPr>
        <p:spPr>
          <a:xfrm rot="16200000">
            <a:off x="5471855" y="5980388"/>
            <a:ext cx="239958" cy="274786"/>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2" name="矩形 91"/>
          <p:cNvSpPr/>
          <p:nvPr/>
        </p:nvSpPr>
        <p:spPr>
          <a:xfrm>
            <a:off x="181940" y="749983"/>
            <a:ext cx="2530475" cy="5877560"/>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       价值在线客户管理体系具备以下特点：</a:t>
            </a:r>
            <a:endParaRPr lang="zh-CN" altLang="en-US" sz="14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b="1" dirty="0">
                <a:solidFill>
                  <a:srgbClr val="EF535E"/>
                </a:solidFill>
                <a:latin typeface="微软雅黑" panose="020B0503020204020204" pitchFamily="34" charset="-122"/>
                <a:ea typeface="微软雅黑" panose="020B0503020204020204" pitchFamily="34" charset="-122"/>
              </a:rPr>
              <a:t>1、公司整体战略</a:t>
            </a:r>
            <a:endParaRPr lang="en-US" altLang="zh-CN" sz="1200" b="1" dirty="0">
              <a:solidFill>
                <a:srgbClr val="EF535E"/>
              </a:solidFill>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制定公司整体战略经营目标、经营决策，任务分解分派到销售层面、产品层面、业务层面、研发层面等，实现公司整体面向客户的服务体系，一切以客户为服务重点。</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b="1" dirty="0">
                <a:solidFill>
                  <a:srgbClr val="EF535E"/>
                </a:solidFill>
                <a:latin typeface="微软雅黑" panose="020B0503020204020204" pitchFamily="34" charset="-122"/>
                <a:ea typeface="微软雅黑" panose="020B0503020204020204" pitchFamily="34" charset="-122"/>
              </a:rPr>
              <a:t>2、通过权威性驱动销售</a:t>
            </a:r>
            <a:endParaRPr lang="en-US" altLang="zh-CN" sz="1200" b="1" dirty="0">
              <a:solidFill>
                <a:srgbClr val="EF535E"/>
              </a:solidFill>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通过建立公司在合规领域的品牌来驱动销售，销售采用线下地推模式，将全国上市公司划分为五个大区，每个大区总下设销售若干名，通过各种机会对接客户、服务客户，达成销售。</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b="1" dirty="0">
                <a:solidFill>
                  <a:srgbClr val="EF535E"/>
                </a:solidFill>
                <a:latin typeface="微软雅黑" panose="020B0503020204020204" pitchFamily="34" charset="-122"/>
                <a:ea typeface="微软雅黑" panose="020B0503020204020204" pitchFamily="34" charset="-122"/>
              </a:rPr>
              <a:t>3、客户服务建设</a:t>
            </a:r>
            <a:endParaRPr lang="en-US" altLang="zh-CN" sz="1200" b="1" dirty="0">
              <a:solidFill>
                <a:srgbClr val="EF535E"/>
              </a:solidFill>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通过对客户全貌的了解制定客户服务的战略，包括上门服务、线上服务、需求挖掘、客户活动开展等，与协会共同举办活动，协助解决客户合规过程问题，赢得市场口碑。</a:t>
            </a:r>
            <a:endParaRPr lang="zh-CN" altLang="en-US"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b="1" dirty="0">
                <a:solidFill>
                  <a:srgbClr val="EF535E"/>
                </a:solidFill>
                <a:latin typeface="微软雅黑" panose="020B0503020204020204" pitchFamily="34" charset="-122"/>
                <a:ea typeface="微软雅黑" panose="020B0503020204020204" pitchFamily="34" charset="-122"/>
              </a:rPr>
              <a:t>4、形成客户共创</a:t>
            </a:r>
            <a:endParaRPr lang="en-US" altLang="zh-CN" sz="1200" b="1" dirty="0">
              <a:solidFill>
                <a:srgbClr val="EF535E"/>
              </a:solidFill>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通过产品平台实现客户合规共创生态圈，包括：共创客户群、线上分享活动、线下交流活动、业务课程等，共创不仅针对公司产品，更多面向客户对监管新政的理解与把握。</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8000">
        <p14:prism isInverted="1" isContent="1"/>
      </p:transition>
    </mc:Choice>
    <mc:Fallback>
      <p:transition spd="slow" advClick="0" advTm="8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3" name="图片 2" descr="bg-5"/>
          <p:cNvPicPr>
            <a:picLocks noChangeAspect="1"/>
          </p:cNvPicPr>
          <p:nvPr/>
        </p:nvPicPr>
        <p:blipFill>
          <a:blip r:embed="rId1"/>
          <a:stretch>
            <a:fillRect/>
          </a:stretch>
        </p:blipFill>
        <p:spPr>
          <a:xfrm>
            <a:off x="0" y="0"/>
            <a:ext cx="12250420" cy="4612640"/>
          </a:xfrm>
          <a:prstGeom prst="rect">
            <a:avLst/>
          </a:prstGeom>
        </p:spPr>
      </p:pic>
      <p:sp>
        <p:nvSpPr>
          <p:cNvPr id="6" name="文本框 5"/>
          <p:cNvSpPr txBox="1"/>
          <p:nvPr/>
        </p:nvSpPr>
        <p:spPr>
          <a:xfrm>
            <a:off x="912495" y="4180368"/>
            <a:ext cx="875030" cy="922020"/>
          </a:xfrm>
          <a:prstGeom prst="rect">
            <a:avLst/>
          </a:prstGeom>
          <a:noFill/>
        </p:spPr>
        <p:txBody>
          <a:bodyPr wrap="none" rtlCol="0">
            <a:spAutoFit/>
          </a:bodyPr>
          <a:lstStyle/>
          <a:p>
            <a:pPr lvl="0">
              <a:defRPr/>
            </a:pPr>
            <a:r>
              <a:rPr kumimoji="0" lang="en-US" sz="5400" b="1" i="1" u="none" strike="noStrike" kern="1200" cap="none" spc="0" normalizeH="0" baseline="0" noProof="0" dirty="0">
                <a:ln>
                  <a:noFill/>
                </a:ln>
                <a:solidFill>
                  <a:schemeClr val="tx1"/>
                </a:solidFill>
                <a:effectLst/>
                <a:uLnTx/>
                <a:uFillTx/>
                <a:latin typeface="楷体" panose="02010609060101010101" charset="-122"/>
                <a:ea typeface="楷体" panose="02010609060101010101" charset="-122"/>
                <a:sym typeface="Calibri" panose="020F0502020204030204" pitchFamily="34" charset="0"/>
              </a:rPr>
              <a:t>05</a:t>
            </a:r>
            <a:endParaRPr kumimoji="0" lang="en-US" sz="5400" b="1" i="1" u="none" strike="noStrike" kern="1200" cap="none" spc="0" normalizeH="0" baseline="0" noProof="0" dirty="0">
              <a:ln>
                <a:noFill/>
              </a:ln>
              <a:solidFill>
                <a:schemeClr val="tx1"/>
              </a:solidFill>
              <a:effectLst/>
              <a:uLnTx/>
              <a:uFillTx/>
              <a:latin typeface="楷体" panose="02010609060101010101" charset="-122"/>
              <a:ea typeface="楷体" panose="02010609060101010101" charset="-122"/>
              <a:sym typeface="Calibri" panose="020F0502020204030204" pitchFamily="34" charset="0"/>
            </a:endParaRPr>
          </a:p>
        </p:txBody>
      </p:sp>
      <p:sp>
        <p:nvSpPr>
          <p:cNvPr id="7" name="文本框 6"/>
          <p:cNvSpPr txBox="1"/>
          <p:nvPr/>
        </p:nvSpPr>
        <p:spPr>
          <a:xfrm>
            <a:off x="767715" y="5043968"/>
            <a:ext cx="2595880" cy="675640"/>
          </a:xfrm>
          <a:prstGeom prst="rect">
            <a:avLst/>
          </a:prstGeom>
          <a:noFill/>
        </p:spPr>
        <p:txBody>
          <a:bodyPr wrap="none" rtlCol="0">
            <a:spAutoFit/>
          </a:bodyPr>
          <a:lstStyle/>
          <a:p>
            <a:pPr lvl="0" algn="l">
              <a:defRPr/>
            </a:pPr>
            <a:r>
              <a:rPr kumimoji="0" lang="zh-CN" altLang="zh-CN" sz="38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rPr>
              <a:t>公司及团队</a:t>
            </a:r>
            <a:endParaRPr kumimoji="0" lang="zh-CN" altLang="zh-CN" sz="38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pic>
        <p:nvPicPr>
          <p:cNvPr id="8" name="图片 7" descr="文案-5"/>
          <p:cNvPicPr>
            <a:picLocks noChangeAspect="1"/>
          </p:cNvPicPr>
          <p:nvPr/>
        </p:nvPicPr>
        <p:blipFill>
          <a:blip r:embed="rId2"/>
          <a:stretch>
            <a:fillRect/>
          </a:stretch>
        </p:blipFill>
        <p:spPr>
          <a:xfrm>
            <a:off x="8793480" y="462915"/>
            <a:ext cx="2387600" cy="2081530"/>
          </a:xfrm>
          <a:prstGeom prst="rect">
            <a:avLst/>
          </a:prstGeom>
        </p:spPr>
      </p:pic>
      <p:pic>
        <p:nvPicPr>
          <p:cNvPr id="10" name="图片 9" descr="易董+文案-深蓝"/>
          <p:cNvPicPr>
            <a:picLocks noChangeAspect="1"/>
          </p:cNvPicPr>
          <p:nvPr/>
        </p:nvPicPr>
        <p:blipFill>
          <a:blip r:embed="rId3"/>
          <a:stretch>
            <a:fillRect/>
          </a:stretch>
        </p:blipFill>
        <p:spPr>
          <a:xfrm>
            <a:off x="9229725" y="5375910"/>
            <a:ext cx="2681605" cy="716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50" name="Rectangle 18"/>
          <p:cNvSpPr/>
          <p:nvPr/>
        </p:nvSpPr>
        <p:spPr bwMode="auto">
          <a:xfrm>
            <a:off x="516255" y="0"/>
            <a:ext cx="2040890" cy="65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a:lnSpc>
                <a:spcPct val="100000"/>
              </a:lnSpc>
            </a:pPr>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Bebas Neue" charset="0"/>
              </a:rPr>
              <a:t>公司历程</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Bebas Neue" charset="0"/>
            </a:endParaRPr>
          </a:p>
        </p:txBody>
      </p:sp>
      <p:sp>
        <p:nvSpPr>
          <p:cNvPr id="6" name="Freeform 6"/>
          <p:cNvSpPr/>
          <p:nvPr/>
        </p:nvSpPr>
        <p:spPr bwMode="auto">
          <a:xfrm>
            <a:off x="-37465" y="2130425"/>
            <a:ext cx="12229465" cy="3241675"/>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13" name="Freeform 13"/>
          <p:cNvSpPr/>
          <p:nvPr/>
        </p:nvSpPr>
        <p:spPr bwMode="auto">
          <a:xfrm rot="900000">
            <a:off x="7493635" y="3328670"/>
            <a:ext cx="1337945" cy="68643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87" name="Freeform 13"/>
          <p:cNvSpPr/>
          <p:nvPr/>
        </p:nvSpPr>
        <p:spPr bwMode="auto">
          <a:xfrm rot="4830657">
            <a:off x="6960448" y="2742215"/>
            <a:ext cx="1374541" cy="461921"/>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grpSp>
        <p:nvGrpSpPr>
          <p:cNvPr id="16" name="Group 15"/>
          <p:cNvGrpSpPr/>
          <p:nvPr/>
        </p:nvGrpSpPr>
        <p:grpSpPr>
          <a:xfrm>
            <a:off x="7064976" y="3422749"/>
            <a:ext cx="623064" cy="623064"/>
            <a:chOff x="6590322" y="2740893"/>
            <a:chExt cx="467298" cy="467298"/>
          </a:xfrm>
        </p:grpSpPr>
        <p:sp>
          <p:nvSpPr>
            <p:cNvPr id="11" name="Freeform 11"/>
            <p:cNvSpPr/>
            <p:nvPr/>
          </p:nvSpPr>
          <p:spPr bwMode="auto">
            <a:xfrm>
              <a:off x="6590322" y="2740893"/>
              <a:ext cx="467298" cy="467298"/>
            </a:xfrm>
            <a:custGeom>
              <a:avLst/>
              <a:gdLst>
                <a:gd name="T0" fmla="*/ 103 w 204"/>
                <a:gd name="T1" fmla="*/ 0 h 204"/>
                <a:gd name="T2" fmla="*/ 130 w 204"/>
                <a:gd name="T3" fmla="*/ 3 h 204"/>
                <a:gd name="T4" fmla="*/ 153 w 204"/>
                <a:gd name="T5" fmla="*/ 13 h 204"/>
                <a:gd name="T6" fmla="*/ 174 w 204"/>
                <a:gd name="T7" fmla="*/ 30 h 204"/>
                <a:gd name="T8" fmla="*/ 191 w 204"/>
                <a:gd name="T9" fmla="*/ 51 h 204"/>
                <a:gd name="T10" fmla="*/ 201 w 204"/>
                <a:gd name="T11" fmla="*/ 74 h 204"/>
                <a:gd name="T12" fmla="*/ 204 w 204"/>
                <a:gd name="T13" fmla="*/ 101 h 204"/>
                <a:gd name="T14" fmla="*/ 201 w 204"/>
                <a:gd name="T15" fmla="*/ 128 h 204"/>
                <a:gd name="T16" fmla="*/ 191 w 204"/>
                <a:gd name="T17" fmla="*/ 153 h 204"/>
                <a:gd name="T18" fmla="*/ 174 w 204"/>
                <a:gd name="T19" fmla="*/ 174 h 204"/>
                <a:gd name="T20" fmla="*/ 153 w 204"/>
                <a:gd name="T21" fmla="*/ 189 h 204"/>
                <a:gd name="T22" fmla="*/ 130 w 204"/>
                <a:gd name="T23" fmla="*/ 199 h 204"/>
                <a:gd name="T24" fmla="*/ 103 w 204"/>
                <a:gd name="T25" fmla="*/ 204 h 204"/>
                <a:gd name="T26" fmla="*/ 76 w 204"/>
                <a:gd name="T27" fmla="*/ 199 h 204"/>
                <a:gd name="T28" fmla="*/ 51 w 204"/>
                <a:gd name="T29" fmla="*/ 189 h 204"/>
                <a:gd name="T30" fmla="*/ 30 w 204"/>
                <a:gd name="T31" fmla="*/ 174 h 204"/>
                <a:gd name="T32" fmla="*/ 15 w 204"/>
                <a:gd name="T33" fmla="*/ 153 h 204"/>
                <a:gd name="T34" fmla="*/ 5 w 204"/>
                <a:gd name="T35" fmla="*/ 128 h 204"/>
                <a:gd name="T36" fmla="*/ 0 w 204"/>
                <a:gd name="T37" fmla="*/ 101 h 204"/>
                <a:gd name="T38" fmla="*/ 5 w 204"/>
                <a:gd name="T39" fmla="*/ 74 h 204"/>
                <a:gd name="T40" fmla="*/ 15 w 204"/>
                <a:gd name="T41" fmla="*/ 51 h 204"/>
                <a:gd name="T42" fmla="*/ 30 w 204"/>
                <a:gd name="T43" fmla="*/ 30 h 204"/>
                <a:gd name="T44" fmla="*/ 51 w 204"/>
                <a:gd name="T45" fmla="*/ 13 h 204"/>
                <a:gd name="T46" fmla="*/ 76 w 204"/>
                <a:gd name="T47" fmla="*/ 3 h 204"/>
                <a:gd name="T48" fmla="*/ 103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5" name="Freeform 6"/>
            <p:cNvSpPr>
              <a:spLocks noEditPoints="1"/>
            </p:cNvSpPr>
            <p:nvPr/>
          </p:nvSpPr>
          <p:spPr bwMode="auto">
            <a:xfrm>
              <a:off x="6661500" y="2865381"/>
              <a:ext cx="318518" cy="211972"/>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bg1"/>
            </a:solidFill>
            <a:ln>
              <a:noFill/>
            </a:ln>
          </p:spPr>
          <p:txBody>
            <a:bodyPr vert="horz" wrap="square" lIns="121920" tIns="60960" rIns="121920" bIns="60960" numCol="1" anchor="t" anchorCtr="0" compatLnSpc="1"/>
            <a:lstStyle/>
            <a:p>
              <a:endParaRPr lang="en-US" sz="2400"/>
            </a:p>
          </p:txBody>
        </p:sp>
      </p:grpSp>
      <p:grpSp>
        <p:nvGrpSpPr>
          <p:cNvPr id="2" name="Group 1"/>
          <p:cNvGrpSpPr/>
          <p:nvPr/>
        </p:nvGrpSpPr>
        <p:grpSpPr>
          <a:xfrm>
            <a:off x="1525583" y="2257251"/>
            <a:ext cx="620009" cy="623064"/>
            <a:chOff x="1066082" y="1818668"/>
            <a:chExt cx="465007" cy="467298"/>
          </a:xfrm>
        </p:grpSpPr>
        <p:sp>
          <p:nvSpPr>
            <p:cNvPr id="7" name="Freeform 7"/>
            <p:cNvSpPr/>
            <p:nvPr/>
          </p:nvSpPr>
          <p:spPr bwMode="auto">
            <a:xfrm>
              <a:off x="1066082" y="1818668"/>
              <a:ext cx="465007" cy="467298"/>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14" name="Freeform 7"/>
            <p:cNvSpPr>
              <a:spLocks noEditPoints="1"/>
            </p:cNvSpPr>
            <p:nvPr/>
          </p:nvSpPr>
          <p:spPr bwMode="auto">
            <a:xfrm>
              <a:off x="1145360" y="1919614"/>
              <a:ext cx="299574" cy="277578"/>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p:spPr>
          <p:txBody>
            <a:bodyPr vert="horz" wrap="square" lIns="121920" tIns="60960" rIns="121920" bIns="60960" numCol="1" anchor="t" anchorCtr="0" compatLnSpc="1"/>
            <a:lstStyle/>
            <a:p>
              <a:endParaRPr lang="en-US" sz="2400"/>
            </a:p>
          </p:txBody>
        </p:sp>
      </p:grpSp>
      <p:grpSp>
        <p:nvGrpSpPr>
          <p:cNvPr id="3" name="Group 2"/>
          <p:cNvGrpSpPr/>
          <p:nvPr/>
        </p:nvGrpSpPr>
        <p:grpSpPr>
          <a:xfrm>
            <a:off x="10677161" y="1863912"/>
            <a:ext cx="620009" cy="620009"/>
            <a:chOff x="3635896" y="1825130"/>
            <a:chExt cx="465007" cy="465007"/>
          </a:xfrm>
        </p:grpSpPr>
        <p:sp>
          <p:nvSpPr>
            <p:cNvPr id="8" name="Freeform 8"/>
            <p:cNvSpPr/>
            <p:nvPr/>
          </p:nvSpPr>
          <p:spPr bwMode="auto">
            <a:xfrm>
              <a:off x="3635896" y="1825130"/>
              <a:ext cx="465007" cy="465007"/>
            </a:xfrm>
            <a:custGeom>
              <a:avLst/>
              <a:gdLst>
                <a:gd name="T0" fmla="*/ 101 w 203"/>
                <a:gd name="T1" fmla="*/ 0 h 203"/>
                <a:gd name="T2" fmla="*/ 129 w 203"/>
                <a:gd name="T3" fmla="*/ 2 h 203"/>
                <a:gd name="T4" fmla="*/ 153 w 203"/>
                <a:gd name="T5" fmla="*/ 13 h 203"/>
                <a:gd name="T6" fmla="*/ 173 w 203"/>
                <a:gd name="T7" fmla="*/ 29 h 203"/>
                <a:gd name="T8" fmla="*/ 190 w 203"/>
                <a:gd name="T9" fmla="*/ 50 h 203"/>
                <a:gd name="T10" fmla="*/ 200 w 203"/>
                <a:gd name="T11" fmla="*/ 74 h 203"/>
                <a:gd name="T12" fmla="*/ 203 w 203"/>
                <a:gd name="T13" fmla="*/ 101 h 203"/>
                <a:gd name="T14" fmla="*/ 200 w 203"/>
                <a:gd name="T15" fmla="*/ 129 h 203"/>
                <a:gd name="T16" fmla="*/ 190 w 203"/>
                <a:gd name="T17" fmla="*/ 153 h 203"/>
                <a:gd name="T18" fmla="*/ 173 w 203"/>
                <a:gd name="T19" fmla="*/ 174 h 203"/>
                <a:gd name="T20" fmla="*/ 153 w 203"/>
                <a:gd name="T21" fmla="*/ 190 h 203"/>
                <a:gd name="T22" fmla="*/ 129 w 203"/>
                <a:gd name="T23" fmla="*/ 200 h 203"/>
                <a:gd name="T24" fmla="*/ 101 w 203"/>
                <a:gd name="T25" fmla="*/ 203 h 203"/>
                <a:gd name="T26" fmla="*/ 74 w 203"/>
                <a:gd name="T27" fmla="*/ 200 h 203"/>
                <a:gd name="T28" fmla="*/ 50 w 203"/>
                <a:gd name="T29" fmla="*/ 190 h 203"/>
                <a:gd name="T30" fmla="*/ 29 w 203"/>
                <a:gd name="T31" fmla="*/ 174 h 203"/>
                <a:gd name="T32" fmla="*/ 13 w 203"/>
                <a:gd name="T33" fmla="*/ 153 h 203"/>
                <a:gd name="T34" fmla="*/ 3 w 203"/>
                <a:gd name="T35" fmla="*/ 129 h 203"/>
                <a:gd name="T36" fmla="*/ 0 w 203"/>
                <a:gd name="T37" fmla="*/ 101 h 203"/>
                <a:gd name="T38" fmla="*/ 3 w 203"/>
                <a:gd name="T39" fmla="*/ 74 h 203"/>
                <a:gd name="T40" fmla="*/ 13 w 203"/>
                <a:gd name="T41" fmla="*/ 50 h 203"/>
                <a:gd name="T42" fmla="*/ 29 w 203"/>
                <a:gd name="T43" fmla="*/ 29 h 203"/>
                <a:gd name="T44" fmla="*/ 50 w 203"/>
                <a:gd name="T45" fmla="*/ 13 h 203"/>
                <a:gd name="T46" fmla="*/ 74 w 203"/>
                <a:gd name="T47" fmla="*/ 2 h 203"/>
                <a:gd name="T48" fmla="*/ 101 w 203"/>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15" name="Freeform 8"/>
            <p:cNvSpPr>
              <a:spLocks noEditPoints="1"/>
            </p:cNvSpPr>
            <p:nvPr/>
          </p:nvSpPr>
          <p:spPr bwMode="auto">
            <a:xfrm>
              <a:off x="3788568" y="1901620"/>
              <a:ext cx="201914"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p:spPr>
          <p:txBody>
            <a:bodyPr vert="horz" wrap="square" lIns="121920" tIns="60960" rIns="121920" bIns="60960" numCol="1" anchor="t" anchorCtr="0" compatLnSpc="1"/>
            <a:lstStyle/>
            <a:p>
              <a:endParaRPr lang="en-US" sz="2400"/>
            </a:p>
          </p:txBody>
        </p:sp>
      </p:grpSp>
      <p:grpSp>
        <p:nvGrpSpPr>
          <p:cNvPr id="18" name="Group 17"/>
          <p:cNvGrpSpPr/>
          <p:nvPr/>
        </p:nvGrpSpPr>
        <p:grpSpPr>
          <a:xfrm>
            <a:off x="8485272" y="2367055"/>
            <a:ext cx="623064" cy="620009"/>
            <a:chOff x="6365383" y="987574"/>
            <a:chExt cx="467298" cy="465007"/>
          </a:xfrm>
        </p:grpSpPr>
        <p:sp>
          <p:nvSpPr>
            <p:cNvPr id="10" name="Freeform 10"/>
            <p:cNvSpPr/>
            <p:nvPr/>
          </p:nvSpPr>
          <p:spPr bwMode="auto">
            <a:xfrm>
              <a:off x="6365383" y="987574"/>
              <a:ext cx="467298" cy="465007"/>
            </a:xfrm>
            <a:custGeom>
              <a:avLst/>
              <a:gdLst>
                <a:gd name="T0" fmla="*/ 101 w 204"/>
                <a:gd name="T1" fmla="*/ 0 h 203"/>
                <a:gd name="T2" fmla="*/ 130 w 204"/>
                <a:gd name="T3" fmla="*/ 3 h 203"/>
                <a:gd name="T4" fmla="*/ 153 w 204"/>
                <a:gd name="T5" fmla="*/ 13 h 203"/>
                <a:gd name="T6" fmla="*/ 174 w 204"/>
                <a:gd name="T7" fmla="*/ 29 h 203"/>
                <a:gd name="T8" fmla="*/ 191 w 204"/>
                <a:gd name="T9" fmla="*/ 50 h 203"/>
                <a:gd name="T10" fmla="*/ 201 w 204"/>
                <a:gd name="T11" fmla="*/ 74 h 203"/>
                <a:gd name="T12" fmla="*/ 204 w 204"/>
                <a:gd name="T13" fmla="*/ 102 h 203"/>
                <a:gd name="T14" fmla="*/ 201 w 204"/>
                <a:gd name="T15" fmla="*/ 129 h 203"/>
                <a:gd name="T16" fmla="*/ 191 w 204"/>
                <a:gd name="T17" fmla="*/ 153 h 203"/>
                <a:gd name="T18" fmla="*/ 174 w 204"/>
                <a:gd name="T19" fmla="*/ 174 h 203"/>
                <a:gd name="T20" fmla="*/ 153 w 204"/>
                <a:gd name="T21" fmla="*/ 190 h 203"/>
                <a:gd name="T22" fmla="*/ 130 w 204"/>
                <a:gd name="T23" fmla="*/ 200 h 203"/>
                <a:gd name="T24" fmla="*/ 101 w 204"/>
                <a:gd name="T25" fmla="*/ 203 h 203"/>
                <a:gd name="T26" fmla="*/ 75 w 204"/>
                <a:gd name="T27" fmla="*/ 200 h 203"/>
                <a:gd name="T28" fmla="*/ 51 w 204"/>
                <a:gd name="T29" fmla="*/ 190 h 203"/>
                <a:gd name="T30" fmla="*/ 30 w 204"/>
                <a:gd name="T31" fmla="*/ 174 h 203"/>
                <a:gd name="T32" fmla="*/ 14 w 204"/>
                <a:gd name="T33" fmla="*/ 153 h 203"/>
                <a:gd name="T34" fmla="*/ 3 w 204"/>
                <a:gd name="T35" fmla="*/ 129 h 203"/>
                <a:gd name="T36" fmla="*/ 0 w 204"/>
                <a:gd name="T37" fmla="*/ 102 h 203"/>
                <a:gd name="T38" fmla="*/ 3 w 204"/>
                <a:gd name="T39" fmla="*/ 74 h 203"/>
                <a:gd name="T40" fmla="*/ 14 w 204"/>
                <a:gd name="T41" fmla="*/ 50 h 203"/>
                <a:gd name="T42" fmla="*/ 30 w 204"/>
                <a:gd name="T43" fmla="*/ 29 h 203"/>
                <a:gd name="T44" fmla="*/ 51 w 204"/>
                <a:gd name="T45" fmla="*/ 13 h 203"/>
                <a:gd name="T46" fmla="*/ 75 w 204"/>
                <a:gd name="T47" fmla="*/ 3 h 203"/>
                <a:gd name="T48" fmla="*/ 101 w 204"/>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3">
                  <a:moveTo>
                    <a:pt x="101" y="0"/>
                  </a:moveTo>
                  <a:lnTo>
                    <a:pt x="130" y="3"/>
                  </a:lnTo>
                  <a:lnTo>
                    <a:pt x="153" y="13"/>
                  </a:lnTo>
                  <a:lnTo>
                    <a:pt x="174" y="29"/>
                  </a:lnTo>
                  <a:lnTo>
                    <a:pt x="191" y="50"/>
                  </a:lnTo>
                  <a:lnTo>
                    <a:pt x="201" y="74"/>
                  </a:lnTo>
                  <a:lnTo>
                    <a:pt x="204" y="102"/>
                  </a:lnTo>
                  <a:lnTo>
                    <a:pt x="201" y="129"/>
                  </a:lnTo>
                  <a:lnTo>
                    <a:pt x="191" y="153"/>
                  </a:lnTo>
                  <a:lnTo>
                    <a:pt x="174" y="174"/>
                  </a:lnTo>
                  <a:lnTo>
                    <a:pt x="153" y="190"/>
                  </a:lnTo>
                  <a:lnTo>
                    <a:pt x="130" y="200"/>
                  </a:lnTo>
                  <a:lnTo>
                    <a:pt x="101" y="203"/>
                  </a:lnTo>
                  <a:lnTo>
                    <a:pt x="75" y="200"/>
                  </a:lnTo>
                  <a:lnTo>
                    <a:pt x="51" y="190"/>
                  </a:lnTo>
                  <a:lnTo>
                    <a:pt x="30" y="174"/>
                  </a:lnTo>
                  <a:lnTo>
                    <a:pt x="14" y="153"/>
                  </a:lnTo>
                  <a:lnTo>
                    <a:pt x="3" y="129"/>
                  </a:lnTo>
                  <a:lnTo>
                    <a:pt x="0" y="102"/>
                  </a:lnTo>
                  <a:lnTo>
                    <a:pt x="3" y="74"/>
                  </a:lnTo>
                  <a:lnTo>
                    <a:pt x="14" y="50"/>
                  </a:lnTo>
                  <a:lnTo>
                    <a:pt x="30" y="29"/>
                  </a:lnTo>
                  <a:lnTo>
                    <a:pt x="51" y="13"/>
                  </a:lnTo>
                  <a:lnTo>
                    <a:pt x="75" y="3"/>
                  </a:lnTo>
                  <a:lnTo>
                    <a:pt x="101"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30" name="Freeform 9"/>
            <p:cNvSpPr>
              <a:spLocks noEditPoints="1"/>
            </p:cNvSpPr>
            <p:nvPr/>
          </p:nvSpPr>
          <p:spPr bwMode="auto">
            <a:xfrm>
              <a:off x="6458481" y="1121413"/>
              <a:ext cx="263683" cy="197326"/>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p:spPr>
          <p:txBody>
            <a:bodyPr vert="horz" wrap="square" lIns="121920" tIns="60960" rIns="121920" bIns="60960" numCol="1" anchor="t" anchorCtr="0" compatLnSpc="1"/>
            <a:lstStyle/>
            <a:p>
              <a:endParaRPr lang="en-US" sz="2400"/>
            </a:p>
          </p:txBody>
        </p:sp>
      </p:grpSp>
      <p:grpSp>
        <p:nvGrpSpPr>
          <p:cNvPr id="4" name="Group 3"/>
          <p:cNvGrpSpPr/>
          <p:nvPr/>
        </p:nvGrpSpPr>
        <p:grpSpPr>
          <a:xfrm>
            <a:off x="2852844" y="3389073"/>
            <a:ext cx="620009" cy="626119"/>
            <a:chOff x="4770914" y="3090921"/>
            <a:chExt cx="465007" cy="469589"/>
          </a:xfrm>
        </p:grpSpPr>
        <p:sp>
          <p:nvSpPr>
            <p:cNvPr id="9" name="Freeform 9"/>
            <p:cNvSpPr/>
            <p:nvPr/>
          </p:nvSpPr>
          <p:spPr bwMode="auto">
            <a:xfrm>
              <a:off x="4770914" y="3090921"/>
              <a:ext cx="465007" cy="469589"/>
            </a:xfrm>
            <a:custGeom>
              <a:avLst/>
              <a:gdLst>
                <a:gd name="T0" fmla="*/ 102 w 203"/>
                <a:gd name="T1" fmla="*/ 0 h 205"/>
                <a:gd name="T2" fmla="*/ 129 w 203"/>
                <a:gd name="T3" fmla="*/ 4 h 205"/>
                <a:gd name="T4" fmla="*/ 153 w 203"/>
                <a:gd name="T5" fmla="*/ 14 h 205"/>
                <a:gd name="T6" fmla="*/ 174 w 203"/>
                <a:gd name="T7" fmla="*/ 29 h 205"/>
                <a:gd name="T8" fmla="*/ 190 w 203"/>
                <a:gd name="T9" fmla="*/ 50 h 205"/>
                <a:gd name="T10" fmla="*/ 200 w 203"/>
                <a:gd name="T11" fmla="*/ 75 h 205"/>
                <a:gd name="T12" fmla="*/ 203 w 203"/>
                <a:gd name="T13" fmla="*/ 102 h 205"/>
                <a:gd name="T14" fmla="*/ 200 w 203"/>
                <a:gd name="T15" fmla="*/ 129 h 205"/>
                <a:gd name="T16" fmla="*/ 190 w 203"/>
                <a:gd name="T17" fmla="*/ 154 h 205"/>
                <a:gd name="T18" fmla="*/ 174 w 203"/>
                <a:gd name="T19" fmla="*/ 174 h 205"/>
                <a:gd name="T20" fmla="*/ 153 w 203"/>
                <a:gd name="T21" fmla="*/ 190 h 205"/>
                <a:gd name="T22" fmla="*/ 129 w 203"/>
                <a:gd name="T23" fmla="*/ 200 h 205"/>
                <a:gd name="T24" fmla="*/ 102 w 203"/>
                <a:gd name="T25" fmla="*/ 205 h 205"/>
                <a:gd name="T26" fmla="*/ 76 w 203"/>
                <a:gd name="T27" fmla="*/ 200 h 205"/>
                <a:gd name="T28" fmla="*/ 50 w 203"/>
                <a:gd name="T29" fmla="*/ 190 h 205"/>
                <a:gd name="T30" fmla="*/ 29 w 203"/>
                <a:gd name="T31" fmla="*/ 174 h 205"/>
                <a:gd name="T32" fmla="*/ 15 w 203"/>
                <a:gd name="T33" fmla="*/ 154 h 205"/>
                <a:gd name="T34" fmla="*/ 4 w 203"/>
                <a:gd name="T35" fmla="*/ 129 h 205"/>
                <a:gd name="T36" fmla="*/ 0 w 203"/>
                <a:gd name="T37" fmla="*/ 102 h 205"/>
                <a:gd name="T38" fmla="*/ 4 w 203"/>
                <a:gd name="T39" fmla="*/ 75 h 205"/>
                <a:gd name="T40" fmla="*/ 15 w 203"/>
                <a:gd name="T41" fmla="*/ 50 h 205"/>
                <a:gd name="T42" fmla="*/ 29 w 203"/>
                <a:gd name="T43" fmla="*/ 29 h 205"/>
                <a:gd name="T44" fmla="*/ 50 w 203"/>
                <a:gd name="T45" fmla="*/ 14 h 205"/>
                <a:gd name="T46" fmla="*/ 76 w 203"/>
                <a:gd name="T47" fmla="*/ 4 h 205"/>
                <a:gd name="T48" fmla="*/ 102 w 203"/>
                <a:gd name="T4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5">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31" name="Freeform 10"/>
            <p:cNvSpPr>
              <a:spLocks noEditPoints="1"/>
            </p:cNvSpPr>
            <p:nvPr/>
          </p:nvSpPr>
          <p:spPr bwMode="auto">
            <a:xfrm>
              <a:off x="4870438" y="3218381"/>
              <a:ext cx="260899" cy="203797"/>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p:spPr>
          <p:txBody>
            <a:bodyPr vert="horz" wrap="square" lIns="121920" tIns="60960" rIns="121920" bIns="60960" numCol="1" anchor="t" anchorCtr="0" compatLnSpc="1"/>
            <a:lstStyle/>
            <a:p>
              <a:endParaRPr lang="en-US" sz="2400"/>
            </a:p>
          </p:txBody>
        </p:sp>
      </p:grpSp>
      <p:sp>
        <p:nvSpPr>
          <p:cNvPr id="21" name="Freeform 13"/>
          <p:cNvSpPr/>
          <p:nvPr/>
        </p:nvSpPr>
        <p:spPr bwMode="auto">
          <a:xfrm rot="17940000" flipV="1">
            <a:off x="1284605" y="3131820"/>
            <a:ext cx="1302385" cy="593090"/>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23" name="Freeform 13"/>
          <p:cNvSpPr/>
          <p:nvPr/>
        </p:nvSpPr>
        <p:spPr bwMode="auto">
          <a:xfrm rot="5670656">
            <a:off x="5260340" y="4567555"/>
            <a:ext cx="954405" cy="46164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25" name="Freeform 13"/>
          <p:cNvSpPr/>
          <p:nvPr/>
        </p:nvSpPr>
        <p:spPr bwMode="auto">
          <a:xfrm rot="5910658">
            <a:off x="8439150" y="1771015"/>
            <a:ext cx="1426845" cy="547370"/>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grpSp>
        <p:nvGrpSpPr>
          <p:cNvPr id="26" name="Group 18"/>
          <p:cNvGrpSpPr/>
          <p:nvPr/>
        </p:nvGrpSpPr>
        <p:grpSpPr>
          <a:xfrm>
            <a:off x="5026389" y="4967964"/>
            <a:ext cx="623064" cy="623064"/>
            <a:chOff x="7850778" y="1338532"/>
            <a:chExt cx="467298" cy="467298"/>
          </a:xfrm>
        </p:grpSpPr>
        <p:sp>
          <p:nvSpPr>
            <p:cNvPr id="27" name="Freeform 12"/>
            <p:cNvSpPr/>
            <p:nvPr/>
          </p:nvSpPr>
          <p:spPr bwMode="auto">
            <a:xfrm>
              <a:off x="7850778" y="1338532"/>
              <a:ext cx="467298" cy="467298"/>
            </a:xfrm>
            <a:custGeom>
              <a:avLst/>
              <a:gdLst>
                <a:gd name="T0" fmla="*/ 101 w 204"/>
                <a:gd name="T1" fmla="*/ 0 h 204"/>
                <a:gd name="T2" fmla="*/ 129 w 204"/>
                <a:gd name="T3" fmla="*/ 3 h 204"/>
                <a:gd name="T4" fmla="*/ 153 w 204"/>
                <a:gd name="T5" fmla="*/ 13 h 204"/>
                <a:gd name="T6" fmla="*/ 174 w 204"/>
                <a:gd name="T7" fmla="*/ 30 h 204"/>
                <a:gd name="T8" fmla="*/ 190 w 204"/>
                <a:gd name="T9" fmla="*/ 51 h 204"/>
                <a:gd name="T10" fmla="*/ 201 w 204"/>
                <a:gd name="T11" fmla="*/ 74 h 204"/>
                <a:gd name="T12" fmla="*/ 204 w 204"/>
                <a:gd name="T13" fmla="*/ 101 h 204"/>
                <a:gd name="T14" fmla="*/ 201 w 204"/>
                <a:gd name="T15" fmla="*/ 128 h 204"/>
                <a:gd name="T16" fmla="*/ 190 w 204"/>
                <a:gd name="T17" fmla="*/ 153 h 204"/>
                <a:gd name="T18" fmla="*/ 174 w 204"/>
                <a:gd name="T19" fmla="*/ 174 h 204"/>
                <a:gd name="T20" fmla="*/ 153 w 204"/>
                <a:gd name="T21" fmla="*/ 189 h 204"/>
                <a:gd name="T22" fmla="*/ 129 w 204"/>
                <a:gd name="T23" fmla="*/ 199 h 204"/>
                <a:gd name="T24" fmla="*/ 101 w 204"/>
                <a:gd name="T25" fmla="*/ 204 h 204"/>
                <a:gd name="T26" fmla="*/ 74 w 204"/>
                <a:gd name="T27" fmla="*/ 199 h 204"/>
                <a:gd name="T28" fmla="*/ 51 w 204"/>
                <a:gd name="T29" fmla="*/ 189 h 204"/>
                <a:gd name="T30" fmla="*/ 30 w 204"/>
                <a:gd name="T31" fmla="*/ 174 h 204"/>
                <a:gd name="T32" fmla="*/ 13 w 204"/>
                <a:gd name="T33" fmla="*/ 153 h 204"/>
                <a:gd name="T34" fmla="*/ 3 w 204"/>
                <a:gd name="T35" fmla="*/ 128 h 204"/>
                <a:gd name="T36" fmla="*/ 0 w 204"/>
                <a:gd name="T37" fmla="*/ 101 h 204"/>
                <a:gd name="T38" fmla="*/ 3 w 204"/>
                <a:gd name="T39" fmla="*/ 74 h 204"/>
                <a:gd name="T40" fmla="*/ 13 w 204"/>
                <a:gd name="T41" fmla="*/ 51 h 204"/>
                <a:gd name="T42" fmla="*/ 30 w 204"/>
                <a:gd name="T43" fmla="*/ 30 h 204"/>
                <a:gd name="T44" fmla="*/ 51 w 204"/>
                <a:gd name="T45" fmla="*/ 13 h 204"/>
                <a:gd name="T46" fmla="*/ 74 w 204"/>
                <a:gd name="T47" fmla="*/ 3 h 204"/>
                <a:gd name="T48" fmla="*/ 101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1" y="0"/>
                  </a:moveTo>
                  <a:lnTo>
                    <a:pt x="129" y="3"/>
                  </a:lnTo>
                  <a:lnTo>
                    <a:pt x="153" y="13"/>
                  </a:lnTo>
                  <a:lnTo>
                    <a:pt x="174" y="30"/>
                  </a:lnTo>
                  <a:lnTo>
                    <a:pt x="190" y="51"/>
                  </a:lnTo>
                  <a:lnTo>
                    <a:pt x="201" y="74"/>
                  </a:lnTo>
                  <a:lnTo>
                    <a:pt x="204" y="101"/>
                  </a:lnTo>
                  <a:lnTo>
                    <a:pt x="201" y="128"/>
                  </a:lnTo>
                  <a:lnTo>
                    <a:pt x="190" y="153"/>
                  </a:lnTo>
                  <a:lnTo>
                    <a:pt x="174" y="174"/>
                  </a:lnTo>
                  <a:lnTo>
                    <a:pt x="153" y="189"/>
                  </a:lnTo>
                  <a:lnTo>
                    <a:pt x="129" y="199"/>
                  </a:lnTo>
                  <a:lnTo>
                    <a:pt x="101" y="204"/>
                  </a:lnTo>
                  <a:lnTo>
                    <a:pt x="74" y="199"/>
                  </a:lnTo>
                  <a:lnTo>
                    <a:pt x="51" y="189"/>
                  </a:lnTo>
                  <a:lnTo>
                    <a:pt x="30" y="174"/>
                  </a:lnTo>
                  <a:lnTo>
                    <a:pt x="13" y="153"/>
                  </a:lnTo>
                  <a:lnTo>
                    <a:pt x="3" y="128"/>
                  </a:lnTo>
                  <a:lnTo>
                    <a:pt x="0" y="101"/>
                  </a:lnTo>
                  <a:lnTo>
                    <a:pt x="3" y="74"/>
                  </a:lnTo>
                  <a:lnTo>
                    <a:pt x="13" y="51"/>
                  </a:lnTo>
                  <a:lnTo>
                    <a:pt x="30" y="30"/>
                  </a:lnTo>
                  <a:lnTo>
                    <a:pt x="51" y="13"/>
                  </a:lnTo>
                  <a:lnTo>
                    <a:pt x="74" y="3"/>
                  </a:lnTo>
                  <a:lnTo>
                    <a:pt x="101"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28" name="Freeform 11"/>
            <p:cNvSpPr>
              <a:spLocks noEditPoints="1"/>
            </p:cNvSpPr>
            <p:nvPr/>
          </p:nvSpPr>
          <p:spPr bwMode="auto">
            <a:xfrm>
              <a:off x="7954681" y="1439214"/>
              <a:ext cx="254730" cy="253695"/>
            </a:xfrm>
            <a:custGeom>
              <a:avLst/>
              <a:gdLst>
                <a:gd name="T0" fmla="*/ 141 w 152"/>
                <a:gd name="T1" fmla="*/ 152 h 152"/>
                <a:gd name="T2" fmla="*/ 132 w 152"/>
                <a:gd name="T3" fmla="*/ 148 h 152"/>
                <a:gd name="T4" fmla="*/ 101 w 152"/>
                <a:gd name="T5" fmla="*/ 117 h 152"/>
                <a:gd name="T6" fmla="*/ 65 w 152"/>
                <a:gd name="T7" fmla="*/ 128 h 152"/>
                <a:gd name="T8" fmla="*/ 0 w 152"/>
                <a:gd name="T9" fmla="*/ 64 h 152"/>
                <a:gd name="T10" fmla="*/ 65 w 152"/>
                <a:gd name="T11" fmla="*/ 0 h 152"/>
                <a:gd name="T12" fmla="*/ 129 w 152"/>
                <a:gd name="T13" fmla="*/ 64 h 152"/>
                <a:gd name="T14" fmla="*/ 118 w 152"/>
                <a:gd name="T15" fmla="*/ 100 h 152"/>
                <a:gd name="T16" fmla="*/ 149 w 152"/>
                <a:gd name="T17" fmla="*/ 132 h 152"/>
                <a:gd name="T18" fmla="*/ 152 w 152"/>
                <a:gd name="T19" fmla="*/ 140 h 152"/>
                <a:gd name="T20" fmla="*/ 141 w 152"/>
                <a:gd name="T21" fmla="*/ 152 h 152"/>
                <a:gd name="T22" fmla="*/ 65 w 152"/>
                <a:gd name="T23" fmla="*/ 23 h 152"/>
                <a:gd name="T24" fmla="*/ 24 w 152"/>
                <a:gd name="T25" fmla="*/ 64 h 152"/>
                <a:gd name="T26" fmla="*/ 65 w 152"/>
                <a:gd name="T27" fmla="*/ 105 h 152"/>
                <a:gd name="T28" fmla="*/ 106 w 152"/>
                <a:gd name="T29" fmla="*/ 64 h 152"/>
                <a:gd name="T30" fmla="*/ 65 w 152"/>
                <a:gd name="T31"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chemeClr val="bg1"/>
            </a:solidFill>
            <a:ln>
              <a:noFill/>
            </a:ln>
          </p:spPr>
          <p:txBody>
            <a:bodyPr vert="horz" wrap="square" lIns="121920" tIns="60960" rIns="121920" bIns="60960" numCol="1" anchor="t" anchorCtr="0" compatLnSpc="1"/>
            <a:lstStyle/>
            <a:p>
              <a:endParaRPr lang="en-US" sz="2400"/>
            </a:p>
          </p:txBody>
        </p:sp>
      </p:grpSp>
      <p:sp>
        <p:nvSpPr>
          <p:cNvPr id="33" name="Freeform 13"/>
          <p:cNvSpPr/>
          <p:nvPr/>
        </p:nvSpPr>
        <p:spPr bwMode="auto">
          <a:xfrm rot="780000">
            <a:off x="5534660" y="5071745"/>
            <a:ext cx="1451610" cy="42989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20" name="Freeform 13"/>
          <p:cNvSpPr/>
          <p:nvPr/>
        </p:nvSpPr>
        <p:spPr bwMode="auto">
          <a:xfrm rot="780000">
            <a:off x="8823325" y="2423795"/>
            <a:ext cx="1806575" cy="624840"/>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22" name="Freeform 13"/>
          <p:cNvSpPr/>
          <p:nvPr/>
        </p:nvSpPr>
        <p:spPr bwMode="auto">
          <a:xfrm rot="8430657">
            <a:off x="2023110" y="2320290"/>
            <a:ext cx="1139190" cy="46164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24" name="Freeform 13"/>
          <p:cNvSpPr/>
          <p:nvPr/>
        </p:nvSpPr>
        <p:spPr bwMode="auto">
          <a:xfrm rot="18000000" flipV="1">
            <a:off x="2364105" y="4464050"/>
            <a:ext cx="1514475" cy="427990"/>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34" name="Freeform 13"/>
          <p:cNvSpPr/>
          <p:nvPr/>
        </p:nvSpPr>
        <p:spPr bwMode="auto">
          <a:xfrm rot="8430657">
            <a:off x="3287395" y="3506470"/>
            <a:ext cx="1202055" cy="285750"/>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35" name="Shape 8810"/>
          <p:cNvSpPr/>
          <p:nvPr/>
        </p:nvSpPr>
        <p:spPr>
          <a:xfrm>
            <a:off x="2037715" y="1779270"/>
            <a:ext cx="1876425" cy="478155"/>
          </a:xfrm>
          <a:prstGeom prst="rect">
            <a:avLst/>
          </a:prstGeom>
        </p:spPr>
        <p:style>
          <a:lnRef idx="1">
            <a:schemeClr val="accent2"/>
          </a:lnRef>
          <a:fillRef idx="2">
            <a:schemeClr val="accent2"/>
          </a:fillRef>
          <a:effectRef idx="1">
            <a:schemeClr val="accent2"/>
          </a:effectRef>
          <a:fontRef idx="minor">
            <a:schemeClr val="dk1"/>
          </a:fontRef>
        </p:style>
        <p:txBody>
          <a:bodyPr wrap="square" lIns="0" tIns="0" rIns="0" bIns="0" numCol="1" anchor="t">
            <a:noAutofit/>
          </a:bodyPr>
          <a:lstStyle>
            <a:lvl1pPr>
              <a:lnSpc>
                <a:spcPct val="120000"/>
              </a:lnSpc>
              <a:spcBef>
                <a:spcPts val="100"/>
              </a:spcBef>
              <a:defRPr sz="800">
                <a:solidFill>
                  <a:srgbClr val="808080"/>
                </a:solidFill>
                <a:uFill>
                  <a:solidFill>
                    <a:srgbClr val="808080"/>
                  </a:solidFill>
                </a:uFill>
                <a:latin typeface="Roboto Condensed" panose="02000000000000000000"/>
                <a:ea typeface="Roboto Condensed" panose="02000000000000000000"/>
                <a:cs typeface="Roboto Condensed" panose="02000000000000000000"/>
                <a:sym typeface="Roboto Condensed" panose="02000000000000000000"/>
              </a:defRPr>
            </a:lvl1pPr>
          </a:lstStyle>
          <a:p>
            <a:pPr algn="ctr" defTabSz="457200">
              <a:lnSpc>
                <a:spcPct val="100000"/>
              </a:lnSpc>
              <a:spcBef>
                <a:spcPts val="0"/>
              </a:spcBef>
              <a:defRPr sz="1800">
                <a:solidFill>
                  <a:srgbClr val="000000"/>
                </a:solidFill>
                <a:uFillTx/>
              </a:defRPr>
            </a:pPr>
            <a:r>
              <a:rPr lang="en-US" altLang="zh-CN" sz="1400" kern="0" dirty="0">
                <a:solidFill>
                  <a:srgbClr val="000000"/>
                </a:solidFill>
                <a:uFillTx/>
                <a:latin typeface="微软雅黑" panose="020B0503020204020204" pitchFamily="34" charset="-122"/>
                <a:ea typeface="微软雅黑" panose="020B0503020204020204" pitchFamily="34" charset="-122"/>
                <a:cs typeface="+mn-cs"/>
              </a:rPr>
              <a:t>2015</a:t>
            </a:r>
            <a:r>
              <a:rPr lang="zh-CN" altLang="en-US" sz="1400" kern="0" dirty="0">
                <a:solidFill>
                  <a:srgbClr val="000000"/>
                </a:solidFill>
                <a:uFillTx/>
                <a:latin typeface="微软雅黑" panose="020B0503020204020204" pitchFamily="34" charset="-122"/>
                <a:ea typeface="微软雅黑" panose="020B0503020204020204" pitchFamily="34" charset="-122"/>
                <a:cs typeface="+mn-cs"/>
              </a:rPr>
              <a:t>年</a:t>
            </a:r>
            <a:r>
              <a:rPr lang="en-US" altLang="zh-CN" sz="1400" kern="0" dirty="0">
                <a:solidFill>
                  <a:srgbClr val="000000"/>
                </a:solidFill>
                <a:uFillTx/>
                <a:latin typeface="微软雅黑" panose="020B0503020204020204" pitchFamily="34" charset="-122"/>
                <a:ea typeface="微软雅黑" panose="020B0503020204020204" pitchFamily="34" charset="-122"/>
                <a:cs typeface="+mn-cs"/>
              </a:rPr>
              <a:t>8</a:t>
            </a:r>
            <a:r>
              <a:rPr lang="zh-CN" altLang="en-US" sz="1400" kern="0" dirty="0">
                <a:solidFill>
                  <a:srgbClr val="000000"/>
                </a:solidFill>
                <a:uFillTx/>
                <a:latin typeface="微软雅黑" panose="020B0503020204020204" pitchFamily="34" charset="-122"/>
                <a:ea typeface="微软雅黑" panose="020B0503020204020204" pitchFamily="34" charset="-122"/>
                <a:cs typeface="+mn-cs"/>
              </a:rPr>
              <a:t>月</a:t>
            </a:r>
            <a:r>
              <a:rPr lang="en-US" altLang="zh-CN" sz="1400" kern="0" dirty="0">
                <a:solidFill>
                  <a:srgbClr val="000000"/>
                </a:solidFill>
                <a:uFillTx/>
                <a:latin typeface="微软雅黑" panose="020B0503020204020204" pitchFamily="34" charset="-122"/>
                <a:ea typeface="微软雅黑" panose="020B0503020204020204" pitchFamily="34" charset="-122"/>
                <a:cs typeface="+mn-cs"/>
              </a:rPr>
              <a:t>25</a:t>
            </a:r>
            <a:r>
              <a:rPr lang="zh-CN" altLang="en-US" sz="1400" kern="0" dirty="0">
                <a:solidFill>
                  <a:srgbClr val="000000"/>
                </a:solidFill>
                <a:uFillTx/>
                <a:latin typeface="微软雅黑" panose="020B0503020204020204" pitchFamily="34" charset="-122"/>
                <a:ea typeface="微软雅黑" panose="020B0503020204020204" pitchFamily="34" charset="-122"/>
                <a:cs typeface="+mn-cs"/>
              </a:rPr>
              <a:t>日，价值在线在深圳正式成立</a:t>
            </a:r>
            <a:endParaRPr lang="zh-CN" altLang="en-US" sz="1400" kern="0" dirty="0">
              <a:solidFill>
                <a:srgbClr val="000000"/>
              </a:solidFill>
              <a:uFillTx/>
              <a:latin typeface="微软雅黑" panose="020B0503020204020204" pitchFamily="34" charset="-122"/>
              <a:ea typeface="微软雅黑" panose="020B0503020204020204" pitchFamily="34" charset="-122"/>
              <a:cs typeface="+mn-cs"/>
            </a:endParaRPr>
          </a:p>
        </p:txBody>
      </p:sp>
      <p:pic>
        <p:nvPicPr>
          <p:cNvPr id="36" name="图片 35" descr="价值在线LOGO（白色底）"/>
          <p:cNvPicPr>
            <a:picLocks noChangeAspect="1"/>
          </p:cNvPicPr>
          <p:nvPr/>
        </p:nvPicPr>
        <p:blipFill>
          <a:blip r:embed="rId1"/>
          <a:stretch>
            <a:fillRect/>
          </a:stretch>
        </p:blipFill>
        <p:spPr>
          <a:xfrm>
            <a:off x="2266315" y="1374775"/>
            <a:ext cx="1419225" cy="323215"/>
          </a:xfrm>
          <a:prstGeom prst="rect">
            <a:avLst/>
          </a:prstGeom>
        </p:spPr>
      </p:pic>
      <p:sp>
        <p:nvSpPr>
          <p:cNvPr id="37" name="文本框 36"/>
          <p:cNvSpPr txBox="1"/>
          <p:nvPr/>
        </p:nvSpPr>
        <p:spPr>
          <a:xfrm>
            <a:off x="142240" y="3915410"/>
            <a:ext cx="2073275" cy="83375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lnSpc>
                <a:spcPct val="115000"/>
              </a:lnSpc>
            </a:pPr>
            <a:r>
              <a:rPr lang="en-US" altLang="zh-CN" sz="1400" dirty="0">
                <a:latin typeface="微软雅黑" panose="020B0503020204020204" pitchFamily="34" charset="-122"/>
                <a:ea typeface="微软雅黑" panose="020B0503020204020204" pitchFamily="34" charset="-122"/>
                <a:sym typeface="+mn-ea"/>
              </a:rPr>
              <a:t>2016</a:t>
            </a:r>
            <a:r>
              <a:rPr lang="zh-CN" altLang="zh-CN" sz="1400" dirty="0">
                <a:latin typeface="微软雅黑" panose="020B0503020204020204" pitchFamily="34" charset="-122"/>
                <a:ea typeface="微软雅黑" panose="020B0503020204020204" pitchFamily="34" charset="-122"/>
                <a:sym typeface="+mn-ea"/>
              </a:rPr>
              <a:t>年</a:t>
            </a:r>
            <a:r>
              <a:rPr lang="en-US" altLang="zh-CN" sz="1400" dirty="0">
                <a:latin typeface="微软雅黑" panose="020B0503020204020204" pitchFamily="34" charset="-122"/>
                <a:ea typeface="微软雅黑" panose="020B0503020204020204" pitchFamily="34" charset="-122"/>
                <a:sym typeface="+mn-ea"/>
              </a:rPr>
              <a:t>01月18日</a:t>
            </a:r>
            <a:r>
              <a:rPr lang="zh-CN" altLang="zh-CN" sz="1400" dirty="0">
                <a:latin typeface="微软雅黑" panose="020B0503020204020204" pitchFamily="34" charset="-122"/>
                <a:ea typeface="微软雅黑" panose="020B0503020204020204" pitchFamily="34" charset="-122"/>
                <a:sym typeface="+mn-ea"/>
              </a:rPr>
              <a:t>，资本市场的法规宝典</a:t>
            </a:r>
            <a:r>
              <a:rPr lang="en-US" altLang="zh-CN" sz="1400" dirty="0">
                <a:latin typeface="微软雅黑" panose="020B0503020204020204" pitchFamily="34" charset="-122"/>
                <a:ea typeface="微软雅黑" panose="020B0503020204020204" pitchFamily="34" charset="-122"/>
                <a:sym typeface="+mn-ea"/>
              </a:rPr>
              <a:t>-</a:t>
            </a:r>
            <a:r>
              <a:rPr lang="zh-CN" altLang="zh-CN" sz="1400" dirty="0">
                <a:latin typeface="微软雅黑" panose="020B0503020204020204" pitchFamily="34" charset="-122"/>
                <a:ea typeface="微软雅黑" panose="020B0503020204020204" pitchFamily="34" charset="-122"/>
                <a:sym typeface="+mn-ea"/>
              </a:rPr>
              <a:t>“价值法库”正式上线</a:t>
            </a:r>
            <a:endParaRPr lang="zh-CN" altLang="en-US" sz="1400"/>
          </a:p>
        </p:txBody>
      </p:sp>
      <p:sp>
        <p:nvSpPr>
          <p:cNvPr id="38" name="文本框 37"/>
          <p:cNvSpPr txBox="1"/>
          <p:nvPr/>
        </p:nvSpPr>
        <p:spPr>
          <a:xfrm>
            <a:off x="1333500" y="5168265"/>
            <a:ext cx="2518410" cy="58610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spAutoFit/>
          </a:bodyPr>
          <a:lstStyle/>
          <a:p>
            <a:pPr algn="l">
              <a:lnSpc>
                <a:spcPct val="115000"/>
              </a:lnSpc>
            </a:pPr>
            <a:r>
              <a:rPr lang="en-US" altLang="zh-CN" sz="1400" dirty="0">
                <a:latin typeface="微软雅黑" panose="020B0503020204020204" pitchFamily="34" charset="-122"/>
                <a:ea typeface="微软雅黑" panose="020B0503020204020204" pitchFamily="34" charset="-122"/>
                <a:sym typeface="+mn-ea"/>
              </a:rPr>
              <a:t>2016</a:t>
            </a:r>
            <a:r>
              <a:rPr lang="zh-CN" altLang="zh-CN" sz="1400" dirty="0">
                <a:latin typeface="微软雅黑" panose="020B0503020204020204" pitchFamily="34" charset="-122"/>
                <a:ea typeface="微软雅黑" panose="020B0503020204020204" pitchFamily="34" charset="-122"/>
                <a:sym typeface="+mn-ea"/>
              </a:rPr>
              <a:t>年</a:t>
            </a:r>
            <a:r>
              <a:rPr lang="en-US" altLang="zh-CN" sz="1400" dirty="0">
                <a:latin typeface="微软雅黑" panose="020B0503020204020204" pitchFamily="34" charset="-122"/>
                <a:ea typeface="微软雅黑" panose="020B0503020204020204" pitchFamily="34" charset="-122"/>
                <a:sym typeface="+mn-ea"/>
              </a:rPr>
              <a:t>7</a:t>
            </a:r>
            <a:r>
              <a:rPr lang="zh-CN" altLang="zh-CN" sz="1400" dirty="0">
                <a:latin typeface="微软雅黑" panose="020B0503020204020204" pitchFamily="34" charset="-122"/>
                <a:ea typeface="微软雅黑" panose="020B0503020204020204" pitchFamily="34" charset="-122"/>
                <a:sym typeface="+mn-ea"/>
              </a:rPr>
              <a:t>月</a:t>
            </a:r>
            <a:r>
              <a:rPr lang="en-US" altLang="zh-CN" sz="1400" dirty="0">
                <a:latin typeface="微软雅黑" panose="020B0503020204020204" pitchFamily="34" charset="-122"/>
                <a:ea typeface="微软雅黑" panose="020B0503020204020204" pitchFamily="34" charset="-122"/>
                <a:sym typeface="+mn-ea"/>
              </a:rPr>
              <a:t>18</a:t>
            </a:r>
            <a:r>
              <a:rPr lang="zh-CN" altLang="zh-CN" sz="1400" dirty="0">
                <a:latin typeface="微软雅黑" panose="020B0503020204020204" pitchFamily="34" charset="-122"/>
                <a:ea typeface="微软雅黑" panose="020B0503020204020204" pitchFamily="34" charset="-122"/>
                <a:sym typeface="+mn-ea"/>
              </a:rPr>
              <a:t>日，易董正式上线，开启董办互联网</a:t>
            </a:r>
            <a:r>
              <a:rPr lang="en-US" altLang="zh-CN" sz="1400" dirty="0">
                <a:latin typeface="微软雅黑" panose="020B0503020204020204" pitchFamily="34" charset="-122"/>
                <a:ea typeface="微软雅黑" panose="020B0503020204020204" pitchFamily="34" charset="-122"/>
                <a:sym typeface="+mn-ea"/>
              </a:rPr>
              <a:t>+</a:t>
            </a:r>
            <a:r>
              <a:rPr lang="zh-CN" altLang="zh-CN" sz="1400" dirty="0">
                <a:latin typeface="微软雅黑" panose="020B0503020204020204" pitchFamily="34" charset="-122"/>
                <a:ea typeface="微软雅黑" panose="020B0503020204020204" pitchFamily="34" charset="-122"/>
                <a:sym typeface="+mn-ea"/>
              </a:rPr>
              <a:t>时代</a:t>
            </a:r>
            <a:endParaRPr lang="zh-CN" altLang="en-US" sz="1400"/>
          </a:p>
        </p:txBody>
      </p:sp>
      <p:sp>
        <p:nvSpPr>
          <p:cNvPr id="39" name="文本框 38"/>
          <p:cNvSpPr txBox="1"/>
          <p:nvPr/>
        </p:nvSpPr>
        <p:spPr>
          <a:xfrm>
            <a:off x="3331210" y="2729865"/>
            <a:ext cx="2173605" cy="58610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spAutoFit/>
          </a:bodyPr>
          <a:lstStyle/>
          <a:p>
            <a:pPr algn="ctr">
              <a:lnSpc>
                <a:spcPct val="115000"/>
              </a:lnSpc>
            </a:pPr>
            <a:r>
              <a:rPr lang="en-US" altLang="zh-CN" sz="1400" dirty="0">
                <a:latin typeface="微软雅黑" panose="020B0503020204020204" pitchFamily="34" charset="-122"/>
                <a:ea typeface="微软雅黑" panose="020B0503020204020204" pitchFamily="34" charset="-122"/>
                <a:sym typeface="+mn-ea"/>
              </a:rPr>
              <a:t>2016</a:t>
            </a:r>
            <a:r>
              <a:rPr lang="zh-CN" altLang="zh-CN" sz="1400" dirty="0">
                <a:latin typeface="微软雅黑" panose="020B0503020204020204" pitchFamily="34" charset="-122"/>
                <a:ea typeface="微软雅黑" panose="020B0503020204020204" pitchFamily="34" charset="-122"/>
                <a:sym typeface="+mn-ea"/>
              </a:rPr>
              <a:t>年</a:t>
            </a:r>
            <a:r>
              <a:rPr lang="en-US" altLang="zh-CN" sz="1400" dirty="0">
                <a:latin typeface="微软雅黑" panose="020B0503020204020204" pitchFamily="34" charset="-122"/>
                <a:ea typeface="微软雅黑" panose="020B0503020204020204" pitchFamily="34" charset="-122"/>
                <a:sym typeface="+mn-ea"/>
              </a:rPr>
              <a:t>8</a:t>
            </a:r>
            <a:r>
              <a:rPr lang="zh-CN" altLang="zh-CN" sz="1400" dirty="0">
                <a:latin typeface="微软雅黑" panose="020B0503020204020204" pitchFamily="34" charset="-122"/>
                <a:ea typeface="微软雅黑" panose="020B0503020204020204" pitchFamily="34" charset="-122"/>
                <a:sym typeface="+mn-ea"/>
              </a:rPr>
              <a:t>月</a:t>
            </a:r>
            <a:r>
              <a:rPr lang="en-US" altLang="zh-CN" sz="1400" dirty="0">
                <a:latin typeface="微软雅黑" panose="020B0503020204020204" pitchFamily="34" charset="-122"/>
                <a:ea typeface="微软雅黑" panose="020B0503020204020204" pitchFamily="34" charset="-122"/>
                <a:sym typeface="+mn-ea"/>
              </a:rPr>
              <a:t>1</a:t>
            </a:r>
            <a:r>
              <a:rPr lang="zh-CN" altLang="zh-CN" sz="1400" dirty="0">
                <a:latin typeface="微软雅黑" panose="020B0503020204020204" pitchFamily="34" charset="-122"/>
                <a:ea typeface="微软雅黑" panose="020B0503020204020204" pitchFamily="34" charset="-122"/>
                <a:sym typeface="+mn-ea"/>
              </a:rPr>
              <a:t>日，证券时报正式成为价值在线股东</a:t>
            </a:r>
            <a:endParaRPr lang="zh-CN" altLang="en-US" sz="1400"/>
          </a:p>
        </p:txBody>
      </p:sp>
      <p:pic>
        <p:nvPicPr>
          <p:cNvPr id="137232" name="Picture 2" descr="https://timgsa.baidu.com/timg?image&amp;quality=80&amp;size=b9999_10000&amp;sec=1582387063148&amp;di=d3941ec90b7d873f2eea53f0f76f649e&amp;imgtype=0&amp;src=http%3A%2F%2Fimg.lagou.com%2Fthumbnail_300x300%2Fimage1%2FM00%2F00%2F04%2FCgYXBlTUV_6AJ7Q4AADM3o4fknw864.jpg"/>
          <p:cNvPicPr>
            <a:picLocks noChangeAspect="1"/>
          </p:cNvPicPr>
          <p:nvPr/>
        </p:nvPicPr>
        <p:blipFill>
          <a:blip r:embed="rId2"/>
          <a:stretch>
            <a:fillRect/>
          </a:stretch>
        </p:blipFill>
        <p:spPr>
          <a:xfrm>
            <a:off x="4277360" y="2169160"/>
            <a:ext cx="534670" cy="521970"/>
          </a:xfrm>
          <a:prstGeom prst="rect">
            <a:avLst/>
          </a:prstGeom>
          <a:noFill/>
          <a:ln w="9525">
            <a:noFill/>
          </a:ln>
        </p:spPr>
      </p:pic>
      <p:sp>
        <p:nvSpPr>
          <p:cNvPr id="40" name="文本框 39"/>
          <p:cNvSpPr txBox="1"/>
          <p:nvPr/>
        </p:nvSpPr>
        <p:spPr>
          <a:xfrm>
            <a:off x="4157980" y="3718560"/>
            <a:ext cx="2632710" cy="58610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lnSpc>
                <a:spcPct val="115000"/>
              </a:lnSpc>
            </a:pPr>
            <a:r>
              <a:rPr lang="en-US" altLang="zh-CN" sz="1400" dirty="0">
                <a:latin typeface="微软雅黑" panose="020B0503020204020204" pitchFamily="34" charset="-122"/>
                <a:ea typeface="微软雅黑" panose="020B0503020204020204" pitchFamily="34" charset="-122"/>
                <a:sym typeface="+mn-ea"/>
              </a:rPr>
              <a:t>2017</a:t>
            </a:r>
            <a:r>
              <a:rPr lang="zh-CN" altLang="zh-CN" sz="1400" dirty="0">
                <a:latin typeface="微软雅黑" panose="020B0503020204020204" pitchFamily="34" charset="-122"/>
                <a:ea typeface="微软雅黑" panose="020B0503020204020204" pitchFamily="34" charset="-122"/>
                <a:sym typeface="+mn-ea"/>
              </a:rPr>
              <a:t>年</a:t>
            </a:r>
            <a:r>
              <a:rPr lang="en-US" altLang="zh-CN" sz="1400" dirty="0">
                <a:latin typeface="微软雅黑" panose="020B0503020204020204" pitchFamily="34" charset="-122"/>
                <a:ea typeface="微软雅黑" panose="020B0503020204020204" pitchFamily="34" charset="-122"/>
                <a:sym typeface="+mn-ea"/>
              </a:rPr>
              <a:t>9</a:t>
            </a:r>
            <a:r>
              <a:rPr lang="zh-CN" altLang="zh-CN" sz="1400" dirty="0">
                <a:latin typeface="微软雅黑" panose="020B0503020204020204" pitchFamily="34" charset="-122"/>
                <a:ea typeface="微软雅黑" panose="020B0503020204020204" pitchFamily="34" charset="-122"/>
                <a:sym typeface="+mn-ea"/>
              </a:rPr>
              <a:t>月</a:t>
            </a:r>
            <a:r>
              <a:rPr lang="en-US" altLang="zh-CN" sz="1400" dirty="0">
                <a:latin typeface="微软雅黑" panose="020B0503020204020204" pitchFamily="34" charset="-122"/>
                <a:ea typeface="微软雅黑" panose="020B0503020204020204" pitchFamily="34" charset="-122"/>
                <a:sym typeface="+mn-ea"/>
              </a:rPr>
              <a:t>2</a:t>
            </a:r>
            <a:r>
              <a:rPr lang="zh-CN" altLang="zh-CN" sz="1400" dirty="0">
                <a:latin typeface="微软雅黑" panose="020B0503020204020204" pitchFamily="34" charset="-122"/>
                <a:ea typeface="微软雅黑" panose="020B0503020204020204" pitchFamily="34" charset="-122"/>
                <a:sym typeface="+mn-ea"/>
              </a:rPr>
              <a:t>日，价值在线入选</a:t>
            </a:r>
            <a:endParaRPr lang="zh-CN" altLang="zh-CN" sz="1400" dirty="0">
              <a:latin typeface="微软雅黑" panose="020B0503020204020204" pitchFamily="34" charset="-122"/>
              <a:ea typeface="微软雅黑" panose="020B0503020204020204" pitchFamily="34" charset="-122"/>
              <a:sym typeface="+mn-ea"/>
            </a:endParaRPr>
          </a:p>
          <a:p>
            <a:pPr algn="ctr">
              <a:lnSpc>
                <a:spcPct val="115000"/>
              </a:lnSpc>
            </a:pPr>
            <a:r>
              <a:rPr lang="zh-CN" altLang="zh-CN" sz="1400" dirty="0">
                <a:latin typeface="微软雅黑" panose="020B0503020204020204" pitchFamily="34" charset="-122"/>
                <a:ea typeface="微软雅黑" panose="020B0503020204020204" pitchFamily="34" charset="-122"/>
                <a:sym typeface="+mn-ea"/>
              </a:rPr>
              <a:t>深圳市软件行业协会理事单位</a:t>
            </a:r>
            <a:endParaRPr lang="zh-CN" altLang="en-US" sz="1400"/>
          </a:p>
        </p:txBody>
      </p:sp>
      <p:sp>
        <p:nvSpPr>
          <p:cNvPr id="41" name="文本框 40"/>
          <p:cNvSpPr txBox="1"/>
          <p:nvPr/>
        </p:nvSpPr>
        <p:spPr>
          <a:xfrm>
            <a:off x="5723255" y="5659120"/>
            <a:ext cx="2341880" cy="73723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spAutoFit/>
          </a:bodyPr>
          <a:lstStyle/>
          <a:p>
            <a:r>
              <a:rPr lang="en-US" altLang="zh-CN" sz="1400" dirty="0">
                <a:latin typeface="微软雅黑" panose="020B0503020204020204" pitchFamily="34" charset="-122"/>
                <a:ea typeface="微软雅黑" panose="020B0503020204020204" pitchFamily="34" charset="-122"/>
                <a:sym typeface="+mn-ea"/>
              </a:rPr>
              <a:t>2017</a:t>
            </a:r>
            <a:r>
              <a:rPr lang="zh-CN" altLang="zh-CN" sz="1400" dirty="0">
                <a:latin typeface="微软雅黑" panose="020B0503020204020204" pitchFamily="34" charset="-122"/>
                <a:ea typeface="微软雅黑" panose="020B0503020204020204" pitchFamily="34" charset="-122"/>
                <a:sym typeface="+mn-ea"/>
              </a:rPr>
              <a:t>年</a:t>
            </a:r>
            <a:r>
              <a:rPr lang="en-US" altLang="zh-CN" sz="1400" dirty="0">
                <a:latin typeface="微软雅黑" panose="020B0503020204020204" pitchFamily="34" charset="-122"/>
                <a:ea typeface="微软雅黑" panose="020B0503020204020204" pitchFamily="34" charset="-122"/>
                <a:sym typeface="+mn-ea"/>
              </a:rPr>
              <a:t>12</a:t>
            </a:r>
            <a:r>
              <a:rPr lang="zh-CN" altLang="zh-CN" sz="1400" dirty="0">
                <a:latin typeface="微软雅黑" panose="020B0503020204020204" pitchFamily="34" charset="-122"/>
                <a:ea typeface="微软雅黑" panose="020B0503020204020204" pitchFamily="34" charset="-122"/>
                <a:sym typeface="+mn-ea"/>
              </a:rPr>
              <a:t>月</a:t>
            </a:r>
            <a:r>
              <a:rPr lang="en-US" altLang="zh-CN" sz="1400" dirty="0">
                <a:latin typeface="微软雅黑" panose="020B0503020204020204" pitchFamily="34" charset="-122"/>
                <a:ea typeface="微软雅黑" panose="020B0503020204020204" pitchFamily="34" charset="-122"/>
                <a:sym typeface="+mn-ea"/>
              </a:rPr>
              <a:t>29</a:t>
            </a:r>
            <a:r>
              <a:rPr lang="zh-CN" altLang="zh-CN" sz="1400" dirty="0">
                <a:latin typeface="微软雅黑" panose="020B0503020204020204" pitchFamily="34" charset="-122"/>
                <a:ea typeface="微软雅黑" panose="020B0503020204020204" pitchFamily="34" charset="-122"/>
                <a:sym typeface="+mn-ea"/>
              </a:rPr>
              <a:t>日，价值在线在深交所成功发行首单非上市非挂牌企业双创可转债</a:t>
            </a:r>
            <a:endParaRPr lang="zh-CN" altLang="en-US" sz="1400"/>
          </a:p>
        </p:txBody>
      </p:sp>
      <p:sp>
        <p:nvSpPr>
          <p:cNvPr id="42" name="文本框 41"/>
          <p:cNvSpPr txBox="1"/>
          <p:nvPr/>
        </p:nvSpPr>
        <p:spPr>
          <a:xfrm>
            <a:off x="5910580" y="1751330"/>
            <a:ext cx="2374900" cy="58610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spAutoFit/>
          </a:bodyPr>
          <a:lstStyle/>
          <a:p>
            <a:pPr algn="ctr">
              <a:lnSpc>
                <a:spcPct val="115000"/>
              </a:lnSpc>
            </a:pPr>
            <a:r>
              <a:rPr lang="en-US" altLang="zh-CN" sz="1400" dirty="0">
                <a:latin typeface="微软雅黑" panose="020B0503020204020204" pitchFamily="34" charset="-122"/>
                <a:ea typeface="微软雅黑" panose="020B0503020204020204" pitchFamily="34" charset="-122"/>
                <a:sym typeface="+mn-ea"/>
              </a:rPr>
              <a:t>2018</a:t>
            </a:r>
            <a:r>
              <a:rPr lang="zh-CN" altLang="zh-CN" sz="1400" dirty="0">
                <a:latin typeface="微软雅黑" panose="020B0503020204020204" pitchFamily="34" charset="-122"/>
                <a:ea typeface="微软雅黑" panose="020B0503020204020204" pitchFamily="34" charset="-122"/>
                <a:sym typeface="+mn-ea"/>
              </a:rPr>
              <a:t>年</a:t>
            </a:r>
            <a:r>
              <a:rPr lang="en-US" altLang="zh-CN" sz="1400" dirty="0">
                <a:latin typeface="微软雅黑" panose="020B0503020204020204" pitchFamily="34" charset="-122"/>
                <a:ea typeface="微软雅黑" panose="020B0503020204020204" pitchFamily="34" charset="-122"/>
                <a:sym typeface="+mn-ea"/>
              </a:rPr>
              <a:t>1</a:t>
            </a:r>
            <a:r>
              <a:rPr lang="zh-CN" altLang="zh-CN" sz="1400" dirty="0">
                <a:latin typeface="微软雅黑" panose="020B0503020204020204" pitchFamily="34" charset="-122"/>
                <a:ea typeface="微软雅黑" panose="020B0503020204020204" pitchFamily="34" charset="-122"/>
                <a:sym typeface="+mn-ea"/>
              </a:rPr>
              <a:t>月</a:t>
            </a:r>
            <a:r>
              <a:rPr lang="en-US" altLang="zh-CN" sz="1400" dirty="0">
                <a:latin typeface="微软雅黑" panose="020B0503020204020204" pitchFamily="34" charset="-122"/>
                <a:ea typeface="微软雅黑" panose="020B0503020204020204" pitchFamily="34" charset="-122"/>
                <a:sym typeface="+mn-ea"/>
              </a:rPr>
              <a:t>17</a:t>
            </a:r>
            <a:r>
              <a:rPr lang="zh-CN" altLang="zh-CN" sz="1400" dirty="0">
                <a:latin typeface="微软雅黑" panose="020B0503020204020204" pitchFamily="34" charset="-122"/>
                <a:ea typeface="微软雅黑" panose="020B0503020204020204" pitchFamily="34" charset="-122"/>
                <a:sym typeface="+mn-ea"/>
              </a:rPr>
              <a:t>日，高瓴资本</a:t>
            </a:r>
            <a:endParaRPr lang="zh-CN" altLang="zh-CN" sz="1400" dirty="0">
              <a:latin typeface="微软雅黑" panose="020B0503020204020204" pitchFamily="34" charset="-122"/>
              <a:ea typeface="微软雅黑" panose="020B0503020204020204" pitchFamily="34" charset="-122"/>
              <a:sym typeface="+mn-ea"/>
            </a:endParaRPr>
          </a:p>
          <a:p>
            <a:pPr algn="ctr">
              <a:lnSpc>
                <a:spcPct val="115000"/>
              </a:lnSpc>
            </a:pPr>
            <a:r>
              <a:rPr lang="zh-CN" altLang="zh-CN" sz="1400" dirty="0">
                <a:latin typeface="微软雅黑" panose="020B0503020204020204" pitchFamily="34" charset="-122"/>
                <a:ea typeface="微软雅黑" panose="020B0503020204020204" pitchFamily="34" charset="-122"/>
                <a:sym typeface="+mn-ea"/>
              </a:rPr>
              <a:t>正式成为价值在线股东</a:t>
            </a:r>
            <a:endParaRPr lang="zh-CN" altLang="en-US" sz="1400"/>
          </a:p>
        </p:txBody>
      </p:sp>
      <p:pic>
        <p:nvPicPr>
          <p:cNvPr id="137231" name="图片 17"/>
          <p:cNvPicPr>
            <a:picLocks noChangeAspect="1"/>
          </p:cNvPicPr>
          <p:nvPr/>
        </p:nvPicPr>
        <p:blipFill>
          <a:blip r:embed="rId3"/>
          <a:stretch>
            <a:fillRect/>
          </a:stretch>
        </p:blipFill>
        <p:spPr>
          <a:xfrm>
            <a:off x="6466205" y="1324610"/>
            <a:ext cx="1190625" cy="342900"/>
          </a:xfrm>
          <a:prstGeom prst="rect">
            <a:avLst/>
          </a:prstGeom>
          <a:noFill/>
          <a:ln w="9525">
            <a:noFill/>
          </a:ln>
        </p:spPr>
      </p:pic>
      <p:sp>
        <p:nvSpPr>
          <p:cNvPr id="44" name="文本框 43"/>
          <p:cNvSpPr txBox="1"/>
          <p:nvPr/>
        </p:nvSpPr>
        <p:spPr>
          <a:xfrm>
            <a:off x="7537450" y="4143375"/>
            <a:ext cx="2254885" cy="58610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lnSpc>
                <a:spcPct val="115000"/>
              </a:lnSpc>
            </a:pPr>
            <a:r>
              <a:rPr lang="en-US" altLang="zh-CN" sz="1400" dirty="0">
                <a:latin typeface="微软雅黑" panose="020B0503020204020204" pitchFamily="34" charset="-122"/>
                <a:ea typeface="微软雅黑" panose="020B0503020204020204" pitchFamily="34" charset="-122"/>
                <a:sym typeface="+mn-ea"/>
              </a:rPr>
              <a:t>2018</a:t>
            </a:r>
            <a:r>
              <a:rPr lang="zh-CN" altLang="zh-CN" sz="1400" dirty="0">
                <a:latin typeface="微软雅黑" panose="020B0503020204020204" pitchFamily="34" charset="-122"/>
                <a:ea typeface="微软雅黑" panose="020B0503020204020204" pitchFamily="34" charset="-122"/>
                <a:sym typeface="+mn-ea"/>
              </a:rPr>
              <a:t>年</a:t>
            </a:r>
            <a:r>
              <a:rPr lang="en-US" altLang="zh-CN" sz="1400" dirty="0">
                <a:latin typeface="微软雅黑" panose="020B0503020204020204" pitchFamily="34" charset="-122"/>
                <a:ea typeface="微软雅黑" panose="020B0503020204020204" pitchFamily="34" charset="-122"/>
                <a:sym typeface="+mn-ea"/>
              </a:rPr>
              <a:t>2</a:t>
            </a:r>
            <a:r>
              <a:rPr lang="zh-CN" altLang="zh-CN" sz="1400" dirty="0">
                <a:latin typeface="微软雅黑" panose="020B0503020204020204" pitchFamily="34" charset="-122"/>
                <a:ea typeface="微软雅黑" panose="020B0503020204020204" pitchFamily="34" charset="-122"/>
                <a:sym typeface="+mn-ea"/>
              </a:rPr>
              <a:t>月</a:t>
            </a:r>
            <a:r>
              <a:rPr lang="en-US" altLang="zh-CN" sz="1400" dirty="0">
                <a:latin typeface="微软雅黑" panose="020B0503020204020204" pitchFamily="34" charset="-122"/>
                <a:ea typeface="微软雅黑" panose="020B0503020204020204" pitchFamily="34" charset="-122"/>
                <a:sym typeface="+mn-ea"/>
              </a:rPr>
              <a:t>26</a:t>
            </a:r>
            <a:r>
              <a:rPr lang="zh-CN" altLang="zh-CN" sz="1400" dirty="0">
                <a:latin typeface="微软雅黑" panose="020B0503020204020204" pitchFamily="34" charset="-122"/>
                <a:ea typeface="微软雅黑" panose="020B0503020204020204" pitchFamily="34" charset="-122"/>
                <a:sym typeface="+mn-ea"/>
              </a:rPr>
              <a:t>日，价值在线乔迁京基滨河时代新址</a:t>
            </a:r>
            <a:endParaRPr lang="zh-CN" altLang="zh-CN" sz="1400" dirty="0">
              <a:latin typeface="微软雅黑" panose="020B0503020204020204" pitchFamily="34" charset="-122"/>
              <a:ea typeface="微软雅黑" panose="020B0503020204020204" pitchFamily="34" charset="-122"/>
              <a:sym typeface="+mn-ea"/>
            </a:endParaRPr>
          </a:p>
        </p:txBody>
      </p:sp>
      <p:sp>
        <p:nvSpPr>
          <p:cNvPr id="12306" name="矩形 41"/>
          <p:cNvSpPr/>
          <p:nvPr/>
        </p:nvSpPr>
        <p:spPr>
          <a:xfrm>
            <a:off x="7748270" y="490855"/>
            <a:ext cx="2371090" cy="833755"/>
          </a:xfrm>
          <a:prstGeom prst="rect">
            <a:avLst/>
          </a:prstGeom>
        </p:spPr>
        <p:style>
          <a:lnRef idx="1">
            <a:schemeClr val="accent1"/>
          </a:lnRef>
          <a:fillRef idx="2">
            <a:schemeClr val="accent1"/>
          </a:fillRef>
          <a:effectRef idx="1">
            <a:schemeClr val="accent1"/>
          </a:effectRef>
          <a:fontRef idx="minor">
            <a:schemeClr val="dk1"/>
          </a:fontRef>
        </p:style>
        <p:txBody>
          <a:bodyPr wrap="square" anchor="t" anchorCtr="0">
            <a:spAutoFit/>
          </a:bodyPr>
          <a:lstStyle/>
          <a:p>
            <a:pPr algn="ctr">
              <a:lnSpc>
                <a:spcPct val="115000"/>
              </a:lnSpc>
            </a:pPr>
            <a:r>
              <a:rPr lang="en-US" altLang="zh-CN" sz="1400" dirty="0">
                <a:latin typeface="微软雅黑" panose="020B0503020204020204" pitchFamily="34" charset="-122"/>
                <a:ea typeface="微软雅黑" panose="020B0503020204020204" pitchFamily="34" charset="-122"/>
              </a:rPr>
              <a:t>2018</a:t>
            </a:r>
            <a:r>
              <a:rPr lang="zh-CN" altLang="zh-CN" sz="1400" dirty="0">
                <a:latin typeface="微软雅黑" panose="020B0503020204020204" pitchFamily="34" charset="-122"/>
                <a:ea typeface="微软雅黑" panose="020B0503020204020204" pitchFamily="34" charset="-122"/>
              </a:rPr>
              <a:t>年</a:t>
            </a:r>
            <a:r>
              <a:rPr lang="en-US" altLang="zh-CN" sz="1400" dirty="0">
                <a:latin typeface="微软雅黑" panose="020B0503020204020204" pitchFamily="34" charset="-122"/>
                <a:ea typeface="微软雅黑" panose="020B0503020204020204" pitchFamily="34" charset="-122"/>
              </a:rPr>
              <a:t>3</a:t>
            </a:r>
            <a:r>
              <a:rPr lang="zh-CN" altLang="zh-CN" sz="1400" dirty="0">
                <a:latin typeface="微软雅黑" panose="020B0503020204020204" pitchFamily="34" charset="-122"/>
                <a:ea typeface="微软雅黑" panose="020B0503020204020204" pitchFamily="34" charset="-122"/>
              </a:rPr>
              <a:t>月</a:t>
            </a:r>
            <a:r>
              <a:rPr lang="en-US" altLang="zh-CN" sz="1400" dirty="0">
                <a:latin typeface="微软雅黑" panose="020B0503020204020204" pitchFamily="34" charset="-122"/>
                <a:ea typeface="微软雅黑" panose="020B0503020204020204" pitchFamily="34" charset="-122"/>
              </a:rPr>
              <a:t>19</a:t>
            </a:r>
            <a:r>
              <a:rPr lang="zh-CN" altLang="zh-CN" sz="1400" dirty="0">
                <a:latin typeface="微软雅黑" panose="020B0503020204020204" pitchFamily="34" charset="-122"/>
                <a:ea typeface="微软雅黑" panose="020B0503020204020204" pitchFamily="34" charset="-122"/>
              </a:rPr>
              <a:t>日，价值在线荣获由深圳市科创委颁发的“科技型中小企业”证书</a:t>
            </a:r>
            <a:endParaRPr lang="zh-CN" altLang="en-US" sz="1400" dirty="0">
              <a:latin typeface="微软雅黑" panose="020B0503020204020204" pitchFamily="34" charset="-122"/>
              <a:ea typeface="微软雅黑" panose="020B0503020204020204" pitchFamily="34" charset="-122"/>
            </a:endParaRPr>
          </a:p>
        </p:txBody>
      </p:sp>
      <p:sp>
        <p:nvSpPr>
          <p:cNvPr id="45" name="文本框 44"/>
          <p:cNvSpPr txBox="1"/>
          <p:nvPr/>
        </p:nvSpPr>
        <p:spPr>
          <a:xfrm>
            <a:off x="9331960" y="3243580"/>
            <a:ext cx="2050415" cy="73723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just"/>
            <a:r>
              <a:rPr lang="en-US" altLang="zh-CN" sz="1400" dirty="0">
                <a:latin typeface="微软雅黑" panose="020B0503020204020204" pitchFamily="34" charset="-122"/>
                <a:ea typeface="微软雅黑" panose="020B0503020204020204" pitchFamily="34" charset="-122"/>
                <a:sym typeface="+mn-ea"/>
              </a:rPr>
              <a:t>2018</a:t>
            </a:r>
            <a:r>
              <a:rPr lang="zh-CN" altLang="zh-CN" sz="1400" dirty="0">
                <a:latin typeface="微软雅黑" panose="020B0503020204020204" pitchFamily="34" charset="-122"/>
                <a:ea typeface="微软雅黑" panose="020B0503020204020204" pitchFamily="34" charset="-122"/>
                <a:sym typeface="+mn-ea"/>
              </a:rPr>
              <a:t>年</a:t>
            </a:r>
            <a:r>
              <a:rPr lang="en-US" altLang="zh-CN" sz="1400" dirty="0">
                <a:latin typeface="微软雅黑" panose="020B0503020204020204" pitchFamily="34" charset="-122"/>
                <a:ea typeface="微软雅黑" panose="020B0503020204020204" pitchFamily="34" charset="-122"/>
                <a:sym typeface="+mn-ea"/>
              </a:rPr>
              <a:t>8</a:t>
            </a:r>
            <a:r>
              <a:rPr lang="zh-CN" altLang="zh-CN" sz="1400" dirty="0">
                <a:latin typeface="微软雅黑" panose="020B0503020204020204" pitchFamily="34" charset="-122"/>
                <a:ea typeface="微软雅黑" panose="020B0503020204020204" pitchFamily="34" charset="-122"/>
                <a:sym typeface="+mn-ea"/>
              </a:rPr>
              <a:t>月</a:t>
            </a:r>
            <a:r>
              <a:rPr lang="en-US" altLang="zh-CN" sz="1400" dirty="0">
                <a:latin typeface="微软雅黑" panose="020B0503020204020204" pitchFamily="34" charset="-122"/>
                <a:ea typeface="微软雅黑" panose="020B0503020204020204" pitchFamily="34" charset="-122"/>
                <a:sym typeface="+mn-ea"/>
              </a:rPr>
              <a:t>15</a:t>
            </a:r>
            <a:r>
              <a:rPr lang="zh-CN" altLang="zh-CN" sz="1400" dirty="0">
                <a:latin typeface="微软雅黑" panose="020B0503020204020204" pitchFamily="34" charset="-122"/>
                <a:ea typeface="微软雅黑" panose="020B0503020204020204" pitchFamily="34" charset="-122"/>
                <a:sym typeface="+mn-ea"/>
              </a:rPr>
              <a:t>日，价值在线荣获“软件行业企业信用评价</a:t>
            </a:r>
            <a:r>
              <a:rPr lang="en-US" altLang="zh-CN" sz="1400" dirty="0">
                <a:latin typeface="微软雅黑" panose="020B0503020204020204" pitchFamily="34" charset="-122"/>
                <a:ea typeface="微软雅黑" panose="020B0503020204020204" pitchFamily="34" charset="-122"/>
                <a:sym typeface="+mn-ea"/>
              </a:rPr>
              <a:t>AAA</a:t>
            </a:r>
            <a:r>
              <a:rPr lang="zh-CN" altLang="zh-CN" sz="1400" dirty="0">
                <a:latin typeface="微软雅黑" panose="020B0503020204020204" pitchFamily="34" charset="-122"/>
                <a:ea typeface="微软雅黑" panose="020B0503020204020204" pitchFamily="34" charset="-122"/>
                <a:sym typeface="+mn-ea"/>
              </a:rPr>
              <a:t>”评级</a:t>
            </a:r>
            <a:endParaRPr lang="zh-CN" altLang="en-US" sz="1400"/>
          </a:p>
        </p:txBody>
      </p:sp>
      <p:sp>
        <p:nvSpPr>
          <p:cNvPr id="46" name="Freeform 13"/>
          <p:cNvSpPr/>
          <p:nvPr/>
        </p:nvSpPr>
        <p:spPr bwMode="auto">
          <a:xfrm rot="7170657">
            <a:off x="10977245" y="1604645"/>
            <a:ext cx="1148080" cy="40449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47" name="文本框 46"/>
          <p:cNvSpPr txBox="1"/>
          <p:nvPr/>
        </p:nvSpPr>
        <p:spPr>
          <a:xfrm>
            <a:off x="10213340" y="475615"/>
            <a:ext cx="1861185" cy="83375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spAutoFit/>
          </a:bodyPr>
          <a:lstStyle/>
          <a:p>
            <a:pPr algn="just">
              <a:lnSpc>
                <a:spcPct val="115000"/>
              </a:lnSpc>
            </a:pPr>
            <a:r>
              <a:rPr lang="en-US" altLang="zh-CN" sz="1400" dirty="0">
                <a:latin typeface="微软雅黑" panose="020B0503020204020204" pitchFamily="34" charset="-122"/>
                <a:ea typeface="微软雅黑" panose="020B0503020204020204" pitchFamily="34" charset="-122"/>
                <a:sym typeface="+mn-ea"/>
              </a:rPr>
              <a:t>2018</a:t>
            </a:r>
            <a:r>
              <a:rPr lang="zh-CN" altLang="zh-CN" sz="1400" dirty="0">
                <a:latin typeface="微软雅黑" panose="020B0503020204020204" pitchFamily="34" charset="-122"/>
                <a:ea typeface="微软雅黑" panose="020B0503020204020204" pitchFamily="34" charset="-122"/>
                <a:sym typeface="+mn-ea"/>
              </a:rPr>
              <a:t>年</a:t>
            </a:r>
            <a:r>
              <a:rPr lang="en-US" altLang="zh-CN" sz="1400" dirty="0">
                <a:latin typeface="微软雅黑" panose="020B0503020204020204" pitchFamily="34" charset="-122"/>
                <a:ea typeface="微软雅黑" panose="020B0503020204020204" pitchFamily="34" charset="-122"/>
                <a:sym typeface="+mn-ea"/>
              </a:rPr>
              <a:t>10</a:t>
            </a:r>
            <a:r>
              <a:rPr lang="zh-CN" altLang="zh-CN" sz="1400" dirty="0">
                <a:latin typeface="微软雅黑" panose="020B0503020204020204" pitchFamily="34" charset="-122"/>
                <a:ea typeface="微软雅黑" panose="020B0503020204020204" pitchFamily="34" charset="-122"/>
                <a:sym typeface="+mn-ea"/>
              </a:rPr>
              <a:t>月</a:t>
            </a:r>
            <a:r>
              <a:rPr lang="en-US" altLang="zh-CN" sz="1400" dirty="0">
                <a:latin typeface="微软雅黑" panose="020B0503020204020204" pitchFamily="34" charset="-122"/>
                <a:ea typeface="微软雅黑" panose="020B0503020204020204" pitchFamily="34" charset="-122"/>
                <a:sym typeface="+mn-ea"/>
              </a:rPr>
              <a:t>16</a:t>
            </a:r>
            <a:r>
              <a:rPr lang="zh-CN" altLang="zh-CN" sz="1400" dirty="0">
                <a:latin typeface="微软雅黑" panose="020B0503020204020204" pitchFamily="34" charset="-122"/>
                <a:ea typeface="微软雅黑" panose="020B0503020204020204" pitchFamily="34" charset="-122"/>
                <a:sym typeface="+mn-ea"/>
              </a:rPr>
              <a:t>日，价值在线荣获</a:t>
            </a:r>
            <a:r>
              <a:rPr lang="en-US" altLang="zh-CN" sz="1400" dirty="0">
                <a:latin typeface="微软雅黑" panose="020B0503020204020204" pitchFamily="34" charset="-122"/>
                <a:ea typeface="微软雅黑" panose="020B0503020204020204" pitchFamily="34" charset="-122"/>
                <a:sym typeface="+mn-ea"/>
              </a:rPr>
              <a:t>”</a:t>
            </a:r>
            <a:r>
              <a:rPr lang="zh-CN" altLang="zh-CN" sz="1400" dirty="0">
                <a:latin typeface="微软雅黑" panose="020B0503020204020204" pitchFamily="34" charset="-122"/>
                <a:ea typeface="微软雅黑" panose="020B0503020204020204" pitchFamily="34" charset="-122"/>
                <a:sym typeface="+mn-ea"/>
              </a:rPr>
              <a:t>国家高新技术企业</a:t>
            </a:r>
            <a:r>
              <a:rPr lang="en-US" altLang="zh-CN" sz="1400" dirty="0">
                <a:latin typeface="微软雅黑" panose="020B0503020204020204" pitchFamily="34" charset="-122"/>
                <a:ea typeface="微软雅黑" panose="020B0503020204020204" pitchFamily="34" charset="-122"/>
                <a:sym typeface="+mn-ea"/>
              </a:rPr>
              <a:t>”</a:t>
            </a:r>
            <a:r>
              <a:rPr lang="zh-CN" altLang="zh-CN" sz="1400" dirty="0">
                <a:latin typeface="微软雅黑" panose="020B0503020204020204" pitchFamily="34" charset="-122"/>
                <a:ea typeface="微软雅黑" panose="020B0503020204020204" pitchFamily="34" charset="-122"/>
                <a:sym typeface="+mn-ea"/>
              </a:rPr>
              <a:t>证书</a:t>
            </a:r>
            <a:endParaRPr lang="zh-CN" altLang="zh-CN" sz="1400"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0"/>
                                  </p:stCondLst>
                                  <p:childTnLst>
                                    <p:set>
                                      <p:cBhvr>
                                        <p:cTn id="6" dur="1" fill="hold">
                                          <p:stCondLst>
                                            <p:cond delay="0"/>
                                          </p:stCondLst>
                                        </p:cTn>
                                        <p:tgtEl>
                                          <p:spTgt spid="69650"/>
                                        </p:tgtEl>
                                        <p:attrNameLst>
                                          <p:attrName>style.visibility</p:attrName>
                                        </p:attrNameLst>
                                      </p:cBhvr>
                                      <p:to>
                                        <p:strVal val="visible"/>
                                      </p:to>
                                    </p:set>
                                    <p:animEffect transition="in" filter="plus(in)">
                                      <p:cBhvr>
                                        <p:cTn id="7" dur="2000"/>
                                        <p:tgtEl>
                                          <p:spTgt spid="69650"/>
                                        </p:tgtEl>
                                      </p:cBhvr>
                                    </p:animEffect>
                                  </p:childTnLst>
                                </p:cTn>
                              </p:par>
                              <p:par>
                                <p:cTn id="8" presetID="13"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plus(in)">
                                      <p:cBhvr>
                                        <p:cTn id="10" dur="2000"/>
                                        <p:tgtEl>
                                          <p:spTgt spid="6"/>
                                        </p:tgtEl>
                                      </p:cBhvr>
                                    </p:animEffect>
                                  </p:childTnLst>
                                </p:cTn>
                              </p:par>
                              <p:par>
                                <p:cTn id="11" presetID="13" presetClass="entr" presetSubtype="16"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plus(in)">
                                      <p:cBhvr>
                                        <p:cTn id="13" dur="2000"/>
                                        <p:tgtEl>
                                          <p:spTgt spid="13"/>
                                        </p:tgtEl>
                                      </p:cBhvr>
                                    </p:animEffect>
                                  </p:childTnLst>
                                </p:cTn>
                              </p:par>
                              <p:par>
                                <p:cTn id="14" presetID="13" presetClass="entr" presetSubtype="16"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plus(in)">
                                      <p:cBhvr>
                                        <p:cTn id="16" dur="2000"/>
                                        <p:tgtEl>
                                          <p:spTgt spid="87"/>
                                        </p:tgtEl>
                                      </p:cBhvr>
                                    </p:animEffect>
                                  </p:childTnLst>
                                </p:cTn>
                              </p:par>
                              <p:par>
                                <p:cTn id="17" presetID="13" presetClass="entr" presetSubtype="16"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plus(in)">
                                      <p:cBhvr>
                                        <p:cTn id="19" dur="2000"/>
                                        <p:tgtEl>
                                          <p:spTgt spid="16"/>
                                        </p:tgtEl>
                                      </p:cBhvr>
                                    </p:animEffect>
                                  </p:childTnLst>
                                </p:cTn>
                              </p:par>
                              <p:par>
                                <p:cTn id="20" presetID="13" presetClass="entr" presetSubtype="16"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plus(in)">
                                      <p:cBhvr>
                                        <p:cTn id="22" dur="2000"/>
                                        <p:tgtEl>
                                          <p:spTgt spid="2"/>
                                        </p:tgtEl>
                                      </p:cBhvr>
                                    </p:animEffect>
                                  </p:childTnLst>
                                </p:cTn>
                              </p:par>
                              <p:par>
                                <p:cTn id="23" presetID="13" presetClass="entr" presetSubtype="16"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plus(in)">
                                      <p:cBhvr>
                                        <p:cTn id="25" dur="2000"/>
                                        <p:tgtEl>
                                          <p:spTgt spid="3"/>
                                        </p:tgtEl>
                                      </p:cBhvr>
                                    </p:animEffect>
                                  </p:childTnLst>
                                </p:cTn>
                              </p:par>
                              <p:par>
                                <p:cTn id="26" presetID="13" presetClass="entr" presetSubtype="16"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plus(in)">
                                      <p:cBhvr>
                                        <p:cTn id="28" dur="2000"/>
                                        <p:tgtEl>
                                          <p:spTgt spid="18"/>
                                        </p:tgtEl>
                                      </p:cBhvr>
                                    </p:animEffect>
                                  </p:childTnLst>
                                </p:cTn>
                              </p:par>
                              <p:par>
                                <p:cTn id="29" presetID="13" presetClass="entr" presetSubtype="16"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plus(in)">
                                      <p:cBhvr>
                                        <p:cTn id="31" dur="2000"/>
                                        <p:tgtEl>
                                          <p:spTgt spid="4"/>
                                        </p:tgtEl>
                                      </p:cBhvr>
                                    </p:animEffect>
                                  </p:childTnLst>
                                </p:cTn>
                              </p:par>
                              <p:par>
                                <p:cTn id="32" presetID="13" presetClass="entr" presetSubtype="16"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plus(in)">
                                      <p:cBhvr>
                                        <p:cTn id="34" dur="2000"/>
                                        <p:tgtEl>
                                          <p:spTgt spid="21"/>
                                        </p:tgtEl>
                                      </p:cBhvr>
                                    </p:animEffect>
                                  </p:childTnLst>
                                </p:cTn>
                              </p:par>
                              <p:par>
                                <p:cTn id="35" presetID="13" presetClass="entr" presetSubtype="16"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plus(in)">
                                      <p:cBhvr>
                                        <p:cTn id="37" dur="2000"/>
                                        <p:tgtEl>
                                          <p:spTgt spid="23"/>
                                        </p:tgtEl>
                                      </p:cBhvr>
                                    </p:animEffect>
                                  </p:childTnLst>
                                </p:cTn>
                              </p:par>
                              <p:par>
                                <p:cTn id="38" presetID="13" presetClass="entr" presetSubtype="16"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plus(in)">
                                      <p:cBhvr>
                                        <p:cTn id="40" dur="2000"/>
                                        <p:tgtEl>
                                          <p:spTgt spid="25"/>
                                        </p:tgtEl>
                                      </p:cBhvr>
                                    </p:animEffect>
                                  </p:childTnLst>
                                </p:cTn>
                              </p:par>
                              <p:par>
                                <p:cTn id="41" presetID="13" presetClass="entr" presetSubtype="16"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plus(in)">
                                      <p:cBhvr>
                                        <p:cTn id="43" dur="2000"/>
                                        <p:tgtEl>
                                          <p:spTgt spid="26"/>
                                        </p:tgtEl>
                                      </p:cBhvr>
                                    </p:animEffect>
                                  </p:childTnLst>
                                </p:cTn>
                              </p:par>
                              <p:par>
                                <p:cTn id="44" presetID="13" presetClass="entr" presetSubtype="16"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plus(in)">
                                      <p:cBhvr>
                                        <p:cTn id="46" dur="2000"/>
                                        <p:tgtEl>
                                          <p:spTgt spid="33"/>
                                        </p:tgtEl>
                                      </p:cBhvr>
                                    </p:animEffect>
                                  </p:childTnLst>
                                </p:cTn>
                              </p:par>
                              <p:par>
                                <p:cTn id="47" presetID="13" presetClass="entr" presetSubtype="16"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plus(in)">
                                      <p:cBhvr>
                                        <p:cTn id="49" dur="2000"/>
                                        <p:tgtEl>
                                          <p:spTgt spid="20"/>
                                        </p:tgtEl>
                                      </p:cBhvr>
                                    </p:animEffect>
                                  </p:childTnLst>
                                </p:cTn>
                              </p:par>
                              <p:par>
                                <p:cTn id="50" presetID="13" presetClass="entr" presetSubtype="16"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plus(in)">
                                      <p:cBhvr>
                                        <p:cTn id="52" dur="2000"/>
                                        <p:tgtEl>
                                          <p:spTgt spid="22"/>
                                        </p:tgtEl>
                                      </p:cBhvr>
                                    </p:animEffect>
                                  </p:childTnLst>
                                </p:cTn>
                              </p:par>
                              <p:par>
                                <p:cTn id="53" presetID="13" presetClass="entr" presetSubtype="16"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plus(in)">
                                      <p:cBhvr>
                                        <p:cTn id="55" dur="2000"/>
                                        <p:tgtEl>
                                          <p:spTgt spid="24"/>
                                        </p:tgtEl>
                                      </p:cBhvr>
                                    </p:animEffect>
                                  </p:childTnLst>
                                </p:cTn>
                              </p:par>
                              <p:par>
                                <p:cTn id="56" presetID="13" presetClass="entr" presetSubtype="16"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plus(in)">
                                      <p:cBhvr>
                                        <p:cTn id="58" dur="2000"/>
                                        <p:tgtEl>
                                          <p:spTgt spid="34"/>
                                        </p:tgtEl>
                                      </p:cBhvr>
                                    </p:animEffect>
                                  </p:childTnLst>
                                </p:cTn>
                              </p:par>
                              <p:par>
                                <p:cTn id="59" presetID="13" presetClass="entr" presetSubtype="16"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plus(in)">
                                      <p:cBhvr>
                                        <p:cTn id="61" dur="2000"/>
                                        <p:tgtEl>
                                          <p:spTgt spid="35"/>
                                        </p:tgtEl>
                                      </p:cBhvr>
                                    </p:animEffect>
                                  </p:childTnLst>
                                </p:cTn>
                              </p:par>
                              <p:par>
                                <p:cTn id="62" presetID="13" presetClass="entr" presetSubtype="16" fill="hold"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plus(in)">
                                      <p:cBhvr>
                                        <p:cTn id="64" dur="2000"/>
                                        <p:tgtEl>
                                          <p:spTgt spid="36"/>
                                        </p:tgtEl>
                                      </p:cBhvr>
                                    </p:animEffect>
                                  </p:childTnLst>
                                </p:cTn>
                              </p:par>
                              <p:par>
                                <p:cTn id="65" presetID="13" presetClass="entr" presetSubtype="16"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plus(in)">
                                      <p:cBhvr>
                                        <p:cTn id="67" dur="2000"/>
                                        <p:tgtEl>
                                          <p:spTgt spid="37"/>
                                        </p:tgtEl>
                                      </p:cBhvr>
                                    </p:animEffect>
                                  </p:childTnLst>
                                </p:cTn>
                              </p:par>
                              <p:par>
                                <p:cTn id="68" presetID="13" presetClass="entr" presetSubtype="16"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plus(in)">
                                      <p:cBhvr>
                                        <p:cTn id="70" dur="2000"/>
                                        <p:tgtEl>
                                          <p:spTgt spid="38"/>
                                        </p:tgtEl>
                                      </p:cBhvr>
                                    </p:animEffect>
                                  </p:childTnLst>
                                </p:cTn>
                              </p:par>
                              <p:par>
                                <p:cTn id="71" presetID="13" presetClass="entr" presetSubtype="16"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plus(in)">
                                      <p:cBhvr>
                                        <p:cTn id="73" dur="2000"/>
                                        <p:tgtEl>
                                          <p:spTgt spid="39"/>
                                        </p:tgtEl>
                                      </p:cBhvr>
                                    </p:animEffect>
                                  </p:childTnLst>
                                </p:cTn>
                              </p:par>
                              <p:par>
                                <p:cTn id="74" presetID="13" presetClass="entr" presetSubtype="16" fill="hold" nodeType="withEffect">
                                  <p:stCondLst>
                                    <p:cond delay="0"/>
                                  </p:stCondLst>
                                  <p:childTnLst>
                                    <p:set>
                                      <p:cBhvr>
                                        <p:cTn id="75" dur="1" fill="hold">
                                          <p:stCondLst>
                                            <p:cond delay="0"/>
                                          </p:stCondLst>
                                        </p:cTn>
                                        <p:tgtEl>
                                          <p:spTgt spid="137232"/>
                                        </p:tgtEl>
                                        <p:attrNameLst>
                                          <p:attrName>style.visibility</p:attrName>
                                        </p:attrNameLst>
                                      </p:cBhvr>
                                      <p:to>
                                        <p:strVal val="visible"/>
                                      </p:to>
                                    </p:set>
                                    <p:animEffect transition="in" filter="plus(in)">
                                      <p:cBhvr>
                                        <p:cTn id="76" dur="2000"/>
                                        <p:tgtEl>
                                          <p:spTgt spid="137232"/>
                                        </p:tgtEl>
                                      </p:cBhvr>
                                    </p:animEffect>
                                  </p:childTnLst>
                                </p:cTn>
                              </p:par>
                              <p:par>
                                <p:cTn id="77" presetID="13" presetClass="entr" presetSubtype="16"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plus(in)">
                                      <p:cBhvr>
                                        <p:cTn id="79" dur="2000"/>
                                        <p:tgtEl>
                                          <p:spTgt spid="40"/>
                                        </p:tgtEl>
                                      </p:cBhvr>
                                    </p:animEffect>
                                  </p:childTnLst>
                                </p:cTn>
                              </p:par>
                              <p:par>
                                <p:cTn id="80" presetID="13" presetClass="entr" presetSubtype="16" fill="hold" grpId="0"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plus(in)">
                                      <p:cBhvr>
                                        <p:cTn id="82" dur="2000"/>
                                        <p:tgtEl>
                                          <p:spTgt spid="41"/>
                                        </p:tgtEl>
                                      </p:cBhvr>
                                    </p:animEffect>
                                  </p:childTnLst>
                                </p:cTn>
                              </p:par>
                              <p:par>
                                <p:cTn id="83" presetID="13" presetClass="entr" presetSubtype="16" fill="hold" grpId="0" nodeType="with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plus(in)">
                                      <p:cBhvr>
                                        <p:cTn id="85" dur="2000"/>
                                        <p:tgtEl>
                                          <p:spTgt spid="42"/>
                                        </p:tgtEl>
                                      </p:cBhvr>
                                    </p:animEffect>
                                  </p:childTnLst>
                                </p:cTn>
                              </p:par>
                              <p:par>
                                <p:cTn id="86" presetID="13" presetClass="entr" presetSubtype="16" fill="hold" nodeType="withEffect">
                                  <p:stCondLst>
                                    <p:cond delay="0"/>
                                  </p:stCondLst>
                                  <p:childTnLst>
                                    <p:set>
                                      <p:cBhvr>
                                        <p:cTn id="87" dur="1" fill="hold">
                                          <p:stCondLst>
                                            <p:cond delay="0"/>
                                          </p:stCondLst>
                                        </p:cTn>
                                        <p:tgtEl>
                                          <p:spTgt spid="137231"/>
                                        </p:tgtEl>
                                        <p:attrNameLst>
                                          <p:attrName>style.visibility</p:attrName>
                                        </p:attrNameLst>
                                      </p:cBhvr>
                                      <p:to>
                                        <p:strVal val="visible"/>
                                      </p:to>
                                    </p:set>
                                    <p:animEffect transition="in" filter="plus(in)">
                                      <p:cBhvr>
                                        <p:cTn id="88" dur="2000"/>
                                        <p:tgtEl>
                                          <p:spTgt spid="137231"/>
                                        </p:tgtEl>
                                      </p:cBhvr>
                                    </p:animEffect>
                                  </p:childTnLst>
                                </p:cTn>
                              </p:par>
                              <p:par>
                                <p:cTn id="89" presetID="13" presetClass="entr" presetSubtype="16" fill="hold" grpId="0" nodeType="with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plus(in)">
                                      <p:cBhvr>
                                        <p:cTn id="91" dur="2000"/>
                                        <p:tgtEl>
                                          <p:spTgt spid="44"/>
                                        </p:tgtEl>
                                      </p:cBhvr>
                                    </p:animEffect>
                                  </p:childTnLst>
                                </p:cTn>
                              </p:par>
                              <p:par>
                                <p:cTn id="92" presetID="13" presetClass="entr" presetSubtype="16" fill="hold" grpId="0" nodeType="withEffect">
                                  <p:stCondLst>
                                    <p:cond delay="0"/>
                                  </p:stCondLst>
                                  <p:childTnLst>
                                    <p:set>
                                      <p:cBhvr>
                                        <p:cTn id="93" dur="1" fill="hold">
                                          <p:stCondLst>
                                            <p:cond delay="0"/>
                                          </p:stCondLst>
                                        </p:cTn>
                                        <p:tgtEl>
                                          <p:spTgt spid="12306"/>
                                        </p:tgtEl>
                                        <p:attrNameLst>
                                          <p:attrName>style.visibility</p:attrName>
                                        </p:attrNameLst>
                                      </p:cBhvr>
                                      <p:to>
                                        <p:strVal val="visible"/>
                                      </p:to>
                                    </p:set>
                                    <p:animEffect transition="in" filter="plus(in)">
                                      <p:cBhvr>
                                        <p:cTn id="94" dur="2000"/>
                                        <p:tgtEl>
                                          <p:spTgt spid="12306"/>
                                        </p:tgtEl>
                                      </p:cBhvr>
                                    </p:animEffect>
                                  </p:childTnLst>
                                </p:cTn>
                              </p:par>
                              <p:par>
                                <p:cTn id="95" presetID="13" presetClass="entr" presetSubtype="16"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plus(in)">
                                      <p:cBhvr>
                                        <p:cTn id="97" dur="2000"/>
                                        <p:tgtEl>
                                          <p:spTgt spid="45"/>
                                        </p:tgtEl>
                                      </p:cBhvr>
                                    </p:animEffect>
                                  </p:childTnLst>
                                </p:cTn>
                              </p:par>
                              <p:par>
                                <p:cTn id="98" presetID="13" presetClass="entr" presetSubtype="16"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plus(in)">
                                      <p:cBhvr>
                                        <p:cTn id="100" dur="2000"/>
                                        <p:tgtEl>
                                          <p:spTgt spid="46"/>
                                        </p:tgtEl>
                                      </p:cBhvr>
                                    </p:animEffect>
                                  </p:childTnLst>
                                </p:cTn>
                              </p:par>
                              <p:par>
                                <p:cTn id="101" presetID="13" presetClass="entr" presetSubtype="16"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plus(in)">
                                      <p:cBhvr>
                                        <p:cTn id="103"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0" grpId="0"/>
      <p:bldP spid="69650" grpId="1"/>
      <p:bldP spid="6" grpId="0" bldLvl="0" animBg="1"/>
      <p:bldP spid="6" grpId="1" animBg="1"/>
      <p:bldP spid="13" grpId="0" bldLvl="0" animBg="1"/>
      <p:bldP spid="13" grpId="1" animBg="1"/>
      <p:bldP spid="87" grpId="0" bldLvl="0" animBg="1"/>
      <p:bldP spid="87" grpId="1" animBg="1"/>
      <p:bldP spid="21" grpId="0" bldLvl="0" animBg="1"/>
      <p:bldP spid="21" grpId="1" animBg="1"/>
      <p:bldP spid="23" grpId="0" bldLvl="0" animBg="1"/>
      <p:bldP spid="23" grpId="1" animBg="1"/>
      <p:bldP spid="25" grpId="0" bldLvl="0" animBg="1"/>
      <p:bldP spid="25" grpId="1" animBg="1"/>
      <p:bldP spid="33" grpId="0" bldLvl="0" animBg="1"/>
      <p:bldP spid="33" grpId="1" animBg="1"/>
      <p:bldP spid="20" grpId="0" bldLvl="0" animBg="1"/>
      <p:bldP spid="20" grpId="1" animBg="1"/>
      <p:bldP spid="22" grpId="0" bldLvl="0" animBg="1"/>
      <p:bldP spid="22" grpId="1" animBg="1"/>
      <p:bldP spid="24" grpId="0" bldLvl="0" animBg="1"/>
      <p:bldP spid="24" grpId="1" animBg="1"/>
      <p:bldP spid="34" grpId="0" bldLvl="0" animBg="1"/>
      <p:bldP spid="34" grpId="1" animBg="1"/>
      <p:bldP spid="35" grpId="0" bldLvl="0" animBg="1"/>
      <p:bldP spid="35" grpId="1" animBg="1"/>
      <p:bldP spid="37" grpId="0" bldLvl="0" animBg="1"/>
      <p:bldP spid="37" grpId="1" animBg="1"/>
      <p:bldP spid="38" grpId="0" bldLvl="0" animBg="1"/>
      <p:bldP spid="38" grpId="1" animBg="1"/>
      <p:bldP spid="39" grpId="0" bldLvl="0" animBg="1"/>
      <p:bldP spid="39" grpId="1" animBg="1"/>
      <p:bldP spid="40" grpId="0" bldLvl="0" animBg="1"/>
      <p:bldP spid="40" grpId="1" animBg="1"/>
      <p:bldP spid="41" grpId="0" bldLvl="0" animBg="1"/>
      <p:bldP spid="41" grpId="1" animBg="1"/>
      <p:bldP spid="42" grpId="0" bldLvl="0" animBg="1"/>
      <p:bldP spid="42" grpId="1" animBg="1"/>
      <p:bldP spid="44" grpId="0" bldLvl="0" animBg="1"/>
      <p:bldP spid="44" grpId="1" animBg="1"/>
      <p:bldP spid="12306" grpId="0" bldLvl="0" animBg="1"/>
      <p:bldP spid="12306" grpId="1" animBg="1"/>
      <p:bldP spid="45" grpId="0" bldLvl="0" animBg="1"/>
      <p:bldP spid="45" grpId="1" animBg="1"/>
      <p:bldP spid="46" grpId="0" bldLvl="0" animBg="1"/>
      <p:bldP spid="46" grpId="1" animBg="1"/>
      <p:bldP spid="47" grpId="0" bldLvl="0" animBg="1"/>
      <p:bldP spid="47"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bwMode="auto">
          <a:xfrm>
            <a:off x="-37465" y="2130425"/>
            <a:ext cx="12229465" cy="3241675"/>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13" name="Freeform 13"/>
          <p:cNvSpPr/>
          <p:nvPr/>
        </p:nvSpPr>
        <p:spPr bwMode="auto">
          <a:xfrm rot="900000">
            <a:off x="7493635" y="3328670"/>
            <a:ext cx="1337945" cy="68643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87" name="Freeform 13"/>
          <p:cNvSpPr/>
          <p:nvPr/>
        </p:nvSpPr>
        <p:spPr bwMode="auto">
          <a:xfrm rot="4830657">
            <a:off x="6960448" y="2742215"/>
            <a:ext cx="1374541" cy="461921"/>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grpSp>
        <p:nvGrpSpPr>
          <p:cNvPr id="16" name="Group 15"/>
          <p:cNvGrpSpPr/>
          <p:nvPr/>
        </p:nvGrpSpPr>
        <p:grpSpPr>
          <a:xfrm>
            <a:off x="7064976" y="3422749"/>
            <a:ext cx="623064" cy="623064"/>
            <a:chOff x="6590322" y="2740893"/>
            <a:chExt cx="467298" cy="467298"/>
          </a:xfrm>
        </p:grpSpPr>
        <p:sp>
          <p:nvSpPr>
            <p:cNvPr id="11" name="Freeform 11"/>
            <p:cNvSpPr/>
            <p:nvPr/>
          </p:nvSpPr>
          <p:spPr bwMode="auto">
            <a:xfrm>
              <a:off x="6590322" y="2740893"/>
              <a:ext cx="467298" cy="467298"/>
            </a:xfrm>
            <a:custGeom>
              <a:avLst/>
              <a:gdLst>
                <a:gd name="T0" fmla="*/ 103 w 204"/>
                <a:gd name="T1" fmla="*/ 0 h 204"/>
                <a:gd name="T2" fmla="*/ 130 w 204"/>
                <a:gd name="T3" fmla="*/ 3 h 204"/>
                <a:gd name="T4" fmla="*/ 153 w 204"/>
                <a:gd name="T5" fmla="*/ 13 h 204"/>
                <a:gd name="T6" fmla="*/ 174 w 204"/>
                <a:gd name="T7" fmla="*/ 30 h 204"/>
                <a:gd name="T8" fmla="*/ 191 w 204"/>
                <a:gd name="T9" fmla="*/ 51 h 204"/>
                <a:gd name="T10" fmla="*/ 201 w 204"/>
                <a:gd name="T11" fmla="*/ 74 h 204"/>
                <a:gd name="T12" fmla="*/ 204 w 204"/>
                <a:gd name="T13" fmla="*/ 101 h 204"/>
                <a:gd name="T14" fmla="*/ 201 w 204"/>
                <a:gd name="T15" fmla="*/ 128 h 204"/>
                <a:gd name="T16" fmla="*/ 191 w 204"/>
                <a:gd name="T17" fmla="*/ 153 h 204"/>
                <a:gd name="T18" fmla="*/ 174 w 204"/>
                <a:gd name="T19" fmla="*/ 174 h 204"/>
                <a:gd name="T20" fmla="*/ 153 w 204"/>
                <a:gd name="T21" fmla="*/ 189 h 204"/>
                <a:gd name="T22" fmla="*/ 130 w 204"/>
                <a:gd name="T23" fmla="*/ 199 h 204"/>
                <a:gd name="T24" fmla="*/ 103 w 204"/>
                <a:gd name="T25" fmla="*/ 204 h 204"/>
                <a:gd name="T26" fmla="*/ 76 w 204"/>
                <a:gd name="T27" fmla="*/ 199 h 204"/>
                <a:gd name="T28" fmla="*/ 51 w 204"/>
                <a:gd name="T29" fmla="*/ 189 h 204"/>
                <a:gd name="T30" fmla="*/ 30 w 204"/>
                <a:gd name="T31" fmla="*/ 174 h 204"/>
                <a:gd name="T32" fmla="*/ 15 w 204"/>
                <a:gd name="T33" fmla="*/ 153 h 204"/>
                <a:gd name="T34" fmla="*/ 5 w 204"/>
                <a:gd name="T35" fmla="*/ 128 h 204"/>
                <a:gd name="T36" fmla="*/ 0 w 204"/>
                <a:gd name="T37" fmla="*/ 101 h 204"/>
                <a:gd name="T38" fmla="*/ 5 w 204"/>
                <a:gd name="T39" fmla="*/ 74 h 204"/>
                <a:gd name="T40" fmla="*/ 15 w 204"/>
                <a:gd name="T41" fmla="*/ 51 h 204"/>
                <a:gd name="T42" fmla="*/ 30 w 204"/>
                <a:gd name="T43" fmla="*/ 30 h 204"/>
                <a:gd name="T44" fmla="*/ 51 w 204"/>
                <a:gd name="T45" fmla="*/ 13 h 204"/>
                <a:gd name="T46" fmla="*/ 76 w 204"/>
                <a:gd name="T47" fmla="*/ 3 h 204"/>
                <a:gd name="T48" fmla="*/ 103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5" name="Freeform 6"/>
            <p:cNvSpPr>
              <a:spLocks noEditPoints="1"/>
            </p:cNvSpPr>
            <p:nvPr/>
          </p:nvSpPr>
          <p:spPr bwMode="auto">
            <a:xfrm>
              <a:off x="6661500" y="2865381"/>
              <a:ext cx="318518" cy="211972"/>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bg1"/>
            </a:solidFill>
            <a:ln>
              <a:noFill/>
            </a:ln>
          </p:spPr>
          <p:txBody>
            <a:bodyPr vert="horz" wrap="square" lIns="121920" tIns="60960" rIns="121920" bIns="60960" numCol="1" anchor="t" anchorCtr="0" compatLnSpc="1"/>
            <a:lstStyle/>
            <a:p>
              <a:endParaRPr lang="en-US" sz="2400"/>
            </a:p>
          </p:txBody>
        </p:sp>
      </p:grpSp>
      <p:grpSp>
        <p:nvGrpSpPr>
          <p:cNvPr id="2" name="Group 1"/>
          <p:cNvGrpSpPr/>
          <p:nvPr/>
        </p:nvGrpSpPr>
        <p:grpSpPr>
          <a:xfrm>
            <a:off x="1525583" y="2257251"/>
            <a:ext cx="620009" cy="623064"/>
            <a:chOff x="1066082" y="1818668"/>
            <a:chExt cx="465007" cy="467298"/>
          </a:xfrm>
        </p:grpSpPr>
        <p:sp>
          <p:nvSpPr>
            <p:cNvPr id="7" name="Freeform 7"/>
            <p:cNvSpPr/>
            <p:nvPr/>
          </p:nvSpPr>
          <p:spPr bwMode="auto">
            <a:xfrm>
              <a:off x="1066082" y="1818668"/>
              <a:ext cx="465007" cy="467298"/>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14" name="Freeform 7"/>
            <p:cNvSpPr>
              <a:spLocks noEditPoints="1"/>
            </p:cNvSpPr>
            <p:nvPr/>
          </p:nvSpPr>
          <p:spPr bwMode="auto">
            <a:xfrm>
              <a:off x="1145360" y="1919614"/>
              <a:ext cx="299574" cy="277578"/>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p:spPr>
          <p:txBody>
            <a:bodyPr vert="horz" wrap="square" lIns="121920" tIns="60960" rIns="121920" bIns="60960" numCol="1" anchor="t" anchorCtr="0" compatLnSpc="1"/>
            <a:lstStyle/>
            <a:p>
              <a:endParaRPr lang="en-US" sz="2400"/>
            </a:p>
          </p:txBody>
        </p:sp>
      </p:grpSp>
      <p:grpSp>
        <p:nvGrpSpPr>
          <p:cNvPr id="3" name="Group 2"/>
          <p:cNvGrpSpPr/>
          <p:nvPr/>
        </p:nvGrpSpPr>
        <p:grpSpPr>
          <a:xfrm>
            <a:off x="10677161" y="1863912"/>
            <a:ext cx="620009" cy="620009"/>
            <a:chOff x="3635896" y="1825130"/>
            <a:chExt cx="465007" cy="465007"/>
          </a:xfrm>
        </p:grpSpPr>
        <p:sp>
          <p:nvSpPr>
            <p:cNvPr id="8" name="Freeform 8"/>
            <p:cNvSpPr/>
            <p:nvPr/>
          </p:nvSpPr>
          <p:spPr bwMode="auto">
            <a:xfrm>
              <a:off x="3635896" y="1825130"/>
              <a:ext cx="465007" cy="465007"/>
            </a:xfrm>
            <a:custGeom>
              <a:avLst/>
              <a:gdLst>
                <a:gd name="T0" fmla="*/ 101 w 203"/>
                <a:gd name="T1" fmla="*/ 0 h 203"/>
                <a:gd name="T2" fmla="*/ 129 w 203"/>
                <a:gd name="T3" fmla="*/ 2 h 203"/>
                <a:gd name="T4" fmla="*/ 153 w 203"/>
                <a:gd name="T5" fmla="*/ 13 h 203"/>
                <a:gd name="T6" fmla="*/ 173 w 203"/>
                <a:gd name="T7" fmla="*/ 29 h 203"/>
                <a:gd name="T8" fmla="*/ 190 w 203"/>
                <a:gd name="T9" fmla="*/ 50 h 203"/>
                <a:gd name="T10" fmla="*/ 200 w 203"/>
                <a:gd name="T11" fmla="*/ 74 h 203"/>
                <a:gd name="T12" fmla="*/ 203 w 203"/>
                <a:gd name="T13" fmla="*/ 101 h 203"/>
                <a:gd name="T14" fmla="*/ 200 w 203"/>
                <a:gd name="T15" fmla="*/ 129 h 203"/>
                <a:gd name="T16" fmla="*/ 190 w 203"/>
                <a:gd name="T17" fmla="*/ 153 h 203"/>
                <a:gd name="T18" fmla="*/ 173 w 203"/>
                <a:gd name="T19" fmla="*/ 174 h 203"/>
                <a:gd name="T20" fmla="*/ 153 w 203"/>
                <a:gd name="T21" fmla="*/ 190 h 203"/>
                <a:gd name="T22" fmla="*/ 129 w 203"/>
                <a:gd name="T23" fmla="*/ 200 h 203"/>
                <a:gd name="T24" fmla="*/ 101 w 203"/>
                <a:gd name="T25" fmla="*/ 203 h 203"/>
                <a:gd name="T26" fmla="*/ 74 w 203"/>
                <a:gd name="T27" fmla="*/ 200 h 203"/>
                <a:gd name="T28" fmla="*/ 50 w 203"/>
                <a:gd name="T29" fmla="*/ 190 h 203"/>
                <a:gd name="T30" fmla="*/ 29 w 203"/>
                <a:gd name="T31" fmla="*/ 174 h 203"/>
                <a:gd name="T32" fmla="*/ 13 w 203"/>
                <a:gd name="T33" fmla="*/ 153 h 203"/>
                <a:gd name="T34" fmla="*/ 3 w 203"/>
                <a:gd name="T35" fmla="*/ 129 h 203"/>
                <a:gd name="T36" fmla="*/ 0 w 203"/>
                <a:gd name="T37" fmla="*/ 101 h 203"/>
                <a:gd name="T38" fmla="*/ 3 w 203"/>
                <a:gd name="T39" fmla="*/ 74 h 203"/>
                <a:gd name="T40" fmla="*/ 13 w 203"/>
                <a:gd name="T41" fmla="*/ 50 h 203"/>
                <a:gd name="T42" fmla="*/ 29 w 203"/>
                <a:gd name="T43" fmla="*/ 29 h 203"/>
                <a:gd name="T44" fmla="*/ 50 w 203"/>
                <a:gd name="T45" fmla="*/ 13 h 203"/>
                <a:gd name="T46" fmla="*/ 74 w 203"/>
                <a:gd name="T47" fmla="*/ 2 h 203"/>
                <a:gd name="T48" fmla="*/ 101 w 203"/>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15" name="Freeform 8"/>
            <p:cNvSpPr>
              <a:spLocks noEditPoints="1"/>
            </p:cNvSpPr>
            <p:nvPr/>
          </p:nvSpPr>
          <p:spPr bwMode="auto">
            <a:xfrm>
              <a:off x="3788568" y="1901620"/>
              <a:ext cx="201914"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p:spPr>
          <p:txBody>
            <a:bodyPr vert="horz" wrap="square" lIns="121920" tIns="60960" rIns="121920" bIns="60960" numCol="1" anchor="t" anchorCtr="0" compatLnSpc="1"/>
            <a:lstStyle/>
            <a:p>
              <a:endParaRPr lang="en-US" sz="2400"/>
            </a:p>
          </p:txBody>
        </p:sp>
      </p:grpSp>
      <p:grpSp>
        <p:nvGrpSpPr>
          <p:cNvPr id="18" name="Group 17"/>
          <p:cNvGrpSpPr/>
          <p:nvPr/>
        </p:nvGrpSpPr>
        <p:grpSpPr>
          <a:xfrm>
            <a:off x="8564012" y="2360705"/>
            <a:ext cx="623064" cy="620009"/>
            <a:chOff x="6365383" y="987574"/>
            <a:chExt cx="467298" cy="465007"/>
          </a:xfrm>
        </p:grpSpPr>
        <p:sp>
          <p:nvSpPr>
            <p:cNvPr id="10" name="Freeform 10"/>
            <p:cNvSpPr/>
            <p:nvPr/>
          </p:nvSpPr>
          <p:spPr bwMode="auto">
            <a:xfrm>
              <a:off x="6365383" y="987574"/>
              <a:ext cx="467298" cy="465007"/>
            </a:xfrm>
            <a:custGeom>
              <a:avLst/>
              <a:gdLst>
                <a:gd name="T0" fmla="*/ 101 w 204"/>
                <a:gd name="T1" fmla="*/ 0 h 203"/>
                <a:gd name="T2" fmla="*/ 130 w 204"/>
                <a:gd name="T3" fmla="*/ 3 h 203"/>
                <a:gd name="T4" fmla="*/ 153 w 204"/>
                <a:gd name="T5" fmla="*/ 13 h 203"/>
                <a:gd name="T6" fmla="*/ 174 w 204"/>
                <a:gd name="T7" fmla="*/ 29 h 203"/>
                <a:gd name="T8" fmla="*/ 191 w 204"/>
                <a:gd name="T9" fmla="*/ 50 h 203"/>
                <a:gd name="T10" fmla="*/ 201 w 204"/>
                <a:gd name="T11" fmla="*/ 74 h 203"/>
                <a:gd name="T12" fmla="*/ 204 w 204"/>
                <a:gd name="T13" fmla="*/ 102 h 203"/>
                <a:gd name="T14" fmla="*/ 201 w 204"/>
                <a:gd name="T15" fmla="*/ 129 h 203"/>
                <a:gd name="T16" fmla="*/ 191 w 204"/>
                <a:gd name="T17" fmla="*/ 153 h 203"/>
                <a:gd name="T18" fmla="*/ 174 w 204"/>
                <a:gd name="T19" fmla="*/ 174 h 203"/>
                <a:gd name="T20" fmla="*/ 153 w 204"/>
                <a:gd name="T21" fmla="*/ 190 h 203"/>
                <a:gd name="T22" fmla="*/ 130 w 204"/>
                <a:gd name="T23" fmla="*/ 200 h 203"/>
                <a:gd name="T24" fmla="*/ 101 w 204"/>
                <a:gd name="T25" fmla="*/ 203 h 203"/>
                <a:gd name="T26" fmla="*/ 75 w 204"/>
                <a:gd name="T27" fmla="*/ 200 h 203"/>
                <a:gd name="T28" fmla="*/ 51 w 204"/>
                <a:gd name="T29" fmla="*/ 190 h 203"/>
                <a:gd name="T30" fmla="*/ 30 w 204"/>
                <a:gd name="T31" fmla="*/ 174 h 203"/>
                <a:gd name="T32" fmla="*/ 14 w 204"/>
                <a:gd name="T33" fmla="*/ 153 h 203"/>
                <a:gd name="T34" fmla="*/ 3 w 204"/>
                <a:gd name="T35" fmla="*/ 129 h 203"/>
                <a:gd name="T36" fmla="*/ 0 w 204"/>
                <a:gd name="T37" fmla="*/ 102 h 203"/>
                <a:gd name="T38" fmla="*/ 3 w 204"/>
                <a:gd name="T39" fmla="*/ 74 h 203"/>
                <a:gd name="T40" fmla="*/ 14 w 204"/>
                <a:gd name="T41" fmla="*/ 50 h 203"/>
                <a:gd name="T42" fmla="*/ 30 w 204"/>
                <a:gd name="T43" fmla="*/ 29 h 203"/>
                <a:gd name="T44" fmla="*/ 51 w 204"/>
                <a:gd name="T45" fmla="*/ 13 h 203"/>
                <a:gd name="T46" fmla="*/ 75 w 204"/>
                <a:gd name="T47" fmla="*/ 3 h 203"/>
                <a:gd name="T48" fmla="*/ 101 w 204"/>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3">
                  <a:moveTo>
                    <a:pt x="101" y="0"/>
                  </a:moveTo>
                  <a:lnTo>
                    <a:pt x="130" y="3"/>
                  </a:lnTo>
                  <a:lnTo>
                    <a:pt x="153" y="13"/>
                  </a:lnTo>
                  <a:lnTo>
                    <a:pt x="174" y="29"/>
                  </a:lnTo>
                  <a:lnTo>
                    <a:pt x="191" y="50"/>
                  </a:lnTo>
                  <a:lnTo>
                    <a:pt x="201" y="74"/>
                  </a:lnTo>
                  <a:lnTo>
                    <a:pt x="204" y="102"/>
                  </a:lnTo>
                  <a:lnTo>
                    <a:pt x="201" y="129"/>
                  </a:lnTo>
                  <a:lnTo>
                    <a:pt x="191" y="153"/>
                  </a:lnTo>
                  <a:lnTo>
                    <a:pt x="174" y="174"/>
                  </a:lnTo>
                  <a:lnTo>
                    <a:pt x="153" y="190"/>
                  </a:lnTo>
                  <a:lnTo>
                    <a:pt x="130" y="200"/>
                  </a:lnTo>
                  <a:lnTo>
                    <a:pt x="101" y="203"/>
                  </a:lnTo>
                  <a:lnTo>
                    <a:pt x="75" y="200"/>
                  </a:lnTo>
                  <a:lnTo>
                    <a:pt x="51" y="190"/>
                  </a:lnTo>
                  <a:lnTo>
                    <a:pt x="30" y="174"/>
                  </a:lnTo>
                  <a:lnTo>
                    <a:pt x="14" y="153"/>
                  </a:lnTo>
                  <a:lnTo>
                    <a:pt x="3" y="129"/>
                  </a:lnTo>
                  <a:lnTo>
                    <a:pt x="0" y="102"/>
                  </a:lnTo>
                  <a:lnTo>
                    <a:pt x="3" y="74"/>
                  </a:lnTo>
                  <a:lnTo>
                    <a:pt x="14" y="50"/>
                  </a:lnTo>
                  <a:lnTo>
                    <a:pt x="30" y="29"/>
                  </a:lnTo>
                  <a:lnTo>
                    <a:pt x="51" y="13"/>
                  </a:lnTo>
                  <a:lnTo>
                    <a:pt x="75" y="3"/>
                  </a:lnTo>
                  <a:lnTo>
                    <a:pt x="101"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30" name="Freeform 9"/>
            <p:cNvSpPr>
              <a:spLocks noEditPoints="1"/>
            </p:cNvSpPr>
            <p:nvPr/>
          </p:nvSpPr>
          <p:spPr bwMode="auto">
            <a:xfrm>
              <a:off x="6458481" y="1121413"/>
              <a:ext cx="263683" cy="197326"/>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p:spPr>
          <p:txBody>
            <a:bodyPr vert="horz" wrap="square" lIns="121920" tIns="60960" rIns="121920" bIns="60960" numCol="1" anchor="t" anchorCtr="0" compatLnSpc="1"/>
            <a:lstStyle/>
            <a:p>
              <a:endParaRPr lang="en-US" sz="2400"/>
            </a:p>
          </p:txBody>
        </p:sp>
      </p:grpSp>
      <p:grpSp>
        <p:nvGrpSpPr>
          <p:cNvPr id="4" name="Group 3"/>
          <p:cNvGrpSpPr/>
          <p:nvPr/>
        </p:nvGrpSpPr>
        <p:grpSpPr>
          <a:xfrm>
            <a:off x="2852844" y="3389073"/>
            <a:ext cx="620009" cy="626119"/>
            <a:chOff x="4770914" y="3090921"/>
            <a:chExt cx="465007" cy="469589"/>
          </a:xfrm>
        </p:grpSpPr>
        <p:sp>
          <p:nvSpPr>
            <p:cNvPr id="9" name="Freeform 9"/>
            <p:cNvSpPr/>
            <p:nvPr/>
          </p:nvSpPr>
          <p:spPr bwMode="auto">
            <a:xfrm>
              <a:off x="4770914" y="3090921"/>
              <a:ext cx="465007" cy="469589"/>
            </a:xfrm>
            <a:custGeom>
              <a:avLst/>
              <a:gdLst>
                <a:gd name="T0" fmla="*/ 102 w 203"/>
                <a:gd name="T1" fmla="*/ 0 h 205"/>
                <a:gd name="T2" fmla="*/ 129 w 203"/>
                <a:gd name="T3" fmla="*/ 4 h 205"/>
                <a:gd name="T4" fmla="*/ 153 w 203"/>
                <a:gd name="T5" fmla="*/ 14 h 205"/>
                <a:gd name="T6" fmla="*/ 174 w 203"/>
                <a:gd name="T7" fmla="*/ 29 h 205"/>
                <a:gd name="T8" fmla="*/ 190 w 203"/>
                <a:gd name="T9" fmla="*/ 50 h 205"/>
                <a:gd name="T10" fmla="*/ 200 w 203"/>
                <a:gd name="T11" fmla="*/ 75 h 205"/>
                <a:gd name="T12" fmla="*/ 203 w 203"/>
                <a:gd name="T13" fmla="*/ 102 h 205"/>
                <a:gd name="T14" fmla="*/ 200 w 203"/>
                <a:gd name="T15" fmla="*/ 129 h 205"/>
                <a:gd name="T16" fmla="*/ 190 w 203"/>
                <a:gd name="T17" fmla="*/ 154 h 205"/>
                <a:gd name="T18" fmla="*/ 174 w 203"/>
                <a:gd name="T19" fmla="*/ 174 h 205"/>
                <a:gd name="T20" fmla="*/ 153 w 203"/>
                <a:gd name="T21" fmla="*/ 190 h 205"/>
                <a:gd name="T22" fmla="*/ 129 w 203"/>
                <a:gd name="T23" fmla="*/ 200 h 205"/>
                <a:gd name="T24" fmla="*/ 102 w 203"/>
                <a:gd name="T25" fmla="*/ 205 h 205"/>
                <a:gd name="T26" fmla="*/ 76 w 203"/>
                <a:gd name="T27" fmla="*/ 200 h 205"/>
                <a:gd name="T28" fmla="*/ 50 w 203"/>
                <a:gd name="T29" fmla="*/ 190 h 205"/>
                <a:gd name="T30" fmla="*/ 29 w 203"/>
                <a:gd name="T31" fmla="*/ 174 h 205"/>
                <a:gd name="T32" fmla="*/ 15 w 203"/>
                <a:gd name="T33" fmla="*/ 154 h 205"/>
                <a:gd name="T34" fmla="*/ 4 w 203"/>
                <a:gd name="T35" fmla="*/ 129 h 205"/>
                <a:gd name="T36" fmla="*/ 0 w 203"/>
                <a:gd name="T37" fmla="*/ 102 h 205"/>
                <a:gd name="T38" fmla="*/ 4 w 203"/>
                <a:gd name="T39" fmla="*/ 75 h 205"/>
                <a:gd name="T40" fmla="*/ 15 w 203"/>
                <a:gd name="T41" fmla="*/ 50 h 205"/>
                <a:gd name="T42" fmla="*/ 29 w 203"/>
                <a:gd name="T43" fmla="*/ 29 h 205"/>
                <a:gd name="T44" fmla="*/ 50 w 203"/>
                <a:gd name="T45" fmla="*/ 14 h 205"/>
                <a:gd name="T46" fmla="*/ 76 w 203"/>
                <a:gd name="T47" fmla="*/ 4 h 205"/>
                <a:gd name="T48" fmla="*/ 102 w 203"/>
                <a:gd name="T4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5">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31" name="Freeform 10"/>
            <p:cNvSpPr>
              <a:spLocks noEditPoints="1"/>
            </p:cNvSpPr>
            <p:nvPr/>
          </p:nvSpPr>
          <p:spPr bwMode="auto">
            <a:xfrm>
              <a:off x="4870438" y="3218381"/>
              <a:ext cx="260899" cy="203797"/>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p:spPr>
          <p:txBody>
            <a:bodyPr vert="horz" wrap="square" lIns="121920" tIns="60960" rIns="121920" bIns="60960" numCol="1" anchor="t" anchorCtr="0" compatLnSpc="1"/>
            <a:lstStyle/>
            <a:p>
              <a:endParaRPr lang="en-US" sz="2400"/>
            </a:p>
          </p:txBody>
        </p:sp>
      </p:grpSp>
      <p:sp>
        <p:nvSpPr>
          <p:cNvPr id="21" name="Freeform 13"/>
          <p:cNvSpPr/>
          <p:nvPr/>
        </p:nvSpPr>
        <p:spPr bwMode="auto">
          <a:xfrm rot="17940000" flipV="1">
            <a:off x="1284605" y="3131820"/>
            <a:ext cx="1302385" cy="593090"/>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23" name="Freeform 13"/>
          <p:cNvSpPr/>
          <p:nvPr/>
        </p:nvSpPr>
        <p:spPr bwMode="auto">
          <a:xfrm rot="5670656">
            <a:off x="5260340" y="4567555"/>
            <a:ext cx="954405" cy="46164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25" name="Freeform 13"/>
          <p:cNvSpPr/>
          <p:nvPr/>
        </p:nvSpPr>
        <p:spPr bwMode="auto">
          <a:xfrm rot="5910658">
            <a:off x="8419043" y="1857660"/>
            <a:ext cx="1374541" cy="461921"/>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grpSp>
        <p:nvGrpSpPr>
          <p:cNvPr id="26" name="Group 18"/>
          <p:cNvGrpSpPr/>
          <p:nvPr/>
        </p:nvGrpSpPr>
        <p:grpSpPr>
          <a:xfrm>
            <a:off x="5026389" y="4967964"/>
            <a:ext cx="623064" cy="623064"/>
            <a:chOff x="7850778" y="1338532"/>
            <a:chExt cx="467298" cy="467298"/>
          </a:xfrm>
        </p:grpSpPr>
        <p:sp>
          <p:nvSpPr>
            <p:cNvPr id="27" name="Freeform 12"/>
            <p:cNvSpPr/>
            <p:nvPr/>
          </p:nvSpPr>
          <p:spPr bwMode="auto">
            <a:xfrm>
              <a:off x="7850778" y="1338532"/>
              <a:ext cx="467298" cy="467298"/>
            </a:xfrm>
            <a:custGeom>
              <a:avLst/>
              <a:gdLst>
                <a:gd name="T0" fmla="*/ 101 w 204"/>
                <a:gd name="T1" fmla="*/ 0 h 204"/>
                <a:gd name="T2" fmla="*/ 129 w 204"/>
                <a:gd name="T3" fmla="*/ 3 h 204"/>
                <a:gd name="T4" fmla="*/ 153 w 204"/>
                <a:gd name="T5" fmla="*/ 13 h 204"/>
                <a:gd name="T6" fmla="*/ 174 w 204"/>
                <a:gd name="T7" fmla="*/ 30 h 204"/>
                <a:gd name="T8" fmla="*/ 190 w 204"/>
                <a:gd name="T9" fmla="*/ 51 h 204"/>
                <a:gd name="T10" fmla="*/ 201 w 204"/>
                <a:gd name="T11" fmla="*/ 74 h 204"/>
                <a:gd name="T12" fmla="*/ 204 w 204"/>
                <a:gd name="T13" fmla="*/ 101 h 204"/>
                <a:gd name="T14" fmla="*/ 201 w 204"/>
                <a:gd name="T15" fmla="*/ 128 h 204"/>
                <a:gd name="T16" fmla="*/ 190 w 204"/>
                <a:gd name="T17" fmla="*/ 153 h 204"/>
                <a:gd name="T18" fmla="*/ 174 w 204"/>
                <a:gd name="T19" fmla="*/ 174 h 204"/>
                <a:gd name="T20" fmla="*/ 153 w 204"/>
                <a:gd name="T21" fmla="*/ 189 h 204"/>
                <a:gd name="T22" fmla="*/ 129 w 204"/>
                <a:gd name="T23" fmla="*/ 199 h 204"/>
                <a:gd name="T24" fmla="*/ 101 w 204"/>
                <a:gd name="T25" fmla="*/ 204 h 204"/>
                <a:gd name="T26" fmla="*/ 74 w 204"/>
                <a:gd name="T27" fmla="*/ 199 h 204"/>
                <a:gd name="T28" fmla="*/ 51 w 204"/>
                <a:gd name="T29" fmla="*/ 189 h 204"/>
                <a:gd name="T30" fmla="*/ 30 w 204"/>
                <a:gd name="T31" fmla="*/ 174 h 204"/>
                <a:gd name="T32" fmla="*/ 13 w 204"/>
                <a:gd name="T33" fmla="*/ 153 h 204"/>
                <a:gd name="T34" fmla="*/ 3 w 204"/>
                <a:gd name="T35" fmla="*/ 128 h 204"/>
                <a:gd name="T36" fmla="*/ 0 w 204"/>
                <a:gd name="T37" fmla="*/ 101 h 204"/>
                <a:gd name="T38" fmla="*/ 3 w 204"/>
                <a:gd name="T39" fmla="*/ 74 h 204"/>
                <a:gd name="T40" fmla="*/ 13 w 204"/>
                <a:gd name="T41" fmla="*/ 51 h 204"/>
                <a:gd name="T42" fmla="*/ 30 w 204"/>
                <a:gd name="T43" fmla="*/ 30 h 204"/>
                <a:gd name="T44" fmla="*/ 51 w 204"/>
                <a:gd name="T45" fmla="*/ 13 h 204"/>
                <a:gd name="T46" fmla="*/ 74 w 204"/>
                <a:gd name="T47" fmla="*/ 3 h 204"/>
                <a:gd name="T48" fmla="*/ 101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1" y="0"/>
                  </a:moveTo>
                  <a:lnTo>
                    <a:pt x="129" y="3"/>
                  </a:lnTo>
                  <a:lnTo>
                    <a:pt x="153" y="13"/>
                  </a:lnTo>
                  <a:lnTo>
                    <a:pt x="174" y="30"/>
                  </a:lnTo>
                  <a:lnTo>
                    <a:pt x="190" y="51"/>
                  </a:lnTo>
                  <a:lnTo>
                    <a:pt x="201" y="74"/>
                  </a:lnTo>
                  <a:lnTo>
                    <a:pt x="204" y="101"/>
                  </a:lnTo>
                  <a:lnTo>
                    <a:pt x="201" y="128"/>
                  </a:lnTo>
                  <a:lnTo>
                    <a:pt x="190" y="153"/>
                  </a:lnTo>
                  <a:lnTo>
                    <a:pt x="174" y="174"/>
                  </a:lnTo>
                  <a:lnTo>
                    <a:pt x="153" y="189"/>
                  </a:lnTo>
                  <a:lnTo>
                    <a:pt x="129" y="199"/>
                  </a:lnTo>
                  <a:lnTo>
                    <a:pt x="101" y="204"/>
                  </a:lnTo>
                  <a:lnTo>
                    <a:pt x="74" y="199"/>
                  </a:lnTo>
                  <a:lnTo>
                    <a:pt x="51" y="189"/>
                  </a:lnTo>
                  <a:lnTo>
                    <a:pt x="30" y="174"/>
                  </a:lnTo>
                  <a:lnTo>
                    <a:pt x="13" y="153"/>
                  </a:lnTo>
                  <a:lnTo>
                    <a:pt x="3" y="128"/>
                  </a:lnTo>
                  <a:lnTo>
                    <a:pt x="0" y="101"/>
                  </a:lnTo>
                  <a:lnTo>
                    <a:pt x="3" y="74"/>
                  </a:lnTo>
                  <a:lnTo>
                    <a:pt x="13" y="51"/>
                  </a:lnTo>
                  <a:lnTo>
                    <a:pt x="30" y="30"/>
                  </a:lnTo>
                  <a:lnTo>
                    <a:pt x="51" y="13"/>
                  </a:lnTo>
                  <a:lnTo>
                    <a:pt x="74" y="3"/>
                  </a:lnTo>
                  <a:lnTo>
                    <a:pt x="101"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28" name="Freeform 11"/>
            <p:cNvSpPr>
              <a:spLocks noEditPoints="1"/>
            </p:cNvSpPr>
            <p:nvPr/>
          </p:nvSpPr>
          <p:spPr bwMode="auto">
            <a:xfrm>
              <a:off x="7954681" y="1439214"/>
              <a:ext cx="254730" cy="253695"/>
            </a:xfrm>
            <a:custGeom>
              <a:avLst/>
              <a:gdLst>
                <a:gd name="T0" fmla="*/ 141 w 152"/>
                <a:gd name="T1" fmla="*/ 152 h 152"/>
                <a:gd name="T2" fmla="*/ 132 w 152"/>
                <a:gd name="T3" fmla="*/ 148 h 152"/>
                <a:gd name="T4" fmla="*/ 101 w 152"/>
                <a:gd name="T5" fmla="*/ 117 h 152"/>
                <a:gd name="T6" fmla="*/ 65 w 152"/>
                <a:gd name="T7" fmla="*/ 128 h 152"/>
                <a:gd name="T8" fmla="*/ 0 w 152"/>
                <a:gd name="T9" fmla="*/ 64 h 152"/>
                <a:gd name="T10" fmla="*/ 65 w 152"/>
                <a:gd name="T11" fmla="*/ 0 h 152"/>
                <a:gd name="T12" fmla="*/ 129 w 152"/>
                <a:gd name="T13" fmla="*/ 64 h 152"/>
                <a:gd name="T14" fmla="*/ 118 w 152"/>
                <a:gd name="T15" fmla="*/ 100 h 152"/>
                <a:gd name="T16" fmla="*/ 149 w 152"/>
                <a:gd name="T17" fmla="*/ 132 h 152"/>
                <a:gd name="T18" fmla="*/ 152 w 152"/>
                <a:gd name="T19" fmla="*/ 140 h 152"/>
                <a:gd name="T20" fmla="*/ 141 w 152"/>
                <a:gd name="T21" fmla="*/ 152 h 152"/>
                <a:gd name="T22" fmla="*/ 65 w 152"/>
                <a:gd name="T23" fmla="*/ 23 h 152"/>
                <a:gd name="T24" fmla="*/ 24 w 152"/>
                <a:gd name="T25" fmla="*/ 64 h 152"/>
                <a:gd name="T26" fmla="*/ 65 w 152"/>
                <a:gd name="T27" fmla="*/ 105 h 152"/>
                <a:gd name="T28" fmla="*/ 106 w 152"/>
                <a:gd name="T29" fmla="*/ 64 h 152"/>
                <a:gd name="T30" fmla="*/ 65 w 152"/>
                <a:gd name="T31"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chemeClr val="bg1"/>
            </a:solidFill>
            <a:ln>
              <a:noFill/>
            </a:ln>
          </p:spPr>
          <p:txBody>
            <a:bodyPr vert="horz" wrap="square" lIns="121920" tIns="60960" rIns="121920" bIns="60960" numCol="1" anchor="t" anchorCtr="0" compatLnSpc="1"/>
            <a:lstStyle/>
            <a:p>
              <a:endParaRPr lang="en-US" sz="2400"/>
            </a:p>
          </p:txBody>
        </p:sp>
      </p:grpSp>
      <p:sp>
        <p:nvSpPr>
          <p:cNvPr id="33" name="Freeform 13"/>
          <p:cNvSpPr/>
          <p:nvPr/>
        </p:nvSpPr>
        <p:spPr bwMode="auto">
          <a:xfrm rot="780000">
            <a:off x="5534660" y="5071745"/>
            <a:ext cx="1451610" cy="42989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20" name="Freeform 13"/>
          <p:cNvSpPr/>
          <p:nvPr/>
        </p:nvSpPr>
        <p:spPr bwMode="auto">
          <a:xfrm rot="780000">
            <a:off x="8823325" y="2423795"/>
            <a:ext cx="1806575" cy="624840"/>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22" name="Freeform 13"/>
          <p:cNvSpPr/>
          <p:nvPr/>
        </p:nvSpPr>
        <p:spPr bwMode="auto">
          <a:xfrm rot="8430657">
            <a:off x="2023110" y="2320290"/>
            <a:ext cx="1139190" cy="46164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24" name="Freeform 13"/>
          <p:cNvSpPr/>
          <p:nvPr/>
        </p:nvSpPr>
        <p:spPr bwMode="auto">
          <a:xfrm rot="18000000" flipV="1">
            <a:off x="2364105" y="4464050"/>
            <a:ext cx="1514475" cy="427990"/>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34" name="Freeform 13"/>
          <p:cNvSpPr/>
          <p:nvPr/>
        </p:nvSpPr>
        <p:spPr bwMode="auto">
          <a:xfrm rot="8430657">
            <a:off x="3287395" y="3506470"/>
            <a:ext cx="1202055" cy="285750"/>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46" name="Freeform 13"/>
          <p:cNvSpPr/>
          <p:nvPr/>
        </p:nvSpPr>
        <p:spPr bwMode="auto">
          <a:xfrm rot="7170657">
            <a:off x="10977245" y="1604645"/>
            <a:ext cx="1148080" cy="40449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12" name="文本框 11"/>
          <p:cNvSpPr txBox="1"/>
          <p:nvPr/>
        </p:nvSpPr>
        <p:spPr>
          <a:xfrm>
            <a:off x="2030730" y="1480820"/>
            <a:ext cx="2030095" cy="83375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lnSpc>
                <a:spcPct val="115000"/>
              </a:lnSpc>
            </a:pPr>
            <a:r>
              <a:rPr lang="en-US" altLang="zh-CN" sz="1400" dirty="0">
                <a:latin typeface="微软雅黑" panose="020B0503020204020204" pitchFamily="34" charset="-122"/>
                <a:ea typeface="微软雅黑" panose="020B0503020204020204" pitchFamily="34" charset="-122"/>
                <a:sym typeface="+mn-ea"/>
              </a:rPr>
              <a:t>2019</a:t>
            </a:r>
            <a:r>
              <a:rPr lang="zh-CN" altLang="zh-CN" sz="1400" dirty="0">
                <a:latin typeface="微软雅黑" panose="020B0503020204020204" pitchFamily="34" charset="-122"/>
                <a:ea typeface="微软雅黑" panose="020B0503020204020204" pitchFamily="34" charset="-122"/>
                <a:sym typeface="+mn-ea"/>
              </a:rPr>
              <a:t>年</a:t>
            </a:r>
            <a:r>
              <a:rPr lang="en-US" altLang="zh-CN" sz="1400" dirty="0">
                <a:latin typeface="微软雅黑" panose="020B0503020204020204" pitchFamily="34" charset="-122"/>
                <a:ea typeface="微软雅黑" panose="020B0503020204020204" pitchFamily="34" charset="-122"/>
                <a:sym typeface="+mn-ea"/>
              </a:rPr>
              <a:t>1</a:t>
            </a:r>
            <a:r>
              <a:rPr lang="zh-CN" altLang="zh-CN" sz="1400" dirty="0">
                <a:latin typeface="微软雅黑" panose="020B0503020204020204" pitchFamily="34" charset="-122"/>
                <a:ea typeface="微软雅黑" panose="020B0503020204020204" pitchFamily="34" charset="-122"/>
                <a:sym typeface="+mn-ea"/>
              </a:rPr>
              <a:t>月</a:t>
            </a:r>
            <a:r>
              <a:rPr lang="en-US" altLang="zh-CN" sz="1400" dirty="0">
                <a:latin typeface="微软雅黑" panose="020B0503020204020204" pitchFamily="34" charset="-122"/>
                <a:ea typeface="微软雅黑" panose="020B0503020204020204" pitchFamily="34" charset="-122"/>
                <a:sym typeface="+mn-ea"/>
              </a:rPr>
              <a:t>13</a:t>
            </a:r>
            <a:r>
              <a:rPr lang="zh-CN" altLang="zh-CN" sz="1400" dirty="0">
                <a:latin typeface="微软雅黑" panose="020B0503020204020204" pitchFamily="34" charset="-122"/>
                <a:ea typeface="微软雅黑" panose="020B0503020204020204" pitchFamily="34" charset="-122"/>
                <a:sym typeface="+mn-ea"/>
              </a:rPr>
              <a:t>日，价值在线荣获</a:t>
            </a:r>
            <a:r>
              <a:rPr lang="en-US" altLang="zh-CN" sz="1400" dirty="0">
                <a:latin typeface="微软雅黑" panose="020B0503020204020204" pitchFamily="34" charset="-122"/>
                <a:ea typeface="微软雅黑" panose="020B0503020204020204" pitchFamily="34" charset="-122"/>
                <a:sym typeface="+mn-ea"/>
              </a:rPr>
              <a:t>“2018</a:t>
            </a:r>
            <a:r>
              <a:rPr lang="zh-CN" altLang="zh-CN" sz="1400" dirty="0">
                <a:latin typeface="微软雅黑" panose="020B0503020204020204" pitchFamily="34" charset="-122"/>
                <a:ea typeface="微软雅黑" panose="020B0503020204020204" pitchFamily="34" charset="-122"/>
                <a:sym typeface="+mn-ea"/>
              </a:rPr>
              <a:t>中国新经济领军企业</a:t>
            </a:r>
            <a:r>
              <a:rPr lang="en-US" altLang="zh-CN" sz="1400" dirty="0">
                <a:latin typeface="微软雅黑" panose="020B0503020204020204" pitchFamily="34" charset="-122"/>
                <a:ea typeface="微软雅黑" panose="020B0503020204020204" pitchFamily="34" charset="-122"/>
                <a:sym typeface="+mn-ea"/>
              </a:rPr>
              <a:t>”</a:t>
            </a:r>
            <a:r>
              <a:rPr lang="zh-CN" altLang="zh-CN" sz="1400" dirty="0">
                <a:latin typeface="微软雅黑" panose="020B0503020204020204" pitchFamily="34" charset="-122"/>
                <a:ea typeface="微软雅黑" panose="020B0503020204020204" pitchFamily="34" charset="-122"/>
                <a:sym typeface="+mn-ea"/>
              </a:rPr>
              <a:t>称号</a:t>
            </a:r>
            <a:endParaRPr lang="zh-CN" altLang="en-US" sz="1400"/>
          </a:p>
        </p:txBody>
      </p:sp>
      <p:sp>
        <p:nvSpPr>
          <p:cNvPr id="19" name="文本框 18"/>
          <p:cNvSpPr txBox="1"/>
          <p:nvPr/>
        </p:nvSpPr>
        <p:spPr>
          <a:xfrm>
            <a:off x="352425" y="3830955"/>
            <a:ext cx="2204720" cy="73723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2019年1月23日，价值在线荣获首届</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香蜜湖金融科技创新奖</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新锐企业奖</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文本框 31"/>
          <p:cNvSpPr txBox="1"/>
          <p:nvPr/>
        </p:nvSpPr>
        <p:spPr>
          <a:xfrm>
            <a:off x="3472815" y="2674620"/>
            <a:ext cx="2067560" cy="52197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2019年5月17日，价值在线通过CMMI3级认证</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文本框 42"/>
          <p:cNvSpPr txBox="1"/>
          <p:nvPr/>
        </p:nvSpPr>
        <p:spPr>
          <a:xfrm>
            <a:off x="1672590" y="5137150"/>
            <a:ext cx="1840865" cy="52197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spAutoFit/>
          </a:bodyPr>
          <a:lstStyle/>
          <a:p>
            <a:pPr algn="just"/>
            <a:r>
              <a:rPr lang="en-US" altLang="zh-CN" sz="1400" dirty="0">
                <a:latin typeface="微软雅黑" panose="020B0503020204020204" pitchFamily="34" charset="-122"/>
                <a:ea typeface="微软雅黑" panose="020B0503020204020204" pitchFamily="34" charset="-122"/>
                <a:sym typeface="+mn-ea"/>
              </a:rPr>
              <a:t>2019</a:t>
            </a:r>
            <a:r>
              <a:rPr lang="zh-CN" altLang="zh-CN" sz="1400" dirty="0">
                <a:latin typeface="微软雅黑" panose="020B0503020204020204" pitchFamily="34" charset="-122"/>
                <a:ea typeface="微软雅黑" panose="020B0503020204020204" pitchFamily="34" charset="-122"/>
                <a:sym typeface="+mn-ea"/>
              </a:rPr>
              <a:t>年</a:t>
            </a:r>
            <a:r>
              <a:rPr lang="en-US" altLang="zh-CN" sz="1400" dirty="0">
                <a:latin typeface="微软雅黑" panose="020B0503020204020204" pitchFamily="34" charset="-122"/>
                <a:ea typeface="微软雅黑" panose="020B0503020204020204" pitchFamily="34" charset="-122"/>
                <a:sym typeface="+mn-ea"/>
              </a:rPr>
              <a:t>7</a:t>
            </a:r>
            <a:r>
              <a:rPr lang="zh-CN" altLang="zh-CN" sz="1400" dirty="0">
                <a:latin typeface="微软雅黑" panose="020B0503020204020204" pitchFamily="34" charset="-122"/>
                <a:ea typeface="微软雅黑" panose="020B0503020204020204" pitchFamily="34" charset="-122"/>
                <a:sym typeface="+mn-ea"/>
              </a:rPr>
              <a:t>月</a:t>
            </a:r>
            <a:r>
              <a:rPr lang="en-US" altLang="zh-CN" sz="1400" dirty="0">
                <a:latin typeface="微软雅黑" panose="020B0503020204020204" pitchFamily="34" charset="-122"/>
                <a:ea typeface="微软雅黑" panose="020B0503020204020204" pitchFamily="34" charset="-122"/>
                <a:sym typeface="+mn-ea"/>
              </a:rPr>
              <a:t>18</a:t>
            </a:r>
            <a:r>
              <a:rPr lang="zh-CN" altLang="zh-CN" sz="1400" dirty="0">
                <a:latin typeface="微软雅黑" panose="020B0503020204020204" pitchFamily="34" charset="-122"/>
                <a:ea typeface="微软雅黑" panose="020B0503020204020204" pitchFamily="34" charset="-122"/>
                <a:sym typeface="+mn-ea"/>
              </a:rPr>
              <a:t>日，易董金融版正式上线</a:t>
            </a:r>
            <a:endParaRPr lang="zh-CN" altLang="en-US" sz="1400"/>
          </a:p>
        </p:txBody>
      </p:sp>
      <p:sp>
        <p:nvSpPr>
          <p:cNvPr id="12313" name="矩形 48"/>
          <p:cNvSpPr/>
          <p:nvPr/>
        </p:nvSpPr>
        <p:spPr>
          <a:xfrm>
            <a:off x="4479290" y="3556635"/>
            <a:ext cx="2127885" cy="833755"/>
          </a:xfrm>
          <a:prstGeom prst="rect">
            <a:avLst/>
          </a:prstGeom>
        </p:spPr>
        <p:style>
          <a:lnRef idx="1">
            <a:schemeClr val="accent1"/>
          </a:lnRef>
          <a:fillRef idx="2">
            <a:schemeClr val="accent1"/>
          </a:fillRef>
          <a:effectRef idx="1">
            <a:schemeClr val="accent1"/>
          </a:effectRef>
          <a:fontRef idx="minor">
            <a:schemeClr val="dk1"/>
          </a:fontRef>
        </p:style>
        <p:txBody>
          <a:bodyPr wrap="square" anchor="t" anchorCtr="0">
            <a:spAutoFit/>
          </a:bodyPr>
          <a:lstStyle/>
          <a:p>
            <a:pPr algn="ctr">
              <a:lnSpc>
                <a:spcPct val="115000"/>
              </a:lnSpc>
            </a:pPr>
            <a:r>
              <a:rPr lang="en-US" altLang="zh-CN" sz="1400" dirty="0">
                <a:latin typeface="微软雅黑" panose="020B0503020204020204" pitchFamily="34" charset="-122"/>
                <a:ea typeface="微软雅黑" panose="020B0503020204020204" pitchFamily="34" charset="-122"/>
              </a:rPr>
              <a:t>2019</a:t>
            </a:r>
            <a:r>
              <a:rPr lang="zh-CN" altLang="zh-CN" sz="1400" dirty="0">
                <a:latin typeface="微软雅黑" panose="020B0503020204020204" pitchFamily="34" charset="-122"/>
                <a:ea typeface="微软雅黑" panose="020B0503020204020204" pitchFamily="34" charset="-122"/>
              </a:rPr>
              <a:t>年</a:t>
            </a:r>
            <a:r>
              <a:rPr lang="en-US" altLang="zh-CN" sz="1400" dirty="0">
                <a:latin typeface="微软雅黑" panose="020B0503020204020204" pitchFamily="34" charset="-122"/>
                <a:ea typeface="微软雅黑" panose="020B0503020204020204" pitchFamily="34" charset="-122"/>
              </a:rPr>
              <a:t>11</a:t>
            </a:r>
            <a:r>
              <a:rPr lang="zh-CN" altLang="zh-CN" sz="1400" dirty="0">
                <a:latin typeface="微软雅黑" panose="020B0503020204020204" pitchFamily="34" charset="-122"/>
                <a:ea typeface="微软雅黑" panose="020B0503020204020204" pitchFamily="34" charset="-122"/>
              </a:rPr>
              <a:t>月</a:t>
            </a:r>
            <a:r>
              <a:rPr lang="en-US" altLang="zh-CN" sz="1400" dirty="0">
                <a:latin typeface="微软雅黑" panose="020B0503020204020204" pitchFamily="34" charset="-122"/>
                <a:ea typeface="微软雅黑" panose="020B0503020204020204" pitchFamily="34" charset="-122"/>
              </a:rPr>
              <a:t>12</a:t>
            </a:r>
            <a:r>
              <a:rPr lang="zh-CN" altLang="zh-CN" sz="1400" dirty="0">
                <a:latin typeface="微软雅黑" panose="020B0503020204020204" pitchFamily="34" charset="-122"/>
                <a:ea typeface="微软雅黑" panose="020B0503020204020204" pitchFamily="34" charset="-122"/>
              </a:rPr>
              <a:t>日，价值在线入选深圳·临江新区</a:t>
            </a:r>
            <a:r>
              <a:rPr lang="en-US" altLang="zh-CN" sz="1400" dirty="0">
                <a:latin typeface="微软雅黑" panose="020B0503020204020204" pitchFamily="34" charset="-122"/>
                <a:ea typeface="微软雅黑" panose="020B0503020204020204" pitchFamily="34" charset="-122"/>
              </a:rPr>
              <a:t>5G</a:t>
            </a:r>
            <a:r>
              <a:rPr lang="zh-CN" altLang="zh-CN" sz="1400" dirty="0">
                <a:latin typeface="微软雅黑" panose="020B0503020204020204" pitchFamily="34" charset="-122"/>
                <a:ea typeface="微软雅黑" panose="020B0503020204020204" pitchFamily="34" charset="-122"/>
              </a:rPr>
              <a:t>产业联盟会员单位</a:t>
            </a:r>
            <a:endParaRPr lang="zh-CN" altLang="en-US" sz="1400" dirty="0">
              <a:latin typeface="微软雅黑" panose="020B0503020204020204" pitchFamily="34" charset="-122"/>
              <a:ea typeface="微软雅黑" panose="020B0503020204020204" pitchFamily="34" charset="-122"/>
            </a:endParaRPr>
          </a:p>
        </p:txBody>
      </p:sp>
      <p:sp>
        <p:nvSpPr>
          <p:cNvPr id="12314" name="矩形 49"/>
          <p:cNvSpPr/>
          <p:nvPr/>
        </p:nvSpPr>
        <p:spPr>
          <a:xfrm>
            <a:off x="6209030" y="5509895"/>
            <a:ext cx="2082800" cy="586105"/>
          </a:xfrm>
          <a:prstGeom prst="rect">
            <a:avLst/>
          </a:prstGeom>
        </p:spPr>
        <p:style>
          <a:lnRef idx="1">
            <a:schemeClr val="accent2"/>
          </a:lnRef>
          <a:fillRef idx="2">
            <a:schemeClr val="accent2"/>
          </a:fillRef>
          <a:effectRef idx="1">
            <a:schemeClr val="accent2"/>
          </a:effectRef>
          <a:fontRef idx="minor">
            <a:schemeClr val="dk1"/>
          </a:fontRef>
        </p:style>
        <p:txBody>
          <a:bodyPr wrap="square" anchor="t" anchorCtr="0">
            <a:spAutoFit/>
          </a:bodyPr>
          <a:lstStyle/>
          <a:p>
            <a:pPr algn="just">
              <a:lnSpc>
                <a:spcPct val="115000"/>
              </a:lnSpc>
            </a:pPr>
            <a:r>
              <a:rPr lang="en-US" altLang="zh-CN" sz="1400" dirty="0">
                <a:latin typeface="微软雅黑" panose="020B0503020204020204" pitchFamily="34" charset="-122"/>
                <a:ea typeface="微软雅黑" panose="020B0503020204020204" pitchFamily="34" charset="-122"/>
              </a:rPr>
              <a:t>2019</a:t>
            </a:r>
            <a:r>
              <a:rPr lang="zh-CN" altLang="zh-CN" sz="1400" dirty="0">
                <a:latin typeface="微软雅黑" panose="020B0503020204020204" pitchFamily="34" charset="-122"/>
                <a:ea typeface="微软雅黑" panose="020B0503020204020204" pitchFamily="34" charset="-122"/>
              </a:rPr>
              <a:t>年</a:t>
            </a:r>
            <a:r>
              <a:rPr lang="en-US" altLang="zh-CN" sz="1400" dirty="0">
                <a:latin typeface="微软雅黑" panose="020B0503020204020204" pitchFamily="34" charset="-122"/>
                <a:ea typeface="微软雅黑" panose="020B0503020204020204" pitchFamily="34" charset="-122"/>
              </a:rPr>
              <a:t>12</a:t>
            </a:r>
            <a:r>
              <a:rPr lang="zh-CN" altLang="zh-CN" sz="1400" dirty="0">
                <a:latin typeface="微软雅黑" panose="020B0503020204020204" pitchFamily="34" charset="-122"/>
                <a:ea typeface="微软雅黑" panose="020B0503020204020204" pitchFamily="34" charset="-122"/>
              </a:rPr>
              <a:t>月，时代伯乐正式成为价值在线股东</a:t>
            </a:r>
            <a:endParaRPr lang="zh-CN" altLang="zh-CN" sz="1400" dirty="0">
              <a:latin typeface="微软雅黑" panose="020B0503020204020204" pitchFamily="34" charset="-122"/>
              <a:ea typeface="微软雅黑" panose="020B0503020204020204" pitchFamily="34" charset="-122"/>
            </a:endParaRPr>
          </a:p>
        </p:txBody>
      </p:sp>
      <p:pic>
        <p:nvPicPr>
          <p:cNvPr id="137233" name="Picture 4" descr="https://timgsa.baidu.com/timg?image&amp;quality=80&amp;size=b9999_10000&amp;sec=1582387177673&amp;di=63fcc01723690ac0c133df4f62791db4&amp;imgtype=0&amp;src=http%3A%2F%2Fwww.shichangbu.com%2Fdata%2Fattachment%2Fportal%2F201711%2F01%2F171202gh6ezfrqrpzr6se3.png"/>
          <p:cNvPicPr>
            <a:picLocks noChangeAspect="1"/>
          </p:cNvPicPr>
          <p:nvPr/>
        </p:nvPicPr>
        <p:blipFill>
          <a:blip r:embed="rId1"/>
          <a:stretch>
            <a:fillRect/>
          </a:stretch>
        </p:blipFill>
        <p:spPr>
          <a:xfrm>
            <a:off x="6802755" y="6127750"/>
            <a:ext cx="702945" cy="705485"/>
          </a:xfrm>
          <a:prstGeom prst="rect">
            <a:avLst/>
          </a:prstGeom>
          <a:noFill/>
          <a:ln w="9525">
            <a:noFill/>
          </a:ln>
        </p:spPr>
      </p:pic>
      <p:sp>
        <p:nvSpPr>
          <p:cNvPr id="48" name="文本框 47"/>
          <p:cNvSpPr txBox="1"/>
          <p:nvPr/>
        </p:nvSpPr>
        <p:spPr>
          <a:xfrm>
            <a:off x="6219190" y="1671955"/>
            <a:ext cx="2179320" cy="83375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spAutoFit/>
          </a:bodyPr>
          <a:lstStyle/>
          <a:p>
            <a:pPr algn="ctr">
              <a:lnSpc>
                <a:spcPct val="115000"/>
              </a:lnSpc>
            </a:pPr>
            <a:r>
              <a:rPr lang="zh-CN" altLang="zh-CN" sz="1400" dirty="0">
                <a:latin typeface="微软雅黑" panose="020B0503020204020204" pitchFamily="34" charset="-122"/>
                <a:ea typeface="微软雅黑" panose="020B0503020204020204" pitchFamily="34" charset="-122"/>
                <a:sym typeface="+mn-ea"/>
              </a:rPr>
              <a:t>2020年1月，价值在线入选毕马威2019“中国领先金融科技50强”榜单</a:t>
            </a:r>
            <a:endParaRPr lang="zh-CN" altLang="zh-CN" sz="1400" dirty="0">
              <a:latin typeface="微软雅黑" panose="020B0503020204020204" pitchFamily="34" charset="-122"/>
              <a:ea typeface="微软雅黑" panose="020B0503020204020204" pitchFamily="34" charset="-122"/>
              <a:sym typeface="+mn-ea"/>
            </a:endParaRPr>
          </a:p>
        </p:txBody>
      </p:sp>
      <p:sp>
        <p:nvSpPr>
          <p:cNvPr id="14348" name="矩形 11"/>
          <p:cNvSpPr/>
          <p:nvPr/>
        </p:nvSpPr>
        <p:spPr>
          <a:xfrm>
            <a:off x="7613650" y="4141470"/>
            <a:ext cx="2045335" cy="833755"/>
          </a:xfrm>
          <a:prstGeom prst="rect">
            <a:avLst/>
          </a:prstGeom>
        </p:spPr>
        <p:style>
          <a:lnRef idx="1">
            <a:schemeClr val="accent1"/>
          </a:lnRef>
          <a:fillRef idx="2">
            <a:schemeClr val="accent1"/>
          </a:fillRef>
          <a:effectRef idx="1">
            <a:schemeClr val="accent1"/>
          </a:effectRef>
          <a:fontRef idx="minor">
            <a:schemeClr val="dk1"/>
          </a:fontRef>
        </p:style>
        <p:txBody>
          <a:bodyPr wrap="square" anchor="t" anchorCtr="0">
            <a:spAutoFit/>
          </a:bodyPr>
          <a:lstStyle/>
          <a:p>
            <a:pPr algn="ctr">
              <a:lnSpc>
                <a:spcPct val="115000"/>
              </a:lnSpc>
            </a:pPr>
            <a:r>
              <a:rPr lang="zh-CN" altLang="zh-CN" sz="1400" dirty="0">
                <a:latin typeface="微软雅黑" panose="020B0503020204020204" pitchFamily="34" charset="-122"/>
                <a:ea typeface="微软雅黑" panose="020B0503020204020204" pitchFamily="34" charset="-122"/>
              </a:rPr>
              <a:t>2020年2月12日，价值在线入选第一批深圳市网络办公软件推荐企业</a:t>
            </a:r>
            <a:endParaRPr lang="zh-CN" altLang="zh-CN" sz="1400" dirty="0">
              <a:latin typeface="微软雅黑" panose="020B0503020204020204" pitchFamily="34" charset="-122"/>
              <a:ea typeface="微软雅黑" panose="020B0503020204020204" pitchFamily="34" charset="-122"/>
            </a:endParaRPr>
          </a:p>
        </p:txBody>
      </p:sp>
      <p:sp>
        <p:nvSpPr>
          <p:cNvPr id="14349" name="矩形 18"/>
          <p:cNvSpPr/>
          <p:nvPr/>
        </p:nvSpPr>
        <p:spPr>
          <a:xfrm>
            <a:off x="7349490" y="831215"/>
            <a:ext cx="2155825" cy="586105"/>
          </a:xfrm>
          <a:prstGeom prst="rect">
            <a:avLst/>
          </a:prstGeom>
        </p:spPr>
        <p:style>
          <a:lnRef idx="1">
            <a:schemeClr val="accent2"/>
          </a:lnRef>
          <a:fillRef idx="2">
            <a:schemeClr val="accent2"/>
          </a:fillRef>
          <a:effectRef idx="1">
            <a:schemeClr val="accent2"/>
          </a:effectRef>
          <a:fontRef idx="minor">
            <a:schemeClr val="dk1"/>
          </a:fontRef>
        </p:style>
        <p:txBody>
          <a:bodyPr wrap="square" anchor="t" anchorCtr="0">
            <a:spAutoFit/>
          </a:bodyPr>
          <a:lstStyle/>
          <a:p>
            <a:pPr algn="ctr">
              <a:lnSpc>
                <a:spcPct val="115000"/>
              </a:lnSpc>
            </a:pPr>
            <a:r>
              <a:rPr lang="zh-CN" altLang="zh-CN" sz="1400" dirty="0">
                <a:latin typeface="微软雅黑" panose="020B0503020204020204" pitchFamily="34" charset="-122"/>
                <a:ea typeface="微软雅黑" panose="020B0503020204020204" pitchFamily="34" charset="-122"/>
              </a:rPr>
              <a:t>2020年4月1日，易董电子签名开启全网公测</a:t>
            </a:r>
            <a:endParaRPr lang="zh-CN" altLang="zh-CN" sz="1400" dirty="0">
              <a:latin typeface="微软雅黑" panose="020B0503020204020204" pitchFamily="34" charset="-122"/>
              <a:ea typeface="微软雅黑" panose="020B0503020204020204" pitchFamily="34" charset="-122"/>
            </a:endParaRPr>
          </a:p>
        </p:txBody>
      </p:sp>
      <p:sp>
        <p:nvSpPr>
          <p:cNvPr id="14363" name="矩形 11"/>
          <p:cNvSpPr/>
          <p:nvPr/>
        </p:nvSpPr>
        <p:spPr>
          <a:xfrm>
            <a:off x="9658985" y="3196590"/>
            <a:ext cx="2114550" cy="586105"/>
          </a:xfrm>
          <a:prstGeom prst="rect">
            <a:avLst/>
          </a:prstGeom>
        </p:spPr>
        <p:style>
          <a:lnRef idx="1">
            <a:schemeClr val="accent2"/>
          </a:lnRef>
          <a:fillRef idx="2">
            <a:schemeClr val="accent2"/>
          </a:fillRef>
          <a:effectRef idx="1">
            <a:schemeClr val="accent2"/>
          </a:effectRef>
          <a:fontRef idx="minor">
            <a:schemeClr val="dk1"/>
          </a:fontRef>
        </p:style>
        <p:txBody>
          <a:bodyPr wrap="square" anchor="t" anchorCtr="0">
            <a:spAutoFit/>
          </a:bodyPr>
          <a:lstStyle/>
          <a:p>
            <a:pPr algn="ctr">
              <a:lnSpc>
                <a:spcPct val="115000"/>
              </a:lnSpc>
            </a:pPr>
            <a:r>
              <a:rPr lang="zh-CN" altLang="zh-CN" sz="1400" dirty="0">
                <a:latin typeface="微软雅黑" panose="020B0503020204020204" pitchFamily="34" charset="-122"/>
                <a:ea typeface="微软雅黑" panose="020B0503020204020204" pitchFamily="34" charset="-122"/>
              </a:rPr>
              <a:t>2020年7月18日，易董IPO版产品全新改版推出</a:t>
            </a:r>
            <a:endParaRPr lang="zh-CN" altLang="zh-CN" sz="1400"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9718040" y="427355"/>
            <a:ext cx="2473960" cy="83375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lnSpc>
                <a:spcPct val="115000"/>
              </a:lnSpc>
            </a:pPr>
            <a:r>
              <a:rPr lang="en-US" altLang="zh-CN" sz="1400" dirty="0">
                <a:latin typeface="微软雅黑" panose="020B0503020204020204" pitchFamily="34" charset="-122"/>
                <a:ea typeface="微软雅黑" panose="020B0503020204020204" pitchFamily="34" charset="-122"/>
                <a:sym typeface="+mn-ea"/>
              </a:rPr>
              <a:t>2</a:t>
            </a:r>
            <a:r>
              <a:rPr lang="zh-CN" altLang="zh-CN" sz="1400" dirty="0">
                <a:latin typeface="微软雅黑" panose="020B0503020204020204" pitchFamily="34" charset="-122"/>
                <a:ea typeface="微软雅黑" panose="020B0503020204020204" pitchFamily="34" charset="-122"/>
                <a:sym typeface="+mn-ea"/>
              </a:rPr>
              <a:t>02</a:t>
            </a:r>
            <a:r>
              <a:rPr lang="en-US" altLang="zh-CN" sz="1400" dirty="0">
                <a:latin typeface="微软雅黑" panose="020B0503020204020204" pitchFamily="34" charset="-122"/>
                <a:ea typeface="微软雅黑" panose="020B0503020204020204" pitchFamily="34" charset="-122"/>
                <a:sym typeface="+mn-ea"/>
              </a:rPr>
              <a:t>0</a:t>
            </a:r>
            <a:r>
              <a:rPr lang="zh-CN" altLang="zh-CN" sz="1400" dirty="0">
                <a:latin typeface="微软雅黑" panose="020B0503020204020204" pitchFamily="34" charset="-122"/>
                <a:ea typeface="微软雅黑" panose="020B0503020204020204" pitchFamily="34" charset="-122"/>
                <a:sym typeface="+mn-ea"/>
              </a:rPr>
              <a:t>年</a:t>
            </a:r>
            <a:r>
              <a:rPr lang="en-US" altLang="zh-CN" sz="1400" dirty="0">
                <a:latin typeface="微软雅黑" panose="020B0503020204020204" pitchFamily="34" charset="-122"/>
                <a:ea typeface="微软雅黑" panose="020B0503020204020204" pitchFamily="34" charset="-122"/>
                <a:sym typeface="+mn-ea"/>
              </a:rPr>
              <a:t>12</a:t>
            </a:r>
            <a:r>
              <a:rPr lang="zh-CN" altLang="en-US" sz="1400" dirty="0">
                <a:latin typeface="微软雅黑" panose="020B0503020204020204" pitchFamily="34" charset="-122"/>
                <a:ea typeface="微软雅黑" panose="020B0503020204020204" pitchFamily="34" charset="-122"/>
                <a:sym typeface="+mn-ea"/>
              </a:rPr>
              <a:t>月</a:t>
            </a:r>
            <a:r>
              <a:rPr lang="zh-CN" altLang="zh-CN" sz="1400" dirty="0">
                <a:latin typeface="微软雅黑" panose="020B0503020204020204" pitchFamily="34" charset="-122"/>
                <a:ea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sym typeface="+mn-ea"/>
              </a:rPr>
              <a:t>易董电子签辅助完成“深港澳金融科技师”专才计划首次三地认证签章</a:t>
            </a:r>
            <a:endParaRPr lang="zh-CN" altLang="en-US" sz="1400"/>
          </a:p>
        </p:txBody>
      </p:sp>
      <p:sp>
        <p:nvSpPr>
          <p:cNvPr id="35" name="Rectangle 18"/>
          <p:cNvSpPr/>
          <p:nvPr/>
        </p:nvSpPr>
        <p:spPr bwMode="auto">
          <a:xfrm>
            <a:off x="516255" y="0"/>
            <a:ext cx="2040890" cy="65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a:lnSpc>
                <a:spcPct val="100000"/>
              </a:lnSpc>
            </a:pPr>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Bebas Neue" charset="0"/>
              </a:rPr>
              <a:t>公司历程</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Bebas Neue" charset="0"/>
            </a:endParaRPr>
          </a:p>
        </p:txBody>
      </p:sp>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2000"/>
                                        <p:tgtEl>
                                          <p:spTgt spid="6"/>
                                        </p:tgtEl>
                                      </p:cBhvr>
                                    </p:animEffect>
                                  </p:childTnLst>
                                </p:cTn>
                              </p:par>
                              <p:par>
                                <p:cTn id="8" presetID="13"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plus(in)">
                                      <p:cBhvr>
                                        <p:cTn id="10" dur="2000"/>
                                        <p:tgtEl>
                                          <p:spTgt spid="13"/>
                                        </p:tgtEl>
                                      </p:cBhvr>
                                    </p:animEffect>
                                  </p:childTnLst>
                                </p:cTn>
                              </p:par>
                              <p:par>
                                <p:cTn id="11" presetID="13" presetClass="entr" presetSubtype="16"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plus(in)">
                                      <p:cBhvr>
                                        <p:cTn id="13" dur="2000"/>
                                        <p:tgtEl>
                                          <p:spTgt spid="87"/>
                                        </p:tgtEl>
                                      </p:cBhvr>
                                    </p:animEffect>
                                  </p:childTnLst>
                                </p:cTn>
                              </p:par>
                              <p:par>
                                <p:cTn id="14" presetID="13" presetClass="entr" presetSubtype="16"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plus(in)">
                                      <p:cBhvr>
                                        <p:cTn id="16" dur="2000"/>
                                        <p:tgtEl>
                                          <p:spTgt spid="16"/>
                                        </p:tgtEl>
                                      </p:cBhvr>
                                    </p:animEffect>
                                  </p:childTnLst>
                                </p:cTn>
                              </p:par>
                              <p:par>
                                <p:cTn id="17" presetID="13" presetClass="entr" presetSubtype="16"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plus(in)">
                                      <p:cBhvr>
                                        <p:cTn id="19" dur="2000"/>
                                        <p:tgtEl>
                                          <p:spTgt spid="2"/>
                                        </p:tgtEl>
                                      </p:cBhvr>
                                    </p:animEffect>
                                  </p:childTnLst>
                                </p:cTn>
                              </p:par>
                              <p:par>
                                <p:cTn id="20" presetID="13" presetClass="entr" presetSubtype="16"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plus(in)">
                                      <p:cBhvr>
                                        <p:cTn id="22" dur="2000"/>
                                        <p:tgtEl>
                                          <p:spTgt spid="3"/>
                                        </p:tgtEl>
                                      </p:cBhvr>
                                    </p:animEffect>
                                  </p:childTnLst>
                                </p:cTn>
                              </p:par>
                              <p:par>
                                <p:cTn id="23" presetID="13" presetClass="entr" presetSubtype="16"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plus(in)">
                                      <p:cBhvr>
                                        <p:cTn id="25" dur="2000"/>
                                        <p:tgtEl>
                                          <p:spTgt spid="18"/>
                                        </p:tgtEl>
                                      </p:cBhvr>
                                    </p:animEffect>
                                  </p:childTnLst>
                                </p:cTn>
                              </p:par>
                              <p:par>
                                <p:cTn id="26" presetID="13" presetClass="entr" presetSubtype="16"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plus(in)">
                                      <p:cBhvr>
                                        <p:cTn id="28" dur="2000"/>
                                        <p:tgtEl>
                                          <p:spTgt spid="4"/>
                                        </p:tgtEl>
                                      </p:cBhvr>
                                    </p:animEffect>
                                  </p:childTnLst>
                                </p:cTn>
                              </p:par>
                              <p:par>
                                <p:cTn id="29" presetID="13" presetClass="entr" presetSubtype="16"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plus(in)">
                                      <p:cBhvr>
                                        <p:cTn id="31" dur="2000"/>
                                        <p:tgtEl>
                                          <p:spTgt spid="21"/>
                                        </p:tgtEl>
                                      </p:cBhvr>
                                    </p:animEffect>
                                  </p:childTnLst>
                                </p:cTn>
                              </p:par>
                              <p:par>
                                <p:cTn id="32" presetID="13" presetClass="entr" presetSubtype="16"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plus(in)">
                                      <p:cBhvr>
                                        <p:cTn id="34" dur="2000"/>
                                        <p:tgtEl>
                                          <p:spTgt spid="23"/>
                                        </p:tgtEl>
                                      </p:cBhvr>
                                    </p:animEffect>
                                  </p:childTnLst>
                                </p:cTn>
                              </p:par>
                              <p:par>
                                <p:cTn id="35" presetID="13" presetClass="entr" presetSubtype="16"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plus(in)">
                                      <p:cBhvr>
                                        <p:cTn id="37" dur="2000"/>
                                        <p:tgtEl>
                                          <p:spTgt spid="25"/>
                                        </p:tgtEl>
                                      </p:cBhvr>
                                    </p:animEffect>
                                  </p:childTnLst>
                                </p:cTn>
                              </p:par>
                              <p:par>
                                <p:cTn id="38" presetID="13" presetClass="entr" presetSubtype="16"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plus(in)">
                                      <p:cBhvr>
                                        <p:cTn id="40" dur="2000"/>
                                        <p:tgtEl>
                                          <p:spTgt spid="26"/>
                                        </p:tgtEl>
                                      </p:cBhvr>
                                    </p:animEffect>
                                  </p:childTnLst>
                                </p:cTn>
                              </p:par>
                              <p:par>
                                <p:cTn id="41" presetID="13" presetClass="entr" presetSubtype="16"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plus(in)">
                                      <p:cBhvr>
                                        <p:cTn id="43" dur="2000"/>
                                        <p:tgtEl>
                                          <p:spTgt spid="33"/>
                                        </p:tgtEl>
                                      </p:cBhvr>
                                    </p:animEffect>
                                  </p:childTnLst>
                                </p:cTn>
                              </p:par>
                              <p:par>
                                <p:cTn id="44" presetID="13" presetClass="entr" presetSubtype="16"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plus(in)">
                                      <p:cBhvr>
                                        <p:cTn id="46" dur="2000"/>
                                        <p:tgtEl>
                                          <p:spTgt spid="20"/>
                                        </p:tgtEl>
                                      </p:cBhvr>
                                    </p:animEffect>
                                  </p:childTnLst>
                                </p:cTn>
                              </p:par>
                              <p:par>
                                <p:cTn id="47" presetID="13" presetClass="entr" presetSubtype="16"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plus(in)">
                                      <p:cBhvr>
                                        <p:cTn id="49" dur="2000"/>
                                        <p:tgtEl>
                                          <p:spTgt spid="22"/>
                                        </p:tgtEl>
                                      </p:cBhvr>
                                    </p:animEffect>
                                  </p:childTnLst>
                                </p:cTn>
                              </p:par>
                              <p:par>
                                <p:cTn id="50" presetID="13" presetClass="entr" presetSubtype="16"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plus(in)">
                                      <p:cBhvr>
                                        <p:cTn id="52" dur="2000"/>
                                        <p:tgtEl>
                                          <p:spTgt spid="24"/>
                                        </p:tgtEl>
                                      </p:cBhvr>
                                    </p:animEffect>
                                  </p:childTnLst>
                                </p:cTn>
                              </p:par>
                              <p:par>
                                <p:cTn id="53" presetID="13" presetClass="entr" presetSubtype="16"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plus(in)">
                                      <p:cBhvr>
                                        <p:cTn id="55" dur="2000"/>
                                        <p:tgtEl>
                                          <p:spTgt spid="34"/>
                                        </p:tgtEl>
                                      </p:cBhvr>
                                    </p:animEffect>
                                  </p:childTnLst>
                                </p:cTn>
                              </p:par>
                              <p:par>
                                <p:cTn id="56" presetID="13" presetClass="entr" presetSubtype="16"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plus(in)">
                                      <p:cBhvr>
                                        <p:cTn id="58" dur="2000"/>
                                        <p:tgtEl>
                                          <p:spTgt spid="46"/>
                                        </p:tgtEl>
                                      </p:cBhvr>
                                    </p:animEffect>
                                  </p:childTnLst>
                                </p:cTn>
                              </p:par>
                              <p:par>
                                <p:cTn id="59" presetID="13" presetClass="entr" presetSubtype="16"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plus(in)">
                                      <p:cBhvr>
                                        <p:cTn id="61" dur="2000"/>
                                        <p:tgtEl>
                                          <p:spTgt spid="12"/>
                                        </p:tgtEl>
                                      </p:cBhvr>
                                    </p:animEffect>
                                  </p:childTnLst>
                                </p:cTn>
                              </p:par>
                              <p:par>
                                <p:cTn id="62" presetID="13" presetClass="entr" presetSubtype="16"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plus(in)">
                                      <p:cBhvr>
                                        <p:cTn id="64" dur="2000"/>
                                        <p:tgtEl>
                                          <p:spTgt spid="19"/>
                                        </p:tgtEl>
                                      </p:cBhvr>
                                    </p:animEffect>
                                  </p:childTnLst>
                                </p:cTn>
                              </p:par>
                              <p:par>
                                <p:cTn id="65" presetID="13" presetClass="entr" presetSubtype="16"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plus(in)">
                                      <p:cBhvr>
                                        <p:cTn id="67" dur="2000"/>
                                        <p:tgtEl>
                                          <p:spTgt spid="32"/>
                                        </p:tgtEl>
                                      </p:cBhvr>
                                    </p:animEffect>
                                  </p:childTnLst>
                                </p:cTn>
                              </p:par>
                              <p:par>
                                <p:cTn id="68" presetID="13" presetClass="entr" presetSubtype="16"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plus(in)">
                                      <p:cBhvr>
                                        <p:cTn id="70" dur="2000"/>
                                        <p:tgtEl>
                                          <p:spTgt spid="43"/>
                                        </p:tgtEl>
                                      </p:cBhvr>
                                    </p:animEffect>
                                  </p:childTnLst>
                                </p:cTn>
                              </p:par>
                              <p:par>
                                <p:cTn id="71" presetID="13" presetClass="entr" presetSubtype="16" fill="hold" grpId="0" nodeType="withEffect">
                                  <p:stCondLst>
                                    <p:cond delay="0"/>
                                  </p:stCondLst>
                                  <p:childTnLst>
                                    <p:set>
                                      <p:cBhvr>
                                        <p:cTn id="72" dur="1" fill="hold">
                                          <p:stCondLst>
                                            <p:cond delay="0"/>
                                          </p:stCondLst>
                                        </p:cTn>
                                        <p:tgtEl>
                                          <p:spTgt spid="12313"/>
                                        </p:tgtEl>
                                        <p:attrNameLst>
                                          <p:attrName>style.visibility</p:attrName>
                                        </p:attrNameLst>
                                      </p:cBhvr>
                                      <p:to>
                                        <p:strVal val="visible"/>
                                      </p:to>
                                    </p:set>
                                    <p:animEffect transition="in" filter="plus(in)">
                                      <p:cBhvr>
                                        <p:cTn id="73" dur="2000"/>
                                        <p:tgtEl>
                                          <p:spTgt spid="12313"/>
                                        </p:tgtEl>
                                      </p:cBhvr>
                                    </p:animEffect>
                                  </p:childTnLst>
                                </p:cTn>
                              </p:par>
                              <p:par>
                                <p:cTn id="74" presetID="13" presetClass="entr" presetSubtype="16" fill="hold" grpId="0" nodeType="withEffect">
                                  <p:stCondLst>
                                    <p:cond delay="0"/>
                                  </p:stCondLst>
                                  <p:childTnLst>
                                    <p:set>
                                      <p:cBhvr>
                                        <p:cTn id="75" dur="1" fill="hold">
                                          <p:stCondLst>
                                            <p:cond delay="0"/>
                                          </p:stCondLst>
                                        </p:cTn>
                                        <p:tgtEl>
                                          <p:spTgt spid="12314"/>
                                        </p:tgtEl>
                                        <p:attrNameLst>
                                          <p:attrName>style.visibility</p:attrName>
                                        </p:attrNameLst>
                                      </p:cBhvr>
                                      <p:to>
                                        <p:strVal val="visible"/>
                                      </p:to>
                                    </p:set>
                                    <p:animEffect transition="in" filter="plus(in)">
                                      <p:cBhvr>
                                        <p:cTn id="76" dur="2000"/>
                                        <p:tgtEl>
                                          <p:spTgt spid="12314"/>
                                        </p:tgtEl>
                                      </p:cBhvr>
                                    </p:animEffect>
                                  </p:childTnLst>
                                </p:cTn>
                              </p:par>
                              <p:par>
                                <p:cTn id="77" presetID="13" presetClass="entr" presetSubtype="16" fill="hold" nodeType="withEffect">
                                  <p:stCondLst>
                                    <p:cond delay="0"/>
                                  </p:stCondLst>
                                  <p:childTnLst>
                                    <p:set>
                                      <p:cBhvr>
                                        <p:cTn id="78" dur="1" fill="hold">
                                          <p:stCondLst>
                                            <p:cond delay="0"/>
                                          </p:stCondLst>
                                        </p:cTn>
                                        <p:tgtEl>
                                          <p:spTgt spid="137233"/>
                                        </p:tgtEl>
                                        <p:attrNameLst>
                                          <p:attrName>style.visibility</p:attrName>
                                        </p:attrNameLst>
                                      </p:cBhvr>
                                      <p:to>
                                        <p:strVal val="visible"/>
                                      </p:to>
                                    </p:set>
                                    <p:animEffect transition="in" filter="plus(in)">
                                      <p:cBhvr>
                                        <p:cTn id="79" dur="2000"/>
                                        <p:tgtEl>
                                          <p:spTgt spid="137233"/>
                                        </p:tgtEl>
                                      </p:cBhvr>
                                    </p:animEffect>
                                  </p:childTnLst>
                                </p:cTn>
                              </p:par>
                              <p:par>
                                <p:cTn id="80" presetID="13" presetClass="entr" presetSubtype="16" fill="hold" grpId="0" nodeType="with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plus(in)">
                                      <p:cBhvr>
                                        <p:cTn id="82" dur="2000"/>
                                        <p:tgtEl>
                                          <p:spTgt spid="48"/>
                                        </p:tgtEl>
                                      </p:cBhvr>
                                    </p:animEffect>
                                  </p:childTnLst>
                                </p:cTn>
                              </p:par>
                              <p:par>
                                <p:cTn id="83" presetID="13" presetClass="entr" presetSubtype="16" fill="hold" grpId="0" nodeType="withEffect">
                                  <p:stCondLst>
                                    <p:cond delay="0"/>
                                  </p:stCondLst>
                                  <p:childTnLst>
                                    <p:set>
                                      <p:cBhvr>
                                        <p:cTn id="84" dur="1" fill="hold">
                                          <p:stCondLst>
                                            <p:cond delay="0"/>
                                          </p:stCondLst>
                                        </p:cTn>
                                        <p:tgtEl>
                                          <p:spTgt spid="14348"/>
                                        </p:tgtEl>
                                        <p:attrNameLst>
                                          <p:attrName>style.visibility</p:attrName>
                                        </p:attrNameLst>
                                      </p:cBhvr>
                                      <p:to>
                                        <p:strVal val="visible"/>
                                      </p:to>
                                    </p:set>
                                    <p:animEffect transition="in" filter="plus(in)">
                                      <p:cBhvr>
                                        <p:cTn id="85" dur="2000"/>
                                        <p:tgtEl>
                                          <p:spTgt spid="14348"/>
                                        </p:tgtEl>
                                      </p:cBhvr>
                                    </p:animEffect>
                                  </p:childTnLst>
                                </p:cTn>
                              </p:par>
                              <p:par>
                                <p:cTn id="86" presetID="13" presetClass="entr" presetSubtype="16" fill="hold" grpId="0" nodeType="withEffect">
                                  <p:stCondLst>
                                    <p:cond delay="0"/>
                                  </p:stCondLst>
                                  <p:childTnLst>
                                    <p:set>
                                      <p:cBhvr>
                                        <p:cTn id="87" dur="1" fill="hold">
                                          <p:stCondLst>
                                            <p:cond delay="0"/>
                                          </p:stCondLst>
                                        </p:cTn>
                                        <p:tgtEl>
                                          <p:spTgt spid="14349"/>
                                        </p:tgtEl>
                                        <p:attrNameLst>
                                          <p:attrName>style.visibility</p:attrName>
                                        </p:attrNameLst>
                                      </p:cBhvr>
                                      <p:to>
                                        <p:strVal val="visible"/>
                                      </p:to>
                                    </p:set>
                                    <p:animEffect transition="in" filter="plus(in)">
                                      <p:cBhvr>
                                        <p:cTn id="88" dur="2000"/>
                                        <p:tgtEl>
                                          <p:spTgt spid="14349"/>
                                        </p:tgtEl>
                                      </p:cBhvr>
                                    </p:animEffect>
                                  </p:childTnLst>
                                </p:cTn>
                              </p:par>
                              <p:par>
                                <p:cTn id="89" presetID="13" presetClass="entr" presetSubtype="16" fill="hold" grpId="0" nodeType="withEffect">
                                  <p:stCondLst>
                                    <p:cond delay="0"/>
                                  </p:stCondLst>
                                  <p:childTnLst>
                                    <p:set>
                                      <p:cBhvr>
                                        <p:cTn id="90" dur="1" fill="hold">
                                          <p:stCondLst>
                                            <p:cond delay="0"/>
                                          </p:stCondLst>
                                        </p:cTn>
                                        <p:tgtEl>
                                          <p:spTgt spid="14363"/>
                                        </p:tgtEl>
                                        <p:attrNameLst>
                                          <p:attrName>style.visibility</p:attrName>
                                        </p:attrNameLst>
                                      </p:cBhvr>
                                      <p:to>
                                        <p:strVal val="visible"/>
                                      </p:to>
                                    </p:set>
                                    <p:animEffect transition="in" filter="plus(in)">
                                      <p:cBhvr>
                                        <p:cTn id="91" dur="2000"/>
                                        <p:tgtEl>
                                          <p:spTgt spid="14363"/>
                                        </p:tgtEl>
                                      </p:cBhvr>
                                    </p:animEffect>
                                  </p:childTnLst>
                                </p:cTn>
                              </p:par>
                              <p:par>
                                <p:cTn id="92" presetID="13" presetClass="entr" presetSubtype="16" fill="hold" grpId="0"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plus(in)">
                                      <p:cBhvr>
                                        <p:cTn id="94" dur="2000"/>
                                        <p:tgtEl>
                                          <p:spTgt spid="49"/>
                                        </p:tgtEl>
                                      </p:cBhvr>
                                    </p:animEffect>
                                  </p:childTnLst>
                                </p:cTn>
                              </p:par>
                              <p:par>
                                <p:cTn id="95" presetID="13" presetClass="entr" presetSubtype="16"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plus(in)">
                                      <p:cBhvr>
                                        <p:cTn id="97"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13" grpId="0" bldLvl="0" animBg="1"/>
      <p:bldP spid="13" grpId="1" animBg="1"/>
      <p:bldP spid="87" grpId="0" bldLvl="0" animBg="1"/>
      <p:bldP spid="87" grpId="1" animBg="1"/>
      <p:bldP spid="21" grpId="0" bldLvl="0" animBg="1"/>
      <p:bldP spid="21" grpId="1" animBg="1"/>
      <p:bldP spid="23" grpId="0" bldLvl="0" animBg="1"/>
      <p:bldP spid="23" grpId="1" animBg="1"/>
      <p:bldP spid="25" grpId="0" bldLvl="0" animBg="1"/>
      <p:bldP spid="25" grpId="1" animBg="1"/>
      <p:bldP spid="33" grpId="0" bldLvl="0" animBg="1"/>
      <p:bldP spid="33" grpId="1" animBg="1"/>
      <p:bldP spid="20" grpId="0" bldLvl="0" animBg="1"/>
      <p:bldP spid="20" grpId="1" animBg="1"/>
      <p:bldP spid="22" grpId="0" bldLvl="0" animBg="1"/>
      <p:bldP spid="22" grpId="1" animBg="1"/>
      <p:bldP spid="24" grpId="0" bldLvl="0" animBg="1"/>
      <p:bldP spid="24" grpId="1" animBg="1"/>
      <p:bldP spid="34" grpId="0" bldLvl="0" animBg="1"/>
      <p:bldP spid="34" grpId="1" animBg="1"/>
      <p:bldP spid="46" grpId="0" bldLvl="0" animBg="1"/>
      <p:bldP spid="46" grpId="1" animBg="1"/>
      <p:bldP spid="12" grpId="0" bldLvl="0" animBg="1"/>
      <p:bldP spid="12" grpId="1" animBg="1"/>
      <p:bldP spid="19" grpId="0" bldLvl="0" animBg="1"/>
      <p:bldP spid="19" grpId="1" animBg="1"/>
      <p:bldP spid="32" grpId="0" bldLvl="0" animBg="1"/>
      <p:bldP spid="32" grpId="1" animBg="1"/>
      <p:bldP spid="43" grpId="0" bldLvl="0" animBg="1"/>
      <p:bldP spid="43" grpId="1" animBg="1"/>
      <p:bldP spid="12313" grpId="0" bldLvl="0" animBg="1"/>
      <p:bldP spid="12313" grpId="1" animBg="1"/>
      <p:bldP spid="12314" grpId="0" bldLvl="0" animBg="1"/>
      <p:bldP spid="12314" grpId="1" animBg="1"/>
      <p:bldP spid="48" grpId="0" bldLvl="0" animBg="1"/>
      <p:bldP spid="48" grpId="1" animBg="1"/>
      <p:bldP spid="14348" grpId="0" bldLvl="0" animBg="1"/>
      <p:bldP spid="14348" grpId="1" animBg="1"/>
      <p:bldP spid="14349" grpId="0" bldLvl="0" animBg="1"/>
      <p:bldP spid="14349" grpId="1" animBg="1"/>
      <p:bldP spid="14363" grpId="0" bldLvl="0" animBg="1"/>
      <p:bldP spid="14363" grpId="1" animBg="1"/>
      <p:bldP spid="49" grpId="0" bldLvl="0" animBg="1"/>
      <p:bldP spid="49" grpId="1" animBg="1"/>
      <p:bldP spid="35" grpId="0"/>
      <p:bldP spid="35"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bwMode="auto">
          <a:xfrm>
            <a:off x="-37465" y="2130425"/>
            <a:ext cx="12229465" cy="3241675"/>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13" name="Freeform 13"/>
          <p:cNvSpPr/>
          <p:nvPr/>
        </p:nvSpPr>
        <p:spPr bwMode="auto">
          <a:xfrm rot="900000">
            <a:off x="7484745" y="3329940"/>
            <a:ext cx="1355090" cy="75501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87" name="Freeform 13"/>
          <p:cNvSpPr/>
          <p:nvPr/>
        </p:nvSpPr>
        <p:spPr bwMode="auto">
          <a:xfrm rot="4830657">
            <a:off x="6960448" y="2742215"/>
            <a:ext cx="1374541" cy="461921"/>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grpSp>
        <p:nvGrpSpPr>
          <p:cNvPr id="16" name="Group 15"/>
          <p:cNvGrpSpPr/>
          <p:nvPr/>
        </p:nvGrpSpPr>
        <p:grpSpPr>
          <a:xfrm>
            <a:off x="7064976" y="3422749"/>
            <a:ext cx="623064" cy="623064"/>
            <a:chOff x="6590322" y="2740893"/>
            <a:chExt cx="467298" cy="467298"/>
          </a:xfrm>
        </p:grpSpPr>
        <p:sp>
          <p:nvSpPr>
            <p:cNvPr id="11" name="Freeform 11"/>
            <p:cNvSpPr/>
            <p:nvPr/>
          </p:nvSpPr>
          <p:spPr bwMode="auto">
            <a:xfrm>
              <a:off x="6590322" y="2740893"/>
              <a:ext cx="467298" cy="467298"/>
            </a:xfrm>
            <a:custGeom>
              <a:avLst/>
              <a:gdLst>
                <a:gd name="T0" fmla="*/ 103 w 204"/>
                <a:gd name="T1" fmla="*/ 0 h 204"/>
                <a:gd name="T2" fmla="*/ 130 w 204"/>
                <a:gd name="T3" fmla="*/ 3 h 204"/>
                <a:gd name="T4" fmla="*/ 153 w 204"/>
                <a:gd name="T5" fmla="*/ 13 h 204"/>
                <a:gd name="T6" fmla="*/ 174 w 204"/>
                <a:gd name="T7" fmla="*/ 30 h 204"/>
                <a:gd name="T8" fmla="*/ 191 w 204"/>
                <a:gd name="T9" fmla="*/ 51 h 204"/>
                <a:gd name="T10" fmla="*/ 201 w 204"/>
                <a:gd name="T11" fmla="*/ 74 h 204"/>
                <a:gd name="T12" fmla="*/ 204 w 204"/>
                <a:gd name="T13" fmla="*/ 101 h 204"/>
                <a:gd name="T14" fmla="*/ 201 w 204"/>
                <a:gd name="T15" fmla="*/ 128 h 204"/>
                <a:gd name="T16" fmla="*/ 191 w 204"/>
                <a:gd name="T17" fmla="*/ 153 h 204"/>
                <a:gd name="T18" fmla="*/ 174 w 204"/>
                <a:gd name="T19" fmla="*/ 174 h 204"/>
                <a:gd name="T20" fmla="*/ 153 w 204"/>
                <a:gd name="T21" fmla="*/ 189 h 204"/>
                <a:gd name="T22" fmla="*/ 130 w 204"/>
                <a:gd name="T23" fmla="*/ 199 h 204"/>
                <a:gd name="T24" fmla="*/ 103 w 204"/>
                <a:gd name="T25" fmla="*/ 204 h 204"/>
                <a:gd name="T26" fmla="*/ 76 w 204"/>
                <a:gd name="T27" fmla="*/ 199 h 204"/>
                <a:gd name="T28" fmla="*/ 51 w 204"/>
                <a:gd name="T29" fmla="*/ 189 h 204"/>
                <a:gd name="T30" fmla="*/ 30 w 204"/>
                <a:gd name="T31" fmla="*/ 174 h 204"/>
                <a:gd name="T32" fmla="*/ 15 w 204"/>
                <a:gd name="T33" fmla="*/ 153 h 204"/>
                <a:gd name="T34" fmla="*/ 5 w 204"/>
                <a:gd name="T35" fmla="*/ 128 h 204"/>
                <a:gd name="T36" fmla="*/ 0 w 204"/>
                <a:gd name="T37" fmla="*/ 101 h 204"/>
                <a:gd name="T38" fmla="*/ 5 w 204"/>
                <a:gd name="T39" fmla="*/ 74 h 204"/>
                <a:gd name="T40" fmla="*/ 15 w 204"/>
                <a:gd name="T41" fmla="*/ 51 h 204"/>
                <a:gd name="T42" fmla="*/ 30 w 204"/>
                <a:gd name="T43" fmla="*/ 30 h 204"/>
                <a:gd name="T44" fmla="*/ 51 w 204"/>
                <a:gd name="T45" fmla="*/ 13 h 204"/>
                <a:gd name="T46" fmla="*/ 76 w 204"/>
                <a:gd name="T47" fmla="*/ 3 h 204"/>
                <a:gd name="T48" fmla="*/ 103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5" name="Freeform 6"/>
            <p:cNvSpPr>
              <a:spLocks noEditPoints="1"/>
            </p:cNvSpPr>
            <p:nvPr/>
          </p:nvSpPr>
          <p:spPr bwMode="auto">
            <a:xfrm>
              <a:off x="6661500" y="2865381"/>
              <a:ext cx="318518" cy="211972"/>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bg1"/>
            </a:solidFill>
            <a:ln>
              <a:noFill/>
            </a:ln>
          </p:spPr>
          <p:txBody>
            <a:bodyPr vert="horz" wrap="square" lIns="121920" tIns="60960" rIns="121920" bIns="60960" numCol="1" anchor="t" anchorCtr="0" compatLnSpc="1"/>
            <a:lstStyle/>
            <a:p>
              <a:endParaRPr lang="en-US" sz="2400"/>
            </a:p>
          </p:txBody>
        </p:sp>
      </p:grpSp>
      <p:grpSp>
        <p:nvGrpSpPr>
          <p:cNvPr id="2" name="Group 1"/>
          <p:cNvGrpSpPr/>
          <p:nvPr/>
        </p:nvGrpSpPr>
        <p:grpSpPr>
          <a:xfrm>
            <a:off x="1525583" y="2257251"/>
            <a:ext cx="620009" cy="623064"/>
            <a:chOff x="1066082" y="1818668"/>
            <a:chExt cx="465007" cy="467298"/>
          </a:xfrm>
        </p:grpSpPr>
        <p:sp>
          <p:nvSpPr>
            <p:cNvPr id="7" name="Freeform 7"/>
            <p:cNvSpPr/>
            <p:nvPr/>
          </p:nvSpPr>
          <p:spPr bwMode="auto">
            <a:xfrm>
              <a:off x="1066082" y="1818668"/>
              <a:ext cx="465007" cy="467298"/>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14" name="Freeform 7"/>
            <p:cNvSpPr>
              <a:spLocks noEditPoints="1"/>
            </p:cNvSpPr>
            <p:nvPr/>
          </p:nvSpPr>
          <p:spPr bwMode="auto">
            <a:xfrm>
              <a:off x="1145360" y="1919614"/>
              <a:ext cx="299574" cy="277578"/>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p:spPr>
          <p:txBody>
            <a:bodyPr vert="horz" wrap="square" lIns="121920" tIns="60960" rIns="121920" bIns="60960" numCol="1" anchor="t" anchorCtr="0" compatLnSpc="1"/>
            <a:lstStyle/>
            <a:p>
              <a:endParaRPr lang="en-US" sz="2400"/>
            </a:p>
          </p:txBody>
        </p:sp>
      </p:grpSp>
      <p:grpSp>
        <p:nvGrpSpPr>
          <p:cNvPr id="3" name="Group 2"/>
          <p:cNvGrpSpPr/>
          <p:nvPr/>
        </p:nvGrpSpPr>
        <p:grpSpPr>
          <a:xfrm>
            <a:off x="10677161" y="1863912"/>
            <a:ext cx="620009" cy="620009"/>
            <a:chOff x="3635896" y="1825130"/>
            <a:chExt cx="465007" cy="465007"/>
          </a:xfrm>
        </p:grpSpPr>
        <p:sp>
          <p:nvSpPr>
            <p:cNvPr id="8" name="Freeform 8"/>
            <p:cNvSpPr/>
            <p:nvPr/>
          </p:nvSpPr>
          <p:spPr bwMode="auto">
            <a:xfrm>
              <a:off x="3635896" y="1825130"/>
              <a:ext cx="465007" cy="465007"/>
            </a:xfrm>
            <a:custGeom>
              <a:avLst/>
              <a:gdLst>
                <a:gd name="T0" fmla="*/ 101 w 203"/>
                <a:gd name="T1" fmla="*/ 0 h 203"/>
                <a:gd name="T2" fmla="*/ 129 w 203"/>
                <a:gd name="T3" fmla="*/ 2 h 203"/>
                <a:gd name="T4" fmla="*/ 153 w 203"/>
                <a:gd name="T5" fmla="*/ 13 h 203"/>
                <a:gd name="T6" fmla="*/ 173 w 203"/>
                <a:gd name="T7" fmla="*/ 29 h 203"/>
                <a:gd name="T8" fmla="*/ 190 w 203"/>
                <a:gd name="T9" fmla="*/ 50 h 203"/>
                <a:gd name="T10" fmla="*/ 200 w 203"/>
                <a:gd name="T11" fmla="*/ 74 h 203"/>
                <a:gd name="T12" fmla="*/ 203 w 203"/>
                <a:gd name="T13" fmla="*/ 101 h 203"/>
                <a:gd name="T14" fmla="*/ 200 w 203"/>
                <a:gd name="T15" fmla="*/ 129 h 203"/>
                <a:gd name="T16" fmla="*/ 190 w 203"/>
                <a:gd name="T17" fmla="*/ 153 h 203"/>
                <a:gd name="T18" fmla="*/ 173 w 203"/>
                <a:gd name="T19" fmla="*/ 174 h 203"/>
                <a:gd name="T20" fmla="*/ 153 w 203"/>
                <a:gd name="T21" fmla="*/ 190 h 203"/>
                <a:gd name="T22" fmla="*/ 129 w 203"/>
                <a:gd name="T23" fmla="*/ 200 h 203"/>
                <a:gd name="T24" fmla="*/ 101 w 203"/>
                <a:gd name="T25" fmla="*/ 203 h 203"/>
                <a:gd name="T26" fmla="*/ 74 w 203"/>
                <a:gd name="T27" fmla="*/ 200 h 203"/>
                <a:gd name="T28" fmla="*/ 50 w 203"/>
                <a:gd name="T29" fmla="*/ 190 h 203"/>
                <a:gd name="T30" fmla="*/ 29 w 203"/>
                <a:gd name="T31" fmla="*/ 174 h 203"/>
                <a:gd name="T32" fmla="*/ 13 w 203"/>
                <a:gd name="T33" fmla="*/ 153 h 203"/>
                <a:gd name="T34" fmla="*/ 3 w 203"/>
                <a:gd name="T35" fmla="*/ 129 h 203"/>
                <a:gd name="T36" fmla="*/ 0 w 203"/>
                <a:gd name="T37" fmla="*/ 101 h 203"/>
                <a:gd name="T38" fmla="*/ 3 w 203"/>
                <a:gd name="T39" fmla="*/ 74 h 203"/>
                <a:gd name="T40" fmla="*/ 13 w 203"/>
                <a:gd name="T41" fmla="*/ 50 h 203"/>
                <a:gd name="T42" fmla="*/ 29 w 203"/>
                <a:gd name="T43" fmla="*/ 29 h 203"/>
                <a:gd name="T44" fmla="*/ 50 w 203"/>
                <a:gd name="T45" fmla="*/ 13 h 203"/>
                <a:gd name="T46" fmla="*/ 74 w 203"/>
                <a:gd name="T47" fmla="*/ 2 h 203"/>
                <a:gd name="T48" fmla="*/ 101 w 203"/>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15" name="Freeform 8"/>
            <p:cNvSpPr>
              <a:spLocks noEditPoints="1"/>
            </p:cNvSpPr>
            <p:nvPr/>
          </p:nvSpPr>
          <p:spPr bwMode="auto">
            <a:xfrm>
              <a:off x="3788568" y="1901620"/>
              <a:ext cx="201914"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p:spPr>
          <p:txBody>
            <a:bodyPr vert="horz" wrap="square" lIns="121920" tIns="60960" rIns="121920" bIns="60960" numCol="1" anchor="t" anchorCtr="0" compatLnSpc="1"/>
            <a:lstStyle/>
            <a:p>
              <a:endParaRPr lang="en-US" sz="2400"/>
            </a:p>
          </p:txBody>
        </p:sp>
      </p:grpSp>
      <p:grpSp>
        <p:nvGrpSpPr>
          <p:cNvPr id="18" name="Group 17"/>
          <p:cNvGrpSpPr/>
          <p:nvPr/>
        </p:nvGrpSpPr>
        <p:grpSpPr>
          <a:xfrm>
            <a:off x="8564012" y="2360705"/>
            <a:ext cx="623064" cy="620009"/>
            <a:chOff x="6365383" y="987574"/>
            <a:chExt cx="467298" cy="465007"/>
          </a:xfrm>
        </p:grpSpPr>
        <p:sp>
          <p:nvSpPr>
            <p:cNvPr id="10" name="Freeform 10"/>
            <p:cNvSpPr/>
            <p:nvPr/>
          </p:nvSpPr>
          <p:spPr bwMode="auto">
            <a:xfrm>
              <a:off x="6365383" y="987574"/>
              <a:ext cx="467298" cy="465007"/>
            </a:xfrm>
            <a:custGeom>
              <a:avLst/>
              <a:gdLst>
                <a:gd name="T0" fmla="*/ 101 w 204"/>
                <a:gd name="T1" fmla="*/ 0 h 203"/>
                <a:gd name="T2" fmla="*/ 130 w 204"/>
                <a:gd name="T3" fmla="*/ 3 h 203"/>
                <a:gd name="T4" fmla="*/ 153 w 204"/>
                <a:gd name="T5" fmla="*/ 13 h 203"/>
                <a:gd name="T6" fmla="*/ 174 w 204"/>
                <a:gd name="T7" fmla="*/ 29 h 203"/>
                <a:gd name="T8" fmla="*/ 191 w 204"/>
                <a:gd name="T9" fmla="*/ 50 h 203"/>
                <a:gd name="T10" fmla="*/ 201 w 204"/>
                <a:gd name="T11" fmla="*/ 74 h 203"/>
                <a:gd name="T12" fmla="*/ 204 w 204"/>
                <a:gd name="T13" fmla="*/ 102 h 203"/>
                <a:gd name="T14" fmla="*/ 201 w 204"/>
                <a:gd name="T15" fmla="*/ 129 h 203"/>
                <a:gd name="T16" fmla="*/ 191 w 204"/>
                <a:gd name="T17" fmla="*/ 153 h 203"/>
                <a:gd name="T18" fmla="*/ 174 w 204"/>
                <a:gd name="T19" fmla="*/ 174 h 203"/>
                <a:gd name="T20" fmla="*/ 153 w 204"/>
                <a:gd name="T21" fmla="*/ 190 h 203"/>
                <a:gd name="T22" fmla="*/ 130 w 204"/>
                <a:gd name="T23" fmla="*/ 200 h 203"/>
                <a:gd name="T24" fmla="*/ 101 w 204"/>
                <a:gd name="T25" fmla="*/ 203 h 203"/>
                <a:gd name="T26" fmla="*/ 75 w 204"/>
                <a:gd name="T27" fmla="*/ 200 h 203"/>
                <a:gd name="T28" fmla="*/ 51 w 204"/>
                <a:gd name="T29" fmla="*/ 190 h 203"/>
                <a:gd name="T30" fmla="*/ 30 w 204"/>
                <a:gd name="T31" fmla="*/ 174 h 203"/>
                <a:gd name="T32" fmla="*/ 14 w 204"/>
                <a:gd name="T33" fmla="*/ 153 h 203"/>
                <a:gd name="T34" fmla="*/ 3 w 204"/>
                <a:gd name="T35" fmla="*/ 129 h 203"/>
                <a:gd name="T36" fmla="*/ 0 w 204"/>
                <a:gd name="T37" fmla="*/ 102 h 203"/>
                <a:gd name="T38" fmla="*/ 3 w 204"/>
                <a:gd name="T39" fmla="*/ 74 h 203"/>
                <a:gd name="T40" fmla="*/ 14 w 204"/>
                <a:gd name="T41" fmla="*/ 50 h 203"/>
                <a:gd name="T42" fmla="*/ 30 w 204"/>
                <a:gd name="T43" fmla="*/ 29 h 203"/>
                <a:gd name="T44" fmla="*/ 51 w 204"/>
                <a:gd name="T45" fmla="*/ 13 h 203"/>
                <a:gd name="T46" fmla="*/ 75 w 204"/>
                <a:gd name="T47" fmla="*/ 3 h 203"/>
                <a:gd name="T48" fmla="*/ 101 w 204"/>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3">
                  <a:moveTo>
                    <a:pt x="101" y="0"/>
                  </a:moveTo>
                  <a:lnTo>
                    <a:pt x="130" y="3"/>
                  </a:lnTo>
                  <a:lnTo>
                    <a:pt x="153" y="13"/>
                  </a:lnTo>
                  <a:lnTo>
                    <a:pt x="174" y="29"/>
                  </a:lnTo>
                  <a:lnTo>
                    <a:pt x="191" y="50"/>
                  </a:lnTo>
                  <a:lnTo>
                    <a:pt x="201" y="74"/>
                  </a:lnTo>
                  <a:lnTo>
                    <a:pt x="204" y="102"/>
                  </a:lnTo>
                  <a:lnTo>
                    <a:pt x="201" y="129"/>
                  </a:lnTo>
                  <a:lnTo>
                    <a:pt x="191" y="153"/>
                  </a:lnTo>
                  <a:lnTo>
                    <a:pt x="174" y="174"/>
                  </a:lnTo>
                  <a:lnTo>
                    <a:pt x="153" y="190"/>
                  </a:lnTo>
                  <a:lnTo>
                    <a:pt x="130" y="200"/>
                  </a:lnTo>
                  <a:lnTo>
                    <a:pt x="101" y="203"/>
                  </a:lnTo>
                  <a:lnTo>
                    <a:pt x="75" y="200"/>
                  </a:lnTo>
                  <a:lnTo>
                    <a:pt x="51" y="190"/>
                  </a:lnTo>
                  <a:lnTo>
                    <a:pt x="30" y="174"/>
                  </a:lnTo>
                  <a:lnTo>
                    <a:pt x="14" y="153"/>
                  </a:lnTo>
                  <a:lnTo>
                    <a:pt x="3" y="129"/>
                  </a:lnTo>
                  <a:lnTo>
                    <a:pt x="0" y="102"/>
                  </a:lnTo>
                  <a:lnTo>
                    <a:pt x="3" y="74"/>
                  </a:lnTo>
                  <a:lnTo>
                    <a:pt x="14" y="50"/>
                  </a:lnTo>
                  <a:lnTo>
                    <a:pt x="30" y="29"/>
                  </a:lnTo>
                  <a:lnTo>
                    <a:pt x="51" y="13"/>
                  </a:lnTo>
                  <a:lnTo>
                    <a:pt x="75" y="3"/>
                  </a:lnTo>
                  <a:lnTo>
                    <a:pt x="101"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30" name="Freeform 9"/>
            <p:cNvSpPr>
              <a:spLocks noEditPoints="1"/>
            </p:cNvSpPr>
            <p:nvPr/>
          </p:nvSpPr>
          <p:spPr bwMode="auto">
            <a:xfrm>
              <a:off x="6458481" y="1121413"/>
              <a:ext cx="263683" cy="197326"/>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p:spPr>
          <p:txBody>
            <a:bodyPr vert="horz" wrap="square" lIns="121920" tIns="60960" rIns="121920" bIns="60960" numCol="1" anchor="t" anchorCtr="0" compatLnSpc="1"/>
            <a:lstStyle/>
            <a:p>
              <a:endParaRPr lang="en-US" sz="2400"/>
            </a:p>
          </p:txBody>
        </p:sp>
      </p:grpSp>
      <p:grpSp>
        <p:nvGrpSpPr>
          <p:cNvPr id="4" name="Group 3"/>
          <p:cNvGrpSpPr/>
          <p:nvPr/>
        </p:nvGrpSpPr>
        <p:grpSpPr>
          <a:xfrm>
            <a:off x="2852844" y="3389073"/>
            <a:ext cx="620009" cy="626119"/>
            <a:chOff x="4770914" y="3090921"/>
            <a:chExt cx="465007" cy="469589"/>
          </a:xfrm>
        </p:grpSpPr>
        <p:sp>
          <p:nvSpPr>
            <p:cNvPr id="9" name="Freeform 9"/>
            <p:cNvSpPr/>
            <p:nvPr/>
          </p:nvSpPr>
          <p:spPr bwMode="auto">
            <a:xfrm>
              <a:off x="4770914" y="3090921"/>
              <a:ext cx="465007" cy="469589"/>
            </a:xfrm>
            <a:custGeom>
              <a:avLst/>
              <a:gdLst>
                <a:gd name="T0" fmla="*/ 102 w 203"/>
                <a:gd name="T1" fmla="*/ 0 h 205"/>
                <a:gd name="T2" fmla="*/ 129 w 203"/>
                <a:gd name="T3" fmla="*/ 4 h 205"/>
                <a:gd name="T4" fmla="*/ 153 w 203"/>
                <a:gd name="T5" fmla="*/ 14 h 205"/>
                <a:gd name="T6" fmla="*/ 174 w 203"/>
                <a:gd name="T7" fmla="*/ 29 h 205"/>
                <a:gd name="T8" fmla="*/ 190 w 203"/>
                <a:gd name="T9" fmla="*/ 50 h 205"/>
                <a:gd name="T10" fmla="*/ 200 w 203"/>
                <a:gd name="T11" fmla="*/ 75 h 205"/>
                <a:gd name="T12" fmla="*/ 203 w 203"/>
                <a:gd name="T13" fmla="*/ 102 h 205"/>
                <a:gd name="T14" fmla="*/ 200 w 203"/>
                <a:gd name="T15" fmla="*/ 129 h 205"/>
                <a:gd name="T16" fmla="*/ 190 w 203"/>
                <a:gd name="T17" fmla="*/ 154 h 205"/>
                <a:gd name="T18" fmla="*/ 174 w 203"/>
                <a:gd name="T19" fmla="*/ 174 h 205"/>
                <a:gd name="T20" fmla="*/ 153 w 203"/>
                <a:gd name="T21" fmla="*/ 190 h 205"/>
                <a:gd name="T22" fmla="*/ 129 w 203"/>
                <a:gd name="T23" fmla="*/ 200 h 205"/>
                <a:gd name="T24" fmla="*/ 102 w 203"/>
                <a:gd name="T25" fmla="*/ 205 h 205"/>
                <a:gd name="T26" fmla="*/ 76 w 203"/>
                <a:gd name="T27" fmla="*/ 200 h 205"/>
                <a:gd name="T28" fmla="*/ 50 w 203"/>
                <a:gd name="T29" fmla="*/ 190 h 205"/>
                <a:gd name="T30" fmla="*/ 29 w 203"/>
                <a:gd name="T31" fmla="*/ 174 h 205"/>
                <a:gd name="T32" fmla="*/ 15 w 203"/>
                <a:gd name="T33" fmla="*/ 154 h 205"/>
                <a:gd name="T34" fmla="*/ 4 w 203"/>
                <a:gd name="T35" fmla="*/ 129 h 205"/>
                <a:gd name="T36" fmla="*/ 0 w 203"/>
                <a:gd name="T37" fmla="*/ 102 h 205"/>
                <a:gd name="T38" fmla="*/ 4 w 203"/>
                <a:gd name="T39" fmla="*/ 75 h 205"/>
                <a:gd name="T40" fmla="*/ 15 w 203"/>
                <a:gd name="T41" fmla="*/ 50 h 205"/>
                <a:gd name="T42" fmla="*/ 29 w 203"/>
                <a:gd name="T43" fmla="*/ 29 h 205"/>
                <a:gd name="T44" fmla="*/ 50 w 203"/>
                <a:gd name="T45" fmla="*/ 14 h 205"/>
                <a:gd name="T46" fmla="*/ 76 w 203"/>
                <a:gd name="T47" fmla="*/ 4 h 205"/>
                <a:gd name="T48" fmla="*/ 102 w 203"/>
                <a:gd name="T4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5">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31" name="Freeform 10"/>
            <p:cNvSpPr>
              <a:spLocks noEditPoints="1"/>
            </p:cNvSpPr>
            <p:nvPr/>
          </p:nvSpPr>
          <p:spPr bwMode="auto">
            <a:xfrm>
              <a:off x="4870438" y="3218381"/>
              <a:ext cx="260899" cy="203797"/>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p:spPr>
          <p:txBody>
            <a:bodyPr vert="horz" wrap="square" lIns="121920" tIns="60960" rIns="121920" bIns="60960" numCol="1" anchor="t" anchorCtr="0" compatLnSpc="1"/>
            <a:lstStyle/>
            <a:p>
              <a:endParaRPr lang="en-US" sz="2400"/>
            </a:p>
          </p:txBody>
        </p:sp>
      </p:grpSp>
      <p:sp>
        <p:nvSpPr>
          <p:cNvPr id="21" name="Freeform 13"/>
          <p:cNvSpPr/>
          <p:nvPr/>
        </p:nvSpPr>
        <p:spPr bwMode="auto">
          <a:xfrm rot="17940000" flipV="1">
            <a:off x="1314450" y="3182620"/>
            <a:ext cx="1287145" cy="53403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23" name="Freeform 13"/>
          <p:cNvSpPr/>
          <p:nvPr/>
        </p:nvSpPr>
        <p:spPr bwMode="auto">
          <a:xfrm rot="5670656">
            <a:off x="5260340" y="4567555"/>
            <a:ext cx="954405" cy="46164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25" name="Freeform 13"/>
          <p:cNvSpPr/>
          <p:nvPr/>
        </p:nvSpPr>
        <p:spPr bwMode="auto">
          <a:xfrm rot="5910658">
            <a:off x="8406765" y="1843405"/>
            <a:ext cx="1421130" cy="447040"/>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grpSp>
        <p:nvGrpSpPr>
          <p:cNvPr id="26" name="Group 18"/>
          <p:cNvGrpSpPr/>
          <p:nvPr/>
        </p:nvGrpSpPr>
        <p:grpSpPr>
          <a:xfrm>
            <a:off x="5026389" y="4967964"/>
            <a:ext cx="623064" cy="623064"/>
            <a:chOff x="7850778" y="1338532"/>
            <a:chExt cx="467298" cy="467298"/>
          </a:xfrm>
        </p:grpSpPr>
        <p:sp>
          <p:nvSpPr>
            <p:cNvPr id="27" name="Freeform 12"/>
            <p:cNvSpPr/>
            <p:nvPr/>
          </p:nvSpPr>
          <p:spPr bwMode="auto">
            <a:xfrm>
              <a:off x="7850778" y="1338532"/>
              <a:ext cx="467298" cy="467298"/>
            </a:xfrm>
            <a:custGeom>
              <a:avLst/>
              <a:gdLst>
                <a:gd name="T0" fmla="*/ 101 w 204"/>
                <a:gd name="T1" fmla="*/ 0 h 204"/>
                <a:gd name="T2" fmla="*/ 129 w 204"/>
                <a:gd name="T3" fmla="*/ 3 h 204"/>
                <a:gd name="T4" fmla="*/ 153 w 204"/>
                <a:gd name="T5" fmla="*/ 13 h 204"/>
                <a:gd name="T6" fmla="*/ 174 w 204"/>
                <a:gd name="T7" fmla="*/ 30 h 204"/>
                <a:gd name="T8" fmla="*/ 190 w 204"/>
                <a:gd name="T9" fmla="*/ 51 h 204"/>
                <a:gd name="T10" fmla="*/ 201 w 204"/>
                <a:gd name="T11" fmla="*/ 74 h 204"/>
                <a:gd name="T12" fmla="*/ 204 w 204"/>
                <a:gd name="T13" fmla="*/ 101 h 204"/>
                <a:gd name="T14" fmla="*/ 201 w 204"/>
                <a:gd name="T15" fmla="*/ 128 h 204"/>
                <a:gd name="T16" fmla="*/ 190 w 204"/>
                <a:gd name="T17" fmla="*/ 153 h 204"/>
                <a:gd name="T18" fmla="*/ 174 w 204"/>
                <a:gd name="T19" fmla="*/ 174 h 204"/>
                <a:gd name="T20" fmla="*/ 153 w 204"/>
                <a:gd name="T21" fmla="*/ 189 h 204"/>
                <a:gd name="T22" fmla="*/ 129 w 204"/>
                <a:gd name="T23" fmla="*/ 199 h 204"/>
                <a:gd name="T24" fmla="*/ 101 w 204"/>
                <a:gd name="T25" fmla="*/ 204 h 204"/>
                <a:gd name="T26" fmla="*/ 74 w 204"/>
                <a:gd name="T27" fmla="*/ 199 h 204"/>
                <a:gd name="T28" fmla="*/ 51 w 204"/>
                <a:gd name="T29" fmla="*/ 189 h 204"/>
                <a:gd name="T30" fmla="*/ 30 w 204"/>
                <a:gd name="T31" fmla="*/ 174 h 204"/>
                <a:gd name="T32" fmla="*/ 13 w 204"/>
                <a:gd name="T33" fmla="*/ 153 h 204"/>
                <a:gd name="T34" fmla="*/ 3 w 204"/>
                <a:gd name="T35" fmla="*/ 128 h 204"/>
                <a:gd name="T36" fmla="*/ 0 w 204"/>
                <a:gd name="T37" fmla="*/ 101 h 204"/>
                <a:gd name="T38" fmla="*/ 3 w 204"/>
                <a:gd name="T39" fmla="*/ 74 h 204"/>
                <a:gd name="T40" fmla="*/ 13 w 204"/>
                <a:gd name="T41" fmla="*/ 51 h 204"/>
                <a:gd name="T42" fmla="*/ 30 w 204"/>
                <a:gd name="T43" fmla="*/ 30 h 204"/>
                <a:gd name="T44" fmla="*/ 51 w 204"/>
                <a:gd name="T45" fmla="*/ 13 h 204"/>
                <a:gd name="T46" fmla="*/ 74 w 204"/>
                <a:gd name="T47" fmla="*/ 3 h 204"/>
                <a:gd name="T48" fmla="*/ 101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1" y="0"/>
                  </a:moveTo>
                  <a:lnTo>
                    <a:pt x="129" y="3"/>
                  </a:lnTo>
                  <a:lnTo>
                    <a:pt x="153" y="13"/>
                  </a:lnTo>
                  <a:lnTo>
                    <a:pt x="174" y="30"/>
                  </a:lnTo>
                  <a:lnTo>
                    <a:pt x="190" y="51"/>
                  </a:lnTo>
                  <a:lnTo>
                    <a:pt x="201" y="74"/>
                  </a:lnTo>
                  <a:lnTo>
                    <a:pt x="204" y="101"/>
                  </a:lnTo>
                  <a:lnTo>
                    <a:pt x="201" y="128"/>
                  </a:lnTo>
                  <a:lnTo>
                    <a:pt x="190" y="153"/>
                  </a:lnTo>
                  <a:lnTo>
                    <a:pt x="174" y="174"/>
                  </a:lnTo>
                  <a:lnTo>
                    <a:pt x="153" y="189"/>
                  </a:lnTo>
                  <a:lnTo>
                    <a:pt x="129" y="199"/>
                  </a:lnTo>
                  <a:lnTo>
                    <a:pt x="101" y="204"/>
                  </a:lnTo>
                  <a:lnTo>
                    <a:pt x="74" y="199"/>
                  </a:lnTo>
                  <a:lnTo>
                    <a:pt x="51" y="189"/>
                  </a:lnTo>
                  <a:lnTo>
                    <a:pt x="30" y="174"/>
                  </a:lnTo>
                  <a:lnTo>
                    <a:pt x="13" y="153"/>
                  </a:lnTo>
                  <a:lnTo>
                    <a:pt x="3" y="128"/>
                  </a:lnTo>
                  <a:lnTo>
                    <a:pt x="0" y="101"/>
                  </a:lnTo>
                  <a:lnTo>
                    <a:pt x="3" y="74"/>
                  </a:lnTo>
                  <a:lnTo>
                    <a:pt x="13" y="51"/>
                  </a:lnTo>
                  <a:lnTo>
                    <a:pt x="30" y="30"/>
                  </a:lnTo>
                  <a:lnTo>
                    <a:pt x="51" y="13"/>
                  </a:lnTo>
                  <a:lnTo>
                    <a:pt x="74" y="3"/>
                  </a:lnTo>
                  <a:lnTo>
                    <a:pt x="101"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28" name="Freeform 11"/>
            <p:cNvSpPr>
              <a:spLocks noEditPoints="1"/>
            </p:cNvSpPr>
            <p:nvPr/>
          </p:nvSpPr>
          <p:spPr bwMode="auto">
            <a:xfrm>
              <a:off x="7954681" y="1439214"/>
              <a:ext cx="254730" cy="253695"/>
            </a:xfrm>
            <a:custGeom>
              <a:avLst/>
              <a:gdLst>
                <a:gd name="T0" fmla="*/ 141 w 152"/>
                <a:gd name="T1" fmla="*/ 152 h 152"/>
                <a:gd name="T2" fmla="*/ 132 w 152"/>
                <a:gd name="T3" fmla="*/ 148 h 152"/>
                <a:gd name="T4" fmla="*/ 101 w 152"/>
                <a:gd name="T5" fmla="*/ 117 h 152"/>
                <a:gd name="T6" fmla="*/ 65 w 152"/>
                <a:gd name="T7" fmla="*/ 128 h 152"/>
                <a:gd name="T8" fmla="*/ 0 w 152"/>
                <a:gd name="T9" fmla="*/ 64 h 152"/>
                <a:gd name="T10" fmla="*/ 65 w 152"/>
                <a:gd name="T11" fmla="*/ 0 h 152"/>
                <a:gd name="T12" fmla="*/ 129 w 152"/>
                <a:gd name="T13" fmla="*/ 64 h 152"/>
                <a:gd name="T14" fmla="*/ 118 w 152"/>
                <a:gd name="T15" fmla="*/ 100 h 152"/>
                <a:gd name="T16" fmla="*/ 149 w 152"/>
                <a:gd name="T17" fmla="*/ 132 h 152"/>
                <a:gd name="T18" fmla="*/ 152 w 152"/>
                <a:gd name="T19" fmla="*/ 140 h 152"/>
                <a:gd name="T20" fmla="*/ 141 w 152"/>
                <a:gd name="T21" fmla="*/ 152 h 152"/>
                <a:gd name="T22" fmla="*/ 65 w 152"/>
                <a:gd name="T23" fmla="*/ 23 h 152"/>
                <a:gd name="T24" fmla="*/ 24 w 152"/>
                <a:gd name="T25" fmla="*/ 64 h 152"/>
                <a:gd name="T26" fmla="*/ 65 w 152"/>
                <a:gd name="T27" fmla="*/ 105 h 152"/>
                <a:gd name="T28" fmla="*/ 106 w 152"/>
                <a:gd name="T29" fmla="*/ 64 h 152"/>
                <a:gd name="T30" fmla="*/ 65 w 152"/>
                <a:gd name="T31"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chemeClr val="bg1"/>
            </a:solidFill>
            <a:ln>
              <a:noFill/>
            </a:ln>
          </p:spPr>
          <p:txBody>
            <a:bodyPr vert="horz" wrap="square" lIns="121920" tIns="60960" rIns="121920" bIns="60960" numCol="1" anchor="t" anchorCtr="0" compatLnSpc="1"/>
            <a:lstStyle/>
            <a:p>
              <a:endParaRPr lang="en-US" sz="2400"/>
            </a:p>
          </p:txBody>
        </p:sp>
      </p:grpSp>
      <p:sp>
        <p:nvSpPr>
          <p:cNvPr id="33" name="Freeform 13"/>
          <p:cNvSpPr/>
          <p:nvPr/>
        </p:nvSpPr>
        <p:spPr bwMode="auto">
          <a:xfrm rot="780000">
            <a:off x="5534660" y="5071745"/>
            <a:ext cx="1451610" cy="42989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20" name="Freeform 13"/>
          <p:cNvSpPr/>
          <p:nvPr/>
        </p:nvSpPr>
        <p:spPr bwMode="auto">
          <a:xfrm rot="780000">
            <a:off x="8823325" y="2423795"/>
            <a:ext cx="1806575" cy="624840"/>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22" name="Freeform 13"/>
          <p:cNvSpPr/>
          <p:nvPr/>
        </p:nvSpPr>
        <p:spPr bwMode="auto">
          <a:xfrm rot="8430657">
            <a:off x="2047240" y="2348865"/>
            <a:ext cx="1139190" cy="46164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24" name="Freeform 13"/>
          <p:cNvSpPr/>
          <p:nvPr/>
        </p:nvSpPr>
        <p:spPr bwMode="auto">
          <a:xfrm rot="18000000" flipV="1">
            <a:off x="2364105" y="4464050"/>
            <a:ext cx="1514475" cy="427990"/>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34" name="Freeform 13"/>
          <p:cNvSpPr/>
          <p:nvPr/>
        </p:nvSpPr>
        <p:spPr bwMode="auto">
          <a:xfrm rot="8430657">
            <a:off x="3294380" y="3507105"/>
            <a:ext cx="1254125" cy="32829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46" name="Freeform 13"/>
          <p:cNvSpPr/>
          <p:nvPr/>
        </p:nvSpPr>
        <p:spPr bwMode="auto">
          <a:xfrm rot="7170657">
            <a:off x="10977245" y="1604645"/>
            <a:ext cx="1148080" cy="40449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35" name="文本框 34"/>
          <p:cNvSpPr txBox="1"/>
          <p:nvPr/>
        </p:nvSpPr>
        <p:spPr>
          <a:xfrm>
            <a:off x="2145665" y="1481455"/>
            <a:ext cx="2299970" cy="83375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lnSpc>
                <a:spcPct val="115000"/>
              </a:lnSpc>
            </a:pPr>
            <a:r>
              <a:rPr lang="en-US" altLang="zh-CN" sz="1400" dirty="0">
                <a:latin typeface="微软雅黑" panose="020B0503020204020204" pitchFamily="34" charset="-122"/>
                <a:ea typeface="微软雅黑" panose="020B0503020204020204" pitchFamily="34" charset="-122"/>
                <a:sym typeface="+mn-ea"/>
              </a:rPr>
              <a:t>2021</a:t>
            </a:r>
            <a:r>
              <a:rPr lang="zh-CN" altLang="zh-CN" sz="1400" dirty="0">
                <a:latin typeface="微软雅黑" panose="020B0503020204020204" pitchFamily="34" charset="-122"/>
                <a:ea typeface="微软雅黑" panose="020B0503020204020204" pitchFamily="34" charset="-122"/>
                <a:sym typeface="+mn-ea"/>
              </a:rPr>
              <a:t>年</a:t>
            </a:r>
            <a:r>
              <a:rPr lang="en-US" altLang="zh-CN" sz="1400" dirty="0">
                <a:latin typeface="微软雅黑" panose="020B0503020204020204" pitchFamily="34" charset="-122"/>
                <a:ea typeface="微软雅黑" panose="020B0503020204020204" pitchFamily="34" charset="-122"/>
                <a:sym typeface="+mn-ea"/>
              </a:rPr>
              <a:t>2</a:t>
            </a:r>
            <a:r>
              <a:rPr lang="zh-CN" altLang="zh-CN" sz="1400" dirty="0">
                <a:latin typeface="微软雅黑" panose="020B0503020204020204" pitchFamily="34" charset="-122"/>
                <a:ea typeface="微软雅黑" panose="020B0503020204020204" pitchFamily="34" charset="-122"/>
                <a:sym typeface="+mn-ea"/>
              </a:rPr>
              <a:t>月</a:t>
            </a:r>
            <a:r>
              <a:rPr lang="en-US" altLang="zh-CN" sz="1400" dirty="0">
                <a:latin typeface="微软雅黑" panose="020B0503020204020204" pitchFamily="34" charset="-122"/>
                <a:ea typeface="微软雅黑" panose="020B0503020204020204" pitchFamily="34" charset="-122"/>
                <a:sym typeface="+mn-ea"/>
              </a:rPr>
              <a:t>1</a:t>
            </a:r>
            <a:r>
              <a:rPr lang="zh-CN" altLang="zh-CN" sz="1400" dirty="0">
                <a:latin typeface="微软雅黑" panose="020B0503020204020204" pitchFamily="34" charset="-122"/>
                <a:ea typeface="微软雅黑" panose="020B0503020204020204" pitchFamily="34" charset="-122"/>
                <a:sym typeface="+mn-ea"/>
              </a:rPr>
              <a:t>日，价值在线荣获深圳市福田区委、区政府</a:t>
            </a:r>
            <a:r>
              <a:rPr lang="en-US" altLang="zh-CN" sz="1400" dirty="0">
                <a:latin typeface="微软雅黑" panose="020B0503020204020204" pitchFamily="34" charset="-122"/>
                <a:ea typeface="微软雅黑" panose="020B0503020204020204" pitchFamily="34" charset="-122"/>
                <a:sym typeface="+mn-ea"/>
              </a:rPr>
              <a:t>“</a:t>
            </a:r>
            <a:r>
              <a:rPr lang="zh-CN" altLang="zh-CN" sz="1400" dirty="0">
                <a:latin typeface="微软雅黑" panose="020B0503020204020204" pitchFamily="34" charset="-122"/>
                <a:ea typeface="微软雅黑" panose="020B0503020204020204" pitchFamily="34" charset="-122"/>
                <a:sym typeface="+mn-ea"/>
              </a:rPr>
              <a:t>综合贡献</a:t>
            </a:r>
            <a:r>
              <a:rPr lang="en-US" altLang="zh-CN" sz="1400" dirty="0">
                <a:latin typeface="微软雅黑" panose="020B0503020204020204" pitchFamily="34" charset="-122"/>
                <a:ea typeface="微软雅黑" panose="020B0503020204020204" pitchFamily="34" charset="-122"/>
                <a:sym typeface="+mn-ea"/>
              </a:rPr>
              <a:t>”</a:t>
            </a:r>
            <a:r>
              <a:rPr lang="zh-CN" altLang="zh-CN" sz="1400" dirty="0">
                <a:latin typeface="微软雅黑" panose="020B0503020204020204" pitchFamily="34" charset="-122"/>
                <a:ea typeface="微软雅黑" panose="020B0503020204020204" pitchFamily="34" charset="-122"/>
                <a:sym typeface="+mn-ea"/>
              </a:rPr>
              <a:t>奖励</a:t>
            </a:r>
            <a:endParaRPr lang="zh-CN" altLang="en-US" sz="1400"/>
          </a:p>
        </p:txBody>
      </p:sp>
      <p:sp>
        <p:nvSpPr>
          <p:cNvPr id="14369" name="文本框 15"/>
          <p:cNvSpPr txBox="1"/>
          <p:nvPr/>
        </p:nvSpPr>
        <p:spPr>
          <a:xfrm>
            <a:off x="245745" y="3871595"/>
            <a:ext cx="2265045" cy="833755"/>
          </a:xfrm>
          <a:prstGeom prst="rect">
            <a:avLst/>
          </a:prstGeom>
        </p:spPr>
        <p:style>
          <a:lnRef idx="1">
            <a:schemeClr val="accent2"/>
          </a:lnRef>
          <a:fillRef idx="2">
            <a:schemeClr val="accent2"/>
          </a:fillRef>
          <a:effectRef idx="1">
            <a:schemeClr val="accent2"/>
          </a:effectRef>
          <a:fontRef idx="minor">
            <a:schemeClr val="dk1"/>
          </a:fontRef>
        </p:style>
        <p:txBody>
          <a:bodyPr wrap="square" anchor="t" anchorCtr="0">
            <a:spAutoFit/>
          </a:bodyPr>
          <a:lstStyle/>
          <a:p>
            <a:pPr algn="ctr">
              <a:lnSpc>
                <a:spcPct val="115000"/>
              </a:lnSpc>
            </a:pPr>
            <a:r>
              <a:rPr lang="en-US" altLang="zh-CN" sz="1400" dirty="0">
                <a:latin typeface="微软雅黑" panose="020B0503020204020204" pitchFamily="34" charset="-122"/>
                <a:ea typeface="微软雅黑" panose="020B0503020204020204" pitchFamily="34" charset="-122"/>
              </a:rPr>
              <a:t>2021</a:t>
            </a:r>
            <a:r>
              <a:rPr lang="zh-CN" altLang="zh-CN" sz="1400" dirty="0">
                <a:latin typeface="微软雅黑" panose="020B0503020204020204" pitchFamily="34" charset="-122"/>
                <a:ea typeface="微软雅黑" panose="020B0503020204020204" pitchFamily="34" charset="-122"/>
              </a:rPr>
              <a:t>年</a:t>
            </a:r>
            <a:r>
              <a:rPr lang="en-US" altLang="zh-CN" sz="1400" dirty="0">
                <a:latin typeface="微软雅黑" panose="020B0503020204020204" pitchFamily="34" charset="-122"/>
                <a:ea typeface="微软雅黑" panose="020B0503020204020204" pitchFamily="34" charset="-122"/>
              </a:rPr>
              <a:t>3</a:t>
            </a:r>
            <a:r>
              <a:rPr lang="zh-CN" altLang="zh-CN" sz="1400" dirty="0">
                <a:latin typeface="微软雅黑" panose="020B0503020204020204" pitchFamily="34" charset="-122"/>
                <a:ea typeface="微软雅黑" panose="020B0503020204020204" pitchFamily="34" charset="-122"/>
              </a:rPr>
              <a:t>月</a:t>
            </a:r>
            <a:r>
              <a:rPr lang="en-US" altLang="zh-CN" sz="1400" dirty="0">
                <a:latin typeface="微软雅黑" panose="020B0503020204020204" pitchFamily="34" charset="-122"/>
                <a:ea typeface="微软雅黑" panose="020B0503020204020204" pitchFamily="34" charset="-122"/>
              </a:rPr>
              <a:t>15</a:t>
            </a:r>
            <a:r>
              <a:rPr lang="zh-CN" altLang="zh-CN" sz="1400" dirty="0">
                <a:latin typeface="微软雅黑" panose="020B0503020204020204" pitchFamily="34" charset="-122"/>
                <a:ea typeface="微软雅黑" panose="020B0503020204020204" pitchFamily="34" charset="-122"/>
              </a:rPr>
              <a:t>日，价值在线入选证监会第四批证券信息技术备案企业名单</a:t>
            </a:r>
            <a:endParaRPr lang="zh-CN" altLang="zh-CN" sz="1400"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1713865" y="5182870"/>
            <a:ext cx="2169160" cy="52197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2021</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18</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日，价值在线北京子公司正式成立</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文本框 36"/>
          <p:cNvSpPr txBox="1"/>
          <p:nvPr/>
        </p:nvSpPr>
        <p:spPr>
          <a:xfrm>
            <a:off x="4625340" y="3589020"/>
            <a:ext cx="2026920" cy="73723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2021</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25</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日，价值在线入选工信部2020年企业上云典型案例名单</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371" name="文本框 15"/>
          <p:cNvSpPr txBox="1"/>
          <p:nvPr/>
        </p:nvSpPr>
        <p:spPr>
          <a:xfrm>
            <a:off x="5758180" y="5659120"/>
            <a:ext cx="2336800" cy="833755"/>
          </a:xfrm>
          <a:prstGeom prst="rect">
            <a:avLst/>
          </a:prstGeom>
        </p:spPr>
        <p:style>
          <a:lnRef idx="1">
            <a:schemeClr val="accent1"/>
          </a:lnRef>
          <a:fillRef idx="2">
            <a:schemeClr val="accent1"/>
          </a:fillRef>
          <a:effectRef idx="1">
            <a:schemeClr val="accent1"/>
          </a:effectRef>
          <a:fontRef idx="minor">
            <a:schemeClr val="dk1"/>
          </a:fontRef>
        </p:style>
        <p:txBody>
          <a:bodyPr wrap="square" anchor="t" anchorCtr="0">
            <a:spAutoFit/>
          </a:bodyPr>
          <a:lstStyle/>
          <a:p>
            <a:pPr algn="ctr">
              <a:lnSpc>
                <a:spcPct val="115000"/>
              </a:lnSpc>
            </a:pPr>
            <a:r>
              <a:rPr lang="en-US" altLang="zh-CN" sz="1400" dirty="0">
                <a:latin typeface="微软雅黑" panose="020B0503020204020204" pitchFamily="34" charset="-122"/>
                <a:ea typeface="微软雅黑" panose="020B0503020204020204" pitchFamily="34" charset="-122"/>
              </a:rPr>
              <a:t>2021</a:t>
            </a:r>
            <a:r>
              <a:rPr lang="zh-CN" altLang="zh-CN" sz="1400" dirty="0">
                <a:latin typeface="微软雅黑" panose="020B0503020204020204" pitchFamily="34" charset="-122"/>
                <a:ea typeface="微软雅黑" panose="020B0503020204020204" pitchFamily="34" charset="-122"/>
              </a:rPr>
              <a:t>年</a:t>
            </a:r>
            <a:r>
              <a:rPr lang="en-US" altLang="zh-CN" sz="1400" dirty="0">
                <a:latin typeface="微软雅黑" panose="020B0503020204020204" pitchFamily="34" charset="-122"/>
                <a:ea typeface="微软雅黑" panose="020B0503020204020204" pitchFamily="34" charset="-122"/>
              </a:rPr>
              <a:t>7</a:t>
            </a:r>
            <a:r>
              <a:rPr lang="zh-CN" altLang="zh-CN" sz="1400" dirty="0">
                <a:latin typeface="微软雅黑" panose="020B0503020204020204" pitchFamily="34" charset="-122"/>
                <a:ea typeface="微软雅黑" panose="020B0503020204020204" pitchFamily="34" charset="-122"/>
              </a:rPr>
              <a:t>月，价值在线主编的《中国企业</a:t>
            </a:r>
            <a:r>
              <a:rPr lang="en-US" altLang="zh-CN" sz="1400" dirty="0">
                <a:latin typeface="微软雅黑" panose="020B0503020204020204" pitchFamily="34" charset="-122"/>
                <a:ea typeface="微软雅黑" panose="020B0503020204020204" pitchFamily="34" charset="-122"/>
              </a:rPr>
              <a:t>IPO</a:t>
            </a:r>
            <a:r>
              <a:rPr lang="zh-CN" altLang="en-US" sz="1400" dirty="0">
                <a:latin typeface="微软雅黑" panose="020B0503020204020204" pitchFamily="34" charset="-122"/>
                <a:ea typeface="微软雅黑" panose="020B0503020204020204" pitchFamily="34" charset="-122"/>
              </a:rPr>
              <a:t>实务手册</a:t>
            </a:r>
            <a:r>
              <a:rPr lang="zh-CN" altLang="zh-CN" sz="1400" dirty="0">
                <a:latin typeface="微软雅黑" panose="020B0503020204020204" pitchFamily="34" charset="-122"/>
                <a:ea typeface="微软雅黑" panose="020B0503020204020204" pitchFamily="34" charset="-122"/>
              </a:rPr>
              <a:t>》编撰发布</a:t>
            </a:r>
            <a:endParaRPr lang="zh-CN" altLang="zh-CN" sz="1400"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7592060" y="4196715"/>
            <a:ext cx="2164715" cy="83375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lnSpc>
                <a:spcPct val="115000"/>
              </a:lnSpc>
            </a:pPr>
            <a:r>
              <a:rPr lang="en-US" altLang="zh-CN" sz="1400" dirty="0">
                <a:latin typeface="微软雅黑" panose="020B0503020204020204" pitchFamily="34" charset="-122"/>
                <a:ea typeface="微软雅黑" panose="020B0503020204020204" pitchFamily="34" charset="-122"/>
                <a:sym typeface="+mn-ea"/>
              </a:rPr>
              <a:t>2021</a:t>
            </a:r>
            <a:r>
              <a:rPr lang="zh-CN" altLang="zh-CN" sz="1400" dirty="0">
                <a:latin typeface="微软雅黑" panose="020B0503020204020204" pitchFamily="34" charset="-122"/>
                <a:ea typeface="微软雅黑" panose="020B0503020204020204" pitchFamily="34" charset="-122"/>
                <a:sym typeface="+mn-ea"/>
              </a:rPr>
              <a:t>年</a:t>
            </a:r>
            <a:r>
              <a:rPr lang="en-US" altLang="zh-CN" sz="1400" dirty="0">
                <a:latin typeface="微软雅黑" panose="020B0503020204020204" pitchFamily="34" charset="-122"/>
                <a:ea typeface="微软雅黑" panose="020B0503020204020204" pitchFamily="34" charset="-122"/>
                <a:sym typeface="+mn-ea"/>
              </a:rPr>
              <a:t>7</a:t>
            </a:r>
            <a:r>
              <a:rPr lang="zh-CN" altLang="zh-CN" sz="1400" dirty="0">
                <a:latin typeface="微软雅黑" panose="020B0503020204020204" pitchFamily="34" charset="-122"/>
                <a:ea typeface="微软雅黑" panose="020B0503020204020204" pitchFamily="34" charset="-122"/>
                <a:sym typeface="+mn-ea"/>
              </a:rPr>
              <a:t>月</a:t>
            </a:r>
            <a:r>
              <a:rPr lang="en-US" altLang="zh-CN" sz="1400" dirty="0">
                <a:latin typeface="微软雅黑" panose="020B0503020204020204" pitchFamily="34" charset="-122"/>
                <a:ea typeface="微软雅黑" panose="020B0503020204020204" pitchFamily="34" charset="-122"/>
                <a:sym typeface="+mn-ea"/>
              </a:rPr>
              <a:t>30</a:t>
            </a:r>
            <a:r>
              <a:rPr lang="zh-CN" altLang="zh-CN" sz="1400" dirty="0">
                <a:latin typeface="微软雅黑" panose="020B0503020204020204" pitchFamily="34" charset="-122"/>
                <a:ea typeface="微软雅黑" panose="020B0503020204020204" pitchFamily="34" charset="-122"/>
                <a:sym typeface="+mn-ea"/>
              </a:rPr>
              <a:t>日，价值在线取得中国信通院颁发的可信云资质认证证书</a:t>
            </a:r>
            <a:endParaRPr lang="zh-CN" altLang="zh-CN" sz="1400" dirty="0">
              <a:latin typeface="微软雅黑" panose="020B0503020204020204" pitchFamily="34" charset="-122"/>
              <a:ea typeface="微软雅黑" panose="020B0503020204020204" pitchFamily="34" charset="-122"/>
              <a:sym typeface="+mn-ea"/>
            </a:endParaRPr>
          </a:p>
        </p:txBody>
      </p:sp>
      <p:sp>
        <p:nvSpPr>
          <p:cNvPr id="39" name="文本框 38"/>
          <p:cNvSpPr txBox="1"/>
          <p:nvPr/>
        </p:nvSpPr>
        <p:spPr>
          <a:xfrm>
            <a:off x="6341110" y="1781175"/>
            <a:ext cx="2019300" cy="58610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lnSpc>
                <a:spcPct val="115000"/>
              </a:lnSpc>
            </a:pPr>
            <a:r>
              <a:rPr lang="en-US" altLang="zh-CN" sz="1400" dirty="0">
                <a:latin typeface="微软雅黑" panose="020B0503020204020204" pitchFamily="34" charset="-122"/>
                <a:ea typeface="微软雅黑" panose="020B0503020204020204" pitchFamily="34" charset="-122"/>
                <a:sym typeface="+mn-ea"/>
              </a:rPr>
              <a:t>2021</a:t>
            </a:r>
            <a:r>
              <a:rPr lang="zh-CN" altLang="zh-CN" sz="1400" dirty="0">
                <a:latin typeface="微软雅黑" panose="020B0503020204020204" pitchFamily="34" charset="-122"/>
                <a:ea typeface="微软雅黑" panose="020B0503020204020204" pitchFamily="34" charset="-122"/>
                <a:sym typeface="+mn-ea"/>
              </a:rPr>
              <a:t>年</a:t>
            </a:r>
            <a:r>
              <a:rPr lang="en-US" altLang="zh-CN" sz="1400" dirty="0">
                <a:latin typeface="微软雅黑" panose="020B0503020204020204" pitchFamily="34" charset="-122"/>
                <a:ea typeface="微软雅黑" panose="020B0503020204020204" pitchFamily="34" charset="-122"/>
                <a:sym typeface="+mn-ea"/>
              </a:rPr>
              <a:t>7</a:t>
            </a:r>
            <a:r>
              <a:rPr lang="zh-CN" altLang="zh-CN" sz="1400" dirty="0">
                <a:latin typeface="微软雅黑" panose="020B0503020204020204" pitchFamily="34" charset="-122"/>
                <a:ea typeface="微软雅黑" panose="020B0503020204020204" pitchFamily="34" charset="-122"/>
                <a:sym typeface="+mn-ea"/>
              </a:rPr>
              <a:t>月</a:t>
            </a:r>
            <a:r>
              <a:rPr lang="en-US" altLang="zh-CN" sz="1400" dirty="0">
                <a:latin typeface="微软雅黑" panose="020B0503020204020204" pitchFamily="34" charset="-122"/>
                <a:ea typeface="微软雅黑" panose="020B0503020204020204" pitchFamily="34" charset="-122"/>
                <a:sym typeface="+mn-ea"/>
              </a:rPr>
              <a:t>30</a:t>
            </a:r>
            <a:r>
              <a:rPr lang="zh-CN" altLang="zh-CN" sz="1400" dirty="0">
                <a:latin typeface="微软雅黑" panose="020B0503020204020204" pitchFamily="34" charset="-122"/>
                <a:ea typeface="微软雅黑" panose="020B0503020204020204" pitchFamily="34" charset="-122"/>
                <a:sym typeface="+mn-ea"/>
              </a:rPr>
              <a:t>日，价值在线大连分公司成立</a:t>
            </a:r>
            <a:endParaRPr lang="zh-CN" altLang="zh-CN" sz="1400" dirty="0">
              <a:latin typeface="微软雅黑" panose="020B0503020204020204" pitchFamily="34" charset="-122"/>
              <a:ea typeface="微软雅黑" panose="020B0503020204020204" pitchFamily="34" charset="-122"/>
              <a:sym typeface="+mn-ea"/>
            </a:endParaRPr>
          </a:p>
        </p:txBody>
      </p:sp>
      <p:sp>
        <p:nvSpPr>
          <p:cNvPr id="40" name="文本框 39"/>
          <p:cNvSpPr txBox="1"/>
          <p:nvPr/>
        </p:nvSpPr>
        <p:spPr>
          <a:xfrm>
            <a:off x="6710045" y="788670"/>
            <a:ext cx="2733675" cy="58610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lnSpc>
                <a:spcPct val="115000"/>
              </a:lnSpc>
            </a:pPr>
            <a:r>
              <a:rPr lang="en-US" altLang="zh-CN" sz="1400" dirty="0">
                <a:latin typeface="微软雅黑" panose="020B0503020204020204" pitchFamily="34" charset="-122"/>
                <a:ea typeface="微软雅黑" panose="020B0503020204020204" pitchFamily="34" charset="-122"/>
                <a:sym typeface="+mn-ea"/>
              </a:rPr>
              <a:t>2021</a:t>
            </a:r>
            <a:r>
              <a:rPr lang="zh-CN" altLang="zh-CN" sz="1400" dirty="0">
                <a:latin typeface="微软雅黑" panose="020B0503020204020204" pitchFamily="34" charset="-122"/>
                <a:ea typeface="微软雅黑" panose="020B0503020204020204" pitchFamily="34" charset="-122"/>
                <a:sym typeface="+mn-ea"/>
              </a:rPr>
              <a:t>年</a:t>
            </a:r>
            <a:r>
              <a:rPr lang="en-US" altLang="zh-CN" sz="1400" dirty="0">
                <a:latin typeface="微软雅黑" panose="020B0503020204020204" pitchFamily="34" charset="-122"/>
                <a:ea typeface="微软雅黑" panose="020B0503020204020204" pitchFamily="34" charset="-122"/>
                <a:sym typeface="+mn-ea"/>
              </a:rPr>
              <a:t>8</a:t>
            </a:r>
            <a:r>
              <a:rPr lang="zh-CN" altLang="zh-CN" sz="1400" dirty="0">
                <a:latin typeface="微软雅黑" panose="020B0503020204020204" pitchFamily="34" charset="-122"/>
                <a:ea typeface="微软雅黑" panose="020B0503020204020204" pitchFamily="34" charset="-122"/>
                <a:sym typeface="+mn-ea"/>
              </a:rPr>
              <a:t>月</a:t>
            </a:r>
            <a:r>
              <a:rPr lang="en-US" altLang="zh-CN" sz="1400" dirty="0">
                <a:latin typeface="微软雅黑" panose="020B0503020204020204" pitchFamily="34" charset="-122"/>
                <a:ea typeface="微软雅黑" panose="020B0503020204020204" pitchFamily="34" charset="-122"/>
                <a:sym typeface="+mn-ea"/>
              </a:rPr>
              <a:t>12</a:t>
            </a:r>
            <a:r>
              <a:rPr lang="zh-CN" altLang="zh-CN" sz="1400" dirty="0">
                <a:latin typeface="微软雅黑" panose="020B0503020204020204" pitchFamily="34" charset="-122"/>
                <a:ea typeface="微软雅黑" panose="020B0503020204020204" pitchFamily="34" charset="-122"/>
                <a:sym typeface="+mn-ea"/>
              </a:rPr>
              <a:t>日，价值在线获</a:t>
            </a:r>
            <a:r>
              <a:rPr lang="en-US" altLang="zh-CN" sz="1400" dirty="0">
                <a:latin typeface="微软雅黑" panose="020B0503020204020204" pitchFamily="34" charset="-122"/>
                <a:ea typeface="微软雅黑" panose="020B0503020204020204" pitchFamily="34" charset="-122"/>
                <a:sym typeface="+mn-ea"/>
              </a:rPr>
              <a:t>ISO9001</a:t>
            </a:r>
            <a:r>
              <a:rPr lang="zh-CN" altLang="en-US" sz="1400" dirty="0">
                <a:latin typeface="微软雅黑" panose="020B0503020204020204" pitchFamily="34" charset="-122"/>
                <a:ea typeface="微软雅黑" panose="020B0503020204020204" pitchFamily="34" charset="-122"/>
                <a:sym typeface="+mn-ea"/>
              </a:rPr>
              <a:t>质量管理体系认证证书</a:t>
            </a:r>
            <a:endParaRPr lang="zh-CN" altLang="en-US" sz="1400" dirty="0">
              <a:latin typeface="微软雅黑" panose="020B0503020204020204" pitchFamily="34" charset="-122"/>
              <a:ea typeface="微软雅黑" panose="020B0503020204020204" pitchFamily="34" charset="-122"/>
              <a:sym typeface="+mn-ea"/>
            </a:endParaRPr>
          </a:p>
        </p:txBody>
      </p:sp>
      <p:sp>
        <p:nvSpPr>
          <p:cNvPr id="41" name="文本框 40"/>
          <p:cNvSpPr txBox="1"/>
          <p:nvPr/>
        </p:nvSpPr>
        <p:spPr>
          <a:xfrm>
            <a:off x="3266440" y="2715895"/>
            <a:ext cx="2491740" cy="52197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spAutoFit/>
          </a:bodyPr>
          <a:lstStyle/>
          <a:p>
            <a:pPr algn="ctr"/>
            <a:r>
              <a:rPr lang="en-US" altLang="zh-CN" sz="1400">
                <a:latin typeface="微软雅黑" panose="020B0503020204020204" pitchFamily="34" charset="-122"/>
                <a:ea typeface="微软雅黑" panose="020B0503020204020204" pitchFamily="34" charset="-122"/>
                <a:cs typeface="微软雅黑" panose="020B0503020204020204" pitchFamily="34" charset="-122"/>
              </a:rPr>
              <a:t>2021</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15</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日，价值在线取得首个发明专利授权证书</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文本框 43"/>
          <p:cNvSpPr txBox="1"/>
          <p:nvPr/>
        </p:nvSpPr>
        <p:spPr>
          <a:xfrm>
            <a:off x="9377680" y="3206750"/>
            <a:ext cx="2344420" cy="83375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lnSpc>
                <a:spcPct val="115000"/>
              </a:lnSpc>
            </a:pPr>
            <a:r>
              <a:rPr lang="en-US" altLang="zh-CN" sz="1400" dirty="0">
                <a:latin typeface="微软雅黑" panose="020B0503020204020204" pitchFamily="34" charset="-122"/>
                <a:ea typeface="微软雅黑" panose="020B0503020204020204" pitchFamily="34" charset="-122"/>
                <a:sym typeface="+mn-ea"/>
              </a:rPr>
              <a:t>2021</a:t>
            </a:r>
            <a:r>
              <a:rPr lang="zh-CN" altLang="zh-CN" sz="1400" dirty="0">
                <a:latin typeface="微软雅黑" panose="020B0503020204020204" pitchFamily="34" charset="-122"/>
                <a:ea typeface="微软雅黑" panose="020B0503020204020204" pitchFamily="34" charset="-122"/>
                <a:sym typeface="+mn-ea"/>
              </a:rPr>
              <a:t>年</a:t>
            </a:r>
            <a:r>
              <a:rPr lang="en-US" sz="1400" dirty="0">
                <a:latin typeface="微软雅黑" panose="020B0503020204020204" pitchFamily="34" charset="-122"/>
                <a:ea typeface="微软雅黑" panose="020B0503020204020204" pitchFamily="34" charset="-122"/>
                <a:sym typeface="+mn-ea"/>
              </a:rPr>
              <a:t>8</a:t>
            </a:r>
            <a:r>
              <a:rPr lang="zh-CN" altLang="en-US" sz="1400" dirty="0">
                <a:latin typeface="微软雅黑" panose="020B0503020204020204" pitchFamily="34" charset="-122"/>
                <a:ea typeface="微软雅黑" panose="020B0503020204020204" pitchFamily="34" charset="-122"/>
                <a:sym typeface="+mn-ea"/>
              </a:rPr>
              <a:t>月</a:t>
            </a:r>
            <a:r>
              <a:rPr lang="zh-CN" altLang="zh-CN" sz="1400" dirty="0">
                <a:latin typeface="微软雅黑" panose="020B0503020204020204" pitchFamily="34" charset="-122"/>
                <a:ea typeface="微软雅黑" panose="020B0503020204020204" pitchFamily="34" charset="-122"/>
                <a:sym typeface="+mn-ea"/>
              </a:rPr>
              <a:t>，价值在线获</a:t>
            </a:r>
            <a:r>
              <a:rPr lang="en-US" altLang="zh-CN" sz="1400" dirty="0">
                <a:latin typeface="微软雅黑" panose="020B0503020204020204" pitchFamily="34" charset="-122"/>
                <a:ea typeface="微软雅黑" panose="020B0503020204020204" pitchFamily="34" charset="-122"/>
                <a:sym typeface="+mn-ea"/>
              </a:rPr>
              <a:t>2021</a:t>
            </a:r>
            <a:r>
              <a:rPr lang="zh-CN" altLang="en-US" sz="1400" dirty="0">
                <a:latin typeface="微软雅黑" panose="020B0503020204020204" pitchFamily="34" charset="-122"/>
                <a:ea typeface="微软雅黑" panose="020B0503020204020204" pitchFamily="34" charset="-122"/>
                <a:sym typeface="+mn-ea"/>
              </a:rPr>
              <a:t>年粤港澳大湾区战略新兴产业领航企业</a:t>
            </a:r>
            <a:r>
              <a:rPr lang="en-US" altLang="zh-CN" sz="1400" dirty="0">
                <a:latin typeface="微软雅黑" panose="020B0503020204020204" pitchFamily="34" charset="-122"/>
                <a:ea typeface="微软雅黑" panose="020B0503020204020204" pitchFamily="34" charset="-122"/>
                <a:sym typeface="+mn-ea"/>
              </a:rPr>
              <a:t>50</a:t>
            </a:r>
            <a:r>
              <a:rPr lang="zh-CN" altLang="en-US" sz="1400" dirty="0">
                <a:latin typeface="微软雅黑" panose="020B0503020204020204" pitchFamily="34" charset="-122"/>
                <a:ea typeface="微软雅黑" panose="020B0503020204020204" pitchFamily="34" charset="-122"/>
                <a:sym typeface="+mn-ea"/>
              </a:rPr>
              <a:t>强</a:t>
            </a:r>
            <a:endParaRPr lang="zh-CN" altLang="en-US" sz="1400" dirty="0">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9756775" y="689610"/>
            <a:ext cx="2344420" cy="58610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spAutoFit/>
          </a:bodyPr>
          <a:lstStyle/>
          <a:p>
            <a:pPr algn="ctr">
              <a:lnSpc>
                <a:spcPct val="115000"/>
              </a:lnSpc>
            </a:pPr>
            <a:r>
              <a:rPr lang="en-US" altLang="zh-CN" sz="1400" dirty="0">
                <a:latin typeface="微软雅黑" panose="020B0503020204020204" pitchFamily="34" charset="-122"/>
                <a:ea typeface="微软雅黑" panose="020B0503020204020204" pitchFamily="34" charset="-122"/>
                <a:sym typeface="+mn-ea"/>
              </a:rPr>
              <a:t>2021</a:t>
            </a:r>
            <a:r>
              <a:rPr lang="zh-CN" altLang="zh-CN" sz="1400" dirty="0">
                <a:latin typeface="微软雅黑" panose="020B0503020204020204" pitchFamily="34" charset="-122"/>
                <a:ea typeface="微软雅黑" panose="020B0503020204020204" pitchFamily="34" charset="-122"/>
                <a:sym typeface="+mn-ea"/>
              </a:rPr>
              <a:t>年</a:t>
            </a:r>
            <a:r>
              <a:rPr lang="en-US" sz="1400" dirty="0">
                <a:latin typeface="微软雅黑" panose="020B0503020204020204" pitchFamily="34" charset="-122"/>
                <a:ea typeface="微软雅黑" panose="020B0503020204020204" pitchFamily="34" charset="-122"/>
                <a:sym typeface="+mn-ea"/>
              </a:rPr>
              <a:t>9</a:t>
            </a:r>
            <a:r>
              <a:rPr lang="zh-CN" altLang="en-US" sz="1400" dirty="0">
                <a:latin typeface="微软雅黑" panose="020B0503020204020204" pitchFamily="34" charset="-122"/>
                <a:ea typeface="微软雅黑" panose="020B0503020204020204" pitchFamily="34" charset="-122"/>
                <a:sym typeface="+mn-ea"/>
              </a:rPr>
              <a:t>月</a:t>
            </a:r>
            <a:r>
              <a:rPr lang="zh-CN" altLang="zh-CN" sz="1400" dirty="0">
                <a:latin typeface="微软雅黑" panose="020B0503020204020204" pitchFamily="34" charset="-122"/>
                <a:ea typeface="微软雅黑" panose="020B0503020204020204" pitchFamily="34" charset="-122"/>
                <a:sym typeface="+mn-ea"/>
              </a:rPr>
              <a:t>，价值在线获授</a:t>
            </a:r>
            <a:r>
              <a:rPr lang="zh-CN" altLang="en-US" sz="1400" dirty="0">
                <a:latin typeface="微软雅黑" panose="020B0503020204020204" pitchFamily="34" charset="-122"/>
                <a:ea typeface="微软雅黑" panose="020B0503020204020204" pitchFamily="34" charset="-122"/>
                <a:sym typeface="+mn-ea"/>
              </a:rPr>
              <a:t>中证数据战略合作单位牌匾</a:t>
            </a:r>
            <a:endParaRPr lang="zh-CN" altLang="en-US" sz="1400" dirty="0">
              <a:latin typeface="微软雅黑" panose="020B0503020204020204" pitchFamily="34" charset="-122"/>
              <a:ea typeface="微软雅黑" panose="020B0503020204020204" pitchFamily="34" charset="-122"/>
              <a:sym typeface="+mn-ea"/>
            </a:endParaRPr>
          </a:p>
        </p:txBody>
      </p:sp>
      <p:sp>
        <p:nvSpPr>
          <p:cNvPr id="19" name="Rectangle 18"/>
          <p:cNvSpPr/>
          <p:nvPr/>
        </p:nvSpPr>
        <p:spPr bwMode="auto">
          <a:xfrm>
            <a:off x="516255" y="0"/>
            <a:ext cx="2040890" cy="65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a:lnSpc>
                <a:spcPct val="100000"/>
              </a:lnSpc>
            </a:pPr>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Bebas Neue" charset="0"/>
              </a:rPr>
              <a:t>公司历程</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Bebas Neue" charset="0"/>
            </a:endParaRPr>
          </a:p>
        </p:txBody>
      </p:sp>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2000"/>
                                        <p:tgtEl>
                                          <p:spTgt spid="6"/>
                                        </p:tgtEl>
                                      </p:cBhvr>
                                    </p:animEffect>
                                  </p:childTnLst>
                                </p:cTn>
                              </p:par>
                              <p:par>
                                <p:cTn id="8" presetID="13"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plus(in)">
                                      <p:cBhvr>
                                        <p:cTn id="10" dur="2000"/>
                                        <p:tgtEl>
                                          <p:spTgt spid="13"/>
                                        </p:tgtEl>
                                      </p:cBhvr>
                                    </p:animEffect>
                                  </p:childTnLst>
                                </p:cTn>
                              </p:par>
                              <p:par>
                                <p:cTn id="11" presetID="13" presetClass="entr" presetSubtype="16"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plus(in)">
                                      <p:cBhvr>
                                        <p:cTn id="13" dur="2000"/>
                                        <p:tgtEl>
                                          <p:spTgt spid="87"/>
                                        </p:tgtEl>
                                      </p:cBhvr>
                                    </p:animEffect>
                                  </p:childTnLst>
                                </p:cTn>
                              </p:par>
                              <p:par>
                                <p:cTn id="14" presetID="13" presetClass="entr" presetSubtype="16"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plus(in)">
                                      <p:cBhvr>
                                        <p:cTn id="16" dur="2000"/>
                                        <p:tgtEl>
                                          <p:spTgt spid="16"/>
                                        </p:tgtEl>
                                      </p:cBhvr>
                                    </p:animEffect>
                                  </p:childTnLst>
                                </p:cTn>
                              </p:par>
                              <p:par>
                                <p:cTn id="17" presetID="13" presetClass="entr" presetSubtype="16"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plus(in)">
                                      <p:cBhvr>
                                        <p:cTn id="19" dur="2000"/>
                                        <p:tgtEl>
                                          <p:spTgt spid="2"/>
                                        </p:tgtEl>
                                      </p:cBhvr>
                                    </p:animEffect>
                                  </p:childTnLst>
                                </p:cTn>
                              </p:par>
                              <p:par>
                                <p:cTn id="20" presetID="13" presetClass="entr" presetSubtype="16"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plus(in)">
                                      <p:cBhvr>
                                        <p:cTn id="22" dur="2000"/>
                                        <p:tgtEl>
                                          <p:spTgt spid="3"/>
                                        </p:tgtEl>
                                      </p:cBhvr>
                                    </p:animEffect>
                                  </p:childTnLst>
                                </p:cTn>
                              </p:par>
                              <p:par>
                                <p:cTn id="23" presetID="13" presetClass="entr" presetSubtype="16"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plus(in)">
                                      <p:cBhvr>
                                        <p:cTn id="25" dur="2000"/>
                                        <p:tgtEl>
                                          <p:spTgt spid="18"/>
                                        </p:tgtEl>
                                      </p:cBhvr>
                                    </p:animEffect>
                                  </p:childTnLst>
                                </p:cTn>
                              </p:par>
                              <p:par>
                                <p:cTn id="26" presetID="13" presetClass="entr" presetSubtype="16"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plus(in)">
                                      <p:cBhvr>
                                        <p:cTn id="28" dur="2000"/>
                                        <p:tgtEl>
                                          <p:spTgt spid="4"/>
                                        </p:tgtEl>
                                      </p:cBhvr>
                                    </p:animEffect>
                                  </p:childTnLst>
                                </p:cTn>
                              </p:par>
                              <p:par>
                                <p:cTn id="29" presetID="13" presetClass="entr" presetSubtype="16"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plus(in)">
                                      <p:cBhvr>
                                        <p:cTn id="31" dur="2000"/>
                                        <p:tgtEl>
                                          <p:spTgt spid="21"/>
                                        </p:tgtEl>
                                      </p:cBhvr>
                                    </p:animEffect>
                                  </p:childTnLst>
                                </p:cTn>
                              </p:par>
                              <p:par>
                                <p:cTn id="32" presetID="13" presetClass="entr" presetSubtype="16"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plus(in)">
                                      <p:cBhvr>
                                        <p:cTn id="34" dur="2000"/>
                                        <p:tgtEl>
                                          <p:spTgt spid="23"/>
                                        </p:tgtEl>
                                      </p:cBhvr>
                                    </p:animEffect>
                                  </p:childTnLst>
                                </p:cTn>
                              </p:par>
                              <p:par>
                                <p:cTn id="35" presetID="13" presetClass="entr" presetSubtype="16"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plus(in)">
                                      <p:cBhvr>
                                        <p:cTn id="37" dur="2000"/>
                                        <p:tgtEl>
                                          <p:spTgt spid="25"/>
                                        </p:tgtEl>
                                      </p:cBhvr>
                                    </p:animEffect>
                                  </p:childTnLst>
                                </p:cTn>
                              </p:par>
                              <p:par>
                                <p:cTn id="38" presetID="13" presetClass="entr" presetSubtype="16"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plus(in)">
                                      <p:cBhvr>
                                        <p:cTn id="40" dur="2000"/>
                                        <p:tgtEl>
                                          <p:spTgt spid="26"/>
                                        </p:tgtEl>
                                      </p:cBhvr>
                                    </p:animEffect>
                                  </p:childTnLst>
                                </p:cTn>
                              </p:par>
                              <p:par>
                                <p:cTn id="41" presetID="13" presetClass="entr" presetSubtype="16"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plus(in)">
                                      <p:cBhvr>
                                        <p:cTn id="43" dur="2000"/>
                                        <p:tgtEl>
                                          <p:spTgt spid="33"/>
                                        </p:tgtEl>
                                      </p:cBhvr>
                                    </p:animEffect>
                                  </p:childTnLst>
                                </p:cTn>
                              </p:par>
                              <p:par>
                                <p:cTn id="44" presetID="13" presetClass="entr" presetSubtype="16"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plus(in)">
                                      <p:cBhvr>
                                        <p:cTn id="46" dur="2000"/>
                                        <p:tgtEl>
                                          <p:spTgt spid="20"/>
                                        </p:tgtEl>
                                      </p:cBhvr>
                                    </p:animEffect>
                                  </p:childTnLst>
                                </p:cTn>
                              </p:par>
                              <p:par>
                                <p:cTn id="47" presetID="13" presetClass="entr" presetSubtype="16"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plus(in)">
                                      <p:cBhvr>
                                        <p:cTn id="49" dur="2000"/>
                                        <p:tgtEl>
                                          <p:spTgt spid="22"/>
                                        </p:tgtEl>
                                      </p:cBhvr>
                                    </p:animEffect>
                                  </p:childTnLst>
                                </p:cTn>
                              </p:par>
                              <p:par>
                                <p:cTn id="50" presetID="13" presetClass="entr" presetSubtype="16"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plus(in)">
                                      <p:cBhvr>
                                        <p:cTn id="52" dur="2000"/>
                                        <p:tgtEl>
                                          <p:spTgt spid="24"/>
                                        </p:tgtEl>
                                      </p:cBhvr>
                                    </p:animEffect>
                                  </p:childTnLst>
                                </p:cTn>
                              </p:par>
                              <p:par>
                                <p:cTn id="53" presetID="13" presetClass="entr" presetSubtype="16"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plus(in)">
                                      <p:cBhvr>
                                        <p:cTn id="55" dur="2000"/>
                                        <p:tgtEl>
                                          <p:spTgt spid="34"/>
                                        </p:tgtEl>
                                      </p:cBhvr>
                                    </p:animEffect>
                                  </p:childTnLst>
                                </p:cTn>
                              </p:par>
                              <p:par>
                                <p:cTn id="56" presetID="13" presetClass="entr" presetSubtype="16"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plus(in)">
                                      <p:cBhvr>
                                        <p:cTn id="58" dur="2000"/>
                                        <p:tgtEl>
                                          <p:spTgt spid="46"/>
                                        </p:tgtEl>
                                      </p:cBhvr>
                                    </p:animEffect>
                                  </p:childTnLst>
                                </p:cTn>
                              </p:par>
                              <p:par>
                                <p:cTn id="59" presetID="13" presetClass="entr" presetSubtype="16"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plus(in)">
                                      <p:cBhvr>
                                        <p:cTn id="61" dur="2000"/>
                                        <p:tgtEl>
                                          <p:spTgt spid="35"/>
                                        </p:tgtEl>
                                      </p:cBhvr>
                                    </p:animEffect>
                                  </p:childTnLst>
                                </p:cTn>
                              </p:par>
                              <p:par>
                                <p:cTn id="62" presetID="13" presetClass="entr" presetSubtype="16" fill="hold" grpId="0" nodeType="withEffect">
                                  <p:stCondLst>
                                    <p:cond delay="0"/>
                                  </p:stCondLst>
                                  <p:childTnLst>
                                    <p:set>
                                      <p:cBhvr>
                                        <p:cTn id="63" dur="1" fill="hold">
                                          <p:stCondLst>
                                            <p:cond delay="0"/>
                                          </p:stCondLst>
                                        </p:cTn>
                                        <p:tgtEl>
                                          <p:spTgt spid="14369"/>
                                        </p:tgtEl>
                                        <p:attrNameLst>
                                          <p:attrName>style.visibility</p:attrName>
                                        </p:attrNameLst>
                                      </p:cBhvr>
                                      <p:to>
                                        <p:strVal val="visible"/>
                                      </p:to>
                                    </p:set>
                                    <p:animEffect transition="in" filter="plus(in)">
                                      <p:cBhvr>
                                        <p:cTn id="64" dur="2000"/>
                                        <p:tgtEl>
                                          <p:spTgt spid="14369"/>
                                        </p:tgtEl>
                                      </p:cBhvr>
                                    </p:animEffect>
                                  </p:childTnLst>
                                </p:cTn>
                              </p:par>
                              <p:par>
                                <p:cTn id="65" presetID="13" presetClass="entr" presetSubtype="16"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plus(in)">
                                      <p:cBhvr>
                                        <p:cTn id="67" dur="2000"/>
                                        <p:tgtEl>
                                          <p:spTgt spid="36"/>
                                        </p:tgtEl>
                                      </p:cBhvr>
                                    </p:animEffect>
                                  </p:childTnLst>
                                </p:cTn>
                              </p:par>
                              <p:par>
                                <p:cTn id="68" presetID="13" presetClass="entr" presetSubtype="16" fill="hold" grpId="0" nodeType="with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plus(in)">
                                      <p:cBhvr>
                                        <p:cTn id="70" dur="2000"/>
                                        <p:tgtEl>
                                          <p:spTgt spid="37"/>
                                        </p:tgtEl>
                                      </p:cBhvr>
                                    </p:animEffect>
                                  </p:childTnLst>
                                </p:cTn>
                              </p:par>
                              <p:par>
                                <p:cTn id="71" presetID="13" presetClass="entr" presetSubtype="16" fill="hold" grpId="0" nodeType="withEffect">
                                  <p:stCondLst>
                                    <p:cond delay="0"/>
                                  </p:stCondLst>
                                  <p:childTnLst>
                                    <p:set>
                                      <p:cBhvr>
                                        <p:cTn id="72" dur="1" fill="hold">
                                          <p:stCondLst>
                                            <p:cond delay="0"/>
                                          </p:stCondLst>
                                        </p:cTn>
                                        <p:tgtEl>
                                          <p:spTgt spid="14371"/>
                                        </p:tgtEl>
                                        <p:attrNameLst>
                                          <p:attrName>style.visibility</p:attrName>
                                        </p:attrNameLst>
                                      </p:cBhvr>
                                      <p:to>
                                        <p:strVal val="visible"/>
                                      </p:to>
                                    </p:set>
                                    <p:animEffect transition="in" filter="plus(in)">
                                      <p:cBhvr>
                                        <p:cTn id="73" dur="2000"/>
                                        <p:tgtEl>
                                          <p:spTgt spid="14371"/>
                                        </p:tgtEl>
                                      </p:cBhvr>
                                    </p:animEffect>
                                  </p:childTnLst>
                                </p:cTn>
                              </p:par>
                              <p:par>
                                <p:cTn id="74" presetID="13" presetClass="entr" presetSubtype="16"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plus(in)">
                                      <p:cBhvr>
                                        <p:cTn id="76" dur="2000"/>
                                        <p:tgtEl>
                                          <p:spTgt spid="38"/>
                                        </p:tgtEl>
                                      </p:cBhvr>
                                    </p:animEffect>
                                  </p:childTnLst>
                                </p:cTn>
                              </p:par>
                              <p:par>
                                <p:cTn id="77" presetID="13" presetClass="entr" presetSubtype="16"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plus(in)">
                                      <p:cBhvr>
                                        <p:cTn id="79" dur="2000"/>
                                        <p:tgtEl>
                                          <p:spTgt spid="39"/>
                                        </p:tgtEl>
                                      </p:cBhvr>
                                    </p:animEffect>
                                  </p:childTnLst>
                                </p:cTn>
                              </p:par>
                              <p:par>
                                <p:cTn id="80" presetID="13" presetClass="entr" presetSubtype="16"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plus(in)">
                                      <p:cBhvr>
                                        <p:cTn id="82" dur="2000"/>
                                        <p:tgtEl>
                                          <p:spTgt spid="40"/>
                                        </p:tgtEl>
                                      </p:cBhvr>
                                    </p:animEffect>
                                  </p:childTnLst>
                                </p:cTn>
                              </p:par>
                              <p:par>
                                <p:cTn id="83" presetID="13" presetClass="entr" presetSubtype="16"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plus(in)">
                                      <p:cBhvr>
                                        <p:cTn id="85" dur="2000"/>
                                        <p:tgtEl>
                                          <p:spTgt spid="41"/>
                                        </p:tgtEl>
                                      </p:cBhvr>
                                    </p:animEffect>
                                  </p:childTnLst>
                                </p:cTn>
                              </p:par>
                              <p:par>
                                <p:cTn id="86" presetID="13" presetClass="entr" presetSubtype="16" fill="hold" grpId="0"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plus(in)">
                                      <p:cBhvr>
                                        <p:cTn id="88" dur="2000"/>
                                        <p:tgtEl>
                                          <p:spTgt spid="44"/>
                                        </p:tgtEl>
                                      </p:cBhvr>
                                    </p:animEffect>
                                  </p:childTnLst>
                                </p:cTn>
                              </p:par>
                              <p:par>
                                <p:cTn id="89" presetID="13" presetClass="entr" presetSubtype="16" fill="hold" grpId="0" nodeType="with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plus(in)">
                                      <p:cBhvr>
                                        <p:cTn id="91" dur="2000"/>
                                        <p:tgtEl>
                                          <p:spTgt spid="12"/>
                                        </p:tgtEl>
                                      </p:cBhvr>
                                    </p:animEffect>
                                  </p:childTnLst>
                                </p:cTn>
                              </p:par>
                              <p:par>
                                <p:cTn id="92" presetID="13" presetClass="entr" presetSubtype="16" fill="hold" grpId="0" nodeType="with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plus(in)">
                                      <p:cBhvr>
                                        <p:cTn id="94"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13" grpId="0" bldLvl="0" animBg="1"/>
      <p:bldP spid="13" grpId="1" animBg="1"/>
      <p:bldP spid="87" grpId="0" bldLvl="0" animBg="1"/>
      <p:bldP spid="87" grpId="1" animBg="1"/>
      <p:bldP spid="21" grpId="0" bldLvl="0" animBg="1"/>
      <p:bldP spid="21" grpId="1" animBg="1"/>
      <p:bldP spid="23" grpId="0" bldLvl="0" animBg="1"/>
      <p:bldP spid="23" grpId="1" animBg="1"/>
      <p:bldP spid="25" grpId="0" bldLvl="0" animBg="1"/>
      <p:bldP spid="25" grpId="1" animBg="1"/>
      <p:bldP spid="33" grpId="0" bldLvl="0" animBg="1"/>
      <p:bldP spid="33" grpId="1" animBg="1"/>
      <p:bldP spid="20" grpId="0" bldLvl="0" animBg="1"/>
      <p:bldP spid="20" grpId="1" animBg="1"/>
      <p:bldP spid="22" grpId="0" bldLvl="0" animBg="1"/>
      <p:bldP spid="22" grpId="1" animBg="1"/>
      <p:bldP spid="24" grpId="0" bldLvl="0" animBg="1"/>
      <p:bldP spid="24" grpId="1" animBg="1"/>
      <p:bldP spid="34" grpId="0" bldLvl="0" animBg="1"/>
      <p:bldP spid="34" grpId="1" animBg="1"/>
      <p:bldP spid="46" grpId="0" bldLvl="0" animBg="1"/>
      <p:bldP spid="46" grpId="1" animBg="1"/>
      <p:bldP spid="35" grpId="0" bldLvl="0" animBg="1"/>
      <p:bldP spid="35" grpId="1" animBg="1"/>
      <p:bldP spid="14369" grpId="0" bldLvl="0" animBg="1"/>
      <p:bldP spid="14369" grpId="1" animBg="1"/>
      <p:bldP spid="36" grpId="0" bldLvl="0" animBg="1"/>
      <p:bldP spid="36" grpId="1" animBg="1"/>
      <p:bldP spid="37" grpId="0" bldLvl="0" animBg="1"/>
      <p:bldP spid="37" grpId="1" animBg="1"/>
      <p:bldP spid="14371" grpId="0" bldLvl="0" animBg="1"/>
      <p:bldP spid="14371" grpId="1" animBg="1"/>
      <p:bldP spid="38" grpId="0" bldLvl="0" animBg="1"/>
      <p:bldP spid="38" grpId="1" animBg="1"/>
      <p:bldP spid="39" grpId="0" bldLvl="0" animBg="1"/>
      <p:bldP spid="39" grpId="1" animBg="1"/>
      <p:bldP spid="40" grpId="0" bldLvl="0" animBg="1"/>
      <p:bldP spid="40" grpId="1" animBg="1"/>
      <p:bldP spid="41" grpId="0" bldLvl="0" animBg="1"/>
      <p:bldP spid="41" grpId="1" animBg="1"/>
      <p:bldP spid="44" grpId="0" bldLvl="0" animBg="1"/>
      <p:bldP spid="44" grpId="1" animBg="1"/>
      <p:bldP spid="12" grpId="0" bldLvl="0" animBg="1"/>
      <p:bldP spid="12" grpId="1" animBg="1"/>
      <p:bldP spid="19" grpId="0"/>
      <p:bldP spid="1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94615"/>
            <a:ext cx="5135880"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用监管科技，为客户带来合规升级</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19" name="文本框 424"/>
          <p:cNvSpPr txBox="1"/>
          <p:nvPr/>
        </p:nvSpPr>
        <p:spPr>
          <a:xfrm>
            <a:off x="644410" y="945662"/>
            <a:ext cx="6138657" cy="450850"/>
          </a:xfrm>
          <a:prstGeom prst="rect">
            <a:avLst/>
          </a:prstGeom>
          <a:noFill/>
        </p:spPr>
        <p:txBody>
          <a:bodyPr wrap="square" rtlCol="0">
            <a:spAutoFit/>
          </a:bodyPr>
          <a:lstStyle/>
          <a:p>
            <a:pPr>
              <a:lnSpc>
                <a:spcPct val="130000"/>
              </a:lnSpc>
            </a:pPr>
            <a:r>
              <a:rPr kumimoji="1"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RegTech —— Regulation</a:t>
            </a:r>
            <a:r>
              <a:rPr kumimoji="1"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&amp; Technology</a:t>
            </a:r>
            <a:r>
              <a:rPr kumimoji="1"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 监管科技</a:t>
            </a:r>
            <a:endParaRPr kumimoji="1"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1" name="组合 20"/>
          <p:cNvGrpSpPr/>
          <p:nvPr/>
        </p:nvGrpSpPr>
        <p:grpSpPr>
          <a:xfrm>
            <a:off x="535307" y="1623695"/>
            <a:ext cx="11230608" cy="4439941"/>
            <a:chOff x="643957" y="1596900"/>
            <a:chExt cx="11303855" cy="5100803"/>
          </a:xfrm>
        </p:grpSpPr>
        <p:sp>
          <p:nvSpPr>
            <p:cNvPr id="22" name="椭圆 21"/>
            <p:cNvSpPr/>
            <p:nvPr/>
          </p:nvSpPr>
          <p:spPr>
            <a:xfrm>
              <a:off x="6508621" y="2887954"/>
              <a:ext cx="2164883" cy="2164882"/>
            </a:xfrm>
            <a:prstGeom prst="ellipse">
              <a:avLst/>
            </a:prstGeom>
            <a:solidFill>
              <a:srgbClr val="2B6B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6742971" y="3132203"/>
              <a:ext cx="1704715" cy="1704714"/>
            </a:xfrm>
            <a:prstGeom prst="ellipse">
              <a:avLst/>
            </a:prstGeom>
            <a:solidFill>
              <a:srgbClr val="1F4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4" name="组 404"/>
            <p:cNvGrpSpPr/>
            <p:nvPr/>
          </p:nvGrpSpPr>
          <p:grpSpPr>
            <a:xfrm>
              <a:off x="6033595" y="2211509"/>
              <a:ext cx="5914217" cy="3581264"/>
              <a:chOff x="5587082" y="1854462"/>
              <a:chExt cx="6347269" cy="3566121"/>
            </a:xfrm>
          </p:grpSpPr>
          <p:sp>
            <p:nvSpPr>
              <p:cNvPr id="66" name="空心弧 40"/>
              <p:cNvSpPr/>
              <p:nvPr/>
            </p:nvSpPr>
            <p:spPr bwMode="auto">
              <a:xfrm rot="5400000">
                <a:off x="5621414" y="1969796"/>
                <a:ext cx="3272797" cy="3341461"/>
              </a:xfrm>
              <a:custGeom>
                <a:avLst/>
                <a:gdLst>
                  <a:gd name="T0" fmla="*/ 25488 w 4091171"/>
                  <a:gd name="T1" fmla="*/ 2045583 h 4091173"/>
                  <a:gd name="T2" fmla="*/ 4065677 w 4091171"/>
                  <a:gd name="T3" fmla="*/ 2049671 h 4091173"/>
                  <a:gd name="T4" fmla="*/ 2045586 w 4091171"/>
                  <a:gd name="T5" fmla="*/ 2045587 h 4091173"/>
                  <a:gd name="T6" fmla="*/ 5898240 60000 65536"/>
                  <a:gd name="T7" fmla="*/ 5898240 60000 65536"/>
                  <a:gd name="T8" fmla="*/ 5898240 60000 65536"/>
                  <a:gd name="T9" fmla="*/ 0 w 4091171"/>
                  <a:gd name="T10" fmla="*/ 0 h 4091173"/>
                  <a:gd name="T11" fmla="*/ 4091171 w 4091171"/>
                  <a:gd name="T12" fmla="*/ 2049724 h 4091173"/>
                </a:gdLst>
                <a:ahLst/>
                <a:cxnLst>
                  <a:cxn ang="T6">
                    <a:pos x="T0" y="T1"/>
                  </a:cxn>
                  <a:cxn ang="T7">
                    <a:pos x="T2" y="T3"/>
                  </a:cxn>
                  <a:cxn ang="T8">
                    <a:pos x="T4" y="T5"/>
                  </a:cxn>
                </a:cxnLst>
                <a:rect l="T9" t="T10" r="T11" b="T12"/>
                <a:pathLst>
                  <a:path w="4091171" h="4091173">
                    <a:moveTo>
                      <a:pt x="0" y="2045584"/>
                    </a:moveTo>
                    <a:lnTo>
                      <a:pt x="0" y="2045584"/>
                    </a:lnTo>
                    <a:cubicBezTo>
                      <a:pt x="1" y="915838"/>
                      <a:pt x="915840" y="-2"/>
                      <a:pt x="2045586" y="-1"/>
                    </a:cubicBezTo>
                    <a:cubicBezTo>
                      <a:pt x="3175331" y="-1"/>
                      <a:pt x="4091172" y="915839"/>
                      <a:pt x="4091172" y="2045586"/>
                    </a:cubicBezTo>
                    <a:cubicBezTo>
                      <a:pt x="4091172" y="2046966"/>
                      <a:pt x="4091170" y="2048347"/>
                      <a:pt x="4091167" y="2049727"/>
                    </a:cubicBezTo>
                    <a:lnTo>
                      <a:pt x="4040191" y="2049621"/>
                    </a:lnTo>
                    <a:lnTo>
                      <a:pt x="4040190" y="2049620"/>
                    </a:lnTo>
                    <a:cubicBezTo>
                      <a:pt x="4040193" y="2048276"/>
                      <a:pt x="4040195" y="2046931"/>
                      <a:pt x="4040195" y="2045587"/>
                    </a:cubicBezTo>
                    <a:cubicBezTo>
                      <a:pt x="4040195" y="943993"/>
                      <a:pt x="3147177" y="50976"/>
                      <a:pt x="2045585" y="50976"/>
                    </a:cubicBezTo>
                    <a:cubicBezTo>
                      <a:pt x="943992" y="50976"/>
                      <a:pt x="50975" y="943993"/>
                      <a:pt x="50975" y="2045587"/>
                    </a:cubicBezTo>
                    <a:cubicBezTo>
                      <a:pt x="50974" y="2045587"/>
                      <a:pt x="50975" y="2045588"/>
                      <a:pt x="50975" y="2045589"/>
                    </a:cubicBezTo>
                    <a:close/>
                  </a:path>
                </a:pathLst>
              </a:custGeom>
              <a:solidFill>
                <a:srgbClr val="BAD7F9"/>
              </a:solidFill>
              <a:ln w="12700">
                <a:solidFill>
                  <a:schemeClr val="tx1"/>
                </a:solidFill>
              </a:ln>
            </p:spPr>
            <p:txBody>
              <a:bodyPr lIns="72002" tIns="36001" rIns="72002" bIns="36001" anchor="ctr"/>
              <a:lstStyle/>
              <a:p>
                <a:pPr defTabSz="960120" fontAlgn="auto">
                  <a:spcBef>
                    <a:spcPts val="0"/>
                  </a:spcBef>
                  <a:spcAft>
                    <a:spcPts val="0"/>
                  </a:spcAft>
                  <a:defRPr/>
                </a:pPr>
                <a:endParaRPr lang="zh-CN" altLang="en-US" sz="1890" kern="0">
                  <a:solidFill>
                    <a:schemeClr val="tx1">
                      <a:lumMod val="85000"/>
                      <a:lumOff val="15000"/>
                    </a:schemeClr>
                  </a:solidFill>
                  <a:cs typeface="+mn-ea"/>
                  <a:sym typeface="+mn-lt"/>
                </a:endParaRPr>
              </a:p>
            </p:txBody>
          </p:sp>
          <p:grpSp>
            <p:nvGrpSpPr>
              <p:cNvPr id="67" name="组 403"/>
              <p:cNvGrpSpPr/>
              <p:nvPr/>
            </p:nvGrpSpPr>
            <p:grpSpPr>
              <a:xfrm>
                <a:off x="6523327" y="1854462"/>
                <a:ext cx="5411024" cy="3566121"/>
                <a:chOff x="6523327" y="1854462"/>
                <a:chExt cx="5411024" cy="3566121"/>
              </a:xfrm>
            </p:grpSpPr>
            <p:sp>
              <p:nvSpPr>
                <p:cNvPr id="68" name="椭圆 44"/>
                <p:cNvSpPr>
                  <a:spLocks noChangeArrowheads="1"/>
                </p:cNvSpPr>
                <p:nvPr/>
              </p:nvSpPr>
              <p:spPr bwMode="auto">
                <a:xfrm>
                  <a:off x="7656546" y="4977574"/>
                  <a:ext cx="394159" cy="354606"/>
                </a:xfrm>
                <a:prstGeom prst="ellipse">
                  <a:avLst/>
                </a:prstGeom>
                <a:solidFill>
                  <a:srgbClr val="F95647"/>
                </a:solidFill>
                <a:ln>
                  <a:noFill/>
                </a:ln>
              </p:spPr>
              <p:txBody>
                <a:bodyPr lIns="72002" tIns="36001" rIns="72002" bIns="36001" anchor="ctr"/>
                <a:lstStyle/>
                <a:p>
                  <a:pPr algn="ctr" defTabSz="718185"/>
                  <a:endParaRPr lang="zh-CN" altLang="en-US" sz="1890">
                    <a:solidFill>
                      <a:schemeClr val="tx1">
                        <a:lumMod val="85000"/>
                        <a:lumOff val="15000"/>
                      </a:schemeClr>
                    </a:solidFill>
                    <a:cs typeface="+mn-ea"/>
                    <a:sym typeface="+mn-lt"/>
                  </a:endParaRPr>
                </a:p>
              </p:txBody>
            </p:sp>
            <p:cxnSp>
              <p:nvCxnSpPr>
                <p:cNvPr id="69" name="直接连接符 52"/>
                <p:cNvCxnSpPr>
                  <a:cxnSpLocks noChangeShapeType="1"/>
                </p:cNvCxnSpPr>
                <p:nvPr/>
              </p:nvCxnSpPr>
              <p:spPr bwMode="auto">
                <a:xfrm>
                  <a:off x="7967904" y="2048119"/>
                  <a:ext cx="460611" cy="0"/>
                </a:xfrm>
                <a:prstGeom prst="line">
                  <a:avLst/>
                </a:prstGeom>
                <a:noFill/>
                <a:ln w="25400" algn="ctr">
                  <a:solidFill>
                    <a:srgbClr val="3187F1"/>
                  </a:solidFill>
                  <a:prstDash val="sysDot"/>
                  <a:miter lim="800000"/>
                </a:ln>
                <a:extLst>
                  <a:ext uri="{909E8E84-426E-40DD-AFC4-6F175D3DCCD1}">
                    <a14:hiddenFill xmlns:a14="http://schemas.microsoft.com/office/drawing/2010/main">
                      <a:noFill/>
                    </a14:hiddenFill>
                  </a:ext>
                </a:extLst>
              </p:spPr>
            </p:cxnSp>
            <p:cxnSp>
              <p:nvCxnSpPr>
                <p:cNvPr id="70" name="直接连接符 58"/>
                <p:cNvCxnSpPr>
                  <a:cxnSpLocks noChangeShapeType="1"/>
                  <a:endCxn id="53" idx="2"/>
                </p:cNvCxnSpPr>
                <p:nvPr/>
              </p:nvCxnSpPr>
              <p:spPr bwMode="auto">
                <a:xfrm flipV="1">
                  <a:off x="7888544" y="5156627"/>
                  <a:ext cx="611924" cy="7074"/>
                </a:xfrm>
                <a:prstGeom prst="line">
                  <a:avLst/>
                </a:prstGeom>
                <a:noFill/>
                <a:ln w="25400" algn="ctr">
                  <a:solidFill>
                    <a:srgbClr val="F4584D"/>
                  </a:solidFill>
                  <a:prstDash val="sysDot"/>
                  <a:miter lim="800000"/>
                </a:ln>
                <a:extLst>
                  <a:ext uri="{909E8E84-426E-40DD-AFC4-6F175D3DCCD1}">
                    <a14:hiddenFill xmlns:a14="http://schemas.microsoft.com/office/drawing/2010/main">
                      <a:noFill/>
                    </a14:hiddenFill>
                  </a:ext>
                </a:extLst>
              </p:spPr>
            </p:cxnSp>
            <p:cxnSp>
              <p:nvCxnSpPr>
                <p:cNvPr id="71" name="直接连接符 62"/>
                <p:cNvCxnSpPr>
                  <a:cxnSpLocks noChangeShapeType="1"/>
                </p:cNvCxnSpPr>
                <p:nvPr/>
              </p:nvCxnSpPr>
              <p:spPr bwMode="auto">
                <a:xfrm>
                  <a:off x="8638799" y="2987296"/>
                  <a:ext cx="813351" cy="0"/>
                </a:xfrm>
                <a:prstGeom prst="line">
                  <a:avLst/>
                </a:prstGeom>
                <a:noFill/>
                <a:ln w="25400" algn="ctr">
                  <a:solidFill>
                    <a:srgbClr val="35DFDA"/>
                  </a:solidFill>
                  <a:prstDash val="sysDot"/>
                  <a:miter lim="800000"/>
                </a:ln>
                <a:extLst>
                  <a:ext uri="{909E8E84-426E-40DD-AFC4-6F175D3DCCD1}">
                    <a14:hiddenFill xmlns:a14="http://schemas.microsoft.com/office/drawing/2010/main">
                      <a:noFill/>
                    </a14:hiddenFill>
                  </a:ext>
                </a:extLst>
              </p:spPr>
            </p:cxnSp>
            <p:cxnSp>
              <p:nvCxnSpPr>
                <p:cNvPr id="72" name="直接连接符 66"/>
                <p:cNvCxnSpPr>
                  <a:cxnSpLocks noChangeShapeType="1"/>
                  <a:endCxn id="52" idx="2"/>
                </p:cNvCxnSpPr>
                <p:nvPr/>
              </p:nvCxnSpPr>
              <p:spPr bwMode="auto">
                <a:xfrm>
                  <a:off x="8912877" y="4161382"/>
                  <a:ext cx="538511" cy="2370"/>
                </a:xfrm>
                <a:prstGeom prst="line">
                  <a:avLst/>
                </a:prstGeom>
                <a:noFill/>
                <a:ln w="25400" algn="ctr">
                  <a:solidFill>
                    <a:srgbClr val="FAC14D"/>
                  </a:solidFill>
                  <a:prstDash val="sysDot"/>
                  <a:miter lim="800000"/>
                </a:ln>
                <a:extLst>
                  <a:ext uri="{909E8E84-426E-40DD-AFC4-6F175D3DCCD1}">
                    <a14:hiddenFill xmlns:a14="http://schemas.microsoft.com/office/drawing/2010/main">
                      <a:noFill/>
                    </a14:hiddenFill>
                  </a:ext>
                </a:extLst>
              </p:spPr>
            </p:cxnSp>
            <p:sp>
              <p:nvSpPr>
                <p:cNvPr id="73" name="矩形 72"/>
                <p:cNvSpPr/>
                <p:nvPr/>
              </p:nvSpPr>
              <p:spPr>
                <a:xfrm>
                  <a:off x="9288209" y="1854462"/>
                  <a:ext cx="1629999" cy="362489"/>
                </a:xfrm>
                <a:prstGeom prst="rect">
                  <a:avLst/>
                </a:prstGeom>
              </p:spPr>
              <p:txBody>
                <a:bodyPr wrap="square" lIns="72002" tIns="36001" rIns="72002" bIns="36001">
                  <a:spAutoFit/>
                </a:bodyPr>
                <a:lstStyle/>
                <a:p>
                  <a:pPr defTabSz="718185"/>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法律法规追踪</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74" name="矩形 73"/>
                <p:cNvSpPr/>
                <p:nvPr/>
              </p:nvSpPr>
              <p:spPr>
                <a:xfrm>
                  <a:off x="9347220" y="5058094"/>
                  <a:ext cx="1793359" cy="362489"/>
                </a:xfrm>
                <a:prstGeom prst="rect">
                  <a:avLst/>
                </a:prstGeom>
              </p:spPr>
              <p:txBody>
                <a:bodyPr wrap="square" lIns="72002" tIns="36001" rIns="72002" bIns="36001">
                  <a:spAutoFit/>
                </a:bodyPr>
                <a:lstStyle/>
                <a:p>
                  <a:pPr defTabSz="718185"/>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工作效率提升</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75" name="矩形 74"/>
                <p:cNvSpPr/>
                <p:nvPr/>
              </p:nvSpPr>
              <p:spPr>
                <a:xfrm>
                  <a:off x="10189927" y="2887872"/>
                  <a:ext cx="1650869" cy="362491"/>
                </a:xfrm>
                <a:prstGeom prst="rect">
                  <a:avLst/>
                </a:prstGeom>
              </p:spPr>
              <p:txBody>
                <a:bodyPr wrap="square" lIns="72002" tIns="36001" rIns="72002" bIns="36001">
                  <a:spAutoFit/>
                </a:bodyPr>
                <a:lstStyle/>
                <a:p>
                  <a:pPr defTabSz="718185"/>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合规过程控制</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76" name="矩形 75"/>
                <p:cNvSpPr/>
                <p:nvPr/>
              </p:nvSpPr>
              <p:spPr>
                <a:xfrm>
                  <a:off x="10158263" y="4228087"/>
                  <a:ext cx="1776088" cy="362491"/>
                </a:xfrm>
                <a:prstGeom prst="rect">
                  <a:avLst/>
                </a:prstGeom>
              </p:spPr>
              <p:txBody>
                <a:bodyPr wrap="square" lIns="72002" tIns="36001" rIns="72002" bIns="36001">
                  <a:spAutoFit/>
                </a:bodyPr>
                <a:lstStyle/>
                <a:p>
                  <a:pPr defTabSz="718185"/>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资本运作跟踪</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77" name="矩形 71"/>
                <p:cNvSpPr>
                  <a:spLocks noChangeArrowheads="1"/>
                </p:cNvSpPr>
                <p:nvPr/>
              </p:nvSpPr>
              <p:spPr bwMode="auto">
                <a:xfrm>
                  <a:off x="9956835" y="3915503"/>
                  <a:ext cx="330041" cy="44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2" tIns="36001" rIns="72002" bIns="36001">
                  <a:spAutoFit/>
                </a:bodyPr>
                <a:lstStyle/>
                <a:p>
                  <a:pPr defTabSz="718185"/>
                  <a:endParaRPr lang="en-US" altLang="zh-CN" sz="2415" b="1" dirty="0">
                    <a:solidFill>
                      <a:schemeClr val="tx1">
                        <a:lumMod val="85000"/>
                        <a:lumOff val="15000"/>
                      </a:schemeClr>
                    </a:solidFill>
                    <a:cs typeface="+mn-ea"/>
                    <a:sym typeface="+mn-lt"/>
                  </a:endParaRPr>
                </a:p>
              </p:txBody>
            </p:sp>
            <p:sp>
              <p:nvSpPr>
                <p:cNvPr id="78" name="矩形 71"/>
                <p:cNvSpPr>
                  <a:spLocks noChangeArrowheads="1"/>
                </p:cNvSpPr>
                <p:nvPr/>
              </p:nvSpPr>
              <p:spPr bwMode="auto">
                <a:xfrm>
                  <a:off x="9048684" y="4803113"/>
                  <a:ext cx="330041" cy="44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2" tIns="36001" rIns="72002" bIns="36001">
                  <a:spAutoFit/>
                </a:bodyPr>
                <a:lstStyle/>
                <a:p>
                  <a:pPr defTabSz="718185"/>
                  <a:endParaRPr lang="en-US" altLang="zh-CN" sz="2415" b="1" dirty="0">
                    <a:solidFill>
                      <a:schemeClr val="tx1">
                        <a:lumMod val="85000"/>
                        <a:lumOff val="15000"/>
                      </a:schemeClr>
                    </a:solidFill>
                    <a:cs typeface="+mn-ea"/>
                    <a:sym typeface="+mn-lt"/>
                  </a:endParaRPr>
                </a:p>
              </p:txBody>
            </p:sp>
            <p:sp>
              <p:nvSpPr>
                <p:cNvPr id="79" name="矩形 78"/>
                <p:cNvSpPr/>
                <p:nvPr/>
              </p:nvSpPr>
              <p:spPr>
                <a:xfrm>
                  <a:off x="6523327" y="3010548"/>
                  <a:ext cx="1468971" cy="1094733"/>
                </a:xfrm>
                <a:prstGeom prst="rect">
                  <a:avLst/>
                </a:prstGeom>
              </p:spPr>
              <p:txBody>
                <a:bodyPr wrap="square" lIns="72002" tIns="36001" rIns="72002" bIns="36001">
                  <a:spAutoFit/>
                </a:bodyPr>
                <a:lstStyle/>
                <a:p>
                  <a:pPr algn="ctr" defTabSz="718185">
                    <a:lnSpc>
                      <a:spcPct val="120000"/>
                    </a:lnSpc>
                  </a:pPr>
                  <a:r>
                    <a:rPr lang="zh-CN" altLang="en-US"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应用</a:t>
                  </a:r>
                  <a:endParaRPr lang="zh-CN" altLang="en-US"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ctr" defTabSz="718185">
                    <a:lnSpc>
                      <a:spcPct val="120000"/>
                    </a:lnSpc>
                  </a:pPr>
                  <a:r>
                    <a:rPr lang="zh-CN" altLang="en-US"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场景</a:t>
                  </a:r>
                  <a:endParaRPr lang="zh-CN" altLang="en-US"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80" name="椭圆 44"/>
                <p:cNvSpPr>
                  <a:spLocks noChangeArrowheads="1"/>
                </p:cNvSpPr>
                <p:nvPr/>
              </p:nvSpPr>
              <p:spPr bwMode="auto">
                <a:xfrm>
                  <a:off x="8588478" y="4001994"/>
                  <a:ext cx="394159" cy="354606"/>
                </a:xfrm>
                <a:prstGeom prst="ellipse">
                  <a:avLst/>
                </a:prstGeom>
                <a:solidFill>
                  <a:srgbClr val="F8C058"/>
                </a:solidFill>
                <a:ln>
                  <a:noFill/>
                </a:ln>
              </p:spPr>
              <p:txBody>
                <a:bodyPr lIns="72002" tIns="36001" rIns="72002" bIns="36001" anchor="ctr"/>
                <a:lstStyle/>
                <a:p>
                  <a:pPr algn="ctr" defTabSz="718185"/>
                  <a:endParaRPr lang="zh-CN" altLang="en-US" sz="1890">
                    <a:solidFill>
                      <a:schemeClr val="tx1">
                        <a:lumMod val="85000"/>
                        <a:lumOff val="15000"/>
                      </a:schemeClr>
                    </a:solidFill>
                    <a:cs typeface="+mn-ea"/>
                    <a:sym typeface="+mn-lt"/>
                  </a:endParaRPr>
                </a:p>
              </p:txBody>
            </p:sp>
            <p:sp>
              <p:nvSpPr>
                <p:cNvPr id="81" name="椭圆 44"/>
                <p:cNvSpPr>
                  <a:spLocks noChangeArrowheads="1"/>
                </p:cNvSpPr>
                <p:nvPr/>
              </p:nvSpPr>
              <p:spPr bwMode="auto">
                <a:xfrm>
                  <a:off x="8582782" y="2813309"/>
                  <a:ext cx="394159" cy="354606"/>
                </a:xfrm>
                <a:prstGeom prst="ellipse">
                  <a:avLst/>
                </a:prstGeom>
                <a:solidFill>
                  <a:srgbClr val="35DFDA"/>
                </a:solidFill>
                <a:ln>
                  <a:noFill/>
                </a:ln>
              </p:spPr>
              <p:txBody>
                <a:bodyPr lIns="72002" tIns="36001" rIns="72002" bIns="36001" anchor="ctr"/>
                <a:lstStyle/>
                <a:p>
                  <a:pPr algn="ctr" defTabSz="718185"/>
                  <a:endParaRPr lang="zh-CN" altLang="en-US" sz="1890">
                    <a:solidFill>
                      <a:schemeClr val="tx1">
                        <a:lumMod val="85000"/>
                        <a:lumOff val="15000"/>
                      </a:schemeClr>
                    </a:solidFill>
                    <a:cs typeface="+mn-ea"/>
                    <a:sym typeface="+mn-lt"/>
                  </a:endParaRPr>
                </a:p>
              </p:txBody>
            </p:sp>
            <p:sp>
              <p:nvSpPr>
                <p:cNvPr id="82" name="椭圆 44"/>
                <p:cNvSpPr>
                  <a:spLocks noChangeArrowheads="1"/>
                </p:cNvSpPr>
                <p:nvPr/>
              </p:nvSpPr>
              <p:spPr bwMode="auto">
                <a:xfrm>
                  <a:off x="7573745" y="1901856"/>
                  <a:ext cx="394159" cy="354606"/>
                </a:xfrm>
                <a:prstGeom prst="ellipse">
                  <a:avLst/>
                </a:prstGeom>
                <a:solidFill>
                  <a:srgbClr val="1F4C8D"/>
                </a:solidFill>
                <a:ln>
                  <a:noFill/>
                </a:ln>
              </p:spPr>
              <p:txBody>
                <a:bodyPr lIns="72002" tIns="36001" rIns="72002" bIns="36001" anchor="ctr"/>
                <a:lstStyle/>
                <a:p>
                  <a:pPr algn="ctr" defTabSz="718185"/>
                  <a:endParaRPr lang="zh-CN" altLang="en-US" sz="1890">
                    <a:solidFill>
                      <a:schemeClr val="tx1">
                        <a:lumMod val="85000"/>
                        <a:lumOff val="15000"/>
                      </a:schemeClr>
                    </a:solidFill>
                    <a:cs typeface="+mn-ea"/>
                    <a:sym typeface="+mn-lt"/>
                  </a:endParaRPr>
                </a:p>
              </p:txBody>
            </p:sp>
          </p:grpSp>
        </p:grpSp>
        <p:sp>
          <p:nvSpPr>
            <p:cNvPr id="25" name="椭圆 24"/>
            <p:cNvSpPr/>
            <p:nvPr/>
          </p:nvSpPr>
          <p:spPr>
            <a:xfrm>
              <a:off x="1117559" y="2427090"/>
              <a:ext cx="3092167" cy="3126707"/>
            </a:xfrm>
            <a:prstGeom prst="ellipse">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十字形 25"/>
            <p:cNvSpPr/>
            <p:nvPr/>
          </p:nvSpPr>
          <p:spPr>
            <a:xfrm>
              <a:off x="2487361" y="2569522"/>
              <a:ext cx="319787" cy="311886"/>
            </a:xfrm>
            <a:prstGeom prst="plus">
              <a:avLst/>
            </a:prstGeom>
            <a:no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十字形 26"/>
            <p:cNvSpPr/>
            <p:nvPr/>
          </p:nvSpPr>
          <p:spPr>
            <a:xfrm>
              <a:off x="1824328" y="4802686"/>
              <a:ext cx="344683" cy="311886"/>
            </a:xfrm>
            <a:prstGeom prst="plus">
              <a:avLst/>
            </a:prstGeom>
            <a:no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十字形 38"/>
            <p:cNvSpPr/>
            <p:nvPr/>
          </p:nvSpPr>
          <p:spPr>
            <a:xfrm>
              <a:off x="3152361" y="4815868"/>
              <a:ext cx="319787" cy="311886"/>
            </a:xfrm>
            <a:prstGeom prst="plus">
              <a:avLst/>
            </a:prstGeom>
            <a:no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0" name="组合 26"/>
            <p:cNvGrpSpPr/>
            <p:nvPr/>
          </p:nvGrpSpPr>
          <p:grpSpPr>
            <a:xfrm>
              <a:off x="1739244" y="3058206"/>
              <a:ext cx="1822510" cy="1705111"/>
              <a:chOff x="8289028" y="3544649"/>
              <a:chExt cx="1905308" cy="1817848"/>
            </a:xfrm>
            <a:effectLst>
              <a:outerShdw blurRad="38100" dist="12700" dir="2700000" algn="tl" rotWithShape="0">
                <a:prstClr val="black">
                  <a:alpha val="40000"/>
                </a:prstClr>
              </a:outerShdw>
            </a:effectLst>
          </p:grpSpPr>
          <p:sp>
            <p:nvSpPr>
              <p:cNvPr id="63" name="Freeform 5"/>
              <p:cNvSpPr/>
              <p:nvPr/>
            </p:nvSpPr>
            <p:spPr bwMode="auto">
              <a:xfrm rot="5400000">
                <a:off x="8336284" y="3648000"/>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B6BC3"/>
              </a:solidFill>
              <a:ln w="19050">
                <a:noFill/>
              </a:ln>
              <a:effectLst/>
            </p:spPr>
            <p:txBody>
              <a:bodyPr vert="horz" wrap="square" lIns="72009" tIns="36005" rIns="72009" bIns="36005" numCol="1" anchor="t" anchorCtr="0" compatLnSpc="1"/>
              <a:lstStyle/>
              <a:p>
                <a:endParaRPr lang="zh-CN" altLang="en-US" sz="1065">
                  <a:solidFill>
                    <a:prstClr val="black"/>
                  </a:solidFill>
                  <a:latin typeface="方正兰亭黑简体" panose="02000000000000000000" pitchFamily="2" charset="-122"/>
                  <a:ea typeface="方正兰亭黑简体" panose="02000000000000000000" pitchFamily="2" charset="-122"/>
                </a:endParaRPr>
              </a:p>
            </p:txBody>
          </p:sp>
          <p:sp>
            <p:nvSpPr>
              <p:cNvPr id="64" name="Freeform 5"/>
              <p:cNvSpPr/>
              <p:nvPr/>
            </p:nvSpPr>
            <p:spPr bwMode="auto">
              <a:xfrm rot="5400000">
                <a:off x="8578103" y="3879093"/>
                <a:ext cx="1324743"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F4C8D"/>
              </a:solidFill>
              <a:ln w="15875">
                <a:noFill/>
              </a:ln>
              <a:effectLst>
                <a:innerShdw>
                  <a:prstClr val="black"/>
                </a:innerShdw>
              </a:effectLst>
            </p:spPr>
            <p:txBody>
              <a:bodyPr vert="horz" wrap="square" lIns="72009" tIns="36005" rIns="72009" bIns="36005" numCol="1" anchor="t" anchorCtr="0" compatLnSpc="1"/>
              <a:lstStyle/>
              <a:p>
                <a:endParaRPr lang="zh-CN" altLang="en-US" sz="1065">
                  <a:solidFill>
                    <a:prstClr val="black"/>
                  </a:solidFill>
                  <a:latin typeface="方正兰亭黑简体" panose="02000000000000000000" pitchFamily="2" charset="-122"/>
                  <a:ea typeface="方正兰亭黑简体" panose="02000000000000000000" pitchFamily="2" charset="-122"/>
                </a:endParaRPr>
              </a:p>
            </p:txBody>
          </p:sp>
          <p:sp>
            <p:nvSpPr>
              <p:cNvPr id="65" name="文本框 80"/>
              <p:cNvSpPr txBox="1"/>
              <p:nvPr/>
            </p:nvSpPr>
            <p:spPr>
              <a:xfrm>
                <a:off x="8289028" y="4116330"/>
                <a:ext cx="1905308" cy="563869"/>
              </a:xfrm>
              <a:prstGeom prst="rect">
                <a:avLst/>
              </a:prstGeom>
              <a:noFill/>
              <a:ln>
                <a:noFill/>
              </a:ln>
            </p:spPr>
            <p:txBody>
              <a:bodyPr wrap="squar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参与者</a:t>
                </a:r>
                <a:endParaRPr lang="zh-CN" altLang="en-US"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41" name="文本框 399"/>
            <p:cNvSpPr txBox="1"/>
            <p:nvPr/>
          </p:nvSpPr>
          <p:spPr>
            <a:xfrm>
              <a:off x="1725609" y="2000966"/>
              <a:ext cx="1456003" cy="404882"/>
            </a:xfrm>
            <a:prstGeom prst="rect">
              <a:avLst/>
            </a:prstGeom>
            <a:noFill/>
          </p:spPr>
          <p:txBody>
            <a:bodyPr wrap="square" rtlCol="0">
              <a:spAutoFit/>
            </a:bodyPr>
            <a:lstStyle/>
            <a:p>
              <a:r>
                <a:rPr kumimoji="1" lang="zh-CN" altLang="en-US" sz="1700" dirty="0">
                  <a:solidFill>
                    <a:srgbClr val="1F497D"/>
                  </a:solidFill>
                  <a:latin typeface="微软雅黑" panose="020B0503020204020204" pitchFamily="34" charset="-122"/>
                  <a:ea typeface="微软雅黑" panose="020B0503020204020204" pitchFamily="34" charset="-122"/>
                  <a:cs typeface="微软雅黑" panose="020B0503020204020204" pitchFamily="34" charset="-122"/>
                </a:rPr>
                <a:t>监管机构</a:t>
              </a:r>
              <a:endParaRPr kumimoji="1" lang="zh-CN" altLang="en-US" sz="1700" dirty="0">
                <a:solidFill>
                  <a:srgbClr val="1F497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文本框 402"/>
            <p:cNvSpPr txBox="1"/>
            <p:nvPr/>
          </p:nvSpPr>
          <p:spPr>
            <a:xfrm>
              <a:off x="886354" y="4319446"/>
              <a:ext cx="1514105" cy="404882"/>
            </a:xfrm>
            <a:prstGeom prst="rect">
              <a:avLst/>
            </a:prstGeom>
            <a:noFill/>
          </p:spPr>
          <p:txBody>
            <a:bodyPr wrap="square" rtlCol="0">
              <a:spAutoFit/>
            </a:bodyPr>
            <a:lstStyle/>
            <a:p>
              <a:r>
                <a:rPr kumimoji="1" lang="zh-CN" altLang="en-US" sz="1700" dirty="0">
                  <a:solidFill>
                    <a:srgbClr val="1F497D"/>
                  </a:solidFill>
                  <a:latin typeface="微软雅黑" panose="020B0503020204020204" pitchFamily="34" charset="-122"/>
                  <a:ea typeface="微软雅黑" panose="020B0503020204020204" pitchFamily="34" charset="-122"/>
                  <a:cs typeface="微软雅黑" panose="020B0503020204020204" pitchFamily="34" charset="-122"/>
                </a:rPr>
                <a:t>监管对象</a:t>
              </a:r>
              <a:endParaRPr kumimoji="1" lang="zh-CN" altLang="en-US" sz="1700" dirty="0">
                <a:solidFill>
                  <a:srgbClr val="1F497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右箭头 42"/>
            <p:cNvSpPr/>
            <p:nvPr/>
          </p:nvSpPr>
          <p:spPr>
            <a:xfrm>
              <a:off x="4756193" y="3465921"/>
              <a:ext cx="1654098" cy="573400"/>
            </a:xfrm>
            <a:prstGeom prst="rightArrow">
              <a:avLst>
                <a:gd name="adj1" fmla="val 43443"/>
                <a:gd name="adj2" fmla="val 50000"/>
              </a:avLst>
            </a:prstGeom>
            <a:solidFill>
              <a:srgbClr val="1F497D">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C000"/>
                </a:solidFill>
              </a:endParaRPr>
            </a:p>
          </p:txBody>
        </p:sp>
        <p:sp>
          <p:nvSpPr>
            <p:cNvPr id="44" name="文本框 408"/>
            <p:cNvSpPr txBox="1"/>
            <p:nvPr/>
          </p:nvSpPr>
          <p:spPr>
            <a:xfrm>
              <a:off x="1249125" y="6274583"/>
              <a:ext cx="3787833" cy="423120"/>
            </a:xfrm>
            <a:prstGeom prst="rect">
              <a:avLst/>
            </a:prstGeom>
            <a:noFill/>
          </p:spPr>
          <p:txBody>
            <a:bodyPr wrap="square" rtlCol="0">
              <a:spAutoFit/>
            </a:bodyPr>
            <a:lstStyle/>
            <a:p>
              <a:r>
                <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监管</a:t>
              </a:r>
              <a:r>
                <a:rPr kumimoji="1" lang="en-US" altLang="zh-CN"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&amp;</a:t>
              </a:r>
              <a:r>
                <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合规领域三大参与者</a:t>
              </a:r>
              <a:endPar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KSO_Shape"/>
            <p:cNvSpPr/>
            <p:nvPr/>
          </p:nvSpPr>
          <p:spPr bwMode="auto">
            <a:xfrm>
              <a:off x="8852209" y="2125752"/>
              <a:ext cx="403825" cy="46956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1F4C8D"/>
            </a:solidFill>
            <a:ln>
              <a:noFill/>
            </a:ln>
          </p:spPr>
          <p:txBody>
            <a:bodyPr anchor="ctr">
              <a:scene3d>
                <a:camera prst="orthographicFront"/>
                <a:lightRig rig="threePt" dir="t"/>
              </a:scene3d>
              <a:sp3d>
                <a:contourClr>
                  <a:srgbClr val="FFFFFF"/>
                </a:contourClr>
              </a:sp3d>
            </a:bodyPr>
            <a:lstStyle/>
            <a:p>
              <a:pPr algn="ctr">
                <a:defRPr/>
              </a:pPr>
              <a:endParaRPr lang="zh-CN" altLang="en-US" sz="1995" dirty="0">
                <a:solidFill>
                  <a:srgbClr val="FFFFFF"/>
                </a:solidFill>
                <a:latin typeface="方正兰亭黑简体" panose="02000000000000000000" pitchFamily="2" charset="-122"/>
                <a:ea typeface="方正兰亭黑简体" panose="02000000000000000000" pitchFamily="2" charset="-122"/>
              </a:endParaRPr>
            </a:p>
          </p:txBody>
        </p:sp>
        <p:grpSp>
          <p:nvGrpSpPr>
            <p:cNvPr id="46" name="组合 31"/>
            <p:cNvGrpSpPr/>
            <p:nvPr/>
          </p:nvGrpSpPr>
          <p:grpSpPr>
            <a:xfrm>
              <a:off x="9806955" y="3115778"/>
              <a:ext cx="453900" cy="421196"/>
              <a:chOff x="7903081" y="894379"/>
              <a:chExt cx="675141" cy="626498"/>
            </a:xfrm>
            <a:solidFill>
              <a:schemeClr val="accent6"/>
            </a:solidFill>
          </p:grpSpPr>
          <p:sp>
            <p:nvSpPr>
              <p:cNvPr id="60"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012" tIns="48006" rIns="96012" bIns="48006" numCol="1" anchor="t" anchorCtr="0" compatLnSpc="1"/>
              <a:lstStyle/>
              <a:p>
                <a:pPr defTabSz="960120" fontAlgn="auto">
                  <a:spcBef>
                    <a:spcPts val="0"/>
                  </a:spcBef>
                  <a:spcAft>
                    <a:spcPts val="0"/>
                  </a:spcAft>
                  <a:defRPr/>
                </a:pPr>
                <a:endParaRPr lang="zh-CN" altLang="en-US" sz="1890" kern="0">
                  <a:solidFill>
                    <a:prstClr val="black"/>
                  </a:solidFill>
                  <a:cs typeface="+mn-ea"/>
                  <a:sym typeface="+mn-lt"/>
                </a:endParaRPr>
              </a:p>
            </p:txBody>
          </p:sp>
          <p:sp>
            <p:nvSpPr>
              <p:cNvPr id="61"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012" tIns="48006" rIns="96012" bIns="48006" numCol="1" anchor="t" anchorCtr="0" compatLnSpc="1"/>
              <a:lstStyle/>
              <a:p>
                <a:pPr defTabSz="960120" fontAlgn="auto">
                  <a:spcBef>
                    <a:spcPts val="0"/>
                  </a:spcBef>
                  <a:spcAft>
                    <a:spcPts val="0"/>
                  </a:spcAft>
                  <a:defRPr/>
                </a:pPr>
                <a:endParaRPr lang="zh-CN" altLang="en-US" sz="1890" kern="0">
                  <a:solidFill>
                    <a:prstClr val="black"/>
                  </a:solidFill>
                  <a:cs typeface="+mn-ea"/>
                  <a:sym typeface="+mn-lt"/>
                </a:endParaRPr>
              </a:p>
            </p:txBody>
          </p:sp>
          <p:sp>
            <p:nvSpPr>
              <p:cNvPr id="62"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012" tIns="48006" rIns="96012" bIns="48006" numCol="1" anchor="t" anchorCtr="0" compatLnSpc="1"/>
              <a:lstStyle/>
              <a:p>
                <a:pPr defTabSz="960120" fontAlgn="auto">
                  <a:spcBef>
                    <a:spcPts val="0"/>
                  </a:spcBef>
                  <a:spcAft>
                    <a:spcPts val="0"/>
                  </a:spcAft>
                  <a:defRPr/>
                </a:pPr>
                <a:endParaRPr lang="zh-CN" altLang="en-US" sz="1890" kern="0">
                  <a:solidFill>
                    <a:prstClr val="black"/>
                  </a:solidFill>
                  <a:cs typeface="+mn-ea"/>
                  <a:sym typeface="+mn-lt"/>
                </a:endParaRPr>
              </a:p>
            </p:txBody>
          </p:sp>
        </p:grpSp>
        <p:grpSp>
          <p:nvGrpSpPr>
            <p:cNvPr id="47" name="组合 46"/>
            <p:cNvGrpSpPr/>
            <p:nvPr/>
          </p:nvGrpSpPr>
          <p:grpSpPr>
            <a:xfrm>
              <a:off x="9799176" y="4298260"/>
              <a:ext cx="377331" cy="459930"/>
              <a:chOff x="3683997" y="856343"/>
              <a:chExt cx="576394" cy="702571"/>
            </a:xfrm>
            <a:solidFill>
              <a:schemeClr val="bg1">
                <a:lumMod val="65000"/>
              </a:schemeClr>
            </a:solidFill>
          </p:grpSpPr>
          <p:sp>
            <p:nvSpPr>
              <p:cNvPr id="58"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solidFill>
                <a:srgbClr val="FAC14D"/>
              </a:solidFill>
              <a:ln>
                <a:noFill/>
              </a:ln>
              <a:extLst>
                <a:ext uri="{91240B29-F687-4F45-9708-019B960494DF}">
                  <a14:hiddenLine xmlns:a14="http://schemas.microsoft.com/office/drawing/2010/main" w="9525">
                    <a:solidFill>
                      <a:srgbClr val="000000"/>
                    </a:solidFill>
                    <a:round/>
                  </a14:hiddenLine>
                </a:ext>
              </a:extLst>
            </p:spPr>
            <p:txBody>
              <a:bodyPr vert="horz" wrap="square" lIns="96012" tIns="48006" rIns="96012" bIns="48006" numCol="1" anchor="t" anchorCtr="0" compatLnSpc="1"/>
              <a:lstStyle/>
              <a:p>
                <a:pPr defTabSz="960120" fontAlgn="auto">
                  <a:spcBef>
                    <a:spcPts val="0"/>
                  </a:spcBef>
                  <a:spcAft>
                    <a:spcPts val="0"/>
                  </a:spcAft>
                  <a:defRPr/>
                </a:pPr>
                <a:endParaRPr lang="zh-CN" altLang="en-US" sz="1890" kern="0">
                  <a:solidFill>
                    <a:prstClr val="black"/>
                  </a:solidFill>
                  <a:cs typeface="+mn-ea"/>
                  <a:sym typeface="+mn-lt"/>
                </a:endParaRPr>
              </a:p>
            </p:txBody>
          </p:sp>
          <p:sp>
            <p:nvSpPr>
              <p:cNvPr id="59"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solidFill>
                <a:srgbClr val="FAC14D"/>
              </a:solidFill>
              <a:ln>
                <a:noFill/>
              </a:ln>
              <a:extLst>
                <a:ext uri="{91240B29-F687-4F45-9708-019B960494DF}">
                  <a14:hiddenLine xmlns:a14="http://schemas.microsoft.com/office/drawing/2010/main" w="9525">
                    <a:solidFill>
                      <a:srgbClr val="000000"/>
                    </a:solidFill>
                    <a:round/>
                  </a14:hiddenLine>
                </a:ext>
              </a:extLst>
            </p:spPr>
            <p:txBody>
              <a:bodyPr vert="horz" wrap="square" lIns="96012" tIns="48006" rIns="96012" bIns="48006" numCol="1" anchor="t" anchorCtr="0" compatLnSpc="1"/>
              <a:lstStyle/>
              <a:p>
                <a:pPr defTabSz="960120" fontAlgn="auto">
                  <a:spcBef>
                    <a:spcPts val="0"/>
                  </a:spcBef>
                  <a:spcAft>
                    <a:spcPts val="0"/>
                  </a:spcAft>
                  <a:defRPr/>
                </a:pPr>
                <a:endParaRPr lang="zh-CN" altLang="en-US" sz="1890" kern="0">
                  <a:solidFill>
                    <a:prstClr val="black"/>
                  </a:solidFill>
                  <a:cs typeface="+mn-ea"/>
                  <a:sym typeface="+mn-lt"/>
                </a:endParaRPr>
              </a:p>
            </p:txBody>
          </p:sp>
        </p:grpSp>
        <p:sp>
          <p:nvSpPr>
            <p:cNvPr id="48" name="Freeform 987"/>
            <p:cNvSpPr>
              <a:spLocks noEditPoints="1"/>
            </p:cNvSpPr>
            <p:nvPr/>
          </p:nvSpPr>
          <p:spPr bwMode="auto">
            <a:xfrm>
              <a:off x="8942388" y="5249604"/>
              <a:ext cx="320501" cy="515357"/>
            </a:xfrm>
            <a:custGeom>
              <a:avLst/>
              <a:gdLst>
                <a:gd name="T0" fmla="*/ 133 w 205"/>
                <a:gd name="T1" fmla="*/ 170 h 331"/>
                <a:gd name="T2" fmla="*/ 148 w 205"/>
                <a:gd name="T3" fmla="*/ 126 h 331"/>
                <a:gd name="T4" fmla="*/ 148 w 205"/>
                <a:gd name="T5" fmla="*/ 110 h 331"/>
                <a:gd name="T6" fmla="*/ 48 w 205"/>
                <a:gd name="T7" fmla="*/ 118 h 331"/>
                <a:gd name="T8" fmla="*/ 71 w 205"/>
                <a:gd name="T9" fmla="*/ 126 h 331"/>
                <a:gd name="T10" fmla="*/ 39 w 205"/>
                <a:gd name="T11" fmla="*/ 224 h 331"/>
                <a:gd name="T12" fmla="*/ 44 w 205"/>
                <a:gd name="T13" fmla="*/ 331 h 331"/>
                <a:gd name="T14" fmla="*/ 205 w 205"/>
                <a:gd name="T15" fmla="*/ 298 h 331"/>
                <a:gd name="T16" fmla="*/ 161 w 205"/>
                <a:gd name="T17" fmla="*/ 315 h 331"/>
                <a:gd name="T18" fmla="*/ 16 w 205"/>
                <a:gd name="T19" fmla="*/ 298 h 331"/>
                <a:gd name="T20" fmla="*/ 87 w 205"/>
                <a:gd name="T21" fmla="*/ 170 h 331"/>
                <a:gd name="T22" fmla="*/ 117 w 205"/>
                <a:gd name="T23" fmla="*/ 126 h 331"/>
                <a:gd name="T24" fmla="*/ 153 w 205"/>
                <a:gd name="T25" fmla="*/ 234 h 331"/>
                <a:gd name="T26" fmla="*/ 161 w 205"/>
                <a:gd name="T27" fmla="*/ 315 h 331"/>
                <a:gd name="T28" fmla="*/ 121 w 205"/>
                <a:gd name="T29" fmla="*/ 262 h 331"/>
                <a:gd name="T30" fmla="*/ 101 w 205"/>
                <a:gd name="T31" fmla="*/ 258 h 331"/>
                <a:gd name="T32" fmla="*/ 63 w 205"/>
                <a:gd name="T33" fmla="*/ 263 h 331"/>
                <a:gd name="T34" fmla="*/ 48 w 205"/>
                <a:gd name="T35" fmla="*/ 259 h 331"/>
                <a:gd name="T36" fmla="*/ 24 w 205"/>
                <a:gd name="T37" fmla="*/ 298 h 331"/>
                <a:gd name="T38" fmla="*/ 161 w 205"/>
                <a:gd name="T39" fmla="*/ 307 h 331"/>
                <a:gd name="T40" fmla="*/ 167 w 205"/>
                <a:gd name="T41" fmla="*/ 266 h 331"/>
                <a:gd name="T42" fmla="*/ 165 w 205"/>
                <a:gd name="T43" fmla="*/ 264 h 331"/>
                <a:gd name="T44" fmla="*/ 144 w 205"/>
                <a:gd name="T45" fmla="*/ 248 h 331"/>
                <a:gd name="T46" fmla="*/ 124 w 205"/>
                <a:gd name="T47" fmla="*/ 23 h 331"/>
                <a:gd name="T48" fmla="*/ 124 w 205"/>
                <a:gd name="T49" fmla="*/ 0 h 331"/>
                <a:gd name="T50" fmla="*/ 124 w 205"/>
                <a:gd name="T51" fmla="*/ 23 h 331"/>
                <a:gd name="T52" fmla="*/ 91 w 205"/>
                <a:gd name="T53" fmla="*/ 49 h 331"/>
                <a:gd name="T54" fmla="*/ 74 w 205"/>
                <a:gd name="T55" fmla="*/ 32 h 331"/>
                <a:gd name="T56" fmla="*/ 58 w 205"/>
                <a:gd name="T57" fmla="*/ 49 h 331"/>
                <a:gd name="T58" fmla="*/ 68 w 205"/>
                <a:gd name="T59" fmla="*/ 43 h 331"/>
                <a:gd name="T60" fmla="*/ 80 w 205"/>
                <a:gd name="T61" fmla="*/ 43 h 331"/>
                <a:gd name="T62" fmla="*/ 74 w 205"/>
                <a:gd name="T63" fmla="*/ 57 h 331"/>
                <a:gd name="T64" fmla="*/ 68 w 205"/>
                <a:gd name="T65" fmla="*/ 43 h 331"/>
                <a:gd name="T66" fmla="*/ 92 w 205"/>
                <a:gd name="T67" fmla="*/ 102 h 331"/>
                <a:gd name="T68" fmla="*/ 98 w 205"/>
                <a:gd name="T69" fmla="*/ 82 h 331"/>
                <a:gd name="T70" fmla="*/ 129 w 205"/>
                <a:gd name="T71" fmla="*/ 82 h 331"/>
                <a:gd name="T72" fmla="*/ 134 w 205"/>
                <a:gd name="T73" fmla="*/ 102 h 331"/>
                <a:gd name="T74" fmla="*/ 143 w 205"/>
                <a:gd name="T75" fmla="*/ 97 h 331"/>
                <a:gd name="T76" fmla="*/ 113 w 205"/>
                <a:gd name="T77" fmla="*/ 68 h 331"/>
                <a:gd name="T78" fmla="*/ 84 w 205"/>
                <a:gd name="T79" fmla="*/ 9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331">
                  <a:moveTo>
                    <a:pt x="165" y="224"/>
                  </a:moveTo>
                  <a:cubicBezTo>
                    <a:pt x="150" y="204"/>
                    <a:pt x="133" y="184"/>
                    <a:pt x="133" y="170"/>
                  </a:cubicBezTo>
                  <a:cubicBezTo>
                    <a:pt x="133" y="126"/>
                    <a:pt x="133" y="126"/>
                    <a:pt x="133" y="126"/>
                  </a:cubicBezTo>
                  <a:cubicBezTo>
                    <a:pt x="148" y="126"/>
                    <a:pt x="148" y="126"/>
                    <a:pt x="148" y="126"/>
                  </a:cubicBezTo>
                  <a:cubicBezTo>
                    <a:pt x="153" y="126"/>
                    <a:pt x="156" y="122"/>
                    <a:pt x="156" y="118"/>
                  </a:cubicBezTo>
                  <a:cubicBezTo>
                    <a:pt x="156" y="113"/>
                    <a:pt x="153" y="110"/>
                    <a:pt x="148" y="110"/>
                  </a:cubicBezTo>
                  <a:cubicBezTo>
                    <a:pt x="56" y="110"/>
                    <a:pt x="56" y="110"/>
                    <a:pt x="56" y="110"/>
                  </a:cubicBezTo>
                  <a:cubicBezTo>
                    <a:pt x="52" y="110"/>
                    <a:pt x="48" y="113"/>
                    <a:pt x="48" y="118"/>
                  </a:cubicBezTo>
                  <a:cubicBezTo>
                    <a:pt x="48" y="122"/>
                    <a:pt x="52" y="126"/>
                    <a:pt x="56" y="126"/>
                  </a:cubicBezTo>
                  <a:cubicBezTo>
                    <a:pt x="71" y="126"/>
                    <a:pt x="71" y="126"/>
                    <a:pt x="71" y="126"/>
                  </a:cubicBezTo>
                  <a:cubicBezTo>
                    <a:pt x="71" y="170"/>
                    <a:pt x="71" y="170"/>
                    <a:pt x="71" y="170"/>
                  </a:cubicBezTo>
                  <a:cubicBezTo>
                    <a:pt x="71" y="184"/>
                    <a:pt x="55" y="204"/>
                    <a:pt x="39" y="224"/>
                  </a:cubicBezTo>
                  <a:cubicBezTo>
                    <a:pt x="20" y="249"/>
                    <a:pt x="0" y="274"/>
                    <a:pt x="0" y="298"/>
                  </a:cubicBezTo>
                  <a:cubicBezTo>
                    <a:pt x="0" y="318"/>
                    <a:pt x="16" y="331"/>
                    <a:pt x="44" y="331"/>
                  </a:cubicBezTo>
                  <a:cubicBezTo>
                    <a:pt x="161" y="331"/>
                    <a:pt x="161" y="331"/>
                    <a:pt x="161" y="331"/>
                  </a:cubicBezTo>
                  <a:cubicBezTo>
                    <a:pt x="188" y="331"/>
                    <a:pt x="205" y="318"/>
                    <a:pt x="205" y="298"/>
                  </a:cubicBezTo>
                  <a:cubicBezTo>
                    <a:pt x="205" y="274"/>
                    <a:pt x="185" y="249"/>
                    <a:pt x="165" y="224"/>
                  </a:cubicBezTo>
                  <a:close/>
                  <a:moveTo>
                    <a:pt x="161" y="315"/>
                  </a:moveTo>
                  <a:cubicBezTo>
                    <a:pt x="44" y="315"/>
                    <a:pt x="44" y="315"/>
                    <a:pt x="44" y="315"/>
                  </a:cubicBezTo>
                  <a:cubicBezTo>
                    <a:pt x="33" y="315"/>
                    <a:pt x="16" y="313"/>
                    <a:pt x="16" y="298"/>
                  </a:cubicBezTo>
                  <a:cubicBezTo>
                    <a:pt x="16" y="280"/>
                    <a:pt x="34" y="257"/>
                    <a:pt x="52" y="234"/>
                  </a:cubicBezTo>
                  <a:cubicBezTo>
                    <a:pt x="70" y="211"/>
                    <a:pt x="87" y="189"/>
                    <a:pt x="87" y="170"/>
                  </a:cubicBezTo>
                  <a:cubicBezTo>
                    <a:pt x="87" y="126"/>
                    <a:pt x="87" y="126"/>
                    <a:pt x="87" y="126"/>
                  </a:cubicBezTo>
                  <a:cubicBezTo>
                    <a:pt x="117" y="126"/>
                    <a:pt x="117" y="126"/>
                    <a:pt x="117" y="126"/>
                  </a:cubicBezTo>
                  <a:cubicBezTo>
                    <a:pt x="117" y="170"/>
                    <a:pt x="117" y="170"/>
                    <a:pt x="117" y="170"/>
                  </a:cubicBezTo>
                  <a:cubicBezTo>
                    <a:pt x="117" y="189"/>
                    <a:pt x="135" y="211"/>
                    <a:pt x="153" y="234"/>
                  </a:cubicBezTo>
                  <a:cubicBezTo>
                    <a:pt x="171" y="257"/>
                    <a:pt x="189" y="280"/>
                    <a:pt x="189" y="298"/>
                  </a:cubicBezTo>
                  <a:cubicBezTo>
                    <a:pt x="189" y="313"/>
                    <a:pt x="171" y="315"/>
                    <a:pt x="161" y="315"/>
                  </a:cubicBezTo>
                  <a:close/>
                  <a:moveTo>
                    <a:pt x="122" y="263"/>
                  </a:moveTo>
                  <a:cubicBezTo>
                    <a:pt x="122" y="263"/>
                    <a:pt x="121" y="263"/>
                    <a:pt x="121" y="262"/>
                  </a:cubicBezTo>
                  <a:cubicBezTo>
                    <a:pt x="118" y="258"/>
                    <a:pt x="114" y="256"/>
                    <a:pt x="109" y="256"/>
                  </a:cubicBezTo>
                  <a:cubicBezTo>
                    <a:pt x="106" y="256"/>
                    <a:pt x="103" y="257"/>
                    <a:pt x="101" y="258"/>
                  </a:cubicBezTo>
                  <a:cubicBezTo>
                    <a:pt x="99" y="250"/>
                    <a:pt x="91" y="244"/>
                    <a:pt x="82" y="244"/>
                  </a:cubicBezTo>
                  <a:cubicBezTo>
                    <a:pt x="72" y="244"/>
                    <a:pt x="63" y="252"/>
                    <a:pt x="63" y="263"/>
                  </a:cubicBezTo>
                  <a:cubicBezTo>
                    <a:pt x="63" y="264"/>
                    <a:pt x="63" y="264"/>
                    <a:pt x="63" y="265"/>
                  </a:cubicBezTo>
                  <a:cubicBezTo>
                    <a:pt x="59" y="261"/>
                    <a:pt x="54" y="259"/>
                    <a:pt x="48" y="259"/>
                  </a:cubicBezTo>
                  <a:cubicBezTo>
                    <a:pt x="46" y="259"/>
                    <a:pt x="44" y="260"/>
                    <a:pt x="42" y="260"/>
                  </a:cubicBezTo>
                  <a:cubicBezTo>
                    <a:pt x="32" y="274"/>
                    <a:pt x="24" y="288"/>
                    <a:pt x="24" y="298"/>
                  </a:cubicBezTo>
                  <a:cubicBezTo>
                    <a:pt x="24" y="306"/>
                    <a:pt x="34" y="307"/>
                    <a:pt x="44" y="307"/>
                  </a:cubicBezTo>
                  <a:cubicBezTo>
                    <a:pt x="161" y="307"/>
                    <a:pt x="161" y="307"/>
                    <a:pt x="161" y="307"/>
                  </a:cubicBezTo>
                  <a:cubicBezTo>
                    <a:pt x="170" y="307"/>
                    <a:pt x="181" y="306"/>
                    <a:pt x="181" y="298"/>
                  </a:cubicBezTo>
                  <a:cubicBezTo>
                    <a:pt x="181" y="289"/>
                    <a:pt x="175" y="278"/>
                    <a:pt x="167" y="266"/>
                  </a:cubicBezTo>
                  <a:cubicBezTo>
                    <a:pt x="167" y="266"/>
                    <a:pt x="166" y="266"/>
                    <a:pt x="166" y="266"/>
                  </a:cubicBezTo>
                  <a:cubicBezTo>
                    <a:pt x="166" y="265"/>
                    <a:pt x="166" y="265"/>
                    <a:pt x="165" y="264"/>
                  </a:cubicBezTo>
                  <a:cubicBezTo>
                    <a:pt x="163" y="260"/>
                    <a:pt x="160" y="256"/>
                    <a:pt x="156" y="252"/>
                  </a:cubicBezTo>
                  <a:cubicBezTo>
                    <a:pt x="153" y="249"/>
                    <a:pt x="148" y="248"/>
                    <a:pt x="144" y="248"/>
                  </a:cubicBezTo>
                  <a:cubicBezTo>
                    <a:pt x="134" y="248"/>
                    <a:pt x="125" y="254"/>
                    <a:pt x="122" y="263"/>
                  </a:cubicBezTo>
                  <a:close/>
                  <a:moveTo>
                    <a:pt x="124" y="23"/>
                  </a:moveTo>
                  <a:cubicBezTo>
                    <a:pt x="130" y="23"/>
                    <a:pt x="135" y="18"/>
                    <a:pt x="135" y="11"/>
                  </a:cubicBezTo>
                  <a:cubicBezTo>
                    <a:pt x="135" y="5"/>
                    <a:pt x="130" y="0"/>
                    <a:pt x="124" y="0"/>
                  </a:cubicBezTo>
                  <a:cubicBezTo>
                    <a:pt x="118" y="0"/>
                    <a:pt x="112" y="5"/>
                    <a:pt x="112" y="11"/>
                  </a:cubicBezTo>
                  <a:cubicBezTo>
                    <a:pt x="112" y="18"/>
                    <a:pt x="118" y="23"/>
                    <a:pt x="124" y="23"/>
                  </a:cubicBezTo>
                  <a:close/>
                  <a:moveTo>
                    <a:pt x="74" y="65"/>
                  </a:moveTo>
                  <a:cubicBezTo>
                    <a:pt x="83" y="65"/>
                    <a:pt x="91" y="58"/>
                    <a:pt x="91" y="49"/>
                  </a:cubicBezTo>
                  <a:cubicBezTo>
                    <a:pt x="91" y="45"/>
                    <a:pt x="89" y="40"/>
                    <a:pt x="86" y="37"/>
                  </a:cubicBezTo>
                  <a:cubicBezTo>
                    <a:pt x="83" y="34"/>
                    <a:pt x="79" y="32"/>
                    <a:pt x="74" y="32"/>
                  </a:cubicBezTo>
                  <a:cubicBezTo>
                    <a:pt x="70" y="32"/>
                    <a:pt x="66" y="34"/>
                    <a:pt x="62" y="37"/>
                  </a:cubicBezTo>
                  <a:cubicBezTo>
                    <a:pt x="59" y="40"/>
                    <a:pt x="58" y="45"/>
                    <a:pt x="58" y="49"/>
                  </a:cubicBezTo>
                  <a:cubicBezTo>
                    <a:pt x="58" y="58"/>
                    <a:pt x="65" y="65"/>
                    <a:pt x="74" y="65"/>
                  </a:cubicBezTo>
                  <a:close/>
                  <a:moveTo>
                    <a:pt x="68" y="43"/>
                  </a:moveTo>
                  <a:cubicBezTo>
                    <a:pt x="70" y="41"/>
                    <a:pt x="72" y="40"/>
                    <a:pt x="74" y="40"/>
                  </a:cubicBezTo>
                  <a:cubicBezTo>
                    <a:pt x="76" y="40"/>
                    <a:pt x="79" y="41"/>
                    <a:pt x="80" y="43"/>
                  </a:cubicBezTo>
                  <a:cubicBezTo>
                    <a:pt x="82" y="45"/>
                    <a:pt x="83" y="47"/>
                    <a:pt x="83" y="49"/>
                  </a:cubicBezTo>
                  <a:cubicBezTo>
                    <a:pt x="83" y="54"/>
                    <a:pt x="79" y="57"/>
                    <a:pt x="74" y="57"/>
                  </a:cubicBezTo>
                  <a:cubicBezTo>
                    <a:pt x="69" y="57"/>
                    <a:pt x="66" y="54"/>
                    <a:pt x="66" y="49"/>
                  </a:cubicBezTo>
                  <a:cubicBezTo>
                    <a:pt x="66" y="47"/>
                    <a:pt x="66" y="45"/>
                    <a:pt x="68" y="43"/>
                  </a:cubicBezTo>
                  <a:close/>
                  <a:moveTo>
                    <a:pt x="84" y="102"/>
                  </a:moveTo>
                  <a:cubicBezTo>
                    <a:pt x="92" y="102"/>
                    <a:pt x="92" y="102"/>
                    <a:pt x="92" y="102"/>
                  </a:cubicBezTo>
                  <a:cubicBezTo>
                    <a:pt x="92" y="100"/>
                    <a:pt x="92" y="99"/>
                    <a:pt x="92" y="97"/>
                  </a:cubicBezTo>
                  <a:cubicBezTo>
                    <a:pt x="92" y="92"/>
                    <a:pt x="94" y="86"/>
                    <a:pt x="98" y="82"/>
                  </a:cubicBezTo>
                  <a:cubicBezTo>
                    <a:pt x="102" y="78"/>
                    <a:pt x="108" y="76"/>
                    <a:pt x="113" y="76"/>
                  </a:cubicBezTo>
                  <a:cubicBezTo>
                    <a:pt x="119" y="76"/>
                    <a:pt x="124" y="78"/>
                    <a:pt x="129" y="82"/>
                  </a:cubicBezTo>
                  <a:cubicBezTo>
                    <a:pt x="133" y="86"/>
                    <a:pt x="135" y="92"/>
                    <a:pt x="135" y="97"/>
                  </a:cubicBezTo>
                  <a:cubicBezTo>
                    <a:pt x="135" y="99"/>
                    <a:pt x="135" y="100"/>
                    <a:pt x="134" y="102"/>
                  </a:cubicBezTo>
                  <a:cubicBezTo>
                    <a:pt x="142" y="102"/>
                    <a:pt x="142" y="102"/>
                    <a:pt x="142" y="102"/>
                  </a:cubicBezTo>
                  <a:cubicBezTo>
                    <a:pt x="143" y="100"/>
                    <a:pt x="143" y="99"/>
                    <a:pt x="143" y="97"/>
                  </a:cubicBezTo>
                  <a:cubicBezTo>
                    <a:pt x="143" y="89"/>
                    <a:pt x="140" y="82"/>
                    <a:pt x="134" y="76"/>
                  </a:cubicBezTo>
                  <a:cubicBezTo>
                    <a:pt x="129" y="71"/>
                    <a:pt x="121" y="68"/>
                    <a:pt x="113" y="68"/>
                  </a:cubicBezTo>
                  <a:cubicBezTo>
                    <a:pt x="105" y="68"/>
                    <a:pt x="98" y="71"/>
                    <a:pt x="92" y="76"/>
                  </a:cubicBezTo>
                  <a:cubicBezTo>
                    <a:pt x="87" y="82"/>
                    <a:pt x="84" y="89"/>
                    <a:pt x="84" y="97"/>
                  </a:cubicBezTo>
                  <a:cubicBezTo>
                    <a:pt x="84" y="99"/>
                    <a:pt x="84" y="100"/>
                    <a:pt x="84" y="102"/>
                  </a:cubicBezTo>
                  <a:close/>
                </a:path>
              </a:pathLst>
            </a:custGeom>
            <a:solidFill>
              <a:srgbClr val="F6615B"/>
            </a:solidFill>
            <a:ln>
              <a:noFill/>
            </a:ln>
          </p:spPr>
          <p:txBody>
            <a:bodyPr vert="horz" wrap="square" lIns="72009" tIns="36005" rIns="72009" bIns="36005" numCol="1" anchor="t" anchorCtr="0" compatLnSpc="1"/>
            <a:lstStyle/>
            <a:p>
              <a:endParaRPr lang="zh-CN" altLang="en-US" sz="1065">
                <a:solidFill>
                  <a:prstClr val="black"/>
                </a:solidFill>
                <a:latin typeface="方正兰亭黑简体" panose="02000000000000000000" pitchFamily="2" charset="-122"/>
                <a:ea typeface="方正兰亭黑简体" panose="02000000000000000000" pitchFamily="2" charset="-122"/>
              </a:endParaRPr>
            </a:p>
          </p:txBody>
        </p:sp>
        <p:sp>
          <p:nvSpPr>
            <p:cNvPr id="49" name="文本框 425"/>
            <p:cNvSpPr txBox="1"/>
            <p:nvPr/>
          </p:nvSpPr>
          <p:spPr>
            <a:xfrm>
              <a:off x="6508814" y="6241317"/>
              <a:ext cx="5438341" cy="423120"/>
            </a:xfrm>
            <a:prstGeom prst="rect">
              <a:avLst/>
            </a:prstGeom>
            <a:noFill/>
          </p:spPr>
          <p:txBody>
            <a:bodyPr wrap="square" rtlCol="0">
              <a:spAutoFit/>
            </a:bodyPr>
            <a:lstStyle/>
            <a:p>
              <a:pPr algn="ctr"/>
              <a:r>
                <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合规知识体系</a:t>
              </a:r>
              <a:r>
                <a:rPr kumimoji="1" lang="en-US" altLang="zh-CN"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云计算</a:t>
              </a:r>
              <a:r>
                <a:rPr kumimoji="1" lang="en-US" altLang="zh-CN"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机器学习</a:t>
              </a:r>
              <a:r>
                <a:rPr kumimoji="1" lang="en-US" altLang="zh-CN"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创新业务场景</a:t>
              </a:r>
              <a:endPar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椭圆 49"/>
            <p:cNvSpPr/>
            <p:nvPr/>
          </p:nvSpPr>
          <p:spPr>
            <a:xfrm>
              <a:off x="8703335" y="2044502"/>
              <a:ext cx="713735" cy="713734"/>
            </a:xfrm>
            <a:prstGeom prst="ellipse">
              <a:avLst/>
            </a:prstGeom>
            <a:noFill/>
            <a:ln>
              <a:solidFill>
                <a:srgbClr val="1F4C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椭圆 50"/>
            <p:cNvSpPr/>
            <p:nvPr/>
          </p:nvSpPr>
          <p:spPr>
            <a:xfrm>
              <a:off x="9662234" y="2966317"/>
              <a:ext cx="713735" cy="713734"/>
            </a:xfrm>
            <a:prstGeom prst="ellipse">
              <a:avLst/>
            </a:prstGeom>
            <a:noFill/>
            <a:ln>
              <a:solidFill>
                <a:srgbClr val="58DC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椭圆 51"/>
            <p:cNvSpPr/>
            <p:nvPr/>
          </p:nvSpPr>
          <p:spPr>
            <a:xfrm>
              <a:off x="9634251" y="4173738"/>
              <a:ext cx="713735" cy="713734"/>
            </a:xfrm>
            <a:prstGeom prst="ellipse">
              <a:avLst/>
            </a:prstGeom>
            <a:noFill/>
            <a:ln>
              <a:solidFill>
                <a:srgbClr val="F6BF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椭圆 52"/>
            <p:cNvSpPr/>
            <p:nvPr/>
          </p:nvSpPr>
          <p:spPr>
            <a:xfrm>
              <a:off x="8748210" y="5170830"/>
              <a:ext cx="713735" cy="713734"/>
            </a:xfrm>
            <a:prstGeom prst="ellipse">
              <a:avLst/>
            </a:prstGeom>
            <a:noFill/>
            <a:ln>
              <a:solidFill>
                <a:srgbClr val="F45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2806810" y="1596900"/>
              <a:ext cx="1863737" cy="765263"/>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证监会、证监局、交易所、结算公司等</a:t>
              </a:r>
              <a:endParaRPr lang="en-US" altLang="zh-CN" sz="1400" dirty="0"/>
            </a:p>
          </p:txBody>
        </p:sp>
        <p:sp>
          <p:nvSpPr>
            <p:cNvPr id="55" name="矩形 54"/>
            <p:cNvSpPr/>
            <p:nvPr/>
          </p:nvSpPr>
          <p:spPr>
            <a:xfrm>
              <a:off x="986756" y="2405596"/>
              <a:ext cx="1500798" cy="423120"/>
            </a:xfrm>
            <a:prstGeom prst="rect">
              <a:avLst/>
            </a:prstGeom>
          </p:spPr>
          <p:txBody>
            <a:bodyPr wrap="square">
              <a:spAutoFit/>
            </a:bodyPr>
            <a:lstStyle/>
            <a:p>
              <a:r>
                <a:rPr kumimoji="1" lang="zh-CN" altLang="en-US" dirty="0">
                  <a:solidFill>
                    <a:srgbClr val="FF0000"/>
                  </a:solidFill>
                  <a:latin typeface="微软雅黑" panose="020B0503020204020204" pitchFamily="34" charset="-122"/>
                  <a:ea typeface="微软雅黑" panose="020B0503020204020204" pitchFamily="34" charset="-122"/>
                </a:rPr>
                <a:t>立法、执法</a:t>
              </a:r>
              <a:endParaRPr lang="zh-CN" altLang="en-US" dirty="0"/>
            </a:p>
          </p:txBody>
        </p:sp>
        <p:sp>
          <p:nvSpPr>
            <p:cNvPr id="56" name="矩形 55"/>
            <p:cNvSpPr/>
            <p:nvPr/>
          </p:nvSpPr>
          <p:spPr>
            <a:xfrm>
              <a:off x="643957" y="4746222"/>
              <a:ext cx="1158764" cy="423120"/>
            </a:xfrm>
            <a:prstGeom prst="rect">
              <a:avLst/>
            </a:prstGeom>
            <a:ln>
              <a:noFill/>
            </a:ln>
          </p:spPr>
          <p:txBody>
            <a:bodyPr wrap="square">
              <a:spAutoFit/>
            </a:bodyPr>
            <a:lstStyle/>
            <a:p>
              <a:r>
                <a:rPr kumimoji="1" lang="zh-CN" altLang="en-US" dirty="0">
                  <a:solidFill>
                    <a:srgbClr val="FF0000"/>
                  </a:solidFill>
                  <a:latin typeface="微软雅黑" panose="020B0503020204020204" pitchFamily="34" charset="-122"/>
                  <a:ea typeface="微软雅黑" panose="020B0503020204020204" pitchFamily="34" charset="-122"/>
                </a:rPr>
                <a:t>合规运作</a:t>
              </a:r>
              <a:endParaRPr lang="zh-CN" altLang="en-US" dirty="0"/>
            </a:p>
          </p:txBody>
        </p:sp>
        <p:sp>
          <p:nvSpPr>
            <p:cNvPr id="57" name="矩形 56"/>
            <p:cNvSpPr/>
            <p:nvPr/>
          </p:nvSpPr>
          <p:spPr>
            <a:xfrm>
              <a:off x="4756193" y="2662724"/>
              <a:ext cx="1567814" cy="741189"/>
            </a:xfrm>
            <a:prstGeom prst="rect">
              <a:avLst/>
            </a:prstGeom>
          </p:spPr>
          <p:txBody>
            <a:bodyPr wrap="square">
              <a:spAutoFit/>
            </a:bodyPr>
            <a:lstStyle/>
            <a:p>
              <a:r>
                <a:rPr kumimoji="1" lang="zh-CN" altLang="en-US" dirty="0">
                  <a:solidFill>
                    <a:srgbClr val="FF0000"/>
                  </a:solidFill>
                  <a:latin typeface="微软雅黑" panose="020B0503020204020204" pitchFamily="34" charset="-122"/>
                  <a:ea typeface="微软雅黑" panose="020B0503020204020204" pitchFamily="34" charset="-122"/>
                </a:rPr>
                <a:t>合规科技</a:t>
              </a:r>
              <a:r>
                <a:rPr kumimoji="1" lang="en-US" altLang="zh-CN" dirty="0">
                  <a:solidFill>
                    <a:srgbClr val="FF0000"/>
                  </a:solidFill>
                  <a:latin typeface="微软雅黑" panose="020B0503020204020204" pitchFamily="34" charset="-122"/>
                  <a:ea typeface="微软雅黑" panose="020B0503020204020204" pitchFamily="34" charset="-122"/>
                </a:rPr>
                <a:t>&amp;</a:t>
              </a:r>
              <a:r>
                <a:rPr kumimoji="1" lang="zh-CN" altLang="en-US" dirty="0">
                  <a:solidFill>
                    <a:srgbClr val="FF0000"/>
                  </a:solidFill>
                  <a:latin typeface="微软雅黑" panose="020B0503020204020204" pitchFamily="34" charset="-122"/>
                  <a:ea typeface="微软雅黑" panose="020B0503020204020204" pitchFamily="34" charset="-122"/>
                </a:rPr>
                <a:t>监管科技服务</a:t>
              </a:r>
              <a:endParaRPr kumimoji="1" lang="zh-CN" altLang="en-US" dirty="0">
                <a:solidFill>
                  <a:srgbClr val="FF0000"/>
                </a:solidFill>
                <a:latin typeface="微软雅黑" panose="020B0503020204020204" pitchFamily="34" charset="-122"/>
                <a:ea typeface="微软雅黑" panose="020B0503020204020204" pitchFamily="34" charset="-122"/>
              </a:endParaRPr>
            </a:p>
          </p:txBody>
        </p:sp>
      </p:grpSp>
      <p:sp>
        <p:nvSpPr>
          <p:cNvPr id="83" name="矩形 82"/>
          <p:cNvSpPr/>
          <p:nvPr/>
        </p:nvSpPr>
        <p:spPr>
          <a:xfrm>
            <a:off x="-27305" y="6114415"/>
            <a:ext cx="12218670" cy="748030"/>
          </a:xfrm>
          <a:prstGeom prst="rect">
            <a:avLst/>
          </a:prstGeom>
          <a:solidFill>
            <a:srgbClr val="0070C0"/>
          </a:solidFill>
          <a:ln>
            <a:solidFill>
              <a:schemeClr val="bg1"/>
            </a:solidFill>
          </a:ln>
        </p:spPr>
        <p:txBody>
          <a:bodyPr wrap="square">
            <a:spAutoFit/>
          </a:bodyPr>
          <a:lstStyle/>
          <a:p>
            <a:pPr algn="ctr" fontAlgn="auto">
              <a:lnSpc>
                <a:spcPts val="2560"/>
              </a:lnSpc>
            </a:pPr>
            <a:r>
              <a:rPr lang="zh-CN" altLang="en-US" dirty="0">
                <a:solidFill>
                  <a:schemeClr val="bg1"/>
                </a:solidFill>
                <a:latin typeface="微软雅黑" panose="020B0503020204020204" pitchFamily="34" charset="-122"/>
                <a:ea typeface="微软雅黑" panose="020B0503020204020204" pitchFamily="34" charset="-122"/>
              </a:rPr>
              <a:t>价值在线提供的产品，基础服务为每家企业客户 </a:t>
            </a:r>
            <a:r>
              <a:rPr lang="en-US" altLang="zh-CN" dirty="0">
                <a:solidFill>
                  <a:schemeClr val="bg1"/>
                </a:solidFill>
                <a:latin typeface="微软雅黑" panose="020B0503020204020204" pitchFamily="34" charset="-122"/>
                <a:ea typeface="微软雅黑" panose="020B0503020204020204" pitchFamily="34" charset="-122"/>
              </a:rPr>
              <a:t>5</a:t>
            </a:r>
            <a:r>
              <a:rPr lang="zh-CN" altLang="en-US" dirty="0">
                <a:solidFill>
                  <a:schemeClr val="bg1"/>
                </a:solidFill>
                <a:latin typeface="微软雅黑" panose="020B0503020204020204" pitchFamily="34" charset="-122"/>
                <a:ea typeface="微软雅黑" panose="020B0503020204020204" pitchFamily="34" charset="-122"/>
              </a:rPr>
              <a:t>万元</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年 的费用，</a:t>
            </a:r>
            <a:r>
              <a:rPr lang="zh-CN" altLang="en-US" dirty="0">
                <a:solidFill>
                  <a:schemeClr val="bg1"/>
                </a:solidFill>
                <a:latin typeface="微软雅黑" panose="020B0503020204020204" pitchFamily="34" charset="-122"/>
                <a:ea typeface="微软雅黑" panose="020B0503020204020204" pitchFamily="34" charset="-122"/>
                <a:sym typeface="+mn-ea"/>
              </a:rPr>
              <a:t>已服务超过</a:t>
            </a:r>
            <a:r>
              <a:rPr lang="en-US" altLang="zh-CN" dirty="0">
                <a:solidFill>
                  <a:schemeClr val="bg1"/>
                </a:solidFill>
                <a:latin typeface="微软雅黑" panose="020B0503020204020204" pitchFamily="34" charset="-122"/>
                <a:ea typeface="微软雅黑" panose="020B0503020204020204" pitchFamily="34" charset="-122"/>
                <a:sym typeface="+mn-ea"/>
              </a:rPr>
              <a:t>2000</a:t>
            </a:r>
            <a:r>
              <a:rPr lang="zh-CN" altLang="en-US" dirty="0">
                <a:solidFill>
                  <a:schemeClr val="bg1"/>
                </a:solidFill>
                <a:latin typeface="微软雅黑" panose="020B0503020204020204" pitchFamily="34" charset="-122"/>
                <a:ea typeface="微软雅黑" panose="020B0503020204020204" pitchFamily="34" charset="-122"/>
                <a:sym typeface="+mn-ea"/>
              </a:rPr>
              <a:t>家上市公司</a:t>
            </a:r>
            <a:endParaRPr lang="zh-CN" altLang="en-US" dirty="0">
              <a:solidFill>
                <a:schemeClr val="bg1"/>
              </a:solidFill>
              <a:latin typeface="微软雅黑" panose="020B0503020204020204" pitchFamily="34" charset="-122"/>
              <a:ea typeface="微软雅黑" panose="020B0503020204020204" pitchFamily="34" charset="-122"/>
              <a:sym typeface="+mn-ea"/>
            </a:endParaRPr>
          </a:p>
          <a:p>
            <a:pPr algn="ctr" fontAlgn="auto">
              <a:lnSpc>
                <a:spcPts val="2560"/>
              </a:lnSpc>
            </a:pPr>
            <a:r>
              <a:rPr lang="zh-CN" altLang="en-US" dirty="0">
                <a:solidFill>
                  <a:schemeClr val="bg1"/>
                </a:solidFill>
                <a:latin typeface="微软雅黑" panose="020B0503020204020204" pitchFamily="34" charset="-122"/>
                <a:ea typeface="微软雅黑" panose="020B0503020204020204" pitchFamily="34" charset="-122"/>
              </a:rPr>
              <a:t>与原有资本市场业务不形成竞争关系，以科技手段协助达成合规要求，已成为服务上市公司客户最多的企业</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4" name="矩形 83"/>
          <p:cNvSpPr/>
          <p:nvPr/>
        </p:nvSpPr>
        <p:spPr>
          <a:xfrm>
            <a:off x="929005" y="4815840"/>
            <a:ext cx="1311275" cy="708025"/>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上市公司、拟上市公司</a:t>
            </a:r>
            <a:endParaRPr lang="en-US" altLang="zh-CN" sz="1400" dirty="0"/>
          </a:p>
        </p:txBody>
      </p:sp>
      <p:sp>
        <p:nvSpPr>
          <p:cNvPr id="85" name="矩形 84"/>
          <p:cNvSpPr/>
          <p:nvPr/>
        </p:nvSpPr>
        <p:spPr>
          <a:xfrm>
            <a:off x="3209925" y="4768215"/>
            <a:ext cx="1642110" cy="708025"/>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证券公司、会计师事务所、律师事务所、评估事务所等</a:t>
            </a:r>
            <a:endParaRPr lang="en-US" altLang="zh-CN" sz="1400" dirty="0"/>
          </a:p>
        </p:txBody>
      </p:sp>
      <p:sp>
        <p:nvSpPr>
          <p:cNvPr id="20" name="矩形 19"/>
          <p:cNvSpPr/>
          <p:nvPr/>
        </p:nvSpPr>
        <p:spPr>
          <a:xfrm>
            <a:off x="8715375" y="180340"/>
            <a:ext cx="3161030" cy="1599565"/>
          </a:xfrm>
          <a:prstGeom prst="rect">
            <a:avLst/>
          </a:prstGeom>
          <a:solidFill>
            <a:srgbClr val="0070C0"/>
          </a:solidFill>
          <a:ln>
            <a:solidFill>
              <a:schemeClr val="bg1"/>
            </a:solidFill>
          </a:ln>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       价值在线作为监管科技&amp;合规科技公司，是监管</a:t>
            </a:r>
            <a:r>
              <a:rPr lang="en-US" altLang="zh-CN" sz="1400" dirty="0">
                <a:solidFill>
                  <a:schemeClr val="bg1"/>
                </a:solidFill>
                <a:latin typeface="微软雅黑" panose="020B0503020204020204" pitchFamily="34" charset="-122"/>
                <a:ea typeface="微软雅黑" panose="020B0503020204020204" pitchFamily="34" charset="-122"/>
              </a:rPr>
              <a:t>&amp;</a:t>
            </a:r>
            <a:r>
              <a:rPr lang="zh-CN" altLang="en-US" sz="1400" dirty="0">
                <a:solidFill>
                  <a:schemeClr val="bg1"/>
                </a:solidFill>
                <a:latin typeface="微软雅黑" panose="020B0503020204020204" pitchFamily="34" charset="-122"/>
                <a:ea typeface="微软雅黑" panose="020B0503020204020204" pitchFamily="34" charset="-122"/>
              </a:rPr>
              <a:t>合规领域生态圈的重要参与者，为监管机构、上市公司、金融服务机构、拟上市公司等提供合规诚信大数据、合规科技、合规运作服务，促进资本市场中的参与各方达成监管合规要求。</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8000">
        <p14:prism isInverted="1" isContent="1"/>
      </p:transition>
    </mc:Choice>
    <mc:Fallback>
      <p:transition spd="slow" advClick="0" advTm="8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bwMode="auto">
          <a:xfrm>
            <a:off x="0" y="2130425"/>
            <a:ext cx="12229465" cy="3241675"/>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grpSp>
        <p:nvGrpSpPr>
          <p:cNvPr id="2" name="Group 1"/>
          <p:cNvGrpSpPr/>
          <p:nvPr/>
        </p:nvGrpSpPr>
        <p:grpSpPr>
          <a:xfrm>
            <a:off x="1525583" y="2325196"/>
            <a:ext cx="620009" cy="623064"/>
            <a:chOff x="1066082" y="1818668"/>
            <a:chExt cx="465007" cy="467298"/>
          </a:xfrm>
        </p:grpSpPr>
        <p:sp>
          <p:nvSpPr>
            <p:cNvPr id="7" name="Freeform 7"/>
            <p:cNvSpPr/>
            <p:nvPr/>
          </p:nvSpPr>
          <p:spPr bwMode="auto">
            <a:xfrm>
              <a:off x="1066082" y="1818668"/>
              <a:ext cx="465007" cy="467298"/>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14" name="Freeform 7"/>
            <p:cNvSpPr>
              <a:spLocks noEditPoints="1"/>
            </p:cNvSpPr>
            <p:nvPr/>
          </p:nvSpPr>
          <p:spPr bwMode="auto">
            <a:xfrm>
              <a:off x="1145360" y="1919614"/>
              <a:ext cx="299574" cy="277578"/>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p:spPr>
          <p:txBody>
            <a:bodyPr vert="horz" wrap="square" lIns="121920" tIns="60960" rIns="121920" bIns="60960" numCol="1" anchor="t" anchorCtr="0" compatLnSpc="1"/>
            <a:lstStyle/>
            <a:p>
              <a:endParaRPr lang="en-US" sz="2400"/>
            </a:p>
          </p:txBody>
        </p:sp>
      </p:grpSp>
      <p:grpSp>
        <p:nvGrpSpPr>
          <p:cNvPr id="3" name="Group 2"/>
          <p:cNvGrpSpPr/>
          <p:nvPr/>
        </p:nvGrpSpPr>
        <p:grpSpPr>
          <a:xfrm>
            <a:off x="10106296" y="1705162"/>
            <a:ext cx="620009" cy="620009"/>
            <a:chOff x="3635896" y="1825130"/>
            <a:chExt cx="465007" cy="465007"/>
          </a:xfrm>
        </p:grpSpPr>
        <p:sp>
          <p:nvSpPr>
            <p:cNvPr id="8" name="Freeform 8"/>
            <p:cNvSpPr/>
            <p:nvPr/>
          </p:nvSpPr>
          <p:spPr bwMode="auto">
            <a:xfrm>
              <a:off x="3635896" y="1825130"/>
              <a:ext cx="465007" cy="465007"/>
            </a:xfrm>
            <a:custGeom>
              <a:avLst/>
              <a:gdLst>
                <a:gd name="T0" fmla="*/ 101 w 203"/>
                <a:gd name="T1" fmla="*/ 0 h 203"/>
                <a:gd name="T2" fmla="*/ 129 w 203"/>
                <a:gd name="T3" fmla="*/ 2 h 203"/>
                <a:gd name="T4" fmla="*/ 153 w 203"/>
                <a:gd name="T5" fmla="*/ 13 h 203"/>
                <a:gd name="T6" fmla="*/ 173 w 203"/>
                <a:gd name="T7" fmla="*/ 29 h 203"/>
                <a:gd name="T8" fmla="*/ 190 w 203"/>
                <a:gd name="T9" fmla="*/ 50 h 203"/>
                <a:gd name="T10" fmla="*/ 200 w 203"/>
                <a:gd name="T11" fmla="*/ 74 h 203"/>
                <a:gd name="T12" fmla="*/ 203 w 203"/>
                <a:gd name="T13" fmla="*/ 101 h 203"/>
                <a:gd name="T14" fmla="*/ 200 w 203"/>
                <a:gd name="T15" fmla="*/ 129 h 203"/>
                <a:gd name="T16" fmla="*/ 190 w 203"/>
                <a:gd name="T17" fmla="*/ 153 h 203"/>
                <a:gd name="T18" fmla="*/ 173 w 203"/>
                <a:gd name="T19" fmla="*/ 174 h 203"/>
                <a:gd name="T20" fmla="*/ 153 w 203"/>
                <a:gd name="T21" fmla="*/ 190 h 203"/>
                <a:gd name="T22" fmla="*/ 129 w 203"/>
                <a:gd name="T23" fmla="*/ 200 h 203"/>
                <a:gd name="T24" fmla="*/ 101 w 203"/>
                <a:gd name="T25" fmla="*/ 203 h 203"/>
                <a:gd name="T26" fmla="*/ 74 w 203"/>
                <a:gd name="T27" fmla="*/ 200 h 203"/>
                <a:gd name="T28" fmla="*/ 50 w 203"/>
                <a:gd name="T29" fmla="*/ 190 h 203"/>
                <a:gd name="T30" fmla="*/ 29 w 203"/>
                <a:gd name="T31" fmla="*/ 174 h 203"/>
                <a:gd name="T32" fmla="*/ 13 w 203"/>
                <a:gd name="T33" fmla="*/ 153 h 203"/>
                <a:gd name="T34" fmla="*/ 3 w 203"/>
                <a:gd name="T35" fmla="*/ 129 h 203"/>
                <a:gd name="T36" fmla="*/ 0 w 203"/>
                <a:gd name="T37" fmla="*/ 101 h 203"/>
                <a:gd name="T38" fmla="*/ 3 w 203"/>
                <a:gd name="T39" fmla="*/ 74 h 203"/>
                <a:gd name="T40" fmla="*/ 13 w 203"/>
                <a:gd name="T41" fmla="*/ 50 h 203"/>
                <a:gd name="T42" fmla="*/ 29 w 203"/>
                <a:gd name="T43" fmla="*/ 29 h 203"/>
                <a:gd name="T44" fmla="*/ 50 w 203"/>
                <a:gd name="T45" fmla="*/ 13 h 203"/>
                <a:gd name="T46" fmla="*/ 74 w 203"/>
                <a:gd name="T47" fmla="*/ 2 h 203"/>
                <a:gd name="T48" fmla="*/ 101 w 203"/>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15" name="Freeform 8"/>
            <p:cNvSpPr>
              <a:spLocks noEditPoints="1"/>
            </p:cNvSpPr>
            <p:nvPr/>
          </p:nvSpPr>
          <p:spPr bwMode="auto">
            <a:xfrm>
              <a:off x="3788568" y="1901620"/>
              <a:ext cx="201914"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p:spPr>
          <p:txBody>
            <a:bodyPr vert="horz" wrap="square" lIns="121920" tIns="60960" rIns="121920" bIns="60960" numCol="1" anchor="t" anchorCtr="0" compatLnSpc="1"/>
            <a:lstStyle/>
            <a:p>
              <a:endParaRPr lang="en-US" sz="2400"/>
            </a:p>
          </p:txBody>
        </p:sp>
      </p:grpSp>
      <p:grpSp>
        <p:nvGrpSpPr>
          <p:cNvPr id="18" name="Group 17"/>
          <p:cNvGrpSpPr/>
          <p:nvPr/>
        </p:nvGrpSpPr>
        <p:grpSpPr>
          <a:xfrm>
            <a:off x="8039502" y="2762025"/>
            <a:ext cx="623064" cy="620009"/>
            <a:chOff x="6365383" y="987574"/>
            <a:chExt cx="467298" cy="465007"/>
          </a:xfrm>
        </p:grpSpPr>
        <p:sp>
          <p:nvSpPr>
            <p:cNvPr id="10" name="Freeform 10"/>
            <p:cNvSpPr/>
            <p:nvPr/>
          </p:nvSpPr>
          <p:spPr bwMode="auto">
            <a:xfrm>
              <a:off x="6365383" y="987574"/>
              <a:ext cx="467298" cy="465007"/>
            </a:xfrm>
            <a:custGeom>
              <a:avLst/>
              <a:gdLst>
                <a:gd name="T0" fmla="*/ 101 w 204"/>
                <a:gd name="T1" fmla="*/ 0 h 203"/>
                <a:gd name="T2" fmla="*/ 130 w 204"/>
                <a:gd name="T3" fmla="*/ 3 h 203"/>
                <a:gd name="T4" fmla="*/ 153 w 204"/>
                <a:gd name="T5" fmla="*/ 13 h 203"/>
                <a:gd name="T6" fmla="*/ 174 w 204"/>
                <a:gd name="T7" fmla="*/ 29 h 203"/>
                <a:gd name="T8" fmla="*/ 191 w 204"/>
                <a:gd name="T9" fmla="*/ 50 h 203"/>
                <a:gd name="T10" fmla="*/ 201 w 204"/>
                <a:gd name="T11" fmla="*/ 74 h 203"/>
                <a:gd name="T12" fmla="*/ 204 w 204"/>
                <a:gd name="T13" fmla="*/ 102 h 203"/>
                <a:gd name="T14" fmla="*/ 201 w 204"/>
                <a:gd name="T15" fmla="*/ 129 h 203"/>
                <a:gd name="T16" fmla="*/ 191 w 204"/>
                <a:gd name="T17" fmla="*/ 153 h 203"/>
                <a:gd name="T18" fmla="*/ 174 w 204"/>
                <a:gd name="T19" fmla="*/ 174 h 203"/>
                <a:gd name="T20" fmla="*/ 153 w 204"/>
                <a:gd name="T21" fmla="*/ 190 h 203"/>
                <a:gd name="T22" fmla="*/ 130 w 204"/>
                <a:gd name="T23" fmla="*/ 200 h 203"/>
                <a:gd name="T24" fmla="*/ 101 w 204"/>
                <a:gd name="T25" fmla="*/ 203 h 203"/>
                <a:gd name="T26" fmla="*/ 75 w 204"/>
                <a:gd name="T27" fmla="*/ 200 h 203"/>
                <a:gd name="T28" fmla="*/ 51 w 204"/>
                <a:gd name="T29" fmla="*/ 190 h 203"/>
                <a:gd name="T30" fmla="*/ 30 w 204"/>
                <a:gd name="T31" fmla="*/ 174 h 203"/>
                <a:gd name="T32" fmla="*/ 14 w 204"/>
                <a:gd name="T33" fmla="*/ 153 h 203"/>
                <a:gd name="T34" fmla="*/ 3 w 204"/>
                <a:gd name="T35" fmla="*/ 129 h 203"/>
                <a:gd name="T36" fmla="*/ 0 w 204"/>
                <a:gd name="T37" fmla="*/ 102 h 203"/>
                <a:gd name="T38" fmla="*/ 3 w 204"/>
                <a:gd name="T39" fmla="*/ 74 h 203"/>
                <a:gd name="T40" fmla="*/ 14 w 204"/>
                <a:gd name="T41" fmla="*/ 50 h 203"/>
                <a:gd name="T42" fmla="*/ 30 w 204"/>
                <a:gd name="T43" fmla="*/ 29 h 203"/>
                <a:gd name="T44" fmla="*/ 51 w 204"/>
                <a:gd name="T45" fmla="*/ 13 h 203"/>
                <a:gd name="T46" fmla="*/ 75 w 204"/>
                <a:gd name="T47" fmla="*/ 3 h 203"/>
                <a:gd name="T48" fmla="*/ 101 w 204"/>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3">
                  <a:moveTo>
                    <a:pt x="101" y="0"/>
                  </a:moveTo>
                  <a:lnTo>
                    <a:pt x="130" y="3"/>
                  </a:lnTo>
                  <a:lnTo>
                    <a:pt x="153" y="13"/>
                  </a:lnTo>
                  <a:lnTo>
                    <a:pt x="174" y="29"/>
                  </a:lnTo>
                  <a:lnTo>
                    <a:pt x="191" y="50"/>
                  </a:lnTo>
                  <a:lnTo>
                    <a:pt x="201" y="74"/>
                  </a:lnTo>
                  <a:lnTo>
                    <a:pt x="204" y="102"/>
                  </a:lnTo>
                  <a:lnTo>
                    <a:pt x="201" y="129"/>
                  </a:lnTo>
                  <a:lnTo>
                    <a:pt x="191" y="153"/>
                  </a:lnTo>
                  <a:lnTo>
                    <a:pt x="174" y="174"/>
                  </a:lnTo>
                  <a:lnTo>
                    <a:pt x="153" y="190"/>
                  </a:lnTo>
                  <a:lnTo>
                    <a:pt x="130" y="200"/>
                  </a:lnTo>
                  <a:lnTo>
                    <a:pt x="101" y="203"/>
                  </a:lnTo>
                  <a:lnTo>
                    <a:pt x="75" y="200"/>
                  </a:lnTo>
                  <a:lnTo>
                    <a:pt x="51" y="190"/>
                  </a:lnTo>
                  <a:lnTo>
                    <a:pt x="30" y="174"/>
                  </a:lnTo>
                  <a:lnTo>
                    <a:pt x="14" y="153"/>
                  </a:lnTo>
                  <a:lnTo>
                    <a:pt x="3" y="129"/>
                  </a:lnTo>
                  <a:lnTo>
                    <a:pt x="0" y="102"/>
                  </a:lnTo>
                  <a:lnTo>
                    <a:pt x="3" y="74"/>
                  </a:lnTo>
                  <a:lnTo>
                    <a:pt x="14" y="50"/>
                  </a:lnTo>
                  <a:lnTo>
                    <a:pt x="30" y="29"/>
                  </a:lnTo>
                  <a:lnTo>
                    <a:pt x="51" y="13"/>
                  </a:lnTo>
                  <a:lnTo>
                    <a:pt x="75" y="3"/>
                  </a:lnTo>
                  <a:lnTo>
                    <a:pt x="101"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30" name="Freeform 9"/>
            <p:cNvSpPr>
              <a:spLocks noEditPoints="1"/>
            </p:cNvSpPr>
            <p:nvPr/>
          </p:nvSpPr>
          <p:spPr bwMode="auto">
            <a:xfrm>
              <a:off x="6458481" y="1121413"/>
              <a:ext cx="263683" cy="197326"/>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p:spPr>
          <p:txBody>
            <a:bodyPr vert="horz" wrap="square" lIns="121920" tIns="60960" rIns="121920" bIns="60960" numCol="1" anchor="t" anchorCtr="0" compatLnSpc="1"/>
            <a:lstStyle/>
            <a:p>
              <a:endParaRPr lang="en-US" sz="2400"/>
            </a:p>
          </p:txBody>
        </p:sp>
      </p:grpSp>
      <p:grpSp>
        <p:nvGrpSpPr>
          <p:cNvPr id="4" name="Group 3"/>
          <p:cNvGrpSpPr/>
          <p:nvPr/>
        </p:nvGrpSpPr>
        <p:grpSpPr>
          <a:xfrm>
            <a:off x="3301789" y="4382213"/>
            <a:ext cx="620009" cy="626119"/>
            <a:chOff x="4770914" y="3090921"/>
            <a:chExt cx="465007" cy="469589"/>
          </a:xfrm>
        </p:grpSpPr>
        <p:sp>
          <p:nvSpPr>
            <p:cNvPr id="9" name="Freeform 9"/>
            <p:cNvSpPr/>
            <p:nvPr/>
          </p:nvSpPr>
          <p:spPr bwMode="auto">
            <a:xfrm>
              <a:off x="4770914" y="3090921"/>
              <a:ext cx="465007" cy="469589"/>
            </a:xfrm>
            <a:custGeom>
              <a:avLst/>
              <a:gdLst>
                <a:gd name="T0" fmla="*/ 102 w 203"/>
                <a:gd name="T1" fmla="*/ 0 h 205"/>
                <a:gd name="T2" fmla="*/ 129 w 203"/>
                <a:gd name="T3" fmla="*/ 4 h 205"/>
                <a:gd name="T4" fmla="*/ 153 w 203"/>
                <a:gd name="T5" fmla="*/ 14 h 205"/>
                <a:gd name="T6" fmla="*/ 174 w 203"/>
                <a:gd name="T7" fmla="*/ 29 h 205"/>
                <a:gd name="T8" fmla="*/ 190 w 203"/>
                <a:gd name="T9" fmla="*/ 50 h 205"/>
                <a:gd name="T10" fmla="*/ 200 w 203"/>
                <a:gd name="T11" fmla="*/ 75 h 205"/>
                <a:gd name="T12" fmla="*/ 203 w 203"/>
                <a:gd name="T13" fmla="*/ 102 h 205"/>
                <a:gd name="T14" fmla="*/ 200 w 203"/>
                <a:gd name="T15" fmla="*/ 129 h 205"/>
                <a:gd name="T16" fmla="*/ 190 w 203"/>
                <a:gd name="T17" fmla="*/ 154 h 205"/>
                <a:gd name="T18" fmla="*/ 174 w 203"/>
                <a:gd name="T19" fmla="*/ 174 h 205"/>
                <a:gd name="T20" fmla="*/ 153 w 203"/>
                <a:gd name="T21" fmla="*/ 190 h 205"/>
                <a:gd name="T22" fmla="*/ 129 w 203"/>
                <a:gd name="T23" fmla="*/ 200 h 205"/>
                <a:gd name="T24" fmla="*/ 102 w 203"/>
                <a:gd name="T25" fmla="*/ 205 h 205"/>
                <a:gd name="T26" fmla="*/ 76 w 203"/>
                <a:gd name="T27" fmla="*/ 200 h 205"/>
                <a:gd name="T28" fmla="*/ 50 w 203"/>
                <a:gd name="T29" fmla="*/ 190 h 205"/>
                <a:gd name="T30" fmla="*/ 29 w 203"/>
                <a:gd name="T31" fmla="*/ 174 h 205"/>
                <a:gd name="T32" fmla="*/ 15 w 203"/>
                <a:gd name="T33" fmla="*/ 154 h 205"/>
                <a:gd name="T34" fmla="*/ 4 w 203"/>
                <a:gd name="T35" fmla="*/ 129 h 205"/>
                <a:gd name="T36" fmla="*/ 0 w 203"/>
                <a:gd name="T37" fmla="*/ 102 h 205"/>
                <a:gd name="T38" fmla="*/ 4 w 203"/>
                <a:gd name="T39" fmla="*/ 75 h 205"/>
                <a:gd name="T40" fmla="*/ 15 w 203"/>
                <a:gd name="T41" fmla="*/ 50 h 205"/>
                <a:gd name="T42" fmla="*/ 29 w 203"/>
                <a:gd name="T43" fmla="*/ 29 h 205"/>
                <a:gd name="T44" fmla="*/ 50 w 203"/>
                <a:gd name="T45" fmla="*/ 14 h 205"/>
                <a:gd name="T46" fmla="*/ 76 w 203"/>
                <a:gd name="T47" fmla="*/ 4 h 205"/>
                <a:gd name="T48" fmla="*/ 102 w 203"/>
                <a:gd name="T4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5">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31" name="Freeform 10"/>
            <p:cNvSpPr>
              <a:spLocks noEditPoints="1"/>
            </p:cNvSpPr>
            <p:nvPr/>
          </p:nvSpPr>
          <p:spPr bwMode="auto">
            <a:xfrm>
              <a:off x="4870438" y="3218381"/>
              <a:ext cx="260899" cy="203797"/>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p:spPr>
          <p:txBody>
            <a:bodyPr vert="horz" wrap="square" lIns="121920" tIns="60960" rIns="121920" bIns="60960" numCol="1" anchor="t" anchorCtr="0" compatLnSpc="1"/>
            <a:lstStyle/>
            <a:p>
              <a:endParaRPr lang="en-US" sz="2400"/>
            </a:p>
          </p:txBody>
        </p:sp>
      </p:grpSp>
      <p:sp>
        <p:nvSpPr>
          <p:cNvPr id="21" name="Freeform 13"/>
          <p:cNvSpPr/>
          <p:nvPr/>
        </p:nvSpPr>
        <p:spPr bwMode="auto">
          <a:xfrm rot="17940000" flipV="1">
            <a:off x="1314450" y="3182620"/>
            <a:ext cx="1287145" cy="53403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23" name="Freeform 13"/>
          <p:cNvSpPr/>
          <p:nvPr/>
        </p:nvSpPr>
        <p:spPr bwMode="auto">
          <a:xfrm rot="5670656">
            <a:off x="3308350" y="5090795"/>
            <a:ext cx="1138555" cy="41973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grpSp>
        <p:nvGrpSpPr>
          <p:cNvPr id="26" name="Group 18"/>
          <p:cNvGrpSpPr/>
          <p:nvPr/>
        </p:nvGrpSpPr>
        <p:grpSpPr>
          <a:xfrm>
            <a:off x="5949044" y="4315184"/>
            <a:ext cx="623064" cy="623064"/>
            <a:chOff x="7850778" y="1338532"/>
            <a:chExt cx="467298" cy="467298"/>
          </a:xfrm>
        </p:grpSpPr>
        <p:sp>
          <p:nvSpPr>
            <p:cNvPr id="27" name="Freeform 12"/>
            <p:cNvSpPr/>
            <p:nvPr/>
          </p:nvSpPr>
          <p:spPr bwMode="auto">
            <a:xfrm>
              <a:off x="7850778" y="1338532"/>
              <a:ext cx="467298" cy="467298"/>
            </a:xfrm>
            <a:custGeom>
              <a:avLst/>
              <a:gdLst>
                <a:gd name="T0" fmla="*/ 101 w 204"/>
                <a:gd name="T1" fmla="*/ 0 h 204"/>
                <a:gd name="T2" fmla="*/ 129 w 204"/>
                <a:gd name="T3" fmla="*/ 3 h 204"/>
                <a:gd name="T4" fmla="*/ 153 w 204"/>
                <a:gd name="T5" fmla="*/ 13 h 204"/>
                <a:gd name="T6" fmla="*/ 174 w 204"/>
                <a:gd name="T7" fmla="*/ 30 h 204"/>
                <a:gd name="T8" fmla="*/ 190 w 204"/>
                <a:gd name="T9" fmla="*/ 51 h 204"/>
                <a:gd name="T10" fmla="*/ 201 w 204"/>
                <a:gd name="T11" fmla="*/ 74 h 204"/>
                <a:gd name="T12" fmla="*/ 204 w 204"/>
                <a:gd name="T13" fmla="*/ 101 h 204"/>
                <a:gd name="T14" fmla="*/ 201 w 204"/>
                <a:gd name="T15" fmla="*/ 128 h 204"/>
                <a:gd name="T16" fmla="*/ 190 w 204"/>
                <a:gd name="T17" fmla="*/ 153 h 204"/>
                <a:gd name="T18" fmla="*/ 174 w 204"/>
                <a:gd name="T19" fmla="*/ 174 h 204"/>
                <a:gd name="T20" fmla="*/ 153 w 204"/>
                <a:gd name="T21" fmla="*/ 189 h 204"/>
                <a:gd name="T22" fmla="*/ 129 w 204"/>
                <a:gd name="T23" fmla="*/ 199 h 204"/>
                <a:gd name="T24" fmla="*/ 101 w 204"/>
                <a:gd name="T25" fmla="*/ 204 h 204"/>
                <a:gd name="T26" fmla="*/ 74 w 204"/>
                <a:gd name="T27" fmla="*/ 199 h 204"/>
                <a:gd name="T28" fmla="*/ 51 w 204"/>
                <a:gd name="T29" fmla="*/ 189 h 204"/>
                <a:gd name="T30" fmla="*/ 30 w 204"/>
                <a:gd name="T31" fmla="*/ 174 h 204"/>
                <a:gd name="T32" fmla="*/ 13 w 204"/>
                <a:gd name="T33" fmla="*/ 153 h 204"/>
                <a:gd name="T34" fmla="*/ 3 w 204"/>
                <a:gd name="T35" fmla="*/ 128 h 204"/>
                <a:gd name="T36" fmla="*/ 0 w 204"/>
                <a:gd name="T37" fmla="*/ 101 h 204"/>
                <a:gd name="T38" fmla="*/ 3 w 204"/>
                <a:gd name="T39" fmla="*/ 74 h 204"/>
                <a:gd name="T40" fmla="*/ 13 w 204"/>
                <a:gd name="T41" fmla="*/ 51 h 204"/>
                <a:gd name="T42" fmla="*/ 30 w 204"/>
                <a:gd name="T43" fmla="*/ 30 h 204"/>
                <a:gd name="T44" fmla="*/ 51 w 204"/>
                <a:gd name="T45" fmla="*/ 13 h 204"/>
                <a:gd name="T46" fmla="*/ 74 w 204"/>
                <a:gd name="T47" fmla="*/ 3 h 204"/>
                <a:gd name="T48" fmla="*/ 101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1" y="0"/>
                  </a:moveTo>
                  <a:lnTo>
                    <a:pt x="129" y="3"/>
                  </a:lnTo>
                  <a:lnTo>
                    <a:pt x="153" y="13"/>
                  </a:lnTo>
                  <a:lnTo>
                    <a:pt x="174" y="30"/>
                  </a:lnTo>
                  <a:lnTo>
                    <a:pt x="190" y="51"/>
                  </a:lnTo>
                  <a:lnTo>
                    <a:pt x="201" y="74"/>
                  </a:lnTo>
                  <a:lnTo>
                    <a:pt x="204" y="101"/>
                  </a:lnTo>
                  <a:lnTo>
                    <a:pt x="201" y="128"/>
                  </a:lnTo>
                  <a:lnTo>
                    <a:pt x="190" y="153"/>
                  </a:lnTo>
                  <a:lnTo>
                    <a:pt x="174" y="174"/>
                  </a:lnTo>
                  <a:lnTo>
                    <a:pt x="153" y="189"/>
                  </a:lnTo>
                  <a:lnTo>
                    <a:pt x="129" y="199"/>
                  </a:lnTo>
                  <a:lnTo>
                    <a:pt x="101" y="204"/>
                  </a:lnTo>
                  <a:lnTo>
                    <a:pt x="74" y="199"/>
                  </a:lnTo>
                  <a:lnTo>
                    <a:pt x="51" y="189"/>
                  </a:lnTo>
                  <a:lnTo>
                    <a:pt x="30" y="174"/>
                  </a:lnTo>
                  <a:lnTo>
                    <a:pt x="13" y="153"/>
                  </a:lnTo>
                  <a:lnTo>
                    <a:pt x="3" y="128"/>
                  </a:lnTo>
                  <a:lnTo>
                    <a:pt x="0" y="101"/>
                  </a:lnTo>
                  <a:lnTo>
                    <a:pt x="3" y="74"/>
                  </a:lnTo>
                  <a:lnTo>
                    <a:pt x="13" y="51"/>
                  </a:lnTo>
                  <a:lnTo>
                    <a:pt x="30" y="30"/>
                  </a:lnTo>
                  <a:lnTo>
                    <a:pt x="51" y="13"/>
                  </a:lnTo>
                  <a:lnTo>
                    <a:pt x="74" y="3"/>
                  </a:lnTo>
                  <a:lnTo>
                    <a:pt x="101"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2400"/>
            </a:p>
          </p:txBody>
        </p:sp>
        <p:sp>
          <p:nvSpPr>
            <p:cNvPr id="28" name="Freeform 11"/>
            <p:cNvSpPr>
              <a:spLocks noEditPoints="1"/>
            </p:cNvSpPr>
            <p:nvPr/>
          </p:nvSpPr>
          <p:spPr bwMode="auto">
            <a:xfrm>
              <a:off x="7954681" y="1439214"/>
              <a:ext cx="254730" cy="253695"/>
            </a:xfrm>
            <a:custGeom>
              <a:avLst/>
              <a:gdLst>
                <a:gd name="T0" fmla="*/ 141 w 152"/>
                <a:gd name="T1" fmla="*/ 152 h 152"/>
                <a:gd name="T2" fmla="*/ 132 w 152"/>
                <a:gd name="T3" fmla="*/ 148 h 152"/>
                <a:gd name="T4" fmla="*/ 101 w 152"/>
                <a:gd name="T5" fmla="*/ 117 h 152"/>
                <a:gd name="T6" fmla="*/ 65 w 152"/>
                <a:gd name="T7" fmla="*/ 128 h 152"/>
                <a:gd name="T8" fmla="*/ 0 w 152"/>
                <a:gd name="T9" fmla="*/ 64 h 152"/>
                <a:gd name="T10" fmla="*/ 65 w 152"/>
                <a:gd name="T11" fmla="*/ 0 h 152"/>
                <a:gd name="T12" fmla="*/ 129 w 152"/>
                <a:gd name="T13" fmla="*/ 64 h 152"/>
                <a:gd name="T14" fmla="*/ 118 w 152"/>
                <a:gd name="T15" fmla="*/ 100 h 152"/>
                <a:gd name="T16" fmla="*/ 149 w 152"/>
                <a:gd name="T17" fmla="*/ 132 h 152"/>
                <a:gd name="T18" fmla="*/ 152 w 152"/>
                <a:gd name="T19" fmla="*/ 140 h 152"/>
                <a:gd name="T20" fmla="*/ 141 w 152"/>
                <a:gd name="T21" fmla="*/ 152 h 152"/>
                <a:gd name="T22" fmla="*/ 65 w 152"/>
                <a:gd name="T23" fmla="*/ 23 h 152"/>
                <a:gd name="T24" fmla="*/ 24 w 152"/>
                <a:gd name="T25" fmla="*/ 64 h 152"/>
                <a:gd name="T26" fmla="*/ 65 w 152"/>
                <a:gd name="T27" fmla="*/ 105 h 152"/>
                <a:gd name="T28" fmla="*/ 106 w 152"/>
                <a:gd name="T29" fmla="*/ 64 h 152"/>
                <a:gd name="T30" fmla="*/ 65 w 152"/>
                <a:gd name="T31"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chemeClr val="bg1"/>
            </a:solidFill>
            <a:ln>
              <a:noFill/>
            </a:ln>
          </p:spPr>
          <p:txBody>
            <a:bodyPr vert="horz" wrap="square" lIns="121920" tIns="60960" rIns="121920" bIns="60960" numCol="1" anchor="t" anchorCtr="0" compatLnSpc="1"/>
            <a:lstStyle/>
            <a:p>
              <a:endParaRPr lang="en-US" sz="2400"/>
            </a:p>
          </p:txBody>
        </p:sp>
      </p:grpSp>
      <p:sp>
        <p:nvSpPr>
          <p:cNvPr id="22" name="Freeform 13"/>
          <p:cNvSpPr/>
          <p:nvPr/>
        </p:nvSpPr>
        <p:spPr bwMode="auto">
          <a:xfrm rot="8430657">
            <a:off x="1985010" y="2175510"/>
            <a:ext cx="1684655" cy="46164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35" name="文本框 34"/>
          <p:cNvSpPr txBox="1"/>
          <p:nvPr/>
        </p:nvSpPr>
        <p:spPr>
          <a:xfrm>
            <a:off x="2569845" y="1491615"/>
            <a:ext cx="2299970" cy="83375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lnSpc>
                <a:spcPct val="115000"/>
              </a:lnSpc>
            </a:pPr>
            <a:r>
              <a:rPr lang="en-US" sz="1400" dirty="0">
                <a:latin typeface="微软雅黑" panose="020B0503020204020204" pitchFamily="34" charset="-122"/>
                <a:ea typeface="微软雅黑" panose="020B0503020204020204" pitchFamily="34" charset="-122"/>
                <a:sym typeface="+mn-ea"/>
              </a:rPr>
              <a:t>2021</a:t>
            </a:r>
            <a:r>
              <a:rPr lang="zh-CN" altLang="en-US" sz="1400" dirty="0">
                <a:latin typeface="微软雅黑" panose="020B0503020204020204" pitchFamily="34" charset="-122"/>
                <a:ea typeface="微软雅黑" panose="020B0503020204020204" pitchFamily="34" charset="-122"/>
                <a:sym typeface="+mn-ea"/>
              </a:rPr>
              <a:t>年</a:t>
            </a:r>
            <a:r>
              <a:rPr lang="en-US" altLang="zh-CN" sz="1400" dirty="0">
                <a:latin typeface="微软雅黑" panose="020B0503020204020204" pitchFamily="34" charset="-122"/>
                <a:ea typeface="微软雅黑" panose="020B0503020204020204" pitchFamily="34" charset="-122"/>
                <a:sym typeface="+mn-ea"/>
              </a:rPr>
              <a:t>10</a:t>
            </a:r>
            <a:r>
              <a:rPr lang="zh-CN" altLang="en-US" sz="1400" dirty="0">
                <a:latin typeface="微软雅黑" panose="020B0503020204020204" pitchFamily="34" charset="-122"/>
                <a:ea typeface="微软雅黑" panose="020B0503020204020204" pitchFamily="34" charset="-122"/>
                <a:sym typeface="+mn-ea"/>
              </a:rPr>
              <a:t>月，价值在线获</a:t>
            </a:r>
            <a:r>
              <a:rPr altLang="zh-CN" sz="1400" dirty="0">
                <a:latin typeface="微软雅黑" panose="020B0503020204020204" pitchFamily="34" charset="-122"/>
                <a:ea typeface="微软雅黑" panose="020B0503020204020204" pitchFamily="34" charset="-122"/>
                <a:sym typeface="+mn-ea"/>
              </a:rPr>
              <a:t>ISO20000信息技术服务管理体系</a:t>
            </a:r>
            <a:r>
              <a:rPr lang="zh-CN" sz="1400" dirty="0">
                <a:latin typeface="微软雅黑" panose="020B0503020204020204" pitchFamily="34" charset="-122"/>
                <a:ea typeface="微软雅黑" panose="020B0503020204020204" pitchFamily="34" charset="-122"/>
                <a:sym typeface="+mn-ea"/>
              </a:rPr>
              <a:t>认证证书</a:t>
            </a:r>
            <a:endParaRPr lang="zh-CN" sz="1400" dirty="0">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1946275" y="5805805"/>
            <a:ext cx="2513965" cy="83375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lnSpc>
                <a:spcPct val="115000"/>
              </a:lnSpc>
            </a:pPr>
            <a:r>
              <a:rPr lang="en-US" altLang="zh-CN" sz="1400" dirty="0">
                <a:latin typeface="微软雅黑" panose="020B0503020204020204" pitchFamily="34" charset="-122"/>
                <a:ea typeface="微软雅黑" panose="020B0503020204020204" pitchFamily="34" charset="-122"/>
                <a:sym typeface="+mn-ea"/>
              </a:rPr>
              <a:t>2021</a:t>
            </a:r>
            <a:r>
              <a:rPr lang="zh-CN" altLang="zh-CN" sz="1400" dirty="0">
                <a:latin typeface="微软雅黑" panose="020B0503020204020204" pitchFamily="34" charset="-122"/>
                <a:ea typeface="微软雅黑" panose="020B0503020204020204" pitchFamily="34" charset="-122"/>
                <a:sym typeface="+mn-ea"/>
              </a:rPr>
              <a:t>年</a:t>
            </a:r>
            <a:r>
              <a:rPr lang="en-US" sz="1400" dirty="0">
                <a:latin typeface="微软雅黑" panose="020B0503020204020204" pitchFamily="34" charset="-122"/>
                <a:ea typeface="微软雅黑" panose="020B0503020204020204" pitchFamily="34" charset="-122"/>
                <a:sym typeface="+mn-ea"/>
              </a:rPr>
              <a:t>10</a:t>
            </a:r>
            <a:r>
              <a:rPr lang="zh-CN" altLang="en-US" sz="1400" dirty="0">
                <a:latin typeface="微软雅黑" panose="020B0503020204020204" pitchFamily="34" charset="-122"/>
                <a:ea typeface="微软雅黑" panose="020B0503020204020204" pitchFamily="34" charset="-122"/>
                <a:sym typeface="+mn-ea"/>
              </a:rPr>
              <a:t>月</a:t>
            </a:r>
            <a:r>
              <a:rPr lang="zh-CN" altLang="zh-CN" sz="1400" dirty="0">
                <a:latin typeface="微软雅黑" panose="020B0503020204020204" pitchFamily="34" charset="-122"/>
                <a:ea typeface="微软雅黑" panose="020B0503020204020204" pitchFamily="34" charset="-122"/>
                <a:sym typeface="+mn-ea"/>
              </a:rPr>
              <a:t>，价值在线获</a:t>
            </a:r>
            <a:r>
              <a:rPr lang="en-US" altLang="zh-CN" sz="1400" dirty="0">
                <a:latin typeface="微软雅黑" panose="020B0503020204020204" pitchFamily="34" charset="-122"/>
                <a:ea typeface="微软雅黑" panose="020B0503020204020204" pitchFamily="34" charset="-122"/>
                <a:sym typeface="+mn-ea"/>
              </a:rPr>
              <a:t>ISO27001</a:t>
            </a:r>
            <a:r>
              <a:rPr lang="zh-CN" altLang="en-US" sz="1400" dirty="0">
                <a:latin typeface="微软雅黑" panose="020B0503020204020204" pitchFamily="34" charset="-122"/>
                <a:ea typeface="微软雅黑" panose="020B0503020204020204" pitchFamily="34" charset="-122"/>
                <a:sym typeface="+mn-ea"/>
              </a:rPr>
              <a:t>信息安全管理体系认证证书</a:t>
            </a:r>
            <a:endParaRPr lang="zh-CN" altLang="en-US" sz="1400" dirty="0">
              <a:latin typeface="微软雅黑" panose="020B0503020204020204" pitchFamily="34" charset="-122"/>
              <a:ea typeface="微软雅黑" panose="020B0503020204020204" pitchFamily="34" charset="-122"/>
              <a:sym typeface="+mn-ea"/>
            </a:endParaRPr>
          </a:p>
        </p:txBody>
      </p:sp>
      <p:sp>
        <p:nvSpPr>
          <p:cNvPr id="19" name="文本框 18"/>
          <p:cNvSpPr txBox="1"/>
          <p:nvPr/>
        </p:nvSpPr>
        <p:spPr>
          <a:xfrm>
            <a:off x="220980" y="3915410"/>
            <a:ext cx="2491740" cy="73723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spAutoFit/>
          </a:bodyPr>
          <a:lstStyle/>
          <a:p>
            <a:pPr algn="ctr"/>
            <a:r>
              <a:rPr lang="en-US" altLang="zh-CN" sz="1400">
                <a:latin typeface="微软雅黑" panose="020B0503020204020204" pitchFamily="34" charset="-122"/>
                <a:ea typeface="微软雅黑" panose="020B0503020204020204" pitchFamily="34" charset="-122"/>
                <a:cs typeface="微软雅黑" panose="020B0503020204020204" pitchFamily="34" charset="-122"/>
              </a:rPr>
              <a:t>2021</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28</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日，价值在线取得首个外观设计专利授权证书</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Freeform 13"/>
          <p:cNvSpPr/>
          <p:nvPr/>
        </p:nvSpPr>
        <p:spPr bwMode="auto">
          <a:xfrm rot="4830657">
            <a:off x="5957148" y="3605180"/>
            <a:ext cx="1374541" cy="461921"/>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45" name="文本框 44"/>
          <p:cNvSpPr txBox="1"/>
          <p:nvPr/>
        </p:nvSpPr>
        <p:spPr>
          <a:xfrm>
            <a:off x="4762500" y="5688330"/>
            <a:ext cx="2491740" cy="73723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r>
              <a:rPr lang="en-US" altLang="zh-CN" sz="1400">
                <a:latin typeface="微软雅黑" panose="020B0503020204020204" pitchFamily="34" charset="-122"/>
                <a:ea typeface="微软雅黑" panose="020B0503020204020204" pitchFamily="34" charset="-122"/>
                <a:cs typeface="微软雅黑" panose="020B0503020204020204" pitchFamily="34" charset="-122"/>
              </a:rPr>
              <a:t>2021</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月，价值在线取得首批培训视频课程作品登记证书</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Freeform 13"/>
          <p:cNvSpPr/>
          <p:nvPr/>
        </p:nvSpPr>
        <p:spPr bwMode="auto">
          <a:xfrm rot="5670656">
            <a:off x="7693660" y="3534410"/>
            <a:ext cx="1698625" cy="622300"/>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50" name="文本框 49"/>
          <p:cNvSpPr txBox="1"/>
          <p:nvPr/>
        </p:nvSpPr>
        <p:spPr>
          <a:xfrm>
            <a:off x="7143750" y="812800"/>
            <a:ext cx="2299970" cy="83375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lnSpc>
                <a:spcPct val="115000"/>
              </a:lnSpc>
            </a:pPr>
            <a:r>
              <a:rPr lang="en-US" sz="1400" dirty="0">
                <a:latin typeface="微软雅黑" panose="020B0503020204020204" pitchFamily="34" charset="-122"/>
                <a:ea typeface="微软雅黑" panose="020B0503020204020204" pitchFamily="34" charset="-122"/>
                <a:sym typeface="+mn-ea"/>
              </a:rPr>
              <a:t>2021</a:t>
            </a:r>
            <a:r>
              <a:rPr lang="zh-CN" altLang="en-US" sz="1400" dirty="0">
                <a:latin typeface="微软雅黑" panose="020B0503020204020204" pitchFamily="34" charset="-122"/>
                <a:ea typeface="微软雅黑" panose="020B0503020204020204" pitchFamily="34" charset="-122"/>
                <a:sym typeface="+mn-ea"/>
              </a:rPr>
              <a:t>年</a:t>
            </a:r>
            <a:r>
              <a:rPr lang="en-US" altLang="zh-CN" sz="1400" dirty="0">
                <a:latin typeface="微软雅黑" panose="020B0503020204020204" pitchFamily="34" charset="-122"/>
                <a:ea typeface="微软雅黑" panose="020B0503020204020204" pitchFamily="34" charset="-122"/>
                <a:sym typeface="+mn-ea"/>
              </a:rPr>
              <a:t>12</a:t>
            </a:r>
            <a:r>
              <a:rPr lang="zh-CN" altLang="en-US" sz="1400" dirty="0">
                <a:latin typeface="微软雅黑" panose="020B0503020204020204" pitchFamily="34" charset="-122"/>
                <a:ea typeface="微软雅黑" panose="020B0503020204020204" pitchFamily="34" charset="-122"/>
                <a:sym typeface="+mn-ea"/>
              </a:rPr>
              <a:t>月</a:t>
            </a:r>
            <a:r>
              <a:rPr lang="en-US" altLang="zh-CN" sz="1400" dirty="0">
                <a:latin typeface="微软雅黑" panose="020B0503020204020204" pitchFamily="34" charset="-122"/>
                <a:ea typeface="微软雅黑" panose="020B0503020204020204" pitchFamily="34" charset="-122"/>
                <a:sym typeface="+mn-ea"/>
              </a:rPr>
              <a:t>2</a:t>
            </a:r>
            <a:r>
              <a:rPr lang="zh-CN" altLang="en-US" sz="1400" dirty="0">
                <a:latin typeface="微软雅黑" panose="020B0503020204020204" pitchFamily="34" charset="-122"/>
                <a:ea typeface="微软雅黑" panose="020B0503020204020204" pitchFamily="34" charset="-122"/>
                <a:sym typeface="+mn-ea"/>
              </a:rPr>
              <a:t>日，价值在线获</a:t>
            </a:r>
            <a:r>
              <a:rPr lang="en-US" altLang="zh-CN" sz="1400" dirty="0">
                <a:latin typeface="微软雅黑" panose="020B0503020204020204" pitchFamily="34" charset="-122"/>
                <a:ea typeface="微软雅黑" panose="020B0503020204020204" pitchFamily="34" charset="-122"/>
                <a:sym typeface="+mn-ea"/>
              </a:rPr>
              <a:t>“</a:t>
            </a:r>
            <a:r>
              <a:rPr lang="zh-CN" sz="1400" dirty="0">
                <a:latin typeface="微软雅黑" panose="020B0503020204020204" pitchFamily="34" charset="-122"/>
                <a:ea typeface="微软雅黑" panose="020B0503020204020204" pitchFamily="34" charset="-122"/>
                <a:sym typeface="+mn-ea"/>
              </a:rPr>
              <a:t>广东省专精特新企业</a:t>
            </a:r>
            <a:r>
              <a:rPr lang="en-US" altLang="zh-CN" sz="1400" dirty="0">
                <a:latin typeface="微软雅黑" panose="020B0503020204020204" pitchFamily="34" charset="-122"/>
                <a:ea typeface="微软雅黑" panose="020B0503020204020204" pitchFamily="34" charset="-122"/>
                <a:sym typeface="+mn-ea"/>
              </a:rPr>
              <a:t>”</a:t>
            </a:r>
            <a:r>
              <a:rPr lang="zh-CN" sz="1400" dirty="0">
                <a:latin typeface="微软雅黑" panose="020B0503020204020204" pitchFamily="34" charset="-122"/>
                <a:ea typeface="微软雅黑" panose="020B0503020204020204" pitchFamily="34" charset="-122"/>
                <a:sym typeface="+mn-ea"/>
              </a:rPr>
              <a:t>认定</a:t>
            </a:r>
            <a:endParaRPr lang="zh-CN" sz="1400" dirty="0">
              <a:latin typeface="微软雅黑" panose="020B0503020204020204" pitchFamily="34" charset="-122"/>
              <a:ea typeface="微软雅黑" panose="020B0503020204020204" pitchFamily="34" charset="-122"/>
              <a:sym typeface="+mn-ea"/>
            </a:endParaRPr>
          </a:p>
        </p:txBody>
      </p:sp>
      <p:sp>
        <p:nvSpPr>
          <p:cNvPr id="51" name="文本框 50"/>
          <p:cNvSpPr txBox="1"/>
          <p:nvPr/>
        </p:nvSpPr>
        <p:spPr>
          <a:xfrm>
            <a:off x="7315200" y="4649470"/>
            <a:ext cx="2790190" cy="108140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lnSpc>
                <a:spcPct val="115000"/>
              </a:lnSpc>
            </a:pPr>
            <a:r>
              <a:rPr lang="en-US" sz="1400" dirty="0">
                <a:latin typeface="微软雅黑" panose="020B0503020204020204" pitchFamily="34" charset="-122"/>
                <a:ea typeface="微软雅黑" panose="020B0503020204020204" pitchFamily="34" charset="-122"/>
                <a:sym typeface="+mn-ea"/>
              </a:rPr>
              <a:t>2021</a:t>
            </a:r>
            <a:r>
              <a:rPr lang="zh-CN" altLang="en-US" sz="1400" dirty="0">
                <a:latin typeface="微软雅黑" panose="020B0503020204020204" pitchFamily="34" charset="-122"/>
                <a:ea typeface="微软雅黑" panose="020B0503020204020204" pitchFamily="34" charset="-122"/>
                <a:sym typeface="+mn-ea"/>
              </a:rPr>
              <a:t>年</a:t>
            </a:r>
            <a:r>
              <a:rPr lang="en-US" altLang="zh-CN" sz="1400" dirty="0">
                <a:latin typeface="微软雅黑" panose="020B0503020204020204" pitchFamily="34" charset="-122"/>
                <a:ea typeface="微软雅黑" panose="020B0503020204020204" pitchFamily="34" charset="-122"/>
                <a:sym typeface="+mn-ea"/>
              </a:rPr>
              <a:t>12</a:t>
            </a:r>
            <a:r>
              <a:rPr lang="zh-CN" altLang="en-US" sz="1400" dirty="0">
                <a:latin typeface="微软雅黑" panose="020B0503020204020204" pitchFamily="34" charset="-122"/>
                <a:ea typeface="微软雅黑" panose="020B0503020204020204" pitchFamily="34" charset="-122"/>
                <a:sym typeface="+mn-ea"/>
              </a:rPr>
              <a:t>月</a:t>
            </a:r>
            <a:r>
              <a:rPr lang="en-US" altLang="zh-CN" sz="1400" dirty="0">
                <a:latin typeface="微软雅黑" panose="020B0503020204020204" pitchFamily="34" charset="-122"/>
                <a:ea typeface="微软雅黑" panose="020B0503020204020204" pitchFamily="34" charset="-122"/>
                <a:sym typeface="+mn-ea"/>
              </a:rPr>
              <a:t>23</a:t>
            </a:r>
            <a:r>
              <a:rPr lang="zh-CN" altLang="en-US" sz="1400" dirty="0">
                <a:latin typeface="微软雅黑" panose="020B0503020204020204" pitchFamily="34" charset="-122"/>
                <a:ea typeface="微软雅黑" panose="020B0503020204020204" pitchFamily="34" charset="-122"/>
                <a:sym typeface="+mn-ea"/>
              </a:rPr>
              <a:t>日，</a:t>
            </a:r>
            <a:r>
              <a:rPr sz="1400" dirty="0">
                <a:latin typeface="微软雅黑" panose="020B0503020204020204" pitchFamily="34" charset="-122"/>
                <a:ea typeface="微软雅黑" panose="020B0503020204020204" pitchFamily="34" charset="-122"/>
                <a:sym typeface="+mn-ea"/>
              </a:rPr>
              <a:t>价值在线“易董产品”获评“科创中国”全国百强称号以及新一代信息技术TOP5称号</a:t>
            </a:r>
            <a:endParaRPr sz="1400" dirty="0">
              <a:latin typeface="微软雅黑" panose="020B0503020204020204" pitchFamily="34" charset="-122"/>
              <a:ea typeface="微软雅黑" panose="020B0503020204020204" pitchFamily="34" charset="-122"/>
              <a:sym typeface="+mn-ea"/>
            </a:endParaRPr>
          </a:p>
        </p:txBody>
      </p:sp>
      <p:sp>
        <p:nvSpPr>
          <p:cNvPr id="53" name="Freeform 13"/>
          <p:cNvSpPr/>
          <p:nvPr/>
        </p:nvSpPr>
        <p:spPr bwMode="auto">
          <a:xfrm rot="5670656">
            <a:off x="9846310" y="2582545"/>
            <a:ext cx="1138555" cy="41973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54" name="文本框 53"/>
          <p:cNvSpPr txBox="1"/>
          <p:nvPr/>
        </p:nvSpPr>
        <p:spPr>
          <a:xfrm>
            <a:off x="9505950" y="3334385"/>
            <a:ext cx="2299970" cy="83375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spAutoFit/>
          </a:bodyPr>
          <a:lstStyle/>
          <a:p>
            <a:pPr algn="ctr">
              <a:lnSpc>
                <a:spcPct val="115000"/>
              </a:lnSpc>
            </a:pPr>
            <a:r>
              <a:rPr lang="en-US" sz="1400" dirty="0">
                <a:latin typeface="微软雅黑" panose="020B0503020204020204" pitchFamily="34" charset="-122"/>
                <a:ea typeface="微软雅黑" panose="020B0503020204020204" pitchFamily="34" charset="-122"/>
                <a:sym typeface="+mn-ea"/>
              </a:rPr>
              <a:t>2022</a:t>
            </a:r>
            <a:r>
              <a:rPr lang="zh-CN" altLang="en-US" sz="1400" dirty="0">
                <a:latin typeface="微软雅黑" panose="020B0503020204020204" pitchFamily="34" charset="-122"/>
                <a:ea typeface="微软雅黑" panose="020B0503020204020204" pitchFamily="34" charset="-122"/>
                <a:sym typeface="+mn-ea"/>
              </a:rPr>
              <a:t>年</a:t>
            </a:r>
            <a:r>
              <a:rPr lang="en-US" sz="1400" dirty="0">
                <a:latin typeface="微软雅黑" panose="020B0503020204020204" pitchFamily="34" charset="-122"/>
                <a:ea typeface="微软雅黑" panose="020B0503020204020204" pitchFamily="34" charset="-122"/>
                <a:sym typeface="+mn-ea"/>
              </a:rPr>
              <a:t>01</a:t>
            </a:r>
            <a:r>
              <a:rPr lang="zh-CN" altLang="en-US" sz="1400" dirty="0">
                <a:latin typeface="微软雅黑" panose="020B0503020204020204" pitchFamily="34" charset="-122"/>
                <a:ea typeface="微软雅黑" panose="020B0503020204020204" pitchFamily="34" charset="-122"/>
                <a:sym typeface="+mn-ea"/>
              </a:rPr>
              <a:t>月，价值在线获批设立“博士后创新实践基地（市级）”</a:t>
            </a:r>
            <a:endParaRPr lang="zh-CN" altLang="en-US" sz="1400" dirty="0">
              <a:latin typeface="微软雅黑" panose="020B0503020204020204" pitchFamily="34" charset="-122"/>
              <a:ea typeface="微软雅黑" panose="020B0503020204020204" pitchFamily="34" charset="-122"/>
              <a:sym typeface="+mn-ea"/>
            </a:endParaRPr>
          </a:p>
        </p:txBody>
      </p:sp>
      <p:sp>
        <p:nvSpPr>
          <p:cNvPr id="56" name="Freeform 13"/>
          <p:cNvSpPr/>
          <p:nvPr/>
        </p:nvSpPr>
        <p:spPr bwMode="auto">
          <a:xfrm rot="5670656">
            <a:off x="6068695" y="4937125"/>
            <a:ext cx="1138555" cy="41973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lstStyle/>
          <a:p>
            <a:endParaRPr lang="en-US" sz="2400"/>
          </a:p>
        </p:txBody>
      </p:sp>
      <p:sp>
        <p:nvSpPr>
          <p:cNvPr id="57" name="文本框 56"/>
          <p:cNvSpPr txBox="1"/>
          <p:nvPr/>
        </p:nvSpPr>
        <p:spPr>
          <a:xfrm>
            <a:off x="4804410" y="2617470"/>
            <a:ext cx="2699385" cy="58610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spAutoFit/>
          </a:bodyPr>
          <a:lstStyle/>
          <a:p>
            <a:pPr algn="ctr">
              <a:lnSpc>
                <a:spcPct val="115000"/>
              </a:lnSpc>
            </a:pPr>
            <a:r>
              <a:rPr lang="en-US" altLang="zh-CN" sz="1400" dirty="0">
                <a:latin typeface="微软雅黑" panose="020B0503020204020204" pitchFamily="34" charset="-122"/>
                <a:ea typeface="微软雅黑" panose="020B0503020204020204" pitchFamily="34" charset="-122"/>
                <a:sym typeface="+mn-ea"/>
              </a:rPr>
              <a:t>2021</a:t>
            </a:r>
            <a:r>
              <a:rPr lang="zh-CN" altLang="zh-CN" sz="1400" dirty="0">
                <a:latin typeface="微软雅黑" panose="020B0503020204020204" pitchFamily="34" charset="-122"/>
                <a:ea typeface="微软雅黑" panose="020B0503020204020204" pitchFamily="34" charset="-122"/>
                <a:sym typeface="+mn-ea"/>
              </a:rPr>
              <a:t>年</a:t>
            </a:r>
            <a:r>
              <a:rPr lang="en-US" sz="1400" dirty="0">
                <a:latin typeface="微软雅黑" panose="020B0503020204020204" pitchFamily="34" charset="-122"/>
                <a:ea typeface="微软雅黑" panose="020B0503020204020204" pitchFamily="34" charset="-122"/>
                <a:sym typeface="+mn-ea"/>
              </a:rPr>
              <a:t>12</a:t>
            </a:r>
            <a:r>
              <a:rPr lang="zh-CN" altLang="en-US" sz="1400" dirty="0">
                <a:latin typeface="微软雅黑" panose="020B0503020204020204" pitchFamily="34" charset="-122"/>
                <a:ea typeface="微软雅黑" panose="020B0503020204020204" pitchFamily="34" charset="-122"/>
                <a:sym typeface="+mn-ea"/>
              </a:rPr>
              <a:t>月</a:t>
            </a:r>
            <a:r>
              <a:rPr lang="zh-CN" altLang="zh-CN" sz="1400" dirty="0">
                <a:latin typeface="微软雅黑" panose="020B0503020204020204" pitchFamily="34" charset="-122"/>
                <a:ea typeface="微软雅黑" panose="020B0503020204020204" pitchFamily="34" charset="-122"/>
                <a:sym typeface="+mn-ea"/>
              </a:rPr>
              <a:t>，价值在线顺利通过</a:t>
            </a:r>
            <a:r>
              <a:rPr lang="en-US" altLang="zh-CN" sz="1400" dirty="0">
                <a:latin typeface="微软雅黑" panose="020B0503020204020204" pitchFamily="34" charset="-122"/>
                <a:ea typeface="微软雅黑" panose="020B0503020204020204" pitchFamily="34" charset="-122"/>
                <a:sym typeface="+mn-ea"/>
              </a:rPr>
              <a:t>“</a:t>
            </a:r>
            <a:r>
              <a:rPr lang="zh-CN" altLang="zh-CN" sz="1400" dirty="0">
                <a:latin typeface="微软雅黑" panose="020B0503020204020204" pitchFamily="34" charset="-122"/>
                <a:ea typeface="微软雅黑" panose="020B0503020204020204" pitchFamily="34" charset="-122"/>
                <a:sym typeface="+mn-ea"/>
              </a:rPr>
              <a:t>国家高新技术企业</a:t>
            </a:r>
            <a:r>
              <a:rPr lang="en-US" altLang="zh-CN" sz="1400" dirty="0">
                <a:latin typeface="微软雅黑" panose="020B0503020204020204" pitchFamily="34" charset="-122"/>
                <a:ea typeface="微软雅黑" panose="020B0503020204020204" pitchFamily="34" charset="-122"/>
                <a:sym typeface="+mn-ea"/>
              </a:rPr>
              <a:t>”</a:t>
            </a:r>
            <a:r>
              <a:rPr lang="zh-CN" altLang="zh-CN" sz="1400" dirty="0">
                <a:latin typeface="微软雅黑" panose="020B0503020204020204" pitchFamily="34" charset="-122"/>
                <a:ea typeface="微软雅黑" panose="020B0503020204020204" pitchFamily="34" charset="-122"/>
                <a:sym typeface="+mn-ea"/>
              </a:rPr>
              <a:t>复审</a:t>
            </a:r>
            <a:endParaRPr lang="zh-CN" altLang="zh-CN" sz="1400" dirty="0">
              <a:latin typeface="微软雅黑" panose="020B0503020204020204" pitchFamily="34" charset="-122"/>
              <a:ea typeface="微软雅黑" panose="020B0503020204020204" pitchFamily="34" charset="-122"/>
              <a:sym typeface="+mn-ea"/>
            </a:endParaRPr>
          </a:p>
        </p:txBody>
      </p:sp>
      <p:sp>
        <p:nvSpPr>
          <p:cNvPr id="5" name="Rectangle 18"/>
          <p:cNvSpPr/>
          <p:nvPr/>
        </p:nvSpPr>
        <p:spPr bwMode="auto">
          <a:xfrm>
            <a:off x="516255" y="0"/>
            <a:ext cx="2040890" cy="65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a:lnSpc>
                <a:spcPct val="100000"/>
              </a:lnSpc>
            </a:pPr>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Bebas Neue" charset="0"/>
              </a:rPr>
              <a:t>公司历程</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Bebas Neue" charset="0"/>
            </a:endParaRPr>
          </a:p>
        </p:txBody>
      </p:sp>
      <p:sp>
        <p:nvSpPr>
          <p:cNvPr id="11" name="Freeform 13"/>
          <p:cNvSpPr/>
          <p:nvPr/>
        </p:nvSpPr>
        <p:spPr bwMode="auto">
          <a:xfrm rot="4830657">
            <a:off x="7997825" y="2169795"/>
            <a:ext cx="1344295" cy="46164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p>
            <a:endParaRPr lang="en-US" sz="2400"/>
          </a:p>
        </p:txBody>
      </p:sp>
      <p:sp>
        <p:nvSpPr>
          <p:cNvPr id="46" name="Freeform 13"/>
          <p:cNvSpPr/>
          <p:nvPr/>
        </p:nvSpPr>
        <p:spPr bwMode="auto">
          <a:xfrm rot="7170657">
            <a:off x="10194290" y="1658620"/>
            <a:ext cx="1148080" cy="40449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121920" tIns="60960" rIns="121920" bIns="60960" numCol="1" anchor="t" anchorCtr="0" compatLnSpc="1"/>
          <a:p>
            <a:endParaRPr lang="en-US" sz="2400"/>
          </a:p>
        </p:txBody>
      </p:sp>
      <p:sp>
        <p:nvSpPr>
          <p:cNvPr id="13" name="文本框 12"/>
          <p:cNvSpPr txBox="1"/>
          <p:nvPr/>
        </p:nvSpPr>
        <p:spPr>
          <a:xfrm>
            <a:off x="9845040" y="659130"/>
            <a:ext cx="2346960" cy="58610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spAutoFit/>
          </a:bodyPr>
          <a:p>
            <a:pPr algn="ctr">
              <a:lnSpc>
                <a:spcPct val="115000"/>
              </a:lnSpc>
            </a:pPr>
            <a:r>
              <a:rPr lang="en-US" altLang="zh-CN" sz="1400" dirty="0">
                <a:latin typeface="微软雅黑" panose="020B0503020204020204" pitchFamily="34" charset="-122"/>
                <a:ea typeface="微软雅黑" panose="020B0503020204020204" pitchFamily="34" charset="-122"/>
                <a:sym typeface="+mn-ea"/>
              </a:rPr>
              <a:t>2022</a:t>
            </a:r>
            <a:r>
              <a:rPr lang="zh-CN" altLang="zh-CN" sz="1400" dirty="0">
                <a:latin typeface="微软雅黑" panose="020B0503020204020204" pitchFamily="34" charset="-122"/>
                <a:ea typeface="微软雅黑" panose="020B0503020204020204" pitchFamily="34" charset="-122"/>
                <a:sym typeface="+mn-ea"/>
              </a:rPr>
              <a:t>年</a:t>
            </a:r>
            <a:r>
              <a:rPr lang="en-US" altLang="zh-CN" sz="1400" dirty="0">
                <a:latin typeface="微软雅黑" panose="020B0503020204020204" pitchFamily="34" charset="-122"/>
                <a:ea typeface="微软雅黑" panose="020B0503020204020204" pitchFamily="34" charset="-122"/>
                <a:sym typeface="+mn-ea"/>
              </a:rPr>
              <a:t>08</a:t>
            </a:r>
            <a:r>
              <a:rPr lang="zh-CN" altLang="en-US" sz="1400" dirty="0">
                <a:latin typeface="微软雅黑" panose="020B0503020204020204" pitchFamily="34" charset="-122"/>
                <a:ea typeface="微软雅黑" panose="020B0503020204020204" pitchFamily="34" charset="-122"/>
                <a:sym typeface="+mn-ea"/>
              </a:rPr>
              <a:t>月</a:t>
            </a:r>
            <a:r>
              <a:rPr lang="en-US" altLang="zh-CN" sz="1400" dirty="0">
                <a:latin typeface="微软雅黑" panose="020B0503020204020204" pitchFamily="34" charset="-122"/>
                <a:ea typeface="微软雅黑" panose="020B0503020204020204" pitchFamily="34" charset="-122"/>
                <a:sym typeface="+mn-ea"/>
              </a:rPr>
              <a:t>25</a:t>
            </a:r>
            <a:r>
              <a:rPr lang="zh-CN" altLang="en-US" sz="1400" dirty="0">
                <a:latin typeface="微软雅黑" panose="020B0503020204020204" pitchFamily="34" charset="-122"/>
                <a:ea typeface="微软雅黑" panose="020B0503020204020204" pitchFamily="34" charset="-122"/>
                <a:sym typeface="+mn-ea"/>
              </a:rPr>
              <a:t>日</a:t>
            </a:r>
            <a:r>
              <a:rPr lang="zh-CN" altLang="zh-CN" sz="1400" dirty="0">
                <a:latin typeface="微软雅黑" panose="020B0503020204020204" pitchFamily="34" charset="-122"/>
                <a:ea typeface="微软雅黑" panose="020B0503020204020204" pitchFamily="34" charset="-122"/>
                <a:sym typeface="+mn-ea"/>
              </a:rPr>
              <a:t>，价值在线通过</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CMMI</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级认证</a:t>
            </a:r>
            <a:endParaRPr lang="zh-CN" altLang="zh-CN" sz="1400"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2000"/>
                                        <p:tgtEl>
                                          <p:spTgt spid="6"/>
                                        </p:tgtEl>
                                      </p:cBhvr>
                                    </p:animEffect>
                                  </p:childTnLst>
                                </p:cTn>
                              </p:par>
                              <p:par>
                                <p:cTn id="8" presetID="13"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plus(in)">
                                      <p:cBhvr>
                                        <p:cTn id="10" dur="2000"/>
                                        <p:tgtEl>
                                          <p:spTgt spid="2"/>
                                        </p:tgtEl>
                                      </p:cBhvr>
                                    </p:animEffect>
                                  </p:childTnLst>
                                </p:cTn>
                              </p:par>
                              <p:par>
                                <p:cTn id="11" presetID="13" presetClass="entr" presetSubtype="16"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plus(in)">
                                      <p:cBhvr>
                                        <p:cTn id="13" dur="2000"/>
                                        <p:tgtEl>
                                          <p:spTgt spid="3"/>
                                        </p:tgtEl>
                                      </p:cBhvr>
                                    </p:animEffect>
                                  </p:childTnLst>
                                </p:cTn>
                              </p:par>
                              <p:par>
                                <p:cTn id="14" presetID="13" presetClass="entr" presetSubtype="16"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plus(in)">
                                      <p:cBhvr>
                                        <p:cTn id="16" dur="2000"/>
                                        <p:tgtEl>
                                          <p:spTgt spid="18"/>
                                        </p:tgtEl>
                                      </p:cBhvr>
                                    </p:animEffect>
                                  </p:childTnLst>
                                </p:cTn>
                              </p:par>
                              <p:par>
                                <p:cTn id="17" presetID="13" presetClass="entr" presetSubtype="16"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plus(in)">
                                      <p:cBhvr>
                                        <p:cTn id="19" dur="2000"/>
                                        <p:tgtEl>
                                          <p:spTgt spid="4"/>
                                        </p:tgtEl>
                                      </p:cBhvr>
                                    </p:animEffect>
                                  </p:childTnLst>
                                </p:cTn>
                              </p:par>
                              <p:par>
                                <p:cTn id="20" presetID="13" presetClass="entr" presetSubtype="16"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plus(in)">
                                      <p:cBhvr>
                                        <p:cTn id="22" dur="2000"/>
                                        <p:tgtEl>
                                          <p:spTgt spid="21"/>
                                        </p:tgtEl>
                                      </p:cBhvr>
                                    </p:animEffect>
                                  </p:childTnLst>
                                </p:cTn>
                              </p:par>
                              <p:par>
                                <p:cTn id="23" presetID="13" presetClass="entr" presetSubtype="16"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plus(in)">
                                      <p:cBhvr>
                                        <p:cTn id="25" dur="2000"/>
                                        <p:tgtEl>
                                          <p:spTgt spid="23"/>
                                        </p:tgtEl>
                                      </p:cBhvr>
                                    </p:animEffect>
                                  </p:childTnLst>
                                </p:cTn>
                              </p:par>
                              <p:par>
                                <p:cTn id="26" presetID="13" presetClass="entr" presetSubtype="16"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plus(in)">
                                      <p:cBhvr>
                                        <p:cTn id="28" dur="2000"/>
                                        <p:tgtEl>
                                          <p:spTgt spid="26"/>
                                        </p:tgtEl>
                                      </p:cBhvr>
                                    </p:animEffect>
                                  </p:childTnLst>
                                </p:cTn>
                              </p:par>
                              <p:par>
                                <p:cTn id="29" presetID="13" presetClass="entr" presetSubtype="16"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plus(in)">
                                      <p:cBhvr>
                                        <p:cTn id="31" dur="2000"/>
                                        <p:tgtEl>
                                          <p:spTgt spid="22"/>
                                        </p:tgtEl>
                                      </p:cBhvr>
                                    </p:animEffect>
                                  </p:childTnLst>
                                </p:cTn>
                              </p:par>
                              <p:par>
                                <p:cTn id="32" presetID="13" presetClass="entr" presetSubtype="16"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plus(in)">
                                      <p:cBhvr>
                                        <p:cTn id="34" dur="2000"/>
                                        <p:tgtEl>
                                          <p:spTgt spid="35"/>
                                        </p:tgtEl>
                                      </p:cBhvr>
                                    </p:animEffect>
                                  </p:childTnLst>
                                </p:cTn>
                              </p:par>
                              <p:par>
                                <p:cTn id="35" presetID="13" presetClass="entr" presetSubtype="16"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plus(in)">
                                      <p:cBhvr>
                                        <p:cTn id="37" dur="2000"/>
                                        <p:tgtEl>
                                          <p:spTgt spid="12"/>
                                        </p:tgtEl>
                                      </p:cBhvr>
                                    </p:animEffect>
                                  </p:childTnLst>
                                </p:cTn>
                              </p:par>
                              <p:par>
                                <p:cTn id="38" presetID="13" presetClass="entr" presetSubtype="16"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plus(in)">
                                      <p:cBhvr>
                                        <p:cTn id="40" dur="2000"/>
                                        <p:tgtEl>
                                          <p:spTgt spid="19"/>
                                        </p:tgtEl>
                                      </p:cBhvr>
                                    </p:animEffect>
                                  </p:childTnLst>
                                </p:cTn>
                              </p:par>
                              <p:par>
                                <p:cTn id="41" presetID="13" presetClass="entr" presetSubtype="16"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plus(in)">
                                      <p:cBhvr>
                                        <p:cTn id="43" dur="2000"/>
                                        <p:tgtEl>
                                          <p:spTgt spid="43"/>
                                        </p:tgtEl>
                                      </p:cBhvr>
                                    </p:animEffect>
                                  </p:childTnLst>
                                </p:cTn>
                              </p:par>
                              <p:par>
                                <p:cTn id="44" presetID="13" presetClass="entr" presetSubtype="16"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plus(in)">
                                      <p:cBhvr>
                                        <p:cTn id="46" dur="2000"/>
                                        <p:tgtEl>
                                          <p:spTgt spid="45"/>
                                        </p:tgtEl>
                                      </p:cBhvr>
                                    </p:animEffect>
                                  </p:childTnLst>
                                </p:cTn>
                              </p:par>
                              <p:par>
                                <p:cTn id="47" presetID="13" presetClass="entr" presetSubtype="16"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plus(in)">
                                      <p:cBhvr>
                                        <p:cTn id="49" dur="2000"/>
                                        <p:tgtEl>
                                          <p:spTgt spid="48"/>
                                        </p:tgtEl>
                                      </p:cBhvr>
                                    </p:animEffect>
                                  </p:childTnLst>
                                </p:cTn>
                              </p:par>
                              <p:par>
                                <p:cTn id="50" presetID="13" presetClass="entr" presetSubtype="16"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plus(in)">
                                      <p:cBhvr>
                                        <p:cTn id="52" dur="2000"/>
                                        <p:tgtEl>
                                          <p:spTgt spid="50"/>
                                        </p:tgtEl>
                                      </p:cBhvr>
                                    </p:animEffect>
                                  </p:childTnLst>
                                </p:cTn>
                              </p:par>
                              <p:par>
                                <p:cTn id="53" presetID="13" presetClass="entr" presetSubtype="16"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plus(in)">
                                      <p:cBhvr>
                                        <p:cTn id="55" dur="2000"/>
                                        <p:tgtEl>
                                          <p:spTgt spid="51"/>
                                        </p:tgtEl>
                                      </p:cBhvr>
                                    </p:animEffect>
                                  </p:childTnLst>
                                </p:cTn>
                              </p:par>
                              <p:par>
                                <p:cTn id="56" presetID="13" presetClass="entr" presetSubtype="16"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plus(in)">
                                      <p:cBhvr>
                                        <p:cTn id="58" dur="2000"/>
                                        <p:tgtEl>
                                          <p:spTgt spid="53"/>
                                        </p:tgtEl>
                                      </p:cBhvr>
                                    </p:animEffect>
                                  </p:childTnLst>
                                </p:cTn>
                              </p:par>
                              <p:par>
                                <p:cTn id="59" presetID="13" presetClass="entr" presetSubtype="16"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plus(in)">
                                      <p:cBhvr>
                                        <p:cTn id="61" dur="2000"/>
                                        <p:tgtEl>
                                          <p:spTgt spid="54"/>
                                        </p:tgtEl>
                                      </p:cBhvr>
                                    </p:animEffect>
                                  </p:childTnLst>
                                </p:cTn>
                              </p:par>
                              <p:par>
                                <p:cTn id="62" presetID="13" presetClass="entr" presetSubtype="16" fill="hold" grpId="0" nodeType="with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plus(in)">
                                      <p:cBhvr>
                                        <p:cTn id="64" dur="2000"/>
                                        <p:tgtEl>
                                          <p:spTgt spid="56"/>
                                        </p:tgtEl>
                                      </p:cBhvr>
                                    </p:animEffect>
                                  </p:childTnLst>
                                </p:cTn>
                              </p:par>
                              <p:par>
                                <p:cTn id="65" presetID="13" presetClass="entr" presetSubtype="16"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plus(in)">
                                      <p:cBhvr>
                                        <p:cTn id="67" dur="2000"/>
                                        <p:tgtEl>
                                          <p:spTgt spid="57"/>
                                        </p:tgtEl>
                                      </p:cBhvr>
                                    </p:animEffect>
                                  </p:childTnLst>
                                </p:cTn>
                              </p:par>
                              <p:par>
                                <p:cTn id="68" presetID="13" presetClass="entr" presetSubtype="16" fill="hold" grpId="0" nodeType="with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plus(in)">
                                      <p:cBhvr>
                                        <p:cTn id="70" dur="2000"/>
                                        <p:tgtEl>
                                          <p:spTgt spid="5"/>
                                        </p:tgtEl>
                                      </p:cBhvr>
                                    </p:animEffect>
                                  </p:childTnLst>
                                </p:cTn>
                              </p:par>
                              <p:par>
                                <p:cTn id="71" presetID="13" presetClass="entr" presetSubtype="16" fill="hold" grpId="0" nodeType="with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plus(in)">
                                      <p:cBhvr>
                                        <p:cTn id="73" dur="2000"/>
                                        <p:tgtEl>
                                          <p:spTgt spid="11"/>
                                        </p:tgtEl>
                                      </p:cBhvr>
                                    </p:animEffect>
                                  </p:childTnLst>
                                </p:cTn>
                              </p:par>
                              <p:par>
                                <p:cTn id="74" presetID="13" presetClass="entr" presetSubtype="16" fill="hold" grpId="0" nodeType="with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plus(in)">
                                      <p:cBhvr>
                                        <p:cTn id="76" dur="2000"/>
                                        <p:tgtEl>
                                          <p:spTgt spid="46"/>
                                        </p:tgtEl>
                                      </p:cBhvr>
                                    </p:animEffect>
                                  </p:childTnLst>
                                </p:cTn>
                              </p:par>
                              <p:par>
                                <p:cTn id="77" presetID="13" presetClass="entr" presetSubtype="16"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plus(in)">
                                      <p:cBhvr>
                                        <p:cTn id="79"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21" grpId="0" bldLvl="0" animBg="1"/>
      <p:bldP spid="21" grpId="1" animBg="1"/>
      <p:bldP spid="23" grpId="0" bldLvl="0" animBg="1"/>
      <p:bldP spid="23" grpId="1" animBg="1"/>
      <p:bldP spid="22" grpId="0" bldLvl="0" animBg="1"/>
      <p:bldP spid="22" grpId="1" animBg="1"/>
      <p:bldP spid="35" grpId="0" bldLvl="0" animBg="1"/>
      <p:bldP spid="35" grpId="1" animBg="1"/>
      <p:bldP spid="12" grpId="0" bldLvl="0" animBg="1"/>
      <p:bldP spid="12" grpId="1" animBg="1"/>
      <p:bldP spid="19" grpId="0" bldLvl="0" animBg="1"/>
      <p:bldP spid="19" grpId="1" animBg="1"/>
      <p:bldP spid="43" grpId="0" bldLvl="0" animBg="1"/>
      <p:bldP spid="43" grpId="1" animBg="1"/>
      <p:bldP spid="45" grpId="0" bldLvl="0" animBg="1"/>
      <p:bldP spid="45" grpId="1" animBg="1"/>
      <p:bldP spid="48" grpId="0" bldLvl="0" animBg="1"/>
      <p:bldP spid="48" grpId="1" animBg="1"/>
      <p:bldP spid="50" grpId="0" bldLvl="0" animBg="1"/>
      <p:bldP spid="50" grpId="1" animBg="1"/>
      <p:bldP spid="51" grpId="0" bldLvl="0" animBg="1"/>
      <p:bldP spid="51" grpId="1" animBg="1"/>
      <p:bldP spid="53" grpId="0" bldLvl="0" animBg="1"/>
      <p:bldP spid="53" grpId="1" animBg="1"/>
      <p:bldP spid="54" grpId="0" bldLvl="0" animBg="1"/>
      <p:bldP spid="54" grpId="1" animBg="1"/>
      <p:bldP spid="56" grpId="0" bldLvl="0" animBg="1"/>
      <p:bldP spid="56" grpId="1" animBg="1"/>
      <p:bldP spid="57" grpId="0" bldLvl="0" animBg="1"/>
      <p:bldP spid="57" grpId="1" animBg="1"/>
      <p:bldP spid="5" grpId="0"/>
      <p:bldP spid="5" grpId="1"/>
      <p:bldP spid="11" grpId="0" bldLvl="0" animBg="1"/>
      <p:bldP spid="11" grpId="1" animBg="1"/>
      <p:bldP spid="46" grpId="0" bldLvl="0" animBg="1"/>
      <p:bldP spid="46" grpId="1" animBg="1"/>
      <p:bldP spid="13" grpId="0" bldLvl="0" animBg="1"/>
      <p:bldP spid="13"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108585"/>
            <a:ext cx="1503680"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员工情况</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graphicFrame>
        <p:nvGraphicFramePr>
          <p:cNvPr id="5" name="表格 4"/>
          <p:cNvGraphicFramePr>
            <a:graphicFrameLocks noGrp="1"/>
          </p:cNvGraphicFramePr>
          <p:nvPr>
            <p:custDataLst>
              <p:tags r:id="rId1"/>
            </p:custDataLst>
          </p:nvPr>
        </p:nvGraphicFramePr>
        <p:xfrm>
          <a:off x="513159" y="1682190"/>
          <a:ext cx="3779468" cy="1666012"/>
        </p:xfrm>
        <a:graphic>
          <a:graphicData uri="http://schemas.openxmlformats.org/drawingml/2006/table">
            <a:tbl>
              <a:tblPr firstRow="1" bandRow="1">
                <a:tableStyleId>{3B4B98B0-60AC-42C2-AFA5-B58CD77FA1E5}</a:tableStyleId>
              </a:tblPr>
              <a:tblGrid>
                <a:gridCol w="1259840"/>
                <a:gridCol w="1259814"/>
                <a:gridCol w="1259814"/>
              </a:tblGrid>
              <a:tr h="334848">
                <a:tc>
                  <a:txBody>
                    <a:bodyPr/>
                    <a:lstStyle/>
                    <a:p>
                      <a:r>
                        <a:rPr lang="zh-CN" altLang="en-US" sz="1600" dirty="0">
                          <a:solidFill>
                            <a:srgbClr val="1F4C8D"/>
                          </a:solidFill>
                          <a:latin typeface="微软雅黑" panose="020B0503020204020204" pitchFamily="34" charset="-122"/>
                          <a:ea typeface="微软雅黑" panose="020B0503020204020204" pitchFamily="34" charset="-122"/>
                        </a:rPr>
                        <a:t>学历</a:t>
                      </a:r>
                      <a:endParaRPr lang="zh-CN" altLang="en-US" sz="1600" dirty="0">
                        <a:solidFill>
                          <a:srgbClr val="1F4C8D"/>
                        </a:solidFill>
                        <a:latin typeface="微软雅黑" panose="020B0503020204020204" pitchFamily="34" charset="-122"/>
                        <a:ea typeface="微软雅黑" panose="020B0503020204020204" pitchFamily="34" charset="-122"/>
                      </a:endParaRPr>
                    </a:p>
                  </a:txBody>
                  <a:tcPr anchor="ctr" anchorCtr="1"/>
                </a:tc>
                <a:tc>
                  <a:txBody>
                    <a:bodyPr/>
                    <a:lstStyle/>
                    <a:p>
                      <a:r>
                        <a:rPr lang="zh-CN" altLang="en-US" sz="1600" dirty="0">
                          <a:solidFill>
                            <a:srgbClr val="1F4C8D"/>
                          </a:solidFill>
                          <a:latin typeface="微软雅黑" panose="020B0503020204020204" pitchFamily="34" charset="-122"/>
                          <a:ea typeface="微软雅黑" panose="020B0503020204020204" pitchFamily="34" charset="-122"/>
                        </a:rPr>
                        <a:t>人数</a:t>
                      </a:r>
                      <a:endParaRPr lang="zh-CN" altLang="en-US" sz="1600" dirty="0">
                        <a:solidFill>
                          <a:srgbClr val="1F4C8D"/>
                        </a:solidFill>
                        <a:latin typeface="微软雅黑" panose="020B0503020204020204" pitchFamily="34" charset="-122"/>
                        <a:ea typeface="微软雅黑" panose="020B0503020204020204" pitchFamily="34" charset="-122"/>
                      </a:endParaRPr>
                    </a:p>
                  </a:txBody>
                  <a:tcPr anchor="ctr" anchorCtr="1"/>
                </a:tc>
                <a:tc>
                  <a:txBody>
                    <a:bodyPr/>
                    <a:lstStyle/>
                    <a:p>
                      <a:r>
                        <a:rPr lang="zh-CN" altLang="en-US" sz="1600" dirty="0">
                          <a:solidFill>
                            <a:srgbClr val="1F4C8D"/>
                          </a:solidFill>
                          <a:latin typeface="微软雅黑" panose="020B0503020204020204" pitchFamily="34" charset="-122"/>
                          <a:ea typeface="微软雅黑" panose="020B0503020204020204" pitchFamily="34" charset="-122"/>
                        </a:rPr>
                        <a:t>占比</a:t>
                      </a:r>
                      <a:endParaRPr lang="zh-CN" altLang="en-US" sz="1600" dirty="0">
                        <a:solidFill>
                          <a:srgbClr val="1F4C8D"/>
                        </a:solidFill>
                        <a:latin typeface="微软雅黑" panose="020B0503020204020204" pitchFamily="34" charset="-122"/>
                        <a:ea typeface="微软雅黑" panose="020B0503020204020204" pitchFamily="34" charset="-122"/>
                      </a:endParaRPr>
                    </a:p>
                  </a:txBody>
                  <a:tcPr anchor="ctr" anchorCtr="1"/>
                </a:tc>
              </a:tr>
              <a:tr h="332740">
                <a:tc>
                  <a:txBody>
                    <a:bodyPr/>
                    <a:lstStyle/>
                    <a:p>
                      <a:pPr algn="l" fontAlgn="ctr"/>
                      <a:r>
                        <a:rPr lang="zh-CN" altLang="en-US" sz="1600" u="none" strike="noStrike" dirty="0">
                          <a:solidFill>
                            <a:srgbClr val="1F4C8D"/>
                          </a:solidFill>
                          <a:effectLst/>
                          <a:latin typeface="微软雅黑" panose="020B0503020204020204" pitchFamily="34" charset="-122"/>
                          <a:ea typeface="微软雅黑" panose="020B0503020204020204" pitchFamily="34" charset="-122"/>
                        </a:rPr>
                        <a:t>博士、研究生</a:t>
                      </a:r>
                      <a:endParaRPr lang="zh-CN" altLang="en-US" sz="1600" b="0" i="0" u="none" strike="noStrike" dirty="0">
                        <a:solidFill>
                          <a:srgbClr val="1F4C8D"/>
                        </a:solidFill>
                        <a:effectLst/>
                        <a:latin typeface="微软雅黑" panose="020B0503020204020204" pitchFamily="34" charset="-122"/>
                        <a:ea typeface="微软雅黑" panose="020B0503020204020204" pitchFamily="34" charset="-122"/>
                      </a:endParaRPr>
                    </a:p>
                  </a:txBody>
                  <a:tcPr marL="0" marR="0" marT="0" marB="0" anchor="ctr" anchorCtr="1"/>
                </a:tc>
                <a:tc>
                  <a:txBody>
                    <a:bodyPr/>
                    <a:lstStyle/>
                    <a:p>
                      <a:pPr algn="l" fontAlgn="ctr"/>
                      <a:r>
                        <a:rPr lang="en-US" altLang="zh-CN" sz="1600" b="0" i="0" u="none" strike="noStrike" dirty="0">
                          <a:solidFill>
                            <a:srgbClr val="1F4C8D"/>
                          </a:solidFill>
                          <a:effectLst/>
                          <a:latin typeface="微软雅黑" panose="020B0503020204020204" pitchFamily="34" charset="-122"/>
                          <a:ea typeface="微软雅黑" panose="020B0503020204020204" pitchFamily="34" charset="-122"/>
                        </a:rPr>
                        <a:t>72</a:t>
                      </a:r>
                      <a:endParaRPr lang="en-US" altLang="zh-CN" sz="1600" b="0" i="0" u="none" strike="noStrike" dirty="0">
                        <a:solidFill>
                          <a:srgbClr val="1F4C8D"/>
                        </a:solidFill>
                        <a:effectLst/>
                        <a:latin typeface="微软雅黑" panose="020B0503020204020204" pitchFamily="34" charset="-122"/>
                        <a:ea typeface="微软雅黑" panose="020B0503020204020204" pitchFamily="34" charset="-122"/>
                      </a:endParaRPr>
                    </a:p>
                  </a:txBody>
                  <a:tcPr marL="0" marR="0" marT="0" marB="0" anchor="ctr" anchorCtr="1"/>
                </a:tc>
                <a:tc>
                  <a:txBody>
                    <a:bodyPr/>
                    <a:lstStyle/>
                    <a:p>
                      <a:pPr algn="r" fontAlgn="ctr"/>
                      <a:r>
                        <a:rPr lang="en-US" altLang="zh-CN" sz="1600" u="none" strike="noStrike" dirty="0">
                          <a:solidFill>
                            <a:srgbClr val="1F4C8D"/>
                          </a:solidFill>
                          <a:effectLst/>
                          <a:latin typeface="微软雅黑" panose="020B0503020204020204" pitchFamily="34" charset="-122"/>
                          <a:ea typeface="微软雅黑" panose="020B0503020204020204" pitchFamily="34" charset="-122"/>
                        </a:rPr>
                        <a:t>11.86%</a:t>
                      </a:r>
                      <a:endParaRPr lang="en-US" altLang="zh-CN" sz="1600" b="0" i="0" u="none" strike="noStrike" dirty="0">
                        <a:solidFill>
                          <a:srgbClr val="1F4C8D"/>
                        </a:solidFill>
                        <a:effectLst/>
                        <a:latin typeface="微软雅黑" panose="020B0503020204020204" pitchFamily="34" charset="-122"/>
                        <a:ea typeface="微软雅黑" panose="020B0503020204020204" pitchFamily="34" charset="-122"/>
                      </a:endParaRPr>
                    </a:p>
                  </a:txBody>
                  <a:tcPr marL="0" marR="0" marT="0" marB="0" anchor="ctr" anchorCtr="1"/>
                </a:tc>
              </a:tr>
              <a:tr h="332740">
                <a:tc>
                  <a:txBody>
                    <a:bodyPr/>
                    <a:lstStyle/>
                    <a:p>
                      <a:pPr algn="l" fontAlgn="ctr"/>
                      <a:r>
                        <a:rPr lang="zh-CN" altLang="en-US" sz="1600" u="none" strike="noStrike" dirty="0">
                          <a:solidFill>
                            <a:srgbClr val="1F4C8D"/>
                          </a:solidFill>
                          <a:effectLst/>
                          <a:latin typeface="微软雅黑" panose="020B0503020204020204" pitchFamily="34" charset="-122"/>
                          <a:ea typeface="微软雅黑" panose="020B0503020204020204" pitchFamily="34" charset="-122"/>
                        </a:rPr>
                        <a:t>本科</a:t>
                      </a:r>
                      <a:endParaRPr lang="zh-CN" altLang="en-US" sz="1600" b="0" i="0" u="none" strike="noStrike" dirty="0">
                        <a:solidFill>
                          <a:srgbClr val="1F4C8D"/>
                        </a:solidFill>
                        <a:effectLst/>
                        <a:latin typeface="微软雅黑" panose="020B0503020204020204" pitchFamily="34" charset="-122"/>
                        <a:ea typeface="微软雅黑" panose="020B0503020204020204" pitchFamily="34" charset="-122"/>
                      </a:endParaRPr>
                    </a:p>
                  </a:txBody>
                  <a:tcPr marL="0" marR="0" marT="0" marB="0" anchor="ctr" anchorCtr="1"/>
                </a:tc>
                <a:tc>
                  <a:txBody>
                    <a:bodyPr/>
                    <a:lstStyle/>
                    <a:p>
                      <a:pPr algn="l" fontAlgn="ctr"/>
                      <a:r>
                        <a:rPr lang="en-US" altLang="zh-CN" sz="1600" b="0" i="0" u="none" strike="noStrike" dirty="0">
                          <a:solidFill>
                            <a:srgbClr val="1F4C8D"/>
                          </a:solidFill>
                          <a:effectLst/>
                          <a:latin typeface="微软雅黑" panose="020B0503020204020204" pitchFamily="34" charset="-122"/>
                          <a:ea typeface="微软雅黑" panose="020B0503020204020204" pitchFamily="34" charset="-122"/>
                        </a:rPr>
                        <a:t>490</a:t>
                      </a:r>
                      <a:endParaRPr lang="en-US" altLang="zh-CN" sz="1600" b="0" i="0" u="none" strike="noStrike" dirty="0">
                        <a:solidFill>
                          <a:srgbClr val="1F4C8D"/>
                        </a:solidFill>
                        <a:effectLst/>
                        <a:latin typeface="微软雅黑" panose="020B0503020204020204" pitchFamily="34" charset="-122"/>
                        <a:ea typeface="微软雅黑" panose="020B0503020204020204" pitchFamily="34" charset="-122"/>
                      </a:endParaRPr>
                    </a:p>
                  </a:txBody>
                  <a:tcPr marL="0" marR="0" marT="0" marB="0" anchor="ctr" anchorCtr="1"/>
                </a:tc>
                <a:tc>
                  <a:txBody>
                    <a:bodyPr/>
                    <a:lstStyle/>
                    <a:p>
                      <a:pPr algn="r" fontAlgn="ctr"/>
                      <a:r>
                        <a:rPr lang="en-US" altLang="zh-CN" sz="1600" u="none" strike="noStrike" dirty="0">
                          <a:solidFill>
                            <a:srgbClr val="1F4C8D"/>
                          </a:solidFill>
                          <a:effectLst/>
                          <a:latin typeface="微软雅黑" panose="020B0503020204020204" pitchFamily="34" charset="-122"/>
                          <a:ea typeface="微软雅黑" panose="020B0503020204020204" pitchFamily="34" charset="-122"/>
                        </a:rPr>
                        <a:t>80.72%</a:t>
                      </a:r>
                      <a:endParaRPr lang="en-US" altLang="zh-CN" sz="1600" b="0" i="0" u="none" strike="noStrike" dirty="0">
                        <a:solidFill>
                          <a:srgbClr val="1F4C8D"/>
                        </a:solidFill>
                        <a:effectLst/>
                        <a:latin typeface="微软雅黑" panose="020B0503020204020204" pitchFamily="34" charset="-122"/>
                        <a:ea typeface="微软雅黑" panose="020B0503020204020204" pitchFamily="34" charset="-122"/>
                      </a:endParaRPr>
                    </a:p>
                  </a:txBody>
                  <a:tcPr marL="0" marR="0" marT="0" marB="0" anchor="ctr" anchorCtr="1"/>
                </a:tc>
              </a:tr>
              <a:tr h="332740">
                <a:tc>
                  <a:txBody>
                    <a:bodyPr/>
                    <a:lstStyle/>
                    <a:p>
                      <a:pPr algn="l" fontAlgn="ctr"/>
                      <a:r>
                        <a:rPr lang="zh-CN" altLang="en-US" sz="1600" u="none" strike="noStrike">
                          <a:solidFill>
                            <a:srgbClr val="1F4C8D"/>
                          </a:solidFill>
                          <a:effectLst/>
                          <a:latin typeface="微软雅黑" panose="020B0503020204020204" pitchFamily="34" charset="-122"/>
                          <a:ea typeface="微软雅黑" panose="020B0503020204020204" pitchFamily="34" charset="-122"/>
                        </a:rPr>
                        <a:t>大专</a:t>
                      </a:r>
                      <a:endParaRPr lang="zh-CN" altLang="en-US" sz="1600" b="0" i="0" u="none" strike="noStrike">
                        <a:solidFill>
                          <a:srgbClr val="1F4C8D"/>
                        </a:solidFill>
                        <a:effectLst/>
                        <a:latin typeface="微软雅黑" panose="020B0503020204020204" pitchFamily="34" charset="-122"/>
                        <a:ea typeface="微软雅黑" panose="020B0503020204020204" pitchFamily="34" charset="-122"/>
                      </a:endParaRPr>
                    </a:p>
                  </a:txBody>
                  <a:tcPr marL="0" marR="0" marT="0" marB="0" anchor="ctr" anchorCtr="1"/>
                </a:tc>
                <a:tc>
                  <a:txBody>
                    <a:bodyPr/>
                    <a:lstStyle/>
                    <a:p>
                      <a:pPr marL="0" algn="r" defTabSz="914400" rtl="0" eaLnBrk="1" fontAlgn="ctr" latinLnBrk="0" hangingPunct="1"/>
                      <a:r>
                        <a:rPr lang="en-US" altLang="zh-CN" sz="1600" u="none" strike="noStrike" kern="1200" dirty="0">
                          <a:solidFill>
                            <a:srgbClr val="1F4C8D"/>
                          </a:solidFill>
                          <a:effectLst/>
                          <a:latin typeface="微软雅黑" panose="020B0503020204020204" pitchFamily="34" charset="-122"/>
                          <a:ea typeface="微软雅黑" panose="020B0503020204020204" pitchFamily="34" charset="-122"/>
                        </a:rPr>
                        <a:t>45</a:t>
                      </a:r>
                      <a:endParaRPr lang="en-US" altLang="zh-CN" sz="1600" u="none" strike="noStrike" kern="1200" dirty="0">
                        <a:solidFill>
                          <a:srgbClr val="1F4C8D"/>
                        </a:solidFill>
                        <a:effectLst/>
                        <a:latin typeface="微软雅黑" panose="020B0503020204020204" pitchFamily="34" charset="-122"/>
                        <a:ea typeface="微软雅黑" panose="020B0503020204020204" pitchFamily="34" charset="-122"/>
                        <a:cs typeface="+mn-cs"/>
                      </a:endParaRPr>
                    </a:p>
                  </a:txBody>
                  <a:tcPr marL="0" marR="0" marT="0" marB="0" anchor="ctr" anchorCtr="1"/>
                </a:tc>
                <a:tc>
                  <a:txBody>
                    <a:bodyPr/>
                    <a:lstStyle/>
                    <a:p>
                      <a:pPr marL="0" algn="r" defTabSz="914400" rtl="0" eaLnBrk="1" fontAlgn="ctr" latinLnBrk="0" hangingPunct="1"/>
                      <a:r>
                        <a:rPr lang="en-US" altLang="zh-CN" sz="1600" u="none" strike="noStrike" kern="1200" dirty="0">
                          <a:solidFill>
                            <a:srgbClr val="1F4C8D"/>
                          </a:solidFill>
                          <a:effectLst/>
                          <a:latin typeface="微软雅黑" panose="020B0503020204020204" pitchFamily="34" charset="-122"/>
                          <a:ea typeface="微软雅黑" panose="020B0503020204020204" pitchFamily="34" charset="-122"/>
                        </a:rPr>
                        <a:t>7.41%</a:t>
                      </a:r>
                      <a:endParaRPr lang="en-US" altLang="zh-CN" sz="1600" u="none" strike="noStrike" kern="1200" dirty="0">
                        <a:solidFill>
                          <a:srgbClr val="1F4C8D"/>
                        </a:solidFill>
                        <a:effectLst/>
                        <a:latin typeface="微软雅黑" panose="020B0503020204020204" pitchFamily="34" charset="-122"/>
                        <a:ea typeface="微软雅黑" panose="020B0503020204020204" pitchFamily="34" charset="-122"/>
                        <a:cs typeface="+mn-cs"/>
                      </a:endParaRPr>
                    </a:p>
                  </a:txBody>
                  <a:tcPr marL="0" marR="0" marT="0" marB="0" anchor="ctr" anchorCtr="1"/>
                </a:tc>
              </a:tr>
              <a:tr h="332512">
                <a:tc>
                  <a:txBody>
                    <a:bodyPr/>
                    <a:lstStyle/>
                    <a:p>
                      <a:pPr algn="l" fontAlgn="ctr"/>
                      <a:r>
                        <a:rPr lang="zh-CN" altLang="en-US" sz="1600" u="none" strike="noStrike" dirty="0">
                          <a:solidFill>
                            <a:srgbClr val="1F4C8D"/>
                          </a:solidFill>
                          <a:effectLst/>
                          <a:latin typeface="微软雅黑" panose="020B0503020204020204" pitchFamily="34" charset="-122"/>
                          <a:ea typeface="微软雅黑" panose="020B0503020204020204" pitchFamily="34" charset="-122"/>
                        </a:rPr>
                        <a:t>总计</a:t>
                      </a:r>
                      <a:endParaRPr lang="zh-CN" altLang="en-US" sz="1600" b="0" i="0" u="none" strike="noStrike" dirty="0">
                        <a:solidFill>
                          <a:srgbClr val="1F4C8D"/>
                        </a:solidFill>
                        <a:effectLst/>
                        <a:latin typeface="微软雅黑" panose="020B0503020204020204" pitchFamily="34" charset="-122"/>
                        <a:ea typeface="微软雅黑" panose="020B0503020204020204" pitchFamily="34" charset="-122"/>
                      </a:endParaRPr>
                    </a:p>
                  </a:txBody>
                  <a:tcPr marL="0" marR="0" marT="0" marB="0" anchor="ctr" anchorCtr="1"/>
                </a:tc>
                <a:tc>
                  <a:txBody>
                    <a:bodyPr/>
                    <a:lstStyle/>
                    <a:p>
                      <a:pPr algn="l" fontAlgn="ctr"/>
                      <a:r>
                        <a:rPr lang="en-US" altLang="zh-CN" sz="1600" u="none" strike="noStrike" dirty="0">
                          <a:solidFill>
                            <a:srgbClr val="1F4C8D"/>
                          </a:solidFill>
                          <a:effectLst/>
                          <a:latin typeface="微软雅黑" panose="020B0503020204020204" pitchFamily="34" charset="-122"/>
                          <a:ea typeface="微软雅黑" panose="020B0503020204020204" pitchFamily="34" charset="-122"/>
                        </a:rPr>
                        <a:t>607</a:t>
                      </a:r>
                      <a:endParaRPr lang="en-US" altLang="zh-CN" sz="1600" b="0" i="0" u="none" strike="noStrike" dirty="0">
                        <a:solidFill>
                          <a:srgbClr val="1F4C8D"/>
                        </a:solidFill>
                        <a:effectLst/>
                        <a:latin typeface="微软雅黑" panose="020B0503020204020204" pitchFamily="34" charset="-122"/>
                        <a:ea typeface="微软雅黑" panose="020B0503020204020204" pitchFamily="34" charset="-122"/>
                      </a:endParaRPr>
                    </a:p>
                  </a:txBody>
                  <a:tcPr marL="0" marR="0" marT="0" marB="0" anchor="ctr" anchorCtr="1"/>
                </a:tc>
                <a:tc>
                  <a:txBody>
                    <a:bodyPr/>
                    <a:lstStyle/>
                    <a:p>
                      <a:pPr algn="r" fontAlgn="ctr"/>
                      <a:r>
                        <a:rPr lang="en-US" altLang="zh-CN" sz="1600" u="none" strike="noStrike" dirty="0">
                          <a:solidFill>
                            <a:srgbClr val="1F4C8D"/>
                          </a:solidFill>
                          <a:effectLst/>
                          <a:latin typeface="微软雅黑" panose="020B0503020204020204" pitchFamily="34" charset="-122"/>
                          <a:ea typeface="微软雅黑" panose="020B0503020204020204" pitchFamily="34" charset="-122"/>
                        </a:rPr>
                        <a:t>100.00%</a:t>
                      </a:r>
                      <a:endParaRPr lang="en-US" altLang="zh-CN" sz="1600" b="0" i="0" u="none" strike="noStrike" dirty="0">
                        <a:solidFill>
                          <a:srgbClr val="1F4C8D"/>
                        </a:solidFill>
                        <a:effectLst/>
                        <a:latin typeface="微软雅黑" panose="020B0503020204020204" pitchFamily="34" charset="-122"/>
                        <a:ea typeface="微软雅黑" panose="020B0503020204020204" pitchFamily="34" charset="-122"/>
                      </a:endParaRPr>
                    </a:p>
                  </a:txBody>
                  <a:tcPr marL="0" marR="0" marT="0" marB="0" anchor="ctr" anchorCtr="1"/>
                </a:tc>
              </a:tr>
            </a:tbl>
          </a:graphicData>
        </a:graphic>
      </p:graphicFrame>
      <p:sp>
        <p:nvSpPr>
          <p:cNvPr id="6" name="圆角矩形 5"/>
          <p:cNvSpPr/>
          <p:nvPr/>
        </p:nvSpPr>
        <p:spPr>
          <a:xfrm>
            <a:off x="692906" y="910137"/>
            <a:ext cx="3284867" cy="3699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1F4C8D"/>
                </a:solidFill>
                <a:latin typeface="微软雅黑" panose="020B0503020204020204" pitchFamily="34" charset="-122"/>
                <a:ea typeface="微软雅黑" panose="020B0503020204020204" pitchFamily="34" charset="-122"/>
              </a:rPr>
              <a:t>学历结构</a:t>
            </a:r>
            <a:endParaRPr lang="zh-CN" altLang="en-US" dirty="0">
              <a:solidFill>
                <a:srgbClr val="1F4C8D"/>
              </a:solidFill>
              <a:latin typeface="微软雅黑" panose="020B0503020204020204" pitchFamily="34" charset="-122"/>
              <a:ea typeface="微软雅黑" panose="020B0503020204020204" pitchFamily="34" charset="-122"/>
            </a:endParaRPr>
          </a:p>
        </p:txBody>
      </p:sp>
      <p:sp>
        <p:nvSpPr>
          <p:cNvPr id="4" name="文本框 7"/>
          <p:cNvSpPr txBox="1"/>
          <p:nvPr/>
        </p:nvSpPr>
        <p:spPr>
          <a:xfrm>
            <a:off x="1234053" y="6240539"/>
            <a:ext cx="2763520" cy="337185"/>
          </a:xfrm>
          <a:prstGeom prst="rect">
            <a:avLst/>
          </a:prstGeom>
          <a:noFill/>
        </p:spPr>
        <p:txBody>
          <a:bodyPr wrap="none" rtlCol="0" anchor="t">
            <a:spAutoFit/>
          </a:bodyPr>
          <a:lstStyle/>
          <a:p>
            <a:r>
              <a:rPr lang="zh-CN" altLang="en-US" sz="1600" dirty="0">
                <a:solidFill>
                  <a:srgbClr val="1F4C8D"/>
                </a:solidFill>
                <a:latin typeface="微软雅黑" panose="020B0503020204020204" pitchFamily="34" charset="-122"/>
                <a:ea typeface="微软雅黑" panose="020B0503020204020204" pitchFamily="34" charset="-122"/>
                <a:sym typeface="+mn-ea"/>
              </a:rPr>
              <a:t>数据截止至</a:t>
            </a:r>
            <a:r>
              <a:rPr lang="en-US" altLang="zh-CN" sz="1600" dirty="0">
                <a:solidFill>
                  <a:srgbClr val="1F4C8D"/>
                </a:solidFill>
                <a:latin typeface="微软雅黑" panose="020B0503020204020204" pitchFamily="34" charset="-122"/>
                <a:ea typeface="微软雅黑" panose="020B0503020204020204" pitchFamily="34" charset="-122"/>
                <a:sym typeface="+mn-ea"/>
              </a:rPr>
              <a:t>2022年11月21日</a:t>
            </a:r>
            <a:endParaRPr lang="zh-CN" altLang="en-US" sz="1600" dirty="0">
              <a:solidFill>
                <a:srgbClr val="1F4C8D"/>
              </a:solidFill>
              <a:latin typeface="微软雅黑" panose="020B0503020204020204" pitchFamily="34" charset="-122"/>
              <a:ea typeface="微软雅黑" panose="020B0503020204020204" pitchFamily="34" charset="-122"/>
              <a:sym typeface="+mn-ea"/>
            </a:endParaRPr>
          </a:p>
        </p:txBody>
      </p:sp>
      <p:sp>
        <p:nvSpPr>
          <p:cNvPr id="10" name="圆角矩形 9"/>
          <p:cNvSpPr/>
          <p:nvPr/>
        </p:nvSpPr>
        <p:spPr>
          <a:xfrm>
            <a:off x="5981065" y="1423035"/>
            <a:ext cx="3268980" cy="3594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noProof="1">
                <a:latin typeface="微软雅黑" panose="020B0503020204020204" pitchFamily="34" charset="-122"/>
                <a:ea typeface="微软雅黑" panose="020B0503020204020204" pitchFamily="34" charset="-122"/>
              </a:rPr>
              <a:t>销售及运营人员地域分布</a:t>
            </a:r>
            <a:endParaRPr lang="zh-CN" altLang="en-US" noProof="1">
              <a:latin typeface="微软雅黑" panose="020B0503020204020204" pitchFamily="34" charset="-122"/>
              <a:ea typeface="微软雅黑" panose="020B0503020204020204" pitchFamily="34" charset="-122"/>
            </a:endParaRPr>
          </a:p>
        </p:txBody>
      </p:sp>
      <p:sp>
        <p:nvSpPr>
          <p:cNvPr id="67" name="TextBox 4"/>
          <p:cNvSpPr txBox="1"/>
          <p:nvPr/>
        </p:nvSpPr>
        <p:spPr>
          <a:xfrm>
            <a:off x="367030" y="3514725"/>
            <a:ext cx="4072255" cy="2527935"/>
          </a:xfrm>
          <a:prstGeom prst="rect">
            <a:avLst/>
          </a:prstGeom>
          <a:noFill/>
        </p:spPr>
        <p:txBody>
          <a:bodyPr wrap="square" rtlCol="0">
            <a:spAutoFit/>
          </a:bodyPr>
          <a:lstStyle/>
          <a:p>
            <a:pPr>
              <a:lnSpc>
                <a:spcPts val="3800"/>
              </a:lnSpc>
            </a:pPr>
            <a:r>
              <a:rPr lang="zh-CN" altLang="en-US" dirty="0">
                <a:solidFill>
                  <a:srgbClr val="1F4C8D"/>
                </a:solidFill>
                <a:latin typeface="微软雅黑" panose="020B0503020204020204" pitchFamily="34" charset="-122"/>
                <a:ea typeface="微软雅黑" panose="020B0503020204020204" pitchFamily="34" charset="-122"/>
              </a:rPr>
              <a:t>深圳总部：                      </a:t>
            </a:r>
            <a:r>
              <a:rPr lang="zh-CN" altLang="en-US" sz="2800" b="1" dirty="0">
                <a:solidFill>
                  <a:srgbClr val="1F4C8D"/>
                </a:solidFill>
                <a:latin typeface="微软雅黑" panose="020B0503020204020204" pitchFamily="34" charset="-122"/>
                <a:ea typeface="微软雅黑" panose="020B0503020204020204" pitchFamily="34" charset="-122"/>
              </a:rPr>
              <a:t>    </a:t>
            </a:r>
            <a:r>
              <a:rPr lang="en-US" altLang="zh-CN" sz="2800" b="1" dirty="0">
                <a:solidFill>
                  <a:srgbClr val="1F4C8D"/>
                </a:solidFill>
                <a:latin typeface="微软雅黑" panose="020B0503020204020204" pitchFamily="34" charset="-122"/>
                <a:ea typeface="微软雅黑" panose="020B0503020204020204" pitchFamily="34" charset="-122"/>
              </a:rPr>
              <a:t>89</a:t>
            </a:r>
            <a:r>
              <a:rPr lang="zh-CN" altLang="en-US" sz="2800" b="1" dirty="0">
                <a:solidFill>
                  <a:srgbClr val="1F4C8D"/>
                </a:solidFill>
                <a:latin typeface="微软雅黑" panose="020B0503020204020204" pitchFamily="34" charset="-122"/>
                <a:ea typeface="微软雅黑" panose="020B0503020204020204" pitchFamily="34" charset="-122"/>
              </a:rPr>
              <a:t>人</a:t>
            </a:r>
            <a:endParaRPr lang="en-US" altLang="zh-CN" sz="2800" b="1" dirty="0">
              <a:solidFill>
                <a:srgbClr val="1F4C8D"/>
              </a:solidFill>
              <a:latin typeface="微软雅黑" panose="020B0503020204020204" pitchFamily="34" charset="-122"/>
              <a:ea typeface="微软雅黑" panose="020B0503020204020204" pitchFamily="34" charset="-122"/>
            </a:endParaRPr>
          </a:p>
          <a:p>
            <a:pPr>
              <a:lnSpc>
                <a:spcPts val="3800"/>
              </a:lnSpc>
            </a:pPr>
            <a:r>
              <a:rPr lang="zh-CN" altLang="en-US" dirty="0">
                <a:solidFill>
                  <a:srgbClr val="1F4C8D"/>
                </a:solidFill>
                <a:latin typeface="微软雅黑" panose="020B0503020204020204" pitchFamily="34" charset="-122"/>
                <a:ea typeface="微软雅黑" panose="020B0503020204020204" pitchFamily="34" charset="-122"/>
              </a:rPr>
              <a:t>数据中心及线上合规服务</a:t>
            </a:r>
            <a:r>
              <a:rPr lang="zh-CN" altLang="en-US" sz="1600" dirty="0">
                <a:solidFill>
                  <a:srgbClr val="1F4C8D"/>
                </a:solidFill>
                <a:latin typeface="微软雅黑" panose="020B0503020204020204" pitchFamily="34" charset="-122"/>
                <a:ea typeface="微软雅黑" panose="020B0503020204020204" pitchFamily="34" charset="-122"/>
              </a:rPr>
              <a:t>：  </a:t>
            </a:r>
            <a:r>
              <a:rPr lang="en-US" altLang="zh-CN" sz="2800" b="1" dirty="0">
                <a:solidFill>
                  <a:srgbClr val="1F4C8D"/>
                </a:solidFill>
                <a:latin typeface="微软雅黑" panose="020B0503020204020204" pitchFamily="34" charset="-122"/>
                <a:ea typeface="微软雅黑" panose="020B0503020204020204" pitchFamily="34" charset="-122"/>
              </a:rPr>
              <a:t>107</a:t>
            </a:r>
            <a:r>
              <a:rPr lang="zh-CN" altLang="en-US" sz="2800" b="1" dirty="0">
                <a:solidFill>
                  <a:srgbClr val="1F4C8D"/>
                </a:solidFill>
                <a:latin typeface="微软雅黑" panose="020B0503020204020204" pitchFamily="34" charset="-122"/>
                <a:ea typeface="微软雅黑" panose="020B0503020204020204" pitchFamily="34" charset="-122"/>
              </a:rPr>
              <a:t>人</a:t>
            </a:r>
            <a:endParaRPr lang="en-US" altLang="zh-CN" sz="2800" b="1" dirty="0">
              <a:solidFill>
                <a:srgbClr val="1F4C8D"/>
              </a:solidFill>
              <a:latin typeface="微软雅黑" panose="020B0503020204020204" pitchFamily="34" charset="-122"/>
              <a:ea typeface="微软雅黑" panose="020B0503020204020204" pitchFamily="34" charset="-122"/>
            </a:endParaRPr>
          </a:p>
          <a:p>
            <a:pPr>
              <a:lnSpc>
                <a:spcPts val="3800"/>
              </a:lnSpc>
            </a:pPr>
            <a:r>
              <a:rPr lang="zh-CN" altLang="en-US" dirty="0">
                <a:solidFill>
                  <a:srgbClr val="1F4C8D"/>
                </a:solidFill>
                <a:latin typeface="微软雅黑" panose="020B0503020204020204" pitchFamily="34" charset="-122"/>
                <a:ea typeface="微软雅黑" panose="020B0503020204020204" pitchFamily="34" charset="-122"/>
              </a:rPr>
              <a:t>大连研发中心：                  </a:t>
            </a:r>
            <a:r>
              <a:rPr lang="en-US" altLang="zh-CN" sz="2800" b="1" dirty="0">
                <a:solidFill>
                  <a:srgbClr val="1F4C8D"/>
                </a:solidFill>
                <a:latin typeface="微软雅黑" panose="020B0503020204020204" pitchFamily="34" charset="-122"/>
                <a:ea typeface="微软雅黑" panose="020B0503020204020204" pitchFamily="34" charset="-122"/>
              </a:rPr>
              <a:t>195</a:t>
            </a:r>
            <a:r>
              <a:rPr lang="zh-CN" altLang="en-US" sz="2800" b="1" dirty="0">
                <a:solidFill>
                  <a:srgbClr val="1F4C8D"/>
                </a:solidFill>
                <a:latin typeface="微软雅黑" panose="020B0503020204020204" pitchFamily="34" charset="-122"/>
                <a:ea typeface="微软雅黑" panose="020B0503020204020204" pitchFamily="34" charset="-122"/>
              </a:rPr>
              <a:t>人</a:t>
            </a:r>
            <a:endParaRPr lang="en-US" altLang="zh-CN" sz="2800" b="1" dirty="0">
              <a:solidFill>
                <a:srgbClr val="1F4C8D"/>
              </a:solidFill>
              <a:latin typeface="微软雅黑" panose="020B0503020204020204" pitchFamily="34" charset="-122"/>
              <a:ea typeface="微软雅黑" panose="020B0503020204020204" pitchFamily="34" charset="-122"/>
            </a:endParaRPr>
          </a:p>
          <a:p>
            <a:pPr>
              <a:lnSpc>
                <a:spcPts val="3800"/>
              </a:lnSpc>
            </a:pPr>
            <a:r>
              <a:rPr lang="zh-CN" altLang="en-US" dirty="0">
                <a:solidFill>
                  <a:srgbClr val="1F4C8D"/>
                </a:solidFill>
                <a:latin typeface="微软雅黑" panose="020B0503020204020204" pitchFamily="34" charset="-122"/>
                <a:ea typeface="微软雅黑" panose="020B0503020204020204" pitchFamily="34" charset="-122"/>
              </a:rPr>
              <a:t>全国销售运营人员：            </a:t>
            </a:r>
            <a:r>
              <a:rPr lang="en-US" altLang="zh-CN" sz="2800" b="1" dirty="0">
                <a:solidFill>
                  <a:srgbClr val="1F4C8D"/>
                </a:solidFill>
                <a:latin typeface="微软雅黑" panose="020B0503020204020204" pitchFamily="34" charset="-122"/>
                <a:ea typeface="微软雅黑" panose="020B0503020204020204" pitchFamily="34" charset="-122"/>
              </a:rPr>
              <a:t>110</a:t>
            </a:r>
            <a:r>
              <a:rPr lang="zh-CN" altLang="en-US" sz="2800" b="1" dirty="0">
                <a:solidFill>
                  <a:srgbClr val="1F4C8D"/>
                </a:solidFill>
                <a:latin typeface="微软雅黑" panose="020B0503020204020204" pitchFamily="34" charset="-122"/>
                <a:ea typeface="微软雅黑" panose="020B0503020204020204" pitchFamily="34" charset="-122"/>
              </a:rPr>
              <a:t>人</a:t>
            </a:r>
            <a:endParaRPr lang="zh-CN" altLang="en-US" sz="2800" b="1" dirty="0">
              <a:solidFill>
                <a:srgbClr val="1F4C8D"/>
              </a:solidFill>
              <a:latin typeface="微软雅黑" panose="020B0503020204020204" pitchFamily="34" charset="-122"/>
              <a:ea typeface="微软雅黑" panose="020B0503020204020204" pitchFamily="34" charset="-122"/>
            </a:endParaRPr>
          </a:p>
          <a:p>
            <a:pPr>
              <a:lnSpc>
                <a:spcPts val="3800"/>
              </a:lnSpc>
            </a:pPr>
            <a:r>
              <a:rPr lang="zh-CN" altLang="en-US" sz="1800" dirty="0">
                <a:solidFill>
                  <a:srgbClr val="1F4C8D"/>
                </a:solidFill>
                <a:latin typeface="微软雅黑" panose="020B0503020204020204" pitchFamily="34" charset="-122"/>
                <a:ea typeface="微软雅黑" panose="020B0503020204020204" pitchFamily="34" charset="-122"/>
              </a:rPr>
              <a:t>咨询公司：                         </a:t>
            </a:r>
            <a:r>
              <a:rPr lang="en-US" altLang="zh-CN" sz="2800" b="1" dirty="0">
                <a:solidFill>
                  <a:srgbClr val="1F4C8D"/>
                </a:solidFill>
                <a:latin typeface="微软雅黑" panose="020B0503020204020204" pitchFamily="34" charset="-122"/>
                <a:ea typeface="微软雅黑" panose="020B0503020204020204" pitchFamily="34" charset="-122"/>
              </a:rPr>
              <a:t>106</a:t>
            </a:r>
            <a:r>
              <a:rPr lang="zh-CN" altLang="en-US" sz="2800" b="1" dirty="0">
                <a:solidFill>
                  <a:srgbClr val="1F4C8D"/>
                </a:solidFill>
                <a:latin typeface="微软雅黑" panose="020B0503020204020204" pitchFamily="34" charset="-122"/>
                <a:ea typeface="微软雅黑" panose="020B0503020204020204" pitchFamily="34" charset="-122"/>
              </a:rPr>
              <a:t>人</a:t>
            </a:r>
            <a:endParaRPr lang="en-US" altLang="zh-CN" sz="2800" b="1" dirty="0">
              <a:solidFill>
                <a:srgbClr val="1F4C8D"/>
              </a:solidFill>
              <a:latin typeface="微软雅黑" panose="020B0503020204020204" pitchFamily="34" charset="-122"/>
              <a:ea typeface="微软雅黑" panose="020B0503020204020204" pitchFamily="34" charset="-122"/>
            </a:endParaRPr>
          </a:p>
        </p:txBody>
      </p:sp>
      <p:grpSp>
        <p:nvGrpSpPr>
          <p:cNvPr id="8" name="1"/>
          <p:cNvGrpSpPr/>
          <p:nvPr/>
        </p:nvGrpSpPr>
        <p:grpSpPr bwMode="auto">
          <a:xfrm>
            <a:off x="4584612" y="794538"/>
            <a:ext cx="7607388" cy="6063418"/>
            <a:chOff x="4840" y="651"/>
            <a:chExt cx="12132" cy="984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0" y="651"/>
              <a:ext cx="12132" cy="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圆角矩形 10"/>
            <p:cNvSpPr/>
            <p:nvPr/>
          </p:nvSpPr>
          <p:spPr>
            <a:xfrm>
              <a:off x="7067" y="1671"/>
              <a:ext cx="5213" cy="5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noProof="1">
                  <a:latin typeface="微软雅黑" panose="020B0503020204020204" pitchFamily="34" charset="-122"/>
                  <a:ea typeface="微软雅黑" panose="020B0503020204020204" pitchFamily="34" charset="-122"/>
                </a:rPr>
                <a:t>销售及运营人员地域分布 </a:t>
              </a:r>
              <a:endParaRPr lang="zh-CN" altLang="en-US" noProof="1">
                <a:latin typeface="微软雅黑" panose="020B0503020204020204" pitchFamily="34" charset="-122"/>
                <a:ea typeface="微软雅黑" panose="020B0503020204020204" pitchFamily="34" charset="-122"/>
              </a:endParaRPr>
            </a:p>
          </p:txBody>
        </p:sp>
      </p:grpSp>
      <p:grpSp>
        <p:nvGrpSpPr>
          <p:cNvPr id="12" name="2"/>
          <p:cNvGrpSpPr/>
          <p:nvPr/>
        </p:nvGrpSpPr>
        <p:grpSpPr bwMode="auto">
          <a:xfrm>
            <a:off x="7932738" y="2093869"/>
            <a:ext cx="3733800" cy="4214812"/>
            <a:chOff x="10284" y="2976"/>
            <a:chExt cx="5880" cy="6640"/>
          </a:xfrm>
        </p:grpSpPr>
        <p:sp>
          <p:nvSpPr>
            <p:cNvPr id="13" name="椭圆 26"/>
            <p:cNvSpPr>
              <a:spLocks noChangeArrowheads="1"/>
            </p:cNvSpPr>
            <p:nvPr/>
          </p:nvSpPr>
          <p:spPr bwMode="auto">
            <a:xfrm>
              <a:off x="12181" y="3702"/>
              <a:ext cx="621" cy="621"/>
            </a:xfrm>
            <a:prstGeom prst="ellipse">
              <a:avLst/>
            </a:prstGeom>
            <a:solidFill>
              <a:srgbClr val="0BA4EA">
                <a:alpha val="42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14" name="椭圆 27"/>
            <p:cNvSpPr>
              <a:spLocks noChangeArrowheads="1"/>
            </p:cNvSpPr>
            <p:nvPr/>
          </p:nvSpPr>
          <p:spPr bwMode="auto">
            <a:xfrm>
              <a:off x="12252" y="3776"/>
              <a:ext cx="478" cy="478"/>
            </a:xfrm>
            <a:prstGeom prst="ellipse">
              <a:avLst/>
            </a:prstGeom>
            <a:solidFill>
              <a:srgbClr val="0BA4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r>
                <a:rPr lang="zh-CN" altLang="en-US" sz="800">
                  <a:solidFill>
                    <a:srgbClr val="FFFFFF"/>
                  </a:solidFill>
                  <a:latin typeface="微软雅黑" panose="020B0503020204020204" pitchFamily="34" charset="-122"/>
                  <a:ea typeface="微软雅黑" panose="020B0503020204020204" pitchFamily="34" charset="-122"/>
                </a:rPr>
                <a:t>北京</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17" name="椭圆 31"/>
            <p:cNvSpPr>
              <a:spLocks noChangeArrowheads="1"/>
            </p:cNvSpPr>
            <p:nvPr/>
          </p:nvSpPr>
          <p:spPr bwMode="auto">
            <a:xfrm>
              <a:off x="12851" y="4650"/>
              <a:ext cx="621" cy="621"/>
            </a:xfrm>
            <a:prstGeom prst="ellipse">
              <a:avLst/>
            </a:prstGeom>
            <a:solidFill>
              <a:srgbClr val="0BA4EA">
                <a:alpha val="42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18" name="椭圆 32"/>
            <p:cNvSpPr>
              <a:spLocks noChangeArrowheads="1"/>
            </p:cNvSpPr>
            <p:nvPr/>
          </p:nvSpPr>
          <p:spPr bwMode="auto">
            <a:xfrm>
              <a:off x="12922" y="4736"/>
              <a:ext cx="478" cy="478"/>
            </a:xfrm>
            <a:prstGeom prst="ellipse">
              <a:avLst/>
            </a:prstGeom>
            <a:solidFill>
              <a:srgbClr val="0BA4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r>
                <a:rPr lang="zh-CN" altLang="en-US" sz="800">
                  <a:solidFill>
                    <a:srgbClr val="FFFFFF"/>
                  </a:solidFill>
                  <a:latin typeface="微软雅黑" panose="020B0503020204020204" pitchFamily="34" charset="-122"/>
                  <a:ea typeface="微软雅黑" panose="020B0503020204020204" pitchFamily="34" charset="-122"/>
                </a:rPr>
                <a:t>济南</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19" name="椭圆 33"/>
            <p:cNvSpPr>
              <a:spLocks noChangeArrowheads="1"/>
            </p:cNvSpPr>
            <p:nvPr/>
          </p:nvSpPr>
          <p:spPr bwMode="auto">
            <a:xfrm>
              <a:off x="13411" y="3952"/>
              <a:ext cx="621" cy="621"/>
            </a:xfrm>
            <a:prstGeom prst="ellipse">
              <a:avLst/>
            </a:prstGeom>
            <a:solidFill>
              <a:srgbClr val="0BA4EA">
                <a:alpha val="42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20" name="椭圆 34"/>
            <p:cNvSpPr>
              <a:spLocks noChangeArrowheads="1"/>
            </p:cNvSpPr>
            <p:nvPr/>
          </p:nvSpPr>
          <p:spPr bwMode="auto">
            <a:xfrm>
              <a:off x="13482" y="4026"/>
              <a:ext cx="478" cy="478"/>
            </a:xfrm>
            <a:prstGeom prst="ellipse">
              <a:avLst/>
            </a:prstGeom>
            <a:solidFill>
              <a:srgbClr val="0BA4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r>
                <a:rPr lang="zh-CN" altLang="en-US" sz="800">
                  <a:solidFill>
                    <a:srgbClr val="FFFFFF"/>
                  </a:solidFill>
                  <a:latin typeface="微软雅黑" panose="020B0503020204020204" pitchFamily="34" charset="-122"/>
                  <a:ea typeface="微软雅黑" panose="020B0503020204020204" pitchFamily="34" charset="-122"/>
                </a:rPr>
                <a:t>大连</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21" name="椭圆 35"/>
            <p:cNvSpPr>
              <a:spLocks noChangeArrowheads="1"/>
            </p:cNvSpPr>
            <p:nvPr/>
          </p:nvSpPr>
          <p:spPr bwMode="auto">
            <a:xfrm>
              <a:off x="13111" y="5571"/>
              <a:ext cx="621" cy="621"/>
            </a:xfrm>
            <a:prstGeom prst="ellipse">
              <a:avLst/>
            </a:prstGeom>
            <a:solidFill>
              <a:srgbClr val="0BA4EA">
                <a:alpha val="42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22" name="椭圆 36"/>
            <p:cNvSpPr>
              <a:spLocks noChangeArrowheads="1"/>
            </p:cNvSpPr>
            <p:nvPr/>
          </p:nvSpPr>
          <p:spPr bwMode="auto">
            <a:xfrm>
              <a:off x="13182" y="5645"/>
              <a:ext cx="478" cy="478"/>
            </a:xfrm>
            <a:prstGeom prst="ellipse">
              <a:avLst/>
            </a:prstGeom>
            <a:solidFill>
              <a:srgbClr val="0BA4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r>
                <a:rPr lang="zh-CN" altLang="en-US" sz="800">
                  <a:solidFill>
                    <a:srgbClr val="FFFFFF"/>
                  </a:solidFill>
                  <a:latin typeface="微软雅黑" panose="020B0503020204020204" pitchFamily="34" charset="-122"/>
                  <a:ea typeface="微软雅黑" panose="020B0503020204020204" pitchFamily="34" charset="-122"/>
                </a:rPr>
                <a:t>南京</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23" name="椭圆 37"/>
            <p:cNvSpPr>
              <a:spLocks noChangeArrowheads="1"/>
            </p:cNvSpPr>
            <p:nvPr/>
          </p:nvSpPr>
          <p:spPr bwMode="auto">
            <a:xfrm>
              <a:off x="13551" y="5731"/>
              <a:ext cx="621" cy="621"/>
            </a:xfrm>
            <a:prstGeom prst="ellipse">
              <a:avLst/>
            </a:prstGeom>
            <a:solidFill>
              <a:srgbClr val="0BA4EA">
                <a:alpha val="42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24" name="椭圆 38"/>
            <p:cNvSpPr>
              <a:spLocks noChangeArrowheads="1"/>
            </p:cNvSpPr>
            <p:nvPr/>
          </p:nvSpPr>
          <p:spPr bwMode="auto">
            <a:xfrm>
              <a:off x="13622" y="5805"/>
              <a:ext cx="478" cy="478"/>
            </a:xfrm>
            <a:prstGeom prst="ellipse">
              <a:avLst/>
            </a:prstGeom>
            <a:solidFill>
              <a:srgbClr val="0BA4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r>
                <a:rPr lang="zh-CN" altLang="en-US" sz="800">
                  <a:solidFill>
                    <a:srgbClr val="FFFFFF"/>
                  </a:solidFill>
                  <a:latin typeface="微软雅黑" panose="020B0503020204020204" pitchFamily="34" charset="-122"/>
                  <a:ea typeface="微软雅黑" panose="020B0503020204020204" pitchFamily="34" charset="-122"/>
                </a:rPr>
                <a:t>上海</a:t>
              </a:r>
              <a:endParaRPr lang="zh-CN" altLang="en-US" sz="800">
                <a:solidFill>
                  <a:srgbClr val="FFFFFF"/>
                </a:solidFill>
                <a:latin typeface="微软雅黑" panose="020B0503020204020204" pitchFamily="34" charset="-122"/>
                <a:ea typeface="微软雅黑" panose="020B0503020204020204" pitchFamily="34" charset="-122"/>
              </a:endParaRPr>
            </a:p>
          </p:txBody>
        </p:sp>
        <p:grpSp>
          <p:nvGrpSpPr>
            <p:cNvPr id="25" name="组合 100"/>
            <p:cNvGrpSpPr/>
            <p:nvPr/>
          </p:nvGrpSpPr>
          <p:grpSpPr bwMode="auto">
            <a:xfrm>
              <a:off x="10284" y="2976"/>
              <a:ext cx="5880" cy="6640"/>
              <a:chOff x="6530936" y="1890454"/>
              <a:chExt cx="3733755" cy="4216650"/>
            </a:xfrm>
          </p:grpSpPr>
          <p:grpSp>
            <p:nvGrpSpPr>
              <p:cNvPr id="26" name="组合 59"/>
              <p:cNvGrpSpPr/>
              <p:nvPr/>
            </p:nvGrpSpPr>
            <p:grpSpPr bwMode="auto">
              <a:xfrm>
                <a:off x="6530936" y="4000885"/>
                <a:ext cx="394515" cy="394515"/>
                <a:chOff x="-1122854" y="48685"/>
                <a:chExt cx="394790" cy="394789"/>
              </a:xfrm>
            </p:grpSpPr>
            <p:sp>
              <p:nvSpPr>
                <p:cNvPr id="27" name="椭圆 60"/>
                <p:cNvSpPr>
                  <a:spLocks noChangeArrowheads="1"/>
                </p:cNvSpPr>
                <p:nvPr/>
              </p:nvSpPr>
              <p:spPr bwMode="auto">
                <a:xfrm>
                  <a:off x="-1122854" y="48685"/>
                  <a:ext cx="394790" cy="394789"/>
                </a:xfrm>
                <a:prstGeom prst="ellipse">
                  <a:avLst/>
                </a:prstGeom>
                <a:solidFill>
                  <a:srgbClr val="0BA4EA">
                    <a:alpha val="42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28" name="椭圆 61"/>
                <p:cNvSpPr>
                  <a:spLocks noChangeArrowheads="1"/>
                </p:cNvSpPr>
                <p:nvPr/>
              </p:nvSpPr>
              <p:spPr bwMode="auto">
                <a:xfrm>
                  <a:off x="-1078107" y="95524"/>
                  <a:ext cx="303993" cy="303992"/>
                </a:xfrm>
                <a:prstGeom prst="ellipse">
                  <a:avLst/>
                </a:prstGeom>
                <a:solidFill>
                  <a:srgbClr val="0BA4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r>
                    <a:rPr lang="zh-CN" altLang="en-US" sz="800">
                      <a:solidFill>
                        <a:srgbClr val="FFFFFF"/>
                      </a:solidFill>
                      <a:latin typeface="微软雅黑" panose="020B0503020204020204" pitchFamily="34" charset="-122"/>
                      <a:ea typeface="微软雅黑" panose="020B0503020204020204" pitchFamily="34" charset="-122"/>
                    </a:rPr>
                    <a:t>成</a:t>
                  </a:r>
                  <a:endParaRPr lang="en-US" altLang="zh-CN" sz="800" dirty="0">
                    <a:solidFill>
                      <a:srgbClr val="FFFFFF"/>
                    </a:solidFill>
                    <a:latin typeface="微软雅黑" panose="020B0503020204020204" pitchFamily="34" charset="-122"/>
                    <a:ea typeface="微软雅黑" panose="020B0503020204020204" pitchFamily="34" charset="-122"/>
                  </a:endParaRPr>
                </a:p>
                <a:p>
                  <a:pPr algn="ctr"/>
                  <a:r>
                    <a:rPr lang="zh-CN" altLang="en-US" sz="800">
                      <a:solidFill>
                        <a:srgbClr val="FFFFFF"/>
                      </a:solidFill>
                      <a:latin typeface="微软雅黑" panose="020B0503020204020204" pitchFamily="34" charset="-122"/>
                      <a:ea typeface="微软雅黑" panose="020B0503020204020204" pitchFamily="34" charset="-122"/>
                    </a:rPr>
                    <a:t>都</a:t>
                  </a:r>
                  <a:endParaRPr lang="zh-CN" altLang="en-US" sz="800">
                    <a:solidFill>
                      <a:srgbClr val="FFFFFF"/>
                    </a:solidFill>
                    <a:latin typeface="微软雅黑" panose="020B0503020204020204" pitchFamily="34" charset="-122"/>
                    <a:ea typeface="微软雅黑" panose="020B0503020204020204" pitchFamily="34" charset="-122"/>
                  </a:endParaRPr>
                </a:p>
              </p:txBody>
            </p:sp>
          </p:grpSp>
          <p:sp>
            <p:nvSpPr>
              <p:cNvPr id="29" name="圆角矩形标注 28"/>
              <p:cNvSpPr/>
              <p:nvPr/>
            </p:nvSpPr>
            <p:spPr>
              <a:xfrm>
                <a:off x="9369394" y="1890454"/>
                <a:ext cx="895297" cy="335108"/>
              </a:xfrm>
              <a:prstGeom prst="wedgeRoundRectCallout">
                <a:avLst>
                  <a:gd name="adj1" fmla="val -101970"/>
                  <a:gd name="adj2" fmla="val 181441"/>
                  <a:gd name="adj3" fmla="val 16667"/>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latin typeface="微软雅黑" panose="020B0503020204020204" pitchFamily="34" charset="-122"/>
                    <a:ea typeface="微软雅黑" panose="020B0503020204020204" pitchFamily="34" charset="-122"/>
                  </a:rPr>
                  <a:t>173</a:t>
                </a:r>
                <a:r>
                  <a:rPr lang="zh-CN" altLang="en-US" noProof="1">
                    <a:latin typeface="微软雅黑" panose="020B0503020204020204" pitchFamily="34" charset="-122"/>
                    <a:ea typeface="微软雅黑" panose="020B0503020204020204" pitchFamily="34" charset="-122"/>
                  </a:rPr>
                  <a:t>人</a:t>
                </a:r>
                <a:endParaRPr lang="zh-CN" altLang="en-US" noProof="1">
                  <a:latin typeface="微软雅黑" panose="020B0503020204020204" pitchFamily="34" charset="-122"/>
                  <a:ea typeface="微软雅黑" panose="020B0503020204020204" pitchFamily="34" charset="-122"/>
                </a:endParaRPr>
              </a:p>
            </p:txBody>
          </p:sp>
          <p:sp>
            <p:nvSpPr>
              <p:cNvPr id="30" name="圆角矩形标注 29"/>
              <p:cNvSpPr/>
              <p:nvPr/>
            </p:nvSpPr>
            <p:spPr>
              <a:xfrm>
                <a:off x="7780301" y="5771996"/>
                <a:ext cx="940121" cy="335108"/>
              </a:xfrm>
              <a:prstGeom prst="wedgeRoundRectCallout">
                <a:avLst>
                  <a:gd name="adj1" fmla="val -25537"/>
                  <a:gd name="adj2" fmla="val -198543"/>
                  <a:gd name="adj3" fmla="val 16667"/>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latin typeface="微软雅黑" panose="020B0503020204020204" pitchFamily="34" charset="-122"/>
                    <a:ea typeface="微软雅黑" panose="020B0503020204020204" pitchFamily="34" charset="-122"/>
                  </a:rPr>
                  <a:t>298</a:t>
                </a:r>
                <a:r>
                  <a:rPr lang="zh-CN" altLang="en-US" noProof="1">
                    <a:latin typeface="微软雅黑" panose="020B0503020204020204" pitchFamily="34" charset="-122"/>
                    <a:ea typeface="微软雅黑" panose="020B0503020204020204" pitchFamily="34" charset="-122"/>
                  </a:rPr>
                  <a:t>人</a:t>
                </a:r>
                <a:endParaRPr lang="zh-CN" altLang="en-US" noProof="1">
                  <a:latin typeface="微软雅黑" panose="020B0503020204020204" pitchFamily="34" charset="-122"/>
                  <a:ea typeface="微软雅黑" panose="020B0503020204020204" pitchFamily="34" charset="-122"/>
                </a:endParaRPr>
              </a:p>
            </p:txBody>
          </p:sp>
        </p:grpSp>
        <p:sp>
          <p:nvSpPr>
            <p:cNvPr id="31" name="椭圆 39"/>
            <p:cNvSpPr>
              <a:spLocks noChangeArrowheads="1"/>
            </p:cNvSpPr>
            <p:nvPr/>
          </p:nvSpPr>
          <p:spPr bwMode="auto">
            <a:xfrm>
              <a:off x="13351" y="6241"/>
              <a:ext cx="621" cy="621"/>
            </a:xfrm>
            <a:prstGeom prst="ellipse">
              <a:avLst/>
            </a:prstGeom>
            <a:solidFill>
              <a:srgbClr val="0BA4EA">
                <a:alpha val="42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32" name="椭圆 40"/>
            <p:cNvSpPr>
              <a:spLocks noChangeArrowheads="1"/>
            </p:cNvSpPr>
            <p:nvPr/>
          </p:nvSpPr>
          <p:spPr bwMode="auto">
            <a:xfrm>
              <a:off x="13422" y="6315"/>
              <a:ext cx="478" cy="478"/>
            </a:xfrm>
            <a:prstGeom prst="ellipse">
              <a:avLst/>
            </a:prstGeom>
            <a:solidFill>
              <a:srgbClr val="0BA4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r>
                <a:rPr lang="zh-CN" altLang="en-US" sz="800">
                  <a:solidFill>
                    <a:srgbClr val="FFFFFF"/>
                  </a:solidFill>
                  <a:latin typeface="微软雅黑" panose="020B0503020204020204" pitchFamily="34" charset="-122"/>
                  <a:ea typeface="微软雅黑" panose="020B0503020204020204" pitchFamily="34" charset="-122"/>
                </a:rPr>
                <a:t>杭州</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33" name="椭圆 41"/>
            <p:cNvSpPr>
              <a:spLocks noChangeArrowheads="1"/>
            </p:cNvSpPr>
            <p:nvPr/>
          </p:nvSpPr>
          <p:spPr bwMode="auto">
            <a:xfrm>
              <a:off x="13191" y="6931"/>
              <a:ext cx="621" cy="621"/>
            </a:xfrm>
            <a:prstGeom prst="ellipse">
              <a:avLst/>
            </a:prstGeom>
            <a:solidFill>
              <a:srgbClr val="0BA4EA">
                <a:alpha val="42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34" name="椭圆 42"/>
            <p:cNvSpPr>
              <a:spLocks noChangeArrowheads="1"/>
            </p:cNvSpPr>
            <p:nvPr/>
          </p:nvSpPr>
          <p:spPr bwMode="auto">
            <a:xfrm>
              <a:off x="13262" y="7005"/>
              <a:ext cx="478" cy="478"/>
            </a:xfrm>
            <a:prstGeom prst="ellipse">
              <a:avLst/>
            </a:prstGeom>
            <a:solidFill>
              <a:srgbClr val="0BA4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r>
                <a:rPr lang="zh-CN" altLang="en-US" sz="800">
                  <a:solidFill>
                    <a:srgbClr val="FFFFFF"/>
                  </a:solidFill>
                  <a:latin typeface="微软雅黑" panose="020B0503020204020204" pitchFamily="34" charset="-122"/>
                  <a:ea typeface="微软雅黑" panose="020B0503020204020204" pitchFamily="34" charset="-122"/>
                </a:rPr>
                <a:t>厦门</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35" name="椭圆 43"/>
            <p:cNvSpPr>
              <a:spLocks noChangeArrowheads="1"/>
            </p:cNvSpPr>
            <p:nvPr/>
          </p:nvSpPr>
          <p:spPr bwMode="auto">
            <a:xfrm>
              <a:off x="12571" y="7411"/>
              <a:ext cx="621" cy="621"/>
            </a:xfrm>
            <a:prstGeom prst="ellipse">
              <a:avLst/>
            </a:prstGeom>
            <a:solidFill>
              <a:srgbClr val="0BA4EA">
                <a:alpha val="42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36" name="椭圆 44"/>
            <p:cNvSpPr>
              <a:spLocks noChangeArrowheads="1"/>
            </p:cNvSpPr>
            <p:nvPr/>
          </p:nvSpPr>
          <p:spPr bwMode="auto">
            <a:xfrm>
              <a:off x="12642" y="7485"/>
              <a:ext cx="478" cy="478"/>
            </a:xfrm>
            <a:prstGeom prst="ellipse">
              <a:avLst/>
            </a:prstGeom>
            <a:solidFill>
              <a:srgbClr val="0BA4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r>
                <a:rPr lang="zh-CN" altLang="en-US" sz="800">
                  <a:solidFill>
                    <a:srgbClr val="FFFFFF"/>
                  </a:solidFill>
                  <a:latin typeface="微软雅黑" panose="020B0503020204020204" pitchFamily="34" charset="-122"/>
                  <a:ea typeface="微软雅黑" panose="020B0503020204020204" pitchFamily="34" charset="-122"/>
                </a:rPr>
                <a:t>广州</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37" name="椭圆 45"/>
            <p:cNvSpPr>
              <a:spLocks noChangeArrowheads="1"/>
            </p:cNvSpPr>
            <p:nvPr/>
          </p:nvSpPr>
          <p:spPr bwMode="auto">
            <a:xfrm>
              <a:off x="12301" y="7721"/>
              <a:ext cx="621" cy="621"/>
            </a:xfrm>
            <a:prstGeom prst="ellipse">
              <a:avLst/>
            </a:prstGeom>
            <a:solidFill>
              <a:srgbClr val="0BA4EA">
                <a:alpha val="42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38" name="椭圆 46"/>
            <p:cNvSpPr>
              <a:spLocks noChangeArrowheads="1"/>
            </p:cNvSpPr>
            <p:nvPr/>
          </p:nvSpPr>
          <p:spPr bwMode="auto">
            <a:xfrm>
              <a:off x="12372" y="7795"/>
              <a:ext cx="478" cy="478"/>
            </a:xfrm>
            <a:prstGeom prst="ellipse">
              <a:avLst/>
            </a:prstGeom>
            <a:solidFill>
              <a:srgbClr val="0BA4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r>
                <a:rPr lang="zh-CN" altLang="en-US" sz="800">
                  <a:solidFill>
                    <a:srgbClr val="FFFFFF"/>
                  </a:solidFill>
                  <a:latin typeface="微软雅黑" panose="020B0503020204020204" pitchFamily="34" charset="-122"/>
                  <a:ea typeface="微软雅黑" panose="020B0503020204020204" pitchFamily="34" charset="-122"/>
                </a:rPr>
                <a:t>深圳</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39" name="椭圆 47"/>
            <p:cNvSpPr>
              <a:spLocks noChangeArrowheads="1"/>
            </p:cNvSpPr>
            <p:nvPr/>
          </p:nvSpPr>
          <p:spPr bwMode="auto">
            <a:xfrm>
              <a:off x="12635" y="5716"/>
              <a:ext cx="621" cy="621"/>
            </a:xfrm>
            <a:prstGeom prst="ellipse">
              <a:avLst/>
            </a:prstGeom>
            <a:solidFill>
              <a:srgbClr val="0BA4EA">
                <a:alpha val="42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40" name="椭圆 48"/>
            <p:cNvSpPr>
              <a:spLocks noChangeArrowheads="1"/>
            </p:cNvSpPr>
            <p:nvPr/>
          </p:nvSpPr>
          <p:spPr bwMode="auto">
            <a:xfrm>
              <a:off x="12705" y="5790"/>
              <a:ext cx="478" cy="478"/>
            </a:xfrm>
            <a:prstGeom prst="ellipse">
              <a:avLst/>
            </a:prstGeom>
            <a:solidFill>
              <a:srgbClr val="0BA4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r>
                <a:rPr lang="zh-CN" altLang="en-US" sz="800">
                  <a:solidFill>
                    <a:srgbClr val="FFFFFF"/>
                  </a:solidFill>
                  <a:latin typeface="微软雅黑" panose="020B0503020204020204" pitchFamily="34" charset="-122"/>
                  <a:ea typeface="微软雅黑" panose="020B0503020204020204" pitchFamily="34" charset="-122"/>
                </a:rPr>
                <a:t>合肥</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43" name="椭圆 51"/>
            <p:cNvSpPr>
              <a:spLocks noChangeArrowheads="1"/>
            </p:cNvSpPr>
            <p:nvPr/>
          </p:nvSpPr>
          <p:spPr bwMode="auto">
            <a:xfrm>
              <a:off x="11355" y="5506"/>
              <a:ext cx="621" cy="621"/>
            </a:xfrm>
            <a:prstGeom prst="ellipse">
              <a:avLst/>
            </a:prstGeom>
            <a:solidFill>
              <a:srgbClr val="0BA4EA">
                <a:alpha val="42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44" name="椭圆 52"/>
            <p:cNvSpPr>
              <a:spLocks noChangeArrowheads="1"/>
            </p:cNvSpPr>
            <p:nvPr/>
          </p:nvSpPr>
          <p:spPr bwMode="auto">
            <a:xfrm>
              <a:off x="11425" y="5580"/>
              <a:ext cx="478" cy="478"/>
            </a:xfrm>
            <a:prstGeom prst="ellipse">
              <a:avLst/>
            </a:prstGeom>
            <a:solidFill>
              <a:srgbClr val="0BA4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r>
                <a:rPr lang="zh-CN" altLang="en-US" sz="800">
                  <a:solidFill>
                    <a:srgbClr val="FFFFFF"/>
                  </a:solidFill>
                  <a:latin typeface="微软雅黑" panose="020B0503020204020204" pitchFamily="34" charset="-122"/>
                  <a:ea typeface="微软雅黑" panose="020B0503020204020204" pitchFamily="34" charset="-122"/>
                </a:rPr>
                <a:t>西安</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45" name="椭圆 53"/>
            <p:cNvSpPr>
              <a:spLocks noChangeArrowheads="1"/>
            </p:cNvSpPr>
            <p:nvPr/>
          </p:nvSpPr>
          <p:spPr bwMode="auto">
            <a:xfrm>
              <a:off x="11115" y="6281"/>
              <a:ext cx="621" cy="621"/>
            </a:xfrm>
            <a:prstGeom prst="ellipse">
              <a:avLst/>
            </a:prstGeom>
            <a:solidFill>
              <a:srgbClr val="0BA4EA">
                <a:alpha val="42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46" name="椭圆 54"/>
            <p:cNvSpPr>
              <a:spLocks noChangeArrowheads="1"/>
            </p:cNvSpPr>
            <p:nvPr/>
          </p:nvSpPr>
          <p:spPr bwMode="auto">
            <a:xfrm>
              <a:off x="11185" y="6354"/>
              <a:ext cx="478" cy="478"/>
            </a:xfrm>
            <a:prstGeom prst="ellipse">
              <a:avLst/>
            </a:prstGeom>
            <a:solidFill>
              <a:srgbClr val="0BA4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r>
                <a:rPr lang="zh-CN" altLang="en-US" sz="800">
                  <a:solidFill>
                    <a:srgbClr val="FFFFFF"/>
                  </a:solidFill>
                  <a:latin typeface="微软雅黑" panose="020B0503020204020204" pitchFamily="34" charset="-122"/>
                  <a:ea typeface="微软雅黑" panose="020B0503020204020204" pitchFamily="34" charset="-122"/>
                </a:rPr>
                <a:t>重庆</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47" name="椭圆 55"/>
            <p:cNvSpPr>
              <a:spLocks noChangeArrowheads="1"/>
            </p:cNvSpPr>
            <p:nvPr/>
          </p:nvSpPr>
          <p:spPr bwMode="auto">
            <a:xfrm>
              <a:off x="12185" y="6111"/>
              <a:ext cx="621" cy="621"/>
            </a:xfrm>
            <a:prstGeom prst="ellipse">
              <a:avLst/>
            </a:prstGeom>
            <a:solidFill>
              <a:srgbClr val="0BA4EA">
                <a:alpha val="42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48" name="椭圆 56"/>
            <p:cNvSpPr>
              <a:spLocks noChangeArrowheads="1"/>
            </p:cNvSpPr>
            <p:nvPr/>
          </p:nvSpPr>
          <p:spPr bwMode="auto">
            <a:xfrm>
              <a:off x="12255" y="6184"/>
              <a:ext cx="478" cy="478"/>
            </a:xfrm>
            <a:prstGeom prst="ellipse">
              <a:avLst/>
            </a:prstGeom>
            <a:solidFill>
              <a:srgbClr val="0BA4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r>
                <a:rPr lang="zh-CN" altLang="en-US" sz="800">
                  <a:solidFill>
                    <a:srgbClr val="FFFFFF"/>
                  </a:solidFill>
                  <a:latin typeface="微软雅黑" panose="020B0503020204020204" pitchFamily="34" charset="-122"/>
                  <a:ea typeface="微软雅黑" panose="020B0503020204020204" pitchFamily="34" charset="-122"/>
                </a:rPr>
                <a:t>武汉</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49" name="椭圆 57"/>
            <p:cNvSpPr>
              <a:spLocks noChangeArrowheads="1"/>
            </p:cNvSpPr>
            <p:nvPr/>
          </p:nvSpPr>
          <p:spPr bwMode="auto">
            <a:xfrm>
              <a:off x="11985" y="6979"/>
              <a:ext cx="621" cy="621"/>
            </a:xfrm>
            <a:prstGeom prst="ellipse">
              <a:avLst/>
            </a:prstGeom>
            <a:solidFill>
              <a:srgbClr val="0BA4EA">
                <a:alpha val="42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50" name="椭圆 58"/>
            <p:cNvSpPr>
              <a:spLocks noChangeArrowheads="1"/>
            </p:cNvSpPr>
            <p:nvPr/>
          </p:nvSpPr>
          <p:spPr bwMode="auto">
            <a:xfrm>
              <a:off x="12055" y="7039"/>
              <a:ext cx="478" cy="478"/>
            </a:xfrm>
            <a:prstGeom prst="ellipse">
              <a:avLst/>
            </a:prstGeom>
            <a:solidFill>
              <a:srgbClr val="0BA4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r>
                <a:rPr lang="zh-CN" altLang="en-US" sz="800">
                  <a:solidFill>
                    <a:srgbClr val="FFFFFF"/>
                  </a:solidFill>
                  <a:latin typeface="微软雅黑" panose="020B0503020204020204" pitchFamily="34" charset="-122"/>
                  <a:ea typeface="微软雅黑" panose="020B0503020204020204" pitchFamily="34" charset="-122"/>
                </a:rPr>
                <a:t>长沙</a:t>
              </a:r>
              <a:endParaRPr lang="zh-CN" altLang="en-US" sz="800">
                <a:solidFill>
                  <a:srgbClr val="FFFFFF"/>
                </a:solidFill>
                <a:latin typeface="微软雅黑" panose="020B0503020204020204" pitchFamily="34" charset="-122"/>
                <a:ea typeface="微软雅黑" panose="020B0503020204020204" pitchFamily="34" charset="-122"/>
              </a:endParaRPr>
            </a:p>
          </p:txBody>
        </p:sp>
      </p:grpSp>
      <p:sp>
        <p:nvSpPr>
          <p:cNvPr id="51" name="圆角矩形标注 50"/>
          <p:cNvSpPr/>
          <p:nvPr/>
        </p:nvSpPr>
        <p:spPr bwMode="auto">
          <a:xfrm flipH="1">
            <a:off x="8505825" y="2248535"/>
            <a:ext cx="753110" cy="306070"/>
          </a:xfrm>
          <a:prstGeom prst="wedgeRoundRectCallout">
            <a:avLst>
              <a:gd name="adj1" fmla="val -53442"/>
              <a:gd name="adj2" fmla="val 126147"/>
              <a:gd name="adj3" fmla="val 16667"/>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latin typeface="微软雅黑" panose="020B0503020204020204" pitchFamily="34" charset="-122"/>
                <a:ea typeface="微软雅黑" panose="020B0503020204020204" pitchFamily="34" charset="-122"/>
              </a:rPr>
              <a:t>20</a:t>
            </a:r>
            <a:r>
              <a:rPr lang="zh-CN" altLang="en-US" noProof="1">
                <a:latin typeface="微软雅黑" panose="020B0503020204020204" pitchFamily="34" charset="-122"/>
                <a:ea typeface="微软雅黑" panose="020B0503020204020204" pitchFamily="34" charset="-122"/>
              </a:rPr>
              <a:t>人</a:t>
            </a:r>
            <a:endParaRPr lang="zh-CN" altLang="en-US" noProof="1">
              <a:latin typeface="微软雅黑" panose="020B0503020204020204" pitchFamily="34" charset="-122"/>
              <a:ea typeface="微软雅黑" panose="020B0503020204020204" pitchFamily="34" charset="-122"/>
            </a:endParaRPr>
          </a:p>
        </p:txBody>
      </p:sp>
      <p:sp>
        <p:nvSpPr>
          <p:cNvPr id="52" name="圆角矩形标注 51"/>
          <p:cNvSpPr/>
          <p:nvPr/>
        </p:nvSpPr>
        <p:spPr bwMode="auto">
          <a:xfrm flipH="1">
            <a:off x="7382493" y="3906365"/>
            <a:ext cx="590752" cy="266726"/>
          </a:xfrm>
          <a:prstGeom prst="wedgeRoundRectCallout">
            <a:avLst>
              <a:gd name="adj1" fmla="val -53442"/>
              <a:gd name="adj2" fmla="val 126147"/>
              <a:gd name="adj3" fmla="val 16667"/>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latin typeface="微软雅黑" panose="020B0503020204020204" pitchFamily="34" charset="-122"/>
                <a:ea typeface="微软雅黑" panose="020B0503020204020204" pitchFamily="34" charset="-122"/>
              </a:rPr>
              <a:t>4</a:t>
            </a:r>
            <a:r>
              <a:rPr lang="zh-CN" altLang="en-US" noProof="1">
                <a:latin typeface="微软雅黑" panose="020B0503020204020204" pitchFamily="34" charset="-122"/>
                <a:ea typeface="微软雅黑" panose="020B0503020204020204" pitchFamily="34" charset="-122"/>
              </a:rPr>
              <a:t>人</a:t>
            </a:r>
            <a:endParaRPr lang="zh-CN" altLang="en-US" noProof="1">
              <a:latin typeface="微软雅黑" panose="020B0503020204020204" pitchFamily="34" charset="-122"/>
              <a:ea typeface="微软雅黑" panose="020B0503020204020204" pitchFamily="34" charset="-122"/>
            </a:endParaRPr>
          </a:p>
        </p:txBody>
      </p:sp>
      <p:sp>
        <p:nvSpPr>
          <p:cNvPr id="53" name="圆角矩形标注 52"/>
          <p:cNvSpPr/>
          <p:nvPr/>
        </p:nvSpPr>
        <p:spPr bwMode="auto">
          <a:xfrm>
            <a:off x="9727883" y="5535734"/>
            <a:ext cx="665556" cy="304627"/>
          </a:xfrm>
          <a:prstGeom prst="wedgeRoundRectCallout">
            <a:avLst>
              <a:gd name="adj1" fmla="val -60992"/>
              <a:gd name="adj2" fmla="val -154769"/>
              <a:gd name="adj3" fmla="val 16667"/>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latin typeface="微软雅黑" panose="020B0503020204020204" pitchFamily="34" charset="-122"/>
                <a:ea typeface="微软雅黑" panose="020B0503020204020204" pitchFamily="34" charset="-122"/>
              </a:rPr>
              <a:t>2</a:t>
            </a:r>
            <a:r>
              <a:rPr lang="zh-CN" altLang="en-US" noProof="1">
                <a:latin typeface="微软雅黑" panose="020B0503020204020204" pitchFamily="34" charset="-122"/>
                <a:ea typeface="微软雅黑" panose="020B0503020204020204" pitchFamily="34" charset="-122"/>
              </a:rPr>
              <a:t>人</a:t>
            </a:r>
            <a:endParaRPr lang="zh-CN" altLang="en-US" noProof="1">
              <a:latin typeface="微软雅黑" panose="020B0503020204020204" pitchFamily="34" charset="-122"/>
              <a:ea typeface="微软雅黑" panose="020B0503020204020204" pitchFamily="34" charset="-122"/>
            </a:endParaRPr>
          </a:p>
        </p:txBody>
      </p:sp>
      <p:sp>
        <p:nvSpPr>
          <p:cNvPr id="54" name="圆角矩形标注 53"/>
          <p:cNvSpPr/>
          <p:nvPr/>
        </p:nvSpPr>
        <p:spPr bwMode="auto">
          <a:xfrm>
            <a:off x="10365740" y="4450715"/>
            <a:ext cx="949325" cy="304800"/>
          </a:xfrm>
          <a:prstGeom prst="wedgeRoundRectCallout">
            <a:avLst>
              <a:gd name="adj1" fmla="val -83152"/>
              <a:gd name="adj2" fmla="val -45836"/>
              <a:gd name="adj3" fmla="val 16667"/>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latin typeface="微软雅黑" panose="020B0503020204020204" pitchFamily="34" charset="-122"/>
                <a:ea typeface="微软雅黑" panose="020B0503020204020204" pitchFamily="34" charset="-122"/>
              </a:rPr>
              <a:t>13</a:t>
            </a:r>
            <a:r>
              <a:rPr lang="zh-CN" altLang="en-US" noProof="1">
                <a:latin typeface="微软雅黑" panose="020B0503020204020204" pitchFamily="34" charset="-122"/>
                <a:ea typeface="微软雅黑" panose="020B0503020204020204" pitchFamily="34" charset="-122"/>
              </a:rPr>
              <a:t>人</a:t>
            </a:r>
            <a:endParaRPr lang="zh-CN" altLang="en-US" noProof="1">
              <a:latin typeface="微软雅黑" panose="020B0503020204020204" pitchFamily="34" charset="-122"/>
              <a:ea typeface="微软雅黑" panose="020B0503020204020204" pitchFamily="34" charset="-122"/>
            </a:endParaRPr>
          </a:p>
        </p:txBody>
      </p:sp>
      <p:sp>
        <p:nvSpPr>
          <p:cNvPr id="55" name="圆角矩形标注 54"/>
          <p:cNvSpPr/>
          <p:nvPr/>
        </p:nvSpPr>
        <p:spPr bwMode="auto">
          <a:xfrm>
            <a:off x="8961951" y="3269528"/>
            <a:ext cx="599688" cy="272947"/>
          </a:xfrm>
          <a:prstGeom prst="wedgeRoundRectCallout">
            <a:avLst>
              <a:gd name="adj1" fmla="val 48588"/>
              <a:gd name="adj2" fmla="val 170279"/>
              <a:gd name="adj3" fmla="val 16667"/>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latin typeface="微软雅黑" panose="020B0503020204020204" pitchFamily="34" charset="-122"/>
                <a:ea typeface="微软雅黑" panose="020B0503020204020204" pitchFamily="34" charset="-122"/>
              </a:rPr>
              <a:t>3</a:t>
            </a:r>
            <a:r>
              <a:rPr lang="zh-CN" altLang="en-US" noProof="1">
                <a:latin typeface="微软雅黑" panose="020B0503020204020204" pitchFamily="34" charset="-122"/>
                <a:ea typeface="微软雅黑" panose="020B0503020204020204" pitchFamily="34" charset="-122"/>
              </a:rPr>
              <a:t>人</a:t>
            </a:r>
            <a:endParaRPr lang="zh-CN" altLang="en-US" noProof="1">
              <a:latin typeface="微软雅黑" panose="020B0503020204020204" pitchFamily="34" charset="-122"/>
              <a:ea typeface="微软雅黑" panose="020B0503020204020204" pitchFamily="34" charset="-122"/>
            </a:endParaRPr>
          </a:p>
        </p:txBody>
      </p:sp>
      <p:sp>
        <p:nvSpPr>
          <p:cNvPr id="56" name="圆角矩形标注 55"/>
          <p:cNvSpPr/>
          <p:nvPr/>
        </p:nvSpPr>
        <p:spPr bwMode="auto">
          <a:xfrm>
            <a:off x="10093595" y="3272090"/>
            <a:ext cx="599688" cy="272947"/>
          </a:xfrm>
          <a:prstGeom prst="wedgeRoundRectCallout">
            <a:avLst>
              <a:gd name="adj1" fmla="val -73149"/>
              <a:gd name="adj2" fmla="val -24243"/>
              <a:gd name="adj3" fmla="val 16667"/>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latin typeface="微软雅黑" panose="020B0503020204020204" pitchFamily="34" charset="-122"/>
                <a:ea typeface="微软雅黑" panose="020B0503020204020204" pitchFamily="34" charset="-122"/>
              </a:rPr>
              <a:t>1</a:t>
            </a:r>
            <a:r>
              <a:rPr lang="zh-CN" altLang="en-US" noProof="1">
                <a:latin typeface="微软雅黑" panose="020B0503020204020204" pitchFamily="34" charset="-122"/>
                <a:ea typeface="微软雅黑" panose="020B0503020204020204" pitchFamily="34" charset="-122"/>
              </a:rPr>
              <a:t>人</a:t>
            </a:r>
            <a:endParaRPr lang="zh-CN" altLang="en-US" noProof="1">
              <a:latin typeface="微软雅黑" panose="020B0503020204020204" pitchFamily="34" charset="-122"/>
              <a:ea typeface="微软雅黑" panose="020B0503020204020204" pitchFamily="34" charset="-122"/>
            </a:endParaRPr>
          </a:p>
        </p:txBody>
      </p:sp>
      <p:sp>
        <p:nvSpPr>
          <p:cNvPr id="57" name="圆角矩形标注 56"/>
          <p:cNvSpPr/>
          <p:nvPr/>
        </p:nvSpPr>
        <p:spPr bwMode="auto">
          <a:xfrm>
            <a:off x="10465435" y="3633470"/>
            <a:ext cx="643890" cy="273050"/>
          </a:xfrm>
          <a:prstGeom prst="wedgeRoundRectCallout">
            <a:avLst>
              <a:gd name="adj1" fmla="val -135862"/>
              <a:gd name="adj2" fmla="val 37896"/>
              <a:gd name="adj3" fmla="val 16667"/>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latin typeface="微软雅黑" panose="020B0503020204020204" pitchFamily="34" charset="-122"/>
                <a:ea typeface="微软雅黑" panose="020B0503020204020204" pitchFamily="34" charset="-122"/>
              </a:rPr>
              <a:t>5</a:t>
            </a:r>
            <a:r>
              <a:rPr lang="zh-CN" altLang="en-US" noProof="1">
                <a:latin typeface="微软雅黑" panose="020B0503020204020204" pitchFamily="34" charset="-122"/>
                <a:ea typeface="微软雅黑" panose="020B0503020204020204" pitchFamily="34" charset="-122"/>
              </a:rPr>
              <a:t>人</a:t>
            </a:r>
            <a:endParaRPr lang="zh-CN" altLang="en-US" noProof="1">
              <a:latin typeface="微软雅黑" panose="020B0503020204020204" pitchFamily="34" charset="-122"/>
              <a:ea typeface="微软雅黑" panose="020B0503020204020204" pitchFamily="34" charset="-122"/>
            </a:endParaRPr>
          </a:p>
        </p:txBody>
      </p:sp>
      <p:sp>
        <p:nvSpPr>
          <p:cNvPr id="60" name="圆角矩形标注 59"/>
          <p:cNvSpPr/>
          <p:nvPr/>
        </p:nvSpPr>
        <p:spPr bwMode="auto">
          <a:xfrm flipH="1">
            <a:off x="8327258" y="4683694"/>
            <a:ext cx="590752" cy="266726"/>
          </a:xfrm>
          <a:prstGeom prst="wedgeRoundRectCallout">
            <a:avLst>
              <a:gd name="adj1" fmla="val -97132"/>
              <a:gd name="adj2" fmla="val -197324"/>
              <a:gd name="adj3" fmla="val 16667"/>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latin typeface="微软雅黑" panose="020B0503020204020204" pitchFamily="34" charset="-122"/>
                <a:ea typeface="微软雅黑" panose="020B0503020204020204" pitchFamily="34" charset="-122"/>
              </a:rPr>
              <a:t>8</a:t>
            </a:r>
            <a:r>
              <a:rPr lang="zh-CN" altLang="en-US" noProof="1">
                <a:latin typeface="微软雅黑" panose="020B0503020204020204" pitchFamily="34" charset="-122"/>
                <a:ea typeface="微软雅黑" panose="020B0503020204020204" pitchFamily="34" charset="-122"/>
              </a:rPr>
              <a:t>人</a:t>
            </a:r>
            <a:endParaRPr lang="zh-CN" altLang="en-US" noProof="1">
              <a:latin typeface="微软雅黑" panose="020B0503020204020204" pitchFamily="34" charset="-122"/>
              <a:ea typeface="微软雅黑" panose="020B0503020204020204" pitchFamily="34" charset="-122"/>
            </a:endParaRPr>
          </a:p>
        </p:txBody>
      </p:sp>
      <p:sp>
        <p:nvSpPr>
          <p:cNvPr id="61" name="圆角矩形标注 60"/>
          <p:cNvSpPr/>
          <p:nvPr/>
        </p:nvSpPr>
        <p:spPr bwMode="auto">
          <a:xfrm flipH="1">
            <a:off x="8004813" y="3382307"/>
            <a:ext cx="590752" cy="266726"/>
          </a:xfrm>
          <a:prstGeom prst="wedgeRoundRectCallout">
            <a:avLst>
              <a:gd name="adj1" fmla="val -58435"/>
              <a:gd name="adj2" fmla="val 101264"/>
              <a:gd name="adj3" fmla="val 16667"/>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latin typeface="微软雅黑" panose="020B0503020204020204" pitchFamily="34" charset="-122"/>
                <a:ea typeface="微软雅黑" panose="020B0503020204020204" pitchFamily="34" charset="-122"/>
              </a:rPr>
              <a:t>2</a:t>
            </a:r>
            <a:r>
              <a:rPr lang="zh-CN" altLang="en-US" noProof="1">
                <a:latin typeface="微软雅黑" panose="020B0503020204020204" pitchFamily="34" charset="-122"/>
                <a:ea typeface="微软雅黑" panose="020B0503020204020204" pitchFamily="34" charset="-122"/>
              </a:rPr>
              <a:t>人</a:t>
            </a:r>
            <a:endParaRPr lang="zh-CN" altLang="en-US" noProof="1">
              <a:latin typeface="微软雅黑" panose="020B0503020204020204" pitchFamily="34" charset="-122"/>
              <a:ea typeface="微软雅黑" panose="020B0503020204020204" pitchFamily="34" charset="-122"/>
            </a:endParaRPr>
          </a:p>
        </p:txBody>
      </p:sp>
      <p:sp>
        <p:nvSpPr>
          <p:cNvPr id="62" name="圆角矩形标注 61"/>
          <p:cNvSpPr/>
          <p:nvPr/>
        </p:nvSpPr>
        <p:spPr bwMode="auto">
          <a:xfrm flipH="1">
            <a:off x="8463685" y="5120339"/>
            <a:ext cx="590752" cy="266726"/>
          </a:xfrm>
          <a:prstGeom prst="wedgeRoundRectCallout">
            <a:avLst>
              <a:gd name="adj1" fmla="val -57187"/>
              <a:gd name="adj2" fmla="val -130971"/>
              <a:gd name="adj3" fmla="val 16667"/>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latin typeface="微软雅黑" panose="020B0503020204020204" pitchFamily="34" charset="-122"/>
                <a:ea typeface="微软雅黑" panose="020B0503020204020204" pitchFamily="34" charset="-122"/>
              </a:rPr>
              <a:t>2</a:t>
            </a:r>
            <a:r>
              <a:rPr lang="zh-CN" altLang="en-US" noProof="1">
                <a:latin typeface="微软雅黑" panose="020B0503020204020204" pitchFamily="34" charset="-122"/>
                <a:ea typeface="微软雅黑" panose="020B0503020204020204" pitchFamily="34" charset="-122"/>
              </a:rPr>
              <a:t>人</a:t>
            </a:r>
            <a:endParaRPr lang="zh-CN" altLang="en-US" noProof="1">
              <a:latin typeface="微软雅黑" panose="020B0503020204020204" pitchFamily="34" charset="-122"/>
              <a:ea typeface="微软雅黑" panose="020B0503020204020204" pitchFamily="34" charset="-122"/>
            </a:endParaRPr>
          </a:p>
        </p:txBody>
      </p:sp>
      <p:sp>
        <p:nvSpPr>
          <p:cNvPr id="64" name="圆角矩形标注 63"/>
          <p:cNvSpPr/>
          <p:nvPr/>
        </p:nvSpPr>
        <p:spPr bwMode="auto">
          <a:xfrm>
            <a:off x="8022419" y="3832836"/>
            <a:ext cx="599688" cy="272947"/>
          </a:xfrm>
          <a:prstGeom prst="wedgeRoundRectCallout">
            <a:avLst>
              <a:gd name="adj1" fmla="val 37521"/>
              <a:gd name="adj2" fmla="val 94632"/>
              <a:gd name="adj3" fmla="val 16667"/>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latin typeface="微软雅黑" panose="020B0503020204020204" pitchFamily="34" charset="-122"/>
                <a:ea typeface="微软雅黑" panose="020B0503020204020204" pitchFamily="34" charset="-122"/>
              </a:rPr>
              <a:t>2</a:t>
            </a:r>
            <a:r>
              <a:rPr lang="zh-CN" altLang="en-US" noProof="1">
                <a:latin typeface="微软雅黑" panose="020B0503020204020204" pitchFamily="34" charset="-122"/>
                <a:ea typeface="微软雅黑" panose="020B0503020204020204" pitchFamily="34" charset="-122"/>
              </a:rPr>
              <a:t>人</a:t>
            </a:r>
            <a:endParaRPr lang="zh-CN" altLang="en-US" noProof="1">
              <a:latin typeface="微软雅黑" panose="020B0503020204020204" pitchFamily="34" charset="-122"/>
              <a:ea typeface="微软雅黑" panose="020B0503020204020204" pitchFamily="34" charset="-122"/>
            </a:endParaRPr>
          </a:p>
        </p:txBody>
      </p:sp>
      <p:sp>
        <p:nvSpPr>
          <p:cNvPr id="65" name="圆角矩形标注 64"/>
          <p:cNvSpPr/>
          <p:nvPr/>
        </p:nvSpPr>
        <p:spPr bwMode="auto">
          <a:xfrm>
            <a:off x="10454464" y="4848088"/>
            <a:ext cx="665556" cy="304627"/>
          </a:xfrm>
          <a:prstGeom prst="wedgeRoundRectCallout">
            <a:avLst>
              <a:gd name="adj1" fmla="val -83152"/>
              <a:gd name="adj2" fmla="val -45836"/>
              <a:gd name="adj3" fmla="val 16667"/>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latin typeface="微软雅黑" panose="020B0503020204020204" pitchFamily="34" charset="-122"/>
                <a:ea typeface="微软雅黑" panose="020B0503020204020204" pitchFamily="34" charset="-122"/>
              </a:rPr>
              <a:t>1</a:t>
            </a:r>
            <a:r>
              <a:rPr lang="zh-CN" altLang="en-US" noProof="1">
                <a:latin typeface="微软雅黑" panose="020B0503020204020204" pitchFamily="34" charset="-122"/>
                <a:ea typeface="微软雅黑" panose="020B0503020204020204" pitchFamily="34" charset="-122"/>
              </a:rPr>
              <a:t>人</a:t>
            </a:r>
            <a:endParaRPr lang="zh-CN" altLang="en-US" noProof="1">
              <a:latin typeface="微软雅黑" panose="020B0503020204020204" pitchFamily="34" charset="-122"/>
              <a:ea typeface="微软雅黑" panose="020B0503020204020204" pitchFamily="34" charset="-122"/>
            </a:endParaRPr>
          </a:p>
        </p:txBody>
      </p:sp>
      <p:sp>
        <p:nvSpPr>
          <p:cNvPr id="3" name="圆角矩形标注 2"/>
          <p:cNvSpPr/>
          <p:nvPr/>
        </p:nvSpPr>
        <p:spPr bwMode="auto">
          <a:xfrm>
            <a:off x="10566400" y="3976688"/>
            <a:ext cx="600075" cy="273050"/>
          </a:xfrm>
          <a:prstGeom prst="wedgeRoundRectCallout">
            <a:avLst>
              <a:gd name="adj1" fmla="val -80527"/>
              <a:gd name="adj2" fmla="val -16138"/>
              <a:gd name="adj3" fmla="val 16667"/>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0" fontAlgn="auto" latinLnBrk="0" hangingPunct="0">
              <a:lnSpc>
                <a:spcPct val="100000"/>
              </a:lnSpc>
              <a:spcBef>
                <a:spcPct val="0"/>
              </a:spcBef>
              <a:spcAft>
                <a:spcPct val="0"/>
              </a:spcAft>
              <a:buClrTx/>
              <a:buSzTx/>
              <a:buFontTx/>
              <a:buNone/>
            </a:pPr>
            <a:r>
              <a:rPr kumimoji="0" lang="en-US" altLang="zh-CN" sz="1800" b="0"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rPr>
              <a:t>7</a:t>
            </a:r>
            <a:r>
              <a:rPr kumimoji="0" lang="zh-CN" altLang="en-US" sz="1800" b="0"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rPr>
              <a:t>人</a:t>
            </a:r>
            <a:endParaRPr kumimoji="0" lang="zh-CN" altLang="en-US" sz="1800" b="0"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endParaRPr>
          </a:p>
        </p:txBody>
      </p:sp>
      <p:sp>
        <p:nvSpPr>
          <p:cNvPr id="15" name="椭圆 46"/>
          <p:cNvSpPr>
            <a:spLocks noChangeArrowheads="1"/>
          </p:cNvSpPr>
          <p:nvPr/>
        </p:nvSpPr>
        <p:spPr bwMode="auto">
          <a:xfrm>
            <a:off x="9090343" y="5387097"/>
            <a:ext cx="303530" cy="303416"/>
          </a:xfrm>
          <a:prstGeom prst="ellipse">
            <a:avLst/>
          </a:prstGeom>
          <a:solidFill>
            <a:srgbClr val="0BA4EA"/>
          </a:solidFill>
          <a:ln>
            <a:noFill/>
          </a:ln>
          <a:extLst>
            <a:ext uri="{91240B29-F687-4F45-9708-019B960494DF}">
              <a14:hiddenLine xmlns:a14="http://schemas.microsoft.com/office/drawing/2010/main" w="9525">
                <a:solidFill>
                  <a:srgbClr val="000000"/>
                </a:solidFill>
                <a:round/>
              </a14:hiddenLine>
            </a:ext>
          </a:extLst>
        </p:spPr>
        <p:txBody>
          <a:bodyPr anchor="ctr"/>
          <a:p>
            <a:pPr algn="ctr"/>
            <a:r>
              <a:rPr lang="zh-CN" altLang="en-US" sz="800">
                <a:solidFill>
                  <a:srgbClr val="FFFFFF"/>
                </a:solidFill>
                <a:latin typeface="微软雅黑" panose="020B0503020204020204" pitchFamily="34" charset="-122"/>
                <a:ea typeface="微软雅黑" panose="020B0503020204020204" pitchFamily="34" charset="-122"/>
              </a:rPr>
              <a:t>东莞</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16" name="圆角矩形标注 15"/>
          <p:cNvSpPr/>
          <p:nvPr/>
        </p:nvSpPr>
        <p:spPr bwMode="auto">
          <a:xfrm>
            <a:off x="8460423" y="5973249"/>
            <a:ext cx="665556" cy="304627"/>
          </a:xfrm>
          <a:prstGeom prst="wedgeRoundRectCallout">
            <a:avLst>
              <a:gd name="adj1" fmla="val 46601"/>
              <a:gd name="adj2" fmla="val -158538"/>
              <a:gd name="adj3" fmla="val 16667"/>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r>
              <a:rPr lang="en-US" altLang="zh-CN" noProof="1">
                <a:latin typeface="微软雅黑" panose="020B0503020204020204" pitchFamily="34" charset="-122"/>
                <a:ea typeface="微软雅黑" panose="020B0503020204020204" pitchFamily="34" charset="-122"/>
              </a:rPr>
              <a:t>1</a:t>
            </a:r>
            <a:r>
              <a:rPr lang="zh-CN" altLang="en-US" noProof="1">
                <a:latin typeface="微软雅黑" panose="020B0503020204020204" pitchFamily="34" charset="-122"/>
                <a:ea typeface="微软雅黑" panose="020B0503020204020204" pitchFamily="34" charset="-122"/>
              </a:rPr>
              <a:t>人</a:t>
            </a:r>
            <a:endParaRPr lang="zh-CN" altLang="en-US" noProof="1">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8000">
        <p14:prism isInverted="1" isContent="1"/>
      </p:transition>
    </mc:Choice>
    <mc:Fallback>
      <p:transition spd="slow" advClick="0" advTm="800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文本框 6"/>
          <p:cNvSpPr txBox="1"/>
          <p:nvPr/>
        </p:nvSpPr>
        <p:spPr>
          <a:xfrm>
            <a:off x="1017588" y="95250"/>
            <a:ext cx="2494280" cy="491490"/>
          </a:xfrm>
          <a:prstGeom prst="rect">
            <a:avLst/>
          </a:prstGeom>
          <a:noFill/>
          <a:ln w="9525">
            <a:noFill/>
          </a:ln>
        </p:spPr>
        <p:txBody>
          <a:bodyPr wrap="none" anchor="t" anchorCtr="0">
            <a:spAutoFit/>
          </a:bodyPr>
          <a:lstStyle/>
          <a:p>
            <a:r>
              <a:rPr lang="zh-CN" altLang="en-US" sz="2600" b="1" dirty="0">
                <a:solidFill>
                  <a:srgbClr val="262626"/>
                </a:solidFill>
                <a:latin typeface="微软雅黑" panose="020B0503020204020204" pitchFamily="34" charset="-122"/>
                <a:ea typeface="微软雅黑" panose="020B0503020204020204" pitchFamily="34" charset="-122"/>
                <a:sym typeface="Lato Light" charset="0"/>
              </a:rPr>
              <a:t>公司相关出版物</a:t>
            </a:r>
            <a:endParaRPr lang="zh-CN" altLang="en-US" sz="2600" b="1" dirty="0">
              <a:solidFill>
                <a:srgbClr val="262626"/>
              </a:solidFill>
              <a:latin typeface="微软雅黑" panose="020B0503020204020204" pitchFamily="34" charset="-122"/>
              <a:ea typeface="微软雅黑" panose="020B0503020204020204" pitchFamily="34" charset="-122"/>
              <a:sym typeface="Lato Light" charset="0"/>
            </a:endParaRPr>
          </a:p>
        </p:txBody>
      </p:sp>
      <p:pic>
        <p:nvPicPr>
          <p:cNvPr id="115718" name="图片 99"/>
          <p:cNvPicPr>
            <a:picLocks noChangeAspect="1"/>
          </p:cNvPicPr>
          <p:nvPr/>
        </p:nvPicPr>
        <p:blipFill>
          <a:blip r:embed="rId1"/>
          <a:stretch>
            <a:fillRect/>
          </a:stretch>
        </p:blipFill>
        <p:spPr>
          <a:xfrm>
            <a:off x="10325735" y="4696460"/>
            <a:ext cx="1793240" cy="438150"/>
          </a:xfrm>
          <a:prstGeom prst="rect">
            <a:avLst/>
          </a:prstGeom>
          <a:noFill/>
          <a:ln w="9525">
            <a:noFill/>
          </a:ln>
        </p:spPr>
      </p:pic>
      <p:pic>
        <p:nvPicPr>
          <p:cNvPr id="115721" name="图片 3" descr="111"/>
          <p:cNvPicPr>
            <a:picLocks noChangeAspect="1"/>
          </p:cNvPicPr>
          <p:nvPr/>
        </p:nvPicPr>
        <p:blipFill>
          <a:blip r:embed="rId2"/>
          <a:stretch>
            <a:fillRect/>
          </a:stretch>
        </p:blipFill>
        <p:spPr>
          <a:xfrm>
            <a:off x="8519160" y="3806190"/>
            <a:ext cx="1801495" cy="2346325"/>
          </a:xfrm>
          <a:prstGeom prst="rect">
            <a:avLst/>
          </a:prstGeom>
          <a:noFill/>
          <a:ln w="9525">
            <a:noFill/>
          </a:ln>
        </p:spPr>
      </p:pic>
      <p:pic>
        <p:nvPicPr>
          <p:cNvPr id="115722" name="图片 1" descr="图层 1 拷贝"/>
          <p:cNvPicPr>
            <a:picLocks noChangeAspect="1"/>
          </p:cNvPicPr>
          <p:nvPr/>
        </p:nvPicPr>
        <p:blipFill>
          <a:blip r:embed="rId3"/>
          <a:stretch>
            <a:fillRect/>
          </a:stretch>
        </p:blipFill>
        <p:spPr>
          <a:xfrm>
            <a:off x="4118928" y="899795"/>
            <a:ext cx="1868487" cy="2532063"/>
          </a:xfrm>
          <a:prstGeom prst="rect">
            <a:avLst/>
          </a:prstGeom>
          <a:noFill/>
          <a:ln w="9525">
            <a:noFill/>
          </a:ln>
        </p:spPr>
      </p:pic>
      <p:pic>
        <p:nvPicPr>
          <p:cNvPr id="115727" name="图片 17"/>
          <p:cNvPicPr>
            <a:picLocks noChangeAspect="1"/>
          </p:cNvPicPr>
          <p:nvPr/>
        </p:nvPicPr>
        <p:blipFill>
          <a:blip r:embed="rId4"/>
          <a:stretch>
            <a:fillRect/>
          </a:stretch>
        </p:blipFill>
        <p:spPr>
          <a:xfrm>
            <a:off x="6050915" y="2022475"/>
            <a:ext cx="2113280" cy="287020"/>
          </a:xfrm>
          <a:prstGeom prst="rect">
            <a:avLst/>
          </a:prstGeom>
          <a:noFill/>
          <a:ln w="9525">
            <a:noFill/>
          </a:ln>
        </p:spPr>
      </p:pic>
      <p:pic>
        <p:nvPicPr>
          <p:cNvPr id="2" name="图片 1"/>
          <p:cNvPicPr>
            <a:picLocks noChangeAspect="1"/>
          </p:cNvPicPr>
          <p:nvPr/>
        </p:nvPicPr>
        <p:blipFill>
          <a:blip r:embed="rId5"/>
          <a:stretch>
            <a:fillRect/>
          </a:stretch>
        </p:blipFill>
        <p:spPr>
          <a:xfrm>
            <a:off x="10325735" y="1812925"/>
            <a:ext cx="1850390" cy="540385"/>
          </a:xfrm>
          <a:prstGeom prst="rect">
            <a:avLst/>
          </a:prstGeom>
        </p:spPr>
      </p:pic>
      <p:pic>
        <p:nvPicPr>
          <p:cNvPr id="5" name="图片 17"/>
          <p:cNvPicPr>
            <a:picLocks noChangeAspect="1"/>
          </p:cNvPicPr>
          <p:nvPr/>
        </p:nvPicPr>
        <p:blipFill>
          <a:blip r:embed="rId4"/>
          <a:stretch>
            <a:fillRect/>
          </a:stretch>
        </p:blipFill>
        <p:spPr>
          <a:xfrm>
            <a:off x="6289675" y="4742815"/>
            <a:ext cx="2113280" cy="287020"/>
          </a:xfrm>
          <a:prstGeom prst="rect">
            <a:avLst/>
          </a:prstGeom>
          <a:noFill/>
          <a:ln w="9525">
            <a:noFill/>
          </a:ln>
        </p:spPr>
      </p:pic>
      <p:pic>
        <p:nvPicPr>
          <p:cNvPr id="8" name="图片 17"/>
          <p:cNvPicPr>
            <a:picLocks noChangeAspect="1"/>
          </p:cNvPicPr>
          <p:nvPr/>
        </p:nvPicPr>
        <p:blipFill>
          <a:blip r:embed="rId4"/>
          <a:stretch>
            <a:fillRect/>
          </a:stretch>
        </p:blipFill>
        <p:spPr>
          <a:xfrm>
            <a:off x="1873250" y="2045970"/>
            <a:ext cx="2113280" cy="287020"/>
          </a:xfrm>
          <a:prstGeom prst="rect">
            <a:avLst/>
          </a:prstGeom>
          <a:noFill/>
          <a:ln w="9525">
            <a:noFill/>
          </a:ln>
        </p:spPr>
      </p:pic>
      <p:pic>
        <p:nvPicPr>
          <p:cNvPr id="13" name="图片 17"/>
          <p:cNvPicPr>
            <a:picLocks noChangeAspect="1"/>
          </p:cNvPicPr>
          <p:nvPr/>
        </p:nvPicPr>
        <p:blipFill>
          <a:blip r:embed="rId4"/>
          <a:stretch>
            <a:fillRect/>
          </a:stretch>
        </p:blipFill>
        <p:spPr>
          <a:xfrm>
            <a:off x="1814195" y="4820285"/>
            <a:ext cx="2113280" cy="287020"/>
          </a:xfrm>
          <a:prstGeom prst="rect">
            <a:avLst/>
          </a:prstGeom>
          <a:noFill/>
          <a:ln w="9525">
            <a:noFill/>
          </a:ln>
        </p:spPr>
      </p:pic>
      <p:sp>
        <p:nvSpPr>
          <p:cNvPr id="14" name="文本框 13"/>
          <p:cNvSpPr txBox="1"/>
          <p:nvPr/>
        </p:nvSpPr>
        <p:spPr>
          <a:xfrm>
            <a:off x="10335895" y="2650490"/>
            <a:ext cx="1783080" cy="368300"/>
          </a:xfrm>
          <a:prstGeom prst="rect">
            <a:avLst/>
          </a:prstGeom>
          <a:noFill/>
        </p:spPr>
        <p:txBody>
          <a:bodyPr wrap="none" rtlCol="0" anchor="t">
            <a:spAutoFit/>
          </a:bodyPr>
          <a:p>
            <a:r>
              <a:rPr lang="zh-CN" altLang="en-US" b="1" dirty="0">
                <a:latin typeface="微软雅黑" panose="020B0503020204020204" pitchFamily="34" charset="-122"/>
                <a:ea typeface="微软雅黑" panose="020B0503020204020204" pitchFamily="34" charset="-122"/>
                <a:sym typeface="+mn-ea"/>
              </a:rPr>
              <a:t>财政经济出版社</a:t>
            </a:r>
            <a:endParaRPr lang="zh-CN" altLang="en-US"/>
          </a:p>
        </p:txBody>
      </p:sp>
      <p:pic>
        <p:nvPicPr>
          <p:cNvPr id="15" name="图片 89"/>
          <p:cNvPicPr>
            <a:picLocks noChangeAspect="1"/>
          </p:cNvPicPr>
          <p:nvPr/>
        </p:nvPicPr>
        <p:blipFill>
          <a:blip r:embed="rId6"/>
          <a:stretch>
            <a:fillRect/>
          </a:stretch>
        </p:blipFill>
        <p:spPr>
          <a:xfrm>
            <a:off x="1872933" y="1271588"/>
            <a:ext cx="2054225" cy="487362"/>
          </a:xfrm>
          <a:prstGeom prst="rect">
            <a:avLst/>
          </a:prstGeom>
          <a:noFill/>
          <a:ln w="9525">
            <a:noFill/>
          </a:ln>
        </p:spPr>
      </p:pic>
      <p:pic>
        <p:nvPicPr>
          <p:cNvPr id="16" name="图片 89"/>
          <p:cNvPicPr>
            <a:picLocks noChangeAspect="1"/>
          </p:cNvPicPr>
          <p:nvPr/>
        </p:nvPicPr>
        <p:blipFill>
          <a:blip r:embed="rId6"/>
          <a:stretch>
            <a:fillRect/>
          </a:stretch>
        </p:blipFill>
        <p:spPr>
          <a:xfrm>
            <a:off x="1763713" y="3951288"/>
            <a:ext cx="2054225" cy="487362"/>
          </a:xfrm>
          <a:prstGeom prst="rect">
            <a:avLst/>
          </a:prstGeom>
          <a:noFill/>
          <a:ln w="9525">
            <a:noFill/>
          </a:ln>
        </p:spPr>
      </p:pic>
      <p:sp>
        <p:nvSpPr>
          <p:cNvPr id="17" name="文本框 16"/>
          <p:cNvSpPr txBox="1"/>
          <p:nvPr/>
        </p:nvSpPr>
        <p:spPr>
          <a:xfrm>
            <a:off x="2008505" y="2718435"/>
            <a:ext cx="1783080" cy="368300"/>
          </a:xfrm>
          <a:prstGeom prst="rect">
            <a:avLst/>
          </a:prstGeom>
          <a:noFill/>
        </p:spPr>
        <p:txBody>
          <a:bodyPr wrap="none" rtlCol="0" anchor="t">
            <a:spAutoFit/>
          </a:bodyPr>
          <a:p>
            <a:r>
              <a:rPr lang="zh-CN" altLang="en-US" b="1" dirty="0">
                <a:latin typeface="微软雅黑" panose="020B0503020204020204" pitchFamily="34" charset="-122"/>
                <a:ea typeface="微软雅黑" panose="020B0503020204020204" pitchFamily="34" charset="-122"/>
                <a:sym typeface="+mn-ea"/>
              </a:rPr>
              <a:t>财政经济出版社</a:t>
            </a:r>
            <a:endParaRPr lang="zh-CN" altLang="en-US"/>
          </a:p>
        </p:txBody>
      </p:sp>
      <p:sp>
        <p:nvSpPr>
          <p:cNvPr id="18" name="文本框 17"/>
          <p:cNvSpPr txBox="1"/>
          <p:nvPr/>
        </p:nvSpPr>
        <p:spPr>
          <a:xfrm>
            <a:off x="1899920" y="5386070"/>
            <a:ext cx="1783080" cy="368300"/>
          </a:xfrm>
          <a:prstGeom prst="rect">
            <a:avLst/>
          </a:prstGeom>
          <a:noFill/>
        </p:spPr>
        <p:txBody>
          <a:bodyPr wrap="none" rtlCol="0" anchor="t">
            <a:spAutoFit/>
          </a:bodyPr>
          <a:p>
            <a:r>
              <a:rPr lang="zh-CN" altLang="en-US" b="1" dirty="0">
                <a:latin typeface="微软雅黑" panose="020B0503020204020204" pitchFamily="34" charset="-122"/>
                <a:ea typeface="微软雅黑" panose="020B0503020204020204" pitchFamily="34" charset="-122"/>
                <a:sym typeface="+mn-ea"/>
              </a:rPr>
              <a:t>财政经济出版社</a:t>
            </a:r>
            <a:endParaRPr lang="zh-CN" altLang="en-US"/>
          </a:p>
        </p:txBody>
      </p:sp>
      <p:sp>
        <p:nvSpPr>
          <p:cNvPr id="19" name="文本框 18"/>
          <p:cNvSpPr txBox="1"/>
          <p:nvPr/>
        </p:nvSpPr>
        <p:spPr>
          <a:xfrm>
            <a:off x="6216015" y="2650490"/>
            <a:ext cx="1783080" cy="368300"/>
          </a:xfrm>
          <a:prstGeom prst="rect">
            <a:avLst/>
          </a:prstGeom>
          <a:noFill/>
        </p:spPr>
        <p:txBody>
          <a:bodyPr wrap="none" rtlCol="0" anchor="t">
            <a:spAutoFit/>
          </a:bodyPr>
          <a:p>
            <a:r>
              <a:rPr lang="zh-CN" altLang="en-US" b="1" dirty="0">
                <a:latin typeface="微软雅黑" panose="020B0503020204020204" pitchFamily="34" charset="-122"/>
                <a:ea typeface="微软雅黑" panose="020B0503020204020204" pitchFamily="34" charset="-122"/>
                <a:sym typeface="+mn-ea"/>
              </a:rPr>
              <a:t>财政经济出版社</a:t>
            </a:r>
            <a:endParaRPr lang="zh-CN" altLang="en-US"/>
          </a:p>
        </p:txBody>
      </p:sp>
      <p:sp>
        <p:nvSpPr>
          <p:cNvPr id="20" name="文本框 19"/>
          <p:cNvSpPr txBox="1"/>
          <p:nvPr/>
        </p:nvSpPr>
        <p:spPr>
          <a:xfrm>
            <a:off x="6381115" y="5386070"/>
            <a:ext cx="1783080" cy="368300"/>
          </a:xfrm>
          <a:prstGeom prst="rect">
            <a:avLst/>
          </a:prstGeom>
          <a:noFill/>
        </p:spPr>
        <p:txBody>
          <a:bodyPr wrap="none" rtlCol="0" anchor="t">
            <a:spAutoFit/>
          </a:bodyPr>
          <a:p>
            <a:r>
              <a:rPr lang="zh-CN" altLang="en-US" b="1" dirty="0">
                <a:latin typeface="微软雅黑" panose="020B0503020204020204" pitchFamily="34" charset="-122"/>
                <a:ea typeface="微软雅黑" panose="020B0503020204020204" pitchFamily="34" charset="-122"/>
                <a:sym typeface="+mn-ea"/>
              </a:rPr>
              <a:t>财政经济出版社</a:t>
            </a:r>
            <a:endParaRPr lang="zh-CN" altLang="en-US"/>
          </a:p>
        </p:txBody>
      </p:sp>
      <p:pic>
        <p:nvPicPr>
          <p:cNvPr id="3" name="图片 2"/>
          <p:cNvPicPr>
            <a:picLocks noChangeAspect="1"/>
          </p:cNvPicPr>
          <p:nvPr/>
        </p:nvPicPr>
        <p:blipFill>
          <a:blip r:embed="rId7"/>
          <a:stretch>
            <a:fillRect/>
          </a:stretch>
        </p:blipFill>
        <p:spPr>
          <a:xfrm>
            <a:off x="130175" y="899795"/>
            <a:ext cx="1633855" cy="2550795"/>
          </a:xfrm>
          <a:prstGeom prst="rect">
            <a:avLst/>
          </a:prstGeom>
        </p:spPr>
      </p:pic>
      <p:pic>
        <p:nvPicPr>
          <p:cNvPr id="4" name="图片 3"/>
          <p:cNvPicPr>
            <a:picLocks noChangeAspect="1"/>
          </p:cNvPicPr>
          <p:nvPr/>
        </p:nvPicPr>
        <p:blipFill>
          <a:blip r:embed="rId8"/>
          <a:stretch>
            <a:fillRect/>
          </a:stretch>
        </p:blipFill>
        <p:spPr>
          <a:xfrm>
            <a:off x="8241030" y="976630"/>
            <a:ext cx="2008505" cy="2236470"/>
          </a:xfrm>
          <a:prstGeom prst="rect">
            <a:avLst/>
          </a:prstGeom>
        </p:spPr>
      </p:pic>
      <p:pic>
        <p:nvPicPr>
          <p:cNvPr id="6" name="图片 5"/>
          <p:cNvPicPr>
            <a:picLocks noChangeAspect="1"/>
          </p:cNvPicPr>
          <p:nvPr/>
        </p:nvPicPr>
        <p:blipFill>
          <a:blip r:embed="rId9"/>
          <a:stretch>
            <a:fillRect/>
          </a:stretch>
        </p:blipFill>
        <p:spPr>
          <a:xfrm>
            <a:off x="102870" y="3683635"/>
            <a:ext cx="1661160" cy="2591435"/>
          </a:xfrm>
          <a:prstGeom prst="rect">
            <a:avLst/>
          </a:prstGeom>
        </p:spPr>
      </p:pic>
      <p:pic>
        <p:nvPicPr>
          <p:cNvPr id="7" name="图片 6"/>
          <p:cNvPicPr>
            <a:picLocks noChangeAspect="1"/>
          </p:cNvPicPr>
          <p:nvPr/>
        </p:nvPicPr>
        <p:blipFill>
          <a:blip r:embed="rId10"/>
          <a:srcRect l="3072" r="4501" b="896"/>
          <a:stretch>
            <a:fillRect/>
          </a:stretch>
        </p:blipFill>
        <p:spPr>
          <a:xfrm>
            <a:off x="3986530" y="3594735"/>
            <a:ext cx="1929765" cy="2738755"/>
          </a:xfrm>
          <a:prstGeom prst="rect">
            <a:avLst/>
          </a:prstGeom>
        </p:spPr>
      </p:pic>
      <p:pic>
        <p:nvPicPr>
          <p:cNvPr id="11" name="图片 10"/>
          <p:cNvPicPr>
            <a:picLocks noChangeAspect="1"/>
          </p:cNvPicPr>
          <p:nvPr/>
        </p:nvPicPr>
        <p:blipFill>
          <a:blip r:embed="rId11"/>
          <a:srcRect l="6280" r="2561" b="2393"/>
          <a:stretch>
            <a:fillRect/>
          </a:stretch>
        </p:blipFill>
        <p:spPr>
          <a:xfrm>
            <a:off x="4355465" y="3556635"/>
            <a:ext cx="1934210" cy="2718435"/>
          </a:xfrm>
          <a:prstGeom prst="rect">
            <a:avLst/>
          </a:prstGeom>
        </p:spPr>
      </p:pic>
    </p:spTree>
  </p:cSld>
  <p:clrMapOvr>
    <a:masterClrMapping/>
  </p:clrMapOvr>
  <p:transition spd="slow" advClick="0" advTm="8000">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文本框 6"/>
          <p:cNvSpPr txBox="1"/>
          <p:nvPr/>
        </p:nvSpPr>
        <p:spPr>
          <a:xfrm>
            <a:off x="989965" y="95250"/>
            <a:ext cx="2852420" cy="491490"/>
          </a:xfrm>
          <a:prstGeom prst="rect">
            <a:avLst/>
          </a:prstGeom>
          <a:noFill/>
          <a:ln w="9525">
            <a:noFill/>
          </a:ln>
        </p:spPr>
        <p:txBody>
          <a:bodyPr wrap="square" anchor="t" anchorCtr="0">
            <a:spAutoFit/>
          </a:bodyPr>
          <a:lstStyle/>
          <a:p>
            <a:r>
              <a:rPr lang="zh-CN" altLang="en-US" sz="2600" b="1" dirty="0">
                <a:solidFill>
                  <a:srgbClr val="262626"/>
                </a:solidFill>
                <a:latin typeface="微软雅黑" panose="020B0503020204020204" pitchFamily="34" charset="-122"/>
                <a:ea typeface="微软雅黑" panose="020B0503020204020204" pitchFamily="34" charset="-122"/>
                <a:sym typeface="Lato Light" charset="0"/>
              </a:rPr>
              <a:t>公司知识产权证书</a:t>
            </a:r>
            <a:endParaRPr lang="zh-CN" altLang="en-US" sz="2600" b="1" dirty="0">
              <a:solidFill>
                <a:srgbClr val="262626"/>
              </a:solidFill>
              <a:latin typeface="微软雅黑" panose="020B0503020204020204" pitchFamily="34" charset="-122"/>
              <a:ea typeface="微软雅黑" panose="020B0503020204020204" pitchFamily="34" charset="-122"/>
              <a:sym typeface="Lato Light" charset="0"/>
            </a:endParaRPr>
          </a:p>
        </p:txBody>
      </p:sp>
      <p:sp>
        <p:nvSpPr>
          <p:cNvPr id="117762" name="TextBox 29"/>
          <p:cNvSpPr txBox="1"/>
          <p:nvPr/>
        </p:nvSpPr>
        <p:spPr>
          <a:xfrm>
            <a:off x="279400" y="803275"/>
            <a:ext cx="6905625" cy="2614930"/>
          </a:xfrm>
          <a:prstGeom prst="rect">
            <a:avLst/>
          </a:prstGeom>
          <a:noFill/>
          <a:ln w="9525">
            <a:noFill/>
          </a:ln>
        </p:spPr>
        <p:txBody>
          <a:bodyPr wrap="square" anchor="t" anchorCtr="0">
            <a:spAutoFit/>
          </a:bodyPr>
          <a:lstStyle/>
          <a:p>
            <a:r>
              <a:rPr lang="zh-CN" altLang="en-US" sz="2000" b="1" dirty="0">
                <a:latin typeface="微软雅黑" panose="020B0503020204020204" pitchFamily="34" charset="-122"/>
                <a:ea typeface="微软雅黑" panose="020B0503020204020204" pitchFamily="34" charset="-122"/>
              </a:rPr>
              <a:t>获评国家</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深圳高新技术企业</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获知识产权管理体系认证证书</a:t>
            </a:r>
            <a:endParaRPr lang="zh-CN" altLang="en-US"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获</a:t>
            </a:r>
            <a:r>
              <a:rPr lang="en-US" altLang="zh-CN" sz="2000" b="1" dirty="0">
                <a:latin typeface="微软雅黑" panose="020B0503020204020204" pitchFamily="34" charset="-122"/>
                <a:ea typeface="微软雅黑" panose="020B0503020204020204" pitchFamily="34" charset="-122"/>
              </a:rPr>
              <a:t>ISO9001</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ISO20000</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ISO27001</a:t>
            </a:r>
            <a:r>
              <a:rPr lang="zh-CN" altLang="en-US" sz="2000" b="1" dirty="0">
                <a:latin typeface="微软雅黑" panose="020B0503020204020204" pitchFamily="34" charset="-122"/>
                <a:ea typeface="微软雅黑" panose="020B0503020204020204" pitchFamily="34" charset="-122"/>
              </a:rPr>
              <a:t>质量管理体系认证</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获软件产品证书</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共获得软著</a:t>
            </a:r>
            <a:r>
              <a:rPr lang="en-US" altLang="zh-CN" sz="2000" b="1" dirty="0">
                <a:solidFill>
                  <a:srgbClr val="FF0000"/>
                </a:solidFill>
                <a:latin typeface="微软雅黑" panose="020B0503020204020204" pitchFamily="34" charset="-122"/>
                <a:ea typeface="微软雅黑" panose="020B0503020204020204" pitchFamily="34" charset="-122"/>
              </a:rPr>
              <a:t>203</a:t>
            </a:r>
            <a:r>
              <a:rPr lang="zh-CN" altLang="en-US" sz="2000" b="1" dirty="0">
                <a:latin typeface="微软雅黑" panose="020B0503020204020204" pitchFamily="34" charset="-122"/>
                <a:ea typeface="微软雅黑" panose="020B0503020204020204" pitchFamily="34" charset="-122"/>
              </a:rPr>
              <a:t>项</a:t>
            </a:r>
            <a:endParaRPr lang="zh-CN" altLang="en-US" sz="2000" b="1" dirty="0">
              <a:latin typeface="微软雅黑" panose="020B0503020204020204" pitchFamily="34" charset="-122"/>
              <a:ea typeface="微软雅黑" panose="020B0503020204020204" pitchFamily="34" charset="-122"/>
            </a:endParaRPr>
          </a:p>
          <a:p>
            <a:endParaRPr lang="zh-CN" altLang="en-US" sz="2800" b="1" dirty="0">
              <a:latin typeface="微软雅黑" panose="020B0503020204020204" pitchFamily="34" charset="-122"/>
              <a:ea typeface="微软雅黑" panose="020B0503020204020204" pitchFamily="34" charset="-122"/>
            </a:endParaRPr>
          </a:p>
          <a:p>
            <a:endParaRPr lang="zh-CN" altLang="en-US" sz="3600" b="1" dirty="0">
              <a:latin typeface="微软雅黑" panose="020B0503020204020204" pitchFamily="34" charset="-122"/>
              <a:ea typeface="微软雅黑" panose="020B0503020204020204" pitchFamily="34" charset="-122"/>
            </a:endParaRPr>
          </a:p>
        </p:txBody>
      </p:sp>
      <p:pic>
        <p:nvPicPr>
          <p:cNvPr id="117763" name="图片 28"/>
          <p:cNvPicPr>
            <a:picLocks noChangeAspect="1"/>
          </p:cNvPicPr>
          <p:nvPr/>
        </p:nvPicPr>
        <p:blipFill>
          <a:blip r:embed="rId1"/>
          <a:stretch>
            <a:fillRect/>
          </a:stretch>
        </p:blipFill>
        <p:spPr>
          <a:xfrm>
            <a:off x="3188335" y="4814253"/>
            <a:ext cx="2654300" cy="1879600"/>
          </a:xfrm>
          <a:prstGeom prst="rect">
            <a:avLst/>
          </a:prstGeom>
          <a:noFill/>
          <a:ln w="9525">
            <a:noFill/>
          </a:ln>
        </p:spPr>
      </p:pic>
      <p:pic>
        <p:nvPicPr>
          <p:cNvPr id="117766" name="图片 32"/>
          <p:cNvPicPr>
            <a:picLocks noChangeAspect="1"/>
          </p:cNvPicPr>
          <p:nvPr/>
        </p:nvPicPr>
        <p:blipFill>
          <a:blip r:embed="rId2"/>
          <a:stretch>
            <a:fillRect/>
          </a:stretch>
        </p:blipFill>
        <p:spPr>
          <a:xfrm>
            <a:off x="10423525" y="4829175"/>
            <a:ext cx="1400175" cy="1835150"/>
          </a:xfrm>
          <a:prstGeom prst="rect">
            <a:avLst/>
          </a:prstGeom>
          <a:noFill/>
          <a:ln w="9525">
            <a:noFill/>
          </a:ln>
        </p:spPr>
      </p:pic>
      <p:pic>
        <p:nvPicPr>
          <p:cNvPr id="117767" name="图片 33"/>
          <p:cNvPicPr>
            <a:picLocks noChangeAspect="1"/>
          </p:cNvPicPr>
          <p:nvPr/>
        </p:nvPicPr>
        <p:blipFill>
          <a:blip r:embed="rId3"/>
          <a:stretch>
            <a:fillRect/>
          </a:stretch>
        </p:blipFill>
        <p:spPr>
          <a:xfrm>
            <a:off x="8966200" y="4833938"/>
            <a:ext cx="1412875" cy="1833562"/>
          </a:xfrm>
          <a:prstGeom prst="rect">
            <a:avLst/>
          </a:prstGeom>
          <a:noFill/>
          <a:ln w="9525">
            <a:noFill/>
          </a:ln>
        </p:spPr>
      </p:pic>
      <p:pic>
        <p:nvPicPr>
          <p:cNvPr id="117770" name="图片 36"/>
          <p:cNvPicPr>
            <a:picLocks noChangeAspect="1"/>
          </p:cNvPicPr>
          <p:nvPr/>
        </p:nvPicPr>
        <p:blipFill>
          <a:blip r:embed="rId4"/>
          <a:stretch>
            <a:fillRect/>
          </a:stretch>
        </p:blipFill>
        <p:spPr>
          <a:xfrm>
            <a:off x="7527925" y="4838700"/>
            <a:ext cx="1336675" cy="1831975"/>
          </a:xfrm>
          <a:prstGeom prst="rect">
            <a:avLst/>
          </a:prstGeom>
          <a:noFill/>
          <a:ln w="9525">
            <a:noFill/>
          </a:ln>
        </p:spPr>
      </p:pic>
      <p:pic>
        <p:nvPicPr>
          <p:cNvPr id="117771" name="图片 37"/>
          <p:cNvPicPr>
            <a:picLocks noChangeAspect="1"/>
          </p:cNvPicPr>
          <p:nvPr/>
        </p:nvPicPr>
        <p:blipFill>
          <a:blip r:embed="rId5"/>
          <a:stretch>
            <a:fillRect/>
          </a:stretch>
        </p:blipFill>
        <p:spPr>
          <a:xfrm>
            <a:off x="6068060" y="4817745"/>
            <a:ext cx="1358900" cy="1846263"/>
          </a:xfrm>
          <a:prstGeom prst="rect">
            <a:avLst/>
          </a:prstGeom>
          <a:noFill/>
          <a:ln w="9525">
            <a:noFill/>
          </a:ln>
        </p:spPr>
      </p:pic>
      <p:pic>
        <p:nvPicPr>
          <p:cNvPr id="117777" name="图片 44"/>
          <p:cNvPicPr>
            <a:picLocks noChangeAspect="1"/>
          </p:cNvPicPr>
          <p:nvPr/>
        </p:nvPicPr>
        <p:blipFill>
          <a:blip r:embed="rId6"/>
          <a:stretch>
            <a:fillRect/>
          </a:stretch>
        </p:blipFill>
        <p:spPr>
          <a:xfrm>
            <a:off x="398780" y="4758055"/>
            <a:ext cx="2715895" cy="1928495"/>
          </a:xfrm>
          <a:prstGeom prst="rect">
            <a:avLst/>
          </a:prstGeom>
          <a:noFill/>
          <a:ln w="9525">
            <a:noFill/>
          </a:ln>
        </p:spPr>
      </p:pic>
      <p:pic>
        <p:nvPicPr>
          <p:cNvPr id="117778" name="图片 45"/>
          <p:cNvPicPr>
            <a:picLocks noChangeAspect="1"/>
          </p:cNvPicPr>
          <p:nvPr/>
        </p:nvPicPr>
        <p:blipFill>
          <a:blip r:embed="rId7"/>
          <a:stretch>
            <a:fillRect/>
          </a:stretch>
        </p:blipFill>
        <p:spPr>
          <a:xfrm>
            <a:off x="3496310" y="1892300"/>
            <a:ext cx="2195195" cy="2689860"/>
          </a:xfrm>
          <a:prstGeom prst="rect">
            <a:avLst/>
          </a:prstGeom>
          <a:noFill/>
          <a:ln w="9525">
            <a:noFill/>
          </a:ln>
        </p:spPr>
      </p:pic>
      <p:sp>
        <p:nvSpPr>
          <p:cNvPr id="117779" name="TextBox 5"/>
          <p:cNvSpPr txBox="1"/>
          <p:nvPr/>
        </p:nvSpPr>
        <p:spPr>
          <a:xfrm>
            <a:off x="9885363" y="319088"/>
            <a:ext cx="1965960" cy="275590"/>
          </a:xfrm>
          <a:prstGeom prst="rect">
            <a:avLst/>
          </a:prstGeom>
          <a:noFill/>
          <a:ln w="9525">
            <a:noFill/>
          </a:ln>
        </p:spPr>
        <p:txBody>
          <a:bodyPr wrap="none" anchor="t" anchorCtr="0">
            <a:spAutoFit/>
          </a:bodyPr>
          <a:lstStyle/>
          <a:p>
            <a:r>
              <a:rPr lang="zh-CN" altLang="en-US" sz="1200" dirty="0">
                <a:latin typeface="微软雅黑" panose="020B0503020204020204" pitchFamily="34" charset="-122"/>
                <a:ea typeface="微软雅黑" panose="020B0503020204020204" pitchFamily="34" charset="-122"/>
              </a:rPr>
              <a:t>截至</a:t>
            </a:r>
            <a:r>
              <a:rPr lang="en-US" altLang="zh-CN" sz="1200" dirty="0">
                <a:latin typeface="微软雅黑" panose="020B0503020204020204" pitchFamily="34" charset="-122"/>
                <a:ea typeface="微软雅黑" panose="020B0503020204020204" pitchFamily="34" charset="-122"/>
              </a:rPr>
              <a:t>2022年11月21日</a:t>
            </a:r>
            <a:r>
              <a:rPr lang="zh-CN" altLang="en-US" sz="1200" dirty="0">
                <a:latin typeface="微软雅黑" panose="020B0503020204020204" pitchFamily="34" charset="-122"/>
                <a:ea typeface="微软雅黑" panose="020B0503020204020204" pitchFamily="34" charset="-122"/>
              </a:rPr>
              <a:t>数据</a:t>
            </a:r>
            <a:endParaRPr lang="zh-CN" altLang="en-US" sz="12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8"/>
          <a:stretch>
            <a:fillRect/>
          </a:stretch>
        </p:blipFill>
        <p:spPr>
          <a:xfrm>
            <a:off x="7809865" y="1778000"/>
            <a:ext cx="2047875" cy="2879725"/>
          </a:xfrm>
          <a:prstGeom prst="rect">
            <a:avLst/>
          </a:prstGeom>
        </p:spPr>
      </p:pic>
      <p:pic>
        <p:nvPicPr>
          <p:cNvPr id="5" name="图片 4"/>
          <p:cNvPicPr>
            <a:picLocks noChangeAspect="1"/>
          </p:cNvPicPr>
          <p:nvPr/>
        </p:nvPicPr>
        <p:blipFill>
          <a:blip r:embed="rId9"/>
          <a:stretch>
            <a:fillRect/>
          </a:stretch>
        </p:blipFill>
        <p:spPr>
          <a:xfrm>
            <a:off x="9985375" y="1778000"/>
            <a:ext cx="2002155" cy="2879725"/>
          </a:xfrm>
          <a:prstGeom prst="rect">
            <a:avLst/>
          </a:prstGeom>
        </p:spPr>
      </p:pic>
      <p:pic>
        <p:nvPicPr>
          <p:cNvPr id="29701" name="图片 2"/>
          <p:cNvPicPr>
            <a:picLocks noChangeAspect="1"/>
          </p:cNvPicPr>
          <p:nvPr>
            <p:custDataLst>
              <p:tags r:id="rId10"/>
            </p:custDataLst>
          </p:nvPr>
        </p:nvPicPr>
        <p:blipFill>
          <a:blip r:embed="rId11"/>
          <a:stretch>
            <a:fillRect/>
          </a:stretch>
        </p:blipFill>
        <p:spPr>
          <a:xfrm>
            <a:off x="5842635" y="1892300"/>
            <a:ext cx="1991360" cy="2689860"/>
          </a:xfrm>
          <a:prstGeom prst="rect">
            <a:avLst/>
          </a:prstGeom>
          <a:noFill/>
          <a:ln w="9525">
            <a:noFill/>
          </a:ln>
        </p:spPr>
      </p:pic>
      <p:pic>
        <p:nvPicPr>
          <p:cNvPr id="3" name="图片 2" descr="6f307d09c2d70ff672f38bb3b3c71f7"/>
          <p:cNvPicPr>
            <a:picLocks noChangeAspect="1"/>
          </p:cNvPicPr>
          <p:nvPr/>
        </p:nvPicPr>
        <p:blipFill>
          <a:blip r:embed="rId12"/>
          <a:stretch>
            <a:fillRect/>
          </a:stretch>
        </p:blipFill>
        <p:spPr>
          <a:xfrm>
            <a:off x="398780" y="2597150"/>
            <a:ext cx="2685415" cy="1905000"/>
          </a:xfrm>
          <a:prstGeom prst="rect">
            <a:avLst/>
          </a:prstGeom>
        </p:spPr>
      </p:pic>
    </p:spTree>
  </p:cSld>
  <p:clrMapOvr>
    <a:masterClrMapping/>
  </p:clrMapOvr>
  <p:transition spd="slow" advClick="0" advTm="8000">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文本框 3"/>
          <p:cNvSpPr txBox="1"/>
          <p:nvPr/>
        </p:nvSpPr>
        <p:spPr>
          <a:xfrm>
            <a:off x="1017588" y="95250"/>
            <a:ext cx="2824162" cy="492125"/>
          </a:xfrm>
          <a:prstGeom prst="rect">
            <a:avLst/>
          </a:prstGeom>
          <a:noFill/>
          <a:ln w="9525">
            <a:noFill/>
          </a:ln>
        </p:spPr>
        <p:txBody>
          <a:bodyPr wrap="none" anchor="t" anchorCtr="0">
            <a:spAutoFit/>
          </a:bodyPr>
          <a:lstStyle/>
          <a:p>
            <a:r>
              <a:rPr lang="zh-CN" altLang="en-US" sz="2600" b="1" dirty="0">
                <a:solidFill>
                  <a:srgbClr val="262626"/>
                </a:solidFill>
                <a:latin typeface="微软雅黑" panose="020B0503020204020204" pitchFamily="34" charset="-122"/>
                <a:ea typeface="微软雅黑" panose="020B0503020204020204" pitchFamily="34" charset="-122"/>
                <a:sym typeface="Lato Light" charset="0"/>
              </a:rPr>
              <a:t>公司知识产权证书</a:t>
            </a:r>
            <a:endParaRPr lang="zh-CN" altLang="en-US" sz="2600" b="1" dirty="0">
              <a:solidFill>
                <a:srgbClr val="262626"/>
              </a:solidFill>
              <a:latin typeface="微软雅黑" panose="020B0503020204020204" pitchFamily="34" charset="-122"/>
              <a:ea typeface="微软雅黑" panose="020B0503020204020204" pitchFamily="34" charset="-122"/>
              <a:sym typeface="Lato Light" charset="0"/>
            </a:endParaRPr>
          </a:p>
        </p:txBody>
      </p:sp>
      <p:sp>
        <p:nvSpPr>
          <p:cNvPr id="25602" name="TextBox 29"/>
          <p:cNvSpPr txBox="1"/>
          <p:nvPr/>
        </p:nvSpPr>
        <p:spPr>
          <a:xfrm>
            <a:off x="411480" y="1017270"/>
            <a:ext cx="3601720" cy="3415030"/>
          </a:xfrm>
          <a:prstGeom prst="rect">
            <a:avLst/>
          </a:prstGeom>
          <a:noFill/>
          <a:ln w="9525">
            <a:noFill/>
          </a:ln>
        </p:spPr>
        <p:txBody>
          <a:bodyPr wrap="square" anchor="t" anchorCtr="0">
            <a:spAutoFit/>
          </a:bodyPr>
          <a:lstStyle/>
          <a:p>
            <a:pPr>
              <a:lnSpc>
                <a:spcPct val="150000"/>
              </a:lnSpc>
            </a:pPr>
            <a:r>
              <a:rPr lang="zh-CN" altLang="en-US" sz="2800" b="1" dirty="0">
                <a:latin typeface="微软雅黑" panose="020B0503020204020204" pitchFamily="34" charset="-122"/>
                <a:ea typeface="微软雅黑" panose="020B0503020204020204" pitchFamily="34" charset="-122"/>
              </a:rPr>
              <a:t>申请发明专利</a:t>
            </a:r>
            <a:r>
              <a:rPr lang="en-US" altLang="zh-CN" sz="2800" b="1" dirty="0">
                <a:solidFill>
                  <a:srgbClr val="FF0000"/>
                </a:solidFill>
                <a:latin typeface="微软雅黑" panose="020B0503020204020204" pitchFamily="34" charset="-122"/>
                <a:ea typeface="微软雅黑" panose="020B0503020204020204" pitchFamily="34" charset="-122"/>
              </a:rPr>
              <a:t>88</a:t>
            </a:r>
            <a:r>
              <a:rPr lang="zh-CN" altLang="en-US" sz="2800" b="1" dirty="0">
                <a:latin typeface="微软雅黑" panose="020B0503020204020204" pitchFamily="34" charset="-122"/>
                <a:ea typeface="微软雅黑" panose="020B0503020204020204" pitchFamily="34" charset="-122"/>
              </a:rPr>
              <a:t>项</a:t>
            </a:r>
            <a:endParaRPr lang="zh-CN" altLang="en-US" sz="2800" b="1" dirty="0">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微软雅黑" panose="020B0503020204020204" pitchFamily="34" charset="-122"/>
                <a:ea typeface="微软雅黑" panose="020B0503020204020204" pitchFamily="34" charset="-122"/>
              </a:rPr>
              <a:t>申请外观设计专利</a:t>
            </a:r>
            <a:r>
              <a:rPr lang="en-US" altLang="zh-CN" sz="2800" b="1" dirty="0">
                <a:solidFill>
                  <a:srgbClr val="FF0000"/>
                </a:solidFill>
                <a:latin typeface="微软雅黑" panose="020B0503020204020204" pitchFamily="34" charset="-122"/>
                <a:ea typeface="微软雅黑" panose="020B0503020204020204" pitchFamily="34" charset="-122"/>
              </a:rPr>
              <a:t>10</a:t>
            </a:r>
            <a:r>
              <a:rPr lang="zh-CN" altLang="en-US" sz="2800" b="1" dirty="0">
                <a:latin typeface="微软雅黑" panose="020B0503020204020204" pitchFamily="34" charset="-122"/>
                <a:ea typeface="微软雅黑" panose="020B0503020204020204" pitchFamily="34" charset="-122"/>
              </a:rPr>
              <a:t>项</a:t>
            </a:r>
            <a:endParaRPr lang="zh-CN" altLang="en-US" sz="2800" b="1" dirty="0">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FF0000"/>
                </a:solidFill>
                <a:latin typeface="微软雅黑" panose="020B0503020204020204" pitchFamily="34" charset="-122"/>
                <a:ea typeface="微软雅黑" panose="020B0503020204020204" pitchFamily="34" charset="-122"/>
              </a:rPr>
              <a:t>73</a:t>
            </a:r>
            <a:r>
              <a:rPr lang="zh-CN" altLang="en-US" sz="2000" b="1" dirty="0">
                <a:latin typeface="微软雅黑" panose="020B0503020204020204" pitchFamily="34" charset="-122"/>
                <a:ea typeface="微软雅黑" panose="020B0503020204020204" pitchFamily="34" charset="-122"/>
              </a:rPr>
              <a:t>项发明专利实审查中</a:t>
            </a:r>
            <a:endParaRPr lang="zh-CN" altLang="en-US"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FF0000"/>
                </a:solidFill>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项发明专利获授权</a:t>
            </a:r>
            <a:endParaRPr lang="zh-CN" altLang="en-US"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FF0000"/>
                </a:solidFill>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项外观专利获授权</a:t>
            </a:r>
            <a:endParaRPr lang="zh-CN" altLang="en-US" sz="2000" b="1" dirty="0">
              <a:latin typeface="微软雅黑" panose="020B0503020204020204" pitchFamily="34" charset="-122"/>
              <a:ea typeface="微软雅黑" panose="020B0503020204020204" pitchFamily="34" charset="-122"/>
            </a:endParaRPr>
          </a:p>
        </p:txBody>
      </p:sp>
      <p:pic>
        <p:nvPicPr>
          <p:cNvPr id="25603" name="图片 38"/>
          <p:cNvPicPr>
            <a:picLocks noChangeAspect="1"/>
          </p:cNvPicPr>
          <p:nvPr>
            <p:custDataLst>
              <p:tags r:id="rId1"/>
            </p:custDataLst>
          </p:nvPr>
        </p:nvPicPr>
        <p:blipFill>
          <a:blip r:embed="rId2"/>
          <a:stretch>
            <a:fillRect/>
          </a:stretch>
        </p:blipFill>
        <p:spPr>
          <a:xfrm>
            <a:off x="7321550" y="801688"/>
            <a:ext cx="1536700" cy="1704975"/>
          </a:xfrm>
          <a:prstGeom prst="rect">
            <a:avLst/>
          </a:prstGeom>
          <a:noFill/>
          <a:ln w="9525">
            <a:noFill/>
          </a:ln>
        </p:spPr>
      </p:pic>
      <p:pic>
        <p:nvPicPr>
          <p:cNvPr id="25604" name="图片 39"/>
          <p:cNvPicPr>
            <a:picLocks noChangeAspect="1"/>
          </p:cNvPicPr>
          <p:nvPr>
            <p:custDataLst>
              <p:tags r:id="rId3"/>
            </p:custDataLst>
          </p:nvPr>
        </p:nvPicPr>
        <p:blipFill>
          <a:blip r:embed="rId4"/>
          <a:stretch>
            <a:fillRect/>
          </a:stretch>
        </p:blipFill>
        <p:spPr>
          <a:xfrm>
            <a:off x="8902700" y="906463"/>
            <a:ext cx="1433513" cy="1589087"/>
          </a:xfrm>
          <a:prstGeom prst="rect">
            <a:avLst/>
          </a:prstGeom>
          <a:noFill/>
          <a:ln w="9525">
            <a:noFill/>
          </a:ln>
        </p:spPr>
      </p:pic>
      <p:pic>
        <p:nvPicPr>
          <p:cNvPr id="25605" name="图片 40"/>
          <p:cNvPicPr>
            <a:picLocks noChangeAspect="1"/>
          </p:cNvPicPr>
          <p:nvPr>
            <p:custDataLst>
              <p:tags r:id="rId5"/>
            </p:custDataLst>
          </p:nvPr>
        </p:nvPicPr>
        <p:blipFill>
          <a:blip r:embed="rId6"/>
          <a:stretch>
            <a:fillRect/>
          </a:stretch>
        </p:blipFill>
        <p:spPr>
          <a:xfrm>
            <a:off x="10415588" y="914400"/>
            <a:ext cx="1433512" cy="1581150"/>
          </a:xfrm>
          <a:prstGeom prst="rect">
            <a:avLst/>
          </a:prstGeom>
          <a:noFill/>
          <a:ln w="9525">
            <a:noFill/>
          </a:ln>
        </p:spPr>
      </p:pic>
      <p:pic>
        <p:nvPicPr>
          <p:cNvPr id="25606" name="图片 41"/>
          <p:cNvPicPr>
            <a:picLocks noChangeAspect="1"/>
          </p:cNvPicPr>
          <p:nvPr>
            <p:custDataLst>
              <p:tags r:id="rId7"/>
            </p:custDataLst>
          </p:nvPr>
        </p:nvPicPr>
        <p:blipFill>
          <a:blip r:embed="rId8"/>
          <a:stretch>
            <a:fillRect/>
          </a:stretch>
        </p:blipFill>
        <p:spPr>
          <a:xfrm>
            <a:off x="7321550" y="2584450"/>
            <a:ext cx="1485900" cy="1927225"/>
          </a:xfrm>
          <a:prstGeom prst="rect">
            <a:avLst/>
          </a:prstGeom>
          <a:noFill/>
          <a:ln w="9525">
            <a:noFill/>
          </a:ln>
        </p:spPr>
      </p:pic>
      <p:pic>
        <p:nvPicPr>
          <p:cNvPr id="25607" name="图片 42"/>
          <p:cNvPicPr>
            <a:picLocks noChangeAspect="1"/>
          </p:cNvPicPr>
          <p:nvPr>
            <p:custDataLst>
              <p:tags r:id="rId9"/>
            </p:custDataLst>
          </p:nvPr>
        </p:nvPicPr>
        <p:blipFill>
          <a:blip r:embed="rId10"/>
          <a:stretch>
            <a:fillRect/>
          </a:stretch>
        </p:blipFill>
        <p:spPr>
          <a:xfrm>
            <a:off x="8902700" y="2584450"/>
            <a:ext cx="1433513" cy="1927225"/>
          </a:xfrm>
          <a:prstGeom prst="rect">
            <a:avLst/>
          </a:prstGeom>
          <a:noFill/>
          <a:ln w="9525">
            <a:noFill/>
          </a:ln>
        </p:spPr>
      </p:pic>
      <p:pic>
        <p:nvPicPr>
          <p:cNvPr id="25608" name="图片 43"/>
          <p:cNvPicPr>
            <a:picLocks noChangeAspect="1"/>
          </p:cNvPicPr>
          <p:nvPr>
            <p:custDataLst>
              <p:tags r:id="rId11"/>
            </p:custDataLst>
          </p:nvPr>
        </p:nvPicPr>
        <p:blipFill>
          <a:blip r:embed="rId12"/>
          <a:stretch>
            <a:fillRect/>
          </a:stretch>
        </p:blipFill>
        <p:spPr>
          <a:xfrm>
            <a:off x="10433050" y="2576513"/>
            <a:ext cx="1431925" cy="1927225"/>
          </a:xfrm>
          <a:prstGeom prst="rect">
            <a:avLst/>
          </a:prstGeom>
          <a:noFill/>
          <a:ln w="9525">
            <a:noFill/>
          </a:ln>
        </p:spPr>
      </p:pic>
      <p:pic>
        <p:nvPicPr>
          <p:cNvPr id="25609" name="图片 44"/>
          <p:cNvPicPr>
            <a:picLocks noChangeAspect="1"/>
          </p:cNvPicPr>
          <p:nvPr>
            <p:custDataLst>
              <p:tags r:id="rId13"/>
            </p:custDataLst>
          </p:nvPr>
        </p:nvPicPr>
        <p:blipFill>
          <a:blip r:embed="rId14"/>
          <a:stretch>
            <a:fillRect/>
          </a:stretch>
        </p:blipFill>
        <p:spPr>
          <a:xfrm>
            <a:off x="7321550" y="4573588"/>
            <a:ext cx="1485900" cy="2152650"/>
          </a:xfrm>
          <a:prstGeom prst="rect">
            <a:avLst/>
          </a:prstGeom>
          <a:noFill/>
          <a:ln w="9525">
            <a:noFill/>
          </a:ln>
        </p:spPr>
      </p:pic>
      <p:pic>
        <p:nvPicPr>
          <p:cNvPr id="25610" name="图片 45"/>
          <p:cNvPicPr>
            <a:picLocks noChangeAspect="1"/>
          </p:cNvPicPr>
          <p:nvPr>
            <p:custDataLst>
              <p:tags r:id="rId15"/>
            </p:custDataLst>
          </p:nvPr>
        </p:nvPicPr>
        <p:blipFill>
          <a:blip r:embed="rId16"/>
          <a:stretch>
            <a:fillRect/>
          </a:stretch>
        </p:blipFill>
        <p:spPr>
          <a:xfrm>
            <a:off x="8902700" y="4573588"/>
            <a:ext cx="1433513" cy="2152650"/>
          </a:xfrm>
          <a:prstGeom prst="rect">
            <a:avLst/>
          </a:prstGeom>
          <a:noFill/>
          <a:ln w="9525">
            <a:noFill/>
          </a:ln>
        </p:spPr>
      </p:pic>
      <p:pic>
        <p:nvPicPr>
          <p:cNvPr id="25611" name="图片 46"/>
          <p:cNvPicPr>
            <a:picLocks noChangeAspect="1"/>
          </p:cNvPicPr>
          <p:nvPr>
            <p:custDataLst>
              <p:tags r:id="rId17"/>
            </p:custDataLst>
          </p:nvPr>
        </p:nvPicPr>
        <p:blipFill>
          <a:blip r:embed="rId18"/>
          <a:stretch>
            <a:fillRect/>
          </a:stretch>
        </p:blipFill>
        <p:spPr>
          <a:xfrm>
            <a:off x="10414000" y="4573588"/>
            <a:ext cx="1450975" cy="2152650"/>
          </a:xfrm>
          <a:prstGeom prst="rect">
            <a:avLst/>
          </a:prstGeom>
          <a:noFill/>
          <a:ln w="9525">
            <a:noFill/>
          </a:ln>
        </p:spPr>
      </p:pic>
      <p:sp>
        <p:nvSpPr>
          <p:cNvPr id="25612" name="TextBox 5"/>
          <p:cNvSpPr txBox="1"/>
          <p:nvPr/>
        </p:nvSpPr>
        <p:spPr>
          <a:xfrm>
            <a:off x="9921875" y="309563"/>
            <a:ext cx="1965960" cy="275590"/>
          </a:xfrm>
          <a:prstGeom prst="rect">
            <a:avLst/>
          </a:prstGeom>
          <a:noFill/>
          <a:ln w="9525">
            <a:noFill/>
          </a:ln>
        </p:spPr>
        <p:txBody>
          <a:bodyPr wrap="none" anchor="t" anchorCtr="0">
            <a:spAutoFit/>
          </a:bodyPr>
          <a:lstStyle/>
          <a:p>
            <a:r>
              <a:rPr lang="zh-CN" altLang="en-US" sz="1200" dirty="0">
                <a:latin typeface="微软雅黑" panose="020B0503020204020204" pitchFamily="34" charset="-122"/>
                <a:ea typeface="微软雅黑" panose="020B0503020204020204" pitchFamily="34" charset="-122"/>
              </a:rPr>
              <a:t>截至</a:t>
            </a:r>
            <a:r>
              <a:rPr lang="en-US" altLang="zh-CN" sz="1200" dirty="0">
                <a:latin typeface="微软雅黑" panose="020B0503020204020204" pitchFamily="34" charset="-122"/>
                <a:ea typeface="微软雅黑" panose="020B0503020204020204" pitchFamily="34" charset="-122"/>
              </a:rPr>
              <a:t>2022年11月21日</a:t>
            </a:r>
            <a:r>
              <a:rPr lang="zh-CN" altLang="en-US" sz="1200" dirty="0">
                <a:latin typeface="微软雅黑" panose="020B0503020204020204" pitchFamily="34" charset="-122"/>
                <a:ea typeface="微软雅黑" panose="020B0503020204020204" pitchFamily="34" charset="-122"/>
              </a:rPr>
              <a:t>数据</a:t>
            </a:r>
            <a:endParaRPr lang="zh-CN" altLang="en-US" sz="1200" dirty="0">
              <a:latin typeface="微软雅黑" panose="020B0503020204020204" pitchFamily="34" charset="-122"/>
              <a:ea typeface="微软雅黑" panose="020B0503020204020204" pitchFamily="34" charset="-122"/>
            </a:endParaRPr>
          </a:p>
        </p:txBody>
      </p:sp>
      <p:pic>
        <p:nvPicPr>
          <p:cNvPr id="25613" name="图片 1"/>
          <p:cNvPicPr>
            <a:picLocks noChangeAspect="1"/>
          </p:cNvPicPr>
          <p:nvPr>
            <p:custDataLst>
              <p:tags r:id="rId19"/>
            </p:custDataLst>
          </p:nvPr>
        </p:nvPicPr>
        <p:blipFill>
          <a:blip r:embed="rId20"/>
          <a:stretch>
            <a:fillRect/>
          </a:stretch>
        </p:blipFill>
        <p:spPr>
          <a:xfrm>
            <a:off x="384175" y="4432300"/>
            <a:ext cx="1681163" cy="2149475"/>
          </a:xfrm>
          <a:prstGeom prst="rect">
            <a:avLst/>
          </a:prstGeom>
          <a:noFill/>
          <a:ln w="9525">
            <a:noFill/>
          </a:ln>
        </p:spPr>
      </p:pic>
      <p:pic>
        <p:nvPicPr>
          <p:cNvPr id="25614" name="图片 1"/>
          <p:cNvPicPr>
            <a:picLocks noChangeAspect="1"/>
          </p:cNvPicPr>
          <p:nvPr>
            <p:custDataLst>
              <p:tags r:id="rId21"/>
            </p:custDataLst>
          </p:nvPr>
        </p:nvPicPr>
        <p:blipFill>
          <a:blip r:embed="rId22"/>
          <a:stretch>
            <a:fillRect/>
          </a:stretch>
        </p:blipFill>
        <p:spPr>
          <a:xfrm>
            <a:off x="3914775" y="914400"/>
            <a:ext cx="3362325" cy="2854325"/>
          </a:xfrm>
          <a:prstGeom prst="rect">
            <a:avLst/>
          </a:prstGeom>
          <a:noFill/>
          <a:ln w="9525">
            <a:noFill/>
          </a:ln>
        </p:spPr>
      </p:pic>
      <p:pic>
        <p:nvPicPr>
          <p:cNvPr id="25615" name="图片 2"/>
          <p:cNvPicPr>
            <a:picLocks noChangeAspect="1"/>
          </p:cNvPicPr>
          <p:nvPr>
            <p:custDataLst>
              <p:tags r:id="rId23"/>
            </p:custDataLst>
          </p:nvPr>
        </p:nvPicPr>
        <p:blipFill>
          <a:blip r:embed="rId24"/>
          <a:stretch>
            <a:fillRect/>
          </a:stretch>
        </p:blipFill>
        <p:spPr>
          <a:xfrm>
            <a:off x="3925888" y="3890963"/>
            <a:ext cx="3240087" cy="2757487"/>
          </a:xfrm>
          <a:prstGeom prst="rect">
            <a:avLst/>
          </a:prstGeom>
          <a:noFill/>
          <a:ln w="9525">
            <a:noFill/>
          </a:ln>
        </p:spPr>
      </p:pic>
      <p:pic>
        <p:nvPicPr>
          <p:cNvPr id="25616" name="图片 3"/>
          <p:cNvPicPr>
            <a:picLocks noChangeAspect="1"/>
          </p:cNvPicPr>
          <p:nvPr>
            <p:custDataLst>
              <p:tags r:id="rId25"/>
            </p:custDataLst>
          </p:nvPr>
        </p:nvPicPr>
        <p:blipFill>
          <a:blip r:embed="rId26"/>
          <a:stretch>
            <a:fillRect/>
          </a:stretch>
        </p:blipFill>
        <p:spPr>
          <a:xfrm>
            <a:off x="2016125" y="4432300"/>
            <a:ext cx="1997075" cy="2149475"/>
          </a:xfrm>
          <a:prstGeom prst="rect">
            <a:avLst/>
          </a:prstGeom>
          <a:noFill/>
          <a:ln w="9525">
            <a:noFill/>
          </a:ln>
        </p:spPr>
      </p:pic>
    </p:spTree>
  </p:cSld>
  <p:clrMapOvr>
    <a:masterClrMapping/>
  </p:clrMapOvr>
  <p:transition spd="slow" advClick="0" advTm="8000">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文本框 3"/>
          <p:cNvSpPr txBox="1"/>
          <p:nvPr/>
        </p:nvSpPr>
        <p:spPr>
          <a:xfrm>
            <a:off x="1017588" y="95250"/>
            <a:ext cx="4805680" cy="491490"/>
          </a:xfrm>
          <a:prstGeom prst="rect">
            <a:avLst/>
          </a:prstGeom>
          <a:noFill/>
          <a:ln w="9525">
            <a:noFill/>
          </a:ln>
        </p:spPr>
        <p:txBody>
          <a:bodyPr wrap="none" anchor="t" anchorCtr="0">
            <a:spAutoFit/>
          </a:bodyPr>
          <a:lstStyle/>
          <a:p>
            <a:r>
              <a:rPr lang="zh-CN" altLang="en-US" sz="2600" b="1" dirty="0">
                <a:solidFill>
                  <a:srgbClr val="262626"/>
                </a:solidFill>
                <a:latin typeface="微软雅黑" panose="020B0503020204020204" pitchFamily="34" charset="-122"/>
                <a:ea typeface="微软雅黑" panose="020B0503020204020204" pitchFamily="34" charset="-122"/>
                <a:sym typeface="Lato Light" charset="0"/>
              </a:rPr>
              <a:t>价值在线多年来所获资质与荣誉</a:t>
            </a:r>
            <a:endParaRPr lang="zh-CN" altLang="en-US" sz="2600" b="1" dirty="0">
              <a:solidFill>
                <a:srgbClr val="262626"/>
              </a:solidFill>
              <a:latin typeface="微软雅黑" panose="020B0503020204020204" pitchFamily="34" charset="-122"/>
              <a:ea typeface="微软雅黑" panose="020B0503020204020204" pitchFamily="34" charset="-122"/>
              <a:sym typeface="Lato Light" charset="0"/>
            </a:endParaRPr>
          </a:p>
        </p:txBody>
      </p:sp>
      <p:sp>
        <p:nvSpPr>
          <p:cNvPr id="121858" name="矩形 1"/>
          <p:cNvSpPr/>
          <p:nvPr/>
        </p:nvSpPr>
        <p:spPr>
          <a:xfrm>
            <a:off x="2941638" y="5913438"/>
            <a:ext cx="2733675" cy="461962"/>
          </a:xfrm>
          <a:prstGeom prst="rect">
            <a:avLst/>
          </a:prstGeom>
          <a:noFill/>
          <a:ln w="9525">
            <a:noFill/>
          </a:ln>
        </p:spPr>
        <p:txBody>
          <a:bodyPr anchor="t" anchorCtr="0">
            <a:spAutoFit/>
          </a:bodyPr>
          <a:lstStyle/>
          <a:p>
            <a:pPr algn="ctr"/>
            <a:r>
              <a:rPr lang="zh-CN" altLang="zh-CN" sz="1200" b="1" dirty="0">
                <a:latin typeface="微软雅黑" panose="020B0503020204020204" pitchFamily="34" charset="-122"/>
                <a:ea typeface="微软雅黑" panose="020B0503020204020204" pitchFamily="34" charset="-122"/>
              </a:rPr>
              <a:t>“价值在线易董合规管理平台软件”荣获</a:t>
            </a:r>
            <a:r>
              <a:rPr lang="en-US" altLang="zh-CN" sz="1200" b="1" dirty="0">
                <a:latin typeface="微软雅黑" panose="020B0503020204020204" pitchFamily="34" charset="-122"/>
                <a:ea typeface="微软雅黑" panose="020B0503020204020204" pitchFamily="34" charset="-122"/>
              </a:rPr>
              <a:t>2019</a:t>
            </a:r>
            <a:r>
              <a:rPr lang="zh-CN" altLang="zh-CN" sz="1200" b="1" dirty="0">
                <a:latin typeface="微软雅黑" panose="020B0503020204020204" pitchFamily="34" charset="-122"/>
                <a:ea typeface="微软雅黑" panose="020B0503020204020204" pitchFamily="34" charset="-122"/>
              </a:rPr>
              <a:t>年度软件行业创新产品奖</a:t>
            </a:r>
            <a:endParaRPr lang="zh-CN" altLang="en-US" sz="1200" b="1" dirty="0">
              <a:latin typeface="微软雅黑" panose="020B0503020204020204" pitchFamily="34" charset="-122"/>
              <a:ea typeface="微软雅黑" panose="020B0503020204020204" pitchFamily="34" charset="-122"/>
            </a:endParaRPr>
          </a:p>
        </p:txBody>
      </p:sp>
      <p:pic>
        <p:nvPicPr>
          <p:cNvPr id="121859" name="图片 4"/>
          <p:cNvPicPr/>
          <p:nvPr/>
        </p:nvPicPr>
        <p:blipFill>
          <a:blip r:embed="rId1"/>
          <a:stretch>
            <a:fillRect/>
          </a:stretch>
        </p:blipFill>
        <p:spPr>
          <a:xfrm>
            <a:off x="3100388" y="4056063"/>
            <a:ext cx="2536825" cy="1590675"/>
          </a:xfrm>
          <a:prstGeom prst="rect">
            <a:avLst/>
          </a:prstGeom>
          <a:noFill/>
          <a:ln w="9525">
            <a:noFill/>
          </a:ln>
        </p:spPr>
      </p:pic>
      <p:sp>
        <p:nvSpPr>
          <p:cNvPr id="121860" name="矩形 5"/>
          <p:cNvSpPr/>
          <p:nvPr/>
        </p:nvSpPr>
        <p:spPr>
          <a:xfrm>
            <a:off x="113348" y="5920423"/>
            <a:ext cx="2687637" cy="275590"/>
          </a:xfrm>
          <a:prstGeom prst="rect">
            <a:avLst/>
          </a:prstGeom>
          <a:noFill/>
          <a:ln w="9525">
            <a:noFill/>
          </a:ln>
        </p:spPr>
        <p:txBody>
          <a:bodyPr anchor="t" anchorCtr="0">
            <a:spAutoFit/>
          </a:bodyPr>
          <a:lstStyle/>
          <a:p>
            <a:pPr algn="ctr"/>
            <a:r>
              <a:rPr lang="zh-CN" altLang="zh-CN" sz="1200" b="1" dirty="0">
                <a:latin typeface="微软雅黑" panose="020B0503020204020204" pitchFamily="34" charset="-122"/>
                <a:ea typeface="微软雅黑" panose="020B0503020204020204" pitchFamily="34" charset="-122"/>
              </a:rPr>
              <a:t>荣获软件行业企业信用评价</a:t>
            </a:r>
            <a:r>
              <a:rPr lang="en-US" altLang="zh-CN" sz="1200" b="1" dirty="0">
                <a:latin typeface="微软雅黑" panose="020B0503020204020204" pitchFamily="34" charset="-122"/>
                <a:ea typeface="微软雅黑" panose="020B0503020204020204" pitchFamily="34" charset="-122"/>
              </a:rPr>
              <a:t>AAA</a:t>
            </a:r>
            <a:r>
              <a:rPr lang="zh-CN" altLang="en-US" sz="1200" b="1" dirty="0">
                <a:latin typeface="微软雅黑" panose="020B0503020204020204" pitchFamily="34" charset="-122"/>
                <a:ea typeface="微软雅黑" panose="020B0503020204020204" pitchFamily="34" charset="-122"/>
              </a:rPr>
              <a:t>企业</a:t>
            </a:r>
            <a:endParaRPr lang="zh-CN" altLang="en-US" sz="1200" b="1" dirty="0">
              <a:latin typeface="微软雅黑" panose="020B0503020204020204" pitchFamily="34" charset="-122"/>
              <a:ea typeface="微软雅黑" panose="020B0503020204020204" pitchFamily="34" charset="-122"/>
            </a:endParaRPr>
          </a:p>
        </p:txBody>
      </p:sp>
      <p:pic>
        <p:nvPicPr>
          <p:cNvPr id="121861" name="图片 6" descr="IMG_3802"/>
          <p:cNvPicPr/>
          <p:nvPr/>
        </p:nvPicPr>
        <p:blipFill>
          <a:blip r:embed="rId2"/>
          <a:stretch>
            <a:fillRect/>
          </a:stretch>
        </p:blipFill>
        <p:spPr>
          <a:xfrm>
            <a:off x="242888" y="4056063"/>
            <a:ext cx="2536825" cy="1590675"/>
          </a:xfrm>
          <a:prstGeom prst="rect">
            <a:avLst/>
          </a:prstGeom>
          <a:noFill/>
          <a:ln w="9525">
            <a:noFill/>
          </a:ln>
        </p:spPr>
      </p:pic>
      <p:sp>
        <p:nvSpPr>
          <p:cNvPr id="121862" name="矩形 8"/>
          <p:cNvSpPr/>
          <p:nvPr/>
        </p:nvSpPr>
        <p:spPr>
          <a:xfrm>
            <a:off x="9020175" y="3043555"/>
            <a:ext cx="1698625" cy="275590"/>
          </a:xfrm>
          <a:prstGeom prst="rect">
            <a:avLst/>
          </a:prstGeom>
          <a:noFill/>
          <a:ln w="9525">
            <a:noFill/>
          </a:ln>
        </p:spPr>
        <p:txBody>
          <a:bodyPr wrap="square" anchor="t" anchorCtr="0">
            <a:spAutoFit/>
          </a:bodyPr>
          <a:lstStyle/>
          <a:p>
            <a:r>
              <a:rPr lang="zh-CN" altLang="zh-CN" sz="1200" b="1" dirty="0">
                <a:latin typeface="微软雅黑" panose="020B0503020204020204" pitchFamily="34" charset="-122"/>
                <a:ea typeface="微软雅黑" panose="020B0503020204020204" pitchFamily="34" charset="-122"/>
              </a:rPr>
              <a:t>荣获</a:t>
            </a:r>
            <a:r>
              <a:rPr lang="en-US" altLang="zh-CN" sz="1200" b="1" dirty="0">
                <a:latin typeface="微软雅黑" panose="020B0503020204020204" pitchFamily="34" charset="-122"/>
                <a:ea typeface="微软雅黑" panose="020B0503020204020204" pitchFamily="34" charset="-122"/>
              </a:rPr>
              <a:t>CMMI5</a:t>
            </a:r>
            <a:r>
              <a:rPr lang="zh-CN" altLang="zh-CN" sz="1200" b="1" dirty="0">
                <a:latin typeface="微软雅黑" panose="020B0503020204020204" pitchFamily="34" charset="-122"/>
                <a:ea typeface="微软雅黑" panose="020B0503020204020204" pitchFamily="34" charset="-122"/>
              </a:rPr>
              <a:t>级认证</a:t>
            </a:r>
            <a:endParaRPr lang="zh-CN" altLang="en-US" sz="1200" b="1" dirty="0">
              <a:latin typeface="微软雅黑" panose="020B0503020204020204" pitchFamily="34" charset="-122"/>
              <a:ea typeface="微软雅黑" panose="020B0503020204020204" pitchFamily="34" charset="-122"/>
            </a:endParaRPr>
          </a:p>
        </p:txBody>
      </p:sp>
      <p:pic>
        <p:nvPicPr>
          <p:cNvPr id="121863" name="图片 9" descr="IMG_3871"/>
          <p:cNvPicPr/>
          <p:nvPr/>
        </p:nvPicPr>
        <p:blipFill>
          <a:blip r:embed="rId3"/>
          <a:stretch>
            <a:fillRect/>
          </a:stretch>
        </p:blipFill>
        <p:spPr>
          <a:xfrm>
            <a:off x="3044825" y="1192213"/>
            <a:ext cx="2536825" cy="1589087"/>
          </a:xfrm>
          <a:prstGeom prst="rect">
            <a:avLst/>
          </a:prstGeom>
          <a:noFill/>
          <a:ln w="9525">
            <a:noFill/>
          </a:ln>
        </p:spPr>
      </p:pic>
      <p:sp>
        <p:nvSpPr>
          <p:cNvPr id="121864" name="矩形 10"/>
          <p:cNvSpPr/>
          <p:nvPr/>
        </p:nvSpPr>
        <p:spPr>
          <a:xfrm>
            <a:off x="3044825" y="2951163"/>
            <a:ext cx="2536825" cy="460375"/>
          </a:xfrm>
          <a:prstGeom prst="rect">
            <a:avLst/>
          </a:prstGeom>
          <a:noFill/>
          <a:ln w="9525">
            <a:noFill/>
          </a:ln>
        </p:spPr>
        <p:txBody>
          <a:bodyPr anchor="t" anchorCtr="0">
            <a:spAutoFit/>
          </a:bodyPr>
          <a:lstStyle/>
          <a:p>
            <a:pPr algn="ctr"/>
            <a:r>
              <a:rPr lang="zh-CN" altLang="zh-CN" sz="1200" b="1" dirty="0">
                <a:latin typeface="微软雅黑" panose="020B0503020204020204" pitchFamily="34" charset="-122"/>
                <a:ea typeface="微软雅黑" panose="020B0503020204020204" pitchFamily="34" charset="-122"/>
              </a:rPr>
              <a:t>荣获</a:t>
            </a:r>
            <a:r>
              <a:rPr lang="en-US" altLang="zh-CN" sz="1200" b="1" dirty="0">
                <a:latin typeface="微软雅黑" panose="020B0503020204020204" pitchFamily="34" charset="-122"/>
                <a:ea typeface="微软雅黑" panose="020B0503020204020204" pitchFamily="34" charset="-122"/>
              </a:rPr>
              <a:t>2018</a:t>
            </a:r>
            <a:r>
              <a:rPr lang="zh-CN" altLang="zh-CN" sz="1200" b="1" dirty="0">
                <a:latin typeface="微软雅黑" panose="020B0503020204020204" pitchFamily="34" charset="-122"/>
                <a:ea typeface="微软雅黑" panose="020B0503020204020204" pitchFamily="34" charset="-122"/>
              </a:rPr>
              <a:t>年香蜜湖金融科技创新奖新锐企业奖</a:t>
            </a:r>
            <a:endParaRPr lang="zh-CN" altLang="en-US" sz="1200" b="1" dirty="0">
              <a:latin typeface="微软雅黑" panose="020B0503020204020204" pitchFamily="34" charset="-122"/>
              <a:ea typeface="微软雅黑" panose="020B0503020204020204" pitchFamily="34" charset="-122"/>
            </a:endParaRPr>
          </a:p>
        </p:txBody>
      </p:sp>
      <p:pic>
        <p:nvPicPr>
          <p:cNvPr id="121865" name="图片 11"/>
          <p:cNvPicPr/>
          <p:nvPr/>
        </p:nvPicPr>
        <p:blipFill>
          <a:blip r:embed="rId4"/>
          <a:stretch>
            <a:fillRect/>
          </a:stretch>
        </p:blipFill>
        <p:spPr>
          <a:xfrm>
            <a:off x="188913" y="1192213"/>
            <a:ext cx="2536825" cy="1589087"/>
          </a:xfrm>
          <a:prstGeom prst="rect">
            <a:avLst/>
          </a:prstGeom>
          <a:noFill/>
          <a:ln w="9525">
            <a:noFill/>
          </a:ln>
        </p:spPr>
      </p:pic>
      <p:sp>
        <p:nvSpPr>
          <p:cNvPr id="121866" name="矩形 12"/>
          <p:cNvSpPr/>
          <p:nvPr/>
        </p:nvSpPr>
        <p:spPr>
          <a:xfrm>
            <a:off x="230188" y="2951163"/>
            <a:ext cx="2343150" cy="646112"/>
          </a:xfrm>
          <a:prstGeom prst="rect">
            <a:avLst/>
          </a:prstGeom>
          <a:noFill/>
          <a:ln w="9525">
            <a:noFill/>
          </a:ln>
        </p:spPr>
        <p:txBody>
          <a:bodyPr anchor="t" anchorCtr="0">
            <a:spAutoFit/>
          </a:bodyPr>
          <a:lstStyle/>
          <a:p>
            <a:pPr algn="ctr"/>
            <a:r>
              <a:rPr lang="zh-CN" altLang="zh-CN" sz="1200" b="1" dirty="0">
                <a:latin typeface="微软雅黑" panose="020B0503020204020204" pitchFamily="34" charset="-122"/>
                <a:ea typeface="微软雅黑" panose="020B0503020204020204" pitchFamily="34" charset="-122"/>
              </a:rPr>
              <a:t>“易董</a:t>
            </a:r>
            <a:r>
              <a:rPr lang="zh-CN" altLang="en-US" sz="1200" b="1" dirty="0">
                <a:latin typeface="微软雅黑" panose="020B0503020204020204" pitchFamily="34" charset="-122"/>
                <a:ea typeface="微软雅黑" panose="020B0503020204020204" pitchFamily="34" charset="-122"/>
              </a:rPr>
              <a:t>”</a:t>
            </a:r>
            <a:r>
              <a:rPr lang="zh-CN" altLang="zh-CN" sz="1200" b="1" dirty="0">
                <a:latin typeface="微软雅黑" panose="020B0503020204020204" pitchFamily="34" charset="-122"/>
                <a:ea typeface="微软雅黑" panose="020B0503020204020204" pitchFamily="34" charset="-122"/>
              </a:rPr>
              <a:t>——上市公司智能合规共创平台”荣获深圳金融支持实体经济奖</a:t>
            </a:r>
            <a:endParaRPr lang="zh-CN" altLang="en-US" sz="1200" b="1" dirty="0">
              <a:latin typeface="微软雅黑" panose="020B0503020204020204" pitchFamily="34" charset="-122"/>
              <a:ea typeface="微软雅黑" panose="020B0503020204020204" pitchFamily="34" charset="-122"/>
            </a:endParaRPr>
          </a:p>
        </p:txBody>
      </p:sp>
      <p:pic>
        <p:nvPicPr>
          <p:cNvPr id="121867" name="图片 13" descr="4、合规信息化行业中国民族品牌称号"/>
          <p:cNvPicPr/>
          <p:nvPr/>
        </p:nvPicPr>
        <p:blipFill>
          <a:blip r:embed="rId5"/>
          <a:stretch>
            <a:fillRect/>
          </a:stretch>
        </p:blipFill>
        <p:spPr>
          <a:xfrm>
            <a:off x="5905500" y="1192213"/>
            <a:ext cx="2538413" cy="1589087"/>
          </a:xfrm>
          <a:prstGeom prst="rect">
            <a:avLst/>
          </a:prstGeom>
          <a:noFill/>
          <a:ln w="9525">
            <a:noFill/>
          </a:ln>
        </p:spPr>
      </p:pic>
      <p:sp>
        <p:nvSpPr>
          <p:cNvPr id="121868" name="矩形 14"/>
          <p:cNvSpPr/>
          <p:nvPr/>
        </p:nvSpPr>
        <p:spPr>
          <a:xfrm>
            <a:off x="6067425" y="2951163"/>
            <a:ext cx="2160588" cy="460375"/>
          </a:xfrm>
          <a:prstGeom prst="rect">
            <a:avLst/>
          </a:prstGeom>
          <a:noFill/>
          <a:ln w="9525">
            <a:noFill/>
          </a:ln>
        </p:spPr>
        <p:txBody>
          <a:bodyPr anchor="t" anchorCtr="0">
            <a:spAutoFit/>
          </a:bodyPr>
          <a:lstStyle/>
          <a:p>
            <a:pPr algn="ctr"/>
            <a:r>
              <a:rPr lang="zh-CN" altLang="zh-CN" sz="1200" b="1" dirty="0">
                <a:latin typeface="微软雅黑" panose="020B0503020204020204" pitchFamily="34" charset="-122"/>
                <a:ea typeface="微软雅黑" panose="020B0503020204020204" pitchFamily="34" charset="-122"/>
              </a:rPr>
              <a:t>荣膺合规信息化行业中国民族品牌称号</a:t>
            </a:r>
            <a:endParaRPr lang="zh-CN" altLang="en-US" sz="1200" dirty="0">
              <a:latin typeface="微软雅黑" panose="020B0503020204020204" pitchFamily="34" charset="-122"/>
              <a:ea typeface="微软雅黑" panose="020B0503020204020204" pitchFamily="34" charset="-122"/>
            </a:endParaRPr>
          </a:p>
        </p:txBody>
      </p:sp>
      <p:pic>
        <p:nvPicPr>
          <p:cNvPr id="121869" name="图片 15" descr="5、《态度》栏目合规信息化合作伙伴"/>
          <p:cNvPicPr/>
          <p:nvPr/>
        </p:nvPicPr>
        <p:blipFill>
          <a:blip r:embed="rId6"/>
          <a:stretch>
            <a:fillRect/>
          </a:stretch>
        </p:blipFill>
        <p:spPr>
          <a:xfrm>
            <a:off x="5927725" y="4056063"/>
            <a:ext cx="2543175" cy="1590675"/>
          </a:xfrm>
          <a:prstGeom prst="rect">
            <a:avLst/>
          </a:prstGeom>
          <a:noFill/>
          <a:ln w="9525">
            <a:noFill/>
          </a:ln>
        </p:spPr>
      </p:pic>
      <p:sp>
        <p:nvSpPr>
          <p:cNvPr id="121870" name="矩形 16"/>
          <p:cNvSpPr/>
          <p:nvPr/>
        </p:nvSpPr>
        <p:spPr>
          <a:xfrm>
            <a:off x="6002338" y="5913438"/>
            <a:ext cx="2344737" cy="460375"/>
          </a:xfrm>
          <a:prstGeom prst="rect">
            <a:avLst/>
          </a:prstGeom>
          <a:noFill/>
          <a:ln w="9525">
            <a:noFill/>
          </a:ln>
        </p:spPr>
        <p:txBody>
          <a:bodyPr anchor="t" anchorCtr="0">
            <a:spAutoFit/>
          </a:bodyPr>
          <a:lstStyle/>
          <a:p>
            <a:pPr algn="ctr"/>
            <a:r>
              <a:rPr lang="zh-CN" altLang="zh-CN" sz="1200" b="1" dirty="0">
                <a:latin typeface="微软雅黑" panose="020B0503020204020204" pitchFamily="34" charset="-122"/>
                <a:ea typeface="微软雅黑" panose="020B0503020204020204" pitchFamily="34" charset="-122"/>
              </a:rPr>
              <a:t>当选为央视七套《态度》栏目合规信息化行业合作伙伴</a:t>
            </a:r>
            <a:endParaRPr lang="zh-CN" altLang="en-US" sz="1200" dirty="0">
              <a:latin typeface="微软雅黑" panose="020B0503020204020204" pitchFamily="34" charset="-122"/>
              <a:ea typeface="微软雅黑" panose="020B0503020204020204" pitchFamily="34" charset="-122"/>
            </a:endParaRPr>
          </a:p>
        </p:txBody>
      </p:sp>
      <p:pic>
        <p:nvPicPr>
          <p:cNvPr id="121871" name="图片 2" descr="D:\A1.投标杂七杂八\1.资质证书\2022年国家鼓励的软件企业证书\39.深圳价值在线CMMI5证书扫描件\39.深圳价值在线CMMI5证书扫描件_00.jpg39.深圳价值在线CMMI5证书扫描件_00"/>
          <p:cNvPicPr>
            <a:picLocks noChangeAspect="1"/>
          </p:cNvPicPr>
          <p:nvPr/>
        </p:nvPicPr>
        <p:blipFill>
          <a:blip r:embed="rId7"/>
          <a:srcRect/>
          <a:stretch>
            <a:fillRect/>
          </a:stretch>
        </p:blipFill>
        <p:spPr>
          <a:xfrm>
            <a:off x="8769350" y="1193165"/>
            <a:ext cx="2440940" cy="1588135"/>
          </a:xfrm>
          <a:prstGeom prst="rect">
            <a:avLst/>
          </a:prstGeom>
          <a:noFill/>
          <a:ln w="9525">
            <a:noFill/>
          </a:ln>
        </p:spPr>
      </p:pic>
      <p:pic>
        <p:nvPicPr>
          <p:cNvPr id="121872" name="图片 1"/>
          <p:cNvPicPr>
            <a:picLocks noChangeAspect="1"/>
          </p:cNvPicPr>
          <p:nvPr/>
        </p:nvPicPr>
        <p:blipFill>
          <a:blip r:embed="rId8"/>
          <a:stretch>
            <a:fillRect/>
          </a:stretch>
        </p:blipFill>
        <p:spPr>
          <a:xfrm>
            <a:off x="8769350" y="4014788"/>
            <a:ext cx="2439988" cy="1631950"/>
          </a:xfrm>
          <a:prstGeom prst="rect">
            <a:avLst/>
          </a:prstGeom>
          <a:noFill/>
          <a:ln w="9525">
            <a:noFill/>
          </a:ln>
        </p:spPr>
      </p:pic>
      <p:sp>
        <p:nvSpPr>
          <p:cNvPr id="121873" name="文本框 2"/>
          <p:cNvSpPr txBox="1"/>
          <p:nvPr/>
        </p:nvSpPr>
        <p:spPr>
          <a:xfrm>
            <a:off x="8647113" y="5913438"/>
            <a:ext cx="3074987" cy="460375"/>
          </a:xfrm>
          <a:prstGeom prst="rect">
            <a:avLst/>
          </a:prstGeom>
          <a:noFill/>
          <a:ln w="9525">
            <a:noFill/>
          </a:ln>
        </p:spPr>
        <p:txBody>
          <a:bodyPr anchor="t" anchorCtr="0">
            <a:spAutoFit/>
          </a:bodyPr>
          <a:lstStyle/>
          <a:p>
            <a:pPr algn="ctr"/>
            <a:r>
              <a:rPr lang="zh-CN" altLang="zh-CN" sz="1200" b="1" dirty="0">
                <a:latin typeface="微软雅黑" panose="020B0503020204020204" pitchFamily="34" charset="-122"/>
                <a:ea typeface="微软雅黑" panose="020B0503020204020204" pitchFamily="34" charset="-122"/>
              </a:rPr>
              <a:t>“易董</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a:t>
            </a:r>
            <a:r>
              <a:rPr lang="zh-CN" altLang="zh-CN" sz="1200" b="1" dirty="0">
                <a:latin typeface="微软雅黑" panose="020B0503020204020204" pitchFamily="34" charset="-122"/>
                <a:ea typeface="微软雅黑" panose="020B0503020204020204" pitchFamily="34" charset="-122"/>
              </a:rPr>
              <a:t>—资本市场金融科技赋能共创平台”荣获深圳市金融科技专项奖二等奖</a:t>
            </a:r>
            <a:endParaRPr lang="zh-CN" altLang="zh-CN" sz="1200" b="1" dirty="0">
              <a:latin typeface="微软雅黑" panose="020B0503020204020204" pitchFamily="34" charset="-122"/>
              <a:ea typeface="微软雅黑" panose="020B0503020204020204" pitchFamily="34" charset="-122"/>
            </a:endParaRPr>
          </a:p>
        </p:txBody>
      </p:sp>
    </p:spTree>
  </p:cSld>
  <p:clrMapOvr>
    <a:masterClrMapping/>
  </p:clrMapOvr>
  <p:transition spd="slow" advClick="0" advTm="8000">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文本框 3"/>
          <p:cNvSpPr txBox="1"/>
          <p:nvPr/>
        </p:nvSpPr>
        <p:spPr>
          <a:xfrm>
            <a:off x="1017588" y="121285"/>
            <a:ext cx="4805680" cy="491490"/>
          </a:xfrm>
          <a:prstGeom prst="rect">
            <a:avLst/>
          </a:prstGeom>
          <a:noFill/>
          <a:ln w="9525">
            <a:noFill/>
          </a:ln>
        </p:spPr>
        <p:txBody>
          <a:bodyPr wrap="none" anchor="t" anchorCtr="0">
            <a:spAutoFit/>
          </a:bodyPr>
          <a:lstStyle/>
          <a:p>
            <a:r>
              <a:rPr lang="zh-CN" altLang="en-US" sz="2600" b="1" dirty="0">
                <a:solidFill>
                  <a:srgbClr val="262626"/>
                </a:solidFill>
                <a:latin typeface="微软雅黑" panose="020B0503020204020204" pitchFamily="34" charset="-122"/>
                <a:ea typeface="微软雅黑" panose="020B0503020204020204" pitchFamily="34" charset="-122"/>
                <a:sym typeface="Lato Light" charset="0"/>
              </a:rPr>
              <a:t>价值在线多年来所获资质与荣誉</a:t>
            </a:r>
            <a:endParaRPr lang="zh-CN" altLang="en-US" sz="2600" b="1" dirty="0">
              <a:solidFill>
                <a:srgbClr val="262626"/>
              </a:solidFill>
              <a:latin typeface="微软雅黑" panose="020B0503020204020204" pitchFamily="34" charset="-122"/>
              <a:ea typeface="微软雅黑" panose="020B0503020204020204" pitchFamily="34" charset="-122"/>
              <a:sym typeface="Lato Light" charset="0"/>
            </a:endParaRPr>
          </a:p>
        </p:txBody>
      </p:sp>
      <p:sp>
        <p:nvSpPr>
          <p:cNvPr id="121866" name="矩形 12"/>
          <p:cNvSpPr/>
          <p:nvPr/>
        </p:nvSpPr>
        <p:spPr>
          <a:xfrm>
            <a:off x="421958" y="3315653"/>
            <a:ext cx="2343150" cy="275590"/>
          </a:xfrm>
          <a:prstGeom prst="rect">
            <a:avLst/>
          </a:prstGeom>
          <a:noFill/>
          <a:ln w="9525">
            <a:noFill/>
          </a:ln>
        </p:spPr>
        <p:txBody>
          <a:bodyPr anchor="t" anchorCtr="0">
            <a:spAutoFit/>
          </a:bodyPr>
          <a:lstStyle/>
          <a:p>
            <a:pPr algn="ctr"/>
            <a:r>
              <a:rPr lang="zh-CN" altLang="zh-CN" sz="1200" b="1" dirty="0">
                <a:latin typeface="微软雅黑" panose="020B0503020204020204" pitchFamily="34" charset="-122"/>
                <a:ea typeface="微软雅黑" panose="020B0503020204020204" pitchFamily="34" charset="-122"/>
              </a:rPr>
              <a:t>荣获可信云资质认证</a:t>
            </a:r>
            <a:endParaRPr lang="zh-CN" altLang="zh-CN" sz="12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1"/>
            </p:custDataLst>
          </p:nvPr>
        </p:nvPicPr>
        <p:blipFill>
          <a:blip r:embed="rId2"/>
          <a:stretch>
            <a:fillRect/>
          </a:stretch>
        </p:blipFill>
        <p:spPr>
          <a:xfrm>
            <a:off x="635635" y="803275"/>
            <a:ext cx="2120265" cy="2463800"/>
          </a:xfrm>
          <a:prstGeom prst="rect">
            <a:avLst/>
          </a:prstGeom>
        </p:spPr>
      </p:pic>
      <p:sp>
        <p:nvSpPr>
          <p:cNvPr id="4" name="矩形 12"/>
          <p:cNvSpPr/>
          <p:nvPr/>
        </p:nvSpPr>
        <p:spPr>
          <a:xfrm>
            <a:off x="3239770" y="3315970"/>
            <a:ext cx="2808605" cy="275590"/>
          </a:xfrm>
          <a:prstGeom prst="rect">
            <a:avLst/>
          </a:prstGeom>
          <a:noFill/>
          <a:ln w="9525">
            <a:noFill/>
          </a:ln>
        </p:spPr>
        <p:txBody>
          <a:bodyPr wrap="square" anchor="t" anchorCtr="0">
            <a:spAutoFit/>
          </a:bodyPr>
          <a:lstStyle/>
          <a:p>
            <a:pPr algn="ctr"/>
            <a:r>
              <a:rPr lang="zh-CN" altLang="zh-CN" sz="1200" b="1" dirty="0">
                <a:latin typeface="微软雅黑" panose="020B0503020204020204" pitchFamily="34" charset="-122"/>
                <a:ea typeface="微软雅黑" panose="020B0503020204020204" pitchFamily="34" charset="-122"/>
              </a:rPr>
              <a:t>荣获中证数据战略合作单位</a:t>
            </a:r>
            <a:endParaRPr lang="zh-CN" altLang="zh-CN" sz="1200" b="1" dirty="0">
              <a:latin typeface="微软雅黑" panose="020B0503020204020204" pitchFamily="34" charset="-122"/>
              <a:ea typeface="微软雅黑" panose="020B0503020204020204" pitchFamily="34" charset="-122"/>
            </a:endParaRPr>
          </a:p>
        </p:txBody>
      </p:sp>
      <p:pic>
        <p:nvPicPr>
          <p:cNvPr id="123908" name="图片 2"/>
          <p:cNvPicPr>
            <a:picLocks noChangeAspect="1"/>
          </p:cNvPicPr>
          <p:nvPr>
            <p:custDataLst>
              <p:tags r:id="rId3"/>
            </p:custDataLst>
          </p:nvPr>
        </p:nvPicPr>
        <p:blipFill>
          <a:blip r:embed="rId4"/>
          <a:stretch>
            <a:fillRect/>
          </a:stretch>
        </p:blipFill>
        <p:spPr>
          <a:xfrm>
            <a:off x="6395085" y="3605530"/>
            <a:ext cx="2215515" cy="2871470"/>
          </a:xfrm>
          <a:prstGeom prst="rect">
            <a:avLst/>
          </a:prstGeom>
          <a:noFill/>
          <a:ln w="9525">
            <a:noFill/>
          </a:ln>
        </p:spPr>
      </p:pic>
      <p:sp>
        <p:nvSpPr>
          <p:cNvPr id="123906" name="矩形 16"/>
          <p:cNvSpPr/>
          <p:nvPr/>
        </p:nvSpPr>
        <p:spPr>
          <a:xfrm>
            <a:off x="6452870" y="6472555"/>
            <a:ext cx="2012950" cy="275590"/>
          </a:xfrm>
          <a:prstGeom prst="rect">
            <a:avLst/>
          </a:prstGeom>
          <a:noFill/>
          <a:ln w="9525">
            <a:noFill/>
          </a:ln>
        </p:spPr>
        <p:txBody>
          <a:bodyPr wrap="square" anchor="t" anchorCtr="0">
            <a:spAutoFit/>
          </a:bodyPr>
          <a:lstStyle/>
          <a:p>
            <a:pPr algn="ctr"/>
            <a:r>
              <a:rPr lang="zh-CN" altLang="en-US" sz="1200" b="1" dirty="0">
                <a:latin typeface="微软雅黑" panose="020B0503020204020204" pitchFamily="34" charset="-122"/>
                <a:ea typeface="微软雅黑" panose="020B0503020204020204" pitchFamily="34" charset="-122"/>
              </a:rPr>
              <a:t>荣获</a:t>
            </a:r>
            <a:r>
              <a:rPr lang="en-US" altLang="zh-CN" sz="1200" b="1" dirty="0">
                <a:latin typeface="微软雅黑" panose="020B0503020204020204" pitchFamily="34" charset="-122"/>
                <a:ea typeface="微软雅黑" panose="020B0503020204020204" pitchFamily="34" charset="-122"/>
              </a:rPr>
              <a:t>ICP</a:t>
            </a:r>
            <a:r>
              <a:rPr lang="zh-CN" altLang="en-US" sz="1200" b="1" dirty="0">
                <a:latin typeface="微软雅黑" panose="020B0503020204020204" pitchFamily="34" charset="-122"/>
                <a:ea typeface="微软雅黑" panose="020B0503020204020204" pitchFamily="34" charset="-122"/>
              </a:rPr>
              <a:t>许可证书</a:t>
            </a:r>
            <a:endParaRPr lang="zh-CN" altLang="en-US" sz="1200" b="1" dirty="0">
              <a:latin typeface="微软雅黑" panose="020B0503020204020204" pitchFamily="34" charset="-122"/>
              <a:ea typeface="微软雅黑" panose="020B0503020204020204" pitchFamily="34" charset="-122"/>
            </a:endParaRPr>
          </a:p>
        </p:txBody>
      </p:sp>
      <p:pic>
        <p:nvPicPr>
          <p:cNvPr id="123909" name="图片 4"/>
          <p:cNvPicPr>
            <a:picLocks noChangeAspect="1"/>
          </p:cNvPicPr>
          <p:nvPr/>
        </p:nvPicPr>
        <p:blipFill>
          <a:blip r:embed="rId5"/>
          <a:stretch>
            <a:fillRect/>
          </a:stretch>
        </p:blipFill>
        <p:spPr>
          <a:xfrm>
            <a:off x="6452870" y="839470"/>
            <a:ext cx="2085340" cy="2421255"/>
          </a:xfrm>
          <a:prstGeom prst="rect">
            <a:avLst/>
          </a:prstGeom>
          <a:noFill/>
          <a:ln w="9525">
            <a:noFill/>
          </a:ln>
        </p:spPr>
      </p:pic>
      <p:sp>
        <p:nvSpPr>
          <p:cNvPr id="123907" name="文本框 2"/>
          <p:cNvSpPr txBox="1"/>
          <p:nvPr/>
        </p:nvSpPr>
        <p:spPr>
          <a:xfrm>
            <a:off x="6341745" y="3267075"/>
            <a:ext cx="2433955" cy="275590"/>
          </a:xfrm>
          <a:prstGeom prst="rect">
            <a:avLst/>
          </a:prstGeom>
          <a:noFill/>
          <a:ln w="9525">
            <a:noFill/>
          </a:ln>
        </p:spPr>
        <p:txBody>
          <a:bodyPr wrap="square" anchor="t" anchorCtr="0">
            <a:spAutoFit/>
          </a:bodyPr>
          <a:lstStyle/>
          <a:p>
            <a:pPr algn="ctr"/>
            <a:r>
              <a:rPr lang="zh-CN" altLang="zh-CN" sz="1200" b="1" dirty="0">
                <a:latin typeface="微软雅黑" panose="020B0503020204020204" pitchFamily="34" charset="-122"/>
                <a:ea typeface="微软雅黑" panose="020B0503020204020204" pitchFamily="34" charset="-122"/>
              </a:rPr>
              <a:t>荣获安可联盟证书</a:t>
            </a:r>
            <a:endParaRPr lang="zh-CN" altLang="zh-CN" sz="1200" b="1" dirty="0">
              <a:latin typeface="微软雅黑" panose="020B0503020204020204" pitchFamily="34" charset="-122"/>
              <a:ea typeface="微软雅黑" panose="020B0503020204020204" pitchFamily="34" charset="-122"/>
            </a:endParaRPr>
          </a:p>
        </p:txBody>
      </p:sp>
      <p:pic>
        <p:nvPicPr>
          <p:cNvPr id="123910" name="图片 5"/>
          <p:cNvPicPr>
            <a:picLocks noChangeAspect="1"/>
          </p:cNvPicPr>
          <p:nvPr/>
        </p:nvPicPr>
        <p:blipFill>
          <a:blip r:embed="rId6"/>
          <a:stretch>
            <a:fillRect/>
          </a:stretch>
        </p:blipFill>
        <p:spPr>
          <a:xfrm>
            <a:off x="8938260" y="845185"/>
            <a:ext cx="2305050" cy="2528570"/>
          </a:xfrm>
          <a:prstGeom prst="rect">
            <a:avLst/>
          </a:prstGeom>
          <a:noFill/>
          <a:ln w="9525">
            <a:noFill/>
          </a:ln>
        </p:spPr>
      </p:pic>
      <p:sp>
        <p:nvSpPr>
          <p:cNvPr id="5" name="矩形 12"/>
          <p:cNvSpPr/>
          <p:nvPr/>
        </p:nvSpPr>
        <p:spPr>
          <a:xfrm>
            <a:off x="8819515" y="3316605"/>
            <a:ext cx="2542540" cy="275590"/>
          </a:xfrm>
          <a:prstGeom prst="rect">
            <a:avLst/>
          </a:prstGeom>
          <a:noFill/>
          <a:ln w="9525">
            <a:noFill/>
          </a:ln>
        </p:spPr>
        <p:txBody>
          <a:bodyPr wrap="square" anchor="t" anchorCtr="0">
            <a:spAutoFit/>
          </a:bodyPr>
          <a:lstStyle/>
          <a:p>
            <a:pPr algn="ctr"/>
            <a:r>
              <a:rPr lang="zh-CN" altLang="zh-CN" sz="1200" b="1" dirty="0">
                <a:latin typeface="微软雅黑" panose="020B0503020204020204" pitchFamily="34" charset="-122"/>
                <a:ea typeface="微软雅黑" panose="020B0503020204020204" pitchFamily="34" charset="-122"/>
              </a:rPr>
              <a:t>入选证监会信息技术备案企业名单</a:t>
            </a:r>
            <a:endParaRPr lang="zh-CN" altLang="zh-CN" sz="12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7"/>
          <a:stretch>
            <a:fillRect/>
          </a:stretch>
        </p:blipFill>
        <p:spPr>
          <a:xfrm>
            <a:off x="635635" y="3601720"/>
            <a:ext cx="2216785" cy="2802890"/>
          </a:xfrm>
          <a:prstGeom prst="rect">
            <a:avLst/>
          </a:prstGeom>
        </p:spPr>
      </p:pic>
      <p:pic>
        <p:nvPicPr>
          <p:cNvPr id="7" name="图片 6"/>
          <p:cNvPicPr>
            <a:picLocks noChangeAspect="1"/>
          </p:cNvPicPr>
          <p:nvPr/>
        </p:nvPicPr>
        <p:blipFill>
          <a:blip r:embed="rId8"/>
          <a:stretch>
            <a:fillRect/>
          </a:stretch>
        </p:blipFill>
        <p:spPr>
          <a:xfrm>
            <a:off x="3246755" y="3590290"/>
            <a:ext cx="2647315" cy="2771775"/>
          </a:xfrm>
          <a:prstGeom prst="rect">
            <a:avLst/>
          </a:prstGeom>
        </p:spPr>
      </p:pic>
      <p:sp>
        <p:nvSpPr>
          <p:cNvPr id="8" name="文本框 2"/>
          <p:cNvSpPr txBox="1"/>
          <p:nvPr/>
        </p:nvSpPr>
        <p:spPr>
          <a:xfrm>
            <a:off x="56198" y="6476683"/>
            <a:ext cx="3074987" cy="275590"/>
          </a:xfrm>
          <a:prstGeom prst="rect">
            <a:avLst/>
          </a:prstGeom>
          <a:noFill/>
          <a:ln w="9525">
            <a:noFill/>
          </a:ln>
        </p:spPr>
        <p:txBody>
          <a:bodyPr anchor="t" anchorCtr="0">
            <a:spAutoFit/>
          </a:bodyPr>
          <a:lstStyle/>
          <a:p>
            <a:pPr algn="ctr"/>
            <a:r>
              <a:rPr lang="zh-CN" altLang="zh-CN" sz="1200" b="1" dirty="0">
                <a:latin typeface="微软雅黑" panose="020B0503020204020204" pitchFamily="34" charset="-122"/>
                <a:ea typeface="微软雅黑" panose="020B0503020204020204" pitchFamily="34" charset="-122"/>
              </a:rPr>
              <a:t>荣获出版物经营证书</a:t>
            </a:r>
            <a:endParaRPr lang="zh-CN" altLang="zh-CN" sz="12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9"/>
          <a:stretch>
            <a:fillRect/>
          </a:stretch>
        </p:blipFill>
        <p:spPr>
          <a:xfrm>
            <a:off x="9038590" y="3727450"/>
            <a:ext cx="2136775" cy="2585085"/>
          </a:xfrm>
          <a:prstGeom prst="rect">
            <a:avLst/>
          </a:prstGeom>
        </p:spPr>
      </p:pic>
      <p:sp>
        <p:nvSpPr>
          <p:cNvPr id="10" name="矩形 16"/>
          <p:cNvSpPr/>
          <p:nvPr/>
        </p:nvSpPr>
        <p:spPr>
          <a:xfrm>
            <a:off x="8938260" y="6447790"/>
            <a:ext cx="2422525" cy="275590"/>
          </a:xfrm>
          <a:prstGeom prst="rect">
            <a:avLst/>
          </a:prstGeom>
          <a:noFill/>
          <a:ln w="9525">
            <a:noFill/>
          </a:ln>
        </p:spPr>
        <p:txBody>
          <a:bodyPr wrap="square" anchor="t" anchorCtr="0">
            <a:spAutoFit/>
          </a:bodyPr>
          <a:lstStyle/>
          <a:p>
            <a:pPr algn="ctr"/>
            <a:r>
              <a:rPr lang="zh-CN" altLang="en-US" sz="1200" b="1" dirty="0">
                <a:latin typeface="微软雅黑" panose="020B0503020204020204" pitchFamily="34" charset="-122"/>
                <a:ea typeface="微软雅黑" panose="020B0503020204020204" pitchFamily="34" charset="-122"/>
              </a:rPr>
              <a:t>入选粤港澳大湾区战略企业</a:t>
            </a:r>
            <a:r>
              <a:rPr lang="en-US" altLang="zh-CN" sz="1200" b="1" dirty="0">
                <a:latin typeface="微软雅黑" panose="020B0503020204020204" pitchFamily="34" charset="-122"/>
                <a:ea typeface="微软雅黑" panose="020B0503020204020204" pitchFamily="34" charset="-122"/>
              </a:rPr>
              <a:t>50</a:t>
            </a:r>
            <a:r>
              <a:rPr lang="zh-CN" altLang="en-US" sz="1200" b="1" dirty="0">
                <a:latin typeface="微软雅黑" panose="020B0503020204020204" pitchFamily="34" charset="-122"/>
                <a:ea typeface="微软雅黑" panose="020B0503020204020204" pitchFamily="34" charset="-122"/>
              </a:rPr>
              <a:t>强</a:t>
            </a:r>
            <a:endParaRPr lang="zh-CN" altLang="en-US" sz="1200" b="1" dirty="0">
              <a:latin typeface="微软雅黑" panose="020B0503020204020204" pitchFamily="34" charset="-122"/>
              <a:ea typeface="微软雅黑" panose="020B0503020204020204" pitchFamily="34" charset="-122"/>
            </a:endParaRPr>
          </a:p>
        </p:txBody>
      </p:sp>
      <p:sp>
        <p:nvSpPr>
          <p:cNvPr id="11" name="文本框 2"/>
          <p:cNvSpPr txBox="1"/>
          <p:nvPr/>
        </p:nvSpPr>
        <p:spPr>
          <a:xfrm>
            <a:off x="2852103" y="6441123"/>
            <a:ext cx="3074987" cy="275590"/>
          </a:xfrm>
          <a:prstGeom prst="rect">
            <a:avLst/>
          </a:prstGeom>
          <a:noFill/>
          <a:ln w="9525">
            <a:noFill/>
          </a:ln>
        </p:spPr>
        <p:txBody>
          <a:bodyPr anchor="t" anchorCtr="0">
            <a:spAutoFit/>
          </a:bodyPr>
          <a:lstStyle/>
          <a:p>
            <a:pPr algn="ctr"/>
            <a:r>
              <a:rPr lang="zh-CN" altLang="zh-CN" sz="1200" b="1" dirty="0">
                <a:latin typeface="微软雅黑" panose="020B0503020204020204" pitchFamily="34" charset="-122"/>
                <a:ea typeface="微软雅黑" panose="020B0503020204020204" pitchFamily="34" charset="-122"/>
              </a:rPr>
              <a:t>荣获广播制作许可证书</a:t>
            </a:r>
            <a:endParaRPr lang="zh-CN" altLang="zh-CN" sz="1200" b="1" dirty="0">
              <a:latin typeface="微软雅黑" panose="020B0503020204020204" pitchFamily="34" charset="-122"/>
              <a:ea typeface="微软雅黑" panose="020B0503020204020204" pitchFamily="34" charset="-122"/>
            </a:endParaRPr>
          </a:p>
        </p:txBody>
      </p:sp>
      <p:pic>
        <p:nvPicPr>
          <p:cNvPr id="13" name="图片 12" descr="C:/Users/peng.deng/AppData/Local/Temp/picturecompress_20210908192607/output_1.pngoutput_1"/>
          <p:cNvPicPr>
            <a:picLocks noChangeAspect="1"/>
          </p:cNvPicPr>
          <p:nvPr/>
        </p:nvPicPr>
        <p:blipFill>
          <a:blip r:embed="rId10"/>
          <a:stretch>
            <a:fillRect/>
          </a:stretch>
        </p:blipFill>
        <p:spPr>
          <a:xfrm>
            <a:off x="3138805" y="839470"/>
            <a:ext cx="3073400" cy="2443480"/>
          </a:xfrm>
          <a:prstGeom prst="rect">
            <a:avLst/>
          </a:prstGeom>
        </p:spPr>
      </p:pic>
    </p:spTree>
  </p:cSld>
  <p:clrMapOvr>
    <a:masterClrMapping/>
  </p:clrMapOvr>
  <p:transition spd="slow" advClick="0" advTm="8000">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文本框 3"/>
          <p:cNvSpPr txBox="1"/>
          <p:nvPr/>
        </p:nvSpPr>
        <p:spPr>
          <a:xfrm>
            <a:off x="1017588" y="95250"/>
            <a:ext cx="4805680" cy="491490"/>
          </a:xfrm>
          <a:prstGeom prst="rect">
            <a:avLst/>
          </a:prstGeom>
          <a:noFill/>
          <a:ln w="9525">
            <a:noFill/>
          </a:ln>
        </p:spPr>
        <p:txBody>
          <a:bodyPr wrap="none" anchor="t" anchorCtr="0">
            <a:spAutoFit/>
          </a:bodyPr>
          <a:lstStyle/>
          <a:p>
            <a:r>
              <a:rPr lang="zh-CN" altLang="en-US" sz="2600" b="1" dirty="0">
                <a:solidFill>
                  <a:srgbClr val="262626"/>
                </a:solidFill>
                <a:latin typeface="微软雅黑" panose="020B0503020204020204" pitchFamily="34" charset="-122"/>
                <a:ea typeface="微软雅黑" panose="020B0503020204020204" pitchFamily="34" charset="-122"/>
                <a:sym typeface="Lato Light" charset="0"/>
              </a:rPr>
              <a:t>价值在线多年来所获资质与荣誉</a:t>
            </a:r>
            <a:endParaRPr lang="zh-CN" altLang="en-US" sz="2600" b="1" dirty="0">
              <a:solidFill>
                <a:srgbClr val="262626"/>
              </a:solidFill>
              <a:latin typeface="微软雅黑" panose="020B0503020204020204" pitchFamily="34" charset="-122"/>
              <a:ea typeface="微软雅黑" panose="020B0503020204020204" pitchFamily="34" charset="-122"/>
              <a:sym typeface="Lato Light" charset="0"/>
            </a:endParaRPr>
          </a:p>
        </p:txBody>
      </p:sp>
      <p:pic>
        <p:nvPicPr>
          <p:cNvPr id="125955" name="图片 6" descr="f10799d302c09e4169dfc6cf9c831bd"/>
          <p:cNvPicPr/>
          <p:nvPr>
            <p:custDataLst>
              <p:tags r:id="rId1"/>
            </p:custDataLst>
          </p:nvPr>
        </p:nvPicPr>
        <p:blipFill>
          <a:blip r:embed="rId2"/>
          <a:stretch>
            <a:fillRect/>
          </a:stretch>
        </p:blipFill>
        <p:spPr>
          <a:xfrm>
            <a:off x="174625" y="846455"/>
            <a:ext cx="3721735" cy="2215515"/>
          </a:xfrm>
          <a:prstGeom prst="rect">
            <a:avLst/>
          </a:prstGeom>
          <a:noFill/>
          <a:ln w="9525">
            <a:noFill/>
          </a:ln>
        </p:spPr>
      </p:pic>
      <p:pic>
        <p:nvPicPr>
          <p:cNvPr id="125956" name="图片 1"/>
          <p:cNvPicPr>
            <a:picLocks noChangeAspect="1"/>
          </p:cNvPicPr>
          <p:nvPr>
            <p:custDataLst>
              <p:tags r:id="rId3"/>
            </p:custDataLst>
          </p:nvPr>
        </p:nvPicPr>
        <p:blipFill>
          <a:blip r:embed="rId4"/>
          <a:stretch>
            <a:fillRect/>
          </a:stretch>
        </p:blipFill>
        <p:spPr>
          <a:xfrm>
            <a:off x="3824605" y="846455"/>
            <a:ext cx="3239770" cy="2172970"/>
          </a:xfrm>
          <a:prstGeom prst="rect">
            <a:avLst/>
          </a:prstGeom>
          <a:noFill/>
          <a:ln w="9525">
            <a:noFill/>
          </a:ln>
        </p:spPr>
      </p:pic>
      <p:sp>
        <p:nvSpPr>
          <p:cNvPr id="2" name="文本框 1"/>
          <p:cNvSpPr txBox="1"/>
          <p:nvPr/>
        </p:nvSpPr>
        <p:spPr>
          <a:xfrm>
            <a:off x="239395" y="3126105"/>
            <a:ext cx="3592830" cy="275590"/>
          </a:xfrm>
          <a:prstGeom prst="rect">
            <a:avLst/>
          </a:prstGeom>
          <a:noFill/>
        </p:spPr>
        <p:txBody>
          <a:bodyPr wrap="square" rtlCol="0" anchor="t">
            <a:spAutoFit/>
          </a:bodyPr>
          <a:lstStyle/>
          <a:p>
            <a:pPr algn="ctr"/>
            <a:r>
              <a:rPr lang="zh-CN" altLang="en-US" sz="1200" b="1" dirty="0">
                <a:latin typeface="微软雅黑" panose="020B0503020204020204" pitchFamily="34" charset="-122"/>
                <a:ea typeface="微软雅黑" panose="020B0503020204020204" pitchFamily="34" charset="-122"/>
                <a:sym typeface="+mn-ea"/>
              </a:rPr>
              <a:t>荣获毕马威2019中国领先金融科技50强</a:t>
            </a:r>
            <a:endParaRPr lang="zh-CN" altLang="en-US" sz="1200" b="1" dirty="0">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3665220" y="3126105"/>
            <a:ext cx="3615055" cy="275590"/>
          </a:xfrm>
          <a:prstGeom prst="rect">
            <a:avLst/>
          </a:prstGeom>
          <a:noFill/>
        </p:spPr>
        <p:txBody>
          <a:bodyPr wrap="square" rtlCol="0" anchor="t">
            <a:spAutoFit/>
          </a:bodyPr>
          <a:lstStyle/>
          <a:p>
            <a:pPr algn="ctr"/>
            <a:r>
              <a:rPr lang="zh-CN" altLang="en-US" sz="1200" b="1" dirty="0">
                <a:latin typeface="微软雅黑" panose="020B0503020204020204" pitchFamily="34" charset="-122"/>
                <a:ea typeface="微软雅黑" panose="020B0503020204020204" pitchFamily="34" charset="-122"/>
                <a:sym typeface="+mn-ea"/>
              </a:rPr>
              <a:t>荣获毕马威20</a:t>
            </a:r>
            <a:r>
              <a:rPr lang="en-US" altLang="zh-CN" sz="1200" b="1" dirty="0">
                <a:latin typeface="微软雅黑" panose="020B0503020204020204" pitchFamily="34" charset="-122"/>
                <a:ea typeface="微软雅黑" panose="020B0503020204020204" pitchFamily="34" charset="-122"/>
                <a:sym typeface="+mn-ea"/>
              </a:rPr>
              <a:t>20</a:t>
            </a:r>
            <a:r>
              <a:rPr lang="zh-CN" altLang="en-US" sz="1200" b="1" dirty="0">
                <a:latin typeface="微软雅黑" panose="020B0503020204020204" pitchFamily="34" charset="-122"/>
                <a:ea typeface="微软雅黑" panose="020B0503020204020204" pitchFamily="34" charset="-122"/>
                <a:sym typeface="+mn-ea"/>
              </a:rPr>
              <a:t>中国领先金融科技50强</a:t>
            </a:r>
            <a:endParaRPr lang="zh-CN" altLang="en-US" sz="1200" b="1"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5"/>
          <a:stretch>
            <a:fillRect/>
          </a:stretch>
        </p:blipFill>
        <p:spPr>
          <a:xfrm>
            <a:off x="623570" y="6038215"/>
            <a:ext cx="4410075" cy="286385"/>
          </a:xfrm>
          <a:prstGeom prst="rect">
            <a:avLst/>
          </a:prstGeom>
        </p:spPr>
      </p:pic>
      <p:pic>
        <p:nvPicPr>
          <p:cNvPr id="6" name="图片 5"/>
          <p:cNvPicPr>
            <a:picLocks noChangeAspect="1"/>
          </p:cNvPicPr>
          <p:nvPr/>
        </p:nvPicPr>
        <p:blipFill>
          <a:blip r:embed="rId6"/>
          <a:stretch>
            <a:fillRect/>
          </a:stretch>
        </p:blipFill>
        <p:spPr>
          <a:xfrm>
            <a:off x="514985" y="3701415"/>
            <a:ext cx="4951730" cy="2307590"/>
          </a:xfrm>
          <a:prstGeom prst="rect">
            <a:avLst/>
          </a:prstGeom>
        </p:spPr>
      </p:pic>
      <p:sp>
        <p:nvSpPr>
          <p:cNvPr id="10" name="文本框 9"/>
          <p:cNvSpPr txBox="1"/>
          <p:nvPr/>
        </p:nvSpPr>
        <p:spPr>
          <a:xfrm>
            <a:off x="623570" y="6353810"/>
            <a:ext cx="4046220" cy="275590"/>
          </a:xfrm>
          <a:prstGeom prst="rect">
            <a:avLst/>
          </a:prstGeom>
          <a:noFill/>
        </p:spPr>
        <p:txBody>
          <a:bodyPr wrap="square" rtlCol="0" anchor="t">
            <a:spAutoFit/>
          </a:bodyPr>
          <a:lstStyle/>
          <a:p>
            <a:pPr algn="ctr"/>
            <a:r>
              <a:rPr lang="zh-CN" altLang="en-US" sz="1200" b="1" dirty="0">
                <a:latin typeface="微软雅黑" panose="020B0503020204020204" pitchFamily="34" charset="-122"/>
                <a:ea typeface="微软雅黑" panose="020B0503020204020204" pitchFamily="34" charset="-122"/>
                <a:sym typeface="+mn-ea"/>
              </a:rPr>
              <a:t>荣获工信部企业上云典型案例企业名单</a:t>
            </a:r>
            <a:endParaRPr lang="zh-CN" altLang="en-US" sz="1200" b="1" dirty="0">
              <a:latin typeface="微软雅黑" panose="020B0503020204020204" pitchFamily="34" charset="-122"/>
              <a:ea typeface="微软雅黑" panose="020B0503020204020204" pitchFamily="34" charset="-122"/>
              <a:sym typeface="+mn-ea"/>
            </a:endParaRPr>
          </a:p>
        </p:txBody>
      </p:sp>
      <p:pic>
        <p:nvPicPr>
          <p:cNvPr id="100" name="图片 99"/>
          <p:cNvPicPr/>
          <p:nvPr/>
        </p:nvPicPr>
        <p:blipFill>
          <a:blip r:embed="rId7"/>
          <a:stretch>
            <a:fillRect/>
          </a:stretch>
        </p:blipFill>
        <p:spPr>
          <a:xfrm>
            <a:off x="6306820" y="3701415"/>
            <a:ext cx="5025390" cy="2406650"/>
          </a:xfrm>
          <a:prstGeom prst="rect">
            <a:avLst/>
          </a:prstGeom>
          <a:noFill/>
          <a:ln w="9525">
            <a:noFill/>
          </a:ln>
        </p:spPr>
      </p:pic>
      <p:pic>
        <p:nvPicPr>
          <p:cNvPr id="7" name="图片 6"/>
          <p:cNvPicPr>
            <a:picLocks noChangeAspect="1"/>
          </p:cNvPicPr>
          <p:nvPr/>
        </p:nvPicPr>
        <p:blipFill>
          <a:blip r:embed="rId8"/>
          <a:stretch>
            <a:fillRect/>
          </a:stretch>
        </p:blipFill>
        <p:spPr>
          <a:xfrm>
            <a:off x="6306185" y="6094730"/>
            <a:ext cx="5147310" cy="229870"/>
          </a:xfrm>
          <a:prstGeom prst="rect">
            <a:avLst/>
          </a:prstGeom>
        </p:spPr>
      </p:pic>
      <p:sp>
        <p:nvSpPr>
          <p:cNvPr id="8" name="文本框 7"/>
          <p:cNvSpPr txBox="1"/>
          <p:nvPr/>
        </p:nvSpPr>
        <p:spPr>
          <a:xfrm>
            <a:off x="7708265" y="6407785"/>
            <a:ext cx="2540000" cy="275590"/>
          </a:xfrm>
          <a:prstGeom prst="rect">
            <a:avLst/>
          </a:prstGeom>
          <a:noFill/>
        </p:spPr>
        <p:txBody>
          <a:bodyPr wrap="none" rtlCol="0" anchor="t">
            <a:spAutoFit/>
          </a:bodyPr>
          <a:lstStyle/>
          <a:p>
            <a:pPr algn="ctr"/>
            <a:r>
              <a:rPr lang="zh-CN" altLang="en-US" sz="1200" b="1" dirty="0">
                <a:latin typeface="微软雅黑" panose="020B0503020204020204" pitchFamily="34" charset="-122"/>
                <a:ea typeface="微软雅黑" panose="020B0503020204020204" pitchFamily="34" charset="-122"/>
                <a:sym typeface="+mn-ea"/>
              </a:rPr>
              <a:t>荣获</a:t>
            </a:r>
            <a:r>
              <a:rPr lang="en-US" altLang="zh-CN" sz="1200" b="1" dirty="0">
                <a:latin typeface="微软雅黑" panose="020B0503020204020204" pitchFamily="34" charset="-122"/>
                <a:ea typeface="微软雅黑" panose="020B0503020204020204" pitchFamily="34" charset="-122"/>
                <a:sym typeface="+mn-ea"/>
              </a:rPr>
              <a:t>2021</a:t>
            </a:r>
            <a:r>
              <a:rPr lang="zh-CN" altLang="en-US" sz="1200" b="1" dirty="0">
                <a:latin typeface="微软雅黑" panose="020B0503020204020204" pitchFamily="34" charset="-122"/>
                <a:ea typeface="微软雅黑" panose="020B0503020204020204" pitchFamily="34" charset="-122"/>
                <a:sym typeface="+mn-ea"/>
              </a:rPr>
              <a:t>广东省专精特新企业认定</a:t>
            </a:r>
            <a:endParaRPr lang="zh-CN" altLang="en-US" sz="1200" b="1" dirty="0">
              <a:latin typeface="微软雅黑" panose="020B0503020204020204" pitchFamily="34" charset="-122"/>
              <a:ea typeface="微软雅黑" panose="020B0503020204020204" pitchFamily="34" charset="-122"/>
              <a:sym typeface="+mn-ea"/>
            </a:endParaRPr>
          </a:p>
        </p:txBody>
      </p:sp>
      <p:pic>
        <p:nvPicPr>
          <p:cNvPr id="11" name="图片 3" descr="4d5e436c758ed87e71884b86591e6b2"/>
          <p:cNvPicPr>
            <a:picLocks noChangeAspect="1"/>
          </p:cNvPicPr>
          <p:nvPr/>
        </p:nvPicPr>
        <p:blipFill>
          <a:blip r:embed="rId9"/>
          <a:stretch>
            <a:fillRect/>
          </a:stretch>
        </p:blipFill>
        <p:spPr>
          <a:xfrm>
            <a:off x="7284720" y="846455"/>
            <a:ext cx="3622040" cy="2216150"/>
          </a:xfrm>
          <a:prstGeom prst="rect">
            <a:avLst/>
          </a:prstGeom>
        </p:spPr>
      </p:pic>
      <p:sp>
        <p:nvSpPr>
          <p:cNvPr id="12" name="文本框 11"/>
          <p:cNvSpPr txBox="1"/>
          <p:nvPr/>
        </p:nvSpPr>
        <p:spPr>
          <a:xfrm>
            <a:off x="7071995" y="3126105"/>
            <a:ext cx="3615055" cy="460375"/>
          </a:xfrm>
          <a:prstGeom prst="rect">
            <a:avLst/>
          </a:prstGeom>
          <a:noFill/>
        </p:spPr>
        <p:txBody>
          <a:bodyPr wrap="square" rtlCol="0" anchor="t">
            <a:spAutoFit/>
          </a:bodyPr>
          <a:lstStyle/>
          <a:p>
            <a:pPr algn="ctr"/>
            <a:r>
              <a:rPr lang="zh-CN" altLang="en-US" sz="1200" b="1" dirty="0">
                <a:latin typeface="微软雅黑" panose="020B0503020204020204" pitchFamily="34" charset="-122"/>
                <a:ea typeface="微软雅黑" panose="020B0503020204020204" pitchFamily="34" charset="-122"/>
                <a:sym typeface="+mn-ea"/>
              </a:rPr>
              <a:t>荣获</a:t>
            </a:r>
            <a:r>
              <a:rPr sz="1200" b="1" dirty="0">
                <a:latin typeface="微软雅黑" panose="020B0503020204020204" pitchFamily="34" charset="-122"/>
                <a:ea typeface="微软雅黑" panose="020B0503020204020204" pitchFamily="34" charset="-122"/>
                <a:sym typeface="+mn-ea"/>
              </a:rPr>
              <a:t>2021年粤港澳大湾区战略性新兴产业</a:t>
            </a:r>
            <a:endParaRPr sz="1200" b="1" dirty="0">
              <a:latin typeface="微软雅黑" panose="020B0503020204020204" pitchFamily="34" charset="-122"/>
              <a:ea typeface="微软雅黑" panose="020B0503020204020204" pitchFamily="34" charset="-122"/>
              <a:sym typeface="+mn-ea"/>
            </a:endParaRPr>
          </a:p>
          <a:p>
            <a:pPr algn="ctr"/>
            <a:r>
              <a:rPr sz="1200" b="1" dirty="0">
                <a:latin typeface="微软雅黑" panose="020B0503020204020204" pitchFamily="34" charset="-122"/>
                <a:ea typeface="微软雅黑" panose="020B0503020204020204" pitchFamily="34" charset="-122"/>
                <a:sym typeface="+mn-ea"/>
              </a:rPr>
              <a:t>领航企业50强</a:t>
            </a:r>
            <a:endParaRPr sz="1200" b="1"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advClick="0" advTm="8000">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文本框 3"/>
          <p:cNvSpPr txBox="1"/>
          <p:nvPr/>
        </p:nvSpPr>
        <p:spPr>
          <a:xfrm>
            <a:off x="1017588" y="95250"/>
            <a:ext cx="3154680" cy="491490"/>
          </a:xfrm>
          <a:prstGeom prst="rect">
            <a:avLst/>
          </a:prstGeom>
          <a:noFill/>
          <a:ln w="9525">
            <a:noFill/>
          </a:ln>
        </p:spPr>
        <p:txBody>
          <a:bodyPr wrap="none" anchor="t" anchorCtr="0">
            <a:spAutoFit/>
          </a:bodyPr>
          <a:lstStyle/>
          <a:p>
            <a:r>
              <a:rPr lang="zh-CN" altLang="en-US" sz="2600" b="1" dirty="0">
                <a:solidFill>
                  <a:srgbClr val="262626"/>
                </a:solidFill>
                <a:latin typeface="微软雅黑" panose="020B0503020204020204" pitchFamily="34" charset="-122"/>
                <a:ea typeface="微软雅黑" panose="020B0503020204020204" pitchFamily="34" charset="-122"/>
                <a:sym typeface="Lato Light" charset="0"/>
              </a:rPr>
              <a:t>价值在线创始人概况</a:t>
            </a:r>
            <a:endParaRPr lang="zh-CN" altLang="en-US" sz="2600" b="1" dirty="0">
              <a:solidFill>
                <a:srgbClr val="262626"/>
              </a:solidFill>
              <a:latin typeface="微软雅黑" panose="020B0503020204020204" pitchFamily="34" charset="-122"/>
              <a:ea typeface="微软雅黑" panose="020B0503020204020204" pitchFamily="34" charset="-122"/>
              <a:sym typeface="Lato Light" charset="0"/>
            </a:endParaRPr>
          </a:p>
        </p:txBody>
      </p:sp>
      <p:grpSp>
        <p:nvGrpSpPr>
          <p:cNvPr id="128002" name="组合 4"/>
          <p:cNvGrpSpPr/>
          <p:nvPr/>
        </p:nvGrpSpPr>
        <p:grpSpPr>
          <a:xfrm>
            <a:off x="963613" y="1138238"/>
            <a:ext cx="1389062" cy="1389062"/>
            <a:chOff x="1165697" y="2580191"/>
            <a:chExt cx="1043611" cy="1043611"/>
          </a:xfrm>
        </p:grpSpPr>
        <p:sp>
          <p:nvSpPr>
            <p:cNvPr id="6" name="椭圆 5"/>
            <p:cNvSpPr/>
            <p:nvPr/>
          </p:nvSpPr>
          <p:spPr>
            <a:xfrm>
              <a:off x="1165697" y="2580191"/>
              <a:ext cx="1043611" cy="1043611"/>
            </a:xfrm>
            <a:prstGeom prst="ellipse">
              <a:avLst/>
            </a:prstGeom>
            <a:solidFill>
              <a:schemeClr val="bg2">
                <a:lumMod val="75000"/>
              </a:schemeClr>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pic>
          <p:nvPicPr>
            <p:cNvPr id="128004" name="图片 107" descr="C:\Users\qingqiang.lan\Desktop\照片\10.png"/>
            <p:cNvPicPr/>
            <p:nvPr/>
          </p:nvPicPr>
          <p:blipFill>
            <a:blip r:embed="rId1"/>
            <a:stretch>
              <a:fillRect/>
            </a:stretch>
          </p:blipFill>
          <p:spPr>
            <a:xfrm>
              <a:off x="1219507" y="2638551"/>
              <a:ext cx="935990" cy="935990"/>
            </a:xfrm>
            <a:prstGeom prst="rect">
              <a:avLst/>
            </a:prstGeom>
            <a:noFill/>
            <a:ln w="9525">
              <a:noFill/>
            </a:ln>
          </p:spPr>
        </p:pic>
      </p:grpSp>
      <p:sp>
        <p:nvSpPr>
          <p:cNvPr id="128005" name="矩形 3"/>
          <p:cNvSpPr/>
          <p:nvPr/>
        </p:nvSpPr>
        <p:spPr>
          <a:xfrm>
            <a:off x="573088" y="2606675"/>
            <a:ext cx="2330450" cy="368300"/>
          </a:xfrm>
          <a:prstGeom prst="rect">
            <a:avLst/>
          </a:prstGeom>
          <a:noFill/>
          <a:ln w="9525">
            <a:noFill/>
          </a:ln>
        </p:spPr>
        <p:txBody>
          <a:bodyPr anchor="t" anchorCtr="0">
            <a:spAutoFit/>
          </a:bodyPr>
          <a:lstStyle/>
          <a:p>
            <a:r>
              <a:rPr lang="zh-CN" altLang="zh-CN" b="1" dirty="0">
                <a:solidFill>
                  <a:srgbClr val="EF535E"/>
                </a:solidFill>
                <a:latin typeface="微软雅黑" panose="020B0503020204020204" pitchFamily="34" charset="-122"/>
                <a:ea typeface="微软雅黑" panose="020B0503020204020204" pitchFamily="34" charset="-122"/>
              </a:rPr>
              <a:t>苏梅</a:t>
            </a:r>
            <a:r>
              <a:rPr lang="en-US" altLang="zh-CN" b="1" dirty="0">
                <a:solidFill>
                  <a:srgbClr val="EF535E"/>
                </a:solidFill>
                <a:latin typeface="微软雅黑" panose="020B0503020204020204" pitchFamily="34" charset="-122"/>
                <a:ea typeface="微软雅黑" panose="020B0503020204020204" pitchFamily="34" charset="-122"/>
              </a:rPr>
              <a:t>  </a:t>
            </a:r>
            <a:r>
              <a:rPr lang="zh-CN" altLang="en-US" b="1" dirty="0">
                <a:solidFill>
                  <a:srgbClr val="EF535E"/>
                </a:solidFill>
                <a:latin typeface="微软雅黑" panose="020B0503020204020204" pitchFamily="34" charset="-122"/>
                <a:ea typeface="微软雅黑" panose="020B0503020204020204" pitchFamily="34" charset="-122"/>
              </a:rPr>
              <a:t>董事长 </a:t>
            </a:r>
            <a:r>
              <a:rPr lang="en-US" altLang="zh-CN" b="1" dirty="0">
                <a:solidFill>
                  <a:srgbClr val="EF535E"/>
                </a:solidFill>
                <a:latin typeface="微软雅黑" panose="020B0503020204020204" pitchFamily="34" charset="-122"/>
                <a:ea typeface="微软雅黑" panose="020B0503020204020204" pitchFamily="34" charset="-122"/>
              </a:rPr>
              <a:t>&amp; CEO </a:t>
            </a:r>
            <a:endParaRPr lang="zh-CN" altLang="en-US" dirty="0">
              <a:solidFill>
                <a:srgbClr val="EF535E"/>
              </a:solidFill>
              <a:latin typeface="微软雅黑" panose="020B0503020204020204" pitchFamily="34" charset="-122"/>
              <a:ea typeface="微软雅黑" panose="020B0503020204020204" pitchFamily="34" charset="-122"/>
            </a:endParaRPr>
          </a:p>
        </p:txBody>
      </p:sp>
      <p:sp>
        <p:nvSpPr>
          <p:cNvPr id="128006" name="矩形 4"/>
          <p:cNvSpPr/>
          <p:nvPr/>
        </p:nvSpPr>
        <p:spPr>
          <a:xfrm>
            <a:off x="252413" y="3017838"/>
            <a:ext cx="3038475" cy="3046412"/>
          </a:xfrm>
          <a:prstGeom prst="rect">
            <a:avLst/>
          </a:prstGeom>
          <a:noFill/>
          <a:ln w="9525">
            <a:noFill/>
          </a:ln>
        </p:spPr>
        <p:txBody>
          <a:bodyPr anchor="t" anchorCtr="0">
            <a:spAutoFit/>
          </a:bodyPr>
          <a:lstStyle/>
          <a:p>
            <a:pPr algn="just"/>
            <a:r>
              <a:rPr lang="en-US" altLang="zh-CN" sz="1200" dirty="0">
                <a:solidFill>
                  <a:srgbClr val="254061"/>
                </a:solidFill>
                <a:latin typeface="微软雅黑" panose="020B0503020204020204" pitchFamily="34" charset="-122"/>
                <a:ea typeface="微软雅黑" panose="020B0503020204020204" pitchFamily="34" charset="-122"/>
              </a:rPr>
              <a:t>       </a:t>
            </a:r>
            <a:r>
              <a:rPr lang="zh-CN" altLang="zh-CN" sz="1200" dirty="0">
                <a:solidFill>
                  <a:srgbClr val="254061"/>
                </a:solidFill>
                <a:latin typeface="微软雅黑" panose="020B0503020204020204" pitchFamily="34" charset="-122"/>
                <a:ea typeface="微软雅黑" panose="020B0503020204020204" pitchFamily="34" charset="-122"/>
              </a:rPr>
              <a:t>曾任深圳证券交易所公司管理部副总监、投资者教育中心高级执行经理，财政部财务信息电子化委员会委员、上市公司协会信息化委员会委员。</a:t>
            </a:r>
            <a:endParaRPr lang="zh-CN" altLang="zh-CN" sz="1200" dirty="0">
              <a:solidFill>
                <a:srgbClr val="254061"/>
              </a:solidFill>
              <a:latin typeface="微软雅黑" panose="020B0503020204020204" pitchFamily="34" charset="-122"/>
              <a:ea typeface="微软雅黑" panose="020B0503020204020204" pitchFamily="34" charset="-122"/>
            </a:endParaRPr>
          </a:p>
          <a:p>
            <a:pPr algn="just"/>
            <a:endParaRPr lang="en-US" altLang="zh-CN" sz="1200" dirty="0">
              <a:solidFill>
                <a:srgbClr val="254061"/>
              </a:solidFill>
              <a:latin typeface="微软雅黑" panose="020B0503020204020204" pitchFamily="34" charset="-122"/>
              <a:ea typeface="微软雅黑" panose="020B0503020204020204" pitchFamily="34" charset="-122"/>
            </a:endParaRPr>
          </a:p>
          <a:p>
            <a:pPr algn="just"/>
            <a:r>
              <a:rPr lang="zh-CN" altLang="zh-CN" sz="1200" dirty="0">
                <a:solidFill>
                  <a:srgbClr val="254061"/>
                </a:solidFill>
                <a:latin typeface="微软雅黑" panose="020B0503020204020204" pitchFamily="34" charset="-122"/>
                <a:ea typeface="微软雅黑" panose="020B0503020204020204" pitchFamily="34" charset="-122"/>
              </a:rPr>
              <a:t>       苏梅女士是深交所上市公司监管业务电子化、上市公司信息上网披露、</a:t>
            </a:r>
            <a:r>
              <a:rPr lang="zh-CN" altLang="en-US" sz="1200" dirty="0">
                <a:solidFill>
                  <a:srgbClr val="254061"/>
                </a:solidFill>
                <a:latin typeface="微软雅黑" panose="020B0503020204020204" pitchFamily="34" charset="-122"/>
                <a:ea typeface="微软雅黑" panose="020B0503020204020204" pitchFamily="34" charset="-122"/>
              </a:rPr>
              <a:t>网络投票、</a:t>
            </a:r>
            <a:r>
              <a:rPr lang="zh-CN" altLang="zh-CN" sz="1200" dirty="0">
                <a:solidFill>
                  <a:srgbClr val="254061"/>
                </a:solidFill>
                <a:latin typeface="微软雅黑" panose="020B0503020204020204" pitchFamily="34" charset="-122"/>
                <a:ea typeface="微软雅黑" panose="020B0503020204020204" pitchFamily="34" charset="-122"/>
              </a:rPr>
              <a:t>投资者交流“互动易”</a:t>
            </a:r>
            <a:r>
              <a:rPr lang="zh-CN" altLang="en-US" sz="1200" dirty="0">
                <a:solidFill>
                  <a:srgbClr val="254061"/>
                </a:solidFill>
                <a:latin typeface="微软雅黑" panose="020B0503020204020204" pitchFamily="34" charset="-122"/>
                <a:ea typeface="微软雅黑" panose="020B0503020204020204" pitchFamily="34" charset="-122"/>
              </a:rPr>
              <a:t>、上市公司定期报告填报系统等上市公司领域信息化项目</a:t>
            </a:r>
            <a:r>
              <a:rPr lang="zh-CN" altLang="zh-CN" sz="1200" dirty="0">
                <a:solidFill>
                  <a:srgbClr val="254061"/>
                </a:solidFill>
                <a:latin typeface="微软雅黑" panose="020B0503020204020204" pitchFamily="34" charset="-122"/>
                <a:ea typeface="微软雅黑" panose="020B0503020204020204" pitchFamily="34" charset="-122"/>
              </a:rPr>
              <a:t>的创始人，是全球首个提出将</a:t>
            </a:r>
            <a:r>
              <a:rPr lang="en-US" altLang="zh-CN" sz="1200" dirty="0">
                <a:solidFill>
                  <a:srgbClr val="254061"/>
                </a:solidFill>
                <a:latin typeface="微软雅黑" panose="020B0503020204020204" pitchFamily="34" charset="-122"/>
                <a:ea typeface="微软雅黑" panose="020B0503020204020204" pitchFamily="34" charset="-122"/>
              </a:rPr>
              <a:t>XBRL</a:t>
            </a:r>
            <a:r>
              <a:rPr lang="zh-CN" altLang="zh-CN" sz="1200" dirty="0">
                <a:solidFill>
                  <a:srgbClr val="254061"/>
                </a:solidFill>
                <a:latin typeface="微软雅黑" panose="020B0503020204020204" pitchFamily="34" charset="-122"/>
                <a:ea typeface="微软雅黑" panose="020B0503020204020204" pitchFamily="34" charset="-122"/>
              </a:rPr>
              <a:t>应用于上市公司信息披露的专家，在上市公司监管、交易、产品创新和投资者教育领域均颇有建树。其牵头负责的项目曾获得国家教委、证券期货业、深圳市金融创新等多个奖项。</a:t>
            </a:r>
            <a:endParaRPr lang="en-US" altLang="zh-CN" sz="1200" dirty="0">
              <a:solidFill>
                <a:srgbClr val="254061"/>
              </a:solidFill>
              <a:latin typeface="微软雅黑" panose="020B0503020204020204" pitchFamily="34" charset="-122"/>
              <a:ea typeface="微软雅黑" panose="020B0503020204020204" pitchFamily="34" charset="-122"/>
            </a:endParaRPr>
          </a:p>
          <a:p>
            <a:pPr algn="just"/>
            <a:endParaRPr lang="zh-CN" altLang="en-US" sz="1200" dirty="0">
              <a:solidFill>
                <a:srgbClr val="254061"/>
              </a:solidFill>
              <a:latin typeface="微软雅黑" panose="020B0503020204020204" pitchFamily="34" charset="-122"/>
              <a:ea typeface="微软雅黑" panose="020B0503020204020204" pitchFamily="34" charset="-122"/>
            </a:endParaRPr>
          </a:p>
        </p:txBody>
      </p:sp>
      <p:sp>
        <p:nvSpPr>
          <p:cNvPr id="128007" name="矩形 4"/>
          <p:cNvSpPr/>
          <p:nvPr/>
        </p:nvSpPr>
        <p:spPr>
          <a:xfrm>
            <a:off x="3783013" y="955675"/>
            <a:ext cx="3402012" cy="306388"/>
          </a:xfrm>
          <a:prstGeom prst="rect">
            <a:avLst/>
          </a:prstGeom>
          <a:noFill/>
          <a:ln w="9525">
            <a:noFill/>
          </a:ln>
        </p:spPr>
        <p:txBody>
          <a:bodyPr anchor="t" anchorCtr="0">
            <a:spAutoFit/>
          </a:bodyPr>
          <a:lstStyle/>
          <a:p>
            <a:r>
              <a:rPr lang="zh-CN" altLang="zh-CN" sz="1400" b="1" dirty="0">
                <a:solidFill>
                  <a:srgbClr val="254061"/>
                </a:solidFill>
                <a:latin typeface="微软雅黑" panose="020B0503020204020204" pitchFamily="34" charset="-122"/>
                <a:ea typeface="微软雅黑" panose="020B0503020204020204" pitchFamily="34" charset="-122"/>
              </a:rPr>
              <a:t>苏梅在深交所工作期间所获得的奖项：</a:t>
            </a:r>
            <a:endParaRPr lang="zh-CN" altLang="zh-CN" sz="1400" b="1" dirty="0">
              <a:solidFill>
                <a:srgbClr val="254061"/>
              </a:solidFill>
              <a:latin typeface="微软雅黑" panose="020B0503020204020204" pitchFamily="34" charset="-122"/>
              <a:ea typeface="微软雅黑" panose="020B0503020204020204" pitchFamily="34" charset="-122"/>
            </a:endParaRPr>
          </a:p>
        </p:txBody>
      </p:sp>
      <p:graphicFrame>
        <p:nvGraphicFramePr>
          <p:cNvPr id="107526" name="表格 107525"/>
          <p:cNvGraphicFramePr/>
          <p:nvPr>
            <p:custDataLst>
              <p:tags r:id="rId2"/>
            </p:custDataLst>
          </p:nvPr>
        </p:nvGraphicFramePr>
        <p:xfrm>
          <a:off x="3532188" y="1423988"/>
          <a:ext cx="8308975" cy="4995863"/>
        </p:xfrm>
        <a:graphic>
          <a:graphicData uri="http://schemas.openxmlformats.org/drawingml/2006/table">
            <a:tbl>
              <a:tblPr/>
              <a:tblGrid>
                <a:gridCol w="504825"/>
                <a:gridCol w="1504950"/>
                <a:gridCol w="1154113"/>
                <a:gridCol w="735012"/>
                <a:gridCol w="828675"/>
                <a:gridCol w="2244725"/>
                <a:gridCol w="1336675"/>
              </a:tblGrid>
              <a:tr h="227013">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b="1">
                          <a:solidFill>
                            <a:srgbClr val="000000"/>
                          </a:solidFill>
                          <a:latin typeface="微软雅黑" panose="020B0503020204020204" pitchFamily="34" charset="-122"/>
                          <a:ea typeface="微软雅黑" panose="020B0503020204020204" pitchFamily="34" charset="-122"/>
                        </a:rPr>
                        <a:t>序号</a:t>
                      </a:r>
                      <a:endParaRPr lang="en-US" altLang="en-US" sz="1300" b="1">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b="1">
                          <a:solidFill>
                            <a:srgbClr val="000000"/>
                          </a:solidFill>
                          <a:latin typeface="微软雅黑" panose="020B0503020204020204" pitchFamily="34" charset="-122"/>
                          <a:ea typeface="微软雅黑" panose="020B0503020204020204" pitchFamily="34" charset="-122"/>
                        </a:rPr>
                        <a:t>证书名称</a:t>
                      </a:r>
                      <a:endParaRPr lang="en-US" altLang="en-US" sz="1300" b="1">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b="1">
                          <a:solidFill>
                            <a:srgbClr val="000000"/>
                          </a:solidFill>
                          <a:latin typeface="微软雅黑" panose="020B0503020204020204" pitchFamily="34" charset="-122"/>
                          <a:ea typeface="微软雅黑" panose="020B0503020204020204" pitchFamily="34" charset="-122"/>
                        </a:rPr>
                        <a:t>颁发机构</a:t>
                      </a:r>
                      <a:endParaRPr lang="en-US" altLang="en-US" sz="1300" b="1">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b="1">
                          <a:solidFill>
                            <a:srgbClr val="000000"/>
                          </a:solidFill>
                          <a:latin typeface="微软雅黑" panose="020B0503020204020204" pitchFamily="34" charset="-122"/>
                          <a:ea typeface="微软雅黑" panose="020B0503020204020204" pitchFamily="34" charset="-122"/>
                        </a:rPr>
                        <a:t>奖项</a:t>
                      </a:r>
                      <a:endParaRPr lang="en-US" altLang="en-US" sz="1300" b="1">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zh-CN" altLang="en-US" sz="1300" b="1">
                          <a:solidFill>
                            <a:srgbClr val="000000"/>
                          </a:solidFill>
                          <a:latin typeface="微软雅黑" panose="020B0503020204020204" pitchFamily="34" charset="-122"/>
                          <a:ea typeface="微软雅黑" panose="020B0503020204020204" pitchFamily="34" charset="-122"/>
                        </a:rPr>
                        <a:t>获奖年份</a:t>
                      </a:r>
                      <a:endParaRPr lang="zh-CN" altLang="en-US" sz="1300" b="1">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b="1">
                          <a:solidFill>
                            <a:srgbClr val="000000"/>
                          </a:solidFill>
                          <a:latin typeface="微软雅黑" panose="020B0503020204020204" pitchFamily="34" charset="-122"/>
                          <a:ea typeface="微软雅黑" panose="020B0503020204020204" pitchFamily="34" charset="-122"/>
                        </a:rPr>
                        <a:t>获奖项目/备注</a:t>
                      </a:r>
                      <a:endParaRPr lang="en-US" altLang="en-US" sz="1300" b="1">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zh-CN" altLang="en-US" sz="1300" b="1">
                          <a:solidFill>
                            <a:srgbClr val="000000"/>
                          </a:solidFill>
                          <a:latin typeface="微软雅黑" panose="020B0503020204020204" pitchFamily="34" charset="-122"/>
                          <a:ea typeface="微软雅黑" panose="020B0503020204020204" pitchFamily="34" charset="-122"/>
                        </a:rPr>
                        <a:t>项目中的贡献</a:t>
                      </a:r>
                      <a:endParaRPr lang="zh-CN" altLang="en-US" sz="1300" b="1">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r>
              <a:tr h="40957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en-US" sz="1300" b="1">
                          <a:solidFill>
                            <a:srgbClr val="000000"/>
                          </a:solidFill>
                          <a:latin typeface="微软雅黑" panose="020B0503020204020204" pitchFamily="34" charset="-122"/>
                          <a:ea typeface="微软雅黑" panose="020B0503020204020204" pitchFamily="34" charset="-122"/>
                        </a:rPr>
                        <a:t>1</a:t>
                      </a:r>
                      <a:endParaRPr lang="en-US" altLang="en-US" sz="1300" b="1">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科学技术进步奖</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中国教育部</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二等奖</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en-US" sz="1300">
                          <a:solidFill>
                            <a:srgbClr val="000000"/>
                          </a:solidFill>
                          <a:latin typeface="微软雅黑" panose="020B0503020204020204" pitchFamily="34" charset="-122"/>
                          <a:ea typeface="微软雅黑" panose="020B0503020204020204" pitchFamily="34" charset="-122"/>
                        </a:rPr>
                        <a:t>2003</a:t>
                      </a:r>
                      <a:r>
                        <a:rPr lang="zh-CN" altLang="en-US" sz="1300">
                          <a:solidFill>
                            <a:srgbClr val="000000"/>
                          </a:solidFill>
                          <a:latin typeface="微软雅黑" panose="020B0503020204020204" pitchFamily="34" charset="-122"/>
                          <a:ea typeface="微软雅黑" panose="020B0503020204020204" pitchFamily="34" charset="-122"/>
                        </a:rPr>
                        <a:t>年</a:t>
                      </a:r>
                      <a:endParaRPr lang="zh-CN"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eaLnBrk="1" hangingPunct="1">
                        <a:buNone/>
                      </a:pPr>
                      <a:r>
                        <a:rPr lang="en-US" altLang="zh-CN" sz="1300">
                          <a:solidFill>
                            <a:srgbClr val="000000"/>
                          </a:solidFill>
                          <a:latin typeface="微软雅黑" panose="020B0503020204020204" pitchFamily="34" charset="-122"/>
                          <a:ea typeface="微软雅黑" panose="020B0503020204020204" pitchFamily="34" charset="-122"/>
                        </a:rPr>
                        <a:t>获奖项目：中国上市公司信息披露与统计分析网络系统</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eaLnBrk="1" hangingPunct="1">
                        <a:buNone/>
                      </a:pPr>
                      <a:r>
                        <a:rPr lang="zh-CN" altLang="en-US" sz="1300">
                          <a:solidFill>
                            <a:srgbClr val="000000"/>
                          </a:solidFill>
                          <a:latin typeface="微软雅黑" panose="020B0503020204020204" pitchFamily="34" charset="-122"/>
                          <a:ea typeface="微软雅黑" panose="020B0503020204020204" pitchFamily="34" charset="-122"/>
                        </a:rPr>
                        <a:t>项目牵头负责人</a:t>
                      </a:r>
                      <a:endParaRPr lang="zh-CN"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r>
              <a:tr h="40957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en-US" sz="1300" b="1">
                          <a:solidFill>
                            <a:srgbClr val="000000"/>
                          </a:solidFill>
                          <a:latin typeface="微软雅黑" panose="020B0503020204020204" pitchFamily="34" charset="-122"/>
                          <a:ea typeface="微软雅黑" panose="020B0503020204020204" pitchFamily="34" charset="-122"/>
                        </a:rPr>
                        <a:t>2</a:t>
                      </a:r>
                      <a:endParaRPr lang="en-US" altLang="en-US" sz="1300" b="1">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中国标准创新贡献奖</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中国国家标准化管理委员会</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三等奖</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en-US" sz="1300">
                          <a:solidFill>
                            <a:srgbClr val="000000"/>
                          </a:solidFill>
                          <a:latin typeface="微软雅黑" panose="020B0503020204020204" pitchFamily="34" charset="-122"/>
                          <a:ea typeface="微软雅黑" panose="020B0503020204020204" pitchFamily="34" charset="-122"/>
                        </a:rPr>
                        <a:t>2009</a:t>
                      </a:r>
                      <a:r>
                        <a:rPr lang="zh-CN" altLang="en-US" sz="1300">
                          <a:solidFill>
                            <a:srgbClr val="000000"/>
                          </a:solidFill>
                          <a:latin typeface="微软雅黑" panose="020B0503020204020204" pitchFamily="34" charset="-122"/>
                          <a:ea typeface="微软雅黑" panose="020B0503020204020204" pitchFamily="34" charset="-122"/>
                        </a:rPr>
                        <a:t>年</a:t>
                      </a:r>
                      <a:endParaRPr lang="zh-CN"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eaLnBrk="1" hangingPunct="1">
                        <a:buNone/>
                      </a:pPr>
                      <a:r>
                        <a:rPr lang="en-US" altLang="zh-CN" sz="1300">
                          <a:solidFill>
                            <a:srgbClr val="000000"/>
                          </a:solidFill>
                          <a:latin typeface="微软雅黑" panose="020B0503020204020204" pitchFamily="34" charset="-122"/>
                          <a:ea typeface="微软雅黑" panose="020B0503020204020204" pitchFamily="34" charset="-122"/>
                        </a:rPr>
                        <a:t>项目：上市公司信息披露电子化规范</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eaLnBrk="1" hangingPunct="1">
                        <a:buNone/>
                      </a:pPr>
                      <a:r>
                        <a:rPr lang="zh-CN" altLang="en-US" sz="1300">
                          <a:solidFill>
                            <a:srgbClr val="000000"/>
                          </a:solidFill>
                          <a:latin typeface="微软雅黑" panose="020B0503020204020204" pitchFamily="34" charset="-122"/>
                          <a:ea typeface="微软雅黑" panose="020B0503020204020204" pitchFamily="34" charset="-122"/>
                          <a:sym typeface="+mn-ea"/>
                        </a:rPr>
                        <a:t>项目重要参与人</a:t>
                      </a:r>
                      <a:endParaRPr lang="zh-CN" altLang="en-US" sz="1300">
                        <a:solidFill>
                          <a:srgbClr val="000000"/>
                        </a:solidFill>
                        <a:latin typeface="微软雅黑" panose="020B0503020204020204" pitchFamily="34" charset="-122"/>
                        <a:ea typeface="微软雅黑" panose="020B0503020204020204" pitchFamily="34" charset="-122"/>
                        <a:sym typeface="+mn-ea"/>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r>
              <a:tr h="407987">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en-US" sz="1300" b="1">
                          <a:solidFill>
                            <a:srgbClr val="000000"/>
                          </a:solidFill>
                          <a:latin typeface="微软雅黑" panose="020B0503020204020204" pitchFamily="34" charset="-122"/>
                          <a:ea typeface="微软雅黑" panose="020B0503020204020204" pitchFamily="34" charset="-122"/>
                        </a:rPr>
                        <a:t>3</a:t>
                      </a:r>
                      <a:endParaRPr lang="en-US" altLang="en-US" sz="1300" b="1">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中国证券期货创新将</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中国证券期货业协会</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最佳创新奖</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en-US" sz="1300">
                          <a:solidFill>
                            <a:srgbClr val="000000"/>
                          </a:solidFill>
                          <a:latin typeface="微软雅黑" panose="020B0503020204020204" pitchFamily="34" charset="-122"/>
                          <a:ea typeface="微软雅黑" panose="020B0503020204020204" pitchFamily="34" charset="-122"/>
                        </a:rPr>
                        <a:t>2006</a:t>
                      </a:r>
                      <a:r>
                        <a:rPr lang="zh-CN" altLang="en-US" sz="1300">
                          <a:solidFill>
                            <a:srgbClr val="000000"/>
                          </a:solidFill>
                          <a:latin typeface="微软雅黑" panose="020B0503020204020204" pitchFamily="34" charset="-122"/>
                          <a:ea typeface="微软雅黑" panose="020B0503020204020204" pitchFamily="34" charset="-122"/>
                        </a:rPr>
                        <a:t>年</a:t>
                      </a:r>
                      <a:endParaRPr lang="zh-CN"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eaLnBrk="1" hangingPunct="1">
                        <a:buNone/>
                      </a:pPr>
                      <a:r>
                        <a:rPr lang="en-US" altLang="zh-CN" sz="1300">
                          <a:solidFill>
                            <a:srgbClr val="000000"/>
                          </a:solidFill>
                          <a:latin typeface="微软雅黑" panose="020B0503020204020204" pitchFamily="34" charset="-122"/>
                          <a:ea typeface="微软雅黑" panose="020B0503020204020204" pitchFamily="34" charset="-122"/>
                        </a:rPr>
                        <a:t>项目：《上市公司股东大会网络投票系统》</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eaLnBrk="1" hangingPunct="1">
                        <a:buNone/>
                      </a:pPr>
                      <a:r>
                        <a:rPr lang="zh-CN" altLang="en-US" sz="1300">
                          <a:solidFill>
                            <a:srgbClr val="000000"/>
                          </a:solidFill>
                          <a:latin typeface="微软雅黑" panose="020B0503020204020204" pitchFamily="34" charset="-122"/>
                          <a:ea typeface="微软雅黑" panose="020B0503020204020204" pitchFamily="34" charset="-122"/>
                          <a:sym typeface="+mn-ea"/>
                        </a:rPr>
                        <a:t>项目牵头负责人</a:t>
                      </a:r>
                      <a:endParaRPr lang="zh-CN" altLang="en-US" sz="1300">
                        <a:solidFill>
                          <a:srgbClr val="000000"/>
                        </a:solidFill>
                        <a:latin typeface="微软雅黑" panose="020B0503020204020204" pitchFamily="34" charset="-122"/>
                        <a:ea typeface="微软雅黑" panose="020B0503020204020204" pitchFamily="34" charset="-122"/>
                        <a:sym typeface="+mn-ea"/>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r>
              <a:tr h="614363">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en-US" sz="1300" b="1">
                          <a:solidFill>
                            <a:srgbClr val="000000"/>
                          </a:solidFill>
                          <a:latin typeface="微软雅黑" panose="020B0503020204020204" pitchFamily="34" charset="-122"/>
                          <a:ea typeface="微软雅黑" panose="020B0503020204020204" pitchFamily="34" charset="-122"/>
                        </a:rPr>
                        <a:t>4</a:t>
                      </a:r>
                      <a:endParaRPr lang="en-US" altLang="en-US" sz="1300" b="1">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深圳市金融创新奖</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深圳市人民政府</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特等奖</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en-US" sz="1300">
                          <a:solidFill>
                            <a:srgbClr val="000000"/>
                          </a:solidFill>
                          <a:latin typeface="微软雅黑" panose="020B0503020204020204" pitchFamily="34" charset="-122"/>
                          <a:ea typeface="微软雅黑" panose="020B0503020204020204" pitchFamily="34" charset="-122"/>
                        </a:rPr>
                        <a:t>2011</a:t>
                      </a:r>
                      <a:r>
                        <a:rPr lang="zh-CN" altLang="en-US" sz="1300">
                          <a:solidFill>
                            <a:srgbClr val="000000"/>
                          </a:solidFill>
                          <a:latin typeface="微软雅黑" panose="020B0503020204020204" pitchFamily="34" charset="-122"/>
                          <a:ea typeface="微软雅黑" panose="020B0503020204020204" pitchFamily="34" charset="-122"/>
                        </a:rPr>
                        <a:t>年</a:t>
                      </a:r>
                      <a:endParaRPr lang="zh-CN"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eaLnBrk="1" hangingPunct="1">
                        <a:buNone/>
                      </a:pPr>
                      <a:r>
                        <a:rPr lang="en-US" altLang="zh-CN" sz="1300">
                          <a:solidFill>
                            <a:srgbClr val="000000"/>
                          </a:solidFill>
                          <a:latin typeface="微软雅黑" panose="020B0503020204020204" pitchFamily="34" charset="-122"/>
                          <a:ea typeface="微软雅黑" panose="020B0503020204020204" pitchFamily="34" charset="-122"/>
                        </a:rPr>
                        <a:t>项目：上市公司投资者关系互动平台（简称“互动易”）</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eaLnBrk="1" hangingPunct="1">
                        <a:buNone/>
                      </a:pPr>
                      <a:r>
                        <a:rPr lang="zh-CN" altLang="en-US" sz="1300">
                          <a:solidFill>
                            <a:srgbClr val="000000"/>
                          </a:solidFill>
                          <a:latin typeface="微软雅黑" panose="020B0503020204020204" pitchFamily="34" charset="-122"/>
                          <a:ea typeface="微软雅黑" panose="020B0503020204020204" pitchFamily="34" charset="-122"/>
                          <a:sym typeface="+mn-ea"/>
                        </a:rPr>
                        <a:t>项目牵头负责人</a:t>
                      </a:r>
                      <a:endParaRPr lang="zh-CN" altLang="en-US" sz="1300">
                        <a:solidFill>
                          <a:srgbClr val="000000"/>
                        </a:solidFill>
                        <a:latin typeface="微软雅黑" panose="020B0503020204020204" pitchFamily="34" charset="-122"/>
                        <a:ea typeface="微软雅黑" panose="020B0503020204020204" pitchFamily="34" charset="-122"/>
                        <a:sym typeface="+mn-ea"/>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r>
              <a:tr h="40957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en-US" sz="1300" b="1">
                          <a:solidFill>
                            <a:srgbClr val="000000"/>
                          </a:solidFill>
                          <a:latin typeface="微软雅黑" panose="020B0503020204020204" pitchFamily="34" charset="-122"/>
                          <a:ea typeface="微软雅黑" panose="020B0503020204020204" pitchFamily="34" charset="-122"/>
                        </a:rPr>
                        <a:t>5</a:t>
                      </a:r>
                      <a:endParaRPr lang="en-US" altLang="en-US" sz="1300" b="1">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深圳市金融创新奖</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深圳市人民政府</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一等奖</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en-US" sz="1300">
                          <a:solidFill>
                            <a:srgbClr val="000000"/>
                          </a:solidFill>
                          <a:latin typeface="微软雅黑" panose="020B0503020204020204" pitchFamily="34" charset="-122"/>
                          <a:ea typeface="微软雅黑" panose="020B0503020204020204" pitchFamily="34" charset="-122"/>
                        </a:rPr>
                        <a:t>2014</a:t>
                      </a:r>
                      <a:r>
                        <a:rPr lang="zh-CN" altLang="en-US" sz="1300">
                          <a:solidFill>
                            <a:srgbClr val="000000"/>
                          </a:solidFill>
                          <a:latin typeface="微软雅黑" panose="020B0503020204020204" pitchFamily="34" charset="-122"/>
                          <a:ea typeface="微软雅黑" panose="020B0503020204020204" pitchFamily="34" charset="-122"/>
                        </a:rPr>
                        <a:t>年</a:t>
                      </a:r>
                      <a:endParaRPr lang="zh-CN"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eaLnBrk="1" hangingPunct="1">
                        <a:buNone/>
                      </a:pPr>
                      <a:r>
                        <a:rPr lang="en-US" altLang="zh-CN" sz="1300">
                          <a:solidFill>
                            <a:srgbClr val="000000"/>
                          </a:solidFill>
                          <a:latin typeface="微软雅黑" panose="020B0503020204020204" pitchFamily="34" charset="-122"/>
                          <a:ea typeface="微软雅黑" panose="020B0503020204020204" pitchFamily="34" charset="-122"/>
                        </a:rPr>
                        <a:t>项目：《上市公司股东大会网络投票系统》</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eaLnBrk="1" hangingPunct="1">
                        <a:buNone/>
                      </a:pPr>
                      <a:r>
                        <a:rPr lang="zh-CN" altLang="en-US" sz="1300">
                          <a:solidFill>
                            <a:srgbClr val="000000"/>
                          </a:solidFill>
                          <a:latin typeface="微软雅黑" panose="020B0503020204020204" pitchFamily="34" charset="-122"/>
                          <a:ea typeface="微软雅黑" panose="020B0503020204020204" pitchFamily="34" charset="-122"/>
                          <a:sym typeface="+mn-ea"/>
                        </a:rPr>
                        <a:t>项目牵头负责人</a:t>
                      </a:r>
                      <a:endParaRPr lang="zh-CN" altLang="en-US" sz="1300">
                        <a:solidFill>
                          <a:srgbClr val="000000"/>
                        </a:solidFill>
                        <a:latin typeface="微软雅黑" panose="020B0503020204020204" pitchFamily="34" charset="-122"/>
                        <a:ea typeface="微软雅黑" panose="020B0503020204020204" pitchFamily="34" charset="-122"/>
                        <a:sym typeface="+mn-ea"/>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r>
              <a:tr h="40957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en-US" sz="1300" b="1">
                          <a:solidFill>
                            <a:srgbClr val="000000"/>
                          </a:solidFill>
                          <a:latin typeface="微软雅黑" panose="020B0503020204020204" pitchFamily="34" charset="-122"/>
                          <a:ea typeface="微软雅黑" panose="020B0503020204020204" pitchFamily="34" charset="-122"/>
                        </a:rPr>
                        <a:t>6</a:t>
                      </a:r>
                      <a:endParaRPr lang="en-US" altLang="en-US" sz="1300" b="1">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深圳市金融创新奖</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深圳市人民政府</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二等奖</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en-US" sz="1300">
                          <a:solidFill>
                            <a:srgbClr val="000000"/>
                          </a:solidFill>
                          <a:latin typeface="微软雅黑" panose="020B0503020204020204" pitchFamily="34" charset="-122"/>
                          <a:ea typeface="微软雅黑" panose="020B0503020204020204" pitchFamily="34" charset="-122"/>
                        </a:rPr>
                        <a:t>2012</a:t>
                      </a:r>
                      <a:r>
                        <a:rPr lang="zh-CN" altLang="en-US" sz="1300">
                          <a:solidFill>
                            <a:srgbClr val="000000"/>
                          </a:solidFill>
                          <a:latin typeface="微软雅黑" panose="020B0503020204020204" pitchFamily="34" charset="-122"/>
                          <a:ea typeface="微软雅黑" panose="020B0503020204020204" pitchFamily="34" charset="-122"/>
                        </a:rPr>
                        <a:t>年</a:t>
                      </a:r>
                      <a:endParaRPr lang="zh-CN"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eaLnBrk="1" hangingPunct="1">
                        <a:buNone/>
                      </a:pPr>
                      <a:r>
                        <a:rPr lang="en-US" altLang="zh-CN" sz="1300">
                          <a:solidFill>
                            <a:srgbClr val="000000"/>
                          </a:solidFill>
                          <a:latin typeface="微软雅黑" panose="020B0503020204020204" pitchFamily="34" charset="-122"/>
                          <a:ea typeface="微软雅黑" panose="020B0503020204020204" pitchFamily="34" charset="-122"/>
                        </a:rPr>
                        <a:t>项目：《证券市场民事侵权受损投资者利益补偿项目》</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eaLnBrk="1" hangingPunct="1">
                        <a:buNone/>
                      </a:pPr>
                      <a:r>
                        <a:rPr lang="zh-CN" altLang="en-US" sz="1300">
                          <a:solidFill>
                            <a:srgbClr val="000000"/>
                          </a:solidFill>
                          <a:latin typeface="微软雅黑" panose="020B0503020204020204" pitchFamily="34" charset="-122"/>
                          <a:ea typeface="微软雅黑" panose="020B0503020204020204" pitchFamily="34" charset="-122"/>
                          <a:sym typeface="+mn-ea"/>
                        </a:rPr>
                        <a:t>项目牵头负责人</a:t>
                      </a:r>
                      <a:endParaRPr lang="zh-CN" altLang="en-US" sz="1300">
                        <a:solidFill>
                          <a:srgbClr val="000000"/>
                        </a:solidFill>
                        <a:latin typeface="微软雅黑" panose="020B0503020204020204" pitchFamily="34" charset="-122"/>
                        <a:ea typeface="微软雅黑" panose="020B0503020204020204" pitchFamily="34" charset="-122"/>
                        <a:sym typeface="+mn-ea"/>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r>
              <a:tr h="407987">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en-US" sz="1300" b="1">
                          <a:solidFill>
                            <a:srgbClr val="000000"/>
                          </a:solidFill>
                          <a:latin typeface="微软雅黑" panose="020B0503020204020204" pitchFamily="34" charset="-122"/>
                          <a:ea typeface="微软雅黑" panose="020B0503020204020204" pitchFamily="34" charset="-122"/>
                        </a:rPr>
                        <a:t>7</a:t>
                      </a:r>
                      <a:endParaRPr lang="en-US" altLang="en-US" sz="1300" b="1">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深圳市金融创新奖</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深圳市人民政府</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三等奖</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en-US" sz="1300">
                          <a:solidFill>
                            <a:srgbClr val="000000"/>
                          </a:solidFill>
                          <a:latin typeface="微软雅黑" panose="020B0503020204020204" pitchFamily="34" charset="-122"/>
                          <a:ea typeface="微软雅黑" panose="020B0503020204020204" pitchFamily="34" charset="-122"/>
                        </a:rPr>
                        <a:t>2009</a:t>
                      </a:r>
                      <a:r>
                        <a:rPr lang="zh-CN" altLang="en-US" sz="1300">
                          <a:solidFill>
                            <a:srgbClr val="000000"/>
                          </a:solidFill>
                          <a:latin typeface="微软雅黑" panose="020B0503020204020204" pitchFamily="34" charset="-122"/>
                          <a:ea typeface="微软雅黑" panose="020B0503020204020204" pitchFamily="34" charset="-122"/>
                        </a:rPr>
                        <a:t>年</a:t>
                      </a:r>
                      <a:endParaRPr lang="zh-CN"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eaLnBrk="1" hangingPunct="1">
                        <a:buNone/>
                      </a:pPr>
                      <a:r>
                        <a:rPr lang="en-US" altLang="zh-CN" sz="1300">
                          <a:solidFill>
                            <a:srgbClr val="000000"/>
                          </a:solidFill>
                          <a:latin typeface="微软雅黑" panose="020B0503020204020204" pitchFamily="34" charset="-122"/>
                          <a:ea typeface="微软雅黑" panose="020B0503020204020204" pitchFamily="34" charset="-122"/>
                        </a:rPr>
                        <a:t>项目：《上市公司跨市场换股吸收合并项目》</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eaLnBrk="1" hangingPunct="1">
                        <a:buNone/>
                      </a:pPr>
                      <a:r>
                        <a:rPr lang="zh-CN" altLang="en-US" sz="1300">
                          <a:solidFill>
                            <a:srgbClr val="000000"/>
                          </a:solidFill>
                          <a:latin typeface="微软雅黑" panose="020B0503020204020204" pitchFamily="34" charset="-122"/>
                          <a:ea typeface="微软雅黑" panose="020B0503020204020204" pitchFamily="34" charset="-122"/>
                          <a:sym typeface="+mn-ea"/>
                        </a:rPr>
                        <a:t>项目牵头负责人</a:t>
                      </a:r>
                      <a:endParaRPr lang="zh-CN" altLang="en-US" sz="1300">
                        <a:solidFill>
                          <a:srgbClr val="000000"/>
                        </a:solidFill>
                        <a:latin typeface="微软雅黑" panose="020B0503020204020204" pitchFamily="34" charset="-122"/>
                        <a:ea typeface="微软雅黑" panose="020B0503020204020204" pitchFamily="34" charset="-122"/>
                        <a:sym typeface="+mn-ea"/>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r>
              <a:tr h="40957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en-US" sz="1300" b="1">
                          <a:solidFill>
                            <a:srgbClr val="000000"/>
                          </a:solidFill>
                          <a:latin typeface="微软雅黑" panose="020B0503020204020204" pitchFamily="34" charset="-122"/>
                          <a:ea typeface="微软雅黑" panose="020B0503020204020204" pitchFamily="34" charset="-122"/>
                        </a:rPr>
                        <a:t>8</a:t>
                      </a:r>
                      <a:endParaRPr lang="en-US" altLang="en-US" sz="1300" b="1">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深圳市金融创新奖</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深圳市人民政府</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优秀奖</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en-US" sz="1300">
                          <a:solidFill>
                            <a:srgbClr val="000000"/>
                          </a:solidFill>
                          <a:latin typeface="微软雅黑" panose="020B0503020204020204" pitchFamily="34" charset="-122"/>
                          <a:ea typeface="微软雅黑" panose="020B0503020204020204" pitchFamily="34" charset="-122"/>
                        </a:rPr>
                        <a:t>2010</a:t>
                      </a:r>
                      <a:r>
                        <a:rPr lang="zh-CN" altLang="en-US" sz="1300">
                          <a:solidFill>
                            <a:srgbClr val="000000"/>
                          </a:solidFill>
                          <a:latin typeface="微软雅黑" panose="020B0503020204020204" pitchFamily="34" charset="-122"/>
                          <a:ea typeface="微软雅黑" panose="020B0503020204020204" pitchFamily="34" charset="-122"/>
                        </a:rPr>
                        <a:t>年</a:t>
                      </a:r>
                      <a:endParaRPr lang="zh-CN"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eaLnBrk="1" hangingPunct="1">
                        <a:buNone/>
                      </a:pPr>
                      <a:r>
                        <a:rPr lang="en-US" altLang="zh-CN" sz="1300">
                          <a:solidFill>
                            <a:srgbClr val="000000"/>
                          </a:solidFill>
                          <a:latin typeface="微软雅黑" panose="020B0503020204020204" pitchFamily="34" charset="-122"/>
                          <a:ea typeface="微软雅黑" panose="020B0503020204020204" pitchFamily="34" charset="-122"/>
                        </a:rPr>
                        <a:t>项目：《上市公司信息披露直通车》</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eaLnBrk="1" hangingPunct="1">
                        <a:buNone/>
                      </a:pPr>
                      <a:r>
                        <a:rPr lang="zh-CN" altLang="en-US" sz="1300">
                          <a:solidFill>
                            <a:srgbClr val="000000"/>
                          </a:solidFill>
                          <a:latin typeface="微软雅黑" panose="020B0503020204020204" pitchFamily="34" charset="-122"/>
                          <a:ea typeface="微软雅黑" panose="020B0503020204020204" pitchFamily="34" charset="-122"/>
                          <a:sym typeface="+mn-ea"/>
                        </a:rPr>
                        <a:t>理念提出者及前期牵头负责人</a:t>
                      </a:r>
                      <a:endParaRPr lang="zh-CN" altLang="en-US" sz="1300">
                        <a:solidFill>
                          <a:srgbClr val="000000"/>
                        </a:solidFill>
                        <a:latin typeface="微软雅黑" panose="020B0503020204020204" pitchFamily="34" charset="-122"/>
                        <a:ea typeface="微软雅黑" panose="020B0503020204020204" pitchFamily="34" charset="-122"/>
                        <a:sym typeface="+mn-ea"/>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r>
              <a:tr h="40957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en-US" sz="1300" b="1">
                          <a:solidFill>
                            <a:srgbClr val="000000"/>
                          </a:solidFill>
                          <a:latin typeface="微软雅黑" panose="020B0503020204020204" pitchFamily="34" charset="-122"/>
                          <a:ea typeface="微软雅黑" panose="020B0503020204020204" pitchFamily="34" charset="-122"/>
                        </a:rPr>
                        <a:t>9</a:t>
                      </a:r>
                      <a:endParaRPr lang="en-US" altLang="en-US" sz="1300" b="1">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深圳市金融创新奖</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深圳市人民政府</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特别奖</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en-US" sz="1300">
                          <a:solidFill>
                            <a:srgbClr val="000000"/>
                          </a:solidFill>
                          <a:latin typeface="微软雅黑" panose="020B0503020204020204" pitchFamily="34" charset="-122"/>
                          <a:ea typeface="微软雅黑" panose="020B0503020204020204" pitchFamily="34" charset="-122"/>
                        </a:rPr>
                        <a:t>2012</a:t>
                      </a:r>
                      <a:r>
                        <a:rPr lang="zh-CN" altLang="en-US" sz="1300">
                          <a:solidFill>
                            <a:srgbClr val="000000"/>
                          </a:solidFill>
                          <a:latin typeface="微软雅黑" panose="020B0503020204020204" pitchFamily="34" charset="-122"/>
                          <a:ea typeface="微软雅黑" panose="020B0503020204020204" pitchFamily="34" charset="-122"/>
                        </a:rPr>
                        <a:t>年</a:t>
                      </a:r>
                      <a:endParaRPr lang="zh-CN"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eaLnBrk="1" hangingPunct="1">
                        <a:buNone/>
                      </a:pPr>
                      <a:r>
                        <a:rPr lang="en-US" altLang="zh-CN" sz="1300">
                          <a:solidFill>
                            <a:srgbClr val="000000"/>
                          </a:solidFill>
                          <a:latin typeface="微软雅黑" panose="020B0503020204020204" pitchFamily="34" charset="-122"/>
                          <a:ea typeface="微软雅黑" panose="020B0503020204020204" pitchFamily="34" charset="-122"/>
                        </a:rPr>
                        <a:t>项目：《多层次资本市场业务运营平台》</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eaLnBrk="1" hangingPunct="1">
                        <a:buNone/>
                      </a:pPr>
                      <a:r>
                        <a:rPr lang="zh-CN" altLang="en-US" sz="1300">
                          <a:solidFill>
                            <a:srgbClr val="000000"/>
                          </a:solidFill>
                          <a:latin typeface="微软雅黑" panose="020B0503020204020204" pitchFamily="34" charset="-122"/>
                          <a:ea typeface="微软雅黑" panose="020B0503020204020204" pitchFamily="34" charset="-122"/>
                        </a:rPr>
                        <a:t>参与人</a:t>
                      </a:r>
                      <a:endParaRPr lang="zh-CN"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r>
              <a:tr h="439738">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b="1">
                          <a:solidFill>
                            <a:srgbClr val="000000"/>
                          </a:solidFill>
                          <a:latin typeface="微软雅黑" panose="020B0503020204020204" pitchFamily="34" charset="-122"/>
                          <a:ea typeface="微软雅黑" panose="020B0503020204020204" pitchFamily="34" charset="-122"/>
                        </a:rPr>
                        <a:t>10</a:t>
                      </a:r>
                      <a:endParaRPr lang="en-US" altLang="en-US" sz="1300" b="1">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资本市场电子化信息披露</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中国证券监督管理委员会</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先进工作者</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en-US" sz="1300">
                          <a:solidFill>
                            <a:srgbClr val="000000"/>
                          </a:solidFill>
                          <a:latin typeface="微软雅黑" panose="020B0503020204020204" pitchFamily="34" charset="-122"/>
                          <a:ea typeface="微软雅黑" panose="020B0503020204020204" pitchFamily="34" charset="-122"/>
                        </a:rPr>
                        <a:t>2009~2011</a:t>
                      </a:r>
                      <a:r>
                        <a:rPr lang="zh-CN" altLang="en-US" sz="1300">
                          <a:solidFill>
                            <a:srgbClr val="000000"/>
                          </a:solidFill>
                          <a:latin typeface="微软雅黑" panose="020B0503020204020204" pitchFamily="34" charset="-122"/>
                          <a:ea typeface="微软雅黑" panose="020B0503020204020204" pitchFamily="34" charset="-122"/>
                        </a:rPr>
                        <a:t>年</a:t>
                      </a:r>
                      <a:endParaRPr lang="zh-CN"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eaLnBrk="1" hangingPunct="1">
                        <a:buNone/>
                      </a:pPr>
                      <a:r>
                        <a:rPr lang="en-US" altLang="zh-CN" sz="1300">
                          <a:solidFill>
                            <a:srgbClr val="000000"/>
                          </a:solidFill>
                          <a:latin typeface="微软雅黑" panose="020B0503020204020204" pitchFamily="34" charset="-122"/>
                          <a:ea typeface="微软雅黑" panose="020B0503020204020204" pitchFamily="34" charset="-122"/>
                        </a:rPr>
                        <a:t>资本市场电子化信息披露</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eaLnBrk="1" hangingPunct="1">
                        <a:buNone/>
                      </a:pPr>
                      <a:r>
                        <a:rPr lang="zh-CN" altLang="en-US" sz="1300">
                          <a:solidFill>
                            <a:srgbClr val="000000"/>
                          </a:solidFill>
                          <a:latin typeface="微软雅黑" panose="020B0503020204020204" pitchFamily="34" charset="-122"/>
                          <a:ea typeface="微软雅黑" panose="020B0503020204020204" pitchFamily="34" charset="-122"/>
                        </a:rPr>
                        <a:t>个人奖项</a:t>
                      </a:r>
                      <a:endParaRPr lang="zh-CN"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r>
              <a:tr h="44132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b="1">
                          <a:solidFill>
                            <a:srgbClr val="000000"/>
                          </a:solidFill>
                          <a:latin typeface="微软雅黑" panose="020B0503020204020204" pitchFamily="34" charset="-122"/>
                          <a:ea typeface="微软雅黑" panose="020B0503020204020204" pitchFamily="34" charset="-122"/>
                        </a:rPr>
                        <a:t>11</a:t>
                      </a:r>
                      <a:endParaRPr lang="en-US" altLang="en-US" sz="1300" b="1">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证券期货监管系统五一劳动奖章</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中国证券监督管理委员会</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zh-CN" sz="1300">
                          <a:solidFill>
                            <a:srgbClr val="000000"/>
                          </a:solidFill>
                          <a:latin typeface="微软雅黑" panose="020B0503020204020204" pitchFamily="34" charset="-122"/>
                          <a:ea typeface="微软雅黑" panose="020B0503020204020204" pitchFamily="34" charset="-122"/>
                        </a:rPr>
                        <a:t>五一劳动奖章</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algn="ctr" eaLnBrk="1" hangingPunct="1">
                        <a:buNone/>
                      </a:pPr>
                      <a:r>
                        <a:rPr lang="en-US" altLang="en-US" sz="1300">
                          <a:solidFill>
                            <a:srgbClr val="000000"/>
                          </a:solidFill>
                          <a:latin typeface="微软雅黑" panose="020B0503020204020204" pitchFamily="34" charset="-122"/>
                          <a:ea typeface="微软雅黑" panose="020B0503020204020204" pitchFamily="34" charset="-122"/>
                        </a:rPr>
                        <a:t>2012</a:t>
                      </a:r>
                      <a:r>
                        <a:rPr lang="zh-CN" altLang="en-US" sz="1300">
                          <a:solidFill>
                            <a:srgbClr val="000000"/>
                          </a:solidFill>
                          <a:latin typeface="微软雅黑" panose="020B0503020204020204" pitchFamily="34" charset="-122"/>
                          <a:ea typeface="微软雅黑" panose="020B0503020204020204" pitchFamily="34" charset="-122"/>
                        </a:rPr>
                        <a:t>年</a:t>
                      </a:r>
                      <a:endParaRPr lang="zh-CN"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eaLnBrk="1" hangingPunct="1">
                        <a:buNone/>
                      </a:pPr>
                      <a:r>
                        <a:rPr lang="en-US" altLang="zh-CN" sz="1300">
                          <a:solidFill>
                            <a:srgbClr val="000000"/>
                          </a:solidFill>
                          <a:latin typeface="微软雅黑" panose="020B0503020204020204" pitchFamily="34" charset="-122"/>
                          <a:ea typeface="微软雅黑" panose="020B0503020204020204" pitchFamily="34" charset="-122"/>
                        </a:rPr>
                        <a:t>证券期货监管系统</a:t>
                      </a:r>
                      <a:endParaRPr lang="en-US"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Lato Light"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Lato Light" charset="0"/>
                          <a:ea typeface="+mn-ea"/>
                          <a:cs typeface="+mn-cs"/>
                        </a:defRPr>
                      </a:lvl5pPr>
                    </a:lstStyle>
                    <a:p>
                      <a:pPr lvl="0" eaLnBrk="1" hangingPunct="1">
                        <a:buNone/>
                      </a:pPr>
                      <a:r>
                        <a:rPr lang="zh-CN" altLang="en-US" sz="1300">
                          <a:solidFill>
                            <a:srgbClr val="000000"/>
                          </a:solidFill>
                          <a:latin typeface="微软雅黑" panose="020B0503020204020204" pitchFamily="34" charset="-122"/>
                          <a:ea typeface="微软雅黑" panose="020B0503020204020204" pitchFamily="34" charset="-122"/>
                        </a:rPr>
                        <a:t>个人奖项</a:t>
                      </a:r>
                      <a:endParaRPr lang="zh-CN" altLang="en-US" sz="130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solidFill>
                        <a:schemeClr val="tx1"/>
                      </a:solidFill>
                      <a:prstDash val="solid"/>
                      <a:headEnd type="none" w="med" len="med"/>
                      <a:tailEnd type="none" w="med" len="med"/>
                    </a:lnL>
                    <a:lnR w="6350" cap="flat" cmpd="sng">
                      <a:solidFill>
                        <a:schemeClr val="tx1"/>
                      </a:solidFill>
                      <a:prstDash val="solid"/>
                      <a:headEnd type="none" w="med" len="med"/>
                      <a:tailEnd type="none" w="med" len="med"/>
                    </a:lnR>
                    <a:lnT w="6350" cap="flat" cmpd="sng">
                      <a:solidFill>
                        <a:schemeClr val="tx1"/>
                      </a:solidFill>
                      <a:prstDash val="solid"/>
                      <a:headEnd type="none" w="med" len="med"/>
                      <a:tailEnd type="none" w="med" len="med"/>
                    </a:lnT>
                    <a:lnB w="6350" cap="flat" cmpd="sng">
                      <a:solidFill>
                        <a:schemeClr val="tx1"/>
                      </a:solidFill>
                      <a:prstDash val="soli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494030" y="3980180"/>
            <a:ext cx="899795" cy="962660"/>
          </a:xfrm>
          <a:prstGeom prst="ellipse">
            <a:avLst/>
          </a:prstGeom>
          <a:solidFill>
            <a:schemeClr val="bg2">
              <a:lumMod val="75000"/>
            </a:schemeClr>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130049" name="文本框 3"/>
          <p:cNvSpPr txBox="1"/>
          <p:nvPr/>
        </p:nvSpPr>
        <p:spPr>
          <a:xfrm>
            <a:off x="946724" y="156719"/>
            <a:ext cx="3154362" cy="490537"/>
          </a:xfrm>
          <a:prstGeom prst="rect">
            <a:avLst/>
          </a:prstGeom>
          <a:noFill/>
          <a:ln w="9525">
            <a:noFill/>
          </a:ln>
        </p:spPr>
        <p:txBody>
          <a:bodyPr wrap="none" anchor="t" anchorCtr="0">
            <a:spAutoFit/>
          </a:bodyPr>
          <a:lstStyle/>
          <a:p>
            <a:pPr eaLnBrk="0" hangingPunct="0"/>
            <a:r>
              <a:rPr lang="zh-CN" altLang="en-US" sz="2600" dirty="0">
                <a:solidFill>
                  <a:srgbClr val="262626"/>
                </a:solidFill>
                <a:latin typeface="微软雅黑" panose="020B0503020204020204" pitchFamily="34" charset="-122"/>
                <a:ea typeface="微软雅黑" panose="020B0503020204020204" pitchFamily="34" charset="-122"/>
                <a:sym typeface="Lato Light" charset="0"/>
              </a:rPr>
              <a:t>价值在线联合创始人</a:t>
            </a:r>
            <a:endParaRPr lang="zh-CN" altLang="en-US" sz="2600" dirty="0">
              <a:solidFill>
                <a:srgbClr val="262626"/>
              </a:solidFill>
              <a:latin typeface="微软雅黑" panose="020B0503020204020204" pitchFamily="34" charset="-122"/>
              <a:ea typeface="微软雅黑" panose="020B0503020204020204" pitchFamily="34" charset="-122"/>
              <a:sym typeface="Lato Light" charset="0"/>
            </a:endParaRPr>
          </a:p>
        </p:txBody>
      </p:sp>
      <p:sp>
        <p:nvSpPr>
          <p:cNvPr id="7" name="椭圆 6"/>
          <p:cNvSpPr/>
          <p:nvPr/>
        </p:nvSpPr>
        <p:spPr>
          <a:xfrm>
            <a:off x="7923787" y="850027"/>
            <a:ext cx="1042988" cy="1044575"/>
          </a:xfrm>
          <a:prstGeom prst="ellipse">
            <a:avLst/>
          </a:prstGeom>
          <a:solidFill>
            <a:schemeClr val="bg2">
              <a:lumMod val="75000"/>
            </a:schemeClr>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pic>
        <p:nvPicPr>
          <p:cNvPr id="130058" name="图片 123" descr="C:\Users\qingqiang.lan\Desktop\照片\4.png"/>
          <p:cNvPicPr/>
          <p:nvPr/>
        </p:nvPicPr>
        <p:blipFill>
          <a:blip r:embed="rId1"/>
          <a:stretch>
            <a:fillRect/>
          </a:stretch>
        </p:blipFill>
        <p:spPr>
          <a:xfrm>
            <a:off x="7996494" y="891620"/>
            <a:ext cx="919163" cy="955675"/>
          </a:xfrm>
          <a:prstGeom prst="rect">
            <a:avLst/>
          </a:prstGeom>
          <a:noFill/>
          <a:ln w="9525">
            <a:noFill/>
          </a:ln>
        </p:spPr>
      </p:pic>
      <p:grpSp>
        <p:nvGrpSpPr>
          <p:cNvPr id="11" name="组合 10"/>
          <p:cNvGrpSpPr/>
          <p:nvPr/>
        </p:nvGrpSpPr>
        <p:grpSpPr>
          <a:xfrm>
            <a:off x="5522595" y="789067"/>
            <a:ext cx="1725612" cy="1452483"/>
            <a:chOff x="10593" y="1243"/>
            <a:chExt cx="2717" cy="2287"/>
          </a:xfrm>
        </p:grpSpPr>
        <p:sp>
          <p:nvSpPr>
            <p:cNvPr id="5" name="椭圆 4"/>
            <p:cNvSpPr/>
            <p:nvPr/>
          </p:nvSpPr>
          <p:spPr>
            <a:xfrm>
              <a:off x="10869" y="1243"/>
              <a:ext cx="1643" cy="1645"/>
            </a:xfrm>
            <a:prstGeom prst="ellipse">
              <a:avLst/>
            </a:prstGeom>
            <a:solidFill>
              <a:schemeClr val="bg2">
                <a:lumMod val="75000"/>
              </a:schemeClr>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pic>
          <p:nvPicPr>
            <p:cNvPr id="130056" name="图片 120" descr="C:\Users\qingqiang.lan\Desktop\照片\9.png"/>
            <p:cNvPicPr/>
            <p:nvPr/>
          </p:nvPicPr>
          <p:blipFill>
            <a:blip r:embed="rId2"/>
            <a:stretch>
              <a:fillRect/>
            </a:stretch>
          </p:blipFill>
          <p:spPr>
            <a:xfrm>
              <a:off x="10955" y="1339"/>
              <a:ext cx="1472" cy="1473"/>
            </a:xfrm>
            <a:prstGeom prst="rect">
              <a:avLst/>
            </a:prstGeom>
            <a:noFill/>
            <a:ln w="9525">
              <a:noFill/>
            </a:ln>
          </p:spPr>
        </p:pic>
        <p:sp>
          <p:nvSpPr>
            <p:cNvPr id="130061" name="矩形 6"/>
            <p:cNvSpPr/>
            <p:nvPr/>
          </p:nvSpPr>
          <p:spPr>
            <a:xfrm>
              <a:off x="10593" y="3045"/>
              <a:ext cx="2717" cy="485"/>
            </a:xfrm>
            <a:prstGeom prst="rect">
              <a:avLst/>
            </a:prstGeom>
            <a:noFill/>
            <a:ln w="9525">
              <a:noFill/>
            </a:ln>
          </p:spPr>
          <p:txBody>
            <a:bodyPr wrap="none" anchor="t" anchorCtr="0">
              <a:spAutoFit/>
            </a:bodyPr>
            <a:lstStyle/>
            <a:p>
              <a:pPr eaLnBrk="0" hangingPunct="0"/>
              <a:r>
                <a:rPr lang="zh-CN" altLang="zh-CN" sz="1400" b="1" dirty="0">
                  <a:solidFill>
                    <a:srgbClr val="376092"/>
                  </a:solidFill>
                  <a:latin typeface="微软雅黑" panose="020B0503020204020204" pitchFamily="34" charset="-122"/>
                  <a:ea typeface="微软雅黑" panose="020B0503020204020204" pitchFamily="34" charset="-122"/>
                </a:rPr>
                <a:t>薛自强</a:t>
              </a:r>
              <a:r>
                <a:rPr lang="en-US" altLang="zh-CN" sz="1400" b="1" dirty="0">
                  <a:solidFill>
                    <a:srgbClr val="376092"/>
                  </a:solidFill>
                  <a:latin typeface="微软雅黑" panose="020B0503020204020204" pitchFamily="34" charset="-122"/>
                  <a:ea typeface="微软雅黑" panose="020B0503020204020204" pitchFamily="34" charset="-122"/>
                </a:rPr>
                <a:t>  </a:t>
              </a:r>
              <a:r>
                <a:rPr lang="zh-CN" altLang="zh-CN" sz="1400" b="1" dirty="0">
                  <a:solidFill>
                    <a:srgbClr val="376092"/>
                  </a:solidFill>
                  <a:latin typeface="微软雅黑" panose="020B0503020204020204" pitchFamily="34" charset="-122"/>
                  <a:ea typeface="微软雅黑" panose="020B0503020204020204" pitchFamily="34" charset="-122"/>
                </a:rPr>
                <a:t>联合创始人</a:t>
              </a:r>
              <a:endParaRPr lang="zh-CN" altLang="en-US" sz="1400" b="1" dirty="0">
                <a:solidFill>
                  <a:srgbClr val="376092"/>
                </a:solidFill>
                <a:latin typeface="微软雅黑" panose="020B0503020204020204" pitchFamily="34" charset="-122"/>
                <a:ea typeface="微软雅黑" panose="020B0503020204020204" pitchFamily="34" charset="-122"/>
              </a:endParaRPr>
            </a:p>
          </p:txBody>
        </p:sp>
      </p:grpSp>
      <p:sp>
        <p:nvSpPr>
          <p:cNvPr id="130063" name="矩形 9"/>
          <p:cNvSpPr/>
          <p:nvPr/>
        </p:nvSpPr>
        <p:spPr>
          <a:xfrm>
            <a:off x="7679055" y="1934845"/>
            <a:ext cx="1974850" cy="306705"/>
          </a:xfrm>
          <a:prstGeom prst="rect">
            <a:avLst/>
          </a:prstGeom>
          <a:noFill/>
          <a:ln w="9525">
            <a:noFill/>
          </a:ln>
        </p:spPr>
        <p:txBody>
          <a:bodyPr wrap="square" anchor="t" anchorCtr="0">
            <a:spAutoFit/>
          </a:bodyPr>
          <a:lstStyle/>
          <a:p>
            <a:pPr eaLnBrk="0" hangingPunct="0"/>
            <a:r>
              <a:rPr lang="zh-CN" altLang="zh-CN" sz="1400" b="1" dirty="0">
                <a:solidFill>
                  <a:srgbClr val="376092"/>
                </a:solidFill>
                <a:latin typeface="微软雅黑" panose="020B0503020204020204" pitchFamily="34" charset="-122"/>
                <a:ea typeface="微软雅黑" panose="020B0503020204020204" pitchFamily="34" charset="-122"/>
              </a:rPr>
              <a:t>朱继刚</a:t>
            </a:r>
            <a:r>
              <a:rPr lang="en-US" altLang="zh-CN" sz="1400" b="1" dirty="0">
                <a:solidFill>
                  <a:srgbClr val="376092"/>
                </a:solidFill>
                <a:latin typeface="微软雅黑" panose="020B0503020204020204" pitchFamily="34" charset="-122"/>
                <a:ea typeface="微软雅黑" panose="020B0503020204020204" pitchFamily="34" charset="-122"/>
              </a:rPr>
              <a:t>  </a:t>
            </a:r>
            <a:r>
              <a:rPr lang="zh-CN" altLang="zh-CN" sz="1400" b="1" dirty="0">
                <a:solidFill>
                  <a:srgbClr val="376092"/>
                </a:solidFill>
                <a:latin typeface="微软雅黑" panose="020B0503020204020204" pitchFamily="34" charset="-122"/>
                <a:ea typeface="微软雅黑" panose="020B0503020204020204" pitchFamily="34" charset="-122"/>
              </a:rPr>
              <a:t>联合创始人</a:t>
            </a:r>
            <a:endParaRPr lang="zh-CN" altLang="en-US" sz="1400" b="1" dirty="0">
              <a:solidFill>
                <a:srgbClr val="37609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87325" y="789067"/>
            <a:ext cx="2707005" cy="3003140"/>
            <a:chOff x="705" y="1207"/>
            <a:chExt cx="4263" cy="4729"/>
          </a:xfrm>
        </p:grpSpPr>
        <p:sp>
          <p:nvSpPr>
            <p:cNvPr id="3" name="椭圆 2"/>
            <p:cNvSpPr/>
            <p:nvPr/>
          </p:nvSpPr>
          <p:spPr>
            <a:xfrm>
              <a:off x="2072" y="1207"/>
              <a:ext cx="1645" cy="1645"/>
            </a:xfrm>
            <a:prstGeom prst="ellipse">
              <a:avLst/>
            </a:prstGeom>
            <a:solidFill>
              <a:schemeClr val="bg2">
                <a:lumMod val="75000"/>
              </a:schemeClr>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pic>
          <p:nvPicPr>
            <p:cNvPr id="130051" name="图片 110" descr="C:\Users\qingqiang.lan\Desktop\照片\1.png"/>
            <p:cNvPicPr/>
            <p:nvPr/>
          </p:nvPicPr>
          <p:blipFill>
            <a:blip r:embed="rId3"/>
            <a:stretch>
              <a:fillRect/>
            </a:stretch>
          </p:blipFill>
          <p:spPr>
            <a:xfrm>
              <a:off x="2157" y="1283"/>
              <a:ext cx="1475" cy="1494"/>
            </a:xfrm>
            <a:prstGeom prst="rect">
              <a:avLst/>
            </a:prstGeom>
            <a:noFill/>
            <a:ln w="9525">
              <a:noFill/>
            </a:ln>
          </p:spPr>
        </p:pic>
        <p:sp>
          <p:nvSpPr>
            <p:cNvPr id="130060" name="矩形 5"/>
            <p:cNvSpPr/>
            <p:nvPr/>
          </p:nvSpPr>
          <p:spPr>
            <a:xfrm>
              <a:off x="1591" y="3006"/>
              <a:ext cx="2720" cy="485"/>
            </a:xfrm>
            <a:prstGeom prst="rect">
              <a:avLst/>
            </a:prstGeom>
            <a:noFill/>
            <a:ln w="9525">
              <a:noFill/>
            </a:ln>
          </p:spPr>
          <p:txBody>
            <a:bodyPr wrap="none" anchor="t" anchorCtr="0">
              <a:spAutoFit/>
            </a:bodyPr>
            <a:lstStyle/>
            <a:p>
              <a:pPr eaLnBrk="0" hangingPunct="0"/>
              <a:r>
                <a:rPr lang="zh-CN" altLang="zh-CN" sz="1400" b="1" dirty="0">
                  <a:solidFill>
                    <a:srgbClr val="376092"/>
                  </a:solidFill>
                  <a:latin typeface="微软雅黑" panose="020B0503020204020204" pitchFamily="34" charset="-122"/>
                  <a:ea typeface="微软雅黑" panose="020B0503020204020204" pitchFamily="34" charset="-122"/>
                </a:rPr>
                <a:t>蔡曼莉</a:t>
              </a:r>
              <a:r>
                <a:rPr lang="en-US" altLang="zh-CN" sz="1400" b="1" dirty="0">
                  <a:solidFill>
                    <a:srgbClr val="376092"/>
                  </a:solidFill>
                  <a:latin typeface="微软雅黑" panose="020B0503020204020204" pitchFamily="34" charset="-122"/>
                  <a:ea typeface="微软雅黑" panose="020B0503020204020204" pitchFamily="34" charset="-122"/>
                </a:rPr>
                <a:t>  </a:t>
              </a:r>
              <a:r>
                <a:rPr lang="zh-CN" altLang="zh-CN" sz="1400" b="1" dirty="0">
                  <a:solidFill>
                    <a:srgbClr val="376092"/>
                  </a:solidFill>
                  <a:latin typeface="微软雅黑" panose="020B0503020204020204" pitchFamily="34" charset="-122"/>
                  <a:ea typeface="微软雅黑" panose="020B0503020204020204" pitchFamily="34" charset="-122"/>
                </a:rPr>
                <a:t>联合创始人</a:t>
              </a:r>
              <a:endParaRPr lang="zh-CN" altLang="en-US" sz="1400" dirty="0">
                <a:solidFill>
                  <a:srgbClr val="376092"/>
                </a:solidFill>
                <a:latin typeface="微软雅黑" panose="020B0503020204020204" pitchFamily="34" charset="-122"/>
                <a:ea typeface="微软雅黑" panose="020B0503020204020204" pitchFamily="34" charset="-122"/>
              </a:endParaRPr>
            </a:p>
          </p:txBody>
        </p:sp>
        <p:sp>
          <p:nvSpPr>
            <p:cNvPr id="130065" name="矩形 14"/>
            <p:cNvSpPr/>
            <p:nvPr/>
          </p:nvSpPr>
          <p:spPr>
            <a:xfrm>
              <a:off x="705" y="3660"/>
              <a:ext cx="4263" cy="2276"/>
            </a:xfrm>
            <a:prstGeom prst="rect">
              <a:avLst/>
            </a:prstGeom>
            <a:noFill/>
            <a:ln w="9525">
              <a:noFill/>
            </a:ln>
          </p:spPr>
          <p:txBody>
            <a:bodyPr wrap="square" anchor="t" anchorCtr="0">
              <a:spAutoFit/>
            </a:bodyPr>
            <a:lstStyle/>
            <a:p>
              <a:pPr eaLnBrk="0" hangingPunct="0"/>
              <a:r>
                <a:rPr lang="zh-CN" altLang="zh-CN" sz="1100" dirty="0">
                  <a:solidFill>
                    <a:srgbClr val="254061"/>
                  </a:solidFill>
                  <a:latin typeface="微软雅黑" panose="020B0503020204020204" pitchFamily="34" charset="-122"/>
                  <a:ea typeface="微软雅黑" panose="020B0503020204020204" pitchFamily="34" charset="-122"/>
                </a:rPr>
                <a:t>曾任职于中国证券监督管理委员会，从事上市公司监管工作，先后担任并购监管二处副处长、监管一处处长，并担任上市公司监管部会计与评估小组组长；参与了多部上市公司并购重组法规制度的研究、制定与修订，上市公司并购重组审核备忘录、财务审核底稿的编制。现任和易瑞盛总经理、金杜律所高级顾问</a:t>
              </a:r>
              <a:endParaRPr lang="zh-CN" altLang="en-US" sz="1100" dirty="0">
                <a:solidFill>
                  <a:srgbClr val="254061"/>
                </a:solidFill>
                <a:latin typeface="微软雅黑" panose="020B0503020204020204" pitchFamily="34" charset="-122"/>
                <a:ea typeface="微软雅黑" panose="020B0503020204020204" pitchFamily="34" charset="-122"/>
              </a:endParaRPr>
            </a:p>
          </p:txBody>
        </p:sp>
      </p:grpSp>
      <p:sp>
        <p:nvSpPr>
          <p:cNvPr id="130066" name="矩形 15"/>
          <p:cNvSpPr/>
          <p:nvPr/>
        </p:nvSpPr>
        <p:spPr>
          <a:xfrm>
            <a:off x="5252085" y="2346960"/>
            <a:ext cx="2051050" cy="1106805"/>
          </a:xfrm>
          <a:prstGeom prst="rect">
            <a:avLst/>
          </a:prstGeom>
          <a:noFill/>
          <a:ln w="9525">
            <a:noFill/>
          </a:ln>
        </p:spPr>
        <p:txBody>
          <a:bodyPr wrap="square" anchor="t" anchorCtr="0">
            <a:spAutoFit/>
          </a:bodyPr>
          <a:lstStyle/>
          <a:p>
            <a:pPr eaLnBrk="0" hangingPunct="0"/>
            <a:r>
              <a:rPr lang="zh-CN" altLang="zh-CN" sz="1100" dirty="0">
                <a:solidFill>
                  <a:srgbClr val="254061"/>
                </a:solidFill>
                <a:latin typeface="微软雅黑" panose="020B0503020204020204" pitchFamily="34" charset="-122"/>
                <a:ea typeface="微软雅黑" panose="020B0503020204020204" pitchFamily="34" charset="-122"/>
              </a:rPr>
              <a:t>北京大学经济学硕士，管理学博士。曾担任广发证券投行华南业务部总经理、华林证券投行副总经理、广州证券创新业务部总经理。具有</a:t>
            </a:r>
            <a:r>
              <a:rPr lang="en-US" altLang="zh-CN" sz="1100" dirty="0">
                <a:solidFill>
                  <a:srgbClr val="254061"/>
                </a:solidFill>
                <a:latin typeface="微软雅黑" panose="020B0503020204020204" pitchFamily="34" charset="-122"/>
                <a:ea typeface="微软雅黑" panose="020B0503020204020204" pitchFamily="34" charset="-122"/>
              </a:rPr>
              <a:t>22</a:t>
            </a:r>
            <a:r>
              <a:rPr lang="zh-CN" altLang="zh-CN" sz="1100" dirty="0">
                <a:solidFill>
                  <a:srgbClr val="254061"/>
                </a:solidFill>
                <a:latin typeface="微软雅黑" panose="020B0503020204020204" pitchFamily="34" charset="-122"/>
                <a:ea typeface="微软雅黑" panose="020B0503020204020204" pitchFamily="34" charset="-122"/>
              </a:rPr>
              <a:t>年全面的投资银行业务工作及管理经验</a:t>
            </a:r>
            <a:endParaRPr lang="zh-CN" altLang="en-US" sz="1100" dirty="0">
              <a:solidFill>
                <a:srgbClr val="254061"/>
              </a:solidFill>
              <a:latin typeface="微软雅黑" panose="020B0503020204020204" pitchFamily="34" charset="-122"/>
              <a:ea typeface="微软雅黑" panose="020B0503020204020204" pitchFamily="34" charset="-122"/>
            </a:endParaRPr>
          </a:p>
        </p:txBody>
      </p:sp>
      <p:sp>
        <p:nvSpPr>
          <p:cNvPr id="130068" name="矩形 18"/>
          <p:cNvSpPr/>
          <p:nvPr/>
        </p:nvSpPr>
        <p:spPr>
          <a:xfrm>
            <a:off x="7517765" y="2346960"/>
            <a:ext cx="1941195" cy="1106805"/>
          </a:xfrm>
          <a:prstGeom prst="rect">
            <a:avLst/>
          </a:prstGeom>
          <a:noFill/>
          <a:ln w="9525">
            <a:noFill/>
          </a:ln>
        </p:spPr>
        <p:txBody>
          <a:bodyPr wrap="square" anchor="t" anchorCtr="0">
            <a:spAutoFit/>
          </a:bodyPr>
          <a:lstStyle/>
          <a:p>
            <a:pPr algn="just" eaLnBrk="0" hangingPunct="0"/>
            <a:r>
              <a:rPr lang="zh-CN" altLang="zh-CN" sz="1100" dirty="0">
                <a:solidFill>
                  <a:srgbClr val="254061"/>
                </a:solidFill>
                <a:latin typeface="微软雅黑" panose="020B0503020204020204" pitchFamily="34" charset="-122"/>
                <a:ea typeface="微软雅黑" panose="020B0503020204020204" pitchFamily="34" charset="-122"/>
              </a:rPr>
              <a:t>具有</a:t>
            </a:r>
            <a:r>
              <a:rPr lang="en-US" altLang="zh-CN" sz="1100" dirty="0">
                <a:solidFill>
                  <a:srgbClr val="254061"/>
                </a:solidFill>
                <a:latin typeface="微软雅黑" panose="020B0503020204020204" pitchFamily="34" charset="-122"/>
                <a:ea typeface="微软雅黑" panose="020B0503020204020204" pitchFamily="34" charset="-122"/>
              </a:rPr>
              <a:t>15</a:t>
            </a:r>
            <a:r>
              <a:rPr lang="zh-CN" altLang="zh-CN" sz="1100" dirty="0">
                <a:solidFill>
                  <a:srgbClr val="254061"/>
                </a:solidFill>
                <a:latin typeface="微软雅黑" panose="020B0503020204020204" pitchFamily="34" charset="-122"/>
                <a:ea typeface="微软雅黑" panose="020B0503020204020204" pitchFamily="34" charset="-122"/>
              </a:rPr>
              <a:t>年</a:t>
            </a:r>
            <a:r>
              <a:rPr lang="en-US" altLang="zh-CN" sz="1100" dirty="0">
                <a:solidFill>
                  <a:srgbClr val="254061"/>
                </a:solidFill>
                <a:latin typeface="微软雅黑" panose="020B0503020204020204" pitchFamily="34" charset="-122"/>
                <a:ea typeface="微软雅黑" panose="020B0503020204020204" pitchFamily="34" charset="-122"/>
              </a:rPr>
              <a:t>IT</a:t>
            </a:r>
            <a:r>
              <a:rPr lang="zh-CN" altLang="zh-CN" sz="1100" dirty="0">
                <a:solidFill>
                  <a:srgbClr val="254061"/>
                </a:solidFill>
                <a:latin typeface="微软雅黑" panose="020B0503020204020204" pitchFamily="34" charset="-122"/>
                <a:ea typeface="微软雅黑" panose="020B0503020204020204" pitchFamily="34" charset="-122"/>
              </a:rPr>
              <a:t>从业经验，加盟公司前长期就职于东软集团，曾担任数字内容事业部技术总监、软件产品事业部开发部长等职务，现任价值在线副总经理，研发总负责人</a:t>
            </a:r>
            <a:endParaRPr lang="zh-CN" altLang="zh-CN" sz="1100" dirty="0">
              <a:solidFill>
                <a:srgbClr val="254061"/>
              </a:solidFill>
              <a:latin typeface="微软雅黑" panose="020B0503020204020204" pitchFamily="34" charset="-122"/>
              <a:ea typeface="微软雅黑" panose="020B0503020204020204" pitchFamily="34" charset="-122"/>
            </a:endParaRPr>
          </a:p>
        </p:txBody>
      </p:sp>
      <p:sp>
        <p:nvSpPr>
          <p:cNvPr id="130081" name="矩形 18"/>
          <p:cNvSpPr/>
          <p:nvPr/>
        </p:nvSpPr>
        <p:spPr>
          <a:xfrm>
            <a:off x="6332855" y="5446395"/>
            <a:ext cx="1793875" cy="1106805"/>
          </a:xfrm>
          <a:prstGeom prst="rect">
            <a:avLst/>
          </a:prstGeom>
          <a:noFill/>
          <a:ln w="9525">
            <a:noFill/>
          </a:ln>
        </p:spPr>
        <p:txBody>
          <a:bodyPr wrap="square" anchor="t" anchorCtr="0">
            <a:spAutoFit/>
          </a:bodyPr>
          <a:lstStyle/>
          <a:p>
            <a:pPr eaLnBrk="0" hangingPunct="0"/>
            <a:r>
              <a:rPr lang="zh-CN" altLang="en-US" sz="1100" dirty="0">
                <a:solidFill>
                  <a:srgbClr val="254061"/>
                </a:solidFill>
                <a:latin typeface="微软雅黑" panose="020B0503020204020204" pitchFamily="34" charset="-122"/>
                <a:ea typeface="微软雅黑" panose="020B0503020204020204" pitchFamily="34" charset="-122"/>
              </a:rPr>
              <a:t>价值在线区域总监，具有多年证券及销售工作经验，曾任职于安信证券、深圳证券信息有限公司、深圳证券交易所中小板公司管理部</a:t>
            </a:r>
            <a:endParaRPr lang="zh-CN" altLang="en-US" sz="1100" dirty="0">
              <a:solidFill>
                <a:srgbClr val="25406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2032156" y="813797"/>
            <a:ext cx="8000999" cy="5908674"/>
            <a:chOff x="2315585" y="777394"/>
            <a:chExt cx="9001715" cy="6053246"/>
          </a:xfrm>
        </p:grpSpPr>
        <p:sp>
          <p:nvSpPr>
            <p:cNvPr id="12" name="椭圆 11"/>
            <p:cNvSpPr/>
            <p:nvPr/>
          </p:nvSpPr>
          <p:spPr>
            <a:xfrm>
              <a:off x="3994262" y="777394"/>
              <a:ext cx="1044575" cy="1044575"/>
            </a:xfrm>
            <a:prstGeom prst="ellipse">
              <a:avLst/>
            </a:prstGeom>
            <a:solidFill>
              <a:schemeClr val="bg2">
                <a:lumMod val="75000"/>
              </a:schemeClr>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pic>
          <p:nvPicPr>
            <p:cNvPr id="17" name="图片 125" descr="C:\Users\qingqiang.lan\Desktop\照片\6.png"/>
            <p:cNvPicPr/>
            <p:nvPr/>
          </p:nvPicPr>
          <p:blipFill>
            <a:blip r:embed="rId4"/>
            <a:stretch>
              <a:fillRect/>
            </a:stretch>
          </p:blipFill>
          <p:spPr>
            <a:xfrm>
              <a:off x="4047286" y="853085"/>
              <a:ext cx="938212" cy="941388"/>
            </a:xfrm>
            <a:prstGeom prst="rect">
              <a:avLst/>
            </a:prstGeom>
            <a:noFill/>
            <a:ln w="9525">
              <a:noFill/>
            </a:ln>
          </p:spPr>
        </p:pic>
        <p:sp>
          <p:nvSpPr>
            <p:cNvPr id="20" name="矩形 11"/>
            <p:cNvSpPr/>
            <p:nvPr/>
          </p:nvSpPr>
          <p:spPr>
            <a:xfrm>
              <a:off x="3730260" y="1947390"/>
              <a:ext cx="1724615" cy="314209"/>
            </a:xfrm>
            <a:prstGeom prst="rect">
              <a:avLst/>
            </a:prstGeom>
            <a:noFill/>
            <a:ln w="9525">
              <a:noFill/>
            </a:ln>
          </p:spPr>
          <p:txBody>
            <a:bodyPr wrap="none" anchor="t" anchorCtr="0">
              <a:spAutoFit/>
            </a:bodyPr>
            <a:lstStyle/>
            <a:p>
              <a:pPr eaLnBrk="0" hangingPunct="0"/>
              <a:r>
                <a:rPr lang="zh-CN" altLang="zh-CN" sz="1400" b="1" dirty="0">
                  <a:solidFill>
                    <a:srgbClr val="376092"/>
                  </a:solidFill>
                  <a:latin typeface="微软雅黑" panose="020B0503020204020204" pitchFamily="34" charset="-122"/>
                  <a:ea typeface="微软雅黑" panose="020B0503020204020204" pitchFamily="34" charset="-122"/>
                </a:rPr>
                <a:t>王愈</a:t>
              </a:r>
              <a:r>
                <a:rPr lang="en-US" altLang="zh-CN" sz="1400" b="1" dirty="0">
                  <a:solidFill>
                    <a:srgbClr val="376092"/>
                  </a:solidFill>
                  <a:latin typeface="微软雅黑" panose="020B0503020204020204" pitchFamily="34" charset="-122"/>
                  <a:ea typeface="微软雅黑" panose="020B0503020204020204" pitchFamily="34" charset="-122"/>
                </a:rPr>
                <a:t>  </a:t>
              </a:r>
              <a:r>
                <a:rPr lang="zh-CN" altLang="zh-CN" sz="1400" b="1" dirty="0">
                  <a:solidFill>
                    <a:srgbClr val="376092"/>
                  </a:solidFill>
                  <a:latin typeface="微软雅黑" panose="020B0503020204020204" pitchFamily="34" charset="-122"/>
                  <a:ea typeface="微软雅黑" panose="020B0503020204020204" pitchFamily="34" charset="-122"/>
                </a:rPr>
                <a:t>联合创始人</a:t>
              </a:r>
              <a:endParaRPr lang="zh-CN" altLang="en-US" sz="1400" b="1" dirty="0">
                <a:solidFill>
                  <a:srgbClr val="376092"/>
                </a:solidFill>
                <a:latin typeface="微软雅黑" panose="020B0503020204020204" pitchFamily="34" charset="-122"/>
                <a:ea typeface="微软雅黑" panose="020B0503020204020204" pitchFamily="34" charset="-122"/>
              </a:endParaRPr>
            </a:p>
          </p:txBody>
        </p:sp>
        <p:sp>
          <p:nvSpPr>
            <p:cNvPr id="22" name="矩形 20"/>
            <p:cNvSpPr/>
            <p:nvPr/>
          </p:nvSpPr>
          <p:spPr>
            <a:xfrm>
              <a:off x="3426513" y="2434312"/>
              <a:ext cx="2511908" cy="1133886"/>
            </a:xfrm>
            <a:prstGeom prst="rect">
              <a:avLst/>
            </a:prstGeom>
            <a:noFill/>
            <a:ln w="9525">
              <a:noFill/>
            </a:ln>
          </p:spPr>
          <p:txBody>
            <a:bodyPr wrap="square" anchor="t" anchorCtr="0">
              <a:spAutoFit/>
            </a:bodyPr>
            <a:lstStyle/>
            <a:p>
              <a:pPr eaLnBrk="0" hangingPunct="0"/>
              <a:r>
                <a:rPr lang="zh-CN" altLang="zh-CN" sz="1100" dirty="0">
                  <a:solidFill>
                    <a:srgbClr val="254061"/>
                  </a:solidFill>
                  <a:latin typeface="微软雅黑" panose="020B0503020204020204" pitchFamily="34" charset="-122"/>
                  <a:ea typeface="微软雅黑" panose="020B0503020204020204" pitchFamily="34" charset="-122"/>
                </a:rPr>
                <a:t>清华大学</a:t>
              </a:r>
              <a:r>
                <a:rPr lang="zh-CN" altLang="en-US" sz="1100" dirty="0">
                  <a:solidFill>
                    <a:srgbClr val="254061"/>
                  </a:solidFill>
                  <a:latin typeface="微软雅黑" panose="020B0503020204020204" pitchFamily="34" charset="-122"/>
                  <a:ea typeface="微软雅黑" panose="020B0503020204020204" pitchFamily="34" charset="-122"/>
                </a:rPr>
                <a:t>、</a:t>
              </a:r>
              <a:r>
                <a:rPr lang="zh-CN" altLang="zh-CN" sz="1100" dirty="0">
                  <a:solidFill>
                    <a:srgbClr val="254061"/>
                  </a:solidFill>
                  <a:latin typeface="微软雅黑" panose="020B0503020204020204" pitchFamily="34" charset="-122"/>
                  <a:ea typeface="微软雅黑" panose="020B0503020204020204" pitchFamily="34" charset="-122"/>
                </a:rPr>
                <a:t>英国帝国理工学院</a:t>
              </a:r>
              <a:r>
                <a:rPr lang="zh-CN" altLang="en-US" sz="1100" dirty="0">
                  <a:solidFill>
                    <a:srgbClr val="254061"/>
                  </a:solidFill>
                  <a:latin typeface="微软雅黑" panose="020B0503020204020204" pitchFamily="34" charset="-122"/>
                  <a:ea typeface="微软雅黑" panose="020B0503020204020204" pitchFamily="34" charset="-122"/>
                </a:rPr>
                <a:t>毕业</a:t>
              </a:r>
              <a:r>
                <a:rPr lang="zh-CN" altLang="zh-CN" sz="1100" dirty="0">
                  <a:solidFill>
                    <a:srgbClr val="254061"/>
                  </a:solidFill>
                  <a:latin typeface="微软雅黑" panose="020B0503020204020204" pitchFamily="34" charset="-122"/>
                  <a:ea typeface="微软雅黑" panose="020B0503020204020204" pitchFamily="34" charset="-122"/>
                </a:rPr>
                <a:t>。曾任职于国信证券研究所、衍生品部、另类投资部。具有</a:t>
              </a:r>
              <a:r>
                <a:rPr lang="zh-CN" altLang="en-US" sz="1100" dirty="0">
                  <a:solidFill>
                    <a:srgbClr val="254061"/>
                  </a:solidFill>
                  <a:latin typeface="微软雅黑" panose="020B0503020204020204" pitchFamily="34" charset="-122"/>
                  <a:ea typeface="微软雅黑" panose="020B0503020204020204" pitchFamily="34" charset="-122"/>
                </a:rPr>
                <a:t>深刻的上市公司产业投资研究与洞察能力，</a:t>
              </a:r>
              <a:r>
                <a:rPr lang="zh-CN" altLang="zh-CN" sz="1100" dirty="0">
                  <a:solidFill>
                    <a:srgbClr val="254061"/>
                  </a:solidFill>
                  <a:latin typeface="微软雅黑" panose="020B0503020204020204" pitchFamily="34" charset="-122"/>
                  <a:ea typeface="微软雅黑" panose="020B0503020204020204" pitchFamily="34" charset="-122"/>
                </a:rPr>
                <a:t>丰富的管理经验，现任价值在线副总经理</a:t>
              </a:r>
              <a:endParaRPr lang="zh-CN" altLang="zh-CN" sz="1100" dirty="0">
                <a:solidFill>
                  <a:srgbClr val="254061"/>
                </a:solidFill>
                <a:latin typeface="微软雅黑" panose="020B0503020204020204" pitchFamily="34" charset="-122"/>
                <a:ea typeface="微软雅黑" panose="020B0503020204020204" pitchFamily="34" charset="-122"/>
              </a:endParaRPr>
            </a:p>
          </p:txBody>
        </p:sp>
        <p:sp>
          <p:nvSpPr>
            <p:cNvPr id="25" name="椭圆 24"/>
            <p:cNvSpPr/>
            <p:nvPr/>
          </p:nvSpPr>
          <p:spPr>
            <a:xfrm>
              <a:off x="2915899" y="3943657"/>
              <a:ext cx="1042988" cy="1044575"/>
            </a:xfrm>
            <a:prstGeom prst="ellipse">
              <a:avLst/>
            </a:prstGeom>
            <a:solidFill>
              <a:schemeClr val="bg2">
                <a:lumMod val="75000"/>
              </a:schemeClr>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pic>
          <p:nvPicPr>
            <p:cNvPr id="26" name="图片 123"/>
            <p:cNvPicPr>
              <a:picLocks noChangeArrowheads="1"/>
            </p:cNvPicPr>
            <p:nvPr/>
          </p:nvPicPr>
          <p:blipFill>
            <a:blip r:embed="rId5"/>
            <a:stretch>
              <a:fillRect/>
            </a:stretch>
          </p:blipFill>
          <p:spPr bwMode="auto">
            <a:xfrm>
              <a:off x="2981806" y="3999504"/>
              <a:ext cx="911602" cy="900994"/>
            </a:xfrm>
            <a:prstGeom prst="flowChartConnector">
              <a:avLst/>
            </a:prstGeom>
            <a:noFill/>
            <a:ln>
              <a:noFill/>
            </a:ln>
          </p:spPr>
        </p:pic>
        <p:sp>
          <p:nvSpPr>
            <p:cNvPr id="29" name="矩形 9"/>
            <p:cNvSpPr/>
            <p:nvPr/>
          </p:nvSpPr>
          <p:spPr>
            <a:xfrm>
              <a:off x="2315585" y="5136840"/>
              <a:ext cx="2244725" cy="306388"/>
            </a:xfrm>
            <a:prstGeom prst="rect">
              <a:avLst/>
            </a:prstGeom>
            <a:noFill/>
            <a:ln w="9525">
              <a:noFill/>
            </a:ln>
          </p:spPr>
          <p:txBody>
            <a:bodyPr wrap="none" anchor="t" anchorCtr="0">
              <a:spAutoFit/>
            </a:bodyPr>
            <a:lstStyle/>
            <a:p>
              <a:pPr eaLnBrk="0" hangingPunct="0"/>
              <a:r>
                <a:rPr lang="zh-CN" altLang="en-US" sz="1400" b="1" dirty="0">
                  <a:solidFill>
                    <a:srgbClr val="376092"/>
                  </a:solidFill>
                  <a:latin typeface="微软雅黑" panose="020B0503020204020204" pitchFamily="34" charset="-122"/>
                  <a:ea typeface="微软雅黑" panose="020B0503020204020204" pitchFamily="34" charset="-122"/>
                </a:rPr>
                <a:t>崔华宇</a:t>
              </a:r>
              <a:r>
                <a:rPr lang="en-US" altLang="zh-CN" sz="1400" b="1" dirty="0">
                  <a:solidFill>
                    <a:srgbClr val="376092"/>
                  </a:solidFill>
                  <a:latin typeface="微软雅黑" panose="020B0503020204020204" pitchFamily="34" charset="-122"/>
                  <a:ea typeface="微软雅黑" panose="020B0503020204020204" pitchFamily="34" charset="-122"/>
                </a:rPr>
                <a:t>  </a:t>
              </a:r>
              <a:r>
                <a:rPr lang="zh-CN" altLang="en-US" sz="1400" b="1" dirty="0">
                  <a:solidFill>
                    <a:srgbClr val="376092"/>
                  </a:solidFill>
                  <a:latin typeface="微软雅黑" panose="020B0503020204020204" pitchFamily="34" charset="-122"/>
                  <a:ea typeface="微软雅黑" panose="020B0503020204020204" pitchFamily="34" charset="-122"/>
                </a:rPr>
                <a:t>华南大区销售总监</a:t>
              </a:r>
              <a:endParaRPr lang="zh-CN" altLang="en-US" sz="1400" b="1" dirty="0">
                <a:solidFill>
                  <a:srgbClr val="376092"/>
                </a:solidFill>
                <a:latin typeface="微软雅黑" panose="020B0503020204020204" pitchFamily="34" charset="-122"/>
                <a:ea typeface="微软雅黑" panose="020B0503020204020204" pitchFamily="34" charset="-122"/>
              </a:endParaRPr>
            </a:p>
          </p:txBody>
        </p:sp>
        <p:sp>
          <p:nvSpPr>
            <p:cNvPr id="30" name="矩形 18"/>
            <p:cNvSpPr/>
            <p:nvPr/>
          </p:nvSpPr>
          <p:spPr>
            <a:xfrm>
              <a:off x="2508478" y="5609582"/>
              <a:ext cx="1858926" cy="960193"/>
            </a:xfrm>
            <a:prstGeom prst="rect">
              <a:avLst/>
            </a:prstGeom>
            <a:noFill/>
            <a:ln w="9525">
              <a:noFill/>
            </a:ln>
          </p:spPr>
          <p:txBody>
            <a:bodyPr wrap="square" anchor="t" anchorCtr="0">
              <a:spAutoFit/>
            </a:bodyPr>
            <a:lstStyle/>
            <a:p>
              <a:pPr algn="just" eaLnBrk="0" hangingPunct="0"/>
              <a:r>
                <a:rPr lang="zh-CN" altLang="en-US" sz="1100" dirty="0">
                  <a:solidFill>
                    <a:srgbClr val="254061"/>
                  </a:solidFill>
                  <a:latin typeface="微软雅黑" panose="020B0503020204020204" pitchFamily="34" charset="-122"/>
                  <a:ea typeface="微软雅黑" panose="020B0503020204020204" pitchFamily="34" charset="-122"/>
                </a:rPr>
                <a:t>价值在线区域总监，具有多年证券及销售工作经验， 曾任职于深圳证券交易所投资者教育中心</a:t>
              </a:r>
              <a:endParaRPr lang="zh-CN" altLang="en-US" sz="1100" dirty="0">
                <a:solidFill>
                  <a:srgbClr val="254061"/>
                </a:solidFill>
                <a:latin typeface="微软雅黑" panose="020B0503020204020204" pitchFamily="34" charset="-122"/>
                <a:ea typeface="微软雅黑" panose="020B0503020204020204" pitchFamily="34" charset="-122"/>
              </a:endParaRPr>
            </a:p>
          </p:txBody>
        </p:sp>
        <p:sp>
          <p:nvSpPr>
            <p:cNvPr id="33" name="椭圆 32"/>
            <p:cNvSpPr/>
            <p:nvPr/>
          </p:nvSpPr>
          <p:spPr>
            <a:xfrm>
              <a:off x="5194705" y="3943558"/>
              <a:ext cx="1017337" cy="1009633"/>
            </a:xfrm>
            <a:prstGeom prst="ellipse">
              <a:avLst/>
            </a:prstGeom>
            <a:solidFill>
              <a:schemeClr val="bg2">
                <a:lumMod val="75000"/>
              </a:schemeClr>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pic>
          <p:nvPicPr>
            <p:cNvPr id="34" name="图片 123"/>
            <p:cNvPicPr>
              <a:picLocks noChangeArrowheads="1"/>
            </p:cNvPicPr>
            <p:nvPr/>
          </p:nvPicPr>
          <p:blipFill>
            <a:blip r:embed="rId6"/>
            <a:stretch>
              <a:fillRect/>
            </a:stretch>
          </p:blipFill>
          <p:spPr bwMode="auto">
            <a:xfrm>
              <a:off x="5236323" y="4001576"/>
              <a:ext cx="933864" cy="941309"/>
            </a:xfrm>
            <a:prstGeom prst="flowChartConnector">
              <a:avLst/>
            </a:prstGeom>
            <a:noFill/>
            <a:ln>
              <a:noFill/>
            </a:ln>
          </p:spPr>
        </p:pic>
        <p:sp>
          <p:nvSpPr>
            <p:cNvPr id="35" name="矩形 9"/>
            <p:cNvSpPr/>
            <p:nvPr/>
          </p:nvSpPr>
          <p:spPr>
            <a:xfrm>
              <a:off x="4805435" y="5136865"/>
              <a:ext cx="2065337" cy="306387"/>
            </a:xfrm>
            <a:prstGeom prst="rect">
              <a:avLst/>
            </a:prstGeom>
            <a:noFill/>
            <a:ln w="9525">
              <a:noFill/>
            </a:ln>
          </p:spPr>
          <p:txBody>
            <a:bodyPr wrap="none" anchor="t" anchorCtr="0">
              <a:spAutoFit/>
            </a:bodyPr>
            <a:lstStyle/>
            <a:p>
              <a:pPr eaLnBrk="0" hangingPunct="0"/>
              <a:r>
                <a:rPr lang="zh-CN" altLang="en-US" sz="1400" b="1" dirty="0">
                  <a:solidFill>
                    <a:srgbClr val="376092"/>
                  </a:solidFill>
                  <a:latin typeface="微软雅黑" panose="020B0503020204020204" pitchFamily="34" charset="-122"/>
                  <a:ea typeface="微软雅黑" panose="020B0503020204020204" pitchFamily="34" charset="-122"/>
                </a:rPr>
                <a:t>革平</a:t>
              </a:r>
              <a:r>
                <a:rPr lang="en-US" altLang="zh-CN" sz="1400" b="1" dirty="0">
                  <a:solidFill>
                    <a:srgbClr val="376092"/>
                  </a:solidFill>
                  <a:latin typeface="微软雅黑" panose="020B0503020204020204" pitchFamily="34" charset="-122"/>
                  <a:ea typeface="微软雅黑" panose="020B0503020204020204" pitchFamily="34" charset="-122"/>
                </a:rPr>
                <a:t>  </a:t>
              </a:r>
              <a:r>
                <a:rPr lang="zh-CN" altLang="en-US" sz="1400" b="1" dirty="0">
                  <a:solidFill>
                    <a:srgbClr val="376092"/>
                  </a:solidFill>
                  <a:latin typeface="微软雅黑" panose="020B0503020204020204" pitchFamily="34" charset="-122"/>
                  <a:ea typeface="微软雅黑" panose="020B0503020204020204" pitchFamily="34" charset="-122"/>
                </a:rPr>
                <a:t>华东大区销售总监</a:t>
              </a:r>
              <a:endParaRPr lang="zh-CN" altLang="en-US" sz="1400" b="1" dirty="0">
                <a:solidFill>
                  <a:srgbClr val="376092"/>
                </a:solidFill>
                <a:latin typeface="微软雅黑" panose="020B0503020204020204" pitchFamily="34" charset="-122"/>
                <a:ea typeface="微软雅黑" panose="020B0503020204020204" pitchFamily="34" charset="-122"/>
              </a:endParaRPr>
            </a:p>
          </p:txBody>
        </p:sp>
        <p:sp>
          <p:nvSpPr>
            <p:cNvPr id="36" name="矩形 18"/>
            <p:cNvSpPr/>
            <p:nvPr/>
          </p:nvSpPr>
          <p:spPr>
            <a:xfrm>
              <a:off x="4777481" y="5523062"/>
              <a:ext cx="2121833" cy="960193"/>
            </a:xfrm>
            <a:prstGeom prst="rect">
              <a:avLst/>
            </a:prstGeom>
            <a:noFill/>
            <a:ln w="9525">
              <a:noFill/>
            </a:ln>
          </p:spPr>
          <p:txBody>
            <a:bodyPr wrap="square" anchor="t" anchorCtr="0">
              <a:spAutoFit/>
            </a:bodyPr>
            <a:lstStyle/>
            <a:p>
              <a:pPr algn="just" eaLnBrk="0" hangingPunct="0"/>
              <a:r>
                <a:rPr lang="zh-CN" altLang="en-US" sz="1100" dirty="0">
                  <a:solidFill>
                    <a:srgbClr val="254061"/>
                  </a:solidFill>
                  <a:latin typeface="微软雅黑" panose="020B0503020204020204" pitchFamily="34" charset="-122"/>
                  <a:ea typeface="微软雅黑" panose="020B0503020204020204" pitchFamily="34" charset="-122"/>
                </a:rPr>
                <a:t>硕士学历，价值在线区域总监，具有多年证券及销售工作经验， 曾任职于华为技术有限公司、深圳证券交易所投资者教育中心</a:t>
              </a:r>
              <a:endParaRPr lang="zh-CN" altLang="en-US" sz="1100" dirty="0">
                <a:solidFill>
                  <a:srgbClr val="254061"/>
                </a:solidFill>
                <a:latin typeface="微软雅黑" panose="020B0503020204020204" pitchFamily="34" charset="-122"/>
                <a:ea typeface="微软雅黑" panose="020B0503020204020204" pitchFamily="34" charset="-122"/>
              </a:endParaRPr>
            </a:p>
          </p:txBody>
        </p:sp>
        <p:sp>
          <p:nvSpPr>
            <p:cNvPr id="37" name="椭圆 36"/>
            <p:cNvSpPr/>
            <p:nvPr/>
          </p:nvSpPr>
          <p:spPr>
            <a:xfrm>
              <a:off x="7513719" y="3943558"/>
              <a:ext cx="1043056" cy="1015488"/>
            </a:xfrm>
            <a:prstGeom prst="ellipse">
              <a:avLst/>
            </a:prstGeom>
            <a:solidFill>
              <a:schemeClr val="bg2">
                <a:lumMod val="75000"/>
              </a:schemeClr>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pic>
          <p:nvPicPr>
            <p:cNvPr id="38" name="图片 123"/>
            <p:cNvPicPr>
              <a:picLocks noChangeArrowheads="1"/>
            </p:cNvPicPr>
            <p:nvPr/>
          </p:nvPicPr>
          <p:blipFill>
            <a:blip r:embed="rId7"/>
            <a:stretch>
              <a:fillRect/>
            </a:stretch>
          </p:blipFill>
          <p:spPr bwMode="auto">
            <a:xfrm>
              <a:off x="7565157" y="3989746"/>
              <a:ext cx="929463" cy="917257"/>
            </a:xfrm>
            <a:prstGeom prst="flowChartConnector">
              <a:avLst/>
            </a:prstGeom>
            <a:noFill/>
            <a:ln>
              <a:noFill/>
            </a:ln>
          </p:spPr>
        </p:pic>
        <p:sp>
          <p:nvSpPr>
            <p:cNvPr id="39" name="矩形 9"/>
            <p:cNvSpPr/>
            <p:nvPr/>
          </p:nvSpPr>
          <p:spPr>
            <a:xfrm>
              <a:off x="7105659" y="5136734"/>
              <a:ext cx="2066925" cy="306388"/>
            </a:xfrm>
            <a:prstGeom prst="rect">
              <a:avLst/>
            </a:prstGeom>
            <a:noFill/>
            <a:ln w="9525">
              <a:noFill/>
            </a:ln>
          </p:spPr>
          <p:txBody>
            <a:bodyPr wrap="none" anchor="t" anchorCtr="0">
              <a:spAutoFit/>
            </a:bodyPr>
            <a:lstStyle/>
            <a:p>
              <a:pPr eaLnBrk="0" hangingPunct="0"/>
              <a:r>
                <a:rPr lang="zh-CN" altLang="en-US" sz="1400" b="1" dirty="0">
                  <a:solidFill>
                    <a:srgbClr val="376092"/>
                  </a:solidFill>
                  <a:latin typeface="微软雅黑" panose="020B0503020204020204" pitchFamily="34" charset="-122"/>
                  <a:ea typeface="微软雅黑" panose="020B0503020204020204" pitchFamily="34" charset="-122"/>
                </a:rPr>
                <a:t>崔巍  北部大区销售总监</a:t>
              </a:r>
              <a:endParaRPr lang="zh-CN" altLang="en-US" sz="1400" b="1" dirty="0">
                <a:solidFill>
                  <a:srgbClr val="376092"/>
                </a:solidFill>
                <a:latin typeface="微软雅黑" panose="020B0503020204020204" pitchFamily="34" charset="-122"/>
                <a:ea typeface="微软雅黑" panose="020B0503020204020204" pitchFamily="34" charset="-122"/>
              </a:endParaRPr>
            </a:p>
          </p:txBody>
        </p:sp>
        <p:sp>
          <p:nvSpPr>
            <p:cNvPr id="41" name="椭圆 40"/>
            <p:cNvSpPr/>
            <p:nvPr/>
          </p:nvSpPr>
          <p:spPr>
            <a:xfrm>
              <a:off x="9766111" y="3943558"/>
              <a:ext cx="1042988" cy="1044575"/>
            </a:xfrm>
            <a:prstGeom prst="ellipse">
              <a:avLst/>
            </a:prstGeom>
            <a:solidFill>
              <a:schemeClr val="bg2">
                <a:lumMod val="75000"/>
              </a:schemeClr>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42" name="图片 123"/>
            <p:cNvPicPr>
              <a:picLocks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9812729" y="3982590"/>
              <a:ext cx="950181" cy="959542"/>
            </a:xfrm>
            <a:prstGeom prst="flowChartConnector">
              <a:avLst/>
            </a:prstGeom>
            <a:noFill/>
            <a:ln>
              <a:noFill/>
            </a:ln>
          </p:spPr>
        </p:pic>
        <p:sp>
          <p:nvSpPr>
            <p:cNvPr id="43" name="矩形 9"/>
            <p:cNvSpPr>
              <a:spLocks noChangeArrowheads="1"/>
            </p:cNvSpPr>
            <p:nvPr/>
          </p:nvSpPr>
          <p:spPr bwMode="auto">
            <a:xfrm>
              <a:off x="9425554" y="5119020"/>
              <a:ext cx="1724615" cy="31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400" b="1" dirty="0">
                  <a:solidFill>
                    <a:srgbClr val="376092"/>
                  </a:solidFill>
                  <a:latin typeface="微软雅黑" panose="020B0503020204020204" pitchFamily="34" charset="-122"/>
                  <a:ea typeface="微软雅黑" panose="020B0503020204020204" pitchFamily="34" charset="-122"/>
                </a:rPr>
                <a:t>邵玥明  机构总监</a:t>
              </a:r>
              <a:endParaRPr lang="zh-CN" altLang="en-US" sz="1400" b="1" dirty="0">
                <a:solidFill>
                  <a:srgbClr val="376092"/>
                </a:solidFill>
                <a:latin typeface="微软雅黑" panose="020B0503020204020204" pitchFamily="34" charset="-122"/>
                <a:ea typeface="微软雅黑" panose="020B0503020204020204" pitchFamily="34" charset="-122"/>
              </a:endParaRPr>
            </a:p>
          </p:txBody>
        </p:sp>
        <p:sp>
          <p:nvSpPr>
            <p:cNvPr id="44" name="矩形 18"/>
            <p:cNvSpPr>
              <a:spLocks noChangeArrowheads="1"/>
            </p:cNvSpPr>
            <p:nvPr/>
          </p:nvSpPr>
          <p:spPr bwMode="auto">
            <a:xfrm>
              <a:off x="9259050" y="5523061"/>
              <a:ext cx="2058250" cy="1307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zh-CN" sz="1100" dirty="0">
                  <a:solidFill>
                    <a:schemeClr val="accent1">
                      <a:lumMod val="50000"/>
                    </a:schemeClr>
                  </a:solidFill>
                  <a:latin typeface="微软雅黑" panose="020B0503020204020204" pitchFamily="34" charset="-122"/>
                  <a:ea typeface="微软雅黑" panose="020B0503020204020204" pitchFamily="34" charset="-122"/>
                </a:rPr>
                <a:t>法学硕士，价值在线机构总监，</a:t>
              </a:r>
              <a:r>
                <a:rPr lang="en-US" altLang="zh-CN" sz="1100" dirty="0">
                  <a:solidFill>
                    <a:schemeClr val="accent1">
                      <a:lumMod val="50000"/>
                    </a:schemeClr>
                  </a:solidFill>
                  <a:latin typeface="微软雅黑" panose="020B0503020204020204" pitchFamily="34" charset="-122"/>
                  <a:ea typeface="微软雅黑" panose="020B0503020204020204" pitchFamily="34" charset="-122"/>
                </a:rPr>
                <a:t>2016</a:t>
              </a:r>
              <a:r>
                <a:rPr lang="zh-CN" altLang="en-US" sz="1100" dirty="0">
                  <a:solidFill>
                    <a:schemeClr val="accent1">
                      <a:lumMod val="50000"/>
                    </a:schemeClr>
                  </a:solidFill>
                  <a:latin typeface="微软雅黑" panose="020B0503020204020204" pitchFamily="34" charset="-122"/>
                  <a:ea typeface="微软雅黑" panose="020B0503020204020204" pitchFamily="34" charset="-122"/>
                </a:rPr>
                <a:t>年起分别</a:t>
              </a:r>
              <a:r>
                <a:rPr lang="zh-CN" altLang="zh-CN" sz="1100" dirty="0">
                  <a:solidFill>
                    <a:schemeClr val="accent1">
                      <a:lumMod val="50000"/>
                    </a:schemeClr>
                  </a:solidFill>
                  <a:latin typeface="微软雅黑" panose="020B0503020204020204" pitchFamily="34" charset="-122"/>
                  <a:ea typeface="微软雅黑" panose="020B0503020204020204" pitchFamily="34" charset="-122"/>
                </a:rPr>
                <a:t>担任价值在线东北区域销售总监、运营总监，具有多年证券及销售工作经验，曾任职香港上市公司内地市场总监</a:t>
              </a:r>
              <a:endParaRPr lang="zh-CN" altLang="zh-CN" sz="1100"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9458928" y="891540"/>
            <a:ext cx="2644684" cy="2816295"/>
            <a:chOff x="15244" y="6179"/>
            <a:chExt cx="3764" cy="4435"/>
          </a:xfrm>
        </p:grpSpPr>
        <p:sp>
          <p:nvSpPr>
            <p:cNvPr id="4" name="矩形 9"/>
            <p:cNvSpPr>
              <a:spLocks noChangeArrowheads="1"/>
            </p:cNvSpPr>
            <p:nvPr/>
          </p:nvSpPr>
          <p:spPr bwMode="auto">
            <a:xfrm>
              <a:off x="15821" y="7822"/>
              <a:ext cx="2611"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zh-CN" altLang="en-US" sz="1400" b="1" dirty="0">
                  <a:solidFill>
                    <a:srgbClr val="376092"/>
                  </a:solidFill>
                  <a:latin typeface="微软雅黑" panose="020B0503020204020204" pitchFamily="34" charset="-122"/>
                  <a:ea typeface="微软雅黑" panose="020B0503020204020204" pitchFamily="34" charset="-122"/>
                </a:rPr>
                <a:t>张开埠 </a:t>
              </a:r>
              <a:r>
                <a:rPr lang="zh-CN" altLang="zh-CN" sz="1400" b="1" dirty="0">
                  <a:solidFill>
                    <a:srgbClr val="376092"/>
                  </a:solidFill>
                  <a:latin typeface="微软雅黑" panose="020B0503020204020204" pitchFamily="34" charset="-122"/>
                  <a:ea typeface="微软雅黑" panose="020B0503020204020204" pitchFamily="34" charset="-122"/>
                  <a:sym typeface="+mn-ea"/>
                </a:rPr>
                <a:t>联合创始人</a:t>
              </a:r>
              <a:endParaRPr lang="zh-CN" altLang="en-US" sz="1400" b="1" dirty="0">
                <a:solidFill>
                  <a:srgbClr val="376092"/>
                </a:solidFill>
                <a:latin typeface="微软雅黑" panose="020B0503020204020204" pitchFamily="34" charset="-122"/>
                <a:ea typeface="微软雅黑" panose="020B0503020204020204" pitchFamily="34" charset="-122"/>
              </a:endParaRPr>
            </a:p>
          </p:txBody>
        </p:sp>
        <p:sp>
          <p:nvSpPr>
            <p:cNvPr id="6" name="矩形 18"/>
            <p:cNvSpPr>
              <a:spLocks noChangeArrowheads="1"/>
            </p:cNvSpPr>
            <p:nvPr/>
          </p:nvSpPr>
          <p:spPr bwMode="auto">
            <a:xfrm>
              <a:off x="15244" y="8338"/>
              <a:ext cx="3764" cy="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sz="1100" dirty="0">
                  <a:solidFill>
                    <a:schemeClr val="accent1">
                      <a:lumMod val="50000"/>
                    </a:schemeClr>
                  </a:solidFill>
                  <a:latin typeface="微软雅黑" panose="020B0503020204020204" pitchFamily="34" charset="-122"/>
                  <a:ea typeface="微软雅黑" panose="020B0503020204020204" pitchFamily="34" charset="-122"/>
                </a:rPr>
                <a:t>曾任职于21世纪经济报道、大智慧，参与创办国内首家投资者关系数据平台，带领团队为超一千家上市公司举办业绩说明会，为1330家上市公司定制开发IR小程序、为200余家上市公司提供IR咨询服务，是国内最早一批数字化IR领域的创业创新者，在媒介传播、金融科技等领域具有丰富的从业及管理经验</a:t>
              </a:r>
              <a:endParaRPr lang="zh-CN" sz="1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椭圆 8"/>
            <p:cNvSpPr/>
            <p:nvPr/>
          </p:nvSpPr>
          <p:spPr>
            <a:xfrm>
              <a:off x="16265" y="6179"/>
              <a:ext cx="1460" cy="1606"/>
            </a:xfrm>
            <a:prstGeom prst="ellipse">
              <a:avLst/>
            </a:prstGeom>
            <a:solidFill>
              <a:schemeClr val="bg2">
                <a:lumMod val="75000"/>
              </a:schemeClr>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8" name="图片 7" descr="C:\Users\nana.cai\Desktop\11.jpg11"/>
            <p:cNvPicPr>
              <a:picLocks noChangeAspect="1"/>
            </p:cNvPicPr>
            <p:nvPr/>
          </p:nvPicPr>
          <p:blipFill>
            <a:blip r:embed="rId9"/>
            <a:srcRect/>
            <a:stretch>
              <a:fillRect/>
            </a:stretch>
          </p:blipFill>
          <p:spPr>
            <a:xfrm>
              <a:off x="16342" y="6240"/>
              <a:ext cx="1304" cy="1444"/>
            </a:xfrm>
            <a:prstGeom prst="ellipse">
              <a:avLst/>
            </a:prstGeom>
          </p:spPr>
        </p:pic>
      </p:grpSp>
      <p:grpSp>
        <p:nvGrpSpPr>
          <p:cNvPr id="14" name="组合 13"/>
          <p:cNvGrpSpPr/>
          <p:nvPr/>
        </p:nvGrpSpPr>
        <p:grpSpPr>
          <a:xfrm>
            <a:off x="10032365" y="3876675"/>
            <a:ext cx="2003425" cy="2428875"/>
            <a:chOff x="15498" y="6179"/>
            <a:chExt cx="3155" cy="3825"/>
          </a:xfrm>
        </p:grpSpPr>
        <p:sp>
          <p:nvSpPr>
            <p:cNvPr id="15" name="矩形 9"/>
            <p:cNvSpPr>
              <a:spLocks noChangeArrowheads="1"/>
            </p:cNvSpPr>
            <p:nvPr/>
          </p:nvSpPr>
          <p:spPr bwMode="auto">
            <a:xfrm>
              <a:off x="15773" y="7958"/>
              <a:ext cx="2694"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400" b="1" dirty="0">
                  <a:solidFill>
                    <a:srgbClr val="376092"/>
                  </a:solidFill>
                  <a:latin typeface="微软雅黑" panose="020B0503020204020204" pitchFamily="34" charset="-122"/>
                  <a:ea typeface="微软雅黑" panose="020B0503020204020204" pitchFamily="34" charset="-122"/>
                </a:rPr>
                <a:t>张越  机构业务总监</a:t>
              </a:r>
              <a:endParaRPr lang="zh-CN" altLang="en-US" sz="1400" b="1" dirty="0">
                <a:solidFill>
                  <a:srgbClr val="376092"/>
                </a:solidFill>
                <a:latin typeface="微软雅黑" panose="020B0503020204020204" pitchFamily="34" charset="-122"/>
                <a:ea typeface="微软雅黑" panose="020B0503020204020204" pitchFamily="34" charset="-122"/>
              </a:endParaRPr>
            </a:p>
          </p:txBody>
        </p:sp>
        <p:sp>
          <p:nvSpPr>
            <p:cNvPr id="16" name="矩形 18"/>
            <p:cNvSpPr>
              <a:spLocks noChangeArrowheads="1"/>
            </p:cNvSpPr>
            <p:nvPr/>
          </p:nvSpPr>
          <p:spPr bwMode="auto">
            <a:xfrm>
              <a:off x="15498" y="8528"/>
              <a:ext cx="3155" cy="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zh-CN" sz="1100" dirty="0">
                  <a:solidFill>
                    <a:schemeClr val="accent1">
                      <a:lumMod val="50000"/>
                    </a:schemeClr>
                  </a:solidFill>
                  <a:latin typeface="微软雅黑" panose="020B0503020204020204" pitchFamily="34" charset="-122"/>
                  <a:ea typeface="微软雅黑" panose="020B0503020204020204" pitchFamily="34" charset="-122"/>
                </a:rPr>
                <a:t>担任价值在线</a:t>
              </a:r>
              <a:r>
                <a:rPr lang="zh-CN" altLang="en-US" sz="1100" dirty="0">
                  <a:solidFill>
                    <a:schemeClr val="accent1">
                      <a:lumMod val="50000"/>
                    </a:schemeClr>
                  </a:solidFill>
                  <a:latin typeface="微软雅黑" panose="020B0503020204020204" pitchFamily="34" charset="-122"/>
                  <a:ea typeface="微软雅黑" panose="020B0503020204020204" pitchFamily="34" charset="-122"/>
                  <a:sym typeface="+mn-ea"/>
                </a:rPr>
                <a:t>机构部业务总监，</a:t>
              </a:r>
              <a:r>
                <a:rPr lang="zh-CN" altLang="zh-CN" sz="1100" dirty="0">
                  <a:solidFill>
                    <a:schemeClr val="accent1">
                      <a:lumMod val="50000"/>
                    </a:schemeClr>
                  </a:solidFill>
                  <a:latin typeface="微软雅黑" panose="020B0503020204020204" pitchFamily="34" charset="-122"/>
                  <a:ea typeface="微软雅黑" panose="020B0503020204020204" pitchFamily="34" charset="-122"/>
                </a:rPr>
                <a:t>负责易董产品销售工作。</a:t>
              </a:r>
              <a:r>
                <a:rPr lang="zh-CN" altLang="en-US" sz="1100" dirty="0">
                  <a:solidFill>
                    <a:schemeClr val="accent1">
                      <a:lumMod val="50000"/>
                    </a:schemeClr>
                  </a:solidFill>
                  <a:latin typeface="微软雅黑" panose="020B0503020204020204" pitchFamily="34" charset="-122"/>
                  <a:ea typeface="微软雅黑" panose="020B0503020204020204" pitchFamily="34" charset="-122"/>
                </a:rPr>
                <a:t>曾就职于联交所上市公司，具有多年的证券基金行业经验及销售经验。</a:t>
              </a:r>
              <a:endParaRPr lang="zh-CN" altLang="en-US" sz="1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 name="椭圆 17"/>
            <p:cNvSpPr/>
            <p:nvPr/>
          </p:nvSpPr>
          <p:spPr>
            <a:xfrm>
              <a:off x="16265" y="6179"/>
              <a:ext cx="1460" cy="1516"/>
            </a:xfrm>
            <a:prstGeom prst="ellipse">
              <a:avLst/>
            </a:prstGeom>
            <a:solidFill>
              <a:schemeClr val="bg2">
                <a:lumMod val="75000"/>
              </a:schemeClr>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10"/>
            <a:srcRect/>
            <a:stretch>
              <a:fillRect/>
            </a:stretch>
          </p:blipFill>
          <p:spPr>
            <a:xfrm>
              <a:off x="16332" y="6260"/>
              <a:ext cx="1325" cy="1390"/>
            </a:xfrm>
            <a:prstGeom prst="ellipse">
              <a:avLst/>
            </a:prstGeom>
          </p:spPr>
        </p:pic>
      </p:grpSp>
      <p:pic>
        <p:nvPicPr>
          <p:cNvPr id="21" name="图片 20" descr="C:\Users\meijuan.lai\Desktop\微信图片_20220815171929.png微信图片_20220815171929"/>
          <p:cNvPicPr>
            <a:picLocks noChangeAspect="1"/>
          </p:cNvPicPr>
          <p:nvPr/>
        </p:nvPicPr>
        <p:blipFill>
          <a:blip r:embed="rId11"/>
          <a:srcRect/>
          <a:stretch>
            <a:fillRect/>
          </a:stretch>
        </p:blipFill>
        <p:spPr>
          <a:xfrm>
            <a:off x="510223" y="4027805"/>
            <a:ext cx="867410" cy="868045"/>
          </a:xfrm>
          <a:prstGeom prst="rect">
            <a:avLst/>
          </a:prstGeom>
        </p:spPr>
      </p:pic>
      <p:sp>
        <p:nvSpPr>
          <p:cNvPr id="24" name="矩形 18"/>
          <p:cNvSpPr/>
          <p:nvPr/>
        </p:nvSpPr>
        <p:spPr>
          <a:xfrm>
            <a:off x="57089" y="5312807"/>
            <a:ext cx="1989138" cy="1276350"/>
          </a:xfrm>
          <a:prstGeom prst="rect">
            <a:avLst/>
          </a:prstGeom>
          <a:noFill/>
          <a:ln w="9525">
            <a:noFill/>
          </a:ln>
        </p:spPr>
        <p:txBody>
          <a:bodyPr wrap="square" anchor="t" anchorCtr="0">
            <a:spAutoFit/>
          </a:bodyPr>
          <a:lstStyle/>
          <a:p>
            <a:pPr algn="just" eaLnBrk="0" hangingPunct="0"/>
            <a:r>
              <a:rPr lang="zh-CN" altLang="zh-CN" sz="1100" dirty="0">
                <a:solidFill>
                  <a:srgbClr val="254061"/>
                </a:solidFill>
                <a:latin typeface="微软雅黑" panose="020B0503020204020204" pitchFamily="34" charset="-122"/>
                <a:ea typeface="微软雅黑" panose="020B0503020204020204" pitchFamily="34" charset="-122"/>
              </a:rPr>
              <a:t>博士、 CFA，深圳证券交易所博士后，价值在线研究所所长，曾于华融证券，负责资产管理业务工作，平安人寿负责创新研究业务。有丰富的资本市场投融资及研究经验</a:t>
            </a:r>
            <a:endParaRPr lang="zh-CN" altLang="zh-CN" sz="1100" dirty="0">
              <a:solidFill>
                <a:srgbClr val="254061"/>
              </a:solidFill>
              <a:latin typeface="微软雅黑" panose="020B0503020204020204" pitchFamily="34" charset="-122"/>
              <a:ea typeface="微软雅黑" panose="020B0503020204020204" pitchFamily="34" charset="-122"/>
            </a:endParaRPr>
          </a:p>
        </p:txBody>
      </p:sp>
      <p:sp>
        <p:nvSpPr>
          <p:cNvPr id="27" name="矩形 5"/>
          <p:cNvSpPr/>
          <p:nvPr/>
        </p:nvSpPr>
        <p:spPr>
          <a:xfrm>
            <a:off x="193932" y="5006420"/>
            <a:ext cx="1657985" cy="306705"/>
          </a:xfrm>
          <a:prstGeom prst="rect">
            <a:avLst/>
          </a:prstGeom>
          <a:noFill/>
          <a:ln w="9525">
            <a:noFill/>
          </a:ln>
        </p:spPr>
        <p:txBody>
          <a:bodyPr wrap="none" anchor="t" anchorCtr="0">
            <a:spAutoFit/>
          </a:bodyPr>
          <a:lstStyle/>
          <a:p>
            <a:pPr eaLnBrk="0" hangingPunct="0"/>
            <a:r>
              <a:rPr lang="zh-CN" altLang="en-US" sz="1400" b="1" dirty="0">
                <a:solidFill>
                  <a:srgbClr val="376092"/>
                </a:solidFill>
                <a:latin typeface="微软雅黑" panose="020B0503020204020204" pitchFamily="34" charset="-122"/>
                <a:ea typeface="微软雅黑" panose="020B0503020204020204" pitchFamily="34" charset="-122"/>
              </a:rPr>
              <a:t>刘守卫</a:t>
            </a:r>
            <a:r>
              <a:rPr lang="en-US" altLang="zh-CN" sz="1400" b="1" dirty="0">
                <a:solidFill>
                  <a:srgbClr val="376092"/>
                </a:solidFill>
                <a:latin typeface="微软雅黑" panose="020B0503020204020204" pitchFamily="34" charset="-122"/>
                <a:ea typeface="微软雅黑" panose="020B0503020204020204" pitchFamily="34" charset="-122"/>
              </a:rPr>
              <a:t> </a:t>
            </a:r>
            <a:r>
              <a:rPr lang="zh-CN" altLang="zh-CN" sz="1400" b="1" dirty="0">
                <a:solidFill>
                  <a:srgbClr val="376092"/>
                </a:solidFill>
                <a:latin typeface="微软雅黑" panose="020B0503020204020204" pitchFamily="34" charset="-122"/>
                <a:ea typeface="微软雅黑" panose="020B0503020204020204" pitchFamily="34" charset="-122"/>
              </a:rPr>
              <a:t>联合创始人</a:t>
            </a:r>
            <a:endParaRPr lang="zh-CN" altLang="en-US" sz="1400" dirty="0">
              <a:solidFill>
                <a:srgbClr val="376092"/>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文本框 73"/>
          <p:cNvSpPr txBox="1"/>
          <p:nvPr/>
        </p:nvSpPr>
        <p:spPr>
          <a:xfrm>
            <a:off x="2846388" y="3094038"/>
            <a:ext cx="309562" cy="706437"/>
          </a:xfrm>
          <a:prstGeom prst="rect">
            <a:avLst/>
          </a:prstGeom>
          <a:noFill/>
          <a:ln w="9525">
            <a:noFill/>
          </a:ln>
        </p:spPr>
        <p:txBody>
          <a:bodyPr wrap="none" anchor="t" anchorCtr="0">
            <a:spAutoFit/>
          </a:bodyPr>
          <a:lstStyle/>
          <a:p>
            <a:endParaRPr lang="zh-CN" altLang="en-US" sz="4000" dirty="0">
              <a:solidFill>
                <a:srgbClr val="FFFFFF"/>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5605" name="文本框 73"/>
          <p:cNvSpPr txBox="1"/>
          <p:nvPr/>
        </p:nvSpPr>
        <p:spPr>
          <a:xfrm>
            <a:off x="889000" y="1671638"/>
            <a:ext cx="309563" cy="706437"/>
          </a:xfrm>
          <a:prstGeom prst="rect">
            <a:avLst/>
          </a:prstGeom>
          <a:noFill/>
          <a:ln w="9525">
            <a:noFill/>
          </a:ln>
        </p:spPr>
        <p:txBody>
          <a:bodyPr wrap="none" anchor="t" anchorCtr="0">
            <a:spAutoFit/>
          </a:bodyPr>
          <a:lstStyle/>
          <a:p>
            <a:endParaRPr lang="zh-CN" altLang="en-US" sz="4000" dirty="0">
              <a:solidFill>
                <a:srgbClr val="FFFFFF"/>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 name="文本框 1"/>
          <p:cNvSpPr txBox="1"/>
          <p:nvPr/>
        </p:nvSpPr>
        <p:spPr>
          <a:xfrm>
            <a:off x="504190" y="1235710"/>
            <a:ext cx="7401560" cy="4615815"/>
          </a:xfrm>
          <a:prstGeom prst="rect">
            <a:avLst/>
          </a:prstGeom>
          <a:noFill/>
        </p:spPr>
        <p:txBody>
          <a:bodyPr wrap="square" rtlCol="0" anchor="t">
            <a:spAutoFit/>
          </a:bodyPr>
          <a:lstStyle/>
          <a:p>
            <a:pPr algn="just">
              <a:lnSpc>
                <a:spcPct val="150000"/>
              </a:lnSpc>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深圳价值在线信息科技股份有限公司（简称“价值在线”）成立于2015年，是一家总部位于深圳市的</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国家高新技术企业</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。价值在线利用人工智能、云计算、大数据、模式分析等技术，为上市公司、拟上市公司、金融机构、监管机构等主体提供AI+SAAS服务产品——“易董”产品，是我国资本市场合规科技与监管科技的代表产品。</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2017年，价值在线成功在深圳证券交易所发行创新创业公司可转换公司债券（简称“双创可转债”），是中国大陆资本市场发行双创可转债的非上市非挂牌企业代表企业，为资本市场支持实体经济发展提供了示范案例。</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2016年，价值在线引入证券时报（人民日报旗下财经传媒集团）作为战略投资者，2018年年初，高瓴资本入股价值在线，2019年年末，时代伯乐入股价值在线</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，公司的飞速发展引来资本巨头的青睐，发展驶入快车道。</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此外，</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价值在线连续荣获毕马威2019、2020、2021中国领先金融科技50强，</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“易董”荣获2019年深圳市金融科技专项奖二等奖，</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价值在线荣获2021广东省专精特新企业认定，</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价值在线是监管科技&amp;合规科技领域代表性企业，在资本市场已具备一定的品牌及市场影响力。</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017905" y="94615"/>
            <a:ext cx="6002020"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价值在线——合规 &amp; 监管科技领军企业</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grpSp>
        <p:nvGrpSpPr>
          <p:cNvPr id="65" name="组合 64"/>
          <p:cNvGrpSpPr/>
          <p:nvPr/>
        </p:nvGrpSpPr>
        <p:grpSpPr>
          <a:xfrm>
            <a:off x="8250555" y="923925"/>
            <a:ext cx="3655060" cy="3543300"/>
            <a:chOff x="4285129" y="1618129"/>
            <a:chExt cx="3621742" cy="3621742"/>
          </a:xfrm>
        </p:grpSpPr>
        <p:sp>
          <p:nvSpPr>
            <p:cNvPr id="67" name="ísľïďe"/>
            <p:cNvSpPr/>
            <p:nvPr/>
          </p:nvSpPr>
          <p:spPr>
            <a:xfrm>
              <a:off x="4285129" y="1618129"/>
              <a:ext cx="3621742" cy="3621742"/>
            </a:xfrm>
            <a:custGeom>
              <a:avLst/>
              <a:gdLst>
                <a:gd name="connsiteX0" fmla="*/ 793669 w 1587337"/>
                <a:gd name="connsiteY0" fmla="*/ 0 h 1587337"/>
                <a:gd name="connsiteX1" fmla="*/ 940260 w 1587337"/>
                <a:gd name="connsiteY1" fmla="*/ 60713 h 1587337"/>
                <a:gd name="connsiteX2" fmla="*/ 1526624 w 1587337"/>
                <a:gd name="connsiteY2" fmla="*/ 647077 h 1587337"/>
                <a:gd name="connsiteX3" fmla="*/ 1526624 w 1587337"/>
                <a:gd name="connsiteY3" fmla="*/ 940260 h 1587337"/>
                <a:gd name="connsiteX4" fmla="*/ 940260 w 1587337"/>
                <a:gd name="connsiteY4" fmla="*/ 1526624 h 1587337"/>
                <a:gd name="connsiteX5" fmla="*/ 647077 w 1587337"/>
                <a:gd name="connsiteY5" fmla="*/ 1526624 h 1587337"/>
                <a:gd name="connsiteX6" fmla="*/ 60713 w 1587337"/>
                <a:gd name="connsiteY6" fmla="*/ 940260 h 1587337"/>
                <a:gd name="connsiteX7" fmla="*/ 60713 w 1587337"/>
                <a:gd name="connsiteY7" fmla="*/ 647077 h 1587337"/>
                <a:gd name="connsiteX8" fmla="*/ 647077 w 1587337"/>
                <a:gd name="connsiteY8" fmla="*/ 60713 h 1587337"/>
                <a:gd name="connsiteX9" fmla="*/ 793669 w 1587337"/>
                <a:gd name="connsiteY9" fmla="*/ 0 h 15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7337" h="1587337">
                  <a:moveTo>
                    <a:pt x="793669" y="0"/>
                  </a:moveTo>
                  <a:cubicBezTo>
                    <a:pt x="846727" y="0"/>
                    <a:pt x="899785" y="20237"/>
                    <a:pt x="940260" y="60713"/>
                  </a:cubicBezTo>
                  <a:lnTo>
                    <a:pt x="1526624" y="647077"/>
                  </a:lnTo>
                  <a:cubicBezTo>
                    <a:pt x="1607575" y="728028"/>
                    <a:pt x="1607575" y="859309"/>
                    <a:pt x="1526624" y="940260"/>
                  </a:cubicBezTo>
                  <a:lnTo>
                    <a:pt x="940260" y="1526624"/>
                  </a:lnTo>
                  <a:cubicBezTo>
                    <a:pt x="859309" y="1607575"/>
                    <a:pt x="728028" y="1607575"/>
                    <a:pt x="647077" y="1526624"/>
                  </a:cubicBezTo>
                  <a:lnTo>
                    <a:pt x="60713" y="940260"/>
                  </a:lnTo>
                  <a:cubicBezTo>
                    <a:pt x="-20238" y="859309"/>
                    <a:pt x="-20238" y="728028"/>
                    <a:pt x="60713" y="647077"/>
                  </a:cubicBezTo>
                  <a:lnTo>
                    <a:pt x="647077" y="60713"/>
                  </a:lnTo>
                  <a:cubicBezTo>
                    <a:pt x="687553" y="20237"/>
                    <a:pt x="740611" y="0"/>
                    <a:pt x="793669" y="0"/>
                  </a:cubicBezTo>
                  <a:close/>
                </a:path>
              </a:pathLst>
            </a:custGeom>
            <a:solidFill>
              <a:schemeClr val="bg1">
                <a:lumMod val="95000"/>
              </a:schemeClr>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68" name="îšlïḑe"/>
            <p:cNvSpPr/>
            <p:nvPr/>
          </p:nvSpPr>
          <p:spPr>
            <a:xfrm>
              <a:off x="4603187" y="1936187"/>
              <a:ext cx="2985626" cy="2985626"/>
            </a:xfrm>
            <a:custGeom>
              <a:avLst/>
              <a:gdLst>
                <a:gd name="connsiteX0" fmla="*/ 793669 w 1587337"/>
                <a:gd name="connsiteY0" fmla="*/ 0 h 1587337"/>
                <a:gd name="connsiteX1" fmla="*/ 940260 w 1587337"/>
                <a:gd name="connsiteY1" fmla="*/ 60713 h 1587337"/>
                <a:gd name="connsiteX2" fmla="*/ 1526624 w 1587337"/>
                <a:gd name="connsiteY2" fmla="*/ 647077 h 1587337"/>
                <a:gd name="connsiteX3" fmla="*/ 1526624 w 1587337"/>
                <a:gd name="connsiteY3" fmla="*/ 940260 h 1587337"/>
                <a:gd name="connsiteX4" fmla="*/ 940260 w 1587337"/>
                <a:gd name="connsiteY4" fmla="*/ 1526624 h 1587337"/>
                <a:gd name="connsiteX5" fmla="*/ 647077 w 1587337"/>
                <a:gd name="connsiteY5" fmla="*/ 1526624 h 1587337"/>
                <a:gd name="connsiteX6" fmla="*/ 60713 w 1587337"/>
                <a:gd name="connsiteY6" fmla="*/ 940260 h 1587337"/>
                <a:gd name="connsiteX7" fmla="*/ 60713 w 1587337"/>
                <a:gd name="connsiteY7" fmla="*/ 647077 h 1587337"/>
                <a:gd name="connsiteX8" fmla="*/ 647077 w 1587337"/>
                <a:gd name="connsiteY8" fmla="*/ 60713 h 1587337"/>
                <a:gd name="connsiteX9" fmla="*/ 793669 w 1587337"/>
                <a:gd name="connsiteY9" fmla="*/ 0 h 15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7337" h="1587337">
                  <a:moveTo>
                    <a:pt x="793669" y="0"/>
                  </a:moveTo>
                  <a:cubicBezTo>
                    <a:pt x="846727" y="0"/>
                    <a:pt x="899785" y="20237"/>
                    <a:pt x="940260" y="60713"/>
                  </a:cubicBezTo>
                  <a:lnTo>
                    <a:pt x="1526624" y="647077"/>
                  </a:lnTo>
                  <a:cubicBezTo>
                    <a:pt x="1607575" y="728028"/>
                    <a:pt x="1607575" y="859309"/>
                    <a:pt x="1526624" y="940260"/>
                  </a:cubicBezTo>
                  <a:lnTo>
                    <a:pt x="940260" y="1526624"/>
                  </a:lnTo>
                  <a:cubicBezTo>
                    <a:pt x="859309" y="1607575"/>
                    <a:pt x="728028" y="1607575"/>
                    <a:pt x="647077" y="1526624"/>
                  </a:cubicBezTo>
                  <a:lnTo>
                    <a:pt x="60713" y="940260"/>
                  </a:lnTo>
                  <a:cubicBezTo>
                    <a:pt x="-20238" y="859309"/>
                    <a:pt x="-20238" y="728028"/>
                    <a:pt x="60713" y="647077"/>
                  </a:cubicBezTo>
                  <a:lnTo>
                    <a:pt x="647077" y="60713"/>
                  </a:lnTo>
                  <a:cubicBezTo>
                    <a:pt x="687553" y="20237"/>
                    <a:pt x="740611" y="0"/>
                    <a:pt x="793669" y="0"/>
                  </a:cubicBezTo>
                  <a:close/>
                </a:path>
              </a:pathLst>
            </a:cu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69" name="íṥlïďé"/>
            <p:cNvSpPr/>
            <p:nvPr/>
          </p:nvSpPr>
          <p:spPr>
            <a:xfrm>
              <a:off x="4912875" y="2245874"/>
              <a:ext cx="2366251" cy="2366250"/>
            </a:xfrm>
            <a:custGeom>
              <a:avLst/>
              <a:gdLst>
                <a:gd name="connsiteX0" fmla="*/ 793669 w 1587337"/>
                <a:gd name="connsiteY0" fmla="*/ 0 h 1587337"/>
                <a:gd name="connsiteX1" fmla="*/ 940260 w 1587337"/>
                <a:gd name="connsiteY1" fmla="*/ 60713 h 1587337"/>
                <a:gd name="connsiteX2" fmla="*/ 1526624 w 1587337"/>
                <a:gd name="connsiteY2" fmla="*/ 647077 h 1587337"/>
                <a:gd name="connsiteX3" fmla="*/ 1526624 w 1587337"/>
                <a:gd name="connsiteY3" fmla="*/ 940260 h 1587337"/>
                <a:gd name="connsiteX4" fmla="*/ 940260 w 1587337"/>
                <a:gd name="connsiteY4" fmla="*/ 1526624 h 1587337"/>
                <a:gd name="connsiteX5" fmla="*/ 647077 w 1587337"/>
                <a:gd name="connsiteY5" fmla="*/ 1526624 h 1587337"/>
                <a:gd name="connsiteX6" fmla="*/ 60713 w 1587337"/>
                <a:gd name="connsiteY6" fmla="*/ 940260 h 1587337"/>
                <a:gd name="connsiteX7" fmla="*/ 60713 w 1587337"/>
                <a:gd name="connsiteY7" fmla="*/ 647077 h 1587337"/>
                <a:gd name="connsiteX8" fmla="*/ 647077 w 1587337"/>
                <a:gd name="connsiteY8" fmla="*/ 60713 h 1587337"/>
                <a:gd name="connsiteX9" fmla="*/ 793669 w 1587337"/>
                <a:gd name="connsiteY9" fmla="*/ 0 h 15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7337" h="1587337">
                  <a:moveTo>
                    <a:pt x="793669" y="0"/>
                  </a:moveTo>
                  <a:cubicBezTo>
                    <a:pt x="846727" y="0"/>
                    <a:pt x="899785" y="20237"/>
                    <a:pt x="940260" y="60713"/>
                  </a:cubicBezTo>
                  <a:lnTo>
                    <a:pt x="1526624" y="647077"/>
                  </a:lnTo>
                  <a:cubicBezTo>
                    <a:pt x="1607575" y="728028"/>
                    <a:pt x="1607575" y="859309"/>
                    <a:pt x="1526624" y="940260"/>
                  </a:cubicBezTo>
                  <a:lnTo>
                    <a:pt x="940260" y="1526624"/>
                  </a:lnTo>
                  <a:cubicBezTo>
                    <a:pt x="859309" y="1607575"/>
                    <a:pt x="728028" y="1607575"/>
                    <a:pt x="647077" y="1526624"/>
                  </a:cubicBezTo>
                  <a:lnTo>
                    <a:pt x="60713" y="940260"/>
                  </a:lnTo>
                  <a:cubicBezTo>
                    <a:pt x="-20238" y="859309"/>
                    <a:pt x="-20238" y="728028"/>
                    <a:pt x="60713" y="647077"/>
                  </a:cubicBezTo>
                  <a:lnTo>
                    <a:pt x="647077" y="60713"/>
                  </a:lnTo>
                  <a:cubicBezTo>
                    <a:pt x="687553" y="20237"/>
                    <a:pt x="740611" y="0"/>
                    <a:pt x="793669" y="0"/>
                  </a:cubicBezTo>
                  <a:close/>
                </a:path>
              </a:pathLst>
            </a:custGeom>
            <a:solidFill>
              <a:srgbClr val="3E59A5"/>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pic>
        <p:nvPicPr>
          <p:cNvPr id="1026" name="Picture 2" descr="价值在线"/>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03385" y="2513965"/>
            <a:ext cx="1548130" cy="363855"/>
          </a:xfrm>
          <a:prstGeom prst="rect">
            <a:avLst/>
          </a:prstGeom>
          <a:noFill/>
          <a:extLst>
            <a:ext uri="{909E8E84-426E-40DD-AFC4-6F175D3DCCD1}">
              <a14:hiddenFill xmlns:a14="http://schemas.microsoft.com/office/drawing/2010/main">
                <a:solidFill>
                  <a:srgbClr val="FFFFFF"/>
                </a:solidFill>
              </a14:hiddenFill>
            </a:ext>
          </a:extLst>
        </p:spPr>
      </p:pic>
      <p:sp>
        <p:nvSpPr>
          <p:cNvPr id="50" name="文本框 49"/>
          <p:cNvSpPr txBox="1"/>
          <p:nvPr/>
        </p:nvSpPr>
        <p:spPr>
          <a:xfrm>
            <a:off x="8101296" y="4354806"/>
            <a:ext cx="3951543" cy="1876425"/>
          </a:xfrm>
          <a:prstGeom prst="rect">
            <a:avLst/>
          </a:prstGeom>
          <a:noFill/>
        </p:spPr>
        <p:txBody>
          <a:bodyPr wrap="square" rtlCol="0">
            <a:spAutoFit/>
          </a:bodyPr>
          <a:lstStyle/>
          <a:p>
            <a:pPr marL="171450" indent="-171450" algn="just">
              <a:lnSpc>
                <a:spcPct val="20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深圳价值在线信息科技股份有限公司</a:t>
            </a:r>
            <a:r>
              <a:rPr lang="zh-CN" altLang="en-US" sz="1400" dirty="0">
                <a:latin typeface="微软雅黑" panose="020B0503020204020204" pitchFamily="34" charset="-122"/>
                <a:ea typeface="微软雅黑" panose="020B0503020204020204" pitchFamily="34" charset="-122"/>
              </a:rPr>
              <a:t>（以下简称“价值在线”）是一家从事合规与互金融数据信息服务的高科技企业，立足中国多层次资本市场。</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advClick="0" advTm="8000">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文本框 3"/>
          <p:cNvSpPr txBox="1"/>
          <p:nvPr/>
        </p:nvSpPr>
        <p:spPr>
          <a:xfrm>
            <a:off x="1017588" y="95250"/>
            <a:ext cx="2163762" cy="490538"/>
          </a:xfrm>
          <a:prstGeom prst="rect">
            <a:avLst/>
          </a:prstGeom>
          <a:noFill/>
          <a:ln w="9525">
            <a:noFill/>
          </a:ln>
        </p:spPr>
        <p:txBody>
          <a:bodyPr wrap="none" anchor="t" anchorCtr="0">
            <a:spAutoFit/>
          </a:bodyPr>
          <a:lstStyle/>
          <a:p>
            <a:r>
              <a:rPr lang="zh-CN" altLang="en-US" sz="2600" dirty="0">
                <a:solidFill>
                  <a:srgbClr val="262626"/>
                </a:solidFill>
                <a:latin typeface="微软雅黑" panose="020B0503020204020204" pitchFamily="34" charset="-122"/>
                <a:ea typeface="微软雅黑" panose="020B0503020204020204" pitchFamily="34" charset="-122"/>
                <a:sym typeface="Lato Light" charset="0"/>
              </a:rPr>
              <a:t>价值在线团队</a:t>
            </a:r>
            <a:endParaRPr lang="zh-CN" altLang="en-US" sz="2600" dirty="0">
              <a:solidFill>
                <a:srgbClr val="262626"/>
              </a:solidFill>
              <a:latin typeface="微软雅黑" panose="020B0503020204020204" pitchFamily="34" charset="-122"/>
              <a:ea typeface="微软雅黑" panose="020B0503020204020204" pitchFamily="34" charset="-122"/>
              <a:sym typeface="Lato Light" charset="0"/>
            </a:endParaRPr>
          </a:p>
        </p:txBody>
      </p:sp>
      <p:sp>
        <p:nvSpPr>
          <p:cNvPr id="44" name="椭圆 43"/>
          <p:cNvSpPr/>
          <p:nvPr/>
        </p:nvSpPr>
        <p:spPr>
          <a:xfrm>
            <a:off x="5503863" y="4037013"/>
            <a:ext cx="1042988" cy="1042988"/>
          </a:xfrm>
          <a:prstGeom prst="ellipse">
            <a:avLst/>
          </a:prstGeom>
          <a:solidFill>
            <a:srgbClr val="C4BD97"/>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45" name="椭圆 44"/>
          <p:cNvSpPr/>
          <p:nvPr/>
        </p:nvSpPr>
        <p:spPr>
          <a:xfrm>
            <a:off x="7953375" y="4029075"/>
            <a:ext cx="1042988" cy="1042988"/>
          </a:xfrm>
          <a:prstGeom prst="ellipse">
            <a:avLst/>
          </a:prstGeom>
          <a:solidFill>
            <a:srgbClr val="C4BD97"/>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46" name="椭圆 45"/>
          <p:cNvSpPr/>
          <p:nvPr/>
        </p:nvSpPr>
        <p:spPr>
          <a:xfrm>
            <a:off x="10174288" y="4030663"/>
            <a:ext cx="1044575" cy="1042988"/>
          </a:xfrm>
          <a:prstGeom prst="ellipse">
            <a:avLst/>
          </a:prstGeom>
          <a:solidFill>
            <a:srgbClr val="C4BD97"/>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47" name="椭圆 46"/>
          <p:cNvSpPr/>
          <p:nvPr/>
        </p:nvSpPr>
        <p:spPr>
          <a:xfrm>
            <a:off x="847725" y="921068"/>
            <a:ext cx="1042988" cy="1042988"/>
          </a:xfrm>
          <a:prstGeom prst="ellipse">
            <a:avLst/>
          </a:prstGeom>
          <a:solidFill>
            <a:srgbClr val="C4BD97"/>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48" name="椭圆 47"/>
          <p:cNvSpPr/>
          <p:nvPr/>
        </p:nvSpPr>
        <p:spPr>
          <a:xfrm>
            <a:off x="3135313" y="1001713"/>
            <a:ext cx="1042988" cy="1042988"/>
          </a:xfrm>
          <a:prstGeom prst="ellipse">
            <a:avLst/>
          </a:prstGeom>
          <a:solidFill>
            <a:srgbClr val="C4BD97"/>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pic>
        <p:nvPicPr>
          <p:cNvPr id="132103" name="图片 126" descr="C:\Users\qingqiang.lan\Desktop\照片\7.png"/>
          <p:cNvPicPr/>
          <p:nvPr/>
        </p:nvPicPr>
        <p:blipFill>
          <a:blip r:embed="rId1"/>
          <a:stretch>
            <a:fillRect/>
          </a:stretch>
        </p:blipFill>
        <p:spPr>
          <a:xfrm>
            <a:off x="884555" y="952500"/>
            <a:ext cx="987425" cy="984250"/>
          </a:xfrm>
          <a:prstGeom prst="rect">
            <a:avLst/>
          </a:prstGeom>
          <a:noFill/>
          <a:ln w="9525">
            <a:noFill/>
          </a:ln>
        </p:spPr>
      </p:pic>
      <p:sp>
        <p:nvSpPr>
          <p:cNvPr id="132104" name="矩形 5"/>
          <p:cNvSpPr/>
          <p:nvPr/>
        </p:nvSpPr>
        <p:spPr>
          <a:xfrm>
            <a:off x="5415280" y="5157153"/>
            <a:ext cx="1355090" cy="306705"/>
          </a:xfrm>
          <a:prstGeom prst="rect">
            <a:avLst/>
          </a:prstGeom>
          <a:noFill/>
          <a:ln w="9525">
            <a:noFill/>
          </a:ln>
        </p:spPr>
        <p:txBody>
          <a:bodyPr wrap="none" anchor="t" anchorCtr="0">
            <a:spAutoFit/>
          </a:bodyPr>
          <a:lstStyle/>
          <a:p>
            <a:r>
              <a:rPr lang="zh-CN" altLang="en-US" sz="1400" b="1" dirty="0">
                <a:solidFill>
                  <a:srgbClr val="376092"/>
                </a:solidFill>
                <a:latin typeface="微软雅黑" panose="020B0503020204020204" pitchFamily="34" charset="-122"/>
                <a:ea typeface="微软雅黑" panose="020B0503020204020204" pitchFamily="34" charset="-122"/>
              </a:rPr>
              <a:t>韩巍</a:t>
            </a:r>
            <a:r>
              <a:rPr lang="en-US" altLang="zh-CN" sz="1400" b="1" dirty="0">
                <a:solidFill>
                  <a:srgbClr val="376092"/>
                </a:solidFill>
                <a:latin typeface="微软雅黑" panose="020B0503020204020204" pitchFamily="34" charset="-122"/>
                <a:ea typeface="微软雅黑" panose="020B0503020204020204" pitchFamily="34" charset="-122"/>
              </a:rPr>
              <a:t>  </a:t>
            </a:r>
            <a:r>
              <a:rPr lang="zh-CN" altLang="en-US" sz="1400" b="1" dirty="0">
                <a:solidFill>
                  <a:srgbClr val="376092"/>
                </a:solidFill>
                <a:latin typeface="微软雅黑" panose="020B0503020204020204" pitchFamily="34" charset="-122"/>
                <a:ea typeface="微软雅黑" panose="020B0503020204020204" pitchFamily="34" charset="-122"/>
              </a:rPr>
              <a:t>产品总监</a:t>
            </a:r>
            <a:endParaRPr lang="zh-CN" altLang="en-US" sz="1400" dirty="0">
              <a:solidFill>
                <a:srgbClr val="376092"/>
              </a:solidFill>
              <a:latin typeface="微软雅黑" panose="020B0503020204020204" pitchFamily="34" charset="-122"/>
              <a:ea typeface="微软雅黑" panose="020B0503020204020204" pitchFamily="34" charset="-122"/>
            </a:endParaRPr>
          </a:p>
        </p:txBody>
      </p:sp>
      <p:sp>
        <p:nvSpPr>
          <p:cNvPr id="132105" name="矩形 6"/>
          <p:cNvSpPr/>
          <p:nvPr/>
        </p:nvSpPr>
        <p:spPr>
          <a:xfrm>
            <a:off x="7713663" y="5127625"/>
            <a:ext cx="1547812" cy="307975"/>
          </a:xfrm>
          <a:prstGeom prst="rect">
            <a:avLst/>
          </a:prstGeom>
          <a:noFill/>
          <a:ln w="9525">
            <a:noFill/>
          </a:ln>
        </p:spPr>
        <p:txBody>
          <a:bodyPr wrap="none" anchor="t" anchorCtr="0">
            <a:spAutoFit/>
          </a:bodyPr>
          <a:lstStyle/>
          <a:p>
            <a:r>
              <a:rPr lang="zh-CN" altLang="en-US" sz="1400" b="1" dirty="0">
                <a:solidFill>
                  <a:srgbClr val="376092"/>
                </a:solidFill>
                <a:latin typeface="微软雅黑" panose="020B0503020204020204" pitchFamily="34" charset="-122"/>
                <a:ea typeface="微软雅黑" panose="020B0503020204020204" pitchFamily="34" charset="-122"/>
              </a:rPr>
              <a:t>马英峰</a:t>
            </a:r>
            <a:r>
              <a:rPr lang="en-US" altLang="zh-CN" sz="1400" b="1" dirty="0">
                <a:solidFill>
                  <a:srgbClr val="376092"/>
                </a:solidFill>
                <a:latin typeface="微软雅黑" panose="020B0503020204020204" pitchFamily="34" charset="-122"/>
                <a:ea typeface="微软雅黑" panose="020B0503020204020204" pitchFamily="34" charset="-122"/>
              </a:rPr>
              <a:t>  </a:t>
            </a:r>
            <a:r>
              <a:rPr lang="zh-CN" altLang="en-US" sz="1400" b="1" dirty="0">
                <a:solidFill>
                  <a:srgbClr val="376092"/>
                </a:solidFill>
                <a:latin typeface="微软雅黑" panose="020B0503020204020204" pitchFamily="34" charset="-122"/>
                <a:ea typeface="微软雅黑" panose="020B0503020204020204" pitchFamily="34" charset="-122"/>
              </a:rPr>
              <a:t>研发总监</a:t>
            </a:r>
            <a:endParaRPr lang="zh-CN" altLang="en-US" sz="1400" b="1" dirty="0">
              <a:solidFill>
                <a:srgbClr val="376092"/>
              </a:solidFill>
              <a:latin typeface="微软雅黑" panose="020B0503020204020204" pitchFamily="34" charset="-122"/>
              <a:ea typeface="微软雅黑" panose="020B0503020204020204" pitchFamily="34" charset="-122"/>
            </a:endParaRPr>
          </a:p>
        </p:txBody>
      </p:sp>
      <p:sp>
        <p:nvSpPr>
          <p:cNvPr id="132106" name="矩形 7"/>
          <p:cNvSpPr/>
          <p:nvPr/>
        </p:nvSpPr>
        <p:spPr>
          <a:xfrm>
            <a:off x="10023475" y="5146675"/>
            <a:ext cx="1368425" cy="307975"/>
          </a:xfrm>
          <a:prstGeom prst="rect">
            <a:avLst/>
          </a:prstGeom>
          <a:noFill/>
          <a:ln w="9525">
            <a:noFill/>
          </a:ln>
        </p:spPr>
        <p:txBody>
          <a:bodyPr wrap="none" anchor="t" anchorCtr="0">
            <a:spAutoFit/>
          </a:bodyPr>
          <a:lstStyle/>
          <a:p>
            <a:r>
              <a:rPr lang="zh-CN" altLang="en-US" sz="1400" b="1" dirty="0">
                <a:solidFill>
                  <a:srgbClr val="376092"/>
                </a:solidFill>
                <a:latin typeface="微软雅黑" panose="020B0503020204020204" pitchFamily="34" charset="-122"/>
                <a:ea typeface="微软雅黑" panose="020B0503020204020204" pitchFamily="34" charset="-122"/>
              </a:rPr>
              <a:t>王瑗</a:t>
            </a:r>
            <a:r>
              <a:rPr lang="en-US" altLang="zh-CN" sz="1400" b="1" dirty="0">
                <a:solidFill>
                  <a:srgbClr val="376092"/>
                </a:solidFill>
                <a:latin typeface="微软雅黑" panose="020B0503020204020204" pitchFamily="34" charset="-122"/>
                <a:ea typeface="微软雅黑" panose="020B0503020204020204" pitchFamily="34" charset="-122"/>
              </a:rPr>
              <a:t>  </a:t>
            </a:r>
            <a:r>
              <a:rPr lang="zh-CN" altLang="en-US" sz="1400" b="1" dirty="0">
                <a:solidFill>
                  <a:srgbClr val="376092"/>
                </a:solidFill>
                <a:latin typeface="微软雅黑" panose="020B0503020204020204" pitchFamily="34" charset="-122"/>
                <a:ea typeface="微软雅黑" panose="020B0503020204020204" pitchFamily="34" charset="-122"/>
              </a:rPr>
              <a:t>研发总监</a:t>
            </a:r>
            <a:endParaRPr lang="zh-CN" altLang="en-US" sz="1400" b="1" dirty="0">
              <a:solidFill>
                <a:srgbClr val="376092"/>
              </a:solidFill>
              <a:latin typeface="微软雅黑" panose="020B0503020204020204" pitchFamily="34" charset="-122"/>
              <a:ea typeface="微软雅黑" panose="020B0503020204020204" pitchFamily="34" charset="-122"/>
            </a:endParaRPr>
          </a:p>
        </p:txBody>
      </p:sp>
      <p:sp>
        <p:nvSpPr>
          <p:cNvPr id="132107" name="矩形 12"/>
          <p:cNvSpPr/>
          <p:nvPr/>
        </p:nvSpPr>
        <p:spPr>
          <a:xfrm>
            <a:off x="644525" y="2009775"/>
            <a:ext cx="1368425" cy="307975"/>
          </a:xfrm>
          <a:prstGeom prst="rect">
            <a:avLst/>
          </a:prstGeom>
          <a:noFill/>
          <a:ln w="9525">
            <a:noFill/>
          </a:ln>
        </p:spPr>
        <p:txBody>
          <a:bodyPr wrap="none" anchor="t" anchorCtr="0">
            <a:spAutoFit/>
          </a:bodyPr>
          <a:lstStyle/>
          <a:p>
            <a:r>
              <a:rPr lang="zh-CN" altLang="zh-CN" sz="1400" b="1" dirty="0">
                <a:solidFill>
                  <a:srgbClr val="376092"/>
                </a:solidFill>
                <a:latin typeface="微软雅黑" panose="020B0503020204020204" pitchFamily="34" charset="-122"/>
                <a:ea typeface="微软雅黑" panose="020B0503020204020204" pitchFamily="34" charset="-122"/>
              </a:rPr>
              <a:t>徐潇</a:t>
            </a:r>
            <a:r>
              <a:rPr lang="en-US" altLang="zh-CN" sz="1400" b="1" dirty="0">
                <a:solidFill>
                  <a:srgbClr val="376092"/>
                </a:solidFill>
                <a:latin typeface="微软雅黑" panose="020B0503020204020204" pitchFamily="34" charset="-122"/>
                <a:ea typeface="微软雅黑" panose="020B0503020204020204" pitchFamily="34" charset="-122"/>
              </a:rPr>
              <a:t>  </a:t>
            </a:r>
            <a:r>
              <a:rPr lang="zh-CN" altLang="zh-CN" sz="1400" b="1" dirty="0">
                <a:solidFill>
                  <a:srgbClr val="376092"/>
                </a:solidFill>
                <a:latin typeface="微软雅黑" panose="020B0503020204020204" pitchFamily="34" charset="-122"/>
                <a:ea typeface="微软雅黑" panose="020B0503020204020204" pitchFamily="34" charset="-122"/>
              </a:rPr>
              <a:t>合规总监</a:t>
            </a:r>
            <a:endParaRPr lang="zh-CN" altLang="en-US" sz="1400" b="1" dirty="0">
              <a:solidFill>
                <a:srgbClr val="376092"/>
              </a:solidFill>
              <a:latin typeface="微软雅黑" panose="020B0503020204020204" pitchFamily="34" charset="-122"/>
              <a:ea typeface="微软雅黑" panose="020B0503020204020204" pitchFamily="34" charset="-122"/>
            </a:endParaRPr>
          </a:p>
        </p:txBody>
      </p:sp>
      <p:sp>
        <p:nvSpPr>
          <p:cNvPr id="132108" name="矩形 13"/>
          <p:cNvSpPr/>
          <p:nvPr/>
        </p:nvSpPr>
        <p:spPr>
          <a:xfrm>
            <a:off x="2951163" y="2025650"/>
            <a:ext cx="1547812" cy="307975"/>
          </a:xfrm>
          <a:prstGeom prst="rect">
            <a:avLst/>
          </a:prstGeom>
          <a:noFill/>
          <a:ln w="9525">
            <a:noFill/>
          </a:ln>
        </p:spPr>
        <p:txBody>
          <a:bodyPr wrap="none" anchor="t" anchorCtr="0">
            <a:spAutoFit/>
          </a:bodyPr>
          <a:lstStyle/>
          <a:p>
            <a:r>
              <a:rPr lang="zh-CN" altLang="en-US" sz="1400" b="1" dirty="0">
                <a:solidFill>
                  <a:srgbClr val="376092"/>
                </a:solidFill>
                <a:latin typeface="微软雅黑" panose="020B0503020204020204" pitchFamily="34" charset="-122"/>
                <a:ea typeface="微软雅黑" panose="020B0503020204020204" pitchFamily="34" charset="-122"/>
              </a:rPr>
              <a:t>邵英齐  </a:t>
            </a:r>
            <a:r>
              <a:rPr lang="zh-CN" altLang="zh-CN" sz="1400" b="1" dirty="0">
                <a:solidFill>
                  <a:srgbClr val="376092"/>
                </a:solidFill>
                <a:latin typeface="微软雅黑" panose="020B0503020204020204" pitchFamily="34" charset="-122"/>
                <a:ea typeface="微软雅黑" panose="020B0503020204020204" pitchFamily="34" charset="-122"/>
              </a:rPr>
              <a:t>合规总监</a:t>
            </a:r>
            <a:endParaRPr lang="zh-CN" altLang="en-US" sz="1400" b="1" dirty="0">
              <a:solidFill>
                <a:srgbClr val="376092"/>
              </a:solidFill>
              <a:latin typeface="微软雅黑" panose="020B0503020204020204" pitchFamily="34" charset="-122"/>
              <a:ea typeface="微软雅黑" panose="020B0503020204020204" pitchFamily="34" charset="-122"/>
            </a:endParaRPr>
          </a:p>
        </p:txBody>
      </p:sp>
      <p:sp>
        <p:nvSpPr>
          <p:cNvPr id="132109" name="矩形 14"/>
          <p:cNvSpPr/>
          <p:nvPr/>
        </p:nvSpPr>
        <p:spPr>
          <a:xfrm>
            <a:off x="5110163" y="5435600"/>
            <a:ext cx="1965325" cy="1106805"/>
          </a:xfrm>
          <a:prstGeom prst="rect">
            <a:avLst/>
          </a:prstGeom>
          <a:noFill/>
          <a:ln w="9525">
            <a:noFill/>
          </a:ln>
        </p:spPr>
        <p:txBody>
          <a:bodyPr anchor="t" anchorCtr="0">
            <a:spAutoFit/>
          </a:bodyPr>
          <a:lstStyle/>
          <a:p>
            <a:r>
              <a:rPr lang="zh-CN" altLang="en-US" sz="1100" dirty="0">
                <a:solidFill>
                  <a:srgbClr val="254061"/>
                </a:solidFill>
                <a:latin typeface="微软雅黑" panose="020B0503020204020204" pitchFamily="34" charset="-122"/>
                <a:ea typeface="微软雅黑" panose="020B0503020204020204" pitchFamily="34" charset="-122"/>
              </a:rPr>
              <a:t>价值在线产品部总监，具有</a:t>
            </a:r>
            <a:r>
              <a:rPr lang="en-US" altLang="zh-CN" sz="1100" dirty="0">
                <a:solidFill>
                  <a:srgbClr val="254061"/>
                </a:solidFill>
                <a:latin typeface="微软雅黑" panose="020B0503020204020204" pitchFamily="34" charset="-122"/>
                <a:ea typeface="微软雅黑" panose="020B0503020204020204" pitchFamily="34" charset="-122"/>
              </a:rPr>
              <a:t>10</a:t>
            </a:r>
            <a:r>
              <a:rPr lang="zh-CN" altLang="en-US" sz="1100" dirty="0">
                <a:solidFill>
                  <a:srgbClr val="254061"/>
                </a:solidFill>
                <a:latin typeface="微软雅黑" panose="020B0503020204020204" pitchFamily="34" charset="-122"/>
                <a:ea typeface="微软雅黑" panose="020B0503020204020204" pitchFamily="34" charset="-122"/>
              </a:rPr>
              <a:t>余年</a:t>
            </a:r>
            <a:r>
              <a:rPr lang="en-US" altLang="zh-CN" sz="1100" dirty="0">
                <a:solidFill>
                  <a:srgbClr val="254061"/>
                </a:solidFill>
                <a:latin typeface="微软雅黑" panose="020B0503020204020204" pitchFamily="34" charset="-122"/>
                <a:ea typeface="微软雅黑" panose="020B0503020204020204" pitchFamily="34" charset="-122"/>
              </a:rPr>
              <a:t>IT</a:t>
            </a:r>
            <a:r>
              <a:rPr lang="zh-CN" altLang="en-US" sz="1100" dirty="0">
                <a:solidFill>
                  <a:srgbClr val="254061"/>
                </a:solidFill>
                <a:latin typeface="微软雅黑" panose="020B0503020204020204" pitchFamily="34" charset="-122"/>
                <a:ea typeface="微软雅黑" panose="020B0503020204020204" pitchFamily="34" charset="-122"/>
              </a:rPr>
              <a:t>从业经验，加盟公司前长期就职于东软集团，曾担任数字内容事业部产品实施总监、软件产品事业部实施部长等职务</a:t>
            </a:r>
            <a:endParaRPr lang="zh-CN" altLang="en-US" sz="1100" dirty="0">
              <a:solidFill>
                <a:srgbClr val="254061"/>
              </a:solidFill>
              <a:latin typeface="微软雅黑" panose="020B0503020204020204" pitchFamily="34" charset="-122"/>
              <a:ea typeface="微软雅黑" panose="020B0503020204020204" pitchFamily="34" charset="-122"/>
            </a:endParaRPr>
          </a:p>
        </p:txBody>
      </p:sp>
      <p:sp>
        <p:nvSpPr>
          <p:cNvPr id="132110" name="矩形 15"/>
          <p:cNvSpPr/>
          <p:nvPr/>
        </p:nvSpPr>
        <p:spPr>
          <a:xfrm>
            <a:off x="7174865" y="5412740"/>
            <a:ext cx="2661920" cy="1445260"/>
          </a:xfrm>
          <a:prstGeom prst="rect">
            <a:avLst/>
          </a:prstGeom>
          <a:noFill/>
          <a:ln w="9525">
            <a:noFill/>
          </a:ln>
        </p:spPr>
        <p:txBody>
          <a:bodyPr wrap="square" anchor="t" anchorCtr="0">
            <a:spAutoFit/>
          </a:bodyPr>
          <a:lstStyle/>
          <a:p>
            <a:r>
              <a:rPr lang="zh-CN" altLang="en-US" sz="1100" dirty="0">
                <a:solidFill>
                  <a:srgbClr val="254061"/>
                </a:solidFill>
                <a:latin typeface="微软雅黑" panose="020B0503020204020204" pitchFamily="34" charset="-122"/>
                <a:ea typeface="微软雅黑" panose="020B0503020204020204" pitchFamily="34" charset="-122"/>
                <a:sym typeface="华文楷体" panose="02010600040101010101" pitchFamily="2" charset="-122"/>
              </a:rPr>
              <a:t>价值在线创新产品开发部总监，</a:t>
            </a:r>
            <a:r>
              <a:rPr sz="1100" dirty="0">
                <a:solidFill>
                  <a:srgbClr val="254061"/>
                </a:solidFill>
                <a:latin typeface="微软雅黑" panose="020B0503020204020204" pitchFamily="34" charset="-122"/>
                <a:ea typeface="微软雅黑" panose="020B0503020204020204" pitchFamily="34" charset="-122"/>
                <a:sym typeface="华文楷体" panose="02010600040101010101" pitchFamily="2" charset="-122"/>
              </a:rPr>
              <a:t>曾任职于大连华信、东软集团，担任研发主管、资深项目经理，有十年以上国内大型项目整体解决方案经验，带领团队曾参与并完成中广核、中国移动、国家电网、南方电网等企业核心业务系统的方案设计、产品研发工作，对互联网信息平台、信息化解决方案有多年实践经验。</a:t>
            </a:r>
            <a:endParaRPr lang="zh-CN" altLang="en-US" sz="1100" dirty="0">
              <a:solidFill>
                <a:srgbClr val="254061"/>
              </a:solidFill>
              <a:latin typeface="微软雅黑" panose="020B0503020204020204" pitchFamily="34" charset="-122"/>
              <a:ea typeface="微软雅黑" panose="020B0503020204020204" pitchFamily="34" charset="-122"/>
            </a:endParaRPr>
          </a:p>
        </p:txBody>
      </p:sp>
      <p:sp>
        <p:nvSpPr>
          <p:cNvPr id="132111" name="矩形 16"/>
          <p:cNvSpPr/>
          <p:nvPr/>
        </p:nvSpPr>
        <p:spPr>
          <a:xfrm>
            <a:off x="9769475" y="5432425"/>
            <a:ext cx="1900238" cy="1106488"/>
          </a:xfrm>
          <a:prstGeom prst="rect">
            <a:avLst/>
          </a:prstGeom>
          <a:noFill/>
          <a:ln w="9525">
            <a:noFill/>
          </a:ln>
        </p:spPr>
        <p:txBody>
          <a:bodyPr wrap="square" anchor="t" anchorCtr="0">
            <a:spAutoFit/>
          </a:bodyPr>
          <a:lstStyle/>
          <a:p>
            <a:r>
              <a:rPr lang="zh-CN" altLang="en-US" sz="1100" dirty="0">
                <a:solidFill>
                  <a:srgbClr val="254061"/>
                </a:solidFill>
                <a:latin typeface="微软雅黑" panose="020B0503020204020204" pitchFamily="34" charset="-122"/>
                <a:ea typeface="微软雅黑" panose="020B0503020204020204" pitchFamily="34" charset="-122"/>
              </a:rPr>
              <a:t>价值在线合规产品开发部总监。曾任职于东软集团商用软件事业部，担任多个中大型规模产品及项目的研发项目经理。具有</a:t>
            </a:r>
            <a:r>
              <a:rPr lang="en-US" altLang="zh-CN" sz="1100" dirty="0">
                <a:solidFill>
                  <a:srgbClr val="254061"/>
                </a:solidFill>
                <a:latin typeface="微软雅黑" panose="020B0503020204020204" pitchFamily="34" charset="-122"/>
                <a:ea typeface="微软雅黑" panose="020B0503020204020204" pitchFamily="34" charset="-122"/>
              </a:rPr>
              <a:t>14</a:t>
            </a:r>
            <a:r>
              <a:rPr lang="zh-CN" altLang="en-US" sz="1100" dirty="0">
                <a:solidFill>
                  <a:srgbClr val="254061"/>
                </a:solidFill>
                <a:latin typeface="微软雅黑" panose="020B0503020204020204" pitchFamily="34" charset="-122"/>
                <a:ea typeface="微软雅黑" panose="020B0503020204020204" pitchFamily="34" charset="-122"/>
              </a:rPr>
              <a:t>年项目研发及项目管理经验</a:t>
            </a:r>
            <a:endParaRPr lang="zh-CN" altLang="zh-CN" sz="1100" dirty="0">
              <a:solidFill>
                <a:srgbClr val="254061"/>
              </a:solidFill>
              <a:latin typeface="微软雅黑" panose="020B0503020204020204" pitchFamily="34" charset="-122"/>
              <a:ea typeface="微软雅黑" panose="020B0503020204020204" pitchFamily="34" charset="-122"/>
            </a:endParaRPr>
          </a:p>
        </p:txBody>
      </p:sp>
      <p:sp>
        <p:nvSpPr>
          <p:cNvPr id="132112" name="矩形 21"/>
          <p:cNvSpPr/>
          <p:nvPr/>
        </p:nvSpPr>
        <p:spPr>
          <a:xfrm>
            <a:off x="408940" y="2333943"/>
            <a:ext cx="1938338" cy="598805"/>
          </a:xfrm>
          <a:prstGeom prst="rect">
            <a:avLst/>
          </a:prstGeom>
          <a:noFill/>
          <a:ln w="9525">
            <a:noFill/>
          </a:ln>
        </p:spPr>
        <p:txBody>
          <a:bodyPr wrap="square" anchor="t" anchorCtr="0">
            <a:spAutoFit/>
          </a:bodyPr>
          <a:lstStyle/>
          <a:p>
            <a:r>
              <a:rPr lang="zh-CN" altLang="zh-CN" sz="1100" dirty="0">
                <a:solidFill>
                  <a:srgbClr val="254061"/>
                </a:solidFill>
                <a:latin typeface="微软雅黑" panose="020B0503020204020204" pitchFamily="34" charset="-122"/>
                <a:ea typeface="微软雅黑" panose="020B0503020204020204" pitchFamily="34" charset="-122"/>
              </a:rPr>
              <a:t>曾就职于中小板（</a:t>
            </a:r>
            <a:r>
              <a:rPr lang="en-US" altLang="zh-CN" sz="1100" dirty="0">
                <a:solidFill>
                  <a:srgbClr val="254061"/>
                </a:solidFill>
                <a:latin typeface="微软雅黑" panose="020B0503020204020204" pitchFamily="34" charset="-122"/>
                <a:ea typeface="微软雅黑" panose="020B0503020204020204" pitchFamily="34" charset="-122"/>
              </a:rPr>
              <a:t>A+H</a:t>
            </a:r>
            <a:r>
              <a:rPr lang="zh-CN" altLang="zh-CN" sz="1100" dirty="0">
                <a:solidFill>
                  <a:srgbClr val="254061"/>
                </a:solidFill>
                <a:latin typeface="微软雅黑" panose="020B0503020204020204" pitchFamily="34" charset="-122"/>
                <a:ea typeface="微软雅黑" panose="020B0503020204020204" pitchFamily="34" charset="-122"/>
              </a:rPr>
              <a:t>）、创业板及拟上市公司，</a:t>
            </a:r>
            <a:r>
              <a:rPr lang="en-US" altLang="zh-CN" sz="1100" dirty="0">
                <a:solidFill>
                  <a:srgbClr val="254061"/>
                </a:solidFill>
                <a:latin typeface="微软雅黑" panose="020B0503020204020204" pitchFamily="34" charset="-122"/>
                <a:ea typeface="微软雅黑" panose="020B0503020204020204" pitchFamily="34" charset="-122"/>
              </a:rPr>
              <a:t>8</a:t>
            </a:r>
            <a:r>
              <a:rPr lang="zh-CN" altLang="zh-CN" sz="1100" dirty="0">
                <a:solidFill>
                  <a:srgbClr val="254061"/>
                </a:solidFill>
                <a:latin typeface="微软雅黑" panose="020B0503020204020204" pitchFamily="34" charset="-122"/>
                <a:ea typeface="微软雅黑" panose="020B0503020204020204" pitchFamily="34" charset="-122"/>
              </a:rPr>
              <a:t>年董事会办公室相关工作经验</a:t>
            </a:r>
            <a:endParaRPr lang="zh-CN" altLang="zh-CN" sz="1100" dirty="0">
              <a:solidFill>
                <a:srgbClr val="254061"/>
              </a:solidFill>
              <a:latin typeface="微软雅黑" panose="020B0503020204020204" pitchFamily="34" charset="-122"/>
              <a:ea typeface="微软雅黑" panose="020B0503020204020204" pitchFamily="34" charset="-122"/>
            </a:endParaRPr>
          </a:p>
        </p:txBody>
      </p:sp>
      <p:sp>
        <p:nvSpPr>
          <p:cNvPr id="132113" name="矩形 22"/>
          <p:cNvSpPr/>
          <p:nvPr/>
        </p:nvSpPr>
        <p:spPr>
          <a:xfrm>
            <a:off x="2744788" y="2308225"/>
            <a:ext cx="1893887" cy="768350"/>
          </a:xfrm>
          <a:prstGeom prst="rect">
            <a:avLst/>
          </a:prstGeom>
          <a:noFill/>
          <a:ln w="9525">
            <a:noFill/>
          </a:ln>
        </p:spPr>
        <p:txBody>
          <a:bodyPr wrap="square" anchor="t" anchorCtr="0">
            <a:spAutoFit/>
          </a:bodyPr>
          <a:lstStyle/>
          <a:p>
            <a:r>
              <a:rPr lang="zh-CN" altLang="en-US" sz="1100" dirty="0">
                <a:solidFill>
                  <a:srgbClr val="254061"/>
                </a:solidFill>
                <a:latin typeface="微软雅黑" panose="020B0503020204020204" pitchFamily="34" charset="-122"/>
                <a:ea typeface="微软雅黑" panose="020B0503020204020204" pitchFamily="34" charset="-122"/>
              </a:rPr>
              <a:t>曾就职于深市主板上市公司，</a:t>
            </a:r>
            <a:r>
              <a:rPr lang="en-US" altLang="zh-CN" sz="1100" dirty="0">
                <a:solidFill>
                  <a:srgbClr val="254061"/>
                </a:solidFill>
                <a:latin typeface="微软雅黑" panose="020B0503020204020204" pitchFamily="34" charset="-122"/>
                <a:ea typeface="微软雅黑" panose="020B0503020204020204" pitchFamily="34" charset="-122"/>
              </a:rPr>
              <a:t>10</a:t>
            </a:r>
            <a:r>
              <a:rPr lang="zh-CN" altLang="en-US" sz="1100" dirty="0">
                <a:solidFill>
                  <a:srgbClr val="254061"/>
                </a:solidFill>
                <a:latin typeface="微软雅黑" panose="020B0503020204020204" pitchFamily="34" charset="-122"/>
                <a:ea typeface="微软雅黑" panose="020B0503020204020204" pitchFamily="34" charset="-122"/>
              </a:rPr>
              <a:t>年董事会办公室相关工作经验，拥有深交所董事会秘书资格证书</a:t>
            </a:r>
            <a:endParaRPr lang="zh-CN" altLang="en-US" sz="1100" dirty="0">
              <a:solidFill>
                <a:srgbClr val="254061"/>
              </a:solidFill>
              <a:latin typeface="微软雅黑" panose="020B0503020204020204" pitchFamily="34" charset="-122"/>
              <a:ea typeface="微软雅黑" panose="020B0503020204020204" pitchFamily="34" charset="-122"/>
            </a:endParaRPr>
          </a:p>
        </p:txBody>
      </p:sp>
      <p:sp>
        <p:nvSpPr>
          <p:cNvPr id="60" name="椭圆 59"/>
          <p:cNvSpPr/>
          <p:nvPr/>
        </p:nvSpPr>
        <p:spPr>
          <a:xfrm>
            <a:off x="5574030" y="1017905"/>
            <a:ext cx="1052830" cy="1043305"/>
          </a:xfrm>
          <a:prstGeom prst="ellipse">
            <a:avLst/>
          </a:prstGeom>
          <a:solidFill>
            <a:srgbClr val="C4BD97"/>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pic>
        <p:nvPicPr>
          <p:cNvPr id="132115" name="图片 48" descr="C:\Users\qingqiang.lan\Desktop\照片\8.png"/>
          <p:cNvPicPr/>
          <p:nvPr/>
        </p:nvPicPr>
        <p:blipFill>
          <a:blip r:embed="rId2"/>
          <a:stretch>
            <a:fillRect/>
          </a:stretch>
        </p:blipFill>
        <p:spPr>
          <a:xfrm>
            <a:off x="5604510" y="1018540"/>
            <a:ext cx="986790" cy="1026160"/>
          </a:xfrm>
          <a:prstGeom prst="rect">
            <a:avLst/>
          </a:prstGeom>
          <a:noFill/>
          <a:ln w="9525">
            <a:noFill/>
          </a:ln>
        </p:spPr>
      </p:pic>
      <p:sp>
        <p:nvSpPr>
          <p:cNvPr id="132116" name="矩形 49"/>
          <p:cNvSpPr/>
          <p:nvPr/>
        </p:nvSpPr>
        <p:spPr>
          <a:xfrm>
            <a:off x="5422900" y="2044700"/>
            <a:ext cx="1368425" cy="307975"/>
          </a:xfrm>
          <a:prstGeom prst="rect">
            <a:avLst/>
          </a:prstGeom>
          <a:noFill/>
          <a:ln w="9525">
            <a:noFill/>
          </a:ln>
        </p:spPr>
        <p:txBody>
          <a:bodyPr wrap="none" anchor="t" anchorCtr="0">
            <a:spAutoFit/>
          </a:bodyPr>
          <a:lstStyle/>
          <a:p>
            <a:r>
              <a:rPr lang="zh-CN" altLang="zh-CN" sz="1400" b="1" dirty="0">
                <a:solidFill>
                  <a:srgbClr val="376092"/>
                </a:solidFill>
                <a:latin typeface="微软雅黑" panose="020B0503020204020204" pitchFamily="34" charset="-122"/>
                <a:ea typeface="微软雅黑" panose="020B0503020204020204" pitchFamily="34" charset="-122"/>
              </a:rPr>
              <a:t>王鼎</a:t>
            </a:r>
            <a:r>
              <a:rPr lang="en-US" altLang="zh-CN" sz="1400" b="1" dirty="0">
                <a:solidFill>
                  <a:srgbClr val="376092"/>
                </a:solidFill>
                <a:latin typeface="微软雅黑" panose="020B0503020204020204" pitchFamily="34" charset="-122"/>
                <a:ea typeface="微软雅黑" panose="020B0503020204020204" pitchFamily="34" charset="-122"/>
              </a:rPr>
              <a:t>  </a:t>
            </a:r>
            <a:r>
              <a:rPr lang="zh-CN" altLang="zh-CN" sz="1400" b="1" dirty="0">
                <a:solidFill>
                  <a:srgbClr val="376092"/>
                </a:solidFill>
                <a:latin typeface="微软雅黑" panose="020B0503020204020204" pitchFamily="34" charset="-122"/>
                <a:ea typeface="微软雅黑" panose="020B0503020204020204" pitchFamily="34" charset="-122"/>
              </a:rPr>
              <a:t>合规总监</a:t>
            </a:r>
            <a:endParaRPr lang="zh-CN" altLang="en-US" sz="1400" b="1" dirty="0">
              <a:solidFill>
                <a:srgbClr val="376092"/>
              </a:solidFill>
              <a:latin typeface="微软雅黑" panose="020B0503020204020204" pitchFamily="34" charset="-122"/>
              <a:ea typeface="微软雅黑" panose="020B0503020204020204" pitchFamily="34" charset="-122"/>
            </a:endParaRPr>
          </a:p>
        </p:txBody>
      </p:sp>
      <p:sp>
        <p:nvSpPr>
          <p:cNvPr id="132117" name="矩形 50"/>
          <p:cNvSpPr/>
          <p:nvPr/>
        </p:nvSpPr>
        <p:spPr>
          <a:xfrm>
            <a:off x="5145088" y="2333625"/>
            <a:ext cx="1963737" cy="768350"/>
          </a:xfrm>
          <a:prstGeom prst="rect">
            <a:avLst/>
          </a:prstGeom>
          <a:noFill/>
          <a:ln w="9525">
            <a:noFill/>
          </a:ln>
        </p:spPr>
        <p:txBody>
          <a:bodyPr wrap="square" anchor="t" anchorCtr="0">
            <a:spAutoFit/>
          </a:bodyPr>
          <a:lstStyle/>
          <a:p>
            <a:r>
              <a:rPr lang="zh-CN" altLang="zh-CN" sz="1100" dirty="0">
                <a:solidFill>
                  <a:srgbClr val="254061"/>
                </a:solidFill>
                <a:latin typeface="微软雅黑" panose="020B0503020204020204" pitchFamily="34" charset="-122"/>
                <a:ea typeface="微软雅黑" panose="020B0503020204020204" pitchFamily="34" charset="-122"/>
              </a:rPr>
              <a:t>先后任职于证券公司、央企拟上市公司、</a:t>
            </a:r>
            <a:r>
              <a:rPr lang="en-US" altLang="zh-CN" sz="1100" dirty="0">
                <a:solidFill>
                  <a:srgbClr val="254061"/>
                </a:solidFill>
                <a:latin typeface="微软雅黑" panose="020B0503020204020204" pitchFamily="34" charset="-122"/>
                <a:ea typeface="微软雅黑" panose="020B0503020204020204" pitchFamily="34" charset="-122"/>
              </a:rPr>
              <a:t>A</a:t>
            </a:r>
            <a:r>
              <a:rPr lang="zh-CN" altLang="zh-CN" sz="1100" dirty="0">
                <a:solidFill>
                  <a:srgbClr val="254061"/>
                </a:solidFill>
                <a:latin typeface="微软雅黑" panose="020B0503020204020204" pitchFamily="34" charset="-122"/>
                <a:ea typeface="微软雅黑" panose="020B0503020204020204" pitchFamily="34" charset="-122"/>
              </a:rPr>
              <a:t>股上市公司，具备多年证券行业、</a:t>
            </a:r>
            <a:r>
              <a:rPr lang="en-US" altLang="zh-CN" sz="1100" dirty="0">
                <a:solidFill>
                  <a:srgbClr val="254061"/>
                </a:solidFill>
                <a:latin typeface="微软雅黑" panose="020B0503020204020204" pitchFamily="34" charset="-122"/>
                <a:ea typeface="微软雅黑" panose="020B0503020204020204" pitchFamily="34" charset="-122"/>
              </a:rPr>
              <a:t>IPO</a:t>
            </a:r>
            <a:r>
              <a:rPr lang="zh-CN" altLang="zh-CN" sz="1100" dirty="0">
                <a:solidFill>
                  <a:srgbClr val="254061"/>
                </a:solidFill>
                <a:latin typeface="微软雅黑" panose="020B0503020204020204" pitchFamily="34" charset="-122"/>
                <a:ea typeface="微软雅黑" panose="020B0503020204020204" pitchFamily="34" charset="-122"/>
              </a:rPr>
              <a:t>及资本运作经验</a:t>
            </a:r>
            <a:endParaRPr lang="zh-CN" altLang="en-US" sz="1100" dirty="0">
              <a:solidFill>
                <a:srgbClr val="254061"/>
              </a:solidFill>
              <a:latin typeface="微软雅黑" panose="020B0503020204020204" pitchFamily="34" charset="-122"/>
              <a:ea typeface="微软雅黑" panose="020B0503020204020204" pitchFamily="34" charset="-122"/>
            </a:endParaRPr>
          </a:p>
        </p:txBody>
      </p:sp>
      <p:sp>
        <p:nvSpPr>
          <p:cNvPr id="64" name="椭圆 63"/>
          <p:cNvSpPr/>
          <p:nvPr/>
        </p:nvSpPr>
        <p:spPr>
          <a:xfrm>
            <a:off x="7953375" y="992188"/>
            <a:ext cx="1042988" cy="1042988"/>
          </a:xfrm>
          <a:prstGeom prst="ellipse">
            <a:avLst/>
          </a:prstGeom>
          <a:solidFill>
            <a:srgbClr val="C4BD97"/>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132119" name="矩形 53"/>
          <p:cNvSpPr/>
          <p:nvPr/>
        </p:nvSpPr>
        <p:spPr>
          <a:xfrm>
            <a:off x="7713663" y="2074863"/>
            <a:ext cx="1547812" cy="307975"/>
          </a:xfrm>
          <a:prstGeom prst="rect">
            <a:avLst/>
          </a:prstGeom>
          <a:noFill/>
          <a:ln w="9525">
            <a:noFill/>
          </a:ln>
        </p:spPr>
        <p:txBody>
          <a:bodyPr wrap="none" anchor="t" anchorCtr="0">
            <a:spAutoFit/>
          </a:bodyPr>
          <a:lstStyle/>
          <a:p>
            <a:r>
              <a:rPr lang="zh-CN" altLang="en-US" sz="1400" b="1" dirty="0">
                <a:solidFill>
                  <a:srgbClr val="376092"/>
                </a:solidFill>
                <a:latin typeface="微软雅黑" panose="020B0503020204020204" pitchFamily="34" charset="-122"/>
                <a:ea typeface="微软雅黑" panose="020B0503020204020204" pitchFamily="34" charset="-122"/>
              </a:rPr>
              <a:t>刘玉飞</a:t>
            </a:r>
            <a:r>
              <a:rPr lang="en-US" altLang="zh-CN" sz="1400" b="1" dirty="0">
                <a:solidFill>
                  <a:srgbClr val="376092"/>
                </a:solidFill>
                <a:latin typeface="微软雅黑" panose="020B0503020204020204" pitchFamily="34" charset="-122"/>
                <a:ea typeface="微软雅黑" panose="020B0503020204020204" pitchFamily="34" charset="-122"/>
              </a:rPr>
              <a:t>  </a:t>
            </a:r>
            <a:r>
              <a:rPr lang="zh-CN" altLang="zh-CN" sz="1400" b="1" dirty="0">
                <a:solidFill>
                  <a:srgbClr val="376092"/>
                </a:solidFill>
                <a:latin typeface="微软雅黑" panose="020B0503020204020204" pitchFamily="34" charset="-122"/>
                <a:ea typeface="微软雅黑" panose="020B0503020204020204" pitchFamily="34" charset="-122"/>
              </a:rPr>
              <a:t>合规总监</a:t>
            </a:r>
            <a:endParaRPr lang="zh-CN" altLang="en-US" sz="1400" b="1" dirty="0">
              <a:solidFill>
                <a:srgbClr val="376092"/>
              </a:solidFill>
              <a:latin typeface="微软雅黑" panose="020B0503020204020204" pitchFamily="34" charset="-122"/>
              <a:ea typeface="微软雅黑" panose="020B0503020204020204" pitchFamily="34" charset="-122"/>
            </a:endParaRPr>
          </a:p>
        </p:txBody>
      </p:sp>
      <p:sp>
        <p:nvSpPr>
          <p:cNvPr id="132120" name="矩形 54"/>
          <p:cNvSpPr/>
          <p:nvPr/>
        </p:nvSpPr>
        <p:spPr>
          <a:xfrm>
            <a:off x="7510145" y="2373630"/>
            <a:ext cx="1917700" cy="1106805"/>
          </a:xfrm>
          <a:prstGeom prst="rect">
            <a:avLst/>
          </a:prstGeom>
          <a:noFill/>
          <a:ln w="9525">
            <a:noFill/>
          </a:ln>
        </p:spPr>
        <p:txBody>
          <a:bodyPr wrap="square" anchor="t" anchorCtr="0">
            <a:spAutoFit/>
          </a:bodyPr>
          <a:lstStyle/>
          <a:p>
            <a:r>
              <a:rPr lang="zh-CN" altLang="en-US" sz="1100" dirty="0">
                <a:solidFill>
                  <a:srgbClr val="254061"/>
                </a:solidFill>
                <a:latin typeface="微软雅黑" panose="020B0503020204020204" pitchFamily="34" charset="-122"/>
                <a:ea typeface="微软雅黑" panose="020B0503020204020204" pitchFamily="34" charset="-122"/>
              </a:rPr>
              <a:t>曾就职于深交所主板上市公司、私募基金管理公司，</a:t>
            </a:r>
            <a:r>
              <a:rPr lang="en-US" altLang="zh-CN" sz="1100" dirty="0">
                <a:solidFill>
                  <a:srgbClr val="254061"/>
                </a:solidFill>
                <a:latin typeface="微软雅黑" panose="020B0503020204020204" pitchFamily="34" charset="-122"/>
                <a:ea typeface="微软雅黑" panose="020B0503020204020204" pitchFamily="34" charset="-122"/>
              </a:rPr>
              <a:t>8</a:t>
            </a:r>
            <a:r>
              <a:rPr lang="zh-CN" altLang="en-US" sz="1100" dirty="0">
                <a:solidFill>
                  <a:srgbClr val="254061"/>
                </a:solidFill>
                <a:latin typeface="微软雅黑" panose="020B0503020204020204" pitchFamily="34" charset="-122"/>
                <a:ea typeface="微软雅黑" panose="020B0503020204020204" pitchFamily="34" charset="-122"/>
              </a:rPr>
              <a:t>年董事会办公室、资本运营部、法务部工作经验，熟悉上市公司规范运作、公司治理、资本运营、法务等业务</a:t>
            </a:r>
            <a:endParaRPr lang="zh-CN" altLang="en-US" sz="1100" dirty="0">
              <a:solidFill>
                <a:srgbClr val="254061"/>
              </a:solidFill>
              <a:latin typeface="微软雅黑" panose="020B0503020204020204" pitchFamily="34" charset="-122"/>
              <a:ea typeface="微软雅黑" panose="020B0503020204020204" pitchFamily="34" charset="-122"/>
              <a:sym typeface="华文楷体" panose="02010600040101010101" pitchFamily="2" charset="-122"/>
            </a:endParaRPr>
          </a:p>
        </p:txBody>
      </p:sp>
      <p:pic>
        <p:nvPicPr>
          <p:cNvPr id="68" name="图片 67"/>
          <p:cNvPicPr>
            <a:picLocks noChangeAspect="1"/>
          </p:cNvPicPr>
          <p:nvPr/>
        </p:nvPicPr>
        <p:blipFill>
          <a:blip r:embed="rId3"/>
          <a:stretch>
            <a:fillRect/>
          </a:stretch>
        </p:blipFill>
        <p:spPr>
          <a:xfrm>
            <a:off x="5549611" y="4093639"/>
            <a:ext cx="951731" cy="92743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0" name="图片 69"/>
          <p:cNvPicPr>
            <a:picLocks noChangeAspect="1"/>
          </p:cNvPicPr>
          <p:nvPr/>
        </p:nvPicPr>
        <p:blipFill>
          <a:blip r:embed="rId4"/>
          <a:stretch>
            <a:fillRect/>
          </a:stretch>
        </p:blipFill>
        <p:spPr>
          <a:xfrm>
            <a:off x="10229436" y="4081113"/>
            <a:ext cx="948404" cy="94851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2" name="椭圆 71"/>
          <p:cNvSpPr/>
          <p:nvPr/>
        </p:nvSpPr>
        <p:spPr>
          <a:xfrm>
            <a:off x="944563" y="4025900"/>
            <a:ext cx="1042988" cy="1044575"/>
          </a:xfrm>
          <a:prstGeom prst="ellipse">
            <a:avLst/>
          </a:prstGeom>
          <a:solidFill>
            <a:srgbClr val="C4BD97"/>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132127" name="矩形 52"/>
          <p:cNvSpPr/>
          <p:nvPr/>
        </p:nvSpPr>
        <p:spPr>
          <a:xfrm>
            <a:off x="735013" y="5170488"/>
            <a:ext cx="1547812" cy="307975"/>
          </a:xfrm>
          <a:prstGeom prst="rect">
            <a:avLst/>
          </a:prstGeom>
          <a:noFill/>
          <a:ln w="9525">
            <a:noFill/>
          </a:ln>
        </p:spPr>
        <p:txBody>
          <a:bodyPr wrap="none" anchor="t" anchorCtr="0">
            <a:spAutoFit/>
          </a:bodyPr>
          <a:lstStyle/>
          <a:p>
            <a:r>
              <a:rPr lang="zh-CN" altLang="en-US" sz="1400" b="1" dirty="0">
                <a:solidFill>
                  <a:srgbClr val="376092"/>
                </a:solidFill>
                <a:latin typeface="微软雅黑" panose="020B0503020204020204" pitchFamily="34" charset="-122"/>
                <a:ea typeface="微软雅黑" panose="020B0503020204020204" pitchFamily="34" charset="-122"/>
              </a:rPr>
              <a:t>赵洋</a:t>
            </a:r>
            <a:r>
              <a:rPr lang="en-US" altLang="zh-CN" sz="1400" b="1" dirty="0">
                <a:solidFill>
                  <a:srgbClr val="376092"/>
                </a:solidFill>
                <a:latin typeface="微软雅黑" panose="020B0503020204020204" pitchFamily="34" charset="-122"/>
                <a:ea typeface="微软雅黑" panose="020B0503020204020204" pitchFamily="34" charset="-122"/>
              </a:rPr>
              <a:t>  </a:t>
            </a:r>
            <a:r>
              <a:rPr lang="zh-CN" altLang="zh-CN" sz="1400" b="1" dirty="0">
                <a:solidFill>
                  <a:srgbClr val="376092"/>
                </a:solidFill>
                <a:latin typeface="微软雅黑" panose="020B0503020204020204" pitchFamily="34" charset="-122"/>
                <a:ea typeface="微软雅黑" panose="020B0503020204020204" pitchFamily="34" charset="-122"/>
              </a:rPr>
              <a:t>联合创始人</a:t>
            </a:r>
            <a:endParaRPr lang="zh-CN" altLang="en-US" sz="1400" b="1" dirty="0">
              <a:solidFill>
                <a:srgbClr val="376092"/>
              </a:solidFill>
              <a:latin typeface="微软雅黑" panose="020B0503020204020204" pitchFamily="34" charset="-122"/>
              <a:ea typeface="微软雅黑" panose="020B0503020204020204" pitchFamily="34" charset="-122"/>
            </a:endParaRPr>
          </a:p>
        </p:txBody>
      </p:sp>
      <p:sp>
        <p:nvSpPr>
          <p:cNvPr id="132128" name="矩形 53"/>
          <p:cNvSpPr/>
          <p:nvPr/>
        </p:nvSpPr>
        <p:spPr>
          <a:xfrm>
            <a:off x="400050" y="5478463"/>
            <a:ext cx="2044700" cy="937260"/>
          </a:xfrm>
          <a:prstGeom prst="rect">
            <a:avLst/>
          </a:prstGeom>
          <a:noFill/>
          <a:ln w="9525">
            <a:noFill/>
          </a:ln>
        </p:spPr>
        <p:txBody>
          <a:bodyPr wrap="square" anchor="t" anchorCtr="0">
            <a:spAutoFit/>
          </a:bodyPr>
          <a:lstStyle/>
          <a:p>
            <a:r>
              <a:rPr lang="zh-CN" altLang="en-US" sz="1100" dirty="0">
                <a:solidFill>
                  <a:srgbClr val="254061"/>
                </a:solidFill>
                <a:latin typeface="微软雅黑" panose="020B0503020204020204" pitchFamily="34" charset="-122"/>
                <a:ea typeface="微软雅黑" panose="020B0503020204020204" pitchFamily="34" charset="-122"/>
                <a:sym typeface="华文楷体" panose="02010600040101010101" pitchFamily="2" charset="-122"/>
              </a:rPr>
              <a:t>价值在线深圳首席技术官，技术创新部总监，曾任东软集团（大连）有限公司高级项目经理、资深软件工程师，拥有多年的软件技术开发经验</a:t>
            </a:r>
            <a:endParaRPr lang="zh-CN" altLang="en-US" sz="1100" dirty="0">
              <a:solidFill>
                <a:srgbClr val="254061"/>
              </a:solidFill>
              <a:latin typeface="微软雅黑" panose="020B0503020204020204" pitchFamily="34" charset="-122"/>
              <a:ea typeface="微软雅黑" panose="020B0503020204020204" pitchFamily="34" charset="-122"/>
              <a:sym typeface="华文楷体" panose="02010600040101010101" pitchFamily="2" charset="-122"/>
            </a:endParaRPr>
          </a:p>
        </p:txBody>
      </p:sp>
      <p:sp>
        <p:nvSpPr>
          <p:cNvPr id="75" name="椭圆 74"/>
          <p:cNvSpPr/>
          <p:nvPr/>
        </p:nvSpPr>
        <p:spPr>
          <a:xfrm>
            <a:off x="3140075" y="4032250"/>
            <a:ext cx="1042988" cy="1044575"/>
          </a:xfrm>
          <a:prstGeom prst="ellipse">
            <a:avLst/>
          </a:prstGeom>
          <a:solidFill>
            <a:srgbClr val="C4BD97"/>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132130" name="矩形 55"/>
          <p:cNvSpPr/>
          <p:nvPr/>
        </p:nvSpPr>
        <p:spPr>
          <a:xfrm>
            <a:off x="2855913" y="5170488"/>
            <a:ext cx="1725612" cy="307975"/>
          </a:xfrm>
          <a:prstGeom prst="rect">
            <a:avLst/>
          </a:prstGeom>
          <a:noFill/>
          <a:ln w="9525">
            <a:noFill/>
          </a:ln>
        </p:spPr>
        <p:txBody>
          <a:bodyPr wrap="none" anchor="t" anchorCtr="0">
            <a:spAutoFit/>
          </a:bodyPr>
          <a:lstStyle/>
          <a:p>
            <a:r>
              <a:rPr lang="zh-CN" altLang="en-US" sz="1400" b="1" dirty="0">
                <a:solidFill>
                  <a:srgbClr val="376092"/>
                </a:solidFill>
                <a:latin typeface="微软雅黑" panose="020B0503020204020204" pitchFamily="34" charset="-122"/>
                <a:ea typeface="微软雅黑" panose="020B0503020204020204" pitchFamily="34" charset="-122"/>
              </a:rPr>
              <a:t>邹晓乐</a:t>
            </a:r>
            <a:r>
              <a:rPr lang="en-US" altLang="zh-CN" sz="1400" b="1" dirty="0">
                <a:solidFill>
                  <a:srgbClr val="376092"/>
                </a:solidFill>
                <a:latin typeface="微软雅黑" panose="020B0503020204020204" pitchFamily="34" charset="-122"/>
                <a:ea typeface="微软雅黑" panose="020B0503020204020204" pitchFamily="34" charset="-122"/>
              </a:rPr>
              <a:t>  </a:t>
            </a:r>
            <a:r>
              <a:rPr lang="zh-CN" altLang="zh-CN" sz="1400" b="1" dirty="0">
                <a:solidFill>
                  <a:srgbClr val="376092"/>
                </a:solidFill>
                <a:latin typeface="微软雅黑" panose="020B0503020204020204" pitchFamily="34" charset="-122"/>
                <a:ea typeface="微软雅黑" panose="020B0503020204020204" pitchFamily="34" charset="-122"/>
              </a:rPr>
              <a:t>联合创始人</a:t>
            </a:r>
            <a:endParaRPr lang="zh-CN" altLang="en-US" sz="1400" b="1" dirty="0">
              <a:solidFill>
                <a:srgbClr val="376092"/>
              </a:solidFill>
              <a:latin typeface="微软雅黑" panose="020B0503020204020204" pitchFamily="34" charset="-122"/>
              <a:ea typeface="微软雅黑" panose="020B0503020204020204" pitchFamily="34" charset="-122"/>
            </a:endParaRPr>
          </a:p>
        </p:txBody>
      </p:sp>
      <p:sp>
        <p:nvSpPr>
          <p:cNvPr id="132131" name="矩形 56"/>
          <p:cNvSpPr/>
          <p:nvPr/>
        </p:nvSpPr>
        <p:spPr>
          <a:xfrm>
            <a:off x="2746375" y="5464175"/>
            <a:ext cx="1841500" cy="1106805"/>
          </a:xfrm>
          <a:prstGeom prst="rect">
            <a:avLst/>
          </a:prstGeom>
          <a:noFill/>
          <a:ln w="9525">
            <a:noFill/>
          </a:ln>
        </p:spPr>
        <p:txBody>
          <a:bodyPr anchor="t" anchorCtr="0">
            <a:spAutoFit/>
          </a:bodyPr>
          <a:lstStyle/>
          <a:p>
            <a:r>
              <a:rPr lang="zh-CN" altLang="en-US" sz="1100" dirty="0">
                <a:solidFill>
                  <a:srgbClr val="254061"/>
                </a:solidFill>
                <a:latin typeface="微软雅黑" panose="020B0503020204020204" pitchFamily="34" charset="-122"/>
                <a:ea typeface="微软雅黑" panose="020B0503020204020204" pitchFamily="34" charset="-122"/>
                <a:sym typeface="华文楷体" panose="02010600040101010101" pitchFamily="2" charset="-122"/>
              </a:rPr>
              <a:t>价值在线数据工程部总监，具有多年研发经验，曾任价值在线总经理助理、资深数据架构师，曾任东软集团股份有限公司能源事业部大区经理</a:t>
            </a:r>
            <a:endParaRPr lang="zh-CN" altLang="en-US" sz="1100" dirty="0">
              <a:solidFill>
                <a:srgbClr val="254061"/>
              </a:solidFill>
              <a:latin typeface="微软雅黑" panose="020B0503020204020204" pitchFamily="34" charset="-122"/>
              <a:ea typeface="微软雅黑" panose="020B0503020204020204" pitchFamily="34" charset="-122"/>
            </a:endParaRPr>
          </a:p>
        </p:txBody>
      </p:sp>
      <p:pic>
        <p:nvPicPr>
          <p:cNvPr id="78" name="图片 77"/>
          <p:cNvPicPr>
            <a:picLocks noChangeAspect="1"/>
          </p:cNvPicPr>
          <p:nvPr/>
        </p:nvPicPr>
        <p:blipFill>
          <a:blip r:embed="rId5"/>
          <a:stretch>
            <a:fillRect/>
          </a:stretch>
        </p:blipFill>
        <p:spPr>
          <a:xfrm>
            <a:off x="3176402" y="4062438"/>
            <a:ext cx="970864" cy="97971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9" name="Picture 2"/>
          <p:cNvPicPr>
            <a:picLocks noChangeAspect="1" noChangeArrowheads="1"/>
          </p:cNvPicPr>
          <p:nvPr/>
        </p:nvPicPr>
        <p:blipFill>
          <a:blip r:embed="rId6"/>
          <a:srcRect/>
          <a:stretch>
            <a:fillRect/>
          </a:stretch>
        </p:blipFill>
        <p:spPr bwMode="auto">
          <a:xfrm>
            <a:off x="981469" y="4061888"/>
            <a:ext cx="968976" cy="95918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0" name="椭圆 79"/>
          <p:cNvSpPr/>
          <p:nvPr/>
        </p:nvSpPr>
        <p:spPr>
          <a:xfrm>
            <a:off x="10201275" y="941388"/>
            <a:ext cx="1042988" cy="1042988"/>
          </a:xfrm>
          <a:prstGeom prst="ellipse">
            <a:avLst/>
          </a:prstGeom>
          <a:solidFill>
            <a:srgbClr val="C4BD97"/>
          </a:solidFill>
          <a:ln>
            <a:noFill/>
            <a:prstDash val="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132135" name="矩形 53"/>
          <p:cNvSpPr/>
          <p:nvPr/>
        </p:nvSpPr>
        <p:spPr>
          <a:xfrm>
            <a:off x="9836785" y="2076450"/>
            <a:ext cx="1763395" cy="306705"/>
          </a:xfrm>
          <a:prstGeom prst="rect">
            <a:avLst/>
          </a:prstGeom>
          <a:noFill/>
          <a:ln w="9525">
            <a:noFill/>
          </a:ln>
        </p:spPr>
        <p:txBody>
          <a:bodyPr wrap="none" anchor="t" anchorCtr="0">
            <a:spAutoFit/>
          </a:bodyPr>
          <a:lstStyle/>
          <a:p>
            <a:r>
              <a:rPr lang="zh-CN" altLang="en-US" sz="1400" b="1" dirty="0">
                <a:solidFill>
                  <a:srgbClr val="376092"/>
                </a:solidFill>
                <a:latin typeface="微软雅黑" panose="020B0503020204020204" pitchFamily="34" charset="-122"/>
                <a:ea typeface="微软雅黑" panose="020B0503020204020204" pitchFamily="34" charset="-122"/>
              </a:rPr>
              <a:t>邓鹏</a:t>
            </a:r>
            <a:r>
              <a:rPr lang="en-US" altLang="zh-CN" sz="1400" b="1" dirty="0">
                <a:solidFill>
                  <a:srgbClr val="376092"/>
                </a:solidFill>
                <a:latin typeface="微软雅黑" panose="020B0503020204020204" pitchFamily="34" charset="-122"/>
                <a:ea typeface="微软雅黑" panose="020B0503020204020204" pitchFamily="34" charset="-122"/>
              </a:rPr>
              <a:t>  </a:t>
            </a:r>
            <a:r>
              <a:rPr lang="zh-CN" altLang="en-US" sz="1400" b="1" dirty="0">
                <a:solidFill>
                  <a:srgbClr val="376092"/>
                </a:solidFill>
                <a:latin typeface="微软雅黑" panose="020B0503020204020204" pitchFamily="34" charset="-122"/>
                <a:ea typeface="微软雅黑" panose="020B0503020204020204" pitchFamily="34" charset="-122"/>
              </a:rPr>
              <a:t>董秘</a:t>
            </a:r>
            <a:r>
              <a:rPr lang="en-US" altLang="zh-CN" sz="1400" b="1" dirty="0">
                <a:solidFill>
                  <a:srgbClr val="376092"/>
                </a:solidFill>
                <a:latin typeface="微软雅黑" panose="020B0503020204020204" pitchFamily="34" charset="-122"/>
                <a:ea typeface="微软雅黑" panose="020B0503020204020204" pitchFamily="34" charset="-122"/>
              </a:rPr>
              <a:t> </a:t>
            </a:r>
            <a:r>
              <a:rPr lang="zh-CN" altLang="en-US" sz="1400" b="1" dirty="0">
                <a:solidFill>
                  <a:srgbClr val="376092"/>
                </a:solidFill>
                <a:latin typeface="微软雅黑" panose="020B0503020204020204" pitchFamily="34" charset="-122"/>
                <a:ea typeface="微软雅黑" panose="020B0503020204020204" pitchFamily="34" charset="-122"/>
              </a:rPr>
              <a:t>法务总监</a:t>
            </a:r>
            <a:endParaRPr lang="zh-CN" altLang="en-US" sz="1400" b="1" dirty="0">
              <a:solidFill>
                <a:srgbClr val="376092"/>
              </a:solidFill>
              <a:latin typeface="微软雅黑" panose="020B0503020204020204" pitchFamily="34" charset="-122"/>
              <a:ea typeface="微软雅黑" panose="020B0503020204020204" pitchFamily="34" charset="-122"/>
            </a:endParaRPr>
          </a:p>
        </p:txBody>
      </p:sp>
      <p:sp>
        <p:nvSpPr>
          <p:cNvPr id="132136" name="矩形 54"/>
          <p:cNvSpPr/>
          <p:nvPr/>
        </p:nvSpPr>
        <p:spPr>
          <a:xfrm>
            <a:off x="9617710" y="2374900"/>
            <a:ext cx="2308225" cy="1106805"/>
          </a:xfrm>
          <a:prstGeom prst="rect">
            <a:avLst/>
          </a:prstGeom>
          <a:noFill/>
          <a:ln w="9525">
            <a:noFill/>
          </a:ln>
        </p:spPr>
        <p:txBody>
          <a:bodyPr wrap="square" anchor="t" anchorCtr="0">
            <a:spAutoFit/>
          </a:bodyPr>
          <a:lstStyle/>
          <a:p>
            <a:r>
              <a:rPr lang="zh-CN" altLang="zh-CN" sz="1100" dirty="0">
                <a:solidFill>
                  <a:srgbClr val="254061"/>
                </a:solidFill>
                <a:latin typeface="微软雅黑" panose="020B0503020204020204" pitchFamily="34" charset="-122"/>
                <a:ea typeface="微软雅黑" panose="020B0503020204020204" pitchFamily="34" charset="-122"/>
              </a:rPr>
              <a:t>先后任职于深主板、沪主板</a:t>
            </a:r>
            <a:r>
              <a:rPr lang="en-US" altLang="zh-CN" sz="1100" dirty="0">
                <a:solidFill>
                  <a:srgbClr val="254061"/>
                </a:solidFill>
                <a:latin typeface="微软雅黑" panose="020B0503020204020204" pitchFamily="34" charset="-122"/>
                <a:ea typeface="微软雅黑" panose="020B0503020204020204" pitchFamily="34" charset="-122"/>
              </a:rPr>
              <a:t>A</a:t>
            </a:r>
            <a:r>
              <a:rPr lang="zh-CN" altLang="zh-CN" sz="1100" dirty="0">
                <a:solidFill>
                  <a:srgbClr val="254061"/>
                </a:solidFill>
                <a:latin typeface="微软雅黑" panose="020B0503020204020204" pitchFamily="34" charset="-122"/>
                <a:ea typeface="微软雅黑" panose="020B0503020204020204" pitchFamily="34" charset="-122"/>
              </a:rPr>
              <a:t>股上市公司、基金管理公司，</a:t>
            </a:r>
            <a:r>
              <a:rPr lang="en-US" altLang="zh-CN" sz="1100" dirty="0">
                <a:solidFill>
                  <a:srgbClr val="254061"/>
                </a:solidFill>
                <a:latin typeface="微软雅黑" panose="020B0503020204020204" pitchFamily="34" charset="-122"/>
                <a:ea typeface="微软雅黑" panose="020B0503020204020204" pitchFamily="34" charset="-122"/>
              </a:rPr>
              <a:t>10</a:t>
            </a:r>
            <a:r>
              <a:rPr lang="zh-CN" altLang="zh-CN" sz="1100" dirty="0">
                <a:solidFill>
                  <a:srgbClr val="254061"/>
                </a:solidFill>
                <a:latin typeface="微软雅黑" panose="020B0503020204020204" pitchFamily="34" charset="-122"/>
                <a:ea typeface="微软雅黑" panose="020B0503020204020204" pitchFamily="34" charset="-122"/>
              </a:rPr>
              <a:t>年法务及董办相关工作经验。</a:t>
            </a:r>
            <a:r>
              <a:rPr lang="en-US" altLang="zh-CN" sz="1100" dirty="0">
                <a:solidFill>
                  <a:srgbClr val="254061"/>
                </a:solidFill>
                <a:latin typeface="微软雅黑" panose="020B0503020204020204" pitchFamily="34" charset="-122"/>
                <a:ea typeface="微软雅黑" panose="020B0503020204020204" pitchFamily="34" charset="-122"/>
              </a:rPr>
              <a:t>2011</a:t>
            </a:r>
            <a:r>
              <a:rPr lang="zh-CN" altLang="zh-CN" sz="1100" dirty="0">
                <a:solidFill>
                  <a:srgbClr val="254061"/>
                </a:solidFill>
                <a:latin typeface="微软雅黑" panose="020B0503020204020204" pitchFamily="34" charset="-122"/>
                <a:ea typeface="微软雅黑" panose="020B0503020204020204" pitchFamily="34" charset="-122"/>
              </a:rPr>
              <a:t>年通过国家司法考试，拥有法律职业资格证（</a:t>
            </a:r>
            <a:r>
              <a:rPr lang="en-US" altLang="zh-CN" sz="1100" dirty="0">
                <a:solidFill>
                  <a:srgbClr val="254061"/>
                </a:solidFill>
                <a:latin typeface="微软雅黑" panose="020B0503020204020204" pitchFamily="34" charset="-122"/>
                <a:ea typeface="微软雅黑" panose="020B0503020204020204" pitchFamily="34" charset="-122"/>
              </a:rPr>
              <a:t>A</a:t>
            </a:r>
            <a:r>
              <a:rPr lang="zh-CN" altLang="en-US" sz="1100" dirty="0">
                <a:solidFill>
                  <a:srgbClr val="254061"/>
                </a:solidFill>
                <a:latin typeface="微软雅黑" panose="020B0503020204020204" pitchFamily="34" charset="-122"/>
                <a:ea typeface="微软雅黑" panose="020B0503020204020204" pitchFamily="34" charset="-122"/>
              </a:rPr>
              <a:t>）</a:t>
            </a:r>
            <a:r>
              <a:rPr lang="zh-CN" altLang="zh-CN" sz="1100" dirty="0">
                <a:solidFill>
                  <a:srgbClr val="254061"/>
                </a:solidFill>
                <a:latin typeface="微软雅黑" panose="020B0503020204020204" pitchFamily="34" charset="-122"/>
                <a:ea typeface="微软雅黑" panose="020B0503020204020204" pitchFamily="34" charset="-122"/>
              </a:rPr>
              <a:t>。熟悉国内上市公司规范运作、公司治理、法律事务</a:t>
            </a:r>
            <a:endParaRPr lang="zh-CN" altLang="zh-CN" sz="1100" dirty="0">
              <a:solidFill>
                <a:srgbClr val="254061"/>
              </a:solidFill>
              <a:latin typeface="微软雅黑" panose="020B0503020204020204" pitchFamily="34" charset="-122"/>
              <a:ea typeface="微软雅黑" panose="020B0503020204020204" pitchFamily="34" charset="-122"/>
            </a:endParaRPr>
          </a:p>
        </p:txBody>
      </p:sp>
      <p:pic>
        <p:nvPicPr>
          <p:cNvPr id="132137" name="图片 1" descr="鹏哥"/>
          <p:cNvPicPr>
            <a:picLocks noChangeAspect="1"/>
          </p:cNvPicPr>
          <p:nvPr/>
        </p:nvPicPr>
        <p:blipFill>
          <a:blip r:embed="rId7"/>
          <a:stretch>
            <a:fillRect/>
          </a:stretch>
        </p:blipFill>
        <p:spPr>
          <a:xfrm>
            <a:off x="10235565" y="959485"/>
            <a:ext cx="983615" cy="985520"/>
          </a:xfrm>
          <a:prstGeom prst="rect">
            <a:avLst/>
          </a:prstGeom>
          <a:noFill/>
          <a:ln w="9525">
            <a:noFill/>
          </a:ln>
        </p:spPr>
      </p:pic>
      <p:pic>
        <p:nvPicPr>
          <p:cNvPr id="2" name="图片 1" descr="刘玉飞"/>
          <p:cNvPicPr>
            <a:picLocks noChangeAspect="1"/>
          </p:cNvPicPr>
          <p:nvPr/>
        </p:nvPicPr>
        <p:blipFill>
          <a:blip r:embed="rId8"/>
          <a:stretch>
            <a:fillRect/>
          </a:stretch>
        </p:blipFill>
        <p:spPr>
          <a:xfrm>
            <a:off x="7987030" y="1017905"/>
            <a:ext cx="976630" cy="976630"/>
          </a:xfrm>
          <a:prstGeom prst="rect">
            <a:avLst/>
          </a:prstGeom>
        </p:spPr>
      </p:pic>
      <p:pic>
        <p:nvPicPr>
          <p:cNvPr id="4" name="图片 3" descr="邵英齐"/>
          <p:cNvPicPr>
            <a:picLocks noChangeAspect="1"/>
          </p:cNvPicPr>
          <p:nvPr/>
        </p:nvPicPr>
        <p:blipFill>
          <a:blip r:embed="rId9"/>
          <a:stretch>
            <a:fillRect/>
          </a:stretch>
        </p:blipFill>
        <p:spPr>
          <a:xfrm>
            <a:off x="3155950" y="1011555"/>
            <a:ext cx="989330" cy="989330"/>
          </a:xfrm>
          <a:prstGeom prst="rect">
            <a:avLst/>
          </a:prstGeom>
        </p:spPr>
      </p:pic>
      <p:pic>
        <p:nvPicPr>
          <p:cNvPr id="3" name="图片 2" descr="马英峰"/>
          <p:cNvPicPr>
            <a:picLocks noChangeAspect="1"/>
          </p:cNvPicPr>
          <p:nvPr/>
        </p:nvPicPr>
        <p:blipFill>
          <a:blip r:embed="rId10"/>
          <a:stretch>
            <a:fillRect/>
          </a:stretch>
        </p:blipFill>
        <p:spPr>
          <a:xfrm>
            <a:off x="7971790" y="4046855"/>
            <a:ext cx="1007745" cy="1007745"/>
          </a:xfrm>
          <a:prstGeom prst="rect">
            <a:avLst/>
          </a:prstGeom>
        </p:spPr>
      </p:pic>
    </p:spTree>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3" name="图片 2" descr="bg-6"/>
          <p:cNvPicPr>
            <a:picLocks noChangeAspect="1"/>
          </p:cNvPicPr>
          <p:nvPr/>
        </p:nvPicPr>
        <p:blipFill>
          <a:blip r:embed="rId1"/>
          <a:stretch>
            <a:fillRect/>
          </a:stretch>
        </p:blipFill>
        <p:spPr>
          <a:xfrm>
            <a:off x="-12700" y="0"/>
            <a:ext cx="12282805" cy="4624705"/>
          </a:xfrm>
          <a:prstGeom prst="rect">
            <a:avLst/>
          </a:prstGeom>
        </p:spPr>
      </p:pic>
      <p:sp>
        <p:nvSpPr>
          <p:cNvPr id="6" name="文本框 5"/>
          <p:cNvSpPr txBox="1"/>
          <p:nvPr/>
        </p:nvSpPr>
        <p:spPr>
          <a:xfrm>
            <a:off x="912495" y="4180368"/>
            <a:ext cx="875030" cy="922020"/>
          </a:xfrm>
          <a:prstGeom prst="rect">
            <a:avLst/>
          </a:prstGeom>
          <a:noFill/>
        </p:spPr>
        <p:txBody>
          <a:bodyPr wrap="none" rtlCol="0">
            <a:spAutoFit/>
          </a:bodyPr>
          <a:lstStyle/>
          <a:p>
            <a:pPr lvl="0">
              <a:defRPr/>
            </a:pPr>
            <a:r>
              <a:rPr kumimoji="0" lang="en-US" sz="5400" b="1" i="1" u="none" strike="noStrike" kern="1200" cap="none" spc="0" normalizeH="0" baseline="0" noProof="0" dirty="0">
                <a:ln>
                  <a:noFill/>
                </a:ln>
                <a:solidFill>
                  <a:schemeClr val="tx1"/>
                </a:solidFill>
                <a:effectLst/>
                <a:uLnTx/>
                <a:uFillTx/>
                <a:latin typeface="楷体" panose="02010609060101010101" charset="-122"/>
                <a:ea typeface="楷体" panose="02010609060101010101" charset="-122"/>
                <a:sym typeface="Calibri" panose="020F0502020204030204" pitchFamily="34" charset="0"/>
              </a:rPr>
              <a:t>06</a:t>
            </a:r>
            <a:endParaRPr kumimoji="0" lang="en-US" sz="5400" b="1" i="1" u="none" strike="noStrike" kern="1200" cap="none" spc="0" normalizeH="0" baseline="0" noProof="0" dirty="0">
              <a:ln>
                <a:noFill/>
              </a:ln>
              <a:solidFill>
                <a:schemeClr val="tx1"/>
              </a:solidFill>
              <a:effectLst/>
              <a:uLnTx/>
              <a:uFillTx/>
              <a:latin typeface="楷体" panose="02010609060101010101" charset="-122"/>
              <a:ea typeface="楷体" panose="02010609060101010101" charset="-122"/>
              <a:sym typeface="Calibri" panose="020F0502020204030204" pitchFamily="34" charset="0"/>
            </a:endParaRPr>
          </a:p>
        </p:txBody>
      </p:sp>
      <p:sp>
        <p:nvSpPr>
          <p:cNvPr id="7" name="文本框 6"/>
          <p:cNvSpPr txBox="1"/>
          <p:nvPr/>
        </p:nvSpPr>
        <p:spPr>
          <a:xfrm>
            <a:off x="767715" y="5043968"/>
            <a:ext cx="2113280" cy="675640"/>
          </a:xfrm>
          <a:prstGeom prst="rect">
            <a:avLst/>
          </a:prstGeom>
          <a:noFill/>
        </p:spPr>
        <p:txBody>
          <a:bodyPr wrap="none" rtlCol="0">
            <a:spAutoFit/>
          </a:bodyPr>
          <a:lstStyle/>
          <a:p>
            <a:pPr lvl="0" algn="l">
              <a:defRPr/>
            </a:pPr>
            <a:r>
              <a:rPr kumimoji="0" lang="zh-CN" altLang="zh-CN" sz="38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rPr>
              <a:t>未来发展</a:t>
            </a:r>
            <a:endParaRPr kumimoji="0" lang="zh-CN" altLang="zh-CN" sz="38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pic>
        <p:nvPicPr>
          <p:cNvPr id="2" name="图片 1" descr="文案"/>
          <p:cNvPicPr>
            <a:picLocks noChangeAspect="1"/>
          </p:cNvPicPr>
          <p:nvPr/>
        </p:nvPicPr>
        <p:blipFill>
          <a:blip r:embed="rId2"/>
          <a:stretch>
            <a:fillRect/>
          </a:stretch>
        </p:blipFill>
        <p:spPr>
          <a:xfrm>
            <a:off x="9723120" y="407035"/>
            <a:ext cx="1177925" cy="2767965"/>
          </a:xfrm>
          <a:prstGeom prst="rect">
            <a:avLst/>
          </a:prstGeom>
        </p:spPr>
      </p:pic>
      <p:pic>
        <p:nvPicPr>
          <p:cNvPr id="10" name="图片 9" descr="易董+文案-深蓝"/>
          <p:cNvPicPr>
            <a:picLocks noChangeAspect="1"/>
          </p:cNvPicPr>
          <p:nvPr/>
        </p:nvPicPr>
        <p:blipFill>
          <a:blip r:embed="rId3"/>
          <a:stretch>
            <a:fillRect/>
          </a:stretch>
        </p:blipFill>
        <p:spPr>
          <a:xfrm>
            <a:off x="9229725" y="5375910"/>
            <a:ext cx="2681605" cy="716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文本框 3"/>
          <p:cNvSpPr txBox="1"/>
          <p:nvPr/>
        </p:nvSpPr>
        <p:spPr>
          <a:xfrm>
            <a:off x="1017588" y="95250"/>
            <a:ext cx="3570287" cy="460375"/>
          </a:xfrm>
          <a:prstGeom prst="rect">
            <a:avLst/>
          </a:prstGeom>
          <a:noFill/>
          <a:ln w="9525">
            <a:noFill/>
          </a:ln>
        </p:spPr>
        <p:txBody>
          <a:bodyPr wrap="none" anchor="t" anchorCtr="0">
            <a:spAutoFit/>
          </a:bodyPr>
          <a:lstStyle/>
          <a:p>
            <a:pPr eaLnBrk="0" hangingPunct="0"/>
            <a:r>
              <a:rPr lang="zh-CN" altLang="en-US" sz="2400" b="1" dirty="0">
                <a:latin typeface="微软雅黑" panose="020B0503020204020204" pitchFamily="34" charset="-122"/>
                <a:ea typeface="微软雅黑" panose="020B0503020204020204" pitchFamily="34" charset="-122"/>
                <a:sym typeface="Lato Light" charset="0"/>
              </a:rPr>
              <a:t>致力服务于市场各个主体</a:t>
            </a:r>
            <a:endParaRPr lang="zh-CN" altLang="en-US" sz="2400" b="1" dirty="0">
              <a:solidFill>
                <a:srgbClr val="AD1F1A"/>
              </a:solidFill>
              <a:latin typeface="微软雅黑" panose="020B0503020204020204" pitchFamily="34" charset="-122"/>
              <a:ea typeface="微软雅黑" panose="020B0503020204020204" pitchFamily="34" charset="-122"/>
              <a:sym typeface="Lato Light" charset="0"/>
            </a:endParaRPr>
          </a:p>
        </p:txBody>
      </p:sp>
      <p:sp>
        <p:nvSpPr>
          <p:cNvPr id="87" name="Isosceles Triangle 27"/>
          <p:cNvSpPr/>
          <p:nvPr/>
        </p:nvSpPr>
        <p:spPr>
          <a:xfrm rot="10800000">
            <a:off x="11939588" y="2428875"/>
            <a:ext cx="200025" cy="12382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en-US" sz="2000" strike="noStrike" noProof="1">
              <a:solidFill>
                <a:schemeClr val="bg2"/>
              </a:solidFill>
              <a:latin typeface="微软雅黑" panose="020B0503020204020204" pitchFamily="34" charset="-122"/>
              <a:ea typeface="微软雅黑" panose="020B0503020204020204" pitchFamily="34" charset="-122"/>
            </a:endParaRPr>
          </a:p>
        </p:txBody>
      </p:sp>
      <p:sp>
        <p:nvSpPr>
          <p:cNvPr id="88" name="Isosceles Triangle 26"/>
          <p:cNvSpPr/>
          <p:nvPr/>
        </p:nvSpPr>
        <p:spPr>
          <a:xfrm rot="10800000">
            <a:off x="9804400" y="2425700"/>
            <a:ext cx="200025" cy="12382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en-US" sz="2000" strike="noStrike" noProof="1">
              <a:solidFill>
                <a:schemeClr val="bg2"/>
              </a:solidFill>
              <a:latin typeface="微软雅黑" panose="020B0503020204020204" pitchFamily="34" charset="-122"/>
              <a:ea typeface="微软雅黑" panose="020B0503020204020204" pitchFamily="34" charset="-122"/>
            </a:endParaRPr>
          </a:p>
        </p:txBody>
      </p:sp>
      <p:sp>
        <p:nvSpPr>
          <p:cNvPr id="48132" name="Freeform 18"/>
          <p:cNvSpPr/>
          <p:nvPr/>
        </p:nvSpPr>
        <p:spPr>
          <a:xfrm>
            <a:off x="9896475" y="1016000"/>
            <a:ext cx="2146300" cy="3359150"/>
          </a:xfrm>
          <a:custGeom>
            <a:avLst/>
            <a:gdLst/>
            <a:ahLst/>
            <a:cxnLst>
              <a:cxn ang="0">
                <a:pos x="2146300" y="2856460"/>
              </a:cxn>
              <a:cxn ang="0">
                <a:pos x="1073150" y="3359150"/>
              </a:cxn>
              <a:cxn ang="0">
                <a:pos x="0" y="2856460"/>
              </a:cxn>
              <a:cxn ang="0">
                <a:pos x="0" y="94623"/>
              </a:cxn>
              <a:cxn ang="0">
                <a:pos x="129721" y="0"/>
              </a:cxn>
              <a:cxn ang="0">
                <a:pos x="2016578" y="0"/>
              </a:cxn>
              <a:cxn ang="0">
                <a:pos x="2146300" y="94623"/>
              </a:cxn>
              <a:cxn ang="0">
                <a:pos x="2146300" y="2856460"/>
              </a:cxn>
            </a:cxnLst>
            <a:rect l="0" t="0" r="0" b="0"/>
            <a:pathLst>
              <a:path w="364" h="568">
                <a:moveTo>
                  <a:pt x="364" y="483"/>
                </a:moveTo>
                <a:cubicBezTo>
                  <a:pt x="364" y="492"/>
                  <a:pt x="182" y="568"/>
                  <a:pt x="182" y="568"/>
                </a:cubicBezTo>
                <a:cubicBezTo>
                  <a:pt x="182" y="568"/>
                  <a:pt x="0" y="492"/>
                  <a:pt x="0" y="483"/>
                </a:cubicBezTo>
                <a:cubicBezTo>
                  <a:pt x="0" y="16"/>
                  <a:pt x="0" y="16"/>
                  <a:pt x="0" y="16"/>
                </a:cubicBezTo>
                <a:cubicBezTo>
                  <a:pt x="0" y="7"/>
                  <a:pt x="10" y="0"/>
                  <a:pt x="22" y="0"/>
                </a:cubicBezTo>
                <a:cubicBezTo>
                  <a:pt x="342" y="0"/>
                  <a:pt x="342" y="0"/>
                  <a:pt x="342" y="0"/>
                </a:cubicBezTo>
                <a:cubicBezTo>
                  <a:pt x="354" y="0"/>
                  <a:pt x="364" y="7"/>
                  <a:pt x="364" y="16"/>
                </a:cubicBezTo>
                <a:lnTo>
                  <a:pt x="364" y="483"/>
                </a:lnTo>
                <a:close/>
              </a:path>
            </a:pathLst>
          </a:custGeom>
          <a:solidFill>
            <a:schemeClr val="accent1"/>
          </a:solidFill>
          <a:ln w="9525">
            <a:noFill/>
          </a:ln>
        </p:spPr>
        <p:txBody>
          <a:bodyPr/>
          <a:lstStyle/>
          <a:p>
            <a:endParaRPr lang="zh-CN" altLang="en-US"/>
          </a:p>
        </p:txBody>
      </p:sp>
      <p:sp>
        <p:nvSpPr>
          <p:cNvPr id="48133" name="Rectangle 19"/>
          <p:cNvSpPr/>
          <p:nvPr/>
        </p:nvSpPr>
        <p:spPr>
          <a:xfrm>
            <a:off x="9817100" y="1454150"/>
            <a:ext cx="2339975" cy="973138"/>
          </a:xfrm>
          <a:prstGeom prst="rect">
            <a:avLst/>
          </a:prstGeom>
          <a:solidFill>
            <a:srgbClr val="95B3D7"/>
          </a:solidFill>
          <a:ln w="9525">
            <a:noFill/>
          </a:ln>
        </p:spPr>
        <p:txBody>
          <a:bodyPr wrap="square" lIns="91440" tIns="45720" rIns="91440" bIns="45720" anchor="t" anchorCtr="0"/>
          <a:lstStyle/>
          <a:p>
            <a:pPr eaLnBrk="0" hangingPunct="0"/>
            <a:endParaRPr lang="en-US" altLang="zh-CN" sz="2000">
              <a:latin typeface="微软雅黑" panose="020B0503020204020204" pitchFamily="34" charset="-122"/>
              <a:ea typeface="微软雅黑" panose="020B0503020204020204" pitchFamily="34" charset="-122"/>
            </a:endParaRPr>
          </a:p>
        </p:txBody>
      </p:sp>
      <p:sp>
        <p:nvSpPr>
          <p:cNvPr id="48134" name="TextBox 41"/>
          <p:cNvSpPr txBox="1"/>
          <p:nvPr/>
        </p:nvSpPr>
        <p:spPr>
          <a:xfrm>
            <a:off x="9818688" y="1449388"/>
            <a:ext cx="2338387" cy="954087"/>
          </a:xfrm>
          <a:prstGeom prst="rect">
            <a:avLst/>
          </a:prstGeom>
          <a:noFill/>
          <a:ln w="9525">
            <a:noFill/>
          </a:ln>
        </p:spPr>
        <p:txBody>
          <a:bodyPr wrap="none" anchor="t" anchorCtr="0">
            <a:spAutoFit/>
          </a:bodyPr>
          <a:lstStyle/>
          <a:p>
            <a:pPr algn="ctr" eaLnBrk="0" hangingPunct="0"/>
            <a:r>
              <a:rPr lang="zh-CN" altLang="en-US" sz="2800" b="1" dirty="0">
                <a:solidFill>
                  <a:schemeClr val="bg1"/>
                </a:solidFill>
                <a:latin typeface="微软雅黑" panose="020B0503020204020204" pitchFamily="34" charset="-122"/>
                <a:ea typeface="微软雅黑" panose="020B0503020204020204" pitchFamily="34" charset="-122"/>
              </a:rPr>
              <a:t>致力服务于</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eaLnBrk="0" hangingPunct="0"/>
            <a:r>
              <a:rPr lang="zh-CN" altLang="en-US" sz="2800" b="1" dirty="0">
                <a:solidFill>
                  <a:schemeClr val="bg1"/>
                </a:solidFill>
                <a:latin typeface="微软雅黑" panose="020B0503020204020204" pitchFamily="34" charset="-122"/>
                <a:ea typeface="微软雅黑" panose="020B0503020204020204" pitchFamily="34" charset="-122"/>
              </a:rPr>
              <a:t>市场各个主体</a:t>
            </a:r>
            <a:endParaRPr lang="id-ID" altLang="zh-CN" sz="2800" b="1" dirty="0">
              <a:solidFill>
                <a:schemeClr val="bg1"/>
              </a:solidFill>
              <a:latin typeface="微软雅黑" panose="020B0503020204020204" pitchFamily="34" charset="-122"/>
              <a:ea typeface="微软雅黑" panose="020B0503020204020204" pitchFamily="34" charset="-122"/>
            </a:endParaRPr>
          </a:p>
        </p:txBody>
      </p:sp>
      <p:sp>
        <p:nvSpPr>
          <p:cNvPr id="48135" name="TextBox 72"/>
          <p:cNvSpPr txBox="1"/>
          <p:nvPr/>
        </p:nvSpPr>
        <p:spPr>
          <a:xfrm>
            <a:off x="10671175" y="2517775"/>
            <a:ext cx="595313" cy="338138"/>
          </a:xfrm>
          <a:prstGeom prst="rect">
            <a:avLst/>
          </a:prstGeom>
          <a:noFill/>
          <a:ln w="9525">
            <a:noFill/>
          </a:ln>
        </p:spPr>
        <p:txBody>
          <a:bodyPr wrap="none" anchor="t" anchorCtr="0">
            <a:spAutoFit/>
          </a:bodyPr>
          <a:lstStyle/>
          <a:p>
            <a:pPr algn="ctr" eaLnBrk="0" hangingPunct="0"/>
            <a:r>
              <a:rPr lang="zh-CN" altLang="en-US" sz="1600" dirty="0">
                <a:solidFill>
                  <a:schemeClr val="bg2"/>
                </a:solidFill>
                <a:latin typeface="微软雅黑" panose="020B0503020204020204" pitchFamily="34" charset="-122"/>
                <a:ea typeface="微软雅黑" panose="020B0503020204020204" pitchFamily="34" charset="-122"/>
              </a:rPr>
              <a:t>完备</a:t>
            </a:r>
            <a:endParaRPr lang="id-ID" altLang="zh-CN" sz="1600" dirty="0">
              <a:solidFill>
                <a:schemeClr val="bg2"/>
              </a:solidFill>
              <a:latin typeface="微软雅黑" panose="020B0503020204020204" pitchFamily="34" charset="-122"/>
              <a:ea typeface="微软雅黑" panose="020B0503020204020204" pitchFamily="34" charset="-122"/>
            </a:endParaRPr>
          </a:p>
        </p:txBody>
      </p:sp>
      <p:sp>
        <p:nvSpPr>
          <p:cNvPr id="48136" name="TextBox 73"/>
          <p:cNvSpPr txBox="1"/>
          <p:nvPr/>
        </p:nvSpPr>
        <p:spPr>
          <a:xfrm>
            <a:off x="10671175" y="2822575"/>
            <a:ext cx="595313" cy="338138"/>
          </a:xfrm>
          <a:prstGeom prst="rect">
            <a:avLst/>
          </a:prstGeom>
          <a:noFill/>
          <a:ln w="9525">
            <a:noFill/>
          </a:ln>
        </p:spPr>
        <p:txBody>
          <a:bodyPr wrap="none" anchor="t" anchorCtr="0">
            <a:spAutoFit/>
          </a:bodyPr>
          <a:lstStyle/>
          <a:p>
            <a:pPr algn="ctr" eaLnBrk="0" hangingPunct="0"/>
            <a:r>
              <a:rPr lang="zh-CN" altLang="en-US" sz="1600" dirty="0">
                <a:solidFill>
                  <a:schemeClr val="bg2"/>
                </a:solidFill>
                <a:latin typeface="微软雅黑" panose="020B0503020204020204" pitchFamily="34" charset="-122"/>
                <a:ea typeface="微软雅黑" panose="020B0503020204020204" pitchFamily="34" charset="-122"/>
              </a:rPr>
              <a:t>专业</a:t>
            </a:r>
            <a:endParaRPr lang="id-ID" altLang="zh-CN" sz="1600" dirty="0">
              <a:solidFill>
                <a:schemeClr val="bg2"/>
              </a:solidFill>
              <a:latin typeface="微软雅黑" panose="020B0503020204020204" pitchFamily="34" charset="-122"/>
              <a:ea typeface="微软雅黑" panose="020B0503020204020204" pitchFamily="34" charset="-122"/>
            </a:endParaRPr>
          </a:p>
        </p:txBody>
      </p:sp>
      <p:sp>
        <p:nvSpPr>
          <p:cNvPr id="48137" name="TextBox 74"/>
          <p:cNvSpPr txBox="1"/>
          <p:nvPr/>
        </p:nvSpPr>
        <p:spPr>
          <a:xfrm>
            <a:off x="10671175" y="3127375"/>
            <a:ext cx="595313" cy="338138"/>
          </a:xfrm>
          <a:prstGeom prst="rect">
            <a:avLst/>
          </a:prstGeom>
          <a:noFill/>
          <a:ln w="9525">
            <a:noFill/>
          </a:ln>
        </p:spPr>
        <p:txBody>
          <a:bodyPr wrap="none" anchor="t" anchorCtr="0">
            <a:spAutoFit/>
          </a:bodyPr>
          <a:lstStyle/>
          <a:p>
            <a:pPr algn="ctr" eaLnBrk="0" hangingPunct="0"/>
            <a:r>
              <a:rPr lang="zh-CN" altLang="en-US" sz="1600" dirty="0">
                <a:solidFill>
                  <a:schemeClr val="bg2"/>
                </a:solidFill>
                <a:latin typeface="微软雅黑" panose="020B0503020204020204" pitchFamily="34" charset="-122"/>
                <a:ea typeface="微软雅黑" panose="020B0503020204020204" pitchFamily="34" charset="-122"/>
              </a:rPr>
              <a:t>支撑</a:t>
            </a:r>
            <a:endParaRPr lang="id-ID" altLang="zh-CN" sz="1600" dirty="0">
              <a:solidFill>
                <a:schemeClr val="bg2"/>
              </a:solidFill>
              <a:latin typeface="微软雅黑" panose="020B0503020204020204" pitchFamily="34" charset="-122"/>
              <a:ea typeface="微软雅黑" panose="020B0503020204020204" pitchFamily="34" charset="-122"/>
            </a:endParaRPr>
          </a:p>
        </p:txBody>
      </p:sp>
      <p:sp>
        <p:nvSpPr>
          <p:cNvPr id="48138" name="TextBox 75"/>
          <p:cNvSpPr txBox="1"/>
          <p:nvPr/>
        </p:nvSpPr>
        <p:spPr>
          <a:xfrm>
            <a:off x="10671175" y="3425825"/>
            <a:ext cx="595313" cy="339725"/>
          </a:xfrm>
          <a:prstGeom prst="rect">
            <a:avLst/>
          </a:prstGeom>
          <a:noFill/>
          <a:ln w="9525">
            <a:noFill/>
          </a:ln>
        </p:spPr>
        <p:txBody>
          <a:bodyPr wrap="none" anchor="t" anchorCtr="0">
            <a:spAutoFit/>
          </a:bodyPr>
          <a:lstStyle/>
          <a:p>
            <a:pPr algn="ctr" eaLnBrk="0" hangingPunct="0"/>
            <a:r>
              <a:rPr lang="zh-CN" altLang="en-US" sz="1600" dirty="0">
                <a:solidFill>
                  <a:schemeClr val="bg2"/>
                </a:solidFill>
                <a:latin typeface="微软雅黑" panose="020B0503020204020204" pitchFamily="34" charset="-122"/>
                <a:ea typeface="微软雅黑" panose="020B0503020204020204" pitchFamily="34" charset="-122"/>
              </a:rPr>
              <a:t>服务</a:t>
            </a:r>
            <a:endParaRPr lang="id-ID" altLang="zh-CN" sz="1600" dirty="0">
              <a:solidFill>
                <a:schemeClr val="bg2"/>
              </a:solidFill>
              <a:latin typeface="微软雅黑" panose="020B0503020204020204" pitchFamily="34" charset="-122"/>
              <a:ea typeface="微软雅黑" panose="020B0503020204020204" pitchFamily="34" charset="-122"/>
            </a:endParaRPr>
          </a:p>
        </p:txBody>
      </p:sp>
      <p:cxnSp>
        <p:nvCxnSpPr>
          <p:cNvPr id="96" name="Straight Connector 84"/>
          <p:cNvCxnSpPr/>
          <p:nvPr/>
        </p:nvCxnSpPr>
        <p:spPr>
          <a:xfrm>
            <a:off x="10069513" y="2820988"/>
            <a:ext cx="180022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7" name="Straight Connector 87"/>
          <p:cNvCxnSpPr/>
          <p:nvPr/>
        </p:nvCxnSpPr>
        <p:spPr>
          <a:xfrm>
            <a:off x="10069513" y="3127375"/>
            <a:ext cx="180022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8" name="Straight Connector 90"/>
          <p:cNvCxnSpPr/>
          <p:nvPr/>
        </p:nvCxnSpPr>
        <p:spPr>
          <a:xfrm>
            <a:off x="10069513" y="3430588"/>
            <a:ext cx="180022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9" name="Straight Connector 93"/>
          <p:cNvCxnSpPr/>
          <p:nvPr/>
        </p:nvCxnSpPr>
        <p:spPr>
          <a:xfrm>
            <a:off x="10069513" y="3743325"/>
            <a:ext cx="180022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48143" name="组合 99"/>
          <p:cNvGrpSpPr/>
          <p:nvPr/>
        </p:nvGrpSpPr>
        <p:grpSpPr>
          <a:xfrm>
            <a:off x="0" y="1731963"/>
            <a:ext cx="9896475" cy="1755775"/>
            <a:chOff x="0" y="1731357"/>
            <a:chExt cx="8862218" cy="2759701"/>
          </a:xfrm>
        </p:grpSpPr>
        <p:sp>
          <p:nvSpPr>
            <p:cNvPr id="48144" name="Freeform 5"/>
            <p:cNvSpPr/>
            <p:nvPr/>
          </p:nvSpPr>
          <p:spPr>
            <a:xfrm>
              <a:off x="379764" y="3691153"/>
              <a:ext cx="342366" cy="402145"/>
            </a:xfrm>
            <a:custGeom>
              <a:avLst/>
              <a:gdLst/>
              <a:ahLst/>
              <a:cxnLst>
                <a:cxn ang="0">
                  <a:pos x="342366" y="288948"/>
                </a:cxn>
                <a:cxn ang="0">
                  <a:pos x="249438" y="402145"/>
                </a:cxn>
                <a:cxn ang="0">
                  <a:pos x="95373" y="402145"/>
                </a:cxn>
                <a:cxn ang="0">
                  <a:pos x="0" y="288948"/>
                </a:cxn>
                <a:cxn ang="0">
                  <a:pos x="0" y="116175"/>
                </a:cxn>
                <a:cxn ang="0">
                  <a:pos x="95373" y="0"/>
                </a:cxn>
                <a:cxn ang="0">
                  <a:pos x="249438" y="0"/>
                </a:cxn>
                <a:cxn ang="0">
                  <a:pos x="342366" y="116175"/>
                </a:cxn>
                <a:cxn ang="0">
                  <a:pos x="342366" y="288948"/>
                </a:cxn>
              </a:cxnLst>
              <a:rect l="0" t="0" r="0" b="0"/>
              <a:pathLst>
                <a:path w="140" h="135">
                  <a:moveTo>
                    <a:pt x="140" y="97"/>
                  </a:moveTo>
                  <a:cubicBezTo>
                    <a:pt x="140" y="118"/>
                    <a:pt x="123" y="135"/>
                    <a:pt x="102" y="135"/>
                  </a:cubicBezTo>
                  <a:cubicBezTo>
                    <a:pt x="39" y="135"/>
                    <a:pt x="39" y="135"/>
                    <a:pt x="39" y="135"/>
                  </a:cubicBezTo>
                  <a:cubicBezTo>
                    <a:pt x="17" y="135"/>
                    <a:pt x="0" y="118"/>
                    <a:pt x="0" y="97"/>
                  </a:cubicBezTo>
                  <a:cubicBezTo>
                    <a:pt x="0" y="39"/>
                    <a:pt x="0" y="39"/>
                    <a:pt x="0" y="39"/>
                  </a:cubicBezTo>
                  <a:cubicBezTo>
                    <a:pt x="0" y="17"/>
                    <a:pt x="17" y="0"/>
                    <a:pt x="39" y="0"/>
                  </a:cubicBezTo>
                  <a:cubicBezTo>
                    <a:pt x="102" y="0"/>
                    <a:pt x="102" y="0"/>
                    <a:pt x="102" y="0"/>
                  </a:cubicBezTo>
                  <a:cubicBezTo>
                    <a:pt x="123" y="0"/>
                    <a:pt x="140" y="17"/>
                    <a:pt x="140" y="39"/>
                  </a:cubicBezTo>
                  <a:lnTo>
                    <a:pt x="140" y="97"/>
                  </a:lnTo>
                  <a:close/>
                </a:path>
              </a:pathLst>
            </a:custGeom>
            <a:solidFill>
              <a:srgbClr val="953735"/>
            </a:solidFill>
            <a:ln w="9525">
              <a:noFill/>
            </a:ln>
          </p:spPr>
          <p:txBody>
            <a:bodyPr/>
            <a:lstStyle/>
            <a:p>
              <a:endParaRPr lang="zh-CN" altLang="en-US"/>
            </a:p>
          </p:txBody>
        </p:sp>
        <p:sp>
          <p:nvSpPr>
            <p:cNvPr id="48145" name="Freeform 6"/>
            <p:cNvSpPr/>
            <p:nvPr/>
          </p:nvSpPr>
          <p:spPr>
            <a:xfrm>
              <a:off x="379764" y="2136982"/>
              <a:ext cx="342366" cy="400962"/>
            </a:xfrm>
            <a:custGeom>
              <a:avLst/>
              <a:gdLst/>
              <a:ahLst/>
              <a:cxnLst>
                <a:cxn ang="0">
                  <a:pos x="342366" y="288098"/>
                </a:cxn>
                <a:cxn ang="0">
                  <a:pos x="249438" y="400962"/>
                </a:cxn>
                <a:cxn ang="0">
                  <a:pos x="95373" y="400962"/>
                </a:cxn>
                <a:cxn ang="0">
                  <a:pos x="0" y="288098"/>
                </a:cxn>
                <a:cxn ang="0">
                  <a:pos x="0" y="115833"/>
                </a:cxn>
                <a:cxn ang="0">
                  <a:pos x="95373" y="0"/>
                </a:cxn>
                <a:cxn ang="0">
                  <a:pos x="249438" y="0"/>
                </a:cxn>
                <a:cxn ang="0">
                  <a:pos x="342366" y="115833"/>
                </a:cxn>
                <a:cxn ang="0">
                  <a:pos x="342366" y="288098"/>
                </a:cxn>
              </a:cxnLst>
              <a:rect l="0" t="0" r="0" b="0"/>
              <a:pathLst>
                <a:path w="140" h="135">
                  <a:moveTo>
                    <a:pt x="140" y="97"/>
                  </a:moveTo>
                  <a:cubicBezTo>
                    <a:pt x="140" y="118"/>
                    <a:pt x="123" y="135"/>
                    <a:pt x="102" y="135"/>
                  </a:cubicBezTo>
                  <a:cubicBezTo>
                    <a:pt x="39" y="135"/>
                    <a:pt x="39" y="135"/>
                    <a:pt x="39" y="135"/>
                  </a:cubicBezTo>
                  <a:cubicBezTo>
                    <a:pt x="17" y="135"/>
                    <a:pt x="0" y="118"/>
                    <a:pt x="0" y="97"/>
                  </a:cubicBezTo>
                  <a:cubicBezTo>
                    <a:pt x="0" y="39"/>
                    <a:pt x="0" y="39"/>
                    <a:pt x="0" y="39"/>
                  </a:cubicBezTo>
                  <a:cubicBezTo>
                    <a:pt x="0" y="17"/>
                    <a:pt x="17" y="0"/>
                    <a:pt x="39" y="0"/>
                  </a:cubicBezTo>
                  <a:cubicBezTo>
                    <a:pt x="102" y="0"/>
                    <a:pt x="102" y="0"/>
                    <a:pt x="102" y="0"/>
                  </a:cubicBezTo>
                  <a:cubicBezTo>
                    <a:pt x="123" y="0"/>
                    <a:pt x="140" y="17"/>
                    <a:pt x="140" y="39"/>
                  </a:cubicBezTo>
                  <a:lnTo>
                    <a:pt x="140" y="97"/>
                  </a:lnTo>
                  <a:close/>
                </a:path>
              </a:pathLst>
            </a:custGeom>
            <a:solidFill>
              <a:srgbClr val="953735"/>
            </a:solidFill>
            <a:ln w="9525">
              <a:noFill/>
            </a:ln>
          </p:spPr>
          <p:txBody>
            <a:bodyPr/>
            <a:lstStyle/>
            <a:p>
              <a:endParaRPr lang="zh-CN" altLang="en-US"/>
            </a:p>
          </p:txBody>
        </p:sp>
        <p:sp>
          <p:nvSpPr>
            <p:cNvPr id="103" name="Freeform 2"/>
            <p:cNvSpPr/>
            <p:nvPr/>
          </p:nvSpPr>
          <p:spPr bwMode="auto">
            <a:xfrm>
              <a:off x="5360733" y="3711328"/>
              <a:ext cx="342366" cy="402145"/>
            </a:xfrm>
            <a:custGeom>
              <a:avLst/>
              <a:gdLst>
                <a:gd name="T0" fmla="*/ 140 w 140"/>
                <a:gd name="T1" fmla="*/ 97 h 135"/>
                <a:gd name="T2" fmla="*/ 102 w 140"/>
                <a:gd name="T3" fmla="*/ 135 h 135"/>
                <a:gd name="T4" fmla="*/ 39 w 140"/>
                <a:gd name="T5" fmla="*/ 135 h 135"/>
                <a:gd name="T6" fmla="*/ 0 w 140"/>
                <a:gd name="T7" fmla="*/ 97 h 135"/>
                <a:gd name="T8" fmla="*/ 0 w 140"/>
                <a:gd name="T9" fmla="*/ 39 h 135"/>
                <a:gd name="T10" fmla="*/ 39 w 140"/>
                <a:gd name="T11" fmla="*/ 0 h 135"/>
                <a:gd name="T12" fmla="*/ 102 w 140"/>
                <a:gd name="T13" fmla="*/ 0 h 135"/>
                <a:gd name="T14" fmla="*/ 140 w 140"/>
                <a:gd name="T15" fmla="*/ 39 h 135"/>
                <a:gd name="T16" fmla="*/ 140 w 140"/>
                <a:gd name="T17" fmla="*/ 9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35">
                  <a:moveTo>
                    <a:pt x="140" y="97"/>
                  </a:moveTo>
                  <a:cubicBezTo>
                    <a:pt x="140" y="118"/>
                    <a:pt x="123" y="135"/>
                    <a:pt x="102" y="135"/>
                  </a:cubicBezTo>
                  <a:cubicBezTo>
                    <a:pt x="39" y="135"/>
                    <a:pt x="39" y="135"/>
                    <a:pt x="39" y="135"/>
                  </a:cubicBezTo>
                  <a:cubicBezTo>
                    <a:pt x="17" y="135"/>
                    <a:pt x="0" y="118"/>
                    <a:pt x="0" y="97"/>
                  </a:cubicBezTo>
                  <a:cubicBezTo>
                    <a:pt x="0" y="39"/>
                    <a:pt x="0" y="39"/>
                    <a:pt x="0" y="39"/>
                  </a:cubicBezTo>
                  <a:cubicBezTo>
                    <a:pt x="0" y="17"/>
                    <a:pt x="17" y="0"/>
                    <a:pt x="39" y="0"/>
                  </a:cubicBezTo>
                  <a:cubicBezTo>
                    <a:pt x="102" y="0"/>
                    <a:pt x="102" y="0"/>
                    <a:pt x="102" y="0"/>
                  </a:cubicBezTo>
                  <a:cubicBezTo>
                    <a:pt x="123" y="0"/>
                    <a:pt x="140" y="17"/>
                    <a:pt x="140" y="39"/>
                  </a:cubicBezTo>
                  <a:lnTo>
                    <a:pt x="140" y="97"/>
                  </a:lnTo>
                  <a:close/>
                </a:path>
              </a:pathLst>
            </a:custGeom>
            <a:solidFill>
              <a:schemeClr val="accent5">
                <a:lumMod val="50000"/>
              </a:schemeClr>
            </a:solidFill>
            <a:ln>
              <a:noFill/>
            </a:ln>
          </p:spPr>
          <p:txBody>
            <a:bodyPr vert="horz" wrap="square" lIns="91440" tIns="45720" rIns="91440" bIns="45720" numCol="1" anchor="t" anchorCtr="0" compatLnSpc="1"/>
            <a:lstStyle/>
            <a:p>
              <a:pPr fontAlgn="base"/>
              <a:endParaRPr lang="id-ID" sz="2000" strike="noStrike" noProof="1">
                <a:latin typeface="微软雅黑" panose="020B0503020204020204" pitchFamily="34" charset="-122"/>
                <a:ea typeface="微软雅黑" panose="020B0503020204020204" pitchFamily="34" charset="-122"/>
              </a:endParaRPr>
            </a:p>
          </p:txBody>
        </p:sp>
        <p:sp>
          <p:nvSpPr>
            <p:cNvPr id="104" name="Freeform 3"/>
            <p:cNvSpPr/>
            <p:nvPr/>
          </p:nvSpPr>
          <p:spPr bwMode="auto">
            <a:xfrm>
              <a:off x="5360733" y="2157157"/>
              <a:ext cx="342366" cy="400962"/>
            </a:xfrm>
            <a:custGeom>
              <a:avLst/>
              <a:gdLst>
                <a:gd name="T0" fmla="*/ 140 w 140"/>
                <a:gd name="T1" fmla="*/ 97 h 135"/>
                <a:gd name="T2" fmla="*/ 102 w 140"/>
                <a:gd name="T3" fmla="*/ 135 h 135"/>
                <a:gd name="T4" fmla="*/ 39 w 140"/>
                <a:gd name="T5" fmla="*/ 135 h 135"/>
                <a:gd name="T6" fmla="*/ 0 w 140"/>
                <a:gd name="T7" fmla="*/ 97 h 135"/>
                <a:gd name="T8" fmla="*/ 0 w 140"/>
                <a:gd name="T9" fmla="*/ 39 h 135"/>
                <a:gd name="T10" fmla="*/ 39 w 140"/>
                <a:gd name="T11" fmla="*/ 0 h 135"/>
                <a:gd name="T12" fmla="*/ 102 w 140"/>
                <a:gd name="T13" fmla="*/ 0 h 135"/>
                <a:gd name="T14" fmla="*/ 140 w 140"/>
                <a:gd name="T15" fmla="*/ 39 h 135"/>
                <a:gd name="T16" fmla="*/ 140 w 140"/>
                <a:gd name="T17" fmla="*/ 9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35">
                  <a:moveTo>
                    <a:pt x="140" y="97"/>
                  </a:moveTo>
                  <a:cubicBezTo>
                    <a:pt x="140" y="118"/>
                    <a:pt x="123" y="135"/>
                    <a:pt x="102" y="135"/>
                  </a:cubicBezTo>
                  <a:cubicBezTo>
                    <a:pt x="39" y="135"/>
                    <a:pt x="39" y="135"/>
                    <a:pt x="39" y="135"/>
                  </a:cubicBezTo>
                  <a:cubicBezTo>
                    <a:pt x="17" y="135"/>
                    <a:pt x="0" y="118"/>
                    <a:pt x="0" y="97"/>
                  </a:cubicBezTo>
                  <a:cubicBezTo>
                    <a:pt x="0" y="39"/>
                    <a:pt x="0" y="39"/>
                    <a:pt x="0" y="39"/>
                  </a:cubicBezTo>
                  <a:cubicBezTo>
                    <a:pt x="0" y="17"/>
                    <a:pt x="17" y="0"/>
                    <a:pt x="39" y="0"/>
                  </a:cubicBezTo>
                  <a:cubicBezTo>
                    <a:pt x="102" y="0"/>
                    <a:pt x="102" y="0"/>
                    <a:pt x="102" y="0"/>
                  </a:cubicBezTo>
                  <a:cubicBezTo>
                    <a:pt x="123" y="0"/>
                    <a:pt x="140" y="17"/>
                    <a:pt x="140" y="39"/>
                  </a:cubicBezTo>
                  <a:lnTo>
                    <a:pt x="140" y="97"/>
                  </a:lnTo>
                  <a:close/>
                </a:path>
              </a:pathLst>
            </a:custGeom>
            <a:solidFill>
              <a:schemeClr val="accent5">
                <a:lumMod val="50000"/>
              </a:schemeClr>
            </a:solidFill>
            <a:ln>
              <a:noFill/>
            </a:ln>
          </p:spPr>
          <p:txBody>
            <a:bodyPr vert="horz" wrap="square" lIns="91440" tIns="45720" rIns="91440" bIns="45720" numCol="1" anchor="t" anchorCtr="0" compatLnSpc="1"/>
            <a:lstStyle/>
            <a:p>
              <a:pPr fontAlgn="base"/>
              <a:endParaRPr lang="id-ID" sz="2000" strike="noStrike" noProof="1">
                <a:latin typeface="微软雅黑" panose="020B0503020204020204" pitchFamily="34" charset="-122"/>
                <a:ea typeface="微软雅黑" panose="020B0503020204020204" pitchFamily="34" charset="-122"/>
              </a:endParaRPr>
            </a:p>
          </p:txBody>
        </p:sp>
        <p:sp>
          <p:nvSpPr>
            <p:cNvPr id="105" name="Freeform 5"/>
            <p:cNvSpPr/>
            <p:nvPr/>
          </p:nvSpPr>
          <p:spPr bwMode="auto">
            <a:xfrm>
              <a:off x="3725305" y="3711328"/>
              <a:ext cx="342366" cy="402145"/>
            </a:xfrm>
            <a:custGeom>
              <a:avLst/>
              <a:gdLst>
                <a:gd name="T0" fmla="*/ 140 w 140"/>
                <a:gd name="T1" fmla="*/ 97 h 135"/>
                <a:gd name="T2" fmla="*/ 102 w 140"/>
                <a:gd name="T3" fmla="*/ 135 h 135"/>
                <a:gd name="T4" fmla="*/ 39 w 140"/>
                <a:gd name="T5" fmla="*/ 135 h 135"/>
                <a:gd name="T6" fmla="*/ 0 w 140"/>
                <a:gd name="T7" fmla="*/ 97 h 135"/>
                <a:gd name="T8" fmla="*/ 0 w 140"/>
                <a:gd name="T9" fmla="*/ 39 h 135"/>
                <a:gd name="T10" fmla="*/ 39 w 140"/>
                <a:gd name="T11" fmla="*/ 0 h 135"/>
                <a:gd name="T12" fmla="*/ 102 w 140"/>
                <a:gd name="T13" fmla="*/ 0 h 135"/>
                <a:gd name="T14" fmla="*/ 140 w 140"/>
                <a:gd name="T15" fmla="*/ 39 h 135"/>
                <a:gd name="T16" fmla="*/ 140 w 140"/>
                <a:gd name="T17" fmla="*/ 9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35">
                  <a:moveTo>
                    <a:pt x="140" y="97"/>
                  </a:moveTo>
                  <a:cubicBezTo>
                    <a:pt x="140" y="118"/>
                    <a:pt x="123" y="135"/>
                    <a:pt x="102" y="135"/>
                  </a:cubicBezTo>
                  <a:cubicBezTo>
                    <a:pt x="39" y="135"/>
                    <a:pt x="39" y="135"/>
                    <a:pt x="39" y="135"/>
                  </a:cubicBezTo>
                  <a:cubicBezTo>
                    <a:pt x="17" y="135"/>
                    <a:pt x="0" y="118"/>
                    <a:pt x="0" y="97"/>
                  </a:cubicBezTo>
                  <a:cubicBezTo>
                    <a:pt x="0" y="39"/>
                    <a:pt x="0" y="39"/>
                    <a:pt x="0" y="39"/>
                  </a:cubicBezTo>
                  <a:cubicBezTo>
                    <a:pt x="0" y="17"/>
                    <a:pt x="17" y="0"/>
                    <a:pt x="39" y="0"/>
                  </a:cubicBezTo>
                  <a:cubicBezTo>
                    <a:pt x="102" y="0"/>
                    <a:pt x="102" y="0"/>
                    <a:pt x="102" y="0"/>
                  </a:cubicBezTo>
                  <a:cubicBezTo>
                    <a:pt x="123" y="0"/>
                    <a:pt x="140" y="17"/>
                    <a:pt x="140" y="39"/>
                  </a:cubicBezTo>
                  <a:lnTo>
                    <a:pt x="140" y="97"/>
                  </a:lnTo>
                  <a:close/>
                </a:path>
              </a:pathLst>
            </a:custGeom>
            <a:solidFill>
              <a:schemeClr val="accent4">
                <a:lumMod val="75000"/>
              </a:schemeClr>
            </a:solidFill>
            <a:ln>
              <a:noFill/>
            </a:ln>
          </p:spPr>
          <p:txBody>
            <a:bodyPr vert="horz" wrap="square" lIns="91440" tIns="45720" rIns="91440" bIns="45720" numCol="1" anchor="t" anchorCtr="0" compatLnSpc="1"/>
            <a:lstStyle/>
            <a:p>
              <a:pPr fontAlgn="base"/>
              <a:endParaRPr lang="id-ID" sz="2000" strike="noStrike" noProof="1">
                <a:latin typeface="微软雅黑" panose="020B0503020204020204" pitchFamily="34" charset="-122"/>
                <a:ea typeface="微软雅黑" panose="020B0503020204020204" pitchFamily="34" charset="-122"/>
              </a:endParaRPr>
            </a:p>
          </p:txBody>
        </p:sp>
        <p:sp>
          <p:nvSpPr>
            <p:cNvPr id="106" name="Freeform 6"/>
            <p:cNvSpPr/>
            <p:nvPr/>
          </p:nvSpPr>
          <p:spPr bwMode="auto">
            <a:xfrm>
              <a:off x="3725305" y="2157157"/>
              <a:ext cx="342366" cy="400962"/>
            </a:xfrm>
            <a:custGeom>
              <a:avLst/>
              <a:gdLst>
                <a:gd name="T0" fmla="*/ 140 w 140"/>
                <a:gd name="T1" fmla="*/ 97 h 135"/>
                <a:gd name="T2" fmla="*/ 102 w 140"/>
                <a:gd name="T3" fmla="*/ 135 h 135"/>
                <a:gd name="T4" fmla="*/ 39 w 140"/>
                <a:gd name="T5" fmla="*/ 135 h 135"/>
                <a:gd name="T6" fmla="*/ 0 w 140"/>
                <a:gd name="T7" fmla="*/ 97 h 135"/>
                <a:gd name="T8" fmla="*/ 0 w 140"/>
                <a:gd name="T9" fmla="*/ 39 h 135"/>
                <a:gd name="T10" fmla="*/ 39 w 140"/>
                <a:gd name="T11" fmla="*/ 0 h 135"/>
                <a:gd name="T12" fmla="*/ 102 w 140"/>
                <a:gd name="T13" fmla="*/ 0 h 135"/>
                <a:gd name="T14" fmla="*/ 140 w 140"/>
                <a:gd name="T15" fmla="*/ 39 h 135"/>
                <a:gd name="T16" fmla="*/ 140 w 140"/>
                <a:gd name="T17" fmla="*/ 9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35">
                  <a:moveTo>
                    <a:pt x="140" y="97"/>
                  </a:moveTo>
                  <a:cubicBezTo>
                    <a:pt x="140" y="118"/>
                    <a:pt x="123" y="135"/>
                    <a:pt x="102" y="135"/>
                  </a:cubicBezTo>
                  <a:cubicBezTo>
                    <a:pt x="39" y="135"/>
                    <a:pt x="39" y="135"/>
                    <a:pt x="39" y="135"/>
                  </a:cubicBezTo>
                  <a:cubicBezTo>
                    <a:pt x="17" y="135"/>
                    <a:pt x="0" y="118"/>
                    <a:pt x="0" y="97"/>
                  </a:cubicBezTo>
                  <a:cubicBezTo>
                    <a:pt x="0" y="39"/>
                    <a:pt x="0" y="39"/>
                    <a:pt x="0" y="39"/>
                  </a:cubicBezTo>
                  <a:cubicBezTo>
                    <a:pt x="0" y="17"/>
                    <a:pt x="17" y="0"/>
                    <a:pt x="39" y="0"/>
                  </a:cubicBezTo>
                  <a:cubicBezTo>
                    <a:pt x="102" y="0"/>
                    <a:pt x="102" y="0"/>
                    <a:pt x="102" y="0"/>
                  </a:cubicBezTo>
                  <a:cubicBezTo>
                    <a:pt x="123" y="0"/>
                    <a:pt x="140" y="17"/>
                    <a:pt x="140" y="39"/>
                  </a:cubicBezTo>
                  <a:lnTo>
                    <a:pt x="140" y="97"/>
                  </a:lnTo>
                  <a:close/>
                </a:path>
              </a:pathLst>
            </a:custGeom>
            <a:solidFill>
              <a:schemeClr val="accent4">
                <a:lumMod val="75000"/>
              </a:schemeClr>
            </a:solidFill>
            <a:ln>
              <a:noFill/>
            </a:ln>
          </p:spPr>
          <p:txBody>
            <a:bodyPr vert="horz" wrap="square" lIns="91440" tIns="45720" rIns="91440" bIns="45720" numCol="1" anchor="t" anchorCtr="0" compatLnSpc="1"/>
            <a:lstStyle/>
            <a:p>
              <a:pPr fontAlgn="base"/>
              <a:endParaRPr lang="id-ID" sz="2000" strike="noStrike" noProof="1">
                <a:latin typeface="微软雅黑" panose="020B0503020204020204" pitchFamily="34" charset="-122"/>
                <a:ea typeface="微软雅黑" panose="020B0503020204020204" pitchFamily="34" charset="-122"/>
              </a:endParaRPr>
            </a:p>
          </p:txBody>
        </p:sp>
        <p:sp>
          <p:nvSpPr>
            <p:cNvPr id="48150" name="Freeform 5"/>
            <p:cNvSpPr/>
            <p:nvPr/>
          </p:nvSpPr>
          <p:spPr>
            <a:xfrm>
              <a:off x="2058709" y="3711328"/>
              <a:ext cx="342366" cy="402145"/>
            </a:xfrm>
            <a:custGeom>
              <a:avLst/>
              <a:gdLst/>
              <a:ahLst/>
              <a:cxnLst>
                <a:cxn ang="0">
                  <a:pos x="342366" y="288948"/>
                </a:cxn>
                <a:cxn ang="0">
                  <a:pos x="249438" y="402145"/>
                </a:cxn>
                <a:cxn ang="0">
                  <a:pos x="95373" y="402145"/>
                </a:cxn>
                <a:cxn ang="0">
                  <a:pos x="0" y="288948"/>
                </a:cxn>
                <a:cxn ang="0">
                  <a:pos x="0" y="116175"/>
                </a:cxn>
                <a:cxn ang="0">
                  <a:pos x="95373" y="0"/>
                </a:cxn>
                <a:cxn ang="0">
                  <a:pos x="249438" y="0"/>
                </a:cxn>
                <a:cxn ang="0">
                  <a:pos x="342366" y="116175"/>
                </a:cxn>
                <a:cxn ang="0">
                  <a:pos x="342366" y="288948"/>
                </a:cxn>
              </a:cxnLst>
              <a:rect l="0" t="0" r="0" b="0"/>
              <a:pathLst>
                <a:path w="140" h="135">
                  <a:moveTo>
                    <a:pt x="140" y="97"/>
                  </a:moveTo>
                  <a:cubicBezTo>
                    <a:pt x="140" y="118"/>
                    <a:pt x="123" y="135"/>
                    <a:pt x="102" y="135"/>
                  </a:cubicBezTo>
                  <a:cubicBezTo>
                    <a:pt x="39" y="135"/>
                    <a:pt x="39" y="135"/>
                    <a:pt x="39" y="135"/>
                  </a:cubicBezTo>
                  <a:cubicBezTo>
                    <a:pt x="17" y="135"/>
                    <a:pt x="0" y="118"/>
                    <a:pt x="0" y="97"/>
                  </a:cubicBezTo>
                  <a:cubicBezTo>
                    <a:pt x="0" y="39"/>
                    <a:pt x="0" y="39"/>
                    <a:pt x="0" y="39"/>
                  </a:cubicBezTo>
                  <a:cubicBezTo>
                    <a:pt x="0" y="17"/>
                    <a:pt x="17" y="0"/>
                    <a:pt x="39" y="0"/>
                  </a:cubicBezTo>
                  <a:cubicBezTo>
                    <a:pt x="102" y="0"/>
                    <a:pt x="102" y="0"/>
                    <a:pt x="102" y="0"/>
                  </a:cubicBezTo>
                  <a:cubicBezTo>
                    <a:pt x="123" y="0"/>
                    <a:pt x="140" y="17"/>
                    <a:pt x="140" y="39"/>
                  </a:cubicBezTo>
                  <a:lnTo>
                    <a:pt x="140" y="97"/>
                  </a:lnTo>
                  <a:close/>
                </a:path>
              </a:pathLst>
            </a:custGeom>
            <a:solidFill>
              <a:srgbClr val="376092"/>
            </a:solidFill>
            <a:ln w="9525">
              <a:noFill/>
            </a:ln>
          </p:spPr>
          <p:txBody>
            <a:bodyPr/>
            <a:lstStyle/>
            <a:p>
              <a:endParaRPr lang="zh-CN" altLang="en-US"/>
            </a:p>
          </p:txBody>
        </p:sp>
        <p:sp>
          <p:nvSpPr>
            <p:cNvPr id="48151" name="Freeform 6"/>
            <p:cNvSpPr/>
            <p:nvPr/>
          </p:nvSpPr>
          <p:spPr>
            <a:xfrm>
              <a:off x="2058709" y="2157158"/>
              <a:ext cx="342366" cy="400962"/>
            </a:xfrm>
            <a:custGeom>
              <a:avLst/>
              <a:gdLst/>
              <a:ahLst/>
              <a:cxnLst>
                <a:cxn ang="0">
                  <a:pos x="342366" y="288098"/>
                </a:cxn>
                <a:cxn ang="0">
                  <a:pos x="249438" y="400962"/>
                </a:cxn>
                <a:cxn ang="0">
                  <a:pos x="95373" y="400962"/>
                </a:cxn>
                <a:cxn ang="0">
                  <a:pos x="0" y="288098"/>
                </a:cxn>
                <a:cxn ang="0">
                  <a:pos x="0" y="115833"/>
                </a:cxn>
                <a:cxn ang="0">
                  <a:pos x="95373" y="0"/>
                </a:cxn>
                <a:cxn ang="0">
                  <a:pos x="249438" y="0"/>
                </a:cxn>
                <a:cxn ang="0">
                  <a:pos x="342366" y="115833"/>
                </a:cxn>
                <a:cxn ang="0">
                  <a:pos x="342366" y="288098"/>
                </a:cxn>
              </a:cxnLst>
              <a:rect l="0" t="0" r="0" b="0"/>
              <a:pathLst>
                <a:path w="140" h="135">
                  <a:moveTo>
                    <a:pt x="140" y="97"/>
                  </a:moveTo>
                  <a:cubicBezTo>
                    <a:pt x="140" y="118"/>
                    <a:pt x="123" y="135"/>
                    <a:pt x="102" y="135"/>
                  </a:cubicBezTo>
                  <a:cubicBezTo>
                    <a:pt x="39" y="135"/>
                    <a:pt x="39" y="135"/>
                    <a:pt x="39" y="135"/>
                  </a:cubicBezTo>
                  <a:cubicBezTo>
                    <a:pt x="17" y="135"/>
                    <a:pt x="0" y="118"/>
                    <a:pt x="0" y="97"/>
                  </a:cubicBezTo>
                  <a:cubicBezTo>
                    <a:pt x="0" y="39"/>
                    <a:pt x="0" y="39"/>
                    <a:pt x="0" y="39"/>
                  </a:cubicBezTo>
                  <a:cubicBezTo>
                    <a:pt x="0" y="17"/>
                    <a:pt x="17" y="0"/>
                    <a:pt x="39" y="0"/>
                  </a:cubicBezTo>
                  <a:cubicBezTo>
                    <a:pt x="102" y="0"/>
                    <a:pt x="102" y="0"/>
                    <a:pt x="102" y="0"/>
                  </a:cubicBezTo>
                  <a:cubicBezTo>
                    <a:pt x="123" y="0"/>
                    <a:pt x="140" y="17"/>
                    <a:pt x="140" y="39"/>
                  </a:cubicBezTo>
                  <a:lnTo>
                    <a:pt x="140" y="97"/>
                  </a:lnTo>
                  <a:close/>
                </a:path>
              </a:pathLst>
            </a:custGeom>
            <a:solidFill>
              <a:srgbClr val="376092"/>
            </a:solidFill>
            <a:ln w="9525">
              <a:noFill/>
            </a:ln>
          </p:spPr>
          <p:txBody>
            <a:bodyPr/>
            <a:lstStyle/>
            <a:p>
              <a:endParaRPr lang="zh-CN" altLang="en-US"/>
            </a:p>
          </p:txBody>
        </p:sp>
        <p:sp>
          <p:nvSpPr>
            <p:cNvPr id="48152" name="Freeform 19"/>
            <p:cNvSpPr/>
            <p:nvPr/>
          </p:nvSpPr>
          <p:spPr>
            <a:xfrm>
              <a:off x="0" y="1731357"/>
              <a:ext cx="8862218" cy="2759701"/>
            </a:xfrm>
            <a:custGeom>
              <a:avLst/>
              <a:gdLst/>
              <a:ahLst/>
              <a:cxnLst>
                <a:cxn ang="0">
                  <a:pos x="8862218" y="1382068"/>
                </a:cxn>
                <a:cxn ang="0">
                  <a:pos x="7516336" y="0"/>
                </a:cxn>
                <a:cxn ang="0">
                  <a:pos x="7516336" y="601188"/>
                </a:cxn>
                <a:cxn ang="0">
                  <a:pos x="0" y="601188"/>
                </a:cxn>
                <a:cxn ang="0">
                  <a:pos x="0" y="2140764"/>
                </a:cxn>
                <a:cxn ang="0">
                  <a:pos x="7516336" y="2140764"/>
                </a:cxn>
                <a:cxn ang="0">
                  <a:pos x="7516336" y="2759701"/>
                </a:cxn>
                <a:cxn ang="0">
                  <a:pos x="8862218" y="1382068"/>
                </a:cxn>
              </a:cxnLst>
              <a:rect l="0" t="0" r="0" b="0"/>
              <a:pathLst>
                <a:path w="5248" h="1244">
                  <a:moveTo>
                    <a:pt x="5248" y="623"/>
                  </a:moveTo>
                  <a:lnTo>
                    <a:pt x="4451" y="0"/>
                  </a:lnTo>
                  <a:lnTo>
                    <a:pt x="4451" y="271"/>
                  </a:lnTo>
                  <a:lnTo>
                    <a:pt x="0" y="271"/>
                  </a:lnTo>
                  <a:lnTo>
                    <a:pt x="0" y="965"/>
                  </a:lnTo>
                  <a:lnTo>
                    <a:pt x="4451" y="965"/>
                  </a:lnTo>
                  <a:lnTo>
                    <a:pt x="4451" y="1244"/>
                  </a:lnTo>
                  <a:lnTo>
                    <a:pt x="5248" y="623"/>
                  </a:lnTo>
                  <a:close/>
                </a:path>
              </a:pathLst>
            </a:custGeom>
            <a:solidFill>
              <a:srgbClr val="595959"/>
            </a:solidFill>
            <a:ln w="9525">
              <a:noFill/>
            </a:ln>
          </p:spPr>
          <p:txBody>
            <a:bodyPr/>
            <a:lstStyle/>
            <a:p>
              <a:endParaRPr lang="zh-CN" altLang="en-US"/>
            </a:p>
          </p:txBody>
        </p:sp>
        <p:sp>
          <p:nvSpPr>
            <p:cNvPr id="111" name="Freeform 7"/>
            <p:cNvSpPr/>
            <p:nvPr/>
          </p:nvSpPr>
          <p:spPr bwMode="auto">
            <a:xfrm>
              <a:off x="5398953" y="2151244"/>
              <a:ext cx="1653426" cy="1962230"/>
            </a:xfrm>
            <a:custGeom>
              <a:avLst/>
              <a:gdLst>
                <a:gd name="T0" fmla="*/ 418 w 422"/>
                <a:gd name="T1" fmla="*/ 152 h 660"/>
                <a:gd name="T2" fmla="*/ 363 w 422"/>
                <a:gd name="T3" fmla="*/ 0 h 660"/>
                <a:gd name="T4" fmla="*/ 0 w 422"/>
                <a:gd name="T5" fmla="*/ 0 h 660"/>
                <a:gd name="T6" fmla="*/ 65 w 422"/>
                <a:gd name="T7" fmla="*/ 132 h 660"/>
                <a:gd name="T8" fmla="*/ 65 w 422"/>
                <a:gd name="T9" fmla="*/ 343 h 660"/>
                <a:gd name="T10" fmla="*/ 64 w 422"/>
                <a:gd name="T11" fmla="*/ 528 h 660"/>
                <a:gd name="T12" fmla="*/ 0 w 422"/>
                <a:gd name="T13" fmla="*/ 660 h 660"/>
                <a:gd name="T14" fmla="*/ 363 w 422"/>
                <a:gd name="T15" fmla="*/ 660 h 660"/>
                <a:gd name="T16" fmla="*/ 418 w 422"/>
                <a:gd name="T17" fmla="*/ 507 h 660"/>
                <a:gd name="T18" fmla="*/ 420 w 422"/>
                <a:gd name="T19" fmla="*/ 329 h 660"/>
                <a:gd name="T20" fmla="*/ 418 w 422"/>
                <a:gd name="T21" fmla="*/ 152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 h="660">
                  <a:moveTo>
                    <a:pt x="418" y="152"/>
                  </a:moveTo>
                  <a:cubicBezTo>
                    <a:pt x="415" y="67"/>
                    <a:pt x="422" y="0"/>
                    <a:pt x="363" y="0"/>
                  </a:cubicBezTo>
                  <a:cubicBezTo>
                    <a:pt x="0" y="0"/>
                    <a:pt x="0" y="0"/>
                    <a:pt x="0" y="0"/>
                  </a:cubicBezTo>
                  <a:cubicBezTo>
                    <a:pt x="71" y="0"/>
                    <a:pt x="64" y="83"/>
                    <a:pt x="65" y="132"/>
                  </a:cubicBezTo>
                  <a:cubicBezTo>
                    <a:pt x="65" y="135"/>
                    <a:pt x="65" y="251"/>
                    <a:pt x="65" y="343"/>
                  </a:cubicBezTo>
                  <a:cubicBezTo>
                    <a:pt x="65" y="426"/>
                    <a:pt x="65" y="525"/>
                    <a:pt x="64" y="528"/>
                  </a:cubicBezTo>
                  <a:cubicBezTo>
                    <a:pt x="64" y="577"/>
                    <a:pt x="71" y="660"/>
                    <a:pt x="0" y="660"/>
                  </a:cubicBezTo>
                  <a:cubicBezTo>
                    <a:pt x="363" y="660"/>
                    <a:pt x="363" y="660"/>
                    <a:pt x="363" y="660"/>
                  </a:cubicBezTo>
                  <a:cubicBezTo>
                    <a:pt x="422" y="660"/>
                    <a:pt x="415" y="592"/>
                    <a:pt x="418" y="507"/>
                  </a:cubicBezTo>
                  <a:cubicBezTo>
                    <a:pt x="420" y="460"/>
                    <a:pt x="420" y="393"/>
                    <a:pt x="420" y="329"/>
                  </a:cubicBezTo>
                  <a:cubicBezTo>
                    <a:pt x="420" y="266"/>
                    <a:pt x="420" y="199"/>
                    <a:pt x="418" y="152"/>
                  </a:cubicBezTo>
                  <a:close/>
                </a:path>
              </a:pathLst>
            </a:custGeom>
            <a:solidFill>
              <a:schemeClr val="accent5">
                <a:lumMod val="75000"/>
              </a:schemeClr>
            </a:solidFill>
            <a:ln>
              <a:noFill/>
            </a:ln>
          </p:spPr>
          <p:txBody>
            <a:bodyPr vert="horz" wrap="square" lIns="91440" tIns="45720" rIns="91440" bIns="45720" numCol="1" anchor="t" anchorCtr="0" compatLnSpc="1"/>
            <a:lstStyle/>
            <a:p>
              <a:pPr fontAlgn="base"/>
              <a:endParaRPr lang="id-ID" sz="2000" strike="noStrike" noProof="1">
                <a:latin typeface="微软雅黑" panose="020B0503020204020204" pitchFamily="34" charset="-122"/>
                <a:ea typeface="微软雅黑" panose="020B0503020204020204" pitchFamily="34" charset="-122"/>
              </a:endParaRPr>
            </a:p>
          </p:txBody>
        </p:sp>
        <p:sp>
          <p:nvSpPr>
            <p:cNvPr id="112" name="Freeform 7"/>
            <p:cNvSpPr/>
            <p:nvPr/>
          </p:nvSpPr>
          <p:spPr bwMode="auto">
            <a:xfrm>
              <a:off x="3763525" y="2151244"/>
              <a:ext cx="1653426" cy="1962230"/>
            </a:xfrm>
            <a:custGeom>
              <a:avLst/>
              <a:gdLst>
                <a:gd name="T0" fmla="*/ 418 w 422"/>
                <a:gd name="T1" fmla="*/ 152 h 660"/>
                <a:gd name="T2" fmla="*/ 363 w 422"/>
                <a:gd name="T3" fmla="*/ 0 h 660"/>
                <a:gd name="T4" fmla="*/ 0 w 422"/>
                <a:gd name="T5" fmla="*/ 0 h 660"/>
                <a:gd name="T6" fmla="*/ 65 w 422"/>
                <a:gd name="T7" fmla="*/ 132 h 660"/>
                <a:gd name="T8" fmla="*/ 65 w 422"/>
                <a:gd name="T9" fmla="*/ 343 h 660"/>
                <a:gd name="T10" fmla="*/ 64 w 422"/>
                <a:gd name="T11" fmla="*/ 528 h 660"/>
                <a:gd name="T12" fmla="*/ 0 w 422"/>
                <a:gd name="T13" fmla="*/ 660 h 660"/>
                <a:gd name="T14" fmla="*/ 363 w 422"/>
                <a:gd name="T15" fmla="*/ 660 h 660"/>
                <a:gd name="T16" fmla="*/ 418 w 422"/>
                <a:gd name="T17" fmla="*/ 507 h 660"/>
                <a:gd name="T18" fmla="*/ 420 w 422"/>
                <a:gd name="T19" fmla="*/ 329 h 660"/>
                <a:gd name="T20" fmla="*/ 418 w 422"/>
                <a:gd name="T21" fmla="*/ 152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 h="660">
                  <a:moveTo>
                    <a:pt x="418" y="152"/>
                  </a:moveTo>
                  <a:cubicBezTo>
                    <a:pt x="415" y="67"/>
                    <a:pt x="422" y="0"/>
                    <a:pt x="363" y="0"/>
                  </a:cubicBezTo>
                  <a:cubicBezTo>
                    <a:pt x="0" y="0"/>
                    <a:pt x="0" y="0"/>
                    <a:pt x="0" y="0"/>
                  </a:cubicBezTo>
                  <a:cubicBezTo>
                    <a:pt x="71" y="0"/>
                    <a:pt x="64" y="83"/>
                    <a:pt x="65" y="132"/>
                  </a:cubicBezTo>
                  <a:cubicBezTo>
                    <a:pt x="65" y="135"/>
                    <a:pt x="65" y="251"/>
                    <a:pt x="65" y="343"/>
                  </a:cubicBezTo>
                  <a:cubicBezTo>
                    <a:pt x="65" y="426"/>
                    <a:pt x="65" y="525"/>
                    <a:pt x="64" y="528"/>
                  </a:cubicBezTo>
                  <a:cubicBezTo>
                    <a:pt x="64" y="577"/>
                    <a:pt x="71" y="660"/>
                    <a:pt x="0" y="660"/>
                  </a:cubicBezTo>
                  <a:cubicBezTo>
                    <a:pt x="363" y="660"/>
                    <a:pt x="363" y="660"/>
                    <a:pt x="363" y="660"/>
                  </a:cubicBezTo>
                  <a:cubicBezTo>
                    <a:pt x="422" y="660"/>
                    <a:pt x="415" y="592"/>
                    <a:pt x="418" y="507"/>
                  </a:cubicBezTo>
                  <a:cubicBezTo>
                    <a:pt x="420" y="460"/>
                    <a:pt x="420" y="393"/>
                    <a:pt x="420" y="329"/>
                  </a:cubicBezTo>
                  <a:cubicBezTo>
                    <a:pt x="420" y="266"/>
                    <a:pt x="420" y="199"/>
                    <a:pt x="418" y="152"/>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pPr fontAlgn="base"/>
              <a:endParaRPr lang="id-ID" sz="2000" strike="noStrike" noProof="1">
                <a:latin typeface="微软雅黑" panose="020B0503020204020204" pitchFamily="34" charset="-122"/>
                <a:ea typeface="微软雅黑" panose="020B0503020204020204" pitchFamily="34" charset="-122"/>
              </a:endParaRPr>
            </a:p>
          </p:txBody>
        </p:sp>
        <p:sp>
          <p:nvSpPr>
            <p:cNvPr id="48155" name="Freeform 7"/>
            <p:cNvSpPr/>
            <p:nvPr/>
          </p:nvSpPr>
          <p:spPr>
            <a:xfrm>
              <a:off x="2096928" y="2151244"/>
              <a:ext cx="1653426" cy="1962230"/>
            </a:xfrm>
            <a:custGeom>
              <a:avLst/>
              <a:gdLst/>
              <a:ahLst/>
              <a:cxnLst>
                <a:cxn ang="0">
                  <a:pos x="1637753" y="451907"/>
                </a:cxn>
                <a:cxn ang="0">
                  <a:pos x="1422259" y="0"/>
                </a:cxn>
                <a:cxn ang="0">
                  <a:pos x="0" y="0"/>
                </a:cxn>
                <a:cxn ang="0">
                  <a:pos x="254674" y="392446"/>
                </a:cxn>
                <a:cxn ang="0">
                  <a:pos x="254674" y="1019764"/>
                </a:cxn>
                <a:cxn ang="0">
                  <a:pos x="250756" y="1569784"/>
                </a:cxn>
                <a:cxn ang="0">
                  <a:pos x="0" y="1962230"/>
                </a:cxn>
                <a:cxn ang="0">
                  <a:pos x="1422259" y="1962230"/>
                </a:cxn>
                <a:cxn ang="0">
                  <a:pos x="1637753" y="1507349"/>
                </a:cxn>
                <a:cxn ang="0">
                  <a:pos x="1645589" y="978141"/>
                </a:cxn>
                <a:cxn ang="0">
                  <a:pos x="1637753" y="451907"/>
                </a:cxn>
              </a:cxnLst>
              <a:rect l="0" t="0" r="0" b="0"/>
              <a:pathLst>
                <a:path w="422" h="660">
                  <a:moveTo>
                    <a:pt x="418" y="152"/>
                  </a:moveTo>
                  <a:cubicBezTo>
                    <a:pt x="415" y="67"/>
                    <a:pt x="422" y="0"/>
                    <a:pt x="363" y="0"/>
                  </a:cubicBezTo>
                  <a:cubicBezTo>
                    <a:pt x="0" y="0"/>
                    <a:pt x="0" y="0"/>
                    <a:pt x="0" y="0"/>
                  </a:cubicBezTo>
                  <a:cubicBezTo>
                    <a:pt x="71" y="0"/>
                    <a:pt x="64" y="83"/>
                    <a:pt x="65" y="132"/>
                  </a:cubicBezTo>
                  <a:cubicBezTo>
                    <a:pt x="65" y="135"/>
                    <a:pt x="65" y="251"/>
                    <a:pt x="65" y="343"/>
                  </a:cubicBezTo>
                  <a:cubicBezTo>
                    <a:pt x="65" y="426"/>
                    <a:pt x="65" y="525"/>
                    <a:pt x="64" y="528"/>
                  </a:cubicBezTo>
                  <a:cubicBezTo>
                    <a:pt x="64" y="577"/>
                    <a:pt x="71" y="660"/>
                    <a:pt x="0" y="660"/>
                  </a:cubicBezTo>
                  <a:cubicBezTo>
                    <a:pt x="363" y="660"/>
                    <a:pt x="363" y="660"/>
                    <a:pt x="363" y="660"/>
                  </a:cubicBezTo>
                  <a:cubicBezTo>
                    <a:pt x="422" y="660"/>
                    <a:pt x="415" y="592"/>
                    <a:pt x="418" y="507"/>
                  </a:cubicBezTo>
                  <a:cubicBezTo>
                    <a:pt x="420" y="460"/>
                    <a:pt x="420" y="393"/>
                    <a:pt x="420" y="329"/>
                  </a:cubicBezTo>
                  <a:cubicBezTo>
                    <a:pt x="420" y="266"/>
                    <a:pt x="420" y="199"/>
                    <a:pt x="418" y="152"/>
                  </a:cubicBezTo>
                  <a:close/>
                </a:path>
              </a:pathLst>
            </a:custGeom>
            <a:solidFill>
              <a:schemeClr val="accent1"/>
            </a:solidFill>
            <a:ln w="9525">
              <a:noFill/>
            </a:ln>
          </p:spPr>
          <p:txBody>
            <a:bodyPr/>
            <a:lstStyle/>
            <a:p>
              <a:endParaRPr lang="zh-CN" altLang="en-US"/>
            </a:p>
          </p:txBody>
        </p:sp>
        <p:sp>
          <p:nvSpPr>
            <p:cNvPr id="48156" name="Freeform 7"/>
            <p:cNvSpPr/>
            <p:nvPr/>
          </p:nvSpPr>
          <p:spPr>
            <a:xfrm>
              <a:off x="417983" y="2131068"/>
              <a:ext cx="1653426" cy="1962230"/>
            </a:xfrm>
            <a:custGeom>
              <a:avLst/>
              <a:gdLst/>
              <a:ahLst/>
              <a:cxnLst>
                <a:cxn ang="0">
                  <a:pos x="1637753" y="451907"/>
                </a:cxn>
                <a:cxn ang="0">
                  <a:pos x="1422259" y="0"/>
                </a:cxn>
                <a:cxn ang="0">
                  <a:pos x="0" y="0"/>
                </a:cxn>
                <a:cxn ang="0">
                  <a:pos x="254674" y="392446"/>
                </a:cxn>
                <a:cxn ang="0">
                  <a:pos x="254674" y="1019764"/>
                </a:cxn>
                <a:cxn ang="0">
                  <a:pos x="250756" y="1569784"/>
                </a:cxn>
                <a:cxn ang="0">
                  <a:pos x="0" y="1962230"/>
                </a:cxn>
                <a:cxn ang="0">
                  <a:pos x="1422259" y="1962230"/>
                </a:cxn>
                <a:cxn ang="0">
                  <a:pos x="1637753" y="1507349"/>
                </a:cxn>
                <a:cxn ang="0">
                  <a:pos x="1645589" y="978141"/>
                </a:cxn>
                <a:cxn ang="0">
                  <a:pos x="1637753" y="451907"/>
                </a:cxn>
              </a:cxnLst>
              <a:rect l="0" t="0" r="0" b="0"/>
              <a:pathLst>
                <a:path w="422" h="660">
                  <a:moveTo>
                    <a:pt x="418" y="152"/>
                  </a:moveTo>
                  <a:cubicBezTo>
                    <a:pt x="415" y="67"/>
                    <a:pt x="422" y="0"/>
                    <a:pt x="363" y="0"/>
                  </a:cubicBezTo>
                  <a:cubicBezTo>
                    <a:pt x="0" y="0"/>
                    <a:pt x="0" y="0"/>
                    <a:pt x="0" y="0"/>
                  </a:cubicBezTo>
                  <a:cubicBezTo>
                    <a:pt x="71" y="0"/>
                    <a:pt x="64" y="83"/>
                    <a:pt x="65" y="132"/>
                  </a:cubicBezTo>
                  <a:cubicBezTo>
                    <a:pt x="65" y="135"/>
                    <a:pt x="65" y="251"/>
                    <a:pt x="65" y="343"/>
                  </a:cubicBezTo>
                  <a:cubicBezTo>
                    <a:pt x="65" y="426"/>
                    <a:pt x="65" y="525"/>
                    <a:pt x="64" y="528"/>
                  </a:cubicBezTo>
                  <a:cubicBezTo>
                    <a:pt x="64" y="577"/>
                    <a:pt x="71" y="660"/>
                    <a:pt x="0" y="660"/>
                  </a:cubicBezTo>
                  <a:cubicBezTo>
                    <a:pt x="363" y="660"/>
                    <a:pt x="363" y="660"/>
                    <a:pt x="363" y="660"/>
                  </a:cubicBezTo>
                  <a:cubicBezTo>
                    <a:pt x="422" y="660"/>
                    <a:pt x="415" y="592"/>
                    <a:pt x="418" y="507"/>
                  </a:cubicBezTo>
                  <a:cubicBezTo>
                    <a:pt x="420" y="460"/>
                    <a:pt x="420" y="393"/>
                    <a:pt x="420" y="329"/>
                  </a:cubicBezTo>
                  <a:cubicBezTo>
                    <a:pt x="420" y="266"/>
                    <a:pt x="420" y="199"/>
                    <a:pt x="418" y="152"/>
                  </a:cubicBezTo>
                  <a:close/>
                </a:path>
              </a:pathLst>
            </a:custGeom>
            <a:solidFill>
              <a:schemeClr val="accent2"/>
            </a:solidFill>
            <a:ln w="9525">
              <a:noFill/>
            </a:ln>
          </p:spPr>
          <p:txBody>
            <a:bodyPr/>
            <a:lstStyle/>
            <a:p>
              <a:endParaRPr lang="zh-CN" altLang="en-US"/>
            </a:p>
          </p:txBody>
        </p:sp>
        <p:sp>
          <p:nvSpPr>
            <p:cNvPr id="48157" name="TextBox 16"/>
            <p:cNvSpPr txBox="1"/>
            <p:nvPr/>
          </p:nvSpPr>
          <p:spPr>
            <a:xfrm>
              <a:off x="834909" y="2842089"/>
              <a:ext cx="992247" cy="580539"/>
            </a:xfrm>
            <a:prstGeom prst="rect">
              <a:avLst/>
            </a:prstGeom>
            <a:noFill/>
            <a:ln w="9525">
              <a:noFill/>
            </a:ln>
          </p:spPr>
          <p:txBody>
            <a:bodyPr wrap="none" anchor="t" anchorCtr="0">
              <a:spAutoFit/>
            </a:bodyPr>
            <a:lstStyle/>
            <a:p>
              <a:pPr algn="ctr" eaLnBrk="0" hangingPunct="0"/>
              <a:r>
                <a:rPr lang="zh-CN" altLang="en-US" b="1" dirty="0">
                  <a:solidFill>
                    <a:schemeClr val="bg2"/>
                  </a:solidFill>
                  <a:latin typeface="微软雅黑" panose="020B0503020204020204" pitchFamily="34" charset="-122"/>
                  <a:ea typeface="微软雅黑" panose="020B0503020204020204" pitchFamily="34" charset="-122"/>
                </a:rPr>
                <a:t>监管机构</a:t>
              </a:r>
              <a:endParaRPr lang="id-ID" altLang="zh-CN" b="1" dirty="0">
                <a:solidFill>
                  <a:schemeClr val="bg2"/>
                </a:solidFill>
                <a:latin typeface="微软雅黑" panose="020B0503020204020204" pitchFamily="34" charset="-122"/>
                <a:ea typeface="微软雅黑" panose="020B0503020204020204" pitchFamily="34" charset="-122"/>
              </a:endParaRPr>
            </a:p>
          </p:txBody>
        </p:sp>
        <p:sp>
          <p:nvSpPr>
            <p:cNvPr id="48158" name="矩形 117"/>
            <p:cNvSpPr/>
            <p:nvPr/>
          </p:nvSpPr>
          <p:spPr>
            <a:xfrm>
              <a:off x="4323972" y="2859518"/>
              <a:ext cx="785528" cy="580539"/>
            </a:xfrm>
            <a:prstGeom prst="rect">
              <a:avLst/>
            </a:prstGeom>
            <a:noFill/>
            <a:ln w="9525">
              <a:noFill/>
            </a:ln>
          </p:spPr>
          <p:txBody>
            <a:bodyPr wrap="none" anchor="t" anchorCtr="0">
              <a:spAutoFit/>
            </a:bodyPr>
            <a:lstStyle/>
            <a:p>
              <a:pPr algn="ctr" eaLnBrk="0" hangingPunct="0"/>
              <a:r>
                <a:rPr lang="zh-CN" altLang="en-US" b="1" dirty="0">
                  <a:solidFill>
                    <a:schemeClr val="bg1"/>
                  </a:solidFill>
                  <a:latin typeface="微软雅黑" panose="020B0503020204020204" pitchFamily="34" charset="-122"/>
                  <a:ea typeface="微软雅黑" panose="020B0503020204020204" pitchFamily="34" charset="-122"/>
                </a:rPr>
                <a:t>投资者</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48159" name="矩形 118"/>
            <p:cNvSpPr/>
            <p:nvPr/>
          </p:nvSpPr>
          <p:spPr>
            <a:xfrm>
              <a:off x="2431867" y="2652907"/>
              <a:ext cx="1187369" cy="1014103"/>
            </a:xfrm>
            <a:prstGeom prst="rect">
              <a:avLst/>
            </a:prstGeom>
            <a:noFill/>
            <a:ln w="9525">
              <a:noFill/>
            </a:ln>
          </p:spPr>
          <p:txBody>
            <a:bodyPr wrap="none" anchor="t" anchorCtr="0">
              <a:spAutoFit/>
            </a:bodyPr>
            <a:lstStyle/>
            <a:p>
              <a:pPr algn="ctr" eaLnBrk="0" hangingPunct="0"/>
              <a:r>
                <a:rPr lang="zh-CN" altLang="en-US" b="1" dirty="0">
                  <a:solidFill>
                    <a:schemeClr val="bg1"/>
                  </a:solidFill>
                  <a:latin typeface="微软雅黑" panose="020B0503020204020204" pitchFamily="34" charset="-122"/>
                  <a:ea typeface="微软雅黑" panose="020B0503020204020204" pitchFamily="34" charset="-122"/>
                </a:rPr>
                <a:t>上市公司</a:t>
              </a:r>
              <a:endParaRPr lang="zh-CN" altLang="en-US" b="1" dirty="0">
                <a:solidFill>
                  <a:schemeClr val="bg1"/>
                </a:solidFill>
                <a:latin typeface="微软雅黑" panose="020B0503020204020204" pitchFamily="34" charset="-122"/>
                <a:ea typeface="微软雅黑" panose="020B0503020204020204" pitchFamily="34" charset="-122"/>
              </a:endParaRPr>
            </a:p>
            <a:p>
              <a:pPr algn="ctr" eaLnBrk="0" hangingPunct="0"/>
              <a:r>
                <a:rPr lang="zh-CN" altLang="en-US" b="1" dirty="0">
                  <a:solidFill>
                    <a:schemeClr val="bg1"/>
                  </a:solidFill>
                  <a:latin typeface="微软雅黑" panose="020B0503020204020204" pitchFamily="34" charset="-122"/>
                  <a:ea typeface="微软雅黑" panose="020B0503020204020204" pitchFamily="34" charset="-122"/>
                </a:rPr>
                <a:t>拟上市公司</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8160" name="矩形 119"/>
            <p:cNvSpPr/>
            <p:nvPr/>
          </p:nvSpPr>
          <p:spPr>
            <a:xfrm>
              <a:off x="5852717" y="2852359"/>
              <a:ext cx="992247" cy="580539"/>
            </a:xfrm>
            <a:prstGeom prst="rect">
              <a:avLst/>
            </a:prstGeom>
            <a:noFill/>
            <a:ln w="9525">
              <a:noFill/>
            </a:ln>
          </p:spPr>
          <p:txBody>
            <a:bodyPr wrap="none" anchor="t" anchorCtr="0">
              <a:spAutoFit/>
            </a:bodyPr>
            <a:lstStyle/>
            <a:p>
              <a:pPr algn="ctr" eaLnBrk="0" hangingPunct="0"/>
              <a:r>
                <a:rPr lang="zh-CN" altLang="en-US" b="1" dirty="0">
                  <a:solidFill>
                    <a:schemeClr val="bg1"/>
                  </a:solidFill>
                  <a:latin typeface="微软雅黑" panose="020B0503020204020204" pitchFamily="34" charset="-122"/>
                  <a:ea typeface="微软雅黑" panose="020B0503020204020204" pitchFamily="34" charset="-122"/>
                </a:rPr>
                <a:t>金融机构</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48161" name="组合 121"/>
          <p:cNvGrpSpPr/>
          <p:nvPr/>
        </p:nvGrpSpPr>
        <p:grpSpPr>
          <a:xfrm>
            <a:off x="10607675" y="1184275"/>
            <a:ext cx="779463" cy="146050"/>
            <a:chOff x="10294767" y="1226432"/>
            <a:chExt cx="779145" cy="146509"/>
          </a:xfrm>
        </p:grpSpPr>
        <p:grpSp>
          <p:nvGrpSpPr>
            <p:cNvPr id="123" name="Group 43"/>
            <p:cNvGrpSpPr/>
            <p:nvPr/>
          </p:nvGrpSpPr>
          <p:grpSpPr>
            <a:xfrm>
              <a:off x="10294767" y="1226432"/>
              <a:ext cx="456540" cy="146509"/>
              <a:chOff x="2366301" y="4004918"/>
              <a:chExt cx="687871" cy="220746"/>
            </a:xfrm>
            <a:solidFill>
              <a:schemeClr val="bg2"/>
            </a:solidFill>
          </p:grpSpPr>
          <p:sp>
            <p:nvSpPr>
              <p:cNvPr id="126" name="Freeform 5"/>
              <p:cNvSpPr/>
              <p:nvPr/>
            </p:nvSpPr>
            <p:spPr bwMode="auto">
              <a:xfrm>
                <a:off x="2823098" y="4004918"/>
                <a:ext cx="231074" cy="220746"/>
              </a:xfrm>
              <a:custGeom>
                <a:avLst/>
                <a:gdLst>
                  <a:gd name="T0" fmla="*/ 89 w 179"/>
                  <a:gd name="T1" fmla="*/ 138 h 171"/>
                  <a:gd name="T2" fmla="*/ 34 w 179"/>
                  <a:gd name="T3" fmla="*/ 171 h 171"/>
                  <a:gd name="T4" fmla="*/ 48 w 179"/>
                  <a:gd name="T5" fmla="*/ 108 h 171"/>
                  <a:gd name="T6" fmla="*/ 0 w 179"/>
                  <a:gd name="T7" fmla="*/ 65 h 171"/>
                  <a:gd name="T8" fmla="*/ 64 w 179"/>
                  <a:gd name="T9" fmla="*/ 59 h 171"/>
                  <a:gd name="T10" fmla="*/ 89 w 179"/>
                  <a:gd name="T11" fmla="*/ 0 h 171"/>
                  <a:gd name="T12" fmla="*/ 115 w 179"/>
                  <a:gd name="T13" fmla="*/ 59 h 171"/>
                  <a:gd name="T14" fmla="*/ 179 w 179"/>
                  <a:gd name="T15" fmla="*/ 65 h 171"/>
                  <a:gd name="T16" fmla="*/ 131 w 179"/>
                  <a:gd name="T17" fmla="*/ 108 h 171"/>
                  <a:gd name="T18" fmla="*/ 145 w 179"/>
                  <a:gd name="T19" fmla="*/ 171 h 171"/>
                  <a:gd name="T20" fmla="*/ 89 w 179"/>
                  <a:gd name="T21" fmla="*/ 13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71">
                    <a:moveTo>
                      <a:pt x="89" y="138"/>
                    </a:moveTo>
                    <a:lnTo>
                      <a:pt x="34" y="171"/>
                    </a:lnTo>
                    <a:lnTo>
                      <a:pt x="48" y="108"/>
                    </a:lnTo>
                    <a:lnTo>
                      <a:pt x="0" y="65"/>
                    </a:lnTo>
                    <a:lnTo>
                      <a:pt x="64" y="59"/>
                    </a:lnTo>
                    <a:lnTo>
                      <a:pt x="89" y="0"/>
                    </a:lnTo>
                    <a:lnTo>
                      <a:pt x="115" y="59"/>
                    </a:lnTo>
                    <a:lnTo>
                      <a:pt x="179" y="65"/>
                    </a:lnTo>
                    <a:lnTo>
                      <a:pt x="131" y="108"/>
                    </a:lnTo>
                    <a:lnTo>
                      <a:pt x="145" y="171"/>
                    </a:lnTo>
                    <a:lnTo>
                      <a:pt x="89" y="138"/>
                    </a:lnTo>
                    <a:close/>
                  </a:path>
                </a:pathLst>
              </a:custGeom>
              <a:grpFill/>
              <a:ln>
                <a:noFill/>
              </a:ln>
            </p:spPr>
            <p:txBody>
              <a:bodyPr vert="horz" wrap="square" lIns="91440" tIns="45720" rIns="91440" bIns="45720" numCol="1" anchor="t" anchorCtr="0" compatLnSpc="1"/>
              <a:lstStyle/>
              <a:p>
                <a:pPr fontAlgn="base"/>
                <a:endParaRPr lang="id-ID" sz="2000" strike="noStrike" noProof="1">
                  <a:latin typeface="微软雅黑" panose="020B0503020204020204" pitchFamily="34" charset="-122"/>
                  <a:ea typeface="微软雅黑" panose="020B0503020204020204" pitchFamily="34" charset="-122"/>
                </a:endParaRPr>
              </a:p>
            </p:txBody>
          </p:sp>
          <p:sp>
            <p:nvSpPr>
              <p:cNvPr id="127" name="Freeform 5"/>
              <p:cNvSpPr/>
              <p:nvPr/>
            </p:nvSpPr>
            <p:spPr bwMode="auto">
              <a:xfrm>
                <a:off x="2366301" y="4004918"/>
                <a:ext cx="231074" cy="220746"/>
              </a:xfrm>
              <a:custGeom>
                <a:avLst/>
                <a:gdLst>
                  <a:gd name="T0" fmla="*/ 89 w 179"/>
                  <a:gd name="T1" fmla="*/ 138 h 171"/>
                  <a:gd name="T2" fmla="*/ 34 w 179"/>
                  <a:gd name="T3" fmla="*/ 171 h 171"/>
                  <a:gd name="T4" fmla="*/ 48 w 179"/>
                  <a:gd name="T5" fmla="*/ 108 h 171"/>
                  <a:gd name="T6" fmla="*/ 0 w 179"/>
                  <a:gd name="T7" fmla="*/ 65 h 171"/>
                  <a:gd name="T8" fmla="*/ 64 w 179"/>
                  <a:gd name="T9" fmla="*/ 59 h 171"/>
                  <a:gd name="T10" fmla="*/ 89 w 179"/>
                  <a:gd name="T11" fmla="*/ 0 h 171"/>
                  <a:gd name="T12" fmla="*/ 115 w 179"/>
                  <a:gd name="T13" fmla="*/ 59 h 171"/>
                  <a:gd name="T14" fmla="*/ 179 w 179"/>
                  <a:gd name="T15" fmla="*/ 65 h 171"/>
                  <a:gd name="T16" fmla="*/ 131 w 179"/>
                  <a:gd name="T17" fmla="*/ 108 h 171"/>
                  <a:gd name="T18" fmla="*/ 145 w 179"/>
                  <a:gd name="T19" fmla="*/ 171 h 171"/>
                  <a:gd name="T20" fmla="*/ 89 w 179"/>
                  <a:gd name="T21" fmla="*/ 13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71">
                    <a:moveTo>
                      <a:pt x="89" y="138"/>
                    </a:moveTo>
                    <a:lnTo>
                      <a:pt x="34" y="171"/>
                    </a:lnTo>
                    <a:lnTo>
                      <a:pt x="48" y="108"/>
                    </a:lnTo>
                    <a:lnTo>
                      <a:pt x="0" y="65"/>
                    </a:lnTo>
                    <a:lnTo>
                      <a:pt x="64" y="59"/>
                    </a:lnTo>
                    <a:lnTo>
                      <a:pt x="89" y="0"/>
                    </a:lnTo>
                    <a:lnTo>
                      <a:pt x="115" y="59"/>
                    </a:lnTo>
                    <a:lnTo>
                      <a:pt x="179" y="65"/>
                    </a:lnTo>
                    <a:lnTo>
                      <a:pt x="131" y="108"/>
                    </a:lnTo>
                    <a:lnTo>
                      <a:pt x="145" y="171"/>
                    </a:lnTo>
                    <a:lnTo>
                      <a:pt x="89" y="138"/>
                    </a:lnTo>
                    <a:close/>
                  </a:path>
                </a:pathLst>
              </a:custGeom>
              <a:grpFill/>
              <a:ln>
                <a:noFill/>
              </a:ln>
            </p:spPr>
            <p:txBody>
              <a:bodyPr vert="horz" wrap="square" lIns="91440" tIns="45720" rIns="91440" bIns="45720" numCol="1" anchor="t" anchorCtr="0" compatLnSpc="1"/>
              <a:lstStyle/>
              <a:p>
                <a:pPr fontAlgn="base"/>
                <a:endParaRPr lang="id-ID" sz="2000" strike="noStrike" noProof="1">
                  <a:latin typeface="微软雅黑" panose="020B0503020204020204" pitchFamily="34" charset="-122"/>
                  <a:ea typeface="微软雅黑" panose="020B0503020204020204" pitchFamily="34" charset="-122"/>
                </a:endParaRPr>
              </a:p>
            </p:txBody>
          </p:sp>
          <p:sp>
            <p:nvSpPr>
              <p:cNvPr id="128" name="Freeform 5"/>
              <p:cNvSpPr/>
              <p:nvPr/>
            </p:nvSpPr>
            <p:spPr bwMode="auto">
              <a:xfrm>
                <a:off x="2598488" y="4004918"/>
                <a:ext cx="231074" cy="220746"/>
              </a:xfrm>
              <a:custGeom>
                <a:avLst/>
                <a:gdLst>
                  <a:gd name="T0" fmla="*/ 89 w 179"/>
                  <a:gd name="T1" fmla="*/ 138 h 171"/>
                  <a:gd name="T2" fmla="*/ 34 w 179"/>
                  <a:gd name="T3" fmla="*/ 171 h 171"/>
                  <a:gd name="T4" fmla="*/ 48 w 179"/>
                  <a:gd name="T5" fmla="*/ 108 h 171"/>
                  <a:gd name="T6" fmla="*/ 0 w 179"/>
                  <a:gd name="T7" fmla="*/ 65 h 171"/>
                  <a:gd name="T8" fmla="*/ 64 w 179"/>
                  <a:gd name="T9" fmla="*/ 59 h 171"/>
                  <a:gd name="T10" fmla="*/ 89 w 179"/>
                  <a:gd name="T11" fmla="*/ 0 h 171"/>
                  <a:gd name="T12" fmla="*/ 115 w 179"/>
                  <a:gd name="T13" fmla="*/ 59 h 171"/>
                  <a:gd name="T14" fmla="*/ 179 w 179"/>
                  <a:gd name="T15" fmla="*/ 65 h 171"/>
                  <a:gd name="T16" fmla="*/ 131 w 179"/>
                  <a:gd name="T17" fmla="*/ 108 h 171"/>
                  <a:gd name="T18" fmla="*/ 145 w 179"/>
                  <a:gd name="T19" fmla="*/ 171 h 171"/>
                  <a:gd name="T20" fmla="*/ 89 w 179"/>
                  <a:gd name="T21" fmla="*/ 13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71">
                    <a:moveTo>
                      <a:pt x="89" y="138"/>
                    </a:moveTo>
                    <a:lnTo>
                      <a:pt x="34" y="171"/>
                    </a:lnTo>
                    <a:lnTo>
                      <a:pt x="48" y="108"/>
                    </a:lnTo>
                    <a:lnTo>
                      <a:pt x="0" y="65"/>
                    </a:lnTo>
                    <a:lnTo>
                      <a:pt x="64" y="59"/>
                    </a:lnTo>
                    <a:lnTo>
                      <a:pt x="89" y="0"/>
                    </a:lnTo>
                    <a:lnTo>
                      <a:pt x="115" y="59"/>
                    </a:lnTo>
                    <a:lnTo>
                      <a:pt x="179" y="65"/>
                    </a:lnTo>
                    <a:lnTo>
                      <a:pt x="131" y="108"/>
                    </a:lnTo>
                    <a:lnTo>
                      <a:pt x="145" y="171"/>
                    </a:lnTo>
                    <a:lnTo>
                      <a:pt x="89" y="138"/>
                    </a:lnTo>
                    <a:close/>
                  </a:path>
                </a:pathLst>
              </a:custGeom>
              <a:grpFill/>
              <a:ln>
                <a:noFill/>
              </a:ln>
            </p:spPr>
            <p:txBody>
              <a:bodyPr vert="horz" wrap="square" lIns="91440" tIns="45720" rIns="91440" bIns="45720" numCol="1" anchor="t" anchorCtr="0" compatLnSpc="1"/>
              <a:lstStyle/>
              <a:p>
                <a:pPr fontAlgn="base"/>
                <a:endParaRPr lang="id-ID" sz="2000" strike="noStrike" noProof="1">
                  <a:latin typeface="微软雅黑" panose="020B0503020204020204" pitchFamily="34" charset="-122"/>
                  <a:ea typeface="微软雅黑" panose="020B0503020204020204" pitchFamily="34" charset="-122"/>
                </a:endParaRPr>
              </a:p>
            </p:txBody>
          </p:sp>
        </p:grpSp>
        <p:sp>
          <p:nvSpPr>
            <p:cNvPr id="48163" name="Freeform 5"/>
            <p:cNvSpPr/>
            <p:nvPr/>
          </p:nvSpPr>
          <p:spPr>
            <a:xfrm>
              <a:off x="10920548" y="1226432"/>
              <a:ext cx="153364" cy="146509"/>
            </a:xfrm>
            <a:custGeom>
              <a:avLst/>
              <a:gdLst/>
              <a:ahLst/>
              <a:cxnLst>
                <a:cxn ang="0">
                  <a:pos x="76253" y="118235"/>
                </a:cxn>
                <a:cxn ang="0">
                  <a:pos x="29130" y="146509"/>
                </a:cxn>
                <a:cxn ang="0">
                  <a:pos x="41125" y="92532"/>
                </a:cxn>
                <a:cxn ang="0">
                  <a:pos x="0" y="55690"/>
                </a:cxn>
                <a:cxn ang="0">
                  <a:pos x="54834" y="50549"/>
                </a:cxn>
                <a:cxn ang="0">
                  <a:pos x="76253" y="0"/>
                </a:cxn>
                <a:cxn ang="0">
                  <a:pos x="98529" y="50549"/>
                </a:cxn>
                <a:cxn ang="0">
                  <a:pos x="153364" y="55690"/>
                </a:cxn>
                <a:cxn ang="0">
                  <a:pos x="112238" y="92532"/>
                </a:cxn>
                <a:cxn ang="0">
                  <a:pos x="124233" y="146509"/>
                </a:cxn>
                <a:cxn ang="0">
                  <a:pos x="76253" y="118235"/>
                </a:cxn>
              </a:cxnLst>
              <a:rect l="0" t="0" r="0" b="0"/>
              <a:pathLst>
                <a:path w="179" h="171">
                  <a:moveTo>
                    <a:pt x="89" y="138"/>
                  </a:moveTo>
                  <a:lnTo>
                    <a:pt x="34" y="171"/>
                  </a:lnTo>
                  <a:lnTo>
                    <a:pt x="48" y="108"/>
                  </a:lnTo>
                  <a:lnTo>
                    <a:pt x="0" y="65"/>
                  </a:lnTo>
                  <a:lnTo>
                    <a:pt x="64" y="59"/>
                  </a:lnTo>
                  <a:lnTo>
                    <a:pt x="89" y="0"/>
                  </a:lnTo>
                  <a:lnTo>
                    <a:pt x="115" y="59"/>
                  </a:lnTo>
                  <a:lnTo>
                    <a:pt x="179" y="65"/>
                  </a:lnTo>
                  <a:lnTo>
                    <a:pt x="131" y="108"/>
                  </a:lnTo>
                  <a:lnTo>
                    <a:pt x="145" y="171"/>
                  </a:lnTo>
                  <a:lnTo>
                    <a:pt x="89" y="138"/>
                  </a:lnTo>
                  <a:close/>
                </a:path>
              </a:pathLst>
            </a:custGeom>
            <a:solidFill>
              <a:schemeClr val="bg2"/>
            </a:solidFill>
            <a:ln w="9525">
              <a:noFill/>
            </a:ln>
          </p:spPr>
          <p:txBody>
            <a:bodyPr/>
            <a:lstStyle/>
            <a:p>
              <a:endParaRPr lang="zh-CN" altLang="en-US"/>
            </a:p>
          </p:txBody>
        </p:sp>
        <p:sp>
          <p:nvSpPr>
            <p:cNvPr id="48164" name="Freeform 5"/>
            <p:cNvSpPr/>
            <p:nvPr/>
          </p:nvSpPr>
          <p:spPr>
            <a:xfrm>
              <a:off x="10771475" y="1226432"/>
              <a:ext cx="153364" cy="146509"/>
            </a:xfrm>
            <a:custGeom>
              <a:avLst/>
              <a:gdLst/>
              <a:ahLst/>
              <a:cxnLst>
                <a:cxn ang="0">
                  <a:pos x="76253" y="118235"/>
                </a:cxn>
                <a:cxn ang="0">
                  <a:pos x="29130" y="146509"/>
                </a:cxn>
                <a:cxn ang="0">
                  <a:pos x="41125" y="92532"/>
                </a:cxn>
                <a:cxn ang="0">
                  <a:pos x="0" y="55690"/>
                </a:cxn>
                <a:cxn ang="0">
                  <a:pos x="54834" y="50549"/>
                </a:cxn>
                <a:cxn ang="0">
                  <a:pos x="76253" y="0"/>
                </a:cxn>
                <a:cxn ang="0">
                  <a:pos x="98529" y="50549"/>
                </a:cxn>
                <a:cxn ang="0">
                  <a:pos x="153364" y="55690"/>
                </a:cxn>
                <a:cxn ang="0">
                  <a:pos x="112238" y="92532"/>
                </a:cxn>
                <a:cxn ang="0">
                  <a:pos x="124233" y="146509"/>
                </a:cxn>
                <a:cxn ang="0">
                  <a:pos x="76253" y="118235"/>
                </a:cxn>
              </a:cxnLst>
              <a:rect l="0" t="0" r="0" b="0"/>
              <a:pathLst>
                <a:path w="179" h="171">
                  <a:moveTo>
                    <a:pt x="89" y="138"/>
                  </a:moveTo>
                  <a:lnTo>
                    <a:pt x="34" y="171"/>
                  </a:lnTo>
                  <a:lnTo>
                    <a:pt x="48" y="108"/>
                  </a:lnTo>
                  <a:lnTo>
                    <a:pt x="0" y="65"/>
                  </a:lnTo>
                  <a:lnTo>
                    <a:pt x="64" y="59"/>
                  </a:lnTo>
                  <a:lnTo>
                    <a:pt x="89" y="0"/>
                  </a:lnTo>
                  <a:lnTo>
                    <a:pt x="115" y="59"/>
                  </a:lnTo>
                  <a:lnTo>
                    <a:pt x="179" y="65"/>
                  </a:lnTo>
                  <a:lnTo>
                    <a:pt x="131" y="108"/>
                  </a:lnTo>
                  <a:lnTo>
                    <a:pt x="145" y="171"/>
                  </a:lnTo>
                  <a:lnTo>
                    <a:pt x="89" y="138"/>
                  </a:lnTo>
                  <a:close/>
                </a:path>
              </a:pathLst>
            </a:custGeom>
            <a:solidFill>
              <a:schemeClr val="bg2"/>
            </a:solidFill>
            <a:ln w="9525">
              <a:noFill/>
            </a:ln>
          </p:spPr>
          <p:txBody>
            <a:bodyPr/>
            <a:lstStyle/>
            <a:p>
              <a:endParaRPr lang="zh-CN" altLang="en-US"/>
            </a:p>
          </p:txBody>
        </p:sp>
      </p:grpSp>
      <p:sp>
        <p:nvSpPr>
          <p:cNvPr id="48165" name="矩形 128"/>
          <p:cNvSpPr/>
          <p:nvPr/>
        </p:nvSpPr>
        <p:spPr>
          <a:xfrm>
            <a:off x="4122738" y="1198563"/>
            <a:ext cx="2773362" cy="736600"/>
          </a:xfrm>
          <a:prstGeom prst="rect">
            <a:avLst/>
          </a:prstGeom>
          <a:noFill/>
          <a:ln w="9525">
            <a:noFill/>
          </a:ln>
        </p:spPr>
        <p:txBody>
          <a:bodyPr wrap="square" anchor="t" anchorCtr="0">
            <a:spAutoFit/>
          </a:bodyPr>
          <a:lstStyle/>
          <a:p>
            <a:pPr eaLnBrk="0" hangingPunct="0"/>
            <a:r>
              <a:rPr lang="zh-CN" altLang="en-US" sz="1400" dirty="0">
                <a:latin typeface="微软雅黑" panose="020B0503020204020204" pitchFamily="34" charset="-122"/>
                <a:ea typeface="微软雅黑" panose="020B0503020204020204" pitchFamily="34" charset="-122"/>
              </a:rPr>
              <a:t>- 易董</a:t>
            </a:r>
            <a:r>
              <a:rPr lang="en-US" altLang="zh-CN" sz="1400" dirty="0">
                <a:latin typeface="微软雅黑" panose="020B0503020204020204" pitchFamily="34" charset="-122"/>
                <a:ea typeface="微软雅黑" panose="020B0503020204020204" pitchFamily="34" charset="-122"/>
              </a:rPr>
              <a:t>APP</a:t>
            </a:r>
            <a:endParaRPr lang="en-US" altLang="zh-CN" sz="1400" dirty="0">
              <a:latin typeface="微软雅黑" panose="020B0503020204020204" pitchFamily="34" charset="-122"/>
              <a:ea typeface="微软雅黑" panose="020B0503020204020204" pitchFamily="34" charset="-122"/>
            </a:endParaRPr>
          </a:p>
          <a:p>
            <a:pPr eaLnBrk="0" hangingPunct="0"/>
            <a:r>
              <a:rPr lang="zh-CN" altLang="en-US" sz="1400" dirty="0">
                <a:latin typeface="微软雅黑" panose="020B0503020204020204" pitchFamily="34" charset="-122"/>
                <a:ea typeface="微软雅黑" panose="020B0503020204020204" pitchFamily="34" charset="-122"/>
              </a:rPr>
              <a:t>- 易董</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企业名片小程序</a:t>
            </a:r>
            <a:endParaRPr lang="zh-CN" altLang="en-US" sz="1400" dirty="0">
              <a:latin typeface="微软雅黑" panose="020B0503020204020204" pitchFamily="34" charset="-122"/>
              <a:ea typeface="微软雅黑" panose="020B0503020204020204" pitchFamily="34" charset="-122"/>
            </a:endParaRPr>
          </a:p>
          <a:p>
            <a:pPr eaLnBrk="0" hangingPunct="0"/>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可视化报告</a:t>
            </a:r>
            <a:endParaRPr lang="zh-CN" altLang="en-US" sz="1400" dirty="0">
              <a:latin typeface="微软雅黑" panose="020B0503020204020204" pitchFamily="34" charset="-122"/>
              <a:ea typeface="微软雅黑" panose="020B0503020204020204" pitchFamily="34" charset="-122"/>
            </a:endParaRPr>
          </a:p>
        </p:txBody>
      </p:sp>
      <p:sp>
        <p:nvSpPr>
          <p:cNvPr id="130" name="矩形 129"/>
          <p:cNvSpPr/>
          <p:nvPr/>
        </p:nvSpPr>
        <p:spPr>
          <a:xfrm>
            <a:off x="2682875" y="3671888"/>
            <a:ext cx="3182938" cy="2891790"/>
          </a:xfrm>
          <a:prstGeom prst="rect">
            <a:avLst/>
          </a:prstGeom>
        </p:spPr>
        <p:txBody>
          <a:bodyPr wrap="square">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kern="1200" cap="none" spc="0" normalizeH="0" baseline="0" noProof="1">
                <a:solidFill>
                  <a:srgbClr val="558ED5"/>
                </a:solidFill>
                <a:latin typeface="微软雅黑" panose="020B0503020204020204" pitchFamily="34" charset="-122"/>
                <a:ea typeface="微软雅黑" panose="020B0503020204020204" pitchFamily="34" charset="-122"/>
                <a:cs typeface="+mn-cs"/>
              </a:rPr>
              <a:t>线上</a:t>
            </a:r>
            <a:endParaRPr kumimoji="0" lang="en-US" altLang="zh-CN" sz="1400" b="0" i="0" u="none" strike="noStrike" kern="1200" cap="none" spc="0" normalizeH="0" baseline="0" noProof="1">
              <a:solidFill>
                <a:srgbClr val="558ED5"/>
              </a:solidFill>
              <a:latin typeface="微软雅黑" panose="020B0503020204020204" pitchFamily="34" charset="-122"/>
              <a:ea typeface="微软雅黑" panose="020B0503020204020204" pitchFamily="34" charset="-122"/>
              <a:cs typeface="+mn-cs"/>
            </a:endParaRPr>
          </a:p>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 易董</a:t>
            </a:r>
            <a:endParaRPr kumimoji="0" lang="en-US" altLang="zh-CN"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 易董</a:t>
            </a:r>
            <a:r>
              <a:rPr kumimoji="0" lang="en-US" altLang="zh-CN"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APP</a:t>
            </a:r>
            <a:endParaRPr kumimoji="0" lang="en-US" altLang="zh-CN"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 易董</a:t>
            </a:r>
            <a:r>
              <a:rPr kumimoji="0" lang="en-US" altLang="zh-CN"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-IPO</a:t>
            </a: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版</a:t>
            </a:r>
            <a:endParaRPr kumimoji="0" lang="en-US" altLang="zh-CN"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 易董</a:t>
            </a:r>
            <a:r>
              <a:rPr kumimoji="0" lang="en-US" altLang="zh-CN"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合规终端</a:t>
            </a:r>
            <a:endParaRPr kumimoji="0" lang="en-US" altLang="zh-CN"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 易董</a:t>
            </a:r>
            <a:r>
              <a:rPr kumimoji="0" lang="en-US" altLang="zh-CN"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股东分析工具</a:t>
            </a:r>
            <a:endParaRPr kumimoji="0" lang="en-US" altLang="zh-CN"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 易董</a:t>
            </a:r>
            <a:r>
              <a:rPr kumimoji="0" lang="en-US" altLang="zh-CN"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股东大会现场服务工具</a:t>
            </a:r>
            <a:endParaRPr kumimoji="0" lang="en-US" altLang="zh-CN"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 易董</a:t>
            </a:r>
            <a:r>
              <a:rPr kumimoji="0" lang="en-US" altLang="zh-CN"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电子签名</a:t>
            </a:r>
            <a:endParaRPr kumimoji="0" lang="en-US" altLang="zh-CN"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 易董</a:t>
            </a:r>
            <a:r>
              <a:rPr kumimoji="0" lang="en-US" altLang="zh-CN"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股权激励</a:t>
            </a:r>
            <a:endParaRPr kumimoji="0" lang="en-US" altLang="zh-CN"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0" marR="0" indent="0" algn="l" defTabSz="914400" rtl="0" eaLnBrk="0" fontAlgn="base" latinLnBrk="0" hangingPunct="0">
              <a:lnSpc>
                <a:spcPct val="100000"/>
              </a:lnSpc>
              <a:spcBef>
                <a:spcPct val="0"/>
              </a:spcBef>
              <a:spcAft>
                <a:spcPct val="0"/>
              </a:spcAft>
              <a:buClrTx/>
              <a:buSzTx/>
              <a:buFontTx/>
              <a:buNone/>
            </a:pPr>
            <a:endParaRPr kumimoji="0" lang="en-US" altLang="zh-CN" sz="1400" b="0" i="0" u="none" strike="noStrike" kern="1200" cap="none" spc="0" normalizeH="0" baseline="0" noProof="1">
              <a:solidFill>
                <a:schemeClr val="accent6">
                  <a:lumMod val="75000"/>
                </a:schemeClr>
              </a:solidFill>
              <a:latin typeface="微软雅黑" panose="020B0503020204020204" pitchFamily="34" charset="-122"/>
              <a:ea typeface="微软雅黑" panose="020B0503020204020204" pitchFamily="34" charset="-122"/>
              <a:cs typeface="+mn-cs"/>
            </a:endParaRPr>
          </a:p>
          <a:p>
            <a:pPr marL="0" marR="0" indent="0" algn="l" defTabSz="914400" rtl="0" eaLnBrk="0" fontAlgn="base" latinLnBrk="0" hangingPunct="0">
              <a:lnSpc>
                <a:spcPct val="100000"/>
              </a:lnSpc>
              <a:spcBef>
                <a:spcPct val="0"/>
              </a:spcBef>
              <a:spcAft>
                <a:spcPct val="0"/>
              </a:spcAft>
              <a:buClrTx/>
              <a:buSzTx/>
              <a:buFontTx/>
              <a:buNone/>
            </a:pPr>
            <a:r>
              <a:rPr kumimoji="0" lang="zh-CN" altLang="en-US" sz="1400" b="0" i="0" u="none" strike="noStrike" kern="1200" cap="none" spc="0" normalizeH="0" baseline="0" noProof="1">
                <a:solidFill>
                  <a:schemeClr val="accent6">
                    <a:lumMod val="75000"/>
                  </a:schemeClr>
                </a:solidFill>
                <a:latin typeface="微软雅黑" panose="020B0503020204020204" pitchFamily="34" charset="-122"/>
                <a:ea typeface="微软雅黑" panose="020B0503020204020204" pitchFamily="34" charset="-122"/>
                <a:cs typeface="+mn-cs"/>
              </a:rPr>
              <a:t>线下</a:t>
            </a:r>
            <a:endParaRPr kumimoji="0" lang="en-US" altLang="zh-CN" sz="1400" b="0" i="0" u="none" strike="noStrike" kern="1200" cap="none" spc="0" normalizeH="0" baseline="0" noProof="1">
              <a:solidFill>
                <a:schemeClr val="accent6">
                  <a:lumMod val="75000"/>
                </a:schemeClr>
              </a:solidFill>
              <a:latin typeface="微软雅黑" panose="020B0503020204020204" pitchFamily="34" charset="-122"/>
              <a:ea typeface="微软雅黑" panose="020B0503020204020204" pitchFamily="34" charset="-122"/>
              <a:cs typeface="+mn-cs"/>
            </a:endParaRPr>
          </a:p>
          <a:p>
            <a:pPr marL="285750" marR="0" indent="-285750" algn="l" defTabSz="914400" rtl="0" eaLnBrk="0" fontAlgn="base" latinLnBrk="0" hangingPunct="0">
              <a:lnSpc>
                <a:spcPct val="100000"/>
              </a:lnSpc>
              <a:spcBef>
                <a:spcPct val="0"/>
              </a:spcBef>
              <a:spcAft>
                <a:spcPct val="0"/>
              </a:spcAft>
              <a:buClrTx/>
              <a:buSzTx/>
              <a:buFontTx/>
              <a:buChar char="-"/>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价值在线咨询</a:t>
            </a:r>
            <a:endParaRPr kumimoji="0" lang="en-US" altLang="zh-CN"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a:p>
            <a:pPr marL="285750" marR="0" indent="-285750" algn="l" defTabSz="914400" rtl="0" eaLnBrk="0" fontAlgn="base" latinLnBrk="0" hangingPunct="0">
              <a:lnSpc>
                <a:spcPct val="100000"/>
              </a:lnSpc>
              <a:spcBef>
                <a:spcPct val="0"/>
              </a:spcBef>
              <a:spcAft>
                <a:spcPct val="0"/>
              </a:spcAft>
              <a:buClrTx/>
              <a:buSzTx/>
              <a:buFontTx/>
              <a:buChar char="-"/>
            </a:pPr>
            <a:r>
              <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rPr>
              <a:t>为上市公司提供咨询服务</a:t>
            </a:r>
            <a:endParaRPr kumimoji="0" lang="zh-CN" altLang="en-US" sz="1400"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cs"/>
            </a:endParaRPr>
          </a:p>
        </p:txBody>
      </p:sp>
      <p:sp>
        <p:nvSpPr>
          <p:cNvPr id="131" name="圆角矩形 130"/>
          <p:cNvSpPr/>
          <p:nvPr/>
        </p:nvSpPr>
        <p:spPr>
          <a:xfrm>
            <a:off x="2308225" y="3295650"/>
            <a:ext cx="1814513" cy="330200"/>
          </a:xfrm>
          <a:prstGeom prst="roundRect">
            <a:avLst/>
          </a:prstGeom>
          <a:solidFill>
            <a:srgbClr val="4F81B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rPr>
              <a:t>建设成绩及服务内容</a:t>
            </a:r>
            <a:endParaRPr kumimoji="0" lang="en-US" altLang="zh-CN" sz="1200" b="0"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endParaRPr>
          </a:p>
        </p:txBody>
      </p:sp>
      <p:sp>
        <p:nvSpPr>
          <p:cNvPr id="134" name="圆角矩形 133"/>
          <p:cNvSpPr/>
          <p:nvPr/>
        </p:nvSpPr>
        <p:spPr>
          <a:xfrm>
            <a:off x="422275" y="3295650"/>
            <a:ext cx="1814513" cy="330200"/>
          </a:xfrm>
          <a:prstGeom prst="roundRect">
            <a:avLst/>
          </a:prstGeom>
          <a:solidFill>
            <a:srgbClr val="C0504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rPr>
              <a:t>建设成绩及服务内容</a:t>
            </a:r>
            <a:endParaRPr kumimoji="0" lang="en-US" altLang="zh-CN" sz="1200" b="0"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endParaRPr>
          </a:p>
        </p:txBody>
      </p:sp>
      <p:sp>
        <p:nvSpPr>
          <p:cNvPr id="48169" name="矩形 134"/>
          <p:cNvSpPr/>
          <p:nvPr/>
        </p:nvSpPr>
        <p:spPr>
          <a:xfrm>
            <a:off x="422275" y="3687763"/>
            <a:ext cx="2139950" cy="1168400"/>
          </a:xfrm>
          <a:prstGeom prst="rect">
            <a:avLst/>
          </a:prstGeom>
          <a:noFill/>
          <a:ln w="9525">
            <a:noFill/>
          </a:ln>
        </p:spPr>
        <p:txBody>
          <a:bodyPr wrap="square" anchor="t" anchorCtr="0">
            <a:spAutoFit/>
          </a:bodyPr>
          <a:lstStyle/>
          <a:p>
            <a:pPr eaLnBrk="0" hangingPunct="0"/>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易董</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监管版</a:t>
            </a:r>
            <a:endParaRPr lang="en-US" altLang="zh-CN" sz="1400" dirty="0">
              <a:latin typeface="微软雅黑" panose="020B0503020204020204" pitchFamily="34" charset="-122"/>
              <a:ea typeface="微软雅黑" panose="020B0503020204020204" pitchFamily="34" charset="-122"/>
            </a:endParaRPr>
          </a:p>
          <a:p>
            <a:pPr eaLnBrk="0" hangingPunct="0"/>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服务于证监会</a:t>
            </a:r>
            <a:endParaRPr lang="en-US" altLang="zh-CN" sz="1400" dirty="0">
              <a:latin typeface="微软雅黑" panose="020B0503020204020204" pitchFamily="34" charset="-122"/>
              <a:ea typeface="微软雅黑" panose="020B0503020204020204" pitchFamily="34" charset="-122"/>
            </a:endParaRPr>
          </a:p>
          <a:p>
            <a:pPr eaLnBrk="0" hangingPunct="0"/>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服务于各地证监局</a:t>
            </a:r>
            <a:endParaRPr lang="en-US" altLang="zh-CN" sz="1400" dirty="0">
              <a:latin typeface="微软雅黑" panose="020B0503020204020204" pitchFamily="34" charset="-122"/>
              <a:ea typeface="微软雅黑" panose="020B0503020204020204" pitchFamily="34" charset="-122"/>
            </a:endParaRPr>
          </a:p>
          <a:p>
            <a:pPr eaLnBrk="0" hangingPunct="0"/>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服务于上市公司协会</a:t>
            </a:r>
            <a:endParaRPr lang="en-US" altLang="zh-CN" sz="1400" dirty="0">
              <a:latin typeface="微软雅黑" panose="020B0503020204020204" pitchFamily="34" charset="-122"/>
              <a:ea typeface="微软雅黑" panose="020B0503020204020204" pitchFamily="34" charset="-122"/>
            </a:endParaRPr>
          </a:p>
          <a:p>
            <a:pPr eaLnBrk="0" hangingPunct="0"/>
            <a:endParaRPr lang="zh-CN" altLang="en-US" sz="1400" dirty="0">
              <a:latin typeface="微软雅黑" panose="020B0503020204020204" pitchFamily="34" charset="-122"/>
              <a:ea typeface="微软雅黑" panose="020B0503020204020204" pitchFamily="34" charset="-122"/>
            </a:endParaRPr>
          </a:p>
        </p:txBody>
      </p:sp>
      <p:sp>
        <p:nvSpPr>
          <p:cNvPr id="136" name="圆角矩形 135"/>
          <p:cNvSpPr/>
          <p:nvPr/>
        </p:nvSpPr>
        <p:spPr>
          <a:xfrm>
            <a:off x="6022975" y="3295650"/>
            <a:ext cx="1812925" cy="330200"/>
          </a:xfrm>
          <a:prstGeom prst="roundRect">
            <a:avLst/>
          </a:prstGeom>
          <a:solidFill>
            <a:srgbClr val="31859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rPr>
              <a:t>建设成绩及服务内容</a:t>
            </a:r>
            <a:endParaRPr kumimoji="0" lang="en-US" altLang="zh-CN" sz="1200" b="0"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endParaRPr>
          </a:p>
        </p:txBody>
      </p:sp>
      <p:sp>
        <p:nvSpPr>
          <p:cNvPr id="137" name="圆角矩形 136"/>
          <p:cNvSpPr/>
          <p:nvPr/>
        </p:nvSpPr>
        <p:spPr>
          <a:xfrm>
            <a:off x="4186238" y="822325"/>
            <a:ext cx="1814513" cy="328613"/>
          </a:xfrm>
          <a:prstGeom prst="roundRect">
            <a:avLst/>
          </a:prstGeom>
          <a:solidFill>
            <a:srgbClr val="B3A2C7"/>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rPr>
              <a:t>建设成绩及服务内容</a:t>
            </a:r>
            <a:endParaRPr kumimoji="0" lang="en-US" altLang="zh-CN" sz="1200" b="0" i="0" u="none" strike="noStrike" kern="1200" cap="none" spc="0" normalizeH="0" baseline="0" noProof="1">
              <a:solidFill>
                <a:schemeClr val="lt1"/>
              </a:solidFill>
              <a:latin typeface="微软雅黑" panose="020B0503020204020204" pitchFamily="34" charset="-122"/>
              <a:ea typeface="微软雅黑" panose="020B0503020204020204" pitchFamily="34" charset="-122"/>
              <a:cs typeface="+mn-cs"/>
            </a:endParaRPr>
          </a:p>
        </p:txBody>
      </p:sp>
      <p:sp>
        <p:nvSpPr>
          <p:cNvPr id="48172" name="矩形 137"/>
          <p:cNvSpPr/>
          <p:nvPr/>
        </p:nvSpPr>
        <p:spPr>
          <a:xfrm>
            <a:off x="5986463" y="3687763"/>
            <a:ext cx="2565400" cy="1168400"/>
          </a:xfrm>
          <a:prstGeom prst="rect">
            <a:avLst/>
          </a:prstGeom>
          <a:noFill/>
          <a:ln w="9525">
            <a:noFill/>
          </a:ln>
        </p:spPr>
        <p:txBody>
          <a:bodyPr wrap="square" anchor="t" anchorCtr="0">
            <a:spAutoFit/>
          </a:bodyPr>
          <a:lstStyle/>
          <a:p>
            <a:pPr eaLnBrk="0" hangingPunct="0"/>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易董</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金融版</a:t>
            </a:r>
            <a:endParaRPr lang="en-US" altLang="zh-CN" sz="1400" dirty="0">
              <a:latin typeface="微软雅黑" panose="020B0503020204020204" pitchFamily="34" charset="-122"/>
              <a:ea typeface="微软雅黑" panose="020B0503020204020204" pitchFamily="34" charset="-122"/>
            </a:endParaRPr>
          </a:p>
          <a:p>
            <a:pPr eaLnBrk="0" hangingPunct="0"/>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易董</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诚信大数据</a:t>
            </a:r>
            <a:endParaRPr lang="en-US" altLang="zh-CN" sz="1400" dirty="0">
              <a:latin typeface="微软雅黑" panose="020B0503020204020204" pitchFamily="34" charset="-122"/>
              <a:ea typeface="微软雅黑" panose="020B0503020204020204" pitchFamily="34" charset="-122"/>
            </a:endParaRPr>
          </a:p>
          <a:p>
            <a:pPr eaLnBrk="0" hangingPunct="0"/>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资本市场法律法规知识库</a:t>
            </a:r>
            <a:endParaRPr lang="en-US" altLang="zh-CN" sz="1400" dirty="0">
              <a:latin typeface="微软雅黑" panose="020B0503020204020204" pitchFamily="34" charset="-122"/>
              <a:ea typeface="微软雅黑" panose="020B0503020204020204" pitchFamily="34" charset="-122"/>
            </a:endParaRPr>
          </a:p>
          <a:p>
            <a:pPr eaLnBrk="0" hangingPunct="0"/>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合规及资本运作大数据库</a:t>
            </a:r>
            <a:endParaRPr lang="en-US" altLang="zh-CN" sz="1400" dirty="0">
              <a:latin typeface="微软雅黑" panose="020B0503020204020204" pitchFamily="34" charset="-122"/>
              <a:ea typeface="微软雅黑" panose="020B0503020204020204" pitchFamily="34" charset="-122"/>
            </a:endParaRPr>
          </a:p>
          <a:p>
            <a:pPr eaLnBrk="0" hangingPunct="0"/>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监管大数据库</a:t>
            </a:r>
            <a:endParaRPr lang="zh-CN" altLang="en-US" sz="1400" dirty="0">
              <a:latin typeface="微软雅黑" panose="020B0503020204020204" pitchFamily="34" charset="-122"/>
              <a:ea typeface="微软雅黑" panose="020B0503020204020204" pitchFamily="34" charset="-122"/>
            </a:endParaRPr>
          </a:p>
        </p:txBody>
      </p:sp>
      <p:sp>
        <p:nvSpPr>
          <p:cNvPr id="139" name="圆角矩形 138"/>
          <p:cNvSpPr/>
          <p:nvPr/>
        </p:nvSpPr>
        <p:spPr>
          <a:xfrm>
            <a:off x="7334250" y="5253038"/>
            <a:ext cx="4167188" cy="1268413"/>
          </a:xfrm>
          <a:prstGeom prst="roundRect">
            <a:avLst/>
          </a:prstGeom>
          <a:noFill/>
          <a:ln w="127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6">
                  <a:lumMod val="75000"/>
                </a:schemeClr>
              </a:solidFill>
              <a:latin typeface="微软雅黑" panose="020B0503020204020204" pitchFamily="34" charset="-122"/>
              <a:ea typeface="微软雅黑" panose="020B0503020204020204" pitchFamily="34" charset="-122"/>
            </a:endParaRPr>
          </a:p>
        </p:txBody>
      </p:sp>
      <p:sp>
        <p:nvSpPr>
          <p:cNvPr id="140" name="矩形 139"/>
          <p:cNvSpPr/>
          <p:nvPr/>
        </p:nvSpPr>
        <p:spPr>
          <a:xfrm>
            <a:off x="7334250" y="5348288"/>
            <a:ext cx="4214813" cy="1077913"/>
          </a:xfrm>
          <a:prstGeom prst="rect">
            <a:avLst/>
          </a:prstGeom>
        </p:spPr>
        <p:txBody>
          <a:bodyPr wrap="square">
            <a:sp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kern="1200" cap="none" spc="0" normalizeH="0" baseline="0" noProof="1">
                <a:solidFill>
                  <a:schemeClr val="accent6">
                    <a:lumMod val="75000"/>
                  </a:schemeClr>
                </a:solidFill>
                <a:latin typeface="微软雅黑" panose="020B0503020204020204" pitchFamily="34" charset="-122"/>
                <a:ea typeface="微软雅黑" panose="020B0503020204020204" pitchFamily="34" charset="-122"/>
                <a:cs typeface="+mn-cs"/>
              </a:rPr>
              <a:t>       整合市场各个主体资源，将服务贯穿于各个市场主体，实现高速信息通道，规避信息壁垒，通过</a:t>
            </a:r>
            <a:r>
              <a:rPr kumimoji="0" lang="en-US" altLang="zh-CN" sz="1600" b="0" i="0" u="none" strike="noStrike" kern="1200" cap="none" spc="0" normalizeH="0" baseline="0" noProof="1">
                <a:solidFill>
                  <a:schemeClr val="accent6">
                    <a:lumMod val="75000"/>
                  </a:schemeClr>
                </a:solidFill>
                <a:latin typeface="微软雅黑" panose="020B0503020204020204" pitchFamily="34" charset="-122"/>
                <a:ea typeface="微软雅黑" panose="020B0503020204020204" pitchFamily="34" charset="-122"/>
                <a:cs typeface="+mn-cs"/>
              </a:rPr>
              <a:t>SaaS</a:t>
            </a:r>
            <a:r>
              <a:rPr kumimoji="0" lang="zh-CN" altLang="en-US" sz="1600" b="0" i="0" u="none" strike="noStrike" kern="1200" cap="none" spc="0" normalizeH="0" baseline="0" noProof="1">
                <a:solidFill>
                  <a:schemeClr val="accent6">
                    <a:lumMod val="75000"/>
                  </a:schemeClr>
                </a:solidFill>
                <a:latin typeface="微软雅黑" panose="020B0503020204020204" pitchFamily="34" charset="-122"/>
                <a:ea typeface="微软雅黑" panose="020B0503020204020204" pitchFamily="34" charset="-122"/>
                <a:cs typeface="+mn-cs"/>
              </a:rPr>
              <a:t>服务及业务方向，联通各个主体，共创共建整体平台。</a:t>
            </a:r>
            <a:endParaRPr kumimoji="0" lang="zh-CN" altLang="en-US" sz="1600" b="0" i="0" u="none" strike="noStrike" kern="1200" cap="none" spc="0" normalizeH="0" baseline="0" noProof="1">
              <a:solidFill>
                <a:schemeClr val="accent6">
                  <a:lumMod val="75000"/>
                </a:schemeClr>
              </a:solidFill>
              <a:latin typeface="微软雅黑" panose="020B0503020204020204" pitchFamily="34" charset="-122"/>
              <a:ea typeface="微软雅黑" panose="020B0503020204020204" pitchFamily="34" charset="-122"/>
              <a:cs typeface="+mn-cs"/>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文本框 3"/>
          <p:cNvSpPr txBox="1"/>
          <p:nvPr/>
        </p:nvSpPr>
        <p:spPr>
          <a:xfrm>
            <a:off x="1017588" y="95250"/>
            <a:ext cx="6483350" cy="491490"/>
          </a:xfrm>
          <a:prstGeom prst="rect">
            <a:avLst/>
          </a:prstGeom>
          <a:noFill/>
          <a:ln w="9525">
            <a:noFill/>
          </a:ln>
        </p:spPr>
        <p:txBody>
          <a:bodyPr wrap="none" anchor="t" anchorCtr="0">
            <a:spAutoFit/>
          </a:bodyPr>
          <a:lstStyle/>
          <a:p>
            <a:pPr eaLnBrk="0" hangingPunct="0"/>
            <a:r>
              <a:rPr lang="zh-CN" altLang="en-US" sz="2600" b="1" dirty="0">
                <a:solidFill>
                  <a:srgbClr val="262626"/>
                </a:solidFill>
                <a:latin typeface="微软雅黑" panose="020B0503020204020204" pitchFamily="34" charset="-122"/>
                <a:ea typeface="微软雅黑" panose="020B0503020204020204" pitchFamily="34" charset="-122"/>
                <a:sym typeface="Lato Light" charset="0"/>
              </a:rPr>
              <a:t>价值在线—合规、监管科技领域的领军企业</a:t>
            </a:r>
            <a:endParaRPr lang="zh-CN" altLang="en-US" sz="2600" b="1" dirty="0">
              <a:solidFill>
                <a:srgbClr val="262626"/>
              </a:solidFill>
              <a:latin typeface="微软雅黑" panose="020B0503020204020204" pitchFamily="34" charset="-122"/>
              <a:ea typeface="微软雅黑" panose="020B0503020204020204" pitchFamily="34" charset="-122"/>
              <a:sym typeface="Lato Light" charset="0"/>
            </a:endParaRPr>
          </a:p>
        </p:txBody>
      </p:sp>
      <p:sp>
        <p:nvSpPr>
          <p:cNvPr id="137218" name="矩形 4"/>
          <p:cNvSpPr/>
          <p:nvPr/>
        </p:nvSpPr>
        <p:spPr>
          <a:xfrm>
            <a:off x="776288" y="889000"/>
            <a:ext cx="6546850" cy="1168400"/>
          </a:xfrm>
          <a:prstGeom prst="rect">
            <a:avLst/>
          </a:prstGeom>
          <a:noFill/>
          <a:ln w="9525">
            <a:noFill/>
          </a:ln>
        </p:spPr>
        <p:txBody>
          <a:bodyPr wrap="square" anchor="t" anchorCtr="0">
            <a:spAutoFit/>
          </a:bodyPr>
          <a:lstStyle/>
          <a:p>
            <a:pPr eaLnBrk="0" hangingPunct="0"/>
            <a:r>
              <a:rPr lang="zh-CN" altLang="en-US" sz="1400" dirty="0">
                <a:latin typeface="微软雅黑" panose="020B0503020204020204" pitchFamily="34" charset="-122"/>
                <a:ea typeface="微软雅黑" panose="020B0503020204020204" pitchFamily="34" charset="-122"/>
              </a:rPr>
              <a:t>价值在线成立于</a:t>
            </a:r>
            <a:r>
              <a:rPr lang="en-US" altLang="zh-CN" sz="1400" dirty="0">
                <a:latin typeface="微软雅黑" panose="020B0503020204020204" pitchFamily="34" charset="-122"/>
                <a:ea typeface="微软雅黑" panose="020B0503020204020204" pitchFamily="34" charset="-122"/>
              </a:rPr>
              <a:t>2015</a:t>
            </a:r>
            <a:r>
              <a:rPr lang="zh-CN" altLang="en-US" sz="1400" dirty="0">
                <a:latin typeface="微软雅黑" panose="020B0503020204020204" pitchFamily="34" charset="-122"/>
                <a:ea typeface="微软雅黑" panose="020B0503020204020204" pitchFamily="34" charset="-122"/>
              </a:rPr>
              <a:t>年，</a:t>
            </a:r>
            <a:r>
              <a:rPr lang="zh-CN" altLang="zh-CN" sz="1400" dirty="0">
                <a:latin typeface="微软雅黑" panose="020B0503020204020204" pitchFamily="34" charset="-122"/>
                <a:ea typeface="微软雅黑" panose="020B0503020204020204" pitchFamily="34" charset="-122"/>
              </a:rPr>
              <a:t>基于创业团队的监管基因</a:t>
            </a:r>
            <a:r>
              <a:rPr lang="zh-CN" altLang="en-US" sz="1400" dirty="0">
                <a:latin typeface="微软雅黑" panose="020B0503020204020204" pitchFamily="34" charset="-122"/>
                <a:ea typeface="微软雅黑" panose="020B0503020204020204" pitchFamily="34" charset="-122"/>
              </a:rPr>
              <a:t>，价值在线研发出</a:t>
            </a:r>
            <a:r>
              <a:rPr lang="en-US" altLang="zh-CN" sz="1400" dirty="0">
                <a:solidFill>
                  <a:srgbClr val="EF535E"/>
                </a:solidFill>
                <a:latin typeface="微软雅黑" panose="020B0503020204020204" pitchFamily="34" charset="-122"/>
                <a:ea typeface="微软雅黑" panose="020B0503020204020204" pitchFamily="34" charset="-122"/>
              </a:rPr>
              <a:t>“</a:t>
            </a:r>
            <a:r>
              <a:rPr lang="zh-CN" altLang="zh-CN" sz="1400" dirty="0">
                <a:solidFill>
                  <a:srgbClr val="EF535E"/>
                </a:solidFill>
                <a:latin typeface="微软雅黑" panose="020B0503020204020204" pitchFamily="34" charset="-122"/>
                <a:ea typeface="微软雅黑" panose="020B0503020204020204" pitchFamily="34" charset="-122"/>
              </a:rPr>
              <a:t>易董</a:t>
            </a:r>
            <a:r>
              <a:rPr lang="en-US" altLang="zh-CN" sz="1400" dirty="0">
                <a:solidFill>
                  <a:srgbClr val="EF535E"/>
                </a:solidFill>
                <a:latin typeface="微软雅黑" panose="020B0503020204020204" pitchFamily="34" charset="-122"/>
                <a:ea typeface="微软雅黑" panose="020B0503020204020204" pitchFamily="34" charset="-122"/>
              </a:rPr>
              <a:t>”</a:t>
            </a:r>
            <a:r>
              <a:rPr lang="zh-CN" altLang="en-US" sz="1400" dirty="0">
                <a:solidFill>
                  <a:srgbClr val="EF535E"/>
                </a:solidFill>
                <a:latin typeface="微软雅黑" panose="020B0503020204020204" pitchFamily="34" charset="-122"/>
                <a:ea typeface="微软雅黑" panose="020B0503020204020204" pitchFamily="34" charset="-122"/>
              </a:rPr>
              <a:t>产品</a:t>
            </a:r>
            <a:r>
              <a:rPr lang="zh-CN" altLang="en-US"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开辟</a:t>
            </a:r>
            <a:r>
              <a:rPr lang="zh-CN" altLang="en-US" sz="1400" dirty="0">
                <a:latin typeface="微软雅黑" panose="020B0503020204020204" pitchFamily="34" charset="-122"/>
                <a:ea typeface="微软雅黑" panose="020B0503020204020204" pitchFamily="34" charset="-122"/>
              </a:rPr>
              <a:t>了</a:t>
            </a:r>
            <a:r>
              <a:rPr lang="zh-CN" altLang="zh-CN" sz="1400" dirty="0">
                <a:latin typeface="微软雅黑" panose="020B0503020204020204" pitchFamily="34" charset="-122"/>
                <a:ea typeface="微软雅黑" panose="020B0503020204020204" pitchFamily="34" charset="-122"/>
              </a:rPr>
              <a:t>新业务领域，将原来</a:t>
            </a:r>
            <a:r>
              <a:rPr lang="zh-CN" altLang="en-US" sz="1400" dirty="0">
                <a:latin typeface="微软雅黑" panose="020B0503020204020204" pitchFamily="34" charset="-122"/>
                <a:ea typeface="微软雅黑" panose="020B0503020204020204" pitchFamily="34" charset="-122"/>
              </a:rPr>
              <a:t>上市公司合规运作</a:t>
            </a:r>
            <a:r>
              <a:rPr lang="zh-CN" altLang="zh-CN" sz="1400" dirty="0">
                <a:latin typeface="微软雅黑" panose="020B0503020204020204" pitchFamily="34" charset="-122"/>
                <a:ea typeface="微软雅黑" panose="020B0503020204020204" pitchFamily="34" charset="-122"/>
              </a:rPr>
              <a:t>的传统工作方式由人工完成、收费高昂、难以普及的合规咨询行业，变成用最新的</a:t>
            </a:r>
            <a:r>
              <a:rPr lang="en-US" altLang="zh-CN" sz="1400" dirty="0">
                <a:latin typeface="微软雅黑" panose="020B0503020204020204" pitchFamily="34" charset="-122"/>
                <a:ea typeface="微软雅黑" panose="020B0503020204020204" pitchFamily="34" charset="-122"/>
              </a:rPr>
              <a:t>IT</a:t>
            </a:r>
            <a:r>
              <a:rPr lang="zh-CN" altLang="zh-CN" sz="1400" dirty="0">
                <a:latin typeface="微软雅黑" panose="020B0503020204020204" pitchFamily="34" charset="-122"/>
                <a:ea typeface="微软雅黑" panose="020B0503020204020204" pitchFamily="34" charset="-122"/>
              </a:rPr>
              <a:t>技术，打造成集</a:t>
            </a:r>
            <a:r>
              <a:rPr lang="zh-CN" altLang="zh-CN" sz="1400" dirty="0">
                <a:solidFill>
                  <a:srgbClr val="EF535E"/>
                </a:solidFill>
                <a:latin typeface="微软雅黑" panose="020B0503020204020204" pitchFamily="34" charset="-122"/>
                <a:ea typeface="微软雅黑" panose="020B0503020204020204" pitchFamily="34" charset="-122"/>
              </a:rPr>
              <a:t>知识管理、合规流程控制、大数据挖掘、合规共创为一体的</a:t>
            </a:r>
            <a:r>
              <a:rPr lang="en-US" altLang="zh-CN" sz="1400" dirty="0">
                <a:solidFill>
                  <a:srgbClr val="EF535E"/>
                </a:solidFill>
                <a:latin typeface="微软雅黑" panose="020B0503020204020204" pitchFamily="34" charset="-122"/>
                <a:ea typeface="微软雅黑" panose="020B0503020204020204" pitchFamily="34" charset="-122"/>
              </a:rPr>
              <a:t>SaaS</a:t>
            </a:r>
            <a:r>
              <a:rPr lang="zh-CN" altLang="zh-CN" sz="1400" dirty="0">
                <a:solidFill>
                  <a:srgbClr val="EF535E"/>
                </a:solidFill>
                <a:latin typeface="微软雅黑" panose="020B0503020204020204" pitchFamily="34" charset="-122"/>
                <a:ea typeface="微软雅黑" panose="020B0503020204020204" pitchFamily="34" charset="-122"/>
              </a:rPr>
              <a:t>创新平台</a:t>
            </a:r>
            <a:r>
              <a:rPr lang="zh-CN" altLang="zh-CN" sz="1400" dirty="0">
                <a:latin typeface="微软雅黑" panose="020B0503020204020204" pitchFamily="34" charset="-122"/>
                <a:ea typeface="微软雅黑" panose="020B0503020204020204" pitchFamily="34" charset="-122"/>
              </a:rPr>
              <a:t>。为市场提供</a:t>
            </a:r>
            <a:r>
              <a:rPr lang="zh-CN" altLang="en-US" sz="1400" dirty="0">
                <a:latin typeface="微软雅黑" panose="020B0503020204020204" pitchFamily="34" charset="-122"/>
                <a:ea typeface="微软雅黑" panose="020B0503020204020204" pitchFamily="34" charset="-122"/>
              </a:rPr>
              <a:t>了</a:t>
            </a:r>
            <a:r>
              <a:rPr lang="zh-CN" altLang="zh-CN" sz="1400" dirty="0">
                <a:solidFill>
                  <a:srgbClr val="EF535E"/>
                </a:solidFill>
                <a:latin typeface="微软雅黑" panose="020B0503020204020204" pitchFamily="34" charset="-122"/>
                <a:ea typeface="微软雅黑" panose="020B0503020204020204" pitchFamily="34" charset="-122"/>
              </a:rPr>
              <a:t>权威、标准、专业且可迅速普及的内控治理与规范运作平台</a:t>
            </a:r>
            <a:r>
              <a:rPr lang="zh-CN"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一直运营至今。 </a:t>
            </a:r>
            <a:endParaRPr lang="en-US" altLang="zh-CN" sz="1400" dirty="0">
              <a:latin typeface="微软雅黑" panose="020B0503020204020204" pitchFamily="34" charset="-122"/>
              <a:ea typeface="微软雅黑" panose="020B0503020204020204" pitchFamily="34" charset="-122"/>
            </a:endParaRPr>
          </a:p>
        </p:txBody>
      </p:sp>
      <p:sp>
        <p:nvSpPr>
          <p:cNvPr id="137219" name="矩形 5"/>
          <p:cNvSpPr/>
          <p:nvPr/>
        </p:nvSpPr>
        <p:spPr>
          <a:xfrm>
            <a:off x="776288" y="2576513"/>
            <a:ext cx="6438900" cy="737235"/>
          </a:xfrm>
          <a:prstGeom prst="rect">
            <a:avLst/>
          </a:prstGeom>
          <a:noFill/>
          <a:ln w="9525">
            <a:noFill/>
          </a:ln>
        </p:spPr>
        <p:txBody>
          <a:bodyPr wrap="square" anchor="t" anchorCtr="0">
            <a:spAutoFit/>
          </a:bodyPr>
          <a:lstStyle/>
          <a:p>
            <a:pPr eaLnBrk="0" hangingPunct="0"/>
            <a:r>
              <a:rPr sz="1400" dirty="0">
                <a:solidFill>
                  <a:srgbClr val="EF535E"/>
                </a:solidFill>
                <a:latin typeface="微软雅黑" panose="020B0503020204020204" pitchFamily="34" charset="-122"/>
                <a:ea typeface="微软雅黑" panose="020B0503020204020204" pitchFamily="34" charset="-122"/>
              </a:rPr>
              <a:t>价值在线连续荣获毕马威2019、2020、2021中国领先金融科技50强</a:t>
            </a:r>
            <a:r>
              <a:rPr lang="zh-CN" altLang="en-US" sz="1400" dirty="0">
                <a:solidFill>
                  <a:srgbClr val="EF535E"/>
                </a:solidFill>
                <a:latin typeface="微软雅黑" panose="020B0503020204020204" pitchFamily="34" charset="-122"/>
                <a:ea typeface="微软雅黑" panose="020B0503020204020204" pitchFamily="34" charset="-122"/>
              </a:rPr>
              <a:t>，价值在线已经成为监管科技、合规领域的领军企业</a:t>
            </a:r>
            <a:r>
              <a:rPr lang="zh-CN" altLang="en-US" sz="1400" dirty="0">
                <a:latin typeface="微软雅黑" panose="020B0503020204020204" pitchFamily="34" charset="-122"/>
                <a:ea typeface="微软雅黑" panose="020B0503020204020204" pitchFamily="34" charset="-122"/>
              </a:rPr>
              <a:t>，从规模来看为国内金融监管合规SaaS行业的第一。</a:t>
            </a:r>
            <a:endParaRPr lang="en-US" altLang="zh-CN" sz="1400" dirty="0">
              <a:latin typeface="微软雅黑" panose="020B0503020204020204" pitchFamily="34" charset="-122"/>
              <a:ea typeface="微软雅黑" panose="020B0503020204020204" pitchFamily="34" charset="-122"/>
            </a:endParaRPr>
          </a:p>
        </p:txBody>
      </p:sp>
      <p:sp>
        <p:nvSpPr>
          <p:cNvPr id="137220" name="矩形 6"/>
          <p:cNvSpPr/>
          <p:nvPr/>
        </p:nvSpPr>
        <p:spPr>
          <a:xfrm>
            <a:off x="776605" y="3751580"/>
            <a:ext cx="6438900" cy="739775"/>
          </a:xfrm>
          <a:prstGeom prst="rect">
            <a:avLst/>
          </a:prstGeom>
          <a:noFill/>
          <a:ln w="9525">
            <a:noFill/>
          </a:ln>
        </p:spPr>
        <p:txBody>
          <a:bodyPr wrap="square" anchor="t" anchorCtr="0">
            <a:spAutoFit/>
          </a:bodyPr>
          <a:lstStyle/>
          <a:p>
            <a:pPr eaLnBrk="0" hangingPunct="0"/>
            <a:r>
              <a:rPr lang="zh-CN" altLang="en-US" sz="1400" dirty="0">
                <a:latin typeface="微软雅黑" panose="020B0503020204020204" pitchFamily="34" charset="-122"/>
                <a:ea typeface="微软雅黑" panose="020B0503020204020204" pitchFamily="34" charset="-122"/>
              </a:rPr>
              <a:t>商业模式：</a:t>
            </a:r>
            <a:r>
              <a:rPr lang="zh-CN" altLang="en-US" sz="1400" dirty="0">
                <a:solidFill>
                  <a:srgbClr val="EF535E"/>
                </a:solidFill>
                <a:latin typeface="微软雅黑" panose="020B0503020204020204" pitchFamily="34" charset="-122"/>
                <a:ea typeface="微软雅黑" panose="020B0503020204020204" pitchFamily="34" charset="-122"/>
              </a:rPr>
              <a:t>SaaS服务模式</a:t>
            </a:r>
            <a:r>
              <a:rPr lang="zh-CN" altLang="en-US" sz="1400" dirty="0">
                <a:latin typeface="微软雅黑" panose="020B0503020204020204" pitchFamily="34" charset="-122"/>
                <a:ea typeface="微软雅黑" panose="020B0503020204020204" pitchFamily="34" charset="-122"/>
              </a:rPr>
              <a:t>，以订阅式的软件租用收入、内容以及服务为主，并组建</a:t>
            </a:r>
            <a:r>
              <a:rPr lang="zh-CN" altLang="en-US" sz="1400" dirty="0">
                <a:solidFill>
                  <a:srgbClr val="EF535E"/>
                </a:solidFill>
                <a:latin typeface="微软雅黑" panose="020B0503020204020204" pitchFamily="34" charset="-122"/>
                <a:ea typeface="微软雅黑" panose="020B0503020204020204" pitchFamily="34" charset="-122"/>
              </a:rPr>
              <a:t>丰富产品线，获取更多类型客户</a:t>
            </a:r>
            <a:r>
              <a:rPr lang="zh-CN" altLang="en-US" sz="1400" dirty="0">
                <a:latin typeface="微软雅黑" panose="020B0503020204020204" pitchFamily="34" charset="-122"/>
                <a:ea typeface="微软雅黑" panose="020B0503020204020204" pitchFamily="34" charset="-122"/>
              </a:rPr>
              <a:t>，进行</a:t>
            </a:r>
            <a:r>
              <a:rPr lang="zh-CN" altLang="en-US" sz="1400" dirty="0">
                <a:solidFill>
                  <a:srgbClr val="EF535E"/>
                </a:solidFill>
                <a:latin typeface="微软雅黑" panose="020B0503020204020204" pitchFamily="34" charset="-122"/>
                <a:ea typeface="微软雅黑" panose="020B0503020204020204" pitchFamily="34" charset="-122"/>
              </a:rPr>
              <a:t>多维度销售</a:t>
            </a:r>
            <a:r>
              <a:rPr lang="zh-CN" altLang="en-US" sz="1400" dirty="0">
                <a:latin typeface="微软雅黑" panose="020B0503020204020204" pitchFamily="34" charset="-122"/>
                <a:ea typeface="微软雅黑" panose="020B0503020204020204" pitchFamily="34" charset="-122"/>
              </a:rPr>
              <a:t>和</a:t>
            </a:r>
            <a:r>
              <a:rPr lang="zh-CN" altLang="en-US" sz="1400" dirty="0">
                <a:solidFill>
                  <a:srgbClr val="EF535E"/>
                </a:solidFill>
                <a:latin typeface="微软雅黑" panose="020B0503020204020204" pitchFamily="34" charset="-122"/>
                <a:ea typeface="微软雅黑" panose="020B0503020204020204" pitchFamily="34" charset="-122"/>
              </a:rPr>
              <a:t>增值服务</a:t>
            </a:r>
            <a:r>
              <a:rPr lang="zh-CN" altLang="en-US" sz="1400" dirty="0">
                <a:latin typeface="微软雅黑" panose="020B0503020204020204" pitchFamily="34" charset="-122"/>
                <a:ea typeface="微软雅黑" panose="020B0503020204020204" pitchFamily="34" charset="-122"/>
              </a:rPr>
              <a:t>，形成了</a:t>
            </a:r>
            <a:r>
              <a:rPr lang="zh-CN" altLang="en-US" sz="1400" dirty="0">
                <a:solidFill>
                  <a:srgbClr val="EF535E"/>
                </a:solidFill>
                <a:latin typeface="微软雅黑" panose="020B0503020204020204" pitchFamily="34" charset="-122"/>
                <a:ea typeface="微软雅黑" panose="020B0503020204020204" pitchFamily="34" charset="-122"/>
              </a:rPr>
              <a:t>合规共创生态体系</a:t>
            </a:r>
            <a:r>
              <a:rPr lang="zh-CN" altLang="en-US" sz="1400" dirty="0">
                <a:latin typeface="微软雅黑" panose="020B0503020204020204" pitchFamily="34" charset="-122"/>
                <a:ea typeface="微软雅黑" panose="020B0503020204020204" pitchFamily="34" charset="-122"/>
              </a:rPr>
              <a:t>，全面布局已形成。 </a:t>
            </a:r>
            <a:endParaRPr lang="en-US" altLang="zh-CN" sz="1400" dirty="0">
              <a:latin typeface="微软雅黑" panose="020B0503020204020204" pitchFamily="34" charset="-122"/>
              <a:ea typeface="微软雅黑" panose="020B0503020204020204" pitchFamily="34" charset="-122"/>
            </a:endParaRPr>
          </a:p>
        </p:txBody>
      </p:sp>
      <p:sp>
        <p:nvSpPr>
          <p:cNvPr id="137222" name="矩形 8"/>
          <p:cNvSpPr/>
          <p:nvPr/>
        </p:nvSpPr>
        <p:spPr>
          <a:xfrm>
            <a:off x="2882900" y="4714875"/>
            <a:ext cx="1570038" cy="369888"/>
          </a:xfrm>
          <a:prstGeom prst="rect">
            <a:avLst/>
          </a:prstGeom>
          <a:noFill/>
          <a:ln w="9525">
            <a:noFill/>
          </a:ln>
        </p:spPr>
        <p:txBody>
          <a:bodyPr wrap="none" anchor="t" anchorCtr="0">
            <a:spAutoFit/>
          </a:bodyPr>
          <a:lstStyle/>
          <a:p>
            <a:pPr eaLnBrk="0" hangingPunct="0"/>
            <a:r>
              <a:rPr lang="zh-CN" altLang="en-US" b="1" dirty="0">
                <a:solidFill>
                  <a:srgbClr val="1F4C8D"/>
                </a:solidFill>
                <a:latin typeface="微软雅黑" panose="020B0503020204020204" pitchFamily="34" charset="-122"/>
                <a:ea typeface="微软雅黑" panose="020B0503020204020204" pitchFamily="34" charset="-122"/>
              </a:rPr>
              <a:t>公司经营成果</a:t>
            </a:r>
            <a:endParaRPr lang="zh-CN" altLang="en-US" dirty="0">
              <a:latin typeface="Lato Light" charset="0"/>
            </a:endParaRPr>
          </a:p>
        </p:txBody>
      </p:sp>
      <p:sp>
        <p:nvSpPr>
          <p:cNvPr id="137223" name="矩形 9"/>
          <p:cNvSpPr/>
          <p:nvPr/>
        </p:nvSpPr>
        <p:spPr>
          <a:xfrm>
            <a:off x="8129588" y="4910455"/>
            <a:ext cx="2724150" cy="369888"/>
          </a:xfrm>
          <a:prstGeom prst="rect">
            <a:avLst/>
          </a:prstGeom>
          <a:noFill/>
          <a:ln w="9525">
            <a:noFill/>
          </a:ln>
        </p:spPr>
        <p:txBody>
          <a:bodyPr wrap="none" anchor="t" anchorCtr="0">
            <a:spAutoFit/>
          </a:bodyPr>
          <a:lstStyle/>
          <a:p>
            <a:pPr eaLnBrk="0" hangingPunct="0"/>
            <a:r>
              <a:rPr lang="zh-CN" altLang="en-US" b="1" dirty="0">
                <a:solidFill>
                  <a:srgbClr val="1F4C8D"/>
                </a:solidFill>
                <a:latin typeface="微软雅黑" panose="020B0503020204020204" pitchFamily="34" charset="-122"/>
                <a:ea typeface="微软雅黑" panose="020B0503020204020204" pitchFamily="34" charset="-122"/>
              </a:rPr>
              <a:t>现有股东包括知名投资者</a:t>
            </a:r>
            <a:endParaRPr lang="zh-CN" altLang="en-US" dirty="0">
              <a:latin typeface="Lato Light" charset="0"/>
            </a:endParaRPr>
          </a:p>
        </p:txBody>
      </p:sp>
      <p:pic>
        <p:nvPicPr>
          <p:cNvPr id="137224" name="图片 10"/>
          <p:cNvPicPr>
            <a:picLocks noChangeAspect="1"/>
          </p:cNvPicPr>
          <p:nvPr/>
        </p:nvPicPr>
        <p:blipFill>
          <a:blip r:embed="rId1"/>
          <a:stretch>
            <a:fillRect/>
          </a:stretch>
        </p:blipFill>
        <p:spPr>
          <a:xfrm>
            <a:off x="695325" y="5448300"/>
            <a:ext cx="1146175" cy="971550"/>
          </a:xfrm>
          <a:prstGeom prst="rect">
            <a:avLst/>
          </a:prstGeom>
          <a:noFill/>
          <a:ln w="9525">
            <a:noFill/>
          </a:ln>
        </p:spPr>
      </p:pic>
      <p:pic>
        <p:nvPicPr>
          <p:cNvPr id="137225" name="图片 11"/>
          <p:cNvPicPr>
            <a:picLocks noChangeAspect="1"/>
          </p:cNvPicPr>
          <p:nvPr/>
        </p:nvPicPr>
        <p:blipFill>
          <a:blip r:embed="rId1"/>
          <a:stretch>
            <a:fillRect/>
          </a:stretch>
        </p:blipFill>
        <p:spPr>
          <a:xfrm>
            <a:off x="2152650" y="5448300"/>
            <a:ext cx="1147763" cy="971550"/>
          </a:xfrm>
          <a:prstGeom prst="rect">
            <a:avLst/>
          </a:prstGeom>
          <a:noFill/>
          <a:ln w="9525">
            <a:noFill/>
          </a:ln>
        </p:spPr>
      </p:pic>
      <p:pic>
        <p:nvPicPr>
          <p:cNvPr id="137226" name="图片 12"/>
          <p:cNvPicPr>
            <a:picLocks noChangeAspect="1"/>
          </p:cNvPicPr>
          <p:nvPr/>
        </p:nvPicPr>
        <p:blipFill>
          <a:blip r:embed="rId1"/>
          <a:stretch>
            <a:fillRect/>
          </a:stretch>
        </p:blipFill>
        <p:spPr>
          <a:xfrm>
            <a:off x="3611563" y="5448300"/>
            <a:ext cx="1146175" cy="971550"/>
          </a:xfrm>
          <a:prstGeom prst="rect">
            <a:avLst/>
          </a:prstGeom>
          <a:noFill/>
          <a:ln w="9525">
            <a:noFill/>
          </a:ln>
        </p:spPr>
      </p:pic>
      <p:pic>
        <p:nvPicPr>
          <p:cNvPr id="137227" name="图片 13"/>
          <p:cNvPicPr>
            <a:picLocks noChangeAspect="1"/>
          </p:cNvPicPr>
          <p:nvPr/>
        </p:nvPicPr>
        <p:blipFill>
          <a:blip r:embed="rId1"/>
          <a:stretch>
            <a:fillRect/>
          </a:stretch>
        </p:blipFill>
        <p:spPr>
          <a:xfrm>
            <a:off x="5068888" y="5448300"/>
            <a:ext cx="1147762" cy="971550"/>
          </a:xfrm>
          <a:prstGeom prst="rect">
            <a:avLst/>
          </a:prstGeom>
          <a:noFill/>
          <a:ln w="9525">
            <a:noFill/>
          </a:ln>
        </p:spPr>
      </p:pic>
      <p:sp>
        <p:nvSpPr>
          <p:cNvPr id="137228" name="Freeform 5"/>
          <p:cNvSpPr>
            <a:spLocks noEditPoints="1"/>
          </p:cNvSpPr>
          <p:nvPr/>
        </p:nvSpPr>
        <p:spPr>
          <a:xfrm>
            <a:off x="317500" y="935038"/>
            <a:ext cx="355600" cy="330200"/>
          </a:xfrm>
          <a:custGeom>
            <a:avLst/>
            <a:gdLst>
              <a:gd name="G0" fmla="val 0"/>
            </a:gdLst>
            <a:ahLst/>
            <a:cxnLst>
              <a:cxn ang="0">
                <a:pos x="G0" y="G0"/>
              </a:cxn>
              <a:cxn ang="0">
                <a:pos x="G0" y="G0"/>
              </a:cxn>
              <a:cxn ang="0">
                <a:pos x="G0" y="G0"/>
              </a:cxn>
              <a:cxn ang="0">
                <a:pos x="G0" y="G0"/>
              </a:cxn>
              <a:cxn ang="0">
                <a:pos x="0" y="G0"/>
              </a:cxn>
              <a:cxn ang="0">
                <a:pos x="G0" y="G0"/>
              </a:cxn>
              <a:cxn ang="0">
                <a:pos x="G0" y="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Lst>
            <a:rect l="0" t="0" r="0" b="0"/>
            <a:pathLst>
              <a:path w="361" h="347">
                <a:moveTo>
                  <a:pt x="290" y="347"/>
                </a:moveTo>
                <a:lnTo>
                  <a:pt x="179" y="285"/>
                </a:lnTo>
                <a:lnTo>
                  <a:pt x="65" y="345"/>
                </a:lnTo>
                <a:lnTo>
                  <a:pt x="89" y="220"/>
                </a:lnTo>
                <a:lnTo>
                  <a:pt x="0" y="130"/>
                </a:lnTo>
                <a:lnTo>
                  <a:pt x="125" y="114"/>
                </a:lnTo>
                <a:lnTo>
                  <a:pt x="182" y="0"/>
                </a:lnTo>
                <a:lnTo>
                  <a:pt x="236" y="114"/>
                </a:lnTo>
                <a:lnTo>
                  <a:pt x="361" y="133"/>
                </a:lnTo>
                <a:lnTo>
                  <a:pt x="271" y="220"/>
                </a:lnTo>
                <a:lnTo>
                  <a:pt x="290" y="347"/>
                </a:lnTo>
                <a:close/>
                <a:moveTo>
                  <a:pt x="179" y="263"/>
                </a:moveTo>
                <a:lnTo>
                  <a:pt x="263" y="307"/>
                </a:lnTo>
                <a:lnTo>
                  <a:pt x="247" y="215"/>
                </a:lnTo>
                <a:lnTo>
                  <a:pt x="317" y="147"/>
                </a:lnTo>
                <a:lnTo>
                  <a:pt x="222" y="133"/>
                </a:lnTo>
                <a:lnTo>
                  <a:pt x="182" y="46"/>
                </a:lnTo>
                <a:lnTo>
                  <a:pt x="138" y="133"/>
                </a:lnTo>
                <a:lnTo>
                  <a:pt x="43" y="144"/>
                </a:lnTo>
                <a:lnTo>
                  <a:pt x="111" y="212"/>
                </a:lnTo>
                <a:lnTo>
                  <a:pt x="95" y="307"/>
                </a:lnTo>
                <a:lnTo>
                  <a:pt x="179" y="263"/>
                </a:lnTo>
                <a:close/>
              </a:path>
            </a:pathLst>
          </a:custGeom>
          <a:solidFill>
            <a:srgbClr val="C4BD97"/>
          </a:solidFill>
          <a:ln w="9525" cap="flat" cmpd="sng">
            <a:solidFill>
              <a:srgbClr val="000000"/>
            </a:solidFill>
            <a:prstDash val="solid"/>
            <a:round/>
            <a:headEnd type="none" w="med" len="med"/>
            <a:tailEnd type="none" w="med" len="med"/>
          </a:ln>
        </p:spPr>
        <p:txBody>
          <a:bodyPr/>
          <a:lstStyle/>
          <a:p>
            <a:endParaRPr lang="zh-CN" altLang="en-US"/>
          </a:p>
        </p:txBody>
      </p:sp>
      <p:sp>
        <p:nvSpPr>
          <p:cNvPr id="137229" name="Freeform 5"/>
          <p:cNvSpPr>
            <a:spLocks noEditPoints="1"/>
          </p:cNvSpPr>
          <p:nvPr/>
        </p:nvSpPr>
        <p:spPr>
          <a:xfrm>
            <a:off x="317500" y="2611438"/>
            <a:ext cx="355600" cy="330200"/>
          </a:xfrm>
          <a:custGeom>
            <a:avLst/>
            <a:gdLst>
              <a:gd name="G0" fmla="val 0"/>
            </a:gdLst>
            <a:ahLst/>
            <a:cxnLst>
              <a:cxn ang="0">
                <a:pos x="G0" y="G0"/>
              </a:cxn>
              <a:cxn ang="0">
                <a:pos x="G0" y="G0"/>
              </a:cxn>
              <a:cxn ang="0">
                <a:pos x="G0" y="G0"/>
              </a:cxn>
              <a:cxn ang="0">
                <a:pos x="G0" y="G0"/>
              </a:cxn>
              <a:cxn ang="0">
                <a:pos x="0" y="G0"/>
              </a:cxn>
              <a:cxn ang="0">
                <a:pos x="G0" y="G0"/>
              </a:cxn>
              <a:cxn ang="0">
                <a:pos x="G0" y="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Lst>
            <a:rect l="0" t="0" r="0" b="0"/>
            <a:pathLst>
              <a:path w="361" h="347">
                <a:moveTo>
                  <a:pt x="290" y="347"/>
                </a:moveTo>
                <a:lnTo>
                  <a:pt x="179" y="285"/>
                </a:lnTo>
                <a:lnTo>
                  <a:pt x="65" y="345"/>
                </a:lnTo>
                <a:lnTo>
                  <a:pt x="89" y="220"/>
                </a:lnTo>
                <a:lnTo>
                  <a:pt x="0" y="130"/>
                </a:lnTo>
                <a:lnTo>
                  <a:pt x="125" y="114"/>
                </a:lnTo>
                <a:lnTo>
                  <a:pt x="182" y="0"/>
                </a:lnTo>
                <a:lnTo>
                  <a:pt x="236" y="114"/>
                </a:lnTo>
                <a:lnTo>
                  <a:pt x="361" y="133"/>
                </a:lnTo>
                <a:lnTo>
                  <a:pt x="271" y="220"/>
                </a:lnTo>
                <a:lnTo>
                  <a:pt x="290" y="347"/>
                </a:lnTo>
                <a:close/>
                <a:moveTo>
                  <a:pt x="179" y="263"/>
                </a:moveTo>
                <a:lnTo>
                  <a:pt x="263" y="307"/>
                </a:lnTo>
                <a:lnTo>
                  <a:pt x="247" y="215"/>
                </a:lnTo>
                <a:lnTo>
                  <a:pt x="317" y="147"/>
                </a:lnTo>
                <a:lnTo>
                  <a:pt x="222" y="133"/>
                </a:lnTo>
                <a:lnTo>
                  <a:pt x="182" y="46"/>
                </a:lnTo>
                <a:lnTo>
                  <a:pt x="138" y="133"/>
                </a:lnTo>
                <a:lnTo>
                  <a:pt x="43" y="144"/>
                </a:lnTo>
                <a:lnTo>
                  <a:pt x="111" y="212"/>
                </a:lnTo>
                <a:lnTo>
                  <a:pt x="95" y="307"/>
                </a:lnTo>
                <a:lnTo>
                  <a:pt x="179" y="263"/>
                </a:lnTo>
                <a:close/>
              </a:path>
            </a:pathLst>
          </a:custGeom>
          <a:solidFill>
            <a:srgbClr val="C4BD97"/>
          </a:solidFill>
          <a:ln w="9525" cap="flat" cmpd="sng">
            <a:solidFill>
              <a:srgbClr val="000000"/>
            </a:solidFill>
            <a:prstDash val="solid"/>
            <a:round/>
            <a:headEnd type="none" w="med" len="med"/>
            <a:tailEnd type="none" w="med" len="med"/>
          </a:ln>
        </p:spPr>
        <p:txBody>
          <a:bodyPr/>
          <a:lstStyle/>
          <a:p>
            <a:endParaRPr lang="zh-CN" altLang="en-US"/>
          </a:p>
        </p:txBody>
      </p:sp>
      <p:sp>
        <p:nvSpPr>
          <p:cNvPr id="137230" name="Freeform 5"/>
          <p:cNvSpPr>
            <a:spLocks noEditPoints="1"/>
          </p:cNvSpPr>
          <p:nvPr/>
        </p:nvSpPr>
        <p:spPr>
          <a:xfrm>
            <a:off x="317500" y="3751263"/>
            <a:ext cx="355600" cy="330200"/>
          </a:xfrm>
          <a:custGeom>
            <a:avLst/>
            <a:gdLst>
              <a:gd name="G0" fmla="val 0"/>
            </a:gdLst>
            <a:ahLst/>
            <a:cxnLst>
              <a:cxn ang="0">
                <a:pos x="G0" y="G0"/>
              </a:cxn>
              <a:cxn ang="0">
                <a:pos x="G0" y="G0"/>
              </a:cxn>
              <a:cxn ang="0">
                <a:pos x="G0" y="G0"/>
              </a:cxn>
              <a:cxn ang="0">
                <a:pos x="G0" y="G0"/>
              </a:cxn>
              <a:cxn ang="0">
                <a:pos x="0" y="G0"/>
              </a:cxn>
              <a:cxn ang="0">
                <a:pos x="G0" y="G0"/>
              </a:cxn>
              <a:cxn ang="0">
                <a:pos x="G0" y="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 ang="0">
                <a:pos x="G0" y="G0"/>
              </a:cxn>
            </a:cxnLst>
            <a:rect l="0" t="0" r="0" b="0"/>
            <a:pathLst>
              <a:path w="361" h="347">
                <a:moveTo>
                  <a:pt x="290" y="347"/>
                </a:moveTo>
                <a:lnTo>
                  <a:pt x="179" y="285"/>
                </a:lnTo>
                <a:lnTo>
                  <a:pt x="65" y="345"/>
                </a:lnTo>
                <a:lnTo>
                  <a:pt x="89" y="220"/>
                </a:lnTo>
                <a:lnTo>
                  <a:pt x="0" y="130"/>
                </a:lnTo>
                <a:lnTo>
                  <a:pt x="125" y="114"/>
                </a:lnTo>
                <a:lnTo>
                  <a:pt x="182" y="0"/>
                </a:lnTo>
                <a:lnTo>
                  <a:pt x="236" y="114"/>
                </a:lnTo>
                <a:lnTo>
                  <a:pt x="361" y="133"/>
                </a:lnTo>
                <a:lnTo>
                  <a:pt x="271" y="220"/>
                </a:lnTo>
                <a:lnTo>
                  <a:pt x="290" y="347"/>
                </a:lnTo>
                <a:close/>
                <a:moveTo>
                  <a:pt x="179" y="263"/>
                </a:moveTo>
                <a:lnTo>
                  <a:pt x="263" y="307"/>
                </a:lnTo>
                <a:lnTo>
                  <a:pt x="247" y="215"/>
                </a:lnTo>
                <a:lnTo>
                  <a:pt x="317" y="147"/>
                </a:lnTo>
                <a:lnTo>
                  <a:pt x="222" y="133"/>
                </a:lnTo>
                <a:lnTo>
                  <a:pt x="182" y="46"/>
                </a:lnTo>
                <a:lnTo>
                  <a:pt x="138" y="133"/>
                </a:lnTo>
                <a:lnTo>
                  <a:pt x="43" y="144"/>
                </a:lnTo>
                <a:lnTo>
                  <a:pt x="111" y="212"/>
                </a:lnTo>
                <a:lnTo>
                  <a:pt x="95" y="307"/>
                </a:lnTo>
                <a:lnTo>
                  <a:pt x="179" y="263"/>
                </a:lnTo>
                <a:close/>
              </a:path>
            </a:pathLst>
          </a:custGeom>
          <a:solidFill>
            <a:srgbClr val="C4BD97"/>
          </a:solidFill>
          <a:ln w="9525" cap="flat" cmpd="sng">
            <a:solidFill>
              <a:srgbClr val="000000"/>
            </a:solidFill>
            <a:prstDash val="solid"/>
            <a:round/>
            <a:headEnd type="none" w="med" len="med"/>
            <a:tailEnd type="none" w="med" len="med"/>
          </a:ln>
        </p:spPr>
        <p:txBody>
          <a:bodyPr/>
          <a:lstStyle/>
          <a:p>
            <a:endParaRPr lang="zh-CN" altLang="en-US"/>
          </a:p>
        </p:txBody>
      </p:sp>
      <p:pic>
        <p:nvPicPr>
          <p:cNvPr id="137231" name="图片 17"/>
          <p:cNvPicPr>
            <a:picLocks noChangeAspect="1"/>
          </p:cNvPicPr>
          <p:nvPr/>
        </p:nvPicPr>
        <p:blipFill>
          <a:blip r:embed="rId2"/>
          <a:stretch>
            <a:fillRect/>
          </a:stretch>
        </p:blipFill>
        <p:spPr>
          <a:xfrm>
            <a:off x="6877050" y="5562600"/>
            <a:ext cx="2168525" cy="542925"/>
          </a:xfrm>
          <a:prstGeom prst="rect">
            <a:avLst/>
          </a:prstGeom>
          <a:noFill/>
          <a:ln w="9525">
            <a:noFill/>
          </a:ln>
        </p:spPr>
      </p:pic>
      <p:pic>
        <p:nvPicPr>
          <p:cNvPr id="137232" name="Picture 2" descr="https://timgsa.baidu.com/timg?image&amp;quality=80&amp;size=b9999_10000&amp;sec=1582387063148&amp;di=d3941ec90b7d873f2eea53f0f76f649e&amp;imgtype=0&amp;src=http%3A%2F%2Fimg.lagou.com%2Fthumbnail_300x300%2Fimage1%2FM00%2F00%2F04%2FCgYXBlTUV_6AJ7Q4AADM3o4fknw864.jpg"/>
          <p:cNvPicPr>
            <a:picLocks noChangeAspect="1"/>
          </p:cNvPicPr>
          <p:nvPr/>
        </p:nvPicPr>
        <p:blipFill>
          <a:blip r:embed="rId3"/>
          <a:stretch>
            <a:fillRect/>
          </a:stretch>
        </p:blipFill>
        <p:spPr>
          <a:xfrm>
            <a:off x="10968038" y="5508625"/>
            <a:ext cx="666750" cy="650875"/>
          </a:xfrm>
          <a:prstGeom prst="rect">
            <a:avLst/>
          </a:prstGeom>
          <a:noFill/>
          <a:ln w="9525">
            <a:noFill/>
          </a:ln>
        </p:spPr>
      </p:pic>
      <p:pic>
        <p:nvPicPr>
          <p:cNvPr id="137233" name="Picture 4" descr="https://timgsa.baidu.com/timg?image&amp;quality=80&amp;size=b9999_10000&amp;sec=1582387177673&amp;di=63fcc01723690ac0c133df4f62791db4&amp;imgtype=0&amp;src=http%3A%2F%2Fwww.shichangbu.com%2Fdata%2Fattachment%2Fportal%2F201711%2F01%2F171202gh6ezfrqrpzr6se3.png"/>
          <p:cNvPicPr>
            <a:picLocks noChangeAspect="1"/>
          </p:cNvPicPr>
          <p:nvPr/>
        </p:nvPicPr>
        <p:blipFill>
          <a:blip r:embed="rId4"/>
          <a:stretch>
            <a:fillRect/>
          </a:stretch>
        </p:blipFill>
        <p:spPr>
          <a:xfrm>
            <a:off x="9491663" y="5475288"/>
            <a:ext cx="700087" cy="701675"/>
          </a:xfrm>
          <a:prstGeom prst="rect">
            <a:avLst/>
          </a:prstGeom>
          <a:noFill/>
          <a:ln w="9525">
            <a:noFill/>
          </a:ln>
        </p:spPr>
      </p:pic>
      <p:sp>
        <p:nvSpPr>
          <p:cNvPr id="137234" name="矩形 20"/>
          <p:cNvSpPr/>
          <p:nvPr/>
        </p:nvSpPr>
        <p:spPr>
          <a:xfrm>
            <a:off x="7608888" y="6256338"/>
            <a:ext cx="1004887" cy="338137"/>
          </a:xfrm>
          <a:prstGeom prst="rect">
            <a:avLst/>
          </a:prstGeom>
          <a:noFill/>
          <a:ln w="9525">
            <a:noFill/>
          </a:ln>
        </p:spPr>
        <p:txBody>
          <a:bodyPr wrap="none" anchor="t" anchorCtr="0">
            <a:spAutoFit/>
          </a:bodyPr>
          <a:lstStyle/>
          <a:p>
            <a:pPr eaLnBrk="0" hangingPunct="0"/>
            <a:r>
              <a:rPr lang="zh-CN" altLang="en-US" sz="1600">
                <a:solidFill>
                  <a:srgbClr val="EF535E"/>
                </a:solidFill>
                <a:latin typeface="微软雅黑" panose="020B0503020204020204" pitchFamily="34" charset="-122"/>
                <a:ea typeface="微软雅黑" panose="020B0503020204020204" pitchFamily="34" charset="-122"/>
              </a:rPr>
              <a:t>高瓴资本</a:t>
            </a:r>
            <a:endParaRPr lang="zh-CN" altLang="en-US" sz="1600" dirty="0">
              <a:solidFill>
                <a:srgbClr val="EF535E"/>
              </a:solidFill>
              <a:latin typeface="微软雅黑" panose="020B0503020204020204" pitchFamily="34" charset="-122"/>
              <a:ea typeface="微软雅黑" panose="020B0503020204020204" pitchFamily="34" charset="-122"/>
            </a:endParaRPr>
          </a:p>
        </p:txBody>
      </p:sp>
      <p:sp>
        <p:nvSpPr>
          <p:cNvPr id="137235" name="矩形 21"/>
          <p:cNvSpPr/>
          <p:nvPr/>
        </p:nvSpPr>
        <p:spPr>
          <a:xfrm>
            <a:off x="9339263" y="6262688"/>
            <a:ext cx="1006475" cy="338137"/>
          </a:xfrm>
          <a:prstGeom prst="rect">
            <a:avLst/>
          </a:prstGeom>
          <a:noFill/>
          <a:ln w="9525">
            <a:noFill/>
          </a:ln>
        </p:spPr>
        <p:txBody>
          <a:bodyPr wrap="none" anchor="t" anchorCtr="0">
            <a:spAutoFit/>
          </a:bodyPr>
          <a:lstStyle/>
          <a:p>
            <a:pPr eaLnBrk="0" hangingPunct="0"/>
            <a:r>
              <a:rPr lang="zh-CN" altLang="en-US" sz="1600">
                <a:solidFill>
                  <a:srgbClr val="EF535E"/>
                </a:solidFill>
                <a:latin typeface="微软雅黑" panose="020B0503020204020204" pitchFamily="34" charset="-122"/>
                <a:ea typeface="微软雅黑" panose="020B0503020204020204" pitchFamily="34" charset="-122"/>
              </a:rPr>
              <a:t>时代伯乐</a:t>
            </a:r>
            <a:endParaRPr lang="zh-CN" altLang="en-US" sz="1600" dirty="0">
              <a:solidFill>
                <a:srgbClr val="EF535E"/>
              </a:solidFill>
              <a:latin typeface="微软雅黑" panose="020B0503020204020204" pitchFamily="34" charset="-122"/>
              <a:ea typeface="微软雅黑" panose="020B0503020204020204" pitchFamily="34" charset="-122"/>
            </a:endParaRPr>
          </a:p>
        </p:txBody>
      </p:sp>
      <p:sp>
        <p:nvSpPr>
          <p:cNvPr id="137236" name="矩形 22"/>
          <p:cNvSpPr/>
          <p:nvPr/>
        </p:nvSpPr>
        <p:spPr>
          <a:xfrm>
            <a:off x="10853738" y="6256338"/>
            <a:ext cx="1004887" cy="338137"/>
          </a:xfrm>
          <a:prstGeom prst="rect">
            <a:avLst/>
          </a:prstGeom>
          <a:noFill/>
          <a:ln w="9525">
            <a:noFill/>
          </a:ln>
        </p:spPr>
        <p:txBody>
          <a:bodyPr wrap="none" anchor="t" anchorCtr="0">
            <a:spAutoFit/>
          </a:bodyPr>
          <a:lstStyle/>
          <a:p>
            <a:pPr eaLnBrk="0" hangingPunct="0"/>
            <a:r>
              <a:rPr lang="zh-CN" altLang="en-US" sz="1600">
                <a:solidFill>
                  <a:srgbClr val="EF535E"/>
                </a:solidFill>
                <a:latin typeface="微软雅黑" panose="020B0503020204020204" pitchFamily="34" charset="-122"/>
                <a:ea typeface="微软雅黑" panose="020B0503020204020204" pitchFamily="34" charset="-122"/>
              </a:rPr>
              <a:t>证券时报</a:t>
            </a:r>
            <a:endParaRPr lang="zh-CN" altLang="en-US" sz="1600" dirty="0">
              <a:solidFill>
                <a:srgbClr val="EF535E"/>
              </a:solidFill>
              <a:latin typeface="微软雅黑" panose="020B0503020204020204" pitchFamily="34" charset="-122"/>
              <a:ea typeface="微软雅黑" panose="020B0503020204020204" pitchFamily="34" charset="-122"/>
            </a:endParaRPr>
          </a:p>
        </p:txBody>
      </p:sp>
      <p:sp>
        <p:nvSpPr>
          <p:cNvPr id="137237" name="矩形 23"/>
          <p:cNvSpPr/>
          <p:nvPr/>
        </p:nvSpPr>
        <p:spPr>
          <a:xfrm>
            <a:off x="890429" y="5718175"/>
            <a:ext cx="741680" cy="429895"/>
          </a:xfrm>
          <a:prstGeom prst="rect">
            <a:avLst/>
          </a:prstGeom>
          <a:noFill/>
          <a:ln w="9525">
            <a:noFill/>
          </a:ln>
        </p:spPr>
        <p:txBody>
          <a:bodyPr wrap="none" anchor="t" anchorCtr="0">
            <a:spAutoFit/>
          </a:bodyPr>
          <a:lstStyle/>
          <a:p>
            <a:pPr algn="ctr" eaLnBrk="0" hangingPunct="0"/>
            <a:r>
              <a:rPr lang="zh-CN" altLang="en-US" sz="1100" dirty="0">
                <a:solidFill>
                  <a:srgbClr val="1F4C8D"/>
                </a:solidFill>
                <a:latin typeface="微软雅黑" panose="020B0503020204020204" pitchFamily="34" charset="-122"/>
                <a:ea typeface="微软雅黑" panose="020B0503020204020204" pitchFamily="34" charset="-122"/>
              </a:rPr>
              <a:t>签约客户</a:t>
            </a:r>
            <a:endParaRPr lang="en-US" altLang="zh-CN" sz="1100" dirty="0">
              <a:solidFill>
                <a:srgbClr val="1F4C8D"/>
              </a:solidFill>
              <a:latin typeface="微软雅黑" panose="020B0503020204020204" pitchFamily="34" charset="-122"/>
              <a:ea typeface="微软雅黑" panose="020B0503020204020204" pitchFamily="34" charset="-122"/>
            </a:endParaRPr>
          </a:p>
          <a:p>
            <a:pPr algn="ctr" eaLnBrk="0" hangingPunct="0"/>
            <a:r>
              <a:rPr lang="zh-CN" altLang="en-US" sz="1100" dirty="0">
                <a:solidFill>
                  <a:srgbClr val="1F4C8D"/>
                </a:solidFill>
                <a:latin typeface="微软雅黑" panose="020B0503020204020204" pitchFamily="34" charset="-122"/>
                <a:ea typeface="微软雅黑" panose="020B0503020204020204" pitchFamily="34" charset="-122"/>
                <a:sym typeface="+mn-ea"/>
              </a:rPr>
              <a:t>3034</a:t>
            </a:r>
            <a:r>
              <a:rPr lang="zh-CN" altLang="en-US" sz="1100" dirty="0">
                <a:solidFill>
                  <a:srgbClr val="1F4C8D"/>
                </a:solidFill>
                <a:latin typeface="微软雅黑" panose="020B0503020204020204" pitchFamily="34" charset="-122"/>
                <a:ea typeface="微软雅黑" panose="020B0503020204020204" pitchFamily="34" charset="-122"/>
              </a:rPr>
              <a:t>家</a:t>
            </a:r>
            <a:endParaRPr lang="zh-CN" altLang="en-US" sz="1100" dirty="0">
              <a:latin typeface="Lato Light" charset="0"/>
            </a:endParaRPr>
          </a:p>
        </p:txBody>
      </p:sp>
      <p:sp>
        <p:nvSpPr>
          <p:cNvPr id="137238" name="矩形 24"/>
          <p:cNvSpPr/>
          <p:nvPr/>
        </p:nvSpPr>
        <p:spPr>
          <a:xfrm>
            <a:off x="2341563" y="5670550"/>
            <a:ext cx="747712" cy="600075"/>
          </a:xfrm>
          <a:prstGeom prst="rect">
            <a:avLst/>
          </a:prstGeom>
          <a:noFill/>
          <a:ln w="9525">
            <a:noFill/>
          </a:ln>
        </p:spPr>
        <p:txBody>
          <a:bodyPr wrap="none" anchor="t" anchorCtr="0">
            <a:spAutoFit/>
          </a:bodyPr>
          <a:lstStyle/>
          <a:p>
            <a:pPr algn="ctr" eaLnBrk="0" hangingPunct="0"/>
            <a:r>
              <a:rPr lang="zh-CN" altLang="en-US" sz="1100" dirty="0">
                <a:solidFill>
                  <a:srgbClr val="1F4C8D"/>
                </a:solidFill>
                <a:latin typeface="微软雅黑" panose="020B0503020204020204" pitchFamily="34" charset="-122"/>
                <a:ea typeface="微软雅黑" panose="020B0503020204020204" pitchFamily="34" charset="-122"/>
              </a:rPr>
              <a:t>订阅服务</a:t>
            </a:r>
            <a:endParaRPr lang="en-US" altLang="zh-CN" sz="1100" dirty="0">
              <a:solidFill>
                <a:srgbClr val="1F4C8D"/>
              </a:solidFill>
              <a:latin typeface="微软雅黑" panose="020B0503020204020204" pitchFamily="34" charset="-122"/>
              <a:ea typeface="微软雅黑" panose="020B0503020204020204" pitchFamily="34" charset="-122"/>
            </a:endParaRPr>
          </a:p>
          <a:p>
            <a:pPr algn="ctr" eaLnBrk="0" hangingPunct="0"/>
            <a:r>
              <a:rPr lang="zh-CN" altLang="en-US" sz="1100" dirty="0">
                <a:solidFill>
                  <a:srgbClr val="1F4C8D"/>
                </a:solidFill>
                <a:latin typeface="微软雅黑" panose="020B0503020204020204" pitchFamily="34" charset="-122"/>
                <a:ea typeface="微软雅黑" panose="020B0503020204020204" pitchFamily="34" charset="-122"/>
              </a:rPr>
              <a:t>客均年费</a:t>
            </a:r>
            <a:endParaRPr lang="en-US" altLang="zh-CN" sz="1100" dirty="0">
              <a:solidFill>
                <a:srgbClr val="1F4C8D"/>
              </a:solidFill>
              <a:latin typeface="微软雅黑" panose="020B0503020204020204" pitchFamily="34" charset="-122"/>
              <a:ea typeface="微软雅黑" panose="020B0503020204020204" pitchFamily="34" charset="-122"/>
            </a:endParaRPr>
          </a:p>
          <a:p>
            <a:pPr algn="ctr" eaLnBrk="0" hangingPunct="0"/>
            <a:r>
              <a:rPr lang="en-US" altLang="zh-CN" sz="1100" dirty="0">
                <a:solidFill>
                  <a:srgbClr val="1F4C8D"/>
                </a:solidFill>
                <a:latin typeface="微软雅黑" panose="020B0503020204020204" pitchFamily="34" charset="-122"/>
                <a:ea typeface="微软雅黑" panose="020B0503020204020204" pitchFamily="34" charset="-122"/>
              </a:rPr>
              <a:t>5</a:t>
            </a:r>
            <a:r>
              <a:rPr lang="zh-CN" altLang="en-US" sz="1100" dirty="0">
                <a:solidFill>
                  <a:srgbClr val="1F4C8D"/>
                </a:solidFill>
                <a:latin typeface="微软雅黑" panose="020B0503020204020204" pitchFamily="34" charset="-122"/>
                <a:ea typeface="微软雅黑" panose="020B0503020204020204" pitchFamily="34" charset="-122"/>
              </a:rPr>
              <a:t>万</a:t>
            </a:r>
            <a:r>
              <a:rPr lang="en-US" altLang="zh-CN" sz="1100" dirty="0">
                <a:solidFill>
                  <a:srgbClr val="1F4C8D"/>
                </a:solidFill>
                <a:latin typeface="微软雅黑" panose="020B0503020204020204" pitchFamily="34" charset="-122"/>
                <a:ea typeface="微软雅黑" panose="020B0503020204020204" pitchFamily="34" charset="-122"/>
              </a:rPr>
              <a:t>+</a:t>
            </a:r>
            <a:endParaRPr lang="zh-CN" altLang="en-US" sz="1100" dirty="0">
              <a:latin typeface="Lato Light" charset="0"/>
            </a:endParaRPr>
          </a:p>
        </p:txBody>
      </p:sp>
      <p:sp>
        <p:nvSpPr>
          <p:cNvPr id="137239" name="矩形 25"/>
          <p:cNvSpPr/>
          <p:nvPr/>
        </p:nvSpPr>
        <p:spPr>
          <a:xfrm>
            <a:off x="3740150" y="5676900"/>
            <a:ext cx="889000" cy="600075"/>
          </a:xfrm>
          <a:prstGeom prst="rect">
            <a:avLst/>
          </a:prstGeom>
          <a:noFill/>
          <a:ln w="9525">
            <a:noFill/>
          </a:ln>
        </p:spPr>
        <p:txBody>
          <a:bodyPr wrap="none" anchor="t" anchorCtr="0">
            <a:spAutoFit/>
          </a:bodyPr>
          <a:lstStyle/>
          <a:p>
            <a:pPr algn="ctr" eaLnBrk="0" hangingPunct="0"/>
            <a:r>
              <a:rPr lang="zh-CN" altLang="en-US" sz="1100" dirty="0">
                <a:solidFill>
                  <a:srgbClr val="1F4C8D"/>
                </a:solidFill>
                <a:latin typeface="微软雅黑" panose="020B0503020204020204" pitchFamily="34" charset="-122"/>
                <a:ea typeface="微软雅黑" panose="020B0503020204020204" pitchFamily="34" charset="-122"/>
              </a:rPr>
              <a:t>实现领域内</a:t>
            </a:r>
            <a:endParaRPr lang="en-US" altLang="zh-CN" sz="1100" dirty="0">
              <a:solidFill>
                <a:srgbClr val="1F4C8D"/>
              </a:solidFill>
              <a:latin typeface="微软雅黑" panose="020B0503020204020204" pitchFamily="34" charset="-122"/>
              <a:ea typeface="微软雅黑" panose="020B0503020204020204" pitchFamily="34" charset="-122"/>
            </a:endParaRPr>
          </a:p>
          <a:p>
            <a:pPr algn="ctr" eaLnBrk="0" hangingPunct="0"/>
            <a:r>
              <a:rPr lang="zh-CN" altLang="en-US" sz="1100" dirty="0">
                <a:solidFill>
                  <a:srgbClr val="1F4C8D"/>
                </a:solidFill>
                <a:latin typeface="微软雅黑" panose="020B0503020204020204" pitchFamily="34" charset="-122"/>
                <a:ea typeface="微软雅黑" panose="020B0503020204020204" pitchFamily="34" charset="-122"/>
              </a:rPr>
              <a:t>领军企业</a:t>
            </a:r>
            <a:endParaRPr lang="en-US" altLang="zh-CN" sz="1100" dirty="0">
              <a:solidFill>
                <a:srgbClr val="1F4C8D"/>
              </a:solidFill>
              <a:latin typeface="微软雅黑" panose="020B0503020204020204" pitchFamily="34" charset="-122"/>
              <a:ea typeface="微软雅黑" panose="020B0503020204020204" pitchFamily="34" charset="-122"/>
            </a:endParaRPr>
          </a:p>
          <a:p>
            <a:pPr algn="ctr" eaLnBrk="0" hangingPunct="0"/>
            <a:r>
              <a:rPr lang="zh-CN" altLang="en-US" sz="1100" dirty="0">
                <a:solidFill>
                  <a:srgbClr val="1F4C8D"/>
                </a:solidFill>
                <a:latin typeface="微软雅黑" panose="020B0503020204020204" pitchFamily="34" charset="-122"/>
                <a:ea typeface="微软雅黑" panose="020B0503020204020204" pitchFamily="34" charset="-122"/>
              </a:rPr>
              <a:t>目标</a:t>
            </a:r>
            <a:endParaRPr lang="zh-CN" altLang="en-US" sz="1100" dirty="0">
              <a:latin typeface="Lato Light" charset="0"/>
            </a:endParaRPr>
          </a:p>
        </p:txBody>
      </p:sp>
      <p:sp>
        <p:nvSpPr>
          <p:cNvPr id="137240" name="矩形 26"/>
          <p:cNvSpPr/>
          <p:nvPr/>
        </p:nvSpPr>
        <p:spPr>
          <a:xfrm>
            <a:off x="5197475" y="5634038"/>
            <a:ext cx="890588" cy="600075"/>
          </a:xfrm>
          <a:prstGeom prst="rect">
            <a:avLst/>
          </a:prstGeom>
          <a:noFill/>
          <a:ln w="9525">
            <a:noFill/>
          </a:ln>
        </p:spPr>
        <p:txBody>
          <a:bodyPr wrap="none" anchor="t" anchorCtr="0">
            <a:spAutoFit/>
          </a:bodyPr>
          <a:lstStyle/>
          <a:p>
            <a:pPr algn="ctr" eaLnBrk="0" hangingPunct="0"/>
            <a:r>
              <a:rPr lang="zh-CN" altLang="en-US" sz="1100" dirty="0">
                <a:solidFill>
                  <a:srgbClr val="1F4C8D"/>
                </a:solidFill>
                <a:latin typeface="微软雅黑" panose="020B0503020204020204" pitchFamily="34" charset="-122"/>
                <a:ea typeface="微软雅黑" panose="020B0503020204020204" pitchFamily="34" charset="-122"/>
              </a:rPr>
              <a:t>实现市场</a:t>
            </a:r>
            <a:endParaRPr lang="en-US" altLang="zh-CN" sz="1100" dirty="0">
              <a:solidFill>
                <a:srgbClr val="1F4C8D"/>
              </a:solidFill>
              <a:latin typeface="微软雅黑" panose="020B0503020204020204" pitchFamily="34" charset="-122"/>
              <a:ea typeface="微软雅黑" panose="020B0503020204020204" pitchFamily="34" charset="-122"/>
            </a:endParaRPr>
          </a:p>
          <a:p>
            <a:pPr algn="ctr" eaLnBrk="0" hangingPunct="0"/>
            <a:r>
              <a:rPr lang="zh-CN" altLang="en-US" sz="1100" dirty="0">
                <a:solidFill>
                  <a:srgbClr val="1F4C8D"/>
                </a:solidFill>
                <a:latin typeface="微软雅黑" panose="020B0503020204020204" pitchFamily="34" charset="-122"/>
                <a:ea typeface="微软雅黑" panose="020B0503020204020204" pitchFamily="34" charset="-122"/>
              </a:rPr>
              <a:t>占有率接近</a:t>
            </a:r>
            <a:endParaRPr lang="en-US" altLang="zh-CN" sz="1100" dirty="0">
              <a:solidFill>
                <a:srgbClr val="1F4C8D"/>
              </a:solidFill>
              <a:latin typeface="微软雅黑" panose="020B0503020204020204" pitchFamily="34" charset="-122"/>
              <a:ea typeface="微软雅黑" panose="020B0503020204020204" pitchFamily="34" charset="-122"/>
            </a:endParaRPr>
          </a:p>
          <a:p>
            <a:pPr algn="ctr" eaLnBrk="0" hangingPunct="0"/>
            <a:r>
              <a:rPr lang="en-US" altLang="zh-CN" sz="1100" dirty="0">
                <a:solidFill>
                  <a:srgbClr val="1F4C8D"/>
                </a:solidFill>
                <a:latin typeface="微软雅黑" panose="020B0503020204020204" pitchFamily="34" charset="-122"/>
                <a:ea typeface="微软雅黑" panose="020B0503020204020204" pitchFamily="34" charset="-122"/>
              </a:rPr>
              <a:t>50%</a:t>
            </a:r>
            <a:r>
              <a:rPr lang="zh-CN" altLang="en-US" sz="1100" dirty="0">
                <a:solidFill>
                  <a:srgbClr val="1F4C8D"/>
                </a:solidFill>
                <a:latin typeface="微软雅黑" panose="020B0503020204020204" pitchFamily="34" charset="-122"/>
                <a:ea typeface="微软雅黑" panose="020B0503020204020204" pitchFamily="34" charset="-122"/>
              </a:rPr>
              <a:t>目标</a:t>
            </a:r>
            <a:endParaRPr lang="zh-CN" altLang="en-US" sz="1100" dirty="0">
              <a:latin typeface="Lato Light" charset="0"/>
            </a:endParaRPr>
          </a:p>
        </p:txBody>
      </p:sp>
      <p:pic>
        <p:nvPicPr>
          <p:cNvPr id="3" name="图片 2" descr="3"/>
          <p:cNvPicPr>
            <a:picLocks noChangeAspect="1"/>
          </p:cNvPicPr>
          <p:nvPr/>
        </p:nvPicPr>
        <p:blipFill>
          <a:blip r:embed="rId5"/>
          <a:stretch>
            <a:fillRect/>
          </a:stretch>
        </p:blipFill>
        <p:spPr>
          <a:xfrm>
            <a:off x="7743825" y="396875"/>
            <a:ext cx="3970020" cy="4513580"/>
          </a:xfrm>
          <a:prstGeom prst="rect">
            <a:avLst/>
          </a:prstGeom>
        </p:spPr>
      </p:pic>
      <p:sp>
        <p:nvSpPr>
          <p:cNvPr id="5" name="文本框 4"/>
          <p:cNvSpPr txBox="1"/>
          <p:nvPr/>
        </p:nvSpPr>
        <p:spPr>
          <a:xfrm>
            <a:off x="7215505" y="1988185"/>
            <a:ext cx="459740" cy="1043940"/>
          </a:xfrm>
          <a:prstGeom prst="rect">
            <a:avLst/>
          </a:prstGeom>
          <a:noFill/>
        </p:spPr>
        <p:txBody>
          <a:bodyPr vert="eaVert" wrap="square" rtlCol="0">
            <a:spAutoFit/>
          </a:bodyPr>
          <a:p>
            <a:r>
              <a:rPr lang="zh-CN" altLang="en-US" b="1" dirty="0">
                <a:solidFill>
                  <a:srgbClr val="1F4C8D"/>
                </a:solidFill>
                <a:latin typeface="微软雅黑" panose="020B0503020204020204" pitchFamily="34" charset="-122"/>
                <a:ea typeface="微软雅黑" panose="020B0503020204020204" pitchFamily="34" charset="-122"/>
                <a:sym typeface="+mn-ea"/>
              </a:rPr>
              <a:t>代表客户</a:t>
            </a:r>
            <a:endParaRPr lang="zh-CN" altLang="en-US"/>
          </a:p>
        </p:txBody>
      </p:sp>
    </p:spTree>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文本框 30"/>
          <p:cNvSpPr txBox="1"/>
          <p:nvPr/>
        </p:nvSpPr>
        <p:spPr>
          <a:xfrm>
            <a:off x="1017588" y="95250"/>
            <a:ext cx="6126162" cy="490538"/>
          </a:xfrm>
          <a:prstGeom prst="rect">
            <a:avLst/>
          </a:prstGeom>
          <a:noFill/>
          <a:ln w="9525">
            <a:noFill/>
          </a:ln>
        </p:spPr>
        <p:txBody>
          <a:bodyPr wrap="none" anchor="t" anchorCtr="0">
            <a:spAutoFit/>
          </a:bodyPr>
          <a:lstStyle/>
          <a:p>
            <a:r>
              <a:rPr lang="zh-CN" altLang="en-US" sz="2600" dirty="0">
                <a:solidFill>
                  <a:srgbClr val="262626"/>
                </a:solidFill>
                <a:latin typeface="微软雅黑" panose="020B0503020204020204" pitchFamily="34" charset="-122"/>
                <a:ea typeface="微软雅黑" panose="020B0503020204020204" pitchFamily="34" charset="-122"/>
                <a:sym typeface="Lato Light" charset="0"/>
              </a:rPr>
              <a:t>我们的愿景：以科技为资本市场工作赋能 </a:t>
            </a:r>
            <a:endParaRPr lang="zh-CN" altLang="en-US" sz="2600" dirty="0">
              <a:solidFill>
                <a:srgbClr val="262626"/>
              </a:solidFill>
              <a:latin typeface="微软雅黑" panose="020B0503020204020204" pitchFamily="34" charset="-122"/>
              <a:ea typeface="微软雅黑" panose="020B0503020204020204" pitchFamily="34" charset="-122"/>
              <a:sym typeface="Lato Light" charset="0"/>
            </a:endParaRPr>
          </a:p>
        </p:txBody>
      </p:sp>
      <p:sp>
        <p:nvSpPr>
          <p:cNvPr id="135170" name="矩形 4"/>
          <p:cNvSpPr/>
          <p:nvPr/>
        </p:nvSpPr>
        <p:spPr>
          <a:xfrm>
            <a:off x="2959100" y="822325"/>
            <a:ext cx="6940550" cy="369888"/>
          </a:xfrm>
          <a:prstGeom prst="rect">
            <a:avLst/>
          </a:prstGeom>
          <a:noFill/>
          <a:ln w="9525">
            <a:noFill/>
          </a:ln>
        </p:spPr>
        <p:txBody>
          <a:bodyPr anchor="t" anchorCtr="0">
            <a:spAutoFit/>
          </a:bodyPr>
          <a:lstStyle/>
          <a:p>
            <a:r>
              <a:rPr lang="zh-CN" altLang="en-US" dirty="0">
                <a:latin typeface="微软雅黑" panose="020B0503020204020204" pitchFamily="34" charset="-122"/>
                <a:ea typeface="微软雅黑" panose="020B0503020204020204" pitchFamily="34" charset="-122"/>
              </a:rPr>
              <a:t>金融科技将对下述五个能力阶段实现逐步提升：</a:t>
            </a:r>
            <a:endParaRPr lang="zh-CN" altLang="en-US" dirty="0">
              <a:latin typeface="微软雅黑" panose="020B0503020204020204" pitchFamily="34" charset="-122"/>
              <a:ea typeface="微软雅黑" panose="020B0503020204020204" pitchFamily="34" charset="-122"/>
            </a:endParaRPr>
          </a:p>
        </p:txBody>
      </p:sp>
      <p:sp>
        <p:nvSpPr>
          <p:cNvPr id="135171" name="矩形 5"/>
          <p:cNvSpPr/>
          <p:nvPr/>
        </p:nvSpPr>
        <p:spPr>
          <a:xfrm>
            <a:off x="9677400" y="1382713"/>
            <a:ext cx="1644650" cy="523875"/>
          </a:xfrm>
          <a:prstGeom prst="rect">
            <a:avLst/>
          </a:prstGeom>
          <a:noFill/>
          <a:ln w="9525">
            <a:noFill/>
          </a:ln>
        </p:spPr>
        <p:txBody>
          <a:bodyPr anchor="t" anchorCtr="0">
            <a:spAutoFit/>
          </a:bodyPr>
          <a:lstStyle/>
          <a:p>
            <a:r>
              <a:rPr lang="zh-CN" altLang="en-US" sz="1400" dirty="0">
                <a:solidFill>
                  <a:srgbClr val="808080"/>
                </a:solidFill>
                <a:latin typeface="微软雅黑" panose="020B0503020204020204" pitchFamily="34" charset="-122"/>
                <a:ea typeface="微软雅黑" panose="020B0503020204020204" pitchFamily="34" charset="-122"/>
              </a:rPr>
              <a:t>Stage 5 ： 创新性 工作</a:t>
            </a:r>
            <a:endParaRPr lang="zh-CN" altLang="en-US" sz="1400" dirty="0">
              <a:solidFill>
                <a:srgbClr val="808080"/>
              </a:solidFill>
              <a:latin typeface="微软雅黑" panose="020B0503020204020204" pitchFamily="34" charset="-122"/>
              <a:ea typeface="微软雅黑" panose="020B0503020204020204" pitchFamily="34" charset="-122"/>
            </a:endParaRPr>
          </a:p>
        </p:txBody>
      </p:sp>
      <p:sp>
        <p:nvSpPr>
          <p:cNvPr id="135172" name="矩形 6"/>
          <p:cNvSpPr/>
          <p:nvPr/>
        </p:nvSpPr>
        <p:spPr>
          <a:xfrm>
            <a:off x="1087438" y="1382713"/>
            <a:ext cx="2093912" cy="523875"/>
          </a:xfrm>
          <a:prstGeom prst="rect">
            <a:avLst/>
          </a:prstGeom>
          <a:noFill/>
          <a:ln w="9525">
            <a:noFill/>
          </a:ln>
        </p:spPr>
        <p:txBody>
          <a:bodyPr anchor="t" anchorCtr="0">
            <a:spAutoFit/>
          </a:bodyPr>
          <a:lstStyle/>
          <a:p>
            <a:r>
              <a:rPr lang="zh-CN" altLang="en-US" sz="1400" dirty="0">
                <a:solidFill>
                  <a:srgbClr val="808080"/>
                </a:solidFill>
                <a:latin typeface="微软雅黑" panose="020B0503020204020204" pitchFamily="34" charset="-122"/>
                <a:ea typeface="微软雅黑" panose="020B0503020204020204" pitchFamily="34" charset="-122"/>
              </a:rPr>
              <a:t>Stage 1: 简单场景的重复 与流程化的工作</a:t>
            </a:r>
            <a:endParaRPr lang="zh-CN" altLang="en-US" sz="1400" dirty="0">
              <a:solidFill>
                <a:srgbClr val="808080"/>
              </a:solidFill>
              <a:latin typeface="微软雅黑" panose="020B0503020204020204" pitchFamily="34" charset="-122"/>
              <a:ea typeface="微软雅黑" panose="020B0503020204020204" pitchFamily="34" charset="-122"/>
            </a:endParaRPr>
          </a:p>
        </p:txBody>
      </p:sp>
      <p:sp>
        <p:nvSpPr>
          <p:cNvPr id="135173" name="矩形 7"/>
          <p:cNvSpPr/>
          <p:nvPr/>
        </p:nvSpPr>
        <p:spPr>
          <a:xfrm>
            <a:off x="3452813" y="1382713"/>
            <a:ext cx="1982787" cy="739775"/>
          </a:xfrm>
          <a:prstGeom prst="rect">
            <a:avLst/>
          </a:prstGeom>
          <a:noFill/>
          <a:ln w="9525">
            <a:noFill/>
          </a:ln>
        </p:spPr>
        <p:txBody>
          <a:bodyPr anchor="t" anchorCtr="0">
            <a:spAutoFit/>
          </a:bodyPr>
          <a:lstStyle/>
          <a:p>
            <a:r>
              <a:rPr lang="zh-CN" altLang="en-US" sz="1400" dirty="0">
                <a:solidFill>
                  <a:srgbClr val="808080"/>
                </a:solidFill>
                <a:latin typeface="微软雅黑" panose="020B0503020204020204" pitchFamily="34" charset="-122"/>
                <a:ea typeface="微软雅黑" panose="020B0503020204020204" pitchFamily="34" charset="-122"/>
              </a:rPr>
              <a:t>Stage 2 ： 复杂场景的重复 与流程化的工作</a:t>
            </a:r>
            <a:endParaRPr lang="zh-CN" altLang="en-US" sz="1400" dirty="0">
              <a:solidFill>
                <a:srgbClr val="808080"/>
              </a:solidFill>
              <a:latin typeface="微软雅黑" panose="020B0503020204020204" pitchFamily="34" charset="-122"/>
              <a:ea typeface="微软雅黑" panose="020B0503020204020204" pitchFamily="34" charset="-122"/>
            </a:endParaRPr>
          </a:p>
        </p:txBody>
      </p:sp>
      <p:sp>
        <p:nvSpPr>
          <p:cNvPr id="135174" name="矩形 8"/>
          <p:cNvSpPr/>
          <p:nvPr/>
        </p:nvSpPr>
        <p:spPr>
          <a:xfrm>
            <a:off x="5572125" y="1382713"/>
            <a:ext cx="1920875" cy="523875"/>
          </a:xfrm>
          <a:prstGeom prst="rect">
            <a:avLst/>
          </a:prstGeom>
          <a:noFill/>
          <a:ln w="9525">
            <a:noFill/>
          </a:ln>
        </p:spPr>
        <p:txBody>
          <a:bodyPr anchor="t" anchorCtr="0">
            <a:spAutoFit/>
          </a:bodyPr>
          <a:lstStyle/>
          <a:p>
            <a:r>
              <a:rPr lang="zh-CN" altLang="en-US" sz="1400" dirty="0">
                <a:solidFill>
                  <a:srgbClr val="808080"/>
                </a:solidFill>
                <a:latin typeface="微软雅黑" panose="020B0503020204020204" pitchFamily="34" charset="-122"/>
                <a:ea typeface="微软雅黑" panose="020B0503020204020204" pitchFamily="34" charset="-122"/>
              </a:rPr>
              <a:t>Stage 3 ： 初级决策性 工作</a:t>
            </a:r>
            <a:endParaRPr lang="zh-CN" altLang="en-US" sz="1400" dirty="0">
              <a:solidFill>
                <a:srgbClr val="808080"/>
              </a:solidFill>
              <a:latin typeface="微软雅黑" panose="020B0503020204020204" pitchFamily="34" charset="-122"/>
              <a:ea typeface="微软雅黑" panose="020B0503020204020204" pitchFamily="34" charset="-122"/>
            </a:endParaRPr>
          </a:p>
        </p:txBody>
      </p:sp>
      <p:sp>
        <p:nvSpPr>
          <p:cNvPr id="135175" name="矩形 9"/>
          <p:cNvSpPr/>
          <p:nvPr/>
        </p:nvSpPr>
        <p:spPr>
          <a:xfrm>
            <a:off x="7629525" y="1382713"/>
            <a:ext cx="1806575" cy="523875"/>
          </a:xfrm>
          <a:prstGeom prst="rect">
            <a:avLst/>
          </a:prstGeom>
          <a:noFill/>
          <a:ln w="9525">
            <a:noFill/>
          </a:ln>
        </p:spPr>
        <p:txBody>
          <a:bodyPr anchor="t" anchorCtr="0">
            <a:spAutoFit/>
          </a:bodyPr>
          <a:lstStyle/>
          <a:p>
            <a:r>
              <a:rPr lang="zh-CN" altLang="en-US" sz="1400" dirty="0">
                <a:solidFill>
                  <a:srgbClr val="808080"/>
                </a:solidFill>
                <a:latin typeface="微软雅黑" panose="020B0503020204020204" pitchFamily="34" charset="-122"/>
                <a:ea typeface="微软雅黑" panose="020B0503020204020204" pitchFamily="34" charset="-122"/>
              </a:rPr>
              <a:t>Stage 4 ： 高级决策性 工作</a:t>
            </a:r>
            <a:endParaRPr lang="zh-CN" altLang="en-US" sz="1400" dirty="0">
              <a:solidFill>
                <a:srgbClr val="808080"/>
              </a:solidFill>
              <a:latin typeface="微软雅黑" panose="020B0503020204020204" pitchFamily="34" charset="-122"/>
              <a:ea typeface="微软雅黑" panose="020B0503020204020204" pitchFamily="34" charset="-122"/>
            </a:endParaRPr>
          </a:p>
        </p:txBody>
      </p:sp>
      <p:sp>
        <p:nvSpPr>
          <p:cNvPr id="135176" name="矩形 10"/>
          <p:cNvSpPr/>
          <p:nvPr/>
        </p:nvSpPr>
        <p:spPr>
          <a:xfrm>
            <a:off x="1022350" y="2362200"/>
            <a:ext cx="10452100" cy="831850"/>
          </a:xfrm>
          <a:prstGeom prst="rect">
            <a:avLst/>
          </a:prstGeom>
          <a:noFill/>
          <a:ln w="9525">
            <a:noFill/>
          </a:ln>
        </p:spPr>
        <p:txBody>
          <a:bodyPr anchor="t" anchorCtr="0">
            <a:spAutoFit/>
          </a:bodyPr>
          <a:lstStyle/>
          <a:p>
            <a:r>
              <a:rPr lang="zh-CN" altLang="en-US" sz="1200" dirty="0">
                <a:solidFill>
                  <a:srgbClr val="808080"/>
                </a:solidFill>
                <a:latin typeface="微软雅黑" panose="020B0503020204020204" pitchFamily="34" charset="-122"/>
                <a:ea typeface="微软雅黑" panose="020B0503020204020204" pitchFamily="34" charset="-122"/>
              </a:rPr>
              <a:t>Step1～Step4为可见的技术实现情况，如智能客服等替代基础性工作的应用已落地、智能投顾等决策性应用正在落地探索； Step5处于理论阶段层面，由AI的“计算智能→感知智能→认知智能→创造智能”发展路径得出。 目前，以实现Step1、Step2为主，智能客服、RPA/IPA等技术将逐渐替代传统金融业务中的流程化、重复性的人力工作。 相比之下，科技化业务执行可提供7×24小时同效服务，极大地降低错误率。而技术替代人力需要一个循序渐进的过程， 以智能客服为例：随着NLP、知识图谱等技术的突破，智能客服将逐渐适应更加复杂的业务场景，进而提升人工替代率。</a:t>
            </a:r>
            <a:endParaRPr lang="zh-CN" altLang="en-US" sz="1200" dirty="0">
              <a:solidFill>
                <a:srgbClr val="808080"/>
              </a:solidFill>
              <a:latin typeface="微软雅黑" panose="020B0503020204020204" pitchFamily="34" charset="-122"/>
              <a:ea typeface="微软雅黑" panose="020B0503020204020204" pitchFamily="34" charset="-122"/>
            </a:endParaRPr>
          </a:p>
        </p:txBody>
      </p:sp>
      <p:sp>
        <p:nvSpPr>
          <p:cNvPr id="135177" name="矩形 11"/>
          <p:cNvSpPr/>
          <p:nvPr/>
        </p:nvSpPr>
        <p:spPr>
          <a:xfrm>
            <a:off x="3181350" y="3273425"/>
            <a:ext cx="5724525" cy="368300"/>
          </a:xfrm>
          <a:prstGeom prst="rect">
            <a:avLst/>
          </a:prstGeom>
          <a:noFill/>
          <a:ln w="9525">
            <a:noFill/>
          </a:ln>
        </p:spPr>
        <p:txBody>
          <a:bodyPr anchor="t" anchorCtr="0">
            <a:spAutoFit/>
          </a:bodyPr>
          <a:lstStyle/>
          <a:p>
            <a:r>
              <a:rPr lang="zh-CN" altLang="en-US" dirty="0">
                <a:latin typeface="微软雅黑" panose="020B0503020204020204" pitchFamily="34" charset="-122"/>
                <a:ea typeface="微软雅黑" panose="020B0503020204020204" pitchFamily="34" charset="-122"/>
              </a:rPr>
              <a:t>金融科技对人力的替代情况及价值分析：智能客服为例</a:t>
            </a:r>
            <a:endParaRPr lang="zh-CN" altLang="en-US" dirty="0">
              <a:latin typeface="微软雅黑" panose="020B0503020204020204" pitchFamily="34" charset="-122"/>
              <a:ea typeface="微软雅黑" panose="020B0503020204020204" pitchFamily="34" charset="-122"/>
            </a:endParaRPr>
          </a:p>
        </p:txBody>
      </p:sp>
      <p:pic>
        <p:nvPicPr>
          <p:cNvPr id="135178" name="图片 12"/>
          <p:cNvPicPr>
            <a:picLocks noChangeAspect="1"/>
          </p:cNvPicPr>
          <p:nvPr/>
        </p:nvPicPr>
        <p:blipFill>
          <a:blip r:embed="rId1"/>
          <a:stretch>
            <a:fillRect/>
          </a:stretch>
        </p:blipFill>
        <p:spPr>
          <a:xfrm>
            <a:off x="1741488" y="3797300"/>
            <a:ext cx="3481387" cy="2670175"/>
          </a:xfrm>
          <a:prstGeom prst="rect">
            <a:avLst/>
          </a:prstGeom>
          <a:noFill/>
          <a:ln w="9525">
            <a:noFill/>
          </a:ln>
        </p:spPr>
      </p:pic>
      <p:pic>
        <p:nvPicPr>
          <p:cNvPr id="135179" name="图片 13"/>
          <p:cNvPicPr>
            <a:picLocks noChangeAspect="1"/>
          </p:cNvPicPr>
          <p:nvPr/>
        </p:nvPicPr>
        <p:blipFill>
          <a:blip r:embed="rId2"/>
          <a:stretch>
            <a:fillRect/>
          </a:stretch>
        </p:blipFill>
        <p:spPr>
          <a:xfrm>
            <a:off x="6856413" y="3797300"/>
            <a:ext cx="3509962" cy="2670175"/>
          </a:xfrm>
          <a:prstGeom prst="rect">
            <a:avLst/>
          </a:prstGeom>
          <a:noFill/>
          <a:ln w="9525">
            <a:noFill/>
          </a:ln>
        </p:spPr>
      </p:pic>
    </p:spTree>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93403" y="104072"/>
            <a:ext cx="7498672" cy="491490"/>
          </a:xfrm>
          <a:prstGeom prst="rect">
            <a:avLst/>
          </a:prstGeom>
        </p:spPr>
        <p:txBody>
          <a:bodyPr wrap="square">
            <a:spAutoFit/>
          </a:bodyPr>
          <a:lstStyle/>
          <a:p>
            <a:pPr lvl="0"/>
            <a:r>
              <a:rPr lang="en-US" altLang="zh-CN" sz="2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十四五规划</a:t>
            </a:r>
            <a:r>
              <a:rPr lang="en-US" altLang="zh-CN" sz="2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新基建</a:t>
            </a:r>
            <a:r>
              <a:rPr lang="en-US" altLang="zh-CN" sz="2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对数字化转型的赋能</a:t>
            </a:r>
            <a:endParaRPr lang="zh-CN" sz="2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cxnSp>
        <p:nvCxnSpPr>
          <p:cNvPr id="22" name="Straight Connector 302"/>
          <p:cNvCxnSpPr/>
          <p:nvPr/>
        </p:nvCxnSpPr>
        <p:spPr>
          <a:xfrm flipV="1">
            <a:off x="466510" y="5444691"/>
            <a:ext cx="10536578" cy="155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424908" y="5602408"/>
            <a:ext cx="343231" cy="1204472"/>
          </a:xfrm>
          <a:prstGeom prst="roundRect">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传统基建</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4" name="圆角矩形 23"/>
          <p:cNvSpPr/>
          <p:nvPr/>
        </p:nvSpPr>
        <p:spPr>
          <a:xfrm>
            <a:off x="424907" y="4121205"/>
            <a:ext cx="343231" cy="1204472"/>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400" b="1" dirty="0">
                <a:solidFill>
                  <a:schemeClr val="bg1"/>
                </a:solidFill>
                <a:latin typeface="微软雅黑" panose="020B0503020204020204" pitchFamily="34" charset="-122"/>
                <a:ea typeface="微软雅黑" panose="020B0503020204020204" pitchFamily="34" charset="-122"/>
                <a:sym typeface="+mn-ea"/>
              </a:rPr>
              <a:t>新基建</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p:txBody>
      </p:sp>
      <p:sp>
        <p:nvSpPr>
          <p:cNvPr id="25" name="圆角矩形 24"/>
          <p:cNvSpPr/>
          <p:nvPr/>
        </p:nvSpPr>
        <p:spPr>
          <a:xfrm>
            <a:off x="1431235" y="5286979"/>
            <a:ext cx="1306285" cy="315429"/>
          </a:xfrm>
          <a:prstGeom prst="roundRect">
            <a:avLst/>
          </a:prstGeom>
          <a:solidFill>
            <a:schemeClr val="tx1">
              <a:lumMod val="65000"/>
              <a:lumOff val="3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建设主体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6" name="圆角矩形 25"/>
          <p:cNvSpPr/>
          <p:nvPr/>
        </p:nvSpPr>
        <p:spPr>
          <a:xfrm>
            <a:off x="3503307" y="5286978"/>
            <a:ext cx="1306285" cy="315429"/>
          </a:xfrm>
          <a:prstGeom prst="roundRect">
            <a:avLst/>
          </a:prstGeom>
          <a:solidFill>
            <a:schemeClr val="tx1">
              <a:lumMod val="65000"/>
              <a:lumOff val="3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建设方式</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5575379" y="5286977"/>
            <a:ext cx="1306285" cy="315429"/>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建设重点</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7647451" y="5286977"/>
            <a:ext cx="1306285" cy="315429"/>
          </a:xfrm>
          <a:prstGeom prst="roundRect">
            <a:avLst/>
          </a:prstGeom>
          <a:solidFill>
            <a:schemeClr val="tx1">
              <a:lumMod val="65000"/>
              <a:lumOff val="3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应用方式</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9719523" y="5286976"/>
            <a:ext cx="1306285" cy="315429"/>
          </a:xfrm>
          <a:prstGeom prst="roundRect">
            <a:avLst/>
          </a:prstGeom>
          <a:solidFill>
            <a:schemeClr val="tx1">
              <a:lumMod val="65000"/>
              <a:lumOff val="3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价值影响</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1397155" y="4121205"/>
            <a:ext cx="1366868" cy="932561"/>
          </a:xfrm>
          <a:prstGeom prst="roundRect">
            <a:avLst/>
          </a:prstGeom>
          <a:noFill/>
          <a:ln w="127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latin typeface="微软雅黑" panose="020B0503020204020204" pitchFamily="34" charset="-122"/>
              <a:ea typeface="微软雅黑" panose="020B0503020204020204" pitchFamily="34" charset="-122"/>
            </a:endParaRPr>
          </a:p>
        </p:txBody>
      </p:sp>
      <p:sp>
        <p:nvSpPr>
          <p:cNvPr id="31" name="圆角矩形 30"/>
          <p:cNvSpPr/>
          <p:nvPr/>
        </p:nvSpPr>
        <p:spPr>
          <a:xfrm>
            <a:off x="3469227" y="4121204"/>
            <a:ext cx="1366868" cy="932561"/>
          </a:xfrm>
          <a:prstGeom prst="roundRect">
            <a:avLst/>
          </a:prstGeom>
          <a:noFill/>
          <a:ln w="127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latin typeface="微软雅黑" panose="020B0503020204020204" pitchFamily="34" charset="-122"/>
              <a:ea typeface="微软雅黑" panose="020B0503020204020204" pitchFamily="34" charset="-122"/>
            </a:endParaRPr>
          </a:p>
        </p:txBody>
      </p:sp>
      <p:sp>
        <p:nvSpPr>
          <p:cNvPr id="32" name="圆角矩形 31"/>
          <p:cNvSpPr/>
          <p:nvPr/>
        </p:nvSpPr>
        <p:spPr>
          <a:xfrm>
            <a:off x="5541299" y="4121204"/>
            <a:ext cx="1366868" cy="932561"/>
          </a:xfrm>
          <a:prstGeom prst="roundRect">
            <a:avLst/>
          </a:prstGeom>
          <a:noFill/>
          <a:ln w="127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latin typeface="微软雅黑" panose="020B0503020204020204" pitchFamily="34" charset="-122"/>
              <a:ea typeface="微软雅黑" panose="020B0503020204020204" pitchFamily="34" charset="-122"/>
            </a:endParaRPr>
          </a:p>
        </p:txBody>
      </p:sp>
      <p:sp>
        <p:nvSpPr>
          <p:cNvPr id="33" name="圆角矩形 32"/>
          <p:cNvSpPr/>
          <p:nvPr/>
        </p:nvSpPr>
        <p:spPr>
          <a:xfrm>
            <a:off x="7613371" y="4121203"/>
            <a:ext cx="1366868" cy="932561"/>
          </a:xfrm>
          <a:prstGeom prst="roundRect">
            <a:avLst/>
          </a:prstGeom>
          <a:noFill/>
          <a:ln w="127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9642475" y="4121150"/>
            <a:ext cx="1565275" cy="932815"/>
          </a:xfrm>
          <a:prstGeom prst="roundRect">
            <a:avLst/>
          </a:prstGeom>
          <a:noFill/>
          <a:ln w="127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latin typeface="微软雅黑" panose="020B0503020204020204" pitchFamily="34" charset="-122"/>
              <a:ea typeface="微软雅黑" panose="020B0503020204020204" pitchFamily="34" charset="-122"/>
            </a:endParaRPr>
          </a:p>
        </p:txBody>
      </p:sp>
      <p:sp>
        <p:nvSpPr>
          <p:cNvPr id="35" name="圆角矩形 34"/>
          <p:cNvSpPr/>
          <p:nvPr/>
        </p:nvSpPr>
        <p:spPr>
          <a:xfrm>
            <a:off x="1397155" y="5835617"/>
            <a:ext cx="1366868" cy="932561"/>
          </a:xfrm>
          <a:prstGeom prst="roundRect">
            <a:avLst/>
          </a:prstGeom>
          <a:noFill/>
          <a:ln w="127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latin typeface="微软雅黑" panose="020B0503020204020204" pitchFamily="34" charset="-122"/>
              <a:ea typeface="微软雅黑" panose="020B0503020204020204" pitchFamily="34" charset="-122"/>
            </a:endParaRPr>
          </a:p>
        </p:txBody>
      </p:sp>
      <p:sp>
        <p:nvSpPr>
          <p:cNvPr id="36" name="圆角矩形 35"/>
          <p:cNvSpPr/>
          <p:nvPr/>
        </p:nvSpPr>
        <p:spPr>
          <a:xfrm>
            <a:off x="3380105" y="5835015"/>
            <a:ext cx="1556385" cy="932815"/>
          </a:xfrm>
          <a:prstGeom prst="roundRect">
            <a:avLst/>
          </a:prstGeom>
          <a:noFill/>
          <a:ln w="127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latin typeface="微软雅黑" panose="020B0503020204020204" pitchFamily="34" charset="-122"/>
              <a:ea typeface="微软雅黑" panose="020B0503020204020204" pitchFamily="34" charset="-122"/>
            </a:endParaRPr>
          </a:p>
        </p:txBody>
      </p:sp>
      <p:sp>
        <p:nvSpPr>
          <p:cNvPr id="37" name="圆角矩形 36"/>
          <p:cNvSpPr/>
          <p:nvPr/>
        </p:nvSpPr>
        <p:spPr>
          <a:xfrm>
            <a:off x="5541010" y="5835650"/>
            <a:ext cx="1367155" cy="932815"/>
          </a:xfrm>
          <a:prstGeom prst="roundRect">
            <a:avLst/>
          </a:prstGeom>
          <a:noFill/>
          <a:ln w="127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latin typeface="微软雅黑" panose="020B0503020204020204" pitchFamily="34" charset="-122"/>
              <a:ea typeface="微软雅黑" panose="020B0503020204020204" pitchFamily="34" charset="-122"/>
            </a:endParaRPr>
          </a:p>
        </p:txBody>
      </p:sp>
      <p:sp>
        <p:nvSpPr>
          <p:cNvPr id="38" name="圆角矩形 37"/>
          <p:cNvSpPr/>
          <p:nvPr/>
        </p:nvSpPr>
        <p:spPr>
          <a:xfrm>
            <a:off x="7613371" y="5835615"/>
            <a:ext cx="1366868" cy="932561"/>
          </a:xfrm>
          <a:prstGeom prst="roundRect">
            <a:avLst/>
          </a:prstGeom>
          <a:noFill/>
          <a:ln w="127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latin typeface="微软雅黑" panose="020B0503020204020204" pitchFamily="34" charset="-122"/>
              <a:ea typeface="微软雅黑" panose="020B0503020204020204" pitchFamily="34" charset="-122"/>
            </a:endParaRPr>
          </a:p>
        </p:txBody>
      </p:sp>
      <p:sp>
        <p:nvSpPr>
          <p:cNvPr id="39" name="圆角矩形 38"/>
          <p:cNvSpPr/>
          <p:nvPr/>
        </p:nvSpPr>
        <p:spPr>
          <a:xfrm>
            <a:off x="9667875" y="5835015"/>
            <a:ext cx="1539875" cy="932815"/>
          </a:xfrm>
          <a:prstGeom prst="roundRect">
            <a:avLst/>
          </a:prstGeom>
          <a:noFill/>
          <a:ln w="127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latin typeface="微软雅黑" panose="020B0503020204020204" pitchFamily="34" charset="-122"/>
              <a:ea typeface="微软雅黑" panose="020B0503020204020204" pitchFamily="34" charset="-122"/>
            </a:endParaRPr>
          </a:p>
        </p:txBody>
      </p:sp>
      <p:sp>
        <p:nvSpPr>
          <p:cNvPr id="40" name="矩形 39"/>
          <p:cNvSpPr/>
          <p:nvPr/>
        </p:nvSpPr>
        <p:spPr>
          <a:xfrm>
            <a:off x="1577888" y="6109771"/>
            <a:ext cx="995680" cy="337185"/>
          </a:xfrm>
          <a:prstGeom prst="rect">
            <a:avLst/>
          </a:prstGeom>
        </p:spPr>
        <p:txBody>
          <a:bodyPr wrap="none">
            <a:spAutoFit/>
          </a:bodyPr>
          <a:lstStyle/>
          <a:p>
            <a:pPr algn="ctr">
              <a:buClrTx/>
              <a:buSzTx/>
              <a:buNone/>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政府主导</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矩形 40"/>
          <p:cNvSpPr/>
          <p:nvPr/>
        </p:nvSpPr>
        <p:spPr>
          <a:xfrm>
            <a:off x="1001922" y="1568445"/>
            <a:ext cx="3882396" cy="368300"/>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新基建七大领域的</a:t>
            </a:r>
            <a:r>
              <a:rPr lang="zh-CN" altLang="en-US" dirty="0">
                <a:solidFill>
                  <a:schemeClr val="accent6">
                    <a:lumMod val="75000"/>
                  </a:schemeClr>
                </a:solidFill>
                <a:latin typeface="微软雅黑" panose="020B0503020204020204" pitchFamily="34" charset="-122"/>
                <a:ea typeface="微软雅黑" panose="020B0503020204020204" pitchFamily="34" charset="-122"/>
              </a:rPr>
              <a:t>核心</a:t>
            </a:r>
            <a:r>
              <a:rPr lang="zh-CN" altLang="en-US" sz="1600" dirty="0">
                <a:latin typeface="微软雅黑" panose="020B0503020204020204" pitchFamily="34" charset="-122"/>
                <a:ea typeface="微软雅黑" panose="020B0503020204020204" pitchFamily="34" charset="-122"/>
              </a:rPr>
              <a:t>就是</a:t>
            </a:r>
            <a:r>
              <a:rPr lang="zh-CN" altLang="en-US" dirty="0">
                <a:solidFill>
                  <a:schemeClr val="accent6">
                    <a:lumMod val="75000"/>
                  </a:schemeClr>
                </a:solidFill>
                <a:latin typeface="微软雅黑" panose="020B0503020204020204" pitchFamily="34" charset="-122"/>
                <a:ea typeface="微软雅黑" panose="020B0503020204020204" pitchFamily="34" charset="-122"/>
              </a:rPr>
              <a:t>数据</a:t>
            </a:r>
            <a:endParaRPr lang="zh-CN" altLang="en-US"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3300730" y="5901690"/>
            <a:ext cx="1710690" cy="829945"/>
          </a:xfrm>
          <a:prstGeom prst="rect">
            <a:avLst/>
          </a:prstGeom>
        </p:spPr>
        <p:txBody>
          <a:bodyPr wrap="square">
            <a:spAutoFit/>
          </a:bodyPr>
          <a:lstStyle/>
          <a:p>
            <a:pPr algn="ctr">
              <a:buClrTx/>
              <a:buSzTx/>
              <a:buNone/>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1、只考虑物理空间布局（相对单一）</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algn="ctr">
              <a:buClrTx/>
              <a:buSzTx/>
              <a:buNone/>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2、科技含量相对较低（硬设施投入为主）</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矩形 42"/>
          <p:cNvSpPr/>
          <p:nvPr/>
        </p:nvSpPr>
        <p:spPr>
          <a:xfrm>
            <a:off x="5655577" y="5974534"/>
            <a:ext cx="1101124" cy="460375"/>
          </a:xfrm>
          <a:prstGeom prst="rect">
            <a:avLst/>
          </a:prstGeom>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注重硬设施建设</a:t>
            </a:r>
            <a:endParaRPr lang="zh-CN" altLang="en-US" sz="1200" dirty="0">
              <a:latin typeface="微软雅黑" panose="020B0503020204020204" pitchFamily="34" charset="-122"/>
              <a:ea typeface="微软雅黑" panose="020B0503020204020204" pitchFamily="34" charset="-122"/>
            </a:endParaRPr>
          </a:p>
        </p:txBody>
      </p:sp>
      <p:sp>
        <p:nvSpPr>
          <p:cNvPr id="44" name="矩形 43"/>
          <p:cNvSpPr/>
          <p:nvPr/>
        </p:nvSpPr>
        <p:spPr>
          <a:xfrm>
            <a:off x="7595235" y="5974715"/>
            <a:ext cx="1403985" cy="460375"/>
          </a:xfrm>
          <a:prstGeom prst="rect">
            <a:avLst/>
          </a:prstGeom>
        </p:spPr>
        <p:txBody>
          <a:bodyPr wrap="square">
            <a:spAutoFit/>
          </a:bodyPr>
          <a:lstStyle/>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、传统物理空间</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、功能单一</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矩形 44"/>
          <p:cNvSpPr/>
          <p:nvPr/>
        </p:nvSpPr>
        <p:spPr>
          <a:xfrm>
            <a:off x="9651365" y="5901690"/>
            <a:ext cx="1573530" cy="829945"/>
          </a:xfrm>
          <a:prstGeom prst="rect">
            <a:avLst/>
          </a:prstGeom>
        </p:spPr>
        <p:txBody>
          <a:bodyPr wrap="square">
            <a:spAutoFit/>
          </a:bodyPr>
          <a:lstStyle/>
          <a:p>
            <a:pPr algn="ct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、局部传递效用（一设施一功能）</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、主要着眼于稳投资、保增长、促就业</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矩形 45"/>
          <p:cNvSpPr/>
          <p:nvPr/>
        </p:nvSpPr>
        <p:spPr>
          <a:xfrm>
            <a:off x="3380194" y="4219117"/>
            <a:ext cx="1479652" cy="737235"/>
          </a:xfrm>
          <a:prstGeom prst="rect">
            <a:avLst/>
          </a:prstGeom>
        </p:spPr>
        <p:txBody>
          <a:bodyPr wrap="square">
            <a:spAutoFit/>
          </a:bodyPr>
          <a:lstStyle/>
          <a:p>
            <a:pPr algn="ctr">
              <a:buClrTx/>
              <a:buSzTx/>
              <a:buNone/>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1、统筹考虑（行业、产业协同）</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algn="ctr">
              <a:buClrTx/>
              <a:buSzTx/>
              <a:buNone/>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2、科技含量高（硬设施+软实力）</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7" name="矩形 46"/>
          <p:cNvSpPr/>
          <p:nvPr/>
        </p:nvSpPr>
        <p:spPr>
          <a:xfrm>
            <a:off x="5564574" y="4223256"/>
            <a:ext cx="1313971" cy="645160"/>
          </a:xfrm>
          <a:prstGeom prst="rect">
            <a:avLst/>
          </a:prstGeom>
        </p:spPr>
        <p:txBody>
          <a:bodyPr wrap="square">
            <a:spAutoFit/>
          </a:bodyPr>
          <a:lstStyle/>
          <a:p>
            <a:pPr algn="ctr"/>
            <a:r>
              <a:rPr lang="zh-CN" altLang="en-US" sz="1200" dirty="0">
                <a:solidFill>
                  <a:schemeClr val="accent6">
                    <a:lumMod val="75000"/>
                  </a:schemeClr>
                </a:solidFill>
                <a:latin typeface="微软雅黑" panose="020B0503020204020204" pitchFamily="34" charset="-122"/>
                <a:ea typeface="微软雅黑" panose="020B0503020204020204" pitchFamily="34" charset="-122"/>
              </a:rPr>
              <a:t>更注重新一代信息技术和数据的应用</a:t>
            </a:r>
            <a:endParaRPr lang="zh-CN" altLang="en-US" sz="1200"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48" name="矩形 47"/>
          <p:cNvSpPr/>
          <p:nvPr/>
        </p:nvSpPr>
        <p:spPr>
          <a:xfrm>
            <a:off x="7668260" y="4223385"/>
            <a:ext cx="1407795" cy="645160"/>
          </a:xfrm>
          <a:prstGeom prst="rect">
            <a:avLst/>
          </a:prstGeom>
        </p:spPr>
        <p:txBody>
          <a:bodyPr wrap="square">
            <a:spAutoFit/>
          </a:bodyPr>
          <a:lstStyle/>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、数字化应用</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、渗透性强（经济社会各领域）</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矩形 48"/>
          <p:cNvSpPr/>
          <p:nvPr/>
        </p:nvSpPr>
        <p:spPr>
          <a:xfrm>
            <a:off x="9546590" y="4083050"/>
            <a:ext cx="1757045" cy="1014730"/>
          </a:xfrm>
          <a:prstGeom prst="rect">
            <a:avLst/>
          </a:prstGeom>
        </p:spPr>
        <p:txBody>
          <a:bodyPr wrap="square">
            <a:spAutoFit/>
          </a:bodyPr>
          <a:lstStyle/>
          <a:p>
            <a:pPr algn="ct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、规模乘数效应（供需共同受益、应用场景增加）</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、长期着眼于支撑经济社会数字化转型</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2" name="右箭头 23"/>
          <p:cNvSpPr/>
          <p:nvPr/>
        </p:nvSpPr>
        <p:spPr>
          <a:xfrm rot="16200000">
            <a:off x="6079212" y="3699572"/>
            <a:ext cx="276714" cy="432000"/>
          </a:xfrm>
          <a:prstGeom prst="rightArrow">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3" name="圆角矩形 72"/>
          <p:cNvSpPr/>
          <p:nvPr/>
        </p:nvSpPr>
        <p:spPr>
          <a:xfrm>
            <a:off x="906030" y="2076803"/>
            <a:ext cx="4074180" cy="654844"/>
          </a:xfrm>
          <a:prstGeom prst="roundRect">
            <a:avLst/>
          </a:prstGeom>
          <a:noFill/>
          <a:ln w="127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latin typeface="微软雅黑" panose="020B0503020204020204" pitchFamily="34" charset="-122"/>
              <a:ea typeface="微软雅黑" panose="020B0503020204020204" pitchFamily="34" charset="-122"/>
            </a:endParaRPr>
          </a:p>
        </p:txBody>
      </p:sp>
      <p:sp>
        <p:nvSpPr>
          <p:cNvPr id="74" name="矩形 73"/>
          <p:cNvSpPr/>
          <p:nvPr/>
        </p:nvSpPr>
        <p:spPr>
          <a:xfrm>
            <a:off x="1294987" y="4359749"/>
            <a:ext cx="1628140" cy="460375"/>
          </a:xfrm>
          <a:prstGeom prst="rect">
            <a:avLst/>
          </a:prstGeom>
        </p:spPr>
        <p:txBody>
          <a:bodyPr wrap="none">
            <a:spAutoFit/>
          </a:bodyPr>
          <a:lstStyle/>
          <a:p>
            <a:pPr algn="ct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多元主体共建</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（企业</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市场</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政府）</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5" name="圆角矩形 74"/>
          <p:cNvSpPr/>
          <p:nvPr/>
        </p:nvSpPr>
        <p:spPr>
          <a:xfrm>
            <a:off x="957822" y="2425981"/>
            <a:ext cx="1270863" cy="240668"/>
          </a:xfrm>
          <a:prstGeom prst="roundRect">
            <a:avLst/>
          </a:prstGeom>
          <a:solidFill>
            <a:srgbClr val="3760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5G</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76" name="圆角矩形 75"/>
          <p:cNvSpPr/>
          <p:nvPr/>
        </p:nvSpPr>
        <p:spPr>
          <a:xfrm>
            <a:off x="2298096" y="2425981"/>
            <a:ext cx="1270863" cy="240668"/>
          </a:xfrm>
          <a:prstGeom prst="roundRect">
            <a:avLst/>
          </a:prstGeom>
          <a:solidFill>
            <a:srgbClr val="3760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rPr>
              <a:t>人工智能</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77" name="圆角矩形 76"/>
          <p:cNvSpPr/>
          <p:nvPr/>
        </p:nvSpPr>
        <p:spPr>
          <a:xfrm>
            <a:off x="3638370" y="2430729"/>
            <a:ext cx="1270863" cy="240668"/>
          </a:xfrm>
          <a:prstGeom prst="roundRect">
            <a:avLst/>
          </a:prstGeom>
          <a:solidFill>
            <a:srgbClr val="3760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rPr>
              <a:t>数据中心</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78" name="圆角矩形 77"/>
          <p:cNvSpPr/>
          <p:nvPr/>
        </p:nvSpPr>
        <p:spPr>
          <a:xfrm>
            <a:off x="957822" y="3290726"/>
            <a:ext cx="1059364" cy="247233"/>
          </a:xfrm>
          <a:prstGeom prst="roundRect">
            <a:avLst/>
          </a:prstGeom>
          <a:solidFill>
            <a:srgbClr val="3760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rPr>
              <a:t>新能源汽车</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79" name="圆角矩形 78"/>
          <p:cNvSpPr/>
          <p:nvPr/>
        </p:nvSpPr>
        <p:spPr>
          <a:xfrm>
            <a:off x="2109057" y="3297665"/>
            <a:ext cx="875507" cy="247233"/>
          </a:xfrm>
          <a:prstGeom prst="roundRect">
            <a:avLst/>
          </a:prstGeom>
          <a:solidFill>
            <a:srgbClr val="3760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rPr>
              <a:t>城际交通</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80" name="圆角矩形 79"/>
          <p:cNvSpPr/>
          <p:nvPr/>
        </p:nvSpPr>
        <p:spPr>
          <a:xfrm>
            <a:off x="3069094" y="3290726"/>
            <a:ext cx="723559" cy="247233"/>
          </a:xfrm>
          <a:prstGeom prst="roundRect">
            <a:avLst/>
          </a:prstGeom>
          <a:solidFill>
            <a:srgbClr val="3760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rPr>
              <a:t>特高压</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81" name="圆角矩形 80"/>
          <p:cNvSpPr/>
          <p:nvPr/>
        </p:nvSpPr>
        <p:spPr>
          <a:xfrm>
            <a:off x="3873164" y="3292863"/>
            <a:ext cx="986733" cy="247234"/>
          </a:xfrm>
          <a:prstGeom prst="roundRect">
            <a:avLst/>
          </a:prstGeom>
          <a:solidFill>
            <a:srgbClr val="3760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rPr>
              <a:t>工业互联网</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2298096" y="2086945"/>
            <a:ext cx="1249680" cy="306705"/>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数字的产业化</a:t>
            </a:r>
            <a:endParaRPr lang="zh-CN" altLang="en-US" sz="1400" dirty="0">
              <a:latin typeface="微软雅黑" panose="020B0503020204020204" pitchFamily="34" charset="-122"/>
              <a:ea typeface="微软雅黑" panose="020B0503020204020204" pitchFamily="34" charset="-122"/>
            </a:endParaRPr>
          </a:p>
        </p:txBody>
      </p:sp>
      <p:sp>
        <p:nvSpPr>
          <p:cNvPr id="82" name="矩形 81"/>
          <p:cNvSpPr/>
          <p:nvPr/>
        </p:nvSpPr>
        <p:spPr>
          <a:xfrm>
            <a:off x="2274844" y="2992494"/>
            <a:ext cx="1249680" cy="306705"/>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产业的数字化</a:t>
            </a:r>
            <a:endParaRPr lang="zh-CN" altLang="en-US" sz="1400" dirty="0">
              <a:latin typeface="微软雅黑" panose="020B0503020204020204" pitchFamily="34" charset="-122"/>
              <a:ea typeface="微软雅黑" panose="020B0503020204020204" pitchFamily="34" charset="-122"/>
            </a:endParaRPr>
          </a:p>
        </p:txBody>
      </p:sp>
      <p:sp>
        <p:nvSpPr>
          <p:cNvPr id="83" name="圆角矩形 82"/>
          <p:cNvSpPr/>
          <p:nvPr/>
        </p:nvSpPr>
        <p:spPr>
          <a:xfrm>
            <a:off x="906030" y="2979499"/>
            <a:ext cx="4074180" cy="654844"/>
          </a:xfrm>
          <a:prstGeom prst="roundRect">
            <a:avLst/>
          </a:prstGeom>
          <a:noFill/>
          <a:ln w="127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latin typeface="微软雅黑" panose="020B0503020204020204" pitchFamily="34" charset="-122"/>
              <a:ea typeface="微软雅黑" panose="020B0503020204020204" pitchFamily="34" charset="-122"/>
            </a:endParaRPr>
          </a:p>
        </p:txBody>
      </p:sp>
      <p:sp>
        <p:nvSpPr>
          <p:cNvPr id="84" name="圆角矩形 83"/>
          <p:cNvSpPr/>
          <p:nvPr/>
        </p:nvSpPr>
        <p:spPr>
          <a:xfrm>
            <a:off x="5049520" y="2087245"/>
            <a:ext cx="1125220" cy="1547495"/>
          </a:xfrm>
          <a:prstGeom prst="roundRect">
            <a:avLst/>
          </a:prstGeom>
          <a:noFill/>
          <a:ln w="127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latin typeface="微软雅黑" panose="020B0503020204020204" pitchFamily="34" charset="-122"/>
              <a:ea typeface="微软雅黑" panose="020B0503020204020204" pitchFamily="34" charset="-122"/>
            </a:endParaRPr>
          </a:p>
        </p:txBody>
      </p:sp>
      <p:sp>
        <p:nvSpPr>
          <p:cNvPr id="85" name="圆角矩形 84"/>
          <p:cNvSpPr/>
          <p:nvPr/>
        </p:nvSpPr>
        <p:spPr>
          <a:xfrm>
            <a:off x="5050155" y="2394585"/>
            <a:ext cx="1055370" cy="961390"/>
          </a:xfrm>
          <a:prstGeom prst="roundRect">
            <a:avLst/>
          </a:prstGeom>
          <a:solidFill>
            <a:srgbClr val="3760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科学</a:t>
            </a:r>
            <a:endParaRPr lang="zh-CN" altLang="en-US"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分工 </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cxnSp>
        <p:nvCxnSpPr>
          <p:cNvPr id="86" name="Straight Connector 302"/>
          <p:cNvCxnSpPr/>
          <p:nvPr/>
        </p:nvCxnSpPr>
        <p:spPr>
          <a:xfrm>
            <a:off x="4753138" y="3735733"/>
            <a:ext cx="2906146" cy="763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右箭头 23"/>
          <p:cNvSpPr/>
          <p:nvPr/>
        </p:nvSpPr>
        <p:spPr>
          <a:xfrm rot="10800000">
            <a:off x="6174105" y="2644140"/>
            <a:ext cx="424815" cy="431800"/>
          </a:xfrm>
          <a:prstGeom prst="rightArrow">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8" name="圆角矩形 87"/>
          <p:cNvSpPr/>
          <p:nvPr/>
        </p:nvSpPr>
        <p:spPr>
          <a:xfrm>
            <a:off x="6617622" y="2077394"/>
            <a:ext cx="4452469" cy="1547397"/>
          </a:xfrm>
          <a:prstGeom prst="roundRect">
            <a:avLst/>
          </a:prstGeom>
          <a:noFill/>
          <a:ln w="127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latin typeface="微软雅黑" panose="020B0503020204020204" pitchFamily="34" charset="-122"/>
              <a:ea typeface="微软雅黑" panose="020B0503020204020204" pitchFamily="34" charset="-122"/>
            </a:endParaRPr>
          </a:p>
        </p:txBody>
      </p:sp>
      <p:sp>
        <p:nvSpPr>
          <p:cNvPr id="89" name="矩形 88"/>
          <p:cNvSpPr/>
          <p:nvPr/>
        </p:nvSpPr>
        <p:spPr>
          <a:xfrm>
            <a:off x="6527193" y="1572135"/>
            <a:ext cx="4581510" cy="398780"/>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面向资本市场的</a:t>
            </a:r>
            <a:r>
              <a:rPr lang="zh-CN" altLang="en-US" dirty="0">
                <a:solidFill>
                  <a:schemeClr val="accent6">
                    <a:lumMod val="75000"/>
                  </a:schemeClr>
                </a:solidFill>
                <a:latin typeface="微软雅黑" panose="020B0503020204020204" pitchFamily="34" charset="-122"/>
                <a:ea typeface="微软雅黑" panose="020B0503020204020204" pitchFamily="34" charset="-122"/>
              </a:rPr>
              <a:t>诚信合规大数据平台赋能企业</a:t>
            </a:r>
            <a:endParaRPr lang="zh-CN" altLang="en-US" sz="2000"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90" name="圆角矩形 89"/>
          <p:cNvSpPr/>
          <p:nvPr/>
        </p:nvSpPr>
        <p:spPr>
          <a:xfrm>
            <a:off x="9340638" y="2303495"/>
            <a:ext cx="310725" cy="1151496"/>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数据应用赋能 </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sp>
        <p:nvSpPr>
          <p:cNvPr id="92" name="圆角矩形 91"/>
          <p:cNvSpPr/>
          <p:nvPr/>
        </p:nvSpPr>
        <p:spPr>
          <a:xfrm>
            <a:off x="9992626" y="2299548"/>
            <a:ext cx="310725" cy="1151496"/>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数据中台建设</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sp>
        <p:nvSpPr>
          <p:cNvPr id="95" name="圆角矩形 94"/>
          <p:cNvSpPr/>
          <p:nvPr/>
        </p:nvSpPr>
        <p:spPr>
          <a:xfrm>
            <a:off x="10619007" y="2299548"/>
            <a:ext cx="310725" cy="1151496"/>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数据基础建设</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sp>
        <p:nvSpPr>
          <p:cNvPr id="98" name="圆角矩形 97"/>
          <p:cNvSpPr/>
          <p:nvPr/>
        </p:nvSpPr>
        <p:spPr>
          <a:xfrm>
            <a:off x="7388495" y="2304513"/>
            <a:ext cx="310725" cy="1151496"/>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SaaS服务</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sp>
        <p:nvSpPr>
          <p:cNvPr id="99" name="圆角矩形 98"/>
          <p:cNvSpPr/>
          <p:nvPr/>
        </p:nvSpPr>
        <p:spPr>
          <a:xfrm>
            <a:off x="6758293" y="2311176"/>
            <a:ext cx="310725" cy="1151496"/>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rPr>
              <a:t>云计算</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00" name="圆角矩形 99"/>
          <p:cNvSpPr/>
          <p:nvPr/>
        </p:nvSpPr>
        <p:spPr>
          <a:xfrm>
            <a:off x="8040483" y="2314264"/>
            <a:ext cx="310725" cy="1151496"/>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企业级应用</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sp>
        <p:nvSpPr>
          <p:cNvPr id="101" name="圆角矩形 100"/>
          <p:cNvSpPr/>
          <p:nvPr/>
        </p:nvSpPr>
        <p:spPr>
          <a:xfrm>
            <a:off x="8688650" y="2303495"/>
            <a:ext cx="310725" cy="1151496"/>
          </a:xfrm>
          <a:prstGeom prst="roundRect">
            <a:avLst/>
          </a:pr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大数据</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sp>
        <p:nvSpPr>
          <p:cNvPr id="20" name="矩形 19"/>
          <p:cNvSpPr/>
          <p:nvPr/>
        </p:nvSpPr>
        <p:spPr>
          <a:xfrm>
            <a:off x="719644" y="887757"/>
            <a:ext cx="10030974" cy="629920"/>
          </a:xfrm>
          <a:prstGeom prst="rect">
            <a:avLst/>
          </a:prstGeom>
        </p:spPr>
        <p:txBody>
          <a:bodyPr wrap="square">
            <a:spAutoFit/>
          </a:bodyPr>
          <a:lstStyle/>
          <a:p>
            <a:pPr>
              <a:lnSpc>
                <a:spcPct val="125000"/>
              </a:lnSpc>
            </a:pPr>
            <a:r>
              <a:rPr lang="zh-CN" altLang="en-US" sz="1400" dirty="0">
                <a:latin typeface="微软雅黑" panose="020B0503020204020204" pitchFamily="34" charset="-122"/>
                <a:ea typeface="微软雅黑" panose="020B0503020204020204" pitchFamily="34" charset="-122"/>
              </a:rPr>
              <a:t>十四五规划与科技强国为新基建带来发展机遇，以新发展理念为引领，以技术创新为驱动，以信息网络为基础，面向高质量发展需要，提供资本市场合规领域的数字转型、智能升级、融合创新等服务的专业体系。</a:t>
            </a:r>
            <a:endParaRPr lang="zh-CN" altLang="en-US" sz="14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left)">
                                      <p:cBhvr>
                                        <p:cTn id="1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文本框 1"/>
          <p:cNvSpPr txBox="1"/>
          <p:nvPr/>
        </p:nvSpPr>
        <p:spPr>
          <a:xfrm>
            <a:off x="1017588" y="95250"/>
            <a:ext cx="6653530" cy="491490"/>
          </a:xfrm>
          <a:prstGeom prst="rect">
            <a:avLst/>
          </a:prstGeom>
          <a:noFill/>
          <a:ln w="9525">
            <a:noFill/>
          </a:ln>
        </p:spPr>
        <p:txBody>
          <a:bodyPr wrap="none" anchor="t" anchorCtr="0">
            <a:spAutoFit/>
          </a:bodyPr>
          <a:lstStyle/>
          <a:p>
            <a:r>
              <a:rPr lang="zh-CN" altLang="en-US" sz="2600" b="1" dirty="0">
                <a:solidFill>
                  <a:srgbClr val="262626"/>
                </a:solidFill>
                <a:latin typeface="微软雅黑" panose="020B0503020204020204" pitchFamily="34" charset="-122"/>
                <a:ea typeface="微软雅黑" panose="020B0503020204020204" pitchFamily="34" charset="-122"/>
                <a:sym typeface="Lato Light" charset="0"/>
              </a:rPr>
              <a:t>未来：合规科技（监管科技） 赋能 资本市场</a:t>
            </a:r>
            <a:endParaRPr lang="zh-CN" altLang="en-US" sz="2600" b="1" dirty="0">
              <a:solidFill>
                <a:srgbClr val="262626"/>
              </a:solidFill>
              <a:latin typeface="微软雅黑" panose="020B0503020204020204" pitchFamily="34" charset="-122"/>
              <a:ea typeface="微软雅黑" panose="020B0503020204020204" pitchFamily="34" charset="-122"/>
              <a:sym typeface="Lato Light" charset="0"/>
            </a:endParaRPr>
          </a:p>
        </p:txBody>
      </p:sp>
      <p:cxnSp>
        <p:nvCxnSpPr>
          <p:cNvPr id="32" name="Straight Connector 73"/>
          <p:cNvCxnSpPr>
            <a:stCxn id="141330" idx="3"/>
            <a:endCxn id="141468" idx="2"/>
          </p:cNvCxnSpPr>
          <p:nvPr/>
        </p:nvCxnSpPr>
        <p:spPr>
          <a:xfrm>
            <a:off x="3894138" y="2293938"/>
            <a:ext cx="1023937" cy="511175"/>
          </a:xfrm>
          <a:prstGeom prst="line">
            <a:avLst/>
          </a:prstGeom>
          <a:ln w="19050" cap="flat" cmpd="sng">
            <a:solidFill>
              <a:srgbClr val="31B6FD"/>
            </a:solidFill>
            <a:prstDash val="solid"/>
            <a:round/>
            <a:headEnd type="none" w="med" len="med"/>
            <a:tailEnd type="none" w="med" len="med"/>
          </a:ln>
        </p:spPr>
      </p:cxnSp>
      <p:sp>
        <p:nvSpPr>
          <p:cNvPr id="37" name="Chevron 5"/>
          <p:cNvSpPr/>
          <p:nvPr/>
        </p:nvSpPr>
        <p:spPr>
          <a:xfrm>
            <a:off x="100013" y="3683000"/>
            <a:ext cx="2035175" cy="352425"/>
          </a:xfrm>
          <a:prstGeom prst="chevron">
            <a:avLst>
              <a:gd name="adj" fmla="val 49727"/>
            </a:avLst>
          </a:prstGeom>
          <a:solidFill>
            <a:srgbClr val="4F81BD"/>
          </a:solidFill>
          <a:ln w="25400">
            <a:noFill/>
          </a:ln>
        </p:spPr>
        <p:txBody>
          <a:bodyPr lIns="68556" tIns="34277" rIns="68556" bIns="34277" anchor="ctr" anchorCtr="0"/>
          <a:lstStyle/>
          <a:p>
            <a:pPr algn="ctr"/>
            <a:endParaRPr lang="en-US" altLang="zh-CN"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3" name="TextBox 63"/>
          <p:cNvSpPr txBox="1"/>
          <p:nvPr/>
        </p:nvSpPr>
        <p:spPr>
          <a:xfrm>
            <a:off x="325438" y="3732213"/>
            <a:ext cx="1436687" cy="252412"/>
          </a:xfrm>
          <a:prstGeom prst="rect">
            <a:avLst/>
          </a:prstGeom>
          <a:noFill/>
          <a:ln w="9525">
            <a:noFill/>
          </a:ln>
        </p:spPr>
        <p:txBody>
          <a:bodyPr lIns="68556" tIns="34277" rIns="68556" bIns="34277" anchor="t" anchorCtr="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公司治理类数据</a:t>
            </a:r>
            <a:endParaRPr lang="zh-CN" altLang="en-US"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45" name="Chevron 5"/>
          <p:cNvSpPr/>
          <p:nvPr/>
        </p:nvSpPr>
        <p:spPr>
          <a:xfrm>
            <a:off x="100013" y="4227513"/>
            <a:ext cx="2035175" cy="352425"/>
          </a:xfrm>
          <a:prstGeom prst="chevron">
            <a:avLst>
              <a:gd name="adj" fmla="val 49727"/>
            </a:avLst>
          </a:prstGeom>
          <a:solidFill>
            <a:srgbClr val="EF535E"/>
          </a:solidFill>
          <a:ln w="25400">
            <a:noFill/>
          </a:ln>
        </p:spPr>
        <p:txBody>
          <a:bodyPr lIns="68556" tIns="34277" rIns="68556" bIns="34277" anchor="ctr" anchorCtr="0"/>
          <a:lstStyle/>
          <a:p>
            <a:pPr algn="ctr"/>
            <a:endParaRPr lang="en-US" altLang="zh-CN"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49" name="TextBox 63"/>
          <p:cNvSpPr txBox="1"/>
          <p:nvPr/>
        </p:nvSpPr>
        <p:spPr>
          <a:xfrm>
            <a:off x="325438" y="4276725"/>
            <a:ext cx="1436687" cy="252413"/>
          </a:xfrm>
          <a:prstGeom prst="rect">
            <a:avLst/>
          </a:prstGeom>
          <a:solidFill>
            <a:srgbClr val="EF535E"/>
          </a:solidFill>
          <a:ln w="9525">
            <a:noFill/>
          </a:ln>
        </p:spPr>
        <p:txBody>
          <a:bodyPr lIns="68556" tIns="34277" rIns="68556" bIns="34277" anchor="t" anchorCtr="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监管类数据</a:t>
            </a:r>
            <a:endParaRPr lang="zh-CN" altLang="en-US"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50" name="Chevron 5"/>
          <p:cNvSpPr/>
          <p:nvPr/>
        </p:nvSpPr>
        <p:spPr>
          <a:xfrm>
            <a:off x="100013" y="4772025"/>
            <a:ext cx="2035175" cy="352425"/>
          </a:xfrm>
          <a:prstGeom prst="chevron">
            <a:avLst>
              <a:gd name="adj" fmla="val 49727"/>
            </a:avLst>
          </a:prstGeom>
          <a:solidFill>
            <a:srgbClr val="604A7B"/>
          </a:solidFill>
          <a:ln w="25400">
            <a:noFill/>
          </a:ln>
        </p:spPr>
        <p:txBody>
          <a:bodyPr lIns="68556" tIns="34277" rIns="68556" bIns="34277" anchor="ctr" anchorCtr="0"/>
          <a:lstStyle/>
          <a:p>
            <a:pPr algn="ctr"/>
            <a:endParaRPr lang="en-US" altLang="zh-CN"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52" name="TextBox 63"/>
          <p:cNvSpPr txBox="1"/>
          <p:nvPr/>
        </p:nvSpPr>
        <p:spPr>
          <a:xfrm>
            <a:off x="325438" y="4821238"/>
            <a:ext cx="1436687" cy="252412"/>
          </a:xfrm>
          <a:prstGeom prst="rect">
            <a:avLst/>
          </a:prstGeom>
          <a:solidFill>
            <a:srgbClr val="604A7B"/>
          </a:solidFill>
          <a:ln w="9525">
            <a:noFill/>
          </a:ln>
        </p:spPr>
        <p:txBody>
          <a:bodyPr lIns="68556" tIns="34277" rIns="68556" bIns="34277" anchor="t" anchorCtr="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市场类数据</a:t>
            </a:r>
            <a:endParaRPr lang="zh-CN" altLang="en-US"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53" name="Chevron 5"/>
          <p:cNvSpPr/>
          <p:nvPr/>
        </p:nvSpPr>
        <p:spPr>
          <a:xfrm>
            <a:off x="100013" y="5316538"/>
            <a:ext cx="2035175" cy="352425"/>
          </a:xfrm>
          <a:prstGeom prst="chevron">
            <a:avLst>
              <a:gd name="adj" fmla="val 49727"/>
            </a:avLst>
          </a:prstGeom>
          <a:solidFill>
            <a:srgbClr val="31859C"/>
          </a:solidFill>
          <a:ln w="25400">
            <a:noFill/>
          </a:ln>
        </p:spPr>
        <p:txBody>
          <a:bodyPr lIns="68556" tIns="34277" rIns="68556" bIns="34277" anchor="ctr" anchorCtr="0"/>
          <a:lstStyle/>
          <a:p>
            <a:pPr algn="ctr"/>
            <a:endParaRPr lang="en-US" altLang="zh-CN"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55" name="TextBox 63"/>
          <p:cNvSpPr txBox="1"/>
          <p:nvPr/>
        </p:nvSpPr>
        <p:spPr>
          <a:xfrm>
            <a:off x="325438" y="5365750"/>
            <a:ext cx="1436687" cy="252413"/>
          </a:xfrm>
          <a:prstGeom prst="rect">
            <a:avLst/>
          </a:prstGeom>
          <a:solidFill>
            <a:srgbClr val="31859C"/>
          </a:solidFill>
          <a:ln w="9525">
            <a:noFill/>
          </a:ln>
        </p:spPr>
        <p:txBody>
          <a:bodyPr lIns="68556" tIns="34277" rIns="68556" bIns="34277" anchor="t" anchorCtr="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资本运作类数据</a:t>
            </a:r>
            <a:endParaRPr lang="zh-CN" altLang="en-US"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56" name="Chevron 5"/>
          <p:cNvSpPr/>
          <p:nvPr/>
        </p:nvSpPr>
        <p:spPr>
          <a:xfrm>
            <a:off x="100013" y="5862638"/>
            <a:ext cx="2035175" cy="350837"/>
          </a:xfrm>
          <a:prstGeom prst="chevron">
            <a:avLst>
              <a:gd name="adj" fmla="val 49952"/>
            </a:avLst>
          </a:prstGeom>
          <a:solidFill>
            <a:srgbClr val="953735"/>
          </a:solidFill>
          <a:ln w="25400">
            <a:noFill/>
          </a:ln>
        </p:spPr>
        <p:txBody>
          <a:bodyPr lIns="68556" tIns="34277" rIns="68556" bIns="34277" anchor="ctr" anchorCtr="0"/>
          <a:lstStyle/>
          <a:p>
            <a:pPr algn="ctr"/>
            <a:endParaRPr lang="en-US" altLang="zh-CN"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58" name="TextBox 63"/>
          <p:cNvSpPr txBox="1"/>
          <p:nvPr/>
        </p:nvSpPr>
        <p:spPr>
          <a:xfrm>
            <a:off x="325438" y="5911850"/>
            <a:ext cx="1436687" cy="250825"/>
          </a:xfrm>
          <a:prstGeom prst="rect">
            <a:avLst/>
          </a:prstGeom>
          <a:solidFill>
            <a:srgbClr val="953735"/>
          </a:solidFill>
          <a:ln w="9525">
            <a:noFill/>
          </a:ln>
        </p:spPr>
        <p:txBody>
          <a:bodyPr lIns="68556" tIns="34277" rIns="68556" bIns="34277" anchor="t" anchorCtr="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资讯类数据</a:t>
            </a:r>
            <a:endParaRPr lang="zh-CN" altLang="en-US"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35" name="Chevron 5"/>
          <p:cNvSpPr/>
          <p:nvPr/>
        </p:nvSpPr>
        <p:spPr>
          <a:xfrm>
            <a:off x="100013" y="6410325"/>
            <a:ext cx="2035175" cy="352425"/>
          </a:xfrm>
          <a:prstGeom prst="chevron">
            <a:avLst>
              <a:gd name="adj" fmla="val 49727"/>
            </a:avLst>
          </a:prstGeom>
          <a:solidFill>
            <a:srgbClr val="7F7F7F"/>
          </a:solidFill>
          <a:ln w="25400">
            <a:noFill/>
          </a:ln>
        </p:spPr>
        <p:txBody>
          <a:bodyPr lIns="68556" tIns="34277" rIns="68556" bIns="34277" anchor="ctr" anchorCtr="0"/>
          <a:lstStyle/>
          <a:p>
            <a:pPr algn="ctr"/>
            <a:endParaRPr lang="en-US" altLang="zh-CN"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137" name="TextBox 63"/>
          <p:cNvSpPr txBox="1"/>
          <p:nvPr/>
        </p:nvSpPr>
        <p:spPr>
          <a:xfrm>
            <a:off x="325438" y="6459538"/>
            <a:ext cx="1436687" cy="250825"/>
          </a:xfrm>
          <a:prstGeom prst="rect">
            <a:avLst/>
          </a:prstGeom>
          <a:solidFill>
            <a:srgbClr val="7F7F7F"/>
          </a:solidFill>
          <a:ln w="9525">
            <a:noFill/>
          </a:ln>
        </p:spPr>
        <p:txBody>
          <a:bodyPr lIns="68556" tIns="34277" rIns="68556" bIns="34277" anchor="t" anchorCtr="0">
            <a:spAutoFit/>
          </a:bodyPr>
          <a:lstStyle/>
          <a:p>
            <a:pPr algn="ctr"/>
            <a:r>
              <a:rPr lang="en-US" altLang="zh-CN"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a:t>
            </a:r>
            <a:endParaRPr lang="en-US" altLang="zh-CN"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41327" name="文本框 137"/>
          <p:cNvSpPr txBox="1"/>
          <p:nvPr/>
        </p:nvSpPr>
        <p:spPr>
          <a:xfrm>
            <a:off x="5632450" y="3719513"/>
            <a:ext cx="1389063" cy="522287"/>
          </a:xfrm>
          <a:prstGeom prst="rect">
            <a:avLst/>
          </a:prstGeom>
          <a:noFill/>
          <a:ln w="9525">
            <a:noFill/>
          </a:ln>
        </p:spPr>
        <p:txBody>
          <a:bodyPr anchor="t" anchorCtr="0">
            <a:spAutoFit/>
          </a:bodyPr>
          <a:lstStyle/>
          <a:p>
            <a:pPr algn="ctr"/>
            <a:r>
              <a:rPr lang="zh-CN" altLang="en-US" sz="1400" b="1" dirty="0">
                <a:latin typeface="微软雅黑" panose="020B0503020204020204" pitchFamily="34" charset="-122"/>
                <a:ea typeface="微软雅黑" panose="020B0503020204020204" pitchFamily="34" charset="-122"/>
              </a:rPr>
              <a:t>价值在线数据资源池</a:t>
            </a:r>
            <a:endParaRPr lang="zh-CN" altLang="en-US" sz="1400" b="1" dirty="0">
              <a:latin typeface="微软雅黑" panose="020B0503020204020204" pitchFamily="34" charset="-122"/>
              <a:ea typeface="微软雅黑" panose="020B0503020204020204" pitchFamily="34" charset="-122"/>
            </a:endParaRPr>
          </a:p>
        </p:txBody>
      </p:sp>
      <p:sp>
        <p:nvSpPr>
          <p:cNvPr id="141328" name="任意多边形 139"/>
          <p:cNvSpPr/>
          <p:nvPr/>
        </p:nvSpPr>
        <p:spPr>
          <a:xfrm>
            <a:off x="5003800" y="1743075"/>
            <a:ext cx="546100" cy="544513"/>
          </a:xfrm>
          <a:custGeom>
            <a:avLst/>
            <a:gdLst>
              <a:gd name="txL" fmla="*/ 0 w 879190"/>
              <a:gd name="txT" fmla="*/ 0 h 879190"/>
              <a:gd name="txR" fmla="*/ 879190 w 879190"/>
              <a:gd name="txB" fmla="*/ 879190 h 879190"/>
            </a:gdLst>
            <a:ahLst/>
            <a:cxnLst>
              <a:cxn ang="0">
                <a:pos x="0" y="64821"/>
              </a:cxn>
              <a:cxn ang="0">
                <a:pos x="65390" y="0"/>
              </a:cxn>
              <a:cxn ang="0">
                <a:pos x="130780" y="64821"/>
              </a:cxn>
              <a:cxn ang="0">
                <a:pos x="65390" y="129643"/>
              </a:cxn>
              <a:cxn ang="0">
                <a:pos x="0" y="64821"/>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31B6FD"/>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规章制度</a:t>
            </a:r>
            <a:endParaRPr lang="zh-CN" altLang="en-US" sz="900" b="1" dirty="0">
              <a:latin typeface="微软雅黑" panose="020B0503020204020204" pitchFamily="34" charset="-122"/>
              <a:ea typeface="微软雅黑" panose="020B0503020204020204" pitchFamily="34" charset="-122"/>
            </a:endParaRPr>
          </a:p>
        </p:txBody>
      </p:sp>
      <p:sp>
        <p:nvSpPr>
          <p:cNvPr id="141329" name="任意多边形 140"/>
          <p:cNvSpPr/>
          <p:nvPr/>
        </p:nvSpPr>
        <p:spPr>
          <a:xfrm>
            <a:off x="3797300" y="1057275"/>
            <a:ext cx="546100" cy="544513"/>
          </a:xfrm>
          <a:custGeom>
            <a:avLst/>
            <a:gdLst>
              <a:gd name="txL" fmla="*/ 0 w 879190"/>
              <a:gd name="txT" fmla="*/ 0 h 879190"/>
              <a:gd name="txR" fmla="*/ 879190 w 879190"/>
              <a:gd name="txB" fmla="*/ 879190 h 879190"/>
            </a:gdLst>
            <a:ahLst/>
            <a:cxnLst>
              <a:cxn ang="0">
                <a:pos x="0" y="64821"/>
              </a:cxn>
              <a:cxn ang="0">
                <a:pos x="65390" y="0"/>
              </a:cxn>
              <a:cxn ang="0">
                <a:pos x="130780" y="64821"/>
              </a:cxn>
              <a:cxn ang="0">
                <a:pos x="65390" y="129643"/>
              </a:cxn>
              <a:cxn ang="0">
                <a:pos x="0" y="64821"/>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31B6FD"/>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公司基本信息</a:t>
            </a:r>
            <a:endParaRPr lang="zh-CN" altLang="en-US" sz="900" b="1" dirty="0">
              <a:latin typeface="微软雅黑" panose="020B0503020204020204" pitchFamily="34" charset="-122"/>
              <a:ea typeface="微软雅黑" panose="020B0503020204020204" pitchFamily="34" charset="-122"/>
            </a:endParaRPr>
          </a:p>
        </p:txBody>
      </p:sp>
      <p:sp>
        <p:nvSpPr>
          <p:cNvPr id="141330" name="任意多边形 4"/>
          <p:cNvSpPr/>
          <p:nvPr/>
        </p:nvSpPr>
        <p:spPr>
          <a:xfrm>
            <a:off x="3621088" y="1747838"/>
            <a:ext cx="546100" cy="546100"/>
          </a:xfrm>
          <a:custGeom>
            <a:avLst/>
            <a:gdLst>
              <a:gd name="txL" fmla="*/ 0 w 879190"/>
              <a:gd name="txT" fmla="*/ 0 h 879190"/>
              <a:gd name="txR" fmla="*/ 879190 w 879190"/>
              <a:gd name="txB" fmla="*/ 879190 h 879190"/>
            </a:gdLst>
            <a:ahLst/>
            <a:cxnLst>
              <a:cxn ang="0">
                <a:pos x="0" y="65390"/>
              </a:cxn>
              <a:cxn ang="0">
                <a:pos x="65390" y="0"/>
              </a:cxn>
              <a:cxn ang="0">
                <a:pos x="130780" y="65390"/>
              </a:cxn>
              <a:cxn ang="0">
                <a:pos x="65390" y="130780"/>
              </a:cxn>
              <a:cxn ang="0">
                <a:pos x="0" y="65390"/>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31B6FD"/>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董办协同数据</a:t>
            </a:r>
            <a:endParaRPr lang="zh-CN" altLang="en-US" sz="900" b="1" dirty="0">
              <a:latin typeface="微软雅黑" panose="020B0503020204020204" pitchFamily="34" charset="-122"/>
              <a:ea typeface="微软雅黑" panose="020B0503020204020204" pitchFamily="34" charset="-122"/>
            </a:endParaRPr>
          </a:p>
        </p:txBody>
      </p:sp>
      <p:sp>
        <p:nvSpPr>
          <p:cNvPr id="141331" name="任意多边形 5"/>
          <p:cNvSpPr/>
          <p:nvPr/>
        </p:nvSpPr>
        <p:spPr>
          <a:xfrm>
            <a:off x="3443288" y="2943225"/>
            <a:ext cx="546100" cy="544513"/>
          </a:xfrm>
          <a:custGeom>
            <a:avLst/>
            <a:gdLst>
              <a:gd name="txL" fmla="*/ 0 w 879190"/>
              <a:gd name="txT" fmla="*/ 0 h 879190"/>
              <a:gd name="txR" fmla="*/ 879190 w 879190"/>
              <a:gd name="txB" fmla="*/ 879190 h 879190"/>
            </a:gdLst>
            <a:ahLst/>
            <a:cxnLst>
              <a:cxn ang="0">
                <a:pos x="0" y="64821"/>
              </a:cxn>
              <a:cxn ang="0">
                <a:pos x="65390" y="0"/>
              </a:cxn>
              <a:cxn ang="0">
                <a:pos x="130780" y="64821"/>
              </a:cxn>
              <a:cxn ang="0">
                <a:pos x="65390" y="129643"/>
              </a:cxn>
              <a:cxn ang="0">
                <a:pos x="0" y="64821"/>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7C9C1E"/>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公告数据</a:t>
            </a:r>
            <a:endParaRPr lang="zh-CN" altLang="en-US" sz="900" b="1" dirty="0">
              <a:latin typeface="微软雅黑" panose="020B0503020204020204" pitchFamily="34" charset="-122"/>
              <a:ea typeface="微软雅黑" panose="020B0503020204020204" pitchFamily="34" charset="-122"/>
            </a:endParaRPr>
          </a:p>
        </p:txBody>
      </p:sp>
      <p:sp>
        <p:nvSpPr>
          <p:cNvPr id="141332" name="任意多边形 6"/>
          <p:cNvSpPr/>
          <p:nvPr/>
        </p:nvSpPr>
        <p:spPr>
          <a:xfrm>
            <a:off x="2655888" y="3478213"/>
            <a:ext cx="546100" cy="546100"/>
          </a:xfrm>
          <a:custGeom>
            <a:avLst/>
            <a:gdLst>
              <a:gd name="txL" fmla="*/ 0 w 879190"/>
              <a:gd name="txT" fmla="*/ 0 h 879190"/>
              <a:gd name="txR" fmla="*/ 879190 w 879190"/>
              <a:gd name="txB" fmla="*/ 879190 h 879190"/>
            </a:gdLst>
            <a:ahLst/>
            <a:cxnLst>
              <a:cxn ang="0">
                <a:pos x="0" y="65390"/>
              </a:cxn>
              <a:cxn ang="0">
                <a:pos x="65390" y="0"/>
              </a:cxn>
              <a:cxn ang="0">
                <a:pos x="130780" y="65390"/>
              </a:cxn>
              <a:cxn ang="0">
                <a:pos x="65390" y="130780"/>
              </a:cxn>
              <a:cxn ang="0">
                <a:pos x="0" y="65390"/>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7C9C1E"/>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研究报告</a:t>
            </a:r>
            <a:endParaRPr lang="zh-CN" altLang="en-US" sz="900" b="1" dirty="0">
              <a:latin typeface="微软雅黑" panose="020B0503020204020204" pitchFamily="34" charset="-122"/>
              <a:ea typeface="微软雅黑" panose="020B0503020204020204" pitchFamily="34" charset="-122"/>
            </a:endParaRPr>
          </a:p>
        </p:txBody>
      </p:sp>
      <p:sp>
        <p:nvSpPr>
          <p:cNvPr id="141333" name="任意多边形 7"/>
          <p:cNvSpPr/>
          <p:nvPr/>
        </p:nvSpPr>
        <p:spPr>
          <a:xfrm>
            <a:off x="3367088" y="4379913"/>
            <a:ext cx="544512" cy="544512"/>
          </a:xfrm>
          <a:custGeom>
            <a:avLst/>
            <a:gdLst>
              <a:gd name="txL" fmla="*/ 0 w 879190"/>
              <a:gd name="txT" fmla="*/ 0 h 879190"/>
              <a:gd name="txR" fmla="*/ 879190 w 879190"/>
              <a:gd name="txB" fmla="*/ 879190 h 879190"/>
            </a:gdLst>
            <a:ahLst/>
            <a:cxnLst>
              <a:cxn ang="0">
                <a:pos x="0" y="64821"/>
              </a:cxn>
              <a:cxn ang="0">
                <a:pos x="64821" y="0"/>
              </a:cxn>
              <a:cxn ang="0">
                <a:pos x="129642" y="64821"/>
              </a:cxn>
              <a:cxn ang="0">
                <a:pos x="64821" y="129642"/>
              </a:cxn>
              <a:cxn ang="0">
                <a:pos x="0" y="64821"/>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7C9C1E"/>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案例数据</a:t>
            </a:r>
            <a:endParaRPr lang="zh-CN" altLang="en-US" sz="900" b="1" dirty="0">
              <a:latin typeface="微软雅黑" panose="020B0503020204020204" pitchFamily="34" charset="-122"/>
              <a:ea typeface="微软雅黑" panose="020B0503020204020204" pitchFamily="34" charset="-122"/>
            </a:endParaRPr>
          </a:p>
        </p:txBody>
      </p:sp>
      <p:sp>
        <p:nvSpPr>
          <p:cNvPr id="141334" name="任意多边形 8"/>
          <p:cNvSpPr/>
          <p:nvPr/>
        </p:nvSpPr>
        <p:spPr>
          <a:xfrm>
            <a:off x="3189288" y="5345113"/>
            <a:ext cx="546100" cy="546100"/>
          </a:xfrm>
          <a:custGeom>
            <a:avLst/>
            <a:gdLst>
              <a:gd name="txL" fmla="*/ 0 w 879190"/>
              <a:gd name="txT" fmla="*/ 0 h 879190"/>
              <a:gd name="txR" fmla="*/ 879190 w 879190"/>
              <a:gd name="txB" fmla="*/ 879190 h 879190"/>
            </a:gdLst>
            <a:ahLst/>
            <a:cxnLst>
              <a:cxn ang="0">
                <a:pos x="0" y="65390"/>
              </a:cxn>
              <a:cxn ang="0">
                <a:pos x="65390" y="0"/>
              </a:cxn>
              <a:cxn ang="0">
                <a:pos x="130780" y="65390"/>
              </a:cxn>
              <a:cxn ang="0">
                <a:pos x="65390" y="130780"/>
              </a:cxn>
              <a:cxn ang="0">
                <a:pos x="0" y="65390"/>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2862AA"/>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理脉数据</a:t>
            </a:r>
            <a:endParaRPr lang="zh-CN" altLang="en-US" sz="900" b="1" dirty="0">
              <a:latin typeface="微软雅黑" panose="020B0503020204020204" pitchFamily="34" charset="-122"/>
              <a:ea typeface="微软雅黑" panose="020B0503020204020204" pitchFamily="34" charset="-122"/>
            </a:endParaRPr>
          </a:p>
        </p:txBody>
      </p:sp>
      <p:sp>
        <p:nvSpPr>
          <p:cNvPr id="141335" name="任意多边形 9"/>
          <p:cNvSpPr/>
          <p:nvPr/>
        </p:nvSpPr>
        <p:spPr>
          <a:xfrm>
            <a:off x="3652838" y="5949950"/>
            <a:ext cx="546100" cy="546100"/>
          </a:xfrm>
          <a:custGeom>
            <a:avLst/>
            <a:gdLst>
              <a:gd name="txL" fmla="*/ 0 w 879190"/>
              <a:gd name="txT" fmla="*/ 0 h 879190"/>
              <a:gd name="txR" fmla="*/ 879190 w 879190"/>
              <a:gd name="txB" fmla="*/ 879190 h 879190"/>
            </a:gdLst>
            <a:ahLst/>
            <a:cxnLst>
              <a:cxn ang="0">
                <a:pos x="0" y="65390"/>
              </a:cxn>
              <a:cxn ang="0">
                <a:pos x="65390" y="0"/>
              </a:cxn>
              <a:cxn ang="0">
                <a:pos x="130780" y="65390"/>
              </a:cxn>
              <a:cxn ang="0">
                <a:pos x="65390" y="130780"/>
              </a:cxn>
              <a:cxn ang="0">
                <a:pos x="0" y="65390"/>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2862AA"/>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en-US" altLang="zh-CN" sz="900" b="1" dirty="0">
                <a:latin typeface="微软雅黑" panose="020B0503020204020204" pitchFamily="34" charset="-122"/>
                <a:ea typeface="微软雅黑" panose="020B0503020204020204" pitchFamily="34" charset="-122"/>
              </a:rPr>
              <a:t>E</a:t>
            </a:r>
            <a:r>
              <a:rPr lang="zh-CN" altLang="en-US" sz="900" b="1" dirty="0">
                <a:latin typeface="微软雅黑" panose="020B0503020204020204" pitchFamily="34" charset="-122"/>
                <a:ea typeface="微软雅黑" panose="020B0503020204020204" pitchFamily="34" charset="-122"/>
              </a:rPr>
              <a:t>公司快讯</a:t>
            </a:r>
            <a:endParaRPr lang="zh-CN" altLang="en-US" sz="900" b="1" dirty="0">
              <a:latin typeface="微软雅黑" panose="020B0503020204020204" pitchFamily="34" charset="-122"/>
              <a:ea typeface="微软雅黑" panose="020B0503020204020204" pitchFamily="34" charset="-122"/>
            </a:endParaRPr>
          </a:p>
        </p:txBody>
      </p:sp>
      <p:sp>
        <p:nvSpPr>
          <p:cNvPr id="141336" name="任意多边形 171"/>
          <p:cNvSpPr/>
          <p:nvPr/>
        </p:nvSpPr>
        <p:spPr>
          <a:xfrm>
            <a:off x="5246688" y="5802313"/>
            <a:ext cx="544512" cy="546100"/>
          </a:xfrm>
          <a:custGeom>
            <a:avLst/>
            <a:gdLst>
              <a:gd name="txL" fmla="*/ 0 w 879190"/>
              <a:gd name="txT" fmla="*/ 0 h 879190"/>
              <a:gd name="txR" fmla="*/ 879190 w 879190"/>
              <a:gd name="txB" fmla="*/ 879190 h 879190"/>
            </a:gdLst>
            <a:ahLst/>
            <a:cxnLst>
              <a:cxn ang="0">
                <a:pos x="0" y="65390"/>
              </a:cxn>
              <a:cxn ang="0">
                <a:pos x="64821" y="0"/>
              </a:cxn>
              <a:cxn ang="0">
                <a:pos x="129642" y="65390"/>
              </a:cxn>
              <a:cxn ang="0">
                <a:pos x="64821" y="130780"/>
              </a:cxn>
              <a:cxn ang="0">
                <a:pos x="0" y="65390"/>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2862AA"/>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价值干货</a:t>
            </a:r>
            <a:endParaRPr lang="zh-CN" altLang="en-US" sz="900" b="1" dirty="0">
              <a:latin typeface="微软雅黑" panose="020B0503020204020204" pitchFamily="34" charset="-122"/>
              <a:ea typeface="微软雅黑" panose="020B0503020204020204" pitchFamily="34" charset="-122"/>
            </a:endParaRPr>
          </a:p>
        </p:txBody>
      </p:sp>
      <p:sp>
        <p:nvSpPr>
          <p:cNvPr id="141337" name="任意多边形 10"/>
          <p:cNvSpPr/>
          <p:nvPr/>
        </p:nvSpPr>
        <p:spPr>
          <a:xfrm>
            <a:off x="6275388" y="5792788"/>
            <a:ext cx="546100" cy="546100"/>
          </a:xfrm>
          <a:custGeom>
            <a:avLst/>
            <a:gdLst>
              <a:gd name="txL" fmla="*/ 0 w 879190"/>
              <a:gd name="txT" fmla="*/ 0 h 879190"/>
              <a:gd name="txR" fmla="*/ 879190 w 879190"/>
              <a:gd name="txB" fmla="*/ 879190 h 879190"/>
            </a:gdLst>
            <a:ahLst/>
            <a:cxnLst>
              <a:cxn ang="0">
                <a:pos x="0" y="65390"/>
              </a:cxn>
              <a:cxn ang="0">
                <a:pos x="65390" y="0"/>
              </a:cxn>
              <a:cxn ang="0">
                <a:pos x="130780" y="65390"/>
              </a:cxn>
              <a:cxn ang="0">
                <a:pos x="65390" y="130780"/>
              </a:cxn>
              <a:cxn ang="0">
                <a:pos x="0" y="65390"/>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7F7F7F"/>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舆情</a:t>
            </a:r>
            <a:endParaRPr lang="zh-CN" altLang="en-US" sz="900" b="1" dirty="0">
              <a:latin typeface="微软雅黑" panose="020B0503020204020204" pitchFamily="34" charset="-122"/>
              <a:ea typeface="微软雅黑" panose="020B0503020204020204" pitchFamily="34" charset="-122"/>
            </a:endParaRPr>
          </a:p>
        </p:txBody>
      </p:sp>
      <p:sp>
        <p:nvSpPr>
          <p:cNvPr id="141338" name="任意多边形 11"/>
          <p:cNvSpPr/>
          <p:nvPr/>
        </p:nvSpPr>
        <p:spPr>
          <a:xfrm>
            <a:off x="6942138" y="5868988"/>
            <a:ext cx="544512" cy="544512"/>
          </a:xfrm>
          <a:custGeom>
            <a:avLst/>
            <a:gdLst>
              <a:gd name="txL" fmla="*/ 0 w 879190"/>
              <a:gd name="txT" fmla="*/ 0 h 879190"/>
              <a:gd name="txR" fmla="*/ 879190 w 879190"/>
              <a:gd name="txB" fmla="*/ 879190 h 879190"/>
            </a:gdLst>
            <a:ahLst/>
            <a:cxnLst>
              <a:cxn ang="0">
                <a:pos x="0" y="64821"/>
              </a:cxn>
              <a:cxn ang="0">
                <a:pos x="64821" y="0"/>
              </a:cxn>
              <a:cxn ang="0">
                <a:pos x="129642" y="64821"/>
              </a:cxn>
              <a:cxn ang="0">
                <a:pos x="64821" y="129642"/>
              </a:cxn>
              <a:cxn ang="0">
                <a:pos x="0" y="64821"/>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7F7F7F"/>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融资统计</a:t>
            </a:r>
            <a:endParaRPr lang="zh-CN" altLang="en-US" sz="900" b="1" dirty="0">
              <a:latin typeface="微软雅黑" panose="020B0503020204020204" pitchFamily="34" charset="-122"/>
              <a:ea typeface="微软雅黑" panose="020B0503020204020204" pitchFamily="34" charset="-122"/>
            </a:endParaRPr>
          </a:p>
        </p:txBody>
      </p:sp>
      <p:sp>
        <p:nvSpPr>
          <p:cNvPr id="141339" name="任意多边形 12"/>
          <p:cNvSpPr/>
          <p:nvPr/>
        </p:nvSpPr>
        <p:spPr>
          <a:xfrm>
            <a:off x="8512175" y="5811838"/>
            <a:ext cx="544513" cy="546100"/>
          </a:xfrm>
          <a:custGeom>
            <a:avLst/>
            <a:gdLst>
              <a:gd name="txL" fmla="*/ 0 w 879190"/>
              <a:gd name="txT" fmla="*/ 0 h 879190"/>
              <a:gd name="txR" fmla="*/ 879190 w 879190"/>
              <a:gd name="txB" fmla="*/ 879190 h 879190"/>
            </a:gdLst>
            <a:ahLst/>
            <a:cxnLst>
              <a:cxn ang="0">
                <a:pos x="0" y="65390"/>
              </a:cxn>
              <a:cxn ang="0">
                <a:pos x="64821" y="0"/>
              </a:cxn>
              <a:cxn ang="0">
                <a:pos x="129643" y="65390"/>
              </a:cxn>
              <a:cxn ang="0">
                <a:pos x="64821" y="130780"/>
              </a:cxn>
              <a:cxn ang="0">
                <a:pos x="0" y="65390"/>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7F7F7F"/>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私募相关</a:t>
            </a:r>
            <a:endParaRPr lang="zh-CN" altLang="en-US" sz="900" b="1" dirty="0">
              <a:latin typeface="微软雅黑" panose="020B0503020204020204" pitchFamily="34" charset="-122"/>
              <a:ea typeface="微软雅黑" panose="020B0503020204020204" pitchFamily="34" charset="-122"/>
            </a:endParaRPr>
          </a:p>
        </p:txBody>
      </p:sp>
      <p:sp>
        <p:nvSpPr>
          <p:cNvPr id="141340" name="任意多边形 13"/>
          <p:cNvSpPr/>
          <p:nvPr/>
        </p:nvSpPr>
        <p:spPr>
          <a:xfrm>
            <a:off x="8077200" y="4144963"/>
            <a:ext cx="544513" cy="546100"/>
          </a:xfrm>
          <a:custGeom>
            <a:avLst/>
            <a:gdLst>
              <a:gd name="txL" fmla="*/ 0 w 879190"/>
              <a:gd name="txT" fmla="*/ 0 h 879190"/>
              <a:gd name="txR" fmla="*/ 879190 w 879190"/>
              <a:gd name="txB" fmla="*/ 879190 h 879190"/>
            </a:gdLst>
            <a:ahLst/>
            <a:cxnLst>
              <a:cxn ang="0">
                <a:pos x="0" y="65390"/>
              </a:cxn>
              <a:cxn ang="0">
                <a:pos x="64821" y="0"/>
              </a:cxn>
              <a:cxn ang="0">
                <a:pos x="129643" y="65390"/>
              </a:cxn>
              <a:cxn ang="0">
                <a:pos x="64821" y="130780"/>
              </a:cxn>
              <a:cxn ang="0">
                <a:pos x="0" y="65390"/>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DC9F0C"/>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再融资</a:t>
            </a:r>
            <a:endParaRPr lang="zh-CN" altLang="en-US" sz="900" b="1" dirty="0">
              <a:latin typeface="微软雅黑" panose="020B0503020204020204" pitchFamily="34" charset="-122"/>
              <a:ea typeface="微软雅黑" panose="020B0503020204020204" pitchFamily="34" charset="-122"/>
            </a:endParaRPr>
          </a:p>
        </p:txBody>
      </p:sp>
      <p:sp>
        <p:nvSpPr>
          <p:cNvPr id="141341" name="任意多边形 14"/>
          <p:cNvSpPr/>
          <p:nvPr/>
        </p:nvSpPr>
        <p:spPr>
          <a:xfrm>
            <a:off x="8429625" y="3138488"/>
            <a:ext cx="546100" cy="544512"/>
          </a:xfrm>
          <a:custGeom>
            <a:avLst/>
            <a:gdLst>
              <a:gd name="txL" fmla="*/ 0 w 879190"/>
              <a:gd name="txT" fmla="*/ 0 h 879190"/>
              <a:gd name="txR" fmla="*/ 879190 w 879190"/>
              <a:gd name="txB" fmla="*/ 879190 h 879190"/>
            </a:gdLst>
            <a:ahLst/>
            <a:cxnLst>
              <a:cxn ang="0">
                <a:pos x="0" y="64821"/>
              </a:cxn>
              <a:cxn ang="0">
                <a:pos x="65390" y="0"/>
              </a:cxn>
              <a:cxn ang="0">
                <a:pos x="130780" y="64821"/>
              </a:cxn>
              <a:cxn ang="0">
                <a:pos x="65390" y="129642"/>
              </a:cxn>
              <a:cxn ang="0">
                <a:pos x="0" y="64821"/>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DC9F0C"/>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资产重组</a:t>
            </a:r>
            <a:endParaRPr lang="zh-CN" altLang="en-US" sz="900" b="1" dirty="0">
              <a:latin typeface="微软雅黑" panose="020B0503020204020204" pitchFamily="34" charset="-122"/>
              <a:ea typeface="微软雅黑" panose="020B0503020204020204" pitchFamily="34" charset="-122"/>
            </a:endParaRPr>
          </a:p>
        </p:txBody>
      </p:sp>
      <p:sp>
        <p:nvSpPr>
          <p:cNvPr id="141342" name="任意多边形 188"/>
          <p:cNvSpPr/>
          <p:nvPr/>
        </p:nvSpPr>
        <p:spPr>
          <a:xfrm>
            <a:off x="8516938" y="3714750"/>
            <a:ext cx="544512" cy="546100"/>
          </a:xfrm>
          <a:custGeom>
            <a:avLst/>
            <a:gdLst>
              <a:gd name="txL" fmla="*/ 0 w 879190"/>
              <a:gd name="txT" fmla="*/ 0 h 879190"/>
              <a:gd name="txR" fmla="*/ 879190 w 879190"/>
              <a:gd name="txB" fmla="*/ 879190 h 879190"/>
            </a:gdLst>
            <a:ahLst/>
            <a:cxnLst>
              <a:cxn ang="0">
                <a:pos x="0" y="65390"/>
              </a:cxn>
              <a:cxn ang="0">
                <a:pos x="64821" y="0"/>
              </a:cxn>
              <a:cxn ang="0">
                <a:pos x="129642" y="65390"/>
              </a:cxn>
              <a:cxn ang="0">
                <a:pos x="64821" y="130780"/>
              </a:cxn>
              <a:cxn ang="0">
                <a:pos x="0" y="65390"/>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DC9F0C"/>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en-US" altLang="zh-CN" sz="900" b="1" dirty="0">
                <a:latin typeface="微软雅黑" panose="020B0503020204020204" pitchFamily="34" charset="-122"/>
                <a:ea typeface="微软雅黑" panose="020B0503020204020204" pitchFamily="34" charset="-122"/>
              </a:rPr>
              <a:t>IPO</a:t>
            </a:r>
            <a:endParaRPr lang="en-US" altLang="zh-CN" sz="900" b="1" dirty="0">
              <a:latin typeface="微软雅黑" panose="020B0503020204020204" pitchFamily="34" charset="-122"/>
              <a:ea typeface="微软雅黑" panose="020B0503020204020204" pitchFamily="34" charset="-122"/>
            </a:endParaRPr>
          </a:p>
        </p:txBody>
      </p:sp>
      <p:sp>
        <p:nvSpPr>
          <p:cNvPr id="141343" name="任意多边形 190"/>
          <p:cNvSpPr/>
          <p:nvPr/>
        </p:nvSpPr>
        <p:spPr>
          <a:xfrm>
            <a:off x="6388100" y="1481138"/>
            <a:ext cx="546100" cy="546100"/>
          </a:xfrm>
          <a:custGeom>
            <a:avLst/>
            <a:gdLst>
              <a:gd name="txL" fmla="*/ 0 w 879190"/>
              <a:gd name="txT" fmla="*/ 0 h 879190"/>
              <a:gd name="txR" fmla="*/ 879190 w 879190"/>
              <a:gd name="txB" fmla="*/ 879190 h 879190"/>
            </a:gdLst>
            <a:ahLst/>
            <a:cxnLst>
              <a:cxn ang="0">
                <a:pos x="0" y="65390"/>
              </a:cxn>
              <a:cxn ang="0">
                <a:pos x="65390" y="0"/>
              </a:cxn>
              <a:cxn ang="0">
                <a:pos x="130780" y="65390"/>
              </a:cxn>
              <a:cxn ang="0">
                <a:pos x="65390" y="130780"/>
              </a:cxn>
              <a:cxn ang="0">
                <a:pos x="0" y="65390"/>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EF535E"/>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信息披露</a:t>
            </a:r>
            <a:endParaRPr lang="zh-CN" altLang="en-US" sz="900" b="1" dirty="0">
              <a:latin typeface="微软雅黑" panose="020B0503020204020204" pitchFamily="34" charset="-122"/>
              <a:ea typeface="微软雅黑" panose="020B0503020204020204" pitchFamily="34" charset="-122"/>
            </a:endParaRPr>
          </a:p>
        </p:txBody>
      </p:sp>
      <p:sp>
        <p:nvSpPr>
          <p:cNvPr id="141344" name="任意多边形 191"/>
          <p:cNvSpPr/>
          <p:nvPr/>
        </p:nvSpPr>
        <p:spPr>
          <a:xfrm>
            <a:off x="7435850" y="1689100"/>
            <a:ext cx="546100" cy="546100"/>
          </a:xfrm>
          <a:custGeom>
            <a:avLst/>
            <a:gdLst>
              <a:gd name="txL" fmla="*/ 0 w 879190"/>
              <a:gd name="txT" fmla="*/ 0 h 879190"/>
              <a:gd name="txR" fmla="*/ 879190 w 879190"/>
              <a:gd name="txB" fmla="*/ 879190 h 879190"/>
            </a:gdLst>
            <a:ahLst/>
            <a:cxnLst>
              <a:cxn ang="0">
                <a:pos x="0" y="65390"/>
              </a:cxn>
              <a:cxn ang="0">
                <a:pos x="65390" y="0"/>
              </a:cxn>
              <a:cxn ang="0">
                <a:pos x="130780" y="65390"/>
              </a:cxn>
              <a:cxn ang="0">
                <a:pos x="65390" y="130780"/>
              </a:cxn>
              <a:cxn ang="0">
                <a:pos x="0" y="65390"/>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EF535E"/>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法律法规</a:t>
            </a:r>
            <a:endParaRPr lang="zh-CN" altLang="en-US" sz="900" b="1" dirty="0">
              <a:latin typeface="微软雅黑" panose="020B0503020204020204" pitchFamily="34" charset="-122"/>
              <a:ea typeface="微软雅黑" panose="020B0503020204020204" pitchFamily="34" charset="-122"/>
            </a:endParaRPr>
          </a:p>
        </p:txBody>
      </p:sp>
      <p:sp>
        <p:nvSpPr>
          <p:cNvPr id="141345" name="任意多边形 194"/>
          <p:cNvSpPr/>
          <p:nvPr/>
        </p:nvSpPr>
        <p:spPr>
          <a:xfrm>
            <a:off x="8215313" y="1906588"/>
            <a:ext cx="546100" cy="546100"/>
          </a:xfrm>
          <a:custGeom>
            <a:avLst/>
            <a:gdLst>
              <a:gd name="txL" fmla="*/ 0 w 879190"/>
              <a:gd name="txT" fmla="*/ 0 h 879190"/>
              <a:gd name="txR" fmla="*/ 879190 w 879190"/>
              <a:gd name="txB" fmla="*/ 879190 h 879190"/>
            </a:gdLst>
            <a:ahLst/>
            <a:cxnLst>
              <a:cxn ang="0">
                <a:pos x="0" y="65390"/>
              </a:cxn>
              <a:cxn ang="0">
                <a:pos x="65390" y="0"/>
              </a:cxn>
              <a:cxn ang="0">
                <a:pos x="130780" y="65390"/>
              </a:cxn>
              <a:cxn ang="0">
                <a:pos x="65390" y="130780"/>
              </a:cxn>
              <a:cxn ang="0">
                <a:pos x="0" y="65390"/>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EF535E"/>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违规案例</a:t>
            </a:r>
            <a:endParaRPr lang="zh-CN" altLang="en-US" sz="900" b="1" dirty="0">
              <a:latin typeface="微软雅黑" panose="020B0503020204020204" pitchFamily="34" charset="-122"/>
              <a:ea typeface="微软雅黑" panose="020B0503020204020204" pitchFamily="34" charset="-122"/>
            </a:endParaRPr>
          </a:p>
        </p:txBody>
      </p:sp>
      <p:cxnSp>
        <p:nvCxnSpPr>
          <p:cNvPr id="201" name="Straight Connector 73"/>
          <p:cNvCxnSpPr>
            <a:stCxn id="141329" idx="3"/>
            <a:endCxn id="141468" idx="1"/>
          </p:cNvCxnSpPr>
          <p:nvPr/>
        </p:nvCxnSpPr>
        <p:spPr>
          <a:xfrm>
            <a:off x="4070350" y="1601788"/>
            <a:ext cx="968375" cy="914400"/>
          </a:xfrm>
          <a:prstGeom prst="line">
            <a:avLst/>
          </a:prstGeom>
          <a:ln w="19050" cap="flat" cmpd="sng">
            <a:solidFill>
              <a:srgbClr val="31B6FD"/>
            </a:solidFill>
            <a:prstDash val="solid"/>
            <a:round/>
            <a:headEnd type="none" w="med" len="med"/>
            <a:tailEnd type="none" w="med" len="med"/>
          </a:ln>
        </p:spPr>
      </p:cxnSp>
      <p:cxnSp>
        <p:nvCxnSpPr>
          <p:cNvPr id="205" name="Straight Connector 73"/>
          <p:cNvCxnSpPr>
            <a:stCxn id="141328" idx="3"/>
            <a:endCxn id="141468" idx="0"/>
          </p:cNvCxnSpPr>
          <p:nvPr/>
        </p:nvCxnSpPr>
        <p:spPr>
          <a:xfrm>
            <a:off x="5276850" y="2287588"/>
            <a:ext cx="53975" cy="107950"/>
          </a:xfrm>
          <a:prstGeom prst="line">
            <a:avLst/>
          </a:prstGeom>
          <a:ln w="19050" cap="flat" cmpd="sng">
            <a:solidFill>
              <a:srgbClr val="31B6FD"/>
            </a:solidFill>
            <a:prstDash val="solid"/>
            <a:round/>
            <a:headEnd type="none" w="med" len="med"/>
            <a:tailEnd type="none" w="med" len="med"/>
          </a:ln>
        </p:spPr>
      </p:cxnSp>
      <p:cxnSp>
        <p:nvCxnSpPr>
          <p:cNvPr id="210" name="Straight Connector 73"/>
          <p:cNvCxnSpPr>
            <a:stCxn id="141483" idx="1"/>
            <a:endCxn id="141331" idx="2"/>
          </p:cNvCxnSpPr>
          <p:nvPr/>
        </p:nvCxnSpPr>
        <p:spPr>
          <a:xfrm flipH="1" flipV="1">
            <a:off x="3989388" y="3216275"/>
            <a:ext cx="525462" cy="419100"/>
          </a:xfrm>
          <a:prstGeom prst="line">
            <a:avLst/>
          </a:prstGeom>
          <a:ln w="19050" cap="flat" cmpd="sng">
            <a:solidFill>
              <a:srgbClr val="7C9C1E"/>
            </a:solidFill>
            <a:prstDash val="solid"/>
            <a:round/>
            <a:headEnd type="none" w="med" len="med"/>
            <a:tailEnd type="none" w="med" len="med"/>
          </a:ln>
        </p:spPr>
      </p:cxnSp>
      <p:cxnSp>
        <p:nvCxnSpPr>
          <p:cNvPr id="211" name="Straight Connector 73"/>
          <p:cNvCxnSpPr>
            <a:stCxn id="141483" idx="2"/>
            <a:endCxn id="141332" idx="2"/>
          </p:cNvCxnSpPr>
          <p:nvPr/>
        </p:nvCxnSpPr>
        <p:spPr>
          <a:xfrm flipH="1" flipV="1">
            <a:off x="3201988" y="3751263"/>
            <a:ext cx="1192212" cy="174625"/>
          </a:xfrm>
          <a:prstGeom prst="line">
            <a:avLst/>
          </a:prstGeom>
          <a:ln w="19050" cap="flat" cmpd="sng">
            <a:solidFill>
              <a:srgbClr val="7C9C1E"/>
            </a:solidFill>
            <a:prstDash val="solid"/>
            <a:round/>
            <a:headEnd type="none" w="med" len="med"/>
            <a:tailEnd type="none" w="med" len="med"/>
          </a:ln>
        </p:spPr>
      </p:cxnSp>
      <p:cxnSp>
        <p:nvCxnSpPr>
          <p:cNvPr id="212" name="Straight Connector 73"/>
          <p:cNvCxnSpPr>
            <a:stCxn id="141483" idx="3"/>
            <a:endCxn id="141333" idx="2"/>
          </p:cNvCxnSpPr>
          <p:nvPr/>
        </p:nvCxnSpPr>
        <p:spPr>
          <a:xfrm flipH="1">
            <a:off x="3911600" y="4214813"/>
            <a:ext cx="603250" cy="436562"/>
          </a:xfrm>
          <a:prstGeom prst="line">
            <a:avLst/>
          </a:prstGeom>
          <a:ln w="19050" cap="flat" cmpd="sng">
            <a:solidFill>
              <a:srgbClr val="7C9C1E"/>
            </a:solidFill>
            <a:prstDash val="solid"/>
            <a:round/>
            <a:headEnd type="none" w="med" len="med"/>
            <a:tailEnd type="none" w="med" len="med"/>
          </a:ln>
        </p:spPr>
      </p:cxnSp>
      <p:cxnSp>
        <p:nvCxnSpPr>
          <p:cNvPr id="213" name="Straight Connector 73"/>
          <p:cNvCxnSpPr>
            <a:stCxn id="141474" idx="2"/>
            <a:endCxn id="141334" idx="2"/>
          </p:cNvCxnSpPr>
          <p:nvPr/>
        </p:nvCxnSpPr>
        <p:spPr>
          <a:xfrm flipH="1">
            <a:off x="3735388" y="5062538"/>
            <a:ext cx="1182687" cy="555625"/>
          </a:xfrm>
          <a:prstGeom prst="line">
            <a:avLst/>
          </a:prstGeom>
          <a:ln w="19050" cap="flat" cmpd="sng">
            <a:solidFill>
              <a:srgbClr val="2862AA"/>
            </a:solidFill>
            <a:prstDash val="solid"/>
            <a:round/>
            <a:headEnd type="none" w="med" len="med"/>
            <a:tailEnd type="none" w="med" len="med"/>
          </a:ln>
        </p:spPr>
      </p:cxnSp>
      <p:cxnSp>
        <p:nvCxnSpPr>
          <p:cNvPr id="214" name="Straight Connector 73"/>
          <p:cNvCxnSpPr>
            <a:stCxn id="141474" idx="3"/>
            <a:endCxn id="141335" idx="2"/>
          </p:cNvCxnSpPr>
          <p:nvPr/>
        </p:nvCxnSpPr>
        <p:spPr>
          <a:xfrm flipH="1">
            <a:off x="4198938" y="5351463"/>
            <a:ext cx="839787" cy="871537"/>
          </a:xfrm>
          <a:prstGeom prst="line">
            <a:avLst/>
          </a:prstGeom>
          <a:ln w="19050" cap="flat" cmpd="sng">
            <a:solidFill>
              <a:srgbClr val="2862AA"/>
            </a:solidFill>
            <a:prstDash val="solid"/>
            <a:round/>
            <a:headEnd type="none" w="med" len="med"/>
            <a:tailEnd type="none" w="med" len="med"/>
          </a:ln>
        </p:spPr>
      </p:cxnSp>
      <p:cxnSp>
        <p:nvCxnSpPr>
          <p:cNvPr id="215" name="Straight Connector 73"/>
          <p:cNvCxnSpPr>
            <a:stCxn id="141474" idx="4"/>
            <a:endCxn id="141336" idx="1"/>
          </p:cNvCxnSpPr>
          <p:nvPr/>
        </p:nvCxnSpPr>
        <p:spPr>
          <a:xfrm>
            <a:off x="5330825" y="5472113"/>
            <a:ext cx="188913" cy="330200"/>
          </a:xfrm>
          <a:prstGeom prst="line">
            <a:avLst/>
          </a:prstGeom>
          <a:ln w="19050" cap="flat" cmpd="sng">
            <a:solidFill>
              <a:srgbClr val="2862AA"/>
            </a:solidFill>
            <a:prstDash val="solid"/>
            <a:round/>
            <a:headEnd type="none" w="med" len="med"/>
            <a:tailEnd type="none" w="med" len="med"/>
          </a:ln>
        </p:spPr>
      </p:cxnSp>
      <p:cxnSp>
        <p:nvCxnSpPr>
          <p:cNvPr id="216" name="Straight Connector 73"/>
          <p:cNvCxnSpPr>
            <a:stCxn id="141477" idx="3"/>
            <a:endCxn id="141337" idx="1"/>
          </p:cNvCxnSpPr>
          <p:nvPr/>
        </p:nvCxnSpPr>
        <p:spPr>
          <a:xfrm flipH="1">
            <a:off x="6548438" y="5351463"/>
            <a:ext cx="342900" cy="441325"/>
          </a:xfrm>
          <a:prstGeom prst="line">
            <a:avLst/>
          </a:prstGeom>
          <a:ln w="19050" cap="flat" cmpd="sng">
            <a:solidFill>
              <a:srgbClr val="7F7F7F"/>
            </a:solidFill>
            <a:prstDash val="solid"/>
            <a:round/>
            <a:headEnd type="none" w="med" len="med"/>
            <a:tailEnd type="none" w="med" len="med"/>
          </a:ln>
        </p:spPr>
      </p:cxnSp>
      <p:cxnSp>
        <p:nvCxnSpPr>
          <p:cNvPr id="219" name="Straight Connector 73"/>
          <p:cNvCxnSpPr>
            <a:stCxn id="141477" idx="4"/>
            <a:endCxn id="141338" idx="1"/>
          </p:cNvCxnSpPr>
          <p:nvPr/>
        </p:nvCxnSpPr>
        <p:spPr>
          <a:xfrm>
            <a:off x="7181850" y="5472113"/>
            <a:ext cx="31750" cy="396875"/>
          </a:xfrm>
          <a:prstGeom prst="line">
            <a:avLst/>
          </a:prstGeom>
          <a:ln w="19050" cap="flat" cmpd="sng">
            <a:solidFill>
              <a:srgbClr val="7F7F7F"/>
            </a:solidFill>
            <a:prstDash val="solid"/>
            <a:round/>
            <a:headEnd type="none" w="med" len="med"/>
            <a:tailEnd type="none" w="med" len="med"/>
          </a:ln>
        </p:spPr>
      </p:cxnSp>
      <p:cxnSp>
        <p:nvCxnSpPr>
          <p:cNvPr id="220" name="Straight Connector 73"/>
          <p:cNvCxnSpPr>
            <a:stCxn id="141477" idx="6"/>
            <a:endCxn id="141339" idx="0"/>
          </p:cNvCxnSpPr>
          <p:nvPr/>
        </p:nvCxnSpPr>
        <p:spPr>
          <a:xfrm>
            <a:off x="7593013" y="5062538"/>
            <a:ext cx="919162" cy="1022350"/>
          </a:xfrm>
          <a:prstGeom prst="line">
            <a:avLst/>
          </a:prstGeom>
          <a:ln w="19050" cap="flat" cmpd="sng">
            <a:solidFill>
              <a:srgbClr val="7F7F7F"/>
            </a:solidFill>
            <a:prstDash val="solid"/>
            <a:round/>
            <a:headEnd type="none" w="med" len="med"/>
            <a:tailEnd type="none" w="med" len="med"/>
          </a:ln>
        </p:spPr>
      </p:cxnSp>
      <p:cxnSp>
        <p:nvCxnSpPr>
          <p:cNvPr id="221" name="Straight Connector 73"/>
          <p:cNvCxnSpPr>
            <a:stCxn id="141480" idx="5"/>
            <a:endCxn id="141340" idx="0"/>
          </p:cNvCxnSpPr>
          <p:nvPr/>
        </p:nvCxnSpPr>
        <p:spPr>
          <a:xfrm>
            <a:off x="8039100" y="4214813"/>
            <a:ext cx="38100" cy="203200"/>
          </a:xfrm>
          <a:prstGeom prst="line">
            <a:avLst/>
          </a:prstGeom>
          <a:ln w="19050" cap="flat" cmpd="sng">
            <a:solidFill>
              <a:srgbClr val="DC9F0C"/>
            </a:solidFill>
            <a:prstDash val="solid"/>
            <a:round/>
            <a:headEnd type="none" w="med" len="med"/>
            <a:tailEnd type="none" w="med" len="med"/>
          </a:ln>
        </p:spPr>
      </p:cxnSp>
      <p:cxnSp>
        <p:nvCxnSpPr>
          <p:cNvPr id="222" name="Straight Connector 73"/>
          <p:cNvCxnSpPr>
            <a:stCxn id="141480" idx="6"/>
            <a:endCxn id="141342" idx="0"/>
          </p:cNvCxnSpPr>
          <p:nvPr/>
        </p:nvCxnSpPr>
        <p:spPr>
          <a:xfrm>
            <a:off x="8159750" y="3925888"/>
            <a:ext cx="357188" cy="61912"/>
          </a:xfrm>
          <a:prstGeom prst="line">
            <a:avLst/>
          </a:prstGeom>
          <a:ln w="19050" cap="flat" cmpd="sng">
            <a:solidFill>
              <a:srgbClr val="DC9F0C"/>
            </a:solidFill>
            <a:prstDash val="solid"/>
            <a:round/>
            <a:headEnd type="none" w="med" len="med"/>
            <a:tailEnd type="none" w="med" len="med"/>
          </a:ln>
        </p:spPr>
      </p:cxnSp>
      <p:cxnSp>
        <p:nvCxnSpPr>
          <p:cNvPr id="283" name="Straight Connector 73"/>
          <p:cNvCxnSpPr>
            <a:stCxn id="141480" idx="7"/>
            <a:endCxn id="141341" idx="0"/>
          </p:cNvCxnSpPr>
          <p:nvPr/>
        </p:nvCxnSpPr>
        <p:spPr>
          <a:xfrm flipV="1">
            <a:off x="8039100" y="3409950"/>
            <a:ext cx="390525" cy="225425"/>
          </a:xfrm>
          <a:prstGeom prst="line">
            <a:avLst/>
          </a:prstGeom>
          <a:ln w="19050" cap="flat" cmpd="sng">
            <a:solidFill>
              <a:srgbClr val="DC9F0C"/>
            </a:solidFill>
            <a:prstDash val="solid"/>
            <a:round/>
            <a:headEnd type="none" w="med" len="med"/>
            <a:tailEnd type="none" w="med" len="med"/>
          </a:ln>
        </p:spPr>
      </p:cxnSp>
      <p:cxnSp>
        <p:nvCxnSpPr>
          <p:cNvPr id="284" name="Straight Connector 73"/>
          <p:cNvCxnSpPr>
            <a:stCxn id="141471" idx="6"/>
            <a:endCxn id="141345" idx="3"/>
          </p:cNvCxnSpPr>
          <p:nvPr/>
        </p:nvCxnSpPr>
        <p:spPr>
          <a:xfrm flipV="1">
            <a:off x="7593013" y="2452688"/>
            <a:ext cx="895350" cy="352425"/>
          </a:xfrm>
          <a:prstGeom prst="line">
            <a:avLst/>
          </a:prstGeom>
          <a:ln w="19050" cap="flat" cmpd="sng">
            <a:solidFill>
              <a:srgbClr val="EF535E"/>
            </a:solidFill>
            <a:prstDash val="solid"/>
            <a:round/>
            <a:headEnd type="none" w="med" len="med"/>
            <a:tailEnd type="none" w="med" len="med"/>
          </a:ln>
        </p:spPr>
      </p:cxnSp>
      <p:cxnSp>
        <p:nvCxnSpPr>
          <p:cNvPr id="285" name="Straight Connector 73"/>
          <p:cNvCxnSpPr>
            <a:stCxn id="141471" idx="7"/>
            <a:endCxn id="141344" idx="3"/>
          </p:cNvCxnSpPr>
          <p:nvPr/>
        </p:nvCxnSpPr>
        <p:spPr>
          <a:xfrm flipV="1">
            <a:off x="7472363" y="2235200"/>
            <a:ext cx="236537" cy="280988"/>
          </a:xfrm>
          <a:prstGeom prst="line">
            <a:avLst/>
          </a:prstGeom>
          <a:ln w="19050" cap="flat" cmpd="sng">
            <a:solidFill>
              <a:srgbClr val="EF535E"/>
            </a:solidFill>
            <a:prstDash val="solid"/>
            <a:round/>
            <a:headEnd type="none" w="med" len="med"/>
            <a:tailEnd type="none" w="med" len="med"/>
          </a:ln>
        </p:spPr>
      </p:cxnSp>
      <p:cxnSp>
        <p:nvCxnSpPr>
          <p:cNvPr id="286" name="Straight Connector 73"/>
          <p:cNvCxnSpPr>
            <a:stCxn id="141471" idx="0"/>
            <a:endCxn id="141343" idx="3"/>
          </p:cNvCxnSpPr>
          <p:nvPr/>
        </p:nvCxnSpPr>
        <p:spPr>
          <a:xfrm flipH="1" flipV="1">
            <a:off x="6661150" y="2027238"/>
            <a:ext cx="520700" cy="368300"/>
          </a:xfrm>
          <a:prstGeom prst="line">
            <a:avLst/>
          </a:prstGeom>
          <a:ln w="19050" cap="flat" cmpd="sng">
            <a:solidFill>
              <a:srgbClr val="EF535E"/>
            </a:solidFill>
            <a:prstDash val="solid"/>
            <a:round/>
            <a:headEnd type="none" w="med" len="med"/>
            <a:tailEnd type="none" w="med" len="med"/>
          </a:ln>
        </p:spPr>
      </p:cxnSp>
      <p:sp>
        <p:nvSpPr>
          <p:cNvPr id="287" name="Chevron 5"/>
          <p:cNvSpPr/>
          <p:nvPr/>
        </p:nvSpPr>
        <p:spPr>
          <a:xfrm flipH="1">
            <a:off x="10098088" y="1020763"/>
            <a:ext cx="2000250" cy="352425"/>
          </a:xfrm>
          <a:prstGeom prst="chevron">
            <a:avLst>
              <a:gd name="adj" fmla="val 49740"/>
            </a:avLst>
          </a:prstGeom>
          <a:solidFill>
            <a:srgbClr val="31B6FD"/>
          </a:solidFill>
          <a:ln w="25400">
            <a:noFill/>
          </a:ln>
        </p:spPr>
        <p:txBody>
          <a:bodyPr lIns="68556" tIns="34277" rIns="68556" bIns="34277" anchor="ctr" anchorCtr="0"/>
          <a:lstStyle/>
          <a:p>
            <a:endParaRPr lang="en-US" altLang="zh-CN"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288" name="TextBox 63"/>
          <p:cNvSpPr txBox="1"/>
          <p:nvPr/>
        </p:nvSpPr>
        <p:spPr>
          <a:xfrm flipH="1">
            <a:off x="10393363" y="1085850"/>
            <a:ext cx="1412875" cy="252413"/>
          </a:xfrm>
          <a:prstGeom prst="rect">
            <a:avLst/>
          </a:prstGeom>
          <a:solidFill>
            <a:srgbClr val="31B6FD"/>
          </a:solidFill>
          <a:ln w="9525">
            <a:noFill/>
          </a:ln>
        </p:spPr>
        <p:txBody>
          <a:bodyPr lIns="68556" tIns="34277" rIns="68556" bIns="34277" anchor="t" anchorCtr="0">
            <a:spAutoFit/>
          </a:bodyPr>
          <a:lstStyle/>
          <a:p>
            <a:r>
              <a:rPr lang="zh-CN" altLang="en-US"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共创用户产生</a:t>
            </a:r>
            <a:endParaRPr lang="zh-CN" altLang="en-US"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89" name="Chevron 5"/>
          <p:cNvSpPr/>
          <p:nvPr/>
        </p:nvSpPr>
        <p:spPr>
          <a:xfrm flipH="1">
            <a:off x="10098088" y="1565275"/>
            <a:ext cx="2000250" cy="352425"/>
          </a:xfrm>
          <a:prstGeom prst="chevron">
            <a:avLst>
              <a:gd name="adj" fmla="val 49740"/>
            </a:avLst>
          </a:prstGeom>
          <a:solidFill>
            <a:srgbClr val="31B6FD"/>
          </a:solidFill>
          <a:ln w="25400">
            <a:noFill/>
          </a:ln>
        </p:spPr>
        <p:txBody>
          <a:bodyPr lIns="68556" tIns="34277" rIns="68556" bIns="34277" anchor="ctr" anchorCtr="0"/>
          <a:lstStyle/>
          <a:p>
            <a:endParaRPr lang="en-US" altLang="zh-CN"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290" name="TextBox 63"/>
          <p:cNvSpPr txBox="1"/>
          <p:nvPr/>
        </p:nvSpPr>
        <p:spPr>
          <a:xfrm flipH="1">
            <a:off x="10393363" y="1620838"/>
            <a:ext cx="1412875" cy="250825"/>
          </a:xfrm>
          <a:prstGeom prst="rect">
            <a:avLst/>
          </a:prstGeom>
          <a:solidFill>
            <a:srgbClr val="31B6FD"/>
          </a:solidFill>
          <a:ln w="9525">
            <a:noFill/>
          </a:ln>
        </p:spPr>
        <p:txBody>
          <a:bodyPr lIns="68556" tIns="34277" rIns="68556" bIns="34277" anchor="t" anchorCtr="0">
            <a:spAutoFit/>
          </a:bodyPr>
          <a:lstStyle/>
          <a:p>
            <a:r>
              <a:rPr lang="zh-CN" altLang="en-US"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网络数据资源获取</a:t>
            </a:r>
            <a:endParaRPr lang="zh-CN" altLang="en-US"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91" name="Chevron 5"/>
          <p:cNvSpPr/>
          <p:nvPr/>
        </p:nvSpPr>
        <p:spPr>
          <a:xfrm flipH="1">
            <a:off x="10098088" y="2109788"/>
            <a:ext cx="2000250" cy="352425"/>
          </a:xfrm>
          <a:prstGeom prst="chevron">
            <a:avLst>
              <a:gd name="adj" fmla="val 49740"/>
            </a:avLst>
          </a:prstGeom>
          <a:solidFill>
            <a:srgbClr val="31B6FD"/>
          </a:solidFill>
          <a:ln w="25400">
            <a:noFill/>
          </a:ln>
        </p:spPr>
        <p:txBody>
          <a:bodyPr lIns="68556" tIns="34277" rIns="68556" bIns="34277" anchor="ctr" anchorCtr="0"/>
          <a:lstStyle/>
          <a:p>
            <a:endParaRPr lang="en-US" altLang="zh-CN"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292" name="TextBox 63"/>
          <p:cNvSpPr txBox="1"/>
          <p:nvPr/>
        </p:nvSpPr>
        <p:spPr>
          <a:xfrm flipH="1">
            <a:off x="10391775" y="2152650"/>
            <a:ext cx="1412875" cy="252413"/>
          </a:xfrm>
          <a:prstGeom prst="rect">
            <a:avLst/>
          </a:prstGeom>
          <a:solidFill>
            <a:srgbClr val="31B6FD"/>
          </a:solidFill>
          <a:ln w="9525">
            <a:noFill/>
          </a:ln>
        </p:spPr>
        <p:txBody>
          <a:bodyPr lIns="68556" tIns="34277" rIns="68556" bIns="34277" anchor="t" anchorCtr="0">
            <a:spAutoFit/>
          </a:bodyPr>
          <a:lstStyle/>
          <a:p>
            <a:r>
              <a:rPr lang="zh-CN" altLang="en-US"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第三方数据渠道</a:t>
            </a:r>
            <a:endParaRPr lang="zh-CN" altLang="en-US"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93" name="Chevron 5"/>
          <p:cNvSpPr/>
          <p:nvPr/>
        </p:nvSpPr>
        <p:spPr>
          <a:xfrm flipH="1">
            <a:off x="10098088" y="2654300"/>
            <a:ext cx="2000250" cy="352425"/>
          </a:xfrm>
          <a:prstGeom prst="chevron">
            <a:avLst>
              <a:gd name="adj" fmla="val 49740"/>
            </a:avLst>
          </a:prstGeom>
          <a:solidFill>
            <a:srgbClr val="31B6FD"/>
          </a:solidFill>
          <a:ln w="25400">
            <a:noFill/>
          </a:ln>
        </p:spPr>
        <p:txBody>
          <a:bodyPr lIns="68556" tIns="34277" rIns="68556" bIns="34277" anchor="ctr" anchorCtr="0"/>
          <a:lstStyle/>
          <a:p>
            <a:endParaRPr lang="en-US" altLang="zh-CN"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294" name="TextBox 63"/>
          <p:cNvSpPr txBox="1"/>
          <p:nvPr/>
        </p:nvSpPr>
        <p:spPr>
          <a:xfrm flipH="1">
            <a:off x="10391775" y="2705100"/>
            <a:ext cx="1412875" cy="252413"/>
          </a:xfrm>
          <a:prstGeom prst="rect">
            <a:avLst/>
          </a:prstGeom>
          <a:solidFill>
            <a:srgbClr val="31B6FD"/>
          </a:solidFill>
          <a:ln w="9525">
            <a:noFill/>
          </a:ln>
        </p:spPr>
        <p:txBody>
          <a:bodyPr lIns="68556" tIns="34277" rIns="68556" bIns="34277" anchor="t" anchorCtr="0">
            <a:spAutoFit/>
          </a:bodyPr>
          <a:lstStyle/>
          <a:p>
            <a:r>
              <a:rPr lang="zh-CN" altLang="en-US"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自生产数据</a:t>
            </a:r>
            <a:endParaRPr lang="zh-CN" altLang="en-US"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95" name="Chevron 5"/>
          <p:cNvSpPr/>
          <p:nvPr/>
        </p:nvSpPr>
        <p:spPr>
          <a:xfrm flipH="1">
            <a:off x="10098088" y="3198813"/>
            <a:ext cx="2000250" cy="352425"/>
          </a:xfrm>
          <a:prstGeom prst="chevron">
            <a:avLst>
              <a:gd name="adj" fmla="val 49740"/>
            </a:avLst>
          </a:prstGeom>
          <a:solidFill>
            <a:srgbClr val="31B6FD"/>
          </a:solidFill>
          <a:ln w="25400">
            <a:noFill/>
          </a:ln>
        </p:spPr>
        <p:txBody>
          <a:bodyPr lIns="68556" tIns="34277" rIns="68556" bIns="34277" anchor="ctr" anchorCtr="0"/>
          <a:lstStyle/>
          <a:p>
            <a:endParaRPr lang="en-US" altLang="zh-CN"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296" name="TextBox 63"/>
          <p:cNvSpPr txBox="1"/>
          <p:nvPr/>
        </p:nvSpPr>
        <p:spPr>
          <a:xfrm flipH="1">
            <a:off x="10391775" y="3248025"/>
            <a:ext cx="1412875" cy="252413"/>
          </a:xfrm>
          <a:prstGeom prst="rect">
            <a:avLst/>
          </a:prstGeom>
          <a:solidFill>
            <a:srgbClr val="31B6FD"/>
          </a:solidFill>
          <a:ln w="9525">
            <a:noFill/>
          </a:ln>
        </p:spPr>
        <p:txBody>
          <a:bodyPr lIns="68556" tIns="34277" rIns="68556" bIns="34277" anchor="t" anchorCtr="0">
            <a:spAutoFit/>
          </a:bodyPr>
          <a:lstStyle/>
          <a:p>
            <a:r>
              <a:rPr lang="zh-CN" altLang="en-US"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产品繁衍数据</a:t>
            </a:r>
            <a:endParaRPr lang="zh-CN" altLang="en-US"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97" name="Chevron 5"/>
          <p:cNvSpPr/>
          <p:nvPr/>
        </p:nvSpPr>
        <p:spPr>
          <a:xfrm flipH="1">
            <a:off x="10098088" y="3748088"/>
            <a:ext cx="2000250" cy="352425"/>
          </a:xfrm>
          <a:prstGeom prst="chevron">
            <a:avLst>
              <a:gd name="adj" fmla="val 49740"/>
            </a:avLst>
          </a:prstGeom>
          <a:solidFill>
            <a:srgbClr val="31B6FD"/>
          </a:solidFill>
          <a:ln w="25400">
            <a:noFill/>
          </a:ln>
        </p:spPr>
        <p:txBody>
          <a:bodyPr lIns="68556" tIns="34277" rIns="68556" bIns="34277" anchor="ctr" anchorCtr="0"/>
          <a:lstStyle/>
          <a:p>
            <a:endParaRPr lang="en-US" altLang="zh-CN"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300" name="TextBox 63"/>
          <p:cNvSpPr txBox="1"/>
          <p:nvPr/>
        </p:nvSpPr>
        <p:spPr>
          <a:xfrm flipH="1">
            <a:off x="10439400" y="3803650"/>
            <a:ext cx="1412875" cy="250825"/>
          </a:xfrm>
          <a:prstGeom prst="rect">
            <a:avLst/>
          </a:prstGeom>
          <a:solidFill>
            <a:srgbClr val="31B6FD"/>
          </a:solidFill>
          <a:ln w="9525">
            <a:noFill/>
          </a:ln>
        </p:spPr>
        <p:txBody>
          <a:bodyPr lIns="68556" tIns="34277" rIns="68556" bIns="34277" anchor="t" anchorCtr="0">
            <a:spAutoFit/>
          </a:bodyPr>
          <a:lstStyle/>
          <a:p>
            <a:r>
              <a:rPr lang="en-US" altLang="zh-CN"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a:t>
            </a:r>
            <a:endParaRPr lang="en-US" altLang="zh-CN" sz="12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41375" name="文本框 300"/>
          <p:cNvSpPr txBox="1"/>
          <p:nvPr/>
        </p:nvSpPr>
        <p:spPr>
          <a:xfrm>
            <a:off x="200025" y="3182938"/>
            <a:ext cx="1746250" cy="368300"/>
          </a:xfrm>
          <a:prstGeom prst="rect">
            <a:avLst/>
          </a:prstGeom>
          <a:noFill/>
          <a:ln w="9525">
            <a:noFill/>
          </a:ln>
        </p:spPr>
        <p:txBody>
          <a:bodyPr anchor="t" anchorCtr="0">
            <a:spAutoFit/>
          </a:bodyPr>
          <a:lstStyle/>
          <a:p>
            <a:pPr algn="ctr"/>
            <a:r>
              <a:rPr lang="zh-CN" altLang="en-US" dirty="0">
                <a:latin typeface="微软雅黑" panose="020B0503020204020204" pitchFamily="34" charset="-122"/>
                <a:ea typeface="微软雅黑" panose="020B0503020204020204" pitchFamily="34" charset="-122"/>
              </a:rPr>
              <a:t>数据资源类型</a:t>
            </a:r>
            <a:endParaRPr lang="zh-CN" altLang="en-US" dirty="0">
              <a:latin typeface="微软雅黑" panose="020B0503020204020204" pitchFamily="34" charset="-122"/>
              <a:ea typeface="微软雅黑" panose="020B0503020204020204" pitchFamily="34" charset="-122"/>
            </a:endParaRPr>
          </a:p>
        </p:txBody>
      </p:sp>
      <p:sp>
        <p:nvSpPr>
          <p:cNvPr id="141376" name="文本框 301"/>
          <p:cNvSpPr txBox="1"/>
          <p:nvPr/>
        </p:nvSpPr>
        <p:spPr>
          <a:xfrm>
            <a:off x="10321925" y="4246563"/>
            <a:ext cx="1744663" cy="368300"/>
          </a:xfrm>
          <a:prstGeom prst="rect">
            <a:avLst/>
          </a:prstGeom>
          <a:noFill/>
          <a:ln w="9525">
            <a:noFill/>
          </a:ln>
        </p:spPr>
        <p:txBody>
          <a:bodyPr anchor="t" anchorCtr="0">
            <a:spAutoFit/>
          </a:bodyPr>
          <a:lstStyle/>
          <a:p>
            <a:r>
              <a:rPr lang="zh-CN" altLang="en-US" dirty="0">
                <a:latin typeface="微软雅黑" panose="020B0503020204020204" pitchFamily="34" charset="-122"/>
                <a:ea typeface="微软雅黑" panose="020B0503020204020204" pitchFamily="34" charset="-122"/>
              </a:rPr>
              <a:t>数据获取渠道</a:t>
            </a:r>
            <a:endParaRPr lang="zh-CN" altLang="en-US" dirty="0">
              <a:latin typeface="微软雅黑" panose="020B0503020204020204" pitchFamily="34" charset="-122"/>
              <a:ea typeface="微软雅黑" panose="020B0503020204020204" pitchFamily="34" charset="-122"/>
            </a:endParaRPr>
          </a:p>
        </p:txBody>
      </p:sp>
      <p:sp>
        <p:nvSpPr>
          <p:cNvPr id="141377" name="任意多边形 302"/>
          <p:cNvSpPr/>
          <p:nvPr/>
        </p:nvSpPr>
        <p:spPr>
          <a:xfrm>
            <a:off x="8577263" y="931863"/>
            <a:ext cx="546100" cy="546100"/>
          </a:xfrm>
          <a:custGeom>
            <a:avLst/>
            <a:gdLst>
              <a:gd name="txL" fmla="*/ 0 w 879190"/>
              <a:gd name="txT" fmla="*/ 0 h 879190"/>
              <a:gd name="txR" fmla="*/ 879190 w 879190"/>
              <a:gd name="txB" fmla="*/ 879190 h 879190"/>
            </a:gdLst>
            <a:ahLst/>
            <a:cxnLst>
              <a:cxn ang="0">
                <a:pos x="0" y="65390"/>
              </a:cxn>
              <a:cxn ang="0">
                <a:pos x="65390" y="0"/>
              </a:cxn>
              <a:cxn ang="0">
                <a:pos x="130780" y="65390"/>
              </a:cxn>
              <a:cxn ang="0">
                <a:pos x="65390" y="130780"/>
              </a:cxn>
              <a:cxn ang="0">
                <a:pos x="0" y="65390"/>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EF535E"/>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监管函件</a:t>
            </a:r>
            <a:endParaRPr lang="zh-CN" altLang="en-US" sz="900" b="1" dirty="0">
              <a:latin typeface="微软雅黑" panose="020B0503020204020204" pitchFamily="34" charset="-122"/>
              <a:ea typeface="微软雅黑" panose="020B0503020204020204" pitchFamily="34" charset="-122"/>
            </a:endParaRPr>
          </a:p>
        </p:txBody>
      </p:sp>
      <p:sp>
        <p:nvSpPr>
          <p:cNvPr id="141378" name="任意多边形 303"/>
          <p:cNvSpPr/>
          <p:nvPr/>
        </p:nvSpPr>
        <p:spPr>
          <a:xfrm>
            <a:off x="8099425" y="2589213"/>
            <a:ext cx="546100" cy="546100"/>
          </a:xfrm>
          <a:custGeom>
            <a:avLst/>
            <a:gdLst>
              <a:gd name="txL" fmla="*/ 0 w 879190"/>
              <a:gd name="txT" fmla="*/ 0 h 879190"/>
              <a:gd name="txR" fmla="*/ 879190 w 879190"/>
              <a:gd name="txB" fmla="*/ 879190 h 879190"/>
            </a:gdLst>
            <a:ahLst/>
            <a:cxnLst>
              <a:cxn ang="0">
                <a:pos x="0" y="65390"/>
              </a:cxn>
              <a:cxn ang="0">
                <a:pos x="65390" y="0"/>
              </a:cxn>
              <a:cxn ang="0">
                <a:pos x="130780" y="65390"/>
              </a:cxn>
              <a:cxn ang="0">
                <a:pos x="65390" y="130780"/>
              </a:cxn>
              <a:cxn ang="0">
                <a:pos x="0" y="65390"/>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EF535E"/>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监管动态</a:t>
            </a:r>
            <a:endParaRPr lang="zh-CN" altLang="en-US" sz="900" b="1" dirty="0">
              <a:latin typeface="微软雅黑" panose="020B0503020204020204" pitchFamily="34" charset="-122"/>
              <a:ea typeface="微软雅黑" panose="020B0503020204020204" pitchFamily="34" charset="-122"/>
            </a:endParaRPr>
          </a:p>
        </p:txBody>
      </p:sp>
      <p:cxnSp>
        <p:nvCxnSpPr>
          <p:cNvPr id="305" name="Straight Connector 73"/>
          <p:cNvCxnSpPr>
            <a:stCxn id="141471" idx="7"/>
            <a:endCxn id="141343" idx="3"/>
          </p:cNvCxnSpPr>
          <p:nvPr/>
        </p:nvCxnSpPr>
        <p:spPr>
          <a:xfrm flipH="1" flipV="1">
            <a:off x="7235825" y="1290638"/>
            <a:ext cx="236538" cy="1225550"/>
          </a:xfrm>
          <a:prstGeom prst="line">
            <a:avLst/>
          </a:prstGeom>
          <a:ln w="19050" cap="flat" cmpd="sng">
            <a:solidFill>
              <a:srgbClr val="EF535E"/>
            </a:solidFill>
            <a:prstDash val="solid"/>
            <a:round/>
            <a:headEnd type="none" w="med" len="med"/>
            <a:tailEnd type="none" w="med" len="med"/>
          </a:ln>
        </p:spPr>
      </p:cxnSp>
      <p:cxnSp>
        <p:nvCxnSpPr>
          <p:cNvPr id="306" name="Straight Connector 73"/>
          <p:cNvCxnSpPr>
            <a:stCxn id="141471" idx="6"/>
            <a:endCxn id="141377" idx="0"/>
          </p:cNvCxnSpPr>
          <p:nvPr/>
        </p:nvCxnSpPr>
        <p:spPr>
          <a:xfrm flipV="1">
            <a:off x="7593013" y="1204913"/>
            <a:ext cx="984250" cy="1600200"/>
          </a:xfrm>
          <a:prstGeom prst="line">
            <a:avLst/>
          </a:prstGeom>
          <a:ln w="19050" cap="flat" cmpd="sng">
            <a:solidFill>
              <a:srgbClr val="EF535E"/>
            </a:solidFill>
            <a:prstDash val="solid"/>
            <a:round/>
            <a:headEnd type="none" w="med" len="med"/>
            <a:tailEnd type="none" w="med" len="med"/>
          </a:ln>
        </p:spPr>
      </p:cxnSp>
      <p:cxnSp>
        <p:nvCxnSpPr>
          <p:cNvPr id="307" name="Straight Connector 73"/>
          <p:cNvCxnSpPr>
            <a:stCxn id="141471" idx="6"/>
            <a:endCxn id="141378" idx="0"/>
          </p:cNvCxnSpPr>
          <p:nvPr/>
        </p:nvCxnSpPr>
        <p:spPr>
          <a:xfrm>
            <a:off x="7593013" y="2805113"/>
            <a:ext cx="506412" cy="57150"/>
          </a:xfrm>
          <a:prstGeom prst="line">
            <a:avLst/>
          </a:prstGeom>
          <a:ln w="19050" cap="flat" cmpd="sng">
            <a:solidFill>
              <a:srgbClr val="EF535E"/>
            </a:solidFill>
            <a:prstDash val="solid"/>
            <a:round/>
            <a:headEnd type="none" w="med" len="med"/>
            <a:tailEnd type="none" w="med" len="med"/>
          </a:ln>
        </p:spPr>
      </p:cxnSp>
      <p:sp>
        <p:nvSpPr>
          <p:cNvPr id="141382" name="任意多边形 307"/>
          <p:cNvSpPr/>
          <p:nvPr/>
        </p:nvSpPr>
        <p:spPr>
          <a:xfrm>
            <a:off x="5186363" y="842963"/>
            <a:ext cx="546100" cy="544512"/>
          </a:xfrm>
          <a:custGeom>
            <a:avLst/>
            <a:gdLst>
              <a:gd name="txL" fmla="*/ 0 w 879190"/>
              <a:gd name="txT" fmla="*/ 0 h 879190"/>
              <a:gd name="txR" fmla="*/ 879190 w 879190"/>
              <a:gd name="txB" fmla="*/ 879190 h 879190"/>
            </a:gdLst>
            <a:ahLst/>
            <a:cxnLst>
              <a:cxn ang="0">
                <a:pos x="0" y="64821"/>
              </a:cxn>
              <a:cxn ang="0">
                <a:pos x="65390" y="0"/>
              </a:cxn>
              <a:cxn ang="0">
                <a:pos x="130780" y="64821"/>
              </a:cxn>
              <a:cxn ang="0">
                <a:pos x="65390" y="129642"/>
              </a:cxn>
              <a:cxn ang="0">
                <a:pos x="0" y="64821"/>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31B6FD"/>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财务分析</a:t>
            </a:r>
            <a:endParaRPr lang="zh-CN" altLang="en-US" sz="900" b="1" dirty="0">
              <a:latin typeface="微软雅黑" panose="020B0503020204020204" pitchFamily="34" charset="-122"/>
              <a:ea typeface="微软雅黑" panose="020B0503020204020204" pitchFamily="34" charset="-122"/>
            </a:endParaRPr>
          </a:p>
        </p:txBody>
      </p:sp>
      <p:cxnSp>
        <p:nvCxnSpPr>
          <p:cNvPr id="309" name="Straight Connector 73"/>
          <p:cNvCxnSpPr>
            <a:stCxn id="141382" idx="3"/>
            <a:endCxn id="141468" idx="7"/>
          </p:cNvCxnSpPr>
          <p:nvPr/>
        </p:nvCxnSpPr>
        <p:spPr>
          <a:xfrm>
            <a:off x="5459413" y="1387475"/>
            <a:ext cx="161925" cy="1128713"/>
          </a:xfrm>
          <a:prstGeom prst="line">
            <a:avLst/>
          </a:prstGeom>
          <a:ln w="19050" cap="flat" cmpd="sng">
            <a:solidFill>
              <a:srgbClr val="31B6FD"/>
            </a:solidFill>
            <a:prstDash val="solid"/>
            <a:round/>
            <a:headEnd type="none" w="med" len="med"/>
            <a:tailEnd type="none" w="med" len="med"/>
          </a:ln>
        </p:spPr>
      </p:cxnSp>
      <p:sp>
        <p:nvSpPr>
          <p:cNvPr id="141384" name="任意多边形 309"/>
          <p:cNvSpPr/>
          <p:nvPr/>
        </p:nvSpPr>
        <p:spPr>
          <a:xfrm>
            <a:off x="2339975" y="1938338"/>
            <a:ext cx="544513" cy="544512"/>
          </a:xfrm>
          <a:custGeom>
            <a:avLst/>
            <a:gdLst>
              <a:gd name="txL" fmla="*/ 0 w 879190"/>
              <a:gd name="txT" fmla="*/ 0 h 879190"/>
              <a:gd name="txR" fmla="*/ 879190 w 879190"/>
              <a:gd name="txB" fmla="*/ 879190 h 879190"/>
            </a:gdLst>
            <a:ahLst/>
            <a:cxnLst>
              <a:cxn ang="0">
                <a:pos x="0" y="64821"/>
              </a:cxn>
              <a:cxn ang="0">
                <a:pos x="64821" y="0"/>
              </a:cxn>
              <a:cxn ang="0">
                <a:pos x="129643" y="64821"/>
              </a:cxn>
              <a:cxn ang="0">
                <a:pos x="64821" y="129642"/>
              </a:cxn>
              <a:cxn ang="0">
                <a:pos x="0" y="64821"/>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31B6FD"/>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投资者关系</a:t>
            </a:r>
            <a:endParaRPr lang="zh-CN" altLang="en-US" sz="900" b="1" dirty="0">
              <a:latin typeface="微软雅黑" panose="020B0503020204020204" pitchFamily="34" charset="-122"/>
              <a:ea typeface="微软雅黑" panose="020B0503020204020204" pitchFamily="34" charset="-122"/>
            </a:endParaRPr>
          </a:p>
        </p:txBody>
      </p:sp>
      <p:cxnSp>
        <p:nvCxnSpPr>
          <p:cNvPr id="311" name="Straight Connector 73"/>
          <p:cNvCxnSpPr>
            <a:stCxn id="141384" idx="2"/>
            <a:endCxn id="141468" idx="2"/>
          </p:cNvCxnSpPr>
          <p:nvPr/>
        </p:nvCxnSpPr>
        <p:spPr>
          <a:xfrm>
            <a:off x="2884488" y="2211388"/>
            <a:ext cx="2033587" cy="593725"/>
          </a:xfrm>
          <a:prstGeom prst="line">
            <a:avLst/>
          </a:prstGeom>
          <a:ln w="19050" cap="flat" cmpd="sng">
            <a:solidFill>
              <a:srgbClr val="31B6FD"/>
            </a:solidFill>
            <a:prstDash val="solid"/>
            <a:round/>
            <a:headEnd type="none" w="med" len="med"/>
            <a:tailEnd type="none" w="med" len="med"/>
          </a:ln>
        </p:spPr>
      </p:cxnSp>
      <p:sp>
        <p:nvSpPr>
          <p:cNvPr id="141386" name="任意多边形 311"/>
          <p:cNvSpPr/>
          <p:nvPr/>
        </p:nvSpPr>
        <p:spPr>
          <a:xfrm>
            <a:off x="4054475" y="2687638"/>
            <a:ext cx="546100" cy="546100"/>
          </a:xfrm>
          <a:custGeom>
            <a:avLst/>
            <a:gdLst>
              <a:gd name="txL" fmla="*/ 0 w 879190"/>
              <a:gd name="txT" fmla="*/ 0 h 879190"/>
              <a:gd name="txR" fmla="*/ 879190 w 879190"/>
              <a:gd name="txB" fmla="*/ 879190 h 879190"/>
            </a:gdLst>
            <a:ahLst/>
            <a:cxnLst>
              <a:cxn ang="0">
                <a:pos x="0" y="65390"/>
              </a:cxn>
              <a:cxn ang="0">
                <a:pos x="65390" y="0"/>
              </a:cxn>
              <a:cxn ang="0">
                <a:pos x="130780" y="65390"/>
              </a:cxn>
              <a:cxn ang="0">
                <a:pos x="65390" y="130780"/>
              </a:cxn>
              <a:cxn ang="0">
                <a:pos x="0" y="65390"/>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31B6FD"/>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关联交易</a:t>
            </a:r>
            <a:endParaRPr lang="zh-CN" altLang="en-US" sz="900" b="1" dirty="0">
              <a:latin typeface="微软雅黑" panose="020B0503020204020204" pitchFamily="34" charset="-122"/>
              <a:ea typeface="微软雅黑" panose="020B0503020204020204" pitchFamily="34" charset="-122"/>
            </a:endParaRPr>
          </a:p>
        </p:txBody>
      </p:sp>
      <p:cxnSp>
        <p:nvCxnSpPr>
          <p:cNvPr id="313" name="Straight Connector 73"/>
          <p:cNvCxnSpPr>
            <a:stCxn id="141386" idx="2"/>
            <a:endCxn id="141468" idx="2"/>
          </p:cNvCxnSpPr>
          <p:nvPr/>
        </p:nvCxnSpPr>
        <p:spPr>
          <a:xfrm flipV="1">
            <a:off x="4600575" y="2805113"/>
            <a:ext cx="317500" cy="155575"/>
          </a:xfrm>
          <a:prstGeom prst="line">
            <a:avLst/>
          </a:prstGeom>
          <a:ln w="19050" cap="flat" cmpd="sng">
            <a:solidFill>
              <a:srgbClr val="31B6FD"/>
            </a:solidFill>
            <a:prstDash val="solid"/>
            <a:round/>
            <a:headEnd type="none" w="med" len="med"/>
            <a:tailEnd type="none" w="med" len="med"/>
          </a:ln>
        </p:spPr>
      </p:cxnSp>
      <p:sp>
        <p:nvSpPr>
          <p:cNvPr id="141388" name="任意多边形 313"/>
          <p:cNvSpPr/>
          <p:nvPr/>
        </p:nvSpPr>
        <p:spPr>
          <a:xfrm>
            <a:off x="7562850" y="5676900"/>
            <a:ext cx="546100" cy="546100"/>
          </a:xfrm>
          <a:custGeom>
            <a:avLst/>
            <a:gdLst>
              <a:gd name="txL" fmla="*/ 0 w 879190"/>
              <a:gd name="txT" fmla="*/ 0 h 879190"/>
              <a:gd name="txR" fmla="*/ 879190 w 879190"/>
              <a:gd name="txB" fmla="*/ 879190 h 879190"/>
            </a:gdLst>
            <a:ahLst/>
            <a:cxnLst>
              <a:cxn ang="0">
                <a:pos x="0" y="65390"/>
              </a:cxn>
              <a:cxn ang="0">
                <a:pos x="65390" y="0"/>
              </a:cxn>
              <a:cxn ang="0">
                <a:pos x="130780" y="65390"/>
              </a:cxn>
              <a:cxn ang="0">
                <a:pos x="65390" y="130780"/>
              </a:cxn>
              <a:cxn ang="0">
                <a:pos x="0" y="65390"/>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7F7F7F"/>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培训活动</a:t>
            </a:r>
            <a:endParaRPr lang="zh-CN" altLang="en-US" sz="900" b="1" dirty="0">
              <a:latin typeface="微软雅黑" panose="020B0503020204020204" pitchFamily="34" charset="-122"/>
              <a:ea typeface="微软雅黑" panose="020B0503020204020204" pitchFamily="34" charset="-122"/>
            </a:endParaRPr>
          </a:p>
        </p:txBody>
      </p:sp>
      <p:sp>
        <p:nvSpPr>
          <p:cNvPr id="141389" name="任意多边形 314"/>
          <p:cNvSpPr/>
          <p:nvPr/>
        </p:nvSpPr>
        <p:spPr>
          <a:xfrm>
            <a:off x="8269288" y="4725988"/>
            <a:ext cx="546100" cy="544512"/>
          </a:xfrm>
          <a:custGeom>
            <a:avLst/>
            <a:gdLst>
              <a:gd name="txL" fmla="*/ 0 w 879190"/>
              <a:gd name="txT" fmla="*/ 0 h 879190"/>
              <a:gd name="txR" fmla="*/ 879190 w 879190"/>
              <a:gd name="txB" fmla="*/ 879190 h 879190"/>
            </a:gdLst>
            <a:ahLst/>
            <a:cxnLst>
              <a:cxn ang="0">
                <a:pos x="0" y="64821"/>
              </a:cxn>
              <a:cxn ang="0">
                <a:pos x="65390" y="0"/>
              </a:cxn>
              <a:cxn ang="0">
                <a:pos x="130780" y="64821"/>
              </a:cxn>
              <a:cxn ang="0">
                <a:pos x="65390" y="129642"/>
              </a:cxn>
              <a:cxn ang="0">
                <a:pos x="0" y="64821"/>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7F7F7F"/>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三板相关</a:t>
            </a:r>
            <a:endParaRPr lang="zh-CN" altLang="en-US" sz="900" b="1" dirty="0">
              <a:latin typeface="微软雅黑" panose="020B0503020204020204" pitchFamily="34" charset="-122"/>
              <a:ea typeface="微软雅黑" panose="020B0503020204020204" pitchFamily="34" charset="-122"/>
            </a:endParaRPr>
          </a:p>
        </p:txBody>
      </p:sp>
      <p:sp>
        <p:nvSpPr>
          <p:cNvPr id="141390" name="任意多边形 315"/>
          <p:cNvSpPr/>
          <p:nvPr/>
        </p:nvSpPr>
        <p:spPr>
          <a:xfrm>
            <a:off x="8823325" y="5268913"/>
            <a:ext cx="544513" cy="546100"/>
          </a:xfrm>
          <a:custGeom>
            <a:avLst/>
            <a:gdLst>
              <a:gd name="txL" fmla="*/ 0 w 879190"/>
              <a:gd name="txT" fmla="*/ 0 h 879190"/>
              <a:gd name="txR" fmla="*/ 879190 w 879190"/>
              <a:gd name="txB" fmla="*/ 879190 h 879190"/>
            </a:gdLst>
            <a:ahLst/>
            <a:cxnLst>
              <a:cxn ang="0">
                <a:pos x="0" y="65390"/>
              </a:cxn>
              <a:cxn ang="0">
                <a:pos x="64821" y="0"/>
              </a:cxn>
              <a:cxn ang="0">
                <a:pos x="129643" y="65390"/>
              </a:cxn>
              <a:cxn ang="0">
                <a:pos x="64821" y="130780"/>
              </a:cxn>
              <a:cxn ang="0">
                <a:pos x="0" y="65390"/>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7F7F7F"/>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金融知识</a:t>
            </a:r>
            <a:endParaRPr lang="zh-CN" altLang="en-US" sz="900" b="1" dirty="0">
              <a:latin typeface="微软雅黑" panose="020B0503020204020204" pitchFamily="34" charset="-122"/>
              <a:ea typeface="微软雅黑" panose="020B0503020204020204" pitchFamily="34" charset="-122"/>
            </a:endParaRPr>
          </a:p>
        </p:txBody>
      </p:sp>
      <p:cxnSp>
        <p:nvCxnSpPr>
          <p:cNvPr id="317" name="Straight Connector 73"/>
          <p:cNvCxnSpPr>
            <a:stCxn id="141477" idx="6"/>
            <a:endCxn id="141389" idx="0"/>
          </p:cNvCxnSpPr>
          <p:nvPr/>
        </p:nvCxnSpPr>
        <p:spPr>
          <a:xfrm flipV="1">
            <a:off x="7593013" y="4997450"/>
            <a:ext cx="676275" cy="65088"/>
          </a:xfrm>
          <a:prstGeom prst="line">
            <a:avLst/>
          </a:prstGeom>
          <a:ln w="19050" cap="flat" cmpd="sng">
            <a:solidFill>
              <a:srgbClr val="7F7F7F"/>
            </a:solidFill>
            <a:prstDash val="solid"/>
            <a:round/>
            <a:headEnd type="none" w="med" len="med"/>
            <a:tailEnd type="none" w="med" len="med"/>
          </a:ln>
        </p:spPr>
      </p:cxnSp>
      <p:cxnSp>
        <p:nvCxnSpPr>
          <p:cNvPr id="318" name="Straight Connector 73"/>
          <p:cNvCxnSpPr>
            <a:stCxn id="141390" idx="0"/>
            <a:endCxn id="141477" idx="6"/>
          </p:cNvCxnSpPr>
          <p:nvPr/>
        </p:nvCxnSpPr>
        <p:spPr>
          <a:xfrm flipH="1" flipV="1">
            <a:off x="7593013" y="5062538"/>
            <a:ext cx="1230312" cy="479425"/>
          </a:xfrm>
          <a:prstGeom prst="line">
            <a:avLst/>
          </a:prstGeom>
          <a:ln w="19050" cap="flat" cmpd="sng">
            <a:solidFill>
              <a:srgbClr val="7F7F7F"/>
            </a:solidFill>
            <a:prstDash val="solid"/>
            <a:round/>
            <a:headEnd type="none" w="med" len="med"/>
            <a:tailEnd type="none" w="med" len="med"/>
          </a:ln>
        </p:spPr>
      </p:cxnSp>
      <p:cxnSp>
        <p:nvCxnSpPr>
          <p:cNvPr id="319" name="Straight Connector 73"/>
          <p:cNvCxnSpPr>
            <a:stCxn id="141388" idx="1"/>
            <a:endCxn id="141477" idx="5"/>
          </p:cNvCxnSpPr>
          <p:nvPr/>
        </p:nvCxnSpPr>
        <p:spPr>
          <a:xfrm flipH="1" flipV="1">
            <a:off x="7472363" y="5351463"/>
            <a:ext cx="363537" cy="325437"/>
          </a:xfrm>
          <a:prstGeom prst="line">
            <a:avLst/>
          </a:prstGeom>
          <a:ln w="19050" cap="flat" cmpd="sng">
            <a:solidFill>
              <a:srgbClr val="7F7F7F"/>
            </a:solidFill>
            <a:prstDash val="solid"/>
            <a:round/>
            <a:headEnd type="none" w="med" len="med"/>
            <a:tailEnd type="none" w="med" len="med"/>
          </a:ln>
        </p:spPr>
      </p:cxnSp>
      <p:grpSp>
        <p:nvGrpSpPr>
          <p:cNvPr id="320" name="Group 90"/>
          <p:cNvGrpSpPr/>
          <p:nvPr/>
        </p:nvGrpSpPr>
        <p:grpSpPr>
          <a:xfrm>
            <a:off x="7613283" y="3698728"/>
            <a:ext cx="256545" cy="439444"/>
            <a:chOff x="1668463" y="3354388"/>
            <a:chExt cx="641350" cy="1098550"/>
          </a:xfrm>
          <a:solidFill>
            <a:srgbClr val="4BACC6"/>
          </a:solidFill>
        </p:grpSpPr>
        <p:sp>
          <p:nvSpPr>
            <p:cNvPr id="321" name="Freeform 36"/>
            <p:cNvSpPr>
              <a:spLocks noEditPoints="1"/>
            </p:cNvSpPr>
            <p:nvPr/>
          </p:nvSpPr>
          <p:spPr bwMode="auto">
            <a:xfrm>
              <a:off x="1752600" y="3438526"/>
              <a:ext cx="473075" cy="768350"/>
            </a:xfrm>
            <a:custGeom>
              <a:avLst/>
              <a:gdLst/>
              <a:ahLst/>
              <a:cxnLst>
                <a:cxn ang="0">
                  <a:pos x="13" y="197"/>
                </a:cxn>
                <a:cxn ang="0">
                  <a:pos x="27" y="191"/>
                </a:cxn>
                <a:cxn ang="0">
                  <a:pos x="29" y="189"/>
                </a:cxn>
                <a:cxn ang="0">
                  <a:pos x="32" y="181"/>
                </a:cxn>
                <a:cxn ang="0">
                  <a:pos x="36" y="176"/>
                </a:cxn>
                <a:cxn ang="0">
                  <a:pos x="37" y="174"/>
                </a:cxn>
                <a:cxn ang="0">
                  <a:pos x="39" y="162"/>
                </a:cxn>
                <a:cxn ang="0">
                  <a:pos x="38" y="160"/>
                </a:cxn>
                <a:cxn ang="0">
                  <a:pos x="31" y="146"/>
                </a:cxn>
                <a:cxn ang="0">
                  <a:pos x="29" y="138"/>
                </a:cxn>
                <a:cxn ang="0">
                  <a:pos x="26" y="127"/>
                </a:cxn>
                <a:cxn ang="0">
                  <a:pos x="26" y="124"/>
                </a:cxn>
                <a:cxn ang="0">
                  <a:pos x="28" y="119"/>
                </a:cxn>
                <a:cxn ang="0">
                  <a:pos x="29" y="117"/>
                </a:cxn>
                <a:cxn ang="0">
                  <a:pos x="29" y="100"/>
                </a:cxn>
                <a:cxn ang="0">
                  <a:pos x="29" y="89"/>
                </a:cxn>
                <a:cxn ang="0">
                  <a:pos x="38" y="74"/>
                </a:cxn>
                <a:cxn ang="0">
                  <a:pos x="63" y="63"/>
                </a:cxn>
                <a:cxn ang="0">
                  <a:pos x="77" y="61"/>
                </a:cxn>
                <a:cxn ang="0">
                  <a:pos x="81" y="61"/>
                </a:cxn>
                <a:cxn ang="0">
                  <a:pos x="81" y="62"/>
                </a:cxn>
                <a:cxn ang="0">
                  <a:pos x="78" y="64"/>
                </a:cxn>
                <a:cxn ang="0">
                  <a:pos x="79" y="69"/>
                </a:cxn>
                <a:cxn ang="0">
                  <a:pos x="91" y="80"/>
                </a:cxn>
                <a:cxn ang="0">
                  <a:pos x="96" y="92"/>
                </a:cxn>
                <a:cxn ang="0">
                  <a:pos x="96" y="117"/>
                </a:cxn>
                <a:cxn ang="0">
                  <a:pos x="98" y="121"/>
                </a:cxn>
                <a:cxn ang="0">
                  <a:pos x="99" y="122"/>
                </a:cxn>
                <a:cxn ang="0">
                  <a:pos x="98" y="135"/>
                </a:cxn>
                <a:cxn ang="0">
                  <a:pos x="98" y="136"/>
                </a:cxn>
                <a:cxn ang="0">
                  <a:pos x="91" y="154"/>
                </a:cxn>
                <a:cxn ang="0">
                  <a:pos x="90" y="155"/>
                </a:cxn>
                <a:cxn ang="0">
                  <a:pos x="87" y="174"/>
                </a:cxn>
                <a:cxn ang="0">
                  <a:pos x="88" y="176"/>
                </a:cxn>
                <a:cxn ang="0">
                  <a:pos x="91" y="181"/>
                </a:cxn>
                <a:cxn ang="0">
                  <a:pos x="94" y="190"/>
                </a:cxn>
                <a:cxn ang="0">
                  <a:pos x="97" y="192"/>
                </a:cxn>
                <a:cxn ang="0">
                  <a:pos x="124" y="203"/>
                </a:cxn>
                <a:cxn ang="0">
                  <a:pos x="124" y="0"/>
                </a:cxn>
                <a:cxn ang="0">
                  <a:pos x="0" y="0"/>
                </a:cxn>
                <a:cxn ang="0">
                  <a:pos x="0" y="203"/>
                </a:cxn>
                <a:cxn ang="0">
                  <a:pos x="13" y="197"/>
                </a:cxn>
                <a:cxn ang="0">
                  <a:pos x="13" y="197"/>
                </a:cxn>
                <a:cxn ang="0">
                  <a:pos x="13" y="197"/>
                </a:cxn>
              </a:cxnLst>
              <a:rect l="0" t="0" r="r" b="b"/>
              <a:pathLst>
                <a:path w="124" h="203">
                  <a:moveTo>
                    <a:pt x="13" y="197"/>
                  </a:moveTo>
                  <a:cubicBezTo>
                    <a:pt x="17" y="195"/>
                    <a:pt x="22" y="194"/>
                    <a:pt x="27" y="191"/>
                  </a:cubicBezTo>
                  <a:cubicBezTo>
                    <a:pt x="28" y="191"/>
                    <a:pt x="29" y="190"/>
                    <a:pt x="29" y="189"/>
                  </a:cubicBezTo>
                  <a:cubicBezTo>
                    <a:pt x="30" y="187"/>
                    <a:pt x="31" y="184"/>
                    <a:pt x="32" y="181"/>
                  </a:cubicBezTo>
                  <a:cubicBezTo>
                    <a:pt x="33" y="179"/>
                    <a:pt x="33" y="177"/>
                    <a:pt x="36" y="176"/>
                  </a:cubicBezTo>
                  <a:cubicBezTo>
                    <a:pt x="36" y="176"/>
                    <a:pt x="37" y="175"/>
                    <a:pt x="37" y="174"/>
                  </a:cubicBezTo>
                  <a:cubicBezTo>
                    <a:pt x="38" y="170"/>
                    <a:pt x="38" y="166"/>
                    <a:pt x="39" y="162"/>
                  </a:cubicBezTo>
                  <a:cubicBezTo>
                    <a:pt x="39" y="161"/>
                    <a:pt x="38" y="160"/>
                    <a:pt x="38" y="160"/>
                  </a:cubicBezTo>
                  <a:cubicBezTo>
                    <a:pt x="34" y="156"/>
                    <a:pt x="32" y="151"/>
                    <a:pt x="31" y="146"/>
                  </a:cubicBezTo>
                  <a:cubicBezTo>
                    <a:pt x="31" y="143"/>
                    <a:pt x="29" y="141"/>
                    <a:pt x="29" y="138"/>
                  </a:cubicBezTo>
                  <a:cubicBezTo>
                    <a:pt x="28" y="135"/>
                    <a:pt x="27" y="131"/>
                    <a:pt x="26" y="127"/>
                  </a:cubicBezTo>
                  <a:cubicBezTo>
                    <a:pt x="26" y="126"/>
                    <a:pt x="26" y="125"/>
                    <a:pt x="26" y="124"/>
                  </a:cubicBezTo>
                  <a:cubicBezTo>
                    <a:pt x="25" y="122"/>
                    <a:pt x="25" y="120"/>
                    <a:pt x="28" y="119"/>
                  </a:cubicBezTo>
                  <a:cubicBezTo>
                    <a:pt x="28" y="119"/>
                    <a:pt x="29" y="118"/>
                    <a:pt x="29" y="117"/>
                  </a:cubicBezTo>
                  <a:cubicBezTo>
                    <a:pt x="29" y="111"/>
                    <a:pt x="29" y="105"/>
                    <a:pt x="29" y="100"/>
                  </a:cubicBezTo>
                  <a:cubicBezTo>
                    <a:pt x="29" y="96"/>
                    <a:pt x="29" y="93"/>
                    <a:pt x="29" y="89"/>
                  </a:cubicBezTo>
                  <a:cubicBezTo>
                    <a:pt x="30" y="83"/>
                    <a:pt x="34" y="78"/>
                    <a:pt x="38" y="74"/>
                  </a:cubicBezTo>
                  <a:cubicBezTo>
                    <a:pt x="46" y="68"/>
                    <a:pt x="54" y="65"/>
                    <a:pt x="63" y="63"/>
                  </a:cubicBezTo>
                  <a:cubicBezTo>
                    <a:pt x="68" y="62"/>
                    <a:pt x="72" y="62"/>
                    <a:pt x="77" y="61"/>
                  </a:cubicBezTo>
                  <a:cubicBezTo>
                    <a:pt x="78" y="61"/>
                    <a:pt x="79" y="61"/>
                    <a:pt x="81" y="61"/>
                  </a:cubicBezTo>
                  <a:cubicBezTo>
                    <a:pt x="81" y="61"/>
                    <a:pt x="81" y="61"/>
                    <a:pt x="81" y="62"/>
                  </a:cubicBezTo>
                  <a:cubicBezTo>
                    <a:pt x="80" y="62"/>
                    <a:pt x="79" y="63"/>
                    <a:pt x="78" y="64"/>
                  </a:cubicBezTo>
                  <a:cubicBezTo>
                    <a:pt x="77" y="66"/>
                    <a:pt x="77" y="67"/>
                    <a:pt x="79" y="69"/>
                  </a:cubicBezTo>
                  <a:cubicBezTo>
                    <a:pt x="83" y="72"/>
                    <a:pt x="87" y="76"/>
                    <a:pt x="91" y="80"/>
                  </a:cubicBezTo>
                  <a:cubicBezTo>
                    <a:pt x="95" y="83"/>
                    <a:pt x="96" y="87"/>
                    <a:pt x="96" y="92"/>
                  </a:cubicBezTo>
                  <a:cubicBezTo>
                    <a:pt x="96" y="100"/>
                    <a:pt x="96" y="109"/>
                    <a:pt x="96" y="117"/>
                  </a:cubicBezTo>
                  <a:cubicBezTo>
                    <a:pt x="96" y="118"/>
                    <a:pt x="96" y="120"/>
                    <a:pt x="98" y="121"/>
                  </a:cubicBezTo>
                  <a:cubicBezTo>
                    <a:pt x="99" y="121"/>
                    <a:pt x="99" y="122"/>
                    <a:pt x="99" y="122"/>
                  </a:cubicBezTo>
                  <a:cubicBezTo>
                    <a:pt x="99" y="127"/>
                    <a:pt x="98" y="131"/>
                    <a:pt x="98" y="135"/>
                  </a:cubicBezTo>
                  <a:cubicBezTo>
                    <a:pt x="98" y="135"/>
                    <a:pt x="98" y="135"/>
                    <a:pt x="98" y="136"/>
                  </a:cubicBezTo>
                  <a:cubicBezTo>
                    <a:pt x="94" y="141"/>
                    <a:pt x="93" y="148"/>
                    <a:pt x="91" y="154"/>
                  </a:cubicBezTo>
                  <a:cubicBezTo>
                    <a:pt x="91" y="154"/>
                    <a:pt x="91" y="154"/>
                    <a:pt x="90" y="155"/>
                  </a:cubicBezTo>
                  <a:cubicBezTo>
                    <a:pt x="85" y="160"/>
                    <a:pt x="87" y="168"/>
                    <a:pt x="87" y="174"/>
                  </a:cubicBezTo>
                  <a:cubicBezTo>
                    <a:pt x="87" y="175"/>
                    <a:pt x="87" y="176"/>
                    <a:pt x="88" y="176"/>
                  </a:cubicBezTo>
                  <a:cubicBezTo>
                    <a:pt x="90" y="177"/>
                    <a:pt x="91" y="179"/>
                    <a:pt x="91" y="181"/>
                  </a:cubicBezTo>
                  <a:cubicBezTo>
                    <a:pt x="92" y="184"/>
                    <a:pt x="93" y="187"/>
                    <a:pt x="94" y="190"/>
                  </a:cubicBezTo>
                  <a:cubicBezTo>
                    <a:pt x="95" y="191"/>
                    <a:pt x="96" y="191"/>
                    <a:pt x="97" y="192"/>
                  </a:cubicBezTo>
                  <a:cubicBezTo>
                    <a:pt x="106" y="195"/>
                    <a:pt x="115" y="199"/>
                    <a:pt x="124" y="203"/>
                  </a:cubicBezTo>
                  <a:cubicBezTo>
                    <a:pt x="124" y="0"/>
                    <a:pt x="124" y="0"/>
                    <a:pt x="124" y="0"/>
                  </a:cubicBezTo>
                  <a:cubicBezTo>
                    <a:pt x="0" y="0"/>
                    <a:pt x="0" y="0"/>
                    <a:pt x="0" y="0"/>
                  </a:cubicBezTo>
                  <a:cubicBezTo>
                    <a:pt x="0" y="203"/>
                    <a:pt x="0" y="203"/>
                    <a:pt x="0" y="203"/>
                  </a:cubicBezTo>
                  <a:cubicBezTo>
                    <a:pt x="4" y="201"/>
                    <a:pt x="8" y="199"/>
                    <a:pt x="13" y="197"/>
                  </a:cubicBezTo>
                  <a:close/>
                  <a:moveTo>
                    <a:pt x="13" y="197"/>
                  </a:moveTo>
                  <a:cubicBezTo>
                    <a:pt x="13" y="197"/>
                    <a:pt x="13" y="197"/>
                    <a:pt x="13" y="197"/>
                  </a:cubicBezTo>
                </a:path>
              </a:pathLst>
            </a:custGeom>
            <a:grpFill/>
            <a:ln w="9525">
              <a:noFill/>
              <a:round/>
            </a:ln>
          </p:spPr>
          <p:txBody>
            <a:bodyPr lIns="91408" tIns="45703" rIns="91408" bIns="45703"/>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22" name="Freeform 37"/>
            <p:cNvSpPr>
              <a:spLocks noEditPoints="1"/>
            </p:cNvSpPr>
            <p:nvPr/>
          </p:nvSpPr>
          <p:spPr bwMode="auto">
            <a:xfrm>
              <a:off x="1668463" y="3354388"/>
              <a:ext cx="641350" cy="1098550"/>
            </a:xfrm>
            <a:custGeom>
              <a:avLst/>
              <a:gdLst/>
              <a:ahLst/>
              <a:cxnLst>
                <a:cxn ang="0">
                  <a:pos x="149" y="0"/>
                </a:cxn>
                <a:cxn ang="0">
                  <a:pos x="20" y="0"/>
                </a:cxn>
                <a:cxn ang="0">
                  <a:pos x="0" y="20"/>
                </a:cxn>
                <a:cxn ang="0">
                  <a:pos x="0" y="270"/>
                </a:cxn>
                <a:cxn ang="0">
                  <a:pos x="20" y="290"/>
                </a:cxn>
                <a:cxn ang="0">
                  <a:pos x="149" y="290"/>
                </a:cxn>
                <a:cxn ang="0">
                  <a:pos x="168" y="270"/>
                </a:cxn>
                <a:cxn ang="0">
                  <a:pos x="168" y="20"/>
                </a:cxn>
                <a:cxn ang="0">
                  <a:pos x="149" y="0"/>
                </a:cxn>
                <a:cxn ang="0">
                  <a:pos x="55" y="276"/>
                </a:cxn>
                <a:cxn ang="0">
                  <a:pos x="39" y="276"/>
                </a:cxn>
                <a:cxn ang="0">
                  <a:pos x="33" y="270"/>
                </a:cxn>
                <a:cxn ang="0">
                  <a:pos x="39" y="265"/>
                </a:cxn>
                <a:cxn ang="0">
                  <a:pos x="55" y="265"/>
                </a:cxn>
                <a:cxn ang="0">
                  <a:pos x="61" y="270"/>
                </a:cxn>
                <a:cxn ang="0">
                  <a:pos x="55" y="276"/>
                </a:cxn>
                <a:cxn ang="0">
                  <a:pos x="84" y="280"/>
                </a:cxn>
                <a:cxn ang="0">
                  <a:pos x="74" y="270"/>
                </a:cxn>
                <a:cxn ang="0">
                  <a:pos x="84" y="261"/>
                </a:cxn>
                <a:cxn ang="0">
                  <a:pos x="94" y="270"/>
                </a:cxn>
                <a:cxn ang="0">
                  <a:pos x="84" y="280"/>
                </a:cxn>
                <a:cxn ang="0">
                  <a:pos x="129" y="276"/>
                </a:cxn>
                <a:cxn ang="0">
                  <a:pos x="113" y="276"/>
                </a:cxn>
                <a:cxn ang="0">
                  <a:pos x="107" y="270"/>
                </a:cxn>
                <a:cxn ang="0">
                  <a:pos x="113" y="265"/>
                </a:cxn>
                <a:cxn ang="0">
                  <a:pos x="129" y="265"/>
                </a:cxn>
                <a:cxn ang="0">
                  <a:pos x="135" y="270"/>
                </a:cxn>
                <a:cxn ang="0">
                  <a:pos x="129" y="276"/>
                </a:cxn>
                <a:cxn ang="0">
                  <a:pos x="155" y="254"/>
                </a:cxn>
                <a:cxn ang="0">
                  <a:pos x="14" y="254"/>
                </a:cxn>
                <a:cxn ang="0">
                  <a:pos x="14" y="13"/>
                </a:cxn>
                <a:cxn ang="0">
                  <a:pos x="155" y="13"/>
                </a:cxn>
                <a:cxn ang="0">
                  <a:pos x="155" y="254"/>
                </a:cxn>
                <a:cxn ang="0">
                  <a:pos x="155" y="254"/>
                </a:cxn>
                <a:cxn ang="0">
                  <a:pos x="155" y="254"/>
                </a:cxn>
              </a:cxnLst>
              <a:rect l="0" t="0" r="r" b="b"/>
              <a:pathLst>
                <a:path w="168" h="290">
                  <a:moveTo>
                    <a:pt x="149" y="0"/>
                  </a:moveTo>
                  <a:cubicBezTo>
                    <a:pt x="20" y="0"/>
                    <a:pt x="20" y="0"/>
                    <a:pt x="20" y="0"/>
                  </a:cubicBezTo>
                  <a:cubicBezTo>
                    <a:pt x="9" y="0"/>
                    <a:pt x="0" y="9"/>
                    <a:pt x="0" y="20"/>
                  </a:cubicBezTo>
                  <a:cubicBezTo>
                    <a:pt x="0" y="270"/>
                    <a:pt x="0" y="270"/>
                    <a:pt x="0" y="270"/>
                  </a:cubicBezTo>
                  <a:cubicBezTo>
                    <a:pt x="0" y="281"/>
                    <a:pt x="9" y="290"/>
                    <a:pt x="20" y="290"/>
                  </a:cubicBezTo>
                  <a:cubicBezTo>
                    <a:pt x="149" y="290"/>
                    <a:pt x="149" y="290"/>
                    <a:pt x="149" y="290"/>
                  </a:cubicBezTo>
                  <a:cubicBezTo>
                    <a:pt x="159" y="290"/>
                    <a:pt x="168" y="281"/>
                    <a:pt x="168" y="270"/>
                  </a:cubicBezTo>
                  <a:cubicBezTo>
                    <a:pt x="168" y="20"/>
                    <a:pt x="168" y="20"/>
                    <a:pt x="168" y="20"/>
                  </a:cubicBezTo>
                  <a:cubicBezTo>
                    <a:pt x="168" y="9"/>
                    <a:pt x="159" y="0"/>
                    <a:pt x="149" y="0"/>
                  </a:cubicBezTo>
                  <a:close/>
                  <a:moveTo>
                    <a:pt x="55" y="276"/>
                  </a:moveTo>
                  <a:cubicBezTo>
                    <a:pt x="39" y="276"/>
                    <a:pt x="39" y="276"/>
                    <a:pt x="39" y="276"/>
                  </a:cubicBezTo>
                  <a:cubicBezTo>
                    <a:pt x="36" y="276"/>
                    <a:pt x="33" y="273"/>
                    <a:pt x="33" y="270"/>
                  </a:cubicBezTo>
                  <a:cubicBezTo>
                    <a:pt x="33" y="267"/>
                    <a:pt x="36" y="265"/>
                    <a:pt x="39" y="265"/>
                  </a:cubicBezTo>
                  <a:cubicBezTo>
                    <a:pt x="55" y="265"/>
                    <a:pt x="55" y="265"/>
                    <a:pt x="55" y="265"/>
                  </a:cubicBezTo>
                  <a:cubicBezTo>
                    <a:pt x="58" y="265"/>
                    <a:pt x="61" y="267"/>
                    <a:pt x="61" y="270"/>
                  </a:cubicBezTo>
                  <a:cubicBezTo>
                    <a:pt x="61" y="273"/>
                    <a:pt x="58" y="276"/>
                    <a:pt x="55" y="276"/>
                  </a:cubicBezTo>
                  <a:close/>
                  <a:moveTo>
                    <a:pt x="84" y="280"/>
                  </a:moveTo>
                  <a:cubicBezTo>
                    <a:pt x="79" y="280"/>
                    <a:pt x="74" y="276"/>
                    <a:pt x="74" y="270"/>
                  </a:cubicBezTo>
                  <a:cubicBezTo>
                    <a:pt x="74" y="265"/>
                    <a:pt x="79" y="261"/>
                    <a:pt x="84" y="261"/>
                  </a:cubicBezTo>
                  <a:cubicBezTo>
                    <a:pt x="90" y="261"/>
                    <a:pt x="94" y="265"/>
                    <a:pt x="94" y="270"/>
                  </a:cubicBezTo>
                  <a:cubicBezTo>
                    <a:pt x="94" y="276"/>
                    <a:pt x="90" y="280"/>
                    <a:pt x="84" y="280"/>
                  </a:cubicBezTo>
                  <a:close/>
                  <a:moveTo>
                    <a:pt x="129" y="276"/>
                  </a:moveTo>
                  <a:cubicBezTo>
                    <a:pt x="113" y="276"/>
                    <a:pt x="113" y="276"/>
                    <a:pt x="113" y="276"/>
                  </a:cubicBezTo>
                  <a:cubicBezTo>
                    <a:pt x="110" y="276"/>
                    <a:pt x="107" y="273"/>
                    <a:pt x="107" y="270"/>
                  </a:cubicBezTo>
                  <a:cubicBezTo>
                    <a:pt x="107" y="267"/>
                    <a:pt x="110" y="265"/>
                    <a:pt x="113" y="265"/>
                  </a:cubicBezTo>
                  <a:cubicBezTo>
                    <a:pt x="129" y="265"/>
                    <a:pt x="129" y="265"/>
                    <a:pt x="129" y="265"/>
                  </a:cubicBezTo>
                  <a:cubicBezTo>
                    <a:pt x="132" y="265"/>
                    <a:pt x="135" y="267"/>
                    <a:pt x="135" y="270"/>
                  </a:cubicBezTo>
                  <a:cubicBezTo>
                    <a:pt x="135" y="273"/>
                    <a:pt x="132" y="276"/>
                    <a:pt x="129" y="276"/>
                  </a:cubicBezTo>
                  <a:close/>
                  <a:moveTo>
                    <a:pt x="155" y="254"/>
                  </a:moveTo>
                  <a:cubicBezTo>
                    <a:pt x="14" y="254"/>
                    <a:pt x="14" y="254"/>
                    <a:pt x="14" y="254"/>
                  </a:cubicBezTo>
                  <a:cubicBezTo>
                    <a:pt x="14" y="13"/>
                    <a:pt x="14" y="13"/>
                    <a:pt x="14" y="13"/>
                  </a:cubicBezTo>
                  <a:cubicBezTo>
                    <a:pt x="155" y="13"/>
                    <a:pt x="155" y="13"/>
                    <a:pt x="155" y="13"/>
                  </a:cubicBezTo>
                  <a:lnTo>
                    <a:pt x="155" y="254"/>
                  </a:lnTo>
                  <a:close/>
                  <a:moveTo>
                    <a:pt x="155" y="254"/>
                  </a:moveTo>
                  <a:cubicBezTo>
                    <a:pt x="155" y="254"/>
                    <a:pt x="155" y="254"/>
                    <a:pt x="155" y="254"/>
                  </a:cubicBezTo>
                </a:path>
              </a:pathLst>
            </a:custGeom>
            <a:grpFill/>
            <a:ln w="9525">
              <a:noFill/>
              <a:round/>
            </a:ln>
          </p:spPr>
          <p:txBody>
            <a:bodyPr lIns="91408" tIns="45703" rIns="91408" bIns="45703"/>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41395" name="组合 74"/>
          <p:cNvGrpSpPr/>
          <p:nvPr/>
        </p:nvGrpSpPr>
        <p:grpSpPr>
          <a:xfrm>
            <a:off x="1126808" y="2163763"/>
            <a:ext cx="1163955" cy="288925"/>
            <a:chOff x="1124502" y="2162782"/>
            <a:chExt cx="1164670" cy="288857"/>
          </a:xfrm>
        </p:grpSpPr>
        <p:cxnSp>
          <p:nvCxnSpPr>
            <p:cNvPr id="141396" name="Straight Arrow Connector 11"/>
            <p:cNvCxnSpPr>
              <a:stCxn id="141388" idx="1"/>
              <a:endCxn id="141477" idx="5"/>
            </p:cNvCxnSpPr>
            <p:nvPr/>
          </p:nvCxnSpPr>
          <p:spPr>
            <a:xfrm>
              <a:off x="1273553" y="2451639"/>
              <a:ext cx="990000" cy="0"/>
            </a:xfrm>
            <a:prstGeom prst="straightConnector1">
              <a:avLst/>
            </a:prstGeom>
            <a:ln w="12700" cap="flat" cmpd="sng">
              <a:solidFill>
                <a:srgbClr val="A6A6A6"/>
              </a:solidFill>
              <a:prstDash val="sysDash"/>
              <a:round/>
              <a:headEnd type="none" w="med" len="med"/>
              <a:tailEnd type="oval" w="med" len="med"/>
            </a:ln>
          </p:spPr>
        </p:cxnSp>
        <p:sp>
          <p:nvSpPr>
            <p:cNvPr id="141397" name="TextBox 12"/>
            <p:cNvSpPr txBox="1"/>
            <p:nvPr/>
          </p:nvSpPr>
          <p:spPr>
            <a:xfrm>
              <a:off x="1124502" y="2162782"/>
              <a:ext cx="1164670" cy="220928"/>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a:t>
              </a:r>
              <a:r>
                <a:rPr lang="en-US" altLang="zh-CN" sz="1000" dirty="0">
                  <a:latin typeface="微软雅黑" panose="020B0503020204020204" pitchFamily="34" charset="-122"/>
                  <a:ea typeface="微软雅黑" panose="020B0503020204020204" pitchFamily="34" charset="-122"/>
                  <a:sym typeface="Calibri" panose="020F0502020204030204" pitchFamily="34" charset="0"/>
                </a:rPr>
                <a:t>4130371</a:t>
              </a:r>
              <a:endParaRPr lang="en-US" altLang="zh-CN" sz="1000"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41401" name="组合 179"/>
          <p:cNvGrpSpPr/>
          <p:nvPr/>
        </p:nvGrpSpPr>
        <p:grpSpPr>
          <a:xfrm>
            <a:off x="5662613" y="1100138"/>
            <a:ext cx="1279525" cy="263525"/>
            <a:chOff x="1118769" y="2187646"/>
            <a:chExt cx="1279328" cy="263993"/>
          </a:xfrm>
        </p:grpSpPr>
        <p:cxnSp>
          <p:nvCxnSpPr>
            <p:cNvPr id="141402" name="Straight Arrow Connector 11"/>
            <p:cNvCxnSpPr>
              <a:stCxn id="141388" idx="1"/>
              <a:endCxn id="141477" idx="5"/>
            </p:cNvCxnSpPr>
            <p:nvPr/>
          </p:nvCxnSpPr>
          <p:spPr>
            <a:xfrm>
              <a:off x="1224053" y="2451639"/>
              <a:ext cx="1089000" cy="0"/>
            </a:xfrm>
            <a:prstGeom prst="straightConnector1">
              <a:avLst/>
            </a:prstGeom>
            <a:ln w="12700" cap="flat" cmpd="sng">
              <a:solidFill>
                <a:srgbClr val="A6A6A6"/>
              </a:solidFill>
              <a:prstDash val="sysDash"/>
              <a:round/>
              <a:headEnd type="none" w="med" len="med"/>
              <a:tailEnd type="oval" w="med" len="med"/>
            </a:ln>
          </p:spPr>
        </p:cxnSp>
        <p:sp>
          <p:nvSpPr>
            <p:cNvPr id="141403" name="TextBox 12"/>
            <p:cNvSpPr txBox="1"/>
            <p:nvPr/>
          </p:nvSpPr>
          <p:spPr>
            <a:xfrm>
              <a:off x="1118769" y="2187646"/>
              <a:ext cx="1279328" cy="221055"/>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数据量：全市场分析</a:t>
              </a:r>
              <a:endParaRPr lang="zh-CN" altLang="en-US" sz="1000"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41404" name="组合 184"/>
          <p:cNvGrpSpPr/>
          <p:nvPr/>
        </p:nvGrpSpPr>
        <p:grpSpPr>
          <a:xfrm>
            <a:off x="7606348" y="795338"/>
            <a:ext cx="1015365" cy="288925"/>
            <a:chOff x="1272507" y="2162782"/>
            <a:chExt cx="1016665" cy="288857"/>
          </a:xfrm>
        </p:grpSpPr>
        <p:cxnSp>
          <p:nvCxnSpPr>
            <p:cNvPr id="141405" name="Straight Arrow Connector 11"/>
            <p:cNvCxnSpPr>
              <a:stCxn id="141388" idx="1"/>
              <a:endCxn id="141477" idx="5"/>
            </p:cNvCxnSpPr>
            <p:nvPr/>
          </p:nvCxnSpPr>
          <p:spPr>
            <a:xfrm>
              <a:off x="1273553" y="2451639"/>
              <a:ext cx="990000" cy="0"/>
            </a:xfrm>
            <a:prstGeom prst="straightConnector1">
              <a:avLst/>
            </a:prstGeom>
            <a:ln w="12700" cap="flat" cmpd="sng">
              <a:solidFill>
                <a:srgbClr val="A6A6A6"/>
              </a:solidFill>
              <a:prstDash val="sysDash"/>
              <a:round/>
              <a:headEnd type="none" w="med" len="med"/>
              <a:tailEnd type="oval" w="med" len="med"/>
            </a:ln>
          </p:spPr>
        </p:cxnSp>
        <p:sp>
          <p:nvSpPr>
            <p:cNvPr id="141406" name="TextBox 12"/>
            <p:cNvSpPr txBox="1"/>
            <p:nvPr/>
          </p:nvSpPr>
          <p:spPr>
            <a:xfrm>
              <a:off x="1272507" y="2162782"/>
              <a:ext cx="1016665" cy="220928"/>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a:t>
              </a:r>
              <a:r>
                <a:rPr lang="en-US" altLang="zh-CN" sz="1000" dirty="0">
                  <a:latin typeface="微软雅黑" panose="020B0503020204020204" pitchFamily="34" charset="-122"/>
                  <a:ea typeface="微软雅黑" panose="020B0503020204020204" pitchFamily="34" charset="-122"/>
                  <a:sym typeface="Calibri" panose="020F0502020204030204" pitchFamily="34" charset="0"/>
                </a:rPr>
                <a:t>21014</a:t>
              </a:r>
              <a:endParaRPr lang="en-US" altLang="zh-CN" sz="1000"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41407" name="组合 194"/>
          <p:cNvGrpSpPr/>
          <p:nvPr/>
        </p:nvGrpSpPr>
        <p:grpSpPr>
          <a:xfrm>
            <a:off x="2252345" y="3003550"/>
            <a:ext cx="1163955" cy="288925"/>
            <a:chOff x="1124502" y="2162782"/>
            <a:chExt cx="1164670" cy="288857"/>
          </a:xfrm>
        </p:grpSpPr>
        <p:cxnSp>
          <p:nvCxnSpPr>
            <p:cNvPr id="141408" name="Straight Arrow Connector 11"/>
            <p:cNvCxnSpPr>
              <a:stCxn id="141388" idx="1"/>
              <a:endCxn id="141477" idx="5"/>
            </p:cNvCxnSpPr>
            <p:nvPr/>
          </p:nvCxnSpPr>
          <p:spPr>
            <a:xfrm>
              <a:off x="1273553" y="2451639"/>
              <a:ext cx="990000" cy="0"/>
            </a:xfrm>
            <a:prstGeom prst="straightConnector1">
              <a:avLst/>
            </a:prstGeom>
            <a:ln w="12700" cap="flat" cmpd="sng">
              <a:solidFill>
                <a:srgbClr val="A6A6A6"/>
              </a:solidFill>
              <a:prstDash val="sysDash"/>
              <a:round/>
              <a:headEnd type="none" w="med" len="med"/>
              <a:tailEnd type="oval" w="med" len="med"/>
            </a:ln>
          </p:spPr>
        </p:cxnSp>
        <p:sp>
          <p:nvSpPr>
            <p:cNvPr id="141409" name="TextBox 12"/>
            <p:cNvSpPr txBox="1"/>
            <p:nvPr/>
          </p:nvSpPr>
          <p:spPr>
            <a:xfrm>
              <a:off x="1124502" y="2162782"/>
              <a:ext cx="1164670" cy="220928"/>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a:t>
              </a:r>
              <a:r>
                <a:rPr lang="en-US" altLang="zh-CN" sz="1000" dirty="0">
                  <a:latin typeface="微软雅黑" panose="020B0503020204020204" pitchFamily="34" charset="-122"/>
                  <a:ea typeface="微软雅黑" panose="020B0503020204020204" pitchFamily="34" charset="-122"/>
                  <a:sym typeface="Calibri" panose="020F0502020204030204" pitchFamily="34" charset="0"/>
                </a:rPr>
                <a:t>4895333</a:t>
              </a:r>
              <a:endParaRPr lang="en-US" altLang="zh-CN" sz="1000"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41410" name="组合 200"/>
          <p:cNvGrpSpPr/>
          <p:nvPr/>
        </p:nvGrpSpPr>
        <p:grpSpPr>
          <a:xfrm>
            <a:off x="2153920" y="3981450"/>
            <a:ext cx="1163955" cy="288925"/>
            <a:chOff x="1126088" y="2162782"/>
            <a:chExt cx="1163084" cy="288857"/>
          </a:xfrm>
        </p:grpSpPr>
        <p:cxnSp>
          <p:nvCxnSpPr>
            <p:cNvPr id="141411" name="Straight Arrow Connector 11"/>
            <p:cNvCxnSpPr>
              <a:stCxn id="141388" idx="1"/>
              <a:endCxn id="141477" idx="5"/>
            </p:cNvCxnSpPr>
            <p:nvPr/>
          </p:nvCxnSpPr>
          <p:spPr>
            <a:xfrm>
              <a:off x="1273553" y="2451639"/>
              <a:ext cx="990000" cy="0"/>
            </a:xfrm>
            <a:prstGeom prst="straightConnector1">
              <a:avLst/>
            </a:prstGeom>
            <a:ln w="12700" cap="flat" cmpd="sng">
              <a:solidFill>
                <a:srgbClr val="A6A6A6"/>
              </a:solidFill>
              <a:prstDash val="sysDash"/>
              <a:round/>
              <a:headEnd type="none" w="med" len="med"/>
              <a:tailEnd type="oval" w="med" len="med"/>
            </a:ln>
          </p:spPr>
        </p:cxnSp>
        <p:sp>
          <p:nvSpPr>
            <p:cNvPr id="141412" name="TextBox 12"/>
            <p:cNvSpPr txBox="1"/>
            <p:nvPr/>
          </p:nvSpPr>
          <p:spPr>
            <a:xfrm>
              <a:off x="1126088" y="2162782"/>
              <a:ext cx="1163084" cy="220928"/>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a:t>
              </a:r>
              <a:r>
                <a:rPr lang="en-US" altLang="zh-CN" sz="1000" dirty="0">
                  <a:latin typeface="微软雅黑" panose="020B0503020204020204" pitchFamily="34" charset="-122"/>
                  <a:ea typeface="微软雅黑" panose="020B0503020204020204" pitchFamily="34" charset="-122"/>
                  <a:sym typeface="Calibri" panose="020F0502020204030204" pitchFamily="34" charset="0"/>
                </a:rPr>
                <a:t>1283633</a:t>
              </a:r>
              <a:endParaRPr lang="en-US" altLang="zh-CN" sz="1000"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41413" name="组合 204"/>
          <p:cNvGrpSpPr/>
          <p:nvPr/>
        </p:nvGrpSpPr>
        <p:grpSpPr>
          <a:xfrm>
            <a:off x="2303557" y="4645025"/>
            <a:ext cx="1015906" cy="288925"/>
            <a:chOff x="1273553" y="2162782"/>
            <a:chExt cx="1015619" cy="288857"/>
          </a:xfrm>
        </p:grpSpPr>
        <p:cxnSp>
          <p:nvCxnSpPr>
            <p:cNvPr id="141414" name="Straight Arrow Connector 11"/>
            <p:cNvCxnSpPr>
              <a:stCxn id="141388" idx="1"/>
              <a:endCxn id="141477" idx="5"/>
            </p:cNvCxnSpPr>
            <p:nvPr/>
          </p:nvCxnSpPr>
          <p:spPr>
            <a:xfrm>
              <a:off x="1273553" y="2451639"/>
              <a:ext cx="990000" cy="0"/>
            </a:xfrm>
            <a:prstGeom prst="straightConnector1">
              <a:avLst/>
            </a:prstGeom>
            <a:ln w="12700" cap="flat" cmpd="sng">
              <a:solidFill>
                <a:srgbClr val="A6A6A6"/>
              </a:solidFill>
              <a:prstDash val="sysDash"/>
              <a:round/>
              <a:headEnd type="none" w="med" len="med"/>
              <a:tailEnd type="oval" w="med" len="med"/>
            </a:ln>
          </p:spPr>
        </p:cxnSp>
        <p:sp>
          <p:nvSpPr>
            <p:cNvPr id="141415" name="TextBox 12"/>
            <p:cNvSpPr txBox="1"/>
            <p:nvPr/>
          </p:nvSpPr>
          <p:spPr>
            <a:xfrm>
              <a:off x="1274094" y="2162782"/>
              <a:ext cx="1015078" cy="220928"/>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a:t>
              </a:r>
              <a:r>
                <a:rPr lang="en-US" altLang="zh-CN" sz="1000" dirty="0">
                  <a:latin typeface="微软雅黑" panose="020B0503020204020204" pitchFamily="34" charset="-122"/>
                  <a:ea typeface="微软雅黑" panose="020B0503020204020204" pitchFamily="34" charset="-122"/>
                  <a:sym typeface="Calibri" panose="020F0502020204030204" pitchFamily="34" charset="0"/>
                </a:rPr>
                <a:t>21578</a:t>
              </a:r>
              <a:endParaRPr lang="en-US" altLang="zh-CN" sz="1000"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41416" name="组合 215"/>
          <p:cNvGrpSpPr/>
          <p:nvPr/>
        </p:nvGrpSpPr>
        <p:grpSpPr>
          <a:xfrm>
            <a:off x="4445000" y="6269038"/>
            <a:ext cx="1014413" cy="288925"/>
            <a:chOff x="1273553" y="2162782"/>
            <a:chExt cx="1015619" cy="288857"/>
          </a:xfrm>
        </p:grpSpPr>
        <p:cxnSp>
          <p:nvCxnSpPr>
            <p:cNvPr id="141417" name="Straight Arrow Connector 11"/>
            <p:cNvCxnSpPr>
              <a:stCxn id="141388" idx="1"/>
              <a:endCxn id="141477" idx="5"/>
            </p:cNvCxnSpPr>
            <p:nvPr/>
          </p:nvCxnSpPr>
          <p:spPr>
            <a:xfrm>
              <a:off x="1273553" y="2451639"/>
              <a:ext cx="990000" cy="0"/>
            </a:xfrm>
            <a:prstGeom prst="straightConnector1">
              <a:avLst/>
            </a:prstGeom>
            <a:ln w="12700" cap="flat" cmpd="sng">
              <a:solidFill>
                <a:srgbClr val="A6A6A6"/>
              </a:solidFill>
              <a:prstDash val="sysDash"/>
              <a:round/>
              <a:headEnd type="none" w="med" len="med"/>
              <a:tailEnd type="oval" w="med" len="med"/>
            </a:ln>
          </p:spPr>
        </p:cxnSp>
        <p:sp>
          <p:nvSpPr>
            <p:cNvPr id="141418" name="TextBox 12"/>
            <p:cNvSpPr txBox="1"/>
            <p:nvPr/>
          </p:nvSpPr>
          <p:spPr>
            <a:xfrm>
              <a:off x="1346983" y="2162782"/>
              <a:ext cx="942189" cy="220928"/>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a:t>
              </a:r>
              <a:r>
                <a:rPr lang="en-US" altLang="zh-CN" sz="1000" dirty="0">
                  <a:latin typeface="微软雅黑" panose="020B0503020204020204" pitchFamily="34" charset="-122"/>
                  <a:ea typeface="微软雅黑" panose="020B0503020204020204" pitchFamily="34" charset="-122"/>
                  <a:sym typeface="Calibri" panose="020F0502020204030204" pitchFamily="34" charset="0"/>
                </a:rPr>
                <a:t>3870</a:t>
              </a:r>
              <a:endParaRPr lang="en-US" altLang="zh-CN" sz="1000"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41419" name="组合 221"/>
          <p:cNvGrpSpPr/>
          <p:nvPr/>
        </p:nvGrpSpPr>
        <p:grpSpPr>
          <a:xfrm>
            <a:off x="5775325" y="6357938"/>
            <a:ext cx="1028700" cy="268287"/>
            <a:chOff x="1273553" y="2182603"/>
            <a:chExt cx="1029357" cy="269036"/>
          </a:xfrm>
        </p:grpSpPr>
        <p:cxnSp>
          <p:nvCxnSpPr>
            <p:cNvPr id="141420" name="Straight Arrow Connector 11"/>
            <p:cNvCxnSpPr>
              <a:stCxn id="141388" idx="1"/>
              <a:endCxn id="141477" idx="5"/>
            </p:cNvCxnSpPr>
            <p:nvPr/>
          </p:nvCxnSpPr>
          <p:spPr>
            <a:xfrm>
              <a:off x="1273553" y="2451639"/>
              <a:ext cx="990000" cy="0"/>
            </a:xfrm>
            <a:prstGeom prst="straightConnector1">
              <a:avLst/>
            </a:prstGeom>
            <a:ln w="12700" cap="flat" cmpd="sng">
              <a:solidFill>
                <a:srgbClr val="A6A6A6"/>
              </a:solidFill>
              <a:prstDash val="sysDash"/>
              <a:round/>
              <a:headEnd type="none" w="med" len="med"/>
              <a:tailEnd type="oval" w="med" len="med"/>
            </a:ln>
          </p:spPr>
        </p:cxnSp>
        <p:sp>
          <p:nvSpPr>
            <p:cNvPr id="141421" name="TextBox 12"/>
            <p:cNvSpPr txBox="1"/>
            <p:nvPr/>
          </p:nvSpPr>
          <p:spPr>
            <a:xfrm>
              <a:off x="1277671" y="2182603"/>
              <a:ext cx="1025239" cy="221055"/>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数据量：全市场</a:t>
              </a:r>
              <a:endParaRPr lang="zh-CN" altLang="en-US" sz="1000"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41422" name="组合 224"/>
          <p:cNvGrpSpPr/>
          <p:nvPr/>
        </p:nvGrpSpPr>
        <p:grpSpPr>
          <a:xfrm>
            <a:off x="7134318" y="6397625"/>
            <a:ext cx="1015907" cy="288925"/>
            <a:chOff x="1273553" y="2162782"/>
            <a:chExt cx="1015619" cy="288857"/>
          </a:xfrm>
        </p:grpSpPr>
        <p:cxnSp>
          <p:nvCxnSpPr>
            <p:cNvPr id="141423" name="Straight Arrow Connector 11"/>
            <p:cNvCxnSpPr>
              <a:stCxn id="141388" idx="1"/>
              <a:endCxn id="141477" idx="5"/>
            </p:cNvCxnSpPr>
            <p:nvPr/>
          </p:nvCxnSpPr>
          <p:spPr>
            <a:xfrm>
              <a:off x="1273553" y="2451639"/>
              <a:ext cx="990000" cy="0"/>
            </a:xfrm>
            <a:prstGeom prst="straightConnector1">
              <a:avLst/>
            </a:prstGeom>
            <a:ln w="12700" cap="flat" cmpd="sng">
              <a:solidFill>
                <a:srgbClr val="A6A6A6"/>
              </a:solidFill>
              <a:prstDash val="sysDash"/>
              <a:round/>
              <a:headEnd type="none" w="med" len="med"/>
              <a:tailEnd type="oval" w="med" len="med"/>
            </a:ln>
          </p:spPr>
        </p:cxnSp>
        <p:sp>
          <p:nvSpPr>
            <p:cNvPr id="141424" name="TextBox 12"/>
            <p:cNvSpPr txBox="1"/>
            <p:nvPr/>
          </p:nvSpPr>
          <p:spPr>
            <a:xfrm>
              <a:off x="1274095" y="2162782"/>
              <a:ext cx="1015077" cy="220928"/>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a:t>
              </a:r>
              <a:r>
                <a:rPr lang="en-US" altLang="zh-CN" sz="1000" dirty="0">
                  <a:latin typeface="微软雅黑" panose="020B0503020204020204" pitchFamily="34" charset="-122"/>
                  <a:ea typeface="微软雅黑" panose="020B0503020204020204" pitchFamily="34" charset="-122"/>
                  <a:sym typeface="Calibri" panose="020F0502020204030204" pitchFamily="34" charset="0"/>
                </a:rPr>
                <a:t>99185</a:t>
              </a:r>
              <a:endParaRPr lang="en-US" altLang="zh-CN" sz="1000"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41425" name="组合 352"/>
          <p:cNvGrpSpPr/>
          <p:nvPr/>
        </p:nvGrpSpPr>
        <p:grpSpPr>
          <a:xfrm>
            <a:off x="9061450" y="3995738"/>
            <a:ext cx="1014413" cy="288925"/>
            <a:chOff x="1273553" y="2162782"/>
            <a:chExt cx="1015619" cy="288857"/>
          </a:xfrm>
        </p:grpSpPr>
        <p:cxnSp>
          <p:nvCxnSpPr>
            <p:cNvPr id="141426" name="Straight Arrow Connector 11"/>
            <p:cNvCxnSpPr>
              <a:stCxn id="141388" idx="1"/>
              <a:endCxn id="141477" idx="5"/>
            </p:cNvCxnSpPr>
            <p:nvPr/>
          </p:nvCxnSpPr>
          <p:spPr>
            <a:xfrm>
              <a:off x="1273553" y="2451639"/>
              <a:ext cx="990000" cy="0"/>
            </a:xfrm>
            <a:prstGeom prst="straightConnector1">
              <a:avLst/>
            </a:prstGeom>
            <a:ln w="12700" cap="flat" cmpd="sng">
              <a:solidFill>
                <a:srgbClr val="A6A6A6"/>
              </a:solidFill>
              <a:prstDash val="sysDash"/>
              <a:round/>
              <a:headEnd type="none" w="med" len="med"/>
              <a:tailEnd type="oval" w="med" len="med"/>
            </a:ln>
          </p:spPr>
        </p:cxnSp>
        <p:sp>
          <p:nvSpPr>
            <p:cNvPr id="141427" name="TextBox 12"/>
            <p:cNvSpPr txBox="1"/>
            <p:nvPr/>
          </p:nvSpPr>
          <p:spPr>
            <a:xfrm>
              <a:off x="1346983" y="2162782"/>
              <a:ext cx="942189" cy="220928"/>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a:t>
              </a:r>
              <a:r>
                <a:rPr lang="en-US" altLang="zh-CN" sz="1000" dirty="0">
                  <a:latin typeface="微软雅黑" panose="020B0503020204020204" pitchFamily="34" charset="-122"/>
                  <a:ea typeface="微软雅黑" panose="020B0503020204020204" pitchFamily="34" charset="-122"/>
                  <a:sym typeface="Calibri" panose="020F0502020204030204" pitchFamily="34" charset="0"/>
                </a:rPr>
                <a:t>3967</a:t>
              </a:r>
              <a:endParaRPr lang="en-US" altLang="zh-CN" sz="1000"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41428" name="组合 355"/>
          <p:cNvGrpSpPr/>
          <p:nvPr/>
        </p:nvGrpSpPr>
        <p:grpSpPr>
          <a:xfrm>
            <a:off x="9002975" y="3252788"/>
            <a:ext cx="999863" cy="288925"/>
            <a:chOff x="1262692" y="2162781"/>
            <a:chExt cx="1000861" cy="288858"/>
          </a:xfrm>
        </p:grpSpPr>
        <p:cxnSp>
          <p:nvCxnSpPr>
            <p:cNvPr id="141429" name="Straight Arrow Connector 11"/>
            <p:cNvCxnSpPr>
              <a:stCxn id="141388" idx="1"/>
              <a:endCxn id="141477" idx="5"/>
            </p:cNvCxnSpPr>
            <p:nvPr/>
          </p:nvCxnSpPr>
          <p:spPr>
            <a:xfrm>
              <a:off x="1273553" y="2451639"/>
              <a:ext cx="990000" cy="0"/>
            </a:xfrm>
            <a:prstGeom prst="straightConnector1">
              <a:avLst/>
            </a:prstGeom>
            <a:ln w="12700" cap="flat" cmpd="sng">
              <a:solidFill>
                <a:srgbClr val="A6A6A6"/>
              </a:solidFill>
              <a:prstDash val="sysDash"/>
              <a:round/>
              <a:headEnd type="none" w="med" len="med"/>
              <a:tailEnd type="oval" w="med" len="med"/>
            </a:ln>
          </p:spPr>
        </p:cxnSp>
        <p:sp>
          <p:nvSpPr>
            <p:cNvPr id="141430" name="TextBox 12"/>
            <p:cNvSpPr txBox="1"/>
            <p:nvPr/>
          </p:nvSpPr>
          <p:spPr>
            <a:xfrm>
              <a:off x="1262692" y="2162781"/>
              <a:ext cx="942009" cy="220929"/>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a:t>
              </a:r>
              <a:r>
                <a:rPr lang="en-US" altLang="zh-CN" sz="1000" dirty="0">
                  <a:latin typeface="微软雅黑" panose="020B0503020204020204" pitchFamily="34" charset="-122"/>
                  <a:ea typeface="微软雅黑" panose="020B0503020204020204" pitchFamily="34" charset="-122"/>
                  <a:sym typeface="Calibri" panose="020F0502020204030204" pitchFamily="34" charset="0"/>
                </a:rPr>
                <a:t>2480</a:t>
              </a:r>
              <a:endParaRPr lang="en-US" altLang="zh-CN" sz="1000"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41431" name="组合 358"/>
          <p:cNvGrpSpPr/>
          <p:nvPr/>
        </p:nvGrpSpPr>
        <p:grpSpPr>
          <a:xfrm>
            <a:off x="8751981" y="2611438"/>
            <a:ext cx="1015907" cy="288925"/>
            <a:chOff x="1273553" y="2162782"/>
            <a:chExt cx="1015619" cy="288857"/>
          </a:xfrm>
        </p:grpSpPr>
        <p:cxnSp>
          <p:nvCxnSpPr>
            <p:cNvPr id="141432" name="Straight Arrow Connector 11"/>
            <p:cNvCxnSpPr>
              <a:stCxn id="141388" idx="1"/>
              <a:endCxn id="141477" idx="5"/>
            </p:cNvCxnSpPr>
            <p:nvPr/>
          </p:nvCxnSpPr>
          <p:spPr>
            <a:xfrm>
              <a:off x="1273553" y="2451639"/>
              <a:ext cx="990000" cy="0"/>
            </a:xfrm>
            <a:prstGeom prst="straightConnector1">
              <a:avLst/>
            </a:prstGeom>
            <a:ln w="12700" cap="flat" cmpd="sng">
              <a:solidFill>
                <a:srgbClr val="A6A6A6"/>
              </a:solidFill>
              <a:prstDash val="sysDash"/>
              <a:round/>
              <a:headEnd type="none" w="med" len="med"/>
              <a:tailEnd type="oval" w="med" len="med"/>
            </a:ln>
          </p:spPr>
        </p:cxnSp>
        <p:sp>
          <p:nvSpPr>
            <p:cNvPr id="141433" name="TextBox 12"/>
            <p:cNvSpPr txBox="1"/>
            <p:nvPr/>
          </p:nvSpPr>
          <p:spPr>
            <a:xfrm>
              <a:off x="1274095" y="2162782"/>
              <a:ext cx="1015077" cy="220928"/>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a:t>
              </a:r>
              <a:r>
                <a:rPr lang="en-US" altLang="zh-CN" sz="1000" dirty="0">
                  <a:latin typeface="微软雅黑" panose="020B0503020204020204" pitchFamily="34" charset="-122"/>
                  <a:ea typeface="微软雅黑" panose="020B0503020204020204" pitchFamily="34" charset="-122"/>
                  <a:sym typeface="Calibri" panose="020F0502020204030204" pitchFamily="34" charset="0"/>
                </a:rPr>
                <a:t>26111</a:t>
              </a:r>
              <a:endParaRPr lang="en-US" altLang="zh-CN" sz="1000"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41434" name="组合 361"/>
          <p:cNvGrpSpPr/>
          <p:nvPr/>
        </p:nvGrpSpPr>
        <p:grpSpPr>
          <a:xfrm>
            <a:off x="8822373" y="2038350"/>
            <a:ext cx="1015365" cy="288925"/>
            <a:chOff x="1272506" y="2162782"/>
            <a:chExt cx="1016666" cy="288857"/>
          </a:xfrm>
        </p:grpSpPr>
        <p:cxnSp>
          <p:nvCxnSpPr>
            <p:cNvPr id="141435" name="Straight Arrow Connector 11"/>
            <p:cNvCxnSpPr>
              <a:stCxn id="141388" idx="1"/>
              <a:endCxn id="141477" idx="5"/>
            </p:cNvCxnSpPr>
            <p:nvPr/>
          </p:nvCxnSpPr>
          <p:spPr>
            <a:xfrm>
              <a:off x="1273553" y="2451639"/>
              <a:ext cx="990000" cy="0"/>
            </a:xfrm>
            <a:prstGeom prst="straightConnector1">
              <a:avLst/>
            </a:prstGeom>
            <a:ln w="12700" cap="flat" cmpd="sng">
              <a:solidFill>
                <a:srgbClr val="A6A6A6"/>
              </a:solidFill>
              <a:prstDash val="sysDash"/>
              <a:round/>
              <a:headEnd type="none" w="med" len="med"/>
              <a:tailEnd type="oval" w="med" len="med"/>
            </a:ln>
          </p:spPr>
        </p:cxnSp>
        <p:sp>
          <p:nvSpPr>
            <p:cNvPr id="141436" name="TextBox 12"/>
            <p:cNvSpPr txBox="1"/>
            <p:nvPr/>
          </p:nvSpPr>
          <p:spPr>
            <a:xfrm>
              <a:off x="1272506" y="2162782"/>
              <a:ext cx="1016666" cy="220928"/>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a:t>
              </a:r>
              <a:r>
                <a:rPr lang="en-US" altLang="zh-CN" sz="1000" dirty="0">
                  <a:latin typeface="微软雅黑" panose="020B0503020204020204" pitchFamily="34" charset="-122"/>
                  <a:ea typeface="微软雅黑" panose="020B0503020204020204" pitchFamily="34" charset="-122"/>
                  <a:sym typeface="Calibri" panose="020F0502020204030204" pitchFamily="34" charset="0"/>
                </a:rPr>
                <a:t>21578</a:t>
              </a:r>
              <a:endParaRPr lang="en-US" altLang="zh-CN" sz="1000"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41437" name="组合 364"/>
          <p:cNvGrpSpPr/>
          <p:nvPr/>
        </p:nvGrpSpPr>
        <p:grpSpPr>
          <a:xfrm>
            <a:off x="8986203" y="1292225"/>
            <a:ext cx="1089660" cy="288925"/>
            <a:chOff x="1199821" y="2162782"/>
            <a:chExt cx="1089351" cy="288857"/>
          </a:xfrm>
        </p:grpSpPr>
        <p:cxnSp>
          <p:nvCxnSpPr>
            <p:cNvPr id="141438" name="Straight Arrow Connector 11"/>
            <p:cNvCxnSpPr>
              <a:stCxn id="141388" idx="1"/>
              <a:endCxn id="141477" idx="5"/>
            </p:cNvCxnSpPr>
            <p:nvPr/>
          </p:nvCxnSpPr>
          <p:spPr>
            <a:xfrm>
              <a:off x="1273553" y="2451639"/>
              <a:ext cx="990000" cy="0"/>
            </a:xfrm>
            <a:prstGeom prst="straightConnector1">
              <a:avLst/>
            </a:prstGeom>
            <a:ln w="12700" cap="flat" cmpd="sng">
              <a:solidFill>
                <a:srgbClr val="A6A6A6"/>
              </a:solidFill>
              <a:prstDash val="sysDash"/>
              <a:round/>
              <a:headEnd type="none" w="med" len="med"/>
              <a:tailEnd type="oval" w="med" len="med"/>
            </a:ln>
          </p:spPr>
        </p:cxnSp>
        <p:sp>
          <p:nvSpPr>
            <p:cNvPr id="141439" name="TextBox 12"/>
            <p:cNvSpPr txBox="1"/>
            <p:nvPr/>
          </p:nvSpPr>
          <p:spPr>
            <a:xfrm>
              <a:off x="1199821" y="2162782"/>
              <a:ext cx="1089351" cy="220928"/>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a:t>
              </a:r>
              <a:r>
                <a:rPr lang="en-US" altLang="zh-CN" sz="1000" dirty="0">
                  <a:latin typeface="微软雅黑" panose="020B0503020204020204" pitchFamily="34" charset="-122"/>
                  <a:ea typeface="微软雅黑" panose="020B0503020204020204" pitchFamily="34" charset="-122"/>
                  <a:sym typeface="Calibri" panose="020F0502020204030204" pitchFamily="34" charset="0"/>
                </a:rPr>
                <a:t>339806</a:t>
              </a:r>
              <a:endParaRPr lang="en-US" altLang="zh-CN" sz="1000"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41440" name="组合 367"/>
          <p:cNvGrpSpPr/>
          <p:nvPr/>
        </p:nvGrpSpPr>
        <p:grpSpPr>
          <a:xfrm>
            <a:off x="7222808" y="1227138"/>
            <a:ext cx="1214755" cy="392112"/>
            <a:chOff x="1163449" y="2058771"/>
            <a:chExt cx="1215486" cy="392868"/>
          </a:xfrm>
        </p:grpSpPr>
        <p:cxnSp>
          <p:nvCxnSpPr>
            <p:cNvPr id="141441" name="Straight Arrow Connector 11"/>
            <p:cNvCxnSpPr>
              <a:stCxn id="141388" idx="1"/>
              <a:endCxn id="141477" idx="5"/>
            </p:cNvCxnSpPr>
            <p:nvPr/>
          </p:nvCxnSpPr>
          <p:spPr>
            <a:xfrm>
              <a:off x="1273553" y="2451639"/>
              <a:ext cx="990000" cy="0"/>
            </a:xfrm>
            <a:prstGeom prst="straightConnector1">
              <a:avLst/>
            </a:prstGeom>
            <a:ln w="12700" cap="flat" cmpd="sng">
              <a:solidFill>
                <a:srgbClr val="A6A6A6"/>
              </a:solidFill>
              <a:prstDash val="sysDash"/>
              <a:round/>
              <a:headEnd type="none" w="med" len="med"/>
              <a:tailEnd type="oval" w="med" len="med"/>
            </a:ln>
          </p:spPr>
        </p:cxnSp>
        <p:sp>
          <p:nvSpPr>
            <p:cNvPr id="141442" name="TextBox 12"/>
            <p:cNvSpPr txBox="1"/>
            <p:nvPr/>
          </p:nvSpPr>
          <p:spPr>
            <a:xfrm>
              <a:off x="1163449" y="2058771"/>
              <a:ext cx="1215486" cy="375372"/>
            </a:xfrm>
            <a:prstGeom prst="rect">
              <a:avLst/>
            </a:prstGeom>
            <a:noFill/>
            <a:ln w="9525">
              <a:noFill/>
            </a:ln>
          </p:spPr>
          <p:txBody>
            <a:bodyPr wrap="none" lIns="68556" tIns="34277" rIns="68556" bIns="34277" anchor="t" anchorCtr="0">
              <a:spAutoFit/>
            </a:bodyPr>
            <a:lstStyle/>
            <a:p>
              <a:pPr algn="r"/>
              <a:r>
                <a:rPr lang="en-US" altLang="zh-CN" sz="1000" dirty="0">
                  <a:latin typeface="微软雅黑" panose="020B0503020204020204" pitchFamily="34" charset="-122"/>
                  <a:ea typeface="微软雅黑" panose="020B0503020204020204" pitchFamily="34" charset="-122"/>
                  <a:sym typeface="Calibri" panose="020F0502020204030204" pitchFamily="34" charset="0"/>
                </a:rPr>
                <a:t>23616</a:t>
              </a: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部法规</a:t>
              </a:r>
              <a:endParaRPr lang="en-US" altLang="zh-CN" sz="1000" dirty="0">
                <a:latin typeface="微软雅黑" panose="020B0503020204020204" pitchFamily="34" charset="-122"/>
                <a:ea typeface="微软雅黑" panose="020B0503020204020204" pitchFamily="34" charset="-122"/>
                <a:sym typeface="Calibri" panose="020F0502020204030204" pitchFamily="34" charset="0"/>
              </a:endParaRPr>
            </a:p>
            <a:p>
              <a:pPr algn="r"/>
              <a:r>
                <a:rPr lang="en-US" altLang="zh-CN" sz="1000" dirty="0">
                  <a:latin typeface="微软雅黑" panose="020B0503020204020204" pitchFamily="34" charset="-122"/>
                  <a:ea typeface="微软雅黑" panose="020B0503020204020204" pitchFamily="34" charset="-122"/>
                  <a:sym typeface="Calibri" panose="020F0502020204030204" pitchFamily="34" charset="0"/>
                </a:rPr>
                <a:t>500</a:t>
              </a: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万</a:t>
              </a:r>
              <a:r>
                <a:rPr lang="en-US" altLang="zh-CN" sz="1000" dirty="0">
                  <a:latin typeface="微软雅黑" panose="020B0503020204020204" pitchFamily="34" charset="-122"/>
                  <a:ea typeface="微软雅黑" panose="020B0503020204020204" pitchFamily="34" charset="-122"/>
                  <a:sym typeface="Calibri" panose="020F0502020204030204" pitchFamily="34" charset="0"/>
                </a:rPr>
                <a:t>+</a:t>
              </a: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条索引关系</a:t>
              </a:r>
              <a:endParaRPr lang="zh-CN" altLang="en-US" sz="1000"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41443" name="组合 373"/>
          <p:cNvGrpSpPr/>
          <p:nvPr/>
        </p:nvGrpSpPr>
        <p:grpSpPr>
          <a:xfrm>
            <a:off x="9350375" y="5387975"/>
            <a:ext cx="1089025" cy="288925"/>
            <a:chOff x="1199139" y="2162782"/>
            <a:chExt cx="1090033" cy="288857"/>
          </a:xfrm>
        </p:grpSpPr>
        <p:cxnSp>
          <p:nvCxnSpPr>
            <p:cNvPr id="141444" name="Straight Arrow Connector 11"/>
            <p:cNvCxnSpPr>
              <a:stCxn id="141388" idx="1"/>
              <a:endCxn id="141477" idx="5"/>
            </p:cNvCxnSpPr>
            <p:nvPr/>
          </p:nvCxnSpPr>
          <p:spPr>
            <a:xfrm>
              <a:off x="1273553" y="2451639"/>
              <a:ext cx="990000" cy="0"/>
            </a:xfrm>
            <a:prstGeom prst="straightConnector1">
              <a:avLst/>
            </a:prstGeom>
            <a:ln w="12700" cap="flat" cmpd="sng">
              <a:solidFill>
                <a:srgbClr val="A6A6A6"/>
              </a:solidFill>
              <a:prstDash val="sysDash"/>
              <a:round/>
              <a:headEnd type="none" w="med" len="med"/>
              <a:tailEnd type="oval" w="med" len="med"/>
            </a:ln>
          </p:spPr>
        </p:cxnSp>
        <p:sp>
          <p:nvSpPr>
            <p:cNvPr id="141445" name="TextBox 12"/>
            <p:cNvSpPr txBox="1"/>
            <p:nvPr/>
          </p:nvSpPr>
          <p:spPr>
            <a:xfrm>
              <a:off x="1199139" y="2162782"/>
              <a:ext cx="1090033" cy="221055"/>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a:t>
              </a:r>
              <a:r>
                <a:rPr lang="en-US" altLang="zh-CN" sz="1000" dirty="0">
                  <a:latin typeface="微软雅黑" panose="020B0503020204020204" pitchFamily="34" charset="-122"/>
                  <a:ea typeface="微软雅黑" panose="020B0503020204020204" pitchFamily="34" charset="-122"/>
                  <a:sym typeface="Calibri" panose="020F0502020204030204" pitchFamily="34" charset="0"/>
                </a:rPr>
                <a:t>643538</a:t>
              </a:r>
              <a:endParaRPr lang="en-US" altLang="zh-CN" sz="1000"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41446" name="组合 376"/>
          <p:cNvGrpSpPr/>
          <p:nvPr/>
        </p:nvGrpSpPr>
        <p:grpSpPr>
          <a:xfrm>
            <a:off x="2155825" y="5492750"/>
            <a:ext cx="1028700" cy="269875"/>
            <a:chOff x="1273553" y="2182603"/>
            <a:chExt cx="1029357" cy="269036"/>
          </a:xfrm>
        </p:grpSpPr>
        <p:cxnSp>
          <p:nvCxnSpPr>
            <p:cNvPr id="141447" name="Straight Arrow Connector 11"/>
            <p:cNvCxnSpPr>
              <a:stCxn id="141388" idx="1"/>
              <a:endCxn id="141477" idx="5"/>
            </p:cNvCxnSpPr>
            <p:nvPr/>
          </p:nvCxnSpPr>
          <p:spPr>
            <a:xfrm>
              <a:off x="1273553" y="2451639"/>
              <a:ext cx="990000" cy="0"/>
            </a:xfrm>
            <a:prstGeom prst="straightConnector1">
              <a:avLst/>
            </a:prstGeom>
            <a:ln w="12700" cap="flat" cmpd="sng">
              <a:solidFill>
                <a:srgbClr val="A6A6A6"/>
              </a:solidFill>
              <a:prstDash val="sysDash"/>
              <a:round/>
              <a:headEnd type="none" w="med" len="med"/>
              <a:tailEnd type="oval" w="med" len="med"/>
            </a:ln>
          </p:spPr>
        </p:cxnSp>
        <p:sp>
          <p:nvSpPr>
            <p:cNvPr id="141448" name="TextBox 12"/>
            <p:cNvSpPr txBox="1"/>
            <p:nvPr/>
          </p:nvSpPr>
          <p:spPr>
            <a:xfrm>
              <a:off x="1277671" y="2182603"/>
              <a:ext cx="1025239" cy="221055"/>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数据量：全市场</a:t>
              </a:r>
              <a:endParaRPr lang="zh-CN" altLang="en-US" sz="1000"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41449" name="组合 379"/>
          <p:cNvGrpSpPr/>
          <p:nvPr/>
        </p:nvGrpSpPr>
        <p:grpSpPr>
          <a:xfrm>
            <a:off x="2589213" y="6167438"/>
            <a:ext cx="1025525" cy="288925"/>
            <a:chOff x="1263933" y="2162782"/>
            <a:chExt cx="1025239" cy="288857"/>
          </a:xfrm>
        </p:grpSpPr>
        <p:cxnSp>
          <p:nvCxnSpPr>
            <p:cNvPr id="141450" name="Straight Arrow Connector 11"/>
            <p:cNvCxnSpPr>
              <a:stCxn id="141388" idx="1"/>
              <a:endCxn id="141477" idx="5"/>
            </p:cNvCxnSpPr>
            <p:nvPr/>
          </p:nvCxnSpPr>
          <p:spPr>
            <a:xfrm>
              <a:off x="1273553" y="2451639"/>
              <a:ext cx="990000" cy="0"/>
            </a:xfrm>
            <a:prstGeom prst="straightConnector1">
              <a:avLst/>
            </a:prstGeom>
            <a:ln w="12700" cap="flat" cmpd="sng">
              <a:solidFill>
                <a:srgbClr val="A6A6A6"/>
              </a:solidFill>
              <a:prstDash val="sysDash"/>
              <a:round/>
              <a:headEnd type="none" w="med" len="med"/>
              <a:tailEnd type="oval" w="med" len="med"/>
            </a:ln>
          </p:spPr>
        </p:cxnSp>
        <p:sp>
          <p:nvSpPr>
            <p:cNvPr id="141451" name="TextBox 12"/>
            <p:cNvSpPr txBox="1"/>
            <p:nvPr/>
          </p:nvSpPr>
          <p:spPr>
            <a:xfrm>
              <a:off x="1263933" y="2162782"/>
              <a:ext cx="1025239" cy="221055"/>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数据量：全市场</a:t>
              </a:r>
              <a:endParaRPr lang="zh-CN" altLang="en-US" sz="1000"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41452" name="组合 382"/>
          <p:cNvGrpSpPr/>
          <p:nvPr/>
        </p:nvGrpSpPr>
        <p:grpSpPr>
          <a:xfrm>
            <a:off x="2720975" y="1204913"/>
            <a:ext cx="1030288" cy="268287"/>
            <a:chOff x="1273553" y="2182603"/>
            <a:chExt cx="1029357" cy="269036"/>
          </a:xfrm>
        </p:grpSpPr>
        <p:cxnSp>
          <p:nvCxnSpPr>
            <p:cNvPr id="141453" name="Straight Arrow Connector 11"/>
            <p:cNvCxnSpPr>
              <a:stCxn id="141388" idx="1"/>
              <a:endCxn id="141477" idx="5"/>
            </p:cNvCxnSpPr>
            <p:nvPr/>
          </p:nvCxnSpPr>
          <p:spPr>
            <a:xfrm>
              <a:off x="1273553" y="2451639"/>
              <a:ext cx="990000" cy="0"/>
            </a:xfrm>
            <a:prstGeom prst="straightConnector1">
              <a:avLst/>
            </a:prstGeom>
            <a:ln w="12700" cap="flat" cmpd="sng">
              <a:solidFill>
                <a:srgbClr val="A6A6A6"/>
              </a:solidFill>
              <a:prstDash val="sysDash"/>
              <a:round/>
              <a:headEnd type="none" w="med" len="med"/>
              <a:tailEnd type="oval" w="med" len="med"/>
            </a:ln>
          </p:spPr>
        </p:cxnSp>
        <p:sp>
          <p:nvSpPr>
            <p:cNvPr id="141454" name="TextBox 12"/>
            <p:cNvSpPr txBox="1"/>
            <p:nvPr/>
          </p:nvSpPr>
          <p:spPr>
            <a:xfrm>
              <a:off x="1277671" y="2182603"/>
              <a:ext cx="1025239" cy="221055"/>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数据量：全市场</a:t>
              </a:r>
              <a:endParaRPr lang="zh-CN" altLang="en-US" sz="1000"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41455" name="组合 385"/>
          <p:cNvGrpSpPr/>
          <p:nvPr/>
        </p:nvGrpSpPr>
        <p:grpSpPr>
          <a:xfrm>
            <a:off x="2559050" y="1603375"/>
            <a:ext cx="1030288" cy="269875"/>
            <a:chOff x="1273553" y="2182603"/>
            <a:chExt cx="1029357" cy="269036"/>
          </a:xfrm>
        </p:grpSpPr>
        <p:cxnSp>
          <p:nvCxnSpPr>
            <p:cNvPr id="141456" name="Straight Arrow Connector 11"/>
            <p:cNvCxnSpPr>
              <a:stCxn id="141388" idx="1"/>
              <a:endCxn id="141477" idx="5"/>
            </p:cNvCxnSpPr>
            <p:nvPr/>
          </p:nvCxnSpPr>
          <p:spPr>
            <a:xfrm>
              <a:off x="1273553" y="2451639"/>
              <a:ext cx="990000" cy="0"/>
            </a:xfrm>
            <a:prstGeom prst="straightConnector1">
              <a:avLst/>
            </a:prstGeom>
            <a:ln w="12700" cap="flat" cmpd="sng">
              <a:solidFill>
                <a:srgbClr val="A6A6A6"/>
              </a:solidFill>
              <a:prstDash val="sysDash"/>
              <a:round/>
              <a:headEnd type="none" w="med" len="med"/>
              <a:tailEnd type="oval" w="med" len="med"/>
            </a:ln>
          </p:spPr>
        </p:cxnSp>
        <p:sp>
          <p:nvSpPr>
            <p:cNvPr id="141457" name="TextBox 12"/>
            <p:cNvSpPr txBox="1"/>
            <p:nvPr/>
          </p:nvSpPr>
          <p:spPr>
            <a:xfrm>
              <a:off x="1277671" y="2182603"/>
              <a:ext cx="1025239" cy="221055"/>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数据量：千万级</a:t>
              </a:r>
              <a:endParaRPr lang="zh-CN" altLang="en-US" sz="1000"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41458" name="组合 388"/>
          <p:cNvGrpSpPr/>
          <p:nvPr/>
        </p:nvGrpSpPr>
        <p:grpSpPr>
          <a:xfrm>
            <a:off x="9128125" y="6046788"/>
            <a:ext cx="1030288" cy="268287"/>
            <a:chOff x="1273553" y="2182603"/>
            <a:chExt cx="1029357" cy="269036"/>
          </a:xfrm>
        </p:grpSpPr>
        <p:cxnSp>
          <p:nvCxnSpPr>
            <p:cNvPr id="141459" name="Straight Arrow Connector 11"/>
            <p:cNvCxnSpPr>
              <a:stCxn id="141388" idx="1"/>
              <a:endCxn id="141477" idx="5"/>
            </p:cNvCxnSpPr>
            <p:nvPr/>
          </p:nvCxnSpPr>
          <p:spPr>
            <a:xfrm>
              <a:off x="1273553" y="2451639"/>
              <a:ext cx="990000" cy="0"/>
            </a:xfrm>
            <a:prstGeom prst="straightConnector1">
              <a:avLst/>
            </a:prstGeom>
            <a:ln w="12700" cap="flat" cmpd="sng">
              <a:solidFill>
                <a:srgbClr val="A6A6A6"/>
              </a:solidFill>
              <a:prstDash val="sysDash"/>
              <a:round/>
              <a:headEnd type="none" w="med" len="med"/>
              <a:tailEnd type="oval" w="med" len="med"/>
            </a:ln>
          </p:spPr>
        </p:cxnSp>
        <p:sp>
          <p:nvSpPr>
            <p:cNvPr id="141460" name="TextBox 12"/>
            <p:cNvSpPr txBox="1"/>
            <p:nvPr/>
          </p:nvSpPr>
          <p:spPr>
            <a:xfrm>
              <a:off x="1277671" y="2182603"/>
              <a:ext cx="1025239" cy="221055"/>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数据量：千万级</a:t>
              </a:r>
              <a:endParaRPr lang="zh-CN" altLang="en-US" sz="1000" dirty="0">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41461" name="组合 391"/>
          <p:cNvGrpSpPr/>
          <p:nvPr/>
        </p:nvGrpSpPr>
        <p:grpSpPr>
          <a:xfrm>
            <a:off x="8866188" y="4827588"/>
            <a:ext cx="1028700" cy="268287"/>
            <a:chOff x="1273553" y="2182603"/>
            <a:chExt cx="1029357" cy="269036"/>
          </a:xfrm>
        </p:grpSpPr>
        <p:cxnSp>
          <p:nvCxnSpPr>
            <p:cNvPr id="141462" name="Straight Arrow Connector 11"/>
            <p:cNvCxnSpPr>
              <a:stCxn id="141388" idx="1"/>
              <a:endCxn id="141477" idx="5"/>
            </p:cNvCxnSpPr>
            <p:nvPr/>
          </p:nvCxnSpPr>
          <p:spPr>
            <a:xfrm>
              <a:off x="1273553" y="2451639"/>
              <a:ext cx="990000" cy="0"/>
            </a:xfrm>
            <a:prstGeom prst="straightConnector1">
              <a:avLst/>
            </a:prstGeom>
            <a:ln w="12700" cap="flat" cmpd="sng">
              <a:solidFill>
                <a:srgbClr val="A6A6A6"/>
              </a:solidFill>
              <a:prstDash val="sysDash"/>
              <a:round/>
              <a:headEnd type="none" w="med" len="med"/>
              <a:tailEnd type="oval" w="med" len="med"/>
            </a:ln>
          </p:spPr>
        </p:cxnSp>
        <p:sp>
          <p:nvSpPr>
            <p:cNvPr id="141463" name="TextBox 12"/>
            <p:cNvSpPr txBox="1"/>
            <p:nvPr/>
          </p:nvSpPr>
          <p:spPr>
            <a:xfrm>
              <a:off x="1277671" y="2182603"/>
              <a:ext cx="1025239" cy="221055"/>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数据量：千万级</a:t>
              </a:r>
              <a:endParaRPr lang="zh-CN" altLang="en-US" sz="1000" dirty="0">
                <a:latin typeface="微软雅黑" panose="020B0503020204020204" pitchFamily="34" charset="-122"/>
                <a:ea typeface="微软雅黑" panose="020B0503020204020204" pitchFamily="34" charset="-122"/>
                <a:sym typeface="Calibri" panose="020F0502020204030204" pitchFamily="34" charset="0"/>
              </a:endParaRPr>
            </a:p>
          </p:txBody>
        </p:sp>
      </p:grpSp>
      <p:sp>
        <p:nvSpPr>
          <p:cNvPr id="141464" name="TextBox 12"/>
          <p:cNvSpPr txBox="1"/>
          <p:nvPr/>
        </p:nvSpPr>
        <p:spPr>
          <a:xfrm>
            <a:off x="9991408" y="6538913"/>
            <a:ext cx="2157730" cy="220980"/>
          </a:xfrm>
          <a:prstGeom prst="rect">
            <a:avLst/>
          </a:prstGeom>
          <a:noFill/>
          <a:ln w="9525">
            <a:noFill/>
          </a:ln>
        </p:spPr>
        <p:txBody>
          <a:bodyPr wrap="none" lIns="68556" tIns="34277" rIns="68556" bIns="34277" anchor="t" anchorCtr="0">
            <a:spAutoFit/>
          </a:bodyPr>
          <a:lstStyle/>
          <a:p>
            <a:pPr algn="r"/>
            <a:r>
              <a:rPr lang="zh-CN" altLang="en-US" sz="1000" b="1" dirty="0">
                <a:latin typeface="微软雅黑" panose="020B0503020204020204" pitchFamily="34" charset="-122"/>
                <a:ea typeface="微软雅黑" panose="020B0503020204020204" pitchFamily="34" charset="-122"/>
                <a:sym typeface="Calibri" panose="020F0502020204030204" pitchFamily="34" charset="0"/>
              </a:rPr>
              <a:t>数据统计截止到：</a:t>
            </a:r>
            <a:r>
              <a:rPr lang="en-US" altLang="zh-CN" sz="1000" b="1" dirty="0">
                <a:latin typeface="微软雅黑" panose="020B0503020204020204" pitchFamily="34" charset="-122"/>
                <a:ea typeface="微软雅黑" panose="020B0503020204020204" pitchFamily="34" charset="-122"/>
                <a:sym typeface="Calibri" panose="020F0502020204030204" pitchFamily="34" charset="0"/>
              </a:rPr>
              <a:t>2022年11月21日</a:t>
            </a:r>
            <a:endParaRPr lang="zh-CN" altLang="en-US" sz="1000" b="1"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141465" name="Arc 12"/>
          <p:cNvSpPr/>
          <p:nvPr/>
        </p:nvSpPr>
        <p:spPr>
          <a:xfrm>
            <a:off x="4805363" y="2436813"/>
            <a:ext cx="2941637" cy="2930525"/>
          </a:xfrm>
          <a:custGeom>
            <a:avLst/>
            <a:gdLst/>
            <a:ahLst/>
            <a:cxnLst>
              <a:cxn ang="0">
                <a:pos x="2941023" y="1456068"/>
              </a:cxn>
              <a:cxn ang="0">
                <a:pos x="2941023" y="1456068"/>
              </a:cxn>
              <a:cxn ang="0">
                <a:pos x="1470497" y="2921513"/>
              </a:cxn>
              <a:cxn ang="0">
                <a:pos x="-31" y="1456068"/>
              </a:cxn>
              <a:cxn ang="0">
                <a:pos x="1470497" y="-9377"/>
              </a:cxn>
              <a:cxn ang="0">
                <a:pos x="2940689" y="1424548"/>
              </a:cxn>
              <a:cxn ang="0">
                <a:pos x="1470528" y="1465445"/>
              </a:cxn>
              <a:cxn ang="0">
                <a:pos x="2941023" y="1456068"/>
              </a:cxn>
              <a:cxn ang="0">
                <a:pos x="2941023" y="1456068"/>
              </a:cxn>
              <a:cxn ang="0">
                <a:pos x="2941023" y="1456068"/>
              </a:cxn>
              <a:cxn ang="0">
                <a:pos x="1470497" y="2921513"/>
              </a:cxn>
              <a:cxn ang="0">
                <a:pos x="-31" y="1456068"/>
              </a:cxn>
              <a:cxn ang="0">
                <a:pos x="1470497" y="-9377"/>
              </a:cxn>
              <a:cxn ang="0">
                <a:pos x="2940689" y="1424548"/>
              </a:cxn>
            </a:cxnLst>
            <a:rect l="0" t="0" r="0" b="0"/>
            <a:pathLst>
              <a:path w="2942220" h="2930159" stroke="0">
                <a:moveTo>
                  <a:pt x="2942189" y="1455704"/>
                </a:moveTo>
                <a:cubicBezTo>
                  <a:pt x="2942179" y="1449451"/>
                  <a:pt x="2942189" y="1452576"/>
                  <a:pt x="2942189" y="1455704"/>
                </a:cubicBezTo>
                <a:cubicBezTo>
                  <a:pt x="2942189" y="2264845"/>
                  <a:pt x="2283551" y="2920783"/>
                  <a:pt x="1471079" y="2920783"/>
                </a:cubicBezTo>
                <a:cubicBezTo>
                  <a:pt x="658607" y="2920783"/>
                  <a:pt x="-31" y="2264845"/>
                  <a:pt x="-31" y="1455704"/>
                </a:cubicBezTo>
                <a:cubicBezTo>
                  <a:pt x="-31" y="646563"/>
                  <a:pt x="658607" y="-9375"/>
                  <a:pt x="1471079" y="-9375"/>
                </a:cubicBezTo>
                <a:cubicBezTo>
                  <a:pt x="2273027" y="-9375"/>
                  <a:pt x="2925102" y="629682"/>
                  <a:pt x="2941855" y="1424192"/>
                </a:cubicBezTo>
                <a:lnTo>
                  <a:pt x="1471110" y="1465079"/>
                </a:lnTo>
                <a:lnTo>
                  <a:pt x="2942189" y="1455704"/>
                </a:lnTo>
                <a:close/>
              </a:path>
              <a:path w="2942220" h="2930159" fill="none">
                <a:moveTo>
                  <a:pt x="2942189" y="1455704"/>
                </a:moveTo>
                <a:cubicBezTo>
                  <a:pt x="2942179" y="1449451"/>
                  <a:pt x="2942189" y="1452576"/>
                  <a:pt x="2942189" y="1455704"/>
                </a:cubicBezTo>
                <a:cubicBezTo>
                  <a:pt x="2942189" y="2264845"/>
                  <a:pt x="2283551" y="2920783"/>
                  <a:pt x="1471079" y="2920783"/>
                </a:cubicBezTo>
                <a:cubicBezTo>
                  <a:pt x="658607" y="2920783"/>
                  <a:pt x="-31" y="2264845"/>
                  <a:pt x="-31" y="1455704"/>
                </a:cubicBezTo>
                <a:cubicBezTo>
                  <a:pt x="-31" y="646563"/>
                  <a:pt x="658607" y="-9375"/>
                  <a:pt x="1471079" y="-9375"/>
                </a:cubicBezTo>
                <a:cubicBezTo>
                  <a:pt x="2273027" y="-9375"/>
                  <a:pt x="2925102" y="629682"/>
                  <a:pt x="2941855" y="1424192"/>
                </a:cubicBezTo>
              </a:path>
            </a:pathLst>
          </a:custGeom>
          <a:noFill/>
          <a:ln w="19050" cap="flat" cmpd="sng">
            <a:solidFill>
              <a:srgbClr val="FFFFFF"/>
            </a:solidFill>
            <a:prstDash val="sysDot"/>
            <a:round/>
            <a:headEnd type="none" w="med" len="med"/>
            <a:tailEnd type="none" w="med" len="med"/>
          </a:ln>
        </p:spPr>
        <p:txBody>
          <a:bodyPr/>
          <a:lstStyle/>
          <a:p>
            <a:endParaRPr lang="zh-CN" altLang="en-US"/>
          </a:p>
        </p:txBody>
      </p:sp>
      <p:sp>
        <p:nvSpPr>
          <p:cNvPr id="141466" name="Freeform 6"/>
          <p:cNvSpPr/>
          <p:nvPr/>
        </p:nvSpPr>
        <p:spPr>
          <a:xfrm>
            <a:off x="5599113" y="3436938"/>
            <a:ext cx="1536700" cy="927100"/>
          </a:xfrm>
          <a:custGeom>
            <a:avLst/>
            <a:gdLst/>
            <a:ahLst/>
            <a:cxnLst>
              <a:cxn ang="0">
                <a:pos x="1559960050" y="1526668579"/>
              </a:cxn>
              <a:cxn ang="0">
                <a:pos x="1476983239" y="1521245950"/>
              </a:cxn>
              <a:cxn ang="0">
                <a:pos x="1134013087" y="1328717085"/>
              </a:cxn>
              <a:cxn ang="0">
                <a:pos x="860191108" y="1456164518"/>
              </a:cxn>
              <a:cxn ang="0">
                <a:pos x="796574389" y="1450741888"/>
              </a:cxn>
              <a:cxn ang="0">
                <a:pos x="558708530" y="1228384446"/>
              </a:cxn>
              <a:cxn ang="0">
                <a:pos x="423181236" y="1244655627"/>
              </a:cxn>
              <a:cxn ang="0">
                <a:pos x="66380783" y="1052126763"/>
              </a:cxn>
              <a:cxn ang="0">
                <a:pos x="74679629" y="677917586"/>
              </a:cxn>
              <a:cxn ang="0">
                <a:pos x="331905580" y="517927791"/>
              </a:cxn>
              <a:cxn ang="0">
                <a:pos x="362330244" y="517927791"/>
              </a:cxn>
              <a:cxn ang="0">
                <a:pos x="605729221" y="341670108"/>
              </a:cxn>
              <a:cxn ang="0">
                <a:pos x="680407187" y="349804875"/>
              </a:cxn>
              <a:cxn ang="0">
                <a:pos x="1103588423" y="0"/>
              </a:cxn>
              <a:cxn ang="0">
                <a:pos x="1128481632" y="0"/>
              </a:cxn>
              <a:cxn ang="0">
                <a:pos x="1540598295" y="211510537"/>
              </a:cxn>
              <a:cxn ang="0">
                <a:pos x="1731445126" y="173547192"/>
              </a:cxn>
              <a:cxn ang="0">
                <a:pos x="1969310986" y="260320788"/>
              </a:cxn>
              <a:cxn ang="0">
                <a:pos x="2104838280" y="566738041"/>
              </a:cxn>
              <a:cxn ang="0">
                <a:pos x="2147483646" y="564027550"/>
              </a:cxn>
              <a:cxn ang="0">
                <a:pos x="2147483646" y="707744517"/>
              </a:cxn>
              <a:cxn ang="0">
                <a:pos x="2147483646" y="1038567720"/>
              </a:cxn>
              <a:cxn ang="0">
                <a:pos x="2147483646" y="1206692282"/>
              </a:cxn>
              <a:cxn ang="0">
                <a:pos x="2043988951" y="1320582318"/>
              </a:cxn>
              <a:cxn ang="0">
                <a:pos x="1933354867" y="1304311137"/>
              </a:cxn>
              <a:cxn ang="0">
                <a:pos x="1559960050" y="1526668579"/>
              </a:cxn>
            </a:cxnLst>
            <a:rect l="0" t="0" r="0" b="0"/>
            <a:pathLst>
              <a:path w="924" h="563">
                <a:moveTo>
                  <a:pt x="564" y="563"/>
                </a:moveTo>
                <a:cubicBezTo>
                  <a:pt x="554" y="563"/>
                  <a:pt x="544" y="563"/>
                  <a:pt x="534" y="561"/>
                </a:cubicBezTo>
                <a:cubicBezTo>
                  <a:pt x="444" y="548"/>
                  <a:pt x="418" y="511"/>
                  <a:pt x="410" y="490"/>
                </a:cubicBezTo>
                <a:cubicBezTo>
                  <a:pt x="395" y="507"/>
                  <a:pt x="361" y="537"/>
                  <a:pt x="311" y="537"/>
                </a:cubicBezTo>
                <a:cubicBezTo>
                  <a:pt x="304" y="537"/>
                  <a:pt x="296" y="536"/>
                  <a:pt x="288" y="535"/>
                </a:cubicBezTo>
                <a:cubicBezTo>
                  <a:pt x="221" y="523"/>
                  <a:pt x="205" y="473"/>
                  <a:pt x="202" y="453"/>
                </a:cubicBezTo>
                <a:cubicBezTo>
                  <a:pt x="192" y="455"/>
                  <a:pt x="174" y="459"/>
                  <a:pt x="153" y="459"/>
                </a:cubicBezTo>
                <a:cubicBezTo>
                  <a:pt x="112" y="459"/>
                  <a:pt x="56" y="446"/>
                  <a:pt x="24" y="388"/>
                </a:cubicBezTo>
                <a:cubicBezTo>
                  <a:pt x="0" y="345"/>
                  <a:pt x="2" y="294"/>
                  <a:pt x="27" y="250"/>
                </a:cubicBezTo>
                <a:cubicBezTo>
                  <a:pt x="49" y="214"/>
                  <a:pt x="85" y="191"/>
                  <a:pt x="120" y="191"/>
                </a:cubicBezTo>
                <a:cubicBezTo>
                  <a:pt x="124" y="191"/>
                  <a:pt x="127" y="191"/>
                  <a:pt x="131" y="191"/>
                </a:cubicBezTo>
                <a:cubicBezTo>
                  <a:pt x="136" y="174"/>
                  <a:pt x="157" y="126"/>
                  <a:pt x="219" y="126"/>
                </a:cubicBezTo>
                <a:cubicBezTo>
                  <a:pt x="227" y="126"/>
                  <a:pt x="236" y="127"/>
                  <a:pt x="246" y="129"/>
                </a:cubicBezTo>
                <a:cubicBezTo>
                  <a:pt x="251" y="101"/>
                  <a:pt x="278" y="4"/>
                  <a:pt x="399" y="0"/>
                </a:cubicBezTo>
                <a:cubicBezTo>
                  <a:pt x="402" y="0"/>
                  <a:pt x="405" y="0"/>
                  <a:pt x="408" y="0"/>
                </a:cubicBezTo>
                <a:cubicBezTo>
                  <a:pt x="508" y="0"/>
                  <a:pt x="546" y="59"/>
                  <a:pt x="557" y="78"/>
                </a:cubicBezTo>
                <a:cubicBezTo>
                  <a:pt x="568" y="74"/>
                  <a:pt x="595" y="64"/>
                  <a:pt x="626" y="64"/>
                </a:cubicBezTo>
                <a:cubicBezTo>
                  <a:pt x="659" y="64"/>
                  <a:pt x="688" y="75"/>
                  <a:pt x="712" y="96"/>
                </a:cubicBezTo>
                <a:cubicBezTo>
                  <a:pt x="763" y="143"/>
                  <a:pt x="764" y="189"/>
                  <a:pt x="761" y="209"/>
                </a:cubicBezTo>
                <a:cubicBezTo>
                  <a:pt x="766" y="209"/>
                  <a:pt x="772" y="208"/>
                  <a:pt x="779" y="208"/>
                </a:cubicBezTo>
                <a:cubicBezTo>
                  <a:pt x="809" y="208"/>
                  <a:pt x="864" y="215"/>
                  <a:pt x="898" y="261"/>
                </a:cubicBezTo>
                <a:cubicBezTo>
                  <a:pt x="922" y="293"/>
                  <a:pt x="924" y="340"/>
                  <a:pt x="903" y="383"/>
                </a:cubicBezTo>
                <a:cubicBezTo>
                  <a:pt x="884" y="421"/>
                  <a:pt x="851" y="444"/>
                  <a:pt x="817" y="445"/>
                </a:cubicBezTo>
                <a:cubicBezTo>
                  <a:pt x="810" y="456"/>
                  <a:pt x="787" y="487"/>
                  <a:pt x="739" y="487"/>
                </a:cubicBezTo>
                <a:cubicBezTo>
                  <a:pt x="726" y="487"/>
                  <a:pt x="713" y="485"/>
                  <a:pt x="699" y="481"/>
                </a:cubicBezTo>
                <a:cubicBezTo>
                  <a:pt x="689" y="501"/>
                  <a:pt x="651" y="563"/>
                  <a:pt x="564" y="563"/>
                </a:cubicBezTo>
                <a:close/>
              </a:path>
            </a:pathLst>
          </a:custGeom>
          <a:solidFill>
            <a:srgbClr val="EF535E"/>
          </a:solidFill>
          <a:ln w="9525">
            <a:noFill/>
          </a:ln>
        </p:spPr>
        <p:txBody>
          <a:bodyPr/>
          <a:lstStyle/>
          <a:p>
            <a:endParaRPr lang="zh-CN" altLang="en-US"/>
          </a:p>
        </p:txBody>
      </p:sp>
      <p:grpSp>
        <p:nvGrpSpPr>
          <p:cNvPr id="141467" name="Group 14"/>
          <p:cNvGrpSpPr/>
          <p:nvPr/>
        </p:nvGrpSpPr>
        <p:grpSpPr>
          <a:xfrm>
            <a:off x="4918075" y="2395538"/>
            <a:ext cx="822325" cy="820737"/>
            <a:chOff x="2786183" y="1189182"/>
            <a:chExt cx="921712" cy="921712"/>
          </a:xfrm>
        </p:grpSpPr>
        <p:sp>
          <p:nvSpPr>
            <p:cNvPr id="141468" name="Oval 15"/>
            <p:cNvSpPr/>
            <p:nvPr/>
          </p:nvSpPr>
          <p:spPr>
            <a:xfrm>
              <a:off x="2786183" y="1189182"/>
              <a:ext cx="921712" cy="921712"/>
            </a:xfrm>
            <a:prstGeom prst="ellipse">
              <a:avLst/>
            </a:prstGeom>
            <a:solidFill>
              <a:srgbClr val="4F81BD"/>
            </a:solidFill>
            <a:ln w="25400">
              <a:noFill/>
            </a:ln>
          </p:spPr>
          <p:txBody>
            <a:bodyPr anchor="ctr" anchorCtr="0"/>
            <a:lstStyle/>
            <a:p>
              <a:pPr algn="ctr"/>
              <a:endParaRPr lang="en-US" altLang="zh-CN" dirty="0">
                <a:latin typeface="微软雅黑" panose="020B0503020204020204" pitchFamily="34" charset="-122"/>
                <a:ea typeface="微软雅黑" panose="020B0503020204020204" pitchFamily="34" charset="-122"/>
              </a:endParaRPr>
            </a:p>
          </p:txBody>
        </p:sp>
        <p:sp>
          <p:nvSpPr>
            <p:cNvPr id="141469" name="Oval 16"/>
            <p:cNvSpPr/>
            <p:nvPr/>
          </p:nvSpPr>
          <p:spPr>
            <a:xfrm>
              <a:off x="2878354" y="1281353"/>
              <a:ext cx="737370" cy="737370"/>
            </a:xfrm>
            <a:prstGeom prst="ellipse">
              <a:avLst/>
            </a:prstGeom>
            <a:solidFill>
              <a:srgbClr val="FFFFFF"/>
            </a:solidFill>
            <a:ln w="25400">
              <a:noFill/>
            </a:ln>
          </p:spPr>
          <p:txBody>
            <a:bodyPr anchor="ctr" anchorCtr="0"/>
            <a:lstStyle/>
            <a:p>
              <a:pPr algn="ctr"/>
              <a:endParaRPr lang="en-US" altLang="zh-CN" dirty="0">
                <a:latin typeface="微软雅黑" panose="020B0503020204020204" pitchFamily="34" charset="-122"/>
                <a:ea typeface="微软雅黑" panose="020B0503020204020204" pitchFamily="34" charset="-122"/>
              </a:endParaRPr>
            </a:p>
          </p:txBody>
        </p:sp>
      </p:grpSp>
      <p:grpSp>
        <p:nvGrpSpPr>
          <p:cNvPr id="141470" name="Group 17"/>
          <p:cNvGrpSpPr/>
          <p:nvPr/>
        </p:nvGrpSpPr>
        <p:grpSpPr>
          <a:xfrm>
            <a:off x="6770688" y="2395538"/>
            <a:ext cx="822325" cy="820737"/>
            <a:chOff x="2786183" y="1189182"/>
            <a:chExt cx="921712" cy="921712"/>
          </a:xfrm>
        </p:grpSpPr>
        <p:sp>
          <p:nvSpPr>
            <p:cNvPr id="141471" name="Oval 18"/>
            <p:cNvSpPr/>
            <p:nvPr/>
          </p:nvSpPr>
          <p:spPr>
            <a:xfrm>
              <a:off x="2786183" y="1189182"/>
              <a:ext cx="921712" cy="921712"/>
            </a:xfrm>
            <a:prstGeom prst="ellipse">
              <a:avLst/>
            </a:prstGeom>
            <a:solidFill>
              <a:srgbClr val="EF535E"/>
            </a:solidFill>
            <a:ln w="25400">
              <a:noFill/>
            </a:ln>
          </p:spPr>
          <p:txBody>
            <a:bodyPr anchor="ctr" anchorCtr="0"/>
            <a:lstStyle/>
            <a:p>
              <a:pPr algn="ctr"/>
              <a:endParaRPr lang="en-US" altLang="zh-CN" dirty="0">
                <a:latin typeface="微软雅黑" panose="020B0503020204020204" pitchFamily="34" charset="-122"/>
                <a:ea typeface="微软雅黑" panose="020B0503020204020204" pitchFamily="34" charset="-122"/>
              </a:endParaRPr>
            </a:p>
          </p:txBody>
        </p:sp>
        <p:sp>
          <p:nvSpPr>
            <p:cNvPr id="141472" name="Oval 19"/>
            <p:cNvSpPr/>
            <p:nvPr/>
          </p:nvSpPr>
          <p:spPr>
            <a:xfrm>
              <a:off x="2878354" y="1281353"/>
              <a:ext cx="737370" cy="737370"/>
            </a:xfrm>
            <a:prstGeom prst="ellipse">
              <a:avLst/>
            </a:prstGeom>
            <a:solidFill>
              <a:srgbClr val="FFFFFF"/>
            </a:solidFill>
            <a:ln w="25400">
              <a:noFill/>
            </a:ln>
          </p:spPr>
          <p:txBody>
            <a:bodyPr anchor="ctr" anchorCtr="0"/>
            <a:lstStyle/>
            <a:p>
              <a:pPr algn="ctr"/>
              <a:endParaRPr lang="en-US" altLang="zh-CN" dirty="0">
                <a:latin typeface="微软雅黑" panose="020B0503020204020204" pitchFamily="34" charset="-122"/>
                <a:ea typeface="微软雅黑" panose="020B0503020204020204" pitchFamily="34" charset="-122"/>
              </a:endParaRPr>
            </a:p>
          </p:txBody>
        </p:sp>
      </p:grpSp>
      <p:grpSp>
        <p:nvGrpSpPr>
          <p:cNvPr id="141473" name="Group 20"/>
          <p:cNvGrpSpPr/>
          <p:nvPr/>
        </p:nvGrpSpPr>
        <p:grpSpPr>
          <a:xfrm>
            <a:off x="4918075" y="4652963"/>
            <a:ext cx="822325" cy="819150"/>
            <a:chOff x="2786183" y="1189182"/>
            <a:chExt cx="921712" cy="921712"/>
          </a:xfrm>
        </p:grpSpPr>
        <p:sp>
          <p:nvSpPr>
            <p:cNvPr id="141474" name="Oval 21"/>
            <p:cNvSpPr/>
            <p:nvPr/>
          </p:nvSpPr>
          <p:spPr>
            <a:xfrm>
              <a:off x="2786183" y="1189182"/>
              <a:ext cx="921712" cy="921712"/>
            </a:xfrm>
            <a:prstGeom prst="ellipse">
              <a:avLst/>
            </a:prstGeom>
            <a:solidFill>
              <a:srgbClr val="2862AA"/>
            </a:solidFill>
            <a:ln w="25400">
              <a:noFill/>
            </a:ln>
          </p:spPr>
          <p:txBody>
            <a:bodyPr anchor="ctr" anchorCtr="0"/>
            <a:lstStyle/>
            <a:p>
              <a:pPr algn="ctr"/>
              <a:endParaRPr lang="en-US" altLang="zh-CN" dirty="0">
                <a:latin typeface="微软雅黑" panose="020B0503020204020204" pitchFamily="34" charset="-122"/>
                <a:ea typeface="微软雅黑" panose="020B0503020204020204" pitchFamily="34" charset="-122"/>
              </a:endParaRPr>
            </a:p>
          </p:txBody>
        </p:sp>
        <p:sp>
          <p:nvSpPr>
            <p:cNvPr id="141475" name="Oval 22"/>
            <p:cNvSpPr/>
            <p:nvPr/>
          </p:nvSpPr>
          <p:spPr>
            <a:xfrm>
              <a:off x="2878354" y="1281353"/>
              <a:ext cx="737370" cy="737370"/>
            </a:xfrm>
            <a:prstGeom prst="ellipse">
              <a:avLst/>
            </a:prstGeom>
            <a:solidFill>
              <a:srgbClr val="FFFFFF"/>
            </a:solidFill>
            <a:ln w="25400">
              <a:noFill/>
            </a:ln>
          </p:spPr>
          <p:txBody>
            <a:bodyPr anchor="ctr" anchorCtr="0"/>
            <a:lstStyle/>
            <a:p>
              <a:pPr algn="ctr"/>
              <a:endParaRPr lang="en-US" altLang="zh-CN" dirty="0">
                <a:latin typeface="微软雅黑" panose="020B0503020204020204" pitchFamily="34" charset="-122"/>
                <a:ea typeface="微软雅黑" panose="020B0503020204020204" pitchFamily="34" charset="-122"/>
              </a:endParaRPr>
            </a:p>
          </p:txBody>
        </p:sp>
      </p:grpSp>
      <p:grpSp>
        <p:nvGrpSpPr>
          <p:cNvPr id="141476" name="Group 23"/>
          <p:cNvGrpSpPr/>
          <p:nvPr/>
        </p:nvGrpSpPr>
        <p:grpSpPr>
          <a:xfrm>
            <a:off x="6770688" y="4652963"/>
            <a:ext cx="822325" cy="819150"/>
            <a:chOff x="2786183" y="1189182"/>
            <a:chExt cx="921712" cy="921712"/>
          </a:xfrm>
        </p:grpSpPr>
        <p:sp>
          <p:nvSpPr>
            <p:cNvPr id="141477" name="Oval 24"/>
            <p:cNvSpPr/>
            <p:nvPr/>
          </p:nvSpPr>
          <p:spPr>
            <a:xfrm>
              <a:off x="2786183" y="1189182"/>
              <a:ext cx="921712" cy="921712"/>
            </a:xfrm>
            <a:prstGeom prst="ellipse">
              <a:avLst/>
            </a:prstGeom>
            <a:solidFill>
              <a:srgbClr val="7F7F7F"/>
            </a:solidFill>
            <a:ln w="25400">
              <a:noFill/>
            </a:ln>
          </p:spPr>
          <p:txBody>
            <a:bodyPr anchor="ctr" anchorCtr="0"/>
            <a:lstStyle/>
            <a:p>
              <a:pPr algn="ctr"/>
              <a:endParaRPr lang="en-US" altLang="zh-CN" dirty="0">
                <a:latin typeface="微软雅黑" panose="020B0503020204020204" pitchFamily="34" charset="-122"/>
                <a:ea typeface="微软雅黑" panose="020B0503020204020204" pitchFamily="34" charset="-122"/>
              </a:endParaRPr>
            </a:p>
          </p:txBody>
        </p:sp>
        <p:sp>
          <p:nvSpPr>
            <p:cNvPr id="141478" name="Oval 25"/>
            <p:cNvSpPr/>
            <p:nvPr/>
          </p:nvSpPr>
          <p:spPr>
            <a:xfrm>
              <a:off x="2878354" y="1281353"/>
              <a:ext cx="737370" cy="737370"/>
            </a:xfrm>
            <a:prstGeom prst="ellipse">
              <a:avLst/>
            </a:prstGeom>
            <a:solidFill>
              <a:srgbClr val="FFFFFF"/>
            </a:solidFill>
            <a:ln w="25400">
              <a:noFill/>
            </a:ln>
          </p:spPr>
          <p:txBody>
            <a:bodyPr anchor="ctr" anchorCtr="0"/>
            <a:lstStyle/>
            <a:p>
              <a:pPr algn="ctr"/>
              <a:endParaRPr lang="en-US" altLang="zh-CN" dirty="0">
                <a:latin typeface="微软雅黑" panose="020B0503020204020204" pitchFamily="34" charset="-122"/>
                <a:ea typeface="微软雅黑" panose="020B0503020204020204" pitchFamily="34" charset="-122"/>
              </a:endParaRPr>
            </a:p>
          </p:txBody>
        </p:sp>
      </p:grpSp>
      <p:grpSp>
        <p:nvGrpSpPr>
          <p:cNvPr id="141479" name="Group 26"/>
          <p:cNvGrpSpPr/>
          <p:nvPr/>
        </p:nvGrpSpPr>
        <p:grpSpPr>
          <a:xfrm>
            <a:off x="7335838" y="3514725"/>
            <a:ext cx="823912" cy="820738"/>
            <a:chOff x="2786183" y="1189182"/>
            <a:chExt cx="921712" cy="921712"/>
          </a:xfrm>
        </p:grpSpPr>
        <p:sp>
          <p:nvSpPr>
            <p:cNvPr id="141480" name="Oval 27"/>
            <p:cNvSpPr/>
            <p:nvPr/>
          </p:nvSpPr>
          <p:spPr>
            <a:xfrm>
              <a:off x="2786183" y="1189182"/>
              <a:ext cx="921712" cy="921712"/>
            </a:xfrm>
            <a:prstGeom prst="ellipse">
              <a:avLst/>
            </a:prstGeom>
            <a:solidFill>
              <a:srgbClr val="DC9F0C"/>
            </a:solidFill>
            <a:ln w="25400">
              <a:noFill/>
            </a:ln>
          </p:spPr>
          <p:txBody>
            <a:bodyPr anchor="ctr" anchorCtr="0"/>
            <a:lstStyle/>
            <a:p>
              <a:pPr algn="ctr"/>
              <a:endParaRPr lang="en-US" altLang="zh-CN" dirty="0">
                <a:latin typeface="微软雅黑" panose="020B0503020204020204" pitchFamily="34" charset="-122"/>
                <a:ea typeface="微软雅黑" panose="020B0503020204020204" pitchFamily="34" charset="-122"/>
              </a:endParaRPr>
            </a:p>
          </p:txBody>
        </p:sp>
        <p:sp>
          <p:nvSpPr>
            <p:cNvPr id="141481" name="Oval 28"/>
            <p:cNvSpPr/>
            <p:nvPr/>
          </p:nvSpPr>
          <p:spPr>
            <a:xfrm>
              <a:off x="2878354" y="1281353"/>
              <a:ext cx="737370" cy="737370"/>
            </a:xfrm>
            <a:prstGeom prst="ellipse">
              <a:avLst/>
            </a:prstGeom>
            <a:solidFill>
              <a:srgbClr val="FFFFFF"/>
            </a:solidFill>
            <a:ln w="25400">
              <a:noFill/>
            </a:ln>
          </p:spPr>
          <p:txBody>
            <a:bodyPr anchor="ctr" anchorCtr="0"/>
            <a:lstStyle/>
            <a:p>
              <a:pPr algn="ctr"/>
              <a:endParaRPr lang="en-US" altLang="zh-CN" dirty="0">
                <a:latin typeface="微软雅黑" panose="020B0503020204020204" pitchFamily="34" charset="-122"/>
                <a:ea typeface="微软雅黑" panose="020B0503020204020204" pitchFamily="34" charset="-122"/>
              </a:endParaRPr>
            </a:p>
          </p:txBody>
        </p:sp>
      </p:grpSp>
      <p:grpSp>
        <p:nvGrpSpPr>
          <p:cNvPr id="141482" name="Group 29"/>
          <p:cNvGrpSpPr/>
          <p:nvPr/>
        </p:nvGrpSpPr>
        <p:grpSpPr>
          <a:xfrm>
            <a:off x="4394200" y="3514725"/>
            <a:ext cx="822325" cy="820738"/>
            <a:chOff x="2786183" y="1189182"/>
            <a:chExt cx="921712" cy="921712"/>
          </a:xfrm>
        </p:grpSpPr>
        <p:sp>
          <p:nvSpPr>
            <p:cNvPr id="141483" name="Oval 30"/>
            <p:cNvSpPr/>
            <p:nvPr/>
          </p:nvSpPr>
          <p:spPr>
            <a:xfrm>
              <a:off x="2786183" y="1189182"/>
              <a:ext cx="921712" cy="921712"/>
            </a:xfrm>
            <a:prstGeom prst="ellipse">
              <a:avLst/>
            </a:prstGeom>
            <a:solidFill>
              <a:srgbClr val="7C9C1E"/>
            </a:solidFill>
            <a:ln w="25400">
              <a:noFill/>
            </a:ln>
          </p:spPr>
          <p:txBody>
            <a:bodyPr anchor="ctr" anchorCtr="0"/>
            <a:lstStyle/>
            <a:p>
              <a:pPr algn="ctr"/>
              <a:endParaRPr lang="en-US" altLang="zh-CN" dirty="0">
                <a:latin typeface="微软雅黑" panose="020B0503020204020204" pitchFamily="34" charset="-122"/>
                <a:ea typeface="微软雅黑" panose="020B0503020204020204" pitchFamily="34" charset="-122"/>
              </a:endParaRPr>
            </a:p>
          </p:txBody>
        </p:sp>
        <p:sp>
          <p:nvSpPr>
            <p:cNvPr id="141484" name="Oval 31"/>
            <p:cNvSpPr/>
            <p:nvPr/>
          </p:nvSpPr>
          <p:spPr>
            <a:xfrm>
              <a:off x="2878354" y="1281353"/>
              <a:ext cx="737370" cy="737370"/>
            </a:xfrm>
            <a:prstGeom prst="ellipse">
              <a:avLst/>
            </a:prstGeom>
            <a:solidFill>
              <a:srgbClr val="FFFFFF"/>
            </a:solidFill>
            <a:ln w="25400">
              <a:noFill/>
            </a:ln>
          </p:spPr>
          <p:txBody>
            <a:bodyPr anchor="ctr" anchorCtr="0"/>
            <a:lstStyle/>
            <a:p>
              <a:pPr algn="ctr"/>
              <a:endParaRPr lang="en-US" altLang="zh-CN" dirty="0">
                <a:latin typeface="微软雅黑" panose="020B0503020204020204" pitchFamily="34" charset="-122"/>
                <a:ea typeface="微软雅黑" panose="020B0503020204020204" pitchFamily="34" charset="-122"/>
              </a:endParaRPr>
            </a:p>
          </p:txBody>
        </p:sp>
      </p:grpSp>
      <p:sp>
        <p:nvSpPr>
          <p:cNvPr id="141485" name="Freeform 5"/>
          <p:cNvSpPr>
            <a:spLocks noEditPoints="1"/>
          </p:cNvSpPr>
          <p:nvPr/>
        </p:nvSpPr>
        <p:spPr>
          <a:xfrm>
            <a:off x="5135563" y="2552700"/>
            <a:ext cx="374650" cy="441325"/>
          </a:xfrm>
          <a:custGeom>
            <a:avLst/>
            <a:gdLst/>
            <a:ahLst/>
            <a:cxnLst>
              <a:cxn ang="0">
                <a:pos x="561450490" y="555742979"/>
              </a:cxn>
              <a:cxn ang="0">
                <a:pos x="280725245" y="657999174"/>
              </a:cxn>
              <a:cxn ang="0">
                <a:pos x="0" y="555742979"/>
              </a:cxn>
              <a:cxn ang="0">
                <a:pos x="148223529" y="466823446"/>
              </a:cxn>
              <a:cxn ang="0">
                <a:pos x="177417755" y="486830677"/>
              </a:cxn>
              <a:cxn ang="0">
                <a:pos x="157206137" y="515728518"/>
              </a:cxn>
              <a:cxn ang="0">
                <a:pos x="51653745" y="557966005"/>
              </a:cxn>
              <a:cxn ang="0">
                <a:pos x="280725245" y="606871077"/>
              </a:cxn>
              <a:cxn ang="0">
                <a:pos x="512043147" y="555742979"/>
              </a:cxn>
              <a:cxn ang="0">
                <a:pos x="404244353" y="515728518"/>
              </a:cxn>
              <a:cxn ang="0">
                <a:pos x="384032735" y="486830677"/>
              </a:cxn>
              <a:cxn ang="0">
                <a:pos x="413226961" y="466823446"/>
              </a:cxn>
              <a:cxn ang="0">
                <a:pos x="561450490" y="555742979"/>
              </a:cxn>
              <a:cxn ang="0">
                <a:pos x="179664157" y="404580221"/>
              </a:cxn>
              <a:cxn ang="0">
                <a:pos x="204368578" y="404580221"/>
              </a:cxn>
              <a:cxn ang="0">
                <a:pos x="204368578" y="555742979"/>
              </a:cxn>
              <a:cxn ang="0">
                <a:pos x="229071500" y="582417795"/>
              </a:cxn>
              <a:cxn ang="0">
                <a:pos x="332378990" y="582417795"/>
              </a:cxn>
              <a:cxn ang="0">
                <a:pos x="357081912" y="555742979"/>
              </a:cxn>
              <a:cxn ang="0">
                <a:pos x="357081912" y="404580221"/>
              </a:cxn>
              <a:cxn ang="0">
                <a:pos x="384032735" y="404580221"/>
              </a:cxn>
              <a:cxn ang="0">
                <a:pos x="408735657" y="380128430"/>
              </a:cxn>
              <a:cxn ang="0">
                <a:pos x="408735657" y="226742646"/>
              </a:cxn>
              <a:cxn ang="0">
                <a:pos x="352590608" y="182283626"/>
              </a:cxn>
              <a:cxn ang="0">
                <a:pos x="280725245" y="177837574"/>
              </a:cxn>
              <a:cxn ang="0">
                <a:pos x="208859882" y="182283626"/>
              </a:cxn>
              <a:cxn ang="0">
                <a:pos x="152714833" y="226742646"/>
              </a:cxn>
              <a:cxn ang="0">
                <a:pos x="152714833" y="380128430"/>
              </a:cxn>
              <a:cxn ang="0">
                <a:pos x="179664157" y="404580221"/>
              </a:cxn>
              <a:cxn ang="0">
                <a:pos x="280725245" y="151161267"/>
              </a:cxn>
              <a:cxn ang="0">
                <a:pos x="357081912" y="75581379"/>
              </a:cxn>
              <a:cxn ang="0">
                <a:pos x="280725245" y="0"/>
              </a:cxn>
              <a:cxn ang="0">
                <a:pos x="204368578" y="75581379"/>
              </a:cxn>
              <a:cxn ang="0">
                <a:pos x="280725245" y="151161267"/>
              </a:cxn>
              <a:cxn ang="0">
                <a:pos x="280725245" y="151161267"/>
              </a:cxn>
              <a:cxn ang="0">
                <a:pos x="280725245" y="151161267"/>
              </a:cxn>
            </a:cxnLst>
            <a:rect l="0" t="0" r="0" b="0"/>
            <a:pathLst>
              <a:path w="250" h="296">
                <a:moveTo>
                  <a:pt x="250" y="250"/>
                </a:moveTo>
                <a:cubicBezTo>
                  <a:pt x="250" y="282"/>
                  <a:pt x="185" y="296"/>
                  <a:pt x="125" y="296"/>
                </a:cubicBezTo>
                <a:cubicBezTo>
                  <a:pt x="65" y="296"/>
                  <a:pt x="0" y="282"/>
                  <a:pt x="0" y="250"/>
                </a:cubicBezTo>
                <a:cubicBezTo>
                  <a:pt x="0" y="226"/>
                  <a:pt x="36" y="215"/>
                  <a:pt x="66" y="210"/>
                </a:cubicBezTo>
                <a:cubicBezTo>
                  <a:pt x="72" y="209"/>
                  <a:pt x="78" y="213"/>
                  <a:pt x="79" y="219"/>
                </a:cubicBezTo>
                <a:cubicBezTo>
                  <a:pt x="80" y="225"/>
                  <a:pt x="76" y="231"/>
                  <a:pt x="70" y="232"/>
                </a:cubicBezTo>
                <a:cubicBezTo>
                  <a:pt x="33" y="239"/>
                  <a:pt x="23" y="249"/>
                  <a:pt x="23" y="251"/>
                </a:cubicBezTo>
                <a:cubicBezTo>
                  <a:pt x="24" y="257"/>
                  <a:pt x="58" y="273"/>
                  <a:pt x="125" y="273"/>
                </a:cubicBezTo>
                <a:cubicBezTo>
                  <a:pt x="192" y="273"/>
                  <a:pt x="226" y="257"/>
                  <a:pt x="228" y="250"/>
                </a:cubicBezTo>
                <a:cubicBezTo>
                  <a:pt x="227" y="249"/>
                  <a:pt x="217" y="238"/>
                  <a:pt x="180" y="232"/>
                </a:cubicBezTo>
                <a:cubicBezTo>
                  <a:pt x="174" y="231"/>
                  <a:pt x="170" y="225"/>
                  <a:pt x="171" y="219"/>
                </a:cubicBezTo>
                <a:cubicBezTo>
                  <a:pt x="172" y="213"/>
                  <a:pt x="178" y="209"/>
                  <a:pt x="184" y="210"/>
                </a:cubicBezTo>
                <a:cubicBezTo>
                  <a:pt x="214" y="215"/>
                  <a:pt x="250" y="226"/>
                  <a:pt x="250" y="250"/>
                </a:cubicBezTo>
                <a:close/>
                <a:moveTo>
                  <a:pt x="80" y="182"/>
                </a:moveTo>
                <a:cubicBezTo>
                  <a:pt x="91" y="182"/>
                  <a:pt x="91" y="182"/>
                  <a:pt x="91" y="182"/>
                </a:cubicBezTo>
                <a:cubicBezTo>
                  <a:pt x="91" y="250"/>
                  <a:pt x="91" y="250"/>
                  <a:pt x="91" y="250"/>
                </a:cubicBezTo>
                <a:cubicBezTo>
                  <a:pt x="91" y="257"/>
                  <a:pt x="96" y="262"/>
                  <a:pt x="102" y="262"/>
                </a:cubicBezTo>
                <a:cubicBezTo>
                  <a:pt x="148" y="262"/>
                  <a:pt x="148" y="262"/>
                  <a:pt x="148" y="262"/>
                </a:cubicBezTo>
                <a:cubicBezTo>
                  <a:pt x="154" y="262"/>
                  <a:pt x="159" y="257"/>
                  <a:pt x="159" y="250"/>
                </a:cubicBezTo>
                <a:cubicBezTo>
                  <a:pt x="159" y="182"/>
                  <a:pt x="159" y="182"/>
                  <a:pt x="159" y="182"/>
                </a:cubicBezTo>
                <a:cubicBezTo>
                  <a:pt x="171" y="182"/>
                  <a:pt x="171" y="182"/>
                  <a:pt x="171" y="182"/>
                </a:cubicBezTo>
                <a:cubicBezTo>
                  <a:pt x="177" y="182"/>
                  <a:pt x="182" y="177"/>
                  <a:pt x="182" y="171"/>
                </a:cubicBezTo>
                <a:cubicBezTo>
                  <a:pt x="182" y="102"/>
                  <a:pt x="182" y="102"/>
                  <a:pt x="182" y="102"/>
                </a:cubicBezTo>
                <a:cubicBezTo>
                  <a:pt x="182" y="97"/>
                  <a:pt x="173" y="84"/>
                  <a:pt x="157" y="82"/>
                </a:cubicBezTo>
                <a:cubicBezTo>
                  <a:pt x="150" y="81"/>
                  <a:pt x="138" y="80"/>
                  <a:pt x="125" y="80"/>
                </a:cubicBezTo>
                <a:cubicBezTo>
                  <a:pt x="112" y="80"/>
                  <a:pt x="100" y="81"/>
                  <a:pt x="93" y="82"/>
                </a:cubicBezTo>
                <a:cubicBezTo>
                  <a:pt x="77" y="84"/>
                  <a:pt x="68" y="97"/>
                  <a:pt x="68" y="102"/>
                </a:cubicBezTo>
                <a:cubicBezTo>
                  <a:pt x="68" y="171"/>
                  <a:pt x="68" y="171"/>
                  <a:pt x="68" y="171"/>
                </a:cubicBezTo>
                <a:cubicBezTo>
                  <a:pt x="68" y="177"/>
                  <a:pt x="73" y="182"/>
                  <a:pt x="80" y="182"/>
                </a:cubicBezTo>
                <a:close/>
                <a:moveTo>
                  <a:pt x="125" y="68"/>
                </a:moveTo>
                <a:cubicBezTo>
                  <a:pt x="144" y="68"/>
                  <a:pt x="159" y="53"/>
                  <a:pt x="159" y="34"/>
                </a:cubicBezTo>
                <a:cubicBezTo>
                  <a:pt x="159" y="15"/>
                  <a:pt x="144" y="0"/>
                  <a:pt x="125" y="0"/>
                </a:cubicBezTo>
                <a:cubicBezTo>
                  <a:pt x="106" y="0"/>
                  <a:pt x="91" y="15"/>
                  <a:pt x="91" y="34"/>
                </a:cubicBezTo>
                <a:cubicBezTo>
                  <a:pt x="91" y="53"/>
                  <a:pt x="106" y="68"/>
                  <a:pt x="125" y="68"/>
                </a:cubicBezTo>
                <a:close/>
                <a:moveTo>
                  <a:pt x="125" y="68"/>
                </a:moveTo>
                <a:cubicBezTo>
                  <a:pt x="125" y="68"/>
                  <a:pt x="125" y="68"/>
                  <a:pt x="125" y="68"/>
                </a:cubicBezTo>
              </a:path>
            </a:pathLst>
          </a:custGeom>
          <a:solidFill>
            <a:srgbClr val="4F81BD"/>
          </a:solidFill>
          <a:ln w="9525">
            <a:noFill/>
          </a:ln>
        </p:spPr>
        <p:txBody>
          <a:bodyPr/>
          <a:lstStyle/>
          <a:p>
            <a:endParaRPr lang="zh-CN" altLang="en-US"/>
          </a:p>
        </p:txBody>
      </p:sp>
      <p:sp>
        <p:nvSpPr>
          <p:cNvPr id="141486" name="Freeform 66"/>
          <p:cNvSpPr>
            <a:spLocks noEditPoints="1"/>
          </p:cNvSpPr>
          <p:nvPr/>
        </p:nvSpPr>
        <p:spPr>
          <a:xfrm>
            <a:off x="7054850" y="2647950"/>
            <a:ext cx="280988" cy="327025"/>
          </a:xfrm>
          <a:custGeom>
            <a:avLst/>
            <a:gdLst/>
            <a:ahLst/>
            <a:cxnLst>
              <a:cxn ang="0">
                <a:pos x="1435531930" y="234987902"/>
              </a:cxn>
              <a:cxn ang="0">
                <a:pos x="1435531930" y="365537304"/>
              </a:cxn>
              <a:cxn ang="0">
                <a:pos x="704717904" y="600525205"/>
              </a:cxn>
              <a:cxn ang="0">
                <a:pos x="0" y="365537304"/>
              </a:cxn>
              <a:cxn ang="0">
                <a:pos x="0" y="234987902"/>
              </a:cxn>
              <a:cxn ang="0">
                <a:pos x="704717904" y="0"/>
              </a:cxn>
              <a:cxn ang="0">
                <a:pos x="1435531930" y="234987902"/>
              </a:cxn>
              <a:cxn ang="0">
                <a:pos x="1435531930" y="548303400"/>
              </a:cxn>
              <a:cxn ang="0">
                <a:pos x="1435531930" y="704963705"/>
              </a:cxn>
              <a:cxn ang="0">
                <a:pos x="704717904" y="966057399"/>
              </a:cxn>
              <a:cxn ang="0">
                <a:pos x="0" y="704963705"/>
              </a:cxn>
              <a:cxn ang="0">
                <a:pos x="0" y="548303400"/>
              </a:cxn>
              <a:cxn ang="0">
                <a:pos x="704717904" y="704963705"/>
              </a:cxn>
              <a:cxn ang="0">
                <a:pos x="1435531930" y="548303400"/>
              </a:cxn>
              <a:cxn ang="0">
                <a:pos x="1435531930" y="913840704"/>
              </a:cxn>
              <a:cxn ang="0">
                <a:pos x="1435531930" y="1070495898"/>
              </a:cxn>
              <a:cxn ang="0">
                <a:pos x="704717904" y="1305483800"/>
              </a:cxn>
              <a:cxn ang="0">
                <a:pos x="0" y="1070495898"/>
              </a:cxn>
              <a:cxn ang="0">
                <a:pos x="0" y="913840704"/>
              </a:cxn>
              <a:cxn ang="0">
                <a:pos x="704717904" y="1070495898"/>
              </a:cxn>
              <a:cxn ang="0">
                <a:pos x="1435531930" y="913840704"/>
              </a:cxn>
              <a:cxn ang="0">
                <a:pos x="1435531930" y="1279378007"/>
              </a:cxn>
              <a:cxn ang="0">
                <a:pos x="1435531930" y="1436033202"/>
              </a:cxn>
              <a:cxn ang="0">
                <a:pos x="704717904" y="1671021104"/>
              </a:cxn>
              <a:cxn ang="0">
                <a:pos x="0" y="1436033202"/>
              </a:cxn>
              <a:cxn ang="0">
                <a:pos x="0" y="1279378007"/>
              </a:cxn>
              <a:cxn ang="0">
                <a:pos x="704717904" y="1436033202"/>
              </a:cxn>
              <a:cxn ang="0">
                <a:pos x="1435531930" y="1279378007"/>
              </a:cxn>
            </a:cxnLst>
            <a:rect l="0" t="0" r="0" b="0"/>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rgbClr val="EF535E"/>
          </a:solidFill>
          <a:ln w="9525">
            <a:noFill/>
          </a:ln>
        </p:spPr>
        <p:txBody>
          <a:bodyPr/>
          <a:lstStyle/>
          <a:p>
            <a:endParaRPr lang="zh-CN" altLang="en-US"/>
          </a:p>
        </p:txBody>
      </p:sp>
      <p:grpSp>
        <p:nvGrpSpPr>
          <p:cNvPr id="110" name="Group 36"/>
          <p:cNvGrpSpPr/>
          <p:nvPr/>
        </p:nvGrpSpPr>
        <p:grpSpPr>
          <a:xfrm>
            <a:off x="7006279" y="4905506"/>
            <a:ext cx="369444" cy="322470"/>
            <a:chOff x="6365875" y="1458913"/>
            <a:chExt cx="619125" cy="542925"/>
          </a:xfrm>
          <a:solidFill>
            <a:srgbClr val="8064A2"/>
          </a:solidFill>
        </p:grpSpPr>
        <p:sp>
          <p:nvSpPr>
            <p:cNvPr id="31" name="Freeform 43"/>
            <p:cNvSpPr>
              <a:spLocks noEditPoints="1"/>
            </p:cNvSpPr>
            <p:nvPr/>
          </p:nvSpPr>
          <p:spPr bwMode="auto">
            <a:xfrm>
              <a:off x="6365875" y="1846263"/>
              <a:ext cx="619125" cy="155575"/>
            </a:xfrm>
            <a:custGeom>
              <a:avLst/>
              <a:gdLst/>
              <a:ahLst/>
              <a:cxnLst>
                <a:cxn ang="0">
                  <a:pos x="0" y="0"/>
                </a:cxn>
                <a:cxn ang="0">
                  <a:pos x="195" y="48"/>
                </a:cxn>
                <a:cxn ang="0">
                  <a:pos x="390" y="0"/>
                </a:cxn>
                <a:cxn ang="0">
                  <a:pos x="390" y="48"/>
                </a:cxn>
                <a:cxn ang="0">
                  <a:pos x="195" y="98"/>
                </a:cxn>
                <a:cxn ang="0">
                  <a:pos x="0" y="48"/>
                </a:cxn>
                <a:cxn ang="0">
                  <a:pos x="0" y="0"/>
                </a:cxn>
                <a:cxn ang="0">
                  <a:pos x="0" y="0"/>
                </a:cxn>
                <a:cxn ang="0">
                  <a:pos x="0" y="0"/>
                </a:cxn>
              </a:cxnLst>
              <a:rect l="0" t="0" r="r" b="b"/>
              <a:pathLst>
                <a:path w="390" h="98">
                  <a:moveTo>
                    <a:pt x="0" y="0"/>
                  </a:moveTo>
                  <a:lnTo>
                    <a:pt x="195" y="48"/>
                  </a:lnTo>
                  <a:lnTo>
                    <a:pt x="390" y="0"/>
                  </a:lnTo>
                  <a:lnTo>
                    <a:pt x="390" y="48"/>
                  </a:lnTo>
                  <a:lnTo>
                    <a:pt x="195" y="98"/>
                  </a:lnTo>
                  <a:lnTo>
                    <a:pt x="0" y="48"/>
                  </a:lnTo>
                  <a:lnTo>
                    <a:pt x="0" y="0"/>
                  </a:lnTo>
                  <a:close/>
                  <a:moveTo>
                    <a:pt x="0" y="0"/>
                  </a:moveTo>
                  <a:lnTo>
                    <a:pt x="0" y="0"/>
                  </a:lnTo>
                  <a:close/>
                </a:path>
              </a:pathLst>
            </a:custGeom>
            <a:grpFill/>
            <a:ln w="9525">
              <a:noFill/>
              <a:round/>
            </a:ln>
          </p:spPr>
          <p:txBody>
            <a:bodyPr lIns="91408" tIns="45703" rIns="91408" bIns="45703"/>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4" name="Freeform 44"/>
            <p:cNvSpPr>
              <a:spLocks noEditPoints="1"/>
            </p:cNvSpPr>
            <p:nvPr/>
          </p:nvSpPr>
          <p:spPr bwMode="auto">
            <a:xfrm>
              <a:off x="6365875" y="1846263"/>
              <a:ext cx="619125" cy="155575"/>
            </a:xfrm>
            <a:custGeom>
              <a:avLst/>
              <a:gdLst/>
              <a:ahLst/>
              <a:cxnLst>
                <a:cxn ang="0">
                  <a:pos x="0" y="0"/>
                </a:cxn>
                <a:cxn ang="0">
                  <a:pos x="195" y="48"/>
                </a:cxn>
                <a:cxn ang="0">
                  <a:pos x="390" y="0"/>
                </a:cxn>
                <a:cxn ang="0">
                  <a:pos x="390" y="48"/>
                </a:cxn>
                <a:cxn ang="0">
                  <a:pos x="195" y="98"/>
                </a:cxn>
                <a:cxn ang="0">
                  <a:pos x="0" y="48"/>
                </a:cxn>
                <a:cxn ang="0">
                  <a:pos x="0" y="0"/>
                </a:cxn>
                <a:cxn ang="0">
                  <a:pos x="0" y="0"/>
                </a:cxn>
                <a:cxn ang="0">
                  <a:pos x="0" y="0"/>
                </a:cxn>
              </a:cxnLst>
              <a:rect l="0" t="0" r="r" b="b"/>
              <a:pathLst>
                <a:path w="390" h="98">
                  <a:moveTo>
                    <a:pt x="0" y="0"/>
                  </a:moveTo>
                  <a:lnTo>
                    <a:pt x="195" y="48"/>
                  </a:lnTo>
                  <a:lnTo>
                    <a:pt x="390" y="0"/>
                  </a:lnTo>
                  <a:lnTo>
                    <a:pt x="390" y="48"/>
                  </a:lnTo>
                  <a:lnTo>
                    <a:pt x="195" y="98"/>
                  </a:lnTo>
                  <a:lnTo>
                    <a:pt x="0" y="48"/>
                  </a:lnTo>
                  <a:lnTo>
                    <a:pt x="0" y="0"/>
                  </a:lnTo>
                  <a:moveTo>
                    <a:pt x="0" y="0"/>
                  </a:moveTo>
                  <a:lnTo>
                    <a:pt x="0" y="0"/>
                  </a:lnTo>
                </a:path>
              </a:pathLst>
            </a:custGeom>
            <a:solidFill>
              <a:srgbClr val="7F7F7F"/>
            </a:solidFill>
            <a:ln w="9525">
              <a:noFill/>
              <a:round/>
            </a:ln>
          </p:spPr>
          <p:txBody>
            <a:bodyPr lIns="91408" tIns="45703" rIns="91408" bIns="45703"/>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5" name="Freeform 45"/>
            <p:cNvSpPr>
              <a:spLocks noEditPoints="1"/>
            </p:cNvSpPr>
            <p:nvPr/>
          </p:nvSpPr>
          <p:spPr bwMode="auto">
            <a:xfrm>
              <a:off x="6365875" y="1692276"/>
              <a:ext cx="619125" cy="153988"/>
            </a:xfrm>
            <a:custGeom>
              <a:avLst/>
              <a:gdLst/>
              <a:ahLst/>
              <a:cxnLst>
                <a:cxn ang="0">
                  <a:pos x="0" y="0"/>
                </a:cxn>
                <a:cxn ang="0">
                  <a:pos x="195" y="48"/>
                </a:cxn>
                <a:cxn ang="0">
                  <a:pos x="390" y="0"/>
                </a:cxn>
                <a:cxn ang="0">
                  <a:pos x="390" y="48"/>
                </a:cxn>
                <a:cxn ang="0">
                  <a:pos x="195" y="97"/>
                </a:cxn>
                <a:cxn ang="0">
                  <a:pos x="0" y="48"/>
                </a:cxn>
                <a:cxn ang="0">
                  <a:pos x="0" y="0"/>
                </a:cxn>
                <a:cxn ang="0">
                  <a:pos x="0" y="0"/>
                </a:cxn>
                <a:cxn ang="0">
                  <a:pos x="0" y="0"/>
                </a:cxn>
              </a:cxnLst>
              <a:rect l="0" t="0" r="r" b="b"/>
              <a:pathLst>
                <a:path w="390" h="97">
                  <a:moveTo>
                    <a:pt x="0" y="0"/>
                  </a:moveTo>
                  <a:lnTo>
                    <a:pt x="195" y="48"/>
                  </a:lnTo>
                  <a:lnTo>
                    <a:pt x="390" y="0"/>
                  </a:lnTo>
                  <a:lnTo>
                    <a:pt x="390" y="48"/>
                  </a:lnTo>
                  <a:lnTo>
                    <a:pt x="195" y="97"/>
                  </a:lnTo>
                  <a:lnTo>
                    <a:pt x="0" y="48"/>
                  </a:lnTo>
                  <a:lnTo>
                    <a:pt x="0" y="0"/>
                  </a:lnTo>
                  <a:close/>
                  <a:moveTo>
                    <a:pt x="0" y="0"/>
                  </a:moveTo>
                  <a:lnTo>
                    <a:pt x="0" y="0"/>
                  </a:lnTo>
                  <a:close/>
                </a:path>
              </a:pathLst>
            </a:custGeom>
            <a:grpFill/>
            <a:ln w="9525">
              <a:noFill/>
              <a:round/>
            </a:ln>
          </p:spPr>
          <p:txBody>
            <a:bodyPr lIns="91408" tIns="45703" rIns="91408" bIns="45703"/>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6" name="Freeform 46"/>
            <p:cNvSpPr>
              <a:spLocks noEditPoints="1"/>
            </p:cNvSpPr>
            <p:nvPr/>
          </p:nvSpPr>
          <p:spPr bwMode="auto">
            <a:xfrm>
              <a:off x="6365875" y="1692276"/>
              <a:ext cx="619125" cy="153988"/>
            </a:xfrm>
            <a:custGeom>
              <a:avLst/>
              <a:gdLst/>
              <a:ahLst/>
              <a:cxnLst>
                <a:cxn ang="0">
                  <a:pos x="0" y="0"/>
                </a:cxn>
                <a:cxn ang="0">
                  <a:pos x="195" y="48"/>
                </a:cxn>
                <a:cxn ang="0">
                  <a:pos x="390" y="0"/>
                </a:cxn>
                <a:cxn ang="0">
                  <a:pos x="390" y="48"/>
                </a:cxn>
                <a:cxn ang="0">
                  <a:pos x="195" y="97"/>
                </a:cxn>
                <a:cxn ang="0">
                  <a:pos x="0" y="48"/>
                </a:cxn>
                <a:cxn ang="0">
                  <a:pos x="0" y="0"/>
                </a:cxn>
                <a:cxn ang="0">
                  <a:pos x="0" y="0"/>
                </a:cxn>
                <a:cxn ang="0">
                  <a:pos x="0" y="0"/>
                </a:cxn>
              </a:cxnLst>
              <a:rect l="0" t="0" r="r" b="b"/>
              <a:pathLst>
                <a:path w="390" h="97">
                  <a:moveTo>
                    <a:pt x="0" y="0"/>
                  </a:moveTo>
                  <a:lnTo>
                    <a:pt x="195" y="48"/>
                  </a:lnTo>
                  <a:lnTo>
                    <a:pt x="390" y="0"/>
                  </a:lnTo>
                  <a:lnTo>
                    <a:pt x="390" y="48"/>
                  </a:lnTo>
                  <a:lnTo>
                    <a:pt x="195" y="97"/>
                  </a:lnTo>
                  <a:lnTo>
                    <a:pt x="0" y="48"/>
                  </a:lnTo>
                  <a:lnTo>
                    <a:pt x="0" y="0"/>
                  </a:lnTo>
                  <a:moveTo>
                    <a:pt x="0" y="0"/>
                  </a:moveTo>
                  <a:lnTo>
                    <a:pt x="0" y="0"/>
                  </a:lnTo>
                </a:path>
              </a:pathLst>
            </a:custGeom>
            <a:solidFill>
              <a:srgbClr val="7F7F7F"/>
            </a:solidFill>
            <a:ln w="9525">
              <a:noFill/>
              <a:round/>
            </a:ln>
          </p:spPr>
          <p:txBody>
            <a:bodyPr lIns="91408" tIns="45703" rIns="91408" bIns="45703"/>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8" name="Freeform 47"/>
            <p:cNvSpPr>
              <a:spLocks noEditPoints="1"/>
            </p:cNvSpPr>
            <p:nvPr/>
          </p:nvSpPr>
          <p:spPr bwMode="auto">
            <a:xfrm>
              <a:off x="6365875" y="1458913"/>
              <a:ext cx="619125" cy="233363"/>
            </a:xfrm>
            <a:custGeom>
              <a:avLst/>
              <a:gdLst/>
              <a:ahLst/>
              <a:cxnLst>
                <a:cxn ang="0">
                  <a:pos x="0" y="48"/>
                </a:cxn>
                <a:cxn ang="0">
                  <a:pos x="195" y="0"/>
                </a:cxn>
                <a:cxn ang="0">
                  <a:pos x="390" y="48"/>
                </a:cxn>
                <a:cxn ang="0">
                  <a:pos x="390" y="96"/>
                </a:cxn>
                <a:cxn ang="0">
                  <a:pos x="195" y="147"/>
                </a:cxn>
                <a:cxn ang="0">
                  <a:pos x="0" y="96"/>
                </a:cxn>
                <a:cxn ang="0">
                  <a:pos x="0" y="48"/>
                </a:cxn>
                <a:cxn ang="0">
                  <a:pos x="0" y="48"/>
                </a:cxn>
                <a:cxn ang="0">
                  <a:pos x="0" y="48"/>
                </a:cxn>
              </a:cxnLst>
              <a:rect l="0" t="0" r="r" b="b"/>
              <a:pathLst>
                <a:path w="390" h="147">
                  <a:moveTo>
                    <a:pt x="0" y="48"/>
                  </a:moveTo>
                  <a:lnTo>
                    <a:pt x="195" y="0"/>
                  </a:lnTo>
                  <a:lnTo>
                    <a:pt x="390" y="48"/>
                  </a:lnTo>
                  <a:lnTo>
                    <a:pt x="390" y="96"/>
                  </a:lnTo>
                  <a:lnTo>
                    <a:pt x="195" y="147"/>
                  </a:lnTo>
                  <a:lnTo>
                    <a:pt x="0" y="96"/>
                  </a:lnTo>
                  <a:lnTo>
                    <a:pt x="0" y="48"/>
                  </a:lnTo>
                  <a:close/>
                  <a:moveTo>
                    <a:pt x="0" y="48"/>
                  </a:moveTo>
                  <a:lnTo>
                    <a:pt x="0" y="48"/>
                  </a:lnTo>
                  <a:close/>
                </a:path>
              </a:pathLst>
            </a:custGeom>
            <a:grpFill/>
            <a:ln w="9525">
              <a:noFill/>
              <a:round/>
            </a:ln>
          </p:spPr>
          <p:txBody>
            <a:bodyPr lIns="91408" tIns="45703" rIns="91408" bIns="45703"/>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9" name="Freeform 48"/>
            <p:cNvSpPr>
              <a:spLocks noEditPoints="1"/>
            </p:cNvSpPr>
            <p:nvPr/>
          </p:nvSpPr>
          <p:spPr bwMode="auto">
            <a:xfrm>
              <a:off x="6365875" y="1458913"/>
              <a:ext cx="619125" cy="233363"/>
            </a:xfrm>
            <a:custGeom>
              <a:avLst/>
              <a:gdLst/>
              <a:ahLst/>
              <a:cxnLst>
                <a:cxn ang="0">
                  <a:pos x="0" y="48"/>
                </a:cxn>
                <a:cxn ang="0">
                  <a:pos x="195" y="0"/>
                </a:cxn>
                <a:cxn ang="0">
                  <a:pos x="390" y="48"/>
                </a:cxn>
                <a:cxn ang="0">
                  <a:pos x="390" y="96"/>
                </a:cxn>
                <a:cxn ang="0">
                  <a:pos x="195" y="147"/>
                </a:cxn>
                <a:cxn ang="0">
                  <a:pos x="0" y="96"/>
                </a:cxn>
                <a:cxn ang="0">
                  <a:pos x="0" y="48"/>
                </a:cxn>
                <a:cxn ang="0">
                  <a:pos x="0" y="48"/>
                </a:cxn>
                <a:cxn ang="0">
                  <a:pos x="0" y="48"/>
                </a:cxn>
              </a:cxnLst>
              <a:rect l="0" t="0" r="r" b="b"/>
              <a:pathLst>
                <a:path w="390" h="147">
                  <a:moveTo>
                    <a:pt x="0" y="48"/>
                  </a:moveTo>
                  <a:lnTo>
                    <a:pt x="195" y="0"/>
                  </a:lnTo>
                  <a:lnTo>
                    <a:pt x="390" y="48"/>
                  </a:lnTo>
                  <a:lnTo>
                    <a:pt x="390" y="96"/>
                  </a:lnTo>
                  <a:lnTo>
                    <a:pt x="195" y="147"/>
                  </a:lnTo>
                  <a:lnTo>
                    <a:pt x="0" y="96"/>
                  </a:lnTo>
                  <a:lnTo>
                    <a:pt x="0" y="48"/>
                  </a:lnTo>
                  <a:moveTo>
                    <a:pt x="0" y="48"/>
                  </a:moveTo>
                  <a:lnTo>
                    <a:pt x="0" y="48"/>
                  </a:lnTo>
                </a:path>
              </a:pathLst>
            </a:custGeom>
            <a:solidFill>
              <a:srgbClr val="7F7F7F"/>
            </a:solidFill>
            <a:ln w="9525">
              <a:noFill/>
              <a:round/>
            </a:ln>
          </p:spPr>
          <p:txBody>
            <a:bodyPr lIns="91408" tIns="45703" rIns="91408" bIns="45703"/>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grpSp>
        <p:nvGrpSpPr>
          <p:cNvPr id="120" name="Group 43"/>
          <p:cNvGrpSpPr/>
          <p:nvPr/>
        </p:nvGrpSpPr>
        <p:grpSpPr>
          <a:xfrm>
            <a:off x="5211112" y="4871228"/>
            <a:ext cx="234235" cy="386583"/>
            <a:chOff x="6954838" y="1485900"/>
            <a:chExt cx="866775" cy="1436688"/>
          </a:xfrm>
          <a:solidFill>
            <a:srgbClr val="4BACC6"/>
          </a:solidFill>
        </p:grpSpPr>
        <p:sp>
          <p:nvSpPr>
            <p:cNvPr id="122" name="Freeform 25"/>
            <p:cNvSpPr>
              <a:spLocks noEditPoints="1"/>
            </p:cNvSpPr>
            <p:nvPr/>
          </p:nvSpPr>
          <p:spPr bwMode="auto">
            <a:xfrm>
              <a:off x="6954838" y="1485900"/>
              <a:ext cx="866775" cy="1436688"/>
            </a:xfrm>
            <a:custGeom>
              <a:avLst/>
              <a:gdLst/>
              <a:ahLst/>
              <a:cxnLst>
                <a:cxn ang="0">
                  <a:pos x="213" y="0"/>
                </a:cxn>
                <a:cxn ang="0">
                  <a:pos x="15" y="0"/>
                </a:cxn>
                <a:cxn ang="0">
                  <a:pos x="0" y="15"/>
                </a:cxn>
                <a:cxn ang="0">
                  <a:pos x="0" y="365"/>
                </a:cxn>
                <a:cxn ang="0">
                  <a:pos x="15" y="380"/>
                </a:cxn>
                <a:cxn ang="0">
                  <a:pos x="213" y="380"/>
                </a:cxn>
                <a:cxn ang="0">
                  <a:pos x="228" y="365"/>
                </a:cxn>
                <a:cxn ang="0">
                  <a:pos x="228" y="15"/>
                </a:cxn>
                <a:cxn ang="0">
                  <a:pos x="213" y="0"/>
                </a:cxn>
                <a:cxn ang="0">
                  <a:pos x="114" y="280"/>
                </a:cxn>
                <a:cxn ang="0">
                  <a:pos x="91" y="257"/>
                </a:cxn>
                <a:cxn ang="0">
                  <a:pos x="114" y="234"/>
                </a:cxn>
                <a:cxn ang="0">
                  <a:pos x="137" y="257"/>
                </a:cxn>
                <a:cxn ang="0">
                  <a:pos x="114" y="280"/>
                </a:cxn>
                <a:cxn ang="0">
                  <a:pos x="198" y="169"/>
                </a:cxn>
                <a:cxn ang="0">
                  <a:pos x="30" y="169"/>
                </a:cxn>
                <a:cxn ang="0">
                  <a:pos x="30" y="161"/>
                </a:cxn>
                <a:cxn ang="0">
                  <a:pos x="198" y="161"/>
                </a:cxn>
                <a:cxn ang="0">
                  <a:pos x="198" y="169"/>
                </a:cxn>
                <a:cxn ang="0">
                  <a:pos x="198" y="123"/>
                </a:cxn>
                <a:cxn ang="0">
                  <a:pos x="30" y="123"/>
                </a:cxn>
                <a:cxn ang="0">
                  <a:pos x="30" y="115"/>
                </a:cxn>
                <a:cxn ang="0">
                  <a:pos x="198" y="115"/>
                </a:cxn>
                <a:cxn ang="0">
                  <a:pos x="198" y="123"/>
                </a:cxn>
                <a:cxn ang="0">
                  <a:pos x="198" y="74"/>
                </a:cxn>
                <a:cxn ang="0">
                  <a:pos x="30" y="74"/>
                </a:cxn>
                <a:cxn ang="0">
                  <a:pos x="30" y="28"/>
                </a:cxn>
                <a:cxn ang="0">
                  <a:pos x="198" y="28"/>
                </a:cxn>
                <a:cxn ang="0">
                  <a:pos x="198" y="74"/>
                </a:cxn>
                <a:cxn ang="0">
                  <a:pos x="198" y="74"/>
                </a:cxn>
                <a:cxn ang="0">
                  <a:pos x="198" y="74"/>
                </a:cxn>
              </a:cxnLst>
              <a:rect l="0" t="0" r="r" b="b"/>
              <a:pathLst>
                <a:path w="228" h="380">
                  <a:moveTo>
                    <a:pt x="213" y="0"/>
                  </a:moveTo>
                  <a:cubicBezTo>
                    <a:pt x="15" y="0"/>
                    <a:pt x="15" y="0"/>
                    <a:pt x="15" y="0"/>
                  </a:cubicBezTo>
                  <a:cubicBezTo>
                    <a:pt x="7" y="0"/>
                    <a:pt x="0" y="7"/>
                    <a:pt x="0" y="15"/>
                  </a:cubicBezTo>
                  <a:cubicBezTo>
                    <a:pt x="0" y="365"/>
                    <a:pt x="0" y="365"/>
                    <a:pt x="0" y="365"/>
                  </a:cubicBezTo>
                  <a:cubicBezTo>
                    <a:pt x="0" y="373"/>
                    <a:pt x="7" y="380"/>
                    <a:pt x="15" y="380"/>
                  </a:cubicBezTo>
                  <a:cubicBezTo>
                    <a:pt x="213" y="380"/>
                    <a:pt x="213" y="380"/>
                    <a:pt x="213" y="380"/>
                  </a:cubicBezTo>
                  <a:cubicBezTo>
                    <a:pt x="221" y="380"/>
                    <a:pt x="228" y="373"/>
                    <a:pt x="228" y="365"/>
                  </a:cubicBezTo>
                  <a:cubicBezTo>
                    <a:pt x="228" y="15"/>
                    <a:pt x="228" y="15"/>
                    <a:pt x="228" y="15"/>
                  </a:cubicBezTo>
                  <a:cubicBezTo>
                    <a:pt x="228" y="7"/>
                    <a:pt x="221" y="0"/>
                    <a:pt x="213" y="0"/>
                  </a:cubicBezTo>
                  <a:close/>
                  <a:moveTo>
                    <a:pt x="114" y="280"/>
                  </a:moveTo>
                  <a:cubicBezTo>
                    <a:pt x="101" y="280"/>
                    <a:pt x="91" y="269"/>
                    <a:pt x="91" y="257"/>
                  </a:cubicBezTo>
                  <a:cubicBezTo>
                    <a:pt x="91" y="244"/>
                    <a:pt x="101" y="234"/>
                    <a:pt x="114" y="234"/>
                  </a:cubicBezTo>
                  <a:cubicBezTo>
                    <a:pt x="127" y="234"/>
                    <a:pt x="137" y="244"/>
                    <a:pt x="137" y="257"/>
                  </a:cubicBezTo>
                  <a:cubicBezTo>
                    <a:pt x="137" y="269"/>
                    <a:pt x="127" y="280"/>
                    <a:pt x="114" y="280"/>
                  </a:cubicBezTo>
                  <a:close/>
                  <a:moveTo>
                    <a:pt x="198" y="169"/>
                  </a:moveTo>
                  <a:cubicBezTo>
                    <a:pt x="30" y="169"/>
                    <a:pt x="30" y="169"/>
                    <a:pt x="30" y="169"/>
                  </a:cubicBezTo>
                  <a:cubicBezTo>
                    <a:pt x="30" y="161"/>
                    <a:pt x="30" y="161"/>
                    <a:pt x="30" y="161"/>
                  </a:cubicBezTo>
                  <a:cubicBezTo>
                    <a:pt x="198" y="161"/>
                    <a:pt x="198" y="161"/>
                    <a:pt x="198" y="161"/>
                  </a:cubicBezTo>
                  <a:lnTo>
                    <a:pt x="198" y="169"/>
                  </a:lnTo>
                  <a:close/>
                  <a:moveTo>
                    <a:pt x="198" y="123"/>
                  </a:moveTo>
                  <a:cubicBezTo>
                    <a:pt x="30" y="123"/>
                    <a:pt x="30" y="123"/>
                    <a:pt x="30" y="123"/>
                  </a:cubicBezTo>
                  <a:cubicBezTo>
                    <a:pt x="30" y="115"/>
                    <a:pt x="30" y="115"/>
                    <a:pt x="30" y="115"/>
                  </a:cubicBezTo>
                  <a:cubicBezTo>
                    <a:pt x="198" y="115"/>
                    <a:pt x="198" y="115"/>
                    <a:pt x="198" y="115"/>
                  </a:cubicBezTo>
                  <a:lnTo>
                    <a:pt x="198" y="123"/>
                  </a:lnTo>
                  <a:close/>
                  <a:moveTo>
                    <a:pt x="198" y="74"/>
                  </a:moveTo>
                  <a:cubicBezTo>
                    <a:pt x="30" y="74"/>
                    <a:pt x="30" y="74"/>
                    <a:pt x="30" y="74"/>
                  </a:cubicBezTo>
                  <a:cubicBezTo>
                    <a:pt x="30" y="28"/>
                    <a:pt x="30" y="28"/>
                    <a:pt x="30" y="28"/>
                  </a:cubicBezTo>
                  <a:cubicBezTo>
                    <a:pt x="198" y="28"/>
                    <a:pt x="198" y="28"/>
                    <a:pt x="198" y="28"/>
                  </a:cubicBezTo>
                  <a:lnTo>
                    <a:pt x="198" y="74"/>
                  </a:lnTo>
                  <a:close/>
                  <a:moveTo>
                    <a:pt x="198" y="74"/>
                  </a:moveTo>
                  <a:cubicBezTo>
                    <a:pt x="198" y="74"/>
                    <a:pt x="198" y="74"/>
                    <a:pt x="198" y="74"/>
                  </a:cubicBezTo>
                </a:path>
              </a:pathLst>
            </a:custGeom>
            <a:solidFill>
              <a:srgbClr val="2862AA"/>
            </a:solidFill>
            <a:ln w="9525">
              <a:noFill/>
              <a:round/>
            </a:ln>
          </p:spPr>
          <p:txBody>
            <a:bodyPr lIns="91408" tIns="45703" rIns="91408" bIns="45703"/>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9" name="Freeform 26"/>
            <p:cNvSpPr>
              <a:spLocks noEditPoints="1"/>
            </p:cNvSpPr>
            <p:nvPr/>
          </p:nvSpPr>
          <p:spPr bwMode="auto">
            <a:xfrm>
              <a:off x="7600951" y="1698625"/>
              <a:ext cx="57150" cy="25400"/>
            </a:xfrm>
            <a:custGeom>
              <a:avLst/>
              <a:gdLst/>
              <a:ahLst/>
              <a:cxnLst>
                <a:cxn ang="0">
                  <a:pos x="15" y="3"/>
                </a:cxn>
                <a:cxn ang="0">
                  <a:pos x="7" y="7"/>
                </a:cxn>
                <a:cxn ang="0">
                  <a:pos x="0" y="3"/>
                </a:cxn>
                <a:cxn ang="0">
                  <a:pos x="7" y="0"/>
                </a:cxn>
                <a:cxn ang="0">
                  <a:pos x="15" y="3"/>
                </a:cxn>
                <a:cxn ang="0">
                  <a:pos x="15" y="3"/>
                </a:cxn>
                <a:cxn ang="0">
                  <a:pos x="15" y="3"/>
                </a:cxn>
              </a:cxnLst>
              <a:rect l="0" t="0" r="r" b="b"/>
              <a:pathLst>
                <a:path w="15" h="7">
                  <a:moveTo>
                    <a:pt x="15" y="3"/>
                  </a:moveTo>
                  <a:cubicBezTo>
                    <a:pt x="15" y="5"/>
                    <a:pt x="11" y="7"/>
                    <a:pt x="7" y="7"/>
                  </a:cubicBezTo>
                  <a:cubicBezTo>
                    <a:pt x="3" y="7"/>
                    <a:pt x="0" y="5"/>
                    <a:pt x="0" y="3"/>
                  </a:cubicBezTo>
                  <a:cubicBezTo>
                    <a:pt x="0" y="1"/>
                    <a:pt x="3" y="0"/>
                    <a:pt x="7" y="0"/>
                  </a:cubicBezTo>
                  <a:cubicBezTo>
                    <a:pt x="11" y="0"/>
                    <a:pt x="15" y="1"/>
                    <a:pt x="15" y="3"/>
                  </a:cubicBezTo>
                  <a:close/>
                  <a:moveTo>
                    <a:pt x="15" y="3"/>
                  </a:moveTo>
                  <a:cubicBezTo>
                    <a:pt x="15" y="3"/>
                    <a:pt x="15" y="3"/>
                    <a:pt x="15" y="3"/>
                  </a:cubicBezTo>
                </a:path>
              </a:pathLst>
            </a:custGeom>
            <a:grpFill/>
            <a:ln w="9525">
              <a:noFill/>
              <a:round/>
            </a:ln>
          </p:spPr>
          <p:txBody>
            <a:bodyPr lIns="91408" tIns="45703" rIns="91408" bIns="45703"/>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sp>
        <p:nvSpPr>
          <p:cNvPr id="141489" name="Freeform 101"/>
          <p:cNvSpPr>
            <a:spLocks noEditPoints="1"/>
          </p:cNvSpPr>
          <p:nvPr/>
        </p:nvSpPr>
        <p:spPr>
          <a:xfrm>
            <a:off x="4608513" y="3778250"/>
            <a:ext cx="400050" cy="265113"/>
          </a:xfrm>
          <a:custGeom>
            <a:avLst/>
            <a:gdLst/>
            <a:ahLst/>
            <a:cxnLst>
              <a:cxn ang="0">
                <a:pos x="2078441591" y="1161959089"/>
              </a:cxn>
              <a:cxn ang="0">
                <a:pos x="2078441591" y="1270047219"/>
              </a:cxn>
              <a:cxn ang="0">
                <a:pos x="1889493300" y="1378135348"/>
              </a:cxn>
              <a:cxn ang="0">
                <a:pos x="161957905" y="1378135348"/>
              </a:cxn>
              <a:cxn ang="0">
                <a:pos x="0" y="1270047219"/>
              </a:cxn>
              <a:cxn ang="0">
                <a:pos x="0" y="1161959089"/>
              </a:cxn>
              <a:cxn ang="0">
                <a:pos x="161957905" y="1161959089"/>
              </a:cxn>
              <a:cxn ang="0">
                <a:pos x="1889493300" y="1161959089"/>
              </a:cxn>
              <a:cxn ang="0">
                <a:pos x="2078441591" y="1161959089"/>
              </a:cxn>
              <a:cxn ang="0">
                <a:pos x="269929841" y="918756899"/>
              </a:cxn>
              <a:cxn ang="0">
                <a:pos x="269929841" y="162134794"/>
              </a:cxn>
              <a:cxn ang="0">
                <a:pos x="431882550" y="0"/>
              </a:cxn>
              <a:cxn ang="0">
                <a:pos x="1619563459" y="0"/>
              </a:cxn>
              <a:cxn ang="0">
                <a:pos x="1808511750" y="162134794"/>
              </a:cxn>
              <a:cxn ang="0">
                <a:pos x="1808511750" y="918756899"/>
              </a:cxn>
              <a:cxn ang="0">
                <a:pos x="1619563459" y="1107912425"/>
              </a:cxn>
              <a:cxn ang="0">
                <a:pos x="431882550" y="1107912425"/>
              </a:cxn>
              <a:cxn ang="0">
                <a:pos x="269929841" y="918756899"/>
              </a:cxn>
              <a:cxn ang="0">
                <a:pos x="404892164" y="918756899"/>
              </a:cxn>
              <a:cxn ang="0">
                <a:pos x="431882550" y="972803563"/>
              </a:cxn>
              <a:cxn ang="0">
                <a:pos x="1619563459" y="972803563"/>
              </a:cxn>
              <a:cxn ang="0">
                <a:pos x="1646559041" y="918756899"/>
              </a:cxn>
              <a:cxn ang="0">
                <a:pos x="1646559041" y="162134794"/>
              </a:cxn>
              <a:cxn ang="0">
                <a:pos x="1619563459" y="135108862"/>
              </a:cxn>
              <a:cxn ang="0">
                <a:pos x="431882550" y="135108862"/>
              </a:cxn>
              <a:cxn ang="0">
                <a:pos x="404892164" y="162134794"/>
              </a:cxn>
              <a:cxn ang="0">
                <a:pos x="404892164" y="918756899"/>
              </a:cxn>
              <a:cxn ang="0">
                <a:pos x="1133694941" y="1270047219"/>
              </a:cxn>
              <a:cxn ang="0">
                <a:pos x="1133694941" y="1243026486"/>
              </a:cxn>
              <a:cxn ang="0">
                <a:pos x="944746650" y="1243026486"/>
              </a:cxn>
              <a:cxn ang="0">
                <a:pos x="917751068" y="1270047219"/>
              </a:cxn>
              <a:cxn ang="0">
                <a:pos x="944746650" y="1270047219"/>
              </a:cxn>
              <a:cxn ang="0">
                <a:pos x="1133694941" y="1270047219"/>
              </a:cxn>
              <a:cxn ang="0">
                <a:pos x="1133694941" y="1270047219"/>
              </a:cxn>
            </a:cxnLst>
            <a:rect l="0" t="0" r="0" b="0"/>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rgbClr val="7C9C1E"/>
          </a:solidFill>
          <a:ln w="9525">
            <a:noFill/>
          </a:ln>
        </p:spPr>
        <p:txBody>
          <a:bodyPr/>
          <a:lstStyle/>
          <a:p>
            <a:endParaRPr lang="zh-CN" altLang="en-US"/>
          </a:p>
        </p:txBody>
      </p:sp>
      <p:sp>
        <p:nvSpPr>
          <p:cNvPr id="141490" name="Rectangle 52"/>
          <p:cNvSpPr/>
          <p:nvPr/>
        </p:nvSpPr>
        <p:spPr>
          <a:xfrm>
            <a:off x="5038725" y="4106863"/>
            <a:ext cx="579438" cy="430212"/>
          </a:xfrm>
          <a:prstGeom prst="rect">
            <a:avLst/>
          </a:prstGeom>
          <a:noFill/>
          <a:ln w="9525">
            <a:noFill/>
          </a:ln>
        </p:spPr>
        <p:txBody>
          <a:bodyPr lIns="0" tIns="0" rIns="0" bIns="0" anchor="t" anchorCtr="0">
            <a:spAutoFit/>
          </a:bodyPr>
          <a:lstStyle/>
          <a:p>
            <a:pPr algn="ctr"/>
            <a:r>
              <a:rPr lang="zh-CN" altLang="en-US" sz="1400" b="1" dirty="0">
                <a:solidFill>
                  <a:srgbClr val="7C9C1E"/>
                </a:solidFill>
                <a:latin typeface="微软雅黑" panose="020B0503020204020204" pitchFamily="34" charset="-122"/>
                <a:ea typeface="微软雅黑" panose="020B0503020204020204" pitchFamily="34" charset="-122"/>
              </a:rPr>
              <a:t>市场类数据</a:t>
            </a:r>
            <a:endParaRPr lang="zh-CN" altLang="en-US" sz="1400" b="1" dirty="0">
              <a:solidFill>
                <a:srgbClr val="7C9C1E"/>
              </a:solidFill>
              <a:latin typeface="微软雅黑" panose="020B0503020204020204" pitchFamily="34" charset="-122"/>
              <a:ea typeface="微软雅黑" panose="020B0503020204020204" pitchFamily="34" charset="-122"/>
            </a:endParaRPr>
          </a:p>
        </p:txBody>
      </p:sp>
      <p:sp>
        <p:nvSpPr>
          <p:cNvPr id="141491" name="Rectangle 55"/>
          <p:cNvSpPr/>
          <p:nvPr/>
        </p:nvSpPr>
        <p:spPr>
          <a:xfrm>
            <a:off x="6294438" y="3044825"/>
            <a:ext cx="603250" cy="430213"/>
          </a:xfrm>
          <a:prstGeom prst="rect">
            <a:avLst/>
          </a:prstGeom>
          <a:noFill/>
          <a:ln w="9525">
            <a:noFill/>
          </a:ln>
        </p:spPr>
        <p:txBody>
          <a:bodyPr lIns="0" tIns="0" rIns="0" bIns="0" anchor="t" anchorCtr="0">
            <a:spAutoFit/>
          </a:bodyPr>
          <a:lstStyle/>
          <a:p>
            <a:pPr algn="ctr"/>
            <a:r>
              <a:rPr lang="zh-CN" altLang="en-US" sz="1400" b="1" dirty="0">
                <a:solidFill>
                  <a:srgbClr val="EF535E"/>
                </a:solidFill>
                <a:latin typeface="微软雅黑" panose="020B0503020204020204" pitchFamily="34" charset="-122"/>
                <a:ea typeface="微软雅黑" panose="020B0503020204020204" pitchFamily="34" charset="-122"/>
              </a:rPr>
              <a:t>监管类数据</a:t>
            </a:r>
            <a:endParaRPr lang="zh-CN" altLang="en-US" sz="1400" b="1" dirty="0">
              <a:solidFill>
                <a:srgbClr val="EF535E"/>
              </a:solidFill>
              <a:latin typeface="微软雅黑" panose="020B0503020204020204" pitchFamily="34" charset="-122"/>
              <a:ea typeface="微软雅黑" panose="020B0503020204020204" pitchFamily="34" charset="-122"/>
            </a:endParaRPr>
          </a:p>
        </p:txBody>
      </p:sp>
      <p:sp>
        <p:nvSpPr>
          <p:cNvPr id="141492" name="Rectangle 58"/>
          <p:cNvSpPr/>
          <p:nvPr/>
        </p:nvSpPr>
        <p:spPr>
          <a:xfrm>
            <a:off x="5287963" y="3186113"/>
            <a:ext cx="754062" cy="430212"/>
          </a:xfrm>
          <a:prstGeom prst="rect">
            <a:avLst/>
          </a:prstGeom>
          <a:noFill/>
          <a:ln w="9525">
            <a:noFill/>
          </a:ln>
        </p:spPr>
        <p:txBody>
          <a:bodyPr lIns="0" tIns="0" rIns="0" bIns="0" anchor="t" anchorCtr="0">
            <a:spAutoFit/>
          </a:bodyPr>
          <a:lstStyle/>
          <a:p>
            <a:pPr algn="ctr"/>
            <a:r>
              <a:rPr lang="zh-CN" altLang="en-US" sz="1400" b="1" dirty="0">
                <a:solidFill>
                  <a:srgbClr val="31B6FD"/>
                </a:solidFill>
                <a:latin typeface="微软雅黑" panose="020B0503020204020204" pitchFamily="34" charset="-122"/>
                <a:ea typeface="微软雅黑" panose="020B0503020204020204" pitchFamily="34" charset="-122"/>
              </a:rPr>
              <a:t>公司治理类数据</a:t>
            </a:r>
            <a:endParaRPr lang="zh-CN" altLang="en-US" sz="1400" b="1" dirty="0">
              <a:solidFill>
                <a:srgbClr val="31B6FD"/>
              </a:solidFill>
              <a:latin typeface="微软雅黑" panose="020B0503020204020204" pitchFamily="34" charset="-122"/>
              <a:ea typeface="微软雅黑" panose="020B0503020204020204" pitchFamily="34" charset="-122"/>
            </a:endParaRPr>
          </a:p>
        </p:txBody>
      </p:sp>
      <p:sp>
        <p:nvSpPr>
          <p:cNvPr id="141493" name="Rectangle 61"/>
          <p:cNvSpPr/>
          <p:nvPr/>
        </p:nvSpPr>
        <p:spPr>
          <a:xfrm>
            <a:off x="5632450" y="4478338"/>
            <a:ext cx="590550" cy="430212"/>
          </a:xfrm>
          <a:prstGeom prst="rect">
            <a:avLst/>
          </a:prstGeom>
          <a:noFill/>
          <a:ln w="9525">
            <a:noFill/>
          </a:ln>
        </p:spPr>
        <p:txBody>
          <a:bodyPr lIns="0" tIns="0" rIns="0" bIns="0" anchor="t" anchorCtr="0">
            <a:spAutoFit/>
          </a:bodyPr>
          <a:lstStyle/>
          <a:p>
            <a:pPr algn="ctr"/>
            <a:r>
              <a:rPr lang="zh-CN" altLang="en-US" sz="1400" b="1" dirty="0">
                <a:solidFill>
                  <a:srgbClr val="2862AA"/>
                </a:solidFill>
                <a:latin typeface="微软雅黑" panose="020B0503020204020204" pitchFamily="34" charset="-122"/>
                <a:ea typeface="微软雅黑" panose="020B0503020204020204" pitchFamily="34" charset="-122"/>
              </a:rPr>
              <a:t>资讯类数据</a:t>
            </a:r>
            <a:endParaRPr lang="zh-CN" altLang="en-US" sz="1400" b="1" dirty="0">
              <a:solidFill>
                <a:srgbClr val="2862AA"/>
              </a:solidFill>
              <a:latin typeface="微软雅黑" panose="020B0503020204020204" pitchFamily="34" charset="-122"/>
              <a:ea typeface="微软雅黑" panose="020B0503020204020204" pitchFamily="34" charset="-122"/>
            </a:endParaRPr>
          </a:p>
        </p:txBody>
      </p:sp>
      <p:sp>
        <p:nvSpPr>
          <p:cNvPr id="141494" name="Rectangle 49"/>
          <p:cNvSpPr/>
          <p:nvPr/>
        </p:nvSpPr>
        <p:spPr>
          <a:xfrm>
            <a:off x="6178550" y="4838700"/>
            <a:ext cx="552450" cy="430213"/>
          </a:xfrm>
          <a:prstGeom prst="rect">
            <a:avLst/>
          </a:prstGeom>
          <a:noFill/>
          <a:ln w="9525">
            <a:noFill/>
          </a:ln>
        </p:spPr>
        <p:txBody>
          <a:bodyPr lIns="0" tIns="0" rIns="0" bIns="0" anchor="t" anchorCtr="0">
            <a:spAutoFit/>
          </a:bodyPr>
          <a:lstStyle/>
          <a:p>
            <a:pPr algn="ctr"/>
            <a:r>
              <a:rPr lang="zh-CN" altLang="en-US" sz="1400" b="1" dirty="0">
                <a:solidFill>
                  <a:srgbClr val="7F7F7F"/>
                </a:solidFill>
                <a:latin typeface="微软雅黑" panose="020B0503020204020204" pitchFamily="34" charset="-122"/>
                <a:ea typeface="微软雅黑" panose="020B0503020204020204" pitchFamily="34" charset="-122"/>
              </a:rPr>
              <a:t>其他类数据</a:t>
            </a:r>
            <a:endParaRPr lang="zh-CN" altLang="en-US" sz="1400" b="1" dirty="0">
              <a:solidFill>
                <a:srgbClr val="7F7F7F"/>
              </a:solidFill>
              <a:latin typeface="微软雅黑" panose="020B0503020204020204" pitchFamily="34" charset="-122"/>
              <a:ea typeface="微软雅黑" panose="020B0503020204020204" pitchFamily="34" charset="-122"/>
            </a:endParaRPr>
          </a:p>
        </p:txBody>
      </p:sp>
      <p:sp>
        <p:nvSpPr>
          <p:cNvPr id="141495" name="Rectangle 64"/>
          <p:cNvSpPr/>
          <p:nvPr/>
        </p:nvSpPr>
        <p:spPr>
          <a:xfrm>
            <a:off x="6778625" y="4206875"/>
            <a:ext cx="727075" cy="430213"/>
          </a:xfrm>
          <a:prstGeom prst="rect">
            <a:avLst/>
          </a:prstGeom>
          <a:noFill/>
          <a:ln w="9525">
            <a:noFill/>
          </a:ln>
        </p:spPr>
        <p:txBody>
          <a:bodyPr lIns="0" tIns="0" rIns="0" bIns="0" anchor="t" anchorCtr="0">
            <a:spAutoFit/>
          </a:bodyPr>
          <a:lstStyle/>
          <a:p>
            <a:pPr algn="ctr"/>
            <a:r>
              <a:rPr lang="zh-CN" altLang="en-US" sz="1400" b="1" dirty="0">
                <a:solidFill>
                  <a:srgbClr val="DC9F0C"/>
                </a:solidFill>
                <a:latin typeface="微软雅黑" panose="020B0503020204020204" pitchFamily="34" charset="-122"/>
                <a:ea typeface="微软雅黑" panose="020B0503020204020204" pitchFamily="34" charset="-122"/>
              </a:rPr>
              <a:t>资本运作类数据</a:t>
            </a:r>
            <a:endParaRPr lang="zh-CN" altLang="en-US" sz="1400" b="1" dirty="0">
              <a:solidFill>
                <a:srgbClr val="DC9F0C"/>
              </a:solidFill>
              <a:latin typeface="微软雅黑" panose="020B0503020204020204" pitchFamily="34" charset="-122"/>
              <a:ea typeface="微软雅黑" panose="020B0503020204020204" pitchFamily="34" charset="-122"/>
            </a:endParaRPr>
          </a:p>
        </p:txBody>
      </p:sp>
      <p:sp>
        <p:nvSpPr>
          <p:cNvPr id="141496" name="文本框 41"/>
          <p:cNvSpPr txBox="1"/>
          <p:nvPr/>
        </p:nvSpPr>
        <p:spPr>
          <a:xfrm>
            <a:off x="5651500" y="3703638"/>
            <a:ext cx="1390650" cy="522287"/>
          </a:xfrm>
          <a:prstGeom prst="rect">
            <a:avLst/>
          </a:prstGeom>
          <a:noFill/>
          <a:ln w="9525">
            <a:noFill/>
          </a:ln>
        </p:spPr>
        <p:txBody>
          <a:bodyPr anchor="t" anchorCtr="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价值在线数据资源池</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nvGrpSpPr>
          <p:cNvPr id="47" name="Group 90"/>
          <p:cNvGrpSpPr/>
          <p:nvPr/>
        </p:nvGrpSpPr>
        <p:grpSpPr>
          <a:xfrm>
            <a:off x="7606935" y="3701267"/>
            <a:ext cx="256546" cy="439444"/>
            <a:chOff x="1668463" y="3354388"/>
            <a:chExt cx="641350" cy="1098550"/>
          </a:xfrm>
          <a:solidFill>
            <a:schemeClr val="accent5"/>
          </a:solidFill>
        </p:grpSpPr>
        <p:sp>
          <p:nvSpPr>
            <p:cNvPr id="51" name="Freeform 36"/>
            <p:cNvSpPr>
              <a:spLocks noEditPoints="1"/>
            </p:cNvSpPr>
            <p:nvPr/>
          </p:nvSpPr>
          <p:spPr bwMode="auto">
            <a:xfrm>
              <a:off x="1752600" y="3438526"/>
              <a:ext cx="473075" cy="768350"/>
            </a:xfrm>
            <a:custGeom>
              <a:avLst/>
              <a:gdLst/>
              <a:ahLst/>
              <a:cxnLst>
                <a:cxn ang="0">
                  <a:pos x="13" y="197"/>
                </a:cxn>
                <a:cxn ang="0">
                  <a:pos x="27" y="191"/>
                </a:cxn>
                <a:cxn ang="0">
                  <a:pos x="29" y="189"/>
                </a:cxn>
                <a:cxn ang="0">
                  <a:pos x="32" y="181"/>
                </a:cxn>
                <a:cxn ang="0">
                  <a:pos x="36" y="176"/>
                </a:cxn>
                <a:cxn ang="0">
                  <a:pos x="37" y="174"/>
                </a:cxn>
                <a:cxn ang="0">
                  <a:pos x="39" y="162"/>
                </a:cxn>
                <a:cxn ang="0">
                  <a:pos x="38" y="160"/>
                </a:cxn>
                <a:cxn ang="0">
                  <a:pos x="31" y="146"/>
                </a:cxn>
                <a:cxn ang="0">
                  <a:pos x="29" y="138"/>
                </a:cxn>
                <a:cxn ang="0">
                  <a:pos x="26" y="127"/>
                </a:cxn>
                <a:cxn ang="0">
                  <a:pos x="26" y="124"/>
                </a:cxn>
                <a:cxn ang="0">
                  <a:pos x="28" y="119"/>
                </a:cxn>
                <a:cxn ang="0">
                  <a:pos x="29" y="117"/>
                </a:cxn>
                <a:cxn ang="0">
                  <a:pos x="29" y="100"/>
                </a:cxn>
                <a:cxn ang="0">
                  <a:pos x="29" y="89"/>
                </a:cxn>
                <a:cxn ang="0">
                  <a:pos x="38" y="74"/>
                </a:cxn>
                <a:cxn ang="0">
                  <a:pos x="63" y="63"/>
                </a:cxn>
                <a:cxn ang="0">
                  <a:pos x="77" y="61"/>
                </a:cxn>
                <a:cxn ang="0">
                  <a:pos x="81" y="61"/>
                </a:cxn>
                <a:cxn ang="0">
                  <a:pos x="81" y="62"/>
                </a:cxn>
                <a:cxn ang="0">
                  <a:pos x="78" y="64"/>
                </a:cxn>
                <a:cxn ang="0">
                  <a:pos x="79" y="69"/>
                </a:cxn>
                <a:cxn ang="0">
                  <a:pos x="91" y="80"/>
                </a:cxn>
                <a:cxn ang="0">
                  <a:pos x="96" y="92"/>
                </a:cxn>
                <a:cxn ang="0">
                  <a:pos x="96" y="117"/>
                </a:cxn>
                <a:cxn ang="0">
                  <a:pos x="98" y="121"/>
                </a:cxn>
                <a:cxn ang="0">
                  <a:pos x="99" y="122"/>
                </a:cxn>
                <a:cxn ang="0">
                  <a:pos x="98" y="135"/>
                </a:cxn>
                <a:cxn ang="0">
                  <a:pos x="98" y="136"/>
                </a:cxn>
                <a:cxn ang="0">
                  <a:pos x="91" y="154"/>
                </a:cxn>
                <a:cxn ang="0">
                  <a:pos x="90" y="155"/>
                </a:cxn>
                <a:cxn ang="0">
                  <a:pos x="87" y="174"/>
                </a:cxn>
                <a:cxn ang="0">
                  <a:pos x="88" y="176"/>
                </a:cxn>
                <a:cxn ang="0">
                  <a:pos x="91" y="181"/>
                </a:cxn>
                <a:cxn ang="0">
                  <a:pos x="94" y="190"/>
                </a:cxn>
                <a:cxn ang="0">
                  <a:pos x="97" y="192"/>
                </a:cxn>
                <a:cxn ang="0">
                  <a:pos x="124" y="203"/>
                </a:cxn>
                <a:cxn ang="0">
                  <a:pos x="124" y="0"/>
                </a:cxn>
                <a:cxn ang="0">
                  <a:pos x="0" y="0"/>
                </a:cxn>
                <a:cxn ang="0">
                  <a:pos x="0" y="203"/>
                </a:cxn>
                <a:cxn ang="0">
                  <a:pos x="13" y="197"/>
                </a:cxn>
                <a:cxn ang="0">
                  <a:pos x="13" y="197"/>
                </a:cxn>
                <a:cxn ang="0">
                  <a:pos x="13" y="197"/>
                </a:cxn>
              </a:cxnLst>
              <a:rect l="0" t="0" r="r" b="b"/>
              <a:pathLst>
                <a:path w="124" h="203">
                  <a:moveTo>
                    <a:pt x="13" y="197"/>
                  </a:moveTo>
                  <a:cubicBezTo>
                    <a:pt x="17" y="195"/>
                    <a:pt x="22" y="194"/>
                    <a:pt x="27" y="191"/>
                  </a:cubicBezTo>
                  <a:cubicBezTo>
                    <a:pt x="28" y="191"/>
                    <a:pt x="29" y="190"/>
                    <a:pt x="29" y="189"/>
                  </a:cubicBezTo>
                  <a:cubicBezTo>
                    <a:pt x="30" y="187"/>
                    <a:pt x="31" y="184"/>
                    <a:pt x="32" y="181"/>
                  </a:cubicBezTo>
                  <a:cubicBezTo>
                    <a:pt x="33" y="179"/>
                    <a:pt x="33" y="177"/>
                    <a:pt x="36" y="176"/>
                  </a:cubicBezTo>
                  <a:cubicBezTo>
                    <a:pt x="36" y="176"/>
                    <a:pt x="37" y="175"/>
                    <a:pt x="37" y="174"/>
                  </a:cubicBezTo>
                  <a:cubicBezTo>
                    <a:pt x="38" y="170"/>
                    <a:pt x="38" y="166"/>
                    <a:pt x="39" y="162"/>
                  </a:cubicBezTo>
                  <a:cubicBezTo>
                    <a:pt x="39" y="161"/>
                    <a:pt x="38" y="160"/>
                    <a:pt x="38" y="160"/>
                  </a:cubicBezTo>
                  <a:cubicBezTo>
                    <a:pt x="34" y="156"/>
                    <a:pt x="32" y="151"/>
                    <a:pt x="31" y="146"/>
                  </a:cubicBezTo>
                  <a:cubicBezTo>
                    <a:pt x="31" y="143"/>
                    <a:pt x="29" y="141"/>
                    <a:pt x="29" y="138"/>
                  </a:cubicBezTo>
                  <a:cubicBezTo>
                    <a:pt x="28" y="135"/>
                    <a:pt x="27" y="131"/>
                    <a:pt x="26" y="127"/>
                  </a:cubicBezTo>
                  <a:cubicBezTo>
                    <a:pt x="26" y="126"/>
                    <a:pt x="26" y="125"/>
                    <a:pt x="26" y="124"/>
                  </a:cubicBezTo>
                  <a:cubicBezTo>
                    <a:pt x="25" y="122"/>
                    <a:pt x="25" y="120"/>
                    <a:pt x="28" y="119"/>
                  </a:cubicBezTo>
                  <a:cubicBezTo>
                    <a:pt x="28" y="119"/>
                    <a:pt x="29" y="118"/>
                    <a:pt x="29" y="117"/>
                  </a:cubicBezTo>
                  <a:cubicBezTo>
                    <a:pt x="29" y="111"/>
                    <a:pt x="29" y="105"/>
                    <a:pt x="29" y="100"/>
                  </a:cubicBezTo>
                  <a:cubicBezTo>
                    <a:pt x="29" y="96"/>
                    <a:pt x="29" y="93"/>
                    <a:pt x="29" y="89"/>
                  </a:cubicBezTo>
                  <a:cubicBezTo>
                    <a:pt x="30" y="83"/>
                    <a:pt x="34" y="78"/>
                    <a:pt x="38" y="74"/>
                  </a:cubicBezTo>
                  <a:cubicBezTo>
                    <a:pt x="46" y="68"/>
                    <a:pt x="54" y="65"/>
                    <a:pt x="63" y="63"/>
                  </a:cubicBezTo>
                  <a:cubicBezTo>
                    <a:pt x="68" y="62"/>
                    <a:pt x="72" y="62"/>
                    <a:pt x="77" y="61"/>
                  </a:cubicBezTo>
                  <a:cubicBezTo>
                    <a:pt x="78" y="61"/>
                    <a:pt x="79" y="61"/>
                    <a:pt x="81" y="61"/>
                  </a:cubicBezTo>
                  <a:cubicBezTo>
                    <a:pt x="81" y="61"/>
                    <a:pt x="81" y="61"/>
                    <a:pt x="81" y="62"/>
                  </a:cubicBezTo>
                  <a:cubicBezTo>
                    <a:pt x="80" y="62"/>
                    <a:pt x="79" y="63"/>
                    <a:pt x="78" y="64"/>
                  </a:cubicBezTo>
                  <a:cubicBezTo>
                    <a:pt x="77" y="66"/>
                    <a:pt x="77" y="67"/>
                    <a:pt x="79" y="69"/>
                  </a:cubicBezTo>
                  <a:cubicBezTo>
                    <a:pt x="83" y="72"/>
                    <a:pt x="87" y="76"/>
                    <a:pt x="91" y="80"/>
                  </a:cubicBezTo>
                  <a:cubicBezTo>
                    <a:pt x="95" y="83"/>
                    <a:pt x="96" y="87"/>
                    <a:pt x="96" y="92"/>
                  </a:cubicBezTo>
                  <a:cubicBezTo>
                    <a:pt x="96" y="100"/>
                    <a:pt x="96" y="109"/>
                    <a:pt x="96" y="117"/>
                  </a:cubicBezTo>
                  <a:cubicBezTo>
                    <a:pt x="96" y="118"/>
                    <a:pt x="96" y="120"/>
                    <a:pt x="98" y="121"/>
                  </a:cubicBezTo>
                  <a:cubicBezTo>
                    <a:pt x="99" y="121"/>
                    <a:pt x="99" y="122"/>
                    <a:pt x="99" y="122"/>
                  </a:cubicBezTo>
                  <a:cubicBezTo>
                    <a:pt x="99" y="127"/>
                    <a:pt x="98" y="131"/>
                    <a:pt x="98" y="135"/>
                  </a:cubicBezTo>
                  <a:cubicBezTo>
                    <a:pt x="98" y="135"/>
                    <a:pt x="98" y="135"/>
                    <a:pt x="98" y="136"/>
                  </a:cubicBezTo>
                  <a:cubicBezTo>
                    <a:pt x="94" y="141"/>
                    <a:pt x="93" y="148"/>
                    <a:pt x="91" y="154"/>
                  </a:cubicBezTo>
                  <a:cubicBezTo>
                    <a:pt x="91" y="154"/>
                    <a:pt x="91" y="154"/>
                    <a:pt x="90" y="155"/>
                  </a:cubicBezTo>
                  <a:cubicBezTo>
                    <a:pt x="85" y="160"/>
                    <a:pt x="87" y="168"/>
                    <a:pt x="87" y="174"/>
                  </a:cubicBezTo>
                  <a:cubicBezTo>
                    <a:pt x="87" y="175"/>
                    <a:pt x="87" y="176"/>
                    <a:pt x="88" y="176"/>
                  </a:cubicBezTo>
                  <a:cubicBezTo>
                    <a:pt x="90" y="177"/>
                    <a:pt x="91" y="179"/>
                    <a:pt x="91" y="181"/>
                  </a:cubicBezTo>
                  <a:cubicBezTo>
                    <a:pt x="92" y="184"/>
                    <a:pt x="93" y="187"/>
                    <a:pt x="94" y="190"/>
                  </a:cubicBezTo>
                  <a:cubicBezTo>
                    <a:pt x="95" y="191"/>
                    <a:pt x="96" y="191"/>
                    <a:pt x="97" y="192"/>
                  </a:cubicBezTo>
                  <a:cubicBezTo>
                    <a:pt x="106" y="195"/>
                    <a:pt x="115" y="199"/>
                    <a:pt x="124" y="203"/>
                  </a:cubicBezTo>
                  <a:cubicBezTo>
                    <a:pt x="124" y="0"/>
                    <a:pt x="124" y="0"/>
                    <a:pt x="124" y="0"/>
                  </a:cubicBezTo>
                  <a:cubicBezTo>
                    <a:pt x="0" y="0"/>
                    <a:pt x="0" y="0"/>
                    <a:pt x="0" y="0"/>
                  </a:cubicBezTo>
                  <a:cubicBezTo>
                    <a:pt x="0" y="203"/>
                    <a:pt x="0" y="203"/>
                    <a:pt x="0" y="203"/>
                  </a:cubicBezTo>
                  <a:cubicBezTo>
                    <a:pt x="4" y="201"/>
                    <a:pt x="8" y="199"/>
                    <a:pt x="13" y="197"/>
                  </a:cubicBezTo>
                  <a:close/>
                  <a:moveTo>
                    <a:pt x="13" y="197"/>
                  </a:moveTo>
                  <a:cubicBezTo>
                    <a:pt x="13" y="197"/>
                    <a:pt x="13" y="197"/>
                    <a:pt x="13" y="197"/>
                  </a:cubicBezTo>
                </a:path>
              </a:pathLst>
            </a:custGeom>
            <a:grpFill/>
            <a:ln w="9525">
              <a:noFill/>
              <a:round/>
            </a:ln>
          </p:spPr>
          <p:txBody>
            <a:bodyPr lIns="91408" tIns="45703" rIns="91408" bIns="45703"/>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4" name="Freeform 37"/>
            <p:cNvSpPr>
              <a:spLocks noEditPoints="1"/>
            </p:cNvSpPr>
            <p:nvPr/>
          </p:nvSpPr>
          <p:spPr bwMode="auto">
            <a:xfrm>
              <a:off x="1668463" y="3354388"/>
              <a:ext cx="641350" cy="1098550"/>
            </a:xfrm>
            <a:custGeom>
              <a:avLst/>
              <a:gdLst/>
              <a:ahLst/>
              <a:cxnLst>
                <a:cxn ang="0">
                  <a:pos x="149" y="0"/>
                </a:cxn>
                <a:cxn ang="0">
                  <a:pos x="20" y="0"/>
                </a:cxn>
                <a:cxn ang="0">
                  <a:pos x="0" y="20"/>
                </a:cxn>
                <a:cxn ang="0">
                  <a:pos x="0" y="270"/>
                </a:cxn>
                <a:cxn ang="0">
                  <a:pos x="20" y="290"/>
                </a:cxn>
                <a:cxn ang="0">
                  <a:pos x="149" y="290"/>
                </a:cxn>
                <a:cxn ang="0">
                  <a:pos x="168" y="270"/>
                </a:cxn>
                <a:cxn ang="0">
                  <a:pos x="168" y="20"/>
                </a:cxn>
                <a:cxn ang="0">
                  <a:pos x="149" y="0"/>
                </a:cxn>
                <a:cxn ang="0">
                  <a:pos x="55" y="276"/>
                </a:cxn>
                <a:cxn ang="0">
                  <a:pos x="39" y="276"/>
                </a:cxn>
                <a:cxn ang="0">
                  <a:pos x="33" y="270"/>
                </a:cxn>
                <a:cxn ang="0">
                  <a:pos x="39" y="265"/>
                </a:cxn>
                <a:cxn ang="0">
                  <a:pos x="55" y="265"/>
                </a:cxn>
                <a:cxn ang="0">
                  <a:pos x="61" y="270"/>
                </a:cxn>
                <a:cxn ang="0">
                  <a:pos x="55" y="276"/>
                </a:cxn>
                <a:cxn ang="0">
                  <a:pos x="84" y="280"/>
                </a:cxn>
                <a:cxn ang="0">
                  <a:pos x="74" y="270"/>
                </a:cxn>
                <a:cxn ang="0">
                  <a:pos x="84" y="261"/>
                </a:cxn>
                <a:cxn ang="0">
                  <a:pos x="94" y="270"/>
                </a:cxn>
                <a:cxn ang="0">
                  <a:pos x="84" y="280"/>
                </a:cxn>
                <a:cxn ang="0">
                  <a:pos x="129" y="276"/>
                </a:cxn>
                <a:cxn ang="0">
                  <a:pos x="113" y="276"/>
                </a:cxn>
                <a:cxn ang="0">
                  <a:pos x="107" y="270"/>
                </a:cxn>
                <a:cxn ang="0">
                  <a:pos x="113" y="265"/>
                </a:cxn>
                <a:cxn ang="0">
                  <a:pos x="129" y="265"/>
                </a:cxn>
                <a:cxn ang="0">
                  <a:pos x="135" y="270"/>
                </a:cxn>
                <a:cxn ang="0">
                  <a:pos x="129" y="276"/>
                </a:cxn>
                <a:cxn ang="0">
                  <a:pos x="155" y="254"/>
                </a:cxn>
                <a:cxn ang="0">
                  <a:pos x="14" y="254"/>
                </a:cxn>
                <a:cxn ang="0">
                  <a:pos x="14" y="13"/>
                </a:cxn>
                <a:cxn ang="0">
                  <a:pos x="155" y="13"/>
                </a:cxn>
                <a:cxn ang="0">
                  <a:pos x="155" y="254"/>
                </a:cxn>
                <a:cxn ang="0">
                  <a:pos x="155" y="254"/>
                </a:cxn>
                <a:cxn ang="0">
                  <a:pos x="155" y="254"/>
                </a:cxn>
              </a:cxnLst>
              <a:rect l="0" t="0" r="r" b="b"/>
              <a:pathLst>
                <a:path w="168" h="290">
                  <a:moveTo>
                    <a:pt x="149" y="0"/>
                  </a:moveTo>
                  <a:cubicBezTo>
                    <a:pt x="20" y="0"/>
                    <a:pt x="20" y="0"/>
                    <a:pt x="20" y="0"/>
                  </a:cubicBezTo>
                  <a:cubicBezTo>
                    <a:pt x="9" y="0"/>
                    <a:pt x="0" y="9"/>
                    <a:pt x="0" y="20"/>
                  </a:cubicBezTo>
                  <a:cubicBezTo>
                    <a:pt x="0" y="270"/>
                    <a:pt x="0" y="270"/>
                    <a:pt x="0" y="270"/>
                  </a:cubicBezTo>
                  <a:cubicBezTo>
                    <a:pt x="0" y="281"/>
                    <a:pt x="9" y="290"/>
                    <a:pt x="20" y="290"/>
                  </a:cubicBezTo>
                  <a:cubicBezTo>
                    <a:pt x="149" y="290"/>
                    <a:pt x="149" y="290"/>
                    <a:pt x="149" y="290"/>
                  </a:cubicBezTo>
                  <a:cubicBezTo>
                    <a:pt x="159" y="290"/>
                    <a:pt x="168" y="281"/>
                    <a:pt x="168" y="270"/>
                  </a:cubicBezTo>
                  <a:cubicBezTo>
                    <a:pt x="168" y="20"/>
                    <a:pt x="168" y="20"/>
                    <a:pt x="168" y="20"/>
                  </a:cubicBezTo>
                  <a:cubicBezTo>
                    <a:pt x="168" y="9"/>
                    <a:pt x="159" y="0"/>
                    <a:pt x="149" y="0"/>
                  </a:cubicBezTo>
                  <a:close/>
                  <a:moveTo>
                    <a:pt x="55" y="276"/>
                  </a:moveTo>
                  <a:cubicBezTo>
                    <a:pt x="39" y="276"/>
                    <a:pt x="39" y="276"/>
                    <a:pt x="39" y="276"/>
                  </a:cubicBezTo>
                  <a:cubicBezTo>
                    <a:pt x="36" y="276"/>
                    <a:pt x="33" y="273"/>
                    <a:pt x="33" y="270"/>
                  </a:cubicBezTo>
                  <a:cubicBezTo>
                    <a:pt x="33" y="267"/>
                    <a:pt x="36" y="265"/>
                    <a:pt x="39" y="265"/>
                  </a:cubicBezTo>
                  <a:cubicBezTo>
                    <a:pt x="55" y="265"/>
                    <a:pt x="55" y="265"/>
                    <a:pt x="55" y="265"/>
                  </a:cubicBezTo>
                  <a:cubicBezTo>
                    <a:pt x="58" y="265"/>
                    <a:pt x="61" y="267"/>
                    <a:pt x="61" y="270"/>
                  </a:cubicBezTo>
                  <a:cubicBezTo>
                    <a:pt x="61" y="273"/>
                    <a:pt x="58" y="276"/>
                    <a:pt x="55" y="276"/>
                  </a:cubicBezTo>
                  <a:close/>
                  <a:moveTo>
                    <a:pt x="84" y="280"/>
                  </a:moveTo>
                  <a:cubicBezTo>
                    <a:pt x="79" y="280"/>
                    <a:pt x="74" y="276"/>
                    <a:pt x="74" y="270"/>
                  </a:cubicBezTo>
                  <a:cubicBezTo>
                    <a:pt x="74" y="265"/>
                    <a:pt x="79" y="261"/>
                    <a:pt x="84" y="261"/>
                  </a:cubicBezTo>
                  <a:cubicBezTo>
                    <a:pt x="90" y="261"/>
                    <a:pt x="94" y="265"/>
                    <a:pt x="94" y="270"/>
                  </a:cubicBezTo>
                  <a:cubicBezTo>
                    <a:pt x="94" y="276"/>
                    <a:pt x="90" y="280"/>
                    <a:pt x="84" y="280"/>
                  </a:cubicBezTo>
                  <a:close/>
                  <a:moveTo>
                    <a:pt x="129" y="276"/>
                  </a:moveTo>
                  <a:cubicBezTo>
                    <a:pt x="113" y="276"/>
                    <a:pt x="113" y="276"/>
                    <a:pt x="113" y="276"/>
                  </a:cubicBezTo>
                  <a:cubicBezTo>
                    <a:pt x="110" y="276"/>
                    <a:pt x="107" y="273"/>
                    <a:pt x="107" y="270"/>
                  </a:cubicBezTo>
                  <a:cubicBezTo>
                    <a:pt x="107" y="267"/>
                    <a:pt x="110" y="265"/>
                    <a:pt x="113" y="265"/>
                  </a:cubicBezTo>
                  <a:cubicBezTo>
                    <a:pt x="129" y="265"/>
                    <a:pt x="129" y="265"/>
                    <a:pt x="129" y="265"/>
                  </a:cubicBezTo>
                  <a:cubicBezTo>
                    <a:pt x="132" y="265"/>
                    <a:pt x="135" y="267"/>
                    <a:pt x="135" y="270"/>
                  </a:cubicBezTo>
                  <a:cubicBezTo>
                    <a:pt x="135" y="273"/>
                    <a:pt x="132" y="276"/>
                    <a:pt x="129" y="276"/>
                  </a:cubicBezTo>
                  <a:close/>
                  <a:moveTo>
                    <a:pt x="155" y="254"/>
                  </a:moveTo>
                  <a:cubicBezTo>
                    <a:pt x="14" y="254"/>
                    <a:pt x="14" y="254"/>
                    <a:pt x="14" y="254"/>
                  </a:cubicBezTo>
                  <a:cubicBezTo>
                    <a:pt x="14" y="13"/>
                    <a:pt x="14" y="13"/>
                    <a:pt x="14" y="13"/>
                  </a:cubicBezTo>
                  <a:cubicBezTo>
                    <a:pt x="155" y="13"/>
                    <a:pt x="155" y="13"/>
                    <a:pt x="155" y="13"/>
                  </a:cubicBezTo>
                  <a:lnTo>
                    <a:pt x="155" y="254"/>
                  </a:lnTo>
                  <a:close/>
                  <a:moveTo>
                    <a:pt x="155" y="254"/>
                  </a:moveTo>
                  <a:cubicBezTo>
                    <a:pt x="155" y="254"/>
                    <a:pt x="155" y="254"/>
                    <a:pt x="155" y="254"/>
                  </a:cubicBezTo>
                </a:path>
              </a:pathLst>
            </a:custGeom>
            <a:grpFill/>
            <a:ln w="9525">
              <a:noFill/>
              <a:round/>
            </a:ln>
          </p:spPr>
          <p:txBody>
            <a:bodyPr lIns="91408" tIns="45703" rIns="91408" bIns="45703"/>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sp>
        <p:nvSpPr>
          <p:cNvPr id="141501" name="任意多边形 69"/>
          <p:cNvSpPr/>
          <p:nvPr/>
        </p:nvSpPr>
        <p:spPr>
          <a:xfrm>
            <a:off x="6908800" y="746125"/>
            <a:ext cx="544513" cy="546100"/>
          </a:xfrm>
          <a:custGeom>
            <a:avLst/>
            <a:gdLst>
              <a:gd name="txL" fmla="*/ 0 w 879190"/>
              <a:gd name="txT" fmla="*/ 0 h 879190"/>
              <a:gd name="txR" fmla="*/ 879190 w 879190"/>
              <a:gd name="txB" fmla="*/ 879190 h 879190"/>
            </a:gdLst>
            <a:ahLst/>
            <a:cxnLst>
              <a:cxn ang="0">
                <a:pos x="0" y="65390"/>
              </a:cxn>
              <a:cxn ang="0">
                <a:pos x="64821" y="0"/>
              </a:cxn>
              <a:cxn ang="0">
                <a:pos x="129643" y="65390"/>
              </a:cxn>
              <a:cxn ang="0">
                <a:pos x="64821" y="130780"/>
              </a:cxn>
              <a:cxn ang="0">
                <a:pos x="0" y="65390"/>
              </a:cxn>
            </a:cxnLst>
            <a:rect l="txL" t="txT" r="txR" b="txB"/>
            <a:pathLst>
              <a:path w="879190" h="879190">
                <a:moveTo>
                  <a:pt x="0" y="439595"/>
                </a:moveTo>
                <a:cubicBezTo>
                  <a:pt x="0" y="196813"/>
                  <a:pt x="196813" y="0"/>
                  <a:pt x="439595" y="0"/>
                </a:cubicBezTo>
                <a:cubicBezTo>
                  <a:pt x="682377" y="0"/>
                  <a:pt x="879190" y="196813"/>
                  <a:pt x="879190" y="439595"/>
                </a:cubicBezTo>
                <a:cubicBezTo>
                  <a:pt x="879190" y="682377"/>
                  <a:pt x="682377" y="879190"/>
                  <a:pt x="439595" y="879190"/>
                </a:cubicBezTo>
                <a:cubicBezTo>
                  <a:pt x="196813" y="879190"/>
                  <a:pt x="0" y="682377"/>
                  <a:pt x="0" y="439595"/>
                </a:cubicBezTo>
                <a:close/>
              </a:path>
            </a:pathLst>
          </a:custGeom>
          <a:noFill/>
          <a:ln w="25400" cap="flat" cmpd="sng">
            <a:solidFill>
              <a:srgbClr val="EF535E"/>
            </a:solidFill>
            <a:prstDash val="solid"/>
            <a:round/>
            <a:headEnd type="none" w="med" len="med"/>
            <a:tailEnd type="none" w="med" len="med"/>
          </a:ln>
        </p:spPr>
        <p:txBody>
          <a:bodyPr lIns="142674" tIns="142674" rIns="142674" bIns="142674" anchor="ctr" anchorCtr="0"/>
          <a:lstStyle/>
          <a:p>
            <a:pPr algn="ctr" defTabSz="488950">
              <a:lnSpc>
                <a:spcPct val="90000"/>
              </a:lnSpc>
              <a:spcAft>
                <a:spcPct val="35000"/>
              </a:spcAft>
            </a:pPr>
            <a:r>
              <a:rPr lang="zh-CN" altLang="en-US" sz="900" b="1" dirty="0">
                <a:latin typeface="微软雅黑" panose="020B0503020204020204" pitchFamily="34" charset="-122"/>
                <a:ea typeface="微软雅黑" panose="020B0503020204020204" pitchFamily="34" charset="-122"/>
              </a:rPr>
              <a:t>合规问答</a:t>
            </a:r>
            <a:endParaRPr lang="zh-CN" altLang="en-US" sz="900" b="1" dirty="0">
              <a:latin typeface="微软雅黑" panose="020B0503020204020204" pitchFamily="34" charset="-122"/>
              <a:ea typeface="微软雅黑" panose="020B0503020204020204" pitchFamily="34" charset="-122"/>
            </a:endParaRPr>
          </a:p>
        </p:txBody>
      </p:sp>
      <p:cxnSp>
        <p:nvCxnSpPr>
          <p:cNvPr id="2" name="Straight Arrow Connector 11"/>
          <p:cNvCxnSpPr/>
          <p:nvPr/>
        </p:nvCxnSpPr>
        <p:spPr>
          <a:xfrm>
            <a:off x="5329925" y="1739900"/>
            <a:ext cx="989392" cy="0"/>
          </a:xfrm>
          <a:prstGeom prst="straightConnector1">
            <a:avLst/>
          </a:prstGeom>
          <a:ln w="12700" cap="flat" cmpd="sng">
            <a:solidFill>
              <a:srgbClr val="A6A6A6"/>
            </a:solidFill>
            <a:prstDash val="sysDash"/>
            <a:round/>
            <a:headEnd type="none" w="med" len="med"/>
            <a:tailEnd type="oval" w="med" len="med"/>
          </a:ln>
        </p:spPr>
      </p:cxnSp>
      <p:sp>
        <p:nvSpPr>
          <p:cNvPr id="4" name="TextBox 12"/>
          <p:cNvSpPr txBox="1"/>
          <p:nvPr/>
        </p:nvSpPr>
        <p:spPr>
          <a:xfrm>
            <a:off x="5180965" y="1450975"/>
            <a:ext cx="1163955" cy="220980"/>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a:t>
            </a:r>
            <a:r>
              <a:rPr lang="en-US" altLang="zh-CN" sz="1000" dirty="0">
                <a:latin typeface="微软雅黑" panose="020B0503020204020204" pitchFamily="34" charset="-122"/>
                <a:ea typeface="微软雅黑" panose="020B0503020204020204" pitchFamily="34" charset="-122"/>
                <a:sym typeface="Calibri" panose="020F0502020204030204" pitchFamily="34" charset="0"/>
              </a:rPr>
              <a:t>4895333</a:t>
            </a:r>
            <a:endParaRPr lang="en-US" altLang="zh-CN" sz="1000" dirty="0">
              <a:latin typeface="微软雅黑" panose="020B0503020204020204" pitchFamily="34" charset="-122"/>
              <a:ea typeface="微软雅黑" panose="020B0503020204020204" pitchFamily="34" charset="-122"/>
              <a:sym typeface="Calibri" panose="020F0502020204030204" pitchFamily="34" charset="0"/>
            </a:endParaRPr>
          </a:p>
        </p:txBody>
      </p:sp>
      <p:cxnSp>
        <p:nvCxnSpPr>
          <p:cNvPr id="5" name="Straight Arrow Connector 11"/>
          <p:cNvCxnSpPr/>
          <p:nvPr/>
        </p:nvCxnSpPr>
        <p:spPr>
          <a:xfrm>
            <a:off x="4066910" y="1838960"/>
            <a:ext cx="989392" cy="0"/>
          </a:xfrm>
          <a:prstGeom prst="straightConnector1">
            <a:avLst/>
          </a:prstGeom>
          <a:ln w="12700" cap="flat" cmpd="sng">
            <a:solidFill>
              <a:srgbClr val="A6A6A6"/>
            </a:solidFill>
            <a:prstDash val="sysDash"/>
            <a:round/>
            <a:headEnd type="none" w="med" len="med"/>
            <a:tailEnd type="oval" w="med" len="med"/>
          </a:ln>
        </p:spPr>
      </p:cxnSp>
      <p:sp>
        <p:nvSpPr>
          <p:cNvPr id="6" name="TextBox 12"/>
          <p:cNvSpPr txBox="1"/>
          <p:nvPr/>
        </p:nvSpPr>
        <p:spPr>
          <a:xfrm>
            <a:off x="3992245" y="1550035"/>
            <a:ext cx="1089660" cy="220980"/>
          </a:xfrm>
          <a:prstGeom prst="rect">
            <a:avLst/>
          </a:prstGeom>
          <a:noFill/>
          <a:ln w="9525">
            <a:noFill/>
          </a:ln>
        </p:spPr>
        <p:txBody>
          <a:bodyPr wrap="none" lIns="68556" tIns="34277" rIns="68556" bIns="34277" anchor="t" anchorCtr="0">
            <a:spAutoFit/>
          </a:bodyPr>
          <a:lstStyle/>
          <a:p>
            <a:pPr algn="r"/>
            <a:r>
              <a:rPr lang="zh-CN" altLang="en-US" sz="1000" dirty="0">
                <a:latin typeface="微软雅黑" panose="020B0503020204020204" pitchFamily="34" charset="-122"/>
                <a:ea typeface="微软雅黑" panose="020B0503020204020204" pitchFamily="34" charset="-122"/>
                <a:sym typeface="Calibri" panose="020F0502020204030204" pitchFamily="34" charset="0"/>
              </a:rPr>
              <a:t>数据量：</a:t>
            </a:r>
            <a:r>
              <a:rPr lang="en-US" altLang="zh-CN" sz="1000" dirty="0">
                <a:latin typeface="微软雅黑" panose="020B0503020204020204" pitchFamily="34" charset="-122"/>
                <a:ea typeface="微软雅黑" panose="020B0503020204020204" pitchFamily="34" charset="-122"/>
                <a:sym typeface="Calibri" panose="020F0502020204030204" pitchFamily="34" charset="0"/>
              </a:rPr>
              <a:t>117672</a:t>
            </a:r>
            <a:endParaRPr lang="en-US" altLang="zh-CN" sz="1000" dirty="0">
              <a:latin typeface="微软雅黑" panose="020B0503020204020204" pitchFamily="34" charset="-122"/>
              <a:ea typeface="微软雅黑" panose="020B0503020204020204" pitchFamily="34" charset="-122"/>
              <a:sym typeface="Calibri" panose="020F0502020204030204" pitchFamily="34" charset="0"/>
            </a:endParaRPr>
          </a:p>
        </p:txBody>
      </p:sp>
    </p:spTree>
  </p:cSld>
  <p:clrMapOvr>
    <a:masterClrMapping/>
  </p:clrMapOvr>
  <p:timing>
    <p:tnLst>
      <p:par>
        <p:cTn id="1" dur="indefinite" restart="never" nodeType="tmRoot"/>
      </p:par>
    </p:tnLst>
    <p:bldLst>
      <p:bldP spid="37" grpId="0" bldLvl="0" animBg="1"/>
      <p:bldP spid="3" grpId="0"/>
      <p:bldP spid="45" grpId="0" bldLvl="0" animBg="1"/>
      <p:bldP spid="49" grpId="0" bldLvl="0" animBg="1"/>
      <p:bldP spid="50" grpId="0" bldLvl="0" animBg="1"/>
      <p:bldP spid="52" grpId="0" bldLvl="0" animBg="1"/>
      <p:bldP spid="53" grpId="0" bldLvl="0" animBg="1"/>
      <p:bldP spid="55" grpId="0" bldLvl="0" animBg="1"/>
      <p:bldP spid="56" grpId="0" bldLvl="0" animBg="1"/>
      <p:bldP spid="58" grpId="0" bldLvl="0" animBg="1"/>
      <p:bldP spid="135" grpId="0" bldLvl="0" animBg="1"/>
      <p:bldP spid="137" grpId="0" bldLvl="0" animBg="1"/>
      <p:bldP spid="287" grpId="0" bldLvl="0" animBg="1"/>
      <p:bldP spid="288" grpId="0" bldLvl="0" animBg="1"/>
      <p:bldP spid="289" grpId="0" bldLvl="0" animBg="1"/>
      <p:bldP spid="290" grpId="0" bldLvl="0" animBg="1"/>
      <p:bldP spid="291" grpId="0" bldLvl="0" animBg="1"/>
      <p:bldP spid="292" grpId="0" bldLvl="0" animBg="1"/>
      <p:bldP spid="293" grpId="0" bldLvl="0" animBg="1"/>
      <p:bldP spid="294" grpId="0" bldLvl="0" animBg="1"/>
      <p:bldP spid="295" grpId="0" bldLvl="0" animBg="1"/>
      <p:bldP spid="296" grpId="0" bldLvl="0" animBg="1"/>
      <p:bldP spid="297" grpId="0" bldLvl="0" animBg="1"/>
      <p:bldP spid="300"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3" name="图片 2" descr="bg-封底"/>
          <p:cNvPicPr>
            <a:picLocks noChangeAspect="1"/>
          </p:cNvPicPr>
          <p:nvPr/>
        </p:nvPicPr>
        <p:blipFill>
          <a:blip r:embed="rId1"/>
          <a:stretch>
            <a:fillRect/>
          </a:stretch>
        </p:blipFill>
        <p:spPr>
          <a:xfrm>
            <a:off x="-19050" y="0"/>
            <a:ext cx="12280900" cy="6024880"/>
          </a:xfrm>
          <a:prstGeom prst="rect">
            <a:avLst/>
          </a:prstGeom>
        </p:spPr>
      </p:pic>
      <p:sp>
        <p:nvSpPr>
          <p:cNvPr id="13" name="文本框 12"/>
          <p:cNvSpPr txBox="1"/>
          <p:nvPr/>
        </p:nvSpPr>
        <p:spPr>
          <a:xfrm>
            <a:off x="834073" y="5491008"/>
            <a:ext cx="2666365" cy="829945"/>
          </a:xfrm>
          <a:prstGeom prst="rect">
            <a:avLst/>
          </a:prstGeom>
          <a:noFill/>
        </p:spPr>
        <p:txBody>
          <a:bodyPr wrap="none" rtlCol="0">
            <a:spAutoFit/>
          </a:bodyPr>
          <a:lstStyle/>
          <a:p>
            <a:pPr lvl="0">
              <a:defRPr/>
            </a:pPr>
            <a:r>
              <a:rPr kumimoji="0" lang="en-US" altLang="zh-CN" sz="4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rPr>
              <a:t>THANKS</a:t>
            </a:r>
            <a:endParaRPr kumimoji="0" lang="en-US" altLang="zh-CN" sz="4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grpSp>
        <p:nvGrpSpPr>
          <p:cNvPr id="16" name="组合 15"/>
          <p:cNvGrpSpPr/>
          <p:nvPr/>
        </p:nvGrpSpPr>
        <p:grpSpPr>
          <a:xfrm>
            <a:off x="813753" y="777875"/>
            <a:ext cx="2350770" cy="1320165"/>
            <a:chOff x="13298" y="-803"/>
            <a:chExt cx="3702" cy="2079"/>
          </a:xfrm>
        </p:grpSpPr>
        <p:sp>
          <p:nvSpPr>
            <p:cNvPr id="14" name="文本框 13"/>
            <p:cNvSpPr txBox="1"/>
            <p:nvPr/>
          </p:nvSpPr>
          <p:spPr>
            <a:xfrm>
              <a:off x="13306" y="-803"/>
              <a:ext cx="3694" cy="91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Calibri" panose="020F0502020204030204" pitchFamily="34" charset="0"/>
                </a:rPr>
                <a:t>感谢倾听</a:t>
              </a:r>
              <a:endParaRPr kumimoji="0" lang="zh-CN" altLang="en-US" sz="3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sp>
          <p:nvSpPr>
            <p:cNvPr id="15" name="文本框 14"/>
            <p:cNvSpPr txBox="1"/>
            <p:nvPr/>
          </p:nvSpPr>
          <p:spPr>
            <a:xfrm>
              <a:off x="13298" y="357"/>
              <a:ext cx="3694" cy="91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Calibri" panose="020F0502020204030204" pitchFamily="34" charset="0"/>
                </a:rPr>
                <a:t>欢迎指正</a:t>
              </a:r>
              <a:endParaRPr kumimoji="0" lang="zh-CN" altLang="en-US" sz="3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Calibri" panose="020F0502020204030204" pitchFamily="34" charset="0"/>
              </a:endParaRPr>
            </a:p>
          </p:txBody>
        </p:sp>
      </p:grpSp>
      <p:sp>
        <p:nvSpPr>
          <p:cNvPr id="10" name="文本框 9"/>
          <p:cNvSpPr txBox="1"/>
          <p:nvPr/>
        </p:nvSpPr>
        <p:spPr>
          <a:xfrm>
            <a:off x="5914390" y="631825"/>
            <a:ext cx="5981065" cy="2931160"/>
          </a:xfrm>
          <a:prstGeom prst="rect">
            <a:avLst/>
          </a:prstGeom>
          <a:noFill/>
        </p:spPr>
        <p:txBody>
          <a:bodyPr wrap="square" rtlCol="0">
            <a:spAutoFit/>
          </a:bodyPr>
          <a:lstStyle/>
          <a:p>
            <a:pPr>
              <a:lnSpc>
                <a:spcPct val="11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地   址： </a:t>
            </a:r>
            <a:r>
              <a:rPr lang="zh-CN" altLang="en-US" sz="13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rPr>
              <a:t>（深圳）深圳市福田区沙头街道滨河大道9289号京基滨河时代广场北区一期B座09层</a:t>
            </a:r>
            <a:r>
              <a:rPr lang="zh-CN" altLang="en-US" sz="1300" dirty="0">
                <a:solidFill>
                  <a:srgbClr val="C6D9F1"/>
                </a:solidFill>
                <a:latin typeface="微软雅黑" panose="020B0503020204020204" pitchFamily="34" charset="-122"/>
                <a:ea typeface="微软雅黑" panose="020B0503020204020204" pitchFamily="34" charset="-122"/>
                <a:sym typeface="+mn-ea"/>
              </a:rPr>
              <a:t>、</a:t>
            </a:r>
            <a:r>
              <a:rPr lang="en-US" altLang="zh-CN" sz="1300" dirty="0">
                <a:solidFill>
                  <a:srgbClr val="C6D9F1"/>
                </a:solidFill>
                <a:latin typeface="微软雅黑" panose="020B0503020204020204" pitchFamily="34" charset="-122"/>
                <a:ea typeface="微软雅黑" panose="020B0503020204020204" pitchFamily="34" charset="-122"/>
                <a:sym typeface="+mn-ea"/>
              </a:rPr>
              <a:t>14</a:t>
            </a:r>
            <a:r>
              <a:rPr lang="zh-CN" altLang="en-US" sz="1300" dirty="0">
                <a:solidFill>
                  <a:srgbClr val="C6D9F1"/>
                </a:solidFill>
                <a:latin typeface="微软雅黑" panose="020B0503020204020204" pitchFamily="34" charset="-122"/>
                <a:ea typeface="微软雅黑" panose="020B0503020204020204" pitchFamily="34" charset="-122"/>
                <a:sym typeface="+mn-ea"/>
              </a:rPr>
              <a:t>层、</a:t>
            </a:r>
            <a:r>
              <a:rPr lang="en-US" altLang="zh-CN" sz="1300" dirty="0">
                <a:solidFill>
                  <a:srgbClr val="C6D9F1"/>
                </a:solidFill>
                <a:latin typeface="微软雅黑" panose="020B0503020204020204" pitchFamily="34" charset="-122"/>
                <a:ea typeface="微软雅黑" panose="020B0503020204020204" pitchFamily="34" charset="-122"/>
                <a:sym typeface="+mn-ea"/>
              </a:rPr>
              <a:t>15</a:t>
            </a:r>
            <a:r>
              <a:rPr lang="zh-CN" altLang="en-US" sz="1300" dirty="0">
                <a:solidFill>
                  <a:srgbClr val="C6D9F1"/>
                </a:solidFill>
                <a:latin typeface="微软雅黑" panose="020B0503020204020204" pitchFamily="34" charset="-122"/>
                <a:ea typeface="微软雅黑" panose="020B0503020204020204" pitchFamily="34" charset="-122"/>
                <a:sym typeface="+mn-ea"/>
              </a:rPr>
              <a:t>层</a:t>
            </a:r>
            <a:endParaRPr lang="zh-CN" altLang="en-US" sz="13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endParaRPr lang="zh-CN" altLang="en-US" sz="13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sz="14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300">
                <a:solidFill>
                  <a:schemeClr val="accent1">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（研发中心）辽宁省大连市高新园区黄浦路701号银海万向大夏18层</a:t>
            </a:r>
            <a:endParaRPr lang="zh-CN" altLang="en-US" sz="1300">
              <a:solidFill>
                <a:schemeClr val="accent1">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10000"/>
              </a:lnSpc>
            </a:pPr>
            <a:endParaRPr lang="zh-CN" altLang="en-US" sz="16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电   话：</a:t>
            </a:r>
            <a:r>
              <a:rPr lang="zh-CN" altLang="en-US" sz="14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3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rPr>
              <a:t>400-880-3388</a:t>
            </a:r>
            <a:endParaRPr lang="en-US" altLang="zh-CN" sz="13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endParaRPr lang="en-US" altLang="zh-CN" sz="14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网   址：</a:t>
            </a:r>
            <a:r>
              <a:rPr lang="zh-CN" altLang="en-US" sz="14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3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rPr>
              <a:t>www.valueonline.cn</a:t>
            </a:r>
            <a:endParaRPr lang="zh-CN" altLang="en-US" sz="13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endParaRPr lang="zh-CN" altLang="en-US" sz="14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邮   箱：</a:t>
            </a:r>
            <a:r>
              <a:rPr lang="zh-CN" altLang="en-US" sz="14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3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rPr>
              <a:t>service@valueonline.cn</a:t>
            </a:r>
            <a:endParaRPr lang="zh-CN" altLang="en-US" sz="13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endParaRPr lang="zh-CN" altLang="en-US" sz="14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公众号：</a:t>
            </a:r>
            <a:r>
              <a:rPr lang="zh-CN" altLang="en-US" sz="13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rPr>
              <a:t> 微信搜索</a:t>
            </a:r>
            <a:r>
              <a:rPr lang="en-US" altLang="zh-CN" sz="13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rPr>
              <a:t>易董</a:t>
            </a:r>
            <a:r>
              <a:rPr lang="en-US" altLang="zh-CN" sz="13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3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rPr>
              <a:t>价值法库</a:t>
            </a:r>
            <a:r>
              <a:rPr lang="en-US" altLang="zh-CN" sz="13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30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8" name="组合 27"/>
          <p:cNvGrpSpPr/>
          <p:nvPr/>
        </p:nvGrpSpPr>
        <p:grpSpPr>
          <a:xfrm>
            <a:off x="5993380" y="3736340"/>
            <a:ext cx="1902793" cy="1169143"/>
            <a:chOff x="15091" y="6293"/>
            <a:chExt cx="3285" cy="2018"/>
          </a:xfrm>
        </p:grpSpPr>
        <p:pic>
          <p:nvPicPr>
            <p:cNvPr id="29" name="图片 28" descr="公众号"/>
            <p:cNvPicPr>
              <a:picLocks noChangeAspect="1"/>
            </p:cNvPicPr>
            <p:nvPr/>
          </p:nvPicPr>
          <p:blipFill>
            <a:blip r:embed="rId2"/>
            <a:stretch>
              <a:fillRect/>
            </a:stretch>
          </p:blipFill>
          <p:spPr>
            <a:xfrm>
              <a:off x="15091" y="6293"/>
              <a:ext cx="3285" cy="1443"/>
            </a:xfrm>
            <a:prstGeom prst="rect">
              <a:avLst/>
            </a:prstGeom>
          </p:spPr>
        </p:pic>
        <p:sp>
          <p:nvSpPr>
            <p:cNvPr id="30" name="文本框 29"/>
            <p:cNvSpPr txBox="1"/>
            <p:nvPr/>
          </p:nvSpPr>
          <p:spPr>
            <a:xfrm>
              <a:off x="15091" y="7888"/>
              <a:ext cx="1433" cy="423"/>
            </a:xfrm>
            <a:prstGeom prst="rect">
              <a:avLst/>
            </a:prstGeom>
            <a:noFill/>
          </p:spPr>
          <p:txBody>
            <a:bodyPr wrap="square" rtlCol="0">
              <a:spAutoFit/>
            </a:bodyPr>
            <a:lstStyle/>
            <a:p>
              <a:r>
                <a:rPr lang="zh-CN" altLang="en-US" sz="1000">
                  <a:solidFill>
                    <a:schemeClr val="bg1"/>
                  </a:solidFill>
                  <a:latin typeface="微软雅黑" panose="020B0503020204020204" pitchFamily="34" charset="-122"/>
                  <a:ea typeface="微软雅黑" panose="020B0503020204020204" pitchFamily="34" charset="-122"/>
                </a:rPr>
                <a:t>易董二维码</a:t>
              </a:r>
              <a:endParaRPr lang="zh-CN" altLang="en-US" sz="100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17090" y="7888"/>
              <a:ext cx="1241" cy="423"/>
            </a:xfrm>
            <a:prstGeom prst="rect">
              <a:avLst/>
            </a:prstGeom>
            <a:noFill/>
          </p:spPr>
          <p:txBody>
            <a:bodyPr wrap="square" rtlCol="0">
              <a:spAutoFit/>
            </a:bodyPr>
            <a:lstStyle/>
            <a:p>
              <a:r>
                <a:rPr lang="zh-CN" altLang="en-US" sz="1000">
                  <a:solidFill>
                    <a:schemeClr val="bg1"/>
                  </a:solidFill>
                  <a:latin typeface="微软雅黑" panose="020B0503020204020204" pitchFamily="34" charset="-122"/>
                  <a:ea typeface="微软雅黑" panose="020B0503020204020204" pitchFamily="34" charset="-122"/>
                </a:rPr>
                <a:t>价值法库</a:t>
              </a:r>
              <a:endParaRPr lang="zh-CN" altLang="en-US" sz="1000">
                <a:solidFill>
                  <a:schemeClr val="bg1"/>
                </a:solidFill>
                <a:latin typeface="微软雅黑" panose="020B0503020204020204" pitchFamily="34" charset="-122"/>
                <a:ea typeface="微软雅黑" panose="020B0503020204020204" pitchFamily="34" charset="-122"/>
              </a:endParaRPr>
            </a:p>
          </p:txBody>
        </p:sp>
      </p:grpSp>
      <p:pic>
        <p:nvPicPr>
          <p:cNvPr id="2" name="图片 1" descr="易董+文案-深蓝"/>
          <p:cNvPicPr>
            <a:picLocks noChangeAspect="1"/>
          </p:cNvPicPr>
          <p:nvPr/>
        </p:nvPicPr>
        <p:blipFill>
          <a:blip r:embed="rId3"/>
          <a:stretch>
            <a:fillRect/>
          </a:stretch>
        </p:blipFill>
        <p:spPr>
          <a:xfrm>
            <a:off x="9243695" y="6008370"/>
            <a:ext cx="2681605" cy="716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94615"/>
            <a:ext cx="6002020"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价值在线——合规 &amp; 监管科技领军企业</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46" name="矩形 45"/>
          <p:cNvSpPr/>
          <p:nvPr/>
        </p:nvSpPr>
        <p:spPr>
          <a:xfrm>
            <a:off x="5912491" y="665810"/>
            <a:ext cx="6140133" cy="2006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zh-CN" sz="1400" dirty="0">
                <a:solidFill>
                  <a:schemeClr val="tx1">
                    <a:lumMod val="85000"/>
                    <a:lumOff val="15000"/>
                  </a:schemeClr>
                </a:solidFill>
                <a:latin typeface="微软雅黑" panose="020B0503020204020204" pitchFamily="34" charset="-122"/>
                <a:ea typeface="微软雅黑" panose="020B0503020204020204" pitchFamily="34" charset="-122"/>
              </a:rPr>
              <a:t>监管科技是指运用新技术促进达成监管要求，在全球是最新提出的概念</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10000"/>
              </a:lnSpc>
            </a:pP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1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“市场机构引入数据聚合、模式分析、云计算等综合技术手段，来提升合规工作效率，降低合规成本，应对严格的监管规定，监管科技应运而生。“</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5905507" y="2508937"/>
            <a:ext cx="5977891" cy="587469"/>
          </a:xfrm>
          <a:prstGeom prst="rect">
            <a:avLst/>
          </a:prstGeom>
        </p:spPr>
        <p:txBody>
          <a:bodyPr wrap="square">
            <a:spAutoFit/>
          </a:bodyPr>
          <a:lstStyle/>
          <a:p>
            <a:pPr>
              <a:lnSpc>
                <a:spcPct val="12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“国内深圳的一家创业企业，为上市公司新三板挂牌公司，以及拟上市公司提供专业的合规管理平台和合规业务咨询，</a:t>
            </a:r>
            <a:r>
              <a:rPr lang="zh-CN" altLang="en-US" sz="1400" dirty="0">
                <a:solidFill>
                  <a:srgbClr val="FF0000"/>
                </a:solidFill>
                <a:latin typeface="微软雅黑" panose="020B0503020204020204" pitchFamily="34" charset="-122"/>
                <a:ea typeface="微软雅黑" panose="020B0503020204020204" pitchFamily="34" charset="-122"/>
              </a:rPr>
              <a:t>填补我国这一领域的空白</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5905507" y="2318829"/>
            <a:ext cx="5984875" cy="1905"/>
          </a:xfrm>
          <a:prstGeom prst="line">
            <a:avLst/>
          </a:prstGeom>
          <a:ln>
            <a:solidFill>
              <a:srgbClr val="4B476B"/>
            </a:solidFill>
            <a:prstDash val="dashDot"/>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025561" y="3284610"/>
            <a:ext cx="5901055" cy="15875"/>
          </a:xfrm>
          <a:prstGeom prst="line">
            <a:avLst/>
          </a:prstGeom>
          <a:ln>
            <a:solidFill>
              <a:srgbClr val="4B476B"/>
            </a:solidFill>
            <a:prstDash val="dashDot"/>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912491" y="3580546"/>
            <a:ext cx="5032147" cy="307777"/>
          </a:xfrm>
          <a:prstGeom prst="rect">
            <a:avLst/>
          </a:prstGeom>
        </p:spPr>
        <p:txBody>
          <a:bodyPr wrap="none">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“金融科技正引发方方面面的变革，有些甚至是颠覆性的。”</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1" name="直接连接符 48"/>
          <p:cNvCxnSpPr/>
          <p:nvPr/>
        </p:nvCxnSpPr>
        <p:spPr>
          <a:xfrm>
            <a:off x="6025562" y="4092908"/>
            <a:ext cx="5901055" cy="15875"/>
          </a:xfrm>
          <a:prstGeom prst="line">
            <a:avLst/>
          </a:prstGeom>
          <a:ln>
            <a:solidFill>
              <a:srgbClr val="4B476B"/>
            </a:solidFill>
            <a:prstDash val="dashDot"/>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912491" y="4208907"/>
            <a:ext cx="5977891" cy="2158365"/>
          </a:xfrm>
          <a:prstGeom prst="rect">
            <a:avLst/>
          </a:prstGeom>
        </p:spPr>
        <p:txBody>
          <a:bodyPr wrap="square">
            <a:spAutoFit/>
          </a:bodyPr>
          <a:lstStyle/>
          <a:p>
            <a:pPr>
              <a:lnSpc>
                <a:spcPct val="120000"/>
              </a:lnSpc>
            </a:pPr>
            <a:r>
              <a:rPr lang="zh-CN" altLang="en-US" sz="1400" b="1" dirty="0">
                <a:latin typeface="微软雅黑" panose="020B0503020204020204" pitchFamily="34" charset="-122"/>
                <a:ea typeface="微软雅黑" panose="020B0503020204020204" pitchFamily="34" charset="-122"/>
              </a:rPr>
              <a:t>深圳市地方金融监督管理局局长何杰：</a:t>
            </a:r>
            <a:endParaRPr lang="en-US" altLang="zh-CN" sz="1400" b="1" dirty="0">
              <a:latin typeface="微软雅黑" panose="020B0503020204020204" pitchFamily="34" charset="-122"/>
              <a:ea typeface="微软雅黑" panose="020B0503020204020204" pitchFamily="34" charset="-122"/>
            </a:endParaRPr>
          </a:p>
          <a:p>
            <a:pPr>
              <a:lnSpc>
                <a:spcPct val="120000"/>
              </a:lnSpc>
            </a:pPr>
            <a:r>
              <a:rPr lang="zh-CN" altLang="en-US" sz="1400" b="1"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深圳价值在线信息科技股份有限公司利用人工智能、云计算、大数据、模式分析等技术，为上市公司、拟上市公司、金融机构、监管机构等主体提供</a:t>
            </a:r>
            <a:r>
              <a:rPr lang="en-GB" altLang="zh-CN" sz="1400" dirty="0" err="1">
                <a:latin typeface="微软雅黑" panose="020B0503020204020204" pitchFamily="34" charset="-122"/>
                <a:ea typeface="微软雅黑" panose="020B0503020204020204" pitchFamily="34" charset="-122"/>
              </a:rPr>
              <a:t>AI+SaaS</a:t>
            </a:r>
            <a:r>
              <a:rPr lang="zh-CN" altLang="en-US" sz="1400" dirty="0">
                <a:latin typeface="微软雅黑" panose="020B0503020204020204" pitchFamily="34" charset="-122"/>
                <a:ea typeface="微软雅黑" panose="020B0503020204020204" pitchFamily="34" charset="-122"/>
              </a:rPr>
              <a:t>服务产品</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易董”。公司产品赋能上市公司合规管理和资本运营，提升公司治理与信息披露水平。截至</a:t>
            </a:r>
            <a:r>
              <a:rPr lang="en-US" altLang="zh-CN" sz="1400" dirty="0">
                <a:latin typeface="微软雅黑" panose="020B0503020204020204" pitchFamily="34" charset="-122"/>
                <a:ea typeface="微软雅黑" panose="020B0503020204020204" pitchFamily="34" charset="-122"/>
              </a:rPr>
              <a:t>2022年11月21日</a:t>
            </a:r>
            <a:r>
              <a:rPr lang="zh-CN" altLang="en-US" sz="1400" dirty="0">
                <a:latin typeface="微软雅黑" panose="020B0503020204020204" pitchFamily="34" charset="-122"/>
                <a:ea typeface="微软雅黑" panose="020B0503020204020204" pitchFamily="34" charset="-122"/>
              </a:rPr>
              <a:t>，公司实现用户覆盖率</a:t>
            </a:r>
            <a:r>
              <a:rPr lang="en-US" altLang="zh-CN" sz="1400" dirty="0">
                <a:latin typeface="微软雅黑" panose="020B0503020204020204" pitchFamily="34" charset="-122"/>
                <a:ea typeface="微软雅黑" panose="020B0503020204020204" pitchFamily="34" charset="-122"/>
              </a:rPr>
              <a:t>90.10%</a:t>
            </a:r>
            <a:r>
              <a:rPr lang="zh-CN" altLang="en-US" sz="1400" dirty="0">
                <a:latin typeface="微软雅黑" panose="020B0503020204020204" pitchFamily="34" charset="-122"/>
                <a:ea typeface="微软雅黑" panose="020B0503020204020204" pitchFamily="34" charset="-122"/>
              </a:rPr>
              <a:t>，市场占有率</a:t>
            </a:r>
            <a:r>
              <a:rPr lang="en-US" altLang="zh-CN" sz="1400" dirty="0">
                <a:latin typeface="微软雅黑" panose="020B0503020204020204" pitchFamily="34" charset="-122"/>
                <a:ea typeface="微软雅黑" panose="020B0503020204020204" pitchFamily="34" charset="-122"/>
              </a:rPr>
              <a:t>54.98%</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2019</a:t>
            </a:r>
            <a:r>
              <a:rPr lang="zh-CN" altLang="en-US" sz="1400" dirty="0">
                <a:latin typeface="微软雅黑" panose="020B0503020204020204" pitchFamily="34" charset="-122"/>
                <a:ea typeface="微软雅黑" panose="020B0503020204020204" pitchFamily="34" charset="-122"/>
              </a:rPr>
              <a:t>年入围毕马威中国领先金融科技</a:t>
            </a:r>
            <a:r>
              <a:rPr lang="en-US" altLang="zh-CN" sz="1400" dirty="0">
                <a:latin typeface="微软雅黑" panose="020B0503020204020204" pitchFamily="34" charset="-122"/>
                <a:ea typeface="微软雅黑" panose="020B0503020204020204" pitchFamily="34" charset="-122"/>
              </a:rPr>
              <a:t>50</a:t>
            </a:r>
            <a:r>
              <a:rPr lang="zh-CN" altLang="en-US" sz="1400" dirty="0">
                <a:latin typeface="微软雅黑" panose="020B0503020204020204" pitchFamily="34" charset="-122"/>
                <a:ea typeface="微软雅黑" panose="020B0503020204020204" pitchFamily="34" charset="-122"/>
              </a:rPr>
              <a:t>强榜单，</a:t>
            </a:r>
            <a:r>
              <a:rPr lang="zh-CN" altLang="en-US" sz="1400" b="1" dirty="0">
                <a:solidFill>
                  <a:srgbClr val="FF0000"/>
                </a:solidFill>
                <a:latin typeface="微软雅黑" panose="020B0503020204020204" pitchFamily="34" charset="-122"/>
                <a:ea typeface="微软雅黑" panose="020B0503020204020204" pitchFamily="34" charset="-122"/>
              </a:rPr>
              <a:t>其中在合规科技赛道位于第一名</a:t>
            </a:r>
            <a:r>
              <a:rPr lang="zh-CN" altLang="en-US" sz="1400" dirty="0">
                <a:latin typeface="微软雅黑" panose="020B0503020204020204" pitchFamily="34" charset="-122"/>
                <a:ea typeface="微软雅黑" panose="020B0503020204020204" pitchFamily="34" charset="-122"/>
              </a:rPr>
              <a:t>。”</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512111" y="3888958"/>
            <a:ext cx="1304975" cy="2150225"/>
          </a:xfrm>
          <a:prstGeom prst="rect">
            <a:avLst/>
          </a:prstGeom>
          <a:solidFill>
            <a:srgbClr val="1C3C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TextBox 50"/>
          <p:cNvSpPr txBox="1"/>
          <p:nvPr/>
        </p:nvSpPr>
        <p:spPr>
          <a:xfrm>
            <a:off x="556556" y="4108783"/>
            <a:ext cx="1147459" cy="1384995"/>
          </a:xfrm>
          <a:prstGeom prst="rect">
            <a:avLst/>
          </a:prstGeom>
          <a:noFill/>
          <a:ln>
            <a:noFill/>
          </a:ln>
        </p:spPr>
        <p:txBody>
          <a:bodyPr wrap="square" rtlCol="0">
            <a:spAutoFit/>
          </a:bodyPr>
          <a:lstStyle/>
          <a:p>
            <a:pPr algn="ct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合规科技</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赛道  </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第一名</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33" name="Picture 2"/>
          <p:cNvPicPr>
            <a:picLocks noChangeAspect="1" noChangeArrowheads="1"/>
          </p:cNvPicPr>
          <p:nvPr/>
        </p:nvPicPr>
        <p:blipFill>
          <a:blip r:embed="rId1" cstate="print"/>
          <a:srcRect/>
          <a:stretch>
            <a:fillRect/>
          </a:stretch>
        </p:blipFill>
        <p:spPr bwMode="auto">
          <a:xfrm>
            <a:off x="1709403" y="922584"/>
            <a:ext cx="3671796" cy="2809814"/>
          </a:xfrm>
          <a:prstGeom prst="rect">
            <a:avLst/>
          </a:prstGeom>
          <a:noFill/>
          <a:ln w="9525">
            <a:noFill/>
            <a:miter lim="800000"/>
            <a:headEnd/>
            <a:tailEnd/>
          </a:ln>
        </p:spPr>
      </p:pic>
      <p:pic>
        <p:nvPicPr>
          <p:cNvPr id="34" name="图片 33"/>
          <p:cNvPicPr>
            <a:picLocks noChangeAspect="1"/>
          </p:cNvPicPr>
          <p:nvPr/>
        </p:nvPicPr>
        <p:blipFill>
          <a:blip r:embed="rId2"/>
          <a:stretch>
            <a:fillRect/>
          </a:stretch>
        </p:blipFill>
        <p:spPr>
          <a:xfrm>
            <a:off x="1817086" y="3900522"/>
            <a:ext cx="3564113" cy="2138661"/>
          </a:xfrm>
          <a:prstGeom prst="rect">
            <a:avLst/>
          </a:prstGeom>
        </p:spPr>
      </p:pic>
      <p:grpSp>
        <p:nvGrpSpPr>
          <p:cNvPr id="35" name="组合 34"/>
          <p:cNvGrpSpPr/>
          <p:nvPr/>
        </p:nvGrpSpPr>
        <p:grpSpPr>
          <a:xfrm>
            <a:off x="520208" y="935335"/>
            <a:ext cx="1304975" cy="2797063"/>
            <a:chOff x="4231533" y="946181"/>
            <a:chExt cx="1304975" cy="2797063"/>
          </a:xfrm>
        </p:grpSpPr>
        <p:sp>
          <p:nvSpPr>
            <p:cNvPr id="36" name="矩形 35"/>
            <p:cNvSpPr/>
            <p:nvPr/>
          </p:nvSpPr>
          <p:spPr>
            <a:xfrm>
              <a:off x="4231533" y="946181"/>
              <a:ext cx="1304975" cy="2797063"/>
            </a:xfrm>
            <a:prstGeom prst="rect">
              <a:avLst/>
            </a:prstGeom>
            <a:solidFill>
              <a:srgbClr val="E81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TextBox 50"/>
            <p:cNvSpPr txBox="1"/>
            <p:nvPr/>
          </p:nvSpPr>
          <p:spPr>
            <a:xfrm>
              <a:off x="4281365" y="1494083"/>
              <a:ext cx="1147459" cy="1600438"/>
            </a:xfrm>
            <a:prstGeom prst="rect">
              <a:avLst/>
            </a:prstGeom>
            <a:noFill/>
            <a:ln>
              <a:noFill/>
            </a:ln>
          </p:spPr>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 创造  </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合规科技</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en-US" altLang="zh-CN" sz="1400" dirty="0">
                  <a:solidFill>
                    <a:schemeClr val="bg1"/>
                  </a:solidFill>
                  <a:latin typeface="微软雅黑" panose="020B0503020204020204" pitchFamily="34" charset="-122"/>
                  <a:ea typeface="微软雅黑" panose="020B0503020204020204" pitchFamily="34" charset="-122"/>
                </a:rPr>
                <a:t>&amp;</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监管科技 </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  </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新实现方法</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8000">
        <p14:prism isInverted="1" isContent="1"/>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1000"/>
                                        <p:tgtEl>
                                          <p:spTgt spid="47"/>
                                        </p:tgtEl>
                                      </p:cBhvr>
                                    </p:animEffect>
                                    <p:anim calcmode="lin" valueType="num">
                                      <p:cBhvr>
                                        <p:cTn id="14" dur="1000" fill="hold"/>
                                        <p:tgtEl>
                                          <p:spTgt spid="47"/>
                                        </p:tgtEl>
                                        <p:attrNameLst>
                                          <p:attrName>ppt_x</p:attrName>
                                        </p:attrNameLst>
                                      </p:cBhvr>
                                      <p:tavLst>
                                        <p:tav tm="0">
                                          <p:val>
                                            <p:strVal val="#ppt_x"/>
                                          </p:val>
                                        </p:tav>
                                        <p:tav tm="100000">
                                          <p:val>
                                            <p:strVal val="#ppt_x"/>
                                          </p:val>
                                        </p:tav>
                                      </p:tavLst>
                                    </p:anim>
                                    <p:anim calcmode="lin" valueType="num">
                                      <p:cBhvr>
                                        <p:cTn id="15" dur="1000" fill="hold"/>
                                        <p:tgtEl>
                                          <p:spTgt spid="4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47" grpId="0"/>
      <p:bldP spid="9"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94615"/>
            <a:ext cx="4198620" cy="491490"/>
          </a:xfrm>
          <a:prstGeom prst="rect">
            <a:avLst/>
          </a:prstGeom>
          <a:noFill/>
        </p:spPr>
        <p:txBody>
          <a:bodyPr wrap="none" rtlCol="0">
            <a:spAutoFit/>
          </a:bodyPr>
          <a:lstStyle/>
          <a:p>
            <a:pPr algn="l"/>
            <a:r>
              <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易董——合规市场领军企业</a:t>
            </a:r>
            <a:endParaRPr lang="zh-CN" altLang="en-US" sz="2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graphicFrame>
        <p:nvGraphicFramePr>
          <p:cNvPr id="4" name="图表 3"/>
          <p:cNvGraphicFramePr/>
          <p:nvPr/>
        </p:nvGraphicFramePr>
        <p:xfrm>
          <a:off x="4215033" y="1476827"/>
          <a:ext cx="4099423" cy="4522987"/>
        </p:xfrm>
        <a:graphic>
          <a:graphicData uri="http://schemas.openxmlformats.org/drawingml/2006/chart">
            <c:chart xmlns:c="http://schemas.openxmlformats.org/drawingml/2006/chart" xmlns:r="http://schemas.openxmlformats.org/officeDocument/2006/relationships" r:id="rId1"/>
          </a:graphicData>
        </a:graphic>
      </p:graphicFrame>
      <p:sp>
        <p:nvSpPr>
          <p:cNvPr id="5" name="圆角矩形 4"/>
          <p:cNvSpPr/>
          <p:nvPr/>
        </p:nvSpPr>
        <p:spPr>
          <a:xfrm>
            <a:off x="4042123" y="5351082"/>
            <a:ext cx="792129" cy="374025"/>
          </a:xfrm>
          <a:prstGeom prst="roundRect">
            <a:avLst/>
          </a:prstGeom>
          <a:solidFill>
            <a:srgbClr val="325A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prstClr val="white"/>
                </a:solidFill>
                <a:latin typeface="微软雅黑" panose="020B0503020204020204" pitchFamily="34" charset="-122"/>
                <a:ea typeface="微软雅黑" panose="020B0503020204020204" pitchFamily="34" charset="-122"/>
              </a:rPr>
              <a:t>内测版</a:t>
            </a:r>
            <a:endParaRPr lang="en-US" altLang="zh-CN" sz="1400" dirty="0">
              <a:solidFill>
                <a:prstClr val="white"/>
              </a:solidFill>
              <a:latin typeface="微软雅黑" panose="020B0503020204020204" pitchFamily="34" charset="-122"/>
              <a:ea typeface="微软雅黑" panose="020B0503020204020204" pitchFamily="34" charset="-122"/>
            </a:endParaRPr>
          </a:p>
          <a:p>
            <a:r>
              <a:rPr lang="en-US" altLang="zh-CN" sz="900" dirty="0">
                <a:solidFill>
                  <a:prstClr val="white"/>
                </a:solidFill>
                <a:latin typeface="微软雅黑" panose="020B0503020204020204" pitchFamily="34" charset="-122"/>
                <a:ea typeface="微软雅黑" panose="020B0503020204020204" pitchFamily="34" charset="-122"/>
              </a:rPr>
              <a:t>2016.4</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6" name="圆角矩形 5"/>
          <p:cNvSpPr/>
          <p:nvPr/>
        </p:nvSpPr>
        <p:spPr>
          <a:xfrm>
            <a:off x="4418928" y="4563051"/>
            <a:ext cx="896259" cy="374025"/>
          </a:xfrm>
          <a:prstGeom prst="roundRect">
            <a:avLst/>
          </a:prstGeom>
          <a:solidFill>
            <a:srgbClr val="325A9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spc="-113" dirty="0">
                <a:solidFill>
                  <a:srgbClr val="E1ED8C"/>
                </a:solidFill>
                <a:latin typeface="微软雅黑" panose="020B0503020204020204" pitchFamily="34" charset="-122"/>
                <a:ea typeface="微软雅黑" panose="020B0503020204020204" pitchFamily="34" charset="-122"/>
              </a:rPr>
              <a:t>1492</a:t>
            </a:r>
            <a:r>
              <a:rPr lang="zh-CN" altLang="en-US" sz="900" spc="-113" dirty="0">
                <a:solidFill>
                  <a:prstClr val="white"/>
                </a:solidFill>
                <a:latin typeface="微软雅黑" panose="020B0503020204020204" pitchFamily="34" charset="-122"/>
                <a:ea typeface="微软雅黑" panose="020B0503020204020204" pitchFamily="34" charset="-122"/>
              </a:rPr>
              <a:t>家</a:t>
            </a:r>
            <a:endParaRPr lang="en-US" altLang="zh-CN" sz="1200" spc="-113" dirty="0">
              <a:solidFill>
                <a:prstClr val="white"/>
              </a:solidFill>
              <a:latin typeface="微软雅黑" panose="020B0503020204020204" pitchFamily="34" charset="-122"/>
              <a:ea typeface="微软雅黑" panose="020B0503020204020204" pitchFamily="34" charset="-122"/>
            </a:endParaRPr>
          </a:p>
          <a:p>
            <a:r>
              <a:rPr lang="en-US" altLang="zh-CN" sz="900" dirty="0">
                <a:solidFill>
                  <a:prstClr val="white"/>
                </a:solidFill>
                <a:latin typeface="微软雅黑" panose="020B0503020204020204" pitchFamily="34" charset="-122"/>
                <a:ea typeface="微软雅黑" panose="020B0503020204020204" pitchFamily="34" charset="-122"/>
              </a:rPr>
              <a:t>2016.10</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3" name="圆角矩形 2"/>
          <p:cNvSpPr/>
          <p:nvPr/>
        </p:nvSpPr>
        <p:spPr>
          <a:xfrm>
            <a:off x="4214921" y="4957067"/>
            <a:ext cx="879602" cy="374025"/>
          </a:xfrm>
          <a:prstGeom prst="roundRect">
            <a:avLst/>
          </a:prstGeom>
          <a:solidFill>
            <a:srgbClr val="325A9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spc="-113" dirty="0">
                <a:solidFill>
                  <a:srgbClr val="E1ED8C"/>
                </a:solidFill>
                <a:latin typeface="微软雅黑" panose="020B0503020204020204" pitchFamily="34" charset="-122"/>
                <a:ea typeface="微软雅黑" panose="020B0503020204020204" pitchFamily="34" charset="-122"/>
              </a:rPr>
              <a:t>550</a:t>
            </a:r>
            <a:r>
              <a:rPr lang="zh-CN" altLang="en-US" sz="900" spc="-113" dirty="0">
                <a:solidFill>
                  <a:prstClr val="white"/>
                </a:solidFill>
                <a:latin typeface="微软雅黑" panose="020B0503020204020204" pitchFamily="34" charset="-122"/>
                <a:ea typeface="微软雅黑" panose="020B0503020204020204" pitchFamily="34" charset="-122"/>
              </a:rPr>
              <a:t>家</a:t>
            </a:r>
            <a:endParaRPr lang="en-US" altLang="zh-CN" sz="1200" spc="-113" dirty="0">
              <a:solidFill>
                <a:prstClr val="white"/>
              </a:solidFill>
              <a:latin typeface="微软雅黑" panose="020B0503020204020204" pitchFamily="34" charset="-122"/>
              <a:ea typeface="微软雅黑" panose="020B0503020204020204" pitchFamily="34" charset="-122"/>
            </a:endParaRPr>
          </a:p>
          <a:p>
            <a:r>
              <a:rPr lang="en-US" altLang="zh-CN" sz="900" dirty="0">
                <a:solidFill>
                  <a:prstClr val="white"/>
                </a:solidFill>
                <a:latin typeface="微软雅黑" panose="020B0503020204020204" pitchFamily="34" charset="-122"/>
                <a:ea typeface="微软雅黑" panose="020B0503020204020204" pitchFamily="34" charset="-122"/>
              </a:rPr>
              <a:t>2016.7</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9" name="圆角矩形 8"/>
          <p:cNvSpPr/>
          <p:nvPr/>
        </p:nvSpPr>
        <p:spPr>
          <a:xfrm>
            <a:off x="4582380" y="4169036"/>
            <a:ext cx="939280" cy="374025"/>
          </a:xfrm>
          <a:prstGeom prst="roundRect">
            <a:avLst/>
          </a:prstGeom>
          <a:solidFill>
            <a:srgbClr val="325A9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spc="-113" dirty="0">
                <a:solidFill>
                  <a:srgbClr val="E1ED8C"/>
                </a:solidFill>
                <a:latin typeface="微软雅黑" panose="020B0503020204020204" pitchFamily="34" charset="-122"/>
                <a:ea typeface="微软雅黑" panose="020B0503020204020204" pitchFamily="34" charset="-122"/>
              </a:rPr>
              <a:t>1900</a:t>
            </a:r>
            <a:r>
              <a:rPr lang="zh-CN" altLang="en-US" sz="900" spc="-113" dirty="0">
                <a:solidFill>
                  <a:prstClr val="white"/>
                </a:solidFill>
                <a:latin typeface="微软雅黑" panose="020B0503020204020204" pitchFamily="34" charset="-122"/>
                <a:ea typeface="微软雅黑" panose="020B0503020204020204" pitchFamily="34" charset="-122"/>
              </a:rPr>
              <a:t>家</a:t>
            </a:r>
            <a:endParaRPr lang="en-US" altLang="zh-CN" sz="1200" spc="-113" dirty="0">
              <a:solidFill>
                <a:prstClr val="white"/>
              </a:solidFill>
              <a:latin typeface="微软雅黑" panose="020B0503020204020204" pitchFamily="34" charset="-122"/>
              <a:ea typeface="微软雅黑" panose="020B0503020204020204" pitchFamily="34" charset="-122"/>
            </a:endParaRPr>
          </a:p>
          <a:p>
            <a:r>
              <a:rPr lang="en-US" altLang="zh-CN" sz="900" dirty="0">
                <a:solidFill>
                  <a:prstClr val="white"/>
                </a:solidFill>
                <a:latin typeface="微软雅黑" panose="020B0503020204020204" pitchFamily="34" charset="-122"/>
                <a:ea typeface="微软雅黑" panose="020B0503020204020204" pitchFamily="34" charset="-122"/>
              </a:rPr>
              <a:t>2017.1</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5986594" y="2589614"/>
            <a:ext cx="850612" cy="374025"/>
          </a:xfrm>
          <a:prstGeom prst="roundRect">
            <a:avLst/>
          </a:prstGeom>
          <a:solidFill>
            <a:srgbClr val="325A9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spc="-113" dirty="0">
                <a:solidFill>
                  <a:srgbClr val="E1ED8C"/>
                </a:solidFill>
                <a:latin typeface="微软雅黑" panose="020B0503020204020204" pitchFamily="34" charset="-122"/>
                <a:ea typeface="微软雅黑" panose="020B0503020204020204" pitchFamily="34" charset="-122"/>
              </a:rPr>
              <a:t>2741</a:t>
            </a:r>
            <a:r>
              <a:rPr lang="zh-CN" altLang="en-US" sz="900" spc="-113" dirty="0">
                <a:solidFill>
                  <a:prstClr val="white"/>
                </a:solidFill>
                <a:latin typeface="微软雅黑" panose="020B0503020204020204" pitchFamily="34" charset="-122"/>
                <a:ea typeface="微软雅黑" panose="020B0503020204020204" pitchFamily="34" charset="-122"/>
              </a:rPr>
              <a:t>家</a:t>
            </a:r>
            <a:endParaRPr lang="en-US" altLang="zh-CN" sz="1200" spc="-113" dirty="0">
              <a:solidFill>
                <a:prstClr val="white"/>
              </a:solidFill>
              <a:latin typeface="微软雅黑" panose="020B0503020204020204" pitchFamily="34" charset="-122"/>
              <a:ea typeface="微软雅黑" panose="020B0503020204020204" pitchFamily="34" charset="-122"/>
            </a:endParaRPr>
          </a:p>
          <a:p>
            <a:r>
              <a:rPr lang="en-US" altLang="zh-CN" sz="900" dirty="0">
                <a:solidFill>
                  <a:prstClr val="white"/>
                </a:solidFill>
                <a:latin typeface="微软雅黑" panose="020B0503020204020204" pitchFamily="34" charset="-122"/>
                <a:ea typeface="微软雅黑" panose="020B0503020204020204" pitchFamily="34" charset="-122"/>
              </a:rPr>
              <a:t>2018.1</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5740201" y="2986989"/>
            <a:ext cx="825418" cy="374025"/>
          </a:xfrm>
          <a:prstGeom prst="roundRect">
            <a:avLst/>
          </a:prstGeom>
          <a:solidFill>
            <a:srgbClr val="325A9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spc="-113" dirty="0">
                <a:solidFill>
                  <a:srgbClr val="E1ED8C"/>
                </a:solidFill>
                <a:latin typeface="微软雅黑" panose="020B0503020204020204" pitchFamily="34" charset="-122"/>
                <a:ea typeface="微软雅黑" panose="020B0503020204020204" pitchFamily="34" charset="-122"/>
              </a:rPr>
              <a:t>2812</a:t>
            </a:r>
            <a:r>
              <a:rPr lang="zh-CN" altLang="en-US" sz="900" spc="-113" dirty="0">
                <a:solidFill>
                  <a:prstClr val="white"/>
                </a:solidFill>
                <a:latin typeface="微软雅黑" panose="020B0503020204020204" pitchFamily="34" charset="-122"/>
                <a:ea typeface="微软雅黑" panose="020B0503020204020204" pitchFamily="34" charset="-122"/>
              </a:rPr>
              <a:t>家</a:t>
            </a:r>
            <a:endParaRPr lang="en-US" altLang="zh-CN" sz="1200" spc="-113" dirty="0">
              <a:solidFill>
                <a:prstClr val="white"/>
              </a:solidFill>
              <a:latin typeface="微软雅黑" panose="020B0503020204020204" pitchFamily="34" charset="-122"/>
              <a:ea typeface="微软雅黑" panose="020B0503020204020204" pitchFamily="34" charset="-122"/>
            </a:endParaRPr>
          </a:p>
          <a:p>
            <a:r>
              <a:rPr lang="en-US" altLang="zh-CN" sz="900" dirty="0">
                <a:solidFill>
                  <a:prstClr val="white"/>
                </a:solidFill>
                <a:latin typeface="微软雅黑" panose="020B0503020204020204" pitchFamily="34" charset="-122"/>
                <a:ea typeface="微软雅黑" panose="020B0503020204020204" pitchFamily="34" charset="-122"/>
              </a:rPr>
              <a:t>2017.10</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5252955" y="3381005"/>
            <a:ext cx="922258" cy="374025"/>
          </a:xfrm>
          <a:prstGeom prst="roundRect">
            <a:avLst/>
          </a:prstGeom>
          <a:solidFill>
            <a:srgbClr val="325A9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spc="-113" dirty="0">
                <a:solidFill>
                  <a:srgbClr val="E1ED8C"/>
                </a:solidFill>
                <a:latin typeface="微软雅黑" panose="020B0503020204020204" pitchFamily="34" charset="-122"/>
                <a:ea typeface="微软雅黑" panose="020B0503020204020204" pitchFamily="34" charset="-122"/>
              </a:rPr>
              <a:t>2472</a:t>
            </a:r>
            <a:r>
              <a:rPr lang="zh-CN" altLang="en-US" sz="900" spc="-113" dirty="0">
                <a:solidFill>
                  <a:prstClr val="white"/>
                </a:solidFill>
                <a:latin typeface="微软雅黑" panose="020B0503020204020204" pitchFamily="34" charset="-122"/>
                <a:ea typeface="微软雅黑" panose="020B0503020204020204" pitchFamily="34" charset="-122"/>
              </a:rPr>
              <a:t>家</a:t>
            </a:r>
            <a:endParaRPr lang="en-US" altLang="zh-CN" sz="1200" spc="-113" dirty="0">
              <a:solidFill>
                <a:prstClr val="white"/>
              </a:solidFill>
              <a:latin typeface="微软雅黑" panose="020B0503020204020204" pitchFamily="34" charset="-122"/>
              <a:ea typeface="微软雅黑" panose="020B0503020204020204" pitchFamily="34" charset="-122"/>
            </a:endParaRPr>
          </a:p>
          <a:p>
            <a:r>
              <a:rPr lang="en-US" altLang="zh-CN" sz="900" dirty="0">
                <a:solidFill>
                  <a:prstClr val="white"/>
                </a:solidFill>
                <a:latin typeface="微软雅黑" panose="020B0503020204020204" pitchFamily="34" charset="-122"/>
                <a:ea typeface="微软雅黑" panose="020B0503020204020204" pitchFamily="34" charset="-122"/>
              </a:rPr>
              <a:t>2017.7</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4912909" y="3775020"/>
            <a:ext cx="917161" cy="374025"/>
          </a:xfrm>
          <a:prstGeom prst="roundRect">
            <a:avLst/>
          </a:prstGeom>
          <a:solidFill>
            <a:srgbClr val="325A9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spc="-113" dirty="0">
                <a:solidFill>
                  <a:srgbClr val="E1ED8C"/>
                </a:solidFill>
                <a:latin typeface="微软雅黑" panose="020B0503020204020204" pitchFamily="34" charset="-122"/>
                <a:ea typeface="微软雅黑" panose="020B0503020204020204" pitchFamily="34" charset="-122"/>
              </a:rPr>
              <a:t>2131</a:t>
            </a:r>
            <a:r>
              <a:rPr lang="zh-CN" altLang="en-US" sz="900" spc="-113" dirty="0">
                <a:solidFill>
                  <a:prstClr val="white"/>
                </a:solidFill>
                <a:latin typeface="微软雅黑" panose="020B0503020204020204" pitchFamily="34" charset="-122"/>
                <a:ea typeface="微软雅黑" panose="020B0503020204020204" pitchFamily="34" charset="-122"/>
              </a:rPr>
              <a:t>家</a:t>
            </a:r>
            <a:endParaRPr lang="en-US" altLang="zh-CN" sz="1200" spc="-113" dirty="0">
              <a:solidFill>
                <a:prstClr val="white"/>
              </a:solidFill>
              <a:latin typeface="微软雅黑" panose="020B0503020204020204" pitchFamily="34" charset="-122"/>
              <a:ea typeface="微软雅黑" panose="020B0503020204020204" pitchFamily="34" charset="-122"/>
            </a:endParaRPr>
          </a:p>
          <a:p>
            <a:r>
              <a:rPr lang="en-US" altLang="zh-CN" sz="900" dirty="0">
                <a:solidFill>
                  <a:prstClr val="white"/>
                </a:solidFill>
                <a:latin typeface="微软雅黑" panose="020B0503020204020204" pitchFamily="34" charset="-122"/>
                <a:ea typeface="微软雅黑" panose="020B0503020204020204" pitchFamily="34" charset="-122"/>
              </a:rPr>
              <a:t>2017.4</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21" name="TextBox 5"/>
          <p:cNvSpPr txBox="1"/>
          <p:nvPr/>
        </p:nvSpPr>
        <p:spPr>
          <a:xfrm>
            <a:off x="7094214" y="6569236"/>
            <a:ext cx="3175635" cy="275590"/>
          </a:xfrm>
          <a:prstGeom prst="rect">
            <a:avLst/>
          </a:prstGeom>
          <a:noFill/>
        </p:spPr>
        <p:txBody>
          <a:bodyPr wrap="none" rtlCol="0">
            <a:spAutoFit/>
          </a:bodyPr>
          <a:lstStyle/>
          <a:p>
            <a:r>
              <a:rPr lang="en-US" altLang="zh-CN" sz="1200" dirty="0">
                <a:solidFill>
                  <a:srgbClr val="1F4C8D"/>
                </a:solidFill>
                <a:latin typeface="微软雅黑" panose="020B0503020204020204" pitchFamily="34" charset="-122"/>
                <a:ea typeface="微软雅黑" panose="020B0503020204020204" pitchFamily="34" charset="-122"/>
                <a:cs typeface="微软雅黑" panose="020B0503020204020204" pitchFamily="34" charset="-122"/>
              </a:rPr>
              <a:t>2016</a:t>
            </a:r>
            <a:r>
              <a:rPr lang="zh-CN" altLang="en-US" sz="1200" dirty="0">
                <a:solidFill>
                  <a:srgbClr val="1F4C8D"/>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200" dirty="0">
                <a:solidFill>
                  <a:srgbClr val="1F4C8D"/>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200" dirty="0">
                <a:solidFill>
                  <a:srgbClr val="1F4C8D"/>
                </a:solidFill>
                <a:latin typeface="微软雅黑" panose="020B0503020204020204" pitchFamily="34" charset="-122"/>
                <a:ea typeface="微软雅黑" panose="020B0503020204020204" pitchFamily="34" charset="-122"/>
                <a:cs typeface="微软雅黑" panose="020B0503020204020204" pitchFamily="34" charset="-122"/>
              </a:rPr>
              <a:t>月正式上线至</a:t>
            </a:r>
            <a:r>
              <a:rPr lang="en-US" altLang="zh-CN" sz="1200" dirty="0">
                <a:solidFill>
                  <a:srgbClr val="1F4C8D"/>
                </a:solidFill>
                <a:latin typeface="微软雅黑" panose="020B0503020204020204" pitchFamily="34" charset="-122"/>
                <a:ea typeface="微软雅黑" panose="020B0503020204020204" pitchFamily="34" charset="-122"/>
                <a:cs typeface="微软雅黑" panose="020B0503020204020204" pitchFamily="34" charset="-122"/>
              </a:rPr>
              <a:t>2022年11月21日</a:t>
            </a:r>
            <a:r>
              <a:rPr lang="zh-CN" altLang="en-US" sz="1200" dirty="0">
                <a:solidFill>
                  <a:srgbClr val="1F4C8D"/>
                </a:solidFill>
                <a:latin typeface="微软雅黑" panose="020B0503020204020204" pitchFamily="34" charset="-122"/>
                <a:ea typeface="微软雅黑" panose="020B0503020204020204" pitchFamily="34" charset="-122"/>
                <a:cs typeface="微软雅黑" panose="020B0503020204020204" pitchFamily="34" charset="-122"/>
              </a:rPr>
              <a:t>数据</a:t>
            </a:r>
            <a:endParaRPr lang="zh-CN" altLang="en-US" sz="1200" dirty="0">
              <a:solidFill>
                <a:srgbClr val="1F4C8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圆角矩形 26"/>
          <p:cNvSpPr/>
          <p:nvPr/>
        </p:nvSpPr>
        <p:spPr>
          <a:xfrm>
            <a:off x="6463617" y="2199669"/>
            <a:ext cx="837549" cy="374025"/>
          </a:xfrm>
          <a:prstGeom prst="roundRect">
            <a:avLst/>
          </a:prstGeom>
          <a:solidFill>
            <a:srgbClr val="325A9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spc="-113" dirty="0">
                <a:solidFill>
                  <a:srgbClr val="E1ED8C"/>
                </a:solidFill>
                <a:latin typeface="微软雅黑" panose="020B0503020204020204" pitchFamily="34" charset="-122"/>
                <a:ea typeface="微软雅黑" panose="020B0503020204020204" pitchFamily="34" charset="-122"/>
              </a:rPr>
              <a:t>3263</a:t>
            </a:r>
            <a:r>
              <a:rPr lang="zh-CN" altLang="en-US" sz="900" spc="-113" dirty="0">
                <a:solidFill>
                  <a:prstClr val="white"/>
                </a:solidFill>
                <a:latin typeface="微软雅黑" panose="020B0503020204020204" pitchFamily="34" charset="-122"/>
                <a:ea typeface="微软雅黑" panose="020B0503020204020204" pitchFamily="34" charset="-122"/>
              </a:rPr>
              <a:t>家</a:t>
            </a:r>
            <a:endParaRPr lang="en-US" altLang="zh-CN" sz="1200" spc="-113" dirty="0">
              <a:solidFill>
                <a:prstClr val="white"/>
              </a:solidFill>
              <a:latin typeface="微软雅黑" panose="020B0503020204020204" pitchFamily="34" charset="-122"/>
              <a:ea typeface="微软雅黑" panose="020B0503020204020204" pitchFamily="34" charset="-122"/>
            </a:endParaRPr>
          </a:p>
          <a:p>
            <a:r>
              <a:rPr lang="en-US" altLang="zh-CN" sz="900" dirty="0">
                <a:solidFill>
                  <a:prstClr val="white"/>
                </a:solidFill>
                <a:latin typeface="微软雅黑" panose="020B0503020204020204" pitchFamily="34" charset="-122"/>
                <a:ea typeface="微软雅黑" panose="020B0503020204020204" pitchFamily="34" charset="-122"/>
              </a:rPr>
              <a:t>2018.4</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6778241" y="1784952"/>
            <a:ext cx="927745" cy="374025"/>
          </a:xfrm>
          <a:prstGeom prst="roundRect">
            <a:avLst/>
          </a:prstGeom>
          <a:solidFill>
            <a:srgbClr val="325A95">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spc="-113" dirty="0">
                <a:solidFill>
                  <a:srgbClr val="E1ED8C"/>
                </a:solidFill>
                <a:latin typeface="微软雅黑" panose="020B0503020204020204" pitchFamily="34" charset="-122"/>
                <a:ea typeface="微软雅黑" panose="020B0503020204020204" pitchFamily="34" charset="-122"/>
              </a:rPr>
              <a:t>3585</a:t>
            </a:r>
            <a:r>
              <a:rPr lang="zh-CN" altLang="en-US" sz="900" spc="-113" dirty="0">
                <a:solidFill>
                  <a:prstClr val="white"/>
                </a:solidFill>
                <a:latin typeface="微软雅黑" panose="020B0503020204020204" pitchFamily="34" charset="-122"/>
                <a:ea typeface="微软雅黑" panose="020B0503020204020204" pitchFamily="34" charset="-122"/>
              </a:rPr>
              <a:t>家</a:t>
            </a:r>
            <a:endParaRPr lang="en-US" altLang="zh-CN" sz="1200" spc="-113" dirty="0">
              <a:solidFill>
                <a:prstClr val="white"/>
              </a:solidFill>
              <a:latin typeface="微软雅黑" panose="020B0503020204020204" pitchFamily="34" charset="-122"/>
              <a:ea typeface="微软雅黑" panose="020B0503020204020204" pitchFamily="34" charset="-122"/>
            </a:endParaRPr>
          </a:p>
          <a:p>
            <a:r>
              <a:rPr lang="en-US" altLang="zh-CN" sz="900" dirty="0">
                <a:solidFill>
                  <a:prstClr val="white"/>
                </a:solidFill>
                <a:latin typeface="微软雅黑" panose="020B0503020204020204" pitchFamily="34" charset="-122"/>
                <a:ea typeface="微软雅黑" panose="020B0503020204020204" pitchFamily="34" charset="-122"/>
              </a:rPr>
              <a:t>2018.7</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36" name="圆角矩形 35"/>
          <p:cNvSpPr/>
          <p:nvPr/>
        </p:nvSpPr>
        <p:spPr>
          <a:xfrm>
            <a:off x="7301230" y="1400175"/>
            <a:ext cx="850265" cy="385445"/>
          </a:xfrm>
          <a:prstGeom prst="roundRect">
            <a:avLst/>
          </a:prstGeom>
          <a:solidFill>
            <a:srgbClr val="1F4C8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spc="-113" dirty="0">
                <a:solidFill>
                  <a:srgbClr val="E1ED8C"/>
                </a:solidFill>
                <a:latin typeface="微软雅黑" panose="020B0503020204020204" pitchFamily="34" charset="-122"/>
                <a:ea typeface="微软雅黑" panose="020B0503020204020204" pitchFamily="34" charset="-122"/>
              </a:rPr>
              <a:t>5631</a:t>
            </a:r>
            <a:r>
              <a:rPr lang="zh-CN" altLang="en-US" sz="900" spc="-113" dirty="0">
                <a:solidFill>
                  <a:prstClr val="white"/>
                </a:solidFill>
                <a:latin typeface="微软雅黑" panose="020B0503020204020204" pitchFamily="34" charset="-122"/>
                <a:ea typeface="微软雅黑" panose="020B0503020204020204" pitchFamily="34" charset="-122"/>
              </a:rPr>
              <a:t>家</a:t>
            </a:r>
            <a:endParaRPr lang="en-US" altLang="zh-CN" sz="1200" spc="-113" dirty="0">
              <a:solidFill>
                <a:prstClr val="white"/>
              </a:solidFill>
              <a:latin typeface="微软雅黑" panose="020B0503020204020204" pitchFamily="34" charset="-122"/>
              <a:ea typeface="微软雅黑" panose="020B0503020204020204" pitchFamily="34" charset="-122"/>
            </a:endParaRPr>
          </a:p>
          <a:p>
            <a:r>
              <a:rPr lang="en-US" altLang="zh-CN" sz="900" dirty="0">
                <a:solidFill>
                  <a:prstClr val="white"/>
                </a:solidFill>
                <a:latin typeface="微软雅黑" panose="020B0503020204020204" pitchFamily="34" charset="-122"/>
                <a:ea typeface="微软雅黑" panose="020B0503020204020204" pitchFamily="34" charset="-122"/>
              </a:rPr>
              <a:t>2022.11.21</a:t>
            </a:r>
            <a:endParaRPr lang="en-US" altLang="zh-CN" sz="900" dirty="0">
              <a:solidFill>
                <a:prstClr val="white"/>
              </a:solidFill>
              <a:latin typeface="微软雅黑" panose="020B0503020204020204" pitchFamily="34" charset="-122"/>
              <a:ea typeface="微软雅黑" panose="020B0503020204020204" pitchFamily="34" charset="-122"/>
            </a:endParaRPr>
          </a:p>
        </p:txBody>
      </p:sp>
      <p:sp>
        <p:nvSpPr>
          <p:cNvPr id="37" name="椭圆 36"/>
          <p:cNvSpPr/>
          <p:nvPr/>
        </p:nvSpPr>
        <p:spPr>
          <a:xfrm>
            <a:off x="5382260" y="5501640"/>
            <a:ext cx="3624580" cy="1069975"/>
          </a:xfrm>
          <a:prstGeom prst="ellipse">
            <a:avLst/>
          </a:prstGeom>
          <a:noFill/>
          <a:ln w="63500">
            <a:solidFill>
              <a:srgbClr val="FF0000">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8" name="直接箭头连接符 37"/>
          <p:cNvCxnSpPr>
            <a:stCxn id="39" idx="1"/>
            <a:endCxn id="37" idx="6"/>
          </p:cNvCxnSpPr>
          <p:nvPr/>
        </p:nvCxnSpPr>
        <p:spPr>
          <a:xfrm flipH="1">
            <a:off x="9006719" y="5585540"/>
            <a:ext cx="665480" cy="451485"/>
          </a:xfrm>
          <a:prstGeom prst="straightConnector1">
            <a:avLst/>
          </a:prstGeom>
          <a:ln w="38100">
            <a:solidFill>
              <a:srgbClr val="FF0000"/>
            </a:solidFill>
            <a:headEnd type="triangle"/>
            <a:tailEnd type="arrow"/>
          </a:ln>
        </p:spPr>
        <p:style>
          <a:lnRef idx="1">
            <a:schemeClr val="accent1"/>
          </a:lnRef>
          <a:fillRef idx="0">
            <a:schemeClr val="accent1"/>
          </a:fillRef>
          <a:effectRef idx="0">
            <a:schemeClr val="accent1"/>
          </a:effectRef>
          <a:fontRef idx="minor">
            <a:schemeClr val="tx1"/>
          </a:fontRef>
        </p:style>
      </p:cxnSp>
      <p:sp>
        <p:nvSpPr>
          <p:cNvPr id="39" name="TextBox 18"/>
          <p:cNvSpPr txBox="1"/>
          <p:nvPr/>
        </p:nvSpPr>
        <p:spPr>
          <a:xfrm>
            <a:off x="9672320" y="5170170"/>
            <a:ext cx="2364105" cy="829945"/>
          </a:xfrm>
          <a:prstGeom prst="rect">
            <a:avLst/>
          </a:prstGeom>
          <a:solidFill>
            <a:srgbClr val="FF0000"/>
          </a:solidFill>
          <a:ln>
            <a:noFill/>
          </a:ln>
        </p:spPr>
        <p:txBody>
          <a:bodyPr wrap="squar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占有上市公司董办合规市场入口</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483870" y="976630"/>
            <a:ext cx="3340100" cy="5323205"/>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易董推出以来，获得了资本市场的广泛认可，成为服务上市公司最多的平台</a:t>
            </a:r>
            <a:endParaRPr lang="zh-CN" altLang="en-US" sz="14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b="1" dirty="0">
                <a:solidFill>
                  <a:srgbClr val="EF535E"/>
                </a:solidFill>
                <a:latin typeface="微软雅黑" panose="020B0503020204020204" pitchFamily="34" charset="-122"/>
                <a:ea typeface="微软雅黑" panose="020B0503020204020204" pitchFamily="34" charset="-122"/>
              </a:rPr>
              <a:t>1、“易董”在上市公司领域的成就</a:t>
            </a:r>
            <a:endParaRPr lang="zh-CN" altLang="en-US" sz="1200" b="1" dirty="0">
              <a:solidFill>
                <a:srgbClr val="EF535E"/>
              </a:solidFill>
              <a:latin typeface="微软雅黑" panose="020B0503020204020204" pitchFamily="34" charset="-122"/>
              <a:ea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价值在线产品赋能上市公司合规管理和资本运营，提升公司治理与信息披露水平</a:t>
            </a:r>
            <a:r>
              <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截至2022年11月21日，核心产品“易董”已部署A股上市公司试用用户</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4503</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家，占全部上市公司比例90.10%，付费用户已达3034家，其中A股上市公司2794家，占全部上市公司比例54.98%。</a:t>
            </a:r>
            <a:endParaRPr lang="zh-CN" altLang="en-US"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b="1" dirty="0">
                <a:solidFill>
                  <a:srgbClr val="EF535E"/>
                </a:solidFill>
                <a:latin typeface="微软雅黑" panose="020B0503020204020204" pitchFamily="34" charset="-122"/>
                <a:ea typeface="微软雅黑" panose="020B0503020204020204" pitchFamily="34" charset="-122"/>
              </a:rPr>
              <a:t>2、“易董”在监管领域的成就</a:t>
            </a:r>
            <a:endParaRPr lang="zh-CN" altLang="en-US" sz="1200" b="1" dirty="0">
              <a:solidFill>
                <a:srgbClr val="EF535E"/>
              </a:solidFill>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目前，中国证监会、中国上市公司协会、深交所、上交所、各地证监局、上市公司协会等监管机构均部署使用， 36个地方证监局、28个地方上市公司协会均部署使用“易董”监管版。</a:t>
            </a:r>
            <a:endParaRPr lang="zh-CN" altLang="en-US"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b="1" dirty="0">
                <a:solidFill>
                  <a:srgbClr val="EF535E"/>
                </a:solidFill>
                <a:latin typeface="微软雅黑" panose="020B0503020204020204" pitchFamily="34" charset="-122"/>
                <a:ea typeface="微软雅黑" panose="020B0503020204020204" pitchFamily="34" charset="-122"/>
              </a:rPr>
              <a:t>3、“易董”在金融领域的成就</a:t>
            </a:r>
            <a:endParaRPr lang="zh-CN" altLang="en-US" sz="1200" b="1" dirty="0">
              <a:solidFill>
                <a:srgbClr val="EF535E"/>
              </a:solidFill>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易董”金融版服务于银行、券商、保险、律所、会计师事务所等金融机构、中介服务机构。签约核心用户42家，包括华泰证券、中信建投、海通证券、招商证券、宁波银行、长沙银行、中伦律师事务所、竞天公诚律所、大华会计师事务所等。</a:t>
            </a:r>
            <a:endParaRPr lang="zh-CN" altLang="en-US"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b="1" dirty="0">
                <a:solidFill>
                  <a:srgbClr val="EF535E"/>
                </a:solidFill>
                <a:latin typeface="微软雅黑" panose="020B0503020204020204" pitchFamily="34" charset="-122"/>
                <a:ea typeface="微软雅黑" panose="020B0503020204020204" pitchFamily="34" charset="-122"/>
              </a:rPr>
              <a:t>4、“易董”在拟上市公司的成就</a:t>
            </a:r>
            <a:endParaRPr lang="zh-CN" altLang="en-US" sz="1200" b="1" dirty="0">
              <a:solidFill>
                <a:srgbClr val="EF535E"/>
              </a:solidFill>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越来越多的拟上市公司选择“易董”IPO版SaaS应用，助力IPO上市征程之路。</a:t>
            </a:r>
            <a:endParaRPr lang="zh-CN" altLang="en-US" sz="1200" dirty="0">
              <a:latin typeface="微软雅黑" panose="020B0503020204020204" pitchFamily="34" charset="-122"/>
              <a:ea typeface="微软雅黑" panose="020B0503020204020204" pitchFamily="34" charset="-122"/>
            </a:endParaRPr>
          </a:p>
        </p:txBody>
      </p:sp>
      <p:pic>
        <p:nvPicPr>
          <p:cNvPr id="41" name="图片 40" descr="C:\Users\meijuan.lai\Desktop\微信截图_20221008142417.png微信截图_20221008142417"/>
          <p:cNvPicPr>
            <a:picLocks noChangeAspect="1"/>
          </p:cNvPicPr>
          <p:nvPr>
            <p:custDataLst>
              <p:tags r:id="rId2"/>
            </p:custDataLst>
          </p:nvPr>
        </p:nvPicPr>
        <p:blipFill>
          <a:blip r:embed="rId3"/>
          <a:srcRect/>
          <a:stretch>
            <a:fillRect/>
          </a:stretch>
        </p:blipFill>
        <p:spPr>
          <a:xfrm>
            <a:off x="8705850" y="454660"/>
            <a:ext cx="3330575" cy="2532380"/>
          </a:xfrm>
          <a:prstGeom prst="rect">
            <a:avLst/>
          </a:prstGeom>
        </p:spPr>
      </p:pic>
      <p:sp>
        <p:nvSpPr>
          <p:cNvPr id="42" name="TextBox 102"/>
          <p:cNvSpPr txBox="1"/>
          <p:nvPr/>
        </p:nvSpPr>
        <p:spPr>
          <a:xfrm>
            <a:off x="5666543" y="3843233"/>
            <a:ext cx="3150235" cy="2891790"/>
          </a:xfrm>
          <a:prstGeom prst="rect">
            <a:avLst/>
          </a:prstGeom>
          <a:noFill/>
        </p:spPr>
        <p:txBody>
          <a:bodyPr wrap="square" rtlCol="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试用用户5631家（其中A股上市</a:t>
            </a:r>
            <a:r>
              <a:rPr lang="en-US" dirty="0">
                <a:solidFill>
                  <a:schemeClr val="tx1">
                    <a:lumMod val="85000"/>
                    <a:lumOff val="15000"/>
                  </a:schemeClr>
                </a:solidFill>
                <a:latin typeface="微软雅黑" panose="020B0503020204020204" pitchFamily="34" charset="-122"/>
                <a:ea typeface="微软雅黑" panose="020B0503020204020204" pitchFamily="34" charset="-122"/>
              </a:rPr>
              <a:t>4503</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家）</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股市场覆盖率</a:t>
            </a:r>
            <a:r>
              <a:rPr lang="zh-CN" altLang="en-US" dirty="0">
                <a:solidFill>
                  <a:prstClr val="white"/>
                </a:solidFill>
                <a:latin typeface="微软雅黑" panose="020B0503020204020204" pitchFamily="34" charset="-122"/>
                <a:ea typeface="微软雅黑" panose="020B0503020204020204" pitchFamily="34" charset="-122"/>
              </a:rPr>
              <a:t> </a:t>
            </a:r>
            <a:r>
              <a:rPr lang="en-US" altLang="zh-CN" sz="2800" b="1" dirty="0">
                <a:solidFill>
                  <a:srgbClr val="1F4C8D"/>
                </a:solidFill>
                <a:latin typeface="微软雅黑" panose="020B0503020204020204" pitchFamily="34" charset="-122"/>
                <a:ea typeface="微软雅黑" panose="020B0503020204020204" pitchFamily="34" charset="-122"/>
              </a:rPr>
              <a:t>90.10%</a:t>
            </a:r>
            <a:endParaRPr lang="en-US" altLang="zh-CN" sz="2800" b="1" dirty="0">
              <a:solidFill>
                <a:srgbClr val="1F4C8D"/>
              </a:solidFill>
              <a:latin typeface="微软雅黑" panose="020B0503020204020204" pitchFamily="34" charset="-122"/>
              <a:ea typeface="微软雅黑" panose="020B0503020204020204" pitchFamily="34" charset="-122"/>
            </a:endParaRPr>
          </a:p>
          <a:p>
            <a:endParaRPr lang="en-US" altLang="zh-CN" dirty="0">
              <a:solidFill>
                <a:prstClr val="white"/>
              </a:solidFill>
              <a:latin typeface="微软雅黑" panose="020B0503020204020204" pitchFamily="34" charset="-122"/>
              <a:ea typeface="微软雅黑" panose="020B0503020204020204" pitchFamily="34" charset="-122"/>
            </a:endParaRPr>
          </a:p>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付费客户</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3034</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家</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其中：上市公司用户</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2794</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家，市场占有率</a:t>
            </a:r>
            <a:r>
              <a:rPr lang="zh-CN" altLang="en-US" dirty="0">
                <a:solidFill>
                  <a:prstClr val="white"/>
                </a:solidFill>
                <a:latin typeface="微软雅黑" panose="020B0503020204020204" pitchFamily="34" charset="-122"/>
                <a:ea typeface="微软雅黑" panose="020B0503020204020204" pitchFamily="34" charset="-122"/>
              </a:rPr>
              <a:t> </a:t>
            </a:r>
            <a:r>
              <a:rPr lang="en-US" altLang="zh-CN" sz="2800" b="1" dirty="0">
                <a:solidFill>
                  <a:srgbClr val="1F4C8D"/>
                </a:solidFill>
                <a:latin typeface="微软雅黑" panose="020B0503020204020204" pitchFamily="34" charset="-122"/>
                <a:ea typeface="微软雅黑" panose="020B0503020204020204" pitchFamily="34" charset="-122"/>
              </a:rPr>
              <a:t>54.98%</a:t>
            </a:r>
            <a:endParaRPr lang="en-US" altLang="zh-CN" sz="2800" b="1" dirty="0">
              <a:solidFill>
                <a:srgbClr val="1F4C8D"/>
              </a:solidFill>
              <a:latin typeface="微软雅黑" panose="020B0503020204020204" pitchFamily="34" charset="-122"/>
              <a:ea typeface="微软雅黑" panose="020B0503020204020204" pitchFamily="34" charset="-122"/>
            </a:endParaRPr>
          </a:p>
          <a:p>
            <a:r>
              <a:rPr lang="zh-CN" altLang="en-US" dirty="0">
                <a:solidFill>
                  <a:prstClr val="white"/>
                </a:solidFill>
                <a:latin typeface="微软雅黑" panose="020B0503020204020204" pitchFamily="34" charset="-122"/>
                <a:ea typeface="微软雅黑" panose="020B0503020204020204" pitchFamily="34" charset="-122"/>
              </a:rPr>
              <a:t> </a:t>
            </a:r>
            <a:endParaRPr lang="zh-CN" altLang="en-US" dirty="0">
              <a:solidFill>
                <a:prstClr val="white"/>
              </a:solidFill>
              <a:latin typeface="微软雅黑" panose="020B0503020204020204" pitchFamily="34" charset="-122"/>
              <a:ea typeface="微软雅黑" panose="020B0503020204020204" pitchFamily="34" charset="-122"/>
            </a:endParaRPr>
          </a:p>
        </p:txBody>
      </p:sp>
      <p:pic>
        <p:nvPicPr>
          <p:cNvPr id="2" name="图片 1" descr="C:\Users\meijuan.lai\Desktop\微信截图_20221008142429.png微信截图_20221008142429"/>
          <p:cNvPicPr>
            <a:picLocks noChangeAspect="1"/>
          </p:cNvPicPr>
          <p:nvPr/>
        </p:nvPicPr>
        <p:blipFill>
          <a:blip r:embed="rId4"/>
          <a:srcRect/>
          <a:stretch>
            <a:fillRect/>
          </a:stretch>
        </p:blipFill>
        <p:spPr>
          <a:xfrm>
            <a:off x="8705850" y="2963545"/>
            <a:ext cx="3330575" cy="2073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8000">
        <p14:prism isInverted="1" isContent="1"/>
      </p:transition>
    </mc:Choice>
    <mc:Fallback>
      <p:transition spd="slow" advClick="0" advTm="8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custDataLst>
              <p:tags r:id="rId1"/>
            </p:custDataLst>
          </p:nvPr>
        </p:nvSpPr>
        <p:spPr>
          <a:xfrm>
            <a:off x="937260" y="117475"/>
            <a:ext cx="7482205" cy="460375"/>
          </a:xfrm>
          <a:prstGeom prst="rect">
            <a:avLst/>
          </a:prstGeom>
        </p:spPr>
        <p:txBody>
          <a:bodyPr wrap="square">
            <a:spAutoFit/>
          </a:bodyPr>
          <a:lstStyle/>
          <a:p>
            <a:pPr algn="l"/>
            <a:r>
              <a:rPr lang="zh-CN" sz="2400" b="1" dirty="0">
                <a:latin typeface="微软雅黑" panose="020B0503020204020204" pitchFamily="34" charset="-122"/>
                <a:ea typeface="微软雅黑" panose="020B0503020204020204" pitchFamily="34" charset="-122"/>
                <a:cs typeface="微软雅黑" panose="020B0503020204020204" pitchFamily="34" charset="-122"/>
              </a:rPr>
              <a:t>注册制时代投资逻辑发生重大变化</a:t>
            </a:r>
            <a:endParaRPr lang="zh-CN"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椭圆 7"/>
          <p:cNvSpPr/>
          <p:nvPr/>
        </p:nvSpPr>
        <p:spPr>
          <a:xfrm>
            <a:off x="5274310" y="3722370"/>
            <a:ext cx="1419225" cy="1403985"/>
          </a:xfrm>
          <a:prstGeom prst="ellipse">
            <a:avLst/>
          </a:prstGeom>
          <a:solidFill>
            <a:schemeClr val="accent1">
              <a:alpha val="41000"/>
            </a:schemeClr>
          </a:solidFill>
          <a:ln>
            <a:noFill/>
          </a:ln>
          <a:effectLst>
            <a:innerShdw blurRad="901700">
              <a:prstClr val="black">
                <a:alpha val="89000"/>
              </a:prstClr>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2" name="组合 61"/>
          <p:cNvGrpSpPr/>
          <p:nvPr/>
        </p:nvGrpSpPr>
        <p:grpSpPr>
          <a:xfrm>
            <a:off x="4505325" y="2975610"/>
            <a:ext cx="2941320" cy="2943860"/>
            <a:chOff x="7113" y="4072"/>
            <a:chExt cx="4632" cy="4636"/>
          </a:xfrm>
        </p:grpSpPr>
        <p:sp>
          <p:nvSpPr>
            <p:cNvPr id="63" name="Freeform 1"/>
            <p:cNvSpPr>
              <a:spLocks noChangeArrowheads="1"/>
            </p:cNvSpPr>
            <p:nvPr/>
          </p:nvSpPr>
          <p:spPr bwMode="auto">
            <a:xfrm>
              <a:off x="7113" y="4072"/>
              <a:ext cx="4632" cy="4636"/>
            </a:xfrm>
            <a:custGeom>
              <a:avLst/>
              <a:gdLst>
                <a:gd name="T0" fmla="*/ 4946 w 10093"/>
                <a:gd name="T1" fmla="*/ 18 h 10103"/>
                <a:gd name="T2" fmla="*/ 89 w 10093"/>
                <a:gd name="T3" fmla="*/ 5759 h 10103"/>
                <a:gd name="T4" fmla="*/ 9371 w 10093"/>
                <a:gd name="T5" fmla="*/ 7693 h 10103"/>
                <a:gd name="T6" fmla="*/ 374 w 10093"/>
                <a:gd name="T7" fmla="*/ 6811 h 10103"/>
                <a:gd name="T8" fmla="*/ 5069 w 10093"/>
                <a:gd name="T9" fmla="*/ 50 h 10103"/>
                <a:gd name="T10" fmla="*/ 9989 w 10093"/>
                <a:gd name="T11" fmla="*/ 6159 h 10103"/>
                <a:gd name="T12" fmla="*/ 1284 w 10093"/>
                <a:gd name="T13" fmla="*/ 8324 h 10103"/>
                <a:gd name="T14" fmla="*/ 2496 w 10093"/>
                <a:gd name="T15" fmla="*/ 735 h 10103"/>
                <a:gd name="T16" fmla="*/ 7008 w 10093"/>
                <a:gd name="T17" fmla="*/ 483 h 10103"/>
                <a:gd name="T18" fmla="*/ 10002 w 10093"/>
                <a:gd name="T19" fmla="*/ 4685 h 10103"/>
                <a:gd name="T20" fmla="*/ 5615 w 10093"/>
                <a:gd name="T21" fmla="*/ 9994 h 10103"/>
                <a:gd name="T22" fmla="*/ 95 w 10093"/>
                <a:gd name="T23" fmla="*/ 4531 h 10103"/>
                <a:gd name="T24" fmla="*/ 2642 w 10093"/>
                <a:gd name="T25" fmla="*/ 961 h 10103"/>
                <a:gd name="T26" fmla="*/ 7221 w 10093"/>
                <a:gd name="T27" fmla="*/ 605 h 10103"/>
                <a:gd name="T28" fmla="*/ 9961 w 10093"/>
                <a:gd name="T29" fmla="*/ 4438 h 10103"/>
                <a:gd name="T30" fmla="*/ 7125 w 10093"/>
                <a:gd name="T31" fmla="*/ 9547 h 10103"/>
                <a:gd name="T32" fmla="*/ 1414 w 10093"/>
                <a:gd name="T33" fmla="*/ 8371 h 10103"/>
                <a:gd name="T34" fmla="*/ 667 w 10093"/>
                <a:gd name="T35" fmla="*/ 2786 h 10103"/>
                <a:gd name="T36" fmla="*/ 4971 w 10093"/>
                <a:gd name="T37" fmla="*/ 445 h 10103"/>
                <a:gd name="T38" fmla="*/ 9166 w 10093"/>
                <a:gd name="T39" fmla="*/ 2279 h 10103"/>
                <a:gd name="T40" fmla="*/ 9659 w 10093"/>
                <a:gd name="T41" fmla="*/ 4809 h 10103"/>
                <a:gd name="T42" fmla="*/ 6933 w 10093"/>
                <a:gd name="T43" fmla="*/ 9491 h 10103"/>
                <a:gd name="T44" fmla="*/ 2030 w 10093"/>
                <a:gd name="T45" fmla="*/ 8961 h 10103"/>
                <a:gd name="T46" fmla="*/ 77 w 10093"/>
                <a:gd name="T47" fmla="*/ 5107 h 10103"/>
                <a:gd name="T48" fmla="*/ 515 w 10093"/>
                <a:gd name="T49" fmla="*/ 3348 h 10103"/>
                <a:gd name="T50" fmla="*/ 5576 w 10093"/>
                <a:gd name="T51" fmla="*/ 469 h 10103"/>
                <a:gd name="T52" fmla="*/ 9987 w 10093"/>
                <a:gd name="T53" fmla="*/ 3938 h 10103"/>
                <a:gd name="T54" fmla="*/ 9060 w 10093"/>
                <a:gd name="T55" fmla="*/ 3559 h 10103"/>
                <a:gd name="T56" fmla="*/ 6750 w 10093"/>
                <a:gd name="T57" fmla="*/ 9295 h 10103"/>
                <a:gd name="T58" fmla="*/ 2304 w 10093"/>
                <a:gd name="T59" fmla="*/ 9178 h 10103"/>
                <a:gd name="T60" fmla="*/ 2658 w 10093"/>
                <a:gd name="T61" fmla="*/ 4238 h 10103"/>
                <a:gd name="T62" fmla="*/ 3847 w 10093"/>
                <a:gd name="T63" fmla="*/ 808 h 10103"/>
                <a:gd name="T64" fmla="*/ 9387 w 10093"/>
                <a:gd name="T65" fmla="*/ 2729 h 10103"/>
                <a:gd name="T66" fmla="*/ 9295 w 10093"/>
                <a:gd name="T67" fmla="*/ 4776 h 10103"/>
                <a:gd name="T68" fmla="*/ 9071 w 10093"/>
                <a:gd name="T69" fmla="*/ 7807 h 10103"/>
                <a:gd name="T70" fmla="*/ 4646 w 10093"/>
                <a:gd name="T71" fmla="*/ 9844 h 10103"/>
                <a:gd name="T72" fmla="*/ 119 w 10093"/>
                <a:gd name="T73" fmla="*/ 5410 h 10103"/>
                <a:gd name="T74" fmla="*/ 1952 w 10093"/>
                <a:gd name="T75" fmla="*/ 2193 h 10103"/>
                <a:gd name="T76" fmla="*/ 7311 w 10093"/>
                <a:gd name="T77" fmla="*/ 1597 h 10103"/>
                <a:gd name="T78" fmla="*/ 8552 w 10093"/>
                <a:gd name="T79" fmla="*/ 3900 h 10103"/>
                <a:gd name="T80" fmla="*/ 8826 w 10093"/>
                <a:gd name="T81" fmla="*/ 7321 h 10103"/>
                <a:gd name="T82" fmla="*/ 5040 w 10093"/>
                <a:gd name="T83" fmla="*/ 9550 h 10103"/>
                <a:gd name="T84" fmla="*/ 226 w 10093"/>
                <a:gd name="T85" fmla="*/ 5707 h 10103"/>
                <a:gd name="T86" fmla="*/ 977 w 10093"/>
                <a:gd name="T87" fmla="*/ 3071 h 10103"/>
                <a:gd name="T88" fmla="*/ 8278 w 10093"/>
                <a:gd name="T89" fmla="*/ 1980 h 10103"/>
                <a:gd name="T90" fmla="*/ 9497 w 10093"/>
                <a:gd name="T91" fmla="*/ 6080 h 10103"/>
                <a:gd name="T92" fmla="*/ 5254 w 10093"/>
                <a:gd name="T93" fmla="*/ 9540 h 10103"/>
                <a:gd name="T94" fmla="*/ 144 w 10093"/>
                <a:gd name="T95" fmla="*/ 5669 h 10103"/>
                <a:gd name="T96" fmla="*/ 1427 w 10093"/>
                <a:gd name="T97" fmla="*/ 2904 h 10103"/>
                <a:gd name="T98" fmla="*/ 6158 w 10093"/>
                <a:gd name="T99" fmla="*/ 2058 h 10103"/>
                <a:gd name="T100" fmla="*/ 8390 w 10093"/>
                <a:gd name="T101" fmla="*/ 7595 h 10103"/>
                <a:gd name="T102" fmla="*/ 2079 w 10093"/>
                <a:gd name="T103" fmla="*/ 7717 h 10103"/>
                <a:gd name="T104" fmla="*/ 3237 w 10093"/>
                <a:gd name="T105" fmla="*/ 5976 h 10103"/>
                <a:gd name="T106" fmla="*/ 8474 w 10093"/>
                <a:gd name="T107" fmla="*/ 7478 h 10103"/>
                <a:gd name="T108" fmla="*/ 2128 w 10093"/>
                <a:gd name="T109" fmla="*/ 7688 h 10103"/>
                <a:gd name="T110" fmla="*/ 3758 w 10093"/>
                <a:gd name="T111" fmla="*/ 3460 h 10103"/>
                <a:gd name="T112" fmla="*/ 2722 w 10093"/>
                <a:gd name="T113" fmla="*/ 8250 h 10103"/>
                <a:gd name="T114" fmla="*/ 4142 w 10093"/>
                <a:gd name="T115" fmla="*/ 7625 h 10103"/>
                <a:gd name="T116" fmla="*/ 3220 w 10093"/>
                <a:gd name="T117" fmla="*/ 8192 h 10103"/>
                <a:gd name="T118" fmla="*/ 174 w 10093"/>
                <a:gd name="T119" fmla="*/ 5986 h 10103"/>
                <a:gd name="T120" fmla="*/ 9826 w 10093"/>
                <a:gd name="T121" fmla="*/ 3487 h 10103"/>
                <a:gd name="T122" fmla="*/ 2571 w 10093"/>
                <a:gd name="T123" fmla="*/ 9349 h 10103"/>
                <a:gd name="T124" fmla="*/ 2085 w 10093"/>
                <a:gd name="T125" fmla="*/ 9092 h 10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93" h="10103">
                  <a:moveTo>
                    <a:pt x="10053" y="5777"/>
                  </a:moveTo>
                  <a:cubicBezTo>
                    <a:pt x="10053" y="5706"/>
                    <a:pt x="10051" y="5623"/>
                    <a:pt x="10048" y="5526"/>
                  </a:cubicBezTo>
                  <a:lnTo>
                    <a:pt x="10048" y="5526"/>
                  </a:lnTo>
                  <a:cubicBezTo>
                    <a:pt x="10054" y="5526"/>
                    <a:pt x="10060" y="5524"/>
                    <a:pt x="10065" y="5521"/>
                  </a:cubicBezTo>
                  <a:cubicBezTo>
                    <a:pt x="10072" y="5517"/>
                    <a:pt x="10077" y="5513"/>
                    <a:pt x="10080" y="5506"/>
                  </a:cubicBezTo>
                  <a:cubicBezTo>
                    <a:pt x="10084" y="5500"/>
                    <a:pt x="10086" y="5493"/>
                    <a:pt x="10086" y="5485"/>
                  </a:cubicBezTo>
                  <a:cubicBezTo>
                    <a:pt x="10086" y="5478"/>
                    <a:pt x="10084" y="5471"/>
                    <a:pt x="10080" y="5464"/>
                  </a:cubicBezTo>
                  <a:cubicBezTo>
                    <a:pt x="10077" y="5457"/>
                    <a:pt x="10072" y="5453"/>
                    <a:pt x="10065" y="5449"/>
                  </a:cubicBezTo>
                  <a:cubicBezTo>
                    <a:pt x="10059" y="5446"/>
                    <a:pt x="10053" y="5443"/>
                    <a:pt x="10045" y="5443"/>
                  </a:cubicBezTo>
                  <a:cubicBezTo>
                    <a:pt x="10044" y="5396"/>
                    <a:pt x="10042" y="5349"/>
                    <a:pt x="10040" y="5305"/>
                  </a:cubicBezTo>
                  <a:lnTo>
                    <a:pt x="10040" y="5305"/>
                  </a:lnTo>
                  <a:cubicBezTo>
                    <a:pt x="10046" y="5305"/>
                    <a:pt x="10052" y="5303"/>
                    <a:pt x="10057" y="5300"/>
                  </a:cubicBezTo>
                  <a:cubicBezTo>
                    <a:pt x="10064" y="5296"/>
                    <a:pt x="10069" y="5292"/>
                    <a:pt x="10072" y="5285"/>
                  </a:cubicBezTo>
                  <a:cubicBezTo>
                    <a:pt x="10076" y="5279"/>
                    <a:pt x="10078" y="5272"/>
                    <a:pt x="10078" y="5264"/>
                  </a:cubicBezTo>
                  <a:cubicBezTo>
                    <a:pt x="10078" y="5257"/>
                    <a:pt x="10076" y="5250"/>
                    <a:pt x="10072" y="5243"/>
                  </a:cubicBezTo>
                  <a:cubicBezTo>
                    <a:pt x="10069" y="5237"/>
                    <a:pt x="10064" y="5231"/>
                    <a:pt x="10057" y="5227"/>
                  </a:cubicBezTo>
                  <a:cubicBezTo>
                    <a:pt x="10051" y="5224"/>
                    <a:pt x="10044" y="5222"/>
                    <a:pt x="10037" y="5222"/>
                  </a:cubicBezTo>
                  <a:cubicBezTo>
                    <a:pt x="10036" y="5186"/>
                    <a:pt x="10034" y="5143"/>
                    <a:pt x="10032" y="5106"/>
                  </a:cubicBezTo>
                  <a:lnTo>
                    <a:pt x="10032" y="5106"/>
                  </a:lnTo>
                  <a:cubicBezTo>
                    <a:pt x="10034" y="5105"/>
                    <a:pt x="10036" y="5104"/>
                    <a:pt x="10038" y="5103"/>
                  </a:cubicBezTo>
                  <a:cubicBezTo>
                    <a:pt x="10049" y="5097"/>
                    <a:pt x="10058" y="5089"/>
                    <a:pt x="10064" y="5078"/>
                  </a:cubicBezTo>
                  <a:cubicBezTo>
                    <a:pt x="10071" y="5067"/>
                    <a:pt x="10073" y="5056"/>
                    <a:pt x="10073" y="5043"/>
                  </a:cubicBezTo>
                  <a:cubicBezTo>
                    <a:pt x="10073" y="5030"/>
                    <a:pt x="10071" y="5020"/>
                    <a:pt x="10064" y="5009"/>
                  </a:cubicBezTo>
                  <a:cubicBezTo>
                    <a:pt x="10058" y="4998"/>
                    <a:pt x="10049" y="4989"/>
                    <a:pt x="10038" y="4983"/>
                  </a:cubicBezTo>
                  <a:cubicBezTo>
                    <a:pt x="10036" y="4981"/>
                    <a:pt x="10033" y="4981"/>
                    <a:pt x="10031" y="4979"/>
                  </a:cubicBezTo>
                  <a:lnTo>
                    <a:pt x="10031" y="4979"/>
                  </a:lnTo>
                  <a:cubicBezTo>
                    <a:pt x="10028" y="4976"/>
                    <a:pt x="10025" y="4973"/>
                    <a:pt x="10021" y="4971"/>
                  </a:cubicBezTo>
                  <a:cubicBezTo>
                    <a:pt x="10014" y="4966"/>
                    <a:pt x="10008" y="4966"/>
                    <a:pt x="10000" y="4966"/>
                  </a:cubicBezTo>
                  <a:lnTo>
                    <a:pt x="10000" y="4966"/>
                  </a:lnTo>
                  <a:lnTo>
                    <a:pt x="10000" y="4966"/>
                  </a:lnTo>
                  <a:lnTo>
                    <a:pt x="10000" y="4966"/>
                  </a:lnTo>
                  <a:cubicBezTo>
                    <a:pt x="9998" y="4951"/>
                    <a:pt x="9998" y="4938"/>
                    <a:pt x="9998" y="4923"/>
                  </a:cubicBezTo>
                  <a:cubicBezTo>
                    <a:pt x="9998" y="4892"/>
                    <a:pt x="10000" y="4866"/>
                    <a:pt x="10007" y="4836"/>
                  </a:cubicBezTo>
                  <a:lnTo>
                    <a:pt x="10007" y="4836"/>
                  </a:lnTo>
                  <a:lnTo>
                    <a:pt x="10007" y="4836"/>
                  </a:lnTo>
                  <a:cubicBezTo>
                    <a:pt x="10014" y="4840"/>
                    <a:pt x="10020" y="4842"/>
                    <a:pt x="10028" y="4842"/>
                  </a:cubicBezTo>
                  <a:cubicBezTo>
                    <a:pt x="10036" y="4842"/>
                    <a:pt x="10043" y="4839"/>
                    <a:pt x="10049" y="4836"/>
                  </a:cubicBezTo>
                  <a:cubicBezTo>
                    <a:pt x="10056" y="4832"/>
                    <a:pt x="10060" y="4827"/>
                    <a:pt x="10064" y="4821"/>
                  </a:cubicBezTo>
                  <a:cubicBezTo>
                    <a:pt x="10068" y="4814"/>
                    <a:pt x="10069" y="4808"/>
                    <a:pt x="10069" y="4801"/>
                  </a:cubicBezTo>
                  <a:cubicBezTo>
                    <a:pt x="10069" y="4800"/>
                    <a:pt x="10069" y="4800"/>
                    <a:pt x="10069" y="4800"/>
                  </a:cubicBezTo>
                  <a:lnTo>
                    <a:pt x="10069" y="4800"/>
                  </a:lnTo>
                  <a:cubicBezTo>
                    <a:pt x="10069" y="4792"/>
                    <a:pt x="10067" y="4785"/>
                    <a:pt x="10064" y="4780"/>
                  </a:cubicBezTo>
                  <a:cubicBezTo>
                    <a:pt x="10061" y="4774"/>
                    <a:pt x="10058" y="4771"/>
                    <a:pt x="10053" y="4767"/>
                  </a:cubicBezTo>
                  <a:lnTo>
                    <a:pt x="10053" y="4767"/>
                  </a:lnTo>
                  <a:cubicBezTo>
                    <a:pt x="10054" y="4763"/>
                    <a:pt x="10055" y="4760"/>
                    <a:pt x="10055" y="4756"/>
                  </a:cubicBezTo>
                  <a:lnTo>
                    <a:pt x="10055" y="4756"/>
                  </a:lnTo>
                  <a:lnTo>
                    <a:pt x="10055" y="4755"/>
                  </a:lnTo>
                  <a:cubicBezTo>
                    <a:pt x="10055" y="4748"/>
                    <a:pt x="10054" y="4741"/>
                    <a:pt x="10050" y="4734"/>
                  </a:cubicBezTo>
                  <a:cubicBezTo>
                    <a:pt x="10046" y="4727"/>
                    <a:pt x="10041" y="4722"/>
                    <a:pt x="10034" y="4719"/>
                  </a:cubicBezTo>
                  <a:cubicBezTo>
                    <a:pt x="10033" y="4718"/>
                    <a:pt x="10031" y="4717"/>
                    <a:pt x="10030" y="4716"/>
                  </a:cubicBezTo>
                  <a:cubicBezTo>
                    <a:pt x="10030" y="4614"/>
                    <a:pt x="10033" y="4523"/>
                    <a:pt x="10035" y="4444"/>
                  </a:cubicBezTo>
                  <a:lnTo>
                    <a:pt x="10035" y="4444"/>
                  </a:lnTo>
                  <a:cubicBezTo>
                    <a:pt x="10040" y="4441"/>
                    <a:pt x="10044" y="4436"/>
                    <a:pt x="10047" y="4431"/>
                  </a:cubicBezTo>
                  <a:cubicBezTo>
                    <a:pt x="10051" y="4424"/>
                    <a:pt x="10053" y="4418"/>
                    <a:pt x="10053" y="4411"/>
                  </a:cubicBezTo>
                  <a:cubicBezTo>
                    <a:pt x="10053" y="4403"/>
                    <a:pt x="10051" y="4397"/>
                    <a:pt x="10047" y="4391"/>
                  </a:cubicBezTo>
                  <a:cubicBezTo>
                    <a:pt x="10045" y="4386"/>
                    <a:pt x="10042" y="4382"/>
                    <a:pt x="10037" y="4379"/>
                  </a:cubicBezTo>
                  <a:cubicBezTo>
                    <a:pt x="10040" y="4326"/>
                    <a:pt x="10042" y="4281"/>
                    <a:pt x="10045" y="4243"/>
                  </a:cubicBezTo>
                  <a:lnTo>
                    <a:pt x="10047" y="4243"/>
                  </a:lnTo>
                  <a:lnTo>
                    <a:pt x="10047" y="4243"/>
                  </a:lnTo>
                  <a:cubicBezTo>
                    <a:pt x="10048" y="4244"/>
                    <a:pt x="10049" y="4244"/>
                    <a:pt x="10050" y="4244"/>
                  </a:cubicBezTo>
                  <a:cubicBezTo>
                    <a:pt x="10058" y="4244"/>
                    <a:pt x="10064" y="4242"/>
                    <a:pt x="10071" y="4238"/>
                  </a:cubicBezTo>
                  <a:cubicBezTo>
                    <a:pt x="10078" y="4234"/>
                    <a:pt x="10084" y="4228"/>
                    <a:pt x="10087" y="4222"/>
                  </a:cubicBezTo>
                  <a:cubicBezTo>
                    <a:pt x="10091" y="4215"/>
                    <a:pt x="10092" y="4208"/>
                    <a:pt x="10092" y="4201"/>
                  </a:cubicBezTo>
                  <a:cubicBezTo>
                    <a:pt x="10092" y="4193"/>
                    <a:pt x="10091" y="4187"/>
                    <a:pt x="10087" y="4180"/>
                  </a:cubicBezTo>
                  <a:cubicBezTo>
                    <a:pt x="10084" y="4173"/>
                    <a:pt x="10078" y="4169"/>
                    <a:pt x="10071" y="4165"/>
                  </a:cubicBezTo>
                  <a:cubicBezTo>
                    <a:pt x="10064" y="4161"/>
                    <a:pt x="10058" y="4159"/>
                    <a:pt x="10050" y="4159"/>
                  </a:cubicBezTo>
                  <a:cubicBezTo>
                    <a:pt x="10049" y="4159"/>
                    <a:pt x="10048" y="4159"/>
                    <a:pt x="10047" y="4159"/>
                  </a:cubicBezTo>
                  <a:lnTo>
                    <a:pt x="10047" y="4159"/>
                  </a:lnTo>
                  <a:cubicBezTo>
                    <a:pt x="10045" y="4159"/>
                    <a:pt x="10044" y="4160"/>
                    <a:pt x="10043" y="4160"/>
                  </a:cubicBezTo>
                  <a:cubicBezTo>
                    <a:pt x="10043" y="4157"/>
                    <a:pt x="10042" y="4154"/>
                    <a:pt x="10041" y="4151"/>
                  </a:cubicBezTo>
                  <a:cubicBezTo>
                    <a:pt x="10039" y="4141"/>
                    <a:pt x="10038" y="4131"/>
                    <a:pt x="10036" y="4122"/>
                  </a:cubicBezTo>
                  <a:lnTo>
                    <a:pt x="10036" y="4122"/>
                  </a:lnTo>
                  <a:cubicBezTo>
                    <a:pt x="10039" y="4121"/>
                    <a:pt x="10042" y="4119"/>
                    <a:pt x="10044" y="4118"/>
                  </a:cubicBezTo>
                  <a:cubicBezTo>
                    <a:pt x="10051" y="4113"/>
                    <a:pt x="10057" y="4109"/>
                    <a:pt x="10060" y="4103"/>
                  </a:cubicBezTo>
                  <a:cubicBezTo>
                    <a:pt x="10064" y="4096"/>
                    <a:pt x="10065" y="4090"/>
                    <a:pt x="10065" y="4082"/>
                  </a:cubicBezTo>
                  <a:lnTo>
                    <a:pt x="10065" y="4082"/>
                  </a:lnTo>
                  <a:lnTo>
                    <a:pt x="10065" y="4082"/>
                  </a:lnTo>
                  <a:cubicBezTo>
                    <a:pt x="10065" y="4074"/>
                    <a:pt x="10063" y="4068"/>
                    <a:pt x="10059" y="4061"/>
                  </a:cubicBezTo>
                  <a:cubicBezTo>
                    <a:pt x="10056" y="4054"/>
                    <a:pt x="10051" y="4050"/>
                    <a:pt x="10044" y="4046"/>
                  </a:cubicBezTo>
                  <a:cubicBezTo>
                    <a:pt x="10037" y="4042"/>
                    <a:pt x="10031" y="4040"/>
                    <a:pt x="10023" y="4040"/>
                  </a:cubicBezTo>
                  <a:lnTo>
                    <a:pt x="10023" y="4040"/>
                  </a:lnTo>
                  <a:lnTo>
                    <a:pt x="10023" y="4040"/>
                  </a:lnTo>
                  <a:cubicBezTo>
                    <a:pt x="10022" y="4040"/>
                    <a:pt x="10022" y="4040"/>
                    <a:pt x="10022" y="4040"/>
                  </a:cubicBezTo>
                  <a:cubicBezTo>
                    <a:pt x="10021" y="4040"/>
                    <a:pt x="10021" y="4040"/>
                    <a:pt x="10020" y="4040"/>
                  </a:cubicBezTo>
                  <a:cubicBezTo>
                    <a:pt x="10018" y="4026"/>
                    <a:pt x="10014" y="4011"/>
                    <a:pt x="10011" y="3997"/>
                  </a:cubicBezTo>
                  <a:cubicBezTo>
                    <a:pt x="10009" y="3983"/>
                    <a:pt x="10005" y="3968"/>
                    <a:pt x="10002" y="3953"/>
                  </a:cubicBezTo>
                  <a:cubicBezTo>
                    <a:pt x="9999" y="3938"/>
                    <a:pt x="9995" y="3922"/>
                    <a:pt x="9991" y="3906"/>
                  </a:cubicBezTo>
                  <a:cubicBezTo>
                    <a:pt x="9989" y="3898"/>
                    <a:pt x="9988" y="3891"/>
                    <a:pt x="9986" y="3884"/>
                  </a:cubicBezTo>
                  <a:lnTo>
                    <a:pt x="9986" y="3884"/>
                  </a:lnTo>
                  <a:cubicBezTo>
                    <a:pt x="9986" y="3883"/>
                    <a:pt x="9986" y="3882"/>
                    <a:pt x="9986" y="3881"/>
                  </a:cubicBezTo>
                  <a:cubicBezTo>
                    <a:pt x="9986" y="3852"/>
                    <a:pt x="9992" y="3828"/>
                    <a:pt x="10004" y="3801"/>
                  </a:cubicBezTo>
                  <a:lnTo>
                    <a:pt x="10004" y="3801"/>
                  </a:lnTo>
                  <a:lnTo>
                    <a:pt x="10004" y="3801"/>
                  </a:lnTo>
                  <a:cubicBezTo>
                    <a:pt x="10004" y="3794"/>
                    <a:pt x="10003" y="3786"/>
                    <a:pt x="9999" y="3780"/>
                  </a:cubicBezTo>
                  <a:cubicBezTo>
                    <a:pt x="9995" y="3773"/>
                    <a:pt x="9990" y="3769"/>
                    <a:pt x="9983" y="3765"/>
                  </a:cubicBezTo>
                  <a:cubicBezTo>
                    <a:pt x="9977" y="3761"/>
                    <a:pt x="9970" y="3759"/>
                    <a:pt x="9962" y="3759"/>
                  </a:cubicBezTo>
                  <a:lnTo>
                    <a:pt x="9962" y="3759"/>
                  </a:lnTo>
                  <a:cubicBezTo>
                    <a:pt x="9960" y="3760"/>
                    <a:pt x="9958" y="3760"/>
                    <a:pt x="9955" y="3761"/>
                  </a:cubicBezTo>
                  <a:lnTo>
                    <a:pt x="9955" y="3761"/>
                  </a:lnTo>
                  <a:cubicBezTo>
                    <a:pt x="9955" y="3760"/>
                    <a:pt x="9955" y="3759"/>
                    <a:pt x="9955" y="3759"/>
                  </a:cubicBezTo>
                  <a:cubicBezTo>
                    <a:pt x="9955" y="3758"/>
                    <a:pt x="9955" y="3757"/>
                    <a:pt x="9955" y="3757"/>
                  </a:cubicBezTo>
                  <a:cubicBezTo>
                    <a:pt x="9955" y="3754"/>
                    <a:pt x="9954" y="3752"/>
                    <a:pt x="9953" y="3749"/>
                  </a:cubicBezTo>
                  <a:lnTo>
                    <a:pt x="9951" y="3740"/>
                  </a:lnTo>
                  <a:lnTo>
                    <a:pt x="9951" y="3740"/>
                  </a:lnTo>
                  <a:cubicBezTo>
                    <a:pt x="9951" y="3739"/>
                    <a:pt x="9951" y="3739"/>
                    <a:pt x="9951" y="3738"/>
                  </a:cubicBezTo>
                  <a:cubicBezTo>
                    <a:pt x="9951" y="3737"/>
                    <a:pt x="9951" y="3737"/>
                    <a:pt x="9951" y="3736"/>
                  </a:cubicBezTo>
                  <a:lnTo>
                    <a:pt x="9951" y="3736"/>
                  </a:lnTo>
                  <a:cubicBezTo>
                    <a:pt x="9954" y="3735"/>
                    <a:pt x="9956" y="3734"/>
                    <a:pt x="9959" y="3732"/>
                  </a:cubicBezTo>
                  <a:cubicBezTo>
                    <a:pt x="9965" y="3728"/>
                    <a:pt x="9970" y="3724"/>
                    <a:pt x="9974" y="3717"/>
                  </a:cubicBezTo>
                  <a:cubicBezTo>
                    <a:pt x="9978" y="3710"/>
                    <a:pt x="9979" y="3704"/>
                    <a:pt x="9979" y="3696"/>
                  </a:cubicBezTo>
                  <a:lnTo>
                    <a:pt x="9979" y="3696"/>
                  </a:lnTo>
                  <a:lnTo>
                    <a:pt x="9979" y="3696"/>
                  </a:lnTo>
                  <a:cubicBezTo>
                    <a:pt x="9979" y="3689"/>
                    <a:pt x="9978" y="3681"/>
                    <a:pt x="9974" y="3675"/>
                  </a:cubicBezTo>
                  <a:cubicBezTo>
                    <a:pt x="9970" y="3668"/>
                    <a:pt x="9965" y="3664"/>
                    <a:pt x="9958" y="3660"/>
                  </a:cubicBezTo>
                  <a:cubicBezTo>
                    <a:pt x="9952" y="3656"/>
                    <a:pt x="9945" y="3654"/>
                    <a:pt x="9937" y="3654"/>
                  </a:cubicBezTo>
                  <a:lnTo>
                    <a:pt x="9937" y="3654"/>
                  </a:lnTo>
                  <a:cubicBezTo>
                    <a:pt x="9934" y="3654"/>
                    <a:pt x="9931" y="3655"/>
                    <a:pt x="9928" y="3656"/>
                  </a:cubicBezTo>
                  <a:cubicBezTo>
                    <a:pt x="9925" y="3644"/>
                    <a:pt x="9921" y="3633"/>
                    <a:pt x="9918" y="3621"/>
                  </a:cubicBezTo>
                  <a:cubicBezTo>
                    <a:pt x="9900" y="3560"/>
                    <a:pt x="9882" y="3501"/>
                    <a:pt x="9863" y="3444"/>
                  </a:cubicBezTo>
                  <a:lnTo>
                    <a:pt x="9863" y="3444"/>
                  </a:lnTo>
                  <a:cubicBezTo>
                    <a:pt x="9799" y="3243"/>
                    <a:pt x="9727" y="3078"/>
                    <a:pt x="9622" y="2894"/>
                  </a:cubicBezTo>
                  <a:cubicBezTo>
                    <a:pt x="9601" y="2858"/>
                    <a:pt x="9580" y="2824"/>
                    <a:pt x="9558" y="2792"/>
                  </a:cubicBezTo>
                  <a:lnTo>
                    <a:pt x="9558" y="2792"/>
                  </a:lnTo>
                  <a:cubicBezTo>
                    <a:pt x="9563" y="2788"/>
                    <a:pt x="9568" y="2784"/>
                    <a:pt x="9570" y="2779"/>
                  </a:cubicBezTo>
                  <a:cubicBezTo>
                    <a:pt x="9574" y="2772"/>
                    <a:pt x="9575" y="2766"/>
                    <a:pt x="9575" y="2759"/>
                  </a:cubicBezTo>
                  <a:lnTo>
                    <a:pt x="9575" y="2759"/>
                  </a:lnTo>
                  <a:lnTo>
                    <a:pt x="9575" y="2759"/>
                  </a:lnTo>
                  <a:cubicBezTo>
                    <a:pt x="9575" y="2751"/>
                    <a:pt x="9574" y="2743"/>
                    <a:pt x="9570" y="2737"/>
                  </a:cubicBezTo>
                  <a:cubicBezTo>
                    <a:pt x="9567" y="2730"/>
                    <a:pt x="9561" y="2726"/>
                    <a:pt x="9554" y="2722"/>
                  </a:cubicBezTo>
                  <a:cubicBezTo>
                    <a:pt x="9547" y="2718"/>
                    <a:pt x="9541" y="2716"/>
                    <a:pt x="9533" y="2716"/>
                  </a:cubicBezTo>
                  <a:lnTo>
                    <a:pt x="9533" y="2716"/>
                  </a:lnTo>
                  <a:cubicBezTo>
                    <a:pt x="9527" y="2716"/>
                    <a:pt x="9522" y="2717"/>
                    <a:pt x="9517" y="2720"/>
                  </a:cubicBezTo>
                  <a:cubicBezTo>
                    <a:pt x="9499" y="2680"/>
                    <a:pt x="9480" y="2641"/>
                    <a:pt x="9460" y="2602"/>
                  </a:cubicBezTo>
                  <a:cubicBezTo>
                    <a:pt x="9458" y="2597"/>
                    <a:pt x="9456" y="2593"/>
                    <a:pt x="9454" y="2589"/>
                  </a:cubicBezTo>
                  <a:cubicBezTo>
                    <a:pt x="9428" y="2538"/>
                    <a:pt x="9402" y="2489"/>
                    <a:pt x="9375" y="2440"/>
                  </a:cubicBezTo>
                  <a:cubicBezTo>
                    <a:pt x="9373" y="2436"/>
                    <a:pt x="9370" y="2431"/>
                    <a:pt x="9368" y="2427"/>
                  </a:cubicBezTo>
                  <a:cubicBezTo>
                    <a:pt x="9340" y="2378"/>
                    <a:pt x="9311" y="2330"/>
                    <a:pt x="9282" y="2282"/>
                  </a:cubicBezTo>
                  <a:lnTo>
                    <a:pt x="9275" y="2272"/>
                  </a:lnTo>
                  <a:cubicBezTo>
                    <a:pt x="9245" y="2224"/>
                    <a:pt x="9214" y="2177"/>
                    <a:pt x="9182" y="2131"/>
                  </a:cubicBezTo>
                  <a:lnTo>
                    <a:pt x="9178" y="2125"/>
                  </a:lnTo>
                  <a:cubicBezTo>
                    <a:pt x="9145" y="2078"/>
                    <a:pt x="9111" y="2032"/>
                    <a:pt x="9076" y="1987"/>
                  </a:cubicBezTo>
                  <a:lnTo>
                    <a:pt x="9076" y="1987"/>
                  </a:lnTo>
                  <a:lnTo>
                    <a:pt x="9076" y="1987"/>
                  </a:lnTo>
                  <a:cubicBezTo>
                    <a:pt x="9076" y="1986"/>
                    <a:pt x="9076" y="1986"/>
                    <a:pt x="9075" y="1986"/>
                  </a:cubicBezTo>
                  <a:cubicBezTo>
                    <a:pt x="9006" y="1895"/>
                    <a:pt x="8933" y="1810"/>
                    <a:pt x="8856" y="1730"/>
                  </a:cubicBezTo>
                  <a:lnTo>
                    <a:pt x="8850" y="1723"/>
                  </a:lnTo>
                  <a:cubicBezTo>
                    <a:pt x="8814" y="1686"/>
                    <a:pt x="8778" y="1650"/>
                    <a:pt x="8741" y="1615"/>
                  </a:cubicBezTo>
                  <a:cubicBezTo>
                    <a:pt x="8738" y="1612"/>
                    <a:pt x="8735" y="1609"/>
                    <a:pt x="8732" y="1606"/>
                  </a:cubicBezTo>
                  <a:lnTo>
                    <a:pt x="8722" y="1597"/>
                  </a:lnTo>
                  <a:cubicBezTo>
                    <a:pt x="8712" y="1587"/>
                    <a:pt x="8703" y="1577"/>
                    <a:pt x="8692" y="1569"/>
                  </a:cubicBezTo>
                  <a:cubicBezTo>
                    <a:pt x="8681" y="1560"/>
                    <a:pt x="8669" y="1547"/>
                    <a:pt x="8657" y="1537"/>
                  </a:cubicBezTo>
                  <a:lnTo>
                    <a:pt x="8646" y="1527"/>
                  </a:lnTo>
                  <a:lnTo>
                    <a:pt x="8637" y="1516"/>
                  </a:lnTo>
                  <a:cubicBezTo>
                    <a:pt x="8623" y="1500"/>
                    <a:pt x="8610" y="1484"/>
                    <a:pt x="8596" y="1468"/>
                  </a:cubicBezTo>
                  <a:cubicBezTo>
                    <a:pt x="8590" y="1462"/>
                    <a:pt x="8584" y="1455"/>
                    <a:pt x="8578" y="1449"/>
                  </a:cubicBezTo>
                  <a:cubicBezTo>
                    <a:pt x="8566" y="1436"/>
                    <a:pt x="8554" y="1423"/>
                    <a:pt x="8542" y="1409"/>
                  </a:cubicBezTo>
                  <a:lnTo>
                    <a:pt x="8518" y="1384"/>
                  </a:lnTo>
                  <a:cubicBezTo>
                    <a:pt x="8508" y="1374"/>
                    <a:pt x="8498" y="1365"/>
                    <a:pt x="8488" y="1354"/>
                  </a:cubicBezTo>
                  <a:lnTo>
                    <a:pt x="8459" y="1327"/>
                  </a:lnTo>
                  <a:cubicBezTo>
                    <a:pt x="8455" y="1323"/>
                    <a:pt x="8450" y="1317"/>
                    <a:pt x="8445" y="1313"/>
                  </a:cubicBezTo>
                  <a:cubicBezTo>
                    <a:pt x="8440" y="1308"/>
                    <a:pt x="8436" y="1305"/>
                    <a:pt x="8432" y="1301"/>
                  </a:cubicBezTo>
                  <a:cubicBezTo>
                    <a:pt x="8421" y="1292"/>
                    <a:pt x="8412" y="1283"/>
                    <a:pt x="8400" y="1274"/>
                  </a:cubicBezTo>
                  <a:cubicBezTo>
                    <a:pt x="8389" y="1265"/>
                    <a:pt x="8381" y="1256"/>
                    <a:pt x="8370" y="1248"/>
                  </a:cubicBezTo>
                  <a:lnTo>
                    <a:pt x="8343" y="1226"/>
                  </a:lnTo>
                  <a:cubicBezTo>
                    <a:pt x="8331" y="1217"/>
                    <a:pt x="8319" y="1207"/>
                    <a:pt x="8307" y="1198"/>
                  </a:cubicBezTo>
                  <a:cubicBezTo>
                    <a:pt x="8300" y="1193"/>
                    <a:pt x="8293" y="1188"/>
                    <a:pt x="8286" y="1183"/>
                  </a:cubicBezTo>
                  <a:cubicBezTo>
                    <a:pt x="8272" y="1173"/>
                    <a:pt x="8258" y="1164"/>
                    <a:pt x="8244" y="1154"/>
                  </a:cubicBezTo>
                  <a:lnTo>
                    <a:pt x="8229" y="1144"/>
                  </a:lnTo>
                  <a:cubicBezTo>
                    <a:pt x="8213" y="1134"/>
                    <a:pt x="8197" y="1124"/>
                    <a:pt x="8181" y="1114"/>
                  </a:cubicBezTo>
                  <a:lnTo>
                    <a:pt x="8170" y="1108"/>
                  </a:lnTo>
                  <a:cubicBezTo>
                    <a:pt x="8153" y="1098"/>
                    <a:pt x="8136" y="1088"/>
                    <a:pt x="8120" y="1080"/>
                  </a:cubicBezTo>
                  <a:lnTo>
                    <a:pt x="8109" y="1075"/>
                  </a:lnTo>
                  <a:cubicBezTo>
                    <a:pt x="8092" y="1066"/>
                    <a:pt x="8075" y="1058"/>
                    <a:pt x="8059" y="1051"/>
                  </a:cubicBezTo>
                  <a:lnTo>
                    <a:pt x="8048" y="1046"/>
                  </a:lnTo>
                  <a:cubicBezTo>
                    <a:pt x="8031" y="1039"/>
                    <a:pt x="8015" y="1032"/>
                    <a:pt x="7998" y="1026"/>
                  </a:cubicBezTo>
                  <a:lnTo>
                    <a:pt x="7985" y="1021"/>
                  </a:lnTo>
                  <a:cubicBezTo>
                    <a:pt x="7975" y="1018"/>
                    <a:pt x="7965" y="1014"/>
                    <a:pt x="7957" y="1011"/>
                  </a:cubicBezTo>
                  <a:lnTo>
                    <a:pt x="7922" y="987"/>
                  </a:lnTo>
                  <a:lnTo>
                    <a:pt x="7915" y="983"/>
                  </a:lnTo>
                  <a:cubicBezTo>
                    <a:pt x="7883" y="961"/>
                    <a:pt x="7851" y="939"/>
                    <a:pt x="7819" y="918"/>
                  </a:cubicBezTo>
                  <a:lnTo>
                    <a:pt x="7803" y="908"/>
                  </a:lnTo>
                  <a:cubicBezTo>
                    <a:pt x="7773" y="888"/>
                    <a:pt x="7744" y="870"/>
                    <a:pt x="7714" y="852"/>
                  </a:cubicBezTo>
                  <a:lnTo>
                    <a:pt x="7687" y="835"/>
                  </a:lnTo>
                  <a:cubicBezTo>
                    <a:pt x="7661" y="819"/>
                    <a:pt x="7634" y="803"/>
                    <a:pt x="7607" y="787"/>
                  </a:cubicBezTo>
                  <a:lnTo>
                    <a:pt x="7567" y="765"/>
                  </a:lnTo>
                  <a:cubicBezTo>
                    <a:pt x="7547" y="754"/>
                    <a:pt x="7528" y="743"/>
                    <a:pt x="7508" y="732"/>
                  </a:cubicBezTo>
                  <a:cubicBezTo>
                    <a:pt x="7503" y="721"/>
                    <a:pt x="7498" y="711"/>
                    <a:pt x="7493" y="701"/>
                  </a:cubicBezTo>
                  <a:cubicBezTo>
                    <a:pt x="7492" y="699"/>
                    <a:pt x="7491" y="696"/>
                    <a:pt x="7490" y="694"/>
                  </a:cubicBezTo>
                  <a:cubicBezTo>
                    <a:pt x="7485" y="684"/>
                    <a:pt x="7479" y="674"/>
                    <a:pt x="7474" y="664"/>
                  </a:cubicBezTo>
                  <a:cubicBezTo>
                    <a:pt x="7472" y="662"/>
                    <a:pt x="7471" y="660"/>
                    <a:pt x="7470" y="658"/>
                  </a:cubicBezTo>
                  <a:cubicBezTo>
                    <a:pt x="7464" y="648"/>
                    <a:pt x="7459" y="640"/>
                    <a:pt x="7453" y="632"/>
                  </a:cubicBezTo>
                  <a:lnTo>
                    <a:pt x="7453" y="632"/>
                  </a:lnTo>
                  <a:cubicBezTo>
                    <a:pt x="7457" y="629"/>
                    <a:pt x="7460" y="626"/>
                    <a:pt x="7463" y="621"/>
                  </a:cubicBezTo>
                  <a:cubicBezTo>
                    <a:pt x="7467" y="615"/>
                    <a:pt x="7468" y="608"/>
                    <a:pt x="7468" y="601"/>
                  </a:cubicBezTo>
                  <a:lnTo>
                    <a:pt x="7468" y="601"/>
                  </a:lnTo>
                  <a:lnTo>
                    <a:pt x="7468" y="601"/>
                  </a:lnTo>
                  <a:cubicBezTo>
                    <a:pt x="7468" y="593"/>
                    <a:pt x="7467" y="586"/>
                    <a:pt x="7463" y="580"/>
                  </a:cubicBezTo>
                  <a:cubicBezTo>
                    <a:pt x="7459" y="573"/>
                    <a:pt x="7454" y="568"/>
                    <a:pt x="7447" y="564"/>
                  </a:cubicBezTo>
                  <a:cubicBezTo>
                    <a:pt x="7440" y="560"/>
                    <a:pt x="7434" y="558"/>
                    <a:pt x="7426" y="558"/>
                  </a:cubicBezTo>
                  <a:lnTo>
                    <a:pt x="7426" y="558"/>
                  </a:lnTo>
                  <a:cubicBezTo>
                    <a:pt x="7419" y="559"/>
                    <a:pt x="7412" y="560"/>
                    <a:pt x="7406" y="564"/>
                  </a:cubicBezTo>
                  <a:cubicBezTo>
                    <a:pt x="7401" y="567"/>
                    <a:pt x="7397" y="570"/>
                    <a:pt x="7394" y="574"/>
                  </a:cubicBezTo>
                  <a:lnTo>
                    <a:pt x="7394" y="574"/>
                  </a:lnTo>
                  <a:cubicBezTo>
                    <a:pt x="7379" y="567"/>
                    <a:pt x="7364" y="563"/>
                    <a:pt x="7347" y="563"/>
                  </a:cubicBezTo>
                  <a:lnTo>
                    <a:pt x="7347" y="563"/>
                  </a:lnTo>
                  <a:lnTo>
                    <a:pt x="7347" y="563"/>
                  </a:lnTo>
                  <a:cubicBezTo>
                    <a:pt x="7339" y="563"/>
                    <a:pt x="7332" y="564"/>
                    <a:pt x="7323" y="566"/>
                  </a:cubicBezTo>
                  <a:lnTo>
                    <a:pt x="7323" y="566"/>
                  </a:lnTo>
                  <a:cubicBezTo>
                    <a:pt x="7321" y="567"/>
                    <a:pt x="7319" y="567"/>
                    <a:pt x="7316" y="568"/>
                  </a:cubicBezTo>
                  <a:lnTo>
                    <a:pt x="7316" y="568"/>
                  </a:lnTo>
                  <a:cubicBezTo>
                    <a:pt x="7310" y="570"/>
                    <a:pt x="7306" y="572"/>
                    <a:pt x="7300" y="574"/>
                  </a:cubicBezTo>
                  <a:cubicBezTo>
                    <a:pt x="7298" y="575"/>
                    <a:pt x="7295" y="577"/>
                    <a:pt x="7293" y="579"/>
                  </a:cubicBezTo>
                  <a:lnTo>
                    <a:pt x="7293" y="579"/>
                  </a:lnTo>
                  <a:cubicBezTo>
                    <a:pt x="7289" y="575"/>
                    <a:pt x="7286" y="572"/>
                    <a:pt x="7282" y="570"/>
                  </a:cubicBezTo>
                  <a:cubicBezTo>
                    <a:pt x="7275" y="566"/>
                    <a:pt x="7270" y="564"/>
                    <a:pt x="7262" y="564"/>
                  </a:cubicBezTo>
                  <a:cubicBezTo>
                    <a:pt x="7255" y="564"/>
                    <a:pt x="7248" y="566"/>
                    <a:pt x="7241" y="570"/>
                  </a:cubicBezTo>
                  <a:cubicBezTo>
                    <a:pt x="7235" y="574"/>
                    <a:pt x="7230" y="578"/>
                    <a:pt x="7226" y="585"/>
                  </a:cubicBezTo>
                  <a:cubicBezTo>
                    <a:pt x="7226" y="585"/>
                    <a:pt x="7226" y="585"/>
                    <a:pt x="7226" y="586"/>
                  </a:cubicBezTo>
                  <a:lnTo>
                    <a:pt x="7198" y="571"/>
                  </a:lnTo>
                  <a:cubicBezTo>
                    <a:pt x="7188" y="563"/>
                    <a:pt x="7179" y="555"/>
                    <a:pt x="7168" y="547"/>
                  </a:cubicBezTo>
                  <a:cubicBezTo>
                    <a:pt x="7158" y="539"/>
                    <a:pt x="7152" y="535"/>
                    <a:pt x="7144" y="529"/>
                  </a:cubicBezTo>
                  <a:cubicBezTo>
                    <a:pt x="7124" y="514"/>
                    <a:pt x="7105" y="499"/>
                    <a:pt x="7085" y="485"/>
                  </a:cubicBezTo>
                  <a:lnTo>
                    <a:pt x="7063" y="470"/>
                  </a:lnTo>
                  <a:cubicBezTo>
                    <a:pt x="7050" y="461"/>
                    <a:pt x="7037" y="452"/>
                    <a:pt x="7024" y="444"/>
                  </a:cubicBezTo>
                  <a:cubicBezTo>
                    <a:pt x="7015" y="438"/>
                    <a:pt x="7006" y="432"/>
                    <a:pt x="6997" y="427"/>
                  </a:cubicBezTo>
                  <a:cubicBezTo>
                    <a:pt x="6988" y="421"/>
                    <a:pt x="6974" y="413"/>
                    <a:pt x="6963" y="407"/>
                  </a:cubicBezTo>
                  <a:lnTo>
                    <a:pt x="6934" y="390"/>
                  </a:lnTo>
                  <a:cubicBezTo>
                    <a:pt x="6924" y="384"/>
                    <a:pt x="6913" y="378"/>
                    <a:pt x="6903" y="373"/>
                  </a:cubicBezTo>
                  <a:lnTo>
                    <a:pt x="6872" y="356"/>
                  </a:lnTo>
                  <a:cubicBezTo>
                    <a:pt x="6862" y="351"/>
                    <a:pt x="6853" y="347"/>
                    <a:pt x="6844" y="343"/>
                  </a:cubicBezTo>
                  <a:cubicBezTo>
                    <a:pt x="6835" y="338"/>
                    <a:pt x="6822" y="332"/>
                    <a:pt x="6811" y="326"/>
                  </a:cubicBezTo>
                  <a:cubicBezTo>
                    <a:pt x="6805" y="324"/>
                    <a:pt x="6800" y="322"/>
                    <a:pt x="6794" y="320"/>
                  </a:cubicBezTo>
                  <a:cubicBezTo>
                    <a:pt x="6767" y="308"/>
                    <a:pt x="6740" y="297"/>
                    <a:pt x="6713" y="287"/>
                  </a:cubicBezTo>
                  <a:cubicBezTo>
                    <a:pt x="6708" y="285"/>
                    <a:pt x="6703" y="283"/>
                    <a:pt x="6697" y="281"/>
                  </a:cubicBezTo>
                  <a:cubicBezTo>
                    <a:pt x="6684" y="277"/>
                    <a:pt x="6671" y="273"/>
                    <a:pt x="6658" y="269"/>
                  </a:cubicBezTo>
                  <a:cubicBezTo>
                    <a:pt x="6651" y="266"/>
                    <a:pt x="6644" y="264"/>
                    <a:pt x="6638" y="262"/>
                  </a:cubicBezTo>
                  <a:cubicBezTo>
                    <a:pt x="6626" y="259"/>
                    <a:pt x="6614" y="256"/>
                    <a:pt x="6601" y="252"/>
                  </a:cubicBezTo>
                  <a:cubicBezTo>
                    <a:pt x="6594" y="251"/>
                    <a:pt x="6587" y="248"/>
                    <a:pt x="6579" y="247"/>
                  </a:cubicBezTo>
                  <a:cubicBezTo>
                    <a:pt x="6572" y="245"/>
                    <a:pt x="6564" y="243"/>
                    <a:pt x="6557" y="242"/>
                  </a:cubicBezTo>
                  <a:lnTo>
                    <a:pt x="6548" y="239"/>
                  </a:lnTo>
                  <a:lnTo>
                    <a:pt x="6538" y="235"/>
                  </a:lnTo>
                  <a:cubicBezTo>
                    <a:pt x="6526" y="231"/>
                    <a:pt x="6514" y="227"/>
                    <a:pt x="6502" y="224"/>
                  </a:cubicBezTo>
                  <a:lnTo>
                    <a:pt x="6497" y="223"/>
                  </a:lnTo>
                  <a:lnTo>
                    <a:pt x="6497" y="223"/>
                  </a:lnTo>
                  <a:cubicBezTo>
                    <a:pt x="6484" y="220"/>
                    <a:pt x="6473" y="218"/>
                    <a:pt x="6459" y="216"/>
                  </a:cubicBezTo>
                  <a:lnTo>
                    <a:pt x="6447" y="214"/>
                  </a:lnTo>
                  <a:cubicBezTo>
                    <a:pt x="6436" y="213"/>
                    <a:pt x="6425" y="212"/>
                    <a:pt x="6415" y="212"/>
                  </a:cubicBezTo>
                  <a:lnTo>
                    <a:pt x="6408" y="212"/>
                  </a:lnTo>
                  <a:lnTo>
                    <a:pt x="6408" y="212"/>
                  </a:lnTo>
                  <a:cubicBezTo>
                    <a:pt x="6395" y="212"/>
                    <a:pt x="6385" y="213"/>
                    <a:pt x="6372" y="214"/>
                  </a:cubicBezTo>
                  <a:lnTo>
                    <a:pt x="6366" y="214"/>
                  </a:lnTo>
                  <a:lnTo>
                    <a:pt x="6366" y="214"/>
                  </a:lnTo>
                  <a:cubicBezTo>
                    <a:pt x="6365" y="210"/>
                    <a:pt x="6365" y="207"/>
                    <a:pt x="6362" y="203"/>
                  </a:cubicBezTo>
                  <a:cubicBezTo>
                    <a:pt x="6359" y="197"/>
                    <a:pt x="6354" y="192"/>
                    <a:pt x="6347" y="188"/>
                  </a:cubicBezTo>
                  <a:cubicBezTo>
                    <a:pt x="6341" y="184"/>
                    <a:pt x="6334" y="182"/>
                    <a:pt x="6326" y="182"/>
                  </a:cubicBezTo>
                  <a:cubicBezTo>
                    <a:pt x="6318" y="182"/>
                    <a:pt x="6312" y="184"/>
                    <a:pt x="6305" y="188"/>
                  </a:cubicBezTo>
                  <a:cubicBezTo>
                    <a:pt x="6299" y="192"/>
                    <a:pt x="6294" y="197"/>
                    <a:pt x="6290" y="203"/>
                  </a:cubicBezTo>
                  <a:cubicBezTo>
                    <a:pt x="6289" y="205"/>
                    <a:pt x="6288" y="206"/>
                    <a:pt x="6288" y="208"/>
                  </a:cubicBezTo>
                  <a:cubicBezTo>
                    <a:pt x="6265" y="199"/>
                    <a:pt x="6242" y="191"/>
                    <a:pt x="6220" y="183"/>
                  </a:cubicBezTo>
                  <a:cubicBezTo>
                    <a:pt x="6212" y="180"/>
                    <a:pt x="6204" y="177"/>
                    <a:pt x="6197" y="174"/>
                  </a:cubicBezTo>
                  <a:cubicBezTo>
                    <a:pt x="6170" y="165"/>
                    <a:pt x="6143" y="157"/>
                    <a:pt x="6116" y="149"/>
                  </a:cubicBezTo>
                  <a:cubicBezTo>
                    <a:pt x="6099" y="144"/>
                    <a:pt x="6082" y="137"/>
                    <a:pt x="6065" y="133"/>
                  </a:cubicBezTo>
                  <a:cubicBezTo>
                    <a:pt x="6046" y="127"/>
                    <a:pt x="6024" y="122"/>
                    <a:pt x="6004" y="116"/>
                  </a:cubicBezTo>
                  <a:cubicBezTo>
                    <a:pt x="5980" y="110"/>
                    <a:pt x="5957" y="103"/>
                    <a:pt x="5933" y="96"/>
                  </a:cubicBezTo>
                  <a:cubicBezTo>
                    <a:pt x="5915" y="92"/>
                    <a:pt x="5898" y="89"/>
                    <a:pt x="5880" y="85"/>
                  </a:cubicBezTo>
                  <a:cubicBezTo>
                    <a:pt x="5853" y="79"/>
                    <a:pt x="5826" y="72"/>
                    <a:pt x="5799" y="67"/>
                  </a:cubicBezTo>
                  <a:cubicBezTo>
                    <a:pt x="5782" y="64"/>
                    <a:pt x="5764" y="61"/>
                    <a:pt x="5746" y="58"/>
                  </a:cubicBezTo>
                  <a:cubicBezTo>
                    <a:pt x="5719" y="53"/>
                    <a:pt x="5692" y="48"/>
                    <a:pt x="5665" y="44"/>
                  </a:cubicBezTo>
                  <a:cubicBezTo>
                    <a:pt x="5642" y="41"/>
                    <a:pt x="5620" y="38"/>
                    <a:pt x="5597" y="36"/>
                  </a:cubicBezTo>
                  <a:cubicBezTo>
                    <a:pt x="5575" y="33"/>
                    <a:pt x="5552" y="30"/>
                    <a:pt x="5529" y="28"/>
                  </a:cubicBezTo>
                  <a:cubicBezTo>
                    <a:pt x="5507" y="26"/>
                    <a:pt x="5485" y="24"/>
                    <a:pt x="5462" y="23"/>
                  </a:cubicBezTo>
                  <a:cubicBezTo>
                    <a:pt x="5440" y="21"/>
                    <a:pt x="5416" y="20"/>
                    <a:pt x="5394" y="18"/>
                  </a:cubicBezTo>
                  <a:cubicBezTo>
                    <a:pt x="5348" y="16"/>
                    <a:pt x="5302" y="15"/>
                    <a:pt x="5257" y="15"/>
                  </a:cubicBezTo>
                  <a:cubicBezTo>
                    <a:pt x="5221" y="15"/>
                    <a:pt x="5185" y="16"/>
                    <a:pt x="5149" y="18"/>
                  </a:cubicBezTo>
                  <a:lnTo>
                    <a:pt x="5115" y="19"/>
                  </a:lnTo>
                  <a:cubicBezTo>
                    <a:pt x="5090" y="21"/>
                    <a:pt x="5065" y="22"/>
                    <a:pt x="5041" y="24"/>
                  </a:cubicBezTo>
                  <a:lnTo>
                    <a:pt x="5021" y="26"/>
                  </a:lnTo>
                  <a:lnTo>
                    <a:pt x="5021" y="26"/>
                  </a:lnTo>
                  <a:lnTo>
                    <a:pt x="5020" y="25"/>
                  </a:lnTo>
                  <a:lnTo>
                    <a:pt x="5019" y="26"/>
                  </a:lnTo>
                  <a:cubicBezTo>
                    <a:pt x="5014" y="24"/>
                    <a:pt x="5010" y="23"/>
                    <a:pt x="5006" y="22"/>
                  </a:cubicBezTo>
                  <a:cubicBezTo>
                    <a:pt x="5001" y="21"/>
                    <a:pt x="4997" y="19"/>
                    <a:pt x="4992" y="19"/>
                  </a:cubicBezTo>
                  <a:lnTo>
                    <a:pt x="4992" y="19"/>
                  </a:lnTo>
                  <a:cubicBezTo>
                    <a:pt x="4983" y="17"/>
                    <a:pt x="4975" y="16"/>
                    <a:pt x="4966" y="16"/>
                  </a:cubicBezTo>
                  <a:lnTo>
                    <a:pt x="4966" y="16"/>
                  </a:lnTo>
                  <a:cubicBezTo>
                    <a:pt x="4959" y="16"/>
                    <a:pt x="4953" y="17"/>
                    <a:pt x="4946" y="18"/>
                  </a:cubicBezTo>
                  <a:lnTo>
                    <a:pt x="4940" y="19"/>
                  </a:lnTo>
                  <a:cubicBezTo>
                    <a:pt x="4935" y="19"/>
                    <a:pt x="4931" y="21"/>
                    <a:pt x="4927" y="22"/>
                  </a:cubicBezTo>
                  <a:lnTo>
                    <a:pt x="4927" y="22"/>
                  </a:lnTo>
                  <a:lnTo>
                    <a:pt x="4927" y="22"/>
                  </a:lnTo>
                  <a:cubicBezTo>
                    <a:pt x="4926" y="22"/>
                    <a:pt x="4926" y="22"/>
                    <a:pt x="4926" y="21"/>
                  </a:cubicBezTo>
                  <a:cubicBezTo>
                    <a:pt x="4922" y="15"/>
                    <a:pt x="4917" y="10"/>
                    <a:pt x="4911" y="6"/>
                  </a:cubicBezTo>
                  <a:cubicBezTo>
                    <a:pt x="4904" y="2"/>
                    <a:pt x="4898" y="0"/>
                    <a:pt x="4890" y="0"/>
                  </a:cubicBezTo>
                  <a:lnTo>
                    <a:pt x="4890" y="0"/>
                  </a:lnTo>
                  <a:cubicBezTo>
                    <a:pt x="4883" y="0"/>
                    <a:pt x="4876" y="2"/>
                    <a:pt x="4870" y="6"/>
                  </a:cubicBezTo>
                  <a:cubicBezTo>
                    <a:pt x="4863" y="10"/>
                    <a:pt x="4858" y="14"/>
                    <a:pt x="4855" y="21"/>
                  </a:cubicBezTo>
                  <a:cubicBezTo>
                    <a:pt x="4852" y="25"/>
                    <a:pt x="4852" y="28"/>
                    <a:pt x="4851" y="32"/>
                  </a:cubicBezTo>
                  <a:lnTo>
                    <a:pt x="4839" y="31"/>
                  </a:lnTo>
                  <a:lnTo>
                    <a:pt x="4821" y="29"/>
                  </a:lnTo>
                  <a:cubicBezTo>
                    <a:pt x="4802" y="28"/>
                    <a:pt x="4780" y="26"/>
                    <a:pt x="4760" y="26"/>
                  </a:cubicBezTo>
                  <a:cubicBezTo>
                    <a:pt x="4745" y="26"/>
                    <a:pt x="4730" y="26"/>
                    <a:pt x="4715" y="28"/>
                  </a:cubicBezTo>
                  <a:lnTo>
                    <a:pt x="4712" y="28"/>
                  </a:lnTo>
                  <a:cubicBezTo>
                    <a:pt x="4698" y="28"/>
                    <a:pt x="4684" y="30"/>
                    <a:pt x="4671" y="32"/>
                  </a:cubicBezTo>
                  <a:lnTo>
                    <a:pt x="4665" y="32"/>
                  </a:lnTo>
                  <a:cubicBezTo>
                    <a:pt x="4652" y="33"/>
                    <a:pt x="4639" y="35"/>
                    <a:pt x="4626" y="38"/>
                  </a:cubicBezTo>
                  <a:lnTo>
                    <a:pt x="4622" y="39"/>
                  </a:lnTo>
                  <a:cubicBezTo>
                    <a:pt x="4609" y="41"/>
                    <a:pt x="4596" y="44"/>
                    <a:pt x="4582" y="47"/>
                  </a:cubicBezTo>
                  <a:lnTo>
                    <a:pt x="4578" y="48"/>
                  </a:lnTo>
                  <a:cubicBezTo>
                    <a:pt x="4565" y="51"/>
                    <a:pt x="4552" y="55"/>
                    <a:pt x="4539" y="59"/>
                  </a:cubicBezTo>
                  <a:lnTo>
                    <a:pt x="4534" y="61"/>
                  </a:lnTo>
                  <a:cubicBezTo>
                    <a:pt x="4521" y="65"/>
                    <a:pt x="4509" y="69"/>
                    <a:pt x="4497" y="73"/>
                  </a:cubicBezTo>
                  <a:lnTo>
                    <a:pt x="4489" y="77"/>
                  </a:lnTo>
                  <a:cubicBezTo>
                    <a:pt x="4478" y="81"/>
                    <a:pt x="4467" y="86"/>
                    <a:pt x="4456" y="90"/>
                  </a:cubicBezTo>
                  <a:lnTo>
                    <a:pt x="4453" y="92"/>
                  </a:lnTo>
                  <a:lnTo>
                    <a:pt x="4453" y="92"/>
                  </a:lnTo>
                  <a:cubicBezTo>
                    <a:pt x="4453" y="91"/>
                    <a:pt x="4453" y="91"/>
                    <a:pt x="4452" y="90"/>
                  </a:cubicBezTo>
                  <a:cubicBezTo>
                    <a:pt x="4449" y="83"/>
                    <a:pt x="4443" y="79"/>
                    <a:pt x="4437" y="75"/>
                  </a:cubicBezTo>
                  <a:cubicBezTo>
                    <a:pt x="4430" y="71"/>
                    <a:pt x="4424" y="69"/>
                    <a:pt x="4417" y="69"/>
                  </a:cubicBezTo>
                  <a:cubicBezTo>
                    <a:pt x="4409" y="69"/>
                    <a:pt x="4402" y="71"/>
                    <a:pt x="4396" y="75"/>
                  </a:cubicBezTo>
                  <a:cubicBezTo>
                    <a:pt x="4389" y="79"/>
                    <a:pt x="4384" y="83"/>
                    <a:pt x="4381" y="90"/>
                  </a:cubicBezTo>
                  <a:cubicBezTo>
                    <a:pt x="4378" y="94"/>
                    <a:pt x="4378" y="97"/>
                    <a:pt x="4377" y="101"/>
                  </a:cubicBezTo>
                  <a:lnTo>
                    <a:pt x="4368" y="99"/>
                  </a:lnTo>
                  <a:cubicBezTo>
                    <a:pt x="4360" y="98"/>
                    <a:pt x="4351" y="97"/>
                    <a:pt x="4343" y="96"/>
                  </a:cubicBezTo>
                  <a:lnTo>
                    <a:pt x="4330" y="94"/>
                  </a:lnTo>
                  <a:lnTo>
                    <a:pt x="4305" y="92"/>
                  </a:lnTo>
                  <a:cubicBezTo>
                    <a:pt x="4293" y="92"/>
                    <a:pt x="4280" y="91"/>
                    <a:pt x="4267" y="91"/>
                  </a:cubicBezTo>
                  <a:cubicBezTo>
                    <a:pt x="4251" y="91"/>
                    <a:pt x="4235" y="91"/>
                    <a:pt x="4219" y="93"/>
                  </a:cubicBezTo>
                  <a:lnTo>
                    <a:pt x="4210" y="93"/>
                  </a:lnTo>
                  <a:cubicBezTo>
                    <a:pt x="4196" y="94"/>
                    <a:pt x="4182" y="95"/>
                    <a:pt x="4168" y="98"/>
                  </a:cubicBezTo>
                  <a:lnTo>
                    <a:pt x="4161" y="99"/>
                  </a:lnTo>
                  <a:cubicBezTo>
                    <a:pt x="4146" y="101"/>
                    <a:pt x="4131" y="104"/>
                    <a:pt x="4116" y="108"/>
                  </a:cubicBezTo>
                  <a:lnTo>
                    <a:pt x="4112" y="109"/>
                  </a:lnTo>
                  <a:cubicBezTo>
                    <a:pt x="4095" y="112"/>
                    <a:pt x="4079" y="117"/>
                    <a:pt x="4063" y="122"/>
                  </a:cubicBezTo>
                  <a:lnTo>
                    <a:pt x="4061" y="122"/>
                  </a:lnTo>
                  <a:lnTo>
                    <a:pt x="4061" y="122"/>
                  </a:lnTo>
                  <a:cubicBezTo>
                    <a:pt x="4005" y="139"/>
                    <a:pt x="3960" y="157"/>
                    <a:pt x="3908" y="184"/>
                  </a:cubicBezTo>
                  <a:cubicBezTo>
                    <a:pt x="3885" y="189"/>
                    <a:pt x="3862" y="194"/>
                    <a:pt x="3839" y="199"/>
                  </a:cubicBezTo>
                  <a:cubicBezTo>
                    <a:pt x="3827" y="202"/>
                    <a:pt x="3815" y="204"/>
                    <a:pt x="3803" y="207"/>
                  </a:cubicBezTo>
                  <a:cubicBezTo>
                    <a:pt x="3772" y="214"/>
                    <a:pt x="3741" y="222"/>
                    <a:pt x="3710" y="230"/>
                  </a:cubicBezTo>
                  <a:lnTo>
                    <a:pt x="3680" y="237"/>
                  </a:lnTo>
                  <a:cubicBezTo>
                    <a:pt x="3647" y="246"/>
                    <a:pt x="3614" y="254"/>
                    <a:pt x="3581" y="264"/>
                  </a:cubicBezTo>
                  <a:lnTo>
                    <a:pt x="3563" y="269"/>
                  </a:lnTo>
                  <a:cubicBezTo>
                    <a:pt x="3417" y="311"/>
                    <a:pt x="3272" y="360"/>
                    <a:pt x="3130" y="415"/>
                  </a:cubicBezTo>
                  <a:lnTo>
                    <a:pt x="3103" y="426"/>
                  </a:lnTo>
                  <a:cubicBezTo>
                    <a:pt x="3076" y="437"/>
                    <a:pt x="3049" y="448"/>
                    <a:pt x="3022" y="459"/>
                  </a:cubicBezTo>
                  <a:lnTo>
                    <a:pt x="2976" y="479"/>
                  </a:lnTo>
                  <a:cubicBezTo>
                    <a:pt x="2953" y="489"/>
                    <a:pt x="2930" y="499"/>
                    <a:pt x="2907" y="510"/>
                  </a:cubicBezTo>
                  <a:cubicBezTo>
                    <a:pt x="2887" y="519"/>
                    <a:pt x="2867" y="528"/>
                    <a:pt x="2848" y="537"/>
                  </a:cubicBezTo>
                  <a:cubicBezTo>
                    <a:pt x="2834" y="544"/>
                    <a:pt x="2820" y="550"/>
                    <a:pt x="2807" y="557"/>
                  </a:cubicBezTo>
                  <a:cubicBezTo>
                    <a:pt x="2798" y="560"/>
                    <a:pt x="2789" y="564"/>
                    <a:pt x="2780" y="568"/>
                  </a:cubicBezTo>
                  <a:lnTo>
                    <a:pt x="2766" y="574"/>
                  </a:lnTo>
                  <a:cubicBezTo>
                    <a:pt x="2746" y="582"/>
                    <a:pt x="2728" y="590"/>
                    <a:pt x="2710" y="599"/>
                  </a:cubicBezTo>
                  <a:lnTo>
                    <a:pt x="2693" y="607"/>
                  </a:lnTo>
                  <a:cubicBezTo>
                    <a:pt x="2675" y="616"/>
                    <a:pt x="2658" y="626"/>
                    <a:pt x="2640" y="636"/>
                  </a:cubicBezTo>
                  <a:cubicBezTo>
                    <a:pt x="2635" y="639"/>
                    <a:pt x="2630" y="641"/>
                    <a:pt x="2624" y="645"/>
                  </a:cubicBezTo>
                  <a:cubicBezTo>
                    <a:pt x="2614" y="651"/>
                    <a:pt x="2605" y="657"/>
                    <a:pt x="2594" y="664"/>
                  </a:cubicBezTo>
                  <a:lnTo>
                    <a:pt x="2594" y="664"/>
                  </a:lnTo>
                  <a:cubicBezTo>
                    <a:pt x="2590" y="659"/>
                    <a:pt x="2586" y="654"/>
                    <a:pt x="2580" y="651"/>
                  </a:cubicBezTo>
                  <a:cubicBezTo>
                    <a:pt x="2574" y="647"/>
                    <a:pt x="2567" y="646"/>
                    <a:pt x="2560" y="646"/>
                  </a:cubicBezTo>
                  <a:lnTo>
                    <a:pt x="2560" y="646"/>
                  </a:lnTo>
                  <a:cubicBezTo>
                    <a:pt x="2552" y="646"/>
                    <a:pt x="2546" y="648"/>
                    <a:pt x="2539" y="652"/>
                  </a:cubicBezTo>
                  <a:cubicBezTo>
                    <a:pt x="2532" y="655"/>
                    <a:pt x="2527" y="660"/>
                    <a:pt x="2523" y="667"/>
                  </a:cubicBezTo>
                  <a:cubicBezTo>
                    <a:pt x="2519" y="674"/>
                    <a:pt x="2518" y="680"/>
                    <a:pt x="2518" y="688"/>
                  </a:cubicBezTo>
                  <a:lnTo>
                    <a:pt x="2518" y="688"/>
                  </a:lnTo>
                  <a:lnTo>
                    <a:pt x="2518" y="688"/>
                  </a:lnTo>
                  <a:lnTo>
                    <a:pt x="2518" y="688"/>
                  </a:lnTo>
                  <a:cubicBezTo>
                    <a:pt x="2518" y="694"/>
                    <a:pt x="2519" y="700"/>
                    <a:pt x="2521" y="705"/>
                  </a:cubicBezTo>
                  <a:cubicBezTo>
                    <a:pt x="2510" y="711"/>
                    <a:pt x="2499" y="716"/>
                    <a:pt x="2489" y="722"/>
                  </a:cubicBezTo>
                  <a:lnTo>
                    <a:pt x="2472" y="731"/>
                  </a:lnTo>
                  <a:cubicBezTo>
                    <a:pt x="2453" y="743"/>
                    <a:pt x="2433" y="754"/>
                    <a:pt x="2413" y="767"/>
                  </a:cubicBezTo>
                  <a:lnTo>
                    <a:pt x="2401" y="774"/>
                  </a:lnTo>
                  <a:lnTo>
                    <a:pt x="2401" y="774"/>
                  </a:lnTo>
                  <a:cubicBezTo>
                    <a:pt x="2348" y="809"/>
                    <a:pt x="2306" y="841"/>
                    <a:pt x="2257" y="882"/>
                  </a:cubicBezTo>
                  <a:lnTo>
                    <a:pt x="2257" y="882"/>
                  </a:lnTo>
                  <a:cubicBezTo>
                    <a:pt x="2257" y="883"/>
                    <a:pt x="2256" y="884"/>
                    <a:pt x="2255" y="884"/>
                  </a:cubicBezTo>
                  <a:lnTo>
                    <a:pt x="2255" y="884"/>
                  </a:lnTo>
                  <a:cubicBezTo>
                    <a:pt x="2231" y="901"/>
                    <a:pt x="2207" y="919"/>
                    <a:pt x="2183" y="937"/>
                  </a:cubicBezTo>
                  <a:cubicBezTo>
                    <a:pt x="2162" y="952"/>
                    <a:pt x="2142" y="967"/>
                    <a:pt x="2121" y="983"/>
                  </a:cubicBezTo>
                  <a:cubicBezTo>
                    <a:pt x="2076" y="1016"/>
                    <a:pt x="2032" y="1051"/>
                    <a:pt x="1988" y="1087"/>
                  </a:cubicBezTo>
                  <a:cubicBezTo>
                    <a:pt x="1971" y="1101"/>
                    <a:pt x="1954" y="1115"/>
                    <a:pt x="1937" y="1129"/>
                  </a:cubicBezTo>
                  <a:cubicBezTo>
                    <a:pt x="1910" y="1152"/>
                    <a:pt x="1883" y="1175"/>
                    <a:pt x="1856" y="1199"/>
                  </a:cubicBezTo>
                  <a:cubicBezTo>
                    <a:pt x="1839" y="1213"/>
                    <a:pt x="1823" y="1228"/>
                    <a:pt x="1806" y="1243"/>
                  </a:cubicBezTo>
                  <a:cubicBezTo>
                    <a:pt x="1779" y="1267"/>
                    <a:pt x="1752" y="1291"/>
                    <a:pt x="1726" y="1316"/>
                  </a:cubicBezTo>
                  <a:cubicBezTo>
                    <a:pt x="1710" y="1331"/>
                    <a:pt x="1694" y="1346"/>
                    <a:pt x="1678" y="1361"/>
                  </a:cubicBezTo>
                  <a:cubicBezTo>
                    <a:pt x="1652" y="1387"/>
                    <a:pt x="1626" y="1412"/>
                    <a:pt x="1600" y="1438"/>
                  </a:cubicBezTo>
                  <a:cubicBezTo>
                    <a:pt x="1584" y="1454"/>
                    <a:pt x="1569" y="1470"/>
                    <a:pt x="1553" y="1486"/>
                  </a:cubicBezTo>
                  <a:cubicBezTo>
                    <a:pt x="1528" y="1512"/>
                    <a:pt x="1503" y="1538"/>
                    <a:pt x="1478" y="1565"/>
                  </a:cubicBezTo>
                  <a:lnTo>
                    <a:pt x="1465" y="1579"/>
                  </a:lnTo>
                  <a:cubicBezTo>
                    <a:pt x="1452" y="1593"/>
                    <a:pt x="1440" y="1606"/>
                    <a:pt x="1428" y="1620"/>
                  </a:cubicBezTo>
                  <a:cubicBezTo>
                    <a:pt x="1406" y="1644"/>
                    <a:pt x="1384" y="1668"/>
                    <a:pt x="1362" y="1693"/>
                  </a:cubicBezTo>
                  <a:cubicBezTo>
                    <a:pt x="1344" y="1714"/>
                    <a:pt x="1326" y="1736"/>
                    <a:pt x="1308" y="1757"/>
                  </a:cubicBezTo>
                  <a:cubicBezTo>
                    <a:pt x="1295" y="1772"/>
                    <a:pt x="1282" y="1787"/>
                    <a:pt x="1269" y="1803"/>
                  </a:cubicBezTo>
                  <a:cubicBezTo>
                    <a:pt x="1264" y="1807"/>
                    <a:pt x="1259" y="1811"/>
                    <a:pt x="1255" y="1815"/>
                  </a:cubicBezTo>
                  <a:cubicBezTo>
                    <a:pt x="1250" y="1819"/>
                    <a:pt x="1239" y="1828"/>
                    <a:pt x="1232" y="1835"/>
                  </a:cubicBezTo>
                  <a:cubicBezTo>
                    <a:pt x="1220" y="1845"/>
                    <a:pt x="1208" y="1856"/>
                    <a:pt x="1196" y="1867"/>
                  </a:cubicBezTo>
                  <a:lnTo>
                    <a:pt x="1184" y="1878"/>
                  </a:lnTo>
                  <a:lnTo>
                    <a:pt x="1176" y="1886"/>
                  </a:lnTo>
                  <a:cubicBezTo>
                    <a:pt x="1165" y="1897"/>
                    <a:pt x="1154" y="1908"/>
                    <a:pt x="1144" y="1920"/>
                  </a:cubicBezTo>
                  <a:lnTo>
                    <a:pt x="1126" y="1939"/>
                  </a:lnTo>
                  <a:cubicBezTo>
                    <a:pt x="1114" y="1953"/>
                    <a:pt x="1102" y="1967"/>
                    <a:pt x="1090" y="1981"/>
                  </a:cubicBezTo>
                  <a:lnTo>
                    <a:pt x="1076" y="1996"/>
                  </a:lnTo>
                  <a:cubicBezTo>
                    <a:pt x="1062" y="2014"/>
                    <a:pt x="1048" y="2032"/>
                    <a:pt x="1033" y="2050"/>
                  </a:cubicBezTo>
                  <a:lnTo>
                    <a:pt x="1027" y="2058"/>
                  </a:lnTo>
                  <a:cubicBezTo>
                    <a:pt x="994" y="2102"/>
                    <a:pt x="961" y="2148"/>
                    <a:pt x="931" y="2195"/>
                  </a:cubicBezTo>
                  <a:lnTo>
                    <a:pt x="920" y="2211"/>
                  </a:lnTo>
                  <a:cubicBezTo>
                    <a:pt x="908" y="2231"/>
                    <a:pt x="896" y="2251"/>
                    <a:pt x="884" y="2269"/>
                  </a:cubicBezTo>
                  <a:cubicBezTo>
                    <a:pt x="880" y="2276"/>
                    <a:pt x="876" y="2283"/>
                    <a:pt x="872" y="2289"/>
                  </a:cubicBezTo>
                  <a:cubicBezTo>
                    <a:pt x="860" y="2310"/>
                    <a:pt x="848" y="2330"/>
                    <a:pt x="836" y="2351"/>
                  </a:cubicBezTo>
                  <a:lnTo>
                    <a:pt x="827" y="2366"/>
                  </a:lnTo>
                  <a:cubicBezTo>
                    <a:pt x="812" y="2393"/>
                    <a:pt x="798" y="2421"/>
                    <a:pt x="784" y="2447"/>
                  </a:cubicBezTo>
                  <a:lnTo>
                    <a:pt x="782" y="2451"/>
                  </a:lnTo>
                  <a:lnTo>
                    <a:pt x="777" y="2458"/>
                  </a:lnTo>
                  <a:cubicBezTo>
                    <a:pt x="774" y="2463"/>
                    <a:pt x="770" y="2468"/>
                    <a:pt x="767" y="2473"/>
                  </a:cubicBezTo>
                  <a:lnTo>
                    <a:pt x="757" y="2488"/>
                  </a:lnTo>
                  <a:lnTo>
                    <a:pt x="749" y="2501"/>
                  </a:lnTo>
                  <a:cubicBezTo>
                    <a:pt x="745" y="2508"/>
                    <a:pt x="741" y="2514"/>
                    <a:pt x="737" y="2521"/>
                  </a:cubicBezTo>
                  <a:lnTo>
                    <a:pt x="732" y="2532"/>
                  </a:lnTo>
                  <a:cubicBezTo>
                    <a:pt x="727" y="2539"/>
                    <a:pt x="723" y="2547"/>
                    <a:pt x="719" y="2555"/>
                  </a:cubicBezTo>
                  <a:lnTo>
                    <a:pt x="715" y="2564"/>
                  </a:lnTo>
                  <a:cubicBezTo>
                    <a:pt x="711" y="2573"/>
                    <a:pt x="706" y="2581"/>
                    <a:pt x="702" y="2590"/>
                  </a:cubicBezTo>
                  <a:lnTo>
                    <a:pt x="698" y="2599"/>
                  </a:lnTo>
                  <a:cubicBezTo>
                    <a:pt x="694" y="2608"/>
                    <a:pt x="690" y="2618"/>
                    <a:pt x="686" y="2628"/>
                  </a:cubicBezTo>
                  <a:cubicBezTo>
                    <a:pt x="685" y="2631"/>
                    <a:pt x="683" y="2634"/>
                    <a:pt x="682" y="2637"/>
                  </a:cubicBezTo>
                  <a:cubicBezTo>
                    <a:pt x="678" y="2647"/>
                    <a:pt x="674" y="2657"/>
                    <a:pt x="671" y="2666"/>
                  </a:cubicBezTo>
                  <a:cubicBezTo>
                    <a:pt x="669" y="2671"/>
                    <a:pt x="667" y="2676"/>
                    <a:pt x="666" y="2680"/>
                  </a:cubicBezTo>
                  <a:cubicBezTo>
                    <a:pt x="663" y="2689"/>
                    <a:pt x="659" y="2698"/>
                    <a:pt x="656" y="2707"/>
                  </a:cubicBezTo>
                  <a:lnTo>
                    <a:pt x="656" y="2710"/>
                  </a:lnTo>
                  <a:lnTo>
                    <a:pt x="656" y="2710"/>
                  </a:lnTo>
                  <a:cubicBezTo>
                    <a:pt x="653" y="2708"/>
                    <a:pt x="650" y="2708"/>
                    <a:pt x="646" y="2707"/>
                  </a:cubicBezTo>
                  <a:lnTo>
                    <a:pt x="646" y="2707"/>
                  </a:lnTo>
                  <a:lnTo>
                    <a:pt x="646" y="2707"/>
                  </a:lnTo>
                  <a:cubicBezTo>
                    <a:pt x="638" y="2707"/>
                    <a:pt x="631" y="2709"/>
                    <a:pt x="625" y="2713"/>
                  </a:cubicBezTo>
                  <a:cubicBezTo>
                    <a:pt x="618" y="2717"/>
                    <a:pt x="613" y="2722"/>
                    <a:pt x="609" y="2729"/>
                  </a:cubicBezTo>
                  <a:cubicBezTo>
                    <a:pt x="605" y="2735"/>
                    <a:pt x="604" y="2742"/>
                    <a:pt x="604" y="2750"/>
                  </a:cubicBezTo>
                  <a:lnTo>
                    <a:pt x="604" y="2750"/>
                  </a:lnTo>
                  <a:cubicBezTo>
                    <a:pt x="604" y="2757"/>
                    <a:pt x="605" y="2763"/>
                    <a:pt x="609" y="2770"/>
                  </a:cubicBezTo>
                  <a:cubicBezTo>
                    <a:pt x="612" y="2775"/>
                    <a:pt x="616" y="2779"/>
                    <a:pt x="621" y="2783"/>
                  </a:cubicBezTo>
                  <a:cubicBezTo>
                    <a:pt x="599" y="2815"/>
                    <a:pt x="577" y="2848"/>
                    <a:pt x="556" y="2883"/>
                  </a:cubicBezTo>
                  <a:cubicBezTo>
                    <a:pt x="555" y="2885"/>
                    <a:pt x="553" y="2888"/>
                    <a:pt x="552" y="2890"/>
                  </a:cubicBezTo>
                  <a:cubicBezTo>
                    <a:pt x="539" y="2911"/>
                    <a:pt x="526" y="2933"/>
                    <a:pt x="514" y="2954"/>
                  </a:cubicBezTo>
                  <a:lnTo>
                    <a:pt x="507" y="2968"/>
                  </a:lnTo>
                  <a:cubicBezTo>
                    <a:pt x="496" y="2987"/>
                    <a:pt x="485" y="3008"/>
                    <a:pt x="474" y="3029"/>
                  </a:cubicBezTo>
                  <a:lnTo>
                    <a:pt x="467" y="3044"/>
                  </a:lnTo>
                  <a:cubicBezTo>
                    <a:pt x="456" y="3064"/>
                    <a:pt x="446" y="3085"/>
                    <a:pt x="436" y="3107"/>
                  </a:cubicBezTo>
                  <a:cubicBezTo>
                    <a:pt x="433" y="3112"/>
                    <a:pt x="431" y="3117"/>
                    <a:pt x="428" y="3123"/>
                  </a:cubicBezTo>
                  <a:cubicBezTo>
                    <a:pt x="418" y="3144"/>
                    <a:pt x="408" y="3165"/>
                    <a:pt x="399" y="3187"/>
                  </a:cubicBezTo>
                  <a:cubicBezTo>
                    <a:pt x="396" y="3194"/>
                    <a:pt x="393" y="3201"/>
                    <a:pt x="390" y="3208"/>
                  </a:cubicBezTo>
                  <a:cubicBezTo>
                    <a:pt x="381" y="3229"/>
                    <a:pt x="372" y="3249"/>
                    <a:pt x="363" y="3271"/>
                  </a:cubicBezTo>
                  <a:cubicBezTo>
                    <a:pt x="361" y="3277"/>
                    <a:pt x="358" y="3284"/>
                    <a:pt x="355" y="3290"/>
                  </a:cubicBezTo>
                  <a:cubicBezTo>
                    <a:pt x="347" y="3312"/>
                    <a:pt x="338" y="3334"/>
                    <a:pt x="329" y="3356"/>
                  </a:cubicBezTo>
                  <a:cubicBezTo>
                    <a:pt x="326" y="3364"/>
                    <a:pt x="324" y="3371"/>
                    <a:pt x="321" y="3379"/>
                  </a:cubicBezTo>
                  <a:cubicBezTo>
                    <a:pt x="313" y="3401"/>
                    <a:pt x="305" y="3423"/>
                    <a:pt x="297" y="3446"/>
                  </a:cubicBezTo>
                  <a:lnTo>
                    <a:pt x="289" y="3469"/>
                  </a:lnTo>
                  <a:cubicBezTo>
                    <a:pt x="282" y="3492"/>
                    <a:pt x="274" y="3515"/>
                    <a:pt x="267" y="3538"/>
                  </a:cubicBezTo>
                  <a:cubicBezTo>
                    <a:pt x="265" y="3544"/>
                    <a:pt x="263" y="3550"/>
                    <a:pt x="261" y="3556"/>
                  </a:cubicBezTo>
                  <a:cubicBezTo>
                    <a:pt x="253" y="3582"/>
                    <a:pt x="245" y="3607"/>
                    <a:pt x="237" y="3633"/>
                  </a:cubicBezTo>
                  <a:cubicBezTo>
                    <a:pt x="236" y="3639"/>
                    <a:pt x="234" y="3645"/>
                    <a:pt x="233" y="3650"/>
                  </a:cubicBezTo>
                  <a:cubicBezTo>
                    <a:pt x="225" y="3677"/>
                    <a:pt x="217" y="3704"/>
                    <a:pt x="210" y="3731"/>
                  </a:cubicBezTo>
                  <a:cubicBezTo>
                    <a:pt x="209" y="3737"/>
                    <a:pt x="208" y="3742"/>
                    <a:pt x="206" y="3747"/>
                  </a:cubicBezTo>
                  <a:cubicBezTo>
                    <a:pt x="199" y="3775"/>
                    <a:pt x="191" y="3803"/>
                    <a:pt x="184" y="3833"/>
                  </a:cubicBezTo>
                  <a:lnTo>
                    <a:pt x="182" y="3842"/>
                  </a:lnTo>
                  <a:cubicBezTo>
                    <a:pt x="175" y="3873"/>
                    <a:pt x="167" y="3904"/>
                    <a:pt x="160" y="3936"/>
                  </a:cubicBezTo>
                  <a:lnTo>
                    <a:pt x="158" y="3947"/>
                  </a:lnTo>
                  <a:cubicBezTo>
                    <a:pt x="151" y="3979"/>
                    <a:pt x="144" y="4010"/>
                    <a:pt x="138" y="4043"/>
                  </a:cubicBezTo>
                  <a:lnTo>
                    <a:pt x="138" y="4043"/>
                  </a:lnTo>
                  <a:cubicBezTo>
                    <a:pt x="138" y="4043"/>
                    <a:pt x="138" y="4044"/>
                    <a:pt x="138" y="4045"/>
                  </a:cubicBezTo>
                  <a:cubicBezTo>
                    <a:pt x="138" y="4046"/>
                    <a:pt x="138" y="4046"/>
                    <a:pt x="138" y="4047"/>
                  </a:cubicBezTo>
                  <a:cubicBezTo>
                    <a:pt x="134" y="4068"/>
                    <a:pt x="130" y="4090"/>
                    <a:pt x="126" y="4112"/>
                  </a:cubicBezTo>
                  <a:lnTo>
                    <a:pt x="126" y="4112"/>
                  </a:lnTo>
                  <a:cubicBezTo>
                    <a:pt x="124" y="4111"/>
                    <a:pt x="122" y="4110"/>
                    <a:pt x="120" y="4110"/>
                  </a:cubicBezTo>
                  <a:lnTo>
                    <a:pt x="120" y="4110"/>
                  </a:lnTo>
                  <a:lnTo>
                    <a:pt x="120" y="4110"/>
                  </a:lnTo>
                  <a:cubicBezTo>
                    <a:pt x="112" y="4110"/>
                    <a:pt x="105" y="4112"/>
                    <a:pt x="99" y="4116"/>
                  </a:cubicBezTo>
                  <a:cubicBezTo>
                    <a:pt x="92" y="4120"/>
                    <a:pt x="87" y="4124"/>
                    <a:pt x="83" y="4131"/>
                  </a:cubicBezTo>
                  <a:cubicBezTo>
                    <a:pt x="79" y="4137"/>
                    <a:pt x="78" y="4145"/>
                    <a:pt x="78" y="4152"/>
                  </a:cubicBezTo>
                  <a:lnTo>
                    <a:pt x="78" y="4152"/>
                  </a:lnTo>
                  <a:cubicBezTo>
                    <a:pt x="78" y="4160"/>
                    <a:pt x="79" y="4166"/>
                    <a:pt x="83" y="4173"/>
                  </a:cubicBezTo>
                  <a:cubicBezTo>
                    <a:pt x="87" y="4180"/>
                    <a:pt x="92" y="4183"/>
                    <a:pt x="98" y="4188"/>
                  </a:cubicBezTo>
                  <a:cubicBezTo>
                    <a:pt x="99" y="4188"/>
                    <a:pt x="100" y="4189"/>
                    <a:pt x="100" y="4189"/>
                  </a:cubicBezTo>
                  <a:lnTo>
                    <a:pt x="100" y="4189"/>
                  </a:lnTo>
                  <a:cubicBezTo>
                    <a:pt x="95" y="4199"/>
                    <a:pt x="91" y="4208"/>
                    <a:pt x="88" y="4219"/>
                  </a:cubicBezTo>
                  <a:lnTo>
                    <a:pt x="88" y="4219"/>
                  </a:lnTo>
                  <a:cubicBezTo>
                    <a:pt x="83" y="4222"/>
                    <a:pt x="81" y="4225"/>
                    <a:pt x="78" y="4230"/>
                  </a:cubicBezTo>
                  <a:cubicBezTo>
                    <a:pt x="74" y="4235"/>
                    <a:pt x="73" y="4242"/>
                    <a:pt x="73" y="4249"/>
                  </a:cubicBezTo>
                  <a:cubicBezTo>
                    <a:pt x="73" y="4255"/>
                    <a:pt x="74" y="4259"/>
                    <a:pt x="76" y="4264"/>
                  </a:cubicBezTo>
                  <a:cubicBezTo>
                    <a:pt x="54" y="4364"/>
                    <a:pt x="51" y="4511"/>
                    <a:pt x="47" y="4665"/>
                  </a:cubicBezTo>
                  <a:cubicBezTo>
                    <a:pt x="47" y="4681"/>
                    <a:pt x="47" y="4697"/>
                    <a:pt x="47" y="4714"/>
                  </a:cubicBezTo>
                  <a:lnTo>
                    <a:pt x="47" y="4714"/>
                  </a:lnTo>
                  <a:cubicBezTo>
                    <a:pt x="41" y="4714"/>
                    <a:pt x="36" y="4716"/>
                    <a:pt x="31" y="4719"/>
                  </a:cubicBezTo>
                  <a:cubicBezTo>
                    <a:pt x="24" y="4723"/>
                    <a:pt x="19" y="4727"/>
                    <a:pt x="16" y="4734"/>
                  </a:cubicBezTo>
                  <a:cubicBezTo>
                    <a:pt x="12" y="4741"/>
                    <a:pt x="10" y="4747"/>
                    <a:pt x="10" y="4755"/>
                  </a:cubicBezTo>
                  <a:cubicBezTo>
                    <a:pt x="10" y="4762"/>
                    <a:pt x="12" y="4768"/>
                    <a:pt x="16" y="4775"/>
                  </a:cubicBezTo>
                  <a:cubicBezTo>
                    <a:pt x="19" y="4781"/>
                    <a:pt x="24" y="4785"/>
                    <a:pt x="31" y="4790"/>
                  </a:cubicBezTo>
                  <a:cubicBezTo>
                    <a:pt x="35" y="4792"/>
                    <a:pt x="40" y="4794"/>
                    <a:pt x="45" y="4795"/>
                  </a:cubicBezTo>
                  <a:cubicBezTo>
                    <a:pt x="45" y="4799"/>
                    <a:pt x="45" y="4803"/>
                    <a:pt x="45" y="4807"/>
                  </a:cubicBezTo>
                  <a:lnTo>
                    <a:pt x="45" y="4807"/>
                  </a:lnTo>
                  <a:cubicBezTo>
                    <a:pt x="38" y="4808"/>
                    <a:pt x="32" y="4808"/>
                    <a:pt x="25" y="4813"/>
                  </a:cubicBezTo>
                  <a:cubicBezTo>
                    <a:pt x="19" y="4816"/>
                    <a:pt x="14" y="4821"/>
                    <a:pt x="10" y="4828"/>
                  </a:cubicBezTo>
                  <a:cubicBezTo>
                    <a:pt x="6" y="4834"/>
                    <a:pt x="4" y="4841"/>
                    <a:pt x="4" y="4849"/>
                  </a:cubicBezTo>
                  <a:cubicBezTo>
                    <a:pt x="4" y="4856"/>
                    <a:pt x="6" y="4863"/>
                    <a:pt x="10" y="4870"/>
                  </a:cubicBezTo>
                  <a:cubicBezTo>
                    <a:pt x="14" y="4876"/>
                    <a:pt x="19" y="4882"/>
                    <a:pt x="25" y="4886"/>
                  </a:cubicBezTo>
                  <a:cubicBezTo>
                    <a:pt x="31" y="4889"/>
                    <a:pt x="36" y="4890"/>
                    <a:pt x="42" y="4891"/>
                  </a:cubicBezTo>
                  <a:cubicBezTo>
                    <a:pt x="40" y="4948"/>
                    <a:pt x="39" y="4997"/>
                    <a:pt x="39" y="5037"/>
                  </a:cubicBezTo>
                  <a:lnTo>
                    <a:pt x="39" y="5037"/>
                  </a:lnTo>
                  <a:cubicBezTo>
                    <a:pt x="26" y="5068"/>
                    <a:pt x="14" y="5094"/>
                    <a:pt x="0" y="5124"/>
                  </a:cubicBezTo>
                  <a:lnTo>
                    <a:pt x="0" y="5124"/>
                  </a:lnTo>
                  <a:cubicBezTo>
                    <a:pt x="0" y="5128"/>
                    <a:pt x="0" y="5130"/>
                    <a:pt x="1" y="5133"/>
                  </a:cubicBezTo>
                  <a:lnTo>
                    <a:pt x="1" y="5133"/>
                  </a:lnTo>
                  <a:cubicBezTo>
                    <a:pt x="1" y="5134"/>
                    <a:pt x="1" y="5134"/>
                    <a:pt x="1" y="5135"/>
                  </a:cubicBezTo>
                  <a:cubicBezTo>
                    <a:pt x="1" y="5135"/>
                    <a:pt x="1" y="5135"/>
                    <a:pt x="1" y="5136"/>
                  </a:cubicBezTo>
                  <a:cubicBezTo>
                    <a:pt x="2" y="5136"/>
                    <a:pt x="1" y="5137"/>
                    <a:pt x="1" y="5137"/>
                  </a:cubicBezTo>
                  <a:lnTo>
                    <a:pt x="1" y="5137"/>
                  </a:lnTo>
                  <a:cubicBezTo>
                    <a:pt x="1" y="5138"/>
                    <a:pt x="1" y="5139"/>
                    <a:pt x="1" y="5140"/>
                  </a:cubicBezTo>
                  <a:cubicBezTo>
                    <a:pt x="1" y="5141"/>
                    <a:pt x="1" y="5142"/>
                    <a:pt x="1" y="5143"/>
                  </a:cubicBezTo>
                  <a:lnTo>
                    <a:pt x="1" y="5143"/>
                  </a:lnTo>
                  <a:cubicBezTo>
                    <a:pt x="1" y="5150"/>
                    <a:pt x="3" y="5157"/>
                    <a:pt x="7" y="5164"/>
                  </a:cubicBezTo>
                  <a:cubicBezTo>
                    <a:pt x="11" y="5170"/>
                    <a:pt x="16" y="5174"/>
                    <a:pt x="23" y="5179"/>
                  </a:cubicBezTo>
                  <a:cubicBezTo>
                    <a:pt x="29" y="5183"/>
                    <a:pt x="36" y="5185"/>
                    <a:pt x="44" y="5185"/>
                  </a:cubicBezTo>
                  <a:lnTo>
                    <a:pt x="44" y="5185"/>
                  </a:lnTo>
                  <a:cubicBezTo>
                    <a:pt x="45" y="5185"/>
                    <a:pt x="47" y="5184"/>
                    <a:pt x="48" y="5184"/>
                  </a:cubicBezTo>
                  <a:cubicBezTo>
                    <a:pt x="48" y="5187"/>
                    <a:pt x="48" y="5189"/>
                    <a:pt x="48" y="5192"/>
                  </a:cubicBezTo>
                  <a:lnTo>
                    <a:pt x="48" y="5192"/>
                  </a:lnTo>
                  <a:cubicBezTo>
                    <a:pt x="42" y="5193"/>
                    <a:pt x="36" y="5194"/>
                    <a:pt x="31" y="5196"/>
                  </a:cubicBezTo>
                  <a:cubicBezTo>
                    <a:pt x="24" y="5201"/>
                    <a:pt x="20" y="5206"/>
                    <a:pt x="16" y="5212"/>
                  </a:cubicBezTo>
                  <a:cubicBezTo>
                    <a:pt x="12" y="5219"/>
                    <a:pt x="10" y="5225"/>
                    <a:pt x="10" y="5232"/>
                  </a:cubicBezTo>
                  <a:cubicBezTo>
                    <a:pt x="10" y="5240"/>
                    <a:pt x="12" y="5247"/>
                    <a:pt x="16" y="5253"/>
                  </a:cubicBezTo>
                  <a:cubicBezTo>
                    <a:pt x="20" y="5260"/>
                    <a:pt x="24" y="5264"/>
                    <a:pt x="31" y="5268"/>
                  </a:cubicBezTo>
                  <a:cubicBezTo>
                    <a:pt x="32" y="5269"/>
                    <a:pt x="33" y="5269"/>
                    <a:pt x="34" y="5270"/>
                  </a:cubicBezTo>
                  <a:lnTo>
                    <a:pt x="34" y="5270"/>
                  </a:lnTo>
                  <a:cubicBezTo>
                    <a:pt x="33" y="5270"/>
                    <a:pt x="32" y="5271"/>
                    <a:pt x="30" y="5272"/>
                  </a:cubicBezTo>
                  <a:cubicBezTo>
                    <a:pt x="24" y="5275"/>
                    <a:pt x="18" y="5280"/>
                    <a:pt x="15" y="5286"/>
                  </a:cubicBezTo>
                  <a:cubicBezTo>
                    <a:pt x="11" y="5293"/>
                    <a:pt x="10" y="5300"/>
                    <a:pt x="10" y="5307"/>
                  </a:cubicBezTo>
                  <a:cubicBezTo>
                    <a:pt x="10" y="5315"/>
                    <a:pt x="12" y="5321"/>
                    <a:pt x="15" y="5327"/>
                  </a:cubicBezTo>
                  <a:cubicBezTo>
                    <a:pt x="16" y="5328"/>
                    <a:pt x="16" y="5328"/>
                    <a:pt x="16" y="5329"/>
                  </a:cubicBezTo>
                  <a:lnTo>
                    <a:pt x="16" y="5329"/>
                  </a:lnTo>
                  <a:cubicBezTo>
                    <a:pt x="16" y="5329"/>
                    <a:pt x="16" y="5330"/>
                    <a:pt x="16" y="5331"/>
                  </a:cubicBezTo>
                  <a:cubicBezTo>
                    <a:pt x="16" y="5332"/>
                    <a:pt x="16" y="5332"/>
                    <a:pt x="16" y="5333"/>
                  </a:cubicBezTo>
                  <a:lnTo>
                    <a:pt x="16" y="5333"/>
                  </a:lnTo>
                  <a:cubicBezTo>
                    <a:pt x="16" y="5341"/>
                    <a:pt x="18" y="5347"/>
                    <a:pt x="22" y="5353"/>
                  </a:cubicBezTo>
                  <a:cubicBezTo>
                    <a:pt x="26" y="5360"/>
                    <a:pt x="30" y="5365"/>
                    <a:pt x="37" y="5369"/>
                  </a:cubicBezTo>
                  <a:lnTo>
                    <a:pt x="38" y="5369"/>
                  </a:lnTo>
                  <a:lnTo>
                    <a:pt x="38" y="5369"/>
                  </a:lnTo>
                  <a:cubicBezTo>
                    <a:pt x="38" y="5370"/>
                    <a:pt x="38" y="5370"/>
                    <a:pt x="38" y="5371"/>
                  </a:cubicBezTo>
                  <a:lnTo>
                    <a:pt x="38" y="5372"/>
                  </a:lnTo>
                  <a:lnTo>
                    <a:pt x="38" y="5372"/>
                  </a:lnTo>
                  <a:cubicBezTo>
                    <a:pt x="38" y="5380"/>
                    <a:pt x="40" y="5387"/>
                    <a:pt x="43" y="5392"/>
                  </a:cubicBezTo>
                  <a:cubicBezTo>
                    <a:pt x="45" y="5396"/>
                    <a:pt x="46" y="5397"/>
                    <a:pt x="49" y="5400"/>
                  </a:cubicBezTo>
                  <a:lnTo>
                    <a:pt x="49" y="5400"/>
                  </a:lnTo>
                  <a:cubicBezTo>
                    <a:pt x="56" y="5414"/>
                    <a:pt x="59" y="5428"/>
                    <a:pt x="59" y="5444"/>
                  </a:cubicBezTo>
                  <a:cubicBezTo>
                    <a:pt x="59" y="5462"/>
                    <a:pt x="55" y="5478"/>
                    <a:pt x="46" y="5493"/>
                  </a:cubicBezTo>
                  <a:cubicBezTo>
                    <a:pt x="40" y="5504"/>
                    <a:pt x="34" y="5511"/>
                    <a:pt x="24" y="5519"/>
                  </a:cubicBezTo>
                  <a:lnTo>
                    <a:pt x="24" y="5519"/>
                  </a:lnTo>
                  <a:cubicBezTo>
                    <a:pt x="25" y="5525"/>
                    <a:pt x="26" y="5530"/>
                    <a:pt x="28" y="5536"/>
                  </a:cubicBezTo>
                  <a:lnTo>
                    <a:pt x="28" y="5536"/>
                  </a:lnTo>
                  <a:cubicBezTo>
                    <a:pt x="29" y="5540"/>
                    <a:pt x="30" y="5544"/>
                    <a:pt x="32" y="5547"/>
                  </a:cubicBezTo>
                  <a:cubicBezTo>
                    <a:pt x="34" y="5551"/>
                    <a:pt x="36" y="5553"/>
                    <a:pt x="39" y="5556"/>
                  </a:cubicBezTo>
                  <a:lnTo>
                    <a:pt x="39" y="5556"/>
                  </a:lnTo>
                  <a:cubicBezTo>
                    <a:pt x="40" y="5558"/>
                    <a:pt x="41" y="5560"/>
                    <a:pt x="43" y="5563"/>
                  </a:cubicBezTo>
                  <a:cubicBezTo>
                    <a:pt x="46" y="5569"/>
                    <a:pt x="51" y="5575"/>
                    <a:pt x="58" y="5578"/>
                  </a:cubicBezTo>
                  <a:cubicBezTo>
                    <a:pt x="60" y="5580"/>
                    <a:pt x="63" y="5580"/>
                    <a:pt x="65" y="5581"/>
                  </a:cubicBezTo>
                  <a:lnTo>
                    <a:pt x="65" y="5581"/>
                  </a:lnTo>
                  <a:cubicBezTo>
                    <a:pt x="65" y="5582"/>
                    <a:pt x="65" y="5582"/>
                    <a:pt x="65" y="5582"/>
                  </a:cubicBezTo>
                  <a:cubicBezTo>
                    <a:pt x="65" y="5583"/>
                    <a:pt x="65" y="5583"/>
                    <a:pt x="65" y="5583"/>
                  </a:cubicBezTo>
                  <a:lnTo>
                    <a:pt x="65" y="5583"/>
                  </a:lnTo>
                  <a:cubicBezTo>
                    <a:pt x="59" y="5587"/>
                    <a:pt x="55" y="5592"/>
                    <a:pt x="51" y="5598"/>
                  </a:cubicBezTo>
                  <a:cubicBezTo>
                    <a:pt x="47" y="5605"/>
                    <a:pt x="46" y="5611"/>
                    <a:pt x="46" y="5618"/>
                  </a:cubicBezTo>
                  <a:lnTo>
                    <a:pt x="46" y="5618"/>
                  </a:lnTo>
                  <a:lnTo>
                    <a:pt x="46" y="5618"/>
                  </a:lnTo>
                  <a:cubicBezTo>
                    <a:pt x="46" y="5626"/>
                    <a:pt x="47" y="5633"/>
                    <a:pt x="51" y="5639"/>
                  </a:cubicBezTo>
                  <a:cubicBezTo>
                    <a:pt x="55" y="5646"/>
                    <a:pt x="60" y="5652"/>
                    <a:pt x="67" y="5655"/>
                  </a:cubicBezTo>
                  <a:cubicBezTo>
                    <a:pt x="69" y="5657"/>
                    <a:pt x="71" y="5657"/>
                    <a:pt x="73" y="5658"/>
                  </a:cubicBezTo>
                  <a:cubicBezTo>
                    <a:pt x="77" y="5693"/>
                    <a:pt x="82" y="5727"/>
                    <a:pt x="89" y="5759"/>
                  </a:cubicBezTo>
                  <a:lnTo>
                    <a:pt x="91" y="5768"/>
                  </a:lnTo>
                  <a:cubicBezTo>
                    <a:pt x="93" y="5782"/>
                    <a:pt x="96" y="5795"/>
                    <a:pt x="100" y="5808"/>
                  </a:cubicBezTo>
                  <a:cubicBezTo>
                    <a:pt x="100" y="5810"/>
                    <a:pt x="101" y="5812"/>
                    <a:pt x="101" y="5814"/>
                  </a:cubicBezTo>
                  <a:lnTo>
                    <a:pt x="105" y="5837"/>
                  </a:lnTo>
                  <a:cubicBezTo>
                    <a:pt x="112" y="5885"/>
                    <a:pt x="121" y="5933"/>
                    <a:pt x="130" y="5981"/>
                  </a:cubicBezTo>
                  <a:cubicBezTo>
                    <a:pt x="132" y="5991"/>
                    <a:pt x="135" y="6002"/>
                    <a:pt x="137" y="6013"/>
                  </a:cubicBezTo>
                  <a:cubicBezTo>
                    <a:pt x="141" y="6032"/>
                    <a:pt x="144" y="6052"/>
                    <a:pt x="149" y="6072"/>
                  </a:cubicBezTo>
                  <a:cubicBezTo>
                    <a:pt x="154" y="6095"/>
                    <a:pt x="159" y="6118"/>
                    <a:pt x="164" y="6141"/>
                  </a:cubicBezTo>
                  <a:cubicBezTo>
                    <a:pt x="167" y="6151"/>
                    <a:pt x="168" y="6161"/>
                    <a:pt x="171" y="6170"/>
                  </a:cubicBezTo>
                  <a:cubicBezTo>
                    <a:pt x="173" y="6179"/>
                    <a:pt x="177" y="6193"/>
                    <a:pt x="180" y="6205"/>
                  </a:cubicBezTo>
                  <a:lnTo>
                    <a:pt x="180" y="6205"/>
                  </a:lnTo>
                  <a:cubicBezTo>
                    <a:pt x="178" y="6207"/>
                    <a:pt x="177" y="6209"/>
                    <a:pt x="176" y="6211"/>
                  </a:cubicBezTo>
                  <a:cubicBezTo>
                    <a:pt x="172" y="6218"/>
                    <a:pt x="170" y="6225"/>
                    <a:pt x="170" y="6232"/>
                  </a:cubicBezTo>
                  <a:cubicBezTo>
                    <a:pt x="170" y="6240"/>
                    <a:pt x="172" y="6246"/>
                    <a:pt x="176" y="6252"/>
                  </a:cubicBezTo>
                  <a:cubicBezTo>
                    <a:pt x="179" y="6259"/>
                    <a:pt x="184" y="6265"/>
                    <a:pt x="191" y="6268"/>
                  </a:cubicBezTo>
                  <a:cubicBezTo>
                    <a:pt x="193" y="6270"/>
                    <a:pt x="194" y="6270"/>
                    <a:pt x="197" y="6270"/>
                  </a:cubicBezTo>
                  <a:cubicBezTo>
                    <a:pt x="200" y="6283"/>
                    <a:pt x="203" y="6297"/>
                    <a:pt x="207" y="6310"/>
                  </a:cubicBezTo>
                  <a:cubicBezTo>
                    <a:pt x="210" y="6324"/>
                    <a:pt x="215" y="6340"/>
                    <a:pt x="220" y="6355"/>
                  </a:cubicBezTo>
                  <a:cubicBezTo>
                    <a:pt x="232" y="6400"/>
                    <a:pt x="246" y="6446"/>
                    <a:pt x="260" y="6491"/>
                  </a:cubicBezTo>
                  <a:cubicBezTo>
                    <a:pt x="264" y="6503"/>
                    <a:pt x="268" y="6516"/>
                    <a:pt x="272" y="6528"/>
                  </a:cubicBezTo>
                  <a:cubicBezTo>
                    <a:pt x="284" y="6565"/>
                    <a:pt x="296" y="6601"/>
                    <a:pt x="309" y="6638"/>
                  </a:cubicBezTo>
                  <a:cubicBezTo>
                    <a:pt x="315" y="6654"/>
                    <a:pt x="320" y="6670"/>
                    <a:pt x="326" y="6686"/>
                  </a:cubicBezTo>
                  <a:cubicBezTo>
                    <a:pt x="342" y="6729"/>
                    <a:pt x="359" y="6773"/>
                    <a:pt x="376" y="6816"/>
                  </a:cubicBezTo>
                  <a:cubicBezTo>
                    <a:pt x="382" y="6832"/>
                    <a:pt x="388" y="6848"/>
                    <a:pt x="395" y="6863"/>
                  </a:cubicBezTo>
                  <a:cubicBezTo>
                    <a:pt x="402" y="6879"/>
                    <a:pt x="407" y="6892"/>
                    <a:pt x="413" y="6906"/>
                  </a:cubicBezTo>
                  <a:cubicBezTo>
                    <a:pt x="414" y="6911"/>
                    <a:pt x="416" y="6915"/>
                    <a:pt x="418" y="6919"/>
                  </a:cubicBezTo>
                  <a:lnTo>
                    <a:pt x="432" y="6958"/>
                  </a:lnTo>
                  <a:cubicBezTo>
                    <a:pt x="441" y="6981"/>
                    <a:pt x="450" y="7003"/>
                    <a:pt x="459" y="7026"/>
                  </a:cubicBezTo>
                  <a:cubicBezTo>
                    <a:pt x="463" y="7037"/>
                    <a:pt x="468" y="7049"/>
                    <a:pt x="473" y="7061"/>
                  </a:cubicBezTo>
                  <a:cubicBezTo>
                    <a:pt x="483" y="7085"/>
                    <a:pt x="493" y="7108"/>
                    <a:pt x="502" y="7132"/>
                  </a:cubicBezTo>
                  <a:cubicBezTo>
                    <a:pt x="504" y="7135"/>
                    <a:pt x="504" y="7139"/>
                    <a:pt x="506" y="7142"/>
                  </a:cubicBezTo>
                  <a:cubicBezTo>
                    <a:pt x="507" y="7146"/>
                    <a:pt x="511" y="7153"/>
                    <a:pt x="514" y="7158"/>
                  </a:cubicBezTo>
                  <a:cubicBezTo>
                    <a:pt x="526" y="7186"/>
                    <a:pt x="538" y="7214"/>
                    <a:pt x="551" y="7242"/>
                  </a:cubicBezTo>
                  <a:cubicBezTo>
                    <a:pt x="554" y="7248"/>
                    <a:pt x="557" y="7255"/>
                    <a:pt x="559" y="7261"/>
                  </a:cubicBezTo>
                  <a:cubicBezTo>
                    <a:pt x="574" y="7292"/>
                    <a:pt x="588" y="7323"/>
                    <a:pt x="603" y="7353"/>
                  </a:cubicBezTo>
                  <a:lnTo>
                    <a:pt x="607" y="7361"/>
                  </a:lnTo>
                  <a:lnTo>
                    <a:pt x="607" y="7361"/>
                  </a:lnTo>
                  <a:cubicBezTo>
                    <a:pt x="647" y="7443"/>
                    <a:pt x="683" y="7512"/>
                    <a:pt x="729" y="7591"/>
                  </a:cubicBezTo>
                  <a:cubicBezTo>
                    <a:pt x="799" y="7712"/>
                    <a:pt x="863" y="7811"/>
                    <a:pt x="946" y="7923"/>
                  </a:cubicBezTo>
                  <a:lnTo>
                    <a:pt x="948" y="7926"/>
                  </a:lnTo>
                  <a:lnTo>
                    <a:pt x="948" y="7926"/>
                  </a:lnTo>
                  <a:cubicBezTo>
                    <a:pt x="979" y="7979"/>
                    <a:pt x="1008" y="8022"/>
                    <a:pt x="1045" y="8071"/>
                  </a:cubicBezTo>
                  <a:lnTo>
                    <a:pt x="1049" y="8076"/>
                  </a:lnTo>
                  <a:cubicBezTo>
                    <a:pt x="1057" y="8088"/>
                    <a:pt x="1066" y="8098"/>
                    <a:pt x="1075" y="8109"/>
                  </a:cubicBezTo>
                  <a:lnTo>
                    <a:pt x="1085" y="8121"/>
                  </a:lnTo>
                  <a:cubicBezTo>
                    <a:pt x="1093" y="8130"/>
                    <a:pt x="1101" y="8138"/>
                    <a:pt x="1109" y="8147"/>
                  </a:cubicBezTo>
                  <a:lnTo>
                    <a:pt x="1124" y="8163"/>
                  </a:lnTo>
                  <a:lnTo>
                    <a:pt x="1144" y="8183"/>
                  </a:lnTo>
                  <a:cubicBezTo>
                    <a:pt x="1151" y="8189"/>
                    <a:pt x="1158" y="8196"/>
                    <a:pt x="1165" y="8202"/>
                  </a:cubicBezTo>
                  <a:lnTo>
                    <a:pt x="1181" y="8216"/>
                  </a:lnTo>
                  <a:lnTo>
                    <a:pt x="1188" y="8221"/>
                  </a:lnTo>
                  <a:lnTo>
                    <a:pt x="1188" y="8221"/>
                  </a:lnTo>
                  <a:cubicBezTo>
                    <a:pt x="1187" y="8223"/>
                    <a:pt x="1186" y="8224"/>
                    <a:pt x="1185" y="8225"/>
                  </a:cubicBezTo>
                  <a:cubicBezTo>
                    <a:pt x="1181" y="8232"/>
                    <a:pt x="1180" y="8238"/>
                    <a:pt x="1180" y="8245"/>
                  </a:cubicBezTo>
                  <a:lnTo>
                    <a:pt x="1180" y="8245"/>
                  </a:lnTo>
                  <a:lnTo>
                    <a:pt x="1180" y="8245"/>
                  </a:lnTo>
                  <a:cubicBezTo>
                    <a:pt x="1180" y="8252"/>
                    <a:pt x="1181" y="8260"/>
                    <a:pt x="1185" y="8266"/>
                  </a:cubicBezTo>
                  <a:cubicBezTo>
                    <a:pt x="1189" y="8273"/>
                    <a:pt x="1194" y="8277"/>
                    <a:pt x="1201" y="8281"/>
                  </a:cubicBezTo>
                  <a:cubicBezTo>
                    <a:pt x="1207" y="8285"/>
                    <a:pt x="1214" y="8287"/>
                    <a:pt x="1222" y="8287"/>
                  </a:cubicBezTo>
                  <a:lnTo>
                    <a:pt x="1222" y="8287"/>
                  </a:lnTo>
                  <a:lnTo>
                    <a:pt x="1222" y="8287"/>
                  </a:lnTo>
                  <a:cubicBezTo>
                    <a:pt x="1229" y="8287"/>
                    <a:pt x="1235" y="8285"/>
                    <a:pt x="1241" y="8282"/>
                  </a:cubicBezTo>
                  <a:cubicBezTo>
                    <a:pt x="1242" y="8281"/>
                    <a:pt x="1243" y="8280"/>
                    <a:pt x="1245" y="8279"/>
                  </a:cubicBezTo>
                  <a:cubicBezTo>
                    <a:pt x="1259" y="8299"/>
                    <a:pt x="1274" y="8318"/>
                    <a:pt x="1289" y="8338"/>
                  </a:cubicBezTo>
                  <a:cubicBezTo>
                    <a:pt x="1295" y="8346"/>
                    <a:pt x="1301" y="8354"/>
                    <a:pt x="1307" y="8361"/>
                  </a:cubicBezTo>
                  <a:cubicBezTo>
                    <a:pt x="1326" y="8386"/>
                    <a:pt x="1345" y="8410"/>
                    <a:pt x="1364" y="8433"/>
                  </a:cubicBezTo>
                  <a:lnTo>
                    <a:pt x="1378" y="8450"/>
                  </a:lnTo>
                  <a:cubicBezTo>
                    <a:pt x="1426" y="8509"/>
                    <a:pt x="1476" y="8565"/>
                    <a:pt x="1525" y="8617"/>
                  </a:cubicBezTo>
                  <a:lnTo>
                    <a:pt x="1536" y="8628"/>
                  </a:lnTo>
                  <a:cubicBezTo>
                    <a:pt x="1560" y="8653"/>
                    <a:pt x="1583" y="8676"/>
                    <a:pt x="1607" y="8699"/>
                  </a:cubicBezTo>
                  <a:lnTo>
                    <a:pt x="1612" y="8703"/>
                  </a:lnTo>
                  <a:cubicBezTo>
                    <a:pt x="1638" y="8728"/>
                    <a:pt x="1664" y="8752"/>
                    <a:pt x="1690" y="8775"/>
                  </a:cubicBezTo>
                  <a:lnTo>
                    <a:pt x="1694" y="8779"/>
                  </a:lnTo>
                  <a:cubicBezTo>
                    <a:pt x="1717" y="8798"/>
                    <a:pt x="1741" y="8818"/>
                    <a:pt x="1765" y="8838"/>
                  </a:cubicBezTo>
                  <a:lnTo>
                    <a:pt x="1781" y="8851"/>
                  </a:lnTo>
                  <a:cubicBezTo>
                    <a:pt x="1803" y="8868"/>
                    <a:pt x="1825" y="8885"/>
                    <a:pt x="1848" y="8901"/>
                  </a:cubicBezTo>
                  <a:lnTo>
                    <a:pt x="1855" y="8906"/>
                  </a:lnTo>
                  <a:cubicBezTo>
                    <a:pt x="1870" y="8920"/>
                    <a:pt x="1886" y="8933"/>
                    <a:pt x="1901" y="8946"/>
                  </a:cubicBezTo>
                  <a:cubicBezTo>
                    <a:pt x="1912" y="8955"/>
                    <a:pt x="1922" y="8966"/>
                    <a:pt x="1934" y="8974"/>
                  </a:cubicBezTo>
                  <a:cubicBezTo>
                    <a:pt x="1945" y="8983"/>
                    <a:pt x="1954" y="8991"/>
                    <a:pt x="1965" y="8999"/>
                  </a:cubicBezTo>
                  <a:cubicBezTo>
                    <a:pt x="1965" y="8999"/>
                    <a:pt x="1967" y="9000"/>
                    <a:pt x="1967" y="9001"/>
                  </a:cubicBezTo>
                  <a:lnTo>
                    <a:pt x="2003" y="9029"/>
                  </a:lnTo>
                  <a:lnTo>
                    <a:pt x="2003" y="9029"/>
                  </a:lnTo>
                  <a:cubicBezTo>
                    <a:pt x="2002" y="9031"/>
                    <a:pt x="2000" y="9033"/>
                    <a:pt x="2000" y="9034"/>
                  </a:cubicBezTo>
                  <a:cubicBezTo>
                    <a:pt x="1995" y="9041"/>
                    <a:pt x="1994" y="9047"/>
                    <a:pt x="1994" y="9054"/>
                  </a:cubicBezTo>
                  <a:lnTo>
                    <a:pt x="1994" y="9054"/>
                  </a:lnTo>
                  <a:lnTo>
                    <a:pt x="1994" y="9054"/>
                  </a:lnTo>
                  <a:cubicBezTo>
                    <a:pt x="1994" y="9062"/>
                    <a:pt x="1996" y="9069"/>
                    <a:pt x="2000" y="9075"/>
                  </a:cubicBezTo>
                  <a:cubicBezTo>
                    <a:pt x="2004" y="9082"/>
                    <a:pt x="2008" y="9087"/>
                    <a:pt x="2015" y="9091"/>
                  </a:cubicBezTo>
                  <a:cubicBezTo>
                    <a:pt x="2022" y="9095"/>
                    <a:pt x="2028" y="9096"/>
                    <a:pt x="2036" y="9096"/>
                  </a:cubicBezTo>
                  <a:cubicBezTo>
                    <a:pt x="2044" y="9096"/>
                    <a:pt x="2050" y="9095"/>
                    <a:pt x="2057" y="9091"/>
                  </a:cubicBezTo>
                  <a:cubicBezTo>
                    <a:pt x="2061" y="9089"/>
                    <a:pt x="2063" y="9087"/>
                    <a:pt x="2066" y="9084"/>
                  </a:cubicBezTo>
                  <a:lnTo>
                    <a:pt x="2066" y="9084"/>
                  </a:lnTo>
                  <a:cubicBezTo>
                    <a:pt x="2069" y="9086"/>
                    <a:pt x="2072" y="9088"/>
                    <a:pt x="2075" y="9090"/>
                  </a:cubicBezTo>
                  <a:cubicBezTo>
                    <a:pt x="2081" y="9096"/>
                    <a:pt x="2087" y="9100"/>
                    <a:pt x="2094" y="9105"/>
                  </a:cubicBezTo>
                  <a:lnTo>
                    <a:pt x="2110" y="9118"/>
                  </a:lnTo>
                  <a:cubicBezTo>
                    <a:pt x="2120" y="9126"/>
                    <a:pt x="2130" y="9133"/>
                    <a:pt x="2139" y="9141"/>
                  </a:cubicBezTo>
                  <a:lnTo>
                    <a:pt x="2139" y="9141"/>
                  </a:lnTo>
                  <a:cubicBezTo>
                    <a:pt x="2139" y="9142"/>
                    <a:pt x="2137" y="9143"/>
                    <a:pt x="2137" y="9144"/>
                  </a:cubicBezTo>
                  <a:cubicBezTo>
                    <a:pt x="2132" y="9151"/>
                    <a:pt x="2132" y="9157"/>
                    <a:pt x="2132" y="9165"/>
                  </a:cubicBezTo>
                  <a:cubicBezTo>
                    <a:pt x="2132" y="9173"/>
                    <a:pt x="2133" y="9179"/>
                    <a:pt x="2137" y="9185"/>
                  </a:cubicBezTo>
                  <a:cubicBezTo>
                    <a:pt x="2141" y="9192"/>
                    <a:pt x="2145" y="9198"/>
                    <a:pt x="2152" y="9201"/>
                  </a:cubicBezTo>
                  <a:cubicBezTo>
                    <a:pt x="2158" y="9205"/>
                    <a:pt x="2165" y="9206"/>
                    <a:pt x="2173" y="9206"/>
                  </a:cubicBezTo>
                  <a:lnTo>
                    <a:pt x="2174" y="9206"/>
                  </a:lnTo>
                  <a:lnTo>
                    <a:pt x="2174" y="9206"/>
                  </a:lnTo>
                  <a:cubicBezTo>
                    <a:pt x="2181" y="9206"/>
                    <a:pt x="2188" y="9204"/>
                    <a:pt x="2194" y="9200"/>
                  </a:cubicBezTo>
                  <a:cubicBezTo>
                    <a:pt x="2199" y="9197"/>
                    <a:pt x="2203" y="9194"/>
                    <a:pt x="2207" y="9189"/>
                  </a:cubicBezTo>
                  <a:cubicBezTo>
                    <a:pt x="2218" y="9196"/>
                    <a:pt x="2228" y="9204"/>
                    <a:pt x="2239" y="9211"/>
                  </a:cubicBezTo>
                  <a:lnTo>
                    <a:pt x="2239" y="9211"/>
                  </a:lnTo>
                  <a:cubicBezTo>
                    <a:pt x="2242" y="9213"/>
                    <a:pt x="2245" y="9215"/>
                    <a:pt x="2248" y="9217"/>
                  </a:cubicBezTo>
                  <a:cubicBezTo>
                    <a:pt x="2301" y="9253"/>
                    <a:pt x="2354" y="9287"/>
                    <a:pt x="2407" y="9321"/>
                  </a:cubicBezTo>
                  <a:lnTo>
                    <a:pt x="2433" y="9337"/>
                  </a:lnTo>
                  <a:cubicBezTo>
                    <a:pt x="2487" y="9370"/>
                    <a:pt x="2541" y="9402"/>
                    <a:pt x="2596" y="9433"/>
                  </a:cubicBezTo>
                  <a:lnTo>
                    <a:pt x="2623" y="9448"/>
                  </a:lnTo>
                  <a:cubicBezTo>
                    <a:pt x="2678" y="9479"/>
                    <a:pt x="2734" y="9509"/>
                    <a:pt x="2790" y="9538"/>
                  </a:cubicBezTo>
                  <a:lnTo>
                    <a:pt x="2817" y="9551"/>
                  </a:lnTo>
                  <a:cubicBezTo>
                    <a:pt x="2866" y="9575"/>
                    <a:pt x="2914" y="9599"/>
                    <a:pt x="2963" y="9622"/>
                  </a:cubicBezTo>
                  <a:lnTo>
                    <a:pt x="2989" y="9633"/>
                  </a:lnTo>
                  <a:cubicBezTo>
                    <a:pt x="2993" y="9635"/>
                    <a:pt x="2996" y="9637"/>
                    <a:pt x="3000" y="9638"/>
                  </a:cubicBezTo>
                  <a:lnTo>
                    <a:pt x="3038" y="9655"/>
                  </a:lnTo>
                  <a:cubicBezTo>
                    <a:pt x="3053" y="9661"/>
                    <a:pt x="3068" y="9668"/>
                    <a:pt x="3083" y="9675"/>
                  </a:cubicBezTo>
                  <a:lnTo>
                    <a:pt x="3141" y="9699"/>
                  </a:lnTo>
                  <a:lnTo>
                    <a:pt x="3186" y="9718"/>
                  </a:lnTo>
                  <a:lnTo>
                    <a:pt x="3244" y="9740"/>
                  </a:lnTo>
                  <a:lnTo>
                    <a:pt x="3291" y="9758"/>
                  </a:lnTo>
                  <a:cubicBezTo>
                    <a:pt x="3310" y="9766"/>
                    <a:pt x="3330" y="9773"/>
                    <a:pt x="3350" y="9780"/>
                  </a:cubicBezTo>
                  <a:cubicBezTo>
                    <a:pt x="3365" y="9785"/>
                    <a:pt x="3381" y="9791"/>
                    <a:pt x="3397" y="9797"/>
                  </a:cubicBezTo>
                  <a:cubicBezTo>
                    <a:pt x="3416" y="9804"/>
                    <a:pt x="3436" y="9810"/>
                    <a:pt x="3456" y="9816"/>
                  </a:cubicBezTo>
                  <a:lnTo>
                    <a:pt x="3501" y="9832"/>
                  </a:lnTo>
                  <a:cubicBezTo>
                    <a:pt x="3523" y="9839"/>
                    <a:pt x="3545" y="9845"/>
                    <a:pt x="3566" y="9851"/>
                  </a:cubicBezTo>
                  <a:lnTo>
                    <a:pt x="3607" y="9864"/>
                  </a:lnTo>
                  <a:cubicBezTo>
                    <a:pt x="3635" y="9872"/>
                    <a:pt x="3662" y="9880"/>
                    <a:pt x="3689" y="9888"/>
                  </a:cubicBezTo>
                  <a:lnTo>
                    <a:pt x="3713" y="9894"/>
                  </a:lnTo>
                  <a:cubicBezTo>
                    <a:pt x="3736" y="9901"/>
                    <a:pt x="3759" y="9907"/>
                    <a:pt x="3782" y="9913"/>
                  </a:cubicBezTo>
                  <a:lnTo>
                    <a:pt x="3782" y="9913"/>
                  </a:lnTo>
                  <a:cubicBezTo>
                    <a:pt x="3781" y="9915"/>
                    <a:pt x="3781" y="9918"/>
                    <a:pt x="3781" y="9920"/>
                  </a:cubicBezTo>
                  <a:cubicBezTo>
                    <a:pt x="3781" y="9928"/>
                    <a:pt x="3783" y="9934"/>
                    <a:pt x="3787" y="9941"/>
                  </a:cubicBezTo>
                  <a:cubicBezTo>
                    <a:pt x="3791" y="9948"/>
                    <a:pt x="3795" y="9952"/>
                    <a:pt x="3802" y="9956"/>
                  </a:cubicBezTo>
                  <a:cubicBezTo>
                    <a:pt x="3809" y="9960"/>
                    <a:pt x="3815" y="9962"/>
                    <a:pt x="3823" y="9962"/>
                  </a:cubicBezTo>
                  <a:cubicBezTo>
                    <a:pt x="3830" y="9962"/>
                    <a:pt x="3837" y="9960"/>
                    <a:pt x="3844" y="9956"/>
                  </a:cubicBezTo>
                  <a:cubicBezTo>
                    <a:pt x="3850" y="9952"/>
                    <a:pt x="3855" y="9948"/>
                    <a:pt x="3859" y="9941"/>
                  </a:cubicBezTo>
                  <a:cubicBezTo>
                    <a:pt x="3859" y="9940"/>
                    <a:pt x="3860" y="9939"/>
                    <a:pt x="3860" y="9938"/>
                  </a:cubicBezTo>
                  <a:lnTo>
                    <a:pt x="3860" y="9938"/>
                  </a:lnTo>
                  <a:cubicBezTo>
                    <a:pt x="3867" y="9940"/>
                    <a:pt x="3873" y="9942"/>
                    <a:pt x="3880" y="9944"/>
                  </a:cubicBezTo>
                  <a:lnTo>
                    <a:pt x="3892" y="9946"/>
                  </a:lnTo>
                  <a:cubicBezTo>
                    <a:pt x="3898" y="9948"/>
                    <a:pt x="3904" y="9949"/>
                    <a:pt x="3910" y="9949"/>
                  </a:cubicBezTo>
                  <a:cubicBezTo>
                    <a:pt x="3916" y="9950"/>
                    <a:pt x="3918" y="9949"/>
                    <a:pt x="3923" y="9951"/>
                  </a:cubicBezTo>
                  <a:lnTo>
                    <a:pt x="3934" y="9952"/>
                  </a:lnTo>
                  <a:lnTo>
                    <a:pt x="3957" y="9957"/>
                  </a:lnTo>
                  <a:lnTo>
                    <a:pt x="3957" y="9957"/>
                  </a:lnTo>
                  <a:cubicBezTo>
                    <a:pt x="3958" y="9960"/>
                    <a:pt x="3959" y="9963"/>
                    <a:pt x="3961" y="9966"/>
                  </a:cubicBezTo>
                  <a:cubicBezTo>
                    <a:pt x="3965" y="9973"/>
                    <a:pt x="3969" y="9977"/>
                    <a:pt x="3976" y="9981"/>
                  </a:cubicBezTo>
                  <a:cubicBezTo>
                    <a:pt x="3983" y="9985"/>
                    <a:pt x="3989" y="9987"/>
                    <a:pt x="3996" y="9987"/>
                  </a:cubicBezTo>
                  <a:lnTo>
                    <a:pt x="3996" y="9987"/>
                  </a:lnTo>
                  <a:cubicBezTo>
                    <a:pt x="4004" y="9987"/>
                    <a:pt x="4009" y="9985"/>
                    <a:pt x="4017" y="9981"/>
                  </a:cubicBezTo>
                  <a:cubicBezTo>
                    <a:pt x="4021" y="9979"/>
                    <a:pt x="4024" y="9976"/>
                    <a:pt x="4027" y="9973"/>
                  </a:cubicBezTo>
                  <a:cubicBezTo>
                    <a:pt x="4053" y="9979"/>
                    <a:pt x="4079" y="9984"/>
                    <a:pt x="4106" y="9990"/>
                  </a:cubicBezTo>
                  <a:cubicBezTo>
                    <a:pt x="4129" y="9995"/>
                    <a:pt x="4152" y="9999"/>
                    <a:pt x="4175" y="10003"/>
                  </a:cubicBezTo>
                  <a:cubicBezTo>
                    <a:pt x="4202" y="10008"/>
                    <a:pt x="4229" y="10013"/>
                    <a:pt x="4257" y="10018"/>
                  </a:cubicBezTo>
                  <a:cubicBezTo>
                    <a:pt x="4280" y="10022"/>
                    <a:pt x="4304" y="10026"/>
                    <a:pt x="4328" y="10030"/>
                  </a:cubicBezTo>
                  <a:cubicBezTo>
                    <a:pt x="4355" y="10034"/>
                    <a:pt x="4382" y="10038"/>
                    <a:pt x="4409" y="10042"/>
                  </a:cubicBezTo>
                  <a:cubicBezTo>
                    <a:pt x="4433" y="10045"/>
                    <a:pt x="4456" y="10048"/>
                    <a:pt x="4480" y="10052"/>
                  </a:cubicBezTo>
                  <a:cubicBezTo>
                    <a:pt x="4508" y="10055"/>
                    <a:pt x="4535" y="10058"/>
                    <a:pt x="4563" y="10061"/>
                  </a:cubicBezTo>
                  <a:cubicBezTo>
                    <a:pt x="4586" y="10063"/>
                    <a:pt x="4610" y="10066"/>
                    <a:pt x="4633" y="10068"/>
                  </a:cubicBezTo>
                  <a:cubicBezTo>
                    <a:pt x="4662" y="10071"/>
                    <a:pt x="4691" y="10073"/>
                    <a:pt x="4720" y="10075"/>
                  </a:cubicBezTo>
                  <a:cubicBezTo>
                    <a:pt x="4742" y="10077"/>
                    <a:pt x="4764" y="10079"/>
                    <a:pt x="4786" y="10080"/>
                  </a:cubicBezTo>
                  <a:cubicBezTo>
                    <a:pt x="4819" y="10082"/>
                    <a:pt x="4852" y="10084"/>
                    <a:pt x="4884" y="10085"/>
                  </a:cubicBezTo>
                  <a:cubicBezTo>
                    <a:pt x="4902" y="10085"/>
                    <a:pt x="4921" y="10087"/>
                    <a:pt x="4939" y="10088"/>
                  </a:cubicBezTo>
                  <a:cubicBezTo>
                    <a:pt x="4990" y="10089"/>
                    <a:pt x="5041" y="10090"/>
                    <a:pt x="5092" y="10090"/>
                  </a:cubicBezTo>
                  <a:cubicBezTo>
                    <a:pt x="5135" y="10090"/>
                    <a:pt x="5179" y="10089"/>
                    <a:pt x="5223" y="10088"/>
                  </a:cubicBezTo>
                  <a:lnTo>
                    <a:pt x="5266" y="10087"/>
                  </a:lnTo>
                  <a:cubicBezTo>
                    <a:pt x="5295" y="10087"/>
                    <a:pt x="5324" y="10085"/>
                    <a:pt x="5355" y="10083"/>
                  </a:cubicBezTo>
                  <a:cubicBezTo>
                    <a:pt x="5370" y="10083"/>
                    <a:pt x="5384" y="10081"/>
                    <a:pt x="5399" y="10080"/>
                  </a:cubicBezTo>
                  <a:cubicBezTo>
                    <a:pt x="5428" y="10078"/>
                    <a:pt x="5457" y="10077"/>
                    <a:pt x="5486" y="10074"/>
                  </a:cubicBezTo>
                  <a:cubicBezTo>
                    <a:pt x="5501" y="10073"/>
                    <a:pt x="5516" y="10071"/>
                    <a:pt x="5531" y="10070"/>
                  </a:cubicBezTo>
                  <a:lnTo>
                    <a:pt x="5577" y="10065"/>
                  </a:lnTo>
                  <a:lnTo>
                    <a:pt x="5577" y="10065"/>
                  </a:lnTo>
                  <a:cubicBezTo>
                    <a:pt x="5578" y="10071"/>
                    <a:pt x="5580" y="10076"/>
                    <a:pt x="5582" y="10081"/>
                  </a:cubicBezTo>
                  <a:cubicBezTo>
                    <a:pt x="5587" y="10088"/>
                    <a:pt x="5591" y="10092"/>
                    <a:pt x="5597" y="10096"/>
                  </a:cubicBezTo>
                  <a:cubicBezTo>
                    <a:pt x="5604" y="10100"/>
                    <a:pt x="5610" y="10102"/>
                    <a:pt x="5618" y="10102"/>
                  </a:cubicBezTo>
                  <a:lnTo>
                    <a:pt x="5618" y="10102"/>
                  </a:lnTo>
                  <a:cubicBezTo>
                    <a:pt x="5626" y="10102"/>
                    <a:pt x="5632" y="10100"/>
                    <a:pt x="5639" y="10096"/>
                  </a:cubicBezTo>
                  <a:cubicBezTo>
                    <a:pt x="5646" y="10092"/>
                    <a:pt x="5650" y="10088"/>
                    <a:pt x="5654" y="10081"/>
                  </a:cubicBezTo>
                  <a:cubicBezTo>
                    <a:pt x="5658" y="10074"/>
                    <a:pt x="5660" y="10068"/>
                    <a:pt x="5660" y="10060"/>
                  </a:cubicBezTo>
                  <a:cubicBezTo>
                    <a:pt x="5660" y="10052"/>
                    <a:pt x="5660" y="10058"/>
                    <a:pt x="5660" y="10057"/>
                  </a:cubicBezTo>
                  <a:lnTo>
                    <a:pt x="5711" y="10051"/>
                  </a:lnTo>
                  <a:cubicBezTo>
                    <a:pt x="5731" y="10048"/>
                    <a:pt x="5752" y="10046"/>
                    <a:pt x="5772" y="10043"/>
                  </a:cubicBezTo>
                  <a:lnTo>
                    <a:pt x="5787" y="10041"/>
                  </a:lnTo>
                  <a:cubicBezTo>
                    <a:pt x="5789" y="10041"/>
                    <a:pt x="5790" y="10041"/>
                    <a:pt x="5791" y="10041"/>
                  </a:cubicBezTo>
                  <a:lnTo>
                    <a:pt x="5791" y="10041"/>
                  </a:lnTo>
                  <a:cubicBezTo>
                    <a:pt x="5798" y="10041"/>
                    <a:pt x="5804" y="10040"/>
                    <a:pt x="5809" y="10037"/>
                  </a:cubicBezTo>
                  <a:lnTo>
                    <a:pt x="5852" y="10030"/>
                  </a:lnTo>
                  <a:cubicBezTo>
                    <a:pt x="5872" y="10027"/>
                    <a:pt x="5892" y="10024"/>
                    <a:pt x="5911" y="10021"/>
                  </a:cubicBezTo>
                  <a:cubicBezTo>
                    <a:pt x="5939" y="10017"/>
                    <a:pt x="5965" y="10012"/>
                    <a:pt x="5992" y="10007"/>
                  </a:cubicBezTo>
                  <a:lnTo>
                    <a:pt x="6050" y="9996"/>
                  </a:lnTo>
                  <a:cubicBezTo>
                    <a:pt x="6079" y="9991"/>
                    <a:pt x="6107" y="9984"/>
                    <a:pt x="6136" y="9978"/>
                  </a:cubicBezTo>
                  <a:lnTo>
                    <a:pt x="6151" y="9975"/>
                  </a:lnTo>
                  <a:lnTo>
                    <a:pt x="6151" y="9975"/>
                  </a:lnTo>
                  <a:cubicBezTo>
                    <a:pt x="6152" y="9979"/>
                    <a:pt x="6154" y="9983"/>
                    <a:pt x="6155" y="9986"/>
                  </a:cubicBezTo>
                  <a:cubicBezTo>
                    <a:pt x="6160" y="9993"/>
                    <a:pt x="6164" y="9999"/>
                    <a:pt x="6170" y="10002"/>
                  </a:cubicBezTo>
                  <a:cubicBezTo>
                    <a:pt x="6177" y="10006"/>
                    <a:pt x="6183" y="10007"/>
                    <a:pt x="6190" y="10007"/>
                  </a:cubicBezTo>
                  <a:lnTo>
                    <a:pt x="6190" y="10007"/>
                  </a:lnTo>
                  <a:cubicBezTo>
                    <a:pt x="6198" y="10007"/>
                    <a:pt x="6204" y="10005"/>
                    <a:pt x="6211" y="10001"/>
                  </a:cubicBezTo>
                  <a:cubicBezTo>
                    <a:pt x="6218" y="9998"/>
                    <a:pt x="6223" y="9993"/>
                    <a:pt x="6227" y="9986"/>
                  </a:cubicBezTo>
                  <a:cubicBezTo>
                    <a:pt x="6231" y="9979"/>
                    <a:pt x="6232" y="9973"/>
                    <a:pt x="6232" y="9965"/>
                  </a:cubicBezTo>
                  <a:lnTo>
                    <a:pt x="6232" y="9965"/>
                  </a:lnTo>
                  <a:cubicBezTo>
                    <a:pt x="6232" y="9962"/>
                    <a:pt x="6232" y="9960"/>
                    <a:pt x="6231" y="9957"/>
                  </a:cubicBezTo>
                  <a:cubicBezTo>
                    <a:pt x="6261" y="9950"/>
                    <a:pt x="6291" y="9943"/>
                    <a:pt x="6322" y="9935"/>
                  </a:cubicBezTo>
                  <a:cubicBezTo>
                    <a:pt x="6335" y="9932"/>
                    <a:pt x="6348" y="9928"/>
                    <a:pt x="6361" y="9924"/>
                  </a:cubicBezTo>
                  <a:cubicBezTo>
                    <a:pt x="6392" y="9916"/>
                    <a:pt x="6422" y="9908"/>
                    <a:pt x="6453" y="9899"/>
                  </a:cubicBezTo>
                  <a:lnTo>
                    <a:pt x="6499" y="9886"/>
                  </a:lnTo>
                  <a:cubicBezTo>
                    <a:pt x="6527" y="9877"/>
                    <a:pt x="6555" y="9869"/>
                    <a:pt x="6583" y="9860"/>
                  </a:cubicBezTo>
                  <a:cubicBezTo>
                    <a:pt x="6599" y="9855"/>
                    <a:pt x="6616" y="9850"/>
                    <a:pt x="6632" y="9844"/>
                  </a:cubicBezTo>
                  <a:cubicBezTo>
                    <a:pt x="6660" y="9835"/>
                    <a:pt x="6687" y="9826"/>
                    <a:pt x="6715" y="9816"/>
                  </a:cubicBezTo>
                  <a:lnTo>
                    <a:pt x="6749" y="9805"/>
                  </a:lnTo>
                  <a:lnTo>
                    <a:pt x="6803" y="9785"/>
                  </a:lnTo>
                  <a:lnTo>
                    <a:pt x="6817" y="9780"/>
                  </a:lnTo>
                  <a:cubicBezTo>
                    <a:pt x="6863" y="9764"/>
                    <a:pt x="6908" y="9747"/>
                    <a:pt x="6954" y="9728"/>
                  </a:cubicBezTo>
                  <a:lnTo>
                    <a:pt x="6977" y="9719"/>
                  </a:lnTo>
                  <a:cubicBezTo>
                    <a:pt x="7009" y="9705"/>
                    <a:pt x="7042" y="9691"/>
                    <a:pt x="7074" y="9676"/>
                  </a:cubicBezTo>
                  <a:lnTo>
                    <a:pt x="7074" y="9676"/>
                  </a:lnTo>
                  <a:cubicBezTo>
                    <a:pt x="7074" y="9676"/>
                    <a:pt x="7074" y="9676"/>
                    <a:pt x="7074" y="9677"/>
                  </a:cubicBezTo>
                  <a:cubicBezTo>
                    <a:pt x="7078" y="9683"/>
                    <a:pt x="7084" y="9688"/>
                    <a:pt x="7090" y="9692"/>
                  </a:cubicBezTo>
                  <a:cubicBezTo>
                    <a:pt x="7097" y="9696"/>
                    <a:pt x="7103" y="9698"/>
                    <a:pt x="7110" y="9698"/>
                  </a:cubicBezTo>
                  <a:cubicBezTo>
                    <a:pt x="7118" y="9698"/>
                    <a:pt x="7125" y="9696"/>
                    <a:pt x="7131" y="9692"/>
                  </a:cubicBezTo>
                  <a:cubicBezTo>
                    <a:pt x="7138" y="9688"/>
                    <a:pt x="7144" y="9683"/>
                    <a:pt x="7147" y="9677"/>
                  </a:cubicBezTo>
                  <a:cubicBezTo>
                    <a:pt x="7152" y="9670"/>
                    <a:pt x="7152" y="9664"/>
                    <a:pt x="7152" y="9656"/>
                  </a:cubicBezTo>
                  <a:lnTo>
                    <a:pt x="7152" y="9656"/>
                  </a:lnTo>
                  <a:cubicBezTo>
                    <a:pt x="7152" y="9651"/>
                    <a:pt x="7151" y="9647"/>
                    <a:pt x="7150" y="9643"/>
                  </a:cubicBezTo>
                  <a:lnTo>
                    <a:pt x="7182" y="9630"/>
                  </a:lnTo>
                  <a:lnTo>
                    <a:pt x="7202" y="9621"/>
                  </a:lnTo>
                  <a:cubicBezTo>
                    <a:pt x="7224" y="9611"/>
                    <a:pt x="7247" y="9600"/>
                    <a:pt x="7269" y="9588"/>
                  </a:cubicBezTo>
                  <a:lnTo>
                    <a:pt x="7289" y="9578"/>
                  </a:lnTo>
                  <a:cubicBezTo>
                    <a:pt x="7298" y="9573"/>
                    <a:pt x="7308" y="9567"/>
                    <a:pt x="7318" y="9562"/>
                  </a:cubicBezTo>
                  <a:lnTo>
                    <a:pt x="7321" y="9560"/>
                  </a:lnTo>
                  <a:cubicBezTo>
                    <a:pt x="7364" y="9539"/>
                    <a:pt x="7406" y="9517"/>
                    <a:pt x="7449" y="9495"/>
                  </a:cubicBezTo>
                  <a:lnTo>
                    <a:pt x="7488" y="9473"/>
                  </a:lnTo>
                  <a:cubicBezTo>
                    <a:pt x="7519" y="9456"/>
                    <a:pt x="7550" y="9439"/>
                    <a:pt x="7581" y="9422"/>
                  </a:cubicBezTo>
                  <a:cubicBezTo>
                    <a:pt x="7594" y="9414"/>
                    <a:pt x="7607" y="9407"/>
                    <a:pt x="7620" y="9399"/>
                  </a:cubicBezTo>
                  <a:cubicBezTo>
                    <a:pt x="7660" y="9376"/>
                    <a:pt x="7700" y="9352"/>
                    <a:pt x="7740" y="9327"/>
                  </a:cubicBezTo>
                  <a:lnTo>
                    <a:pt x="7771" y="9308"/>
                  </a:lnTo>
                  <a:cubicBezTo>
                    <a:pt x="7802" y="9288"/>
                    <a:pt x="7833" y="9268"/>
                    <a:pt x="7864" y="9249"/>
                  </a:cubicBezTo>
                  <a:lnTo>
                    <a:pt x="7905" y="9221"/>
                  </a:lnTo>
                  <a:lnTo>
                    <a:pt x="7933" y="9203"/>
                  </a:lnTo>
                  <a:cubicBezTo>
                    <a:pt x="7955" y="9188"/>
                    <a:pt x="7977" y="9172"/>
                    <a:pt x="7998" y="9157"/>
                  </a:cubicBezTo>
                  <a:lnTo>
                    <a:pt x="8026" y="9137"/>
                  </a:lnTo>
                  <a:cubicBezTo>
                    <a:pt x="8064" y="9110"/>
                    <a:pt x="8101" y="9082"/>
                    <a:pt x="8138" y="9053"/>
                  </a:cubicBezTo>
                  <a:lnTo>
                    <a:pt x="8175" y="9025"/>
                  </a:lnTo>
                  <a:cubicBezTo>
                    <a:pt x="8203" y="9003"/>
                    <a:pt x="8230" y="8982"/>
                    <a:pt x="8257" y="8960"/>
                  </a:cubicBezTo>
                  <a:lnTo>
                    <a:pt x="8293" y="8931"/>
                  </a:lnTo>
                  <a:cubicBezTo>
                    <a:pt x="8329" y="8901"/>
                    <a:pt x="8365" y="8870"/>
                    <a:pt x="8401" y="8840"/>
                  </a:cubicBezTo>
                  <a:lnTo>
                    <a:pt x="8406" y="8836"/>
                  </a:lnTo>
                  <a:lnTo>
                    <a:pt x="8431" y="8814"/>
                  </a:lnTo>
                  <a:lnTo>
                    <a:pt x="8454" y="8795"/>
                  </a:lnTo>
                  <a:lnTo>
                    <a:pt x="8485" y="8767"/>
                  </a:lnTo>
                  <a:cubicBezTo>
                    <a:pt x="8495" y="8758"/>
                    <a:pt x="8506" y="8748"/>
                    <a:pt x="8516" y="8739"/>
                  </a:cubicBezTo>
                  <a:lnTo>
                    <a:pt x="8541" y="8716"/>
                  </a:lnTo>
                  <a:cubicBezTo>
                    <a:pt x="8554" y="8703"/>
                    <a:pt x="8567" y="8690"/>
                    <a:pt x="8580" y="8676"/>
                  </a:cubicBezTo>
                  <a:lnTo>
                    <a:pt x="8597" y="8660"/>
                  </a:lnTo>
                  <a:lnTo>
                    <a:pt x="8625" y="8631"/>
                  </a:lnTo>
                  <a:lnTo>
                    <a:pt x="8625" y="8631"/>
                  </a:lnTo>
                  <a:cubicBezTo>
                    <a:pt x="8627" y="8633"/>
                    <a:pt x="8630" y="8636"/>
                    <a:pt x="8632" y="8637"/>
                  </a:cubicBezTo>
                  <a:cubicBezTo>
                    <a:pt x="8639" y="8641"/>
                    <a:pt x="8645" y="8642"/>
                    <a:pt x="8653" y="8642"/>
                  </a:cubicBezTo>
                  <a:lnTo>
                    <a:pt x="8653" y="8642"/>
                  </a:lnTo>
                  <a:cubicBezTo>
                    <a:pt x="8659" y="8642"/>
                    <a:pt x="8664" y="8640"/>
                    <a:pt x="8669" y="8637"/>
                  </a:cubicBezTo>
                  <a:cubicBezTo>
                    <a:pt x="8676" y="8633"/>
                    <a:pt x="8680" y="8628"/>
                    <a:pt x="8684" y="8621"/>
                  </a:cubicBezTo>
                  <a:cubicBezTo>
                    <a:pt x="8687" y="8616"/>
                    <a:pt x="8689" y="8611"/>
                    <a:pt x="8690" y="8604"/>
                  </a:cubicBezTo>
                  <a:lnTo>
                    <a:pt x="8690" y="8604"/>
                  </a:lnTo>
                  <a:cubicBezTo>
                    <a:pt x="8690" y="8597"/>
                    <a:pt x="8688" y="8591"/>
                    <a:pt x="8684" y="8584"/>
                  </a:cubicBezTo>
                  <a:cubicBezTo>
                    <a:pt x="8683" y="8582"/>
                    <a:pt x="8682" y="8581"/>
                    <a:pt x="8680" y="8579"/>
                  </a:cubicBezTo>
                  <a:cubicBezTo>
                    <a:pt x="8685" y="8573"/>
                    <a:pt x="8689" y="8568"/>
                    <a:pt x="8694" y="8562"/>
                  </a:cubicBezTo>
                  <a:cubicBezTo>
                    <a:pt x="8694" y="8561"/>
                    <a:pt x="8695" y="8560"/>
                    <a:pt x="8696" y="8559"/>
                  </a:cubicBezTo>
                  <a:cubicBezTo>
                    <a:pt x="8705" y="8550"/>
                    <a:pt x="8714" y="8539"/>
                    <a:pt x="8723" y="8531"/>
                  </a:cubicBezTo>
                  <a:cubicBezTo>
                    <a:pt x="8739" y="8514"/>
                    <a:pt x="8755" y="8498"/>
                    <a:pt x="8771" y="8481"/>
                  </a:cubicBezTo>
                  <a:cubicBezTo>
                    <a:pt x="8787" y="8464"/>
                    <a:pt x="8807" y="8443"/>
                    <a:pt x="8824" y="8424"/>
                  </a:cubicBezTo>
                  <a:cubicBezTo>
                    <a:pt x="8841" y="8405"/>
                    <a:pt x="8854" y="8391"/>
                    <a:pt x="8868" y="8374"/>
                  </a:cubicBezTo>
                  <a:cubicBezTo>
                    <a:pt x="8886" y="8355"/>
                    <a:pt x="8903" y="8335"/>
                    <a:pt x="8921" y="8314"/>
                  </a:cubicBezTo>
                  <a:cubicBezTo>
                    <a:pt x="8935" y="8297"/>
                    <a:pt x="8950" y="8280"/>
                    <a:pt x="8964" y="8262"/>
                  </a:cubicBezTo>
                  <a:cubicBezTo>
                    <a:pt x="8981" y="8242"/>
                    <a:pt x="8998" y="8221"/>
                    <a:pt x="9014" y="8200"/>
                  </a:cubicBezTo>
                  <a:lnTo>
                    <a:pt x="9026" y="8186"/>
                  </a:lnTo>
                  <a:cubicBezTo>
                    <a:pt x="9040" y="8168"/>
                    <a:pt x="9054" y="8150"/>
                    <a:pt x="9068" y="8132"/>
                  </a:cubicBezTo>
                  <a:cubicBezTo>
                    <a:pt x="9091" y="8102"/>
                    <a:pt x="9113" y="8073"/>
                    <a:pt x="9135" y="8043"/>
                  </a:cubicBezTo>
                  <a:cubicBezTo>
                    <a:pt x="9148" y="8025"/>
                    <a:pt x="9162" y="8007"/>
                    <a:pt x="9175" y="7989"/>
                  </a:cubicBezTo>
                  <a:cubicBezTo>
                    <a:pt x="9202" y="7951"/>
                    <a:pt x="9229" y="7912"/>
                    <a:pt x="9255" y="7873"/>
                  </a:cubicBezTo>
                  <a:cubicBezTo>
                    <a:pt x="9268" y="7855"/>
                    <a:pt x="9280" y="7836"/>
                    <a:pt x="9293" y="7817"/>
                  </a:cubicBezTo>
                  <a:cubicBezTo>
                    <a:pt x="9320" y="7776"/>
                    <a:pt x="9346" y="7735"/>
                    <a:pt x="9371" y="7693"/>
                  </a:cubicBezTo>
                  <a:cubicBezTo>
                    <a:pt x="9380" y="7679"/>
                    <a:pt x="9388" y="7664"/>
                    <a:pt x="9397" y="7650"/>
                  </a:cubicBezTo>
                  <a:cubicBezTo>
                    <a:pt x="9398" y="7648"/>
                    <a:pt x="9400" y="7645"/>
                    <a:pt x="9401" y="7643"/>
                  </a:cubicBezTo>
                  <a:lnTo>
                    <a:pt x="9401" y="7643"/>
                  </a:lnTo>
                  <a:cubicBezTo>
                    <a:pt x="9406" y="7645"/>
                    <a:pt x="9411" y="7646"/>
                    <a:pt x="9416" y="7646"/>
                  </a:cubicBezTo>
                  <a:lnTo>
                    <a:pt x="9416" y="7646"/>
                  </a:lnTo>
                  <a:lnTo>
                    <a:pt x="9416" y="7646"/>
                  </a:lnTo>
                  <a:cubicBezTo>
                    <a:pt x="9424" y="7646"/>
                    <a:pt x="9430" y="7644"/>
                    <a:pt x="9437" y="7640"/>
                  </a:cubicBezTo>
                  <a:cubicBezTo>
                    <a:pt x="9444" y="7636"/>
                    <a:pt x="9448" y="7632"/>
                    <a:pt x="9452" y="7625"/>
                  </a:cubicBezTo>
                  <a:cubicBezTo>
                    <a:pt x="9456" y="7619"/>
                    <a:pt x="9458" y="7611"/>
                    <a:pt x="9458" y="7604"/>
                  </a:cubicBezTo>
                  <a:lnTo>
                    <a:pt x="9458" y="7604"/>
                  </a:lnTo>
                  <a:lnTo>
                    <a:pt x="9458" y="7604"/>
                  </a:lnTo>
                  <a:cubicBezTo>
                    <a:pt x="9458" y="7596"/>
                    <a:pt x="9456" y="7590"/>
                    <a:pt x="9452" y="7583"/>
                  </a:cubicBezTo>
                  <a:cubicBezTo>
                    <a:pt x="9450" y="7579"/>
                    <a:pt x="9447" y="7576"/>
                    <a:pt x="9443" y="7572"/>
                  </a:cubicBezTo>
                  <a:lnTo>
                    <a:pt x="9473" y="7519"/>
                  </a:lnTo>
                  <a:cubicBezTo>
                    <a:pt x="9477" y="7513"/>
                    <a:pt x="9480" y="7508"/>
                    <a:pt x="9484" y="7501"/>
                  </a:cubicBezTo>
                  <a:cubicBezTo>
                    <a:pt x="9502" y="7468"/>
                    <a:pt x="9520" y="7435"/>
                    <a:pt x="9537" y="7402"/>
                  </a:cubicBezTo>
                  <a:lnTo>
                    <a:pt x="9537" y="7402"/>
                  </a:lnTo>
                  <a:lnTo>
                    <a:pt x="9538" y="7400"/>
                  </a:lnTo>
                  <a:cubicBezTo>
                    <a:pt x="9544" y="7389"/>
                    <a:pt x="9550" y="7378"/>
                    <a:pt x="9556" y="7366"/>
                  </a:cubicBezTo>
                  <a:lnTo>
                    <a:pt x="9556" y="7366"/>
                  </a:lnTo>
                  <a:cubicBezTo>
                    <a:pt x="9561" y="7369"/>
                    <a:pt x="9567" y="7370"/>
                    <a:pt x="9573" y="7370"/>
                  </a:cubicBezTo>
                  <a:lnTo>
                    <a:pt x="9573" y="7370"/>
                  </a:lnTo>
                  <a:cubicBezTo>
                    <a:pt x="9581" y="7370"/>
                    <a:pt x="9588" y="7369"/>
                    <a:pt x="9594" y="7365"/>
                  </a:cubicBezTo>
                  <a:cubicBezTo>
                    <a:pt x="9601" y="7361"/>
                    <a:pt x="9606" y="7356"/>
                    <a:pt x="9610" y="7349"/>
                  </a:cubicBezTo>
                  <a:cubicBezTo>
                    <a:pt x="9614" y="7343"/>
                    <a:pt x="9615" y="7336"/>
                    <a:pt x="9615" y="7328"/>
                  </a:cubicBezTo>
                  <a:lnTo>
                    <a:pt x="9615" y="7328"/>
                  </a:lnTo>
                  <a:cubicBezTo>
                    <a:pt x="9615" y="7321"/>
                    <a:pt x="9614" y="7314"/>
                    <a:pt x="9610" y="7308"/>
                  </a:cubicBezTo>
                  <a:cubicBezTo>
                    <a:pt x="9606" y="7301"/>
                    <a:pt x="9601" y="7297"/>
                    <a:pt x="9595" y="7293"/>
                  </a:cubicBezTo>
                  <a:cubicBezTo>
                    <a:pt x="9594" y="7293"/>
                    <a:pt x="9594" y="7292"/>
                    <a:pt x="9593" y="7292"/>
                  </a:cubicBezTo>
                  <a:cubicBezTo>
                    <a:pt x="9598" y="7282"/>
                    <a:pt x="9603" y="7272"/>
                    <a:pt x="9608" y="7262"/>
                  </a:cubicBezTo>
                  <a:lnTo>
                    <a:pt x="9608" y="7262"/>
                  </a:lnTo>
                  <a:cubicBezTo>
                    <a:pt x="9613" y="7264"/>
                    <a:pt x="9618" y="7265"/>
                    <a:pt x="9624" y="7265"/>
                  </a:cubicBezTo>
                  <a:lnTo>
                    <a:pt x="9624" y="7265"/>
                  </a:lnTo>
                  <a:lnTo>
                    <a:pt x="9624" y="7265"/>
                  </a:lnTo>
                  <a:cubicBezTo>
                    <a:pt x="9632" y="7265"/>
                    <a:pt x="9639" y="7264"/>
                    <a:pt x="9645" y="7260"/>
                  </a:cubicBezTo>
                  <a:cubicBezTo>
                    <a:pt x="9652" y="7256"/>
                    <a:pt x="9656" y="7252"/>
                    <a:pt x="9660" y="7245"/>
                  </a:cubicBezTo>
                  <a:cubicBezTo>
                    <a:pt x="9664" y="7239"/>
                    <a:pt x="9666" y="7232"/>
                    <a:pt x="9666" y="7224"/>
                  </a:cubicBezTo>
                  <a:cubicBezTo>
                    <a:pt x="9666" y="7217"/>
                    <a:pt x="9664" y="7210"/>
                    <a:pt x="9660" y="7203"/>
                  </a:cubicBezTo>
                  <a:cubicBezTo>
                    <a:pt x="9656" y="7196"/>
                    <a:pt x="9651" y="7193"/>
                    <a:pt x="9645" y="7188"/>
                  </a:cubicBezTo>
                  <a:cubicBezTo>
                    <a:pt x="9644" y="7188"/>
                    <a:pt x="9644" y="7187"/>
                    <a:pt x="9643" y="7187"/>
                  </a:cubicBezTo>
                  <a:lnTo>
                    <a:pt x="9656" y="7158"/>
                  </a:lnTo>
                  <a:cubicBezTo>
                    <a:pt x="9665" y="7140"/>
                    <a:pt x="9672" y="7122"/>
                    <a:pt x="9681" y="7104"/>
                  </a:cubicBezTo>
                  <a:cubicBezTo>
                    <a:pt x="9683" y="7098"/>
                    <a:pt x="9685" y="7093"/>
                    <a:pt x="9688" y="7087"/>
                  </a:cubicBezTo>
                  <a:cubicBezTo>
                    <a:pt x="9700" y="7060"/>
                    <a:pt x="9712" y="7032"/>
                    <a:pt x="9724" y="7005"/>
                  </a:cubicBezTo>
                  <a:cubicBezTo>
                    <a:pt x="9729" y="6993"/>
                    <a:pt x="9733" y="6982"/>
                    <a:pt x="9738" y="6971"/>
                  </a:cubicBezTo>
                  <a:cubicBezTo>
                    <a:pt x="9740" y="6965"/>
                    <a:pt x="9743" y="6959"/>
                    <a:pt x="9745" y="6954"/>
                  </a:cubicBezTo>
                  <a:lnTo>
                    <a:pt x="9745" y="6954"/>
                  </a:lnTo>
                  <a:lnTo>
                    <a:pt x="9748" y="6948"/>
                  </a:lnTo>
                  <a:lnTo>
                    <a:pt x="9749" y="6948"/>
                  </a:lnTo>
                  <a:lnTo>
                    <a:pt x="9749" y="6948"/>
                  </a:lnTo>
                  <a:cubicBezTo>
                    <a:pt x="9757" y="6948"/>
                    <a:pt x="9763" y="6946"/>
                    <a:pt x="9770" y="6942"/>
                  </a:cubicBezTo>
                  <a:cubicBezTo>
                    <a:pt x="9777" y="6938"/>
                    <a:pt x="9781" y="6934"/>
                    <a:pt x="9785" y="6927"/>
                  </a:cubicBezTo>
                  <a:cubicBezTo>
                    <a:pt x="9789" y="6920"/>
                    <a:pt x="9791" y="6913"/>
                    <a:pt x="9791" y="6906"/>
                  </a:cubicBezTo>
                  <a:lnTo>
                    <a:pt x="9791" y="6906"/>
                  </a:lnTo>
                  <a:cubicBezTo>
                    <a:pt x="9791" y="6898"/>
                    <a:pt x="9789" y="6892"/>
                    <a:pt x="9785" y="6885"/>
                  </a:cubicBezTo>
                  <a:cubicBezTo>
                    <a:pt x="9783" y="6881"/>
                    <a:pt x="9780" y="6878"/>
                    <a:pt x="9777" y="6875"/>
                  </a:cubicBezTo>
                  <a:cubicBezTo>
                    <a:pt x="9778" y="6871"/>
                    <a:pt x="9779" y="6869"/>
                    <a:pt x="9780" y="6866"/>
                  </a:cubicBezTo>
                  <a:cubicBezTo>
                    <a:pt x="9781" y="6864"/>
                    <a:pt x="9783" y="6857"/>
                    <a:pt x="9785" y="6854"/>
                  </a:cubicBezTo>
                  <a:lnTo>
                    <a:pt x="9800" y="6814"/>
                  </a:lnTo>
                  <a:lnTo>
                    <a:pt x="9804" y="6803"/>
                  </a:lnTo>
                  <a:lnTo>
                    <a:pt x="9808" y="6793"/>
                  </a:lnTo>
                  <a:lnTo>
                    <a:pt x="9808" y="6793"/>
                  </a:lnTo>
                  <a:cubicBezTo>
                    <a:pt x="9815" y="6775"/>
                    <a:pt x="9821" y="6758"/>
                    <a:pt x="9827" y="6740"/>
                  </a:cubicBezTo>
                  <a:lnTo>
                    <a:pt x="9827" y="6740"/>
                  </a:lnTo>
                  <a:cubicBezTo>
                    <a:pt x="9831" y="6742"/>
                    <a:pt x="9835" y="6742"/>
                    <a:pt x="9839" y="6742"/>
                  </a:cubicBezTo>
                  <a:lnTo>
                    <a:pt x="9839" y="6742"/>
                  </a:lnTo>
                  <a:cubicBezTo>
                    <a:pt x="9847" y="6742"/>
                    <a:pt x="9853" y="6741"/>
                    <a:pt x="9860" y="6737"/>
                  </a:cubicBezTo>
                  <a:cubicBezTo>
                    <a:pt x="9867" y="6733"/>
                    <a:pt x="9872" y="6728"/>
                    <a:pt x="9875" y="6721"/>
                  </a:cubicBezTo>
                  <a:cubicBezTo>
                    <a:pt x="9879" y="6715"/>
                    <a:pt x="9881" y="6708"/>
                    <a:pt x="9881" y="6700"/>
                  </a:cubicBezTo>
                  <a:cubicBezTo>
                    <a:pt x="9881" y="6693"/>
                    <a:pt x="9879" y="6686"/>
                    <a:pt x="9875" y="6679"/>
                  </a:cubicBezTo>
                  <a:cubicBezTo>
                    <a:pt x="9872" y="6673"/>
                    <a:pt x="9867" y="6668"/>
                    <a:pt x="9860" y="6664"/>
                  </a:cubicBezTo>
                  <a:cubicBezTo>
                    <a:pt x="9858" y="6663"/>
                    <a:pt x="9856" y="6662"/>
                    <a:pt x="9854" y="6661"/>
                  </a:cubicBezTo>
                  <a:cubicBezTo>
                    <a:pt x="9861" y="6639"/>
                    <a:pt x="9869" y="6617"/>
                    <a:pt x="9876" y="6595"/>
                  </a:cubicBezTo>
                  <a:cubicBezTo>
                    <a:pt x="9880" y="6581"/>
                    <a:pt x="9884" y="6567"/>
                    <a:pt x="9889" y="6553"/>
                  </a:cubicBezTo>
                  <a:cubicBezTo>
                    <a:pt x="9895" y="6532"/>
                    <a:pt x="9902" y="6510"/>
                    <a:pt x="9908" y="6489"/>
                  </a:cubicBezTo>
                  <a:cubicBezTo>
                    <a:pt x="9913" y="6473"/>
                    <a:pt x="9917" y="6457"/>
                    <a:pt x="9922" y="6442"/>
                  </a:cubicBezTo>
                  <a:cubicBezTo>
                    <a:pt x="9927" y="6422"/>
                    <a:pt x="9933" y="6402"/>
                    <a:pt x="9939" y="6383"/>
                  </a:cubicBezTo>
                  <a:cubicBezTo>
                    <a:pt x="9943" y="6367"/>
                    <a:pt x="9947" y="6352"/>
                    <a:pt x="9951" y="6336"/>
                  </a:cubicBezTo>
                  <a:cubicBezTo>
                    <a:pt x="9953" y="6325"/>
                    <a:pt x="9956" y="6314"/>
                    <a:pt x="9959" y="6303"/>
                  </a:cubicBezTo>
                  <a:cubicBezTo>
                    <a:pt x="9970" y="6262"/>
                    <a:pt x="9981" y="6221"/>
                    <a:pt x="9990" y="6180"/>
                  </a:cubicBezTo>
                  <a:cubicBezTo>
                    <a:pt x="9990" y="6179"/>
                    <a:pt x="9990" y="6178"/>
                    <a:pt x="9990" y="6177"/>
                  </a:cubicBezTo>
                  <a:lnTo>
                    <a:pt x="9990" y="6177"/>
                  </a:lnTo>
                  <a:lnTo>
                    <a:pt x="9990" y="6177"/>
                  </a:lnTo>
                  <a:cubicBezTo>
                    <a:pt x="10015" y="6067"/>
                    <a:pt x="10032" y="5973"/>
                    <a:pt x="10044" y="5862"/>
                  </a:cubicBezTo>
                  <a:lnTo>
                    <a:pt x="10044" y="5862"/>
                  </a:lnTo>
                  <a:cubicBezTo>
                    <a:pt x="10045" y="5862"/>
                    <a:pt x="10045" y="5862"/>
                    <a:pt x="10046" y="5862"/>
                  </a:cubicBezTo>
                  <a:lnTo>
                    <a:pt x="10047" y="5862"/>
                  </a:lnTo>
                  <a:lnTo>
                    <a:pt x="10047" y="5862"/>
                  </a:lnTo>
                  <a:cubicBezTo>
                    <a:pt x="10055" y="5861"/>
                    <a:pt x="10061" y="5860"/>
                    <a:pt x="10067" y="5856"/>
                  </a:cubicBezTo>
                  <a:cubicBezTo>
                    <a:pt x="10074" y="5852"/>
                    <a:pt x="10078" y="5848"/>
                    <a:pt x="10082" y="5841"/>
                  </a:cubicBezTo>
                  <a:cubicBezTo>
                    <a:pt x="10086" y="5835"/>
                    <a:pt x="10088" y="5827"/>
                    <a:pt x="10088" y="5819"/>
                  </a:cubicBezTo>
                  <a:cubicBezTo>
                    <a:pt x="10088" y="5812"/>
                    <a:pt x="10086" y="5805"/>
                    <a:pt x="10082" y="5798"/>
                  </a:cubicBezTo>
                  <a:cubicBezTo>
                    <a:pt x="10078" y="5792"/>
                    <a:pt x="10074" y="5787"/>
                    <a:pt x="10067" y="5783"/>
                  </a:cubicBezTo>
                  <a:cubicBezTo>
                    <a:pt x="10061" y="5780"/>
                    <a:pt x="10056" y="5778"/>
                    <a:pt x="10050" y="5778"/>
                  </a:cubicBezTo>
                  <a:lnTo>
                    <a:pt x="10053" y="5777"/>
                  </a:lnTo>
                  <a:close/>
                  <a:moveTo>
                    <a:pt x="9359" y="7707"/>
                  </a:moveTo>
                  <a:cubicBezTo>
                    <a:pt x="9330" y="7754"/>
                    <a:pt x="9300" y="7800"/>
                    <a:pt x="9270" y="7846"/>
                  </a:cubicBezTo>
                  <a:cubicBezTo>
                    <a:pt x="9284" y="7825"/>
                    <a:pt x="9297" y="7803"/>
                    <a:pt x="9311" y="7782"/>
                  </a:cubicBezTo>
                  <a:cubicBezTo>
                    <a:pt x="9321" y="7765"/>
                    <a:pt x="9332" y="7749"/>
                    <a:pt x="9342" y="7732"/>
                  </a:cubicBezTo>
                  <a:cubicBezTo>
                    <a:pt x="9354" y="7713"/>
                    <a:pt x="9366" y="7692"/>
                    <a:pt x="9379" y="7671"/>
                  </a:cubicBezTo>
                  <a:cubicBezTo>
                    <a:pt x="9385" y="7661"/>
                    <a:pt x="9392" y="7651"/>
                    <a:pt x="9398" y="7641"/>
                  </a:cubicBezTo>
                  <a:lnTo>
                    <a:pt x="9398" y="7641"/>
                  </a:lnTo>
                  <a:cubicBezTo>
                    <a:pt x="9390" y="7654"/>
                    <a:pt x="9383" y="7668"/>
                    <a:pt x="9375" y="7680"/>
                  </a:cubicBezTo>
                  <a:lnTo>
                    <a:pt x="9359" y="7707"/>
                  </a:lnTo>
                  <a:close/>
                  <a:moveTo>
                    <a:pt x="8154" y="9036"/>
                  </a:moveTo>
                  <a:lnTo>
                    <a:pt x="8154" y="9036"/>
                  </a:lnTo>
                  <a:cubicBezTo>
                    <a:pt x="7968" y="9179"/>
                    <a:pt x="7803" y="9290"/>
                    <a:pt x="7599" y="9407"/>
                  </a:cubicBezTo>
                  <a:cubicBezTo>
                    <a:pt x="7542" y="9441"/>
                    <a:pt x="7493" y="9467"/>
                    <a:pt x="7434" y="9498"/>
                  </a:cubicBezTo>
                  <a:lnTo>
                    <a:pt x="7408" y="9512"/>
                  </a:lnTo>
                  <a:cubicBezTo>
                    <a:pt x="7393" y="9520"/>
                    <a:pt x="7377" y="9527"/>
                    <a:pt x="7362" y="9535"/>
                  </a:cubicBezTo>
                  <a:cubicBezTo>
                    <a:pt x="7379" y="9524"/>
                    <a:pt x="7395" y="9513"/>
                    <a:pt x="7412" y="9502"/>
                  </a:cubicBezTo>
                  <a:lnTo>
                    <a:pt x="7445" y="9482"/>
                  </a:lnTo>
                  <a:cubicBezTo>
                    <a:pt x="7460" y="9473"/>
                    <a:pt x="7475" y="9464"/>
                    <a:pt x="7490" y="9455"/>
                  </a:cubicBezTo>
                  <a:cubicBezTo>
                    <a:pt x="7512" y="9442"/>
                    <a:pt x="7533" y="9429"/>
                    <a:pt x="7554" y="9415"/>
                  </a:cubicBezTo>
                  <a:cubicBezTo>
                    <a:pt x="7570" y="9406"/>
                    <a:pt x="7586" y="9396"/>
                    <a:pt x="7602" y="9385"/>
                  </a:cubicBezTo>
                  <a:cubicBezTo>
                    <a:pt x="7621" y="9372"/>
                    <a:pt x="7641" y="9359"/>
                    <a:pt x="7661" y="9346"/>
                  </a:cubicBezTo>
                  <a:cubicBezTo>
                    <a:pt x="7677" y="9335"/>
                    <a:pt x="7693" y="9324"/>
                    <a:pt x="7709" y="9313"/>
                  </a:cubicBezTo>
                  <a:lnTo>
                    <a:pt x="7767" y="9273"/>
                  </a:lnTo>
                  <a:lnTo>
                    <a:pt x="7815" y="9239"/>
                  </a:lnTo>
                  <a:lnTo>
                    <a:pt x="7871" y="9197"/>
                  </a:lnTo>
                  <a:cubicBezTo>
                    <a:pt x="7887" y="9185"/>
                    <a:pt x="7903" y="9173"/>
                    <a:pt x="7919" y="9161"/>
                  </a:cubicBezTo>
                  <a:cubicBezTo>
                    <a:pt x="7938" y="9146"/>
                    <a:pt x="7956" y="9132"/>
                    <a:pt x="7975" y="9117"/>
                  </a:cubicBezTo>
                  <a:lnTo>
                    <a:pt x="7991" y="9104"/>
                  </a:lnTo>
                  <a:cubicBezTo>
                    <a:pt x="8046" y="9076"/>
                    <a:pt x="8101" y="9046"/>
                    <a:pt x="8155" y="9013"/>
                  </a:cubicBezTo>
                  <a:lnTo>
                    <a:pt x="8163" y="9008"/>
                  </a:lnTo>
                  <a:cubicBezTo>
                    <a:pt x="8180" y="8997"/>
                    <a:pt x="8197" y="8986"/>
                    <a:pt x="8214" y="8974"/>
                  </a:cubicBezTo>
                  <a:lnTo>
                    <a:pt x="8221" y="8970"/>
                  </a:lnTo>
                  <a:cubicBezTo>
                    <a:pt x="8257" y="8946"/>
                    <a:pt x="8292" y="8920"/>
                    <a:pt x="8328" y="8894"/>
                  </a:cubicBezTo>
                  <a:cubicBezTo>
                    <a:pt x="8272" y="8940"/>
                    <a:pt x="8216" y="8986"/>
                    <a:pt x="8159" y="9030"/>
                  </a:cubicBezTo>
                  <a:lnTo>
                    <a:pt x="8154" y="9036"/>
                  </a:lnTo>
                  <a:close/>
                  <a:moveTo>
                    <a:pt x="6554" y="9865"/>
                  </a:moveTo>
                  <a:cubicBezTo>
                    <a:pt x="6500" y="9882"/>
                    <a:pt x="6444" y="9898"/>
                    <a:pt x="6389" y="9913"/>
                  </a:cubicBezTo>
                  <a:lnTo>
                    <a:pt x="6358" y="9922"/>
                  </a:lnTo>
                  <a:cubicBezTo>
                    <a:pt x="6314" y="9933"/>
                    <a:pt x="6269" y="9944"/>
                    <a:pt x="6225" y="9954"/>
                  </a:cubicBezTo>
                  <a:lnTo>
                    <a:pt x="6225" y="9954"/>
                  </a:lnTo>
                  <a:cubicBezTo>
                    <a:pt x="6224" y="9951"/>
                    <a:pt x="6224" y="9948"/>
                    <a:pt x="6221" y="9944"/>
                  </a:cubicBezTo>
                  <a:cubicBezTo>
                    <a:pt x="6220" y="9941"/>
                    <a:pt x="6217" y="9939"/>
                    <a:pt x="6215" y="9937"/>
                  </a:cubicBezTo>
                  <a:lnTo>
                    <a:pt x="6269" y="9926"/>
                  </a:lnTo>
                  <a:lnTo>
                    <a:pt x="6328" y="9913"/>
                  </a:lnTo>
                  <a:cubicBezTo>
                    <a:pt x="6350" y="9907"/>
                    <a:pt x="6373" y="9902"/>
                    <a:pt x="6395" y="9897"/>
                  </a:cubicBezTo>
                  <a:cubicBezTo>
                    <a:pt x="6429" y="9890"/>
                    <a:pt x="6462" y="9883"/>
                    <a:pt x="6495" y="9876"/>
                  </a:cubicBezTo>
                  <a:lnTo>
                    <a:pt x="6498" y="9876"/>
                  </a:lnTo>
                  <a:cubicBezTo>
                    <a:pt x="6540" y="9866"/>
                    <a:pt x="6581" y="9856"/>
                    <a:pt x="6623" y="9844"/>
                  </a:cubicBezTo>
                  <a:cubicBezTo>
                    <a:pt x="6610" y="9848"/>
                    <a:pt x="6598" y="9852"/>
                    <a:pt x="6586" y="9856"/>
                  </a:cubicBezTo>
                  <a:lnTo>
                    <a:pt x="6554" y="9865"/>
                  </a:lnTo>
                  <a:close/>
                  <a:moveTo>
                    <a:pt x="6051" y="9992"/>
                  </a:moveTo>
                  <a:cubicBezTo>
                    <a:pt x="5994" y="10004"/>
                    <a:pt x="5936" y="10014"/>
                    <a:pt x="5878" y="10023"/>
                  </a:cubicBezTo>
                  <a:lnTo>
                    <a:pt x="5865" y="10025"/>
                  </a:lnTo>
                  <a:cubicBezTo>
                    <a:pt x="5848" y="10028"/>
                    <a:pt x="5830" y="10030"/>
                    <a:pt x="5812" y="10033"/>
                  </a:cubicBezTo>
                  <a:lnTo>
                    <a:pt x="5812" y="10033"/>
                  </a:lnTo>
                  <a:cubicBezTo>
                    <a:pt x="5816" y="10029"/>
                    <a:pt x="5820" y="10026"/>
                    <a:pt x="5822" y="10021"/>
                  </a:cubicBezTo>
                  <a:cubicBezTo>
                    <a:pt x="5826" y="10015"/>
                    <a:pt x="5827" y="10010"/>
                    <a:pt x="5827" y="10003"/>
                  </a:cubicBezTo>
                  <a:cubicBezTo>
                    <a:pt x="5838" y="10003"/>
                    <a:pt x="5849" y="10003"/>
                    <a:pt x="5859" y="10003"/>
                  </a:cubicBezTo>
                  <a:cubicBezTo>
                    <a:pt x="5891" y="10003"/>
                    <a:pt x="5923" y="10002"/>
                    <a:pt x="5955" y="10000"/>
                  </a:cubicBezTo>
                  <a:lnTo>
                    <a:pt x="5984" y="9997"/>
                  </a:lnTo>
                  <a:cubicBezTo>
                    <a:pt x="6007" y="9995"/>
                    <a:pt x="6030" y="9993"/>
                    <a:pt x="6052" y="9990"/>
                  </a:cubicBezTo>
                  <a:lnTo>
                    <a:pt x="6067" y="9988"/>
                  </a:lnTo>
                  <a:lnTo>
                    <a:pt x="6051" y="9992"/>
                  </a:lnTo>
                  <a:close/>
                  <a:moveTo>
                    <a:pt x="5087" y="10087"/>
                  </a:moveTo>
                  <a:lnTo>
                    <a:pt x="5087" y="10087"/>
                  </a:lnTo>
                  <a:cubicBezTo>
                    <a:pt x="4729" y="10087"/>
                    <a:pt x="4425" y="10055"/>
                    <a:pt x="4074" y="9981"/>
                  </a:cubicBezTo>
                  <a:cubicBezTo>
                    <a:pt x="4057" y="9977"/>
                    <a:pt x="4041" y="9973"/>
                    <a:pt x="4024" y="9970"/>
                  </a:cubicBezTo>
                  <a:lnTo>
                    <a:pt x="4026" y="9968"/>
                  </a:lnTo>
                  <a:lnTo>
                    <a:pt x="4065" y="9975"/>
                  </a:lnTo>
                  <a:cubicBezTo>
                    <a:pt x="4078" y="9978"/>
                    <a:pt x="4092" y="9980"/>
                    <a:pt x="4106" y="9982"/>
                  </a:cubicBezTo>
                  <a:cubicBezTo>
                    <a:pt x="4133" y="9987"/>
                    <a:pt x="4160" y="9991"/>
                    <a:pt x="4188" y="9995"/>
                  </a:cubicBezTo>
                  <a:lnTo>
                    <a:pt x="4235" y="10002"/>
                  </a:lnTo>
                  <a:cubicBezTo>
                    <a:pt x="4253" y="10005"/>
                    <a:pt x="4270" y="10007"/>
                    <a:pt x="4287" y="10009"/>
                  </a:cubicBezTo>
                  <a:lnTo>
                    <a:pt x="4287" y="10009"/>
                  </a:lnTo>
                  <a:cubicBezTo>
                    <a:pt x="4530" y="10053"/>
                    <a:pt x="4739" y="10075"/>
                    <a:pt x="4986" y="10083"/>
                  </a:cubicBezTo>
                  <a:lnTo>
                    <a:pt x="4992" y="10083"/>
                  </a:lnTo>
                  <a:cubicBezTo>
                    <a:pt x="5040" y="10084"/>
                    <a:pt x="5087" y="10085"/>
                    <a:pt x="5136" y="10085"/>
                  </a:cubicBezTo>
                  <a:lnTo>
                    <a:pt x="5139" y="10085"/>
                  </a:lnTo>
                  <a:cubicBezTo>
                    <a:pt x="5122" y="10086"/>
                    <a:pt x="5104" y="10087"/>
                    <a:pt x="5087" y="10087"/>
                  </a:cubicBezTo>
                  <a:close/>
                  <a:moveTo>
                    <a:pt x="3892" y="9944"/>
                  </a:moveTo>
                  <a:lnTo>
                    <a:pt x="3892" y="9944"/>
                  </a:lnTo>
                  <a:cubicBezTo>
                    <a:pt x="3886" y="9943"/>
                    <a:pt x="3881" y="9942"/>
                    <a:pt x="3875" y="9940"/>
                  </a:cubicBezTo>
                  <a:cubicBezTo>
                    <a:pt x="3870" y="9939"/>
                    <a:pt x="3865" y="9938"/>
                    <a:pt x="3860" y="9936"/>
                  </a:cubicBezTo>
                  <a:lnTo>
                    <a:pt x="3856" y="9935"/>
                  </a:lnTo>
                  <a:lnTo>
                    <a:pt x="3901" y="9946"/>
                  </a:lnTo>
                  <a:lnTo>
                    <a:pt x="3892" y="9944"/>
                  </a:lnTo>
                  <a:close/>
                  <a:moveTo>
                    <a:pt x="3657" y="9876"/>
                  </a:moveTo>
                  <a:lnTo>
                    <a:pt x="3605" y="9861"/>
                  </a:lnTo>
                  <a:cubicBezTo>
                    <a:pt x="3578" y="9853"/>
                    <a:pt x="3551" y="9844"/>
                    <a:pt x="3524" y="9836"/>
                  </a:cubicBezTo>
                  <a:cubicBezTo>
                    <a:pt x="3478" y="9821"/>
                    <a:pt x="3433" y="9806"/>
                    <a:pt x="3388" y="9790"/>
                  </a:cubicBezTo>
                  <a:lnTo>
                    <a:pt x="3377" y="9787"/>
                  </a:lnTo>
                  <a:cubicBezTo>
                    <a:pt x="3235" y="9736"/>
                    <a:pt x="3095" y="9679"/>
                    <a:pt x="2956" y="9615"/>
                  </a:cubicBezTo>
                  <a:lnTo>
                    <a:pt x="2992" y="9631"/>
                  </a:lnTo>
                  <a:lnTo>
                    <a:pt x="3062" y="9661"/>
                  </a:lnTo>
                  <a:lnTo>
                    <a:pt x="3114" y="9683"/>
                  </a:lnTo>
                  <a:cubicBezTo>
                    <a:pt x="3137" y="9692"/>
                    <a:pt x="3160" y="9702"/>
                    <a:pt x="3183" y="9711"/>
                  </a:cubicBezTo>
                  <a:lnTo>
                    <a:pt x="3237" y="9730"/>
                  </a:lnTo>
                  <a:cubicBezTo>
                    <a:pt x="3260" y="9739"/>
                    <a:pt x="3283" y="9748"/>
                    <a:pt x="3306" y="9756"/>
                  </a:cubicBezTo>
                  <a:lnTo>
                    <a:pt x="3360" y="9776"/>
                  </a:lnTo>
                  <a:cubicBezTo>
                    <a:pt x="3383" y="9784"/>
                    <a:pt x="3406" y="9792"/>
                    <a:pt x="3429" y="9799"/>
                  </a:cubicBezTo>
                  <a:lnTo>
                    <a:pt x="3484" y="9817"/>
                  </a:lnTo>
                  <a:lnTo>
                    <a:pt x="3554" y="9838"/>
                  </a:lnTo>
                  <a:lnTo>
                    <a:pt x="3609" y="9855"/>
                  </a:lnTo>
                  <a:cubicBezTo>
                    <a:pt x="3633" y="9861"/>
                    <a:pt x="3657" y="9868"/>
                    <a:pt x="3681" y="9874"/>
                  </a:cubicBezTo>
                  <a:cubicBezTo>
                    <a:pt x="3694" y="9878"/>
                    <a:pt x="3706" y="9881"/>
                    <a:pt x="3720" y="9885"/>
                  </a:cubicBezTo>
                  <a:lnTo>
                    <a:pt x="3737" y="9892"/>
                  </a:lnTo>
                  <a:lnTo>
                    <a:pt x="3762" y="9902"/>
                  </a:lnTo>
                  <a:cubicBezTo>
                    <a:pt x="3767" y="9904"/>
                    <a:pt x="3772" y="9906"/>
                    <a:pt x="3777" y="9908"/>
                  </a:cubicBezTo>
                  <a:lnTo>
                    <a:pt x="3759" y="9903"/>
                  </a:lnTo>
                  <a:cubicBezTo>
                    <a:pt x="3724" y="9895"/>
                    <a:pt x="3691" y="9886"/>
                    <a:pt x="3657" y="9876"/>
                  </a:cubicBezTo>
                  <a:close/>
                  <a:moveTo>
                    <a:pt x="1907" y="8950"/>
                  </a:moveTo>
                  <a:lnTo>
                    <a:pt x="1882" y="8928"/>
                  </a:lnTo>
                  <a:lnTo>
                    <a:pt x="1893" y="8935"/>
                  </a:lnTo>
                  <a:cubicBezTo>
                    <a:pt x="1908" y="8945"/>
                    <a:pt x="1923" y="8955"/>
                    <a:pt x="1938" y="8965"/>
                  </a:cubicBezTo>
                  <a:lnTo>
                    <a:pt x="1948" y="8971"/>
                  </a:lnTo>
                  <a:lnTo>
                    <a:pt x="1948" y="8971"/>
                  </a:lnTo>
                  <a:cubicBezTo>
                    <a:pt x="1948" y="8977"/>
                    <a:pt x="1950" y="8982"/>
                    <a:pt x="1952" y="8987"/>
                  </a:cubicBezTo>
                  <a:lnTo>
                    <a:pt x="1937" y="8975"/>
                  </a:lnTo>
                  <a:lnTo>
                    <a:pt x="1907" y="8950"/>
                  </a:lnTo>
                  <a:close/>
                  <a:moveTo>
                    <a:pt x="1756" y="8829"/>
                  </a:moveTo>
                  <a:lnTo>
                    <a:pt x="1743" y="8819"/>
                  </a:lnTo>
                  <a:cubicBezTo>
                    <a:pt x="1696" y="8781"/>
                    <a:pt x="1650" y="8739"/>
                    <a:pt x="1605" y="8695"/>
                  </a:cubicBezTo>
                  <a:lnTo>
                    <a:pt x="1600" y="8690"/>
                  </a:lnTo>
                  <a:cubicBezTo>
                    <a:pt x="1580" y="8671"/>
                    <a:pt x="1559" y="8650"/>
                    <a:pt x="1538" y="8629"/>
                  </a:cubicBezTo>
                  <a:lnTo>
                    <a:pt x="1526" y="8616"/>
                  </a:lnTo>
                  <a:cubicBezTo>
                    <a:pt x="1507" y="8596"/>
                    <a:pt x="1489" y="8577"/>
                    <a:pt x="1470" y="8557"/>
                  </a:cubicBezTo>
                  <a:lnTo>
                    <a:pt x="1458" y="8543"/>
                  </a:lnTo>
                  <a:cubicBezTo>
                    <a:pt x="1438" y="8521"/>
                    <a:pt x="1418" y="8498"/>
                    <a:pt x="1399" y="8474"/>
                  </a:cubicBezTo>
                  <a:lnTo>
                    <a:pt x="1393" y="8467"/>
                  </a:lnTo>
                  <a:cubicBezTo>
                    <a:pt x="1371" y="8441"/>
                    <a:pt x="1348" y="8413"/>
                    <a:pt x="1327" y="8385"/>
                  </a:cubicBezTo>
                  <a:lnTo>
                    <a:pt x="1320" y="8377"/>
                  </a:lnTo>
                  <a:cubicBezTo>
                    <a:pt x="1301" y="8353"/>
                    <a:pt x="1283" y="8329"/>
                    <a:pt x="1264" y="8304"/>
                  </a:cubicBezTo>
                  <a:lnTo>
                    <a:pt x="1260" y="8298"/>
                  </a:lnTo>
                  <a:cubicBezTo>
                    <a:pt x="1265" y="8304"/>
                    <a:pt x="1271" y="8310"/>
                    <a:pt x="1276" y="8317"/>
                  </a:cubicBezTo>
                  <a:cubicBezTo>
                    <a:pt x="1308" y="8357"/>
                    <a:pt x="1341" y="8395"/>
                    <a:pt x="1374" y="8433"/>
                  </a:cubicBezTo>
                  <a:cubicBezTo>
                    <a:pt x="1382" y="8441"/>
                    <a:pt x="1389" y="8449"/>
                    <a:pt x="1396" y="8457"/>
                  </a:cubicBezTo>
                  <a:cubicBezTo>
                    <a:pt x="1437" y="8503"/>
                    <a:pt x="1478" y="8548"/>
                    <a:pt x="1520" y="8591"/>
                  </a:cubicBezTo>
                  <a:lnTo>
                    <a:pt x="1548" y="8620"/>
                  </a:lnTo>
                  <a:cubicBezTo>
                    <a:pt x="1583" y="8655"/>
                    <a:pt x="1617" y="8690"/>
                    <a:pt x="1652" y="8724"/>
                  </a:cubicBezTo>
                  <a:lnTo>
                    <a:pt x="1685" y="8756"/>
                  </a:lnTo>
                  <a:cubicBezTo>
                    <a:pt x="1729" y="8797"/>
                    <a:pt x="1772" y="8838"/>
                    <a:pt x="1817" y="8877"/>
                  </a:cubicBezTo>
                  <a:lnTo>
                    <a:pt x="1818" y="8877"/>
                  </a:lnTo>
                  <a:lnTo>
                    <a:pt x="1811" y="8872"/>
                  </a:lnTo>
                  <a:cubicBezTo>
                    <a:pt x="1791" y="8858"/>
                    <a:pt x="1773" y="8844"/>
                    <a:pt x="1755" y="8829"/>
                  </a:cubicBezTo>
                  <a:lnTo>
                    <a:pt x="1756" y="8829"/>
                  </a:lnTo>
                  <a:close/>
                  <a:moveTo>
                    <a:pt x="1173" y="8207"/>
                  </a:moveTo>
                  <a:cubicBezTo>
                    <a:pt x="1161" y="8197"/>
                    <a:pt x="1149" y="8187"/>
                    <a:pt x="1138" y="8176"/>
                  </a:cubicBezTo>
                  <a:lnTo>
                    <a:pt x="1123" y="8161"/>
                  </a:lnTo>
                  <a:lnTo>
                    <a:pt x="1104" y="8141"/>
                  </a:lnTo>
                  <a:cubicBezTo>
                    <a:pt x="1098" y="8134"/>
                    <a:pt x="1091" y="8127"/>
                    <a:pt x="1085" y="8119"/>
                  </a:cubicBezTo>
                  <a:lnTo>
                    <a:pt x="1073" y="8106"/>
                  </a:lnTo>
                  <a:lnTo>
                    <a:pt x="1073" y="8106"/>
                  </a:lnTo>
                  <a:cubicBezTo>
                    <a:pt x="1032" y="8057"/>
                    <a:pt x="1001" y="8012"/>
                    <a:pt x="967" y="7958"/>
                  </a:cubicBezTo>
                  <a:lnTo>
                    <a:pt x="967" y="7958"/>
                  </a:lnTo>
                  <a:cubicBezTo>
                    <a:pt x="967" y="7957"/>
                    <a:pt x="967" y="7957"/>
                    <a:pt x="966" y="7956"/>
                  </a:cubicBezTo>
                  <a:lnTo>
                    <a:pt x="966" y="7955"/>
                  </a:lnTo>
                  <a:lnTo>
                    <a:pt x="966" y="7955"/>
                  </a:lnTo>
                  <a:cubicBezTo>
                    <a:pt x="966" y="7956"/>
                    <a:pt x="967" y="7956"/>
                    <a:pt x="967" y="7957"/>
                  </a:cubicBezTo>
                  <a:cubicBezTo>
                    <a:pt x="982" y="7977"/>
                    <a:pt x="998" y="7996"/>
                    <a:pt x="1013" y="8016"/>
                  </a:cubicBezTo>
                  <a:lnTo>
                    <a:pt x="1025" y="8031"/>
                  </a:lnTo>
                  <a:cubicBezTo>
                    <a:pt x="1039" y="8048"/>
                    <a:pt x="1053" y="8065"/>
                    <a:pt x="1067" y="8081"/>
                  </a:cubicBezTo>
                  <a:cubicBezTo>
                    <a:pt x="1073" y="8089"/>
                    <a:pt x="1079" y="8095"/>
                    <a:pt x="1085" y="8101"/>
                  </a:cubicBezTo>
                  <a:cubicBezTo>
                    <a:pt x="1097" y="8115"/>
                    <a:pt x="1109" y="8129"/>
                    <a:pt x="1121" y="8143"/>
                  </a:cubicBezTo>
                  <a:cubicBezTo>
                    <a:pt x="1130" y="8152"/>
                    <a:pt x="1138" y="8161"/>
                    <a:pt x="1146" y="8170"/>
                  </a:cubicBezTo>
                  <a:lnTo>
                    <a:pt x="1177" y="8202"/>
                  </a:lnTo>
                  <a:lnTo>
                    <a:pt x="1186" y="8212"/>
                  </a:lnTo>
                  <a:cubicBezTo>
                    <a:pt x="1186" y="8212"/>
                    <a:pt x="1185" y="8214"/>
                    <a:pt x="1185" y="8215"/>
                  </a:cubicBezTo>
                  <a:lnTo>
                    <a:pt x="1183" y="8213"/>
                  </a:lnTo>
                  <a:cubicBezTo>
                    <a:pt x="1179" y="8212"/>
                    <a:pt x="1175" y="8210"/>
                    <a:pt x="1172" y="8207"/>
                  </a:cubicBezTo>
                  <a:lnTo>
                    <a:pt x="1173" y="8207"/>
                  </a:lnTo>
                  <a:close/>
                  <a:moveTo>
                    <a:pt x="336" y="6714"/>
                  </a:moveTo>
                  <a:cubicBezTo>
                    <a:pt x="329" y="6694"/>
                    <a:pt x="322" y="6674"/>
                    <a:pt x="315" y="6655"/>
                  </a:cubicBezTo>
                  <a:cubicBezTo>
                    <a:pt x="279" y="6553"/>
                    <a:pt x="247" y="6452"/>
                    <a:pt x="218" y="6350"/>
                  </a:cubicBezTo>
                  <a:lnTo>
                    <a:pt x="211" y="6327"/>
                  </a:lnTo>
                  <a:cubicBezTo>
                    <a:pt x="206" y="6307"/>
                    <a:pt x="201" y="6289"/>
                    <a:pt x="196" y="6270"/>
                  </a:cubicBezTo>
                  <a:lnTo>
                    <a:pt x="196" y="6270"/>
                  </a:lnTo>
                  <a:cubicBezTo>
                    <a:pt x="200" y="6271"/>
                    <a:pt x="203" y="6272"/>
                    <a:pt x="207" y="6272"/>
                  </a:cubicBezTo>
                  <a:lnTo>
                    <a:pt x="207" y="6272"/>
                  </a:lnTo>
                  <a:cubicBezTo>
                    <a:pt x="210" y="6272"/>
                    <a:pt x="212" y="6271"/>
                    <a:pt x="215" y="6270"/>
                  </a:cubicBezTo>
                  <a:cubicBezTo>
                    <a:pt x="218" y="6284"/>
                    <a:pt x="222" y="6297"/>
                    <a:pt x="225" y="6310"/>
                  </a:cubicBezTo>
                  <a:lnTo>
                    <a:pt x="225" y="6311"/>
                  </a:lnTo>
                  <a:lnTo>
                    <a:pt x="225" y="6311"/>
                  </a:lnTo>
                  <a:cubicBezTo>
                    <a:pt x="225" y="6318"/>
                    <a:pt x="227" y="6324"/>
                    <a:pt x="230" y="6330"/>
                  </a:cubicBezTo>
                  <a:lnTo>
                    <a:pt x="231" y="6331"/>
                  </a:lnTo>
                  <a:cubicBezTo>
                    <a:pt x="234" y="6343"/>
                    <a:pt x="236" y="6356"/>
                    <a:pt x="240" y="6368"/>
                  </a:cubicBezTo>
                  <a:cubicBezTo>
                    <a:pt x="243" y="6381"/>
                    <a:pt x="248" y="6397"/>
                    <a:pt x="252" y="6411"/>
                  </a:cubicBezTo>
                  <a:cubicBezTo>
                    <a:pt x="260" y="6443"/>
                    <a:pt x="269" y="6476"/>
                    <a:pt x="279" y="6508"/>
                  </a:cubicBezTo>
                  <a:lnTo>
                    <a:pt x="292" y="6553"/>
                  </a:lnTo>
                  <a:cubicBezTo>
                    <a:pt x="301" y="6586"/>
                    <a:pt x="311" y="6618"/>
                    <a:pt x="321" y="6650"/>
                  </a:cubicBezTo>
                  <a:cubicBezTo>
                    <a:pt x="325" y="6663"/>
                    <a:pt x="329" y="6676"/>
                    <a:pt x="333" y="6688"/>
                  </a:cubicBezTo>
                  <a:cubicBezTo>
                    <a:pt x="346" y="6729"/>
                    <a:pt x="360" y="6770"/>
                    <a:pt x="374" y="6811"/>
                  </a:cubicBezTo>
                  <a:lnTo>
                    <a:pt x="363" y="6782"/>
                  </a:lnTo>
                  <a:cubicBezTo>
                    <a:pt x="353" y="6761"/>
                    <a:pt x="344" y="6737"/>
                    <a:pt x="335" y="6714"/>
                  </a:cubicBezTo>
                  <a:lnTo>
                    <a:pt x="336" y="6714"/>
                  </a:lnTo>
                  <a:close/>
                  <a:moveTo>
                    <a:pt x="67" y="4534"/>
                  </a:moveTo>
                  <a:cubicBezTo>
                    <a:pt x="67" y="4525"/>
                    <a:pt x="68" y="4516"/>
                    <a:pt x="69" y="4507"/>
                  </a:cubicBezTo>
                  <a:cubicBezTo>
                    <a:pt x="69" y="4498"/>
                    <a:pt x="70" y="4494"/>
                    <a:pt x="70" y="4488"/>
                  </a:cubicBezTo>
                  <a:cubicBezTo>
                    <a:pt x="71" y="4479"/>
                    <a:pt x="72" y="4470"/>
                    <a:pt x="73" y="4461"/>
                  </a:cubicBezTo>
                  <a:cubicBezTo>
                    <a:pt x="73" y="4455"/>
                    <a:pt x="73" y="4450"/>
                    <a:pt x="74" y="4444"/>
                  </a:cubicBezTo>
                  <a:cubicBezTo>
                    <a:pt x="74" y="4435"/>
                    <a:pt x="76" y="4425"/>
                    <a:pt x="77" y="4416"/>
                  </a:cubicBezTo>
                  <a:cubicBezTo>
                    <a:pt x="77" y="4412"/>
                    <a:pt x="77" y="4407"/>
                    <a:pt x="78" y="4402"/>
                  </a:cubicBezTo>
                  <a:cubicBezTo>
                    <a:pt x="78" y="4392"/>
                    <a:pt x="80" y="4383"/>
                    <a:pt x="81" y="4373"/>
                  </a:cubicBezTo>
                  <a:lnTo>
                    <a:pt x="83" y="4362"/>
                  </a:lnTo>
                  <a:cubicBezTo>
                    <a:pt x="84" y="4352"/>
                    <a:pt x="85" y="4343"/>
                    <a:pt x="86" y="4332"/>
                  </a:cubicBezTo>
                  <a:lnTo>
                    <a:pt x="88" y="4324"/>
                  </a:lnTo>
                  <a:cubicBezTo>
                    <a:pt x="89" y="4314"/>
                    <a:pt x="90" y="4305"/>
                    <a:pt x="92" y="4295"/>
                  </a:cubicBezTo>
                  <a:cubicBezTo>
                    <a:pt x="92" y="4293"/>
                    <a:pt x="92" y="4291"/>
                    <a:pt x="92" y="4289"/>
                  </a:cubicBezTo>
                  <a:lnTo>
                    <a:pt x="92" y="4289"/>
                  </a:lnTo>
                  <a:lnTo>
                    <a:pt x="92" y="4288"/>
                  </a:lnTo>
                  <a:lnTo>
                    <a:pt x="92" y="4288"/>
                  </a:lnTo>
                  <a:lnTo>
                    <a:pt x="94" y="4289"/>
                  </a:lnTo>
                  <a:cubicBezTo>
                    <a:pt x="94" y="4291"/>
                    <a:pt x="94" y="4293"/>
                    <a:pt x="94" y="4295"/>
                  </a:cubicBezTo>
                  <a:cubicBezTo>
                    <a:pt x="93" y="4304"/>
                    <a:pt x="92" y="4314"/>
                    <a:pt x="91" y="4323"/>
                  </a:cubicBezTo>
                  <a:cubicBezTo>
                    <a:pt x="89" y="4338"/>
                    <a:pt x="86" y="4353"/>
                    <a:pt x="84" y="4369"/>
                  </a:cubicBezTo>
                  <a:cubicBezTo>
                    <a:pt x="83" y="4379"/>
                    <a:pt x="82" y="4390"/>
                    <a:pt x="81" y="4401"/>
                  </a:cubicBezTo>
                  <a:cubicBezTo>
                    <a:pt x="79" y="4416"/>
                    <a:pt x="77" y="4430"/>
                    <a:pt x="76" y="4446"/>
                  </a:cubicBezTo>
                  <a:cubicBezTo>
                    <a:pt x="74" y="4457"/>
                    <a:pt x="73" y="4469"/>
                    <a:pt x="72" y="4480"/>
                  </a:cubicBezTo>
                  <a:cubicBezTo>
                    <a:pt x="70" y="4495"/>
                    <a:pt x="69" y="4511"/>
                    <a:pt x="67" y="4526"/>
                  </a:cubicBezTo>
                  <a:cubicBezTo>
                    <a:pt x="67" y="4532"/>
                    <a:pt x="66" y="4537"/>
                    <a:pt x="66" y="4542"/>
                  </a:cubicBezTo>
                  <a:lnTo>
                    <a:pt x="67" y="4534"/>
                  </a:lnTo>
                  <a:close/>
                  <a:moveTo>
                    <a:pt x="187" y="3839"/>
                  </a:moveTo>
                  <a:cubicBezTo>
                    <a:pt x="199" y="3791"/>
                    <a:pt x="212" y="3744"/>
                    <a:pt x="224" y="3697"/>
                  </a:cubicBezTo>
                  <a:lnTo>
                    <a:pt x="232" y="3670"/>
                  </a:lnTo>
                  <a:cubicBezTo>
                    <a:pt x="245" y="3623"/>
                    <a:pt x="259" y="3576"/>
                    <a:pt x="274" y="3531"/>
                  </a:cubicBezTo>
                  <a:cubicBezTo>
                    <a:pt x="274" y="3528"/>
                    <a:pt x="276" y="3525"/>
                    <a:pt x="276" y="3523"/>
                  </a:cubicBezTo>
                  <a:cubicBezTo>
                    <a:pt x="291" y="3479"/>
                    <a:pt x="306" y="3435"/>
                    <a:pt x="321" y="3393"/>
                  </a:cubicBezTo>
                  <a:lnTo>
                    <a:pt x="329" y="3372"/>
                  </a:lnTo>
                  <a:cubicBezTo>
                    <a:pt x="344" y="3330"/>
                    <a:pt x="360" y="3290"/>
                    <a:pt x="377" y="3250"/>
                  </a:cubicBezTo>
                  <a:cubicBezTo>
                    <a:pt x="380" y="3241"/>
                    <a:pt x="384" y="3233"/>
                    <a:pt x="387" y="3225"/>
                  </a:cubicBezTo>
                  <a:cubicBezTo>
                    <a:pt x="404" y="3186"/>
                    <a:pt x="422" y="3146"/>
                    <a:pt x="440" y="3109"/>
                  </a:cubicBezTo>
                  <a:cubicBezTo>
                    <a:pt x="442" y="3104"/>
                    <a:pt x="445" y="3098"/>
                    <a:pt x="448" y="3093"/>
                  </a:cubicBezTo>
                  <a:cubicBezTo>
                    <a:pt x="465" y="3057"/>
                    <a:pt x="483" y="3022"/>
                    <a:pt x="501" y="2988"/>
                  </a:cubicBezTo>
                  <a:cubicBezTo>
                    <a:pt x="504" y="2984"/>
                    <a:pt x="506" y="2979"/>
                    <a:pt x="508" y="2975"/>
                  </a:cubicBezTo>
                  <a:cubicBezTo>
                    <a:pt x="528" y="2940"/>
                    <a:pt x="548" y="2906"/>
                    <a:pt x="567" y="2873"/>
                  </a:cubicBezTo>
                  <a:lnTo>
                    <a:pt x="580" y="2853"/>
                  </a:lnTo>
                  <a:cubicBezTo>
                    <a:pt x="594" y="2830"/>
                    <a:pt x="609" y="2808"/>
                    <a:pt x="624" y="2787"/>
                  </a:cubicBezTo>
                  <a:lnTo>
                    <a:pt x="626" y="2788"/>
                  </a:lnTo>
                  <a:cubicBezTo>
                    <a:pt x="616" y="2808"/>
                    <a:pt x="606" y="2830"/>
                    <a:pt x="597" y="2850"/>
                  </a:cubicBezTo>
                  <a:cubicBezTo>
                    <a:pt x="585" y="2875"/>
                    <a:pt x="573" y="2900"/>
                    <a:pt x="562" y="2926"/>
                  </a:cubicBezTo>
                  <a:lnTo>
                    <a:pt x="558" y="2934"/>
                  </a:lnTo>
                  <a:cubicBezTo>
                    <a:pt x="551" y="2946"/>
                    <a:pt x="544" y="2957"/>
                    <a:pt x="537" y="2969"/>
                  </a:cubicBezTo>
                  <a:cubicBezTo>
                    <a:pt x="525" y="2991"/>
                    <a:pt x="514" y="3013"/>
                    <a:pt x="502" y="3035"/>
                  </a:cubicBezTo>
                  <a:cubicBezTo>
                    <a:pt x="494" y="3050"/>
                    <a:pt x="486" y="3064"/>
                    <a:pt x="479" y="3079"/>
                  </a:cubicBezTo>
                  <a:cubicBezTo>
                    <a:pt x="460" y="3116"/>
                    <a:pt x="441" y="3153"/>
                    <a:pt x="423" y="3192"/>
                  </a:cubicBezTo>
                  <a:cubicBezTo>
                    <a:pt x="401" y="3239"/>
                    <a:pt x="380" y="3286"/>
                    <a:pt x="360" y="3334"/>
                  </a:cubicBezTo>
                  <a:cubicBezTo>
                    <a:pt x="354" y="3348"/>
                    <a:pt x="349" y="3361"/>
                    <a:pt x="344" y="3374"/>
                  </a:cubicBezTo>
                  <a:cubicBezTo>
                    <a:pt x="328" y="3413"/>
                    <a:pt x="312" y="3452"/>
                    <a:pt x="298" y="3492"/>
                  </a:cubicBezTo>
                  <a:cubicBezTo>
                    <a:pt x="294" y="3503"/>
                    <a:pt x="290" y="3514"/>
                    <a:pt x="286" y="3525"/>
                  </a:cubicBezTo>
                  <a:cubicBezTo>
                    <a:pt x="268" y="3574"/>
                    <a:pt x="251" y="3623"/>
                    <a:pt x="235" y="3673"/>
                  </a:cubicBezTo>
                  <a:cubicBezTo>
                    <a:pt x="232" y="3684"/>
                    <a:pt x="229" y="3695"/>
                    <a:pt x="226" y="3706"/>
                  </a:cubicBezTo>
                  <a:cubicBezTo>
                    <a:pt x="213" y="3746"/>
                    <a:pt x="202" y="3787"/>
                    <a:pt x="191" y="3827"/>
                  </a:cubicBezTo>
                  <a:cubicBezTo>
                    <a:pt x="189" y="3834"/>
                    <a:pt x="187" y="3840"/>
                    <a:pt x="185" y="3847"/>
                  </a:cubicBezTo>
                  <a:cubicBezTo>
                    <a:pt x="186" y="3844"/>
                    <a:pt x="187" y="3841"/>
                    <a:pt x="187" y="3839"/>
                  </a:cubicBezTo>
                  <a:close/>
                  <a:moveTo>
                    <a:pt x="686" y="2643"/>
                  </a:moveTo>
                  <a:cubicBezTo>
                    <a:pt x="694" y="2624"/>
                    <a:pt x="701" y="2606"/>
                    <a:pt x="710" y="2589"/>
                  </a:cubicBezTo>
                  <a:lnTo>
                    <a:pt x="714" y="2580"/>
                  </a:lnTo>
                  <a:lnTo>
                    <a:pt x="714" y="2580"/>
                  </a:lnTo>
                  <a:cubicBezTo>
                    <a:pt x="724" y="2558"/>
                    <a:pt x="733" y="2541"/>
                    <a:pt x="745" y="2520"/>
                  </a:cubicBezTo>
                  <a:cubicBezTo>
                    <a:pt x="754" y="2504"/>
                    <a:pt x="763" y="2491"/>
                    <a:pt x="773" y="2475"/>
                  </a:cubicBezTo>
                  <a:lnTo>
                    <a:pt x="769" y="2484"/>
                  </a:lnTo>
                  <a:cubicBezTo>
                    <a:pt x="751" y="2519"/>
                    <a:pt x="734" y="2553"/>
                    <a:pt x="718" y="2587"/>
                  </a:cubicBezTo>
                  <a:lnTo>
                    <a:pt x="712" y="2601"/>
                  </a:lnTo>
                  <a:cubicBezTo>
                    <a:pt x="694" y="2639"/>
                    <a:pt x="678" y="2676"/>
                    <a:pt x="662" y="2711"/>
                  </a:cubicBezTo>
                  <a:lnTo>
                    <a:pt x="662" y="2711"/>
                  </a:lnTo>
                  <a:cubicBezTo>
                    <a:pt x="669" y="2692"/>
                    <a:pt x="676" y="2673"/>
                    <a:pt x="682" y="2655"/>
                  </a:cubicBezTo>
                  <a:cubicBezTo>
                    <a:pt x="683" y="2651"/>
                    <a:pt x="684" y="2647"/>
                    <a:pt x="686" y="2643"/>
                  </a:cubicBezTo>
                  <a:close/>
                  <a:moveTo>
                    <a:pt x="843" y="2351"/>
                  </a:moveTo>
                  <a:cubicBezTo>
                    <a:pt x="844" y="2350"/>
                    <a:pt x="846" y="2347"/>
                    <a:pt x="847" y="2345"/>
                  </a:cubicBezTo>
                  <a:cubicBezTo>
                    <a:pt x="860" y="2322"/>
                    <a:pt x="873" y="2300"/>
                    <a:pt x="886" y="2277"/>
                  </a:cubicBezTo>
                  <a:lnTo>
                    <a:pt x="897" y="2260"/>
                  </a:lnTo>
                  <a:cubicBezTo>
                    <a:pt x="909" y="2240"/>
                    <a:pt x="921" y="2221"/>
                    <a:pt x="933" y="2202"/>
                  </a:cubicBezTo>
                  <a:cubicBezTo>
                    <a:pt x="936" y="2198"/>
                    <a:pt x="939" y="2193"/>
                    <a:pt x="942" y="2189"/>
                  </a:cubicBezTo>
                  <a:cubicBezTo>
                    <a:pt x="973" y="2141"/>
                    <a:pt x="1004" y="2097"/>
                    <a:pt x="1036" y="2056"/>
                  </a:cubicBezTo>
                  <a:lnTo>
                    <a:pt x="1042" y="2048"/>
                  </a:lnTo>
                  <a:cubicBezTo>
                    <a:pt x="1055" y="2030"/>
                    <a:pt x="1069" y="2013"/>
                    <a:pt x="1083" y="1997"/>
                  </a:cubicBezTo>
                  <a:lnTo>
                    <a:pt x="1095" y="1983"/>
                  </a:lnTo>
                  <a:cubicBezTo>
                    <a:pt x="1107" y="1969"/>
                    <a:pt x="1119" y="1955"/>
                    <a:pt x="1131" y="1942"/>
                  </a:cubicBezTo>
                  <a:lnTo>
                    <a:pt x="1146" y="1926"/>
                  </a:lnTo>
                  <a:cubicBezTo>
                    <a:pt x="1157" y="1914"/>
                    <a:pt x="1168" y="1903"/>
                    <a:pt x="1180" y="1891"/>
                  </a:cubicBezTo>
                  <a:lnTo>
                    <a:pt x="1197" y="1875"/>
                  </a:lnTo>
                  <a:cubicBezTo>
                    <a:pt x="1210" y="1862"/>
                    <a:pt x="1223" y="1850"/>
                    <a:pt x="1236" y="1838"/>
                  </a:cubicBezTo>
                  <a:lnTo>
                    <a:pt x="1252" y="1825"/>
                  </a:lnTo>
                  <a:lnTo>
                    <a:pt x="1257" y="1820"/>
                  </a:lnTo>
                  <a:cubicBezTo>
                    <a:pt x="1253" y="1826"/>
                    <a:pt x="1249" y="1831"/>
                    <a:pt x="1244" y="1837"/>
                  </a:cubicBezTo>
                  <a:cubicBezTo>
                    <a:pt x="1233" y="1850"/>
                    <a:pt x="1222" y="1864"/>
                    <a:pt x="1212" y="1878"/>
                  </a:cubicBezTo>
                  <a:cubicBezTo>
                    <a:pt x="1189" y="1906"/>
                    <a:pt x="1166" y="1935"/>
                    <a:pt x="1144" y="1964"/>
                  </a:cubicBezTo>
                  <a:cubicBezTo>
                    <a:pt x="1132" y="1979"/>
                    <a:pt x="1120" y="1995"/>
                    <a:pt x="1108" y="2011"/>
                  </a:cubicBezTo>
                  <a:cubicBezTo>
                    <a:pt x="1083" y="2044"/>
                    <a:pt x="1059" y="2078"/>
                    <a:pt x="1035" y="2112"/>
                  </a:cubicBezTo>
                  <a:cubicBezTo>
                    <a:pt x="1025" y="2127"/>
                    <a:pt x="1014" y="2141"/>
                    <a:pt x="1004" y="2156"/>
                  </a:cubicBezTo>
                  <a:cubicBezTo>
                    <a:pt x="978" y="2193"/>
                    <a:pt x="953" y="2229"/>
                    <a:pt x="929" y="2266"/>
                  </a:cubicBezTo>
                  <a:cubicBezTo>
                    <a:pt x="918" y="2283"/>
                    <a:pt x="907" y="2300"/>
                    <a:pt x="896" y="2317"/>
                  </a:cubicBezTo>
                  <a:cubicBezTo>
                    <a:pt x="885" y="2334"/>
                    <a:pt x="871" y="2357"/>
                    <a:pt x="859" y="2376"/>
                  </a:cubicBezTo>
                  <a:lnTo>
                    <a:pt x="856" y="2378"/>
                  </a:lnTo>
                  <a:lnTo>
                    <a:pt x="856" y="2378"/>
                  </a:lnTo>
                  <a:cubicBezTo>
                    <a:pt x="841" y="2389"/>
                    <a:pt x="830" y="2399"/>
                    <a:pt x="818" y="2412"/>
                  </a:cubicBezTo>
                  <a:lnTo>
                    <a:pt x="812" y="2418"/>
                  </a:lnTo>
                  <a:lnTo>
                    <a:pt x="803" y="2428"/>
                  </a:lnTo>
                  <a:lnTo>
                    <a:pt x="797" y="2435"/>
                  </a:lnTo>
                  <a:lnTo>
                    <a:pt x="800" y="2430"/>
                  </a:lnTo>
                  <a:cubicBezTo>
                    <a:pt x="814" y="2403"/>
                    <a:pt x="828" y="2377"/>
                    <a:pt x="842" y="2352"/>
                  </a:cubicBezTo>
                  <a:lnTo>
                    <a:pt x="843" y="2351"/>
                  </a:lnTo>
                  <a:close/>
                  <a:moveTo>
                    <a:pt x="2301" y="855"/>
                  </a:moveTo>
                  <a:cubicBezTo>
                    <a:pt x="2317" y="843"/>
                    <a:pt x="2333" y="830"/>
                    <a:pt x="2349" y="819"/>
                  </a:cubicBezTo>
                  <a:lnTo>
                    <a:pt x="2361" y="810"/>
                  </a:lnTo>
                  <a:cubicBezTo>
                    <a:pt x="2376" y="799"/>
                    <a:pt x="2391" y="789"/>
                    <a:pt x="2406" y="779"/>
                  </a:cubicBezTo>
                  <a:lnTo>
                    <a:pt x="2422" y="769"/>
                  </a:lnTo>
                  <a:cubicBezTo>
                    <a:pt x="2436" y="760"/>
                    <a:pt x="2449" y="752"/>
                    <a:pt x="2463" y="744"/>
                  </a:cubicBezTo>
                  <a:cubicBezTo>
                    <a:pt x="2470" y="740"/>
                    <a:pt x="2477" y="736"/>
                    <a:pt x="2484" y="732"/>
                  </a:cubicBezTo>
                  <a:cubicBezTo>
                    <a:pt x="2496" y="725"/>
                    <a:pt x="2508" y="719"/>
                    <a:pt x="2519" y="712"/>
                  </a:cubicBezTo>
                  <a:lnTo>
                    <a:pt x="2526" y="709"/>
                  </a:lnTo>
                  <a:lnTo>
                    <a:pt x="2526" y="709"/>
                  </a:lnTo>
                  <a:cubicBezTo>
                    <a:pt x="2494" y="729"/>
                    <a:pt x="2461" y="749"/>
                    <a:pt x="2429" y="770"/>
                  </a:cubicBezTo>
                  <a:lnTo>
                    <a:pt x="2412" y="781"/>
                  </a:lnTo>
                  <a:cubicBezTo>
                    <a:pt x="2373" y="806"/>
                    <a:pt x="2333" y="832"/>
                    <a:pt x="2296" y="858"/>
                  </a:cubicBezTo>
                  <a:lnTo>
                    <a:pt x="2301" y="855"/>
                  </a:lnTo>
                  <a:close/>
                  <a:moveTo>
                    <a:pt x="2661" y="632"/>
                  </a:moveTo>
                  <a:cubicBezTo>
                    <a:pt x="2672" y="625"/>
                    <a:pt x="2684" y="619"/>
                    <a:pt x="2695" y="613"/>
                  </a:cubicBezTo>
                  <a:cubicBezTo>
                    <a:pt x="2707" y="607"/>
                    <a:pt x="2723" y="600"/>
                    <a:pt x="2738" y="593"/>
                  </a:cubicBezTo>
                  <a:lnTo>
                    <a:pt x="2762" y="582"/>
                  </a:lnTo>
                  <a:lnTo>
                    <a:pt x="2754" y="587"/>
                  </a:lnTo>
                  <a:cubicBezTo>
                    <a:pt x="2709" y="609"/>
                    <a:pt x="2665" y="632"/>
                    <a:pt x="2622" y="656"/>
                  </a:cubicBezTo>
                  <a:lnTo>
                    <a:pt x="2609" y="662"/>
                  </a:lnTo>
                  <a:lnTo>
                    <a:pt x="2616" y="658"/>
                  </a:lnTo>
                  <a:cubicBezTo>
                    <a:pt x="2630" y="649"/>
                    <a:pt x="2645" y="640"/>
                    <a:pt x="2660" y="632"/>
                  </a:cubicBezTo>
                  <a:lnTo>
                    <a:pt x="2661" y="632"/>
                  </a:lnTo>
                  <a:close/>
                  <a:moveTo>
                    <a:pt x="2869" y="535"/>
                  </a:moveTo>
                  <a:lnTo>
                    <a:pt x="2921" y="511"/>
                  </a:lnTo>
                  <a:cubicBezTo>
                    <a:pt x="2944" y="501"/>
                    <a:pt x="2968" y="490"/>
                    <a:pt x="2991" y="480"/>
                  </a:cubicBezTo>
                  <a:lnTo>
                    <a:pt x="3025" y="466"/>
                  </a:lnTo>
                  <a:cubicBezTo>
                    <a:pt x="3163" y="407"/>
                    <a:pt x="3303" y="356"/>
                    <a:pt x="3447" y="310"/>
                  </a:cubicBezTo>
                  <a:lnTo>
                    <a:pt x="3454" y="308"/>
                  </a:lnTo>
                  <a:cubicBezTo>
                    <a:pt x="3488" y="297"/>
                    <a:pt x="3522" y="287"/>
                    <a:pt x="3557" y="277"/>
                  </a:cubicBezTo>
                  <a:lnTo>
                    <a:pt x="3576" y="272"/>
                  </a:lnTo>
                  <a:cubicBezTo>
                    <a:pt x="3609" y="263"/>
                    <a:pt x="3641" y="254"/>
                    <a:pt x="3675" y="245"/>
                  </a:cubicBezTo>
                  <a:lnTo>
                    <a:pt x="3701" y="238"/>
                  </a:lnTo>
                  <a:cubicBezTo>
                    <a:pt x="3732" y="230"/>
                    <a:pt x="3764" y="223"/>
                    <a:pt x="3795" y="215"/>
                  </a:cubicBezTo>
                  <a:lnTo>
                    <a:pt x="3826" y="208"/>
                  </a:lnTo>
                  <a:lnTo>
                    <a:pt x="3898" y="193"/>
                  </a:lnTo>
                  <a:cubicBezTo>
                    <a:pt x="3892" y="196"/>
                    <a:pt x="3885" y="199"/>
                    <a:pt x="3880" y="203"/>
                  </a:cubicBezTo>
                  <a:cubicBezTo>
                    <a:pt x="3874" y="206"/>
                    <a:pt x="3862" y="213"/>
                    <a:pt x="3853" y="218"/>
                  </a:cubicBezTo>
                  <a:lnTo>
                    <a:pt x="3848" y="221"/>
                  </a:lnTo>
                  <a:lnTo>
                    <a:pt x="3826" y="235"/>
                  </a:lnTo>
                  <a:lnTo>
                    <a:pt x="3795" y="255"/>
                  </a:lnTo>
                  <a:lnTo>
                    <a:pt x="3770" y="272"/>
                  </a:lnTo>
                  <a:lnTo>
                    <a:pt x="3744" y="292"/>
                  </a:lnTo>
                  <a:cubicBezTo>
                    <a:pt x="3735" y="299"/>
                    <a:pt x="3726" y="306"/>
                    <a:pt x="3717" y="313"/>
                  </a:cubicBezTo>
                  <a:lnTo>
                    <a:pt x="3694" y="332"/>
                  </a:lnTo>
                  <a:lnTo>
                    <a:pt x="3665" y="356"/>
                  </a:lnTo>
                  <a:lnTo>
                    <a:pt x="3643" y="375"/>
                  </a:lnTo>
                  <a:cubicBezTo>
                    <a:pt x="3634" y="384"/>
                    <a:pt x="3625" y="392"/>
                    <a:pt x="3616" y="401"/>
                  </a:cubicBezTo>
                  <a:cubicBezTo>
                    <a:pt x="3607" y="409"/>
                    <a:pt x="3600" y="415"/>
                    <a:pt x="3593" y="423"/>
                  </a:cubicBezTo>
                  <a:cubicBezTo>
                    <a:pt x="3585" y="430"/>
                    <a:pt x="3576" y="440"/>
                    <a:pt x="3568" y="448"/>
                  </a:cubicBezTo>
                  <a:cubicBezTo>
                    <a:pt x="3564" y="452"/>
                    <a:pt x="3560" y="456"/>
                    <a:pt x="3557" y="461"/>
                  </a:cubicBezTo>
                  <a:cubicBezTo>
                    <a:pt x="3541" y="469"/>
                    <a:pt x="3525" y="478"/>
                    <a:pt x="3508" y="487"/>
                  </a:cubicBezTo>
                  <a:cubicBezTo>
                    <a:pt x="3481" y="502"/>
                    <a:pt x="3453" y="519"/>
                    <a:pt x="3425" y="535"/>
                  </a:cubicBezTo>
                  <a:cubicBezTo>
                    <a:pt x="3417" y="533"/>
                    <a:pt x="3409" y="530"/>
                    <a:pt x="3401" y="528"/>
                  </a:cubicBezTo>
                  <a:cubicBezTo>
                    <a:pt x="3385" y="523"/>
                    <a:pt x="3368" y="520"/>
                    <a:pt x="3352" y="517"/>
                  </a:cubicBezTo>
                  <a:cubicBezTo>
                    <a:pt x="3342" y="515"/>
                    <a:pt x="3333" y="512"/>
                    <a:pt x="3322" y="510"/>
                  </a:cubicBezTo>
                  <a:cubicBezTo>
                    <a:pt x="3304" y="507"/>
                    <a:pt x="3285" y="505"/>
                    <a:pt x="3266" y="502"/>
                  </a:cubicBezTo>
                  <a:cubicBezTo>
                    <a:pt x="3258" y="502"/>
                    <a:pt x="3250" y="500"/>
                    <a:pt x="3242" y="499"/>
                  </a:cubicBezTo>
                  <a:cubicBezTo>
                    <a:pt x="3215" y="497"/>
                    <a:pt x="3187" y="496"/>
                    <a:pt x="3160" y="496"/>
                  </a:cubicBezTo>
                  <a:cubicBezTo>
                    <a:pt x="3132" y="496"/>
                    <a:pt x="3108" y="496"/>
                    <a:pt x="3081" y="499"/>
                  </a:cubicBezTo>
                  <a:lnTo>
                    <a:pt x="3081" y="499"/>
                  </a:lnTo>
                  <a:cubicBezTo>
                    <a:pt x="3000" y="506"/>
                    <a:pt x="2931" y="520"/>
                    <a:pt x="2853" y="545"/>
                  </a:cubicBezTo>
                  <a:lnTo>
                    <a:pt x="2850" y="545"/>
                  </a:lnTo>
                  <a:lnTo>
                    <a:pt x="2844" y="547"/>
                  </a:lnTo>
                  <a:lnTo>
                    <a:pt x="2869" y="535"/>
                  </a:lnTo>
                  <a:close/>
                  <a:moveTo>
                    <a:pt x="4172" y="102"/>
                  </a:moveTo>
                  <a:cubicBezTo>
                    <a:pt x="4186" y="100"/>
                    <a:pt x="4200" y="99"/>
                    <a:pt x="4213" y="98"/>
                  </a:cubicBezTo>
                  <a:lnTo>
                    <a:pt x="4222" y="98"/>
                  </a:lnTo>
                  <a:cubicBezTo>
                    <a:pt x="4238" y="96"/>
                    <a:pt x="4254" y="96"/>
                    <a:pt x="4269" y="96"/>
                  </a:cubicBezTo>
                  <a:lnTo>
                    <a:pt x="4269" y="96"/>
                  </a:lnTo>
                  <a:cubicBezTo>
                    <a:pt x="4292" y="96"/>
                    <a:pt x="4312" y="97"/>
                    <a:pt x="4335" y="99"/>
                  </a:cubicBezTo>
                  <a:lnTo>
                    <a:pt x="4342" y="99"/>
                  </a:lnTo>
                  <a:cubicBezTo>
                    <a:pt x="4354" y="101"/>
                    <a:pt x="4366" y="104"/>
                    <a:pt x="4378" y="106"/>
                  </a:cubicBezTo>
                  <a:lnTo>
                    <a:pt x="4378" y="106"/>
                  </a:lnTo>
                  <a:cubicBezTo>
                    <a:pt x="4377" y="108"/>
                    <a:pt x="4377" y="110"/>
                    <a:pt x="4377" y="112"/>
                  </a:cubicBezTo>
                  <a:lnTo>
                    <a:pt x="4377" y="112"/>
                  </a:lnTo>
                  <a:cubicBezTo>
                    <a:pt x="4377" y="113"/>
                    <a:pt x="4376" y="113"/>
                    <a:pt x="4376" y="114"/>
                  </a:cubicBezTo>
                  <a:cubicBezTo>
                    <a:pt x="4376" y="114"/>
                    <a:pt x="4377" y="114"/>
                    <a:pt x="4377" y="115"/>
                  </a:cubicBezTo>
                  <a:lnTo>
                    <a:pt x="4352" y="118"/>
                  </a:lnTo>
                  <a:lnTo>
                    <a:pt x="4293" y="124"/>
                  </a:lnTo>
                  <a:cubicBezTo>
                    <a:pt x="4267" y="127"/>
                    <a:pt x="4241" y="131"/>
                    <a:pt x="4216" y="134"/>
                  </a:cubicBezTo>
                  <a:lnTo>
                    <a:pt x="4173" y="140"/>
                  </a:lnTo>
                  <a:cubicBezTo>
                    <a:pt x="4136" y="146"/>
                    <a:pt x="4098" y="152"/>
                    <a:pt x="4060" y="158"/>
                  </a:cubicBezTo>
                  <a:lnTo>
                    <a:pt x="4055" y="158"/>
                  </a:lnTo>
                  <a:cubicBezTo>
                    <a:pt x="4012" y="166"/>
                    <a:pt x="3969" y="174"/>
                    <a:pt x="3927" y="182"/>
                  </a:cubicBezTo>
                  <a:lnTo>
                    <a:pt x="3927" y="182"/>
                  </a:lnTo>
                  <a:cubicBezTo>
                    <a:pt x="4006" y="142"/>
                    <a:pt x="4079" y="118"/>
                    <a:pt x="4167" y="103"/>
                  </a:cubicBezTo>
                  <a:lnTo>
                    <a:pt x="4172" y="102"/>
                  </a:lnTo>
                  <a:close/>
                  <a:moveTo>
                    <a:pt x="4486" y="83"/>
                  </a:moveTo>
                  <a:cubicBezTo>
                    <a:pt x="4493" y="80"/>
                    <a:pt x="4499" y="78"/>
                    <a:pt x="4505" y="76"/>
                  </a:cubicBezTo>
                  <a:cubicBezTo>
                    <a:pt x="4511" y="73"/>
                    <a:pt x="4520" y="70"/>
                    <a:pt x="4528" y="68"/>
                  </a:cubicBezTo>
                  <a:cubicBezTo>
                    <a:pt x="4535" y="65"/>
                    <a:pt x="4540" y="63"/>
                    <a:pt x="4546" y="62"/>
                  </a:cubicBezTo>
                  <a:cubicBezTo>
                    <a:pt x="4552" y="60"/>
                    <a:pt x="4562" y="57"/>
                    <a:pt x="4570" y="55"/>
                  </a:cubicBezTo>
                  <a:lnTo>
                    <a:pt x="4588" y="50"/>
                  </a:lnTo>
                  <a:cubicBezTo>
                    <a:pt x="4596" y="48"/>
                    <a:pt x="4605" y="46"/>
                    <a:pt x="4613" y="45"/>
                  </a:cubicBezTo>
                  <a:lnTo>
                    <a:pt x="4630" y="41"/>
                  </a:lnTo>
                  <a:cubicBezTo>
                    <a:pt x="4639" y="39"/>
                    <a:pt x="4648" y="38"/>
                    <a:pt x="4657" y="37"/>
                  </a:cubicBezTo>
                  <a:lnTo>
                    <a:pt x="4674" y="34"/>
                  </a:lnTo>
                  <a:cubicBezTo>
                    <a:pt x="4683" y="33"/>
                    <a:pt x="4693" y="32"/>
                    <a:pt x="4703" y="32"/>
                  </a:cubicBezTo>
                  <a:lnTo>
                    <a:pt x="4717" y="30"/>
                  </a:lnTo>
                  <a:cubicBezTo>
                    <a:pt x="4732" y="30"/>
                    <a:pt x="4746" y="29"/>
                    <a:pt x="4761" y="29"/>
                  </a:cubicBezTo>
                  <a:cubicBezTo>
                    <a:pt x="4781" y="29"/>
                    <a:pt x="4800" y="29"/>
                    <a:pt x="4820" y="32"/>
                  </a:cubicBezTo>
                  <a:lnTo>
                    <a:pt x="4837" y="34"/>
                  </a:lnTo>
                  <a:lnTo>
                    <a:pt x="4851" y="35"/>
                  </a:lnTo>
                  <a:lnTo>
                    <a:pt x="4851" y="35"/>
                  </a:lnTo>
                  <a:cubicBezTo>
                    <a:pt x="4851" y="37"/>
                    <a:pt x="4850" y="39"/>
                    <a:pt x="4850" y="42"/>
                  </a:cubicBezTo>
                  <a:cubicBezTo>
                    <a:pt x="4850" y="44"/>
                    <a:pt x="4850" y="43"/>
                    <a:pt x="4850" y="44"/>
                  </a:cubicBezTo>
                  <a:cubicBezTo>
                    <a:pt x="4824" y="47"/>
                    <a:pt x="4799" y="49"/>
                    <a:pt x="4773" y="52"/>
                  </a:cubicBezTo>
                  <a:lnTo>
                    <a:pt x="4773" y="52"/>
                  </a:lnTo>
                  <a:cubicBezTo>
                    <a:pt x="4734" y="57"/>
                    <a:pt x="4695" y="62"/>
                    <a:pt x="4657" y="68"/>
                  </a:cubicBezTo>
                  <a:cubicBezTo>
                    <a:pt x="4645" y="70"/>
                    <a:pt x="4632" y="72"/>
                    <a:pt x="4620" y="74"/>
                  </a:cubicBezTo>
                  <a:cubicBezTo>
                    <a:pt x="4593" y="78"/>
                    <a:pt x="4567" y="82"/>
                    <a:pt x="4541" y="87"/>
                  </a:cubicBezTo>
                  <a:cubicBezTo>
                    <a:pt x="4526" y="89"/>
                    <a:pt x="4511" y="92"/>
                    <a:pt x="4496" y="95"/>
                  </a:cubicBezTo>
                  <a:lnTo>
                    <a:pt x="4459" y="102"/>
                  </a:lnTo>
                  <a:lnTo>
                    <a:pt x="4459" y="102"/>
                  </a:lnTo>
                  <a:cubicBezTo>
                    <a:pt x="4459" y="100"/>
                    <a:pt x="4458" y="98"/>
                    <a:pt x="4457" y="95"/>
                  </a:cubicBezTo>
                  <a:lnTo>
                    <a:pt x="4464" y="92"/>
                  </a:lnTo>
                  <a:lnTo>
                    <a:pt x="4486" y="83"/>
                  </a:lnTo>
                  <a:close/>
                  <a:moveTo>
                    <a:pt x="4941" y="22"/>
                  </a:moveTo>
                  <a:lnTo>
                    <a:pt x="4941" y="22"/>
                  </a:lnTo>
                  <a:cubicBezTo>
                    <a:pt x="4944" y="22"/>
                    <a:pt x="4947" y="21"/>
                    <a:pt x="4950" y="20"/>
                  </a:cubicBezTo>
                  <a:lnTo>
                    <a:pt x="4950" y="20"/>
                  </a:lnTo>
                  <a:cubicBezTo>
                    <a:pt x="4957" y="19"/>
                    <a:pt x="4963" y="19"/>
                    <a:pt x="4971" y="19"/>
                  </a:cubicBezTo>
                  <a:cubicBezTo>
                    <a:pt x="4978" y="19"/>
                    <a:pt x="4985" y="19"/>
                    <a:pt x="4992" y="20"/>
                  </a:cubicBezTo>
                  <a:lnTo>
                    <a:pt x="4999" y="22"/>
                  </a:lnTo>
                  <a:cubicBezTo>
                    <a:pt x="5004" y="22"/>
                    <a:pt x="5009" y="24"/>
                    <a:pt x="5013" y="25"/>
                  </a:cubicBezTo>
                  <a:lnTo>
                    <a:pt x="5001" y="27"/>
                  </a:lnTo>
                  <a:cubicBezTo>
                    <a:pt x="4978" y="29"/>
                    <a:pt x="4955" y="31"/>
                    <a:pt x="4933" y="34"/>
                  </a:cubicBezTo>
                  <a:lnTo>
                    <a:pt x="4933" y="34"/>
                  </a:lnTo>
                  <a:cubicBezTo>
                    <a:pt x="4933" y="31"/>
                    <a:pt x="4932" y="27"/>
                    <a:pt x="4931" y="24"/>
                  </a:cubicBezTo>
                  <a:lnTo>
                    <a:pt x="4932" y="24"/>
                  </a:lnTo>
                  <a:lnTo>
                    <a:pt x="4941" y="22"/>
                  </a:lnTo>
                  <a:close/>
                  <a:moveTo>
                    <a:pt x="5050" y="27"/>
                  </a:moveTo>
                  <a:cubicBezTo>
                    <a:pt x="5075" y="25"/>
                    <a:pt x="5100" y="24"/>
                    <a:pt x="5125" y="22"/>
                  </a:cubicBezTo>
                  <a:lnTo>
                    <a:pt x="5157" y="21"/>
                  </a:lnTo>
                  <a:cubicBezTo>
                    <a:pt x="5191" y="20"/>
                    <a:pt x="5226" y="19"/>
                    <a:pt x="5260" y="19"/>
                  </a:cubicBezTo>
                  <a:cubicBezTo>
                    <a:pt x="5306" y="19"/>
                    <a:pt x="5351" y="20"/>
                    <a:pt x="5396" y="22"/>
                  </a:cubicBezTo>
                  <a:cubicBezTo>
                    <a:pt x="5410" y="22"/>
                    <a:pt x="5425" y="24"/>
                    <a:pt x="5439" y="25"/>
                  </a:cubicBezTo>
                  <a:cubicBezTo>
                    <a:pt x="5470" y="27"/>
                    <a:pt x="5500" y="29"/>
                    <a:pt x="5530" y="32"/>
                  </a:cubicBezTo>
                  <a:cubicBezTo>
                    <a:pt x="5548" y="33"/>
                    <a:pt x="5565" y="36"/>
                    <a:pt x="5583" y="38"/>
                  </a:cubicBezTo>
                  <a:cubicBezTo>
                    <a:pt x="5610" y="41"/>
                    <a:pt x="5637" y="44"/>
                    <a:pt x="5664" y="48"/>
                  </a:cubicBezTo>
                  <a:cubicBezTo>
                    <a:pt x="5683" y="50"/>
                    <a:pt x="5701" y="54"/>
                    <a:pt x="5720" y="57"/>
                  </a:cubicBezTo>
                  <a:cubicBezTo>
                    <a:pt x="5746" y="61"/>
                    <a:pt x="5772" y="65"/>
                    <a:pt x="5798" y="70"/>
                  </a:cubicBezTo>
                  <a:cubicBezTo>
                    <a:pt x="5818" y="73"/>
                    <a:pt x="5836" y="78"/>
                    <a:pt x="5855" y="82"/>
                  </a:cubicBezTo>
                  <a:cubicBezTo>
                    <a:pt x="5880" y="87"/>
                    <a:pt x="5905" y="92"/>
                    <a:pt x="5930" y="98"/>
                  </a:cubicBezTo>
                  <a:cubicBezTo>
                    <a:pt x="5950" y="103"/>
                    <a:pt x="5969" y="108"/>
                    <a:pt x="5988" y="113"/>
                  </a:cubicBezTo>
                  <a:cubicBezTo>
                    <a:pt x="6012" y="120"/>
                    <a:pt x="6037" y="126"/>
                    <a:pt x="6062" y="133"/>
                  </a:cubicBezTo>
                  <a:cubicBezTo>
                    <a:pt x="6081" y="139"/>
                    <a:pt x="6101" y="145"/>
                    <a:pt x="6119" y="151"/>
                  </a:cubicBezTo>
                  <a:cubicBezTo>
                    <a:pt x="6143" y="159"/>
                    <a:pt x="6168" y="166"/>
                    <a:pt x="6192" y="174"/>
                  </a:cubicBezTo>
                  <a:cubicBezTo>
                    <a:pt x="6211" y="181"/>
                    <a:pt x="6231" y="188"/>
                    <a:pt x="6251" y="195"/>
                  </a:cubicBezTo>
                  <a:lnTo>
                    <a:pt x="6292" y="211"/>
                  </a:lnTo>
                  <a:cubicBezTo>
                    <a:pt x="6292" y="212"/>
                    <a:pt x="6292" y="213"/>
                    <a:pt x="6292" y="214"/>
                  </a:cubicBezTo>
                  <a:lnTo>
                    <a:pt x="6264" y="209"/>
                  </a:lnTo>
                  <a:cubicBezTo>
                    <a:pt x="6248" y="205"/>
                    <a:pt x="6232" y="202"/>
                    <a:pt x="6216" y="200"/>
                  </a:cubicBezTo>
                  <a:cubicBezTo>
                    <a:pt x="6196" y="196"/>
                    <a:pt x="6176" y="193"/>
                    <a:pt x="6157" y="190"/>
                  </a:cubicBezTo>
                  <a:lnTo>
                    <a:pt x="6108" y="182"/>
                  </a:lnTo>
                  <a:lnTo>
                    <a:pt x="6047" y="173"/>
                  </a:lnTo>
                  <a:lnTo>
                    <a:pt x="6000" y="167"/>
                  </a:lnTo>
                  <a:cubicBezTo>
                    <a:pt x="5980" y="164"/>
                    <a:pt x="5959" y="162"/>
                    <a:pt x="5938" y="160"/>
                  </a:cubicBezTo>
                  <a:lnTo>
                    <a:pt x="5891" y="155"/>
                  </a:lnTo>
                  <a:lnTo>
                    <a:pt x="5823" y="150"/>
                  </a:lnTo>
                  <a:lnTo>
                    <a:pt x="5777" y="146"/>
                  </a:lnTo>
                  <a:cubicBezTo>
                    <a:pt x="5755" y="144"/>
                    <a:pt x="5732" y="143"/>
                    <a:pt x="5710" y="142"/>
                  </a:cubicBezTo>
                  <a:lnTo>
                    <a:pt x="5667" y="139"/>
                  </a:lnTo>
                  <a:cubicBezTo>
                    <a:pt x="5643" y="138"/>
                    <a:pt x="5618" y="137"/>
                    <a:pt x="5593" y="136"/>
                  </a:cubicBezTo>
                  <a:lnTo>
                    <a:pt x="5560" y="135"/>
                  </a:lnTo>
                  <a:lnTo>
                    <a:pt x="5544" y="131"/>
                  </a:lnTo>
                  <a:cubicBezTo>
                    <a:pt x="5516" y="125"/>
                    <a:pt x="5489" y="119"/>
                    <a:pt x="5462" y="113"/>
                  </a:cubicBezTo>
                  <a:cubicBezTo>
                    <a:pt x="5442" y="109"/>
                    <a:pt x="5421" y="105"/>
                    <a:pt x="5401" y="101"/>
                  </a:cubicBezTo>
                  <a:cubicBezTo>
                    <a:pt x="5374" y="96"/>
                    <a:pt x="5347" y="91"/>
                    <a:pt x="5320" y="86"/>
                  </a:cubicBezTo>
                  <a:cubicBezTo>
                    <a:pt x="5300" y="83"/>
                    <a:pt x="5279" y="80"/>
                    <a:pt x="5259" y="77"/>
                  </a:cubicBezTo>
                  <a:cubicBezTo>
                    <a:pt x="5232" y="73"/>
                    <a:pt x="5206" y="69"/>
                    <a:pt x="5179" y="65"/>
                  </a:cubicBezTo>
                  <a:cubicBezTo>
                    <a:pt x="5158" y="63"/>
                    <a:pt x="5138" y="61"/>
                    <a:pt x="5118" y="58"/>
                  </a:cubicBezTo>
                  <a:lnTo>
                    <a:pt x="5075" y="54"/>
                  </a:lnTo>
                  <a:lnTo>
                    <a:pt x="5069" y="50"/>
                  </a:lnTo>
                  <a:cubicBezTo>
                    <a:pt x="5066" y="47"/>
                    <a:pt x="5062" y="45"/>
                    <a:pt x="5058" y="43"/>
                  </a:cubicBezTo>
                  <a:lnTo>
                    <a:pt x="5058" y="43"/>
                  </a:lnTo>
                  <a:cubicBezTo>
                    <a:pt x="5050" y="39"/>
                    <a:pt x="5045" y="36"/>
                    <a:pt x="5037" y="32"/>
                  </a:cubicBezTo>
                  <a:lnTo>
                    <a:pt x="5031" y="29"/>
                  </a:lnTo>
                  <a:lnTo>
                    <a:pt x="5050" y="27"/>
                  </a:lnTo>
                  <a:close/>
                  <a:moveTo>
                    <a:pt x="6402" y="215"/>
                  </a:moveTo>
                  <a:cubicBezTo>
                    <a:pt x="6411" y="215"/>
                    <a:pt x="6420" y="215"/>
                    <a:pt x="6429" y="215"/>
                  </a:cubicBezTo>
                  <a:lnTo>
                    <a:pt x="6448" y="216"/>
                  </a:lnTo>
                  <a:cubicBezTo>
                    <a:pt x="6457" y="217"/>
                    <a:pt x="6467" y="218"/>
                    <a:pt x="6476" y="220"/>
                  </a:cubicBezTo>
                  <a:cubicBezTo>
                    <a:pt x="6482" y="221"/>
                    <a:pt x="6488" y="222"/>
                    <a:pt x="6494" y="224"/>
                  </a:cubicBezTo>
                  <a:cubicBezTo>
                    <a:pt x="6505" y="226"/>
                    <a:pt x="6515" y="229"/>
                    <a:pt x="6526" y="232"/>
                  </a:cubicBezTo>
                  <a:lnTo>
                    <a:pt x="6536" y="236"/>
                  </a:lnTo>
                  <a:lnTo>
                    <a:pt x="6527" y="234"/>
                  </a:lnTo>
                  <a:cubicBezTo>
                    <a:pt x="6507" y="231"/>
                    <a:pt x="6486" y="228"/>
                    <a:pt x="6465" y="226"/>
                  </a:cubicBezTo>
                  <a:lnTo>
                    <a:pt x="6446" y="224"/>
                  </a:lnTo>
                  <a:cubicBezTo>
                    <a:pt x="6422" y="222"/>
                    <a:pt x="6398" y="221"/>
                    <a:pt x="6374" y="221"/>
                  </a:cubicBezTo>
                  <a:lnTo>
                    <a:pt x="6371" y="221"/>
                  </a:lnTo>
                  <a:cubicBezTo>
                    <a:pt x="6371" y="220"/>
                    <a:pt x="6371" y="219"/>
                    <a:pt x="6371" y="218"/>
                  </a:cubicBezTo>
                  <a:cubicBezTo>
                    <a:pt x="6375" y="218"/>
                    <a:pt x="6380" y="216"/>
                    <a:pt x="6384" y="216"/>
                  </a:cubicBezTo>
                  <a:cubicBezTo>
                    <a:pt x="6389" y="216"/>
                    <a:pt x="6394" y="215"/>
                    <a:pt x="6401" y="215"/>
                  </a:cubicBezTo>
                  <a:lnTo>
                    <a:pt x="6402" y="215"/>
                  </a:lnTo>
                  <a:close/>
                  <a:moveTo>
                    <a:pt x="6601" y="254"/>
                  </a:moveTo>
                  <a:cubicBezTo>
                    <a:pt x="6610" y="256"/>
                    <a:pt x="6619" y="258"/>
                    <a:pt x="6628" y="261"/>
                  </a:cubicBezTo>
                  <a:cubicBezTo>
                    <a:pt x="6637" y="263"/>
                    <a:pt x="6649" y="267"/>
                    <a:pt x="6659" y="270"/>
                  </a:cubicBezTo>
                  <a:lnTo>
                    <a:pt x="6685" y="278"/>
                  </a:lnTo>
                  <a:cubicBezTo>
                    <a:pt x="6695" y="282"/>
                    <a:pt x="6706" y="285"/>
                    <a:pt x="6716" y="289"/>
                  </a:cubicBezTo>
                  <a:lnTo>
                    <a:pt x="6745" y="300"/>
                  </a:lnTo>
                  <a:cubicBezTo>
                    <a:pt x="6760" y="306"/>
                    <a:pt x="6774" y="311"/>
                    <a:pt x="6789" y="318"/>
                  </a:cubicBezTo>
                  <a:cubicBezTo>
                    <a:pt x="6804" y="324"/>
                    <a:pt x="6814" y="329"/>
                    <a:pt x="6827" y="335"/>
                  </a:cubicBezTo>
                  <a:lnTo>
                    <a:pt x="6853" y="348"/>
                  </a:lnTo>
                  <a:lnTo>
                    <a:pt x="6886" y="364"/>
                  </a:lnTo>
                  <a:lnTo>
                    <a:pt x="6912" y="379"/>
                  </a:lnTo>
                  <a:cubicBezTo>
                    <a:pt x="6924" y="385"/>
                    <a:pt x="6935" y="391"/>
                    <a:pt x="6946" y="398"/>
                  </a:cubicBezTo>
                  <a:lnTo>
                    <a:pt x="6971" y="412"/>
                  </a:lnTo>
                  <a:cubicBezTo>
                    <a:pt x="6984" y="421"/>
                    <a:pt x="6998" y="429"/>
                    <a:pt x="7012" y="438"/>
                  </a:cubicBezTo>
                  <a:lnTo>
                    <a:pt x="7029" y="449"/>
                  </a:lnTo>
                  <a:cubicBezTo>
                    <a:pt x="7049" y="461"/>
                    <a:pt x="7067" y="474"/>
                    <a:pt x="7085" y="488"/>
                  </a:cubicBezTo>
                  <a:lnTo>
                    <a:pt x="7107" y="504"/>
                  </a:lnTo>
                  <a:cubicBezTo>
                    <a:pt x="7119" y="513"/>
                    <a:pt x="7131" y="522"/>
                    <a:pt x="7144" y="531"/>
                  </a:cubicBezTo>
                  <a:lnTo>
                    <a:pt x="7169" y="551"/>
                  </a:lnTo>
                  <a:cubicBezTo>
                    <a:pt x="7174" y="555"/>
                    <a:pt x="7179" y="559"/>
                    <a:pt x="7184" y="563"/>
                  </a:cubicBezTo>
                  <a:lnTo>
                    <a:pt x="7167" y="554"/>
                  </a:lnTo>
                  <a:lnTo>
                    <a:pt x="7123" y="533"/>
                  </a:lnTo>
                  <a:cubicBezTo>
                    <a:pt x="7101" y="522"/>
                    <a:pt x="7079" y="511"/>
                    <a:pt x="7057" y="501"/>
                  </a:cubicBezTo>
                  <a:lnTo>
                    <a:pt x="7012" y="480"/>
                  </a:lnTo>
                  <a:cubicBezTo>
                    <a:pt x="6990" y="469"/>
                    <a:pt x="6969" y="460"/>
                    <a:pt x="6947" y="450"/>
                  </a:cubicBezTo>
                  <a:lnTo>
                    <a:pt x="6898" y="429"/>
                  </a:lnTo>
                  <a:lnTo>
                    <a:pt x="6833" y="401"/>
                  </a:lnTo>
                  <a:lnTo>
                    <a:pt x="6786" y="382"/>
                  </a:lnTo>
                  <a:lnTo>
                    <a:pt x="6767" y="374"/>
                  </a:lnTo>
                  <a:cubicBezTo>
                    <a:pt x="6758" y="366"/>
                    <a:pt x="6750" y="359"/>
                    <a:pt x="6741" y="352"/>
                  </a:cubicBezTo>
                  <a:cubicBezTo>
                    <a:pt x="6736" y="348"/>
                    <a:pt x="6731" y="343"/>
                    <a:pt x="6725" y="339"/>
                  </a:cubicBezTo>
                  <a:cubicBezTo>
                    <a:pt x="6713" y="329"/>
                    <a:pt x="6700" y="319"/>
                    <a:pt x="6688" y="311"/>
                  </a:cubicBezTo>
                  <a:lnTo>
                    <a:pt x="6678" y="305"/>
                  </a:lnTo>
                  <a:cubicBezTo>
                    <a:pt x="6666" y="297"/>
                    <a:pt x="6654" y="289"/>
                    <a:pt x="6643" y="283"/>
                  </a:cubicBezTo>
                  <a:lnTo>
                    <a:pt x="6628" y="274"/>
                  </a:lnTo>
                  <a:cubicBezTo>
                    <a:pt x="6618" y="269"/>
                    <a:pt x="6609" y="264"/>
                    <a:pt x="6600" y="259"/>
                  </a:cubicBezTo>
                  <a:lnTo>
                    <a:pt x="6585" y="252"/>
                  </a:lnTo>
                  <a:lnTo>
                    <a:pt x="6578" y="249"/>
                  </a:lnTo>
                  <a:lnTo>
                    <a:pt x="6601" y="254"/>
                  </a:lnTo>
                  <a:close/>
                  <a:moveTo>
                    <a:pt x="7413" y="684"/>
                  </a:moveTo>
                  <a:cubicBezTo>
                    <a:pt x="7441" y="699"/>
                    <a:pt x="7469" y="714"/>
                    <a:pt x="7497" y="729"/>
                  </a:cubicBezTo>
                  <a:lnTo>
                    <a:pt x="7508" y="735"/>
                  </a:lnTo>
                  <a:lnTo>
                    <a:pt x="7508" y="735"/>
                  </a:lnTo>
                  <a:cubicBezTo>
                    <a:pt x="7537" y="803"/>
                    <a:pt x="7557" y="862"/>
                    <a:pt x="7577" y="934"/>
                  </a:cubicBezTo>
                  <a:lnTo>
                    <a:pt x="7577" y="934"/>
                  </a:lnTo>
                  <a:cubicBezTo>
                    <a:pt x="7574" y="935"/>
                    <a:pt x="7572" y="936"/>
                    <a:pt x="7569" y="937"/>
                  </a:cubicBezTo>
                  <a:cubicBezTo>
                    <a:pt x="7567" y="938"/>
                    <a:pt x="7566" y="939"/>
                    <a:pt x="7565" y="940"/>
                  </a:cubicBezTo>
                  <a:cubicBezTo>
                    <a:pt x="7545" y="917"/>
                    <a:pt x="7525" y="894"/>
                    <a:pt x="7507" y="871"/>
                  </a:cubicBezTo>
                  <a:lnTo>
                    <a:pt x="7494" y="857"/>
                  </a:lnTo>
                  <a:cubicBezTo>
                    <a:pt x="7488" y="848"/>
                    <a:pt x="7480" y="840"/>
                    <a:pt x="7474" y="832"/>
                  </a:cubicBezTo>
                  <a:cubicBezTo>
                    <a:pt x="7462" y="817"/>
                    <a:pt x="7450" y="803"/>
                    <a:pt x="7438" y="789"/>
                  </a:cubicBezTo>
                  <a:cubicBezTo>
                    <a:pt x="7431" y="780"/>
                    <a:pt x="7423" y="772"/>
                    <a:pt x="7415" y="763"/>
                  </a:cubicBezTo>
                  <a:cubicBezTo>
                    <a:pt x="7404" y="750"/>
                    <a:pt x="7393" y="737"/>
                    <a:pt x="7382" y="725"/>
                  </a:cubicBezTo>
                  <a:cubicBezTo>
                    <a:pt x="7374" y="716"/>
                    <a:pt x="7366" y="707"/>
                    <a:pt x="7358" y="699"/>
                  </a:cubicBezTo>
                  <a:cubicBezTo>
                    <a:pt x="7350" y="690"/>
                    <a:pt x="7336" y="676"/>
                    <a:pt x="7325" y="665"/>
                  </a:cubicBezTo>
                  <a:cubicBezTo>
                    <a:pt x="7315" y="654"/>
                    <a:pt x="7309" y="648"/>
                    <a:pt x="7301" y="640"/>
                  </a:cubicBezTo>
                  <a:lnTo>
                    <a:pt x="7295" y="635"/>
                  </a:lnTo>
                  <a:lnTo>
                    <a:pt x="7295" y="635"/>
                  </a:lnTo>
                  <a:cubicBezTo>
                    <a:pt x="7297" y="632"/>
                    <a:pt x="7298" y="631"/>
                    <a:pt x="7300" y="628"/>
                  </a:cubicBezTo>
                  <a:lnTo>
                    <a:pt x="7300" y="627"/>
                  </a:lnTo>
                  <a:cubicBezTo>
                    <a:pt x="7328" y="640"/>
                    <a:pt x="7357" y="654"/>
                    <a:pt x="7385" y="669"/>
                  </a:cubicBezTo>
                  <a:lnTo>
                    <a:pt x="7413" y="684"/>
                  </a:lnTo>
                  <a:close/>
                  <a:moveTo>
                    <a:pt x="7605" y="790"/>
                  </a:moveTo>
                  <a:cubicBezTo>
                    <a:pt x="7632" y="806"/>
                    <a:pt x="7659" y="822"/>
                    <a:pt x="7686" y="839"/>
                  </a:cubicBezTo>
                  <a:lnTo>
                    <a:pt x="7709" y="853"/>
                  </a:lnTo>
                  <a:cubicBezTo>
                    <a:pt x="7739" y="871"/>
                    <a:pt x="7769" y="890"/>
                    <a:pt x="7799" y="910"/>
                  </a:cubicBezTo>
                  <a:lnTo>
                    <a:pt x="7811" y="917"/>
                  </a:lnTo>
                  <a:cubicBezTo>
                    <a:pt x="7844" y="939"/>
                    <a:pt x="7876" y="960"/>
                    <a:pt x="7909" y="983"/>
                  </a:cubicBezTo>
                  <a:lnTo>
                    <a:pt x="7912" y="984"/>
                  </a:lnTo>
                  <a:cubicBezTo>
                    <a:pt x="7922" y="991"/>
                    <a:pt x="7931" y="998"/>
                    <a:pt x="7942" y="1005"/>
                  </a:cubicBezTo>
                  <a:cubicBezTo>
                    <a:pt x="7939" y="1005"/>
                    <a:pt x="7936" y="1004"/>
                    <a:pt x="7933" y="1003"/>
                  </a:cubicBezTo>
                  <a:lnTo>
                    <a:pt x="7919" y="999"/>
                  </a:lnTo>
                  <a:cubicBezTo>
                    <a:pt x="7903" y="995"/>
                    <a:pt x="7887" y="990"/>
                    <a:pt x="7871" y="987"/>
                  </a:cubicBezTo>
                  <a:lnTo>
                    <a:pt x="7852" y="983"/>
                  </a:lnTo>
                  <a:cubicBezTo>
                    <a:pt x="7838" y="980"/>
                    <a:pt x="7824" y="977"/>
                    <a:pt x="7811" y="975"/>
                  </a:cubicBezTo>
                  <a:cubicBezTo>
                    <a:pt x="7800" y="973"/>
                    <a:pt x="7790" y="972"/>
                    <a:pt x="7779" y="971"/>
                  </a:cubicBezTo>
                  <a:cubicBezTo>
                    <a:pt x="7768" y="969"/>
                    <a:pt x="7759" y="969"/>
                    <a:pt x="7749" y="968"/>
                  </a:cubicBezTo>
                  <a:cubicBezTo>
                    <a:pt x="7730" y="966"/>
                    <a:pt x="7708" y="965"/>
                    <a:pt x="7688" y="965"/>
                  </a:cubicBezTo>
                  <a:cubicBezTo>
                    <a:pt x="7671" y="965"/>
                    <a:pt x="7655" y="965"/>
                    <a:pt x="7639" y="967"/>
                  </a:cubicBezTo>
                  <a:lnTo>
                    <a:pt x="7632" y="967"/>
                  </a:lnTo>
                  <a:lnTo>
                    <a:pt x="7632" y="967"/>
                  </a:lnTo>
                  <a:cubicBezTo>
                    <a:pt x="7631" y="961"/>
                    <a:pt x="7631" y="956"/>
                    <a:pt x="7627" y="950"/>
                  </a:cubicBezTo>
                  <a:cubicBezTo>
                    <a:pt x="7624" y="944"/>
                    <a:pt x="7618" y="939"/>
                    <a:pt x="7612" y="936"/>
                  </a:cubicBezTo>
                  <a:cubicBezTo>
                    <a:pt x="7606" y="932"/>
                    <a:pt x="7600" y="930"/>
                    <a:pt x="7592" y="930"/>
                  </a:cubicBezTo>
                  <a:cubicBezTo>
                    <a:pt x="7588" y="930"/>
                    <a:pt x="7585" y="931"/>
                    <a:pt x="7581" y="932"/>
                  </a:cubicBezTo>
                  <a:lnTo>
                    <a:pt x="7581" y="932"/>
                  </a:lnTo>
                  <a:cubicBezTo>
                    <a:pt x="7562" y="862"/>
                    <a:pt x="7542" y="804"/>
                    <a:pt x="7514" y="737"/>
                  </a:cubicBezTo>
                  <a:lnTo>
                    <a:pt x="7573" y="771"/>
                  </a:lnTo>
                  <a:lnTo>
                    <a:pt x="7605" y="790"/>
                  </a:lnTo>
                  <a:close/>
                  <a:moveTo>
                    <a:pt x="7982" y="1023"/>
                  </a:moveTo>
                  <a:lnTo>
                    <a:pt x="7990" y="1026"/>
                  </a:lnTo>
                  <a:cubicBezTo>
                    <a:pt x="8008" y="1033"/>
                    <a:pt x="8026" y="1040"/>
                    <a:pt x="8043" y="1048"/>
                  </a:cubicBezTo>
                  <a:lnTo>
                    <a:pt x="8048" y="1050"/>
                  </a:lnTo>
                  <a:cubicBezTo>
                    <a:pt x="8067" y="1058"/>
                    <a:pt x="8086" y="1067"/>
                    <a:pt x="8105" y="1076"/>
                  </a:cubicBezTo>
                  <a:lnTo>
                    <a:pt x="8105" y="1076"/>
                  </a:lnTo>
                  <a:cubicBezTo>
                    <a:pt x="8284" y="1167"/>
                    <a:pt x="8462" y="1314"/>
                    <a:pt x="8626" y="1511"/>
                  </a:cubicBezTo>
                  <a:lnTo>
                    <a:pt x="8618" y="1504"/>
                  </a:lnTo>
                  <a:cubicBezTo>
                    <a:pt x="8585" y="1476"/>
                    <a:pt x="8551" y="1448"/>
                    <a:pt x="8517" y="1422"/>
                  </a:cubicBezTo>
                  <a:cubicBezTo>
                    <a:pt x="8509" y="1415"/>
                    <a:pt x="8501" y="1409"/>
                    <a:pt x="8492" y="1402"/>
                  </a:cubicBezTo>
                  <a:cubicBezTo>
                    <a:pt x="8460" y="1378"/>
                    <a:pt x="8427" y="1354"/>
                    <a:pt x="8394" y="1331"/>
                  </a:cubicBezTo>
                  <a:cubicBezTo>
                    <a:pt x="8384" y="1324"/>
                    <a:pt x="8373" y="1317"/>
                    <a:pt x="8363" y="1310"/>
                  </a:cubicBezTo>
                  <a:cubicBezTo>
                    <a:pt x="8333" y="1290"/>
                    <a:pt x="8304" y="1271"/>
                    <a:pt x="8274" y="1253"/>
                  </a:cubicBezTo>
                  <a:cubicBezTo>
                    <a:pt x="8271" y="1251"/>
                    <a:pt x="8268" y="1249"/>
                    <a:pt x="8265" y="1247"/>
                  </a:cubicBezTo>
                  <a:cubicBezTo>
                    <a:pt x="8220" y="1210"/>
                    <a:pt x="8174" y="1173"/>
                    <a:pt x="8127" y="1137"/>
                  </a:cubicBezTo>
                  <a:lnTo>
                    <a:pt x="8118" y="1130"/>
                  </a:lnTo>
                  <a:cubicBezTo>
                    <a:pt x="8088" y="1108"/>
                    <a:pt x="8059" y="1086"/>
                    <a:pt x="8029" y="1064"/>
                  </a:cubicBezTo>
                  <a:lnTo>
                    <a:pt x="8010" y="1050"/>
                  </a:lnTo>
                  <a:cubicBezTo>
                    <a:pt x="7995" y="1039"/>
                    <a:pt x="7980" y="1028"/>
                    <a:pt x="7965" y="1018"/>
                  </a:cubicBezTo>
                  <a:cubicBezTo>
                    <a:pt x="7971" y="1020"/>
                    <a:pt x="7976" y="1022"/>
                    <a:pt x="7981" y="1024"/>
                  </a:cubicBezTo>
                  <a:lnTo>
                    <a:pt x="7982" y="1023"/>
                  </a:lnTo>
                  <a:close/>
                  <a:moveTo>
                    <a:pt x="9005" y="1905"/>
                  </a:moveTo>
                  <a:cubicBezTo>
                    <a:pt x="9018" y="1922"/>
                    <a:pt x="9032" y="1939"/>
                    <a:pt x="9045" y="1956"/>
                  </a:cubicBezTo>
                  <a:lnTo>
                    <a:pt x="9064" y="1979"/>
                  </a:lnTo>
                  <a:cubicBezTo>
                    <a:pt x="9075" y="1993"/>
                    <a:pt x="9085" y="2007"/>
                    <a:pt x="9096" y="2021"/>
                  </a:cubicBezTo>
                  <a:cubicBezTo>
                    <a:pt x="9104" y="2032"/>
                    <a:pt x="9113" y="2042"/>
                    <a:pt x="9121" y="2054"/>
                  </a:cubicBezTo>
                  <a:cubicBezTo>
                    <a:pt x="9130" y="2065"/>
                    <a:pt x="9138" y="2077"/>
                    <a:pt x="9146" y="2089"/>
                  </a:cubicBezTo>
                  <a:cubicBezTo>
                    <a:pt x="9154" y="2100"/>
                    <a:pt x="9166" y="2117"/>
                    <a:pt x="9176" y="2131"/>
                  </a:cubicBezTo>
                  <a:lnTo>
                    <a:pt x="9195" y="2161"/>
                  </a:lnTo>
                  <a:cubicBezTo>
                    <a:pt x="9206" y="2176"/>
                    <a:pt x="9217" y="2192"/>
                    <a:pt x="9227" y="2209"/>
                  </a:cubicBezTo>
                  <a:cubicBezTo>
                    <a:pt x="9233" y="2217"/>
                    <a:pt x="9239" y="2226"/>
                    <a:pt x="9245" y="2235"/>
                  </a:cubicBezTo>
                  <a:cubicBezTo>
                    <a:pt x="9256" y="2252"/>
                    <a:pt x="9267" y="2270"/>
                    <a:pt x="9278" y="2287"/>
                  </a:cubicBezTo>
                  <a:lnTo>
                    <a:pt x="9293" y="2313"/>
                  </a:lnTo>
                  <a:cubicBezTo>
                    <a:pt x="9304" y="2330"/>
                    <a:pt x="9315" y="2348"/>
                    <a:pt x="9326" y="2366"/>
                  </a:cubicBezTo>
                  <a:lnTo>
                    <a:pt x="9341" y="2393"/>
                  </a:lnTo>
                  <a:cubicBezTo>
                    <a:pt x="9352" y="2411"/>
                    <a:pt x="9361" y="2429"/>
                    <a:pt x="9372" y="2447"/>
                  </a:cubicBezTo>
                  <a:cubicBezTo>
                    <a:pt x="9377" y="2456"/>
                    <a:pt x="9383" y="2466"/>
                    <a:pt x="9388" y="2476"/>
                  </a:cubicBezTo>
                  <a:cubicBezTo>
                    <a:pt x="9397" y="2493"/>
                    <a:pt x="9407" y="2511"/>
                    <a:pt x="9416" y="2528"/>
                  </a:cubicBezTo>
                  <a:cubicBezTo>
                    <a:pt x="9422" y="2539"/>
                    <a:pt x="9427" y="2550"/>
                    <a:pt x="9433" y="2560"/>
                  </a:cubicBezTo>
                  <a:cubicBezTo>
                    <a:pt x="9442" y="2577"/>
                    <a:pt x="9450" y="2594"/>
                    <a:pt x="9459" y="2611"/>
                  </a:cubicBezTo>
                  <a:cubicBezTo>
                    <a:pt x="9464" y="2623"/>
                    <a:pt x="9470" y="2634"/>
                    <a:pt x="9476" y="2646"/>
                  </a:cubicBezTo>
                  <a:cubicBezTo>
                    <a:pt x="9484" y="2663"/>
                    <a:pt x="9492" y="2679"/>
                    <a:pt x="9500" y="2696"/>
                  </a:cubicBezTo>
                  <a:cubicBezTo>
                    <a:pt x="9502" y="2701"/>
                    <a:pt x="9504" y="2705"/>
                    <a:pt x="9506" y="2710"/>
                  </a:cubicBezTo>
                  <a:cubicBezTo>
                    <a:pt x="9498" y="2696"/>
                    <a:pt x="9490" y="2682"/>
                    <a:pt x="9482" y="2668"/>
                  </a:cubicBezTo>
                  <a:cubicBezTo>
                    <a:pt x="9471" y="2648"/>
                    <a:pt x="9460" y="2629"/>
                    <a:pt x="9449" y="2610"/>
                  </a:cubicBezTo>
                  <a:cubicBezTo>
                    <a:pt x="9436" y="2588"/>
                    <a:pt x="9422" y="2565"/>
                    <a:pt x="9409" y="2543"/>
                  </a:cubicBezTo>
                  <a:cubicBezTo>
                    <a:pt x="9397" y="2524"/>
                    <a:pt x="9386" y="2506"/>
                    <a:pt x="9374" y="2487"/>
                  </a:cubicBezTo>
                  <a:cubicBezTo>
                    <a:pt x="9360" y="2465"/>
                    <a:pt x="9346" y="2444"/>
                    <a:pt x="9332" y="2422"/>
                  </a:cubicBezTo>
                  <a:cubicBezTo>
                    <a:pt x="9320" y="2404"/>
                    <a:pt x="9308" y="2386"/>
                    <a:pt x="9296" y="2368"/>
                  </a:cubicBezTo>
                  <a:cubicBezTo>
                    <a:pt x="9281" y="2346"/>
                    <a:pt x="9266" y="2325"/>
                    <a:pt x="9251" y="2303"/>
                  </a:cubicBezTo>
                  <a:cubicBezTo>
                    <a:pt x="9239" y="2286"/>
                    <a:pt x="9227" y="2269"/>
                    <a:pt x="9214" y="2251"/>
                  </a:cubicBezTo>
                  <a:cubicBezTo>
                    <a:pt x="9199" y="2230"/>
                    <a:pt x="9182" y="2209"/>
                    <a:pt x="9166" y="2188"/>
                  </a:cubicBezTo>
                  <a:cubicBezTo>
                    <a:pt x="9154" y="2171"/>
                    <a:pt x="9142" y="2155"/>
                    <a:pt x="9129" y="2139"/>
                  </a:cubicBezTo>
                  <a:cubicBezTo>
                    <a:pt x="9112" y="2117"/>
                    <a:pt x="9094" y="2096"/>
                    <a:pt x="9077" y="2074"/>
                  </a:cubicBezTo>
                  <a:cubicBezTo>
                    <a:pt x="9065" y="2060"/>
                    <a:pt x="9053" y="2044"/>
                    <a:pt x="9040" y="2030"/>
                  </a:cubicBezTo>
                  <a:cubicBezTo>
                    <a:pt x="9021" y="2007"/>
                    <a:pt x="9002" y="1985"/>
                    <a:pt x="8983" y="1963"/>
                  </a:cubicBezTo>
                  <a:cubicBezTo>
                    <a:pt x="8971" y="1950"/>
                    <a:pt x="8960" y="1937"/>
                    <a:pt x="8948" y="1924"/>
                  </a:cubicBezTo>
                  <a:cubicBezTo>
                    <a:pt x="8927" y="1900"/>
                    <a:pt x="8904" y="1877"/>
                    <a:pt x="8882" y="1854"/>
                  </a:cubicBezTo>
                  <a:lnTo>
                    <a:pt x="8882" y="1854"/>
                  </a:lnTo>
                  <a:cubicBezTo>
                    <a:pt x="8885" y="1851"/>
                    <a:pt x="8887" y="1848"/>
                    <a:pt x="8888" y="1845"/>
                  </a:cubicBezTo>
                  <a:cubicBezTo>
                    <a:pt x="8892" y="1838"/>
                    <a:pt x="8894" y="1832"/>
                    <a:pt x="8894" y="1824"/>
                  </a:cubicBezTo>
                  <a:cubicBezTo>
                    <a:pt x="8894" y="1816"/>
                    <a:pt x="8892" y="1810"/>
                    <a:pt x="8888" y="1803"/>
                  </a:cubicBezTo>
                  <a:cubicBezTo>
                    <a:pt x="8885" y="1796"/>
                    <a:pt x="8880" y="1792"/>
                    <a:pt x="8873" y="1788"/>
                  </a:cubicBezTo>
                  <a:cubicBezTo>
                    <a:pt x="8866" y="1784"/>
                    <a:pt x="8860" y="1782"/>
                    <a:pt x="8852" y="1782"/>
                  </a:cubicBezTo>
                  <a:lnTo>
                    <a:pt x="8852" y="1782"/>
                  </a:lnTo>
                  <a:lnTo>
                    <a:pt x="8852" y="1782"/>
                  </a:lnTo>
                  <a:cubicBezTo>
                    <a:pt x="8845" y="1782"/>
                    <a:pt x="8839" y="1784"/>
                    <a:pt x="8833" y="1787"/>
                  </a:cubicBezTo>
                  <a:cubicBezTo>
                    <a:pt x="8833" y="1788"/>
                    <a:pt x="8833" y="1788"/>
                    <a:pt x="8832" y="1788"/>
                  </a:cubicBezTo>
                  <a:lnTo>
                    <a:pt x="8832" y="1788"/>
                  </a:lnTo>
                  <a:cubicBezTo>
                    <a:pt x="8777" y="1700"/>
                    <a:pt x="8726" y="1629"/>
                    <a:pt x="8662" y="1548"/>
                  </a:cubicBezTo>
                  <a:lnTo>
                    <a:pt x="8662" y="1548"/>
                  </a:lnTo>
                  <a:cubicBezTo>
                    <a:pt x="8788" y="1660"/>
                    <a:pt x="8887" y="1763"/>
                    <a:pt x="8995" y="1893"/>
                  </a:cubicBezTo>
                  <a:lnTo>
                    <a:pt x="9005" y="1905"/>
                  </a:lnTo>
                  <a:close/>
                  <a:moveTo>
                    <a:pt x="9582" y="2837"/>
                  </a:moveTo>
                  <a:lnTo>
                    <a:pt x="9588" y="2847"/>
                  </a:lnTo>
                  <a:cubicBezTo>
                    <a:pt x="9601" y="2868"/>
                    <a:pt x="9614" y="2890"/>
                    <a:pt x="9627" y="2913"/>
                  </a:cubicBezTo>
                  <a:cubicBezTo>
                    <a:pt x="9632" y="2922"/>
                    <a:pt x="9637" y="2930"/>
                    <a:pt x="9641" y="2939"/>
                  </a:cubicBezTo>
                  <a:cubicBezTo>
                    <a:pt x="9652" y="2958"/>
                    <a:pt x="9661" y="2977"/>
                    <a:pt x="9672" y="2996"/>
                  </a:cubicBezTo>
                  <a:cubicBezTo>
                    <a:pt x="9677" y="3006"/>
                    <a:pt x="9682" y="3015"/>
                    <a:pt x="9686" y="3024"/>
                  </a:cubicBezTo>
                  <a:cubicBezTo>
                    <a:pt x="9698" y="3048"/>
                    <a:pt x="9710" y="3072"/>
                    <a:pt x="9721" y="3096"/>
                  </a:cubicBezTo>
                  <a:lnTo>
                    <a:pt x="9729" y="3112"/>
                  </a:lnTo>
                  <a:cubicBezTo>
                    <a:pt x="9742" y="3142"/>
                    <a:pt x="9755" y="3173"/>
                    <a:pt x="9768" y="3205"/>
                  </a:cubicBezTo>
                  <a:cubicBezTo>
                    <a:pt x="9771" y="3214"/>
                    <a:pt x="9775" y="3223"/>
                    <a:pt x="9778" y="3232"/>
                  </a:cubicBezTo>
                  <a:cubicBezTo>
                    <a:pt x="9788" y="3256"/>
                    <a:pt x="9798" y="3280"/>
                    <a:pt x="9807" y="3306"/>
                  </a:cubicBezTo>
                  <a:cubicBezTo>
                    <a:pt x="9811" y="3317"/>
                    <a:pt x="9815" y="3328"/>
                    <a:pt x="9819" y="3339"/>
                  </a:cubicBezTo>
                  <a:cubicBezTo>
                    <a:pt x="9829" y="3365"/>
                    <a:pt x="9839" y="3391"/>
                    <a:pt x="9847" y="3418"/>
                  </a:cubicBezTo>
                  <a:lnTo>
                    <a:pt x="9857" y="3446"/>
                  </a:lnTo>
                  <a:lnTo>
                    <a:pt x="9858" y="3450"/>
                  </a:lnTo>
                  <a:cubicBezTo>
                    <a:pt x="9848" y="3422"/>
                    <a:pt x="9838" y="3395"/>
                    <a:pt x="9829" y="3367"/>
                  </a:cubicBezTo>
                  <a:lnTo>
                    <a:pt x="9825" y="3358"/>
                  </a:lnTo>
                  <a:cubicBezTo>
                    <a:pt x="9811" y="3320"/>
                    <a:pt x="9796" y="3283"/>
                    <a:pt x="9781" y="3246"/>
                  </a:cubicBezTo>
                  <a:lnTo>
                    <a:pt x="9772" y="3223"/>
                  </a:lnTo>
                  <a:cubicBezTo>
                    <a:pt x="9756" y="3185"/>
                    <a:pt x="9740" y="3148"/>
                    <a:pt x="9724" y="3112"/>
                  </a:cubicBezTo>
                  <a:cubicBezTo>
                    <a:pt x="9720" y="3105"/>
                    <a:pt x="9717" y="3098"/>
                    <a:pt x="9714" y="3090"/>
                  </a:cubicBezTo>
                  <a:cubicBezTo>
                    <a:pt x="9697" y="3056"/>
                    <a:pt x="9681" y="3022"/>
                    <a:pt x="9664" y="2989"/>
                  </a:cubicBezTo>
                  <a:lnTo>
                    <a:pt x="9659" y="2980"/>
                  </a:lnTo>
                  <a:cubicBezTo>
                    <a:pt x="9642" y="2946"/>
                    <a:pt x="9623" y="2912"/>
                    <a:pt x="9604" y="2879"/>
                  </a:cubicBezTo>
                  <a:cubicBezTo>
                    <a:pt x="9600" y="2872"/>
                    <a:pt x="9596" y="2864"/>
                    <a:pt x="9592" y="2857"/>
                  </a:cubicBezTo>
                  <a:lnTo>
                    <a:pt x="9580" y="2837"/>
                  </a:lnTo>
                  <a:lnTo>
                    <a:pt x="9580" y="2837"/>
                  </a:lnTo>
                  <a:lnTo>
                    <a:pt x="9582" y="2837"/>
                  </a:lnTo>
                  <a:close/>
                  <a:moveTo>
                    <a:pt x="9995" y="4848"/>
                  </a:moveTo>
                  <a:cubicBezTo>
                    <a:pt x="9993" y="4854"/>
                    <a:pt x="9992" y="4860"/>
                    <a:pt x="9990" y="4867"/>
                  </a:cubicBezTo>
                  <a:cubicBezTo>
                    <a:pt x="9990" y="4869"/>
                    <a:pt x="9990" y="4871"/>
                    <a:pt x="9990" y="4873"/>
                  </a:cubicBezTo>
                  <a:cubicBezTo>
                    <a:pt x="9989" y="4880"/>
                    <a:pt x="9988" y="4887"/>
                    <a:pt x="9987" y="4894"/>
                  </a:cubicBezTo>
                  <a:cubicBezTo>
                    <a:pt x="9987" y="4896"/>
                    <a:pt x="9987" y="4897"/>
                    <a:pt x="9987" y="4899"/>
                  </a:cubicBezTo>
                  <a:cubicBezTo>
                    <a:pt x="9986" y="4906"/>
                    <a:pt x="9985" y="4914"/>
                    <a:pt x="9985" y="4922"/>
                  </a:cubicBezTo>
                  <a:cubicBezTo>
                    <a:pt x="9985" y="4926"/>
                    <a:pt x="9985" y="4929"/>
                    <a:pt x="9985" y="4932"/>
                  </a:cubicBezTo>
                  <a:cubicBezTo>
                    <a:pt x="9985" y="4940"/>
                    <a:pt x="9984" y="4949"/>
                    <a:pt x="9983" y="4957"/>
                  </a:cubicBezTo>
                  <a:cubicBezTo>
                    <a:pt x="9983" y="4961"/>
                    <a:pt x="9983" y="4964"/>
                    <a:pt x="9983" y="4968"/>
                  </a:cubicBezTo>
                  <a:cubicBezTo>
                    <a:pt x="9983" y="4972"/>
                    <a:pt x="9983" y="4970"/>
                    <a:pt x="9983" y="4971"/>
                  </a:cubicBezTo>
                  <a:lnTo>
                    <a:pt x="9982" y="4972"/>
                  </a:lnTo>
                  <a:cubicBezTo>
                    <a:pt x="9982" y="4970"/>
                    <a:pt x="9982" y="4968"/>
                    <a:pt x="9982" y="4967"/>
                  </a:cubicBezTo>
                  <a:cubicBezTo>
                    <a:pt x="9982" y="4956"/>
                    <a:pt x="9982" y="4947"/>
                    <a:pt x="9982" y="4936"/>
                  </a:cubicBezTo>
                  <a:cubicBezTo>
                    <a:pt x="9982" y="4932"/>
                    <a:pt x="9982" y="4928"/>
                    <a:pt x="9982" y="4925"/>
                  </a:cubicBezTo>
                  <a:cubicBezTo>
                    <a:pt x="9982" y="4911"/>
                    <a:pt x="9982" y="4898"/>
                    <a:pt x="9983" y="4885"/>
                  </a:cubicBezTo>
                  <a:lnTo>
                    <a:pt x="9983" y="4877"/>
                  </a:lnTo>
                  <a:cubicBezTo>
                    <a:pt x="9983" y="4867"/>
                    <a:pt x="9984" y="4858"/>
                    <a:pt x="9985" y="4849"/>
                  </a:cubicBezTo>
                  <a:cubicBezTo>
                    <a:pt x="9985" y="4845"/>
                    <a:pt x="9987" y="4841"/>
                    <a:pt x="9987" y="4838"/>
                  </a:cubicBezTo>
                  <a:cubicBezTo>
                    <a:pt x="9989" y="4830"/>
                    <a:pt x="9990" y="4823"/>
                    <a:pt x="9992" y="4816"/>
                  </a:cubicBezTo>
                  <a:cubicBezTo>
                    <a:pt x="9992" y="4816"/>
                    <a:pt x="9992" y="4816"/>
                    <a:pt x="9992" y="4815"/>
                  </a:cubicBezTo>
                  <a:lnTo>
                    <a:pt x="9992" y="4815"/>
                  </a:lnTo>
                  <a:cubicBezTo>
                    <a:pt x="9992" y="4816"/>
                    <a:pt x="9993" y="4817"/>
                    <a:pt x="9994" y="4819"/>
                  </a:cubicBezTo>
                  <a:cubicBezTo>
                    <a:pt x="9996" y="4822"/>
                    <a:pt x="9998" y="4826"/>
                    <a:pt x="10001" y="4828"/>
                  </a:cubicBezTo>
                  <a:cubicBezTo>
                    <a:pt x="10000" y="4833"/>
                    <a:pt x="9998" y="4838"/>
                    <a:pt x="9997" y="4842"/>
                  </a:cubicBezTo>
                  <a:lnTo>
                    <a:pt x="9997" y="4842"/>
                  </a:lnTo>
                  <a:cubicBezTo>
                    <a:pt x="9996" y="4845"/>
                    <a:pt x="9995" y="4846"/>
                    <a:pt x="9993" y="4848"/>
                  </a:cubicBezTo>
                  <a:lnTo>
                    <a:pt x="9995" y="4848"/>
                  </a:lnTo>
                  <a:close/>
                  <a:moveTo>
                    <a:pt x="10025" y="5599"/>
                  </a:moveTo>
                  <a:cubicBezTo>
                    <a:pt x="10022" y="5651"/>
                    <a:pt x="10019" y="5702"/>
                    <a:pt x="10016" y="5753"/>
                  </a:cubicBezTo>
                  <a:cubicBezTo>
                    <a:pt x="10016" y="5764"/>
                    <a:pt x="10014" y="5775"/>
                    <a:pt x="10013" y="5786"/>
                  </a:cubicBezTo>
                  <a:cubicBezTo>
                    <a:pt x="10013" y="5791"/>
                    <a:pt x="10013" y="5796"/>
                    <a:pt x="10011" y="5801"/>
                  </a:cubicBezTo>
                  <a:lnTo>
                    <a:pt x="10011" y="5801"/>
                  </a:lnTo>
                  <a:cubicBezTo>
                    <a:pt x="10009" y="5807"/>
                    <a:pt x="10008" y="5812"/>
                    <a:pt x="10008" y="5819"/>
                  </a:cubicBezTo>
                  <a:lnTo>
                    <a:pt x="10008" y="5819"/>
                  </a:lnTo>
                  <a:cubicBezTo>
                    <a:pt x="10008" y="5821"/>
                    <a:pt x="10008" y="5824"/>
                    <a:pt x="10009" y="5826"/>
                  </a:cubicBezTo>
                  <a:cubicBezTo>
                    <a:pt x="10006" y="5863"/>
                    <a:pt x="10003" y="5900"/>
                    <a:pt x="9999" y="5936"/>
                  </a:cubicBezTo>
                  <a:lnTo>
                    <a:pt x="9999" y="5936"/>
                  </a:lnTo>
                  <a:cubicBezTo>
                    <a:pt x="9999" y="5937"/>
                    <a:pt x="9999" y="5937"/>
                    <a:pt x="9999" y="5938"/>
                  </a:cubicBezTo>
                  <a:lnTo>
                    <a:pt x="9999" y="5939"/>
                  </a:lnTo>
                  <a:cubicBezTo>
                    <a:pt x="9993" y="5989"/>
                    <a:pt x="9987" y="6037"/>
                    <a:pt x="9979" y="6086"/>
                  </a:cubicBezTo>
                  <a:lnTo>
                    <a:pt x="9974" y="6117"/>
                  </a:lnTo>
                  <a:cubicBezTo>
                    <a:pt x="9967" y="6164"/>
                    <a:pt x="9960" y="6210"/>
                    <a:pt x="9951" y="6255"/>
                  </a:cubicBezTo>
                  <a:cubicBezTo>
                    <a:pt x="9950" y="6262"/>
                    <a:pt x="9949" y="6270"/>
                    <a:pt x="9947" y="6277"/>
                  </a:cubicBezTo>
                  <a:cubicBezTo>
                    <a:pt x="9939" y="6318"/>
                    <a:pt x="9931" y="6358"/>
                    <a:pt x="9922" y="6398"/>
                  </a:cubicBezTo>
                  <a:cubicBezTo>
                    <a:pt x="9920" y="6405"/>
                    <a:pt x="9918" y="6413"/>
                    <a:pt x="9916" y="6421"/>
                  </a:cubicBezTo>
                  <a:cubicBezTo>
                    <a:pt x="9915" y="6429"/>
                    <a:pt x="9912" y="6438"/>
                    <a:pt x="9910" y="6447"/>
                  </a:cubicBezTo>
                  <a:cubicBezTo>
                    <a:pt x="9890" y="6507"/>
                    <a:pt x="9867" y="6566"/>
                    <a:pt x="9843" y="6624"/>
                  </a:cubicBezTo>
                  <a:cubicBezTo>
                    <a:pt x="9843" y="6621"/>
                    <a:pt x="9844" y="6618"/>
                    <a:pt x="9845" y="6615"/>
                  </a:cubicBezTo>
                  <a:cubicBezTo>
                    <a:pt x="9850" y="6598"/>
                    <a:pt x="9855" y="6581"/>
                    <a:pt x="9860" y="6563"/>
                  </a:cubicBezTo>
                  <a:cubicBezTo>
                    <a:pt x="9865" y="6546"/>
                    <a:pt x="9871" y="6524"/>
                    <a:pt x="9876" y="6503"/>
                  </a:cubicBezTo>
                  <a:cubicBezTo>
                    <a:pt x="9882" y="6483"/>
                    <a:pt x="9885" y="6468"/>
                    <a:pt x="9889" y="6450"/>
                  </a:cubicBezTo>
                  <a:cubicBezTo>
                    <a:pt x="9893" y="6433"/>
                    <a:pt x="9899" y="6409"/>
                    <a:pt x="9904" y="6388"/>
                  </a:cubicBezTo>
                  <a:cubicBezTo>
                    <a:pt x="9908" y="6371"/>
                    <a:pt x="9912" y="6353"/>
                    <a:pt x="9916" y="6336"/>
                  </a:cubicBezTo>
                  <a:cubicBezTo>
                    <a:pt x="9921" y="6314"/>
                    <a:pt x="9925" y="6293"/>
                    <a:pt x="9929" y="6271"/>
                  </a:cubicBezTo>
                  <a:cubicBezTo>
                    <a:pt x="9933" y="6254"/>
                    <a:pt x="9937" y="6237"/>
                    <a:pt x="9940" y="6220"/>
                  </a:cubicBezTo>
                  <a:cubicBezTo>
                    <a:pt x="9944" y="6197"/>
                    <a:pt x="9949" y="6173"/>
                    <a:pt x="9953" y="6149"/>
                  </a:cubicBezTo>
                  <a:cubicBezTo>
                    <a:pt x="9956" y="6134"/>
                    <a:pt x="9959" y="6119"/>
                    <a:pt x="9961" y="6104"/>
                  </a:cubicBezTo>
                  <a:cubicBezTo>
                    <a:pt x="9967" y="6072"/>
                    <a:pt x="9972" y="6039"/>
                    <a:pt x="9976" y="6007"/>
                  </a:cubicBezTo>
                  <a:cubicBezTo>
                    <a:pt x="9976" y="6000"/>
                    <a:pt x="9978" y="5993"/>
                    <a:pt x="9980" y="5987"/>
                  </a:cubicBezTo>
                  <a:lnTo>
                    <a:pt x="9980" y="5987"/>
                  </a:lnTo>
                  <a:lnTo>
                    <a:pt x="9980" y="5987"/>
                  </a:lnTo>
                  <a:cubicBezTo>
                    <a:pt x="9980" y="5986"/>
                    <a:pt x="9980" y="5986"/>
                    <a:pt x="9980" y="5985"/>
                  </a:cubicBezTo>
                  <a:cubicBezTo>
                    <a:pt x="9986" y="5942"/>
                    <a:pt x="9991" y="5899"/>
                    <a:pt x="9996" y="5855"/>
                  </a:cubicBezTo>
                  <a:cubicBezTo>
                    <a:pt x="9998" y="5841"/>
                    <a:pt x="9999" y="5827"/>
                    <a:pt x="10001" y="5812"/>
                  </a:cubicBezTo>
                  <a:cubicBezTo>
                    <a:pt x="10004" y="5782"/>
                    <a:pt x="10008" y="5752"/>
                    <a:pt x="10010" y="5721"/>
                  </a:cubicBezTo>
                  <a:cubicBezTo>
                    <a:pt x="10012" y="5705"/>
                    <a:pt x="10013" y="5688"/>
                    <a:pt x="10014" y="5672"/>
                  </a:cubicBezTo>
                  <a:cubicBezTo>
                    <a:pt x="10017" y="5643"/>
                    <a:pt x="10019" y="5613"/>
                    <a:pt x="10021" y="5584"/>
                  </a:cubicBezTo>
                  <a:cubicBezTo>
                    <a:pt x="10022" y="5568"/>
                    <a:pt x="10023" y="5552"/>
                    <a:pt x="10024" y="5535"/>
                  </a:cubicBezTo>
                  <a:lnTo>
                    <a:pt x="10024" y="5524"/>
                  </a:lnTo>
                  <a:lnTo>
                    <a:pt x="10026" y="5525"/>
                  </a:lnTo>
                  <a:cubicBezTo>
                    <a:pt x="10026" y="5540"/>
                    <a:pt x="10026" y="5557"/>
                    <a:pt x="10024" y="5572"/>
                  </a:cubicBezTo>
                  <a:cubicBezTo>
                    <a:pt x="10026" y="5580"/>
                    <a:pt x="10026" y="5590"/>
                    <a:pt x="10025" y="5599"/>
                  </a:cubicBezTo>
                  <a:close/>
                  <a:moveTo>
                    <a:pt x="10025" y="5973"/>
                  </a:moveTo>
                  <a:cubicBezTo>
                    <a:pt x="10022" y="5987"/>
                    <a:pt x="10020" y="6002"/>
                    <a:pt x="10017" y="6016"/>
                  </a:cubicBezTo>
                  <a:cubicBezTo>
                    <a:pt x="10009" y="6063"/>
                    <a:pt x="10000" y="6111"/>
                    <a:pt x="9989" y="6159"/>
                  </a:cubicBezTo>
                  <a:cubicBezTo>
                    <a:pt x="9989" y="6165"/>
                    <a:pt x="9987" y="6170"/>
                    <a:pt x="9986" y="6175"/>
                  </a:cubicBezTo>
                  <a:cubicBezTo>
                    <a:pt x="9978" y="6212"/>
                    <a:pt x="9969" y="6249"/>
                    <a:pt x="9960" y="6285"/>
                  </a:cubicBezTo>
                  <a:cubicBezTo>
                    <a:pt x="9951" y="6322"/>
                    <a:pt x="9937" y="6364"/>
                    <a:pt x="9925" y="6403"/>
                  </a:cubicBezTo>
                  <a:lnTo>
                    <a:pt x="9929" y="6381"/>
                  </a:lnTo>
                  <a:cubicBezTo>
                    <a:pt x="9938" y="6343"/>
                    <a:pt x="9946" y="6304"/>
                    <a:pt x="9953" y="6265"/>
                  </a:cubicBezTo>
                  <a:cubicBezTo>
                    <a:pt x="9954" y="6260"/>
                    <a:pt x="9956" y="6254"/>
                    <a:pt x="9956" y="6249"/>
                  </a:cubicBezTo>
                  <a:cubicBezTo>
                    <a:pt x="9965" y="6205"/>
                    <a:pt x="9972" y="6161"/>
                    <a:pt x="9979" y="6116"/>
                  </a:cubicBezTo>
                  <a:cubicBezTo>
                    <a:pt x="9980" y="6105"/>
                    <a:pt x="9982" y="6094"/>
                    <a:pt x="9983" y="6083"/>
                  </a:cubicBezTo>
                  <a:cubicBezTo>
                    <a:pt x="9989" y="6041"/>
                    <a:pt x="9995" y="5997"/>
                    <a:pt x="10000" y="5954"/>
                  </a:cubicBezTo>
                  <a:cubicBezTo>
                    <a:pt x="10000" y="5950"/>
                    <a:pt x="10001" y="5946"/>
                    <a:pt x="10002" y="5942"/>
                  </a:cubicBezTo>
                  <a:cubicBezTo>
                    <a:pt x="10006" y="5908"/>
                    <a:pt x="10009" y="5873"/>
                    <a:pt x="10012" y="5838"/>
                  </a:cubicBezTo>
                  <a:lnTo>
                    <a:pt x="10012" y="5838"/>
                  </a:lnTo>
                  <a:cubicBezTo>
                    <a:pt x="10012" y="5838"/>
                    <a:pt x="10013" y="5840"/>
                    <a:pt x="10013" y="5840"/>
                  </a:cubicBezTo>
                  <a:cubicBezTo>
                    <a:pt x="10017" y="5847"/>
                    <a:pt x="10022" y="5852"/>
                    <a:pt x="10028" y="5855"/>
                  </a:cubicBezTo>
                  <a:cubicBezTo>
                    <a:pt x="10033" y="5858"/>
                    <a:pt x="10037" y="5859"/>
                    <a:pt x="10042" y="5860"/>
                  </a:cubicBezTo>
                  <a:cubicBezTo>
                    <a:pt x="10037" y="5897"/>
                    <a:pt x="10032" y="5935"/>
                    <a:pt x="10026" y="5973"/>
                  </a:cubicBezTo>
                  <a:lnTo>
                    <a:pt x="10025" y="5973"/>
                  </a:lnTo>
                  <a:close/>
                  <a:moveTo>
                    <a:pt x="9877" y="6575"/>
                  </a:moveTo>
                  <a:cubicBezTo>
                    <a:pt x="9868" y="6603"/>
                    <a:pt x="9860" y="6631"/>
                    <a:pt x="9851" y="6659"/>
                  </a:cubicBezTo>
                  <a:lnTo>
                    <a:pt x="9851" y="6659"/>
                  </a:lnTo>
                  <a:cubicBezTo>
                    <a:pt x="9848" y="6658"/>
                    <a:pt x="9846" y="6657"/>
                    <a:pt x="9843" y="6657"/>
                  </a:cubicBezTo>
                  <a:cubicBezTo>
                    <a:pt x="9852" y="6634"/>
                    <a:pt x="9860" y="6611"/>
                    <a:pt x="9868" y="6589"/>
                  </a:cubicBezTo>
                  <a:cubicBezTo>
                    <a:pt x="9871" y="6581"/>
                    <a:pt x="9874" y="6573"/>
                    <a:pt x="9877" y="6565"/>
                  </a:cubicBezTo>
                  <a:cubicBezTo>
                    <a:pt x="9880" y="6557"/>
                    <a:pt x="9883" y="6548"/>
                    <a:pt x="9886" y="6540"/>
                  </a:cubicBezTo>
                  <a:lnTo>
                    <a:pt x="9886" y="6540"/>
                  </a:lnTo>
                  <a:cubicBezTo>
                    <a:pt x="9886" y="6542"/>
                    <a:pt x="9885" y="6544"/>
                    <a:pt x="9884" y="6546"/>
                  </a:cubicBezTo>
                  <a:cubicBezTo>
                    <a:pt x="9883" y="6556"/>
                    <a:pt x="9880" y="6566"/>
                    <a:pt x="9878" y="6575"/>
                  </a:cubicBezTo>
                  <a:lnTo>
                    <a:pt x="9877" y="6575"/>
                  </a:lnTo>
                  <a:close/>
                  <a:moveTo>
                    <a:pt x="9140" y="8026"/>
                  </a:moveTo>
                  <a:cubicBezTo>
                    <a:pt x="9132" y="8037"/>
                    <a:pt x="9123" y="8049"/>
                    <a:pt x="9115" y="8060"/>
                  </a:cubicBezTo>
                  <a:cubicBezTo>
                    <a:pt x="9093" y="8091"/>
                    <a:pt x="9070" y="8121"/>
                    <a:pt x="9047" y="8151"/>
                  </a:cubicBezTo>
                  <a:lnTo>
                    <a:pt x="9018" y="8188"/>
                  </a:lnTo>
                  <a:cubicBezTo>
                    <a:pt x="8996" y="8215"/>
                    <a:pt x="8974" y="8243"/>
                    <a:pt x="8951" y="8269"/>
                  </a:cubicBezTo>
                  <a:lnTo>
                    <a:pt x="8919" y="8307"/>
                  </a:lnTo>
                  <a:cubicBezTo>
                    <a:pt x="8898" y="8332"/>
                    <a:pt x="8877" y="8357"/>
                    <a:pt x="8855" y="8381"/>
                  </a:cubicBezTo>
                  <a:cubicBezTo>
                    <a:pt x="8841" y="8397"/>
                    <a:pt x="8826" y="8413"/>
                    <a:pt x="8812" y="8429"/>
                  </a:cubicBezTo>
                  <a:cubicBezTo>
                    <a:pt x="8793" y="8448"/>
                    <a:pt x="8775" y="8468"/>
                    <a:pt x="8756" y="8489"/>
                  </a:cubicBezTo>
                  <a:cubicBezTo>
                    <a:pt x="8738" y="8510"/>
                    <a:pt x="8723" y="8523"/>
                    <a:pt x="8706" y="8540"/>
                  </a:cubicBezTo>
                  <a:lnTo>
                    <a:pt x="8708" y="8537"/>
                  </a:lnTo>
                  <a:cubicBezTo>
                    <a:pt x="8711" y="8531"/>
                    <a:pt x="8714" y="8525"/>
                    <a:pt x="8717" y="8519"/>
                  </a:cubicBezTo>
                  <a:cubicBezTo>
                    <a:pt x="8720" y="8513"/>
                    <a:pt x="8722" y="8510"/>
                    <a:pt x="8724" y="8505"/>
                  </a:cubicBezTo>
                  <a:cubicBezTo>
                    <a:pt x="8726" y="8500"/>
                    <a:pt x="8729" y="8493"/>
                    <a:pt x="8732" y="8485"/>
                  </a:cubicBezTo>
                  <a:cubicBezTo>
                    <a:pt x="8736" y="8475"/>
                    <a:pt x="8740" y="8466"/>
                    <a:pt x="8743" y="8454"/>
                  </a:cubicBezTo>
                  <a:cubicBezTo>
                    <a:pt x="8745" y="8450"/>
                    <a:pt x="8746" y="8446"/>
                    <a:pt x="8747" y="8442"/>
                  </a:cubicBezTo>
                  <a:cubicBezTo>
                    <a:pt x="8756" y="8416"/>
                    <a:pt x="8764" y="8387"/>
                    <a:pt x="8772" y="8356"/>
                  </a:cubicBezTo>
                  <a:lnTo>
                    <a:pt x="8772" y="8356"/>
                  </a:lnTo>
                  <a:cubicBezTo>
                    <a:pt x="8779" y="8355"/>
                    <a:pt x="8785" y="8354"/>
                    <a:pt x="8791" y="8350"/>
                  </a:cubicBezTo>
                  <a:cubicBezTo>
                    <a:pt x="8798" y="8346"/>
                    <a:pt x="8803" y="8342"/>
                    <a:pt x="8806" y="8335"/>
                  </a:cubicBezTo>
                  <a:cubicBezTo>
                    <a:pt x="8810" y="8329"/>
                    <a:pt x="8812" y="8322"/>
                    <a:pt x="8812" y="8314"/>
                  </a:cubicBezTo>
                  <a:cubicBezTo>
                    <a:pt x="8812" y="8308"/>
                    <a:pt x="8811" y="8302"/>
                    <a:pt x="8808" y="8297"/>
                  </a:cubicBezTo>
                  <a:lnTo>
                    <a:pt x="8808" y="8297"/>
                  </a:lnTo>
                  <a:cubicBezTo>
                    <a:pt x="8812" y="8294"/>
                    <a:pt x="8814" y="8291"/>
                    <a:pt x="8816" y="8287"/>
                  </a:cubicBezTo>
                  <a:cubicBezTo>
                    <a:pt x="8817" y="8285"/>
                    <a:pt x="8818" y="8283"/>
                    <a:pt x="8819" y="8282"/>
                  </a:cubicBezTo>
                  <a:cubicBezTo>
                    <a:pt x="8829" y="8274"/>
                    <a:pt x="8840" y="8266"/>
                    <a:pt x="8850" y="8258"/>
                  </a:cubicBezTo>
                  <a:lnTo>
                    <a:pt x="8868" y="8245"/>
                  </a:lnTo>
                  <a:cubicBezTo>
                    <a:pt x="8893" y="8225"/>
                    <a:pt x="8918" y="8206"/>
                    <a:pt x="8943" y="8183"/>
                  </a:cubicBezTo>
                  <a:lnTo>
                    <a:pt x="8956" y="8172"/>
                  </a:lnTo>
                  <a:cubicBezTo>
                    <a:pt x="8978" y="8152"/>
                    <a:pt x="9000" y="8131"/>
                    <a:pt x="9022" y="8110"/>
                  </a:cubicBezTo>
                  <a:lnTo>
                    <a:pt x="9037" y="8096"/>
                  </a:lnTo>
                  <a:cubicBezTo>
                    <a:pt x="9061" y="8072"/>
                    <a:pt x="9084" y="8047"/>
                    <a:pt x="9108" y="8021"/>
                  </a:cubicBezTo>
                  <a:cubicBezTo>
                    <a:pt x="9113" y="8015"/>
                    <a:pt x="9119" y="8009"/>
                    <a:pt x="9124" y="8003"/>
                  </a:cubicBezTo>
                  <a:cubicBezTo>
                    <a:pt x="9146" y="7978"/>
                    <a:pt x="9169" y="7953"/>
                    <a:pt x="9190" y="7926"/>
                  </a:cubicBezTo>
                  <a:cubicBezTo>
                    <a:pt x="9193" y="7924"/>
                    <a:pt x="9195" y="7921"/>
                    <a:pt x="9197" y="7918"/>
                  </a:cubicBezTo>
                  <a:cubicBezTo>
                    <a:pt x="9220" y="7890"/>
                    <a:pt x="9243" y="7859"/>
                    <a:pt x="9266" y="7829"/>
                  </a:cubicBezTo>
                  <a:lnTo>
                    <a:pt x="9282" y="7808"/>
                  </a:lnTo>
                  <a:cubicBezTo>
                    <a:pt x="9299" y="7785"/>
                    <a:pt x="9316" y="7761"/>
                    <a:pt x="9333" y="7737"/>
                  </a:cubicBezTo>
                  <a:cubicBezTo>
                    <a:pt x="9329" y="7744"/>
                    <a:pt x="9324" y="7751"/>
                    <a:pt x="9320" y="7756"/>
                  </a:cubicBezTo>
                  <a:cubicBezTo>
                    <a:pt x="9263" y="7851"/>
                    <a:pt x="9203" y="7940"/>
                    <a:pt x="9141" y="8026"/>
                  </a:cubicBezTo>
                  <a:lnTo>
                    <a:pt x="9140" y="8026"/>
                  </a:lnTo>
                  <a:close/>
                  <a:moveTo>
                    <a:pt x="8463" y="8775"/>
                  </a:moveTo>
                  <a:cubicBezTo>
                    <a:pt x="8435" y="8801"/>
                    <a:pt x="8406" y="8826"/>
                    <a:pt x="8378" y="8851"/>
                  </a:cubicBezTo>
                  <a:cubicBezTo>
                    <a:pt x="8363" y="8863"/>
                    <a:pt x="8348" y="8874"/>
                    <a:pt x="8333" y="8885"/>
                  </a:cubicBezTo>
                  <a:lnTo>
                    <a:pt x="8290" y="8919"/>
                  </a:lnTo>
                  <a:lnTo>
                    <a:pt x="8267" y="8936"/>
                  </a:lnTo>
                  <a:cubicBezTo>
                    <a:pt x="8252" y="8946"/>
                    <a:pt x="8237" y="8957"/>
                    <a:pt x="8222" y="8967"/>
                  </a:cubicBezTo>
                  <a:lnTo>
                    <a:pt x="8210" y="8975"/>
                  </a:lnTo>
                  <a:cubicBezTo>
                    <a:pt x="8180" y="8994"/>
                    <a:pt x="8151" y="9014"/>
                    <a:pt x="8120" y="9031"/>
                  </a:cubicBezTo>
                  <a:lnTo>
                    <a:pt x="8102" y="9042"/>
                  </a:lnTo>
                  <a:lnTo>
                    <a:pt x="8057" y="9067"/>
                  </a:lnTo>
                  <a:lnTo>
                    <a:pt x="8031" y="9081"/>
                  </a:lnTo>
                  <a:lnTo>
                    <a:pt x="8005" y="9094"/>
                  </a:lnTo>
                  <a:lnTo>
                    <a:pt x="8022" y="9081"/>
                  </a:lnTo>
                  <a:cubicBezTo>
                    <a:pt x="8040" y="9066"/>
                    <a:pt x="8059" y="9050"/>
                    <a:pt x="8077" y="9035"/>
                  </a:cubicBezTo>
                  <a:cubicBezTo>
                    <a:pt x="8092" y="9022"/>
                    <a:pt x="8107" y="9009"/>
                    <a:pt x="8122" y="8997"/>
                  </a:cubicBezTo>
                  <a:cubicBezTo>
                    <a:pt x="8140" y="8980"/>
                    <a:pt x="8159" y="8964"/>
                    <a:pt x="8177" y="8948"/>
                  </a:cubicBezTo>
                  <a:lnTo>
                    <a:pt x="8220" y="8909"/>
                  </a:lnTo>
                  <a:lnTo>
                    <a:pt x="8276" y="8857"/>
                  </a:lnTo>
                  <a:cubicBezTo>
                    <a:pt x="8290" y="8844"/>
                    <a:pt x="8303" y="8831"/>
                    <a:pt x="8317" y="8818"/>
                  </a:cubicBezTo>
                  <a:cubicBezTo>
                    <a:pt x="8337" y="8799"/>
                    <a:pt x="8355" y="8781"/>
                    <a:pt x="8374" y="8762"/>
                  </a:cubicBezTo>
                  <a:lnTo>
                    <a:pt x="8412" y="8724"/>
                  </a:lnTo>
                  <a:cubicBezTo>
                    <a:pt x="8431" y="8704"/>
                    <a:pt x="8451" y="8683"/>
                    <a:pt x="8470" y="8662"/>
                  </a:cubicBezTo>
                  <a:cubicBezTo>
                    <a:pt x="8482" y="8651"/>
                    <a:pt x="8493" y="8639"/>
                    <a:pt x="8503" y="8628"/>
                  </a:cubicBezTo>
                  <a:cubicBezTo>
                    <a:pt x="8526" y="8603"/>
                    <a:pt x="8548" y="8578"/>
                    <a:pt x="8571" y="8553"/>
                  </a:cubicBezTo>
                  <a:lnTo>
                    <a:pt x="8594" y="8528"/>
                  </a:lnTo>
                  <a:cubicBezTo>
                    <a:pt x="8646" y="8469"/>
                    <a:pt x="8696" y="8409"/>
                    <a:pt x="8746" y="8348"/>
                  </a:cubicBezTo>
                  <a:lnTo>
                    <a:pt x="8746" y="8348"/>
                  </a:lnTo>
                  <a:cubicBezTo>
                    <a:pt x="8747" y="8349"/>
                    <a:pt x="8749" y="8350"/>
                    <a:pt x="8750" y="8351"/>
                  </a:cubicBezTo>
                  <a:cubicBezTo>
                    <a:pt x="8752" y="8353"/>
                    <a:pt x="8754" y="8353"/>
                    <a:pt x="8756" y="8354"/>
                  </a:cubicBezTo>
                  <a:lnTo>
                    <a:pt x="8755" y="8358"/>
                  </a:lnTo>
                  <a:cubicBezTo>
                    <a:pt x="8752" y="8365"/>
                    <a:pt x="8750" y="8372"/>
                    <a:pt x="8748" y="8379"/>
                  </a:cubicBezTo>
                  <a:lnTo>
                    <a:pt x="8741" y="8398"/>
                  </a:lnTo>
                  <a:cubicBezTo>
                    <a:pt x="8739" y="8405"/>
                    <a:pt x="8737" y="8412"/>
                    <a:pt x="8734" y="8418"/>
                  </a:cubicBezTo>
                  <a:cubicBezTo>
                    <a:pt x="8731" y="8424"/>
                    <a:pt x="8730" y="8431"/>
                    <a:pt x="8727" y="8437"/>
                  </a:cubicBezTo>
                  <a:cubicBezTo>
                    <a:pt x="8725" y="8443"/>
                    <a:pt x="8722" y="8451"/>
                    <a:pt x="8719" y="8457"/>
                  </a:cubicBezTo>
                  <a:lnTo>
                    <a:pt x="8713" y="8474"/>
                  </a:lnTo>
                  <a:cubicBezTo>
                    <a:pt x="8710" y="8482"/>
                    <a:pt x="8706" y="8489"/>
                    <a:pt x="8703" y="8497"/>
                  </a:cubicBezTo>
                  <a:cubicBezTo>
                    <a:pt x="8701" y="8501"/>
                    <a:pt x="8700" y="8506"/>
                    <a:pt x="8698" y="8510"/>
                  </a:cubicBezTo>
                  <a:cubicBezTo>
                    <a:pt x="8694" y="8519"/>
                    <a:pt x="8690" y="8527"/>
                    <a:pt x="8685" y="8536"/>
                  </a:cubicBezTo>
                  <a:cubicBezTo>
                    <a:pt x="8684" y="8538"/>
                    <a:pt x="8683" y="8541"/>
                    <a:pt x="8681" y="8543"/>
                  </a:cubicBezTo>
                  <a:cubicBezTo>
                    <a:pt x="8677" y="8552"/>
                    <a:pt x="8672" y="8560"/>
                    <a:pt x="8668" y="8568"/>
                  </a:cubicBezTo>
                  <a:lnTo>
                    <a:pt x="8668" y="8568"/>
                  </a:lnTo>
                  <a:cubicBezTo>
                    <a:pt x="8667" y="8567"/>
                    <a:pt x="8667" y="8568"/>
                    <a:pt x="8666" y="8567"/>
                  </a:cubicBezTo>
                  <a:cubicBezTo>
                    <a:pt x="8660" y="8564"/>
                    <a:pt x="8654" y="8561"/>
                    <a:pt x="8647" y="8561"/>
                  </a:cubicBezTo>
                  <a:lnTo>
                    <a:pt x="8647" y="8561"/>
                  </a:lnTo>
                  <a:cubicBezTo>
                    <a:pt x="8647" y="8561"/>
                    <a:pt x="8647" y="8561"/>
                    <a:pt x="8646" y="8561"/>
                  </a:cubicBezTo>
                  <a:cubicBezTo>
                    <a:pt x="8639" y="8561"/>
                    <a:pt x="8633" y="8563"/>
                    <a:pt x="8626" y="8567"/>
                  </a:cubicBezTo>
                  <a:cubicBezTo>
                    <a:pt x="8620" y="8571"/>
                    <a:pt x="8614" y="8575"/>
                    <a:pt x="8610" y="8582"/>
                  </a:cubicBezTo>
                  <a:cubicBezTo>
                    <a:pt x="8606" y="8589"/>
                    <a:pt x="8605" y="8595"/>
                    <a:pt x="8605" y="8603"/>
                  </a:cubicBezTo>
                  <a:cubicBezTo>
                    <a:pt x="8605" y="8611"/>
                    <a:pt x="8606" y="8617"/>
                    <a:pt x="8610" y="8624"/>
                  </a:cubicBezTo>
                  <a:cubicBezTo>
                    <a:pt x="8612" y="8627"/>
                    <a:pt x="8613" y="8629"/>
                    <a:pt x="8616" y="8631"/>
                  </a:cubicBezTo>
                  <a:cubicBezTo>
                    <a:pt x="8578" y="8668"/>
                    <a:pt x="8541" y="8704"/>
                    <a:pt x="8502" y="8740"/>
                  </a:cubicBezTo>
                  <a:cubicBezTo>
                    <a:pt x="8490" y="8753"/>
                    <a:pt x="8477" y="8764"/>
                    <a:pt x="8464" y="8776"/>
                  </a:cubicBezTo>
                  <a:lnTo>
                    <a:pt x="8463" y="8775"/>
                  </a:lnTo>
                  <a:close/>
                  <a:moveTo>
                    <a:pt x="7905" y="9167"/>
                  </a:moveTo>
                  <a:cubicBezTo>
                    <a:pt x="7860" y="9202"/>
                    <a:pt x="7814" y="9236"/>
                    <a:pt x="7767" y="9269"/>
                  </a:cubicBezTo>
                  <a:cubicBezTo>
                    <a:pt x="7758" y="9276"/>
                    <a:pt x="7748" y="9283"/>
                    <a:pt x="7738" y="9289"/>
                  </a:cubicBezTo>
                  <a:cubicBezTo>
                    <a:pt x="7718" y="9303"/>
                    <a:pt x="7699" y="9315"/>
                    <a:pt x="7679" y="9328"/>
                  </a:cubicBezTo>
                  <a:cubicBezTo>
                    <a:pt x="7699" y="9315"/>
                    <a:pt x="7718" y="9301"/>
                    <a:pt x="7737" y="9287"/>
                  </a:cubicBezTo>
                  <a:lnTo>
                    <a:pt x="7768" y="9265"/>
                  </a:lnTo>
                  <a:cubicBezTo>
                    <a:pt x="7815" y="9231"/>
                    <a:pt x="7861" y="9196"/>
                    <a:pt x="7906" y="9160"/>
                  </a:cubicBezTo>
                  <a:cubicBezTo>
                    <a:pt x="7916" y="9152"/>
                    <a:pt x="7926" y="9144"/>
                    <a:pt x="7936" y="9136"/>
                  </a:cubicBezTo>
                  <a:lnTo>
                    <a:pt x="7954" y="9122"/>
                  </a:lnTo>
                  <a:lnTo>
                    <a:pt x="7970" y="9114"/>
                  </a:lnTo>
                  <a:cubicBezTo>
                    <a:pt x="7958" y="9124"/>
                    <a:pt x="7947" y="9135"/>
                    <a:pt x="7935" y="9143"/>
                  </a:cubicBezTo>
                  <a:cubicBezTo>
                    <a:pt x="7923" y="9152"/>
                    <a:pt x="7916" y="9160"/>
                    <a:pt x="7906" y="9168"/>
                  </a:cubicBezTo>
                  <a:lnTo>
                    <a:pt x="7905" y="9167"/>
                  </a:lnTo>
                  <a:close/>
                  <a:moveTo>
                    <a:pt x="6826" y="9770"/>
                  </a:moveTo>
                  <a:cubicBezTo>
                    <a:pt x="6807" y="9778"/>
                    <a:pt x="6786" y="9786"/>
                    <a:pt x="6766" y="9793"/>
                  </a:cubicBezTo>
                  <a:cubicBezTo>
                    <a:pt x="6732" y="9805"/>
                    <a:pt x="6698" y="9816"/>
                    <a:pt x="6664" y="9826"/>
                  </a:cubicBezTo>
                  <a:lnTo>
                    <a:pt x="6655" y="9829"/>
                  </a:lnTo>
                  <a:cubicBezTo>
                    <a:pt x="6599" y="9845"/>
                    <a:pt x="6543" y="9859"/>
                    <a:pt x="6487" y="9873"/>
                  </a:cubicBezTo>
                  <a:cubicBezTo>
                    <a:pt x="6519" y="9864"/>
                    <a:pt x="6550" y="9855"/>
                    <a:pt x="6582" y="9846"/>
                  </a:cubicBezTo>
                  <a:cubicBezTo>
                    <a:pt x="6602" y="9840"/>
                    <a:pt x="6620" y="9835"/>
                    <a:pt x="6639" y="9829"/>
                  </a:cubicBezTo>
                  <a:cubicBezTo>
                    <a:pt x="6675" y="9818"/>
                    <a:pt x="6710" y="9807"/>
                    <a:pt x="6745" y="9795"/>
                  </a:cubicBezTo>
                  <a:cubicBezTo>
                    <a:pt x="6761" y="9790"/>
                    <a:pt x="6777" y="9785"/>
                    <a:pt x="6792" y="9780"/>
                  </a:cubicBezTo>
                  <a:cubicBezTo>
                    <a:pt x="6840" y="9763"/>
                    <a:pt x="6888" y="9746"/>
                    <a:pt x="6935" y="9728"/>
                  </a:cubicBezTo>
                  <a:lnTo>
                    <a:pt x="6935" y="9728"/>
                  </a:lnTo>
                  <a:cubicBezTo>
                    <a:pt x="6934" y="9729"/>
                    <a:pt x="6933" y="9729"/>
                    <a:pt x="6932" y="9730"/>
                  </a:cubicBezTo>
                  <a:cubicBezTo>
                    <a:pt x="6898" y="9745"/>
                    <a:pt x="6863" y="9757"/>
                    <a:pt x="6827" y="9771"/>
                  </a:cubicBezTo>
                  <a:lnTo>
                    <a:pt x="6826" y="9770"/>
                  </a:lnTo>
                  <a:close/>
                  <a:moveTo>
                    <a:pt x="5727" y="10029"/>
                  </a:moveTo>
                  <a:cubicBezTo>
                    <a:pt x="5720" y="10032"/>
                    <a:pt x="5712" y="10035"/>
                    <a:pt x="5704" y="10038"/>
                  </a:cubicBezTo>
                  <a:cubicBezTo>
                    <a:pt x="5696" y="10041"/>
                    <a:pt x="5694" y="10042"/>
                    <a:pt x="5688" y="10043"/>
                  </a:cubicBezTo>
                  <a:cubicBezTo>
                    <a:pt x="5683" y="10045"/>
                    <a:pt x="5679" y="10046"/>
                    <a:pt x="5675" y="10047"/>
                  </a:cubicBezTo>
                  <a:cubicBezTo>
                    <a:pt x="5683" y="10044"/>
                    <a:pt x="5692" y="10042"/>
                    <a:pt x="5701" y="10038"/>
                  </a:cubicBezTo>
                  <a:lnTo>
                    <a:pt x="5704" y="10037"/>
                  </a:lnTo>
                  <a:cubicBezTo>
                    <a:pt x="5718" y="10032"/>
                    <a:pt x="5733" y="10025"/>
                    <a:pt x="5748" y="10018"/>
                  </a:cubicBezTo>
                  <a:lnTo>
                    <a:pt x="5748" y="10018"/>
                  </a:lnTo>
                  <a:lnTo>
                    <a:pt x="5743" y="10020"/>
                  </a:lnTo>
                  <a:cubicBezTo>
                    <a:pt x="5738" y="10024"/>
                    <a:pt x="5734" y="10027"/>
                    <a:pt x="5728" y="10029"/>
                  </a:cubicBezTo>
                  <a:lnTo>
                    <a:pt x="5727" y="10029"/>
                  </a:lnTo>
                  <a:close/>
                  <a:moveTo>
                    <a:pt x="4997" y="10080"/>
                  </a:moveTo>
                  <a:lnTo>
                    <a:pt x="4950" y="10078"/>
                  </a:lnTo>
                  <a:cubicBezTo>
                    <a:pt x="4919" y="10077"/>
                    <a:pt x="4888" y="10076"/>
                    <a:pt x="4857" y="10074"/>
                  </a:cubicBezTo>
                  <a:cubicBezTo>
                    <a:pt x="4838" y="10074"/>
                    <a:pt x="4820" y="10071"/>
                    <a:pt x="4801" y="10070"/>
                  </a:cubicBezTo>
                  <a:cubicBezTo>
                    <a:pt x="4773" y="10068"/>
                    <a:pt x="4746" y="10066"/>
                    <a:pt x="4718" y="10064"/>
                  </a:cubicBezTo>
                  <a:lnTo>
                    <a:pt x="4659" y="10058"/>
                  </a:lnTo>
                  <a:cubicBezTo>
                    <a:pt x="4632" y="10055"/>
                    <a:pt x="4606" y="10052"/>
                    <a:pt x="4580" y="10049"/>
                  </a:cubicBezTo>
                  <a:cubicBezTo>
                    <a:pt x="4560" y="10047"/>
                    <a:pt x="4539" y="10044"/>
                    <a:pt x="4519" y="10042"/>
                  </a:cubicBezTo>
                  <a:cubicBezTo>
                    <a:pt x="4493" y="10038"/>
                    <a:pt x="4467" y="10035"/>
                    <a:pt x="4440" y="10031"/>
                  </a:cubicBezTo>
                  <a:lnTo>
                    <a:pt x="4379" y="10021"/>
                  </a:lnTo>
                  <a:lnTo>
                    <a:pt x="4359" y="10018"/>
                  </a:lnTo>
                  <a:lnTo>
                    <a:pt x="4361" y="10018"/>
                  </a:lnTo>
                  <a:lnTo>
                    <a:pt x="4437" y="10026"/>
                  </a:lnTo>
                  <a:cubicBezTo>
                    <a:pt x="4453" y="10027"/>
                    <a:pt x="4470" y="10029"/>
                    <a:pt x="4486" y="10030"/>
                  </a:cubicBezTo>
                  <a:cubicBezTo>
                    <a:pt x="4512" y="10032"/>
                    <a:pt x="4538" y="10034"/>
                    <a:pt x="4564" y="10036"/>
                  </a:cubicBezTo>
                  <a:lnTo>
                    <a:pt x="4611" y="10039"/>
                  </a:lnTo>
                  <a:cubicBezTo>
                    <a:pt x="4639" y="10040"/>
                    <a:pt x="4667" y="10042"/>
                    <a:pt x="4696" y="10042"/>
                  </a:cubicBezTo>
                  <a:lnTo>
                    <a:pt x="4736" y="10044"/>
                  </a:lnTo>
                  <a:cubicBezTo>
                    <a:pt x="4778" y="10045"/>
                    <a:pt x="4819" y="10046"/>
                    <a:pt x="4861" y="10046"/>
                  </a:cubicBezTo>
                  <a:cubicBezTo>
                    <a:pt x="4920" y="10046"/>
                    <a:pt x="4980" y="10045"/>
                    <a:pt x="5040" y="10042"/>
                  </a:cubicBezTo>
                  <a:lnTo>
                    <a:pt x="5071" y="10041"/>
                  </a:lnTo>
                  <a:cubicBezTo>
                    <a:pt x="5120" y="10038"/>
                    <a:pt x="5169" y="10036"/>
                    <a:pt x="5217" y="10032"/>
                  </a:cubicBezTo>
                  <a:lnTo>
                    <a:pt x="5257" y="10028"/>
                  </a:lnTo>
                  <a:lnTo>
                    <a:pt x="5273" y="10026"/>
                  </a:lnTo>
                  <a:lnTo>
                    <a:pt x="5279" y="10026"/>
                  </a:lnTo>
                  <a:cubicBezTo>
                    <a:pt x="5297" y="10025"/>
                    <a:pt x="5315" y="10023"/>
                    <a:pt x="5332" y="10022"/>
                  </a:cubicBezTo>
                  <a:cubicBezTo>
                    <a:pt x="5353" y="10020"/>
                    <a:pt x="5374" y="10019"/>
                    <a:pt x="5395" y="10017"/>
                  </a:cubicBezTo>
                  <a:cubicBezTo>
                    <a:pt x="5416" y="10015"/>
                    <a:pt x="5432" y="10013"/>
                    <a:pt x="5450" y="10011"/>
                  </a:cubicBezTo>
                  <a:cubicBezTo>
                    <a:pt x="5469" y="10009"/>
                    <a:pt x="5490" y="10007"/>
                    <a:pt x="5511" y="10005"/>
                  </a:cubicBezTo>
                  <a:lnTo>
                    <a:pt x="5533" y="10002"/>
                  </a:lnTo>
                  <a:lnTo>
                    <a:pt x="5533" y="10002"/>
                  </a:lnTo>
                  <a:cubicBezTo>
                    <a:pt x="5534" y="10005"/>
                    <a:pt x="5535" y="10007"/>
                    <a:pt x="5536" y="10009"/>
                  </a:cubicBezTo>
                  <a:cubicBezTo>
                    <a:pt x="5540" y="10016"/>
                    <a:pt x="5546" y="10021"/>
                    <a:pt x="5552" y="10025"/>
                  </a:cubicBezTo>
                  <a:cubicBezTo>
                    <a:pt x="5559" y="10029"/>
                    <a:pt x="5565" y="10030"/>
                    <a:pt x="5572" y="10030"/>
                  </a:cubicBezTo>
                  <a:lnTo>
                    <a:pt x="5572" y="10030"/>
                  </a:lnTo>
                  <a:cubicBezTo>
                    <a:pt x="5576" y="10030"/>
                    <a:pt x="5579" y="10030"/>
                    <a:pt x="5583" y="10028"/>
                  </a:cubicBezTo>
                  <a:lnTo>
                    <a:pt x="5583" y="10030"/>
                  </a:lnTo>
                  <a:lnTo>
                    <a:pt x="5583" y="10030"/>
                  </a:lnTo>
                  <a:cubicBezTo>
                    <a:pt x="5580" y="10033"/>
                    <a:pt x="5577" y="10036"/>
                    <a:pt x="5575" y="10039"/>
                  </a:cubicBezTo>
                  <a:cubicBezTo>
                    <a:pt x="5571" y="10046"/>
                    <a:pt x="5570" y="10052"/>
                    <a:pt x="5570" y="10060"/>
                  </a:cubicBezTo>
                  <a:cubicBezTo>
                    <a:pt x="5570" y="10068"/>
                    <a:pt x="5570" y="10061"/>
                    <a:pt x="5570" y="10062"/>
                  </a:cubicBezTo>
                  <a:cubicBezTo>
                    <a:pt x="5426" y="10075"/>
                    <a:pt x="5280" y="10082"/>
                    <a:pt x="5135" y="10082"/>
                  </a:cubicBezTo>
                  <a:cubicBezTo>
                    <a:pt x="5089" y="10082"/>
                    <a:pt x="5044" y="10082"/>
                    <a:pt x="4998" y="10080"/>
                  </a:cubicBezTo>
                  <a:lnTo>
                    <a:pt x="4997" y="10080"/>
                  </a:lnTo>
                  <a:close/>
                  <a:moveTo>
                    <a:pt x="3950" y="9953"/>
                  </a:moveTo>
                  <a:lnTo>
                    <a:pt x="3950" y="9953"/>
                  </a:lnTo>
                  <a:lnTo>
                    <a:pt x="3944" y="9952"/>
                  </a:lnTo>
                  <a:lnTo>
                    <a:pt x="3950" y="9953"/>
                  </a:lnTo>
                  <a:close/>
                  <a:moveTo>
                    <a:pt x="3599" y="9848"/>
                  </a:moveTo>
                  <a:lnTo>
                    <a:pt x="3544" y="9832"/>
                  </a:lnTo>
                  <a:lnTo>
                    <a:pt x="3544" y="9832"/>
                  </a:lnTo>
                  <a:cubicBezTo>
                    <a:pt x="3551" y="9832"/>
                    <a:pt x="3556" y="9830"/>
                    <a:pt x="3562" y="9827"/>
                  </a:cubicBezTo>
                  <a:cubicBezTo>
                    <a:pt x="3564" y="9826"/>
                    <a:pt x="3565" y="9825"/>
                    <a:pt x="3567" y="9823"/>
                  </a:cubicBezTo>
                  <a:lnTo>
                    <a:pt x="3605" y="9836"/>
                  </a:lnTo>
                  <a:lnTo>
                    <a:pt x="3641" y="9848"/>
                  </a:lnTo>
                  <a:lnTo>
                    <a:pt x="3670" y="9863"/>
                  </a:lnTo>
                  <a:lnTo>
                    <a:pt x="3693" y="9873"/>
                  </a:lnTo>
                  <a:lnTo>
                    <a:pt x="3698" y="9876"/>
                  </a:lnTo>
                  <a:lnTo>
                    <a:pt x="3655" y="9864"/>
                  </a:lnTo>
                  <a:lnTo>
                    <a:pt x="3599" y="9848"/>
                  </a:lnTo>
                  <a:close/>
                  <a:moveTo>
                    <a:pt x="3421" y="9793"/>
                  </a:moveTo>
                  <a:lnTo>
                    <a:pt x="3366" y="9774"/>
                  </a:lnTo>
                  <a:cubicBezTo>
                    <a:pt x="3346" y="9767"/>
                    <a:pt x="3326" y="9760"/>
                    <a:pt x="3305" y="9753"/>
                  </a:cubicBezTo>
                  <a:lnTo>
                    <a:pt x="3251" y="9733"/>
                  </a:lnTo>
                  <a:lnTo>
                    <a:pt x="3190" y="9710"/>
                  </a:lnTo>
                  <a:lnTo>
                    <a:pt x="3137" y="9689"/>
                  </a:lnTo>
                  <a:lnTo>
                    <a:pt x="3077" y="9664"/>
                  </a:lnTo>
                  <a:lnTo>
                    <a:pt x="3024" y="9641"/>
                  </a:lnTo>
                  <a:lnTo>
                    <a:pt x="2964" y="9615"/>
                  </a:lnTo>
                  <a:lnTo>
                    <a:pt x="2912" y="9591"/>
                  </a:lnTo>
                  <a:cubicBezTo>
                    <a:pt x="2892" y="9582"/>
                    <a:pt x="2873" y="9571"/>
                    <a:pt x="2852" y="9563"/>
                  </a:cubicBezTo>
                  <a:cubicBezTo>
                    <a:pt x="2835" y="9554"/>
                    <a:pt x="2818" y="9546"/>
                    <a:pt x="2801" y="9538"/>
                  </a:cubicBezTo>
                  <a:cubicBezTo>
                    <a:pt x="2782" y="9528"/>
                    <a:pt x="2762" y="9518"/>
                    <a:pt x="2742" y="9508"/>
                  </a:cubicBezTo>
                  <a:lnTo>
                    <a:pt x="2693" y="9482"/>
                  </a:lnTo>
                  <a:lnTo>
                    <a:pt x="2684" y="9477"/>
                  </a:lnTo>
                  <a:cubicBezTo>
                    <a:pt x="2735" y="9503"/>
                    <a:pt x="2786" y="9527"/>
                    <a:pt x="2838" y="9551"/>
                  </a:cubicBezTo>
                  <a:lnTo>
                    <a:pt x="2840" y="9551"/>
                  </a:lnTo>
                  <a:cubicBezTo>
                    <a:pt x="2843" y="9552"/>
                    <a:pt x="2846" y="9554"/>
                    <a:pt x="2849" y="9555"/>
                  </a:cubicBezTo>
                  <a:cubicBezTo>
                    <a:pt x="2901" y="9578"/>
                    <a:pt x="2953" y="9601"/>
                    <a:pt x="3006" y="9622"/>
                  </a:cubicBezTo>
                  <a:lnTo>
                    <a:pt x="3014" y="9625"/>
                  </a:lnTo>
                  <a:cubicBezTo>
                    <a:pt x="3038" y="9635"/>
                    <a:pt x="3063" y="9645"/>
                    <a:pt x="3087" y="9653"/>
                  </a:cubicBezTo>
                  <a:lnTo>
                    <a:pt x="3119" y="9665"/>
                  </a:lnTo>
                  <a:cubicBezTo>
                    <a:pt x="3141" y="9673"/>
                    <a:pt x="3164" y="9681"/>
                    <a:pt x="3187" y="9689"/>
                  </a:cubicBezTo>
                  <a:cubicBezTo>
                    <a:pt x="3217" y="9699"/>
                    <a:pt x="3247" y="9709"/>
                    <a:pt x="3277" y="9719"/>
                  </a:cubicBezTo>
                  <a:lnTo>
                    <a:pt x="3323" y="9733"/>
                  </a:lnTo>
                  <a:lnTo>
                    <a:pt x="3333" y="9736"/>
                  </a:lnTo>
                  <a:lnTo>
                    <a:pt x="3376" y="9753"/>
                  </a:lnTo>
                  <a:lnTo>
                    <a:pt x="3425" y="9771"/>
                  </a:lnTo>
                  <a:cubicBezTo>
                    <a:pt x="3447" y="9779"/>
                    <a:pt x="3469" y="9787"/>
                    <a:pt x="3491" y="9795"/>
                  </a:cubicBezTo>
                  <a:lnTo>
                    <a:pt x="3502" y="9800"/>
                  </a:lnTo>
                  <a:lnTo>
                    <a:pt x="3502" y="9800"/>
                  </a:lnTo>
                  <a:cubicBezTo>
                    <a:pt x="3503" y="9804"/>
                    <a:pt x="3504" y="9807"/>
                    <a:pt x="3507" y="9811"/>
                  </a:cubicBezTo>
                  <a:cubicBezTo>
                    <a:pt x="3510" y="9816"/>
                    <a:pt x="3513" y="9820"/>
                    <a:pt x="3518" y="9823"/>
                  </a:cubicBezTo>
                  <a:lnTo>
                    <a:pt x="3484" y="9813"/>
                  </a:lnTo>
                  <a:cubicBezTo>
                    <a:pt x="3462" y="9806"/>
                    <a:pt x="3442" y="9800"/>
                    <a:pt x="3422" y="9793"/>
                  </a:cubicBezTo>
                  <a:lnTo>
                    <a:pt x="3421" y="9793"/>
                  </a:lnTo>
                  <a:close/>
                  <a:moveTo>
                    <a:pt x="1998" y="9026"/>
                  </a:moveTo>
                  <a:lnTo>
                    <a:pt x="1977" y="9009"/>
                  </a:lnTo>
                  <a:lnTo>
                    <a:pt x="1977" y="9009"/>
                  </a:lnTo>
                  <a:cubicBezTo>
                    <a:pt x="1981" y="9010"/>
                    <a:pt x="1984" y="9011"/>
                    <a:pt x="1988" y="9011"/>
                  </a:cubicBezTo>
                  <a:lnTo>
                    <a:pt x="1988" y="9011"/>
                  </a:lnTo>
                  <a:cubicBezTo>
                    <a:pt x="1994" y="9011"/>
                    <a:pt x="1998" y="9010"/>
                    <a:pt x="2003" y="9008"/>
                  </a:cubicBezTo>
                  <a:cubicBezTo>
                    <a:pt x="2003" y="9011"/>
                    <a:pt x="2005" y="9013"/>
                    <a:pt x="2006" y="9016"/>
                  </a:cubicBezTo>
                  <a:lnTo>
                    <a:pt x="2006" y="9016"/>
                  </a:lnTo>
                  <a:cubicBezTo>
                    <a:pt x="2006" y="9017"/>
                    <a:pt x="2007" y="9018"/>
                    <a:pt x="2007" y="9019"/>
                  </a:cubicBezTo>
                  <a:lnTo>
                    <a:pt x="2007" y="9019"/>
                  </a:lnTo>
                  <a:lnTo>
                    <a:pt x="2007" y="9019"/>
                  </a:lnTo>
                  <a:cubicBezTo>
                    <a:pt x="2004" y="9021"/>
                    <a:pt x="2001" y="9023"/>
                    <a:pt x="1999" y="9025"/>
                  </a:cubicBezTo>
                  <a:lnTo>
                    <a:pt x="1998" y="9026"/>
                  </a:lnTo>
                  <a:close/>
                  <a:moveTo>
                    <a:pt x="1923" y="8952"/>
                  </a:moveTo>
                  <a:cubicBezTo>
                    <a:pt x="1899" y="8937"/>
                    <a:pt x="1876" y="8921"/>
                    <a:pt x="1853" y="8905"/>
                  </a:cubicBezTo>
                  <a:lnTo>
                    <a:pt x="1838" y="8892"/>
                  </a:lnTo>
                  <a:lnTo>
                    <a:pt x="1801" y="8859"/>
                  </a:lnTo>
                  <a:cubicBezTo>
                    <a:pt x="1783" y="8843"/>
                    <a:pt x="1765" y="8827"/>
                    <a:pt x="1748" y="8811"/>
                  </a:cubicBezTo>
                  <a:lnTo>
                    <a:pt x="1709" y="8775"/>
                  </a:lnTo>
                  <a:cubicBezTo>
                    <a:pt x="1692" y="8759"/>
                    <a:pt x="1676" y="8743"/>
                    <a:pt x="1659" y="8727"/>
                  </a:cubicBezTo>
                  <a:cubicBezTo>
                    <a:pt x="1646" y="8715"/>
                    <a:pt x="1633" y="8702"/>
                    <a:pt x="1620" y="8689"/>
                  </a:cubicBezTo>
                  <a:cubicBezTo>
                    <a:pt x="1603" y="8673"/>
                    <a:pt x="1587" y="8657"/>
                    <a:pt x="1571" y="8641"/>
                  </a:cubicBezTo>
                  <a:cubicBezTo>
                    <a:pt x="1558" y="8628"/>
                    <a:pt x="1546" y="8615"/>
                    <a:pt x="1533" y="8601"/>
                  </a:cubicBezTo>
                  <a:cubicBezTo>
                    <a:pt x="1516" y="8584"/>
                    <a:pt x="1500" y="8566"/>
                    <a:pt x="1483" y="8549"/>
                  </a:cubicBezTo>
                  <a:cubicBezTo>
                    <a:pt x="1472" y="8536"/>
                    <a:pt x="1460" y="8524"/>
                    <a:pt x="1449" y="8512"/>
                  </a:cubicBezTo>
                  <a:cubicBezTo>
                    <a:pt x="1428" y="8489"/>
                    <a:pt x="1407" y="8466"/>
                    <a:pt x="1387" y="8443"/>
                  </a:cubicBezTo>
                  <a:cubicBezTo>
                    <a:pt x="1380" y="8435"/>
                    <a:pt x="1373" y="8428"/>
                    <a:pt x="1367" y="8420"/>
                  </a:cubicBezTo>
                  <a:cubicBezTo>
                    <a:pt x="1340" y="8390"/>
                    <a:pt x="1313" y="8358"/>
                    <a:pt x="1287" y="8327"/>
                  </a:cubicBezTo>
                  <a:lnTo>
                    <a:pt x="1284" y="8324"/>
                  </a:lnTo>
                  <a:cubicBezTo>
                    <a:pt x="1287" y="8327"/>
                    <a:pt x="1290" y="8330"/>
                    <a:pt x="1293" y="8333"/>
                  </a:cubicBezTo>
                  <a:cubicBezTo>
                    <a:pt x="1305" y="8346"/>
                    <a:pt x="1316" y="8359"/>
                    <a:pt x="1328" y="8371"/>
                  </a:cubicBezTo>
                  <a:cubicBezTo>
                    <a:pt x="1345" y="8390"/>
                    <a:pt x="1362" y="8408"/>
                    <a:pt x="1379" y="8427"/>
                  </a:cubicBezTo>
                  <a:cubicBezTo>
                    <a:pt x="1392" y="8439"/>
                    <a:pt x="1404" y="8452"/>
                    <a:pt x="1416" y="8465"/>
                  </a:cubicBezTo>
                  <a:cubicBezTo>
                    <a:pt x="1434" y="8483"/>
                    <a:pt x="1451" y="8500"/>
                    <a:pt x="1468" y="8518"/>
                  </a:cubicBezTo>
                  <a:lnTo>
                    <a:pt x="1506" y="8555"/>
                  </a:lnTo>
                  <a:cubicBezTo>
                    <a:pt x="1524" y="8573"/>
                    <a:pt x="1542" y="8590"/>
                    <a:pt x="1560" y="8607"/>
                  </a:cubicBezTo>
                  <a:lnTo>
                    <a:pt x="1598" y="8643"/>
                  </a:lnTo>
                  <a:cubicBezTo>
                    <a:pt x="1618" y="8661"/>
                    <a:pt x="1636" y="8678"/>
                    <a:pt x="1655" y="8695"/>
                  </a:cubicBezTo>
                  <a:lnTo>
                    <a:pt x="1693" y="8729"/>
                  </a:lnTo>
                  <a:cubicBezTo>
                    <a:pt x="1712" y="8746"/>
                    <a:pt x="1732" y="8763"/>
                    <a:pt x="1752" y="8781"/>
                  </a:cubicBezTo>
                  <a:lnTo>
                    <a:pt x="1788" y="8812"/>
                  </a:lnTo>
                  <a:cubicBezTo>
                    <a:pt x="1810" y="8830"/>
                    <a:pt x="1833" y="8849"/>
                    <a:pt x="1856" y="8867"/>
                  </a:cubicBezTo>
                  <a:cubicBezTo>
                    <a:pt x="1866" y="8875"/>
                    <a:pt x="1875" y="8884"/>
                    <a:pt x="1886" y="8892"/>
                  </a:cubicBezTo>
                  <a:cubicBezTo>
                    <a:pt x="1909" y="8910"/>
                    <a:pt x="1931" y="8927"/>
                    <a:pt x="1954" y="8945"/>
                  </a:cubicBezTo>
                  <a:lnTo>
                    <a:pt x="1954" y="8945"/>
                  </a:lnTo>
                  <a:cubicBezTo>
                    <a:pt x="1953" y="8946"/>
                    <a:pt x="1951" y="8947"/>
                    <a:pt x="1951" y="8948"/>
                  </a:cubicBezTo>
                  <a:cubicBezTo>
                    <a:pt x="1947" y="8954"/>
                    <a:pt x="1946" y="8960"/>
                    <a:pt x="1946" y="8966"/>
                  </a:cubicBezTo>
                  <a:lnTo>
                    <a:pt x="1939" y="8962"/>
                  </a:lnTo>
                  <a:lnTo>
                    <a:pt x="1923" y="8952"/>
                  </a:lnTo>
                  <a:close/>
                  <a:moveTo>
                    <a:pt x="1142" y="8164"/>
                  </a:moveTo>
                  <a:cubicBezTo>
                    <a:pt x="1098" y="8116"/>
                    <a:pt x="1055" y="8066"/>
                    <a:pt x="1013" y="8013"/>
                  </a:cubicBezTo>
                  <a:cubicBezTo>
                    <a:pt x="1011" y="8010"/>
                    <a:pt x="1008" y="8007"/>
                    <a:pt x="1006" y="8005"/>
                  </a:cubicBezTo>
                  <a:cubicBezTo>
                    <a:pt x="986" y="7980"/>
                    <a:pt x="968" y="7956"/>
                    <a:pt x="949" y="7930"/>
                  </a:cubicBezTo>
                  <a:lnTo>
                    <a:pt x="945" y="7925"/>
                  </a:lnTo>
                  <a:cubicBezTo>
                    <a:pt x="932" y="7902"/>
                    <a:pt x="918" y="7878"/>
                    <a:pt x="905" y="7853"/>
                  </a:cubicBezTo>
                  <a:lnTo>
                    <a:pt x="899" y="7841"/>
                  </a:lnTo>
                  <a:cubicBezTo>
                    <a:pt x="888" y="7822"/>
                    <a:pt x="878" y="7800"/>
                    <a:pt x="867" y="7779"/>
                  </a:cubicBezTo>
                  <a:cubicBezTo>
                    <a:pt x="864" y="7772"/>
                    <a:pt x="861" y="7766"/>
                    <a:pt x="857" y="7758"/>
                  </a:cubicBezTo>
                  <a:lnTo>
                    <a:pt x="857" y="7757"/>
                  </a:lnTo>
                  <a:lnTo>
                    <a:pt x="879" y="7790"/>
                  </a:lnTo>
                  <a:cubicBezTo>
                    <a:pt x="889" y="7805"/>
                    <a:pt x="899" y="7820"/>
                    <a:pt x="909" y="7835"/>
                  </a:cubicBezTo>
                  <a:cubicBezTo>
                    <a:pt x="933" y="7870"/>
                    <a:pt x="957" y="7905"/>
                    <a:pt x="982" y="7940"/>
                  </a:cubicBezTo>
                  <a:cubicBezTo>
                    <a:pt x="995" y="7959"/>
                    <a:pt x="1009" y="7977"/>
                    <a:pt x="1023" y="7997"/>
                  </a:cubicBezTo>
                  <a:cubicBezTo>
                    <a:pt x="1045" y="8026"/>
                    <a:pt x="1067" y="8056"/>
                    <a:pt x="1089" y="8086"/>
                  </a:cubicBezTo>
                  <a:cubicBezTo>
                    <a:pt x="1106" y="8108"/>
                    <a:pt x="1123" y="8130"/>
                    <a:pt x="1141" y="8151"/>
                  </a:cubicBezTo>
                  <a:cubicBezTo>
                    <a:pt x="1158" y="8173"/>
                    <a:pt x="1171" y="8191"/>
                    <a:pt x="1187" y="8210"/>
                  </a:cubicBezTo>
                  <a:cubicBezTo>
                    <a:pt x="1177" y="8201"/>
                    <a:pt x="1167" y="8191"/>
                    <a:pt x="1158" y="8181"/>
                  </a:cubicBezTo>
                  <a:cubicBezTo>
                    <a:pt x="1153" y="8175"/>
                    <a:pt x="1148" y="8169"/>
                    <a:pt x="1143" y="8163"/>
                  </a:cubicBezTo>
                  <a:lnTo>
                    <a:pt x="1142" y="8164"/>
                  </a:lnTo>
                  <a:close/>
                  <a:moveTo>
                    <a:pt x="854" y="7760"/>
                  </a:moveTo>
                  <a:cubicBezTo>
                    <a:pt x="864" y="7780"/>
                    <a:pt x="874" y="7800"/>
                    <a:pt x="883" y="7819"/>
                  </a:cubicBezTo>
                  <a:lnTo>
                    <a:pt x="890" y="7833"/>
                  </a:lnTo>
                  <a:cubicBezTo>
                    <a:pt x="901" y="7854"/>
                    <a:pt x="912" y="7875"/>
                    <a:pt x="923" y="7895"/>
                  </a:cubicBezTo>
                  <a:lnTo>
                    <a:pt x="926" y="7900"/>
                  </a:lnTo>
                  <a:cubicBezTo>
                    <a:pt x="742" y="7646"/>
                    <a:pt x="580" y="7343"/>
                    <a:pt x="447" y="7003"/>
                  </a:cubicBezTo>
                  <a:cubicBezTo>
                    <a:pt x="461" y="7035"/>
                    <a:pt x="476" y="7067"/>
                    <a:pt x="491" y="7099"/>
                  </a:cubicBezTo>
                  <a:cubicBezTo>
                    <a:pt x="500" y="7117"/>
                    <a:pt x="508" y="7136"/>
                    <a:pt x="517" y="7155"/>
                  </a:cubicBezTo>
                  <a:cubicBezTo>
                    <a:pt x="530" y="7181"/>
                    <a:pt x="543" y="7207"/>
                    <a:pt x="556" y="7233"/>
                  </a:cubicBezTo>
                  <a:cubicBezTo>
                    <a:pt x="569" y="7259"/>
                    <a:pt x="584" y="7290"/>
                    <a:pt x="599" y="7318"/>
                  </a:cubicBezTo>
                  <a:cubicBezTo>
                    <a:pt x="608" y="7336"/>
                    <a:pt x="618" y="7354"/>
                    <a:pt x="628" y="7372"/>
                  </a:cubicBezTo>
                  <a:cubicBezTo>
                    <a:pt x="648" y="7408"/>
                    <a:pt x="667" y="7444"/>
                    <a:pt x="687" y="7480"/>
                  </a:cubicBezTo>
                  <a:cubicBezTo>
                    <a:pt x="694" y="7492"/>
                    <a:pt x="702" y="7505"/>
                    <a:pt x="709" y="7518"/>
                  </a:cubicBezTo>
                  <a:cubicBezTo>
                    <a:pt x="733" y="7557"/>
                    <a:pt x="756" y="7598"/>
                    <a:pt x="780" y="7637"/>
                  </a:cubicBezTo>
                  <a:cubicBezTo>
                    <a:pt x="788" y="7649"/>
                    <a:pt x="795" y="7661"/>
                    <a:pt x="803" y="7673"/>
                  </a:cubicBezTo>
                  <a:cubicBezTo>
                    <a:pt x="815" y="7693"/>
                    <a:pt x="827" y="7713"/>
                    <a:pt x="840" y="7731"/>
                  </a:cubicBezTo>
                  <a:cubicBezTo>
                    <a:pt x="841" y="7734"/>
                    <a:pt x="843" y="7737"/>
                    <a:pt x="844" y="7741"/>
                  </a:cubicBezTo>
                  <a:lnTo>
                    <a:pt x="854" y="7760"/>
                  </a:lnTo>
                  <a:close/>
                  <a:moveTo>
                    <a:pt x="361" y="6766"/>
                  </a:moveTo>
                  <a:cubicBezTo>
                    <a:pt x="354" y="6745"/>
                    <a:pt x="347" y="6724"/>
                    <a:pt x="340" y="6703"/>
                  </a:cubicBezTo>
                  <a:cubicBezTo>
                    <a:pt x="330" y="6672"/>
                    <a:pt x="320" y="6642"/>
                    <a:pt x="311" y="6611"/>
                  </a:cubicBezTo>
                  <a:cubicBezTo>
                    <a:pt x="306" y="6595"/>
                    <a:pt x="301" y="6578"/>
                    <a:pt x="296" y="6562"/>
                  </a:cubicBezTo>
                  <a:cubicBezTo>
                    <a:pt x="282" y="6515"/>
                    <a:pt x="268" y="6468"/>
                    <a:pt x="256" y="6420"/>
                  </a:cubicBezTo>
                  <a:cubicBezTo>
                    <a:pt x="252" y="6407"/>
                    <a:pt x="248" y="6393"/>
                    <a:pt x="245" y="6380"/>
                  </a:cubicBezTo>
                  <a:cubicBezTo>
                    <a:pt x="241" y="6367"/>
                    <a:pt x="239" y="6356"/>
                    <a:pt x="236" y="6344"/>
                  </a:cubicBezTo>
                  <a:lnTo>
                    <a:pt x="236" y="6344"/>
                  </a:lnTo>
                  <a:lnTo>
                    <a:pt x="237" y="6348"/>
                  </a:lnTo>
                  <a:cubicBezTo>
                    <a:pt x="243" y="6368"/>
                    <a:pt x="250" y="6388"/>
                    <a:pt x="256" y="6407"/>
                  </a:cubicBezTo>
                  <a:cubicBezTo>
                    <a:pt x="264" y="6432"/>
                    <a:pt x="272" y="6457"/>
                    <a:pt x="280" y="6481"/>
                  </a:cubicBezTo>
                  <a:cubicBezTo>
                    <a:pt x="287" y="6500"/>
                    <a:pt x="294" y="6520"/>
                    <a:pt x="300" y="6539"/>
                  </a:cubicBezTo>
                  <a:cubicBezTo>
                    <a:pt x="309" y="6563"/>
                    <a:pt x="318" y="6587"/>
                    <a:pt x="327" y="6611"/>
                  </a:cubicBezTo>
                  <a:cubicBezTo>
                    <a:pt x="334" y="6631"/>
                    <a:pt x="341" y="6648"/>
                    <a:pt x="349" y="6667"/>
                  </a:cubicBezTo>
                  <a:cubicBezTo>
                    <a:pt x="358" y="6691"/>
                    <a:pt x="369" y="6714"/>
                    <a:pt x="378" y="6738"/>
                  </a:cubicBezTo>
                  <a:cubicBezTo>
                    <a:pt x="386" y="6755"/>
                    <a:pt x="393" y="6773"/>
                    <a:pt x="401" y="6791"/>
                  </a:cubicBezTo>
                  <a:cubicBezTo>
                    <a:pt x="412" y="6815"/>
                    <a:pt x="423" y="6838"/>
                    <a:pt x="434" y="6862"/>
                  </a:cubicBezTo>
                  <a:cubicBezTo>
                    <a:pt x="442" y="6879"/>
                    <a:pt x="449" y="6895"/>
                    <a:pt x="457" y="6912"/>
                  </a:cubicBezTo>
                  <a:cubicBezTo>
                    <a:pt x="469" y="6936"/>
                    <a:pt x="482" y="6960"/>
                    <a:pt x="494" y="6984"/>
                  </a:cubicBezTo>
                  <a:cubicBezTo>
                    <a:pt x="502" y="6999"/>
                    <a:pt x="510" y="7014"/>
                    <a:pt x="518" y="7030"/>
                  </a:cubicBezTo>
                  <a:cubicBezTo>
                    <a:pt x="531" y="7055"/>
                    <a:pt x="545" y="7080"/>
                    <a:pt x="560" y="7105"/>
                  </a:cubicBezTo>
                  <a:lnTo>
                    <a:pt x="560" y="7105"/>
                  </a:lnTo>
                  <a:cubicBezTo>
                    <a:pt x="567" y="7121"/>
                    <a:pt x="574" y="7137"/>
                    <a:pt x="582" y="7153"/>
                  </a:cubicBezTo>
                  <a:cubicBezTo>
                    <a:pt x="592" y="7177"/>
                    <a:pt x="603" y="7200"/>
                    <a:pt x="613" y="7223"/>
                  </a:cubicBezTo>
                  <a:cubicBezTo>
                    <a:pt x="613" y="7225"/>
                    <a:pt x="615" y="7227"/>
                    <a:pt x="616" y="7229"/>
                  </a:cubicBezTo>
                  <a:lnTo>
                    <a:pt x="616" y="7229"/>
                  </a:lnTo>
                  <a:cubicBezTo>
                    <a:pt x="615" y="7230"/>
                    <a:pt x="614" y="7231"/>
                    <a:pt x="614" y="7232"/>
                  </a:cubicBezTo>
                  <a:cubicBezTo>
                    <a:pt x="610" y="7239"/>
                    <a:pt x="608" y="7246"/>
                    <a:pt x="608" y="7253"/>
                  </a:cubicBezTo>
                  <a:cubicBezTo>
                    <a:pt x="608" y="7261"/>
                    <a:pt x="610" y="7267"/>
                    <a:pt x="614" y="7273"/>
                  </a:cubicBezTo>
                  <a:cubicBezTo>
                    <a:pt x="617" y="7280"/>
                    <a:pt x="622" y="7284"/>
                    <a:pt x="629" y="7288"/>
                  </a:cubicBezTo>
                  <a:cubicBezTo>
                    <a:pt x="634" y="7291"/>
                    <a:pt x="640" y="7293"/>
                    <a:pt x="647" y="7293"/>
                  </a:cubicBezTo>
                  <a:cubicBezTo>
                    <a:pt x="655" y="7310"/>
                    <a:pt x="663" y="7328"/>
                    <a:pt x="671" y="7344"/>
                  </a:cubicBezTo>
                  <a:cubicBezTo>
                    <a:pt x="679" y="7361"/>
                    <a:pt x="688" y="7379"/>
                    <a:pt x="697" y="7396"/>
                  </a:cubicBezTo>
                  <a:cubicBezTo>
                    <a:pt x="702" y="7407"/>
                    <a:pt x="708" y="7418"/>
                    <a:pt x="713" y="7428"/>
                  </a:cubicBezTo>
                  <a:cubicBezTo>
                    <a:pt x="747" y="7518"/>
                    <a:pt x="783" y="7608"/>
                    <a:pt x="823" y="7695"/>
                  </a:cubicBezTo>
                  <a:cubicBezTo>
                    <a:pt x="825" y="7699"/>
                    <a:pt x="826" y="7703"/>
                    <a:pt x="828" y="7706"/>
                  </a:cubicBezTo>
                  <a:lnTo>
                    <a:pt x="828" y="7706"/>
                  </a:lnTo>
                  <a:cubicBezTo>
                    <a:pt x="828" y="7706"/>
                    <a:pt x="828" y="7707"/>
                    <a:pt x="827" y="7706"/>
                  </a:cubicBezTo>
                  <a:cubicBezTo>
                    <a:pt x="826" y="7706"/>
                    <a:pt x="827" y="7704"/>
                    <a:pt x="826" y="7703"/>
                  </a:cubicBezTo>
                  <a:cubicBezTo>
                    <a:pt x="808" y="7675"/>
                    <a:pt x="790" y="7647"/>
                    <a:pt x="773" y="7619"/>
                  </a:cubicBezTo>
                  <a:cubicBezTo>
                    <a:pt x="758" y="7594"/>
                    <a:pt x="743" y="7569"/>
                    <a:pt x="729" y="7544"/>
                  </a:cubicBezTo>
                  <a:cubicBezTo>
                    <a:pt x="712" y="7516"/>
                    <a:pt x="696" y="7488"/>
                    <a:pt x="680" y="7460"/>
                  </a:cubicBezTo>
                  <a:cubicBezTo>
                    <a:pt x="666" y="7436"/>
                    <a:pt x="653" y="7412"/>
                    <a:pt x="641" y="7388"/>
                  </a:cubicBezTo>
                  <a:cubicBezTo>
                    <a:pt x="623" y="7357"/>
                    <a:pt x="607" y="7325"/>
                    <a:pt x="591" y="7293"/>
                  </a:cubicBezTo>
                  <a:cubicBezTo>
                    <a:pt x="580" y="7272"/>
                    <a:pt x="569" y="7251"/>
                    <a:pt x="558" y="7230"/>
                  </a:cubicBezTo>
                  <a:cubicBezTo>
                    <a:pt x="538" y="7192"/>
                    <a:pt x="521" y="7154"/>
                    <a:pt x="503" y="7116"/>
                  </a:cubicBezTo>
                  <a:lnTo>
                    <a:pt x="480" y="7068"/>
                  </a:lnTo>
                  <a:cubicBezTo>
                    <a:pt x="457" y="7017"/>
                    <a:pt x="434" y="6966"/>
                    <a:pt x="413" y="6914"/>
                  </a:cubicBezTo>
                  <a:lnTo>
                    <a:pt x="394" y="6865"/>
                  </a:lnTo>
                  <a:cubicBezTo>
                    <a:pt x="384" y="6832"/>
                    <a:pt x="373" y="6799"/>
                    <a:pt x="361" y="6766"/>
                  </a:cubicBezTo>
                  <a:close/>
                  <a:moveTo>
                    <a:pt x="73" y="4506"/>
                  </a:moveTo>
                  <a:cubicBezTo>
                    <a:pt x="73" y="4499"/>
                    <a:pt x="74" y="4492"/>
                    <a:pt x="75" y="4485"/>
                  </a:cubicBezTo>
                  <a:cubicBezTo>
                    <a:pt x="78" y="4454"/>
                    <a:pt x="81" y="4424"/>
                    <a:pt x="85" y="4395"/>
                  </a:cubicBezTo>
                  <a:lnTo>
                    <a:pt x="85" y="4389"/>
                  </a:lnTo>
                  <a:cubicBezTo>
                    <a:pt x="89" y="4358"/>
                    <a:pt x="93" y="4330"/>
                    <a:pt x="97" y="4300"/>
                  </a:cubicBezTo>
                  <a:lnTo>
                    <a:pt x="98" y="4292"/>
                  </a:lnTo>
                  <a:lnTo>
                    <a:pt x="98" y="4292"/>
                  </a:lnTo>
                  <a:cubicBezTo>
                    <a:pt x="100" y="4293"/>
                    <a:pt x="102" y="4293"/>
                    <a:pt x="105" y="4293"/>
                  </a:cubicBezTo>
                  <a:cubicBezTo>
                    <a:pt x="101" y="4320"/>
                    <a:pt x="97" y="4346"/>
                    <a:pt x="93" y="4372"/>
                  </a:cubicBezTo>
                  <a:cubicBezTo>
                    <a:pt x="92" y="4382"/>
                    <a:pt x="90" y="4393"/>
                    <a:pt x="89" y="4403"/>
                  </a:cubicBezTo>
                  <a:cubicBezTo>
                    <a:pt x="84" y="4438"/>
                    <a:pt x="79" y="4473"/>
                    <a:pt x="75" y="4506"/>
                  </a:cubicBezTo>
                  <a:cubicBezTo>
                    <a:pt x="75" y="4510"/>
                    <a:pt x="75" y="4515"/>
                    <a:pt x="73" y="4519"/>
                  </a:cubicBezTo>
                  <a:cubicBezTo>
                    <a:pt x="70" y="4549"/>
                    <a:pt x="66" y="4579"/>
                    <a:pt x="63" y="4608"/>
                  </a:cubicBezTo>
                  <a:lnTo>
                    <a:pt x="63" y="4608"/>
                  </a:lnTo>
                  <a:lnTo>
                    <a:pt x="63" y="4607"/>
                  </a:lnTo>
                  <a:cubicBezTo>
                    <a:pt x="63" y="4606"/>
                    <a:pt x="63" y="4606"/>
                    <a:pt x="63" y="4605"/>
                  </a:cubicBezTo>
                  <a:cubicBezTo>
                    <a:pt x="67" y="4571"/>
                    <a:pt x="70" y="4538"/>
                    <a:pt x="73" y="4506"/>
                  </a:cubicBezTo>
                  <a:close/>
                  <a:moveTo>
                    <a:pt x="157" y="3979"/>
                  </a:moveTo>
                  <a:cubicBezTo>
                    <a:pt x="163" y="3954"/>
                    <a:pt x="168" y="3928"/>
                    <a:pt x="174" y="3903"/>
                  </a:cubicBezTo>
                  <a:cubicBezTo>
                    <a:pt x="179" y="3884"/>
                    <a:pt x="184" y="3866"/>
                    <a:pt x="189" y="3847"/>
                  </a:cubicBezTo>
                  <a:cubicBezTo>
                    <a:pt x="195" y="3825"/>
                    <a:pt x="201" y="3802"/>
                    <a:pt x="207" y="3780"/>
                  </a:cubicBezTo>
                  <a:cubicBezTo>
                    <a:pt x="213" y="3758"/>
                    <a:pt x="218" y="3741"/>
                    <a:pt x="224" y="3723"/>
                  </a:cubicBezTo>
                  <a:cubicBezTo>
                    <a:pt x="230" y="3704"/>
                    <a:pt x="236" y="3680"/>
                    <a:pt x="244" y="3659"/>
                  </a:cubicBezTo>
                  <a:cubicBezTo>
                    <a:pt x="251" y="3638"/>
                    <a:pt x="256" y="3620"/>
                    <a:pt x="263" y="3600"/>
                  </a:cubicBezTo>
                  <a:cubicBezTo>
                    <a:pt x="269" y="3580"/>
                    <a:pt x="277" y="3559"/>
                    <a:pt x="283" y="3539"/>
                  </a:cubicBezTo>
                  <a:cubicBezTo>
                    <a:pt x="289" y="3519"/>
                    <a:pt x="296" y="3499"/>
                    <a:pt x="304" y="3481"/>
                  </a:cubicBezTo>
                  <a:cubicBezTo>
                    <a:pt x="311" y="3462"/>
                    <a:pt x="319" y="3442"/>
                    <a:pt x="327" y="3422"/>
                  </a:cubicBezTo>
                  <a:cubicBezTo>
                    <a:pt x="335" y="3402"/>
                    <a:pt x="342" y="3384"/>
                    <a:pt x="350" y="3365"/>
                  </a:cubicBezTo>
                  <a:cubicBezTo>
                    <a:pt x="358" y="3346"/>
                    <a:pt x="366" y="3325"/>
                    <a:pt x="374" y="3306"/>
                  </a:cubicBezTo>
                  <a:cubicBezTo>
                    <a:pt x="382" y="3286"/>
                    <a:pt x="390" y="3269"/>
                    <a:pt x="399" y="3251"/>
                  </a:cubicBezTo>
                  <a:cubicBezTo>
                    <a:pt x="407" y="3232"/>
                    <a:pt x="415" y="3213"/>
                    <a:pt x="424" y="3194"/>
                  </a:cubicBezTo>
                  <a:cubicBezTo>
                    <a:pt x="432" y="3175"/>
                    <a:pt x="442" y="3157"/>
                    <a:pt x="451" y="3139"/>
                  </a:cubicBezTo>
                  <a:cubicBezTo>
                    <a:pt x="460" y="3121"/>
                    <a:pt x="469" y="3102"/>
                    <a:pt x="479" y="3084"/>
                  </a:cubicBezTo>
                  <a:cubicBezTo>
                    <a:pt x="488" y="3065"/>
                    <a:pt x="497" y="3048"/>
                    <a:pt x="507" y="3031"/>
                  </a:cubicBezTo>
                  <a:cubicBezTo>
                    <a:pt x="516" y="3013"/>
                    <a:pt x="526" y="2994"/>
                    <a:pt x="536" y="2976"/>
                  </a:cubicBezTo>
                  <a:cubicBezTo>
                    <a:pt x="540" y="2969"/>
                    <a:pt x="544" y="2962"/>
                    <a:pt x="548" y="2956"/>
                  </a:cubicBezTo>
                  <a:cubicBezTo>
                    <a:pt x="539" y="2976"/>
                    <a:pt x="530" y="2998"/>
                    <a:pt x="521" y="3019"/>
                  </a:cubicBezTo>
                  <a:cubicBezTo>
                    <a:pt x="511" y="3043"/>
                    <a:pt x="500" y="3068"/>
                    <a:pt x="490" y="3093"/>
                  </a:cubicBezTo>
                  <a:cubicBezTo>
                    <a:pt x="476" y="3126"/>
                    <a:pt x="463" y="3159"/>
                    <a:pt x="450" y="3192"/>
                  </a:cubicBezTo>
                  <a:cubicBezTo>
                    <a:pt x="441" y="3215"/>
                    <a:pt x="431" y="3239"/>
                    <a:pt x="423" y="3262"/>
                  </a:cubicBezTo>
                  <a:cubicBezTo>
                    <a:pt x="409" y="3298"/>
                    <a:pt x="396" y="3334"/>
                    <a:pt x="383" y="3370"/>
                  </a:cubicBezTo>
                  <a:cubicBezTo>
                    <a:pt x="376" y="3391"/>
                    <a:pt x="368" y="3413"/>
                    <a:pt x="361" y="3434"/>
                  </a:cubicBezTo>
                  <a:cubicBezTo>
                    <a:pt x="346" y="3475"/>
                    <a:pt x="333" y="3518"/>
                    <a:pt x="319" y="3560"/>
                  </a:cubicBezTo>
                  <a:cubicBezTo>
                    <a:pt x="316" y="3569"/>
                    <a:pt x="312" y="3578"/>
                    <a:pt x="309" y="3587"/>
                  </a:cubicBezTo>
                  <a:cubicBezTo>
                    <a:pt x="300" y="3612"/>
                    <a:pt x="289" y="3636"/>
                    <a:pt x="281" y="3661"/>
                  </a:cubicBezTo>
                  <a:cubicBezTo>
                    <a:pt x="275" y="3677"/>
                    <a:pt x="270" y="3693"/>
                    <a:pt x="264" y="3709"/>
                  </a:cubicBezTo>
                  <a:cubicBezTo>
                    <a:pt x="256" y="3732"/>
                    <a:pt x="248" y="3755"/>
                    <a:pt x="240" y="3778"/>
                  </a:cubicBezTo>
                  <a:cubicBezTo>
                    <a:pt x="235" y="3795"/>
                    <a:pt x="230" y="3811"/>
                    <a:pt x="224" y="3828"/>
                  </a:cubicBezTo>
                  <a:cubicBezTo>
                    <a:pt x="217" y="3850"/>
                    <a:pt x="210" y="3872"/>
                    <a:pt x="203" y="3895"/>
                  </a:cubicBezTo>
                  <a:cubicBezTo>
                    <a:pt x="198" y="3912"/>
                    <a:pt x="194" y="3929"/>
                    <a:pt x="189" y="3946"/>
                  </a:cubicBezTo>
                  <a:cubicBezTo>
                    <a:pt x="182" y="3968"/>
                    <a:pt x="176" y="3989"/>
                    <a:pt x="169" y="4011"/>
                  </a:cubicBezTo>
                  <a:cubicBezTo>
                    <a:pt x="164" y="4028"/>
                    <a:pt x="160" y="4045"/>
                    <a:pt x="156" y="4062"/>
                  </a:cubicBezTo>
                  <a:cubicBezTo>
                    <a:pt x="151" y="4079"/>
                    <a:pt x="148" y="4091"/>
                    <a:pt x="145" y="4105"/>
                  </a:cubicBezTo>
                  <a:lnTo>
                    <a:pt x="143" y="4105"/>
                  </a:lnTo>
                  <a:lnTo>
                    <a:pt x="143" y="4105"/>
                  </a:lnTo>
                  <a:cubicBezTo>
                    <a:pt x="141" y="4106"/>
                    <a:pt x="139" y="4105"/>
                    <a:pt x="137" y="4107"/>
                  </a:cubicBezTo>
                  <a:cubicBezTo>
                    <a:pt x="136" y="4107"/>
                    <a:pt x="135" y="4109"/>
                    <a:pt x="134" y="4109"/>
                  </a:cubicBezTo>
                  <a:lnTo>
                    <a:pt x="132" y="4112"/>
                  </a:lnTo>
                  <a:lnTo>
                    <a:pt x="132" y="4112"/>
                  </a:lnTo>
                  <a:cubicBezTo>
                    <a:pt x="131" y="4113"/>
                    <a:pt x="131" y="4114"/>
                    <a:pt x="130" y="4115"/>
                  </a:cubicBezTo>
                  <a:lnTo>
                    <a:pt x="130" y="4115"/>
                  </a:lnTo>
                  <a:lnTo>
                    <a:pt x="129" y="4115"/>
                  </a:lnTo>
                  <a:cubicBezTo>
                    <a:pt x="128" y="4115"/>
                    <a:pt x="128" y="4115"/>
                    <a:pt x="128" y="4115"/>
                  </a:cubicBezTo>
                  <a:cubicBezTo>
                    <a:pt x="133" y="4086"/>
                    <a:pt x="138" y="4057"/>
                    <a:pt x="144" y="4029"/>
                  </a:cubicBezTo>
                  <a:cubicBezTo>
                    <a:pt x="150" y="4011"/>
                    <a:pt x="154" y="3995"/>
                    <a:pt x="157" y="3978"/>
                  </a:cubicBezTo>
                  <a:lnTo>
                    <a:pt x="157" y="3979"/>
                  </a:lnTo>
                  <a:close/>
                  <a:moveTo>
                    <a:pt x="686" y="2667"/>
                  </a:moveTo>
                  <a:cubicBezTo>
                    <a:pt x="695" y="2646"/>
                    <a:pt x="704" y="2626"/>
                    <a:pt x="714" y="2606"/>
                  </a:cubicBezTo>
                  <a:cubicBezTo>
                    <a:pt x="715" y="2603"/>
                    <a:pt x="716" y="2601"/>
                    <a:pt x="717" y="2598"/>
                  </a:cubicBezTo>
                  <a:cubicBezTo>
                    <a:pt x="728" y="2575"/>
                    <a:pt x="739" y="2553"/>
                    <a:pt x="749" y="2531"/>
                  </a:cubicBezTo>
                  <a:lnTo>
                    <a:pt x="760" y="2510"/>
                  </a:lnTo>
                  <a:cubicBezTo>
                    <a:pt x="767" y="2495"/>
                    <a:pt x="775" y="2480"/>
                    <a:pt x="782" y="2465"/>
                  </a:cubicBezTo>
                  <a:lnTo>
                    <a:pt x="788" y="2454"/>
                  </a:lnTo>
                  <a:lnTo>
                    <a:pt x="788" y="2454"/>
                  </a:lnTo>
                  <a:cubicBezTo>
                    <a:pt x="808" y="2427"/>
                    <a:pt x="828" y="2406"/>
                    <a:pt x="854" y="2385"/>
                  </a:cubicBezTo>
                  <a:lnTo>
                    <a:pt x="841" y="2407"/>
                  </a:lnTo>
                  <a:cubicBezTo>
                    <a:pt x="831" y="2423"/>
                    <a:pt x="821" y="2440"/>
                    <a:pt x="811" y="2456"/>
                  </a:cubicBezTo>
                  <a:cubicBezTo>
                    <a:pt x="785" y="2500"/>
                    <a:pt x="759" y="2543"/>
                    <a:pt x="734" y="2587"/>
                  </a:cubicBezTo>
                  <a:lnTo>
                    <a:pt x="729" y="2596"/>
                  </a:lnTo>
                  <a:cubicBezTo>
                    <a:pt x="709" y="2633"/>
                    <a:pt x="688" y="2671"/>
                    <a:pt x="668" y="2709"/>
                  </a:cubicBezTo>
                  <a:lnTo>
                    <a:pt x="677" y="2687"/>
                  </a:lnTo>
                  <a:cubicBezTo>
                    <a:pt x="679" y="2679"/>
                    <a:pt x="682" y="2673"/>
                    <a:pt x="686" y="2667"/>
                  </a:cubicBezTo>
                  <a:close/>
                  <a:moveTo>
                    <a:pt x="1294" y="1792"/>
                  </a:moveTo>
                  <a:lnTo>
                    <a:pt x="1314" y="1778"/>
                  </a:lnTo>
                  <a:cubicBezTo>
                    <a:pt x="1327" y="1768"/>
                    <a:pt x="1340" y="1759"/>
                    <a:pt x="1353" y="1751"/>
                  </a:cubicBezTo>
                  <a:cubicBezTo>
                    <a:pt x="1358" y="1747"/>
                    <a:pt x="1363" y="1744"/>
                    <a:pt x="1368" y="1741"/>
                  </a:cubicBezTo>
                  <a:cubicBezTo>
                    <a:pt x="1386" y="1730"/>
                    <a:pt x="1404" y="1720"/>
                    <a:pt x="1422" y="1710"/>
                  </a:cubicBezTo>
                  <a:lnTo>
                    <a:pt x="1437" y="1704"/>
                  </a:lnTo>
                  <a:cubicBezTo>
                    <a:pt x="1450" y="1697"/>
                    <a:pt x="1464" y="1691"/>
                    <a:pt x="1477" y="1686"/>
                  </a:cubicBezTo>
                  <a:cubicBezTo>
                    <a:pt x="1484" y="1683"/>
                    <a:pt x="1491" y="1680"/>
                    <a:pt x="1498" y="1678"/>
                  </a:cubicBezTo>
                  <a:cubicBezTo>
                    <a:pt x="1510" y="1674"/>
                    <a:pt x="1521" y="1670"/>
                    <a:pt x="1533" y="1666"/>
                  </a:cubicBezTo>
                  <a:lnTo>
                    <a:pt x="1554" y="1660"/>
                  </a:lnTo>
                  <a:cubicBezTo>
                    <a:pt x="1566" y="1657"/>
                    <a:pt x="1578" y="1655"/>
                    <a:pt x="1589" y="1653"/>
                  </a:cubicBezTo>
                  <a:cubicBezTo>
                    <a:pt x="1596" y="1651"/>
                    <a:pt x="1603" y="1650"/>
                    <a:pt x="1610" y="1649"/>
                  </a:cubicBezTo>
                  <a:cubicBezTo>
                    <a:pt x="1617" y="1648"/>
                    <a:pt x="1621" y="1648"/>
                    <a:pt x="1626" y="1648"/>
                  </a:cubicBezTo>
                  <a:lnTo>
                    <a:pt x="1626" y="1648"/>
                  </a:lnTo>
                  <a:cubicBezTo>
                    <a:pt x="1627" y="1653"/>
                    <a:pt x="1628" y="1657"/>
                    <a:pt x="1631" y="1662"/>
                  </a:cubicBezTo>
                  <a:cubicBezTo>
                    <a:pt x="1632" y="1664"/>
                    <a:pt x="1634" y="1665"/>
                    <a:pt x="1635" y="1667"/>
                  </a:cubicBezTo>
                  <a:cubicBezTo>
                    <a:pt x="1625" y="1675"/>
                    <a:pt x="1615" y="1684"/>
                    <a:pt x="1606" y="1692"/>
                  </a:cubicBezTo>
                  <a:lnTo>
                    <a:pt x="1567" y="1726"/>
                  </a:lnTo>
                  <a:cubicBezTo>
                    <a:pt x="1547" y="1744"/>
                    <a:pt x="1529" y="1761"/>
                    <a:pt x="1510" y="1779"/>
                  </a:cubicBezTo>
                  <a:cubicBezTo>
                    <a:pt x="1497" y="1790"/>
                    <a:pt x="1485" y="1802"/>
                    <a:pt x="1472" y="1813"/>
                  </a:cubicBezTo>
                  <a:cubicBezTo>
                    <a:pt x="1453" y="1833"/>
                    <a:pt x="1433" y="1851"/>
                    <a:pt x="1413" y="1870"/>
                  </a:cubicBezTo>
                  <a:cubicBezTo>
                    <a:pt x="1403" y="1881"/>
                    <a:pt x="1391" y="1891"/>
                    <a:pt x="1381" y="1902"/>
                  </a:cubicBezTo>
                  <a:cubicBezTo>
                    <a:pt x="1358" y="1925"/>
                    <a:pt x="1335" y="1948"/>
                    <a:pt x="1312" y="1972"/>
                  </a:cubicBezTo>
                  <a:lnTo>
                    <a:pt x="1293" y="1993"/>
                  </a:lnTo>
                  <a:cubicBezTo>
                    <a:pt x="1206" y="2083"/>
                    <a:pt x="1123" y="2176"/>
                    <a:pt x="1044" y="2272"/>
                  </a:cubicBezTo>
                  <a:lnTo>
                    <a:pt x="1039" y="2277"/>
                  </a:lnTo>
                  <a:cubicBezTo>
                    <a:pt x="1030" y="2285"/>
                    <a:pt x="1022" y="2293"/>
                    <a:pt x="1013" y="2301"/>
                  </a:cubicBezTo>
                  <a:lnTo>
                    <a:pt x="990" y="2323"/>
                  </a:lnTo>
                  <a:cubicBezTo>
                    <a:pt x="986" y="2328"/>
                    <a:pt x="981" y="2332"/>
                    <a:pt x="976" y="2337"/>
                  </a:cubicBezTo>
                  <a:lnTo>
                    <a:pt x="976" y="2337"/>
                  </a:lnTo>
                  <a:cubicBezTo>
                    <a:pt x="971" y="2335"/>
                    <a:pt x="967" y="2334"/>
                    <a:pt x="962" y="2334"/>
                  </a:cubicBezTo>
                  <a:cubicBezTo>
                    <a:pt x="955" y="2334"/>
                    <a:pt x="949" y="2336"/>
                    <a:pt x="943" y="2340"/>
                  </a:cubicBezTo>
                  <a:cubicBezTo>
                    <a:pt x="936" y="2343"/>
                    <a:pt x="931" y="2347"/>
                    <a:pt x="928" y="2354"/>
                  </a:cubicBezTo>
                  <a:cubicBezTo>
                    <a:pt x="927" y="2355"/>
                    <a:pt x="927" y="2356"/>
                    <a:pt x="927" y="2357"/>
                  </a:cubicBezTo>
                  <a:lnTo>
                    <a:pt x="927" y="2357"/>
                  </a:lnTo>
                  <a:cubicBezTo>
                    <a:pt x="925" y="2357"/>
                    <a:pt x="923" y="2356"/>
                    <a:pt x="922" y="2356"/>
                  </a:cubicBezTo>
                  <a:cubicBezTo>
                    <a:pt x="920" y="2356"/>
                    <a:pt x="919" y="2357"/>
                    <a:pt x="918" y="2357"/>
                  </a:cubicBezTo>
                  <a:lnTo>
                    <a:pt x="918" y="2357"/>
                  </a:lnTo>
                  <a:cubicBezTo>
                    <a:pt x="912" y="2357"/>
                    <a:pt x="908" y="2357"/>
                    <a:pt x="902" y="2358"/>
                  </a:cubicBezTo>
                  <a:lnTo>
                    <a:pt x="896" y="2360"/>
                  </a:lnTo>
                  <a:lnTo>
                    <a:pt x="896" y="2360"/>
                  </a:lnTo>
                  <a:cubicBezTo>
                    <a:pt x="893" y="2361"/>
                    <a:pt x="890" y="2362"/>
                    <a:pt x="887" y="2363"/>
                  </a:cubicBezTo>
                  <a:lnTo>
                    <a:pt x="887" y="2363"/>
                  </a:lnTo>
                  <a:cubicBezTo>
                    <a:pt x="884" y="2364"/>
                    <a:pt x="881" y="2365"/>
                    <a:pt x="878" y="2367"/>
                  </a:cubicBezTo>
                  <a:lnTo>
                    <a:pt x="872" y="2370"/>
                  </a:lnTo>
                  <a:lnTo>
                    <a:pt x="868" y="2373"/>
                  </a:lnTo>
                  <a:lnTo>
                    <a:pt x="868" y="2373"/>
                  </a:lnTo>
                  <a:cubicBezTo>
                    <a:pt x="998" y="2164"/>
                    <a:pt x="1120" y="1995"/>
                    <a:pt x="1276" y="1805"/>
                  </a:cubicBezTo>
                  <a:lnTo>
                    <a:pt x="1294" y="1792"/>
                  </a:lnTo>
                  <a:close/>
                  <a:moveTo>
                    <a:pt x="1595" y="1648"/>
                  </a:moveTo>
                  <a:cubicBezTo>
                    <a:pt x="1582" y="1650"/>
                    <a:pt x="1569" y="1653"/>
                    <a:pt x="1556" y="1656"/>
                  </a:cubicBezTo>
                  <a:cubicBezTo>
                    <a:pt x="1549" y="1658"/>
                    <a:pt x="1542" y="1660"/>
                    <a:pt x="1536" y="1662"/>
                  </a:cubicBezTo>
                  <a:cubicBezTo>
                    <a:pt x="1524" y="1665"/>
                    <a:pt x="1511" y="1669"/>
                    <a:pt x="1498" y="1674"/>
                  </a:cubicBezTo>
                  <a:lnTo>
                    <a:pt x="1480" y="1680"/>
                  </a:lnTo>
                  <a:cubicBezTo>
                    <a:pt x="1462" y="1687"/>
                    <a:pt x="1444" y="1695"/>
                    <a:pt x="1426" y="1704"/>
                  </a:cubicBezTo>
                  <a:lnTo>
                    <a:pt x="1419" y="1708"/>
                  </a:lnTo>
                  <a:cubicBezTo>
                    <a:pt x="1403" y="1716"/>
                    <a:pt x="1387" y="1725"/>
                    <a:pt x="1371" y="1735"/>
                  </a:cubicBezTo>
                  <a:cubicBezTo>
                    <a:pt x="1365" y="1738"/>
                    <a:pt x="1359" y="1742"/>
                    <a:pt x="1353" y="1746"/>
                  </a:cubicBezTo>
                  <a:cubicBezTo>
                    <a:pt x="1341" y="1754"/>
                    <a:pt x="1328" y="1763"/>
                    <a:pt x="1315" y="1772"/>
                  </a:cubicBezTo>
                  <a:lnTo>
                    <a:pt x="1297" y="1785"/>
                  </a:lnTo>
                  <a:lnTo>
                    <a:pt x="1289" y="1791"/>
                  </a:lnTo>
                  <a:lnTo>
                    <a:pt x="1289" y="1791"/>
                  </a:lnTo>
                  <a:cubicBezTo>
                    <a:pt x="1578" y="1443"/>
                    <a:pt x="1860" y="1179"/>
                    <a:pt x="2227" y="914"/>
                  </a:cubicBezTo>
                  <a:cubicBezTo>
                    <a:pt x="2181" y="953"/>
                    <a:pt x="2137" y="998"/>
                    <a:pt x="2092" y="1046"/>
                  </a:cubicBezTo>
                  <a:cubicBezTo>
                    <a:pt x="2087" y="1052"/>
                    <a:pt x="2081" y="1058"/>
                    <a:pt x="2076" y="1064"/>
                  </a:cubicBezTo>
                  <a:cubicBezTo>
                    <a:pt x="2060" y="1081"/>
                    <a:pt x="2044" y="1100"/>
                    <a:pt x="2028" y="1118"/>
                  </a:cubicBezTo>
                  <a:lnTo>
                    <a:pt x="2006" y="1144"/>
                  </a:lnTo>
                  <a:cubicBezTo>
                    <a:pt x="1992" y="1162"/>
                    <a:pt x="1977" y="1181"/>
                    <a:pt x="1962" y="1200"/>
                  </a:cubicBezTo>
                  <a:cubicBezTo>
                    <a:pt x="1955" y="1208"/>
                    <a:pt x="1948" y="1217"/>
                    <a:pt x="1942" y="1226"/>
                  </a:cubicBezTo>
                  <a:cubicBezTo>
                    <a:pt x="1922" y="1252"/>
                    <a:pt x="1903" y="1278"/>
                    <a:pt x="1882" y="1306"/>
                  </a:cubicBezTo>
                  <a:cubicBezTo>
                    <a:pt x="1874" y="1318"/>
                    <a:pt x="1865" y="1330"/>
                    <a:pt x="1857" y="1342"/>
                  </a:cubicBezTo>
                  <a:cubicBezTo>
                    <a:pt x="1844" y="1360"/>
                    <a:pt x="1831" y="1379"/>
                    <a:pt x="1818" y="1398"/>
                  </a:cubicBezTo>
                  <a:lnTo>
                    <a:pt x="1791" y="1438"/>
                  </a:lnTo>
                  <a:lnTo>
                    <a:pt x="1752" y="1499"/>
                  </a:lnTo>
                  <a:cubicBezTo>
                    <a:pt x="1744" y="1512"/>
                    <a:pt x="1736" y="1524"/>
                    <a:pt x="1728" y="1537"/>
                  </a:cubicBezTo>
                  <a:cubicBezTo>
                    <a:pt x="1720" y="1550"/>
                    <a:pt x="1710" y="1567"/>
                    <a:pt x="1701" y="1582"/>
                  </a:cubicBezTo>
                  <a:lnTo>
                    <a:pt x="1685" y="1604"/>
                  </a:lnTo>
                  <a:lnTo>
                    <a:pt x="1685" y="1604"/>
                  </a:lnTo>
                  <a:cubicBezTo>
                    <a:pt x="1679" y="1601"/>
                    <a:pt x="1674" y="1600"/>
                    <a:pt x="1667" y="1600"/>
                  </a:cubicBezTo>
                  <a:lnTo>
                    <a:pt x="1667" y="1600"/>
                  </a:lnTo>
                  <a:lnTo>
                    <a:pt x="1667" y="1600"/>
                  </a:lnTo>
                  <a:cubicBezTo>
                    <a:pt x="1659" y="1600"/>
                    <a:pt x="1653" y="1601"/>
                    <a:pt x="1646" y="1605"/>
                  </a:cubicBezTo>
                  <a:cubicBezTo>
                    <a:pt x="1639" y="1609"/>
                    <a:pt x="1635" y="1614"/>
                    <a:pt x="1631" y="1621"/>
                  </a:cubicBezTo>
                  <a:cubicBezTo>
                    <a:pt x="1627" y="1627"/>
                    <a:pt x="1625" y="1634"/>
                    <a:pt x="1625" y="1642"/>
                  </a:cubicBezTo>
                  <a:lnTo>
                    <a:pt x="1625" y="1642"/>
                  </a:lnTo>
                  <a:lnTo>
                    <a:pt x="1625" y="1643"/>
                  </a:lnTo>
                  <a:cubicBezTo>
                    <a:pt x="1620" y="1643"/>
                    <a:pt x="1615" y="1643"/>
                    <a:pt x="1611" y="1645"/>
                  </a:cubicBezTo>
                  <a:cubicBezTo>
                    <a:pt x="1606" y="1647"/>
                    <a:pt x="1600" y="1646"/>
                    <a:pt x="1594" y="1647"/>
                  </a:cubicBezTo>
                  <a:lnTo>
                    <a:pt x="1595" y="1648"/>
                  </a:lnTo>
                  <a:close/>
                  <a:moveTo>
                    <a:pt x="2256" y="893"/>
                  </a:moveTo>
                  <a:lnTo>
                    <a:pt x="2256" y="893"/>
                  </a:lnTo>
                  <a:cubicBezTo>
                    <a:pt x="2277" y="878"/>
                    <a:pt x="2298" y="863"/>
                    <a:pt x="2320" y="849"/>
                  </a:cubicBezTo>
                  <a:cubicBezTo>
                    <a:pt x="2341" y="834"/>
                    <a:pt x="2365" y="817"/>
                    <a:pt x="2389" y="802"/>
                  </a:cubicBezTo>
                  <a:cubicBezTo>
                    <a:pt x="2412" y="786"/>
                    <a:pt x="2434" y="773"/>
                    <a:pt x="2457" y="759"/>
                  </a:cubicBezTo>
                  <a:cubicBezTo>
                    <a:pt x="2472" y="749"/>
                    <a:pt x="2487" y="739"/>
                    <a:pt x="2502" y="730"/>
                  </a:cubicBezTo>
                  <a:lnTo>
                    <a:pt x="2496" y="735"/>
                  </a:lnTo>
                  <a:lnTo>
                    <a:pt x="2465" y="758"/>
                  </a:lnTo>
                  <a:cubicBezTo>
                    <a:pt x="2450" y="769"/>
                    <a:pt x="2436" y="780"/>
                    <a:pt x="2422" y="791"/>
                  </a:cubicBezTo>
                  <a:lnTo>
                    <a:pt x="2391" y="816"/>
                  </a:lnTo>
                  <a:cubicBezTo>
                    <a:pt x="2377" y="827"/>
                    <a:pt x="2362" y="839"/>
                    <a:pt x="2348" y="851"/>
                  </a:cubicBezTo>
                  <a:lnTo>
                    <a:pt x="2317" y="877"/>
                  </a:lnTo>
                  <a:cubicBezTo>
                    <a:pt x="2303" y="890"/>
                    <a:pt x="2289" y="903"/>
                    <a:pt x="2274" y="916"/>
                  </a:cubicBezTo>
                  <a:cubicBezTo>
                    <a:pt x="2264" y="925"/>
                    <a:pt x="2255" y="934"/>
                    <a:pt x="2244" y="943"/>
                  </a:cubicBezTo>
                  <a:cubicBezTo>
                    <a:pt x="2230" y="957"/>
                    <a:pt x="2215" y="971"/>
                    <a:pt x="2201" y="985"/>
                  </a:cubicBezTo>
                  <a:lnTo>
                    <a:pt x="2172" y="1013"/>
                  </a:lnTo>
                  <a:cubicBezTo>
                    <a:pt x="2156" y="1029"/>
                    <a:pt x="2141" y="1044"/>
                    <a:pt x="2126" y="1060"/>
                  </a:cubicBezTo>
                  <a:cubicBezTo>
                    <a:pt x="2117" y="1070"/>
                    <a:pt x="2108" y="1079"/>
                    <a:pt x="2099" y="1088"/>
                  </a:cubicBezTo>
                  <a:cubicBezTo>
                    <a:pt x="2083" y="1106"/>
                    <a:pt x="2066" y="1125"/>
                    <a:pt x="2049" y="1143"/>
                  </a:cubicBezTo>
                  <a:cubicBezTo>
                    <a:pt x="2042" y="1151"/>
                    <a:pt x="2034" y="1159"/>
                    <a:pt x="2027" y="1168"/>
                  </a:cubicBezTo>
                  <a:cubicBezTo>
                    <a:pt x="2003" y="1195"/>
                    <a:pt x="1979" y="1223"/>
                    <a:pt x="1954" y="1252"/>
                  </a:cubicBezTo>
                  <a:cubicBezTo>
                    <a:pt x="1879" y="1341"/>
                    <a:pt x="1804" y="1438"/>
                    <a:pt x="1729" y="1543"/>
                  </a:cubicBezTo>
                  <a:cubicBezTo>
                    <a:pt x="1731" y="1539"/>
                    <a:pt x="1734" y="1535"/>
                    <a:pt x="1736" y="1532"/>
                  </a:cubicBezTo>
                  <a:lnTo>
                    <a:pt x="1756" y="1500"/>
                  </a:lnTo>
                  <a:cubicBezTo>
                    <a:pt x="1771" y="1476"/>
                    <a:pt x="1786" y="1452"/>
                    <a:pt x="1801" y="1429"/>
                  </a:cubicBezTo>
                  <a:cubicBezTo>
                    <a:pt x="1809" y="1417"/>
                    <a:pt x="1817" y="1405"/>
                    <a:pt x="1825" y="1393"/>
                  </a:cubicBezTo>
                  <a:cubicBezTo>
                    <a:pt x="1841" y="1369"/>
                    <a:pt x="1858" y="1346"/>
                    <a:pt x="1874" y="1324"/>
                  </a:cubicBezTo>
                  <a:cubicBezTo>
                    <a:pt x="1879" y="1315"/>
                    <a:pt x="1885" y="1307"/>
                    <a:pt x="1891" y="1299"/>
                  </a:cubicBezTo>
                  <a:cubicBezTo>
                    <a:pt x="1912" y="1270"/>
                    <a:pt x="1933" y="1243"/>
                    <a:pt x="1954" y="1216"/>
                  </a:cubicBezTo>
                  <a:cubicBezTo>
                    <a:pt x="1961" y="1206"/>
                    <a:pt x="1969" y="1196"/>
                    <a:pt x="1976" y="1188"/>
                  </a:cubicBezTo>
                  <a:cubicBezTo>
                    <a:pt x="1992" y="1168"/>
                    <a:pt x="2007" y="1148"/>
                    <a:pt x="2023" y="1130"/>
                  </a:cubicBezTo>
                  <a:cubicBezTo>
                    <a:pt x="2029" y="1122"/>
                    <a:pt x="2036" y="1114"/>
                    <a:pt x="2043" y="1107"/>
                  </a:cubicBezTo>
                  <a:cubicBezTo>
                    <a:pt x="2088" y="1054"/>
                    <a:pt x="2134" y="1006"/>
                    <a:pt x="2180" y="961"/>
                  </a:cubicBezTo>
                  <a:lnTo>
                    <a:pt x="2188" y="953"/>
                  </a:lnTo>
                  <a:cubicBezTo>
                    <a:pt x="2211" y="932"/>
                    <a:pt x="2233" y="912"/>
                    <a:pt x="2255" y="893"/>
                  </a:cubicBezTo>
                  <a:lnTo>
                    <a:pt x="2256" y="893"/>
                  </a:lnTo>
                  <a:close/>
                  <a:moveTo>
                    <a:pt x="2721" y="608"/>
                  </a:moveTo>
                  <a:cubicBezTo>
                    <a:pt x="2745" y="596"/>
                    <a:pt x="2769" y="584"/>
                    <a:pt x="2793" y="572"/>
                  </a:cubicBezTo>
                  <a:lnTo>
                    <a:pt x="2805" y="566"/>
                  </a:lnTo>
                  <a:cubicBezTo>
                    <a:pt x="2816" y="562"/>
                    <a:pt x="2826" y="558"/>
                    <a:pt x="2837" y="555"/>
                  </a:cubicBezTo>
                  <a:cubicBezTo>
                    <a:pt x="2847" y="551"/>
                    <a:pt x="2858" y="548"/>
                    <a:pt x="2868" y="545"/>
                  </a:cubicBezTo>
                  <a:cubicBezTo>
                    <a:pt x="2885" y="540"/>
                    <a:pt x="2901" y="535"/>
                    <a:pt x="2917" y="531"/>
                  </a:cubicBezTo>
                  <a:cubicBezTo>
                    <a:pt x="2928" y="528"/>
                    <a:pt x="2939" y="526"/>
                    <a:pt x="2950" y="523"/>
                  </a:cubicBezTo>
                  <a:cubicBezTo>
                    <a:pt x="2966" y="520"/>
                    <a:pt x="2981" y="517"/>
                    <a:pt x="2997" y="514"/>
                  </a:cubicBezTo>
                  <a:cubicBezTo>
                    <a:pt x="3012" y="511"/>
                    <a:pt x="3024" y="509"/>
                    <a:pt x="3038" y="508"/>
                  </a:cubicBezTo>
                  <a:cubicBezTo>
                    <a:pt x="3051" y="506"/>
                    <a:pt x="3065" y="505"/>
                    <a:pt x="3077" y="503"/>
                  </a:cubicBezTo>
                  <a:cubicBezTo>
                    <a:pt x="3105" y="501"/>
                    <a:pt x="3132" y="500"/>
                    <a:pt x="3159" y="500"/>
                  </a:cubicBezTo>
                  <a:cubicBezTo>
                    <a:pt x="3186" y="500"/>
                    <a:pt x="3213" y="501"/>
                    <a:pt x="3240" y="503"/>
                  </a:cubicBezTo>
                  <a:cubicBezTo>
                    <a:pt x="3249" y="503"/>
                    <a:pt x="3258" y="506"/>
                    <a:pt x="3267" y="507"/>
                  </a:cubicBezTo>
                  <a:cubicBezTo>
                    <a:pt x="3285" y="509"/>
                    <a:pt x="3302" y="511"/>
                    <a:pt x="3320" y="514"/>
                  </a:cubicBezTo>
                  <a:cubicBezTo>
                    <a:pt x="3331" y="516"/>
                    <a:pt x="3341" y="519"/>
                    <a:pt x="3352" y="521"/>
                  </a:cubicBezTo>
                  <a:cubicBezTo>
                    <a:pt x="3367" y="524"/>
                    <a:pt x="3383" y="527"/>
                    <a:pt x="3397" y="531"/>
                  </a:cubicBezTo>
                  <a:cubicBezTo>
                    <a:pt x="3405" y="533"/>
                    <a:pt x="3412" y="536"/>
                    <a:pt x="3419" y="538"/>
                  </a:cubicBezTo>
                  <a:cubicBezTo>
                    <a:pt x="3413" y="542"/>
                    <a:pt x="3406" y="545"/>
                    <a:pt x="3400" y="549"/>
                  </a:cubicBezTo>
                  <a:lnTo>
                    <a:pt x="3377" y="564"/>
                  </a:lnTo>
                  <a:cubicBezTo>
                    <a:pt x="3348" y="581"/>
                    <a:pt x="3321" y="598"/>
                    <a:pt x="3292" y="615"/>
                  </a:cubicBezTo>
                  <a:cubicBezTo>
                    <a:pt x="3284" y="620"/>
                    <a:pt x="3276" y="626"/>
                    <a:pt x="3268" y="631"/>
                  </a:cubicBezTo>
                  <a:lnTo>
                    <a:pt x="3257" y="638"/>
                  </a:lnTo>
                  <a:lnTo>
                    <a:pt x="3227" y="651"/>
                  </a:lnTo>
                  <a:cubicBezTo>
                    <a:pt x="3200" y="662"/>
                    <a:pt x="3173" y="674"/>
                    <a:pt x="3146" y="686"/>
                  </a:cubicBezTo>
                  <a:cubicBezTo>
                    <a:pt x="3133" y="692"/>
                    <a:pt x="3119" y="698"/>
                    <a:pt x="3106" y="704"/>
                  </a:cubicBezTo>
                  <a:cubicBezTo>
                    <a:pt x="3077" y="717"/>
                    <a:pt x="3049" y="730"/>
                    <a:pt x="3021" y="743"/>
                  </a:cubicBezTo>
                  <a:cubicBezTo>
                    <a:pt x="3009" y="749"/>
                    <a:pt x="2997" y="754"/>
                    <a:pt x="2985" y="760"/>
                  </a:cubicBezTo>
                  <a:cubicBezTo>
                    <a:pt x="2956" y="774"/>
                    <a:pt x="2926" y="788"/>
                    <a:pt x="2898" y="803"/>
                  </a:cubicBezTo>
                  <a:cubicBezTo>
                    <a:pt x="2887" y="808"/>
                    <a:pt x="2876" y="813"/>
                    <a:pt x="2866" y="819"/>
                  </a:cubicBezTo>
                  <a:cubicBezTo>
                    <a:pt x="2836" y="834"/>
                    <a:pt x="2807" y="849"/>
                    <a:pt x="2777" y="865"/>
                  </a:cubicBezTo>
                  <a:lnTo>
                    <a:pt x="2748" y="881"/>
                  </a:lnTo>
                  <a:cubicBezTo>
                    <a:pt x="2714" y="899"/>
                    <a:pt x="2680" y="918"/>
                    <a:pt x="2646" y="937"/>
                  </a:cubicBezTo>
                  <a:lnTo>
                    <a:pt x="2640" y="940"/>
                  </a:lnTo>
                  <a:cubicBezTo>
                    <a:pt x="2640" y="938"/>
                    <a:pt x="2640" y="935"/>
                    <a:pt x="2640" y="933"/>
                  </a:cubicBezTo>
                  <a:lnTo>
                    <a:pt x="2640" y="933"/>
                  </a:lnTo>
                  <a:cubicBezTo>
                    <a:pt x="2640" y="933"/>
                    <a:pt x="2640" y="933"/>
                    <a:pt x="2640" y="932"/>
                  </a:cubicBezTo>
                  <a:lnTo>
                    <a:pt x="2640" y="931"/>
                  </a:lnTo>
                  <a:cubicBezTo>
                    <a:pt x="2639" y="922"/>
                    <a:pt x="2638" y="913"/>
                    <a:pt x="2637" y="904"/>
                  </a:cubicBezTo>
                  <a:lnTo>
                    <a:pt x="2637" y="900"/>
                  </a:lnTo>
                  <a:cubicBezTo>
                    <a:pt x="2636" y="892"/>
                    <a:pt x="2634" y="884"/>
                    <a:pt x="2633" y="876"/>
                  </a:cubicBezTo>
                  <a:cubicBezTo>
                    <a:pt x="2633" y="874"/>
                    <a:pt x="2633" y="872"/>
                    <a:pt x="2633" y="869"/>
                  </a:cubicBezTo>
                  <a:lnTo>
                    <a:pt x="2630" y="850"/>
                  </a:lnTo>
                  <a:cubicBezTo>
                    <a:pt x="2630" y="847"/>
                    <a:pt x="2630" y="845"/>
                    <a:pt x="2628" y="842"/>
                  </a:cubicBezTo>
                  <a:cubicBezTo>
                    <a:pt x="2627" y="836"/>
                    <a:pt x="2626" y="831"/>
                    <a:pt x="2625" y="825"/>
                  </a:cubicBezTo>
                  <a:cubicBezTo>
                    <a:pt x="2625" y="822"/>
                    <a:pt x="2625" y="819"/>
                    <a:pt x="2624" y="817"/>
                  </a:cubicBezTo>
                  <a:cubicBezTo>
                    <a:pt x="2622" y="814"/>
                    <a:pt x="2622" y="807"/>
                    <a:pt x="2621" y="802"/>
                  </a:cubicBezTo>
                  <a:lnTo>
                    <a:pt x="2619" y="794"/>
                  </a:lnTo>
                  <a:cubicBezTo>
                    <a:pt x="2618" y="790"/>
                    <a:pt x="2617" y="785"/>
                    <a:pt x="2616" y="781"/>
                  </a:cubicBezTo>
                  <a:cubicBezTo>
                    <a:pt x="2615" y="777"/>
                    <a:pt x="2614" y="775"/>
                    <a:pt x="2614" y="773"/>
                  </a:cubicBezTo>
                  <a:cubicBezTo>
                    <a:pt x="2613" y="770"/>
                    <a:pt x="2610" y="765"/>
                    <a:pt x="2610" y="762"/>
                  </a:cubicBezTo>
                  <a:cubicBezTo>
                    <a:pt x="2609" y="758"/>
                    <a:pt x="2609" y="756"/>
                    <a:pt x="2608" y="754"/>
                  </a:cubicBezTo>
                  <a:cubicBezTo>
                    <a:pt x="2607" y="751"/>
                    <a:pt x="2606" y="748"/>
                    <a:pt x="2605" y="744"/>
                  </a:cubicBezTo>
                  <a:lnTo>
                    <a:pt x="2605" y="744"/>
                  </a:lnTo>
                  <a:cubicBezTo>
                    <a:pt x="2604" y="742"/>
                    <a:pt x="2603" y="740"/>
                    <a:pt x="2602" y="738"/>
                  </a:cubicBezTo>
                  <a:cubicBezTo>
                    <a:pt x="2601" y="735"/>
                    <a:pt x="2599" y="731"/>
                    <a:pt x="2598" y="729"/>
                  </a:cubicBezTo>
                  <a:cubicBezTo>
                    <a:pt x="2597" y="726"/>
                    <a:pt x="2596" y="725"/>
                    <a:pt x="2595" y="723"/>
                  </a:cubicBezTo>
                  <a:lnTo>
                    <a:pt x="2595" y="723"/>
                  </a:lnTo>
                  <a:lnTo>
                    <a:pt x="2595" y="722"/>
                  </a:lnTo>
                  <a:cubicBezTo>
                    <a:pt x="2594" y="722"/>
                    <a:pt x="2594" y="721"/>
                    <a:pt x="2594" y="720"/>
                  </a:cubicBezTo>
                  <a:lnTo>
                    <a:pt x="2594" y="720"/>
                  </a:lnTo>
                  <a:cubicBezTo>
                    <a:pt x="2596" y="718"/>
                    <a:pt x="2598" y="715"/>
                    <a:pt x="2600" y="712"/>
                  </a:cubicBezTo>
                  <a:cubicBezTo>
                    <a:pt x="2604" y="705"/>
                    <a:pt x="2606" y="699"/>
                    <a:pt x="2606" y="691"/>
                  </a:cubicBezTo>
                  <a:lnTo>
                    <a:pt x="2606" y="691"/>
                  </a:lnTo>
                  <a:cubicBezTo>
                    <a:pt x="2606" y="684"/>
                    <a:pt x="2604" y="678"/>
                    <a:pt x="2601" y="672"/>
                  </a:cubicBezTo>
                  <a:cubicBezTo>
                    <a:pt x="2628" y="658"/>
                    <a:pt x="2654" y="644"/>
                    <a:pt x="2680" y="630"/>
                  </a:cubicBezTo>
                  <a:lnTo>
                    <a:pt x="2721" y="608"/>
                  </a:lnTo>
                  <a:close/>
                  <a:moveTo>
                    <a:pt x="3537" y="473"/>
                  </a:moveTo>
                  <a:lnTo>
                    <a:pt x="3549" y="466"/>
                  </a:lnTo>
                  <a:lnTo>
                    <a:pt x="3539" y="477"/>
                  </a:lnTo>
                  <a:cubicBezTo>
                    <a:pt x="3533" y="484"/>
                    <a:pt x="3526" y="491"/>
                    <a:pt x="3520" y="498"/>
                  </a:cubicBezTo>
                  <a:lnTo>
                    <a:pt x="3500" y="521"/>
                  </a:lnTo>
                  <a:lnTo>
                    <a:pt x="3500" y="521"/>
                  </a:lnTo>
                  <a:cubicBezTo>
                    <a:pt x="3498" y="519"/>
                    <a:pt x="3497" y="518"/>
                    <a:pt x="3495" y="517"/>
                  </a:cubicBezTo>
                  <a:cubicBezTo>
                    <a:pt x="3488" y="513"/>
                    <a:pt x="3482" y="512"/>
                    <a:pt x="3475" y="511"/>
                  </a:cubicBezTo>
                  <a:lnTo>
                    <a:pt x="3475" y="511"/>
                  </a:lnTo>
                  <a:cubicBezTo>
                    <a:pt x="3471" y="512"/>
                    <a:pt x="3469" y="512"/>
                    <a:pt x="3465" y="513"/>
                  </a:cubicBezTo>
                  <a:lnTo>
                    <a:pt x="3487" y="501"/>
                  </a:lnTo>
                  <a:cubicBezTo>
                    <a:pt x="3504" y="491"/>
                    <a:pt x="3520" y="482"/>
                    <a:pt x="3537" y="473"/>
                  </a:cubicBezTo>
                  <a:close/>
                  <a:moveTo>
                    <a:pt x="3622" y="398"/>
                  </a:moveTo>
                  <a:cubicBezTo>
                    <a:pt x="3632" y="388"/>
                    <a:pt x="3642" y="379"/>
                    <a:pt x="3652" y="370"/>
                  </a:cubicBezTo>
                  <a:lnTo>
                    <a:pt x="3672" y="353"/>
                  </a:lnTo>
                  <a:cubicBezTo>
                    <a:pt x="3684" y="344"/>
                    <a:pt x="3695" y="334"/>
                    <a:pt x="3707" y="324"/>
                  </a:cubicBezTo>
                  <a:lnTo>
                    <a:pt x="3721" y="313"/>
                  </a:lnTo>
                  <a:cubicBezTo>
                    <a:pt x="3734" y="303"/>
                    <a:pt x="3747" y="293"/>
                    <a:pt x="3760" y="283"/>
                  </a:cubicBezTo>
                  <a:lnTo>
                    <a:pt x="3769" y="277"/>
                  </a:lnTo>
                  <a:cubicBezTo>
                    <a:pt x="3784" y="266"/>
                    <a:pt x="3799" y="256"/>
                    <a:pt x="3814" y="246"/>
                  </a:cubicBezTo>
                  <a:lnTo>
                    <a:pt x="3814" y="246"/>
                  </a:lnTo>
                  <a:lnTo>
                    <a:pt x="3814" y="246"/>
                  </a:lnTo>
                  <a:cubicBezTo>
                    <a:pt x="3833" y="234"/>
                    <a:pt x="3849" y="224"/>
                    <a:pt x="3869" y="212"/>
                  </a:cubicBezTo>
                  <a:cubicBezTo>
                    <a:pt x="3883" y="204"/>
                    <a:pt x="3896" y="197"/>
                    <a:pt x="3911" y="189"/>
                  </a:cubicBezTo>
                  <a:cubicBezTo>
                    <a:pt x="3981" y="175"/>
                    <a:pt x="4051" y="162"/>
                    <a:pt x="4121" y="151"/>
                  </a:cubicBezTo>
                  <a:cubicBezTo>
                    <a:pt x="4133" y="149"/>
                    <a:pt x="4146" y="147"/>
                    <a:pt x="4158" y="145"/>
                  </a:cubicBezTo>
                  <a:cubicBezTo>
                    <a:pt x="4175" y="143"/>
                    <a:pt x="4191" y="141"/>
                    <a:pt x="4208" y="138"/>
                  </a:cubicBezTo>
                  <a:cubicBezTo>
                    <a:pt x="4233" y="135"/>
                    <a:pt x="4258" y="131"/>
                    <a:pt x="4284" y="128"/>
                  </a:cubicBezTo>
                  <a:cubicBezTo>
                    <a:pt x="4299" y="126"/>
                    <a:pt x="4315" y="125"/>
                    <a:pt x="4331" y="123"/>
                  </a:cubicBezTo>
                  <a:lnTo>
                    <a:pt x="4376" y="118"/>
                  </a:lnTo>
                  <a:lnTo>
                    <a:pt x="4376" y="121"/>
                  </a:lnTo>
                  <a:lnTo>
                    <a:pt x="4346" y="130"/>
                  </a:lnTo>
                  <a:cubicBezTo>
                    <a:pt x="4329" y="135"/>
                    <a:pt x="4311" y="140"/>
                    <a:pt x="4294" y="145"/>
                  </a:cubicBezTo>
                  <a:cubicBezTo>
                    <a:pt x="4275" y="151"/>
                    <a:pt x="4254" y="157"/>
                    <a:pt x="4234" y="164"/>
                  </a:cubicBezTo>
                  <a:lnTo>
                    <a:pt x="4182" y="181"/>
                  </a:lnTo>
                  <a:cubicBezTo>
                    <a:pt x="4163" y="188"/>
                    <a:pt x="4142" y="195"/>
                    <a:pt x="4122" y="203"/>
                  </a:cubicBezTo>
                  <a:cubicBezTo>
                    <a:pt x="4104" y="209"/>
                    <a:pt x="4087" y="215"/>
                    <a:pt x="4070" y="221"/>
                  </a:cubicBezTo>
                  <a:lnTo>
                    <a:pt x="4009" y="245"/>
                  </a:lnTo>
                  <a:cubicBezTo>
                    <a:pt x="3992" y="252"/>
                    <a:pt x="3975" y="259"/>
                    <a:pt x="3958" y="265"/>
                  </a:cubicBezTo>
                  <a:cubicBezTo>
                    <a:pt x="3937" y="274"/>
                    <a:pt x="3916" y="283"/>
                    <a:pt x="3894" y="292"/>
                  </a:cubicBezTo>
                  <a:cubicBezTo>
                    <a:pt x="3878" y="299"/>
                    <a:pt x="3861" y="306"/>
                    <a:pt x="3845" y="314"/>
                  </a:cubicBezTo>
                  <a:cubicBezTo>
                    <a:pt x="3823" y="324"/>
                    <a:pt x="3800" y="335"/>
                    <a:pt x="3778" y="345"/>
                  </a:cubicBezTo>
                  <a:cubicBezTo>
                    <a:pt x="3763" y="353"/>
                    <a:pt x="3747" y="359"/>
                    <a:pt x="3732" y="367"/>
                  </a:cubicBezTo>
                  <a:cubicBezTo>
                    <a:pt x="3707" y="379"/>
                    <a:pt x="3682" y="392"/>
                    <a:pt x="3657" y="405"/>
                  </a:cubicBezTo>
                  <a:cubicBezTo>
                    <a:pt x="3644" y="411"/>
                    <a:pt x="3632" y="417"/>
                    <a:pt x="3619" y="425"/>
                  </a:cubicBezTo>
                  <a:lnTo>
                    <a:pt x="3565" y="454"/>
                  </a:lnTo>
                  <a:cubicBezTo>
                    <a:pt x="3568" y="451"/>
                    <a:pt x="3570" y="448"/>
                    <a:pt x="3573" y="446"/>
                  </a:cubicBezTo>
                  <a:cubicBezTo>
                    <a:pt x="3581" y="437"/>
                    <a:pt x="3589" y="429"/>
                    <a:pt x="3598" y="421"/>
                  </a:cubicBezTo>
                  <a:cubicBezTo>
                    <a:pt x="3606" y="413"/>
                    <a:pt x="3614" y="406"/>
                    <a:pt x="3622" y="398"/>
                  </a:cubicBezTo>
                  <a:close/>
                  <a:moveTo>
                    <a:pt x="4538" y="91"/>
                  </a:moveTo>
                  <a:cubicBezTo>
                    <a:pt x="4565" y="87"/>
                    <a:pt x="4591" y="82"/>
                    <a:pt x="4617" y="78"/>
                  </a:cubicBezTo>
                  <a:cubicBezTo>
                    <a:pt x="4630" y="76"/>
                    <a:pt x="4642" y="74"/>
                    <a:pt x="4655" y="72"/>
                  </a:cubicBezTo>
                  <a:cubicBezTo>
                    <a:pt x="4692" y="67"/>
                    <a:pt x="4728" y="62"/>
                    <a:pt x="4765" y="57"/>
                  </a:cubicBezTo>
                  <a:lnTo>
                    <a:pt x="4772" y="56"/>
                  </a:lnTo>
                  <a:cubicBezTo>
                    <a:pt x="4798" y="53"/>
                    <a:pt x="4824" y="51"/>
                    <a:pt x="4849" y="48"/>
                  </a:cubicBezTo>
                  <a:lnTo>
                    <a:pt x="4849" y="48"/>
                  </a:lnTo>
                  <a:cubicBezTo>
                    <a:pt x="4850" y="54"/>
                    <a:pt x="4850" y="59"/>
                    <a:pt x="4854" y="64"/>
                  </a:cubicBezTo>
                  <a:cubicBezTo>
                    <a:pt x="4857" y="70"/>
                    <a:pt x="4862" y="75"/>
                    <a:pt x="4869" y="79"/>
                  </a:cubicBezTo>
                  <a:cubicBezTo>
                    <a:pt x="4875" y="83"/>
                    <a:pt x="4882" y="84"/>
                    <a:pt x="4890" y="84"/>
                  </a:cubicBezTo>
                  <a:lnTo>
                    <a:pt x="4890" y="84"/>
                  </a:lnTo>
                  <a:cubicBezTo>
                    <a:pt x="4897" y="84"/>
                    <a:pt x="4902" y="83"/>
                    <a:pt x="4910" y="79"/>
                  </a:cubicBezTo>
                  <a:cubicBezTo>
                    <a:pt x="4911" y="78"/>
                    <a:pt x="4914" y="76"/>
                    <a:pt x="4916" y="75"/>
                  </a:cubicBezTo>
                  <a:lnTo>
                    <a:pt x="4916" y="75"/>
                  </a:lnTo>
                  <a:cubicBezTo>
                    <a:pt x="4921" y="81"/>
                    <a:pt x="4925" y="86"/>
                    <a:pt x="4929" y="93"/>
                  </a:cubicBezTo>
                  <a:cubicBezTo>
                    <a:pt x="4930" y="95"/>
                    <a:pt x="4931" y="96"/>
                    <a:pt x="4932" y="97"/>
                  </a:cubicBezTo>
                  <a:cubicBezTo>
                    <a:pt x="4939" y="108"/>
                    <a:pt x="4945" y="119"/>
                    <a:pt x="4952" y="130"/>
                  </a:cubicBezTo>
                  <a:cubicBezTo>
                    <a:pt x="4953" y="133"/>
                    <a:pt x="4954" y="136"/>
                    <a:pt x="4956" y="139"/>
                  </a:cubicBezTo>
                  <a:cubicBezTo>
                    <a:pt x="4959" y="145"/>
                    <a:pt x="4963" y="152"/>
                    <a:pt x="4966" y="158"/>
                  </a:cubicBezTo>
                  <a:lnTo>
                    <a:pt x="4949" y="160"/>
                  </a:lnTo>
                  <a:cubicBezTo>
                    <a:pt x="4924" y="163"/>
                    <a:pt x="4900" y="166"/>
                    <a:pt x="4875" y="169"/>
                  </a:cubicBezTo>
                  <a:lnTo>
                    <a:pt x="4843" y="172"/>
                  </a:lnTo>
                  <a:cubicBezTo>
                    <a:pt x="4818" y="176"/>
                    <a:pt x="4793" y="179"/>
                    <a:pt x="4768" y="183"/>
                  </a:cubicBezTo>
                  <a:lnTo>
                    <a:pt x="4736" y="187"/>
                  </a:lnTo>
                  <a:lnTo>
                    <a:pt x="4662" y="199"/>
                  </a:lnTo>
                  <a:lnTo>
                    <a:pt x="4630" y="204"/>
                  </a:lnTo>
                  <a:lnTo>
                    <a:pt x="4607" y="208"/>
                  </a:lnTo>
                  <a:lnTo>
                    <a:pt x="4599" y="202"/>
                  </a:lnTo>
                  <a:cubicBezTo>
                    <a:pt x="4592" y="198"/>
                    <a:pt x="4585" y="193"/>
                    <a:pt x="4578" y="189"/>
                  </a:cubicBezTo>
                  <a:cubicBezTo>
                    <a:pt x="4571" y="185"/>
                    <a:pt x="4562" y="179"/>
                    <a:pt x="4554" y="174"/>
                  </a:cubicBezTo>
                  <a:cubicBezTo>
                    <a:pt x="4546" y="169"/>
                    <a:pt x="4540" y="166"/>
                    <a:pt x="4533" y="162"/>
                  </a:cubicBezTo>
                  <a:cubicBezTo>
                    <a:pt x="4526" y="158"/>
                    <a:pt x="4517" y="153"/>
                    <a:pt x="4510" y="149"/>
                  </a:cubicBezTo>
                  <a:lnTo>
                    <a:pt x="4488" y="139"/>
                  </a:lnTo>
                  <a:cubicBezTo>
                    <a:pt x="4480" y="136"/>
                    <a:pt x="4473" y="132"/>
                    <a:pt x="4465" y="129"/>
                  </a:cubicBezTo>
                  <a:lnTo>
                    <a:pt x="4457" y="125"/>
                  </a:lnTo>
                  <a:lnTo>
                    <a:pt x="4457" y="125"/>
                  </a:lnTo>
                  <a:cubicBezTo>
                    <a:pt x="4458" y="121"/>
                    <a:pt x="4459" y="117"/>
                    <a:pt x="4459" y="112"/>
                  </a:cubicBezTo>
                  <a:cubicBezTo>
                    <a:pt x="4459" y="111"/>
                    <a:pt x="4458" y="109"/>
                    <a:pt x="4458" y="107"/>
                  </a:cubicBezTo>
                  <a:lnTo>
                    <a:pt x="4485" y="101"/>
                  </a:lnTo>
                  <a:cubicBezTo>
                    <a:pt x="4503" y="98"/>
                    <a:pt x="4520" y="94"/>
                    <a:pt x="4538" y="91"/>
                  </a:cubicBezTo>
                  <a:close/>
                  <a:moveTo>
                    <a:pt x="5022" y="30"/>
                  </a:moveTo>
                  <a:lnTo>
                    <a:pt x="5027" y="32"/>
                  </a:lnTo>
                  <a:lnTo>
                    <a:pt x="5027" y="32"/>
                  </a:lnTo>
                  <a:cubicBezTo>
                    <a:pt x="5037" y="36"/>
                    <a:pt x="5045" y="39"/>
                    <a:pt x="5053" y="44"/>
                  </a:cubicBezTo>
                  <a:lnTo>
                    <a:pt x="5063" y="50"/>
                  </a:lnTo>
                  <a:lnTo>
                    <a:pt x="5067" y="53"/>
                  </a:lnTo>
                  <a:lnTo>
                    <a:pt x="5040" y="50"/>
                  </a:lnTo>
                  <a:cubicBezTo>
                    <a:pt x="5020" y="48"/>
                    <a:pt x="4999" y="47"/>
                    <a:pt x="4978" y="46"/>
                  </a:cubicBezTo>
                  <a:cubicBezTo>
                    <a:pt x="4963" y="45"/>
                    <a:pt x="4948" y="43"/>
                    <a:pt x="4933" y="43"/>
                  </a:cubicBezTo>
                  <a:lnTo>
                    <a:pt x="4933" y="43"/>
                  </a:lnTo>
                  <a:cubicBezTo>
                    <a:pt x="4933" y="43"/>
                    <a:pt x="4933" y="41"/>
                    <a:pt x="4933" y="40"/>
                  </a:cubicBezTo>
                  <a:cubicBezTo>
                    <a:pt x="4959" y="37"/>
                    <a:pt x="4986" y="33"/>
                    <a:pt x="5013" y="31"/>
                  </a:cubicBezTo>
                  <a:lnTo>
                    <a:pt x="5022" y="30"/>
                  </a:lnTo>
                  <a:close/>
                  <a:moveTo>
                    <a:pt x="5168" y="67"/>
                  </a:moveTo>
                  <a:cubicBezTo>
                    <a:pt x="5193" y="70"/>
                    <a:pt x="5219" y="74"/>
                    <a:pt x="5244" y="78"/>
                  </a:cubicBezTo>
                  <a:cubicBezTo>
                    <a:pt x="5265" y="81"/>
                    <a:pt x="5286" y="84"/>
                    <a:pt x="5307" y="87"/>
                  </a:cubicBezTo>
                  <a:cubicBezTo>
                    <a:pt x="5336" y="92"/>
                    <a:pt x="5364" y="97"/>
                    <a:pt x="5392" y="103"/>
                  </a:cubicBezTo>
                  <a:cubicBezTo>
                    <a:pt x="5410" y="106"/>
                    <a:pt x="5429" y="109"/>
                    <a:pt x="5446" y="113"/>
                  </a:cubicBezTo>
                  <a:cubicBezTo>
                    <a:pt x="5479" y="120"/>
                    <a:pt x="5512" y="127"/>
                    <a:pt x="5545" y="135"/>
                  </a:cubicBezTo>
                  <a:cubicBezTo>
                    <a:pt x="5512" y="135"/>
                    <a:pt x="5480" y="134"/>
                    <a:pt x="5446" y="134"/>
                  </a:cubicBezTo>
                  <a:cubicBezTo>
                    <a:pt x="5399" y="134"/>
                    <a:pt x="5352" y="134"/>
                    <a:pt x="5305" y="136"/>
                  </a:cubicBezTo>
                  <a:cubicBezTo>
                    <a:pt x="5296" y="136"/>
                    <a:pt x="5286" y="136"/>
                    <a:pt x="5277" y="137"/>
                  </a:cubicBezTo>
                  <a:cubicBezTo>
                    <a:pt x="5253" y="137"/>
                    <a:pt x="5228" y="139"/>
                    <a:pt x="5204" y="141"/>
                  </a:cubicBezTo>
                  <a:lnTo>
                    <a:pt x="5204" y="141"/>
                  </a:lnTo>
                  <a:cubicBezTo>
                    <a:pt x="5204" y="134"/>
                    <a:pt x="5203" y="129"/>
                    <a:pt x="5199" y="123"/>
                  </a:cubicBezTo>
                  <a:cubicBezTo>
                    <a:pt x="5196" y="116"/>
                    <a:pt x="5190" y="112"/>
                    <a:pt x="5183" y="108"/>
                  </a:cubicBezTo>
                  <a:cubicBezTo>
                    <a:pt x="5177" y="104"/>
                    <a:pt x="5170" y="102"/>
                    <a:pt x="5163" y="102"/>
                  </a:cubicBezTo>
                  <a:lnTo>
                    <a:pt x="5163" y="102"/>
                  </a:lnTo>
                  <a:cubicBezTo>
                    <a:pt x="5155" y="102"/>
                    <a:pt x="5150" y="104"/>
                    <a:pt x="5143" y="108"/>
                  </a:cubicBezTo>
                  <a:cubicBezTo>
                    <a:pt x="5142" y="109"/>
                    <a:pt x="5140" y="110"/>
                    <a:pt x="5139" y="111"/>
                  </a:cubicBezTo>
                  <a:lnTo>
                    <a:pt x="5138" y="109"/>
                  </a:lnTo>
                  <a:cubicBezTo>
                    <a:pt x="5134" y="106"/>
                    <a:pt x="5131" y="102"/>
                    <a:pt x="5128" y="99"/>
                  </a:cubicBezTo>
                  <a:cubicBezTo>
                    <a:pt x="5122" y="92"/>
                    <a:pt x="5115" y="86"/>
                    <a:pt x="5108" y="79"/>
                  </a:cubicBezTo>
                  <a:lnTo>
                    <a:pt x="5098" y="70"/>
                  </a:lnTo>
                  <a:cubicBezTo>
                    <a:pt x="5092" y="65"/>
                    <a:pt x="5087" y="62"/>
                    <a:pt x="5081" y="58"/>
                  </a:cubicBezTo>
                  <a:lnTo>
                    <a:pt x="5101" y="60"/>
                  </a:lnTo>
                  <a:cubicBezTo>
                    <a:pt x="5124" y="62"/>
                    <a:pt x="5146" y="64"/>
                    <a:pt x="5168" y="67"/>
                  </a:cubicBezTo>
                  <a:close/>
                  <a:moveTo>
                    <a:pt x="5668" y="143"/>
                  </a:moveTo>
                  <a:cubicBezTo>
                    <a:pt x="5682" y="143"/>
                    <a:pt x="5695" y="144"/>
                    <a:pt x="5709" y="145"/>
                  </a:cubicBezTo>
                  <a:lnTo>
                    <a:pt x="5778" y="150"/>
                  </a:lnTo>
                  <a:lnTo>
                    <a:pt x="5821" y="154"/>
                  </a:lnTo>
                  <a:cubicBezTo>
                    <a:pt x="5843" y="156"/>
                    <a:pt x="5865" y="157"/>
                    <a:pt x="5887" y="160"/>
                  </a:cubicBezTo>
                  <a:lnTo>
                    <a:pt x="5933" y="165"/>
                  </a:lnTo>
                  <a:cubicBezTo>
                    <a:pt x="5954" y="167"/>
                    <a:pt x="5975" y="169"/>
                    <a:pt x="5997" y="172"/>
                  </a:cubicBezTo>
                  <a:lnTo>
                    <a:pt x="6044" y="178"/>
                  </a:lnTo>
                  <a:cubicBezTo>
                    <a:pt x="6063" y="181"/>
                    <a:pt x="6085" y="184"/>
                    <a:pt x="6105" y="187"/>
                  </a:cubicBezTo>
                  <a:cubicBezTo>
                    <a:pt x="6121" y="189"/>
                    <a:pt x="6137" y="192"/>
                    <a:pt x="6153" y="195"/>
                  </a:cubicBezTo>
                  <a:cubicBezTo>
                    <a:pt x="6173" y="198"/>
                    <a:pt x="6193" y="201"/>
                    <a:pt x="6212" y="205"/>
                  </a:cubicBezTo>
                  <a:lnTo>
                    <a:pt x="6263" y="214"/>
                  </a:lnTo>
                  <a:lnTo>
                    <a:pt x="6287" y="219"/>
                  </a:lnTo>
                  <a:lnTo>
                    <a:pt x="6287" y="219"/>
                  </a:lnTo>
                  <a:cubicBezTo>
                    <a:pt x="6286" y="221"/>
                    <a:pt x="6286" y="222"/>
                    <a:pt x="6285" y="225"/>
                  </a:cubicBezTo>
                  <a:lnTo>
                    <a:pt x="6285" y="225"/>
                  </a:lnTo>
                  <a:lnTo>
                    <a:pt x="6285" y="225"/>
                  </a:lnTo>
                  <a:cubicBezTo>
                    <a:pt x="6285" y="225"/>
                    <a:pt x="6285" y="225"/>
                    <a:pt x="6285" y="226"/>
                  </a:cubicBezTo>
                  <a:lnTo>
                    <a:pt x="6274" y="226"/>
                  </a:lnTo>
                  <a:cubicBezTo>
                    <a:pt x="6260" y="227"/>
                    <a:pt x="6247" y="227"/>
                    <a:pt x="6233" y="229"/>
                  </a:cubicBezTo>
                  <a:cubicBezTo>
                    <a:pt x="6220" y="230"/>
                    <a:pt x="6202" y="233"/>
                    <a:pt x="6186" y="236"/>
                  </a:cubicBezTo>
                  <a:cubicBezTo>
                    <a:pt x="6171" y="239"/>
                    <a:pt x="6159" y="240"/>
                    <a:pt x="6145" y="243"/>
                  </a:cubicBezTo>
                  <a:cubicBezTo>
                    <a:pt x="6131" y="245"/>
                    <a:pt x="6113" y="249"/>
                    <a:pt x="6097" y="253"/>
                  </a:cubicBezTo>
                  <a:cubicBezTo>
                    <a:pt x="6082" y="256"/>
                    <a:pt x="6070" y="259"/>
                    <a:pt x="6056" y="263"/>
                  </a:cubicBezTo>
                  <a:cubicBezTo>
                    <a:pt x="6043" y="266"/>
                    <a:pt x="6034" y="270"/>
                    <a:pt x="6022" y="274"/>
                  </a:cubicBezTo>
                  <a:cubicBezTo>
                    <a:pt x="5978" y="258"/>
                    <a:pt x="5934" y="242"/>
                    <a:pt x="5890" y="228"/>
                  </a:cubicBezTo>
                  <a:cubicBezTo>
                    <a:pt x="5873" y="222"/>
                    <a:pt x="5856" y="217"/>
                    <a:pt x="5838" y="212"/>
                  </a:cubicBezTo>
                  <a:cubicBezTo>
                    <a:pt x="5808" y="202"/>
                    <a:pt x="5777" y="192"/>
                    <a:pt x="5747" y="183"/>
                  </a:cubicBezTo>
                  <a:cubicBezTo>
                    <a:pt x="5727" y="178"/>
                    <a:pt x="5708" y="173"/>
                    <a:pt x="5688" y="168"/>
                  </a:cubicBezTo>
                  <a:cubicBezTo>
                    <a:pt x="5660" y="160"/>
                    <a:pt x="5632" y="152"/>
                    <a:pt x="5604" y="145"/>
                  </a:cubicBezTo>
                  <a:cubicBezTo>
                    <a:pt x="5595" y="143"/>
                    <a:pt x="5587" y="141"/>
                    <a:pt x="5578" y="139"/>
                  </a:cubicBezTo>
                  <a:lnTo>
                    <a:pt x="5591" y="139"/>
                  </a:lnTo>
                  <a:cubicBezTo>
                    <a:pt x="5617" y="140"/>
                    <a:pt x="5642" y="141"/>
                    <a:pt x="5668" y="143"/>
                  </a:cubicBezTo>
                  <a:close/>
                  <a:moveTo>
                    <a:pt x="6397" y="226"/>
                  </a:moveTo>
                  <a:cubicBezTo>
                    <a:pt x="6409" y="226"/>
                    <a:pt x="6420" y="226"/>
                    <a:pt x="6432" y="227"/>
                  </a:cubicBezTo>
                  <a:lnTo>
                    <a:pt x="6453" y="229"/>
                  </a:lnTo>
                  <a:lnTo>
                    <a:pt x="6485" y="233"/>
                  </a:lnTo>
                  <a:lnTo>
                    <a:pt x="6510" y="236"/>
                  </a:lnTo>
                  <a:lnTo>
                    <a:pt x="6536" y="241"/>
                  </a:lnTo>
                  <a:cubicBezTo>
                    <a:pt x="6543" y="242"/>
                    <a:pt x="6550" y="243"/>
                    <a:pt x="6557" y="245"/>
                  </a:cubicBezTo>
                  <a:cubicBezTo>
                    <a:pt x="6564" y="246"/>
                    <a:pt x="6571" y="250"/>
                    <a:pt x="6578" y="253"/>
                  </a:cubicBezTo>
                  <a:cubicBezTo>
                    <a:pt x="6585" y="256"/>
                    <a:pt x="6588" y="258"/>
                    <a:pt x="6593" y="260"/>
                  </a:cubicBezTo>
                  <a:cubicBezTo>
                    <a:pt x="6606" y="266"/>
                    <a:pt x="6619" y="273"/>
                    <a:pt x="6633" y="280"/>
                  </a:cubicBezTo>
                  <a:cubicBezTo>
                    <a:pt x="6639" y="283"/>
                    <a:pt x="6645" y="287"/>
                    <a:pt x="6651" y="291"/>
                  </a:cubicBezTo>
                  <a:cubicBezTo>
                    <a:pt x="6657" y="295"/>
                    <a:pt x="6666" y="300"/>
                    <a:pt x="6674" y="306"/>
                  </a:cubicBezTo>
                  <a:cubicBezTo>
                    <a:pt x="6682" y="311"/>
                    <a:pt x="6688" y="315"/>
                    <a:pt x="6695" y="320"/>
                  </a:cubicBezTo>
                  <a:lnTo>
                    <a:pt x="6716" y="335"/>
                  </a:lnTo>
                  <a:cubicBezTo>
                    <a:pt x="6723" y="341"/>
                    <a:pt x="6730" y="346"/>
                    <a:pt x="6737" y="352"/>
                  </a:cubicBezTo>
                  <a:cubicBezTo>
                    <a:pt x="6744" y="358"/>
                    <a:pt x="6751" y="363"/>
                    <a:pt x="6757" y="369"/>
                  </a:cubicBezTo>
                  <a:lnTo>
                    <a:pt x="6757" y="369"/>
                  </a:lnTo>
                  <a:lnTo>
                    <a:pt x="6719" y="355"/>
                  </a:lnTo>
                  <a:cubicBezTo>
                    <a:pt x="6704" y="349"/>
                    <a:pt x="6689" y="343"/>
                    <a:pt x="6674" y="337"/>
                  </a:cubicBezTo>
                  <a:cubicBezTo>
                    <a:pt x="6650" y="328"/>
                    <a:pt x="6626" y="319"/>
                    <a:pt x="6601" y="310"/>
                  </a:cubicBezTo>
                  <a:lnTo>
                    <a:pt x="6561" y="296"/>
                  </a:lnTo>
                  <a:cubicBezTo>
                    <a:pt x="6528" y="284"/>
                    <a:pt x="6495" y="273"/>
                    <a:pt x="6461" y="262"/>
                  </a:cubicBezTo>
                  <a:lnTo>
                    <a:pt x="6447" y="258"/>
                  </a:lnTo>
                  <a:cubicBezTo>
                    <a:pt x="6421" y="249"/>
                    <a:pt x="6394" y="241"/>
                    <a:pt x="6369" y="233"/>
                  </a:cubicBezTo>
                  <a:lnTo>
                    <a:pt x="6369" y="233"/>
                  </a:lnTo>
                  <a:cubicBezTo>
                    <a:pt x="6370" y="230"/>
                    <a:pt x="6370" y="227"/>
                    <a:pt x="6370" y="224"/>
                  </a:cubicBezTo>
                  <a:lnTo>
                    <a:pt x="6378" y="224"/>
                  </a:lnTo>
                  <a:lnTo>
                    <a:pt x="6397" y="226"/>
                  </a:lnTo>
                  <a:close/>
                  <a:moveTo>
                    <a:pt x="6832" y="406"/>
                  </a:moveTo>
                  <a:cubicBezTo>
                    <a:pt x="6854" y="414"/>
                    <a:pt x="6875" y="423"/>
                    <a:pt x="6897" y="433"/>
                  </a:cubicBezTo>
                  <a:lnTo>
                    <a:pt x="6945" y="454"/>
                  </a:lnTo>
                  <a:lnTo>
                    <a:pt x="7008" y="483"/>
                  </a:lnTo>
                  <a:lnTo>
                    <a:pt x="7056" y="504"/>
                  </a:lnTo>
                  <a:lnTo>
                    <a:pt x="7118" y="534"/>
                  </a:lnTo>
                  <a:cubicBezTo>
                    <a:pt x="7134" y="542"/>
                    <a:pt x="7150" y="550"/>
                    <a:pt x="7166" y="558"/>
                  </a:cubicBezTo>
                  <a:lnTo>
                    <a:pt x="7198" y="575"/>
                  </a:lnTo>
                  <a:lnTo>
                    <a:pt x="7202" y="578"/>
                  </a:lnTo>
                  <a:cubicBezTo>
                    <a:pt x="7209" y="584"/>
                    <a:pt x="7216" y="590"/>
                    <a:pt x="7222" y="596"/>
                  </a:cubicBezTo>
                  <a:lnTo>
                    <a:pt x="7222" y="598"/>
                  </a:lnTo>
                  <a:lnTo>
                    <a:pt x="7221" y="598"/>
                  </a:lnTo>
                  <a:lnTo>
                    <a:pt x="7196" y="594"/>
                  </a:lnTo>
                  <a:lnTo>
                    <a:pt x="7156" y="590"/>
                  </a:lnTo>
                  <a:lnTo>
                    <a:pt x="7132" y="587"/>
                  </a:lnTo>
                  <a:lnTo>
                    <a:pt x="7089" y="584"/>
                  </a:lnTo>
                  <a:lnTo>
                    <a:pt x="7068" y="583"/>
                  </a:lnTo>
                  <a:cubicBezTo>
                    <a:pt x="7047" y="583"/>
                    <a:pt x="7025" y="581"/>
                    <a:pt x="7003" y="581"/>
                  </a:cubicBezTo>
                  <a:cubicBezTo>
                    <a:pt x="6988" y="581"/>
                    <a:pt x="6973" y="581"/>
                    <a:pt x="6958" y="583"/>
                  </a:cubicBezTo>
                  <a:cubicBezTo>
                    <a:pt x="6955" y="578"/>
                    <a:pt x="6951" y="574"/>
                    <a:pt x="6948" y="570"/>
                  </a:cubicBezTo>
                  <a:cubicBezTo>
                    <a:pt x="6940" y="559"/>
                    <a:pt x="6931" y="548"/>
                    <a:pt x="6923" y="538"/>
                  </a:cubicBezTo>
                  <a:cubicBezTo>
                    <a:pt x="6917" y="531"/>
                    <a:pt x="6912" y="524"/>
                    <a:pt x="6906" y="518"/>
                  </a:cubicBezTo>
                  <a:cubicBezTo>
                    <a:pt x="6897" y="508"/>
                    <a:pt x="6889" y="498"/>
                    <a:pt x="6880" y="488"/>
                  </a:cubicBezTo>
                  <a:cubicBezTo>
                    <a:pt x="6875" y="482"/>
                    <a:pt x="6870" y="476"/>
                    <a:pt x="6865" y="471"/>
                  </a:cubicBezTo>
                  <a:cubicBezTo>
                    <a:pt x="6852" y="457"/>
                    <a:pt x="6839" y="443"/>
                    <a:pt x="6826" y="430"/>
                  </a:cubicBezTo>
                  <a:cubicBezTo>
                    <a:pt x="6821" y="425"/>
                    <a:pt x="6816" y="421"/>
                    <a:pt x="6811" y="416"/>
                  </a:cubicBezTo>
                  <a:cubicBezTo>
                    <a:pt x="6803" y="407"/>
                    <a:pt x="6793" y="399"/>
                    <a:pt x="6784" y="390"/>
                  </a:cubicBezTo>
                  <a:cubicBezTo>
                    <a:pt x="6781" y="388"/>
                    <a:pt x="6779" y="385"/>
                    <a:pt x="6776" y="382"/>
                  </a:cubicBezTo>
                  <a:lnTo>
                    <a:pt x="6784" y="385"/>
                  </a:lnTo>
                  <a:lnTo>
                    <a:pt x="6832" y="406"/>
                  </a:lnTo>
                  <a:close/>
                  <a:moveTo>
                    <a:pt x="7379" y="730"/>
                  </a:moveTo>
                  <a:cubicBezTo>
                    <a:pt x="7397" y="750"/>
                    <a:pt x="7414" y="769"/>
                    <a:pt x="7432" y="789"/>
                  </a:cubicBezTo>
                  <a:cubicBezTo>
                    <a:pt x="7435" y="794"/>
                    <a:pt x="7439" y="799"/>
                    <a:pt x="7443" y="803"/>
                  </a:cubicBezTo>
                  <a:cubicBezTo>
                    <a:pt x="7430" y="789"/>
                    <a:pt x="7416" y="774"/>
                    <a:pt x="7403" y="760"/>
                  </a:cubicBezTo>
                  <a:lnTo>
                    <a:pt x="7403" y="760"/>
                  </a:lnTo>
                  <a:cubicBezTo>
                    <a:pt x="7375" y="731"/>
                    <a:pt x="7346" y="704"/>
                    <a:pt x="7318" y="677"/>
                  </a:cubicBezTo>
                  <a:lnTo>
                    <a:pt x="7301" y="661"/>
                  </a:lnTo>
                  <a:lnTo>
                    <a:pt x="7283" y="645"/>
                  </a:lnTo>
                  <a:lnTo>
                    <a:pt x="7283" y="645"/>
                  </a:lnTo>
                  <a:cubicBezTo>
                    <a:pt x="7284" y="644"/>
                    <a:pt x="7285" y="644"/>
                    <a:pt x="7286" y="643"/>
                  </a:cubicBezTo>
                  <a:cubicBezTo>
                    <a:pt x="7288" y="642"/>
                    <a:pt x="7290" y="641"/>
                    <a:pt x="7292" y="639"/>
                  </a:cubicBezTo>
                  <a:cubicBezTo>
                    <a:pt x="7320" y="666"/>
                    <a:pt x="7348" y="695"/>
                    <a:pt x="7375" y="725"/>
                  </a:cubicBezTo>
                  <a:lnTo>
                    <a:pt x="7379" y="730"/>
                  </a:lnTo>
                  <a:close/>
                  <a:moveTo>
                    <a:pt x="7685" y="969"/>
                  </a:moveTo>
                  <a:cubicBezTo>
                    <a:pt x="7706" y="969"/>
                    <a:pt x="7726" y="970"/>
                    <a:pt x="7747" y="972"/>
                  </a:cubicBezTo>
                  <a:cubicBezTo>
                    <a:pt x="7756" y="972"/>
                    <a:pt x="7764" y="974"/>
                    <a:pt x="7772" y="975"/>
                  </a:cubicBezTo>
                  <a:cubicBezTo>
                    <a:pt x="7785" y="976"/>
                    <a:pt x="7797" y="977"/>
                    <a:pt x="7809" y="979"/>
                  </a:cubicBezTo>
                  <a:cubicBezTo>
                    <a:pt x="7822" y="981"/>
                    <a:pt x="7832" y="983"/>
                    <a:pt x="7843" y="986"/>
                  </a:cubicBezTo>
                  <a:cubicBezTo>
                    <a:pt x="7854" y="988"/>
                    <a:pt x="7862" y="989"/>
                    <a:pt x="7871" y="991"/>
                  </a:cubicBezTo>
                  <a:cubicBezTo>
                    <a:pt x="7884" y="994"/>
                    <a:pt x="7897" y="998"/>
                    <a:pt x="7909" y="1001"/>
                  </a:cubicBezTo>
                  <a:lnTo>
                    <a:pt x="7933" y="1008"/>
                  </a:lnTo>
                  <a:lnTo>
                    <a:pt x="7951" y="1014"/>
                  </a:lnTo>
                  <a:cubicBezTo>
                    <a:pt x="7966" y="1024"/>
                    <a:pt x="7981" y="1035"/>
                    <a:pt x="7996" y="1046"/>
                  </a:cubicBezTo>
                  <a:lnTo>
                    <a:pt x="8024" y="1065"/>
                  </a:lnTo>
                  <a:cubicBezTo>
                    <a:pt x="8051" y="1085"/>
                    <a:pt x="8078" y="1105"/>
                    <a:pt x="8105" y="1126"/>
                  </a:cubicBezTo>
                  <a:lnTo>
                    <a:pt x="8119" y="1137"/>
                  </a:lnTo>
                  <a:cubicBezTo>
                    <a:pt x="8161" y="1169"/>
                    <a:pt x="8202" y="1202"/>
                    <a:pt x="8243" y="1235"/>
                  </a:cubicBezTo>
                  <a:lnTo>
                    <a:pt x="8234" y="1230"/>
                  </a:lnTo>
                  <a:lnTo>
                    <a:pt x="8194" y="1206"/>
                  </a:lnTo>
                  <a:cubicBezTo>
                    <a:pt x="8182" y="1199"/>
                    <a:pt x="8170" y="1192"/>
                    <a:pt x="8157" y="1186"/>
                  </a:cubicBezTo>
                  <a:cubicBezTo>
                    <a:pt x="8145" y="1179"/>
                    <a:pt x="8129" y="1171"/>
                    <a:pt x="8115" y="1164"/>
                  </a:cubicBezTo>
                  <a:cubicBezTo>
                    <a:pt x="8085" y="1149"/>
                    <a:pt x="8056" y="1134"/>
                    <a:pt x="8025" y="1120"/>
                  </a:cubicBezTo>
                  <a:lnTo>
                    <a:pt x="7983" y="1101"/>
                  </a:lnTo>
                  <a:cubicBezTo>
                    <a:pt x="7950" y="1086"/>
                    <a:pt x="7917" y="1073"/>
                    <a:pt x="7885" y="1061"/>
                  </a:cubicBezTo>
                  <a:lnTo>
                    <a:pt x="7849" y="1048"/>
                  </a:lnTo>
                  <a:cubicBezTo>
                    <a:pt x="7813" y="1035"/>
                    <a:pt x="7777" y="1023"/>
                    <a:pt x="7740" y="1012"/>
                  </a:cubicBezTo>
                  <a:lnTo>
                    <a:pt x="7723" y="1007"/>
                  </a:lnTo>
                  <a:cubicBezTo>
                    <a:pt x="7692" y="998"/>
                    <a:pt x="7661" y="989"/>
                    <a:pt x="7630" y="982"/>
                  </a:cubicBezTo>
                  <a:lnTo>
                    <a:pt x="7630" y="982"/>
                  </a:lnTo>
                  <a:cubicBezTo>
                    <a:pt x="7630" y="979"/>
                    <a:pt x="7631" y="977"/>
                    <a:pt x="7631" y="974"/>
                  </a:cubicBezTo>
                  <a:lnTo>
                    <a:pt x="7631" y="974"/>
                  </a:lnTo>
                  <a:cubicBezTo>
                    <a:pt x="7631" y="973"/>
                    <a:pt x="7631" y="973"/>
                    <a:pt x="7631" y="973"/>
                  </a:cubicBezTo>
                  <a:cubicBezTo>
                    <a:pt x="7631" y="972"/>
                    <a:pt x="7631" y="972"/>
                    <a:pt x="7631" y="972"/>
                  </a:cubicBezTo>
                  <a:lnTo>
                    <a:pt x="7641" y="972"/>
                  </a:lnTo>
                  <a:cubicBezTo>
                    <a:pt x="7655" y="970"/>
                    <a:pt x="7670" y="969"/>
                    <a:pt x="7685" y="969"/>
                  </a:cubicBezTo>
                  <a:close/>
                  <a:moveTo>
                    <a:pt x="8814" y="1770"/>
                  </a:moveTo>
                  <a:lnTo>
                    <a:pt x="8828" y="1791"/>
                  </a:lnTo>
                  <a:lnTo>
                    <a:pt x="8828" y="1791"/>
                  </a:lnTo>
                  <a:lnTo>
                    <a:pt x="8827" y="1791"/>
                  </a:lnTo>
                  <a:cubicBezTo>
                    <a:pt x="8826" y="1791"/>
                    <a:pt x="8826" y="1792"/>
                    <a:pt x="8825" y="1792"/>
                  </a:cubicBezTo>
                  <a:lnTo>
                    <a:pt x="8812" y="1777"/>
                  </a:lnTo>
                  <a:cubicBezTo>
                    <a:pt x="8792" y="1756"/>
                    <a:pt x="8774" y="1734"/>
                    <a:pt x="8754" y="1713"/>
                  </a:cubicBezTo>
                  <a:lnTo>
                    <a:pt x="8712" y="1668"/>
                  </a:lnTo>
                  <a:lnTo>
                    <a:pt x="8663" y="1616"/>
                  </a:lnTo>
                  <a:lnTo>
                    <a:pt x="8612" y="1565"/>
                  </a:lnTo>
                  <a:lnTo>
                    <a:pt x="8571" y="1524"/>
                  </a:lnTo>
                  <a:cubicBezTo>
                    <a:pt x="8551" y="1504"/>
                    <a:pt x="8532" y="1485"/>
                    <a:pt x="8512" y="1466"/>
                  </a:cubicBezTo>
                  <a:lnTo>
                    <a:pt x="8485" y="1441"/>
                  </a:lnTo>
                  <a:cubicBezTo>
                    <a:pt x="8422" y="1382"/>
                    <a:pt x="8358" y="1326"/>
                    <a:pt x="8293" y="1271"/>
                  </a:cubicBezTo>
                  <a:lnTo>
                    <a:pt x="8293" y="1271"/>
                  </a:lnTo>
                  <a:cubicBezTo>
                    <a:pt x="8423" y="1353"/>
                    <a:pt x="8527" y="1431"/>
                    <a:pt x="8643" y="1532"/>
                  </a:cubicBezTo>
                  <a:lnTo>
                    <a:pt x="8643" y="1532"/>
                  </a:lnTo>
                  <a:cubicBezTo>
                    <a:pt x="8701" y="1603"/>
                    <a:pt x="8747" y="1666"/>
                    <a:pt x="8797" y="1743"/>
                  </a:cubicBezTo>
                  <a:lnTo>
                    <a:pt x="8814" y="1770"/>
                  </a:lnTo>
                  <a:close/>
                  <a:moveTo>
                    <a:pt x="8961" y="1945"/>
                  </a:moveTo>
                  <a:cubicBezTo>
                    <a:pt x="8978" y="1964"/>
                    <a:pt x="8994" y="1982"/>
                    <a:pt x="9010" y="2001"/>
                  </a:cubicBezTo>
                  <a:cubicBezTo>
                    <a:pt x="9026" y="2019"/>
                    <a:pt x="9038" y="2034"/>
                    <a:pt x="9052" y="2051"/>
                  </a:cubicBezTo>
                  <a:cubicBezTo>
                    <a:pt x="9069" y="2071"/>
                    <a:pt x="9085" y="2090"/>
                    <a:pt x="9100" y="2110"/>
                  </a:cubicBezTo>
                  <a:cubicBezTo>
                    <a:pt x="9114" y="2126"/>
                    <a:pt x="9127" y="2143"/>
                    <a:pt x="9140" y="2160"/>
                  </a:cubicBezTo>
                  <a:cubicBezTo>
                    <a:pt x="9156" y="2180"/>
                    <a:pt x="9172" y="2202"/>
                    <a:pt x="9188" y="2223"/>
                  </a:cubicBezTo>
                  <a:cubicBezTo>
                    <a:pt x="9200" y="2240"/>
                    <a:pt x="9212" y="2256"/>
                    <a:pt x="9224" y="2273"/>
                  </a:cubicBezTo>
                  <a:cubicBezTo>
                    <a:pt x="9241" y="2295"/>
                    <a:pt x="9256" y="2318"/>
                    <a:pt x="9272" y="2341"/>
                  </a:cubicBezTo>
                  <a:cubicBezTo>
                    <a:pt x="9283" y="2357"/>
                    <a:pt x="9295" y="2373"/>
                    <a:pt x="9306" y="2389"/>
                  </a:cubicBezTo>
                  <a:cubicBezTo>
                    <a:pt x="9322" y="2414"/>
                    <a:pt x="9338" y="2439"/>
                    <a:pt x="9355" y="2465"/>
                  </a:cubicBezTo>
                  <a:cubicBezTo>
                    <a:pt x="9364" y="2480"/>
                    <a:pt x="9374" y="2494"/>
                    <a:pt x="9383" y="2509"/>
                  </a:cubicBezTo>
                  <a:cubicBezTo>
                    <a:pt x="9402" y="2538"/>
                    <a:pt x="9419" y="2568"/>
                    <a:pt x="9437" y="2599"/>
                  </a:cubicBezTo>
                  <a:cubicBezTo>
                    <a:pt x="9444" y="2610"/>
                    <a:pt x="9451" y="2621"/>
                    <a:pt x="9457" y="2632"/>
                  </a:cubicBezTo>
                  <a:cubicBezTo>
                    <a:pt x="9474" y="2662"/>
                    <a:pt x="9491" y="2693"/>
                    <a:pt x="9507" y="2723"/>
                  </a:cubicBezTo>
                  <a:lnTo>
                    <a:pt x="9507" y="2723"/>
                  </a:lnTo>
                  <a:cubicBezTo>
                    <a:pt x="9503" y="2726"/>
                    <a:pt x="9499" y="2729"/>
                    <a:pt x="9496" y="2733"/>
                  </a:cubicBezTo>
                  <a:cubicBezTo>
                    <a:pt x="9427" y="2623"/>
                    <a:pt x="9352" y="2514"/>
                    <a:pt x="9272" y="2407"/>
                  </a:cubicBezTo>
                  <a:lnTo>
                    <a:pt x="9263" y="2394"/>
                  </a:lnTo>
                  <a:cubicBezTo>
                    <a:pt x="9251" y="2374"/>
                    <a:pt x="9239" y="2354"/>
                    <a:pt x="9226" y="2335"/>
                  </a:cubicBezTo>
                  <a:cubicBezTo>
                    <a:pt x="9216" y="2319"/>
                    <a:pt x="9206" y="2304"/>
                    <a:pt x="9196" y="2288"/>
                  </a:cubicBezTo>
                  <a:cubicBezTo>
                    <a:pt x="9183" y="2270"/>
                    <a:pt x="9171" y="2251"/>
                    <a:pt x="9159" y="2233"/>
                  </a:cubicBezTo>
                  <a:cubicBezTo>
                    <a:pt x="9147" y="2214"/>
                    <a:pt x="9137" y="2201"/>
                    <a:pt x="9126" y="2185"/>
                  </a:cubicBezTo>
                  <a:cubicBezTo>
                    <a:pt x="9115" y="2169"/>
                    <a:pt x="9102" y="2149"/>
                    <a:pt x="9089" y="2132"/>
                  </a:cubicBezTo>
                  <a:cubicBezTo>
                    <a:pt x="9077" y="2114"/>
                    <a:pt x="9067" y="2100"/>
                    <a:pt x="9055" y="2084"/>
                  </a:cubicBezTo>
                  <a:cubicBezTo>
                    <a:pt x="9044" y="2068"/>
                    <a:pt x="9030" y="2050"/>
                    <a:pt x="9018" y="2034"/>
                  </a:cubicBezTo>
                  <a:cubicBezTo>
                    <a:pt x="9006" y="2017"/>
                    <a:pt x="8994" y="2001"/>
                    <a:pt x="8981" y="1985"/>
                  </a:cubicBezTo>
                  <a:cubicBezTo>
                    <a:pt x="8969" y="1969"/>
                    <a:pt x="8957" y="1953"/>
                    <a:pt x="8944" y="1937"/>
                  </a:cubicBezTo>
                  <a:lnTo>
                    <a:pt x="8905" y="1889"/>
                  </a:lnTo>
                  <a:cubicBezTo>
                    <a:pt x="8898" y="1881"/>
                    <a:pt x="8892" y="1873"/>
                    <a:pt x="8886" y="1866"/>
                  </a:cubicBezTo>
                  <a:lnTo>
                    <a:pt x="8914" y="1896"/>
                  </a:lnTo>
                  <a:cubicBezTo>
                    <a:pt x="8931" y="1913"/>
                    <a:pt x="8947" y="1929"/>
                    <a:pt x="8961" y="1945"/>
                  </a:cubicBezTo>
                  <a:close/>
                  <a:moveTo>
                    <a:pt x="9584" y="2852"/>
                  </a:moveTo>
                  <a:cubicBezTo>
                    <a:pt x="9593" y="2868"/>
                    <a:pt x="9603" y="2884"/>
                    <a:pt x="9612" y="2901"/>
                  </a:cubicBezTo>
                  <a:cubicBezTo>
                    <a:pt x="9623" y="2920"/>
                    <a:pt x="9634" y="2941"/>
                    <a:pt x="9645" y="2962"/>
                  </a:cubicBezTo>
                  <a:cubicBezTo>
                    <a:pt x="9654" y="2979"/>
                    <a:pt x="9663" y="2996"/>
                    <a:pt x="9671" y="3013"/>
                  </a:cubicBezTo>
                  <a:cubicBezTo>
                    <a:pt x="9682" y="3034"/>
                    <a:pt x="9692" y="3056"/>
                    <a:pt x="9703" y="3078"/>
                  </a:cubicBezTo>
                  <a:cubicBezTo>
                    <a:pt x="9711" y="3095"/>
                    <a:pt x="9719" y="3113"/>
                    <a:pt x="9728" y="3131"/>
                  </a:cubicBezTo>
                  <a:cubicBezTo>
                    <a:pt x="9738" y="3154"/>
                    <a:pt x="9747" y="3177"/>
                    <a:pt x="9757" y="3200"/>
                  </a:cubicBezTo>
                  <a:cubicBezTo>
                    <a:pt x="9765" y="3218"/>
                    <a:pt x="9773" y="3236"/>
                    <a:pt x="9780" y="3255"/>
                  </a:cubicBezTo>
                  <a:cubicBezTo>
                    <a:pt x="9790" y="3279"/>
                    <a:pt x="9800" y="3304"/>
                    <a:pt x="9809" y="3328"/>
                  </a:cubicBezTo>
                  <a:cubicBezTo>
                    <a:pt x="9816" y="3347"/>
                    <a:pt x="9823" y="3365"/>
                    <a:pt x="9830" y="3384"/>
                  </a:cubicBezTo>
                  <a:cubicBezTo>
                    <a:pt x="9839" y="3409"/>
                    <a:pt x="9848" y="3434"/>
                    <a:pt x="9857" y="3460"/>
                  </a:cubicBezTo>
                  <a:cubicBezTo>
                    <a:pt x="9849" y="3438"/>
                    <a:pt x="9841" y="3416"/>
                    <a:pt x="9832" y="3395"/>
                  </a:cubicBezTo>
                  <a:lnTo>
                    <a:pt x="9832" y="3395"/>
                  </a:lnTo>
                  <a:cubicBezTo>
                    <a:pt x="9813" y="3345"/>
                    <a:pt x="9791" y="3296"/>
                    <a:pt x="9770" y="3246"/>
                  </a:cubicBezTo>
                  <a:lnTo>
                    <a:pt x="9758" y="3219"/>
                  </a:lnTo>
                  <a:lnTo>
                    <a:pt x="9750" y="3202"/>
                  </a:lnTo>
                  <a:cubicBezTo>
                    <a:pt x="9745" y="3191"/>
                    <a:pt x="9741" y="3180"/>
                    <a:pt x="9736" y="3168"/>
                  </a:cubicBezTo>
                  <a:cubicBezTo>
                    <a:pt x="9728" y="3149"/>
                    <a:pt x="9719" y="3131"/>
                    <a:pt x="9711" y="3113"/>
                  </a:cubicBezTo>
                  <a:cubicBezTo>
                    <a:pt x="9700" y="3088"/>
                    <a:pt x="9690" y="3064"/>
                    <a:pt x="9678" y="3041"/>
                  </a:cubicBezTo>
                  <a:cubicBezTo>
                    <a:pt x="9670" y="3022"/>
                    <a:pt x="9661" y="3004"/>
                    <a:pt x="9651" y="2985"/>
                  </a:cubicBezTo>
                  <a:cubicBezTo>
                    <a:pt x="9640" y="2962"/>
                    <a:pt x="9629" y="2939"/>
                    <a:pt x="9617" y="2916"/>
                  </a:cubicBezTo>
                  <a:cubicBezTo>
                    <a:pt x="9607" y="2898"/>
                    <a:pt x="9597" y="2879"/>
                    <a:pt x="9588" y="2861"/>
                  </a:cubicBezTo>
                  <a:cubicBezTo>
                    <a:pt x="9585" y="2855"/>
                    <a:pt x="9582" y="2849"/>
                    <a:pt x="9579" y="2844"/>
                  </a:cubicBezTo>
                  <a:lnTo>
                    <a:pt x="9584" y="2852"/>
                  </a:lnTo>
                  <a:close/>
                  <a:moveTo>
                    <a:pt x="10023" y="4163"/>
                  </a:moveTo>
                  <a:lnTo>
                    <a:pt x="10023" y="4163"/>
                  </a:lnTo>
                  <a:cubicBezTo>
                    <a:pt x="10023" y="4164"/>
                    <a:pt x="10024" y="4164"/>
                    <a:pt x="10024" y="4165"/>
                  </a:cubicBezTo>
                  <a:cubicBezTo>
                    <a:pt x="10024" y="4166"/>
                    <a:pt x="10023" y="4167"/>
                    <a:pt x="10023" y="4167"/>
                  </a:cubicBezTo>
                  <a:lnTo>
                    <a:pt x="10023" y="4167"/>
                  </a:lnTo>
                  <a:lnTo>
                    <a:pt x="10023" y="4168"/>
                  </a:lnTo>
                  <a:cubicBezTo>
                    <a:pt x="10021" y="4169"/>
                    <a:pt x="10019" y="4170"/>
                    <a:pt x="10016" y="4172"/>
                  </a:cubicBezTo>
                  <a:cubicBezTo>
                    <a:pt x="10016" y="4166"/>
                    <a:pt x="10016" y="4160"/>
                    <a:pt x="10016" y="4154"/>
                  </a:cubicBezTo>
                  <a:cubicBezTo>
                    <a:pt x="10016" y="4148"/>
                    <a:pt x="10016" y="4144"/>
                    <a:pt x="10016" y="4140"/>
                  </a:cubicBezTo>
                  <a:lnTo>
                    <a:pt x="10018" y="4125"/>
                  </a:lnTo>
                  <a:lnTo>
                    <a:pt x="10020" y="4125"/>
                  </a:lnTo>
                  <a:lnTo>
                    <a:pt x="10020" y="4125"/>
                  </a:lnTo>
                  <a:cubicBezTo>
                    <a:pt x="10020" y="4130"/>
                    <a:pt x="10020" y="4136"/>
                    <a:pt x="10020" y="4142"/>
                  </a:cubicBezTo>
                  <a:cubicBezTo>
                    <a:pt x="10020" y="4147"/>
                    <a:pt x="10023" y="4156"/>
                    <a:pt x="10024" y="4163"/>
                  </a:cubicBezTo>
                  <a:lnTo>
                    <a:pt x="10023" y="4163"/>
                  </a:lnTo>
                  <a:close/>
                  <a:moveTo>
                    <a:pt x="10026" y="4268"/>
                  </a:moveTo>
                  <a:cubicBezTo>
                    <a:pt x="10026" y="4279"/>
                    <a:pt x="10026" y="4290"/>
                    <a:pt x="10026" y="4301"/>
                  </a:cubicBezTo>
                  <a:cubicBezTo>
                    <a:pt x="10026" y="4309"/>
                    <a:pt x="10026" y="4316"/>
                    <a:pt x="10026" y="4324"/>
                  </a:cubicBezTo>
                  <a:lnTo>
                    <a:pt x="10026" y="4373"/>
                  </a:lnTo>
                  <a:lnTo>
                    <a:pt x="10026" y="4373"/>
                  </a:lnTo>
                  <a:cubicBezTo>
                    <a:pt x="10021" y="4371"/>
                    <a:pt x="10017" y="4370"/>
                    <a:pt x="10011" y="4370"/>
                  </a:cubicBezTo>
                  <a:cubicBezTo>
                    <a:pt x="10011" y="4368"/>
                    <a:pt x="10011" y="4365"/>
                    <a:pt x="10011" y="4363"/>
                  </a:cubicBezTo>
                  <a:lnTo>
                    <a:pt x="10011" y="4361"/>
                  </a:lnTo>
                  <a:cubicBezTo>
                    <a:pt x="10011" y="4347"/>
                    <a:pt x="10011" y="4332"/>
                    <a:pt x="10011" y="4317"/>
                  </a:cubicBezTo>
                  <a:lnTo>
                    <a:pt x="10011" y="4308"/>
                  </a:lnTo>
                  <a:lnTo>
                    <a:pt x="10011" y="4273"/>
                  </a:lnTo>
                  <a:cubicBezTo>
                    <a:pt x="10011" y="4268"/>
                    <a:pt x="10011" y="4264"/>
                    <a:pt x="10011" y="4260"/>
                  </a:cubicBezTo>
                  <a:cubicBezTo>
                    <a:pt x="10011" y="4250"/>
                    <a:pt x="10011" y="4240"/>
                    <a:pt x="10011" y="4231"/>
                  </a:cubicBezTo>
                  <a:lnTo>
                    <a:pt x="10011" y="4229"/>
                  </a:lnTo>
                  <a:lnTo>
                    <a:pt x="10011" y="4229"/>
                  </a:lnTo>
                  <a:cubicBezTo>
                    <a:pt x="10015" y="4233"/>
                    <a:pt x="10018" y="4235"/>
                    <a:pt x="10022" y="4238"/>
                  </a:cubicBezTo>
                  <a:lnTo>
                    <a:pt x="10022" y="4238"/>
                  </a:lnTo>
                  <a:cubicBezTo>
                    <a:pt x="10022" y="4240"/>
                    <a:pt x="10022" y="4242"/>
                    <a:pt x="10022" y="4245"/>
                  </a:cubicBezTo>
                  <a:cubicBezTo>
                    <a:pt x="10025" y="4252"/>
                    <a:pt x="10025" y="4260"/>
                    <a:pt x="10026" y="4268"/>
                  </a:cubicBezTo>
                  <a:close/>
                  <a:moveTo>
                    <a:pt x="10020" y="4633"/>
                  </a:moveTo>
                  <a:cubicBezTo>
                    <a:pt x="10020" y="4646"/>
                    <a:pt x="10020" y="4658"/>
                    <a:pt x="10021" y="4671"/>
                  </a:cubicBezTo>
                  <a:lnTo>
                    <a:pt x="10021" y="4665"/>
                  </a:lnTo>
                  <a:cubicBezTo>
                    <a:pt x="10018" y="4627"/>
                    <a:pt x="10014" y="4588"/>
                    <a:pt x="10010" y="4550"/>
                  </a:cubicBezTo>
                  <a:lnTo>
                    <a:pt x="10009" y="4537"/>
                  </a:lnTo>
                  <a:cubicBezTo>
                    <a:pt x="10006" y="4509"/>
                    <a:pt x="10002" y="4480"/>
                    <a:pt x="9998" y="4452"/>
                  </a:cubicBezTo>
                  <a:lnTo>
                    <a:pt x="9998" y="4452"/>
                  </a:lnTo>
                  <a:cubicBezTo>
                    <a:pt x="10002" y="4454"/>
                    <a:pt x="10006" y="4454"/>
                    <a:pt x="10010" y="4455"/>
                  </a:cubicBezTo>
                  <a:lnTo>
                    <a:pt x="10010" y="4455"/>
                  </a:lnTo>
                  <a:cubicBezTo>
                    <a:pt x="10013" y="4498"/>
                    <a:pt x="10016" y="4542"/>
                    <a:pt x="10018" y="4586"/>
                  </a:cubicBezTo>
                  <a:lnTo>
                    <a:pt x="10020" y="4633"/>
                  </a:lnTo>
                  <a:close/>
                  <a:moveTo>
                    <a:pt x="9978" y="4846"/>
                  </a:moveTo>
                  <a:lnTo>
                    <a:pt x="9978" y="4846"/>
                  </a:lnTo>
                  <a:cubicBezTo>
                    <a:pt x="9978" y="4846"/>
                    <a:pt x="9978" y="4846"/>
                    <a:pt x="9978" y="4847"/>
                  </a:cubicBezTo>
                  <a:lnTo>
                    <a:pt x="9978" y="4848"/>
                  </a:lnTo>
                  <a:cubicBezTo>
                    <a:pt x="9977" y="4860"/>
                    <a:pt x="9975" y="4872"/>
                    <a:pt x="9974" y="4885"/>
                  </a:cubicBezTo>
                  <a:cubicBezTo>
                    <a:pt x="9974" y="4890"/>
                    <a:pt x="9974" y="4894"/>
                    <a:pt x="9974" y="4899"/>
                  </a:cubicBezTo>
                  <a:cubicBezTo>
                    <a:pt x="9974" y="4908"/>
                    <a:pt x="9974" y="4919"/>
                    <a:pt x="9974" y="4928"/>
                  </a:cubicBezTo>
                  <a:cubicBezTo>
                    <a:pt x="9974" y="4934"/>
                    <a:pt x="9974" y="4940"/>
                    <a:pt x="9974" y="4947"/>
                  </a:cubicBezTo>
                  <a:cubicBezTo>
                    <a:pt x="9974" y="4953"/>
                    <a:pt x="9974" y="4964"/>
                    <a:pt x="9974" y="4973"/>
                  </a:cubicBezTo>
                  <a:lnTo>
                    <a:pt x="9974" y="4973"/>
                  </a:lnTo>
                  <a:cubicBezTo>
                    <a:pt x="9974" y="4974"/>
                    <a:pt x="9974" y="4974"/>
                    <a:pt x="9974" y="4975"/>
                  </a:cubicBezTo>
                  <a:lnTo>
                    <a:pt x="9974" y="4976"/>
                  </a:lnTo>
                  <a:lnTo>
                    <a:pt x="9974" y="4976"/>
                  </a:lnTo>
                  <a:cubicBezTo>
                    <a:pt x="9970" y="4980"/>
                    <a:pt x="9967" y="4982"/>
                    <a:pt x="9964" y="4988"/>
                  </a:cubicBezTo>
                  <a:cubicBezTo>
                    <a:pt x="9960" y="4994"/>
                    <a:pt x="9958" y="5001"/>
                    <a:pt x="9958" y="5008"/>
                  </a:cubicBezTo>
                  <a:cubicBezTo>
                    <a:pt x="9958" y="5015"/>
                    <a:pt x="9961" y="5020"/>
                    <a:pt x="9964" y="5028"/>
                  </a:cubicBezTo>
                  <a:cubicBezTo>
                    <a:pt x="9965" y="5028"/>
                    <a:pt x="9965" y="5030"/>
                    <a:pt x="9966" y="5031"/>
                  </a:cubicBezTo>
                  <a:lnTo>
                    <a:pt x="9966" y="5031"/>
                  </a:lnTo>
                  <a:cubicBezTo>
                    <a:pt x="9964" y="5032"/>
                    <a:pt x="9962" y="5032"/>
                    <a:pt x="9961" y="5033"/>
                  </a:cubicBezTo>
                  <a:cubicBezTo>
                    <a:pt x="9954" y="5037"/>
                    <a:pt x="9950" y="5041"/>
                    <a:pt x="9946" y="5047"/>
                  </a:cubicBezTo>
                  <a:lnTo>
                    <a:pt x="9946" y="5047"/>
                  </a:lnTo>
                  <a:lnTo>
                    <a:pt x="9946" y="5047"/>
                  </a:lnTo>
                  <a:cubicBezTo>
                    <a:pt x="9944" y="5045"/>
                    <a:pt x="9942" y="5043"/>
                    <a:pt x="9940" y="5040"/>
                  </a:cubicBezTo>
                  <a:lnTo>
                    <a:pt x="9940" y="5040"/>
                  </a:lnTo>
                  <a:cubicBezTo>
                    <a:pt x="9938" y="5038"/>
                    <a:pt x="9937" y="5036"/>
                    <a:pt x="9935" y="5034"/>
                  </a:cubicBezTo>
                  <a:cubicBezTo>
                    <a:pt x="9933" y="5031"/>
                    <a:pt x="9932" y="5028"/>
                    <a:pt x="9930" y="5025"/>
                  </a:cubicBezTo>
                  <a:cubicBezTo>
                    <a:pt x="9928" y="5022"/>
                    <a:pt x="9927" y="5020"/>
                    <a:pt x="9925" y="5018"/>
                  </a:cubicBezTo>
                  <a:cubicBezTo>
                    <a:pt x="9924" y="5015"/>
                    <a:pt x="9921" y="5011"/>
                    <a:pt x="9919" y="5007"/>
                  </a:cubicBezTo>
                  <a:cubicBezTo>
                    <a:pt x="9918" y="5002"/>
                    <a:pt x="9917" y="5002"/>
                    <a:pt x="9915" y="4999"/>
                  </a:cubicBezTo>
                  <a:lnTo>
                    <a:pt x="9910" y="4986"/>
                  </a:lnTo>
                  <a:lnTo>
                    <a:pt x="9906" y="4978"/>
                  </a:lnTo>
                  <a:cubicBezTo>
                    <a:pt x="9904" y="4974"/>
                    <a:pt x="9902" y="4968"/>
                    <a:pt x="9900" y="4963"/>
                  </a:cubicBezTo>
                  <a:cubicBezTo>
                    <a:pt x="9898" y="4958"/>
                    <a:pt x="9898" y="4958"/>
                    <a:pt x="9897" y="4955"/>
                  </a:cubicBezTo>
                  <a:cubicBezTo>
                    <a:pt x="9895" y="4949"/>
                    <a:pt x="9893" y="4943"/>
                    <a:pt x="9891" y="4938"/>
                  </a:cubicBezTo>
                  <a:cubicBezTo>
                    <a:pt x="9891" y="4935"/>
                    <a:pt x="9889" y="4933"/>
                    <a:pt x="9888" y="4930"/>
                  </a:cubicBezTo>
                  <a:lnTo>
                    <a:pt x="9882" y="4910"/>
                  </a:lnTo>
                  <a:cubicBezTo>
                    <a:pt x="9882" y="4908"/>
                    <a:pt x="9880" y="4906"/>
                    <a:pt x="9880" y="4904"/>
                  </a:cubicBezTo>
                  <a:cubicBezTo>
                    <a:pt x="9877" y="4896"/>
                    <a:pt x="9875" y="4889"/>
                    <a:pt x="9873" y="4881"/>
                  </a:cubicBezTo>
                  <a:cubicBezTo>
                    <a:pt x="9873" y="4879"/>
                    <a:pt x="9872" y="4878"/>
                    <a:pt x="9871" y="4876"/>
                  </a:cubicBezTo>
                  <a:cubicBezTo>
                    <a:pt x="9869" y="4866"/>
                    <a:pt x="9866" y="4857"/>
                    <a:pt x="9864" y="4847"/>
                  </a:cubicBezTo>
                  <a:lnTo>
                    <a:pt x="9864" y="4846"/>
                  </a:lnTo>
                  <a:cubicBezTo>
                    <a:pt x="9857" y="4819"/>
                    <a:pt x="9849" y="4790"/>
                    <a:pt x="9843" y="4761"/>
                  </a:cubicBezTo>
                  <a:lnTo>
                    <a:pt x="9843" y="4761"/>
                  </a:lnTo>
                  <a:cubicBezTo>
                    <a:pt x="9846" y="4760"/>
                    <a:pt x="9850" y="4757"/>
                    <a:pt x="9853" y="4756"/>
                  </a:cubicBezTo>
                  <a:cubicBezTo>
                    <a:pt x="9860" y="4752"/>
                    <a:pt x="9864" y="4747"/>
                    <a:pt x="9868" y="4741"/>
                  </a:cubicBezTo>
                  <a:cubicBezTo>
                    <a:pt x="9872" y="4734"/>
                    <a:pt x="9874" y="4729"/>
                    <a:pt x="9874" y="4721"/>
                  </a:cubicBezTo>
                  <a:lnTo>
                    <a:pt x="9874" y="4721"/>
                  </a:lnTo>
                  <a:cubicBezTo>
                    <a:pt x="9874" y="4720"/>
                    <a:pt x="9874" y="4719"/>
                    <a:pt x="9874" y="4718"/>
                  </a:cubicBezTo>
                  <a:cubicBezTo>
                    <a:pt x="9874" y="4711"/>
                    <a:pt x="9873" y="4705"/>
                    <a:pt x="9869" y="4699"/>
                  </a:cubicBezTo>
                  <a:cubicBezTo>
                    <a:pt x="9866" y="4693"/>
                    <a:pt x="9861" y="4687"/>
                    <a:pt x="9854" y="4684"/>
                  </a:cubicBezTo>
                  <a:cubicBezTo>
                    <a:pt x="9848" y="4680"/>
                    <a:pt x="9842" y="4679"/>
                    <a:pt x="9835" y="4679"/>
                  </a:cubicBezTo>
                  <a:cubicBezTo>
                    <a:pt x="9831" y="4679"/>
                    <a:pt x="9828" y="4680"/>
                    <a:pt x="9825" y="4680"/>
                  </a:cubicBezTo>
                  <a:cubicBezTo>
                    <a:pt x="9822" y="4665"/>
                    <a:pt x="9818" y="4651"/>
                    <a:pt x="9815" y="4635"/>
                  </a:cubicBezTo>
                  <a:cubicBezTo>
                    <a:pt x="9811" y="4616"/>
                    <a:pt x="9808" y="4596"/>
                    <a:pt x="9804" y="4576"/>
                  </a:cubicBezTo>
                  <a:cubicBezTo>
                    <a:pt x="9802" y="4566"/>
                    <a:pt x="9800" y="4557"/>
                    <a:pt x="9798" y="4545"/>
                  </a:cubicBezTo>
                  <a:cubicBezTo>
                    <a:pt x="9795" y="4525"/>
                    <a:pt x="9791" y="4506"/>
                    <a:pt x="9788" y="4485"/>
                  </a:cubicBezTo>
                  <a:cubicBezTo>
                    <a:pt x="9786" y="4473"/>
                    <a:pt x="9784" y="4462"/>
                    <a:pt x="9782" y="4451"/>
                  </a:cubicBezTo>
                  <a:cubicBezTo>
                    <a:pt x="9780" y="4433"/>
                    <a:pt x="9777" y="4415"/>
                    <a:pt x="9774" y="4397"/>
                  </a:cubicBezTo>
                  <a:cubicBezTo>
                    <a:pt x="9772" y="4379"/>
                    <a:pt x="9771" y="4367"/>
                    <a:pt x="9768" y="4352"/>
                  </a:cubicBezTo>
                  <a:cubicBezTo>
                    <a:pt x="9766" y="4336"/>
                    <a:pt x="9764" y="4320"/>
                    <a:pt x="9762" y="4304"/>
                  </a:cubicBezTo>
                  <a:cubicBezTo>
                    <a:pt x="9759" y="4285"/>
                    <a:pt x="9756" y="4267"/>
                    <a:pt x="9754" y="4248"/>
                  </a:cubicBezTo>
                  <a:cubicBezTo>
                    <a:pt x="9752" y="4233"/>
                    <a:pt x="9751" y="4219"/>
                    <a:pt x="9749" y="4204"/>
                  </a:cubicBezTo>
                  <a:cubicBezTo>
                    <a:pt x="9747" y="4183"/>
                    <a:pt x="9744" y="4161"/>
                    <a:pt x="9742" y="4139"/>
                  </a:cubicBezTo>
                  <a:cubicBezTo>
                    <a:pt x="9740" y="4126"/>
                    <a:pt x="9739" y="4112"/>
                    <a:pt x="9738" y="4098"/>
                  </a:cubicBezTo>
                  <a:cubicBezTo>
                    <a:pt x="9735" y="4074"/>
                    <a:pt x="9733" y="4050"/>
                    <a:pt x="9730" y="4025"/>
                  </a:cubicBezTo>
                  <a:cubicBezTo>
                    <a:pt x="9729" y="4012"/>
                    <a:pt x="9728" y="3997"/>
                    <a:pt x="9727" y="3985"/>
                  </a:cubicBezTo>
                  <a:cubicBezTo>
                    <a:pt x="9726" y="3972"/>
                    <a:pt x="9725" y="3959"/>
                    <a:pt x="9723" y="3945"/>
                  </a:cubicBezTo>
                  <a:lnTo>
                    <a:pt x="9723" y="3945"/>
                  </a:lnTo>
                  <a:cubicBezTo>
                    <a:pt x="9729" y="3945"/>
                    <a:pt x="9734" y="3943"/>
                    <a:pt x="9739" y="3940"/>
                  </a:cubicBezTo>
                  <a:cubicBezTo>
                    <a:pt x="9740" y="3939"/>
                    <a:pt x="9741" y="3939"/>
                    <a:pt x="9742" y="3938"/>
                  </a:cubicBezTo>
                  <a:lnTo>
                    <a:pt x="9747" y="3945"/>
                  </a:lnTo>
                  <a:lnTo>
                    <a:pt x="9759" y="3962"/>
                  </a:lnTo>
                  <a:cubicBezTo>
                    <a:pt x="9764" y="3969"/>
                    <a:pt x="9769" y="3976"/>
                    <a:pt x="9774" y="3984"/>
                  </a:cubicBezTo>
                  <a:lnTo>
                    <a:pt x="9786" y="4003"/>
                  </a:lnTo>
                  <a:cubicBezTo>
                    <a:pt x="9790" y="4011"/>
                    <a:pt x="9795" y="4018"/>
                    <a:pt x="9799" y="4026"/>
                  </a:cubicBezTo>
                  <a:cubicBezTo>
                    <a:pt x="9804" y="4034"/>
                    <a:pt x="9807" y="4040"/>
                    <a:pt x="9810" y="4046"/>
                  </a:cubicBezTo>
                  <a:cubicBezTo>
                    <a:pt x="9814" y="4052"/>
                    <a:pt x="9819" y="4061"/>
                    <a:pt x="9823" y="4069"/>
                  </a:cubicBezTo>
                  <a:cubicBezTo>
                    <a:pt x="9828" y="4077"/>
                    <a:pt x="9831" y="4083"/>
                    <a:pt x="9834" y="4091"/>
                  </a:cubicBezTo>
                  <a:lnTo>
                    <a:pt x="9847" y="4115"/>
                  </a:lnTo>
                  <a:cubicBezTo>
                    <a:pt x="9850" y="4123"/>
                    <a:pt x="9854" y="4130"/>
                    <a:pt x="9857" y="4138"/>
                  </a:cubicBezTo>
                  <a:cubicBezTo>
                    <a:pt x="9860" y="4146"/>
                    <a:pt x="9865" y="4154"/>
                    <a:pt x="9868" y="4163"/>
                  </a:cubicBezTo>
                  <a:cubicBezTo>
                    <a:pt x="9872" y="4171"/>
                    <a:pt x="9876" y="4179"/>
                    <a:pt x="9879" y="4188"/>
                  </a:cubicBezTo>
                  <a:cubicBezTo>
                    <a:pt x="9883" y="4196"/>
                    <a:pt x="9886" y="4205"/>
                    <a:pt x="9889" y="4214"/>
                  </a:cubicBezTo>
                  <a:cubicBezTo>
                    <a:pt x="9893" y="4222"/>
                    <a:pt x="9895" y="4231"/>
                    <a:pt x="9898" y="4240"/>
                  </a:cubicBezTo>
                  <a:cubicBezTo>
                    <a:pt x="9902" y="4249"/>
                    <a:pt x="9905" y="4257"/>
                    <a:pt x="9908" y="4266"/>
                  </a:cubicBezTo>
                  <a:cubicBezTo>
                    <a:pt x="9911" y="4275"/>
                    <a:pt x="9914" y="4285"/>
                    <a:pt x="9917" y="4295"/>
                  </a:cubicBezTo>
                  <a:cubicBezTo>
                    <a:pt x="9920" y="4304"/>
                    <a:pt x="9924" y="4312"/>
                    <a:pt x="9926" y="4321"/>
                  </a:cubicBezTo>
                  <a:cubicBezTo>
                    <a:pt x="9929" y="4329"/>
                    <a:pt x="9932" y="4343"/>
                    <a:pt x="9935" y="4354"/>
                  </a:cubicBezTo>
                  <a:cubicBezTo>
                    <a:pt x="9938" y="4362"/>
                    <a:pt x="9940" y="4370"/>
                    <a:pt x="9942" y="4377"/>
                  </a:cubicBezTo>
                  <a:cubicBezTo>
                    <a:pt x="9945" y="4390"/>
                    <a:pt x="9949" y="4403"/>
                    <a:pt x="9952" y="4417"/>
                  </a:cubicBezTo>
                  <a:cubicBezTo>
                    <a:pt x="9954" y="4423"/>
                    <a:pt x="9955" y="4430"/>
                    <a:pt x="9957" y="4436"/>
                  </a:cubicBezTo>
                  <a:cubicBezTo>
                    <a:pt x="9961" y="4451"/>
                    <a:pt x="9964" y="4466"/>
                    <a:pt x="9967" y="4481"/>
                  </a:cubicBezTo>
                  <a:cubicBezTo>
                    <a:pt x="9968" y="4487"/>
                    <a:pt x="9970" y="4492"/>
                    <a:pt x="9971" y="4497"/>
                  </a:cubicBezTo>
                  <a:cubicBezTo>
                    <a:pt x="9975" y="4517"/>
                    <a:pt x="9978" y="4536"/>
                    <a:pt x="9982" y="4556"/>
                  </a:cubicBezTo>
                  <a:lnTo>
                    <a:pt x="9982" y="4559"/>
                  </a:lnTo>
                  <a:cubicBezTo>
                    <a:pt x="9990" y="4600"/>
                    <a:pt x="9996" y="4642"/>
                    <a:pt x="10002" y="4685"/>
                  </a:cubicBezTo>
                  <a:cubicBezTo>
                    <a:pt x="10003" y="4696"/>
                    <a:pt x="10004" y="4707"/>
                    <a:pt x="10006" y="4718"/>
                  </a:cubicBezTo>
                  <a:lnTo>
                    <a:pt x="10006" y="4718"/>
                  </a:lnTo>
                  <a:cubicBezTo>
                    <a:pt x="10000" y="4719"/>
                    <a:pt x="9995" y="4720"/>
                    <a:pt x="9990" y="4723"/>
                  </a:cubicBezTo>
                  <a:cubicBezTo>
                    <a:pt x="9983" y="4727"/>
                    <a:pt x="9979" y="4731"/>
                    <a:pt x="9975" y="4738"/>
                  </a:cubicBezTo>
                  <a:cubicBezTo>
                    <a:pt x="9972" y="4744"/>
                    <a:pt x="9969" y="4750"/>
                    <a:pt x="9969" y="4758"/>
                  </a:cubicBezTo>
                  <a:cubicBezTo>
                    <a:pt x="9969" y="4765"/>
                    <a:pt x="9971" y="4772"/>
                    <a:pt x="9975" y="4779"/>
                  </a:cubicBezTo>
                  <a:cubicBezTo>
                    <a:pt x="9978" y="4784"/>
                    <a:pt x="9981" y="4788"/>
                    <a:pt x="9986" y="4791"/>
                  </a:cubicBezTo>
                  <a:lnTo>
                    <a:pt x="9986" y="4791"/>
                  </a:lnTo>
                  <a:cubicBezTo>
                    <a:pt x="9985" y="4795"/>
                    <a:pt x="9984" y="4797"/>
                    <a:pt x="9984" y="4801"/>
                  </a:cubicBezTo>
                  <a:cubicBezTo>
                    <a:pt x="9984" y="4804"/>
                    <a:pt x="9985" y="4808"/>
                    <a:pt x="9986" y="4811"/>
                  </a:cubicBezTo>
                  <a:lnTo>
                    <a:pt x="9986" y="4811"/>
                  </a:lnTo>
                  <a:cubicBezTo>
                    <a:pt x="9986" y="4811"/>
                    <a:pt x="9986" y="4811"/>
                    <a:pt x="9986" y="4812"/>
                  </a:cubicBezTo>
                  <a:lnTo>
                    <a:pt x="9986" y="4812"/>
                  </a:lnTo>
                  <a:lnTo>
                    <a:pt x="9986" y="4812"/>
                  </a:lnTo>
                  <a:cubicBezTo>
                    <a:pt x="9983" y="4824"/>
                    <a:pt x="9980" y="4833"/>
                    <a:pt x="9978" y="4845"/>
                  </a:cubicBezTo>
                  <a:lnTo>
                    <a:pt x="9978" y="4846"/>
                  </a:lnTo>
                  <a:close/>
                  <a:moveTo>
                    <a:pt x="10005" y="5760"/>
                  </a:moveTo>
                  <a:cubicBezTo>
                    <a:pt x="10000" y="5809"/>
                    <a:pt x="9995" y="5857"/>
                    <a:pt x="9988" y="5905"/>
                  </a:cubicBezTo>
                  <a:cubicBezTo>
                    <a:pt x="9986" y="5920"/>
                    <a:pt x="9985" y="5934"/>
                    <a:pt x="9983" y="5949"/>
                  </a:cubicBezTo>
                  <a:cubicBezTo>
                    <a:pt x="9977" y="5990"/>
                    <a:pt x="9971" y="6031"/>
                    <a:pt x="9964" y="6072"/>
                  </a:cubicBezTo>
                  <a:lnTo>
                    <a:pt x="9959" y="6102"/>
                  </a:lnTo>
                  <a:cubicBezTo>
                    <a:pt x="9951" y="6151"/>
                    <a:pt x="9942" y="6200"/>
                    <a:pt x="9932" y="6248"/>
                  </a:cubicBezTo>
                  <a:lnTo>
                    <a:pt x="9924" y="6287"/>
                  </a:lnTo>
                  <a:cubicBezTo>
                    <a:pt x="9916" y="6325"/>
                    <a:pt x="9908" y="6363"/>
                    <a:pt x="9899" y="6401"/>
                  </a:cubicBezTo>
                  <a:cubicBezTo>
                    <a:pt x="9896" y="6414"/>
                    <a:pt x="9893" y="6427"/>
                    <a:pt x="9890" y="6441"/>
                  </a:cubicBezTo>
                  <a:cubicBezTo>
                    <a:pt x="9878" y="6488"/>
                    <a:pt x="9866" y="6535"/>
                    <a:pt x="9853" y="6582"/>
                  </a:cubicBezTo>
                  <a:cubicBezTo>
                    <a:pt x="9851" y="6591"/>
                    <a:pt x="9848" y="6600"/>
                    <a:pt x="9845" y="6610"/>
                  </a:cubicBezTo>
                  <a:cubicBezTo>
                    <a:pt x="9841" y="6626"/>
                    <a:pt x="9835" y="6642"/>
                    <a:pt x="9831" y="6659"/>
                  </a:cubicBezTo>
                  <a:lnTo>
                    <a:pt x="9831" y="6660"/>
                  </a:lnTo>
                  <a:lnTo>
                    <a:pt x="9831" y="6660"/>
                  </a:lnTo>
                  <a:cubicBezTo>
                    <a:pt x="9827" y="6661"/>
                    <a:pt x="9825" y="6663"/>
                    <a:pt x="9822" y="6664"/>
                  </a:cubicBezTo>
                  <a:cubicBezTo>
                    <a:pt x="9815" y="6668"/>
                    <a:pt x="9810" y="6674"/>
                    <a:pt x="9806" y="6680"/>
                  </a:cubicBezTo>
                  <a:cubicBezTo>
                    <a:pt x="9805" y="6682"/>
                    <a:pt x="9805" y="6682"/>
                    <a:pt x="9804" y="6683"/>
                  </a:cubicBezTo>
                  <a:lnTo>
                    <a:pt x="9804" y="6683"/>
                  </a:lnTo>
                  <a:cubicBezTo>
                    <a:pt x="9882" y="6440"/>
                    <a:pt x="9933" y="6230"/>
                    <a:pt x="9973" y="5978"/>
                  </a:cubicBezTo>
                  <a:cubicBezTo>
                    <a:pt x="9973" y="5973"/>
                    <a:pt x="9975" y="5968"/>
                    <a:pt x="9976" y="5962"/>
                  </a:cubicBezTo>
                  <a:lnTo>
                    <a:pt x="9976" y="5962"/>
                  </a:lnTo>
                  <a:lnTo>
                    <a:pt x="9976" y="5962"/>
                  </a:lnTo>
                  <a:cubicBezTo>
                    <a:pt x="9985" y="5906"/>
                    <a:pt x="9992" y="5850"/>
                    <a:pt x="9999" y="5794"/>
                  </a:cubicBezTo>
                  <a:cubicBezTo>
                    <a:pt x="10001" y="5782"/>
                    <a:pt x="10002" y="5770"/>
                    <a:pt x="10003" y="5759"/>
                  </a:cubicBezTo>
                  <a:cubicBezTo>
                    <a:pt x="10009" y="5710"/>
                    <a:pt x="10014" y="5662"/>
                    <a:pt x="10018" y="5614"/>
                  </a:cubicBezTo>
                  <a:cubicBezTo>
                    <a:pt x="10015" y="5661"/>
                    <a:pt x="10011" y="5708"/>
                    <a:pt x="10006" y="5755"/>
                  </a:cubicBezTo>
                  <a:lnTo>
                    <a:pt x="10005" y="5760"/>
                  </a:lnTo>
                  <a:close/>
                  <a:moveTo>
                    <a:pt x="9902" y="6488"/>
                  </a:moveTo>
                  <a:cubicBezTo>
                    <a:pt x="9898" y="6498"/>
                    <a:pt x="9895" y="6508"/>
                    <a:pt x="9891" y="6519"/>
                  </a:cubicBezTo>
                  <a:cubicBezTo>
                    <a:pt x="9887" y="6532"/>
                    <a:pt x="9882" y="6545"/>
                    <a:pt x="9877" y="6558"/>
                  </a:cubicBezTo>
                  <a:cubicBezTo>
                    <a:pt x="9866" y="6591"/>
                    <a:pt x="9853" y="6624"/>
                    <a:pt x="9840" y="6656"/>
                  </a:cubicBezTo>
                  <a:lnTo>
                    <a:pt x="9840" y="6656"/>
                  </a:lnTo>
                  <a:cubicBezTo>
                    <a:pt x="9838" y="6657"/>
                    <a:pt x="9837" y="6657"/>
                    <a:pt x="9835" y="6657"/>
                  </a:cubicBezTo>
                  <a:cubicBezTo>
                    <a:pt x="9835" y="6654"/>
                    <a:pt x="9837" y="6651"/>
                    <a:pt x="9838" y="6648"/>
                  </a:cubicBezTo>
                  <a:cubicBezTo>
                    <a:pt x="9861" y="6594"/>
                    <a:pt x="9882" y="6540"/>
                    <a:pt x="9902" y="6484"/>
                  </a:cubicBezTo>
                  <a:lnTo>
                    <a:pt x="9902" y="6484"/>
                  </a:lnTo>
                  <a:lnTo>
                    <a:pt x="9902" y="6484"/>
                  </a:lnTo>
                  <a:cubicBezTo>
                    <a:pt x="9902" y="6485"/>
                    <a:pt x="9901" y="6487"/>
                    <a:pt x="9901" y="6488"/>
                  </a:cubicBezTo>
                  <a:lnTo>
                    <a:pt x="9902" y="6488"/>
                  </a:lnTo>
                  <a:close/>
                  <a:moveTo>
                    <a:pt x="9325" y="7744"/>
                  </a:moveTo>
                  <a:lnTo>
                    <a:pt x="9299" y="7781"/>
                  </a:lnTo>
                  <a:cubicBezTo>
                    <a:pt x="9292" y="7792"/>
                    <a:pt x="9284" y="7802"/>
                    <a:pt x="9276" y="7812"/>
                  </a:cubicBezTo>
                  <a:cubicBezTo>
                    <a:pt x="9269" y="7823"/>
                    <a:pt x="9260" y="7836"/>
                    <a:pt x="9251" y="7847"/>
                  </a:cubicBezTo>
                  <a:cubicBezTo>
                    <a:pt x="9243" y="7858"/>
                    <a:pt x="9235" y="7866"/>
                    <a:pt x="9227" y="7877"/>
                  </a:cubicBezTo>
                  <a:lnTo>
                    <a:pt x="9202" y="7910"/>
                  </a:lnTo>
                  <a:lnTo>
                    <a:pt x="9177" y="7939"/>
                  </a:lnTo>
                  <a:cubicBezTo>
                    <a:pt x="9169" y="7949"/>
                    <a:pt x="9160" y="7960"/>
                    <a:pt x="9151" y="7970"/>
                  </a:cubicBezTo>
                  <a:cubicBezTo>
                    <a:pt x="9142" y="7980"/>
                    <a:pt x="9136" y="7988"/>
                    <a:pt x="9127" y="7997"/>
                  </a:cubicBezTo>
                  <a:cubicBezTo>
                    <a:pt x="9119" y="8006"/>
                    <a:pt x="9109" y="8017"/>
                    <a:pt x="9100" y="8027"/>
                  </a:cubicBezTo>
                  <a:cubicBezTo>
                    <a:pt x="9091" y="8037"/>
                    <a:pt x="9084" y="8045"/>
                    <a:pt x="9075" y="8053"/>
                  </a:cubicBezTo>
                  <a:cubicBezTo>
                    <a:pt x="9067" y="8062"/>
                    <a:pt x="9058" y="8072"/>
                    <a:pt x="9049" y="8081"/>
                  </a:cubicBezTo>
                  <a:cubicBezTo>
                    <a:pt x="9040" y="8090"/>
                    <a:pt x="9032" y="8098"/>
                    <a:pt x="9023" y="8106"/>
                  </a:cubicBezTo>
                  <a:cubicBezTo>
                    <a:pt x="9014" y="8114"/>
                    <a:pt x="9005" y="8124"/>
                    <a:pt x="8996" y="8132"/>
                  </a:cubicBezTo>
                  <a:cubicBezTo>
                    <a:pt x="8987" y="8140"/>
                    <a:pt x="8979" y="8148"/>
                    <a:pt x="8970" y="8156"/>
                  </a:cubicBezTo>
                  <a:cubicBezTo>
                    <a:pt x="8961" y="8164"/>
                    <a:pt x="8952" y="8173"/>
                    <a:pt x="8943" y="8180"/>
                  </a:cubicBezTo>
                  <a:lnTo>
                    <a:pt x="8916" y="8203"/>
                  </a:lnTo>
                  <a:cubicBezTo>
                    <a:pt x="8907" y="8210"/>
                    <a:pt x="8898" y="8219"/>
                    <a:pt x="8889" y="8226"/>
                  </a:cubicBezTo>
                  <a:cubicBezTo>
                    <a:pt x="8880" y="8234"/>
                    <a:pt x="8871" y="8240"/>
                    <a:pt x="8862" y="8247"/>
                  </a:cubicBezTo>
                  <a:cubicBezTo>
                    <a:pt x="8853" y="8254"/>
                    <a:pt x="8844" y="8261"/>
                    <a:pt x="8834" y="8268"/>
                  </a:cubicBezTo>
                  <a:lnTo>
                    <a:pt x="8821" y="8278"/>
                  </a:lnTo>
                  <a:lnTo>
                    <a:pt x="8821" y="8278"/>
                  </a:lnTo>
                  <a:cubicBezTo>
                    <a:pt x="8822" y="8274"/>
                    <a:pt x="8823" y="8271"/>
                    <a:pt x="8823" y="8267"/>
                  </a:cubicBezTo>
                  <a:lnTo>
                    <a:pt x="8823" y="8267"/>
                  </a:lnTo>
                  <a:lnTo>
                    <a:pt x="8855" y="8236"/>
                  </a:lnTo>
                  <a:cubicBezTo>
                    <a:pt x="8867" y="8223"/>
                    <a:pt x="8879" y="8211"/>
                    <a:pt x="8891" y="8197"/>
                  </a:cubicBezTo>
                  <a:cubicBezTo>
                    <a:pt x="8904" y="8184"/>
                    <a:pt x="8915" y="8173"/>
                    <a:pt x="8927" y="8160"/>
                  </a:cubicBezTo>
                  <a:cubicBezTo>
                    <a:pt x="8939" y="8148"/>
                    <a:pt x="8951" y="8133"/>
                    <a:pt x="8963" y="8120"/>
                  </a:cubicBezTo>
                  <a:cubicBezTo>
                    <a:pt x="8976" y="8107"/>
                    <a:pt x="8987" y="8095"/>
                    <a:pt x="8998" y="8082"/>
                  </a:cubicBezTo>
                  <a:cubicBezTo>
                    <a:pt x="9010" y="8070"/>
                    <a:pt x="9021" y="8055"/>
                    <a:pt x="9033" y="8041"/>
                  </a:cubicBezTo>
                  <a:cubicBezTo>
                    <a:pt x="9045" y="8027"/>
                    <a:pt x="9056" y="8016"/>
                    <a:pt x="9067" y="8002"/>
                  </a:cubicBezTo>
                  <a:cubicBezTo>
                    <a:pt x="9078" y="7989"/>
                    <a:pt x="9090" y="7973"/>
                    <a:pt x="9102" y="7959"/>
                  </a:cubicBezTo>
                  <a:lnTo>
                    <a:pt x="9103" y="7957"/>
                  </a:lnTo>
                  <a:cubicBezTo>
                    <a:pt x="9113" y="7949"/>
                    <a:pt x="9123" y="7942"/>
                    <a:pt x="9132" y="7933"/>
                  </a:cubicBezTo>
                  <a:cubicBezTo>
                    <a:pt x="9142" y="7925"/>
                    <a:pt x="9154" y="7914"/>
                    <a:pt x="9164" y="7904"/>
                  </a:cubicBezTo>
                  <a:cubicBezTo>
                    <a:pt x="9175" y="7895"/>
                    <a:pt x="9192" y="7878"/>
                    <a:pt x="9204" y="7865"/>
                  </a:cubicBezTo>
                  <a:cubicBezTo>
                    <a:pt x="9216" y="7852"/>
                    <a:pt x="9225" y="7844"/>
                    <a:pt x="9235" y="7833"/>
                  </a:cubicBezTo>
                  <a:cubicBezTo>
                    <a:pt x="9246" y="7822"/>
                    <a:pt x="9261" y="7805"/>
                    <a:pt x="9274" y="7791"/>
                  </a:cubicBezTo>
                  <a:cubicBezTo>
                    <a:pt x="9285" y="7779"/>
                    <a:pt x="9295" y="7767"/>
                    <a:pt x="9305" y="7755"/>
                  </a:cubicBezTo>
                  <a:cubicBezTo>
                    <a:pt x="9316" y="7743"/>
                    <a:pt x="9329" y="7725"/>
                    <a:pt x="9341" y="7710"/>
                  </a:cubicBezTo>
                  <a:cubicBezTo>
                    <a:pt x="9351" y="7697"/>
                    <a:pt x="9361" y="7685"/>
                    <a:pt x="9370" y="7672"/>
                  </a:cubicBezTo>
                  <a:cubicBezTo>
                    <a:pt x="9375" y="7664"/>
                    <a:pt x="9381" y="7657"/>
                    <a:pt x="9386" y="7650"/>
                  </a:cubicBezTo>
                  <a:lnTo>
                    <a:pt x="9372" y="7673"/>
                  </a:lnTo>
                  <a:lnTo>
                    <a:pt x="9347" y="7712"/>
                  </a:lnTo>
                  <a:lnTo>
                    <a:pt x="9325" y="7744"/>
                  </a:lnTo>
                  <a:close/>
                  <a:moveTo>
                    <a:pt x="8756" y="8405"/>
                  </a:moveTo>
                  <a:cubicBezTo>
                    <a:pt x="8754" y="8413"/>
                    <a:pt x="8752" y="8420"/>
                    <a:pt x="8750" y="8427"/>
                  </a:cubicBezTo>
                  <a:cubicBezTo>
                    <a:pt x="8748" y="8434"/>
                    <a:pt x="8746" y="8441"/>
                    <a:pt x="8743" y="8447"/>
                  </a:cubicBezTo>
                  <a:cubicBezTo>
                    <a:pt x="8740" y="8458"/>
                    <a:pt x="8736" y="8469"/>
                    <a:pt x="8732" y="8480"/>
                  </a:cubicBezTo>
                  <a:cubicBezTo>
                    <a:pt x="8730" y="8484"/>
                    <a:pt x="8728" y="8488"/>
                    <a:pt x="8727" y="8492"/>
                  </a:cubicBezTo>
                  <a:cubicBezTo>
                    <a:pt x="8722" y="8502"/>
                    <a:pt x="8718" y="8511"/>
                    <a:pt x="8714" y="8520"/>
                  </a:cubicBezTo>
                  <a:cubicBezTo>
                    <a:pt x="8713" y="8521"/>
                    <a:pt x="8712" y="8524"/>
                    <a:pt x="8712" y="8525"/>
                  </a:cubicBezTo>
                  <a:cubicBezTo>
                    <a:pt x="8706" y="8535"/>
                    <a:pt x="8701" y="8545"/>
                    <a:pt x="8695" y="8553"/>
                  </a:cubicBezTo>
                  <a:lnTo>
                    <a:pt x="8676" y="8572"/>
                  </a:lnTo>
                  <a:lnTo>
                    <a:pt x="8672" y="8570"/>
                  </a:lnTo>
                  <a:lnTo>
                    <a:pt x="8672" y="8568"/>
                  </a:lnTo>
                  <a:cubicBezTo>
                    <a:pt x="8675" y="8563"/>
                    <a:pt x="8678" y="8558"/>
                    <a:pt x="8681" y="8552"/>
                  </a:cubicBezTo>
                  <a:cubicBezTo>
                    <a:pt x="8684" y="8546"/>
                    <a:pt x="8687" y="8542"/>
                    <a:pt x="8689" y="8537"/>
                  </a:cubicBezTo>
                  <a:cubicBezTo>
                    <a:pt x="8692" y="8532"/>
                    <a:pt x="8695" y="8525"/>
                    <a:pt x="8698" y="8519"/>
                  </a:cubicBezTo>
                  <a:cubicBezTo>
                    <a:pt x="8701" y="8513"/>
                    <a:pt x="8702" y="8509"/>
                    <a:pt x="8704" y="8504"/>
                  </a:cubicBezTo>
                  <a:cubicBezTo>
                    <a:pt x="8707" y="8499"/>
                    <a:pt x="8710" y="8491"/>
                    <a:pt x="8713" y="8484"/>
                  </a:cubicBezTo>
                  <a:cubicBezTo>
                    <a:pt x="8716" y="8478"/>
                    <a:pt x="8718" y="8474"/>
                    <a:pt x="8720" y="8468"/>
                  </a:cubicBezTo>
                  <a:cubicBezTo>
                    <a:pt x="8723" y="8463"/>
                    <a:pt x="8726" y="8454"/>
                    <a:pt x="8728" y="8447"/>
                  </a:cubicBezTo>
                  <a:cubicBezTo>
                    <a:pt x="8731" y="8440"/>
                    <a:pt x="8732" y="8437"/>
                    <a:pt x="8734" y="8431"/>
                  </a:cubicBezTo>
                  <a:cubicBezTo>
                    <a:pt x="8736" y="8426"/>
                    <a:pt x="8739" y="8416"/>
                    <a:pt x="8742" y="8408"/>
                  </a:cubicBezTo>
                  <a:lnTo>
                    <a:pt x="8747" y="8393"/>
                  </a:lnTo>
                  <a:cubicBezTo>
                    <a:pt x="8750" y="8384"/>
                    <a:pt x="8754" y="8373"/>
                    <a:pt x="8757" y="8364"/>
                  </a:cubicBezTo>
                  <a:cubicBezTo>
                    <a:pt x="8758" y="8361"/>
                    <a:pt x="8759" y="8358"/>
                    <a:pt x="8760" y="8355"/>
                  </a:cubicBezTo>
                  <a:lnTo>
                    <a:pt x="8760" y="8355"/>
                  </a:lnTo>
                  <a:lnTo>
                    <a:pt x="8760" y="8355"/>
                  </a:lnTo>
                  <a:cubicBezTo>
                    <a:pt x="8763" y="8356"/>
                    <a:pt x="8766" y="8356"/>
                    <a:pt x="8769" y="8356"/>
                  </a:cubicBezTo>
                  <a:cubicBezTo>
                    <a:pt x="8769" y="8361"/>
                    <a:pt x="8767" y="8365"/>
                    <a:pt x="8766" y="8369"/>
                  </a:cubicBezTo>
                  <a:cubicBezTo>
                    <a:pt x="8763" y="8382"/>
                    <a:pt x="8760" y="8394"/>
                    <a:pt x="8756" y="8405"/>
                  </a:cubicBezTo>
                  <a:close/>
                  <a:moveTo>
                    <a:pt x="8622" y="8491"/>
                  </a:moveTo>
                  <a:cubicBezTo>
                    <a:pt x="8587" y="8532"/>
                    <a:pt x="8551" y="8572"/>
                    <a:pt x="8514" y="8612"/>
                  </a:cubicBezTo>
                  <a:cubicBezTo>
                    <a:pt x="8510" y="8617"/>
                    <a:pt x="8505" y="8622"/>
                    <a:pt x="8501" y="8627"/>
                  </a:cubicBezTo>
                  <a:cubicBezTo>
                    <a:pt x="8460" y="8670"/>
                    <a:pt x="8418" y="8713"/>
                    <a:pt x="8377" y="8755"/>
                  </a:cubicBezTo>
                  <a:cubicBezTo>
                    <a:pt x="8366" y="8766"/>
                    <a:pt x="8355" y="8776"/>
                    <a:pt x="8344" y="8786"/>
                  </a:cubicBezTo>
                  <a:cubicBezTo>
                    <a:pt x="8309" y="8822"/>
                    <a:pt x="8273" y="8856"/>
                    <a:pt x="8236" y="8890"/>
                  </a:cubicBezTo>
                  <a:lnTo>
                    <a:pt x="8212" y="8912"/>
                  </a:lnTo>
                  <a:cubicBezTo>
                    <a:pt x="8169" y="8951"/>
                    <a:pt x="8125" y="8990"/>
                    <a:pt x="8081" y="9027"/>
                  </a:cubicBezTo>
                  <a:cubicBezTo>
                    <a:pt x="8070" y="9036"/>
                    <a:pt x="8060" y="9045"/>
                    <a:pt x="8049" y="9053"/>
                  </a:cubicBezTo>
                  <a:cubicBezTo>
                    <a:pt x="8028" y="9071"/>
                    <a:pt x="8007" y="9087"/>
                    <a:pt x="7986" y="9104"/>
                  </a:cubicBezTo>
                  <a:cubicBezTo>
                    <a:pt x="7982" y="9106"/>
                    <a:pt x="7977" y="9108"/>
                    <a:pt x="7973" y="9111"/>
                  </a:cubicBezTo>
                  <a:lnTo>
                    <a:pt x="7969" y="9112"/>
                  </a:lnTo>
                  <a:cubicBezTo>
                    <a:pt x="7996" y="9090"/>
                    <a:pt x="8023" y="9067"/>
                    <a:pt x="8050" y="9044"/>
                  </a:cubicBezTo>
                  <a:cubicBezTo>
                    <a:pt x="8062" y="9035"/>
                    <a:pt x="8073" y="9025"/>
                    <a:pt x="8084" y="9015"/>
                  </a:cubicBezTo>
                  <a:cubicBezTo>
                    <a:pt x="8129" y="8976"/>
                    <a:pt x="8173" y="8937"/>
                    <a:pt x="8216" y="8896"/>
                  </a:cubicBezTo>
                  <a:lnTo>
                    <a:pt x="8237" y="8875"/>
                  </a:lnTo>
                  <a:cubicBezTo>
                    <a:pt x="8275" y="8840"/>
                    <a:pt x="8312" y="8804"/>
                    <a:pt x="8348" y="8767"/>
                  </a:cubicBezTo>
                  <a:cubicBezTo>
                    <a:pt x="8360" y="8755"/>
                    <a:pt x="8371" y="8744"/>
                    <a:pt x="8382" y="8733"/>
                  </a:cubicBezTo>
                  <a:cubicBezTo>
                    <a:pt x="8424" y="8689"/>
                    <a:pt x="8466" y="8644"/>
                    <a:pt x="8507" y="8599"/>
                  </a:cubicBezTo>
                  <a:lnTo>
                    <a:pt x="8515" y="8591"/>
                  </a:lnTo>
                  <a:cubicBezTo>
                    <a:pt x="8554" y="8548"/>
                    <a:pt x="8592" y="8503"/>
                    <a:pt x="8630" y="8457"/>
                  </a:cubicBezTo>
                  <a:cubicBezTo>
                    <a:pt x="8640" y="8445"/>
                    <a:pt x="8650" y="8433"/>
                    <a:pt x="8661" y="8421"/>
                  </a:cubicBezTo>
                  <a:cubicBezTo>
                    <a:pt x="8685" y="8391"/>
                    <a:pt x="8709" y="8362"/>
                    <a:pt x="8732" y="8332"/>
                  </a:cubicBezTo>
                  <a:lnTo>
                    <a:pt x="8732" y="8332"/>
                  </a:lnTo>
                  <a:cubicBezTo>
                    <a:pt x="8733" y="8333"/>
                    <a:pt x="8733" y="8334"/>
                    <a:pt x="8734" y="8336"/>
                  </a:cubicBezTo>
                  <a:cubicBezTo>
                    <a:pt x="8737" y="8340"/>
                    <a:pt x="8739" y="8343"/>
                    <a:pt x="8743" y="8346"/>
                  </a:cubicBezTo>
                  <a:cubicBezTo>
                    <a:pt x="8713" y="8383"/>
                    <a:pt x="8684" y="8419"/>
                    <a:pt x="8653" y="8455"/>
                  </a:cubicBezTo>
                  <a:lnTo>
                    <a:pt x="8622" y="8491"/>
                  </a:lnTo>
                  <a:close/>
                  <a:moveTo>
                    <a:pt x="7889" y="9172"/>
                  </a:moveTo>
                  <a:cubicBezTo>
                    <a:pt x="7864" y="9191"/>
                    <a:pt x="7840" y="9209"/>
                    <a:pt x="7815" y="9228"/>
                  </a:cubicBezTo>
                  <a:lnTo>
                    <a:pt x="7781" y="9253"/>
                  </a:lnTo>
                  <a:cubicBezTo>
                    <a:pt x="7755" y="9273"/>
                    <a:pt x="7727" y="9292"/>
                    <a:pt x="7700" y="9310"/>
                  </a:cubicBezTo>
                  <a:cubicBezTo>
                    <a:pt x="7691" y="9317"/>
                    <a:pt x="7682" y="9324"/>
                    <a:pt x="7672" y="9330"/>
                  </a:cubicBezTo>
                  <a:cubicBezTo>
                    <a:pt x="7643" y="9350"/>
                    <a:pt x="7613" y="9369"/>
                    <a:pt x="7583" y="9389"/>
                  </a:cubicBezTo>
                  <a:cubicBezTo>
                    <a:pt x="7576" y="9394"/>
                    <a:pt x="7569" y="9399"/>
                    <a:pt x="7561" y="9403"/>
                  </a:cubicBezTo>
                  <a:cubicBezTo>
                    <a:pt x="7528" y="9424"/>
                    <a:pt x="7495" y="9445"/>
                    <a:pt x="7462" y="9465"/>
                  </a:cubicBezTo>
                  <a:cubicBezTo>
                    <a:pt x="7476" y="9454"/>
                    <a:pt x="7490" y="9444"/>
                    <a:pt x="7504" y="9433"/>
                  </a:cubicBezTo>
                  <a:lnTo>
                    <a:pt x="7527" y="9414"/>
                  </a:lnTo>
                  <a:cubicBezTo>
                    <a:pt x="7544" y="9400"/>
                    <a:pt x="7561" y="9386"/>
                    <a:pt x="7577" y="9372"/>
                  </a:cubicBezTo>
                  <a:lnTo>
                    <a:pt x="7597" y="9354"/>
                  </a:lnTo>
                  <a:cubicBezTo>
                    <a:pt x="7619" y="9334"/>
                    <a:pt x="7641" y="9314"/>
                    <a:pt x="7662" y="9293"/>
                  </a:cubicBezTo>
                  <a:lnTo>
                    <a:pt x="7679" y="9276"/>
                  </a:lnTo>
                  <a:cubicBezTo>
                    <a:pt x="7693" y="9262"/>
                    <a:pt x="7707" y="9249"/>
                    <a:pt x="7720" y="9235"/>
                  </a:cubicBezTo>
                  <a:lnTo>
                    <a:pt x="7720" y="9235"/>
                  </a:lnTo>
                  <a:cubicBezTo>
                    <a:pt x="7723" y="9237"/>
                    <a:pt x="7725" y="9239"/>
                    <a:pt x="7728" y="9241"/>
                  </a:cubicBezTo>
                  <a:cubicBezTo>
                    <a:pt x="7735" y="9245"/>
                    <a:pt x="7742" y="9246"/>
                    <a:pt x="7749" y="9246"/>
                  </a:cubicBezTo>
                  <a:cubicBezTo>
                    <a:pt x="7757" y="9246"/>
                    <a:pt x="7763" y="9245"/>
                    <a:pt x="7769" y="9241"/>
                  </a:cubicBezTo>
                  <a:cubicBezTo>
                    <a:pt x="7776" y="9237"/>
                    <a:pt x="7780" y="9233"/>
                    <a:pt x="7784" y="9226"/>
                  </a:cubicBezTo>
                  <a:cubicBezTo>
                    <a:pt x="7788" y="9220"/>
                    <a:pt x="7790" y="9213"/>
                    <a:pt x="7790" y="9205"/>
                  </a:cubicBezTo>
                  <a:cubicBezTo>
                    <a:pt x="7790" y="9200"/>
                    <a:pt x="7789" y="9196"/>
                    <a:pt x="7787" y="9191"/>
                  </a:cubicBezTo>
                  <a:lnTo>
                    <a:pt x="7816" y="9181"/>
                  </a:lnTo>
                  <a:lnTo>
                    <a:pt x="7842" y="9171"/>
                  </a:lnTo>
                  <a:cubicBezTo>
                    <a:pt x="7855" y="9166"/>
                    <a:pt x="7868" y="9160"/>
                    <a:pt x="7881" y="9155"/>
                  </a:cubicBezTo>
                  <a:lnTo>
                    <a:pt x="7915" y="9140"/>
                  </a:lnTo>
                  <a:lnTo>
                    <a:pt x="7941" y="9128"/>
                  </a:lnTo>
                  <a:lnTo>
                    <a:pt x="7925" y="9141"/>
                  </a:lnTo>
                  <a:cubicBezTo>
                    <a:pt x="7914" y="9152"/>
                    <a:pt x="7901" y="9162"/>
                    <a:pt x="7889" y="9172"/>
                  </a:cubicBezTo>
                  <a:close/>
                  <a:moveTo>
                    <a:pt x="6938" y="9725"/>
                  </a:moveTo>
                  <a:cubicBezTo>
                    <a:pt x="6908" y="9736"/>
                    <a:pt x="6877" y="9747"/>
                    <a:pt x="6847" y="9758"/>
                  </a:cubicBezTo>
                  <a:cubicBezTo>
                    <a:pt x="6824" y="9766"/>
                    <a:pt x="6801" y="9774"/>
                    <a:pt x="6778" y="9782"/>
                  </a:cubicBezTo>
                  <a:cubicBezTo>
                    <a:pt x="6746" y="9793"/>
                    <a:pt x="6714" y="9802"/>
                    <a:pt x="6682" y="9813"/>
                  </a:cubicBezTo>
                  <a:cubicBezTo>
                    <a:pt x="6660" y="9820"/>
                    <a:pt x="6638" y="9827"/>
                    <a:pt x="6616" y="9834"/>
                  </a:cubicBezTo>
                  <a:cubicBezTo>
                    <a:pt x="6582" y="9844"/>
                    <a:pt x="6548" y="9854"/>
                    <a:pt x="6513" y="9863"/>
                  </a:cubicBezTo>
                  <a:cubicBezTo>
                    <a:pt x="6493" y="9868"/>
                    <a:pt x="6474" y="9874"/>
                    <a:pt x="6454" y="9879"/>
                  </a:cubicBezTo>
                  <a:cubicBezTo>
                    <a:pt x="6438" y="9883"/>
                    <a:pt x="6421" y="9887"/>
                    <a:pt x="6404" y="9891"/>
                  </a:cubicBezTo>
                  <a:cubicBezTo>
                    <a:pt x="6387" y="9895"/>
                    <a:pt x="6374" y="9898"/>
                    <a:pt x="6358" y="9901"/>
                  </a:cubicBezTo>
                  <a:lnTo>
                    <a:pt x="6347" y="9903"/>
                  </a:lnTo>
                  <a:cubicBezTo>
                    <a:pt x="6297" y="9912"/>
                    <a:pt x="6246" y="9920"/>
                    <a:pt x="6196" y="9926"/>
                  </a:cubicBezTo>
                  <a:lnTo>
                    <a:pt x="6196" y="9926"/>
                  </a:lnTo>
                  <a:cubicBezTo>
                    <a:pt x="6193" y="9925"/>
                    <a:pt x="6190" y="9925"/>
                    <a:pt x="6187" y="9924"/>
                  </a:cubicBezTo>
                  <a:lnTo>
                    <a:pt x="6187" y="9924"/>
                  </a:lnTo>
                  <a:cubicBezTo>
                    <a:pt x="6180" y="9924"/>
                    <a:pt x="6175" y="9926"/>
                    <a:pt x="6169" y="9929"/>
                  </a:cubicBezTo>
                  <a:cubicBezTo>
                    <a:pt x="6129" y="9933"/>
                    <a:pt x="6091" y="9937"/>
                    <a:pt x="6052" y="9940"/>
                  </a:cubicBezTo>
                  <a:lnTo>
                    <a:pt x="6021" y="9942"/>
                  </a:lnTo>
                  <a:cubicBezTo>
                    <a:pt x="5982" y="9945"/>
                    <a:pt x="5942" y="9946"/>
                    <a:pt x="5903" y="9947"/>
                  </a:cubicBezTo>
                  <a:lnTo>
                    <a:pt x="5903" y="9947"/>
                  </a:lnTo>
                  <a:lnTo>
                    <a:pt x="5903" y="9947"/>
                  </a:lnTo>
                  <a:lnTo>
                    <a:pt x="5903" y="9946"/>
                  </a:lnTo>
                  <a:cubicBezTo>
                    <a:pt x="5903" y="9945"/>
                    <a:pt x="5903" y="9945"/>
                    <a:pt x="5903" y="9944"/>
                  </a:cubicBezTo>
                  <a:lnTo>
                    <a:pt x="5942" y="9936"/>
                  </a:lnTo>
                  <a:lnTo>
                    <a:pt x="5994" y="9926"/>
                  </a:lnTo>
                  <a:lnTo>
                    <a:pt x="6064" y="9910"/>
                  </a:lnTo>
                  <a:lnTo>
                    <a:pt x="6117" y="9898"/>
                  </a:lnTo>
                  <a:cubicBezTo>
                    <a:pt x="6140" y="9892"/>
                    <a:pt x="6162" y="9887"/>
                    <a:pt x="6185" y="9881"/>
                  </a:cubicBezTo>
                  <a:lnTo>
                    <a:pt x="6239" y="9867"/>
                  </a:lnTo>
                  <a:cubicBezTo>
                    <a:pt x="6261" y="9861"/>
                    <a:pt x="6284" y="9855"/>
                    <a:pt x="6306" y="9849"/>
                  </a:cubicBezTo>
                  <a:cubicBezTo>
                    <a:pt x="6324" y="9844"/>
                    <a:pt x="6343" y="9839"/>
                    <a:pt x="6361" y="9833"/>
                  </a:cubicBezTo>
                  <a:cubicBezTo>
                    <a:pt x="6383" y="9827"/>
                    <a:pt x="6405" y="9820"/>
                    <a:pt x="6427" y="9814"/>
                  </a:cubicBezTo>
                  <a:lnTo>
                    <a:pt x="6482" y="9797"/>
                  </a:lnTo>
                  <a:cubicBezTo>
                    <a:pt x="6504" y="9790"/>
                    <a:pt x="6526" y="9783"/>
                    <a:pt x="6548" y="9775"/>
                  </a:cubicBezTo>
                  <a:cubicBezTo>
                    <a:pt x="6567" y="9769"/>
                    <a:pt x="6585" y="9763"/>
                    <a:pt x="6603" y="9757"/>
                  </a:cubicBezTo>
                  <a:cubicBezTo>
                    <a:pt x="6626" y="9749"/>
                    <a:pt x="6649" y="9741"/>
                    <a:pt x="6673" y="9732"/>
                  </a:cubicBezTo>
                  <a:cubicBezTo>
                    <a:pt x="6689" y="9727"/>
                    <a:pt x="6706" y="9721"/>
                    <a:pt x="6722" y="9715"/>
                  </a:cubicBezTo>
                  <a:cubicBezTo>
                    <a:pt x="6762" y="9700"/>
                    <a:pt x="6801" y="9685"/>
                    <a:pt x="6840" y="9669"/>
                  </a:cubicBezTo>
                  <a:cubicBezTo>
                    <a:pt x="6864" y="9660"/>
                    <a:pt x="6888" y="9650"/>
                    <a:pt x="6912" y="9640"/>
                  </a:cubicBezTo>
                  <a:lnTo>
                    <a:pt x="6912" y="9640"/>
                  </a:lnTo>
                  <a:cubicBezTo>
                    <a:pt x="6954" y="9660"/>
                    <a:pt x="6994" y="9669"/>
                    <a:pt x="7041" y="9670"/>
                  </a:cubicBezTo>
                  <a:cubicBezTo>
                    <a:pt x="7049" y="9670"/>
                    <a:pt x="7057" y="9670"/>
                    <a:pt x="7065" y="9668"/>
                  </a:cubicBezTo>
                  <a:cubicBezTo>
                    <a:pt x="7065" y="9670"/>
                    <a:pt x="7065" y="9672"/>
                    <a:pt x="7066" y="9673"/>
                  </a:cubicBezTo>
                  <a:cubicBezTo>
                    <a:pt x="7047" y="9681"/>
                    <a:pt x="7028" y="9689"/>
                    <a:pt x="7009" y="9697"/>
                  </a:cubicBezTo>
                  <a:cubicBezTo>
                    <a:pt x="6984" y="9705"/>
                    <a:pt x="6961" y="9716"/>
                    <a:pt x="6938" y="9725"/>
                  </a:cubicBezTo>
                  <a:close/>
                  <a:moveTo>
                    <a:pt x="6150" y="9946"/>
                  </a:moveTo>
                  <a:lnTo>
                    <a:pt x="6124" y="9951"/>
                  </a:lnTo>
                  <a:cubicBezTo>
                    <a:pt x="6114" y="9953"/>
                    <a:pt x="6104" y="9954"/>
                    <a:pt x="6095" y="9956"/>
                  </a:cubicBezTo>
                  <a:cubicBezTo>
                    <a:pt x="6057" y="9962"/>
                    <a:pt x="6018" y="9969"/>
                    <a:pt x="5979" y="9974"/>
                  </a:cubicBezTo>
                  <a:cubicBezTo>
                    <a:pt x="5973" y="9974"/>
                    <a:pt x="5967" y="9973"/>
                    <a:pt x="5960" y="9972"/>
                  </a:cubicBezTo>
                  <a:lnTo>
                    <a:pt x="5940" y="9969"/>
                  </a:lnTo>
                  <a:cubicBezTo>
                    <a:pt x="5931" y="9967"/>
                    <a:pt x="5920" y="9965"/>
                    <a:pt x="5912" y="9963"/>
                  </a:cubicBezTo>
                  <a:lnTo>
                    <a:pt x="5900" y="9960"/>
                  </a:lnTo>
                  <a:lnTo>
                    <a:pt x="5900" y="9960"/>
                  </a:lnTo>
                  <a:cubicBezTo>
                    <a:pt x="5901" y="9957"/>
                    <a:pt x="5901" y="9954"/>
                    <a:pt x="5902" y="9951"/>
                  </a:cubicBezTo>
                  <a:cubicBezTo>
                    <a:pt x="5937" y="9951"/>
                    <a:pt x="5972" y="9949"/>
                    <a:pt x="6007" y="9947"/>
                  </a:cubicBezTo>
                  <a:lnTo>
                    <a:pt x="6029" y="9945"/>
                  </a:lnTo>
                  <a:cubicBezTo>
                    <a:pt x="6072" y="9942"/>
                    <a:pt x="6116" y="9939"/>
                    <a:pt x="6158" y="9934"/>
                  </a:cubicBezTo>
                  <a:lnTo>
                    <a:pt x="6158" y="9934"/>
                  </a:lnTo>
                  <a:cubicBezTo>
                    <a:pt x="6155" y="9937"/>
                    <a:pt x="6152" y="9940"/>
                    <a:pt x="6150" y="9944"/>
                  </a:cubicBezTo>
                  <a:cubicBezTo>
                    <a:pt x="6149" y="9945"/>
                    <a:pt x="6149" y="9945"/>
                    <a:pt x="6149" y="9946"/>
                  </a:cubicBezTo>
                  <a:lnTo>
                    <a:pt x="6150" y="9946"/>
                  </a:lnTo>
                  <a:close/>
                  <a:moveTo>
                    <a:pt x="6139" y="9973"/>
                  </a:moveTo>
                  <a:cubicBezTo>
                    <a:pt x="6132" y="9973"/>
                    <a:pt x="6126" y="9975"/>
                    <a:pt x="6119" y="9976"/>
                  </a:cubicBezTo>
                  <a:lnTo>
                    <a:pt x="6119" y="9976"/>
                  </a:lnTo>
                  <a:cubicBezTo>
                    <a:pt x="6096" y="9978"/>
                    <a:pt x="6077" y="9979"/>
                    <a:pt x="6055" y="9979"/>
                  </a:cubicBezTo>
                  <a:lnTo>
                    <a:pt x="6055" y="9979"/>
                  </a:lnTo>
                  <a:cubicBezTo>
                    <a:pt x="6039" y="9979"/>
                    <a:pt x="6023" y="9979"/>
                    <a:pt x="6007" y="9978"/>
                  </a:cubicBezTo>
                  <a:lnTo>
                    <a:pt x="5993" y="9976"/>
                  </a:lnTo>
                  <a:cubicBezTo>
                    <a:pt x="6032" y="9970"/>
                    <a:pt x="6073" y="9964"/>
                    <a:pt x="6113" y="9956"/>
                  </a:cubicBezTo>
                  <a:lnTo>
                    <a:pt x="6147" y="9950"/>
                  </a:lnTo>
                  <a:lnTo>
                    <a:pt x="6147" y="9950"/>
                  </a:lnTo>
                  <a:cubicBezTo>
                    <a:pt x="6144" y="9955"/>
                    <a:pt x="6143" y="9960"/>
                    <a:pt x="6143" y="9966"/>
                  </a:cubicBezTo>
                  <a:cubicBezTo>
                    <a:pt x="6143" y="9968"/>
                    <a:pt x="6143" y="9969"/>
                    <a:pt x="6144" y="9971"/>
                  </a:cubicBezTo>
                  <a:lnTo>
                    <a:pt x="6139" y="9973"/>
                  </a:lnTo>
                  <a:close/>
                  <a:moveTo>
                    <a:pt x="5897" y="9985"/>
                  </a:moveTo>
                  <a:lnTo>
                    <a:pt x="5880" y="9987"/>
                  </a:lnTo>
                  <a:lnTo>
                    <a:pt x="5880" y="9987"/>
                  </a:lnTo>
                  <a:lnTo>
                    <a:pt x="5881" y="9987"/>
                  </a:lnTo>
                  <a:cubicBezTo>
                    <a:pt x="5888" y="9983"/>
                    <a:pt x="5892" y="9978"/>
                    <a:pt x="5896" y="9972"/>
                  </a:cubicBezTo>
                  <a:cubicBezTo>
                    <a:pt x="5898" y="9969"/>
                    <a:pt x="5899" y="9966"/>
                    <a:pt x="5900" y="9963"/>
                  </a:cubicBezTo>
                  <a:lnTo>
                    <a:pt x="5908" y="9966"/>
                  </a:lnTo>
                  <a:cubicBezTo>
                    <a:pt x="5920" y="9969"/>
                    <a:pt x="5932" y="9971"/>
                    <a:pt x="5944" y="9973"/>
                  </a:cubicBezTo>
                  <a:lnTo>
                    <a:pt x="5956" y="9975"/>
                  </a:lnTo>
                  <a:cubicBezTo>
                    <a:pt x="5959" y="9975"/>
                    <a:pt x="5963" y="9975"/>
                    <a:pt x="5965" y="9976"/>
                  </a:cubicBezTo>
                  <a:lnTo>
                    <a:pt x="5957" y="9978"/>
                  </a:lnTo>
                  <a:cubicBezTo>
                    <a:pt x="5936" y="9981"/>
                    <a:pt x="5915" y="9983"/>
                    <a:pt x="5896" y="9985"/>
                  </a:cubicBezTo>
                  <a:lnTo>
                    <a:pt x="5897" y="9985"/>
                  </a:lnTo>
                  <a:close/>
                  <a:moveTo>
                    <a:pt x="5731" y="10025"/>
                  </a:moveTo>
                  <a:lnTo>
                    <a:pt x="5731" y="10025"/>
                  </a:lnTo>
                  <a:cubicBezTo>
                    <a:pt x="5711" y="10033"/>
                    <a:pt x="5694" y="10039"/>
                    <a:pt x="5674" y="10046"/>
                  </a:cubicBezTo>
                  <a:lnTo>
                    <a:pt x="5671" y="10046"/>
                  </a:lnTo>
                  <a:cubicBezTo>
                    <a:pt x="5665" y="10047"/>
                    <a:pt x="5660" y="10048"/>
                    <a:pt x="5654" y="10050"/>
                  </a:cubicBezTo>
                  <a:lnTo>
                    <a:pt x="5654" y="10050"/>
                  </a:lnTo>
                  <a:cubicBezTo>
                    <a:pt x="5653" y="10046"/>
                    <a:pt x="5653" y="10043"/>
                    <a:pt x="5650" y="10039"/>
                  </a:cubicBezTo>
                  <a:cubicBezTo>
                    <a:pt x="5647" y="10033"/>
                    <a:pt x="5641" y="10028"/>
                    <a:pt x="5634" y="10024"/>
                  </a:cubicBezTo>
                  <a:cubicBezTo>
                    <a:pt x="5628" y="10020"/>
                    <a:pt x="5622" y="10019"/>
                    <a:pt x="5615" y="10019"/>
                  </a:cubicBezTo>
                  <a:lnTo>
                    <a:pt x="5615" y="10019"/>
                  </a:lnTo>
                  <a:cubicBezTo>
                    <a:pt x="5609" y="10019"/>
                    <a:pt x="5605" y="10019"/>
                    <a:pt x="5600" y="10021"/>
                  </a:cubicBezTo>
                  <a:lnTo>
                    <a:pt x="5600" y="10021"/>
                  </a:lnTo>
                  <a:cubicBezTo>
                    <a:pt x="5604" y="10018"/>
                    <a:pt x="5608" y="10014"/>
                    <a:pt x="5610" y="10010"/>
                  </a:cubicBezTo>
                  <a:cubicBezTo>
                    <a:pt x="5614" y="10005"/>
                    <a:pt x="5615" y="10000"/>
                    <a:pt x="5615" y="9994"/>
                  </a:cubicBezTo>
                  <a:cubicBezTo>
                    <a:pt x="5637" y="9996"/>
                    <a:pt x="5658" y="9998"/>
                    <a:pt x="5680" y="9999"/>
                  </a:cubicBezTo>
                  <a:lnTo>
                    <a:pt x="5699" y="9999"/>
                  </a:lnTo>
                  <a:lnTo>
                    <a:pt x="5745" y="10000"/>
                  </a:lnTo>
                  <a:lnTo>
                    <a:pt x="5745" y="10000"/>
                  </a:lnTo>
                  <a:cubicBezTo>
                    <a:pt x="5745" y="10006"/>
                    <a:pt x="5746" y="10010"/>
                    <a:pt x="5748" y="10015"/>
                  </a:cubicBezTo>
                  <a:cubicBezTo>
                    <a:pt x="5743" y="10017"/>
                    <a:pt x="5739" y="10020"/>
                    <a:pt x="5734" y="10022"/>
                  </a:cubicBezTo>
                  <a:lnTo>
                    <a:pt x="5731" y="10025"/>
                  </a:lnTo>
                  <a:close/>
                  <a:moveTo>
                    <a:pt x="5452" y="10008"/>
                  </a:moveTo>
                  <a:lnTo>
                    <a:pt x="5439" y="10010"/>
                  </a:lnTo>
                  <a:cubicBezTo>
                    <a:pt x="5470" y="10006"/>
                    <a:pt x="5502" y="10002"/>
                    <a:pt x="5533" y="9997"/>
                  </a:cubicBezTo>
                  <a:lnTo>
                    <a:pt x="5533" y="9997"/>
                  </a:lnTo>
                  <a:cubicBezTo>
                    <a:pt x="5533" y="9998"/>
                    <a:pt x="5533" y="9998"/>
                    <a:pt x="5533" y="9998"/>
                  </a:cubicBezTo>
                  <a:cubicBezTo>
                    <a:pt x="5533" y="9999"/>
                    <a:pt x="5533" y="9999"/>
                    <a:pt x="5533" y="10000"/>
                  </a:cubicBezTo>
                  <a:lnTo>
                    <a:pt x="5511" y="10002"/>
                  </a:lnTo>
                  <a:cubicBezTo>
                    <a:pt x="5491" y="10004"/>
                    <a:pt x="5471" y="10006"/>
                    <a:pt x="5452" y="10007"/>
                  </a:cubicBezTo>
                  <a:lnTo>
                    <a:pt x="5452" y="10008"/>
                  </a:lnTo>
                  <a:close/>
                  <a:moveTo>
                    <a:pt x="5032" y="10040"/>
                  </a:moveTo>
                  <a:cubicBezTo>
                    <a:pt x="4975" y="10042"/>
                    <a:pt x="4918" y="10043"/>
                    <a:pt x="4861" y="10043"/>
                  </a:cubicBezTo>
                  <a:cubicBezTo>
                    <a:pt x="4817" y="10043"/>
                    <a:pt x="4773" y="10042"/>
                    <a:pt x="4729" y="10041"/>
                  </a:cubicBezTo>
                  <a:cubicBezTo>
                    <a:pt x="4680" y="10040"/>
                    <a:pt x="4632" y="10037"/>
                    <a:pt x="4584" y="10034"/>
                  </a:cubicBezTo>
                  <a:cubicBezTo>
                    <a:pt x="4484" y="10028"/>
                    <a:pt x="4384" y="10018"/>
                    <a:pt x="4285" y="10006"/>
                  </a:cubicBezTo>
                  <a:lnTo>
                    <a:pt x="4241" y="9997"/>
                  </a:lnTo>
                  <a:lnTo>
                    <a:pt x="4164" y="9982"/>
                  </a:lnTo>
                  <a:lnTo>
                    <a:pt x="4103" y="9969"/>
                  </a:lnTo>
                  <a:lnTo>
                    <a:pt x="4078" y="9963"/>
                  </a:lnTo>
                  <a:lnTo>
                    <a:pt x="4089" y="9965"/>
                  </a:lnTo>
                  <a:lnTo>
                    <a:pt x="4136" y="9973"/>
                  </a:lnTo>
                  <a:cubicBezTo>
                    <a:pt x="4158" y="9977"/>
                    <a:pt x="4179" y="9980"/>
                    <a:pt x="4201" y="9984"/>
                  </a:cubicBezTo>
                  <a:lnTo>
                    <a:pt x="4249" y="9991"/>
                  </a:lnTo>
                  <a:cubicBezTo>
                    <a:pt x="4270" y="9994"/>
                    <a:pt x="4291" y="9997"/>
                    <a:pt x="4313" y="9999"/>
                  </a:cubicBezTo>
                  <a:lnTo>
                    <a:pt x="4362" y="10005"/>
                  </a:lnTo>
                  <a:lnTo>
                    <a:pt x="4426" y="10012"/>
                  </a:lnTo>
                  <a:lnTo>
                    <a:pt x="4475" y="10017"/>
                  </a:lnTo>
                  <a:cubicBezTo>
                    <a:pt x="4497" y="10019"/>
                    <a:pt x="4519" y="10021"/>
                    <a:pt x="4541" y="10023"/>
                  </a:cubicBezTo>
                  <a:lnTo>
                    <a:pt x="4589" y="10027"/>
                  </a:lnTo>
                  <a:lnTo>
                    <a:pt x="4658" y="10031"/>
                  </a:lnTo>
                  <a:lnTo>
                    <a:pt x="4703" y="10033"/>
                  </a:lnTo>
                  <a:cubicBezTo>
                    <a:pt x="4728" y="10035"/>
                    <a:pt x="4754" y="10035"/>
                    <a:pt x="4779" y="10036"/>
                  </a:cubicBezTo>
                  <a:lnTo>
                    <a:pt x="4817" y="10037"/>
                  </a:lnTo>
                  <a:cubicBezTo>
                    <a:pt x="4855" y="10038"/>
                    <a:pt x="4894" y="10039"/>
                    <a:pt x="4932" y="10039"/>
                  </a:cubicBezTo>
                  <a:cubicBezTo>
                    <a:pt x="4970" y="10039"/>
                    <a:pt x="5009" y="10039"/>
                    <a:pt x="5047" y="10037"/>
                  </a:cubicBezTo>
                  <a:cubicBezTo>
                    <a:pt x="5061" y="10037"/>
                    <a:pt x="5076" y="10037"/>
                    <a:pt x="5091" y="10036"/>
                  </a:cubicBezTo>
                  <a:lnTo>
                    <a:pt x="5107" y="10036"/>
                  </a:lnTo>
                  <a:lnTo>
                    <a:pt x="5086" y="10037"/>
                  </a:lnTo>
                  <a:lnTo>
                    <a:pt x="5032" y="10040"/>
                  </a:lnTo>
                  <a:close/>
                  <a:moveTo>
                    <a:pt x="3388" y="9754"/>
                  </a:moveTo>
                  <a:cubicBezTo>
                    <a:pt x="3383" y="9752"/>
                    <a:pt x="3379" y="9750"/>
                    <a:pt x="3374" y="9749"/>
                  </a:cubicBezTo>
                  <a:lnTo>
                    <a:pt x="3393" y="9754"/>
                  </a:lnTo>
                  <a:lnTo>
                    <a:pt x="3431" y="9764"/>
                  </a:lnTo>
                  <a:cubicBezTo>
                    <a:pt x="3454" y="9771"/>
                    <a:pt x="3478" y="9777"/>
                    <a:pt x="3501" y="9782"/>
                  </a:cubicBezTo>
                  <a:lnTo>
                    <a:pt x="3501" y="9782"/>
                  </a:lnTo>
                  <a:cubicBezTo>
                    <a:pt x="3500" y="9785"/>
                    <a:pt x="3500" y="9788"/>
                    <a:pt x="3499" y="9791"/>
                  </a:cubicBezTo>
                  <a:lnTo>
                    <a:pt x="3499" y="9791"/>
                  </a:lnTo>
                  <a:cubicBezTo>
                    <a:pt x="3499" y="9792"/>
                    <a:pt x="3499" y="9792"/>
                    <a:pt x="3499" y="9793"/>
                  </a:cubicBezTo>
                  <a:cubicBezTo>
                    <a:pt x="3499" y="9794"/>
                    <a:pt x="3499" y="9795"/>
                    <a:pt x="3499" y="9796"/>
                  </a:cubicBezTo>
                  <a:cubicBezTo>
                    <a:pt x="3478" y="9788"/>
                    <a:pt x="3457" y="9780"/>
                    <a:pt x="3436" y="9773"/>
                  </a:cubicBezTo>
                  <a:cubicBezTo>
                    <a:pt x="3421" y="9766"/>
                    <a:pt x="3405" y="9761"/>
                    <a:pt x="3388" y="9754"/>
                  </a:cubicBezTo>
                  <a:close/>
                  <a:moveTo>
                    <a:pt x="3195" y="9689"/>
                  </a:moveTo>
                  <a:cubicBezTo>
                    <a:pt x="3149" y="9673"/>
                    <a:pt x="3102" y="9656"/>
                    <a:pt x="3056" y="9639"/>
                  </a:cubicBezTo>
                  <a:lnTo>
                    <a:pt x="3033" y="9630"/>
                  </a:lnTo>
                  <a:cubicBezTo>
                    <a:pt x="2978" y="9609"/>
                    <a:pt x="2923" y="9586"/>
                    <a:pt x="2869" y="9562"/>
                  </a:cubicBezTo>
                  <a:lnTo>
                    <a:pt x="2865" y="9560"/>
                  </a:lnTo>
                  <a:cubicBezTo>
                    <a:pt x="2813" y="9537"/>
                    <a:pt x="2761" y="9512"/>
                    <a:pt x="2711" y="9487"/>
                  </a:cubicBezTo>
                  <a:cubicBezTo>
                    <a:pt x="2697" y="9480"/>
                    <a:pt x="2683" y="9472"/>
                    <a:pt x="2669" y="9465"/>
                  </a:cubicBezTo>
                  <a:cubicBezTo>
                    <a:pt x="2630" y="9446"/>
                    <a:pt x="2593" y="9426"/>
                    <a:pt x="2555" y="9405"/>
                  </a:cubicBezTo>
                  <a:cubicBezTo>
                    <a:pt x="2536" y="9394"/>
                    <a:pt x="2518" y="9383"/>
                    <a:pt x="2499" y="9373"/>
                  </a:cubicBezTo>
                  <a:cubicBezTo>
                    <a:pt x="2467" y="9353"/>
                    <a:pt x="2434" y="9335"/>
                    <a:pt x="2401" y="9315"/>
                  </a:cubicBezTo>
                  <a:cubicBezTo>
                    <a:pt x="2379" y="9302"/>
                    <a:pt x="2358" y="9288"/>
                    <a:pt x="2337" y="9274"/>
                  </a:cubicBezTo>
                  <a:cubicBezTo>
                    <a:pt x="2315" y="9260"/>
                    <a:pt x="2297" y="9249"/>
                    <a:pt x="2278" y="9236"/>
                  </a:cubicBezTo>
                  <a:lnTo>
                    <a:pt x="2285" y="9240"/>
                  </a:lnTo>
                  <a:cubicBezTo>
                    <a:pt x="2298" y="9247"/>
                    <a:pt x="2310" y="9254"/>
                    <a:pt x="2323" y="9260"/>
                  </a:cubicBezTo>
                  <a:lnTo>
                    <a:pt x="2340" y="9268"/>
                  </a:lnTo>
                  <a:cubicBezTo>
                    <a:pt x="2352" y="9274"/>
                    <a:pt x="2364" y="9279"/>
                    <a:pt x="2376" y="9284"/>
                  </a:cubicBezTo>
                  <a:lnTo>
                    <a:pt x="2392" y="9291"/>
                  </a:lnTo>
                  <a:cubicBezTo>
                    <a:pt x="2408" y="9298"/>
                    <a:pt x="2425" y="9305"/>
                    <a:pt x="2441" y="9311"/>
                  </a:cubicBezTo>
                  <a:lnTo>
                    <a:pt x="2452" y="9315"/>
                  </a:lnTo>
                  <a:cubicBezTo>
                    <a:pt x="2465" y="9319"/>
                    <a:pt x="2478" y="9323"/>
                    <a:pt x="2491" y="9327"/>
                  </a:cubicBezTo>
                  <a:lnTo>
                    <a:pt x="2508" y="9331"/>
                  </a:lnTo>
                  <a:cubicBezTo>
                    <a:pt x="2518" y="9334"/>
                    <a:pt x="2528" y="9336"/>
                    <a:pt x="2537" y="9338"/>
                  </a:cubicBezTo>
                  <a:lnTo>
                    <a:pt x="2541" y="9341"/>
                  </a:lnTo>
                  <a:cubicBezTo>
                    <a:pt x="2550" y="9347"/>
                    <a:pt x="2560" y="9353"/>
                    <a:pt x="2569" y="9358"/>
                  </a:cubicBezTo>
                  <a:lnTo>
                    <a:pt x="2569" y="9358"/>
                  </a:lnTo>
                  <a:cubicBezTo>
                    <a:pt x="2570" y="9363"/>
                    <a:pt x="2571" y="9367"/>
                    <a:pt x="2574" y="9371"/>
                  </a:cubicBezTo>
                  <a:cubicBezTo>
                    <a:pt x="2577" y="9377"/>
                    <a:pt x="2582" y="9382"/>
                    <a:pt x="2589" y="9386"/>
                  </a:cubicBezTo>
                  <a:cubicBezTo>
                    <a:pt x="2595" y="9390"/>
                    <a:pt x="2601" y="9391"/>
                    <a:pt x="2609" y="9391"/>
                  </a:cubicBezTo>
                  <a:lnTo>
                    <a:pt x="2609" y="9391"/>
                  </a:lnTo>
                  <a:cubicBezTo>
                    <a:pt x="2613" y="9391"/>
                    <a:pt x="2616" y="9391"/>
                    <a:pt x="2620" y="9389"/>
                  </a:cubicBezTo>
                  <a:lnTo>
                    <a:pt x="2647" y="9405"/>
                  </a:lnTo>
                  <a:cubicBezTo>
                    <a:pt x="2664" y="9414"/>
                    <a:pt x="2680" y="9424"/>
                    <a:pt x="2697" y="9434"/>
                  </a:cubicBezTo>
                  <a:cubicBezTo>
                    <a:pt x="2716" y="9445"/>
                    <a:pt x="2736" y="9456"/>
                    <a:pt x="2756" y="9467"/>
                  </a:cubicBezTo>
                  <a:cubicBezTo>
                    <a:pt x="2775" y="9478"/>
                    <a:pt x="2789" y="9486"/>
                    <a:pt x="2807" y="9495"/>
                  </a:cubicBezTo>
                  <a:cubicBezTo>
                    <a:pt x="2824" y="9504"/>
                    <a:pt x="2845" y="9516"/>
                    <a:pt x="2864" y="9525"/>
                  </a:cubicBezTo>
                  <a:cubicBezTo>
                    <a:pt x="2883" y="9535"/>
                    <a:pt x="2901" y="9544"/>
                    <a:pt x="2920" y="9554"/>
                  </a:cubicBezTo>
                  <a:cubicBezTo>
                    <a:pt x="2958" y="9573"/>
                    <a:pt x="2996" y="9591"/>
                    <a:pt x="3034" y="9609"/>
                  </a:cubicBezTo>
                  <a:cubicBezTo>
                    <a:pt x="3071" y="9627"/>
                    <a:pt x="3108" y="9644"/>
                    <a:pt x="3145" y="9660"/>
                  </a:cubicBezTo>
                  <a:lnTo>
                    <a:pt x="3185" y="9677"/>
                  </a:lnTo>
                  <a:cubicBezTo>
                    <a:pt x="3209" y="9688"/>
                    <a:pt x="3234" y="9698"/>
                    <a:pt x="3258" y="9708"/>
                  </a:cubicBezTo>
                  <a:lnTo>
                    <a:pt x="3283" y="9718"/>
                  </a:lnTo>
                  <a:lnTo>
                    <a:pt x="3250" y="9708"/>
                  </a:lnTo>
                  <a:cubicBezTo>
                    <a:pt x="3234" y="9701"/>
                    <a:pt x="3215" y="9696"/>
                    <a:pt x="3196" y="9689"/>
                  </a:cubicBezTo>
                  <a:lnTo>
                    <a:pt x="3195" y="9689"/>
                  </a:lnTo>
                  <a:close/>
                  <a:moveTo>
                    <a:pt x="1852" y="8859"/>
                  </a:moveTo>
                  <a:cubicBezTo>
                    <a:pt x="1831" y="8842"/>
                    <a:pt x="1810" y="8825"/>
                    <a:pt x="1790" y="8807"/>
                  </a:cubicBezTo>
                  <a:cubicBezTo>
                    <a:pt x="1776" y="8796"/>
                    <a:pt x="1763" y="8784"/>
                    <a:pt x="1750" y="8773"/>
                  </a:cubicBezTo>
                  <a:cubicBezTo>
                    <a:pt x="1731" y="8756"/>
                    <a:pt x="1712" y="8740"/>
                    <a:pt x="1693" y="8723"/>
                  </a:cubicBezTo>
                  <a:cubicBezTo>
                    <a:pt x="1679" y="8711"/>
                    <a:pt x="1666" y="8699"/>
                    <a:pt x="1652" y="8687"/>
                  </a:cubicBezTo>
                  <a:cubicBezTo>
                    <a:pt x="1634" y="8670"/>
                    <a:pt x="1616" y="8654"/>
                    <a:pt x="1598" y="8637"/>
                  </a:cubicBezTo>
                  <a:lnTo>
                    <a:pt x="1557" y="8598"/>
                  </a:lnTo>
                  <a:lnTo>
                    <a:pt x="1505" y="8548"/>
                  </a:lnTo>
                  <a:lnTo>
                    <a:pt x="1465" y="8508"/>
                  </a:lnTo>
                  <a:cubicBezTo>
                    <a:pt x="1448" y="8491"/>
                    <a:pt x="1432" y="8474"/>
                    <a:pt x="1415" y="8457"/>
                  </a:cubicBezTo>
                  <a:cubicBezTo>
                    <a:pt x="1402" y="8444"/>
                    <a:pt x="1389" y="8430"/>
                    <a:pt x="1376" y="8416"/>
                  </a:cubicBezTo>
                  <a:cubicBezTo>
                    <a:pt x="1359" y="8399"/>
                    <a:pt x="1343" y="8381"/>
                    <a:pt x="1327" y="8364"/>
                  </a:cubicBezTo>
                  <a:lnTo>
                    <a:pt x="1288" y="8322"/>
                  </a:lnTo>
                  <a:lnTo>
                    <a:pt x="1272" y="8303"/>
                  </a:lnTo>
                  <a:cubicBezTo>
                    <a:pt x="1280" y="8311"/>
                    <a:pt x="1287" y="8318"/>
                    <a:pt x="1294" y="8325"/>
                  </a:cubicBezTo>
                  <a:lnTo>
                    <a:pt x="1339" y="8368"/>
                  </a:lnTo>
                  <a:cubicBezTo>
                    <a:pt x="1357" y="8386"/>
                    <a:pt x="1376" y="8404"/>
                    <a:pt x="1395" y="8421"/>
                  </a:cubicBezTo>
                  <a:cubicBezTo>
                    <a:pt x="1410" y="8435"/>
                    <a:pt x="1425" y="8448"/>
                    <a:pt x="1441" y="8462"/>
                  </a:cubicBezTo>
                  <a:cubicBezTo>
                    <a:pt x="1460" y="8479"/>
                    <a:pt x="1480" y="8495"/>
                    <a:pt x="1500" y="8512"/>
                  </a:cubicBezTo>
                  <a:cubicBezTo>
                    <a:pt x="1515" y="8525"/>
                    <a:pt x="1530" y="8538"/>
                    <a:pt x="1546" y="8550"/>
                  </a:cubicBezTo>
                  <a:cubicBezTo>
                    <a:pt x="1565" y="8566"/>
                    <a:pt x="1586" y="8582"/>
                    <a:pt x="1607" y="8598"/>
                  </a:cubicBezTo>
                  <a:cubicBezTo>
                    <a:pt x="1623" y="8609"/>
                    <a:pt x="1638" y="8621"/>
                    <a:pt x="1654" y="8633"/>
                  </a:cubicBezTo>
                  <a:lnTo>
                    <a:pt x="1671" y="8646"/>
                  </a:lnTo>
                  <a:cubicBezTo>
                    <a:pt x="1688" y="8663"/>
                    <a:pt x="1704" y="8679"/>
                    <a:pt x="1720" y="8695"/>
                  </a:cubicBezTo>
                  <a:cubicBezTo>
                    <a:pt x="1733" y="8707"/>
                    <a:pt x="1745" y="8719"/>
                    <a:pt x="1758" y="8731"/>
                  </a:cubicBezTo>
                  <a:cubicBezTo>
                    <a:pt x="1781" y="8753"/>
                    <a:pt x="1804" y="8775"/>
                    <a:pt x="1827" y="8797"/>
                  </a:cubicBezTo>
                  <a:cubicBezTo>
                    <a:pt x="1841" y="8810"/>
                    <a:pt x="1856" y="8822"/>
                    <a:pt x="1870" y="8836"/>
                  </a:cubicBezTo>
                  <a:cubicBezTo>
                    <a:pt x="1892" y="8856"/>
                    <a:pt x="1914" y="8875"/>
                    <a:pt x="1936" y="8895"/>
                  </a:cubicBezTo>
                  <a:cubicBezTo>
                    <a:pt x="1950" y="8907"/>
                    <a:pt x="1963" y="8918"/>
                    <a:pt x="1977" y="8929"/>
                  </a:cubicBezTo>
                  <a:lnTo>
                    <a:pt x="1977" y="8929"/>
                  </a:lnTo>
                  <a:cubicBezTo>
                    <a:pt x="1974" y="8930"/>
                    <a:pt x="1972" y="8931"/>
                    <a:pt x="1969" y="8933"/>
                  </a:cubicBezTo>
                  <a:cubicBezTo>
                    <a:pt x="1965" y="8935"/>
                    <a:pt x="1962" y="8938"/>
                    <a:pt x="1958" y="8942"/>
                  </a:cubicBezTo>
                  <a:cubicBezTo>
                    <a:pt x="1935" y="8924"/>
                    <a:pt x="1913" y="8907"/>
                    <a:pt x="1890" y="8889"/>
                  </a:cubicBezTo>
                  <a:lnTo>
                    <a:pt x="1852" y="8859"/>
                  </a:lnTo>
                  <a:close/>
                  <a:moveTo>
                    <a:pt x="1081" y="8069"/>
                  </a:moveTo>
                  <a:cubicBezTo>
                    <a:pt x="1058" y="8038"/>
                    <a:pt x="1035" y="8006"/>
                    <a:pt x="1012" y="7975"/>
                  </a:cubicBezTo>
                  <a:cubicBezTo>
                    <a:pt x="999" y="7955"/>
                    <a:pt x="984" y="7937"/>
                    <a:pt x="971" y="7918"/>
                  </a:cubicBezTo>
                  <a:cubicBezTo>
                    <a:pt x="937" y="7870"/>
                    <a:pt x="905" y="7822"/>
                    <a:pt x="873" y="7773"/>
                  </a:cubicBezTo>
                  <a:cubicBezTo>
                    <a:pt x="863" y="7759"/>
                    <a:pt x="854" y="7744"/>
                    <a:pt x="845" y="7730"/>
                  </a:cubicBezTo>
                  <a:cubicBezTo>
                    <a:pt x="841" y="7721"/>
                    <a:pt x="837" y="7713"/>
                    <a:pt x="834" y="7705"/>
                  </a:cubicBezTo>
                  <a:cubicBezTo>
                    <a:pt x="830" y="7697"/>
                    <a:pt x="824" y="7685"/>
                    <a:pt x="820" y="7675"/>
                  </a:cubicBezTo>
                  <a:cubicBezTo>
                    <a:pt x="817" y="7668"/>
                    <a:pt x="814" y="7662"/>
                    <a:pt x="811" y="7655"/>
                  </a:cubicBezTo>
                  <a:cubicBezTo>
                    <a:pt x="784" y="7593"/>
                    <a:pt x="758" y="7528"/>
                    <a:pt x="731" y="7459"/>
                  </a:cubicBezTo>
                  <a:lnTo>
                    <a:pt x="731" y="7459"/>
                  </a:lnTo>
                  <a:cubicBezTo>
                    <a:pt x="731" y="7459"/>
                    <a:pt x="732" y="7460"/>
                    <a:pt x="732" y="7461"/>
                  </a:cubicBezTo>
                  <a:lnTo>
                    <a:pt x="732" y="7461"/>
                  </a:lnTo>
                  <a:cubicBezTo>
                    <a:pt x="741" y="7478"/>
                    <a:pt x="750" y="7495"/>
                    <a:pt x="759" y="7512"/>
                  </a:cubicBezTo>
                  <a:cubicBezTo>
                    <a:pt x="770" y="7534"/>
                    <a:pt x="782" y="7555"/>
                    <a:pt x="793" y="7576"/>
                  </a:cubicBezTo>
                  <a:lnTo>
                    <a:pt x="821" y="7627"/>
                  </a:lnTo>
                  <a:cubicBezTo>
                    <a:pt x="833" y="7648"/>
                    <a:pt x="844" y="7669"/>
                    <a:pt x="856" y="7689"/>
                  </a:cubicBezTo>
                  <a:cubicBezTo>
                    <a:pt x="865" y="7706"/>
                    <a:pt x="876" y="7723"/>
                    <a:pt x="885" y="7739"/>
                  </a:cubicBezTo>
                  <a:cubicBezTo>
                    <a:pt x="897" y="7759"/>
                    <a:pt x="909" y="7780"/>
                    <a:pt x="920" y="7800"/>
                  </a:cubicBezTo>
                  <a:lnTo>
                    <a:pt x="950" y="7849"/>
                  </a:lnTo>
                  <a:lnTo>
                    <a:pt x="987" y="7908"/>
                  </a:lnTo>
                  <a:cubicBezTo>
                    <a:pt x="997" y="7925"/>
                    <a:pt x="1006" y="7941"/>
                    <a:pt x="1017" y="7957"/>
                  </a:cubicBezTo>
                  <a:cubicBezTo>
                    <a:pt x="1030" y="7976"/>
                    <a:pt x="1042" y="7995"/>
                    <a:pt x="1054" y="8014"/>
                  </a:cubicBezTo>
                  <a:lnTo>
                    <a:pt x="1086" y="8061"/>
                  </a:lnTo>
                  <a:cubicBezTo>
                    <a:pt x="1099" y="8080"/>
                    <a:pt x="1111" y="8098"/>
                    <a:pt x="1124" y="8116"/>
                  </a:cubicBezTo>
                  <a:cubicBezTo>
                    <a:pt x="1137" y="8134"/>
                    <a:pt x="1146" y="8148"/>
                    <a:pt x="1157" y="8163"/>
                  </a:cubicBezTo>
                  <a:cubicBezTo>
                    <a:pt x="1160" y="8168"/>
                    <a:pt x="1163" y="8172"/>
                    <a:pt x="1166" y="8176"/>
                  </a:cubicBezTo>
                  <a:cubicBezTo>
                    <a:pt x="1153" y="8159"/>
                    <a:pt x="1139" y="8144"/>
                    <a:pt x="1126" y="8127"/>
                  </a:cubicBezTo>
                  <a:cubicBezTo>
                    <a:pt x="1112" y="8111"/>
                    <a:pt x="1096" y="8088"/>
                    <a:pt x="1081" y="8069"/>
                  </a:cubicBezTo>
                  <a:close/>
                  <a:moveTo>
                    <a:pt x="661" y="7310"/>
                  </a:moveTo>
                  <a:cubicBezTo>
                    <a:pt x="658" y="7305"/>
                    <a:pt x="656" y="7299"/>
                    <a:pt x="653" y="7294"/>
                  </a:cubicBezTo>
                  <a:lnTo>
                    <a:pt x="653" y="7294"/>
                  </a:lnTo>
                  <a:cubicBezTo>
                    <a:pt x="657" y="7294"/>
                    <a:pt x="661" y="7293"/>
                    <a:pt x="664" y="7291"/>
                  </a:cubicBezTo>
                  <a:cubicBezTo>
                    <a:pt x="677" y="7326"/>
                    <a:pt x="689" y="7360"/>
                    <a:pt x="702" y="7395"/>
                  </a:cubicBezTo>
                  <a:lnTo>
                    <a:pt x="688" y="7367"/>
                  </a:lnTo>
                  <a:cubicBezTo>
                    <a:pt x="679" y="7348"/>
                    <a:pt x="670" y="7329"/>
                    <a:pt x="661" y="7310"/>
                  </a:cubicBezTo>
                  <a:close/>
                  <a:moveTo>
                    <a:pt x="513" y="7009"/>
                  </a:moveTo>
                  <a:cubicBezTo>
                    <a:pt x="502" y="6988"/>
                    <a:pt x="491" y="6966"/>
                    <a:pt x="480" y="6944"/>
                  </a:cubicBezTo>
                  <a:cubicBezTo>
                    <a:pt x="471" y="6926"/>
                    <a:pt x="460" y="6907"/>
                    <a:pt x="452" y="6888"/>
                  </a:cubicBezTo>
                  <a:cubicBezTo>
                    <a:pt x="441" y="6866"/>
                    <a:pt x="431" y="6843"/>
                    <a:pt x="421" y="6820"/>
                  </a:cubicBezTo>
                  <a:cubicBezTo>
                    <a:pt x="412" y="6800"/>
                    <a:pt x="403" y="6783"/>
                    <a:pt x="395" y="6764"/>
                  </a:cubicBezTo>
                  <a:cubicBezTo>
                    <a:pt x="385" y="6740"/>
                    <a:pt x="375" y="6716"/>
                    <a:pt x="365" y="6692"/>
                  </a:cubicBezTo>
                  <a:cubicBezTo>
                    <a:pt x="358" y="6672"/>
                    <a:pt x="349" y="6654"/>
                    <a:pt x="342" y="6635"/>
                  </a:cubicBezTo>
                  <a:cubicBezTo>
                    <a:pt x="332" y="6610"/>
                    <a:pt x="322" y="6584"/>
                    <a:pt x="313" y="6558"/>
                  </a:cubicBezTo>
                  <a:cubicBezTo>
                    <a:pt x="307" y="6540"/>
                    <a:pt x="300" y="6522"/>
                    <a:pt x="294" y="6504"/>
                  </a:cubicBezTo>
                  <a:cubicBezTo>
                    <a:pt x="283" y="6475"/>
                    <a:pt x="274" y="6445"/>
                    <a:pt x="265" y="6415"/>
                  </a:cubicBezTo>
                  <a:cubicBezTo>
                    <a:pt x="259" y="6400"/>
                    <a:pt x="254" y="6384"/>
                    <a:pt x="249" y="6369"/>
                  </a:cubicBezTo>
                  <a:cubicBezTo>
                    <a:pt x="247" y="6361"/>
                    <a:pt x="245" y="6354"/>
                    <a:pt x="243" y="6346"/>
                  </a:cubicBezTo>
                  <a:lnTo>
                    <a:pt x="243" y="6346"/>
                  </a:lnTo>
                  <a:cubicBezTo>
                    <a:pt x="244" y="6348"/>
                    <a:pt x="246" y="6350"/>
                    <a:pt x="247" y="6350"/>
                  </a:cubicBezTo>
                  <a:cubicBezTo>
                    <a:pt x="254" y="6354"/>
                    <a:pt x="260" y="6355"/>
                    <a:pt x="267" y="6355"/>
                  </a:cubicBezTo>
                  <a:lnTo>
                    <a:pt x="267" y="6355"/>
                  </a:lnTo>
                  <a:cubicBezTo>
                    <a:pt x="271" y="6355"/>
                    <a:pt x="274" y="6354"/>
                    <a:pt x="278" y="6353"/>
                  </a:cubicBezTo>
                  <a:cubicBezTo>
                    <a:pt x="288" y="6385"/>
                    <a:pt x="299" y="6418"/>
                    <a:pt x="310" y="6451"/>
                  </a:cubicBezTo>
                  <a:cubicBezTo>
                    <a:pt x="314" y="6465"/>
                    <a:pt x="319" y="6479"/>
                    <a:pt x="324" y="6494"/>
                  </a:cubicBezTo>
                  <a:cubicBezTo>
                    <a:pt x="335" y="6524"/>
                    <a:pt x="345" y="6555"/>
                    <a:pt x="356" y="6586"/>
                  </a:cubicBezTo>
                  <a:cubicBezTo>
                    <a:pt x="362" y="6602"/>
                    <a:pt x="368" y="6619"/>
                    <a:pt x="374" y="6635"/>
                  </a:cubicBezTo>
                  <a:cubicBezTo>
                    <a:pt x="384" y="6663"/>
                    <a:pt x="394" y="6691"/>
                    <a:pt x="404" y="6718"/>
                  </a:cubicBezTo>
                  <a:lnTo>
                    <a:pt x="424" y="6770"/>
                  </a:lnTo>
                  <a:cubicBezTo>
                    <a:pt x="434" y="6796"/>
                    <a:pt x="443" y="6822"/>
                    <a:pt x="454" y="6848"/>
                  </a:cubicBezTo>
                  <a:cubicBezTo>
                    <a:pt x="461" y="6866"/>
                    <a:pt x="468" y="6883"/>
                    <a:pt x="476" y="6901"/>
                  </a:cubicBezTo>
                  <a:cubicBezTo>
                    <a:pt x="486" y="6926"/>
                    <a:pt x="495" y="6951"/>
                    <a:pt x="506" y="6975"/>
                  </a:cubicBezTo>
                  <a:cubicBezTo>
                    <a:pt x="513" y="6993"/>
                    <a:pt x="521" y="7011"/>
                    <a:pt x="529" y="7029"/>
                  </a:cubicBezTo>
                  <a:cubicBezTo>
                    <a:pt x="535" y="7043"/>
                    <a:pt x="541" y="7057"/>
                    <a:pt x="547" y="7071"/>
                  </a:cubicBezTo>
                  <a:lnTo>
                    <a:pt x="543" y="7065"/>
                  </a:lnTo>
                  <a:cubicBezTo>
                    <a:pt x="533" y="7046"/>
                    <a:pt x="523" y="7028"/>
                    <a:pt x="513" y="7009"/>
                  </a:cubicBezTo>
                  <a:close/>
                  <a:moveTo>
                    <a:pt x="169" y="6107"/>
                  </a:moveTo>
                  <a:cubicBezTo>
                    <a:pt x="161" y="6079"/>
                    <a:pt x="154" y="6051"/>
                    <a:pt x="147" y="6023"/>
                  </a:cubicBezTo>
                  <a:cubicBezTo>
                    <a:pt x="145" y="6015"/>
                    <a:pt x="141" y="6006"/>
                    <a:pt x="140" y="5998"/>
                  </a:cubicBezTo>
                  <a:cubicBezTo>
                    <a:pt x="138" y="5990"/>
                    <a:pt x="135" y="5975"/>
                    <a:pt x="133" y="5963"/>
                  </a:cubicBezTo>
                  <a:cubicBezTo>
                    <a:pt x="133" y="5965"/>
                    <a:pt x="133" y="5967"/>
                    <a:pt x="134" y="5968"/>
                  </a:cubicBezTo>
                  <a:cubicBezTo>
                    <a:pt x="141" y="5993"/>
                    <a:pt x="148" y="6018"/>
                    <a:pt x="155" y="6042"/>
                  </a:cubicBezTo>
                  <a:cubicBezTo>
                    <a:pt x="158" y="6049"/>
                    <a:pt x="160" y="6057"/>
                    <a:pt x="162" y="6064"/>
                  </a:cubicBezTo>
                  <a:cubicBezTo>
                    <a:pt x="171" y="6092"/>
                    <a:pt x="180" y="6119"/>
                    <a:pt x="190" y="6144"/>
                  </a:cubicBezTo>
                  <a:lnTo>
                    <a:pt x="193" y="6152"/>
                  </a:lnTo>
                  <a:cubicBezTo>
                    <a:pt x="197" y="6164"/>
                    <a:pt x="202" y="6176"/>
                    <a:pt x="207" y="6187"/>
                  </a:cubicBezTo>
                  <a:cubicBezTo>
                    <a:pt x="207" y="6187"/>
                    <a:pt x="207" y="6187"/>
                    <a:pt x="207" y="6188"/>
                  </a:cubicBezTo>
                  <a:lnTo>
                    <a:pt x="207" y="6188"/>
                  </a:lnTo>
                  <a:lnTo>
                    <a:pt x="207" y="6188"/>
                  </a:lnTo>
                  <a:cubicBezTo>
                    <a:pt x="203" y="6189"/>
                    <a:pt x="199" y="6189"/>
                    <a:pt x="196" y="6190"/>
                  </a:cubicBezTo>
                  <a:cubicBezTo>
                    <a:pt x="189" y="6171"/>
                    <a:pt x="182" y="6151"/>
                    <a:pt x="176" y="6129"/>
                  </a:cubicBezTo>
                  <a:cubicBezTo>
                    <a:pt x="173" y="6122"/>
                    <a:pt x="171" y="6115"/>
                    <a:pt x="169" y="6107"/>
                  </a:cubicBezTo>
                  <a:close/>
                  <a:moveTo>
                    <a:pt x="43" y="4980"/>
                  </a:moveTo>
                  <a:cubicBezTo>
                    <a:pt x="43" y="4956"/>
                    <a:pt x="45" y="4931"/>
                    <a:pt x="46" y="4905"/>
                  </a:cubicBezTo>
                  <a:cubicBezTo>
                    <a:pt x="46" y="4904"/>
                    <a:pt x="46" y="4903"/>
                    <a:pt x="46" y="4902"/>
                  </a:cubicBezTo>
                  <a:cubicBezTo>
                    <a:pt x="46" y="4901"/>
                    <a:pt x="46" y="4895"/>
                    <a:pt x="46" y="4892"/>
                  </a:cubicBezTo>
                  <a:lnTo>
                    <a:pt x="50" y="4891"/>
                  </a:lnTo>
                  <a:cubicBezTo>
                    <a:pt x="50" y="4896"/>
                    <a:pt x="50" y="4902"/>
                    <a:pt x="50" y="4907"/>
                  </a:cubicBezTo>
                  <a:cubicBezTo>
                    <a:pt x="50" y="4921"/>
                    <a:pt x="50" y="4934"/>
                    <a:pt x="50" y="4948"/>
                  </a:cubicBezTo>
                  <a:cubicBezTo>
                    <a:pt x="50" y="4957"/>
                    <a:pt x="50" y="4967"/>
                    <a:pt x="50" y="4977"/>
                  </a:cubicBezTo>
                  <a:cubicBezTo>
                    <a:pt x="50" y="4991"/>
                    <a:pt x="50" y="5006"/>
                    <a:pt x="52" y="5021"/>
                  </a:cubicBezTo>
                  <a:lnTo>
                    <a:pt x="52" y="5036"/>
                  </a:lnTo>
                  <a:lnTo>
                    <a:pt x="52" y="5036"/>
                  </a:lnTo>
                  <a:cubicBezTo>
                    <a:pt x="51" y="5036"/>
                    <a:pt x="50" y="5036"/>
                    <a:pt x="50" y="5036"/>
                  </a:cubicBezTo>
                  <a:cubicBezTo>
                    <a:pt x="49" y="5036"/>
                    <a:pt x="48" y="5036"/>
                    <a:pt x="47" y="5036"/>
                  </a:cubicBezTo>
                  <a:lnTo>
                    <a:pt x="47" y="5036"/>
                  </a:lnTo>
                  <a:cubicBezTo>
                    <a:pt x="44" y="5037"/>
                    <a:pt x="41" y="5037"/>
                    <a:pt x="38" y="5038"/>
                  </a:cubicBezTo>
                  <a:cubicBezTo>
                    <a:pt x="38" y="5023"/>
                    <a:pt x="38" y="5008"/>
                    <a:pt x="38" y="4991"/>
                  </a:cubicBezTo>
                  <a:cubicBezTo>
                    <a:pt x="43" y="4987"/>
                    <a:pt x="43" y="4984"/>
                    <a:pt x="43" y="4980"/>
                  </a:cubicBezTo>
                  <a:close/>
                  <a:moveTo>
                    <a:pt x="67" y="4614"/>
                  </a:moveTo>
                  <a:cubicBezTo>
                    <a:pt x="70" y="4591"/>
                    <a:pt x="72" y="4568"/>
                    <a:pt x="75" y="4544"/>
                  </a:cubicBezTo>
                  <a:cubicBezTo>
                    <a:pt x="77" y="4529"/>
                    <a:pt x="79" y="4513"/>
                    <a:pt x="81" y="4498"/>
                  </a:cubicBezTo>
                  <a:cubicBezTo>
                    <a:pt x="84" y="4471"/>
                    <a:pt x="88" y="4444"/>
                    <a:pt x="92" y="4417"/>
                  </a:cubicBezTo>
                  <a:cubicBezTo>
                    <a:pt x="94" y="4404"/>
                    <a:pt x="95" y="4391"/>
                    <a:pt x="97" y="4377"/>
                  </a:cubicBezTo>
                  <a:cubicBezTo>
                    <a:pt x="101" y="4349"/>
                    <a:pt x="106" y="4321"/>
                    <a:pt x="110" y="4293"/>
                  </a:cubicBezTo>
                  <a:cubicBezTo>
                    <a:pt x="112" y="4293"/>
                    <a:pt x="113" y="4293"/>
                    <a:pt x="114" y="4293"/>
                  </a:cubicBezTo>
                  <a:lnTo>
                    <a:pt x="114" y="4293"/>
                  </a:lnTo>
                  <a:cubicBezTo>
                    <a:pt x="114" y="4293"/>
                    <a:pt x="114" y="4293"/>
                    <a:pt x="115" y="4293"/>
                  </a:cubicBezTo>
                  <a:cubicBezTo>
                    <a:pt x="122" y="4293"/>
                    <a:pt x="129" y="4291"/>
                    <a:pt x="136" y="4287"/>
                  </a:cubicBezTo>
                  <a:cubicBezTo>
                    <a:pt x="142" y="4283"/>
                    <a:pt x="147" y="4279"/>
                    <a:pt x="151" y="4272"/>
                  </a:cubicBezTo>
                  <a:cubicBezTo>
                    <a:pt x="155" y="4265"/>
                    <a:pt x="157" y="4259"/>
                    <a:pt x="157" y="4251"/>
                  </a:cubicBezTo>
                  <a:lnTo>
                    <a:pt x="157" y="4251"/>
                  </a:lnTo>
                  <a:lnTo>
                    <a:pt x="157" y="4251"/>
                  </a:lnTo>
                  <a:cubicBezTo>
                    <a:pt x="156" y="4243"/>
                    <a:pt x="155" y="4237"/>
                    <a:pt x="151" y="4231"/>
                  </a:cubicBezTo>
                  <a:cubicBezTo>
                    <a:pt x="147" y="4224"/>
                    <a:pt x="142" y="4218"/>
                    <a:pt x="136" y="4215"/>
                  </a:cubicBezTo>
                  <a:cubicBezTo>
                    <a:pt x="133" y="4213"/>
                    <a:pt x="130" y="4212"/>
                    <a:pt x="127" y="4211"/>
                  </a:cubicBezTo>
                  <a:lnTo>
                    <a:pt x="132" y="4192"/>
                  </a:lnTo>
                  <a:lnTo>
                    <a:pt x="132" y="4192"/>
                  </a:lnTo>
                  <a:cubicBezTo>
                    <a:pt x="135" y="4191"/>
                    <a:pt x="138" y="4189"/>
                    <a:pt x="141" y="4188"/>
                  </a:cubicBezTo>
                  <a:cubicBezTo>
                    <a:pt x="145" y="4185"/>
                    <a:pt x="148" y="4183"/>
                    <a:pt x="151" y="4179"/>
                  </a:cubicBezTo>
                  <a:lnTo>
                    <a:pt x="151" y="4179"/>
                  </a:lnTo>
                  <a:cubicBezTo>
                    <a:pt x="157" y="4181"/>
                    <a:pt x="161" y="4182"/>
                    <a:pt x="167" y="4182"/>
                  </a:cubicBezTo>
                  <a:cubicBezTo>
                    <a:pt x="175" y="4182"/>
                    <a:pt x="181" y="4180"/>
                    <a:pt x="188" y="4176"/>
                  </a:cubicBezTo>
                  <a:cubicBezTo>
                    <a:pt x="194" y="4172"/>
                    <a:pt x="200" y="4168"/>
                    <a:pt x="204" y="4161"/>
                  </a:cubicBezTo>
                  <a:cubicBezTo>
                    <a:pt x="208" y="4154"/>
                    <a:pt x="210" y="4147"/>
                    <a:pt x="210" y="4140"/>
                  </a:cubicBezTo>
                  <a:cubicBezTo>
                    <a:pt x="210" y="4132"/>
                    <a:pt x="208" y="4124"/>
                    <a:pt x="204" y="4118"/>
                  </a:cubicBezTo>
                  <a:cubicBezTo>
                    <a:pt x="200" y="4111"/>
                    <a:pt x="195" y="4107"/>
                    <a:pt x="188" y="4103"/>
                  </a:cubicBezTo>
                  <a:cubicBezTo>
                    <a:pt x="187" y="4102"/>
                    <a:pt x="185" y="4101"/>
                    <a:pt x="183" y="4100"/>
                  </a:cubicBezTo>
                  <a:lnTo>
                    <a:pt x="183" y="4100"/>
                  </a:lnTo>
                  <a:cubicBezTo>
                    <a:pt x="194" y="4072"/>
                    <a:pt x="205" y="4047"/>
                    <a:pt x="221" y="4021"/>
                  </a:cubicBezTo>
                  <a:cubicBezTo>
                    <a:pt x="247" y="3974"/>
                    <a:pt x="275" y="3939"/>
                    <a:pt x="313" y="3902"/>
                  </a:cubicBezTo>
                  <a:lnTo>
                    <a:pt x="313" y="3902"/>
                  </a:lnTo>
                  <a:cubicBezTo>
                    <a:pt x="336" y="3878"/>
                    <a:pt x="359" y="3859"/>
                    <a:pt x="388" y="3843"/>
                  </a:cubicBezTo>
                  <a:cubicBezTo>
                    <a:pt x="397" y="3837"/>
                    <a:pt x="404" y="3834"/>
                    <a:pt x="413" y="3830"/>
                  </a:cubicBezTo>
                  <a:cubicBezTo>
                    <a:pt x="408" y="3838"/>
                    <a:pt x="403" y="3846"/>
                    <a:pt x="398" y="3854"/>
                  </a:cubicBezTo>
                  <a:cubicBezTo>
                    <a:pt x="391" y="3866"/>
                    <a:pt x="383" y="3879"/>
                    <a:pt x="376" y="3891"/>
                  </a:cubicBezTo>
                  <a:cubicBezTo>
                    <a:pt x="368" y="3903"/>
                    <a:pt x="358" y="3921"/>
                    <a:pt x="349" y="3936"/>
                  </a:cubicBezTo>
                  <a:cubicBezTo>
                    <a:pt x="340" y="3951"/>
                    <a:pt x="335" y="3960"/>
                    <a:pt x="328" y="3973"/>
                  </a:cubicBezTo>
                  <a:cubicBezTo>
                    <a:pt x="321" y="3985"/>
                    <a:pt x="311" y="4002"/>
                    <a:pt x="303" y="4017"/>
                  </a:cubicBezTo>
                  <a:cubicBezTo>
                    <a:pt x="295" y="4032"/>
                    <a:pt x="289" y="4042"/>
                    <a:pt x="283" y="4055"/>
                  </a:cubicBezTo>
                  <a:cubicBezTo>
                    <a:pt x="276" y="4067"/>
                    <a:pt x="268" y="4083"/>
                    <a:pt x="261" y="4098"/>
                  </a:cubicBezTo>
                  <a:cubicBezTo>
                    <a:pt x="254" y="4112"/>
                    <a:pt x="249" y="4123"/>
                    <a:pt x="243" y="4136"/>
                  </a:cubicBezTo>
                  <a:cubicBezTo>
                    <a:pt x="237" y="4148"/>
                    <a:pt x="229" y="4164"/>
                    <a:pt x="223" y="4179"/>
                  </a:cubicBezTo>
                  <a:cubicBezTo>
                    <a:pt x="217" y="4194"/>
                    <a:pt x="211" y="4204"/>
                    <a:pt x="206" y="4216"/>
                  </a:cubicBezTo>
                  <a:cubicBezTo>
                    <a:pt x="200" y="4228"/>
                    <a:pt x="194" y="4244"/>
                    <a:pt x="188" y="4259"/>
                  </a:cubicBezTo>
                  <a:cubicBezTo>
                    <a:pt x="182" y="4273"/>
                    <a:pt x="178" y="4284"/>
                    <a:pt x="173" y="4296"/>
                  </a:cubicBezTo>
                  <a:cubicBezTo>
                    <a:pt x="168" y="4308"/>
                    <a:pt x="162" y="4324"/>
                    <a:pt x="156" y="4339"/>
                  </a:cubicBezTo>
                  <a:lnTo>
                    <a:pt x="143" y="4375"/>
                  </a:lnTo>
                  <a:cubicBezTo>
                    <a:pt x="138" y="4389"/>
                    <a:pt x="133" y="4403"/>
                    <a:pt x="129" y="4418"/>
                  </a:cubicBezTo>
                  <a:lnTo>
                    <a:pt x="117" y="4453"/>
                  </a:lnTo>
                  <a:cubicBezTo>
                    <a:pt x="113" y="4467"/>
                    <a:pt x="109" y="4482"/>
                    <a:pt x="105" y="4496"/>
                  </a:cubicBezTo>
                  <a:cubicBezTo>
                    <a:pt x="101" y="4510"/>
                    <a:pt x="98" y="4519"/>
                    <a:pt x="95" y="4531"/>
                  </a:cubicBezTo>
                  <a:cubicBezTo>
                    <a:pt x="92" y="4543"/>
                    <a:pt x="88" y="4559"/>
                    <a:pt x="85" y="4574"/>
                  </a:cubicBezTo>
                  <a:cubicBezTo>
                    <a:pt x="81" y="4588"/>
                    <a:pt x="79" y="4596"/>
                    <a:pt x="77" y="4607"/>
                  </a:cubicBezTo>
                  <a:cubicBezTo>
                    <a:pt x="73" y="4622"/>
                    <a:pt x="71" y="4637"/>
                    <a:pt x="68" y="4651"/>
                  </a:cubicBezTo>
                  <a:cubicBezTo>
                    <a:pt x="66" y="4662"/>
                    <a:pt x="64" y="4673"/>
                    <a:pt x="62" y="4683"/>
                  </a:cubicBezTo>
                  <a:lnTo>
                    <a:pt x="62" y="4683"/>
                  </a:lnTo>
                  <a:cubicBezTo>
                    <a:pt x="62" y="4675"/>
                    <a:pt x="63" y="4668"/>
                    <a:pt x="64" y="4660"/>
                  </a:cubicBezTo>
                  <a:cubicBezTo>
                    <a:pt x="64" y="4646"/>
                    <a:pt x="65" y="4630"/>
                    <a:pt x="67" y="4615"/>
                  </a:cubicBezTo>
                  <a:lnTo>
                    <a:pt x="67" y="4614"/>
                  </a:lnTo>
                  <a:close/>
                  <a:moveTo>
                    <a:pt x="114" y="4195"/>
                  </a:moveTo>
                  <a:lnTo>
                    <a:pt x="114" y="4195"/>
                  </a:lnTo>
                  <a:cubicBezTo>
                    <a:pt x="114" y="4198"/>
                    <a:pt x="114" y="4202"/>
                    <a:pt x="114" y="4205"/>
                  </a:cubicBezTo>
                  <a:lnTo>
                    <a:pt x="114" y="4205"/>
                  </a:lnTo>
                  <a:cubicBezTo>
                    <a:pt x="114" y="4206"/>
                    <a:pt x="114" y="4207"/>
                    <a:pt x="114" y="4208"/>
                  </a:cubicBezTo>
                  <a:cubicBezTo>
                    <a:pt x="114" y="4208"/>
                    <a:pt x="114" y="4209"/>
                    <a:pt x="114" y="4210"/>
                  </a:cubicBezTo>
                  <a:lnTo>
                    <a:pt x="112" y="4210"/>
                  </a:lnTo>
                  <a:cubicBezTo>
                    <a:pt x="112" y="4206"/>
                    <a:pt x="113" y="4201"/>
                    <a:pt x="114" y="4195"/>
                  </a:cubicBezTo>
                  <a:close/>
                  <a:moveTo>
                    <a:pt x="167" y="4039"/>
                  </a:moveTo>
                  <a:cubicBezTo>
                    <a:pt x="172" y="4021"/>
                    <a:pt x="177" y="4003"/>
                    <a:pt x="182" y="3985"/>
                  </a:cubicBezTo>
                  <a:cubicBezTo>
                    <a:pt x="187" y="3967"/>
                    <a:pt x="193" y="3944"/>
                    <a:pt x="199" y="3924"/>
                  </a:cubicBezTo>
                  <a:cubicBezTo>
                    <a:pt x="205" y="3904"/>
                    <a:pt x="210" y="3888"/>
                    <a:pt x="216" y="3870"/>
                  </a:cubicBezTo>
                  <a:cubicBezTo>
                    <a:pt x="221" y="3852"/>
                    <a:pt x="228" y="3829"/>
                    <a:pt x="235" y="3809"/>
                  </a:cubicBezTo>
                  <a:cubicBezTo>
                    <a:pt x="242" y="3788"/>
                    <a:pt x="247" y="3772"/>
                    <a:pt x="253" y="3754"/>
                  </a:cubicBezTo>
                  <a:cubicBezTo>
                    <a:pt x="259" y="3736"/>
                    <a:pt x="267" y="3713"/>
                    <a:pt x="275" y="3693"/>
                  </a:cubicBezTo>
                  <a:cubicBezTo>
                    <a:pt x="282" y="3672"/>
                    <a:pt x="287" y="3657"/>
                    <a:pt x="294" y="3639"/>
                  </a:cubicBezTo>
                  <a:cubicBezTo>
                    <a:pt x="296" y="3634"/>
                    <a:pt x="298" y="3630"/>
                    <a:pt x="299" y="3625"/>
                  </a:cubicBezTo>
                  <a:cubicBezTo>
                    <a:pt x="283" y="3678"/>
                    <a:pt x="268" y="3730"/>
                    <a:pt x="253" y="3783"/>
                  </a:cubicBezTo>
                  <a:cubicBezTo>
                    <a:pt x="253" y="3785"/>
                    <a:pt x="252" y="3788"/>
                    <a:pt x="251" y="3790"/>
                  </a:cubicBezTo>
                  <a:cubicBezTo>
                    <a:pt x="236" y="3846"/>
                    <a:pt x="221" y="3903"/>
                    <a:pt x="207" y="3959"/>
                  </a:cubicBezTo>
                  <a:cubicBezTo>
                    <a:pt x="204" y="3970"/>
                    <a:pt x="202" y="3980"/>
                    <a:pt x="200" y="3991"/>
                  </a:cubicBezTo>
                  <a:lnTo>
                    <a:pt x="200" y="3991"/>
                  </a:lnTo>
                  <a:cubicBezTo>
                    <a:pt x="194" y="4004"/>
                    <a:pt x="188" y="4019"/>
                    <a:pt x="183" y="4032"/>
                  </a:cubicBezTo>
                  <a:cubicBezTo>
                    <a:pt x="180" y="4039"/>
                    <a:pt x="178" y="4045"/>
                    <a:pt x="175" y="4051"/>
                  </a:cubicBezTo>
                  <a:cubicBezTo>
                    <a:pt x="169" y="4067"/>
                    <a:pt x="163" y="4084"/>
                    <a:pt x="157" y="4101"/>
                  </a:cubicBezTo>
                  <a:lnTo>
                    <a:pt x="157" y="4101"/>
                  </a:lnTo>
                  <a:cubicBezTo>
                    <a:pt x="155" y="4101"/>
                    <a:pt x="153" y="4101"/>
                    <a:pt x="151" y="4102"/>
                  </a:cubicBezTo>
                  <a:lnTo>
                    <a:pt x="151" y="4102"/>
                  </a:lnTo>
                  <a:cubicBezTo>
                    <a:pt x="152" y="4102"/>
                    <a:pt x="152" y="4101"/>
                    <a:pt x="152" y="4101"/>
                  </a:cubicBezTo>
                  <a:cubicBezTo>
                    <a:pt x="152" y="4100"/>
                    <a:pt x="152" y="4100"/>
                    <a:pt x="151" y="4099"/>
                  </a:cubicBezTo>
                  <a:cubicBezTo>
                    <a:pt x="157" y="4080"/>
                    <a:pt x="162" y="4060"/>
                    <a:pt x="167" y="4040"/>
                  </a:cubicBezTo>
                  <a:lnTo>
                    <a:pt x="167" y="4039"/>
                  </a:lnTo>
                  <a:close/>
                  <a:moveTo>
                    <a:pt x="369" y="3423"/>
                  </a:moveTo>
                  <a:cubicBezTo>
                    <a:pt x="382" y="3385"/>
                    <a:pt x="396" y="3347"/>
                    <a:pt x="410" y="3310"/>
                  </a:cubicBezTo>
                  <a:cubicBezTo>
                    <a:pt x="417" y="3290"/>
                    <a:pt x="423" y="3273"/>
                    <a:pt x="429" y="3254"/>
                  </a:cubicBezTo>
                  <a:cubicBezTo>
                    <a:pt x="471" y="3144"/>
                    <a:pt x="516" y="3035"/>
                    <a:pt x="565" y="2927"/>
                  </a:cubicBezTo>
                  <a:lnTo>
                    <a:pt x="566" y="2925"/>
                  </a:lnTo>
                  <a:cubicBezTo>
                    <a:pt x="576" y="2907"/>
                    <a:pt x="587" y="2889"/>
                    <a:pt x="597" y="2871"/>
                  </a:cubicBezTo>
                  <a:cubicBezTo>
                    <a:pt x="606" y="2858"/>
                    <a:pt x="614" y="2845"/>
                    <a:pt x="622" y="2832"/>
                  </a:cubicBezTo>
                  <a:lnTo>
                    <a:pt x="620" y="2842"/>
                  </a:lnTo>
                  <a:cubicBezTo>
                    <a:pt x="616" y="2859"/>
                    <a:pt x="611" y="2875"/>
                    <a:pt x="607" y="2892"/>
                  </a:cubicBezTo>
                  <a:cubicBezTo>
                    <a:pt x="605" y="2904"/>
                    <a:pt x="601" y="2916"/>
                    <a:pt x="598" y="2929"/>
                  </a:cubicBezTo>
                  <a:cubicBezTo>
                    <a:pt x="594" y="2945"/>
                    <a:pt x="591" y="2962"/>
                    <a:pt x="587" y="2979"/>
                  </a:cubicBezTo>
                  <a:cubicBezTo>
                    <a:pt x="579" y="2994"/>
                    <a:pt x="570" y="3009"/>
                    <a:pt x="563" y="3024"/>
                  </a:cubicBezTo>
                  <a:cubicBezTo>
                    <a:pt x="555" y="3039"/>
                    <a:pt x="545" y="3059"/>
                    <a:pt x="536" y="3076"/>
                  </a:cubicBezTo>
                  <a:cubicBezTo>
                    <a:pt x="525" y="3098"/>
                    <a:pt x="514" y="3120"/>
                    <a:pt x="504" y="3142"/>
                  </a:cubicBezTo>
                  <a:cubicBezTo>
                    <a:pt x="495" y="3159"/>
                    <a:pt x="487" y="3176"/>
                    <a:pt x="478" y="3193"/>
                  </a:cubicBezTo>
                  <a:cubicBezTo>
                    <a:pt x="467" y="3216"/>
                    <a:pt x="457" y="3239"/>
                    <a:pt x="446" y="3262"/>
                  </a:cubicBezTo>
                  <a:cubicBezTo>
                    <a:pt x="439" y="3278"/>
                    <a:pt x="431" y="3294"/>
                    <a:pt x="424" y="3310"/>
                  </a:cubicBezTo>
                  <a:cubicBezTo>
                    <a:pt x="411" y="3337"/>
                    <a:pt x="400" y="3365"/>
                    <a:pt x="388" y="3392"/>
                  </a:cubicBezTo>
                  <a:cubicBezTo>
                    <a:pt x="383" y="3404"/>
                    <a:pt x="378" y="3415"/>
                    <a:pt x="373" y="3427"/>
                  </a:cubicBezTo>
                  <a:cubicBezTo>
                    <a:pt x="362" y="3453"/>
                    <a:pt x="351" y="3479"/>
                    <a:pt x="341" y="3506"/>
                  </a:cubicBezTo>
                  <a:cubicBezTo>
                    <a:pt x="342" y="3501"/>
                    <a:pt x="343" y="3497"/>
                    <a:pt x="345" y="3493"/>
                  </a:cubicBezTo>
                  <a:cubicBezTo>
                    <a:pt x="353" y="3470"/>
                    <a:pt x="361" y="3446"/>
                    <a:pt x="369" y="3423"/>
                  </a:cubicBezTo>
                  <a:close/>
                  <a:moveTo>
                    <a:pt x="737" y="2588"/>
                  </a:moveTo>
                  <a:cubicBezTo>
                    <a:pt x="745" y="2573"/>
                    <a:pt x="754" y="2559"/>
                    <a:pt x="762" y="2544"/>
                  </a:cubicBezTo>
                  <a:cubicBezTo>
                    <a:pt x="783" y="2507"/>
                    <a:pt x="805" y="2470"/>
                    <a:pt x="828" y="2434"/>
                  </a:cubicBezTo>
                  <a:cubicBezTo>
                    <a:pt x="833" y="2425"/>
                    <a:pt x="837" y="2416"/>
                    <a:pt x="843" y="2408"/>
                  </a:cubicBezTo>
                  <a:cubicBezTo>
                    <a:pt x="848" y="2399"/>
                    <a:pt x="856" y="2388"/>
                    <a:pt x="862" y="2379"/>
                  </a:cubicBezTo>
                  <a:lnTo>
                    <a:pt x="870" y="2373"/>
                  </a:lnTo>
                  <a:lnTo>
                    <a:pt x="872" y="2373"/>
                  </a:lnTo>
                  <a:lnTo>
                    <a:pt x="872" y="2373"/>
                  </a:lnTo>
                  <a:cubicBezTo>
                    <a:pt x="872" y="2373"/>
                    <a:pt x="872" y="2373"/>
                    <a:pt x="873" y="2373"/>
                  </a:cubicBezTo>
                  <a:cubicBezTo>
                    <a:pt x="877" y="2370"/>
                    <a:pt x="881" y="2368"/>
                    <a:pt x="886" y="2366"/>
                  </a:cubicBezTo>
                  <a:lnTo>
                    <a:pt x="886" y="2366"/>
                  </a:lnTo>
                  <a:cubicBezTo>
                    <a:pt x="887" y="2366"/>
                    <a:pt x="889" y="2365"/>
                    <a:pt x="891" y="2365"/>
                  </a:cubicBezTo>
                  <a:cubicBezTo>
                    <a:pt x="894" y="2363"/>
                    <a:pt x="897" y="2362"/>
                    <a:pt x="901" y="2362"/>
                  </a:cubicBezTo>
                  <a:lnTo>
                    <a:pt x="901" y="2362"/>
                  </a:lnTo>
                  <a:cubicBezTo>
                    <a:pt x="906" y="2360"/>
                    <a:pt x="911" y="2360"/>
                    <a:pt x="916" y="2360"/>
                  </a:cubicBezTo>
                  <a:lnTo>
                    <a:pt x="916" y="2360"/>
                  </a:lnTo>
                  <a:cubicBezTo>
                    <a:pt x="918" y="2360"/>
                    <a:pt x="920" y="2360"/>
                    <a:pt x="923" y="2361"/>
                  </a:cubicBezTo>
                  <a:lnTo>
                    <a:pt x="923" y="2361"/>
                  </a:lnTo>
                  <a:cubicBezTo>
                    <a:pt x="920" y="2366"/>
                    <a:pt x="919" y="2371"/>
                    <a:pt x="919" y="2377"/>
                  </a:cubicBezTo>
                  <a:lnTo>
                    <a:pt x="919" y="2377"/>
                  </a:lnTo>
                  <a:lnTo>
                    <a:pt x="919" y="2377"/>
                  </a:lnTo>
                  <a:cubicBezTo>
                    <a:pt x="920" y="2383"/>
                    <a:pt x="920" y="2387"/>
                    <a:pt x="922" y="2392"/>
                  </a:cubicBezTo>
                  <a:cubicBezTo>
                    <a:pt x="920" y="2394"/>
                    <a:pt x="919" y="2396"/>
                    <a:pt x="917" y="2398"/>
                  </a:cubicBezTo>
                  <a:cubicBezTo>
                    <a:pt x="909" y="2406"/>
                    <a:pt x="902" y="2413"/>
                    <a:pt x="895" y="2422"/>
                  </a:cubicBezTo>
                  <a:cubicBezTo>
                    <a:pt x="887" y="2430"/>
                    <a:pt x="878" y="2440"/>
                    <a:pt x="870" y="2449"/>
                  </a:cubicBezTo>
                  <a:cubicBezTo>
                    <a:pt x="862" y="2458"/>
                    <a:pt x="856" y="2466"/>
                    <a:pt x="849" y="2475"/>
                  </a:cubicBezTo>
                  <a:cubicBezTo>
                    <a:pt x="842" y="2483"/>
                    <a:pt x="833" y="2493"/>
                    <a:pt x="825" y="2503"/>
                  </a:cubicBezTo>
                  <a:lnTo>
                    <a:pt x="804" y="2527"/>
                  </a:lnTo>
                  <a:lnTo>
                    <a:pt x="781" y="2557"/>
                  </a:lnTo>
                  <a:lnTo>
                    <a:pt x="761" y="2584"/>
                  </a:lnTo>
                  <a:lnTo>
                    <a:pt x="739" y="2614"/>
                  </a:lnTo>
                  <a:lnTo>
                    <a:pt x="719" y="2642"/>
                  </a:lnTo>
                  <a:lnTo>
                    <a:pt x="698" y="2673"/>
                  </a:lnTo>
                  <a:cubicBezTo>
                    <a:pt x="691" y="2683"/>
                    <a:pt x="684" y="2692"/>
                    <a:pt x="678" y="2702"/>
                  </a:cubicBezTo>
                  <a:lnTo>
                    <a:pt x="670" y="2714"/>
                  </a:lnTo>
                  <a:lnTo>
                    <a:pt x="685" y="2686"/>
                  </a:lnTo>
                  <a:cubicBezTo>
                    <a:pt x="701" y="2653"/>
                    <a:pt x="719" y="2620"/>
                    <a:pt x="737" y="2588"/>
                  </a:cubicBezTo>
                  <a:close/>
                  <a:moveTo>
                    <a:pt x="1012" y="2306"/>
                  </a:moveTo>
                  <a:lnTo>
                    <a:pt x="1027" y="2292"/>
                  </a:lnTo>
                  <a:lnTo>
                    <a:pt x="987" y="2343"/>
                  </a:lnTo>
                  <a:lnTo>
                    <a:pt x="987" y="2343"/>
                  </a:lnTo>
                  <a:cubicBezTo>
                    <a:pt x="985" y="2342"/>
                    <a:pt x="983" y="2341"/>
                    <a:pt x="981" y="2339"/>
                  </a:cubicBezTo>
                  <a:cubicBezTo>
                    <a:pt x="980" y="2339"/>
                    <a:pt x="980" y="2339"/>
                    <a:pt x="979" y="2339"/>
                  </a:cubicBezTo>
                  <a:lnTo>
                    <a:pt x="993" y="2325"/>
                  </a:lnTo>
                  <a:cubicBezTo>
                    <a:pt x="999" y="2318"/>
                    <a:pt x="1005" y="2311"/>
                    <a:pt x="1012" y="2305"/>
                  </a:cubicBezTo>
                  <a:lnTo>
                    <a:pt x="1012" y="2306"/>
                  </a:lnTo>
                  <a:close/>
                  <a:moveTo>
                    <a:pt x="1122" y="2185"/>
                  </a:moveTo>
                  <a:cubicBezTo>
                    <a:pt x="1138" y="2167"/>
                    <a:pt x="1154" y="2149"/>
                    <a:pt x="1170" y="2130"/>
                  </a:cubicBezTo>
                  <a:cubicBezTo>
                    <a:pt x="1182" y="2117"/>
                    <a:pt x="1193" y="2104"/>
                    <a:pt x="1205" y="2091"/>
                  </a:cubicBezTo>
                  <a:cubicBezTo>
                    <a:pt x="1221" y="2074"/>
                    <a:pt x="1236" y="2057"/>
                    <a:pt x="1252" y="2041"/>
                  </a:cubicBezTo>
                  <a:cubicBezTo>
                    <a:pt x="1267" y="2024"/>
                    <a:pt x="1278" y="2013"/>
                    <a:pt x="1292" y="1999"/>
                  </a:cubicBezTo>
                  <a:cubicBezTo>
                    <a:pt x="1305" y="1985"/>
                    <a:pt x="1322" y="1967"/>
                    <a:pt x="1337" y="1952"/>
                  </a:cubicBezTo>
                  <a:cubicBezTo>
                    <a:pt x="1352" y="1936"/>
                    <a:pt x="1366" y="1922"/>
                    <a:pt x="1381" y="1908"/>
                  </a:cubicBezTo>
                  <a:lnTo>
                    <a:pt x="1425" y="1865"/>
                  </a:lnTo>
                  <a:cubicBezTo>
                    <a:pt x="1441" y="1850"/>
                    <a:pt x="1456" y="1834"/>
                    <a:pt x="1472" y="1819"/>
                  </a:cubicBezTo>
                  <a:lnTo>
                    <a:pt x="1515" y="1780"/>
                  </a:lnTo>
                  <a:cubicBezTo>
                    <a:pt x="1532" y="1764"/>
                    <a:pt x="1549" y="1747"/>
                    <a:pt x="1567" y="1732"/>
                  </a:cubicBezTo>
                  <a:cubicBezTo>
                    <a:pt x="1580" y="1720"/>
                    <a:pt x="1593" y="1708"/>
                    <a:pt x="1606" y="1697"/>
                  </a:cubicBezTo>
                  <a:lnTo>
                    <a:pt x="1637" y="1670"/>
                  </a:lnTo>
                  <a:lnTo>
                    <a:pt x="1638" y="1672"/>
                  </a:lnTo>
                  <a:cubicBezTo>
                    <a:pt x="1575" y="1765"/>
                    <a:pt x="1511" y="1864"/>
                    <a:pt x="1446" y="1970"/>
                  </a:cubicBezTo>
                  <a:lnTo>
                    <a:pt x="1446" y="1970"/>
                  </a:lnTo>
                  <a:cubicBezTo>
                    <a:pt x="1446" y="1970"/>
                    <a:pt x="1446" y="1970"/>
                    <a:pt x="1445" y="1970"/>
                  </a:cubicBezTo>
                  <a:cubicBezTo>
                    <a:pt x="1439" y="1966"/>
                    <a:pt x="1432" y="1964"/>
                    <a:pt x="1425" y="1964"/>
                  </a:cubicBezTo>
                  <a:cubicBezTo>
                    <a:pt x="1417" y="1964"/>
                    <a:pt x="1410" y="1966"/>
                    <a:pt x="1404" y="1970"/>
                  </a:cubicBezTo>
                  <a:cubicBezTo>
                    <a:pt x="1397" y="1973"/>
                    <a:pt x="1393" y="1978"/>
                    <a:pt x="1389" y="1985"/>
                  </a:cubicBezTo>
                  <a:cubicBezTo>
                    <a:pt x="1385" y="1991"/>
                    <a:pt x="1384" y="1998"/>
                    <a:pt x="1384" y="2005"/>
                  </a:cubicBezTo>
                  <a:cubicBezTo>
                    <a:pt x="1384" y="2006"/>
                    <a:pt x="1384" y="2006"/>
                    <a:pt x="1384" y="2006"/>
                  </a:cubicBezTo>
                  <a:lnTo>
                    <a:pt x="1384" y="2006"/>
                  </a:lnTo>
                  <a:cubicBezTo>
                    <a:pt x="1384" y="2013"/>
                    <a:pt x="1385" y="2019"/>
                    <a:pt x="1388" y="2024"/>
                  </a:cubicBezTo>
                  <a:lnTo>
                    <a:pt x="1371" y="2034"/>
                  </a:lnTo>
                  <a:cubicBezTo>
                    <a:pt x="1367" y="2036"/>
                    <a:pt x="1363" y="2038"/>
                    <a:pt x="1359" y="2041"/>
                  </a:cubicBezTo>
                  <a:cubicBezTo>
                    <a:pt x="1345" y="2049"/>
                    <a:pt x="1331" y="2057"/>
                    <a:pt x="1317" y="2065"/>
                  </a:cubicBezTo>
                  <a:lnTo>
                    <a:pt x="1298" y="2077"/>
                  </a:lnTo>
                  <a:cubicBezTo>
                    <a:pt x="1286" y="2084"/>
                    <a:pt x="1276" y="2091"/>
                    <a:pt x="1265" y="2098"/>
                  </a:cubicBezTo>
                  <a:cubicBezTo>
                    <a:pt x="1257" y="2103"/>
                    <a:pt x="1250" y="2108"/>
                    <a:pt x="1243" y="2114"/>
                  </a:cubicBezTo>
                  <a:cubicBezTo>
                    <a:pt x="1235" y="2119"/>
                    <a:pt x="1222" y="2126"/>
                    <a:pt x="1212" y="2134"/>
                  </a:cubicBezTo>
                  <a:cubicBezTo>
                    <a:pt x="1201" y="2141"/>
                    <a:pt x="1197" y="2145"/>
                    <a:pt x="1190" y="2151"/>
                  </a:cubicBezTo>
                  <a:cubicBezTo>
                    <a:pt x="1182" y="2156"/>
                    <a:pt x="1170" y="2165"/>
                    <a:pt x="1161" y="2173"/>
                  </a:cubicBezTo>
                  <a:cubicBezTo>
                    <a:pt x="1152" y="2180"/>
                    <a:pt x="1146" y="2185"/>
                    <a:pt x="1138" y="2191"/>
                  </a:cubicBezTo>
                  <a:lnTo>
                    <a:pt x="1111" y="2213"/>
                  </a:lnTo>
                  <a:lnTo>
                    <a:pt x="1088" y="2233"/>
                  </a:lnTo>
                  <a:cubicBezTo>
                    <a:pt x="1080" y="2240"/>
                    <a:pt x="1071" y="2246"/>
                    <a:pt x="1063" y="2254"/>
                  </a:cubicBezTo>
                  <a:lnTo>
                    <a:pt x="1094" y="2217"/>
                  </a:lnTo>
                  <a:cubicBezTo>
                    <a:pt x="1103" y="2206"/>
                    <a:pt x="1112" y="2195"/>
                    <a:pt x="1121" y="2184"/>
                  </a:cubicBezTo>
                  <a:lnTo>
                    <a:pt x="1122" y="2185"/>
                  </a:lnTo>
                  <a:close/>
                  <a:moveTo>
                    <a:pt x="1739" y="1535"/>
                  </a:moveTo>
                  <a:cubicBezTo>
                    <a:pt x="1752" y="1517"/>
                    <a:pt x="1765" y="1499"/>
                    <a:pt x="1778" y="1482"/>
                  </a:cubicBezTo>
                  <a:cubicBezTo>
                    <a:pt x="1789" y="1468"/>
                    <a:pt x="1798" y="1453"/>
                    <a:pt x="1809" y="1440"/>
                  </a:cubicBezTo>
                  <a:cubicBezTo>
                    <a:pt x="1819" y="1426"/>
                    <a:pt x="1834" y="1407"/>
                    <a:pt x="1847" y="1391"/>
                  </a:cubicBezTo>
                  <a:cubicBezTo>
                    <a:pt x="1859" y="1375"/>
                    <a:pt x="1867" y="1364"/>
                    <a:pt x="1878" y="1352"/>
                  </a:cubicBezTo>
                  <a:cubicBezTo>
                    <a:pt x="1888" y="1339"/>
                    <a:pt x="1903" y="1321"/>
                    <a:pt x="1915" y="1305"/>
                  </a:cubicBezTo>
                  <a:lnTo>
                    <a:pt x="1947" y="1266"/>
                  </a:lnTo>
                  <a:cubicBezTo>
                    <a:pt x="1959" y="1251"/>
                    <a:pt x="1971" y="1236"/>
                    <a:pt x="1984" y="1222"/>
                  </a:cubicBezTo>
                  <a:cubicBezTo>
                    <a:pt x="1996" y="1207"/>
                    <a:pt x="2005" y="1198"/>
                    <a:pt x="2016" y="1186"/>
                  </a:cubicBezTo>
                  <a:lnTo>
                    <a:pt x="2052" y="1145"/>
                  </a:lnTo>
                  <a:cubicBezTo>
                    <a:pt x="2062" y="1133"/>
                    <a:pt x="2073" y="1121"/>
                    <a:pt x="2084" y="1110"/>
                  </a:cubicBezTo>
                  <a:cubicBezTo>
                    <a:pt x="2095" y="1098"/>
                    <a:pt x="2108" y="1083"/>
                    <a:pt x="2121" y="1070"/>
                  </a:cubicBezTo>
                  <a:cubicBezTo>
                    <a:pt x="2133" y="1056"/>
                    <a:pt x="2142" y="1048"/>
                    <a:pt x="2152" y="1037"/>
                  </a:cubicBezTo>
                  <a:lnTo>
                    <a:pt x="2189" y="1001"/>
                  </a:lnTo>
                  <a:lnTo>
                    <a:pt x="2221" y="969"/>
                  </a:lnTo>
                  <a:lnTo>
                    <a:pt x="2258" y="935"/>
                  </a:lnTo>
                  <a:cubicBezTo>
                    <a:pt x="2268" y="925"/>
                    <a:pt x="2279" y="914"/>
                    <a:pt x="2290" y="905"/>
                  </a:cubicBezTo>
                  <a:cubicBezTo>
                    <a:pt x="2301" y="895"/>
                    <a:pt x="2315" y="884"/>
                    <a:pt x="2327" y="873"/>
                  </a:cubicBezTo>
                  <a:lnTo>
                    <a:pt x="2359" y="846"/>
                  </a:lnTo>
                  <a:cubicBezTo>
                    <a:pt x="2372" y="835"/>
                    <a:pt x="2384" y="826"/>
                    <a:pt x="2396" y="815"/>
                  </a:cubicBezTo>
                  <a:lnTo>
                    <a:pt x="2429" y="789"/>
                  </a:lnTo>
                  <a:cubicBezTo>
                    <a:pt x="2441" y="779"/>
                    <a:pt x="2454" y="770"/>
                    <a:pt x="2467" y="761"/>
                  </a:cubicBezTo>
                  <a:cubicBezTo>
                    <a:pt x="2479" y="752"/>
                    <a:pt x="2488" y="745"/>
                    <a:pt x="2499" y="737"/>
                  </a:cubicBezTo>
                  <a:lnTo>
                    <a:pt x="2503" y="734"/>
                  </a:lnTo>
                  <a:cubicBezTo>
                    <a:pt x="2488" y="746"/>
                    <a:pt x="2473" y="759"/>
                    <a:pt x="2458" y="773"/>
                  </a:cubicBezTo>
                  <a:lnTo>
                    <a:pt x="2445" y="785"/>
                  </a:lnTo>
                  <a:cubicBezTo>
                    <a:pt x="2433" y="796"/>
                    <a:pt x="2421" y="807"/>
                    <a:pt x="2408" y="819"/>
                  </a:cubicBezTo>
                  <a:lnTo>
                    <a:pt x="2390" y="837"/>
                  </a:lnTo>
                  <a:lnTo>
                    <a:pt x="2357" y="869"/>
                  </a:lnTo>
                  <a:lnTo>
                    <a:pt x="2338" y="890"/>
                  </a:lnTo>
                  <a:lnTo>
                    <a:pt x="2308" y="923"/>
                  </a:lnTo>
                  <a:lnTo>
                    <a:pt x="2289" y="946"/>
                  </a:lnTo>
                  <a:lnTo>
                    <a:pt x="2259" y="982"/>
                  </a:lnTo>
                  <a:lnTo>
                    <a:pt x="2239" y="1006"/>
                  </a:lnTo>
                  <a:lnTo>
                    <a:pt x="2207" y="1048"/>
                  </a:lnTo>
                  <a:cubicBezTo>
                    <a:pt x="2201" y="1056"/>
                    <a:pt x="2196" y="1062"/>
                    <a:pt x="2190" y="1070"/>
                  </a:cubicBezTo>
                  <a:cubicBezTo>
                    <a:pt x="2174" y="1092"/>
                    <a:pt x="2158" y="1114"/>
                    <a:pt x="2141" y="1138"/>
                  </a:cubicBezTo>
                  <a:cubicBezTo>
                    <a:pt x="2091" y="1208"/>
                    <a:pt x="2041" y="1286"/>
                    <a:pt x="1990" y="1371"/>
                  </a:cubicBezTo>
                  <a:lnTo>
                    <a:pt x="1973" y="1384"/>
                  </a:lnTo>
                  <a:lnTo>
                    <a:pt x="1925" y="1421"/>
                  </a:lnTo>
                  <a:lnTo>
                    <a:pt x="1869" y="1465"/>
                  </a:lnTo>
                  <a:lnTo>
                    <a:pt x="1820" y="1507"/>
                  </a:lnTo>
                  <a:cubicBezTo>
                    <a:pt x="1803" y="1521"/>
                    <a:pt x="1786" y="1534"/>
                    <a:pt x="1769" y="1549"/>
                  </a:cubicBezTo>
                  <a:cubicBezTo>
                    <a:pt x="1752" y="1563"/>
                    <a:pt x="1735" y="1579"/>
                    <a:pt x="1719" y="1593"/>
                  </a:cubicBezTo>
                  <a:lnTo>
                    <a:pt x="1697" y="1613"/>
                  </a:lnTo>
                  <a:lnTo>
                    <a:pt x="1697" y="1613"/>
                  </a:lnTo>
                  <a:cubicBezTo>
                    <a:pt x="1695" y="1611"/>
                    <a:pt x="1692" y="1609"/>
                    <a:pt x="1690" y="1607"/>
                  </a:cubicBezTo>
                  <a:lnTo>
                    <a:pt x="1706" y="1580"/>
                  </a:lnTo>
                  <a:lnTo>
                    <a:pt x="1708" y="1577"/>
                  </a:lnTo>
                  <a:lnTo>
                    <a:pt x="1739" y="1535"/>
                  </a:lnTo>
                  <a:close/>
                  <a:moveTo>
                    <a:pt x="2593" y="730"/>
                  </a:moveTo>
                  <a:cubicBezTo>
                    <a:pt x="2595" y="732"/>
                    <a:pt x="2596" y="735"/>
                    <a:pt x="2597" y="738"/>
                  </a:cubicBezTo>
                  <a:lnTo>
                    <a:pt x="2600" y="745"/>
                  </a:lnTo>
                  <a:lnTo>
                    <a:pt x="2603" y="753"/>
                  </a:lnTo>
                  <a:cubicBezTo>
                    <a:pt x="2603" y="756"/>
                    <a:pt x="2604" y="759"/>
                    <a:pt x="2605" y="762"/>
                  </a:cubicBezTo>
                  <a:cubicBezTo>
                    <a:pt x="2605" y="765"/>
                    <a:pt x="2607" y="768"/>
                    <a:pt x="2608" y="771"/>
                  </a:cubicBezTo>
                  <a:lnTo>
                    <a:pt x="2611" y="781"/>
                  </a:lnTo>
                  <a:cubicBezTo>
                    <a:pt x="2611" y="784"/>
                    <a:pt x="2612" y="786"/>
                    <a:pt x="2613" y="790"/>
                  </a:cubicBezTo>
                  <a:cubicBezTo>
                    <a:pt x="2614" y="793"/>
                    <a:pt x="2615" y="798"/>
                    <a:pt x="2616" y="802"/>
                  </a:cubicBezTo>
                  <a:lnTo>
                    <a:pt x="2617" y="811"/>
                  </a:lnTo>
                  <a:cubicBezTo>
                    <a:pt x="2617" y="816"/>
                    <a:pt x="2619" y="820"/>
                    <a:pt x="2620" y="825"/>
                  </a:cubicBezTo>
                  <a:cubicBezTo>
                    <a:pt x="2621" y="829"/>
                    <a:pt x="2620" y="831"/>
                    <a:pt x="2622" y="834"/>
                  </a:cubicBezTo>
                  <a:cubicBezTo>
                    <a:pt x="2622" y="839"/>
                    <a:pt x="2623" y="844"/>
                    <a:pt x="2624" y="850"/>
                  </a:cubicBezTo>
                  <a:lnTo>
                    <a:pt x="2625" y="858"/>
                  </a:lnTo>
                  <a:cubicBezTo>
                    <a:pt x="2625" y="864"/>
                    <a:pt x="2627" y="870"/>
                    <a:pt x="2628" y="876"/>
                  </a:cubicBezTo>
                  <a:cubicBezTo>
                    <a:pt x="2628" y="878"/>
                    <a:pt x="2628" y="880"/>
                    <a:pt x="2628" y="882"/>
                  </a:cubicBezTo>
                  <a:cubicBezTo>
                    <a:pt x="2629" y="889"/>
                    <a:pt x="2630" y="897"/>
                    <a:pt x="2631" y="904"/>
                  </a:cubicBezTo>
                  <a:lnTo>
                    <a:pt x="2631" y="904"/>
                  </a:lnTo>
                  <a:cubicBezTo>
                    <a:pt x="2633" y="916"/>
                    <a:pt x="2634" y="928"/>
                    <a:pt x="2636" y="940"/>
                  </a:cubicBezTo>
                  <a:lnTo>
                    <a:pt x="2630" y="944"/>
                  </a:lnTo>
                  <a:cubicBezTo>
                    <a:pt x="2590" y="966"/>
                    <a:pt x="2551" y="988"/>
                    <a:pt x="2514" y="1011"/>
                  </a:cubicBezTo>
                  <a:cubicBezTo>
                    <a:pt x="2476" y="1034"/>
                    <a:pt x="2439" y="1057"/>
                    <a:pt x="2402" y="1081"/>
                  </a:cubicBezTo>
                  <a:lnTo>
                    <a:pt x="2379" y="1096"/>
                  </a:lnTo>
                  <a:cubicBezTo>
                    <a:pt x="2350" y="1115"/>
                    <a:pt x="2320" y="1133"/>
                    <a:pt x="2292" y="1153"/>
                  </a:cubicBezTo>
                  <a:lnTo>
                    <a:pt x="2259" y="1176"/>
                  </a:lnTo>
                  <a:cubicBezTo>
                    <a:pt x="2234" y="1193"/>
                    <a:pt x="2209" y="1210"/>
                    <a:pt x="2184" y="1228"/>
                  </a:cubicBezTo>
                  <a:cubicBezTo>
                    <a:pt x="2170" y="1237"/>
                    <a:pt x="2157" y="1248"/>
                    <a:pt x="2144" y="1257"/>
                  </a:cubicBezTo>
                  <a:cubicBezTo>
                    <a:pt x="2122" y="1273"/>
                    <a:pt x="2100" y="1289"/>
                    <a:pt x="2078" y="1305"/>
                  </a:cubicBezTo>
                  <a:cubicBezTo>
                    <a:pt x="2063" y="1315"/>
                    <a:pt x="2049" y="1326"/>
                    <a:pt x="2035" y="1337"/>
                  </a:cubicBezTo>
                  <a:lnTo>
                    <a:pt x="1997" y="1366"/>
                  </a:lnTo>
                  <a:cubicBezTo>
                    <a:pt x="2001" y="1358"/>
                    <a:pt x="2006" y="1350"/>
                    <a:pt x="2011" y="1342"/>
                  </a:cubicBezTo>
                  <a:cubicBezTo>
                    <a:pt x="2016" y="1334"/>
                    <a:pt x="2022" y="1324"/>
                    <a:pt x="2027" y="1315"/>
                  </a:cubicBezTo>
                  <a:cubicBezTo>
                    <a:pt x="2037" y="1300"/>
                    <a:pt x="2047" y="1284"/>
                    <a:pt x="2057" y="1268"/>
                  </a:cubicBezTo>
                  <a:lnTo>
                    <a:pt x="2074" y="1242"/>
                  </a:lnTo>
                  <a:lnTo>
                    <a:pt x="2105" y="1196"/>
                  </a:lnTo>
                  <a:lnTo>
                    <a:pt x="2123" y="1170"/>
                  </a:lnTo>
                  <a:cubicBezTo>
                    <a:pt x="2133" y="1154"/>
                    <a:pt x="2144" y="1140"/>
                    <a:pt x="2155" y="1125"/>
                  </a:cubicBezTo>
                  <a:lnTo>
                    <a:pt x="2172" y="1099"/>
                  </a:lnTo>
                  <a:cubicBezTo>
                    <a:pt x="2183" y="1084"/>
                    <a:pt x="2194" y="1070"/>
                    <a:pt x="2206" y="1055"/>
                  </a:cubicBezTo>
                  <a:cubicBezTo>
                    <a:pt x="2212" y="1047"/>
                    <a:pt x="2217" y="1039"/>
                    <a:pt x="2224" y="1032"/>
                  </a:cubicBezTo>
                  <a:cubicBezTo>
                    <a:pt x="2235" y="1017"/>
                    <a:pt x="2247" y="1003"/>
                    <a:pt x="2259" y="988"/>
                  </a:cubicBezTo>
                  <a:cubicBezTo>
                    <a:pt x="2264" y="981"/>
                    <a:pt x="2270" y="973"/>
                    <a:pt x="2276" y="966"/>
                  </a:cubicBezTo>
                  <a:cubicBezTo>
                    <a:pt x="2288" y="952"/>
                    <a:pt x="2301" y="938"/>
                    <a:pt x="2313" y="924"/>
                  </a:cubicBezTo>
                  <a:cubicBezTo>
                    <a:pt x="2319" y="917"/>
                    <a:pt x="2324" y="910"/>
                    <a:pt x="2330" y="904"/>
                  </a:cubicBezTo>
                  <a:cubicBezTo>
                    <a:pt x="2344" y="889"/>
                    <a:pt x="2358" y="875"/>
                    <a:pt x="2373" y="860"/>
                  </a:cubicBezTo>
                  <a:cubicBezTo>
                    <a:pt x="2377" y="855"/>
                    <a:pt x="2382" y="850"/>
                    <a:pt x="2386" y="846"/>
                  </a:cubicBezTo>
                  <a:lnTo>
                    <a:pt x="2386" y="846"/>
                  </a:lnTo>
                  <a:cubicBezTo>
                    <a:pt x="2425" y="806"/>
                    <a:pt x="2460" y="774"/>
                    <a:pt x="2503" y="739"/>
                  </a:cubicBezTo>
                  <a:lnTo>
                    <a:pt x="2510" y="733"/>
                  </a:lnTo>
                  <a:lnTo>
                    <a:pt x="2530" y="717"/>
                  </a:lnTo>
                  <a:lnTo>
                    <a:pt x="2530" y="717"/>
                  </a:lnTo>
                  <a:cubicBezTo>
                    <a:pt x="2534" y="721"/>
                    <a:pt x="2537" y="724"/>
                    <a:pt x="2542" y="727"/>
                  </a:cubicBezTo>
                  <a:cubicBezTo>
                    <a:pt x="2548" y="731"/>
                    <a:pt x="2555" y="733"/>
                    <a:pt x="2562" y="733"/>
                  </a:cubicBezTo>
                  <a:lnTo>
                    <a:pt x="2562" y="733"/>
                  </a:lnTo>
                  <a:cubicBezTo>
                    <a:pt x="2570" y="733"/>
                    <a:pt x="2576" y="731"/>
                    <a:pt x="2583" y="727"/>
                  </a:cubicBezTo>
                  <a:cubicBezTo>
                    <a:pt x="2585" y="726"/>
                    <a:pt x="2587" y="724"/>
                    <a:pt x="2589" y="722"/>
                  </a:cubicBezTo>
                  <a:lnTo>
                    <a:pt x="2590" y="725"/>
                  </a:lnTo>
                  <a:cubicBezTo>
                    <a:pt x="2591" y="726"/>
                    <a:pt x="2592" y="728"/>
                    <a:pt x="2593" y="730"/>
                  </a:cubicBezTo>
                  <a:close/>
                  <a:moveTo>
                    <a:pt x="2751" y="882"/>
                  </a:moveTo>
                  <a:cubicBezTo>
                    <a:pt x="2770" y="871"/>
                    <a:pt x="2791" y="860"/>
                    <a:pt x="2812" y="850"/>
                  </a:cubicBezTo>
                  <a:cubicBezTo>
                    <a:pt x="2832" y="839"/>
                    <a:pt x="2849" y="830"/>
                    <a:pt x="2868" y="821"/>
                  </a:cubicBezTo>
                  <a:cubicBezTo>
                    <a:pt x="2886" y="811"/>
                    <a:pt x="2907" y="801"/>
                    <a:pt x="2927" y="791"/>
                  </a:cubicBezTo>
                  <a:cubicBezTo>
                    <a:pt x="2947" y="781"/>
                    <a:pt x="2966" y="771"/>
                    <a:pt x="2986" y="762"/>
                  </a:cubicBezTo>
                  <a:cubicBezTo>
                    <a:pt x="3006" y="753"/>
                    <a:pt x="3025" y="742"/>
                    <a:pt x="3046" y="734"/>
                  </a:cubicBezTo>
                  <a:cubicBezTo>
                    <a:pt x="3067" y="725"/>
                    <a:pt x="3085" y="714"/>
                    <a:pt x="3105" y="706"/>
                  </a:cubicBezTo>
                  <a:cubicBezTo>
                    <a:pt x="3125" y="697"/>
                    <a:pt x="3144" y="689"/>
                    <a:pt x="3165" y="680"/>
                  </a:cubicBezTo>
                  <a:lnTo>
                    <a:pt x="3226" y="654"/>
                  </a:lnTo>
                  <a:lnTo>
                    <a:pt x="3239" y="648"/>
                  </a:lnTo>
                  <a:cubicBezTo>
                    <a:pt x="3220" y="660"/>
                    <a:pt x="3202" y="672"/>
                    <a:pt x="3184" y="684"/>
                  </a:cubicBezTo>
                  <a:cubicBezTo>
                    <a:pt x="3175" y="690"/>
                    <a:pt x="3166" y="696"/>
                    <a:pt x="3158" y="702"/>
                  </a:cubicBezTo>
                  <a:cubicBezTo>
                    <a:pt x="3131" y="720"/>
                    <a:pt x="3104" y="738"/>
                    <a:pt x="3077" y="757"/>
                  </a:cubicBezTo>
                  <a:lnTo>
                    <a:pt x="3047" y="779"/>
                  </a:lnTo>
                  <a:cubicBezTo>
                    <a:pt x="3021" y="797"/>
                    <a:pt x="2996" y="815"/>
                    <a:pt x="2971" y="834"/>
                  </a:cubicBezTo>
                  <a:cubicBezTo>
                    <a:pt x="2959" y="843"/>
                    <a:pt x="2947" y="852"/>
                    <a:pt x="2935" y="861"/>
                  </a:cubicBezTo>
                  <a:cubicBezTo>
                    <a:pt x="2911" y="879"/>
                    <a:pt x="2888" y="896"/>
                    <a:pt x="2865" y="914"/>
                  </a:cubicBezTo>
                  <a:cubicBezTo>
                    <a:pt x="2851" y="925"/>
                    <a:pt x="2838" y="936"/>
                    <a:pt x="2824" y="946"/>
                  </a:cubicBezTo>
                  <a:cubicBezTo>
                    <a:pt x="2803" y="963"/>
                    <a:pt x="2781" y="980"/>
                    <a:pt x="2760" y="998"/>
                  </a:cubicBezTo>
                  <a:cubicBezTo>
                    <a:pt x="2744" y="1010"/>
                    <a:pt x="2729" y="1023"/>
                    <a:pt x="2714" y="1036"/>
                  </a:cubicBezTo>
                  <a:cubicBezTo>
                    <a:pt x="2704" y="1044"/>
                    <a:pt x="2694" y="1051"/>
                    <a:pt x="2685" y="1059"/>
                  </a:cubicBezTo>
                  <a:lnTo>
                    <a:pt x="2685" y="1059"/>
                  </a:lnTo>
                  <a:cubicBezTo>
                    <a:pt x="2682" y="1055"/>
                    <a:pt x="2679" y="1052"/>
                    <a:pt x="2675" y="1050"/>
                  </a:cubicBezTo>
                  <a:cubicBezTo>
                    <a:pt x="2668" y="1046"/>
                    <a:pt x="2662" y="1045"/>
                    <a:pt x="2654" y="1045"/>
                  </a:cubicBezTo>
                  <a:lnTo>
                    <a:pt x="2654" y="1045"/>
                  </a:lnTo>
                  <a:cubicBezTo>
                    <a:pt x="2654" y="1045"/>
                    <a:pt x="2653" y="1045"/>
                    <a:pt x="2652" y="1045"/>
                  </a:cubicBezTo>
                  <a:lnTo>
                    <a:pt x="2650" y="1028"/>
                  </a:lnTo>
                  <a:cubicBezTo>
                    <a:pt x="2647" y="1006"/>
                    <a:pt x="2645" y="984"/>
                    <a:pt x="2642" y="963"/>
                  </a:cubicBezTo>
                  <a:lnTo>
                    <a:pt x="2642" y="963"/>
                  </a:lnTo>
                  <a:cubicBezTo>
                    <a:pt x="2642" y="962"/>
                    <a:pt x="2642" y="962"/>
                    <a:pt x="2642" y="961"/>
                  </a:cubicBezTo>
                  <a:cubicBezTo>
                    <a:pt x="2642" y="961"/>
                    <a:pt x="2642" y="961"/>
                    <a:pt x="2642" y="960"/>
                  </a:cubicBezTo>
                  <a:cubicBezTo>
                    <a:pt x="2642" y="954"/>
                    <a:pt x="2641" y="949"/>
                    <a:pt x="2640" y="943"/>
                  </a:cubicBezTo>
                  <a:cubicBezTo>
                    <a:pt x="2660" y="931"/>
                    <a:pt x="2680" y="921"/>
                    <a:pt x="2699" y="909"/>
                  </a:cubicBezTo>
                  <a:cubicBezTo>
                    <a:pt x="2719" y="898"/>
                    <a:pt x="2734" y="891"/>
                    <a:pt x="2751" y="882"/>
                  </a:cubicBezTo>
                  <a:close/>
                  <a:moveTo>
                    <a:pt x="3376" y="566"/>
                  </a:moveTo>
                  <a:cubicBezTo>
                    <a:pt x="3391" y="557"/>
                    <a:pt x="3407" y="546"/>
                    <a:pt x="3422" y="538"/>
                  </a:cubicBezTo>
                  <a:lnTo>
                    <a:pt x="3430" y="541"/>
                  </a:lnTo>
                  <a:lnTo>
                    <a:pt x="3435" y="542"/>
                  </a:lnTo>
                  <a:lnTo>
                    <a:pt x="3435" y="542"/>
                  </a:lnTo>
                  <a:cubicBezTo>
                    <a:pt x="3433" y="546"/>
                    <a:pt x="3433" y="550"/>
                    <a:pt x="3433" y="554"/>
                  </a:cubicBezTo>
                  <a:lnTo>
                    <a:pt x="3433" y="554"/>
                  </a:lnTo>
                  <a:cubicBezTo>
                    <a:pt x="3433" y="558"/>
                    <a:pt x="3434" y="562"/>
                    <a:pt x="3435" y="567"/>
                  </a:cubicBezTo>
                  <a:lnTo>
                    <a:pt x="3396" y="582"/>
                  </a:lnTo>
                  <a:lnTo>
                    <a:pt x="3349" y="600"/>
                  </a:lnTo>
                  <a:cubicBezTo>
                    <a:pt x="3323" y="610"/>
                    <a:pt x="3298" y="620"/>
                    <a:pt x="3272" y="631"/>
                  </a:cubicBezTo>
                  <a:cubicBezTo>
                    <a:pt x="3287" y="622"/>
                    <a:pt x="3301" y="611"/>
                    <a:pt x="3316" y="602"/>
                  </a:cubicBezTo>
                  <a:cubicBezTo>
                    <a:pt x="3337" y="590"/>
                    <a:pt x="3357" y="578"/>
                    <a:pt x="3377" y="566"/>
                  </a:cubicBezTo>
                  <a:lnTo>
                    <a:pt x="3376" y="566"/>
                  </a:lnTo>
                  <a:close/>
                  <a:moveTo>
                    <a:pt x="3444" y="526"/>
                  </a:moveTo>
                  <a:lnTo>
                    <a:pt x="3444" y="526"/>
                  </a:lnTo>
                  <a:cubicBezTo>
                    <a:pt x="3442" y="528"/>
                    <a:pt x="3439" y="530"/>
                    <a:pt x="3438" y="533"/>
                  </a:cubicBezTo>
                  <a:cubicBezTo>
                    <a:pt x="3436" y="535"/>
                    <a:pt x="3436" y="537"/>
                    <a:pt x="3436" y="539"/>
                  </a:cubicBezTo>
                  <a:lnTo>
                    <a:pt x="3432" y="538"/>
                  </a:lnTo>
                  <a:lnTo>
                    <a:pt x="3426" y="536"/>
                  </a:lnTo>
                  <a:lnTo>
                    <a:pt x="3426" y="536"/>
                  </a:lnTo>
                  <a:lnTo>
                    <a:pt x="3444" y="526"/>
                  </a:lnTo>
                  <a:close/>
                  <a:moveTo>
                    <a:pt x="3535" y="486"/>
                  </a:moveTo>
                  <a:cubicBezTo>
                    <a:pt x="3543" y="478"/>
                    <a:pt x="3551" y="469"/>
                    <a:pt x="3559" y="461"/>
                  </a:cubicBezTo>
                  <a:cubicBezTo>
                    <a:pt x="3572" y="453"/>
                    <a:pt x="3585" y="446"/>
                    <a:pt x="3598" y="439"/>
                  </a:cubicBezTo>
                  <a:cubicBezTo>
                    <a:pt x="3611" y="432"/>
                    <a:pt x="3630" y="422"/>
                    <a:pt x="3646" y="414"/>
                  </a:cubicBezTo>
                  <a:cubicBezTo>
                    <a:pt x="3667" y="403"/>
                    <a:pt x="3688" y="392"/>
                    <a:pt x="3709" y="382"/>
                  </a:cubicBezTo>
                  <a:cubicBezTo>
                    <a:pt x="3725" y="374"/>
                    <a:pt x="3740" y="366"/>
                    <a:pt x="3756" y="359"/>
                  </a:cubicBezTo>
                  <a:cubicBezTo>
                    <a:pt x="3777" y="349"/>
                    <a:pt x="3798" y="339"/>
                    <a:pt x="3819" y="330"/>
                  </a:cubicBezTo>
                  <a:cubicBezTo>
                    <a:pt x="3835" y="322"/>
                    <a:pt x="3851" y="315"/>
                    <a:pt x="3867" y="308"/>
                  </a:cubicBezTo>
                  <a:cubicBezTo>
                    <a:pt x="3886" y="299"/>
                    <a:pt x="3907" y="290"/>
                    <a:pt x="3928" y="282"/>
                  </a:cubicBezTo>
                  <a:lnTo>
                    <a:pt x="3977" y="262"/>
                  </a:lnTo>
                  <a:cubicBezTo>
                    <a:pt x="3998" y="253"/>
                    <a:pt x="4020" y="245"/>
                    <a:pt x="4041" y="237"/>
                  </a:cubicBezTo>
                  <a:cubicBezTo>
                    <a:pt x="4056" y="231"/>
                    <a:pt x="4072" y="225"/>
                    <a:pt x="4087" y="219"/>
                  </a:cubicBezTo>
                  <a:cubicBezTo>
                    <a:pt x="4110" y="210"/>
                    <a:pt x="4134" y="202"/>
                    <a:pt x="4158" y="194"/>
                  </a:cubicBezTo>
                  <a:cubicBezTo>
                    <a:pt x="4171" y="190"/>
                    <a:pt x="4184" y="185"/>
                    <a:pt x="4197" y="180"/>
                  </a:cubicBezTo>
                  <a:cubicBezTo>
                    <a:pt x="4226" y="170"/>
                    <a:pt x="4256" y="161"/>
                    <a:pt x="4285" y="153"/>
                  </a:cubicBezTo>
                  <a:cubicBezTo>
                    <a:pt x="4299" y="148"/>
                    <a:pt x="4313" y="144"/>
                    <a:pt x="4327" y="140"/>
                  </a:cubicBezTo>
                  <a:lnTo>
                    <a:pt x="4377" y="126"/>
                  </a:lnTo>
                  <a:lnTo>
                    <a:pt x="4377" y="126"/>
                  </a:lnTo>
                  <a:cubicBezTo>
                    <a:pt x="4378" y="129"/>
                    <a:pt x="4379" y="131"/>
                    <a:pt x="4381" y="134"/>
                  </a:cubicBezTo>
                  <a:cubicBezTo>
                    <a:pt x="4385" y="141"/>
                    <a:pt x="4388" y="146"/>
                    <a:pt x="4396" y="150"/>
                  </a:cubicBezTo>
                  <a:cubicBezTo>
                    <a:pt x="4402" y="153"/>
                    <a:pt x="4409" y="155"/>
                    <a:pt x="4416" y="155"/>
                  </a:cubicBezTo>
                  <a:lnTo>
                    <a:pt x="4416" y="155"/>
                  </a:lnTo>
                  <a:cubicBezTo>
                    <a:pt x="4417" y="155"/>
                    <a:pt x="4417" y="155"/>
                    <a:pt x="4417" y="155"/>
                  </a:cubicBezTo>
                  <a:cubicBezTo>
                    <a:pt x="4425" y="155"/>
                    <a:pt x="4431" y="152"/>
                    <a:pt x="4438" y="149"/>
                  </a:cubicBezTo>
                  <a:cubicBezTo>
                    <a:pt x="4445" y="145"/>
                    <a:pt x="4450" y="141"/>
                    <a:pt x="4454" y="134"/>
                  </a:cubicBezTo>
                  <a:cubicBezTo>
                    <a:pt x="4454" y="132"/>
                    <a:pt x="4455" y="131"/>
                    <a:pt x="4456" y="129"/>
                  </a:cubicBezTo>
                  <a:lnTo>
                    <a:pt x="4456" y="129"/>
                  </a:lnTo>
                  <a:cubicBezTo>
                    <a:pt x="4490" y="143"/>
                    <a:pt x="4518" y="157"/>
                    <a:pt x="4550" y="175"/>
                  </a:cubicBezTo>
                  <a:cubicBezTo>
                    <a:pt x="4569" y="186"/>
                    <a:pt x="4585" y="196"/>
                    <a:pt x="4603" y="209"/>
                  </a:cubicBezTo>
                  <a:lnTo>
                    <a:pt x="4555" y="218"/>
                  </a:lnTo>
                  <a:lnTo>
                    <a:pt x="4525" y="223"/>
                  </a:lnTo>
                  <a:cubicBezTo>
                    <a:pt x="4491" y="230"/>
                    <a:pt x="4457" y="237"/>
                    <a:pt x="4424" y="244"/>
                  </a:cubicBezTo>
                  <a:lnTo>
                    <a:pt x="4419" y="244"/>
                  </a:lnTo>
                  <a:cubicBezTo>
                    <a:pt x="4384" y="252"/>
                    <a:pt x="4349" y="260"/>
                    <a:pt x="4313" y="269"/>
                  </a:cubicBezTo>
                  <a:lnTo>
                    <a:pt x="4279" y="277"/>
                  </a:lnTo>
                  <a:cubicBezTo>
                    <a:pt x="4256" y="283"/>
                    <a:pt x="4232" y="289"/>
                    <a:pt x="4208" y="296"/>
                  </a:cubicBezTo>
                  <a:cubicBezTo>
                    <a:pt x="4193" y="299"/>
                    <a:pt x="4178" y="304"/>
                    <a:pt x="4163" y="308"/>
                  </a:cubicBezTo>
                  <a:cubicBezTo>
                    <a:pt x="4143" y="314"/>
                    <a:pt x="4124" y="319"/>
                    <a:pt x="4103" y="325"/>
                  </a:cubicBezTo>
                  <a:cubicBezTo>
                    <a:pt x="4087" y="329"/>
                    <a:pt x="4070" y="335"/>
                    <a:pt x="4054" y="340"/>
                  </a:cubicBezTo>
                  <a:cubicBezTo>
                    <a:pt x="4037" y="344"/>
                    <a:pt x="4017" y="350"/>
                    <a:pt x="3998" y="356"/>
                  </a:cubicBezTo>
                  <a:lnTo>
                    <a:pt x="3949" y="372"/>
                  </a:lnTo>
                  <a:lnTo>
                    <a:pt x="3893" y="390"/>
                  </a:lnTo>
                  <a:lnTo>
                    <a:pt x="3843" y="408"/>
                  </a:lnTo>
                  <a:cubicBezTo>
                    <a:pt x="3825" y="414"/>
                    <a:pt x="3806" y="419"/>
                    <a:pt x="3789" y="427"/>
                  </a:cubicBezTo>
                  <a:cubicBezTo>
                    <a:pt x="3771" y="434"/>
                    <a:pt x="3755" y="440"/>
                    <a:pt x="3737" y="447"/>
                  </a:cubicBezTo>
                  <a:lnTo>
                    <a:pt x="3685" y="467"/>
                  </a:lnTo>
                  <a:lnTo>
                    <a:pt x="3634" y="486"/>
                  </a:lnTo>
                  <a:cubicBezTo>
                    <a:pt x="3617" y="494"/>
                    <a:pt x="3598" y="499"/>
                    <a:pt x="3581" y="507"/>
                  </a:cubicBezTo>
                  <a:cubicBezTo>
                    <a:pt x="3563" y="514"/>
                    <a:pt x="3548" y="521"/>
                    <a:pt x="3531" y="528"/>
                  </a:cubicBezTo>
                  <a:lnTo>
                    <a:pt x="3513" y="536"/>
                  </a:lnTo>
                  <a:lnTo>
                    <a:pt x="3513" y="536"/>
                  </a:lnTo>
                  <a:cubicBezTo>
                    <a:pt x="3513" y="535"/>
                    <a:pt x="3512" y="534"/>
                    <a:pt x="3512" y="533"/>
                  </a:cubicBezTo>
                  <a:cubicBezTo>
                    <a:pt x="3509" y="529"/>
                    <a:pt x="3507" y="526"/>
                    <a:pt x="3504" y="523"/>
                  </a:cubicBezTo>
                  <a:cubicBezTo>
                    <a:pt x="3510" y="515"/>
                    <a:pt x="3517" y="507"/>
                    <a:pt x="3523" y="499"/>
                  </a:cubicBezTo>
                  <a:lnTo>
                    <a:pt x="3535" y="486"/>
                  </a:lnTo>
                  <a:close/>
                  <a:moveTo>
                    <a:pt x="4675" y="200"/>
                  </a:moveTo>
                  <a:cubicBezTo>
                    <a:pt x="4754" y="187"/>
                    <a:pt x="4833" y="176"/>
                    <a:pt x="4913" y="167"/>
                  </a:cubicBezTo>
                  <a:lnTo>
                    <a:pt x="4950" y="163"/>
                  </a:lnTo>
                  <a:cubicBezTo>
                    <a:pt x="4956" y="163"/>
                    <a:pt x="4962" y="162"/>
                    <a:pt x="4968" y="161"/>
                  </a:cubicBezTo>
                  <a:cubicBezTo>
                    <a:pt x="4968" y="163"/>
                    <a:pt x="4970" y="165"/>
                    <a:pt x="4971" y="167"/>
                  </a:cubicBezTo>
                  <a:cubicBezTo>
                    <a:pt x="4972" y="169"/>
                    <a:pt x="4975" y="177"/>
                    <a:pt x="4977" y="182"/>
                  </a:cubicBezTo>
                  <a:cubicBezTo>
                    <a:pt x="4981" y="190"/>
                    <a:pt x="4985" y="198"/>
                    <a:pt x="4988" y="207"/>
                  </a:cubicBezTo>
                  <a:cubicBezTo>
                    <a:pt x="4991" y="215"/>
                    <a:pt x="4992" y="220"/>
                    <a:pt x="4995" y="227"/>
                  </a:cubicBezTo>
                  <a:cubicBezTo>
                    <a:pt x="4997" y="234"/>
                    <a:pt x="5001" y="243"/>
                    <a:pt x="5004" y="252"/>
                  </a:cubicBezTo>
                  <a:cubicBezTo>
                    <a:pt x="5007" y="260"/>
                    <a:pt x="5009" y="266"/>
                    <a:pt x="5012" y="274"/>
                  </a:cubicBezTo>
                  <a:cubicBezTo>
                    <a:pt x="5014" y="281"/>
                    <a:pt x="5017" y="290"/>
                    <a:pt x="5020" y="299"/>
                  </a:cubicBezTo>
                  <a:lnTo>
                    <a:pt x="5027" y="324"/>
                  </a:lnTo>
                  <a:cubicBezTo>
                    <a:pt x="5027" y="326"/>
                    <a:pt x="5028" y="328"/>
                    <a:pt x="5029" y="330"/>
                  </a:cubicBezTo>
                  <a:lnTo>
                    <a:pt x="5022" y="341"/>
                  </a:lnTo>
                  <a:cubicBezTo>
                    <a:pt x="5016" y="350"/>
                    <a:pt x="5011" y="361"/>
                    <a:pt x="5006" y="370"/>
                  </a:cubicBezTo>
                  <a:cubicBezTo>
                    <a:pt x="5001" y="379"/>
                    <a:pt x="4998" y="384"/>
                    <a:pt x="4994" y="391"/>
                  </a:cubicBezTo>
                  <a:cubicBezTo>
                    <a:pt x="4988" y="403"/>
                    <a:pt x="4982" y="415"/>
                    <a:pt x="4976" y="427"/>
                  </a:cubicBezTo>
                  <a:cubicBezTo>
                    <a:pt x="4970" y="439"/>
                    <a:pt x="4964" y="452"/>
                    <a:pt x="4958" y="464"/>
                  </a:cubicBezTo>
                  <a:lnTo>
                    <a:pt x="4958" y="464"/>
                  </a:lnTo>
                  <a:cubicBezTo>
                    <a:pt x="4952" y="462"/>
                    <a:pt x="4947" y="461"/>
                    <a:pt x="4941" y="461"/>
                  </a:cubicBezTo>
                  <a:lnTo>
                    <a:pt x="4941" y="461"/>
                  </a:lnTo>
                  <a:cubicBezTo>
                    <a:pt x="4934" y="461"/>
                    <a:pt x="4927" y="463"/>
                    <a:pt x="4921" y="467"/>
                  </a:cubicBezTo>
                  <a:cubicBezTo>
                    <a:pt x="4914" y="470"/>
                    <a:pt x="4909" y="475"/>
                    <a:pt x="4906" y="482"/>
                  </a:cubicBezTo>
                  <a:cubicBezTo>
                    <a:pt x="4903" y="486"/>
                    <a:pt x="4902" y="489"/>
                    <a:pt x="4901" y="494"/>
                  </a:cubicBezTo>
                  <a:lnTo>
                    <a:pt x="4876" y="463"/>
                  </a:lnTo>
                  <a:lnTo>
                    <a:pt x="4867" y="452"/>
                  </a:lnTo>
                  <a:cubicBezTo>
                    <a:pt x="4852" y="434"/>
                    <a:pt x="4837" y="417"/>
                    <a:pt x="4822" y="401"/>
                  </a:cubicBezTo>
                  <a:lnTo>
                    <a:pt x="4822" y="401"/>
                  </a:lnTo>
                  <a:cubicBezTo>
                    <a:pt x="4807" y="384"/>
                    <a:pt x="4792" y="368"/>
                    <a:pt x="4778" y="353"/>
                  </a:cubicBezTo>
                  <a:cubicBezTo>
                    <a:pt x="4773" y="348"/>
                    <a:pt x="4768" y="344"/>
                    <a:pt x="4764" y="340"/>
                  </a:cubicBezTo>
                  <a:cubicBezTo>
                    <a:pt x="4753" y="329"/>
                    <a:pt x="4744" y="320"/>
                    <a:pt x="4733" y="310"/>
                  </a:cubicBezTo>
                  <a:cubicBezTo>
                    <a:pt x="4727" y="304"/>
                    <a:pt x="4721" y="299"/>
                    <a:pt x="4715" y="294"/>
                  </a:cubicBezTo>
                  <a:cubicBezTo>
                    <a:pt x="4707" y="286"/>
                    <a:pt x="4697" y="278"/>
                    <a:pt x="4688" y="270"/>
                  </a:cubicBezTo>
                  <a:cubicBezTo>
                    <a:pt x="4679" y="262"/>
                    <a:pt x="4676" y="259"/>
                    <a:pt x="4669" y="254"/>
                  </a:cubicBezTo>
                  <a:cubicBezTo>
                    <a:pt x="4662" y="248"/>
                    <a:pt x="4652" y="240"/>
                    <a:pt x="4644" y="235"/>
                  </a:cubicBezTo>
                  <a:cubicBezTo>
                    <a:pt x="4635" y="229"/>
                    <a:pt x="4630" y="225"/>
                    <a:pt x="4624" y="220"/>
                  </a:cubicBezTo>
                  <a:lnTo>
                    <a:pt x="4613" y="212"/>
                  </a:lnTo>
                  <a:lnTo>
                    <a:pt x="4634" y="208"/>
                  </a:lnTo>
                  <a:lnTo>
                    <a:pt x="4675" y="200"/>
                  </a:lnTo>
                  <a:close/>
                  <a:moveTo>
                    <a:pt x="4956" y="130"/>
                  </a:moveTo>
                  <a:cubicBezTo>
                    <a:pt x="4953" y="125"/>
                    <a:pt x="4950" y="120"/>
                    <a:pt x="4947" y="115"/>
                  </a:cubicBezTo>
                  <a:cubicBezTo>
                    <a:pt x="4944" y="110"/>
                    <a:pt x="4940" y="103"/>
                    <a:pt x="4937" y="97"/>
                  </a:cubicBezTo>
                  <a:cubicBezTo>
                    <a:pt x="4933" y="91"/>
                    <a:pt x="4930" y="87"/>
                    <a:pt x="4927" y="83"/>
                  </a:cubicBezTo>
                  <a:cubicBezTo>
                    <a:pt x="4924" y="78"/>
                    <a:pt x="4922" y="76"/>
                    <a:pt x="4920" y="73"/>
                  </a:cubicBezTo>
                  <a:lnTo>
                    <a:pt x="4920" y="73"/>
                  </a:lnTo>
                  <a:cubicBezTo>
                    <a:pt x="4922" y="70"/>
                    <a:pt x="4923" y="67"/>
                    <a:pt x="4926" y="64"/>
                  </a:cubicBezTo>
                  <a:cubicBezTo>
                    <a:pt x="4928" y="60"/>
                    <a:pt x="4930" y="56"/>
                    <a:pt x="4931" y="51"/>
                  </a:cubicBezTo>
                  <a:cubicBezTo>
                    <a:pt x="4941" y="53"/>
                    <a:pt x="4952" y="55"/>
                    <a:pt x="4962" y="58"/>
                  </a:cubicBezTo>
                  <a:lnTo>
                    <a:pt x="4965" y="58"/>
                  </a:lnTo>
                  <a:cubicBezTo>
                    <a:pt x="4986" y="63"/>
                    <a:pt x="5006" y="70"/>
                    <a:pt x="5026" y="77"/>
                  </a:cubicBezTo>
                  <a:cubicBezTo>
                    <a:pt x="5032" y="79"/>
                    <a:pt x="5038" y="82"/>
                    <a:pt x="5044" y="85"/>
                  </a:cubicBezTo>
                  <a:cubicBezTo>
                    <a:pt x="5058" y="90"/>
                    <a:pt x="5073" y="97"/>
                    <a:pt x="5088" y="104"/>
                  </a:cubicBezTo>
                  <a:lnTo>
                    <a:pt x="5104" y="112"/>
                  </a:lnTo>
                  <a:cubicBezTo>
                    <a:pt x="5111" y="116"/>
                    <a:pt x="5118" y="120"/>
                    <a:pt x="5126" y="124"/>
                  </a:cubicBezTo>
                  <a:lnTo>
                    <a:pt x="5126" y="124"/>
                  </a:lnTo>
                  <a:cubicBezTo>
                    <a:pt x="5123" y="130"/>
                    <a:pt x="5121" y="136"/>
                    <a:pt x="5121" y="143"/>
                  </a:cubicBezTo>
                  <a:cubicBezTo>
                    <a:pt x="5121" y="150"/>
                    <a:pt x="5121" y="143"/>
                    <a:pt x="5121" y="144"/>
                  </a:cubicBezTo>
                  <a:lnTo>
                    <a:pt x="5088" y="146"/>
                  </a:lnTo>
                  <a:lnTo>
                    <a:pt x="5055" y="149"/>
                  </a:lnTo>
                  <a:cubicBezTo>
                    <a:pt x="5032" y="151"/>
                    <a:pt x="5007" y="153"/>
                    <a:pt x="4983" y="156"/>
                  </a:cubicBezTo>
                  <a:lnTo>
                    <a:pt x="4970" y="157"/>
                  </a:lnTo>
                  <a:lnTo>
                    <a:pt x="4966" y="149"/>
                  </a:lnTo>
                  <a:cubicBezTo>
                    <a:pt x="4963" y="143"/>
                    <a:pt x="4960" y="136"/>
                    <a:pt x="4956" y="130"/>
                  </a:cubicBezTo>
                  <a:close/>
                  <a:moveTo>
                    <a:pt x="5031" y="52"/>
                  </a:moveTo>
                  <a:cubicBezTo>
                    <a:pt x="5045" y="53"/>
                    <a:pt x="5059" y="55"/>
                    <a:pt x="5074" y="56"/>
                  </a:cubicBezTo>
                  <a:cubicBezTo>
                    <a:pt x="5080" y="61"/>
                    <a:pt x="5087" y="65"/>
                    <a:pt x="5093" y="70"/>
                  </a:cubicBezTo>
                  <a:cubicBezTo>
                    <a:pt x="5100" y="75"/>
                    <a:pt x="5100" y="75"/>
                    <a:pt x="5103" y="78"/>
                  </a:cubicBezTo>
                  <a:cubicBezTo>
                    <a:pt x="5111" y="85"/>
                    <a:pt x="5118" y="92"/>
                    <a:pt x="5126" y="99"/>
                  </a:cubicBezTo>
                  <a:cubicBezTo>
                    <a:pt x="5128" y="102"/>
                    <a:pt x="5131" y="105"/>
                    <a:pt x="5134" y="108"/>
                  </a:cubicBezTo>
                  <a:lnTo>
                    <a:pt x="5137" y="112"/>
                  </a:lnTo>
                  <a:lnTo>
                    <a:pt x="5137" y="112"/>
                  </a:lnTo>
                  <a:cubicBezTo>
                    <a:pt x="5133" y="115"/>
                    <a:pt x="5131" y="117"/>
                    <a:pt x="5129" y="121"/>
                  </a:cubicBezTo>
                  <a:cubicBezTo>
                    <a:pt x="5121" y="117"/>
                    <a:pt x="5114" y="113"/>
                    <a:pt x="5105" y="109"/>
                  </a:cubicBezTo>
                  <a:cubicBezTo>
                    <a:pt x="5097" y="104"/>
                    <a:pt x="5092" y="102"/>
                    <a:pt x="5085" y="99"/>
                  </a:cubicBezTo>
                  <a:cubicBezTo>
                    <a:pt x="5072" y="93"/>
                    <a:pt x="5058" y="87"/>
                    <a:pt x="5045" y="81"/>
                  </a:cubicBezTo>
                  <a:lnTo>
                    <a:pt x="5027" y="74"/>
                  </a:lnTo>
                  <a:cubicBezTo>
                    <a:pt x="5008" y="67"/>
                    <a:pt x="4988" y="60"/>
                    <a:pt x="4968" y="54"/>
                  </a:cubicBezTo>
                  <a:lnTo>
                    <a:pt x="4961" y="52"/>
                  </a:lnTo>
                  <a:cubicBezTo>
                    <a:pt x="4952" y="50"/>
                    <a:pt x="4943" y="48"/>
                    <a:pt x="4933" y="46"/>
                  </a:cubicBezTo>
                  <a:lnTo>
                    <a:pt x="4965" y="48"/>
                  </a:lnTo>
                  <a:cubicBezTo>
                    <a:pt x="4986" y="50"/>
                    <a:pt x="5008" y="52"/>
                    <a:pt x="5032" y="52"/>
                  </a:cubicBezTo>
                  <a:lnTo>
                    <a:pt x="5031" y="52"/>
                  </a:lnTo>
                  <a:close/>
                  <a:moveTo>
                    <a:pt x="5307" y="138"/>
                  </a:moveTo>
                  <a:cubicBezTo>
                    <a:pt x="5354" y="137"/>
                    <a:pt x="5400" y="136"/>
                    <a:pt x="5447" y="136"/>
                  </a:cubicBezTo>
                  <a:cubicBezTo>
                    <a:pt x="5484" y="136"/>
                    <a:pt x="5521" y="136"/>
                    <a:pt x="5557" y="138"/>
                  </a:cubicBezTo>
                  <a:lnTo>
                    <a:pt x="5562" y="138"/>
                  </a:lnTo>
                  <a:lnTo>
                    <a:pt x="5586" y="143"/>
                  </a:lnTo>
                  <a:cubicBezTo>
                    <a:pt x="5680" y="166"/>
                    <a:pt x="5774" y="192"/>
                    <a:pt x="5868" y="223"/>
                  </a:cubicBezTo>
                  <a:lnTo>
                    <a:pt x="5887" y="229"/>
                  </a:lnTo>
                  <a:cubicBezTo>
                    <a:pt x="5928" y="243"/>
                    <a:pt x="5968" y="256"/>
                    <a:pt x="6008" y="271"/>
                  </a:cubicBezTo>
                  <a:lnTo>
                    <a:pt x="6018" y="275"/>
                  </a:lnTo>
                  <a:lnTo>
                    <a:pt x="6009" y="278"/>
                  </a:lnTo>
                  <a:cubicBezTo>
                    <a:pt x="5996" y="282"/>
                    <a:pt x="5982" y="286"/>
                    <a:pt x="5970" y="290"/>
                  </a:cubicBezTo>
                  <a:cubicBezTo>
                    <a:pt x="5953" y="297"/>
                    <a:pt x="5936" y="304"/>
                    <a:pt x="5918" y="310"/>
                  </a:cubicBezTo>
                  <a:cubicBezTo>
                    <a:pt x="5906" y="315"/>
                    <a:pt x="5894" y="320"/>
                    <a:pt x="5881" y="325"/>
                  </a:cubicBezTo>
                  <a:cubicBezTo>
                    <a:pt x="5862" y="333"/>
                    <a:pt x="5844" y="342"/>
                    <a:pt x="5825" y="351"/>
                  </a:cubicBezTo>
                  <a:cubicBezTo>
                    <a:pt x="5814" y="356"/>
                    <a:pt x="5804" y="361"/>
                    <a:pt x="5793" y="366"/>
                  </a:cubicBezTo>
                  <a:cubicBezTo>
                    <a:pt x="5769" y="378"/>
                    <a:pt x="5746" y="391"/>
                    <a:pt x="5722" y="405"/>
                  </a:cubicBezTo>
                  <a:lnTo>
                    <a:pt x="5706" y="414"/>
                  </a:lnTo>
                  <a:cubicBezTo>
                    <a:pt x="5688" y="425"/>
                    <a:pt x="5671" y="436"/>
                    <a:pt x="5654" y="447"/>
                  </a:cubicBezTo>
                  <a:lnTo>
                    <a:pt x="5654" y="447"/>
                  </a:lnTo>
                  <a:cubicBezTo>
                    <a:pt x="5650" y="442"/>
                    <a:pt x="5647" y="437"/>
                    <a:pt x="5640" y="434"/>
                  </a:cubicBezTo>
                  <a:cubicBezTo>
                    <a:pt x="5635" y="430"/>
                    <a:pt x="5627" y="429"/>
                    <a:pt x="5620" y="429"/>
                  </a:cubicBezTo>
                  <a:lnTo>
                    <a:pt x="5620" y="429"/>
                  </a:lnTo>
                  <a:cubicBezTo>
                    <a:pt x="5612" y="429"/>
                    <a:pt x="5606" y="432"/>
                    <a:pt x="5599" y="435"/>
                  </a:cubicBezTo>
                  <a:cubicBezTo>
                    <a:pt x="5596" y="437"/>
                    <a:pt x="5593" y="438"/>
                    <a:pt x="5590" y="441"/>
                  </a:cubicBezTo>
                  <a:cubicBezTo>
                    <a:pt x="5565" y="419"/>
                    <a:pt x="5540" y="397"/>
                    <a:pt x="5515" y="376"/>
                  </a:cubicBezTo>
                  <a:lnTo>
                    <a:pt x="5506" y="368"/>
                  </a:lnTo>
                  <a:lnTo>
                    <a:pt x="5474" y="343"/>
                  </a:lnTo>
                  <a:lnTo>
                    <a:pt x="5449" y="323"/>
                  </a:lnTo>
                  <a:cubicBezTo>
                    <a:pt x="5439" y="316"/>
                    <a:pt x="5431" y="309"/>
                    <a:pt x="5421" y="303"/>
                  </a:cubicBezTo>
                  <a:cubicBezTo>
                    <a:pt x="5412" y="297"/>
                    <a:pt x="5402" y="288"/>
                    <a:pt x="5392" y="281"/>
                  </a:cubicBezTo>
                  <a:cubicBezTo>
                    <a:pt x="5383" y="274"/>
                    <a:pt x="5374" y="269"/>
                    <a:pt x="5365" y="263"/>
                  </a:cubicBezTo>
                  <a:cubicBezTo>
                    <a:pt x="5356" y="257"/>
                    <a:pt x="5346" y="249"/>
                    <a:pt x="5335" y="242"/>
                  </a:cubicBezTo>
                  <a:lnTo>
                    <a:pt x="5309" y="226"/>
                  </a:lnTo>
                  <a:cubicBezTo>
                    <a:pt x="5299" y="219"/>
                    <a:pt x="5290" y="212"/>
                    <a:pt x="5279" y="206"/>
                  </a:cubicBezTo>
                  <a:cubicBezTo>
                    <a:pt x="5269" y="199"/>
                    <a:pt x="5262" y="196"/>
                    <a:pt x="5253" y="191"/>
                  </a:cubicBezTo>
                  <a:cubicBezTo>
                    <a:pt x="5245" y="186"/>
                    <a:pt x="5233" y="179"/>
                    <a:pt x="5223" y="174"/>
                  </a:cubicBezTo>
                  <a:cubicBezTo>
                    <a:pt x="5213" y="169"/>
                    <a:pt x="5209" y="166"/>
                    <a:pt x="5202" y="162"/>
                  </a:cubicBezTo>
                  <a:lnTo>
                    <a:pt x="5202" y="162"/>
                  </a:lnTo>
                  <a:cubicBezTo>
                    <a:pt x="5205" y="157"/>
                    <a:pt x="5206" y="151"/>
                    <a:pt x="5206" y="145"/>
                  </a:cubicBezTo>
                  <a:lnTo>
                    <a:pt x="5206" y="145"/>
                  </a:lnTo>
                  <a:lnTo>
                    <a:pt x="5206" y="145"/>
                  </a:lnTo>
                  <a:lnTo>
                    <a:pt x="5247" y="143"/>
                  </a:lnTo>
                  <a:cubicBezTo>
                    <a:pt x="5266" y="141"/>
                    <a:pt x="5286" y="140"/>
                    <a:pt x="5307" y="139"/>
                  </a:cubicBezTo>
                  <a:lnTo>
                    <a:pt x="5307" y="138"/>
                  </a:lnTo>
                  <a:close/>
                  <a:moveTo>
                    <a:pt x="6098" y="256"/>
                  </a:moveTo>
                  <a:cubicBezTo>
                    <a:pt x="6116" y="252"/>
                    <a:pt x="6134" y="248"/>
                    <a:pt x="6151" y="244"/>
                  </a:cubicBezTo>
                  <a:cubicBezTo>
                    <a:pt x="6164" y="242"/>
                    <a:pt x="6177" y="240"/>
                    <a:pt x="6191" y="238"/>
                  </a:cubicBezTo>
                  <a:cubicBezTo>
                    <a:pt x="6207" y="236"/>
                    <a:pt x="6224" y="232"/>
                    <a:pt x="6240" y="231"/>
                  </a:cubicBezTo>
                  <a:cubicBezTo>
                    <a:pt x="6257" y="229"/>
                    <a:pt x="6267" y="229"/>
                    <a:pt x="6280" y="228"/>
                  </a:cubicBezTo>
                  <a:lnTo>
                    <a:pt x="6287" y="228"/>
                  </a:lnTo>
                  <a:lnTo>
                    <a:pt x="6287" y="228"/>
                  </a:lnTo>
                  <a:cubicBezTo>
                    <a:pt x="6288" y="234"/>
                    <a:pt x="6291" y="239"/>
                    <a:pt x="6293" y="244"/>
                  </a:cubicBezTo>
                  <a:cubicBezTo>
                    <a:pt x="6297" y="251"/>
                    <a:pt x="6301" y="255"/>
                    <a:pt x="6308" y="259"/>
                  </a:cubicBezTo>
                  <a:lnTo>
                    <a:pt x="6309" y="260"/>
                  </a:lnTo>
                  <a:lnTo>
                    <a:pt x="6309" y="260"/>
                  </a:lnTo>
                  <a:cubicBezTo>
                    <a:pt x="6307" y="263"/>
                    <a:pt x="6306" y="267"/>
                    <a:pt x="6304" y="271"/>
                  </a:cubicBezTo>
                  <a:cubicBezTo>
                    <a:pt x="6303" y="275"/>
                    <a:pt x="6300" y="282"/>
                    <a:pt x="6298" y="287"/>
                  </a:cubicBezTo>
                  <a:cubicBezTo>
                    <a:pt x="6296" y="292"/>
                    <a:pt x="6295" y="293"/>
                    <a:pt x="6294" y="298"/>
                  </a:cubicBezTo>
                  <a:cubicBezTo>
                    <a:pt x="6293" y="302"/>
                    <a:pt x="6290" y="310"/>
                    <a:pt x="6288" y="316"/>
                  </a:cubicBezTo>
                  <a:cubicBezTo>
                    <a:pt x="6286" y="322"/>
                    <a:pt x="6286" y="324"/>
                    <a:pt x="6284" y="328"/>
                  </a:cubicBezTo>
                  <a:cubicBezTo>
                    <a:pt x="6283" y="332"/>
                    <a:pt x="6281" y="341"/>
                    <a:pt x="6279" y="347"/>
                  </a:cubicBezTo>
                  <a:lnTo>
                    <a:pt x="6276" y="358"/>
                  </a:lnTo>
                  <a:cubicBezTo>
                    <a:pt x="6274" y="362"/>
                    <a:pt x="6273" y="367"/>
                    <a:pt x="6272" y="372"/>
                  </a:cubicBezTo>
                  <a:lnTo>
                    <a:pt x="6210" y="348"/>
                  </a:lnTo>
                  <a:cubicBezTo>
                    <a:pt x="6198" y="343"/>
                    <a:pt x="6185" y="337"/>
                    <a:pt x="6173" y="332"/>
                  </a:cubicBezTo>
                  <a:cubicBezTo>
                    <a:pt x="6127" y="313"/>
                    <a:pt x="6081" y="295"/>
                    <a:pt x="6035" y="278"/>
                  </a:cubicBezTo>
                  <a:lnTo>
                    <a:pt x="6029" y="276"/>
                  </a:lnTo>
                  <a:cubicBezTo>
                    <a:pt x="6040" y="273"/>
                    <a:pt x="6052" y="269"/>
                    <a:pt x="6063" y="266"/>
                  </a:cubicBezTo>
                  <a:cubicBezTo>
                    <a:pt x="6074" y="263"/>
                    <a:pt x="6086" y="260"/>
                    <a:pt x="6098" y="258"/>
                  </a:cubicBezTo>
                  <a:lnTo>
                    <a:pt x="6098" y="256"/>
                  </a:lnTo>
                  <a:close/>
                  <a:moveTo>
                    <a:pt x="6482" y="273"/>
                  </a:moveTo>
                  <a:cubicBezTo>
                    <a:pt x="6507" y="281"/>
                    <a:pt x="6533" y="289"/>
                    <a:pt x="6558" y="298"/>
                  </a:cubicBezTo>
                  <a:cubicBezTo>
                    <a:pt x="6573" y="303"/>
                    <a:pt x="6588" y="309"/>
                    <a:pt x="6603" y="314"/>
                  </a:cubicBezTo>
                  <a:cubicBezTo>
                    <a:pt x="6626" y="323"/>
                    <a:pt x="6649" y="331"/>
                    <a:pt x="6672" y="340"/>
                  </a:cubicBezTo>
                  <a:cubicBezTo>
                    <a:pt x="6688" y="345"/>
                    <a:pt x="6703" y="352"/>
                    <a:pt x="6719" y="358"/>
                  </a:cubicBezTo>
                  <a:lnTo>
                    <a:pt x="6766" y="378"/>
                  </a:lnTo>
                  <a:lnTo>
                    <a:pt x="6779" y="388"/>
                  </a:lnTo>
                  <a:cubicBezTo>
                    <a:pt x="6787" y="396"/>
                    <a:pt x="6796" y="404"/>
                    <a:pt x="6804" y="412"/>
                  </a:cubicBezTo>
                  <a:cubicBezTo>
                    <a:pt x="6813" y="420"/>
                    <a:pt x="6826" y="434"/>
                    <a:pt x="6837" y="445"/>
                  </a:cubicBezTo>
                  <a:lnTo>
                    <a:pt x="6857" y="466"/>
                  </a:lnTo>
                  <a:cubicBezTo>
                    <a:pt x="6864" y="473"/>
                    <a:pt x="6871" y="482"/>
                    <a:pt x="6878" y="490"/>
                  </a:cubicBezTo>
                  <a:cubicBezTo>
                    <a:pt x="6885" y="498"/>
                    <a:pt x="6891" y="504"/>
                    <a:pt x="6897" y="512"/>
                  </a:cubicBezTo>
                  <a:cubicBezTo>
                    <a:pt x="6904" y="519"/>
                    <a:pt x="6911" y="529"/>
                    <a:pt x="6917" y="537"/>
                  </a:cubicBezTo>
                  <a:cubicBezTo>
                    <a:pt x="6923" y="545"/>
                    <a:pt x="6932" y="555"/>
                    <a:pt x="6938" y="564"/>
                  </a:cubicBezTo>
                  <a:cubicBezTo>
                    <a:pt x="6943" y="570"/>
                    <a:pt x="6948" y="576"/>
                    <a:pt x="6953" y="583"/>
                  </a:cubicBezTo>
                  <a:cubicBezTo>
                    <a:pt x="6937" y="583"/>
                    <a:pt x="6921" y="583"/>
                    <a:pt x="6904" y="584"/>
                  </a:cubicBezTo>
                  <a:cubicBezTo>
                    <a:pt x="6892" y="584"/>
                    <a:pt x="6880" y="587"/>
                    <a:pt x="6868" y="588"/>
                  </a:cubicBezTo>
                  <a:cubicBezTo>
                    <a:pt x="6847" y="590"/>
                    <a:pt x="6826" y="591"/>
                    <a:pt x="6804" y="594"/>
                  </a:cubicBezTo>
                  <a:cubicBezTo>
                    <a:pt x="6791" y="596"/>
                    <a:pt x="6777" y="599"/>
                    <a:pt x="6764" y="601"/>
                  </a:cubicBezTo>
                  <a:lnTo>
                    <a:pt x="6735" y="605"/>
                  </a:lnTo>
                  <a:lnTo>
                    <a:pt x="6721" y="597"/>
                  </a:lnTo>
                  <a:cubicBezTo>
                    <a:pt x="6693" y="581"/>
                    <a:pt x="6665" y="566"/>
                    <a:pt x="6637" y="552"/>
                  </a:cubicBezTo>
                  <a:cubicBezTo>
                    <a:pt x="6619" y="542"/>
                    <a:pt x="6602" y="532"/>
                    <a:pt x="6585" y="523"/>
                  </a:cubicBezTo>
                  <a:cubicBezTo>
                    <a:pt x="6557" y="508"/>
                    <a:pt x="6528" y="495"/>
                    <a:pt x="6500" y="481"/>
                  </a:cubicBezTo>
                  <a:cubicBezTo>
                    <a:pt x="6483" y="472"/>
                    <a:pt x="6466" y="463"/>
                    <a:pt x="6448" y="454"/>
                  </a:cubicBezTo>
                  <a:cubicBezTo>
                    <a:pt x="6418" y="440"/>
                    <a:pt x="6388" y="426"/>
                    <a:pt x="6358" y="413"/>
                  </a:cubicBezTo>
                  <a:cubicBezTo>
                    <a:pt x="6342" y="405"/>
                    <a:pt x="6326" y="398"/>
                    <a:pt x="6311" y="391"/>
                  </a:cubicBezTo>
                  <a:lnTo>
                    <a:pt x="6275" y="375"/>
                  </a:lnTo>
                  <a:cubicBezTo>
                    <a:pt x="6276" y="370"/>
                    <a:pt x="6278" y="365"/>
                    <a:pt x="6279" y="360"/>
                  </a:cubicBezTo>
                  <a:cubicBezTo>
                    <a:pt x="6281" y="355"/>
                    <a:pt x="6281" y="350"/>
                    <a:pt x="6282" y="346"/>
                  </a:cubicBezTo>
                  <a:cubicBezTo>
                    <a:pt x="6284" y="341"/>
                    <a:pt x="6286" y="334"/>
                    <a:pt x="6287" y="329"/>
                  </a:cubicBezTo>
                  <a:cubicBezTo>
                    <a:pt x="6289" y="323"/>
                    <a:pt x="6290" y="321"/>
                    <a:pt x="6291" y="317"/>
                  </a:cubicBezTo>
                  <a:cubicBezTo>
                    <a:pt x="6293" y="313"/>
                    <a:pt x="6295" y="306"/>
                    <a:pt x="6297" y="300"/>
                  </a:cubicBezTo>
                  <a:lnTo>
                    <a:pt x="6301" y="289"/>
                  </a:lnTo>
                  <a:lnTo>
                    <a:pt x="6307" y="273"/>
                  </a:lnTo>
                  <a:cubicBezTo>
                    <a:pt x="6308" y="269"/>
                    <a:pt x="6310" y="266"/>
                    <a:pt x="6311" y="262"/>
                  </a:cubicBezTo>
                  <a:lnTo>
                    <a:pt x="6311" y="262"/>
                  </a:lnTo>
                  <a:cubicBezTo>
                    <a:pt x="6317" y="265"/>
                    <a:pt x="6322" y="266"/>
                    <a:pt x="6328" y="266"/>
                  </a:cubicBezTo>
                  <a:cubicBezTo>
                    <a:pt x="6336" y="266"/>
                    <a:pt x="6343" y="264"/>
                    <a:pt x="6349" y="260"/>
                  </a:cubicBezTo>
                  <a:cubicBezTo>
                    <a:pt x="6356" y="256"/>
                    <a:pt x="6360" y="252"/>
                    <a:pt x="6364" y="245"/>
                  </a:cubicBezTo>
                  <a:cubicBezTo>
                    <a:pt x="6365" y="243"/>
                    <a:pt x="6366" y="240"/>
                    <a:pt x="6367" y="238"/>
                  </a:cubicBezTo>
                  <a:cubicBezTo>
                    <a:pt x="6393" y="245"/>
                    <a:pt x="6418" y="253"/>
                    <a:pt x="6443" y="261"/>
                  </a:cubicBezTo>
                  <a:lnTo>
                    <a:pt x="6482" y="273"/>
                  </a:lnTo>
                  <a:close/>
                  <a:moveTo>
                    <a:pt x="7070" y="585"/>
                  </a:moveTo>
                  <a:cubicBezTo>
                    <a:pt x="7082" y="585"/>
                    <a:pt x="7094" y="587"/>
                    <a:pt x="7107" y="588"/>
                  </a:cubicBezTo>
                  <a:cubicBezTo>
                    <a:pt x="7116" y="588"/>
                    <a:pt x="7126" y="589"/>
                    <a:pt x="7135" y="589"/>
                  </a:cubicBezTo>
                  <a:lnTo>
                    <a:pt x="7161" y="593"/>
                  </a:lnTo>
                  <a:cubicBezTo>
                    <a:pt x="7174" y="594"/>
                    <a:pt x="7187" y="595"/>
                    <a:pt x="7199" y="597"/>
                  </a:cubicBezTo>
                  <a:cubicBezTo>
                    <a:pt x="7202" y="597"/>
                    <a:pt x="7206" y="598"/>
                    <a:pt x="7209" y="599"/>
                  </a:cubicBezTo>
                  <a:cubicBezTo>
                    <a:pt x="7213" y="599"/>
                    <a:pt x="7217" y="600"/>
                    <a:pt x="7222" y="601"/>
                  </a:cubicBezTo>
                  <a:lnTo>
                    <a:pt x="7222" y="601"/>
                  </a:lnTo>
                  <a:cubicBezTo>
                    <a:pt x="7221" y="602"/>
                    <a:pt x="7221" y="604"/>
                    <a:pt x="7221" y="605"/>
                  </a:cubicBezTo>
                  <a:lnTo>
                    <a:pt x="7221" y="605"/>
                  </a:lnTo>
                  <a:lnTo>
                    <a:pt x="7221" y="605"/>
                  </a:lnTo>
                  <a:cubicBezTo>
                    <a:pt x="7221" y="613"/>
                    <a:pt x="7222" y="620"/>
                    <a:pt x="7226" y="627"/>
                  </a:cubicBezTo>
                  <a:cubicBezTo>
                    <a:pt x="7230" y="633"/>
                    <a:pt x="7235" y="638"/>
                    <a:pt x="7242" y="642"/>
                  </a:cubicBezTo>
                  <a:cubicBezTo>
                    <a:pt x="7248" y="646"/>
                    <a:pt x="7255" y="648"/>
                    <a:pt x="7263" y="648"/>
                  </a:cubicBezTo>
                  <a:lnTo>
                    <a:pt x="7263" y="648"/>
                  </a:lnTo>
                  <a:lnTo>
                    <a:pt x="7263" y="648"/>
                  </a:lnTo>
                  <a:cubicBezTo>
                    <a:pt x="7269" y="648"/>
                    <a:pt x="7273" y="647"/>
                    <a:pt x="7279" y="644"/>
                  </a:cubicBezTo>
                  <a:cubicBezTo>
                    <a:pt x="7283" y="648"/>
                    <a:pt x="7288" y="652"/>
                    <a:pt x="7293" y="657"/>
                  </a:cubicBezTo>
                  <a:lnTo>
                    <a:pt x="7306" y="669"/>
                  </a:lnTo>
                  <a:cubicBezTo>
                    <a:pt x="7335" y="696"/>
                    <a:pt x="7364" y="724"/>
                    <a:pt x="7392" y="753"/>
                  </a:cubicBezTo>
                  <a:lnTo>
                    <a:pt x="7398" y="759"/>
                  </a:lnTo>
                  <a:cubicBezTo>
                    <a:pt x="7427" y="789"/>
                    <a:pt x="7456" y="820"/>
                    <a:pt x="7484" y="852"/>
                  </a:cubicBezTo>
                  <a:lnTo>
                    <a:pt x="7493" y="862"/>
                  </a:lnTo>
                  <a:cubicBezTo>
                    <a:pt x="7500" y="871"/>
                    <a:pt x="7508" y="881"/>
                    <a:pt x="7515" y="890"/>
                  </a:cubicBezTo>
                  <a:cubicBezTo>
                    <a:pt x="7526" y="904"/>
                    <a:pt x="7536" y="916"/>
                    <a:pt x="7547" y="930"/>
                  </a:cubicBezTo>
                  <a:cubicBezTo>
                    <a:pt x="7550" y="934"/>
                    <a:pt x="7553" y="939"/>
                    <a:pt x="7557" y="944"/>
                  </a:cubicBezTo>
                  <a:lnTo>
                    <a:pt x="7557" y="944"/>
                  </a:lnTo>
                  <a:cubicBezTo>
                    <a:pt x="7555" y="946"/>
                    <a:pt x="7554" y="948"/>
                    <a:pt x="7552" y="951"/>
                  </a:cubicBezTo>
                  <a:cubicBezTo>
                    <a:pt x="7551" y="953"/>
                    <a:pt x="7550" y="955"/>
                    <a:pt x="7549" y="957"/>
                  </a:cubicBezTo>
                  <a:lnTo>
                    <a:pt x="7510" y="944"/>
                  </a:lnTo>
                  <a:lnTo>
                    <a:pt x="7475" y="933"/>
                  </a:lnTo>
                  <a:cubicBezTo>
                    <a:pt x="7449" y="925"/>
                    <a:pt x="7422" y="918"/>
                    <a:pt x="7395" y="910"/>
                  </a:cubicBezTo>
                  <a:lnTo>
                    <a:pt x="7361" y="901"/>
                  </a:lnTo>
                  <a:cubicBezTo>
                    <a:pt x="7328" y="892"/>
                    <a:pt x="7295" y="884"/>
                    <a:pt x="7262" y="876"/>
                  </a:cubicBezTo>
                  <a:lnTo>
                    <a:pt x="7244" y="872"/>
                  </a:lnTo>
                  <a:cubicBezTo>
                    <a:pt x="7218" y="866"/>
                    <a:pt x="7192" y="861"/>
                    <a:pt x="7166" y="855"/>
                  </a:cubicBezTo>
                  <a:cubicBezTo>
                    <a:pt x="7166" y="853"/>
                    <a:pt x="7167" y="851"/>
                    <a:pt x="7167" y="848"/>
                  </a:cubicBezTo>
                  <a:lnTo>
                    <a:pt x="7167" y="848"/>
                  </a:lnTo>
                  <a:lnTo>
                    <a:pt x="7167" y="848"/>
                  </a:lnTo>
                  <a:cubicBezTo>
                    <a:pt x="7167" y="840"/>
                    <a:pt x="7166" y="834"/>
                    <a:pt x="7162" y="827"/>
                  </a:cubicBezTo>
                  <a:cubicBezTo>
                    <a:pt x="7159" y="820"/>
                    <a:pt x="7153" y="816"/>
                    <a:pt x="7146" y="812"/>
                  </a:cubicBezTo>
                  <a:cubicBezTo>
                    <a:pt x="7140" y="808"/>
                    <a:pt x="7133" y="806"/>
                    <a:pt x="7126" y="806"/>
                  </a:cubicBezTo>
                  <a:cubicBezTo>
                    <a:pt x="7119" y="806"/>
                    <a:pt x="7113" y="808"/>
                    <a:pt x="7106" y="811"/>
                  </a:cubicBezTo>
                  <a:lnTo>
                    <a:pt x="7090" y="783"/>
                  </a:lnTo>
                  <a:cubicBezTo>
                    <a:pt x="7087" y="776"/>
                    <a:pt x="7083" y="769"/>
                    <a:pt x="7079" y="763"/>
                  </a:cubicBezTo>
                  <a:cubicBezTo>
                    <a:pt x="7070" y="748"/>
                    <a:pt x="7062" y="734"/>
                    <a:pt x="7053" y="720"/>
                  </a:cubicBezTo>
                  <a:lnTo>
                    <a:pt x="7040" y="699"/>
                  </a:lnTo>
                  <a:cubicBezTo>
                    <a:pt x="7030" y="684"/>
                    <a:pt x="7020" y="669"/>
                    <a:pt x="7011" y="654"/>
                  </a:cubicBezTo>
                  <a:lnTo>
                    <a:pt x="7001" y="640"/>
                  </a:lnTo>
                  <a:cubicBezTo>
                    <a:pt x="6989" y="622"/>
                    <a:pt x="6976" y="605"/>
                    <a:pt x="6964" y="588"/>
                  </a:cubicBezTo>
                  <a:lnTo>
                    <a:pt x="6961" y="585"/>
                  </a:lnTo>
                  <a:cubicBezTo>
                    <a:pt x="6976" y="585"/>
                    <a:pt x="6990" y="583"/>
                    <a:pt x="7004" y="583"/>
                  </a:cubicBezTo>
                  <a:cubicBezTo>
                    <a:pt x="7026" y="585"/>
                    <a:pt x="7048" y="585"/>
                    <a:pt x="7070" y="586"/>
                  </a:cubicBezTo>
                  <a:lnTo>
                    <a:pt x="7070" y="585"/>
                  </a:lnTo>
                  <a:close/>
                  <a:moveTo>
                    <a:pt x="7688" y="999"/>
                  </a:moveTo>
                  <a:cubicBezTo>
                    <a:pt x="7708" y="1005"/>
                    <a:pt x="7727" y="1010"/>
                    <a:pt x="7746" y="1016"/>
                  </a:cubicBezTo>
                  <a:lnTo>
                    <a:pt x="7751" y="1018"/>
                  </a:lnTo>
                  <a:lnTo>
                    <a:pt x="7751" y="1018"/>
                  </a:lnTo>
                  <a:cubicBezTo>
                    <a:pt x="7919" y="1071"/>
                    <a:pt x="8057" y="1132"/>
                    <a:pt x="8210" y="1220"/>
                  </a:cubicBezTo>
                  <a:cubicBezTo>
                    <a:pt x="8231" y="1232"/>
                    <a:pt x="8248" y="1242"/>
                    <a:pt x="8269" y="1255"/>
                  </a:cubicBezTo>
                  <a:cubicBezTo>
                    <a:pt x="8305" y="1285"/>
                    <a:pt x="8341" y="1316"/>
                    <a:pt x="8376" y="1347"/>
                  </a:cubicBezTo>
                  <a:lnTo>
                    <a:pt x="8400" y="1368"/>
                  </a:lnTo>
                  <a:cubicBezTo>
                    <a:pt x="8422" y="1388"/>
                    <a:pt x="8444" y="1408"/>
                    <a:pt x="8466" y="1428"/>
                  </a:cubicBezTo>
                  <a:lnTo>
                    <a:pt x="8503" y="1463"/>
                  </a:lnTo>
                  <a:cubicBezTo>
                    <a:pt x="8523" y="1481"/>
                    <a:pt x="8542" y="1499"/>
                    <a:pt x="8561" y="1518"/>
                  </a:cubicBezTo>
                  <a:cubicBezTo>
                    <a:pt x="8577" y="1533"/>
                    <a:pt x="8593" y="1548"/>
                    <a:pt x="8608" y="1564"/>
                  </a:cubicBezTo>
                  <a:cubicBezTo>
                    <a:pt x="8624" y="1579"/>
                    <a:pt x="8640" y="1596"/>
                    <a:pt x="8656" y="1612"/>
                  </a:cubicBezTo>
                  <a:cubicBezTo>
                    <a:pt x="8686" y="1644"/>
                    <a:pt x="8716" y="1675"/>
                    <a:pt x="8746" y="1708"/>
                  </a:cubicBezTo>
                  <a:cubicBezTo>
                    <a:pt x="8754" y="1716"/>
                    <a:pt x="8762" y="1725"/>
                    <a:pt x="8770" y="1734"/>
                  </a:cubicBezTo>
                  <a:cubicBezTo>
                    <a:pt x="8787" y="1754"/>
                    <a:pt x="8805" y="1773"/>
                    <a:pt x="8822" y="1793"/>
                  </a:cubicBezTo>
                  <a:lnTo>
                    <a:pt x="8822" y="1793"/>
                  </a:lnTo>
                  <a:lnTo>
                    <a:pt x="8810" y="1782"/>
                  </a:lnTo>
                  <a:cubicBezTo>
                    <a:pt x="8799" y="1772"/>
                    <a:pt x="8789" y="1762"/>
                    <a:pt x="8777" y="1752"/>
                  </a:cubicBezTo>
                  <a:cubicBezTo>
                    <a:pt x="8766" y="1741"/>
                    <a:pt x="8757" y="1734"/>
                    <a:pt x="8747" y="1726"/>
                  </a:cubicBezTo>
                  <a:lnTo>
                    <a:pt x="8713" y="1697"/>
                  </a:lnTo>
                  <a:cubicBezTo>
                    <a:pt x="8703" y="1689"/>
                    <a:pt x="8692" y="1680"/>
                    <a:pt x="8682" y="1672"/>
                  </a:cubicBezTo>
                  <a:lnTo>
                    <a:pt x="8648" y="1647"/>
                  </a:lnTo>
                  <a:lnTo>
                    <a:pt x="8616" y="1622"/>
                  </a:lnTo>
                  <a:cubicBezTo>
                    <a:pt x="8605" y="1613"/>
                    <a:pt x="8595" y="1605"/>
                    <a:pt x="8583" y="1597"/>
                  </a:cubicBezTo>
                  <a:cubicBezTo>
                    <a:pt x="8572" y="1589"/>
                    <a:pt x="8560" y="1580"/>
                    <a:pt x="8549" y="1572"/>
                  </a:cubicBezTo>
                  <a:lnTo>
                    <a:pt x="8516" y="1549"/>
                  </a:lnTo>
                  <a:cubicBezTo>
                    <a:pt x="8504" y="1541"/>
                    <a:pt x="8493" y="1532"/>
                    <a:pt x="8481" y="1525"/>
                  </a:cubicBezTo>
                  <a:cubicBezTo>
                    <a:pt x="8469" y="1517"/>
                    <a:pt x="8459" y="1511"/>
                    <a:pt x="8448" y="1503"/>
                  </a:cubicBezTo>
                  <a:lnTo>
                    <a:pt x="8412" y="1480"/>
                  </a:lnTo>
                  <a:lnTo>
                    <a:pt x="8380" y="1461"/>
                  </a:lnTo>
                  <a:cubicBezTo>
                    <a:pt x="8368" y="1453"/>
                    <a:pt x="8355" y="1446"/>
                    <a:pt x="8343" y="1439"/>
                  </a:cubicBezTo>
                  <a:cubicBezTo>
                    <a:pt x="8332" y="1433"/>
                    <a:pt x="8321" y="1426"/>
                    <a:pt x="8310" y="1419"/>
                  </a:cubicBezTo>
                  <a:cubicBezTo>
                    <a:pt x="8299" y="1412"/>
                    <a:pt x="8285" y="1405"/>
                    <a:pt x="8272" y="1398"/>
                  </a:cubicBezTo>
                  <a:lnTo>
                    <a:pt x="8240" y="1381"/>
                  </a:lnTo>
                  <a:cubicBezTo>
                    <a:pt x="8229" y="1376"/>
                    <a:pt x="8220" y="1370"/>
                    <a:pt x="8209" y="1365"/>
                  </a:cubicBezTo>
                  <a:lnTo>
                    <a:pt x="8205" y="1362"/>
                  </a:lnTo>
                  <a:cubicBezTo>
                    <a:pt x="8189" y="1351"/>
                    <a:pt x="8173" y="1339"/>
                    <a:pt x="8157" y="1328"/>
                  </a:cubicBezTo>
                  <a:cubicBezTo>
                    <a:pt x="8141" y="1316"/>
                    <a:pt x="8124" y="1304"/>
                    <a:pt x="8107" y="1293"/>
                  </a:cubicBezTo>
                  <a:cubicBezTo>
                    <a:pt x="8091" y="1281"/>
                    <a:pt x="8074" y="1269"/>
                    <a:pt x="8057" y="1258"/>
                  </a:cubicBezTo>
                  <a:cubicBezTo>
                    <a:pt x="8041" y="1246"/>
                    <a:pt x="8025" y="1236"/>
                    <a:pt x="8008" y="1225"/>
                  </a:cubicBezTo>
                  <a:lnTo>
                    <a:pt x="7957" y="1192"/>
                  </a:lnTo>
                  <a:lnTo>
                    <a:pt x="7906" y="1159"/>
                  </a:lnTo>
                  <a:lnTo>
                    <a:pt x="7856" y="1128"/>
                  </a:lnTo>
                  <a:lnTo>
                    <a:pt x="7804" y="1096"/>
                  </a:lnTo>
                  <a:lnTo>
                    <a:pt x="7753" y="1065"/>
                  </a:lnTo>
                  <a:lnTo>
                    <a:pt x="7700" y="1035"/>
                  </a:lnTo>
                  <a:cubicBezTo>
                    <a:pt x="7683" y="1025"/>
                    <a:pt x="7666" y="1015"/>
                    <a:pt x="7649" y="1006"/>
                  </a:cubicBezTo>
                  <a:lnTo>
                    <a:pt x="7626" y="993"/>
                  </a:lnTo>
                  <a:lnTo>
                    <a:pt x="7626" y="993"/>
                  </a:lnTo>
                  <a:cubicBezTo>
                    <a:pt x="7627" y="991"/>
                    <a:pt x="7627" y="988"/>
                    <a:pt x="7628" y="986"/>
                  </a:cubicBezTo>
                  <a:cubicBezTo>
                    <a:pt x="7642" y="989"/>
                    <a:pt x="7655" y="992"/>
                    <a:pt x="7668" y="996"/>
                  </a:cubicBezTo>
                  <a:lnTo>
                    <a:pt x="7688" y="999"/>
                  </a:lnTo>
                  <a:close/>
                  <a:moveTo>
                    <a:pt x="8953" y="1953"/>
                  </a:moveTo>
                  <a:cubicBezTo>
                    <a:pt x="8969" y="1973"/>
                    <a:pt x="8985" y="1994"/>
                    <a:pt x="9001" y="2015"/>
                  </a:cubicBezTo>
                  <a:cubicBezTo>
                    <a:pt x="9011" y="2028"/>
                    <a:pt x="9021" y="2042"/>
                    <a:pt x="9031" y="2055"/>
                  </a:cubicBezTo>
                  <a:cubicBezTo>
                    <a:pt x="9045" y="2075"/>
                    <a:pt x="9059" y="2094"/>
                    <a:pt x="9073" y="2113"/>
                  </a:cubicBezTo>
                  <a:cubicBezTo>
                    <a:pt x="9083" y="2128"/>
                    <a:pt x="9093" y="2142"/>
                    <a:pt x="9104" y="2157"/>
                  </a:cubicBezTo>
                  <a:cubicBezTo>
                    <a:pt x="9117" y="2176"/>
                    <a:pt x="9130" y="2194"/>
                    <a:pt x="9143" y="2213"/>
                  </a:cubicBezTo>
                  <a:cubicBezTo>
                    <a:pt x="9153" y="2228"/>
                    <a:pt x="9163" y="2243"/>
                    <a:pt x="9173" y="2258"/>
                  </a:cubicBezTo>
                  <a:cubicBezTo>
                    <a:pt x="9186" y="2278"/>
                    <a:pt x="9198" y="2296"/>
                    <a:pt x="9211" y="2315"/>
                  </a:cubicBezTo>
                  <a:cubicBezTo>
                    <a:pt x="9220" y="2330"/>
                    <a:pt x="9230" y="2346"/>
                    <a:pt x="9240" y="2362"/>
                  </a:cubicBezTo>
                  <a:cubicBezTo>
                    <a:pt x="9242" y="2365"/>
                    <a:pt x="9245" y="2369"/>
                    <a:pt x="9247" y="2373"/>
                  </a:cubicBezTo>
                  <a:cubicBezTo>
                    <a:pt x="9192" y="2301"/>
                    <a:pt x="9134" y="2230"/>
                    <a:pt x="9075" y="2161"/>
                  </a:cubicBezTo>
                  <a:cubicBezTo>
                    <a:pt x="9049" y="2132"/>
                    <a:pt x="9024" y="2103"/>
                    <a:pt x="8998" y="2074"/>
                  </a:cubicBezTo>
                  <a:cubicBezTo>
                    <a:pt x="8991" y="2067"/>
                    <a:pt x="8984" y="2060"/>
                    <a:pt x="8978" y="2052"/>
                  </a:cubicBezTo>
                  <a:cubicBezTo>
                    <a:pt x="8958" y="2031"/>
                    <a:pt x="8939" y="2009"/>
                    <a:pt x="8919" y="1988"/>
                  </a:cubicBezTo>
                  <a:cubicBezTo>
                    <a:pt x="8910" y="1978"/>
                    <a:pt x="8901" y="1968"/>
                    <a:pt x="8891" y="1960"/>
                  </a:cubicBezTo>
                  <a:cubicBezTo>
                    <a:pt x="8873" y="1940"/>
                    <a:pt x="8855" y="1922"/>
                    <a:pt x="8837" y="1904"/>
                  </a:cubicBezTo>
                  <a:lnTo>
                    <a:pt x="8805" y="1873"/>
                  </a:lnTo>
                  <a:lnTo>
                    <a:pt x="8782" y="1850"/>
                  </a:lnTo>
                  <a:lnTo>
                    <a:pt x="8791" y="1845"/>
                  </a:lnTo>
                  <a:lnTo>
                    <a:pt x="8791" y="1845"/>
                  </a:lnTo>
                  <a:cubicBezTo>
                    <a:pt x="8793" y="1844"/>
                    <a:pt x="8795" y="1843"/>
                    <a:pt x="8797" y="1842"/>
                  </a:cubicBezTo>
                  <a:cubicBezTo>
                    <a:pt x="8802" y="1839"/>
                    <a:pt x="8807" y="1837"/>
                    <a:pt x="8812" y="1835"/>
                  </a:cubicBezTo>
                  <a:lnTo>
                    <a:pt x="8812" y="1835"/>
                  </a:lnTo>
                  <a:lnTo>
                    <a:pt x="8812" y="1835"/>
                  </a:lnTo>
                  <a:cubicBezTo>
                    <a:pt x="8813" y="1839"/>
                    <a:pt x="8814" y="1842"/>
                    <a:pt x="8816" y="1845"/>
                  </a:cubicBezTo>
                  <a:cubicBezTo>
                    <a:pt x="8820" y="1852"/>
                    <a:pt x="8824" y="1856"/>
                    <a:pt x="8831" y="1860"/>
                  </a:cubicBezTo>
                  <a:cubicBezTo>
                    <a:pt x="8837" y="1864"/>
                    <a:pt x="8844" y="1866"/>
                    <a:pt x="8851" y="1866"/>
                  </a:cubicBezTo>
                  <a:lnTo>
                    <a:pt x="8851" y="1866"/>
                  </a:lnTo>
                  <a:cubicBezTo>
                    <a:pt x="8858" y="1866"/>
                    <a:pt x="8865" y="1864"/>
                    <a:pt x="8870" y="1861"/>
                  </a:cubicBezTo>
                  <a:cubicBezTo>
                    <a:pt x="8873" y="1859"/>
                    <a:pt x="8874" y="1858"/>
                    <a:pt x="8876" y="1857"/>
                  </a:cubicBezTo>
                  <a:cubicBezTo>
                    <a:pt x="8893" y="1877"/>
                    <a:pt x="8910" y="1898"/>
                    <a:pt x="8926" y="1919"/>
                  </a:cubicBezTo>
                  <a:cubicBezTo>
                    <a:pt x="8936" y="1931"/>
                    <a:pt x="8943" y="1943"/>
                    <a:pt x="8953" y="1954"/>
                  </a:cubicBezTo>
                  <a:lnTo>
                    <a:pt x="8953" y="1953"/>
                  </a:lnTo>
                  <a:close/>
                  <a:moveTo>
                    <a:pt x="9341" y="2510"/>
                  </a:moveTo>
                  <a:lnTo>
                    <a:pt x="9368" y="2547"/>
                  </a:lnTo>
                  <a:cubicBezTo>
                    <a:pt x="9380" y="2564"/>
                    <a:pt x="9392" y="2582"/>
                    <a:pt x="9404" y="2600"/>
                  </a:cubicBezTo>
                  <a:lnTo>
                    <a:pt x="9429" y="2637"/>
                  </a:lnTo>
                  <a:cubicBezTo>
                    <a:pt x="9441" y="2655"/>
                    <a:pt x="9453" y="2673"/>
                    <a:pt x="9465" y="2692"/>
                  </a:cubicBezTo>
                  <a:cubicBezTo>
                    <a:pt x="9473" y="2704"/>
                    <a:pt x="9480" y="2716"/>
                    <a:pt x="9488" y="2728"/>
                  </a:cubicBezTo>
                  <a:lnTo>
                    <a:pt x="9495" y="2739"/>
                  </a:lnTo>
                  <a:lnTo>
                    <a:pt x="9495" y="2739"/>
                  </a:lnTo>
                  <a:cubicBezTo>
                    <a:pt x="9494" y="2740"/>
                    <a:pt x="9494" y="2739"/>
                    <a:pt x="9493" y="2741"/>
                  </a:cubicBezTo>
                  <a:cubicBezTo>
                    <a:pt x="9490" y="2747"/>
                    <a:pt x="9488" y="2753"/>
                    <a:pt x="9488" y="2760"/>
                  </a:cubicBezTo>
                  <a:lnTo>
                    <a:pt x="9488" y="2760"/>
                  </a:lnTo>
                  <a:cubicBezTo>
                    <a:pt x="9488" y="2768"/>
                    <a:pt x="9490" y="2774"/>
                    <a:pt x="9494" y="2781"/>
                  </a:cubicBezTo>
                  <a:cubicBezTo>
                    <a:pt x="9498" y="2788"/>
                    <a:pt x="9502" y="2793"/>
                    <a:pt x="9509" y="2797"/>
                  </a:cubicBezTo>
                  <a:cubicBezTo>
                    <a:pt x="9516" y="2801"/>
                    <a:pt x="9523" y="2802"/>
                    <a:pt x="9530" y="2802"/>
                  </a:cubicBezTo>
                  <a:cubicBezTo>
                    <a:pt x="9538" y="2802"/>
                    <a:pt x="9532" y="2802"/>
                    <a:pt x="9533" y="2802"/>
                  </a:cubicBezTo>
                  <a:cubicBezTo>
                    <a:pt x="9537" y="2808"/>
                    <a:pt x="9541" y="2814"/>
                    <a:pt x="9544" y="2820"/>
                  </a:cubicBezTo>
                  <a:cubicBezTo>
                    <a:pt x="9554" y="2837"/>
                    <a:pt x="9564" y="2853"/>
                    <a:pt x="9572" y="2869"/>
                  </a:cubicBezTo>
                  <a:cubicBezTo>
                    <a:pt x="9574" y="2874"/>
                    <a:pt x="9576" y="2879"/>
                    <a:pt x="9578" y="2883"/>
                  </a:cubicBezTo>
                  <a:lnTo>
                    <a:pt x="9601" y="2942"/>
                  </a:lnTo>
                  <a:cubicBezTo>
                    <a:pt x="9606" y="2955"/>
                    <a:pt x="9611" y="2969"/>
                    <a:pt x="9616" y="2982"/>
                  </a:cubicBezTo>
                  <a:cubicBezTo>
                    <a:pt x="9622" y="2998"/>
                    <a:pt x="9628" y="3015"/>
                    <a:pt x="9634" y="3031"/>
                  </a:cubicBezTo>
                  <a:lnTo>
                    <a:pt x="9634" y="3031"/>
                  </a:lnTo>
                  <a:cubicBezTo>
                    <a:pt x="9627" y="3020"/>
                    <a:pt x="9620" y="3009"/>
                    <a:pt x="9613" y="2999"/>
                  </a:cubicBezTo>
                  <a:cubicBezTo>
                    <a:pt x="9601" y="2981"/>
                    <a:pt x="9589" y="2963"/>
                    <a:pt x="9577" y="2945"/>
                  </a:cubicBezTo>
                  <a:lnTo>
                    <a:pt x="9556" y="2913"/>
                  </a:lnTo>
                  <a:cubicBezTo>
                    <a:pt x="9546" y="2900"/>
                    <a:pt x="9536" y="2887"/>
                    <a:pt x="9527" y="2874"/>
                  </a:cubicBezTo>
                  <a:cubicBezTo>
                    <a:pt x="9527" y="2873"/>
                    <a:pt x="9526" y="2871"/>
                    <a:pt x="9525" y="2869"/>
                  </a:cubicBezTo>
                  <a:cubicBezTo>
                    <a:pt x="9513" y="2845"/>
                    <a:pt x="9501" y="2821"/>
                    <a:pt x="9489" y="2797"/>
                  </a:cubicBezTo>
                  <a:cubicBezTo>
                    <a:pt x="9483" y="2785"/>
                    <a:pt x="9477" y="2773"/>
                    <a:pt x="9471" y="2761"/>
                  </a:cubicBezTo>
                  <a:cubicBezTo>
                    <a:pt x="9452" y="2725"/>
                    <a:pt x="9434" y="2689"/>
                    <a:pt x="9414" y="2654"/>
                  </a:cubicBezTo>
                  <a:cubicBezTo>
                    <a:pt x="9395" y="2618"/>
                    <a:pt x="9375" y="2582"/>
                    <a:pt x="9356" y="2547"/>
                  </a:cubicBezTo>
                  <a:cubicBezTo>
                    <a:pt x="9348" y="2534"/>
                    <a:pt x="9340" y="2521"/>
                    <a:pt x="9333" y="2508"/>
                  </a:cubicBezTo>
                  <a:cubicBezTo>
                    <a:pt x="9322" y="2490"/>
                    <a:pt x="9312" y="2471"/>
                    <a:pt x="9301" y="2454"/>
                  </a:cubicBezTo>
                  <a:lnTo>
                    <a:pt x="9304" y="2458"/>
                  </a:lnTo>
                  <a:lnTo>
                    <a:pt x="9341" y="2510"/>
                  </a:lnTo>
                  <a:close/>
                  <a:moveTo>
                    <a:pt x="9611" y="2912"/>
                  </a:moveTo>
                  <a:cubicBezTo>
                    <a:pt x="9622" y="2934"/>
                    <a:pt x="9633" y="2956"/>
                    <a:pt x="9644" y="2979"/>
                  </a:cubicBezTo>
                  <a:cubicBezTo>
                    <a:pt x="9655" y="3001"/>
                    <a:pt x="9664" y="3018"/>
                    <a:pt x="9673" y="3038"/>
                  </a:cubicBezTo>
                  <a:cubicBezTo>
                    <a:pt x="9682" y="3057"/>
                    <a:pt x="9691" y="3077"/>
                    <a:pt x="9699" y="3096"/>
                  </a:cubicBezTo>
                  <a:cubicBezTo>
                    <a:pt x="9696" y="3089"/>
                    <a:pt x="9693" y="3083"/>
                    <a:pt x="9689" y="3076"/>
                  </a:cubicBezTo>
                  <a:cubicBezTo>
                    <a:pt x="9686" y="3069"/>
                    <a:pt x="9680" y="3058"/>
                    <a:pt x="9675" y="3049"/>
                  </a:cubicBezTo>
                  <a:cubicBezTo>
                    <a:pt x="9656" y="3012"/>
                    <a:pt x="9637" y="2976"/>
                    <a:pt x="9618" y="2940"/>
                  </a:cubicBezTo>
                  <a:cubicBezTo>
                    <a:pt x="9601" y="2903"/>
                    <a:pt x="9584" y="2866"/>
                    <a:pt x="9566" y="2829"/>
                  </a:cubicBezTo>
                  <a:lnTo>
                    <a:pt x="9564" y="2826"/>
                  </a:lnTo>
                  <a:lnTo>
                    <a:pt x="9580" y="2853"/>
                  </a:lnTo>
                  <a:cubicBezTo>
                    <a:pt x="9590" y="2872"/>
                    <a:pt x="9601" y="2891"/>
                    <a:pt x="9611" y="2911"/>
                  </a:cubicBezTo>
                  <a:lnTo>
                    <a:pt x="9611" y="2912"/>
                  </a:lnTo>
                  <a:close/>
                  <a:moveTo>
                    <a:pt x="9825" y="3387"/>
                  </a:moveTo>
                  <a:cubicBezTo>
                    <a:pt x="9830" y="3400"/>
                    <a:pt x="9835" y="3413"/>
                    <a:pt x="9840" y="3426"/>
                  </a:cubicBezTo>
                  <a:lnTo>
                    <a:pt x="9852" y="3458"/>
                  </a:lnTo>
                  <a:cubicBezTo>
                    <a:pt x="9846" y="3444"/>
                    <a:pt x="9841" y="3431"/>
                    <a:pt x="9835" y="3418"/>
                  </a:cubicBezTo>
                  <a:cubicBezTo>
                    <a:pt x="9831" y="3409"/>
                    <a:pt x="9827" y="3399"/>
                    <a:pt x="9823" y="3390"/>
                  </a:cubicBezTo>
                  <a:cubicBezTo>
                    <a:pt x="9821" y="3386"/>
                    <a:pt x="9820" y="3382"/>
                    <a:pt x="9818" y="3378"/>
                  </a:cubicBezTo>
                  <a:cubicBezTo>
                    <a:pt x="9810" y="3357"/>
                    <a:pt x="9803" y="3335"/>
                    <a:pt x="9795" y="3314"/>
                  </a:cubicBezTo>
                  <a:cubicBezTo>
                    <a:pt x="9797" y="3319"/>
                    <a:pt x="9799" y="3324"/>
                    <a:pt x="9800" y="3328"/>
                  </a:cubicBezTo>
                  <a:cubicBezTo>
                    <a:pt x="9809" y="3347"/>
                    <a:pt x="9817" y="3366"/>
                    <a:pt x="9825" y="3386"/>
                  </a:cubicBezTo>
                  <a:lnTo>
                    <a:pt x="9825" y="3387"/>
                  </a:lnTo>
                  <a:close/>
                  <a:moveTo>
                    <a:pt x="10010" y="4266"/>
                  </a:moveTo>
                  <a:lnTo>
                    <a:pt x="10010" y="4266"/>
                  </a:lnTo>
                  <a:cubicBezTo>
                    <a:pt x="10010" y="4266"/>
                    <a:pt x="10010" y="4267"/>
                    <a:pt x="10010" y="4268"/>
                  </a:cubicBezTo>
                  <a:cubicBezTo>
                    <a:pt x="10010" y="4268"/>
                    <a:pt x="10010" y="4269"/>
                    <a:pt x="10010" y="4270"/>
                  </a:cubicBezTo>
                  <a:cubicBezTo>
                    <a:pt x="10010" y="4298"/>
                    <a:pt x="10010" y="4326"/>
                    <a:pt x="10009" y="4356"/>
                  </a:cubicBezTo>
                  <a:lnTo>
                    <a:pt x="10009" y="4345"/>
                  </a:lnTo>
                  <a:cubicBezTo>
                    <a:pt x="10009" y="4333"/>
                    <a:pt x="10008" y="4322"/>
                    <a:pt x="10007" y="4311"/>
                  </a:cubicBezTo>
                  <a:cubicBezTo>
                    <a:pt x="10007" y="4300"/>
                    <a:pt x="10005" y="4284"/>
                    <a:pt x="10004" y="4270"/>
                  </a:cubicBezTo>
                  <a:lnTo>
                    <a:pt x="10002" y="4238"/>
                  </a:lnTo>
                  <a:lnTo>
                    <a:pt x="9999" y="4199"/>
                  </a:lnTo>
                  <a:lnTo>
                    <a:pt x="9996" y="4169"/>
                  </a:lnTo>
                  <a:cubicBezTo>
                    <a:pt x="9995" y="4155"/>
                    <a:pt x="9994" y="4142"/>
                    <a:pt x="9993" y="4128"/>
                  </a:cubicBezTo>
                  <a:cubicBezTo>
                    <a:pt x="9993" y="4123"/>
                    <a:pt x="9992" y="4117"/>
                    <a:pt x="9991" y="4111"/>
                  </a:cubicBezTo>
                  <a:lnTo>
                    <a:pt x="9991" y="4111"/>
                  </a:lnTo>
                  <a:cubicBezTo>
                    <a:pt x="9994" y="4115"/>
                    <a:pt x="9998" y="4117"/>
                    <a:pt x="10002" y="4120"/>
                  </a:cubicBezTo>
                  <a:cubicBezTo>
                    <a:pt x="10007" y="4123"/>
                    <a:pt x="10011" y="4124"/>
                    <a:pt x="10017" y="4125"/>
                  </a:cubicBezTo>
                  <a:cubicBezTo>
                    <a:pt x="10017" y="4130"/>
                    <a:pt x="10017" y="4136"/>
                    <a:pt x="10016" y="4141"/>
                  </a:cubicBezTo>
                  <a:lnTo>
                    <a:pt x="10016" y="4153"/>
                  </a:lnTo>
                  <a:cubicBezTo>
                    <a:pt x="10016" y="4161"/>
                    <a:pt x="10015" y="4169"/>
                    <a:pt x="10014" y="4177"/>
                  </a:cubicBezTo>
                  <a:lnTo>
                    <a:pt x="10014" y="4177"/>
                  </a:lnTo>
                  <a:lnTo>
                    <a:pt x="10014" y="4178"/>
                  </a:lnTo>
                  <a:cubicBezTo>
                    <a:pt x="10014" y="4178"/>
                    <a:pt x="10014" y="4178"/>
                    <a:pt x="10014" y="4179"/>
                  </a:cubicBezTo>
                  <a:lnTo>
                    <a:pt x="10014" y="4179"/>
                  </a:lnTo>
                  <a:cubicBezTo>
                    <a:pt x="10013" y="4180"/>
                    <a:pt x="10012" y="4181"/>
                    <a:pt x="10011" y="4183"/>
                  </a:cubicBezTo>
                  <a:cubicBezTo>
                    <a:pt x="10008" y="4189"/>
                    <a:pt x="10006" y="4196"/>
                    <a:pt x="10006" y="4203"/>
                  </a:cubicBezTo>
                  <a:lnTo>
                    <a:pt x="10006" y="4203"/>
                  </a:lnTo>
                  <a:cubicBezTo>
                    <a:pt x="10006" y="4210"/>
                    <a:pt x="10007" y="4216"/>
                    <a:pt x="10011" y="4223"/>
                  </a:cubicBezTo>
                  <a:cubicBezTo>
                    <a:pt x="10012" y="4223"/>
                    <a:pt x="10012" y="4224"/>
                    <a:pt x="10013" y="4225"/>
                  </a:cubicBezTo>
                  <a:lnTo>
                    <a:pt x="10013" y="4225"/>
                  </a:lnTo>
                  <a:cubicBezTo>
                    <a:pt x="10013" y="4225"/>
                    <a:pt x="10013" y="4226"/>
                    <a:pt x="10013" y="4227"/>
                  </a:cubicBezTo>
                  <a:cubicBezTo>
                    <a:pt x="10013" y="4227"/>
                    <a:pt x="10013" y="4228"/>
                    <a:pt x="10013" y="4229"/>
                  </a:cubicBezTo>
                  <a:cubicBezTo>
                    <a:pt x="10011" y="4240"/>
                    <a:pt x="10010" y="4252"/>
                    <a:pt x="10010" y="4265"/>
                  </a:cubicBezTo>
                  <a:lnTo>
                    <a:pt x="10010" y="4266"/>
                  </a:lnTo>
                  <a:close/>
                  <a:moveTo>
                    <a:pt x="9997" y="4475"/>
                  </a:moveTo>
                  <a:cubicBezTo>
                    <a:pt x="10003" y="4524"/>
                    <a:pt x="10009" y="4574"/>
                    <a:pt x="10013" y="4622"/>
                  </a:cubicBezTo>
                  <a:lnTo>
                    <a:pt x="10013" y="4622"/>
                  </a:lnTo>
                  <a:cubicBezTo>
                    <a:pt x="10013" y="4622"/>
                    <a:pt x="10013" y="4622"/>
                    <a:pt x="10013" y="4623"/>
                  </a:cubicBezTo>
                  <a:cubicBezTo>
                    <a:pt x="10013" y="4623"/>
                    <a:pt x="10013" y="4623"/>
                    <a:pt x="10013" y="4624"/>
                  </a:cubicBezTo>
                  <a:cubicBezTo>
                    <a:pt x="10016" y="4654"/>
                    <a:pt x="10017" y="4685"/>
                    <a:pt x="10019" y="4716"/>
                  </a:cubicBezTo>
                  <a:lnTo>
                    <a:pt x="10019" y="4716"/>
                  </a:lnTo>
                  <a:cubicBezTo>
                    <a:pt x="10017" y="4715"/>
                    <a:pt x="10015" y="4715"/>
                    <a:pt x="10012" y="4714"/>
                  </a:cubicBezTo>
                  <a:lnTo>
                    <a:pt x="10010" y="4714"/>
                  </a:lnTo>
                  <a:cubicBezTo>
                    <a:pt x="10007" y="4675"/>
                    <a:pt x="10003" y="4637"/>
                    <a:pt x="9999" y="4598"/>
                  </a:cubicBezTo>
                  <a:cubicBezTo>
                    <a:pt x="9998" y="4582"/>
                    <a:pt x="9996" y="4566"/>
                    <a:pt x="9994" y="4551"/>
                  </a:cubicBezTo>
                  <a:cubicBezTo>
                    <a:pt x="9990" y="4515"/>
                    <a:pt x="9986" y="4478"/>
                    <a:pt x="9981" y="4442"/>
                  </a:cubicBezTo>
                  <a:lnTo>
                    <a:pt x="9981" y="4442"/>
                  </a:lnTo>
                  <a:cubicBezTo>
                    <a:pt x="9984" y="4445"/>
                    <a:pt x="9986" y="4447"/>
                    <a:pt x="9989" y="4449"/>
                  </a:cubicBezTo>
                  <a:cubicBezTo>
                    <a:pt x="9991" y="4449"/>
                    <a:pt x="9992" y="4450"/>
                    <a:pt x="9993" y="4451"/>
                  </a:cubicBezTo>
                  <a:cubicBezTo>
                    <a:pt x="9993" y="4452"/>
                    <a:pt x="9993" y="4454"/>
                    <a:pt x="9993" y="4456"/>
                  </a:cubicBezTo>
                  <a:cubicBezTo>
                    <a:pt x="9995" y="4462"/>
                    <a:pt x="9996" y="4468"/>
                    <a:pt x="9997" y="4475"/>
                  </a:cubicBezTo>
                  <a:close/>
                  <a:moveTo>
                    <a:pt x="9961" y="4439"/>
                  </a:moveTo>
                  <a:cubicBezTo>
                    <a:pt x="9954" y="4410"/>
                    <a:pt x="9947" y="4383"/>
                    <a:pt x="9939" y="4356"/>
                  </a:cubicBezTo>
                  <a:cubicBezTo>
                    <a:pt x="9938" y="4350"/>
                    <a:pt x="9936" y="4345"/>
                    <a:pt x="9935" y="4339"/>
                  </a:cubicBezTo>
                  <a:cubicBezTo>
                    <a:pt x="9927" y="4312"/>
                    <a:pt x="9918" y="4286"/>
                    <a:pt x="9910" y="4261"/>
                  </a:cubicBezTo>
                  <a:lnTo>
                    <a:pt x="9910" y="4261"/>
                  </a:lnTo>
                  <a:cubicBezTo>
                    <a:pt x="9910" y="4260"/>
                    <a:pt x="9910" y="4260"/>
                    <a:pt x="9910" y="4260"/>
                  </a:cubicBezTo>
                  <a:cubicBezTo>
                    <a:pt x="9910" y="4259"/>
                    <a:pt x="9910" y="4259"/>
                    <a:pt x="9910" y="4259"/>
                  </a:cubicBezTo>
                  <a:cubicBezTo>
                    <a:pt x="9901" y="4234"/>
                    <a:pt x="9892" y="4210"/>
                    <a:pt x="9882" y="4186"/>
                  </a:cubicBezTo>
                  <a:lnTo>
                    <a:pt x="9876" y="4172"/>
                  </a:lnTo>
                  <a:cubicBezTo>
                    <a:pt x="9866" y="4148"/>
                    <a:pt x="9857" y="4126"/>
                    <a:pt x="9846" y="4104"/>
                  </a:cubicBezTo>
                  <a:cubicBezTo>
                    <a:pt x="9844" y="4100"/>
                    <a:pt x="9842" y="4096"/>
                    <a:pt x="9840" y="4093"/>
                  </a:cubicBezTo>
                  <a:cubicBezTo>
                    <a:pt x="9830" y="4073"/>
                    <a:pt x="9821" y="4053"/>
                    <a:pt x="9810" y="4035"/>
                  </a:cubicBezTo>
                  <a:lnTo>
                    <a:pt x="9804" y="4025"/>
                  </a:lnTo>
                  <a:cubicBezTo>
                    <a:pt x="9793" y="4006"/>
                    <a:pt x="9781" y="3986"/>
                    <a:pt x="9768" y="3968"/>
                  </a:cubicBezTo>
                  <a:lnTo>
                    <a:pt x="9760" y="3956"/>
                  </a:lnTo>
                  <a:cubicBezTo>
                    <a:pt x="9755" y="3949"/>
                    <a:pt x="9750" y="3942"/>
                    <a:pt x="9745" y="3935"/>
                  </a:cubicBezTo>
                  <a:lnTo>
                    <a:pt x="9745" y="3935"/>
                  </a:lnTo>
                  <a:cubicBezTo>
                    <a:pt x="9749" y="3932"/>
                    <a:pt x="9752" y="3928"/>
                    <a:pt x="9755" y="3924"/>
                  </a:cubicBezTo>
                  <a:cubicBezTo>
                    <a:pt x="9759" y="3917"/>
                    <a:pt x="9761" y="3911"/>
                    <a:pt x="9761" y="3903"/>
                  </a:cubicBezTo>
                  <a:lnTo>
                    <a:pt x="9761" y="3903"/>
                  </a:lnTo>
                  <a:lnTo>
                    <a:pt x="9761" y="3903"/>
                  </a:lnTo>
                  <a:cubicBezTo>
                    <a:pt x="9761" y="3896"/>
                    <a:pt x="9759" y="3888"/>
                    <a:pt x="9755" y="3882"/>
                  </a:cubicBezTo>
                  <a:cubicBezTo>
                    <a:pt x="9751" y="3875"/>
                    <a:pt x="9747" y="3871"/>
                    <a:pt x="9740" y="3867"/>
                  </a:cubicBezTo>
                  <a:cubicBezTo>
                    <a:pt x="9734" y="3863"/>
                    <a:pt x="9726" y="3861"/>
                    <a:pt x="9718" y="3861"/>
                  </a:cubicBezTo>
                  <a:lnTo>
                    <a:pt x="9718" y="3861"/>
                  </a:lnTo>
                  <a:cubicBezTo>
                    <a:pt x="9717" y="3861"/>
                    <a:pt x="9716" y="3861"/>
                    <a:pt x="9714" y="3861"/>
                  </a:cubicBezTo>
                  <a:cubicBezTo>
                    <a:pt x="9711" y="3839"/>
                    <a:pt x="9708" y="3818"/>
                    <a:pt x="9705" y="3797"/>
                  </a:cubicBezTo>
                  <a:cubicBezTo>
                    <a:pt x="9705" y="3792"/>
                    <a:pt x="9703" y="3786"/>
                    <a:pt x="9702" y="3781"/>
                  </a:cubicBezTo>
                  <a:cubicBezTo>
                    <a:pt x="9701" y="3771"/>
                    <a:pt x="9700" y="3762"/>
                    <a:pt x="9698" y="3753"/>
                  </a:cubicBezTo>
                  <a:cubicBezTo>
                    <a:pt x="9697" y="3743"/>
                    <a:pt x="9695" y="3733"/>
                    <a:pt x="9694" y="3723"/>
                  </a:cubicBezTo>
                  <a:cubicBezTo>
                    <a:pt x="9694" y="3718"/>
                    <a:pt x="9693" y="3713"/>
                    <a:pt x="9692" y="3708"/>
                  </a:cubicBezTo>
                  <a:cubicBezTo>
                    <a:pt x="9692" y="3708"/>
                    <a:pt x="9692" y="3707"/>
                    <a:pt x="9692" y="3706"/>
                  </a:cubicBezTo>
                  <a:lnTo>
                    <a:pt x="9692" y="3706"/>
                  </a:lnTo>
                  <a:cubicBezTo>
                    <a:pt x="9696" y="3706"/>
                    <a:pt x="9699" y="3705"/>
                    <a:pt x="9703" y="3703"/>
                  </a:cubicBezTo>
                  <a:cubicBezTo>
                    <a:pt x="9716" y="3727"/>
                    <a:pt x="9730" y="3750"/>
                    <a:pt x="9742" y="3775"/>
                  </a:cubicBezTo>
                  <a:cubicBezTo>
                    <a:pt x="9747" y="3785"/>
                    <a:pt x="9752" y="3796"/>
                    <a:pt x="9757" y="3806"/>
                  </a:cubicBezTo>
                  <a:cubicBezTo>
                    <a:pt x="9770" y="3833"/>
                    <a:pt x="9783" y="3860"/>
                    <a:pt x="9795" y="3887"/>
                  </a:cubicBezTo>
                  <a:cubicBezTo>
                    <a:pt x="9801" y="3901"/>
                    <a:pt x="9807" y="3915"/>
                    <a:pt x="9813" y="3929"/>
                  </a:cubicBezTo>
                  <a:cubicBezTo>
                    <a:pt x="9823" y="3954"/>
                    <a:pt x="9834" y="3981"/>
                    <a:pt x="9844" y="4007"/>
                  </a:cubicBezTo>
                  <a:cubicBezTo>
                    <a:pt x="9849" y="4022"/>
                    <a:pt x="9855" y="4036"/>
                    <a:pt x="9860" y="4051"/>
                  </a:cubicBezTo>
                  <a:cubicBezTo>
                    <a:pt x="9870" y="4079"/>
                    <a:pt x="9879" y="4110"/>
                    <a:pt x="9889" y="4139"/>
                  </a:cubicBezTo>
                  <a:cubicBezTo>
                    <a:pt x="9893" y="4151"/>
                    <a:pt x="9897" y="4163"/>
                    <a:pt x="9900" y="4175"/>
                  </a:cubicBezTo>
                  <a:cubicBezTo>
                    <a:pt x="9913" y="4218"/>
                    <a:pt x="9925" y="4260"/>
                    <a:pt x="9936" y="4304"/>
                  </a:cubicBezTo>
                  <a:cubicBezTo>
                    <a:pt x="9937" y="4311"/>
                    <a:pt x="9939" y="4318"/>
                    <a:pt x="9940" y="4324"/>
                  </a:cubicBezTo>
                  <a:cubicBezTo>
                    <a:pt x="9949" y="4361"/>
                    <a:pt x="9957" y="4399"/>
                    <a:pt x="9965" y="4438"/>
                  </a:cubicBezTo>
                  <a:cubicBezTo>
                    <a:pt x="9968" y="4452"/>
                    <a:pt x="9970" y="4468"/>
                    <a:pt x="9973" y="4483"/>
                  </a:cubicBezTo>
                  <a:cubicBezTo>
                    <a:pt x="9975" y="4493"/>
                    <a:pt x="9976" y="4503"/>
                    <a:pt x="9978" y="4514"/>
                  </a:cubicBezTo>
                  <a:cubicBezTo>
                    <a:pt x="9974" y="4492"/>
                    <a:pt x="9969" y="4470"/>
                    <a:pt x="9964" y="4448"/>
                  </a:cubicBezTo>
                  <a:cubicBezTo>
                    <a:pt x="9963" y="4445"/>
                    <a:pt x="9962" y="4441"/>
                    <a:pt x="9961" y="4438"/>
                  </a:cubicBezTo>
                  <a:lnTo>
                    <a:pt x="9961" y="4439"/>
                  </a:lnTo>
                  <a:close/>
                  <a:moveTo>
                    <a:pt x="9727" y="4036"/>
                  </a:moveTo>
                  <a:cubicBezTo>
                    <a:pt x="9729" y="4056"/>
                    <a:pt x="9731" y="4075"/>
                    <a:pt x="9733" y="4094"/>
                  </a:cubicBezTo>
                  <a:cubicBezTo>
                    <a:pt x="9735" y="4113"/>
                    <a:pt x="9737" y="4130"/>
                    <a:pt x="9739" y="4148"/>
                  </a:cubicBezTo>
                  <a:cubicBezTo>
                    <a:pt x="9741" y="4166"/>
                    <a:pt x="9743" y="4184"/>
                    <a:pt x="9745" y="4202"/>
                  </a:cubicBezTo>
                  <a:cubicBezTo>
                    <a:pt x="9747" y="4220"/>
                    <a:pt x="9749" y="4238"/>
                    <a:pt x="9751" y="4255"/>
                  </a:cubicBezTo>
                  <a:cubicBezTo>
                    <a:pt x="9753" y="4272"/>
                    <a:pt x="9756" y="4290"/>
                    <a:pt x="9758" y="4307"/>
                  </a:cubicBezTo>
                  <a:cubicBezTo>
                    <a:pt x="9761" y="4324"/>
                    <a:pt x="9762" y="4341"/>
                    <a:pt x="9764" y="4357"/>
                  </a:cubicBezTo>
                  <a:cubicBezTo>
                    <a:pt x="9766" y="4373"/>
                    <a:pt x="9769" y="4391"/>
                    <a:pt x="9772" y="4408"/>
                  </a:cubicBezTo>
                  <a:cubicBezTo>
                    <a:pt x="9775" y="4425"/>
                    <a:pt x="9777" y="4439"/>
                    <a:pt x="9779" y="4454"/>
                  </a:cubicBezTo>
                  <a:cubicBezTo>
                    <a:pt x="9782" y="4469"/>
                    <a:pt x="9785" y="4488"/>
                    <a:pt x="9787" y="4506"/>
                  </a:cubicBezTo>
                  <a:cubicBezTo>
                    <a:pt x="9790" y="4519"/>
                    <a:pt x="9792" y="4534"/>
                    <a:pt x="9794" y="4547"/>
                  </a:cubicBezTo>
                  <a:cubicBezTo>
                    <a:pt x="9798" y="4567"/>
                    <a:pt x="9801" y="4584"/>
                    <a:pt x="9805" y="4603"/>
                  </a:cubicBezTo>
                  <a:cubicBezTo>
                    <a:pt x="9807" y="4614"/>
                    <a:pt x="9809" y="4625"/>
                    <a:pt x="9811" y="4635"/>
                  </a:cubicBezTo>
                  <a:cubicBezTo>
                    <a:pt x="9814" y="4651"/>
                    <a:pt x="9817" y="4665"/>
                    <a:pt x="9821" y="4679"/>
                  </a:cubicBezTo>
                  <a:lnTo>
                    <a:pt x="9821" y="4679"/>
                  </a:lnTo>
                  <a:cubicBezTo>
                    <a:pt x="9816" y="4680"/>
                    <a:pt x="9813" y="4682"/>
                    <a:pt x="9810" y="4684"/>
                  </a:cubicBezTo>
                  <a:cubicBezTo>
                    <a:pt x="9803" y="4688"/>
                    <a:pt x="9798" y="4691"/>
                    <a:pt x="9794" y="4699"/>
                  </a:cubicBezTo>
                  <a:cubicBezTo>
                    <a:pt x="9791" y="4704"/>
                    <a:pt x="9789" y="4711"/>
                    <a:pt x="9789" y="4719"/>
                  </a:cubicBezTo>
                  <a:lnTo>
                    <a:pt x="9789" y="4719"/>
                  </a:lnTo>
                  <a:cubicBezTo>
                    <a:pt x="9789" y="4726"/>
                    <a:pt x="9791" y="4732"/>
                    <a:pt x="9795" y="4740"/>
                  </a:cubicBezTo>
                  <a:cubicBezTo>
                    <a:pt x="9798" y="4745"/>
                    <a:pt x="9803" y="4751"/>
                    <a:pt x="9810" y="4755"/>
                  </a:cubicBezTo>
                  <a:cubicBezTo>
                    <a:pt x="9817" y="4759"/>
                    <a:pt x="9823" y="4761"/>
                    <a:pt x="9831" y="4761"/>
                  </a:cubicBezTo>
                  <a:lnTo>
                    <a:pt x="9831" y="4761"/>
                  </a:lnTo>
                  <a:cubicBezTo>
                    <a:pt x="9834" y="4761"/>
                    <a:pt x="9836" y="4760"/>
                    <a:pt x="9839" y="4759"/>
                  </a:cubicBezTo>
                  <a:cubicBezTo>
                    <a:pt x="9840" y="4767"/>
                    <a:pt x="9842" y="4775"/>
                    <a:pt x="9844" y="4783"/>
                  </a:cubicBezTo>
                  <a:cubicBezTo>
                    <a:pt x="9844" y="4785"/>
                    <a:pt x="9845" y="4787"/>
                    <a:pt x="9845" y="4789"/>
                  </a:cubicBezTo>
                  <a:cubicBezTo>
                    <a:pt x="9848" y="4798"/>
                    <a:pt x="9850" y="4806"/>
                    <a:pt x="9852" y="4815"/>
                  </a:cubicBezTo>
                  <a:lnTo>
                    <a:pt x="9854" y="4823"/>
                  </a:lnTo>
                  <a:cubicBezTo>
                    <a:pt x="9856" y="4830"/>
                    <a:pt x="9858" y="4838"/>
                    <a:pt x="9860" y="4845"/>
                  </a:cubicBezTo>
                  <a:cubicBezTo>
                    <a:pt x="9860" y="4848"/>
                    <a:pt x="9861" y="4851"/>
                    <a:pt x="9862" y="4855"/>
                  </a:cubicBezTo>
                  <a:cubicBezTo>
                    <a:pt x="9864" y="4861"/>
                    <a:pt x="9867" y="4868"/>
                    <a:pt x="9868" y="4874"/>
                  </a:cubicBezTo>
                  <a:cubicBezTo>
                    <a:pt x="9870" y="4880"/>
                    <a:pt x="9870" y="4880"/>
                    <a:pt x="9871" y="4884"/>
                  </a:cubicBezTo>
                  <a:cubicBezTo>
                    <a:pt x="9872" y="4887"/>
                    <a:pt x="9874" y="4897"/>
                    <a:pt x="9876" y="4903"/>
                  </a:cubicBezTo>
                  <a:cubicBezTo>
                    <a:pt x="9878" y="4908"/>
                    <a:pt x="9878" y="4909"/>
                    <a:pt x="9879" y="4913"/>
                  </a:cubicBezTo>
                  <a:cubicBezTo>
                    <a:pt x="9880" y="4917"/>
                    <a:pt x="9883" y="4924"/>
                    <a:pt x="9885" y="4930"/>
                  </a:cubicBezTo>
                  <a:lnTo>
                    <a:pt x="9888" y="4940"/>
                  </a:lnTo>
                  <a:cubicBezTo>
                    <a:pt x="9890" y="4945"/>
                    <a:pt x="9892" y="4950"/>
                    <a:pt x="9894" y="4955"/>
                  </a:cubicBezTo>
                  <a:cubicBezTo>
                    <a:pt x="9896" y="4960"/>
                    <a:pt x="9896" y="4961"/>
                    <a:pt x="9897" y="4965"/>
                  </a:cubicBezTo>
                  <a:lnTo>
                    <a:pt x="9903" y="4978"/>
                  </a:lnTo>
                  <a:lnTo>
                    <a:pt x="9907" y="4987"/>
                  </a:lnTo>
                  <a:cubicBezTo>
                    <a:pt x="9909" y="4991"/>
                    <a:pt x="9911" y="4995"/>
                    <a:pt x="9912" y="4999"/>
                  </a:cubicBezTo>
                  <a:lnTo>
                    <a:pt x="9917" y="5008"/>
                  </a:lnTo>
                  <a:lnTo>
                    <a:pt x="9922" y="5018"/>
                  </a:lnTo>
                  <a:lnTo>
                    <a:pt x="9927" y="5025"/>
                  </a:lnTo>
                  <a:lnTo>
                    <a:pt x="9933" y="5035"/>
                  </a:lnTo>
                  <a:lnTo>
                    <a:pt x="9937" y="5041"/>
                  </a:lnTo>
                  <a:lnTo>
                    <a:pt x="9943" y="5048"/>
                  </a:lnTo>
                  <a:lnTo>
                    <a:pt x="9943" y="5049"/>
                  </a:lnTo>
                  <a:lnTo>
                    <a:pt x="9943" y="5049"/>
                  </a:lnTo>
                  <a:cubicBezTo>
                    <a:pt x="9940" y="5055"/>
                    <a:pt x="9938" y="5061"/>
                    <a:pt x="9938" y="5069"/>
                  </a:cubicBezTo>
                  <a:lnTo>
                    <a:pt x="9938" y="5069"/>
                  </a:lnTo>
                  <a:cubicBezTo>
                    <a:pt x="9938" y="5075"/>
                    <a:pt x="9940" y="5081"/>
                    <a:pt x="9942" y="5086"/>
                  </a:cubicBezTo>
                  <a:lnTo>
                    <a:pt x="9938" y="5088"/>
                  </a:lnTo>
                  <a:cubicBezTo>
                    <a:pt x="9934" y="5090"/>
                    <a:pt x="9931" y="5091"/>
                    <a:pt x="9927" y="5092"/>
                  </a:cubicBezTo>
                  <a:lnTo>
                    <a:pt x="9927" y="5092"/>
                  </a:lnTo>
                  <a:cubicBezTo>
                    <a:pt x="9920" y="5094"/>
                    <a:pt x="9915" y="5095"/>
                    <a:pt x="9908" y="5096"/>
                  </a:cubicBezTo>
                  <a:cubicBezTo>
                    <a:pt x="9904" y="5096"/>
                    <a:pt x="9901" y="5098"/>
                    <a:pt x="9898" y="5098"/>
                  </a:cubicBezTo>
                  <a:lnTo>
                    <a:pt x="9898" y="5098"/>
                  </a:lnTo>
                  <a:cubicBezTo>
                    <a:pt x="9887" y="5100"/>
                    <a:pt x="9878" y="5100"/>
                    <a:pt x="9867" y="5100"/>
                  </a:cubicBezTo>
                  <a:lnTo>
                    <a:pt x="9855" y="5100"/>
                  </a:lnTo>
                  <a:lnTo>
                    <a:pt x="9855" y="5100"/>
                  </a:lnTo>
                  <a:lnTo>
                    <a:pt x="9855" y="5099"/>
                  </a:lnTo>
                  <a:cubicBezTo>
                    <a:pt x="9855" y="5098"/>
                    <a:pt x="9855" y="5098"/>
                    <a:pt x="9855" y="5097"/>
                  </a:cubicBezTo>
                  <a:lnTo>
                    <a:pt x="9855" y="5097"/>
                  </a:lnTo>
                  <a:lnTo>
                    <a:pt x="9855" y="5097"/>
                  </a:lnTo>
                  <a:cubicBezTo>
                    <a:pt x="9855" y="5089"/>
                    <a:pt x="9853" y="5083"/>
                    <a:pt x="9849" y="5076"/>
                  </a:cubicBezTo>
                  <a:cubicBezTo>
                    <a:pt x="9845" y="5069"/>
                    <a:pt x="9840" y="5064"/>
                    <a:pt x="9834" y="5061"/>
                  </a:cubicBezTo>
                  <a:cubicBezTo>
                    <a:pt x="9827" y="5057"/>
                    <a:pt x="9820" y="5055"/>
                    <a:pt x="9813" y="5055"/>
                  </a:cubicBezTo>
                  <a:lnTo>
                    <a:pt x="9813" y="5055"/>
                  </a:lnTo>
                  <a:cubicBezTo>
                    <a:pt x="9810" y="5055"/>
                    <a:pt x="9808" y="5056"/>
                    <a:pt x="9805" y="5056"/>
                  </a:cubicBezTo>
                  <a:cubicBezTo>
                    <a:pt x="9799" y="5029"/>
                    <a:pt x="9793" y="5001"/>
                    <a:pt x="9787" y="4972"/>
                  </a:cubicBezTo>
                  <a:cubicBezTo>
                    <a:pt x="9786" y="4967"/>
                    <a:pt x="9785" y="4961"/>
                    <a:pt x="9784" y="4955"/>
                  </a:cubicBezTo>
                  <a:cubicBezTo>
                    <a:pt x="9781" y="4939"/>
                    <a:pt x="9778" y="4923"/>
                    <a:pt x="9776" y="4908"/>
                  </a:cubicBezTo>
                  <a:cubicBezTo>
                    <a:pt x="9774" y="4900"/>
                    <a:pt x="9773" y="4891"/>
                    <a:pt x="9772" y="4883"/>
                  </a:cubicBezTo>
                  <a:cubicBezTo>
                    <a:pt x="9769" y="4869"/>
                    <a:pt x="9767" y="4855"/>
                    <a:pt x="9765" y="4840"/>
                  </a:cubicBezTo>
                  <a:cubicBezTo>
                    <a:pt x="9764" y="4832"/>
                    <a:pt x="9762" y="4822"/>
                    <a:pt x="9761" y="4813"/>
                  </a:cubicBezTo>
                  <a:cubicBezTo>
                    <a:pt x="9759" y="4800"/>
                    <a:pt x="9757" y="4786"/>
                    <a:pt x="9755" y="4772"/>
                  </a:cubicBezTo>
                  <a:cubicBezTo>
                    <a:pt x="9754" y="4762"/>
                    <a:pt x="9752" y="4752"/>
                    <a:pt x="9751" y="4742"/>
                  </a:cubicBezTo>
                  <a:cubicBezTo>
                    <a:pt x="9750" y="4728"/>
                    <a:pt x="9748" y="4715"/>
                    <a:pt x="9746" y="4701"/>
                  </a:cubicBezTo>
                  <a:cubicBezTo>
                    <a:pt x="9745" y="4690"/>
                    <a:pt x="9744" y="4680"/>
                    <a:pt x="9743" y="4669"/>
                  </a:cubicBezTo>
                  <a:cubicBezTo>
                    <a:pt x="9741" y="4656"/>
                    <a:pt x="9741" y="4641"/>
                    <a:pt x="9739" y="4628"/>
                  </a:cubicBezTo>
                  <a:cubicBezTo>
                    <a:pt x="9738" y="4614"/>
                    <a:pt x="9736" y="4606"/>
                    <a:pt x="9735" y="4595"/>
                  </a:cubicBezTo>
                  <a:cubicBezTo>
                    <a:pt x="9734" y="4584"/>
                    <a:pt x="9733" y="4567"/>
                    <a:pt x="9732" y="4554"/>
                  </a:cubicBezTo>
                  <a:cubicBezTo>
                    <a:pt x="9731" y="4540"/>
                    <a:pt x="9730" y="4532"/>
                    <a:pt x="9729" y="4521"/>
                  </a:cubicBezTo>
                  <a:lnTo>
                    <a:pt x="9726" y="4479"/>
                  </a:lnTo>
                  <a:cubicBezTo>
                    <a:pt x="9726" y="4467"/>
                    <a:pt x="9725" y="4455"/>
                    <a:pt x="9724" y="4444"/>
                  </a:cubicBezTo>
                  <a:cubicBezTo>
                    <a:pt x="9723" y="4432"/>
                    <a:pt x="9723" y="4416"/>
                    <a:pt x="9722" y="4402"/>
                  </a:cubicBezTo>
                  <a:cubicBezTo>
                    <a:pt x="9722" y="4388"/>
                    <a:pt x="9720" y="4378"/>
                    <a:pt x="9720" y="4367"/>
                  </a:cubicBezTo>
                  <a:lnTo>
                    <a:pt x="9718" y="4324"/>
                  </a:lnTo>
                  <a:lnTo>
                    <a:pt x="9717" y="4288"/>
                  </a:lnTo>
                  <a:cubicBezTo>
                    <a:pt x="9717" y="4273"/>
                    <a:pt x="9716" y="4259"/>
                    <a:pt x="9716" y="4245"/>
                  </a:cubicBezTo>
                  <a:cubicBezTo>
                    <a:pt x="9716" y="4230"/>
                    <a:pt x="9716" y="4219"/>
                    <a:pt x="9716" y="4207"/>
                  </a:cubicBezTo>
                  <a:cubicBezTo>
                    <a:pt x="9716" y="4194"/>
                    <a:pt x="9716" y="4179"/>
                    <a:pt x="9716" y="4164"/>
                  </a:cubicBezTo>
                  <a:cubicBezTo>
                    <a:pt x="9716" y="4149"/>
                    <a:pt x="9716" y="4139"/>
                    <a:pt x="9716" y="4127"/>
                  </a:cubicBezTo>
                  <a:lnTo>
                    <a:pt x="9716" y="4083"/>
                  </a:lnTo>
                  <a:cubicBezTo>
                    <a:pt x="9716" y="4070"/>
                    <a:pt x="9716" y="4058"/>
                    <a:pt x="9716" y="4045"/>
                  </a:cubicBezTo>
                  <a:cubicBezTo>
                    <a:pt x="9716" y="4032"/>
                    <a:pt x="9716" y="4015"/>
                    <a:pt x="9716" y="4000"/>
                  </a:cubicBezTo>
                  <a:lnTo>
                    <a:pt x="9716" y="3963"/>
                  </a:lnTo>
                  <a:lnTo>
                    <a:pt x="9716" y="3944"/>
                  </a:lnTo>
                  <a:lnTo>
                    <a:pt x="9717" y="3944"/>
                  </a:lnTo>
                  <a:cubicBezTo>
                    <a:pt x="9717" y="3957"/>
                    <a:pt x="9719" y="3969"/>
                    <a:pt x="9720" y="3981"/>
                  </a:cubicBezTo>
                  <a:cubicBezTo>
                    <a:pt x="9724" y="3999"/>
                    <a:pt x="9726" y="4017"/>
                    <a:pt x="9727" y="4035"/>
                  </a:cubicBezTo>
                  <a:lnTo>
                    <a:pt x="9727" y="4036"/>
                  </a:lnTo>
                  <a:close/>
                  <a:moveTo>
                    <a:pt x="10012" y="5618"/>
                  </a:moveTo>
                  <a:cubicBezTo>
                    <a:pt x="10009" y="5646"/>
                    <a:pt x="10007" y="5675"/>
                    <a:pt x="10004" y="5703"/>
                  </a:cubicBezTo>
                  <a:cubicBezTo>
                    <a:pt x="10004" y="5712"/>
                    <a:pt x="10002" y="5721"/>
                    <a:pt x="10001" y="5730"/>
                  </a:cubicBezTo>
                  <a:cubicBezTo>
                    <a:pt x="9997" y="5768"/>
                    <a:pt x="9993" y="5805"/>
                    <a:pt x="9987" y="5842"/>
                  </a:cubicBezTo>
                  <a:cubicBezTo>
                    <a:pt x="9986" y="5851"/>
                    <a:pt x="9985" y="5860"/>
                    <a:pt x="9984" y="5869"/>
                  </a:cubicBezTo>
                  <a:cubicBezTo>
                    <a:pt x="9980" y="5898"/>
                    <a:pt x="9976" y="5926"/>
                    <a:pt x="9972" y="5954"/>
                  </a:cubicBezTo>
                  <a:cubicBezTo>
                    <a:pt x="9969" y="5968"/>
                    <a:pt x="9967" y="5981"/>
                    <a:pt x="9965" y="5993"/>
                  </a:cubicBezTo>
                  <a:cubicBezTo>
                    <a:pt x="9961" y="6017"/>
                    <a:pt x="9957" y="6041"/>
                    <a:pt x="9953" y="6065"/>
                  </a:cubicBezTo>
                  <a:cubicBezTo>
                    <a:pt x="9950" y="6080"/>
                    <a:pt x="9947" y="6094"/>
                    <a:pt x="9944" y="6109"/>
                  </a:cubicBezTo>
                  <a:cubicBezTo>
                    <a:pt x="9940" y="6131"/>
                    <a:pt x="9936" y="6154"/>
                    <a:pt x="9931" y="6176"/>
                  </a:cubicBezTo>
                  <a:cubicBezTo>
                    <a:pt x="9928" y="6191"/>
                    <a:pt x="9925" y="6207"/>
                    <a:pt x="9922" y="6222"/>
                  </a:cubicBezTo>
                  <a:cubicBezTo>
                    <a:pt x="9917" y="6244"/>
                    <a:pt x="9912" y="6265"/>
                    <a:pt x="9907" y="6287"/>
                  </a:cubicBezTo>
                  <a:cubicBezTo>
                    <a:pt x="9904" y="6302"/>
                    <a:pt x="9900" y="6318"/>
                    <a:pt x="9896" y="6333"/>
                  </a:cubicBezTo>
                  <a:cubicBezTo>
                    <a:pt x="9891" y="6355"/>
                    <a:pt x="9886" y="6376"/>
                    <a:pt x="9880" y="6398"/>
                  </a:cubicBezTo>
                  <a:cubicBezTo>
                    <a:pt x="9877" y="6413"/>
                    <a:pt x="9873" y="6428"/>
                    <a:pt x="9869" y="6443"/>
                  </a:cubicBezTo>
                  <a:cubicBezTo>
                    <a:pt x="9863" y="6465"/>
                    <a:pt x="9857" y="6486"/>
                    <a:pt x="9851" y="6508"/>
                  </a:cubicBezTo>
                  <a:cubicBezTo>
                    <a:pt x="9847" y="6523"/>
                    <a:pt x="9843" y="6538"/>
                    <a:pt x="9839" y="6552"/>
                  </a:cubicBezTo>
                  <a:cubicBezTo>
                    <a:pt x="9832" y="6575"/>
                    <a:pt x="9825" y="6597"/>
                    <a:pt x="9819" y="6619"/>
                  </a:cubicBezTo>
                  <a:cubicBezTo>
                    <a:pt x="9815" y="6633"/>
                    <a:pt x="9810" y="6647"/>
                    <a:pt x="9806" y="6661"/>
                  </a:cubicBezTo>
                  <a:cubicBezTo>
                    <a:pt x="9799" y="6685"/>
                    <a:pt x="9791" y="6709"/>
                    <a:pt x="9783" y="6733"/>
                  </a:cubicBezTo>
                  <a:cubicBezTo>
                    <a:pt x="9779" y="6744"/>
                    <a:pt x="9775" y="6756"/>
                    <a:pt x="9771" y="6768"/>
                  </a:cubicBezTo>
                  <a:cubicBezTo>
                    <a:pt x="9771" y="6768"/>
                    <a:pt x="9771" y="6769"/>
                    <a:pt x="9771" y="6770"/>
                  </a:cubicBezTo>
                  <a:cubicBezTo>
                    <a:pt x="9777" y="6751"/>
                    <a:pt x="9782" y="6732"/>
                    <a:pt x="9787" y="6713"/>
                  </a:cubicBezTo>
                  <a:cubicBezTo>
                    <a:pt x="9796" y="6683"/>
                    <a:pt x="9805" y="6653"/>
                    <a:pt x="9813" y="6622"/>
                  </a:cubicBezTo>
                  <a:cubicBezTo>
                    <a:pt x="9824" y="6583"/>
                    <a:pt x="9834" y="6544"/>
                    <a:pt x="9844" y="6504"/>
                  </a:cubicBezTo>
                  <a:cubicBezTo>
                    <a:pt x="9852" y="6474"/>
                    <a:pt x="9860" y="6443"/>
                    <a:pt x="9867" y="6412"/>
                  </a:cubicBezTo>
                  <a:cubicBezTo>
                    <a:pt x="9877" y="6372"/>
                    <a:pt x="9885" y="6331"/>
                    <a:pt x="9894" y="6291"/>
                  </a:cubicBezTo>
                  <a:cubicBezTo>
                    <a:pt x="9900" y="6260"/>
                    <a:pt x="9907" y="6230"/>
                    <a:pt x="9914" y="6199"/>
                  </a:cubicBezTo>
                  <a:cubicBezTo>
                    <a:pt x="9922" y="6157"/>
                    <a:pt x="9929" y="6114"/>
                    <a:pt x="9937" y="6071"/>
                  </a:cubicBezTo>
                  <a:cubicBezTo>
                    <a:pt x="9942" y="6041"/>
                    <a:pt x="9947" y="6012"/>
                    <a:pt x="9952" y="5982"/>
                  </a:cubicBezTo>
                  <a:cubicBezTo>
                    <a:pt x="9959" y="5936"/>
                    <a:pt x="9966" y="5889"/>
                    <a:pt x="9972" y="5842"/>
                  </a:cubicBezTo>
                  <a:cubicBezTo>
                    <a:pt x="9975" y="5815"/>
                    <a:pt x="9979" y="5789"/>
                    <a:pt x="9983" y="5762"/>
                  </a:cubicBezTo>
                  <a:cubicBezTo>
                    <a:pt x="9990" y="5703"/>
                    <a:pt x="9996" y="5642"/>
                    <a:pt x="10001" y="5583"/>
                  </a:cubicBezTo>
                  <a:cubicBezTo>
                    <a:pt x="10003" y="5567"/>
                    <a:pt x="10004" y="5553"/>
                    <a:pt x="10006" y="5537"/>
                  </a:cubicBezTo>
                  <a:cubicBezTo>
                    <a:pt x="10006" y="5526"/>
                    <a:pt x="10007" y="5514"/>
                    <a:pt x="10008" y="5502"/>
                  </a:cubicBezTo>
                  <a:lnTo>
                    <a:pt x="10008" y="5502"/>
                  </a:lnTo>
                  <a:cubicBezTo>
                    <a:pt x="10009" y="5503"/>
                    <a:pt x="10009" y="5505"/>
                    <a:pt x="10009" y="5505"/>
                  </a:cubicBezTo>
                  <a:cubicBezTo>
                    <a:pt x="10012" y="5511"/>
                    <a:pt x="10016" y="5514"/>
                    <a:pt x="10020" y="5517"/>
                  </a:cubicBezTo>
                  <a:cubicBezTo>
                    <a:pt x="10019" y="5537"/>
                    <a:pt x="10018" y="5556"/>
                    <a:pt x="10016" y="5576"/>
                  </a:cubicBezTo>
                  <a:cubicBezTo>
                    <a:pt x="10014" y="5590"/>
                    <a:pt x="10013" y="5604"/>
                    <a:pt x="10012" y="5617"/>
                  </a:cubicBezTo>
                  <a:lnTo>
                    <a:pt x="10012" y="5618"/>
                  </a:lnTo>
                  <a:close/>
                  <a:moveTo>
                    <a:pt x="9776" y="6765"/>
                  </a:moveTo>
                  <a:cubicBezTo>
                    <a:pt x="9782" y="6747"/>
                    <a:pt x="9788" y="6729"/>
                    <a:pt x="9794" y="6711"/>
                  </a:cubicBezTo>
                  <a:cubicBezTo>
                    <a:pt x="9797" y="6702"/>
                    <a:pt x="9800" y="6693"/>
                    <a:pt x="9803" y="6684"/>
                  </a:cubicBezTo>
                  <a:lnTo>
                    <a:pt x="9803" y="6684"/>
                  </a:lnTo>
                  <a:cubicBezTo>
                    <a:pt x="9800" y="6689"/>
                    <a:pt x="9800" y="6694"/>
                    <a:pt x="9799" y="6700"/>
                  </a:cubicBezTo>
                  <a:lnTo>
                    <a:pt x="9799" y="6700"/>
                  </a:lnTo>
                  <a:lnTo>
                    <a:pt x="9799" y="6700"/>
                  </a:lnTo>
                  <a:cubicBezTo>
                    <a:pt x="9799" y="6706"/>
                    <a:pt x="9801" y="6712"/>
                    <a:pt x="9804" y="6717"/>
                  </a:cubicBezTo>
                  <a:cubicBezTo>
                    <a:pt x="9790" y="6746"/>
                    <a:pt x="9777" y="6774"/>
                    <a:pt x="9763" y="6801"/>
                  </a:cubicBezTo>
                  <a:cubicBezTo>
                    <a:pt x="9764" y="6798"/>
                    <a:pt x="9766" y="6795"/>
                    <a:pt x="9767" y="6791"/>
                  </a:cubicBezTo>
                  <a:cubicBezTo>
                    <a:pt x="9769" y="6782"/>
                    <a:pt x="9773" y="6773"/>
                    <a:pt x="9776" y="6764"/>
                  </a:cubicBezTo>
                  <a:lnTo>
                    <a:pt x="9776" y="6765"/>
                  </a:lnTo>
                  <a:close/>
                  <a:moveTo>
                    <a:pt x="9329" y="7722"/>
                  </a:moveTo>
                  <a:cubicBezTo>
                    <a:pt x="9314" y="7740"/>
                    <a:pt x="9300" y="7758"/>
                    <a:pt x="9285" y="7776"/>
                  </a:cubicBezTo>
                  <a:cubicBezTo>
                    <a:pt x="9276" y="7787"/>
                    <a:pt x="9265" y="7795"/>
                    <a:pt x="9256" y="7807"/>
                  </a:cubicBezTo>
                  <a:cubicBezTo>
                    <a:pt x="9242" y="7822"/>
                    <a:pt x="9229" y="7838"/>
                    <a:pt x="9215" y="7852"/>
                  </a:cubicBezTo>
                  <a:cubicBezTo>
                    <a:pt x="9204" y="7863"/>
                    <a:pt x="9194" y="7872"/>
                    <a:pt x="9183" y="7882"/>
                  </a:cubicBezTo>
                  <a:cubicBezTo>
                    <a:pt x="9169" y="7895"/>
                    <a:pt x="9156" y="7909"/>
                    <a:pt x="9141" y="7921"/>
                  </a:cubicBezTo>
                  <a:cubicBezTo>
                    <a:pt x="9133" y="7929"/>
                    <a:pt x="9124" y="7936"/>
                    <a:pt x="9116" y="7943"/>
                  </a:cubicBezTo>
                  <a:cubicBezTo>
                    <a:pt x="9122" y="7935"/>
                    <a:pt x="9128" y="7928"/>
                    <a:pt x="9134" y="7920"/>
                  </a:cubicBezTo>
                  <a:cubicBezTo>
                    <a:pt x="9146" y="7905"/>
                    <a:pt x="9159" y="7890"/>
                    <a:pt x="9170" y="7874"/>
                  </a:cubicBezTo>
                  <a:cubicBezTo>
                    <a:pt x="9182" y="7859"/>
                    <a:pt x="9189" y="7849"/>
                    <a:pt x="9199" y="7835"/>
                  </a:cubicBezTo>
                  <a:cubicBezTo>
                    <a:pt x="9214" y="7815"/>
                    <a:pt x="9229" y="7793"/>
                    <a:pt x="9244" y="7773"/>
                  </a:cubicBezTo>
                  <a:cubicBezTo>
                    <a:pt x="9257" y="7755"/>
                    <a:pt x="9270" y="7738"/>
                    <a:pt x="9282" y="7720"/>
                  </a:cubicBezTo>
                  <a:cubicBezTo>
                    <a:pt x="9295" y="7703"/>
                    <a:pt x="9309" y="7680"/>
                    <a:pt x="9322" y="7661"/>
                  </a:cubicBezTo>
                  <a:cubicBezTo>
                    <a:pt x="9331" y="7648"/>
                    <a:pt x="9339" y="7634"/>
                    <a:pt x="9348" y="7621"/>
                  </a:cubicBezTo>
                  <a:lnTo>
                    <a:pt x="9355" y="7611"/>
                  </a:lnTo>
                  <a:lnTo>
                    <a:pt x="9355" y="7611"/>
                  </a:lnTo>
                  <a:cubicBezTo>
                    <a:pt x="9355" y="7611"/>
                    <a:pt x="9356" y="7610"/>
                    <a:pt x="9356" y="7609"/>
                  </a:cubicBezTo>
                  <a:cubicBezTo>
                    <a:pt x="9366" y="7596"/>
                    <a:pt x="9376" y="7583"/>
                    <a:pt x="9386" y="7570"/>
                  </a:cubicBezTo>
                  <a:cubicBezTo>
                    <a:pt x="9393" y="7560"/>
                    <a:pt x="9401" y="7550"/>
                    <a:pt x="9408" y="7541"/>
                  </a:cubicBezTo>
                  <a:cubicBezTo>
                    <a:pt x="9411" y="7536"/>
                    <a:pt x="9415" y="7531"/>
                    <a:pt x="9418" y="7526"/>
                  </a:cubicBezTo>
                  <a:cubicBezTo>
                    <a:pt x="9422" y="7521"/>
                    <a:pt x="9430" y="7511"/>
                    <a:pt x="9436" y="7503"/>
                  </a:cubicBezTo>
                  <a:cubicBezTo>
                    <a:pt x="9453" y="7477"/>
                    <a:pt x="9471" y="7452"/>
                    <a:pt x="9488" y="7426"/>
                  </a:cubicBezTo>
                  <a:cubicBezTo>
                    <a:pt x="9491" y="7422"/>
                    <a:pt x="9494" y="7418"/>
                    <a:pt x="9497" y="7413"/>
                  </a:cubicBezTo>
                  <a:cubicBezTo>
                    <a:pt x="9511" y="7392"/>
                    <a:pt x="9525" y="7369"/>
                    <a:pt x="9539" y="7347"/>
                  </a:cubicBezTo>
                  <a:lnTo>
                    <a:pt x="9539" y="7347"/>
                  </a:lnTo>
                  <a:lnTo>
                    <a:pt x="9539" y="7347"/>
                  </a:lnTo>
                  <a:cubicBezTo>
                    <a:pt x="9542" y="7353"/>
                    <a:pt x="9546" y="7357"/>
                    <a:pt x="9551" y="7361"/>
                  </a:cubicBezTo>
                  <a:cubicBezTo>
                    <a:pt x="9544" y="7374"/>
                    <a:pt x="9538" y="7387"/>
                    <a:pt x="9531" y="7400"/>
                  </a:cubicBezTo>
                  <a:cubicBezTo>
                    <a:pt x="9522" y="7417"/>
                    <a:pt x="9514" y="7433"/>
                    <a:pt x="9505" y="7450"/>
                  </a:cubicBezTo>
                  <a:cubicBezTo>
                    <a:pt x="9483" y="7489"/>
                    <a:pt x="9460" y="7528"/>
                    <a:pt x="9437" y="7566"/>
                  </a:cubicBezTo>
                  <a:lnTo>
                    <a:pt x="9437" y="7566"/>
                  </a:lnTo>
                  <a:cubicBezTo>
                    <a:pt x="9431" y="7563"/>
                    <a:pt x="9425" y="7561"/>
                    <a:pt x="9418" y="7561"/>
                  </a:cubicBezTo>
                  <a:lnTo>
                    <a:pt x="9418" y="7561"/>
                  </a:lnTo>
                  <a:cubicBezTo>
                    <a:pt x="9410" y="7561"/>
                    <a:pt x="9403" y="7564"/>
                    <a:pt x="9397" y="7567"/>
                  </a:cubicBezTo>
                  <a:cubicBezTo>
                    <a:pt x="9390" y="7572"/>
                    <a:pt x="9385" y="7575"/>
                    <a:pt x="9381" y="7582"/>
                  </a:cubicBezTo>
                  <a:cubicBezTo>
                    <a:pt x="9377" y="7589"/>
                    <a:pt x="9376" y="7595"/>
                    <a:pt x="9376" y="7603"/>
                  </a:cubicBezTo>
                  <a:lnTo>
                    <a:pt x="9376" y="7603"/>
                  </a:lnTo>
                  <a:cubicBezTo>
                    <a:pt x="9376" y="7611"/>
                    <a:pt x="9378" y="7617"/>
                    <a:pt x="9381" y="7623"/>
                  </a:cubicBezTo>
                  <a:cubicBezTo>
                    <a:pt x="9385" y="7629"/>
                    <a:pt x="9388" y="7632"/>
                    <a:pt x="9392" y="7636"/>
                  </a:cubicBezTo>
                  <a:cubicBezTo>
                    <a:pt x="9379" y="7654"/>
                    <a:pt x="9366" y="7673"/>
                    <a:pt x="9353" y="7691"/>
                  </a:cubicBezTo>
                  <a:cubicBezTo>
                    <a:pt x="9344" y="7702"/>
                    <a:pt x="9337" y="7711"/>
                    <a:pt x="9328" y="7721"/>
                  </a:cubicBezTo>
                  <a:lnTo>
                    <a:pt x="9329" y="7722"/>
                  </a:lnTo>
                  <a:close/>
                  <a:moveTo>
                    <a:pt x="8986" y="8091"/>
                  </a:moveTo>
                  <a:lnTo>
                    <a:pt x="8972" y="8107"/>
                  </a:lnTo>
                  <a:cubicBezTo>
                    <a:pt x="8946" y="8135"/>
                    <a:pt x="8920" y="8163"/>
                    <a:pt x="8893" y="8191"/>
                  </a:cubicBezTo>
                  <a:lnTo>
                    <a:pt x="8867" y="8218"/>
                  </a:lnTo>
                  <a:cubicBezTo>
                    <a:pt x="8852" y="8233"/>
                    <a:pt x="8836" y="8248"/>
                    <a:pt x="8821" y="8263"/>
                  </a:cubicBezTo>
                  <a:lnTo>
                    <a:pt x="8821" y="8263"/>
                  </a:lnTo>
                  <a:cubicBezTo>
                    <a:pt x="8821" y="8257"/>
                    <a:pt x="8819" y="8252"/>
                    <a:pt x="8816" y="8247"/>
                  </a:cubicBezTo>
                  <a:cubicBezTo>
                    <a:pt x="8815" y="8245"/>
                    <a:pt x="8813" y="8243"/>
                    <a:pt x="8812" y="8241"/>
                  </a:cubicBezTo>
                  <a:cubicBezTo>
                    <a:pt x="8833" y="8221"/>
                    <a:pt x="8854" y="8202"/>
                    <a:pt x="8875" y="8181"/>
                  </a:cubicBezTo>
                  <a:lnTo>
                    <a:pt x="8900" y="8156"/>
                  </a:lnTo>
                  <a:cubicBezTo>
                    <a:pt x="8925" y="8131"/>
                    <a:pt x="8950" y="8105"/>
                    <a:pt x="8975" y="8079"/>
                  </a:cubicBezTo>
                  <a:lnTo>
                    <a:pt x="8992" y="8061"/>
                  </a:lnTo>
                  <a:cubicBezTo>
                    <a:pt x="9008" y="8043"/>
                    <a:pt x="9025" y="8025"/>
                    <a:pt x="9041" y="8006"/>
                  </a:cubicBezTo>
                  <a:cubicBezTo>
                    <a:pt x="9046" y="8003"/>
                    <a:pt x="9051" y="7999"/>
                    <a:pt x="9056" y="7995"/>
                  </a:cubicBezTo>
                  <a:cubicBezTo>
                    <a:pt x="9067" y="7987"/>
                    <a:pt x="9078" y="7978"/>
                    <a:pt x="9088" y="7970"/>
                  </a:cubicBezTo>
                  <a:lnTo>
                    <a:pt x="9088" y="7970"/>
                  </a:lnTo>
                  <a:lnTo>
                    <a:pt x="9072" y="7989"/>
                  </a:lnTo>
                  <a:cubicBezTo>
                    <a:pt x="9045" y="8023"/>
                    <a:pt x="9016" y="8057"/>
                    <a:pt x="8986" y="8090"/>
                  </a:cubicBezTo>
                  <a:lnTo>
                    <a:pt x="8986" y="8091"/>
                  </a:lnTo>
                  <a:close/>
                  <a:moveTo>
                    <a:pt x="8684" y="8388"/>
                  </a:moveTo>
                  <a:cubicBezTo>
                    <a:pt x="8668" y="8408"/>
                    <a:pt x="8651" y="8428"/>
                    <a:pt x="8634" y="8447"/>
                  </a:cubicBezTo>
                  <a:cubicBezTo>
                    <a:pt x="8618" y="8467"/>
                    <a:pt x="8606" y="8481"/>
                    <a:pt x="8592" y="8497"/>
                  </a:cubicBezTo>
                  <a:cubicBezTo>
                    <a:pt x="8575" y="8517"/>
                    <a:pt x="8557" y="8537"/>
                    <a:pt x="8540" y="8556"/>
                  </a:cubicBezTo>
                  <a:cubicBezTo>
                    <a:pt x="8526" y="8572"/>
                    <a:pt x="8512" y="8589"/>
                    <a:pt x="8497" y="8605"/>
                  </a:cubicBezTo>
                  <a:cubicBezTo>
                    <a:pt x="8480" y="8624"/>
                    <a:pt x="8462" y="8644"/>
                    <a:pt x="8444" y="8664"/>
                  </a:cubicBezTo>
                  <a:cubicBezTo>
                    <a:pt x="8429" y="8679"/>
                    <a:pt x="8415" y="8694"/>
                    <a:pt x="8401" y="8709"/>
                  </a:cubicBezTo>
                  <a:cubicBezTo>
                    <a:pt x="8382" y="8729"/>
                    <a:pt x="8363" y="8748"/>
                    <a:pt x="8345" y="8766"/>
                  </a:cubicBezTo>
                  <a:cubicBezTo>
                    <a:pt x="8331" y="8781"/>
                    <a:pt x="8317" y="8795"/>
                    <a:pt x="8303" y="8809"/>
                  </a:cubicBezTo>
                  <a:cubicBezTo>
                    <a:pt x="8283" y="8829"/>
                    <a:pt x="8263" y="8847"/>
                    <a:pt x="8244" y="8866"/>
                  </a:cubicBezTo>
                  <a:lnTo>
                    <a:pt x="8202" y="8905"/>
                  </a:lnTo>
                  <a:cubicBezTo>
                    <a:pt x="8182" y="8925"/>
                    <a:pt x="8161" y="8943"/>
                    <a:pt x="8141" y="8961"/>
                  </a:cubicBezTo>
                  <a:cubicBezTo>
                    <a:pt x="8127" y="8973"/>
                    <a:pt x="8113" y="8986"/>
                    <a:pt x="8100" y="8998"/>
                  </a:cubicBezTo>
                  <a:cubicBezTo>
                    <a:pt x="8078" y="9018"/>
                    <a:pt x="8056" y="9035"/>
                    <a:pt x="8035" y="9053"/>
                  </a:cubicBezTo>
                  <a:cubicBezTo>
                    <a:pt x="8022" y="9065"/>
                    <a:pt x="8009" y="9076"/>
                    <a:pt x="7996" y="9087"/>
                  </a:cubicBezTo>
                  <a:cubicBezTo>
                    <a:pt x="7983" y="9098"/>
                    <a:pt x="7969" y="9109"/>
                    <a:pt x="7955" y="9120"/>
                  </a:cubicBezTo>
                  <a:lnTo>
                    <a:pt x="7928" y="9133"/>
                  </a:lnTo>
                  <a:lnTo>
                    <a:pt x="7898" y="9146"/>
                  </a:lnTo>
                  <a:lnTo>
                    <a:pt x="7848" y="9167"/>
                  </a:lnTo>
                  <a:lnTo>
                    <a:pt x="7825" y="9176"/>
                  </a:lnTo>
                  <a:cubicBezTo>
                    <a:pt x="7813" y="9180"/>
                    <a:pt x="7800" y="9185"/>
                    <a:pt x="7788" y="9189"/>
                  </a:cubicBezTo>
                  <a:lnTo>
                    <a:pt x="7788" y="9189"/>
                  </a:lnTo>
                  <a:cubicBezTo>
                    <a:pt x="7787" y="9188"/>
                    <a:pt x="7787" y="9187"/>
                    <a:pt x="7786" y="9186"/>
                  </a:cubicBezTo>
                  <a:cubicBezTo>
                    <a:pt x="7785" y="9184"/>
                    <a:pt x="7784" y="9183"/>
                    <a:pt x="7782" y="9181"/>
                  </a:cubicBezTo>
                  <a:cubicBezTo>
                    <a:pt x="7798" y="9169"/>
                    <a:pt x="7813" y="9156"/>
                    <a:pt x="7828" y="9144"/>
                  </a:cubicBezTo>
                  <a:cubicBezTo>
                    <a:pt x="7850" y="9126"/>
                    <a:pt x="7873" y="9109"/>
                    <a:pt x="7895" y="9091"/>
                  </a:cubicBezTo>
                  <a:cubicBezTo>
                    <a:pt x="7921" y="9070"/>
                    <a:pt x="7946" y="9047"/>
                    <a:pt x="7972" y="9025"/>
                  </a:cubicBezTo>
                  <a:cubicBezTo>
                    <a:pt x="7992" y="9008"/>
                    <a:pt x="8013" y="8991"/>
                    <a:pt x="8033" y="8973"/>
                  </a:cubicBezTo>
                  <a:cubicBezTo>
                    <a:pt x="8061" y="8948"/>
                    <a:pt x="8088" y="8923"/>
                    <a:pt x="8115" y="8898"/>
                  </a:cubicBezTo>
                  <a:cubicBezTo>
                    <a:pt x="8133" y="8881"/>
                    <a:pt x="8152" y="8865"/>
                    <a:pt x="8169" y="8848"/>
                  </a:cubicBezTo>
                  <a:cubicBezTo>
                    <a:pt x="8201" y="8819"/>
                    <a:pt x="8232" y="8788"/>
                    <a:pt x="8263" y="8757"/>
                  </a:cubicBezTo>
                  <a:cubicBezTo>
                    <a:pt x="8277" y="8744"/>
                    <a:pt x="8291" y="8732"/>
                    <a:pt x="8304" y="8718"/>
                  </a:cubicBezTo>
                  <a:cubicBezTo>
                    <a:pt x="8383" y="8640"/>
                    <a:pt x="8461" y="8555"/>
                    <a:pt x="8537" y="8470"/>
                  </a:cubicBezTo>
                  <a:cubicBezTo>
                    <a:pt x="8544" y="8465"/>
                    <a:pt x="8552" y="8459"/>
                    <a:pt x="8558" y="8454"/>
                  </a:cubicBezTo>
                  <a:cubicBezTo>
                    <a:pt x="8575" y="8442"/>
                    <a:pt x="8591" y="8429"/>
                    <a:pt x="8608" y="8415"/>
                  </a:cubicBezTo>
                  <a:cubicBezTo>
                    <a:pt x="8627" y="8399"/>
                    <a:pt x="8649" y="8383"/>
                    <a:pt x="8669" y="8366"/>
                  </a:cubicBezTo>
                  <a:cubicBezTo>
                    <a:pt x="8685" y="8353"/>
                    <a:pt x="8701" y="8339"/>
                    <a:pt x="8717" y="8325"/>
                  </a:cubicBezTo>
                  <a:lnTo>
                    <a:pt x="8729" y="8315"/>
                  </a:lnTo>
                  <a:lnTo>
                    <a:pt x="8729" y="8315"/>
                  </a:lnTo>
                  <a:lnTo>
                    <a:pt x="8729" y="8315"/>
                  </a:lnTo>
                  <a:cubicBezTo>
                    <a:pt x="8730" y="8319"/>
                    <a:pt x="8730" y="8323"/>
                    <a:pt x="8732" y="8327"/>
                  </a:cubicBezTo>
                  <a:lnTo>
                    <a:pt x="8726" y="8334"/>
                  </a:lnTo>
                  <a:cubicBezTo>
                    <a:pt x="8712" y="8352"/>
                    <a:pt x="8698" y="8370"/>
                    <a:pt x="8684" y="8388"/>
                  </a:cubicBezTo>
                  <a:close/>
                  <a:moveTo>
                    <a:pt x="7650" y="9302"/>
                  </a:moveTo>
                  <a:cubicBezTo>
                    <a:pt x="7629" y="9321"/>
                    <a:pt x="7607" y="9342"/>
                    <a:pt x="7585" y="9362"/>
                  </a:cubicBezTo>
                  <a:cubicBezTo>
                    <a:pt x="7579" y="9368"/>
                    <a:pt x="7572" y="9374"/>
                    <a:pt x="7565" y="9379"/>
                  </a:cubicBezTo>
                  <a:cubicBezTo>
                    <a:pt x="7549" y="9393"/>
                    <a:pt x="7533" y="9406"/>
                    <a:pt x="7518" y="9419"/>
                  </a:cubicBezTo>
                  <a:cubicBezTo>
                    <a:pt x="7508" y="9427"/>
                    <a:pt x="7498" y="9435"/>
                    <a:pt x="7488" y="9442"/>
                  </a:cubicBezTo>
                  <a:cubicBezTo>
                    <a:pt x="7473" y="9454"/>
                    <a:pt x="7459" y="9465"/>
                    <a:pt x="7444" y="9475"/>
                  </a:cubicBezTo>
                  <a:cubicBezTo>
                    <a:pt x="7439" y="9479"/>
                    <a:pt x="7433" y="9483"/>
                    <a:pt x="7428" y="9487"/>
                  </a:cubicBezTo>
                  <a:cubicBezTo>
                    <a:pt x="7334" y="9542"/>
                    <a:pt x="7238" y="9593"/>
                    <a:pt x="7141" y="9640"/>
                  </a:cubicBezTo>
                  <a:lnTo>
                    <a:pt x="7141" y="9640"/>
                  </a:lnTo>
                  <a:cubicBezTo>
                    <a:pt x="7141" y="9639"/>
                    <a:pt x="7141" y="9639"/>
                    <a:pt x="7140" y="9639"/>
                  </a:cubicBezTo>
                  <a:cubicBezTo>
                    <a:pt x="7137" y="9632"/>
                    <a:pt x="7132" y="9627"/>
                    <a:pt x="7125" y="9623"/>
                  </a:cubicBezTo>
                  <a:cubicBezTo>
                    <a:pt x="7119" y="9620"/>
                    <a:pt x="7112" y="9618"/>
                    <a:pt x="7105" y="9618"/>
                  </a:cubicBezTo>
                  <a:lnTo>
                    <a:pt x="7105" y="9618"/>
                  </a:lnTo>
                  <a:cubicBezTo>
                    <a:pt x="7097" y="9618"/>
                    <a:pt x="7091" y="9620"/>
                    <a:pt x="7084" y="9623"/>
                  </a:cubicBezTo>
                  <a:cubicBezTo>
                    <a:pt x="7077" y="9627"/>
                    <a:pt x="7072" y="9632"/>
                    <a:pt x="7068" y="9639"/>
                  </a:cubicBezTo>
                  <a:cubicBezTo>
                    <a:pt x="7064" y="9646"/>
                    <a:pt x="7063" y="9652"/>
                    <a:pt x="7063" y="9660"/>
                  </a:cubicBezTo>
                  <a:lnTo>
                    <a:pt x="7063" y="9660"/>
                  </a:lnTo>
                  <a:cubicBezTo>
                    <a:pt x="7063" y="9662"/>
                    <a:pt x="7063" y="9663"/>
                    <a:pt x="7064" y="9665"/>
                  </a:cubicBezTo>
                  <a:cubicBezTo>
                    <a:pt x="7056" y="9665"/>
                    <a:pt x="7048" y="9667"/>
                    <a:pt x="7040" y="9667"/>
                  </a:cubicBezTo>
                  <a:lnTo>
                    <a:pt x="7040" y="9667"/>
                  </a:lnTo>
                  <a:cubicBezTo>
                    <a:pt x="6995" y="9666"/>
                    <a:pt x="6957" y="9657"/>
                    <a:pt x="6916" y="9639"/>
                  </a:cubicBezTo>
                  <a:cubicBezTo>
                    <a:pt x="6929" y="9633"/>
                    <a:pt x="6943" y="9628"/>
                    <a:pt x="6957" y="9622"/>
                  </a:cubicBezTo>
                  <a:lnTo>
                    <a:pt x="6999" y="9604"/>
                  </a:lnTo>
                  <a:cubicBezTo>
                    <a:pt x="7023" y="9593"/>
                    <a:pt x="7048" y="9582"/>
                    <a:pt x="7073" y="9571"/>
                  </a:cubicBezTo>
                  <a:lnTo>
                    <a:pt x="7125" y="9547"/>
                  </a:lnTo>
                  <a:cubicBezTo>
                    <a:pt x="7146" y="9537"/>
                    <a:pt x="7167" y="9527"/>
                    <a:pt x="7188" y="9517"/>
                  </a:cubicBezTo>
                  <a:cubicBezTo>
                    <a:pt x="7206" y="9509"/>
                    <a:pt x="7224" y="9500"/>
                    <a:pt x="7242" y="9491"/>
                  </a:cubicBezTo>
                  <a:cubicBezTo>
                    <a:pt x="7260" y="9482"/>
                    <a:pt x="7281" y="9471"/>
                    <a:pt x="7301" y="9461"/>
                  </a:cubicBezTo>
                  <a:cubicBezTo>
                    <a:pt x="7321" y="9452"/>
                    <a:pt x="7339" y="9442"/>
                    <a:pt x="7357" y="9432"/>
                  </a:cubicBezTo>
                  <a:cubicBezTo>
                    <a:pt x="7376" y="9423"/>
                    <a:pt x="7395" y="9413"/>
                    <a:pt x="7413" y="9402"/>
                  </a:cubicBezTo>
                  <a:cubicBezTo>
                    <a:pt x="7432" y="9392"/>
                    <a:pt x="7451" y="9383"/>
                    <a:pt x="7469" y="9372"/>
                  </a:cubicBezTo>
                  <a:lnTo>
                    <a:pt x="7525" y="9341"/>
                  </a:lnTo>
                  <a:cubicBezTo>
                    <a:pt x="7543" y="9331"/>
                    <a:pt x="7561" y="9320"/>
                    <a:pt x="7579" y="9309"/>
                  </a:cubicBezTo>
                  <a:lnTo>
                    <a:pt x="7634" y="9277"/>
                  </a:lnTo>
                  <a:lnTo>
                    <a:pt x="7687" y="9245"/>
                  </a:lnTo>
                  <a:lnTo>
                    <a:pt x="7713" y="9229"/>
                  </a:lnTo>
                  <a:lnTo>
                    <a:pt x="7713" y="9229"/>
                  </a:lnTo>
                  <a:lnTo>
                    <a:pt x="7714" y="9229"/>
                  </a:lnTo>
                  <a:cubicBezTo>
                    <a:pt x="7715" y="9231"/>
                    <a:pt x="7716" y="9233"/>
                    <a:pt x="7717" y="9234"/>
                  </a:cubicBezTo>
                  <a:cubicBezTo>
                    <a:pt x="7702" y="9250"/>
                    <a:pt x="7687" y="9266"/>
                    <a:pt x="7672" y="9281"/>
                  </a:cubicBezTo>
                  <a:lnTo>
                    <a:pt x="7650" y="9302"/>
                  </a:lnTo>
                  <a:close/>
                  <a:moveTo>
                    <a:pt x="6827" y="9670"/>
                  </a:moveTo>
                  <a:cubicBezTo>
                    <a:pt x="6805" y="9679"/>
                    <a:pt x="6783" y="9687"/>
                    <a:pt x="6761" y="9695"/>
                  </a:cubicBezTo>
                  <a:lnTo>
                    <a:pt x="6708" y="9715"/>
                  </a:lnTo>
                  <a:cubicBezTo>
                    <a:pt x="6686" y="9723"/>
                    <a:pt x="6663" y="9731"/>
                    <a:pt x="6641" y="9739"/>
                  </a:cubicBezTo>
                  <a:cubicBezTo>
                    <a:pt x="6624" y="9745"/>
                    <a:pt x="6606" y="9751"/>
                    <a:pt x="6588" y="9757"/>
                  </a:cubicBezTo>
                  <a:cubicBezTo>
                    <a:pt x="6566" y="9765"/>
                    <a:pt x="6543" y="9773"/>
                    <a:pt x="6520" y="9780"/>
                  </a:cubicBezTo>
                  <a:cubicBezTo>
                    <a:pt x="6503" y="9785"/>
                    <a:pt x="6486" y="9791"/>
                    <a:pt x="6468" y="9797"/>
                  </a:cubicBezTo>
                  <a:cubicBezTo>
                    <a:pt x="6445" y="9804"/>
                    <a:pt x="6422" y="9811"/>
                    <a:pt x="6399" y="9818"/>
                  </a:cubicBezTo>
                  <a:lnTo>
                    <a:pt x="6347" y="9833"/>
                  </a:lnTo>
                  <a:cubicBezTo>
                    <a:pt x="6324" y="9840"/>
                    <a:pt x="6300" y="9846"/>
                    <a:pt x="6276" y="9853"/>
                  </a:cubicBezTo>
                  <a:lnTo>
                    <a:pt x="6226" y="9867"/>
                  </a:lnTo>
                  <a:cubicBezTo>
                    <a:pt x="6202" y="9873"/>
                    <a:pt x="6178" y="9879"/>
                    <a:pt x="6154" y="9885"/>
                  </a:cubicBezTo>
                  <a:lnTo>
                    <a:pt x="6104" y="9897"/>
                  </a:lnTo>
                  <a:cubicBezTo>
                    <a:pt x="6080" y="9903"/>
                    <a:pt x="6055" y="9908"/>
                    <a:pt x="6031" y="9914"/>
                  </a:cubicBezTo>
                  <a:lnTo>
                    <a:pt x="5982" y="9925"/>
                  </a:lnTo>
                  <a:cubicBezTo>
                    <a:pt x="5955" y="9930"/>
                    <a:pt x="5928" y="9936"/>
                    <a:pt x="5900" y="9941"/>
                  </a:cubicBezTo>
                  <a:lnTo>
                    <a:pt x="5900" y="9941"/>
                  </a:lnTo>
                  <a:cubicBezTo>
                    <a:pt x="5899" y="9937"/>
                    <a:pt x="5899" y="9933"/>
                    <a:pt x="5896" y="9929"/>
                  </a:cubicBezTo>
                  <a:cubicBezTo>
                    <a:pt x="5895" y="9927"/>
                    <a:pt x="5893" y="9925"/>
                    <a:pt x="5892" y="9923"/>
                  </a:cubicBezTo>
                  <a:lnTo>
                    <a:pt x="5900" y="9915"/>
                  </a:lnTo>
                  <a:cubicBezTo>
                    <a:pt x="5907" y="9909"/>
                    <a:pt x="5913" y="9905"/>
                    <a:pt x="5920" y="9898"/>
                  </a:cubicBezTo>
                  <a:cubicBezTo>
                    <a:pt x="5927" y="9892"/>
                    <a:pt x="5935" y="9882"/>
                    <a:pt x="5943" y="9874"/>
                  </a:cubicBezTo>
                  <a:lnTo>
                    <a:pt x="5961" y="9854"/>
                  </a:lnTo>
                  <a:cubicBezTo>
                    <a:pt x="5969" y="9846"/>
                    <a:pt x="5977" y="9837"/>
                    <a:pt x="5984" y="9828"/>
                  </a:cubicBezTo>
                  <a:cubicBezTo>
                    <a:pt x="5992" y="9819"/>
                    <a:pt x="5996" y="9815"/>
                    <a:pt x="6001" y="9808"/>
                  </a:cubicBezTo>
                  <a:cubicBezTo>
                    <a:pt x="6007" y="9801"/>
                    <a:pt x="6017" y="9788"/>
                    <a:pt x="6025" y="9778"/>
                  </a:cubicBezTo>
                  <a:cubicBezTo>
                    <a:pt x="6030" y="9771"/>
                    <a:pt x="6035" y="9765"/>
                    <a:pt x="6041" y="9758"/>
                  </a:cubicBezTo>
                  <a:cubicBezTo>
                    <a:pt x="6049" y="9748"/>
                    <a:pt x="6057" y="9736"/>
                    <a:pt x="6065" y="9725"/>
                  </a:cubicBezTo>
                  <a:cubicBezTo>
                    <a:pt x="6070" y="9718"/>
                    <a:pt x="6075" y="9711"/>
                    <a:pt x="6080" y="9704"/>
                  </a:cubicBezTo>
                  <a:cubicBezTo>
                    <a:pt x="6088" y="9692"/>
                    <a:pt x="6096" y="9680"/>
                    <a:pt x="6104" y="9667"/>
                  </a:cubicBezTo>
                  <a:lnTo>
                    <a:pt x="6118" y="9646"/>
                  </a:lnTo>
                  <a:cubicBezTo>
                    <a:pt x="6127" y="9633"/>
                    <a:pt x="6135" y="9619"/>
                    <a:pt x="6144" y="9605"/>
                  </a:cubicBezTo>
                  <a:cubicBezTo>
                    <a:pt x="6145" y="9602"/>
                    <a:pt x="6147" y="9600"/>
                    <a:pt x="6148" y="9597"/>
                  </a:cubicBezTo>
                  <a:lnTo>
                    <a:pt x="6184" y="9596"/>
                  </a:lnTo>
                  <a:lnTo>
                    <a:pt x="6233" y="9593"/>
                  </a:lnTo>
                  <a:cubicBezTo>
                    <a:pt x="6257" y="9591"/>
                    <a:pt x="6280" y="9590"/>
                    <a:pt x="6303" y="9588"/>
                  </a:cubicBezTo>
                  <a:cubicBezTo>
                    <a:pt x="6321" y="9587"/>
                    <a:pt x="6338" y="9585"/>
                    <a:pt x="6355" y="9583"/>
                  </a:cubicBezTo>
                  <a:lnTo>
                    <a:pt x="6422" y="9577"/>
                  </a:lnTo>
                  <a:lnTo>
                    <a:pt x="6473" y="9571"/>
                  </a:lnTo>
                  <a:cubicBezTo>
                    <a:pt x="6495" y="9569"/>
                    <a:pt x="6517" y="9566"/>
                    <a:pt x="6539" y="9563"/>
                  </a:cubicBezTo>
                  <a:cubicBezTo>
                    <a:pt x="6556" y="9561"/>
                    <a:pt x="6573" y="9558"/>
                    <a:pt x="6591" y="9556"/>
                  </a:cubicBezTo>
                  <a:cubicBezTo>
                    <a:pt x="6612" y="9553"/>
                    <a:pt x="6634" y="9550"/>
                    <a:pt x="6655" y="9546"/>
                  </a:cubicBezTo>
                  <a:cubicBezTo>
                    <a:pt x="6672" y="9543"/>
                    <a:pt x="6689" y="9540"/>
                    <a:pt x="6706" y="9537"/>
                  </a:cubicBezTo>
                  <a:cubicBezTo>
                    <a:pt x="6720" y="9535"/>
                    <a:pt x="6734" y="9533"/>
                    <a:pt x="6748" y="9530"/>
                  </a:cubicBezTo>
                  <a:lnTo>
                    <a:pt x="6748" y="9530"/>
                  </a:lnTo>
                  <a:cubicBezTo>
                    <a:pt x="6784" y="9564"/>
                    <a:pt x="6818" y="9590"/>
                    <a:pt x="6861" y="9614"/>
                  </a:cubicBezTo>
                  <a:cubicBezTo>
                    <a:pt x="6877" y="9623"/>
                    <a:pt x="6890" y="9631"/>
                    <a:pt x="6907" y="9638"/>
                  </a:cubicBezTo>
                  <a:lnTo>
                    <a:pt x="6880" y="9649"/>
                  </a:lnTo>
                  <a:cubicBezTo>
                    <a:pt x="6862" y="9656"/>
                    <a:pt x="6844" y="9663"/>
                    <a:pt x="6827" y="9670"/>
                  </a:cubicBezTo>
                  <a:close/>
                  <a:moveTo>
                    <a:pt x="5649" y="9993"/>
                  </a:moveTo>
                  <a:lnTo>
                    <a:pt x="5623" y="9991"/>
                  </a:lnTo>
                  <a:lnTo>
                    <a:pt x="5627" y="9991"/>
                  </a:lnTo>
                  <a:lnTo>
                    <a:pt x="5681" y="9983"/>
                  </a:lnTo>
                  <a:cubicBezTo>
                    <a:pt x="5701" y="9980"/>
                    <a:pt x="5721" y="9977"/>
                    <a:pt x="5742" y="9974"/>
                  </a:cubicBezTo>
                  <a:lnTo>
                    <a:pt x="5756" y="9971"/>
                  </a:lnTo>
                  <a:lnTo>
                    <a:pt x="5756" y="9971"/>
                  </a:lnTo>
                  <a:cubicBezTo>
                    <a:pt x="5754" y="9974"/>
                    <a:pt x="5752" y="9977"/>
                    <a:pt x="5750" y="9980"/>
                  </a:cubicBezTo>
                  <a:cubicBezTo>
                    <a:pt x="5746" y="9986"/>
                    <a:pt x="5745" y="9992"/>
                    <a:pt x="5744" y="9998"/>
                  </a:cubicBezTo>
                  <a:cubicBezTo>
                    <a:pt x="5723" y="9998"/>
                    <a:pt x="5701" y="9997"/>
                    <a:pt x="5680" y="9996"/>
                  </a:cubicBezTo>
                  <a:cubicBezTo>
                    <a:pt x="5670" y="9995"/>
                    <a:pt x="5660" y="9994"/>
                    <a:pt x="5649" y="9993"/>
                  </a:cubicBezTo>
                  <a:close/>
                  <a:moveTo>
                    <a:pt x="5163" y="10030"/>
                  </a:moveTo>
                  <a:cubicBezTo>
                    <a:pt x="5136" y="10032"/>
                    <a:pt x="5109" y="10032"/>
                    <a:pt x="5083" y="10033"/>
                  </a:cubicBezTo>
                  <a:lnTo>
                    <a:pt x="5047" y="10034"/>
                  </a:lnTo>
                  <a:cubicBezTo>
                    <a:pt x="5009" y="10034"/>
                    <a:pt x="4971" y="10036"/>
                    <a:pt x="4932" y="10036"/>
                  </a:cubicBezTo>
                  <a:cubicBezTo>
                    <a:pt x="4893" y="10036"/>
                    <a:pt x="4853" y="10036"/>
                    <a:pt x="4814" y="10034"/>
                  </a:cubicBezTo>
                  <a:lnTo>
                    <a:pt x="4777" y="10033"/>
                  </a:lnTo>
                  <a:cubicBezTo>
                    <a:pt x="4751" y="10033"/>
                    <a:pt x="4724" y="10031"/>
                    <a:pt x="4697" y="10030"/>
                  </a:cubicBezTo>
                  <a:lnTo>
                    <a:pt x="4653" y="10028"/>
                  </a:lnTo>
                  <a:cubicBezTo>
                    <a:pt x="4629" y="10026"/>
                    <a:pt x="4604" y="10025"/>
                    <a:pt x="4579" y="10023"/>
                  </a:cubicBezTo>
                  <a:cubicBezTo>
                    <a:pt x="4564" y="10023"/>
                    <a:pt x="4549" y="10020"/>
                    <a:pt x="4534" y="10019"/>
                  </a:cubicBezTo>
                  <a:cubicBezTo>
                    <a:pt x="4510" y="10017"/>
                    <a:pt x="4486" y="10016"/>
                    <a:pt x="4463" y="10013"/>
                  </a:cubicBezTo>
                  <a:lnTo>
                    <a:pt x="4415" y="10008"/>
                  </a:lnTo>
                  <a:cubicBezTo>
                    <a:pt x="4393" y="10006"/>
                    <a:pt x="4370" y="10003"/>
                    <a:pt x="4347" y="10001"/>
                  </a:cubicBezTo>
                  <a:lnTo>
                    <a:pt x="4298" y="9994"/>
                  </a:lnTo>
                  <a:cubicBezTo>
                    <a:pt x="4276" y="9991"/>
                    <a:pt x="4254" y="9989"/>
                    <a:pt x="4232" y="9985"/>
                  </a:cubicBezTo>
                  <a:cubicBezTo>
                    <a:pt x="4215" y="9983"/>
                    <a:pt x="4198" y="9980"/>
                    <a:pt x="4182" y="9978"/>
                  </a:cubicBezTo>
                  <a:cubicBezTo>
                    <a:pt x="4160" y="9974"/>
                    <a:pt x="4139" y="9971"/>
                    <a:pt x="4117" y="9967"/>
                  </a:cubicBezTo>
                  <a:lnTo>
                    <a:pt x="4066" y="9958"/>
                  </a:lnTo>
                  <a:lnTo>
                    <a:pt x="4032" y="9952"/>
                  </a:lnTo>
                  <a:lnTo>
                    <a:pt x="4032" y="9952"/>
                  </a:lnTo>
                  <a:cubicBezTo>
                    <a:pt x="4032" y="9951"/>
                    <a:pt x="4032" y="9951"/>
                    <a:pt x="4032" y="9951"/>
                  </a:cubicBezTo>
                  <a:cubicBezTo>
                    <a:pt x="4032" y="9950"/>
                    <a:pt x="4032" y="9950"/>
                    <a:pt x="4032" y="9949"/>
                  </a:cubicBezTo>
                  <a:cubicBezTo>
                    <a:pt x="4050" y="9949"/>
                    <a:pt x="4068" y="9951"/>
                    <a:pt x="4086" y="9951"/>
                  </a:cubicBezTo>
                  <a:cubicBezTo>
                    <a:pt x="4120" y="9951"/>
                    <a:pt x="4154" y="9949"/>
                    <a:pt x="4189" y="9947"/>
                  </a:cubicBezTo>
                  <a:lnTo>
                    <a:pt x="4196" y="9948"/>
                  </a:lnTo>
                  <a:cubicBezTo>
                    <a:pt x="4226" y="9953"/>
                    <a:pt x="4255" y="9958"/>
                    <a:pt x="4284" y="9963"/>
                  </a:cubicBezTo>
                  <a:cubicBezTo>
                    <a:pt x="4318" y="9968"/>
                    <a:pt x="4352" y="9972"/>
                    <a:pt x="4387" y="9976"/>
                  </a:cubicBezTo>
                  <a:cubicBezTo>
                    <a:pt x="4415" y="9980"/>
                    <a:pt x="4443" y="9984"/>
                    <a:pt x="4471" y="9987"/>
                  </a:cubicBezTo>
                  <a:cubicBezTo>
                    <a:pt x="4508" y="9991"/>
                    <a:pt x="4544" y="9994"/>
                    <a:pt x="4580" y="9998"/>
                  </a:cubicBezTo>
                  <a:cubicBezTo>
                    <a:pt x="4607" y="10000"/>
                    <a:pt x="4633" y="10003"/>
                    <a:pt x="4659" y="10005"/>
                  </a:cubicBezTo>
                  <a:cubicBezTo>
                    <a:pt x="4700" y="10008"/>
                    <a:pt x="4742" y="10010"/>
                    <a:pt x="4783" y="10012"/>
                  </a:cubicBezTo>
                  <a:cubicBezTo>
                    <a:pt x="4805" y="10013"/>
                    <a:pt x="4826" y="10015"/>
                    <a:pt x="4848" y="10016"/>
                  </a:cubicBezTo>
                  <a:cubicBezTo>
                    <a:pt x="4912" y="10018"/>
                    <a:pt x="4975" y="10019"/>
                    <a:pt x="5039" y="10019"/>
                  </a:cubicBezTo>
                  <a:lnTo>
                    <a:pt x="5039" y="10019"/>
                  </a:lnTo>
                  <a:cubicBezTo>
                    <a:pt x="5079" y="10019"/>
                    <a:pt x="5121" y="10019"/>
                    <a:pt x="5163" y="10018"/>
                  </a:cubicBezTo>
                  <a:lnTo>
                    <a:pt x="5204" y="10016"/>
                  </a:lnTo>
                  <a:cubicBezTo>
                    <a:pt x="5232" y="10016"/>
                    <a:pt x="5260" y="10014"/>
                    <a:pt x="5289" y="10013"/>
                  </a:cubicBezTo>
                  <a:lnTo>
                    <a:pt x="5338" y="10010"/>
                  </a:lnTo>
                  <a:cubicBezTo>
                    <a:pt x="5363" y="10008"/>
                    <a:pt x="5389" y="10007"/>
                    <a:pt x="5414" y="10005"/>
                  </a:cubicBezTo>
                  <a:lnTo>
                    <a:pt x="5465" y="10001"/>
                  </a:lnTo>
                  <a:lnTo>
                    <a:pt x="5485" y="9999"/>
                  </a:lnTo>
                  <a:lnTo>
                    <a:pt x="5439" y="10006"/>
                  </a:lnTo>
                  <a:cubicBezTo>
                    <a:pt x="5415" y="10009"/>
                    <a:pt x="5392" y="10012"/>
                    <a:pt x="5369" y="10014"/>
                  </a:cubicBezTo>
                  <a:cubicBezTo>
                    <a:pt x="5336" y="10018"/>
                    <a:pt x="5304" y="10021"/>
                    <a:pt x="5271" y="10024"/>
                  </a:cubicBezTo>
                  <a:cubicBezTo>
                    <a:pt x="5250" y="10025"/>
                    <a:pt x="5229" y="10026"/>
                    <a:pt x="5209" y="10028"/>
                  </a:cubicBezTo>
                  <a:lnTo>
                    <a:pt x="5163" y="10030"/>
                  </a:lnTo>
                  <a:close/>
                  <a:moveTo>
                    <a:pt x="3857" y="9915"/>
                  </a:moveTo>
                  <a:lnTo>
                    <a:pt x="3857" y="9915"/>
                  </a:lnTo>
                  <a:lnTo>
                    <a:pt x="3857" y="9914"/>
                  </a:lnTo>
                  <a:cubicBezTo>
                    <a:pt x="3857" y="9913"/>
                    <a:pt x="3857" y="9913"/>
                    <a:pt x="3857" y="9913"/>
                  </a:cubicBezTo>
                  <a:lnTo>
                    <a:pt x="3890" y="9922"/>
                  </a:lnTo>
                  <a:lnTo>
                    <a:pt x="3907" y="9926"/>
                  </a:lnTo>
                  <a:lnTo>
                    <a:pt x="3891" y="9922"/>
                  </a:lnTo>
                  <a:lnTo>
                    <a:pt x="3857" y="9915"/>
                  </a:lnTo>
                  <a:close/>
                  <a:moveTo>
                    <a:pt x="3678" y="9856"/>
                  </a:moveTo>
                  <a:lnTo>
                    <a:pt x="3643" y="9845"/>
                  </a:lnTo>
                  <a:cubicBezTo>
                    <a:pt x="3634" y="9841"/>
                    <a:pt x="3624" y="9836"/>
                    <a:pt x="3616" y="9831"/>
                  </a:cubicBezTo>
                  <a:lnTo>
                    <a:pt x="3586" y="9815"/>
                  </a:lnTo>
                  <a:lnTo>
                    <a:pt x="3579" y="9811"/>
                  </a:lnTo>
                  <a:cubicBezTo>
                    <a:pt x="3579" y="9809"/>
                    <a:pt x="3581" y="9807"/>
                    <a:pt x="3581" y="9805"/>
                  </a:cubicBezTo>
                  <a:cubicBezTo>
                    <a:pt x="3603" y="9812"/>
                    <a:pt x="3625" y="9818"/>
                    <a:pt x="3647" y="9825"/>
                  </a:cubicBezTo>
                  <a:cubicBezTo>
                    <a:pt x="3675" y="9832"/>
                    <a:pt x="3702" y="9841"/>
                    <a:pt x="3730" y="9848"/>
                  </a:cubicBezTo>
                  <a:cubicBezTo>
                    <a:pt x="3762" y="9857"/>
                    <a:pt x="3795" y="9865"/>
                    <a:pt x="3827" y="9873"/>
                  </a:cubicBezTo>
                  <a:lnTo>
                    <a:pt x="3851" y="9879"/>
                  </a:lnTo>
                  <a:lnTo>
                    <a:pt x="3861" y="9884"/>
                  </a:lnTo>
                  <a:cubicBezTo>
                    <a:pt x="3869" y="9889"/>
                    <a:pt x="3877" y="9894"/>
                    <a:pt x="3886" y="9898"/>
                  </a:cubicBezTo>
                  <a:cubicBezTo>
                    <a:pt x="3894" y="9902"/>
                    <a:pt x="3901" y="9906"/>
                    <a:pt x="3909" y="9910"/>
                  </a:cubicBezTo>
                  <a:lnTo>
                    <a:pt x="3934" y="9923"/>
                  </a:lnTo>
                  <a:lnTo>
                    <a:pt x="3952" y="9931"/>
                  </a:lnTo>
                  <a:cubicBezTo>
                    <a:pt x="3952" y="9932"/>
                    <a:pt x="3952" y="9934"/>
                    <a:pt x="3952" y="9935"/>
                  </a:cubicBezTo>
                  <a:lnTo>
                    <a:pt x="3918" y="9926"/>
                  </a:lnTo>
                  <a:cubicBezTo>
                    <a:pt x="3900" y="9921"/>
                    <a:pt x="3881" y="9917"/>
                    <a:pt x="3863" y="9912"/>
                  </a:cubicBezTo>
                  <a:lnTo>
                    <a:pt x="3857" y="9910"/>
                  </a:lnTo>
                  <a:lnTo>
                    <a:pt x="3857" y="9910"/>
                  </a:lnTo>
                  <a:cubicBezTo>
                    <a:pt x="3856" y="9907"/>
                    <a:pt x="3855" y="9905"/>
                    <a:pt x="3853" y="9902"/>
                  </a:cubicBezTo>
                  <a:cubicBezTo>
                    <a:pt x="3849" y="9896"/>
                    <a:pt x="3844" y="9891"/>
                    <a:pt x="3838" y="9887"/>
                  </a:cubicBezTo>
                  <a:cubicBezTo>
                    <a:pt x="3831" y="9883"/>
                    <a:pt x="3825" y="9881"/>
                    <a:pt x="3817" y="9881"/>
                  </a:cubicBezTo>
                  <a:lnTo>
                    <a:pt x="3817" y="9881"/>
                  </a:lnTo>
                  <a:cubicBezTo>
                    <a:pt x="3810" y="9881"/>
                    <a:pt x="3804" y="9883"/>
                    <a:pt x="3797" y="9887"/>
                  </a:cubicBezTo>
                  <a:cubicBezTo>
                    <a:pt x="3795" y="9888"/>
                    <a:pt x="3793" y="9889"/>
                    <a:pt x="3791" y="9891"/>
                  </a:cubicBezTo>
                  <a:lnTo>
                    <a:pt x="3743" y="9877"/>
                  </a:lnTo>
                  <a:cubicBezTo>
                    <a:pt x="3721" y="9869"/>
                    <a:pt x="3699" y="9863"/>
                    <a:pt x="3678" y="9855"/>
                  </a:cubicBezTo>
                  <a:lnTo>
                    <a:pt x="3678" y="9856"/>
                  </a:lnTo>
                  <a:close/>
                  <a:moveTo>
                    <a:pt x="3360" y="9741"/>
                  </a:moveTo>
                  <a:cubicBezTo>
                    <a:pt x="3352" y="9739"/>
                    <a:pt x="3344" y="9736"/>
                    <a:pt x="3335" y="9733"/>
                  </a:cubicBezTo>
                  <a:lnTo>
                    <a:pt x="3315" y="9726"/>
                  </a:lnTo>
                  <a:lnTo>
                    <a:pt x="3271" y="9708"/>
                  </a:lnTo>
                  <a:cubicBezTo>
                    <a:pt x="3244" y="9697"/>
                    <a:pt x="3217" y="9685"/>
                    <a:pt x="3191" y="9674"/>
                  </a:cubicBezTo>
                  <a:cubicBezTo>
                    <a:pt x="3179" y="9669"/>
                    <a:pt x="3167" y="9664"/>
                    <a:pt x="3155" y="9658"/>
                  </a:cubicBezTo>
                  <a:cubicBezTo>
                    <a:pt x="3120" y="9643"/>
                    <a:pt x="3085" y="9626"/>
                    <a:pt x="3049" y="9610"/>
                  </a:cubicBezTo>
                  <a:lnTo>
                    <a:pt x="3041" y="9606"/>
                  </a:lnTo>
                  <a:cubicBezTo>
                    <a:pt x="3003" y="9588"/>
                    <a:pt x="2965" y="9570"/>
                    <a:pt x="2927" y="9551"/>
                  </a:cubicBezTo>
                  <a:lnTo>
                    <a:pt x="2901" y="9537"/>
                  </a:lnTo>
                  <a:cubicBezTo>
                    <a:pt x="2872" y="9523"/>
                    <a:pt x="2844" y="9508"/>
                    <a:pt x="2815" y="9493"/>
                  </a:cubicBezTo>
                  <a:cubicBezTo>
                    <a:pt x="2802" y="9485"/>
                    <a:pt x="2788" y="9478"/>
                    <a:pt x="2776" y="9470"/>
                  </a:cubicBezTo>
                  <a:cubicBezTo>
                    <a:pt x="2752" y="9458"/>
                    <a:pt x="2729" y="9445"/>
                    <a:pt x="2705" y="9431"/>
                  </a:cubicBezTo>
                  <a:lnTo>
                    <a:pt x="2659" y="9404"/>
                  </a:lnTo>
                  <a:lnTo>
                    <a:pt x="2629" y="9387"/>
                  </a:lnTo>
                  <a:lnTo>
                    <a:pt x="2629" y="9387"/>
                  </a:lnTo>
                  <a:cubicBezTo>
                    <a:pt x="2630" y="9386"/>
                    <a:pt x="2629" y="9386"/>
                    <a:pt x="2631" y="9385"/>
                  </a:cubicBezTo>
                  <a:cubicBezTo>
                    <a:pt x="2637" y="9382"/>
                    <a:pt x="2643" y="9377"/>
                    <a:pt x="2646" y="9371"/>
                  </a:cubicBezTo>
                  <a:cubicBezTo>
                    <a:pt x="2671" y="9385"/>
                    <a:pt x="2696" y="9400"/>
                    <a:pt x="2722" y="9415"/>
                  </a:cubicBezTo>
                  <a:lnTo>
                    <a:pt x="2747" y="9429"/>
                  </a:lnTo>
                  <a:cubicBezTo>
                    <a:pt x="2776" y="9445"/>
                    <a:pt x="2804" y="9461"/>
                    <a:pt x="2833" y="9476"/>
                  </a:cubicBezTo>
                  <a:lnTo>
                    <a:pt x="2873" y="9496"/>
                  </a:lnTo>
                  <a:cubicBezTo>
                    <a:pt x="2897" y="9509"/>
                    <a:pt x="2922" y="9522"/>
                    <a:pt x="2947" y="9535"/>
                  </a:cubicBezTo>
                  <a:cubicBezTo>
                    <a:pt x="2961" y="9543"/>
                    <a:pt x="2976" y="9550"/>
                    <a:pt x="2991" y="9558"/>
                  </a:cubicBezTo>
                  <a:lnTo>
                    <a:pt x="3061" y="9592"/>
                  </a:lnTo>
                  <a:cubicBezTo>
                    <a:pt x="3077" y="9599"/>
                    <a:pt x="3093" y="9607"/>
                    <a:pt x="3109" y="9614"/>
                  </a:cubicBezTo>
                  <a:cubicBezTo>
                    <a:pt x="3131" y="9624"/>
                    <a:pt x="3153" y="9634"/>
                    <a:pt x="3176" y="9645"/>
                  </a:cubicBezTo>
                  <a:lnTo>
                    <a:pt x="3227" y="9667"/>
                  </a:lnTo>
                  <a:cubicBezTo>
                    <a:pt x="3248" y="9676"/>
                    <a:pt x="3270" y="9687"/>
                    <a:pt x="3292" y="9695"/>
                  </a:cubicBezTo>
                  <a:cubicBezTo>
                    <a:pt x="3309" y="9702"/>
                    <a:pt x="3327" y="9709"/>
                    <a:pt x="3345" y="9716"/>
                  </a:cubicBezTo>
                  <a:lnTo>
                    <a:pt x="3409" y="9742"/>
                  </a:lnTo>
                  <a:lnTo>
                    <a:pt x="3463" y="9762"/>
                  </a:lnTo>
                  <a:lnTo>
                    <a:pt x="3502" y="9777"/>
                  </a:lnTo>
                  <a:lnTo>
                    <a:pt x="3502" y="9777"/>
                  </a:lnTo>
                  <a:cubicBezTo>
                    <a:pt x="3478" y="9771"/>
                    <a:pt x="3453" y="9764"/>
                    <a:pt x="3429" y="9757"/>
                  </a:cubicBezTo>
                  <a:cubicBezTo>
                    <a:pt x="3405" y="9750"/>
                    <a:pt x="3383" y="9748"/>
                    <a:pt x="3360" y="9741"/>
                  </a:cubicBezTo>
                  <a:close/>
                  <a:moveTo>
                    <a:pt x="2498" y="9324"/>
                  </a:moveTo>
                  <a:lnTo>
                    <a:pt x="2470" y="9315"/>
                  </a:lnTo>
                  <a:lnTo>
                    <a:pt x="2445" y="9307"/>
                  </a:lnTo>
                  <a:cubicBezTo>
                    <a:pt x="2435" y="9304"/>
                    <a:pt x="2425" y="9300"/>
                    <a:pt x="2416" y="9296"/>
                  </a:cubicBezTo>
                  <a:cubicBezTo>
                    <a:pt x="2407" y="9293"/>
                    <a:pt x="2399" y="9290"/>
                    <a:pt x="2391" y="9286"/>
                  </a:cubicBezTo>
                  <a:lnTo>
                    <a:pt x="2363" y="9274"/>
                  </a:lnTo>
                  <a:cubicBezTo>
                    <a:pt x="2354" y="9270"/>
                    <a:pt x="2345" y="9266"/>
                    <a:pt x="2337" y="9262"/>
                  </a:cubicBezTo>
                  <a:cubicBezTo>
                    <a:pt x="2328" y="9258"/>
                    <a:pt x="2319" y="9253"/>
                    <a:pt x="2310" y="9248"/>
                  </a:cubicBezTo>
                  <a:lnTo>
                    <a:pt x="2284" y="9234"/>
                  </a:lnTo>
                  <a:lnTo>
                    <a:pt x="2258" y="9219"/>
                  </a:lnTo>
                  <a:cubicBezTo>
                    <a:pt x="2249" y="9214"/>
                    <a:pt x="2240" y="9208"/>
                    <a:pt x="2231" y="9203"/>
                  </a:cubicBezTo>
                  <a:lnTo>
                    <a:pt x="2205" y="9186"/>
                  </a:lnTo>
                  <a:lnTo>
                    <a:pt x="2203" y="9185"/>
                  </a:lnTo>
                  <a:lnTo>
                    <a:pt x="2203" y="9185"/>
                  </a:lnTo>
                  <a:cubicBezTo>
                    <a:pt x="2203" y="9184"/>
                    <a:pt x="2204" y="9184"/>
                    <a:pt x="2204" y="9184"/>
                  </a:cubicBezTo>
                  <a:cubicBezTo>
                    <a:pt x="2207" y="9178"/>
                    <a:pt x="2208" y="9174"/>
                    <a:pt x="2209" y="9168"/>
                  </a:cubicBezTo>
                  <a:lnTo>
                    <a:pt x="2220" y="9174"/>
                  </a:lnTo>
                  <a:cubicBezTo>
                    <a:pt x="2229" y="9179"/>
                    <a:pt x="2238" y="9184"/>
                    <a:pt x="2247" y="9189"/>
                  </a:cubicBezTo>
                  <a:cubicBezTo>
                    <a:pt x="2263" y="9198"/>
                    <a:pt x="2279" y="9207"/>
                    <a:pt x="2296" y="9215"/>
                  </a:cubicBezTo>
                  <a:cubicBezTo>
                    <a:pt x="2303" y="9219"/>
                    <a:pt x="2310" y="9223"/>
                    <a:pt x="2317" y="9226"/>
                  </a:cubicBezTo>
                  <a:cubicBezTo>
                    <a:pt x="2341" y="9238"/>
                    <a:pt x="2364" y="9250"/>
                    <a:pt x="2388" y="9261"/>
                  </a:cubicBezTo>
                  <a:lnTo>
                    <a:pt x="2402" y="9267"/>
                  </a:lnTo>
                  <a:cubicBezTo>
                    <a:pt x="2421" y="9276"/>
                    <a:pt x="2440" y="9284"/>
                    <a:pt x="2459" y="9292"/>
                  </a:cubicBezTo>
                  <a:lnTo>
                    <a:pt x="2479" y="9301"/>
                  </a:lnTo>
                  <a:lnTo>
                    <a:pt x="2481" y="9302"/>
                  </a:lnTo>
                  <a:cubicBezTo>
                    <a:pt x="2497" y="9312"/>
                    <a:pt x="2513" y="9322"/>
                    <a:pt x="2529" y="9331"/>
                  </a:cubicBezTo>
                  <a:lnTo>
                    <a:pt x="2522" y="9330"/>
                  </a:lnTo>
                  <a:lnTo>
                    <a:pt x="2498" y="9324"/>
                  </a:lnTo>
                  <a:close/>
                  <a:moveTo>
                    <a:pt x="2080" y="9041"/>
                  </a:moveTo>
                  <a:lnTo>
                    <a:pt x="2068" y="9035"/>
                  </a:lnTo>
                  <a:lnTo>
                    <a:pt x="2068" y="9035"/>
                  </a:lnTo>
                  <a:cubicBezTo>
                    <a:pt x="2067" y="9034"/>
                    <a:pt x="2066" y="9033"/>
                    <a:pt x="2066" y="9032"/>
                  </a:cubicBezTo>
                  <a:cubicBezTo>
                    <a:pt x="2061" y="9025"/>
                    <a:pt x="2057" y="9020"/>
                    <a:pt x="2051" y="9016"/>
                  </a:cubicBezTo>
                  <a:cubicBezTo>
                    <a:pt x="2044" y="9013"/>
                    <a:pt x="2038" y="9011"/>
                    <a:pt x="2030" y="9011"/>
                  </a:cubicBezTo>
                  <a:lnTo>
                    <a:pt x="2030" y="9011"/>
                  </a:lnTo>
                  <a:cubicBezTo>
                    <a:pt x="2028" y="9011"/>
                    <a:pt x="2027" y="9011"/>
                    <a:pt x="2025" y="9012"/>
                  </a:cubicBezTo>
                  <a:lnTo>
                    <a:pt x="2016" y="9007"/>
                  </a:lnTo>
                  <a:lnTo>
                    <a:pt x="2010" y="9004"/>
                  </a:lnTo>
                  <a:lnTo>
                    <a:pt x="2010" y="9004"/>
                  </a:lnTo>
                  <a:cubicBezTo>
                    <a:pt x="2015" y="9001"/>
                    <a:pt x="2019" y="8998"/>
                    <a:pt x="2022" y="8994"/>
                  </a:cubicBezTo>
                  <a:cubicBezTo>
                    <a:pt x="2052" y="9015"/>
                    <a:pt x="2082" y="9036"/>
                    <a:pt x="2112" y="9057"/>
                  </a:cubicBezTo>
                  <a:cubicBezTo>
                    <a:pt x="2105" y="9053"/>
                    <a:pt x="2097" y="9050"/>
                    <a:pt x="2090" y="9046"/>
                  </a:cubicBezTo>
                  <a:lnTo>
                    <a:pt x="2080" y="9041"/>
                  </a:lnTo>
                  <a:close/>
                  <a:moveTo>
                    <a:pt x="1896" y="8855"/>
                  </a:moveTo>
                  <a:cubicBezTo>
                    <a:pt x="1875" y="8835"/>
                    <a:pt x="1853" y="8817"/>
                    <a:pt x="1832" y="8797"/>
                  </a:cubicBezTo>
                  <a:cubicBezTo>
                    <a:pt x="1816" y="8783"/>
                    <a:pt x="1801" y="8767"/>
                    <a:pt x="1785" y="8752"/>
                  </a:cubicBezTo>
                  <a:cubicBezTo>
                    <a:pt x="1765" y="8733"/>
                    <a:pt x="1746" y="8715"/>
                    <a:pt x="1726" y="8696"/>
                  </a:cubicBezTo>
                  <a:lnTo>
                    <a:pt x="1687" y="8658"/>
                  </a:lnTo>
                  <a:cubicBezTo>
                    <a:pt x="1697" y="8665"/>
                    <a:pt x="1706" y="8671"/>
                    <a:pt x="1717" y="8677"/>
                  </a:cubicBezTo>
                  <a:cubicBezTo>
                    <a:pt x="1732" y="8688"/>
                    <a:pt x="1747" y="8699"/>
                    <a:pt x="1763" y="8709"/>
                  </a:cubicBezTo>
                  <a:cubicBezTo>
                    <a:pt x="1786" y="8725"/>
                    <a:pt x="1809" y="8739"/>
                    <a:pt x="1833" y="8754"/>
                  </a:cubicBezTo>
                  <a:cubicBezTo>
                    <a:pt x="1847" y="8763"/>
                    <a:pt x="1861" y="8772"/>
                    <a:pt x="1876" y="8781"/>
                  </a:cubicBezTo>
                  <a:cubicBezTo>
                    <a:pt x="1903" y="8798"/>
                    <a:pt x="1931" y="8813"/>
                    <a:pt x="1959" y="8829"/>
                  </a:cubicBezTo>
                  <a:cubicBezTo>
                    <a:pt x="1970" y="8835"/>
                    <a:pt x="1981" y="8841"/>
                    <a:pt x="1992" y="8848"/>
                  </a:cubicBezTo>
                  <a:cubicBezTo>
                    <a:pt x="2019" y="8863"/>
                    <a:pt x="2046" y="8877"/>
                    <a:pt x="2074" y="8891"/>
                  </a:cubicBezTo>
                  <a:lnTo>
                    <a:pt x="2074" y="8891"/>
                  </a:lnTo>
                  <a:cubicBezTo>
                    <a:pt x="2071" y="8896"/>
                    <a:pt x="2070" y="8902"/>
                    <a:pt x="2070" y="8908"/>
                  </a:cubicBezTo>
                  <a:cubicBezTo>
                    <a:pt x="2070" y="8915"/>
                    <a:pt x="2072" y="8921"/>
                    <a:pt x="2075" y="8927"/>
                  </a:cubicBezTo>
                  <a:cubicBezTo>
                    <a:pt x="2076" y="8929"/>
                    <a:pt x="2077" y="8930"/>
                    <a:pt x="2078" y="8932"/>
                  </a:cubicBezTo>
                  <a:cubicBezTo>
                    <a:pt x="2072" y="8936"/>
                    <a:pt x="2065" y="8940"/>
                    <a:pt x="2059" y="8943"/>
                  </a:cubicBezTo>
                  <a:cubicBezTo>
                    <a:pt x="2055" y="8945"/>
                    <a:pt x="2052" y="8947"/>
                    <a:pt x="2049" y="8949"/>
                  </a:cubicBezTo>
                  <a:lnTo>
                    <a:pt x="2049" y="8949"/>
                  </a:lnTo>
                  <a:cubicBezTo>
                    <a:pt x="2042" y="8952"/>
                    <a:pt x="2036" y="8954"/>
                    <a:pt x="2028" y="8957"/>
                  </a:cubicBezTo>
                  <a:lnTo>
                    <a:pt x="2028" y="8957"/>
                  </a:lnTo>
                  <a:cubicBezTo>
                    <a:pt x="2027" y="8953"/>
                    <a:pt x="2026" y="8950"/>
                    <a:pt x="2024" y="8947"/>
                  </a:cubicBezTo>
                  <a:cubicBezTo>
                    <a:pt x="2020" y="8940"/>
                    <a:pt x="2015" y="8936"/>
                    <a:pt x="2009" y="8932"/>
                  </a:cubicBezTo>
                  <a:cubicBezTo>
                    <a:pt x="2002" y="8929"/>
                    <a:pt x="1996" y="8926"/>
                    <a:pt x="1989" y="8926"/>
                  </a:cubicBezTo>
                  <a:lnTo>
                    <a:pt x="1989" y="8926"/>
                  </a:lnTo>
                  <a:cubicBezTo>
                    <a:pt x="1986" y="8926"/>
                    <a:pt x="1983" y="8927"/>
                    <a:pt x="1980" y="8928"/>
                  </a:cubicBezTo>
                  <a:cubicBezTo>
                    <a:pt x="1967" y="8917"/>
                    <a:pt x="1954" y="8906"/>
                    <a:pt x="1942" y="8895"/>
                  </a:cubicBezTo>
                  <a:cubicBezTo>
                    <a:pt x="1929" y="8884"/>
                    <a:pt x="1911" y="8868"/>
                    <a:pt x="1896" y="8855"/>
                  </a:cubicBezTo>
                  <a:close/>
                  <a:moveTo>
                    <a:pt x="1539" y="8540"/>
                  </a:moveTo>
                  <a:cubicBezTo>
                    <a:pt x="1537" y="8538"/>
                    <a:pt x="1533" y="8536"/>
                    <a:pt x="1530" y="8533"/>
                  </a:cubicBezTo>
                  <a:cubicBezTo>
                    <a:pt x="1494" y="8503"/>
                    <a:pt x="1458" y="8473"/>
                    <a:pt x="1423" y="8442"/>
                  </a:cubicBezTo>
                  <a:lnTo>
                    <a:pt x="1399" y="8419"/>
                  </a:lnTo>
                  <a:cubicBezTo>
                    <a:pt x="1372" y="8395"/>
                    <a:pt x="1345" y="8370"/>
                    <a:pt x="1320" y="8345"/>
                  </a:cubicBezTo>
                  <a:cubicBezTo>
                    <a:pt x="1307" y="8332"/>
                    <a:pt x="1295" y="8319"/>
                    <a:pt x="1281" y="8305"/>
                  </a:cubicBezTo>
                  <a:cubicBezTo>
                    <a:pt x="1267" y="8292"/>
                    <a:pt x="1258" y="8282"/>
                    <a:pt x="1247" y="8270"/>
                  </a:cubicBezTo>
                  <a:lnTo>
                    <a:pt x="1247" y="8270"/>
                  </a:lnTo>
                  <a:cubicBezTo>
                    <a:pt x="1249" y="8268"/>
                    <a:pt x="1250" y="8265"/>
                    <a:pt x="1252" y="8262"/>
                  </a:cubicBezTo>
                  <a:cubicBezTo>
                    <a:pt x="1255" y="8256"/>
                    <a:pt x="1258" y="8249"/>
                    <a:pt x="1258" y="8242"/>
                  </a:cubicBezTo>
                  <a:lnTo>
                    <a:pt x="1258" y="8242"/>
                  </a:lnTo>
                  <a:cubicBezTo>
                    <a:pt x="1258" y="8239"/>
                    <a:pt x="1257" y="8237"/>
                    <a:pt x="1257" y="8235"/>
                  </a:cubicBezTo>
                  <a:lnTo>
                    <a:pt x="1260" y="8233"/>
                  </a:lnTo>
                  <a:lnTo>
                    <a:pt x="1264" y="8231"/>
                  </a:lnTo>
                  <a:cubicBezTo>
                    <a:pt x="1267" y="8229"/>
                    <a:pt x="1270" y="8227"/>
                    <a:pt x="1273" y="8225"/>
                  </a:cubicBezTo>
                  <a:lnTo>
                    <a:pt x="1277" y="8221"/>
                  </a:lnTo>
                  <a:lnTo>
                    <a:pt x="1284" y="8216"/>
                  </a:lnTo>
                  <a:cubicBezTo>
                    <a:pt x="1295" y="8230"/>
                    <a:pt x="1307" y="8244"/>
                    <a:pt x="1318" y="8258"/>
                  </a:cubicBezTo>
                  <a:cubicBezTo>
                    <a:pt x="1338" y="8283"/>
                    <a:pt x="1359" y="8307"/>
                    <a:pt x="1380" y="8331"/>
                  </a:cubicBezTo>
                  <a:cubicBezTo>
                    <a:pt x="1392" y="8345"/>
                    <a:pt x="1403" y="8358"/>
                    <a:pt x="1414" y="8371"/>
                  </a:cubicBezTo>
                  <a:cubicBezTo>
                    <a:pt x="1443" y="8404"/>
                    <a:pt x="1473" y="8436"/>
                    <a:pt x="1502" y="8469"/>
                  </a:cubicBezTo>
                  <a:lnTo>
                    <a:pt x="1513" y="8481"/>
                  </a:lnTo>
                  <a:cubicBezTo>
                    <a:pt x="1547" y="8518"/>
                    <a:pt x="1581" y="8553"/>
                    <a:pt x="1615" y="8589"/>
                  </a:cubicBezTo>
                  <a:cubicBezTo>
                    <a:pt x="1623" y="8597"/>
                    <a:pt x="1632" y="8606"/>
                    <a:pt x="1640" y="8614"/>
                  </a:cubicBezTo>
                  <a:lnTo>
                    <a:pt x="1653" y="8627"/>
                  </a:lnTo>
                  <a:cubicBezTo>
                    <a:pt x="1649" y="8624"/>
                    <a:pt x="1644" y="8621"/>
                    <a:pt x="1640" y="8618"/>
                  </a:cubicBezTo>
                  <a:cubicBezTo>
                    <a:pt x="1606" y="8594"/>
                    <a:pt x="1573" y="8568"/>
                    <a:pt x="1539" y="8541"/>
                  </a:cubicBezTo>
                  <a:lnTo>
                    <a:pt x="1539" y="8540"/>
                  </a:lnTo>
                  <a:close/>
                  <a:moveTo>
                    <a:pt x="1121" y="8105"/>
                  </a:moveTo>
                  <a:cubicBezTo>
                    <a:pt x="1105" y="8083"/>
                    <a:pt x="1090" y="8060"/>
                    <a:pt x="1074" y="8037"/>
                  </a:cubicBezTo>
                  <a:cubicBezTo>
                    <a:pt x="1065" y="8024"/>
                    <a:pt x="1056" y="8010"/>
                    <a:pt x="1047" y="7996"/>
                  </a:cubicBezTo>
                  <a:cubicBezTo>
                    <a:pt x="1033" y="7974"/>
                    <a:pt x="1019" y="7953"/>
                    <a:pt x="1006" y="7932"/>
                  </a:cubicBezTo>
                  <a:cubicBezTo>
                    <a:pt x="996" y="7917"/>
                    <a:pt x="986" y="7901"/>
                    <a:pt x="977" y="7886"/>
                  </a:cubicBezTo>
                  <a:cubicBezTo>
                    <a:pt x="965" y="7867"/>
                    <a:pt x="951" y="7845"/>
                    <a:pt x="938" y="7824"/>
                  </a:cubicBezTo>
                  <a:cubicBezTo>
                    <a:pt x="928" y="7808"/>
                    <a:pt x="918" y="7791"/>
                    <a:pt x="909" y="7775"/>
                  </a:cubicBezTo>
                  <a:cubicBezTo>
                    <a:pt x="897" y="7755"/>
                    <a:pt x="885" y="7734"/>
                    <a:pt x="873" y="7713"/>
                  </a:cubicBezTo>
                  <a:cubicBezTo>
                    <a:pt x="863" y="7696"/>
                    <a:pt x="853" y="7679"/>
                    <a:pt x="844" y="7662"/>
                  </a:cubicBezTo>
                  <a:cubicBezTo>
                    <a:pt x="832" y="7641"/>
                    <a:pt x="821" y="7621"/>
                    <a:pt x="809" y="7600"/>
                  </a:cubicBezTo>
                  <a:cubicBezTo>
                    <a:pt x="800" y="7582"/>
                    <a:pt x="790" y="7565"/>
                    <a:pt x="781" y="7547"/>
                  </a:cubicBezTo>
                  <a:cubicBezTo>
                    <a:pt x="770" y="7526"/>
                    <a:pt x="758" y="7505"/>
                    <a:pt x="747" y="7484"/>
                  </a:cubicBezTo>
                  <a:cubicBezTo>
                    <a:pt x="738" y="7466"/>
                    <a:pt x="729" y="7448"/>
                    <a:pt x="720" y="7429"/>
                  </a:cubicBezTo>
                  <a:lnTo>
                    <a:pt x="717" y="7425"/>
                  </a:lnTo>
                  <a:cubicBezTo>
                    <a:pt x="710" y="7405"/>
                    <a:pt x="703" y="7386"/>
                    <a:pt x="695" y="7366"/>
                  </a:cubicBezTo>
                  <a:cubicBezTo>
                    <a:pt x="694" y="7363"/>
                    <a:pt x="693" y="7360"/>
                    <a:pt x="692" y="7357"/>
                  </a:cubicBezTo>
                  <a:cubicBezTo>
                    <a:pt x="684" y="7335"/>
                    <a:pt x="676" y="7312"/>
                    <a:pt x="667" y="7290"/>
                  </a:cubicBezTo>
                  <a:lnTo>
                    <a:pt x="670" y="7288"/>
                  </a:lnTo>
                  <a:cubicBezTo>
                    <a:pt x="677" y="7303"/>
                    <a:pt x="686" y="7318"/>
                    <a:pt x="694" y="7333"/>
                  </a:cubicBezTo>
                  <a:cubicBezTo>
                    <a:pt x="705" y="7354"/>
                    <a:pt x="715" y="7374"/>
                    <a:pt x="727" y="7395"/>
                  </a:cubicBezTo>
                  <a:cubicBezTo>
                    <a:pt x="738" y="7416"/>
                    <a:pt x="754" y="7441"/>
                    <a:pt x="767" y="7464"/>
                  </a:cubicBezTo>
                  <a:cubicBezTo>
                    <a:pt x="780" y="7487"/>
                    <a:pt x="790" y="7505"/>
                    <a:pt x="802" y="7525"/>
                  </a:cubicBezTo>
                  <a:cubicBezTo>
                    <a:pt x="815" y="7548"/>
                    <a:pt x="829" y="7571"/>
                    <a:pt x="843" y="7594"/>
                  </a:cubicBezTo>
                  <a:cubicBezTo>
                    <a:pt x="857" y="7617"/>
                    <a:pt x="867" y="7633"/>
                    <a:pt x="880" y="7653"/>
                  </a:cubicBezTo>
                  <a:cubicBezTo>
                    <a:pt x="894" y="7676"/>
                    <a:pt x="909" y="7698"/>
                    <a:pt x="924" y="7721"/>
                  </a:cubicBezTo>
                  <a:cubicBezTo>
                    <a:pt x="936" y="7741"/>
                    <a:pt x="949" y="7761"/>
                    <a:pt x="961" y="7778"/>
                  </a:cubicBezTo>
                  <a:cubicBezTo>
                    <a:pt x="976" y="7801"/>
                    <a:pt x="992" y="7824"/>
                    <a:pt x="1008" y="7847"/>
                  </a:cubicBezTo>
                  <a:cubicBezTo>
                    <a:pt x="1020" y="7866"/>
                    <a:pt x="1033" y="7884"/>
                    <a:pt x="1046" y="7902"/>
                  </a:cubicBezTo>
                  <a:cubicBezTo>
                    <a:pt x="1061" y="7925"/>
                    <a:pt x="1078" y="7947"/>
                    <a:pt x="1094" y="7969"/>
                  </a:cubicBezTo>
                  <a:cubicBezTo>
                    <a:pt x="1107" y="7987"/>
                    <a:pt x="1120" y="8006"/>
                    <a:pt x="1133" y="8023"/>
                  </a:cubicBezTo>
                  <a:cubicBezTo>
                    <a:pt x="1150" y="8046"/>
                    <a:pt x="1167" y="8068"/>
                    <a:pt x="1185" y="8091"/>
                  </a:cubicBezTo>
                  <a:cubicBezTo>
                    <a:pt x="1198" y="8108"/>
                    <a:pt x="1211" y="8125"/>
                    <a:pt x="1224" y="8142"/>
                  </a:cubicBezTo>
                  <a:cubicBezTo>
                    <a:pt x="1242" y="8165"/>
                    <a:pt x="1261" y="8188"/>
                    <a:pt x="1280" y="8211"/>
                  </a:cubicBezTo>
                  <a:lnTo>
                    <a:pt x="1282" y="8213"/>
                  </a:lnTo>
                  <a:lnTo>
                    <a:pt x="1277" y="8217"/>
                  </a:lnTo>
                  <a:lnTo>
                    <a:pt x="1269" y="8223"/>
                  </a:lnTo>
                  <a:lnTo>
                    <a:pt x="1264" y="8226"/>
                  </a:lnTo>
                  <a:cubicBezTo>
                    <a:pt x="1261" y="8228"/>
                    <a:pt x="1258" y="8230"/>
                    <a:pt x="1256" y="8231"/>
                  </a:cubicBezTo>
                  <a:lnTo>
                    <a:pt x="1256" y="8231"/>
                  </a:lnTo>
                  <a:lnTo>
                    <a:pt x="1256" y="8231"/>
                  </a:lnTo>
                  <a:cubicBezTo>
                    <a:pt x="1255" y="8227"/>
                    <a:pt x="1253" y="8223"/>
                    <a:pt x="1251" y="8220"/>
                  </a:cubicBezTo>
                  <a:cubicBezTo>
                    <a:pt x="1247" y="8213"/>
                    <a:pt x="1242" y="8208"/>
                    <a:pt x="1236" y="8204"/>
                  </a:cubicBezTo>
                  <a:cubicBezTo>
                    <a:pt x="1230" y="8201"/>
                    <a:pt x="1223" y="8199"/>
                    <a:pt x="1216" y="8199"/>
                  </a:cubicBezTo>
                  <a:lnTo>
                    <a:pt x="1216" y="8199"/>
                  </a:lnTo>
                  <a:cubicBezTo>
                    <a:pt x="1209" y="8199"/>
                    <a:pt x="1203" y="8201"/>
                    <a:pt x="1197" y="8204"/>
                  </a:cubicBezTo>
                  <a:cubicBezTo>
                    <a:pt x="1196" y="8205"/>
                    <a:pt x="1195" y="8206"/>
                    <a:pt x="1193" y="8207"/>
                  </a:cubicBezTo>
                  <a:cubicBezTo>
                    <a:pt x="1177" y="8184"/>
                    <a:pt x="1161" y="8162"/>
                    <a:pt x="1145" y="8140"/>
                  </a:cubicBezTo>
                  <a:lnTo>
                    <a:pt x="1121" y="8105"/>
                  </a:lnTo>
                  <a:close/>
                  <a:moveTo>
                    <a:pt x="578" y="7125"/>
                  </a:moveTo>
                  <a:cubicBezTo>
                    <a:pt x="574" y="7118"/>
                    <a:pt x="570" y="7111"/>
                    <a:pt x="566" y="7103"/>
                  </a:cubicBezTo>
                  <a:cubicBezTo>
                    <a:pt x="560" y="7089"/>
                    <a:pt x="554" y="7076"/>
                    <a:pt x="548" y="7062"/>
                  </a:cubicBezTo>
                  <a:cubicBezTo>
                    <a:pt x="538" y="7040"/>
                    <a:pt x="528" y="7019"/>
                    <a:pt x="520" y="6997"/>
                  </a:cubicBezTo>
                  <a:cubicBezTo>
                    <a:pt x="511" y="6975"/>
                    <a:pt x="502" y="6955"/>
                    <a:pt x="494" y="6934"/>
                  </a:cubicBezTo>
                  <a:cubicBezTo>
                    <a:pt x="485" y="6914"/>
                    <a:pt x="476" y="6891"/>
                    <a:pt x="467" y="6869"/>
                  </a:cubicBezTo>
                  <a:cubicBezTo>
                    <a:pt x="458" y="6847"/>
                    <a:pt x="450" y="6826"/>
                    <a:pt x="442" y="6804"/>
                  </a:cubicBezTo>
                  <a:lnTo>
                    <a:pt x="416" y="6739"/>
                  </a:lnTo>
                  <a:cubicBezTo>
                    <a:pt x="408" y="6717"/>
                    <a:pt x="400" y="6694"/>
                    <a:pt x="392" y="6672"/>
                  </a:cubicBezTo>
                  <a:cubicBezTo>
                    <a:pt x="383" y="6650"/>
                    <a:pt x="375" y="6629"/>
                    <a:pt x="368" y="6607"/>
                  </a:cubicBezTo>
                  <a:cubicBezTo>
                    <a:pt x="360" y="6585"/>
                    <a:pt x="351" y="6560"/>
                    <a:pt x="343" y="6537"/>
                  </a:cubicBezTo>
                  <a:lnTo>
                    <a:pt x="321" y="6472"/>
                  </a:lnTo>
                  <a:cubicBezTo>
                    <a:pt x="313" y="6448"/>
                    <a:pt x="305" y="6424"/>
                    <a:pt x="297" y="6400"/>
                  </a:cubicBezTo>
                  <a:cubicBezTo>
                    <a:pt x="292" y="6386"/>
                    <a:pt x="288" y="6372"/>
                    <a:pt x="283" y="6359"/>
                  </a:cubicBezTo>
                  <a:cubicBezTo>
                    <a:pt x="288" y="6369"/>
                    <a:pt x="292" y="6378"/>
                    <a:pt x="297" y="6389"/>
                  </a:cubicBezTo>
                  <a:cubicBezTo>
                    <a:pt x="304" y="6407"/>
                    <a:pt x="312" y="6424"/>
                    <a:pt x="319" y="6442"/>
                  </a:cubicBezTo>
                  <a:lnTo>
                    <a:pt x="344" y="6497"/>
                  </a:lnTo>
                  <a:cubicBezTo>
                    <a:pt x="352" y="6514"/>
                    <a:pt x="360" y="6531"/>
                    <a:pt x="369" y="6549"/>
                  </a:cubicBezTo>
                  <a:cubicBezTo>
                    <a:pt x="373" y="6558"/>
                    <a:pt x="377" y="6567"/>
                    <a:pt x="382" y="6576"/>
                  </a:cubicBezTo>
                  <a:cubicBezTo>
                    <a:pt x="389" y="6596"/>
                    <a:pt x="395" y="6616"/>
                    <a:pt x="402" y="6636"/>
                  </a:cubicBezTo>
                  <a:cubicBezTo>
                    <a:pt x="407" y="6651"/>
                    <a:pt x="412" y="6665"/>
                    <a:pt x="417" y="6680"/>
                  </a:cubicBezTo>
                  <a:cubicBezTo>
                    <a:pt x="431" y="6716"/>
                    <a:pt x="444" y="6753"/>
                    <a:pt x="457" y="6790"/>
                  </a:cubicBezTo>
                  <a:cubicBezTo>
                    <a:pt x="463" y="6808"/>
                    <a:pt x="471" y="6825"/>
                    <a:pt x="478" y="6843"/>
                  </a:cubicBezTo>
                  <a:cubicBezTo>
                    <a:pt x="490" y="6876"/>
                    <a:pt x="503" y="6909"/>
                    <a:pt x="517" y="6941"/>
                  </a:cubicBezTo>
                  <a:cubicBezTo>
                    <a:pt x="524" y="6961"/>
                    <a:pt x="533" y="6981"/>
                    <a:pt x="541" y="6999"/>
                  </a:cubicBezTo>
                  <a:cubicBezTo>
                    <a:pt x="553" y="7030"/>
                    <a:pt x="566" y="7061"/>
                    <a:pt x="580" y="7092"/>
                  </a:cubicBezTo>
                  <a:cubicBezTo>
                    <a:pt x="588" y="7112"/>
                    <a:pt x="597" y="7131"/>
                    <a:pt x="606" y="7151"/>
                  </a:cubicBezTo>
                  <a:cubicBezTo>
                    <a:pt x="615" y="7171"/>
                    <a:pt x="624" y="7192"/>
                    <a:pt x="633" y="7213"/>
                  </a:cubicBezTo>
                  <a:lnTo>
                    <a:pt x="632" y="7214"/>
                  </a:lnTo>
                  <a:cubicBezTo>
                    <a:pt x="624" y="7202"/>
                    <a:pt x="617" y="7190"/>
                    <a:pt x="610" y="7178"/>
                  </a:cubicBezTo>
                  <a:cubicBezTo>
                    <a:pt x="600" y="7162"/>
                    <a:pt x="588" y="7145"/>
                    <a:pt x="578" y="7126"/>
                  </a:cubicBezTo>
                  <a:lnTo>
                    <a:pt x="578" y="7125"/>
                  </a:lnTo>
                  <a:close/>
                  <a:moveTo>
                    <a:pt x="227" y="6295"/>
                  </a:moveTo>
                  <a:lnTo>
                    <a:pt x="220" y="6269"/>
                  </a:lnTo>
                  <a:lnTo>
                    <a:pt x="220" y="6269"/>
                  </a:lnTo>
                  <a:cubicBezTo>
                    <a:pt x="223" y="6268"/>
                    <a:pt x="225" y="6268"/>
                    <a:pt x="228" y="6266"/>
                  </a:cubicBezTo>
                  <a:cubicBezTo>
                    <a:pt x="232" y="6264"/>
                    <a:pt x="234" y="6261"/>
                    <a:pt x="237" y="6258"/>
                  </a:cubicBezTo>
                  <a:lnTo>
                    <a:pt x="246" y="6275"/>
                  </a:lnTo>
                  <a:lnTo>
                    <a:pt x="246" y="6275"/>
                  </a:lnTo>
                  <a:cubicBezTo>
                    <a:pt x="246" y="6276"/>
                    <a:pt x="246" y="6276"/>
                    <a:pt x="245" y="6276"/>
                  </a:cubicBezTo>
                  <a:cubicBezTo>
                    <a:pt x="239" y="6280"/>
                    <a:pt x="234" y="6285"/>
                    <a:pt x="230" y="6291"/>
                  </a:cubicBezTo>
                  <a:cubicBezTo>
                    <a:pt x="229" y="6293"/>
                    <a:pt x="228" y="6295"/>
                    <a:pt x="227" y="6296"/>
                  </a:cubicBezTo>
                  <a:lnTo>
                    <a:pt x="227" y="6295"/>
                  </a:lnTo>
                  <a:close/>
                  <a:moveTo>
                    <a:pt x="181" y="6109"/>
                  </a:moveTo>
                  <a:cubicBezTo>
                    <a:pt x="178" y="6100"/>
                    <a:pt x="175" y="6091"/>
                    <a:pt x="172" y="6082"/>
                  </a:cubicBezTo>
                  <a:cubicBezTo>
                    <a:pt x="166" y="6064"/>
                    <a:pt x="161" y="6047"/>
                    <a:pt x="155" y="6028"/>
                  </a:cubicBezTo>
                  <a:cubicBezTo>
                    <a:pt x="153" y="6021"/>
                    <a:pt x="151" y="6014"/>
                    <a:pt x="149" y="6006"/>
                  </a:cubicBezTo>
                  <a:cubicBezTo>
                    <a:pt x="141" y="5981"/>
                    <a:pt x="134" y="5955"/>
                    <a:pt x="128" y="5928"/>
                  </a:cubicBezTo>
                  <a:cubicBezTo>
                    <a:pt x="127" y="5924"/>
                    <a:pt x="126" y="5919"/>
                    <a:pt x="125" y="5915"/>
                  </a:cubicBezTo>
                  <a:cubicBezTo>
                    <a:pt x="122" y="5903"/>
                    <a:pt x="119" y="5891"/>
                    <a:pt x="117" y="5879"/>
                  </a:cubicBezTo>
                  <a:cubicBezTo>
                    <a:pt x="118" y="5882"/>
                    <a:pt x="119" y="5885"/>
                    <a:pt x="121" y="5888"/>
                  </a:cubicBezTo>
                  <a:lnTo>
                    <a:pt x="125" y="5899"/>
                  </a:lnTo>
                  <a:cubicBezTo>
                    <a:pt x="131" y="5921"/>
                    <a:pt x="137" y="5943"/>
                    <a:pt x="143" y="5966"/>
                  </a:cubicBezTo>
                  <a:cubicBezTo>
                    <a:pt x="146" y="5977"/>
                    <a:pt x="149" y="5988"/>
                    <a:pt x="152" y="5999"/>
                  </a:cubicBezTo>
                  <a:cubicBezTo>
                    <a:pt x="164" y="6041"/>
                    <a:pt x="177" y="6082"/>
                    <a:pt x="192" y="6123"/>
                  </a:cubicBezTo>
                  <a:lnTo>
                    <a:pt x="192" y="6123"/>
                  </a:lnTo>
                  <a:lnTo>
                    <a:pt x="192" y="6124"/>
                  </a:lnTo>
                  <a:cubicBezTo>
                    <a:pt x="192" y="6124"/>
                    <a:pt x="192" y="6124"/>
                    <a:pt x="192" y="6125"/>
                  </a:cubicBezTo>
                  <a:cubicBezTo>
                    <a:pt x="197" y="6139"/>
                    <a:pt x="202" y="6153"/>
                    <a:pt x="207" y="6167"/>
                  </a:cubicBezTo>
                  <a:cubicBezTo>
                    <a:pt x="207" y="6171"/>
                    <a:pt x="207" y="6174"/>
                    <a:pt x="207" y="6178"/>
                  </a:cubicBezTo>
                  <a:cubicBezTo>
                    <a:pt x="204" y="6170"/>
                    <a:pt x="201" y="6162"/>
                    <a:pt x="198" y="6155"/>
                  </a:cubicBezTo>
                  <a:cubicBezTo>
                    <a:pt x="192" y="6141"/>
                    <a:pt x="187" y="6125"/>
                    <a:pt x="181" y="6109"/>
                  </a:cubicBezTo>
                  <a:close/>
                  <a:moveTo>
                    <a:pt x="67" y="4666"/>
                  </a:moveTo>
                  <a:cubicBezTo>
                    <a:pt x="69" y="4652"/>
                    <a:pt x="72" y="4639"/>
                    <a:pt x="75" y="4625"/>
                  </a:cubicBezTo>
                  <a:cubicBezTo>
                    <a:pt x="78" y="4611"/>
                    <a:pt x="79" y="4601"/>
                    <a:pt x="82" y="4589"/>
                  </a:cubicBezTo>
                  <a:cubicBezTo>
                    <a:pt x="84" y="4577"/>
                    <a:pt x="89" y="4562"/>
                    <a:pt x="93" y="4548"/>
                  </a:cubicBezTo>
                  <a:cubicBezTo>
                    <a:pt x="96" y="4534"/>
                    <a:pt x="99" y="4523"/>
                    <a:pt x="102" y="4511"/>
                  </a:cubicBezTo>
                  <a:cubicBezTo>
                    <a:pt x="105" y="4499"/>
                    <a:pt x="110" y="4482"/>
                    <a:pt x="114" y="4469"/>
                  </a:cubicBezTo>
                  <a:cubicBezTo>
                    <a:pt x="118" y="4455"/>
                    <a:pt x="122" y="4444"/>
                    <a:pt x="126" y="4432"/>
                  </a:cubicBezTo>
                  <a:cubicBezTo>
                    <a:pt x="130" y="4419"/>
                    <a:pt x="135" y="4404"/>
                    <a:pt x="140" y="4390"/>
                  </a:cubicBezTo>
                  <a:cubicBezTo>
                    <a:pt x="144" y="4376"/>
                    <a:pt x="148" y="4364"/>
                    <a:pt x="153" y="4352"/>
                  </a:cubicBezTo>
                  <a:cubicBezTo>
                    <a:pt x="158" y="4339"/>
                    <a:pt x="163" y="4324"/>
                    <a:pt x="169" y="4310"/>
                  </a:cubicBezTo>
                  <a:cubicBezTo>
                    <a:pt x="174" y="4296"/>
                    <a:pt x="178" y="4285"/>
                    <a:pt x="184" y="4272"/>
                  </a:cubicBezTo>
                  <a:cubicBezTo>
                    <a:pt x="189" y="4259"/>
                    <a:pt x="197" y="4243"/>
                    <a:pt x="203" y="4229"/>
                  </a:cubicBezTo>
                  <a:cubicBezTo>
                    <a:pt x="209" y="4215"/>
                    <a:pt x="213" y="4204"/>
                    <a:pt x="219" y="4191"/>
                  </a:cubicBezTo>
                  <a:cubicBezTo>
                    <a:pt x="225" y="4178"/>
                    <a:pt x="233" y="4162"/>
                    <a:pt x="240" y="4147"/>
                  </a:cubicBezTo>
                  <a:lnTo>
                    <a:pt x="258" y="4109"/>
                  </a:lnTo>
                  <a:cubicBezTo>
                    <a:pt x="265" y="4094"/>
                    <a:pt x="273" y="4079"/>
                    <a:pt x="281" y="4065"/>
                  </a:cubicBezTo>
                  <a:cubicBezTo>
                    <a:pt x="289" y="4050"/>
                    <a:pt x="294" y="4040"/>
                    <a:pt x="301" y="4027"/>
                  </a:cubicBezTo>
                  <a:cubicBezTo>
                    <a:pt x="307" y="4014"/>
                    <a:pt x="317" y="3997"/>
                    <a:pt x="326" y="3981"/>
                  </a:cubicBezTo>
                  <a:cubicBezTo>
                    <a:pt x="333" y="3969"/>
                    <a:pt x="339" y="3957"/>
                    <a:pt x="346" y="3944"/>
                  </a:cubicBezTo>
                  <a:cubicBezTo>
                    <a:pt x="355" y="3928"/>
                    <a:pt x="365" y="3912"/>
                    <a:pt x="374" y="3896"/>
                  </a:cubicBezTo>
                  <a:cubicBezTo>
                    <a:pt x="381" y="3885"/>
                    <a:pt x="387" y="3872"/>
                    <a:pt x="395" y="3861"/>
                  </a:cubicBezTo>
                  <a:cubicBezTo>
                    <a:pt x="402" y="3849"/>
                    <a:pt x="410" y="3838"/>
                    <a:pt x="418" y="3826"/>
                  </a:cubicBezTo>
                  <a:lnTo>
                    <a:pt x="418" y="3826"/>
                  </a:lnTo>
                  <a:cubicBezTo>
                    <a:pt x="447" y="3813"/>
                    <a:pt x="474" y="3807"/>
                    <a:pt x="506" y="3807"/>
                  </a:cubicBezTo>
                  <a:lnTo>
                    <a:pt x="506" y="3807"/>
                  </a:lnTo>
                  <a:cubicBezTo>
                    <a:pt x="529" y="3807"/>
                    <a:pt x="549" y="3811"/>
                    <a:pt x="570" y="3819"/>
                  </a:cubicBezTo>
                  <a:lnTo>
                    <a:pt x="570" y="3819"/>
                  </a:lnTo>
                  <a:cubicBezTo>
                    <a:pt x="568" y="3824"/>
                    <a:pt x="567" y="3829"/>
                    <a:pt x="567" y="3835"/>
                  </a:cubicBezTo>
                  <a:lnTo>
                    <a:pt x="567" y="3835"/>
                  </a:lnTo>
                  <a:lnTo>
                    <a:pt x="567" y="3835"/>
                  </a:lnTo>
                  <a:cubicBezTo>
                    <a:pt x="567" y="3843"/>
                    <a:pt x="568" y="3850"/>
                    <a:pt x="572" y="3857"/>
                  </a:cubicBezTo>
                  <a:cubicBezTo>
                    <a:pt x="575" y="3863"/>
                    <a:pt x="581" y="3868"/>
                    <a:pt x="588" y="3872"/>
                  </a:cubicBezTo>
                  <a:cubicBezTo>
                    <a:pt x="595" y="3876"/>
                    <a:pt x="601" y="3878"/>
                    <a:pt x="609" y="3878"/>
                  </a:cubicBezTo>
                  <a:lnTo>
                    <a:pt x="609" y="3878"/>
                  </a:lnTo>
                  <a:lnTo>
                    <a:pt x="609" y="3878"/>
                  </a:lnTo>
                  <a:cubicBezTo>
                    <a:pt x="616" y="3877"/>
                    <a:pt x="622" y="3876"/>
                    <a:pt x="629" y="3872"/>
                  </a:cubicBezTo>
                  <a:cubicBezTo>
                    <a:pt x="630" y="3871"/>
                    <a:pt x="632" y="3870"/>
                    <a:pt x="633" y="3869"/>
                  </a:cubicBezTo>
                  <a:cubicBezTo>
                    <a:pt x="588" y="4197"/>
                    <a:pt x="553" y="4513"/>
                    <a:pt x="525" y="4787"/>
                  </a:cubicBezTo>
                  <a:cubicBezTo>
                    <a:pt x="525" y="4792"/>
                    <a:pt x="525" y="4797"/>
                    <a:pt x="524" y="4801"/>
                  </a:cubicBezTo>
                  <a:cubicBezTo>
                    <a:pt x="520" y="4831"/>
                    <a:pt x="517" y="4860"/>
                    <a:pt x="515" y="4890"/>
                  </a:cubicBezTo>
                  <a:cubicBezTo>
                    <a:pt x="515" y="4892"/>
                    <a:pt x="515" y="4895"/>
                    <a:pt x="515" y="4897"/>
                  </a:cubicBezTo>
                  <a:cubicBezTo>
                    <a:pt x="512" y="4928"/>
                    <a:pt x="509" y="4957"/>
                    <a:pt x="506" y="4987"/>
                  </a:cubicBezTo>
                  <a:cubicBezTo>
                    <a:pt x="503" y="5016"/>
                    <a:pt x="506" y="4989"/>
                    <a:pt x="506" y="4989"/>
                  </a:cubicBezTo>
                  <a:cubicBezTo>
                    <a:pt x="503" y="5019"/>
                    <a:pt x="500" y="5048"/>
                    <a:pt x="498" y="5076"/>
                  </a:cubicBezTo>
                  <a:lnTo>
                    <a:pt x="498" y="5076"/>
                  </a:lnTo>
                  <a:cubicBezTo>
                    <a:pt x="496" y="5093"/>
                    <a:pt x="494" y="5108"/>
                    <a:pt x="493" y="5124"/>
                  </a:cubicBezTo>
                  <a:lnTo>
                    <a:pt x="491" y="5124"/>
                  </a:lnTo>
                  <a:lnTo>
                    <a:pt x="491" y="5124"/>
                  </a:lnTo>
                  <a:cubicBezTo>
                    <a:pt x="484" y="5124"/>
                    <a:pt x="478" y="5126"/>
                    <a:pt x="472" y="5129"/>
                  </a:cubicBezTo>
                  <a:lnTo>
                    <a:pt x="450" y="5089"/>
                  </a:lnTo>
                  <a:lnTo>
                    <a:pt x="429" y="5050"/>
                  </a:lnTo>
                  <a:lnTo>
                    <a:pt x="409" y="5017"/>
                  </a:lnTo>
                  <a:lnTo>
                    <a:pt x="387" y="4979"/>
                  </a:lnTo>
                  <a:cubicBezTo>
                    <a:pt x="382" y="4969"/>
                    <a:pt x="376" y="4959"/>
                    <a:pt x="370" y="4949"/>
                  </a:cubicBezTo>
                  <a:cubicBezTo>
                    <a:pt x="364" y="4939"/>
                    <a:pt x="356" y="4926"/>
                    <a:pt x="349" y="4914"/>
                  </a:cubicBezTo>
                  <a:lnTo>
                    <a:pt x="332" y="4887"/>
                  </a:lnTo>
                  <a:cubicBezTo>
                    <a:pt x="325" y="4876"/>
                    <a:pt x="318" y="4865"/>
                    <a:pt x="311" y="4854"/>
                  </a:cubicBezTo>
                  <a:cubicBezTo>
                    <a:pt x="306" y="4847"/>
                    <a:pt x="300" y="4837"/>
                    <a:pt x="295" y="4830"/>
                  </a:cubicBezTo>
                  <a:cubicBezTo>
                    <a:pt x="289" y="4822"/>
                    <a:pt x="281" y="4811"/>
                    <a:pt x="274" y="4800"/>
                  </a:cubicBezTo>
                  <a:cubicBezTo>
                    <a:pt x="269" y="4793"/>
                    <a:pt x="264" y="4786"/>
                    <a:pt x="259" y="4780"/>
                  </a:cubicBezTo>
                  <a:cubicBezTo>
                    <a:pt x="252" y="4770"/>
                    <a:pt x="245" y="4762"/>
                    <a:pt x="237" y="4753"/>
                  </a:cubicBezTo>
                  <a:cubicBezTo>
                    <a:pt x="233" y="4747"/>
                    <a:pt x="228" y="4741"/>
                    <a:pt x="224" y="4736"/>
                  </a:cubicBezTo>
                  <a:cubicBezTo>
                    <a:pt x="219" y="4731"/>
                    <a:pt x="220" y="4732"/>
                    <a:pt x="218" y="4729"/>
                  </a:cubicBezTo>
                  <a:lnTo>
                    <a:pt x="218" y="4729"/>
                  </a:lnTo>
                  <a:cubicBezTo>
                    <a:pt x="220" y="4727"/>
                    <a:pt x="222" y="4724"/>
                    <a:pt x="224" y="4721"/>
                  </a:cubicBezTo>
                  <a:cubicBezTo>
                    <a:pt x="228" y="4714"/>
                    <a:pt x="230" y="4708"/>
                    <a:pt x="230" y="4700"/>
                  </a:cubicBezTo>
                  <a:cubicBezTo>
                    <a:pt x="230" y="4692"/>
                    <a:pt x="228" y="4686"/>
                    <a:pt x="224" y="4679"/>
                  </a:cubicBezTo>
                  <a:cubicBezTo>
                    <a:pt x="220" y="4672"/>
                    <a:pt x="215" y="4666"/>
                    <a:pt x="209" y="4663"/>
                  </a:cubicBezTo>
                  <a:cubicBezTo>
                    <a:pt x="202" y="4659"/>
                    <a:pt x="195" y="4658"/>
                    <a:pt x="188" y="4658"/>
                  </a:cubicBezTo>
                  <a:lnTo>
                    <a:pt x="188" y="4658"/>
                  </a:lnTo>
                  <a:lnTo>
                    <a:pt x="188" y="4658"/>
                  </a:lnTo>
                  <a:cubicBezTo>
                    <a:pt x="180" y="4658"/>
                    <a:pt x="173" y="4659"/>
                    <a:pt x="167" y="4663"/>
                  </a:cubicBezTo>
                  <a:cubicBezTo>
                    <a:pt x="161" y="4666"/>
                    <a:pt x="157" y="4671"/>
                    <a:pt x="154" y="4676"/>
                  </a:cubicBezTo>
                  <a:lnTo>
                    <a:pt x="154" y="4676"/>
                  </a:lnTo>
                  <a:cubicBezTo>
                    <a:pt x="145" y="4673"/>
                    <a:pt x="138" y="4671"/>
                    <a:pt x="129" y="4671"/>
                  </a:cubicBezTo>
                  <a:lnTo>
                    <a:pt x="129" y="4671"/>
                  </a:lnTo>
                  <a:cubicBezTo>
                    <a:pt x="122" y="4672"/>
                    <a:pt x="116" y="4673"/>
                    <a:pt x="109" y="4675"/>
                  </a:cubicBezTo>
                  <a:lnTo>
                    <a:pt x="105" y="4676"/>
                  </a:lnTo>
                  <a:lnTo>
                    <a:pt x="105" y="4676"/>
                  </a:lnTo>
                  <a:cubicBezTo>
                    <a:pt x="102" y="4678"/>
                    <a:pt x="99" y="4678"/>
                    <a:pt x="95" y="4681"/>
                  </a:cubicBezTo>
                  <a:cubicBezTo>
                    <a:pt x="92" y="4682"/>
                    <a:pt x="90" y="4684"/>
                    <a:pt x="88" y="4686"/>
                  </a:cubicBezTo>
                  <a:lnTo>
                    <a:pt x="85" y="4689"/>
                  </a:lnTo>
                  <a:lnTo>
                    <a:pt x="85" y="4689"/>
                  </a:lnTo>
                  <a:cubicBezTo>
                    <a:pt x="79" y="4693"/>
                    <a:pt x="75" y="4698"/>
                    <a:pt x="71" y="4704"/>
                  </a:cubicBezTo>
                  <a:lnTo>
                    <a:pt x="70" y="4706"/>
                  </a:lnTo>
                  <a:lnTo>
                    <a:pt x="70" y="4706"/>
                  </a:lnTo>
                  <a:cubicBezTo>
                    <a:pt x="69" y="4707"/>
                    <a:pt x="68" y="4708"/>
                    <a:pt x="67" y="4709"/>
                  </a:cubicBezTo>
                  <a:cubicBezTo>
                    <a:pt x="66" y="4712"/>
                    <a:pt x="65" y="4714"/>
                    <a:pt x="63" y="4717"/>
                  </a:cubicBezTo>
                  <a:lnTo>
                    <a:pt x="60" y="4717"/>
                  </a:lnTo>
                  <a:cubicBezTo>
                    <a:pt x="60" y="4712"/>
                    <a:pt x="61" y="4708"/>
                    <a:pt x="62" y="4704"/>
                  </a:cubicBezTo>
                  <a:cubicBezTo>
                    <a:pt x="63" y="4691"/>
                    <a:pt x="65" y="4679"/>
                    <a:pt x="67" y="4667"/>
                  </a:cubicBezTo>
                  <a:lnTo>
                    <a:pt x="67" y="4666"/>
                  </a:lnTo>
                  <a:close/>
                  <a:moveTo>
                    <a:pt x="181" y="4044"/>
                  </a:moveTo>
                  <a:cubicBezTo>
                    <a:pt x="184" y="4036"/>
                    <a:pt x="188" y="4028"/>
                    <a:pt x="191" y="4020"/>
                  </a:cubicBezTo>
                  <a:lnTo>
                    <a:pt x="194" y="4012"/>
                  </a:lnTo>
                  <a:cubicBezTo>
                    <a:pt x="193" y="4017"/>
                    <a:pt x="192" y="4022"/>
                    <a:pt x="191" y="4027"/>
                  </a:cubicBezTo>
                  <a:cubicBezTo>
                    <a:pt x="185" y="4052"/>
                    <a:pt x="179" y="4076"/>
                    <a:pt x="174" y="4100"/>
                  </a:cubicBezTo>
                  <a:lnTo>
                    <a:pt x="174" y="4100"/>
                  </a:lnTo>
                  <a:cubicBezTo>
                    <a:pt x="171" y="4099"/>
                    <a:pt x="169" y="4099"/>
                    <a:pt x="167" y="4099"/>
                  </a:cubicBezTo>
                  <a:lnTo>
                    <a:pt x="167" y="4099"/>
                  </a:lnTo>
                  <a:cubicBezTo>
                    <a:pt x="164" y="4099"/>
                    <a:pt x="163" y="4099"/>
                    <a:pt x="161" y="4100"/>
                  </a:cubicBezTo>
                  <a:lnTo>
                    <a:pt x="164" y="4089"/>
                  </a:lnTo>
                  <a:cubicBezTo>
                    <a:pt x="170" y="4075"/>
                    <a:pt x="175" y="4060"/>
                    <a:pt x="181" y="4045"/>
                  </a:cubicBezTo>
                  <a:lnTo>
                    <a:pt x="181" y="4044"/>
                  </a:lnTo>
                  <a:close/>
                  <a:moveTo>
                    <a:pt x="240" y="3844"/>
                  </a:moveTo>
                  <a:cubicBezTo>
                    <a:pt x="247" y="3817"/>
                    <a:pt x="254" y="3791"/>
                    <a:pt x="261" y="3765"/>
                  </a:cubicBezTo>
                  <a:cubicBezTo>
                    <a:pt x="270" y="3733"/>
                    <a:pt x="281" y="3701"/>
                    <a:pt x="289" y="3669"/>
                  </a:cubicBezTo>
                  <a:cubicBezTo>
                    <a:pt x="297" y="3643"/>
                    <a:pt x="304" y="3618"/>
                    <a:pt x="312" y="3593"/>
                  </a:cubicBezTo>
                  <a:cubicBezTo>
                    <a:pt x="315" y="3583"/>
                    <a:pt x="318" y="3573"/>
                    <a:pt x="322" y="3564"/>
                  </a:cubicBezTo>
                  <a:cubicBezTo>
                    <a:pt x="327" y="3550"/>
                    <a:pt x="332" y="3537"/>
                    <a:pt x="338" y="3523"/>
                  </a:cubicBezTo>
                  <a:cubicBezTo>
                    <a:pt x="346" y="3502"/>
                    <a:pt x="354" y="3481"/>
                    <a:pt x="363" y="3460"/>
                  </a:cubicBezTo>
                  <a:cubicBezTo>
                    <a:pt x="370" y="3443"/>
                    <a:pt x="378" y="3425"/>
                    <a:pt x="385" y="3407"/>
                  </a:cubicBezTo>
                  <a:cubicBezTo>
                    <a:pt x="394" y="3386"/>
                    <a:pt x="403" y="3365"/>
                    <a:pt x="413" y="3344"/>
                  </a:cubicBezTo>
                  <a:cubicBezTo>
                    <a:pt x="420" y="3327"/>
                    <a:pt x="428" y="3309"/>
                    <a:pt x="436" y="3292"/>
                  </a:cubicBezTo>
                  <a:cubicBezTo>
                    <a:pt x="446" y="3270"/>
                    <a:pt x="456" y="3249"/>
                    <a:pt x="466" y="3228"/>
                  </a:cubicBezTo>
                  <a:cubicBezTo>
                    <a:pt x="474" y="3211"/>
                    <a:pt x="482" y="3193"/>
                    <a:pt x="490" y="3176"/>
                  </a:cubicBezTo>
                  <a:cubicBezTo>
                    <a:pt x="501" y="3155"/>
                    <a:pt x="512" y="3133"/>
                    <a:pt x="523" y="3111"/>
                  </a:cubicBezTo>
                  <a:cubicBezTo>
                    <a:pt x="531" y="3095"/>
                    <a:pt x="539" y="3078"/>
                    <a:pt x="548" y="3061"/>
                  </a:cubicBezTo>
                  <a:cubicBezTo>
                    <a:pt x="559" y="3039"/>
                    <a:pt x="571" y="3017"/>
                    <a:pt x="583" y="2994"/>
                  </a:cubicBezTo>
                  <a:lnTo>
                    <a:pt x="583" y="2994"/>
                  </a:lnTo>
                  <a:cubicBezTo>
                    <a:pt x="583" y="2994"/>
                    <a:pt x="583" y="2994"/>
                    <a:pt x="584" y="2993"/>
                  </a:cubicBezTo>
                  <a:lnTo>
                    <a:pt x="584" y="2993"/>
                  </a:lnTo>
                  <a:cubicBezTo>
                    <a:pt x="582" y="3001"/>
                    <a:pt x="580" y="3009"/>
                    <a:pt x="579" y="3017"/>
                  </a:cubicBezTo>
                  <a:cubicBezTo>
                    <a:pt x="575" y="3034"/>
                    <a:pt x="571" y="3052"/>
                    <a:pt x="567" y="3070"/>
                  </a:cubicBezTo>
                  <a:cubicBezTo>
                    <a:pt x="564" y="3082"/>
                    <a:pt x="561" y="3094"/>
                    <a:pt x="559" y="3107"/>
                  </a:cubicBezTo>
                  <a:lnTo>
                    <a:pt x="547" y="3164"/>
                  </a:lnTo>
                  <a:lnTo>
                    <a:pt x="540" y="3198"/>
                  </a:lnTo>
                  <a:cubicBezTo>
                    <a:pt x="535" y="3221"/>
                    <a:pt x="531" y="3244"/>
                    <a:pt x="526" y="3267"/>
                  </a:cubicBezTo>
                  <a:cubicBezTo>
                    <a:pt x="525" y="3274"/>
                    <a:pt x="523" y="3282"/>
                    <a:pt x="522" y="3290"/>
                  </a:cubicBezTo>
                  <a:cubicBezTo>
                    <a:pt x="512" y="3338"/>
                    <a:pt x="502" y="3386"/>
                    <a:pt x="494" y="3434"/>
                  </a:cubicBezTo>
                  <a:cubicBezTo>
                    <a:pt x="492" y="3434"/>
                    <a:pt x="490" y="3432"/>
                    <a:pt x="488" y="3432"/>
                  </a:cubicBezTo>
                  <a:lnTo>
                    <a:pt x="488" y="3432"/>
                  </a:lnTo>
                  <a:lnTo>
                    <a:pt x="488" y="3432"/>
                  </a:lnTo>
                  <a:cubicBezTo>
                    <a:pt x="480" y="3432"/>
                    <a:pt x="474" y="3434"/>
                    <a:pt x="467" y="3438"/>
                  </a:cubicBezTo>
                  <a:cubicBezTo>
                    <a:pt x="460" y="3442"/>
                    <a:pt x="456" y="3446"/>
                    <a:pt x="452" y="3453"/>
                  </a:cubicBezTo>
                  <a:cubicBezTo>
                    <a:pt x="448" y="3459"/>
                    <a:pt x="446" y="3467"/>
                    <a:pt x="446" y="3474"/>
                  </a:cubicBezTo>
                  <a:cubicBezTo>
                    <a:pt x="446" y="3475"/>
                    <a:pt x="446" y="3475"/>
                    <a:pt x="446" y="3475"/>
                  </a:cubicBezTo>
                  <a:lnTo>
                    <a:pt x="446" y="3475"/>
                  </a:lnTo>
                  <a:cubicBezTo>
                    <a:pt x="446" y="3482"/>
                    <a:pt x="448" y="3488"/>
                    <a:pt x="452" y="3495"/>
                  </a:cubicBezTo>
                  <a:cubicBezTo>
                    <a:pt x="454" y="3499"/>
                    <a:pt x="457" y="3503"/>
                    <a:pt x="461" y="3506"/>
                  </a:cubicBezTo>
                  <a:cubicBezTo>
                    <a:pt x="453" y="3516"/>
                    <a:pt x="445" y="3526"/>
                    <a:pt x="438" y="3536"/>
                  </a:cubicBezTo>
                  <a:cubicBezTo>
                    <a:pt x="431" y="3545"/>
                    <a:pt x="428" y="3551"/>
                    <a:pt x="422" y="3558"/>
                  </a:cubicBezTo>
                  <a:cubicBezTo>
                    <a:pt x="412" y="3573"/>
                    <a:pt x="403" y="3588"/>
                    <a:pt x="392" y="3603"/>
                  </a:cubicBezTo>
                  <a:cubicBezTo>
                    <a:pt x="386" y="3612"/>
                    <a:pt x="380" y="3623"/>
                    <a:pt x="374" y="3632"/>
                  </a:cubicBezTo>
                  <a:cubicBezTo>
                    <a:pt x="366" y="3646"/>
                    <a:pt x="357" y="3660"/>
                    <a:pt x="349" y="3675"/>
                  </a:cubicBezTo>
                  <a:cubicBezTo>
                    <a:pt x="343" y="3686"/>
                    <a:pt x="337" y="3697"/>
                    <a:pt x="331" y="3708"/>
                  </a:cubicBezTo>
                  <a:cubicBezTo>
                    <a:pt x="323" y="3723"/>
                    <a:pt x="315" y="3738"/>
                    <a:pt x="308" y="3753"/>
                  </a:cubicBezTo>
                  <a:cubicBezTo>
                    <a:pt x="302" y="3765"/>
                    <a:pt x="296" y="3777"/>
                    <a:pt x="291" y="3790"/>
                  </a:cubicBezTo>
                  <a:cubicBezTo>
                    <a:pt x="284" y="3805"/>
                    <a:pt x="277" y="3820"/>
                    <a:pt x="270" y="3836"/>
                  </a:cubicBezTo>
                  <a:cubicBezTo>
                    <a:pt x="264" y="3849"/>
                    <a:pt x="259" y="3862"/>
                    <a:pt x="254" y="3875"/>
                  </a:cubicBezTo>
                  <a:lnTo>
                    <a:pt x="250" y="3884"/>
                  </a:lnTo>
                  <a:cubicBezTo>
                    <a:pt x="245" y="3893"/>
                    <a:pt x="240" y="3901"/>
                    <a:pt x="236" y="3910"/>
                  </a:cubicBezTo>
                  <a:cubicBezTo>
                    <a:pt x="231" y="3918"/>
                    <a:pt x="229" y="3925"/>
                    <a:pt x="225" y="3932"/>
                  </a:cubicBezTo>
                  <a:cubicBezTo>
                    <a:pt x="220" y="3944"/>
                    <a:pt x="214" y="3957"/>
                    <a:pt x="208" y="3969"/>
                  </a:cubicBezTo>
                  <a:lnTo>
                    <a:pt x="208" y="3969"/>
                  </a:lnTo>
                  <a:lnTo>
                    <a:pt x="208" y="3970"/>
                  </a:lnTo>
                  <a:lnTo>
                    <a:pt x="208" y="3971"/>
                  </a:lnTo>
                  <a:cubicBezTo>
                    <a:pt x="211" y="3960"/>
                    <a:pt x="213" y="3950"/>
                    <a:pt x="216" y="3939"/>
                  </a:cubicBezTo>
                  <a:cubicBezTo>
                    <a:pt x="223" y="3908"/>
                    <a:pt x="232" y="3876"/>
                    <a:pt x="240" y="3845"/>
                  </a:cubicBezTo>
                  <a:lnTo>
                    <a:pt x="240" y="3844"/>
                  </a:lnTo>
                  <a:close/>
                  <a:moveTo>
                    <a:pt x="604" y="2919"/>
                  </a:moveTo>
                  <a:cubicBezTo>
                    <a:pt x="609" y="2898"/>
                    <a:pt x="615" y="2877"/>
                    <a:pt x="620" y="2856"/>
                  </a:cubicBezTo>
                  <a:cubicBezTo>
                    <a:pt x="622" y="2849"/>
                    <a:pt x="624" y="2841"/>
                    <a:pt x="625" y="2833"/>
                  </a:cubicBezTo>
                  <a:cubicBezTo>
                    <a:pt x="627" y="2829"/>
                    <a:pt x="628" y="2825"/>
                    <a:pt x="629" y="2820"/>
                  </a:cubicBezTo>
                  <a:lnTo>
                    <a:pt x="629" y="2820"/>
                  </a:lnTo>
                  <a:lnTo>
                    <a:pt x="647" y="2791"/>
                  </a:lnTo>
                  <a:lnTo>
                    <a:pt x="647" y="2791"/>
                  </a:lnTo>
                  <a:cubicBezTo>
                    <a:pt x="654" y="2791"/>
                    <a:pt x="661" y="2789"/>
                    <a:pt x="667" y="2786"/>
                  </a:cubicBezTo>
                  <a:cubicBezTo>
                    <a:pt x="673" y="2782"/>
                    <a:pt x="678" y="2777"/>
                    <a:pt x="682" y="2771"/>
                  </a:cubicBezTo>
                  <a:cubicBezTo>
                    <a:pt x="686" y="2764"/>
                    <a:pt x="688" y="2757"/>
                    <a:pt x="688" y="2750"/>
                  </a:cubicBezTo>
                  <a:lnTo>
                    <a:pt x="688" y="2750"/>
                  </a:lnTo>
                  <a:lnTo>
                    <a:pt x="688" y="2750"/>
                  </a:lnTo>
                  <a:cubicBezTo>
                    <a:pt x="688" y="2744"/>
                    <a:pt x="687" y="2740"/>
                    <a:pt x="685" y="2735"/>
                  </a:cubicBezTo>
                  <a:lnTo>
                    <a:pt x="695" y="2719"/>
                  </a:lnTo>
                  <a:cubicBezTo>
                    <a:pt x="706" y="2702"/>
                    <a:pt x="717" y="2685"/>
                    <a:pt x="729" y="2669"/>
                  </a:cubicBezTo>
                  <a:cubicBezTo>
                    <a:pt x="740" y="2652"/>
                    <a:pt x="749" y="2642"/>
                    <a:pt x="758" y="2630"/>
                  </a:cubicBezTo>
                  <a:cubicBezTo>
                    <a:pt x="766" y="2623"/>
                    <a:pt x="773" y="2617"/>
                    <a:pt x="781" y="2610"/>
                  </a:cubicBezTo>
                  <a:cubicBezTo>
                    <a:pt x="788" y="2603"/>
                    <a:pt x="801" y="2592"/>
                    <a:pt x="812" y="2584"/>
                  </a:cubicBezTo>
                  <a:cubicBezTo>
                    <a:pt x="816" y="2580"/>
                    <a:pt x="821" y="2577"/>
                    <a:pt x="825" y="2574"/>
                  </a:cubicBezTo>
                  <a:cubicBezTo>
                    <a:pt x="817" y="2587"/>
                    <a:pt x="808" y="2600"/>
                    <a:pt x="800" y="2613"/>
                  </a:cubicBezTo>
                  <a:cubicBezTo>
                    <a:pt x="787" y="2633"/>
                    <a:pt x="774" y="2654"/>
                    <a:pt x="762" y="2675"/>
                  </a:cubicBezTo>
                  <a:cubicBezTo>
                    <a:pt x="749" y="2695"/>
                    <a:pt x="740" y="2710"/>
                    <a:pt x="729" y="2728"/>
                  </a:cubicBezTo>
                  <a:cubicBezTo>
                    <a:pt x="717" y="2749"/>
                    <a:pt x="705" y="2769"/>
                    <a:pt x="693" y="2790"/>
                  </a:cubicBezTo>
                  <a:cubicBezTo>
                    <a:pt x="681" y="2810"/>
                    <a:pt x="672" y="2826"/>
                    <a:pt x="662" y="2843"/>
                  </a:cubicBezTo>
                  <a:cubicBezTo>
                    <a:pt x="650" y="2864"/>
                    <a:pt x="638" y="2885"/>
                    <a:pt x="627" y="2906"/>
                  </a:cubicBezTo>
                  <a:cubicBezTo>
                    <a:pt x="617" y="2924"/>
                    <a:pt x="607" y="2941"/>
                    <a:pt x="597" y="2959"/>
                  </a:cubicBezTo>
                  <a:lnTo>
                    <a:pt x="594" y="2966"/>
                  </a:lnTo>
                  <a:lnTo>
                    <a:pt x="596" y="2956"/>
                  </a:lnTo>
                  <a:cubicBezTo>
                    <a:pt x="599" y="2945"/>
                    <a:pt x="602" y="2933"/>
                    <a:pt x="605" y="2921"/>
                  </a:cubicBezTo>
                  <a:lnTo>
                    <a:pt x="604" y="2919"/>
                  </a:lnTo>
                  <a:close/>
                  <a:moveTo>
                    <a:pt x="698" y="2674"/>
                  </a:moveTo>
                  <a:cubicBezTo>
                    <a:pt x="705" y="2664"/>
                    <a:pt x="712" y="2655"/>
                    <a:pt x="719" y="2645"/>
                  </a:cubicBezTo>
                  <a:cubicBezTo>
                    <a:pt x="725" y="2635"/>
                    <a:pt x="732" y="2625"/>
                    <a:pt x="739" y="2616"/>
                  </a:cubicBezTo>
                  <a:lnTo>
                    <a:pt x="761" y="2586"/>
                  </a:lnTo>
                  <a:cubicBezTo>
                    <a:pt x="768" y="2577"/>
                    <a:pt x="775" y="2568"/>
                    <a:pt x="781" y="2559"/>
                  </a:cubicBezTo>
                  <a:cubicBezTo>
                    <a:pt x="789" y="2549"/>
                    <a:pt x="796" y="2538"/>
                    <a:pt x="804" y="2529"/>
                  </a:cubicBezTo>
                  <a:cubicBezTo>
                    <a:pt x="812" y="2519"/>
                    <a:pt x="818" y="2512"/>
                    <a:pt x="824" y="2504"/>
                  </a:cubicBezTo>
                  <a:cubicBezTo>
                    <a:pt x="830" y="2496"/>
                    <a:pt x="840" y="2484"/>
                    <a:pt x="849" y="2475"/>
                  </a:cubicBezTo>
                  <a:lnTo>
                    <a:pt x="868" y="2451"/>
                  </a:lnTo>
                  <a:lnTo>
                    <a:pt x="894" y="2422"/>
                  </a:lnTo>
                  <a:cubicBezTo>
                    <a:pt x="901" y="2415"/>
                    <a:pt x="907" y="2407"/>
                    <a:pt x="914" y="2400"/>
                  </a:cubicBezTo>
                  <a:lnTo>
                    <a:pt x="920" y="2393"/>
                  </a:lnTo>
                  <a:lnTo>
                    <a:pt x="920" y="2393"/>
                  </a:lnTo>
                  <a:cubicBezTo>
                    <a:pt x="921" y="2394"/>
                    <a:pt x="921" y="2394"/>
                    <a:pt x="922" y="2395"/>
                  </a:cubicBezTo>
                  <a:cubicBezTo>
                    <a:pt x="924" y="2398"/>
                    <a:pt x="926" y="2402"/>
                    <a:pt x="930" y="2405"/>
                  </a:cubicBezTo>
                  <a:lnTo>
                    <a:pt x="904" y="2434"/>
                  </a:lnTo>
                  <a:cubicBezTo>
                    <a:pt x="896" y="2445"/>
                    <a:pt x="887" y="2454"/>
                    <a:pt x="878" y="2465"/>
                  </a:cubicBezTo>
                  <a:cubicBezTo>
                    <a:pt x="863" y="2484"/>
                    <a:pt x="848" y="2504"/>
                    <a:pt x="832" y="2522"/>
                  </a:cubicBezTo>
                  <a:cubicBezTo>
                    <a:pt x="823" y="2535"/>
                    <a:pt x="813" y="2546"/>
                    <a:pt x="803" y="2559"/>
                  </a:cubicBezTo>
                  <a:cubicBezTo>
                    <a:pt x="791" y="2575"/>
                    <a:pt x="778" y="2593"/>
                    <a:pt x="766" y="2610"/>
                  </a:cubicBezTo>
                  <a:lnTo>
                    <a:pt x="754" y="2625"/>
                  </a:lnTo>
                  <a:cubicBezTo>
                    <a:pt x="747" y="2632"/>
                    <a:pt x="741" y="2639"/>
                    <a:pt x="734" y="2645"/>
                  </a:cubicBezTo>
                  <a:cubicBezTo>
                    <a:pt x="724" y="2655"/>
                    <a:pt x="715" y="2665"/>
                    <a:pt x="705" y="2675"/>
                  </a:cubicBezTo>
                  <a:cubicBezTo>
                    <a:pt x="695" y="2685"/>
                    <a:pt x="689" y="2693"/>
                    <a:pt x="680" y="2702"/>
                  </a:cubicBezTo>
                  <a:cubicBezTo>
                    <a:pt x="676" y="2707"/>
                    <a:pt x="672" y="2711"/>
                    <a:pt x="668" y="2716"/>
                  </a:cubicBezTo>
                  <a:lnTo>
                    <a:pt x="668" y="2716"/>
                  </a:lnTo>
                  <a:lnTo>
                    <a:pt x="675" y="2706"/>
                  </a:lnTo>
                  <a:cubicBezTo>
                    <a:pt x="684" y="2696"/>
                    <a:pt x="691" y="2687"/>
                    <a:pt x="699" y="2676"/>
                  </a:cubicBezTo>
                  <a:lnTo>
                    <a:pt x="698" y="2674"/>
                  </a:lnTo>
                  <a:close/>
                  <a:moveTo>
                    <a:pt x="1093" y="2231"/>
                  </a:moveTo>
                  <a:lnTo>
                    <a:pt x="1109" y="2216"/>
                  </a:lnTo>
                  <a:cubicBezTo>
                    <a:pt x="1122" y="2206"/>
                    <a:pt x="1134" y="2197"/>
                    <a:pt x="1146" y="2187"/>
                  </a:cubicBezTo>
                  <a:lnTo>
                    <a:pt x="1160" y="2176"/>
                  </a:lnTo>
                  <a:cubicBezTo>
                    <a:pt x="1176" y="2163"/>
                    <a:pt x="1192" y="2151"/>
                    <a:pt x="1209" y="2139"/>
                  </a:cubicBezTo>
                  <a:lnTo>
                    <a:pt x="1211" y="2138"/>
                  </a:lnTo>
                  <a:cubicBezTo>
                    <a:pt x="1245" y="2113"/>
                    <a:pt x="1280" y="2089"/>
                    <a:pt x="1316" y="2068"/>
                  </a:cubicBezTo>
                  <a:lnTo>
                    <a:pt x="1327" y="2061"/>
                  </a:lnTo>
                  <a:cubicBezTo>
                    <a:pt x="1341" y="2053"/>
                    <a:pt x="1355" y="2044"/>
                    <a:pt x="1369" y="2036"/>
                  </a:cubicBezTo>
                  <a:lnTo>
                    <a:pt x="1385" y="2028"/>
                  </a:lnTo>
                  <a:lnTo>
                    <a:pt x="1389" y="2026"/>
                  </a:lnTo>
                  <a:lnTo>
                    <a:pt x="1389" y="2026"/>
                  </a:lnTo>
                  <a:cubicBezTo>
                    <a:pt x="1392" y="2030"/>
                    <a:pt x="1395" y="2034"/>
                    <a:pt x="1399" y="2037"/>
                  </a:cubicBezTo>
                  <a:cubicBezTo>
                    <a:pt x="1391" y="2047"/>
                    <a:pt x="1384" y="2058"/>
                    <a:pt x="1376" y="2068"/>
                  </a:cubicBezTo>
                  <a:lnTo>
                    <a:pt x="1343" y="2116"/>
                  </a:lnTo>
                  <a:cubicBezTo>
                    <a:pt x="1328" y="2136"/>
                    <a:pt x="1314" y="2157"/>
                    <a:pt x="1299" y="2177"/>
                  </a:cubicBezTo>
                  <a:cubicBezTo>
                    <a:pt x="1288" y="2194"/>
                    <a:pt x="1276" y="2210"/>
                    <a:pt x="1265" y="2227"/>
                  </a:cubicBezTo>
                  <a:lnTo>
                    <a:pt x="1228" y="2281"/>
                  </a:lnTo>
                  <a:cubicBezTo>
                    <a:pt x="1197" y="2327"/>
                    <a:pt x="1165" y="2373"/>
                    <a:pt x="1135" y="2421"/>
                  </a:cubicBezTo>
                  <a:lnTo>
                    <a:pt x="1135" y="2421"/>
                  </a:lnTo>
                  <a:cubicBezTo>
                    <a:pt x="1134" y="2420"/>
                    <a:pt x="1134" y="2420"/>
                    <a:pt x="1133" y="2420"/>
                  </a:cubicBezTo>
                  <a:cubicBezTo>
                    <a:pt x="1127" y="2416"/>
                    <a:pt x="1121" y="2414"/>
                    <a:pt x="1113" y="2414"/>
                  </a:cubicBezTo>
                  <a:lnTo>
                    <a:pt x="1113" y="2414"/>
                  </a:lnTo>
                  <a:lnTo>
                    <a:pt x="1113" y="2414"/>
                  </a:lnTo>
                  <a:cubicBezTo>
                    <a:pt x="1105" y="2414"/>
                    <a:pt x="1099" y="2416"/>
                    <a:pt x="1092" y="2420"/>
                  </a:cubicBezTo>
                  <a:cubicBezTo>
                    <a:pt x="1085" y="2424"/>
                    <a:pt x="1081" y="2428"/>
                    <a:pt x="1077" y="2435"/>
                  </a:cubicBezTo>
                  <a:cubicBezTo>
                    <a:pt x="1073" y="2442"/>
                    <a:pt x="1071" y="2448"/>
                    <a:pt x="1071" y="2456"/>
                  </a:cubicBezTo>
                  <a:lnTo>
                    <a:pt x="1071" y="2456"/>
                  </a:lnTo>
                  <a:cubicBezTo>
                    <a:pt x="1071" y="2458"/>
                    <a:pt x="1071" y="2459"/>
                    <a:pt x="1071" y="2460"/>
                  </a:cubicBezTo>
                  <a:cubicBezTo>
                    <a:pt x="1065" y="2461"/>
                    <a:pt x="1058" y="2461"/>
                    <a:pt x="1051" y="2463"/>
                  </a:cubicBezTo>
                  <a:cubicBezTo>
                    <a:pt x="1043" y="2464"/>
                    <a:pt x="1038" y="2467"/>
                    <a:pt x="1032" y="2469"/>
                  </a:cubicBezTo>
                  <a:cubicBezTo>
                    <a:pt x="1018" y="2472"/>
                    <a:pt x="1005" y="2475"/>
                    <a:pt x="992" y="2480"/>
                  </a:cubicBezTo>
                  <a:cubicBezTo>
                    <a:pt x="985" y="2483"/>
                    <a:pt x="977" y="2486"/>
                    <a:pt x="969" y="2490"/>
                  </a:cubicBezTo>
                  <a:cubicBezTo>
                    <a:pt x="957" y="2494"/>
                    <a:pt x="945" y="2499"/>
                    <a:pt x="933" y="2504"/>
                  </a:cubicBezTo>
                  <a:cubicBezTo>
                    <a:pt x="929" y="2507"/>
                    <a:pt x="924" y="2509"/>
                    <a:pt x="920" y="2511"/>
                  </a:cubicBezTo>
                  <a:cubicBezTo>
                    <a:pt x="930" y="2479"/>
                    <a:pt x="939" y="2448"/>
                    <a:pt x="949" y="2417"/>
                  </a:cubicBezTo>
                  <a:lnTo>
                    <a:pt x="949" y="2417"/>
                  </a:lnTo>
                  <a:cubicBezTo>
                    <a:pt x="953" y="2418"/>
                    <a:pt x="956" y="2419"/>
                    <a:pt x="960" y="2419"/>
                  </a:cubicBezTo>
                  <a:lnTo>
                    <a:pt x="960" y="2419"/>
                  </a:lnTo>
                  <a:cubicBezTo>
                    <a:pt x="968" y="2419"/>
                    <a:pt x="975" y="2416"/>
                    <a:pt x="981" y="2413"/>
                  </a:cubicBezTo>
                  <a:cubicBezTo>
                    <a:pt x="988" y="2408"/>
                    <a:pt x="993" y="2404"/>
                    <a:pt x="997" y="2398"/>
                  </a:cubicBezTo>
                  <a:cubicBezTo>
                    <a:pt x="1001" y="2391"/>
                    <a:pt x="1002" y="2384"/>
                    <a:pt x="1002" y="2377"/>
                  </a:cubicBezTo>
                  <a:lnTo>
                    <a:pt x="1002" y="2377"/>
                  </a:lnTo>
                  <a:cubicBezTo>
                    <a:pt x="1002" y="2369"/>
                    <a:pt x="1001" y="2363"/>
                    <a:pt x="997" y="2356"/>
                  </a:cubicBezTo>
                  <a:cubicBezTo>
                    <a:pt x="994" y="2351"/>
                    <a:pt x="992" y="2348"/>
                    <a:pt x="988" y="2345"/>
                  </a:cubicBezTo>
                  <a:cubicBezTo>
                    <a:pt x="1006" y="2322"/>
                    <a:pt x="1025" y="2298"/>
                    <a:pt x="1044" y="2275"/>
                  </a:cubicBezTo>
                  <a:lnTo>
                    <a:pt x="1059" y="2261"/>
                  </a:lnTo>
                  <a:cubicBezTo>
                    <a:pt x="1071" y="2251"/>
                    <a:pt x="1082" y="2241"/>
                    <a:pt x="1093" y="2232"/>
                  </a:cubicBezTo>
                  <a:lnTo>
                    <a:pt x="1093" y="2231"/>
                  </a:lnTo>
                  <a:close/>
                  <a:moveTo>
                    <a:pt x="1770" y="1551"/>
                  </a:moveTo>
                  <a:lnTo>
                    <a:pt x="1815" y="1514"/>
                  </a:lnTo>
                  <a:cubicBezTo>
                    <a:pt x="1834" y="1498"/>
                    <a:pt x="1852" y="1482"/>
                    <a:pt x="1872" y="1467"/>
                  </a:cubicBezTo>
                  <a:cubicBezTo>
                    <a:pt x="1886" y="1455"/>
                    <a:pt x="1900" y="1444"/>
                    <a:pt x="1914" y="1433"/>
                  </a:cubicBezTo>
                  <a:lnTo>
                    <a:pt x="1975" y="1384"/>
                  </a:lnTo>
                  <a:lnTo>
                    <a:pt x="1983" y="1379"/>
                  </a:lnTo>
                  <a:cubicBezTo>
                    <a:pt x="1945" y="1442"/>
                    <a:pt x="1907" y="1509"/>
                    <a:pt x="1866" y="1582"/>
                  </a:cubicBezTo>
                  <a:lnTo>
                    <a:pt x="1859" y="1596"/>
                  </a:lnTo>
                  <a:lnTo>
                    <a:pt x="1856" y="1601"/>
                  </a:lnTo>
                  <a:cubicBezTo>
                    <a:pt x="1843" y="1603"/>
                    <a:pt x="1830" y="1604"/>
                    <a:pt x="1817" y="1605"/>
                  </a:cubicBezTo>
                  <a:cubicBezTo>
                    <a:pt x="1807" y="1607"/>
                    <a:pt x="1798" y="1609"/>
                    <a:pt x="1789" y="1610"/>
                  </a:cubicBezTo>
                  <a:cubicBezTo>
                    <a:pt x="1773" y="1613"/>
                    <a:pt x="1757" y="1615"/>
                    <a:pt x="1742" y="1618"/>
                  </a:cubicBezTo>
                  <a:cubicBezTo>
                    <a:pt x="1732" y="1621"/>
                    <a:pt x="1722" y="1623"/>
                    <a:pt x="1712" y="1626"/>
                  </a:cubicBezTo>
                  <a:lnTo>
                    <a:pt x="1705" y="1628"/>
                  </a:lnTo>
                  <a:lnTo>
                    <a:pt x="1705" y="1628"/>
                  </a:lnTo>
                  <a:cubicBezTo>
                    <a:pt x="1705" y="1624"/>
                    <a:pt x="1703" y="1622"/>
                    <a:pt x="1702" y="1619"/>
                  </a:cubicBezTo>
                  <a:cubicBezTo>
                    <a:pt x="1701" y="1617"/>
                    <a:pt x="1699" y="1615"/>
                    <a:pt x="1698" y="1614"/>
                  </a:cubicBezTo>
                  <a:lnTo>
                    <a:pt x="1715" y="1598"/>
                  </a:lnTo>
                  <a:lnTo>
                    <a:pt x="1770" y="1551"/>
                  </a:lnTo>
                  <a:close/>
                  <a:moveTo>
                    <a:pt x="2082" y="1306"/>
                  </a:moveTo>
                  <a:lnTo>
                    <a:pt x="2118" y="1281"/>
                  </a:lnTo>
                  <a:cubicBezTo>
                    <a:pt x="2142" y="1264"/>
                    <a:pt x="2166" y="1246"/>
                    <a:pt x="2190" y="1229"/>
                  </a:cubicBezTo>
                  <a:lnTo>
                    <a:pt x="2209" y="1216"/>
                  </a:lnTo>
                  <a:cubicBezTo>
                    <a:pt x="2301" y="1152"/>
                    <a:pt x="2395" y="1091"/>
                    <a:pt x="2491" y="1033"/>
                  </a:cubicBezTo>
                  <a:lnTo>
                    <a:pt x="2523" y="1013"/>
                  </a:lnTo>
                  <a:cubicBezTo>
                    <a:pt x="2545" y="999"/>
                    <a:pt x="2569" y="986"/>
                    <a:pt x="2592" y="973"/>
                  </a:cubicBezTo>
                  <a:lnTo>
                    <a:pt x="2637" y="946"/>
                  </a:lnTo>
                  <a:lnTo>
                    <a:pt x="2638" y="946"/>
                  </a:lnTo>
                  <a:cubicBezTo>
                    <a:pt x="2641" y="973"/>
                    <a:pt x="2644" y="1001"/>
                    <a:pt x="2648" y="1030"/>
                  </a:cubicBezTo>
                  <a:lnTo>
                    <a:pt x="2649" y="1047"/>
                  </a:lnTo>
                  <a:lnTo>
                    <a:pt x="2649" y="1047"/>
                  </a:lnTo>
                  <a:cubicBezTo>
                    <a:pt x="2644" y="1048"/>
                    <a:pt x="2638" y="1049"/>
                    <a:pt x="2634" y="1052"/>
                  </a:cubicBezTo>
                  <a:cubicBezTo>
                    <a:pt x="2627" y="1055"/>
                    <a:pt x="2623" y="1061"/>
                    <a:pt x="2619" y="1068"/>
                  </a:cubicBezTo>
                  <a:cubicBezTo>
                    <a:pt x="2615" y="1074"/>
                    <a:pt x="2614" y="1081"/>
                    <a:pt x="2614" y="1088"/>
                  </a:cubicBezTo>
                  <a:lnTo>
                    <a:pt x="2614" y="1088"/>
                  </a:lnTo>
                  <a:cubicBezTo>
                    <a:pt x="2614" y="1095"/>
                    <a:pt x="2616" y="1101"/>
                    <a:pt x="2619" y="1108"/>
                  </a:cubicBezTo>
                  <a:lnTo>
                    <a:pt x="2620" y="1109"/>
                  </a:lnTo>
                  <a:cubicBezTo>
                    <a:pt x="2554" y="1152"/>
                    <a:pt x="2489" y="1196"/>
                    <a:pt x="2424" y="1241"/>
                  </a:cubicBezTo>
                  <a:cubicBezTo>
                    <a:pt x="2405" y="1254"/>
                    <a:pt x="2387" y="1267"/>
                    <a:pt x="2369" y="1280"/>
                  </a:cubicBezTo>
                  <a:cubicBezTo>
                    <a:pt x="2351" y="1293"/>
                    <a:pt x="2329" y="1308"/>
                    <a:pt x="2311" y="1322"/>
                  </a:cubicBezTo>
                  <a:cubicBezTo>
                    <a:pt x="2292" y="1336"/>
                    <a:pt x="2268" y="1354"/>
                    <a:pt x="2247" y="1370"/>
                  </a:cubicBezTo>
                  <a:cubicBezTo>
                    <a:pt x="2231" y="1382"/>
                    <a:pt x="2215" y="1394"/>
                    <a:pt x="2200" y="1406"/>
                  </a:cubicBezTo>
                  <a:cubicBezTo>
                    <a:pt x="2178" y="1423"/>
                    <a:pt x="2156" y="1440"/>
                    <a:pt x="2135" y="1457"/>
                  </a:cubicBezTo>
                  <a:cubicBezTo>
                    <a:pt x="2120" y="1469"/>
                    <a:pt x="2105" y="1481"/>
                    <a:pt x="2090" y="1493"/>
                  </a:cubicBezTo>
                  <a:cubicBezTo>
                    <a:pt x="2069" y="1510"/>
                    <a:pt x="2049" y="1527"/>
                    <a:pt x="2028" y="1544"/>
                  </a:cubicBezTo>
                  <a:cubicBezTo>
                    <a:pt x="2013" y="1557"/>
                    <a:pt x="1997" y="1569"/>
                    <a:pt x="1982" y="1582"/>
                  </a:cubicBezTo>
                  <a:lnTo>
                    <a:pt x="1965" y="1597"/>
                  </a:lnTo>
                  <a:cubicBezTo>
                    <a:pt x="1942" y="1597"/>
                    <a:pt x="1919" y="1597"/>
                    <a:pt x="1896" y="1599"/>
                  </a:cubicBezTo>
                  <a:cubicBezTo>
                    <a:pt x="1888" y="1599"/>
                    <a:pt x="1880" y="1601"/>
                    <a:pt x="1872" y="1602"/>
                  </a:cubicBezTo>
                  <a:lnTo>
                    <a:pt x="1862" y="1603"/>
                  </a:lnTo>
                  <a:cubicBezTo>
                    <a:pt x="1867" y="1592"/>
                    <a:pt x="1873" y="1581"/>
                    <a:pt x="1879" y="1571"/>
                  </a:cubicBezTo>
                  <a:cubicBezTo>
                    <a:pt x="1885" y="1560"/>
                    <a:pt x="1889" y="1552"/>
                    <a:pt x="1894" y="1543"/>
                  </a:cubicBezTo>
                  <a:lnTo>
                    <a:pt x="1922" y="1494"/>
                  </a:lnTo>
                  <a:cubicBezTo>
                    <a:pt x="1927" y="1485"/>
                    <a:pt x="1932" y="1476"/>
                    <a:pt x="1937" y="1466"/>
                  </a:cubicBezTo>
                  <a:lnTo>
                    <a:pt x="1966" y="1418"/>
                  </a:lnTo>
                  <a:lnTo>
                    <a:pt x="1982" y="1391"/>
                  </a:lnTo>
                  <a:lnTo>
                    <a:pt x="1991" y="1375"/>
                  </a:lnTo>
                  <a:lnTo>
                    <a:pt x="2015" y="1357"/>
                  </a:lnTo>
                  <a:cubicBezTo>
                    <a:pt x="2037" y="1340"/>
                    <a:pt x="2059" y="1323"/>
                    <a:pt x="2082" y="1306"/>
                  </a:cubicBezTo>
                  <a:close/>
                  <a:moveTo>
                    <a:pt x="2770" y="995"/>
                  </a:moveTo>
                  <a:cubicBezTo>
                    <a:pt x="2790" y="980"/>
                    <a:pt x="2808" y="965"/>
                    <a:pt x="2827" y="950"/>
                  </a:cubicBezTo>
                  <a:lnTo>
                    <a:pt x="2879" y="909"/>
                  </a:lnTo>
                  <a:cubicBezTo>
                    <a:pt x="2899" y="894"/>
                    <a:pt x="2918" y="879"/>
                    <a:pt x="2938" y="865"/>
                  </a:cubicBezTo>
                  <a:cubicBezTo>
                    <a:pt x="2957" y="850"/>
                    <a:pt x="2972" y="839"/>
                    <a:pt x="2989" y="826"/>
                  </a:cubicBezTo>
                  <a:cubicBezTo>
                    <a:pt x="3009" y="812"/>
                    <a:pt x="3029" y="798"/>
                    <a:pt x="3048" y="784"/>
                  </a:cubicBezTo>
                  <a:cubicBezTo>
                    <a:pt x="3065" y="772"/>
                    <a:pt x="3082" y="760"/>
                    <a:pt x="3099" y="748"/>
                  </a:cubicBezTo>
                  <a:cubicBezTo>
                    <a:pt x="3115" y="736"/>
                    <a:pt x="3138" y="720"/>
                    <a:pt x="3158" y="707"/>
                  </a:cubicBezTo>
                  <a:cubicBezTo>
                    <a:pt x="3177" y="693"/>
                    <a:pt x="3191" y="684"/>
                    <a:pt x="3208" y="673"/>
                  </a:cubicBezTo>
                  <a:cubicBezTo>
                    <a:pt x="3225" y="662"/>
                    <a:pt x="3240" y="653"/>
                    <a:pt x="3257" y="642"/>
                  </a:cubicBezTo>
                  <a:lnTo>
                    <a:pt x="3288" y="629"/>
                  </a:lnTo>
                  <a:cubicBezTo>
                    <a:pt x="3308" y="621"/>
                    <a:pt x="3328" y="612"/>
                    <a:pt x="3349" y="604"/>
                  </a:cubicBezTo>
                  <a:cubicBezTo>
                    <a:pt x="3369" y="596"/>
                    <a:pt x="3391" y="588"/>
                    <a:pt x="3411" y="580"/>
                  </a:cubicBezTo>
                  <a:lnTo>
                    <a:pt x="3438" y="570"/>
                  </a:lnTo>
                  <a:lnTo>
                    <a:pt x="3438" y="570"/>
                  </a:lnTo>
                  <a:cubicBezTo>
                    <a:pt x="3438" y="571"/>
                    <a:pt x="3438" y="571"/>
                    <a:pt x="3439" y="572"/>
                  </a:cubicBezTo>
                  <a:cubicBezTo>
                    <a:pt x="3440" y="574"/>
                    <a:pt x="3441" y="576"/>
                    <a:pt x="3443" y="578"/>
                  </a:cubicBezTo>
                  <a:lnTo>
                    <a:pt x="3438" y="581"/>
                  </a:lnTo>
                  <a:cubicBezTo>
                    <a:pt x="3427" y="590"/>
                    <a:pt x="3416" y="598"/>
                    <a:pt x="3405" y="608"/>
                  </a:cubicBezTo>
                  <a:cubicBezTo>
                    <a:pt x="3393" y="617"/>
                    <a:pt x="3383" y="626"/>
                    <a:pt x="3372" y="636"/>
                  </a:cubicBezTo>
                  <a:lnTo>
                    <a:pt x="3339" y="663"/>
                  </a:lnTo>
                  <a:lnTo>
                    <a:pt x="3305" y="692"/>
                  </a:lnTo>
                  <a:lnTo>
                    <a:pt x="3272" y="720"/>
                  </a:lnTo>
                  <a:lnTo>
                    <a:pt x="3238" y="752"/>
                  </a:lnTo>
                  <a:cubicBezTo>
                    <a:pt x="3227" y="761"/>
                    <a:pt x="3218" y="769"/>
                    <a:pt x="3207" y="779"/>
                  </a:cubicBezTo>
                  <a:cubicBezTo>
                    <a:pt x="3196" y="788"/>
                    <a:pt x="3183" y="801"/>
                    <a:pt x="3171" y="813"/>
                  </a:cubicBezTo>
                  <a:lnTo>
                    <a:pt x="3142" y="841"/>
                  </a:lnTo>
                  <a:cubicBezTo>
                    <a:pt x="3130" y="852"/>
                    <a:pt x="3117" y="864"/>
                    <a:pt x="3105" y="877"/>
                  </a:cubicBezTo>
                  <a:lnTo>
                    <a:pt x="3077" y="904"/>
                  </a:lnTo>
                  <a:lnTo>
                    <a:pt x="3039" y="942"/>
                  </a:lnTo>
                  <a:lnTo>
                    <a:pt x="3018" y="964"/>
                  </a:lnTo>
                  <a:lnTo>
                    <a:pt x="3005" y="968"/>
                  </a:lnTo>
                  <a:lnTo>
                    <a:pt x="2953" y="983"/>
                  </a:lnTo>
                  <a:cubicBezTo>
                    <a:pt x="2937" y="988"/>
                    <a:pt x="2921" y="993"/>
                    <a:pt x="2905" y="998"/>
                  </a:cubicBezTo>
                  <a:lnTo>
                    <a:pt x="2854" y="1014"/>
                  </a:lnTo>
                  <a:cubicBezTo>
                    <a:pt x="2838" y="1020"/>
                    <a:pt x="2822" y="1025"/>
                    <a:pt x="2806" y="1031"/>
                  </a:cubicBezTo>
                  <a:cubicBezTo>
                    <a:pt x="2789" y="1036"/>
                    <a:pt x="2772" y="1042"/>
                    <a:pt x="2756" y="1048"/>
                  </a:cubicBezTo>
                  <a:cubicBezTo>
                    <a:pt x="2740" y="1053"/>
                    <a:pt x="2724" y="1060"/>
                    <a:pt x="2708" y="1066"/>
                  </a:cubicBezTo>
                  <a:lnTo>
                    <a:pt x="2693" y="1072"/>
                  </a:lnTo>
                  <a:lnTo>
                    <a:pt x="2693" y="1072"/>
                  </a:lnTo>
                  <a:cubicBezTo>
                    <a:pt x="2693" y="1071"/>
                    <a:pt x="2693" y="1071"/>
                    <a:pt x="2692" y="1070"/>
                  </a:cubicBezTo>
                  <a:cubicBezTo>
                    <a:pt x="2691" y="1068"/>
                    <a:pt x="2689" y="1065"/>
                    <a:pt x="2688" y="1063"/>
                  </a:cubicBezTo>
                  <a:lnTo>
                    <a:pt x="2716" y="1039"/>
                  </a:lnTo>
                  <a:cubicBezTo>
                    <a:pt x="2734" y="1024"/>
                    <a:pt x="2751" y="1009"/>
                    <a:pt x="2769" y="996"/>
                  </a:cubicBezTo>
                  <a:lnTo>
                    <a:pt x="2770" y="995"/>
                  </a:lnTo>
                  <a:close/>
                  <a:moveTo>
                    <a:pt x="3588" y="509"/>
                  </a:moveTo>
                  <a:cubicBezTo>
                    <a:pt x="3607" y="501"/>
                    <a:pt x="3627" y="494"/>
                    <a:pt x="3647" y="486"/>
                  </a:cubicBezTo>
                  <a:cubicBezTo>
                    <a:pt x="3662" y="480"/>
                    <a:pt x="3677" y="474"/>
                    <a:pt x="3692" y="468"/>
                  </a:cubicBezTo>
                  <a:cubicBezTo>
                    <a:pt x="3712" y="461"/>
                    <a:pt x="3730" y="454"/>
                    <a:pt x="3749" y="447"/>
                  </a:cubicBezTo>
                  <a:lnTo>
                    <a:pt x="3796" y="430"/>
                  </a:lnTo>
                  <a:lnTo>
                    <a:pt x="3852" y="410"/>
                  </a:lnTo>
                  <a:lnTo>
                    <a:pt x="3900" y="393"/>
                  </a:lnTo>
                  <a:lnTo>
                    <a:pt x="3956" y="375"/>
                  </a:lnTo>
                  <a:lnTo>
                    <a:pt x="4005" y="359"/>
                  </a:lnTo>
                  <a:lnTo>
                    <a:pt x="4059" y="343"/>
                  </a:lnTo>
                  <a:cubicBezTo>
                    <a:pt x="4076" y="338"/>
                    <a:pt x="4093" y="333"/>
                    <a:pt x="4110" y="328"/>
                  </a:cubicBezTo>
                  <a:cubicBezTo>
                    <a:pt x="4126" y="323"/>
                    <a:pt x="4145" y="318"/>
                    <a:pt x="4163" y="313"/>
                  </a:cubicBezTo>
                  <a:lnTo>
                    <a:pt x="4214" y="299"/>
                  </a:lnTo>
                  <a:cubicBezTo>
                    <a:pt x="4232" y="294"/>
                    <a:pt x="4249" y="290"/>
                    <a:pt x="4267" y="286"/>
                  </a:cubicBezTo>
                  <a:lnTo>
                    <a:pt x="4320" y="272"/>
                  </a:lnTo>
                  <a:lnTo>
                    <a:pt x="4371" y="261"/>
                  </a:lnTo>
                  <a:cubicBezTo>
                    <a:pt x="4389" y="256"/>
                    <a:pt x="4407" y="252"/>
                    <a:pt x="4425" y="248"/>
                  </a:cubicBezTo>
                  <a:lnTo>
                    <a:pt x="4475" y="238"/>
                  </a:lnTo>
                  <a:cubicBezTo>
                    <a:pt x="4493" y="234"/>
                    <a:pt x="4512" y="230"/>
                    <a:pt x="4530" y="226"/>
                  </a:cubicBezTo>
                  <a:lnTo>
                    <a:pt x="4577" y="218"/>
                  </a:lnTo>
                  <a:lnTo>
                    <a:pt x="4609" y="212"/>
                  </a:lnTo>
                  <a:lnTo>
                    <a:pt x="4609" y="212"/>
                  </a:lnTo>
                  <a:cubicBezTo>
                    <a:pt x="4653" y="242"/>
                    <a:pt x="4688" y="271"/>
                    <a:pt x="4727" y="307"/>
                  </a:cubicBezTo>
                  <a:lnTo>
                    <a:pt x="4732" y="311"/>
                  </a:lnTo>
                  <a:cubicBezTo>
                    <a:pt x="4744" y="322"/>
                    <a:pt x="4756" y="334"/>
                    <a:pt x="4768" y="346"/>
                  </a:cubicBezTo>
                  <a:cubicBezTo>
                    <a:pt x="4771" y="349"/>
                    <a:pt x="4774" y="352"/>
                    <a:pt x="4777" y="355"/>
                  </a:cubicBezTo>
                  <a:cubicBezTo>
                    <a:pt x="4788" y="366"/>
                    <a:pt x="4799" y="378"/>
                    <a:pt x="4810" y="390"/>
                  </a:cubicBezTo>
                  <a:cubicBezTo>
                    <a:pt x="4814" y="394"/>
                    <a:pt x="4818" y="398"/>
                    <a:pt x="4822" y="402"/>
                  </a:cubicBezTo>
                  <a:cubicBezTo>
                    <a:pt x="4831" y="413"/>
                    <a:pt x="4842" y="425"/>
                    <a:pt x="4851" y="436"/>
                  </a:cubicBezTo>
                  <a:cubicBezTo>
                    <a:pt x="4856" y="442"/>
                    <a:pt x="4861" y="448"/>
                    <a:pt x="4867" y="454"/>
                  </a:cubicBezTo>
                  <a:cubicBezTo>
                    <a:pt x="4875" y="464"/>
                    <a:pt x="4883" y="474"/>
                    <a:pt x="4892" y="485"/>
                  </a:cubicBezTo>
                  <a:lnTo>
                    <a:pt x="4901" y="497"/>
                  </a:lnTo>
                  <a:lnTo>
                    <a:pt x="4882" y="495"/>
                  </a:lnTo>
                  <a:cubicBezTo>
                    <a:pt x="4853" y="492"/>
                    <a:pt x="4825" y="488"/>
                    <a:pt x="4797" y="485"/>
                  </a:cubicBezTo>
                  <a:cubicBezTo>
                    <a:pt x="4782" y="484"/>
                    <a:pt x="4767" y="483"/>
                    <a:pt x="4752" y="482"/>
                  </a:cubicBezTo>
                  <a:cubicBezTo>
                    <a:pt x="4718" y="479"/>
                    <a:pt x="4684" y="476"/>
                    <a:pt x="4650" y="474"/>
                  </a:cubicBezTo>
                  <a:cubicBezTo>
                    <a:pt x="4634" y="474"/>
                    <a:pt x="4619" y="473"/>
                    <a:pt x="4603" y="472"/>
                  </a:cubicBezTo>
                  <a:cubicBezTo>
                    <a:pt x="4570" y="471"/>
                    <a:pt x="4537" y="469"/>
                    <a:pt x="4505" y="468"/>
                  </a:cubicBezTo>
                  <a:cubicBezTo>
                    <a:pt x="4456" y="466"/>
                    <a:pt x="4407" y="465"/>
                    <a:pt x="4359" y="465"/>
                  </a:cubicBezTo>
                  <a:cubicBezTo>
                    <a:pt x="4322" y="465"/>
                    <a:pt x="4285" y="465"/>
                    <a:pt x="4248" y="467"/>
                  </a:cubicBezTo>
                  <a:cubicBezTo>
                    <a:pt x="4235" y="467"/>
                    <a:pt x="4222" y="467"/>
                    <a:pt x="4208" y="468"/>
                  </a:cubicBezTo>
                  <a:cubicBezTo>
                    <a:pt x="4185" y="468"/>
                    <a:pt x="4161" y="470"/>
                    <a:pt x="4137" y="471"/>
                  </a:cubicBezTo>
                  <a:lnTo>
                    <a:pt x="4090" y="473"/>
                  </a:lnTo>
                  <a:cubicBezTo>
                    <a:pt x="4069" y="475"/>
                    <a:pt x="4048" y="476"/>
                    <a:pt x="4027" y="477"/>
                  </a:cubicBezTo>
                  <a:lnTo>
                    <a:pt x="3977" y="482"/>
                  </a:lnTo>
                  <a:cubicBezTo>
                    <a:pt x="3958" y="483"/>
                    <a:pt x="3937" y="485"/>
                    <a:pt x="3917" y="487"/>
                  </a:cubicBezTo>
                  <a:cubicBezTo>
                    <a:pt x="3900" y="488"/>
                    <a:pt x="3883" y="490"/>
                    <a:pt x="3867" y="492"/>
                  </a:cubicBezTo>
                  <a:cubicBezTo>
                    <a:pt x="3850" y="494"/>
                    <a:pt x="3827" y="496"/>
                    <a:pt x="3808" y="499"/>
                  </a:cubicBezTo>
                  <a:cubicBezTo>
                    <a:pt x="3788" y="501"/>
                    <a:pt x="3773" y="503"/>
                    <a:pt x="3756" y="505"/>
                  </a:cubicBezTo>
                  <a:lnTo>
                    <a:pt x="3699" y="513"/>
                  </a:lnTo>
                  <a:cubicBezTo>
                    <a:pt x="3682" y="516"/>
                    <a:pt x="3665" y="518"/>
                    <a:pt x="3648" y="521"/>
                  </a:cubicBezTo>
                  <a:cubicBezTo>
                    <a:pt x="3631" y="523"/>
                    <a:pt x="3611" y="527"/>
                    <a:pt x="3592" y="530"/>
                  </a:cubicBezTo>
                  <a:lnTo>
                    <a:pt x="3542" y="540"/>
                  </a:lnTo>
                  <a:lnTo>
                    <a:pt x="3518" y="544"/>
                  </a:lnTo>
                  <a:lnTo>
                    <a:pt x="3518" y="544"/>
                  </a:lnTo>
                  <a:cubicBezTo>
                    <a:pt x="3518" y="542"/>
                    <a:pt x="3518" y="541"/>
                    <a:pt x="3517" y="539"/>
                  </a:cubicBezTo>
                  <a:lnTo>
                    <a:pt x="3545" y="527"/>
                  </a:lnTo>
                  <a:lnTo>
                    <a:pt x="3588" y="509"/>
                  </a:lnTo>
                  <a:close/>
                  <a:moveTo>
                    <a:pt x="4971" y="445"/>
                  </a:moveTo>
                  <a:cubicBezTo>
                    <a:pt x="4980" y="427"/>
                    <a:pt x="4988" y="409"/>
                    <a:pt x="4997" y="392"/>
                  </a:cubicBezTo>
                  <a:cubicBezTo>
                    <a:pt x="4999" y="390"/>
                    <a:pt x="5000" y="387"/>
                    <a:pt x="5002" y="385"/>
                  </a:cubicBezTo>
                  <a:cubicBezTo>
                    <a:pt x="5009" y="371"/>
                    <a:pt x="5017" y="357"/>
                    <a:pt x="5024" y="344"/>
                  </a:cubicBezTo>
                  <a:lnTo>
                    <a:pt x="5030" y="334"/>
                  </a:lnTo>
                  <a:lnTo>
                    <a:pt x="5034" y="349"/>
                  </a:lnTo>
                  <a:cubicBezTo>
                    <a:pt x="5037" y="358"/>
                    <a:pt x="5039" y="368"/>
                    <a:pt x="5041" y="377"/>
                  </a:cubicBezTo>
                  <a:cubicBezTo>
                    <a:pt x="5043" y="383"/>
                    <a:pt x="5045" y="389"/>
                    <a:pt x="5046" y="397"/>
                  </a:cubicBezTo>
                  <a:lnTo>
                    <a:pt x="5046" y="397"/>
                  </a:lnTo>
                  <a:cubicBezTo>
                    <a:pt x="5039" y="397"/>
                    <a:pt x="5032" y="399"/>
                    <a:pt x="5027" y="402"/>
                  </a:cubicBezTo>
                  <a:cubicBezTo>
                    <a:pt x="5019" y="406"/>
                    <a:pt x="5014" y="410"/>
                    <a:pt x="5011" y="417"/>
                  </a:cubicBezTo>
                  <a:cubicBezTo>
                    <a:pt x="5007" y="423"/>
                    <a:pt x="5006" y="431"/>
                    <a:pt x="5006" y="438"/>
                  </a:cubicBezTo>
                  <a:lnTo>
                    <a:pt x="5006" y="438"/>
                  </a:lnTo>
                  <a:lnTo>
                    <a:pt x="5006" y="438"/>
                  </a:lnTo>
                  <a:cubicBezTo>
                    <a:pt x="5006" y="446"/>
                    <a:pt x="5008" y="452"/>
                    <a:pt x="5011" y="458"/>
                  </a:cubicBezTo>
                  <a:lnTo>
                    <a:pt x="5011" y="458"/>
                  </a:lnTo>
                  <a:lnTo>
                    <a:pt x="4992" y="470"/>
                  </a:lnTo>
                  <a:cubicBezTo>
                    <a:pt x="4987" y="472"/>
                    <a:pt x="4984" y="475"/>
                    <a:pt x="4980" y="477"/>
                  </a:cubicBezTo>
                  <a:lnTo>
                    <a:pt x="4975" y="480"/>
                  </a:lnTo>
                  <a:lnTo>
                    <a:pt x="4975" y="480"/>
                  </a:lnTo>
                  <a:cubicBezTo>
                    <a:pt x="4971" y="475"/>
                    <a:pt x="4967" y="470"/>
                    <a:pt x="4961" y="467"/>
                  </a:cubicBezTo>
                  <a:lnTo>
                    <a:pt x="4961" y="467"/>
                  </a:lnTo>
                  <a:cubicBezTo>
                    <a:pt x="4961" y="465"/>
                    <a:pt x="4963" y="463"/>
                    <a:pt x="4964" y="461"/>
                  </a:cubicBezTo>
                  <a:lnTo>
                    <a:pt x="4971" y="445"/>
                  </a:lnTo>
                  <a:close/>
                  <a:moveTo>
                    <a:pt x="5024" y="300"/>
                  </a:moveTo>
                  <a:cubicBezTo>
                    <a:pt x="5021" y="292"/>
                    <a:pt x="5019" y="284"/>
                    <a:pt x="5016" y="276"/>
                  </a:cubicBezTo>
                  <a:cubicBezTo>
                    <a:pt x="5013" y="268"/>
                    <a:pt x="5011" y="260"/>
                    <a:pt x="5009" y="252"/>
                  </a:cubicBezTo>
                  <a:lnTo>
                    <a:pt x="5000" y="230"/>
                  </a:lnTo>
                  <a:cubicBezTo>
                    <a:pt x="4998" y="223"/>
                    <a:pt x="4995" y="215"/>
                    <a:pt x="4992" y="208"/>
                  </a:cubicBezTo>
                  <a:cubicBezTo>
                    <a:pt x="4989" y="201"/>
                    <a:pt x="4987" y="194"/>
                    <a:pt x="4984" y="188"/>
                  </a:cubicBezTo>
                  <a:cubicBezTo>
                    <a:pt x="4981" y="181"/>
                    <a:pt x="4978" y="174"/>
                    <a:pt x="4975" y="167"/>
                  </a:cubicBezTo>
                  <a:cubicBezTo>
                    <a:pt x="4974" y="165"/>
                    <a:pt x="4973" y="163"/>
                    <a:pt x="4972" y="161"/>
                  </a:cubicBezTo>
                  <a:lnTo>
                    <a:pt x="5011" y="157"/>
                  </a:lnTo>
                  <a:cubicBezTo>
                    <a:pt x="5026" y="156"/>
                    <a:pt x="5041" y="155"/>
                    <a:pt x="5056" y="153"/>
                  </a:cubicBezTo>
                  <a:cubicBezTo>
                    <a:pt x="5075" y="152"/>
                    <a:pt x="5095" y="150"/>
                    <a:pt x="5114" y="149"/>
                  </a:cubicBezTo>
                  <a:lnTo>
                    <a:pt x="5122" y="149"/>
                  </a:lnTo>
                  <a:lnTo>
                    <a:pt x="5122" y="149"/>
                  </a:lnTo>
                  <a:cubicBezTo>
                    <a:pt x="5122" y="155"/>
                    <a:pt x="5124" y="160"/>
                    <a:pt x="5127" y="166"/>
                  </a:cubicBezTo>
                  <a:cubicBezTo>
                    <a:pt x="5129" y="169"/>
                    <a:pt x="5131" y="172"/>
                    <a:pt x="5134" y="175"/>
                  </a:cubicBezTo>
                  <a:lnTo>
                    <a:pt x="5134" y="175"/>
                  </a:lnTo>
                  <a:cubicBezTo>
                    <a:pt x="5133" y="176"/>
                    <a:pt x="5133" y="176"/>
                    <a:pt x="5132" y="177"/>
                  </a:cubicBezTo>
                  <a:cubicBezTo>
                    <a:pt x="5127" y="183"/>
                    <a:pt x="5122" y="190"/>
                    <a:pt x="5117" y="197"/>
                  </a:cubicBezTo>
                  <a:cubicBezTo>
                    <a:pt x="5112" y="204"/>
                    <a:pt x="5108" y="208"/>
                    <a:pt x="5103" y="214"/>
                  </a:cubicBezTo>
                  <a:cubicBezTo>
                    <a:pt x="5099" y="220"/>
                    <a:pt x="5094" y="228"/>
                    <a:pt x="5089" y="235"/>
                  </a:cubicBezTo>
                  <a:cubicBezTo>
                    <a:pt x="5084" y="242"/>
                    <a:pt x="5081" y="246"/>
                    <a:pt x="5076" y="253"/>
                  </a:cubicBezTo>
                  <a:cubicBezTo>
                    <a:pt x="5072" y="259"/>
                    <a:pt x="5066" y="268"/>
                    <a:pt x="5061" y="276"/>
                  </a:cubicBezTo>
                  <a:lnTo>
                    <a:pt x="5048" y="296"/>
                  </a:lnTo>
                  <a:cubicBezTo>
                    <a:pt x="5044" y="304"/>
                    <a:pt x="5039" y="313"/>
                    <a:pt x="5034" y="321"/>
                  </a:cubicBezTo>
                  <a:cubicBezTo>
                    <a:pt x="5034" y="323"/>
                    <a:pt x="5032" y="324"/>
                    <a:pt x="5031" y="326"/>
                  </a:cubicBezTo>
                  <a:lnTo>
                    <a:pt x="5031" y="326"/>
                  </a:lnTo>
                  <a:lnTo>
                    <a:pt x="5031" y="325"/>
                  </a:lnTo>
                  <a:cubicBezTo>
                    <a:pt x="5031" y="325"/>
                    <a:pt x="5031" y="325"/>
                    <a:pt x="5031" y="324"/>
                  </a:cubicBezTo>
                  <a:lnTo>
                    <a:pt x="5024" y="300"/>
                  </a:lnTo>
                  <a:close/>
                  <a:moveTo>
                    <a:pt x="5241" y="188"/>
                  </a:moveTo>
                  <a:cubicBezTo>
                    <a:pt x="5283" y="212"/>
                    <a:pt x="5327" y="239"/>
                    <a:pt x="5370" y="270"/>
                  </a:cubicBezTo>
                  <a:lnTo>
                    <a:pt x="5387" y="281"/>
                  </a:lnTo>
                  <a:cubicBezTo>
                    <a:pt x="5399" y="290"/>
                    <a:pt x="5412" y="301"/>
                    <a:pt x="5425" y="309"/>
                  </a:cubicBezTo>
                  <a:lnTo>
                    <a:pt x="5444" y="324"/>
                  </a:lnTo>
                  <a:cubicBezTo>
                    <a:pt x="5457" y="333"/>
                    <a:pt x="5469" y="343"/>
                    <a:pt x="5481" y="353"/>
                  </a:cubicBezTo>
                  <a:cubicBezTo>
                    <a:pt x="5488" y="359"/>
                    <a:pt x="5495" y="364"/>
                    <a:pt x="5501" y="369"/>
                  </a:cubicBezTo>
                  <a:cubicBezTo>
                    <a:pt x="5513" y="379"/>
                    <a:pt x="5526" y="390"/>
                    <a:pt x="5538" y="401"/>
                  </a:cubicBezTo>
                  <a:lnTo>
                    <a:pt x="5558" y="418"/>
                  </a:lnTo>
                  <a:cubicBezTo>
                    <a:pt x="5568" y="426"/>
                    <a:pt x="5578" y="436"/>
                    <a:pt x="5587" y="444"/>
                  </a:cubicBezTo>
                  <a:lnTo>
                    <a:pt x="5587" y="444"/>
                  </a:lnTo>
                  <a:cubicBezTo>
                    <a:pt x="5586" y="446"/>
                    <a:pt x="5585" y="448"/>
                    <a:pt x="5583" y="450"/>
                  </a:cubicBezTo>
                  <a:cubicBezTo>
                    <a:pt x="5581" y="454"/>
                    <a:pt x="5579" y="459"/>
                    <a:pt x="5578" y="464"/>
                  </a:cubicBezTo>
                  <a:lnTo>
                    <a:pt x="5554" y="462"/>
                  </a:lnTo>
                  <a:cubicBezTo>
                    <a:pt x="5528" y="459"/>
                    <a:pt x="5502" y="456"/>
                    <a:pt x="5475" y="454"/>
                  </a:cubicBezTo>
                  <a:cubicBezTo>
                    <a:pt x="5449" y="451"/>
                    <a:pt x="5416" y="449"/>
                    <a:pt x="5386" y="448"/>
                  </a:cubicBezTo>
                  <a:cubicBezTo>
                    <a:pt x="5368" y="446"/>
                    <a:pt x="5350" y="445"/>
                    <a:pt x="5332" y="444"/>
                  </a:cubicBezTo>
                  <a:cubicBezTo>
                    <a:pt x="5285" y="441"/>
                    <a:pt x="5237" y="439"/>
                    <a:pt x="5190" y="437"/>
                  </a:cubicBezTo>
                  <a:lnTo>
                    <a:pt x="5159" y="437"/>
                  </a:lnTo>
                  <a:cubicBezTo>
                    <a:pt x="5135" y="437"/>
                    <a:pt x="5112" y="437"/>
                    <a:pt x="5089" y="436"/>
                  </a:cubicBezTo>
                  <a:lnTo>
                    <a:pt x="5089" y="436"/>
                  </a:lnTo>
                  <a:cubicBezTo>
                    <a:pt x="5089" y="429"/>
                    <a:pt x="5088" y="423"/>
                    <a:pt x="5083" y="416"/>
                  </a:cubicBezTo>
                  <a:cubicBezTo>
                    <a:pt x="5080" y="410"/>
                    <a:pt x="5076" y="405"/>
                    <a:pt x="5068" y="401"/>
                  </a:cubicBezTo>
                  <a:cubicBezTo>
                    <a:pt x="5067" y="400"/>
                    <a:pt x="5063" y="399"/>
                    <a:pt x="5061" y="398"/>
                  </a:cubicBezTo>
                  <a:cubicBezTo>
                    <a:pt x="5061" y="395"/>
                    <a:pt x="5062" y="393"/>
                    <a:pt x="5063" y="391"/>
                  </a:cubicBezTo>
                  <a:lnTo>
                    <a:pt x="5073" y="361"/>
                  </a:lnTo>
                  <a:lnTo>
                    <a:pt x="5077" y="347"/>
                  </a:lnTo>
                  <a:cubicBezTo>
                    <a:pt x="5081" y="337"/>
                    <a:pt x="5084" y="328"/>
                    <a:pt x="5088" y="317"/>
                  </a:cubicBezTo>
                  <a:lnTo>
                    <a:pt x="5091" y="307"/>
                  </a:lnTo>
                  <a:cubicBezTo>
                    <a:pt x="5096" y="294"/>
                    <a:pt x="5101" y="282"/>
                    <a:pt x="5106" y="270"/>
                  </a:cubicBezTo>
                  <a:cubicBezTo>
                    <a:pt x="5107" y="265"/>
                    <a:pt x="5109" y="261"/>
                    <a:pt x="5111" y="257"/>
                  </a:cubicBezTo>
                  <a:cubicBezTo>
                    <a:pt x="5114" y="250"/>
                    <a:pt x="5117" y="242"/>
                    <a:pt x="5120" y="235"/>
                  </a:cubicBezTo>
                  <a:cubicBezTo>
                    <a:pt x="5123" y="228"/>
                    <a:pt x="5126" y="221"/>
                    <a:pt x="5129" y="214"/>
                  </a:cubicBezTo>
                  <a:cubicBezTo>
                    <a:pt x="5131" y="210"/>
                    <a:pt x="5133" y="206"/>
                    <a:pt x="5134" y="203"/>
                  </a:cubicBezTo>
                  <a:cubicBezTo>
                    <a:pt x="5138" y="196"/>
                    <a:pt x="5141" y="189"/>
                    <a:pt x="5144" y="182"/>
                  </a:cubicBezTo>
                  <a:lnTo>
                    <a:pt x="5144" y="181"/>
                  </a:lnTo>
                  <a:lnTo>
                    <a:pt x="5144" y="181"/>
                  </a:lnTo>
                  <a:cubicBezTo>
                    <a:pt x="5150" y="184"/>
                    <a:pt x="5156" y="185"/>
                    <a:pt x="5162" y="185"/>
                  </a:cubicBezTo>
                  <a:lnTo>
                    <a:pt x="5162" y="185"/>
                  </a:lnTo>
                  <a:cubicBezTo>
                    <a:pt x="5170" y="185"/>
                    <a:pt x="5177" y="184"/>
                    <a:pt x="5183" y="180"/>
                  </a:cubicBezTo>
                  <a:cubicBezTo>
                    <a:pt x="5190" y="176"/>
                    <a:pt x="5194" y="171"/>
                    <a:pt x="5198" y="164"/>
                  </a:cubicBezTo>
                  <a:lnTo>
                    <a:pt x="5198" y="164"/>
                  </a:lnTo>
                  <a:lnTo>
                    <a:pt x="5218" y="174"/>
                  </a:lnTo>
                  <a:cubicBezTo>
                    <a:pt x="5226" y="179"/>
                    <a:pt x="5233" y="184"/>
                    <a:pt x="5241" y="188"/>
                  </a:cubicBezTo>
                  <a:close/>
                  <a:moveTo>
                    <a:pt x="5708" y="417"/>
                  </a:moveTo>
                  <a:cubicBezTo>
                    <a:pt x="5728" y="405"/>
                    <a:pt x="5748" y="395"/>
                    <a:pt x="5767" y="385"/>
                  </a:cubicBezTo>
                  <a:cubicBezTo>
                    <a:pt x="5777" y="380"/>
                    <a:pt x="5787" y="374"/>
                    <a:pt x="5796" y="369"/>
                  </a:cubicBezTo>
                  <a:cubicBezTo>
                    <a:pt x="5818" y="358"/>
                    <a:pt x="5840" y="348"/>
                    <a:pt x="5863" y="338"/>
                  </a:cubicBezTo>
                  <a:cubicBezTo>
                    <a:pt x="5870" y="335"/>
                    <a:pt x="5878" y="331"/>
                    <a:pt x="5885" y="328"/>
                  </a:cubicBezTo>
                  <a:cubicBezTo>
                    <a:pt x="5915" y="315"/>
                    <a:pt x="5944" y="303"/>
                    <a:pt x="5974" y="293"/>
                  </a:cubicBezTo>
                  <a:lnTo>
                    <a:pt x="5991" y="287"/>
                  </a:lnTo>
                  <a:lnTo>
                    <a:pt x="6024" y="277"/>
                  </a:lnTo>
                  <a:lnTo>
                    <a:pt x="6043" y="284"/>
                  </a:lnTo>
                  <a:cubicBezTo>
                    <a:pt x="6078" y="297"/>
                    <a:pt x="6113" y="311"/>
                    <a:pt x="6149" y="325"/>
                  </a:cubicBezTo>
                  <a:lnTo>
                    <a:pt x="6189" y="342"/>
                  </a:lnTo>
                  <a:cubicBezTo>
                    <a:pt x="6217" y="353"/>
                    <a:pt x="6244" y="365"/>
                    <a:pt x="6271" y="376"/>
                  </a:cubicBezTo>
                  <a:lnTo>
                    <a:pt x="6271" y="376"/>
                  </a:lnTo>
                  <a:cubicBezTo>
                    <a:pt x="6271" y="378"/>
                    <a:pt x="6270" y="380"/>
                    <a:pt x="6270" y="382"/>
                  </a:cubicBezTo>
                  <a:cubicBezTo>
                    <a:pt x="6270" y="385"/>
                    <a:pt x="6268" y="389"/>
                    <a:pt x="6268" y="392"/>
                  </a:cubicBezTo>
                  <a:cubicBezTo>
                    <a:pt x="6266" y="401"/>
                    <a:pt x="6264" y="409"/>
                    <a:pt x="6262" y="418"/>
                  </a:cubicBezTo>
                  <a:cubicBezTo>
                    <a:pt x="6262" y="421"/>
                    <a:pt x="6260" y="423"/>
                    <a:pt x="6260" y="426"/>
                  </a:cubicBezTo>
                  <a:cubicBezTo>
                    <a:pt x="6257" y="437"/>
                    <a:pt x="6255" y="447"/>
                    <a:pt x="6253" y="458"/>
                  </a:cubicBezTo>
                  <a:lnTo>
                    <a:pt x="6253" y="458"/>
                  </a:lnTo>
                  <a:cubicBezTo>
                    <a:pt x="6253" y="459"/>
                    <a:pt x="6253" y="459"/>
                    <a:pt x="6253" y="460"/>
                  </a:cubicBezTo>
                  <a:cubicBezTo>
                    <a:pt x="6253" y="461"/>
                    <a:pt x="6253" y="461"/>
                    <a:pt x="6253" y="462"/>
                  </a:cubicBezTo>
                  <a:cubicBezTo>
                    <a:pt x="6242" y="523"/>
                    <a:pt x="6232" y="590"/>
                    <a:pt x="6222" y="659"/>
                  </a:cubicBezTo>
                  <a:cubicBezTo>
                    <a:pt x="6222" y="661"/>
                    <a:pt x="6222" y="663"/>
                    <a:pt x="6221" y="665"/>
                  </a:cubicBezTo>
                  <a:cubicBezTo>
                    <a:pt x="6220" y="677"/>
                    <a:pt x="6219" y="688"/>
                    <a:pt x="6217" y="700"/>
                  </a:cubicBezTo>
                  <a:lnTo>
                    <a:pt x="6214" y="725"/>
                  </a:lnTo>
                  <a:cubicBezTo>
                    <a:pt x="6214" y="730"/>
                    <a:pt x="6213" y="736"/>
                    <a:pt x="6212" y="742"/>
                  </a:cubicBezTo>
                  <a:cubicBezTo>
                    <a:pt x="6189" y="742"/>
                    <a:pt x="6166" y="742"/>
                    <a:pt x="6143" y="742"/>
                  </a:cubicBezTo>
                  <a:lnTo>
                    <a:pt x="6137" y="742"/>
                  </a:lnTo>
                  <a:cubicBezTo>
                    <a:pt x="6112" y="727"/>
                    <a:pt x="6087" y="712"/>
                    <a:pt x="6062" y="697"/>
                  </a:cubicBezTo>
                  <a:cubicBezTo>
                    <a:pt x="6033" y="680"/>
                    <a:pt x="6005" y="665"/>
                    <a:pt x="5976" y="649"/>
                  </a:cubicBezTo>
                  <a:cubicBezTo>
                    <a:pt x="5941" y="629"/>
                    <a:pt x="5907" y="609"/>
                    <a:pt x="5872" y="592"/>
                  </a:cubicBezTo>
                  <a:cubicBezTo>
                    <a:pt x="5838" y="574"/>
                    <a:pt x="5803" y="556"/>
                    <a:pt x="5769" y="539"/>
                  </a:cubicBezTo>
                  <a:cubicBezTo>
                    <a:pt x="5753" y="531"/>
                    <a:pt x="5738" y="525"/>
                    <a:pt x="5723" y="517"/>
                  </a:cubicBezTo>
                  <a:lnTo>
                    <a:pt x="5659" y="487"/>
                  </a:lnTo>
                  <a:lnTo>
                    <a:pt x="5659" y="487"/>
                  </a:lnTo>
                  <a:cubicBezTo>
                    <a:pt x="5661" y="482"/>
                    <a:pt x="5662" y="477"/>
                    <a:pt x="5662" y="471"/>
                  </a:cubicBezTo>
                  <a:lnTo>
                    <a:pt x="5662" y="471"/>
                  </a:lnTo>
                  <a:cubicBezTo>
                    <a:pt x="5662" y="463"/>
                    <a:pt x="5660" y="457"/>
                    <a:pt x="5657" y="451"/>
                  </a:cubicBezTo>
                  <a:lnTo>
                    <a:pt x="5656" y="450"/>
                  </a:lnTo>
                  <a:lnTo>
                    <a:pt x="5678" y="437"/>
                  </a:lnTo>
                  <a:cubicBezTo>
                    <a:pt x="5687" y="431"/>
                    <a:pt x="5698" y="424"/>
                    <a:pt x="5708" y="417"/>
                  </a:cubicBezTo>
                  <a:close/>
                  <a:moveTo>
                    <a:pt x="6333" y="404"/>
                  </a:moveTo>
                  <a:cubicBezTo>
                    <a:pt x="6365" y="419"/>
                    <a:pt x="6397" y="433"/>
                    <a:pt x="6429" y="448"/>
                  </a:cubicBezTo>
                  <a:cubicBezTo>
                    <a:pt x="6445" y="456"/>
                    <a:pt x="6462" y="465"/>
                    <a:pt x="6478" y="473"/>
                  </a:cubicBezTo>
                  <a:cubicBezTo>
                    <a:pt x="6508" y="488"/>
                    <a:pt x="6538" y="502"/>
                    <a:pt x="6569" y="518"/>
                  </a:cubicBezTo>
                  <a:lnTo>
                    <a:pt x="6619" y="545"/>
                  </a:lnTo>
                  <a:cubicBezTo>
                    <a:pt x="6649" y="561"/>
                    <a:pt x="6678" y="577"/>
                    <a:pt x="6708" y="593"/>
                  </a:cubicBezTo>
                  <a:cubicBezTo>
                    <a:pt x="6715" y="597"/>
                    <a:pt x="6722" y="602"/>
                    <a:pt x="6730" y="606"/>
                  </a:cubicBezTo>
                  <a:cubicBezTo>
                    <a:pt x="6722" y="608"/>
                    <a:pt x="6713" y="609"/>
                    <a:pt x="6704" y="610"/>
                  </a:cubicBezTo>
                  <a:cubicBezTo>
                    <a:pt x="6690" y="613"/>
                    <a:pt x="6676" y="617"/>
                    <a:pt x="6662" y="620"/>
                  </a:cubicBezTo>
                  <a:cubicBezTo>
                    <a:pt x="6643" y="624"/>
                    <a:pt x="6623" y="628"/>
                    <a:pt x="6603" y="633"/>
                  </a:cubicBezTo>
                  <a:cubicBezTo>
                    <a:pt x="6589" y="637"/>
                    <a:pt x="6574" y="642"/>
                    <a:pt x="6559" y="646"/>
                  </a:cubicBezTo>
                  <a:cubicBezTo>
                    <a:pt x="6540" y="651"/>
                    <a:pt x="6522" y="656"/>
                    <a:pt x="6503" y="662"/>
                  </a:cubicBezTo>
                  <a:cubicBezTo>
                    <a:pt x="6488" y="667"/>
                    <a:pt x="6473" y="672"/>
                    <a:pt x="6458" y="678"/>
                  </a:cubicBezTo>
                  <a:cubicBezTo>
                    <a:pt x="6440" y="684"/>
                    <a:pt x="6422" y="690"/>
                    <a:pt x="6404" y="697"/>
                  </a:cubicBezTo>
                  <a:cubicBezTo>
                    <a:pt x="6389" y="703"/>
                    <a:pt x="6374" y="710"/>
                    <a:pt x="6359" y="716"/>
                  </a:cubicBezTo>
                  <a:cubicBezTo>
                    <a:pt x="6341" y="723"/>
                    <a:pt x="6323" y="731"/>
                    <a:pt x="6305" y="739"/>
                  </a:cubicBezTo>
                  <a:lnTo>
                    <a:pt x="6291" y="745"/>
                  </a:lnTo>
                  <a:lnTo>
                    <a:pt x="6269" y="744"/>
                  </a:lnTo>
                  <a:cubicBezTo>
                    <a:pt x="6251" y="744"/>
                    <a:pt x="6233" y="744"/>
                    <a:pt x="6214" y="744"/>
                  </a:cubicBezTo>
                  <a:lnTo>
                    <a:pt x="6214" y="744"/>
                  </a:lnTo>
                  <a:cubicBezTo>
                    <a:pt x="6227" y="620"/>
                    <a:pt x="6244" y="516"/>
                    <a:pt x="6270" y="394"/>
                  </a:cubicBezTo>
                  <a:cubicBezTo>
                    <a:pt x="6271" y="389"/>
                    <a:pt x="6273" y="385"/>
                    <a:pt x="6274" y="381"/>
                  </a:cubicBezTo>
                  <a:lnTo>
                    <a:pt x="6274" y="381"/>
                  </a:lnTo>
                  <a:cubicBezTo>
                    <a:pt x="6274" y="380"/>
                    <a:pt x="6274" y="380"/>
                    <a:pt x="6274" y="380"/>
                  </a:cubicBezTo>
                  <a:cubicBezTo>
                    <a:pt x="6274" y="379"/>
                    <a:pt x="6274" y="379"/>
                    <a:pt x="6274" y="379"/>
                  </a:cubicBezTo>
                  <a:lnTo>
                    <a:pt x="6288" y="385"/>
                  </a:lnTo>
                  <a:lnTo>
                    <a:pt x="6333" y="404"/>
                  </a:lnTo>
                  <a:close/>
                  <a:moveTo>
                    <a:pt x="6805" y="598"/>
                  </a:moveTo>
                  <a:cubicBezTo>
                    <a:pt x="6828" y="595"/>
                    <a:pt x="6851" y="593"/>
                    <a:pt x="6874" y="591"/>
                  </a:cubicBezTo>
                  <a:cubicBezTo>
                    <a:pt x="6884" y="590"/>
                    <a:pt x="6895" y="589"/>
                    <a:pt x="6905" y="588"/>
                  </a:cubicBezTo>
                  <a:cubicBezTo>
                    <a:pt x="6922" y="587"/>
                    <a:pt x="6939" y="587"/>
                    <a:pt x="6956" y="586"/>
                  </a:cubicBezTo>
                  <a:cubicBezTo>
                    <a:pt x="6956" y="586"/>
                    <a:pt x="6956" y="587"/>
                    <a:pt x="6957" y="587"/>
                  </a:cubicBezTo>
                  <a:cubicBezTo>
                    <a:pt x="6969" y="604"/>
                    <a:pt x="6981" y="621"/>
                    <a:pt x="6994" y="638"/>
                  </a:cubicBezTo>
                  <a:cubicBezTo>
                    <a:pt x="6998" y="645"/>
                    <a:pt x="7002" y="652"/>
                    <a:pt x="7007" y="658"/>
                  </a:cubicBezTo>
                  <a:cubicBezTo>
                    <a:pt x="7016" y="670"/>
                    <a:pt x="7024" y="683"/>
                    <a:pt x="7032" y="696"/>
                  </a:cubicBezTo>
                  <a:lnTo>
                    <a:pt x="7047" y="719"/>
                  </a:lnTo>
                  <a:cubicBezTo>
                    <a:pt x="7055" y="732"/>
                    <a:pt x="7063" y="746"/>
                    <a:pt x="7071" y="759"/>
                  </a:cubicBezTo>
                  <a:cubicBezTo>
                    <a:pt x="7076" y="766"/>
                    <a:pt x="7080" y="774"/>
                    <a:pt x="7084" y="782"/>
                  </a:cubicBezTo>
                  <a:cubicBezTo>
                    <a:pt x="7089" y="789"/>
                    <a:pt x="7096" y="803"/>
                    <a:pt x="7102" y="814"/>
                  </a:cubicBezTo>
                  <a:lnTo>
                    <a:pt x="7102" y="814"/>
                  </a:lnTo>
                  <a:cubicBezTo>
                    <a:pt x="7098" y="817"/>
                    <a:pt x="7094" y="820"/>
                    <a:pt x="7091" y="825"/>
                  </a:cubicBezTo>
                  <a:cubicBezTo>
                    <a:pt x="7071" y="812"/>
                    <a:pt x="7053" y="800"/>
                    <a:pt x="7034" y="787"/>
                  </a:cubicBezTo>
                  <a:lnTo>
                    <a:pt x="6990" y="760"/>
                  </a:lnTo>
                  <a:cubicBezTo>
                    <a:pt x="6962" y="741"/>
                    <a:pt x="6933" y="724"/>
                    <a:pt x="6905" y="706"/>
                  </a:cubicBezTo>
                  <a:lnTo>
                    <a:pt x="6856" y="676"/>
                  </a:lnTo>
                  <a:cubicBezTo>
                    <a:pt x="6828" y="659"/>
                    <a:pt x="6800" y="644"/>
                    <a:pt x="6772" y="627"/>
                  </a:cubicBezTo>
                  <a:lnTo>
                    <a:pt x="6741" y="609"/>
                  </a:lnTo>
                  <a:lnTo>
                    <a:pt x="6768" y="604"/>
                  </a:lnTo>
                  <a:cubicBezTo>
                    <a:pt x="6781" y="602"/>
                    <a:pt x="6793" y="600"/>
                    <a:pt x="6805" y="598"/>
                  </a:cubicBezTo>
                  <a:close/>
                  <a:moveTo>
                    <a:pt x="7244" y="878"/>
                  </a:moveTo>
                  <a:cubicBezTo>
                    <a:pt x="7268" y="883"/>
                    <a:pt x="7292" y="890"/>
                    <a:pt x="7317" y="896"/>
                  </a:cubicBezTo>
                  <a:cubicBezTo>
                    <a:pt x="7350" y="904"/>
                    <a:pt x="7384" y="913"/>
                    <a:pt x="7417" y="922"/>
                  </a:cubicBezTo>
                  <a:cubicBezTo>
                    <a:pt x="7436" y="928"/>
                    <a:pt x="7456" y="933"/>
                    <a:pt x="7474" y="939"/>
                  </a:cubicBezTo>
                  <a:cubicBezTo>
                    <a:pt x="7492" y="944"/>
                    <a:pt x="7509" y="950"/>
                    <a:pt x="7526" y="955"/>
                  </a:cubicBezTo>
                  <a:lnTo>
                    <a:pt x="7548" y="962"/>
                  </a:lnTo>
                  <a:lnTo>
                    <a:pt x="7548" y="962"/>
                  </a:lnTo>
                  <a:cubicBezTo>
                    <a:pt x="7547" y="966"/>
                    <a:pt x="7546" y="969"/>
                    <a:pt x="7546" y="973"/>
                  </a:cubicBezTo>
                  <a:lnTo>
                    <a:pt x="7546" y="973"/>
                  </a:lnTo>
                  <a:cubicBezTo>
                    <a:pt x="7546" y="981"/>
                    <a:pt x="7549" y="987"/>
                    <a:pt x="7552" y="993"/>
                  </a:cubicBezTo>
                  <a:cubicBezTo>
                    <a:pt x="7554" y="996"/>
                    <a:pt x="7554" y="997"/>
                    <a:pt x="7556" y="999"/>
                  </a:cubicBezTo>
                  <a:cubicBezTo>
                    <a:pt x="7554" y="1001"/>
                    <a:pt x="7552" y="1004"/>
                    <a:pt x="7550" y="1006"/>
                  </a:cubicBezTo>
                  <a:lnTo>
                    <a:pt x="7537" y="1018"/>
                  </a:lnTo>
                  <a:lnTo>
                    <a:pt x="7525" y="1030"/>
                  </a:lnTo>
                  <a:lnTo>
                    <a:pt x="7513" y="1043"/>
                  </a:lnTo>
                  <a:lnTo>
                    <a:pt x="7499" y="1058"/>
                  </a:lnTo>
                  <a:cubicBezTo>
                    <a:pt x="7495" y="1062"/>
                    <a:pt x="7492" y="1064"/>
                    <a:pt x="7488" y="1069"/>
                  </a:cubicBezTo>
                  <a:cubicBezTo>
                    <a:pt x="7484" y="1073"/>
                    <a:pt x="7484" y="1074"/>
                    <a:pt x="7482" y="1077"/>
                  </a:cubicBezTo>
                  <a:lnTo>
                    <a:pt x="7442" y="1061"/>
                  </a:lnTo>
                  <a:cubicBezTo>
                    <a:pt x="7417" y="1052"/>
                    <a:pt x="7392" y="1042"/>
                    <a:pt x="7366" y="1032"/>
                  </a:cubicBezTo>
                  <a:cubicBezTo>
                    <a:pt x="7327" y="1017"/>
                    <a:pt x="7286" y="1004"/>
                    <a:pt x="7246" y="991"/>
                  </a:cubicBezTo>
                  <a:cubicBezTo>
                    <a:pt x="7224" y="984"/>
                    <a:pt x="7202" y="976"/>
                    <a:pt x="7180" y="969"/>
                  </a:cubicBezTo>
                  <a:cubicBezTo>
                    <a:pt x="7165" y="964"/>
                    <a:pt x="7150" y="960"/>
                    <a:pt x="7134" y="956"/>
                  </a:cubicBezTo>
                  <a:lnTo>
                    <a:pt x="7132" y="926"/>
                  </a:lnTo>
                  <a:cubicBezTo>
                    <a:pt x="7132" y="926"/>
                    <a:pt x="7132" y="926"/>
                    <a:pt x="7132" y="924"/>
                  </a:cubicBezTo>
                  <a:cubicBezTo>
                    <a:pt x="7132" y="913"/>
                    <a:pt x="7130" y="902"/>
                    <a:pt x="7129" y="891"/>
                  </a:cubicBezTo>
                  <a:lnTo>
                    <a:pt x="7129" y="891"/>
                  </a:lnTo>
                  <a:cubicBezTo>
                    <a:pt x="7135" y="891"/>
                    <a:pt x="7140" y="889"/>
                    <a:pt x="7145" y="886"/>
                  </a:cubicBezTo>
                  <a:cubicBezTo>
                    <a:pt x="7151" y="882"/>
                    <a:pt x="7156" y="878"/>
                    <a:pt x="7160" y="871"/>
                  </a:cubicBezTo>
                  <a:cubicBezTo>
                    <a:pt x="7162" y="868"/>
                    <a:pt x="7163" y="864"/>
                    <a:pt x="7164" y="861"/>
                  </a:cubicBezTo>
                  <a:lnTo>
                    <a:pt x="7189" y="866"/>
                  </a:lnTo>
                  <a:cubicBezTo>
                    <a:pt x="7207" y="870"/>
                    <a:pt x="7226" y="874"/>
                    <a:pt x="7244" y="878"/>
                  </a:cubicBezTo>
                  <a:close/>
                  <a:moveTo>
                    <a:pt x="7714" y="1046"/>
                  </a:moveTo>
                  <a:cubicBezTo>
                    <a:pt x="7741" y="1062"/>
                    <a:pt x="7768" y="1078"/>
                    <a:pt x="7795" y="1094"/>
                  </a:cubicBezTo>
                  <a:lnTo>
                    <a:pt x="7828" y="1114"/>
                  </a:lnTo>
                  <a:cubicBezTo>
                    <a:pt x="7850" y="1127"/>
                    <a:pt x="7873" y="1141"/>
                    <a:pt x="7895" y="1155"/>
                  </a:cubicBezTo>
                  <a:lnTo>
                    <a:pt x="7932" y="1179"/>
                  </a:lnTo>
                  <a:cubicBezTo>
                    <a:pt x="7953" y="1192"/>
                    <a:pt x="7973" y="1206"/>
                    <a:pt x="7994" y="1220"/>
                  </a:cubicBezTo>
                  <a:lnTo>
                    <a:pt x="8032" y="1245"/>
                  </a:lnTo>
                  <a:cubicBezTo>
                    <a:pt x="8052" y="1259"/>
                    <a:pt x="8071" y="1272"/>
                    <a:pt x="8091" y="1286"/>
                  </a:cubicBezTo>
                  <a:lnTo>
                    <a:pt x="8130" y="1313"/>
                  </a:lnTo>
                  <a:cubicBezTo>
                    <a:pt x="8150" y="1326"/>
                    <a:pt x="8170" y="1340"/>
                    <a:pt x="8188" y="1354"/>
                  </a:cubicBezTo>
                  <a:lnTo>
                    <a:pt x="8188" y="1354"/>
                  </a:lnTo>
                  <a:lnTo>
                    <a:pt x="8168" y="1344"/>
                  </a:lnTo>
                  <a:cubicBezTo>
                    <a:pt x="8154" y="1338"/>
                    <a:pt x="8141" y="1331"/>
                    <a:pt x="8127" y="1325"/>
                  </a:cubicBezTo>
                  <a:lnTo>
                    <a:pt x="8096" y="1311"/>
                  </a:lnTo>
                  <a:lnTo>
                    <a:pt x="8053" y="1292"/>
                  </a:lnTo>
                  <a:lnTo>
                    <a:pt x="8024" y="1280"/>
                  </a:lnTo>
                  <a:cubicBezTo>
                    <a:pt x="8008" y="1274"/>
                    <a:pt x="7993" y="1268"/>
                    <a:pt x="7978" y="1262"/>
                  </a:cubicBezTo>
                  <a:cubicBezTo>
                    <a:pt x="7969" y="1259"/>
                    <a:pt x="7960" y="1255"/>
                    <a:pt x="7951" y="1252"/>
                  </a:cubicBezTo>
                  <a:cubicBezTo>
                    <a:pt x="7933" y="1245"/>
                    <a:pt x="7916" y="1239"/>
                    <a:pt x="7899" y="1233"/>
                  </a:cubicBezTo>
                  <a:lnTo>
                    <a:pt x="7877" y="1226"/>
                  </a:lnTo>
                  <a:cubicBezTo>
                    <a:pt x="7855" y="1219"/>
                    <a:pt x="7833" y="1212"/>
                    <a:pt x="7810" y="1206"/>
                  </a:cubicBezTo>
                  <a:lnTo>
                    <a:pt x="7803" y="1204"/>
                  </a:lnTo>
                  <a:lnTo>
                    <a:pt x="7768" y="1194"/>
                  </a:lnTo>
                  <a:lnTo>
                    <a:pt x="7768" y="1194"/>
                  </a:lnTo>
                  <a:cubicBezTo>
                    <a:pt x="7769" y="1191"/>
                    <a:pt x="7769" y="1189"/>
                    <a:pt x="7770" y="1185"/>
                  </a:cubicBezTo>
                  <a:lnTo>
                    <a:pt x="7770" y="1185"/>
                  </a:lnTo>
                  <a:lnTo>
                    <a:pt x="7770" y="1185"/>
                  </a:lnTo>
                  <a:cubicBezTo>
                    <a:pt x="7770" y="1178"/>
                    <a:pt x="7768" y="1170"/>
                    <a:pt x="7764" y="1164"/>
                  </a:cubicBezTo>
                  <a:cubicBezTo>
                    <a:pt x="7760" y="1157"/>
                    <a:pt x="7756" y="1153"/>
                    <a:pt x="7749" y="1149"/>
                  </a:cubicBezTo>
                  <a:cubicBezTo>
                    <a:pt x="7743" y="1145"/>
                    <a:pt x="7735" y="1143"/>
                    <a:pt x="7728" y="1143"/>
                  </a:cubicBezTo>
                  <a:cubicBezTo>
                    <a:pt x="7728" y="1143"/>
                    <a:pt x="7728" y="1143"/>
                    <a:pt x="7727" y="1143"/>
                  </a:cubicBezTo>
                  <a:lnTo>
                    <a:pt x="7727" y="1143"/>
                  </a:lnTo>
                  <a:cubicBezTo>
                    <a:pt x="7720" y="1143"/>
                    <a:pt x="7715" y="1145"/>
                    <a:pt x="7708" y="1149"/>
                  </a:cubicBezTo>
                  <a:cubicBezTo>
                    <a:pt x="7707" y="1149"/>
                    <a:pt x="7707" y="1149"/>
                    <a:pt x="7706" y="1150"/>
                  </a:cubicBezTo>
                  <a:cubicBezTo>
                    <a:pt x="7694" y="1130"/>
                    <a:pt x="7681" y="1112"/>
                    <a:pt x="7669" y="1094"/>
                  </a:cubicBezTo>
                  <a:lnTo>
                    <a:pt x="7669" y="1093"/>
                  </a:lnTo>
                  <a:cubicBezTo>
                    <a:pt x="7649" y="1065"/>
                    <a:pt x="7629" y="1038"/>
                    <a:pt x="7610" y="1011"/>
                  </a:cubicBezTo>
                  <a:lnTo>
                    <a:pt x="7608" y="1009"/>
                  </a:lnTo>
                  <a:lnTo>
                    <a:pt x="7608" y="1009"/>
                  </a:lnTo>
                  <a:cubicBezTo>
                    <a:pt x="7615" y="1006"/>
                    <a:pt x="7619" y="1001"/>
                    <a:pt x="7623" y="995"/>
                  </a:cubicBezTo>
                  <a:cubicBezTo>
                    <a:pt x="7646" y="1008"/>
                    <a:pt x="7670" y="1020"/>
                    <a:pt x="7692" y="1034"/>
                  </a:cubicBezTo>
                  <a:lnTo>
                    <a:pt x="7714" y="1046"/>
                  </a:lnTo>
                  <a:close/>
                  <a:moveTo>
                    <a:pt x="8284" y="1410"/>
                  </a:moveTo>
                  <a:cubicBezTo>
                    <a:pt x="8295" y="1416"/>
                    <a:pt x="8306" y="1421"/>
                    <a:pt x="8316" y="1427"/>
                  </a:cubicBezTo>
                  <a:cubicBezTo>
                    <a:pt x="8327" y="1433"/>
                    <a:pt x="8342" y="1442"/>
                    <a:pt x="8355" y="1450"/>
                  </a:cubicBezTo>
                  <a:cubicBezTo>
                    <a:pt x="8368" y="1457"/>
                    <a:pt x="8376" y="1463"/>
                    <a:pt x="8386" y="1469"/>
                  </a:cubicBezTo>
                  <a:cubicBezTo>
                    <a:pt x="8400" y="1477"/>
                    <a:pt x="8412" y="1485"/>
                    <a:pt x="8425" y="1494"/>
                  </a:cubicBezTo>
                  <a:cubicBezTo>
                    <a:pt x="8435" y="1500"/>
                    <a:pt x="8445" y="1506"/>
                    <a:pt x="8455" y="1513"/>
                  </a:cubicBezTo>
                  <a:cubicBezTo>
                    <a:pt x="8468" y="1522"/>
                    <a:pt x="8482" y="1531"/>
                    <a:pt x="8494" y="1540"/>
                  </a:cubicBezTo>
                  <a:cubicBezTo>
                    <a:pt x="8504" y="1547"/>
                    <a:pt x="8514" y="1553"/>
                    <a:pt x="8523" y="1560"/>
                  </a:cubicBezTo>
                  <a:cubicBezTo>
                    <a:pt x="8537" y="1569"/>
                    <a:pt x="8550" y="1580"/>
                    <a:pt x="8563" y="1588"/>
                  </a:cubicBezTo>
                  <a:cubicBezTo>
                    <a:pt x="8572" y="1595"/>
                    <a:pt x="8582" y="1602"/>
                    <a:pt x="8591" y="1608"/>
                  </a:cubicBezTo>
                  <a:cubicBezTo>
                    <a:pt x="8613" y="1624"/>
                    <a:pt x="8635" y="1641"/>
                    <a:pt x="8657" y="1659"/>
                  </a:cubicBezTo>
                  <a:cubicBezTo>
                    <a:pt x="8667" y="1666"/>
                    <a:pt x="8677" y="1675"/>
                    <a:pt x="8687" y="1683"/>
                  </a:cubicBezTo>
                  <a:cubicBezTo>
                    <a:pt x="8698" y="1691"/>
                    <a:pt x="8710" y="1703"/>
                    <a:pt x="8722" y="1712"/>
                  </a:cubicBezTo>
                  <a:lnTo>
                    <a:pt x="8754" y="1740"/>
                  </a:lnTo>
                  <a:cubicBezTo>
                    <a:pt x="8764" y="1749"/>
                    <a:pt x="8775" y="1758"/>
                    <a:pt x="8785" y="1767"/>
                  </a:cubicBezTo>
                  <a:cubicBezTo>
                    <a:pt x="8796" y="1776"/>
                    <a:pt x="8807" y="1787"/>
                    <a:pt x="8817" y="1796"/>
                  </a:cubicBezTo>
                  <a:lnTo>
                    <a:pt x="8819" y="1798"/>
                  </a:lnTo>
                  <a:lnTo>
                    <a:pt x="8819" y="1798"/>
                  </a:lnTo>
                  <a:cubicBezTo>
                    <a:pt x="8817" y="1800"/>
                    <a:pt x="8816" y="1802"/>
                    <a:pt x="8814" y="1805"/>
                  </a:cubicBezTo>
                  <a:cubicBezTo>
                    <a:pt x="8811" y="1811"/>
                    <a:pt x="8809" y="1817"/>
                    <a:pt x="8809" y="1825"/>
                  </a:cubicBezTo>
                  <a:lnTo>
                    <a:pt x="8809" y="1825"/>
                  </a:lnTo>
                  <a:cubicBezTo>
                    <a:pt x="8809" y="1828"/>
                    <a:pt x="8809" y="1830"/>
                    <a:pt x="8810" y="1833"/>
                  </a:cubicBezTo>
                  <a:lnTo>
                    <a:pt x="8808" y="1833"/>
                  </a:lnTo>
                  <a:cubicBezTo>
                    <a:pt x="8804" y="1835"/>
                    <a:pt x="8800" y="1837"/>
                    <a:pt x="8796" y="1838"/>
                  </a:cubicBezTo>
                  <a:lnTo>
                    <a:pt x="8787" y="1843"/>
                  </a:lnTo>
                  <a:lnTo>
                    <a:pt x="8778" y="1848"/>
                  </a:lnTo>
                  <a:lnTo>
                    <a:pt x="8752" y="1822"/>
                  </a:lnTo>
                  <a:lnTo>
                    <a:pt x="8717" y="1789"/>
                  </a:lnTo>
                  <a:cubicBezTo>
                    <a:pt x="8700" y="1773"/>
                    <a:pt x="8683" y="1757"/>
                    <a:pt x="8665" y="1741"/>
                  </a:cubicBezTo>
                  <a:cubicBezTo>
                    <a:pt x="8653" y="1730"/>
                    <a:pt x="8640" y="1719"/>
                    <a:pt x="8628" y="1707"/>
                  </a:cubicBezTo>
                  <a:cubicBezTo>
                    <a:pt x="8611" y="1692"/>
                    <a:pt x="8594" y="1677"/>
                    <a:pt x="8577" y="1662"/>
                  </a:cubicBezTo>
                  <a:lnTo>
                    <a:pt x="8536" y="1626"/>
                  </a:lnTo>
                  <a:cubicBezTo>
                    <a:pt x="8519" y="1612"/>
                    <a:pt x="8504" y="1598"/>
                    <a:pt x="8487" y="1584"/>
                  </a:cubicBezTo>
                  <a:cubicBezTo>
                    <a:pt x="8471" y="1570"/>
                    <a:pt x="8458" y="1559"/>
                    <a:pt x="8443" y="1548"/>
                  </a:cubicBezTo>
                  <a:cubicBezTo>
                    <a:pt x="8429" y="1536"/>
                    <a:pt x="8411" y="1521"/>
                    <a:pt x="8394" y="1509"/>
                  </a:cubicBezTo>
                  <a:cubicBezTo>
                    <a:pt x="8378" y="1496"/>
                    <a:pt x="8364" y="1486"/>
                    <a:pt x="8349" y="1474"/>
                  </a:cubicBezTo>
                  <a:lnTo>
                    <a:pt x="8300" y="1435"/>
                  </a:lnTo>
                  <a:cubicBezTo>
                    <a:pt x="8284" y="1423"/>
                    <a:pt x="8269" y="1411"/>
                    <a:pt x="8253" y="1400"/>
                  </a:cubicBezTo>
                  <a:cubicBezTo>
                    <a:pt x="8244" y="1393"/>
                    <a:pt x="8234" y="1385"/>
                    <a:pt x="8225" y="1378"/>
                  </a:cubicBezTo>
                  <a:lnTo>
                    <a:pt x="8246" y="1389"/>
                  </a:lnTo>
                  <a:cubicBezTo>
                    <a:pt x="8259" y="1396"/>
                    <a:pt x="8272" y="1403"/>
                    <a:pt x="8285" y="1410"/>
                  </a:cubicBezTo>
                  <a:lnTo>
                    <a:pt x="8284" y="1410"/>
                  </a:lnTo>
                  <a:close/>
                  <a:moveTo>
                    <a:pt x="8934" y="2014"/>
                  </a:moveTo>
                  <a:cubicBezTo>
                    <a:pt x="8954" y="2034"/>
                    <a:pt x="8973" y="2055"/>
                    <a:pt x="8992" y="2076"/>
                  </a:cubicBezTo>
                  <a:lnTo>
                    <a:pt x="9017" y="2105"/>
                  </a:lnTo>
                  <a:cubicBezTo>
                    <a:pt x="9033" y="2123"/>
                    <a:pt x="9050" y="2141"/>
                    <a:pt x="9066" y="2160"/>
                  </a:cubicBezTo>
                  <a:cubicBezTo>
                    <a:pt x="9075" y="2171"/>
                    <a:pt x="9084" y="2181"/>
                    <a:pt x="9093" y="2192"/>
                  </a:cubicBezTo>
                  <a:cubicBezTo>
                    <a:pt x="9108" y="2210"/>
                    <a:pt x="9123" y="2228"/>
                    <a:pt x="9138" y="2246"/>
                  </a:cubicBezTo>
                  <a:lnTo>
                    <a:pt x="9166" y="2279"/>
                  </a:lnTo>
                  <a:cubicBezTo>
                    <a:pt x="9180" y="2297"/>
                    <a:pt x="9194" y="2314"/>
                    <a:pt x="9208" y="2332"/>
                  </a:cubicBezTo>
                  <a:lnTo>
                    <a:pt x="9235" y="2367"/>
                  </a:lnTo>
                  <a:cubicBezTo>
                    <a:pt x="9248" y="2384"/>
                    <a:pt x="9260" y="2400"/>
                    <a:pt x="9273" y="2416"/>
                  </a:cubicBezTo>
                  <a:lnTo>
                    <a:pt x="9275" y="2420"/>
                  </a:lnTo>
                  <a:cubicBezTo>
                    <a:pt x="9284" y="2435"/>
                    <a:pt x="9294" y="2451"/>
                    <a:pt x="9303" y="2467"/>
                  </a:cubicBezTo>
                  <a:lnTo>
                    <a:pt x="9337" y="2525"/>
                  </a:lnTo>
                  <a:lnTo>
                    <a:pt x="9365" y="2573"/>
                  </a:lnTo>
                  <a:cubicBezTo>
                    <a:pt x="9376" y="2593"/>
                    <a:pt x="9387" y="2613"/>
                    <a:pt x="9398" y="2632"/>
                  </a:cubicBezTo>
                  <a:cubicBezTo>
                    <a:pt x="9407" y="2649"/>
                    <a:pt x="9415" y="2665"/>
                    <a:pt x="9424" y="2682"/>
                  </a:cubicBezTo>
                  <a:cubicBezTo>
                    <a:pt x="9433" y="2698"/>
                    <a:pt x="9445" y="2721"/>
                    <a:pt x="9455" y="2741"/>
                  </a:cubicBezTo>
                  <a:lnTo>
                    <a:pt x="9481" y="2790"/>
                  </a:lnTo>
                  <a:cubicBezTo>
                    <a:pt x="9491" y="2810"/>
                    <a:pt x="9500" y="2830"/>
                    <a:pt x="9510" y="2849"/>
                  </a:cubicBezTo>
                  <a:lnTo>
                    <a:pt x="9512" y="2852"/>
                  </a:lnTo>
                  <a:cubicBezTo>
                    <a:pt x="9506" y="2844"/>
                    <a:pt x="9500" y="2836"/>
                    <a:pt x="9495" y="2829"/>
                  </a:cubicBezTo>
                  <a:cubicBezTo>
                    <a:pt x="9454" y="2775"/>
                    <a:pt x="9411" y="2722"/>
                    <a:pt x="9366" y="2671"/>
                  </a:cubicBezTo>
                  <a:cubicBezTo>
                    <a:pt x="9359" y="2663"/>
                    <a:pt x="9351" y="2655"/>
                    <a:pt x="9344" y="2646"/>
                  </a:cubicBezTo>
                  <a:cubicBezTo>
                    <a:pt x="9331" y="2632"/>
                    <a:pt x="9318" y="2618"/>
                    <a:pt x="9305" y="2603"/>
                  </a:cubicBezTo>
                  <a:lnTo>
                    <a:pt x="9305" y="2603"/>
                  </a:lnTo>
                  <a:cubicBezTo>
                    <a:pt x="9219" y="2481"/>
                    <a:pt x="9141" y="2383"/>
                    <a:pt x="9042" y="2272"/>
                  </a:cubicBezTo>
                  <a:lnTo>
                    <a:pt x="9038" y="2268"/>
                  </a:lnTo>
                  <a:cubicBezTo>
                    <a:pt x="9011" y="2239"/>
                    <a:pt x="8984" y="2210"/>
                    <a:pt x="8957" y="2182"/>
                  </a:cubicBezTo>
                  <a:lnTo>
                    <a:pt x="8945" y="2169"/>
                  </a:lnTo>
                  <a:cubicBezTo>
                    <a:pt x="8920" y="2144"/>
                    <a:pt x="8895" y="2119"/>
                    <a:pt x="8870" y="2095"/>
                  </a:cubicBezTo>
                  <a:lnTo>
                    <a:pt x="8841" y="2068"/>
                  </a:lnTo>
                  <a:cubicBezTo>
                    <a:pt x="8821" y="2050"/>
                    <a:pt x="8802" y="2031"/>
                    <a:pt x="8781" y="2013"/>
                  </a:cubicBezTo>
                  <a:cubicBezTo>
                    <a:pt x="8767" y="2000"/>
                    <a:pt x="8752" y="1989"/>
                    <a:pt x="8738" y="1977"/>
                  </a:cubicBezTo>
                  <a:lnTo>
                    <a:pt x="8719" y="1960"/>
                  </a:lnTo>
                  <a:lnTo>
                    <a:pt x="8719" y="1960"/>
                  </a:lnTo>
                  <a:cubicBezTo>
                    <a:pt x="8720" y="1958"/>
                    <a:pt x="8721" y="1957"/>
                    <a:pt x="8723" y="1954"/>
                  </a:cubicBezTo>
                  <a:cubicBezTo>
                    <a:pt x="8726" y="1948"/>
                    <a:pt x="8728" y="1941"/>
                    <a:pt x="8728" y="1934"/>
                  </a:cubicBezTo>
                  <a:cubicBezTo>
                    <a:pt x="8728" y="1926"/>
                    <a:pt x="8727" y="1919"/>
                    <a:pt x="8723" y="1914"/>
                  </a:cubicBezTo>
                  <a:cubicBezTo>
                    <a:pt x="8721" y="1909"/>
                    <a:pt x="8718" y="1907"/>
                    <a:pt x="8715" y="1904"/>
                  </a:cubicBezTo>
                  <a:cubicBezTo>
                    <a:pt x="8716" y="1903"/>
                    <a:pt x="8718" y="1901"/>
                    <a:pt x="8719" y="1900"/>
                  </a:cubicBezTo>
                  <a:cubicBezTo>
                    <a:pt x="8720" y="1898"/>
                    <a:pt x="8725" y="1893"/>
                    <a:pt x="8728" y="1891"/>
                  </a:cubicBezTo>
                  <a:cubicBezTo>
                    <a:pt x="8731" y="1888"/>
                    <a:pt x="8736" y="1884"/>
                    <a:pt x="8740" y="1880"/>
                  </a:cubicBezTo>
                  <a:lnTo>
                    <a:pt x="8748" y="1873"/>
                  </a:lnTo>
                  <a:cubicBezTo>
                    <a:pt x="8753" y="1869"/>
                    <a:pt x="8758" y="1866"/>
                    <a:pt x="8763" y="1862"/>
                  </a:cubicBezTo>
                  <a:lnTo>
                    <a:pt x="8768" y="1858"/>
                  </a:lnTo>
                  <a:cubicBezTo>
                    <a:pt x="8771" y="1857"/>
                    <a:pt x="8774" y="1855"/>
                    <a:pt x="8776" y="1853"/>
                  </a:cubicBezTo>
                  <a:cubicBezTo>
                    <a:pt x="8823" y="1899"/>
                    <a:pt x="8869" y="1946"/>
                    <a:pt x="8914" y="1994"/>
                  </a:cubicBezTo>
                  <a:cubicBezTo>
                    <a:pt x="8923" y="2000"/>
                    <a:pt x="8929" y="2007"/>
                    <a:pt x="8935" y="2014"/>
                  </a:cubicBezTo>
                  <a:lnTo>
                    <a:pt x="8934" y="2014"/>
                  </a:lnTo>
                  <a:close/>
                  <a:moveTo>
                    <a:pt x="9613" y="2966"/>
                  </a:moveTo>
                  <a:cubicBezTo>
                    <a:pt x="9608" y="2952"/>
                    <a:pt x="9604" y="2938"/>
                    <a:pt x="9598" y="2925"/>
                  </a:cubicBezTo>
                  <a:cubicBezTo>
                    <a:pt x="9593" y="2911"/>
                    <a:pt x="9589" y="2901"/>
                    <a:pt x="9584" y="2889"/>
                  </a:cubicBezTo>
                  <a:lnTo>
                    <a:pt x="9597" y="2912"/>
                  </a:lnTo>
                  <a:cubicBezTo>
                    <a:pt x="9602" y="2921"/>
                    <a:pt x="9607" y="2931"/>
                    <a:pt x="9612" y="2940"/>
                  </a:cubicBezTo>
                  <a:cubicBezTo>
                    <a:pt x="9618" y="2949"/>
                    <a:pt x="9624" y="2964"/>
                    <a:pt x="9629" y="2977"/>
                  </a:cubicBezTo>
                  <a:lnTo>
                    <a:pt x="9640" y="3000"/>
                  </a:lnTo>
                  <a:cubicBezTo>
                    <a:pt x="9659" y="3044"/>
                    <a:pt x="9677" y="3089"/>
                    <a:pt x="9695" y="3134"/>
                  </a:cubicBezTo>
                  <a:lnTo>
                    <a:pt x="9685" y="3117"/>
                  </a:lnTo>
                  <a:lnTo>
                    <a:pt x="9665" y="3085"/>
                  </a:lnTo>
                  <a:cubicBezTo>
                    <a:pt x="9657" y="3071"/>
                    <a:pt x="9649" y="3057"/>
                    <a:pt x="9641" y="3044"/>
                  </a:cubicBezTo>
                  <a:cubicBezTo>
                    <a:pt x="9638" y="3036"/>
                    <a:pt x="9635" y="3028"/>
                    <a:pt x="9632" y="3020"/>
                  </a:cubicBezTo>
                  <a:cubicBezTo>
                    <a:pt x="9627" y="3001"/>
                    <a:pt x="9621" y="2984"/>
                    <a:pt x="9614" y="2966"/>
                  </a:cubicBezTo>
                  <a:lnTo>
                    <a:pt x="9613" y="2966"/>
                  </a:lnTo>
                  <a:close/>
                  <a:moveTo>
                    <a:pt x="9648" y="3005"/>
                  </a:moveTo>
                  <a:cubicBezTo>
                    <a:pt x="9665" y="3037"/>
                    <a:pt x="9681" y="3069"/>
                    <a:pt x="9696" y="3100"/>
                  </a:cubicBezTo>
                  <a:cubicBezTo>
                    <a:pt x="9699" y="3105"/>
                    <a:pt x="9701" y="3109"/>
                    <a:pt x="9703" y="3113"/>
                  </a:cubicBezTo>
                  <a:cubicBezTo>
                    <a:pt x="9716" y="3141"/>
                    <a:pt x="9729" y="3168"/>
                    <a:pt x="9742" y="3195"/>
                  </a:cubicBezTo>
                  <a:cubicBezTo>
                    <a:pt x="9742" y="3197"/>
                    <a:pt x="9743" y="3199"/>
                    <a:pt x="9744" y="3200"/>
                  </a:cubicBezTo>
                  <a:lnTo>
                    <a:pt x="9761" y="3240"/>
                  </a:lnTo>
                  <a:cubicBezTo>
                    <a:pt x="9768" y="3259"/>
                    <a:pt x="9776" y="3279"/>
                    <a:pt x="9784" y="3299"/>
                  </a:cubicBezTo>
                  <a:lnTo>
                    <a:pt x="9797" y="3334"/>
                  </a:lnTo>
                  <a:cubicBezTo>
                    <a:pt x="9777" y="3291"/>
                    <a:pt x="9756" y="3249"/>
                    <a:pt x="9734" y="3207"/>
                  </a:cubicBezTo>
                  <a:cubicBezTo>
                    <a:pt x="9729" y="3197"/>
                    <a:pt x="9724" y="3188"/>
                    <a:pt x="9719" y="3179"/>
                  </a:cubicBezTo>
                  <a:cubicBezTo>
                    <a:pt x="9717" y="3175"/>
                    <a:pt x="9714" y="3170"/>
                    <a:pt x="9712" y="3165"/>
                  </a:cubicBezTo>
                  <a:cubicBezTo>
                    <a:pt x="9692" y="3115"/>
                    <a:pt x="9671" y="3065"/>
                    <a:pt x="9650" y="3015"/>
                  </a:cubicBezTo>
                  <a:lnTo>
                    <a:pt x="9638" y="2988"/>
                  </a:lnTo>
                  <a:lnTo>
                    <a:pt x="9638" y="2988"/>
                  </a:lnTo>
                  <a:cubicBezTo>
                    <a:pt x="9638" y="2987"/>
                    <a:pt x="9638" y="2987"/>
                    <a:pt x="9638" y="2987"/>
                  </a:cubicBezTo>
                  <a:lnTo>
                    <a:pt x="9638" y="2986"/>
                  </a:lnTo>
                  <a:lnTo>
                    <a:pt x="9638" y="2988"/>
                  </a:lnTo>
                  <a:cubicBezTo>
                    <a:pt x="9642" y="2993"/>
                    <a:pt x="9646" y="2999"/>
                    <a:pt x="9649" y="3005"/>
                  </a:cubicBezTo>
                  <a:lnTo>
                    <a:pt x="9648" y="3005"/>
                  </a:lnTo>
                  <a:close/>
                  <a:moveTo>
                    <a:pt x="9991" y="4161"/>
                  </a:moveTo>
                  <a:lnTo>
                    <a:pt x="9994" y="4189"/>
                  </a:lnTo>
                  <a:cubicBezTo>
                    <a:pt x="9995" y="4204"/>
                    <a:pt x="9996" y="4219"/>
                    <a:pt x="9997" y="4234"/>
                  </a:cubicBezTo>
                  <a:cubicBezTo>
                    <a:pt x="9997" y="4242"/>
                    <a:pt x="9998" y="4251"/>
                    <a:pt x="9999" y="4259"/>
                  </a:cubicBezTo>
                  <a:cubicBezTo>
                    <a:pt x="10000" y="4279"/>
                    <a:pt x="10001" y="4299"/>
                    <a:pt x="10003" y="4318"/>
                  </a:cubicBezTo>
                  <a:cubicBezTo>
                    <a:pt x="10003" y="4323"/>
                    <a:pt x="10003" y="4327"/>
                    <a:pt x="10003" y="4332"/>
                  </a:cubicBezTo>
                  <a:cubicBezTo>
                    <a:pt x="10003" y="4332"/>
                    <a:pt x="10003" y="4334"/>
                    <a:pt x="10003" y="4335"/>
                  </a:cubicBezTo>
                  <a:cubicBezTo>
                    <a:pt x="10003" y="4332"/>
                    <a:pt x="10003" y="4329"/>
                    <a:pt x="10001" y="4325"/>
                  </a:cubicBezTo>
                  <a:cubicBezTo>
                    <a:pt x="9995" y="4269"/>
                    <a:pt x="9987" y="4213"/>
                    <a:pt x="9979" y="4156"/>
                  </a:cubicBezTo>
                  <a:cubicBezTo>
                    <a:pt x="9977" y="4147"/>
                    <a:pt x="9976" y="4137"/>
                    <a:pt x="9974" y="4128"/>
                  </a:cubicBezTo>
                  <a:cubicBezTo>
                    <a:pt x="9965" y="4072"/>
                    <a:pt x="9955" y="4016"/>
                    <a:pt x="9944" y="3960"/>
                  </a:cubicBezTo>
                  <a:cubicBezTo>
                    <a:pt x="9942" y="3951"/>
                    <a:pt x="9940" y="3942"/>
                    <a:pt x="9939" y="3933"/>
                  </a:cubicBezTo>
                  <a:cubicBezTo>
                    <a:pt x="9935" y="3917"/>
                    <a:pt x="9932" y="3900"/>
                    <a:pt x="9928" y="3883"/>
                  </a:cubicBezTo>
                  <a:lnTo>
                    <a:pt x="9928" y="3883"/>
                  </a:lnTo>
                  <a:cubicBezTo>
                    <a:pt x="9931" y="3886"/>
                    <a:pt x="9934" y="3888"/>
                    <a:pt x="9937" y="3890"/>
                  </a:cubicBezTo>
                  <a:cubicBezTo>
                    <a:pt x="9943" y="3893"/>
                    <a:pt x="9950" y="3895"/>
                    <a:pt x="9958" y="3895"/>
                  </a:cubicBezTo>
                  <a:cubicBezTo>
                    <a:pt x="9959" y="3895"/>
                    <a:pt x="9960" y="3895"/>
                    <a:pt x="9962" y="3895"/>
                  </a:cubicBezTo>
                  <a:cubicBezTo>
                    <a:pt x="9962" y="3900"/>
                    <a:pt x="9963" y="3905"/>
                    <a:pt x="9963" y="3910"/>
                  </a:cubicBezTo>
                  <a:cubicBezTo>
                    <a:pt x="9964" y="3915"/>
                    <a:pt x="9965" y="3925"/>
                    <a:pt x="9966" y="3932"/>
                  </a:cubicBezTo>
                  <a:cubicBezTo>
                    <a:pt x="9968" y="3944"/>
                    <a:pt x="9969" y="3956"/>
                    <a:pt x="9971" y="3969"/>
                  </a:cubicBezTo>
                  <a:lnTo>
                    <a:pt x="9974" y="3995"/>
                  </a:lnTo>
                  <a:cubicBezTo>
                    <a:pt x="9975" y="4006"/>
                    <a:pt x="9976" y="4018"/>
                    <a:pt x="9978" y="4030"/>
                  </a:cubicBezTo>
                  <a:cubicBezTo>
                    <a:pt x="9979" y="4039"/>
                    <a:pt x="9980" y="4048"/>
                    <a:pt x="9981" y="4058"/>
                  </a:cubicBezTo>
                  <a:lnTo>
                    <a:pt x="9982" y="4070"/>
                  </a:lnTo>
                  <a:lnTo>
                    <a:pt x="9982" y="4070"/>
                  </a:lnTo>
                  <a:cubicBezTo>
                    <a:pt x="9980" y="4074"/>
                    <a:pt x="9979" y="4079"/>
                    <a:pt x="9979" y="4084"/>
                  </a:cubicBezTo>
                  <a:cubicBezTo>
                    <a:pt x="9979" y="4091"/>
                    <a:pt x="9981" y="4097"/>
                    <a:pt x="9984" y="4103"/>
                  </a:cubicBezTo>
                  <a:lnTo>
                    <a:pt x="9985" y="4104"/>
                  </a:lnTo>
                  <a:lnTo>
                    <a:pt x="9987" y="4122"/>
                  </a:lnTo>
                  <a:cubicBezTo>
                    <a:pt x="9989" y="4135"/>
                    <a:pt x="9990" y="4148"/>
                    <a:pt x="9991" y="4161"/>
                  </a:cubicBezTo>
                  <a:close/>
                  <a:moveTo>
                    <a:pt x="9991" y="4309"/>
                  </a:moveTo>
                  <a:cubicBezTo>
                    <a:pt x="9987" y="4292"/>
                    <a:pt x="9983" y="4276"/>
                    <a:pt x="9979" y="4260"/>
                  </a:cubicBezTo>
                  <a:lnTo>
                    <a:pt x="9972" y="4233"/>
                  </a:lnTo>
                  <a:cubicBezTo>
                    <a:pt x="9967" y="4216"/>
                    <a:pt x="9962" y="4199"/>
                    <a:pt x="9957" y="4183"/>
                  </a:cubicBezTo>
                  <a:cubicBezTo>
                    <a:pt x="9955" y="4176"/>
                    <a:pt x="9952" y="4168"/>
                    <a:pt x="9950" y="4161"/>
                  </a:cubicBezTo>
                  <a:cubicBezTo>
                    <a:pt x="9948" y="4154"/>
                    <a:pt x="9944" y="4141"/>
                    <a:pt x="9940" y="4133"/>
                  </a:cubicBezTo>
                  <a:lnTo>
                    <a:pt x="9940" y="4133"/>
                  </a:lnTo>
                  <a:cubicBezTo>
                    <a:pt x="9942" y="4132"/>
                    <a:pt x="9943" y="4131"/>
                    <a:pt x="9944" y="4131"/>
                  </a:cubicBezTo>
                  <a:cubicBezTo>
                    <a:pt x="9951" y="4127"/>
                    <a:pt x="9956" y="4122"/>
                    <a:pt x="9959" y="4115"/>
                  </a:cubicBezTo>
                  <a:cubicBezTo>
                    <a:pt x="9960" y="4115"/>
                    <a:pt x="9960" y="4115"/>
                    <a:pt x="9960" y="4115"/>
                  </a:cubicBezTo>
                  <a:lnTo>
                    <a:pt x="9960" y="4115"/>
                  </a:lnTo>
                  <a:cubicBezTo>
                    <a:pt x="9964" y="4136"/>
                    <a:pt x="9968" y="4157"/>
                    <a:pt x="9972" y="4178"/>
                  </a:cubicBezTo>
                  <a:cubicBezTo>
                    <a:pt x="9975" y="4192"/>
                    <a:pt x="9977" y="4205"/>
                    <a:pt x="9980" y="4219"/>
                  </a:cubicBezTo>
                  <a:cubicBezTo>
                    <a:pt x="9983" y="4239"/>
                    <a:pt x="9987" y="4260"/>
                    <a:pt x="9990" y="4281"/>
                  </a:cubicBezTo>
                  <a:cubicBezTo>
                    <a:pt x="9992" y="4295"/>
                    <a:pt x="9995" y="4309"/>
                    <a:pt x="9997" y="4324"/>
                  </a:cubicBezTo>
                  <a:cubicBezTo>
                    <a:pt x="9998" y="4332"/>
                    <a:pt x="9999" y="4340"/>
                    <a:pt x="10000" y="4348"/>
                  </a:cubicBezTo>
                  <a:cubicBezTo>
                    <a:pt x="10000" y="4344"/>
                    <a:pt x="9998" y="4341"/>
                    <a:pt x="9997" y="4337"/>
                  </a:cubicBezTo>
                  <a:cubicBezTo>
                    <a:pt x="9995" y="4328"/>
                    <a:pt x="9993" y="4319"/>
                    <a:pt x="9991" y="4310"/>
                  </a:cubicBezTo>
                  <a:lnTo>
                    <a:pt x="9991" y="4309"/>
                  </a:lnTo>
                  <a:close/>
                  <a:moveTo>
                    <a:pt x="9967" y="4293"/>
                  </a:moveTo>
                  <a:cubicBezTo>
                    <a:pt x="9969" y="4301"/>
                    <a:pt x="9970" y="4309"/>
                    <a:pt x="9972" y="4317"/>
                  </a:cubicBezTo>
                  <a:cubicBezTo>
                    <a:pt x="9976" y="4338"/>
                    <a:pt x="9979" y="4359"/>
                    <a:pt x="9982" y="4380"/>
                  </a:cubicBezTo>
                  <a:lnTo>
                    <a:pt x="9982" y="4380"/>
                  </a:lnTo>
                  <a:cubicBezTo>
                    <a:pt x="9979" y="4383"/>
                    <a:pt x="9977" y="4385"/>
                    <a:pt x="9975" y="4389"/>
                  </a:cubicBezTo>
                  <a:cubicBezTo>
                    <a:pt x="9975" y="4389"/>
                    <a:pt x="9975" y="4390"/>
                    <a:pt x="9974" y="4390"/>
                  </a:cubicBezTo>
                  <a:lnTo>
                    <a:pt x="9973" y="4380"/>
                  </a:lnTo>
                  <a:cubicBezTo>
                    <a:pt x="9968" y="4346"/>
                    <a:pt x="9963" y="4312"/>
                    <a:pt x="9958" y="4278"/>
                  </a:cubicBezTo>
                  <a:cubicBezTo>
                    <a:pt x="9954" y="4257"/>
                    <a:pt x="9951" y="4236"/>
                    <a:pt x="9947" y="4216"/>
                  </a:cubicBezTo>
                  <a:cubicBezTo>
                    <a:pt x="9944" y="4195"/>
                    <a:pt x="9941" y="4173"/>
                    <a:pt x="9937" y="4152"/>
                  </a:cubicBezTo>
                  <a:lnTo>
                    <a:pt x="9937" y="4152"/>
                  </a:lnTo>
                  <a:cubicBezTo>
                    <a:pt x="9937" y="4154"/>
                    <a:pt x="9938" y="4156"/>
                    <a:pt x="9938" y="4158"/>
                  </a:cubicBezTo>
                  <a:cubicBezTo>
                    <a:pt x="9949" y="4203"/>
                    <a:pt x="9958" y="4248"/>
                    <a:pt x="9967" y="4293"/>
                  </a:cubicBezTo>
                  <a:close/>
                  <a:moveTo>
                    <a:pt x="9992" y="4561"/>
                  </a:moveTo>
                  <a:cubicBezTo>
                    <a:pt x="9994" y="4575"/>
                    <a:pt x="9995" y="4589"/>
                    <a:pt x="9997" y="4602"/>
                  </a:cubicBezTo>
                  <a:cubicBezTo>
                    <a:pt x="9997" y="4606"/>
                    <a:pt x="9997" y="4609"/>
                    <a:pt x="9997" y="4612"/>
                  </a:cubicBezTo>
                  <a:lnTo>
                    <a:pt x="9997" y="4608"/>
                  </a:lnTo>
                  <a:cubicBezTo>
                    <a:pt x="9995" y="4593"/>
                    <a:pt x="9992" y="4579"/>
                    <a:pt x="9990" y="4564"/>
                  </a:cubicBezTo>
                  <a:cubicBezTo>
                    <a:pt x="9985" y="4531"/>
                    <a:pt x="9980" y="4498"/>
                    <a:pt x="9974" y="4465"/>
                  </a:cubicBezTo>
                  <a:cubicBezTo>
                    <a:pt x="9970" y="4448"/>
                    <a:pt x="9966" y="4430"/>
                    <a:pt x="9963" y="4412"/>
                  </a:cubicBezTo>
                  <a:cubicBezTo>
                    <a:pt x="9957" y="4384"/>
                    <a:pt x="9951" y="4355"/>
                    <a:pt x="9944" y="4327"/>
                  </a:cubicBezTo>
                  <a:cubicBezTo>
                    <a:pt x="9940" y="4309"/>
                    <a:pt x="9935" y="4291"/>
                    <a:pt x="9931" y="4273"/>
                  </a:cubicBezTo>
                  <a:cubicBezTo>
                    <a:pt x="9924" y="4246"/>
                    <a:pt x="9916" y="4219"/>
                    <a:pt x="9909" y="4194"/>
                  </a:cubicBezTo>
                  <a:cubicBezTo>
                    <a:pt x="9904" y="4176"/>
                    <a:pt x="9898" y="4158"/>
                    <a:pt x="9893" y="4141"/>
                  </a:cubicBezTo>
                  <a:cubicBezTo>
                    <a:pt x="9885" y="4114"/>
                    <a:pt x="9876" y="4089"/>
                    <a:pt x="9867" y="4063"/>
                  </a:cubicBezTo>
                  <a:cubicBezTo>
                    <a:pt x="9862" y="4047"/>
                    <a:pt x="9856" y="4030"/>
                    <a:pt x="9850" y="4014"/>
                  </a:cubicBezTo>
                  <a:cubicBezTo>
                    <a:pt x="9840" y="3987"/>
                    <a:pt x="9829" y="3961"/>
                    <a:pt x="9819" y="3935"/>
                  </a:cubicBezTo>
                  <a:cubicBezTo>
                    <a:pt x="9813" y="3921"/>
                    <a:pt x="9807" y="3907"/>
                    <a:pt x="9801" y="3893"/>
                  </a:cubicBezTo>
                  <a:cubicBezTo>
                    <a:pt x="9787" y="3859"/>
                    <a:pt x="9771" y="3826"/>
                    <a:pt x="9755" y="3794"/>
                  </a:cubicBezTo>
                  <a:cubicBezTo>
                    <a:pt x="9752" y="3788"/>
                    <a:pt x="9750" y="3783"/>
                    <a:pt x="9748" y="3778"/>
                  </a:cubicBezTo>
                  <a:cubicBezTo>
                    <a:pt x="9734" y="3752"/>
                    <a:pt x="9720" y="3726"/>
                    <a:pt x="9706" y="3700"/>
                  </a:cubicBezTo>
                  <a:lnTo>
                    <a:pt x="9706" y="3700"/>
                  </a:lnTo>
                  <a:cubicBezTo>
                    <a:pt x="9706" y="3700"/>
                    <a:pt x="9706" y="3700"/>
                    <a:pt x="9707" y="3700"/>
                  </a:cubicBezTo>
                  <a:cubicBezTo>
                    <a:pt x="9708" y="3699"/>
                    <a:pt x="9710" y="3698"/>
                    <a:pt x="9711" y="3697"/>
                  </a:cubicBezTo>
                  <a:cubicBezTo>
                    <a:pt x="9715" y="3701"/>
                    <a:pt x="9719" y="3703"/>
                    <a:pt x="9722" y="3708"/>
                  </a:cubicBezTo>
                  <a:cubicBezTo>
                    <a:pt x="9726" y="3712"/>
                    <a:pt x="9733" y="3723"/>
                    <a:pt x="9739" y="3730"/>
                  </a:cubicBezTo>
                  <a:cubicBezTo>
                    <a:pt x="9745" y="3737"/>
                    <a:pt x="9750" y="3743"/>
                    <a:pt x="9755" y="3750"/>
                  </a:cubicBezTo>
                  <a:cubicBezTo>
                    <a:pt x="9760" y="3756"/>
                    <a:pt x="9766" y="3766"/>
                    <a:pt x="9772" y="3774"/>
                  </a:cubicBezTo>
                  <a:cubicBezTo>
                    <a:pt x="9778" y="3782"/>
                    <a:pt x="9783" y="3788"/>
                    <a:pt x="9787" y="3796"/>
                  </a:cubicBezTo>
                  <a:cubicBezTo>
                    <a:pt x="9792" y="3803"/>
                    <a:pt x="9799" y="3815"/>
                    <a:pt x="9804" y="3824"/>
                  </a:cubicBezTo>
                  <a:cubicBezTo>
                    <a:pt x="9810" y="3833"/>
                    <a:pt x="9812" y="3839"/>
                    <a:pt x="9817" y="3846"/>
                  </a:cubicBezTo>
                  <a:cubicBezTo>
                    <a:pt x="9823" y="3857"/>
                    <a:pt x="9828" y="3868"/>
                    <a:pt x="9834" y="3880"/>
                  </a:cubicBezTo>
                  <a:cubicBezTo>
                    <a:pt x="9838" y="3887"/>
                    <a:pt x="9842" y="3894"/>
                    <a:pt x="9845" y="3901"/>
                  </a:cubicBezTo>
                  <a:cubicBezTo>
                    <a:pt x="9852" y="3914"/>
                    <a:pt x="9858" y="3928"/>
                    <a:pt x="9864" y="3941"/>
                  </a:cubicBezTo>
                  <a:cubicBezTo>
                    <a:pt x="9867" y="3947"/>
                    <a:pt x="9869" y="3953"/>
                    <a:pt x="9872" y="3960"/>
                  </a:cubicBezTo>
                  <a:cubicBezTo>
                    <a:pt x="9880" y="3977"/>
                    <a:pt x="9886" y="3994"/>
                    <a:pt x="9892" y="4011"/>
                  </a:cubicBezTo>
                  <a:cubicBezTo>
                    <a:pt x="9894" y="4016"/>
                    <a:pt x="9896" y="4020"/>
                    <a:pt x="9897" y="4025"/>
                  </a:cubicBezTo>
                  <a:cubicBezTo>
                    <a:pt x="9901" y="4034"/>
                    <a:pt x="9904" y="4044"/>
                    <a:pt x="9908" y="4054"/>
                  </a:cubicBezTo>
                  <a:lnTo>
                    <a:pt x="9908" y="4054"/>
                  </a:lnTo>
                  <a:cubicBezTo>
                    <a:pt x="9906" y="4055"/>
                    <a:pt x="9904" y="4055"/>
                    <a:pt x="9902" y="4057"/>
                  </a:cubicBezTo>
                  <a:cubicBezTo>
                    <a:pt x="9895" y="4060"/>
                    <a:pt x="9891" y="4065"/>
                    <a:pt x="9887" y="4072"/>
                  </a:cubicBezTo>
                  <a:cubicBezTo>
                    <a:pt x="9883" y="4078"/>
                    <a:pt x="9881" y="4085"/>
                    <a:pt x="9881" y="4093"/>
                  </a:cubicBezTo>
                  <a:cubicBezTo>
                    <a:pt x="9881" y="4100"/>
                    <a:pt x="9883" y="4107"/>
                    <a:pt x="9887" y="4114"/>
                  </a:cubicBezTo>
                  <a:cubicBezTo>
                    <a:pt x="9891" y="4120"/>
                    <a:pt x="9895" y="4126"/>
                    <a:pt x="9902" y="4130"/>
                  </a:cubicBezTo>
                  <a:cubicBezTo>
                    <a:pt x="9909" y="4134"/>
                    <a:pt x="9915" y="4135"/>
                    <a:pt x="9923" y="4135"/>
                  </a:cubicBezTo>
                  <a:lnTo>
                    <a:pt x="9923" y="4135"/>
                  </a:lnTo>
                  <a:lnTo>
                    <a:pt x="9923" y="4135"/>
                  </a:lnTo>
                  <a:cubicBezTo>
                    <a:pt x="9925" y="4135"/>
                    <a:pt x="9927" y="4135"/>
                    <a:pt x="9929" y="4134"/>
                  </a:cubicBezTo>
                  <a:cubicBezTo>
                    <a:pt x="9935" y="4171"/>
                    <a:pt x="9942" y="4208"/>
                    <a:pt x="9948" y="4245"/>
                  </a:cubicBezTo>
                  <a:cubicBezTo>
                    <a:pt x="9951" y="4261"/>
                    <a:pt x="9953" y="4277"/>
                    <a:pt x="9956" y="4292"/>
                  </a:cubicBezTo>
                  <a:cubicBezTo>
                    <a:pt x="9961" y="4326"/>
                    <a:pt x="9966" y="4361"/>
                    <a:pt x="9971" y="4395"/>
                  </a:cubicBezTo>
                  <a:lnTo>
                    <a:pt x="9971" y="4395"/>
                  </a:lnTo>
                  <a:cubicBezTo>
                    <a:pt x="9969" y="4400"/>
                    <a:pt x="9968" y="4405"/>
                    <a:pt x="9968" y="4411"/>
                  </a:cubicBezTo>
                  <a:lnTo>
                    <a:pt x="9968" y="4411"/>
                  </a:lnTo>
                  <a:cubicBezTo>
                    <a:pt x="9968" y="4418"/>
                    <a:pt x="9970" y="4424"/>
                    <a:pt x="9973" y="4430"/>
                  </a:cubicBezTo>
                  <a:cubicBezTo>
                    <a:pt x="9974" y="4432"/>
                    <a:pt x="9975" y="4433"/>
                    <a:pt x="9976" y="4435"/>
                  </a:cubicBezTo>
                  <a:cubicBezTo>
                    <a:pt x="9976" y="4440"/>
                    <a:pt x="9978" y="4445"/>
                    <a:pt x="9978" y="4450"/>
                  </a:cubicBezTo>
                  <a:cubicBezTo>
                    <a:pt x="9983" y="4488"/>
                    <a:pt x="9988" y="4524"/>
                    <a:pt x="9992" y="4561"/>
                  </a:cubicBezTo>
                  <a:close/>
                  <a:moveTo>
                    <a:pt x="9694" y="3753"/>
                  </a:moveTo>
                  <a:cubicBezTo>
                    <a:pt x="9695" y="3760"/>
                    <a:pt x="9696" y="3767"/>
                    <a:pt x="9697" y="3774"/>
                  </a:cubicBezTo>
                  <a:cubicBezTo>
                    <a:pt x="9699" y="3788"/>
                    <a:pt x="9702" y="3804"/>
                    <a:pt x="9704" y="3819"/>
                  </a:cubicBezTo>
                  <a:cubicBezTo>
                    <a:pt x="9704" y="3824"/>
                    <a:pt x="9705" y="3828"/>
                    <a:pt x="9706" y="3833"/>
                  </a:cubicBezTo>
                  <a:lnTo>
                    <a:pt x="9710" y="3861"/>
                  </a:lnTo>
                  <a:lnTo>
                    <a:pt x="9710" y="3861"/>
                  </a:lnTo>
                  <a:cubicBezTo>
                    <a:pt x="9705" y="3862"/>
                    <a:pt x="9701" y="3863"/>
                    <a:pt x="9697" y="3866"/>
                  </a:cubicBezTo>
                  <a:cubicBezTo>
                    <a:pt x="9697" y="3866"/>
                    <a:pt x="9697" y="3866"/>
                    <a:pt x="9696" y="3866"/>
                  </a:cubicBezTo>
                  <a:lnTo>
                    <a:pt x="9692" y="3861"/>
                  </a:lnTo>
                  <a:cubicBezTo>
                    <a:pt x="9686" y="3851"/>
                    <a:pt x="9680" y="3841"/>
                    <a:pt x="9672" y="3833"/>
                  </a:cubicBezTo>
                  <a:cubicBezTo>
                    <a:pt x="9664" y="3821"/>
                    <a:pt x="9654" y="3809"/>
                    <a:pt x="9645" y="3797"/>
                  </a:cubicBezTo>
                  <a:cubicBezTo>
                    <a:pt x="9638" y="3789"/>
                    <a:pt x="9632" y="3781"/>
                    <a:pt x="9625" y="3773"/>
                  </a:cubicBezTo>
                  <a:cubicBezTo>
                    <a:pt x="9615" y="3760"/>
                    <a:pt x="9604" y="3749"/>
                    <a:pt x="9593" y="3737"/>
                  </a:cubicBezTo>
                  <a:cubicBezTo>
                    <a:pt x="9588" y="3730"/>
                    <a:pt x="9582" y="3723"/>
                    <a:pt x="9576" y="3717"/>
                  </a:cubicBezTo>
                  <a:cubicBezTo>
                    <a:pt x="9562" y="3702"/>
                    <a:pt x="9547" y="3689"/>
                    <a:pt x="9533" y="3675"/>
                  </a:cubicBezTo>
                  <a:cubicBezTo>
                    <a:pt x="9530" y="3672"/>
                    <a:pt x="9527" y="3669"/>
                    <a:pt x="9524" y="3666"/>
                  </a:cubicBezTo>
                  <a:cubicBezTo>
                    <a:pt x="9506" y="3650"/>
                    <a:pt x="9488" y="3634"/>
                    <a:pt x="9469" y="3620"/>
                  </a:cubicBezTo>
                  <a:cubicBezTo>
                    <a:pt x="9465" y="3616"/>
                    <a:pt x="9460" y="3613"/>
                    <a:pt x="9455" y="3609"/>
                  </a:cubicBezTo>
                  <a:cubicBezTo>
                    <a:pt x="9441" y="3599"/>
                    <a:pt x="9427" y="3588"/>
                    <a:pt x="9413" y="3578"/>
                  </a:cubicBezTo>
                  <a:cubicBezTo>
                    <a:pt x="9406" y="3573"/>
                    <a:pt x="9398" y="3569"/>
                    <a:pt x="9391" y="3564"/>
                  </a:cubicBezTo>
                  <a:cubicBezTo>
                    <a:pt x="9379" y="3557"/>
                    <a:pt x="9367" y="3549"/>
                    <a:pt x="9355" y="3542"/>
                  </a:cubicBezTo>
                  <a:cubicBezTo>
                    <a:pt x="9347" y="3537"/>
                    <a:pt x="9338" y="3533"/>
                    <a:pt x="9330" y="3529"/>
                  </a:cubicBezTo>
                  <a:lnTo>
                    <a:pt x="9330" y="3529"/>
                  </a:lnTo>
                  <a:cubicBezTo>
                    <a:pt x="9333" y="3523"/>
                    <a:pt x="9334" y="3518"/>
                    <a:pt x="9334" y="3511"/>
                  </a:cubicBezTo>
                  <a:cubicBezTo>
                    <a:pt x="9334" y="3505"/>
                    <a:pt x="9334" y="3510"/>
                    <a:pt x="9334" y="3510"/>
                  </a:cubicBezTo>
                  <a:cubicBezTo>
                    <a:pt x="9340" y="3510"/>
                    <a:pt x="9346" y="3508"/>
                    <a:pt x="9352" y="3508"/>
                  </a:cubicBezTo>
                  <a:lnTo>
                    <a:pt x="9352" y="3508"/>
                  </a:lnTo>
                  <a:lnTo>
                    <a:pt x="9353" y="3508"/>
                  </a:lnTo>
                  <a:cubicBezTo>
                    <a:pt x="9368" y="3508"/>
                    <a:pt x="9381" y="3509"/>
                    <a:pt x="9396" y="3511"/>
                  </a:cubicBezTo>
                  <a:lnTo>
                    <a:pt x="9408" y="3513"/>
                  </a:lnTo>
                  <a:cubicBezTo>
                    <a:pt x="9419" y="3515"/>
                    <a:pt x="9430" y="3516"/>
                    <a:pt x="9441" y="3519"/>
                  </a:cubicBezTo>
                  <a:lnTo>
                    <a:pt x="9453" y="3523"/>
                  </a:lnTo>
                  <a:cubicBezTo>
                    <a:pt x="9464" y="3525"/>
                    <a:pt x="9474" y="3528"/>
                    <a:pt x="9484" y="3532"/>
                  </a:cubicBezTo>
                  <a:lnTo>
                    <a:pt x="9496" y="3537"/>
                  </a:lnTo>
                  <a:cubicBezTo>
                    <a:pt x="9507" y="3541"/>
                    <a:pt x="9516" y="3545"/>
                    <a:pt x="9527" y="3550"/>
                  </a:cubicBezTo>
                  <a:cubicBezTo>
                    <a:pt x="9531" y="3551"/>
                    <a:pt x="9534" y="3554"/>
                    <a:pt x="9538" y="3555"/>
                  </a:cubicBezTo>
                  <a:cubicBezTo>
                    <a:pt x="9548" y="3561"/>
                    <a:pt x="9558" y="3566"/>
                    <a:pt x="9569" y="3572"/>
                  </a:cubicBezTo>
                  <a:lnTo>
                    <a:pt x="9580" y="3579"/>
                  </a:lnTo>
                  <a:cubicBezTo>
                    <a:pt x="9589" y="3586"/>
                    <a:pt x="9599" y="3592"/>
                    <a:pt x="9609" y="3599"/>
                  </a:cubicBezTo>
                  <a:lnTo>
                    <a:pt x="9621" y="3609"/>
                  </a:lnTo>
                  <a:cubicBezTo>
                    <a:pt x="9630" y="3616"/>
                    <a:pt x="9638" y="3623"/>
                    <a:pt x="9647" y="3631"/>
                  </a:cubicBezTo>
                  <a:lnTo>
                    <a:pt x="9653" y="3637"/>
                  </a:lnTo>
                  <a:lnTo>
                    <a:pt x="9653" y="3637"/>
                  </a:lnTo>
                  <a:cubicBezTo>
                    <a:pt x="9651" y="3639"/>
                    <a:pt x="9649" y="3641"/>
                    <a:pt x="9647" y="3644"/>
                  </a:cubicBezTo>
                  <a:cubicBezTo>
                    <a:pt x="9643" y="3650"/>
                    <a:pt x="9642" y="3657"/>
                    <a:pt x="9642" y="3665"/>
                  </a:cubicBezTo>
                  <a:lnTo>
                    <a:pt x="9642" y="3665"/>
                  </a:lnTo>
                  <a:lnTo>
                    <a:pt x="9642" y="3665"/>
                  </a:lnTo>
                  <a:cubicBezTo>
                    <a:pt x="9642" y="3673"/>
                    <a:pt x="9643" y="3679"/>
                    <a:pt x="9647" y="3686"/>
                  </a:cubicBezTo>
                  <a:cubicBezTo>
                    <a:pt x="9651" y="3692"/>
                    <a:pt x="9657" y="3698"/>
                    <a:pt x="9663" y="3702"/>
                  </a:cubicBezTo>
                  <a:cubicBezTo>
                    <a:pt x="9670" y="3706"/>
                    <a:pt x="9676" y="3707"/>
                    <a:pt x="9684" y="3707"/>
                  </a:cubicBezTo>
                  <a:lnTo>
                    <a:pt x="9684" y="3707"/>
                  </a:lnTo>
                  <a:cubicBezTo>
                    <a:pt x="9685" y="3707"/>
                    <a:pt x="9686" y="3707"/>
                    <a:pt x="9688" y="3707"/>
                  </a:cubicBezTo>
                  <a:lnTo>
                    <a:pt x="9689" y="3720"/>
                  </a:lnTo>
                  <a:cubicBezTo>
                    <a:pt x="9691" y="3730"/>
                    <a:pt x="9692" y="3742"/>
                    <a:pt x="9694" y="3754"/>
                  </a:cubicBezTo>
                  <a:lnTo>
                    <a:pt x="9694" y="3753"/>
                  </a:lnTo>
                  <a:close/>
                  <a:moveTo>
                    <a:pt x="9718" y="4346"/>
                  </a:moveTo>
                  <a:cubicBezTo>
                    <a:pt x="9718" y="4361"/>
                    <a:pt x="9719" y="4376"/>
                    <a:pt x="9720" y="4391"/>
                  </a:cubicBezTo>
                  <a:cubicBezTo>
                    <a:pt x="9720" y="4402"/>
                    <a:pt x="9721" y="4412"/>
                    <a:pt x="9722" y="4423"/>
                  </a:cubicBezTo>
                  <a:cubicBezTo>
                    <a:pt x="9722" y="4438"/>
                    <a:pt x="9723" y="4454"/>
                    <a:pt x="9724" y="4469"/>
                  </a:cubicBezTo>
                  <a:lnTo>
                    <a:pt x="9727" y="4500"/>
                  </a:lnTo>
                  <a:cubicBezTo>
                    <a:pt x="9728" y="4515"/>
                    <a:pt x="9729" y="4531"/>
                    <a:pt x="9730" y="4546"/>
                  </a:cubicBezTo>
                  <a:cubicBezTo>
                    <a:pt x="9730" y="4556"/>
                    <a:pt x="9732" y="4565"/>
                    <a:pt x="9732" y="4575"/>
                  </a:cubicBezTo>
                  <a:cubicBezTo>
                    <a:pt x="9734" y="4590"/>
                    <a:pt x="9735" y="4605"/>
                    <a:pt x="9736" y="4620"/>
                  </a:cubicBezTo>
                  <a:cubicBezTo>
                    <a:pt x="9738" y="4631"/>
                    <a:pt x="9739" y="4640"/>
                    <a:pt x="9740" y="4651"/>
                  </a:cubicBezTo>
                  <a:cubicBezTo>
                    <a:pt x="9741" y="4665"/>
                    <a:pt x="9743" y="4679"/>
                    <a:pt x="9744" y="4693"/>
                  </a:cubicBezTo>
                  <a:cubicBezTo>
                    <a:pt x="9745" y="4704"/>
                    <a:pt x="9747" y="4714"/>
                    <a:pt x="9748" y="4725"/>
                  </a:cubicBezTo>
                  <a:cubicBezTo>
                    <a:pt x="9749" y="4735"/>
                    <a:pt x="9752" y="4752"/>
                    <a:pt x="9753" y="4765"/>
                  </a:cubicBezTo>
                  <a:cubicBezTo>
                    <a:pt x="9755" y="4778"/>
                    <a:pt x="9756" y="4786"/>
                    <a:pt x="9757" y="4796"/>
                  </a:cubicBezTo>
                  <a:cubicBezTo>
                    <a:pt x="9759" y="4806"/>
                    <a:pt x="9761" y="4821"/>
                    <a:pt x="9763" y="4835"/>
                  </a:cubicBezTo>
                  <a:cubicBezTo>
                    <a:pt x="9765" y="4848"/>
                    <a:pt x="9766" y="4856"/>
                    <a:pt x="9768" y="4867"/>
                  </a:cubicBezTo>
                  <a:cubicBezTo>
                    <a:pt x="9770" y="4877"/>
                    <a:pt x="9772" y="4891"/>
                    <a:pt x="9774" y="4903"/>
                  </a:cubicBezTo>
                  <a:cubicBezTo>
                    <a:pt x="9776" y="4915"/>
                    <a:pt x="9777" y="4924"/>
                    <a:pt x="9779" y="4935"/>
                  </a:cubicBezTo>
                  <a:cubicBezTo>
                    <a:pt x="9781" y="4945"/>
                    <a:pt x="9784" y="4957"/>
                    <a:pt x="9786" y="4968"/>
                  </a:cubicBezTo>
                  <a:cubicBezTo>
                    <a:pt x="9789" y="4979"/>
                    <a:pt x="9790" y="4990"/>
                    <a:pt x="9792" y="5000"/>
                  </a:cubicBezTo>
                  <a:lnTo>
                    <a:pt x="9798" y="5032"/>
                  </a:lnTo>
                  <a:lnTo>
                    <a:pt x="9804" y="5057"/>
                  </a:lnTo>
                  <a:lnTo>
                    <a:pt x="9804" y="5057"/>
                  </a:lnTo>
                  <a:cubicBezTo>
                    <a:pt x="9800" y="5058"/>
                    <a:pt x="9798" y="5059"/>
                    <a:pt x="9794" y="5061"/>
                  </a:cubicBezTo>
                  <a:cubicBezTo>
                    <a:pt x="9793" y="5062"/>
                    <a:pt x="9792" y="5062"/>
                    <a:pt x="9791" y="5063"/>
                  </a:cubicBezTo>
                  <a:lnTo>
                    <a:pt x="9783" y="5050"/>
                  </a:lnTo>
                  <a:lnTo>
                    <a:pt x="9775" y="5039"/>
                  </a:lnTo>
                  <a:lnTo>
                    <a:pt x="9764" y="5021"/>
                  </a:lnTo>
                  <a:lnTo>
                    <a:pt x="9756" y="5008"/>
                  </a:lnTo>
                  <a:cubicBezTo>
                    <a:pt x="9752" y="5002"/>
                    <a:pt x="9749" y="4996"/>
                    <a:pt x="9745" y="4989"/>
                  </a:cubicBezTo>
                  <a:lnTo>
                    <a:pt x="9738" y="4976"/>
                  </a:lnTo>
                  <a:lnTo>
                    <a:pt x="9727" y="4955"/>
                  </a:lnTo>
                  <a:cubicBezTo>
                    <a:pt x="9724" y="4951"/>
                    <a:pt x="9722" y="4947"/>
                    <a:pt x="9720" y="4942"/>
                  </a:cubicBezTo>
                  <a:cubicBezTo>
                    <a:pt x="9716" y="4935"/>
                    <a:pt x="9713" y="4928"/>
                    <a:pt x="9709" y="4920"/>
                  </a:cubicBezTo>
                  <a:lnTo>
                    <a:pt x="9703" y="4907"/>
                  </a:lnTo>
                  <a:lnTo>
                    <a:pt x="9692" y="4884"/>
                  </a:lnTo>
                  <a:cubicBezTo>
                    <a:pt x="9690" y="4880"/>
                    <a:pt x="9689" y="4874"/>
                    <a:pt x="9686" y="4870"/>
                  </a:cubicBezTo>
                  <a:cubicBezTo>
                    <a:pt x="9684" y="4865"/>
                    <a:pt x="9679" y="4855"/>
                    <a:pt x="9675" y="4847"/>
                  </a:cubicBezTo>
                  <a:cubicBezTo>
                    <a:pt x="9673" y="4842"/>
                    <a:pt x="9671" y="4838"/>
                    <a:pt x="9669" y="4833"/>
                  </a:cubicBezTo>
                  <a:cubicBezTo>
                    <a:pt x="9667" y="4828"/>
                    <a:pt x="9663" y="4817"/>
                    <a:pt x="9659" y="4809"/>
                  </a:cubicBezTo>
                  <a:cubicBezTo>
                    <a:pt x="9656" y="4801"/>
                    <a:pt x="9655" y="4799"/>
                    <a:pt x="9653" y="4794"/>
                  </a:cubicBezTo>
                  <a:cubicBezTo>
                    <a:pt x="9651" y="4789"/>
                    <a:pt x="9647" y="4778"/>
                    <a:pt x="9644" y="4771"/>
                  </a:cubicBezTo>
                  <a:cubicBezTo>
                    <a:pt x="9641" y="4763"/>
                    <a:pt x="9640" y="4759"/>
                    <a:pt x="9638" y="4754"/>
                  </a:cubicBezTo>
                  <a:cubicBezTo>
                    <a:pt x="9636" y="4748"/>
                    <a:pt x="9632" y="4738"/>
                    <a:pt x="9629" y="4731"/>
                  </a:cubicBezTo>
                  <a:cubicBezTo>
                    <a:pt x="9626" y="4723"/>
                    <a:pt x="9625" y="4720"/>
                    <a:pt x="9623" y="4715"/>
                  </a:cubicBezTo>
                  <a:cubicBezTo>
                    <a:pt x="9621" y="4709"/>
                    <a:pt x="9617" y="4700"/>
                    <a:pt x="9615" y="4693"/>
                  </a:cubicBezTo>
                  <a:lnTo>
                    <a:pt x="9608" y="4673"/>
                  </a:lnTo>
                  <a:cubicBezTo>
                    <a:pt x="9606" y="4667"/>
                    <a:pt x="9603" y="4660"/>
                    <a:pt x="9601" y="4654"/>
                  </a:cubicBezTo>
                  <a:cubicBezTo>
                    <a:pt x="9599" y="4647"/>
                    <a:pt x="9597" y="4640"/>
                    <a:pt x="9594" y="4633"/>
                  </a:cubicBezTo>
                  <a:cubicBezTo>
                    <a:pt x="9592" y="4625"/>
                    <a:pt x="9589" y="4620"/>
                    <a:pt x="9587" y="4613"/>
                  </a:cubicBezTo>
                  <a:lnTo>
                    <a:pt x="9580" y="4592"/>
                  </a:lnTo>
                  <a:lnTo>
                    <a:pt x="9575" y="4576"/>
                  </a:lnTo>
                  <a:lnTo>
                    <a:pt x="9566" y="4551"/>
                  </a:lnTo>
                  <a:lnTo>
                    <a:pt x="9566" y="4551"/>
                  </a:lnTo>
                  <a:cubicBezTo>
                    <a:pt x="9569" y="4551"/>
                    <a:pt x="9571" y="4549"/>
                    <a:pt x="9573" y="4548"/>
                  </a:cubicBezTo>
                  <a:cubicBezTo>
                    <a:pt x="9580" y="4543"/>
                    <a:pt x="9585" y="4540"/>
                    <a:pt x="9588" y="4533"/>
                  </a:cubicBezTo>
                  <a:cubicBezTo>
                    <a:pt x="9592" y="4526"/>
                    <a:pt x="9594" y="4520"/>
                    <a:pt x="9594" y="4512"/>
                  </a:cubicBezTo>
                  <a:lnTo>
                    <a:pt x="9594" y="4512"/>
                  </a:lnTo>
                  <a:lnTo>
                    <a:pt x="9594" y="4512"/>
                  </a:lnTo>
                  <a:lnTo>
                    <a:pt x="9594" y="4512"/>
                  </a:lnTo>
                  <a:cubicBezTo>
                    <a:pt x="9594" y="4504"/>
                    <a:pt x="9592" y="4498"/>
                    <a:pt x="9588" y="4491"/>
                  </a:cubicBezTo>
                  <a:cubicBezTo>
                    <a:pt x="9585" y="4484"/>
                    <a:pt x="9580" y="4480"/>
                    <a:pt x="9573" y="4476"/>
                  </a:cubicBezTo>
                  <a:cubicBezTo>
                    <a:pt x="9566" y="4472"/>
                    <a:pt x="9560" y="4470"/>
                    <a:pt x="9552" y="4470"/>
                  </a:cubicBezTo>
                  <a:lnTo>
                    <a:pt x="9552" y="4470"/>
                  </a:lnTo>
                  <a:cubicBezTo>
                    <a:pt x="9548" y="4470"/>
                    <a:pt x="9545" y="4471"/>
                    <a:pt x="9541" y="4472"/>
                  </a:cubicBezTo>
                  <a:cubicBezTo>
                    <a:pt x="9535" y="4452"/>
                    <a:pt x="9528" y="4431"/>
                    <a:pt x="9521" y="4410"/>
                  </a:cubicBezTo>
                  <a:cubicBezTo>
                    <a:pt x="9519" y="4404"/>
                    <a:pt x="9517" y="4396"/>
                    <a:pt x="9515" y="4390"/>
                  </a:cubicBezTo>
                  <a:cubicBezTo>
                    <a:pt x="9512" y="4379"/>
                    <a:pt x="9509" y="4368"/>
                    <a:pt x="9506" y="4358"/>
                  </a:cubicBezTo>
                  <a:lnTo>
                    <a:pt x="9500" y="4339"/>
                  </a:lnTo>
                  <a:cubicBezTo>
                    <a:pt x="9497" y="4327"/>
                    <a:pt x="9493" y="4315"/>
                    <a:pt x="9490" y="4303"/>
                  </a:cubicBezTo>
                  <a:lnTo>
                    <a:pt x="9486" y="4291"/>
                  </a:lnTo>
                  <a:cubicBezTo>
                    <a:pt x="9427" y="4083"/>
                    <a:pt x="9367" y="3841"/>
                    <a:pt x="9303" y="3550"/>
                  </a:cubicBezTo>
                  <a:lnTo>
                    <a:pt x="9303" y="3550"/>
                  </a:lnTo>
                  <a:cubicBezTo>
                    <a:pt x="9306" y="3549"/>
                    <a:pt x="9309" y="3548"/>
                    <a:pt x="9313" y="3546"/>
                  </a:cubicBezTo>
                  <a:cubicBezTo>
                    <a:pt x="9319" y="3542"/>
                    <a:pt x="9324" y="3538"/>
                    <a:pt x="9328" y="3531"/>
                  </a:cubicBezTo>
                  <a:lnTo>
                    <a:pt x="9328" y="3531"/>
                  </a:lnTo>
                  <a:cubicBezTo>
                    <a:pt x="9336" y="3535"/>
                    <a:pt x="9345" y="3539"/>
                    <a:pt x="9353" y="3544"/>
                  </a:cubicBezTo>
                  <a:cubicBezTo>
                    <a:pt x="9361" y="3548"/>
                    <a:pt x="9373" y="3556"/>
                    <a:pt x="9384" y="3563"/>
                  </a:cubicBezTo>
                  <a:cubicBezTo>
                    <a:pt x="9396" y="3570"/>
                    <a:pt x="9402" y="3575"/>
                    <a:pt x="9411" y="3581"/>
                  </a:cubicBezTo>
                  <a:cubicBezTo>
                    <a:pt x="9420" y="3587"/>
                    <a:pt x="9433" y="3596"/>
                    <a:pt x="9443" y="3604"/>
                  </a:cubicBezTo>
                  <a:cubicBezTo>
                    <a:pt x="9454" y="3612"/>
                    <a:pt x="9460" y="3615"/>
                    <a:pt x="9468" y="3622"/>
                  </a:cubicBezTo>
                  <a:cubicBezTo>
                    <a:pt x="9477" y="3628"/>
                    <a:pt x="9489" y="3640"/>
                    <a:pt x="9500" y="3649"/>
                  </a:cubicBezTo>
                  <a:cubicBezTo>
                    <a:pt x="9507" y="3656"/>
                    <a:pt x="9515" y="3662"/>
                    <a:pt x="9522" y="3669"/>
                  </a:cubicBezTo>
                  <a:cubicBezTo>
                    <a:pt x="9533" y="3680"/>
                    <a:pt x="9544" y="3691"/>
                    <a:pt x="9555" y="3702"/>
                  </a:cubicBezTo>
                  <a:cubicBezTo>
                    <a:pt x="9562" y="3708"/>
                    <a:pt x="9568" y="3714"/>
                    <a:pt x="9575" y="3720"/>
                  </a:cubicBezTo>
                  <a:cubicBezTo>
                    <a:pt x="9588" y="3734"/>
                    <a:pt x="9600" y="3748"/>
                    <a:pt x="9612" y="3762"/>
                  </a:cubicBezTo>
                  <a:cubicBezTo>
                    <a:pt x="9616" y="3767"/>
                    <a:pt x="9621" y="3771"/>
                    <a:pt x="9625" y="3776"/>
                  </a:cubicBezTo>
                  <a:cubicBezTo>
                    <a:pt x="9649" y="3805"/>
                    <a:pt x="9671" y="3835"/>
                    <a:pt x="9693" y="3868"/>
                  </a:cubicBezTo>
                  <a:lnTo>
                    <a:pt x="9693" y="3868"/>
                  </a:lnTo>
                  <a:cubicBezTo>
                    <a:pt x="9688" y="3872"/>
                    <a:pt x="9685" y="3876"/>
                    <a:pt x="9682" y="3881"/>
                  </a:cubicBezTo>
                  <a:cubicBezTo>
                    <a:pt x="9678" y="3888"/>
                    <a:pt x="9676" y="3894"/>
                    <a:pt x="9676" y="3901"/>
                  </a:cubicBezTo>
                  <a:lnTo>
                    <a:pt x="9676" y="3901"/>
                  </a:lnTo>
                  <a:cubicBezTo>
                    <a:pt x="9676" y="3909"/>
                    <a:pt x="9679" y="3915"/>
                    <a:pt x="9682" y="3922"/>
                  </a:cubicBezTo>
                  <a:cubicBezTo>
                    <a:pt x="9686" y="3928"/>
                    <a:pt x="9690" y="3933"/>
                    <a:pt x="9697" y="3937"/>
                  </a:cubicBezTo>
                  <a:cubicBezTo>
                    <a:pt x="9704" y="3940"/>
                    <a:pt x="9709" y="3943"/>
                    <a:pt x="9715" y="3943"/>
                  </a:cubicBezTo>
                  <a:cubicBezTo>
                    <a:pt x="9714" y="4007"/>
                    <a:pt x="9713" y="4070"/>
                    <a:pt x="9713" y="4133"/>
                  </a:cubicBezTo>
                  <a:cubicBezTo>
                    <a:pt x="9713" y="4138"/>
                    <a:pt x="9713" y="4144"/>
                    <a:pt x="9713" y="4150"/>
                  </a:cubicBezTo>
                  <a:cubicBezTo>
                    <a:pt x="9713" y="4166"/>
                    <a:pt x="9713" y="4181"/>
                    <a:pt x="9713" y="4197"/>
                  </a:cubicBezTo>
                  <a:cubicBezTo>
                    <a:pt x="9713" y="4208"/>
                    <a:pt x="9713" y="4220"/>
                    <a:pt x="9713" y="4231"/>
                  </a:cubicBezTo>
                  <a:lnTo>
                    <a:pt x="9714" y="4271"/>
                  </a:lnTo>
                  <a:cubicBezTo>
                    <a:pt x="9714" y="4285"/>
                    <a:pt x="9715" y="4298"/>
                    <a:pt x="9716" y="4312"/>
                  </a:cubicBezTo>
                  <a:cubicBezTo>
                    <a:pt x="9718" y="4325"/>
                    <a:pt x="9717" y="4335"/>
                    <a:pt x="9717" y="4346"/>
                  </a:cubicBezTo>
                  <a:lnTo>
                    <a:pt x="9718" y="4346"/>
                  </a:lnTo>
                  <a:close/>
                  <a:moveTo>
                    <a:pt x="9905" y="5101"/>
                  </a:moveTo>
                  <a:lnTo>
                    <a:pt x="9905" y="5101"/>
                  </a:lnTo>
                  <a:cubicBezTo>
                    <a:pt x="9909" y="5100"/>
                    <a:pt x="9912" y="5099"/>
                    <a:pt x="9916" y="5098"/>
                  </a:cubicBezTo>
                  <a:lnTo>
                    <a:pt x="9916" y="5098"/>
                  </a:lnTo>
                  <a:cubicBezTo>
                    <a:pt x="9924" y="5097"/>
                    <a:pt x="9931" y="5095"/>
                    <a:pt x="9939" y="5092"/>
                  </a:cubicBezTo>
                  <a:lnTo>
                    <a:pt x="9939" y="5092"/>
                  </a:lnTo>
                  <a:cubicBezTo>
                    <a:pt x="9941" y="5091"/>
                    <a:pt x="9943" y="5091"/>
                    <a:pt x="9944" y="5090"/>
                  </a:cubicBezTo>
                  <a:lnTo>
                    <a:pt x="9944" y="5090"/>
                  </a:lnTo>
                  <a:cubicBezTo>
                    <a:pt x="9943" y="5090"/>
                    <a:pt x="9941" y="5092"/>
                    <a:pt x="9939" y="5093"/>
                  </a:cubicBezTo>
                  <a:lnTo>
                    <a:pt x="9939" y="5093"/>
                  </a:lnTo>
                  <a:cubicBezTo>
                    <a:pt x="9928" y="5098"/>
                    <a:pt x="9918" y="5103"/>
                    <a:pt x="9905" y="5107"/>
                  </a:cubicBezTo>
                  <a:lnTo>
                    <a:pt x="9893" y="5111"/>
                  </a:lnTo>
                  <a:lnTo>
                    <a:pt x="9893" y="5111"/>
                  </a:lnTo>
                  <a:cubicBezTo>
                    <a:pt x="9882" y="5114"/>
                    <a:pt x="9872" y="5117"/>
                    <a:pt x="9860" y="5119"/>
                  </a:cubicBezTo>
                  <a:cubicBezTo>
                    <a:pt x="9857" y="5119"/>
                    <a:pt x="9853" y="5121"/>
                    <a:pt x="9849" y="5121"/>
                  </a:cubicBezTo>
                  <a:lnTo>
                    <a:pt x="9849" y="5121"/>
                  </a:lnTo>
                  <a:lnTo>
                    <a:pt x="9849" y="5121"/>
                  </a:lnTo>
                  <a:cubicBezTo>
                    <a:pt x="9850" y="5120"/>
                    <a:pt x="9852" y="5118"/>
                    <a:pt x="9852" y="5117"/>
                  </a:cubicBezTo>
                  <a:cubicBezTo>
                    <a:pt x="9855" y="5112"/>
                    <a:pt x="9856" y="5108"/>
                    <a:pt x="9857" y="5103"/>
                  </a:cubicBezTo>
                  <a:lnTo>
                    <a:pt x="9870" y="5103"/>
                  </a:lnTo>
                  <a:lnTo>
                    <a:pt x="9870" y="5103"/>
                  </a:lnTo>
                  <a:cubicBezTo>
                    <a:pt x="9873" y="5103"/>
                    <a:pt x="9875" y="5103"/>
                    <a:pt x="9878" y="5103"/>
                  </a:cubicBezTo>
                  <a:cubicBezTo>
                    <a:pt x="9887" y="5103"/>
                    <a:pt x="9895" y="5102"/>
                    <a:pt x="9905" y="5101"/>
                  </a:cubicBezTo>
                  <a:close/>
                  <a:moveTo>
                    <a:pt x="10025" y="5393"/>
                  </a:moveTo>
                  <a:cubicBezTo>
                    <a:pt x="10025" y="5412"/>
                    <a:pt x="10023" y="5431"/>
                    <a:pt x="10022" y="5450"/>
                  </a:cubicBezTo>
                  <a:lnTo>
                    <a:pt x="10022" y="5450"/>
                  </a:lnTo>
                  <a:cubicBezTo>
                    <a:pt x="10017" y="5453"/>
                    <a:pt x="10013" y="5457"/>
                    <a:pt x="10009" y="5463"/>
                  </a:cubicBezTo>
                  <a:cubicBezTo>
                    <a:pt x="10013" y="5412"/>
                    <a:pt x="10017" y="5362"/>
                    <a:pt x="10019" y="5310"/>
                  </a:cubicBezTo>
                  <a:lnTo>
                    <a:pt x="10019" y="5302"/>
                  </a:lnTo>
                  <a:lnTo>
                    <a:pt x="10019" y="5302"/>
                  </a:lnTo>
                  <a:cubicBezTo>
                    <a:pt x="10022" y="5303"/>
                    <a:pt x="10024" y="5304"/>
                    <a:pt x="10027" y="5304"/>
                  </a:cubicBezTo>
                  <a:cubicBezTo>
                    <a:pt x="10027" y="5317"/>
                    <a:pt x="10027" y="5332"/>
                    <a:pt x="10027" y="5345"/>
                  </a:cubicBezTo>
                  <a:cubicBezTo>
                    <a:pt x="10027" y="5359"/>
                    <a:pt x="10026" y="5377"/>
                    <a:pt x="10025" y="5393"/>
                  </a:cubicBezTo>
                  <a:close/>
                  <a:moveTo>
                    <a:pt x="9994" y="5601"/>
                  </a:moveTo>
                  <a:cubicBezTo>
                    <a:pt x="9989" y="5647"/>
                    <a:pt x="9985" y="5692"/>
                    <a:pt x="9980" y="5738"/>
                  </a:cubicBezTo>
                  <a:cubicBezTo>
                    <a:pt x="9976" y="5768"/>
                    <a:pt x="9972" y="5797"/>
                    <a:pt x="9968" y="5827"/>
                  </a:cubicBezTo>
                  <a:cubicBezTo>
                    <a:pt x="9963" y="5871"/>
                    <a:pt x="9956" y="5914"/>
                    <a:pt x="9950" y="5957"/>
                  </a:cubicBezTo>
                  <a:cubicBezTo>
                    <a:pt x="9945" y="5987"/>
                    <a:pt x="9941" y="6016"/>
                    <a:pt x="9936" y="6045"/>
                  </a:cubicBezTo>
                  <a:cubicBezTo>
                    <a:pt x="9928" y="6089"/>
                    <a:pt x="9921" y="6132"/>
                    <a:pt x="9912" y="6174"/>
                  </a:cubicBezTo>
                  <a:cubicBezTo>
                    <a:pt x="9907" y="6202"/>
                    <a:pt x="9902" y="6231"/>
                    <a:pt x="9896" y="6259"/>
                  </a:cubicBezTo>
                  <a:cubicBezTo>
                    <a:pt x="9887" y="6303"/>
                    <a:pt x="9876" y="6346"/>
                    <a:pt x="9867" y="6390"/>
                  </a:cubicBezTo>
                  <a:cubicBezTo>
                    <a:pt x="9861" y="6416"/>
                    <a:pt x="9855" y="6442"/>
                    <a:pt x="9849" y="6469"/>
                  </a:cubicBezTo>
                  <a:cubicBezTo>
                    <a:pt x="9837" y="6516"/>
                    <a:pt x="9824" y="6564"/>
                    <a:pt x="9811" y="6611"/>
                  </a:cubicBezTo>
                  <a:cubicBezTo>
                    <a:pt x="9805" y="6631"/>
                    <a:pt x="9800" y="6653"/>
                    <a:pt x="9794" y="6673"/>
                  </a:cubicBezTo>
                  <a:cubicBezTo>
                    <a:pt x="9779" y="6728"/>
                    <a:pt x="9762" y="6782"/>
                    <a:pt x="9744" y="6836"/>
                  </a:cubicBezTo>
                  <a:lnTo>
                    <a:pt x="9744" y="6836"/>
                  </a:lnTo>
                  <a:cubicBezTo>
                    <a:pt x="9741" y="6835"/>
                    <a:pt x="9738" y="6834"/>
                    <a:pt x="9734" y="6834"/>
                  </a:cubicBezTo>
                  <a:lnTo>
                    <a:pt x="9734" y="6834"/>
                  </a:lnTo>
                  <a:cubicBezTo>
                    <a:pt x="9730" y="6834"/>
                    <a:pt x="9726" y="6835"/>
                    <a:pt x="9723" y="6836"/>
                  </a:cubicBezTo>
                  <a:cubicBezTo>
                    <a:pt x="9719" y="6837"/>
                    <a:pt x="9723" y="6834"/>
                    <a:pt x="9723" y="6834"/>
                  </a:cubicBezTo>
                  <a:cubicBezTo>
                    <a:pt x="9721" y="6827"/>
                    <a:pt x="9719" y="6819"/>
                    <a:pt x="9717" y="6811"/>
                  </a:cubicBezTo>
                  <a:cubicBezTo>
                    <a:pt x="9716" y="6803"/>
                    <a:pt x="9715" y="6797"/>
                    <a:pt x="9713" y="6789"/>
                  </a:cubicBezTo>
                  <a:cubicBezTo>
                    <a:pt x="9712" y="6781"/>
                    <a:pt x="9710" y="6773"/>
                    <a:pt x="9708" y="6764"/>
                  </a:cubicBezTo>
                  <a:cubicBezTo>
                    <a:pt x="9707" y="6756"/>
                    <a:pt x="9707" y="6747"/>
                    <a:pt x="9705" y="6738"/>
                  </a:cubicBezTo>
                  <a:cubicBezTo>
                    <a:pt x="9704" y="6729"/>
                    <a:pt x="9702" y="6720"/>
                    <a:pt x="9701" y="6711"/>
                  </a:cubicBezTo>
                  <a:cubicBezTo>
                    <a:pt x="9700" y="6702"/>
                    <a:pt x="9699" y="6692"/>
                    <a:pt x="9698" y="6682"/>
                  </a:cubicBezTo>
                  <a:cubicBezTo>
                    <a:pt x="9697" y="6672"/>
                    <a:pt x="9697" y="6662"/>
                    <a:pt x="9696" y="6653"/>
                  </a:cubicBezTo>
                  <a:lnTo>
                    <a:pt x="9694" y="6622"/>
                  </a:lnTo>
                  <a:cubicBezTo>
                    <a:pt x="9694" y="6611"/>
                    <a:pt x="9693" y="6600"/>
                    <a:pt x="9692" y="6589"/>
                  </a:cubicBezTo>
                  <a:cubicBezTo>
                    <a:pt x="9692" y="6578"/>
                    <a:pt x="9690" y="6568"/>
                    <a:pt x="9690" y="6557"/>
                  </a:cubicBezTo>
                  <a:cubicBezTo>
                    <a:pt x="9689" y="6537"/>
                    <a:pt x="9688" y="6515"/>
                    <a:pt x="9687" y="6493"/>
                  </a:cubicBezTo>
                  <a:lnTo>
                    <a:pt x="9687" y="6490"/>
                  </a:lnTo>
                  <a:cubicBezTo>
                    <a:pt x="9687" y="6481"/>
                    <a:pt x="9687" y="6471"/>
                    <a:pt x="9686" y="6460"/>
                  </a:cubicBezTo>
                  <a:lnTo>
                    <a:pt x="9686" y="6460"/>
                  </a:lnTo>
                  <a:cubicBezTo>
                    <a:pt x="9693" y="6460"/>
                    <a:pt x="9699" y="6459"/>
                    <a:pt x="9705" y="6455"/>
                  </a:cubicBezTo>
                  <a:cubicBezTo>
                    <a:pt x="9712" y="6452"/>
                    <a:pt x="9717" y="6447"/>
                    <a:pt x="9720" y="6440"/>
                  </a:cubicBezTo>
                  <a:cubicBezTo>
                    <a:pt x="9724" y="6434"/>
                    <a:pt x="9726" y="6427"/>
                    <a:pt x="9726" y="6419"/>
                  </a:cubicBezTo>
                  <a:cubicBezTo>
                    <a:pt x="9726" y="6412"/>
                    <a:pt x="9724" y="6406"/>
                    <a:pt x="9720" y="6399"/>
                  </a:cubicBezTo>
                  <a:cubicBezTo>
                    <a:pt x="9717" y="6393"/>
                    <a:pt x="9712" y="6388"/>
                    <a:pt x="9706" y="6384"/>
                  </a:cubicBezTo>
                  <a:cubicBezTo>
                    <a:pt x="9720" y="6359"/>
                    <a:pt x="9733" y="6334"/>
                    <a:pt x="9745" y="6309"/>
                  </a:cubicBezTo>
                  <a:cubicBezTo>
                    <a:pt x="9748" y="6303"/>
                    <a:pt x="9751" y="6297"/>
                    <a:pt x="9754" y="6291"/>
                  </a:cubicBezTo>
                  <a:cubicBezTo>
                    <a:pt x="9768" y="6264"/>
                    <a:pt x="9781" y="6236"/>
                    <a:pt x="9794" y="6208"/>
                  </a:cubicBezTo>
                  <a:lnTo>
                    <a:pt x="9794" y="6208"/>
                  </a:lnTo>
                  <a:cubicBezTo>
                    <a:pt x="9799" y="6204"/>
                    <a:pt x="9803" y="6200"/>
                    <a:pt x="9806" y="6195"/>
                  </a:cubicBezTo>
                  <a:cubicBezTo>
                    <a:pt x="9810" y="6188"/>
                    <a:pt x="9811" y="6182"/>
                    <a:pt x="9811" y="6174"/>
                  </a:cubicBezTo>
                  <a:lnTo>
                    <a:pt x="9811" y="6174"/>
                  </a:lnTo>
                  <a:cubicBezTo>
                    <a:pt x="9812" y="6174"/>
                    <a:pt x="9812" y="6173"/>
                    <a:pt x="9812" y="6172"/>
                  </a:cubicBezTo>
                  <a:cubicBezTo>
                    <a:pt x="9812" y="6171"/>
                    <a:pt x="9812" y="6170"/>
                    <a:pt x="9811" y="6169"/>
                  </a:cubicBezTo>
                  <a:cubicBezTo>
                    <a:pt x="9813" y="6166"/>
                    <a:pt x="9814" y="6162"/>
                    <a:pt x="9816" y="6158"/>
                  </a:cubicBezTo>
                  <a:cubicBezTo>
                    <a:pt x="9832" y="6119"/>
                    <a:pt x="9848" y="6079"/>
                    <a:pt x="9862" y="6040"/>
                  </a:cubicBezTo>
                  <a:lnTo>
                    <a:pt x="9867" y="6024"/>
                  </a:lnTo>
                  <a:cubicBezTo>
                    <a:pt x="9881" y="5985"/>
                    <a:pt x="9895" y="5943"/>
                    <a:pt x="9907" y="5902"/>
                  </a:cubicBezTo>
                  <a:cubicBezTo>
                    <a:pt x="9907" y="5898"/>
                    <a:pt x="9909" y="5895"/>
                    <a:pt x="9910" y="5891"/>
                  </a:cubicBezTo>
                  <a:cubicBezTo>
                    <a:pt x="9922" y="5849"/>
                    <a:pt x="9933" y="5805"/>
                    <a:pt x="9944" y="5761"/>
                  </a:cubicBezTo>
                  <a:cubicBezTo>
                    <a:pt x="9946" y="5753"/>
                    <a:pt x="9948" y="5745"/>
                    <a:pt x="9950" y="5737"/>
                  </a:cubicBezTo>
                  <a:cubicBezTo>
                    <a:pt x="9959" y="5694"/>
                    <a:pt x="9968" y="5650"/>
                    <a:pt x="9976" y="5606"/>
                  </a:cubicBezTo>
                  <a:lnTo>
                    <a:pt x="9981" y="5581"/>
                  </a:lnTo>
                  <a:cubicBezTo>
                    <a:pt x="9989" y="5535"/>
                    <a:pt x="9996" y="5489"/>
                    <a:pt x="10002" y="5441"/>
                  </a:cubicBezTo>
                  <a:cubicBezTo>
                    <a:pt x="10002" y="5438"/>
                    <a:pt x="10002" y="5434"/>
                    <a:pt x="10002" y="5431"/>
                  </a:cubicBezTo>
                  <a:cubicBezTo>
                    <a:pt x="10007" y="5388"/>
                    <a:pt x="10012" y="5345"/>
                    <a:pt x="10015" y="5301"/>
                  </a:cubicBezTo>
                  <a:lnTo>
                    <a:pt x="10015" y="5301"/>
                  </a:lnTo>
                  <a:cubicBezTo>
                    <a:pt x="10014" y="5322"/>
                    <a:pt x="10013" y="5343"/>
                    <a:pt x="10011" y="5364"/>
                  </a:cubicBezTo>
                  <a:cubicBezTo>
                    <a:pt x="10009" y="5400"/>
                    <a:pt x="10007" y="5435"/>
                    <a:pt x="10004" y="5471"/>
                  </a:cubicBezTo>
                  <a:lnTo>
                    <a:pt x="10004" y="5471"/>
                  </a:lnTo>
                  <a:cubicBezTo>
                    <a:pt x="10002" y="5476"/>
                    <a:pt x="10001" y="5480"/>
                    <a:pt x="10001" y="5485"/>
                  </a:cubicBezTo>
                  <a:cubicBezTo>
                    <a:pt x="10001" y="5485"/>
                    <a:pt x="10001" y="5485"/>
                    <a:pt x="10001" y="5486"/>
                  </a:cubicBezTo>
                  <a:lnTo>
                    <a:pt x="10001" y="5486"/>
                  </a:lnTo>
                  <a:cubicBezTo>
                    <a:pt x="10002" y="5488"/>
                    <a:pt x="10002" y="5490"/>
                    <a:pt x="10003" y="5493"/>
                  </a:cubicBezTo>
                  <a:cubicBezTo>
                    <a:pt x="10003" y="5501"/>
                    <a:pt x="10002" y="5509"/>
                    <a:pt x="10001" y="5517"/>
                  </a:cubicBezTo>
                  <a:cubicBezTo>
                    <a:pt x="10000" y="5544"/>
                    <a:pt x="9997" y="5572"/>
                    <a:pt x="9995" y="5601"/>
                  </a:cubicBezTo>
                  <a:lnTo>
                    <a:pt x="9994" y="5601"/>
                  </a:lnTo>
                  <a:close/>
                  <a:moveTo>
                    <a:pt x="9264" y="7739"/>
                  </a:moveTo>
                  <a:cubicBezTo>
                    <a:pt x="9238" y="7776"/>
                    <a:pt x="9211" y="7812"/>
                    <a:pt x="9184" y="7848"/>
                  </a:cubicBezTo>
                  <a:cubicBezTo>
                    <a:pt x="9177" y="7858"/>
                    <a:pt x="9170" y="7866"/>
                    <a:pt x="9163" y="7876"/>
                  </a:cubicBezTo>
                  <a:cubicBezTo>
                    <a:pt x="9143" y="7902"/>
                    <a:pt x="9122" y="7928"/>
                    <a:pt x="9101" y="7954"/>
                  </a:cubicBezTo>
                  <a:cubicBezTo>
                    <a:pt x="9089" y="7964"/>
                    <a:pt x="9077" y="7974"/>
                    <a:pt x="9065" y="7983"/>
                  </a:cubicBezTo>
                  <a:cubicBezTo>
                    <a:pt x="9062" y="7986"/>
                    <a:pt x="9058" y="7989"/>
                    <a:pt x="9054" y="7991"/>
                  </a:cubicBezTo>
                  <a:lnTo>
                    <a:pt x="9079" y="7963"/>
                  </a:lnTo>
                  <a:cubicBezTo>
                    <a:pt x="9086" y="7955"/>
                    <a:pt x="9093" y="7947"/>
                    <a:pt x="9099" y="7939"/>
                  </a:cubicBezTo>
                  <a:cubicBezTo>
                    <a:pt x="9121" y="7912"/>
                    <a:pt x="9144" y="7885"/>
                    <a:pt x="9166" y="7857"/>
                  </a:cubicBezTo>
                  <a:lnTo>
                    <a:pt x="9187" y="7830"/>
                  </a:lnTo>
                  <a:cubicBezTo>
                    <a:pt x="9214" y="7795"/>
                    <a:pt x="9240" y="7760"/>
                    <a:pt x="9266" y="7724"/>
                  </a:cubicBezTo>
                  <a:cubicBezTo>
                    <a:pt x="9270" y="7719"/>
                    <a:pt x="9273" y="7714"/>
                    <a:pt x="9276" y="7709"/>
                  </a:cubicBezTo>
                  <a:lnTo>
                    <a:pt x="9292" y="7687"/>
                  </a:lnTo>
                  <a:cubicBezTo>
                    <a:pt x="9301" y="7677"/>
                    <a:pt x="9309" y="7666"/>
                    <a:pt x="9318" y="7656"/>
                  </a:cubicBezTo>
                  <a:lnTo>
                    <a:pt x="9327" y="7645"/>
                  </a:lnTo>
                  <a:cubicBezTo>
                    <a:pt x="9310" y="7669"/>
                    <a:pt x="9294" y="7694"/>
                    <a:pt x="9277" y="7718"/>
                  </a:cubicBezTo>
                  <a:lnTo>
                    <a:pt x="9264" y="7739"/>
                  </a:lnTo>
                  <a:close/>
                  <a:moveTo>
                    <a:pt x="8966" y="8083"/>
                  </a:moveTo>
                  <a:lnTo>
                    <a:pt x="8931" y="8119"/>
                  </a:lnTo>
                  <a:lnTo>
                    <a:pt x="8894" y="8156"/>
                  </a:lnTo>
                  <a:lnTo>
                    <a:pt x="8859" y="8191"/>
                  </a:lnTo>
                  <a:cubicBezTo>
                    <a:pt x="8847" y="8203"/>
                    <a:pt x="8834" y="8215"/>
                    <a:pt x="8820" y="8227"/>
                  </a:cubicBezTo>
                  <a:lnTo>
                    <a:pt x="8809" y="8237"/>
                  </a:lnTo>
                  <a:lnTo>
                    <a:pt x="8809" y="8237"/>
                  </a:lnTo>
                  <a:cubicBezTo>
                    <a:pt x="8808" y="8236"/>
                    <a:pt x="8806" y="8235"/>
                    <a:pt x="8805" y="8234"/>
                  </a:cubicBezTo>
                  <a:lnTo>
                    <a:pt x="8817" y="8215"/>
                  </a:lnTo>
                  <a:lnTo>
                    <a:pt x="8852" y="8163"/>
                  </a:lnTo>
                  <a:cubicBezTo>
                    <a:pt x="8862" y="8148"/>
                    <a:pt x="8872" y="8132"/>
                    <a:pt x="8882" y="8116"/>
                  </a:cubicBezTo>
                  <a:lnTo>
                    <a:pt x="8895" y="8097"/>
                  </a:lnTo>
                  <a:lnTo>
                    <a:pt x="8899" y="8094"/>
                  </a:lnTo>
                  <a:cubicBezTo>
                    <a:pt x="8907" y="8090"/>
                    <a:pt x="8915" y="8085"/>
                    <a:pt x="8923" y="8081"/>
                  </a:cubicBezTo>
                  <a:cubicBezTo>
                    <a:pt x="8943" y="8070"/>
                    <a:pt x="8960" y="8060"/>
                    <a:pt x="8979" y="8048"/>
                  </a:cubicBezTo>
                  <a:cubicBezTo>
                    <a:pt x="8989" y="8041"/>
                    <a:pt x="8998" y="8034"/>
                    <a:pt x="9009" y="8027"/>
                  </a:cubicBezTo>
                  <a:lnTo>
                    <a:pt x="9029" y="8014"/>
                  </a:lnTo>
                  <a:cubicBezTo>
                    <a:pt x="9019" y="8024"/>
                    <a:pt x="9010" y="8034"/>
                    <a:pt x="9001" y="8045"/>
                  </a:cubicBezTo>
                  <a:cubicBezTo>
                    <a:pt x="8992" y="8056"/>
                    <a:pt x="8978" y="8070"/>
                    <a:pt x="8966" y="8083"/>
                  </a:cubicBezTo>
                  <a:close/>
                  <a:moveTo>
                    <a:pt x="8673" y="8358"/>
                  </a:moveTo>
                  <a:cubicBezTo>
                    <a:pt x="8648" y="8378"/>
                    <a:pt x="8623" y="8398"/>
                    <a:pt x="8598" y="8417"/>
                  </a:cubicBezTo>
                  <a:cubicBezTo>
                    <a:pt x="8586" y="8427"/>
                    <a:pt x="8574" y="8437"/>
                    <a:pt x="8561" y="8446"/>
                  </a:cubicBezTo>
                  <a:cubicBezTo>
                    <a:pt x="8558" y="8449"/>
                    <a:pt x="8554" y="8451"/>
                    <a:pt x="8550" y="8454"/>
                  </a:cubicBezTo>
                  <a:cubicBezTo>
                    <a:pt x="8555" y="8448"/>
                    <a:pt x="8560" y="8443"/>
                    <a:pt x="8565" y="8438"/>
                  </a:cubicBezTo>
                  <a:cubicBezTo>
                    <a:pt x="8579" y="8421"/>
                    <a:pt x="8593" y="8404"/>
                    <a:pt x="8608" y="8388"/>
                  </a:cubicBezTo>
                  <a:cubicBezTo>
                    <a:pt x="8636" y="8355"/>
                    <a:pt x="8664" y="8323"/>
                    <a:pt x="8692" y="8289"/>
                  </a:cubicBezTo>
                  <a:cubicBezTo>
                    <a:pt x="8709" y="8270"/>
                    <a:pt x="8726" y="8247"/>
                    <a:pt x="8743" y="8226"/>
                  </a:cubicBezTo>
                  <a:lnTo>
                    <a:pt x="8772" y="8190"/>
                  </a:lnTo>
                  <a:cubicBezTo>
                    <a:pt x="8773" y="8202"/>
                    <a:pt x="8774" y="8214"/>
                    <a:pt x="8775" y="8226"/>
                  </a:cubicBezTo>
                  <a:lnTo>
                    <a:pt x="8775" y="8226"/>
                  </a:lnTo>
                  <a:cubicBezTo>
                    <a:pt x="8769" y="8226"/>
                    <a:pt x="8765" y="8228"/>
                    <a:pt x="8759" y="8231"/>
                  </a:cubicBezTo>
                  <a:cubicBezTo>
                    <a:pt x="8753" y="8235"/>
                    <a:pt x="8748" y="8239"/>
                    <a:pt x="8744" y="8246"/>
                  </a:cubicBezTo>
                  <a:cubicBezTo>
                    <a:pt x="8740" y="8253"/>
                    <a:pt x="8739" y="8259"/>
                    <a:pt x="8739" y="8267"/>
                  </a:cubicBezTo>
                  <a:lnTo>
                    <a:pt x="8739" y="8267"/>
                  </a:lnTo>
                  <a:cubicBezTo>
                    <a:pt x="8739" y="8273"/>
                    <a:pt x="8740" y="8278"/>
                    <a:pt x="8743" y="8284"/>
                  </a:cubicBezTo>
                  <a:lnTo>
                    <a:pt x="8743" y="8284"/>
                  </a:lnTo>
                  <a:cubicBezTo>
                    <a:pt x="8739" y="8287"/>
                    <a:pt x="8737" y="8290"/>
                    <a:pt x="8735" y="8293"/>
                  </a:cubicBezTo>
                  <a:cubicBezTo>
                    <a:pt x="8732" y="8298"/>
                    <a:pt x="8731" y="8303"/>
                    <a:pt x="8730" y="8308"/>
                  </a:cubicBezTo>
                  <a:lnTo>
                    <a:pt x="8699" y="8335"/>
                  </a:lnTo>
                  <a:cubicBezTo>
                    <a:pt x="8690" y="8343"/>
                    <a:pt x="8682" y="8351"/>
                    <a:pt x="8673" y="8359"/>
                  </a:cubicBezTo>
                  <a:lnTo>
                    <a:pt x="8673" y="8358"/>
                  </a:lnTo>
                  <a:close/>
                  <a:moveTo>
                    <a:pt x="8428" y="8583"/>
                  </a:moveTo>
                  <a:cubicBezTo>
                    <a:pt x="8403" y="8609"/>
                    <a:pt x="8378" y="8635"/>
                    <a:pt x="8353" y="8661"/>
                  </a:cubicBezTo>
                  <a:cubicBezTo>
                    <a:pt x="8333" y="8681"/>
                    <a:pt x="8315" y="8700"/>
                    <a:pt x="8296" y="8720"/>
                  </a:cubicBezTo>
                  <a:cubicBezTo>
                    <a:pt x="8268" y="8748"/>
                    <a:pt x="8239" y="8775"/>
                    <a:pt x="8211" y="8803"/>
                  </a:cubicBezTo>
                  <a:cubicBezTo>
                    <a:pt x="8195" y="8818"/>
                    <a:pt x="8179" y="8835"/>
                    <a:pt x="8162" y="8850"/>
                  </a:cubicBezTo>
                  <a:cubicBezTo>
                    <a:pt x="8128" y="8882"/>
                    <a:pt x="8093" y="8913"/>
                    <a:pt x="8059" y="8945"/>
                  </a:cubicBezTo>
                  <a:lnTo>
                    <a:pt x="8027" y="8974"/>
                  </a:lnTo>
                  <a:cubicBezTo>
                    <a:pt x="7945" y="9045"/>
                    <a:pt x="7863" y="9113"/>
                    <a:pt x="7780" y="9178"/>
                  </a:cubicBezTo>
                  <a:lnTo>
                    <a:pt x="7780" y="9178"/>
                  </a:lnTo>
                  <a:cubicBezTo>
                    <a:pt x="7776" y="9174"/>
                    <a:pt x="7774" y="9172"/>
                    <a:pt x="7769" y="9169"/>
                  </a:cubicBezTo>
                  <a:cubicBezTo>
                    <a:pt x="7762" y="9165"/>
                    <a:pt x="7756" y="9164"/>
                    <a:pt x="7748" y="9164"/>
                  </a:cubicBezTo>
                  <a:cubicBezTo>
                    <a:pt x="7741" y="9164"/>
                    <a:pt x="7734" y="9165"/>
                    <a:pt x="7727" y="9169"/>
                  </a:cubicBezTo>
                  <a:cubicBezTo>
                    <a:pt x="7720" y="9173"/>
                    <a:pt x="7716" y="9178"/>
                    <a:pt x="7712" y="9184"/>
                  </a:cubicBezTo>
                  <a:cubicBezTo>
                    <a:pt x="7709" y="9191"/>
                    <a:pt x="7706" y="9198"/>
                    <a:pt x="7706" y="9205"/>
                  </a:cubicBezTo>
                  <a:cubicBezTo>
                    <a:pt x="7706" y="9205"/>
                    <a:pt x="7706" y="9205"/>
                    <a:pt x="7706" y="9206"/>
                  </a:cubicBezTo>
                  <a:lnTo>
                    <a:pt x="7706" y="9206"/>
                  </a:lnTo>
                  <a:cubicBezTo>
                    <a:pt x="7706" y="9212"/>
                    <a:pt x="7707" y="9216"/>
                    <a:pt x="7709" y="9222"/>
                  </a:cubicBezTo>
                  <a:lnTo>
                    <a:pt x="7709" y="9222"/>
                  </a:lnTo>
                  <a:cubicBezTo>
                    <a:pt x="7387" y="9372"/>
                    <a:pt x="7098" y="9464"/>
                    <a:pt x="6748" y="9527"/>
                  </a:cubicBezTo>
                  <a:cubicBezTo>
                    <a:pt x="6737" y="9516"/>
                    <a:pt x="6725" y="9505"/>
                    <a:pt x="6714" y="9494"/>
                  </a:cubicBezTo>
                  <a:cubicBezTo>
                    <a:pt x="6687" y="9467"/>
                    <a:pt x="6661" y="9437"/>
                    <a:pt x="6635" y="9405"/>
                  </a:cubicBezTo>
                  <a:lnTo>
                    <a:pt x="6633" y="9403"/>
                  </a:lnTo>
                  <a:cubicBezTo>
                    <a:pt x="6621" y="9387"/>
                    <a:pt x="6609" y="9372"/>
                    <a:pt x="6597" y="9355"/>
                  </a:cubicBezTo>
                  <a:lnTo>
                    <a:pt x="6590" y="9345"/>
                  </a:lnTo>
                  <a:lnTo>
                    <a:pt x="6590" y="9345"/>
                  </a:lnTo>
                  <a:cubicBezTo>
                    <a:pt x="6800" y="9288"/>
                    <a:pt x="6975" y="9230"/>
                    <a:pt x="7178" y="9151"/>
                  </a:cubicBezTo>
                  <a:lnTo>
                    <a:pt x="7178" y="9151"/>
                  </a:lnTo>
                  <a:cubicBezTo>
                    <a:pt x="7390" y="9068"/>
                    <a:pt x="7564" y="8987"/>
                    <a:pt x="7765" y="8879"/>
                  </a:cubicBezTo>
                  <a:cubicBezTo>
                    <a:pt x="7781" y="8874"/>
                    <a:pt x="7797" y="8868"/>
                    <a:pt x="7813" y="8862"/>
                  </a:cubicBezTo>
                  <a:cubicBezTo>
                    <a:pt x="7829" y="8856"/>
                    <a:pt x="7839" y="8852"/>
                    <a:pt x="7852" y="8846"/>
                  </a:cubicBezTo>
                  <a:cubicBezTo>
                    <a:pt x="7884" y="8834"/>
                    <a:pt x="7915" y="8821"/>
                    <a:pt x="7946" y="8808"/>
                  </a:cubicBezTo>
                  <a:cubicBezTo>
                    <a:pt x="7964" y="8800"/>
                    <a:pt x="7981" y="8792"/>
                    <a:pt x="7999" y="8784"/>
                  </a:cubicBezTo>
                  <a:cubicBezTo>
                    <a:pt x="8025" y="8772"/>
                    <a:pt x="8051" y="8761"/>
                    <a:pt x="8077" y="8748"/>
                  </a:cubicBezTo>
                  <a:cubicBezTo>
                    <a:pt x="8095" y="8739"/>
                    <a:pt x="8113" y="8730"/>
                    <a:pt x="8130" y="8721"/>
                  </a:cubicBezTo>
                  <a:cubicBezTo>
                    <a:pt x="8155" y="8708"/>
                    <a:pt x="8179" y="8696"/>
                    <a:pt x="8204" y="8683"/>
                  </a:cubicBezTo>
                  <a:cubicBezTo>
                    <a:pt x="8221" y="8673"/>
                    <a:pt x="8238" y="8663"/>
                    <a:pt x="8256" y="8653"/>
                  </a:cubicBezTo>
                  <a:cubicBezTo>
                    <a:pt x="8279" y="8639"/>
                    <a:pt x="8303" y="8626"/>
                    <a:pt x="8326" y="8612"/>
                  </a:cubicBezTo>
                  <a:cubicBezTo>
                    <a:pt x="8343" y="8601"/>
                    <a:pt x="8360" y="8590"/>
                    <a:pt x="8377" y="8579"/>
                  </a:cubicBezTo>
                  <a:cubicBezTo>
                    <a:pt x="8400" y="8564"/>
                    <a:pt x="8423" y="8550"/>
                    <a:pt x="8445" y="8536"/>
                  </a:cubicBezTo>
                  <a:cubicBezTo>
                    <a:pt x="8462" y="8524"/>
                    <a:pt x="8478" y="8512"/>
                    <a:pt x="8495" y="8500"/>
                  </a:cubicBezTo>
                  <a:cubicBezTo>
                    <a:pt x="8505" y="8493"/>
                    <a:pt x="8515" y="8486"/>
                    <a:pt x="8524" y="8480"/>
                  </a:cubicBezTo>
                  <a:cubicBezTo>
                    <a:pt x="8512" y="8494"/>
                    <a:pt x="8500" y="8507"/>
                    <a:pt x="8488" y="8520"/>
                  </a:cubicBezTo>
                  <a:cubicBezTo>
                    <a:pt x="8467" y="8540"/>
                    <a:pt x="8447" y="8562"/>
                    <a:pt x="8428" y="8583"/>
                  </a:cubicBezTo>
                  <a:close/>
                  <a:moveTo>
                    <a:pt x="7625" y="9278"/>
                  </a:moveTo>
                  <a:cubicBezTo>
                    <a:pt x="7606" y="9289"/>
                    <a:pt x="7588" y="9299"/>
                    <a:pt x="7569" y="9310"/>
                  </a:cubicBezTo>
                  <a:lnTo>
                    <a:pt x="7515" y="9342"/>
                  </a:lnTo>
                  <a:lnTo>
                    <a:pt x="7458" y="9373"/>
                  </a:lnTo>
                  <a:cubicBezTo>
                    <a:pt x="7440" y="9383"/>
                    <a:pt x="7422" y="9393"/>
                    <a:pt x="7403" y="9403"/>
                  </a:cubicBezTo>
                  <a:cubicBezTo>
                    <a:pt x="7385" y="9413"/>
                    <a:pt x="7364" y="9422"/>
                    <a:pt x="7344" y="9433"/>
                  </a:cubicBezTo>
                  <a:lnTo>
                    <a:pt x="7290" y="9461"/>
                  </a:lnTo>
                  <a:lnTo>
                    <a:pt x="7230" y="9491"/>
                  </a:lnTo>
                  <a:lnTo>
                    <a:pt x="7176" y="9517"/>
                  </a:lnTo>
                  <a:lnTo>
                    <a:pt x="7115" y="9546"/>
                  </a:lnTo>
                  <a:cubicBezTo>
                    <a:pt x="7097" y="9555"/>
                    <a:pt x="7079" y="9563"/>
                    <a:pt x="7061" y="9571"/>
                  </a:cubicBezTo>
                  <a:cubicBezTo>
                    <a:pt x="7043" y="9579"/>
                    <a:pt x="7019" y="9590"/>
                    <a:pt x="6998" y="9599"/>
                  </a:cubicBezTo>
                  <a:lnTo>
                    <a:pt x="6944" y="9622"/>
                  </a:lnTo>
                  <a:lnTo>
                    <a:pt x="6911" y="9636"/>
                  </a:lnTo>
                  <a:lnTo>
                    <a:pt x="6911" y="9636"/>
                  </a:lnTo>
                  <a:cubicBezTo>
                    <a:pt x="6893" y="9628"/>
                    <a:pt x="6879" y="9620"/>
                    <a:pt x="6863" y="9611"/>
                  </a:cubicBezTo>
                  <a:cubicBezTo>
                    <a:pt x="6821" y="9586"/>
                    <a:pt x="6787" y="9562"/>
                    <a:pt x="6752" y="9529"/>
                  </a:cubicBezTo>
                  <a:lnTo>
                    <a:pt x="6770" y="9525"/>
                  </a:lnTo>
                  <a:cubicBezTo>
                    <a:pt x="6787" y="9522"/>
                    <a:pt x="6803" y="9519"/>
                    <a:pt x="6820" y="9515"/>
                  </a:cubicBezTo>
                  <a:cubicBezTo>
                    <a:pt x="6841" y="9511"/>
                    <a:pt x="6862" y="9507"/>
                    <a:pt x="6884" y="9502"/>
                  </a:cubicBezTo>
                  <a:cubicBezTo>
                    <a:pt x="6900" y="9499"/>
                    <a:pt x="6917" y="9495"/>
                    <a:pt x="6933" y="9491"/>
                  </a:cubicBezTo>
                  <a:cubicBezTo>
                    <a:pt x="6954" y="9486"/>
                    <a:pt x="6975" y="9481"/>
                    <a:pt x="6996" y="9476"/>
                  </a:cubicBezTo>
                  <a:cubicBezTo>
                    <a:pt x="7012" y="9472"/>
                    <a:pt x="7029" y="9468"/>
                    <a:pt x="7045" y="9464"/>
                  </a:cubicBezTo>
                  <a:cubicBezTo>
                    <a:pt x="7066" y="9458"/>
                    <a:pt x="7086" y="9453"/>
                    <a:pt x="7107" y="9447"/>
                  </a:cubicBezTo>
                  <a:lnTo>
                    <a:pt x="7155" y="9434"/>
                  </a:lnTo>
                  <a:cubicBezTo>
                    <a:pt x="7175" y="9427"/>
                    <a:pt x="7196" y="9422"/>
                    <a:pt x="7216" y="9415"/>
                  </a:cubicBezTo>
                  <a:cubicBezTo>
                    <a:pt x="7232" y="9411"/>
                    <a:pt x="7248" y="9405"/>
                    <a:pt x="7263" y="9400"/>
                  </a:cubicBezTo>
                  <a:cubicBezTo>
                    <a:pt x="7283" y="9394"/>
                    <a:pt x="7304" y="9387"/>
                    <a:pt x="7324" y="9381"/>
                  </a:cubicBezTo>
                  <a:lnTo>
                    <a:pt x="7370" y="9364"/>
                  </a:lnTo>
                  <a:lnTo>
                    <a:pt x="7429" y="9343"/>
                  </a:lnTo>
                  <a:lnTo>
                    <a:pt x="7474" y="9325"/>
                  </a:lnTo>
                  <a:cubicBezTo>
                    <a:pt x="7494" y="9318"/>
                    <a:pt x="7514" y="9310"/>
                    <a:pt x="7533" y="9302"/>
                  </a:cubicBezTo>
                  <a:cubicBezTo>
                    <a:pt x="7548" y="9296"/>
                    <a:pt x="7563" y="9290"/>
                    <a:pt x="7578" y="9283"/>
                  </a:cubicBezTo>
                  <a:cubicBezTo>
                    <a:pt x="7597" y="9274"/>
                    <a:pt x="7617" y="9266"/>
                    <a:pt x="7635" y="9258"/>
                  </a:cubicBezTo>
                  <a:lnTo>
                    <a:pt x="7679" y="9238"/>
                  </a:lnTo>
                  <a:lnTo>
                    <a:pt x="7711" y="9224"/>
                  </a:lnTo>
                  <a:lnTo>
                    <a:pt x="7711" y="9224"/>
                  </a:lnTo>
                  <a:lnTo>
                    <a:pt x="7678" y="9244"/>
                  </a:lnTo>
                  <a:cubicBezTo>
                    <a:pt x="7661" y="9256"/>
                    <a:pt x="7643" y="9267"/>
                    <a:pt x="7625" y="9278"/>
                  </a:cubicBezTo>
                  <a:close/>
                  <a:moveTo>
                    <a:pt x="6111" y="9648"/>
                  </a:moveTo>
                  <a:cubicBezTo>
                    <a:pt x="6104" y="9658"/>
                    <a:pt x="6097" y="9669"/>
                    <a:pt x="6090" y="9679"/>
                  </a:cubicBezTo>
                  <a:cubicBezTo>
                    <a:pt x="6083" y="9690"/>
                    <a:pt x="6078" y="9697"/>
                    <a:pt x="6073" y="9705"/>
                  </a:cubicBezTo>
                  <a:lnTo>
                    <a:pt x="6051" y="9735"/>
                  </a:lnTo>
                  <a:cubicBezTo>
                    <a:pt x="6045" y="9743"/>
                    <a:pt x="6040" y="9752"/>
                    <a:pt x="6034" y="9759"/>
                  </a:cubicBezTo>
                  <a:cubicBezTo>
                    <a:pt x="6028" y="9767"/>
                    <a:pt x="6019" y="9779"/>
                    <a:pt x="6012" y="9787"/>
                  </a:cubicBezTo>
                  <a:cubicBezTo>
                    <a:pt x="6005" y="9796"/>
                    <a:pt x="6000" y="9802"/>
                    <a:pt x="5994" y="9809"/>
                  </a:cubicBezTo>
                  <a:cubicBezTo>
                    <a:pt x="5988" y="9816"/>
                    <a:pt x="5980" y="9826"/>
                    <a:pt x="5972" y="9835"/>
                  </a:cubicBezTo>
                  <a:cubicBezTo>
                    <a:pt x="5965" y="9844"/>
                    <a:pt x="5960" y="9849"/>
                    <a:pt x="5954" y="9855"/>
                  </a:cubicBezTo>
                  <a:cubicBezTo>
                    <a:pt x="5948" y="9862"/>
                    <a:pt x="5939" y="9871"/>
                    <a:pt x="5931" y="9879"/>
                  </a:cubicBezTo>
                  <a:cubicBezTo>
                    <a:pt x="5923" y="9887"/>
                    <a:pt x="5919" y="9892"/>
                    <a:pt x="5913" y="9897"/>
                  </a:cubicBezTo>
                  <a:cubicBezTo>
                    <a:pt x="5908" y="9903"/>
                    <a:pt x="5897" y="9912"/>
                    <a:pt x="5889" y="9919"/>
                  </a:cubicBezTo>
                  <a:lnTo>
                    <a:pt x="5889" y="9919"/>
                  </a:lnTo>
                  <a:cubicBezTo>
                    <a:pt x="5886" y="9916"/>
                    <a:pt x="5885" y="9915"/>
                    <a:pt x="5881" y="9913"/>
                  </a:cubicBezTo>
                  <a:cubicBezTo>
                    <a:pt x="5875" y="9909"/>
                    <a:pt x="5867" y="9907"/>
                    <a:pt x="5860" y="9907"/>
                  </a:cubicBezTo>
                  <a:lnTo>
                    <a:pt x="5860" y="9907"/>
                  </a:lnTo>
                  <a:cubicBezTo>
                    <a:pt x="5852" y="9907"/>
                    <a:pt x="5846" y="9909"/>
                    <a:pt x="5839" y="9913"/>
                  </a:cubicBezTo>
                  <a:cubicBezTo>
                    <a:pt x="5832" y="9917"/>
                    <a:pt x="5829" y="9921"/>
                    <a:pt x="5824" y="9928"/>
                  </a:cubicBezTo>
                  <a:cubicBezTo>
                    <a:pt x="5823" y="9930"/>
                    <a:pt x="5821" y="9933"/>
                    <a:pt x="5820" y="9935"/>
                  </a:cubicBezTo>
                  <a:cubicBezTo>
                    <a:pt x="5797" y="9928"/>
                    <a:pt x="5773" y="9920"/>
                    <a:pt x="5749" y="9910"/>
                  </a:cubicBezTo>
                  <a:cubicBezTo>
                    <a:pt x="5739" y="9906"/>
                    <a:pt x="5728" y="9902"/>
                    <a:pt x="5718" y="9898"/>
                  </a:cubicBezTo>
                  <a:cubicBezTo>
                    <a:pt x="5721" y="9895"/>
                    <a:pt x="5724" y="9893"/>
                    <a:pt x="5727" y="9890"/>
                  </a:cubicBezTo>
                  <a:cubicBezTo>
                    <a:pt x="5736" y="9884"/>
                    <a:pt x="5745" y="9876"/>
                    <a:pt x="5754" y="9869"/>
                  </a:cubicBezTo>
                  <a:cubicBezTo>
                    <a:pt x="5763" y="9862"/>
                    <a:pt x="5770" y="9857"/>
                    <a:pt x="5778" y="9851"/>
                  </a:cubicBezTo>
                  <a:cubicBezTo>
                    <a:pt x="5790" y="9841"/>
                    <a:pt x="5803" y="9829"/>
                    <a:pt x="5817" y="9818"/>
                  </a:cubicBezTo>
                  <a:lnTo>
                    <a:pt x="5849" y="9789"/>
                  </a:lnTo>
                  <a:cubicBezTo>
                    <a:pt x="5858" y="9780"/>
                    <a:pt x="5868" y="9771"/>
                    <a:pt x="5878" y="9762"/>
                  </a:cubicBezTo>
                  <a:lnTo>
                    <a:pt x="5902" y="9739"/>
                  </a:lnTo>
                  <a:cubicBezTo>
                    <a:pt x="5911" y="9729"/>
                    <a:pt x="5920" y="9721"/>
                    <a:pt x="5929" y="9711"/>
                  </a:cubicBezTo>
                  <a:cubicBezTo>
                    <a:pt x="5938" y="9702"/>
                    <a:pt x="5945" y="9695"/>
                    <a:pt x="5953" y="9686"/>
                  </a:cubicBezTo>
                  <a:cubicBezTo>
                    <a:pt x="5961" y="9678"/>
                    <a:pt x="5971" y="9667"/>
                    <a:pt x="5980" y="9657"/>
                  </a:cubicBezTo>
                  <a:cubicBezTo>
                    <a:pt x="5989" y="9648"/>
                    <a:pt x="5997" y="9637"/>
                    <a:pt x="6005" y="9629"/>
                  </a:cubicBezTo>
                  <a:lnTo>
                    <a:pt x="6031" y="9599"/>
                  </a:lnTo>
                  <a:lnTo>
                    <a:pt x="6063" y="9599"/>
                  </a:lnTo>
                  <a:lnTo>
                    <a:pt x="6104" y="9598"/>
                  </a:lnTo>
                  <a:lnTo>
                    <a:pt x="6144" y="9596"/>
                  </a:lnTo>
                  <a:lnTo>
                    <a:pt x="6129" y="9620"/>
                  </a:lnTo>
                  <a:cubicBezTo>
                    <a:pt x="6123" y="9630"/>
                    <a:pt x="6117" y="9639"/>
                    <a:pt x="6112" y="9648"/>
                  </a:cubicBezTo>
                  <a:lnTo>
                    <a:pt x="6111" y="9648"/>
                  </a:lnTo>
                  <a:close/>
                  <a:moveTo>
                    <a:pt x="5803" y="9962"/>
                  </a:moveTo>
                  <a:lnTo>
                    <a:pt x="5819" y="9960"/>
                  </a:lnTo>
                  <a:lnTo>
                    <a:pt x="5819" y="9960"/>
                  </a:lnTo>
                  <a:cubicBezTo>
                    <a:pt x="5820" y="9964"/>
                    <a:pt x="5822" y="9968"/>
                    <a:pt x="5824" y="9971"/>
                  </a:cubicBezTo>
                  <a:cubicBezTo>
                    <a:pt x="5824" y="9972"/>
                    <a:pt x="5824" y="9972"/>
                    <a:pt x="5824" y="9972"/>
                  </a:cubicBezTo>
                  <a:lnTo>
                    <a:pt x="5818" y="9975"/>
                  </a:lnTo>
                  <a:lnTo>
                    <a:pt x="5818" y="9975"/>
                  </a:lnTo>
                  <a:cubicBezTo>
                    <a:pt x="5815" y="9970"/>
                    <a:pt x="5810" y="9966"/>
                    <a:pt x="5805" y="9963"/>
                  </a:cubicBezTo>
                  <a:cubicBezTo>
                    <a:pt x="5804" y="9962"/>
                    <a:pt x="5804" y="9962"/>
                    <a:pt x="5803" y="9962"/>
                  </a:cubicBezTo>
                  <a:close/>
                  <a:moveTo>
                    <a:pt x="5682" y="9978"/>
                  </a:moveTo>
                  <a:lnTo>
                    <a:pt x="5625" y="9987"/>
                  </a:lnTo>
                  <a:lnTo>
                    <a:pt x="5614" y="9988"/>
                  </a:lnTo>
                  <a:lnTo>
                    <a:pt x="5614" y="9988"/>
                  </a:lnTo>
                  <a:cubicBezTo>
                    <a:pt x="5614" y="9982"/>
                    <a:pt x="5612" y="9976"/>
                    <a:pt x="5609" y="9970"/>
                  </a:cubicBezTo>
                  <a:cubicBezTo>
                    <a:pt x="5615" y="9967"/>
                    <a:pt x="5621" y="9964"/>
                    <a:pt x="5626" y="9960"/>
                  </a:cubicBezTo>
                  <a:cubicBezTo>
                    <a:pt x="5632" y="9957"/>
                    <a:pt x="5644" y="9949"/>
                    <a:pt x="5652" y="9943"/>
                  </a:cubicBezTo>
                  <a:cubicBezTo>
                    <a:pt x="5661" y="9938"/>
                    <a:pt x="5669" y="9933"/>
                    <a:pt x="5677" y="9927"/>
                  </a:cubicBezTo>
                  <a:cubicBezTo>
                    <a:pt x="5685" y="9922"/>
                    <a:pt x="5694" y="9915"/>
                    <a:pt x="5703" y="9909"/>
                  </a:cubicBezTo>
                  <a:lnTo>
                    <a:pt x="5714" y="9901"/>
                  </a:lnTo>
                  <a:lnTo>
                    <a:pt x="5736" y="9910"/>
                  </a:lnTo>
                  <a:cubicBezTo>
                    <a:pt x="5750" y="9916"/>
                    <a:pt x="5765" y="9922"/>
                    <a:pt x="5779" y="9927"/>
                  </a:cubicBezTo>
                  <a:cubicBezTo>
                    <a:pt x="5793" y="9932"/>
                    <a:pt x="5802" y="9935"/>
                    <a:pt x="5814" y="9938"/>
                  </a:cubicBezTo>
                  <a:lnTo>
                    <a:pt x="5820" y="9940"/>
                  </a:lnTo>
                  <a:lnTo>
                    <a:pt x="5820" y="9940"/>
                  </a:lnTo>
                  <a:cubicBezTo>
                    <a:pt x="5819" y="9944"/>
                    <a:pt x="5818" y="9947"/>
                    <a:pt x="5818" y="9950"/>
                  </a:cubicBezTo>
                  <a:lnTo>
                    <a:pt x="5818" y="9950"/>
                  </a:lnTo>
                  <a:cubicBezTo>
                    <a:pt x="5818" y="9952"/>
                    <a:pt x="5818" y="9954"/>
                    <a:pt x="5819" y="9956"/>
                  </a:cubicBezTo>
                  <a:lnTo>
                    <a:pt x="5798" y="9960"/>
                  </a:lnTo>
                  <a:lnTo>
                    <a:pt x="5794" y="9960"/>
                  </a:lnTo>
                  <a:lnTo>
                    <a:pt x="5794" y="9960"/>
                  </a:lnTo>
                  <a:cubicBezTo>
                    <a:pt x="5791" y="9959"/>
                    <a:pt x="5789" y="9958"/>
                    <a:pt x="5786" y="9958"/>
                  </a:cubicBezTo>
                  <a:lnTo>
                    <a:pt x="5786" y="9958"/>
                  </a:lnTo>
                  <a:cubicBezTo>
                    <a:pt x="5778" y="9958"/>
                    <a:pt x="5772" y="9960"/>
                    <a:pt x="5766" y="9963"/>
                  </a:cubicBezTo>
                  <a:cubicBezTo>
                    <a:pt x="5765" y="9964"/>
                    <a:pt x="5764" y="9964"/>
                    <a:pt x="5764" y="9965"/>
                  </a:cubicBezTo>
                  <a:lnTo>
                    <a:pt x="5741" y="9969"/>
                  </a:lnTo>
                  <a:cubicBezTo>
                    <a:pt x="5722" y="9972"/>
                    <a:pt x="5702" y="9975"/>
                    <a:pt x="5683" y="9978"/>
                  </a:cubicBezTo>
                  <a:lnTo>
                    <a:pt x="5682" y="9978"/>
                  </a:lnTo>
                  <a:close/>
                  <a:moveTo>
                    <a:pt x="5427" y="10000"/>
                  </a:moveTo>
                  <a:cubicBezTo>
                    <a:pt x="5402" y="10002"/>
                    <a:pt x="5377" y="10004"/>
                    <a:pt x="5351" y="10005"/>
                  </a:cubicBezTo>
                  <a:lnTo>
                    <a:pt x="5298" y="10009"/>
                  </a:lnTo>
                  <a:cubicBezTo>
                    <a:pt x="5270" y="10010"/>
                    <a:pt x="5242" y="10011"/>
                    <a:pt x="5214" y="10012"/>
                  </a:cubicBezTo>
                  <a:lnTo>
                    <a:pt x="5169" y="10014"/>
                  </a:lnTo>
                  <a:cubicBezTo>
                    <a:pt x="5126" y="10015"/>
                    <a:pt x="5084" y="10015"/>
                    <a:pt x="5042" y="10015"/>
                  </a:cubicBezTo>
                  <a:lnTo>
                    <a:pt x="5041" y="10015"/>
                  </a:lnTo>
                  <a:lnTo>
                    <a:pt x="5041" y="10015"/>
                  </a:lnTo>
                  <a:cubicBezTo>
                    <a:pt x="4746" y="10015"/>
                    <a:pt x="4497" y="9994"/>
                    <a:pt x="4206" y="9945"/>
                  </a:cubicBezTo>
                  <a:lnTo>
                    <a:pt x="4206" y="9945"/>
                  </a:lnTo>
                  <a:cubicBezTo>
                    <a:pt x="4340" y="9933"/>
                    <a:pt x="4452" y="9911"/>
                    <a:pt x="4579" y="9869"/>
                  </a:cubicBezTo>
                  <a:cubicBezTo>
                    <a:pt x="4605" y="9876"/>
                    <a:pt x="4632" y="9883"/>
                    <a:pt x="4658" y="9889"/>
                  </a:cubicBezTo>
                  <a:cubicBezTo>
                    <a:pt x="4676" y="9893"/>
                    <a:pt x="4694" y="9897"/>
                    <a:pt x="4712" y="9900"/>
                  </a:cubicBezTo>
                  <a:cubicBezTo>
                    <a:pt x="4743" y="9907"/>
                    <a:pt x="4775" y="9914"/>
                    <a:pt x="4807" y="9920"/>
                  </a:cubicBezTo>
                  <a:cubicBezTo>
                    <a:pt x="4825" y="9924"/>
                    <a:pt x="4844" y="9926"/>
                    <a:pt x="4863" y="9930"/>
                  </a:cubicBezTo>
                  <a:cubicBezTo>
                    <a:pt x="4894" y="9935"/>
                    <a:pt x="4924" y="9941"/>
                    <a:pt x="4955" y="9945"/>
                  </a:cubicBezTo>
                  <a:cubicBezTo>
                    <a:pt x="4974" y="9948"/>
                    <a:pt x="4994" y="9950"/>
                    <a:pt x="5014" y="9953"/>
                  </a:cubicBezTo>
                  <a:cubicBezTo>
                    <a:pt x="5043" y="9957"/>
                    <a:pt x="5072" y="9962"/>
                    <a:pt x="5102" y="9965"/>
                  </a:cubicBezTo>
                  <a:cubicBezTo>
                    <a:pt x="5121" y="9967"/>
                    <a:pt x="5141" y="9969"/>
                    <a:pt x="5162" y="9971"/>
                  </a:cubicBezTo>
                  <a:cubicBezTo>
                    <a:pt x="5191" y="9974"/>
                    <a:pt x="5220" y="9977"/>
                    <a:pt x="5249" y="9979"/>
                  </a:cubicBezTo>
                  <a:cubicBezTo>
                    <a:pt x="5270" y="9981"/>
                    <a:pt x="5290" y="9982"/>
                    <a:pt x="5311" y="9983"/>
                  </a:cubicBezTo>
                  <a:cubicBezTo>
                    <a:pt x="5339" y="9985"/>
                    <a:pt x="5368" y="9987"/>
                    <a:pt x="5396" y="9988"/>
                  </a:cubicBezTo>
                  <a:cubicBezTo>
                    <a:pt x="5417" y="9988"/>
                    <a:pt x="5438" y="9988"/>
                    <a:pt x="5459" y="9989"/>
                  </a:cubicBezTo>
                  <a:cubicBezTo>
                    <a:pt x="5480" y="9991"/>
                    <a:pt x="5506" y="9991"/>
                    <a:pt x="5530" y="9991"/>
                  </a:cubicBezTo>
                  <a:lnTo>
                    <a:pt x="5530" y="9991"/>
                  </a:lnTo>
                  <a:lnTo>
                    <a:pt x="5481" y="9995"/>
                  </a:lnTo>
                  <a:lnTo>
                    <a:pt x="5427" y="10000"/>
                  </a:lnTo>
                  <a:close/>
                  <a:moveTo>
                    <a:pt x="3682" y="9830"/>
                  </a:moveTo>
                  <a:cubicBezTo>
                    <a:pt x="3648" y="9820"/>
                    <a:pt x="3615" y="9810"/>
                    <a:pt x="3583" y="9801"/>
                  </a:cubicBezTo>
                  <a:lnTo>
                    <a:pt x="3583" y="9801"/>
                  </a:lnTo>
                  <a:cubicBezTo>
                    <a:pt x="3584" y="9797"/>
                    <a:pt x="3585" y="9794"/>
                    <a:pt x="3585" y="9791"/>
                  </a:cubicBezTo>
                  <a:lnTo>
                    <a:pt x="3585" y="9791"/>
                  </a:lnTo>
                  <a:lnTo>
                    <a:pt x="3585" y="9791"/>
                  </a:lnTo>
                  <a:cubicBezTo>
                    <a:pt x="3585" y="9783"/>
                    <a:pt x="3583" y="9777"/>
                    <a:pt x="3580" y="9770"/>
                  </a:cubicBezTo>
                  <a:cubicBezTo>
                    <a:pt x="3576" y="9763"/>
                    <a:pt x="3571" y="9758"/>
                    <a:pt x="3564" y="9754"/>
                  </a:cubicBezTo>
                  <a:cubicBezTo>
                    <a:pt x="3557" y="9751"/>
                    <a:pt x="3551" y="9749"/>
                    <a:pt x="3543" y="9749"/>
                  </a:cubicBezTo>
                  <a:cubicBezTo>
                    <a:pt x="3535" y="9749"/>
                    <a:pt x="3528" y="9751"/>
                    <a:pt x="3522" y="9754"/>
                  </a:cubicBezTo>
                  <a:cubicBezTo>
                    <a:pt x="3518" y="9756"/>
                    <a:pt x="3516" y="9758"/>
                    <a:pt x="3514" y="9761"/>
                  </a:cubicBezTo>
                  <a:cubicBezTo>
                    <a:pt x="3494" y="9741"/>
                    <a:pt x="3474" y="9721"/>
                    <a:pt x="3455" y="9699"/>
                  </a:cubicBezTo>
                  <a:cubicBezTo>
                    <a:pt x="3449" y="9691"/>
                    <a:pt x="3442" y="9684"/>
                    <a:pt x="3435" y="9676"/>
                  </a:cubicBezTo>
                  <a:cubicBezTo>
                    <a:pt x="3428" y="9669"/>
                    <a:pt x="3418" y="9656"/>
                    <a:pt x="3410" y="9645"/>
                  </a:cubicBezTo>
                  <a:cubicBezTo>
                    <a:pt x="3402" y="9634"/>
                    <a:pt x="3395" y="9625"/>
                    <a:pt x="3388" y="9615"/>
                  </a:cubicBezTo>
                  <a:cubicBezTo>
                    <a:pt x="3381" y="9605"/>
                    <a:pt x="3374" y="9596"/>
                    <a:pt x="3367" y="9586"/>
                  </a:cubicBezTo>
                  <a:cubicBezTo>
                    <a:pt x="3359" y="9577"/>
                    <a:pt x="3351" y="9563"/>
                    <a:pt x="3344" y="9551"/>
                  </a:cubicBezTo>
                  <a:cubicBezTo>
                    <a:pt x="3336" y="9539"/>
                    <a:pt x="3330" y="9531"/>
                    <a:pt x="3324" y="9520"/>
                  </a:cubicBezTo>
                  <a:cubicBezTo>
                    <a:pt x="3318" y="9510"/>
                    <a:pt x="3308" y="9496"/>
                    <a:pt x="3301" y="9483"/>
                  </a:cubicBezTo>
                  <a:cubicBezTo>
                    <a:pt x="3293" y="9471"/>
                    <a:pt x="3286" y="9461"/>
                    <a:pt x="3280" y="9449"/>
                  </a:cubicBezTo>
                  <a:cubicBezTo>
                    <a:pt x="3273" y="9437"/>
                    <a:pt x="3266" y="9424"/>
                    <a:pt x="3259" y="9410"/>
                  </a:cubicBezTo>
                  <a:cubicBezTo>
                    <a:pt x="3251" y="9397"/>
                    <a:pt x="3244" y="9385"/>
                    <a:pt x="3237" y="9370"/>
                  </a:cubicBezTo>
                  <a:cubicBezTo>
                    <a:pt x="3230" y="9356"/>
                    <a:pt x="3223" y="9343"/>
                    <a:pt x="3216" y="9329"/>
                  </a:cubicBezTo>
                  <a:cubicBezTo>
                    <a:pt x="3216" y="9329"/>
                    <a:pt x="3215" y="9327"/>
                    <a:pt x="3214" y="9326"/>
                  </a:cubicBezTo>
                  <a:lnTo>
                    <a:pt x="3214" y="9326"/>
                  </a:lnTo>
                  <a:cubicBezTo>
                    <a:pt x="3215" y="9326"/>
                    <a:pt x="3215" y="9326"/>
                    <a:pt x="3216" y="9325"/>
                  </a:cubicBezTo>
                  <a:cubicBezTo>
                    <a:pt x="3218" y="9324"/>
                    <a:pt x="3219" y="9323"/>
                    <a:pt x="3221" y="9322"/>
                  </a:cubicBezTo>
                  <a:cubicBezTo>
                    <a:pt x="3229" y="9331"/>
                    <a:pt x="3237" y="9342"/>
                    <a:pt x="3246" y="9351"/>
                  </a:cubicBezTo>
                  <a:lnTo>
                    <a:pt x="3263" y="9370"/>
                  </a:lnTo>
                  <a:lnTo>
                    <a:pt x="3297" y="9408"/>
                  </a:lnTo>
                  <a:lnTo>
                    <a:pt x="3317" y="9429"/>
                  </a:lnTo>
                  <a:lnTo>
                    <a:pt x="3348" y="9462"/>
                  </a:lnTo>
                  <a:lnTo>
                    <a:pt x="3369" y="9484"/>
                  </a:lnTo>
                  <a:lnTo>
                    <a:pt x="3398" y="9515"/>
                  </a:lnTo>
                  <a:lnTo>
                    <a:pt x="3420" y="9536"/>
                  </a:lnTo>
                  <a:cubicBezTo>
                    <a:pt x="3430" y="9546"/>
                    <a:pt x="3440" y="9555"/>
                    <a:pt x="3448" y="9564"/>
                  </a:cubicBezTo>
                  <a:lnTo>
                    <a:pt x="3471" y="9585"/>
                  </a:lnTo>
                  <a:lnTo>
                    <a:pt x="3498" y="9611"/>
                  </a:lnTo>
                  <a:lnTo>
                    <a:pt x="3521" y="9631"/>
                  </a:lnTo>
                  <a:lnTo>
                    <a:pt x="3548" y="9655"/>
                  </a:lnTo>
                  <a:cubicBezTo>
                    <a:pt x="3555" y="9661"/>
                    <a:pt x="3562" y="9668"/>
                    <a:pt x="3570" y="9674"/>
                  </a:cubicBezTo>
                  <a:cubicBezTo>
                    <a:pt x="3577" y="9681"/>
                    <a:pt x="3588" y="9689"/>
                    <a:pt x="3597" y="9697"/>
                  </a:cubicBezTo>
                  <a:lnTo>
                    <a:pt x="3620" y="9715"/>
                  </a:lnTo>
                  <a:cubicBezTo>
                    <a:pt x="3628" y="9722"/>
                    <a:pt x="3637" y="9729"/>
                    <a:pt x="3646" y="9736"/>
                  </a:cubicBezTo>
                  <a:lnTo>
                    <a:pt x="3669" y="9753"/>
                  </a:lnTo>
                  <a:lnTo>
                    <a:pt x="3694" y="9773"/>
                  </a:lnTo>
                  <a:lnTo>
                    <a:pt x="3717" y="9789"/>
                  </a:lnTo>
                  <a:lnTo>
                    <a:pt x="3742" y="9807"/>
                  </a:lnTo>
                  <a:lnTo>
                    <a:pt x="3765" y="9822"/>
                  </a:lnTo>
                  <a:lnTo>
                    <a:pt x="3791" y="9839"/>
                  </a:lnTo>
                  <a:lnTo>
                    <a:pt x="3813" y="9853"/>
                  </a:lnTo>
                  <a:lnTo>
                    <a:pt x="3839" y="9868"/>
                  </a:lnTo>
                  <a:lnTo>
                    <a:pt x="3840" y="9868"/>
                  </a:lnTo>
                  <a:cubicBezTo>
                    <a:pt x="3802" y="9859"/>
                    <a:pt x="3763" y="9850"/>
                    <a:pt x="3725" y="9840"/>
                  </a:cubicBezTo>
                  <a:cubicBezTo>
                    <a:pt x="3710" y="9838"/>
                    <a:pt x="3696" y="9833"/>
                    <a:pt x="3681" y="9829"/>
                  </a:cubicBezTo>
                  <a:lnTo>
                    <a:pt x="3682" y="9830"/>
                  </a:lnTo>
                  <a:close/>
                  <a:moveTo>
                    <a:pt x="3419" y="9743"/>
                  </a:moveTo>
                  <a:cubicBezTo>
                    <a:pt x="3397" y="9734"/>
                    <a:pt x="3374" y="9725"/>
                    <a:pt x="3352" y="9716"/>
                  </a:cubicBezTo>
                  <a:lnTo>
                    <a:pt x="3302" y="9696"/>
                  </a:lnTo>
                  <a:cubicBezTo>
                    <a:pt x="3276" y="9686"/>
                    <a:pt x="3251" y="9675"/>
                    <a:pt x="3226" y="9664"/>
                  </a:cubicBezTo>
                  <a:lnTo>
                    <a:pt x="3185" y="9646"/>
                  </a:lnTo>
                  <a:cubicBezTo>
                    <a:pt x="3145" y="9629"/>
                    <a:pt x="3107" y="9611"/>
                    <a:pt x="3069" y="9593"/>
                  </a:cubicBezTo>
                  <a:lnTo>
                    <a:pt x="3060" y="9588"/>
                  </a:lnTo>
                  <a:cubicBezTo>
                    <a:pt x="3024" y="9571"/>
                    <a:pt x="2989" y="9554"/>
                    <a:pt x="2954" y="9536"/>
                  </a:cubicBezTo>
                  <a:cubicBezTo>
                    <a:pt x="2942" y="9530"/>
                    <a:pt x="2930" y="9524"/>
                    <a:pt x="2919" y="9518"/>
                  </a:cubicBezTo>
                  <a:cubicBezTo>
                    <a:pt x="2892" y="9505"/>
                    <a:pt x="2866" y="9491"/>
                    <a:pt x="2840" y="9477"/>
                  </a:cubicBezTo>
                  <a:cubicBezTo>
                    <a:pt x="2826" y="9470"/>
                    <a:pt x="2812" y="9462"/>
                    <a:pt x="2798" y="9454"/>
                  </a:cubicBezTo>
                  <a:cubicBezTo>
                    <a:pt x="2775" y="9441"/>
                    <a:pt x="2751" y="9428"/>
                    <a:pt x="2727" y="9415"/>
                  </a:cubicBezTo>
                  <a:cubicBezTo>
                    <a:pt x="2713" y="9406"/>
                    <a:pt x="2698" y="9398"/>
                    <a:pt x="2683" y="9389"/>
                  </a:cubicBezTo>
                  <a:lnTo>
                    <a:pt x="2648" y="9369"/>
                  </a:lnTo>
                  <a:lnTo>
                    <a:pt x="2648" y="9369"/>
                  </a:lnTo>
                  <a:cubicBezTo>
                    <a:pt x="2650" y="9365"/>
                    <a:pt x="2652" y="9362"/>
                    <a:pt x="2652" y="9357"/>
                  </a:cubicBezTo>
                  <a:lnTo>
                    <a:pt x="2671" y="9360"/>
                  </a:lnTo>
                  <a:cubicBezTo>
                    <a:pt x="2680" y="9361"/>
                    <a:pt x="2690" y="9362"/>
                    <a:pt x="2699" y="9363"/>
                  </a:cubicBezTo>
                  <a:cubicBezTo>
                    <a:pt x="2727" y="9366"/>
                    <a:pt x="2755" y="9367"/>
                    <a:pt x="2784" y="9367"/>
                  </a:cubicBezTo>
                  <a:lnTo>
                    <a:pt x="2788" y="9367"/>
                  </a:lnTo>
                  <a:cubicBezTo>
                    <a:pt x="2804" y="9367"/>
                    <a:pt x="2819" y="9367"/>
                    <a:pt x="2834" y="9366"/>
                  </a:cubicBezTo>
                  <a:lnTo>
                    <a:pt x="2848" y="9366"/>
                  </a:lnTo>
                  <a:cubicBezTo>
                    <a:pt x="2860" y="9366"/>
                    <a:pt x="2873" y="9365"/>
                    <a:pt x="2885" y="9363"/>
                  </a:cubicBezTo>
                  <a:lnTo>
                    <a:pt x="2897" y="9362"/>
                  </a:lnTo>
                  <a:cubicBezTo>
                    <a:pt x="2910" y="9360"/>
                    <a:pt x="2923" y="9359"/>
                    <a:pt x="2936" y="9357"/>
                  </a:cubicBezTo>
                  <a:lnTo>
                    <a:pt x="2945" y="9356"/>
                  </a:lnTo>
                  <a:lnTo>
                    <a:pt x="2987" y="9349"/>
                  </a:lnTo>
                  <a:lnTo>
                    <a:pt x="2987" y="9349"/>
                  </a:lnTo>
                  <a:cubicBezTo>
                    <a:pt x="2989" y="9348"/>
                    <a:pt x="2991" y="9348"/>
                    <a:pt x="2993" y="9347"/>
                  </a:cubicBezTo>
                  <a:cubicBezTo>
                    <a:pt x="3008" y="9344"/>
                    <a:pt x="3023" y="9341"/>
                    <a:pt x="3038" y="9338"/>
                  </a:cubicBezTo>
                  <a:lnTo>
                    <a:pt x="3042" y="9336"/>
                  </a:lnTo>
                  <a:cubicBezTo>
                    <a:pt x="3058" y="9333"/>
                    <a:pt x="3074" y="9329"/>
                    <a:pt x="3089" y="9324"/>
                  </a:cubicBezTo>
                  <a:lnTo>
                    <a:pt x="3092" y="9324"/>
                  </a:lnTo>
                  <a:cubicBezTo>
                    <a:pt x="3108" y="9319"/>
                    <a:pt x="3124" y="9314"/>
                    <a:pt x="3140" y="9309"/>
                  </a:cubicBezTo>
                  <a:lnTo>
                    <a:pt x="3144" y="9308"/>
                  </a:lnTo>
                  <a:lnTo>
                    <a:pt x="3151" y="9305"/>
                  </a:lnTo>
                  <a:lnTo>
                    <a:pt x="3151" y="9305"/>
                  </a:lnTo>
                  <a:cubicBezTo>
                    <a:pt x="3152" y="9306"/>
                    <a:pt x="3152" y="9307"/>
                    <a:pt x="3152" y="9307"/>
                  </a:cubicBezTo>
                  <a:cubicBezTo>
                    <a:pt x="3158" y="9317"/>
                    <a:pt x="3164" y="9323"/>
                    <a:pt x="3173" y="9328"/>
                  </a:cubicBezTo>
                  <a:cubicBezTo>
                    <a:pt x="3180" y="9332"/>
                    <a:pt x="3187" y="9335"/>
                    <a:pt x="3195" y="9336"/>
                  </a:cubicBezTo>
                  <a:lnTo>
                    <a:pt x="3195" y="9336"/>
                  </a:lnTo>
                  <a:lnTo>
                    <a:pt x="3195" y="9336"/>
                  </a:lnTo>
                  <a:cubicBezTo>
                    <a:pt x="3200" y="9336"/>
                    <a:pt x="3205" y="9335"/>
                    <a:pt x="3211" y="9332"/>
                  </a:cubicBezTo>
                  <a:cubicBezTo>
                    <a:pt x="3232" y="9374"/>
                    <a:pt x="3254" y="9414"/>
                    <a:pt x="3275" y="9450"/>
                  </a:cubicBezTo>
                  <a:lnTo>
                    <a:pt x="3286" y="9469"/>
                  </a:lnTo>
                  <a:cubicBezTo>
                    <a:pt x="3297" y="9487"/>
                    <a:pt x="3308" y="9505"/>
                    <a:pt x="3318" y="9521"/>
                  </a:cubicBezTo>
                  <a:cubicBezTo>
                    <a:pt x="3323" y="9529"/>
                    <a:pt x="3328" y="9536"/>
                    <a:pt x="3333" y="9544"/>
                  </a:cubicBezTo>
                  <a:cubicBezTo>
                    <a:pt x="3343" y="9558"/>
                    <a:pt x="3353" y="9573"/>
                    <a:pt x="3362" y="9587"/>
                  </a:cubicBezTo>
                  <a:cubicBezTo>
                    <a:pt x="3367" y="9595"/>
                    <a:pt x="3373" y="9602"/>
                    <a:pt x="3379" y="9610"/>
                  </a:cubicBezTo>
                  <a:cubicBezTo>
                    <a:pt x="3388" y="9622"/>
                    <a:pt x="3396" y="9634"/>
                    <a:pt x="3405" y="9646"/>
                  </a:cubicBezTo>
                  <a:cubicBezTo>
                    <a:pt x="3411" y="9654"/>
                    <a:pt x="3418" y="9662"/>
                    <a:pt x="3425" y="9669"/>
                  </a:cubicBezTo>
                  <a:cubicBezTo>
                    <a:pt x="3432" y="9677"/>
                    <a:pt x="3440" y="9691"/>
                    <a:pt x="3449" y="9700"/>
                  </a:cubicBezTo>
                  <a:cubicBezTo>
                    <a:pt x="3457" y="9710"/>
                    <a:pt x="3463" y="9715"/>
                    <a:pt x="3469" y="9722"/>
                  </a:cubicBezTo>
                  <a:cubicBezTo>
                    <a:pt x="3475" y="9729"/>
                    <a:pt x="3485" y="9740"/>
                    <a:pt x="3493" y="9748"/>
                  </a:cubicBezTo>
                  <a:cubicBezTo>
                    <a:pt x="3501" y="9756"/>
                    <a:pt x="3505" y="9760"/>
                    <a:pt x="3511" y="9765"/>
                  </a:cubicBezTo>
                  <a:lnTo>
                    <a:pt x="3511" y="9765"/>
                  </a:lnTo>
                  <a:cubicBezTo>
                    <a:pt x="3508" y="9768"/>
                    <a:pt x="3507" y="9770"/>
                    <a:pt x="3505" y="9773"/>
                  </a:cubicBezTo>
                  <a:cubicBezTo>
                    <a:pt x="3504" y="9774"/>
                    <a:pt x="3504" y="9775"/>
                    <a:pt x="3503" y="9776"/>
                  </a:cubicBezTo>
                  <a:lnTo>
                    <a:pt x="3474" y="9764"/>
                  </a:lnTo>
                  <a:cubicBezTo>
                    <a:pt x="3456" y="9757"/>
                    <a:pt x="3438" y="9750"/>
                    <a:pt x="3419" y="9743"/>
                  </a:cubicBezTo>
                  <a:close/>
                  <a:moveTo>
                    <a:pt x="2416" y="9269"/>
                  </a:moveTo>
                  <a:cubicBezTo>
                    <a:pt x="2405" y="9264"/>
                    <a:pt x="2394" y="9260"/>
                    <a:pt x="2383" y="9254"/>
                  </a:cubicBezTo>
                  <a:cubicBezTo>
                    <a:pt x="2371" y="9249"/>
                    <a:pt x="2357" y="9242"/>
                    <a:pt x="2343" y="9235"/>
                  </a:cubicBezTo>
                  <a:lnTo>
                    <a:pt x="2311" y="9219"/>
                  </a:lnTo>
                  <a:lnTo>
                    <a:pt x="2271" y="9198"/>
                  </a:lnTo>
                  <a:lnTo>
                    <a:pt x="2240" y="9181"/>
                  </a:lnTo>
                  <a:lnTo>
                    <a:pt x="2210" y="9163"/>
                  </a:lnTo>
                  <a:cubicBezTo>
                    <a:pt x="2210" y="9163"/>
                    <a:pt x="2210" y="9163"/>
                    <a:pt x="2210" y="9162"/>
                  </a:cubicBezTo>
                  <a:lnTo>
                    <a:pt x="2210" y="9162"/>
                  </a:lnTo>
                  <a:cubicBezTo>
                    <a:pt x="2210" y="9155"/>
                    <a:pt x="2207" y="9148"/>
                    <a:pt x="2204" y="9142"/>
                  </a:cubicBezTo>
                  <a:cubicBezTo>
                    <a:pt x="2199" y="9135"/>
                    <a:pt x="2196" y="9131"/>
                    <a:pt x="2189" y="9127"/>
                  </a:cubicBezTo>
                  <a:cubicBezTo>
                    <a:pt x="2186" y="9125"/>
                    <a:pt x="2183" y="9124"/>
                    <a:pt x="2180" y="9123"/>
                  </a:cubicBezTo>
                  <a:lnTo>
                    <a:pt x="2180" y="9123"/>
                  </a:lnTo>
                  <a:cubicBezTo>
                    <a:pt x="2183" y="9122"/>
                    <a:pt x="2185" y="9121"/>
                    <a:pt x="2188" y="9119"/>
                  </a:cubicBezTo>
                  <a:cubicBezTo>
                    <a:pt x="2191" y="9117"/>
                    <a:pt x="2194" y="9115"/>
                    <a:pt x="2197" y="9112"/>
                  </a:cubicBezTo>
                  <a:cubicBezTo>
                    <a:pt x="2214" y="9123"/>
                    <a:pt x="2230" y="9133"/>
                    <a:pt x="2247" y="9144"/>
                  </a:cubicBezTo>
                  <a:lnTo>
                    <a:pt x="2270" y="9160"/>
                  </a:lnTo>
                  <a:cubicBezTo>
                    <a:pt x="2291" y="9175"/>
                    <a:pt x="2312" y="9190"/>
                    <a:pt x="2334" y="9204"/>
                  </a:cubicBezTo>
                  <a:cubicBezTo>
                    <a:pt x="2347" y="9214"/>
                    <a:pt x="2361" y="9224"/>
                    <a:pt x="2375" y="9232"/>
                  </a:cubicBezTo>
                  <a:cubicBezTo>
                    <a:pt x="2396" y="9247"/>
                    <a:pt x="2417" y="9260"/>
                    <a:pt x="2438" y="9273"/>
                  </a:cubicBezTo>
                  <a:lnTo>
                    <a:pt x="2462" y="9290"/>
                  </a:lnTo>
                  <a:lnTo>
                    <a:pt x="2455" y="9286"/>
                  </a:lnTo>
                  <a:cubicBezTo>
                    <a:pt x="2442" y="9281"/>
                    <a:pt x="2429" y="9275"/>
                    <a:pt x="2416" y="9269"/>
                  </a:cubicBezTo>
                  <a:close/>
                  <a:moveTo>
                    <a:pt x="2052" y="8951"/>
                  </a:moveTo>
                  <a:lnTo>
                    <a:pt x="2052" y="8951"/>
                  </a:lnTo>
                  <a:cubicBezTo>
                    <a:pt x="2057" y="8949"/>
                    <a:pt x="2062" y="8947"/>
                    <a:pt x="2066" y="8944"/>
                  </a:cubicBezTo>
                  <a:cubicBezTo>
                    <a:pt x="2071" y="8941"/>
                    <a:pt x="2075" y="8938"/>
                    <a:pt x="2080" y="8935"/>
                  </a:cubicBezTo>
                  <a:lnTo>
                    <a:pt x="2080" y="8935"/>
                  </a:lnTo>
                  <a:lnTo>
                    <a:pt x="2080" y="8935"/>
                  </a:lnTo>
                  <a:cubicBezTo>
                    <a:pt x="2084" y="8940"/>
                    <a:pt x="2087" y="8943"/>
                    <a:pt x="2092" y="8945"/>
                  </a:cubicBezTo>
                  <a:cubicBezTo>
                    <a:pt x="2098" y="8949"/>
                    <a:pt x="2104" y="8951"/>
                    <a:pt x="2112" y="8951"/>
                  </a:cubicBezTo>
                  <a:cubicBezTo>
                    <a:pt x="2119" y="8951"/>
                    <a:pt x="2126" y="8949"/>
                    <a:pt x="2133" y="8945"/>
                  </a:cubicBezTo>
                  <a:cubicBezTo>
                    <a:pt x="2136" y="8944"/>
                    <a:pt x="2138" y="8942"/>
                    <a:pt x="2141" y="8939"/>
                  </a:cubicBezTo>
                  <a:cubicBezTo>
                    <a:pt x="2160" y="8959"/>
                    <a:pt x="2180" y="8979"/>
                    <a:pt x="2200" y="8996"/>
                  </a:cubicBezTo>
                  <a:cubicBezTo>
                    <a:pt x="2200" y="8999"/>
                    <a:pt x="2198" y="9002"/>
                    <a:pt x="2197" y="9005"/>
                  </a:cubicBezTo>
                  <a:cubicBezTo>
                    <a:pt x="2195" y="9011"/>
                    <a:pt x="2193" y="9018"/>
                    <a:pt x="2191" y="9024"/>
                  </a:cubicBezTo>
                  <a:cubicBezTo>
                    <a:pt x="2189" y="9031"/>
                    <a:pt x="2188" y="9034"/>
                    <a:pt x="2186" y="9039"/>
                  </a:cubicBezTo>
                  <a:cubicBezTo>
                    <a:pt x="2184" y="9044"/>
                    <a:pt x="2184" y="9043"/>
                    <a:pt x="2183" y="9046"/>
                  </a:cubicBezTo>
                  <a:lnTo>
                    <a:pt x="2183" y="9046"/>
                  </a:lnTo>
                  <a:cubicBezTo>
                    <a:pt x="2178" y="9044"/>
                    <a:pt x="2173" y="9043"/>
                    <a:pt x="2167" y="9043"/>
                  </a:cubicBezTo>
                  <a:lnTo>
                    <a:pt x="2167" y="9043"/>
                  </a:lnTo>
                  <a:lnTo>
                    <a:pt x="2167" y="9043"/>
                  </a:lnTo>
                  <a:cubicBezTo>
                    <a:pt x="2160" y="9043"/>
                    <a:pt x="2153" y="9044"/>
                    <a:pt x="2147" y="9048"/>
                  </a:cubicBezTo>
                  <a:cubicBezTo>
                    <a:pt x="2142" y="9051"/>
                    <a:pt x="2139" y="9053"/>
                    <a:pt x="2136" y="9057"/>
                  </a:cubicBezTo>
                  <a:lnTo>
                    <a:pt x="2102" y="9028"/>
                  </a:lnTo>
                  <a:cubicBezTo>
                    <a:pt x="2078" y="9009"/>
                    <a:pt x="2055" y="8991"/>
                    <a:pt x="2032" y="8971"/>
                  </a:cubicBezTo>
                  <a:cubicBezTo>
                    <a:pt x="2032" y="8971"/>
                    <a:pt x="2032" y="8969"/>
                    <a:pt x="2032" y="8968"/>
                  </a:cubicBezTo>
                  <a:lnTo>
                    <a:pt x="2032" y="8968"/>
                  </a:lnTo>
                  <a:cubicBezTo>
                    <a:pt x="2031" y="8966"/>
                    <a:pt x="2031" y="8963"/>
                    <a:pt x="2030" y="8961"/>
                  </a:cubicBezTo>
                  <a:cubicBezTo>
                    <a:pt x="2034" y="8959"/>
                    <a:pt x="2038" y="8957"/>
                    <a:pt x="2042" y="8956"/>
                  </a:cubicBezTo>
                  <a:lnTo>
                    <a:pt x="2042" y="8956"/>
                  </a:lnTo>
                  <a:cubicBezTo>
                    <a:pt x="2045" y="8955"/>
                    <a:pt x="2049" y="8953"/>
                    <a:pt x="2052" y="8951"/>
                  </a:cubicBezTo>
                  <a:close/>
                  <a:moveTo>
                    <a:pt x="1988" y="8842"/>
                  </a:moveTo>
                  <a:cubicBezTo>
                    <a:pt x="1965" y="8829"/>
                    <a:pt x="1941" y="8816"/>
                    <a:pt x="1918" y="8802"/>
                  </a:cubicBezTo>
                  <a:cubicBezTo>
                    <a:pt x="1902" y="8792"/>
                    <a:pt x="1886" y="8783"/>
                    <a:pt x="1870" y="8774"/>
                  </a:cubicBezTo>
                  <a:cubicBezTo>
                    <a:pt x="1845" y="8759"/>
                    <a:pt x="1821" y="8743"/>
                    <a:pt x="1797" y="8728"/>
                  </a:cubicBezTo>
                  <a:cubicBezTo>
                    <a:pt x="1783" y="8718"/>
                    <a:pt x="1768" y="8709"/>
                    <a:pt x="1754" y="8700"/>
                  </a:cubicBezTo>
                  <a:cubicBezTo>
                    <a:pt x="1727" y="8682"/>
                    <a:pt x="1701" y="8663"/>
                    <a:pt x="1675" y="8644"/>
                  </a:cubicBezTo>
                  <a:lnTo>
                    <a:pt x="1670" y="8641"/>
                  </a:lnTo>
                  <a:cubicBezTo>
                    <a:pt x="1654" y="8624"/>
                    <a:pt x="1636" y="8608"/>
                    <a:pt x="1620" y="8591"/>
                  </a:cubicBezTo>
                  <a:cubicBezTo>
                    <a:pt x="1603" y="8575"/>
                    <a:pt x="1589" y="8559"/>
                    <a:pt x="1574" y="8542"/>
                  </a:cubicBezTo>
                  <a:cubicBezTo>
                    <a:pt x="1558" y="8525"/>
                    <a:pt x="1537" y="8503"/>
                    <a:pt x="1519" y="8483"/>
                  </a:cubicBezTo>
                  <a:cubicBezTo>
                    <a:pt x="1501" y="8463"/>
                    <a:pt x="1487" y="8449"/>
                    <a:pt x="1472" y="8431"/>
                  </a:cubicBezTo>
                  <a:cubicBezTo>
                    <a:pt x="1456" y="8414"/>
                    <a:pt x="1437" y="8392"/>
                    <a:pt x="1420" y="8372"/>
                  </a:cubicBezTo>
                  <a:cubicBezTo>
                    <a:pt x="1402" y="8353"/>
                    <a:pt x="1389" y="8337"/>
                    <a:pt x="1374" y="8319"/>
                  </a:cubicBezTo>
                  <a:cubicBezTo>
                    <a:pt x="1358" y="8301"/>
                    <a:pt x="1340" y="8279"/>
                    <a:pt x="1323" y="8260"/>
                  </a:cubicBezTo>
                  <a:cubicBezTo>
                    <a:pt x="1311" y="8245"/>
                    <a:pt x="1299" y="8230"/>
                    <a:pt x="1287" y="8215"/>
                  </a:cubicBezTo>
                  <a:lnTo>
                    <a:pt x="1290" y="8211"/>
                  </a:lnTo>
                  <a:cubicBezTo>
                    <a:pt x="1293" y="8209"/>
                    <a:pt x="1296" y="8206"/>
                    <a:pt x="1299" y="8202"/>
                  </a:cubicBezTo>
                  <a:lnTo>
                    <a:pt x="1303" y="8198"/>
                  </a:lnTo>
                  <a:lnTo>
                    <a:pt x="1312" y="8187"/>
                  </a:lnTo>
                  <a:lnTo>
                    <a:pt x="1317" y="8182"/>
                  </a:lnTo>
                  <a:cubicBezTo>
                    <a:pt x="1319" y="8178"/>
                    <a:pt x="1323" y="8175"/>
                    <a:pt x="1326" y="8170"/>
                  </a:cubicBezTo>
                  <a:lnTo>
                    <a:pt x="1326" y="8170"/>
                  </a:lnTo>
                  <a:cubicBezTo>
                    <a:pt x="1327" y="8168"/>
                    <a:pt x="1328" y="8167"/>
                    <a:pt x="1330" y="8164"/>
                  </a:cubicBezTo>
                  <a:lnTo>
                    <a:pt x="1330" y="8164"/>
                  </a:lnTo>
                  <a:lnTo>
                    <a:pt x="1339" y="8151"/>
                  </a:lnTo>
                  <a:lnTo>
                    <a:pt x="1343" y="8144"/>
                  </a:lnTo>
                  <a:lnTo>
                    <a:pt x="1352" y="8129"/>
                  </a:lnTo>
                  <a:lnTo>
                    <a:pt x="1357" y="8122"/>
                  </a:lnTo>
                  <a:cubicBezTo>
                    <a:pt x="1360" y="8116"/>
                    <a:pt x="1363" y="8111"/>
                    <a:pt x="1366" y="8105"/>
                  </a:cubicBezTo>
                  <a:cubicBezTo>
                    <a:pt x="1367" y="8103"/>
                    <a:pt x="1369" y="8100"/>
                    <a:pt x="1370" y="8097"/>
                  </a:cubicBezTo>
                  <a:lnTo>
                    <a:pt x="1379" y="8080"/>
                  </a:lnTo>
                  <a:cubicBezTo>
                    <a:pt x="1381" y="8077"/>
                    <a:pt x="1382" y="8074"/>
                    <a:pt x="1384" y="8070"/>
                  </a:cubicBezTo>
                  <a:cubicBezTo>
                    <a:pt x="1386" y="8067"/>
                    <a:pt x="1390" y="8058"/>
                    <a:pt x="1393" y="8052"/>
                  </a:cubicBezTo>
                  <a:lnTo>
                    <a:pt x="1398" y="8040"/>
                  </a:lnTo>
                  <a:cubicBezTo>
                    <a:pt x="1401" y="8034"/>
                    <a:pt x="1403" y="8028"/>
                    <a:pt x="1406" y="8022"/>
                  </a:cubicBezTo>
                  <a:cubicBezTo>
                    <a:pt x="1409" y="8016"/>
                    <a:pt x="1410" y="8013"/>
                    <a:pt x="1411" y="8009"/>
                  </a:cubicBezTo>
                  <a:lnTo>
                    <a:pt x="1418" y="7994"/>
                  </a:lnTo>
                  <a:lnTo>
                    <a:pt x="1418" y="7994"/>
                  </a:lnTo>
                  <a:cubicBezTo>
                    <a:pt x="1423" y="7996"/>
                    <a:pt x="1427" y="7996"/>
                    <a:pt x="1432" y="7997"/>
                  </a:cubicBezTo>
                  <a:lnTo>
                    <a:pt x="1432" y="7997"/>
                  </a:lnTo>
                  <a:cubicBezTo>
                    <a:pt x="1439" y="7996"/>
                    <a:pt x="1445" y="7995"/>
                    <a:pt x="1451" y="7991"/>
                  </a:cubicBezTo>
                  <a:lnTo>
                    <a:pt x="1451" y="7991"/>
                  </a:lnTo>
                  <a:lnTo>
                    <a:pt x="1459" y="8004"/>
                  </a:lnTo>
                  <a:cubicBezTo>
                    <a:pt x="1478" y="8035"/>
                    <a:pt x="1496" y="8065"/>
                    <a:pt x="1515" y="8094"/>
                  </a:cubicBezTo>
                  <a:cubicBezTo>
                    <a:pt x="1539" y="8134"/>
                    <a:pt x="1564" y="8173"/>
                    <a:pt x="1589" y="8212"/>
                  </a:cubicBezTo>
                  <a:lnTo>
                    <a:pt x="1600" y="8231"/>
                  </a:lnTo>
                  <a:cubicBezTo>
                    <a:pt x="1628" y="8272"/>
                    <a:pt x="1655" y="8313"/>
                    <a:pt x="1682" y="8353"/>
                  </a:cubicBezTo>
                  <a:cubicBezTo>
                    <a:pt x="1689" y="8363"/>
                    <a:pt x="1696" y="8372"/>
                    <a:pt x="1703" y="8383"/>
                  </a:cubicBezTo>
                  <a:cubicBezTo>
                    <a:pt x="1724" y="8413"/>
                    <a:pt x="1745" y="8444"/>
                    <a:pt x="1766" y="8473"/>
                  </a:cubicBezTo>
                  <a:cubicBezTo>
                    <a:pt x="1775" y="8486"/>
                    <a:pt x="1784" y="8498"/>
                    <a:pt x="1793" y="8511"/>
                  </a:cubicBezTo>
                  <a:cubicBezTo>
                    <a:pt x="1813" y="8537"/>
                    <a:pt x="1831" y="8563"/>
                    <a:pt x="1850" y="8590"/>
                  </a:cubicBezTo>
                  <a:lnTo>
                    <a:pt x="1880" y="8629"/>
                  </a:lnTo>
                  <a:cubicBezTo>
                    <a:pt x="1899" y="8653"/>
                    <a:pt x="1917" y="8677"/>
                    <a:pt x="1936" y="8701"/>
                  </a:cubicBezTo>
                  <a:cubicBezTo>
                    <a:pt x="1946" y="8713"/>
                    <a:pt x="1955" y="8726"/>
                    <a:pt x="1966" y="8738"/>
                  </a:cubicBezTo>
                  <a:cubicBezTo>
                    <a:pt x="1984" y="8761"/>
                    <a:pt x="2003" y="8784"/>
                    <a:pt x="2021" y="8807"/>
                  </a:cubicBezTo>
                  <a:cubicBezTo>
                    <a:pt x="2032" y="8819"/>
                    <a:pt x="2042" y="8831"/>
                    <a:pt x="2052" y="8843"/>
                  </a:cubicBezTo>
                  <a:cubicBezTo>
                    <a:pt x="2062" y="8855"/>
                    <a:pt x="2072" y="8867"/>
                    <a:pt x="2083" y="8879"/>
                  </a:cubicBezTo>
                  <a:lnTo>
                    <a:pt x="2083" y="8879"/>
                  </a:lnTo>
                  <a:cubicBezTo>
                    <a:pt x="2080" y="8882"/>
                    <a:pt x="2078" y="8884"/>
                    <a:pt x="2076" y="8888"/>
                  </a:cubicBezTo>
                  <a:lnTo>
                    <a:pt x="2076" y="8889"/>
                  </a:lnTo>
                  <a:lnTo>
                    <a:pt x="2039" y="8870"/>
                  </a:lnTo>
                  <a:cubicBezTo>
                    <a:pt x="2023" y="8860"/>
                    <a:pt x="2005" y="8852"/>
                    <a:pt x="1988" y="8842"/>
                  </a:cubicBezTo>
                  <a:close/>
                  <a:moveTo>
                    <a:pt x="1230" y="8144"/>
                  </a:moveTo>
                  <a:cubicBezTo>
                    <a:pt x="1215" y="8124"/>
                    <a:pt x="1200" y="8105"/>
                    <a:pt x="1186" y="8086"/>
                  </a:cubicBezTo>
                  <a:cubicBezTo>
                    <a:pt x="1171" y="8068"/>
                    <a:pt x="1154" y="8046"/>
                    <a:pt x="1139" y="8025"/>
                  </a:cubicBezTo>
                  <a:cubicBezTo>
                    <a:pt x="1123" y="8005"/>
                    <a:pt x="1110" y="7986"/>
                    <a:pt x="1096" y="7966"/>
                  </a:cubicBezTo>
                  <a:cubicBezTo>
                    <a:pt x="1081" y="7947"/>
                    <a:pt x="1066" y="7926"/>
                    <a:pt x="1052" y="7905"/>
                  </a:cubicBezTo>
                  <a:cubicBezTo>
                    <a:pt x="1037" y="7884"/>
                    <a:pt x="1024" y="7864"/>
                    <a:pt x="1010" y="7844"/>
                  </a:cubicBezTo>
                  <a:cubicBezTo>
                    <a:pt x="996" y="7824"/>
                    <a:pt x="981" y="7802"/>
                    <a:pt x="967" y="7781"/>
                  </a:cubicBezTo>
                  <a:cubicBezTo>
                    <a:pt x="953" y="7760"/>
                    <a:pt x="940" y="7740"/>
                    <a:pt x="927" y="7719"/>
                  </a:cubicBezTo>
                  <a:cubicBezTo>
                    <a:pt x="913" y="7698"/>
                    <a:pt x="899" y="7677"/>
                    <a:pt x="886" y="7655"/>
                  </a:cubicBezTo>
                  <a:cubicBezTo>
                    <a:pt x="872" y="7634"/>
                    <a:pt x="859" y="7613"/>
                    <a:pt x="846" y="7591"/>
                  </a:cubicBezTo>
                  <a:cubicBezTo>
                    <a:pt x="833" y="7570"/>
                    <a:pt x="820" y="7549"/>
                    <a:pt x="807" y="7527"/>
                  </a:cubicBezTo>
                  <a:cubicBezTo>
                    <a:pt x="794" y="7506"/>
                    <a:pt x="781" y="7484"/>
                    <a:pt x="769" y="7462"/>
                  </a:cubicBezTo>
                  <a:cubicBezTo>
                    <a:pt x="756" y="7440"/>
                    <a:pt x="744" y="7419"/>
                    <a:pt x="732" y="7397"/>
                  </a:cubicBezTo>
                  <a:cubicBezTo>
                    <a:pt x="720" y="7375"/>
                    <a:pt x="708" y="7353"/>
                    <a:pt x="696" y="7330"/>
                  </a:cubicBezTo>
                  <a:cubicBezTo>
                    <a:pt x="688" y="7316"/>
                    <a:pt x="681" y="7302"/>
                    <a:pt x="673" y="7288"/>
                  </a:cubicBezTo>
                  <a:lnTo>
                    <a:pt x="674" y="7288"/>
                  </a:lnTo>
                  <a:cubicBezTo>
                    <a:pt x="681" y="7297"/>
                    <a:pt x="689" y="7307"/>
                    <a:pt x="696" y="7316"/>
                  </a:cubicBezTo>
                  <a:cubicBezTo>
                    <a:pt x="707" y="7331"/>
                    <a:pt x="716" y="7346"/>
                    <a:pt x="728" y="7360"/>
                  </a:cubicBezTo>
                  <a:cubicBezTo>
                    <a:pt x="739" y="7374"/>
                    <a:pt x="755" y="7393"/>
                    <a:pt x="769" y="7409"/>
                  </a:cubicBezTo>
                  <a:cubicBezTo>
                    <a:pt x="782" y="7425"/>
                    <a:pt x="791" y="7437"/>
                    <a:pt x="803" y="7450"/>
                  </a:cubicBezTo>
                  <a:cubicBezTo>
                    <a:pt x="814" y="7464"/>
                    <a:pt x="832" y="7483"/>
                    <a:pt x="847" y="7498"/>
                  </a:cubicBezTo>
                  <a:cubicBezTo>
                    <a:pt x="861" y="7514"/>
                    <a:pt x="871" y="7524"/>
                    <a:pt x="883" y="7537"/>
                  </a:cubicBezTo>
                  <a:cubicBezTo>
                    <a:pt x="898" y="7552"/>
                    <a:pt x="914" y="7567"/>
                    <a:pt x="930" y="7582"/>
                  </a:cubicBezTo>
                  <a:cubicBezTo>
                    <a:pt x="945" y="7597"/>
                    <a:pt x="955" y="7606"/>
                    <a:pt x="967" y="7618"/>
                  </a:cubicBezTo>
                  <a:cubicBezTo>
                    <a:pt x="984" y="7633"/>
                    <a:pt x="1001" y="7647"/>
                    <a:pt x="1018" y="7662"/>
                  </a:cubicBezTo>
                  <a:cubicBezTo>
                    <a:pt x="1031" y="7673"/>
                    <a:pt x="1043" y="7684"/>
                    <a:pt x="1056" y="7694"/>
                  </a:cubicBezTo>
                  <a:cubicBezTo>
                    <a:pt x="1074" y="7709"/>
                    <a:pt x="1093" y="7723"/>
                    <a:pt x="1112" y="7737"/>
                  </a:cubicBezTo>
                  <a:cubicBezTo>
                    <a:pt x="1124" y="7746"/>
                    <a:pt x="1136" y="7757"/>
                    <a:pt x="1148" y="7765"/>
                  </a:cubicBezTo>
                  <a:cubicBezTo>
                    <a:pt x="1170" y="7780"/>
                    <a:pt x="1192" y="7795"/>
                    <a:pt x="1215" y="7810"/>
                  </a:cubicBezTo>
                  <a:cubicBezTo>
                    <a:pt x="1225" y="7817"/>
                    <a:pt x="1235" y="7824"/>
                    <a:pt x="1245" y="7830"/>
                  </a:cubicBezTo>
                  <a:cubicBezTo>
                    <a:pt x="1277" y="7850"/>
                    <a:pt x="1311" y="7870"/>
                    <a:pt x="1344" y="7889"/>
                  </a:cubicBezTo>
                  <a:cubicBezTo>
                    <a:pt x="1355" y="7894"/>
                    <a:pt x="1365" y="7899"/>
                    <a:pt x="1376" y="7905"/>
                  </a:cubicBezTo>
                  <a:lnTo>
                    <a:pt x="1400" y="7928"/>
                  </a:lnTo>
                  <a:lnTo>
                    <a:pt x="1400" y="7928"/>
                  </a:lnTo>
                  <a:cubicBezTo>
                    <a:pt x="1398" y="7930"/>
                    <a:pt x="1396" y="7932"/>
                    <a:pt x="1395" y="7935"/>
                  </a:cubicBezTo>
                  <a:cubicBezTo>
                    <a:pt x="1391" y="7943"/>
                    <a:pt x="1389" y="7948"/>
                    <a:pt x="1389" y="7955"/>
                  </a:cubicBezTo>
                  <a:lnTo>
                    <a:pt x="1389" y="7955"/>
                  </a:lnTo>
                  <a:lnTo>
                    <a:pt x="1389" y="7956"/>
                  </a:lnTo>
                  <a:cubicBezTo>
                    <a:pt x="1389" y="7964"/>
                    <a:pt x="1391" y="7970"/>
                    <a:pt x="1395" y="7977"/>
                  </a:cubicBezTo>
                  <a:cubicBezTo>
                    <a:pt x="1399" y="7984"/>
                    <a:pt x="1403" y="7990"/>
                    <a:pt x="1410" y="7993"/>
                  </a:cubicBezTo>
                  <a:cubicBezTo>
                    <a:pt x="1412" y="7994"/>
                    <a:pt x="1413" y="7994"/>
                    <a:pt x="1414" y="7995"/>
                  </a:cubicBezTo>
                  <a:cubicBezTo>
                    <a:pt x="1412" y="8000"/>
                    <a:pt x="1410" y="8005"/>
                    <a:pt x="1408" y="8010"/>
                  </a:cubicBezTo>
                  <a:lnTo>
                    <a:pt x="1403" y="8022"/>
                  </a:lnTo>
                  <a:lnTo>
                    <a:pt x="1395" y="8039"/>
                  </a:lnTo>
                  <a:cubicBezTo>
                    <a:pt x="1393" y="8043"/>
                    <a:pt x="1391" y="8048"/>
                    <a:pt x="1389" y="8052"/>
                  </a:cubicBezTo>
                  <a:cubicBezTo>
                    <a:pt x="1387" y="8056"/>
                    <a:pt x="1384" y="8062"/>
                    <a:pt x="1382" y="8067"/>
                  </a:cubicBezTo>
                  <a:cubicBezTo>
                    <a:pt x="1379" y="8072"/>
                    <a:pt x="1378" y="8076"/>
                    <a:pt x="1376" y="8080"/>
                  </a:cubicBezTo>
                  <a:lnTo>
                    <a:pt x="1369" y="8093"/>
                  </a:lnTo>
                  <a:lnTo>
                    <a:pt x="1362" y="8106"/>
                  </a:lnTo>
                  <a:cubicBezTo>
                    <a:pt x="1360" y="8110"/>
                    <a:pt x="1358" y="8114"/>
                    <a:pt x="1356" y="8118"/>
                  </a:cubicBezTo>
                  <a:lnTo>
                    <a:pt x="1349" y="8130"/>
                  </a:lnTo>
                  <a:lnTo>
                    <a:pt x="1342" y="8140"/>
                  </a:lnTo>
                  <a:lnTo>
                    <a:pt x="1335" y="8152"/>
                  </a:lnTo>
                  <a:lnTo>
                    <a:pt x="1329" y="8161"/>
                  </a:lnTo>
                  <a:lnTo>
                    <a:pt x="1322" y="8171"/>
                  </a:lnTo>
                  <a:lnTo>
                    <a:pt x="1316" y="8179"/>
                  </a:lnTo>
                  <a:cubicBezTo>
                    <a:pt x="1314" y="8182"/>
                    <a:pt x="1311" y="8186"/>
                    <a:pt x="1308" y="8189"/>
                  </a:cubicBezTo>
                  <a:lnTo>
                    <a:pt x="1303" y="8195"/>
                  </a:lnTo>
                  <a:lnTo>
                    <a:pt x="1295" y="8203"/>
                  </a:lnTo>
                  <a:lnTo>
                    <a:pt x="1290" y="8208"/>
                  </a:lnTo>
                  <a:lnTo>
                    <a:pt x="1284" y="8214"/>
                  </a:lnTo>
                  <a:lnTo>
                    <a:pt x="1278" y="8206"/>
                  </a:lnTo>
                  <a:cubicBezTo>
                    <a:pt x="1262" y="8184"/>
                    <a:pt x="1246" y="8164"/>
                    <a:pt x="1230" y="8144"/>
                  </a:cubicBezTo>
                  <a:close/>
                  <a:moveTo>
                    <a:pt x="568" y="7053"/>
                  </a:moveTo>
                  <a:cubicBezTo>
                    <a:pt x="554" y="7020"/>
                    <a:pt x="540" y="6987"/>
                    <a:pt x="527" y="6955"/>
                  </a:cubicBezTo>
                  <a:cubicBezTo>
                    <a:pt x="519" y="6935"/>
                    <a:pt x="511" y="6913"/>
                    <a:pt x="502" y="6893"/>
                  </a:cubicBezTo>
                  <a:cubicBezTo>
                    <a:pt x="491" y="6863"/>
                    <a:pt x="479" y="6834"/>
                    <a:pt x="468" y="6804"/>
                  </a:cubicBezTo>
                  <a:cubicBezTo>
                    <a:pt x="459" y="6782"/>
                    <a:pt x="452" y="6760"/>
                    <a:pt x="443" y="6738"/>
                  </a:cubicBezTo>
                  <a:cubicBezTo>
                    <a:pt x="433" y="6709"/>
                    <a:pt x="422" y="6681"/>
                    <a:pt x="412" y="6652"/>
                  </a:cubicBezTo>
                  <a:cubicBezTo>
                    <a:pt x="406" y="6635"/>
                    <a:pt x="400" y="6618"/>
                    <a:pt x="395" y="6601"/>
                  </a:cubicBezTo>
                  <a:lnTo>
                    <a:pt x="397" y="6606"/>
                  </a:lnTo>
                  <a:cubicBezTo>
                    <a:pt x="405" y="6622"/>
                    <a:pt x="413" y="6639"/>
                    <a:pt x="422" y="6656"/>
                  </a:cubicBezTo>
                  <a:cubicBezTo>
                    <a:pt x="430" y="6673"/>
                    <a:pt x="442" y="6694"/>
                    <a:pt x="452" y="6712"/>
                  </a:cubicBezTo>
                  <a:cubicBezTo>
                    <a:pt x="462" y="6731"/>
                    <a:pt x="469" y="6746"/>
                    <a:pt x="479" y="6762"/>
                  </a:cubicBezTo>
                  <a:cubicBezTo>
                    <a:pt x="488" y="6779"/>
                    <a:pt x="500" y="6800"/>
                    <a:pt x="511" y="6818"/>
                  </a:cubicBezTo>
                  <a:cubicBezTo>
                    <a:pt x="521" y="6837"/>
                    <a:pt x="530" y="6851"/>
                    <a:pt x="540" y="6867"/>
                  </a:cubicBezTo>
                  <a:cubicBezTo>
                    <a:pt x="549" y="6884"/>
                    <a:pt x="562" y="6905"/>
                    <a:pt x="574" y="6924"/>
                  </a:cubicBezTo>
                  <a:cubicBezTo>
                    <a:pt x="585" y="6943"/>
                    <a:pt x="594" y="6956"/>
                    <a:pt x="604" y="6972"/>
                  </a:cubicBezTo>
                  <a:cubicBezTo>
                    <a:pt x="616" y="6991"/>
                    <a:pt x="629" y="7010"/>
                    <a:pt x="641" y="7029"/>
                  </a:cubicBezTo>
                  <a:cubicBezTo>
                    <a:pt x="651" y="7044"/>
                    <a:pt x="661" y="7060"/>
                    <a:pt x="672" y="7075"/>
                  </a:cubicBezTo>
                  <a:cubicBezTo>
                    <a:pt x="684" y="7095"/>
                    <a:pt x="698" y="7113"/>
                    <a:pt x="711" y="7133"/>
                  </a:cubicBezTo>
                  <a:cubicBezTo>
                    <a:pt x="722" y="7148"/>
                    <a:pt x="732" y="7163"/>
                    <a:pt x="743" y="7178"/>
                  </a:cubicBezTo>
                  <a:cubicBezTo>
                    <a:pt x="756" y="7197"/>
                    <a:pt x="771" y="7217"/>
                    <a:pt x="785" y="7236"/>
                  </a:cubicBezTo>
                  <a:lnTo>
                    <a:pt x="817" y="7279"/>
                  </a:lnTo>
                  <a:cubicBezTo>
                    <a:pt x="832" y="7299"/>
                    <a:pt x="847" y="7319"/>
                    <a:pt x="862" y="7338"/>
                  </a:cubicBezTo>
                  <a:cubicBezTo>
                    <a:pt x="873" y="7352"/>
                    <a:pt x="884" y="7367"/>
                    <a:pt x="895" y="7381"/>
                  </a:cubicBezTo>
                  <a:cubicBezTo>
                    <a:pt x="911" y="7400"/>
                    <a:pt x="927" y="7420"/>
                    <a:pt x="943" y="7440"/>
                  </a:cubicBezTo>
                  <a:cubicBezTo>
                    <a:pt x="954" y="7453"/>
                    <a:pt x="965" y="7467"/>
                    <a:pt x="976" y="7480"/>
                  </a:cubicBezTo>
                  <a:cubicBezTo>
                    <a:pt x="993" y="7500"/>
                    <a:pt x="1010" y="7520"/>
                    <a:pt x="1028" y="7539"/>
                  </a:cubicBezTo>
                  <a:cubicBezTo>
                    <a:pt x="1039" y="7552"/>
                    <a:pt x="1050" y="7565"/>
                    <a:pt x="1061" y="7579"/>
                  </a:cubicBezTo>
                  <a:cubicBezTo>
                    <a:pt x="1079" y="7598"/>
                    <a:pt x="1098" y="7619"/>
                    <a:pt x="1116" y="7640"/>
                  </a:cubicBezTo>
                  <a:cubicBezTo>
                    <a:pt x="1127" y="7652"/>
                    <a:pt x="1138" y="7664"/>
                    <a:pt x="1149" y="7675"/>
                  </a:cubicBezTo>
                  <a:cubicBezTo>
                    <a:pt x="1168" y="7697"/>
                    <a:pt x="1190" y="7719"/>
                    <a:pt x="1211" y="7741"/>
                  </a:cubicBezTo>
                  <a:cubicBezTo>
                    <a:pt x="1221" y="7751"/>
                    <a:pt x="1231" y="7760"/>
                    <a:pt x="1240" y="7771"/>
                  </a:cubicBezTo>
                  <a:cubicBezTo>
                    <a:pt x="1265" y="7797"/>
                    <a:pt x="1292" y="7824"/>
                    <a:pt x="1318" y="7849"/>
                  </a:cubicBezTo>
                  <a:cubicBezTo>
                    <a:pt x="1323" y="7854"/>
                    <a:pt x="1328" y="7859"/>
                    <a:pt x="1333" y="7864"/>
                  </a:cubicBezTo>
                  <a:cubicBezTo>
                    <a:pt x="1343" y="7874"/>
                    <a:pt x="1353" y="7884"/>
                    <a:pt x="1364" y="7893"/>
                  </a:cubicBezTo>
                  <a:lnTo>
                    <a:pt x="1364" y="7893"/>
                  </a:lnTo>
                  <a:cubicBezTo>
                    <a:pt x="1349" y="7885"/>
                    <a:pt x="1337" y="7878"/>
                    <a:pt x="1322" y="7870"/>
                  </a:cubicBezTo>
                  <a:cubicBezTo>
                    <a:pt x="1055" y="7716"/>
                    <a:pt x="857" y="7536"/>
                    <a:pt x="678" y="7285"/>
                  </a:cubicBezTo>
                  <a:lnTo>
                    <a:pt x="678" y="7285"/>
                  </a:lnTo>
                  <a:cubicBezTo>
                    <a:pt x="683" y="7282"/>
                    <a:pt x="686" y="7278"/>
                    <a:pt x="689" y="7273"/>
                  </a:cubicBezTo>
                  <a:cubicBezTo>
                    <a:pt x="693" y="7267"/>
                    <a:pt x="694" y="7260"/>
                    <a:pt x="694" y="7253"/>
                  </a:cubicBezTo>
                  <a:lnTo>
                    <a:pt x="694" y="7253"/>
                  </a:lnTo>
                  <a:lnTo>
                    <a:pt x="694" y="7253"/>
                  </a:lnTo>
                  <a:cubicBezTo>
                    <a:pt x="694" y="7245"/>
                    <a:pt x="693" y="7239"/>
                    <a:pt x="689" y="7232"/>
                  </a:cubicBezTo>
                  <a:cubicBezTo>
                    <a:pt x="685" y="7226"/>
                    <a:pt x="680" y="7221"/>
                    <a:pt x="673" y="7216"/>
                  </a:cubicBezTo>
                  <a:cubicBezTo>
                    <a:pt x="667" y="7213"/>
                    <a:pt x="660" y="7211"/>
                    <a:pt x="652" y="7211"/>
                  </a:cubicBezTo>
                  <a:lnTo>
                    <a:pt x="652" y="7211"/>
                  </a:lnTo>
                  <a:cubicBezTo>
                    <a:pt x="647" y="7211"/>
                    <a:pt x="642" y="7212"/>
                    <a:pt x="637" y="7214"/>
                  </a:cubicBezTo>
                  <a:cubicBezTo>
                    <a:pt x="621" y="7177"/>
                    <a:pt x="604" y="7141"/>
                    <a:pt x="588" y="7104"/>
                  </a:cubicBezTo>
                  <a:cubicBezTo>
                    <a:pt x="581" y="7087"/>
                    <a:pt x="574" y="7070"/>
                    <a:pt x="568" y="7053"/>
                  </a:cubicBezTo>
                  <a:close/>
                  <a:moveTo>
                    <a:pt x="345" y="6489"/>
                  </a:moveTo>
                  <a:cubicBezTo>
                    <a:pt x="336" y="6470"/>
                    <a:pt x="327" y="6451"/>
                    <a:pt x="319" y="6432"/>
                  </a:cubicBezTo>
                  <a:cubicBezTo>
                    <a:pt x="310" y="6414"/>
                    <a:pt x="305" y="6399"/>
                    <a:pt x="298" y="6382"/>
                  </a:cubicBezTo>
                  <a:cubicBezTo>
                    <a:pt x="293" y="6372"/>
                    <a:pt x="289" y="6361"/>
                    <a:pt x="285" y="6351"/>
                  </a:cubicBezTo>
                  <a:cubicBezTo>
                    <a:pt x="285" y="6351"/>
                    <a:pt x="286" y="6351"/>
                    <a:pt x="287" y="6349"/>
                  </a:cubicBezTo>
                  <a:cubicBezTo>
                    <a:pt x="289" y="6353"/>
                    <a:pt x="291" y="6356"/>
                    <a:pt x="293" y="6359"/>
                  </a:cubicBezTo>
                  <a:cubicBezTo>
                    <a:pt x="299" y="6369"/>
                    <a:pt x="305" y="6378"/>
                    <a:pt x="311" y="6387"/>
                  </a:cubicBezTo>
                  <a:lnTo>
                    <a:pt x="327" y="6409"/>
                  </a:lnTo>
                  <a:cubicBezTo>
                    <a:pt x="335" y="6434"/>
                    <a:pt x="342" y="6458"/>
                    <a:pt x="350" y="6482"/>
                  </a:cubicBezTo>
                  <a:lnTo>
                    <a:pt x="350" y="6482"/>
                  </a:lnTo>
                  <a:cubicBezTo>
                    <a:pt x="351" y="6483"/>
                    <a:pt x="351" y="6484"/>
                    <a:pt x="351" y="6485"/>
                  </a:cubicBezTo>
                  <a:cubicBezTo>
                    <a:pt x="358" y="6506"/>
                    <a:pt x="366" y="6527"/>
                    <a:pt x="373" y="6548"/>
                  </a:cubicBezTo>
                  <a:lnTo>
                    <a:pt x="368" y="6539"/>
                  </a:lnTo>
                  <a:cubicBezTo>
                    <a:pt x="360" y="6522"/>
                    <a:pt x="352" y="6506"/>
                    <a:pt x="344" y="6489"/>
                  </a:cubicBezTo>
                  <a:lnTo>
                    <a:pt x="345" y="6489"/>
                  </a:lnTo>
                  <a:close/>
                  <a:moveTo>
                    <a:pt x="168" y="6037"/>
                  </a:moveTo>
                  <a:cubicBezTo>
                    <a:pt x="164" y="6025"/>
                    <a:pt x="161" y="6013"/>
                    <a:pt x="158" y="6002"/>
                  </a:cubicBezTo>
                  <a:cubicBezTo>
                    <a:pt x="152" y="5982"/>
                    <a:pt x="147" y="5964"/>
                    <a:pt x="142" y="5945"/>
                  </a:cubicBezTo>
                  <a:cubicBezTo>
                    <a:pt x="139" y="5936"/>
                    <a:pt x="137" y="5927"/>
                    <a:pt x="135" y="5918"/>
                  </a:cubicBezTo>
                  <a:lnTo>
                    <a:pt x="135" y="5919"/>
                  </a:lnTo>
                  <a:cubicBezTo>
                    <a:pt x="136" y="5925"/>
                    <a:pt x="138" y="5931"/>
                    <a:pt x="140" y="5937"/>
                  </a:cubicBezTo>
                  <a:cubicBezTo>
                    <a:pt x="145" y="5956"/>
                    <a:pt x="150" y="5975"/>
                    <a:pt x="156" y="5994"/>
                  </a:cubicBezTo>
                  <a:lnTo>
                    <a:pt x="166" y="6031"/>
                  </a:lnTo>
                  <a:cubicBezTo>
                    <a:pt x="172" y="6051"/>
                    <a:pt x="178" y="6071"/>
                    <a:pt x="185" y="6090"/>
                  </a:cubicBezTo>
                  <a:cubicBezTo>
                    <a:pt x="187" y="6097"/>
                    <a:pt x="189" y="6105"/>
                    <a:pt x="191" y="6112"/>
                  </a:cubicBezTo>
                  <a:cubicBezTo>
                    <a:pt x="190" y="6108"/>
                    <a:pt x="189" y="6103"/>
                    <a:pt x="187" y="6099"/>
                  </a:cubicBezTo>
                  <a:cubicBezTo>
                    <a:pt x="180" y="6079"/>
                    <a:pt x="173" y="6058"/>
                    <a:pt x="167" y="6037"/>
                  </a:cubicBezTo>
                  <a:lnTo>
                    <a:pt x="168" y="6037"/>
                  </a:lnTo>
                  <a:close/>
                  <a:moveTo>
                    <a:pt x="93" y="5747"/>
                  </a:moveTo>
                  <a:cubicBezTo>
                    <a:pt x="93" y="5747"/>
                    <a:pt x="93" y="5745"/>
                    <a:pt x="93" y="5744"/>
                  </a:cubicBezTo>
                  <a:cubicBezTo>
                    <a:pt x="99" y="5776"/>
                    <a:pt x="105" y="5807"/>
                    <a:pt x="113" y="5838"/>
                  </a:cubicBezTo>
                  <a:cubicBezTo>
                    <a:pt x="115" y="5846"/>
                    <a:pt x="117" y="5854"/>
                    <a:pt x="119" y="5863"/>
                  </a:cubicBezTo>
                  <a:lnTo>
                    <a:pt x="123" y="5879"/>
                  </a:lnTo>
                  <a:cubicBezTo>
                    <a:pt x="119" y="5871"/>
                    <a:pt x="116" y="5862"/>
                    <a:pt x="113" y="5853"/>
                  </a:cubicBezTo>
                  <a:cubicBezTo>
                    <a:pt x="113" y="5851"/>
                    <a:pt x="113" y="5849"/>
                    <a:pt x="112" y="5847"/>
                  </a:cubicBezTo>
                  <a:cubicBezTo>
                    <a:pt x="110" y="5838"/>
                    <a:pt x="108" y="5829"/>
                    <a:pt x="106" y="5820"/>
                  </a:cubicBezTo>
                  <a:lnTo>
                    <a:pt x="103" y="5800"/>
                  </a:lnTo>
                  <a:cubicBezTo>
                    <a:pt x="98" y="5783"/>
                    <a:pt x="95" y="5765"/>
                    <a:pt x="92" y="5747"/>
                  </a:cubicBezTo>
                  <a:lnTo>
                    <a:pt x="93" y="5747"/>
                  </a:lnTo>
                  <a:close/>
                  <a:moveTo>
                    <a:pt x="54" y="4811"/>
                  </a:moveTo>
                  <a:lnTo>
                    <a:pt x="54" y="4798"/>
                  </a:lnTo>
                  <a:lnTo>
                    <a:pt x="54" y="4798"/>
                  </a:lnTo>
                  <a:cubicBezTo>
                    <a:pt x="61" y="4797"/>
                    <a:pt x="66" y="4795"/>
                    <a:pt x="72" y="4792"/>
                  </a:cubicBezTo>
                  <a:cubicBezTo>
                    <a:pt x="75" y="4790"/>
                    <a:pt x="77" y="4789"/>
                    <a:pt x="79" y="4787"/>
                  </a:cubicBezTo>
                  <a:lnTo>
                    <a:pt x="79" y="4787"/>
                  </a:lnTo>
                  <a:cubicBezTo>
                    <a:pt x="81" y="4792"/>
                    <a:pt x="83" y="4797"/>
                    <a:pt x="85" y="4802"/>
                  </a:cubicBezTo>
                  <a:cubicBezTo>
                    <a:pt x="87" y="4807"/>
                    <a:pt x="87" y="4810"/>
                    <a:pt x="89" y="4814"/>
                  </a:cubicBezTo>
                  <a:cubicBezTo>
                    <a:pt x="90" y="4818"/>
                    <a:pt x="92" y="4826"/>
                    <a:pt x="94" y="4833"/>
                  </a:cubicBezTo>
                  <a:cubicBezTo>
                    <a:pt x="95" y="4839"/>
                    <a:pt x="96" y="4842"/>
                    <a:pt x="97" y="4847"/>
                  </a:cubicBezTo>
                  <a:cubicBezTo>
                    <a:pt x="98" y="4855"/>
                    <a:pt x="100" y="4864"/>
                    <a:pt x="101" y="4873"/>
                  </a:cubicBezTo>
                  <a:cubicBezTo>
                    <a:pt x="101" y="4878"/>
                    <a:pt x="103" y="4883"/>
                    <a:pt x="104" y="4888"/>
                  </a:cubicBezTo>
                  <a:cubicBezTo>
                    <a:pt x="105" y="4898"/>
                    <a:pt x="106" y="4910"/>
                    <a:pt x="107" y="4922"/>
                  </a:cubicBezTo>
                  <a:cubicBezTo>
                    <a:pt x="107" y="4927"/>
                    <a:pt x="107" y="4931"/>
                    <a:pt x="109" y="4935"/>
                  </a:cubicBezTo>
                  <a:cubicBezTo>
                    <a:pt x="110" y="4950"/>
                    <a:pt x="112" y="4965"/>
                    <a:pt x="113" y="4981"/>
                  </a:cubicBezTo>
                  <a:lnTo>
                    <a:pt x="113" y="4989"/>
                  </a:lnTo>
                  <a:cubicBezTo>
                    <a:pt x="115" y="5008"/>
                    <a:pt x="116" y="5028"/>
                    <a:pt x="118" y="5048"/>
                  </a:cubicBezTo>
                  <a:cubicBezTo>
                    <a:pt x="119" y="5067"/>
                    <a:pt x="122" y="5095"/>
                    <a:pt x="125" y="5120"/>
                  </a:cubicBezTo>
                  <a:cubicBezTo>
                    <a:pt x="125" y="5123"/>
                    <a:pt x="125" y="5126"/>
                    <a:pt x="125" y="5129"/>
                  </a:cubicBezTo>
                  <a:cubicBezTo>
                    <a:pt x="127" y="5156"/>
                    <a:pt x="129" y="5183"/>
                    <a:pt x="132" y="5210"/>
                  </a:cubicBezTo>
                  <a:cubicBezTo>
                    <a:pt x="132" y="5211"/>
                    <a:pt x="132" y="5213"/>
                    <a:pt x="132" y="5214"/>
                  </a:cubicBezTo>
                  <a:cubicBezTo>
                    <a:pt x="136" y="5244"/>
                    <a:pt x="139" y="5274"/>
                    <a:pt x="143" y="5306"/>
                  </a:cubicBezTo>
                  <a:lnTo>
                    <a:pt x="143" y="5306"/>
                  </a:lnTo>
                  <a:cubicBezTo>
                    <a:pt x="143" y="5306"/>
                    <a:pt x="143" y="5306"/>
                    <a:pt x="143" y="5307"/>
                  </a:cubicBezTo>
                  <a:lnTo>
                    <a:pt x="143" y="5307"/>
                  </a:lnTo>
                  <a:cubicBezTo>
                    <a:pt x="145" y="5327"/>
                    <a:pt x="148" y="5347"/>
                    <a:pt x="151" y="5366"/>
                  </a:cubicBezTo>
                  <a:lnTo>
                    <a:pt x="151" y="5366"/>
                  </a:lnTo>
                  <a:cubicBezTo>
                    <a:pt x="146" y="5367"/>
                    <a:pt x="142" y="5369"/>
                    <a:pt x="138" y="5371"/>
                  </a:cubicBezTo>
                  <a:cubicBezTo>
                    <a:pt x="132" y="5375"/>
                    <a:pt x="127" y="5380"/>
                    <a:pt x="123" y="5386"/>
                  </a:cubicBezTo>
                  <a:cubicBezTo>
                    <a:pt x="120" y="5391"/>
                    <a:pt x="119" y="5396"/>
                    <a:pt x="118" y="5402"/>
                  </a:cubicBezTo>
                  <a:lnTo>
                    <a:pt x="118" y="5402"/>
                  </a:lnTo>
                  <a:cubicBezTo>
                    <a:pt x="113" y="5400"/>
                    <a:pt x="110" y="5399"/>
                    <a:pt x="105" y="5397"/>
                  </a:cubicBezTo>
                  <a:lnTo>
                    <a:pt x="105" y="5397"/>
                  </a:lnTo>
                  <a:cubicBezTo>
                    <a:pt x="107" y="5395"/>
                    <a:pt x="108" y="5394"/>
                    <a:pt x="110" y="5391"/>
                  </a:cubicBezTo>
                  <a:cubicBezTo>
                    <a:pt x="113" y="5386"/>
                    <a:pt x="115" y="5379"/>
                    <a:pt x="115" y="5371"/>
                  </a:cubicBezTo>
                  <a:cubicBezTo>
                    <a:pt x="115" y="5364"/>
                    <a:pt x="113" y="5358"/>
                    <a:pt x="110" y="5351"/>
                  </a:cubicBezTo>
                  <a:cubicBezTo>
                    <a:pt x="106" y="5345"/>
                    <a:pt x="101" y="5340"/>
                    <a:pt x="95" y="5336"/>
                  </a:cubicBezTo>
                  <a:cubicBezTo>
                    <a:pt x="94" y="5336"/>
                    <a:pt x="94" y="5336"/>
                    <a:pt x="94" y="5335"/>
                  </a:cubicBezTo>
                  <a:lnTo>
                    <a:pt x="94" y="5335"/>
                  </a:lnTo>
                  <a:lnTo>
                    <a:pt x="94" y="5334"/>
                  </a:lnTo>
                  <a:cubicBezTo>
                    <a:pt x="94" y="5333"/>
                    <a:pt x="94" y="5333"/>
                    <a:pt x="94" y="5332"/>
                  </a:cubicBezTo>
                  <a:lnTo>
                    <a:pt x="94" y="5332"/>
                  </a:lnTo>
                  <a:cubicBezTo>
                    <a:pt x="94" y="5325"/>
                    <a:pt x="91" y="5320"/>
                    <a:pt x="88" y="5313"/>
                  </a:cubicBezTo>
                  <a:cubicBezTo>
                    <a:pt x="87" y="5313"/>
                    <a:pt x="88" y="5312"/>
                    <a:pt x="87" y="5311"/>
                  </a:cubicBezTo>
                  <a:lnTo>
                    <a:pt x="87" y="5311"/>
                  </a:lnTo>
                  <a:cubicBezTo>
                    <a:pt x="87" y="5311"/>
                    <a:pt x="87" y="5310"/>
                    <a:pt x="87" y="5309"/>
                  </a:cubicBezTo>
                  <a:cubicBezTo>
                    <a:pt x="87" y="5308"/>
                    <a:pt x="87" y="5308"/>
                    <a:pt x="87" y="5307"/>
                  </a:cubicBezTo>
                  <a:lnTo>
                    <a:pt x="87" y="5307"/>
                  </a:lnTo>
                  <a:cubicBezTo>
                    <a:pt x="87" y="5299"/>
                    <a:pt x="86" y="5293"/>
                    <a:pt x="82" y="5286"/>
                  </a:cubicBezTo>
                  <a:cubicBezTo>
                    <a:pt x="78" y="5280"/>
                    <a:pt x="74" y="5275"/>
                    <a:pt x="68" y="5272"/>
                  </a:cubicBezTo>
                  <a:cubicBezTo>
                    <a:pt x="68" y="5270"/>
                    <a:pt x="68" y="5269"/>
                    <a:pt x="68" y="5268"/>
                  </a:cubicBezTo>
                  <a:lnTo>
                    <a:pt x="68" y="5268"/>
                  </a:lnTo>
                  <a:cubicBezTo>
                    <a:pt x="68" y="5267"/>
                    <a:pt x="68" y="5267"/>
                    <a:pt x="68" y="5267"/>
                  </a:cubicBezTo>
                  <a:cubicBezTo>
                    <a:pt x="75" y="5263"/>
                    <a:pt x="79" y="5259"/>
                    <a:pt x="83" y="5252"/>
                  </a:cubicBezTo>
                  <a:cubicBezTo>
                    <a:pt x="86" y="5246"/>
                    <a:pt x="89" y="5239"/>
                    <a:pt x="89" y="5232"/>
                  </a:cubicBezTo>
                  <a:lnTo>
                    <a:pt x="89" y="5232"/>
                  </a:lnTo>
                  <a:lnTo>
                    <a:pt x="89" y="5231"/>
                  </a:lnTo>
                  <a:cubicBezTo>
                    <a:pt x="89" y="5223"/>
                    <a:pt x="87" y="5217"/>
                    <a:pt x="83" y="5210"/>
                  </a:cubicBezTo>
                  <a:cubicBezTo>
                    <a:pt x="79" y="5203"/>
                    <a:pt x="75" y="5200"/>
                    <a:pt x="68" y="5195"/>
                  </a:cubicBezTo>
                  <a:cubicBezTo>
                    <a:pt x="67" y="5195"/>
                    <a:pt x="65" y="5194"/>
                    <a:pt x="64" y="5194"/>
                  </a:cubicBezTo>
                  <a:cubicBezTo>
                    <a:pt x="64" y="5188"/>
                    <a:pt x="64" y="5184"/>
                    <a:pt x="64" y="5179"/>
                  </a:cubicBezTo>
                  <a:lnTo>
                    <a:pt x="64" y="5179"/>
                  </a:lnTo>
                  <a:cubicBezTo>
                    <a:pt x="65" y="5178"/>
                    <a:pt x="67" y="5177"/>
                    <a:pt x="68" y="5177"/>
                  </a:cubicBezTo>
                  <a:cubicBezTo>
                    <a:pt x="75" y="5173"/>
                    <a:pt x="79" y="5167"/>
                    <a:pt x="83" y="5161"/>
                  </a:cubicBezTo>
                  <a:cubicBezTo>
                    <a:pt x="87" y="5154"/>
                    <a:pt x="89" y="5148"/>
                    <a:pt x="89" y="5141"/>
                  </a:cubicBezTo>
                  <a:cubicBezTo>
                    <a:pt x="89" y="5133"/>
                    <a:pt x="87" y="5127"/>
                    <a:pt x="83" y="5120"/>
                  </a:cubicBezTo>
                  <a:cubicBezTo>
                    <a:pt x="82" y="5118"/>
                    <a:pt x="80" y="5116"/>
                    <a:pt x="78" y="5114"/>
                  </a:cubicBezTo>
                  <a:lnTo>
                    <a:pt x="78" y="5114"/>
                  </a:lnTo>
                  <a:cubicBezTo>
                    <a:pt x="78" y="5111"/>
                    <a:pt x="78" y="5109"/>
                    <a:pt x="77" y="5107"/>
                  </a:cubicBezTo>
                  <a:lnTo>
                    <a:pt x="77" y="5107"/>
                  </a:lnTo>
                  <a:cubicBezTo>
                    <a:pt x="81" y="5103"/>
                    <a:pt x="84" y="5099"/>
                    <a:pt x="86" y="5096"/>
                  </a:cubicBezTo>
                  <a:cubicBezTo>
                    <a:pt x="90" y="5088"/>
                    <a:pt x="92" y="5083"/>
                    <a:pt x="92" y="5075"/>
                  </a:cubicBezTo>
                  <a:lnTo>
                    <a:pt x="92" y="5075"/>
                  </a:lnTo>
                  <a:cubicBezTo>
                    <a:pt x="92" y="5068"/>
                    <a:pt x="90" y="5061"/>
                    <a:pt x="86" y="5055"/>
                  </a:cubicBezTo>
                  <a:cubicBezTo>
                    <a:pt x="82" y="5048"/>
                    <a:pt x="78" y="5043"/>
                    <a:pt x="71" y="5040"/>
                  </a:cubicBezTo>
                  <a:cubicBezTo>
                    <a:pt x="66" y="5037"/>
                    <a:pt x="62" y="5036"/>
                    <a:pt x="58" y="5035"/>
                  </a:cubicBezTo>
                  <a:cubicBezTo>
                    <a:pt x="55" y="4983"/>
                    <a:pt x="54" y="4934"/>
                    <a:pt x="53" y="4888"/>
                  </a:cubicBezTo>
                  <a:lnTo>
                    <a:pt x="53" y="4888"/>
                  </a:lnTo>
                  <a:cubicBezTo>
                    <a:pt x="57" y="4887"/>
                    <a:pt x="60" y="4886"/>
                    <a:pt x="64" y="4884"/>
                  </a:cubicBezTo>
                  <a:cubicBezTo>
                    <a:pt x="71" y="4880"/>
                    <a:pt x="75" y="4875"/>
                    <a:pt x="79" y="4869"/>
                  </a:cubicBezTo>
                  <a:cubicBezTo>
                    <a:pt x="83" y="4862"/>
                    <a:pt x="85" y="4855"/>
                    <a:pt x="85" y="4848"/>
                  </a:cubicBezTo>
                  <a:cubicBezTo>
                    <a:pt x="85" y="4840"/>
                    <a:pt x="83" y="4834"/>
                    <a:pt x="79" y="4828"/>
                  </a:cubicBezTo>
                  <a:cubicBezTo>
                    <a:pt x="75" y="4821"/>
                    <a:pt x="71" y="4816"/>
                    <a:pt x="64" y="4813"/>
                  </a:cubicBezTo>
                  <a:cubicBezTo>
                    <a:pt x="59" y="4810"/>
                    <a:pt x="56" y="4809"/>
                    <a:pt x="52" y="4808"/>
                  </a:cubicBezTo>
                  <a:lnTo>
                    <a:pt x="54" y="4811"/>
                  </a:lnTo>
                  <a:close/>
                  <a:moveTo>
                    <a:pt x="71" y="4708"/>
                  </a:moveTo>
                  <a:lnTo>
                    <a:pt x="71" y="4708"/>
                  </a:lnTo>
                  <a:cubicBezTo>
                    <a:pt x="73" y="4706"/>
                    <a:pt x="75" y="4704"/>
                    <a:pt x="77" y="4702"/>
                  </a:cubicBezTo>
                  <a:cubicBezTo>
                    <a:pt x="78" y="4700"/>
                    <a:pt x="79" y="4698"/>
                    <a:pt x="81" y="4697"/>
                  </a:cubicBezTo>
                  <a:lnTo>
                    <a:pt x="81" y="4697"/>
                  </a:lnTo>
                  <a:cubicBezTo>
                    <a:pt x="83" y="4694"/>
                    <a:pt x="84" y="4693"/>
                    <a:pt x="87" y="4691"/>
                  </a:cubicBezTo>
                  <a:lnTo>
                    <a:pt x="87" y="4691"/>
                  </a:lnTo>
                  <a:cubicBezTo>
                    <a:pt x="88" y="4690"/>
                    <a:pt x="89" y="4688"/>
                    <a:pt x="91" y="4687"/>
                  </a:cubicBezTo>
                  <a:lnTo>
                    <a:pt x="91" y="4687"/>
                  </a:lnTo>
                  <a:cubicBezTo>
                    <a:pt x="93" y="4686"/>
                    <a:pt x="94" y="4685"/>
                    <a:pt x="96" y="4684"/>
                  </a:cubicBezTo>
                  <a:cubicBezTo>
                    <a:pt x="97" y="4683"/>
                    <a:pt x="97" y="4683"/>
                    <a:pt x="98" y="4683"/>
                  </a:cubicBezTo>
                  <a:cubicBezTo>
                    <a:pt x="100" y="4683"/>
                    <a:pt x="101" y="4681"/>
                    <a:pt x="103" y="4680"/>
                  </a:cubicBezTo>
                  <a:lnTo>
                    <a:pt x="103" y="4680"/>
                  </a:lnTo>
                  <a:cubicBezTo>
                    <a:pt x="106" y="4679"/>
                    <a:pt x="108" y="4678"/>
                    <a:pt x="111" y="4677"/>
                  </a:cubicBezTo>
                  <a:lnTo>
                    <a:pt x="116" y="4676"/>
                  </a:lnTo>
                  <a:lnTo>
                    <a:pt x="116" y="4676"/>
                  </a:lnTo>
                  <a:cubicBezTo>
                    <a:pt x="120" y="4675"/>
                    <a:pt x="124" y="4674"/>
                    <a:pt x="129" y="4674"/>
                  </a:cubicBezTo>
                  <a:lnTo>
                    <a:pt x="129" y="4674"/>
                  </a:lnTo>
                  <a:cubicBezTo>
                    <a:pt x="137" y="4674"/>
                    <a:pt x="144" y="4676"/>
                    <a:pt x="152" y="4679"/>
                  </a:cubicBezTo>
                  <a:lnTo>
                    <a:pt x="152" y="4679"/>
                  </a:lnTo>
                  <a:cubicBezTo>
                    <a:pt x="152" y="4679"/>
                    <a:pt x="151" y="4679"/>
                    <a:pt x="151" y="4680"/>
                  </a:cubicBezTo>
                  <a:cubicBezTo>
                    <a:pt x="148" y="4686"/>
                    <a:pt x="146" y="4692"/>
                    <a:pt x="146" y="4699"/>
                  </a:cubicBezTo>
                  <a:lnTo>
                    <a:pt x="146" y="4699"/>
                  </a:lnTo>
                  <a:cubicBezTo>
                    <a:pt x="146" y="4707"/>
                    <a:pt x="147" y="4713"/>
                    <a:pt x="151" y="4720"/>
                  </a:cubicBezTo>
                  <a:cubicBezTo>
                    <a:pt x="154" y="4727"/>
                    <a:pt x="160" y="4731"/>
                    <a:pt x="167" y="4735"/>
                  </a:cubicBezTo>
                  <a:cubicBezTo>
                    <a:pt x="173" y="4738"/>
                    <a:pt x="180" y="4741"/>
                    <a:pt x="188" y="4741"/>
                  </a:cubicBezTo>
                  <a:cubicBezTo>
                    <a:pt x="195" y="4741"/>
                    <a:pt x="202" y="4738"/>
                    <a:pt x="209" y="4735"/>
                  </a:cubicBezTo>
                  <a:cubicBezTo>
                    <a:pt x="211" y="4733"/>
                    <a:pt x="212" y="4733"/>
                    <a:pt x="214" y="4732"/>
                  </a:cubicBezTo>
                  <a:cubicBezTo>
                    <a:pt x="216" y="4734"/>
                    <a:pt x="219" y="4736"/>
                    <a:pt x="221" y="4739"/>
                  </a:cubicBezTo>
                  <a:cubicBezTo>
                    <a:pt x="223" y="4741"/>
                    <a:pt x="224" y="4743"/>
                    <a:pt x="226" y="4745"/>
                  </a:cubicBezTo>
                  <a:cubicBezTo>
                    <a:pt x="236" y="4757"/>
                    <a:pt x="246" y="4769"/>
                    <a:pt x="256" y="4783"/>
                  </a:cubicBezTo>
                  <a:lnTo>
                    <a:pt x="262" y="4790"/>
                  </a:lnTo>
                  <a:cubicBezTo>
                    <a:pt x="272" y="4804"/>
                    <a:pt x="281" y="4818"/>
                    <a:pt x="292" y="4833"/>
                  </a:cubicBezTo>
                  <a:lnTo>
                    <a:pt x="296" y="4839"/>
                  </a:lnTo>
                  <a:cubicBezTo>
                    <a:pt x="307" y="4856"/>
                    <a:pt x="318" y="4872"/>
                    <a:pt x="329" y="4890"/>
                  </a:cubicBezTo>
                  <a:cubicBezTo>
                    <a:pt x="333" y="4896"/>
                    <a:pt x="336" y="4902"/>
                    <a:pt x="339" y="4907"/>
                  </a:cubicBezTo>
                  <a:cubicBezTo>
                    <a:pt x="349" y="4922"/>
                    <a:pt x="358" y="4937"/>
                    <a:pt x="367" y="4952"/>
                  </a:cubicBezTo>
                  <a:lnTo>
                    <a:pt x="382" y="4979"/>
                  </a:lnTo>
                  <a:cubicBezTo>
                    <a:pt x="390" y="4992"/>
                    <a:pt x="398" y="5005"/>
                    <a:pt x="406" y="5020"/>
                  </a:cubicBezTo>
                  <a:cubicBezTo>
                    <a:pt x="426" y="5055"/>
                    <a:pt x="447" y="5094"/>
                    <a:pt x="469" y="5133"/>
                  </a:cubicBezTo>
                  <a:lnTo>
                    <a:pt x="469" y="5133"/>
                  </a:lnTo>
                  <a:cubicBezTo>
                    <a:pt x="463" y="5137"/>
                    <a:pt x="458" y="5141"/>
                    <a:pt x="455" y="5147"/>
                  </a:cubicBezTo>
                  <a:cubicBezTo>
                    <a:pt x="451" y="5154"/>
                    <a:pt x="449" y="5160"/>
                    <a:pt x="449" y="5168"/>
                  </a:cubicBezTo>
                  <a:lnTo>
                    <a:pt x="449" y="5168"/>
                  </a:lnTo>
                  <a:lnTo>
                    <a:pt x="449" y="5168"/>
                  </a:lnTo>
                  <a:cubicBezTo>
                    <a:pt x="449" y="5176"/>
                    <a:pt x="451" y="5181"/>
                    <a:pt x="455" y="5189"/>
                  </a:cubicBezTo>
                  <a:cubicBezTo>
                    <a:pt x="456" y="5191"/>
                    <a:pt x="458" y="5194"/>
                    <a:pt x="460" y="5195"/>
                  </a:cubicBezTo>
                  <a:lnTo>
                    <a:pt x="460" y="5195"/>
                  </a:lnTo>
                  <a:cubicBezTo>
                    <a:pt x="416" y="5241"/>
                    <a:pt x="376" y="5277"/>
                    <a:pt x="326" y="5318"/>
                  </a:cubicBezTo>
                  <a:cubicBezTo>
                    <a:pt x="321" y="5322"/>
                    <a:pt x="315" y="5327"/>
                    <a:pt x="310" y="5331"/>
                  </a:cubicBezTo>
                  <a:cubicBezTo>
                    <a:pt x="304" y="5336"/>
                    <a:pt x="296" y="5342"/>
                    <a:pt x="290" y="5346"/>
                  </a:cubicBezTo>
                  <a:cubicBezTo>
                    <a:pt x="284" y="5351"/>
                    <a:pt x="276" y="5356"/>
                    <a:pt x="270" y="5360"/>
                  </a:cubicBezTo>
                  <a:cubicBezTo>
                    <a:pt x="263" y="5364"/>
                    <a:pt x="259" y="5367"/>
                    <a:pt x="253" y="5370"/>
                  </a:cubicBezTo>
                  <a:cubicBezTo>
                    <a:pt x="247" y="5374"/>
                    <a:pt x="239" y="5379"/>
                    <a:pt x="233" y="5382"/>
                  </a:cubicBezTo>
                  <a:cubicBezTo>
                    <a:pt x="227" y="5386"/>
                    <a:pt x="222" y="5387"/>
                    <a:pt x="217" y="5389"/>
                  </a:cubicBezTo>
                  <a:cubicBezTo>
                    <a:pt x="211" y="5392"/>
                    <a:pt x="207" y="5394"/>
                    <a:pt x="202" y="5396"/>
                  </a:cubicBezTo>
                  <a:lnTo>
                    <a:pt x="202" y="5396"/>
                  </a:lnTo>
                  <a:cubicBezTo>
                    <a:pt x="201" y="5393"/>
                    <a:pt x="199" y="5392"/>
                    <a:pt x="198" y="5388"/>
                  </a:cubicBezTo>
                  <a:cubicBezTo>
                    <a:pt x="194" y="5382"/>
                    <a:pt x="190" y="5377"/>
                    <a:pt x="183" y="5373"/>
                  </a:cubicBezTo>
                  <a:cubicBezTo>
                    <a:pt x="177" y="5370"/>
                    <a:pt x="170" y="5367"/>
                    <a:pt x="163" y="5367"/>
                  </a:cubicBezTo>
                  <a:lnTo>
                    <a:pt x="163" y="5367"/>
                  </a:lnTo>
                  <a:cubicBezTo>
                    <a:pt x="162" y="5367"/>
                    <a:pt x="161" y="5367"/>
                    <a:pt x="161" y="5367"/>
                  </a:cubicBezTo>
                  <a:cubicBezTo>
                    <a:pt x="160" y="5367"/>
                    <a:pt x="159" y="5367"/>
                    <a:pt x="159" y="5367"/>
                  </a:cubicBezTo>
                  <a:cubicBezTo>
                    <a:pt x="156" y="5347"/>
                    <a:pt x="153" y="5328"/>
                    <a:pt x="150" y="5308"/>
                  </a:cubicBezTo>
                  <a:cubicBezTo>
                    <a:pt x="150" y="5307"/>
                    <a:pt x="150" y="5306"/>
                    <a:pt x="150" y="5305"/>
                  </a:cubicBezTo>
                  <a:cubicBezTo>
                    <a:pt x="146" y="5274"/>
                    <a:pt x="143" y="5244"/>
                    <a:pt x="140" y="5214"/>
                  </a:cubicBezTo>
                  <a:cubicBezTo>
                    <a:pt x="140" y="5214"/>
                    <a:pt x="140" y="5212"/>
                    <a:pt x="140" y="5211"/>
                  </a:cubicBezTo>
                  <a:cubicBezTo>
                    <a:pt x="137" y="5183"/>
                    <a:pt x="134" y="5155"/>
                    <a:pt x="132" y="5128"/>
                  </a:cubicBezTo>
                  <a:lnTo>
                    <a:pt x="132" y="5126"/>
                  </a:lnTo>
                  <a:cubicBezTo>
                    <a:pt x="129" y="5099"/>
                    <a:pt x="127" y="5073"/>
                    <a:pt x="125" y="5048"/>
                  </a:cubicBezTo>
                  <a:cubicBezTo>
                    <a:pt x="122" y="5014"/>
                    <a:pt x="119" y="4982"/>
                    <a:pt x="117" y="4953"/>
                  </a:cubicBezTo>
                  <a:cubicBezTo>
                    <a:pt x="117" y="4947"/>
                    <a:pt x="116" y="4939"/>
                    <a:pt x="115" y="4934"/>
                  </a:cubicBezTo>
                  <a:cubicBezTo>
                    <a:pt x="114" y="4928"/>
                    <a:pt x="113" y="4917"/>
                    <a:pt x="112" y="4909"/>
                  </a:cubicBezTo>
                  <a:cubicBezTo>
                    <a:pt x="111" y="4900"/>
                    <a:pt x="110" y="4893"/>
                    <a:pt x="109" y="4886"/>
                  </a:cubicBezTo>
                  <a:cubicBezTo>
                    <a:pt x="108" y="4878"/>
                    <a:pt x="107" y="4873"/>
                    <a:pt x="106" y="4867"/>
                  </a:cubicBezTo>
                  <a:cubicBezTo>
                    <a:pt x="105" y="4861"/>
                    <a:pt x="104" y="4851"/>
                    <a:pt x="103" y="4845"/>
                  </a:cubicBezTo>
                  <a:cubicBezTo>
                    <a:pt x="101" y="4838"/>
                    <a:pt x="100" y="4834"/>
                    <a:pt x="99" y="4829"/>
                  </a:cubicBezTo>
                  <a:cubicBezTo>
                    <a:pt x="97" y="4823"/>
                    <a:pt x="95" y="4816"/>
                    <a:pt x="94" y="4811"/>
                  </a:cubicBezTo>
                  <a:cubicBezTo>
                    <a:pt x="92" y="4805"/>
                    <a:pt x="91" y="4803"/>
                    <a:pt x="90" y="4799"/>
                  </a:cubicBezTo>
                  <a:cubicBezTo>
                    <a:pt x="88" y="4794"/>
                    <a:pt x="86" y="4789"/>
                    <a:pt x="84" y="4785"/>
                  </a:cubicBezTo>
                  <a:lnTo>
                    <a:pt x="84" y="4785"/>
                  </a:lnTo>
                  <a:cubicBezTo>
                    <a:pt x="87" y="4782"/>
                    <a:pt x="88" y="4779"/>
                    <a:pt x="90" y="4777"/>
                  </a:cubicBezTo>
                  <a:cubicBezTo>
                    <a:pt x="93" y="4769"/>
                    <a:pt x="96" y="4764"/>
                    <a:pt x="96" y="4756"/>
                  </a:cubicBezTo>
                  <a:lnTo>
                    <a:pt x="96" y="4756"/>
                  </a:lnTo>
                  <a:lnTo>
                    <a:pt x="96" y="4756"/>
                  </a:lnTo>
                  <a:cubicBezTo>
                    <a:pt x="96" y="4748"/>
                    <a:pt x="93" y="4742"/>
                    <a:pt x="90" y="4735"/>
                  </a:cubicBezTo>
                  <a:cubicBezTo>
                    <a:pt x="86" y="4728"/>
                    <a:pt x="82" y="4724"/>
                    <a:pt x="75" y="4720"/>
                  </a:cubicBezTo>
                  <a:cubicBezTo>
                    <a:pt x="73" y="4718"/>
                    <a:pt x="71" y="4718"/>
                    <a:pt x="69" y="4717"/>
                  </a:cubicBezTo>
                  <a:lnTo>
                    <a:pt x="70" y="4715"/>
                  </a:lnTo>
                  <a:lnTo>
                    <a:pt x="71" y="4708"/>
                  </a:lnTo>
                  <a:close/>
                  <a:moveTo>
                    <a:pt x="504" y="5057"/>
                  </a:moveTo>
                  <a:cubicBezTo>
                    <a:pt x="506" y="5032"/>
                    <a:pt x="509" y="5006"/>
                    <a:pt x="512" y="4979"/>
                  </a:cubicBezTo>
                  <a:cubicBezTo>
                    <a:pt x="512" y="4974"/>
                    <a:pt x="513" y="4969"/>
                    <a:pt x="513" y="4964"/>
                  </a:cubicBezTo>
                  <a:cubicBezTo>
                    <a:pt x="515" y="4939"/>
                    <a:pt x="518" y="4913"/>
                    <a:pt x="520" y="4888"/>
                  </a:cubicBezTo>
                  <a:cubicBezTo>
                    <a:pt x="520" y="4880"/>
                    <a:pt x="522" y="4872"/>
                    <a:pt x="523" y="4864"/>
                  </a:cubicBezTo>
                  <a:cubicBezTo>
                    <a:pt x="525" y="4841"/>
                    <a:pt x="527" y="4817"/>
                    <a:pt x="530" y="4793"/>
                  </a:cubicBezTo>
                  <a:cubicBezTo>
                    <a:pt x="531" y="4782"/>
                    <a:pt x="532" y="4773"/>
                    <a:pt x="533" y="4762"/>
                  </a:cubicBezTo>
                  <a:cubicBezTo>
                    <a:pt x="536" y="4739"/>
                    <a:pt x="538" y="4716"/>
                    <a:pt x="540" y="4693"/>
                  </a:cubicBezTo>
                  <a:lnTo>
                    <a:pt x="544" y="4655"/>
                  </a:lnTo>
                  <a:cubicBezTo>
                    <a:pt x="547" y="4634"/>
                    <a:pt x="549" y="4613"/>
                    <a:pt x="551" y="4591"/>
                  </a:cubicBezTo>
                  <a:cubicBezTo>
                    <a:pt x="553" y="4575"/>
                    <a:pt x="555" y="4558"/>
                    <a:pt x="557" y="4542"/>
                  </a:cubicBezTo>
                  <a:cubicBezTo>
                    <a:pt x="558" y="4526"/>
                    <a:pt x="561" y="4505"/>
                    <a:pt x="563" y="4486"/>
                  </a:cubicBezTo>
                  <a:cubicBezTo>
                    <a:pt x="565" y="4466"/>
                    <a:pt x="567" y="4446"/>
                    <a:pt x="569" y="4427"/>
                  </a:cubicBezTo>
                  <a:cubicBezTo>
                    <a:pt x="571" y="4410"/>
                    <a:pt x="573" y="4394"/>
                    <a:pt x="575" y="4377"/>
                  </a:cubicBezTo>
                  <a:cubicBezTo>
                    <a:pt x="578" y="4354"/>
                    <a:pt x="581" y="4330"/>
                    <a:pt x="583" y="4307"/>
                  </a:cubicBezTo>
                  <a:lnTo>
                    <a:pt x="588" y="4266"/>
                  </a:lnTo>
                  <a:lnTo>
                    <a:pt x="598" y="4184"/>
                  </a:lnTo>
                  <a:cubicBezTo>
                    <a:pt x="599" y="4174"/>
                    <a:pt x="601" y="4163"/>
                    <a:pt x="602" y="4153"/>
                  </a:cubicBezTo>
                  <a:cubicBezTo>
                    <a:pt x="606" y="4121"/>
                    <a:pt x="610" y="4090"/>
                    <a:pt x="614" y="4058"/>
                  </a:cubicBezTo>
                  <a:cubicBezTo>
                    <a:pt x="615" y="4051"/>
                    <a:pt x="616" y="4044"/>
                    <a:pt x="617" y="4038"/>
                  </a:cubicBezTo>
                  <a:cubicBezTo>
                    <a:pt x="621" y="4001"/>
                    <a:pt x="626" y="3964"/>
                    <a:pt x="631" y="3927"/>
                  </a:cubicBezTo>
                  <a:lnTo>
                    <a:pt x="631" y="3927"/>
                  </a:lnTo>
                  <a:cubicBezTo>
                    <a:pt x="631" y="3926"/>
                    <a:pt x="631" y="3925"/>
                    <a:pt x="631" y="3924"/>
                  </a:cubicBezTo>
                  <a:cubicBezTo>
                    <a:pt x="631" y="3923"/>
                    <a:pt x="631" y="3922"/>
                    <a:pt x="631" y="3921"/>
                  </a:cubicBezTo>
                  <a:cubicBezTo>
                    <a:pt x="634" y="3904"/>
                    <a:pt x="636" y="3886"/>
                    <a:pt x="639" y="3868"/>
                  </a:cubicBezTo>
                  <a:lnTo>
                    <a:pt x="639" y="3868"/>
                  </a:lnTo>
                  <a:cubicBezTo>
                    <a:pt x="642" y="3865"/>
                    <a:pt x="645" y="3860"/>
                    <a:pt x="647" y="3857"/>
                  </a:cubicBezTo>
                  <a:cubicBezTo>
                    <a:pt x="651" y="3850"/>
                    <a:pt x="652" y="3845"/>
                    <a:pt x="652" y="3838"/>
                  </a:cubicBezTo>
                  <a:cubicBezTo>
                    <a:pt x="652" y="3830"/>
                    <a:pt x="650" y="3824"/>
                    <a:pt x="647" y="3818"/>
                  </a:cubicBezTo>
                  <a:cubicBezTo>
                    <a:pt x="646" y="3817"/>
                    <a:pt x="646" y="3817"/>
                    <a:pt x="646" y="3816"/>
                  </a:cubicBezTo>
                  <a:cubicBezTo>
                    <a:pt x="647" y="3809"/>
                    <a:pt x="648" y="3802"/>
                    <a:pt x="649" y="3795"/>
                  </a:cubicBezTo>
                  <a:cubicBezTo>
                    <a:pt x="725" y="3704"/>
                    <a:pt x="808" y="3616"/>
                    <a:pt x="896" y="3530"/>
                  </a:cubicBezTo>
                  <a:lnTo>
                    <a:pt x="906" y="3537"/>
                  </a:lnTo>
                  <a:lnTo>
                    <a:pt x="906" y="3537"/>
                  </a:lnTo>
                  <a:cubicBezTo>
                    <a:pt x="906" y="3537"/>
                    <a:pt x="906" y="3537"/>
                    <a:pt x="905" y="3538"/>
                  </a:cubicBezTo>
                  <a:cubicBezTo>
                    <a:pt x="902" y="3544"/>
                    <a:pt x="900" y="3550"/>
                    <a:pt x="900" y="3558"/>
                  </a:cubicBezTo>
                  <a:lnTo>
                    <a:pt x="900" y="3558"/>
                  </a:lnTo>
                  <a:cubicBezTo>
                    <a:pt x="900" y="3565"/>
                    <a:pt x="902" y="3572"/>
                    <a:pt x="905" y="3578"/>
                  </a:cubicBezTo>
                  <a:cubicBezTo>
                    <a:pt x="909" y="3585"/>
                    <a:pt x="914" y="3590"/>
                    <a:pt x="921" y="3594"/>
                  </a:cubicBezTo>
                  <a:cubicBezTo>
                    <a:pt x="923" y="3595"/>
                    <a:pt x="925" y="3596"/>
                    <a:pt x="928" y="3597"/>
                  </a:cubicBezTo>
                  <a:cubicBezTo>
                    <a:pt x="920" y="3625"/>
                    <a:pt x="911" y="3654"/>
                    <a:pt x="903" y="3682"/>
                  </a:cubicBezTo>
                  <a:lnTo>
                    <a:pt x="890" y="3723"/>
                  </a:lnTo>
                  <a:cubicBezTo>
                    <a:pt x="887" y="3734"/>
                    <a:pt x="884" y="3745"/>
                    <a:pt x="881" y="3756"/>
                  </a:cubicBezTo>
                  <a:cubicBezTo>
                    <a:pt x="771" y="4128"/>
                    <a:pt x="675" y="4484"/>
                    <a:pt x="589" y="4802"/>
                  </a:cubicBezTo>
                  <a:cubicBezTo>
                    <a:pt x="576" y="4850"/>
                    <a:pt x="563" y="4896"/>
                    <a:pt x="551" y="4942"/>
                  </a:cubicBezTo>
                  <a:lnTo>
                    <a:pt x="539" y="4984"/>
                  </a:lnTo>
                  <a:cubicBezTo>
                    <a:pt x="537" y="4992"/>
                    <a:pt x="535" y="5001"/>
                    <a:pt x="533" y="5009"/>
                  </a:cubicBezTo>
                  <a:cubicBezTo>
                    <a:pt x="527" y="5030"/>
                    <a:pt x="521" y="5052"/>
                    <a:pt x="515" y="5073"/>
                  </a:cubicBezTo>
                  <a:cubicBezTo>
                    <a:pt x="513" y="5082"/>
                    <a:pt x="511" y="5090"/>
                    <a:pt x="508" y="5098"/>
                  </a:cubicBezTo>
                  <a:lnTo>
                    <a:pt x="500" y="5128"/>
                  </a:lnTo>
                  <a:lnTo>
                    <a:pt x="497" y="5128"/>
                  </a:lnTo>
                  <a:cubicBezTo>
                    <a:pt x="499" y="5108"/>
                    <a:pt x="501" y="5089"/>
                    <a:pt x="502" y="5068"/>
                  </a:cubicBezTo>
                  <a:cubicBezTo>
                    <a:pt x="502" y="5063"/>
                    <a:pt x="503" y="5060"/>
                    <a:pt x="503" y="5058"/>
                  </a:cubicBezTo>
                  <a:lnTo>
                    <a:pt x="504" y="5057"/>
                  </a:lnTo>
                  <a:close/>
                  <a:moveTo>
                    <a:pt x="640" y="3806"/>
                  </a:moveTo>
                  <a:lnTo>
                    <a:pt x="645" y="3799"/>
                  </a:lnTo>
                  <a:cubicBezTo>
                    <a:pt x="645" y="3803"/>
                    <a:pt x="644" y="3807"/>
                    <a:pt x="643" y="3811"/>
                  </a:cubicBezTo>
                  <a:lnTo>
                    <a:pt x="643" y="3811"/>
                  </a:lnTo>
                  <a:cubicBezTo>
                    <a:pt x="642" y="3809"/>
                    <a:pt x="640" y="3808"/>
                    <a:pt x="639" y="3806"/>
                  </a:cubicBezTo>
                  <a:lnTo>
                    <a:pt x="640" y="3806"/>
                  </a:lnTo>
                  <a:close/>
                  <a:moveTo>
                    <a:pt x="430" y="3811"/>
                  </a:moveTo>
                  <a:cubicBezTo>
                    <a:pt x="437" y="3800"/>
                    <a:pt x="444" y="3789"/>
                    <a:pt x="450" y="3779"/>
                  </a:cubicBezTo>
                  <a:cubicBezTo>
                    <a:pt x="463" y="3759"/>
                    <a:pt x="478" y="3738"/>
                    <a:pt x="491" y="3718"/>
                  </a:cubicBezTo>
                  <a:lnTo>
                    <a:pt x="507" y="3695"/>
                  </a:lnTo>
                  <a:cubicBezTo>
                    <a:pt x="522" y="3675"/>
                    <a:pt x="536" y="3654"/>
                    <a:pt x="552" y="3634"/>
                  </a:cubicBezTo>
                  <a:cubicBezTo>
                    <a:pt x="555" y="3645"/>
                    <a:pt x="559" y="3656"/>
                    <a:pt x="563" y="3669"/>
                  </a:cubicBezTo>
                  <a:lnTo>
                    <a:pt x="568" y="3685"/>
                  </a:lnTo>
                  <a:cubicBezTo>
                    <a:pt x="571" y="3696"/>
                    <a:pt x="574" y="3707"/>
                    <a:pt x="578" y="3719"/>
                  </a:cubicBezTo>
                  <a:cubicBezTo>
                    <a:pt x="580" y="3726"/>
                    <a:pt x="582" y="3734"/>
                    <a:pt x="584" y="3742"/>
                  </a:cubicBezTo>
                  <a:cubicBezTo>
                    <a:pt x="587" y="3753"/>
                    <a:pt x="590" y="3763"/>
                    <a:pt x="593" y="3774"/>
                  </a:cubicBezTo>
                  <a:cubicBezTo>
                    <a:pt x="594" y="3782"/>
                    <a:pt x="596" y="3789"/>
                    <a:pt x="598" y="3797"/>
                  </a:cubicBezTo>
                  <a:lnTo>
                    <a:pt x="598" y="3797"/>
                  </a:lnTo>
                  <a:cubicBezTo>
                    <a:pt x="595" y="3798"/>
                    <a:pt x="592" y="3799"/>
                    <a:pt x="589" y="3801"/>
                  </a:cubicBezTo>
                  <a:cubicBezTo>
                    <a:pt x="583" y="3804"/>
                    <a:pt x="578" y="3809"/>
                    <a:pt x="574" y="3816"/>
                  </a:cubicBezTo>
                  <a:lnTo>
                    <a:pt x="574" y="3816"/>
                  </a:lnTo>
                  <a:lnTo>
                    <a:pt x="574" y="3816"/>
                  </a:lnTo>
                  <a:cubicBezTo>
                    <a:pt x="551" y="3808"/>
                    <a:pt x="531" y="3804"/>
                    <a:pt x="507" y="3804"/>
                  </a:cubicBezTo>
                  <a:lnTo>
                    <a:pt x="507" y="3804"/>
                  </a:lnTo>
                  <a:cubicBezTo>
                    <a:pt x="476" y="3804"/>
                    <a:pt x="451" y="3810"/>
                    <a:pt x="423" y="3821"/>
                  </a:cubicBezTo>
                  <a:cubicBezTo>
                    <a:pt x="425" y="3818"/>
                    <a:pt x="427" y="3814"/>
                    <a:pt x="429" y="3811"/>
                  </a:cubicBezTo>
                  <a:lnTo>
                    <a:pt x="430" y="3811"/>
                  </a:lnTo>
                  <a:close/>
                  <a:moveTo>
                    <a:pt x="503" y="3564"/>
                  </a:moveTo>
                  <a:cubicBezTo>
                    <a:pt x="490" y="3575"/>
                    <a:pt x="477" y="3586"/>
                    <a:pt x="465" y="3598"/>
                  </a:cubicBezTo>
                  <a:lnTo>
                    <a:pt x="458" y="3605"/>
                  </a:lnTo>
                  <a:cubicBezTo>
                    <a:pt x="444" y="3618"/>
                    <a:pt x="431" y="3632"/>
                    <a:pt x="418" y="3646"/>
                  </a:cubicBezTo>
                  <a:lnTo>
                    <a:pt x="415" y="3650"/>
                  </a:lnTo>
                  <a:cubicBezTo>
                    <a:pt x="402" y="3664"/>
                    <a:pt x="389" y="3680"/>
                    <a:pt x="376" y="3695"/>
                  </a:cubicBezTo>
                  <a:lnTo>
                    <a:pt x="373" y="3699"/>
                  </a:lnTo>
                  <a:cubicBezTo>
                    <a:pt x="359" y="3716"/>
                    <a:pt x="345" y="3733"/>
                    <a:pt x="333" y="3752"/>
                  </a:cubicBezTo>
                  <a:cubicBezTo>
                    <a:pt x="320" y="3770"/>
                    <a:pt x="311" y="3785"/>
                    <a:pt x="300" y="3802"/>
                  </a:cubicBezTo>
                  <a:cubicBezTo>
                    <a:pt x="296" y="3807"/>
                    <a:pt x="293" y="3813"/>
                    <a:pt x="290" y="3819"/>
                  </a:cubicBezTo>
                  <a:cubicBezTo>
                    <a:pt x="282" y="3831"/>
                    <a:pt x="275" y="3843"/>
                    <a:pt x="268" y="3855"/>
                  </a:cubicBezTo>
                  <a:lnTo>
                    <a:pt x="268" y="3856"/>
                  </a:lnTo>
                  <a:cubicBezTo>
                    <a:pt x="270" y="3851"/>
                    <a:pt x="272" y="3846"/>
                    <a:pt x="274" y="3841"/>
                  </a:cubicBezTo>
                  <a:cubicBezTo>
                    <a:pt x="281" y="3824"/>
                    <a:pt x="289" y="3809"/>
                    <a:pt x="296" y="3793"/>
                  </a:cubicBezTo>
                  <a:cubicBezTo>
                    <a:pt x="301" y="3781"/>
                    <a:pt x="307" y="3769"/>
                    <a:pt x="312" y="3758"/>
                  </a:cubicBezTo>
                  <a:cubicBezTo>
                    <a:pt x="320" y="3742"/>
                    <a:pt x="328" y="3727"/>
                    <a:pt x="336" y="3711"/>
                  </a:cubicBezTo>
                  <a:cubicBezTo>
                    <a:pt x="342" y="3701"/>
                    <a:pt x="347" y="3690"/>
                    <a:pt x="353" y="3680"/>
                  </a:cubicBezTo>
                  <a:cubicBezTo>
                    <a:pt x="362" y="3664"/>
                    <a:pt x="371" y="3649"/>
                    <a:pt x="380" y="3634"/>
                  </a:cubicBezTo>
                  <a:cubicBezTo>
                    <a:pt x="385" y="3625"/>
                    <a:pt x="391" y="3616"/>
                    <a:pt x="396" y="3607"/>
                  </a:cubicBezTo>
                  <a:cubicBezTo>
                    <a:pt x="407" y="3590"/>
                    <a:pt x="419" y="3574"/>
                    <a:pt x="430" y="3558"/>
                  </a:cubicBezTo>
                  <a:cubicBezTo>
                    <a:pt x="434" y="3552"/>
                    <a:pt x="438" y="3545"/>
                    <a:pt x="443" y="3539"/>
                  </a:cubicBezTo>
                  <a:cubicBezTo>
                    <a:pt x="450" y="3529"/>
                    <a:pt x="458" y="3519"/>
                    <a:pt x="466" y="3509"/>
                  </a:cubicBezTo>
                  <a:lnTo>
                    <a:pt x="466" y="3509"/>
                  </a:lnTo>
                  <a:cubicBezTo>
                    <a:pt x="468" y="3510"/>
                    <a:pt x="469" y="3511"/>
                    <a:pt x="471" y="3512"/>
                  </a:cubicBezTo>
                  <a:cubicBezTo>
                    <a:pt x="477" y="3515"/>
                    <a:pt x="483" y="3517"/>
                    <a:pt x="490" y="3517"/>
                  </a:cubicBezTo>
                  <a:lnTo>
                    <a:pt x="490" y="3517"/>
                  </a:lnTo>
                  <a:cubicBezTo>
                    <a:pt x="497" y="3517"/>
                    <a:pt x="502" y="3516"/>
                    <a:pt x="507" y="3514"/>
                  </a:cubicBezTo>
                  <a:lnTo>
                    <a:pt x="515" y="3532"/>
                  </a:lnTo>
                  <a:lnTo>
                    <a:pt x="520" y="3542"/>
                  </a:lnTo>
                  <a:cubicBezTo>
                    <a:pt x="520" y="3544"/>
                    <a:pt x="522" y="3547"/>
                    <a:pt x="522" y="3549"/>
                  </a:cubicBezTo>
                  <a:lnTo>
                    <a:pt x="513" y="3556"/>
                  </a:lnTo>
                  <a:lnTo>
                    <a:pt x="503" y="3564"/>
                  </a:lnTo>
                  <a:close/>
                  <a:moveTo>
                    <a:pt x="221" y="3966"/>
                  </a:moveTo>
                  <a:cubicBezTo>
                    <a:pt x="215" y="3983"/>
                    <a:pt x="209" y="4000"/>
                    <a:pt x="203" y="4018"/>
                  </a:cubicBezTo>
                  <a:cubicBezTo>
                    <a:pt x="198" y="4032"/>
                    <a:pt x="194" y="4047"/>
                    <a:pt x="189" y="4061"/>
                  </a:cubicBezTo>
                  <a:cubicBezTo>
                    <a:pt x="187" y="4067"/>
                    <a:pt x="186" y="4073"/>
                    <a:pt x="184" y="4079"/>
                  </a:cubicBezTo>
                  <a:lnTo>
                    <a:pt x="197" y="4020"/>
                  </a:lnTo>
                  <a:cubicBezTo>
                    <a:pt x="199" y="4011"/>
                    <a:pt x="202" y="4001"/>
                    <a:pt x="204" y="3992"/>
                  </a:cubicBezTo>
                  <a:cubicBezTo>
                    <a:pt x="206" y="3988"/>
                    <a:pt x="207" y="3985"/>
                    <a:pt x="209" y="3981"/>
                  </a:cubicBezTo>
                  <a:cubicBezTo>
                    <a:pt x="212" y="3973"/>
                    <a:pt x="216" y="3964"/>
                    <a:pt x="220" y="3956"/>
                  </a:cubicBezTo>
                  <a:cubicBezTo>
                    <a:pt x="226" y="3944"/>
                    <a:pt x="232" y="3931"/>
                    <a:pt x="238" y="3919"/>
                  </a:cubicBezTo>
                  <a:lnTo>
                    <a:pt x="236" y="3925"/>
                  </a:lnTo>
                  <a:cubicBezTo>
                    <a:pt x="230" y="3938"/>
                    <a:pt x="225" y="3952"/>
                    <a:pt x="220" y="3966"/>
                  </a:cubicBezTo>
                  <a:lnTo>
                    <a:pt x="221" y="3966"/>
                  </a:lnTo>
                  <a:close/>
                  <a:moveTo>
                    <a:pt x="122" y="4211"/>
                  </a:moveTo>
                  <a:lnTo>
                    <a:pt x="122" y="4211"/>
                  </a:lnTo>
                  <a:cubicBezTo>
                    <a:pt x="122" y="4211"/>
                    <a:pt x="121" y="4211"/>
                    <a:pt x="120" y="4211"/>
                  </a:cubicBezTo>
                  <a:cubicBezTo>
                    <a:pt x="119" y="4211"/>
                    <a:pt x="119" y="4211"/>
                    <a:pt x="118" y="4211"/>
                  </a:cubicBezTo>
                  <a:cubicBezTo>
                    <a:pt x="118" y="4207"/>
                    <a:pt x="118" y="4203"/>
                    <a:pt x="118" y="4199"/>
                  </a:cubicBezTo>
                  <a:lnTo>
                    <a:pt x="118" y="4196"/>
                  </a:lnTo>
                  <a:lnTo>
                    <a:pt x="119" y="4196"/>
                  </a:lnTo>
                  <a:lnTo>
                    <a:pt x="119" y="4196"/>
                  </a:lnTo>
                  <a:cubicBezTo>
                    <a:pt x="122" y="4196"/>
                    <a:pt x="123" y="4196"/>
                    <a:pt x="126" y="4195"/>
                  </a:cubicBezTo>
                  <a:cubicBezTo>
                    <a:pt x="124" y="4201"/>
                    <a:pt x="123" y="4206"/>
                    <a:pt x="122" y="4211"/>
                  </a:cubicBezTo>
                  <a:close/>
                  <a:moveTo>
                    <a:pt x="516" y="3348"/>
                  </a:moveTo>
                  <a:cubicBezTo>
                    <a:pt x="520" y="3326"/>
                    <a:pt x="524" y="3305"/>
                    <a:pt x="528" y="3283"/>
                  </a:cubicBezTo>
                  <a:lnTo>
                    <a:pt x="535" y="3247"/>
                  </a:lnTo>
                  <a:cubicBezTo>
                    <a:pt x="539" y="3228"/>
                    <a:pt x="543" y="3210"/>
                    <a:pt x="547" y="3191"/>
                  </a:cubicBezTo>
                  <a:cubicBezTo>
                    <a:pt x="549" y="3177"/>
                    <a:pt x="552" y="3164"/>
                    <a:pt x="555" y="3150"/>
                  </a:cubicBezTo>
                  <a:cubicBezTo>
                    <a:pt x="559" y="3133"/>
                    <a:pt x="562" y="3116"/>
                    <a:pt x="566" y="3099"/>
                  </a:cubicBezTo>
                  <a:lnTo>
                    <a:pt x="576" y="3053"/>
                  </a:lnTo>
                  <a:cubicBezTo>
                    <a:pt x="579" y="3039"/>
                    <a:pt x="582" y="3024"/>
                    <a:pt x="585" y="3009"/>
                  </a:cubicBezTo>
                  <a:cubicBezTo>
                    <a:pt x="587" y="3000"/>
                    <a:pt x="590" y="2991"/>
                    <a:pt x="592" y="2981"/>
                  </a:cubicBezTo>
                  <a:cubicBezTo>
                    <a:pt x="598" y="2970"/>
                    <a:pt x="604" y="2958"/>
                    <a:pt x="610" y="2947"/>
                  </a:cubicBezTo>
                  <a:cubicBezTo>
                    <a:pt x="623" y="2923"/>
                    <a:pt x="636" y="2900"/>
                    <a:pt x="649" y="2877"/>
                  </a:cubicBezTo>
                  <a:cubicBezTo>
                    <a:pt x="658" y="2862"/>
                    <a:pt x="666" y="2847"/>
                    <a:pt x="675" y="2832"/>
                  </a:cubicBezTo>
                  <a:cubicBezTo>
                    <a:pt x="689" y="2807"/>
                    <a:pt x="704" y="2782"/>
                    <a:pt x="719" y="2756"/>
                  </a:cubicBezTo>
                  <a:cubicBezTo>
                    <a:pt x="727" y="2744"/>
                    <a:pt x="734" y="2731"/>
                    <a:pt x="741" y="2719"/>
                  </a:cubicBezTo>
                  <a:cubicBezTo>
                    <a:pt x="762" y="2684"/>
                    <a:pt x="784" y="2649"/>
                    <a:pt x="806" y="2615"/>
                  </a:cubicBezTo>
                  <a:lnTo>
                    <a:pt x="812" y="2606"/>
                  </a:lnTo>
                  <a:cubicBezTo>
                    <a:pt x="819" y="2593"/>
                    <a:pt x="827" y="2581"/>
                    <a:pt x="835" y="2569"/>
                  </a:cubicBezTo>
                  <a:lnTo>
                    <a:pt x="841" y="2565"/>
                  </a:lnTo>
                  <a:cubicBezTo>
                    <a:pt x="851" y="2558"/>
                    <a:pt x="861" y="2549"/>
                    <a:pt x="872" y="2543"/>
                  </a:cubicBezTo>
                  <a:cubicBezTo>
                    <a:pt x="882" y="2536"/>
                    <a:pt x="892" y="2532"/>
                    <a:pt x="900" y="2527"/>
                  </a:cubicBezTo>
                  <a:lnTo>
                    <a:pt x="917" y="2518"/>
                  </a:lnTo>
                  <a:lnTo>
                    <a:pt x="908" y="2546"/>
                  </a:lnTo>
                  <a:cubicBezTo>
                    <a:pt x="906" y="2555"/>
                    <a:pt x="903" y="2564"/>
                    <a:pt x="900" y="2574"/>
                  </a:cubicBezTo>
                  <a:cubicBezTo>
                    <a:pt x="897" y="2583"/>
                    <a:pt x="895" y="2593"/>
                    <a:pt x="892" y="2604"/>
                  </a:cubicBezTo>
                  <a:cubicBezTo>
                    <a:pt x="889" y="2615"/>
                    <a:pt x="886" y="2623"/>
                    <a:pt x="884" y="2632"/>
                  </a:cubicBezTo>
                  <a:cubicBezTo>
                    <a:pt x="881" y="2640"/>
                    <a:pt x="878" y="2652"/>
                    <a:pt x="875" y="2663"/>
                  </a:cubicBezTo>
                  <a:cubicBezTo>
                    <a:pt x="872" y="2674"/>
                    <a:pt x="870" y="2682"/>
                    <a:pt x="867" y="2693"/>
                  </a:cubicBezTo>
                  <a:cubicBezTo>
                    <a:pt x="864" y="2703"/>
                    <a:pt x="862" y="2713"/>
                    <a:pt x="859" y="2724"/>
                  </a:cubicBezTo>
                  <a:cubicBezTo>
                    <a:pt x="856" y="2735"/>
                    <a:pt x="853" y="2745"/>
                    <a:pt x="851" y="2756"/>
                  </a:cubicBezTo>
                  <a:cubicBezTo>
                    <a:pt x="848" y="2767"/>
                    <a:pt x="845" y="2776"/>
                    <a:pt x="843" y="2787"/>
                  </a:cubicBezTo>
                  <a:lnTo>
                    <a:pt x="834" y="2820"/>
                  </a:lnTo>
                  <a:cubicBezTo>
                    <a:pt x="832" y="2830"/>
                    <a:pt x="829" y="2840"/>
                    <a:pt x="827" y="2851"/>
                  </a:cubicBezTo>
                  <a:cubicBezTo>
                    <a:pt x="824" y="2861"/>
                    <a:pt x="822" y="2868"/>
                    <a:pt x="820" y="2877"/>
                  </a:cubicBezTo>
                  <a:cubicBezTo>
                    <a:pt x="804" y="2902"/>
                    <a:pt x="788" y="2927"/>
                    <a:pt x="773" y="2952"/>
                  </a:cubicBezTo>
                  <a:cubicBezTo>
                    <a:pt x="762" y="2969"/>
                    <a:pt x="753" y="2986"/>
                    <a:pt x="742" y="3003"/>
                  </a:cubicBezTo>
                  <a:cubicBezTo>
                    <a:pt x="727" y="3029"/>
                    <a:pt x="712" y="3054"/>
                    <a:pt x="697" y="3080"/>
                  </a:cubicBezTo>
                  <a:cubicBezTo>
                    <a:pt x="686" y="3099"/>
                    <a:pt x="675" y="3118"/>
                    <a:pt x="664" y="3137"/>
                  </a:cubicBezTo>
                  <a:cubicBezTo>
                    <a:pt x="651" y="3161"/>
                    <a:pt x="637" y="3184"/>
                    <a:pt x="625" y="3208"/>
                  </a:cubicBezTo>
                  <a:cubicBezTo>
                    <a:pt x="612" y="3231"/>
                    <a:pt x="603" y="3250"/>
                    <a:pt x="592" y="3271"/>
                  </a:cubicBezTo>
                  <a:cubicBezTo>
                    <a:pt x="581" y="3292"/>
                    <a:pt x="568" y="3315"/>
                    <a:pt x="557" y="3337"/>
                  </a:cubicBezTo>
                  <a:cubicBezTo>
                    <a:pt x="546" y="3359"/>
                    <a:pt x="535" y="3382"/>
                    <a:pt x="524" y="3404"/>
                  </a:cubicBezTo>
                  <a:cubicBezTo>
                    <a:pt x="518" y="3415"/>
                    <a:pt x="513" y="3425"/>
                    <a:pt x="507" y="3437"/>
                  </a:cubicBezTo>
                  <a:lnTo>
                    <a:pt x="507" y="3437"/>
                  </a:lnTo>
                  <a:cubicBezTo>
                    <a:pt x="505" y="3436"/>
                    <a:pt x="503" y="3435"/>
                    <a:pt x="500" y="3435"/>
                  </a:cubicBezTo>
                  <a:cubicBezTo>
                    <a:pt x="504" y="3415"/>
                    <a:pt x="508" y="3394"/>
                    <a:pt x="512" y="3374"/>
                  </a:cubicBezTo>
                  <a:cubicBezTo>
                    <a:pt x="512" y="3366"/>
                    <a:pt x="513" y="3357"/>
                    <a:pt x="515" y="3348"/>
                  </a:cubicBezTo>
                  <a:lnTo>
                    <a:pt x="516" y="3348"/>
                  </a:lnTo>
                  <a:close/>
                  <a:moveTo>
                    <a:pt x="794" y="2596"/>
                  </a:moveTo>
                  <a:cubicBezTo>
                    <a:pt x="786" y="2602"/>
                    <a:pt x="779" y="2608"/>
                    <a:pt x="771" y="2615"/>
                  </a:cubicBezTo>
                  <a:cubicBezTo>
                    <a:pt x="781" y="2601"/>
                    <a:pt x="791" y="2587"/>
                    <a:pt x="802" y="2573"/>
                  </a:cubicBezTo>
                  <a:cubicBezTo>
                    <a:pt x="813" y="2559"/>
                    <a:pt x="826" y="2542"/>
                    <a:pt x="839" y="2527"/>
                  </a:cubicBezTo>
                  <a:cubicBezTo>
                    <a:pt x="851" y="2511"/>
                    <a:pt x="863" y="2495"/>
                    <a:pt x="876" y="2480"/>
                  </a:cubicBezTo>
                  <a:cubicBezTo>
                    <a:pt x="888" y="2464"/>
                    <a:pt x="902" y="2449"/>
                    <a:pt x="915" y="2434"/>
                  </a:cubicBezTo>
                  <a:cubicBezTo>
                    <a:pt x="922" y="2425"/>
                    <a:pt x="930" y="2417"/>
                    <a:pt x="937" y="2408"/>
                  </a:cubicBezTo>
                  <a:lnTo>
                    <a:pt x="937" y="2408"/>
                  </a:lnTo>
                  <a:cubicBezTo>
                    <a:pt x="929" y="2421"/>
                    <a:pt x="920" y="2434"/>
                    <a:pt x="912" y="2446"/>
                  </a:cubicBezTo>
                  <a:cubicBezTo>
                    <a:pt x="899" y="2464"/>
                    <a:pt x="886" y="2482"/>
                    <a:pt x="875" y="2500"/>
                  </a:cubicBezTo>
                  <a:cubicBezTo>
                    <a:pt x="863" y="2518"/>
                    <a:pt x="849" y="2539"/>
                    <a:pt x="836" y="2560"/>
                  </a:cubicBezTo>
                  <a:cubicBezTo>
                    <a:pt x="835" y="2562"/>
                    <a:pt x="834" y="2563"/>
                    <a:pt x="833" y="2565"/>
                  </a:cubicBezTo>
                  <a:lnTo>
                    <a:pt x="819" y="2575"/>
                  </a:lnTo>
                  <a:cubicBezTo>
                    <a:pt x="810" y="2582"/>
                    <a:pt x="802" y="2589"/>
                    <a:pt x="793" y="2596"/>
                  </a:cubicBezTo>
                  <a:lnTo>
                    <a:pt x="794" y="2596"/>
                  </a:lnTo>
                  <a:close/>
                  <a:moveTo>
                    <a:pt x="704" y="2703"/>
                  </a:moveTo>
                  <a:lnTo>
                    <a:pt x="685" y="2732"/>
                  </a:lnTo>
                  <a:lnTo>
                    <a:pt x="685" y="2732"/>
                  </a:lnTo>
                  <a:cubicBezTo>
                    <a:pt x="684" y="2731"/>
                    <a:pt x="684" y="2730"/>
                    <a:pt x="683" y="2730"/>
                  </a:cubicBezTo>
                  <a:cubicBezTo>
                    <a:pt x="681" y="2726"/>
                    <a:pt x="679" y="2723"/>
                    <a:pt x="676" y="2720"/>
                  </a:cubicBezTo>
                  <a:cubicBezTo>
                    <a:pt x="679" y="2715"/>
                    <a:pt x="682" y="2711"/>
                    <a:pt x="686" y="2707"/>
                  </a:cubicBezTo>
                  <a:cubicBezTo>
                    <a:pt x="689" y="2703"/>
                    <a:pt x="696" y="2694"/>
                    <a:pt x="701" y="2689"/>
                  </a:cubicBezTo>
                  <a:cubicBezTo>
                    <a:pt x="710" y="2679"/>
                    <a:pt x="718" y="2671"/>
                    <a:pt x="727" y="2663"/>
                  </a:cubicBezTo>
                  <a:cubicBezTo>
                    <a:pt x="735" y="2654"/>
                    <a:pt x="739" y="2651"/>
                    <a:pt x="745" y="2645"/>
                  </a:cubicBezTo>
                  <a:cubicBezTo>
                    <a:pt x="742" y="2649"/>
                    <a:pt x="738" y="2653"/>
                    <a:pt x="735" y="2657"/>
                  </a:cubicBezTo>
                  <a:cubicBezTo>
                    <a:pt x="724" y="2673"/>
                    <a:pt x="714" y="2688"/>
                    <a:pt x="703" y="2703"/>
                  </a:cubicBezTo>
                  <a:lnTo>
                    <a:pt x="704" y="2703"/>
                  </a:lnTo>
                  <a:close/>
                  <a:moveTo>
                    <a:pt x="960" y="2497"/>
                  </a:moveTo>
                  <a:cubicBezTo>
                    <a:pt x="970" y="2493"/>
                    <a:pt x="980" y="2488"/>
                    <a:pt x="991" y="2484"/>
                  </a:cubicBezTo>
                  <a:cubicBezTo>
                    <a:pt x="1001" y="2480"/>
                    <a:pt x="1011" y="2479"/>
                    <a:pt x="1020" y="2476"/>
                  </a:cubicBezTo>
                  <a:cubicBezTo>
                    <a:pt x="1029" y="2473"/>
                    <a:pt x="1041" y="2469"/>
                    <a:pt x="1052" y="2467"/>
                  </a:cubicBezTo>
                  <a:cubicBezTo>
                    <a:pt x="1059" y="2465"/>
                    <a:pt x="1066" y="2464"/>
                    <a:pt x="1073" y="2463"/>
                  </a:cubicBezTo>
                  <a:lnTo>
                    <a:pt x="1073" y="2463"/>
                  </a:lnTo>
                  <a:cubicBezTo>
                    <a:pt x="1074" y="2468"/>
                    <a:pt x="1076" y="2472"/>
                    <a:pt x="1078" y="2476"/>
                  </a:cubicBezTo>
                  <a:cubicBezTo>
                    <a:pt x="1081" y="2481"/>
                    <a:pt x="1084" y="2484"/>
                    <a:pt x="1088" y="2488"/>
                  </a:cubicBezTo>
                  <a:cubicBezTo>
                    <a:pt x="1070" y="2511"/>
                    <a:pt x="1053" y="2535"/>
                    <a:pt x="1036" y="2559"/>
                  </a:cubicBezTo>
                  <a:lnTo>
                    <a:pt x="1022" y="2577"/>
                  </a:lnTo>
                  <a:cubicBezTo>
                    <a:pt x="992" y="2619"/>
                    <a:pt x="963" y="2660"/>
                    <a:pt x="935" y="2702"/>
                  </a:cubicBezTo>
                  <a:lnTo>
                    <a:pt x="935" y="2702"/>
                  </a:lnTo>
                  <a:cubicBezTo>
                    <a:pt x="906" y="2744"/>
                    <a:pt x="879" y="2785"/>
                    <a:pt x="852" y="2826"/>
                  </a:cubicBezTo>
                  <a:cubicBezTo>
                    <a:pt x="844" y="2839"/>
                    <a:pt x="836" y="2852"/>
                    <a:pt x="828" y="2866"/>
                  </a:cubicBezTo>
                  <a:lnTo>
                    <a:pt x="828" y="2866"/>
                  </a:lnTo>
                  <a:cubicBezTo>
                    <a:pt x="828" y="2866"/>
                    <a:pt x="828" y="2865"/>
                    <a:pt x="827" y="2866"/>
                  </a:cubicBezTo>
                  <a:cubicBezTo>
                    <a:pt x="826" y="2866"/>
                    <a:pt x="827" y="2867"/>
                    <a:pt x="827" y="2867"/>
                  </a:cubicBezTo>
                  <a:cubicBezTo>
                    <a:pt x="828" y="2860"/>
                    <a:pt x="830" y="2852"/>
                    <a:pt x="832" y="2844"/>
                  </a:cubicBezTo>
                  <a:cubicBezTo>
                    <a:pt x="833" y="2839"/>
                    <a:pt x="834" y="2835"/>
                    <a:pt x="836" y="2831"/>
                  </a:cubicBezTo>
                  <a:cubicBezTo>
                    <a:pt x="840" y="2814"/>
                    <a:pt x="844" y="2796"/>
                    <a:pt x="848" y="2780"/>
                  </a:cubicBezTo>
                  <a:cubicBezTo>
                    <a:pt x="848" y="2776"/>
                    <a:pt x="851" y="2772"/>
                    <a:pt x="851" y="2768"/>
                  </a:cubicBezTo>
                  <a:lnTo>
                    <a:pt x="864" y="2717"/>
                  </a:lnTo>
                  <a:cubicBezTo>
                    <a:pt x="864" y="2714"/>
                    <a:pt x="866" y="2711"/>
                    <a:pt x="867" y="2708"/>
                  </a:cubicBezTo>
                  <a:cubicBezTo>
                    <a:pt x="872" y="2690"/>
                    <a:pt x="876" y="2674"/>
                    <a:pt x="881" y="2657"/>
                  </a:cubicBezTo>
                  <a:cubicBezTo>
                    <a:pt x="881" y="2654"/>
                    <a:pt x="883" y="2651"/>
                    <a:pt x="883" y="2647"/>
                  </a:cubicBezTo>
                  <a:cubicBezTo>
                    <a:pt x="888" y="2631"/>
                    <a:pt x="893" y="2614"/>
                    <a:pt x="897" y="2598"/>
                  </a:cubicBezTo>
                  <a:lnTo>
                    <a:pt x="899" y="2592"/>
                  </a:lnTo>
                  <a:cubicBezTo>
                    <a:pt x="904" y="2575"/>
                    <a:pt x="909" y="2558"/>
                    <a:pt x="914" y="2540"/>
                  </a:cubicBezTo>
                  <a:cubicBezTo>
                    <a:pt x="914" y="2538"/>
                    <a:pt x="915" y="2536"/>
                    <a:pt x="916" y="2533"/>
                  </a:cubicBezTo>
                  <a:cubicBezTo>
                    <a:pt x="918" y="2527"/>
                    <a:pt x="919" y="2522"/>
                    <a:pt x="921" y="2516"/>
                  </a:cubicBezTo>
                  <a:cubicBezTo>
                    <a:pt x="925" y="2514"/>
                    <a:pt x="928" y="2512"/>
                    <a:pt x="932" y="2510"/>
                  </a:cubicBezTo>
                  <a:cubicBezTo>
                    <a:pt x="940" y="2505"/>
                    <a:pt x="949" y="2502"/>
                    <a:pt x="959" y="2498"/>
                  </a:cubicBezTo>
                  <a:lnTo>
                    <a:pt x="960" y="2497"/>
                  </a:lnTo>
                  <a:close/>
                  <a:moveTo>
                    <a:pt x="1197" y="2331"/>
                  </a:moveTo>
                  <a:cubicBezTo>
                    <a:pt x="1212" y="2308"/>
                    <a:pt x="1228" y="2286"/>
                    <a:pt x="1243" y="2263"/>
                  </a:cubicBezTo>
                  <a:cubicBezTo>
                    <a:pt x="1253" y="2249"/>
                    <a:pt x="1263" y="2235"/>
                    <a:pt x="1273" y="2220"/>
                  </a:cubicBezTo>
                  <a:cubicBezTo>
                    <a:pt x="1290" y="2196"/>
                    <a:pt x="1307" y="2171"/>
                    <a:pt x="1324" y="2147"/>
                  </a:cubicBezTo>
                  <a:cubicBezTo>
                    <a:pt x="1333" y="2136"/>
                    <a:pt x="1341" y="2124"/>
                    <a:pt x="1349" y="2112"/>
                  </a:cubicBezTo>
                  <a:cubicBezTo>
                    <a:pt x="1366" y="2089"/>
                    <a:pt x="1382" y="2067"/>
                    <a:pt x="1399" y="2045"/>
                  </a:cubicBezTo>
                  <a:lnTo>
                    <a:pt x="1376" y="2082"/>
                  </a:lnTo>
                  <a:cubicBezTo>
                    <a:pt x="1368" y="2096"/>
                    <a:pt x="1360" y="2109"/>
                    <a:pt x="1351" y="2123"/>
                  </a:cubicBezTo>
                  <a:cubicBezTo>
                    <a:pt x="1339" y="2143"/>
                    <a:pt x="1327" y="2165"/>
                    <a:pt x="1315" y="2185"/>
                  </a:cubicBezTo>
                  <a:lnTo>
                    <a:pt x="1291" y="2227"/>
                  </a:lnTo>
                  <a:cubicBezTo>
                    <a:pt x="1282" y="2242"/>
                    <a:pt x="1273" y="2258"/>
                    <a:pt x="1264" y="2274"/>
                  </a:cubicBezTo>
                  <a:cubicBezTo>
                    <a:pt x="1248" y="2292"/>
                    <a:pt x="1233" y="2311"/>
                    <a:pt x="1217" y="2330"/>
                  </a:cubicBezTo>
                  <a:cubicBezTo>
                    <a:pt x="1190" y="2361"/>
                    <a:pt x="1164" y="2391"/>
                    <a:pt x="1138" y="2422"/>
                  </a:cubicBezTo>
                  <a:lnTo>
                    <a:pt x="1138" y="2422"/>
                  </a:lnTo>
                  <a:lnTo>
                    <a:pt x="1168" y="2377"/>
                  </a:lnTo>
                  <a:cubicBezTo>
                    <a:pt x="1178" y="2361"/>
                    <a:pt x="1188" y="2346"/>
                    <a:pt x="1197" y="2331"/>
                  </a:cubicBezTo>
                  <a:close/>
                  <a:moveTo>
                    <a:pt x="1762" y="1620"/>
                  </a:moveTo>
                  <a:cubicBezTo>
                    <a:pt x="1780" y="1616"/>
                    <a:pt x="1798" y="1613"/>
                    <a:pt x="1816" y="1611"/>
                  </a:cubicBezTo>
                  <a:cubicBezTo>
                    <a:pt x="1824" y="1609"/>
                    <a:pt x="1832" y="1609"/>
                    <a:pt x="1840" y="1608"/>
                  </a:cubicBezTo>
                  <a:lnTo>
                    <a:pt x="1854" y="1607"/>
                  </a:lnTo>
                  <a:cubicBezTo>
                    <a:pt x="1842" y="1629"/>
                    <a:pt x="1830" y="1651"/>
                    <a:pt x="1818" y="1675"/>
                  </a:cubicBezTo>
                  <a:lnTo>
                    <a:pt x="1794" y="1719"/>
                  </a:lnTo>
                  <a:lnTo>
                    <a:pt x="1786" y="1735"/>
                  </a:lnTo>
                  <a:lnTo>
                    <a:pt x="1786" y="1735"/>
                  </a:lnTo>
                  <a:cubicBezTo>
                    <a:pt x="1780" y="1732"/>
                    <a:pt x="1775" y="1731"/>
                    <a:pt x="1768" y="1731"/>
                  </a:cubicBezTo>
                  <a:lnTo>
                    <a:pt x="1768" y="1731"/>
                  </a:lnTo>
                  <a:cubicBezTo>
                    <a:pt x="1768" y="1731"/>
                    <a:pt x="1768" y="1731"/>
                    <a:pt x="1767" y="1731"/>
                  </a:cubicBezTo>
                  <a:cubicBezTo>
                    <a:pt x="1760" y="1731"/>
                    <a:pt x="1753" y="1732"/>
                    <a:pt x="1747" y="1736"/>
                  </a:cubicBezTo>
                  <a:cubicBezTo>
                    <a:pt x="1740" y="1740"/>
                    <a:pt x="1735" y="1744"/>
                    <a:pt x="1732" y="1751"/>
                  </a:cubicBezTo>
                  <a:cubicBezTo>
                    <a:pt x="1728" y="1757"/>
                    <a:pt x="1726" y="1764"/>
                    <a:pt x="1726" y="1772"/>
                  </a:cubicBezTo>
                  <a:cubicBezTo>
                    <a:pt x="1726" y="1779"/>
                    <a:pt x="1728" y="1786"/>
                    <a:pt x="1732" y="1792"/>
                  </a:cubicBezTo>
                  <a:lnTo>
                    <a:pt x="1732" y="1793"/>
                  </a:lnTo>
                  <a:cubicBezTo>
                    <a:pt x="1714" y="1803"/>
                    <a:pt x="1697" y="1814"/>
                    <a:pt x="1679" y="1825"/>
                  </a:cubicBezTo>
                  <a:lnTo>
                    <a:pt x="1650" y="1845"/>
                  </a:lnTo>
                  <a:cubicBezTo>
                    <a:pt x="1630" y="1857"/>
                    <a:pt x="1612" y="1869"/>
                    <a:pt x="1593" y="1882"/>
                  </a:cubicBezTo>
                  <a:cubicBezTo>
                    <a:pt x="1581" y="1890"/>
                    <a:pt x="1569" y="1899"/>
                    <a:pt x="1558" y="1907"/>
                  </a:cubicBezTo>
                  <a:cubicBezTo>
                    <a:pt x="1541" y="1918"/>
                    <a:pt x="1525" y="1930"/>
                    <a:pt x="1509" y="1941"/>
                  </a:cubicBezTo>
                  <a:cubicBezTo>
                    <a:pt x="1497" y="1950"/>
                    <a:pt x="1485" y="1959"/>
                    <a:pt x="1473" y="1968"/>
                  </a:cubicBezTo>
                  <a:lnTo>
                    <a:pt x="1457" y="1980"/>
                  </a:lnTo>
                  <a:lnTo>
                    <a:pt x="1457" y="1980"/>
                  </a:lnTo>
                  <a:cubicBezTo>
                    <a:pt x="1454" y="1977"/>
                    <a:pt x="1452" y="1975"/>
                    <a:pt x="1448" y="1972"/>
                  </a:cubicBezTo>
                  <a:lnTo>
                    <a:pt x="1448" y="1972"/>
                  </a:lnTo>
                  <a:lnTo>
                    <a:pt x="1450" y="1970"/>
                  </a:lnTo>
                  <a:cubicBezTo>
                    <a:pt x="1460" y="1954"/>
                    <a:pt x="1469" y="1938"/>
                    <a:pt x="1479" y="1923"/>
                  </a:cubicBezTo>
                  <a:cubicBezTo>
                    <a:pt x="1489" y="1907"/>
                    <a:pt x="1501" y="1889"/>
                    <a:pt x="1512" y="1873"/>
                  </a:cubicBezTo>
                  <a:lnTo>
                    <a:pt x="1541" y="1827"/>
                  </a:lnTo>
                  <a:cubicBezTo>
                    <a:pt x="1552" y="1812"/>
                    <a:pt x="1562" y="1796"/>
                    <a:pt x="1573" y="1781"/>
                  </a:cubicBezTo>
                  <a:cubicBezTo>
                    <a:pt x="1596" y="1746"/>
                    <a:pt x="1620" y="1711"/>
                    <a:pt x="1644" y="1677"/>
                  </a:cubicBezTo>
                  <a:lnTo>
                    <a:pt x="1644" y="1677"/>
                  </a:lnTo>
                  <a:cubicBezTo>
                    <a:pt x="1645" y="1677"/>
                    <a:pt x="1646" y="1678"/>
                    <a:pt x="1647" y="1678"/>
                  </a:cubicBezTo>
                  <a:cubicBezTo>
                    <a:pt x="1653" y="1682"/>
                    <a:pt x="1659" y="1684"/>
                    <a:pt x="1666" y="1684"/>
                  </a:cubicBezTo>
                  <a:lnTo>
                    <a:pt x="1666" y="1684"/>
                  </a:lnTo>
                  <a:cubicBezTo>
                    <a:pt x="1674" y="1684"/>
                    <a:pt x="1681" y="1682"/>
                    <a:pt x="1687" y="1678"/>
                  </a:cubicBezTo>
                  <a:cubicBezTo>
                    <a:pt x="1694" y="1674"/>
                    <a:pt x="1699" y="1669"/>
                    <a:pt x="1703" y="1663"/>
                  </a:cubicBezTo>
                  <a:cubicBezTo>
                    <a:pt x="1707" y="1656"/>
                    <a:pt x="1708" y="1649"/>
                    <a:pt x="1708" y="1642"/>
                  </a:cubicBezTo>
                  <a:lnTo>
                    <a:pt x="1708" y="1642"/>
                  </a:lnTo>
                  <a:cubicBezTo>
                    <a:pt x="1708" y="1639"/>
                    <a:pt x="1708" y="1636"/>
                    <a:pt x="1707" y="1633"/>
                  </a:cubicBezTo>
                  <a:cubicBezTo>
                    <a:pt x="1718" y="1630"/>
                    <a:pt x="1729" y="1627"/>
                    <a:pt x="1741" y="1625"/>
                  </a:cubicBezTo>
                  <a:lnTo>
                    <a:pt x="1762" y="1620"/>
                  </a:lnTo>
                  <a:close/>
                  <a:moveTo>
                    <a:pt x="2020" y="1554"/>
                  </a:moveTo>
                  <a:cubicBezTo>
                    <a:pt x="2042" y="1536"/>
                    <a:pt x="2065" y="1517"/>
                    <a:pt x="2087" y="1499"/>
                  </a:cubicBezTo>
                  <a:cubicBezTo>
                    <a:pt x="2103" y="1486"/>
                    <a:pt x="2120" y="1473"/>
                    <a:pt x="2136" y="1459"/>
                  </a:cubicBezTo>
                  <a:cubicBezTo>
                    <a:pt x="2155" y="1443"/>
                    <a:pt x="2176" y="1427"/>
                    <a:pt x="2197" y="1411"/>
                  </a:cubicBezTo>
                  <a:cubicBezTo>
                    <a:pt x="2214" y="1397"/>
                    <a:pt x="2232" y="1383"/>
                    <a:pt x="2249" y="1371"/>
                  </a:cubicBezTo>
                  <a:cubicBezTo>
                    <a:pt x="2266" y="1358"/>
                    <a:pt x="2288" y="1342"/>
                    <a:pt x="2308" y="1327"/>
                  </a:cubicBezTo>
                  <a:cubicBezTo>
                    <a:pt x="2328" y="1312"/>
                    <a:pt x="2344" y="1301"/>
                    <a:pt x="2362" y="1288"/>
                  </a:cubicBezTo>
                  <a:cubicBezTo>
                    <a:pt x="2380" y="1274"/>
                    <a:pt x="2401" y="1259"/>
                    <a:pt x="2421" y="1245"/>
                  </a:cubicBezTo>
                  <a:cubicBezTo>
                    <a:pt x="2440" y="1231"/>
                    <a:pt x="2458" y="1220"/>
                    <a:pt x="2476" y="1208"/>
                  </a:cubicBezTo>
                  <a:cubicBezTo>
                    <a:pt x="2494" y="1195"/>
                    <a:pt x="2515" y="1180"/>
                    <a:pt x="2535" y="1166"/>
                  </a:cubicBezTo>
                  <a:cubicBezTo>
                    <a:pt x="2552" y="1155"/>
                    <a:pt x="2570" y="1144"/>
                    <a:pt x="2587" y="1132"/>
                  </a:cubicBezTo>
                  <a:lnTo>
                    <a:pt x="2620" y="1111"/>
                  </a:lnTo>
                  <a:lnTo>
                    <a:pt x="2620" y="1111"/>
                  </a:lnTo>
                  <a:cubicBezTo>
                    <a:pt x="2622" y="1114"/>
                    <a:pt x="2625" y="1117"/>
                    <a:pt x="2628" y="1119"/>
                  </a:cubicBezTo>
                  <a:cubicBezTo>
                    <a:pt x="2613" y="1141"/>
                    <a:pt x="2597" y="1164"/>
                    <a:pt x="2582" y="1186"/>
                  </a:cubicBezTo>
                  <a:cubicBezTo>
                    <a:pt x="2562" y="1214"/>
                    <a:pt x="2542" y="1241"/>
                    <a:pt x="2524" y="1269"/>
                  </a:cubicBezTo>
                  <a:cubicBezTo>
                    <a:pt x="2501" y="1303"/>
                    <a:pt x="2478" y="1338"/>
                    <a:pt x="2455" y="1373"/>
                  </a:cubicBezTo>
                  <a:cubicBezTo>
                    <a:pt x="2437" y="1400"/>
                    <a:pt x="2419" y="1427"/>
                    <a:pt x="2402" y="1454"/>
                  </a:cubicBezTo>
                  <a:cubicBezTo>
                    <a:pt x="2378" y="1493"/>
                    <a:pt x="2354" y="1532"/>
                    <a:pt x="2330" y="1570"/>
                  </a:cubicBezTo>
                  <a:cubicBezTo>
                    <a:pt x="2317" y="1592"/>
                    <a:pt x="2304" y="1613"/>
                    <a:pt x="2291" y="1635"/>
                  </a:cubicBezTo>
                  <a:lnTo>
                    <a:pt x="2285" y="1633"/>
                  </a:lnTo>
                  <a:lnTo>
                    <a:pt x="2257" y="1626"/>
                  </a:lnTo>
                  <a:lnTo>
                    <a:pt x="2223" y="1620"/>
                  </a:lnTo>
                  <a:lnTo>
                    <a:pt x="2200" y="1615"/>
                  </a:lnTo>
                  <a:cubicBezTo>
                    <a:pt x="2187" y="1613"/>
                    <a:pt x="2173" y="1611"/>
                    <a:pt x="2160" y="1609"/>
                  </a:cubicBezTo>
                  <a:lnTo>
                    <a:pt x="2143" y="1606"/>
                  </a:lnTo>
                  <a:cubicBezTo>
                    <a:pt x="2128" y="1604"/>
                    <a:pt x="2114" y="1603"/>
                    <a:pt x="2099" y="1602"/>
                  </a:cubicBezTo>
                  <a:lnTo>
                    <a:pt x="2086" y="1600"/>
                  </a:lnTo>
                  <a:cubicBezTo>
                    <a:pt x="2071" y="1599"/>
                    <a:pt x="2057" y="1598"/>
                    <a:pt x="2042" y="1597"/>
                  </a:cubicBezTo>
                  <a:lnTo>
                    <a:pt x="2030" y="1597"/>
                  </a:lnTo>
                  <a:cubicBezTo>
                    <a:pt x="2010" y="1597"/>
                    <a:pt x="1992" y="1596"/>
                    <a:pt x="1974" y="1596"/>
                  </a:cubicBezTo>
                  <a:lnTo>
                    <a:pt x="1970" y="1596"/>
                  </a:lnTo>
                  <a:lnTo>
                    <a:pt x="1979" y="1588"/>
                  </a:lnTo>
                  <a:lnTo>
                    <a:pt x="2020" y="1554"/>
                  </a:lnTo>
                  <a:close/>
                  <a:moveTo>
                    <a:pt x="3078" y="907"/>
                  </a:moveTo>
                  <a:cubicBezTo>
                    <a:pt x="3088" y="897"/>
                    <a:pt x="3098" y="887"/>
                    <a:pt x="3107" y="879"/>
                  </a:cubicBezTo>
                  <a:cubicBezTo>
                    <a:pt x="3116" y="870"/>
                    <a:pt x="3131" y="855"/>
                    <a:pt x="3143" y="844"/>
                  </a:cubicBezTo>
                  <a:cubicBezTo>
                    <a:pt x="3155" y="832"/>
                    <a:pt x="3163" y="825"/>
                    <a:pt x="3172" y="816"/>
                  </a:cubicBezTo>
                  <a:lnTo>
                    <a:pt x="3208" y="782"/>
                  </a:lnTo>
                  <a:lnTo>
                    <a:pt x="3237" y="756"/>
                  </a:lnTo>
                  <a:lnTo>
                    <a:pt x="3273" y="723"/>
                  </a:lnTo>
                  <a:lnTo>
                    <a:pt x="3302" y="698"/>
                  </a:lnTo>
                  <a:lnTo>
                    <a:pt x="3338" y="667"/>
                  </a:lnTo>
                  <a:cubicBezTo>
                    <a:pt x="3348" y="658"/>
                    <a:pt x="3358" y="650"/>
                    <a:pt x="3368" y="642"/>
                  </a:cubicBezTo>
                  <a:cubicBezTo>
                    <a:pt x="3378" y="634"/>
                    <a:pt x="3392" y="622"/>
                    <a:pt x="3404" y="612"/>
                  </a:cubicBezTo>
                  <a:lnTo>
                    <a:pt x="3434" y="589"/>
                  </a:lnTo>
                  <a:lnTo>
                    <a:pt x="3443" y="581"/>
                  </a:lnTo>
                  <a:lnTo>
                    <a:pt x="3443" y="581"/>
                  </a:lnTo>
                  <a:cubicBezTo>
                    <a:pt x="3444" y="582"/>
                    <a:pt x="3445" y="583"/>
                    <a:pt x="3447" y="585"/>
                  </a:cubicBezTo>
                  <a:cubicBezTo>
                    <a:pt x="3441" y="592"/>
                    <a:pt x="3435" y="600"/>
                    <a:pt x="3429" y="607"/>
                  </a:cubicBezTo>
                  <a:cubicBezTo>
                    <a:pt x="3417" y="622"/>
                    <a:pt x="3404" y="636"/>
                    <a:pt x="3393" y="651"/>
                  </a:cubicBezTo>
                  <a:cubicBezTo>
                    <a:pt x="3381" y="666"/>
                    <a:pt x="3367" y="686"/>
                    <a:pt x="3354" y="704"/>
                  </a:cubicBezTo>
                  <a:cubicBezTo>
                    <a:pt x="3341" y="721"/>
                    <a:pt x="3331" y="733"/>
                    <a:pt x="3320" y="749"/>
                  </a:cubicBezTo>
                  <a:cubicBezTo>
                    <a:pt x="3307" y="769"/>
                    <a:pt x="3293" y="788"/>
                    <a:pt x="3281" y="808"/>
                  </a:cubicBezTo>
                  <a:cubicBezTo>
                    <a:pt x="3270" y="824"/>
                    <a:pt x="3259" y="839"/>
                    <a:pt x="3248" y="856"/>
                  </a:cubicBezTo>
                  <a:cubicBezTo>
                    <a:pt x="3237" y="872"/>
                    <a:pt x="3224" y="894"/>
                    <a:pt x="3212" y="913"/>
                  </a:cubicBezTo>
                  <a:lnTo>
                    <a:pt x="3209" y="913"/>
                  </a:lnTo>
                  <a:lnTo>
                    <a:pt x="3157" y="925"/>
                  </a:lnTo>
                  <a:lnTo>
                    <a:pt x="3107" y="939"/>
                  </a:lnTo>
                  <a:cubicBezTo>
                    <a:pt x="3090" y="943"/>
                    <a:pt x="3072" y="948"/>
                    <a:pt x="3055" y="952"/>
                  </a:cubicBezTo>
                  <a:lnTo>
                    <a:pt x="3027" y="961"/>
                  </a:lnTo>
                  <a:lnTo>
                    <a:pt x="3043" y="944"/>
                  </a:lnTo>
                  <a:cubicBezTo>
                    <a:pt x="3054" y="932"/>
                    <a:pt x="3066" y="919"/>
                    <a:pt x="3079" y="907"/>
                  </a:cubicBezTo>
                  <a:lnTo>
                    <a:pt x="3078" y="907"/>
                  </a:lnTo>
                  <a:close/>
                  <a:moveTo>
                    <a:pt x="3585" y="535"/>
                  </a:moveTo>
                  <a:cubicBezTo>
                    <a:pt x="3605" y="531"/>
                    <a:pt x="3624" y="528"/>
                    <a:pt x="3646" y="525"/>
                  </a:cubicBezTo>
                  <a:lnTo>
                    <a:pt x="3693" y="517"/>
                  </a:lnTo>
                  <a:cubicBezTo>
                    <a:pt x="3713" y="514"/>
                    <a:pt x="3732" y="512"/>
                    <a:pt x="3752" y="509"/>
                  </a:cubicBezTo>
                  <a:cubicBezTo>
                    <a:pt x="3768" y="507"/>
                    <a:pt x="3785" y="505"/>
                    <a:pt x="3801" y="503"/>
                  </a:cubicBezTo>
                  <a:cubicBezTo>
                    <a:pt x="3821" y="500"/>
                    <a:pt x="3841" y="498"/>
                    <a:pt x="3860" y="496"/>
                  </a:cubicBezTo>
                  <a:lnTo>
                    <a:pt x="3910" y="491"/>
                  </a:lnTo>
                  <a:cubicBezTo>
                    <a:pt x="3929" y="489"/>
                    <a:pt x="3951" y="487"/>
                    <a:pt x="3972" y="485"/>
                  </a:cubicBezTo>
                  <a:lnTo>
                    <a:pt x="4020" y="481"/>
                  </a:lnTo>
                  <a:cubicBezTo>
                    <a:pt x="4041" y="480"/>
                    <a:pt x="4062" y="479"/>
                    <a:pt x="4083" y="477"/>
                  </a:cubicBezTo>
                  <a:lnTo>
                    <a:pt x="4131" y="475"/>
                  </a:lnTo>
                  <a:cubicBezTo>
                    <a:pt x="4154" y="473"/>
                    <a:pt x="4177" y="473"/>
                    <a:pt x="4200" y="472"/>
                  </a:cubicBezTo>
                  <a:lnTo>
                    <a:pt x="4242" y="471"/>
                  </a:lnTo>
                  <a:cubicBezTo>
                    <a:pt x="4279" y="470"/>
                    <a:pt x="4317" y="469"/>
                    <a:pt x="4354" y="469"/>
                  </a:cubicBezTo>
                  <a:cubicBezTo>
                    <a:pt x="4402" y="469"/>
                    <a:pt x="4451" y="470"/>
                    <a:pt x="4499" y="472"/>
                  </a:cubicBezTo>
                  <a:cubicBezTo>
                    <a:pt x="4512" y="472"/>
                    <a:pt x="4526" y="473"/>
                    <a:pt x="4539" y="473"/>
                  </a:cubicBezTo>
                  <a:cubicBezTo>
                    <a:pt x="4574" y="475"/>
                    <a:pt x="4610" y="476"/>
                    <a:pt x="4645" y="478"/>
                  </a:cubicBezTo>
                  <a:cubicBezTo>
                    <a:pt x="4662" y="479"/>
                    <a:pt x="4678" y="481"/>
                    <a:pt x="4695" y="482"/>
                  </a:cubicBezTo>
                  <a:cubicBezTo>
                    <a:pt x="4727" y="484"/>
                    <a:pt x="4759" y="486"/>
                    <a:pt x="4792" y="489"/>
                  </a:cubicBezTo>
                  <a:cubicBezTo>
                    <a:pt x="4812" y="491"/>
                    <a:pt x="4832" y="494"/>
                    <a:pt x="4853" y="496"/>
                  </a:cubicBezTo>
                  <a:lnTo>
                    <a:pt x="4898" y="501"/>
                  </a:lnTo>
                  <a:cubicBezTo>
                    <a:pt x="4898" y="501"/>
                    <a:pt x="4898" y="502"/>
                    <a:pt x="4898" y="503"/>
                  </a:cubicBezTo>
                  <a:lnTo>
                    <a:pt x="4898" y="503"/>
                  </a:lnTo>
                  <a:cubicBezTo>
                    <a:pt x="4898" y="511"/>
                    <a:pt x="4899" y="517"/>
                    <a:pt x="4903" y="524"/>
                  </a:cubicBezTo>
                  <a:cubicBezTo>
                    <a:pt x="4906" y="530"/>
                    <a:pt x="4912" y="535"/>
                    <a:pt x="4919" y="539"/>
                  </a:cubicBezTo>
                  <a:lnTo>
                    <a:pt x="4919" y="539"/>
                  </a:lnTo>
                  <a:cubicBezTo>
                    <a:pt x="4911" y="555"/>
                    <a:pt x="4903" y="571"/>
                    <a:pt x="4894" y="588"/>
                  </a:cubicBezTo>
                  <a:cubicBezTo>
                    <a:pt x="4890" y="597"/>
                    <a:pt x="4885" y="608"/>
                    <a:pt x="4881" y="617"/>
                  </a:cubicBezTo>
                  <a:cubicBezTo>
                    <a:pt x="4871" y="636"/>
                    <a:pt x="4861" y="656"/>
                    <a:pt x="4852" y="678"/>
                  </a:cubicBezTo>
                  <a:cubicBezTo>
                    <a:pt x="4847" y="688"/>
                    <a:pt x="4843" y="699"/>
                    <a:pt x="4838" y="709"/>
                  </a:cubicBezTo>
                  <a:cubicBezTo>
                    <a:pt x="4829" y="730"/>
                    <a:pt x="4819" y="751"/>
                    <a:pt x="4810" y="773"/>
                  </a:cubicBezTo>
                  <a:cubicBezTo>
                    <a:pt x="4806" y="783"/>
                    <a:pt x="4802" y="793"/>
                    <a:pt x="4798" y="803"/>
                  </a:cubicBezTo>
                  <a:cubicBezTo>
                    <a:pt x="4777" y="801"/>
                    <a:pt x="4756" y="799"/>
                    <a:pt x="4735" y="797"/>
                  </a:cubicBezTo>
                  <a:cubicBezTo>
                    <a:pt x="4694" y="794"/>
                    <a:pt x="4653" y="793"/>
                    <a:pt x="4613" y="791"/>
                  </a:cubicBezTo>
                  <a:cubicBezTo>
                    <a:pt x="4588" y="789"/>
                    <a:pt x="4563" y="787"/>
                    <a:pt x="4538" y="787"/>
                  </a:cubicBezTo>
                  <a:cubicBezTo>
                    <a:pt x="4473" y="784"/>
                    <a:pt x="4407" y="783"/>
                    <a:pt x="4341" y="783"/>
                  </a:cubicBezTo>
                  <a:cubicBezTo>
                    <a:pt x="4304" y="783"/>
                    <a:pt x="4266" y="783"/>
                    <a:pt x="4229" y="784"/>
                  </a:cubicBezTo>
                  <a:lnTo>
                    <a:pt x="4189" y="785"/>
                  </a:lnTo>
                  <a:cubicBezTo>
                    <a:pt x="4165" y="785"/>
                    <a:pt x="4141" y="787"/>
                    <a:pt x="4117" y="788"/>
                  </a:cubicBezTo>
                  <a:cubicBezTo>
                    <a:pt x="4103" y="788"/>
                    <a:pt x="4088" y="789"/>
                    <a:pt x="4074" y="790"/>
                  </a:cubicBezTo>
                  <a:lnTo>
                    <a:pt x="4006" y="794"/>
                  </a:lnTo>
                  <a:lnTo>
                    <a:pt x="3979" y="796"/>
                  </a:lnTo>
                  <a:cubicBezTo>
                    <a:pt x="3969" y="789"/>
                    <a:pt x="3960" y="782"/>
                    <a:pt x="3949" y="775"/>
                  </a:cubicBezTo>
                  <a:lnTo>
                    <a:pt x="3927" y="762"/>
                  </a:lnTo>
                  <a:cubicBezTo>
                    <a:pt x="3911" y="751"/>
                    <a:pt x="3895" y="742"/>
                    <a:pt x="3879" y="731"/>
                  </a:cubicBezTo>
                  <a:cubicBezTo>
                    <a:pt x="3872" y="727"/>
                    <a:pt x="3864" y="723"/>
                    <a:pt x="3857" y="718"/>
                  </a:cubicBezTo>
                  <a:cubicBezTo>
                    <a:pt x="3842" y="709"/>
                    <a:pt x="3826" y="700"/>
                    <a:pt x="3811" y="692"/>
                  </a:cubicBezTo>
                  <a:cubicBezTo>
                    <a:pt x="3803" y="688"/>
                    <a:pt x="3795" y="683"/>
                    <a:pt x="3787" y="679"/>
                  </a:cubicBezTo>
                  <a:cubicBezTo>
                    <a:pt x="3772" y="671"/>
                    <a:pt x="3757" y="664"/>
                    <a:pt x="3743" y="656"/>
                  </a:cubicBezTo>
                  <a:lnTo>
                    <a:pt x="3717" y="644"/>
                  </a:lnTo>
                  <a:cubicBezTo>
                    <a:pt x="3704" y="638"/>
                    <a:pt x="3690" y="631"/>
                    <a:pt x="3676" y="625"/>
                  </a:cubicBezTo>
                  <a:cubicBezTo>
                    <a:pt x="3667" y="621"/>
                    <a:pt x="3658" y="617"/>
                    <a:pt x="3649" y="613"/>
                  </a:cubicBezTo>
                  <a:cubicBezTo>
                    <a:pt x="3636" y="608"/>
                    <a:pt x="3622" y="602"/>
                    <a:pt x="3609" y="597"/>
                  </a:cubicBezTo>
                  <a:cubicBezTo>
                    <a:pt x="3600" y="593"/>
                    <a:pt x="3590" y="590"/>
                    <a:pt x="3581" y="587"/>
                  </a:cubicBezTo>
                  <a:cubicBezTo>
                    <a:pt x="3569" y="582"/>
                    <a:pt x="3556" y="577"/>
                    <a:pt x="3543" y="573"/>
                  </a:cubicBezTo>
                  <a:lnTo>
                    <a:pt x="3514" y="564"/>
                  </a:lnTo>
                  <a:lnTo>
                    <a:pt x="3514" y="564"/>
                  </a:lnTo>
                  <a:lnTo>
                    <a:pt x="3514" y="564"/>
                  </a:lnTo>
                  <a:cubicBezTo>
                    <a:pt x="3516" y="560"/>
                    <a:pt x="3516" y="557"/>
                    <a:pt x="3517" y="553"/>
                  </a:cubicBezTo>
                  <a:lnTo>
                    <a:pt x="3517" y="553"/>
                  </a:lnTo>
                  <a:cubicBezTo>
                    <a:pt x="3516" y="551"/>
                    <a:pt x="3516" y="550"/>
                    <a:pt x="3515" y="548"/>
                  </a:cubicBezTo>
                  <a:lnTo>
                    <a:pt x="3541" y="543"/>
                  </a:lnTo>
                  <a:lnTo>
                    <a:pt x="3585" y="535"/>
                  </a:lnTo>
                  <a:close/>
                  <a:moveTo>
                    <a:pt x="5038" y="351"/>
                  </a:moveTo>
                  <a:cubicBezTo>
                    <a:pt x="5036" y="344"/>
                    <a:pt x="5034" y="337"/>
                    <a:pt x="5032" y="330"/>
                  </a:cubicBezTo>
                  <a:lnTo>
                    <a:pt x="5032" y="330"/>
                  </a:lnTo>
                  <a:lnTo>
                    <a:pt x="5032" y="329"/>
                  </a:lnTo>
                  <a:lnTo>
                    <a:pt x="5032" y="328"/>
                  </a:lnTo>
                  <a:cubicBezTo>
                    <a:pt x="5038" y="318"/>
                    <a:pt x="5044" y="309"/>
                    <a:pt x="5048" y="299"/>
                  </a:cubicBezTo>
                  <a:lnTo>
                    <a:pt x="5060" y="282"/>
                  </a:lnTo>
                  <a:cubicBezTo>
                    <a:pt x="5065" y="273"/>
                    <a:pt x="5070" y="265"/>
                    <a:pt x="5075" y="257"/>
                  </a:cubicBezTo>
                  <a:lnTo>
                    <a:pt x="5088" y="240"/>
                  </a:lnTo>
                  <a:cubicBezTo>
                    <a:pt x="5092" y="233"/>
                    <a:pt x="5098" y="225"/>
                    <a:pt x="5103" y="219"/>
                  </a:cubicBezTo>
                  <a:cubicBezTo>
                    <a:pt x="5108" y="212"/>
                    <a:pt x="5111" y="207"/>
                    <a:pt x="5115" y="202"/>
                  </a:cubicBezTo>
                  <a:cubicBezTo>
                    <a:pt x="5119" y="197"/>
                    <a:pt x="5125" y="189"/>
                    <a:pt x="5130" y="182"/>
                  </a:cubicBezTo>
                  <a:lnTo>
                    <a:pt x="5136" y="176"/>
                  </a:lnTo>
                  <a:lnTo>
                    <a:pt x="5136" y="176"/>
                  </a:lnTo>
                  <a:cubicBezTo>
                    <a:pt x="5138" y="177"/>
                    <a:pt x="5139" y="178"/>
                    <a:pt x="5141" y="179"/>
                  </a:cubicBezTo>
                  <a:lnTo>
                    <a:pt x="5134" y="192"/>
                  </a:lnTo>
                  <a:lnTo>
                    <a:pt x="5127" y="206"/>
                  </a:lnTo>
                  <a:cubicBezTo>
                    <a:pt x="5125" y="212"/>
                    <a:pt x="5122" y="217"/>
                    <a:pt x="5120" y="223"/>
                  </a:cubicBezTo>
                  <a:cubicBezTo>
                    <a:pt x="5118" y="229"/>
                    <a:pt x="5115" y="233"/>
                    <a:pt x="5113" y="239"/>
                  </a:cubicBezTo>
                  <a:cubicBezTo>
                    <a:pt x="5111" y="244"/>
                    <a:pt x="5109" y="250"/>
                    <a:pt x="5106" y="256"/>
                  </a:cubicBezTo>
                  <a:cubicBezTo>
                    <a:pt x="5104" y="262"/>
                    <a:pt x="5101" y="267"/>
                    <a:pt x="5099" y="273"/>
                  </a:cubicBezTo>
                  <a:cubicBezTo>
                    <a:pt x="5097" y="279"/>
                    <a:pt x="5095" y="286"/>
                    <a:pt x="5092" y="293"/>
                  </a:cubicBezTo>
                  <a:cubicBezTo>
                    <a:pt x="5090" y="299"/>
                    <a:pt x="5087" y="304"/>
                    <a:pt x="5085" y="310"/>
                  </a:cubicBezTo>
                  <a:cubicBezTo>
                    <a:pt x="5083" y="316"/>
                    <a:pt x="5081" y="324"/>
                    <a:pt x="5078" y="332"/>
                  </a:cubicBezTo>
                  <a:cubicBezTo>
                    <a:pt x="5076" y="339"/>
                    <a:pt x="5074" y="343"/>
                    <a:pt x="5071" y="350"/>
                  </a:cubicBezTo>
                  <a:cubicBezTo>
                    <a:pt x="5069" y="356"/>
                    <a:pt x="5067" y="365"/>
                    <a:pt x="5064" y="373"/>
                  </a:cubicBezTo>
                  <a:cubicBezTo>
                    <a:pt x="5062" y="381"/>
                    <a:pt x="5060" y="386"/>
                    <a:pt x="5057" y="393"/>
                  </a:cubicBezTo>
                  <a:lnTo>
                    <a:pt x="5057" y="393"/>
                  </a:lnTo>
                  <a:cubicBezTo>
                    <a:pt x="5057" y="395"/>
                    <a:pt x="5057" y="396"/>
                    <a:pt x="5056" y="398"/>
                  </a:cubicBezTo>
                  <a:lnTo>
                    <a:pt x="5056" y="398"/>
                  </a:lnTo>
                  <a:cubicBezTo>
                    <a:pt x="5053" y="397"/>
                    <a:pt x="5051" y="397"/>
                    <a:pt x="5048" y="396"/>
                  </a:cubicBezTo>
                  <a:cubicBezTo>
                    <a:pt x="5046" y="388"/>
                    <a:pt x="5045" y="381"/>
                    <a:pt x="5043" y="373"/>
                  </a:cubicBezTo>
                  <a:cubicBezTo>
                    <a:pt x="5040" y="365"/>
                    <a:pt x="5040" y="358"/>
                    <a:pt x="5038" y="351"/>
                  </a:cubicBezTo>
                  <a:close/>
                  <a:moveTo>
                    <a:pt x="5234" y="444"/>
                  </a:moveTo>
                  <a:cubicBezTo>
                    <a:pt x="5264" y="445"/>
                    <a:pt x="5294" y="447"/>
                    <a:pt x="5324" y="448"/>
                  </a:cubicBezTo>
                  <a:cubicBezTo>
                    <a:pt x="5342" y="449"/>
                    <a:pt x="5360" y="451"/>
                    <a:pt x="5379" y="452"/>
                  </a:cubicBezTo>
                  <a:lnTo>
                    <a:pt x="5463" y="458"/>
                  </a:lnTo>
                  <a:lnTo>
                    <a:pt x="5519" y="463"/>
                  </a:lnTo>
                  <a:lnTo>
                    <a:pt x="5576" y="469"/>
                  </a:lnTo>
                  <a:lnTo>
                    <a:pt x="5517" y="469"/>
                  </a:lnTo>
                  <a:cubicBezTo>
                    <a:pt x="5469" y="469"/>
                    <a:pt x="5422" y="469"/>
                    <a:pt x="5374" y="471"/>
                  </a:cubicBezTo>
                  <a:cubicBezTo>
                    <a:pt x="5358" y="471"/>
                    <a:pt x="5342" y="472"/>
                    <a:pt x="5325" y="473"/>
                  </a:cubicBezTo>
                  <a:cubicBezTo>
                    <a:pt x="5294" y="474"/>
                    <a:pt x="5263" y="475"/>
                    <a:pt x="5231" y="477"/>
                  </a:cubicBezTo>
                  <a:cubicBezTo>
                    <a:pt x="5211" y="478"/>
                    <a:pt x="5191" y="480"/>
                    <a:pt x="5170" y="481"/>
                  </a:cubicBezTo>
                  <a:cubicBezTo>
                    <a:pt x="5143" y="483"/>
                    <a:pt x="5115" y="485"/>
                    <a:pt x="5087" y="487"/>
                  </a:cubicBezTo>
                  <a:lnTo>
                    <a:pt x="5070" y="489"/>
                  </a:lnTo>
                  <a:cubicBezTo>
                    <a:pt x="5070" y="484"/>
                    <a:pt x="5068" y="480"/>
                    <a:pt x="5067" y="476"/>
                  </a:cubicBezTo>
                  <a:lnTo>
                    <a:pt x="5067" y="476"/>
                  </a:lnTo>
                  <a:lnTo>
                    <a:pt x="5067" y="476"/>
                  </a:lnTo>
                  <a:lnTo>
                    <a:pt x="5067" y="475"/>
                  </a:lnTo>
                  <a:cubicBezTo>
                    <a:pt x="5074" y="472"/>
                    <a:pt x="5080" y="467"/>
                    <a:pt x="5083" y="460"/>
                  </a:cubicBezTo>
                  <a:cubicBezTo>
                    <a:pt x="5087" y="454"/>
                    <a:pt x="5088" y="449"/>
                    <a:pt x="5088" y="442"/>
                  </a:cubicBezTo>
                  <a:cubicBezTo>
                    <a:pt x="5120" y="442"/>
                    <a:pt x="5152" y="442"/>
                    <a:pt x="5184" y="444"/>
                  </a:cubicBezTo>
                  <a:lnTo>
                    <a:pt x="5234" y="444"/>
                  </a:lnTo>
                  <a:close/>
                  <a:moveTo>
                    <a:pt x="5911" y="618"/>
                  </a:moveTo>
                  <a:cubicBezTo>
                    <a:pt x="5939" y="632"/>
                    <a:pt x="5966" y="648"/>
                    <a:pt x="5993" y="664"/>
                  </a:cubicBezTo>
                  <a:cubicBezTo>
                    <a:pt x="6015" y="676"/>
                    <a:pt x="6037" y="687"/>
                    <a:pt x="6058" y="700"/>
                  </a:cubicBezTo>
                  <a:cubicBezTo>
                    <a:pt x="6080" y="712"/>
                    <a:pt x="6105" y="729"/>
                    <a:pt x="6129" y="743"/>
                  </a:cubicBezTo>
                  <a:cubicBezTo>
                    <a:pt x="6092" y="743"/>
                    <a:pt x="6056" y="743"/>
                    <a:pt x="6019" y="744"/>
                  </a:cubicBezTo>
                  <a:lnTo>
                    <a:pt x="5976" y="746"/>
                  </a:lnTo>
                  <a:lnTo>
                    <a:pt x="5894" y="749"/>
                  </a:lnTo>
                  <a:lnTo>
                    <a:pt x="5849" y="752"/>
                  </a:lnTo>
                  <a:cubicBezTo>
                    <a:pt x="5823" y="753"/>
                    <a:pt x="5796" y="754"/>
                    <a:pt x="5769" y="756"/>
                  </a:cubicBezTo>
                  <a:lnTo>
                    <a:pt x="5723" y="761"/>
                  </a:lnTo>
                  <a:cubicBezTo>
                    <a:pt x="5696" y="763"/>
                    <a:pt x="5669" y="765"/>
                    <a:pt x="5643" y="767"/>
                  </a:cubicBezTo>
                  <a:lnTo>
                    <a:pt x="5598" y="772"/>
                  </a:lnTo>
                  <a:lnTo>
                    <a:pt x="5516" y="781"/>
                  </a:lnTo>
                  <a:lnTo>
                    <a:pt x="5472" y="787"/>
                  </a:lnTo>
                  <a:cubicBezTo>
                    <a:pt x="5444" y="791"/>
                    <a:pt x="5417" y="794"/>
                    <a:pt x="5389" y="798"/>
                  </a:cubicBezTo>
                  <a:lnTo>
                    <a:pt x="5348" y="804"/>
                  </a:lnTo>
                  <a:cubicBezTo>
                    <a:pt x="5319" y="809"/>
                    <a:pt x="5290" y="813"/>
                    <a:pt x="5261" y="818"/>
                  </a:cubicBezTo>
                  <a:cubicBezTo>
                    <a:pt x="5248" y="820"/>
                    <a:pt x="5236" y="822"/>
                    <a:pt x="5222" y="825"/>
                  </a:cubicBezTo>
                  <a:lnTo>
                    <a:pt x="5173" y="834"/>
                  </a:lnTo>
                  <a:lnTo>
                    <a:pt x="5173" y="834"/>
                  </a:lnTo>
                  <a:cubicBezTo>
                    <a:pt x="5172" y="829"/>
                    <a:pt x="5171" y="826"/>
                    <a:pt x="5168" y="822"/>
                  </a:cubicBezTo>
                  <a:cubicBezTo>
                    <a:pt x="5165" y="815"/>
                    <a:pt x="5160" y="811"/>
                    <a:pt x="5153" y="807"/>
                  </a:cubicBezTo>
                  <a:cubicBezTo>
                    <a:pt x="5150" y="805"/>
                    <a:pt x="5147" y="803"/>
                    <a:pt x="5143" y="802"/>
                  </a:cubicBezTo>
                  <a:lnTo>
                    <a:pt x="5146" y="800"/>
                  </a:lnTo>
                  <a:cubicBezTo>
                    <a:pt x="5157" y="790"/>
                    <a:pt x="5168" y="780"/>
                    <a:pt x="5180" y="771"/>
                  </a:cubicBezTo>
                  <a:lnTo>
                    <a:pt x="5209" y="748"/>
                  </a:lnTo>
                  <a:cubicBezTo>
                    <a:pt x="5220" y="739"/>
                    <a:pt x="5231" y="729"/>
                    <a:pt x="5243" y="720"/>
                  </a:cubicBezTo>
                  <a:lnTo>
                    <a:pt x="5271" y="699"/>
                  </a:lnTo>
                  <a:lnTo>
                    <a:pt x="5306" y="672"/>
                  </a:lnTo>
                  <a:cubicBezTo>
                    <a:pt x="5315" y="665"/>
                    <a:pt x="5325" y="659"/>
                    <a:pt x="5334" y="653"/>
                  </a:cubicBezTo>
                  <a:cubicBezTo>
                    <a:pt x="5343" y="647"/>
                    <a:pt x="5357" y="636"/>
                    <a:pt x="5368" y="628"/>
                  </a:cubicBezTo>
                  <a:cubicBezTo>
                    <a:pt x="5380" y="620"/>
                    <a:pt x="5392" y="612"/>
                    <a:pt x="5404" y="604"/>
                  </a:cubicBezTo>
                  <a:lnTo>
                    <a:pt x="5431" y="585"/>
                  </a:lnTo>
                  <a:cubicBezTo>
                    <a:pt x="5482" y="551"/>
                    <a:pt x="5533" y="521"/>
                    <a:pt x="5583" y="493"/>
                  </a:cubicBezTo>
                  <a:lnTo>
                    <a:pt x="5583" y="493"/>
                  </a:lnTo>
                  <a:cubicBezTo>
                    <a:pt x="5587" y="499"/>
                    <a:pt x="5592" y="503"/>
                    <a:pt x="5598" y="507"/>
                  </a:cubicBezTo>
                  <a:cubicBezTo>
                    <a:pt x="5605" y="511"/>
                    <a:pt x="5611" y="512"/>
                    <a:pt x="5619" y="512"/>
                  </a:cubicBezTo>
                  <a:lnTo>
                    <a:pt x="5619" y="512"/>
                  </a:lnTo>
                  <a:lnTo>
                    <a:pt x="5619" y="512"/>
                  </a:lnTo>
                  <a:cubicBezTo>
                    <a:pt x="5626" y="512"/>
                    <a:pt x="5633" y="511"/>
                    <a:pt x="5639" y="507"/>
                  </a:cubicBezTo>
                  <a:cubicBezTo>
                    <a:pt x="5646" y="503"/>
                    <a:pt x="5652" y="498"/>
                    <a:pt x="5655" y="492"/>
                  </a:cubicBezTo>
                  <a:cubicBezTo>
                    <a:pt x="5656" y="491"/>
                    <a:pt x="5655" y="490"/>
                    <a:pt x="5656" y="490"/>
                  </a:cubicBezTo>
                  <a:cubicBezTo>
                    <a:pt x="5723" y="521"/>
                    <a:pt x="5790" y="554"/>
                    <a:pt x="5857" y="589"/>
                  </a:cubicBezTo>
                  <a:cubicBezTo>
                    <a:pt x="5876" y="599"/>
                    <a:pt x="5893" y="608"/>
                    <a:pt x="5911" y="618"/>
                  </a:cubicBezTo>
                  <a:close/>
                  <a:moveTo>
                    <a:pt x="6361" y="720"/>
                  </a:moveTo>
                  <a:cubicBezTo>
                    <a:pt x="6376" y="714"/>
                    <a:pt x="6391" y="707"/>
                    <a:pt x="6406" y="701"/>
                  </a:cubicBezTo>
                  <a:cubicBezTo>
                    <a:pt x="6424" y="694"/>
                    <a:pt x="6443" y="688"/>
                    <a:pt x="6461" y="681"/>
                  </a:cubicBezTo>
                  <a:cubicBezTo>
                    <a:pt x="6476" y="676"/>
                    <a:pt x="6490" y="670"/>
                    <a:pt x="6505" y="665"/>
                  </a:cubicBezTo>
                  <a:cubicBezTo>
                    <a:pt x="6524" y="659"/>
                    <a:pt x="6543" y="654"/>
                    <a:pt x="6562" y="649"/>
                  </a:cubicBezTo>
                  <a:cubicBezTo>
                    <a:pt x="6576" y="645"/>
                    <a:pt x="6591" y="640"/>
                    <a:pt x="6605" y="636"/>
                  </a:cubicBezTo>
                  <a:cubicBezTo>
                    <a:pt x="6625" y="631"/>
                    <a:pt x="6645" y="627"/>
                    <a:pt x="6664" y="623"/>
                  </a:cubicBezTo>
                  <a:cubicBezTo>
                    <a:pt x="6678" y="620"/>
                    <a:pt x="6692" y="616"/>
                    <a:pt x="6706" y="614"/>
                  </a:cubicBezTo>
                  <a:cubicBezTo>
                    <a:pt x="6716" y="612"/>
                    <a:pt x="6725" y="611"/>
                    <a:pt x="6735" y="609"/>
                  </a:cubicBezTo>
                  <a:lnTo>
                    <a:pt x="6761" y="624"/>
                  </a:lnTo>
                  <a:cubicBezTo>
                    <a:pt x="6789" y="640"/>
                    <a:pt x="6818" y="656"/>
                    <a:pt x="6846" y="673"/>
                  </a:cubicBezTo>
                  <a:cubicBezTo>
                    <a:pt x="6866" y="684"/>
                    <a:pt x="6884" y="696"/>
                    <a:pt x="6902" y="708"/>
                  </a:cubicBezTo>
                  <a:cubicBezTo>
                    <a:pt x="6929" y="725"/>
                    <a:pt x="6956" y="741"/>
                    <a:pt x="6984" y="759"/>
                  </a:cubicBezTo>
                  <a:cubicBezTo>
                    <a:pt x="7003" y="771"/>
                    <a:pt x="7023" y="785"/>
                    <a:pt x="7043" y="798"/>
                  </a:cubicBezTo>
                  <a:lnTo>
                    <a:pt x="7090" y="829"/>
                  </a:lnTo>
                  <a:lnTo>
                    <a:pt x="7090" y="829"/>
                  </a:lnTo>
                  <a:cubicBezTo>
                    <a:pt x="7090" y="830"/>
                    <a:pt x="7090" y="830"/>
                    <a:pt x="7089" y="831"/>
                  </a:cubicBezTo>
                  <a:cubicBezTo>
                    <a:pt x="7088" y="834"/>
                    <a:pt x="7086" y="837"/>
                    <a:pt x="7085" y="840"/>
                  </a:cubicBezTo>
                  <a:lnTo>
                    <a:pt x="7054" y="834"/>
                  </a:lnTo>
                  <a:cubicBezTo>
                    <a:pt x="7037" y="830"/>
                    <a:pt x="7021" y="827"/>
                    <a:pt x="7005" y="823"/>
                  </a:cubicBezTo>
                  <a:cubicBezTo>
                    <a:pt x="6982" y="819"/>
                    <a:pt x="6958" y="815"/>
                    <a:pt x="6935" y="811"/>
                  </a:cubicBezTo>
                  <a:cubicBezTo>
                    <a:pt x="6919" y="808"/>
                    <a:pt x="6902" y="805"/>
                    <a:pt x="6886" y="802"/>
                  </a:cubicBezTo>
                  <a:cubicBezTo>
                    <a:pt x="6863" y="798"/>
                    <a:pt x="6839" y="795"/>
                    <a:pt x="6816" y="792"/>
                  </a:cubicBezTo>
                  <a:cubicBezTo>
                    <a:pt x="6799" y="789"/>
                    <a:pt x="6782" y="786"/>
                    <a:pt x="6766" y="784"/>
                  </a:cubicBezTo>
                  <a:cubicBezTo>
                    <a:pt x="6742" y="781"/>
                    <a:pt x="6718" y="778"/>
                    <a:pt x="6694" y="775"/>
                  </a:cubicBezTo>
                  <a:lnTo>
                    <a:pt x="6644" y="769"/>
                  </a:lnTo>
                  <a:cubicBezTo>
                    <a:pt x="6619" y="767"/>
                    <a:pt x="6594" y="764"/>
                    <a:pt x="6569" y="762"/>
                  </a:cubicBezTo>
                  <a:cubicBezTo>
                    <a:pt x="6553" y="761"/>
                    <a:pt x="6537" y="759"/>
                    <a:pt x="6521" y="758"/>
                  </a:cubicBezTo>
                  <a:cubicBezTo>
                    <a:pt x="6495" y="756"/>
                    <a:pt x="6468" y="754"/>
                    <a:pt x="6442" y="752"/>
                  </a:cubicBezTo>
                  <a:cubicBezTo>
                    <a:pt x="6427" y="752"/>
                    <a:pt x="6411" y="750"/>
                    <a:pt x="6396" y="750"/>
                  </a:cubicBezTo>
                  <a:cubicBezTo>
                    <a:pt x="6368" y="748"/>
                    <a:pt x="6340" y="747"/>
                    <a:pt x="6312" y="746"/>
                  </a:cubicBezTo>
                  <a:lnTo>
                    <a:pt x="6301" y="746"/>
                  </a:lnTo>
                  <a:lnTo>
                    <a:pt x="6309" y="742"/>
                  </a:lnTo>
                  <a:cubicBezTo>
                    <a:pt x="6326" y="734"/>
                    <a:pt x="6343" y="727"/>
                    <a:pt x="6361" y="720"/>
                  </a:cubicBezTo>
                  <a:close/>
                  <a:moveTo>
                    <a:pt x="7129" y="927"/>
                  </a:moveTo>
                  <a:cubicBezTo>
                    <a:pt x="7129" y="936"/>
                    <a:pt x="7130" y="947"/>
                    <a:pt x="7131" y="956"/>
                  </a:cubicBezTo>
                  <a:cubicBezTo>
                    <a:pt x="7084" y="942"/>
                    <a:pt x="7038" y="928"/>
                    <a:pt x="6990" y="915"/>
                  </a:cubicBezTo>
                  <a:cubicBezTo>
                    <a:pt x="6927" y="899"/>
                    <a:pt x="6863" y="884"/>
                    <a:pt x="6799" y="870"/>
                  </a:cubicBezTo>
                  <a:cubicBezTo>
                    <a:pt x="6778" y="866"/>
                    <a:pt x="6757" y="863"/>
                    <a:pt x="6736" y="858"/>
                  </a:cubicBezTo>
                  <a:cubicBezTo>
                    <a:pt x="6693" y="850"/>
                    <a:pt x="6649" y="841"/>
                    <a:pt x="6605" y="834"/>
                  </a:cubicBezTo>
                  <a:cubicBezTo>
                    <a:pt x="6581" y="830"/>
                    <a:pt x="6558" y="827"/>
                    <a:pt x="6534" y="824"/>
                  </a:cubicBezTo>
                  <a:cubicBezTo>
                    <a:pt x="6492" y="818"/>
                    <a:pt x="6451" y="811"/>
                    <a:pt x="6408" y="806"/>
                  </a:cubicBezTo>
                  <a:cubicBezTo>
                    <a:pt x="6383" y="803"/>
                    <a:pt x="6357" y="801"/>
                    <a:pt x="6330" y="799"/>
                  </a:cubicBezTo>
                  <a:cubicBezTo>
                    <a:pt x="6304" y="796"/>
                    <a:pt x="6276" y="793"/>
                    <a:pt x="6249" y="791"/>
                  </a:cubicBezTo>
                  <a:cubicBezTo>
                    <a:pt x="6249" y="791"/>
                    <a:pt x="6249" y="790"/>
                    <a:pt x="6249" y="789"/>
                  </a:cubicBezTo>
                  <a:lnTo>
                    <a:pt x="6249" y="789"/>
                  </a:lnTo>
                  <a:cubicBezTo>
                    <a:pt x="6249" y="783"/>
                    <a:pt x="6248" y="778"/>
                    <a:pt x="6245" y="772"/>
                  </a:cubicBezTo>
                  <a:lnTo>
                    <a:pt x="6261" y="764"/>
                  </a:lnTo>
                  <a:cubicBezTo>
                    <a:pt x="6272" y="760"/>
                    <a:pt x="6281" y="754"/>
                    <a:pt x="6292" y="750"/>
                  </a:cubicBezTo>
                  <a:cubicBezTo>
                    <a:pt x="6317" y="750"/>
                    <a:pt x="6342" y="752"/>
                    <a:pt x="6366" y="752"/>
                  </a:cubicBezTo>
                  <a:cubicBezTo>
                    <a:pt x="6376" y="752"/>
                    <a:pt x="6386" y="752"/>
                    <a:pt x="6395" y="754"/>
                  </a:cubicBezTo>
                  <a:cubicBezTo>
                    <a:pt x="6429" y="755"/>
                    <a:pt x="6462" y="758"/>
                    <a:pt x="6495" y="760"/>
                  </a:cubicBezTo>
                  <a:lnTo>
                    <a:pt x="6520" y="762"/>
                  </a:lnTo>
                  <a:cubicBezTo>
                    <a:pt x="6555" y="765"/>
                    <a:pt x="6590" y="768"/>
                    <a:pt x="6625" y="772"/>
                  </a:cubicBezTo>
                  <a:cubicBezTo>
                    <a:pt x="6631" y="772"/>
                    <a:pt x="6637" y="773"/>
                    <a:pt x="6643" y="774"/>
                  </a:cubicBezTo>
                  <a:cubicBezTo>
                    <a:pt x="6674" y="777"/>
                    <a:pt x="6704" y="781"/>
                    <a:pt x="6734" y="785"/>
                  </a:cubicBezTo>
                  <a:lnTo>
                    <a:pt x="6766" y="788"/>
                  </a:lnTo>
                  <a:cubicBezTo>
                    <a:pt x="6794" y="792"/>
                    <a:pt x="6822" y="797"/>
                    <a:pt x="6850" y="801"/>
                  </a:cubicBezTo>
                  <a:lnTo>
                    <a:pt x="6886" y="807"/>
                  </a:lnTo>
                  <a:cubicBezTo>
                    <a:pt x="6909" y="811"/>
                    <a:pt x="6931" y="815"/>
                    <a:pt x="6954" y="819"/>
                  </a:cubicBezTo>
                  <a:cubicBezTo>
                    <a:pt x="6971" y="822"/>
                    <a:pt x="6988" y="824"/>
                    <a:pt x="7005" y="828"/>
                  </a:cubicBezTo>
                  <a:cubicBezTo>
                    <a:pt x="7022" y="831"/>
                    <a:pt x="7038" y="835"/>
                    <a:pt x="7055" y="839"/>
                  </a:cubicBezTo>
                  <a:lnTo>
                    <a:pt x="7083" y="845"/>
                  </a:lnTo>
                  <a:lnTo>
                    <a:pt x="7083" y="845"/>
                  </a:lnTo>
                  <a:cubicBezTo>
                    <a:pt x="7082" y="847"/>
                    <a:pt x="7081" y="849"/>
                    <a:pt x="7081" y="851"/>
                  </a:cubicBezTo>
                  <a:lnTo>
                    <a:pt x="7081" y="851"/>
                  </a:lnTo>
                  <a:lnTo>
                    <a:pt x="7081" y="851"/>
                  </a:lnTo>
                  <a:cubicBezTo>
                    <a:pt x="7081" y="859"/>
                    <a:pt x="7083" y="865"/>
                    <a:pt x="7087" y="872"/>
                  </a:cubicBezTo>
                  <a:cubicBezTo>
                    <a:pt x="7091" y="878"/>
                    <a:pt x="7096" y="884"/>
                    <a:pt x="7102" y="888"/>
                  </a:cubicBezTo>
                  <a:cubicBezTo>
                    <a:pt x="7109" y="892"/>
                    <a:pt x="7116" y="893"/>
                    <a:pt x="7123" y="893"/>
                  </a:cubicBezTo>
                  <a:lnTo>
                    <a:pt x="7125" y="893"/>
                  </a:lnTo>
                  <a:cubicBezTo>
                    <a:pt x="7125" y="897"/>
                    <a:pt x="7125" y="901"/>
                    <a:pt x="7125" y="904"/>
                  </a:cubicBezTo>
                  <a:cubicBezTo>
                    <a:pt x="7128" y="911"/>
                    <a:pt x="7128" y="918"/>
                    <a:pt x="7129" y="926"/>
                  </a:cubicBezTo>
                  <a:lnTo>
                    <a:pt x="7129" y="927"/>
                  </a:lnTo>
                  <a:close/>
                  <a:moveTo>
                    <a:pt x="7377" y="1040"/>
                  </a:moveTo>
                  <a:cubicBezTo>
                    <a:pt x="7411" y="1053"/>
                    <a:pt x="7445" y="1067"/>
                    <a:pt x="7479" y="1080"/>
                  </a:cubicBezTo>
                  <a:lnTo>
                    <a:pt x="7473" y="1088"/>
                  </a:lnTo>
                  <a:lnTo>
                    <a:pt x="7463" y="1099"/>
                  </a:lnTo>
                  <a:cubicBezTo>
                    <a:pt x="7457" y="1107"/>
                    <a:pt x="7450" y="1115"/>
                    <a:pt x="7443" y="1123"/>
                  </a:cubicBezTo>
                  <a:cubicBezTo>
                    <a:pt x="7441" y="1126"/>
                    <a:pt x="7440" y="1128"/>
                    <a:pt x="7438" y="1130"/>
                  </a:cubicBezTo>
                  <a:cubicBezTo>
                    <a:pt x="7404" y="1173"/>
                    <a:pt x="7369" y="1222"/>
                    <a:pt x="7333" y="1277"/>
                  </a:cubicBezTo>
                  <a:lnTo>
                    <a:pt x="7333" y="1278"/>
                  </a:lnTo>
                  <a:lnTo>
                    <a:pt x="7307" y="1319"/>
                  </a:lnTo>
                  <a:cubicBezTo>
                    <a:pt x="7305" y="1321"/>
                    <a:pt x="7304" y="1323"/>
                    <a:pt x="7303" y="1325"/>
                  </a:cubicBezTo>
                  <a:cubicBezTo>
                    <a:pt x="7295" y="1338"/>
                    <a:pt x="7287" y="1350"/>
                    <a:pt x="7279" y="1365"/>
                  </a:cubicBezTo>
                  <a:cubicBezTo>
                    <a:pt x="7277" y="1368"/>
                    <a:pt x="7275" y="1371"/>
                    <a:pt x="7273" y="1375"/>
                  </a:cubicBezTo>
                  <a:cubicBezTo>
                    <a:pt x="7266" y="1387"/>
                    <a:pt x="7259" y="1399"/>
                    <a:pt x="7251" y="1412"/>
                  </a:cubicBezTo>
                  <a:lnTo>
                    <a:pt x="7243" y="1427"/>
                  </a:lnTo>
                  <a:cubicBezTo>
                    <a:pt x="7236" y="1438"/>
                    <a:pt x="7229" y="1449"/>
                    <a:pt x="7223" y="1461"/>
                  </a:cubicBezTo>
                  <a:lnTo>
                    <a:pt x="7213" y="1479"/>
                  </a:lnTo>
                  <a:lnTo>
                    <a:pt x="7193" y="1514"/>
                  </a:lnTo>
                  <a:lnTo>
                    <a:pt x="7182" y="1533"/>
                  </a:lnTo>
                  <a:lnTo>
                    <a:pt x="7182" y="1534"/>
                  </a:lnTo>
                  <a:lnTo>
                    <a:pt x="7182" y="1534"/>
                  </a:lnTo>
                  <a:cubicBezTo>
                    <a:pt x="7177" y="1531"/>
                    <a:pt x="7171" y="1530"/>
                    <a:pt x="7165" y="1530"/>
                  </a:cubicBezTo>
                  <a:cubicBezTo>
                    <a:pt x="7165" y="1507"/>
                    <a:pt x="7163" y="1484"/>
                    <a:pt x="7163" y="1462"/>
                  </a:cubicBezTo>
                  <a:cubicBezTo>
                    <a:pt x="7163" y="1452"/>
                    <a:pt x="7163" y="1442"/>
                    <a:pt x="7162" y="1432"/>
                  </a:cubicBezTo>
                  <a:cubicBezTo>
                    <a:pt x="7161" y="1409"/>
                    <a:pt x="7160" y="1386"/>
                    <a:pt x="7159" y="1363"/>
                  </a:cubicBezTo>
                  <a:cubicBezTo>
                    <a:pt x="7159" y="1345"/>
                    <a:pt x="7158" y="1328"/>
                    <a:pt x="7157" y="1310"/>
                  </a:cubicBezTo>
                  <a:cubicBezTo>
                    <a:pt x="7157" y="1296"/>
                    <a:pt x="7156" y="1282"/>
                    <a:pt x="7155" y="1268"/>
                  </a:cubicBezTo>
                  <a:cubicBezTo>
                    <a:pt x="7154" y="1243"/>
                    <a:pt x="7153" y="1219"/>
                    <a:pt x="7151" y="1194"/>
                  </a:cubicBezTo>
                  <a:cubicBezTo>
                    <a:pt x="7151" y="1189"/>
                    <a:pt x="7151" y="1183"/>
                    <a:pt x="7151" y="1177"/>
                  </a:cubicBezTo>
                  <a:cubicBezTo>
                    <a:pt x="7147" y="1100"/>
                    <a:pt x="7142" y="1029"/>
                    <a:pt x="7137" y="961"/>
                  </a:cubicBezTo>
                  <a:cubicBezTo>
                    <a:pt x="7216" y="985"/>
                    <a:pt x="7294" y="1009"/>
                    <a:pt x="7370" y="1038"/>
                  </a:cubicBezTo>
                  <a:lnTo>
                    <a:pt x="7377" y="1040"/>
                  </a:lnTo>
                  <a:close/>
                  <a:moveTo>
                    <a:pt x="7495" y="1068"/>
                  </a:moveTo>
                  <a:cubicBezTo>
                    <a:pt x="7502" y="1060"/>
                    <a:pt x="7509" y="1053"/>
                    <a:pt x="7516" y="1045"/>
                  </a:cubicBezTo>
                  <a:lnTo>
                    <a:pt x="7518" y="1044"/>
                  </a:lnTo>
                  <a:cubicBezTo>
                    <a:pt x="7525" y="1036"/>
                    <a:pt x="7533" y="1028"/>
                    <a:pt x="7541" y="1020"/>
                  </a:cubicBezTo>
                  <a:lnTo>
                    <a:pt x="7543" y="1018"/>
                  </a:lnTo>
                  <a:cubicBezTo>
                    <a:pt x="7548" y="1013"/>
                    <a:pt x="7553" y="1008"/>
                    <a:pt x="7558" y="1004"/>
                  </a:cubicBezTo>
                  <a:lnTo>
                    <a:pt x="7558" y="1004"/>
                  </a:lnTo>
                  <a:cubicBezTo>
                    <a:pt x="7561" y="1007"/>
                    <a:pt x="7564" y="1009"/>
                    <a:pt x="7568" y="1011"/>
                  </a:cubicBezTo>
                  <a:cubicBezTo>
                    <a:pt x="7574" y="1015"/>
                    <a:pt x="7581" y="1016"/>
                    <a:pt x="7588" y="1016"/>
                  </a:cubicBezTo>
                  <a:lnTo>
                    <a:pt x="7588" y="1016"/>
                  </a:lnTo>
                  <a:cubicBezTo>
                    <a:pt x="7595" y="1016"/>
                    <a:pt x="7600" y="1015"/>
                    <a:pt x="7606" y="1012"/>
                  </a:cubicBezTo>
                  <a:cubicBezTo>
                    <a:pt x="7616" y="1026"/>
                    <a:pt x="7626" y="1041"/>
                    <a:pt x="7636" y="1055"/>
                  </a:cubicBezTo>
                  <a:lnTo>
                    <a:pt x="7664" y="1095"/>
                  </a:lnTo>
                  <a:cubicBezTo>
                    <a:pt x="7675" y="1110"/>
                    <a:pt x="7685" y="1126"/>
                    <a:pt x="7696" y="1142"/>
                  </a:cubicBezTo>
                  <a:lnTo>
                    <a:pt x="7703" y="1152"/>
                  </a:lnTo>
                  <a:lnTo>
                    <a:pt x="7703" y="1152"/>
                  </a:lnTo>
                  <a:cubicBezTo>
                    <a:pt x="7698" y="1156"/>
                    <a:pt x="7696" y="1160"/>
                    <a:pt x="7692" y="1165"/>
                  </a:cubicBezTo>
                  <a:cubicBezTo>
                    <a:pt x="7692" y="1166"/>
                    <a:pt x="7691" y="1166"/>
                    <a:pt x="7691" y="1167"/>
                  </a:cubicBezTo>
                  <a:cubicBezTo>
                    <a:pt x="7668" y="1156"/>
                    <a:pt x="7644" y="1146"/>
                    <a:pt x="7621" y="1136"/>
                  </a:cubicBezTo>
                  <a:cubicBezTo>
                    <a:pt x="7598" y="1126"/>
                    <a:pt x="7573" y="1114"/>
                    <a:pt x="7549" y="1103"/>
                  </a:cubicBezTo>
                  <a:cubicBezTo>
                    <a:pt x="7528" y="1095"/>
                    <a:pt x="7506" y="1087"/>
                    <a:pt x="7485" y="1079"/>
                  </a:cubicBezTo>
                  <a:lnTo>
                    <a:pt x="7491" y="1072"/>
                  </a:lnTo>
                  <a:lnTo>
                    <a:pt x="7495" y="1068"/>
                  </a:lnTo>
                  <a:close/>
                  <a:moveTo>
                    <a:pt x="7808" y="1210"/>
                  </a:moveTo>
                  <a:cubicBezTo>
                    <a:pt x="7821" y="1214"/>
                    <a:pt x="7836" y="1219"/>
                    <a:pt x="7849" y="1223"/>
                  </a:cubicBezTo>
                  <a:cubicBezTo>
                    <a:pt x="7863" y="1227"/>
                    <a:pt x="7871" y="1230"/>
                    <a:pt x="7882" y="1234"/>
                  </a:cubicBezTo>
                  <a:cubicBezTo>
                    <a:pt x="7893" y="1237"/>
                    <a:pt x="7909" y="1243"/>
                    <a:pt x="7923" y="1248"/>
                  </a:cubicBezTo>
                  <a:lnTo>
                    <a:pt x="7956" y="1260"/>
                  </a:lnTo>
                  <a:cubicBezTo>
                    <a:pt x="7969" y="1265"/>
                    <a:pt x="7983" y="1270"/>
                    <a:pt x="7995" y="1275"/>
                  </a:cubicBezTo>
                  <a:cubicBezTo>
                    <a:pt x="8008" y="1280"/>
                    <a:pt x="8018" y="1283"/>
                    <a:pt x="8029" y="1288"/>
                  </a:cubicBezTo>
                  <a:cubicBezTo>
                    <a:pt x="8040" y="1292"/>
                    <a:pt x="8055" y="1300"/>
                    <a:pt x="8068" y="1305"/>
                  </a:cubicBezTo>
                  <a:lnTo>
                    <a:pt x="8101" y="1319"/>
                  </a:lnTo>
                  <a:cubicBezTo>
                    <a:pt x="8115" y="1325"/>
                    <a:pt x="8128" y="1332"/>
                    <a:pt x="8141" y="1338"/>
                  </a:cubicBezTo>
                  <a:lnTo>
                    <a:pt x="8174" y="1353"/>
                  </a:lnTo>
                  <a:lnTo>
                    <a:pt x="8204" y="1369"/>
                  </a:lnTo>
                  <a:cubicBezTo>
                    <a:pt x="8211" y="1374"/>
                    <a:pt x="8218" y="1379"/>
                    <a:pt x="8224" y="1384"/>
                  </a:cubicBezTo>
                  <a:cubicBezTo>
                    <a:pt x="8244" y="1397"/>
                    <a:pt x="8261" y="1411"/>
                    <a:pt x="8280" y="1426"/>
                  </a:cubicBezTo>
                  <a:lnTo>
                    <a:pt x="8317" y="1454"/>
                  </a:lnTo>
                  <a:cubicBezTo>
                    <a:pt x="8336" y="1469"/>
                    <a:pt x="8354" y="1483"/>
                    <a:pt x="8372" y="1498"/>
                  </a:cubicBezTo>
                  <a:lnTo>
                    <a:pt x="8409" y="1527"/>
                  </a:lnTo>
                  <a:cubicBezTo>
                    <a:pt x="8427" y="1542"/>
                    <a:pt x="8445" y="1557"/>
                    <a:pt x="8463" y="1572"/>
                  </a:cubicBezTo>
                  <a:lnTo>
                    <a:pt x="8498" y="1601"/>
                  </a:lnTo>
                  <a:cubicBezTo>
                    <a:pt x="8517" y="1616"/>
                    <a:pt x="8535" y="1632"/>
                    <a:pt x="8553" y="1648"/>
                  </a:cubicBezTo>
                  <a:lnTo>
                    <a:pt x="8585" y="1676"/>
                  </a:lnTo>
                  <a:cubicBezTo>
                    <a:pt x="8605" y="1693"/>
                    <a:pt x="8624" y="1711"/>
                    <a:pt x="8643" y="1728"/>
                  </a:cubicBezTo>
                  <a:cubicBezTo>
                    <a:pt x="8652" y="1736"/>
                    <a:pt x="8661" y="1745"/>
                    <a:pt x="8670" y="1753"/>
                  </a:cubicBezTo>
                  <a:cubicBezTo>
                    <a:pt x="8692" y="1774"/>
                    <a:pt x="8714" y="1794"/>
                    <a:pt x="8736" y="1815"/>
                  </a:cubicBezTo>
                  <a:cubicBezTo>
                    <a:pt x="8742" y="1821"/>
                    <a:pt x="8748" y="1825"/>
                    <a:pt x="8753" y="1831"/>
                  </a:cubicBezTo>
                  <a:cubicBezTo>
                    <a:pt x="8759" y="1836"/>
                    <a:pt x="8767" y="1845"/>
                    <a:pt x="8774" y="1851"/>
                  </a:cubicBezTo>
                  <a:cubicBezTo>
                    <a:pt x="8771" y="1853"/>
                    <a:pt x="8769" y="1854"/>
                    <a:pt x="8766" y="1856"/>
                  </a:cubicBezTo>
                  <a:cubicBezTo>
                    <a:pt x="8763" y="1858"/>
                    <a:pt x="8757" y="1862"/>
                    <a:pt x="8752" y="1866"/>
                  </a:cubicBezTo>
                  <a:lnTo>
                    <a:pt x="8745" y="1871"/>
                  </a:lnTo>
                  <a:lnTo>
                    <a:pt x="8745" y="1871"/>
                  </a:lnTo>
                  <a:cubicBezTo>
                    <a:pt x="8733" y="1881"/>
                    <a:pt x="8723" y="1891"/>
                    <a:pt x="8712" y="1903"/>
                  </a:cubicBezTo>
                  <a:lnTo>
                    <a:pt x="8712" y="1903"/>
                  </a:lnTo>
                  <a:cubicBezTo>
                    <a:pt x="8710" y="1901"/>
                    <a:pt x="8709" y="1899"/>
                    <a:pt x="8706" y="1898"/>
                  </a:cubicBezTo>
                  <a:cubicBezTo>
                    <a:pt x="8700" y="1894"/>
                    <a:pt x="8693" y="1893"/>
                    <a:pt x="8686" y="1893"/>
                  </a:cubicBezTo>
                  <a:lnTo>
                    <a:pt x="8686" y="1893"/>
                  </a:lnTo>
                  <a:cubicBezTo>
                    <a:pt x="8678" y="1893"/>
                    <a:pt x="8672" y="1894"/>
                    <a:pt x="8665" y="1898"/>
                  </a:cubicBezTo>
                  <a:cubicBezTo>
                    <a:pt x="8662" y="1899"/>
                    <a:pt x="8660" y="1902"/>
                    <a:pt x="8657" y="1904"/>
                  </a:cubicBezTo>
                  <a:cubicBezTo>
                    <a:pt x="8634" y="1881"/>
                    <a:pt x="8610" y="1857"/>
                    <a:pt x="8586" y="1834"/>
                  </a:cubicBezTo>
                  <a:lnTo>
                    <a:pt x="8579" y="1827"/>
                  </a:lnTo>
                  <a:cubicBezTo>
                    <a:pt x="8542" y="1793"/>
                    <a:pt x="8505" y="1759"/>
                    <a:pt x="8467" y="1725"/>
                  </a:cubicBezTo>
                  <a:cubicBezTo>
                    <a:pt x="8455" y="1715"/>
                    <a:pt x="8443" y="1704"/>
                    <a:pt x="8431" y="1694"/>
                  </a:cubicBezTo>
                  <a:cubicBezTo>
                    <a:pt x="8405" y="1671"/>
                    <a:pt x="8379" y="1649"/>
                    <a:pt x="8352" y="1626"/>
                  </a:cubicBezTo>
                  <a:cubicBezTo>
                    <a:pt x="8337" y="1614"/>
                    <a:pt x="8321" y="1601"/>
                    <a:pt x="8305" y="1588"/>
                  </a:cubicBezTo>
                  <a:cubicBezTo>
                    <a:pt x="8282" y="1569"/>
                    <a:pt x="8258" y="1549"/>
                    <a:pt x="8234" y="1531"/>
                  </a:cubicBezTo>
                  <a:cubicBezTo>
                    <a:pt x="8217" y="1518"/>
                    <a:pt x="8200" y="1505"/>
                    <a:pt x="8183" y="1492"/>
                  </a:cubicBezTo>
                  <a:cubicBezTo>
                    <a:pt x="8160" y="1474"/>
                    <a:pt x="8137" y="1456"/>
                    <a:pt x="8113" y="1439"/>
                  </a:cubicBezTo>
                  <a:cubicBezTo>
                    <a:pt x="8096" y="1426"/>
                    <a:pt x="8077" y="1414"/>
                    <a:pt x="8059" y="1401"/>
                  </a:cubicBezTo>
                  <a:cubicBezTo>
                    <a:pt x="8036" y="1384"/>
                    <a:pt x="8013" y="1367"/>
                    <a:pt x="7989" y="1351"/>
                  </a:cubicBezTo>
                  <a:cubicBezTo>
                    <a:pt x="7970" y="1338"/>
                    <a:pt x="7952" y="1326"/>
                    <a:pt x="7933" y="1314"/>
                  </a:cubicBezTo>
                  <a:cubicBezTo>
                    <a:pt x="7909" y="1298"/>
                    <a:pt x="7886" y="1282"/>
                    <a:pt x="7862" y="1267"/>
                  </a:cubicBezTo>
                  <a:cubicBezTo>
                    <a:pt x="7842" y="1255"/>
                    <a:pt x="7823" y="1243"/>
                    <a:pt x="7804" y="1231"/>
                  </a:cubicBezTo>
                  <a:cubicBezTo>
                    <a:pt x="7790" y="1223"/>
                    <a:pt x="7776" y="1214"/>
                    <a:pt x="7762" y="1206"/>
                  </a:cubicBezTo>
                  <a:lnTo>
                    <a:pt x="7762" y="1206"/>
                  </a:lnTo>
                  <a:cubicBezTo>
                    <a:pt x="7764" y="1203"/>
                    <a:pt x="7765" y="1201"/>
                    <a:pt x="7766" y="1198"/>
                  </a:cubicBezTo>
                  <a:lnTo>
                    <a:pt x="7772" y="1200"/>
                  </a:lnTo>
                  <a:cubicBezTo>
                    <a:pt x="7785" y="1203"/>
                    <a:pt x="7796" y="1206"/>
                    <a:pt x="7807" y="1210"/>
                  </a:cubicBezTo>
                  <a:lnTo>
                    <a:pt x="7808" y="1210"/>
                  </a:lnTo>
                  <a:close/>
                  <a:moveTo>
                    <a:pt x="8783" y="2020"/>
                  </a:moveTo>
                  <a:cubicBezTo>
                    <a:pt x="8800" y="2035"/>
                    <a:pt x="8816" y="2050"/>
                    <a:pt x="8832" y="2065"/>
                  </a:cubicBezTo>
                  <a:cubicBezTo>
                    <a:pt x="8848" y="2080"/>
                    <a:pt x="8858" y="2089"/>
                    <a:pt x="8871" y="2102"/>
                  </a:cubicBezTo>
                  <a:cubicBezTo>
                    <a:pt x="8887" y="2117"/>
                    <a:pt x="8903" y="2133"/>
                    <a:pt x="8918" y="2149"/>
                  </a:cubicBezTo>
                  <a:cubicBezTo>
                    <a:pt x="8931" y="2162"/>
                    <a:pt x="8944" y="2175"/>
                    <a:pt x="8958" y="2188"/>
                  </a:cubicBezTo>
                  <a:cubicBezTo>
                    <a:pt x="8973" y="2205"/>
                    <a:pt x="8989" y="2222"/>
                    <a:pt x="9004" y="2238"/>
                  </a:cubicBezTo>
                  <a:cubicBezTo>
                    <a:pt x="9016" y="2251"/>
                    <a:pt x="9029" y="2264"/>
                    <a:pt x="9041" y="2277"/>
                  </a:cubicBezTo>
                  <a:cubicBezTo>
                    <a:pt x="9056" y="2294"/>
                    <a:pt x="9071" y="2312"/>
                    <a:pt x="9086" y="2329"/>
                  </a:cubicBezTo>
                  <a:cubicBezTo>
                    <a:pt x="9098" y="2343"/>
                    <a:pt x="9110" y="2356"/>
                    <a:pt x="9121" y="2370"/>
                  </a:cubicBezTo>
                  <a:cubicBezTo>
                    <a:pt x="9136" y="2388"/>
                    <a:pt x="9151" y="2406"/>
                    <a:pt x="9166" y="2425"/>
                  </a:cubicBezTo>
                  <a:cubicBezTo>
                    <a:pt x="9177" y="2438"/>
                    <a:pt x="9188" y="2452"/>
                    <a:pt x="9199" y="2466"/>
                  </a:cubicBezTo>
                  <a:cubicBezTo>
                    <a:pt x="9214" y="2485"/>
                    <a:pt x="9228" y="2505"/>
                    <a:pt x="9243" y="2524"/>
                  </a:cubicBezTo>
                  <a:cubicBezTo>
                    <a:pt x="9253" y="2538"/>
                    <a:pt x="9264" y="2551"/>
                    <a:pt x="9274" y="2565"/>
                  </a:cubicBezTo>
                  <a:lnTo>
                    <a:pt x="9285" y="2580"/>
                  </a:lnTo>
                  <a:cubicBezTo>
                    <a:pt x="9281" y="2576"/>
                    <a:pt x="9276" y="2572"/>
                    <a:pt x="9272" y="2568"/>
                  </a:cubicBezTo>
                  <a:cubicBezTo>
                    <a:pt x="9257" y="2552"/>
                    <a:pt x="9243" y="2537"/>
                    <a:pt x="9228" y="2522"/>
                  </a:cubicBezTo>
                  <a:lnTo>
                    <a:pt x="9199" y="2492"/>
                  </a:lnTo>
                  <a:cubicBezTo>
                    <a:pt x="9184" y="2478"/>
                    <a:pt x="9168" y="2463"/>
                    <a:pt x="9153" y="2449"/>
                  </a:cubicBezTo>
                  <a:lnTo>
                    <a:pt x="9123" y="2422"/>
                  </a:lnTo>
                  <a:cubicBezTo>
                    <a:pt x="9106" y="2407"/>
                    <a:pt x="9089" y="2392"/>
                    <a:pt x="9071" y="2377"/>
                  </a:cubicBezTo>
                  <a:cubicBezTo>
                    <a:pt x="9063" y="2370"/>
                    <a:pt x="9054" y="2362"/>
                    <a:pt x="9046" y="2355"/>
                  </a:cubicBezTo>
                  <a:cubicBezTo>
                    <a:pt x="9030" y="2342"/>
                    <a:pt x="9014" y="2329"/>
                    <a:pt x="8998" y="2316"/>
                  </a:cubicBezTo>
                  <a:lnTo>
                    <a:pt x="8998" y="2316"/>
                  </a:lnTo>
                  <a:cubicBezTo>
                    <a:pt x="8999" y="2314"/>
                    <a:pt x="9000" y="2313"/>
                    <a:pt x="9001" y="2311"/>
                  </a:cubicBezTo>
                  <a:cubicBezTo>
                    <a:pt x="9005" y="2305"/>
                    <a:pt x="9007" y="2299"/>
                    <a:pt x="9007" y="2291"/>
                  </a:cubicBezTo>
                  <a:lnTo>
                    <a:pt x="9007" y="2291"/>
                  </a:lnTo>
                  <a:lnTo>
                    <a:pt x="9007" y="2291"/>
                  </a:lnTo>
                  <a:cubicBezTo>
                    <a:pt x="9007" y="2284"/>
                    <a:pt x="9005" y="2276"/>
                    <a:pt x="9001" y="2270"/>
                  </a:cubicBezTo>
                  <a:cubicBezTo>
                    <a:pt x="8997" y="2263"/>
                    <a:pt x="8993" y="2259"/>
                    <a:pt x="8986" y="2255"/>
                  </a:cubicBezTo>
                  <a:cubicBezTo>
                    <a:pt x="8979" y="2251"/>
                    <a:pt x="8973" y="2249"/>
                    <a:pt x="8965" y="2249"/>
                  </a:cubicBezTo>
                  <a:cubicBezTo>
                    <a:pt x="8957" y="2249"/>
                    <a:pt x="8950" y="2251"/>
                    <a:pt x="8944" y="2255"/>
                  </a:cubicBezTo>
                  <a:cubicBezTo>
                    <a:pt x="8941" y="2257"/>
                    <a:pt x="8938" y="2259"/>
                    <a:pt x="8935" y="2261"/>
                  </a:cubicBezTo>
                  <a:lnTo>
                    <a:pt x="8923" y="2243"/>
                  </a:lnTo>
                  <a:cubicBezTo>
                    <a:pt x="8898" y="2208"/>
                    <a:pt x="8873" y="2173"/>
                    <a:pt x="8847" y="2138"/>
                  </a:cubicBezTo>
                  <a:cubicBezTo>
                    <a:pt x="8822" y="2103"/>
                    <a:pt x="8797" y="2072"/>
                    <a:pt x="8772" y="2040"/>
                  </a:cubicBezTo>
                  <a:cubicBezTo>
                    <a:pt x="8752" y="2015"/>
                    <a:pt x="8735" y="1990"/>
                    <a:pt x="8715" y="1966"/>
                  </a:cubicBezTo>
                  <a:cubicBezTo>
                    <a:pt x="8716" y="1964"/>
                    <a:pt x="8718" y="1964"/>
                    <a:pt x="8719" y="1962"/>
                  </a:cubicBezTo>
                  <a:lnTo>
                    <a:pt x="8743" y="1982"/>
                  </a:lnTo>
                  <a:cubicBezTo>
                    <a:pt x="8756" y="1996"/>
                    <a:pt x="8770" y="2007"/>
                    <a:pt x="8783" y="2019"/>
                  </a:cubicBezTo>
                  <a:lnTo>
                    <a:pt x="8783" y="2020"/>
                  </a:lnTo>
                  <a:close/>
                  <a:moveTo>
                    <a:pt x="10002" y="3993"/>
                  </a:moveTo>
                  <a:cubicBezTo>
                    <a:pt x="9997" y="3974"/>
                    <a:pt x="9992" y="3955"/>
                    <a:pt x="9987" y="3938"/>
                  </a:cubicBezTo>
                  <a:cubicBezTo>
                    <a:pt x="9985" y="3931"/>
                    <a:pt x="9984" y="3925"/>
                    <a:pt x="9982" y="3918"/>
                  </a:cubicBezTo>
                  <a:cubicBezTo>
                    <a:pt x="9980" y="3911"/>
                    <a:pt x="9976" y="3901"/>
                    <a:pt x="9974" y="3893"/>
                  </a:cubicBezTo>
                  <a:lnTo>
                    <a:pt x="9976" y="3892"/>
                  </a:lnTo>
                  <a:cubicBezTo>
                    <a:pt x="9984" y="3918"/>
                    <a:pt x="9992" y="3945"/>
                    <a:pt x="9998" y="3971"/>
                  </a:cubicBezTo>
                  <a:cubicBezTo>
                    <a:pt x="10000" y="3980"/>
                    <a:pt x="10002" y="3988"/>
                    <a:pt x="10004" y="3997"/>
                  </a:cubicBezTo>
                  <a:lnTo>
                    <a:pt x="10002" y="3993"/>
                  </a:lnTo>
                  <a:close/>
                  <a:moveTo>
                    <a:pt x="9933" y="3917"/>
                  </a:moveTo>
                  <a:cubicBezTo>
                    <a:pt x="9944" y="3973"/>
                    <a:pt x="9955" y="4029"/>
                    <a:pt x="9965" y="4085"/>
                  </a:cubicBezTo>
                  <a:cubicBezTo>
                    <a:pt x="9965" y="4087"/>
                    <a:pt x="9966" y="4090"/>
                    <a:pt x="9966" y="4093"/>
                  </a:cubicBezTo>
                  <a:lnTo>
                    <a:pt x="9966" y="4093"/>
                  </a:lnTo>
                  <a:cubicBezTo>
                    <a:pt x="9966" y="4085"/>
                    <a:pt x="9965" y="4078"/>
                    <a:pt x="9961" y="4073"/>
                  </a:cubicBezTo>
                  <a:cubicBezTo>
                    <a:pt x="9959" y="4068"/>
                    <a:pt x="9956" y="4066"/>
                    <a:pt x="9952" y="4063"/>
                  </a:cubicBezTo>
                  <a:cubicBezTo>
                    <a:pt x="9947" y="4039"/>
                    <a:pt x="9942" y="4015"/>
                    <a:pt x="9936" y="3991"/>
                  </a:cubicBezTo>
                  <a:cubicBezTo>
                    <a:pt x="9933" y="3979"/>
                    <a:pt x="9930" y="3967"/>
                    <a:pt x="9927" y="3955"/>
                  </a:cubicBezTo>
                  <a:cubicBezTo>
                    <a:pt x="9921" y="3934"/>
                    <a:pt x="9916" y="3914"/>
                    <a:pt x="9910" y="3893"/>
                  </a:cubicBezTo>
                  <a:cubicBezTo>
                    <a:pt x="9907" y="3880"/>
                    <a:pt x="9903" y="3867"/>
                    <a:pt x="9899" y="3855"/>
                  </a:cubicBezTo>
                  <a:cubicBezTo>
                    <a:pt x="9893" y="3836"/>
                    <a:pt x="9888" y="3816"/>
                    <a:pt x="9881" y="3796"/>
                  </a:cubicBezTo>
                  <a:cubicBezTo>
                    <a:pt x="9878" y="3784"/>
                    <a:pt x="9874" y="3772"/>
                    <a:pt x="9870" y="3759"/>
                  </a:cubicBezTo>
                  <a:cubicBezTo>
                    <a:pt x="9863" y="3739"/>
                    <a:pt x="9856" y="3718"/>
                    <a:pt x="9849" y="3698"/>
                  </a:cubicBezTo>
                  <a:cubicBezTo>
                    <a:pt x="9845" y="3687"/>
                    <a:pt x="9842" y="3676"/>
                    <a:pt x="9837" y="3665"/>
                  </a:cubicBezTo>
                  <a:cubicBezTo>
                    <a:pt x="9831" y="3647"/>
                    <a:pt x="9825" y="3630"/>
                    <a:pt x="9818" y="3613"/>
                  </a:cubicBezTo>
                  <a:lnTo>
                    <a:pt x="9818" y="3613"/>
                  </a:lnTo>
                  <a:cubicBezTo>
                    <a:pt x="9819" y="3612"/>
                    <a:pt x="9821" y="3611"/>
                    <a:pt x="9823" y="3610"/>
                  </a:cubicBezTo>
                  <a:cubicBezTo>
                    <a:pt x="9829" y="3607"/>
                    <a:pt x="9834" y="3602"/>
                    <a:pt x="9838" y="3595"/>
                  </a:cubicBezTo>
                  <a:cubicBezTo>
                    <a:pt x="9842" y="3588"/>
                    <a:pt x="9843" y="3582"/>
                    <a:pt x="9843" y="3574"/>
                  </a:cubicBezTo>
                  <a:cubicBezTo>
                    <a:pt x="9843" y="3574"/>
                    <a:pt x="9843" y="3574"/>
                    <a:pt x="9843" y="3573"/>
                  </a:cubicBezTo>
                  <a:lnTo>
                    <a:pt x="9843" y="3573"/>
                  </a:lnTo>
                  <a:lnTo>
                    <a:pt x="9843" y="3573"/>
                  </a:lnTo>
                  <a:cubicBezTo>
                    <a:pt x="9843" y="3566"/>
                    <a:pt x="9842" y="3558"/>
                    <a:pt x="9838" y="3552"/>
                  </a:cubicBezTo>
                  <a:cubicBezTo>
                    <a:pt x="9834" y="3545"/>
                    <a:pt x="9829" y="3541"/>
                    <a:pt x="9822" y="3537"/>
                  </a:cubicBezTo>
                  <a:cubicBezTo>
                    <a:pt x="9816" y="3533"/>
                    <a:pt x="9809" y="3531"/>
                    <a:pt x="9801" y="3531"/>
                  </a:cubicBezTo>
                  <a:lnTo>
                    <a:pt x="9801" y="3531"/>
                  </a:lnTo>
                  <a:cubicBezTo>
                    <a:pt x="9798" y="3532"/>
                    <a:pt x="9795" y="3532"/>
                    <a:pt x="9792" y="3533"/>
                  </a:cubicBezTo>
                  <a:cubicBezTo>
                    <a:pt x="9787" y="3511"/>
                    <a:pt x="9781" y="3489"/>
                    <a:pt x="9775" y="3467"/>
                  </a:cubicBezTo>
                  <a:cubicBezTo>
                    <a:pt x="9771" y="3453"/>
                    <a:pt x="9767" y="3439"/>
                    <a:pt x="9763" y="3425"/>
                  </a:cubicBezTo>
                  <a:cubicBezTo>
                    <a:pt x="9757" y="3404"/>
                    <a:pt x="9752" y="3384"/>
                    <a:pt x="9745" y="3363"/>
                  </a:cubicBezTo>
                  <a:cubicBezTo>
                    <a:pt x="9777" y="3416"/>
                    <a:pt x="9806" y="3470"/>
                    <a:pt x="9833" y="3525"/>
                  </a:cubicBezTo>
                  <a:cubicBezTo>
                    <a:pt x="9834" y="3530"/>
                    <a:pt x="9836" y="3536"/>
                    <a:pt x="9838" y="3541"/>
                  </a:cubicBezTo>
                  <a:cubicBezTo>
                    <a:pt x="9853" y="3594"/>
                    <a:pt x="9868" y="3648"/>
                    <a:pt x="9882" y="3702"/>
                  </a:cubicBezTo>
                  <a:cubicBezTo>
                    <a:pt x="9885" y="3712"/>
                    <a:pt x="9887" y="3722"/>
                    <a:pt x="9890" y="3731"/>
                  </a:cubicBezTo>
                  <a:cubicBezTo>
                    <a:pt x="9900" y="3770"/>
                    <a:pt x="9909" y="3810"/>
                    <a:pt x="9917" y="3849"/>
                  </a:cubicBezTo>
                  <a:cubicBezTo>
                    <a:pt x="9917" y="3850"/>
                    <a:pt x="9917" y="3851"/>
                    <a:pt x="9917" y="3853"/>
                  </a:cubicBezTo>
                  <a:lnTo>
                    <a:pt x="9917" y="3853"/>
                  </a:lnTo>
                  <a:cubicBezTo>
                    <a:pt x="9917" y="3860"/>
                    <a:pt x="9920" y="3865"/>
                    <a:pt x="9923" y="3872"/>
                  </a:cubicBezTo>
                  <a:cubicBezTo>
                    <a:pt x="9924" y="3872"/>
                    <a:pt x="9923" y="3873"/>
                    <a:pt x="9924" y="3874"/>
                  </a:cubicBezTo>
                  <a:cubicBezTo>
                    <a:pt x="9925" y="3881"/>
                    <a:pt x="9928" y="3888"/>
                    <a:pt x="9929" y="3895"/>
                  </a:cubicBezTo>
                  <a:cubicBezTo>
                    <a:pt x="9931" y="3902"/>
                    <a:pt x="9931" y="3909"/>
                    <a:pt x="9932" y="3916"/>
                  </a:cubicBezTo>
                  <a:lnTo>
                    <a:pt x="9933" y="3917"/>
                  </a:lnTo>
                  <a:close/>
                  <a:moveTo>
                    <a:pt x="9993" y="4271"/>
                  </a:moveTo>
                  <a:cubicBezTo>
                    <a:pt x="9989" y="4250"/>
                    <a:pt x="9985" y="4229"/>
                    <a:pt x="9982" y="4207"/>
                  </a:cubicBezTo>
                  <a:cubicBezTo>
                    <a:pt x="9981" y="4202"/>
                    <a:pt x="9980" y="4196"/>
                    <a:pt x="9979" y="4190"/>
                  </a:cubicBezTo>
                  <a:cubicBezTo>
                    <a:pt x="9974" y="4163"/>
                    <a:pt x="9969" y="4137"/>
                    <a:pt x="9963" y="4111"/>
                  </a:cubicBezTo>
                  <a:lnTo>
                    <a:pt x="9963" y="4111"/>
                  </a:lnTo>
                  <a:cubicBezTo>
                    <a:pt x="9965" y="4105"/>
                    <a:pt x="9967" y="4100"/>
                    <a:pt x="9967" y="4094"/>
                  </a:cubicBezTo>
                  <a:cubicBezTo>
                    <a:pt x="9976" y="4150"/>
                    <a:pt x="9984" y="4206"/>
                    <a:pt x="9991" y="4261"/>
                  </a:cubicBezTo>
                  <a:cubicBezTo>
                    <a:pt x="9991" y="4265"/>
                    <a:pt x="9992" y="4268"/>
                    <a:pt x="9992" y="4271"/>
                  </a:cubicBezTo>
                  <a:lnTo>
                    <a:pt x="9993" y="4271"/>
                  </a:lnTo>
                  <a:close/>
                  <a:moveTo>
                    <a:pt x="9897" y="4014"/>
                  </a:moveTo>
                  <a:cubicBezTo>
                    <a:pt x="9892" y="4002"/>
                    <a:pt x="9888" y="3990"/>
                    <a:pt x="9883" y="3978"/>
                  </a:cubicBezTo>
                  <a:cubicBezTo>
                    <a:pt x="9878" y="3966"/>
                    <a:pt x="9875" y="3959"/>
                    <a:pt x="9871" y="3950"/>
                  </a:cubicBezTo>
                  <a:cubicBezTo>
                    <a:pt x="9868" y="3940"/>
                    <a:pt x="9861" y="3928"/>
                    <a:pt x="9856" y="3917"/>
                  </a:cubicBezTo>
                  <a:cubicBezTo>
                    <a:pt x="9851" y="3906"/>
                    <a:pt x="9848" y="3899"/>
                    <a:pt x="9844" y="3891"/>
                  </a:cubicBezTo>
                  <a:cubicBezTo>
                    <a:pt x="9840" y="3882"/>
                    <a:pt x="9834" y="3870"/>
                    <a:pt x="9828" y="3860"/>
                  </a:cubicBezTo>
                  <a:cubicBezTo>
                    <a:pt x="9823" y="3850"/>
                    <a:pt x="9819" y="3844"/>
                    <a:pt x="9815" y="3837"/>
                  </a:cubicBezTo>
                  <a:cubicBezTo>
                    <a:pt x="9811" y="3829"/>
                    <a:pt x="9804" y="3816"/>
                    <a:pt x="9798" y="3807"/>
                  </a:cubicBezTo>
                  <a:cubicBezTo>
                    <a:pt x="9793" y="3797"/>
                    <a:pt x="9789" y="3793"/>
                    <a:pt x="9785" y="3787"/>
                  </a:cubicBezTo>
                  <a:cubicBezTo>
                    <a:pt x="9778" y="3777"/>
                    <a:pt x="9772" y="3767"/>
                    <a:pt x="9765" y="3759"/>
                  </a:cubicBezTo>
                  <a:cubicBezTo>
                    <a:pt x="9761" y="3753"/>
                    <a:pt x="9757" y="3747"/>
                    <a:pt x="9753" y="3741"/>
                  </a:cubicBezTo>
                  <a:cubicBezTo>
                    <a:pt x="9745" y="3730"/>
                    <a:pt x="9737" y="3721"/>
                    <a:pt x="9728" y="3711"/>
                  </a:cubicBezTo>
                  <a:cubicBezTo>
                    <a:pt x="9725" y="3707"/>
                    <a:pt x="9723" y="3704"/>
                    <a:pt x="9720" y="3700"/>
                  </a:cubicBezTo>
                  <a:lnTo>
                    <a:pt x="9714" y="3694"/>
                  </a:lnTo>
                  <a:lnTo>
                    <a:pt x="9714" y="3694"/>
                  </a:lnTo>
                  <a:cubicBezTo>
                    <a:pt x="9716" y="3691"/>
                    <a:pt x="9718" y="3689"/>
                    <a:pt x="9720" y="3686"/>
                  </a:cubicBezTo>
                  <a:cubicBezTo>
                    <a:pt x="9724" y="3679"/>
                    <a:pt x="9726" y="3672"/>
                    <a:pt x="9726" y="3665"/>
                  </a:cubicBezTo>
                  <a:cubicBezTo>
                    <a:pt x="9726" y="3657"/>
                    <a:pt x="9724" y="3651"/>
                    <a:pt x="9720" y="3645"/>
                  </a:cubicBezTo>
                  <a:cubicBezTo>
                    <a:pt x="9717" y="3639"/>
                    <a:pt x="9713" y="3635"/>
                    <a:pt x="9708" y="3631"/>
                  </a:cubicBezTo>
                  <a:lnTo>
                    <a:pt x="9711" y="3627"/>
                  </a:lnTo>
                  <a:lnTo>
                    <a:pt x="9717" y="3621"/>
                  </a:lnTo>
                  <a:cubicBezTo>
                    <a:pt x="9719" y="3618"/>
                    <a:pt x="9721" y="3614"/>
                    <a:pt x="9724" y="3612"/>
                  </a:cubicBezTo>
                  <a:cubicBezTo>
                    <a:pt x="9727" y="3609"/>
                    <a:pt x="9729" y="3608"/>
                    <a:pt x="9731" y="3606"/>
                  </a:cubicBezTo>
                  <a:lnTo>
                    <a:pt x="9738" y="3599"/>
                  </a:lnTo>
                  <a:lnTo>
                    <a:pt x="9745" y="3593"/>
                  </a:lnTo>
                  <a:lnTo>
                    <a:pt x="9752" y="3589"/>
                  </a:lnTo>
                  <a:lnTo>
                    <a:pt x="9752" y="3589"/>
                  </a:lnTo>
                  <a:cubicBezTo>
                    <a:pt x="9753" y="3588"/>
                    <a:pt x="9753" y="3587"/>
                    <a:pt x="9754" y="3587"/>
                  </a:cubicBezTo>
                  <a:cubicBezTo>
                    <a:pt x="9756" y="3585"/>
                    <a:pt x="9758" y="3585"/>
                    <a:pt x="9760" y="3584"/>
                  </a:cubicBezTo>
                  <a:lnTo>
                    <a:pt x="9760" y="3584"/>
                  </a:lnTo>
                  <a:lnTo>
                    <a:pt x="9760" y="3584"/>
                  </a:lnTo>
                  <a:cubicBezTo>
                    <a:pt x="9761" y="3588"/>
                    <a:pt x="9763" y="3592"/>
                    <a:pt x="9765" y="3596"/>
                  </a:cubicBezTo>
                  <a:cubicBezTo>
                    <a:pt x="9769" y="3602"/>
                    <a:pt x="9773" y="3607"/>
                    <a:pt x="9780" y="3611"/>
                  </a:cubicBezTo>
                  <a:cubicBezTo>
                    <a:pt x="9786" y="3614"/>
                    <a:pt x="9792" y="3616"/>
                    <a:pt x="9799" y="3616"/>
                  </a:cubicBezTo>
                  <a:lnTo>
                    <a:pt x="9799" y="3616"/>
                  </a:lnTo>
                  <a:cubicBezTo>
                    <a:pt x="9803" y="3616"/>
                    <a:pt x="9805" y="3616"/>
                    <a:pt x="9809" y="3614"/>
                  </a:cubicBezTo>
                  <a:cubicBezTo>
                    <a:pt x="9816" y="3643"/>
                    <a:pt x="9824" y="3671"/>
                    <a:pt x="9832" y="3699"/>
                  </a:cubicBezTo>
                  <a:cubicBezTo>
                    <a:pt x="9835" y="3713"/>
                    <a:pt x="9838" y="3727"/>
                    <a:pt x="9842" y="3740"/>
                  </a:cubicBezTo>
                  <a:cubicBezTo>
                    <a:pt x="9849" y="3768"/>
                    <a:pt x="9856" y="3797"/>
                    <a:pt x="9863" y="3825"/>
                  </a:cubicBezTo>
                  <a:cubicBezTo>
                    <a:pt x="9867" y="3843"/>
                    <a:pt x="9871" y="3861"/>
                    <a:pt x="9875" y="3879"/>
                  </a:cubicBezTo>
                  <a:cubicBezTo>
                    <a:pt x="9880" y="3903"/>
                    <a:pt x="9886" y="3928"/>
                    <a:pt x="9892" y="3952"/>
                  </a:cubicBezTo>
                  <a:cubicBezTo>
                    <a:pt x="9896" y="3972"/>
                    <a:pt x="9900" y="3993"/>
                    <a:pt x="9904" y="4014"/>
                  </a:cubicBezTo>
                  <a:cubicBezTo>
                    <a:pt x="9907" y="4027"/>
                    <a:pt x="9910" y="4041"/>
                    <a:pt x="9912" y="4054"/>
                  </a:cubicBezTo>
                  <a:lnTo>
                    <a:pt x="9910" y="4054"/>
                  </a:lnTo>
                  <a:lnTo>
                    <a:pt x="9907" y="4044"/>
                  </a:lnTo>
                  <a:cubicBezTo>
                    <a:pt x="9904" y="4034"/>
                    <a:pt x="9901" y="4024"/>
                    <a:pt x="9897" y="4014"/>
                  </a:cubicBezTo>
                  <a:close/>
                  <a:moveTo>
                    <a:pt x="9625" y="3608"/>
                  </a:moveTo>
                  <a:cubicBezTo>
                    <a:pt x="9619" y="3603"/>
                    <a:pt x="9614" y="3599"/>
                    <a:pt x="9608" y="3595"/>
                  </a:cubicBezTo>
                  <a:cubicBezTo>
                    <a:pt x="9602" y="3590"/>
                    <a:pt x="9593" y="3584"/>
                    <a:pt x="9585" y="3579"/>
                  </a:cubicBezTo>
                  <a:cubicBezTo>
                    <a:pt x="9578" y="3574"/>
                    <a:pt x="9574" y="3571"/>
                    <a:pt x="9568" y="3568"/>
                  </a:cubicBezTo>
                  <a:cubicBezTo>
                    <a:pt x="9562" y="3564"/>
                    <a:pt x="9552" y="3559"/>
                    <a:pt x="9544" y="3555"/>
                  </a:cubicBezTo>
                  <a:cubicBezTo>
                    <a:pt x="9536" y="3551"/>
                    <a:pt x="9534" y="3548"/>
                    <a:pt x="9527" y="3546"/>
                  </a:cubicBezTo>
                  <a:cubicBezTo>
                    <a:pt x="9521" y="3543"/>
                    <a:pt x="9510" y="3538"/>
                    <a:pt x="9502" y="3535"/>
                  </a:cubicBezTo>
                  <a:cubicBezTo>
                    <a:pt x="9494" y="3531"/>
                    <a:pt x="9490" y="3530"/>
                    <a:pt x="9484" y="3528"/>
                  </a:cubicBezTo>
                  <a:cubicBezTo>
                    <a:pt x="9475" y="3525"/>
                    <a:pt x="9466" y="3523"/>
                    <a:pt x="9457" y="3520"/>
                  </a:cubicBezTo>
                  <a:cubicBezTo>
                    <a:pt x="9452" y="3519"/>
                    <a:pt x="9446" y="3517"/>
                    <a:pt x="9440" y="3515"/>
                  </a:cubicBezTo>
                  <a:cubicBezTo>
                    <a:pt x="9430" y="3513"/>
                    <a:pt x="9421" y="3511"/>
                    <a:pt x="9410" y="3510"/>
                  </a:cubicBezTo>
                  <a:cubicBezTo>
                    <a:pt x="9406" y="3510"/>
                    <a:pt x="9401" y="3508"/>
                    <a:pt x="9396" y="3507"/>
                  </a:cubicBezTo>
                  <a:lnTo>
                    <a:pt x="9396" y="3507"/>
                  </a:lnTo>
                  <a:cubicBezTo>
                    <a:pt x="9381" y="3506"/>
                    <a:pt x="9368" y="3505"/>
                    <a:pt x="9353" y="3505"/>
                  </a:cubicBezTo>
                  <a:cubicBezTo>
                    <a:pt x="9352" y="3505"/>
                    <a:pt x="9352" y="3505"/>
                    <a:pt x="9352" y="3505"/>
                  </a:cubicBezTo>
                  <a:cubicBezTo>
                    <a:pt x="9345" y="3505"/>
                    <a:pt x="9339" y="3505"/>
                    <a:pt x="9332" y="3505"/>
                  </a:cubicBezTo>
                  <a:lnTo>
                    <a:pt x="9332" y="3505"/>
                  </a:lnTo>
                  <a:cubicBezTo>
                    <a:pt x="9332" y="3499"/>
                    <a:pt x="9330" y="3495"/>
                    <a:pt x="9327" y="3490"/>
                  </a:cubicBezTo>
                  <a:cubicBezTo>
                    <a:pt x="9323" y="3483"/>
                    <a:pt x="9319" y="3477"/>
                    <a:pt x="9312" y="3474"/>
                  </a:cubicBezTo>
                  <a:cubicBezTo>
                    <a:pt x="9305" y="3470"/>
                    <a:pt x="9299" y="3469"/>
                    <a:pt x="9291" y="3469"/>
                  </a:cubicBezTo>
                  <a:lnTo>
                    <a:pt x="9291" y="3469"/>
                  </a:lnTo>
                  <a:cubicBezTo>
                    <a:pt x="9287" y="3469"/>
                    <a:pt x="9283" y="3470"/>
                    <a:pt x="9279" y="3472"/>
                  </a:cubicBezTo>
                  <a:lnTo>
                    <a:pt x="9243" y="3373"/>
                  </a:lnTo>
                  <a:cubicBezTo>
                    <a:pt x="9223" y="3319"/>
                    <a:pt x="9204" y="3265"/>
                    <a:pt x="9184" y="3212"/>
                  </a:cubicBezTo>
                  <a:cubicBezTo>
                    <a:pt x="9164" y="3159"/>
                    <a:pt x="9145" y="3105"/>
                    <a:pt x="9125" y="3051"/>
                  </a:cubicBezTo>
                  <a:lnTo>
                    <a:pt x="9124" y="3048"/>
                  </a:lnTo>
                  <a:cubicBezTo>
                    <a:pt x="9105" y="2995"/>
                    <a:pt x="9085" y="2943"/>
                    <a:pt x="9066" y="2890"/>
                  </a:cubicBezTo>
                  <a:cubicBezTo>
                    <a:pt x="9063" y="2883"/>
                    <a:pt x="9060" y="2875"/>
                    <a:pt x="9057" y="2867"/>
                  </a:cubicBezTo>
                  <a:cubicBezTo>
                    <a:pt x="9041" y="2821"/>
                    <a:pt x="9024" y="2775"/>
                    <a:pt x="9006" y="2729"/>
                  </a:cubicBezTo>
                  <a:cubicBezTo>
                    <a:pt x="9002" y="2717"/>
                    <a:pt x="8997" y="2706"/>
                    <a:pt x="8993" y="2694"/>
                  </a:cubicBezTo>
                  <a:cubicBezTo>
                    <a:pt x="8977" y="2652"/>
                    <a:pt x="8962" y="2610"/>
                    <a:pt x="8946" y="2568"/>
                  </a:cubicBezTo>
                  <a:cubicBezTo>
                    <a:pt x="8940" y="2553"/>
                    <a:pt x="8934" y="2538"/>
                    <a:pt x="8928" y="2523"/>
                  </a:cubicBezTo>
                  <a:lnTo>
                    <a:pt x="8924" y="2511"/>
                  </a:lnTo>
                  <a:lnTo>
                    <a:pt x="8951" y="2529"/>
                  </a:lnTo>
                  <a:lnTo>
                    <a:pt x="8951" y="2529"/>
                  </a:lnTo>
                  <a:cubicBezTo>
                    <a:pt x="8951" y="2530"/>
                    <a:pt x="8951" y="2531"/>
                    <a:pt x="8950" y="2532"/>
                  </a:cubicBezTo>
                  <a:cubicBezTo>
                    <a:pt x="8947" y="2538"/>
                    <a:pt x="8945" y="2544"/>
                    <a:pt x="8945" y="2551"/>
                  </a:cubicBezTo>
                  <a:lnTo>
                    <a:pt x="8945" y="2551"/>
                  </a:lnTo>
                  <a:cubicBezTo>
                    <a:pt x="8945" y="2559"/>
                    <a:pt x="8946" y="2565"/>
                    <a:pt x="8950" y="2572"/>
                  </a:cubicBezTo>
                  <a:cubicBezTo>
                    <a:pt x="8954" y="2579"/>
                    <a:pt x="8959" y="2582"/>
                    <a:pt x="8966" y="2587"/>
                  </a:cubicBezTo>
                  <a:cubicBezTo>
                    <a:pt x="8972" y="2590"/>
                    <a:pt x="8979" y="2593"/>
                    <a:pt x="8987" y="2593"/>
                  </a:cubicBezTo>
                  <a:lnTo>
                    <a:pt x="8987" y="2593"/>
                  </a:lnTo>
                  <a:cubicBezTo>
                    <a:pt x="8994" y="2593"/>
                    <a:pt x="9000" y="2590"/>
                    <a:pt x="9007" y="2587"/>
                  </a:cubicBezTo>
                  <a:cubicBezTo>
                    <a:pt x="9012" y="2584"/>
                    <a:pt x="9016" y="2581"/>
                    <a:pt x="9019" y="2577"/>
                  </a:cubicBezTo>
                  <a:lnTo>
                    <a:pt x="9019" y="2577"/>
                  </a:lnTo>
                  <a:cubicBezTo>
                    <a:pt x="9103" y="2637"/>
                    <a:pt x="9171" y="2692"/>
                    <a:pt x="9247" y="2761"/>
                  </a:cubicBezTo>
                  <a:lnTo>
                    <a:pt x="9249" y="2764"/>
                  </a:lnTo>
                  <a:cubicBezTo>
                    <a:pt x="9283" y="2823"/>
                    <a:pt x="9316" y="2884"/>
                    <a:pt x="9349" y="2945"/>
                  </a:cubicBezTo>
                  <a:cubicBezTo>
                    <a:pt x="9370" y="2984"/>
                    <a:pt x="9391" y="3025"/>
                    <a:pt x="9411" y="3066"/>
                  </a:cubicBezTo>
                  <a:cubicBezTo>
                    <a:pt x="9434" y="3111"/>
                    <a:pt x="9458" y="3157"/>
                    <a:pt x="9480" y="3203"/>
                  </a:cubicBezTo>
                  <a:cubicBezTo>
                    <a:pt x="9496" y="3236"/>
                    <a:pt x="9510" y="3268"/>
                    <a:pt x="9525" y="3302"/>
                  </a:cubicBezTo>
                  <a:cubicBezTo>
                    <a:pt x="9544" y="3345"/>
                    <a:pt x="9564" y="3388"/>
                    <a:pt x="9584" y="3431"/>
                  </a:cubicBezTo>
                  <a:cubicBezTo>
                    <a:pt x="9598" y="3464"/>
                    <a:pt x="9611" y="3498"/>
                    <a:pt x="9624" y="3531"/>
                  </a:cubicBezTo>
                  <a:cubicBezTo>
                    <a:pt x="9638" y="3564"/>
                    <a:pt x="9651" y="3596"/>
                    <a:pt x="9664" y="3629"/>
                  </a:cubicBezTo>
                  <a:lnTo>
                    <a:pt x="9664" y="3629"/>
                  </a:lnTo>
                  <a:cubicBezTo>
                    <a:pt x="9663" y="3630"/>
                    <a:pt x="9662" y="3630"/>
                    <a:pt x="9661" y="3631"/>
                  </a:cubicBezTo>
                  <a:cubicBezTo>
                    <a:pt x="9658" y="3632"/>
                    <a:pt x="9655" y="3634"/>
                    <a:pt x="9653" y="3636"/>
                  </a:cubicBezTo>
                  <a:cubicBezTo>
                    <a:pt x="9650" y="3634"/>
                    <a:pt x="9647" y="3631"/>
                    <a:pt x="9644" y="3628"/>
                  </a:cubicBezTo>
                  <a:cubicBezTo>
                    <a:pt x="9639" y="3619"/>
                    <a:pt x="9632" y="3614"/>
                    <a:pt x="9625" y="3608"/>
                  </a:cubicBezTo>
                  <a:close/>
                  <a:moveTo>
                    <a:pt x="9455" y="4192"/>
                  </a:moveTo>
                  <a:cubicBezTo>
                    <a:pt x="9457" y="4200"/>
                    <a:pt x="9459" y="4208"/>
                    <a:pt x="9461" y="4216"/>
                  </a:cubicBezTo>
                  <a:cubicBezTo>
                    <a:pt x="9464" y="4227"/>
                    <a:pt x="9467" y="4239"/>
                    <a:pt x="9470" y="4250"/>
                  </a:cubicBezTo>
                  <a:lnTo>
                    <a:pt x="9473" y="4261"/>
                  </a:lnTo>
                  <a:cubicBezTo>
                    <a:pt x="9495" y="4336"/>
                    <a:pt x="9516" y="4407"/>
                    <a:pt x="9537" y="4474"/>
                  </a:cubicBezTo>
                  <a:lnTo>
                    <a:pt x="9537" y="4474"/>
                  </a:lnTo>
                  <a:cubicBezTo>
                    <a:pt x="9534" y="4475"/>
                    <a:pt x="9532" y="4475"/>
                    <a:pt x="9530" y="4477"/>
                  </a:cubicBezTo>
                  <a:cubicBezTo>
                    <a:pt x="9523" y="4480"/>
                    <a:pt x="9519" y="4486"/>
                    <a:pt x="9515" y="4493"/>
                  </a:cubicBezTo>
                  <a:cubicBezTo>
                    <a:pt x="9512" y="4499"/>
                    <a:pt x="9509" y="4506"/>
                    <a:pt x="9509" y="4514"/>
                  </a:cubicBezTo>
                  <a:cubicBezTo>
                    <a:pt x="9509" y="4521"/>
                    <a:pt x="9512" y="4528"/>
                    <a:pt x="9515" y="4535"/>
                  </a:cubicBezTo>
                  <a:cubicBezTo>
                    <a:pt x="9519" y="4541"/>
                    <a:pt x="9523" y="4546"/>
                    <a:pt x="9530" y="4550"/>
                  </a:cubicBezTo>
                  <a:cubicBezTo>
                    <a:pt x="9537" y="4554"/>
                    <a:pt x="9543" y="4556"/>
                    <a:pt x="9551" y="4556"/>
                  </a:cubicBezTo>
                  <a:lnTo>
                    <a:pt x="9551" y="4556"/>
                  </a:lnTo>
                  <a:lnTo>
                    <a:pt x="9551" y="4556"/>
                  </a:lnTo>
                  <a:cubicBezTo>
                    <a:pt x="9555" y="4555"/>
                    <a:pt x="9559" y="4555"/>
                    <a:pt x="9563" y="4553"/>
                  </a:cubicBezTo>
                  <a:cubicBezTo>
                    <a:pt x="9571" y="4579"/>
                    <a:pt x="9579" y="4604"/>
                    <a:pt x="9588" y="4629"/>
                  </a:cubicBezTo>
                  <a:lnTo>
                    <a:pt x="9590" y="4635"/>
                  </a:lnTo>
                  <a:cubicBezTo>
                    <a:pt x="9594" y="4647"/>
                    <a:pt x="9598" y="4658"/>
                    <a:pt x="9602" y="4670"/>
                  </a:cubicBezTo>
                  <a:lnTo>
                    <a:pt x="9604" y="4675"/>
                  </a:lnTo>
                  <a:cubicBezTo>
                    <a:pt x="9608" y="4686"/>
                    <a:pt x="9612" y="4697"/>
                    <a:pt x="9615" y="4707"/>
                  </a:cubicBezTo>
                  <a:cubicBezTo>
                    <a:pt x="9617" y="4710"/>
                    <a:pt x="9618" y="4713"/>
                    <a:pt x="9619" y="4716"/>
                  </a:cubicBezTo>
                  <a:lnTo>
                    <a:pt x="9630" y="4746"/>
                  </a:lnTo>
                  <a:lnTo>
                    <a:pt x="9634" y="4756"/>
                  </a:lnTo>
                  <a:cubicBezTo>
                    <a:pt x="9637" y="4765"/>
                    <a:pt x="9641" y="4774"/>
                    <a:pt x="9645" y="4783"/>
                  </a:cubicBezTo>
                  <a:lnTo>
                    <a:pt x="9649" y="4796"/>
                  </a:lnTo>
                  <a:cubicBezTo>
                    <a:pt x="9653" y="4804"/>
                    <a:pt x="9656" y="4812"/>
                    <a:pt x="9660" y="4821"/>
                  </a:cubicBezTo>
                  <a:cubicBezTo>
                    <a:pt x="9662" y="4825"/>
                    <a:pt x="9663" y="4830"/>
                    <a:pt x="9665" y="4834"/>
                  </a:cubicBezTo>
                  <a:lnTo>
                    <a:pt x="9675" y="4858"/>
                  </a:lnTo>
                  <a:lnTo>
                    <a:pt x="9682" y="4872"/>
                  </a:lnTo>
                  <a:cubicBezTo>
                    <a:pt x="9685" y="4880"/>
                    <a:pt x="9688" y="4886"/>
                    <a:pt x="9692" y="4894"/>
                  </a:cubicBezTo>
                  <a:lnTo>
                    <a:pt x="9699" y="4909"/>
                  </a:lnTo>
                  <a:lnTo>
                    <a:pt x="9708" y="4929"/>
                  </a:lnTo>
                  <a:cubicBezTo>
                    <a:pt x="9711" y="4934"/>
                    <a:pt x="9714" y="4940"/>
                    <a:pt x="9716" y="4945"/>
                  </a:cubicBezTo>
                  <a:lnTo>
                    <a:pt x="9725" y="4962"/>
                  </a:lnTo>
                  <a:cubicBezTo>
                    <a:pt x="9728" y="4968"/>
                    <a:pt x="9731" y="4973"/>
                    <a:pt x="9734" y="4979"/>
                  </a:cubicBezTo>
                  <a:cubicBezTo>
                    <a:pt x="9738" y="4984"/>
                    <a:pt x="9740" y="4989"/>
                    <a:pt x="9743" y="4994"/>
                  </a:cubicBezTo>
                  <a:cubicBezTo>
                    <a:pt x="9746" y="4999"/>
                    <a:pt x="9750" y="5005"/>
                    <a:pt x="9753" y="5011"/>
                  </a:cubicBezTo>
                  <a:cubicBezTo>
                    <a:pt x="9756" y="5016"/>
                    <a:pt x="9758" y="5020"/>
                    <a:pt x="9761" y="5025"/>
                  </a:cubicBezTo>
                  <a:lnTo>
                    <a:pt x="9772" y="5042"/>
                  </a:lnTo>
                  <a:lnTo>
                    <a:pt x="9780" y="5054"/>
                  </a:lnTo>
                  <a:lnTo>
                    <a:pt x="9788" y="5065"/>
                  </a:lnTo>
                  <a:lnTo>
                    <a:pt x="9788" y="5065"/>
                  </a:lnTo>
                  <a:cubicBezTo>
                    <a:pt x="9784" y="5068"/>
                    <a:pt x="9782" y="5071"/>
                    <a:pt x="9779" y="5076"/>
                  </a:cubicBezTo>
                  <a:cubicBezTo>
                    <a:pt x="9778" y="5079"/>
                    <a:pt x="9776" y="5081"/>
                    <a:pt x="9775" y="5085"/>
                  </a:cubicBezTo>
                  <a:lnTo>
                    <a:pt x="9771" y="5084"/>
                  </a:lnTo>
                  <a:lnTo>
                    <a:pt x="9760" y="5080"/>
                  </a:lnTo>
                  <a:cubicBezTo>
                    <a:pt x="9755" y="5078"/>
                    <a:pt x="9750" y="5076"/>
                    <a:pt x="9744" y="5074"/>
                  </a:cubicBezTo>
                  <a:lnTo>
                    <a:pt x="9733" y="5069"/>
                  </a:lnTo>
                  <a:cubicBezTo>
                    <a:pt x="9728" y="5067"/>
                    <a:pt x="9722" y="5065"/>
                    <a:pt x="9717" y="5062"/>
                  </a:cubicBezTo>
                  <a:lnTo>
                    <a:pt x="9705" y="5057"/>
                  </a:lnTo>
                  <a:lnTo>
                    <a:pt x="9688" y="5048"/>
                  </a:lnTo>
                  <a:lnTo>
                    <a:pt x="9676" y="5042"/>
                  </a:lnTo>
                  <a:lnTo>
                    <a:pt x="9659" y="5032"/>
                  </a:lnTo>
                  <a:lnTo>
                    <a:pt x="9647" y="5025"/>
                  </a:lnTo>
                  <a:lnTo>
                    <a:pt x="9629" y="5014"/>
                  </a:lnTo>
                  <a:lnTo>
                    <a:pt x="9617" y="5006"/>
                  </a:lnTo>
                  <a:lnTo>
                    <a:pt x="9599" y="4994"/>
                  </a:lnTo>
                  <a:lnTo>
                    <a:pt x="9586" y="4985"/>
                  </a:lnTo>
                  <a:lnTo>
                    <a:pt x="9567" y="4972"/>
                  </a:lnTo>
                  <a:lnTo>
                    <a:pt x="9553" y="4962"/>
                  </a:lnTo>
                  <a:lnTo>
                    <a:pt x="9534" y="4947"/>
                  </a:lnTo>
                  <a:lnTo>
                    <a:pt x="9519" y="4936"/>
                  </a:lnTo>
                  <a:cubicBezTo>
                    <a:pt x="9513" y="4931"/>
                    <a:pt x="9507" y="4925"/>
                    <a:pt x="9500" y="4920"/>
                  </a:cubicBezTo>
                  <a:cubicBezTo>
                    <a:pt x="9493" y="4914"/>
                    <a:pt x="9490" y="4912"/>
                    <a:pt x="9485" y="4908"/>
                  </a:cubicBezTo>
                  <a:cubicBezTo>
                    <a:pt x="9480" y="4903"/>
                    <a:pt x="9472" y="4897"/>
                    <a:pt x="9465" y="4892"/>
                  </a:cubicBezTo>
                  <a:lnTo>
                    <a:pt x="9449" y="4878"/>
                  </a:lnTo>
                  <a:lnTo>
                    <a:pt x="9430" y="4861"/>
                  </a:lnTo>
                  <a:lnTo>
                    <a:pt x="9412" y="4845"/>
                  </a:lnTo>
                  <a:lnTo>
                    <a:pt x="9392" y="4826"/>
                  </a:lnTo>
                  <a:lnTo>
                    <a:pt x="9376" y="4810"/>
                  </a:lnTo>
                  <a:cubicBezTo>
                    <a:pt x="9368" y="4803"/>
                    <a:pt x="9361" y="4795"/>
                    <a:pt x="9353" y="4788"/>
                  </a:cubicBezTo>
                  <a:cubicBezTo>
                    <a:pt x="9346" y="4780"/>
                    <a:pt x="9342" y="4778"/>
                    <a:pt x="9337" y="4773"/>
                  </a:cubicBezTo>
                  <a:lnTo>
                    <a:pt x="9326" y="4762"/>
                  </a:lnTo>
                  <a:lnTo>
                    <a:pt x="9326" y="4762"/>
                  </a:lnTo>
                  <a:cubicBezTo>
                    <a:pt x="9328" y="4760"/>
                    <a:pt x="9331" y="4757"/>
                    <a:pt x="9332" y="4755"/>
                  </a:cubicBezTo>
                  <a:cubicBezTo>
                    <a:pt x="9337" y="4748"/>
                    <a:pt x="9337" y="4741"/>
                    <a:pt x="9337" y="4734"/>
                  </a:cubicBezTo>
                  <a:cubicBezTo>
                    <a:pt x="9337" y="4726"/>
                    <a:pt x="9336" y="4719"/>
                    <a:pt x="9332" y="4713"/>
                  </a:cubicBezTo>
                  <a:cubicBezTo>
                    <a:pt x="9328" y="4706"/>
                    <a:pt x="9323" y="4700"/>
                    <a:pt x="9316" y="4697"/>
                  </a:cubicBezTo>
                  <a:cubicBezTo>
                    <a:pt x="9310" y="4693"/>
                    <a:pt x="9303" y="4692"/>
                    <a:pt x="9296" y="4692"/>
                  </a:cubicBezTo>
                  <a:cubicBezTo>
                    <a:pt x="9295" y="4692"/>
                    <a:pt x="9295" y="4692"/>
                    <a:pt x="9295" y="4692"/>
                  </a:cubicBezTo>
                  <a:lnTo>
                    <a:pt x="9295" y="4692"/>
                  </a:lnTo>
                  <a:cubicBezTo>
                    <a:pt x="9288" y="4692"/>
                    <a:pt x="9281" y="4693"/>
                    <a:pt x="9275" y="4697"/>
                  </a:cubicBezTo>
                  <a:cubicBezTo>
                    <a:pt x="9272" y="4698"/>
                    <a:pt x="9270" y="4701"/>
                    <a:pt x="9267" y="4703"/>
                  </a:cubicBezTo>
                  <a:cubicBezTo>
                    <a:pt x="9258" y="4694"/>
                    <a:pt x="9249" y="4685"/>
                    <a:pt x="9240" y="4675"/>
                  </a:cubicBezTo>
                  <a:lnTo>
                    <a:pt x="9222" y="4656"/>
                  </a:lnTo>
                  <a:lnTo>
                    <a:pt x="9216" y="4650"/>
                  </a:lnTo>
                  <a:cubicBezTo>
                    <a:pt x="9206" y="4638"/>
                    <a:pt x="9195" y="4627"/>
                    <a:pt x="9184" y="4615"/>
                  </a:cubicBezTo>
                  <a:lnTo>
                    <a:pt x="9172" y="4603"/>
                  </a:lnTo>
                  <a:lnTo>
                    <a:pt x="9146" y="4574"/>
                  </a:lnTo>
                  <a:lnTo>
                    <a:pt x="9138" y="4566"/>
                  </a:lnTo>
                  <a:cubicBezTo>
                    <a:pt x="9102" y="4525"/>
                    <a:pt x="9064" y="4483"/>
                    <a:pt x="9025" y="4437"/>
                  </a:cubicBezTo>
                  <a:lnTo>
                    <a:pt x="9025" y="4436"/>
                  </a:lnTo>
                  <a:cubicBezTo>
                    <a:pt x="8970" y="4372"/>
                    <a:pt x="8912" y="4302"/>
                    <a:pt x="8850" y="4225"/>
                  </a:cubicBezTo>
                  <a:lnTo>
                    <a:pt x="8848" y="4222"/>
                  </a:lnTo>
                  <a:cubicBezTo>
                    <a:pt x="8818" y="4184"/>
                    <a:pt x="8786" y="4145"/>
                    <a:pt x="8754" y="4104"/>
                  </a:cubicBezTo>
                  <a:lnTo>
                    <a:pt x="8725" y="4067"/>
                  </a:lnTo>
                  <a:lnTo>
                    <a:pt x="8704" y="4040"/>
                  </a:lnTo>
                  <a:lnTo>
                    <a:pt x="8667" y="3992"/>
                  </a:lnTo>
                  <a:cubicBezTo>
                    <a:pt x="8662" y="3985"/>
                    <a:pt x="8657" y="3979"/>
                    <a:pt x="8651" y="3973"/>
                  </a:cubicBezTo>
                  <a:cubicBezTo>
                    <a:pt x="8642" y="3960"/>
                    <a:pt x="8632" y="3947"/>
                    <a:pt x="8622" y="3933"/>
                  </a:cubicBezTo>
                  <a:lnTo>
                    <a:pt x="8622" y="3933"/>
                  </a:lnTo>
                  <a:cubicBezTo>
                    <a:pt x="8626" y="3930"/>
                    <a:pt x="8630" y="3926"/>
                    <a:pt x="8632" y="3922"/>
                  </a:cubicBezTo>
                  <a:cubicBezTo>
                    <a:pt x="8636" y="3915"/>
                    <a:pt x="8637" y="3909"/>
                    <a:pt x="8637" y="3901"/>
                  </a:cubicBezTo>
                  <a:lnTo>
                    <a:pt x="8637" y="3901"/>
                  </a:lnTo>
                  <a:cubicBezTo>
                    <a:pt x="8637" y="3894"/>
                    <a:pt x="8636" y="3886"/>
                    <a:pt x="8632" y="3880"/>
                  </a:cubicBezTo>
                  <a:cubicBezTo>
                    <a:pt x="8631" y="3876"/>
                    <a:pt x="8628" y="3875"/>
                    <a:pt x="8626" y="3872"/>
                  </a:cubicBezTo>
                  <a:cubicBezTo>
                    <a:pt x="8645" y="3851"/>
                    <a:pt x="8667" y="3831"/>
                    <a:pt x="8687" y="3812"/>
                  </a:cubicBezTo>
                  <a:lnTo>
                    <a:pt x="8695" y="3804"/>
                  </a:lnTo>
                  <a:cubicBezTo>
                    <a:pt x="8708" y="3793"/>
                    <a:pt x="8720" y="3782"/>
                    <a:pt x="8732" y="3771"/>
                  </a:cubicBezTo>
                  <a:lnTo>
                    <a:pt x="8747" y="3759"/>
                  </a:lnTo>
                  <a:cubicBezTo>
                    <a:pt x="8757" y="3750"/>
                    <a:pt x="8767" y="3741"/>
                    <a:pt x="8777" y="3733"/>
                  </a:cubicBezTo>
                  <a:lnTo>
                    <a:pt x="8794" y="3720"/>
                  </a:lnTo>
                  <a:lnTo>
                    <a:pt x="8822" y="3698"/>
                  </a:lnTo>
                  <a:lnTo>
                    <a:pt x="8841" y="3685"/>
                  </a:lnTo>
                  <a:lnTo>
                    <a:pt x="8867" y="3666"/>
                  </a:lnTo>
                  <a:lnTo>
                    <a:pt x="8887" y="3653"/>
                  </a:lnTo>
                  <a:lnTo>
                    <a:pt x="8911" y="3637"/>
                  </a:lnTo>
                  <a:cubicBezTo>
                    <a:pt x="8918" y="3633"/>
                    <a:pt x="8925" y="3629"/>
                    <a:pt x="8931" y="3625"/>
                  </a:cubicBezTo>
                  <a:cubicBezTo>
                    <a:pt x="8937" y="3621"/>
                    <a:pt x="8946" y="3615"/>
                    <a:pt x="8954" y="3611"/>
                  </a:cubicBezTo>
                  <a:lnTo>
                    <a:pt x="8974" y="3600"/>
                  </a:lnTo>
                  <a:lnTo>
                    <a:pt x="8996" y="3588"/>
                  </a:lnTo>
                  <a:lnTo>
                    <a:pt x="9017" y="3578"/>
                  </a:lnTo>
                  <a:lnTo>
                    <a:pt x="9039" y="3568"/>
                  </a:lnTo>
                  <a:lnTo>
                    <a:pt x="9060" y="3559"/>
                  </a:lnTo>
                  <a:cubicBezTo>
                    <a:pt x="9067" y="3556"/>
                    <a:pt x="9075" y="3554"/>
                    <a:pt x="9082" y="3551"/>
                  </a:cubicBezTo>
                  <a:lnTo>
                    <a:pt x="9102" y="3544"/>
                  </a:lnTo>
                  <a:cubicBezTo>
                    <a:pt x="9109" y="3542"/>
                    <a:pt x="9116" y="3539"/>
                    <a:pt x="9123" y="3537"/>
                  </a:cubicBezTo>
                  <a:cubicBezTo>
                    <a:pt x="9130" y="3535"/>
                    <a:pt x="9137" y="3532"/>
                    <a:pt x="9144" y="3531"/>
                  </a:cubicBezTo>
                  <a:cubicBezTo>
                    <a:pt x="9151" y="3529"/>
                    <a:pt x="9158" y="3528"/>
                    <a:pt x="9164" y="3527"/>
                  </a:cubicBezTo>
                  <a:lnTo>
                    <a:pt x="9183" y="3522"/>
                  </a:lnTo>
                  <a:lnTo>
                    <a:pt x="9203" y="3519"/>
                  </a:lnTo>
                  <a:lnTo>
                    <a:pt x="9223" y="3517"/>
                  </a:lnTo>
                  <a:lnTo>
                    <a:pt x="9242" y="3515"/>
                  </a:lnTo>
                  <a:lnTo>
                    <a:pt x="9248" y="3515"/>
                  </a:lnTo>
                  <a:lnTo>
                    <a:pt x="9248" y="3515"/>
                  </a:lnTo>
                  <a:cubicBezTo>
                    <a:pt x="9249" y="3522"/>
                    <a:pt x="9250" y="3526"/>
                    <a:pt x="9254" y="3533"/>
                  </a:cubicBezTo>
                  <a:cubicBezTo>
                    <a:pt x="9258" y="3539"/>
                    <a:pt x="9263" y="3544"/>
                    <a:pt x="9269" y="3548"/>
                  </a:cubicBezTo>
                  <a:cubicBezTo>
                    <a:pt x="9276" y="3551"/>
                    <a:pt x="9282" y="3554"/>
                    <a:pt x="9290" y="3554"/>
                  </a:cubicBezTo>
                  <a:lnTo>
                    <a:pt x="9290" y="3554"/>
                  </a:lnTo>
                  <a:cubicBezTo>
                    <a:pt x="9292" y="3554"/>
                    <a:pt x="9295" y="3553"/>
                    <a:pt x="9297" y="3553"/>
                  </a:cubicBezTo>
                  <a:cubicBezTo>
                    <a:pt x="9349" y="3790"/>
                    <a:pt x="9399" y="3994"/>
                    <a:pt x="9448" y="4174"/>
                  </a:cubicBezTo>
                  <a:cubicBezTo>
                    <a:pt x="9451" y="4180"/>
                    <a:pt x="9453" y="4186"/>
                    <a:pt x="9455" y="4192"/>
                  </a:cubicBezTo>
                  <a:close/>
                  <a:moveTo>
                    <a:pt x="9852" y="5125"/>
                  </a:moveTo>
                  <a:lnTo>
                    <a:pt x="9852" y="5125"/>
                  </a:lnTo>
                  <a:cubicBezTo>
                    <a:pt x="9869" y="5122"/>
                    <a:pt x="9883" y="5118"/>
                    <a:pt x="9899" y="5113"/>
                  </a:cubicBezTo>
                  <a:cubicBezTo>
                    <a:pt x="9904" y="5112"/>
                    <a:pt x="9909" y="5109"/>
                    <a:pt x="9914" y="5107"/>
                  </a:cubicBezTo>
                  <a:cubicBezTo>
                    <a:pt x="9923" y="5104"/>
                    <a:pt x="9934" y="5100"/>
                    <a:pt x="9942" y="5095"/>
                  </a:cubicBezTo>
                  <a:lnTo>
                    <a:pt x="9947" y="5092"/>
                  </a:lnTo>
                  <a:lnTo>
                    <a:pt x="9947" y="5092"/>
                  </a:lnTo>
                  <a:cubicBezTo>
                    <a:pt x="9950" y="5095"/>
                    <a:pt x="9952" y="5098"/>
                    <a:pt x="9954" y="5100"/>
                  </a:cubicBezTo>
                  <a:lnTo>
                    <a:pt x="9954" y="5100"/>
                  </a:lnTo>
                  <a:cubicBezTo>
                    <a:pt x="9952" y="5103"/>
                    <a:pt x="9951" y="5105"/>
                    <a:pt x="9949" y="5108"/>
                  </a:cubicBezTo>
                  <a:cubicBezTo>
                    <a:pt x="9945" y="5114"/>
                    <a:pt x="9944" y="5120"/>
                    <a:pt x="9943" y="5128"/>
                  </a:cubicBezTo>
                  <a:lnTo>
                    <a:pt x="9943" y="5128"/>
                  </a:lnTo>
                  <a:cubicBezTo>
                    <a:pt x="9944" y="5135"/>
                    <a:pt x="9945" y="5140"/>
                    <a:pt x="9949" y="5146"/>
                  </a:cubicBezTo>
                  <a:cubicBezTo>
                    <a:pt x="9949" y="5146"/>
                    <a:pt x="9949" y="5147"/>
                    <a:pt x="9950" y="5148"/>
                  </a:cubicBezTo>
                  <a:lnTo>
                    <a:pt x="9946" y="5164"/>
                  </a:lnTo>
                  <a:cubicBezTo>
                    <a:pt x="9945" y="5167"/>
                    <a:pt x="9945" y="5169"/>
                    <a:pt x="9944" y="5173"/>
                  </a:cubicBezTo>
                  <a:cubicBezTo>
                    <a:pt x="9944" y="5176"/>
                    <a:pt x="9943" y="5177"/>
                    <a:pt x="9942" y="5178"/>
                  </a:cubicBezTo>
                  <a:lnTo>
                    <a:pt x="9942" y="5178"/>
                  </a:lnTo>
                  <a:cubicBezTo>
                    <a:pt x="9939" y="5178"/>
                    <a:pt x="9937" y="5177"/>
                    <a:pt x="9934" y="5177"/>
                  </a:cubicBezTo>
                  <a:lnTo>
                    <a:pt x="9934" y="5177"/>
                  </a:lnTo>
                  <a:cubicBezTo>
                    <a:pt x="9926" y="5177"/>
                    <a:pt x="9920" y="5178"/>
                    <a:pt x="9913" y="5182"/>
                  </a:cubicBezTo>
                  <a:cubicBezTo>
                    <a:pt x="9906" y="5185"/>
                    <a:pt x="9902" y="5191"/>
                    <a:pt x="9898" y="5197"/>
                  </a:cubicBezTo>
                  <a:cubicBezTo>
                    <a:pt x="9895" y="5203"/>
                    <a:pt x="9893" y="5207"/>
                    <a:pt x="9892" y="5214"/>
                  </a:cubicBezTo>
                  <a:lnTo>
                    <a:pt x="9890" y="5214"/>
                  </a:lnTo>
                  <a:lnTo>
                    <a:pt x="9884" y="5210"/>
                  </a:lnTo>
                  <a:cubicBezTo>
                    <a:pt x="9881" y="5209"/>
                    <a:pt x="9879" y="5208"/>
                    <a:pt x="9876" y="5206"/>
                  </a:cubicBezTo>
                  <a:lnTo>
                    <a:pt x="9876" y="5206"/>
                  </a:lnTo>
                  <a:cubicBezTo>
                    <a:pt x="9874" y="5204"/>
                    <a:pt x="9872" y="5203"/>
                    <a:pt x="9869" y="5201"/>
                  </a:cubicBezTo>
                  <a:cubicBezTo>
                    <a:pt x="9867" y="5199"/>
                    <a:pt x="9864" y="5199"/>
                    <a:pt x="9861" y="5196"/>
                  </a:cubicBezTo>
                  <a:cubicBezTo>
                    <a:pt x="9858" y="5194"/>
                    <a:pt x="9857" y="5193"/>
                    <a:pt x="9855" y="5191"/>
                  </a:cubicBezTo>
                  <a:lnTo>
                    <a:pt x="9846" y="5184"/>
                  </a:lnTo>
                  <a:lnTo>
                    <a:pt x="9840" y="5177"/>
                  </a:lnTo>
                  <a:cubicBezTo>
                    <a:pt x="9837" y="5174"/>
                    <a:pt x="9834" y="5171"/>
                    <a:pt x="9832" y="5168"/>
                  </a:cubicBezTo>
                  <a:lnTo>
                    <a:pt x="9827" y="5162"/>
                  </a:lnTo>
                  <a:lnTo>
                    <a:pt x="9827" y="5162"/>
                  </a:lnTo>
                  <a:cubicBezTo>
                    <a:pt x="9831" y="5159"/>
                    <a:pt x="9834" y="5154"/>
                    <a:pt x="9837" y="5150"/>
                  </a:cubicBezTo>
                  <a:cubicBezTo>
                    <a:pt x="9841" y="5143"/>
                    <a:pt x="9843" y="5137"/>
                    <a:pt x="9843" y="5130"/>
                  </a:cubicBezTo>
                  <a:lnTo>
                    <a:pt x="9843" y="5130"/>
                  </a:lnTo>
                  <a:lnTo>
                    <a:pt x="9843" y="5130"/>
                  </a:lnTo>
                  <a:cubicBezTo>
                    <a:pt x="9844" y="5129"/>
                    <a:pt x="9845" y="5129"/>
                    <a:pt x="9845" y="5128"/>
                  </a:cubicBezTo>
                  <a:lnTo>
                    <a:pt x="9850" y="5128"/>
                  </a:lnTo>
                  <a:lnTo>
                    <a:pt x="9852" y="5125"/>
                  </a:lnTo>
                  <a:close/>
                  <a:moveTo>
                    <a:pt x="10029" y="5167"/>
                  </a:moveTo>
                  <a:cubicBezTo>
                    <a:pt x="10029" y="5186"/>
                    <a:pt x="10029" y="5204"/>
                    <a:pt x="10029" y="5222"/>
                  </a:cubicBezTo>
                  <a:lnTo>
                    <a:pt x="10029" y="5222"/>
                  </a:lnTo>
                  <a:cubicBezTo>
                    <a:pt x="10027" y="5223"/>
                    <a:pt x="10025" y="5223"/>
                    <a:pt x="10023" y="5223"/>
                  </a:cubicBezTo>
                  <a:cubicBezTo>
                    <a:pt x="10025" y="5194"/>
                    <a:pt x="10026" y="5165"/>
                    <a:pt x="10027" y="5135"/>
                  </a:cubicBezTo>
                  <a:lnTo>
                    <a:pt x="10027" y="5135"/>
                  </a:lnTo>
                  <a:cubicBezTo>
                    <a:pt x="10027" y="5133"/>
                    <a:pt x="10028" y="5131"/>
                    <a:pt x="10028" y="5128"/>
                  </a:cubicBezTo>
                  <a:lnTo>
                    <a:pt x="10028" y="5128"/>
                  </a:lnTo>
                  <a:cubicBezTo>
                    <a:pt x="10028" y="5126"/>
                    <a:pt x="10028" y="5125"/>
                    <a:pt x="10027" y="5123"/>
                  </a:cubicBezTo>
                  <a:lnTo>
                    <a:pt x="10027" y="5106"/>
                  </a:lnTo>
                  <a:lnTo>
                    <a:pt x="10027" y="5106"/>
                  </a:lnTo>
                  <a:lnTo>
                    <a:pt x="10027" y="5119"/>
                  </a:lnTo>
                  <a:lnTo>
                    <a:pt x="10029" y="5167"/>
                  </a:lnTo>
                  <a:close/>
                  <a:moveTo>
                    <a:pt x="9966" y="5641"/>
                  </a:moveTo>
                  <a:lnTo>
                    <a:pt x="9959" y="5672"/>
                  </a:lnTo>
                  <a:cubicBezTo>
                    <a:pt x="9954" y="5698"/>
                    <a:pt x="9948" y="5724"/>
                    <a:pt x="9942" y="5749"/>
                  </a:cubicBezTo>
                  <a:cubicBezTo>
                    <a:pt x="9940" y="5760"/>
                    <a:pt x="9937" y="5771"/>
                    <a:pt x="9935" y="5782"/>
                  </a:cubicBezTo>
                  <a:cubicBezTo>
                    <a:pt x="9927" y="5815"/>
                    <a:pt x="9918" y="5848"/>
                    <a:pt x="9909" y="5880"/>
                  </a:cubicBezTo>
                  <a:cubicBezTo>
                    <a:pt x="9909" y="5882"/>
                    <a:pt x="9909" y="5883"/>
                    <a:pt x="9907" y="5885"/>
                  </a:cubicBezTo>
                  <a:cubicBezTo>
                    <a:pt x="9898" y="5918"/>
                    <a:pt x="9888" y="5951"/>
                    <a:pt x="9877" y="5983"/>
                  </a:cubicBezTo>
                  <a:lnTo>
                    <a:pt x="9867" y="6013"/>
                  </a:lnTo>
                  <a:cubicBezTo>
                    <a:pt x="9858" y="6037"/>
                    <a:pt x="9850" y="6061"/>
                    <a:pt x="9841" y="6084"/>
                  </a:cubicBezTo>
                  <a:cubicBezTo>
                    <a:pt x="9837" y="6093"/>
                    <a:pt x="9834" y="6104"/>
                    <a:pt x="9830" y="6112"/>
                  </a:cubicBezTo>
                  <a:cubicBezTo>
                    <a:pt x="9824" y="6129"/>
                    <a:pt x="9816" y="6145"/>
                    <a:pt x="9809" y="6162"/>
                  </a:cubicBezTo>
                  <a:lnTo>
                    <a:pt x="9809" y="6162"/>
                  </a:lnTo>
                  <a:cubicBezTo>
                    <a:pt x="9808" y="6159"/>
                    <a:pt x="9808" y="6157"/>
                    <a:pt x="9806" y="6154"/>
                  </a:cubicBezTo>
                  <a:cubicBezTo>
                    <a:pt x="9803" y="6147"/>
                    <a:pt x="9797" y="6142"/>
                    <a:pt x="9790" y="6139"/>
                  </a:cubicBezTo>
                  <a:cubicBezTo>
                    <a:pt x="9790" y="6138"/>
                    <a:pt x="9790" y="6138"/>
                    <a:pt x="9790" y="6138"/>
                  </a:cubicBezTo>
                  <a:cubicBezTo>
                    <a:pt x="9801" y="6117"/>
                    <a:pt x="9811" y="6095"/>
                    <a:pt x="9821" y="6073"/>
                  </a:cubicBezTo>
                  <a:cubicBezTo>
                    <a:pt x="9825" y="6065"/>
                    <a:pt x="9828" y="6058"/>
                    <a:pt x="9832" y="6050"/>
                  </a:cubicBezTo>
                  <a:cubicBezTo>
                    <a:pt x="9847" y="6016"/>
                    <a:pt x="9861" y="5981"/>
                    <a:pt x="9875" y="5944"/>
                  </a:cubicBezTo>
                  <a:cubicBezTo>
                    <a:pt x="9877" y="5938"/>
                    <a:pt x="9880" y="5931"/>
                    <a:pt x="9882" y="5924"/>
                  </a:cubicBezTo>
                  <a:cubicBezTo>
                    <a:pt x="9894" y="5891"/>
                    <a:pt x="9905" y="5856"/>
                    <a:pt x="9916" y="5821"/>
                  </a:cubicBezTo>
                  <a:cubicBezTo>
                    <a:pt x="9918" y="5815"/>
                    <a:pt x="9920" y="5809"/>
                    <a:pt x="9922" y="5803"/>
                  </a:cubicBezTo>
                  <a:cubicBezTo>
                    <a:pt x="9933" y="5763"/>
                    <a:pt x="9944" y="5724"/>
                    <a:pt x="9953" y="5685"/>
                  </a:cubicBezTo>
                  <a:cubicBezTo>
                    <a:pt x="9955" y="5676"/>
                    <a:pt x="9957" y="5666"/>
                    <a:pt x="9959" y="5657"/>
                  </a:cubicBezTo>
                  <a:cubicBezTo>
                    <a:pt x="9969" y="5618"/>
                    <a:pt x="9977" y="5576"/>
                    <a:pt x="9984" y="5535"/>
                  </a:cubicBezTo>
                  <a:lnTo>
                    <a:pt x="9984" y="5535"/>
                  </a:lnTo>
                  <a:cubicBezTo>
                    <a:pt x="9979" y="5570"/>
                    <a:pt x="9972" y="5605"/>
                    <a:pt x="9966" y="5641"/>
                  </a:cubicBezTo>
                  <a:close/>
                  <a:moveTo>
                    <a:pt x="9750" y="6293"/>
                  </a:moveTo>
                  <a:lnTo>
                    <a:pt x="9736" y="6319"/>
                  </a:lnTo>
                  <a:cubicBezTo>
                    <a:pt x="9725" y="6340"/>
                    <a:pt x="9714" y="6361"/>
                    <a:pt x="9702" y="6381"/>
                  </a:cubicBezTo>
                  <a:cubicBezTo>
                    <a:pt x="9701" y="6381"/>
                    <a:pt x="9701" y="6380"/>
                    <a:pt x="9700" y="6379"/>
                  </a:cubicBezTo>
                  <a:cubicBezTo>
                    <a:pt x="9706" y="6363"/>
                    <a:pt x="9712" y="6346"/>
                    <a:pt x="9718" y="6330"/>
                  </a:cubicBezTo>
                  <a:cubicBezTo>
                    <a:pt x="9722" y="6317"/>
                    <a:pt x="9727" y="6305"/>
                    <a:pt x="9731" y="6292"/>
                  </a:cubicBezTo>
                  <a:cubicBezTo>
                    <a:pt x="9741" y="6266"/>
                    <a:pt x="9749" y="6240"/>
                    <a:pt x="9758" y="6214"/>
                  </a:cubicBezTo>
                  <a:lnTo>
                    <a:pt x="9758" y="6214"/>
                  </a:lnTo>
                  <a:cubicBezTo>
                    <a:pt x="9762" y="6215"/>
                    <a:pt x="9766" y="6216"/>
                    <a:pt x="9771" y="6216"/>
                  </a:cubicBezTo>
                  <a:cubicBezTo>
                    <a:pt x="9777" y="6216"/>
                    <a:pt x="9782" y="6215"/>
                    <a:pt x="9787" y="6212"/>
                  </a:cubicBezTo>
                  <a:cubicBezTo>
                    <a:pt x="9788" y="6212"/>
                    <a:pt x="9788" y="6211"/>
                    <a:pt x="9788" y="6211"/>
                  </a:cubicBezTo>
                  <a:cubicBezTo>
                    <a:pt x="9789" y="6211"/>
                    <a:pt x="9788" y="6211"/>
                    <a:pt x="9788" y="6212"/>
                  </a:cubicBezTo>
                  <a:cubicBezTo>
                    <a:pt x="9776" y="6240"/>
                    <a:pt x="9763" y="6266"/>
                    <a:pt x="9750" y="6293"/>
                  </a:cubicBezTo>
                  <a:close/>
                  <a:moveTo>
                    <a:pt x="9685" y="6521"/>
                  </a:moveTo>
                  <a:cubicBezTo>
                    <a:pt x="9685" y="6535"/>
                    <a:pt x="9685" y="6549"/>
                    <a:pt x="9687" y="6562"/>
                  </a:cubicBezTo>
                  <a:cubicBezTo>
                    <a:pt x="9687" y="6572"/>
                    <a:pt x="9689" y="6581"/>
                    <a:pt x="9689" y="6591"/>
                  </a:cubicBezTo>
                  <a:cubicBezTo>
                    <a:pt x="9690" y="6601"/>
                    <a:pt x="9691" y="6615"/>
                    <a:pt x="9691" y="6626"/>
                  </a:cubicBezTo>
                  <a:cubicBezTo>
                    <a:pt x="9692" y="6637"/>
                    <a:pt x="9692" y="6648"/>
                    <a:pt x="9693" y="6658"/>
                  </a:cubicBezTo>
                  <a:cubicBezTo>
                    <a:pt x="9694" y="6669"/>
                    <a:pt x="9694" y="6677"/>
                    <a:pt x="9695" y="6686"/>
                  </a:cubicBezTo>
                  <a:cubicBezTo>
                    <a:pt x="9696" y="6698"/>
                    <a:pt x="9698" y="6709"/>
                    <a:pt x="9699" y="6720"/>
                  </a:cubicBezTo>
                  <a:cubicBezTo>
                    <a:pt x="9700" y="6727"/>
                    <a:pt x="9701" y="6735"/>
                    <a:pt x="9702" y="6741"/>
                  </a:cubicBezTo>
                  <a:cubicBezTo>
                    <a:pt x="9704" y="6755"/>
                    <a:pt x="9706" y="6769"/>
                    <a:pt x="9708" y="6781"/>
                  </a:cubicBezTo>
                  <a:cubicBezTo>
                    <a:pt x="9708" y="6784"/>
                    <a:pt x="9708" y="6788"/>
                    <a:pt x="9710" y="6791"/>
                  </a:cubicBezTo>
                  <a:cubicBezTo>
                    <a:pt x="9713" y="6807"/>
                    <a:pt x="9716" y="6821"/>
                    <a:pt x="9720" y="6835"/>
                  </a:cubicBezTo>
                  <a:lnTo>
                    <a:pt x="9720" y="6835"/>
                  </a:lnTo>
                  <a:cubicBezTo>
                    <a:pt x="9718" y="6836"/>
                    <a:pt x="9716" y="6837"/>
                    <a:pt x="9714" y="6838"/>
                  </a:cubicBezTo>
                  <a:cubicBezTo>
                    <a:pt x="9707" y="6842"/>
                    <a:pt x="9703" y="6848"/>
                    <a:pt x="9699" y="6854"/>
                  </a:cubicBezTo>
                  <a:cubicBezTo>
                    <a:pt x="9696" y="6861"/>
                    <a:pt x="9693" y="6867"/>
                    <a:pt x="9693" y="6874"/>
                  </a:cubicBezTo>
                  <a:lnTo>
                    <a:pt x="9693" y="6875"/>
                  </a:lnTo>
                  <a:lnTo>
                    <a:pt x="9693" y="6875"/>
                  </a:lnTo>
                  <a:cubicBezTo>
                    <a:pt x="9693" y="6882"/>
                    <a:pt x="9695" y="6889"/>
                    <a:pt x="9698" y="6895"/>
                  </a:cubicBezTo>
                  <a:cubicBezTo>
                    <a:pt x="9701" y="6900"/>
                    <a:pt x="9704" y="6903"/>
                    <a:pt x="9708" y="6906"/>
                  </a:cubicBezTo>
                  <a:lnTo>
                    <a:pt x="9708" y="6906"/>
                  </a:lnTo>
                  <a:cubicBezTo>
                    <a:pt x="9699" y="6922"/>
                    <a:pt x="9692" y="6935"/>
                    <a:pt x="9683" y="6951"/>
                  </a:cubicBezTo>
                  <a:cubicBezTo>
                    <a:pt x="9592" y="7108"/>
                    <a:pt x="9503" y="7234"/>
                    <a:pt x="9385" y="7372"/>
                  </a:cubicBezTo>
                  <a:lnTo>
                    <a:pt x="9385" y="7372"/>
                  </a:lnTo>
                  <a:cubicBezTo>
                    <a:pt x="9384" y="7371"/>
                    <a:pt x="9382" y="7369"/>
                    <a:pt x="9380" y="7368"/>
                  </a:cubicBezTo>
                  <a:cubicBezTo>
                    <a:pt x="9373" y="7365"/>
                    <a:pt x="9367" y="7363"/>
                    <a:pt x="9360" y="7363"/>
                  </a:cubicBezTo>
                  <a:lnTo>
                    <a:pt x="9360" y="7363"/>
                  </a:lnTo>
                  <a:lnTo>
                    <a:pt x="9360" y="7363"/>
                  </a:lnTo>
                  <a:cubicBezTo>
                    <a:pt x="9352" y="7363"/>
                    <a:pt x="9346" y="7364"/>
                    <a:pt x="9339" y="7368"/>
                  </a:cubicBezTo>
                  <a:cubicBezTo>
                    <a:pt x="9333" y="7372"/>
                    <a:pt x="9327" y="7378"/>
                    <a:pt x="9323" y="7384"/>
                  </a:cubicBezTo>
                  <a:cubicBezTo>
                    <a:pt x="9319" y="7391"/>
                    <a:pt x="9318" y="7398"/>
                    <a:pt x="9318" y="7405"/>
                  </a:cubicBezTo>
                  <a:cubicBezTo>
                    <a:pt x="9318" y="7413"/>
                    <a:pt x="9319" y="7419"/>
                    <a:pt x="9323" y="7426"/>
                  </a:cubicBezTo>
                  <a:cubicBezTo>
                    <a:pt x="9325" y="7429"/>
                    <a:pt x="9327" y="7432"/>
                    <a:pt x="9330" y="7435"/>
                  </a:cubicBezTo>
                  <a:cubicBezTo>
                    <a:pt x="9287" y="7482"/>
                    <a:pt x="9243" y="7528"/>
                    <a:pt x="9197" y="7572"/>
                  </a:cubicBezTo>
                  <a:lnTo>
                    <a:pt x="9222" y="7525"/>
                  </a:lnTo>
                  <a:cubicBezTo>
                    <a:pt x="9231" y="7507"/>
                    <a:pt x="9241" y="7489"/>
                    <a:pt x="9249" y="7471"/>
                  </a:cubicBezTo>
                  <a:cubicBezTo>
                    <a:pt x="9258" y="7453"/>
                    <a:pt x="9268" y="7432"/>
                    <a:pt x="9278" y="7412"/>
                  </a:cubicBezTo>
                  <a:cubicBezTo>
                    <a:pt x="9289" y="7392"/>
                    <a:pt x="9299" y="7371"/>
                    <a:pt x="9308" y="7350"/>
                  </a:cubicBezTo>
                  <a:cubicBezTo>
                    <a:pt x="9318" y="7330"/>
                    <a:pt x="9325" y="7314"/>
                    <a:pt x="9334" y="7296"/>
                  </a:cubicBezTo>
                  <a:cubicBezTo>
                    <a:pt x="9347" y="7266"/>
                    <a:pt x="9361" y="7237"/>
                    <a:pt x="9374" y="7207"/>
                  </a:cubicBezTo>
                  <a:lnTo>
                    <a:pt x="9388" y="7178"/>
                  </a:lnTo>
                  <a:cubicBezTo>
                    <a:pt x="9406" y="7138"/>
                    <a:pt x="9423" y="7098"/>
                    <a:pt x="9441" y="7057"/>
                  </a:cubicBezTo>
                  <a:lnTo>
                    <a:pt x="9450" y="7035"/>
                  </a:lnTo>
                  <a:cubicBezTo>
                    <a:pt x="9464" y="7002"/>
                    <a:pt x="9478" y="6968"/>
                    <a:pt x="9492" y="6934"/>
                  </a:cubicBezTo>
                  <a:cubicBezTo>
                    <a:pt x="9497" y="6923"/>
                    <a:pt x="9501" y="6912"/>
                    <a:pt x="9506" y="6900"/>
                  </a:cubicBezTo>
                  <a:cubicBezTo>
                    <a:pt x="9518" y="6870"/>
                    <a:pt x="9530" y="6840"/>
                    <a:pt x="9542" y="6809"/>
                  </a:cubicBezTo>
                  <a:lnTo>
                    <a:pt x="9557" y="6770"/>
                  </a:lnTo>
                  <a:cubicBezTo>
                    <a:pt x="9568" y="6740"/>
                    <a:pt x="9580" y="6711"/>
                    <a:pt x="9591" y="6681"/>
                  </a:cubicBezTo>
                  <a:cubicBezTo>
                    <a:pt x="9596" y="6666"/>
                    <a:pt x="9602" y="6651"/>
                    <a:pt x="9607" y="6636"/>
                  </a:cubicBezTo>
                  <a:cubicBezTo>
                    <a:pt x="9618" y="6609"/>
                    <a:pt x="9627" y="6581"/>
                    <a:pt x="9638" y="6552"/>
                  </a:cubicBezTo>
                  <a:cubicBezTo>
                    <a:pt x="9644" y="6537"/>
                    <a:pt x="9650" y="6521"/>
                    <a:pt x="9655" y="6505"/>
                  </a:cubicBezTo>
                  <a:cubicBezTo>
                    <a:pt x="9661" y="6490"/>
                    <a:pt x="9666" y="6473"/>
                    <a:pt x="9672" y="6457"/>
                  </a:cubicBezTo>
                  <a:lnTo>
                    <a:pt x="9672" y="6457"/>
                  </a:lnTo>
                  <a:cubicBezTo>
                    <a:pt x="9676" y="6458"/>
                    <a:pt x="9679" y="6459"/>
                    <a:pt x="9683" y="6459"/>
                  </a:cubicBezTo>
                  <a:cubicBezTo>
                    <a:pt x="9683" y="6470"/>
                    <a:pt x="9683" y="6482"/>
                    <a:pt x="9683" y="6493"/>
                  </a:cubicBezTo>
                  <a:cubicBezTo>
                    <a:pt x="9683" y="6504"/>
                    <a:pt x="9684" y="6512"/>
                    <a:pt x="9685" y="6521"/>
                  </a:cubicBezTo>
                  <a:close/>
                  <a:moveTo>
                    <a:pt x="9774" y="6822"/>
                  </a:moveTo>
                  <a:cubicBezTo>
                    <a:pt x="9779" y="6810"/>
                    <a:pt x="9785" y="6798"/>
                    <a:pt x="9790" y="6786"/>
                  </a:cubicBezTo>
                  <a:cubicBezTo>
                    <a:pt x="9783" y="6808"/>
                    <a:pt x="9776" y="6829"/>
                    <a:pt x="9768" y="6851"/>
                  </a:cubicBezTo>
                  <a:lnTo>
                    <a:pt x="9768" y="6851"/>
                  </a:lnTo>
                  <a:cubicBezTo>
                    <a:pt x="9768" y="6851"/>
                    <a:pt x="9768" y="6851"/>
                    <a:pt x="9768" y="6850"/>
                  </a:cubicBezTo>
                  <a:cubicBezTo>
                    <a:pt x="9767" y="6848"/>
                    <a:pt x="9766" y="6847"/>
                    <a:pt x="9764" y="6845"/>
                  </a:cubicBezTo>
                  <a:lnTo>
                    <a:pt x="9764" y="6845"/>
                  </a:lnTo>
                  <a:cubicBezTo>
                    <a:pt x="9765" y="6843"/>
                    <a:pt x="9766" y="6841"/>
                    <a:pt x="9767" y="6838"/>
                  </a:cubicBezTo>
                  <a:cubicBezTo>
                    <a:pt x="9769" y="6833"/>
                    <a:pt x="9771" y="6828"/>
                    <a:pt x="9774" y="6822"/>
                  </a:cubicBezTo>
                  <a:close/>
                  <a:moveTo>
                    <a:pt x="9648" y="7160"/>
                  </a:moveTo>
                  <a:lnTo>
                    <a:pt x="9640" y="7183"/>
                  </a:lnTo>
                  <a:lnTo>
                    <a:pt x="9640" y="7183"/>
                  </a:lnTo>
                  <a:lnTo>
                    <a:pt x="9640" y="7183"/>
                  </a:lnTo>
                  <a:cubicBezTo>
                    <a:pt x="9643" y="7175"/>
                    <a:pt x="9646" y="7166"/>
                    <a:pt x="9649" y="7157"/>
                  </a:cubicBezTo>
                  <a:lnTo>
                    <a:pt x="9652" y="7150"/>
                  </a:lnTo>
                  <a:cubicBezTo>
                    <a:pt x="9652" y="7149"/>
                    <a:pt x="9653" y="7147"/>
                    <a:pt x="9654" y="7146"/>
                  </a:cubicBezTo>
                  <a:lnTo>
                    <a:pt x="9654" y="7147"/>
                  </a:lnTo>
                  <a:lnTo>
                    <a:pt x="9648" y="7160"/>
                  </a:lnTo>
                  <a:close/>
                  <a:moveTo>
                    <a:pt x="9533" y="7327"/>
                  </a:moveTo>
                  <a:lnTo>
                    <a:pt x="9533" y="7327"/>
                  </a:lnTo>
                  <a:cubicBezTo>
                    <a:pt x="9533" y="7333"/>
                    <a:pt x="9534" y="7338"/>
                    <a:pt x="9536" y="7344"/>
                  </a:cubicBezTo>
                  <a:cubicBezTo>
                    <a:pt x="9489" y="7420"/>
                    <a:pt x="9438" y="7495"/>
                    <a:pt x="9384" y="7566"/>
                  </a:cubicBezTo>
                  <a:cubicBezTo>
                    <a:pt x="9392" y="7554"/>
                    <a:pt x="9400" y="7541"/>
                    <a:pt x="9407" y="7529"/>
                  </a:cubicBezTo>
                  <a:cubicBezTo>
                    <a:pt x="9418" y="7512"/>
                    <a:pt x="9427" y="7495"/>
                    <a:pt x="9438" y="7478"/>
                  </a:cubicBezTo>
                  <a:cubicBezTo>
                    <a:pt x="9449" y="7462"/>
                    <a:pt x="9456" y="7450"/>
                    <a:pt x="9464" y="7435"/>
                  </a:cubicBezTo>
                  <a:cubicBezTo>
                    <a:pt x="9473" y="7421"/>
                    <a:pt x="9483" y="7401"/>
                    <a:pt x="9493" y="7384"/>
                  </a:cubicBezTo>
                  <a:cubicBezTo>
                    <a:pt x="9503" y="7368"/>
                    <a:pt x="9510" y="7354"/>
                    <a:pt x="9518" y="7339"/>
                  </a:cubicBezTo>
                  <a:cubicBezTo>
                    <a:pt x="9527" y="7324"/>
                    <a:pt x="9537" y="7306"/>
                    <a:pt x="9545" y="7288"/>
                  </a:cubicBezTo>
                  <a:cubicBezTo>
                    <a:pt x="9553" y="7271"/>
                    <a:pt x="9561" y="7258"/>
                    <a:pt x="9569" y="7242"/>
                  </a:cubicBezTo>
                  <a:cubicBezTo>
                    <a:pt x="9575" y="7231"/>
                    <a:pt x="9581" y="7220"/>
                    <a:pt x="9586" y="7209"/>
                  </a:cubicBezTo>
                  <a:lnTo>
                    <a:pt x="9586" y="7209"/>
                  </a:lnTo>
                  <a:cubicBezTo>
                    <a:pt x="9584" y="7214"/>
                    <a:pt x="9584" y="7218"/>
                    <a:pt x="9583" y="7223"/>
                  </a:cubicBezTo>
                  <a:lnTo>
                    <a:pt x="9583" y="7223"/>
                  </a:lnTo>
                  <a:cubicBezTo>
                    <a:pt x="9584" y="7230"/>
                    <a:pt x="9585" y="7236"/>
                    <a:pt x="9589" y="7243"/>
                  </a:cubicBezTo>
                  <a:cubicBezTo>
                    <a:pt x="9590" y="7245"/>
                    <a:pt x="9591" y="7246"/>
                    <a:pt x="9593" y="7248"/>
                  </a:cubicBezTo>
                  <a:lnTo>
                    <a:pt x="9571" y="7287"/>
                  </a:lnTo>
                  <a:lnTo>
                    <a:pt x="9571" y="7287"/>
                  </a:lnTo>
                  <a:cubicBezTo>
                    <a:pt x="9565" y="7287"/>
                    <a:pt x="9560" y="7289"/>
                    <a:pt x="9554" y="7292"/>
                  </a:cubicBezTo>
                  <a:cubicBezTo>
                    <a:pt x="9548" y="7296"/>
                    <a:pt x="9543" y="7301"/>
                    <a:pt x="9539" y="7307"/>
                  </a:cubicBezTo>
                  <a:cubicBezTo>
                    <a:pt x="9535" y="7314"/>
                    <a:pt x="9533" y="7320"/>
                    <a:pt x="9533" y="7327"/>
                  </a:cubicBezTo>
                  <a:close/>
                  <a:moveTo>
                    <a:pt x="9232" y="7766"/>
                  </a:moveTo>
                  <a:cubicBezTo>
                    <a:pt x="9222" y="7780"/>
                    <a:pt x="9213" y="7794"/>
                    <a:pt x="9202" y="7807"/>
                  </a:cubicBezTo>
                  <a:cubicBezTo>
                    <a:pt x="9191" y="7821"/>
                    <a:pt x="9181" y="7835"/>
                    <a:pt x="9169" y="7849"/>
                  </a:cubicBezTo>
                  <a:cubicBezTo>
                    <a:pt x="9158" y="7863"/>
                    <a:pt x="9148" y="7876"/>
                    <a:pt x="9137" y="7888"/>
                  </a:cubicBezTo>
                  <a:cubicBezTo>
                    <a:pt x="9126" y="7901"/>
                    <a:pt x="9115" y="7916"/>
                    <a:pt x="9103" y="7929"/>
                  </a:cubicBezTo>
                  <a:cubicBezTo>
                    <a:pt x="9092" y="7943"/>
                    <a:pt x="9081" y="7955"/>
                    <a:pt x="9070" y="7968"/>
                  </a:cubicBezTo>
                  <a:cubicBezTo>
                    <a:pt x="9060" y="7982"/>
                    <a:pt x="9051" y="7991"/>
                    <a:pt x="9041" y="8002"/>
                  </a:cubicBezTo>
                  <a:lnTo>
                    <a:pt x="9030" y="8010"/>
                  </a:lnTo>
                  <a:cubicBezTo>
                    <a:pt x="9016" y="8020"/>
                    <a:pt x="9002" y="8029"/>
                    <a:pt x="8987" y="8039"/>
                  </a:cubicBezTo>
                  <a:cubicBezTo>
                    <a:pt x="8973" y="8050"/>
                    <a:pt x="8963" y="8055"/>
                    <a:pt x="8950" y="8062"/>
                  </a:cubicBezTo>
                  <a:cubicBezTo>
                    <a:pt x="8938" y="8070"/>
                    <a:pt x="8921" y="8080"/>
                    <a:pt x="8907" y="8087"/>
                  </a:cubicBezTo>
                  <a:lnTo>
                    <a:pt x="8901" y="8090"/>
                  </a:lnTo>
                  <a:cubicBezTo>
                    <a:pt x="8906" y="8081"/>
                    <a:pt x="8912" y="8072"/>
                    <a:pt x="8918" y="8063"/>
                  </a:cubicBezTo>
                  <a:lnTo>
                    <a:pt x="8925" y="8052"/>
                  </a:lnTo>
                  <a:cubicBezTo>
                    <a:pt x="8941" y="8039"/>
                    <a:pt x="8957" y="8025"/>
                    <a:pt x="8973" y="8013"/>
                  </a:cubicBezTo>
                  <a:lnTo>
                    <a:pt x="8998" y="7992"/>
                  </a:lnTo>
                  <a:cubicBezTo>
                    <a:pt x="9021" y="7972"/>
                    <a:pt x="9044" y="7950"/>
                    <a:pt x="9067" y="7929"/>
                  </a:cubicBezTo>
                  <a:cubicBezTo>
                    <a:pt x="9078" y="7919"/>
                    <a:pt x="9088" y="7908"/>
                    <a:pt x="9099" y="7898"/>
                  </a:cubicBezTo>
                  <a:cubicBezTo>
                    <a:pt x="9113" y="7884"/>
                    <a:pt x="9128" y="7869"/>
                    <a:pt x="9143" y="7855"/>
                  </a:cubicBezTo>
                  <a:cubicBezTo>
                    <a:pt x="9154" y="7843"/>
                    <a:pt x="9166" y="7831"/>
                    <a:pt x="9177" y="7819"/>
                  </a:cubicBezTo>
                  <a:cubicBezTo>
                    <a:pt x="9188" y="7807"/>
                    <a:pt x="9204" y="7791"/>
                    <a:pt x="9216" y="7777"/>
                  </a:cubicBezTo>
                  <a:cubicBezTo>
                    <a:pt x="9228" y="7763"/>
                    <a:pt x="9238" y="7752"/>
                    <a:pt x="9249" y="7739"/>
                  </a:cubicBezTo>
                  <a:cubicBezTo>
                    <a:pt x="9256" y="7732"/>
                    <a:pt x="9262" y="7725"/>
                    <a:pt x="9269" y="7718"/>
                  </a:cubicBezTo>
                  <a:lnTo>
                    <a:pt x="9265" y="7724"/>
                  </a:lnTo>
                  <a:lnTo>
                    <a:pt x="9232" y="7766"/>
                  </a:lnTo>
                  <a:close/>
                  <a:moveTo>
                    <a:pt x="8685" y="8293"/>
                  </a:moveTo>
                  <a:cubicBezTo>
                    <a:pt x="8662" y="8320"/>
                    <a:pt x="8639" y="8347"/>
                    <a:pt x="8616" y="8373"/>
                  </a:cubicBezTo>
                  <a:cubicBezTo>
                    <a:pt x="8596" y="8396"/>
                    <a:pt x="8577" y="8419"/>
                    <a:pt x="8557" y="8441"/>
                  </a:cubicBezTo>
                  <a:cubicBezTo>
                    <a:pt x="8550" y="8449"/>
                    <a:pt x="8543" y="8456"/>
                    <a:pt x="8536" y="8464"/>
                  </a:cubicBezTo>
                  <a:cubicBezTo>
                    <a:pt x="8522" y="8474"/>
                    <a:pt x="8508" y="8484"/>
                    <a:pt x="8494" y="8494"/>
                  </a:cubicBezTo>
                  <a:cubicBezTo>
                    <a:pt x="8480" y="8504"/>
                    <a:pt x="8462" y="8518"/>
                    <a:pt x="8445" y="8529"/>
                  </a:cubicBezTo>
                  <a:cubicBezTo>
                    <a:pt x="8429" y="8541"/>
                    <a:pt x="8406" y="8554"/>
                    <a:pt x="8386" y="8568"/>
                  </a:cubicBezTo>
                  <a:cubicBezTo>
                    <a:pt x="8367" y="8582"/>
                    <a:pt x="8347" y="8594"/>
                    <a:pt x="8327" y="8607"/>
                  </a:cubicBezTo>
                  <a:cubicBezTo>
                    <a:pt x="8308" y="8621"/>
                    <a:pt x="8290" y="8629"/>
                    <a:pt x="8272" y="8640"/>
                  </a:cubicBezTo>
                  <a:cubicBezTo>
                    <a:pt x="8249" y="8653"/>
                    <a:pt x="8227" y="8666"/>
                    <a:pt x="8204" y="8679"/>
                  </a:cubicBezTo>
                  <a:cubicBezTo>
                    <a:pt x="8187" y="8688"/>
                    <a:pt x="8169" y="8697"/>
                    <a:pt x="8151" y="8706"/>
                  </a:cubicBezTo>
                  <a:cubicBezTo>
                    <a:pt x="8127" y="8719"/>
                    <a:pt x="8103" y="8732"/>
                    <a:pt x="8078" y="8745"/>
                  </a:cubicBezTo>
                  <a:cubicBezTo>
                    <a:pt x="8059" y="8754"/>
                    <a:pt x="8040" y="8762"/>
                    <a:pt x="8022" y="8770"/>
                  </a:cubicBezTo>
                  <a:cubicBezTo>
                    <a:pt x="7997" y="8782"/>
                    <a:pt x="7973" y="8794"/>
                    <a:pt x="7948" y="8804"/>
                  </a:cubicBezTo>
                  <a:cubicBezTo>
                    <a:pt x="7928" y="8813"/>
                    <a:pt x="7907" y="8821"/>
                    <a:pt x="7887" y="8829"/>
                  </a:cubicBezTo>
                  <a:cubicBezTo>
                    <a:pt x="7863" y="8839"/>
                    <a:pt x="7840" y="8849"/>
                    <a:pt x="7816" y="8859"/>
                  </a:cubicBezTo>
                  <a:cubicBezTo>
                    <a:pt x="7808" y="8862"/>
                    <a:pt x="7800" y="8864"/>
                    <a:pt x="7792" y="8867"/>
                  </a:cubicBezTo>
                  <a:cubicBezTo>
                    <a:pt x="7882" y="8818"/>
                    <a:pt x="7971" y="8767"/>
                    <a:pt x="8057" y="8714"/>
                  </a:cubicBezTo>
                  <a:cubicBezTo>
                    <a:pt x="8091" y="8693"/>
                    <a:pt x="8125" y="8671"/>
                    <a:pt x="8159" y="8650"/>
                  </a:cubicBezTo>
                  <a:cubicBezTo>
                    <a:pt x="8171" y="8642"/>
                    <a:pt x="8182" y="8634"/>
                    <a:pt x="8194" y="8626"/>
                  </a:cubicBezTo>
                  <a:cubicBezTo>
                    <a:pt x="8216" y="8612"/>
                    <a:pt x="8237" y="8598"/>
                    <a:pt x="8258" y="8583"/>
                  </a:cubicBezTo>
                  <a:lnTo>
                    <a:pt x="8299" y="8555"/>
                  </a:lnTo>
                  <a:cubicBezTo>
                    <a:pt x="8319" y="8541"/>
                    <a:pt x="8338" y="8528"/>
                    <a:pt x="8356" y="8515"/>
                  </a:cubicBezTo>
                  <a:lnTo>
                    <a:pt x="8398" y="8485"/>
                  </a:lnTo>
                  <a:cubicBezTo>
                    <a:pt x="8416" y="8471"/>
                    <a:pt x="8434" y="8458"/>
                    <a:pt x="8452" y="8445"/>
                  </a:cubicBezTo>
                  <a:cubicBezTo>
                    <a:pt x="8466" y="8435"/>
                    <a:pt x="8480" y="8424"/>
                    <a:pt x="8494" y="8413"/>
                  </a:cubicBezTo>
                  <a:cubicBezTo>
                    <a:pt x="8511" y="8400"/>
                    <a:pt x="8528" y="8387"/>
                    <a:pt x="8545" y="8374"/>
                  </a:cubicBezTo>
                  <a:cubicBezTo>
                    <a:pt x="8562" y="8362"/>
                    <a:pt x="8573" y="8351"/>
                    <a:pt x="8587" y="8340"/>
                  </a:cubicBezTo>
                  <a:cubicBezTo>
                    <a:pt x="8603" y="8326"/>
                    <a:pt x="8620" y="8313"/>
                    <a:pt x="8636" y="8299"/>
                  </a:cubicBezTo>
                  <a:cubicBezTo>
                    <a:pt x="8653" y="8286"/>
                    <a:pt x="8664" y="8276"/>
                    <a:pt x="8677" y="8264"/>
                  </a:cubicBezTo>
                  <a:cubicBezTo>
                    <a:pt x="8691" y="8253"/>
                    <a:pt x="8709" y="8237"/>
                    <a:pt x="8725" y="8223"/>
                  </a:cubicBezTo>
                  <a:cubicBezTo>
                    <a:pt x="8741" y="8210"/>
                    <a:pt x="8752" y="8199"/>
                    <a:pt x="8764" y="8187"/>
                  </a:cubicBezTo>
                  <a:lnTo>
                    <a:pt x="8772" y="8181"/>
                  </a:lnTo>
                  <a:cubicBezTo>
                    <a:pt x="8772" y="8184"/>
                    <a:pt x="8772" y="8187"/>
                    <a:pt x="8772" y="8190"/>
                  </a:cubicBezTo>
                  <a:cubicBezTo>
                    <a:pt x="8761" y="8203"/>
                    <a:pt x="8752" y="8215"/>
                    <a:pt x="8741" y="8228"/>
                  </a:cubicBezTo>
                  <a:cubicBezTo>
                    <a:pt x="8722" y="8247"/>
                    <a:pt x="8703" y="8270"/>
                    <a:pt x="8684" y="8293"/>
                  </a:cubicBezTo>
                  <a:lnTo>
                    <a:pt x="8685" y="8293"/>
                  </a:lnTo>
                  <a:close/>
                  <a:moveTo>
                    <a:pt x="7660" y="8931"/>
                  </a:moveTo>
                  <a:lnTo>
                    <a:pt x="7610" y="8956"/>
                  </a:lnTo>
                  <a:lnTo>
                    <a:pt x="7551" y="8985"/>
                  </a:lnTo>
                  <a:lnTo>
                    <a:pt x="7501" y="9009"/>
                  </a:lnTo>
                  <a:lnTo>
                    <a:pt x="7442" y="9036"/>
                  </a:lnTo>
                  <a:lnTo>
                    <a:pt x="7390" y="9059"/>
                  </a:lnTo>
                  <a:lnTo>
                    <a:pt x="7329" y="9086"/>
                  </a:lnTo>
                  <a:lnTo>
                    <a:pt x="7278" y="9108"/>
                  </a:lnTo>
                  <a:lnTo>
                    <a:pt x="7216" y="9132"/>
                  </a:lnTo>
                  <a:cubicBezTo>
                    <a:pt x="7198" y="9139"/>
                    <a:pt x="7181" y="9146"/>
                    <a:pt x="7164" y="9152"/>
                  </a:cubicBezTo>
                  <a:lnTo>
                    <a:pt x="7101" y="9176"/>
                  </a:lnTo>
                  <a:cubicBezTo>
                    <a:pt x="7084" y="9182"/>
                    <a:pt x="7066" y="9189"/>
                    <a:pt x="7049" y="9196"/>
                  </a:cubicBezTo>
                  <a:cubicBezTo>
                    <a:pt x="7027" y="9203"/>
                    <a:pt x="7006" y="9211"/>
                    <a:pt x="6985" y="9218"/>
                  </a:cubicBezTo>
                  <a:cubicBezTo>
                    <a:pt x="6967" y="9224"/>
                    <a:pt x="6950" y="9231"/>
                    <a:pt x="6932" y="9237"/>
                  </a:cubicBezTo>
                  <a:lnTo>
                    <a:pt x="6868" y="9258"/>
                  </a:lnTo>
                  <a:lnTo>
                    <a:pt x="6815" y="9275"/>
                  </a:lnTo>
                  <a:cubicBezTo>
                    <a:pt x="6793" y="9282"/>
                    <a:pt x="6771" y="9288"/>
                    <a:pt x="6750" y="9295"/>
                  </a:cubicBezTo>
                  <a:lnTo>
                    <a:pt x="6697" y="9311"/>
                  </a:lnTo>
                  <a:cubicBezTo>
                    <a:pt x="6674" y="9317"/>
                    <a:pt x="6652" y="9323"/>
                    <a:pt x="6630" y="9330"/>
                  </a:cubicBezTo>
                  <a:lnTo>
                    <a:pt x="6590" y="9342"/>
                  </a:lnTo>
                  <a:lnTo>
                    <a:pt x="6590" y="9342"/>
                  </a:lnTo>
                  <a:lnTo>
                    <a:pt x="6590" y="9342"/>
                  </a:lnTo>
                  <a:cubicBezTo>
                    <a:pt x="6589" y="9341"/>
                    <a:pt x="6589" y="9340"/>
                    <a:pt x="6588" y="9340"/>
                  </a:cubicBezTo>
                  <a:cubicBezTo>
                    <a:pt x="6579" y="9327"/>
                    <a:pt x="6570" y="9314"/>
                    <a:pt x="6561" y="9300"/>
                  </a:cubicBezTo>
                  <a:cubicBezTo>
                    <a:pt x="6556" y="9293"/>
                    <a:pt x="6551" y="9284"/>
                    <a:pt x="6546" y="9277"/>
                  </a:cubicBezTo>
                  <a:cubicBezTo>
                    <a:pt x="6539" y="9266"/>
                    <a:pt x="6531" y="9255"/>
                    <a:pt x="6524" y="9244"/>
                  </a:cubicBezTo>
                  <a:lnTo>
                    <a:pt x="6507" y="9215"/>
                  </a:lnTo>
                  <a:cubicBezTo>
                    <a:pt x="6501" y="9205"/>
                    <a:pt x="6495" y="9195"/>
                    <a:pt x="6489" y="9184"/>
                  </a:cubicBezTo>
                  <a:cubicBezTo>
                    <a:pt x="6483" y="9173"/>
                    <a:pt x="6478" y="9164"/>
                    <a:pt x="6472" y="9153"/>
                  </a:cubicBezTo>
                  <a:cubicBezTo>
                    <a:pt x="6466" y="9143"/>
                    <a:pt x="6461" y="9133"/>
                    <a:pt x="6455" y="9121"/>
                  </a:cubicBezTo>
                  <a:cubicBezTo>
                    <a:pt x="6450" y="9110"/>
                    <a:pt x="6445" y="9102"/>
                    <a:pt x="6440" y="9092"/>
                  </a:cubicBezTo>
                  <a:lnTo>
                    <a:pt x="6440" y="9092"/>
                  </a:lnTo>
                  <a:lnTo>
                    <a:pt x="6440" y="9092"/>
                  </a:lnTo>
                  <a:cubicBezTo>
                    <a:pt x="6447" y="9088"/>
                    <a:pt x="6452" y="9083"/>
                    <a:pt x="6456" y="9076"/>
                  </a:cubicBezTo>
                  <a:cubicBezTo>
                    <a:pt x="6459" y="9071"/>
                    <a:pt x="6461" y="9066"/>
                    <a:pt x="6461" y="9060"/>
                  </a:cubicBezTo>
                  <a:cubicBezTo>
                    <a:pt x="6476" y="9061"/>
                    <a:pt x="6490" y="9062"/>
                    <a:pt x="6505" y="9063"/>
                  </a:cubicBezTo>
                  <a:cubicBezTo>
                    <a:pt x="6520" y="9064"/>
                    <a:pt x="6539" y="9065"/>
                    <a:pt x="6555" y="9066"/>
                  </a:cubicBezTo>
                  <a:cubicBezTo>
                    <a:pt x="6600" y="9068"/>
                    <a:pt x="6645" y="9069"/>
                    <a:pt x="6690" y="9069"/>
                  </a:cubicBezTo>
                  <a:lnTo>
                    <a:pt x="6690" y="9069"/>
                  </a:lnTo>
                  <a:lnTo>
                    <a:pt x="6690" y="9069"/>
                  </a:lnTo>
                  <a:cubicBezTo>
                    <a:pt x="7070" y="9069"/>
                    <a:pt x="7392" y="9013"/>
                    <a:pt x="7750" y="8884"/>
                  </a:cubicBezTo>
                  <a:lnTo>
                    <a:pt x="7720" y="8901"/>
                  </a:lnTo>
                  <a:cubicBezTo>
                    <a:pt x="7699" y="8911"/>
                    <a:pt x="7679" y="8921"/>
                    <a:pt x="7660" y="8931"/>
                  </a:cubicBezTo>
                  <a:close/>
                  <a:moveTo>
                    <a:pt x="6617" y="9386"/>
                  </a:moveTo>
                  <a:cubicBezTo>
                    <a:pt x="6622" y="9393"/>
                    <a:pt x="6628" y="9400"/>
                    <a:pt x="6633" y="9407"/>
                  </a:cubicBezTo>
                  <a:cubicBezTo>
                    <a:pt x="6641" y="9416"/>
                    <a:pt x="6649" y="9426"/>
                    <a:pt x="6657" y="9435"/>
                  </a:cubicBezTo>
                  <a:lnTo>
                    <a:pt x="6672" y="9453"/>
                  </a:lnTo>
                  <a:cubicBezTo>
                    <a:pt x="6685" y="9468"/>
                    <a:pt x="6698" y="9482"/>
                    <a:pt x="6711" y="9495"/>
                  </a:cubicBezTo>
                  <a:cubicBezTo>
                    <a:pt x="6724" y="9509"/>
                    <a:pt x="6733" y="9516"/>
                    <a:pt x="6744" y="9526"/>
                  </a:cubicBezTo>
                  <a:lnTo>
                    <a:pt x="6744" y="9526"/>
                  </a:lnTo>
                  <a:cubicBezTo>
                    <a:pt x="6537" y="9564"/>
                    <a:pt x="6360" y="9584"/>
                    <a:pt x="6150" y="9593"/>
                  </a:cubicBezTo>
                  <a:cubicBezTo>
                    <a:pt x="6152" y="9590"/>
                    <a:pt x="6153" y="9587"/>
                    <a:pt x="6155" y="9584"/>
                  </a:cubicBezTo>
                  <a:cubicBezTo>
                    <a:pt x="6164" y="9568"/>
                    <a:pt x="6174" y="9552"/>
                    <a:pt x="6183" y="9536"/>
                  </a:cubicBezTo>
                  <a:cubicBezTo>
                    <a:pt x="6186" y="9530"/>
                    <a:pt x="6190" y="9525"/>
                    <a:pt x="6193" y="9518"/>
                  </a:cubicBezTo>
                  <a:cubicBezTo>
                    <a:pt x="6204" y="9499"/>
                    <a:pt x="6214" y="9480"/>
                    <a:pt x="6225" y="9461"/>
                  </a:cubicBezTo>
                  <a:cubicBezTo>
                    <a:pt x="6227" y="9457"/>
                    <a:pt x="6229" y="9454"/>
                    <a:pt x="6230" y="9450"/>
                  </a:cubicBezTo>
                  <a:cubicBezTo>
                    <a:pt x="6234" y="9443"/>
                    <a:pt x="6238" y="9435"/>
                    <a:pt x="6243" y="9427"/>
                  </a:cubicBezTo>
                  <a:cubicBezTo>
                    <a:pt x="6358" y="9403"/>
                    <a:pt x="6472" y="9376"/>
                    <a:pt x="6586" y="9345"/>
                  </a:cubicBezTo>
                  <a:cubicBezTo>
                    <a:pt x="6589" y="9349"/>
                    <a:pt x="6591" y="9353"/>
                    <a:pt x="6594" y="9357"/>
                  </a:cubicBezTo>
                  <a:cubicBezTo>
                    <a:pt x="6601" y="9367"/>
                    <a:pt x="6609" y="9376"/>
                    <a:pt x="6617" y="9386"/>
                  </a:cubicBezTo>
                  <a:close/>
                  <a:moveTo>
                    <a:pt x="5981" y="9652"/>
                  </a:moveTo>
                  <a:cubicBezTo>
                    <a:pt x="5974" y="9660"/>
                    <a:pt x="5967" y="9667"/>
                    <a:pt x="5960" y="9675"/>
                  </a:cubicBezTo>
                  <a:cubicBezTo>
                    <a:pt x="5950" y="9686"/>
                    <a:pt x="5940" y="9697"/>
                    <a:pt x="5930" y="9707"/>
                  </a:cubicBezTo>
                  <a:lnTo>
                    <a:pt x="5907" y="9730"/>
                  </a:lnTo>
                  <a:cubicBezTo>
                    <a:pt x="5897" y="9739"/>
                    <a:pt x="5889" y="9750"/>
                    <a:pt x="5879" y="9758"/>
                  </a:cubicBezTo>
                  <a:cubicBezTo>
                    <a:pt x="5870" y="9766"/>
                    <a:pt x="5862" y="9773"/>
                    <a:pt x="5854" y="9780"/>
                  </a:cubicBezTo>
                  <a:cubicBezTo>
                    <a:pt x="5847" y="9788"/>
                    <a:pt x="5837" y="9797"/>
                    <a:pt x="5828" y="9805"/>
                  </a:cubicBezTo>
                  <a:cubicBezTo>
                    <a:pt x="5819" y="9813"/>
                    <a:pt x="5811" y="9820"/>
                    <a:pt x="5802" y="9827"/>
                  </a:cubicBezTo>
                  <a:cubicBezTo>
                    <a:pt x="5794" y="9835"/>
                    <a:pt x="5786" y="9841"/>
                    <a:pt x="5777" y="9848"/>
                  </a:cubicBezTo>
                  <a:cubicBezTo>
                    <a:pt x="5769" y="9855"/>
                    <a:pt x="5761" y="9862"/>
                    <a:pt x="5752" y="9868"/>
                  </a:cubicBezTo>
                  <a:cubicBezTo>
                    <a:pt x="5744" y="9874"/>
                    <a:pt x="5735" y="9881"/>
                    <a:pt x="5726" y="9888"/>
                  </a:cubicBezTo>
                  <a:lnTo>
                    <a:pt x="5714" y="9896"/>
                  </a:lnTo>
                  <a:lnTo>
                    <a:pt x="5707" y="9893"/>
                  </a:lnTo>
                  <a:cubicBezTo>
                    <a:pt x="5695" y="9888"/>
                    <a:pt x="5684" y="9882"/>
                    <a:pt x="5673" y="9876"/>
                  </a:cubicBezTo>
                  <a:cubicBezTo>
                    <a:pt x="5657" y="9869"/>
                    <a:pt x="5642" y="9862"/>
                    <a:pt x="5627" y="9854"/>
                  </a:cubicBezTo>
                  <a:lnTo>
                    <a:pt x="5619" y="9849"/>
                  </a:lnTo>
                  <a:lnTo>
                    <a:pt x="5622" y="9835"/>
                  </a:lnTo>
                  <a:cubicBezTo>
                    <a:pt x="5624" y="9826"/>
                    <a:pt x="5627" y="9818"/>
                    <a:pt x="5629" y="9809"/>
                  </a:cubicBezTo>
                  <a:cubicBezTo>
                    <a:pt x="5631" y="9800"/>
                    <a:pt x="5633" y="9790"/>
                    <a:pt x="5635" y="9781"/>
                  </a:cubicBezTo>
                  <a:cubicBezTo>
                    <a:pt x="5637" y="9772"/>
                    <a:pt x="5639" y="9764"/>
                    <a:pt x="5641" y="9754"/>
                  </a:cubicBezTo>
                  <a:cubicBezTo>
                    <a:pt x="5643" y="9745"/>
                    <a:pt x="5646" y="9733"/>
                    <a:pt x="5648" y="9722"/>
                  </a:cubicBezTo>
                  <a:cubicBezTo>
                    <a:pt x="5650" y="9711"/>
                    <a:pt x="5651" y="9704"/>
                    <a:pt x="5653" y="9695"/>
                  </a:cubicBezTo>
                  <a:cubicBezTo>
                    <a:pt x="5655" y="9686"/>
                    <a:pt x="5658" y="9670"/>
                    <a:pt x="5661" y="9657"/>
                  </a:cubicBezTo>
                  <a:cubicBezTo>
                    <a:pt x="5662" y="9649"/>
                    <a:pt x="5664" y="9641"/>
                    <a:pt x="5666" y="9632"/>
                  </a:cubicBezTo>
                  <a:cubicBezTo>
                    <a:pt x="5668" y="9624"/>
                    <a:pt x="5669" y="9613"/>
                    <a:pt x="5671" y="9604"/>
                  </a:cubicBezTo>
                  <a:cubicBezTo>
                    <a:pt x="5673" y="9604"/>
                    <a:pt x="5675" y="9605"/>
                    <a:pt x="5677" y="9605"/>
                  </a:cubicBezTo>
                  <a:lnTo>
                    <a:pt x="5677" y="9605"/>
                  </a:lnTo>
                  <a:cubicBezTo>
                    <a:pt x="5684" y="9605"/>
                    <a:pt x="5690" y="9603"/>
                    <a:pt x="5697" y="9599"/>
                  </a:cubicBezTo>
                  <a:cubicBezTo>
                    <a:pt x="5699" y="9598"/>
                    <a:pt x="5702" y="9596"/>
                    <a:pt x="5704" y="9594"/>
                  </a:cubicBezTo>
                  <a:lnTo>
                    <a:pt x="5704" y="9594"/>
                  </a:lnTo>
                  <a:cubicBezTo>
                    <a:pt x="5724" y="9594"/>
                    <a:pt x="5742" y="9597"/>
                    <a:pt x="5761" y="9598"/>
                  </a:cubicBezTo>
                  <a:cubicBezTo>
                    <a:pt x="5822" y="9600"/>
                    <a:pt x="5882" y="9601"/>
                    <a:pt x="5942" y="9601"/>
                  </a:cubicBezTo>
                  <a:cubicBezTo>
                    <a:pt x="5970" y="9601"/>
                    <a:pt x="5998" y="9601"/>
                    <a:pt x="6026" y="9600"/>
                  </a:cubicBezTo>
                  <a:lnTo>
                    <a:pt x="6014" y="9613"/>
                  </a:lnTo>
                  <a:cubicBezTo>
                    <a:pt x="6003" y="9627"/>
                    <a:pt x="5992" y="9640"/>
                    <a:pt x="5981" y="9652"/>
                  </a:cubicBezTo>
                  <a:close/>
                  <a:moveTo>
                    <a:pt x="5675" y="9924"/>
                  </a:moveTo>
                  <a:cubicBezTo>
                    <a:pt x="5667" y="9930"/>
                    <a:pt x="5658" y="9935"/>
                    <a:pt x="5650" y="9941"/>
                  </a:cubicBezTo>
                  <a:lnTo>
                    <a:pt x="5625" y="9957"/>
                  </a:lnTo>
                  <a:lnTo>
                    <a:pt x="5607" y="9966"/>
                  </a:lnTo>
                  <a:lnTo>
                    <a:pt x="5607" y="9966"/>
                  </a:lnTo>
                  <a:cubicBezTo>
                    <a:pt x="5604" y="9960"/>
                    <a:pt x="5599" y="9956"/>
                    <a:pt x="5592" y="9952"/>
                  </a:cubicBezTo>
                  <a:cubicBezTo>
                    <a:pt x="5591" y="9952"/>
                    <a:pt x="5590" y="9950"/>
                    <a:pt x="5589" y="9950"/>
                  </a:cubicBezTo>
                  <a:lnTo>
                    <a:pt x="5589" y="9948"/>
                  </a:lnTo>
                  <a:cubicBezTo>
                    <a:pt x="5591" y="9942"/>
                    <a:pt x="5593" y="9935"/>
                    <a:pt x="5595" y="9929"/>
                  </a:cubicBezTo>
                  <a:cubicBezTo>
                    <a:pt x="5597" y="9923"/>
                    <a:pt x="5600" y="9915"/>
                    <a:pt x="5602" y="9907"/>
                  </a:cubicBezTo>
                  <a:cubicBezTo>
                    <a:pt x="5604" y="9900"/>
                    <a:pt x="5606" y="9893"/>
                    <a:pt x="5608" y="9885"/>
                  </a:cubicBezTo>
                  <a:cubicBezTo>
                    <a:pt x="5611" y="9878"/>
                    <a:pt x="5613" y="9869"/>
                    <a:pt x="5615" y="9860"/>
                  </a:cubicBezTo>
                  <a:lnTo>
                    <a:pt x="5615" y="9860"/>
                  </a:lnTo>
                  <a:cubicBezTo>
                    <a:pt x="5616" y="9858"/>
                    <a:pt x="5616" y="9856"/>
                    <a:pt x="5617" y="9854"/>
                  </a:cubicBezTo>
                  <a:lnTo>
                    <a:pt x="5622" y="9857"/>
                  </a:lnTo>
                  <a:cubicBezTo>
                    <a:pt x="5633" y="9863"/>
                    <a:pt x="5645" y="9868"/>
                    <a:pt x="5656" y="9874"/>
                  </a:cubicBezTo>
                  <a:cubicBezTo>
                    <a:pt x="5671" y="9881"/>
                    <a:pt x="5686" y="9890"/>
                    <a:pt x="5701" y="9896"/>
                  </a:cubicBezTo>
                  <a:lnTo>
                    <a:pt x="5710" y="9900"/>
                  </a:lnTo>
                  <a:lnTo>
                    <a:pt x="5700" y="9907"/>
                  </a:lnTo>
                  <a:lnTo>
                    <a:pt x="5675" y="9924"/>
                  </a:lnTo>
                  <a:close/>
                  <a:moveTo>
                    <a:pt x="5356" y="9981"/>
                  </a:moveTo>
                  <a:cubicBezTo>
                    <a:pt x="5322" y="9979"/>
                    <a:pt x="5289" y="9977"/>
                    <a:pt x="5255" y="9975"/>
                  </a:cubicBezTo>
                  <a:cubicBezTo>
                    <a:pt x="5235" y="9973"/>
                    <a:pt x="5215" y="9971"/>
                    <a:pt x="5196" y="9969"/>
                  </a:cubicBezTo>
                  <a:cubicBezTo>
                    <a:pt x="5166" y="9966"/>
                    <a:pt x="5137" y="9964"/>
                    <a:pt x="5108" y="9961"/>
                  </a:cubicBezTo>
                  <a:cubicBezTo>
                    <a:pt x="5088" y="9958"/>
                    <a:pt x="5067" y="9955"/>
                    <a:pt x="5046" y="9953"/>
                  </a:cubicBezTo>
                  <a:cubicBezTo>
                    <a:pt x="5019" y="9949"/>
                    <a:pt x="4988" y="9945"/>
                    <a:pt x="4961" y="9941"/>
                  </a:cubicBezTo>
                  <a:cubicBezTo>
                    <a:pt x="4941" y="9938"/>
                    <a:pt x="4920" y="9934"/>
                    <a:pt x="4899" y="9931"/>
                  </a:cubicBezTo>
                  <a:cubicBezTo>
                    <a:pt x="4870" y="9926"/>
                    <a:pt x="4841" y="9921"/>
                    <a:pt x="4812" y="9916"/>
                  </a:cubicBezTo>
                  <a:cubicBezTo>
                    <a:pt x="4792" y="9912"/>
                    <a:pt x="4772" y="9907"/>
                    <a:pt x="4751" y="9903"/>
                  </a:cubicBezTo>
                  <a:cubicBezTo>
                    <a:pt x="4722" y="9897"/>
                    <a:pt x="4692" y="9892"/>
                    <a:pt x="4663" y="9885"/>
                  </a:cubicBezTo>
                  <a:cubicBezTo>
                    <a:pt x="4644" y="9881"/>
                    <a:pt x="4623" y="9875"/>
                    <a:pt x="4603" y="9870"/>
                  </a:cubicBezTo>
                  <a:lnTo>
                    <a:pt x="4587" y="9867"/>
                  </a:lnTo>
                  <a:cubicBezTo>
                    <a:pt x="4610" y="9859"/>
                    <a:pt x="4633" y="9851"/>
                    <a:pt x="4657" y="9843"/>
                  </a:cubicBezTo>
                  <a:lnTo>
                    <a:pt x="4657" y="9843"/>
                  </a:lnTo>
                  <a:cubicBezTo>
                    <a:pt x="4733" y="9815"/>
                    <a:pt x="4796" y="9788"/>
                    <a:pt x="4868" y="9752"/>
                  </a:cubicBezTo>
                  <a:lnTo>
                    <a:pt x="4907" y="9733"/>
                  </a:lnTo>
                  <a:cubicBezTo>
                    <a:pt x="4917" y="9727"/>
                    <a:pt x="4928" y="9722"/>
                    <a:pt x="4938" y="9716"/>
                  </a:cubicBezTo>
                  <a:cubicBezTo>
                    <a:pt x="4954" y="9708"/>
                    <a:pt x="4970" y="9699"/>
                    <a:pt x="4986" y="9690"/>
                  </a:cubicBezTo>
                  <a:cubicBezTo>
                    <a:pt x="4993" y="9686"/>
                    <a:pt x="5000" y="9682"/>
                    <a:pt x="5008" y="9678"/>
                  </a:cubicBezTo>
                  <a:cubicBezTo>
                    <a:pt x="5022" y="9669"/>
                    <a:pt x="5037" y="9660"/>
                    <a:pt x="5051" y="9652"/>
                  </a:cubicBezTo>
                  <a:lnTo>
                    <a:pt x="5076" y="9636"/>
                  </a:lnTo>
                  <a:cubicBezTo>
                    <a:pt x="5088" y="9629"/>
                    <a:pt x="5100" y="9622"/>
                    <a:pt x="5111" y="9614"/>
                  </a:cubicBezTo>
                  <a:cubicBezTo>
                    <a:pt x="5123" y="9607"/>
                    <a:pt x="5134" y="9599"/>
                    <a:pt x="5145" y="9592"/>
                  </a:cubicBezTo>
                  <a:lnTo>
                    <a:pt x="5170" y="9575"/>
                  </a:lnTo>
                  <a:lnTo>
                    <a:pt x="5180" y="9568"/>
                  </a:lnTo>
                  <a:lnTo>
                    <a:pt x="5180" y="9568"/>
                  </a:lnTo>
                  <a:cubicBezTo>
                    <a:pt x="5183" y="9573"/>
                    <a:pt x="5187" y="9577"/>
                    <a:pt x="5192" y="9580"/>
                  </a:cubicBezTo>
                  <a:cubicBezTo>
                    <a:pt x="5199" y="9584"/>
                    <a:pt x="5205" y="9585"/>
                    <a:pt x="5213" y="9585"/>
                  </a:cubicBezTo>
                  <a:lnTo>
                    <a:pt x="5213" y="9585"/>
                  </a:lnTo>
                  <a:cubicBezTo>
                    <a:pt x="5220" y="9585"/>
                    <a:pt x="5228" y="9584"/>
                    <a:pt x="5234" y="9580"/>
                  </a:cubicBezTo>
                  <a:cubicBezTo>
                    <a:pt x="5238" y="9578"/>
                    <a:pt x="5240" y="9576"/>
                    <a:pt x="5243" y="9573"/>
                  </a:cubicBezTo>
                  <a:cubicBezTo>
                    <a:pt x="5289" y="9616"/>
                    <a:pt x="5334" y="9656"/>
                    <a:pt x="5380" y="9692"/>
                  </a:cubicBezTo>
                  <a:cubicBezTo>
                    <a:pt x="5388" y="9698"/>
                    <a:pt x="5395" y="9703"/>
                    <a:pt x="5403" y="9709"/>
                  </a:cubicBezTo>
                  <a:cubicBezTo>
                    <a:pt x="5422" y="9724"/>
                    <a:pt x="5442" y="9740"/>
                    <a:pt x="5462" y="9754"/>
                  </a:cubicBezTo>
                  <a:cubicBezTo>
                    <a:pt x="5471" y="9761"/>
                    <a:pt x="5481" y="9767"/>
                    <a:pt x="5491" y="9774"/>
                  </a:cubicBezTo>
                  <a:cubicBezTo>
                    <a:pt x="5508" y="9785"/>
                    <a:pt x="5526" y="9797"/>
                    <a:pt x="5543" y="9808"/>
                  </a:cubicBezTo>
                  <a:cubicBezTo>
                    <a:pt x="5554" y="9815"/>
                    <a:pt x="5564" y="9821"/>
                    <a:pt x="5575" y="9828"/>
                  </a:cubicBezTo>
                  <a:cubicBezTo>
                    <a:pt x="5586" y="9835"/>
                    <a:pt x="5602" y="9844"/>
                    <a:pt x="5615" y="9851"/>
                  </a:cubicBezTo>
                  <a:lnTo>
                    <a:pt x="5612" y="9860"/>
                  </a:lnTo>
                  <a:cubicBezTo>
                    <a:pt x="5611" y="9866"/>
                    <a:pt x="5610" y="9870"/>
                    <a:pt x="5608" y="9875"/>
                  </a:cubicBezTo>
                  <a:cubicBezTo>
                    <a:pt x="5605" y="9886"/>
                    <a:pt x="5602" y="9897"/>
                    <a:pt x="5599" y="9906"/>
                  </a:cubicBezTo>
                  <a:cubicBezTo>
                    <a:pt x="5598" y="9913"/>
                    <a:pt x="5596" y="9919"/>
                    <a:pt x="5594" y="9924"/>
                  </a:cubicBezTo>
                  <a:cubicBezTo>
                    <a:pt x="5592" y="9930"/>
                    <a:pt x="5589" y="9941"/>
                    <a:pt x="5586" y="9949"/>
                  </a:cubicBezTo>
                  <a:lnTo>
                    <a:pt x="5586" y="9949"/>
                  </a:lnTo>
                  <a:cubicBezTo>
                    <a:pt x="5582" y="9947"/>
                    <a:pt x="5578" y="9946"/>
                    <a:pt x="5573" y="9946"/>
                  </a:cubicBezTo>
                  <a:lnTo>
                    <a:pt x="5573" y="9946"/>
                  </a:lnTo>
                  <a:cubicBezTo>
                    <a:pt x="5565" y="9946"/>
                    <a:pt x="5560" y="9949"/>
                    <a:pt x="5552" y="9952"/>
                  </a:cubicBezTo>
                  <a:cubicBezTo>
                    <a:pt x="5546" y="9956"/>
                    <a:pt x="5542" y="9960"/>
                    <a:pt x="5537" y="9967"/>
                  </a:cubicBezTo>
                  <a:cubicBezTo>
                    <a:pt x="5534" y="9973"/>
                    <a:pt x="5532" y="9979"/>
                    <a:pt x="5531" y="9985"/>
                  </a:cubicBezTo>
                  <a:cubicBezTo>
                    <a:pt x="5488" y="9985"/>
                    <a:pt x="5445" y="9985"/>
                    <a:pt x="5402" y="9983"/>
                  </a:cubicBezTo>
                  <a:lnTo>
                    <a:pt x="5356" y="9981"/>
                  </a:lnTo>
                  <a:close/>
                  <a:moveTo>
                    <a:pt x="3954" y="9925"/>
                  </a:moveTo>
                  <a:cubicBezTo>
                    <a:pt x="3924" y="9912"/>
                    <a:pt x="3895" y="9896"/>
                    <a:pt x="3865" y="9879"/>
                  </a:cubicBezTo>
                  <a:cubicBezTo>
                    <a:pt x="3881" y="9883"/>
                    <a:pt x="3897" y="9888"/>
                    <a:pt x="3914" y="9891"/>
                  </a:cubicBezTo>
                  <a:cubicBezTo>
                    <a:pt x="3935" y="9896"/>
                    <a:pt x="3957" y="9900"/>
                    <a:pt x="3978" y="9905"/>
                  </a:cubicBezTo>
                  <a:lnTo>
                    <a:pt x="3978" y="9905"/>
                  </a:lnTo>
                  <a:cubicBezTo>
                    <a:pt x="3975" y="9906"/>
                    <a:pt x="3973" y="9907"/>
                    <a:pt x="3971" y="9908"/>
                  </a:cubicBezTo>
                  <a:cubicBezTo>
                    <a:pt x="3964" y="9912"/>
                    <a:pt x="3959" y="9917"/>
                    <a:pt x="3956" y="9923"/>
                  </a:cubicBezTo>
                  <a:cubicBezTo>
                    <a:pt x="3955" y="9924"/>
                    <a:pt x="3955" y="9925"/>
                    <a:pt x="3954" y="9926"/>
                  </a:cubicBezTo>
                  <a:lnTo>
                    <a:pt x="3954" y="9925"/>
                  </a:lnTo>
                  <a:close/>
                  <a:moveTo>
                    <a:pt x="3843" y="9867"/>
                  </a:moveTo>
                  <a:cubicBezTo>
                    <a:pt x="3828" y="9858"/>
                    <a:pt x="3814" y="9850"/>
                    <a:pt x="3800" y="9841"/>
                  </a:cubicBezTo>
                  <a:cubicBezTo>
                    <a:pt x="3794" y="9837"/>
                    <a:pt x="3788" y="9833"/>
                    <a:pt x="3782" y="9829"/>
                  </a:cubicBezTo>
                  <a:lnTo>
                    <a:pt x="3751" y="9809"/>
                  </a:lnTo>
                  <a:lnTo>
                    <a:pt x="3727" y="9793"/>
                  </a:lnTo>
                  <a:lnTo>
                    <a:pt x="3703" y="9775"/>
                  </a:lnTo>
                  <a:lnTo>
                    <a:pt x="3675" y="9756"/>
                  </a:lnTo>
                  <a:lnTo>
                    <a:pt x="3653" y="9739"/>
                  </a:lnTo>
                  <a:cubicBezTo>
                    <a:pt x="3644" y="9732"/>
                    <a:pt x="3634" y="9724"/>
                    <a:pt x="3625" y="9717"/>
                  </a:cubicBezTo>
                  <a:lnTo>
                    <a:pt x="3604" y="9700"/>
                  </a:lnTo>
                  <a:cubicBezTo>
                    <a:pt x="3594" y="9692"/>
                    <a:pt x="3584" y="9684"/>
                    <a:pt x="3575" y="9675"/>
                  </a:cubicBezTo>
                  <a:cubicBezTo>
                    <a:pt x="3568" y="9670"/>
                    <a:pt x="3561" y="9664"/>
                    <a:pt x="3555" y="9658"/>
                  </a:cubicBezTo>
                  <a:cubicBezTo>
                    <a:pt x="3545" y="9650"/>
                    <a:pt x="3535" y="9641"/>
                    <a:pt x="3525" y="9632"/>
                  </a:cubicBezTo>
                  <a:cubicBezTo>
                    <a:pt x="3518" y="9626"/>
                    <a:pt x="3512" y="9620"/>
                    <a:pt x="3505" y="9614"/>
                  </a:cubicBezTo>
                  <a:cubicBezTo>
                    <a:pt x="3495" y="9605"/>
                    <a:pt x="3485" y="9594"/>
                    <a:pt x="3475" y="9586"/>
                  </a:cubicBezTo>
                  <a:lnTo>
                    <a:pt x="3455" y="9566"/>
                  </a:lnTo>
                  <a:lnTo>
                    <a:pt x="3426" y="9537"/>
                  </a:lnTo>
                  <a:cubicBezTo>
                    <a:pt x="3419" y="9530"/>
                    <a:pt x="3412" y="9525"/>
                    <a:pt x="3405" y="9517"/>
                  </a:cubicBezTo>
                  <a:cubicBezTo>
                    <a:pt x="3398" y="9510"/>
                    <a:pt x="3385" y="9497"/>
                    <a:pt x="3376" y="9487"/>
                  </a:cubicBezTo>
                  <a:lnTo>
                    <a:pt x="3354" y="9464"/>
                  </a:lnTo>
                  <a:lnTo>
                    <a:pt x="3326" y="9434"/>
                  </a:lnTo>
                  <a:cubicBezTo>
                    <a:pt x="3318" y="9426"/>
                    <a:pt x="3310" y="9418"/>
                    <a:pt x="3302" y="9409"/>
                  </a:cubicBezTo>
                  <a:lnTo>
                    <a:pt x="3276" y="9379"/>
                  </a:lnTo>
                  <a:cubicBezTo>
                    <a:pt x="3267" y="9370"/>
                    <a:pt x="3259" y="9361"/>
                    <a:pt x="3251" y="9351"/>
                  </a:cubicBezTo>
                  <a:lnTo>
                    <a:pt x="3226" y="9323"/>
                  </a:lnTo>
                  <a:lnTo>
                    <a:pt x="3226" y="9323"/>
                  </a:lnTo>
                  <a:cubicBezTo>
                    <a:pt x="3225" y="9322"/>
                    <a:pt x="3224" y="9321"/>
                    <a:pt x="3224" y="9320"/>
                  </a:cubicBezTo>
                  <a:lnTo>
                    <a:pt x="3224" y="9320"/>
                  </a:lnTo>
                  <a:cubicBezTo>
                    <a:pt x="3226" y="9317"/>
                    <a:pt x="3228" y="9315"/>
                    <a:pt x="3230" y="9311"/>
                  </a:cubicBezTo>
                  <a:lnTo>
                    <a:pt x="3230" y="9311"/>
                  </a:lnTo>
                  <a:lnTo>
                    <a:pt x="3254" y="9324"/>
                  </a:lnTo>
                  <a:cubicBezTo>
                    <a:pt x="3281" y="9340"/>
                    <a:pt x="3309" y="9356"/>
                    <a:pt x="3336" y="9372"/>
                  </a:cubicBezTo>
                  <a:lnTo>
                    <a:pt x="3398" y="9406"/>
                  </a:lnTo>
                  <a:cubicBezTo>
                    <a:pt x="3426" y="9421"/>
                    <a:pt x="3453" y="9436"/>
                    <a:pt x="3480" y="9450"/>
                  </a:cubicBezTo>
                  <a:cubicBezTo>
                    <a:pt x="3503" y="9462"/>
                    <a:pt x="3525" y="9472"/>
                    <a:pt x="3547" y="9484"/>
                  </a:cubicBezTo>
                  <a:cubicBezTo>
                    <a:pt x="3573" y="9497"/>
                    <a:pt x="3599" y="9510"/>
                    <a:pt x="3626" y="9523"/>
                  </a:cubicBezTo>
                  <a:cubicBezTo>
                    <a:pt x="3652" y="9536"/>
                    <a:pt x="3678" y="9548"/>
                    <a:pt x="3705" y="9560"/>
                  </a:cubicBezTo>
                  <a:cubicBezTo>
                    <a:pt x="3727" y="9570"/>
                    <a:pt x="3749" y="9581"/>
                    <a:pt x="3772" y="9591"/>
                  </a:cubicBezTo>
                  <a:cubicBezTo>
                    <a:pt x="3816" y="9610"/>
                    <a:pt x="3859" y="9629"/>
                    <a:pt x="3904" y="9647"/>
                  </a:cubicBezTo>
                  <a:lnTo>
                    <a:pt x="3918" y="9654"/>
                  </a:lnTo>
                  <a:cubicBezTo>
                    <a:pt x="3967" y="9674"/>
                    <a:pt x="4017" y="9693"/>
                    <a:pt x="4066" y="9711"/>
                  </a:cubicBezTo>
                  <a:lnTo>
                    <a:pt x="4092" y="9720"/>
                  </a:lnTo>
                  <a:cubicBezTo>
                    <a:pt x="4133" y="9735"/>
                    <a:pt x="4173" y="9750"/>
                    <a:pt x="4214" y="9763"/>
                  </a:cubicBezTo>
                  <a:cubicBezTo>
                    <a:pt x="4228" y="9768"/>
                    <a:pt x="4241" y="9772"/>
                    <a:pt x="4255" y="9776"/>
                  </a:cubicBezTo>
                  <a:cubicBezTo>
                    <a:pt x="4291" y="9788"/>
                    <a:pt x="4327" y="9800"/>
                    <a:pt x="4362" y="9810"/>
                  </a:cubicBezTo>
                  <a:cubicBezTo>
                    <a:pt x="4378" y="9815"/>
                    <a:pt x="4394" y="9819"/>
                    <a:pt x="4410" y="9824"/>
                  </a:cubicBezTo>
                  <a:cubicBezTo>
                    <a:pt x="4444" y="9833"/>
                    <a:pt x="4477" y="9843"/>
                    <a:pt x="4511" y="9852"/>
                  </a:cubicBezTo>
                  <a:cubicBezTo>
                    <a:pt x="4528" y="9856"/>
                    <a:pt x="4545" y="9860"/>
                    <a:pt x="4563" y="9865"/>
                  </a:cubicBezTo>
                  <a:lnTo>
                    <a:pt x="4575" y="9867"/>
                  </a:lnTo>
                  <a:lnTo>
                    <a:pt x="4543" y="9877"/>
                  </a:lnTo>
                  <a:cubicBezTo>
                    <a:pt x="4530" y="9880"/>
                    <a:pt x="4517" y="9885"/>
                    <a:pt x="4504" y="9888"/>
                  </a:cubicBezTo>
                  <a:cubicBezTo>
                    <a:pt x="4491" y="9892"/>
                    <a:pt x="4483" y="9894"/>
                    <a:pt x="4473" y="9896"/>
                  </a:cubicBezTo>
                  <a:cubicBezTo>
                    <a:pt x="4462" y="9899"/>
                    <a:pt x="4446" y="9903"/>
                    <a:pt x="4433" y="9906"/>
                  </a:cubicBezTo>
                  <a:cubicBezTo>
                    <a:pt x="4419" y="9909"/>
                    <a:pt x="4411" y="9910"/>
                    <a:pt x="4401" y="9912"/>
                  </a:cubicBezTo>
                  <a:cubicBezTo>
                    <a:pt x="4390" y="9914"/>
                    <a:pt x="4376" y="9918"/>
                    <a:pt x="4363" y="9920"/>
                  </a:cubicBezTo>
                  <a:cubicBezTo>
                    <a:pt x="4350" y="9922"/>
                    <a:pt x="4338" y="9924"/>
                    <a:pt x="4327" y="9926"/>
                  </a:cubicBezTo>
                  <a:cubicBezTo>
                    <a:pt x="4315" y="9928"/>
                    <a:pt x="4304" y="9930"/>
                    <a:pt x="4293" y="9931"/>
                  </a:cubicBezTo>
                  <a:cubicBezTo>
                    <a:pt x="4281" y="9933"/>
                    <a:pt x="4267" y="9935"/>
                    <a:pt x="4254" y="9936"/>
                  </a:cubicBezTo>
                  <a:cubicBezTo>
                    <a:pt x="4241" y="9938"/>
                    <a:pt x="4234" y="9938"/>
                    <a:pt x="4223" y="9939"/>
                  </a:cubicBezTo>
                  <a:lnTo>
                    <a:pt x="4189" y="9942"/>
                  </a:lnTo>
                  <a:cubicBezTo>
                    <a:pt x="4130" y="9932"/>
                    <a:pt x="4070" y="9921"/>
                    <a:pt x="4011" y="9908"/>
                  </a:cubicBezTo>
                  <a:lnTo>
                    <a:pt x="4011" y="9908"/>
                  </a:lnTo>
                  <a:lnTo>
                    <a:pt x="4010" y="9908"/>
                  </a:lnTo>
                  <a:cubicBezTo>
                    <a:pt x="4004" y="9904"/>
                    <a:pt x="3998" y="9903"/>
                    <a:pt x="3991" y="9902"/>
                  </a:cubicBezTo>
                  <a:lnTo>
                    <a:pt x="3991" y="9902"/>
                  </a:lnTo>
                  <a:cubicBezTo>
                    <a:pt x="3990" y="9902"/>
                    <a:pt x="3990" y="9902"/>
                    <a:pt x="3989" y="9902"/>
                  </a:cubicBezTo>
                  <a:cubicBezTo>
                    <a:pt x="3988" y="9902"/>
                    <a:pt x="3988" y="9902"/>
                    <a:pt x="3987" y="9902"/>
                  </a:cubicBezTo>
                  <a:cubicBezTo>
                    <a:pt x="3942" y="9893"/>
                    <a:pt x="3897" y="9883"/>
                    <a:pt x="3852" y="9872"/>
                  </a:cubicBezTo>
                  <a:lnTo>
                    <a:pt x="3852" y="9872"/>
                  </a:lnTo>
                  <a:cubicBezTo>
                    <a:pt x="3851" y="9871"/>
                    <a:pt x="3851" y="9871"/>
                    <a:pt x="3850" y="9870"/>
                  </a:cubicBezTo>
                  <a:cubicBezTo>
                    <a:pt x="3849" y="9870"/>
                    <a:pt x="3849" y="9870"/>
                    <a:pt x="3848" y="9869"/>
                  </a:cubicBezTo>
                  <a:lnTo>
                    <a:pt x="3843" y="9867"/>
                  </a:lnTo>
                  <a:close/>
                  <a:moveTo>
                    <a:pt x="3107" y="9312"/>
                  </a:moveTo>
                  <a:lnTo>
                    <a:pt x="3086" y="9318"/>
                  </a:lnTo>
                  <a:lnTo>
                    <a:pt x="3056" y="9326"/>
                  </a:lnTo>
                  <a:lnTo>
                    <a:pt x="3037" y="9332"/>
                  </a:lnTo>
                  <a:lnTo>
                    <a:pt x="3006" y="9338"/>
                  </a:lnTo>
                  <a:lnTo>
                    <a:pt x="2987" y="9342"/>
                  </a:lnTo>
                  <a:cubicBezTo>
                    <a:pt x="2976" y="9344"/>
                    <a:pt x="2966" y="9346"/>
                    <a:pt x="2956" y="9348"/>
                  </a:cubicBezTo>
                  <a:lnTo>
                    <a:pt x="2936" y="9351"/>
                  </a:lnTo>
                  <a:lnTo>
                    <a:pt x="2904" y="9355"/>
                  </a:lnTo>
                  <a:lnTo>
                    <a:pt x="2886" y="9357"/>
                  </a:lnTo>
                  <a:cubicBezTo>
                    <a:pt x="2874" y="9358"/>
                    <a:pt x="2863" y="9359"/>
                    <a:pt x="2851" y="9359"/>
                  </a:cubicBezTo>
                  <a:lnTo>
                    <a:pt x="2836" y="9361"/>
                  </a:lnTo>
                  <a:cubicBezTo>
                    <a:pt x="2819" y="9361"/>
                    <a:pt x="2802" y="9362"/>
                    <a:pt x="2785" y="9362"/>
                  </a:cubicBezTo>
                  <a:cubicBezTo>
                    <a:pt x="2756" y="9362"/>
                    <a:pt x="2727" y="9361"/>
                    <a:pt x="2699" y="9358"/>
                  </a:cubicBezTo>
                  <a:cubicBezTo>
                    <a:pt x="2690" y="9358"/>
                    <a:pt x="2681" y="9355"/>
                    <a:pt x="2672" y="9354"/>
                  </a:cubicBezTo>
                  <a:cubicBezTo>
                    <a:pt x="2666" y="9354"/>
                    <a:pt x="2660" y="9353"/>
                    <a:pt x="2655" y="9352"/>
                  </a:cubicBezTo>
                  <a:cubicBezTo>
                    <a:pt x="2655" y="9351"/>
                    <a:pt x="2655" y="9350"/>
                    <a:pt x="2655" y="9348"/>
                  </a:cubicBezTo>
                  <a:lnTo>
                    <a:pt x="2655" y="9348"/>
                  </a:lnTo>
                  <a:lnTo>
                    <a:pt x="2655" y="9348"/>
                  </a:lnTo>
                  <a:cubicBezTo>
                    <a:pt x="2655" y="9340"/>
                    <a:pt x="2653" y="9334"/>
                    <a:pt x="2649" y="9327"/>
                  </a:cubicBezTo>
                  <a:cubicBezTo>
                    <a:pt x="2645" y="9320"/>
                    <a:pt x="2641" y="9316"/>
                    <a:pt x="2634" y="9312"/>
                  </a:cubicBezTo>
                  <a:cubicBezTo>
                    <a:pt x="2627" y="9309"/>
                    <a:pt x="2621" y="9306"/>
                    <a:pt x="2613" y="9306"/>
                  </a:cubicBezTo>
                  <a:cubicBezTo>
                    <a:pt x="2605" y="9306"/>
                    <a:pt x="2599" y="9308"/>
                    <a:pt x="2592" y="9312"/>
                  </a:cubicBezTo>
                  <a:cubicBezTo>
                    <a:pt x="2588" y="9314"/>
                    <a:pt x="2584" y="9317"/>
                    <a:pt x="2581" y="9321"/>
                  </a:cubicBezTo>
                  <a:cubicBezTo>
                    <a:pt x="2550" y="9297"/>
                    <a:pt x="2519" y="9273"/>
                    <a:pt x="2488" y="9248"/>
                  </a:cubicBezTo>
                  <a:cubicBezTo>
                    <a:pt x="2478" y="9240"/>
                    <a:pt x="2469" y="9231"/>
                    <a:pt x="2458" y="9222"/>
                  </a:cubicBezTo>
                  <a:lnTo>
                    <a:pt x="2419" y="9189"/>
                  </a:lnTo>
                  <a:cubicBezTo>
                    <a:pt x="2428" y="9192"/>
                    <a:pt x="2437" y="9195"/>
                    <a:pt x="2446" y="9198"/>
                  </a:cubicBezTo>
                  <a:cubicBezTo>
                    <a:pt x="2463" y="9203"/>
                    <a:pt x="2480" y="9209"/>
                    <a:pt x="2497" y="9214"/>
                  </a:cubicBezTo>
                  <a:cubicBezTo>
                    <a:pt x="2517" y="9220"/>
                    <a:pt x="2538" y="9225"/>
                    <a:pt x="2558" y="9230"/>
                  </a:cubicBezTo>
                  <a:cubicBezTo>
                    <a:pt x="2575" y="9235"/>
                    <a:pt x="2591" y="9239"/>
                    <a:pt x="2608" y="9243"/>
                  </a:cubicBezTo>
                  <a:cubicBezTo>
                    <a:pt x="2630" y="9248"/>
                    <a:pt x="2651" y="9252"/>
                    <a:pt x="2673" y="9257"/>
                  </a:cubicBezTo>
                  <a:cubicBezTo>
                    <a:pt x="2689" y="9260"/>
                    <a:pt x="2704" y="9263"/>
                    <a:pt x="2720" y="9266"/>
                  </a:cubicBezTo>
                  <a:cubicBezTo>
                    <a:pt x="2744" y="9270"/>
                    <a:pt x="2767" y="9273"/>
                    <a:pt x="2791" y="9277"/>
                  </a:cubicBezTo>
                  <a:cubicBezTo>
                    <a:pt x="2805" y="9279"/>
                    <a:pt x="2819" y="9281"/>
                    <a:pt x="2834" y="9283"/>
                  </a:cubicBezTo>
                  <a:cubicBezTo>
                    <a:pt x="2860" y="9286"/>
                    <a:pt x="2887" y="9288"/>
                    <a:pt x="2913" y="9290"/>
                  </a:cubicBezTo>
                  <a:cubicBezTo>
                    <a:pt x="2924" y="9291"/>
                    <a:pt x="2936" y="9292"/>
                    <a:pt x="2948" y="9293"/>
                  </a:cubicBezTo>
                  <a:cubicBezTo>
                    <a:pt x="2986" y="9295"/>
                    <a:pt x="3024" y="9296"/>
                    <a:pt x="3062" y="9296"/>
                  </a:cubicBezTo>
                  <a:lnTo>
                    <a:pt x="3065" y="9296"/>
                  </a:lnTo>
                  <a:cubicBezTo>
                    <a:pt x="3094" y="9296"/>
                    <a:pt x="3122" y="9295"/>
                    <a:pt x="3150" y="9293"/>
                  </a:cubicBezTo>
                  <a:cubicBezTo>
                    <a:pt x="3150" y="9295"/>
                    <a:pt x="3150" y="9296"/>
                    <a:pt x="3150" y="9298"/>
                  </a:cubicBezTo>
                  <a:lnTo>
                    <a:pt x="3136" y="9303"/>
                  </a:lnTo>
                  <a:cubicBezTo>
                    <a:pt x="3127" y="9307"/>
                    <a:pt x="3117" y="9309"/>
                    <a:pt x="3107" y="9312"/>
                  </a:cubicBezTo>
                  <a:close/>
                  <a:moveTo>
                    <a:pt x="2541" y="9334"/>
                  </a:moveTo>
                  <a:cubicBezTo>
                    <a:pt x="2527" y="9325"/>
                    <a:pt x="2513" y="9317"/>
                    <a:pt x="2500" y="9308"/>
                  </a:cubicBezTo>
                  <a:cubicBezTo>
                    <a:pt x="2510" y="9313"/>
                    <a:pt x="2519" y="9317"/>
                    <a:pt x="2531" y="9321"/>
                  </a:cubicBezTo>
                  <a:lnTo>
                    <a:pt x="2562" y="9332"/>
                  </a:lnTo>
                  <a:lnTo>
                    <a:pt x="2572" y="9336"/>
                  </a:lnTo>
                  <a:lnTo>
                    <a:pt x="2572" y="9336"/>
                  </a:lnTo>
                  <a:cubicBezTo>
                    <a:pt x="2572" y="9337"/>
                    <a:pt x="2572" y="9337"/>
                    <a:pt x="2572" y="9338"/>
                  </a:cubicBezTo>
                  <a:cubicBezTo>
                    <a:pt x="2572" y="9339"/>
                    <a:pt x="2572" y="9339"/>
                    <a:pt x="2572" y="9340"/>
                  </a:cubicBezTo>
                  <a:lnTo>
                    <a:pt x="2553" y="9336"/>
                  </a:lnTo>
                  <a:lnTo>
                    <a:pt x="2541" y="9334"/>
                  </a:lnTo>
                  <a:close/>
                  <a:moveTo>
                    <a:pt x="2384" y="9233"/>
                  </a:moveTo>
                  <a:cubicBezTo>
                    <a:pt x="2366" y="9222"/>
                    <a:pt x="2349" y="9210"/>
                    <a:pt x="2332" y="9198"/>
                  </a:cubicBezTo>
                  <a:lnTo>
                    <a:pt x="2304" y="9178"/>
                  </a:lnTo>
                  <a:cubicBezTo>
                    <a:pt x="2315" y="9185"/>
                    <a:pt x="2327" y="9192"/>
                    <a:pt x="2338" y="9198"/>
                  </a:cubicBezTo>
                  <a:cubicBezTo>
                    <a:pt x="2373" y="9218"/>
                    <a:pt x="2407" y="9239"/>
                    <a:pt x="2442" y="9259"/>
                  </a:cubicBezTo>
                  <a:cubicBezTo>
                    <a:pt x="2463" y="9270"/>
                    <a:pt x="2485" y="9281"/>
                    <a:pt x="2506" y="9293"/>
                  </a:cubicBezTo>
                  <a:cubicBezTo>
                    <a:pt x="2527" y="9305"/>
                    <a:pt x="2552" y="9318"/>
                    <a:pt x="2575" y="9330"/>
                  </a:cubicBezTo>
                  <a:lnTo>
                    <a:pt x="2575" y="9330"/>
                  </a:lnTo>
                  <a:lnTo>
                    <a:pt x="2574" y="9330"/>
                  </a:lnTo>
                  <a:cubicBezTo>
                    <a:pt x="2574" y="9331"/>
                    <a:pt x="2574" y="9331"/>
                    <a:pt x="2574" y="9332"/>
                  </a:cubicBezTo>
                  <a:lnTo>
                    <a:pt x="2563" y="9328"/>
                  </a:lnTo>
                  <a:cubicBezTo>
                    <a:pt x="2551" y="9323"/>
                    <a:pt x="2540" y="9320"/>
                    <a:pt x="2528" y="9315"/>
                  </a:cubicBezTo>
                  <a:cubicBezTo>
                    <a:pt x="2516" y="9311"/>
                    <a:pt x="2502" y="9305"/>
                    <a:pt x="2490" y="9299"/>
                  </a:cubicBezTo>
                  <a:lnTo>
                    <a:pt x="2482" y="9296"/>
                  </a:lnTo>
                  <a:lnTo>
                    <a:pt x="2439" y="9268"/>
                  </a:lnTo>
                  <a:lnTo>
                    <a:pt x="2384" y="9233"/>
                  </a:lnTo>
                  <a:close/>
                  <a:moveTo>
                    <a:pt x="2096" y="9028"/>
                  </a:moveTo>
                  <a:lnTo>
                    <a:pt x="2134" y="9059"/>
                  </a:lnTo>
                  <a:lnTo>
                    <a:pt x="2134" y="9059"/>
                  </a:lnTo>
                  <a:cubicBezTo>
                    <a:pt x="2133" y="9061"/>
                    <a:pt x="2132" y="9062"/>
                    <a:pt x="2131" y="9064"/>
                  </a:cubicBezTo>
                  <a:cubicBezTo>
                    <a:pt x="2095" y="9040"/>
                    <a:pt x="2060" y="9015"/>
                    <a:pt x="2025" y="8990"/>
                  </a:cubicBezTo>
                  <a:lnTo>
                    <a:pt x="2025" y="8990"/>
                  </a:lnTo>
                  <a:cubicBezTo>
                    <a:pt x="2025" y="8989"/>
                    <a:pt x="2025" y="8989"/>
                    <a:pt x="2026" y="8988"/>
                  </a:cubicBezTo>
                  <a:cubicBezTo>
                    <a:pt x="2028" y="8984"/>
                    <a:pt x="2030" y="8980"/>
                    <a:pt x="2030" y="8975"/>
                  </a:cubicBezTo>
                  <a:cubicBezTo>
                    <a:pt x="2036" y="8980"/>
                    <a:pt x="2042" y="8984"/>
                    <a:pt x="2047" y="8989"/>
                  </a:cubicBezTo>
                  <a:cubicBezTo>
                    <a:pt x="2062" y="9003"/>
                    <a:pt x="2079" y="9015"/>
                    <a:pt x="2095" y="9029"/>
                  </a:cubicBezTo>
                  <a:lnTo>
                    <a:pt x="2096" y="9028"/>
                  </a:lnTo>
                  <a:close/>
                  <a:moveTo>
                    <a:pt x="2194" y="9024"/>
                  </a:moveTo>
                  <a:lnTo>
                    <a:pt x="2200" y="9006"/>
                  </a:lnTo>
                  <a:lnTo>
                    <a:pt x="2202" y="8998"/>
                  </a:lnTo>
                  <a:cubicBezTo>
                    <a:pt x="2213" y="9008"/>
                    <a:pt x="2222" y="9018"/>
                    <a:pt x="2233" y="9028"/>
                  </a:cubicBezTo>
                  <a:cubicBezTo>
                    <a:pt x="2244" y="9038"/>
                    <a:pt x="2257" y="9050"/>
                    <a:pt x="2269" y="9061"/>
                  </a:cubicBezTo>
                  <a:cubicBezTo>
                    <a:pt x="2298" y="9088"/>
                    <a:pt x="2326" y="9115"/>
                    <a:pt x="2355" y="9140"/>
                  </a:cubicBezTo>
                  <a:cubicBezTo>
                    <a:pt x="2371" y="9153"/>
                    <a:pt x="2386" y="9166"/>
                    <a:pt x="2401" y="9179"/>
                  </a:cubicBezTo>
                  <a:cubicBezTo>
                    <a:pt x="2395" y="9177"/>
                    <a:pt x="2388" y="9175"/>
                    <a:pt x="2381" y="9173"/>
                  </a:cubicBezTo>
                  <a:cubicBezTo>
                    <a:pt x="2366" y="9168"/>
                    <a:pt x="2352" y="9161"/>
                    <a:pt x="2337" y="9155"/>
                  </a:cubicBezTo>
                  <a:cubicBezTo>
                    <a:pt x="2316" y="9147"/>
                    <a:pt x="2294" y="9139"/>
                    <a:pt x="2273" y="9131"/>
                  </a:cubicBezTo>
                  <a:cubicBezTo>
                    <a:pt x="2260" y="9125"/>
                    <a:pt x="2248" y="9119"/>
                    <a:pt x="2234" y="9113"/>
                  </a:cubicBezTo>
                  <a:lnTo>
                    <a:pt x="2204" y="9099"/>
                  </a:lnTo>
                  <a:lnTo>
                    <a:pt x="2204" y="9099"/>
                  </a:lnTo>
                  <a:cubicBezTo>
                    <a:pt x="2207" y="9094"/>
                    <a:pt x="2208" y="9089"/>
                    <a:pt x="2208" y="9083"/>
                  </a:cubicBezTo>
                  <a:lnTo>
                    <a:pt x="2208" y="9083"/>
                  </a:lnTo>
                  <a:lnTo>
                    <a:pt x="2208" y="9083"/>
                  </a:lnTo>
                  <a:cubicBezTo>
                    <a:pt x="2208" y="9076"/>
                    <a:pt x="2205" y="9069"/>
                    <a:pt x="2202" y="9063"/>
                  </a:cubicBezTo>
                  <a:cubicBezTo>
                    <a:pt x="2197" y="9056"/>
                    <a:pt x="2194" y="9052"/>
                    <a:pt x="2187" y="9048"/>
                  </a:cubicBezTo>
                  <a:cubicBezTo>
                    <a:pt x="2185" y="9048"/>
                    <a:pt x="2185" y="9047"/>
                    <a:pt x="2184" y="9046"/>
                  </a:cubicBezTo>
                  <a:cubicBezTo>
                    <a:pt x="2186" y="9043"/>
                    <a:pt x="2187" y="9041"/>
                    <a:pt x="2188" y="9038"/>
                  </a:cubicBezTo>
                  <a:cubicBezTo>
                    <a:pt x="2189" y="9036"/>
                    <a:pt x="2192" y="9029"/>
                    <a:pt x="2194" y="9025"/>
                  </a:cubicBezTo>
                  <a:lnTo>
                    <a:pt x="2194" y="9024"/>
                  </a:lnTo>
                  <a:close/>
                  <a:moveTo>
                    <a:pt x="2026" y="8804"/>
                  </a:moveTo>
                  <a:cubicBezTo>
                    <a:pt x="2013" y="8789"/>
                    <a:pt x="2001" y="8773"/>
                    <a:pt x="1989" y="8758"/>
                  </a:cubicBezTo>
                  <a:cubicBezTo>
                    <a:pt x="1926" y="8681"/>
                    <a:pt x="1864" y="8601"/>
                    <a:pt x="1803" y="8516"/>
                  </a:cubicBezTo>
                  <a:cubicBezTo>
                    <a:pt x="1792" y="8501"/>
                    <a:pt x="1782" y="8487"/>
                    <a:pt x="1771" y="8472"/>
                  </a:cubicBezTo>
                  <a:cubicBezTo>
                    <a:pt x="1756" y="8453"/>
                    <a:pt x="1741" y="8430"/>
                    <a:pt x="1727" y="8409"/>
                  </a:cubicBezTo>
                  <a:cubicBezTo>
                    <a:pt x="1712" y="8388"/>
                    <a:pt x="1700" y="8371"/>
                    <a:pt x="1688" y="8351"/>
                  </a:cubicBezTo>
                  <a:cubicBezTo>
                    <a:pt x="1675" y="8332"/>
                    <a:pt x="1660" y="8311"/>
                    <a:pt x="1646" y="8290"/>
                  </a:cubicBezTo>
                  <a:cubicBezTo>
                    <a:pt x="1632" y="8270"/>
                    <a:pt x="1618" y="8248"/>
                    <a:pt x="1604" y="8226"/>
                  </a:cubicBezTo>
                  <a:cubicBezTo>
                    <a:pt x="1590" y="8205"/>
                    <a:pt x="1577" y="8185"/>
                    <a:pt x="1564" y="8164"/>
                  </a:cubicBezTo>
                  <a:cubicBezTo>
                    <a:pt x="1550" y="8144"/>
                    <a:pt x="1535" y="8118"/>
                    <a:pt x="1520" y="8094"/>
                  </a:cubicBezTo>
                  <a:cubicBezTo>
                    <a:pt x="1508" y="8074"/>
                    <a:pt x="1496" y="8055"/>
                    <a:pt x="1483" y="8034"/>
                  </a:cubicBezTo>
                  <a:lnTo>
                    <a:pt x="1456" y="7989"/>
                  </a:lnTo>
                  <a:lnTo>
                    <a:pt x="1456" y="7989"/>
                  </a:lnTo>
                  <a:cubicBezTo>
                    <a:pt x="1461" y="7985"/>
                    <a:pt x="1464" y="7982"/>
                    <a:pt x="1468" y="7977"/>
                  </a:cubicBezTo>
                  <a:lnTo>
                    <a:pt x="1485" y="7987"/>
                  </a:lnTo>
                  <a:cubicBezTo>
                    <a:pt x="1497" y="7994"/>
                    <a:pt x="1510" y="8002"/>
                    <a:pt x="1524" y="8009"/>
                  </a:cubicBezTo>
                  <a:cubicBezTo>
                    <a:pt x="1541" y="8018"/>
                    <a:pt x="1559" y="8028"/>
                    <a:pt x="1576" y="8037"/>
                  </a:cubicBezTo>
                  <a:lnTo>
                    <a:pt x="1615" y="8056"/>
                  </a:lnTo>
                  <a:cubicBezTo>
                    <a:pt x="1633" y="8066"/>
                    <a:pt x="1652" y="8074"/>
                    <a:pt x="1670" y="8083"/>
                  </a:cubicBezTo>
                  <a:cubicBezTo>
                    <a:pt x="1683" y="8089"/>
                    <a:pt x="1695" y="8095"/>
                    <a:pt x="1708" y="8101"/>
                  </a:cubicBezTo>
                  <a:cubicBezTo>
                    <a:pt x="1728" y="8110"/>
                    <a:pt x="1747" y="8119"/>
                    <a:pt x="1767" y="8127"/>
                  </a:cubicBezTo>
                  <a:cubicBezTo>
                    <a:pt x="1779" y="8133"/>
                    <a:pt x="1791" y="8138"/>
                    <a:pt x="1803" y="8143"/>
                  </a:cubicBezTo>
                  <a:cubicBezTo>
                    <a:pt x="1825" y="8152"/>
                    <a:pt x="1846" y="8161"/>
                    <a:pt x="1868" y="8169"/>
                  </a:cubicBezTo>
                  <a:cubicBezTo>
                    <a:pt x="1879" y="8173"/>
                    <a:pt x="1890" y="8178"/>
                    <a:pt x="1901" y="8182"/>
                  </a:cubicBezTo>
                  <a:cubicBezTo>
                    <a:pt x="1928" y="8192"/>
                    <a:pt x="1956" y="8202"/>
                    <a:pt x="1984" y="8211"/>
                  </a:cubicBezTo>
                  <a:lnTo>
                    <a:pt x="2001" y="8218"/>
                  </a:lnTo>
                  <a:cubicBezTo>
                    <a:pt x="2035" y="8229"/>
                    <a:pt x="2069" y="8240"/>
                    <a:pt x="2103" y="8250"/>
                  </a:cubicBezTo>
                  <a:lnTo>
                    <a:pt x="2104" y="8250"/>
                  </a:lnTo>
                  <a:cubicBezTo>
                    <a:pt x="2125" y="8256"/>
                    <a:pt x="2146" y="8262"/>
                    <a:pt x="2167" y="8268"/>
                  </a:cubicBezTo>
                  <a:lnTo>
                    <a:pt x="2167" y="8268"/>
                  </a:lnTo>
                  <a:cubicBezTo>
                    <a:pt x="2167" y="8271"/>
                    <a:pt x="2166" y="8273"/>
                    <a:pt x="2166" y="8277"/>
                  </a:cubicBezTo>
                  <a:lnTo>
                    <a:pt x="2166" y="8277"/>
                  </a:lnTo>
                  <a:lnTo>
                    <a:pt x="2166" y="8278"/>
                  </a:lnTo>
                  <a:cubicBezTo>
                    <a:pt x="2166" y="8286"/>
                    <a:pt x="2167" y="8293"/>
                    <a:pt x="2171" y="8299"/>
                  </a:cubicBezTo>
                  <a:cubicBezTo>
                    <a:pt x="2175" y="8306"/>
                    <a:pt x="2180" y="8310"/>
                    <a:pt x="2187" y="8314"/>
                  </a:cubicBezTo>
                  <a:cubicBezTo>
                    <a:pt x="2191" y="8317"/>
                    <a:pt x="2195" y="8318"/>
                    <a:pt x="2200" y="8319"/>
                  </a:cubicBezTo>
                  <a:cubicBezTo>
                    <a:pt x="2192" y="8384"/>
                    <a:pt x="2184" y="8447"/>
                    <a:pt x="2176" y="8508"/>
                  </a:cubicBezTo>
                  <a:cubicBezTo>
                    <a:pt x="2175" y="8518"/>
                    <a:pt x="2174" y="8528"/>
                    <a:pt x="2172" y="8538"/>
                  </a:cubicBezTo>
                  <a:cubicBezTo>
                    <a:pt x="2171" y="8551"/>
                    <a:pt x="2169" y="8564"/>
                    <a:pt x="2167" y="8576"/>
                  </a:cubicBezTo>
                  <a:cubicBezTo>
                    <a:pt x="2165" y="8589"/>
                    <a:pt x="2163" y="8606"/>
                    <a:pt x="2161" y="8620"/>
                  </a:cubicBezTo>
                  <a:cubicBezTo>
                    <a:pt x="2159" y="8634"/>
                    <a:pt x="2157" y="8646"/>
                    <a:pt x="2156" y="8658"/>
                  </a:cubicBezTo>
                  <a:cubicBezTo>
                    <a:pt x="2154" y="8671"/>
                    <a:pt x="2151" y="8685"/>
                    <a:pt x="2149" y="8698"/>
                  </a:cubicBezTo>
                  <a:cubicBezTo>
                    <a:pt x="2146" y="8711"/>
                    <a:pt x="2145" y="8723"/>
                    <a:pt x="2144" y="8735"/>
                  </a:cubicBezTo>
                  <a:cubicBezTo>
                    <a:pt x="2142" y="8748"/>
                    <a:pt x="2139" y="8760"/>
                    <a:pt x="2137" y="8772"/>
                  </a:cubicBezTo>
                  <a:cubicBezTo>
                    <a:pt x="2134" y="8784"/>
                    <a:pt x="2133" y="8797"/>
                    <a:pt x="2131" y="8809"/>
                  </a:cubicBezTo>
                  <a:cubicBezTo>
                    <a:pt x="2129" y="8822"/>
                    <a:pt x="2127" y="8831"/>
                    <a:pt x="2125" y="8841"/>
                  </a:cubicBezTo>
                  <a:cubicBezTo>
                    <a:pt x="2123" y="8852"/>
                    <a:pt x="2121" y="8859"/>
                    <a:pt x="2120" y="8867"/>
                  </a:cubicBezTo>
                  <a:lnTo>
                    <a:pt x="2120" y="8867"/>
                  </a:lnTo>
                  <a:cubicBezTo>
                    <a:pt x="2118" y="8867"/>
                    <a:pt x="2116" y="8866"/>
                    <a:pt x="2113" y="8866"/>
                  </a:cubicBezTo>
                  <a:lnTo>
                    <a:pt x="2113" y="8866"/>
                  </a:lnTo>
                  <a:cubicBezTo>
                    <a:pt x="2106" y="8866"/>
                    <a:pt x="2100" y="8868"/>
                    <a:pt x="2093" y="8872"/>
                  </a:cubicBezTo>
                  <a:cubicBezTo>
                    <a:pt x="2091" y="8873"/>
                    <a:pt x="2089" y="8874"/>
                    <a:pt x="2088" y="8875"/>
                  </a:cubicBezTo>
                  <a:cubicBezTo>
                    <a:pt x="2082" y="8869"/>
                    <a:pt x="2076" y="8862"/>
                    <a:pt x="2070" y="8856"/>
                  </a:cubicBezTo>
                  <a:cubicBezTo>
                    <a:pt x="2055" y="8838"/>
                    <a:pt x="2040" y="8820"/>
                    <a:pt x="2026" y="8804"/>
                  </a:cubicBezTo>
                  <a:close/>
                  <a:moveTo>
                    <a:pt x="1331" y="7855"/>
                  </a:moveTo>
                  <a:cubicBezTo>
                    <a:pt x="1311" y="7837"/>
                    <a:pt x="1293" y="7818"/>
                    <a:pt x="1275" y="7800"/>
                  </a:cubicBezTo>
                  <a:cubicBezTo>
                    <a:pt x="1262" y="7787"/>
                    <a:pt x="1249" y="7774"/>
                    <a:pt x="1237" y="7761"/>
                  </a:cubicBezTo>
                  <a:cubicBezTo>
                    <a:pt x="1217" y="7742"/>
                    <a:pt x="1199" y="7722"/>
                    <a:pt x="1180" y="7702"/>
                  </a:cubicBezTo>
                  <a:cubicBezTo>
                    <a:pt x="1169" y="7691"/>
                    <a:pt x="1157" y="7679"/>
                    <a:pt x="1146" y="7667"/>
                  </a:cubicBezTo>
                  <a:cubicBezTo>
                    <a:pt x="1126" y="7645"/>
                    <a:pt x="1107" y="7623"/>
                    <a:pt x="1087" y="7600"/>
                  </a:cubicBezTo>
                  <a:cubicBezTo>
                    <a:pt x="1078" y="7590"/>
                    <a:pt x="1067" y="7581"/>
                    <a:pt x="1060" y="7570"/>
                  </a:cubicBezTo>
                  <a:cubicBezTo>
                    <a:pt x="1035" y="7542"/>
                    <a:pt x="1011" y="7514"/>
                    <a:pt x="988" y="7486"/>
                  </a:cubicBezTo>
                  <a:cubicBezTo>
                    <a:pt x="984" y="7482"/>
                    <a:pt x="979" y="7477"/>
                    <a:pt x="975" y="7472"/>
                  </a:cubicBezTo>
                  <a:cubicBezTo>
                    <a:pt x="947" y="7438"/>
                    <a:pt x="920" y="7405"/>
                    <a:pt x="893" y="7371"/>
                  </a:cubicBezTo>
                  <a:lnTo>
                    <a:pt x="893" y="7371"/>
                  </a:lnTo>
                  <a:cubicBezTo>
                    <a:pt x="892" y="7370"/>
                    <a:pt x="891" y="7368"/>
                    <a:pt x="889" y="7367"/>
                  </a:cubicBezTo>
                  <a:cubicBezTo>
                    <a:pt x="864" y="7335"/>
                    <a:pt x="840" y="7303"/>
                    <a:pt x="816" y="7271"/>
                  </a:cubicBezTo>
                  <a:cubicBezTo>
                    <a:pt x="807" y="7260"/>
                    <a:pt x="800" y="7250"/>
                    <a:pt x="792" y="7239"/>
                  </a:cubicBezTo>
                  <a:cubicBezTo>
                    <a:pt x="775" y="7216"/>
                    <a:pt x="758" y="7192"/>
                    <a:pt x="741" y="7169"/>
                  </a:cubicBezTo>
                  <a:cubicBezTo>
                    <a:pt x="732" y="7156"/>
                    <a:pt x="723" y="7143"/>
                    <a:pt x="714" y="7129"/>
                  </a:cubicBezTo>
                  <a:cubicBezTo>
                    <a:pt x="699" y="7108"/>
                    <a:pt x="684" y="7087"/>
                    <a:pt x="670" y="7066"/>
                  </a:cubicBezTo>
                  <a:cubicBezTo>
                    <a:pt x="660" y="7051"/>
                    <a:pt x="651" y="7037"/>
                    <a:pt x="642" y="7022"/>
                  </a:cubicBezTo>
                  <a:cubicBezTo>
                    <a:pt x="629" y="7003"/>
                    <a:pt x="615" y="6982"/>
                    <a:pt x="603" y="6962"/>
                  </a:cubicBezTo>
                  <a:lnTo>
                    <a:pt x="575" y="6916"/>
                  </a:lnTo>
                  <a:cubicBezTo>
                    <a:pt x="563" y="6896"/>
                    <a:pt x="550" y="6877"/>
                    <a:pt x="539" y="6857"/>
                  </a:cubicBezTo>
                  <a:cubicBezTo>
                    <a:pt x="529" y="6842"/>
                    <a:pt x="521" y="6826"/>
                    <a:pt x="512" y="6810"/>
                  </a:cubicBezTo>
                  <a:cubicBezTo>
                    <a:pt x="500" y="6790"/>
                    <a:pt x="489" y="6771"/>
                    <a:pt x="478" y="6751"/>
                  </a:cubicBezTo>
                  <a:cubicBezTo>
                    <a:pt x="469" y="6735"/>
                    <a:pt x="461" y="6719"/>
                    <a:pt x="452" y="6703"/>
                  </a:cubicBezTo>
                  <a:cubicBezTo>
                    <a:pt x="442" y="6683"/>
                    <a:pt x="431" y="6663"/>
                    <a:pt x="421" y="6645"/>
                  </a:cubicBezTo>
                  <a:cubicBezTo>
                    <a:pt x="413" y="6629"/>
                    <a:pt x="405" y="6612"/>
                    <a:pt x="397" y="6596"/>
                  </a:cubicBezTo>
                  <a:lnTo>
                    <a:pt x="386" y="6573"/>
                  </a:lnTo>
                  <a:cubicBezTo>
                    <a:pt x="377" y="6548"/>
                    <a:pt x="368" y="6524"/>
                    <a:pt x="360" y="6498"/>
                  </a:cubicBezTo>
                  <a:cubicBezTo>
                    <a:pt x="352" y="6473"/>
                    <a:pt x="345" y="6450"/>
                    <a:pt x="337" y="6427"/>
                  </a:cubicBezTo>
                  <a:lnTo>
                    <a:pt x="334" y="6417"/>
                  </a:lnTo>
                  <a:lnTo>
                    <a:pt x="335" y="6418"/>
                  </a:lnTo>
                  <a:cubicBezTo>
                    <a:pt x="342" y="6427"/>
                    <a:pt x="348" y="6436"/>
                    <a:pt x="355" y="6444"/>
                  </a:cubicBezTo>
                  <a:cubicBezTo>
                    <a:pt x="361" y="6452"/>
                    <a:pt x="372" y="6464"/>
                    <a:pt x="381" y="6473"/>
                  </a:cubicBezTo>
                  <a:cubicBezTo>
                    <a:pt x="390" y="6483"/>
                    <a:pt x="395" y="6489"/>
                    <a:pt x="402" y="6496"/>
                  </a:cubicBezTo>
                  <a:cubicBezTo>
                    <a:pt x="409" y="6504"/>
                    <a:pt x="420" y="6514"/>
                    <a:pt x="430" y="6523"/>
                  </a:cubicBezTo>
                  <a:lnTo>
                    <a:pt x="434" y="6527"/>
                  </a:lnTo>
                  <a:cubicBezTo>
                    <a:pt x="436" y="6530"/>
                    <a:pt x="438" y="6533"/>
                    <a:pt x="439" y="6536"/>
                  </a:cubicBezTo>
                  <a:lnTo>
                    <a:pt x="462" y="6577"/>
                  </a:lnTo>
                  <a:lnTo>
                    <a:pt x="485" y="6617"/>
                  </a:lnTo>
                  <a:lnTo>
                    <a:pt x="509" y="6658"/>
                  </a:lnTo>
                  <a:cubicBezTo>
                    <a:pt x="517" y="6671"/>
                    <a:pt x="525" y="6684"/>
                    <a:pt x="533" y="6697"/>
                  </a:cubicBezTo>
                  <a:cubicBezTo>
                    <a:pt x="541" y="6710"/>
                    <a:pt x="550" y="6724"/>
                    <a:pt x="559" y="6737"/>
                  </a:cubicBezTo>
                  <a:cubicBezTo>
                    <a:pt x="567" y="6751"/>
                    <a:pt x="575" y="6764"/>
                    <a:pt x="584" y="6776"/>
                  </a:cubicBezTo>
                  <a:cubicBezTo>
                    <a:pt x="592" y="6789"/>
                    <a:pt x="602" y="6802"/>
                    <a:pt x="611" y="6815"/>
                  </a:cubicBezTo>
                  <a:lnTo>
                    <a:pt x="637" y="6853"/>
                  </a:lnTo>
                  <a:cubicBezTo>
                    <a:pt x="646" y="6866"/>
                    <a:pt x="656" y="6879"/>
                    <a:pt x="665" y="6892"/>
                  </a:cubicBezTo>
                  <a:cubicBezTo>
                    <a:pt x="674" y="6905"/>
                    <a:pt x="683" y="6917"/>
                    <a:pt x="692" y="6929"/>
                  </a:cubicBezTo>
                  <a:cubicBezTo>
                    <a:pt x="701" y="6941"/>
                    <a:pt x="712" y="6955"/>
                    <a:pt x="722" y="6968"/>
                  </a:cubicBezTo>
                  <a:lnTo>
                    <a:pt x="750" y="7003"/>
                  </a:lnTo>
                  <a:cubicBezTo>
                    <a:pt x="760" y="7017"/>
                    <a:pt x="771" y="7031"/>
                    <a:pt x="782" y="7043"/>
                  </a:cubicBezTo>
                  <a:cubicBezTo>
                    <a:pt x="793" y="7056"/>
                    <a:pt x="800" y="7065"/>
                    <a:pt x="810" y="7076"/>
                  </a:cubicBezTo>
                  <a:cubicBezTo>
                    <a:pt x="819" y="7087"/>
                    <a:pt x="834" y="7104"/>
                    <a:pt x="846" y="7118"/>
                  </a:cubicBezTo>
                  <a:cubicBezTo>
                    <a:pt x="854" y="7128"/>
                    <a:pt x="863" y="7137"/>
                    <a:pt x="872" y="7148"/>
                  </a:cubicBezTo>
                  <a:cubicBezTo>
                    <a:pt x="885" y="7163"/>
                    <a:pt x="899" y="7178"/>
                    <a:pt x="913" y="7193"/>
                  </a:cubicBezTo>
                  <a:cubicBezTo>
                    <a:pt x="921" y="7202"/>
                    <a:pt x="929" y="7210"/>
                    <a:pt x="937" y="7219"/>
                  </a:cubicBezTo>
                  <a:cubicBezTo>
                    <a:pt x="958" y="7242"/>
                    <a:pt x="981" y="7265"/>
                    <a:pt x="1003" y="7288"/>
                  </a:cubicBezTo>
                  <a:lnTo>
                    <a:pt x="1021" y="7304"/>
                  </a:lnTo>
                  <a:cubicBezTo>
                    <a:pt x="1027" y="7316"/>
                    <a:pt x="1034" y="7328"/>
                    <a:pt x="1040" y="7339"/>
                  </a:cubicBezTo>
                  <a:cubicBezTo>
                    <a:pt x="1055" y="7363"/>
                    <a:pt x="1069" y="7387"/>
                    <a:pt x="1084" y="7411"/>
                  </a:cubicBezTo>
                  <a:cubicBezTo>
                    <a:pt x="1100" y="7440"/>
                    <a:pt x="1118" y="7468"/>
                    <a:pt x="1135" y="7496"/>
                  </a:cubicBezTo>
                  <a:cubicBezTo>
                    <a:pt x="1149" y="7521"/>
                    <a:pt x="1164" y="7544"/>
                    <a:pt x="1179" y="7568"/>
                  </a:cubicBezTo>
                  <a:cubicBezTo>
                    <a:pt x="1196" y="7595"/>
                    <a:pt x="1213" y="7623"/>
                    <a:pt x="1230" y="7650"/>
                  </a:cubicBezTo>
                  <a:cubicBezTo>
                    <a:pt x="1245" y="7673"/>
                    <a:pt x="1260" y="7696"/>
                    <a:pt x="1275" y="7719"/>
                  </a:cubicBezTo>
                  <a:cubicBezTo>
                    <a:pt x="1293" y="7746"/>
                    <a:pt x="1310" y="7774"/>
                    <a:pt x="1328" y="7801"/>
                  </a:cubicBezTo>
                  <a:cubicBezTo>
                    <a:pt x="1342" y="7823"/>
                    <a:pt x="1357" y="7844"/>
                    <a:pt x="1372" y="7866"/>
                  </a:cubicBezTo>
                  <a:cubicBezTo>
                    <a:pt x="1382" y="7881"/>
                    <a:pt x="1392" y="7895"/>
                    <a:pt x="1401" y="7909"/>
                  </a:cubicBezTo>
                  <a:lnTo>
                    <a:pt x="1374" y="7898"/>
                  </a:lnTo>
                  <a:lnTo>
                    <a:pt x="1371" y="7895"/>
                  </a:lnTo>
                  <a:cubicBezTo>
                    <a:pt x="1358" y="7882"/>
                    <a:pt x="1344" y="7869"/>
                    <a:pt x="1331" y="7856"/>
                  </a:cubicBezTo>
                  <a:lnTo>
                    <a:pt x="1331" y="7855"/>
                  </a:lnTo>
                  <a:close/>
                  <a:moveTo>
                    <a:pt x="307" y="6376"/>
                  </a:moveTo>
                  <a:cubicBezTo>
                    <a:pt x="301" y="6366"/>
                    <a:pt x="295" y="6356"/>
                    <a:pt x="289" y="6347"/>
                  </a:cubicBezTo>
                  <a:lnTo>
                    <a:pt x="289" y="6347"/>
                  </a:lnTo>
                  <a:cubicBezTo>
                    <a:pt x="295" y="6343"/>
                    <a:pt x="299" y="6339"/>
                    <a:pt x="302" y="6334"/>
                  </a:cubicBezTo>
                  <a:cubicBezTo>
                    <a:pt x="302" y="6333"/>
                    <a:pt x="302" y="6333"/>
                    <a:pt x="302" y="6333"/>
                  </a:cubicBezTo>
                  <a:cubicBezTo>
                    <a:pt x="309" y="6354"/>
                    <a:pt x="316" y="6376"/>
                    <a:pt x="322" y="6397"/>
                  </a:cubicBezTo>
                  <a:lnTo>
                    <a:pt x="322" y="6397"/>
                  </a:lnTo>
                  <a:cubicBezTo>
                    <a:pt x="321" y="6397"/>
                    <a:pt x="321" y="6396"/>
                    <a:pt x="320" y="6395"/>
                  </a:cubicBezTo>
                  <a:cubicBezTo>
                    <a:pt x="316" y="6389"/>
                    <a:pt x="311" y="6382"/>
                    <a:pt x="307" y="6376"/>
                  </a:cubicBezTo>
                  <a:close/>
                  <a:moveTo>
                    <a:pt x="210" y="6184"/>
                  </a:moveTo>
                  <a:cubicBezTo>
                    <a:pt x="210" y="6182"/>
                    <a:pt x="210" y="6179"/>
                    <a:pt x="210" y="6177"/>
                  </a:cubicBezTo>
                  <a:cubicBezTo>
                    <a:pt x="212" y="6182"/>
                    <a:pt x="213" y="6186"/>
                    <a:pt x="215" y="6190"/>
                  </a:cubicBezTo>
                  <a:lnTo>
                    <a:pt x="211" y="6190"/>
                  </a:lnTo>
                  <a:lnTo>
                    <a:pt x="210" y="6187"/>
                  </a:lnTo>
                  <a:lnTo>
                    <a:pt x="210" y="6184"/>
                  </a:lnTo>
                  <a:close/>
                  <a:moveTo>
                    <a:pt x="191" y="6098"/>
                  </a:moveTo>
                  <a:cubicBezTo>
                    <a:pt x="185" y="6078"/>
                    <a:pt x="179" y="6060"/>
                    <a:pt x="173" y="6041"/>
                  </a:cubicBezTo>
                  <a:cubicBezTo>
                    <a:pt x="169" y="6029"/>
                    <a:pt x="165" y="6016"/>
                    <a:pt x="162" y="6002"/>
                  </a:cubicBezTo>
                  <a:cubicBezTo>
                    <a:pt x="156" y="5982"/>
                    <a:pt x="151" y="5963"/>
                    <a:pt x="145" y="5943"/>
                  </a:cubicBezTo>
                  <a:cubicBezTo>
                    <a:pt x="144" y="5939"/>
                    <a:pt x="143" y="5935"/>
                    <a:pt x="142" y="5931"/>
                  </a:cubicBezTo>
                  <a:lnTo>
                    <a:pt x="142" y="5931"/>
                  </a:lnTo>
                  <a:cubicBezTo>
                    <a:pt x="143" y="5933"/>
                    <a:pt x="144" y="5934"/>
                    <a:pt x="146" y="5936"/>
                  </a:cubicBezTo>
                  <a:cubicBezTo>
                    <a:pt x="150" y="5943"/>
                    <a:pt x="155" y="5950"/>
                    <a:pt x="159" y="5956"/>
                  </a:cubicBezTo>
                  <a:lnTo>
                    <a:pt x="161" y="5959"/>
                  </a:lnTo>
                  <a:cubicBezTo>
                    <a:pt x="164" y="5970"/>
                    <a:pt x="167" y="5980"/>
                    <a:pt x="170" y="5991"/>
                  </a:cubicBezTo>
                  <a:lnTo>
                    <a:pt x="170" y="5991"/>
                  </a:lnTo>
                  <a:cubicBezTo>
                    <a:pt x="170" y="5993"/>
                    <a:pt x="171" y="5995"/>
                    <a:pt x="171" y="5996"/>
                  </a:cubicBezTo>
                  <a:lnTo>
                    <a:pt x="171" y="5996"/>
                  </a:lnTo>
                  <a:cubicBezTo>
                    <a:pt x="170" y="5999"/>
                    <a:pt x="170" y="6000"/>
                    <a:pt x="170" y="6003"/>
                  </a:cubicBezTo>
                  <a:lnTo>
                    <a:pt x="170" y="6003"/>
                  </a:lnTo>
                  <a:cubicBezTo>
                    <a:pt x="170" y="6010"/>
                    <a:pt x="171" y="6017"/>
                    <a:pt x="175" y="6023"/>
                  </a:cubicBezTo>
                  <a:cubicBezTo>
                    <a:pt x="176" y="6026"/>
                    <a:pt x="178" y="6027"/>
                    <a:pt x="180" y="6030"/>
                  </a:cubicBezTo>
                  <a:lnTo>
                    <a:pt x="180" y="6032"/>
                  </a:lnTo>
                  <a:cubicBezTo>
                    <a:pt x="185" y="6051"/>
                    <a:pt x="190" y="6069"/>
                    <a:pt x="196" y="6088"/>
                  </a:cubicBezTo>
                  <a:cubicBezTo>
                    <a:pt x="200" y="6102"/>
                    <a:pt x="204" y="6115"/>
                    <a:pt x="208" y="6129"/>
                  </a:cubicBezTo>
                  <a:cubicBezTo>
                    <a:pt x="208" y="6135"/>
                    <a:pt x="208" y="6140"/>
                    <a:pt x="208" y="6145"/>
                  </a:cubicBezTo>
                  <a:lnTo>
                    <a:pt x="208" y="6148"/>
                  </a:lnTo>
                  <a:cubicBezTo>
                    <a:pt x="207" y="6144"/>
                    <a:pt x="205" y="6140"/>
                    <a:pt x="204" y="6136"/>
                  </a:cubicBezTo>
                  <a:cubicBezTo>
                    <a:pt x="199" y="6125"/>
                    <a:pt x="195" y="6112"/>
                    <a:pt x="191" y="6098"/>
                  </a:cubicBezTo>
                  <a:close/>
                  <a:moveTo>
                    <a:pt x="234" y="5385"/>
                  </a:moveTo>
                  <a:cubicBezTo>
                    <a:pt x="244" y="5380"/>
                    <a:pt x="254" y="5374"/>
                    <a:pt x="265" y="5367"/>
                  </a:cubicBezTo>
                  <a:lnTo>
                    <a:pt x="272" y="5363"/>
                  </a:lnTo>
                  <a:lnTo>
                    <a:pt x="272" y="5363"/>
                  </a:lnTo>
                  <a:cubicBezTo>
                    <a:pt x="301" y="5343"/>
                    <a:pt x="325" y="5324"/>
                    <a:pt x="352" y="5301"/>
                  </a:cubicBezTo>
                  <a:lnTo>
                    <a:pt x="361" y="5293"/>
                  </a:lnTo>
                  <a:cubicBezTo>
                    <a:pt x="372" y="5283"/>
                    <a:pt x="384" y="5273"/>
                    <a:pt x="396" y="5262"/>
                  </a:cubicBezTo>
                  <a:cubicBezTo>
                    <a:pt x="401" y="5257"/>
                    <a:pt x="407" y="5251"/>
                    <a:pt x="413" y="5245"/>
                  </a:cubicBezTo>
                  <a:lnTo>
                    <a:pt x="441" y="5218"/>
                  </a:lnTo>
                  <a:lnTo>
                    <a:pt x="461" y="5198"/>
                  </a:lnTo>
                  <a:lnTo>
                    <a:pt x="461" y="5198"/>
                  </a:lnTo>
                  <a:cubicBezTo>
                    <a:pt x="463" y="5200"/>
                    <a:pt x="465" y="5202"/>
                    <a:pt x="468" y="5203"/>
                  </a:cubicBezTo>
                  <a:cubicBezTo>
                    <a:pt x="471" y="5205"/>
                    <a:pt x="474" y="5206"/>
                    <a:pt x="477" y="5207"/>
                  </a:cubicBezTo>
                  <a:cubicBezTo>
                    <a:pt x="475" y="5216"/>
                    <a:pt x="472" y="5225"/>
                    <a:pt x="470" y="5234"/>
                  </a:cubicBezTo>
                  <a:lnTo>
                    <a:pt x="456" y="5288"/>
                  </a:lnTo>
                  <a:lnTo>
                    <a:pt x="456" y="5288"/>
                  </a:lnTo>
                  <a:cubicBezTo>
                    <a:pt x="455" y="5291"/>
                    <a:pt x="454" y="5294"/>
                    <a:pt x="453" y="5297"/>
                  </a:cubicBezTo>
                  <a:cubicBezTo>
                    <a:pt x="428" y="5393"/>
                    <a:pt x="402" y="5487"/>
                    <a:pt x="376" y="5576"/>
                  </a:cubicBezTo>
                  <a:cubicBezTo>
                    <a:pt x="375" y="5580"/>
                    <a:pt x="374" y="5584"/>
                    <a:pt x="373" y="5588"/>
                  </a:cubicBezTo>
                  <a:lnTo>
                    <a:pt x="373" y="5588"/>
                  </a:lnTo>
                  <a:cubicBezTo>
                    <a:pt x="369" y="5586"/>
                    <a:pt x="365" y="5585"/>
                    <a:pt x="361" y="5585"/>
                  </a:cubicBezTo>
                  <a:cubicBezTo>
                    <a:pt x="354" y="5585"/>
                    <a:pt x="348" y="5587"/>
                    <a:pt x="342" y="5590"/>
                  </a:cubicBezTo>
                  <a:cubicBezTo>
                    <a:pt x="339" y="5592"/>
                    <a:pt x="336" y="5594"/>
                    <a:pt x="334" y="5597"/>
                  </a:cubicBezTo>
                  <a:cubicBezTo>
                    <a:pt x="327" y="5591"/>
                    <a:pt x="320" y="5585"/>
                    <a:pt x="314" y="5579"/>
                  </a:cubicBezTo>
                  <a:lnTo>
                    <a:pt x="303" y="5569"/>
                  </a:lnTo>
                  <a:cubicBezTo>
                    <a:pt x="283" y="5550"/>
                    <a:pt x="267" y="5532"/>
                    <a:pt x="250" y="5514"/>
                  </a:cubicBezTo>
                  <a:cubicBezTo>
                    <a:pt x="245" y="5509"/>
                    <a:pt x="241" y="5504"/>
                    <a:pt x="236" y="5498"/>
                  </a:cubicBezTo>
                  <a:cubicBezTo>
                    <a:pt x="225" y="5486"/>
                    <a:pt x="213" y="5473"/>
                    <a:pt x="203" y="5461"/>
                  </a:cubicBezTo>
                  <a:cubicBezTo>
                    <a:pt x="198" y="5455"/>
                    <a:pt x="193" y="5449"/>
                    <a:pt x="188" y="5443"/>
                  </a:cubicBezTo>
                  <a:lnTo>
                    <a:pt x="188" y="5443"/>
                  </a:lnTo>
                  <a:cubicBezTo>
                    <a:pt x="187" y="5442"/>
                    <a:pt x="187" y="5441"/>
                    <a:pt x="186" y="5440"/>
                  </a:cubicBezTo>
                  <a:lnTo>
                    <a:pt x="186" y="5440"/>
                  </a:lnTo>
                  <a:cubicBezTo>
                    <a:pt x="190" y="5437"/>
                    <a:pt x="192" y="5434"/>
                    <a:pt x="195" y="5429"/>
                  </a:cubicBezTo>
                  <a:cubicBezTo>
                    <a:pt x="199" y="5423"/>
                    <a:pt x="200" y="5416"/>
                    <a:pt x="200" y="5409"/>
                  </a:cubicBezTo>
                  <a:lnTo>
                    <a:pt x="200" y="5409"/>
                  </a:lnTo>
                  <a:cubicBezTo>
                    <a:pt x="200" y="5406"/>
                    <a:pt x="200" y="5403"/>
                    <a:pt x="199" y="5399"/>
                  </a:cubicBezTo>
                  <a:cubicBezTo>
                    <a:pt x="205" y="5397"/>
                    <a:pt x="211" y="5394"/>
                    <a:pt x="218" y="5391"/>
                  </a:cubicBezTo>
                  <a:cubicBezTo>
                    <a:pt x="225" y="5388"/>
                    <a:pt x="229" y="5387"/>
                    <a:pt x="234" y="5385"/>
                  </a:cubicBezTo>
                  <a:close/>
                  <a:moveTo>
                    <a:pt x="593" y="4803"/>
                  </a:moveTo>
                  <a:cubicBezTo>
                    <a:pt x="643" y="4615"/>
                    <a:pt x="698" y="4415"/>
                    <a:pt x="756" y="4207"/>
                  </a:cubicBezTo>
                  <a:cubicBezTo>
                    <a:pt x="798" y="4055"/>
                    <a:pt x="843" y="3898"/>
                    <a:pt x="890" y="3739"/>
                  </a:cubicBezTo>
                  <a:lnTo>
                    <a:pt x="894" y="3724"/>
                  </a:lnTo>
                  <a:cubicBezTo>
                    <a:pt x="902" y="3700"/>
                    <a:pt x="909" y="3675"/>
                    <a:pt x="917" y="3651"/>
                  </a:cubicBezTo>
                  <a:lnTo>
                    <a:pt x="932" y="3597"/>
                  </a:lnTo>
                  <a:lnTo>
                    <a:pt x="932" y="3597"/>
                  </a:lnTo>
                  <a:cubicBezTo>
                    <a:pt x="936" y="3598"/>
                    <a:pt x="939" y="3599"/>
                    <a:pt x="943" y="3599"/>
                  </a:cubicBezTo>
                  <a:lnTo>
                    <a:pt x="943" y="3599"/>
                  </a:lnTo>
                  <a:cubicBezTo>
                    <a:pt x="950" y="3599"/>
                    <a:pt x="957" y="3597"/>
                    <a:pt x="963" y="3594"/>
                  </a:cubicBezTo>
                  <a:cubicBezTo>
                    <a:pt x="970" y="3589"/>
                    <a:pt x="975" y="3585"/>
                    <a:pt x="979" y="3578"/>
                  </a:cubicBezTo>
                  <a:cubicBezTo>
                    <a:pt x="982" y="3572"/>
                    <a:pt x="984" y="3567"/>
                    <a:pt x="984" y="3560"/>
                  </a:cubicBezTo>
                  <a:cubicBezTo>
                    <a:pt x="1007" y="3560"/>
                    <a:pt x="1031" y="3560"/>
                    <a:pt x="1054" y="3563"/>
                  </a:cubicBezTo>
                  <a:cubicBezTo>
                    <a:pt x="1065" y="3563"/>
                    <a:pt x="1077" y="3565"/>
                    <a:pt x="1088" y="3566"/>
                  </a:cubicBezTo>
                  <a:cubicBezTo>
                    <a:pt x="1111" y="3569"/>
                    <a:pt x="1133" y="3571"/>
                    <a:pt x="1156" y="3574"/>
                  </a:cubicBezTo>
                  <a:cubicBezTo>
                    <a:pt x="1170" y="3576"/>
                    <a:pt x="1184" y="3579"/>
                    <a:pt x="1198" y="3581"/>
                  </a:cubicBezTo>
                  <a:cubicBezTo>
                    <a:pt x="1218" y="3585"/>
                    <a:pt x="1238" y="3588"/>
                    <a:pt x="1259" y="3592"/>
                  </a:cubicBezTo>
                  <a:cubicBezTo>
                    <a:pt x="1277" y="3596"/>
                    <a:pt x="1294" y="3601"/>
                    <a:pt x="1312" y="3605"/>
                  </a:cubicBezTo>
                  <a:cubicBezTo>
                    <a:pt x="1330" y="3609"/>
                    <a:pt x="1346" y="3612"/>
                    <a:pt x="1364" y="3617"/>
                  </a:cubicBezTo>
                  <a:cubicBezTo>
                    <a:pt x="1381" y="3622"/>
                    <a:pt x="1401" y="3627"/>
                    <a:pt x="1420" y="3633"/>
                  </a:cubicBezTo>
                  <a:cubicBezTo>
                    <a:pt x="1438" y="3638"/>
                    <a:pt x="1454" y="3643"/>
                    <a:pt x="1471" y="3648"/>
                  </a:cubicBezTo>
                  <a:cubicBezTo>
                    <a:pt x="1488" y="3653"/>
                    <a:pt x="1510" y="3662"/>
                    <a:pt x="1530" y="3668"/>
                  </a:cubicBezTo>
                  <a:cubicBezTo>
                    <a:pt x="1546" y="3673"/>
                    <a:pt x="1562" y="3678"/>
                    <a:pt x="1578" y="3684"/>
                  </a:cubicBezTo>
                  <a:cubicBezTo>
                    <a:pt x="1600" y="3692"/>
                    <a:pt x="1622" y="3701"/>
                    <a:pt x="1644" y="3709"/>
                  </a:cubicBezTo>
                  <a:cubicBezTo>
                    <a:pt x="1658" y="3715"/>
                    <a:pt x="1673" y="3720"/>
                    <a:pt x="1687" y="3726"/>
                  </a:cubicBezTo>
                  <a:cubicBezTo>
                    <a:pt x="1712" y="3736"/>
                    <a:pt x="1736" y="3745"/>
                    <a:pt x="1760" y="3757"/>
                  </a:cubicBezTo>
                  <a:lnTo>
                    <a:pt x="1798" y="3772"/>
                  </a:lnTo>
                  <a:cubicBezTo>
                    <a:pt x="1824" y="3784"/>
                    <a:pt x="1850" y="3796"/>
                    <a:pt x="1876" y="3808"/>
                  </a:cubicBezTo>
                  <a:cubicBezTo>
                    <a:pt x="1887" y="3813"/>
                    <a:pt x="1898" y="3818"/>
                    <a:pt x="1908" y="3823"/>
                  </a:cubicBezTo>
                  <a:cubicBezTo>
                    <a:pt x="1936" y="3836"/>
                    <a:pt x="1963" y="3850"/>
                    <a:pt x="1991" y="3862"/>
                  </a:cubicBezTo>
                  <a:lnTo>
                    <a:pt x="2020" y="3877"/>
                  </a:lnTo>
                  <a:cubicBezTo>
                    <a:pt x="2051" y="3892"/>
                    <a:pt x="2081" y="3908"/>
                    <a:pt x="2112" y="3924"/>
                  </a:cubicBezTo>
                  <a:lnTo>
                    <a:pt x="2132" y="3935"/>
                  </a:lnTo>
                  <a:cubicBezTo>
                    <a:pt x="2165" y="3953"/>
                    <a:pt x="2200" y="3971"/>
                    <a:pt x="2234" y="3990"/>
                  </a:cubicBezTo>
                  <a:lnTo>
                    <a:pt x="2244" y="3995"/>
                  </a:lnTo>
                  <a:cubicBezTo>
                    <a:pt x="2281" y="4015"/>
                    <a:pt x="2318" y="4037"/>
                    <a:pt x="2355" y="4058"/>
                  </a:cubicBezTo>
                  <a:lnTo>
                    <a:pt x="2355" y="4058"/>
                  </a:lnTo>
                  <a:cubicBezTo>
                    <a:pt x="2457" y="4117"/>
                    <a:pt x="2558" y="4176"/>
                    <a:pt x="2658" y="4238"/>
                  </a:cubicBezTo>
                  <a:lnTo>
                    <a:pt x="2658" y="4238"/>
                  </a:lnTo>
                  <a:cubicBezTo>
                    <a:pt x="2658" y="4239"/>
                    <a:pt x="2658" y="4239"/>
                    <a:pt x="2658" y="4239"/>
                  </a:cubicBezTo>
                  <a:cubicBezTo>
                    <a:pt x="2654" y="4245"/>
                    <a:pt x="2653" y="4251"/>
                    <a:pt x="2653" y="4258"/>
                  </a:cubicBezTo>
                  <a:lnTo>
                    <a:pt x="2653" y="4258"/>
                  </a:lnTo>
                  <a:cubicBezTo>
                    <a:pt x="2653" y="4263"/>
                    <a:pt x="2654" y="4268"/>
                    <a:pt x="2656" y="4272"/>
                  </a:cubicBezTo>
                  <a:cubicBezTo>
                    <a:pt x="2364" y="4394"/>
                    <a:pt x="2087" y="4513"/>
                    <a:pt x="1820" y="4629"/>
                  </a:cubicBezTo>
                  <a:cubicBezTo>
                    <a:pt x="1717" y="4674"/>
                    <a:pt x="1618" y="4717"/>
                    <a:pt x="1521" y="4758"/>
                  </a:cubicBezTo>
                  <a:lnTo>
                    <a:pt x="1442" y="4792"/>
                  </a:lnTo>
                  <a:lnTo>
                    <a:pt x="1442" y="4792"/>
                  </a:lnTo>
                  <a:cubicBezTo>
                    <a:pt x="1441" y="4791"/>
                    <a:pt x="1441" y="4789"/>
                    <a:pt x="1440" y="4788"/>
                  </a:cubicBezTo>
                  <a:cubicBezTo>
                    <a:pt x="1436" y="4781"/>
                    <a:pt x="1432" y="4777"/>
                    <a:pt x="1425" y="4773"/>
                  </a:cubicBezTo>
                  <a:cubicBezTo>
                    <a:pt x="1418" y="4769"/>
                    <a:pt x="1412" y="4768"/>
                    <a:pt x="1404" y="4768"/>
                  </a:cubicBezTo>
                  <a:cubicBezTo>
                    <a:pt x="1396" y="4768"/>
                    <a:pt x="1390" y="4769"/>
                    <a:pt x="1383" y="4773"/>
                  </a:cubicBezTo>
                  <a:cubicBezTo>
                    <a:pt x="1376" y="4777"/>
                    <a:pt x="1372" y="4781"/>
                    <a:pt x="1368" y="4788"/>
                  </a:cubicBezTo>
                  <a:cubicBezTo>
                    <a:pt x="1364" y="4794"/>
                    <a:pt x="1362" y="4802"/>
                    <a:pt x="1362" y="4809"/>
                  </a:cubicBezTo>
                  <a:cubicBezTo>
                    <a:pt x="1362" y="4810"/>
                    <a:pt x="1362" y="4810"/>
                    <a:pt x="1362" y="4810"/>
                  </a:cubicBezTo>
                  <a:lnTo>
                    <a:pt x="1362" y="4810"/>
                  </a:lnTo>
                  <a:cubicBezTo>
                    <a:pt x="1362" y="4815"/>
                    <a:pt x="1363" y="4820"/>
                    <a:pt x="1365" y="4825"/>
                  </a:cubicBezTo>
                  <a:cubicBezTo>
                    <a:pt x="1213" y="4889"/>
                    <a:pt x="1064" y="4952"/>
                    <a:pt x="921" y="5009"/>
                  </a:cubicBezTo>
                  <a:lnTo>
                    <a:pt x="913" y="5012"/>
                  </a:lnTo>
                  <a:cubicBezTo>
                    <a:pt x="878" y="5026"/>
                    <a:pt x="842" y="5040"/>
                    <a:pt x="808" y="5053"/>
                  </a:cubicBezTo>
                  <a:lnTo>
                    <a:pt x="780" y="5063"/>
                  </a:lnTo>
                  <a:cubicBezTo>
                    <a:pt x="752" y="5074"/>
                    <a:pt x="725" y="5084"/>
                    <a:pt x="698" y="5094"/>
                  </a:cubicBezTo>
                  <a:cubicBezTo>
                    <a:pt x="686" y="5098"/>
                    <a:pt x="674" y="5102"/>
                    <a:pt x="662" y="5106"/>
                  </a:cubicBezTo>
                  <a:cubicBezTo>
                    <a:pt x="638" y="5115"/>
                    <a:pt x="615" y="5123"/>
                    <a:pt x="592" y="5131"/>
                  </a:cubicBezTo>
                  <a:cubicBezTo>
                    <a:pt x="577" y="5136"/>
                    <a:pt x="562" y="5140"/>
                    <a:pt x="548" y="5145"/>
                  </a:cubicBezTo>
                  <a:lnTo>
                    <a:pt x="528" y="5151"/>
                  </a:lnTo>
                  <a:lnTo>
                    <a:pt x="528" y="5151"/>
                  </a:lnTo>
                  <a:cubicBezTo>
                    <a:pt x="527" y="5149"/>
                    <a:pt x="526" y="5146"/>
                    <a:pt x="525" y="5145"/>
                  </a:cubicBezTo>
                  <a:cubicBezTo>
                    <a:pt x="521" y="5137"/>
                    <a:pt x="516" y="5133"/>
                    <a:pt x="510" y="5130"/>
                  </a:cubicBezTo>
                  <a:cubicBezTo>
                    <a:pt x="507" y="5128"/>
                    <a:pt x="505" y="5127"/>
                    <a:pt x="501" y="5126"/>
                  </a:cubicBezTo>
                  <a:cubicBezTo>
                    <a:pt x="521" y="5054"/>
                    <a:pt x="541" y="4980"/>
                    <a:pt x="562" y="4904"/>
                  </a:cubicBezTo>
                  <a:cubicBezTo>
                    <a:pt x="573" y="4872"/>
                    <a:pt x="583" y="4838"/>
                    <a:pt x="592" y="4803"/>
                  </a:cubicBezTo>
                  <a:lnTo>
                    <a:pt x="593" y="4803"/>
                  </a:lnTo>
                  <a:close/>
                  <a:moveTo>
                    <a:pt x="588" y="3741"/>
                  </a:moveTo>
                  <a:cubicBezTo>
                    <a:pt x="586" y="3733"/>
                    <a:pt x="584" y="3725"/>
                    <a:pt x="582" y="3717"/>
                  </a:cubicBezTo>
                  <a:cubicBezTo>
                    <a:pt x="579" y="3706"/>
                    <a:pt x="576" y="3696"/>
                    <a:pt x="572" y="3686"/>
                  </a:cubicBezTo>
                  <a:cubicBezTo>
                    <a:pt x="571" y="3680"/>
                    <a:pt x="569" y="3673"/>
                    <a:pt x="567" y="3666"/>
                  </a:cubicBezTo>
                  <a:cubicBezTo>
                    <a:pt x="563" y="3654"/>
                    <a:pt x="560" y="3643"/>
                    <a:pt x="556" y="3632"/>
                  </a:cubicBezTo>
                  <a:lnTo>
                    <a:pt x="556" y="3632"/>
                  </a:lnTo>
                  <a:cubicBezTo>
                    <a:pt x="556" y="3631"/>
                    <a:pt x="555" y="3630"/>
                    <a:pt x="555" y="3629"/>
                  </a:cubicBezTo>
                  <a:cubicBezTo>
                    <a:pt x="559" y="3623"/>
                    <a:pt x="564" y="3617"/>
                    <a:pt x="569" y="3611"/>
                  </a:cubicBezTo>
                  <a:cubicBezTo>
                    <a:pt x="573" y="3605"/>
                    <a:pt x="574" y="3603"/>
                    <a:pt x="577" y="3600"/>
                  </a:cubicBezTo>
                  <a:cubicBezTo>
                    <a:pt x="595" y="3576"/>
                    <a:pt x="614" y="3551"/>
                    <a:pt x="632" y="3527"/>
                  </a:cubicBezTo>
                  <a:lnTo>
                    <a:pt x="658" y="3496"/>
                  </a:lnTo>
                  <a:lnTo>
                    <a:pt x="676" y="3473"/>
                  </a:lnTo>
                  <a:lnTo>
                    <a:pt x="676" y="3473"/>
                  </a:lnTo>
                  <a:cubicBezTo>
                    <a:pt x="677" y="3474"/>
                    <a:pt x="679" y="3474"/>
                    <a:pt x="680" y="3475"/>
                  </a:cubicBezTo>
                  <a:cubicBezTo>
                    <a:pt x="684" y="3477"/>
                    <a:pt x="688" y="3479"/>
                    <a:pt x="693" y="3480"/>
                  </a:cubicBezTo>
                  <a:lnTo>
                    <a:pt x="693" y="3480"/>
                  </a:lnTo>
                  <a:cubicBezTo>
                    <a:pt x="693" y="3481"/>
                    <a:pt x="693" y="3482"/>
                    <a:pt x="693" y="3483"/>
                  </a:cubicBezTo>
                  <a:cubicBezTo>
                    <a:pt x="693" y="3484"/>
                    <a:pt x="693" y="3484"/>
                    <a:pt x="693" y="3485"/>
                  </a:cubicBezTo>
                  <a:cubicBezTo>
                    <a:pt x="688" y="3512"/>
                    <a:pt x="684" y="3538"/>
                    <a:pt x="680" y="3564"/>
                  </a:cubicBezTo>
                  <a:lnTo>
                    <a:pt x="675" y="3599"/>
                  </a:lnTo>
                  <a:cubicBezTo>
                    <a:pt x="671" y="3626"/>
                    <a:pt x="666" y="3655"/>
                    <a:pt x="663" y="3682"/>
                  </a:cubicBezTo>
                  <a:cubicBezTo>
                    <a:pt x="650" y="3718"/>
                    <a:pt x="638" y="3753"/>
                    <a:pt x="626" y="3788"/>
                  </a:cubicBezTo>
                  <a:lnTo>
                    <a:pt x="623" y="3796"/>
                  </a:lnTo>
                  <a:lnTo>
                    <a:pt x="623" y="3796"/>
                  </a:lnTo>
                  <a:cubicBezTo>
                    <a:pt x="619" y="3794"/>
                    <a:pt x="616" y="3793"/>
                    <a:pt x="612" y="3793"/>
                  </a:cubicBezTo>
                  <a:lnTo>
                    <a:pt x="612" y="3793"/>
                  </a:lnTo>
                  <a:cubicBezTo>
                    <a:pt x="609" y="3793"/>
                    <a:pt x="606" y="3794"/>
                    <a:pt x="603" y="3795"/>
                  </a:cubicBezTo>
                  <a:cubicBezTo>
                    <a:pt x="601" y="3787"/>
                    <a:pt x="599" y="3779"/>
                    <a:pt x="597" y="3772"/>
                  </a:cubicBezTo>
                  <a:cubicBezTo>
                    <a:pt x="593" y="3762"/>
                    <a:pt x="590" y="3752"/>
                    <a:pt x="588" y="3741"/>
                  </a:cubicBezTo>
                  <a:close/>
                  <a:moveTo>
                    <a:pt x="613" y="3485"/>
                  </a:moveTo>
                  <a:lnTo>
                    <a:pt x="598" y="3494"/>
                  </a:lnTo>
                  <a:cubicBezTo>
                    <a:pt x="586" y="3502"/>
                    <a:pt x="574" y="3510"/>
                    <a:pt x="563" y="3518"/>
                  </a:cubicBezTo>
                  <a:cubicBezTo>
                    <a:pt x="558" y="3521"/>
                    <a:pt x="554" y="3524"/>
                    <a:pt x="549" y="3527"/>
                  </a:cubicBezTo>
                  <a:cubicBezTo>
                    <a:pt x="541" y="3534"/>
                    <a:pt x="533" y="3540"/>
                    <a:pt x="525" y="3547"/>
                  </a:cubicBezTo>
                  <a:cubicBezTo>
                    <a:pt x="520" y="3535"/>
                    <a:pt x="515" y="3523"/>
                    <a:pt x="510" y="3512"/>
                  </a:cubicBezTo>
                  <a:lnTo>
                    <a:pt x="510" y="3512"/>
                  </a:lnTo>
                  <a:cubicBezTo>
                    <a:pt x="510" y="3512"/>
                    <a:pt x="510" y="3511"/>
                    <a:pt x="511" y="3511"/>
                  </a:cubicBezTo>
                  <a:cubicBezTo>
                    <a:pt x="517" y="3507"/>
                    <a:pt x="522" y="3502"/>
                    <a:pt x="526" y="3496"/>
                  </a:cubicBezTo>
                  <a:cubicBezTo>
                    <a:pt x="530" y="3489"/>
                    <a:pt x="532" y="3483"/>
                    <a:pt x="532" y="3476"/>
                  </a:cubicBezTo>
                  <a:lnTo>
                    <a:pt x="532" y="3476"/>
                  </a:lnTo>
                  <a:cubicBezTo>
                    <a:pt x="532" y="3468"/>
                    <a:pt x="530" y="3461"/>
                    <a:pt x="526" y="3455"/>
                  </a:cubicBezTo>
                  <a:cubicBezTo>
                    <a:pt x="522" y="3448"/>
                    <a:pt x="518" y="3443"/>
                    <a:pt x="511" y="3440"/>
                  </a:cubicBezTo>
                  <a:cubicBezTo>
                    <a:pt x="510" y="3439"/>
                    <a:pt x="510" y="3439"/>
                    <a:pt x="510" y="3439"/>
                  </a:cubicBezTo>
                  <a:cubicBezTo>
                    <a:pt x="525" y="3408"/>
                    <a:pt x="540" y="3377"/>
                    <a:pt x="556" y="3345"/>
                  </a:cubicBezTo>
                  <a:lnTo>
                    <a:pt x="562" y="3335"/>
                  </a:lnTo>
                  <a:cubicBezTo>
                    <a:pt x="582" y="3295"/>
                    <a:pt x="603" y="3256"/>
                    <a:pt x="625" y="3215"/>
                  </a:cubicBezTo>
                  <a:cubicBezTo>
                    <a:pt x="630" y="3206"/>
                    <a:pt x="636" y="3196"/>
                    <a:pt x="641" y="3186"/>
                  </a:cubicBezTo>
                  <a:cubicBezTo>
                    <a:pt x="660" y="3153"/>
                    <a:pt x="678" y="3120"/>
                    <a:pt x="697" y="3088"/>
                  </a:cubicBezTo>
                  <a:cubicBezTo>
                    <a:pt x="704" y="3075"/>
                    <a:pt x="712" y="3063"/>
                    <a:pt x="719" y="3050"/>
                  </a:cubicBezTo>
                  <a:cubicBezTo>
                    <a:pt x="737" y="3020"/>
                    <a:pt x="755" y="2990"/>
                    <a:pt x="773" y="2960"/>
                  </a:cubicBezTo>
                  <a:cubicBezTo>
                    <a:pt x="782" y="2946"/>
                    <a:pt x="791" y="2932"/>
                    <a:pt x="800" y="2917"/>
                  </a:cubicBezTo>
                  <a:lnTo>
                    <a:pt x="817" y="2889"/>
                  </a:lnTo>
                  <a:lnTo>
                    <a:pt x="810" y="2919"/>
                  </a:lnTo>
                  <a:cubicBezTo>
                    <a:pt x="807" y="2930"/>
                    <a:pt x="804" y="2942"/>
                    <a:pt x="802" y="2953"/>
                  </a:cubicBezTo>
                  <a:cubicBezTo>
                    <a:pt x="799" y="2964"/>
                    <a:pt x="797" y="2976"/>
                    <a:pt x="794" y="2988"/>
                  </a:cubicBezTo>
                  <a:lnTo>
                    <a:pt x="786" y="3022"/>
                  </a:lnTo>
                  <a:cubicBezTo>
                    <a:pt x="784" y="3034"/>
                    <a:pt x="780" y="3046"/>
                    <a:pt x="778" y="3058"/>
                  </a:cubicBezTo>
                  <a:cubicBezTo>
                    <a:pt x="775" y="3070"/>
                    <a:pt x="774" y="3079"/>
                    <a:pt x="771" y="3089"/>
                  </a:cubicBezTo>
                  <a:cubicBezTo>
                    <a:pt x="769" y="3103"/>
                    <a:pt x="765" y="3117"/>
                    <a:pt x="762" y="3131"/>
                  </a:cubicBezTo>
                  <a:cubicBezTo>
                    <a:pt x="761" y="3137"/>
                    <a:pt x="760" y="3143"/>
                    <a:pt x="758" y="3149"/>
                  </a:cubicBezTo>
                  <a:cubicBezTo>
                    <a:pt x="741" y="3229"/>
                    <a:pt x="724" y="3313"/>
                    <a:pt x="707" y="3401"/>
                  </a:cubicBezTo>
                  <a:lnTo>
                    <a:pt x="707" y="3401"/>
                  </a:lnTo>
                  <a:cubicBezTo>
                    <a:pt x="705" y="3400"/>
                    <a:pt x="703" y="3400"/>
                    <a:pt x="701" y="3400"/>
                  </a:cubicBezTo>
                  <a:lnTo>
                    <a:pt x="701" y="3400"/>
                  </a:lnTo>
                  <a:lnTo>
                    <a:pt x="701" y="3400"/>
                  </a:lnTo>
                  <a:cubicBezTo>
                    <a:pt x="693" y="3400"/>
                    <a:pt x="686" y="3401"/>
                    <a:pt x="680" y="3405"/>
                  </a:cubicBezTo>
                  <a:cubicBezTo>
                    <a:pt x="673" y="3409"/>
                    <a:pt x="668" y="3414"/>
                    <a:pt x="664" y="3421"/>
                  </a:cubicBezTo>
                  <a:cubicBezTo>
                    <a:pt x="660" y="3427"/>
                    <a:pt x="659" y="3434"/>
                    <a:pt x="659" y="3442"/>
                  </a:cubicBezTo>
                  <a:lnTo>
                    <a:pt x="659" y="3442"/>
                  </a:lnTo>
                  <a:cubicBezTo>
                    <a:pt x="659" y="3448"/>
                    <a:pt x="660" y="3453"/>
                    <a:pt x="662" y="3459"/>
                  </a:cubicBezTo>
                  <a:cubicBezTo>
                    <a:pt x="658" y="3461"/>
                    <a:pt x="653" y="3463"/>
                    <a:pt x="648" y="3466"/>
                  </a:cubicBezTo>
                  <a:cubicBezTo>
                    <a:pt x="635" y="3471"/>
                    <a:pt x="623" y="3478"/>
                    <a:pt x="612" y="3485"/>
                  </a:cubicBezTo>
                  <a:lnTo>
                    <a:pt x="613" y="3485"/>
                  </a:lnTo>
                  <a:close/>
                  <a:moveTo>
                    <a:pt x="883" y="2785"/>
                  </a:moveTo>
                  <a:cubicBezTo>
                    <a:pt x="900" y="2759"/>
                    <a:pt x="916" y="2733"/>
                    <a:pt x="934" y="2708"/>
                  </a:cubicBezTo>
                  <a:cubicBezTo>
                    <a:pt x="946" y="2690"/>
                    <a:pt x="958" y="2673"/>
                    <a:pt x="970" y="2656"/>
                  </a:cubicBezTo>
                  <a:cubicBezTo>
                    <a:pt x="987" y="2632"/>
                    <a:pt x="1003" y="2608"/>
                    <a:pt x="1020" y="2585"/>
                  </a:cubicBezTo>
                  <a:cubicBezTo>
                    <a:pt x="1034" y="2565"/>
                    <a:pt x="1048" y="2547"/>
                    <a:pt x="1062" y="2528"/>
                  </a:cubicBezTo>
                  <a:lnTo>
                    <a:pt x="1090" y="2490"/>
                  </a:lnTo>
                  <a:lnTo>
                    <a:pt x="1090" y="2490"/>
                  </a:lnTo>
                  <a:cubicBezTo>
                    <a:pt x="1091" y="2492"/>
                    <a:pt x="1093" y="2493"/>
                    <a:pt x="1095" y="2494"/>
                  </a:cubicBezTo>
                  <a:lnTo>
                    <a:pt x="1095" y="2494"/>
                  </a:lnTo>
                  <a:cubicBezTo>
                    <a:pt x="1088" y="2512"/>
                    <a:pt x="1082" y="2529"/>
                    <a:pt x="1075" y="2546"/>
                  </a:cubicBezTo>
                  <a:cubicBezTo>
                    <a:pt x="1064" y="2574"/>
                    <a:pt x="1052" y="2601"/>
                    <a:pt x="1042" y="2629"/>
                  </a:cubicBezTo>
                  <a:cubicBezTo>
                    <a:pt x="1031" y="2656"/>
                    <a:pt x="1020" y="2685"/>
                    <a:pt x="1009" y="2713"/>
                  </a:cubicBezTo>
                  <a:cubicBezTo>
                    <a:pt x="998" y="2741"/>
                    <a:pt x="988" y="2768"/>
                    <a:pt x="978" y="2795"/>
                  </a:cubicBezTo>
                  <a:cubicBezTo>
                    <a:pt x="967" y="2822"/>
                    <a:pt x="955" y="2854"/>
                    <a:pt x="944" y="2885"/>
                  </a:cubicBezTo>
                  <a:cubicBezTo>
                    <a:pt x="939" y="2897"/>
                    <a:pt x="935" y="2909"/>
                    <a:pt x="930" y="2922"/>
                  </a:cubicBezTo>
                  <a:cubicBezTo>
                    <a:pt x="925" y="2931"/>
                    <a:pt x="921" y="2942"/>
                    <a:pt x="917" y="2951"/>
                  </a:cubicBezTo>
                  <a:cubicBezTo>
                    <a:pt x="903" y="2979"/>
                    <a:pt x="890" y="3006"/>
                    <a:pt x="877" y="3035"/>
                  </a:cubicBezTo>
                  <a:lnTo>
                    <a:pt x="856" y="3082"/>
                  </a:lnTo>
                  <a:cubicBezTo>
                    <a:pt x="843" y="3109"/>
                    <a:pt x="831" y="3136"/>
                    <a:pt x="818" y="3164"/>
                  </a:cubicBezTo>
                  <a:cubicBezTo>
                    <a:pt x="811" y="3181"/>
                    <a:pt x="803" y="3199"/>
                    <a:pt x="796" y="3216"/>
                  </a:cubicBezTo>
                  <a:cubicBezTo>
                    <a:pt x="784" y="3243"/>
                    <a:pt x="772" y="3269"/>
                    <a:pt x="760" y="3297"/>
                  </a:cubicBezTo>
                  <a:lnTo>
                    <a:pt x="735" y="3354"/>
                  </a:lnTo>
                  <a:cubicBezTo>
                    <a:pt x="728" y="3369"/>
                    <a:pt x="721" y="3385"/>
                    <a:pt x="714" y="3402"/>
                  </a:cubicBezTo>
                  <a:lnTo>
                    <a:pt x="714" y="3402"/>
                  </a:lnTo>
                  <a:cubicBezTo>
                    <a:pt x="713" y="3401"/>
                    <a:pt x="711" y="3401"/>
                    <a:pt x="709" y="3401"/>
                  </a:cubicBezTo>
                  <a:lnTo>
                    <a:pt x="719" y="3349"/>
                  </a:lnTo>
                  <a:cubicBezTo>
                    <a:pt x="721" y="3341"/>
                    <a:pt x="723" y="3332"/>
                    <a:pt x="724" y="3323"/>
                  </a:cubicBezTo>
                  <a:cubicBezTo>
                    <a:pt x="728" y="3306"/>
                    <a:pt x="732" y="3288"/>
                    <a:pt x="735" y="3270"/>
                  </a:cubicBezTo>
                  <a:cubicBezTo>
                    <a:pt x="737" y="3263"/>
                    <a:pt x="738" y="3256"/>
                    <a:pt x="740" y="3248"/>
                  </a:cubicBezTo>
                  <a:cubicBezTo>
                    <a:pt x="744" y="3230"/>
                    <a:pt x="747" y="3211"/>
                    <a:pt x="751" y="3193"/>
                  </a:cubicBezTo>
                  <a:cubicBezTo>
                    <a:pt x="752" y="3187"/>
                    <a:pt x="754" y="3181"/>
                    <a:pt x="755" y="3175"/>
                  </a:cubicBezTo>
                  <a:cubicBezTo>
                    <a:pt x="759" y="3156"/>
                    <a:pt x="763" y="3138"/>
                    <a:pt x="767" y="3119"/>
                  </a:cubicBezTo>
                  <a:cubicBezTo>
                    <a:pt x="768" y="3114"/>
                    <a:pt x="769" y="3108"/>
                    <a:pt x="771" y="3103"/>
                  </a:cubicBezTo>
                  <a:cubicBezTo>
                    <a:pt x="775" y="3084"/>
                    <a:pt x="779" y="3065"/>
                    <a:pt x="783" y="3047"/>
                  </a:cubicBezTo>
                  <a:cubicBezTo>
                    <a:pt x="784" y="3042"/>
                    <a:pt x="785" y="3037"/>
                    <a:pt x="786" y="3032"/>
                  </a:cubicBezTo>
                  <a:cubicBezTo>
                    <a:pt x="790" y="3014"/>
                    <a:pt x="794" y="2996"/>
                    <a:pt x="799" y="2978"/>
                  </a:cubicBezTo>
                  <a:lnTo>
                    <a:pt x="802" y="2963"/>
                  </a:lnTo>
                  <a:cubicBezTo>
                    <a:pt x="806" y="2945"/>
                    <a:pt x="810" y="2927"/>
                    <a:pt x="815" y="2910"/>
                  </a:cubicBezTo>
                  <a:cubicBezTo>
                    <a:pt x="815" y="2905"/>
                    <a:pt x="817" y="2901"/>
                    <a:pt x="818" y="2897"/>
                  </a:cubicBezTo>
                  <a:cubicBezTo>
                    <a:pt x="819" y="2892"/>
                    <a:pt x="821" y="2885"/>
                    <a:pt x="822" y="2879"/>
                  </a:cubicBezTo>
                  <a:cubicBezTo>
                    <a:pt x="832" y="2864"/>
                    <a:pt x="841" y="2848"/>
                    <a:pt x="851" y="2833"/>
                  </a:cubicBezTo>
                  <a:cubicBezTo>
                    <a:pt x="860" y="2817"/>
                    <a:pt x="873" y="2800"/>
                    <a:pt x="883" y="2785"/>
                  </a:cubicBezTo>
                  <a:close/>
                  <a:moveTo>
                    <a:pt x="1329" y="2168"/>
                  </a:moveTo>
                  <a:cubicBezTo>
                    <a:pt x="1338" y="2153"/>
                    <a:pt x="1348" y="2137"/>
                    <a:pt x="1357" y="2121"/>
                  </a:cubicBezTo>
                  <a:lnTo>
                    <a:pt x="1389" y="2068"/>
                  </a:lnTo>
                  <a:cubicBezTo>
                    <a:pt x="1394" y="2059"/>
                    <a:pt x="1399" y="2051"/>
                    <a:pt x="1404" y="2043"/>
                  </a:cubicBezTo>
                  <a:lnTo>
                    <a:pt x="1404" y="2043"/>
                  </a:lnTo>
                  <a:cubicBezTo>
                    <a:pt x="1405" y="2043"/>
                    <a:pt x="1405" y="2043"/>
                    <a:pt x="1405" y="2043"/>
                  </a:cubicBezTo>
                  <a:cubicBezTo>
                    <a:pt x="1412" y="2047"/>
                    <a:pt x="1418" y="2048"/>
                    <a:pt x="1426" y="2048"/>
                  </a:cubicBezTo>
                  <a:cubicBezTo>
                    <a:pt x="1433" y="2048"/>
                    <a:pt x="1439" y="2047"/>
                    <a:pt x="1446" y="2043"/>
                  </a:cubicBezTo>
                  <a:cubicBezTo>
                    <a:pt x="1452" y="2039"/>
                    <a:pt x="1457" y="2034"/>
                    <a:pt x="1461" y="2028"/>
                  </a:cubicBezTo>
                  <a:cubicBezTo>
                    <a:pt x="1464" y="2021"/>
                    <a:pt x="1467" y="2015"/>
                    <a:pt x="1467" y="2007"/>
                  </a:cubicBezTo>
                  <a:cubicBezTo>
                    <a:pt x="1467" y="2007"/>
                    <a:pt x="1467" y="2007"/>
                    <a:pt x="1467" y="2006"/>
                  </a:cubicBezTo>
                  <a:lnTo>
                    <a:pt x="1467" y="2006"/>
                  </a:lnTo>
                  <a:cubicBezTo>
                    <a:pt x="1467" y="1999"/>
                    <a:pt x="1464" y="1993"/>
                    <a:pt x="1461" y="1987"/>
                  </a:cubicBezTo>
                  <a:cubicBezTo>
                    <a:pt x="1460" y="1985"/>
                    <a:pt x="1460" y="1984"/>
                    <a:pt x="1459" y="1983"/>
                  </a:cubicBezTo>
                  <a:cubicBezTo>
                    <a:pt x="1475" y="1971"/>
                    <a:pt x="1490" y="1959"/>
                    <a:pt x="1506" y="1947"/>
                  </a:cubicBezTo>
                  <a:cubicBezTo>
                    <a:pt x="1515" y="1941"/>
                    <a:pt x="1523" y="1935"/>
                    <a:pt x="1531" y="1930"/>
                  </a:cubicBezTo>
                  <a:cubicBezTo>
                    <a:pt x="1551" y="1916"/>
                    <a:pt x="1571" y="1902"/>
                    <a:pt x="1590" y="1889"/>
                  </a:cubicBezTo>
                  <a:lnTo>
                    <a:pt x="1622" y="1868"/>
                  </a:lnTo>
                  <a:cubicBezTo>
                    <a:pt x="1640" y="1856"/>
                    <a:pt x="1657" y="1844"/>
                    <a:pt x="1675" y="1833"/>
                  </a:cubicBezTo>
                  <a:cubicBezTo>
                    <a:pt x="1687" y="1825"/>
                    <a:pt x="1700" y="1818"/>
                    <a:pt x="1712" y="1810"/>
                  </a:cubicBezTo>
                  <a:lnTo>
                    <a:pt x="1735" y="1796"/>
                  </a:lnTo>
                  <a:lnTo>
                    <a:pt x="1737" y="1800"/>
                  </a:lnTo>
                  <a:cubicBezTo>
                    <a:pt x="1701" y="1832"/>
                    <a:pt x="1666" y="1865"/>
                    <a:pt x="1630" y="1898"/>
                  </a:cubicBezTo>
                  <a:cubicBezTo>
                    <a:pt x="1617" y="1911"/>
                    <a:pt x="1603" y="1923"/>
                    <a:pt x="1591" y="1935"/>
                  </a:cubicBezTo>
                  <a:cubicBezTo>
                    <a:pt x="1535" y="1989"/>
                    <a:pt x="1481" y="2043"/>
                    <a:pt x="1427" y="2099"/>
                  </a:cubicBezTo>
                  <a:cubicBezTo>
                    <a:pt x="1414" y="2112"/>
                    <a:pt x="1402" y="2127"/>
                    <a:pt x="1388" y="2141"/>
                  </a:cubicBezTo>
                  <a:cubicBezTo>
                    <a:pt x="1350" y="2180"/>
                    <a:pt x="1313" y="2219"/>
                    <a:pt x="1277" y="2261"/>
                  </a:cubicBezTo>
                  <a:lnTo>
                    <a:pt x="1296" y="2224"/>
                  </a:lnTo>
                  <a:cubicBezTo>
                    <a:pt x="1308" y="2205"/>
                    <a:pt x="1319" y="2187"/>
                    <a:pt x="1330" y="2168"/>
                  </a:cubicBezTo>
                  <a:lnTo>
                    <a:pt x="1329" y="2168"/>
                  </a:lnTo>
                  <a:close/>
                  <a:moveTo>
                    <a:pt x="1894" y="1662"/>
                  </a:moveTo>
                  <a:cubicBezTo>
                    <a:pt x="1918" y="1642"/>
                    <a:pt x="1941" y="1621"/>
                    <a:pt x="1965" y="1601"/>
                  </a:cubicBezTo>
                  <a:lnTo>
                    <a:pt x="1974" y="1601"/>
                  </a:lnTo>
                  <a:cubicBezTo>
                    <a:pt x="1992" y="1601"/>
                    <a:pt x="2011" y="1601"/>
                    <a:pt x="2029" y="1602"/>
                  </a:cubicBezTo>
                  <a:lnTo>
                    <a:pt x="2048" y="1603"/>
                  </a:lnTo>
                  <a:cubicBezTo>
                    <a:pt x="2060" y="1603"/>
                    <a:pt x="2073" y="1604"/>
                    <a:pt x="2086" y="1605"/>
                  </a:cubicBezTo>
                  <a:lnTo>
                    <a:pt x="2105" y="1608"/>
                  </a:lnTo>
                  <a:cubicBezTo>
                    <a:pt x="2117" y="1609"/>
                    <a:pt x="2130" y="1610"/>
                    <a:pt x="2142" y="1612"/>
                  </a:cubicBezTo>
                  <a:cubicBezTo>
                    <a:pt x="2149" y="1612"/>
                    <a:pt x="2155" y="1614"/>
                    <a:pt x="2162" y="1615"/>
                  </a:cubicBezTo>
                  <a:cubicBezTo>
                    <a:pt x="2174" y="1616"/>
                    <a:pt x="2186" y="1618"/>
                    <a:pt x="2198" y="1620"/>
                  </a:cubicBezTo>
                  <a:lnTo>
                    <a:pt x="2220" y="1625"/>
                  </a:lnTo>
                  <a:lnTo>
                    <a:pt x="2256" y="1632"/>
                  </a:lnTo>
                  <a:cubicBezTo>
                    <a:pt x="2263" y="1633"/>
                    <a:pt x="2271" y="1635"/>
                    <a:pt x="2279" y="1637"/>
                  </a:cubicBezTo>
                  <a:lnTo>
                    <a:pt x="2289" y="1640"/>
                  </a:lnTo>
                  <a:lnTo>
                    <a:pt x="2284" y="1647"/>
                  </a:lnTo>
                  <a:cubicBezTo>
                    <a:pt x="2256" y="1694"/>
                    <a:pt x="2229" y="1741"/>
                    <a:pt x="2201" y="1789"/>
                  </a:cubicBezTo>
                  <a:cubicBezTo>
                    <a:pt x="2191" y="1806"/>
                    <a:pt x="2181" y="1823"/>
                    <a:pt x="2171" y="1840"/>
                  </a:cubicBezTo>
                  <a:cubicBezTo>
                    <a:pt x="2158" y="1863"/>
                    <a:pt x="2145" y="1885"/>
                    <a:pt x="2133" y="1907"/>
                  </a:cubicBezTo>
                  <a:cubicBezTo>
                    <a:pt x="2067" y="1961"/>
                    <a:pt x="2003" y="2015"/>
                    <a:pt x="1939" y="2070"/>
                  </a:cubicBezTo>
                  <a:lnTo>
                    <a:pt x="1932" y="2076"/>
                  </a:lnTo>
                  <a:cubicBezTo>
                    <a:pt x="1895" y="2108"/>
                    <a:pt x="1859" y="2141"/>
                    <a:pt x="1823" y="2175"/>
                  </a:cubicBezTo>
                  <a:lnTo>
                    <a:pt x="1800" y="2194"/>
                  </a:lnTo>
                  <a:lnTo>
                    <a:pt x="1768" y="2224"/>
                  </a:lnTo>
                  <a:lnTo>
                    <a:pt x="1768" y="2220"/>
                  </a:lnTo>
                  <a:cubicBezTo>
                    <a:pt x="1768" y="2200"/>
                    <a:pt x="1768" y="2180"/>
                    <a:pt x="1768" y="2160"/>
                  </a:cubicBezTo>
                  <a:cubicBezTo>
                    <a:pt x="1768" y="2129"/>
                    <a:pt x="1768" y="2098"/>
                    <a:pt x="1768" y="2067"/>
                  </a:cubicBezTo>
                  <a:cubicBezTo>
                    <a:pt x="1768" y="2064"/>
                    <a:pt x="1768" y="2061"/>
                    <a:pt x="1768" y="2058"/>
                  </a:cubicBezTo>
                  <a:cubicBezTo>
                    <a:pt x="1768" y="1973"/>
                    <a:pt x="1768" y="1892"/>
                    <a:pt x="1768" y="1815"/>
                  </a:cubicBezTo>
                  <a:lnTo>
                    <a:pt x="1768" y="1815"/>
                  </a:lnTo>
                  <a:cubicBezTo>
                    <a:pt x="1775" y="1814"/>
                    <a:pt x="1781" y="1813"/>
                    <a:pt x="1787" y="1809"/>
                  </a:cubicBezTo>
                  <a:cubicBezTo>
                    <a:pt x="1794" y="1805"/>
                    <a:pt x="1798" y="1800"/>
                    <a:pt x="1802" y="1794"/>
                  </a:cubicBezTo>
                  <a:cubicBezTo>
                    <a:pt x="1806" y="1787"/>
                    <a:pt x="1808" y="1780"/>
                    <a:pt x="1808" y="1773"/>
                  </a:cubicBezTo>
                  <a:cubicBezTo>
                    <a:pt x="1808" y="1765"/>
                    <a:pt x="1805" y="1759"/>
                    <a:pt x="1802" y="1753"/>
                  </a:cubicBezTo>
                  <a:cubicBezTo>
                    <a:pt x="1800" y="1750"/>
                    <a:pt x="1799" y="1748"/>
                    <a:pt x="1798" y="1746"/>
                  </a:cubicBezTo>
                  <a:cubicBezTo>
                    <a:pt x="1822" y="1724"/>
                    <a:pt x="1846" y="1701"/>
                    <a:pt x="1871" y="1680"/>
                  </a:cubicBezTo>
                  <a:cubicBezTo>
                    <a:pt x="1881" y="1674"/>
                    <a:pt x="1888" y="1668"/>
                    <a:pt x="1895" y="1662"/>
                  </a:cubicBezTo>
                  <a:lnTo>
                    <a:pt x="1894" y="1662"/>
                  </a:lnTo>
                  <a:close/>
                  <a:moveTo>
                    <a:pt x="2407" y="1454"/>
                  </a:moveTo>
                  <a:cubicBezTo>
                    <a:pt x="2441" y="1402"/>
                    <a:pt x="2475" y="1350"/>
                    <a:pt x="2509" y="1299"/>
                  </a:cubicBezTo>
                  <a:cubicBezTo>
                    <a:pt x="2516" y="1289"/>
                    <a:pt x="2522" y="1279"/>
                    <a:pt x="2529" y="1268"/>
                  </a:cubicBezTo>
                  <a:cubicBezTo>
                    <a:pt x="2563" y="1219"/>
                    <a:pt x="2597" y="1170"/>
                    <a:pt x="2631" y="1123"/>
                  </a:cubicBezTo>
                  <a:lnTo>
                    <a:pt x="2631" y="1123"/>
                  </a:lnTo>
                  <a:cubicBezTo>
                    <a:pt x="2632" y="1123"/>
                    <a:pt x="2632" y="1124"/>
                    <a:pt x="2634" y="1125"/>
                  </a:cubicBezTo>
                  <a:cubicBezTo>
                    <a:pt x="2640" y="1128"/>
                    <a:pt x="2647" y="1130"/>
                    <a:pt x="2655" y="1130"/>
                  </a:cubicBezTo>
                  <a:cubicBezTo>
                    <a:pt x="2662" y="1130"/>
                    <a:pt x="2668" y="1128"/>
                    <a:pt x="2675" y="1125"/>
                  </a:cubicBezTo>
                  <a:cubicBezTo>
                    <a:pt x="2681" y="1121"/>
                    <a:pt x="2686" y="1116"/>
                    <a:pt x="2690" y="1110"/>
                  </a:cubicBezTo>
                  <a:cubicBezTo>
                    <a:pt x="2694" y="1103"/>
                    <a:pt x="2696" y="1097"/>
                    <a:pt x="2696" y="1089"/>
                  </a:cubicBezTo>
                  <a:lnTo>
                    <a:pt x="2696" y="1088"/>
                  </a:lnTo>
                  <a:lnTo>
                    <a:pt x="2696" y="1088"/>
                  </a:lnTo>
                  <a:cubicBezTo>
                    <a:pt x="2695" y="1083"/>
                    <a:pt x="2695" y="1079"/>
                    <a:pt x="2693" y="1075"/>
                  </a:cubicBezTo>
                  <a:cubicBezTo>
                    <a:pt x="2798" y="1036"/>
                    <a:pt x="2904" y="1000"/>
                    <a:pt x="3012" y="969"/>
                  </a:cubicBezTo>
                  <a:lnTo>
                    <a:pt x="3011" y="970"/>
                  </a:lnTo>
                  <a:cubicBezTo>
                    <a:pt x="2998" y="983"/>
                    <a:pt x="2986" y="997"/>
                    <a:pt x="2973" y="1010"/>
                  </a:cubicBezTo>
                  <a:cubicBezTo>
                    <a:pt x="2964" y="1020"/>
                    <a:pt x="2955" y="1029"/>
                    <a:pt x="2946" y="1038"/>
                  </a:cubicBezTo>
                  <a:lnTo>
                    <a:pt x="2908" y="1080"/>
                  </a:lnTo>
                  <a:lnTo>
                    <a:pt x="2881" y="1109"/>
                  </a:lnTo>
                  <a:lnTo>
                    <a:pt x="2842" y="1154"/>
                  </a:lnTo>
                  <a:cubicBezTo>
                    <a:pt x="2834" y="1163"/>
                    <a:pt x="2825" y="1174"/>
                    <a:pt x="2817" y="1183"/>
                  </a:cubicBezTo>
                  <a:cubicBezTo>
                    <a:pt x="2804" y="1198"/>
                    <a:pt x="2791" y="1213"/>
                    <a:pt x="2778" y="1228"/>
                  </a:cubicBezTo>
                  <a:lnTo>
                    <a:pt x="2752" y="1259"/>
                  </a:lnTo>
                  <a:cubicBezTo>
                    <a:pt x="2739" y="1273"/>
                    <a:pt x="2727" y="1288"/>
                    <a:pt x="2715" y="1303"/>
                  </a:cubicBezTo>
                  <a:lnTo>
                    <a:pt x="2687" y="1337"/>
                  </a:lnTo>
                  <a:lnTo>
                    <a:pt x="2655" y="1376"/>
                  </a:lnTo>
                  <a:lnTo>
                    <a:pt x="2622" y="1418"/>
                  </a:lnTo>
                  <a:lnTo>
                    <a:pt x="2602" y="1443"/>
                  </a:lnTo>
                  <a:cubicBezTo>
                    <a:pt x="2552" y="1507"/>
                    <a:pt x="2501" y="1574"/>
                    <a:pt x="2451" y="1643"/>
                  </a:cubicBezTo>
                  <a:lnTo>
                    <a:pt x="2451" y="1643"/>
                  </a:lnTo>
                  <a:cubicBezTo>
                    <a:pt x="2450" y="1642"/>
                    <a:pt x="2449" y="1642"/>
                    <a:pt x="2447" y="1641"/>
                  </a:cubicBezTo>
                  <a:cubicBezTo>
                    <a:pt x="2441" y="1637"/>
                    <a:pt x="2435" y="1636"/>
                    <a:pt x="2428" y="1635"/>
                  </a:cubicBezTo>
                  <a:lnTo>
                    <a:pt x="2428" y="1635"/>
                  </a:lnTo>
                  <a:lnTo>
                    <a:pt x="2428" y="1635"/>
                  </a:lnTo>
                  <a:cubicBezTo>
                    <a:pt x="2420" y="1635"/>
                    <a:pt x="2414" y="1637"/>
                    <a:pt x="2407" y="1641"/>
                  </a:cubicBezTo>
                  <a:cubicBezTo>
                    <a:pt x="2400" y="1645"/>
                    <a:pt x="2395" y="1649"/>
                    <a:pt x="2392" y="1656"/>
                  </a:cubicBezTo>
                  <a:cubicBezTo>
                    <a:pt x="2390" y="1659"/>
                    <a:pt x="2390" y="1661"/>
                    <a:pt x="2389" y="1663"/>
                  </a:cubicBezTo>
                  <a:lnTo>
                    <a:pt x="2369" y="1657"/>
                  </a:lnTo>
                  <a:lnTo>
                    <a:pt x="2348" y="1651"/>
                  </a:lnTo>
                  <a:cubicBezTo>
                    <a:pt x="2336" y="1648"/>
                    <a:pt x="2324" y="1644"/>
                    <a:pt x="2312" y="1641"/>
                  </a:cubicBezTo>
                  <a:lnTo>
                    <a:pt x="2292" y="1636"/>
                  </a:lnTo>
                  <a:cubicBezTo>
                    <a:pt x="2315" y="1597"/>
                    <a:pt x="2339" y="1560"/>
                    <a:pt x="2363" y="1522"/>
                  </a:cubicBezTo>
                  <a:cubicBezTo>
                    <a:pt x="2380" y="1499"/>
                    <a:pt x="2394" y="1476"/>
                    <a:pt x="2408" y="1454"/>
                  </a:cubicBezTo>
                  <a:lnTo>
                    <a:pt x="2407" y="1454"/>
                  </a:lnTo>
                  <a:close/>
                  <a:moveTo>
                    <a:pt x="3401" y="648"/>
                  </a:moveTo>
                  <a:cubicBezTo>
                    <a:pt x="3417" y="628"/>
                    <a:pt x="3433" y="609"/>
                    <a:pt x="3449" y="589"/>
                  </a:cubicBezTo>
                  <a:lnTo>
                    <a:pt x="3449" y="589"/>
                  </a:lnTo>
                  <a:lnTo>
                    <a:pt x="3449" y="589"/>
                  </a:lnTo>
                  <a:cubicBezTo>
                    <a:pt x="3451" y="591"/>
                    <a:pt x="3452" y="592"/>
                    <a:pt x="3454" y="593"/>
                  </a:cubicBezTo>
                  <a:cubicBezTo>
                    <a:pt x="3461" y="596"/>
                    <a:pt x="3467" y="598"/>
                    <a:pt x="3474" y="598"/>
                  </a:cubicBezTo>
                  <a:lnTo>
                    <a:pt x="3474" y="598"/>
                  </a:lnTo>
                  <a:cubicBezTo>
                    <a:pt x="3482" y="598"/>
                    <a:pt x="3488" y="597"/>
                    <a:pt x="3495" y="593"/>
                  </a:cubicBezTo>
                  <a:cubicBezTo>
                    <a:pt x="3501" y="589"/>
                    <a:pt x="3506" y="584"/>
                    <a:pt x="3510" y="577"/>
                  </a:cubicBezTo>
                  <a:cubicBezTo>
                    <a:pt x="3511" y="575"/>
                    <a:pt x="3512" y="573"/>
                    <a:pt x="3513" y="570"/>
                  </a:cubicBezTo>
                  <a:cubicBezTo>
                    <a:pt x="3522" y="573"/>
                    <a:pt x="3531" y="575"/>
                    <a:pt x="3540" y="578"/>
                  </a:cubicBezTo>
                  <a:lnTo>
                    <a:pt x="3551" y="582"/>
                  </a:lnTo>
                  <a:cubicBezTo>
                    <a:pt x="3570" y="589"/>
                    <a:pt x="3588" y="595"/>
                    <a:pt x="3606" y="602"/>
                  </a:cubicBezTo>
                  <a:lnTo>
                    <a:pt x="3622" y="608"/>
                  </a:lnTo>
                  <a:cubicBezTo>
                    <a:pt x="3639" y="615"/>
                    <a:pt x="3656" y="622"/>
                    <a:pt x="3673" y="630"/>
                  </a:cubicBezTo>
                  <a:lnTo>
                    <a:pt x="3694" y="639"/>
                  </a:lnTo>
                  <a:cubicBezTo>
                    <a:pt x="3709" y="647"/>
                    <a:pt x="3725" y="653"/>
                    <a:pt x="3740" y="661"/>
                  </a:cubicBezTo>
                  <a:cubicBezTo>
                    <a:pt x="3763" y="672"/>
                    <a:pt x="3785" y="684"/>
                    <a:pt x="3808" y="697"/>
                  </a:cubicBezTo>
                  <a:lnTo>
                    <a:pt x="3811" y="699"/>
                  </a:lnTo>
                  <a:cubicBezTo>
                    <a:pt x="3833" y="711"/>
                    <a:pt x="3855" y="723"/>
                    <a:pt x="3876" y="736"/>
                  </a:cubicBezTo>
                  <a:cubicBezTo>
                    <a:pt x="3882" y="740"/>
                    <a:pt x="3888" y="743"/>
                    <a:pt x="3893" y="747"/>
                  </a:cubicBezTo>
                  <a:cubicBezTo>
                    <a:pt x="3911" y="757"/>
                    <a:pt x="3928" y="768"/>
                    <a:pt x="3946" y="779"/>
                  </a:cubicBezTo>
                  <a:lnTo>
                    <a:pt x="3964" y="792"/>
                  </a:lnTo>
                  <a:lnTo>
                    <a:pt x="3974" y="799"/>
                  </a:lnTo>
                  <a:lnTo>
                    <a:pt x="3961" y="799"/>
                  </a:lnTo>
                  <a:lnTo>
                    <a:pt x="3896" y="803"/>
                  </a:lnTo>
                  <a:lnTo>
                    <a:pt x="3847" y="808"/>
                  </a:lnTo>
                  <a:cubicBezTo>
                    <a:pt x="3827" y="810"/>
                    <a:pt x="3808" y="812"/>
                    <a:pt x="3788" y="814"/>
                  </a:cubicBezTo>
                  <a:lnTo>
                    <a:pt x="3738" y="820"/>
                  </a:lnTo>
                  <a:cubicBezTo>
                    <a:pt x="3718" y="822"/>
                    <a:pt x="3699" y="824"/>
                    <a:pt x="3679" y="827"/>
                  </a:cubicBezTo>
                  <a:lnTo>
                    <a:pt x="3630" y="834"/>
                  </a:lnTo>
                  <a:cubicBezTo>
                    <a:pt x="3610" y="837"/>
                    <a:pt x="3590" y="838"/>
                    <a:pt x="3572" y="842"/>
                  </a:cubicBezTo>
                  <a:cubicBezTo>
                    <a:pt x="3554" y="845"/>
                    <a:pt x="3538" y="848"/>
                    <a:pt x="3522" y="851"/>
                  </a:cubicBezTo>
                  <a:cubicBezTo>
                    <a:pt x="3505" y="854"/>
                    <a:pt x="3485" y="857"/>
                    <a:pt x="3466" y="860"/>
                  </a:cubicBezTo>
                  <a:cubicBezTo>
                    <a:pt x="3447" y="863"/>
                    <a:pt x="3432" y="866"/>
                    <a:pt x="3416" y="869"/>
                  </a:cubicBezTo>
                  <a:cubicBezTo>
                    <a:pt x="3399" y="872"/>
                    <a:pt x="3379" y="876"/>
                    <a:pt x="3361" y="880"/>
                  </a:cubicBezTo>
                  <a:cubicBezTo>
                    <a:pt x="3343" y="884"/>
                    <a:pt x="3327" y="887"/>
                    <a:pt x="3311" y="891"/>
                  </a:cubicBezTo>
                  <a:cubicBezTo>
                    <a:pt x="3294" y="894"/>
                    <a:pt x="3275" y="898"/>
                    <a:pt x="3257" y="902"/>
                  </a:cubicBezTo>
                  <a:cubicBezTo>
                    <a:pt x="3243" y="905"/>
                    <a:pt x="3228" y="909"/>
                    <a:pt x="3214" y="913"/>
                  </a:cubicBezTo>
                  <a:cubicBezTo>
                    <a:pt x="3271" y="823"/>
                    <a:pt x="3329" y="741"/>
                    <a:pt x="3387" y="665"/>
                  </a:cubicBezTo>
                  <a:cubicBezTo>
                    <a:pt x="3393" y="659"/>
                    <a:pt x="3397" y="652"/>
                    <a:pt x="3401" y="647"/>
                  </a:cubicBezTo>
                  <a:lnTo>
                    <a:pt x="3401" y="648"/>
                  </a:lnTo>
                  <a:close/>
                  <a:moveTo>
                    <a:pt x="4006" y="799"/>
                  </a:moveTo>
                  <a:cubicBezTo>
                    <a:pt x="4070" y="795"/>
                    <a:pt x="4134" y="792"/>
                    <a:pt x="4198" y="790"/>
                  </a:cubicBezTo>
                  <a:cubicBezTo>
                    <a:pt x="4246" y="789"/>
                    <a:pt x="4294" y="788"/>
                    <a:pt x="4343" y="788"/>
                  </a:cubicBezTo>
                  <a:cubicBezTo>
                    <a:pt x="4407" y="788"/>
                    <a:pt x="4473" y="789"/>
                    <a:pt x="4538" y="792"/>
                  </a:cubicBezTo>
                  <a:cubicBezTo>
                    <a:pt x="4560" y="792"/>
                    <a:pt x="4583" y="794"/>
                    <a:pt x="4606" y="795"/>
                  </a:cubicBezTo>
                  <a:cubicBezTo>
                    <a:pt x="4649" y="797"/>
                    <a:pt x="4691" y="799"/>
                    <a:pt x="4734" y="802"/>
                  </a:cubicBezTo>
                  <a:cubicBezTo>
                    <a:pt x="4755" y="804"/>
                    <a:pt x="4776" y="806"/>
                    <a:pt x="4797" y="808"/>
                  </a:cubicBezTo>
                  <a:cubicBezTo>
                    <a:pt x="4796" y="811"/>
                    <a:pt x="4794" y="814"/>
                    <a:pt x="4793" y="817"/>
                  </a:cubicBezTo>
                  <a:cubicBezTo>
                    <a:pt x="4785" y="837"/>
                    <a:pt x="4777" y="856"/>
                    <a:pt x="4769" y="876"/>
                  </a:cubicBezTo>
                  <a:cubicBezTo>
                    <a:pt x="4761" y="895"/>
                    <a:pt x="4753" y="920"/>
                    <a:pt x="4744" y="942"/>
                  </a:cubicBezTo>
                  <a:cubicBezTo>
                    <a:pt x="4723" y="948"/>
                    <a:pt x="4701" y="953"/>
                    <a:pt x="4680" y="960"/>
                  </a:cubicBezTo>
                  <a:cubicBezTo>
                    <a:pt x="4640" y="972"/>
                    <a:pt x="4600" y="985"/>
                    <a:pt x="4560" y="998"/>
                  </a:cubicBezTo>
                  <a:cubicBezTo>
                    <a:pt x="4525" y="1009"/>
                    <a:pt x="4490" y="1020"/>
                    <a:pt x="4455" y="1031"/>
                  </a:cubicBezTo>
                  <a:cubicBezTo>
                    <a:pt x="4416" y="1044"/>
                    <a:pt x="4378" y="1059"/>
                    <a:pt x="4339" y="1073"/>
                  </a:cubicBezTo>
                  <a:lnTo>
                    <a:pt x="4331" y="1075"/>
                  </a:lnTo>
                  <a:cubicBezTo>
                    <a:pt x="4298" y="1046"/>
                    <a:pt x="4266" y="1017"/>
                    <a:pt x="4234" y="990"/>
                  </a:cubicBezTo>
                  <a:lnTo>
                    <a:pt x="4228" y="985"/>
                  </a:lnTo>
                  <a:cubicBezTo>
                    <a:pt x="4206" y="966"/>
                    <a:pt x="4183" y="948"/>
                    <a:pt x="4162" y="931"/>
                  </a:cubicBezTo>
                  <a:cubicBezTo>
                    <a:pt x="4157" y="927"/>
                    <a:pt x="4152" y="924"/>
                    <a:pt x="4148" y="920"/>
                  </a:cubicBezTo>
                  <a:cubicBezTo>
                    <a:pt x="4128" y="905"/>
                    <a:pt x="4109" y="890"/>
                    <a:pt x="4090" y="875"/>
                  </a:cubicBezTo>
                  <a:lnTo>
                    <a:pt x="4073" y="863"/>
                  </a:lnTo>
                  <a:cubicBezTo>
                    <a:pt x="4055" y="850"/>
                    <a:pt x="4037" y="836"/>
                    <a:pt x="4019" y="823"/>
                  </a:cubicBezTo>
                  <a:lnTo>
                    <a:pt x="4000" y="810"/>
                  </a:lnTo>
                  <a:lnTo>
                    <a:pt x="3985" y="800"/>
                  </a:lnTo>
                  <a:lnTo>
                    <a:pt x="4001" y="799"/>
                  </a:lnTo>
                  <a:lnTo>
                    <a:pt x="4006" y="799"/>
                  </a:lnTo>
                  <a:close/>
                  <a:moveTo>
                    <a:pt x="4814" y="775"/>
                  </a:moveTo>
                  <a:cubicBezTo>
                    <a:pt x="4850" y="690"/>
                    <a:pt x="4886" y="614"/>
                    <a:pt x="4923" y="543"/>
                  </a:cubicBezTo>
                  <a:lnTo>
                    <a:pt x="4923" y="543"/>
                  </a:lnTo>
                  <a:cubicBezTo>
                    <a:pt x="4927" y="544"/>
                    <a:pt x="4930" y="545"/>
                    <a:pt x="4934" y="546"/>
                  </a:cubicBezTo>
                  <a:cubicBezTo>
                    <a:pt x="4941" y="554"/>
                    <a:pt x="4947" y="562"/>
                    <a:pt x="4953" y="570"/>
                  </a:cubicBezTo>
                  <a:cubicBezTo>
                    <a:pt x="4959" y="578"/>
                    <a:pt x="4966" y="588"/>
                    <a:pt x="4973" y="597"/>
                  </a:cubicBezTo>
                  <a:cubicBezTo>
                    <a:pt x="4979" y="606"/>
                    <a:pt x="4989" y="620"/>
                    <a:pt x="4998" y="633"/>
                  </a:cubicBezTo>
                  <a:cubicBezTo>
                    <a:pt x="5004" y="641"/>
                    <a:pt x="5009" y="650"/>
                    <a:pt x="5015" y="658"/>
                  </a:cubicBezTo>
                  <a:cubicBezTo>
                    <a:pt x="5024" y="672"/>
                    <a:pt x="5034" y="685"/>
                    <a:pt x="5043" y="699"/>
                  </a:cubicBezTo>
                  <a:cubicBezTo>
                    <a:pt x="5047" y="707"/>
                    <a:pt x="5052" y="715"/>
                    <a:pt x="5056" y="723"/>
                  </a:cubicBezTo>
                  <a:cubicBezTo>
                    <a:pt x="5067" y="738"/>
                    <a:pt x="5076" y="754"/>
                    <a:pt x="5086" y="770"/>
                  </a:cubicBezTo>
                  <a:cubicBezTo>
                    <a:pt x="5091" y="777"/>
                    <a:pt x="5095" y="785"/>
                    <a:pt x="5100" y="792"/>
                  </a:cubicBezTo>
                  <a:lnTo>
                    <a:pt x="5110" y="810"/>
                  </a:lnTo>
                  <a:lnTo>
                    <a:pt x="5110" y="810"/>
                  </a:lnTo>
                  <a:cubicBezTo>
                    <a:pt x="5105" y="813"/>
                    <a:pt x="5101" y="816"/>
                    <a:pt x="5097" y="823"/>
                  </a:cubicBezTo>
                  <a:cubicBezTo>
                    <a:pt x="5095" y="828"/>
                    <a:pt x="5093" y="832"/>
                    <a:pt x="5092" y="837"/>
                  </a:cubicBezTo>
                  <a:cubicBezTo>
                    <a:pt x="5080" y="835"/>
                    <a:pt x="5068" y="834"/>
                    <a:pt x="5057" y="833"/>
                  </a:cubicBezTo>
                  <a:cubicBezTo>
                    <a:pt x="5016" y="827"/>
                    <a:pt x="4975" y="821"/>
                    <a:pt x="4934" y="817"/>
                  </a:cubicBezTo>
                  <a:cubicBezTo>
                    <a:pt x="4903" y="813"/>
                    <a:pt x="4872" y="811"/>
                    <a:pt x="4840" y="808"/>
                  </a:cubicBezTo>
                  <a:lnTo>
                    <a:pt x="4802" y="805"/>
                  </a:lnTo>
                  <a:lnTo>
                    <a:pt x="4802" y="803"/>
                  </a:lnTo>
                  <a:cubicBezTo>
                    <a:pt x="4807" y="792"/>
                    <a:pt x="4811" y="782"/>
                    <a:pt x="4815" y="773"/>
                  </a:cubicBezTo>
                  <a:lnTo>
                    <a:pt x="4814" y="775"/>
                  </a:lnTo>
                  <a:close/>
                  <a:moveTo>
                    <a:pt x="5369" y="476"/>
                  </a:moveTo>
                  <a:lnTo>
                    <a:pt x="5373" y="476"/>
                  </a:lnTo>
                  <a:cubicBezTo>
                    <a:pt x="5421" y="474"/>
                    <a:pt x="5469" y="474"/>
                    <a:pt x="5517" y="474"/>
                  </a:cubicBezTo>
                  <a:lnTo>
                    <a:pt x="5577" y="474"/>
                  </a:lnTo>
                  <a:lnTo>
                    <a:pt x="5577" y="474"/>
                  </a:lnTo>
                  <a:cubicBezTo>
                    <a:pt x="5577" y="480"/>
                    <a:pt x="5579" y="485"/>
                    <a:pt x="5581" y="491"/>
                  </a:cubicBezTo>
                  <a:lnTo>
                    <a:pt x="5552" y="507"/>
                  </a:lnTo>
                  <a:lnTo>
                    <a:pt x="5526" y="523"/>
                  </a:lnTo>
                  <a:cubicBezTo>
                    <a:pt x="5513" y="530"/>
                    <a:pt x="5501" y="537"/>
                    <a:pt x="5489" y="544"/>
                  </a:cubicBezTo>
                  <a:lnTo>
                    <a:pt x="5463" y="561"/>
                  </a:lnTo>
                  <a:lnTo>
                    <a:pt x="5427" y="584"/>
                  </a:lnTo>
                  <a:cubicBezTo>
                    <a:pt x="5418" y="590"/>
                    <a:pt x="5410" y="596"/>
                    <a:pt x="5402" y="601"/>
                  </a:cubicBezTo>
                  <a:cubicBezTo>
                    <a:pt x="5389" y="610"/>
                    <a:pt x="5376" y="618"/>
                    <a:pt x="5364" y="627"/>
                  </a:cubicBezTo>
                  <a:cubicBezTo>
                    <a:pt x="5356" y="633"/>
                    <a:pt x="5347" y="639"/>
                    <a:pt x="5339" y="645"/>
                  </a:cubicBezTo>
                  <a:cubicBezTo>
                    <a:pt x="5327" y="654"/>
                    <a:pt x="5314" y="663"/>
                    <a:pt x="5300" y="672"/>
                  </a:cubicBezTo>
                  <a:lnTo>
                    <a:pt x="5277" y="690"/>
                  </a:lnTo>
                  <a:cubicBezTo>
                    <a:pt x="5264" y="700"/>
                    <a:pt x="5251" y="710"/>
                    <a:pt x="5238" y="721"/>
                  </a:cubicBezTo>
                  <a:lnTo>
                    <a:pt x="5220" y="735"/>
                  </a:lnTo>
                  <a:cubicBezTo>
                    <a:pt x="5205" y="747"/>
                    <a:pt x="5190" y="759"/>
                    <a:pt x="5175" y="771"/>
                  </a:cubicBezTo>
                  <a:lnTo>
                    <a:pt x="5172" y="774"/>
                  </a:lnTo>
                  <a:cubicBezTo>
                    <a:pt x="5160" y="784"/>
                    <a:pt x="5149" y="794"/>
                    <a:pt x="5138" y="803"/>
                  </a:cubicBezTo>
                  <a:lnTo>
                    <a:pt x="5138" y="803"/>
                  </a:lnTo>
                  <a:cubicBezTo>
                    <a:pt x="5136" y="802"/>
                    <a:pt x="5135" y="802"/>
                    <a:pt x="5133" y="801"/>
                  </a:cubicBezTo>
                  <a:lnTo>
                    <a:pt x="5133" y="801"/>
                  </a:lnTo>
                  <a:cubicBezTo>
                    <a:pt x="5132" y="801"/>
                    <a:pt x="5131" y="801"/>
                    <a:pt x="5130" y="801"/>
                  </a:cubicBezTo>
                  <a:cubicBezTo>
                    <a:pt x="5129" y="801"/>
                    <a:pt x="5128" y="801"/>
                    <a:pt x="5127" y="801"/>
                  </a:cubicBezTo>
                  <a:cubicBezTo>
                    <a:pt x="5111" y="703"/>
                    <a:pt x="5095" y="609"/>
                    <a:pt x="5077" y="522"/>
                  </a:cubicBezTo>
                  <a:lnTo>
                    <a:pt x="5077" y="520"/>
                  </a:lnTo>
                  <a:lnTo>
                    <a:pt x="5071" y="492"/>
                  </a:lnTo>
                  <a:lnTo>
                    <a:pt x="5085" y="491"/>
                  </a:lnTo>
                  <a:cubicBezTo>
                    <a:pt x="5180" y="483"/>
                    <a:pt x="5275" y="477"/>
                    <a:pt x="5370" y="474"/>
                  </a:cubicBezTo>
                  <a:lnTo>
                    <a:pt x="5369" y="476"/>
                  </a:lnTo>
                  <a:close/>
                  <a:moveTo>
                    <a:pt x="5264" y="822"/>
                  </a:moveTo>
                  <a:cubicBezTo>
                    <a:pt x="5291" y="818"/>
                    <a:pt x="5318" y="814"/>
                    <a:pt x="5345" y="810"/>
                  </a:cubicBezTo>
                  <a:cubicBezTo>
                    <a:pt x="5360" y="807"/>
                    <a:pt x="5376" y="805"/>
                    <a:pt x="5391" y="803"/>
                  </a:cubicBezTo>
                  <a:cubicBezTo>
                    <a:pt x="5419" y="799"/>
                    <a:pt x="5447" y="795"/>
                    <a:pt x="5475" y="792"/>
                  </a:cubicBezTo>
                  <a:lnTo>
                    <a:pt x="5517" y="786"/>
                  </a:lnTo>
                  <a:cubicBezTo>
                    <a:pt x="5546" y="782"/>
                    <a:pt x="5574" y="780"/>
                    <a:pt x="5603" y="777"/>
                  </a:cubicBezTo>
                  <a:lnTo>
                    <a:pt x="5644" y="772"/>
                  </a:lnTo>
                  <a:cubicBezTo>
                    <a:pt x="5673" y="769"/>
                    <a:pt x="5701" y="767"/>
                    <a:pt x="5730" y="765"/>
                  </a:cubicBezTo>
                  <a:cubicBezTo>
                    <a:pt x="5743" y="764"/>
                    <a:pt x="5756" y="762"/>
                    <a:pt x="5770" y="762"/>
                  </a:cubicBezTo>
                  <a:cubicBezTo>
                    <a:pt x="5799" y="759"/>
                    <a:pt x="5829" y="758"/>
                    <a:pt x="5857" y="756"/>
                  </a:cubicBezTo>
                  <a:lnTo>
                    <a:pt x="5895" y="754"/>
                  </a:lnTo>
                  <a:cubicBezTo>
                    <a:pt x="5924" y="752"/>
                    <a:pt x="5954" y="751"/>
                    <a:pt x="5984" y="751"/>
                  </a:cubicBezTo>
                  <a:lnTo>
                    <a:pt x="6019" y="749"/>
                  </a:lnTo>
                  <a:cubicBezTo>
                    <a:pt x="6058" y="748"/>
                    <a:pt x="6096" y="748"/>
                    <a:pt x="6135" y="748"/>
                  </a:cubicBezTo>
                  <a:lnTo>
                    <a:pt x="6171" y="770"/>
                  </a:lnTo>
                  <a:lnTo>
                    <a:pt x="6171" y="770"/>
                  </a:lnTo>
                  <a:cubicBezTo>
                    <a:pt x="6171" y="770"/>
                    <a:pt x="6171" y="770"/>
                    <a:pt x="6170" y="771"/>
                  </a:cubicBezTo>
                  <a:cubicBezTo>
                    <a:pt x="6167" y="777"/>
                    <a:pt x="6165" y="783"/>
                    <a:pt x="6165" y="789"/>
                  </a:cubicBezTo>
                  <a:lnTo>
                    <a:pt x="6165" y="789"/>
                  </a:lnTo>
                  <a:cubicBezTo>
                    <a:pt x="6165" y="791"/>
                    <a:pt x="6166" y="792"/>
                    <a:pt x="6166" y="794"/>
                  </a:cubicBezTo>
                  <a:lnTo>
                    <a:pt x="6148" y="796"/>
                  </a:lnTo>
                  <a:lnTo>
                    <a:pt x="6108" y="802"/>
                  </a:lnTo>
                  <a:lnTo>
                    <a:pt x="6049" y="812"/>
                  </a:lnTo>
                  <a:lnTo>
                    <a:pt x="6012" y="818"/>
                  </a:lnTo>
                  <a:lnTo>
                    <a:pt x="5950" y="831"/>
                  </a:lnTo>
                  <a:lnTo>
                    <a:pt x="5914" y="838"/>
                  </a:lnTo>
                  <a:cubicBezTo>
                    <a:pt x="5893" y="842"/>
                    <a:pt x="5872" y="847"/>
                    <a:pt x="5851" y="852"/>
                  </a:cubicBezTo>
                  <a:lnTo>
                    <a:pt x="5817" y="858"/>
                  </a:lnTo>
                  <a:cubicBezTo>
                    <a:pt x="5793" y="864"/>
                    <a:pt x="5769" y="870"/>
                    <a:pt x="5745" y="876"/>
                  </a:cubicBezTo>
                  <a:lnTo>
                    <a:pt x="5719" y="883"/>
                  </a:lnTo>
                  <a:cubicBezTo>
                    <a:pt x="5689" y="891"/>
                    <a:pt x="5660" y="899"/>
                    <a:pt x="5630" y="908"/>
                  </a:cubicBezTo>
                  <a:lnTo>
                    <a:pt x="5620" y="911"/>
                  </a:lnTo>
                  <a:cubicBezTo>
                    <a:pt x="5598" y="917"/>
                    <a:pt x="5576" y="924"/>
                    <a:pt x="5554" y="930"/>
                  </a:cubicBezTo>
                  <a:lnTo>
                    <a:pt x="5518" y="921"/>
                  </a:lnTo>
                  <a:cubicBezTo>
                    <a:pt x="5500" y="917"/>
                    <a:pt x="5483" y="913"/>
                    <a:pt x="5465" y="909"/>
                  </a:cubicBezTo>
                  <a:cubicBezTo>
                    <a:pt x="5441" y="903"/>
                    <a:pt x="5416" y="897"/>
                    <a:pt x="5391" y="891"/>
                  </a:cubicBezTo>
                  <a:cubicBezTo>
                    <a:pt x="5374" y="887"/>
                    <a:pt x="5357" y="884"/>
                    <a:pt x="5339" y="880"/>
                  </a:cubicBezTo>
                  <a:cubicBezTo>
                    <a:pt x="5314" y="875"/>
                    <a:pt x="5289" y="869"/>
                    <a:pt x="5265" y="864"/>
                  </a:cubicBezTo>
                  <a:cubicBezTo>
                    <a:pt x="5248" y="861"/>
                    <a:pt x="5231" y="858"/>
                    <a:pt x="5214" y="855"/>
                  </a:cubicBezTo>
                  <a:lnTo>
                    <a:pt x="5174" y="847"/>
                  </a:lnTo>
                  <a:lnTo>
                    <a:pt x="5174" y="847"/>
                  </a:lnTo>
                  <a:cubicBezTo>
                    <a:pt x="5175" y="845"/>
                    <a:pt x="5175" y="843"/>
                    <a:pt x="5175" y="841"/>
                  </a:cubicBezTo>
                  <a:lnTo>
                    <a:pt x="5175" y="841"/>
                  </a:lnTo>
                  <a:cubicBezTo>
                    <a:pt x="5175" y="839"/>
                    <a:pt x="5175" y="837"/>
                    <a:pt x="5174" y="835"/>
                  </a:cubicBezTo>
                  <a:lnTo>
                    <a:pt x="5214" y="829"/>
                  </a:lnTo>
                  <a:lnTo>
                    <a:pt x="5264" y="822"/>
                  </a:lnTo>
                  <a:close/>
                  <a:moveTo>
                    <a:pt x="6410" y="811"/>
                  </a:moveTo>
                  <a:cubicBezTo>
                    <a:pt x="6445" y="815"/>
                    <a:pt x="6479" y="820"/>
                    <a:pt x="6514" y="825"/>
                  </a:cubicBezTo>
                  <a:cubicBezTo>
                    <a:pt x="6545" y="830"/>
                    <a:pt x="6577" y="833"/>
                    <a:pt x="6608" y="838"/>
                  </a:cubicBezTo>
                  <a:cubicBezTo>
                    <a:pt x="6645" y="845"/>
                    <a:pt x="6681" y="852"/>
                    <a:pt x="6718" y="859"/>
                  </a:cubicBezTo>
                  <a:cubicBezTo>
                    <a:pt x="6746" y="864"/>
                    <a:pt x="6775" y="869"/>
                    <a:pt x="6803" y="875"/>
                  </a:cubicBezTo>
                  <a:cubicBezTo>
                    <a:pt x="6847" y="884"/>
                    <a:pt x="6890" y="895"/>
                    <a:pt x="6933" y="906"/>
                  </a:cubicBezTo>
                  <a:cubicBezTo>
                    <a:pt x="6953" y="911"/>
                    <a:pt x="6974" y="915"/>
                    <a:pt x="6994" y="920"/>
                  </a:cubicBezTo>
                  <a:cubicBezTo>
                    <a:pt x="7040" y="932"/>
                    <a:pt x="7086" y="946"/>
                    <a:pt x="7131" y="960"/>
                  </a:cubicBezTo>
                  <a:cubicBezTo>
                    <a:pt x="7142" y="1107"/>
                    <a:pt x="7151" y="1274"/>
                    <a:pt x="7157" y="1466"/>
                  </a:cubicBezTo>
                  <a:cubicBezTo>
                    <a:pt x="7157" y="1468"/>
                    <a:pt x="7157" y="1470"/>
                    <a:pt x="7157" y="1473"/>
                  </a:cubicBezTo>
                  <a:cubicBezTo>
                    <a:pt x="7157" y="1491"/>
                    <a:pt x="7158" y="1511"/>
                    <a:pt x="7159" y="1530"/>
                  </a:cubicBezTo>
                  <a:lnTo>
                    <a:pt x="7159" y="1530"/>
                  </a:lnTo>
                  <a:cubicBezTo>
                    <a:pt x="7152" y="1531"/>
                    <a:pt x="7148" y="1532"/>
                    <a:pt x="7141" y="1536"/>
                  </a:cubicBezTo>
                  <a:cubicBezTo>
                    <a:pt x="7136" y="1539"/>
                    <a:pt x="7130" y="1544"/>
                    <a:pt x="7126" y="1550"/>
                  </a:cubicBezTo>
                  <a:lnTo>
                    <a:pt x="7108" y="1541"/>
                  </a:lnTo>
                  <a:cubicBezTo>
                    <a:pt x="7084" y="1528"/>
                    <a:pt x="7060" y="1515"/>
                    <a:pt x="7036" y="1501"/>
                  </a:cubicBezTo>
                  <a:cubicBezTo>
                    <a:pt x="7019" y="1492"/>
                    <a:pt x="7002" y="1484"/>
                    <a:pt x="6985" y="1476"/>
                  </a:cubicBezTo>
                  <a:cubicBezTo>
                    <a:pt x="6960" y="1463"/>
                    <a:pt x="6935" y="1450"/>
                    <a:pt x="6910" y="1438"/>
                  </a:cubicBezTo>
                  <a:lnTo>
                    <a:pt x="6870" y="1418"/>
                  </a:lnTo>
                  <a:cubicBezTo>
                    <a:pt x="6776" y="1372"/>
                    <a:pt x="6681" y="1329"/>
                    <a:pt x="6587" y="1288"/>
                  </a:cubicBezTo>
                  <a:cubicBezTo>
                    <a:pt x="6569" y="1280"/>
                    <a:pt x="6550" y="1272"/>
                    <a:pt x="6532" y="1264"/>
                  </a:cubicBezTo>
                  <a:cubicBezTo>
                    <a:pt x="6509" y="1254"/>
                    <a:pt x="6486" y="1244"/>
                    <a:pt x="6463" y="1235"/>
                  </a:cubicBezTo>
                  <a:lnTo>
                    <a:pt x="6443" y="1227"/>
                  </a:lnTo>
                  <a:cubicBezTo>
                    <a:pt x="6441" y="1223"/>
                    <a:pt x="6439" y="1219"/>
                    <a:pt x="6437" y="1215"/>
                  </a:cubicBezTo>
                  <a:lnTo>
                    <a:pt x="6418" y="1176"/>
                  </a:lnTo>
                  <a:cubicBezTo>
                    <a:pt x="6406" y="1152"/>
                    <a:pt x="6394" y="1128"/>
                    <a:pt x="6382" y="1104"/>
                  </a:cubicBezTo>
                  <a:lnTo>
                    <a:pt x="6356" y="1055"/>
                  </a:lnTo>
                  <a:cubicBezTo>
                    <a:pt x="6346" y="1035"/>
                    <a:pt x="6336" y="1016"/>
                    <a:pt x="6325" y="996"/>
                  </a:cubicBezTo>
                  <a:cubicBezTo>
                    <a:pt x="6314" y="976"/>
                    <a:pt x="6304" y="957"/>
                    <a:pt x="6293" y="937"/>
                  </a:cubicBezTo>
                  <a:lnTo>
                    <a:pt x="6269" y="892"/>
                  </a:lnTo>
                  <a:cubicBezTo>
                    <a:pt x="6257" y="871"/>
                    <a:pt x="6245" y="850"/>
                    <a:pt x="6234" y="830"/>
                  </a:cubicBezTo>
                  <a:lnTo>
                    <a:pt x="6230" y="823"/>
                  </a:lnTo>
                  <a:lnTo>
                    <a:pt x="6230" y="823"/>
                  </a:lnTo>
                  <a:cubicBezTo>
                    <a:pt x="6237" y="820"/>
                    <a:pt x="6242" y="815"/>
                    <a:pt x="6245" y="809"/>
                  </a:cubicBezTo>
                  <a:cubicBezTo>
                    <a:pt x="6249" y="804"/>
                    <a:pt x="6249" y="799"/>
                    <a:pt x="6250" y="794"/>
                  </a:cubicBezTo>
                  <a:cubicBezTo>
                    <a:pt x="6270" y="796"/>
                    <a:pt x="6288" y="798"/>
                    <a:pt x="6307" y="799"/>
                  </a:cubicBezTo>
                  <a:cubicBezTo>
                    <a:pt x="6341" y="803"/>
                    <a:pt x="6376" y="805"/>
                    <a:pt x="6410" y="809"/>
                  </a:cubicBezTo>
                  <a:lnTo>
                    <a:pt x="6410" y="811"/>
                  </a:lnTo>
                  <a:close/>
                  <a:moveTo>
                    <a:pt x="7440" y="1133"/>
                  </a:moveTo>
                  <a:lnTo>
                    <a:pt x="7448" y="1123"/>
                  </a:lnTo>
                  <a:cubicBezTo>
                    <a:pt x="7454" y="1116"/>
                    <a:pt x="7460" y="1109"/>
                    <a:pt x="7465" y="1102"/>
                  </a:cubicBezTo>
                  <a:lnTo>
                    <a:pt x="7471" y="1095"/>
                  </a:lnTo>
                  <a:lnTo>
                    <a:pt x="7482" y="1082"/>
                  </a:lnTo>
                  <a:cubicBezTo>
                    <a:pt x="7504" y="1091"/>
                    <a:pt x="7527" y="1099"/>
                    <a:pt x="7549" y="1109"/>
                  </a:cubicBezTo>
                  <a:cubicBezTo>
                    <a:pt x="7562" y="1114"/>
                    <a:pt x="7576" y="1121"/>
                    <a:pt x="7590" y="1127"/>
                  </a:cubicBezTo>
                  <a:cubicBezTo>
                    <a:pt x="7623" y="1141"/>
                    <a:pt x="7656" y="1156"/>
                    <a:pt x="7688" y="1172"/>
                  </a:cubicBezTo>
                  <a:lnTo>
                    <a:pt x="7688" y="1172"/>
                  </a:lnTo>
                  <a:cubicBezTo>
                    <a:pt x="7686" y="1177"/>
                    <a:pt x="7685" y="1181"/>
                    <a:pt x="7685" y="1187"/>
                  </a:cubicBezTo>
                  <a:lnTo>
                    <a:pt x="7685" y="1187"/>
                  </a:lnTo>
                  <a:cubicBezTo>
                    <a:pt x="7685" y="1195"/>
                    <a:pt x="7687" y="1201"/>
                    <a:pt x="7691" y="1208"/>
                  </a:cubicBezTo>
                  <a:cubicBezTo>
                    <a:pt x="7695" y="1214"/>
                    <a:pt x="7699" y="1219"/>
                    <a:pt x="7706" y="1223"/>
                  </a:cubicBezTo>
                  <a:cubicBezTo>
                    <a:pt x="7708" y="1224"/>
                    <a:pt x="7708" y="1224"/>
                    <a:pt x="7709" y="1225"/>
                  </a:cubicBezTo>
                  <a:lnTo>
                    <a:pt x="7709" y="1225"/>
                  </a:lnTo>
                  <a:cubicBezTo>
                    <a:pt x="7707" y="1229"/>
                    <a:pt x="7705" y="1234"/>
                    <a:pt x="7704" y="1238"/>
                  </a:cubicBezTo>
                  <a:cubicBezTo>
                    <a:pt x="7700" y="1247"/>
                    <a:pt x="7697" y="1255"/>
                    <a:pt x="7693" y="1264"/>
                  </a:cubicBezTo>
                  <a:lnTo>
                    <a:pt x="7688" y="1278"/>
                  </a:lnTo>
                  <a:cubicBezTo>
                    <a:pt x="7685" y="1287"/>
                    <a:pt x="7681" y="1296"/>
                    <a:pt x="7678" y="1305"/>
                  </a:cubicBezTo>
                  <a:lnTo>
                    <a:pt x="7673" y="1318"/>
                  </a:lnTo>
                  <a:cubicBezTo>
                    <a:pt x="7670" y="1328"/>
                    <a:pt x="7666" y="1337"/>
                    <a:pt x="7663" y="1348"/>
                  </a:cubicBezTo>
                  <a:cubicBezTo>
                    <a:pt x="7661" y="1352"/>
                    <a:pt x="7660" y="1356"/>
                    <a:pt x="7659" y="1359"/>
                  </a:cubicBezTo>
                  <a:cubicBezTo>
                    <a:pt x="7655" y="1371"/>
                    <a:pt x="7652" y="1382"/>
                    <a:pt x="7648" y="1393"/>
                  </a:cubicBezTo>
                  <a:lnTo>
                    <a:pt x="7645" y="1400"/>
                  </a:lnTo>
                  <a:cubicBezTo>
                    <a:pt x="7642" y="1413"/>
                    <a:pt x="7637" y="1427"/>
                    <a:pt x="7633" y="1440"/>
                  </a:cubicBezTo>
                  <a:lnTo>
                    <a:pt x="7632" y="1444"/>
                  </a:lnTo>
                  <a:cubicBezTo>
                    <a:pt x="7612" y="1508"/>
                    <a:pt x="7595" y="1576"/>
                    <a:pt x="7577" y="1651"/>
                  </a:cubicBezTo>
                  <a:lnTo>
                    <a:pt x="7551" y="1645"/>
                  </a:lnTo>
                  <a:cubicBezTo>
                    <a:pt x="7535" y="1641"/>
                    <a:pt x="7518" y="1637"/>
                    <a:pt x="7501" y="1633"/>
                  </a:cubicBezTo>
                  <a:cubicBezTo>
                    <a:pt x="7475" y="1628"/>
                    <a:pt x="7450" y="1622"/>
                    <a:pt x="7424" y="1616"/>
                  </a:cubicBezTo>
                  <a:lnTo>
                    <a:pt x="7389" y="1609"/>
                  </a:lnTo>
                  <a:cubicBezTo>
                    <a:pt x="7357" y="1603"/>
                    <a:pt x="7326" y="1597"/>
                    <a:pt x="7294" y="1591"/>
                  </a:cubicBezTo>
                  <a:lnTo>
                    <a:pt x="7276" y="1588"/>
                  </a:lnTo>
                  <a:lnTo>
                    <a:pt x="7204" y="1576"/>
                  </a:lnTo>
                  <a:lnTo>
                    <a:pt x="7204" y="1576"/>
                  </a:lnTo>
                  <a:cubicBezTo>
                    <a:pt x="7204" y="1575"/>
                    <a:pt x="7204" y="1574"/>
                    <a:pt x="7204" y="1574"/>
                  </a:cubicBezTo>
                  <a:cubicBezTo>
                    <a:pt x="7204" y="1573"/>
                    <a:pt x="7204" y="1572"/>
                    <a:pt x="7204" y="1571"/>
                  </a:cubicBezTo>
                  <a:lnTo>
                    <a:pt x="7204" y="1571"/>
                  </a:lnTo>
                  <a:lnTo>
                    <a:pt x="7204" y="1571"/>
                  </a:lnTo>
                  <a:cubicBezTo>
                    <a:pt x="7204" y="1563"/>
                    <a:pt x="7202" y="1557"/>
                    <a:pt x="7198" y="1550"/>
                  </a:cubicBezTo>
                  <a:cubicBezTo>
                    <a:pt x="7195" y="1544"/>
                    <a:pt x="7190" y="1539"/>
                    <a:pt x="7184" y="1536"/>
                  </a:cubicBezTo>
                  <a:lnTo>
                    <a:pt x="7184" y="1536"/>
                  </a:lnTo>
                  <a:cubicBezTo>
                    <a:pt x="7202" y="1502"/>
                    <a:pt x="7218" y="1473"/>
                    <a:pt x="7237" y="1440"/>
                  </a:cubicBezTo>
                  <a:cubicBezTo>
                    <a:pt x="7298" y="1334"/>
                    <a:pt x="7355" y="1248"/>
                    <a:pt x="7427" y="1150"/>
                  </a:cubicBezTo>
                  <a:lnTo>
                    <a:pt x="7440" y="1133"/>
                  </a:lnTo>
                  <a:close/>
                  <a:moveTo>
                    <a:pt x="7862" y="1271"/>
                  </a:moveTo>
                  <a:cubicBezTo>
                    <a:pt x="7884" y="1285"/>
                    <a:pt x="7905" y="1299"/>
                    <a:pt x="7926" y="1313"/>
                  </a:cubicBezTo>
                  <a:cubicBezTo>
                    <a:pt x="7947" y="1327"/>
                    <a:pt x="7968" y="1341"/>
                    <a:pt x="7989" y="1355"/>
                  </a:cubicBezTo>
                  <a:cubicBezTo>
                    <a:pt x="8010" y="1369"/>
                    <a:pt x="8031" y="1384"/>
                    <a:pt x="8051" y="1399"/>
                  </a:cubicBezTo>
                  <a:cubicBezTo>
                    <a:pt x="8072" y="1414"/>
                    <a:pt x="8093" y="1428"/>
                    <a:pt x="8113" y="1443"/>
                  </a:cubicBezTo>
                  <a:cubicBezTo>
                    <a:pt x="8133" y="1457"/>
                    <a:pt x="8155" y="1474"/>
                    <a:pt x="8175" y="1489"/>
                  </a:cubicBezTo>
                  <a:cubicBezTo>
                    <a:pt x="8196" y="1504"/>
                    <a:pt x="8215" y="1518"/>
                    <a:pt x="8234" y="1534"/>
                  </a:cubicBezTo>
                  <a:cubicBezTo>
                    <a:pt x="8254" y="1549"/>
                    <a:pt x="8276" y="1567"/>
                    <a:pt x="8296" y="1584"/>
                  </a:cubicBezTo>
                  <a:cubicBezTo>
                    <a:pt x="8317" y="1600"/>
                    <a:pt x="8334" y="1613"/>
                    <a:pt x="8352" y="1629"/>
                  </a:cubicBezTo>
                  <a:cubicBezTo>
                    <a:pt x="8371" y="1644"/>
                    <a:pt x="8394" y="1666"/>
                    <a:pt x="8415" y="1684"/>
                  </a:cubicBezTo>
                  <a:cubicBezTo>
                    <a:pt x="8432" y="1698"/>
                    <a:pt x="8449" y="1713"/>
                    <a:pt x="8466" y="1728"/>
                  </a:cubicBezTo>
                  <a:cubicBezTo>
                    <a:pt x="8490" y="1749"/>
                    <a:pt x="8513" y="1771"/>
                    <a:pt x="8536" y="1792"/>
                  </a:cubicBezTo>
                  <a:cubicBezTo>
                    <a:pt x="8550" y="1805"/>
                    <a:pt x="8564" y="1817"/>
                    <a:pt x="8578" y="1831"/>
                  </a:cubicBezTo>
                  <a:cubicBezTo>
                    <a:pt x="8604" y="1856"/>
                    <a:pt x="8630" y="1882"/>
                    <a:pt x="8656" y="1908"/>
                  </a:cubicBezTo>
                  <a:lnTo>
                    <a:pt x="8656" y="1908"/>
                  </a:lnTo>
                  <a:cubicBezTo>
                    <a:pt x="8654" y="1910"/>
                    <a:pt x="8653" y="1912"/>
                    <a:pt x="8651" y="1915"/>
                  </a:cubicBezTo>
                  <a:cubicBezTo>
                    <a:pt x="8648" y="1922"/>
                    <a:pt x="8645" y="1928"/>
                    <a:pt x="8645" y="1936"/>
                  </a:cubicBezTo>
                  <a:lnTo>
                    <a:pt x="8645" y="1936"/>
                  </a:lnTo>
                  <a:lnTo>
                    <a:pt x="8645" y="1936"/>
                  </a:lnTo>
                  <a:cubicBezTo>
                    <a:pt x="8645" y="1943"/>
                    <a:pt x="8647" y="1950"/>
                    <a:pt x="8651" y="1957"/>
                  </a:cubicBezTo>
                  <a:cubicBezTo>
                    <a:pt x="8655" y="1964"/>
                    <a:pt x="8659" y="1968"/>
                    <a:pt x="8666" y="1972"/>
                  </a:cubicBezTo>
                  <a:cubicBezTo>
                    <a:pt x="8673" y="1976"/>
                    <a:pt x="8680" y="1978"/>
                    <a:pt x="8687" y="1978"/>
                  </a:cubicBezTo>
                  <a:lnTo>
                    <a:pt x="8687" y="1978"/>
                  </a:lnTo>
                  <a:cubicBezTo>
                    <a:pt x="8693" y="1978"/>
                    <a:pt x="8697" y="1977"/>
                    <a:pt x="8702" y="1975"/>
                  </a:cubicBezTo>
                  <a:cubicBezTo>
                    <a:pt x="8729" y="2036"/>
                    <a:pt x="8756" y="2098"/>
                    <a:pt x="8781" y="2161"/>
                  </a:cubicBezTo>
                  <a:cubicBezTo>
                    <a:pt x="8719" y="2120"/>
                    <a:pt x="8655" y="2080"/>
                    <a:pt x="8588" y="2043"/>
                  </a:cubicBezTo>
                  <a:lnTo>
                    <a:pt x="8583" y="2040"/>
                  </a:lnTo>
                  <a:cubicBezTo>
                    <a:pt x="8551" y="2022"/>
                    <a:pt x="8519" y="2005"/>
                    <a:pt x="8487" y="1988"/>
                  </a:cubicBezTo>
                  <a:lnTo>
                    <a:pt x="8479" y="1984"/>
                  </a:lnTo>
                  <a:cubicBezTo>
                    <a:pt x="8445" y="1966"/>
                    <a:pt x="8410" y="1949"/>
                    <a:pt x="8375" y="1932"/>
                  </a:cubicBezTo>
                  <a:lnTo>
                    <a:pt x="8373" y="1931"/>
                  </a:lnTo>
                  <a:cubicBezTo>
                    <a:pt x="8352" y="1921"/>
                    <a:pt x="8331" y="1911"/>
                    <a:pt x="8309" y="1902"/>
                  </a:cubicBezTo>
                  <a:cubicBezTo>
                    <a:pt x="8275" y="1854"/>
                    <a:pt x="8240" y="1807"/>
                    <a:pt x="8205" y="1760"/>
                  </a:cubicBezTo>
                  <a:cubicBezTo>
                    <a:pt x="8197" y="1749"/>
                    <a:pt x="8189" y="1739"/>
                    <a:pt x="8180" y="1728"/>
                  </a:cubicBezTo>
                  <a:cubicBezTo>
                    <a:pt x="8151" y="1689"/>
                    <a:pt x="8121" y="1652"/>
                    <a:pt x="8092" y="1614"/>
                  </a:cubicBezTo>
                  <a:cubicBezTo>
                    <a:pt x="8079" y="1596"/>
                    <a:pt x="8064" y="1579"/>
                    <a:pt x="8050" y="1562"/>
                  </a:cubicBezTo>
                  <a:cubicBezTo>
                    <a:pt x="8026" y="1531"/>
                    <a:pt x="8001" y="1500"/>
                    <a:pt x="7976" y="1470"/>
                  </a:cubicBezTo>
                  <a:cubicBezTo>
                    <a:pt x="7960" y="1450"/>
                    <a:pt x="7943" y="1430"/>
                    <a:pt x="7927" y="1412"/>
                  </a:cubicBezTo>
                  <a:cubicBezTo>
                    <a:pt x="7904" y="1384"/>
                    <a:pt x="7880" y="1356"/>
                    <a:pt x="7856" y="1328"/>
                  </a:cubicBezTo>
                  <a:cubicBezTo>
                    <a:pt x="7838" y="1308"/>
                    <a:pt x="7820" y="1289"/>
                    <a:pt x="7802" y="1268"/>
                  </a:cubicBezTo>
                  <a:cubicBezTo>
                    <a:pt x="7787" y="1251"/>
                    <a:pt x="7772" y="1233"/>
                    <a:pt x="7756" y="1216"/>
                  </a:cubicBezTo>
                  <a:lnTo>
                    <a:pt x="7756" y="1216"/>
                  </a:lnTo>
                  <a:cubicBezTo>
                    <a:pt x="7758" y="1215"/>
                    <a:pt x="7759" y="1213"/>
                    <a:pt x="7760" y="1211"/>
                  </a:cubicBezTo>
                  <a:cubicBezTo>
                    <a:pt x="7761" y="1210"/>
                    <a:pt x="7761" y="1210"/>
                    <a:pt x="7761" y="1209"/>
                  </a:cubicBezTo>
                  <a:lnTo>
                    <a:pt x="7797" y="1232"/>
                  </a:lnTo>
                  <a:cubicBezTo>
                    <a:pt x="7819" y="1244"/>
                    <a:pt x="7841" y="1257"/>
                    <a:pt x="7862" y="1271"/>
                  </a:cubicBezTo>
                  <a:close/>
                  <a:moveTo>
                    <a:pt x="8842" y="2139"/>
                  </a:moveTo>
                  <a:cubicBezTo>
                    <a:pt x="8871" y="2178"/>
                    <a:pt x="8900" y="2220"/>
                    <a:pt x="8929" y="2260"/>
                  </a:cubicBezTo>
                  <a:lnTo>
                    <a:pt x="8932" y="2265"/>
                  </a:lnTo>
                  <a:lnTo>
                    <a:pt x="8932" y="2265"/>
                  </a:lnTo>
                  <a:cubicBezTo>
                    <a:pt x="8885" y="2230"/>
                    <a:pt x="8837" y="2196"/>
                    <a:pt x="8787" y="2163"/>
                  </a:cubicBezTo>
                  <a:cubicBezTo>
                    <a:pt x="8778" y="2139"/>
                    <a:pt x="8768" y="2115"/>
                    <a:pt x="8758" y="2092"/>
                  </a:cubicBezTo>
                  <a:cubicBezTo>
                    <a:pt x="8751" y="2075"/>
                    <a:pt x="8743" y="2058"/>
                    <a:pt x="8736" y="2042"/>
                  </a:cubicBezTo>
                  <a:lnTo>
                    <a:pt x="8706" y="1971"/>
                  </a:lnTo>
                  <a:cubicBezTo>
                    <a:pt x="8708" y="1971"/>
                    <a:pt x="8710" y="1969"/>
                    <a:pt x="8712" y="1968"/>
                  </a:cubicBezTo>
                  <a:cubicBezTo>
                    <a:pt x="8735" y="1998"/>
                    <a:pt x="8759" y="2029"/>
                    <a:pt x="8782" y="2059"/>
                  </a:cubicBezTo>
                  <a:cubicBezTo>
                    <a:pt x="8802" y="2086"/>
                    <a:pt x="8822" y="2112"/>
                    <a:pt x="8842" y="2139"/>
                  </a:cubicBezTo>
                  <a:close/>
                  <a:moveTo>
                    <a:pt x="9299" y="2601"/>
                  </a:moveTo>
                  <a:lnTo>
                    <a:pt x="9316" y="2624"/>
                  </a:lnTo>
                  <a:cubicBezTo>
                    <a:pt x="9326" y="2638"/>
                    <a:pt x="9335" y="2652"/>
                    <a:pt x="9345" y="2666"/>
                  </a:cubicBezTo>
                  <a:cubicBezTo>
                    <a:pt x="9359" y="2687"/>
                    <a:pt x="9373" y="2708"/>
                    <a:pt x="9387" y="2729"/>
                  </a:cubicBezTo>
                  <a:cubicBezTo>
                    <a:pt x="9396" y="2743"/>
                    <a:pt x="9405" y="2757"/>
                    <a:pt x="9414" y="2771"/>
                  </a:cubicBezTo>
                  <a:cubicBezTo>
                    <a:pt x="9428" y="2793"/>
                    <a:pt x="9441" y="2816"/>
                    <a:pt x="9455" y="2838"/>
                  </a:cubicBezTo>
                  <a:cubicBezTo>
                    <a:pt x="9463" y="2852"/>
                    <a:pt x="9471" y="2865"/>
                    <a:pt x="9479" y="2878"/>
                  </a:cubicBezTo>
                  <a:cubicBezTo>
                    <a:pt x="9493" y="2901"/>
                    <a:pt x="9507" y="2926"/>
                    <a:pt x="9520" y="2950"/>
                  </a:cubicBezTo>
                  <a:lnTo>
                    <a:pt x="9542" y="2988"/>
                  </a:lnTo>
                  <a:cubicBezTo>
                    <a:pt x="9554" y="3012"/>
                    <a:pt x="9567" y="3036"/>
                    <a:pt x="9579" y="3060"/>
                  </a:cubicBezTo>
                  <a:cubicBezTo>
                    <a:pt x="9557" y="3029"/>
                    <a:pt x="9534" y="2998"/>
                    <a:pt x="9510" y="2967"/>
                  </a:cubicBezTo>
                  <a:lnTo>
                    <a:pt x="9503" y="2957"/>
                  </a:lnTo>
                  <a:cubicBezTo>
                    <a:pt x="9487" y="2938"/>
                    <a:pt x="9471" y="2917"/>
                    <a:pt x="9454" y="2897"/>
                  </a:cubicBezTo>
                  <a:cubicBezTo>
                    <a:pt x="9447" y="2888"/>
                    <a:pt x="9439" y="2878"/>
                    <a:pt x="9432" y="2870"/>
                  </a:cubicBezTo>
                  <a:cubicBezTo>
                    <a:pt x="9417" y="2853"/>
                    <a:pt x="9403" y="2836"/>
                    <a:pt x="9388" y="2819"/>
                  </a:cubicBezTo>
                  <a:cubicBezTo>
                    <a:pt x="9377" y="2806"/>
                    <a:pt x="9366" y="2794"/>
                    <a:pt x="9355" y="2782"/>
                  </a:cubicBezTo>
                  <a:cubicBezTo>
                    <a:pt x="9344" y="2770"/>
                    <a:pt x="9330" y="2754"/>
                    <a:pt x="9316" y="2740"/>
                  </a:cubicBezTo>
                  <a:cubicBezTo>
                    <a:pt x="9302" y="2726"/>
                    <a:pt x="9286" y="2708"/>
                    <a:pt x="9271" y="2693"/>
                  </a:cubicBezTo>
                  <a:cubicBezTo>
                    <a:pt x="9260" y="2682"/>
                    <a:pt x="9251" y="2671"/>
                    <a:pt x="9239" y="2661"/>
                  </a:cubicBezTo>
                  <a:cubicBezTo>
                    <a:pt x="9223" y="2644"/>
                    <a:pt x="9206" y="2628"/>
                    <a:pt x="9189" y="2612"/>
                  </a:cubicBezTo>
                  <a:lnTo>
                    <a:pt x="9189" y="2612"/>
                  </a:lnTo>
                  <a:cubicBezTo>
                    <a:pt x="9191" y="2610"/>
                    <a:pt x="9192" y="2608"/>
                    <a:pt x="9194" y="2605"/>
                  </a:cubicBezTo>
                  <a:cubicBezTo>
                    <a:pt x="9198" y="2599"/>
                    <a:pt x="9199" y="2592"/>
                    <a:pt x="9199" y="2585"/>
                  </a:cubicBezTo>
                  <a:lnTo>
                    <a:pt x="9199" y="2585"/>
                  </a:lnTo>
                  <a:cubicBezTo>
                    <a:pt x="9199" y="2584"/>
                    <a:pt x="9199" y="2584"/>
                    <a:pt x="9199" y="2584"/>
                  </a:cubicBezTo>
                  <a:cubicBezTo>
                    <a:pt x="9199" y="2576"/>
                    <a:pt x="9198" y="2569"/>
                    <a:pt x="9194" y="2563"/>
                  </a:cubicBezTo>
                  <a:cubicBezTo>
                    <a:pt x="9190" y="2556"/>
                    <a:pt x="9186" y="2552"/>
                    <a:pt x="9179" y="2548"/>
                  </a:cubicBezTo>
                  <a:cubicBezTo>
                    <a:pt x="9173" y="2544"/>
                    <a:pt x="9166" y="2542"/>
                    <a:pt x="9158" y="2542"/>
                  </a:cubicBezTo>
                  <a:cubicBezTo>
                    <a:pt x="9151" y="2542"/>
                    <a:pt x="9144" y="2544"/>
                    <a:pt x="9137" y="2548"/>
                  </a:cubicBezTo>
                  <a:cubicBezTo>
                    <a:pt x="9134" y="2550"/>
                    <a:pt x="9132" y="2551"/>
                    <a:pt x="9129" y="2554"/>
                  </a:cubicBezTo>
                  <a:lnTo>
                    <a:pt x="9126" y="2549"/>
                  </a:lnTo>
                  <a:cubicBezTo>
                    <a:pt x="9107" y="2517"/>
                    <a:pt x="9084" y="2485"/>
                    <a:pt x="9063" y="2453"/>
                  </a:cubicBezTo>
                  <a:cubicBezTo>
                    <a:pt x="9039" y="2415"/>
                    <a:pt x="9015" y="2378"/>
                    <a:pt x="8990" y="2341"/>
                  </a:cubicBezTo>
                  <a:lnTo>
                    <a:pt x="8982" y="2329"/>
                  </a:lnTo>
                  <a:lnTo>
                    <a:pt x="8982" y="2329"/>
                  </a:lnTo>
                  <a:cubicBezTo>
                    <a:pt x="8983" y="2328"/>
                    <a:pt x="8983" y="2327"/>
                    <a:pt x="8984" y="2327"/>
                  </a:cubicBezTo>
                  <a:cubicBezTo>
                    <a:pt x="8988" y="2324"/>
                    <a:pt x="8991" y="2322"/>
                    <a:pt x="8995" y="2319"/>
                  </a:cubicBezTo>
                  <a:lnTo>
                    <a:pt x="8995" y="2319"/>
                  </a:lnTo>
                  <a:cubicBezTo>
                    <a:pt x="9103" y="2405"/>
                    <a:pt x="9190" y="2485"/>
                    <a:pt x="9286" y="2586"/>
                  </a:cubicBezTo>
                  <a:lnTo>
                    <a:pt x="9299" y="2601"/>
                  </a:lnTo>
                  <a:close/>
                  <a:moveTo>
                    <a:pt x="9700" y="3217"/>
                  </a:moveTo>
                  <a:cubicBezTo>
                    <a:pt x="9694" y="3198"/>
                    <a:pt x="9688" y="3180"/>
                    <a:pt x="9682" y="3161"/>
                  </a:cubicBezTo>
                  <a:cubicBezTo>
                    <a:pt x="9677" y="3146"/>
                    <a:pt x="9672" y="3132"/>
                    <a:pt x="9668" y="3118"/>
                  </a:cubicBezTo>
                  <a:cubicBezTo>
                    <a:pt x="9661" y="3099"/>
                    <a:pt x="9655" y="3081"/>
                    <a:pt x="9648" y="3063"/>
                  </a:cubicBezTo>
                  <a:lnTo>
                    <a:pt x="9648" y="3063"/>
                  </a:lnTo>
                  <a:cubicBezTo>
                    <a:pt x="9669" y="3097"/>
                    <a:pt x="9689" y="3131"/>
                    <a:pt x="9707" y="3166"/>
                  </a:cubicBezTo>
                  <a:lnTo>
                    <a:pt x="9709" y="3172"/>
                  </a:lnTo>
                  <a:cubicBezTo>
                    <a:pt x="9730" y="3226"/>
                    <a:pt x="9750" y="3280"/>
                    <a:pt x="9768" y="3335"/>
                  </a:cubicBezTo>
                  <a:cubicBezTo>
                    <a:pt x="9770" y="3340"/>
                    <a:pt x="9772" y="3346"/>
                    <a:pt x="9774" y="3352"/>
                  </a:cubicBezTo>
                  <a:cubicBezTo>
                    <a:pt x="9783" y="3378"/>
                    <a:pt x="9791" y="3404"/>
                    <a:pt x="9799" y="3430"/>
                  </a:cubicBezTo>
                  <a:cubicBezTo>
                    <a:pt x="9791" y="3413"/>
                    <a:pt x="9782" y="3396"/>
                    <a:pt x="9773" y="3380"/>
                  </a:cubicBezTo>
                  <a:lnTo>
                    <a:pt x="9773" y="3380"/>
                  </a:lnTo>
                  <a:cubicBezTo>
                    <a:pt x="9755" y="3347"/>
                    <a:pt x="9737" y="3314"/>
                    <a:pt x="9718" y="3281"/>
                  </a:cubicBezTo>
                  <a:cubicBezTo>
                    <a:pt x="9717" y="3275"/>
                    <a:pt x="9714" y="3268"/>
                    <a:pt x="9712" y="3262"/>
                  </a:cubicBezTo>
                  <a:cubicBezTo>
                    <a:pt x="9710" y="3246"/>
                    <a:pt x="9705" y="3231"/>
                    <a:pt x="9700" y="3217"/>
                  </a:cubicBezTo>
                  <a:close/>
                  <a:moveTo>
                    <a:pt x="9834" y="3434"/>
                  </a:moveTo>
                  <a:cubicBezTo>
                    <a:pt x="9844" y="3462"/>
                    <a:pt x="9854" y="3490"/>
                    <a:pt x="9862" y="3519"/>
                  </a:cubicBezTo>
                  <a:cubicBezTo>
                    <a:pt x="9868" y="3536"/>
                    <a:pt x="9874" y="3554"/>
                    <a:pt x="9880" y="3571"/>
                  </a:cubicBezTo>
                  <a:cubicBezTo>
                    <a:pt x="9889" y="3603"/>
                    <a:pt x="9899" y="3635"/>
                    <a:pt x="9908" y="3667"/>
                  </a:cubicBezTo>
                  <a:lnTo>
                    <a:pt x="9908" y="3667"/>
                  </a:lnTo>
                  <a:cubicBezTo>
                    <a:pt x="9893" y="3630"/>
                    <a:pt x="9878" y="3592"/>
                    <a:pt x="9862" y="3555"/>
                  </a:cubicBezTo>
                  <a:lnTo>
                    <a:pt x="9862" y="3555"/>
                  </a:lnTo>
                  <a:cubicBezTo>
                    <a:pt x="9849" y="3527"/>
                    <a:pt x="9836" y="3498"/>
                    <a:pt x="9822" y="3470"/>
                  </a:cubicBezTo>
                  <a:lnTo>
                    <a:pt x="9820" y="3466"/>
                  </a:lnTo>
                  <a:lnTo>
                    <a:pt x="9820" y="3464"/>
                  </a:lnTo>
                  <a:cubicBezTo>
                    <a:pt x="9812" y="3438"/>
                    <a:pt x="9804" y="3413"/>
                    <a:pt x="9795" y="3388"/>
                  </a:cubicBezTo>
                  <a:cubicBezTo>
                    <a:pt x="9793" y="3382"/>
                    <a:pt x="9791" y="3377"/>
                    <a:pt x="9789" y="3371"/>
                  </a:cubicBezTo>
                  <a:cubicBezTo>
                    <a:pt x="9770" y="3314"/>
                    <a:pt x="9750" y="3258"/>
                    <a:pt x="9729" y="3202"/>
                  </a:cubicBezTo>
                  <a:cubicBezTo>
                    <a:pt x="9727" y="3199"/>
                    <a:pt x="9726" y="3195"/>
                    <a:pt x="9725" y="3191"/>
                  </a:cubicBezTo>
                  <a:cubicBezTo>
                    <a:pt x="9758" y="3254"/>
                    <a:pt x="9789" y="3317"/>
                    <a:pt x="9818" y="3382"/>
                  </a:cubicBezTo>
                  <a:cubicBezTo>
                    <a:pt x="9822" y="3398"/>
                    <a:pt x="9828" y="3415"/>
                    <a:pt x="9834" y="3433"/>
                  </a:cubicBezTo>
                  <a:lnTo>
                    <a:pt x="9834" y="3434"/>
                  </a:lnTo>
                  <a:close/>
                  <a:moveTo>
                    <a:pt x="9763" y="3438"/>
                  </a:moveTo>
                  <a:lnTo>
                    <a:pt x="9776" y="3485"/>
                  </a:lnTo>
                  <a:lnTo>
                    <a:pt x="9780" y="3503"/>
                  </a:lnTo>
                  <a:lnTo>
                    <a:pt x="9772" y="3479"/>
                  </a:lnTo>
                  <a:cubicBezTo>
                    <a:pt x="9766" y="3462"/>
                    <a:pt x="9761" y="3445"/>
                    <a:pt x="9755" y="3428"/>
                  </a:cubicBezTo>
                  <a:cubicBezTo>
                    <a:pt x="9748" y="3407"/>
                    <a:pt x="9740" y="3386"/>
                    <a:pt x="9732" y="3364"/>
                  </a:cubicBezTo>
                  <a:cubicBezTo>
                    <a:pt x="9727" y="3348"/>
                    <a:pt x="9720" y="3331"/>
                    <a:pt x="9714" y="3314"/>
                  </a:cubicBezTo>
                  <a:lnTo>
                    <a:pt x="9714" y="3314"/>
                  </a:lnTo>
                  <a:cubicBezTo>
                    <a:pt x="9722" y="3327"/>
                    <a:pt x="9730" y="3340"/>
                    <a:pt x="9738" y="3353"/>
                  </a:cubicBezTo>
                  <a:cubicBezTo>
                    <a:pt x="9741" y="3362"/>
                    <a:pt x="9743" y="3371"/>
                    <a:pt x="9746" y="3381"/>
                  </a:cubicBezTo>
                  <a:lnTo>
                    <a:pt x="9763" y="3438"/>
                  </a:lnTo>
                  <a:close/>
                  <a:moveTo>
                    <a:pt x="9743" y="3591"/>
                  </a:moveTo>
                  <a:lnTo>
                    <a:pt x="9740" y="3593"/>
                  </a:lnTo>
                  <a:lnTo>
                    <a:pt x="9740" y="3593"/>
                  </a:lnTo>
                  <a:cubicBezTo>
                    <a:pt x="9728" y="3602"/>
                    <a:pt x="9719" y="3611"/>
                    <a:pt x="9710" y="3623"/>
                  </a:cubicBezTo>
                  <a:lnTo>
                    <a:pt x="9707" y="3627"/>
                  </a:lnTo>
                  <a:cubicBezTo>
                    <a:pt x="9706" y="3628"/>
                    <a:pt x="9705" y="3629"/>
                    <a:pt x="9704" y="3631"/>
                  </a:cubicBezTo>
                  <a:lnTo>
                    <a:pt x="9704" y="3631"/>
                  </a:lnTo>
                  <a:cubicBezTo>
                    <a:pt x="9704" y="3630"/>
                    <a:pt x="9703" y="3630"/>
                    <a:pt x="9703" y="3630"/>
                  </a:cubicBezTo>
                  <a:cubicBezTo>
                    <a:pt x="9696" y="3626"/>
                    <a:pt x="9690" y="3624"/>
                    <a:pt x="9683" y="3624"/>
                  </a:cubicBezTo>
                  <a:lnTo>
                    <a:pt x="9683" y="3624"/>
                  </a:lnTo>
                  <a:cubicBezTo>
                    <a:pt x="9678" y="3624"/>
                    <a:pt x="9674" y="3625"/>
                    <a:pt x="9669" y="3627"/>
                  </a:cubicBezTo>
                  <a:cubicBezTo>
                    <a:pt x="9652" y="3583"/>
                    <a:pt x="9634" y="3540"/>
                    <a:pt x="9615" y="3496"/>
                  </a:cubicBezTo>
                  <a:cubicBezTo>
                    <a:pt x="9607" y="3475"/>
                    <a:pt x="9598" y="3453"/>
                    <a:pt x="9589" y="3432"/>
                  </a:cubicBezTo>
                  <a:cubicBezTo>
                    <a:pt x="9557" y="3356"/>
                    <a:pt x="9522" y="3280"/>
                    <a:pt x="9486" y="3205"/>
                  </a:cubicBezTo>
                  <a:cubicBezTo>
                    <a:pt x="9475" y="3181"/>
                    <a:pt x="9462" y="3157"/>
                    <a:pt x="9450" y="3133"/>
                  </a:cubicBezTo>
                  <a:cubicBezTo>
                    <a:pt x="9425" y="3083"/>
                    <a:pt x="9401" y="3032"/>
                    <a:pt x="9375" y="2982"/>
                  </a:cubicBezTo>
                  <a:cubicBezTo>
                    <a:pt x="9359" y="2952"/>
                    <a:pt x="9342" y="2923"/>
                    <a:pt x="9325" y="2893"/>
                  </a:cubicBezTo>
                  <a:cubicBezTo>
                    <a:pt x="9303" y="2852"/>
                    <a:pt x="9281" y="2810"/>
                    <a:pt x="9257" y="2769"/>
                  </a:cubicBezTo>
                  <a:lnTo>
                    <a:pt x="9257" y="2769"/>
                  </a:lnTo>
                  <a:cubicBezTo>
                    <a:pt x="9419" y="2916"/>
                    <a:pt x="9541" y="3056"/>
                    <a:pt x="9663" y="3237"/>
                  </a:cubicBezTo>
                  <a:cubicBezTo>
                    <a:pt x="9696" y="3308"/>
                    <a:pt x="9726" y="3380"/>
                    <a:pt x="9754" y="3453"/>
                  </a:cubicBezTo>
                  <a:cubicBezTo>
                    <a:pt x="9759" y="3466"/>
                    <a:pt x="9764" y="3478"/>
                    <a:pt x="9768" y="3491"/>
                  </a:cubicBezTo>
                  <a:cubicBezTo>
                    <a:pt x="9773" y="3504"/>
                    <a:pt x="9779" y="3521"/>
                    <a:pt x="9785" y="3535"/>
                  </a:cubicBezTo>
                  <a:lnTo>
                    <a:pt x="9785" y="3535"/>
                  </a:lnTo>
                  <a:cubicBezTo>
                    <a:pt x="9783" y="3536"/>
                    <a:pt x="9781" y="3537"/>
                    <a:pt x="9780" y="3538"/>
                  </a:cubicBezTo>
                  <a:cubicBezTo>
                    <a:pt x="9773" y="3542"/>
                    <a:pt x="9768" y="3546"/>
                    <a:pt x="9764" y="3553"/>
                  </a:cubicBezTo>
                  <a:cubicBezTo>
                    <a:pt x="9760" y="3559"/>
                    <a:pt x="9759" y="3567"/>
                    <a:pt x="9759" y="3575"/>
                  </a:cubicBezTo>
                  <a:lnTo>
                    <a:pt x="9759" y="3575"/>
                  </a:lnTo>
                  <a:lnTo>
                    <a:pt x="9759" y="3575"/>
                  </a:lnTo>
                  <a:cubicBezTo>
                    <a:pt x="9759" y="3577"/>
                    <a:pt x="9759" y="3579"/>
                    <a:pt x="9760" y="3581"/>
                  </a:cubicBezTo>
                  <a:lnTo>
                    <a:pt x="9755" y="3583"/>
                  </a:lnTo>
                  <a:lnTo>
                    <a:pt x="9755" y="3583"/>
                  </a:lnTo>
                  <a:cubicBezTo>
                    <a:pt x="9751" y="3586"/>
                    <a:pt x="9747" y="3588"/>
                    <a:pt x="9743" y="3591"/>
                  </a:cubicBezTo>
                  <a:close/>
                  <a:moveTo>
                    <a:pt x="8988" y="2510"/>
                  </a:moveTo>
                  <a:lnTo>
                    <a:pt x="8988" y="2510"/>
                  </a:lnTo>
                  <a:cubicBezTo>
                    <a:pt x="8981" y="2510"/>
                    <a:pt x="8974" y="2511"/>
                    <a:pt x="8968" y="2515"/>
                  </a:cubicBezTo>
                  <a:cubicBezTo>
                    <a:pt x="8962" y="2518"/>
                    <a:pt x="8958" y="2522"/>
                    <a:pt x="8955" y="2527"/>
                  </a:cubicBezTo>
                  <a:lnTo>
                    <a:pt x="8924" y="2504"/>
                  </a:lnTo>
                  <a:cubicBezTo>
                    <a:pt x="8911" y="2472"/>
                    <a:pt x="8899" y="2440"/>
                    <a:pt x="8886" y="2408"/>
                  </a:cubicBezTo>
                  <a:lnTo>
                    <a:pt x="8867" y="2358"/>
                  </a:lnTo>
                  <a:cubicBezTo>
                    <a:pt x="8865" y="2352"/>
                    <a:pt x="8862" y="2347"/>
                    <a:pt x="8860" y="2342"/>
                  </a:cubicBezTo>
                  <a:cubicBezTo>
                    <a:pt x="8916" y="2383"/>
                    <a:pt x="8970" y="2426"/>
                    <a:pt x="9023" y="2469"/>
                  </a:cubicBezTo>
                  <a:cubicBezTo>
                    <a:pt x="9058" y="2499"/>
                    <a:pt x="9093" y="2528"/>
                    <a:pt x="9127" y="2559"/>
                  </a:cubicBezTo>
                  <a:lnTo>
                    <a:pt x="9127" y="2559"/>
                  </a:lnTo>
                  <a:cubicBezTo>
                    <a:pt x="9125" y="2561"/>
                    <a:pt x="9124" y="2563"/>
                    <a:pt x="9122" y="2566"/>
                  </a:cubicBezTo>
                  <a:cubicBezTo>
                    <a:pt x="9119" y="2572"/>
                    <a:pt x="9117" y="2578"/>
                    <a:pt x="9117" y="2585"/>
                  </a:cubicBezTo>
                  <a:lnTo>
                    <a:pt x="9117" y="2585"/>
                  </a:lnTo>
                  <a:lnTo>
                    <a:pt x="9117" y="2585"/>
                  </a:lnTo>
                  <a:cubicBezTo>
                    <a:pt x="9117" y="2593"/>
                    <a:pt x="9118" y="2600"/>
                    <a:pt x="9122" y="2607"/>
                  </a:cubicBezTo>
                  <a:cubicBezTo>
                    <a:pt x="9126" y="2613"/>
                    <a:pt x="9132" y="2618"/>
                    <a:pt x="9138" y="2622"/>
                  </a:cubicBezTo>
                  <a:cubicBezTo>
                    <a:pt x="9145" y="2626"/>
                    <a:pt x="9151" y="2628"/>
                    <a:pt x="9159" y="2628"/>
                  </a:cubicBezTo>
                  <a:lnTo>
                    <a:pt x="9159" y="2628"/>
                  </a:lnTo>
                  <a:lnTo>
                    <a:pt x="9159" y="2628"/>
                  </a:lnTo>
                  <a:cubicBezTo>
                    <a:pt x="9163" y="2627"/>
                    <a:pt x="9166" y="2627"/>
                    <a:pt x="9169" y="2626"/>
                  </a:cubicBezTo>
                  <a:cubicBezTo>
                    <a:pt x="9181" y="2645"/>
                    <a:pt x="9192" y="2664"/>
                    <a:pt x="9203" y="2683"/>
                  </a:cubicBezTo>
                  <a:cubicBezTo>
                    <a:pt x="9217" y="2705"/>
                    <a:pt x="9231" y="2728"/>
                    <a:pt x="9244" y="2751"/>
                  </a:cubicBezTo>
                  <a:lnTo>
                    <a:pt x="9244" y="2751"/>
                  </a:lnTo>
                  <a:cubicBezTo>
                    <a:pt x="9170" y="2685"/>
                    <a:pt x="9105" y="2632"/>
                    <a:pt x="9024" y="2574"/>
                  </a:cubicBezTo>
                  <a:lnTo>
                    <a:pt x="9024" y="2574"/>
                  </a:lnTo>
                  <a:cubicBezTo>
                    <a:pt x="9025" y="2573"/>
                    <a:pt x="9025" y="2572"/>
                    <a:pt x="9026" y="2571"/>
                  </a:cubicBezTo>
                  <a:cubicBezTo>
                    <a:pt x="9030" y="2564"/>
                    <a:pt x="9031" y="2558"/>
                    <a:pt x="9031" y="2551"/>
                  </a:cubicBezTo>
                  <a:lnTo>
                    <a:pt x="9031" y="2551"/>
                  </a:lnTo>
                  <a:lnTo>
                    <a:pt x="9031" y="2550"/>
                  </a:lnTo>
                  <a:cubicBezTo>
                    <a:pt x="9031" y="2542"/>
                    <a:pt x="9030" y="2536"/>
                    <a:pt x="9026" y="2529"/>
                  </a:cubicBezTo>
                  <a:cubicBezTo>
                    <a:pt x="9022" y="2522"/>
                    <a:pt x="9017" y="2516"/>
                    <a:pt x="9010" y="2513"/>
                  </a:cubicBezTo>
                  <a:cubicBezTo>
                    <a:pt x="9004" y="2509"/>
                    <a:pt x="8997" y="2508"/>
                    <a:pt x="8989" y="2508"/>
                  </a:cubicBezTo>
                  <a:cubicBezTo>
                    <a:pt x="8989" y="2508"/>
                    <a:pt x="8989" y="2508"/>
                    <a:pt x="8988" y="2508"/>
                  </a:cubicBezTo>
                  <a:lnTo>
                    <a:pt x="8988" y="2510"/>
                  </a:lnTo>
                  <a:close/>
                  <a:moveTo>
                    <a:pt x="9216" y="3516"/>
                  </a:moveTo>
                  <a:cubicBezTo>
                    <a:pt x="9210" y="3516"/>
                    <a:pt x="9204" y="3517"/>
                    <a:pt x="9197" y="3518"/>
                  </a:cubicBezTo>
                  <a:cubicBezTo>
                    <a:pt x="9191" y="3519"/>
                    <a:pt x="9187" y="3520"/>
                    <a:pt x="9181" y="3521"/>
                  </a:cubicBezTo>
                  <a:cubicBezTo>
                    <a:pt x="9176" y="3522"/>
                    <a:pt x="9166" y="3524"/>
                    <a:pt x="9157" y="3526"/>
                  </a:cubicBezTo>
                  <a:cubicBezTo>
                    <a:pt x="9149" y="3528"/>
                    <a:pt x="9146" y="3528"/>
                    <a:pt x="9140" y="3530"/>
                  </a:cubicBezTo>
                  <a:cubicBezTo>
                    <a:pt x="9135" y="3531"/>
                    <a:pt x="9124" y="3534"/>
                    <a:pt x="9116" y="3537"/>
                  </a:cubicBezTo>
                  <a:lnTo>
                    <a:pt x="9100" y="3542"/>
                  </a:lnTo>
                  <a:cubicBezTo>
                    <a:pt x="9091" y="3545"/>
                    <a:pt x="9083" y="3548"/>
                    <a:pt x="9074" y="3551"/>
                  </a:cubicBezTo>
                  <a:lnTo>
                    <a:pt x="9058" y="3558"/>
                  </a:lnTo>
                  <a:cubicBezTo>
                    <a:pt x="9050" y="3561"/>
                    <a:pt x="9041" y="3565"/>
                    <a:pt x="9032" y="3568"/>
                  </a:cubicBezTo>
                  <a:lnTo>
                    <a:pt x="9016" y="3576"/>
                  </a:lnTo>
                  <a:cubicBezTo>
                    <a:pt x="9007" y="3580"/>
                    <a:pt x="8998" y="3584"/>
                    <a:pt x="8990" y="3589"/>
                  </a:cubicBezTo>
                  <a:lnTo>
                    <a:pt x="8973" y="3598"/>
                  </a:lnTo>
                  <a:cubicBezTo>
                    <a:pt x="8964" y="3602"/>
                    <a:pt x="8955" y="3607"/>
                    <a:pt x="8947" y="3612"/>
                  </a:cubicBezTo>
                  <a:lnTo>
                    <a:pt x="8932" y="3621"/>
                  </a:lnTo>
                  <a:cubicBezTo>
                    <a:pt x="8922" y="3627"/>
                    <a:pt x="8912" y="3632"/>
                    <a:pt x="8903" y="3638"/>
                  </a:cubicBezTo>
                  <a:cubicBezTo>
                    <a:pt x="8898" y="3641"/>
                    <a:pt x="8894" y="3645"/>
                    <a:pt x="8889" y="3648"/>
                  </a:cubicBezTo>
                  <a:cubicBezTo>
                    <a:pt x="8879" y="3654"/>
                    <a:pt x="8869" y="3660"/>
                    <a:pt x="8859" y="3667"/>
                  </a:cubicBezTo>
                  <a:lnTo>
                    <a:pt x="8847" y="3676"/>
                  </a:lnTo>
                  <a:cubicBezTo>
                    <a:pt x="8837" y="3683"/>
                    <a:pt x="8826" y="3691"/>
                    <a:pt x="8815" y="3699"/>
                  </a:cubicBezTo>
                  <a:lnTo>
                    <a:pt x="8808" y="3705"/>
                  </a:lnTo>
                  <a:cubicBezTo>
                    <a:pt x="8795" y="3715"/>
                    <a:pt x="8783" y="3725"/>
                    <a:pt x="8771" y="3734"/>
                  </a:cubicBezTo>
                  <a:lnTo>
                    <a:pt x="8771" y="3734"/>
                  </a:lnTo>
                  <a:cubicBezTo>
                    <a:pt x="8769" y="3736"/>
                    <a:pt x="8767" y="3737"/>
                    <a:pt x="8766" y="3738"/>
                  </a:cubicBezTo>
                  <a:cubicBezTo>
                    <a:pt x="8753" y="3749"/>
                    <a:pt x="8739" y="3760"/>
                    <a:pt x="8726" y="3772"/>
                  </a:cubicBezTo>
                  <a:lnTo>
                    <a:pt x="8722" y="3776"/>
                  </a:lnTo>
                  <a:cubicBezTo>
                    <a:pt x="8689" y="3805"/>
                    <a:pt x="8655" y="3837"/>
                    <a:pt x="8622" y="3871"/>
                  </a:cubicBezTo>
                  <a:lnTo>
                    <a:pt x="8622" y="3871"/>
                  </a:lnTo>
                  <a:cubicBezTo>
                    <a:pt x="8619" y="3869"/>
                    <a:pt x="8617" y="3868"/>
                    <a:pt x="8614" y="3866"/>
                  </a:cubicBezTo>
                  <a:cubicBezTo>
                    <a:pt x="8608" y="3862"/>
                    <a:pt x="8601" y="3860"/>
                    <a:pt x="8594" y="3860"/>
                  </a:cubicBezTo>
                  <a:lnTo>
                    <a:pt x="8594" y="3860"/>
                  </a:lnTo>
                  <a:cubicBezTo>
                    <a:pt x="8587" y="3861"/>
                    <a:pt x="8580" y="3862"/>
                    <a:pt x="8574" y="3866"/>
                  </a:cubicBezTo>
                  <a:cubicBezTo>
                    <a:pt x="8567" y="3870"/>
                    <a:pt x="8562" y="3875"/>
                    <a:pt x="8559" y="3881"/>
                  </a:cubicBezTo>
                  <a:cubicBezTo>
                    <a:pt x="8558" y="3881"/>
                    <a:pt x="8558" y="3882"/>
                    <a:pt x="8558" y="3882"/>
                  </a:cubicBezTo>
                  <a:cubicBezTo>
                    <a:pt x="8440" y="3819"/>
                    <a:pt x="8319" y="3758"/>
                    <a:pt x="8193" y="3698"/>
                  </a:cubicBezTo>
                  <a:lnTo>
                    <a:pt x="8154" y="3678"/>
                  </a:lnTo>
                  <a:cubicBezTo>
                    <a:pt x="8128" y="3666"/>
                    <a:pt x="8103" y="3655"/>
                    <a:pt x="8077" y="3643"/>
                  </a:cubicBezTo>
                  <a:cubicBezTo>
                    <a:pt x="8052" y="3631"/>
                    <a:pt x="8026" y="3619"/>
                    <a:pt x="8000" y="3607"/>
                  </a:cubicBezTo>
                  <a:cubicBezTo>
                    <a:pt x="7979" y="3598"/>
                    <a:pt x="7958" y="3588"/>
                    <a:pt x="7937" y="3579"/>
                  </a:cubicBezTo>
                  <a:cubicBezTo>
                    <a:pt x="7906" y="3565"/>
                    <a:pt x="7875" y="3551"/>
                    <a:pt x="7843" y="3537"/>
                  </a:cubicBezTo>
                  <a:cubicBezTo>
                    <a:pt x="7825" y="3529"/>
                    <a:pt x="7806" y="3521"/>
                    <a:pt x="7787" y="3513"/>
                  </a:cubicBezTo>
                  <a:cubicBezTo>
                    <a:pt x="7753" y="3499"/>
                    <a:pt x="7718" y="3484"/>
                    <a:pt x="7683" y="3469"/>
                  </a:cubicBezTo>
                  <a:cubicBezTo>
                    <a:pt x="7667" y="3462"/>
                    <a:pt x="7650" y="3456"/>
                    <a:pt x="7634" y="3449"/>
                  </a:cubicBezTo>
                  <a:cubicBezTo>
                    <a:pt x="7596" y="3434"/>
                    <a:pt x="7559" y="3418"/>
                    <a:pt x="7521" y="3403"/>
                  </a:cubicBezTo>
                  <a:lnTo>
                    <a:pt x="7475" y="3385"/>
                  </a:lnTo>
                  <a:lnTo>
                    <a:pt x="7392" y="3352"/>
                  </a:lnTo>
                  <a:lnTo>
                    <a:pt x="7392" y="3352"/>
                  </a:lnTo>
                  <a:cubicBezTo>
                    <a:pt x="7394" y="3348"/>
                    <a:pt x="7395" y="3344"/>
                    <a:pt x="7395" y="3339"/>
                  </a:cubicBezTo>
                  <a:lnTo>
                    <a:pt x="7395" y="3339"/>
                  </a:lnTo>
                  <a:cubicBezTo>
                    <a:pt x="7395" y="3335"/>
                    <a:pt x="7394" y="3332"/>
                    <a:pt x="7393" y="3329"/>
                  </a:cubicBezTo>
                  <a:lnTo>
                    <a:pt x="7413" y="3323"/>
                  </a:lnTo>
                  <a:cubicBezTo>
                    <a:pt x="7431" y="3318"/>
                    <a:pt x="7450" y="3312"/>
                    <a:pt x="7468" y="3307"/>
                  </a:cubicBezTo>
                  <a:cubicBezTo>
                    <a:pt x="7487" y="3302"/>
                    <a:pt x="7506" y="3297"/>
                    <a:pt x="7525" y="3293"/>
                  </a:cubicBezTo>
                  <a:cubicBezTo>
                    <a:pt x="7544" y="3288"/>
                    <a:pt x="7562" y="3283"/>
                    <a:pt x="7580" y="3279"/>
                  </a:cubicBezTo>
                  <a:cubicBezTo>
                    <a:pt x="7598" y="3274"/>
                    <a:pt x="7618" y="3270"/>
                    <a:pt x="7636" y="3266"/>
                  </a:cubicBezTo>
                  <a:cubicBezTo>
                    <a:pt x="7655" y="3262"/>
                    <a:pt x="7673" y="3257"/>
                    <a:pt x="7691" y="3254"/>
                  </a:cubicBezTo>
                  <a:cubicBezTo>
                    <a:pt x="7709" y="3250"/>
                    <a:pt x="7729" y="3247"/>
                    <a:pt x="7748" y="3244"/>
                  </a:cubicBezTo>
                  <a:cubicBezTo>
                    <a:pt x="7767" y="3240"/>
                    <a:pt x="7783" y="3238"/>
                    <a:pt x="7801" y="3235"/>
                  </a:cubicBezTo>
                  <a:cubicBezTo>
                    <a:pt x="7819" y="3232"/>
                    <a:pt x="7841" y="3229"/>
                    <a:pt x="7860" y="3227"/>
                  </a:cubicBezTo>
                  <a:cubicBezTo>
                    <a:pt x="7880" y="3224"/>
                    <a:pt x="7894" y="3221"/>
                    <a:pt x="7911" y="3219"/>
                  </a:cubicBezTo>
                  <a:cubicBezTo>
                    <a:pt x="7932" y="3217"/>
                    <a:pt x="7952" y="3215"/>
                    <a:pt x="7973" y="3213"/>
                  </a:cubicBezTo>
                  <a:cubicBezTo>
                    <a:pt x="7988" y="3212"/>
                    <a:pt x="8004" y="3210"/>
                    <a:pt x="8019" y="3208"/>
                  </a:cubicBezTo>
                  <a:cubicBezTo>
                    <a:pt x="8043" y="3206"/>
                    <a:pt x="8066" y="3205"/>
                    <a:pt x="8090" y="3204"/>
                  </a:cubicBezTo>
                  <a:lnTo>
                    <a:pt x="8126" y="3202"/>
                  </a:lnTo>
                  <a:cubicBezTo>
                    <a:pt x="8162" y="3200"/>
                    <a:pt x="8197" y="3200"/>
                    <a:pt x="8233" y="3200"/>
                  </a:cubicBezTo>
                  <a:cubicBezTo>
                    <a:pt x="8259" y="3200"/>
                    <a:pt x="8285" y="3200"/>
                    <a:pt x="8311" y="3201"/>
                  </a:cubicBezTo>
                  <a:lnTo>
                    <a:pt x="8335" y="3202"/>
                  </a:lnTo>
                  <a:cubicBezTo>
                    <a:pt x="8353" y="3202"/>
                    <a:pt x="8371" y="3203"/>
                    <a:pt x="8388" y="3205"/>
                  </a:cubicBezTo>
                  <a:lnTo>
                    <a:pt x="8416" y="3207"/>
                  </a:lnTo>
                  <a:cubicBezTo>
                    <a:pt x="8432" y="3208"/>
                    <a:pt x="8448" y="3209"/>
                    <a:pt x="8463" y="3211"/>
                  </a:cubicBezTo>
                  <a:cubicBezTo>
                    <a:pt x="8474" y="3211"/>
                    <a:pt x="8483" y="3213"/>
                    <a:pt x="8494" y="3215"/>
                  </a:cubicBezTo>
                  <a:cubicBezTo>
                    <a:pt x="8508" y="3216"/>
                    <a:pt x="8523" y="3218"/>
                    <a:pt x="8537" y="3220"/>
                  </a:cubicBezTo>
                  <a:cubicBezTo>
                    <a:pt x="8548" y="3221"/>
                    <a:pt x="8557" y="3223"/>
                    <a:pt x="8568" y="3225"/>
                  </a:cubicBezTo>
                  <a:cubicBezTo>
                    <a:pt x="8582" y="3227"/>
                    <a:pt x="8596" y="3228"/>
                    <a:pt x="8610" y="3231"/>
                  </a:cubicBezTo>
                  <a:cubicBezTo>
                    <a:pt x="8620" y="3233"/>
                    <a:pt x="8629" y="3235"/>
                    <a:pt x="8640" y="3237"/>
                  </a:cubicBezTo>
                  <a:lnTo>
                    <a:pt x="8680" y="3245"/>
                  </a:lnTo>
                  <a:lnTo>
                    <a:pt x="8712" y="3252"/>
                  </a:lnTo>
                  <a:cubicBezTo>
                    <a:pt x="8724" y="3255"/>
                    <a:pt x="8738" y="3258"/>
                    <a:pt x="8750" y="3261"/>
                  </a:cubicBezTo>
                  <a:cubicBezTo>
                    <a:pt x="8763" y="3264"/>
                    <a:pt x="8771" y="3266"/>
                    <a:pt x="8781" y="3269"/>
                  </a:cubicBezTo>
                  <a:cubicBezTo>
                    <a:pt x="8792" y="3271"/>
                    <a:pt x="8805" y="3276"/>
                    <a:pt x="8817" y="3279"/>
                  </a:cubicBezTo>
                  <a:lnTo>
                    <a:pt x="8848" y="3289"/>
                  </a:lnTo>
                  <a:lnTo>
                    <a:pt x="8883" y="3300"/>
                  </a:lnTo>
                  <a:cubicBezTo>
                    <a:pt x="8893" y="3304"/>
                    <a:pt x="8904" y="3308"/>
                    <a:pt x="8914" y="3312"/>
                  </a:cubicBezTo>
                  <a:cubicBezTo>
                    <a:pt x="8925" y="3316"/>
                    <a:pt x="8937" y="3319"/>
                    <a:pt x="8947" y="3324"/>
                  </a:cubicBezTo>
                  <a:cubicBezTo>
                    <a:pt x="8958" y="3328"/>
                    <a:pt x="8967" y="3332"/>
                    <a:pt x="8978" y="3336"/>
                  </a:cubicBezTo>
                  <a:lnTo>
                    <a:pt x="9008" y="3349"/>
                  </a:lnTo>
                  <a:cubicBezTo>
                    <a:pt x="9019" y="3354"/>
                    <a:pt x="9029" y="3359"/>
                    <a:pt x="9040" y="3364"/>
                  </a:cubicBezTo>
                  <a:lnTo>
                    <a:pt x="9069" y="3377"/>
                  </a:lnTo>
                  <a:cubicBezTo>
                    <a:pt x="9079" y="3382"/>
                    <a:pt x="9088" y="3387"/>
                    <a:pt x="9099" y="3393"/>
                  </a:cubicBezTo>
                  <a:cubicBezTo>
                    <a:pt x="9110" y="3398"/>
                    <a:pt x="9118" y="3403"/>
                    <a:pt x="9127" y="3408"/>
                  </a:cubicBezTo>
                  <a:cubicBezTo>
                    <a:pt x="9136" y="3413"/>
                    <a:pt x="9146" y="3419"/>
                    <a:pt x="9157" y="3425"/>
                  </a:cubicBezTo>
                  <a:cubicBezTo>
                    <a:pt x="9168" y="3431"/>
                    <a:pt x="9175" y="3435"/>
                    <a:pt x="9183" y="3440"/>
                  </a:cubicBezTo>
                  <a:cubicBezTo>
                    <a:pt x="9192" y="3445"/>
                    <a:pt x="9202" y="3453"/>
                    <a:pt x="9212" y="3460"/>
                  </a:cubicBezTo>
                  <a:lnTo>
                    <a:pt x="9237" y="3476"/>
                  </a:lnTo>
                  <a:cubicBezTo>
                    <a:pt x="9244" y="3481"/>
                    <a:pt x="9251" y="3486"/>
                    <a:pt x="9257" y="3491"/>
                  </a:cubicBezTo>
                  <a:lnTo>
                    <a:pt x="9257" y="3491"/>
                  </a:lnTo>
                  <a:cubicBezTo>
                    <a:pt x="9257" y="3492"/>
                    <a:pt x="9257" y="3493"/>
                    <a:pt x="9256" y="3494"/>
                  </a:cubicBezTo>
                  <a:cubicBezTo>
                    <a:pt x="9253" y="3500"/>
                    <a:pt x="9250" y="3505"/>
                    <a:pt x="9250" y="3512"/>
                  </a:cubicBezTo>
                  <a:lnTo>
                    <a:pt x="9236" y="3512"/>
                  </a:lnTo>
                  <a:cubicBezTo>
                    <a:pt x="9230" y="3512"/>
                    <a:pt x="9223" y="3512"/>
                    <a:pt x="9217" y="3514"/>
                  </a:cubicBezTo>
                  <a:lnTo>
                    <a:pt x="9216" y="3516"/>
                  </a:lnTo>
                  <a:close/>
                  <a:moveTo>
                    <a:pt x="8650" y="3979"/>
                  </a:moveTo>
                  <a:cubicBezTo>
                    <a:pt x="8663" y="3996"/>
                    <a:pt x="8677" y="4013"/>
                    <a:pt x="8689" y="4030"/>
                  </a:cubicBezTo>
                  <a:lnTo>
                    <a:pt x="8703" y="4048"/>
                  </a:lnTo>
                  <a:cubicBezTo>
                    <a:pt x="8714" y="4063"/>
                    <a:pt x="8726" y="4078"/>
                    <a:pt x="8738" y="4093"/>
                  </a:cubicBezTo>
                  <a:lnTo>
                    <a:pt x="8753" y="4112"/>
                  </a:lnTo>
                  <a:lnTo>
                    <a:pt x="8785" y="4152"/>
                  </a:lnTo>
                  <a:lnTo>
                    <a:pt x="8803" y="4174"/>
                  </a:lnTo>
                  <a:lnTo>
                    <a:pt x="8830" y="4208"/>
                  </a:lnTo>
                  <a:cubicBezTo>
                    <a:pt x="8837" y="4216"/>
                    <a:pt x="8845" y="4224"/>
                    <a:pt x="8851" y="4233"/>
                  </a:cubicBezTo>
                  <a:cubicBezTo>
                    <a:pt x="8858" y="4241"/>
                    <a:pt x="8866" y="4253"/>
                    <a:pt x="8874" y="4263"/>
                  </a:cubicBezTo>
                  <a:lnTo>
                    <a:pt x="8896" y="4290"/>
                  </a:lnTo>
                  <a:lnTo>
                    <a:pt x="8917" y="4316"/>
                  </a:lnTo>
                  <a:lnTo>
                    <a:pt x="8940" y="4344"/>
                  </a:lnTo>
                  <a:lnTo>
                    <a:pt x="8960" y="4366"/>
                  </a:lnTo>
                  <a:lnTo>
                    <a:pt x="8984" y="4395"/>
                  </a:lnTo>
                  <a:lnTo>
                    <a:pt x="9001" y="4415"/>
                  </a:lnTo>
                  <a:lnTo>
                    <a:pt x="9026" y="4444"/>
                  </a:lnTo>
                  <a:cubicBezTo>
                    <a:pt x="9031" y="4450"/>
                    <a:pt x="9036" y="4455"/>
                    <a:pt x="9041" y="4461"/>
                  </a:cubicBezTo>
                  <a:lnTo>
                    <a:pt x="9067" y="4491"/>
                  </a:lnTo>
                  <a:cubicBezTo>
                    <a:pt x="9071" y="4496"/>
                    <a:pt x="9076" y="4501"/>
                    <a:pt x="9080" y="4506"/>
                  </a:cubicBezTo>
                  <a:lnTo>
                    <a:pt x="9106" y="4535"/>
                  </a:lnTo>
                  <a:lnTo>
                    <a:pt x="9119" y="4550"/>
                  </a:lnTo>
                  <a:cubicBezTo>
                    <a:pt x="9128" y="4560"/>
                    <a:pt x="9137" y="4570"/>
                    <a:pt x="9145" y="4579"/>
                  </a:cubicBezTo>
                  <a:cubicBezTo>
                    <a:pt x="9149" y="4583"/>
                    <a:pt x="9154" y="4588"/>
                    <a:pt x="9158" y="4592"/>
                  </a:cubicBezTo>
                  <a:lnTo>
                    <a:pt x="9183" y="4620"/>
                  </a:lnTo>
                  <a:cubicBezTo>
                    <a:pt x="9187" y="4624"/>
                    <a:pt x="9190" y="4628"/>
                    <a:pt x="9194" y="4631"/>
                  </a:cubicBezTo>
                  <a:lnTo>
                    <a:pt x="9221" y="4660"/>
                  </a:lnTo>
                  <a:lnTo>
                    <a:pt x="9229" y="4669"/>
                  </a:lnTo>
                  <a:lnTo>
                    <a:pt x="9258" y="4698"/>
                  </a:lnTo>
                  <a:lnTo>
                    <a:pt x="9265" y="4706"/>
                  </a:lnTo>
                  <a:lnTo>
                    <a:pt x="9265" y="4706"/>
                  </a:lnTo>
                  <a:cubicBezTo>
                    <a:pt x="9262" y="4708"/>
                    <a:pt x="9261" y="4709"/>
                    <a:pt x="9259" y="4713"/>
                  </a:cubicBezTo>
                  <a:cubicBezTo>
                    <a:pt x="9255" y="4719"/>
                    <a:pt x="9253" y="4726"/>
                    <a:pt x="9253" y="4734"/>
                  </a:cubicBezTo>
                  <a:cubicBezTo>
                    <a:pt x="9253" y="4741"/>
                    <a:pt x="9255" y="4748"/>
                    <a:pt x="9259" y="4755"/>
                  </a:cubicBezTo>
                  <a:cubicBezTo>
                    <a:pt x="9263" y="4761"/>
                    <a:pt x="9268" y="4767"/>
                    <a:pt x="9274" y="4771"/>
                  </a:cubicBezTo>
                  <a:cubicBezTo>
                    <a:pt x="9281" y="4774"/>
                    <a:pt x="9287" y="4776"/>
                    <a:pt x="9295" y="4776"/>
                  </a:cubicBezTo>
                  <a:lnTo>
                    <a:pt x="9295" y="4776"/>
                  </a:lnTo>
                  <a:lnTo>
                    <a:pt x="9295" y="4776"/>
                  </a:lnTo>
                  <a:cubicBezTo>
                    <a:pt x="9295" y="4776"/>
                    <a:pt x="9295" y="4776"/>
                    <a:pt x="9296" y="4776"/>
                  </a:cubicBezTo>
                  <a:cubicBezTo>
                    <a:pt x="9303" y="4776"/>
                    <a:pt x="9309" y="4774"/>
                    <a:pt x="9316" y="4771"/>
                  </a:cubicBezTo>
                  <a:cubicBezTo>
                    <a:pt x="9319" y="4769"/>
                    <a:pt x="9321" y="4767"/>
                    <a:pt x="9324" y="4765"/>
                  </a:cubicBezTo>
                  <a:lnTo>
                    <a:pt x="9335" y="4776"/>
                  </a:lnTo>
                  <a:lnTo>
                    <a:pt x="9335" y="4776"/>
                  </a:lnTo>
                  <a:cubicBezTo>
                    <a:pt x="9336" y="4777"/>
                    <a:pt x="9338" y="4778"/>
                    <a:pt x="9339" y="4780"/>
                  </a:cubicBezTo>
                  <a:cubicBezTo>
                    <a:pt x="9351" y="4791"/>
                    <a:pt x="9363" y="4803"/>
                    <a:pt x="9374" y="4813"/>
                  </a:cubicBezTo>
                  <a:cubicBezTo>
                    <a:pt x="9376" y="4815"/>
                    <a:pt x="9378" y="4817"/>
                    <a:pt x="9380" y="4819"/>
                  </a:cubicBezTo>
                  <a:cubicBezTo>
                    <a:pt x="9391" y="4829"/>
                    <a:pt x="9401" y="4838"/>
                    <a:pt x="9412" y="4849"/>
                  </a:cubicBezTo>
                  <a:lnTo>
                    <a:pt x="9419" y="4855"/>
                  </a:lnTo>
                  <a:cubicBezTo>
                    <a:pt x="9429" y="4864"/>
                    <a:pt x="9439" y="4873"/>
                    <a:pt x="9449" y="4881"/>
                  </a:cubicBezTo>
                  <a:cubicBezTo>
                    <a:pt x="9452" y="4884"/>
                    <a:pt x="9455" y="4886"/>
                    <a:pt x="9458" y="4889"/>
                  </a:cubicBezTo>
                  <a:lnTo>
                    <a:pt x="9484" y="4911"/>
                  </a:lnTo>
                  <a:cubicBezTo>
                    <a:pt x="9487" y="4914"/>
                    <a:pt x="9491" y="4917"/>
                    <a:pt x="9494" y="4919"/>
                  </a:cubicBezTo>
                  <a:lnTo>
                    <a:pt x="9518" y="4939"/>
                  </a:lnTo>
                  <a:lnTo>
                    <a:pt x="9529" y="4948"/>
                  </a:lnTo>
                  <a:lnTo>
                    <a:pt x="9551" y="4965"/>
                  </a:lnTo>
                  <a:lnTo>
                    <a:pt x="9563" y="4973"/>
                  </a:lnTo>
                  <a:cubicBezTo>
                    <a:pt x="9570" y="4978"/>
                    <a:pt x="9577" y="4983"/>
                    <a:pt x="9584" y="4988"/>
                  </a:cubicBezTo>
                  <a:cubicBezTo>
                    <a:pt x="9588" y="4991"/>
                    <a:pt x="9592" y="4994"/>
                    <a:pt x="9596" y="4997"/>
                  </a:cubicBezTo>
                  <a:lnTo>
                    <a:pt x="9615" y="5009"/>
                  </a:lnTo>
                  <a:lnTo>
                    <a:pt x="9628" y="5017"/>
                  </a:lnTo>
                  <a:lnTo>
                    <a:pt x="9646" y="5028"/>
                  </a:lnTo>
                  <a:lnTo>
                    <a:pt x="9659" y="5036"/>
                  </a:lnTo>
                  <a:cubicBezTo>
                    <a:pt x="9664" y="5039"/>
                    <a:pt x="9670" y="5042"/>
                    <a:pt x="9675" y="5045"/>
                  </a:cubicBezTo>
                  <a:lnTo>
                    <a:pt x="9688" y="5052"/>
                  </a:lnTo>
                  <a:lnTo>
                    <a:pt x="9704" y="5060"/>
                  </a:lnTo>
                  <a:lnTo>
                    <a:pt x="9717" y="5066"/>
                  </a:lnTo>
                  <a:cubicBezTo>
                    <a:pt x="9722" y="5068"/>
                    <a:pt x="9727" y="5070"/>
                    <a:pt x="9732" y="5072"/>
                  </a:cubicBezTo>
                  <a:lnTo>
                    <a:pt x="9745" y="5078"/>
                  </a:lnTo>
                  <a:lnTo>
                    <a:pt x="9759" y="5083"/>
                  </a:lnTo>
                  <a:lnTo>
                    <a:pt x="9772" y="5087"/>
                  </a:lnTo>
                  <a:lnTo>
                    <a:pt x="9775" y="5088"/>
                  </a:lnTo>
                  <a:lnTo>
                    <a:pt x="9775" y="5088"/>
                  </a:lnTo>
                  <a:cubicBezTo>
                    <a:pt x="9774" y="5091"/>
                    <a:pt x="9773" y="5094"/>
                    <a:pt x="9773" y="5097"/>
                  </a:cubicBezTo>
                  <a:lnTo>
                    <a:pt x="9773" y="5097"/>
                  </a:lnTo>
                  <a:lnTo>
                    <a:pt x="9773" y="5097"/>
                  </a:lnTo>
                  <a:cubicBezTo>
                    <a:pt x="9769" y="5100"/>
                    <a:pt x="9767" y="5103"/>
                    <a:pt x="9764" y="5108"/>
                  </a:cubicBezTo>
                  <a:cubicBezTo>
                    <a:pt x="9763" y="5109"/>
                    <a:pt x="9762" y="5112"/>
                    <a:pt x="9761" y="5114"/>
                  </a:cubicBezTo>
                  <a:lnTo>
                    <a:pt x="9744" y="5120"/>
                  </a:lnTo>
                  <a:lnTo>
                    <a:pt x="9694" y="5138"/>
                  </a:lnTo>
                  <a:lnTo>
                    <a:pt x="9610" y="5169"/>
                  </a:lnTo>
                  <a:lnTo>
                    <a:pt x="9610" y="5169"/>
                  </a:lnTo>
                  <a:cubicBezTo>
                    <a:pt x="9609" y="5167"/>
                    <a:pt x="9608" y="5165"/>
                    <a:pt x="9607" y="5164"/>
                  </a:cubicBezTo>
                  <a:cubicBezTo>
                    <a:pt x="9603" y="5157"/>
                    <a:pt x="9599" y="5152"/>
                    <a:pt x="9592" y="5148"/>
                  </a:cubicBezTo>
                  <a:cubicBezTo>
                    <a:pt x="9586" y="5144"/>
                    <a:pt x="9578" y="5143"/>
                    <a:pt x="9571" y="5143"/>
                  </a:cubicBezTo>
                  <a:lnTo>
                    <a:pt x="9570" y="5143"/>
                  </a:lnTo>
                  <a:lnTo>
                    <a:pt x="9570" y="5143"/>
                  </a:lnTo>
                  <a:cubicBezTo>
                    <a:pt x="9563" y="5143"/>
                    <a:pt x="9556" y="5144"/>
                    <a:pt x="9550" y="5148"/>
                  </a:cubicBezTo>
                  <a:cubicBezTo>
                    <a:pt x="9545" y="5151"/>
                    <a:pt x="9541" y="5154"/>
                    <a:pt x="9538" y="5159"/>
                  </a:cubicBezTo>
                  <a:cubicBezTo>
                    <a:pt x="9507" y="5137"/>
                    <a:pt x="9476" y="5114"/>
                    <a:pt x="9446" y="5087"/>
                  </a:cubicBezTo>
                  <a:cubicBezTo>
                    <a:pt x="9441" y="5083"/>
                    <a:pt x="9436" y="5078"/>
                    <a:pt x="9431" y="5073"/>
                  </a:cubicBezTo>
                  <a:cubicBezTo>
                    <a:pt x="9415" y="5059"/>
                    <a:pt x="9400" y="5045"/>
                    <a:pt x="9384" y="5030"/>
                  </a:cubicBezTo>
                  <a:cubicBezTo>
                    <a:pt x="9378" y="5024"/>
                    <a:pt x="9371" y="5016"/>
                    <a:pt x="9364" y="5010"/>
                  </a:cubicBezTo>
                  <a:cubicBezTo>
                    <a:pt x="9350" y="4996"/>
                    <a:pt x="9336" y="4982"/>
                    <a:pt x="9322" y="4967"/>
                  </a:cubicBezTo>
                  <a:cubicBezTo>
                    <a:pt x="9315" y="4959"/>
                    <a:pt x="9308" y="4951"/>
                    <a:pt x="9300" y="4943"/>
                  </a:cubicBezTo>
                  <a:cubicBezTo>
                    <a:pt x="9287" y="4929"/>
                    <a:pt x="9274" y="4914"/>
                    <a:pt x="9261" y="4899"/>
                  </a:cubicBezTo>
                  <a:cubicBezTo>
                    <a:pt x="9253" y="4890"/>
                    <a:pt x="9245" y="4881"/>
                    <a:pt x="9238" y="4872"/>
                  </a:cubicBezTo>
                  <a:cubicBezTo>
                    <a:pt x="9225" y="4857"/>
                    <a:pt x="9213" y="4842"/>
                    <a:pt x="9200" y="4827"/>
                  </a:cubicBezTo>
                  <a:cubicBezTo>
                    <a:pt x="9192" y="4817"/>
                    <a:pt x="9184" y="4806"/>
                    <a:pt x="9176" y="4795"/>
                  </a:cubicBezTo>
                  <a:cubicBezTo>
                    <a:pt x="9164" y="4780"/>
                    <a:pt x="9152" y="4765"/>
                    <a:pt x="9140" y="4750"/>
                  </a:cubicBezTo>
                  <a:lnTo>
                    <a:pt x="9114" y="4715"/>
                  </a:lnTo>
                  <a:cubicBezTo>
                    <a:pt x="9103" y="4700"/>
                    <a:pt x="9091" y="4684"/>
                    <a:pt x="9080" y="4668"/>
                  </a:cubicBezTo>
                  <a:cubicBezTo>
                    <a:pt x="9071" y="4656"/>
                    <a:pt x="9062" y="4644"/>
                    <a:pt x="9053" y="4631"/>
                  </a:cubicBezTo>
                  <a:cubicBezTo>
                    <a:pt x="9042" y="4615"/>
                    <a:pt x="9031" y="4599"/>
                    <a:pt x="9020" y="4583"/>
                  </a:cubicBezTo>
                  <a:lnTo>
                    <a:pt x="8993" y="4544"/>
                  </a:lnTo>
                  <a:cubicBezTo>
                    <a:pt x="8982" y="4528"/>
                    <a:pt x="8971" y="4511"/>
                    <a:pt x="8960" y="4495"/>
                  </a:cubicBezTo>
                  <a:cubicBezTo>
                    <a:pt x="8951" y="4481"/>
                    <a:pt x="8942" y="4467"/>
                    <a:pt x="8933" y="4453"/>
                  </a:cubicBezTo>
                  <a:lnTo>
                    <a:pt x="8900" y="4403"/>
                  </a:lnTo>
                  <a:cubicBezTo>
                    <a:pt x="8891" y="4389"/>
                    <a:pt x="8882" y="4374"/>
                    <a:pt x="8873" y="4360"/>
                  </a:cubicBezTo>
                  <a:lnTo>
                    <a:pt x="8840" y="4309"/>
                  </a:lnTo>
                  <a:lnTo>
                    <a:pt x="8813" y="4264"/>
                  </a:lnTo>
                  <a:lnTo>
                    <a:pt x="8781" y="4212"/>
                  </a:lnTo>
                  <a:lnTo>
                    <a:pt x="8752" y="4165"/>
                  </a:lnTo>
                  <a:cubicBezTo>
                    <a:pt x="8742" y="4148"/>
                    <a:pt x="8732" y="4131"/>
                    <a:pt x="8721" y="4114"/>
                  </a:cubicBezTo>
                  <a:lnTo>
                    <a:pt x="8692" y="4065"/>
                  </a:lnTo>
                  <a:lnTo>
                    <a:pt x="8661" y="4013"/>
                  </a:lnTo>
                  <a:lnTo>
                    <a:pt x="8633" y="3964"/>
                  </a:lnTo>
                  <a:lnTo>
                    <a:pt x="8616" y="3936"/>
                  </a:lnTo>
                  <a:lnTo>
                    <a:pt x="8617" y="3936"/>
                  </a:lnTo>
                  <a:cubicBezTo>
                    <a:pt x="8625" y="3946"/>
                    <a:pt x="8633" y="3956"/>
                    <a:pt x="8640" y="3966"/>
                  </a:cubicBezTo>
                  <a:lnTo>
                    <a:pt x="8650" y="3979"/>
                  </a:lnTo>
                  <a:close/>
                  <a:moveTo>
                    <a:pt x="9836" y="5179"/>
                  </a:moveTo>
                  <a:lnTo>
                    <a:pt x="9843" y="5187"/>
                  </a:lnTo>
                  <a:lnTo>
                    <a:pt x="9852" y="5194"/>
                  </a:lnTo>
                  <a:lnTo>
                    <a:pt x="9858" y="5199"/>
                  </a:lnTo>
                  <a:cubicBezTo>
                    <a:pt x="9861" y="5201"/>
                    <a:pt x="9864" y="5203"/>
                    <a:pt x="9867" y="5205"/>
                  </a:cubicBezTo>
                  <a:lnTo>
                    <a:pt x="9867" y="5205"/>
                  </a:lnTo>
                  <a:cubicBezTo>
                    <a:pt x="9869" y="5207"/>
                    <a:pt x="9871" y="5208"/>
                    <a:pt x="9873" y="5210"/>
                  </a:cubicBezTo>
                  <a:lnTo>
                    <a:pt x="9873" y="5210"/>
                  </a:lnTo>
                  <a:cubicBezTo>
                    <a:pt x="9874" y="5210"/>
                    <a:pt x="9875" y="5211"/>
                    <a:pt x="9876" y="5211"/>
                  </a:cubicBezTo>
                  <a:cubicBezTo>
                    <a:pt x="9878" y="5212"/>
                    <a:pt x="9880" y="5213"/>
                    <a:pt x="9882" y="5214"/>
                  </a:cubicBezTo>
                  <a:lnTo>
                    <a:pt x="9888" y="5217"/>
                  </a:lnTo>
                  <a:lnTo>
                    <a:pt x="9891" y="5217"/>
                  </a:lnTo>
                  <a:lnTo>
                    <a:pt x="9891" y="5217"/>
                  </a:lnTo>
                  <a:lnTo>
                    <a:pt x="9891" y="5217"/>
                  </a:lnTo>
                  <a:cubicBezTo>
                    <a:pt x="9891" y="5225"/>
                    <a:pt x="9893" y="5231"/>
                    <a:pt x="9896" y="5237"/>
                  </a:cubicBezTo>
                  <a:cubicBezTo>
                    <a:pt x="9897" y="5239"/>
                    <a:pt x="9899" y="5241"/>
                    <a:pt x="9900" y="5243"/>
                  </a:cubicBezTo>
                  <a:cubicBezTo>
                    <a:pt x="9895" y="5246"/>
                    <a:pt x="9889" y="5249"/>
                    <a:pt x="9884" y="5252"/>
                  </a:cubicBezTo>
                  <a:cubicBezTo>
                    <a:pt x="9879" y="5255"/>
                    <a:pt x="9876" y="5256"/>
                    <a:pt x="9871" y="5258"/>
                  </a:cubicBezTo>
                  <a:lnTo>
                    <a:pt x="9871" y="5258"/>
                  </a:lnTo>
                  <a:cubicBezTo>
                    <a:pt x="9863" y="5261"/>
                    <a:pt x="9856" y="5263"/>
                    <a:pt x="9848" y="5265"/>
                  </a:cubicBezTo>
                  <a:cubicBezTo>
                    <a:pt x="9844" y="5266"/>
                    <a:pt x="9840" y="5268"/>
                    <a:pt x="9835" y="5268"/>
                  </a:cubicBezTo>
                  <a:lnTo>
                    <a:pt x="9835" y="5268"/>
                  </a:lnTo>
                  <a:cubicBezTo>
                    <a:pt x="9822" y="5271"/>
                    <a:pt x="9810" y="5272"/>
                    <a:pt x="9797" y="5272"/>
                  </a:cubicBezTo>
                  <a:lnTo>
                    <a:pt x="9796" y="5272"/>
                  </a:lnTo>
                  <a:lnTo>
                    <a:pt x="9796" y="5272"/>
                  </a:lnTo>
                  <a:lnTo>
                    <a:pt x="9796" y="5272"/>
                  </a:lnTo>
                  <a:lnTo>
                    <a:pt x="9795" y="5272"/>
                  </a:lnTo>
                  <a:cubicBezTo>
                    <a:pt x="9786" y="5272"/>
                    <a:pt x="9778" y="5271"/>
                    <a:pt x="9769" y="5270"/>
                  </a:cubicBezTo>
                  <a:lnTo>
                    <a:pt x="9761" y="5269"/>
                  </a:lnTo>
                  <a:cubicBezTo>
                    <a:pt x="9754" y="5269"/>
                    <a:pt x="9747" y="5267"/>
                    <a:pt x="9741" y="5266"/>
                  </a:cubicBezTo>
                  <a:lnTo>
                    <a:pt x="9741" y="5266"/>
                  </a:lnTo>
                  <a:cubicBezTo>
                    <a:pt x="9737" y="5265"/>
                    <a:pt x="9734" y="5264"/>
                    <a:pt x="9730" y="5263"/>
                  </a:cubicBezTo>
                  <a:cubicBezTo>
                    <a:pt x="9725" y="5262"/>
                    <a:pt x="9719" y="5260"/>
                    <a:pt x="9713" y="5259"/>
                  </a:cubicBezTo>
                  <a:lnTo>
                    <a:pt x="9701" y="5255"/>
                  </a:lnTo>
                  <a:cubicBezTo>
                    <a:pt x="9695" y="5253"/>
                    <a:pt x="9690" y="5251"/>
                    <a:pt x="9684" y="5249"/>
                  </a:cubicBezTo>
                  <a:lnTo>
                    <a:pt x="9671" y="5243"/>
                  </a:lnTo>
                  <a:lnTo>
                    <a:pt x="9656" y="5236"/>
                  </a:lnTo>
                  <a:lnTo>
                    <a:pt x="9643" y="5229"/>
                  </a:lnTo>
                  <a:cubicBezTo>
                    <a:pt x="9638" y="5226"/>
                    <a:pt x="9633" y="5224"/>
                    <a:pt x="9628" y="5221"/>
                  </a:cubicBezTo>
                  <a:lnTo>
                    <a:pt x="9614" y="5213"/>
                  </a:lnTo>
                  <a:lnTo>
                    <a:pt x="9605" y="5207"/>
                  </a:lnTo>
                  <a:lnTo>
                    <a:pt x="9605" y="5207"/>
                  </a:lnTo>
                  <a:cubicBezTo>
                    <a:pt x="9606" y="5206"/>
                    <a:pt x="9607" y="5205"/>
                    <a:pt x="9608" y="5203"/>
                  </a:cubicBezTo>
                  <a:cubicBezTo>
                    <a:pt x="9611" y="5198"/>
                    <a:pt x="9613" y="5192"/>
                    <a:pt x="9613" y="5185"/>
                  </a:cubicBezTo>
                  <a:lnTo>
                    <a:pt x="9613" y="5185"/>
                  </a:lnTo>
                  <a:cubicBezTo>
                    <a:pt x="9613" y="5183"/>
                    <a:pt x="9612" y="5181"/>
                    <a:pt x="9612" y="5178"/>
                  </a:cubicBezTo>
                  <a:lnTo>
                    <a:pt x="9636" y="5174"/>
                  </a:lnTo>
                  <a:cubicBezTo>
                    <a:pt x="9651" y="5170"/>
                    <a:pt x="9665" y="5167"/>
                    <a:pt x="9679" y="5164"/>
                  </a:cubicBezTo>
                  <a:lnTo>
                    <a:pt x="9694" y="5160"/>
                  </a:lnTo>
                  <a:cubicBezTo>
                    <a:pt x="9718" y="5154"/>
                    <a:pt x="9740" y="5148"/>
                    <a:pt x="9761" y="5142"/>
                  </a:cubicBezTo>
                  <a:lnTo>
                    <a:pt x="9761" y="5142"/>
                  </a:lnTo>
                  <a:cubicBezTo>
                    <a:pt x="9762" y="5145"/>
                    <a:pt x="9763" y="5147"/>
                    <a:pt x="9765" y="5151"/>
                  </a:cubicBezTo>
                  <a:cubicBezTo>
                    <a:pt x="9768" y="5156"/>
                    <a:pt x="9774" y="5161"/>
                    <a:pt x="9780" y="5165"/>
                  </a:cubicBezTo>
                  <a:cubicBezTo>
                    <a:pt x="9787" y="5168"/>
                    <a:pt x="9793" y="5171"/>
                    <a:pt x="9800" y="5171"/>
                  </a:cubicBezTo>
                  <a:cubicBezTo>
                    <a:pt x="9808" y="5171"/>
                    <a:pt x="9814" y="5168"/>
                    <a:pt x="9820" y="5165"/>
                  </a:cubicBezTo>
                  <a:cubicBezTo>
                    <a:pt x="9821" y="5164"/>
                    <a:pt x="9823" y="5164"/>
                    <a:pt x="9824" y="5163"/>
                  </a:cubicBezTo>
                  <a:lnTo>
                    <a:pt x="9824" y="5163"/>
                  </a:lnTo>
                  <a:cubicBezTo>
                    <a:pt x="9825" y="5165"/>
                    <a:pt x="9827" y="5167"/>
                    <a:pt x="9829" y="5169"/>
                  </a:cubicBezTo>
                  <a:lnTo>
                    <a:pt x="9836" y="5179"/>
                  </a:lnTo>
                  <a:close/>
                  <a:moveTo>
                    <a:pt x="10002" y="5388"/>
                  </a:moveTo>
                  <a:cubicBezTo>
                    <a:pt x="9998" y="5417"/>
                    <a:pt x="9994" y="5447"/>
                    <a:pt x="9989" y="5475"/>
                  </a:cubicBezTo>
                  <a:cubicBezTo>
                    <a:pt x="9986" y="5495"/>
                    <a:pt x="9984" y="5514"/>
                    <a:pt x="9981" y="5534"/>
                  </a:cubicBezTo>
                  <a:cubicBezTo>
                    <a:pt x="9975" y="5565"/>
                    <a:pt x="9969" y="5595"/>
                    <a:pt x="9962" y="5624"/>
                  </a:cubicBezTo>
                  <a:cubicBezTo>
                    <a:pt x="9959" y="5641"/>
                    <a:pt x="9956" y="5658"/>
                    <a:pt x="9952" y="5675"/>
                  </a:cubicBezTo>
                  <a:cubicBezTo>
                    <a:pt x="9944" y="5712"/>
                    <a:pt x="9934" y="5747"/>
                    <a:pt x="9924" y="5783"/>
                  </a:cubicBezTo>
                  <a:cubicBezTo>
                    <a:pt x="9921" y="5791"/>
                    <a:pt x="9919" y="5800"/>
                    <a:pt x="9917" y="5809"/>
                  </a:cubicBezTo>
                  <a:cubicBezTo>
                    <a:pt x="9904" y="5853"/>
                    <a:pt x="9889" y="5895"/>
                    <a:pt x="9874" y="5937"/>
                  </a:cubicBezTo>
                  <a:cubicBezTo>
                    <a:pt x="9870" y="5948"/>
                    <a:pt x="9865" y="5959"/>
                    <a:pt x="9861" y="5970"/>
                  </a:cubicBezTo>
                  <a:cubicBezTo>
                    <a:pt x="9850" y="5999"/>
                    <a:pt x="9838" y="6029"/>
                    <a:pt x="9825" y="6057"/>
                  </a:cubicBezTo>
                  <a:cubicBezTo>
                    <a:pt x="9818" y="6073"/>
                    <a:pt x="9810" y="6087"/>
                    <a:pt x="9803" y="6103"/>
                  </a:cubicBezTo>
                  <a:cubicBezTo>
                    <a:pt x="9798" y="6114"/>
                    <a:pt x="9792" y="6126"/>
                    <a:pt x="9786" y="6137"/>
                  </a:cubicBezTo>
                  <a:lnTo>
                    <a:pt x="9786" y="6137"/>
                  </a:lnTo>
                  <a:cubicBezTo>
                    <a:pt x="9783" y="6136"/>
                    <a:pt x="9781" y="6135"/>
                    <a:pt x="9777" y="6135"/>
                  </a:cubicBezTo>
                  <a:cubicBezTo>
                    <a:pt x="9779" y="6126"/>
                    <a:pt x="9780" y="6116"/>
                    <a:pt x="9782" y="6107"/>
                  </a:cubicBezTo>
                  <a:cubicBezTo>
                    <a:pt x="9782" y="6105"/>
                    <a:pt x="9782" y="6103"/>
                    <a:pt x="9783" y="6101"/>
                  </a:cubicBezTo>
                  <a:lnTo>
                    <a:pt x="9792" y="6046"/>
                  </a:lnTo>
                  <a:cubicBezTo>
                    <a:pt x="9793" y="6040"/>
                    <a:pt x="9794" y="6033"/>
                    <a:pt x="9795" y="6027"/>
                  </a:cubicBezTo>
                  <a:lnTo>
                    <a:pt x="9802" y="5983"/>
                  </a:lnTo>
                  <a:cubicBezTo>
                    <a:pt x="9804" y="5973"/>
                    <a:pt x="9806" y="5964"/>
                    <a:pt x="9807" y="5953"/>
                  </a:cubicBezTo>
                  <a:lnTo>
                    <a:pt x="9813" y="5919"/>
                  </a:lnTo>
                  <a:cubicBezTo>
                    <a:pt x="9815" y="5906"/>
                    <a:pt x="9817" y="5893"/>
                    <a:pt x="9819" y="5881"/>
                  </a:cubicBezTo>
                  <a:cubicBezTo>
                    <a:pt x="9821" y="5871"/>
                    <a:pt x="9823" y="5861"/>
                    <a:pt x="9824" y="5853"/>
                  </a:cubicBezTo>
                  <a:cubicBezTo>
                    <a:pt x="9827" y="5838"/>
                    <a:pt x="9829" y="5824"/>
                    <a:pt x="9832" y="5810"/>
                  </a:cubicBezTo>
                  <a:cubicBezTo>
                    <a:pt x="9833" y="5803"/>
                    <a:pt x="9834" y="5796"/>
                    <a:pt x="9835" y="5789"/>
                  </a:cubicBezTo>
                  <a:cubicBezTo>
                    <a:pt x="9838" y="5773"/>
                    <a:pt x="9841" y="5756"/>
                    <a:pt x="9844" y="5740"/>
                  </a:cubicBezTo>
                  <a:lnTo>
                    <a:pt x="9847" y="5725"/>
                  </a:lnTo>
                  <a:cubicBezTo>
                    <a:pt x="9850" y="5708"/>
                    <a:pt x="9854" y="5690"/>
                    <a:pt x="9857" y="5672"/>
                  </a:cubicBezTo>
                  <a:cubicBezTo>
                    <a:pt x="9857" y="5668"/>
                    <a:pt x="9858" y="5664"/>
                    <a:pt x="9859" y="5659"/>
                  </a:cubicBezTo>
                  <a:cubicBezTo>
                    <a:pt x="9863" y="5641"/>
                    <a:pt x="9866" y="5623"/>
                    <a:pt x="9870" y="5605"/>
                  </a:cubicBezTo>
                  <a:lnTo>
                    <a:pt x="9870" y="5602"/>
                  </a:lnTo>
                  <a:cubicBezTo>
                    <a:pt x="9889" y="5501"/>
                    <a:pt x="9911" y="5404"/>
                    <a:pt x="9934" y="5315"/>
                  </a:cubicBezTo>
                  <a:lnTo>
                    <a:pt x="9939" y="5295"/>
                  </a:lnTo>
                  <a:lnTo>
                    <a:pt x="9946" y="5267"/>
                  </a:lnTo>
                  <a:cubicBezTo>
                    <a:pt x="9947" y="5264"/>
                    <a:pt x="9948" y="5260"/>
                    <a:pt x="9949" y="5257"/>
                  </a:cubicBezTo>
                  <a:lnTo>
                    <a:pt x="9949" y="5257"/>
                  </a:lnTo>
                  <a:cubicBezTo>
                    <a:pt x="9950" y="5256"/>
                    <a:pt x="9952" y="5256"/>
                    <a:pt x="9953" y="5255"/>
                  </a:cubicBezTo>
                  <a:cubicBezTo>
                    <a:pt x="9960" y="5251"/>
                    <a:pt x="9965" y="5246"/>
                    <a:pt x="9969" y="5239"/>
                  </a:cubicBezTo>
                  <a:cubicBezTo>
                    <a:pt x="9973" y="5232"/>
                    <a:pt x="9974" y="5226"/>
                    <a:pt x="9974" y="5218"/>
                  </a:cubicBezTo>
                  <a:lnTo>
                    <a:pt x="9974" y="5218"/>
                  </a:lnTo>
                  <a:lnTo>
                    <a:pt x="9974" y="5218"/>
                  </a:lnTo>
                  <a:cubicBezTo>
                    <a:pt x="9974" y="5210"/>
                    <a:pt x="9972" y="5204"/>
                    <a:pt x="9969" y="5198"/>
                  </a:cubicBezTo>
                  <a:cubicBezTo>
                    <a:pt x="9968" y="5197"/>
                    <a:pt x="9967" y="5196"/>
                    <a:pt x="9966" y="5194"/>
                  </a:cubicBezTo>
                  <a:cubicBezTo>
                    <a:pt x="9967" y="5191"/>
                    <a:pt x="9968" y="5187"/>
                    <a:pt x="9970" y="5183"/>
                  </a:cubicBezTo>
                  <a:lnTo>
                    <a:pt x="9974" y="5169"/>
                  </a:lnTo>
                  <a:lnTo>
                    <a:pt x="9974" y="5169"/>
                  </a:lnTo>
                  <a:cubicBezTo>
                    <a:pt x="9978" y="5170"/>
                    <a:pt x="9981" y="5171"/>
                    <a:pt x="9985" y="5171"/>
                  </a:cubicBezTo>
                  <a:lnTo>
                    <a:pt x="9985" y="5171"/>
                  </a:lnTo>
                  <a:cubicBezTo>
                    <a:pt x="9992" y="5171"/>
                    <a:pt x="9999" y="5168"/>
                    <a:pt x="10005" y="5165"/>
                  </a:cubicBezTo>
                  <a:cubicBezTo>
                    <a:pt x="10012" y="5161"/>
                    <a:pt x="10016" y="5157"/>
                    <a:pt x="10020" y="5150"/>
                  </a:cubicBezTo>
                  <a:cubicBezTo>
                    <a:pt x="10020" y="5156"/>
                    <a:pt x="10020" y="5162"/>
                    <a:pt x="10020" y="5168"/>
                  </a:cubicBezTo>
                  <a:cubicBezTo>
                    <a:pt x="10020" y="5188"/>
                    <a:pt x="10018" y="5207"/>
                    <a:pt x="10017" y="5227"/>
                  </a:cubicBezTo>
                  <a:lnTo>
                    <a:pt x="10017" y="5227"/>
                  </a:lnTo>
                  <a:lnTo>
                    <a:pt x="10016" y="5228"/>
                  </a:lnTo>
                  <a:cubicBezTo>
                    <a:pt x="10009" y="5232"/>
                    <a:pt x="10004" y="5237"/>
                    <a:pt x="10000" y="5243"/>
                  </a:cubicBezTo>
                  <a:cubicBezTo>
                    <a:pt x="9996" y="5250"/>
                    <a:pt x="9995" y="5256"/>
                    <a:pt x="9995" y="5264"/>
                  </a:cubicBezTo>
                  <a:lnTo>
                    <a:pt x="9995" y="5264"/>
                  </a:lnTo>
                  <a:cubicBezTo>
                    <a:pt x="9995" y="5271"/>
                    <a:pt x="9996" y="5278"/>
                    <a:pt x="10000" y="5284"/>
                  </a:cubicBezTo>
                  <a:cubicBezTo>
                    <a:pt x="10003" y="5289"/>
                    <a:pt x="10006" y="5293"/>
                    <a:pt x="10011" y="5296"/>
                  </a:cubicBezTo>
                  <a:cubicBezTo>
                    <a:pt x="10011" y="5305"/>
                    <a:pt x="10009" y="5314"/>
                    <a:pt x="10009" y="5322"/>
                  </a:cubicBezTo>
                  <a:cubicBezTo>
                    <a:pt x="10007" y="5343"/>
                    <a:pt x="10005" y="5365"/>
                    <a:pt x="10002" y="5386"/>
                  </a:cubicBezTo>
                  <a:lnTo>
                    <a:pt x="10002" y="5388"/>
                  </a:lnTo>
                  <a:close/>
                  <a:moveTo>
                    <a:pt x="9716" y="6323"/>
                  </a:moveTo>
                  <a:cubicBezTo>
                    <a:pt x="9709" y="6343"/>
                    <a:pt x="9703" y="6361"/>
                    <a:pt x="9696" y="6379"/>
                  </a:cubicBezTo>
                  <a:lnTo>
                    <a:pt x="9696" y="6379"/>
                  </a:lnTo>
                  <a:cubicBezTo>
                    <a:pt x="9692" y="6378"/>
                    <a:pt x="9688" y="6377"/>
                    <a:pt x="9684" y="6377"/>
                  </a:cubicBezTo>
                  <a:cubicBezTo>
                    <a:pt x="9679" y="6376"/>
                    <a:pt x="9682" y="6377"/>
                    <a:pt x="9681" y="6377"/>
                  </a:cubicBezTo>
                  <a:cubicBezTo>
                    <a:pt x="9681" y="6371"/>
                    <a:pt x="9680" y="6366"/>
                    <a:pt x="9679" y="6360"/>
                  </a:cubicBezTo>
                  <a:lnTo>
                    <a:pt x="9677" y="6334"/>
                  </a:lnTo>
                  <a:cubicBezTo>
                    <a:pt x="9677" y="6324"/>
                    <a:pt x="9675" y="6314"/>
                    <a:pt x="9674" y="6303"/>
                  </a:cubicBezTo>
                  <a:lnTo>
                    <a:pt x="9673" y="6288"/>
                  </a:lnTo>
                  <a:cubicBezTo>
                    <a:pt x="9671" y="6266"/>
                    <a:pt x="9669" y="6243"/>
                    <a:pt x="9668" y="6220"/>
                  </a:cubicBezTo>
                  <a:lnTo>
                    <a:pt x="9668" y="6220"/>
                  </a:lnTo>
                  <a:cubicBezTo>
                    <a:pt x="9674" y="6219"/>
                    <a:pt x="9679" y="6218"/>
                    <a:pt x="9684" y="6215"/>
                  </a:cubicBezTo>
                  <a:cubicBezTo>
                    <a:pt x="9691" y="6211"/>
                    <a:pt x="9695" y="6207"/>
                    <a:pt x="9699" y="6200"/>
                  </a:cubicBezTo>
                  <a:cubicBezTo>
                    <a:pt x="9701" y="6197"/>
                    <a:pt x="9703" y="6192"/>
                    <a:pt x="9704" y="6188"/>
                  </a:cubicBezTo>
                  <a:lnTo>
                    <a:pt x="9710" y="6188"/>
                  </a:lnTo>
                  <a:lnTo>
                    <a:pt x="9714" y="6188"/>
                  </a:lnTo>
                  <a:lnTo>
                    <a:pt x="9714" y="6188"/>
                  </a:lnTo>
                  <a:cubicBezTo>
                    <a:pt x="9719" y="6187"/>
                    <a:pt x="9724" y="6187"/>
                    <a:pt x="9730" y="6186"/>
                  </a:cubicBezTo>
                  <a:lnTo>
                    <a:pt x="9730" y="6186"/>
                  </a:lnTo>
                  <a:cubicBezTo>
                    <a:pt x="9731" y="6189"/>
                    <a:pt x="9732" y="6191"/>
                    <a:pt x="9734" y="6194"/>
                  </a:cubicBezTo>
                  <a:cubicBezTo>
                    <a:pt x="9738" y="6201"/>
                    <a:pt x="9742" y="6207"/>
                    <a:pt x="9749" y="6210"/>
                  </a:cubicBezTo>
                  <a:cubicBezTo>
                    <a:pt x="9751" y="6212"/>
                    <a:pt x="9752" y="6211"/>
                    <a:pt x="9754" y="6212"/>
                  </a:cubicBezTo>
                  <a:cubicBezTo>
                    <a:pt x="9745" y="6239"/>
                    <a:pt x="9736" y="6266"/>
                    <a:pt x="9726" y="6294"/>
                  </a:cubicBezTo>
                  <a:cubicBezTo>
                    <a:pt x="9723" y="6304"/>
                    <a:pt x="9719" y="6313"/>
                    <a:pt x="9716" y="6323"/>
                  </a:cubicBezTo>
                  <a:close/>
                  <a:moveTo>
                    <a:pt x="9569" y="6728"/>
                  </a:moveTo>
                  <a:lnTo>
                    <a:pt x="9558" y="6759"/>
                  </a:lnTo>
                  <a:cubicBezTo>
                    <a:pt x="9530" y="6831"/>
                    <a:pt x="9502" y="6902"/>
                    <a:pt x="9473" y="6972"/>
                  </a:cubicBezTo>
                  <a:lnTo>
                    <a:pt x="9460" y="7001"/>
                  </a:lnTo>
                  <a:cubicBezTo>
                    <a:pt x="9431" y="7071"/>
                    <a:pt x="9401" y="7140"/>
                    <a:pt x="9370" y="7207"/>
                  </a:cubicBezTo>
                  <a:lnTo>
                    <a:pt x="9358" y="7234"/>
                  </a:lnTo>
                  <a:cubicBezTo>
                    <a:pt x="9327" y="7302"/>
                    <a:pt x="9295" y="7369"/>
                    <a:pt x="9263" y="7436"/>
                  </a:cubicBezTo>
                  <a:cubicBezTo>
                    <a:pt x="9259" y="7443"/>
                    <a:pt x="9255" y="7451"/>
                    <a:pt x="9251" y="7459"/>
                  </a:cubicBezTo>
                  <a:cubicBezTo>
                    <a:pt x="9230" y="7501"/>
                    <a:pt x="9209" y="7542"/>
                    <a:pt x="9187" y="7583"/>
                  </a:cubicBezTo>
                  <a:lnTo>
                    <a:pt x="9187" y="7583"/>
                  </a:lnTo>
                  <a:cubicBezTo>
                    <a:pt x="9101" y="7666"/>
                    <a:pt x="9025" y="7732"/>
                    <a:pt x="8930" y="7806"/>
                  </a:cubicBezTo>
                  <a:lnTo>
                    <a:pt x="8950" y="7777"/>
                  </a:lnTo>
                  <a:cubicBezTo>
                    <a:pt x="8978" y="7738"/>
                    <a:pt x="9007" y="7697"/>
                    <a:pt x="9035" y="7657"/>
                  </a:cubicBezTo>
                  <a:cubicBezTo>
                    <a:pt x="9052" y="7630"/>
                    <a:pt x="9069" y="7603"/>
                    <a:pt x="9087" y="7578"/>
                  </a:cubicBezTo>
                  <a:cubicBezTo>
                    <a:pt x="9111" y="7541"/>
                    <a:pt x="9135" y="7504"/>
                    <a:pt x="9159" y="7467"/>
                  </a:cubicBezTo>
                  <a:cubicBezTo>
                    <a:pt x="9176" y="7438"/>
                    <a:pt x="9193" y="7409"/>
                    <a:pt x="9211" y="7381"/>
                  </a:cubicBezTo>
                  <a:cubicBezTo>
                    <a:pt x="9232" y="7345"/>
                    <a:pt x="9255" y="7309"/>
                    <a:pt x="9276" y="7272"/>
                  </a:cubicBezTo>
                  <a:cubicBezTo>
                    <a:pt x="9293" y="7242"/>
                    <a:pt x="9309" y="7213"/>
                    <a:pt x="9325" y="7183"/>
                  </a:cubicBezTo>
                  <a:cubicBezTo>
                    <a:pt x="9345" y="7146"/>
                    <a:pt x="9366" y="7110"/>
                    <a:pt x="9384" y="7073"/>
                  </a:cubicBezTo>
                  <a:cubicBezTo>
                    <a:pt x="9401" y="7043"/>
                    <a:pt x="9416" y="7012"/>
                    <a:pt x="9432" y="6981"/>
                  </a:cubicBezTo>
                  <a:cubicBezTo>
                    <a:pt x="9450" y="6945"/>
                    <a:pt x="9469" y="6908"/>
                    <a:pt x="9487" y="6871"/>
                  </a:cubicBezTo>
                  <a:cubicBezTo>
                    <a:pt x="9502" y="6840"/>
                    <a:pt x="9516" y="6808"/>
                    <a:pt x="9531" y="6777"/>
                  </a:cubicBezTo>
                  <a:cubicBezTo>
                    <a:pt x="9548" y="6740"/>
                    <a:pt x="9565" y="6703"/>
                    <a:pt x="9582" y="6666"/>
                  </a:cubicBezTo>
                  <a:cubicBezTo>
                    <a:pt x="9596" y="6634"/>
                    <a:pt x="9609" y="6601"/>
                    <a:pt x="9623" y="6569"/>
                  </a:cubicBezTo>
                  <a:cubicBezTo>
                    <a:pt x="9632" y="6545"/>
                    <a:pt x="9642" y="6522"/>
                    <a:pt x="9653" y="6498"/>
                  </a:cubicBezTo>
                  <a:cubicBezTo>
                    <a:pt x="9651" y="6502"/>
                    <a:pt x="9650" y="6506"/>
                    <a:pt x="9649" y="6509"/>
                  </a:cubicBezTo>
                  <a:cubicBezTo>
                    <a:pt x="9623" y="6583"/>
                    <a:pt x="9597" y="6655"/>
                    <a:pt x="9569" y="6727"/>
                  </a:cubicBezTo>
                  <a:lnTo>
                    <a:pt x="9569" y="6728"/>
                  </a:lnTo>
                  <a:close/>
                  <a:moveTo>
                    <a:pt x="9360" y="7448"/>
                  </a:moveTo>
                  <a:lnTo>
                    <a:pt x="9360" y="7448"/>
                  </a:lnTo>
                  <a:lnTo>
                    <a:pt x="9360" y="7448"/>
                  </a:lnTo>
                  <a:cubicBezTo>
                    <a:pt x="9367" y="7448"/>
                    <a:pt x="9375" y="7447"/>
                    <a:pt x="9381" y="7443"/>
                  </a:cubicBezTo>
                  <a:cubicBezTo>
                    <a:pt x="9388" y="7439"/>
                    <a:pt x="9392" y="7434"/>
                    <a:pt x="9396" y="7427"/>
                  </a:cubicBezTo>
                  <a:cubicBezTo>
                    <a:pt x="9400" y="7421"/>
                    <a:pt x="9402" y="7414"/>
                    <a:pt x="9402" y="7406"/>
                  </a:cubicBezTo>
                  <a:lnTo>
                    <a:pt x="9402" y="7406"/>
                  </a:lnTo>
                  <a:lnTo>
                    <a:pt x="9402" y="7406"/>
                  </a:lnTo>
                  <a:cubicBezTo>
                    <a:pt x="9402" y="7398"/>
                    <a:pt x="9400" y="7392"/>
                    <a:pt x="9396" y="7385"/>
                  </a:cubicBezTo>
                  <a:cubicBezTo>
                    <a:pt x="9394" y="7381"/>
                    <a:pt x="9391" y="7378"/>
                    <a:pt x="9388" y="7375"/>
                  </a:cubicBezTo>
                  <a:lnTo>
                    <a:pt x="9388" y="7375"/>
                  </a:lnTo>
                  <a:cubicBezTo>
                    <a:pt x="9505" y="7238"/>
                    <a:pt x="9593" y="7112"/>
                    <a:pt x="9684" y="6956"/>
                  </a:cubicBezTo>
                  <a:cubicBezTo>
                    <a:pt x="9693" y="6940"/>
                    <a:pt x="9701" y="6925"/>
                    <a:pt x="9710" y="6909"/>
                  </a:cubicBezTo>
                  <a:lnTo>
                    <a:pt x="9710" y="6909"/>
                  </a:lnTo>
                  <a:cubicBezTo>
                    <a:pt x="9710" y="6914"/>
                    <a:pt x="9711" y="6918"/>
                    <a:pt x="9713" y="6922"/>
                  </a:cubicBezTo>
                  <a:cubicBezTo>
                    <a:pt x="9695" y="6966"/>
                    <a:pt x="9676" y="7009"/>
                    <a:pt x="9657" y="7051"/>
                  </a:cubicBezTo>
                  <a:lnTo>
                    <a:pt x="9657" y="7051"/>
                  </a:lnTo>
                  <a:cubicBezTo>
                    <a:pt x="9637" y="7088"/>
                    <a:pt x="9620" y="7118"/>
                    <a:pt x="9599" y="7155"/>
                  </a:cubicBezTo>
                  <a:cubicBezTo>
                    <a:pt x="9503" y="7321"/>
                    <a:pt x="9412" y="7457"/>
                    <a:pt x="9294" y="7609"/>
                  </a:cubicBezTo>
                  <a:lnTo>
                    <a:pt x="9290" y="7614"/>
                  </a:lnTo>
                  <a:cubicBezTo>
                    <a:pt x="9264" y="7647"/>
                    <a:pt x="9237" y="7681"/>
                    <a:pt x="9210" y="7714"/>
                  </a:cubicBezTo>
                  <a:cubicBezTo>
                    <a:pt x="9207" y="7718"/>
                    <a:pt x="9204" y="7721"/>
                    <a:pt x="9201" y="7725"/>
                  </a:cubicBezTo>
                  <a:cubicBezTo>
                    <a:pt x="9176" y="7755"/>
                    <a:pt x="9149" y="7786"/>
                    <a:pt x="9123" y="7816"/>
                  </a:cubicBezTo>
                  <a:lnTo>
                    <a:pt x="9109" y="7832"/>
                  </a:lnTo>
                  <a:cubicBezTo>
                    <a:pt x="9084" y="7860"/>
                    <a:pt x="9058" y="7889"/>
                    <a:pt x="9032" y="7917"/>
                  </a:cubicBezTo>
                  <a:cubicBezTo>
                    <a:pt x="9026" y="7923"/>
                    <a:pt x="9020" y="7929"/>
                    <a:pt x="9014" y="7936"/>
                  </a:cubicBezTo>
                  <a:cubicBezTo>
                    <a:pt x="8999" y="7953"/>
                    <a:pt x="8983" y="7969"/>
                    <a:pt x="8967" y="7985"/>
                  </a:cubicBezTo>
                  <a:lnTo>
                    <a:pt x="8982" y="7961"/>
                  </a:lnTo>
                  <a:cubicBezTo>
                    <a:pt x="8991" y="7945"/>
                    <a:pt x="9001" y="7929"/>
                    <a:pt x="9010" y="7913"/>
                  </a:cubicBezTo>
                  <a:cubicBezTo>
                    <a:pt x="9021" y="7893"/>
                    <a:pt x="9032" y="7875"/>
                    <a:pt x="9044" y="7856"/>
                  </a:cubicBezTo>
                  <a:cubicBezTo>
                    <a:pt x="9053" y="7840"/>
                    <a:pt x="9062" y="7823"/>
                    <a:pt x="9071" y="7807"/>
                  </a:cubicBezTo>
                  <a:cubicBezTo>
                    <a:pt x="9082" y="7788"/>
                    <a:pt x="9093" y="7768"/>
                    <a:pt x="9104" y="7748"/>
                  </a:cubicBezTo>
                  <a:cubicBezTo>
                    <a:pt x="9114" y="7731"/>
                    <a:pt x="9123" y="7714"/>
                    <a:pt x="9132" y="7697"/>
                  </a:cubicBezTo>
                  <a:cubicBezTo>
                    <a:pt x="9141" y="7681"/>
                    <a:pt x="9154" y="7658"/>
                    <a:pt x="9164" y="7638"/>
                  </a:cubicBezTo>
                  <a:cubicBezTo>
                    <a:pt x="9175" y="7619"/>
                    <a:pt x="9182" y="7603"/>
                    <a:pt x="9191" y="7586"/>
                  </a:cubicBezTo>
                  <a:lnTo>
                    <a:pt x="9192" y="7583"/>
                  </a:lnTo>
                  <a:cubicBezTo>
                    <a:pt x="9241" y="7536"/>
                    <a:pt x="9288" y="7487"/>
                    <a:pt x="9333" y="7438"/>
                  </a:cubicBezTo>
                  <a:lnTo>
                    <a:pt x="9333" y="7438"/>
                  </a:lnTo>
                  <a:cubicBezTo>
                    <a:pt x="9335" y="7439"/>
                    <a:pt x="9337" y="7441"/>
                    <a:pt x="9339" y="7442"/>
                  </a:cubicBezTo>
                  <a:cubicBezTo>
                    <a:pt x="9346" y="7446"/>
                    <a:pt x="9352" y="7447"/>
                    <a:pt x="9360" y="7448"/>
                  </a:cubicBezTo>
                  <a:close/>
                  <a:moveTo>
                    <a:pt x="9714" y="7003"/>
                  </a:moveTo>
                  <a:cubicBezTo>
                    <a:pt x="9707" y="7021"/>
                    <a:pt x="9700" y="7038"/>
                    <a:pt x="9694" y="7055"/>
                  </a:cubicBezTo>
                  <a:cubicBezTo>
                    <a:pt x="9687" y="7069"/>
                    <a:pt x="9681" y="7082"/>
                    <a:pt x="9674" y="7096"/>
                  </a:cubicBezTo>
                  <a:lnTo>
                    <a:pt x="9674" y="7096"/>
                  </a:lnTo>
                  <a:lnTo>
                    <a:pt x="9678" y="7083"/>
                  </a:lnTo>
                  <a:cubicBezTo>
                    <a:pt x="9684" y="7066"/>
                    <a:pt x="9690" y="7047"/>
                    <a:pt x="9695" y="7028"/>
                  </a:cubicBezTo>
                  <a:cubicBezTo>
                    <a:pt x="9695" y="7026"/>
                    <a:pt x="9696" y="7024"/>
                    <a:pt x="9697" y="7023"/>
                  </a:cubicBezTo>
                  <a:cubicBezTo>
                    <a:pt x="9702" y="7005"/>
                    <a:pt x="9707" y="6986"/>
                    <a:pt x="9713" y="6967"/>
                  </a:cubicBezTo>
                  <a:cubicBezTo>
                    <a:pt x="9714" y="6961"/>
                    <a:pt x="9716" y="6956"/>
                    <a:pt x="9717" y="6949"/>
                  </a:cubicBezTo>
                  <a:cubicBezTo>
                    <a:pt x="9719" y="6943"/>
                    <a:pt x="9720" y="6940"/>
                    <a:pt x="9721" y="6936"/>
                  </a:cubicBezTo>
                  <a:lnTo>
                    <a:pt x="9721" y="6936"/>
                  </a:lnTo>
                  <a:cubicBezTo>
                    <a:pt x="9724" y="6939"/>
                    <a:pt x="9726" y="6941"/>
                    <a:pt x="9730" y="6943"/>
                  </a:cubicBezTo>
                  <a:cubicBezTo>
                    <a:pt x="9731" y="6944"/>
                    <a:pt x="9733" y="6945"/>
                    <a:pt x="9735" y="6945"/>
                  </a:cubicBezTo>
                  <a:cubicBezTo>
                    <a:pt x="9730" y="6958"/>
                    <a:pt x="9726" y="6970"/>
                    <a:pt x="9722" y="6982"/>
                  </a:cubicBezTo>
                  <a:cubicBezTo>
                    <a:pt x="9720" y="6988"/>
                    <a:pt x="9717" y="6995"/>
                    <a:pt x="9714" y="7003"/>
                  </a:cubicBezTo>
                  <a:close/>
                  <a:moveTo>
                    <a:pt x="9624" y="7180"/>
                  </a:moveTo>
                  <a:lnTo>
                    <a:pt x="9624" y="7180"/>
                  </a:lnTo>
                  <a:cubicBezTo>
                    <a:pt x="9617" y="7180"/>
                    <a:pt x="9611" y="7183"/>
                    <a:pt x="9604" y="7186"/>
                  </a:cubicBezTo>
                  <a:cubicBezTo>
                    <a:pt x="9598" y="7190"/>
                    <a:pt x="9593" y="7194"/>
                    <a:pt x="9589" y="7200"/>
                  </a:cubicBezTo>
                  <a:lnTo>
                    <a:pt x="9594" y="7190"/>
                  </a:lnTo>
                  <a:lnTo>
                    <a:pt x="9617" y="7143"/>
                  </a:lnTo>
                  <a:cubicBezTo>
                    <a:pt x="9625" y="7126"/>
                    <a:pt x="9634" y="7109"/>
                    <a:pt x="9642" y="7091"/>
                  </a:cubicBezTo>
                  <a:cubicBezTo>
                    <a:pt x="9650" y="7074"/>
                    <a:pt x="9655" y="7062"/>
                    <a:pt x="9661" y="7046"/>
                  </a:cubicBezTo>
                  <a:cubicBezTo>
                    <a:pt x="9678" y="7016"/>
                    <a:pt x="9693" y="6986"/>
                    <a:pt x="9708" y="6956"/>
                  </a:cubicBezTo>
                  <a:lnTo>
                    <a:pt x="9698" y="6992"/>
                  </a:lnTo>
                  <a:cubicBezTo>
                    <a:pt x="9695" y="7000"/>
                    <a:pt x="9693" y="7009"/>
                    <a:pt x="9690" y="7017"/>
                  </a:cubicBezTo>
                  <a:cubicBezTo>
                    <a:pt x="9686" y="7029"/>
                    <a:pt x="9682" y="7042"/>
                    <a:pt x="9679" y="7053"/>
                  </a:cubicBezTo>
                  <a:cubicBezTo>
                    <a:pt x="9676" y="7061"/>
                    <a:pt x="9674" y="7069"/>
                    <a:pt x="9671" y="7077"/>
                  </a:cubicBezTo>
                  <a:cubicBezTo>
                    <a:pt x="9667" y="7088"/>
                    <a:pt x="9663" y="7100"/>
                    <a:pt x="9659" y="7111"/>
                  </a:cubicBezTo>
                  <a:cubicBezTo>
                    <a:pt x="9657" y="7118"/>
                    <a:pt x="9655" y="7126"/>
                    <a:pt x="9652" y="7133"/>
                  </a:cubicBezTo>
                  <a:cubicBezTo>
                    <a:pt x="9651" y="7136"/>
                    <a:pt x="9649" y="7139"/>
                    <a:pt x="9648" y="7143"/>
                  </a:cubicBezTo>
                  <a:cubicBezTo>
                    <a:pt x="9642" y="7156"/>
                    <a:pt x="9635" y="7168"/>
                    <a:pt x="9629" y="7181"/>
                  </a:cubicBezTo>
                  <a:lnTo>
                    <a:pt x="9629" y="7181"/>
                  </a:lnTo>
                  <a:cubicBezTo>
                    <a:pt x="9627" y="7180"/>
                    <a:pt x="9626" y="7180"/>
                    <a:pt x="9625" y="7180"/>
                  </a:cubicBezTo>
                  <a:lnTo>
                    <a:pt x="9624" y="7180"/>
                  </a:lnTo>
                  <a:close/>
                  <a:moveTo>
                    <a:pt x="9435" y="7478"/>
                  </a:moveTo>
                  <a:cubicBezTo>
                    <a:pt x="9412" y="7516"/>
                    <a:pt x="9389" y="7553"/>
                    <a:pt x="9365" y="7591"/>
                  </a:cubicBezTo>
                  <a:cubicBezTo>
                    <a:pt x="9362" y="7595"/>
                    <a:pt x="9359" y="7599"/>
                    <a:pt x="9357" y="7603"/>
                  </a:cubicBezTo>
                  <a:cubicBezTo>
                    <a:pt x="9348" y="7614"/>
                    <a:pt x="9339" y="7625"/>
                    <a:pt x="9330" y="7637"/>
                  </a:cubicBezTo>
                  <a:cubicBezTo>
                    <a:pt x="9335" y="7629"/>
                    <a:pt x="9340" y="7621"/>
                    <a:pt x="9345" y="7614"/>
                  </a:cubicBezTo>
                  <a:lnTo>
                    <a:pt x="9367" y="7582"/>
                  </a:lnTo>
                  <a:cubicBezTo>
                    <a:pt x="9388" y="7549"/>
                    <a:pt x="9409" y="7516"/>
                    <a:pt x="9430" y="7483"/>
                  </a:cubicBezTo>
                  <a:cubicBezTo>
                    <a:pt x="9433" y="7478"/>
                    <a:pt x="9437" y="7473"/>
                    <a:pt x="9440" y="7467"/>
                  </a:cubicBezTo>
                  <a:cubicBezTo>
                    <a:pt x="9458" y="7438"/>
                    <a:pt x="9475" y="7409"/>
                    <a:pt x="9492" y="7380"/>
                  </a:cubicBezTo>
                  <a:cubicBezTo>
                    <a:pt x="9474" y="7411"/>
                    <a:pt x="9457" y="7442"/>
                    <a:pt x="9438" y="7474"/>
                  </a:cubicBezTo>
                  <a:lnTo>
                    <a:pt x="9435" y="7478"/>
                  </a:lnTo>
                  <a:close/>
                  <a:moveTo>
                    <a:pt x="9002" y="7981"/>
                  </a:moveTo>
                  <a:cubicBezTo>
                    <a:pt x="8982" y="7999"/>
                    <a:pt x="8960" y="8017"/>
                    <a:pt x="8939" y="8035"/>
                  </a:cubicBezTo>
                  <a:lnTo>
                    <a:pt x="8930" y="8042"/>
                  </a:lnTo>
                  <a:cubicBezTo>
                    <a:pt x="8936" y="8033"/>
                    <a:pt x="8941" y="8024"/>
                    <a:pt x="8947" y="8015"/>
                  </a:cubicBezTo>
                  <a:lnTo>
                    <a:pt x="8957" y="7999"/>
                  </a:lnTo>
                  <a:cubicBezTo>
                    <a:pt x="9018" y="7937"/>
                    <a:pt x="9077" y="7874"/>
                    <a:pt x="9134" y="7809"/>
                  </a:cubicBezTo>
                  <a:lnTo>
                    <a:pt x="9136" y="7806"/>
                  </a:lnTo>
                  <a:cubicBezTo>
                    <a:pt x="9167" y="7771"/>
                    <a:pt x="9197" y="7735"/>
                    <a:pt x="9227" y="7698"/>
                  </a:cubicBezTo>
                  <a:lnTo>
                    <a:pt x="9242" y="7679"/>
                  </a:lnTo>
                  <a:cubicBezTo>
                    <a:pt x="9267" y="7648"/>
                    <a:pt x="9292" y="7617"/>
                    <a:pt x="9316" y="7585"/>
                  </a:cubicBezTo>
                  <a:cubicBezTo>
                    <a:pt x="9323" y="7576"/>
                    <a:pt x="9330" y="7567"/>
                    <a:pt x="9335" y="7557"/>
                  </a:cubicBezTo>
                  <a:cubicBezTo>
                    <a:pt x="9357" y="7529"/>
                    <a:pt x="9378" y="7500"/>
                    <a:pt x="9399" y="7471"/>
                  </a:cubicBezTo>
                  <a:lnTo>
                    <a:pt x="9422" y="7437"/>
                  </a:lnTo>
                  <a:cubicBezTo>
                    <a:pt x="9442" y="7409"/>
                    <a:pt x="9460" y="7381"/>
                    <a:pt x="9479" y="7354"/>
                  </a:cubicBezTo>
                  <a:cubicBezTo>
                    <a:pt x="9487" y="7341"/>
                    <a:pt x="9495" y="7329"/>
                    <a:pt x="9503" y="7316"/>
                  </a:cubicBezTo>
                  <a:cubicBezTo>
                    <a:pt x="9511" y="7304"/>
                    <a:pt x="9521" y="7288"/>
                    <a:pt x="9530" y="7274"/>
                  </a:cubicBezTo>
                  <a:cubicBezTo>
                    <a:pt x="9539" y="7260"/>
                    <a:pt x="9549" y="7244"/>
                    <a:pt x="9558" y="7229"/>
                  </a:cubicBezTo>
                  <a:lnTo>
                    <a:pt x="9573" y="7203"/>
                  </a:lnTo>
                  <a:cubicBezTo>
                    <a:pt x="9591" y="7173"/>
                    <a:pt x="9608" y="7143"/>
                    <a:pt x="9625" y="7113"/>
                  </a:cubicBezTo>
                  <a:lnTo>
                    <a:pt x="9613" y="7137"/>
                  </a:lnTo>
                  <a:cubicBezTo>
                    <a:pt x="9607" y="7149"/>
                    <a:pt x="9602" y="7161"/>
                    <a:pt x="9596" y="7173"/>
                  </a:cubicBezTo>
                  <a:cubicBezTo>
                    <a:pt x="9586" y="7193"/>
                    <a:pt x="9576" y="7211"/>
                    <a:pt x="9566" y="7230"/>
                  </a:cubicBezTo>
                  <a:cubicBezTo>
                    <a:pt x="9559" y="7243"/>
                    <a:pt x="9553" y="7257"/>
                    <a:pt x="9547" y="7270"/>
                  </a:cubicBezTo>
                  <a:cubicBezTo>
                    <a:pt x="9537" y="7288"/>
                    <a:pt x="9527" y="7306"/>
                    <a:pt x="9517" y="7323"/>
                  </a:cubicBezTo>
                  <a:cubicBezTo>
                    <a:pt x="9509" y="7337"/>
                    <a:pt x="9502" y="7351"/>
                    <a:pt x="9495" y="7364"/>
                  </a:cubicBezTo>
                  <a:cubicBezTo>
                    <a:pt x="9485" y="7381"/>
                    <a:pt x="9476" y="7398"/>
                    <a:pt x="9465" y="7415"/>
                  </a:cubicBezTo>
                  <a:cubicBezTo>
                    <a:pt x="9455" y="7432"/>
                    <a:pt x="9449" y="7443"/>
                    <a:pt x="9440" y="7457"/>
                  </a:cubicBezTo>
                  <a:cubicBezTo>
                    <a:pt x="9432" y="7471"/>
                    <a:pt x="9421" y="7489"/>
                    <a:pt x="9410" y="7505"/>
                  </a:cubicBezTo>
                  <a:cubicBezTo>
                    <a:pt x="9400" y="7521"/>
                    <a:pt x="9392" y="7534"/>
                    <a:pt x="9383" y="7548"/>
                  </a:cubicBezTo>
                  <a:cubicBezTo>
                    <a:pt x="9374" y="7562"/>
                    <a:pt x="9364" y="7579"/>
                    <a:pt x="9353" y="7594"/>
                  </a:cubicBezTo>
                  <a:cubicBezTo>
                    <a:pt x="9342" y="7609"/>
                    <a:pt x="9334" y="7622"/>
                    <a:pt x="9324" y="7636"/>
                  </a:cubicBezTo>
                  <a:cubicBezTo>
                    <a:pt x="9315" y="7650"/>
                    <a:pt x="9305" y="7664"/>
                    <a:pt x="9296" y="7677"/>
                  </a:cubicBezTo>
                  <a:lnTo>
                    <a:pt x="9296" y="7677"/>
                  </a:lnTo>
                  <a:cubicBezTo>
                    <a:pt x="9203" y="7789"/>
                    <a:pt x="9117" y="7878"/>
                    <a:pt x="9009" y="7975"/>
                  </a:cubicBezTo>
                  <a:lnTo>
                    <a:pt x="9002" y="7981"/>
                  </a:lnTo>
                  <a:close/>
                  <a:moveTo>
                    <a:pt x="8906" y="8074"/>
                  </a:moveTo>
                  <a:cubicBezTo>
                    <a:pt x="8902" y="8081"/>
                    <a:pt x="8897" y="8087"/>
                    <a:pt x="8893" y="8094"/>
                  </a:cubicBezTo>
                  <a:cubicBezTo>
                    <a:pt x="8884" y="8099"/>
                    <a:pt x="8876" y="8103"/>
                    <a:pt x="8867" y="8107"/>
                  </a:cubicBezTo>
                  <a:lnTo>
                    <a:pt x="8854" y="8113"/>
                  </a:lnTo>
                  <a:lnTo>
                    <a:pt x="8854" y="8113"/>
                  </a:lnTo>
                  <a:cubicBezTo>
                    <a:pt x="8853" y="8112"/>
                    <a:pt x="8852" y="8111"/>
                    <a:pt x="8851" y="8109"/>
                  </a:cubicBezTo>
                  <a:lnTo>
                    <a:pt x="8878" y="8090"/>
                  </a:lnTo>
                  <a:cubicBezTo>
                    <a:pt x="8888" y="8082"/>
                    <a:pt x="8898" y="8075"/>
                    <a:pt x="8908" y="8067"/>
                  </a:cubicBezTo>
                  <a:lnTo>
                    <a:pt x="8915" y="8061"/>
                  </a:lnTo>
                  <a:cubicBezTo>
                    <a:pt x="8913" y="8064"/>
                    <a:pt x="8911" y="8068"/>
                    <a:pt x="8909" y="8071"/>
                  </a:cubicBezTo>
                  <a:cubicBezTo>
                    <a:pt x="8907" y="8074"/>
                    <a:pt x="8907" y="8073"/>
                    <a:pt x="8906" y="8074"/>
                  </a:cubicBezTo>
                  <a:close/>
                  <a:moveTo>
                    <a:pt x="8706" y="8229"/>
                  </a:moveTo>
                  <a:cubicBezTo>
                    <a:pt x="8691" y="8243"/>
                    <a:pt x="8676" y="8256"/>
                    <a:pt x="8661" y="8269"/>
                  </a:cubicBezTo>
                  <a:lnTo>
                    <a:pt x="8616" y="8306"/>
                  </a:lnTo>
                  <a:lnTo>
                    <a:pt x="8570" y="8344"/>
                  </a:lnTo>
                  <a:lnTo>
                    <a:pt x="8525" y="8381"/>
                  </a:lnTo>
                  <a:cubicBezTo>
                    <a:pt x="8509" y="8393"/>
                    <a:pt x="8492" y="8406"/>
                    <a:pt x="8476" y="8418"/>
                  </a:cubicBezTo>
                  <a:cubicBezTo>
                    <a:pt x="8460" y="8431"/>
                    <a:pt x="8446" y="8442"/>
                    <a:pt x="8430" y="8453"/>
                  </a:cubicBezTo>
                  <a:lnTo>
                    <a:pt x="8380" y="8490"/>
                  </a:lnTo>
                  <a:lnTo>
                    <a:pt x="8334" y="8524"/>
                  </a:lnTo>
                  <a:lnTo>
                    <a:pt x="8283" y="8560"/>
                  </a:lnTo>
                  <a:cubicBezTo>
                    <a:pt x="8267" y="8571"/>
                    <a:pt x="8252" y="8581"/>
                    <a:pt x="8236" y="8592"/>
                  </a:cubicBezTo>
                  <a:lnTo>
                    <a:pt x="8183" y="8627"/>
                  </a:lnTo>
                  <a:lnTo>
                    <a:pt x="8136" y="8658"/>
                  </a:lnTo>
                  <a:lnTo>
                    <a:pt x="8082" y="8692"/>
                  </a:lnTo>
                  <a:lnTo>
                    <a:pt x="8034" y="8722"/>
                  </a:lnTo>
                  <a:cubicBezTo>
                    <a:pt x="8016" y="8733"/>
                    <a:pt x="7998" y="8744"/>
                    <a:pt x="7979" y="8755"/>
                  </a:cubicBezTo>
                  <a:cubicBezTo>
                    <a:pt x="7961" y="8766"/>
                    <a:pt x="7946" y="8775"/>
                    <a:pt x="7930" y="8784"/>
                  </a:cubicBezTo>
                  <a:lnTo>
                    <a:pt x="7874" y="8816"/>
                  </a:lnTo>
                  <a:cubicBezTo>
                    <a:pt x="7858" y="8825"/>
                    <a:pt x="7842" y="8835"/>
                    <a:pt x="7825" y="8844"/>
                  </a:cubicBezTo>
                  <a:cubicBezTo>
                    <a:pt x="7809" y="8853"/>
                    <a:pt x="7792" y="8862"/>
                    <a:pt x="7775" y="8870"/>
                  </a:cubicBezTo>
                  <a:lnTo>
                    <a:pt x="7744" y="8882"/>
                  </a:lnTo>
                  <a:cubicBezTo>
                    <a:pt x="7722" y="8889"/>
                    <a:pt x="7701" y="8898"/>
                    <a:pt x="7679" y="8905"/>
                  </a:cubicBezTo>
                  <a:cubicBezTo>
                    <a:pt x="7648" y="8915"/>
                    <a:pt x="7617" y="8924"/>
                    <a:pt x="7586" y="8933"/>
                  </a:cubicBezTo>
                  <a:cubicBezTo>
                    <a:pt x="7571" y="8938"/>
                    <a:pt x="7557" y="8943"/>
                    <a:pt x="7542" y="8947"/>
                  </a:cubicBezTo>
                  <a:cubicBezTo>
                    <a:pt x="7512" y="8955"/>
                    <a:pt x="7480" y="8963"/>
                    <a:pt x="7449" y="8971"/>
                  </a:cubicBezTo>
                  <a:cubicBezTo>
                    <a:pt x="7434" y="8975"/>
                    <a:pt x="7419" y="8979"/>
                    <a:pt x="7403" y="8983"/>
                  </a:cubicBezTo>
                  <a:cubicBezTo>
                    <a:pt x="7362" y="8992"/>
                    <a:pt x="7320" y="9001"/>
                    <a:pt x="7279" y="9009"/>
                  </a:cubicBezTo>
                  <a:cubicBezTo>
                    <a:pt x="7273" y="9010"/>
                    <a:pt x="7268" y="9011"/>
                    <a:pt x="7262" y="9012"/>
                  </a:cubicBezTo>
                  <a:lnTo>
                    <a:pt x="7262" y="9012"/>
                  </a:lnTo>
                  <a:cubicBezTo>
                    <a:pt x="7063" y="9050"/>
                    <a:pt x="6891" y="9066"/>
                    <a:pt x="6688" y="9066"/>
                  </a:cubicBezTo>
                  <a:cubicBezTo>
                    <a:pt x="6645" y="9066"/>
                    <a:pt x="6601" y="9065"/>
                    <a:pt x="6558" y="9063"/>
                  </a:cubicBezTo>
                  <a:cubicBezTo>
                    <a:pt x="6542" y="9063"/>
                    <a:pt x="6527" y="9061"/>
                    <a:pt x="6512" y="9060"/>
                  </a:cubicBezTo>
                  <a:lnTo>
                    <a:pt x="6460" y="9057"/>
                  </a:lnTo>
                  <a:lnTo>
                    <a:pt x="6460" y="9057"/>
                  </a:lnTo>
                  <a:lnTo>
                    <a:pt x="6460" y="9057"/>
                  </a:lnTo>
                  <a:cubicBezTo>
                    <a:pt x="6460" y="9056"/>
                    <a:pt x="6460" y="9056"/>
                    <a:pt x="6460" y="9055"/>
                  </a:cubicBezTo>
                  <a:lnTo>
                    <a:pt x="6460" y="9054"/>
                  </a:lnTo>
                  <a:cubicBezTo>
                    <a:pt x="6477" y="9052"/>
                    <a:pt x="6494" y="9050"/>
                    <a:pt x="6511" y="9048"/>
                  </a:cubicBezTo>
                  <a:cubicBezTo>
                    <a:pt x="6539" y="9044"/>
                    <a:pt x="6568" y="9041"/>
                    <a:pt x="6595" y="9037"/>
                  </a:cubicBezTo>
                  <a:cubicBezTo>
                    <a:pt x="6623" y="9033"/>
                    <a:pt x="6649" y="9029"/>
                    <a:pt x="6676" y="9024"/>
                  </a:cubicBezTo>
                  <a:cubicBezTo>
                    <a:pt x="6703" y="9020"/>
                    <a:pt x="6732" y="9016"/>
                    <a:pt x="6760" y="9010"/>
                  </a:cubicBezTo>
                  <a:cubicBezTo>
                    <a:pt x="6775" y="9008"/>
                    <a:pt x="6789" y="9005"/>
                    <a:pt x="6804" y="9002"/>
                  </a:cubicBezTo>
                  <a:cubicBezTo>
                    <a:pt x="6835" y="8997"/>
                    <a:pt x="6866" y="8992"/>
                    <a:pt x="6896" y="8986"/>
                  </a:cubicBezTo>
                  <a:cubicBezTo>
                    <a:pt x="6927" y="8980"/>
                    <a:pt x="6958" y="8974"/>
                    <a:pt x="6989" y="8967"/>
                  </a:cubicBezTo>
                  <a:cubicBezTo>
                    <a:pt x="7025" y="8959"/>
                    <a:pt x="7060" y="8952"/>
                    <a:pt x="7095" y="8944"/>
                  </a:cubicBezTo>
                  <a:cubicBezTo>
                    <a:pt x="7126" y="8937"/>
                    <a:pt x="7156" y="8929"/>
                    <a:pt x="7187" y="8922"/>
                  </a:cubicBezTo>
                  <a:cubicBezTo>
                    <a:pt x="7221" y="8913"/>
                    <a:pt x="7256" y="8905"/>
                    <a:pt x="7290" y="8896"/>
                  </a:cubicBezTo>
                  <a:cubicBezTo>
                    <a:pt x="7320" y="8888"/>
                    <a:pt x="7349" y="8879"/>
                    <a:pt x="7379" y="8870"/>
                  </a:cubicBezTo>
                  <a:cubicBezTo>
                    <a:pt x="7413" y="8860"/>
                    <a:pt x="7446" y="8851"/>
                    <a:pt x="7480" y="8840"/>
                  </a:cubicBezTo>
                  <a:cubicBezTo>
                    <a:pt x="7509" y="8831"/>
                    <a:pt x="7538" y="8821"/>
                    <a:pt x="7566" y="8811"/>
                  </a:cubicBezTo>
                  <a:cubicBezTo>
                    <a:pt x="7599" y="8801"/>
                    <a:pt x="7632" y="8790"/>
                    <a:pt x="7665" y="8778"/>
                  </a:cubicBezTo>
                  <a:cubicBezTo>
                    <a:pt x="7693" y="8768"/>
                    <a:pt x="7721" y="8757"/>
                    <a:pt x="7749" y="8746"/>
                  </a:cubicBezTo>
                  <a:cubicBezTo>
                    <a:pt x="7781" y="8734"/>
                    <a:pt x="7813" y="8722"/>
                    <a:pt x="7844" y="8709"/>
                  </a:cubicBezTo>
                  <a:cubicBezTo>
                    <a:pt x="7872" y="8697"/>
                    <a:pt x="7899" y="8685"/>
                    <a:pt x="7926" y="8673"/>
                  </a:cubicBezTo>
                  <a:cubicBezTo>
                    <a:pt x="7957" y="8660"/>
                    <a:pt x="7988" y="8646"/>
                    <a:pt x="8018" y="8632"/>
                  </a:cubicBezTo>
                  <a:cubicBezTo>
                    <a:pt x="8045" y="8620"/>
                    <a:pt x="8072" y="8607"/>
                    <a:pt x="8098" y="8593"/>
                  </a:cubicBezTo>
                  <a:cubicBezTo>
                    <a:pt x="8125" y="8580"/>
                    <a:pt x="8158" y="8564"/>
                    <a:pt x="8187" y="8549"/>
                  </a:cubicBezTo>
                  <a:cubicBezTo>
                    <a:pt x="8217" y="8534"/>
                    <a:pt x="8239" y="8522"/>
                    <a:pt x="8265" y="8507"/>
                  </a:cubicBezTo>
                  <a:cubicBezTo>
                    <a:pt x="8292" y="8493"/>
                    <a:pt x="8323" y="8476"/>
                    <a:pt x="8350" y="8459"/>
                  </a:cubicBezTo>
                  <a:cubicBezTo>
                    <a:pt x="8378" y="8443"/>
                    <a:pt x="8400" y="8429"/>
                    <a:pt x="8425" y="8413"/>
                  </a:cubicBezTo>
                  <a:cubicBezTo>
                    <a:pt x="8450" y="8398"/>
                    <a:pt x="8479" y="8380"/>
                    <a:pt x="8505" y="8363"/>
                  </a:cubicBezTo>
                  <a:cubicBezTo>
                    <a:pt x="8532" y="8346"/>
                    <a:pt x="8554" y="8331"/>
                    <a:pt x="8578" y="8314"/>
                  </a:cubicBezTo>
                  <a:cubicBezTo>
                    <a:pt x="8603" y="8298"/>
                    <a:pt x="8630" y="8279"/>
                    <a:pt x="8655" y="8261"/>
                  </a:cubicBezTo>
                  <a:cubicBezTo>
                    <a:pt x="8680" y="8243"/>
                    <a:pt x="8702" y="8225"/>
                    <a:pt x="8725" y="8208"/>
                  </a:cubicBezTo>
                  <a:cubicBezTo>
                    <a:pt x="8740" y="8196"/>
                    <a:pt x="8756" y="8185"/>
                    <a:pt x="8772" y="8173"/>
                  </a:cubicBezTo>
                  <a:lnTo>
                    <a:pt x="8752" y="8190"/>
                  </a:lnTo>
                  <a:cubicBezTo>
                    <a:pt x="8736" y="8203"/>
                    <a:pt x="8721" y="8217"/>
                    <a:pt x="8706" y="8229"/>
                  </a:cubicBezTo>
                  <a:close/>
                  <a:moveTo>
                    <a:pt x="6450" y="9124"/>
                  </a:moveTo>
                  <a:cubicBezTo>
                    <a:pt x="6457" y="9136"/>
                    <a:pt x="6464" y="9148"/>
                    <a:pt x="6470" y="9160"/>
                  </a:cubicBezTo>
                  <a:cubicBezTo>
                    <a:pt x="6475" y="9169"/>
                    <a:pt x="6480" y="9178"/>
                    <a:pt x="6485" y="9187"/>
                  </a:cubicBezTo>
                  <a:cubicBezTo>
                    <a:pt x="6491" y="9198"/>
                    <a:pt x="6498" y="9210"/>
                    <a:pt x="6505" y="9221"/>
                  </a:cubicBezTo>
                  <a:cubicBezTo>
                    <a:pt x="6510" y="9230"/>
                    <a:pt x="6515" y="9238"/>
                    <a:pt x="6520" y="9246"/>
                  </a:cubicBezTo>
                  <a:cubicBezTo>
                    <a:pt x="6527" y="9258"/>
                    <a:pt x="6534" y="9268"/>
                    <a:pt x="6541" y="9279"/>
                  </a:cubicBezTo>
                  <a:cubicBezTo>
                    <a:pt x="6546" y="9287"/>
                    <a:pt x="6552" y="9295"/>
                    <a:pt x="6557" y="9303"/>
                  </a:cubicBezTo>
                  <a:cubicBezTo>
                    <a:pt x="6563" y="9311"/>
                    <a:pt x="6571" y="9323"/>
                    <a:pt x="6578" y="9333"/>
                  </a:cubicBezTo>
                  <a:cubicBezTo>
                    <a:pt x="6580" y="9337"/>
                    <a:pt x="6582" y="9340"/>
                    <a:pt x="6584" y="9343"/>
                  </a:cubicBezTo>
                  <a:lnTo>
                    <a:pt x="6575" y="9345"/>
                  </a:lnTo>
                  <a:cubicBezTo>
                    <a:pt x="6553" y="9351"/>
                    <a:pt x="6531" y="9357"/>
                    <a:pt x="6509" y="9363"/>
                  </a:cubicBezTo>
                  <a:lnTo>
                    <a:pt x="6455" y="9376"/>
                  </a:lnTo>
                  <a:lnTo>
                    <a:pt x="6387" y="9392"/>
                  </a:lnTo>
                  <a:cubicBezTo>
                    <a:pt x="6369" y="9396"/>
                    <a:pt x="6351" y="9401"/>
                    <a:pt x="6334" y="9405"/>
                  </a:cubicBezTo>
                  <a:cubicBezTo>
                    <a:pt x="6311" y="9410"/>
                    <a:pt x="6288" y="9414"/>
                    <a:pt x="6265" y="9419"/>
                  </a:cubicBezTo>
                  <a:lnTo>
                    <a:pt x="6244" y="9424"/>
                  </a:lnTo>
                  <a:cubicBezTo>
                    <a:pt x="6264" y="9384"/>
                    <a:pt x="6285" y="9345"/>
                    <a:pt x="6306" y="9302"/>
                  </a:cubicBezTo>
                  <a:lnTo>
                    <a:pt x="6306" y="9302"/>
                  </a:lnTo>
                  <a:cubicBezTo>
                    <a:pt x="6318" y="9277"/>
                    <a:pt x="6330" y="9251"/>
                    <a:pt x="6343" y="9225"/>
                  </a:cubicBezTo>
                  <a:lnTo>
                    <a:pt x="6361" y="9186"/>
                  </a:lnTo>
                  <a:cubicBezTo>
                    <a:pt x="6367" y="9172"/>
                    <a:pt x="6374" y="9158"/>
                    <a:pt x="6380" y="9143"/>
                  </a:cubicBezTo>
                  <a:cubicBezTo>
                    <a:pt x="6387" y="9129"/>
                    <a:pt x="6395" y="9111"/>
                    <a:pt x="6402" y="9096"/>
                  </a:cubicBezTo>
                  <a:lnTo>
                    <a:pt x="6402" y="9096"/>
                  </a:lnTo>
                  <a:cubicBezTo>
                    <a:pt x="6407" y="9098"/>
                    <a:pt x="6412" y="9099"/>
                    <a:pt x="6418" y="9099"/>
                  </a:cubicBezTo>
                  <a:lnTo>
                    <a:pt x="6418" y="9099"/>
                  </a:lnTo>
                  <a:cubicBezTo>
                    <a:pt x="6424" y="9099"/>
                    <a:pt x="6429" y="9097"/>
                    <a:pt x="6435" y="9095"/>
                  </a:cubicBezTo>
                  <a:lnTo>
                    <a:pt x="6437" y="9098"/>
                  </a:lnTo>
                  <a:cubicBezTo>
                    <a:pt x="6442" y="9106"/>
                    <a:pt x="6446" y="9115"/>
                    <a:pt x="6450" y="9124"/>
                  </a:cubicBezTo>
                  <a:close/>
                  <a:moveTo>
                    <a:pt x="6204" y="9491"/>
                  </a:moveTo>
                  <a:cubicBezTo>
                    <a:pt x="6198" y="9502"/>
                    <a:pt x="6193" y="9512"/>
                    <a:pt x="6187" y="9522"/>
                  </a:cubicBezTo>
                  <a:cubicBezTo>
                    <a:pt x="6182" y="9532"/>
                    <a:pt x="6173" y="9546"/>
                    <a:pt x="6166" y="9558"/>
                  </a:cubicBezTo>
                  <a:cubicBezTo>
                    <a:pt x="6159" y="9570"/>
                    <a:pt x="6155" y="9577"/>
                    <a:pt x="6149" y="9587"/>
                  </a:cubicBezTo>
                  <a:lnTo>
                    <a:pt x="6145" y="9593"/>
                  </a:lnTo>
                  <a:cubicBezTo>
                    <a:pt x="6108" y="9595"/>
                    <a:pt x="6071" y="9596"/>
                    <a:pt x="6034" y="9597"/>
                  </a:cubicBezTo>
                  <a:cubicBezTo>
                    <a:pt x="6042" y="9587"/>
                    <a:pt x="6050" y="9578"/>
                    <a:pt x="6057" y="9569"/>
                  </a:cubicBezTo>
                  <a:lnTo>
                    <a:pt x="6084" y="9536"/>
                  </a:lnTo>
                  <a:lnTo>
                    <a:pt x="6110" y="9504"/>
                  </a:lnTo>
                  <a:cubicBezTo>
                    <a:pt x="6119" y="9493"/>
                    <a:pt x="6128" y="9481"/>
                    <a:pt x="6137" y="9469"/>
                  </a:cubicBezTo>
                  <a:lnTo>
                    <a:pt x="6157" y="9444"/>
                  </a:lnTo>
                  <a:cubicBezTo>
                    <a:pt x="6177" y="9440"/>
                    <a:pt x="6198" y="9436"/>
                    <a:pt x="6219" y="9432"/>
                  </a:cubicBezTo>
                  <a:lnTo>
                    <a:pt x="6239" y="9428"/>
                  </a:lnTo>
                  <a:cubicBezTo>
                    <a:pt x="6234" y="9437"/>
                    <a:pt x="6230" y="9446"/>
                    <a:pt x="6225" y="9454"/>
                  </a:cubicBezTo>
                  <a:cubicBezTo>
                    <a:pt x="6217" y="9467"/>
                    <a:pt x="6210" y="9479"/>
                    <a:pt x="6204" y="9491"/>
                  </a:cubicBezTo>
                  <a:close/>
                  <a:moveTo>
                    <a:pt x="5764" y="9594"/>
                  </a:moveTo>
                  <a:cubicBezTo>
                    <a:pt x="5745" y="9594"/>
                    <a:pt x="5726" y="9592"/>
                    <a:pt x="5707" y="9591"/>
                  </a:cubicBezTo>
                  <a:lnTo>
                    <a:pt x="5707" y="9591"/>
                  </a:lnTo>
                  <a:cubicBezTo>
                    <a:pt x="5710" y="9589"/>
                    <a:pt x="5712" y="9587"/>
                    <a:pt x="5713" y="9584"/>
                  </a:cubicBezTo>
                  <a:cubicBezTo>
                    <a:pt x="5718" y="9577"/>
                    <a:pt x="5719" y="9571"/>
                    <a:pt x="5719" y="9563"/>
                  </a:cubicBezTo>
                  <a:lnTo>
                    <a:pt x="5719" y="9563"/>
                  </a:lnTo>
                  <a:cubicBezTo>
                    <a:pt x="5718" y="9556"/>
                    <a:pt x="5717" y="9550"/>
                    <a:pt x="5713" y="9544"/>
                  </a:cubicBezTo>
                  <a:cubicBezTo>
                    <a:pt x="5709" y="9537"/>
                    <a:pt x="5705" y="9532"/>
                    <a:pt x="5698" y="9528"/>
                  </a:cubicBezTo>
                  <a:cubicBezTo>
                    <a:pt x="5695" y="9526"/>
                    <a:pt x="5690" y="9525"/>
                    <a:pt x="5685" y="9524"/>
                  </a:cubicBezTo>
                  <a:cubicBezTo>
                    <a:pt x="5685" y="9521"/>
                    <a:pt x="5686" y="9518"/>
                    <a:pt x="5687" y="9515"/>
                  </a:cubicBezTo>
                  <a:lnTo>
                    <a:pt x="5722" y="9511"/>
                  </a:lnTo>
                  <a:cubicBezTo>
                    <a:pt x="5745" y="9509"/>
                    <a:pt x="5768" y="9506"/>
                    <a:pt x="5791" y="9503"/>
                  </a:cubicBezTo>
                  <a:lnTo>
                    <a:pt x="5847" y="9496"/>
                  </a:lnTo>
                  <a:cubicBezTo>
                    <a:pt x="5872" y="9493"/>
                    <a:pt x="5896" y="9489"/>
                    <a:pt x="5921" y="9485"/>
                  </a:cubicBezTo>
                  <a:lnTo>
                    <a:pt x="5971" y="9478"/>
                  </a:lnTo>
                  <a:cubicBezTo>
                    <a:pt x="5999" y="9473"/>
                    <a:pt x="6027" y="9468"/>
                    <a:pt x="6055" y="9464"/>
                  </a:cubicBezTo>
                  <a:lnTo>
                    <a:pt x="6095" y="9457"/>
                  </a:lnTo>
                  <a:lnTo>
                    <a:pt x="6151" y="9446"/>
                  </a:lnTo>
                  <a:cubicBezTo>
                    <a:pt x="6146" y="9452"/>
                    <a:pt x="6142" y="9458"/>
                    <a:pt x="6138" y="9463"/>
                  </a:cubicBezTo>
                  <a:cubicBezTo>
                    <a:pt x="6134" y="9468"/>
                    <a:pt x="6134" y="9468"/>
                    <a:pt x="6132" y="9470"/>
                  </a:cubicBezTo>
                  <a:cubicBezTo>
                    <a:pt x="6117" y="9490"/>
                    <a:pt x="6101" y="9511"/>
                    <a:pt x="6085" y="9531"/>
                  </a:cubicBezTo>
                  <a:cubicBezTo>
                    <a:pt x="6081" y="9536"/>
                    <a:pt x="6076" y="9541"/>
                    <a:pt x="6072" y="9547"/>
                  </a:cubicBezTo>
                  <a:cubicBezTo>
                    <a:pt x="6058" y="9563"/>
                    <a:pt x="6046" y="9579"/>
                    <a:pt x="6032" y="9594"/>
                  </a:cubicBezTo>
                  <a:lnTo>
                    <a:pt x="6029" y="9598"/>
                  </a:lnTo>
                  <a:cubicBezTo>
                    <a:pt x="6000" y="9598"/>
                    <a:pt x="5972" y="9599"/>
                    <a:pt x="5943" y="9599"/>
                  </a:cubicBezTo>
                  <a:cubicBezTo>
                    <a:pt x="5883" y="9598"/>
                    <a:pt x="5824" y="9597"/>
                    <a:pt x="5764" y="9594"/>
                  </a:cubicBezTo>
                  <a:close/>
                  <a:moveTo>
                    <a:pt x="5661" y="9635"/>
                  </a:moveTo>
                  <a:cubicBezTo>
                    <a:pt x="5657" y="9656"/>
                    <a:pt x="5653" y="9676"/>
                    <a:pt x="5649" y="9696"/>
                  </a:cubicBezTo>
                  <a:lnTo>
                    <a:pt x="5649" y="9696"/>
                  </a:lnTo>
                  <a:lnTo>
                    <a:pt x="5649" y="9697"/>
                  </a:lnTo>
                  <a:cubicBezTo>
                    <a:pt x="5649" y="9698"/>
                    <a:pt x="5649" y="9698"/>
                    <a:pt x="5649" y="9699"/>
                  </a:cubicBezTo>
                  <a:cubicBezTo>
                    <a:pt x="5645" y="9718"/>
                    <a:pt x="5641" y="9737"/>
                    <a:pt x="5637" y="9755"/>
                  </a:cubicBezTo>
                  <a:lnTo>
                    <a:pt x="5636" y="9761"/>
                  </a:lnTo>
                  <a:cubicBezTo>
                    <a:pt x="5632" y="9778"/>
                    <a:pt x="5629" y="9794"/>
                    <a:pt x="5625" y="9810"/>
                  </a:cubicBezTo>
                  <a:lnTo>
                    <a:pt x="5622" y="9822"/>
                  </a:lnTo>
                  <a:cubicBezTo>
                    <a:pt x="5620" y="9831"/>
                    <a:pt x="5618" y="9839"/>
                    <a:pt x="5616" y="9848"/>
                  </a:cubicBezTo>
                  <a:cubicBezTo>
                    <a:pt x="5608" y="9843"/>
                    <a:pt x="5600" y="9838"/>
                    <a:pt x="5592" y="9834"/>
                  </a:cubicBezTo>
                  <a:cubicBezTo>
                    <a:pt x="5577" y="9825"/>
                    <a:pt x="5562" y="9818"/>
                    <a:pt x="5547" y="9808"/>
                  </a:cubicBezTo>
                  <a:cubicBezTo>
                    <a:pt x="5532" y="9799"/>
                    <a:pt x="5522" y="9791"/>
                    <a:pt x="5510" y="9783"/>
                  </a:cubicBezTo>
                  <a:cubicBezTo>
                    <a:pt x="5498" y="9775"/>
                    <a:pt x="5481" y="9763"/>
                    <a:pt x="5466" y="9753"/>
                  </a:cubicBezTo>
                  <a:cubicBezTo>
                    <a:pt x="5451" y="9744"/>
                    <a:pt x="5441" y="9734"/>
                    <a:pt x="5427" y="9724"/>
                  </a:cubicBezTo>
                  <a:cubicBezTo>
                    <a:pt x="5414" y="9714"/>
                    <a:pt x="5398" y="9703"/>
                    <a:pt x="5383" y="9691"/>
                  </a:cubicBezTo>
                  <a:cubicBezTo>
                    <a:pt x="5369" y="9680"/>
                    <a:pt x="5356" y="9669"/>
                    <a:pt x="5342" y="9657"/>
                  </a:cubicBezTo>
                  <a:cubicBezTo>
                    <a:pt x="5329" y="9646"/>
                    <a:pt x="5314" y="9634"/>
                    <a:pt x="5300" y="9622"/>
                  </a:cubicBezTo>
                  <a:cubicBezTo>
                    <a:pt x="5286" y="9610"/>
                    <a:pt x="5271" y="9596"/>
                    <a:pt x="5257" y="9583"/>
                  </a:cubicBezTo>
                  <a:lnTo>
                    <a:pt x="5244" y="9571"/>
                  </a:lnTo>
                  <a:lnTo>
                    <a:pt x="5244" y="9571"/>
                  </a:lnTo>
                  <a:cubicBezTo>
                    <a:pt x="5246" y="9569"/>
                    <a:pt x="5247" y="9567"/>
                    <a:pt x="5248" y="9565"/>
                  </a:cubicBezTo>
                  <a:cubicBezTo>
                    <a:pt x="5251" y="9561"/>
                    <a:pt x="5252" y="9556"/>
                    <a:pt x="5253" y="9551"/>
                  </a:cubicBezTo>
                  <a:lnTo>
                    <a:pt x="5316" y="9559"/>
                  </a:lnTo>
                  <a:cubicBezTo>
                    <a:pt x="5343" y="9563"/>
                    <a:pt x="5370" y="9567"/>
                    <a:pt x="5397" y="9570"/>
                  </a:cubicBezTo>
                  <a:cubicBezTo>
                    <a:pt x="5434" y="9574"/>
                    <a:pt x="5471" y="9577"/>
                    <a:pt x="5507" y="9580"/>
                  </a:cubicBezTo>
                  <a:cubicBezTo>
                    <a:pt x="5532" y="9583"/>
                    <a:pt x="5556" y="9585"/>
                    <a:pt x="5580" y="9587"/>
                  </a:cubicBezTo>
                  <a:cubicBezTo>
                    <a:pt x="5604" y="9589"/>
                    <a:pt x="5624" y="9589"/>
                    <a:pt x="5646" y="9591"/>
                  </a:cubicBezTo>
                  <a:lnTo>
                    <a:pt x="5646" y="9591"/>
                  </a:lnTo>
                  <a:cubicBezTo>
                    <a:pt x="5649" y="9594"/>
                    <a:pt x="5652" y="9596"/>
                    <a:pt x="5655" y="9598"/>
                  </a:cubicBezTo>
                  <a:cubicBezTo>
                    <a:pt x="5660" y="9601"/>
                    <a:pt x="5663" y="9602"/>
                    <a:pt x="5667" y="9603"/>
                  </a:cubicBezTo>
                  <a:cubicBezTo>
                    <a:pt x="5665" y="9612"/>
                    <a:pt x="5664" y="9623"/>
                    <a:pt x="5662" y="9631"/>
                  </a:cubicBezTo>
                  <a:lnTo>
                    <a:pt x="5662" y="9631"/>
                  </a:lnTo>
                  <a:cubicBezTo>
                    <a:pt x="5662" y="9633"/>
                    <a:pt x="5661" y="9634"/>
                    <a:pt x="5661" y="9635"/>
                  </a:cubicBezTo>
                  <a:close/>
                  <a:moveTo>
                    <a:pt x="5139" y="9592"/>
                  </a:moveTo>
                  <a:cubicBezTo>
                    <a:pt x="5127" y="9600"/>
                    <a:pt x="5114" y="9608"/>
                    <a:pt x="5102" y="9616"/>
                  </a:cubicBezTo>
                  <a:lnTo>
                    <a:pt x="5070" y="9637"/>
                  </a:lnTo>
                  <a:lnTo>
                    <a:pt x="5034" y="9659"/>
                  </a:lnTo>
                  <a:lnTo>
                    <a:pt x="5000" y="9679"/>
                  </a:lnTo>
                  <a:cubicBezTo>
                    <a:pt x="4988" y="9686"/>
                    <a:pt x="4977" y="9693"/>
                    <a:pt x="4965" y="9699"/>
                  </a:cubicBezTo>
                  <a:cubicBezTo>
                    <a:pt x="4953" y="9706"/>
                    <a:pt x="4941" y="9712"/>
                    <a:pt x="4930" y="9718"/>
                  </a:cubicBezTo>
                  <a:cubicBezTo>
                    <a:pt x="4918" y="9725"/>
                    <a:pt x="4907" y="9730"/>
                    <a:pt x="4896" y="9736"/>
                  </a:cubicBezTo>
                  <a:cubicBezTo>
                    <a:pt x="4884" y="9742"/>
                    <a:pt x="4871" y="9748"/>
                    <a:pt x="4859" y="9754"/>
                  </a:cubicBezTo>
                  <a:cubicBezTo>
                    <a:pt x="4847" y="9760"/>
                    <a:pt x="4837" y="9765"/>
                    <a:pt x="4825" y="9770"/>
                  </a:cubicBezTo>
                  <a:lnTo>
                    <a:pt x="4788" y="9787"/>
                  </a:lnTo>
                  <a:cubicBezTo>
                    <a:pt x="4777" y="9792"/>
                    <a:pt x="4765" y="9797"/>
                    <a:pt x="4755" y="9801"/>
                  </a:cubicBezTo>
                  <a:cubicBezTo>
                    <a:pt x="4744" y="9806"/>
                    <a:pt x="4730" y="9812"/>
                    <a:pt x="4717" y="9817"/>
                  </a:cubicBezTo>
                  <a:cubicBezTo>
                    <a:pt x="4704" y="9822"/>
                    <a:pt x="4695" y="9825"/>
                    <a:pt x="4685" y="9829"/>
                  </a:cubicBezTo>
                  <a:cubicBezTo>
                    <a:pt x="4674" y="9833"/>
                    <a:pt x="4660" y="9840"/>
                    <a:pt x="4646" y="9844"/>
                  </a:cubicBezTo>
                  <a:lnTo>
                    <a:pt x="4614" y="9855"/>
                  </a:lnTo>
                  <a:lnTo>
                    <a:pt x="4581" y="9866"/>
                  </a:lnTo>
                  <a:cubicBezTo>
                    <a:pt x="4559" y="9861"/>
                    <a:pt x="4537" y="9856"/>
                    <a:pt x="4515" y="9850"/>
                  </a:cubicBezTo>
                  <a:cubicBezTo>
                    <a:pt x="4493" y="9844"/>
                    <a:pt x="4473" y="9838"/>
                    <a:pt x="4452" y="9832"/>
                  </a:cubicBezTo>
                  <a:cubicBezTo>
                    <a:pt x="4424" y="9824"/>
                    <a:pt x="4395" y="9817"/>
                    <a:pt x="4367" y="9809"/>
                  </a:cubicBezTo>
                  <a:cubicBezTo>
                    <a:pt x="4346" y="9802"/>
                    <a:pt x="4325" y="9795"/>
                    <a:pt x="4304" y="9789"/>
                  </a:cubicBezTo>
                  <a:cubicBezTo>
                    <a:pt x="4275" y="9780"/>
                    <a:pt x="4247" y="9771"/>
                    <a:pt x="4218" y="9762"/>
                  </a:cubicBezTo>
                  <a:cubicBezTo>
                    <a:pt x="4197" y="9755"/>
                    <a:pt x="4177" y="9747"/>
                    <a:pt x="4156" y="9740"/>
                  </a:cubicBezTo>
                  <a:cubicBezTo>
                    <a:pt x="4127" y="9730"/>
                    <a:pt x="4099" y="9720"/>
                    <a:pt x="4070" y="9710"/>
                  </a:cubicBezTo>
                  <a:cubicBezTo>
                    <a:pt x="4049" y="9702"/>
                    <a:pt x="4027" y="9693"/>
                    <a:pt x="4006" y="9685"/>
                  </a:cubicBezTo>
                  <a:cubicBezTo>
                    <a:pt x="3978" y="9674"/>
                    <a:pt x="3950" y="9663"/>
                    <a:pt x="3923" y="9652"/>
                  </a:cubicBezTo>
                  <a:cubicBezTo>
                    <a:pt x="3901" y="9643"/>
                    <a:pt x="3879" y="9634"/>
                    <a:pt x="3857" y="9624"/>
                  </a:cubicBezTo>
                  <a:cubicBezTo>
                    <a:pt x="3830" y="9613"/>
                    <a:pt x="3803" y="9601"/>
                    <a:pt x="3775" y="9589"/>
                  </a:cubicBezTo>
                  <a:cubicBezTo>
                    <a:pt x="3754" y="9580"/>
                    <a:pt x="3732" y="9570"/>
                    <a:pt x="3711" y="9559"/>
                  </a:cubicBezTo>
                  <a:cubicBezTo>
                    <a:pt x="3683" y="9547"/>
                    <a:pt x="3656" y="9535"/>
                    <a:pt x="3629" y="9521"/>
                  </a:cubicBezTo>
                  <a:cubicBezTo>
                    <a:pt x="3607" y="9511"/>
                    <a:pt x="3586" y="9500"/>
                    <a:pt x="3564" y="9489"/>
                  </a:cubicBezTo>
                  <a:cubicBezTo>
                    <a:pt x="3537" y="9475"/>
                    <a:pt x="3510" y="9462"/>
                    <a:pt x="3484" y="9448"/>
                  </a:cubicBezTo>
                  <a:cubicBezTo>
                    <a:pt x="3462" y="9437"/>
                    <a:pt x="3440" y="9425"/>
                    <a:pt x="3419" y="9413"/>
                  </a:cubicBezTo>
                  <a:cubicBezTo>
                    <a:pt x="3392" y="9399"/>
                    <a:pt x="3365" y="9385"/>
                    <a:pt x="3339" y="9370"/>
                  </a:cubicBezTo>
                  <a:cubicBezTo>
                    <a:pt x="3317" y="9358"/>
                    <a:pt x="3296" y="9345"/>
                    <a:pt x="3274" y="9332"/>
                  </a:cubicBezTo>
                  <a:lnTo>
                    <a:pt x="3233" y="9309"/>
                  </a:lnTo>
                  <a:lnTo>
                    <a:pt x="3233" y="9309"/>
                  </a:lnTo>
                  <a:cubicBezTo>
                    <a:pt x="3234" y="9307"/>
                    <a:pt x="3234" y="9306"/>
                    <a:pt x="3235" y="9305"/>
                  </a:cubicBezTo>
                  <a:cubicBezTo>
                    <a:pt x="3259" y="9312"/>
                    <a:pt x="3283" y="9320"/>
                    <a:pt x="3308" y="9327"/>
                  </a:cubicBezTo>
                  <a:cubicBezTo>
                    <a:pt x="3338" y="9336"/>
                    <a:pt x="3367" y="9347"/>
                    <a:pt x="3397" y="9355"/>
                  </a:cubicBezTo>
                  <a:cubicBezTo>
                    <a:pt x="3435" y="9365"/>
                    <a:pt x="3473" y="9374"/>
                    <a:pt x="3511" y="9384"/>
                  </a:cubicBezTo>
                  <a:cubicBezTo>
                    <a:pt x="3541" y="9392"/>
                    <a:pt x="3570" y="9401"/>
                    <a:pt x="3600" y="9408"/>
                  </a:cubicBezTo>
                  <a:cubicBezTo>
                    <a:pt x="3640" y="9417"/>
                    <a:pt x="3679" y="9425"/>
                    <a:pt x="3718" y="9434"/>
                  </a:cubicBezTo>
                  <a:cubicBezTo>
                    <a:pt x="3748" y="9440"/>
                    <a:pt x="3777" y="9447"/>
                    <a:pt x="3806" y="9454"/>
                  </a:cubicBezTo>
                  <a:cubicBezTo>
                    <a:pt x="3846" y="9462"/>
                    <a:pt x="3887" y="9468"/>
                    <a:pt x="3928" y="9475"/>
                  </a:cubicBezTo>
                  <a:cubicBezTo>
                    <a:pt x="3957" y="9480"/>
                    <a:pt x="3985" y="9486"/>
                    <a:pt x="4014" y="9491"/>
                  </a:cubicBezTo>
                  <a:cubicBezTo>
                    <a:pt x="4056" y="9497"/>
                    <a:pt x="4098" y="9502"/>
                    <a:pt x="4139" y="9508"/>
                  </a:cubicBezTo>
                  <a:cubicBezTo>
                    <a:pt x="4168" y="9512"/>
                    <a:pt x="4196" y="9516"/>
                    <a:pt x="4225" y="9520"/>
                  </a:cubicBezTo>
                  <a:cubicBezTo>
                    <a:pt x="4268" y="9525"/>
                    <a:pt x="4312" y="9528"/>
                    <a:pt x="4356" y="9532"/>
                  </a:cubicBezTo>
                  <a:cubicBezTo>
                    <a:pt x="4383" y="9535"/>
                    <a:pt x="4411" y="9538"/>
                    <a:pt x="4438" y="9540"/>
                  </a:cubicBezTo>
                  <a:cubicBezTo>
                    <a:pt x="4486" y="9544"/>
                    <a:pt x="4534" y="9546"/>
                    <a:pt x="4582" y="9549"/>
                  </a:cubicBezTo>
                  <a:cubicBezTo>
                    <a:pt x="4606" y="9550"/>
                    <a:pt x="4630" y="9552"/>
                    <a:pt x="4653" y="9553"/>
                  </a:cubicBezTo>
                  <a:cubicBezTo>
                    <a:pt x="4725" y="9555"/>
                    <a:pt x="4798" y="9557"/>
                    <a:pt x="4871" y="9557"/>
                  </a:cubicBezTo>
                  <a:lnTo>
                    <a:pt x="4873" y="9557"/>
                  </a:lnTo>
                  <a:cubicBezTo>
                    <a:pt x="4929" y="9557"/>
                    <a:pt x="4984" y="9557"/>
                    <a:pt x="5040" y="9554"/>
                  </a:cubicBezTo>
                  <a:lnTo>
                    <a:pt x="5092" y="9552"/>
                  </a:lnTo>
                  <a:cubicBezTo>
                    <a:pt x="5118" y="9552"/>
                    <a:pt x="5145" y="9550"/>
                    <a:pt x="5171" y="9548"/>
                  </a:cubicBezTo>
                  <a:lnTo>
                    <a:pt x="5171" y="9548"/>
                  </a:lnTo>
                  <a:cubicBezTo>
                    <a:pt x="5171" y="9554"/>
                    <a:pt x="5173" y="9560"/>
                    <a:pt x="5176" y="9565"/>
                  </a:cubicBezTo>
                  <a:cubicBezTo>
                    <a:pt x="5176" y="9566"/>
                    <a:pt x="5177" y="9566"/>
                    <a:pt x="5177" y="9567"/>
                  </a:cubicBezTo>
                  <a:lnTo>
                    <a:pt x="5170" y="9571"/>
                  </a:lnTo>
                  <a:lnTo>
                    <a:pt x="5139" y="9592"/>
                  </a:lnTo>
                  <a:close/>
                  <a:moveTo>
                    <a:pt x="2947" y="9290"/>
                  </a:moveTo>
                  <a:cubicBezTo>
                    <a:pt x="2934" y="9290"/>
                    <a:pt x="2920" y="9287"/>
                    <a:pt x="2907" y="9286"/>
                  </a:cubicBezTo>
                  <a:cubicBezTo>
                    <a:pt x="2882" y="9284"/>
                    <a:pt x="2857" y="9282"/>
                    <a:pt x="2832" y="9279"/>
                  </a:cubicBezTo>
                  <a:cubicBezTo>
                    <a:pt x="2813" y="9277"/>
                    <a:pt x="2794" y="9274"/>
                    <a:pt x="2776" y="9271"/>
                  </a:cubicBezTo>
                  <a:cubicBezTo>
                    <a:pt x="2757" y="9269"/>
                    <a:pt x="2736" y="9267"/>
                    <a:pt x="2717" y="9263"/>
                  </a:cubicBezTo>
                  <a:cubicBezTo>
                    <a:pt x="2697" y="9260"/>
                    <a:pt x="2679" y="9255"/>
                    <a:pt x="2660" y="9251"/>
                  </a:cubicBezTo>
                  <a:cubicBezTo>
                    <a:pt x="2641" y="9247"/>
                    <a:pt x="2622" y="9244"/>
                    <a:pt x="2604" y="9239"/>
                  </a:cubicBezTo>
                  <a:cubicBezTo>
                    <a:pt x="2585" y="9235"/>
                    <a:pt x="2569" y="9230"/>
                    <a:pt x="2551" y="9225"/>
                  </a:cubicBezTo>
                  <a:cubicBezTo>
                    <a:pt x="2533" y="9221"/>
                    <a:pt x="2512" y="9215"/>
                    <a:pt x="2492" y="9210"/>
                  </a:cubicBezTo>
                  <a:cubicBezTo>
                    <a:pt x="2475" y="9205"/>
                    <a:pt x="2459" y="9199"/>
                    <a:pt x="2443" y="9193"/>
                  </a:cubicBezTo>
                  <a:lnTo>
                    <a:pt x="2410" y="9183"/>
                  </a:lnTo>
                  <a:cubicBezTo>
                    <a:pt x="2395" y="9169"/>
                    <a:pt x="2379" y="9156"/>
                    <a:pt x="2363" y="9143"/>
                  </a:cubicBezTo>
                  <a:cubicBezTo>
                    <a:pt x="2347" y="9131"/>
                    <a:pt x="2333" y="9116"/>
                    <a:pt x="2318" y="9102"/>
                  </a:cubicBezTo>
                  <a:cubicBezTo>
                    <a:pt x="2292" y="9079"/>
                    <a:pt x="2266" y="9056"/>
                    <a:pt x="2239" y="9031"/>
                  </a:cubicBezTo>
                  <a:cubicBezTo>
                    <a:pt x="2227" y="9019"/>
                    <a:pt x="2215" y="9007"/>
                    <a:pt x="2203" y="8995"/>
                  </a:cubicBezTo>
                  <a:lnTo>
                    <a:pt x="2205" y="8990"/>
                  </a:lnTo>
                  <a:cubicBezTo>
                    <a:pt x="2206" y="8984"/>
                    <a:pt x="2208" y="8977"/>
                    <a:pt x="2210" y="8970"/>
                  </a:cubicBezTo>
                  <a:cubicBezTo>
                    <a:pt x="2210" y="8968"/>
                    <a:pt x="2211" y="8965"/>
                    <a:pt x="2212" y="8963"/>
                  </a:cubicBezTo>
                  <a:cubicBezTo>
                    <a:pt x="2222" y="8968"/>
                    <a:pt x="2232" y="8973"/>
                    <a:pt x="2242" y="8978"/>
                  </a:cubicBezTo>
                  <a:cubicBezTo>
                    <a:pt x="2266" y="8990"/>
                    <a:pt x="2291" y="9001"/>
                    <a:pt x="2316" y="9013"/>
                  </a:cubicBezTo>
                  <a:cubicBezTo>
                    <a:pt x="2334" y="9021"/>
                    <a:pt x="2352" y="9029"/>
                    <a:pt x="2370" y="9037"/>
                  </a:cubicBezTo>
                  <a:cubicBezTo>
                    <a:pt x="2395" y="9049"/>
                    <a:pt x="2422" y="9059"/>
                    <a:pt x="2448" y="9070"/>
                  </a:cubicBezTo>
                  <a:cubicBezTo>
                    <a:pt x="2466" y="9077"/>
                    <a:pt x="2483" y="9085"/>
                    <a:pt x="2501" y="9092"/>
                  </a:cubicBezTo>
                  <a:cubicBezTo>
                    <a:pt x="2529" y="9103"/>
                    <a:pt x="2558" y="9114"/>
                    <a:pt x="2587" y="9124"/>
                  </a:cubicBezTo>
                  <a:cubicBezTo>
                    <a:pt x="2602" y="9130"/>
                    <a:pt x="2618" y="9136"/>
                    <a:pt x="2633" y="9142"/>
                  </a:cubicBezTo>
                  <a:cubicBezTo>
                    <a:pt x="2671" y="9155"/>
                    <a:pt x="2709" y="9167"/>
                    <a:pt x="2747" y="9179"/>
                  </a:cubicBezTo>
                  <a:lnTo>
                    <a:pt x="2769" y="9186"/>
                  </a:lnTo>
                  <a:cubicBezTo>
                    <a:pt x="2814" y="9200"/>
                    <a:pt x="2860" y="9213"/>
                    <a:pt x="2906" y="9225"/>
                  </a:cubicBezTo>
                  <a:lnTo>
                    <a:pt x="2946" y="9235"/>
                  </a:lnTo>
                  <a:cubicBezTo>
                    <a:pt x="2979" y="9243"/>
                    <a:pt x="3012" y="9252"/>
                    <a:pt x="3046" y="9259"/>
                  </a:cubicBezTo>
                  <a:cubicBezTo>
                    <a:pt x="3063" y="9263"/>
                    <a:pt x="3080" y="9266"/>
                    <a:pt x="3098" y="9270"/>
                  </a:cubicBezTo>
                  <a:lnTo>
                    <a:pt x="3150" y="9280"/>
                  </a:lnTo>
                  <a:lnTo>
                    <a:pt x="3150" y="9280"/>
                  </a:lnTo>
                  <a:cubicBezTo>
                    <a:pt x="3149" y="9283"/>
                    <a:pt x="3149" y="9285"/>
                    <a:pt x="3148" y="9287"/>
                  </a:cubicBezTo>
                  <a:lnTo>
                    <a:pt x="3148" y="9287"/>
                  </a:lnTo>
                  <a:cubicBezTo>
                    <a:pt x="3148" y="9288"/>
                    <a:pt x="3148" y="9288"/>
                    <a:pt x="3148" y="9289"/>
                  </a:cubicBezTo>
                  <a:cubicBezTo>
                    <a:pt x="3148" y="9289"/>
                    <a:pt x="3148" y="9290"/>
                    <a:pt x="3148" y="9291"/>
                  </a:cubicBezTo>
                  <a:cubicBezTo>
                    <a:pt x="3119" y="9292"/>
                    <a:pt x="3089" y="9294"/>
                    <a:pt x="3061" y="9294"/>
                  </a:cubicBezTo>
                  <a:cubicBezTo>
                    <a:pt x="3023" y="9292"/>
                    <a:pt x="2985" y="9292"/>
                    <a:pt x="2947" y="9290"/>
                  </a:cubicBezTo>
                  <a:close/>
                  <a:moveTo>
                    <a:pt x="2534" y="9289"/>
                  </a:moveTo>
                  <a:cubicBezTo>
                    <a:pt x="2550" y="9301"/>
                    <a:pt x="2565" y="9313"/>
                    <a:pt x="2580" y="9325"/>
                  </a:cubicBezTo>
                  <a:lnTo>
                    <a:pt x="2578" y="9328"/>
                  </a:lnTo>
                  <a:cubicBezTo>
                    <a:pt x="2555" y="9316"/>
                    <a:pt x="2532" y="9304"/>
                    <a:pt x="2509" y="9291"/>
                  </a:cubicBezTo>
                  <a:cubicBezTo>
                    <a:pt x="2486" y="9279"/>
                    <a:pt x="2467" y="9269"/>
                    <a:pt x="2446" y="9257"/>
                  </a:cubicBezTo>
                  <a:cubicBezTo>
                    <a:pt x="2411" y="9238"/>
                    <a:pt x="2377" y="9218"/>
                    <a:pt x="2342" y="9197"/>
                  </a:cubicBezTo>
                  <a:cubicBezTo>
                    <a:pt x="2325" y="9187"/>
                    <a:pt x="2308" y="9177"/>
                    <a:pt x="2291" y="9167"/>
                  </a:cubicBezTo>
                  <a:cubicBezTo>
                    <a:pt x="2277" y="9158"/>
                    <a:pt x="2264" y="9149"/>
                    <a:pt x="2250" y="9141"/>
                  </a:cubicBezTo>
                  <a:lnTo>
                    <a:pt x="2229" y="9125"/>
                  </a:lnTo>
                  <a:lnTo>
                    <a:pt x="2203" y="9105"/>
                  </a:lnTo>
                  <a:lnTo>
                    <a:pt x="2205" y="9102"/>
                  </a:lnTo>
                  <a:cubicBezTo>
                    <a:pt x="2214" y="9106"/>
                    <a:pt x="2222" y="9109"/>
                    <a:pt x="2230" y="9113"/>
                  </a:cubicBezTo>
                  <a:cubicBezTo>
                    <a:pt x="2247" y="9121"/>
                    <a:pt x="2264" y="9129"/>
                    <a:pt x="2282" y="9136"/>
                  </a:cubicBezTo>
                  <a:cubicBezTo>
                    <a:pt x="2299" y="9144"/>
                    <a:pt x="2318" y="9151"/>
                    <a:pt x="2337" y="9158"/>
                  </a:cubicBezTo>
                  <a:cubicBezTo>
                    <a:pt x="2355" y="9166"/>
                    <a:pt x="2371" y="9172"/>
                    <a:pt x="2389" y="9178"/>
                  </a:cubicBezTo>
                  <a:lnTo>
                    <a:pt x="2411" y="9185"/>
                  </a:lnTo>
                  <a:cubicBezTo>
                    <a:pt x="2434" y="9205"/>
                    <a:pt x="2457" y="9225"/>
                    <a:pt x="2480" y="9244"/>
                  </a:cubicBezTo>
                  <a:cubicBezTo>
                    <a:pt x="2497" y="9261"/>
                    <a:pt x="2515" y="9274"/>
                    <a:pt x="2533" y="9289"/>
                  </a:cubicBezTo>
                  <a:lnTo>
                    <a:pt x="2534" y="9289"/>
                  </a:lnTo>
                  <a:close/>
                  <a:moveTo>
                    <a:pt x="2164" y="8622"/>
                  </a:moveTo>
                  <a:cubicBezTo>
                    <a:pt x="2165" y="8615"/>
                    <a:pt x="2166" y="8607"/>
                    <a:pt x="2167" y="8601"/>
                  </a:cubicBezTo>
                  <a:cubicBezTo>
                    <a:pt x="2169" y="8581"/>
                    <a:pt x="2172" y="8561"/>
                    <a:pt x="2175" y="8540"/>
                  </a:cubicBezTo>
                  <a:cubicBezTo>
                    <a:pt x="2175" y="8535"/>
                    <a:pt x="2176" y="8530"/>
                    <a:pt x="2177" y="8525"/>
                  </a:cubicBezTo>
                  <a:cubicBezTo>
                    <a:pt x="2180" y="8502"/>
                    <a:pt x="2183" y="8478"/>
                    <a:pt x="2186" y="8455"/>
                  </a:cubicBezTo>
                  <a:cubicBezTo>
                    <a:pt x="2186" y="8453"/>
                    <a:pt x="2186" y="8451"/>
                    <a:pt x="2186" y="8450"/>
                  </a:cubicBezTo>
                  <a:cubicBezTo>
                    <a:pt x="2190" y="8423"/>
                    <a:pt x="2193" y="8395"/>
                    <a:pt x="2197" y="8368"/>
                  </a:cubicBezTo>
                  <a:cubicBezTo>
                    <a:pt x="2197" y="8363"/>
                    <a:pt x="2198" y="8360"/>
                    <a:pt x="2198" y="8355"/>
                  </a:cubicBezTo>
                  <a:cubicBezTo>
                    <a:pt x="2200" y="8344"/>
                    <a:pt x="2201" y="8332"/>
                    <a:pt x="2202" y="8320"/>
                  </a:cubicBezTo>
                  <a:lnTo>
                    <a:pt x="2202" y="8320"/>
                  </a:lnTo>
                  <a:cubicBezTo>
                    <a:pt x="2203" y="8320"/>
                    <a:pt x="2204" y="8320"/>
                    <a:pt x="2204" y="8320"/>
                  </a:cubicBezTo>
                  <a:cubicBezTo>
                    <a:pt x="2205" y="8320"/>
                    <a:pt x="2205" y="8320"/>
                    <a:pt x="2206" y="8320"/>
                  </a:cubicBezTo>
                  <a:lnTo>
                    <a:pt x="2206" y="8320"/>
                  </a:lnTo>
                  <a:cubicBezTo>
                    <a:pt x="2213" y="8319"/>
                    <a:pt x="2219" y="8318"/>
                    <a:pt x="2225" y="8314"/>
                  </a:cubicBezTo>
                  <a:cubicBezTo>
                    <a:pt x="2227" y="8313"/>
                    <a:pt x="2229" y="8312"/>
                    <a:pt x="2231" y="8311"/>
                  </a:cubicBezTo>
                  <a:cubicBezTo>
                    <a:pt x="2243" y="8326"/>
                    <a:pt x="2256" y="8342"/>
                    <a:pt x="2270" y="8357"/>
                  </a:cubicBezTo>
                  <a:lnTo>
                    <a:pt x="2295" y="8388"/>
                  </a:lnTo>
                  <a:cubicBezTo>
                    <a:pt x="2283" y="8512"/>
                    <a:pt x="2270" y="8620"/>
                    <a:pt x="2256" y="8716"/>
                  </a:cubicBezTo>
                  <a:cubicBezTo>
                    <a:pt x="2255" y="8716"/>
                    <a:pt x="2253" y="8716"/>
                    <a:pt x="2252" y="8716"/>
                  </a:cubicBezTo>
                  <a:lnTo>
                    <a:pt x="2252" y="8716"/>
                  </a:lnTo>
                  <a:cubicBezTo>
                    <a:pt x="2244" y="8716"/>
                    <a:pt x="2237" y="8718"/>
                    <a:pt x="2231" y="8722"/>
                  </a:cubicBezTo>
                  <a:cubicBezTo>
                    <a:pt x="2224" y="8726"/>
                    <a:pt x="2218" y="8731"/>
                    <a:pt x="2215" y="8737"/>
                  </a:cubicBezTo>
                  <a:cubicBezTo>
                    <a:pt x="2210" y="8744"/>
                    <a:pt x="2210" y="8751"/>
                    <a:pt x="2210" y="8758"/>
                  </a:cubicBezTo>
                  <a:lnTo>
                    <a:pt x="2210" y="8758"/>
                  </a:lnTo>
                  <a:cubicBezTo>
                    <a:pt x="2210" y="8766"/>
                    <a:pt x="2211" y="8772"/>
                    <a:pt x="2215" y="8779"/>
                  </a:cubicBezTo>
                  <a:cubicBezTo>
                    <a:pt x="2219" y="8786"/>
                    <a:pt x="2224" y="8790"/>
                    <a:pt x="2230" y="8794"/>
                  </a:cubicBezTo>
                  <a:cubicBezTo>
                    <a:pt x="2235" y="8797"/>
                    <a:pt x="2238" y="8798"/>
                    <a:pt x="2243" y="8799"/>
                  </a:cubicBezTo>
                  <a:cubicBezTo>
                    <a:pt x="2243" y="8803"/>
                    <a:pt x="2242" y="8807"/>
                    <a:pt x="2241" y="8811"/>
                  </a:cubicBezTo>
                  <a:lnTo>
                    <a:pt x="2241" y="8814"/>
                  </a:lnTo>
                  <a:cubicBezTo>
                    <a:pt x="2238" y="8830"/>
                    <a:pt x="2236" y="8846"/>
                    <a:pt x="2233" y="8861"/>
                  </a:cubicBezTo>
                  <a:cubicBezTo>
                    <a:pt x="2233" y="8865"/>
                    <a:pt x="2231" y="8870"/>
                    <a:pt x="2230" y="8875"/>
                  </a:cubicBezTo>
                  <a:cubicBezTo>
                    <a:pt x="2228" y="8886"/>
                    <a:pt x="2226" y="8896"/>
                    <a:pt x="2223" y="8907"/>
                  </a:cubicBezTo>
                  <a:cubicBezTo>
                    <a:pt x="2222" y="8912"/>
                    <a:pt x="2221" y="8918"/>
                    <a:pt x="2220" y="8923"/>
                  </a:cubicBezTo>
                  <a:cubicBezTo>
                    <a:pt x="2218" y="8929"/>
                    <a:pt x="2216" y="8941"/>
                    <a:pt x="2214" y="8949"/>
                  </a:cubicBezTo>
                  <a:cubicBezTo>
                    <a:pt x="2214" y="8952"/>
                    <a:pt x="2212" y="8954"/>
                    <a:pt x="2212" y="8957"/>
                  </a:cubicBezTo>
                  <a:cubicBezTo>
                    <a:pt x="2192" y="8947"/>
                    <a:pt x="2172" y="8937"/>
                    <a:pt x="2153" y="8926"/>
                  </a:cubicBezTo>
                  <a:lnTo>
                    <a:pt x="2153" y="8926"/>
                  </a:lnTo>
                  <a:cubicBezTo>
                    <a:pt x="2155" y="8920"/>
                    <a:pt x="2157" y="8915"/>
                    <a:pt x="2157" y="8908"/>
                  </a:cubicBezTo>
                  <a:lnTo>
                    <a:pt x="2157" y="8908"/>
                  </a:lnTo>
                  <a:cubicBezTo>
                    <a:pt x="2157" y="8901"/>
                    <a:pt x="2154" y="8894"/>
                    <a:pt x="2151" y="8888"/>
                  </a:cubicBezTo>
                  <a:cubicBezTo>
                    <a:pt x="2146" y="8881"/>
                    <a:pt x="2143" y="8876"/>
                    <a:pt x="2136" y="8872"/>
                  </a:cubicBezTo>
                  <a:cubicBezTo>
                    <a:pt x="2132" y="8870"/>
                    <a:pt x="2129" y="8869"/>
                    <a:pt x="2125" y="8868"/>
                  </a:cubicBezTo>
                  <a:cubicBezTo>
                    <a:pt x="2137" y="8807"/>
                    <a:pt x="2148" y="8740"/>
                    <a:pt x="2159" y="8667"/>
                  </a:cubicBezTo>
                  <a:cubicBezTo>
                    <a:pt x="2159" y="8652"/>
                    <a:pt x="2161" y="8637"/>
                    <a:pt x="2164" y="8622"/>
                  </a:cubicBezTo>
                  <a:close/>
                  <a:moveTo>
                    <a:pt x="2102" y="8247"/>
                  </a:moveTo>
                  <a:cubicBezTo>
                    <a:pt x="2080" y="8241"/>
                    <a:pt x="2058" y="8233"/>
                    <a:pt x="2037" y="8226"/>
                  </a:cubicBezTo>
                  <a:lnTo>
                    <a:pt x="1994" y="8213"/>
                  </a:lnTo>
                  <a:cubicBezTo>
                    <a:pt x="1962" y="8202"/>
                    <a:pt x="1931" y="8191"/>
                    <a:pt x="1900" y="8179"/>
                  </a:cubicBezTo>
                  <a:cubicBezTo>
                    <a:pt x="1890" y="8176"/>
                    <a:pt x="1881" y="8172"/>
                    <a:pt x="1871" y="8168"/>
                  </a:cubicBezTo>
                  <a:cubicBezTo>
                    <a:pt x="1848" y="8159"/>
                    <a:pt x="1825" y="8150"/>
                    <a:pt x="1803" y="8141"/>
                  </a:cubicBezTo>
                  <a:cubicBezTo>
                    <a:pt x="1791" y="8136"/>
                    <a:pt x="1779" y="8130"/>
                    <a:pt x="1767" y="8125"/>
                  </a:cubicBezTo>
                  <a:cubicBezTo>
                    <a:pt x="1748" y="8116"/>
                    <a:pt x="1728" y="8108"/>
                    <a:pt x="1708" y="8099"/>
                  </a:cubicBezTo>
                  <a:cubicBezTo>
                    <a:pt x="1695" y="8093"/>
                    <a:pt x="1683" y="8086"/>
                    <a:pt x="1670" y="8080"/>
                  </a:cubicBezTo>
                  <a:cubicBezTo>
                    <a:pt x="1652" y="8072"/>
                    <a:pt x="1633" y="8063"/>
                    <a:pt x="1615" y="8054"/>
                  </a:cubicBezTo>
                  <a:cubicBezTo>
                    <a:pt x="1602" y="8047"/>
                    <a:pt x="1589" y="8040"/>
                    <a:pt x="1576" y="8033"/>
                  </a:cubicBezTo>
                  <a:cubicBezTo>
                    <a:pt x="1559" y="8024"/>
                    <a:pt x="1541" y="8015"/>
                    <a:pt x="1525" y="8006"/>
                  </a:cubicBezTo>
                  <a:cubicBezTo>
                    <a:pt x="1511" y="7998"/>
                    <a:pt x="1498" y="7990"/>
                    <a:pt x="1485" y="7983"/>
                  </a:cubicBezTo>
                  <a:lnTo>
                    <a:pt x="1470" y="7974"/>
                  </a:lnTo>
                  <a:lnTo>
                    <a:pt x="1470" y="7974"/>
                  </a:lnTo>
                  <a:cubicBezTo>
                    <a:pt x="1474" y="7968"/>
                    <a:pt x="1475" y="7962"/>
                    <a:pt x="1475" y="7954"/>
                  </a:cubicBezTo>
                  <a:lnTo>
                    <a:pt x="1479" y="7954"/>
                  </a:lnTo>
                  <a:lnTo>
                    <a:pt x="1479" y="7954"/>
                  </a:lnTo>
                  <a:cubicBezTo>
                    <a:pt x="1716" y="8065"/>
                    <a:pt x="1936" y="8117"/>
                    <a:pt x="2198" y="8126"/>
                  </a:cubicBezTo>
                  <a:lnTo>
                    <a:pt x="2198" y="8126"/>
                  </a:lnTo>
                  <a:lnTo>
                    <a:pt x="2198" y="8127"/>
                  </a:lnTo>
                  <a:cubicBezTo>
                    <a:pt x="2198" y="8128"/>
                    <a:pt x="2198" y="8128"/>
                    <a:pt x="2198" y="8128"/>
                  </a:cubicBezTo>
                  <a:cubicBezTo>
                    <a:pt x="2199" y="8153"/>
                    <a:pt x="2200" y="8176"/>
                    <a:pt x="2202" y="8200"/>
                  </a:cubicBezTo>
                  <a:cubicBezTo>
                    <a:pt x="2202" y="8212"/>
                    <a:pt x="2203" y="8224"/>
                    <a:pt x="2203" y="8236"/>
                  </a:cubicBezTo>
                  <a:lnTo>
                    <a:pt x="2203" y="8236"/>
                  </a:lnTo>
                  <a:cubicBezTo>
                    <a:pt x="2197" y="8237"/>
                    <a:pt x="2192" y="8239"/>
                    <a:pt x="2187" y="8242"/>
                  </a:cubicBezTo>
                  <a:cubicBezTo>
                    <a:pt x="2180" y="8246"/>
                    <a:pt x="2174" y="8250"/>
                    <a:pt x="2171" y="8257"/>
                  </a:cubicBezTo>
                  <a:cubicBezTo>
                    <a:pt x="2169" y="8260"/>
                    <a:pt x="2169" y="8262"/>
                    <a:pt x="2168" y="8265"/>
                  </a:cubicBezTo>
                  <a:lnTo>
                    <a:pt x="2167" y="8265"/>
                  </a:lnTo>
                  <a:cubicBezTo>
                    <a:pt x="2144" y="8259"/>
                    <a:pt x="2123" y="8253"/>
                    <a:pt x="2102" y="8247"/>
                  </a:cubicBezTo>
                  <a:close/>
                  <a:moveTo>
                    <a:pt x="1332" y="7803"/>
                  </a:moveTo>
                  <a:cubicBezTo>
                    <a:pt x="1312" y="7775"/>
                    <a:pt x="1294" y="7746"/>
                    <a:pt x="1276" y="7717"/>
                  </a:cubicBezTo>
                  <a:cubicBezTo>
                    <a:pt x="1262" y="7696"/>
                    <a:pt x="1248" y="7674"/>
                    <a:pt x="1235" y="7653"/>
                  </a:cubicBezTo>
                  <a:cubicBezTo>
                    <a:pt x="1216" y="7625"/>
                    <a:pt x="1199" y="7596"/>
                    <a:pt x="1181" y="7567"/>
                  </a:cubicBezTo>
                  <a:cubicBezTo>
                    <a:pt x="1167" y="7544"/>
                    <a:pt x="1153" y="7522"/>
                    <a:pt x="1139" y="7499"/>
                  </a:cubicBezTo>
                  <a:cubicBezTo>
                    <a:pt x="1121" y="7470"/>
                    <a:pt x="1103" y="7440"/>
                    <a:pt x="1086" y="7411"/>
                  </a:cubicBezTo>
                  <a:cubicBezTo>
                    <a:pt x="1072" y="7388"/>
                    <a:pt x="1058" y="7365"/>
                    <a:pt x="1044" y="7341"/>
                  </a:cubicBezTo>
                  <a:cubicBezTo>
                    <a:pt x="1039" y="7333"/>
                    <a:pt x="1034" y="7324"/>
                    <a:pt x="1029" y="7316"/>
                  </a:cubicBezTo>
                  <a:lnTo>
                    <a:pt x="1072" y="7357"/>
                  </a:lnTo>
                  <a:lnTo>
                    <a:pt x="1086" y="7370"/>
                  </a:lnTo>
                  <a:cubicBezTo>
                    <a:pt x="1106" y="7388"/>
                    <a:pt x="1124" y="7406"/>
                    <a:pt x="1144" y="7424"/>
                  </a:cubicBezTo>
                  <a:cubicBezTo>
                    <a:pt x="1149" y="7428"/>
                    <a:pt x="1153" y="7432"/>
                    <a:pt x="1158" y="7436"/>
                  </a:cubicBezTo>
                  <a:cubicBezTo>
                    <a:pt x="1178" y="7453"/>
                    <a:pt x="1198" y="7471"/>
                    <a:pt x="1217" y="7488"/>
                  </a:cubicBezTo>
                  <a:lnTo>
                    <a:pt x="1232" y="7499"/>
                  </a:lnTo>
                  <a:lnTo>
                    <a:pt x="1232" y="7499"/>
                  </a:lnTo>
                  <a:cubicBezTo>
                    <a:pt x="1235" y="7506"/>
                    <a:pt x="1240" y="7510"/>
                    <a:pt x="1247" y="7514"/>
                  </a:cubicBezTo>
                  <a:cubicBezTo>
                    <a:pt x="1249" y="7516"/>
                    <a:pt x="1251" y="7516"/>
                    <a:pt x="1253" y="7517"/>
                  </a:cubicBezTo>
                  <a:cubicBezTo>
                    <a:pt x="1267" y="7528"/>
                    <a:pt x="1280" y="7539"/>
                    <a:pt x="1293" y="7550"/>
                  </a:cubicBezTo>
                  <a:lnTo>
                    <a:pt x="1309" y="7563"/>
                  </a:lnTo>
                  <a:cubicBezTo>
                    <a:pt x="1329" y="7579"/>
                    <a:pt x="1350" y="7595"/>
                    <a:pt x="1370" y="7610"/>
                  </a:cubicBezTo>
                  <a:lnTo>
                    <a:pt x="1376" y="7615"/>
                  </a:lnTo>
                  <a:cubicBezTo>
                    <a:pt x="1380" y="7643"/>
                    <a:pt x="1384" y="7672"/>
                    <a:pt x="1388" y="7699"/>
                  </a:cubicBezTo>
                  <a:cubicBezTo>
                    <a:pt x="1390" y="7708"/>
                    <a:pt x="1391" y="7716"/>
                    <a:pt x="1392" y="7724"/>
                  </a:cubicBezTo>
                  <a:cubicBezTo>
                    <a:pt x="1398" y="7760"/>
                    <a:pt x="1403" y="7795"/>
                    <a:pt x="1409" y="7829"/>
                  </a:cubicBezTo>
                  <a:cubicBezTo>
                    <a:pt x="1410" y="7837"/>
                    <a:pt x="1411" y="7845"/>
                    <a:pt x="1412" y="7853"/>
                  </a:cubicBezTo>
                  <a:cubicBezTo>
                    <a:pt x="1416" y="7874"/>
                    <a:pt x="1419" y="7894"/>
                    <a:pt x="1423" y="7914"/>
                  </a:cubicBezTo>
                  <a:lnTo>
                    <a:pt x="1423" y="7914"/>
                  </a:lnTo>
                  <a:cubicBezTo>
                    <a:pt x="1419" y="7915"/>
                    <a:pt x="1416" y="7916"/>
                    <a:pt x="1412" y="7918"/>
                  </a:cubicBezTo>
                  <a:lnTo>
                    <a:pt x="1406" y="7914"/>
                  </a:lnTo>
                  <a:cubicBezTo>
                    <a:pt x="1395" y="7898"/>
                    <a:pt x="1384" y="7881"/>
                    <a:pt x="1372" y="7864"/>
                  </a:cubicBezTo>
                  <a:cubicBezTo>
                    <a:pt x="1359" y="7844"/>
                    <a:pt x="1345" y="7824"/>
                    <a:pt x="1332" y="7803"/>
                  </a:cubicBezTo>
                  <a:close/>
                  <a:moveTo>
                    <a:pt x="918" y="7199"/>
                  </a:moveTo>
                  <a:cubicBezTo>
                    <a:pt x="891" y="7170"/>
                    <a:pt x="865" y="7140"/>
                    <a:pt x="839" y="7111"/>
                  </a:cubicBezTo>
                  <a:cubicBezTo>
                    <a:pt x="833" y="7103"/>
                    <a:pt x="827" y="7096"/>
                    <a:pt x="821" y="7089"/>
                  </a:cubicBezTo>
                  <a:cubicBezTo>
                    <a:pt x="793" y="7056"/>
                    <a:pt x="765" y="7023"/>
                    <a:pt x="739" y="6989"/>
                  </a:cubicBezTo>
                  <a:lnTo>
                    <a:pt x="723" y="6969"/>
                  </a:lnTo>
                  <a:cubicBezTo>
                    <a:pt x="700" y="6939"/>
                    <a:pt x="677" y="6908"/>
                    <a:pt x="655" y="6877"/>
                  </a:cubicBezTo>
                  <a:lnTo>
                    <a:pt x="641" y="6858"/>
                  </a:lnTo>
                  <a:cubicBezTo>
                    <a:pt x="616" y="6823"/>
                    <a:pt x="592" y="6787"/>
                    <a:pt x="569" y="6751"/>
                  </a:cubicBezTo>
                  <a:cubicBezTo>
                    <a:pt x="564" y="6743"/>
                    <a:pt x="559" y="6735"/>
                    <a:pt x="553" y="6727"/>
                  </a:cubicBezTo>
                  <a:cubicBezTo>
                    <a:pt x="532" y="6693"/>
                    <a:pt x="512" y="6660"/>
                    <a:pt x="492" y="6626"/>
                  </a:cubicBezTo>
                  <a:lnTo>
                    <a:pt x="489" y="6621"/>
                  </a:lnTo>
                  <a:lnTo>
                    <a:pt x="489" y="6621"/>
                  </a:lnTo>
                  <a:cubicBezTo>
                    <a:pt x="631" y="6861"/>
                    <a:pt x="780" y="7047"/>
                    <a:pt x="981" y="7241"/>
                  </a:cubicBezTo>
                  <a:lnTo>
                    <a:pt x="986" y="7249"/>
                  </a:lnTo>
                  <a:cubicBezTo>
                    <a:pt x="996" y="7266"/>
                    <a:pt x="1006" y="7284"/>
                    <a:pt x="1016" y="7301"/>
                  </a:cubicBezTo>
                  <a:cubicBezTo>
                    <a:pt x="986" y="7272"/>
                    <a:pt x="957" y="7242"/>
                    <a:pt x="929" y="7212"/>
                  </a:cubicBezTo>
                  <a:lnTo>
                    <a:pt x="918" y="7199"/>
                  </a:lnTo>
                  <a:close/>
                  <a:moveTo>
                    <a:pt x="397" y="6489"/>
                  </a:moveTo>
                  <a:cubicBezTo>
                    <a:pt x="387" y="6478"/>
                    <a:pt x="377" y="6467"/>
                    <a:pt x="368" y="6456"/>
                  </a:cubicBezTo>
                  <a:cubicBezTo>
                    <a:pt x="362" y="6449"/>
                    <a:pt x="356" y="6442"/>
                    <a:pt x="350" y="6435"/>
                  </a:cubicBezTo>
                  <a:cubicBezTo>
                    <a:pt x="344" y="6428"/>
                    <a:pt x="336" y="6416"/>
                    <a:pt x="330" y="6407"/>
                  </a:cubicBezTo>
                  <a:cubicBezTo>
                    <a:pt x="324" y="6386"/>
                    <a:pt x="317" y="6365"/>
                    <a:pt x="311" y="6344"/>
                  </a:cubicBezTo>
                  <a:cubicBezTo>
                    <a:pt x="309" y="6339"/>
                    <a:pt x="308" y="6334"/>
                    <a:pt x="306" y="6329"/>
                  </a:cubicBezTo>
                  <a:lnTo>
                    <a:pt x="306" y="6329"/>
                  </a:lnTo>
                  <a:cubicBezTo>
                    <a:pt x="309" y="6324"/>
                    <a:pt x="310" y="6319"/>
                    <a:pt x="310" y="6313"/>
                  </a:cubicBezTo>
                  <a:lnTo>
                    <a:pt x="310" y="6313"/>
                  </a:lnTo>
                  <a:lnTo>
                    <a:pt x="310" y="6313"/>
                  </a:lnTo>
                  <a:cubicBezTo>
                    <a:pt x="309" y="6305"/>
                    <a:pt x="307" y="6300"/>
                    <a:pt x="304" y="6293"/>
                  </a:cubicBezTo>
                  <a:cubicBezTo>
                    <a:pt x="300" y="6288"/>
                    <a:pt x="297" y="6283"/>
                    <a:pt x="291" y="6279"/>
                  </a:cubicBezTo>
                  <a:cubicBezTo>
                    <a:pt x="291" y="6277"/>
                    <a:pt x="290" y="6274"/>
                    <a:pt x="289" y="6272"/>
                  </a:cubicBezTo>
                  <a:cubicBezTo>
                    <a:pt x="281" y="6244"/>
                    <a:pt x="273" y="6216"/>
                    <a:pt x="265" y="6188"/>
                  </a:cubicBezTo>
                  <a:cubicBezTo>
                    <a:pt x="258" y="6164"/>
                    <a:pt x="251" y="6139"/>
                    <a:pt x="245" y="6115"/>
                  </a:cubicBezTo>
                  <a:cubicBezTo>
                    <a:pt x="241" y="6098"/>
                    <a:pt x="236" y="6082"/>
                    <a:pt x="232" y="6065"/>
                  </a:cubicBezTo>
                  <a:cubicBezTo>
                    <a:pt x="233" y="6069"/>
                    <a:pt x="235" y="6073"/>
                    <a:pt x="236" y="6077"/>
                  </a:cubicBezTo>
                  <a:cubicBezTo>
                    <a:pt x="241" y="6091"/>
                    <a:pt x="245" y="6104"/>
                    <a:pt x="250" y="6118"/>
                  </a:cubicBezTo>
                  <a:cubicBezTo>
                    <a:pt x="255" y="6132"/>
                    <a:pt x="261" y="6148"/>
                    <a:pt x="267" y="6162"/>
                  </a:cubicBezTo>
                  <a:cubicBezTo>
                    <a:pt x="273" y="6177"/>
                    <a:pt x="278" y="6190"/>
                    <a:pt x="283" y="6203"/>
                  </a:cubicBezTo>
                  <a:cubicBezTo>
                    <a:pt x="288" y="6217"/>
                    <a:pt x="295" y="6233"/>
                    <a:pt x="301" y="6247"/>
                  </a:cubicBezTo>
                  <a:cubicBezTo>
                    <a:pt x="307" y="6262"/>
                    <a:pt x="312" y="6274"/>
                    <a:pt x="318" y="6288"/>
                  </a:cubicBezTo>
                  <a:cubicBezTo>
                    <a:pt x="324" y="6302"/>
                    <a:pt x="331" y="6317"/>
                    <a:pt x="338" y="6331"/>
                  </a:cubicBezTo>
                  <a:lnTo>
                    <a:pt x="358" y="6372"/>
                  </a:lnTo>
                  <a:cubicBezTo>
                    <a:pt x="364" y="6386"/>
                    <a:pt x="370" y="6400"/>
                    <a:pt x="377" y="6414"/>
                  </a:cubicBezTo>
                  <a:cubicBezTo>
                    <a:pt x="383" y="6428"/>
                    <a:pt x="391" y="6442"/>
                    <a:pt x="397" y="6455"/>
                  </a:cubicBezTo>
                  <a:cubicBezTo>
                    <a:pt x="403" y="6469"/>
                    <a:pt x="411" y="6483"/>
                    <a:pt x="419" y="6497"/>
                  </a:cubicBezTo>
                  <a:cubicBezTo>
                    <a:pt x="422" y="6504"/>
                    <a:pt x="426" y="6510"/>
                    <a:pt x="429" y="6517"/>
                  </a:cubicBezTo>
                  <a:lnTo>
                    <a:pt x="420" y="6508"/>
                  </a:lnTo>
                  <a:cubicBezTo>
                    <a:pt x="411" y="6502"/>
                    <a:pt x="404" y="6496"/>
                    <a:pt x="397" y="6489"/>
                  </a:cubicBezTo>
                  <a:close/>
                  <a:moveTo>
                    <a:pt x="199" y="6087"/>
                  </a:moveTo>
                  <a:cubicBezTo>
                    <a:pt x="194" y="6071"/>
                    <a:pt x="190" y="6055"/>
                    <a:pt x="186" y="6038"/>
                  </a:cubicBezTo>
                  <a:lnTo>
                    <a:pt x="186" y="6038"/>
                  </a:lnTo>
                  <a:cubicBezTo>
                    <a:pt x="187" y="6040"/>
                    <a:pt x="189" y="6041"/>
                    <a:pt x="191" y="6042"/>
                  </a:cubicBezTo>
                  <a:cubicBezTo>
                    <a:pt x="196" y="6045"/>
                    <a:pt x="202" y="6047"/>
                    <a:pt x="208" y="6047"/>
                  </a:cubicBezTo>
                  <a:cubicBezTo>
                    <a:pt x="208" y="6050"/>
                    <a:pt x="209" y="6052"/>
                    <a:pt x="210" y="6055"/>
                  </a:cubicBezTo>
                  <a:lnTo>
                    <a:pt x="210" y="6070"/>
                  </a:lnTo>
                  <a:cubicBezTo>
                    <a:pt x="210" y="6076"/>
                    <a:pt x="210" y="6082"/>
                    <a:pt x="210" y="6088"/>
                  </a:cubicBezTo>
                  <a:cubicBezTo>
                    <a:pt x="210" y="6099"/>
                    <a:pt x="210" y="6109"/>
                    <a:pt x="210" y="6120"/>
                  </a:cubicBezTo>
                  <a:lnTo>
                    <a:pt x="204" y="6101"/>
                  </a:lnTo>
                  <a:cubicBezTo>
                    <a:pt x="202" y="6096"/>
                    <a:pt x="200" y="6091"/>
                    <a:pt x="199" y="6087"/>
                  </a:cubicBezTo>
                  <a:close/>
                  <a:moveTo>
                    <a:pt x="120" y="5846"/>
                  </a:moveTo>
                  <a:cubicBezTo>
                    <a:pt x="118" y="5835"/>
                    <a:pt x="115" y="5825"/>
                    <a:pt x="113" y="5815"/>
                  </a:cubicBezTo>
                  <a:cubicBezTo>
                    <a:pt x="107" y="5787"/>
                    <a:pt x="101" y="5759"/>
                    <a:pt x="96" y="5732"/>
                  </a:cubicBezTo>
                  <a:lnTo>
                    <a:pt x="94" y="5720"/>
                  </a:lnTo>
                  <a:cubicBezTo>
                    <a:pt x="90" y="5701"/>
                    <a:pt x="87" y="5681"/>
                    <a:pt x="84" y="5661"/>
                  </a:cubicBezTo>
                  <a:cubicBezTo>
                    <a:pt x="84" y="5661"/>
                    <a:pt x="86" y="5661"/>
                    <a:pt x="87" y="5661"/>
                  </a:cubicBezTo>
                  <a:cubicBezTo>
                    <a:pt x="102" y="5758"/>
                    <a:pt x="120" y="5851"/>
                    <a:pt x="151" y="5921"/>
                  </a:cubicBezTo>
                  <a:cubicBezTo>
                    <a:pt x="152" y="5927"/>
                    <a:pt x="153" y="5933"/>
                    <a:pt x="155" y="5938"/>
                  </a:cubicBezTo>
                  <a:cubicBezTo>
                    <a:pt x="157" y="5944"/>
                    <a:pt x="157" y="5948"/>
                    <a:pt x="159" y="5952"/>
                  </a:cubicBezTo>
                  <a:lnTo>
                    <a:pt x="159" y="5952"/>
                  </a:lnTo>
                  <a:cubicBezTo>
                    <a:pt x="154" y="5945"/>
                    <a:pt x="150" y="5939"/>
                    <a:pt x="145" y="5932"/>
                  </a:cubicBezTo>
                  <a:cubicBezTo>
                    <a:pt x="143" y="5928"/>
                    <a:pt x="141" y="5924"/>
                    <a:pt x="139" y="5920"/>
                  </a:cubicBezTo>
                  <a:cubicBezTo>
                    <a:pt x="139" y="5917"/>
                    <a:pt x="137" y="5913"/>
                    <a:pt x="136" y="5910"/>
                  </a:cubicBezTo>
                  <a:cubicBezTo>
                    <a:pt x="130" y="5887"/>
                    <a:pt x="125" y="5866"/>
                    <a:pt x="120" y="5845"/>
                  </a:cubicBezTo>
                  <a:lnTo>
                    <a:pt x="120" y="5846"/>
                  </a:lnTo>
                  <a:close/>
                  <a:moveTo>
                    <a:pt x="119" y="5408"/>
                  </a:moveTo>
                  <a:lnTo>
                    <a:pt x="119" y="5408"/>
                  </a:lnTo>
                  <a:cubicBezTo>
                    <a:pt x="119" y="5408"/>
                    <a:pt x="119" y="5409"/>
                    <a:pt x="119" y="5410"/>
                  </a:cubicBezTo>
                  <a:lnTo>
                    <a:pt x="119" y="5410"/>
                  </a:lnTo>
                  <a:cubicBezTo>
                    <a:pt x="119" y="5418"/>
                    <a:pt x="121" y="5424"/>
                    <a:pt x="125" y="5431"/>
                  </a:cubicBezTo>
                  <a:cubicBezTo>
                    <a:pt x="129" y="5438"/>
                    <a:pt x="133" y="5442"/>
                    <a:pt x="140" y="5446"/>
                  </a:cubicBezTo>
                  <a:cubicBezTo>
                    <a:pt x="147" y="5450"/>
                    <a:pt x="153" y="5452"/>
                    <a:pt x="161" y="5452"/>
                  </a:cubicBezTo>
                  <a:cubicBezTo>
                    <a:pt x="161" y="5458"/>
                    <a:pt x="161" y="5465"/>
                    <a:pt x="161" y="5472"/>
                  </a:cubicBezTo>
                  <a:lnTo>
                    <a:pt x="161" y="5494"/>
                  </a:lnTo>
                  <a:lnTo>
                    <a:pt x="161" y="5496"/>
                  </a:lnTo>
                  <a:cubicBezTo>
                    <a:pt x="161" y="5509"/>
                    <a:pt x="161" y="5521"/>
                    <a:pt x="161" y="5532"/>
                  </a:cubicBezTo>
                  <a:cubicBezTo>
                    <a:pt x="161" y="5534"/>
                    <a:pt x="161" y="5537"/>
                    <a:pt x="161" y="5539"/>
                  </a:cubicBezTo>
                  <a:cubicBezTo>
                    <a:pt x="161" y="5549"/>
                    <a:pt x="161" y="5559"/>
                    <a:pt x="161" y="5569"/>
                  </a:cubicBezTo>
                  <a:cubicBezTo>
                    <a:pt x="161" y="5571"/>
                    <a:pt x="161" y="5573"/>
                    <a:pt x="161" y="5575"/>
                  </a:cubicBezTo>
                  <a:cubicBezTo>
                    <a:pt x="161" y="5584"/>
                    <a:pt x="161" y="5593"/>
                    <a:pt x="161" y="5602"/>
                  </a:cubicBezTo>
                  <a:lnTo>
                    <a:pt x="161" y="5615"/>
                  </a:lnTo>
                  <a:lnTo>
                    <a:pt x="161" y="5634"/>
                  </a:lnTo>
                  <a:cubicBezTo>
                    <a:pt x="161" y="5640"/>
                    <a:pt x="161" y="5646"/>
                    <a:pt x="161" y="5654"/>
                  </a:cubicBezTo>
                  <a:cubicBezTo>
                    <a:pt x="161" y="5657"/>
                    <a:pt x="161" y="5660"/>
                    <a:pt x="161" y="5663"/>
                  </a:cubicBezTo>
                  <a:lnTo>
                    <a:pt x="161" y="5663"/>
                  </a:lnTo>
                  <a:cubicBezTo>
                    <a:pt x="158" y="5663"/>
                    <a:pt x="156" y="5663"/>
                    <a:pt x="153" y="5664"/>
                  </a:cubicBezTo>
                  <a:lnTo>
                    <a:pt x="145" y="5639"/>
                  </a:lnTo>
                  <a:cubicBezTo>
                    <a:pt x="142" y="5630"/>
                    <a:pt x="139" y="5620"/>
                    <a:pt x="136" y="5612"/>
                  </a:cubicBezTo>
                  <a:cubicBezTo>
                    <a:pt x="130" y="5592"/>
                    <a:pt x="125" y="5573"/>
                    <a:pt x="119" y="5555"/>
                  </a:cubicBezTo>
                  <a:lnTo>
                    <a:pt x="119" y="5555"/>
                  </a:lnTo>
                  <a:cubicBezTo>
                    <a:pt x="121" y="5550"/>
                    <a:pt x="121" y="5546"/>
                    <a:pt x="122" y="5541"/>
                  </a:cubicBezTo>
                  <a:lnTo>
                    <a:pt x="122" y="5541"/>
                  </a:lnTo>
                  <a:cubicBezTo>
                    <a:pt x="122" y="5534"/>
                    <a:pt x="120" y="5528"/>
                    <a:pt x="116" y="5521"/>
                  </a:cubicBezTo>
                  <a:cubicBezTo>
                    <a:pt x="113" y="5517"/>
                    <a:pt x="110" y="5512"/>
                    <a:pt x="105" y="5509"/>
                  </a:cubicBezTo>
                  <a:cubicBezTo>
                    <a:pt x="100" y="5489"/>
                    <a:pt x="95" y="5470"/>
                    <a:pt x="90" y="5452"/>
                  </a:cubicBezTo>
                  <a:lnTo>
                    <a:pt x="90" y="5452"/>
                  </a:lnTo>
                  <a:cubicBezTo>
                    <a:pt x="91" y="5448"/>
                    <a:pt x="92" y="5445"/>
                    <a:pt x="92" y="5440"/>
                  </a:cubicBezTo>
                  <a:cubicBezTo>
                    <a:pt x="92" y="5434"/>
                    <a:pt x="90" y="5428"/>
                    <a:pt x="87" y="5423"/>
                  </a:cubicBezTo>
                  <a:cubicBezTo>
                    <a:pt x="85" y="5420"/>
                    <a:pt x="83" y="5417"/>
                    <a:pt x="81" y="5415"/>
                  </a:cubicBezTo>
                  <a:lnTo>
                    <a:pt x="81" y="5415"/>
                  </a:lnTo>
                  <a:cubicBezTo>
                    <a:pt x="84" y="5414"/>
                    <a:pt x="87" y="5413"/>
                    <a:pt x="90" y="5411"/>
                  </a:cubicBezTo>
                  <a:cubicBezTo>
                    <a:pt x="93" y="5409"/>
                    <a:pt x="96" y="5407"/>
                    <a:pt x="99" y="5404"/>
                  </a:cubicBezTo>
                  <a:lnTo>
                    <a:pt x="100" y="5404"/>
                  </a:lnTo>
                  <a:lnTo>
                    <a:pt x="100" y="5404"/>
                  </a:lnTo>
                  <a:cubicBezTo>
                    <a:pt x="107" y="5406"/>
                    <a:pt x="112" y="5407"/>
                    <a:pt x="119" y="5407"/>
                  </a:cubicBezTo>
                  <a:lnTo>
                    <a:pt x="119" y="5408"/>
                  </a:lnTo>
                  <a:close/>
                  <a:moveTo>
                    <a:pt x="206" y="5467"/>
                  </a:moveTo>
                  <a:cubicBezTo>
                    <a:pt x="216" y="5479"/>
                    <a:pt x="227" y="5491"/>
                    <a:pt x="238" y="5503"/>
                  </a:cubicBezTo>
                  <a:lnTo>
                    <a:pt x="252" y="5519"/>
                  </a:lnTo>
                  <a:cubicBezTo>
                    <a:pt x="268" y="5537"/>
                    <a:pt x="285" y="5554"/>
                    <a:pt x="303" y="5572"/>
                  </a:cubicBezTo>
                  <a:lnTo>
                    <a:pt x="311" y="5579"/>
                  </a:lnTo>
                  <a:lnTo>
                    <a:pt x="334" y="5601"/>
                  </a:lnTo>
                  <a:lnTo>
                    <a:pt x="334" y="5601"/>
                  </a:lnTo>
                  <a:cubicBezTo>
                    <a:pt x="331" y="5604"/>
                    <a:pt x="330" y="5606"/>
                    <a:pt x="328" y="5609"/>
                  </a:cubicBezTo>
                  <a:cubicBezTo>
                    <a:pt x="328" y="5609"/>
                    <a:pt x="327" y="5610"/>
                    <a:pt x="327" y="5611"/>
                  </a:cubicBezTo>
                  <a:lnTo>
                    <a:pt x="319" y="5608"/>
                  </a:lnTo>
                  <a:cubicBezTo>
                    <a:pt x="312" y="5605"/>
                    <a:pt x="305" y="5603"/>
                    <a:pt x="298" y="5599"/>
                  </a:cubicBezTo>
                  <a:cubicBezTo>
                    <a:pt x="291" y="5596"/>
                    <a:pt x="284" y="5591"/>
                    <a:pt x="278" y="5587"/>
                  </a:cubicBezTo>
                  <a:lnTo>
                    <a:pt x="278" y="5587"/>
                  </a:lnTo>
                  <a:cubicBezTo>
                    <a:pt x="281" y="5581"/>
                    <a:pt x="283" y="5575"/>
                    <a:pt x="283" y="5568"/>
                  </a:cubicBezTo>
                  <a:cubicBezTo>
                    <a:pt x="283" y="5561"/>
                    <a:pt x="281" y="5554"/>
                    <a:pt x="277" y="5547"/>
                  </a:cubicBezTo>
                  <a:cubicBezTo>
                    <a:pt x="273" y="5541"/>
                    <a:pt x="269" y="5536"/>
                    <a:pt x="262" y="5532"/>
                  </a:cubicBezTo>
                  <a:cubicBezTo>
                    <a:pt x="255" y="5528"/>
                    <a:pt x="249" y="5527"/>
                    <a:pt x="241" y="5527"/>
                  </a:cubicBezTo>
                  <a:cubicBezTo>
                    <a:pt x="235" y="5527"/>
                    <a:pt x="229" y="5528"/>
                    <a:pt x="224" y="5530"/>
                  </a:cubicBezTo>
                  <a:cubicBezTo>
                    <a:pt x="217" y="5517"/>
                    <a:pt x="210" y="5504"/>
                    <a:pt x="204" y="5491"/>
                  </a:cubicBezTo>
                  <a:cubicBezTo>
                    <a:pt x="200" y="5483"/>
                    <a:pt x="196" y="5476"/>
                    <a:pt x="192" y="5467"/>
                  </a:cubicBezTo>
                  <a:cubicBezTo>
                    <a:pt x="188" y="5459"/>
                    <a:pt x="185" y="5453"/>
                    <a:pt x="182" y="5447"/>
                  </a:cubicBezTo>
                  <a:lnTo>
                    <a:pt x="182" y="5447"/>
                  </a:lnTo>
                  <a:cubicBezTo>
                    <a:pt x="184" y="5446"/>
                    <a:pt x="185" y="5445"/>
                    <a:pt x="186" y="5444"/>
                  </a:cubicBezTo>
                  <a:lnTo>
                    <a:pt x="191" y="5450"/>
                  </a:lnTo>
                  <a:lnTo>
                    <a:pt x="206" y="5467"/>
                  </a:lnTo>
                  <a:close/>
                  <a:moveTo>
                    <a:pt x="413" y="5466"/>
                  </a:moveTo>
                  <a:cubicBezTo>
                    <a:pt x="419" y="5446"/>
                    <a:pt x="424" y="5428"/>
                    <a:pt x="429" y="5408"/>
                  </a:cubicBezTo>
                  <a:cubicBezTo>
                    <a:pt x="435" y="5385"/>
                    <a:pt x="442" y="5361"/>
                    <a:pt x="449" y="5337"/>
                  </a:cubicBezTo>
                  <a:lnTo>
                    <a:pt x="460" y="5293"/>
                  </a:lnTo>
                  <a:lnTo>
                    <a:pt x="483" y="5208"/>
                  </a:lnTo>
                  <a:lnTo>
                    <a:pt x="489" y="5210"/>
                  </a:lnTo>
                  <a:cubicBezTo>
                    <a:pt x="489" y="5223"/>
                    <a:pt x="489" y="5238"/>
                    <a:pt x="489" y="5252"/>
                  </a:cubicBezTo>
                  <a:cubicBezTo>
                    <a:pt x="489" y="5270"/>
                    <a:pt x="489" y="5289"/>
                    <a:pt x="488" y="5308"/>
                  </a:cubicBezTo>
                  <a:cubicBezTo>
                    <a:pt x="488" y="5332"/>
                    <a:pt x="487" y="5356"/>
                    <a:pt x="486" y="5380"/>
                  </a:cubicBezTo>
                  <a:lnTo>
                    <a:pt x="485" y="5443"/>
                  </a:lnTo>
                  <a:cubicBezTo>
                    <a:pt x="485" y="5462"/>
                    <a:pt x="485" y="5481"/>
                    <a:pt x="485" y="5500"/>
                  </a:cubicBezTo>
                  <a:cubicBezTo>
                    <a:pt x="484" y="5560"/>
                    <a:pt x="484" y="5621"/>
                    <a:pt x="483" y="5683"/>
                  </a:cubicBezTo>
                  <a:lnTo>
                    <a:pt x="483" y="5683"/>
                  </a:lnTo>
                  <a:cubicBezTo>
                    <a:pt x="476" y="5683"/>
                    <a:pt x="470" y="5686"/>
                    <a:pt x="464" y="5689"/>
                  </a:cubicBezTo>
                  <a:cubicBezTo>
                    <a:pt x="460" y="5692"/>
                    <a:pt x="457" y="5694"/>
                    <a:pt x="453" y="5698"/>
                  </a:cubicBezTo>
                  <a:lnTo>
                    <a:pt x="444" y="5691"/>
                  </a:lnTo>
                  <a:cubicBezTo>
                    <a:pt x="438" y="5685"/>
                    <a:pt x="431" y="5680"/>
                    <a:pt x="424" y="5674"/>
                  </a:cubicBezTo>
                  <a:cubicBezTo>
                    <a:pt x="417" y="5669"/>
                    <a:pt x="408" y="5661"/>
                    <a:pt x="399" y="5655"/>
                  </a:cubicBezTo>
                  <a:lnTo>
                    <a:pt x="399" y="5655"/>
                  </a:lnTo>
                  <a:cubicBezTo>
                    <a:pt x="401" y="5653"/>
                    <a:pt x="402" y="5651"/>
                    <a:pt x="403" y="5649"/>
                  </a:cubicBezTo>
                  <a:cubicBezTo>
                    <a:pt x="407" y="5643"/>
                    <a:pt x="409" y="5637"/>
                    <a:pt x="409" y="5629"/>
                  </a:cubicBezTo>
                  <a:lnTo>
                    <a:pt x="409" y="5629"/>
                  </a:lnTo>
                  <a:cubicBezTo>
                    <a:pt x="409" y="5622"/>
                    <a:pt x="407" y="5616"/>
                    <a:pt x="403" y="5609"/>
                  </a:cubicBezTo>
                  <a:cubicBezTo>
                    <a:pt x="399" y="5603"/>
                    <a:pt x="395" y="5598"/>
                    <a:pt x="388" y="5594"/>
                  </a:cubicBezTo>
                  <a:cubicBezTo>
                    <a:pt x="385" y="5593"/>
                    <a:pt x="383" y="5591"/>
                    <a:pt x="380" y="5590"/>
                  </a:cubicBezTo>
                  <a:cubicBezTo>
                    <a:pt x="386" y="5568"/>
                    <a:pt x="393" y="5546"/>
                    <a:pt x="400" y="5522"/>
                  </a:cubicBezTo>
                  <a:cubicBezTo>
                    <a:pt x="403" y="5502"/>
                    <a:pt x="408" y="5483"/>
                    <a:pt x="413" y="5465"/>
                  </a:cubicBezTo>
                  <a:lnTo>
                    <a:pt x="413" y="5466"/>
                  </a:lnTo>
                  <a:close/>
                  <a:moveTo>
                    <a:pt x="595" y="5137"/>
                  </a:moveTo>
                  <a:cubicBezTo>
                    <a:pt x="608" y="5133"/>
                    <a:pt x="622" y="5128"/>
                    <a:pt x="636" y="5123"/>
                  </a:cubicBezTo>
                  <a:cubicBezTo>
                    <a:pt x="658" y="5115"/>
                    <a:pt x="679" y="5108"/>
                    <a:pt x="701" y="5100"/>
                  </a:cubicBezTo>
                  <a:lnTo>
                    <a:pt x="734" y="5088"/>
                  </a:lnTo>
                  <a:cubicBezTo>
                    <a:pt x="760" y="5078"/>
                    <a:pt x="786" y="5068"/>
                    <a:pt x="813" y="5059"/>
                  </a:cubicBezTo>
                  <a:lnTo>
                    <a:pt x="832" y="5052"/>
                  </a:lnTo>
                  <a:cubicBezTo>
                    <a:pt x="864" y="5040"/>
                    <a:pt x="896" y="5027"/>
                    <a:pt x="928" y="5015"/>
                  </a:cubicBezTo>
                  <a:lnTo>
                    <a:pt x="942" y="5007"/>
                  </a:lnTo>
                  <a:lnTo>
                    <a:pt x="1042" y="4967"/>
                  </a:lnTo>
                  <a:lnTo>
                    <a:pt x="1078" y="4953"/>
                  </a:lnTo>
                  <a:lnTo>
                    <a:pt x="1161" y="4918"/>
                  </a:lnTo>
                  <a:lnTo>
                    <a:pt x="1248" y="4882"/>
                  </a:lnTo>
                  <a:lnTo>
                    <a:pt x="1283" y="4867"/>
                  </a:lnTo>
                  <a:lnTo>
                    <a:pt x="1368" y="4830"/>
                  </a:lnTo>
                  <a:lnTo>
                    <a:pt x="1368" y="4830"/>
                  </a:lnTo>
                  <a:cubicBezTo>
                    <a:pt x="1369" y="4831"/>
                    <a:pt x="1369" y="4831"/>
                    <a:pt x="1370" y="4833"/>
                  </a:cubicBezTo>
                  <a:cubicBezTo>
                    <a:pt x="1374" y="4839"/>
                    <a:pt x="1379" y="4844"/>
                    <a:pt x="1385" y="4848"/>
                  </a:cubicBezTo>
                  <a:cubicBezTo>
                    <a:pt x="1392" y="4851"/>
                    <a:pt x="1398" y="4854"/>
                    <a:pt x="1406" y="4854"/>
                  </a:cubicBezTo>
                  <a:lnTo>
                    <a:pt x="1406" y="4854"/>
                  </a:lnTo>
                  <a:lnTo>
                    <a:pt x="1406" y="4854"/>
                  </a:lnTo>
                  <a:cubicBezTo>
                    <a:pt x="1414" y="4854"/>
                    <a:pt x="1420" y="4852"/>
                    <a:pt x="1427" y="4848"/>
                  </a:cubicBezTo>
                  <a:cubicBezTo>
                    <a:pt x="1434" y="4844"/>
                    <a:pt x="1439" y="4840"/>
                    <a:pt x="1443" y="4833"/>
                  </a:cubicBezTo>
                  <a:cubicBezTo>
                    <a:pt x="1446" y="4826"/>
                    <a:pt x="1448" y="4820"/>
                    <a:pt x="1448" y="4812"/>
                  </a:cubicBezTo>
                  <a:lnTo>
                    <a:pt x="1448" y="4812"/>
                  </a:lnTo>
                  <a:cubicBezTo>
                    <a:pt x="1448" y="4806"/>
                    <a:pt x="1447" y="4802"/>
                    <a:pt x="1445" y="4797"/>
                  </a:cubicBezTo>
                  <a:cubicBezTo>
                    <a:pt x="1568" y="4745"/>
                    <a:pt x="1692" y="4691"/>
                    <a:pt x="1823" y="4634"/>
                  </a:cubicBezTo>
                  <a:cubicBezTo>
                    <a:pt x="2032" y="4544"/>
                    <a:pt x="2246" y="4451"/>
                    <a:pt x="2469" y="4357"/>
                  </a:cubicBezTo>
                  <a:lnTo>
                    <a:pt x="2530" y="4332"/>
                  </a:lnTo>
                  <a:lnTo>
                    <a:pt x="2658" y="4278"/>
                  </a:lnTo>
                  <a:lnTo>
                    <a:pt x="2658" y="4278"/>
                  </a:lnTo>
                  <a:cubicBezTo>
                    <a:pt x="2659" y="4279"/>
                    <a:pt x="2658" y="4279"/>
                    <a:pt x="2659" y="4280"/>
                  </a:cubicBezTo>
                  <a:cubicBezTo>
                    <a:pt x="2662" y="4286"/>
                    <a:pt x="2666" y="4290"/>
                    <a:pt x="2671" y="4293"/>
                  </a:cubicBezTo>
                  <a:cubicBezTo>
                    <a:pt x="2634" y="4347"/>
                    <a:pt x="2597" y="4401"/>
                    <a:pt x="2561" y="4454"/>
                  </a:cubicBezTo>
                  <a:cubicBezTo>
                    <a:pt x="2547" y="4475"/>
                    <a:pt x="2532" y="4497"/>
                    <a:pt x="2518" y="4517"/>
                  </a:cubicBezTo>
                  <a:cubicBezTo>
                    <a:pt x="2461" y="4601"/>
                    <a:pt x="2406" y="4683"/>
                    <a:pt x="2351" y="4765"/>
                  </a:cubicBezTo>
                  <a:cubicBezTo>
                    <a:pt x="2078" y="5169"/>
                    <a:pt x="1830" y="5534"/>
                    <a:pt x="1587" y="5850"/>
                  </a:cubicBezTo>
                  <a:lnTo>
                    <a:pt x="1585" y="5852"/>
                  </a:lnTo>
                  <a:cubicBezTo>
                    <a:pt x="1564" y="5880"/>
                    <a:pt x="1543" y="5907"/>
                    <a:pt x="1521" y="5934"/>
                  </a:cubicBezTo>
                  <a:lnTo>
                    <a:pt x="1511" y="5947"/>
                  </a:lnTo>
                  <a:cubicBezTo>
                    <a:pt x="1492" y="5970"/>
                    <a:pt x="1474" y="5993"/>
                    <a:pt x="1456" y="6016"/>
                  </a:cubicBezTo>
                  <a:cubicBezTo>
                    <a:pt x="1451" y="6022"/>
                    <a:pt x="1447" y="6027"/>
                    <a:pt x="1442" y="6032"/>
                  </a:cubicBezTo>
                  <a:cubicBezTo>
                    <a:pt x="1425" y="6053"/>
                    <a:pt x="1407" y="6075"/>
                    <a:pt x="1390" y="6096"/>
                  </a:cubicBezTo>
                  <a:lnTo>
                    <a:pt x="1373" y="6115"/>
                  </a:lnTo>
                  <a:cubicBezTo>
                    <a:pt x="1357" y="6135"/>
                    <a:pt x="1340" y="6155"/>
                    <a:pt x="1324" y="6173"/>
                  </a:cubicBezTo>
                  <a:lnTo>
                    <a:pt x="1304" y="6196"/>
                  </a:lnTo>
                  <a:lnTo>
                    <a:pt x="1285" y="6217"/>
                  </a:lnTo>
                  <a:lnTo>
                    <a:pt x="1285" y="6217"/>
                  </a:lnTo>
                  <a:cubicBezTo>
                    <a:pt x="1283" y="6215"/>
                    <a:pt x="1281" y="6214"/>
                    <a:pt x="1279" y="6212"/>
                  </a:cubicBezTo>
                  <a:cubicBezTo>
                    <a:pt x="1273" y="6209"/>
                    <a:pt x="1266" y="6207"/>
                    <a:pt x="1259" y="6207"/>
                  </a:cubicBezTo>
                  <a:lnTo>
                    <a:pt x="1259" y="6207"/>
                  </a:lnTo>
                  <a:cubicBezTo>
                    <a:pt x="1252" y="6207"/>
                    <a:pt x="1245" y="6209"/>
                    <a:pt x="1239" y="6212"/>
                  </a:cubicBezTo>
                  <a:cubicBezTo>
                    <a:pt x="1238" y="6213"/>
                    <a:pt x="1237" y="6213"/>
                    <a:pt x="1236" y="6214"/>
                  </a:cubicBezTo>
                  <a:lnTo>
                    <a:pt x="1184" y="6140"/>
                  </a:lnTo>
                  <a:cubicBezTo>
                    <a:pt x="1109" y="6033"/>
                    <a:pt x="1037" y="5930"/>
                    <a:pt x="967" y="5829"/>
                  </a:cubicBezTo>
                  <a:cubicBezTo>
                    <a:pt x="878" y="5702"/>
                    <a:pt x="796" y="5584"/>
                    <a:pt x="718" y="5475"/>
                  </a:cubicBezTo>
                  <a:cubicBezTo>
                    <a:pt x="712" y="5467"/>
                    <a:pt x="707" y="5460"/>
                    <a:pt x="702" y="5453"/>
                  </a:cubicBezTo>
                  <a:lnTo>
                    <a:pt x="660" y="5394"/>
                  </a:lnTo>
                  <a:cubicBezTo>
                    <a:pt x="643" y="5370"/>
                    <a:pt x="626" y="5346"/>
                    <a:pt x="609" y="5323"/>
                  </a:cubicBezTo>
                  <a:lnTo>
                    <a:pt x="604" y="5316"/>
                  </a:lnTo>
                  <a:lnTo>
                    <a:pt x="559" y="5254"/>
                  </a:lnTo>
                  <a:cubicBezTo>
                    <a:pt x="555" y="5250"/>
                    <a:pt x="552" y="5245"/>
                    <a:pt x="549" y="5241"/>
                  </a:cubicBezTo>
                  <a:lnTo>
                    <a:pt x="518" y="5199"/>
                  </a:lnTo>
                  <a:lnTo>
                    <a:pt x="518" y="5199"/>
                  </a:lnTo>
                  <a:cubicBezTo>
                    <a:pt x="523" y="5196"/>
                    <a:pt x="526" y="5194"/>
                    <a:pt x="529" y="5189"/>
                  </a:cubicBezTo>
                  <a:cubicBezTo>
                    <a:pt x="532" y="5183"/>
                    <a:pt x="534" y="5177"/>
                    <a:pt x="534" y="5170"/>
                  </a:cubicBezTo>
                  <a:cubicBezTo>
                    <a:pt x="534" y="5166"/>
                    <a:pt x="533" y="5162"/>
                    <a:pt x="531" y="5157"/>
                  </a:cubicBezTo>
                  <a:lnTo>
                    <a:pt x="542" y="5154"/>
                  </a:lnTo>
                  <a:lnTo>
                    <a:pt x="595" y="5137"/>
                  </a:lnTo>
                  <a:close/>
                  <a:moveTo>
                    <a:pt x="2552" y="4172"/>
                  </a:moveTo>
                  <a:lnTo>
                    <a:pt x="2471" y="4122"/>
                  </a:lnTo>
                  <a:lnTo>
                    <a:pt x="2432" y="4099"/>
                  </a:lnTo>
                  <a:cubicBezTo>
                    <a:pt x="2407" y="4085"/>
                    <a:pt x="2383" y="4071"/>
                    <a:pt x="2358" y="4057"/>
                  </a:cubicBezTo>
                  <a:cubicBezTo>
                    <a:pt x="2344" y="4049"/>
                    <a:pt x="2330" y="4041"/>
                    <a:pt x="2316" y="4033"/>
                  </a:cubicBezTo>
                  <a:cubicBezTo>
                    <a:pt x="2293" y="4020"/>
                    <a:pt x="2269" y="4006"/>
                    <a:pt x="2246" y="3994"/>
                  </a:cubicBezTo>
                  <a:cubicBezTo>
                    <a:pt x="2230" y="3985"/>
                    <a:pt x="2214" y="3976"/>
                    <a:pt x="2198" y="3968"/>
                  </a:cubicBezTo>
                  <a:cubicBezTo>
                    <a:pt x="2177" y="3956"/>
                    <a:pt x="2155" y="3944"/>
                    <a:pt x="2134" y="3933"/>
                  </a:cubicBezTo>
                  <a:cubicBezTo>
                    <a:pt x="2117" y="3924"/>
                    <a:pt x="2100" y="3915"/>
                    <a:pt x="2083" y="3906"/>
                  </a:cubicBezTo>
                  <a:cubicBezTo>
                    <a:pt x="2062" y="3896"/>
                    <a:pt x="2042" y="3885"/>
                    <a:pt x="2021" y="3875"/>
                  </a:cubicBezTo>
                  <a:cubicBezTo>
                    <a:pt x="2005" y="3866"/>
                    <a:pt x="1988" y="3859"/>
                    <a:pt x="1972" y="3850"/>
                  </a:cubicBezTo>
                  <a:cubicBezTo>
                    <a:pt x="1951" y="3840"/>
                    <a:pt x="1930" y="3830"/>
                    <a:pt x="1910" y="3820"/>
                  </a:cubicBezTo>
                  <a:cubicBezTo>
                    <a:pt x="1889" y="3809"/>
                    <a:pt x="1874" y="3804"/>
                    <a:pt x="1857" y="3796"/>
                  </a:cubicBezTo>
                  <a:cubicBezTo>
                    <a:pt x="1839" y="3788"/>
                    <a:pt x="1818" y="3777"/>
                    <a:pt x="1798" y="3769"/>
                  </a:cubicBezTo>
                  <a:cubicBezTo>
                    <a:pt x="1778" y="3760"/>
                    <a:pt x="1759" y="3753"/>
                    <a:pt x="1741" y="3745"/>
                  </a:cubicBezTo>
                  <a:cubicBezTo>
                    <a:pt x="1723" y="3737"/>
                    <a:pt x="1705" y="3730"/>
                    <a:pt x="1688" y="3723"/>
                  </a:cubicBezTo>
                  <a:cubicBezTo>
                    <a:pt x="1670" y="3716"/>
                    <a:pt x="1649" y="3708"/>
                    <a:pt x="1630" y="3701"/>
                  </a:cubicBezTo>
                  <a:cubicBezTo>
                    <a:pt x="1611" y="3694"/>
                    <a:pt x="1595" y="3687"/>
                    <a:pt x="1578" y="3681"/>
                  </a:cubicBezTo>
                  <a:cubicBezTo>
                    <a:pt x="1560" y="3675"/>
                    <a:pt x="1540" y="3667"/>
                    <a:pt x="1522" y="3661"/>
                  </a:cubicBezTo>
                  <a:cubicBezTo>
                    <a:pt x="1503" y="3654"/>
                    <a:pt x="1487" y="3649"/>
                    <a:pt x="1470" y="3644"/>
                  </a:cubicBezTo>
                  <a:cubicBezTo>
                    <a:pt x="1453" y="3639"/>
                    <a:pt x="1431" y="3633"/>
                    <a:pt x="1411" y="3627"/>
                  </a:cubicBezTo>
                  <a:cubicBezTo>
                    <a:pt x="1395" y="3622"/>
                    <a:pt x="1379" y="3617"/>
                    <a:pt x="1363" y="3613"/>
                  </a:cubicBezTo>
                  <a:cubicBezTo>
                    <a:pt x="1344" y="3608"/>
                    <a:pt x="1323" y="3603"/>
                    <a:pt x="1303" y="3599"/>
                  </a:cubicBezTo>
                  <a:cubicBezTo>
                    <a:pt x="1288" y="3595"/>
                    <a:pt x="1273" y="3591"/>
                    <a:pt x="1258" y="3588"/>
                  </a:cubicBezTo>
                  <a:cubicBezTo>
                    <a:pt x="1236" y="3584"/>
                    <a:pt x="1215" y="3580"/>
                    <a:pt x="1193" y="3577"/>
                  </a:cubicBezTo>
                  <a:cubicBezTo>
                    <a:pt x="1180" y="3574"/>
                    <a:pt x="1167" y="3572"/>
                    <a:pt x="1154" y="3570"/>
                  </a:cubicBezTo>
                  <a:cubicBezTo>
                    <a:pt x="1132" y="3566"/>
                    <a:pt x="1110" y="3565"/>
                    <a:pt x="1088" y="3562"/>
                  </a:cubicBezTo>
                  <a:cubicBezTo>
                    <a:pt x="1076" y="3561"/>
                    <a:pt x="1064" y="3559"/>
                    <a:pt x="1052" y="3558"/>
                  </a:cubicBezTo>
                  <a:cubicBezTo>
                    <a:pt x="1029" y="3557"/>
                    <a:pt x="1006" y="3556"/>
                    <a:pt x="983" y="3556"/>
                  </a:cubicBezTo>
                  <a:lnTo>
                    <a:pt x="983" y="3556"/>
                  </a:lnTo>
                  <a:cubicBezTo>
                    <a:pt x="982" y="3548"/>
                    <a:pt x="981" y="3542"/>
                    <a:pt x="977" y="3536"/>
                  </a:cubicBezTo>
                  <a:cubicBezTo>
                    <a:pt x="974" y="3531"/>
                    <a:pt x="970" y="3526"/>
                    <a:pt x="965" y="3523"/>
                  </a:cubicBezTo>
                  <a:cubicBezTo>
                    <a:pt x="975" y="3507"/>
                    <a:pt x="985" y="3491"/>
                    <a:pt x="996" y="3475"/>
                  </a:cubicBezTo>
                  <a:cubicBezTo>
                    <a:pt x="1009" y="3456"/>
                    <a:pt x="1021" y="3435"/>
                    <a:pt x="1035" y="3416"/>
                  </a:cubicBezTo>
                  <a:cubicBezTo>
                    <a:pt x="1048" y="3396"/>
                    <a:pt x="1058" y="3383"/>
                    <a:pt x="1069" y="3367"/>
                  </a:cubicBezTo>
                  <a:cubicBezTo>
                    <a:pt x="1461" y="3024"/>
                    <a:pt x="1944" y="2723"/>
                    <a:pt x="2504" y="2474"/>
                  </a:cubicBezTo>
                  <a:cubicBezTo>
                    <a:pt x="2513" y="2569"/>
                    <a:pt x="2523" y="2667"/>
                    <a:pt x="2533" y="2769"/>
                  </a:cubicBezTo>
                  <a:lnTo>
                    <a:pt x="2533" y="2769"/>
                  </a:lnTo>
                  <a:cubicBezTo>
                    <a:pt x="2527" y="2769"/>
                    <a:pt x="2522" y="2771"/>
                    <a:pt x="2517" y="2774"/>
                  </a:cubicBezTo>
                  <a:cubicBezTo>
                    <a:pt x="2510" y="2778"/>
                    <a:pt x="2506" y="2782"/>
                    <a:pt x="2502" y="2789"/>
                  </a:cubicBezTo>
                  <a:cubicBezTo>
                    <a:pt x="2498" y="2796"/>
                    <a:pt x="2496" y="2802"/>
                    <a:pt x="2496" y="2809"/>
                  </a:cubicBezTo>
                  <a:lnTo>
                    <a:pt x="2496" y="2809"/>
                  </a:lnTo>
                  <a:lnTo>
                    <a:pt x="2496" y="2809"/>
                  </a:lnTo>
                  <a:cubicBezTo>
                    <a:pt x="2496" y="2817"/>
                    <a:pt x="2498" y="2823"/>
                    <a:pt x="2502" y="2830"/>
                  </a:cubicBezTo>
                  <a:cubicBezTo>
                    <a:pt x="2506" y="2836"/>
                    <a:pt x="2510" y="2842"/>
                    <a:pt x="2517" y="2846"/>
                  </a:cubicBezTo>
                  <a:cubicBezTo>
                    <a:pt x="2523" y="2850"/>
                    <a:pt x="2531" y="2852"/>
                    <a:pt x="2538" y="2852"/>
                  </a:cubicBezTo>
                  <a:cubicBezTo>
                    <a:pt x="2538" y="2852"/>
                    <a:pt x="2538" y="2852"/>
                    <a:pt x="2539" y="2852"/>
                  </a:cubicBezTo>
                  <a:lnTo>
                    <a:pt x="2541" y="2852"/>
                  </a:lnTo>
                  <a:cubicBezTo>
                    <a:pt x="2589" y="3339"/>
                    <a:pt x="2639" y="3787"/>
                    <a:pt x="2690" y="4218"/>
                  </a:cubicBezTo>
                  <a:lnTo>
                    <a:pt x="2690" y="4218"/>
                  </a:lnTo>
                  <a:cubicBezTo>
                    <a:pt x="2684" y="4219"/>
                    <a:pt x="2679" y="4220"/>
                    <a:pt x="2675" y="4223"/>
                  </a:cubicBezTo>
                  <a:cubicBezTo>
                    <a:pt x="2669" y="4226"/>
                    <a:pt x="2666" y="4231"/>
                    <a:pt x="2662" y="4236"/>
                  </a:cubicBezTo>
                  <a:lnTo>
                    <a:pt x="2583" y="4188"/>
                  </a:lnTo>
                  <a:lnTo>
                    <a:pt x="2552" y="4172"/>
                  </a:lnTo>
                  <a:close/>
                  <a:moveTo>
                    <a:pt x="799" y="3585"/>
                  </a:moveTo>
                  <a:cubicBezTo>
                    <a:pt x="775" y="3615"/>
                    <a:pt x="751" y="3644"/>
                    <a:pt x="729" y="3673"/>
                  </a:cubicBezTo>
                  <a:cubicBezTo>
                    <a:pt x="711" y="3696"/>
                    <a:pt x="695" y="3719"/>
                    <a:pt x="678" y="3741"/>
                  </a:cubicBezTo>
                  <a:lnTo>
                    <a:pt x="651" y="3778"/>
                  </a:lnTo>
                  <a:cubicBezTo>
                    <a:pt x="655" y="3747"/>
                    <a:pt x="660" y="3716"/>
                    <a:pt x="664" y="3684"/>
                  </a:cubicBezTo>
                  <a:cubicBezTo>
                    <a:pt x="690" y="3608"/>
                    <a:pt x="717" y="3532"/>
                    <a:pt x="743" y="3455"/>
                  </a:cubicBezTo>
                  <a:cubicBezTo>
                    <a:pt x="747" y="3457"/>
                    <a:pt x="752" y="3458"/>
                    <a:pt x="756" y="3460"/>
                  </a:cubicBezTo>
                  <a:cubicBezTo>
                    <a:pt x="770" y="3465"/>
                    <a:pt x="785" y="3471"/>
                    <a:pt x="800" y="3478"/>
                  </a:cubicBezTo>
                  <a:cubicBezTo>
                    <a:pt x="805" y="3480"/>
                    <a:pt x="810" y="3482"/>
                    <a:pt x="815" y="3484"/>
                  </a:cubicBezTo>
                  <a:cubicBezTo>
                    <a:pt x="829" y="3492"/>
                    <a:pt x="845" y="3500"/>
                    <a:pt x="860" y="3508"/>
                  </a:cubicBezTo>
                  <a:lnTo>
                    <a:pt x="853" y="3517"/>
                  </a:lnTo>
                  <a:cubicBezTo>
                    <a:pt x="834" y="3540"/>
                    <a:pt x="817" y="3563"/>
                    <a:pt x="799" y="3585"/>
                  </a:cubicBezTo>
                  <a:close/>
                  <a:moveTo>
                    <a:pt x="765" y="3296"/>
                  </a:moveTo>
                  <a:lnTo>
                    <a:pt x="796" y="3226"/>
                  </a:lnTo>
                  <a:cubicBezTo>
                    <a:pt x="805" y="3205"/>
                    <a:pt x="816" y="3183"/>
                    <a:pt x="824" y="3163"/>
                  </a:cubicBezTo>
                  <a:cubicBezTo>
                    <a:pt x="832" y="3142"/>
                    <a:pt x="844" y="3118"/>
                    <a:pt x="855" y="3096"/>
                  </a:cubicBezTo>
                  <a:cubicBezTo>
                    <a:pt x="866" y="3073"/>
                    <a:pt x="874" y="3053"/>
                    <a:pt x="883" y="3033"/>
                  </a:cubicBezTo>
                  <a:cubicBezTo>
                    <a:pt x="892" y="3012"/>
                    <a:pt x="903" y="2990"/>
                    <a:pt x="913" y="2969"/>
                  </a:cubicBezTo>
                  <a:lnTo>
                    <a:pt x="916" y="2963"/>
                  </a:lnTo>
                  <a:lnTo>
                    <a:pt x="880" y="3061"/>
                  </a:lnTo>
                  <a:cubicBezTo>
                    <a:pt x="872" y="3083"/>
                    <a:pt x="864" y="3105"/>
                    <a:pt x="856" y="3127"/>
                  </a:cubicBezTo>
                  <a:cubicBezTo>
                    <a:pt x="841" y="3170"/>
                    <a:pt x="826" y="3213"/>
                    <a:pt x="810" y="3256"/>
                  </a:cubicBezTo>
                  <a:lnTo>
                    <a:pt x="797" y="3292"/>
                  </a:lnTo>
                  <a:cubicBezTo>
                    <a:pt x="795" y="3299"/>
                    <a:pt x="793" y="3305"/>
                    <a:pt x="791" y="3312"/>
                  </a:cubicBezTo>
                  <a:cubicBezTo>
                    <a:pt x="776" y="3332"/>
                    <a:pt x="763" y="3351"/>
                    <a:pt x="749" y="3371"/>
                  </a:cubicBezTo>
                  <a:lnTo>
                    <a:pt x="723" y="3406"/>
                  </a:lnTo>
                  <a:lnTo>
                    <a:pt x="723" y="3406"/>
                  </a:lnTo>
                  <a:cubicBezTo>
                    <a:pt x="722" y="3405"/>
                    <a:pt x="721" y="3404"/>
                    <a:pt x="719" y="3403"/>
                  </a:cubicBezTo>
                  <a:lnTo>
                    <a:pt x="719" y="3403"/>
                  </a:lnTo>
                  <a:cubicBezTo>
                    <a:pt x="725" y="3389"/>
                    <a:pt x="731" y="3375"/>
                    <a:pt x="737" y="3360"/>
                  </a:cubicBezTo>
                  <a:cubicBezTo>
                    <a:pt x="745" y="3339"/>
                    <a:pt x="755" y="3317"/>
                    <a:pt x="765" y="3296"/>
                  </a:cubicBezTo>
                  <a:close/>
                  <a:moveTo>
                    <a:pt x="1209" y="2382"/>
                  </a:moveTo>
                  <a:cubicBezTo>
                    <a:pt x="1219" y="2365"/>
                    <a:pt x="1229" y="2347"/>
                    <a:pt x="1238" y="2330"/>
                  </a:cubicBezTo>
                  <a:lnTo>
                    <a:pt x="1269" y="2275"/>
                  </a:lnTo>
                  <a:cubicBezTo>
                    <a:pt x="1307" y="2233"/>
                    <a:pt x="1346" y="2191"/>
                    <a:pt x="1385" y="2149"/>
                  </a:cubicBezTo>
                  <a:cubicBezTo>
                    <a:pt x="1400" y="2134"/>
                    <a:pt x="1413" y="2118"/>
                    <a:pt x="1428" y="2103"/>
                  </a:cubicBezTo>
                  <a:cubicBezTo>
                    <a:pt x="1482" y="2046"/>
                    <a:pt x="1538" y="1991"/>
                    <a:pt x="1595" y="1936"/>
                  </a:cubicBezTo>
                  <a:cubicBezTo>
                    <a:pt x="1618" y="1914"/>
                    <a:pt x="1642" y="1892"/>
                    <a:pt x="1666" y="1870"/>
                  </a:cubicBezTo>
                  <a:cubicBezTo>
                    <a:pt x="1690" y="1848"/>
                    <a:pt x="1715" y="1825"/>
                    <a:pt x="1740" y="1802"/>
                  </a:cubicBezTo>
                  <a:lnTo>
                    <a:pt x="1740" y="1802"/>
                  </a:lnTo>
                  <a:cubicBezTo>
                    <a:pt x="1742" y="1805"/>
                    <a:pt x="1745" y="1807"/>
                    <a:pt x="1748" y="1809"/>
                  </a:cubicBezTo>
                  <a:cubicBezTo>
                    <a:pt x="1755" y="1812"/>
                    <a:pt x="1761" y="1814"/>
                    <a:pt x="1768" y="1814"/>
                  </a:cubicBezTo>
                  <a:cubicBezTo>
                    <a:pt x="1768" y="1858"/>
                    <a:pt x="1768" y="1904"/>
                    <a:pt x="1768" y="1951"/>
                  </a:cubicBezTo>
                  <a:cubicBezTo>
                    <a:pt x="1768" y="1954"/>
                    <a:pt x="1768" y="1956"/>
                    <a:pt x="1768" y="1959"/>
                  </a:cubicBezTo>
                  <a:cubicBezTo>
                    <a:pt x="1768" y="2044"/>
                    <a:pt x="1767" y="2134"/>
                    <a:pt x="1765" y="2227"/>
                  </a:cubicBezTo>
                  <a:cubicBezTo>
                    <a:pt x="1747" y="2244"/>
                    <a:pt x="1728" y="2261"/>
                    <a:pt x="1710" y="2278"/>
                  </a:cubicBezTo>
                  <a:lnTo>
                    <a:pt x="1678" y="2309"/>
                  </a:lnTo>
                  <a:cubicBezTo>
                    <a:pt x="1651" y="2334"/>
                    <a:pt x="1624" y="2360"/>
                    <a:pt x="1597" y="2386"/>
                  </a:cubicBezTo>
                  <a:cubicBezTo>
                    <a:pt x="1585" y="2398"/>
                    <a:pt x="1573" y="2410"/>
                    <a:pt x="1561" y="2422"/>
                  </a:cubicBezTo>
                  <a:cubicBezTo>
                    <a:pt x="1542" y="2442"/>
                    <a:pt x="1522" y="2461"/>
                    <a:pt x="1503" y="2481"/>
                  </a:cubicBezTo>
                  <a:cubicBezTo>
                    <a:pt x="1491" y="2477"/>
                    <a:pt x="1479" y="2473"/>
                    <a:pt x="1467" y="2470"/>
                  </a:cubicBezTo>
                  <a:cubicBezTo>
                    <a:pt x="1455" y="2466"/>
                    <a:pt x="1448" y="2465"/>
                    <a:pt x="1439" y="2463"/>
                  </a:cubicBezTo>
                  <a:cubicBezTo>
                    <a:pt x="1426" y="2459"/>
                    <a:pt x="1414" y="2457"/>
                    <a:pt x="1401" y="2455"/>
                  </a:cubicBezTo>
                  <a:cubicBezTo>
                    <a:pt x="1393" y="2453"/>
                    <a:pt x="1384" y="2451"/>
                    <a:pt x="1376" y="2449"/>
                  </a:cubicBezTo>
                  <a:cubicBezTo>
                    <a:pt x="1362" y="2447"/>
                    <a:pt x="1348" y="2445"/>
                    <a:pt x="1334" y="2444"/>
                  </a:cubicBezTo>
                  <a:cubicBezTo>
                    <a:pt x="1327" y="2444"/>
                    <a:pt x="1320" y="2442"/>
                    <a:pt x="1314" y="2441"/>
                  </a:cubicBezTo>
                  <a:cubicBezTo>
                    <a:pt x="1294" y="2439"/>
                    <a:pt x="1273" y="2438"/>
                    <a:pt x="1253" y="2438"/>
                  </a:cubicBezTo>
                  <a:lnTo>
                    <a:pt x="1253" y="2438"/>
                  </a:lnTo>
                  <a:cubicBezTo>
                    <a:pt x="1228" y="2438"/>
                    <a:pt x="1208" y="2440"/>
                    <a:pt x="1183" y="2442"/>
                  </a:cubicBezTo>
                  <a:lnTo>
                    <a:pt x="1177" y="2443"/>
                  </a:lnTo>
                  <a:lnTo>
                    <a:pt x="1179" y="2440"/>
                  </a:lnTo>
                  <a:lnTo>
                    <a:pt x="1209" y="2382"/>
                  </a:lnTo>
                  <a:close/>
                  <a:moveTo>
                    <a:pt x="1878" y="2129"/>
                  </a:moveTo>
                  <a:cubicBezTo>
                    <a:pt x="1898" y="2112"/>
                    <a:pt x="1917" y="2094"/>
                    <a:pt x="1937" y="2077"/>
                  </a:cubicBezTo>
                  <a:cubicBezTo>
                    <a:pt x="1957" y="2059"/>
                    <a:pt x="1976" y="2042"/>
                    <a:pt x="1996" y="2026"/>
                  </a:cubicBezTo>
                  <a:cubicBezTo>
                    <a:pt x="2016" y="2009"/>
                    <a:pt x="2035" y="1992"/>
                    <a:pt x="2055" y="1976"/>
                  </a:cubicBezTo>
                  <a:cubicBezTo>
                    <a:pt x="2074" y="1959"/>
                    <a:pt x="2094" y="1943"/>
                    <a:pt x="2115" y="1926"/>
                  </a:cubicBezTo>
                  <a:lnTo>
                    <a:pt x="2130" y="1915"/>
                  </a:lnTo>
                  <a:cubicBezTo>
                    <a:pt x="2107" y="1954"/>
                    <a:pt x="2085" y="1993"/>
                    <a:pt x="2063" y="2033"/>
                  </a:cubicBezTo>
                  <a:cubicBezTo>
                    <a:pt x="2048" y="2060"/>
                    <a:pt x="2033" y="2086"/>
                    <a:pt x="2019" y="2113"/>
                  </a:cubicBezTo>
                  <a:lnTo>
                    <a:pt x="2015" y="2121"/>
                  </a:lnTo>
                  <a:cubicBezTo>
                    <a:pt x="2004" y="2133"/>
                    <a:pt x="1995" y="2144"/>
                    <a:pt x="1984" y="2156"/>
                  </a:cubicBezTo>
                  <a:cubicBezTo>
                    <a:pt x="1973" y="2167"/>
                    <a:pt x="1962" y="2181"/>
                    <a:pt x="1952" y="2193"/>
                  </a:cubicBezTo>
                  <a:cubicBezTo>
                    <a:pt x="1931" y="2218"/>
                    <a:pt x="1910" y="2242"/>
                    <a:pt x="1889" y="2267"/>
                  </a:cubicBezTo>
                  <a:cubicBezTo>
                    <a:pt x="1879" y="2279"/>
                    <a:pt x="1870" y="2291"/>
                    <a:pt x="1859" y="2303"/>
                  </a:cubicBezTo>
                  <a:cubicBezTo>
                    <a:pt x="1838" y="2328"/>
                    <a:pt x="1817" y="2354"/>
                    <a:pt x="1796" y="2379"/>
                  </a:cubicBezTo>
                  <a:lnTo>
                    <a:pt x="1766" y="2416"/>
                  </a:lnTo>
                  <a:lnTo>
                    <a:pt x="1766" y="2416"/>
                  </a:lnTo>
                  <a:cubicBezTo>
                    <a:pt x="1766" y="2401"/>
                    <a:pt x="1766" y="2387"/>
                    <a:pt x="1766" y="2373"/>
                  </a:cubicBezTo>
                  <a:cubicBezTo>
                    <a:pt x="1766" y="2359"/>
                    <a:pt x="1766" y="2347"/>
                    <a:pt x="1766" y="2333"/>
                  </a:cubicBezTo>
                  <a:cubicBezTo>
                    <a:pt x="1766" y="2310"/>
                    <a:pt x="1766" y="2286"/>
                    <a:pt x="1767" y="2263"/>
                  </a:cubicBezTo>
                  <a:cubicBezTo>
                    <a:pt x="1767" y="2251"/>
                    <a:pt x="1767" y="2239"/>
                    <a:pt x="1767" y="2227"/>
                  </a:cubicBezTo>
                  <a:cubicBezTo>
                    <a:pt x="1784" y="2211"/>
                    <a:pt x="1801" y="2195"/>
                    <a:pt x="1819" y="2180"/>
                  </a:cubicBezTo>
                  <a:cubicBezTo>
                    <a:pt x="1836" y="2164"/>
                    <a:pt x="1857" y="2147"/>
                    <a:pt x="1877" y="2130"/>
                  </a:cubicBezTo>
                  <a:lnTo>
                    <a:pt x="1878" y="2129"/>
                  </a:lnTo>
                  <a:close/>
                  <a:moveTo>
                    <a:pt x="2242" y="1728"/>
                  </a:moveTo>
                  <a:cubicBezTo>
                    <a:pt x="2258" y="1700"/>
                    <a:pt x="2274" y="1672"/>
                    <a:pt x="2291" y="1645"/>
                  </a:cubicBezTo>
                  <a:lnTo>
                    <a:pt x="2291" y="1645"/>
                  </a:lnTo>
                  <a:cubicBezTo>
                    <a:pt x="2292" y="1643"/>
                    <a:pt x="2292" y="1642"/>
                    <a:pt x="2293" y="1641"/>
                  </a:cubicBezTo>
                  <a:cubicBezTo>
                    <a:pt x="2293" y="1640"/>
                    <a:pt x="2294" y="1640"/>
                    <a:pt x="2294" y="1639"/>
                  </a:cubicBezTo>
                  <a:lnTo>
                    <a:pt x="2314" y="1644"/>
                  </a:lnTo>
                  <a:cubicBezTo>
                    <a:pt x="2323" y="1646"/>
                    <a:pt x="2331" y="1649"/>
                    <a:pt x="2340" y="1651"/>
                  </a:cubicBezTo>
                  <a:lnTo>
                    <a:pt x="2371" y="1660"/>
                  </a:lnTo>
                  <a:lnTo>
                    <a:pt x="2391" y="1666"/>
                  </a:lnTo>
                  <a:lnTo>
                    <a:pt x="2391" y="1666"/>
                  </a:lnTo>
                  <a:cubicBezTo>
                    <a:pt x="2389" y="1670"/>
                    <a:pt x="2388" y="1674"/>
                    <a:pt x="2388" y="1679"/>
                  </a:cubicBezTo>
                  <a:cubicBezTo>
                    <a:pt x="2388" y="1685"/>
                    <a:pt x="2390" y="1690"/>
                    <a:pt x="2393" y="1695"/>
                  </a:cubicBezTo>
                  <a:cubicBezTo>
                    <a:pt x="2394" y="1697"/>
                    <a:pt x="2395" y="1699"/>
                    <a:pt x="2397" y="1701"/>
                  </a:cubicBezTo>
                  <a:cubicBezTo>
                    <a:pt x="2366" y="1723"/>
                    <a:pt x="2336" y="1746"/>
                    <a:pt x="2307" y="1768"/>
                  </a:cubicBezTo>
                  <a:lnTo>
                    <a:pt x="2304" y="1770"/>
                  </a:lnTo>
                  <a:cubicBezTo>
                    <a:pt x="2250" y="1813"/>
                    <a:pt x="2196" y="1856"/>
                    <a:pt x="2142" y="1899"/>
                  </a:cubicBezTo>
                  <a:cubicBezTo>
                    <a:pt x="2154" y="1880"/>
                    <a:pt x="2165" y="1859"/>
                    <a:pt x="2177" y="1838"/>
                  </a:cubicBezTo>
                  <a:cubicBezTo>
                    <a:pt x="2197" y="1802"/>
                    <a:pt x="2220" y="1765"/>
                    <a:pt x="2241" y="1728"/>
                  </a:cubicBezTo>
                  <a:lnTo>
                    <a:pt x="2242" y="1728"/>
                  </a:lnTo>
                  <a:close/>
                  <a:moveTo>
                    <a:pt x="2500" y="1586"/>
                  </a:moveTo>
                  <a:lnTo>
                    <a:pt x="2523" y="1555"/>
                  </a:lnTo>
                  <a:cubicBezTo>
                    <a:pt x="2537" y="1537"/>
                    <a:pt x="2551" y="1519"/>
                    <a:pt x="2564" y="1501"/>
                  </a:cubicBezTo>
                  <a:lnTo>
                    <a:pt x="2587" y="1471"/>
                  </a:lnTo>
                  <a:cubicBezTo>
                    <a:pt x="2614" y="1438"/>
                    <a:pt x="2639" y="1406"/>
                    <a:pt x="2664" y="1374"/>
                  </a:cubicBezTo>
                  <a:lnTo>
                    <a:pt x="2692" y="1338"/>
                  </a:lnTo>
                  <a:lnTo>
                    <a:pt x="2718" y="1307"/>
                  </a:lnTo>
                  <a:lnTo>
                    <a:pt x="2758" y="1260"/>
                  </a:lnTo>
                  <a:lnTo>
                    <a:pt x="2784" y="1230"/>
                  </a:lnTo>
                  <a:cubicBezTo>
                    <a:pt x="2797" y="1215"/>
                    <a:pt x="2809" y="1199"/>
                    <a:pt x="2823" y="1184"/>
                  </a:cubicBezTo>
                  <a:cubicBezTo>
                    <a:pt x="2832" y="1174"/>
                    <a:pt x="2841" y="1165"/>
                    <a:pt x="2850" y="1154"/>
                  </a:cubicBezTo>
                  <a:cubicBezTo>
                    <a:pt x="2862" y="1140"/>
                    <a:pt x="2875" y="1125"/>
                    <a:pt x="2887" y="1111"/>
                  </a:cubicBezTo>
                  <a:lnTo>
                    <a:pt x="2915" y="1081"/>
                  </a:lnTo>
                  <a:cubicBezTo>
                    <a:pt x="2927" y="1068"/>
                    <a:pt x="2940" y="1054"/>
                    <a:pt x="2952" y="1041"/>
                  </a:cubicBezTo>
                  <a:cubicBezTo>
                    <a:pt x="2961" y="1031"/>
                    <a:pt x="2970" y="1021"/>
                    <a:pt x="2979" y="1011"/>
                  </a:cubicBezTo>
                  <a:cubicBezTo>
                    <a:pt x="2992" y="998"/>
                    <a:pt x="3004" y="985"/>
                    <a:pt x="3017" y="972"/>
                  </a:cubicBezTo>
                  <a:lnTo>
                    <a:pt x="3023" y="965"/>
                  </a:lnTo>
                  <a:cubicBezTo>
                    <a:pt x="3085" y="948"/>
                    <a:pt x="3147" y="931"/>
                    <a:pt x="3210" y="916"/>
                  </a:cubicBezTo>
                  <a:lnTo>
                    <a:pt x="3208" y="919"/>
                  </a:lnTo>
                  <a:cubicBezTo>
                    <a:pt x="3198" y="936"/>
                    <a:pt x="3187" y="952"/>
                    <a:pt x="3177" y="969"/>
                  </a:cubicBezTo>
                  <a:cubicBezTo>
                    <a:pt x="3163" y="992"/>
                    <a:pt x="3149" y="1016"/>
                    <a:pt x="3134" y="1040"/>
                  </a:cubicBezTo>
                  <a:cubicBezTo>
                    <a:pt x="3124" y="1057"/>
                    <a:pt x="3115" y="1074"/>
                    <a:pt x="3104" y="1091"/>
                  </a:cubicBezTo>
                  <a:cubicBezTo>
                    <a:pt x="3090" y="1116"/>
                    <a:pt x="3076" y="1142"/>
                    <a:pt x="3062" y="1168"/>
                  </a:cubicBezTo>
                  <a:cubicBezTo>
                    <a:pt x="3052" y="1186"/>
                    <a:pt x="3042" y="1203"/>
                    <a:pt x="3032" y="1222"/>
                  </a:cubicBezTo>
                  <a:cubicBezTo>
                    <a:pt x="3018" y="1247"/>
                    <a:pt x="3005" y="1274"/>
                    <a:pt x="2991" y="1301"/>
                  </a:cubicBezTo>
                  <a:cubicBezTo>
                    <a:pt x="2980" y="1320"/>
                    <a:pt x="2970" y="1341"/>
                    <a:pt x="2959" y="1362"/>
                  </a:cubicBezTo>
                  <a:cubicBezTo>
                    <a:pt x="2951" y="1377"/>
                    <a:pt x="2944" y="1393"/>
                    <a:pt x="2936" y="1408"/>
                  </a:cubicBezTo>
                  <a:cubicBezTo>
                    <a:pt x="2926" y="1429"/>
                    <a:pt x="2916" y="1450"/>
                    <a:pt x="2905" y="1471"/>
                  </a:cubicBezTo>
                  <a:lnTo>
                    <a:pt x="2905" y="1471"/>
                  </a:lnTo>
                  <a:cubicBezTo>
                    <a:pt x="2900" y="1469"/>
                    <a:pt x="2895" y="1467"/>
                    <a:pt x="2889" y="1467"/>
                  </a:cubicBezTo>
                  <a:cubicBezTo>
                    <a:pt x="2888" y="1467"/>
                    <a:pt x="2888" y="1467"/>
                    <a:pt x="2888" y="1467"/>
                  </a:cubicBezTo>
                  <a:lnTo>
                    <a:pt x="2888" y="1467"/>
                  </a:lnTo>
                  <a:lnTo>
                    <a:pt x="2888" y="1467"/>
                  </a:lnTo>
                  <a:cubicBezTo>
                    <a:pt x="2881" y="1467"/>
                    <a:pt x="2873" y="1469"/>
                    <a:pt x="2867" y="1473"/>
                  </a:cubicBezTo>
                  <a:cubicBezTo>
                    <a:pt x="2860" y="1477"/>
                    <a:pt x="2856" y="1481"/>
                    <a:pt x="2852" y="1488"/>
                  </a:cubicBezTo>
                  <a:cubicBezTo>
                    <a:pt x="2848" y="1494"/>
                    <a:pt x="2846" y="1502"/>
                    <a:pt x="2846" y="1510"/>
                  </a:cubicBezTo>
                  <a:lnTo>
                    <a:pt x="2846" y="1510"/>
                  </a:lnTo>
                  <a:lnTo>
                    <a:pt x="2846" y="1510"/>
                  </a:lnTo>
                  <a:cubicBezTo>
                    <a:pt x="2846" y="1514"/>
                    <a:pt x="2847" y="1517"/>
                    <a:pt x="2848" y="1521"/>
                  </a:cubicBezTo>
                  <a:lnTo>
                    <a:pt x="2799" y="1537"/>
                  </a:lnTo>
                  <a:lnTo>
                    <a:pt x="2770" y="1546"/>
                  </a:lnTo>
                  <a:cubicBezTo>
                    <a:pt x="2753" y="1552"/>
                    <a:pt x="2737" y="1558"/>
                    <a:pt x="2720" y="1564"/>
                  </a:cubicBezTo>
                  <a:cubicBezTo>
                    <a:pt x="2699" y="1571"/>
                    <a:pt x="2677" y="1579"/>
                    <a:pt x="2656" y="1587"/>
                  </a:cubicBezTo>
                  <a:cubicBezTo>
                    <a:pt x="2638" y="1593"/>
                    <a:pt x="2621" y="1599"/>
                    <a:pt x="2604" y="1606"/>
                  </a:cubicBezTo>
                  <a:cubicBezTo>
                    <a:pt x="2586" y="1612"/>
                    <a:pt x="2563" y="1621"/>
                    <a:pt x="2543" y="1629"/>
                  </a:cubicBezTo>
                  <a:cubicBezTo>
                    <a:pt x="2522" y="1636"/>
                    <a:pt x="2505" y="1645"/>
                    <a:pt x="2486" y="1653"/>
                  </a:cubicBezTo>
                  <a:lnTo>
                    <a:pt x="2468" y="1660"/>
                  </a:lnTo>
                  <a:lnTo>
                    <a:pt x="2468" y="1660"/>
                  </a:lnTo>
                  <a:cubicBezTo>
                    <a:pt x="2467" y="1659"/>
                    <a:pt x="2466" y="1657"/>
                    <a:pt x="2466" y="1656"/>
                  </a:cubicBezTo>
                  <a:cubicBezTo>
                    <a:pt x="2462" y="1651"/>
                    <a:pt x="2460" y="1648"/>
                    <a:pt x="2456" y="1644"/>
                  </a:cubicBezTo>
                  <a:lnTo>
                    <a:pt x="2456" y="1644"/>
                  </a:lnTo>
                  <a:lnTo>
                    <a:pt x="2500" y="1586"/>
                  </a:lnTo>
                  <a:close/>
                  <a:moveTo>
                    <a:pt x="4035" y="838"/>
                  </a:moveTo>
                  <a:cubicBezTo>
                    <a:pt x="4053" y="851"/>
                    <a:pt x="4070" y="863"/>
                    <a:pt x="4088" y="876"/>
                  </a:cubicBezTo>
                  <a:cubicBezTo>
                    <a:pt x="4095" y="881"/>
                    <a:pt x="4101" y="887"/>
                    <a:pt x="4107" y="892"/>
                  </a:cubicBezTo>
                  <a:cubicBezTo>
                    <a:pt x="4124" y="905"/>
                    <a:pt x="4141" y="918"/>
                    <a:pt x="4159" y="932"/>
                  </a:cubicBezTo>
                  <a:lnTo>
                    <a:pt x="4182" y="951"/>
                  </a:lnTo>
                  <a:cubicBezTo>
                    <a:pt x="4198" y="965"/>
                    <a:pt x="4214" y="978"/>
                    <a:pt x="4231" y="992"/>
                  </a:cubicBezTo>
                  <a:cubicBezTo>
                    <a:pt x="4239" y="999"/>
                    <a:pt x="4247" y="1006"/>
                    <a:pt x="4255" y="1013"/>
                  </a:cubicBezTo>
                  <a:cubicBezTo>
                    <a:pt x="4271" y="1027"/>
                    <a:pt x="4288" y="1041"/>
                    <a:pt x="4304" y="1056"/>
                  </a:cubicBezTo>
                  <a:lnTo>
                    <a:pt x="4327" y="1076"/>
                  </a:lnTo>
                  <a:cubicBezTo>
                    <a:pt x="4295" y="1088"/>
                    <a:pt x="4263" y="1099"/>
                    <a:pt x="4230" y="1111"/>
                  </a:cubicBezTo>
                  <a:cubicBezTo>
                    <a:pt x="4193" y="1125"/>
                    <a:pt x="4155" y="1140"/>
                    <a:pt x="4118" y="1155"/>
                  </a:cubicBezTo>
                  <a:cubicBezTo>
                    <a:pt x="4080" y="1170"/>
                    <a:pt x="4043" y="1184"/>
                    <a:pt x="4007" y="1199"/>
                  </a:cubicBezTo>
                  <a:cubicBezTo>
                    <a:pt x="3970" y="1214"/>
                    <a:pt x="3932" y="1230"/>
                    <a:pt x="3895" y="1247"/>
                  </a:cubicBezTo>
                  <a:cubicBezTo>
                    <a:pt x="3858" y="1263"/>
                    <a:pt x="3820" y="1279"/>
                    <a:pt x="3783" y="1296"/>
                  </a:cubicBezTo>
                  <a:cubicBezTo>
                    <a:pt x="3745" y="1313"/>
                    <a:pt x="3705" y="1333"/>
                    <a:pt x="3665" y="1352"/>
                  </a:cubicBezTo>
                  <a:cubicBezTo>
                    <a:pt x="3648" y="1360"/>
                    <a:pt x="3631" y="1368"/>
                    <a:pt x="3614" y="1376"/>
                  </a:cubicBezTo>
                  <a:lnTo>
                    <a:pt x="3558" y="1382"/>
                  </a:lnTo>
                  <a:cubicBezTo>
                    <a:pt x="3536" y="1385"/>
                    <a:pt x="3513" y="1388"/>
                    <a:pt x="3490" y="1391"/>
                  </a:cubicBezTo>
                  <a:cubicBezTo>
                    <a:pt x="3456" y="1396"/>
                    <a:pt x="3421" y="1400"/>
                    <a:pt x="3387" y="1406"/>
                  </a:cubicBezTo>
                  <a:cubicBezTo>
                    <a:pt x="3364" y="1409"/>
                    <a:pt x="3341" y="1414"/>
                    <a:pt x="3318" y="1417"/>
                  </a:cubicBezTo>
                  <a:cubicBezTo>
                    <a:pt x="3285" y="1423"/>
                    <a:pt x="3251" y="1428"/>
                    <a:pt x="3217" y="1435"/>
                  </a:cubicBezTo>
                  <a:cubicBezTo>
                    <a:pt x="3193" y="1439"/>
                    <a:pt x="3170" y="1444"/>
                    <a:pt x="3146" y="1449"/>
                  </a:cubicBezTo>
                  <a:cubicBezTo>
                    <a:pt x="3114" y="1456"/>
                    <a:pt x="3082" y="1462"/>
                    <a:pt x="3050" y="1469"/>
                  </a:cubicBezTo>
                  <a:cubicBezTo>
                    <a:pt x="3026" y="1474"/>
                    <a:pt x="3003" y="1480"/>
                    <a:pt x="2979" y="1486"/>
                  </a:cubicBezTo>
                  <a:lnTo>
                    <a:pt x="2925" y="1499"/>
                  </a:lnTo>
                  <a:lnTo>
                    <a:pt x="2925" y="1499"/>
                  </a:lnTo>
                  <a:cubicBezTo>
                    <a:pt x="2924" y="1495"/>
                    <a:pt x="2923" y="1493"/>
                    <a:pt x="2921" y="1489"/>
                  </a:cubicBezTo>
                  <a:cubicBezTo>
                    <a:pt x="2917" y="1483"/>
                    <a:pt x="2912" y="1478"/>
                    <a:pt x="2906" y="1474"/>
                  </a:cubicBezTo>
                  <a:lnTo>
                    <a:pt x="2905" y="1474"/>
                  </a:lnTo>
                  <a:cubicBezTo>
                    <a:pt x="2911" y="1462"/>
                    <a:pt x="2917" y="1450"/>
                    <a:pt x="2923" y="1438"/>
                  </a:cubicBezTo>
                  <a:cubicBezTo>
                    <a:pt x="2935" y="1413"/>
                    <a:pt x="2948" y="1386"/>
                    <a:pt x="2961" y="1361"/>
                  </a:cubicBezTo>
                  <a:cubicBezTo>
                    <a:pt x="2973" y="1336"/>
                    <a:pt x="2983" y="1318"/>
                    <a:pt x="2995" y="1296"/>
                  </a:cubicBezTo>
                  <a:cubicBezTo>
                    <a:pt x="3006" y="1274"/>
                    <a:pt x="3021" y="1245"/>
                    <a:pt x="3034" y="1221"/>
                  </a:cubicBezTo>
                  <a:cubicBezTo>
                    <a:pt x="3045" y="1202"/>
                    <a:pt x="3056" y="1182"/>
                    <a:pt x="3067" y="1162"/>
                  </a:cubicBezTo>
                  <a:cubicBezTo>
                    <a:pt x="3080" y="1138"/>
                    <a:pt x="3094" y="1114"/>
                    <a:pt x="3106" y="1091"/>
                  </a:cubicBezTo>
                  <a:cubicBezTo>
                    <a:pt x="3117" y="1072"/>
                    <a:pt x="3128" y="1055"/>
                    <a:pt x="3138" y="1037"/>
                  </a:cubicBezTo>
                  <a:cubicBezTo>
                    <a:pt x="3152" y="1014"/>
                    <a:pt x="3166" y="990"/>
                    <a:pt x="3179" y="968"/>
                  </a:cubicBezTo>
                  <a:cubicBezTo>
                    <a:pt x="3187" y="955"/>
                    <a:pt x="3195" y="943"/>
                    <a:pt x="3203" y="930"/>
                  </a:cubicBezTo>
                  <a:lnTo>
                    <a:pt x="3212" y="917"/>
                  </a:lnTo>
                  <a:lnTo>
                    <a:pt x="3212" y="917"/>
                  </a:lnTo>
                  <a:cubicBezTo>
                    <a:pt x="3478" y="854"/>
                    <a:pt x="3707" y="819"/>
                    <a:pt x="3979" y="801"/>
                  </a:cubicBezTo>
                  <a:cubicBezTo>
                    <a:pt x="3992" y="809"/>
                    <a:pt x="4004" y="817"/>
                    <a:pt x="4016" y="826"/>
                  </a:cubicBezTo>
                  <a:cubicBezTo>
                    <a:pt x="4023" y="829"/>
                    <a:pt x="4029" y="834"/>
                    <a:pt x="4035" y="838"/>
                  </a:cubicBezTo>
                  <a:close/>
                  <a:moveTo>
                    <a:pt x="4478" y="1026"/>
                  </a:moveTo>
                  <a:cubicBezTo>
                    <a:pt x="4520" y="1012"/>
                    <a:pt x="4562" y="999"/>
                    <a:pt x="4603" y="986"/>
                  </a:cubicBezTo>
                  <a:cubicBezTo>
                    <a:pt x="4634" y="976"/>
                    <a:pt x="4665" y="967"/>
                    <a:pt x="4697" y="957"/>
                  </a:cubicBezTo>
                  <a:cubicBezTo>
                    <a:pt x="4712" y="952"/>
                    <a:pt x="4728" y="949"/>
                    <a:pt x="4744" y="944"/>
                  </a:cubicBezTo>
                  <a:cubicBezTo>
                    <a:pt x="4725" y="994"/>
                    <a:pt x="4707" y="1044"/>
                    <a:pt x="4688" y="1098"/>
                  </a:cubicBezTo>
                  <a:lnTo>
                    <a:pt x="4684" y="1109"/>
                  </a:lnTo>
                  <a:cubicBezTo>
                    <a:pt x="4672" y="1145"/>
                    <a:pt x="4660" y="1182"/>
                    <a:pt x="4648" y="1220"/>
                  </a:cubicBezTo>
                  <a:cubicBezTo>
                    <a:pt x="4646" y="1227"/>
                    <a:pt x="4644" y="1234"/>
                    <a:pt x="4641" y="1241"/>
                  </a:cubicBezTo>
                  <a:cubicBezTo>
                    <a:pt x="4634" y="1263"/>
                    <a:pt x="4627" y="1287"/>
                    <a:pt x="4620" y="1310"/>
                  </a:cubicBezTo>
                  <a:lnTo>
                    <a:pt x="4620" y="1310"/>
                  </a:lnTo>
                  <a:cubicBezTo>
                    <a:pt x="4616" y="1308"/>
                    <a:pt x="4613" y="1308"/>
                    <a:pt x="4609" y="1308"/>
                  </a:cubicBezTo>
                  <a:lnTo>
                    <a:pt x="4609" y="1308"/>
                  </a:lnTo>
                  <a:cubicBezTo>
                    <a:pt x="4602" y="1308"/>
                    <a:pt x="4595" y="1309"/>
                    <a:pt x="4589" y="1313"/>
                  </a:cubicBezTo>
                  <a:cubicBezTo>
                    <a:pt x="4585" y="1315"/>
                    <a:pt x="4584" y="1316"/>
                    <a:pt x="4582" y="1318"/>
                  </a:cubicBezTo>
                  <a:cubicBezTo>
                    <a:pt x="4572" y="1309"/>
                    <a:pt x="4563" y="1299"/>
                    <a:pt x="4554" y="1289"/>
                  </a:cubicBezTo>
                  <a:cubicBezTo>
                    <a:pt x="4547" y="1282"/>
                    <a:pt x="4540" y="1275"/>
                    <a:pt x="4534" y="1268"/>
                  </a:cubicBezTo>
                  <a:cubicBezTo>
                    <a:pt x="4511" y="1244"/>
                    <a:pt x="4488" y="1221"/>
                    <a:pt x="4465" y="1199"/>
                  </a:cubicBezTo>
                  <a:lnTo>
                    <a:pt x="4458" y="1192"/>
                  </a:lnTo>
                  <a:cubicBezTo>
                    <a:pt x="4416" y="1151"/>
                    <a:pt x="4375" y="1113"/>
                    <a:pt x="4335" y="1076"/>
                  </a:cubicBezTo>
                  <a:lnTo>
                    <a:pt x="4382" y="1059"/>
                  </a:lnTo>
                  <a:cubicBezTo>
                    <a:pt x="4414" y="1048"/>
                    <a:pt x="4446" y="1036"/>
                    <a:pt x="4478" y="1025"/>
                  </a:cubicBezTo>
                  <a:lnTo>
                    <a:pt x="4478" y="1026"/>
                  </a:lnTo>
                  <a:close/>
                  <a:moveTo>
                    <a:pt x="4773" y="875"/>
                  </a:moveTo>
                  <a:cubicBezTo>
                    <a:pt x="4782" y="852"/>
                    <a:pt x="4792" y="830"/>
                    <a:pt x="4801" y="807"/>
                  </a:cubicBezTo>
                  <a:lnTo>
                    <a:pt x="4815" y="809"/>
                  </a:lnTo>
                  <a:cubicBezTo>
                    <a:pt x="4854" y="812"/>
                    <a:pt x="4893" y="815"/>
                    <a:pt x="4931" y="819"/>
                  </a:cubicBezTo>
                  <a:cubicBezTo>
                    <a:pt x="4960" y="822"/>
                    <a:pt x="4987" y="826"/>
                    <a:pt x="5015" y="830"/>
                  </a:cubicBezTo>
                  <a:cubicBezTo>
                    <a:pt x="5043" y="833"/>
                    <a:pt x="5066" y="836"/>
                    <a:pt x="5091" y="840"/>
                  </a:cubicBezTo>
                  <a:lnTo>
                    <a:pt x="5091" y="840"/>
                  </a:lnTo>
                  <a:lnTo>
                    <a:pt x="5091" y="841"/>
                  </a:lnTo>
                  <a:cubicBezTo>
                    <a:pt x="5091" y="842"/>
                    <a:pt x="5091" y="842"/>
                    <a:pt x="5091" y="843"/>
                  </a:cubicBezTo>
                  <a:lnTo>
                    <a:pt x="5091" y="843"/>
                  </a:lnTo>
                  <a:lnTo>
                    <a:pt x="5079" y="854"/>
                  </a:lnTo>
                  <a:cubicBezTo>
                    <a:pt x="5052" y="860"/>
                    <a:pt x="5026" y="867"/>
                    <a:pt x="4999" y="873"/>
                  </a:cubicBezTo>
                  <a:cubicBezTo>
                    <a:pt x="4968" y="881"/>
                    <a:pt x="4937" y="888"/>
                    <a:pt x="4905" y="896"/>
                  </a:cubicBezTo>
                  <a:cubicBezTo>
                    <a:pt x="4864" y="907"/>
                    <a:pt x="4822" y="919"/>
                    <a:pt x="4780" y="931"/>
                  </a:cubicBezTo>
                  <a:cubicBezTo>
                    <a:pt x="4770" y="934"/>
                    <a:pt x="4760" y="936"/>
                    <a:pt x="4750" y="939"/>
                  </a:cubicBezTo>
                  <a:cubicBezTo>
                    <a:pt x="4752" y="932"/>
                    <a:pt x="4755" y="924"/>
                    <a:pt x="4758" y="916"/>
                  </a:cubicBezTo>
                  <a:cubicBezTo>
                    <a:pt x="4763" y="903"/>
                    <a:pt x="4768" y="888"/>
                    <a:pt x="4774" y="875"/>
                  </a:cubicBezTo>
                  <a:lnTo>
                    <a:pt x="4773" y="875"/>
                  </a:lnTo>
                  <a:close/>
                  <a:moveTo>
                    <a:pt x="5266" y="870"/>
                  </a:moveTo>
                  <a:lnTo>
                    <a:pt x="5334" y="885"/>
                  </a:lnTo>
                  <a:cubicBezTo>
                    <a:pt x="5353" y="889"/>
                    <a:pt x="5373" y="893"/>
                    <a:pt x="5393" y="897"/>
                  </a:cubicBezTo>
                  <a:cubicBezTo>
                    <a:pt x="5416" y="903"/>
                    <a:pt x="5440" y="908"/>
                    <a:pt x="5463" y="914"/>
                  </a:cubicBezTo>
                  <a:cubicBezTo>
                    <a:pt x="5482" y="918"/>
                    <a:pt x="5500" y="923"/>
                    <a:pt x="5519" y="927"/>
                  </a:cubicBezTo>
                  <a:cubicBezTo>
                    <a:pt x="5528" y="929"/>
                    <a:pt x="5539" y="932"/>
                    <a:pt x="5547" y="935"/>
                  </a:cubicBezTo>
                  <a:cubicBezTo>
                    <a:pt x="5538" y="937"/>
                    <a:pt x="5530" y="940"/>
                    <a:pt x="5521" y="943"/>
                  </a:cubicBezTo>
                  <a:lnTo>
                    <a:pt x="5493" y="952"/>
                  </a:lnTo>
                  <a:cubicBezTo>
                    <a:pt x="5469" y="960"/>
                    <a:pt x="5445" y="968"/>
                    <a:pt x="5421" y="976"/>
                  </a:cubicBezTo>
                  <a:lnTo>
                    <a:pt x="5411" y="980"/>
                  </a:lnTo>
                  <a:lnTo>
                    <a:pt x="5410" y="980"/>
                  </a:lnTo>
                  <a:cubicBezTo>
                    <a:pt x="5395" y="972"/>
                    <a:pt x="5380" y="964"/>
                    <a:pt x="5365" y="957"/>
                  </a:cubicBezTo>
                  <a:cubicBezTo>
                    <a:pt x="5350" y="949"/>
                    <a:pt x="5336" y="940"/>
                    <a:pt x="5320" y="933"/>
                  </a:cubicBezTo>
                  <a:cubicBezTo>
                    <a:pt x="5305" y="925"/>
                    <a:pt x="5291" y="918"/>
                    <a:pt x="5276" y="911"/>
                  </a:cubicBezTo>
                  <a:cubicBezTo>
                    <a:pt x="5262" y="903"/>
                    <a:pt x="5245" y="895"/>
                    <a:pt x="5230" y="887"/>
                  </a:cubicBezTo>
                  <a:lnTo>
                    <a:pt x="5187" y="868"/>
                  </a:lnTo>
                  <a:lnTo>
                    <a:pt x="5172" y="860"/>
                  </a:lnTo>
                  <a:lnTo>
                    <a:pt x="5172" y="860"/>
                  </a:lnTo>
                  <a:cubicBezTo>
                    <a:pt x="5173" y="858"/>
                    <a:pt x="5173" y="856"/>
                    <a:pt x="5174" y="854"/>
                  </a:cubicBezTo>
                  <a:lnTo>
                    <a:pt x="5208" y="858"/>
                  </a:lnTo>
                  <a:lnTo>
                    <a:pt x="5266" y="870"/>
                  </a:lnTo>
                  <a:close/>
                  <a:moveTo>
                    <a:pt x="5619" y="916"/>
                  </a:moveTo>
                  <a:cubicBezTo>
                    <a:pt x="5639" y="910"/>
                    <a:pt x="5657" y="905"/>
                    <a:pt x="5676" y="900"/>
                  </a:cubicBezTo>
                  <a:lnTo>
                    <a:pt x="5718" y="888"/>
                  </a:lnTo>
                  <a:lnTo>
                    <a:pt x="5776" y="873"/>
                  </a:lnTo>
                  <a:cubicBezTo>
                    <a:pt x="5790" y="869"/>
                    <a:pt x="5803" y="866"/>
                    <a:pt x="5817" y="863"/>
                  </a:cubicBezTo>
                  <a:cubicBezTo>
                    <a:pt x="5837" y="857"/>
                    <a:pt x="5858" y="853"/>
                    <a:pt x="5878" y="848"/>
                  </a:cubicBezTo>
                  <a:cubicBezTo>
                    <a:pt x="5890" y="846"/>
                    <a:pt x="5903" y="843"/>
                    <a:pt x="5915" y="840"/>
                  </a:cubicBezTo>
                  <a:lnTo>
                    <a:pt x="5977" y="828"/>
                  </a:lnTo>
                  <a:lnTo>
                    <a:pt x="6012" y="821"/>
                  </a:lnTo>
                  <a:cubicBezTo>
                    <a:pt x="6034" y="817"/>
                    <a:pt x="6056" y="813"/>
                    <a:pt x="6077" y="810"/>
                  </a:cubicBezTo>
                  <a:cubicBezTo>
                    <a:pt x="6088" y="808"/>
                    <a:pt x="6098" y="806"/>
                    <a:pt x="6109" y="804"/>
                  </a:cubicBezTo>
                  <a:cubicBezTo>
                    <a:pt x="6129" y="801"/>
                    <a:pt x="6147" y="799"/>
                    <a:pt x="6166" y="796"/>
                  </a:cubicBezTo>
                  <a:lnTo>
                    <a:pt x="6166" y="796"/>
                  </a:lnTo>
                  <a:cubicBezTo>
                    <a:pt x="6167" y="801"/>
                    <a:pt x="6168" y="805"/>
                    <a:pt x="6171" y="810"/>
                  </a:cubicBezTo>
                  <a:cubicBezTo>
                    <a:pt x="6175" y="816"/>
                    <a:pt x="6179" y="821"/>
                    <a:pt x="6186" y="825"/>
                  </a:cubicBezTo>
                  <a:cubicBezTo>
                    <a:pt x="6191" y="827"/>
                    <a:pt x="6196" y="829"/>
                    <a:pt x="6201" y="830"/>
                  </a:cubicBezTo>
                  <a:cubicBezTo>
                    <a:pt x="6201" y="835"/>
                    <a:pt x="6201" y="840"/>
                    <a:pt x="6200" y="846"/>
                  </a:cubicBezTo>
                  <a:cubicBezTo>
                    <a:pt x="6200" y="851"/>
                    <a:pt x="6200" y="853"/>
                    <a:pt x="6200" y="856"/>
                  </a:cubicBezTo>
                  <a:cubicBezTo>
                    <a:pt x="6198" y="873"/>
                    <a:pt x="6197" y="890"/>
                    <a:pt x="6196" y="907"/>
                  </a:cubicBezTo>
                  <a:cubicBezTo>
                    <a:pt x="6196" y="913"/>
                    <a:pt x="6195" y="919"/>
                    <a:pt x="6194" y="925"/>
                  </a:cubicBezTo>
                  <a:cubicBezTo>
                    <a:pt x="6193" y="939"/>
                    <a:pt x="6192" y="953"/>
                    <a:pt x="6191" y="967"/>
                  </a:cubicBezTo>
                  <a:cubicBezTo>
                    <a:pt x="6191" y="977"/>
                    <a:pt x="6190" y="986"/>
                    <a:pt x="6189" y="996"/>
                  </a:cubicBezTo>
                  <a:lnTo>
                    <a:pt x="6187" y="1026"/>
                  </a:lnTo>
                  <a:cubicBezTo>
                    <a:pt x="6186" y="1040"/>
                    <a:pt x="6185" y="1055"/>
                    <a:pt x="6184" y="1069"/>
                  </a:cubicBezTo>
                  <a:cubicBezTo>
                    <a:pt x="6184" y="1075"/>
                    <a:pt x="6184" y="1081"/>
                    <a:pt x="6184" y="1087"/>
                  </a:cubicBezTo>
                  <a:cubicBezTo>
                    <a:pt x="6183" y="1100"/>
                    <a:pt x="6182" y="1113"/>
                    <a:pt x="6181" y="1126"/>
                  </a:cubicBezTo>
                  <a:lnTo>
                    <a:pt x="6153" y="1116"/>
                  </a:lnTo>
                  <a:cubicBezTo>
                    <a:pt x="6134" y="1109"/>
                    <a:pt x="6114" y="1102"/>
                    <a:pt x="6093" y="1095"/>
                  </a:cubicBezTo>
                  <a:cubicBezTo>
                    <a:pt x="6073" y="1088"/>
                    <a:pt x="6050" y="1079"/>
                    <a:pt x="6027" y="1072"/>
                  </a:cubicBezTo>
                  <a:cubicBezTo>
                    <a:pt x="6005" y="1064"/>
                    <a:pt x="5988" y="1058"/>
                    <a:pt x="5968" y="1052"/>
                  </a:cubicBezTo>
                  <a:cubicBezTo>
                    <a:pt x="5949" y="1045"/>
                    <a:pt x="5923" y="1037"/>
                    <a:pt x="5901" y="1031"/>
                  </a:cubicBezTo>
                  <a:cubicBezTo>
                    <a:pt x="5881" y="1024"/>
                    <a:pt x="5863" y="1019"/>
                    <a:pt x="5844" y="1013"/>
                  </a:cubicBezTo>
                  <a:cubicBezTo>
                    <a:pt x="5820" y="1006"/>
                    <a:pt x="5797" y="999"/>
                    <a:pt x="5773" y="992"/>
                  </a:cubicBezTo>
                  <a:lnTo>
                    <a:pt x="5719" y="976"/>
                  </a:lnTo>
                  <a:cubicBezTo>
                    <a:pt x="5695" y="969"/>
                    <a:pt x="5670" y="962"/>
                    <a:pt x="5646" y="956"/>
                  </a:cubicBezTo>
                  <a:lnTo>
                    <a:pt x="5591" y="942"/>
                  </a:lnTo>
                  <a:lnTo>
                    <a:pt x="5561" y="934"/>
                  </a:lnTo>
                  <a:lnTo>
                    <a:pt x="5578" y="929"/>
                  </a:lnTo>
                  <a:cubicBezTo>
                    <a:pt x="5592" y="924"/>
                    <a:pt x="5606" y="919"/>
                    <a:pt x="5620" y="915"/>
                  </a:cubicBezTo>
                  <a:lnTo>
                    <a:pt x="5619" y="916"/>
                  </a:lnTo>
                  <a:close/>
                  <a:moveTo>
                    <a:pt x="6265" y="895"/>
                  </a:moveTo>
                  <a:lnTo>
                    <a:pt x="6299" y="958"/>
                  </a:lnTo>
                  <a:lnTo>
                    <a:pt x="6322" y="1000"/>
                  </a:lnTo>
                  <a:lnTo>
                    <a:pt x="6353" y="1059"/>
                  </a:lnTo>
                  <a:lnTo>
                    <a:pt x="6379" y="1108"/>
                  </a:lnTo>
                  <a:lnTo>
                    <a:pt x="6406" y="1162"/>
                  </a:lnTo>
                  <a:cubicBezTo>
                    <a:pt x="6415" y="1182"/>
                    <a:pt x="6426" y="1200"/>
                    <a:pt x="6434" y="1219"/>
                  </a:cubicBezTo>
                  <a:cubicBezTo>
                    <a:pt x="6435" y="1221"/>
                    <a:pt x="6436" y="1223"/>
                    <a:pt x="6438" y="1225"/>
                  </a:cubicBezTo>
                  <a:lnTo>
                    <a:pt x="6407" y="1212"/>
                  </a:lnTo>
                  <a:lnTo>
                    <a:pt x="6343" y="1187"/>
                  </a:lnTo>
                  <a:cubicBezTo>
                    <a:pt x="6322" y="1179"/>
                    <a:pt x="6301" y="1170"/>
                    <a:pt x="6280" y="1162"/>
                  </a:cubicBezTo>
                  <a:lnTo>
                    <a:pt x="6221" y="1140"/>
                  </a:lnTo>
                  <a:lnTo>
                    <a:pt x="6185" y="1127"/>
                  </a:lnTo>
                  <a:cubicBezTo>
                    <a:pt x="6186" y="1109"/>
                    <a:pt x="6187" y="1092"/>
                    <a:pt x="6188" y="1075"/>
                  </a:cubicBezTo>
                  <a:cubicBezTo>
                    <a:pt x="6188" y="1075"/>
                    <a:pt x="6188" y="1073"/>
                    <a:pt x="6188" y="1072"/>
                  </a:cubicBezTo>
                  <a:cubicBezTo>
                    <a:pt x="6190" y="1049"/>
                    <a:pt x="6191" y="1027"/>
                    <a:pt x="6193" y="1004"/>
                  </a:cubicBezTo>
                  <a:cubicBezTo>
                    <a:pt x="6193" y="1003"/>
                    <a:pt x="6193" y="1001"/>
                    <a:pt x="6193" y="1000"/>
                  </a:cubicBezTo>
                  <a:cubicBezTo>
                    <a:pt x="6194" y="979"/>
                    <a:pt x="6196" y="958"/>
                    <a:pt x="6198" y="938"/>
                  </a:cubicBezTo>
                  <a:lnTo>
                    <a:pt x="6198" y="929"/>
                  </a:lnTo>
                  <a:cubicBezTo>
                    <a:pt x="6199" y="909"/>
                    <a:pt x="6200" y="892"/>
                    <a:pt x="6202" y="874"/>
                  </a:cubicBezTo>
                  <a:cubicBezTo>
                    <a:pt x="6202" y="869"/>
                    <a:pt x="6202" y="865"/>
                    <a:pt x="6203" y="860"/>
                  </a:cubicBezTo>
                  <a:cubicBezTo>
                    <a:pt x="6203" y="850"/>
                    <a:pt x="6205" y="840"/>
                    <a:pt x="6206" y="830"/>
                  </a:cubicBezTo>
                  <a:lnTo>
                    <a:pt x="6208" y="830"/>
                  </a:lnTo>
                  <a:lnTo>
                    <a:pt x="6208" y="830"/>
                  </a:lnTo>
                  <a:cubicBezTo>
                    <a:pt x="6215" y="830"/>
                    <a:pt x="6221" y="829"/>
                    <a:pt x="6227" y="825"/>
                  </a:cubicBezTo>
                  <a:lnTo>
                    <a:pt x="6245" y="857"/>
                  </a:lnTo>
                  <a:cubicBezTo>
                    <a:pt x="6251" y="869"/>
                    <a:pt x="6258" y="882"/>
                    <a:pt x="6265" y="894"/>
                  </a:cubicBezTo>
                  <a:lnTo>
                    <a:pt x="6265" y="895"/>
                  </a:lnTo>
                  <a:close/>
                  <a:moveTo>
                    <a:pt x="6531" y="1268"/>
                  </a:moveTo>
                  <a:cubicBezTo>
                    <a:pt x="6558" y="1280"/>
                    <a:pt x="6584" y="1292"/>
                    <a:pt x="6611" y="1303"/>
                  </a:cubicBezTo>
                  <a:cubicBezTo>
                    <a:pt x="6627" y="1310"/>
                    <a:pt x="6642" y="1317"/>
                    <a:pt x="6657" y="1323"/>
                  </a:cubicBezTo>
                  <a:cubicBezTo>
                    <a:pt x="6699" y="1342"/>
                    <a:pt x="6741" y="1361"/>
                    <a:pt x="6783" y="1381"/>
                  </a:cubicBezTo>
                  <a:lnTo>
                    <a:pt x="6826" y="1400"/>
                  </a:lnTo>
                  <a:cubicBezTo>
                    <a:pt x="6853" y="1414"/>
                    <a:pt x="6881" y="1427"/>
                    <a:pt x="6909" y="1440"/>
                  </a:cubicBezTo>
                  <a:lnTo>
                    <a:pt x="6963" y="1467"/>
                  </a:lnTo>
                  <a:cubicBezTo>
                    <a:pt x="6987" y="1479"/>
                    <a:pt x="7011" y="1491"/>
                    <a:pt x="7034" y="1503"/>
                  </a:cubicBezTo>
                  <a:lnTo>
                    <a:pt x="7091" y="1533"/>
                  </a:lnTo>
                  <a:lnTo>
                    <a:pt x="7124" y="1551"/>
                  </a:lnTo>
                  <a:lnTo>
                    <a:pt x="7124" y="1551"/>
                  </a:lnTo>
                  <a:cubicBezTo>
                    <a:pt x="7121" y="1556"/>
                    <a:pt x="7120" y="1562"/>
                    <a:pt x="7120" y="1569"/>
                  </a:cubicBezTo>
                  <a:lnTo>
                    <a:pt x="7120" y="1569"/>
                  </a:lnTo>
                  <a:cubicBezTo>
                    <a:pt x="7120" y="1573"/>
                    <a:pt x="7121" y="1577"/>
                    <a:pt x="7122" y="1581"/>
                  </a:cubicBezTo>
                  <a:lnTo>
                    <a:pt x="7093" y="1593"/>
                  </a:lnTo>
                  <a:cubicBezTo>
                    <a:pt x="7071" y="1601"/>
                    <a:pt x="7050" y="1609"/>
                    <a:pt x="7027" y="1618"/>
                  </a:cubicBezTo>
                  <a:cubicBezTo>
                    <a:pt x="7005" y="1627"/>
                    <a:pt x="6976" y="1639"/>
                    <a:pt x="6951" y="1650"/>
                  </a:cubicBezTo>
                  <a:cubicBezTo>
                    <a:pt x="6931" y="1659"/>
                    <a:pt x="6910" y="1667"/>
                    <a:pt x="6890" y="1676"/>
                  </a:cubicBezTo>
                  <a:cubicBezTo>
                    <a:pt x="6850" y="1694"/>
                    <a:pt x="6809" y="1714"/>
                    <a:pt x="6768" y="1734"/>
                  </a:cubicBezTo>
                  <a:lnTo>
                    <a:pt x="6750" y="1743"/>
                  </a:lnTo>
                  <a:cubicBezTo>
                    <a:pt x="6732" y="1751"/>
                    <a:pt x="6714" y="1761"/>
                    <a:pt x="6696" y="1770"/>
                  </a:cubicBezTo>
                  <a:cubicBezTo>
                    <a:pt x="6664" y="1698"/>
                    <a:pt x="6633" y="1627"/>
                    <a:pt x="6600" y="1557"/>
                  </a:cubicBezTo>
                  <a:cubicBezTo>
                    <a:pt x="6597" y="1550"/>
                    <a:pt x="6594" y="1543"/>
                    <a:pt x="6591" y="1537"/>
                  </a:cubicBezTo>
                  <a:cubicBezTo>
                    <a:pt x="6576" y="1505"/>
                    <a:pt x="6561" y="1473"/>
                    <a:pt x="6546" y="1441"/>
                  </a:cubicBezTo>
                  <a:cubicBezTo>
                    <a:pt x="6543" y="1433"/>
                    <a:pt x="6539" y="1426"/>
                    <a:pt x="6536" y="1418"/>
                  </a:cubicBezTo>
                  <a:cubicBezTo>
                    <a:pt x="6521" y="1387"/>
                    <a:pt x="6507" y="1357"/>
                    <a:pt x="6492" y="1327"/>
                  </a:cubicBezTo>
                  <a:lnTo>
                    <a:pt x="6474" y="1290"/>
                  </a:lnTo>
                  <a:lnTo>
                    <a:pt x="6446" y="1231"/>
                  </a:lnTo>
                  <a:lnTo>
                    <a:pt x="6481" y="1246"/>
                  </a:lnTo>
                  <a:lnTo>
                    <a:pt x="6531" y="1268"/>
                  </a:lnTo>
                  <a:close/>
                  <a:moveTo>
                    <a:pt x="7311" y="1597"/>
                  </a:moveTo>
                  <a:cubicBezTo>
                    <a:pt x="7334" y="1601"/>
                    <a:pt x="7356" y="1606"/>
                    <a:pt x="7378" y="1610"/>
                  </a:cubicBezTo>
                  <a:lnTo>
                    <a:pt x="7439" y="1622"/>
                  </a:lnTo>
                  <a:cubicBezTo>
                    <a:pt x="7461" y="1627"/>
                    <a:pt x="7483" y="1632"/>
                    <a:pt x="7505" y="1637"/>
                  </a:cubicBezTo>
                  <a:lnTo>
                    <a:pt x="7564" y="1651"/>
                  </a:lnTo>
                  <a:lnTo>
                    <a:pt x="7576" y="1654"/>
                  </a:lnTo>
                  <a:cubicBezTo>
                    <a:pt x="7574" y="1664"/>
                    <a:pt x="7571" y="1675"/>
                    <a:pt x="7569" y="1685"/>
                  </a:cubicBezTo>
                  <a:lnTo>
                    <a:pt x="7548" y="1679"/>
                  </a:lnTo>
                  <a:cubicBezTo>
                    <a:pt x="7523" y="1671"/>
                    <a:pt x="7499" y="1661"/>
                    <a:pt x="7473" y="1654"/>
                  </a:cubicBezTo>
                  <a:cubicBezTo>
                    <a:pt x="7448" y="1646"/>
                    <a:pt x="7428" y="1641"/>
                    <a:pt x="7405" y="1635"/>
                  </a:cubicBezTo>
                  <a:cubicBezTo>
                    <a:pt x="7379" y="1627"/>
                    <a:pt x="7354" y="1620"/>
                    <a:pt x="7328" y="1613"/>
                  </a:cubicBezTo>
                  <a:cubicBezTo>
                    <a:pt x="7305" y="1606"/>
                    <a:pt x="7282" y="1600"/>
                    <a:pt x="7260" y="1594"/>
                  </a:cubicBezTo>
                  <a:cubicBezTo>
                    <a:pt x="7241" y="1589"/>
                    <a:pt x="7223" y="1584"/>
                    <a:pt x="7205" y="1579"/>
                  </a:cubicBezTo>
                  <a:lnTo>
                    <a:pt x="7249" y="1587"/>
                  </a:lnTo>
                  <a:lnTo>
                    <a:pt x="7311" y="1597"/>
                  </a:lnTo>
                  <a:close/>
                  <a:moveTo>
                    <a:pt x="7587" y="1626"/>
                  </a:moveTo>
                  <a:cubicBezTo>
                    <a:pt x="7589" y="1615"/>
                    <a:pt x="7592" y="1604"/>
                    <a:pt x="7595" y="1593"/>
                  </a:cubicBezTo>
                  <a:cubicBezTo>
                    <a:pt x="7596" y="1586"/>
                    <a:pt x="7598" y="1580"/>
                    <a:pt x="7600" y="1574"/>
                  </a:cubicBezTo>
                  <a:cubicBezTo>
                    <a:pt x="7603" y="1563"/>
                    <a:pt x="7606" y="1551"/>
                    <a:pt x="7608" y="1541"/>
                  </a:cubicBezTo>
                  <a:lnTo>
                    <a:pt x="7614" y="1521"/>
                  </a:lnTo>
                  <a:cubicBezTo>
                    <a:pt x="7617" y="1511"/>
                    <a:pt x="7620" y="1500"/>
                    <a:pt x="7623" y="1489"/>
                  </a:cubicBezTo>
                  <a:cubicBezTo>
                    <a:pt x="7624" y="1483"/>
                    <a:pt x="7626" y="1477"/>
                    <a:pt x="7628" y="1471"/>
                  </a:cubicBezTo>
                  <a:lnTo>
                    <a:pt x="7637" y="1440"/>
                  </a:lnTo>
                  <a:cubicBezTo>
                    <a:pt x="7639" y="1434"/>
                    <a:pt x="7641" y="1428"/>
                    <a:pt x="7642" y="1422"/>
                  </a:cubicBezTo>
                  <a:cubicBezTo>
                    <a:pt x="7645" y="1412"/>
                    <a:pt x="7648" y="1402"/>
                    <a:pt x="7651" y="1393"/>
                  </a:cubicBezTo>
                  <a:cubicBezTo>
                    <a:pt x="7653" y="1387"/>
                    <a:pt x="7655" y="1382"/>
                    <a:pt x="7657" y="1376"/>
                  </a:cubicBezTo>
                  <a:cubicBezTo>
                    <a:pt x="7660" y="1367"/>
                    <a:pt x="7663" y="1357"/>
                    <a:pt x="7666" y="1348"/>
                  </a:cubicBezTo>
                  <a:cubicBezTo>
                    <a:pt x="7668" y="1343"/>
                    <a:pt x="7670" y="1337"/>
                    <a:pt x="7672" y="1331"/>
                  </a:cubicBezTo>
                  <a:lnTo>
                    <a:pt x="7681" y="1305"/>
                  </a:lnTo>
                  <a:cubicBezTo>
                    <a:pt x="7683" y="1300"/>
                    <a:pt x="7685" y="1295"/>
                    <a:pt x="7687" y="1289"/>
                  </a:cubicBezTo>
                  <a:cubicBezTo>
                    <a:pt x="7690" y="1281"/>
                    <a:pt x="7694" y="1273"/>
                    <a:pt x="7697" y="1265"/>
                  </a:cubicBezTo>
                  <a:cubicBezTo>
                    <a:pt x="7701" y="1256"/>
                    <a:pt x="7701" y="1253"/>
                    <a:pt x="7703" y="1248"/>
                  </a:cubicBezTo>
                  <a:cubicBezTo>
                    <a:pt x="7705" y="1242"/>
                    <a:pt x="7709" y="1233"/>
                    <a:pt x="7712" y="1226"/>
                  </a:cubicBezTo>
                  <a:lnTo>
                    <a:pt x="7712" y="1226"/>
                  </a:lnTo>
                  <a:lnTo>
                    <a:pt x="7712" y="1226"/>
                  </a:lnTo>
                  <a:cubicBezTo>
                    <a:pt x="7717" y="1228"/>
                    <a:pt x="7722" y="1229"/>
                    <a:pt x="7727" y="1229"/>
                  </a:cubicBezTo>
                  <a:lnTo>
                    <a:pt x="7727" y="1229"/>
                  </a:lnTo>
                  <a:cubicBezTo>
                    <a:pt x="7735" y="1229"/>
                    <a:pt x="7741" y="1226"/>
                    <a:pt x="7747" y="1223"/>
                  </a:cubicBezTo>
                  <a:cubicBezTo>
                    <a:pt x="7750" y="1221"/>
                    <a:pt x="7752" y="1220"/>
                    <a:pt x="7754" y="1219"/>
                  </a:cubicBezTo>
                  <a:lnTo>
                    <a:pt x="7758" y="1224"/>
                  </a:lnTo>
                  <a:cubicBezTo>
                    <a:pt x="7790" y="1258"/>
                    <a:pt x="7821" y="1293"/>
                    <a:pt x="7852" y="1328"/>
                  </a:cubicBezTo>
                  <a:cubicBezTo>
                    <a:pt x="7861" y="1339"/>
                    <a:pt x="7871" y="1350"/>
                    <a:pt x="7880" y="1362"/>
                  </a:cubicBezTo>
                  <a:cubicBezTo>
                    <a:pt x="7911" y="1398"/>
                    <a:pt x="7942" y="1434"/>
                    <a:pt x="7972" y="1470"/>
                  </a:cubicBezTo>
                  <a:lnTo>
                    <a:pt x="7996" y="1500"/>
                  </a:lnTo>
                  <a:cubicBezTo>
                    <a:pt x="8039" y="1552"/>
                    <a:pt x="8082" y="1605"/>
                    <a:pt x="8123" y="1659"/>
                  </a:cubicBezTo>
                  <a:cubicBezTo>
                    <a:pt x="8150" y="1693"/>
                    <a:pt x="8176" y="1727"/>
                    <a:pt x="8202" y="1762"/>
                  </a:cubicBezTo>
                  <a:lnTo>
                    <a:pt x="8238" y="1811"/>
                  </a:lnTo>
                  <a:cubicBezTo>
                    <a:pt x="8260" y="1840"/>
                    <a:pt x="8281" y="1870"/>
                    <a:pt x="8303" y="1899"/>
                  </a:cubicBezTo>
                  <a:lnTo>
                    <a:pt x="8271" y="1885"/>
                  </a:lnTo>
                  <a:lnTo>
                    <a:pt x="8263" y="1881"/>
                  </a:lnTo>
                  <a:cubicBezTo>
                    <a:pt x="8231" y="1867"/>
                    <a:pt x="8198" y="1853"/>
                    <a:pt x="8165" y="1840"/>
                  </a:cubicBezTo>
                  <a:cubicBezTo>
                    <a:pt x="8160" y="1838"/>
                    <a:pt x="8156" y="1836"/>
                    <a:pt x="8151" y="1834"/>
                  </a:cubicBezTo>
                  <a:cubicBezTo>
                    <a:pt x="8121" y="1822"/>
                    <a:pt x="8090" y="1810"/>
                    <a:pt x="8060" y="1799"/>
                  </a:cubicBezTo>
                  <a:lnTo>
                    <a:pt x="8036" y="1790"/>
                  </a:lnTo>
                  <a:cubicBezTo>
                    <a:pt x="8008" y="1780"/>
                    <a:pt x="7979" y="1770"/>
                    <a:pt x="7950" y="1760"/>
                  </a:cubicBezTo>
                  <a:lnTo>
                    <a:pt x="7918" y="1749"/>
                  </a:lnTo>
                  <a:cubicBezTo>
                    <a:pt x="7892" y="1740"/>
                    <a:pt x="7866" y="1732"/>
                    <a:pt x="7840" y="1724"/>
                  </a:cubicBezTo>
                  <a:cubicBezTo>
                    <a:pt x="7826" y="1720"/>
                    <a:pt x="7812" y="1715"/>
                    <a:pt x="7798" y="1711"/>
                  </a:cubicBezTo>
                  <a:cubicBezTo>
                    <a:pt x="7775" y="1704"/>
                    <a:pt x="7751" y="1698"/>
                    <a:pt x="7728" y="1691"/>
                  </a:cubicBezTo>
                  <a:cubicBezTo>
                    <a:pt x="7710" y="1686"/>
                    <a:pt x="7693" y="1680"/>
                    <a:pt x="7675" y="1676"/>
                  </a:cubicBezTo>
                  <a:cubicBezTo>
                    <a:pt x="7658" y="1671"/>
                    <a:pt x="7634" y="1666"/>
                    <a:pt x="7614" y="1661"/>
                  </a:cubicBezTo>
                  <a:lnTo>
                    <a:pt x="7580" y="1652"/>
                  </a:lnTo>
                  <a:lnTo>
                    <a:pt x="7580" y="1652"/>
                  </a:lnTo>
                  <a:cubicBezTo>
                    <a:pt x="7580" y="1652"/>
                    <a:pt x="7580" y="1652"/>
                    <a:pt x="7580" y="1651"/>
                  </a:cubicBezTo>
                  <a:lnTo>
                    <a:pt x="7580" y="1651"/>
                  </a:lnTo>
                  <a:cubicBezTo>
                    <a:pt x="7583" y="1641"/>
                    <a:pt x="7585" y="1634"/>
                    <a:pt x="7587" y="1626"/>
                  </a:cubicBezTo>
                  <a:close/>
                  <a:moveTo>
                    <a:pt x="8376" y="1936"/>
                  </a:moveTo>
                  <a:cubicBezTo>
                    <a:pt x="8396" y="1945"/>
                    <a:pt x="8416" y="1955"/>
                    <a:pt x="8436" y="1966"/>
                  </a:cubicBezTo>
                  <a:cubicBezTo>
                    <a:pt x="8451" y="1973"/>
                    <a:pt x="8467" y="1981"/>
                    <a:pt x="8482" y="1989"/>
                  </a:cubicBezTo>
                  <a:cubicBezTo>
                    <a:pt x="8501" y="1999"/>
                    <a:pt x="8521" y="2010"/>
                    <a:pt x="8541" y="2021"/>
                  </a:cubicBezTo>
                  <a:lnTo>
                    <a:pt x="8583" y="2044"/>
                  </a:lnTo>
                  <a:cubicBezTo>
                    <a:pt x="8603" y="2055"/>
                    <a:pt x="8623" y="2067"/>
                    <a:pt x="8642" y="2079"/>
                  </a:cubicBezTo>
                  <a:cubicBezTo>
                    <a:pt x="8656" y="2087"/>
                    <a:pt x="8669" y="2094"/>
                    <a:pt x="8682" y="2102"/>
                  </a:cubicBezTo>
                  <a:cubicBezTo>
                    <a:pt x="8701" y="2115"/>
                    <a:pt x="8722" y="2128"/>
                    <a:pt x="8742" y="2140"/>
                  </a:cubicBezTo>
                  <a:cubicBezTo>
                    <a:pt x="8754" y="2148"/>
                    <a:pt x="8766" y="2155"/>
                    <a:pt x="8778" y="2163"/>
                  </a:cubicBezTo>
                  <a:lnTo>
                    <a:pt x="8782" y="2166"/>
                  </a:lnTo>
                  <a:cubicBezTo>
                    <a:pt x="8805" y="2221"/>
                    <a:pt x="8827" y="2276"/>
                    <a:pt x="8849" y="2331"/>
                  </a:cubicBezTo>
                  <a:cubicBezTo>
                    <a:pt x="8836" y="2321"/>
                    <a:pt x="8822" y="2311"/>
                    <a:pt x="8808" y="2302"/>
                  </a:cubicBezTo>
                  <a:cubicBezTo>
                    <a:pt x="8789" y="2287"/>
                    <a:pt x="8768" y="2273"/>
                    <a:pt x="8747" y="2259"/>
                  </a:cubicBezTo>
                  <a:cubicBezTo>
                    <a:pt x="8731" y="2247"/>
                    <a:pt x="8713" y="2236"/>
                    <a:pt x="8696" y="2225"/>
                  </a:cubicBezTo>
                  <a:cubicBezTo>
                    <a:pt x="8677" y="2211"/>
                    <a:pt x="8656" y="2198"/>
                    <a:pt x="8635" y="2184"/>
                  </a:cubicBezTo>
                  <a:cubicBezTo>
                    <a:pt x="8618" y="2173"/>
                    <a:pt x="8599" y="2162"/>
                    <a:pt x="8582" y="2151"/>
                  </a:cubicBezTo>
                  <a:cubicBezTo>
                    <a:pt x="8561" y="2139"/>
                    <a:pt x="8540" y="2126"/>
                    <a:pt x="8519" y="2113"/>
                  </a:cubicBezTo>
                  <a:cubicBezTo>
                    <a:pt x="8498" y="2100"/>
                    <a:pt x="8482" y="2092"/>
                    <a:pt x="8463" y="2081"/>
                  </a:cubicBezTo>
                  <a:cubicBezTo>
                    <a:pt x="8445" y="2070"/>
                    <a:pt x="8432" y="2063"/>
                    <a:pt x="8416" y="2054"/>
                  </a:cubicBezTo>
                  <a:cubicBezTo>
                    <a:pt x="8390" y="2017"/>
                    <a:pt x="8364" y="1979"/>
                    <a:pt x="8338" y="1942"/>
                  </a:cubicBezTo>
                  <a:cubicBezTo>
                    <a:pt x="8330" y="1931"/>
                    <a:pt x="8322" y="1919"/>
                    <a:pt x="8313" y="1908"/>
                  </a:cubicBezTo>
                  <a:lnTo>
                    <a:pt x="8313" y="1908"/>
                  </a:lnTo>
                  <a:lnTo>
                    <a:pt x="8328" y="1914"/>
                  </a:lnTo>
                  <a:cubicBezTo>
                    <a:pt x="8345" y="1921"/>
                    <a:pt x="8361" y="1928"/>
                    <a:pt x="8377" y="1936"/>
                  </a:cubicBezTo>
                  <a:lnTo>
                    <a:pt x="8376" y="1936"/>
                  </a:lnTo>
                  <a:close/>
                  <a:moveTo>
                    <a:pt x="9068" y="2467"/>
                  </a:moveTo>
                  <a:cubicBezTo>
                    <a:pt x="9086" y="2494"/>
                    <a:pt x="9105" y="2522"/>
                    <a:pt x="9123" y="2550"/>
                  </a:cubicBezTo>
                  <a:lnTo>
                    <a:pt x="9123" y="2550"/>
                  </a:lnTo>
                  <a:lnTo>
                    <a:pt x="9123" y="2551"/>
                  </a:lnTo>
                  <a:cubicBezTo>
                    <a:pt x="9124" y="2552"/>
                    <a:pt x="9124" y="2553"/>
                    <a:pt x="9125" y="2553"/>
                  </a:cubicBezTo>
                  <a:cubicBezTo>
                    <a:pt x="9105" y="2535"/>
                    <a:pt x="9084" y="2516"/>
                    <a:pt x="9063" y="2498"/>
                  </a:cubicBezTo>
                  <a:cubicBezTo>
                    <a:pt x="9051" y="2488"/>
                    <a:pt x="9039" y="2479"/>
                    <a:pt x="9027" y="2469"/>
                  </a:cubicBezTo>
                  <a:cubicBezTo>
                    <a:pt x="9006" y="2451"/>
                    <a:pt x="8984" y="2433"/>
                    <a:pt x="8962" y="2415"/>
                  </a:cubicBezTo>
                  <a:cubicBezTo>
                    <a:pt x="8948" y="2404"/>
                    <a:pt x="8933" y="2393"/>
                    <a:pt x="8919" y="2382"/>
                  </a:cubicBezTo>
                  <a:cubicBezTo>
                    <a:pt x="8899" y="2367"/>
                    <a:pt x="8878" y="2351"/>
                    <a:pt x="8857" y="2335"/>
                  </a:cubicBezTo>
                  <a:lnTo>
                    <a:pt x="8857" y="2335"/>
                  </a:lnTo>
                  <a:cubicBezTo>
                    <a:pt x="8846" y="2307"/>
                    <a:pt x="8835" y="2278"/>
                    <a:pt x="8823" y="2249"/>
                  </a:cubicBezTo>
                  <a:cubicBezTo>
                    <a:pt x="8816" y="2232"/>
                    <a:pt x="8809" y="2215"/>
                    <a:pt x="8802" y="2198"/>
                  </a:cubicBezTo>
                  <a:cubicBezTo>
                    <a:pt x="8798" y="2189"/>
                    <a:pt x="8794" y="2179"/>
                    <a:pt x="8790" y="2170"/>
                  </a:cubicBezTo>
                  <a:cubicBezTo>
                    <a:pt x="8809" y="2182"/>
                    <a:pt x="8827" y="2195"/>
                    <a:pt x="8845" y="2207"/>
                  </a:cubicBezTo>
                  <a:cubicBezTo>
                    <a:pt x="8854" y="2214"/>
                    <a:pt x="8864" y="2221"/>
                    <a:pt x="8874" y="2227"/>
                  </a:cubicBezTo>
                  <a:cubicBezTo>
                    <a:pt x="8893" y="2241"/>
                    <a:pt x="8911" y="2255"/>
                    <a:pt x="8930" y="2269"/>
                  </a:cubicBezTo>
                  <a:lnTo>
                    <a:pt x="8930" y="2269"/>
                  </a:lnTo>
                  <a:cubicBezTo>
                    <a:pt x="8929" y="2270"/>
                    <a:pt x="8929" y="2271"/>
                    <a:pt x="8928" y="2273"/>
                  </a:cubicBezTo>
                  <a:cubicBezTo>
                    <a:pt x="8925" y="2279"/>
                    <a:pt x="8922" y="2285"/>
                    <a:pt x="8922" y="2292"/>
                  </a:cubicBezTo>
                  <a:lnTo>
                    <a:pt x="8922" y="2292"/>
                  </a:lnTo>
                  <a:lnTo>
                    <a:pt x="8922" y="2292"/>
                  </a:lnTo>
                  <a:cubicBezTo>
                    <a:pt x="8922" y="2300"/>
                    <a:pt x="8924" y="2306"/>
                    <a:pt x="8928" y="2313"/>
                  </a:cubicBezTo>
                  <a:cubicBezTo>
                    <a:pt x="8932" y="2320"/>
                    <a:pt x="8936" y="2325"/>
                    <a:pt x="8943" y="2329"/>
                  </a:cubicBezTo>
                  <a:cubicBezTo>
                    <a:pt x="8950" y="2332"/>
                    <a:pt x="8956" y="2334"/>
                    <a:pt x="8964" y="2334"/>
                  </a:cubicBezTo>
                  <a:lnTo>
                    <a:pt x="8964" y="2334"/>
                  </a:lnTo>
                  <a:lnTo>
                    <a:pt x="8964" y="2334"/>
                  </a:lnTo>
                  <a:cubicBezTo>
                    <a:pt x="8970" y="2334"/>
                    <a:pt x="8974" y="2333"/>
                    <a:pt x="8980" y="2331"/>
                  </a:cubicBezTo>
                  <a:lnTo>
                    <a:pt x="8987" y="2342"/>
                  </a:lnTo>
                  <a:cubicBezTo>
                    <a:pt x="9014" y="2383"/>
                    <a:pt x="9042" y="2425"/>
                    <a:pt x="9069" y="2467"/>
                  </a:cubicBezTo>
                  <a:lnTo>
                    <a:pt x="9068" y="2467"/>
                  </a:lnTo>
                  <a:close/>
                  <a:moveTo>
                    <a:pt x="9308" y="2737"/>
                  </a:moveTo>
                  <a:cubicBezTo>
                    <a:pt x="9314" y="2743"/>
                    <a:pt x="9320" y="2749"/>
                    <a:pt x="9325" y="2755"/>
                  </a:cubicBezTo>
                  <a:cubicBezTo>
                    <a:pt x="9346" y="2778"/>
                    <a:pt x="9367" y="2800"/>
                    <a:pt x="9387" y="2823"/>
                  </a:cubicBezTo>
                  <a:lnTo>
                    <a:pt x="9394" y="2831"/>
                  </a:lnTo>
                  <a:lnTo>
                    <a:pt x="9394" y="2831"/>
                  </a:lnTo>
                  <a:cubicBezTo>
                    <a:pt x="9469" y="2917"/>
                    <a:pt x="9527" y="2993"/>
                    <a:pt x="9592" y="3086"/>
                  </a:cubicBezTo>
                  <a:lnTo>
                    <a:pt x="9601" y="3101"/>
                  </a:lnTo>
                  <a:cubicBezTo>
                    <a:pt x="9616" y="3132"/>
                    <a:pt x="9631" y="3163"/>
                    <a:pt x="9645" y="3195"/>
                  </a:cubicBezTo>
                  <a:cubicBezTo>
                    <a:pt x="9649" y="3202"/>
                    <a:pt x="9652" y="3209"/>
                    <a:pt x="9656" y="3216"/>
                  </a:cubicBezTo>
                  <a:lnTo>
                    <a:pt x="9657" y="3220"/>
                  </a:lnTo>
                  <a:lnTo>
                    <a:pt x="9657" y="3220"/>
                  </a:lnTo>
                  <a:cubicBezTo>
                    <a:pt x="9535" y="3042"/>
                    <a:pt x="9413" y="2904"/>
                    <a:pt x="9253" y="2759"/>
                  </a:cubicBezTo>
                  <a:cubicBezTo>
                    <a:pt x="9235" y="2729"/>
                    <a:pt x="9216" y="2699"/>
                    <a:pt x="9198" y="2668"/>
                  </a:cubicBezTo>
                  <a:lnTo>
                    <a:pt x="9172" y="2625"/>
                  </a:lnTo>
                  <a:lnTo>
                    <a:pt x="9172" y="2625"/>
                  </a:lnTo>
                  <a:cubicBezTo>
                    <a:pt x="9175" y="2624"/>
                    <a:pt x="9177" y="2623"/>
                    <a:pt x="9180" y="2621"/>
                  </a:cubicBezTo>
                  <a:cubicBezTo>
                    <a:pt x="9182" y="2620"/>
                    <a:pt x="9185" y="2618"/>
                    <a:pt x="9187" y="2616"/>
                  </a:cubicBezTo>
                  <a:cubicBezTo>
                    <a:pt x="9203" y="2630"/>
                    <a:pt x="9218" y="2645"/>
                    <a:pt x="9233" y="2660"/>
                  </a:cubicBezTo>
                  <a:lnTo>
                    <a:pt x="9253" y="2679"/>
                  </a:lnTo>
                  <a:cubicBezTo>
                    <a:pt x="9271" y="2698"/>
                    <a:pt x="9290" y="2718"/>
                    <a:pt x="9309" y="2737"/>
                  </a:cubicBezTo>
                  <a:lnTo>
                    <a:pt x="9308" y="2737"/>
                  </a:lnTo>
                  <a:close/>
                  <a:moveTo>
                    <a:pt x="9735" y="3341"/>
                  </a:moveTo>
                  <a:cubicBezTo>
                    <a:pt x="9726" y="3327"/>
                    <a:pt x="9718" y="3313"/>
                    <a:pt x="9709" y="3299"/>
                  </a:cubicBezTo>
                  <a:cubicBezTo>
                    <a:pt x="9703" y="3282"/>
                    <a:pt x="9696" y="3265"/>
                    <a:pt x="9689" y="3249"/>
                  </a:cubicBezTo>
                  <a:cubicBezTo>
                    <a:pt x="9685" y="3238"/>
                    <a:pt x="9682" y="3227"/>
                    <a:pt x="9677" y="3217"/>
                  </a:cubicBezTo>
                  <a:cubicBezTo>
                    <a:pt x="9691" y="3238"/>
                    <a:pt x="9704" y="3260"/>
                    <a:pt x="9717" y="3281"/>
                  </a:cubicBezTo>
                  <a:cubicBezTo>
                    <a:pt x="9722" y="3298"/>
                    <a:pt x="9727" y="3316"/>
                    <a:pt x="9732" y="3333"/>
                  </a:cubicBezTo>
                  <a:lnTo>
                    <a:pt x="9735" y="3341"/>
                  </a:lnTo>
                  <a:close/>
                  <a:moveTo>
                    <a:pt x="9724" y="3351"/>
                  </a:moveTo>
                  <a:cubicBezTo>
                    <a:pt x="9732" y="3372"/>
                    <a:pt x="9739" y="3393"/>
                    <a:pt x="9747" y="3415"/>
                  </a:cubicBezTo>
                  <a:cubicBezTo>
                    <a:pt x="9752" y="3432"/>
                    <a:pt x="9759" y="3449"/>
                    <a:pt x="9764" y="3466"/>
                  </a:cubicBezTo>
                  <a:lnTo>
                    <a:pt x="9766" y="3473"/>
                  </a:lnTo>
                  <a:cubicBezTo>
                    <a:pt x="9765" y="3470"/>
                    <a:pt x="9764" y="3467"/>
                    <a:pt x="9763" y="3464"/>
                  </a:cubicBezTo>
                  <a:cubicBezTo>
                    <a:pt x="9757" y="3449"/>
                    <a:pt x="9751" y="3433"/>
                    <a:pt x="9745" y="3418"/>
                  </a:cubicBezTo>
                  <a:cubicBezTo>
                    <a:pt x="9736" y="3396"/>
                    <a:pt x="9727" y="3373"/>
                    <a:pt x="9718" y="3351"/>
                  </a:cubicBezTo>
                  <a:cubicBezTo>
                    <a:pt x="9711" y="3335"/>
                    <a:pt x="9705" y="3319"/>
                    <a:pt x="9698" y="3303"/>
                  </a:cubicBezTo>
                  <a:cubicBezTo>
                    <a:pt x="9692" y="3287"/>
                    <a:pt x="9685" y="3270"/>
                    <a:pt x="9677" y="3254"/>
                  </a:cubicBezTo>
                  <a:cubicBezTo>
                    <a:pt x="9687" y="3268"/>
                    <a:pt x="9695" y="3282"/>
                    <a:pt x="9705" y="3296"/>
                  </a:cubicBezTo>
                  <a:lnTo>
                    <a:pt x="9706" y="3299"/>
                  </a:lnTo>
                  <a:cubicBezTo>
                    <a:pt x="9712" y="3317"/>
                    <a:pt x="9718" y="3334"/>
                    <a:pt x="9724" y="3351"/>
                  </a:cubicBezTo>
                  <a:close/>
                  <a:moveTo>
                    <a:pt x="9618" y="3129"/>
                  </a:moveTo>
                  <a:cubicBezTo>
                    <a:pt x="9615" y="3124"/>
                    <a:pt x="9613" y="3118"/>
                    <a:pt x="9610" y="3113"/>
                  </a:cubicBezTo>
                  <a:cubicBezTo>
                    <a:pt x="9630" y="3141"/>
                    <a:pt x="9647" y="3168"/>
                    <a:pt x="9665" y="3197"/>
                  </a:cubicBezTo>
                  <a:lnTo>
                    <a:pt x="9681" y="3236"/>
                  </a:lnTo>
                  <a:cubicBezTo>
                    <a:pt x="9687" y="3251"/>
                    <a:pt x="9692" y="3266"/>
                    <a:pt x="9698" y="3281"/>
                  </a:cubicBezTo>
                  <a:cubicBezTo>
                    <a:pt x="9695" y="3276"/>
                    <a:pt x="9693" y="3272"/>
                    <a:pt x="9690" y="3267"/>
                  </a:cubicBezTo>
                  <a:cubicBezTo>
                    <a:pt x="9683" y="3257"/>
                    <a:pt x="9676" y="3247"/>
                    <a:pt x="9669" y="3237"/>
                  </a:cubicBezTo>
                  <a:cubicBezTo>
                    <a:pt x="9662" y="3222"/>
                    <a:pt x="9655" y="3206"/>
                    <a:pt x="9648" y="3191"/>
                  </a:cubicBezTo>
                  <a:cubicBezTo>
                    <a:pt x="9638" y="3171"/>
                    <a:pt x="9628" y="3150"/>
                    <a:pt x="9618" y="3130"/>
                  </a:cubicBezTo>
                  <a:lnTo>
                    <a:pt x="9618" y="3129"/>
                  </a:lnTo>
                  <a:close/>
                  <a:moveTo>
                    <a:pt x="8653" y="2414"/>
                  </a:moveTo>
                  <a:cubicBezTo>
                    <a:pt x="8674" y="2447"/>
                    <a:pt x="8695" y="2479"/>
                    <a:pt x="8715" y="2512"/>
                  </a:cubicBezTo>
                  <a:cubicBezTo>
                    <a:pt x="8727" y="2531"/>
                    <a:pt x="8738" y="2549"/>
                    <a:pt x="8750" y="2568"/>
                  </a:cubicBezTo>
                  <a:cubicBezTo>
                    <a:pt x="8769" y="2599"/>
                    <a:pt x="8789" y="2631"/>
                    <a:pt x="8808" y="2662"/>
                  </a:cubicBezTo>
                  <a:lnTo>
                    <a:pt x="8843" y="2719"/>
                  </a:lnTo>
                  <a:cubicBezTo>
                    <a:pt x="8861" y="2749"/>
                    <a:pt x="8879" y="2780"/>
                    <a:pt x="8897" y="2810"/>
                  </a:cubicBezTo>
                  <a:cubicBezTo>
                    <a:pt x="8908" y="2829"/>
                    <a:pt x="8919" y="2847"/>
                    <a:pt x="8929" y="2865"/>
                  </a:cubicBezTo>
                  <a:cubicBezTo>
                    <a:pt x="8947" y="2896"/>
                    <a:pt x="8965" y="2926"/>
                    <a:pt x="8982" y="2956"/>
                  </a:cubicBezTo>
                  <a:cubicBezTo>
                    <a:pt x="8993" y="2975"/>
                    <a:pt x="9003" y="2993"/>
                    <a:pt x="9014" y="3011"/>
                  </a:cubicBezTo>
                  <a:cubicBezTo>
                    <a:pt x="9031" y="3040"/>
                    <a:pt x="9048" y="3070"/>
                    <a:pt x="9064" y="3099"/>
                  </a:cubicBezTo>
                  <a:lnTo>
                    <a:pt x="9097" y="3157"/>
                  </a:lnTo>
                  <a:cubicBezTo>
                    <a:pt x="9112" y="3185"/>
                    <a:pt x="9128" y="3213"/>
                    <a:pt x="9143" y="3240"/>
                  </a:cubicBezTo>
                  <a:cubicBezTo>
                    <a:pt x="9154" y="3260"/>
                    <a:pt x="9164" y="3279"/>
                    <a:pt x="9175" y="3299"/>
                  </a:cubicBezTo>
                  <a:cubicBezTo>
                    <a:pt x="9190" y="3325"/>
                    <a:pt x="9204" y="3351"/>
                    <a:pt x="9218" y="3378"/>
                  </a:cubicBezTo>
                  <a:lnTo>
                    <a:pt x="9252" y="3441"/>
                  </a:lnTo>
                  <a:cubicBezTo>
                    <a:pt x="9258" y="3453"/>
                    <a:pt x="9265" y="3465"/>
                    <a:pt x="9272" y="3477"/>
                  </a:cubicBezTo>
                  <a:lnTo>
                    <a:pt x="9272" y="3477"/>
                  </a:lnTo>
                  <a:cubicBezTo>
                    <a:pt x="9267" y="3480"/>
                    <a:pt x="9264" y="3483"/>
                    <a:pt x="9260" y="3487"/>
                  </a:cubicBezTo>
                  <a:cubicBezTo>
                    <a:pt x="9253" y="3482"/>
                    <a:pt x="9246" y="3476"/>
                    <a:pt x="9239" y="3472"/>
                  </a:cubicBezTo>
                  <a:cubicBezTo>
                    <a:pt x="9232" y="3467"/>
                    <a:pt x="9219" y="3458"/>
                    <a:pt x="9209" y="3452"/>
                  </a:cubicBezTo>
                  <a:lnTo>
                    <a:pt x="9185" y="3437"/>
                  </a:lnTo>
                  <a:cubicBezTo>
                    <a:pt x="9174" y="3430"/>
                    <a:pt x="9164" y="3424"/>
                    <a:pt x="9153" y="3417"/>
                  </a:cubicBezTo>
                  <a:cubicBezTo>
                    <a:pt x="9142" y="3410"/>
                    <a:pt x="9137" y="3407"/>
                    <a:pt x="9129" y="3403"/>
                  </a:cubicBezTo>
                  <a:cubicBezTo>
                    <a:pt x="9121" y="3398"/>
                    <a:pt x="9106" y="3391"/>
                    <a:pt x="9095" y="3385"/>
                  </a:cubicBezTo>
                  <a:lnTo>
                    <a:pt x="9071" y="3373"/>
                  </a:lnTo>
                  <a:cubicBezTo>
                    <a:pt x="9059" y="3367"/>
                    <a:pt x="9047" y="3362"/>
                    <a:pt x="9035" y="3356"/>
                  </a:cubicBezTo>
                  <a:cubicBezTo>
                    <a:pt x="9027" y="3352"/>
                    <a:pt x="9019" y="3348"/>
                    <a:pt x="9010" y="3345"/>
                  </a:cubicBezTo>
                  <a:cubicBezTo>
                    <a:pt x="8998" y="3339"/>
                    <a:pt x="8986" y="3334"/>
                    <a:pt x="8973" y="3329"/>
                  </a:cubicBezTo>
                  <a:lnTo>
                    <a:pt x="8948" y="3319"/>
                  </a:lnTo>
                  <a:cubicBezTo>
                    <a:pt x="8936" y="3314"/>
                    <a:pt x="8923" y="3309"/>
                    <a:pt x="8909" y="3305"/>
                  </a:cubicBezTo>
                  <a:cubicBezTo>
                    <a:pt x="8901" y="3302"/>
                    <a:pt x="8892" y="3298"/>
                    <a:pt x="8884" y="3296"/>
                  </a:cubicBezTo>
                  <a:cubicBezTo>
                    <a:pt x="8871" y="3291"/>
                    <a:pt x="8857" y="3287"/>
                    <a:pt x="8844" y="3283"/>
                  </a:cubicBezTo>
                  <a:cubicBezTo>
                    <a:pt x="8836" y="3280"/>
                    <a:pt x="8827" y="3277"/>
                    <a:pt x="8819" y="3275"/>
                  </a:cubicBezTo>
                  <a:cubicBezTo>
                    <a:pt x="8805" y="3271"/>
                    <a:pt x="8791" y="3267"/>
                    <a:pt x="8778" y="3263"/>
                  </a:cubicBezTo>
                  <a:lnTo>
                    <a:pt x="8751" y="3256"/>
                  </a:lnTo>
                  <a:cubicBezTo>
                    <a:pt x="8737" y="3252"/>
                    <a:pt x="8723" y="3249"/>
                    <a:pt x="8709" y="3246"/>
                  </a:cubicBezTo>
                  <a:lnTo>
                    <a:pt x="8682" y="3240"/>
                  </a:lnTo>
                  <a:cubicBezTo>
                    <a:pt x="8668" y="3237"/>
                    <a:pt x="8653" y="3234"/>
                    <a:pt x="8638" y="3231"/>
                  </a:cubicBezTo>
                  <a:cubicBezTo>
                    <a:pt x="8629" y="3230"/>
                    <a:pt x="8620" y="3228"/>
                    <a:pt x="8611" y="3226"/>
                  </a:cubicBezTo>
                  <a:cubicBezTo>
                    <a:pt x="8596" y="3224"/>
                    <a:pt x="8581" y="3221"/>
                    <a:pt x="8567" y="3219"/>
                  </a:cubicBezTo>
                  <a:cubicBezTo>
                    <a:pt x="8557" y="3218"/>
                    <a:pt x="8548" y="3216"/>
                    <a:pt x="8538" y="3215"/>
                  </a:cubicBezTo>
                  <a:cubicBezTo>
                    <a:pt x="8523" y="3213"/>
                    <a:pt x="8508" y="3211"/>
                    <a:pt x="8493" y="3209"/>
                  </a:cubicBezTo>
                  <a:lnTo>
                    <a:pt x="8464" y="3206"/>
                  </a:lnTo>
                  <a:cubicBezTo>
                    <a:pt x="8449" y="3204"/>
                    <a:pt x="8433" y="3203"/>
                    <a:pt x="8418" y="3202"/>
                  </a:cubicBezTo>
                  <a:cubicBezTo>
                    <a:pt x="8408" y="3202"/>
                    <a:pt x="8398" y="3200"/>
                    <a:pt x="8389" y="3200"/>
                  </a:cubicBezTo>
                  <a:lnTo>
                    <a:pt x="8339" y="3197"/>
                  </a:lnTo>
                  <a:cubicBezTo>
                    <a:pt x="8330" y="3197"/>
                    <a:pt x="8321" y="3197"/>
                    <a:pt x="8312" y="3196"/>
                  </a:cubicBezTo>
                  <a:cubicBezTo>
                    <a:pt x="8286" y="3196"/>
                    <a:pt x="8260" y="3195"/>
                    <a:pt x="8233" y="3195"/>
                  </a:cubicBezTo>
                  <a:cubicBezTo>
                    <a:pt x="8198" y="3195"/>
                    <a:pt x="8163" y="3195"/>
                    <a:pt x="8127" y="3197"/>
                  </a:cubicBezTo>
                  <a:cubicBezTo>
                    <a:pt x="8113" y="3197"/>
                    <a:pt x="8099" y="3199"/>
                    <a:pt x="8085" y="3200"/>
                  </a:cubicBezTo>
                  <a:cubicBezTo>
                    <a:pt x="8063" y="3201"/>
                    <a:pt x="8041" y="3202"/>
                    <a:pt x="8019" y="3203"/>
                  </a:cubicBezTo>
                  <a:cubicBezTo>
                    <a:pt x="8002" y="3205"/>
                    <a:pt x="7984" y="3207"/>
                    <a:pt x="7966" y="3209"/>
                  </a:cubicBezTo>
                  <a:cubicBezTo>
                    <a:pt x="7949" y="3211"/>
                    <a:pt x="7929" y="3212"/>
                    <a:pt x="7911" y="3215"/>
                  </a:cubicBezTo>
                  <a:cubicBezTo>
                    <a:pt x="7893" y="3217"/>
                    <a:pt x="7872" y="3220"/>
                    <a:pt x="7852" y="3223"/>
                  </a:cubicBezTo>
                  <a:cubicBezTo>
                    <a:pt x="7832" y="3226"/>
                    <a:pt x="7818" y="3227"/>
                    <a:pt x="7801" y="3230"/>
                  </a:cubicBezTo>
                  <a:cubicBezTo>
                    <a:pt x="7780" y="3234"/>
                    <a:pt x="7758" y="3238"/>
                    <a:pt x="7736" y="3242"/>
                  </a:cubicBezTo>
                  <a:lnTo>
                    <a:pt x="7691" y="3250"/>
                  </a:lnTo>
                  <a:cubicBezTo>
                    <a:pt x="7668" y="3254"/>
                    <a:pt x="7645" y="3260"/>
                    <a:pt x="7622" y="3265"/>
                  </a:cubicBezTo>
                  <a:cubicBezTo>
                    <a:pt x="7608" y="3268"/>
                    <a:pt x="7594" y="3271"/>
                    <a:pt x="7580" y="3274"/>
                  </a:cubicBezTo>
                  <a:cubicBezTo>
                    <a:pt x="7554" y="3280"/>
                    <a:pt x="7529" y="3287"/>
                    <a:pt x="7504" y="3294"/>
                  </a:cubicBezTo>
                  <a:cubicBezTo>
                    <a:pt x="7492" y="3297"/>
                    <a:pt x="7480" y="3300"/>
                    <a:pt x="7468" y="3303"/>
                  </a:cubicBezTo>
                  <a:cubicBezTo>
                    <a:pt x="7443" y="3310"/>
                    <a:pt x="7418" y="3317"/>
                    <a:pt x="7394" y="3325"/>
                  </a:cubicBezTo>
                  <a:lnTo>
                    <a:pt x="7394" y="3325"/>
                  </a:lnTo>
                  <a:cubicBezTo>
                    <a:pt x="7393" y="3322"/>
                    <a:pt x="7392" y="3320"/>
                    <a:pt x="7390" y="3317"/>
                  </a:cubicBezTo>
                  <a:cubicBezTo>
                    <a:pt x="7386" y="3311"/>
                    <a:pt x="7382" y="3306"/>
                    <a:pt x="7375" y="3302"/>
                  </a:cubicBezTo>
                  <a:cubicBezTo>
                    <a:pt x="7370" y="3299"/>
                    <a:pt x="7365" y="3298"/>
                    <a:pt x="7359" y="3297"/>
                  </a:cubicBezTo>
                  <a:cubicBezTo>
                    <a:pt x="7362" y="3248"/>
                    <a:pt x="7366" y="3200"/>
                    <a:pt x="7370" y="3152"/>
                  </a:cubicBezTo>
                  <a:cubicBezTo>
                    <a:pt x="7371" y="3133"/>
                    <a:pt x="7373" y="3113"/>
                    <a:pt x="7375" y="3093"/>
                  </a:cubicBezTo>
                  <a:cubicBezTo>
                    <a:pt x="7378" y="3054"/>
                    <a:pt x="7381" y="3013"/>
                    <a:pt x="7385" y="2974"/>
                  </a:cubicBezTo>
                  <a:cubicBezTo>
                    <a:pt x="7387" y="2944"/>
                    <a:pt x="7390" y="2914"/>
                    <a:pt x="7393" y="2884"/>
                  </a:cubicBezTo>
                  <a:cubicBezTo>
                    <a:pt x="7396" y="2857"/>
                    <a:pt x="7398" y="2830"/>
                    <a:pt x="7401" y="2804"/>
                  </a:cubicBezTo>
                  <a:cubicBezTo>
                    <a:pt x="7405" y="2768"/>
                    <a:pt x="7409" y="2733"/>
                    <a:pt x="7412" y="2698"/>
                  </a:cubicBezTo>
                  <a:cubicBezTo>
                    <a:pt x="7415" y="2679"/>
                    <a:pt x="7417" y="2659"/>
                    <a:pt x="7419" y="2639"/>
                  </a:cubicBezTo>
                  <a:cubicBezTo>
                    <a:pt x="7423" y="2604"/>
                    <a:pt x="7427" y="2570"/>
                    <a:pt x="7431" y="2535"/>
                  </a:cubicBezTo>
                  <a:cubicBezTo>
                    <a:pt x="7434" y="2517"/>
                    <a:pt x="7436" y="2498"/>
                    <a:pt x="7438" y="2480"/>
                  </a:cubicBezTo>
                  <a:cubicBezTo>
                    <a:pt x="7442" y="2451"/>
                    <a:pt x="7446" y="2421"/>
                    <a:pt x="7450" y="2392"/>
                  </a:cubicBezTo>
                  <a:cubicBezTo>
                    <a:pt x="7453" y="2371"/>
                    <a:pt x="7456" y="2348"/>
                    <a:pt x="7458" y="2327"/>
                  </a:cubicBezTo>
                  <a:cubicBezTo>
                    <a:pt x="7461" y="2305"/>
                    <a:pt x="7465" y="2286"/>
                    <a:pt x="7468" y="2265"/>
                  </a:cubicBezTo>
                  <a:cubicBezTo>
                    <a:pt x="7472" y="2236"/>
                    <a:pt x="7476" y="2207"/>
                    <a:pt x="7480" y="2179"/>
                  </a:cubicBezTo>
                  <a:cubicBezTo>
                    <a:pt x="7486" y="2144"/>
                    <a:pt x="7492" y="2111"/>
                    <a:pt x="7497" y="2077"/>
                  </a:cubicBezTo>
                  <a:lnTo>
                    <a:pt x="7497" y="2077"/>
                  </a:lnTo>
                  <a:cubicBezTo>
                    <a:pt x="7499" y="2078"/>
                    <a:pt x="7500" y="2078"/>
                    <a:pt x="7502" y="2078"/>
                  </a:cubicBezTo>
                  <a:lnTo>
                    <a:pt x="7502" y="2078"/>
                  </a:lnTo>
                  <a:lnTo>
                    <a:pt x="7502" y="2078"/>
                  </a:lnTo>
                  <a:cubicBezTo>
                    <a:pt x="7510" y="2078"/>
                    <a:pt x="7517" y="2076"/>
                    <a:pt x="7523" y="2073"/>
                  </a:cubicBezTo>
                  <a:cubicBezTo>
                    <a:pt x="7530" y="2069"/>
                    <a:pt x="7535" y="2064"/>
                    <a:pt x="7539" y="2057"/>
                  </a:cubicBezTo>
                  <a:cubicBezTo>
                    <a:pt x="7543" y="2050"/>
                    <a:pt x="7544" y="2044"/>
                    <a:pt x="7544" y="2036"/>
                  </a:cubicBezTo>
                  <a:lnTo>
                    <a:pt x="7544" y="2036"/>
                  </a:lnTo>
                  <a:lnTo>
                    <a:pt x="7544" y="2036"/>
                  </a:lnTo>
                  <a:cubicBezTo>
                    <a:pt x="7544" y="2029"/>
                    <a:pt x="7543" y="2022"/>
                    <a:pt x="7539" y="2016"/>
                  </a:cubicBezTo>
                  <a:cubicBezTo>
                    <a:pt x="7535" y="2009"/>
                    <a:pt x="7531" y="2003"/>
                    <a:pt x="7524" y="2000"/>
                  </a:cubicBezTo>
                  <a:cubicBezTo>
                    <a:pt x="7520" y="1997"/>
                    <a:pt x="7516" y="1997"/>
                    <a:pt x="7511" y="1996"/>
                  </a:cubicBezTo>
                  <a:cubicBezTo>
                    <a:pt x="7513" y="1986"/>
                    <a:pt x="7515" y="1976"/>
                    <a:pt x="7516" y="1966"/>
                  </a:cubicBezTo>
                  <a:cubicBezTo>
                    <a:pt x="7518" y="1955"/>
                    <a:pt x="7519" y="1952"/>
                    <a:pt x="7520" y="1944"/>
                  </a:cubicBezTo>
                  <a:lnTo>
                    <a:pt x="7520" y="1944"/>
                  </a:lnTo>
                  <a:cubicBezTo>
                    <a:pt x="7911" y="2026"/>
                    <a:pt x="8232" y="2137"/>
                    <a:pt x="8589" y="2314"/>
                  </a:cubicBezTo>
                  <a:cubicBezTo>
                    <a:pt x="8600" y="2330"/>
                    <a:pt x="8611" y="2346"/>
                    <a:pt x="8621" y="2362"/>
                  </a:cubicBezTo>
                  <a:cubicBezTo>
                    <a:pt x="8632" y="2377"/>
                    <a:pt x="8642" y="2397"/>
                    <a:pt x="8654" y="2414"/>
                  </a:cubicBezTo>
                  <a:lnTo>
                    <a:pt x="8653" y="2414"/>
                  </a:lnTo>
                  <a:close/>
                  <a:moveTo>
                    <a:pt x="7520" y="3404"/>
                  </a:moveTo>
                  <a:cubicBezTo>
                    <a:pt x="7541" y="3413"/>
                    <a:pt x="7561" y="3421"/>
                    <a:pt x="7582" y="3430"/>
                  </a:cubicBezTo>
                  <a:cubicBezTo>
                    <a:pt x="7616" y="3444"/>
                    <a:pt x="7649" y="3457"/>
                    <a:pt x="7682" y="3471"/>
                  </a:cubicBezTo>
                  <a:cubicBezTo>
                    <a:pt x="7727" y="3490"/>
                    <a:pt x="7771" y="3508"/>
                    <a:pt x="7815" y="3528"/>
                  </a:cubicBezTo>
                  <a:lnTo>
                    <a:pt x="7842" y="3539"/>
                  </a:lnTo>
                  <a:cubicBezTo>
                    <a:pt x="7894" y="3562"/>
                    <a:pt x="7947" y="3585"/>
                    <a:pt x="7999" y="3609"/>
                  </a:cubicBezTo>
                  <a:lnTo>
                    <a:pt x="8041" y="3628"/>
                  </a:lnTo>
                  <a:cubicBezTo>
                    <a:pt x="8078" y="3646"/>
                    <a:pt x="8116" y="3663"/>
                    <a:pt x="8152" y="3680"/>
                  </a:cubicBezTo>
                  <a:cubicBezTo>
                    <a:pt x="8172" y="3689"/>
                    <a:pt x="8192" y="3700"/>
                    <a:pt x="8211" y="3708"/>
                  </a:cubicBezTo>
                  <a:cubicBezTo>
                    <a:pt x="8242" y="3723"/>
                    <a:pt x="8273" y="3738"/>
                    <a:pt x="8303" y="3752"/>
                  </a:cubicBezTo>
                  <a:cubicBezTo>
                    <a:pt x="8326" y="3764"/>
                    <a:pt x="8348" y="3775"/>
                    <a:pt x="8370" y="3786"/>
                  </a:cubicBezTo>
                  <a:cubicBezTo>
                    <a:pt x="8397" y="3799"/>
                    <a:pt x="8424" y="3813"/>
                    <a:pt x="8449" y="3825"/>
                  </a:cubicBezTo>
                  <a:lnTo>
                    <a:pt x="8522" y="3864"/>
                  </a:lnTo>
                  <a:lnTo>
                    <a:pt x="8557" y="3882"/>
                  </a:lnTo>
                  <a:lnTo>
                    <a:pt x="8557" y="3882"/>
                  </a:lnTo>
                  <a:cubicBezTo>
                    <a:pt x="8554" y="3888"/>
                    <a:pt x="8552" y="3893"/>
                    <a:pt x="8552" y="3900"/>
                  </a:cubicBezTo>
                  <a:lnTo>
                    <a:pt x="8552" y="3900"/>
                  </a:lnTo>
                  <a:cubicBezTo>
                    <a:pt x="8552" y="3907"/>
                    <a:pt x="8555" y="3912"/>
                    <a:pt x="8558" y="3919"/>
                  </a:cubicBezTo>
                  <a:cubicBezTo>
                    <a:pt x="8559" y="3919"/>
                    <a:pt x="8559" y="3921"/>
                    <a:pt x="8560" y="3922"/>
                  </a:cubicBezTo>
                  <a:lnTo>
                    <a:pt x="8541" y="3936"/>
                  </a:lnTo>
                  <a:lnTo>
                    <a:pt x="8515" y="3955"/>
                  </a:lnTo>
                  <a:cubicBezTo>
                    <a:pt x="8501" y="3966"/>
                    <a:pt x="8486" y="3978"/>
                    <a:pt x="8471" y="3990"/>
                  </a:cubicBezTo>
                  <a:cubicBezTo>
                    <a:pt x="8460" y="3999"/>
                    <a:pt x="8449" y="4007"/>
                    <a:pt x="8438" y="4016"/>
                  </a:cubicBezTo>
                  <a:cubicBezTo>
                    <a:pt x="8427" y="4025"/>
                    <a:pt x="8414" y="4037"/>
                    <a:pt x="8401" y="4047"/>
                  </a:cubicBezTo>
                  <a:cubicBezTo>
                    <a:pt x="8389" y="4057"/>
                    <a:pt x="8374" y="4070"/>
                    <a:pt x="8360" y="4082"/>
                  </a:cubicBezTo>
                  <a:cubicBezTo>
                    <a:pt x="8350" y="4091"/>
                    <a:pt x="8340" y="4100"/>
                    <a:pt x="8330" y="4109"/>
                  </a:cubicBezTo>
                  <a:cubicBezTo>
                    <a:pt x="8314" y="4124"/>
                    <a:pt x="8298" y="4138"/>
                    <a:pt x="8282" y="4153"/>
                  </a:cubicBezTo>
                  <a:cubicBezTo>
                    <a:pt x="8274" y="4161"/>
                    <a:pt x="8266" y="4169"/>
                    <a:pt x="8258" y="4176"/>
                  </a:cubicBezTo>
                  <a:cubicBezTo>
                    <a:pt x="8239" y="4194"/>
                    <a:pt x="8221" y="4211"/>
                    <a:pt x="8202" y="4230"/>
                  </a:cubicBezTo>
                  <a:lnTo>
                    <a:pt x="8187" y="4246"/>
                  </a:lnTo>
                  <a:cubicBezTo>
                    <a:pt x="8165" y="4268"/>
                    <a:pt x="8144" y="4289"/>
                    <a:pt x="8122" y="4312"/>
                  </a:cubicBezTo>
                  <a:lnTo>
                    <a:pt x="8121" y="4313"/>
                  </a:lnTo>
                  <a:cubicBezTo>
                    <a:pt x="8068" y="4370"/>
                    <a:pt x="8015" y="4429"/>
                    <a:pt x="7959" y="4493"/>
                  </a:cubicBezTo>
                  <a:cubicBezTo>
                    <a:pt x="7936" y="4520"/>
                    <a:pt x="7912" y="4548"/>
                    <a:pt x="7888" y="4577"/>
                  </a:cubicBezTo>
                  <a:lnTo>
                    <a:pt x="7882" y="4585"/>
                  </a:lnTo>
                  <a:cubicBezTo>
                    <a:pt x="7860" y="4611"/>
                    <a:pt x="7839" y="4638"/>
                    <a:pt x="7817" y="4665"/>
                  </a:cubicBezTo>
                  <a:cubicBezTo>
                    <a:pt x="7812" y="4671"/>
                    <a:pt x="7807" y="4677"/>
                    <a:pt x="7803" y="4683"/>
                  </a:cubicBezTo>
                  <a:cubicBezTo>
                    <a:pt x="7783" y="4708"/>
                    <a:pt x="7763" y="4733"/>
                    <a:pt x="7744" y="4759"/>
                  </a:cubicBezTo>
                  <a:cubicBezTo>
                    <a:pt x="7737" y="4767"/>
                    <a:pt x="7731" y="4777"/>
                    <a:pt x="7724" y="4785"/>
                  </a:cubicBezTo>
                  <a:cubicBezTo>
                    <a:pt x="7706" y="4809"/>
                    <a:pt x="7688" y="4832"/>
                    <a:pt x="7669" y="4857"/>
                  </a:cubicBezTo>
                  <a:cubicBezTo>
                    <a:pt x="7657" y="4873"/>
                    <a:pt x="7645" y="4889"/>
                    <a:pt x="7633" y="4906"/>
                  </a:cubicBezTo>
                  <a:lnTo>
                    <a:pt x="7592" y="4961"/>
                  </a:lnTo>
                  <a:cubicBezTo>
                    <a:pt x="7574" y="4986"/>
                    <a:pt x="7556" y="5012"/>
                    <a:pt x="7537" y="5038"/>
                  </a:cubicBezTo>
                  <a:cubicBezTo>
                    <a:pt x="7529" y="5049"/>
                    <a:pt x="7521" y="5059"/>
                    <a:pt x="7513" y="5071"/>
                  </a:cubicBezTo>
                  <a:cubicBezTo>
                    <a:pt x="7487" y="5108"/>
                    <a:pt x="7460" y="5146"/>
                    <a:pt x="7433" y="5185"/>
                  </a:cubicBezTo>
                  <a:lnTo>
                    <a:pt x="7432" y="5187"/>
                  </a:lnTo>
                  <a:cubicBezTo>
                    <a:pt x="7410" y="5216"/>
                    <a:pt x="7389" y="5248"/>
                    <a:pt x="7367" y="5280"/>
                  </a:cubicBezTo>
                  <a:lnTo>
                    <a:pt x="7367" y="5280"/>
                  </a:lnTo>
                  <a:cubicBezTo>
                    <a:pt x="7366" y="5280"/>
                    <a:pt x="7366" y="5280"/>
                    <a:pt x="7365" y="5279"/>
                  </a:cubicBezTo>
                  <a:cubicBezTo>
                    <a:pt x="7359" y="5276"/>
                    <a:pt x="7353" y="5273"/>
                    <a:pt x="7346" y="5273"/>
                  </a:cubicBezTo>
                  <a:lnTo>
                    <a:pt x="7346" y="5270"/>
                  </a:lnTo>
                  <a:cubicBezTo>
                    <a:pt x="7343" y="5200"/>
                    <a:pt x="7341" y="5130"/>
                    <a:pt x="7339" y="5060"/>
                  </a:cubicBezTo>
                  <a:cubicBezTo>
                    <a:pt x="7339" y="5033"/>
                    <a:pt x="7339" y="5007"/>
                    <a:pt x="7337" y="4981"/>
                  </a:cubicBezTo>
                  <a:cubicBezTo>
                    <a:pt x="7336" y="4924"/>
                    <a:pt x="7335" y="4866"/>
                    <a:pt x="7334" y="4809"/>
                  </a:cubicBezTo>
                  <a:cubicBezTo>
                    <a:pt x="7334" y="4771"/>
                    <a:pt x="7334" y="4734"/>
                    <a:pt x="7333" y="4696"/>
                  </a:cubicBezTo>
                  <a:cubicBezTo>
                    <a:pt x="7333" y="4651"/>
                    <a:pt x="7331" y="4604"/>
                    <a:pt x="7331" y="4559"/>
                  </a:cubicBezTo>
                  <a:cubicBezTo>
                    <a:pt x="7331" y="4513"/>
                    <a:pt x="7331" y="4467"/>
                    <a:pt x="7331" y="4422"/>
                  </a:cubicBezTo>
                  <a:cubicBezTo>
                    <a:pt x="7331" y="4385"/>
                    <a:pt x="7331" y="4348"/>
                    <a:pt x="7331" y="4312"/>
                  </a:cubicBezTo>
                  <a:cubicBezTo>
                    <a:pt x="7331" y="4254"/>
                    <a:pt x="7332" y="4197"/>
                    <a:pt x="7333" y="4140"/>
                  </a:cubicBezTo>
                  <a:cubicBezTo>
                    <a:pt x="7333" y="4115"/>
                    <a:pt x="7333" y="4090"/>
                    <a:pt x="7333" y="4065"/>
                  </a:cubicBezTo>
                  <a:cubicBezTo>
                    <a:pt x="7334" y="3984"/>
                    <a:pt x="7336" y="3902"/>
                    <a:pt x="7338" y="3821"/>
                  </a:cubicBezTo>
                  <a:cubicBezTo>
                    <a:pt x="7339" y="3784"/>
                    <a:pt x="7341" y="3746"/>
                    <a:pt x="7342" y="3709"/>
                  </a:cubicBezTo>
                  <a:cubicBezTo>
                    <a:pt x="7343" y="3666"/>
                    <a:pt x="7344" y="3622"/>
                    <a:pt x="7346" y="3579"/>
                  </a:cubicBezTo>
                  <a:cubicBezTo>
                    <a:pt x="7348" y="3536"/>
                    <a:pt x="7350" y="3490"/>
                    <a:pt x="7352" y="3445"/>
                  </a:cubicBezTo>
                  <a:cubicBezTo>
                    <a:pt x="7353" y="3424"/>
                    <a:pt x="7353" y="3402"/>
                    <a:pt x="7355" y="3380"/>
                  </a:cubicBezTo>
                  <a:lnTo>
                    <a:pt x="7355" y="3380"/>
                  </a:lnTo>
                  <a:lnTo>
                    <a:pt x="7355" y="3380"/>
                  </a:lnTo>
                  <a:cubicBezTo>
                    <a:pt x="7362" y="3380"/>
                    <a:pt x="7369" y="3378"/>
                    <a:pt x="7376" y="3374"/>
                  </a:cubicBezTo>
                  <a:cubicBezTo>
                    <a:pt x="7382" y="3370"/>
                    <a:pt x="7387" y="3366"/>
                    <a:pt x="7391" y="3359"/>
                  </a:cubicBezTo>
                  <a:cubicBezTo>
                    <a:pt x="7392" y="3357"/>
                    <a:pt x="7392" y="3356"/>
                    <a:pt x="7393" y="3355"/>
                  </a:cubicBezTo>
                  <a:lnTo>
                    <a:pt x="7402" y="3358"/>
                  </a:lnTo>
                  <a:cubicBezTo>
                    <a:pt x="7441" y="3374"/>
                    <a:pt x="7481" y="3389"/>
                    <a:pt x="7520" y="3405"/>
                  </a:cubicBezTo>
                  <a:lnTo>
                    <a:pt x="7520" y="3404"/>
                  </a:lnTo>
                  <a:close/>
                  <a:moveTo>
                    <a:pt x="8653" y="4005"/>
                  </a:moveTo>
                  <a:cubicBezTo>
                    <a:pt x="8670" y="4033"/>
                    <a:pt x="8686" y="4061"/>
                    <a:pt x="8703" y="4088"/>
                  </a:cubicBezTo>
                  <a:lnTo>
                    <a:pt x="8713" y="4106"/>
                  </a:lnTo>
                  <a:cubicBezTo>
                    <a:pt x="8732" y="4137"/>
                    <a:pt x="8750" y="4167"/>
                    <a:pt x="8769" y="4198"/>
                  </a:cubicBezTo>
                  <a:lnTo>
                    <a:pt x="8773" y="4205"/>
                  </a:lnTo>
                  <a:cubicBezTo>
                    <a:pt x="8933" y="4468"/>
                    <a:pt x="9093" y="4710"/>
                    <a:pt x="9257" y="4899"/>
                  </a:cubicBezTo>
                  <a:lnTo>
                    <a:pt x="9264" y="4907"/>
                  </a:lnTo>
                  <a:cubicBezTo>
                    <a:pt x="9282" y="4928"/>
                    <a:pt x="9300" y="4948"/>
                    <a:pt x="9318" y="4967"/>
                  </a:cubicBezTo>
                  <a:cubicBezTo>
                    <a:pt x="9324" y="4973"/>
                    <a:pt x="9329" y="4978"/>
                    <a:pt x="9335" y="4984"/>
                  </a:cubicBezTo>
                  <a:cubicBezTo>
                    <a:pt x="9350" y="5000"/>
                    <a:pt x="9365" y="5016"/>
                    <a:pt x="9380" y="5031"/>
                  </a:cubicBezTo>
                  <a:cubicBezTo>
                    <a:pt x="9388" y="5038"/>
                    <a:pt x="9395" y="5044"/>
                    <a:pt x="9403" y="5051"/>
                  </a:cubicBezTo>
                  <a:cubicBezTo>
                    <a:pt x="9416" y="5064"/>
                    <a:pt x="9429" y="5076"/>
                    <a:pt x="9442" y="5088"/>
                  </a:cubicBezTo>
                  <a:cubicBezTo>
                    <a:pt x="9450" y="5096"/>
                    <a:pt x="9459" y="5102"/>
                    <a:pt x="9468" y="5110"/>
                  </a:cubicBezTo>
                  <a:cubicBezTo>
                    <a:pt x="9480" y="5120"/>
                    <a:pt x="9492" y="5130"/>
                    <a:pt x="9504" y="5140"/>
                  </a:cubicBezTo>
                  <a:cubicBezTo>
                    <a:pt x="9517" y="5149"/>
                    <a:pt x="9523" y="5153"/>
                    <a:pt x="9532" y="5159"/>
                  </a:cubicBezTo>
                  <a:lnTo>
                    <a:pt x="9535" y="5161"/>
                  </a:lnTo>
                  <a:lnTo>
                    <a:pt x="9535" y="5161"/>
                  </a:lnTo>
                  <a:cubicBezTo>
                    <a:pt x="9534" y="5162"/>
                    <a:pt x="9534" y="5162"/>
                    <a:pt x="9533" y="5164"/>
                  </a:cubicBezTo>
                  <a:cubicBezTo>
                    <a:pt x="9530" y="5169"/>
                    <a:pt x="9528" y="5176"/>
                    <a:pt x="9528" y="5184"/>
                  </a:cubicBezTo>
                  <a:cubicBezTo>
                    <a:pt x="9528" y="5191"/>
                    <a:pt x="9530" y="5196"/>
                    <a:pt x="9533" y="5202"/>
                  </a:cubicBezTo>
                  <a:lnTo>
                    <a:pt x="9533" y="5202"/>
                  </a:lnTo>
                  <a:cubicBezTo>
                    <a:pt x="9506" y="5217"/>
                    <a:pt x="9479" y="5231"/>
                    <a:pt x="9451" y="5246"/>
                  </a:cubicBezTo>
                  <a:lnTo>
                    <a:pt x="9451" y="5246"/>
                  </a:lnTo>
                  <a:cubicBezTo>
                    <a:pt x="9321" y="5317"/>
                    <a:pt x="9183" y="5399"/>
                    <a:pt x="9038" y="5487"/>
                  </a:cubicBezTo>
                  <a:lnTo>
                    <a:pt x="8943" y="5545"/>
                  </a:lnTo>
                  <a:lnTo>
                    <a:pt x="8927" y="5555"/>
                  </a:lnTo>
                  <a:lnTo>
                    <a:pt x="8806" y="5631"/>
                  </a:lnTo>
                  <a:lnTo>
                    <a:pt x="8769" y="5655"/>
                  </a:lnTo>
                  <a:lnTo>
                    <a:pt x="8666" y="5720"/>
                  </a:lnTo>
                  <a:cubicBezTo>
                    <a:pt x="8634" y="5741"/>
                    <a:pt x="8600" y="5762"/>
                    <a:pt x="8568" y="5784"/>
                  </a:cubicBezTo>
                  <a:lnTo>
                    <a:pt x="8555" y="5792"/>
                  </a:lnTo>
                  <a:lnTo>
                    <a:pt x="8555" y="5792"/>
                  </a:lnTo>
                  <a:cubicBezTo>
                    <a:pt x="8551" y="5786"/>
                    <a:pt x="8547" y="5782"/>
                    <a:pt x="8542" y="5779"/>
                  </a:cubicBezTo>
                  <a:cubicBezTo>
                    <a:pt x="8535" y="5776"/>
                    <a:pt x="8529" y="5774"/>
                    <a:pt x="8522" y="5774"/>
                  </a:cubicBezTo>
                  <a:cubicBezTo>
                    <a:pt x="8522" y="5750"/>
                    <a:pt x="8522" y="5726"/>
                    <a:pt x="8521" y="5702"/>
                  </a:cubicBezTo>
                  <a:cubicBezTo>
                    <a:pt x="8521" y="5656"/>
                    <a:pt x="8520" y="5609"/>
                    <a:pt x="8520" y="5563"/>
                  </a:cubicBezTo>
                  <a:cubicBezTo>
                    <a:pt x="8520" y="5521"/>
                    <a:pt x="8520" y="5480"/>
                    <a:pt x="8520" y="5438"/>
                  </a:cubicBezTo>
                  <a:cubicBezTo>
                    <a:pt x="8520" y="5397"/>
                    <a:pt x="8520" y="5357"/>
                    <a:pt x="8520" y="5316"/>
                  </a:cubicBezTo>
                  <a:cubicBezTo>
                    <a:pt x="8520" y="5263"/>
                    <a:pt x="8521" y="5211"/>
                    <a:pt x="8522" y="5160"/>
                  </a:cubicBezTo>
                  <a:cubicBezTo>
                    <a:pt x="8522" y="5097"/>
                    <a:pt x="8525" y="5035"/>
                    <a:pt x="8527" y="4972"/>
                  </a:cubicBezTo>
                  <a:cubicBezTo>
                    <a:pt x="8528" y="4925"/>
                    <a:pt x="8529" y="4878"/>
                    <a:pt x="8531" y="4831"/>
                  </a:cubicBezTo>
                  <a:cubicBezTo>
                    <a:pt x="8532" y="4799"/>
                    <a:pt x="8534" y="4767"/>
                    <a:pt x="8535" y="4735"/>
                  </a:cubicBezTo>
                  <a:cubicBezTo>
                    <a:pt x="8537" y="4688"/>
                    <a:pt x="8539" y="4640"/>
                    <a:pt x="8542" y="4593"/>
                  </a:cubicBezTo>
                  <a:cubicBezTo>
                    <a:pt x="8543" y="4562"/>
                    <a:pt x="8546" y="4531"/>
                    <a:pt x="8548" y="4499"/>
                  </a:cubicBezTo>
                  <a:cubicBezTo>
                    <a:pt x="8550" y="4452"/>
                    <a:pt x="8553" y="4406"/>
                    <a:pt x="8556" y="4359"/>
                  </a:cubicBezTo>
                  <a:cubicBezTo>
                    <a:pt x="8558" y="4331"/>
                    <a:pt x="8561" y="4303"/>
                    <a:pt x="8563" y="4275"/>
                  </a:cubicBezTo>
                  <a:cubicBezTo>
                    <a:pt x="8566" y="4226"/>
                    <a:pt x="8570" y="4177"/>
                    <a:pt x="8574" y="4129"/>
                  </a:cubicBezTo>
                  <a:cubicBezTo>
                    <a:pt x="8576" y="4106"/>
                    <a:pt x="8579" y="4084"/>
                    <a:pt x="8581" y="4061"/>
                  </a:cubicBezTo>
                  <a:cubicBezTo>
                    <a:pt x="8584" y="4022"/>
                    <a:pt x="8588" y="3982"/>
                    <a:pt x="8592" y="3942"/>
                  </a:cubicBezTo>
                  <a:lnTo>
                    <a:pt x="8594" y="3942"/>
                  </a:lnTo>
                  <a:lnTo>
                    <a:pt x="8594" y="3942"/>
                  </a:lnTo>
                  <a:cubicBezTo>
                    <a:pt x="8601" y="3942"/>
                    <a:pt x="8608" y="3940"/>
                    <a:pt x="8614" y="3937"/>
                  </a:cubicBezTo>
                  <a:lnTo>
                    <a:pt x="8638" y="3978"/>
                  </a:lnTo>
                  <a:lnTo>
                    <a:pt x="8653" y="4005"/>
                  </a:lnTo>
                  <a:close/>
                  <a:moveTo>
                    <a:pt x="9664" y="5152"/>
                  </a:moveTo>
                  <a:lnTo>
                    <a:pt x="9745" y="5123"/>
                  </a:lnTo>
                  <a:lnTo>
                    <a:pt x="9760" y="5118"/>
                  </a:lnTo>
                  <a:lnTo>
                    <a:pt x="9760" y="5118"/>
                  </a:lnTo>
                  <a:cubicBezTo>
                    <a:pt x="9758" y="5121"/>
                    <a:pt x="9758" y="5124"/>
                    <a:pt x="9758" y="5128"/>
                  </a:cubicBezTo>
                  <a:cubicBezTo>
                    <a:pt x="9758" y="5131"/>
                    <a:pt x="9758" y="5134"/>
                    <a:pt x="9760" y="5138"/>
                  </a:cubicBezTo>
                  <a:lnTo>
                    <a:pt x="9750" y="5141"/>
                  </a:lnTo>
                  <a:lnTo>
                    <a:pt x="9733" y="5145"/>
                  </a:lnTo>
                  <a:cubicBezTo>
                    <a:pt x="9721" y="5148"/>
                    <a:pt x="9709" y="5151"/>
                    <a:pt x="9697" y="5154"/>
                  </a:cubicBezTo>
                  <a:cubicBezTo>
                    <a:pt x="9690" y="5156"/>
                    <a:pt x="9682" y="5158"/>
                    <a:pt x="9674" y="5160"/>
                  </a:cubicBezTo>
                  <a:cubicBezTo>
                    <a:pt x="9663" y="5162"/>
                    <a:pt x="9652" y="5165"/>
                    <a:pt x="9641" y="5167"/>
                  </a:cubicBezTo>
                  <a:lnTo>
                    <a:pt x="9615" y="5173"/>
                  </a:lnTo>
                  <a:lnTo>
                    <a:pt x="9610" y="5174"/>
                  </a:lnTo>
                  <a:cubicBezTo>
                    <a:pt x="9610" y="5174"/>
                    <a:pt x="9610" y="5172"/>
                    <a:pt x="9610" y="5171"/>
                  </a:cubicBezTo>
                  <a:lnTo>
                    <a:pt x="9652" y="5156"/>
                  </a:lnTo>
                  <a:lnTo>
                    <a:pt x="9664" y="5152"/>
                  </a:lnTo>
                  <a:close/>
                  <a:moveTo>
                    <a:pt x="9624" y="5223"/>
                  </a:moveTo>
                  <a:cubicBezTo>
                    <a:pt x="9629" y="5226"/>
                    <a:pt x="9635" y="5229"/>
                    <a:pt x="9640" y="5232"/>
                  </a:cubicBezTo>
                  <a:lnTo>
                    <a:pt x="9653" y="5239"/>
                  </a:lnTo>
                  <a:cubicBezTo>
                    <a:pt x="9658" y="5241"/>
                    <a:pt x="9664" y="5244"/>
                    <a:pt x="9669" y="5246"/>
                  </a:cubicBezTo>
                  <a:lnTo>
                    <a:pt x="9682" y="5252"/>
                  </a:lnTo>
                  <a:cubicBezTo>
                    <a:pt x="9687" y="5254"/>
                    <a:pt x="9693" y="5256"/>
                    <a:pt x="9698" y="5257"/>
                  </a:cubicBezTo>
                  <a:cubicBezTo>
                    <a:pt x="9704" y="5259"/>
                    <a:pt x="9706" y="5260"/>
                    <a:pt x="9711" y="5262"/>
                  </a:cubicBezTo>
                  <a:lnTo>
                    <a:pt x="9727" y="5266"/>
                  </a:lnTo>
                  <a:lnTo>
                    <a:pt x="9739" y="5269"/>
                  </a:lnTo>
                  <a:cubicBezTo>
                    <a:pt x="9745" y="5270"/>
                    <a:pt x="9752" y="5271"/>
                    <a:pt x="9758" y="5272"/>
                  </a:cubicBezTo>
                  <a:lnTo>
                    <a:pt x="9768" y="5273"/>
                  </a:lnTo>
                  <a:lnTo>
                    <a:pt x="9768" y="5273"/>
                  </a:lnTo>
                  <a:cubicBezTo>
                    <a:pt x="9777" y="5274"/>
                    <a:pt x="9784" y="5275"/>
                    <a:pt x="9793" y="5275"/>
                  </a:cubicBezTo>
                  <a:cubicBezTo>
                    <a:pt x="9793" y="5275"/>
                    <a:pt x="9793" y="5275"/>
                    <a:pt x="9794" y="5275"/>
                  </a:cubicBezTo>
                  <a:lnTo>
                    <a:pt x="9795" y="5275"/>
                  </a:lnTo>
                  <a:lnTo>
                    <a:pt x="9795" y="5275"/>
                  </a:lnTo>
                  <a:cubicBezTo>
                    <a:pt x="9809" y="5275"/>
                    <a:pt x="9821" y="5274"/>
                    <a:pt x="9835" y="5271"/>
                  </a:cubicBezTo>
                  <a:cubicBezTo>
                    <a:pt x="9839" y="5271"/>
                    <a:pt x="9842" y="5269"/>
                    <a:pt x="9846" y="5268"/>
                  </a:cubicBezTo>
                  <a:lnTo>
                    <a:pt x="9846" y="5268"/>
                  </a:lnTo>
                  <a:cubicBezTo>
                    <a:pt x="9855" y="5266"/>
                    <a:pt x="9862" y="5264"/>
                    <a:pt x="9870" y="5261"/>
                  </a:cubicBezTo>
                  <a:cubicBezTo>
                    <a:pt x="9875" y="5259"/>
                    <a:pt x="9879" y="5257"/>
                    <a:pt x="9883" y="5255"/>
                  </a:cubicBezTo>
                  <a:lnTo>
                    <a:pt x="9883" y="5255"/>
                  </a:lnTo>
                  <a:cubicBezTo>
                    <a:pt x="9888" y="5253"/>
                    <a:pt x="9892" y="5251"/>
                    <a:pt x="9897" y="5248"/>
                  </a:cubicBezTo>
                  <a:cubicBezTo>
                    <a:pt x="9899" y="5248"/>
                    <a:pt x="9900" y="5246"/>
                    <a:pt x="9902" y="5245"/>
                  </a:cubicBezTo>
                  <a:lnTo>
                    <a:pt x="9902" y="5245"/>
                  </a:lnTo>
                  <a:cubicBezTo>
                    <a:pt x="9904" y="5248"/>
                    <a:pt x="9906" y="5249"/>
                    <a:pt x="9910" y="5251"/>
                  </a:cubicBezTo>
                  <a:cubicBezTo>
                    <a:pt x="9910" y="5251"/>
                    <a:pt x="9910" y="5252"/>
                    <a:pt x="9911" y="5252"/>
                  </a:cubicBezTo>
                  <a:cubicBezTo>
                    <a:pt x="9908" y="5255"/>
                    <a:pt x="9906" y="5259"/>
                    <a:pt x="9904" y="5263"/>
                  </a:cubicBezTo>
                  <a:cubicBezTo>
                    <a:pt x="9898" y="5275"/>
                    <a:pt x="9892" y="5286"/>
                    <a:pt x="9885" y="5298"/>
                  </a:cubicBezTo>
                  <a:cubicBezTo>
                    <a:pt x="9879" y="5310"/>
                    <a:pt x="9867" y="5327"/>
                    <a:pt x="9859" y="5341"/>
                  </a:cubicBezTo>
                  <a:cubicBezTo>
                    <a:pt x="9852" y="5353"/>
                    <a:pt x="9845" y="5364"/>
                    <a:pt x="9838" y="5376"/>
                  </a:cubicBezTo>
                  <a:cubicBezTo>
                    <a:pt x="9828" y="5391"/>
                    <a:pt x="9818" y="5406"/>
                    <a:pt x="9808" y="5421"/>
                  </a:cubicBezTo>
                  <a:lnTo>
                    <a:pt x="9787" y="5455"/>
                  </a:lnTo>
                  <a:cubicBezTo>
                    <a:pt x="9776" y="5471"/>
                    <a:pt x="9764" y="5488"/>
                    <a:pt x="9753" y="5504"/>
                  </a:cubicBezTo>
                  <a:cubicBezTo>
                    <a:pt x="9746" y="5515"/>
                    <a:pt x="9739" y="5525"/>
                    <a:pt x="9731" y="5536"/>
                  </a:cubicBezTo>
                  <a:cubicBezTo>
                    <a:pt x="9718" y="5555"/>
                    <a:pt x="9704" y="5574"/>
                    <a:pt x="9691" y="5593"/>
                  </a:cubicBezTo>
                  <a:cubicBezTo>
                    <a:pt x="9684" y="5601"/>
                    <a:pt x="9679" y="5610"/>
                    <a:pt x="9672" y="5618"/>
                  </a:cubicBezTo>
                  <a:cubicBezTo>
                    <a:pt x="9631" y="5674"/>
                    <a:pt x="9587" y="5731"/>
                    <a:pt x="9540" y="5790"/>
                  </a:cubicBezTo>
                  <a:cubicBezTo>
                    <a:pt x="9537" y="5794"/>
                    <a:pt x="9533" y="5798"/>
                    <a:pt x="9530" y="5802"/>
                  </a:cubicBezTo>
                  <a:lnTo>
                    <a:pt x="9493" y="5848"/>
                  </a:lnTo>
                  <a:lnTo>
                    <a:pt x="9493" y="5848"/>
                  </a:lnTo>
                  <a:cubicBezTo>
                    <a:pt x="9491" y="5847"/>
                    <a:pt x="9490" y="5846"/>
                    <a:pt x="9489" y="5845"/>
                  </a:cubicBezTo>
                  <a:cubicBezTo>
                    <a:pt x="9484" y="5842"/>
                    <a:pt x="9480" y="5841"/>
                    <a:pt x="9474" y="5840"/>
                  </a:cubicBezTo>
                  <a:cubicBezTo>
                    <a:pt x="9476" y="5819"/>
                    <a:pt x="9479" y="5799"/>
                    <a:pt x="9481" y="5779"/>
                  </a:cubicBezTo>
                  <a:cubicBezTo>
                    <a:pt x="9481" y="5777"/>
                    <a:pt x="9481" y="5776"/>
                    <a:pt x="9481" y="5774"/>
                  </a:cubicBezTo>
                  <a:cubicBezTo>
                    <a:pt x="9484" y="5744"/>
                    <a:pt x="9488" y="5714"/>
                    <a:pt x="9492" y="5685"/>
                  </a:cubicBezTo>
                  <a:cubicBezTo>
                    <a:pt x="9492" y="5684"/>
                    <a:pt x="9492" y="5683"/>
                    <a:pt x="9492" y="5682"/>
                  </a:cubicBezTo>
                  <a:cubicBezTo>
                    <a:pt x="9506" y="5564"/>
                    <a:pt x="9522" y="5454"/>
                    <a:pt x="9540" y="5351"/>
                  </a:cubicBezTo>
                  <a:cubicBezTo>
                    <a:pt x="9540" y="5348"/>
                    <a:pt x="9541" y="5345"/>
                    <a:pt x="9541" y="5342"/>
                  </a:cubicBezTo>
                  <a:cubicBezTo>
                    <a:pt x="9544" y="5328"/>
                    <a:pt x="9547" y="5314"/>
                    <a:pt x="9549" y="5300"/>
                  </a:cubicBezTo>
                  <a:cubicBezTo>
                    <a:pt x="9552" y="5287"/>
                    <a:pt x="9553" y="5276"/>
                    <a:pt x="9555" y="5262"/>
                  </a:cubicBezTo>
                  <a:cubicBezTo>
                    <a:pt x="9558" y="5249"/>
                    <a:pt x="9559" y="5242"/>
                    <a:pt x="9561" y="5234"/>
                  </a:cubicBezTo>
                  <a:cubicBezTo>
                    <a:pt x="9561" y="5230"/>
                    <a:pt x="9562" y="5227"/>
                    <a:pt x="9563" y="5224"/>
                  </a:cubicBezTo>
                  <a:lnTo>
                    <a:pt x="9563" y="5224"/>
                  </a:lnTo>
                  <a:cubicBezTo>
                    <a:pt x="9565" y="5225"/>
                    <a:pt x="9567" y="5225"/>
                    <a:pt x="9569" y="5225"/>
                  </a:cubicBezTo>
                  <a:lnTo>
                    <a:pt x="9569" y="5225"/>
                  </a:lnTo>
                  <a:cubicBezTo>
                    <a:pt x="9576" y="5225"/>
                    <a:pt x="9583" y="5224"/>
                    <a:pt x="9589" y="5220"/>
                  </a:cubicBezTo>
                  <a:cubicBezTo>
                    <a:pt x="9594" y="5218"/>
                    <a:pt x="9598" y="5214"/>
                    <a:pt x="9601" y="5209"/>
                  </a:cubicBezTo>
                  <a:cubicBezTo>
                    <a:pt x="9604" y="5211"/>
                    <a:pt x="9608" y="5213"/>
                    <a:pt x="9611" y="5215"/>
                  </a:cubicBezTo>
                  <a:cubicBezTo>
                    <a:pt x="9615" y="5218"/>
                    <a:pt x="9621" y="5222"/>
                    <a:pt x="9625" y="5224"/>
                  </a:cubicBezTo>
                  <a:lnTo>
                    <a:pt x="9624" y="5223"/>
                  </a:lnTo>
                  <a:close/>
                  <a:moveTo>
                    <a:pt x="9966" y="5172"/>
                  </a:moveTo>
                  <a:lnTo>
                    <a:pt x="9969" y="5166"/>
                  </a:lnTo>
                  <a:lnTo>
                    <a:pt x="9969" y="5166"/>
                  </a:lnTo>
                  <a:cubicBezTo>
                    <a:pt x="9966" y="5173"/>
                    <a:pt x="9964" y="5180"/>
                    <a:pt x="9961" y="5186"/>
                  </a:cubicBezTo>
                  <a:lnTo>
                    <a:pt x="9958" y="5184"/>
                  </a:lnTo>
                  <a:lnTo>
                    <a:pt x="9960" y="5181"/>
                  </a:lnTo>
                  <a:cubicBezTo>
                    <a:pt x="9961" y="5178"/>
                    <a:pt x="9963" y="5175"/>
                    <a:pt x="9966" y="5172"/>
                  </a:cubicBezTo>
                  <a:close/>
                  <a:moveTo>
                    <a:pt x="10024" y="5109"/>
                  </a:moveTo>
                  <a:lnTo>
                    <a:pt x="10021" y="5106"/>
                  </a:lnTo>
                  <a:lnTo>
                    <a:pt x="10024" y="5106"/>
                  </a:lnTo>
                  <a:lnTo>
                    <a:pt x="10024" y="5106"/>
                  </a:lnTo>
                  <a:cubicBezTo>
                    <a:pt x="10023" y="5107"/>
                    <a:pt x="10023" y="5108"/>
                    <a:pt x="10023" y="5109"/>
                  </a:cubicBezTo>
                  <a:lnTo>
                    <a:pt x="10024" y="5109"/>
                  </a:lnTo>
                  <a:close/>
                  <a:moveTo>
                    <a:pt x="9930" y="5319"/>
                  </a:moveTo>
                  <a:cubicBezTo>
                    <a:pt x="9923" y="5351"/>
                    <a:pt x="9915" y="5383"/>
                    <a:pt x="9907" y="5416"/>
                  </a:cubicBezTo>
                  <a:lnTo>
                    <a:pt x="9905" y="5426"/>
                  </a:lnTo>
                  <a:cubicBezTo>
                    <a:pt x="9897" y="5459"/>
                    <a:pt x="9890" y="5493"/>
                    <a:pt x="9883" y="5528"/>
                  </a:cubicBezTo>
                  <a:cubicBezTo>
                    <a:pt x="9883" y="5531"/>
                    <a:pt x="9881" y="5534"/>
                    <a:pt x="9881" y="5537"/>
                  </a:cubicBezTo>
                  <a:cubicBezTo>
                    <a:pt x="9874" y="5572"/>
                    <a:pt x="9867" y="5608"/>
                    <a:pt x="9859" y="5645"/>
                  </a:cubicBezTo>
                  <a:cubicBezTo>
                    <a:pt x="9859" y="5650"/>
                    <a:pt x="9857" y="5656"/>
                    <a:pt x="9856" y="5661"/>
                  </a:cubicBezTo>
                  <a:cubicBezTo>
                    <a:pt x="9850" y="5697"/>
                    <a:pt x="9843" y="5733"/>
                    <a:pt x="9837" y="5770"/>
                  </a:cubicBezTo>
                  <a:lnTo>
                    <a:pt x="9833" y="5790"/>
                  </a:lnTo>
                  <a:cubicBezTo>
                    <a:pt x="9827" y="5826"/>
                    <a:pt x="9820" y="5864"/>
                    <a:pt x="9813" y="5901"/>
                  </a:cubicBezTo>
                  <a:cubicBezTo>
                    <a:pt x="9812" y="5907"/>
                    <a:pt x="9811" y="5913"/>
                    <a:pt x="9810" y="5920"/>
                  </a:cubicBezTo>
                  <a:cubicBezTo>
                    <a:pt x="9804" y="5959"/>
                    <a:pt x="9797" y="5998"/>
                    <a:pt x="9791" y="6038"/>
                  </a:cubicBezTo>
                  <a:cubicBezTo>
                    <a:pt x="9791" y="6041"/>
                    <a:pt x="9791" y="6044"/>
                    <a:pt x="9789" y="6047"/>
                  </a:cubicBezTo>
                  <a:cubicBezTo>
                    <a:pt x="9784" y="6075"/>
                    <a:pt x="9780" y="6104"/>
                    <a:pt x="9775" y="6133"/>
                  </a:cubicBezTo>
                  <a:cubicBezTo>
                    <a:pt x="9773" y="6133"/>
                    <a:pt x="9772" y="6132"/>
                    <a:pt x="9770" y="6132"/>
                  </a:cubicBezTo>
                  <a:lnTo>
                    <a:pt x="9770" y="6132"/>
                  </a:lnTo>
                  <a:cubicBezTo>
                    <a:pt x="9763" y="6132"/>
                    <a:pt x="9756" y="6134"/>
                    <a:pt x="9749" y="6138"/>
                  </a:cubicBezTo>
                  <a:cubicBezTo>
                    <a:pt x="9743" y="6142"/>
                    <a:pt x="9738" y="6146"/>
                    <a:pt x="9734" y="6153"/>
                  </a:cubicBezTo>
                  <a:cubicBezTo>
                    <a:pt x="9730" y="6160"/>
                    <a:pt x="9728" y="6167"/>
                    <a:pt x="9728" y="6174"/>
                  </a:cubicBezTo>
                  <a:lnTo>
                    <a:pt x="9728" y="6174"/>
                  </a:lnTo>
                  <a:cubicBezTo>
                    <a:pt x="9728" y="6178"/>
                    <a:pt x="9729" y="6180"/>
                    <a:pt x="9730" y="6183"/>
                  </a:cubicBezTo>
                  <a:lnTo>
                    <a:pt x="9730" y="6183"/>
                  </a:lnTo>
                  <a:cubicBezTo>
                    <a:pt x="9723" y="6185"/>
                    <a:pt x="9717" y="6185"/>
                    <a:pt x="9710" y="6185"/>
                  </a:cubicBezTo>
                  <a:cubicBezTo>
                    <a:pt x="9708" y="6185"/>
                    <a:pt x="9706" y="6185"/>
                    <a:pt x="9704" y="6185"/>
                  </a:cubicBezTo>
                  <a:lnTo>
                    <a:pt x="9704" y="6185"/>
                  </a:lnTo>
                  <a:cubicBezTo>
                    <a:pt x="9705" y="6184"/>
                    <a:pt x="9705" y="6182"/>
                    <a:pt x="9705" y="6180"/>
                  </a:cubicBezTo>
                  <a:lnTo>
                    <a:pt x="9705" y="6180"/>
                  </a:lnTo>
                  <a:cubicBezTo>
                    <a:pt x="9705" y="6172"/>
                    <a:pt x="9704" y="6166"/>
                    <a:pt x="9700" y="6159"/>
                  </a:cubicBezTo>
                  <a:cubicBezTo>
                    <a:pt x="9696" y="6153"/>
                    <a:pt x="9691" y="6148"/>
                    <a:pt x="9685" y="6144"/>
                  </a:cubicBezTo>
                  <a:cubicBezTo>
                    <a:pt x="9682" y="6143"/>
                    <a:pt x="9679" y="6142"/>
                    <a:pt x="9676" y="6141"/>
                  </a:cubicBezTo>
                  <a:lnTo>
                    <a:pt x="9686" y="6106"/>
                  </a:lnTo>
                  <a:cubicBezTo>
                    <a:pt x="9693" y="6083"/>
                    <a:pt x="9699" y="6062"/>
                    <a:pt x="9706" y="6039"/>
                  </a:cubicBezTo>
                  <a:cubicBezTo>
                    <a:pt x="9713" y="6017"/>
                    <a:pt x="9719" y="5994"/>
                    <a:pt x="9726" y="5973"/>
                  </a:cubicBezTo>
                  <a:cubicBezTo>
                    <a:pt x="9730" y="5959"/>
                    <a:pt x="9734" y="5945"/>
                    <a:pt x="9738" y="5932"/>
                  </a:cubicBezTo>
                  <a:cubicBezTo>
                    <a:pt x="9747" y="5901"/>
                    <a:pt x="9755" y="5871"/>
                    <a:pt x="9764" y="5841"/>
                  </a:cubicBezTo>
                  <a:lnTo>
                    <a:pt x="9778" y="5794"/>
                  </a:lnTo>
                  <a:cubicBezTo>
                    <a:pt x="9786" y="5767"/>
                    <a:pt x="9794" y="5740"/>
                    <a:pt x="9802" y="5713"/>
                  </a:cubicBezTo>
                  <a:lnTo>
                    <a:pt x="9816" y="5666"/>
                  </a:lnTo>
                  <a:lnTo>
                    <a:pt x="9838" y="5592"/>
                  </a:lnTo>
                  <a:cubicBezTo>
                    <a:pt x="9843" y="5576"/>
                    <a:pt x="9848" y="5560"/>
                    <a:pt x="9853" y="5545"/>
                  </a:cubicBezTo>
                  <a:cubicBezTo>
                    <a:pt x="9859" y="5522"/>
                    <a:pt x="9867" y="5499"/>
                    <a:pt x="9874" y="5476"/>
                  </a:cubicBezTo>
                  <a:cubicBezTo>
                    <a:pt x="9878" y="5460"/>
                    <a:pt x="9883" y="5445"/>
                    <a:pt x="9888" y="5430"/>
                  </a:cubicBezTo>
                  <a:lnTo>
                    <a:pt x="9908" y="5365"/>
                  </a:lnTo>
                  <a:cubicBezTo>
                    <a:pt x="9913" y="5351"/>
                    <a:pt x="9917" y="5336"/>
                    <a:pt x="9922" y="5322"/>
                  </a:cubicBezTo>
                  <a:cubicBezTo>
                    <a:pt x="9929" y="5301"/>
                    <a:pt x="9936" y="5280"/>
                    <a:pt x="9943" y="5259"/>
                  </a:cubicBezTo>
                  <a:lnTo>
                    <a:pt x="9946" y="5259"/>
                  </a:lnTo>
                  <a:cubicBezTo>
                    <a:pt x="9942" y="5275"/>
                    <a:pt x="9938" y="5290"/>
                    <a:pt x="9934" y="5306"/>
                  </a:cubicBezTo>
                  <a:cubicBezTo>
                    <a:pt x="9932" y="5308"/>
                    <a:pt x="9931" y="5314"/>
                    <a:pt x="9929" y="5319"/>
                  </a:cubicBezTo>
                  <a:lnTo>
                    <a:pt x="9930" y="5319"/>
                  </a:lnTo>
                  <a:close/>
                  <a:moveTo>
                    <a:pt x="9669" y="6286"/>
                  </a:moveTo>
                  <a:cubicBezTo>
                    <a:pt x="9669" y="6293"/>
                    <a:pt x="9671" y="6300"/>
                    <a:pt x="9671" y="6307"/>
                  </a:cubicBezTo>
                  <a:cubicBezTo>
                    <a:pt x="9672" y="6319"/>
                    <a:pt x="9673" y="6331"/>
                    <a:pt x="9674" y="6343"/>
                  </a:cubicBezTo>
                  <a:cubicBezTo>
                    <a:pt x="9674" y="6350"/>
                    <a:pt x="9676" y="6358"/>
                    <a:pt x="9676" y="6365"/>
                  </a:cubicBezTo>
                  <a:lnTo>
                    <a:pt x="9676" y="6369"/>
                  </a:lnTo>
                  <a:cubicBezTo>
                    <a:pt x="9676" y="6372"/>
                    <a:pt x="9676" y="6375"/>
                    <a:pt x="9676" y="6377"/>
                  </a:cubicBezTo>
                  <a:lnTo>
                    <a:pt x="9676" y="6377"/>
                  </a:lnTo>
                  <a:cubicBezTo>
                    <a:pt x="9671" y="6378"/>
                    <a:pt x="9666" y="6380"/>
                    <a:pt x="9661" y="6382"/>
                  </a:cubicBezTo>
                  <a:cubicBezTo>
                    <a:pt x="9655" y="6386"/>
                    <a:pt x="9650" y="6392"/>
                    <a:pt x="9646" y="6398"/>
                  </a:cubicBezTo>
                  <a:cubicBezTo>
                    <a:pt x="9642" y="6405"/>
                    <a:pt x="9641" y="6411"/>
                    <a:pt x="9641" y="6418"/>
                  </a:cubicBezTo>
                  <a:lnTo>
                    <a:pt x="9641" y="6418"/>
                  </a:lnTo>
                  <a:lnTo>
                    <a:pt x="9641" y="6418"/>
                  </a:lnTo>
                  <a:cubicBezTo>
                    <a:pt x="9641" y="6426"/>
                    <a:pt x="9642" y="6433"/>
                    <a:pt x="9646" y="6439"/>
                  </a:cubicBezTo>
                  <a:cubicBezTo>
                    <a:pt x="9650" y="6446"/>
                    <a:pt x="9654" y="6450"/>
                    <a:pt x="9660" y="6453"/>
                  </a:cubicBezTo>
                  <a:cubicBezTo>
                    <a:pt x="9634" y="6502"/>
                    <a:pt x="9606" y="6551"/>
                    <a:pt x="9576" y="6597"/>
                  </a:cubicBezTo>
                  <a:cubicBezTo>
                    <a:pt x="9574" y="6601"/>
                    <a:pt x="9571" y="6604"/>
                    <a:pt x="9568" y="6608"/>
                  </a:cubicBezTo>
                  <a:cubicBezTo>
                    <a:pt x="9552" y="6633"/>
                    <a:pt x="9536" y="6658"/>
                    <a:pt x="9519" y="6682"/>
                  </a:cubicBezTo>
                  <a:cubicBezTo>
                    <a:pt x="9514" y="6689"/>
                    <a:pt x="9509" y="6695"/>
                    <a:pt x="9504" y="6702"/>
                  </a:cubicBezTo>
                  <a:cubicBezTo>
                    <a:pt x="9489" y="6723"/>
                    <a:pt x="9473" y="6744"/>
                    <a:pt x="9458" y="6765"/>
                  </a:cubicBezTo>
                  <a:cubicBezTo>
                    <a:pt x="9452" y="6773"/>
                    <a:pt x="9445" y="6780"/>
                    <a:pt x="9438" y="6788"/>
                  </a:cubicBezTo>
                  <a:cubicBezTo>
                    <a:pt x="9423" y="6808"/>
                    <a:pt x="9408" y="6826"/>
                    <a:pt x="9392" y="6844"/>
                  </a:cubicBezTo>
                  <a:cubicBezTo>
                    <a:pt x="9385" y="6853"/>
                    <a:pt x="9378" y="6861"/>
                    <a:pt x="9370" y="6869"/>
                  </a:cubicBezTo>
                  <a:cubicBezTo>
                    <a:pt x="9356" y="6886"/>
                    <a:pt x="9341" y="6903"/>
                    <a:pt x="9325" y="6920"/>
                  </a:cubicBezTo>
                  <a:cubicBezTo>
                    <a:pt x="9317" y="6929"/>
                    <a:pt x="9309" y="6937"/>
                    <a:pt x="9300" y="6946"/>
                  </a:cubicBezTo>
                  <a:cubicBezTo>
                    <a:pt x="9286" y="6961"/>
                    <a:pt x="9271" y="6977"/>
                    <a:pt x="9255" y="6993"/>
                  </a:cubicBezTo>
                  <a:cubicBezTo>
                    <a:pt x="9246" y="7001"/>
                    <a:pt x="9237" y="7010"/>
                    <a:pt x="9228" y="7019"/>
                  </a:cubicBezTo>
                  <a:cubicBezTo>
                    <a:pt x="9212" y="7033"/>
                    <a:pt x="9198" y="7047"/>
                    <a:pt x="9182" y="7061"/>
                  </a:cubicBezTo>
                  <a:cubicBezTo>
                    <a:pt x="9172" y="7070"/>
                    <a:pt x="9162" y="7079"/>
                    <a:pt x="9152" y="7087"/>
                  </a:cubicBezTo>
                  <a:cubicBezTo>
                    <a:pt x="9137" y="7101"/>
                    <a:pt x="9122" y="7114"/>
                    <a:pt x="9107" y="7127"/>
                  </a:cubicBezTo>
                  <a:cubicBezTo>
                    <a:pt x="9096" y="7136"/>
                    <a:pt x="9085" y="7144"/>
                    <a:pt x="9074" y="7152"/>
                  </a:cubicBezTo>
                  <a:cubicBezTo>
                    <a:pt x="9059" y="7164"/>
                    <a:pt x="9044" y="7176"/>
                    <a:pt x="9029" y="7188"/>
                  </a:cubicBezTo>
                  <a:cubicBezTo>
                    <a:pt x="9017" y="7196"/>
                    <a:pt x="9006" y="7205"/>
                    <a:pt x="8994" y="7213"/>
                  </a:cubicBezTo>
                  <a:cubicBezTo>
                    <a:pt x="8979" y="7224"/>
                    <a:pt x="8964" y="7235"/>
                    <a:pt x="8948" y="7245"/>
                  </a:cubicBezTo>
                  <a:cubicBezTo>
                    <a:pt x="8936" y="7253"/>
                    <a:pt x="8924" y="7261"/>
                    <a:pt x="8912" y="7269"/>
                  </a:cubicBezTo>
                  <a:cubicBezTo>
                    <a:pt x="8896" y="7279"/>
                    <a:pt x="8882" y="7289"/>
                    <a:pt x="8866" y="7298"/>
                  </a:cubicBezTo>
                  <a:cubicBezTo>
                    <a:pt x="8851" y="7308"/>
                    <a:pt x="8840" y="7314"/>
                    <a:pt x="8826" y="7321"/>
                  </a:cubicBezTo>
                  <a:cubicBezTo>
                    <a:pt x="8813" y="7329"/>
                    <a:pt x="8796" y="7339"/>
                    <a:pt x="8780" y="7347"/>
                  </a:cubicBezTo>
                  <a:cubicBezTo>
                    <a:pt x="8765" y="7356"/>
                    <a:pt x="8754" y="7361"/>
                    <a:pt x="8741" y="7367"/>
                  </a:cubicBezTo>
                  <a:cubicBezTo>
                    <a:pt x="8728" y="7373"/>
                    <a:pt x="8711" y="7384"/>
                    <a:pt x="8695" y="7391"/>
                  </a:cubicBezTo>
                  <a:cubicBezTo>
                    <a:pt x="8680" y="7399"/>
                    <a:pt x="8667" y="7403"/>
                    <a:pt x="8653" y="7410"/>
                  </a:cubicBezTo>
                  <a:cubicBezTo>
                    <a:pt x="8639" y="7417"/>
                    <a:pt x="8623" y="7425"/>
                    <a:pt x="8607" y="7431"/>
                  </a:cubicBezTo>
                  <a:cubicBezTo>
                    <a:pt x="8592" y="7438"/>
                    <a:pt x="8578" y="7443"/>
                    <a:pt x="8564" y="7448"/>
                  </a:cubicBezTo>
                  <a:lnTo>
                    <a:pt x="8550" y="7454"/>
                  </a:lnTo>
                  <a:lnTo>
                    <a:pt x="8550" y="7454"/>
                  </a:lnTo>
                  <a:cubicBezTo>
                    <a:pt x="8550" y="7453"/>
                    <a:pt x="8550" y="7453"/>
                    <a:pt x="8549" y="7452"/>
                  </a:cubicBezTo>
                  <a:cubicBezTo>
                    <a:pt x="8548" y="7451"/>
                    <a:pt x="8547" y="7449"/>
                    <a:pt x="8546" y="7448"/>
                  </a:cubicBezTo>
                  <a:lnTo>
                    <a:pt x="8571" y="7429"/>
                  </a:lnTo>
                  <a:lnTo>
                    <a:pt x="8608" y="7402"/>
                  </a:lnTo>
                  <a:cubicBezTo>
                    <a:pt x="8625" y="7388"/>
                    <a:pt x="8643" y="7374"/>
                    <a:pt x="8661" y="7360"/>
                  </a:cubicBezTo>
                  <a:cubicBezTo>
                    <a:pt x="8672" y="7351"/>
                    <a:pt x="8684" y="7342"/>
                    <a:pt x="8696" y="7333"/>
                  </a:cubicBezTo>
                  <a:cubicBezTo>
                    <a:pt x="8713" y="7319"/>
                    <a:pt x="8731" y="7304"/>
                    <a:pt x="8748" y="7290"/>
                  </a:cubicBezTo>
                  <a:cubicBezTo>
                    <a:pt x="8759" y="7281"/>
                    <a:pt x="8770" y="7272"/>
                    <a:pt x="8782" y="7262"/>
                  </a:cubicBezTo>
                  <a:cubicBezTo>
                    <a:pt x="8799" y="7247"/>
                    <a:pt x="8816" y="7232"/>
                    <a:pt x="8832" y="7217"/>
                  </a:cubicBezTo>
                  <a:cubicBezTo>
                    <a:pt x="8843" y="7208"/>
                    <a:pt x="8854" y="7198"/>
                    <a:pt x="8865" y="7189"/>
                  </a:cubicBezTo>
                  <a:cubicBezTo>
                    <a:pt x="8882" y="7174"/>
                    <a:pt x="8898" y="7159"/>
                    <a:pt x="8915" y="7143"/>
                  </a:cubicBezTo>
                  <a:cubicBezTo>
                    <a:pt x="8925" y="7133"/>
                    <a:pt x="8936" y="7124"/>
                    <a:pt x="8946" y="7114"/>
                  </a:cubicBezTo>
                  <a:cubicBezTo>
                    <a:pt x="8963" y="7098"/>
                    <a:pt x="8979" y="7082"/>
                    <a:pt x="8995" y="7066"/>
                  </a:cubicBezTo>
                  <a:cubicBezTo>
                    <a:pt x="9005" y="7056"/>
                    <a:pt x="9015" y="7046"/>
                    <a:pt x="9024" y="7037"/>
                  </a:cubicBezTo>
                  <a:cubicBezTo>
                    <a:pt x="9041" y="7021"/>
                    <a:pt x="9057" y="7004"/>
                    <a:pt x="9073" y="6987"/>
                  </a:cubicBezTo>
                  <a:cubicBezTo>
                    <a:pt x="9082" y="6978"/>
                    <a:pt x="9092" y="6968"/>
                    <a:pt x="9101" y="6959"/>
                  </a:cubicBezTo>
                  <a:cubicBezTo>
                    <a:pt x="9117" y="6942"/>
                    <a:pt x="9132" y="6924"/>
                    <a:pt x="9148" y="6907"/>
                  </a:cubicBezTo>
                  <a:cubicBezTo>
                    <a:pt x="9157" y="6897"/>
                    <a:pt x="9166" y="6887"/>
                    <a:pt x="9174" y="6878"/>
                  </a:cubicBezTo>
                  <a:cubicBezTo>
                    <a:pt x="9190" y="6860"/>
                    <a:pt x="9206" y="6842"/>
                    <a:pt x="9221" y="6823"/>
                  </a:cubicBezTo>
                  <a:cubicBezTo>
                    <a:pt x="9229" y="6814"/>
                    <a:pt x="9237" y="6806"/>
                    <a:pt x="9245" y="6796"/>
                  </a:cubicBezTo>
                  <a:cubicBezTo>
                    <a:pt x="9264" y="6774"/>
                    <a:pt x="9283" y="6751"/>
                    <a:pt x="9301" y="6727"/>
                  </a:cubicBezTo>
                  <a:cubicBezTo>
                    <a:pt x="9305" y="6723"/>
                    <a:pt x="9309" y="6718"/>
                    <a:pt x="9313" y="6713"/>
                  </a:cubicBezTo>
                  <a:cubicBezTo>
                    <a:pt x="9335" y="6685"/>
                    <a:pt x="9357" y="6656"/>
                    <a:pt x="9378" y="6628"/>
                  </a:cubicBezTo>
                  <a:cubicBezTo>
                    <a:pt x="9383" y="6621"/>
                    <a:pt x="9388" y="6614"/>
                    <a:pt x="9393" y="6607"/>
                  </a:cubicBezTo>
                  <a:cubicBezTo>
                    <a:pt x="9409" y="6585"/>
                    <a:pt x="9425" y="6563"/>
                    <a:pt x="9440" y="6541"/>
                  </a:cubicBezTo>
                  <a:cubicBezTo>
                    <a:pt x="9448" y="6531"/>
                    <a:pt x="9455" y="6520"/>
                    <a:pt x="9462" y="6510"/>
                  </a:cubicBezTo>
                  <a:cubicBezTo>
                    <a:pt x="9474" y="6490"/>
                    <a:pt x="9488" y="6472"/>
                    <a:pt x="9500" y="6453"/>
                  </a:cubicBezTo>
                  <a:cubicBezTo>
                    <a:pt x="9507" y="6442"/>
                    <a:pt x="9514" y="6431"/>
                    <a:pt x="9521" y="6420"/>
                  </a:cubicBezTo>
                  <a:cubicBezTo>
                    <a:pt x="9533" y="6401"/>
                    <a:pt x="9545" y="6383"/>
                    <a:pt x="9557" y="6364"/>
                  </a:cubicBezTo>
                  <a:cubicBezTo>
                    <a:pt x="9564" y="6353"/>
                    <a:pt x="9570" y="6341"/>
                    <a:pt x="9576" y="6330"/>
                  </a:cubicBezTo>
                  <a:cubicBezTo>
                    <a:pt x="9587" y="6310"/>
                    <a:pt x="9599" y="6292"/>
                    <a:pt x="9610" y="6273"/>
                  </a:cubicBezTo>
                  <a:cubicBezTo>
                    <a:pt x="9616" y="6262"/>
                    <a:pt x="9622" y="6251"/>
                    <a:pt x="9628" y="6240"/>
                  </a:cubicBezTo>
                  <a:cubicBezTo>
                    <a:pt x="9633" y="6232"/>
                    <a:pt x="9637" y="6224"/>
                    <a:pt x="9641" y="6216"/>
                  </a:cubicBezTo>
                  <a:lnTo>
                    <a:pt x="9641" y="6216"/>
                  </a:lnTo>
                  <a:cubicBezTo>
                    <a:pt x="9647" y="6219"/>
                    <a:pt x="9653" y="6221"/>
                    <a:pt x="9660" y="6221"/>
                  </a:cubicBezTo>
                  <a:lnTo>
                    <a:pt x="9660" y="6221"/>
                  </a:lnTo>
                  <a:cubicBezTo>
                    <a:pt x="9660" y="6229"/>
                    <a:pt x="9661" y="6238"/>
                    <a:pt x="9661" y="6247"/>
                  </a:cubicBezTo>
                  <a:cubicBezTo>
                    <a:pt x="9666" y="6260"/>
                    <a:pt x="9667" y="6273"/>
                    <a:pt x="9668" y="6286"/>
                  </a:cubicBezTo>
                  <a:lnTo>
                    <a:pt x="9669" y="6286"/>
                  </a:lnTo>
                  <a:close/>
                  <a:moveTo>
                    <a:pt x="9589" y="6644"/>
                  </a:moveTo>
                  <a:cubicBezTo>
                    <a:pt x="9573" y="6681"/>
                    <a:pt x="9555" y="6719"/>
                    <a:pt x="9538" y="6757"/>
                  </a:cubicBezTo>
                  <a:cubicBezTo>
                    <a:pt x="9523" y="6788"/>
                    <a:pt x="9509" y="6820"/>
                    <a:pt x="9494" y="6852"/>
                  </a:cubicBezTo>
                  <a:cubicBezTo>
                    <a:pt x="9476" y="6890"/>
                    <a:pt x="9456" y="6927"/>
                    <a:pt x="9438" y="6964"/>
                  </a:cubicBezTo>
                  <a:cubicBezTo>
                    <a:pt x="9422" y="6995"/>
                    <a:pt x="9407" y="7026"/>
                    <a:pt x="9391" y="7057"/>
                  </a:cubicBezTo>
                  <a:cubicBezTo>
                    <a:pt x="9371" y="7095"/>
                    <a:pt x="9350" y="7132"/>
                    <a:pt x="9329" y="7170"/>
                  </a:cubicBezTo>
                  <a:cubicBezTo>
                    <a:pt x="9313" y="7199"/>
                    <a:pt x="9297" y="7229"/>
                    <a:pt x="9280" y="7258"/>
                  </a:cubicBezTo>
                  <a:cubicBezTo>
                    <a:pt x="9258" y="7297"/>
                    <a:pt x="9235" y="7334"/>
                    <a:pt x="9211" y="7373"/>
                  </a:cubicBezTo>
                  <a:cubicBezTo>
                    <a:pt x="9195" y="7400"/>
                    <a:pt x="9179" y="7428"/>
                    <a:pt x="9162" y="7455"/>
                  </a:cubicBezTo>
                  <a:cubicBezTo>
                    <a:pt x="9137" y="7496"/>
                    <a:pt x="9110" y="7536"/>
                    <a:pt x="9084" y="7576"/>
                  </a:cubicBezTo>
                  <a:cubicBezTo>
                    <a:pt x="9068" y="7600"/>
                    <a:pt x="9053" y="7624"/>
                    <a:pt x="9037" y="7648"/>
                  </a:cubicBezTo>
                  <a:cubicBezTo>
                    <a:pt x="9004" y="7696"/>
                    <a:pt x="8971" y="7743"/>
                    <a:pt x="8937" y="7791"/>
                  </a:cubicBezTo>
                  <a:lnTo>
                    <a:pt x="8922" y="7812"/>
                  </a:lnTo>
                  <a:cubicBezTo>
                    <a:pt x="8857" y="7862"/>
                    <a:pt x="8790" y="7910"/>
                    <a:pt x="8720" y="7956"/>
                  </a:cubicBezTo>
                  <a:lnTo>
                    <a:pt x="8715" y="7947"/>
                  </a:lnTo>
                  <a:cubicBezTo>
                    <a:pt x="8710" y="7940"/>
                    <a:pt x="8705" y="7932"/>
                    <a:pt x="8700" y="7924"/>
                  </a:cubicBezTo>
                  <a:cubicBezTo>
                    <a:pt x="8695" y="7916"/>
                    <a:pt x="8688" y="7903"/>
                    <a:pt x="8682" y="7891"/>
                  </a:cubicBezTo>
                  <a:cubicBezTo>
                    <a:pt x="8676" y="7880"/>
                    <a:pt x="8673" y="7874"/>
                    <a:pt x="8669" y="7866"/>
                  </a:cubicBezTo>
                  <a:cubicBezTo>
                    <a:pt x="8662" y="7853"/>
                    <a:pt x="8656" y="7839"/>
                    <a:pt x="8649" y="7825"/>
                  </a:cubicBezTo>
                  <a:cubicBezTo>
                    <a:pt x="8645" y="7817"/>
                    <a:pt x="8641" y="7810"/>
                    <a:pt x="8637" y="7801"/>
                  </a:cubicBezTo>
                  <a:cubicBezTo>
                    <a:pt x="8630" y="7785"/>
                    <a:pt x="8623" y="7768"/>
                    <a:pt x="8616" y="7751"/>
                  </a:cubicBezTo>
                  <a:cubicBezTo>
                    <a:pt x="8613" y="7743"/>
                    <a:pt x="8610" y="7737"/>
                    <a:pt x="8607" y="7730"/>
                  </a:cubicBezTo>
                  <a:cubicBezTo>
                    <a:pt x="8597" y="7705"/>
                    <a:pt x="8587" y="7678"/>
                    <a:pt x="8577" y="7651"/>
                  </a:cubicBezTo>
                  <a:lnTo>
                    <a:pt x="8569" y="7630"/>
                  </a:lnTo>
                  <a:cubicBezTo>
                    <a:pt x="8562" y="7609"/>
                    <a:pt x="8554" y="7588"/>
                    <a:pt x="8547" y="7565"/>
                  </a:cubicBezTo>
                  <a:cubicBezTo>
                    <a:pt x="8542" y="7549"/>
                    <a:pt x="8537" y="7533"/>
                    <a:pt x="8531" y="7517"/>
                  </a:cubicBezTo>
                  <a:cubicBezTo>
                    <a:pt x="8531" y="7514"/>
                    <a:pt x="8530" y="7512"/>
                    <a:pt x="8529" y="7510"/>
                  </a:cubicBezTo>
                  <a:lnTo>
                    <a:pt x="8529" y="7510"/>
                  </a:lnTo>
                  <a:cubicBezTo>
                    <a:pt x="8532" y="7509"/>
                    <a:pt x="8534" y="7508"/>
                    <a:pt x="8536" y="7507"/>
                  </a:cubicBezTo>
                  <a:cubicBezTo>
                    <a:pt x="8543" y="7503"/>
                    <a:pt x="8547" y="7498"/>
                    <a:pt x="8551" y="7491"/>
                  </a:cubicBezTo>
                  <a:cubicBezTo>
                    <a:pt x="8555" y="7485"/>
                    <a:pt x="8557" y="7478"/>
                    <a:pt x="8557" y="7471"/>
                  </a:cubicBezTo>
                  <a:lnTo>
                    <a:pt x="8557" y="7471"/>
                  </a:lnTo>
                  <a:cubicBezTo>
                    <a:pt x="8557" y="7466"/>
                    <a:pt x="8556" y="7462"/>
                    <a:pt x="8554" y="7457"/>
                  </a:cubicBezTo>
                  <a:lnTo>
                    <a:pt x="8567" y="7452"/>
                  </a:lnTo>
                  <a:cubicBezTo>
                    <a:pt x="8580" y="7447"/>
                    <a:pt x="8594" y="7442"/>
                    <a:pt x="8607" y="7437"/>
                  </a:cubicBezTo>
                  <a:cubicBezTo>
                    <a:pt x="8627" y="7428"/>
                    <a:pt x="8648" y="7418"/>
                    <a:pt x="8669" y="7409"/>
                  </a:cubicBezTo>
                  <a:lnTo>
                    <a:pt x="8695" y="7397"/>
                  </a:lnTo>
                  <a:cubicBezTo>
                    <a:pt x="8720" y="7385"/>
                    <a:pt x="8744" y="7373"/>
                    <a:pt x="8768" y="7360"/>
                  </a:cubicBezTo>
                  <a:lnTo>
                    <a:pt x="8783" y="7353"/>
                  </a:lnTo>
                  <a:cubicBezTo>
                    <a:pt x="8809" y="7338"/>
                    <a:pt x="8836" y="7323"/>
                    <a:pt x="8862" y="7307"/>
                  </a:cubicBezTo>
                  <a:lnTo>
                    <a:pt x="8868" y="7304"/>
                  </a:lnTo>
                  <a:lnTo>
                    <a:pt x="8868" y="7304"/>
                  </a:lnTo>
                  <a:cubicBezTo>
                    <a:pt x="8989" y="7230"/>
                    <a:pt x="9085" y="7158"/>
                    <a:pt x="9190" y="7063"/>
                  </a:cubicBezTo>
                  <a:cubicBezTo>
                    <a:pt x="9214" y="7041"/>
                    <a:pt x="9238" y="7018"/>
                    <a:pt x="9262" y="6995"/>
                  </a:cubicBezTo>
                  <a:cubicBezTo>
                    <a:pt x="9270" y="6987"/>
                    <a:pt x="9277" y="6979"/>
                    <a:pt x="9285" y="6971"/>
                  </a:cubicBezTo>
                  <a:cubicBezTo>
                    <a:pt x="9300" y="6955"/>
                    <a:pt x="9316" y="6939"/>
                    <a:pt x="9331" y="6923"/>
                  </a:cubicBezTo>
                  <a:cubicBezTo>
                    <a:pt x="9340" y="6914"/>
                    <a:pt x="9348" y="6903"/>
                    <a:pt x="9357" y="6894"/>
                  </a:cubicBezTo>
                  <a:cubicBezTo>
                    <a:pt x="9371" y="6879"/>
                    <a:pt x="9384" y="6864"/>
                    <a:pt x="9396" y="6849"/>
                  </a:cubicBezTo>
                  <a:cubicBezTo>
                    <a:pt x="9405" y="6838"/>
                    <a:pt x="9414" y="6827"/>
                    <a:pt x="9423" y="6816"/>
                  </a:cubicBezTo>
                  <a:cubicBezTo>
                    <a:pt x="9435" y="6801"/>
                    <a:pt x="9447" y="6786"/>
                    <a:pt x="9459" y="6771"/>
                  </a:cubicBezTo>
                  <a:cubicBezTo>
                    <a:pt x="9468" y="6760"/>
                    <a:pt x="9476" y="6748"/>
                    <a:pt x="9485" y="6737"/>
                  </a:cubicBezTo>
                  <a:cubicBezTo>
                    <a:pt x="9496" y="6721"/>
                    <a:pt x="9508" y="6706"/>
                    <a:pt x="9519" y="6690"/>
                  </a:cubicBezTo>
                  <a:cubicBezTo>
                    <a:pt x="9527" y="6679"/>
                    <a:pt x="9535" y="6666"/>
                    <a:pt x="9544" y="6654"/>
                  </a:cubicBezTo>
                  <a:lnTo>
                    <a:pt x="9575" y="6607"/>
                  </a:lnTo>
                  <a:cubicBezTo>
                    <a:pt x="9583" y="6595"/>
                    <a:pt x="9591" y="6582"/>
                    <a:pt x="9599" y="6569"/>
                  </a:cubicBezTo>
                  <a:cubicBezTo>
                    <a:pt x="9609" y="6553"/>
                    <a:pt x="9619" y="6537"/>
                    <a:pt x="9628" y="6521"/>
                  </a:cubicBezTo>
                  <a:cubicBezTo>
                    <a:pt x="9637" y="6505"/>
                    <a:pt x="9643" y="6494"/>
                    <a:pt x="9651" y="6481"/>
                  </a:cubicBezTo>
                  <a:cubicBezTo>
                    <a:pt x="9655" y="6472"/>
                    <a:pt x="9660" y="6464"/>
                    <a:pt x="9665" y="6456"/>
                  </a:cubicBezTo>
                  <a:lnTo>
                    <a:pt x="9665" y="6456"/>
                  </a:lnTo>
                  <a:cubicBezTo>
                    <a:pt x="9653" y="6486"/>
                    <a:pt x="9641" y="6515"/>
                    <a:pt x="9628" y="6545"/>
                  </a:cubicBezTo>
                  <a:cubicBezTo>
                    <a:pt x="9616" y="6576"/>
                    <a:pt x="9602" y="6611"/>
                    <a:pt x="9588" y="6644"/>
                  </a:cubicBezTo>
                  <a:lnTo>
                    <a:pt x="9589" y="6644"/>
                  </a:lnTo>
                  <a:close/>
                  <a:moveTo>
                    <a:pt x="9151" y="7655"/>
                  </a:moveTo>
                  <a:cubicBezTo>
                    <a:pt x="9148" y="7661"/>
                    <a:pt x="9144" y="7667"/>
                    <a:pt x="9141" y="7673"/>
                  </a:cubicBezTo>
                  <a:cubicBezTo>
                    <a:pt x="9106" y="7739"/>
                    <a:pt x="9070" y="7803"/>
                    <a:pt x="9033" y="7866"/>
                  </a:cubicBezTo>
                  <a:lnTo>
                    <a:pt x="9026" y="7879"/>
                  </a:lnTo>
                  <a:cubicBezTo>
                    <a:pt x="9002" y="7919"/>
                    <a:pt x="8978" y="7959"/>
                    <a:pt x="8953" y="7998"/>
                  </a:cubicBezTo>
                  <a:lnTo>
                    <a:pt x="8935" y="8017"/>
                  </a:lnTo>
                  <a:lnTo>
                    <a:pt x="8917" y="8035"/>
                  </a:lnTo>
                  <a:cubicBezTo>
                    <a:pt x="8894" y="8058"/>
                    <a:pt x="8871" y="8080"/>
                    <a:pt x="8847" y="8102"/>
                  </a:cubicBezTo>
                  <a:lnTo>
                    <a:pt x="8847" y="8102"/>
                  </a:lnTo>
                  <a:cubicBezTo>
                    <a:pt x="8845" y="8100"/>
                    <a:pt x="8842" y="8098"/>
                    <a:pt x="8839" y="8096"/>
                  </a:cubicBezTo>
                  <a:cubicBezTo>
                    <a:pt x="8832" y="8092"/>
                    <a:pt x="8826" y="8090"/>
                    <a:pt x="8818" y="8090"/>
                  </a:cubicBezTo>
                  <a:lnTo>
                    <a:pt x="8818" y="8090"/>
                  </a:lnTo>
                  <a:cubicBezTo>
                    <a:pt x="8810" y="8090"/>
                    <a:pt x="8804" y="8092"/>
                    <a:pt x="8797" y="8096"/>
                  </a:cubicBezTo>
                  <a:cubicBezTo>
                    <a:pt x="8790" y="8100"/>
                    <a:pt x="8785" y="8105"/>
                    <a:pt x="8782" y="8111"/>
                  </a:cubicBezTo>
                  <a:cubicBezTo>
                    <a:pt x="8778" y="8118"/>
                    <a:pt x="8776" y="8125"/>
                    <a:pt x="8776" y="8132"/>
                  </a:cubicBezTo>
                  <a:lnTo>
                    <a:pt x="8776" y="8132"/>
                  </a:lnTo>
                  <a:cubicBezTo>
                    <a:pt x="8776" y="8139"/>
                    <a:pt x="8778" y="8145"/>
                    <a:pt x="8781" y="8151"/>
                  </a:cubicBezTo>
                  <a:cubicBezTo>
                    <a:pt x="8782" y="8153"/>
                    <a:pt x="8783" y="8154"/>
                    <a:pt x="8784" y="8155"/>
                  </a:cubicBezTo>
                  <a:lnTo>
                    <a:pt x="8775" y="8162"/>
                  </a:lnTo>
                  <a:cubicBezTo>
                    <a:pt x="8775" y="8159"/>
                    <a:pt x="8775" y="8156"/>
                    <a:pt x="8775" y="8153"/>
                  </a:cubicBezTo>
                  <a:cubicBezTo>
                    <a:pt x="8773" y="8125"/>
                    <a:pt x="8771" y="8095"/>
                    <a:pt x="8770" y="8065"/>
                  </a:cubicBezTo>
                  <a:lnTo>
                    <a:pt x="8770" y="8065"/>
                  </a:lnTo>
                  <a:cubicBezTo>
                    <a:pt x="8776" y="8064"/>
                    <a:pt x="8781" y="8063"/>
                    <a:pt x="8787" y="8059"/>
                  </a:cubicBezTo>
                  <a:cubicBezTo>
                    <a:pt x="8794" y="8056"/>
                    <a:pt x="8798" y="8051"/>
                    <a:pt x="8802" y="8044"/>
                  </a:cubicBezTo>
                  <a:cubicBezTo>
                    <a:pt x="8806" y="8038"/>
                    <a:pt x="8808" y="8032"/>
                    <a:pt x="8808" y="8024"/>
                  </a:cubicBezTo>
                  <a:cubicBezTo>
                    <a:pt x="8808" y="8017"/>
                    <a:pt x="8806" y="8011"/>
                    <a:pt x="8802" y="8003"/>
                  </a:cubicBezTo>
                  <a:cubicBezTo>
                    <a:pt x="8800" y="7998"/>
                    <a:pt x="8797" y="7995"/>
                    <a:pt x="8792" y="7991"/>
                  </a:cubicBezTo>
                  <a:cubicBezTo>
                    <a:pt x="8831" y="7942"/>
                    <a:pt x="8869" y="7893"/>
                    <a:pt x="8905" y="7842"/>
                  </a:cubicBezTo>
                  <a:lnTo>
                    <a:pt x="8925" y="7814"/>
                  </a:lnTo>
                  <a:lnTo>
                    <a:pt x="8925" y="7814"/>
                  </a:lnTo>
                  <a:cubicBezTo>
                    <a:pt x="9020" y="7741"/>
                    <a:pt x="9097" y="7675"/>
                    <a:pt x="9184" y="7592"/>
                  </a:cubicBezTo>
                  <a:cubicBezTo>
                    <a:pt x="9171" y="7613"/>
                    <a:pt x="9161" y="7634"/>
                    <a:pt x="9150" y="7655"/>
                  </a:cubicBezTo>
                  <a:lnTo>
                    <a:pt x="9151" y="7655"/>
                  </a:lnTo>
                  <a:close/>
                  <a:moveTo>
                    <a:pt x="8865" y="8093"/>
                  </a:moveTo>
                  <a:lnTo>
                    <a:pt x="8849" y="8105"/>
                  </a:lnTo>
                  <a:lnTo>
                    <a:pt x="8849" y="8105"/>
                  </a:lnTo>
                  <a:cubicBezTo>
                    <a:pt x="8866" y="8089"/>
                    <a:pt x="8882" y="8073"/>
                    <a:pt x="8899" y="8057"/>
                  </a:cubicBezTo>
                  <a:cubicBezTo>
                    <a:pt x="8910" y="8046"/>
                    <a:pt x="8922" y="8034"/>
                    <a:pt x="8934" y="8023"/>
                  </a:cubicBezTo>
                  <a:lnTo>
                    <a:pt x="8944" y="8013"/>
                  </a:lnTo>
                  <a:cubicBezTo>
                    <a:pt x="8936" y="8025"/>
                    <a:pt x="8929" y="8038"/>
                    <a:pt x="8922" y="8049"/>
                  </a:cubicBezTo>
                  <a:lnTo>
                    <a:pt x="8916" y="8054"/>
                  </a:lnTo>
                  <a:cubicBezTo>
                    <a:pt x="8899" y="8068"/>
                    <a:pt x="8882" y="8081"/>
                    <a:pt x="8865" y="8093"/>
                  </a:cubicBezTo>
                  <a:close/>
                  <a:moveTo>
                    <a:pt x="8775" y="8179"/>
                  </a:moveTo>
                  <a:cubicBezTo>
                    <a:pt x="8775" y="8177"/>
                    <a:pt x="8775" y="8175"/>
                    <a:pt x="8775" y="8173"/>
                  </a:cubicBezTo>
                  <a:lnTo>
                    <a:pt x="8787" y="8161"/>
                  </a:lnTo>
                  <a:cubicBezTo>
                    <a:pt x="8787" y="8161"/>
                    <a:pt x="8789" y="8161"/>
                    <a:pt x="8790" y="8163"/>
                  </a:cubicBezTo>
                  <a:cubicBezTo>
                    <a:pt x="8785" y="8169"/>
                    <a:pt x="8780" y="8175"/>
                    <a:pt x="8775" y="8181"/>
                  </a:cubicBezTo>
                  <a:lnTo>
                    <a:pt x="8775" y="8180"/>
                  </a:lnTo>
                  <a:lnTo>
                    <a:pt x="8775" y="8179"/>
                  </a:lnTo>
                  <a:close/>
                  <a:moveTo>
                    <a:pt x="8629" y="8273"/>
                  </a:moveTo>
                  <a:cubicBezTo>
                    <a:pt x="8603" y="8292"/>
                    <a:pt x="8577" y="8310"/>
                    <a:pt x="8550" y="8328"/>
                  </a:cubicBezTo>
                  <a:cubicBezTo>
                    <a:pt x="8527" y="8344"/>
                    <a:pt x="8503" y="8359"/>
                    <a:pt x="8479" y="8374"/>
                  </a:cubicBezTo>
                  <a:cubicBezTo>
                    <a:pt x="8455" y="8389"/>
                    <a:pt x="8425" y="8408"/>
                    <a:pt x="8398" y="8425"/>
                  </a:cubicBezTo>
                  <a:cubicBezTo>
                    <a:pt x="8374" y="8440"/>
                    <a:pt x="8349" y="8454"/>
                    <a:pt x="8324" y="8468"/>
                  </a:cubicBezTo>
                  <a:cubicBezTo>
                    <a:pt x="8299" y="8483"/>
                    <a:pt x="8268" y="8501"/>
                    <a:pt x="8239" y="8516"/>
                  </a:cubicBezTo>
                  <a:cubicBezTo>
                    <a:pt x="8214" y="8530"/>
                    <a:pt x="8189" y="8543"/>
                    <a:pt x="8163" y="8556"/>
                  </a:cubicBezTo>
                  <a:cubicBezTo>
                    <a:pt x="8134" y="8571"/>
                    <a:pt x="8104" y="8586"/>
                    <a:pt x="8074" y="8600"/>
                  </a:cubicBezTo>
                  <a:cubicBezTo>
                    <a:pt x="8049" y="8613"/>
                    <a:pt x="8022" y="8625"/>
                    <a:pt x="7996" y="8638"/>
                  </a:cubicBezTo>
                  <a:cubicBezTo>
                    <a:pt x="7966" y="8651"/>
                    <a:pt x="7935" y="8665"/>
                    <a:pt x="7904" y="8678"/>
                  </a:cubicBezTo>
                  <a:cubicBezTo>
                    <a:pt x="7877" y="8690"/>
                    <a:pt x="7850" y="8701"/>
                    <a:pt x="7823" y="8712"/>
                  </a:cubicBezTo>
                  <a:cubicBezTo>
                    <a:pt x="7792" y="8725"/>
                    <a:pt x="7760" y="8737"/>
                    <a:pt x="7728" y="8749"/>
                  </a:cubicBezTo>
                  <a:cubicBezTo>
                    <a:pt x="7700" y="8760"/>
                    <a:pt x="7673" y="8770"/>
                    <a:pt x="7645" y="8780"/>
                  </a:cubicBezTo>
                  <a:cubicBezTo>
                    <a:pt x="7612" y="8792"/>
                    <a:pt x="7579" y="8803"/>
                    <a:pt x="7547" y="8814"/>
                  </a:cubicBezTo>
                  <a:cubicBezTo>
                    <a:pt x="7519" y="8823"/>
                    <a:pt x="7491" y="8833"/>
                    <a:pt x="7463" y="8841"/>
                  </a:cubicBezTo>
                  <a:cubicBezTo>
                    <a:pt x="7429" y="8852"/>
                    <a:pt x="7394" y="8862"/>
                    <a:pt x="7360" y="8872"/>
                  </a:cubicBezTo>
                  <a:cubicBezTo>
                    <a:pt x="7332" y="8880"/>
                    <a:pt x="7304" y="8888"/>
                    <a:pt x="7275" y="8896"/>
                  </a:cubicBezTo>
                  <a:cubicBezTo>
                    <a:pt x="7240" y="8905"/>
                    <a:pt x="7204" y="8914"/>
                    <a:pt x="7168" y="8922"/>
                  </a:cubicBezTo>
                  <a:cubicBezTo>
                    <a:pt x="7140" y="8929"/>
                    <a:pt x="7111" y="8936"/>
                    <a:pt x="7082" y="8942"/>
                  </a:cubicBezTo>
                  <a:cubicBezTo>
                    <a:pt x="7046" y="8950"/>
                    <a:pt x="7008" y="8958"/>
                    <a:pt x="6971" y="8965"/>
                  </a:cubicBezTo>
                  <a:lnTo>
                    <a:pt x="6944" y="8971"/>
                  </a:lnTo>
                  <a:cubicBezTo>
                    <a:pt x="6964" y="8967"/>
                    <a:pt x="6982" y="8962"/>
                    <a:pt x="7001" y="8957"/>
                  </a:cubicBezTo>
                  <a:cubicBezTo>
                    <a:pt x="7028" y="8950"/>
                    <a:pt x="7056" y="8944"/>
                    <a:pt x="7083" y="8937"/>
                  </a:cubicBezTo>
                  <a:cubicBezTo>
                    <a:pt x="7110" y="8931"/>
                    <a:pt x="7135" y="8923"/>
                    <a:pt x="7160" y="8916"/>
                  </a:cubicBezTo>
                  <a:cubicBezTo>
                    <a:pt x="7186" y="8909"/>
                    <a:pt x="7214" y="8901"/>
                    <a:pt x="7241" y="8892"/>
                  </a:cubicBezTo>
                  <a:cubicBezTo>
                    <a:pt x="7268" y="8884"/>
                    <a:pt x="7292" y="8876"/>
                    <a:pt x="7317" y="8868"/>
                  </a:cubicBezTo>
                  <a:cubicBezTo>
                    <a:pt x="7342" y="8860"/>
                    <a:pt x="7371" y="8851"/>
                    <a:pt x="7397" y="8841"/>
                  </a:cubicBezTo>
                  <a:cubicBezTo>
                    <a:pt x="7424" y="8832"/>
                    <a:pt x="7448" y="8823"/>
                    <a:pt x="7472" y="8814"/>
                  </a:cubicBezTo>
                  <a:cubicBezTo>
                    <a:pt x="7497" y="8805"/>
                    <a:pt x="7524" y="8794"/>
                    <a:pt x="7550" y="8784"/>
                  </a:cubicBezTo>
                  <a:cubicBezTo>
                    <a:pt x="7576" y="8775"/>
                    <a:pt x="7600" y="8765"/>
                    <a:pt x="7624" y="8754"/>
                  </a:cubicBezTo>
                  <a:cubicBezTo>
                    <a:pt x="7649" y="8743"/>
                    <a:pt x="7675" y="8733"/>
                    <a:pt x="7700" y="8722"/>
                  </a:cubicBezTo>
                  <a:cubicBezTo>
                    <a:pt x="7725" y="8711"/>
                    <a:pt x="7749" y="8700"/>
                    <a:pt x="7773" y="8688"/>
                  </a:cubicBezTo>
                  <a:cubicBezTo>
                    <a:pt x="7797" y="8677"/>
                    <a:pt x="7822" y="8666"/>
                    <a:pt x="7847" y="8654"/>
                  </a:cubicBezTo>
                  <a:cubicBezTo>
                    <a:pt x="7856" y="8649"/>
                    <a:pt x="7865" y="8645"/>
                    <a:pt x="7874" y="8640"/>
                  </a:cubicBezTo>
                  <a:cubicBezTo>
                    <a:pt x="7883" y="8636"/>
                    <a:pt x="7889" y="8634"/>
                    <a:pt x="7896" y="8631"/>
                  </a:cubicBezTo>
                  <a:cubicBezTo>
                    <a:pt x="7923" y="8622"/>
                    <a:pt x="7949" y="8612"/>
                    <a:pt x="7975" y="8602"/>
                  </a:cubicBezTo>
                  <a:cubicBezTo>
                    <a:pt x="7998" y="8594"/>
                    <a:pt x="8020" y="8585"/>
                    <a:pt x="8043" y="8575"/>
                  </a:cubicBezTo>
                  <a:cubicBezTo>
                    <a:pt x="8069" y="8565"/>
                    <a:pt x="8095" y="8554"/>
                    <a:pt x="8120" y="8543"/>
                  </a:cubicBezTo>
                  <a:cubicBezTo>
                    <a:pt x="8142" y="8534"/>
                    <a:pt x="8164" y="8523"/>
                    <a:pt x="8185" y="8514"/>
                  </a:cubicBezTo>
                  <a:cubicBezTo>
                    <a:pt x="8211" y="8502"/>
                    <a:pt x="8236" y="8490"/>
                    <a:pt x="8261" y="8478"/>
                  </a:cubicBezTo>
                  <a:cubicBezTo>
                    <a:pt x="8282" y="8468"/>
                    <a:pt x="8303" y="8459"/>
                    <a:pt x="8323" y="8447"/>
                  </a:cubicBezTo>
                  <a:cubicBezTo>
                    <a:pt x="8348" y="8434"/>
                    <a:pt x="8372" y="8421"/>
                    <a:pt x="8397" y="8408"/>
                  </a:cubicBezTo>
                  <a:cubicBezTo>
                    <a:pt x="8416" y="8397"/>
                    <a:pt x="8436" y="8386"/>
                    <a:pt x="8456" y="8375"/>
                  </a:cubicBezTo>
                  <a:cubicBezTo>
                    <a:pt x="8480" y="8361"/>
                    <a:pt x="8503" y="8347"/>
                    <a:pt x="8527" y="8332"/>
                  </a:cubicBezTo>
                  <a:cubicBezTo>
                    <a:pt x="8546" y="8321"/>
                    <a:pt x="8565" y="8309"/>
                    <a:pt x="8584" y="8297"/>
                  </a:cubicBezTo>
                  <a:cubicBezTo>
                    <a:pt x="8608" y="8282"/>
                    <a:pt x="8630" y="8267"/>
                    <a:pt x="8653" y="8251"/>
                  </a:cubicBezTo>
                  <a:cubicBezTo>
                    <a:pt x="8671" y="8239"/>
                    <a:pt x="8689" y="8228"/>
                    <a:pt x="8706" y="8216"/>
                  </a:cubicBezTo>
                  <a:lnTo>
                    <a:pt x="8695" y="8224"/>
                  </a:lnTo>
                  <a:cubicBezTo>
                    <a:pt x="8674" y="8241"/>
                    <a:pt x="8651" y="8257"/>
                    <a:pt x="8629" y="8273"/>
                  </a:cubicBezTo>
                  <a:close/>
                  <a:moveTo>
                    <a:pt x="6503" y="9044"/>
                  </a:moveTo>
                  <a:lnTo>
                    <a:pt x="6459" y="9049"/>
                  </a:lnTo>
                  <a:lnTo>
                    <a:pt x="6486" y="9046"/>
                  </a:lnTo>
                  <a:cubicBezTo>
                    <a:pt x="6518" y="9043"/>
                    <a:pt x="6549" y="9038"/>
                    <a:pt x="6581" y="9034"/>
                  </a:cubicBezTo>
                  <a:lnTo>
                    <a:pt x="6615" y="9030"/>
                  </a:lnTo>
                  <a:cubicBezTo>
                    <a:pt x="6606" y="9031"/>
                    <a:pt x="6598" y="9033"/>
                    <a:pt x="6590" y="9034"/>
                  </a:cubicBezTo>
                  <a:cubicBezTo>
                    <a:pt x="6561" y="9037"/>
                    <a:pt x="6532" y="9040"/>
                    <a:pt x="6503" y="9044"/>
                  </a:cubicBezTo>
                  <a:close/>
                  <a:moveTo>
                    <a:pt x="6373" y="9150"/>
                  </a:moveTo>
                  <a:cubicBezTo>
                    <a:pt x="6367" y="9164"/>
                    <a:pt x="6361" y="9178"/>
                    <a:pt x="6354" y="9191"/>
                  </a:cubicBezTo>
                  <a:lnTo>
                    <a:pt x="6336" y="9231"/>
                  </a:lnTo>
                  <a:lnTo>
                    <a:pt x="6316" y="9272"/>
                  </a:lnTo>
                  <a:cubicBezTo>
                    <a:pt x="6310" y="9284"/>
                    <a:pt x="6304" y="9296"/>
                    <a:pt x="6298" y="9308"/>
                  </a:cubicBezTo>
                  <a:cubicBezTo>
                    <a:pt x="6292" y="9320"/>
                    <a:pt x="6286" y="9336"/>
                    <a:pt x="6279" y="9348"/>
                  </a:cubicBezTo>
                  <a:cubicBezTo>
                    <a:pt x="6273" y="9361"/>
                    <a:pt x="6267" y="9371"/>
                    <a:pt x="6261" y="9382"/>
                  </a:cubicBezTo>
                  <a:cubicBezTo>
                    <a:pt x="6256" y="9394"/>
                    <a:pt x="6248" y="9408"/>
                    <a:pt x="6242" y="9422"/>
                  </a:cubicBezTo>
                  <a:lnTo>
                    <a:pt x="6240" y="9425"/>
                  </a:lnTo>
                  <a:lnTo>
                    <a:pt x="6212" y="9431"/>
                  </a:lnTo>
                  <a:lnTo>
                    <a:pt x="6159" y="9441"/>
                  </a:lnTo>
                  <a:lnTo>
                    <a:pt x="6163" y="9435"/>
                  </a:lnTo>
                  <a:cubicBezTo>
                    <a:pt x="6172" y="9423"/>
                    <a:pt x="6182" y="9411"/>
                    <a:pt x="6191" y="9398"/>
                  </a:cubicBezTo>
                  <a:lnTo>
                    <a:pt x="6217" y="9362"/>
                  </a:lnTo>
                  <a:cubicBezTo>
                    <a:pt x="6226" y="9349"/>
                    <a:pt x="6236" y="9336"/>
                    <a:pt x="6245" y="9323"/>
                  </a:cubicBezTo>
                  <a:cubicBezTo>
                    <a:pt x="6254" y="9310"/>
                    <a:pt x="6262" y="9298"/>
                    <a:pt x="6271" y="9285"/>
                  </a:cubicBezTo>
                  <a:cubicBezTo>
                    <a:pt x="6280" y="9273"/>
                    <a:pt x="6291" y="9257"/>
                    <a:pt x="6301" y="9242"/>
                  </a:cubicBezTo>
                  <a:cubicBezTo>
                    <a:pt x="6311" y="9227"/>
                    <a:pt x="6317" y="9217"/>
                    <a:pt x="6326" y="9203"/>
                  </a:cubicBezTo>
                  <a:lnTo>
                    <a:pt x="6357" y="9156"/>
                  </a:lnTo>
                  <a:lnTo>
                    <a:pt x="6382" y="9117"/>
                  </a:lnTo>
                  <a:lnTo>
                    <a:pt x="6398" y="9092"/>
                  </a:lnTo>
                  <a:lnTo>
                    <a:pt x="6400" y="9093"/>
                  </a:lnTo>
                  <a:lnTo>
                    <a:pt x="6393" y="9108"/>
                  </a:lnTo>
                  <a:cubicBezTo>
                    <a:pt x="6387" y="9122"/>
                    <a:pt x="6380" y="9136"/>
                    <a:pt x="6373" y="9150"/>
                  </a:cubicBezTo>
                  <a:close/>
                  <a:moveTo>
                    <a:pt x="6089" y="9454"/>
                  </a:moveTo>
                  <a:cubicBezTo>
                    <a:pt x="6065" y="9458"/>
                    <a:pt x="6041" y="9462"/>
                    <a:pt x="6018" y="9466"/>
                  </a:cubicBezTo>
                  <a:lnTo>
                    <a:pt x="5965" y="9474"/>
                  </a:lnTo>
                  <a:cubicBezTo>
                    <a:pt x="5941" y="9478"/>
                    <a:pt x="5916" y="9482"/>
                    <a:pt x="5892" y="9485"/>
                  </a:cubicBezTo>
                  <a:lnTo>
                    <a:pt x="5841" y="9493"/>
                  </a:lnTo>
                  <a:cubicBezTo>
                    <a:pt x="5816" y="9496"/>
                    <a:pt x="5791" y="9499"/>
                    <a:pt x="5765" y="9502"/>
                  </a:cubicBezTo>
                  <a:lnTo>
                    <a:pt x="5716" y="9508"/>
                  </a:lnTo>
                  <a:cubicBezTo>
                    <a:pt x="5707" y="9508"/>
                    <a:pt x="5697" y="9510"/>
                    <a:pt x="5688" y="9511"/>
                  </a:cubicBezTo>
                  <a:cubicBezTo>
                    <a:pt x="5710" y="9382"/>
                    <a:pt x="5733" y="9242"/>
                    <a:pt x="5758" y="9078"/>
                  </a:cubicBezTo>
                  <a:cubicBezTo>
                    <a:pt x="5787" y="9078"/>
                    <a:pt x="5816" y="9080"/>
                    <a:pt x="5844" y="9080"/>
                  </a:cubicBezTo>
                  <a:lnTo>
                    <a:pt x="5847" y="9080"/>
                  </a:lnTo>
                  <a:cubicBezTo>
                    <a:pt x="5919" y="9080"/>
                    <a:pt x="5990" y="9078"/>
                    <a:pt x="6061" y="9076"/>
                  </a:cubicBezTo>
                  <a:cubicBezTo>
                    <a:pt x="6089" y="9076"/>
                    <a:pt x="6117" y="9073"/>
                    <a:pt x="6144" y="9071"/>
                  </a:cubicBezTo>
                  <a:cubicBezTo>
                    <a:pt x="6188" y="9069"/>
                    <a:pt x="6232" y="9067"/>
                    <a:pt x="6275" y="9064"/>
                  </a:cubicBezTo>
                  <a:cubicBezTo>
                    <a:pt x="6306" y="9062"/>
                    <a:pt x="6337" y="9059"/>
                    <a:pt x="6368" y="9056"/>
                  </a:cubicBezTo>
                  <a:lnTo>
                    <a:pt x="6376" y="9056"/>
                  </a:lnTo>
                  <a:lnTo>
                    <a:pt x="6376" y="9056"/>
                  </a:lnTo>
                  <a:lnTo>
                    <a:pt x="6376" y="9056"/>
                  </a:lnTo>
                  <a:cubicBezTo>
                    <a:pt x="6376" y="9063"/>
                    <a:pt x="6379" y="9070"/>
                    <a:pt x="6382" y="9076"/>
                  </a:cubicBezTo>
                  <a:cubicBezTo>
                    <a:pt x="6386" y="9082"/>
                    <a:pt x="6389" y="9086"/>
                    <a:pt x="6395" y="9090"/>
                  </a:cubicBezTo>
                  <a:cubicBezTo>
                    <a:pt x="6311" y="9222"/>
                    <a:pt x="6231" y="9339"/>
                    <a:pt x="6153" y="9442"/>
                  </a:cubicBezTo>
                  <a:lnTo>
                    <a:pt x="6141" y="9444"/>
                  </a:lnTo>
                  <a:lnTo>
                    <a:pt x="6089" y="9454"/>
                  </a:lnTo>
                  <a:close/>
                  <a:moveTo>
                    <a:pt x="5513" y="9578"/>
                  </a:moveTo>
                  <a:cubicBezTo>
                    <a:pt x="5476" y="9574"/>
                    <a:pt x="5440" y="9571"/>
                    <a:pt x="5403" y="9567"/>
                  </a:cubicBezTo>
                  <a:cubicBezTo>
                    <a:pt x="5378" y="9564"/>
                    <a:pt x="5354" y="9561"/>
                    <a:pt x="5329" y="9558"/>
                  </a:cubicBezTo>
                  <a:lnTo>
                    <a:pt x="5254" y="9548"/>
                  </a:lnTo>
                  <a:cubicBezTo>
                    <a:pt x="5254" y="9547"/>
                    <a:pt x="5254" y="9546"/>
                    <a:pt x="5254" y="9544"/>
                  </a:cubicBezTo>
                  <a:lnTo>
                    <a:pt x="5289" y="9543"/>
                  </a:lnTo>
                  <a:lnTo>
                    <a:pt x="5347" y="9541"/>
                  </a:lnTo>
                  <a:lnTo>
                    <a:pt x="5414" y="9537"/>
                  </a:lnTo>
                  <a:lnTo>
                    <a:pt x="5473" y="9533"/>
                  </a:lnTo>
                  <a:cubicBezTo>
                    <a:pt x="5495" y="9532"/>
                    <a:pt x="5517" y="9530"/>
                    <a:pt x="5539" y="9528"/>
                  </a:cubicBezTo>
                  <a:lnTo>
                    <a:pt x="5598" y="9523"/>
                  </a:lnTo>
                  <a:lnTo>
                    <a:pt x="5666" y="9517"/>
                  </a:lnTo>
                  <a:lnTo>
                    <a:pt x="5684" y="9515"/>
                  </a:lnTo>
                  <a:cubicBezTo>
                    <a:pt x="5684" y="9517"/>
                    <a:pt x="5684" y="9520"/>
                    <a:pt x="5683" y="9522"/>
                  </a:cubicBezTo>
                  <a:cubicBezTo>
                    <a:pt x="5683" y="9524"/>
                    <a:pt x="5679" y="9521"/>
                    <a:pt x="5677" y="9521"/>
                  </a:cubicBezTo>
                  <a:lnTo>
                    <a:pt x="5677" y="9521"/>
                  </a:lnTo>
                  <a:lnTo>
                    <a:pt x="5676" y="9521"/>
                  </a:lnTo>
                  <a:cubicBezTo>
                    <a:pt x="5669" y="9521"/>
                    <a:pt x="5663" y="9523"/>
                    <a:pt x="5656" y="9526"/>
                  </a:cubicBezTo>
                  <a:cubicBezTo>
                    <a:pt x="5650" y="9530"/>
                    <a:pt x="5644" y="9535"/>
                    <a:pt x="5640" y="9541"/>
                  </a:cubicBezTo>
                  <a:cubicBezTo>
                    <a:pt x="5637" y="9548"/>
                    <a:pt x="5635" y="9555"/>
                    <a:pt x="5635" y="9562"/>
                  </a:cubicBezTo>
                  <a:cubicBezTo>
                    <a:pt x="5635" y="9570"/>
                    <a:pt x="5637" y="9576"/>
                    <a:pt x="5640" y="9583"/>
                  </a:cubicBezTo>
                  <a:cubicBezTo>
                    <a:pt x="5641" y="9584"/>
                    <a:pt x="5642" y="9586"/>
                    <a:pt x="5644" y="9587"/>
                  </a:cubicBezTo>
                  <a:cubicBezTo>
                    <a:pt x="5624" y="9586"/>
                    <a:pt x="5604" y="9586"/>
                    <a:pt x="5585" y="9584"/>
                  </a:cubicBezTo>
                  <a:cubicBezTo>
                    <a:pt x="5560" y="9582"/>
                    <a:pt x="5536" y="9580"/>
                    <a:pt x="5513" y="9578"/>
                  </a:cubicBezTo>
                  <a:close/>
                  <a:moveTo>
                    <a:pt x="5040" y="9550"/>
                  </a:moveTo>
                  <a:cubicBezTo>
                    <a:pt x="4983" y="9552"/>
                    <a:pt x="4926" y="9553"/>
                    <a:pt x="4870" y="9553"/>
                  </a:cubicBezTo>
                  <a:cubicBezTo>
                    <a:pt x="4798" y="9553"/>
                    <a:pt x="4725" y="9551"/>
                    <a:pt x="4653" y="9548"/>
                  </a:cubicBezTo>
                  <a:cubicBezTo>
                    <a:pt x="4631" y="9548"/>
                    <a:pt x="4610" y="9546"/>
                    <a:pt x="4588" y="9545"/>
                  </a:cubicBezTo>
                  <a:cubicBezTo>
                    <a:pt x="4538" y="9542"/>
                    <a:pt x="4488" y="9540"/>
                    <a:pt x="4438" y="9536"/>
                  </a:cubicBezTo>
                  <a:cubicBezTo>
                    <a:pt x="4411" y="9534"/>
                    <a:pt x="4385" y="9531"/>
                    <a:pt x="4359" y="9528"/>
                  </a:cubicBezTo>
                  <a:cubicBezTo>
                    <a:pt x="4315" y="9524"/>
                    <a:pt x="4270" y="9521"/>
                    <a:pt x="4226" y="9515"/>
                  </a:cubicBezTo>
                  <a:cubicBezTo>
                    <a:pt x="4198" y="9512"/>
                    <a:pt x="4170" y="9508"/>
                    <a:pt x="4142" y="9504"/>
                  </a:cubicBezTo>
                  <a:cubicBezTo>
                    <a:pt x="4100" y="9498"/>
                    <a:pt x="4057" y="9493"/>
                    <a:pt x="4015" y="9486"/>
                  </a:cubicBezTo>
                  <a:cubicBezTo>
                    <a:pt x="3986" y="9482"/>
                    <a:pt x="3958" y="9476"/>
                    <a:pt x="3929" y="9471"/>
                  </a:cubicBezTo>
                  <a:cubicBezTo>
                    <a:pt x="3888" y="9464"/>
                    <a:pt x="3847" y="9458"/>
                    <a:pt x="3807" y="9449"/>
                  </a:cubicBezTo>
                  <a:cubicBezTo>
                    <a:pt x="3777" y="9444"/>
                    <a:pt x="3748" y="9436"/>
                    <a:pt x="3719" y="9430"/>
                  </a:cubicBezTo>
                  <a:cubicBezTo>
                    <a:pt x="3679" y="9421"/>
                    <a:pt x="3640" y="9413"/>
                    <a:pt x="3601" y="9404"/>
                  </a:cubicBezTo>
                  <a:cubicBezTo>
                    <a:pt x="3570" y="9397"/>
                    <a:pt x="3540" y="9388"/>
                    <a:pt x="3510" y="9380"/>
                  </a:cubicBezTo>
                  <a:cubicBezTo>
                    <a:pt x="3473" y="9370"/>
                    <a:pt x="3435" y="9360"/>
                    <a:pt x="3398" y="9351"/>
                  </a:cubicBezTo>
                  <a:cubicBezTo>
                    <a:pt x="3367" y="9342"/>
                    <a:pt x="3335" y="9331"/>
                    <a:pt x="3304" y="9322"/>
                  </a:cubicBezTo>
                  <a:lnTo>
                    <a:pt x="3235" y="9300"/>
                  </a:lnTo>
                  <a:lnTo>
                    <a:pt x="3235" y="9300"/>
                  </a:lnTo>
                  <a:cubicBezTo>
                    <a:pt x="3236" y="9298"/>
                    <a:pt x="3236" y="9296"/>
                    <a:pt x="3236" y="9293"/>
                  </a:cubicBezTo>
                  <a:lnTo>
                    <a:pt x="3266" y="9297"/>
                  </a:lnTo>
                  <a:lnTo>
                    <a:pt x="3317" y="9303"/>
                  </a:lnTo>
                  <a:cubicBezTo>
                    <a:pt x="3342" y="9306"/>
                    <a:pt x="3368" y="9307"/>
                    <a:pt x="3393" y="9309"/>
                  </a:cubicBezTo>
                  <a:cubicBezTo>
                    <a:pt x="3409" y="9311"/>
                    <a:pt x="3426" y="9312"/>
                    <a:pt x="3442" y="9314"/>
                  </a:cubicBezTo>
                  <a:cubicBezTo>
                    <a:pt x="3470" y="9316"/>
                    <a:pt x="3498" y="9317"/>
                    <a:pt x="3527" y="9318"/>
                  </a:cubicBezTo>
                  <a:cubicBezTo>
                    <a:pt x="3541" y="9318"/>
                    <a:pt x="3555" y="9320"/>
                    <a:pt x="3569" y="9320"/>
                  </a:cubicBezTo>
                  <a:cubicBezTo>
                    <a:pt x="3611" y="9322"/>
                    <a:pt x="3654" y="9322"/>
                    <a:pt x="3696" y="9322"/>
                  </a:cubicBezTo>
                  <a:lnTo>
                    <a:pt x="3696" y="9322"/>
                  </a:lnTo>
                  <a:cubicBezTo>
                    <a:pt x="4032" y="9320"/>
                    <a:pt x="4316" y="9288"/>
                    <a:pt x="4644" y="9214"/>
                  </a:cubicBezTo>
                  <a:cubicBezTo>
                    <a:pt x="4662" y="9227"/>
                    <a:pt x="4681" y="9240"/>
                    <a:pt x="4699" y="9251"/>
                  </a:cubicBezTo>
                  <a:cubicBezTo>
                    <a:pt x="4713" y="9261"/>
                    <a:pt x="4728" y="9270"/>
                    <a:pt x="4742" y="9279"/>
                  </a:cubicBezTo>
                  <a:cubicBezTo>
                    <a:pt x="4771" y="9298"/>
                    <a:pt x="4800" y="9317"/>
                    <a:pt x="4828" y="9334"/>
                  </a:cubicBezTo>
                  <a:cubicBezTo>
                    <a:pt x="4843" y="9343"/>
                    <a:pt x="4858" y="9352"/>
                    <a:pt x="4873" y="9361"/>
                  </a:cubicBezTo>
                  <a:cubicBezTo>
                    <a:pt x="4901" y="9377"/>
                    <a:pt x="4929" y="9394"/>
                    <a:pt x="4957" y="9410"/>
                  </a:cubicBezTo>
                  <a:cubicBezTo>
                    <a:pt x="4973" y="9419"/>
                    <a:pt x="4988" y="9427"/>
                    <a:pt x="5004" y="9436"/>
                  </a:cubicBezTo>
                  <a:cubicBezTo>
                    <a:pt x="5031" y="9451"/>
                    <a:pt x="5056" y="9466"/>
                    <a:pt x="5083" y="9480"/>
                  </a:cubicBezTo>
                  <a:lnTo>
                    <a:pt x="5134" y="9506"/>
                  </a:lnTo>
                  <a:cubicBezTo>
                    <a:pt x="5147" y="9513"/>
                    <a:pt x="5161" y="9520"/>
                    <a:pt x="5174" y="9526"/>
                  </a:cubicBezTo>
                  <a:lnTo>
                    <a:pt x="5174" y="9526"/>
                  </a:lnTo>
                  <a:cubicBezTo>
                    <a:pt x="5171" y="9531"/>
                    <a:pt x="5170" y="9536"/>
                    <a:pt x="5170" y="9543"/>
                  </a:cubicBezTo>
                  <a:lnTo>
                    <a:pt x="5170" y="9543"/>
                  </a:lnTo>
                  <a:lnTo>
                    <a:pt x="5170" y="9543"/>
                  </a:lnTo>
                  <a:cubicBezTo>
                    <a:pt x="5146" y="9544"/>
                    <a:pt x="5121" y="9545"/>
                    <a:pt x="5097" y="9546"/>
                  </a:cubicBezTo>
                  <a:cubicBezTo>
                    <a:pt x="5078" y="9548"/>
                    <a:pt x="5058" y="9550"/>
                    <a:pt x="5040" y="9550"/>
                  </a:cubicBezTo>
                  <a:close/>
                  <a:moveTo>
                    <a:pt x="3046" y="9255"/>
                  </a:moveTo>
                  <a:cubicBezTo>
                    <a:pt x="3021" y="9249"/>
                    <a:pt x="2996" y="9243"/>
                    <a:pt x="2971" y="9237"/>
                  </a:cubicBezTo>
                  <a:cubicBezTo>
                    <a:pt x="2949" y="9231"/>
                    <a:pt x="2927" y="9227"/>
                    <a:pt x="2906" y="9221"/>
                  </a:cubicBezTo>
                  <a:cubicBezTo>
                    <a:pt x="2884" y="9216"/>
                    <a:pt x="2856" y="9207"/>
                    <a:pt x="2832" y="9200"/>
                  </a:cubicBezTo>
                  <a:cubicBezTo>
                    <a:pt x="2807" y="9193"/>
                    <a:pt x="2789" y="9188"/>
                    <a:pt x="2768" y="9181"/>
                  </a:cubicBezTo>
                  <a:cubicBezTo>
                    <a:pt x="2743" y="9174"/>
                    <a:pt x="2719" y="9165"/>
                    <a:pt x="2694" y="9157"/>
                  </a:cubicBezTo>
                  <a:cubicBezTo>
                    <a:pt x="2673" y="9150"/>
                    <a:pt x="2653" y="9144"/>
                    <a:pt x="2632" y="9137"/>
                  </a:cubicBezTo>
                  <a:cubicBezTo>
                    <a:pt x="2606" y="9128"/>
                    <a:pt x="2580" y="9118"/>
                    <a:pt x="2553" y="9108"/>
                  </a:cubicBezTo>
                  <a:cubicBezTo>
                    <a:pt x="2535" y="9101"/>
                    <a:pt x="2517" y="9095"/>
                    <a:pt x="2498" y="9087"/>
                  </a:cubicBezTo>
                  <a:cubicBezTo>
                    <a:pt x="2466" y="9075"/>
                    <a:pt x="2435" y="9061"/>
                    <a:pt x="2404" y="9048"/>
                  </a:cubicBezTo>
                  <a:cubicBezTo>
                    <a:pt x="2391" y="9043"/>
                    <a:pt x="2379" y="9038"/>
                    <a:pt x="2367" y="9033"/>
                  </a:cubicBezTo>
                  <a:cubicBezTo>
                    <a:pt x="2324" y="9013"/>
                    <a:pt x="2281" y="8994"/>
                    <a:pt x="2239" y="8974"/>
                  </a:cubicBezTo>
                  <a:lnTo>
                    <a:pt x="2232" y="8970"/>
                  </a:lnTo>
                  <a:cubicBezTo>
                    <a:pt x="2226" y="8967"/>
                    <a:pt x="2219" y="8964"/>
                    <a:pt x="2212" y="8960"/>
                  </a:cubicBezTo>
                  <a:cubicBezTo>
                    <a:pt x="2212" y="8958"/>
                    <a:pt x="2214" y="8955"/>
                    <a:pt x="2214" y="8952"/>
                  </a:cubicBezTo>
                  <a:cubicBezTo>
                    <a:pt x="2216" y="8946"/>
                    <a:pt x="2217" y="8940"/>
                    <a:pt x="2219" y="8933"/>
                  </a:cubicBezTo>
                  <a:cubicBezTo>
                    <a:pt x="2221" y="8927"/>
                    <a:pt x="2223" y="8918"/>
                    <a:pt x="2224" y="8910"/>
                  </a:cubicBezTo>
                  <a:lnTo>
                    <a:pt x="2229" y="8886"/>
                  </a:lnTo>
                  <a:cubicBezTo>
                    <a:pt x="2230" y="8879"/>
                    <a:pt x="2232" y="8872"/>
                    <a:pt x="2233" y="8864"/>
                  </a:cubicBezTo>
                  <a:cubicBezTo>
                    <a:pt x="2236" y="8851"/>
                    <a:pt x="2238" y="8838"/>
                    <a:pt x="2240" y="8824"/>
                  </a:cubicBezTo>
                  <a:cubicBezTo>
                    <a:pt x="2240" y="8821"/>
                    <a:pt x="2241" y="8818"/>
                    <a:pt x="2242" y="8814"/>
                  </a:cubicBezTo>
                  <a:cubicBezTo>
                    <a:pt x="2242" y="8811"/>
                    <a:pt x="2244" y="8806"/>
                    <a:pt x="2244" y="8802"/>
                  </a:cubicBezTo>
                  <a:lnTo>
                    <a:pt x="2244" y="8802"/>
                  </a:lnTo>
                  <a:cubicBezTo>
                    <a:pt x="2245" y="8802"/>
                    <a:pt x="2246" y="8802"/>
                    <a:pt x="2247" y="8802"/>
                  </a:cubicBezTo>
                  <a:cubicBezTo>
                    <a:pt x="2248" y="8802"/>
                    <a:pt x="2249" y="8802"/>
                    <a:pt x="2249" y="8802"/>
                  </a:cubicBezTo>
                  <a:lnTo>
                    <a:pt x="2249" y="8802"/>
                  </a:lnTo>
                  <a:cubicBezTo>
                    <a:pt x="2250" y="8802"/>
                    <a:pt x="2250" y="8802"/>
                    <a:pt x="2251" y="8802"/>
                  </a:cubicBezTo>
                  <a:cubicBezTo>
                    <a:pt x="2258" y="8802"/>
                    <a:pt x="2265" y="8800"/>
                    <a:pt x="2272" y="8796"/>
                  </a:cubicBezTo>
                  <a:cubicBezTo>
                    <a:pt x="2278" y="8792"/>
                    <a:pt x="2283" y="8788"/>
                    <a:pt x="2287" y="8781"/>
                  </a:cubicBezTo>
                  <a:cubicBezTo>
                    <a:pt x="2291" y="8774"/>
                    <a:pt x="2292" y="8768"/>
                    <a:pt x="2292" y="8760"/>
                  </a:cubicBezTo>
                  <a:cubicBezTo>
                    <a:pt x="2292" y="8752"/>
                    <a:pt x="2291" y="8746"/>
                    <a:pt x="2287" y="8739"/>
                  </a:cubicBezTo>
                  <a:cubicBezTo>
                    <a:pt x="2283" y="8733"/>
                    <a:pt x="2278" y="8728"/>
                    <a:pt x="2272" y="8724"/>
                  </a:cubicBezTo>
                  <a:cubicBezTo>
                    <a:pt x="2267" y="8721"/>
                    <a:pt x="2263" y="8720"/>
                    <a:pt x="2258" y="8719"/>
                  </a:cubicBezTo>
                  <a:cubicBezTo>
                    <a:pt x="2262" y="8689"/>
                    <a:pt x="2267" y="8659"/>
                    <a:pt x="2271" y="8626"/>
                  </a:cubicBezTo>
                  <a:cubicBezTo>
                    <a:pt x="2271" y="8625"/>
                    <a:pt x="2271" y="8622"/>
                    <a:pt x="2271" y="8621"/>
                  </a:cubicBezTo>
                  <a:cubicBezTo>
                    <a:pt x="2273" y="8599"/>
                    <a:pt x="2276" y="8577"/>
                    <a:pt x="2279" y="8554"/>
                  </a:cubicBezTo>
                  <a:cubicBezTo>
                    <a:pt x="2279" y="8548"/>
                    <a:pt x="2281" y="8542"/>
                    <a:pt x="2281" y="8536"/>
                  </a:cubicBezTo>
                  <a:cubicBezTo>
                    <a:pt x="2284" y="8516"/>
                    <a:pt x="2286" y="8496"/>
                    <a:pt x="2288" y="8477"/>
                  </a:cubicBezTo>
                  <a:cubicBezTo>
                    <a:pt x="2288" y="8470"/>
                    <a:pt x="2289" y="8462"/>
                    <a:pt x="2290" y="8455"/>
                  </a:cubicBezTo>
                  <a:cubicBezTo>
                    <a:pt x="2292" y="8435"/>
                    <a:pt x="2294" y="8415"/>
                    <a:pt x="2296" y="8396"/>
                  </a:cubicBezTo>
                  <a:lnTo>
                    <a:pt x="2296" y="8396"/>
                  </a:lnTo>
                  <a:cubicBezTo>
                    <a:pt x="2296" y="8395"/>
                    <a:pt x="2296" y="8395"/>
                    <a:pt x="2296" y="8394"/>
                  </a:cubicBezTo>
                  <a:lnTo>
                    <a:pt x="2296" y="8393"/>
                  </a:lnTo>
                  <a:cubicBezTo>
                    <a:pt x="2307" y="8405"/>
                    <a:pt x="2316" y="8418"/>
                    <a:pt x="2327" y="8430"/>
                  </a:cubicBezTo>
                  <a:cubicBezTo>
                    <a:pt x="2345" y="8451"/>
                    <a:pt x="2363" y="8471"/>
                    <a:pt x="2381" y="8492"/>
                  </a:cubicBezTo>
                  <a:cubicBezTo>
                    <a:pt x="2469" y="8594"/>
                    <a:pt x="2556" y="8691"/>
                    <a:pt x="2644" y="8783"/>
                  </a:cubicBezTo>
                  <a:cubicBezTo>
                    <a:pt x="2660" y="8800"/>
                    <a:pt x="2676" y="8817"/>
                    <a:pt x="2692" y="8833"/>
                  </a:cubicBezTo>
                  <a:cubicBezTo>
                    <a:pt x="2712" y="8854"/>
                    <a:pt x="2733" y="8874"/>
                    <a:pt x="2753" y="8894"/>
                  </a:cubicBezTo>
                  <a:cubicBezTo>
                    <a:pt x="2773" y="8915"/>
                    <a:pt x="2793" y="8936"/>
                    <a:pt x="2814" y="8955"/>
                  </a:cubicBezTo>
                  <a:cubicBezTo>
                    <a:pt x="2834" y="8975"/>
                    <a:pt x="2851" y="8990"/>
                    <a:pt x="2870" y="9008"/>
                  </a:cubicBezTo>
                  <a:cubicBezTo>
                    <a:pt x="2892" y="9029"/>
                    <a:pt x="2914" y="9051"/>
                    <a:pt x="2937" y="9071"/>
                  </a:cubicBezTo>
                  <a:cubicBezTo>
                    <a:pt x="2954" y="9087"/>
                    <a:pt x="2971" y="9102"/>
                    <a:pt x="2988" y="9117"/>
                  </a:cubicBezTo>
                  <a:cubicBezTo>
                    <a:pt x="3012" y="9139"/>
                    <a:pt x="3036" y="9160"/>
                    <a:pt x="3060" y="9181"/>
                  </a:cubicBezTo>
                  <a:cubicBezTo>
                    <a:pt x="3076" y="9195"/>
                    <a:pt x="3092" y="9209"/>
                    <a:pt x="3108" y="9221"/>
                  </a:cubicBezTo>
                  <a:cubicBezTo>
                    <a:pt x="3123" y="9234"/>
                    <a:pt x="3139" y="9248"/>
                    <a:pt x="3155" y="9260"/>
                  </a:cubicBezTo>
                  <a:lnTo>
                    <a:pt x="3155" y="9260"/>
                  </a:lnTo>
                  <a:cubicBezTo>
                    <a:pt x="3154" y="9261"/>
                    <a:pt x="3153" y="9262"/>
                    <a:pt x="3152" y="9264"/>
                  </a:cubicBezTo>
                  <a:cubicBezTo>
                    <a:pt x="3150" y="9268"/>
                    <a:pt x="3149" y="9271"/>
                    <a:pt x="3148" y="9275"/>
                  </a:cubicBezTo>
                  <a:cubicBezTo>
                    <a:pt x="3135" y="9273"/>
                    <a:pt x="3123" y="9270"/>
                    <a:pt x="3110" y="9267"/>
                  </a:cubicBezTo>
                  <a:cubicBezTo>
                    <a:pt x="3090" y="9264"/>
                    <a:pt x="3068" y="9260"/>
                    <a:pt x="3046" y="9255"/>
                  </a:cubicBezTo>
                  <a:close/>
                  <a:moveTo>
                    <a:pt x="1266" y="7526"/>
                  </a:moveTo>
                  <a:lnTo>
                    <a:pt x="1257" y="7518"/>
                  </a:lnTo>
                  <a:lnTo>
                    <a:pt x="1257" y="7518"/>
                  </a:lnTo>
                  <a:cubicBezTo>
                    <a:pt x="1260" y="7519"/>
                    <a:pt x="1263" y="7520"/>
                    <a:pt x="1267" y="7520"/>
                  </a:cubicBezTo>
                  <a:lnTo>
                    <a:pt x="1267" y="7520"/>
                  </a:lnTo>
                  <a:cubicBezTo>
                    <a:pt x="1274" y="7520"/>
                    <a:pt x="1281" y="7519"/>
                    <a:pt x="1287" y="7515"/>
                  </a:cubicBezTo>
                  <a:cubicBezTo>
                    <a:pt x="1292" y="7513"/>
                    <a:pt x="1296" y="7508"/>
                    <a:pt x="1300" y="7503"/>
                  </a:cubicBezTo>
                  <a:cubicBezTo>
                    <a:pt x="1322" y="7519"/>
                    <a:pt x="1345" y="7535"/>
                    <a:pt x="1367" y="7550"/>
                  </a:cubicBezTo>
                  <a:cubicBezTo>
                    <a:pt x="1367" y="7554"/>
                    <a:pt x="1369" y="7558"/>
                    <a:pt x="1369" y="7562"/>
                  </a:cubicBezTo>
                  <a:cubicBezTo>
                    <a:pt x="1370" y="7571"/>
                    <a:pt x="1372" y="7579"/>
                    <a:pt x="1373" y="7588"/>
                  </a:cubicBezTo>
                  <a:lnTo>
                    <a:pt x="1376" y="7612"/>
                  </a:lnTo>
                  <a:lnTo>
                    <a:pt x="1370" y="7608"/>
                  </a:lnTo>
                  <a:cubicBezTo>
                    <a:pt x="1335" y="7582"/>
                    <a:pt x="1300" y="7554"/>
                    <a:pt x="1266" y="7526"/>
                  </a:cubicBezTo>
                  <a:close/>
                  <a:moveTo>
                    <a:pt x="1140" y="7418"/>
                  </a:moveTo>
                  <a:cubicBezTo>
                    <a:pt x="1107" y="7388"/>
                    <a:pt x="1075" y="7359"/>
                    <a:pt x="1043" y="7327"/>
                  </a:cubicBezTo>
                  <a:lnTo>
                    <a:pt x="1026" y="7311"/>
                  </a:lnTo>
                  <a:lnTo>
                    <a:pt x="995" y="7256"/>
                  </a:lnTo>
                  <a:lnTo>
                    <a:pt x="991" y="7249"/>
                  </a:lnTo>
                  <a:lnTo>
                    <a:pt x="991" y="7249"/>
                  </a:lnTo>
                  <a:cubicBezTo>
                    <a:pt x="1072" y="7326"/>
                    <a:pt x="1144" y="7387"/>
                    <a:pt x="1233" y="7454"/>
                  </a:cubicBezTo>
                  <a:lnTo>
                    <a:pt x="1233" y="7454"/>
                  </a:lnTo>
                  <a:cubicBezTo>
                    <a:pt x="1232" y="7455"/>
                    <a:pt x="1230" y="7457"/>
                    <a:pt x="1230" y="7458"/>
                  </a:cubicBezTo>
                  <a:cubicBezTo>
                    <a:pt x="1226" y="7465"/>
                    <a:pt x="1225" y="7471"/>
                    <a:pt x="1225" y="7478"/>
                  </a:cubicBezTo>
                  <a:lnTo>
                    <a:pt x="1225" y="7478"/>
                  </a:lnTo>
                  <a:cubicBezTo>
                    <a:pt x="1225" y="7484"/>
                    <a:pt x="1226" y="7489"/>
                    <a:pt x="1228" y="7494"/>
                  </a:cubicBezTo>
                  <a:cubicBezTo>
                    <a:pt x="1199" y="7469"/>
                    <a:pt x="1169" y="7444"/>
                    <a:pt x="1141" y="7419"/>
                  </a:cubicBezTo>
                  <a:lnTo>
                    <a:pt x="1140" y="7418"/>
                  </a:lnTo>
                  <a:close/>
                  <a:moveTo>
                    <a:pt x="235" y="6180"/>
                  </a:moveTo>
                  <a:cubicBezTo>
                    <a:pt x="237" y="6190"/>
                    <a:pt x="239" y="6200"/>
                    <a:pt x="241" y="6209"/>
                  </a:cubicBezTo>
                  <a:lnTo>
                    <a:pt x="241" y="6209"/>
                  </a:lnTo>
                  <a:cubicBezTo>
                    <a:pt x="239" y="6205"/>
                    <a:pt x="236" y="6202"/>
                    <a:pt x="233" y="6199"/>
                  </a:cubicBezTo>
                  <a:cubicBezTo>
                    <a:pt x="225" y="6176"/>
                    <a:pt x="218" y="6153"/>
                    <a:pt x="212" y="6130"/>
                  </a:cubicBezTo>
                  <a:cubicBezTo>
                    <a:pt x="212" y="6121"/>
                    <a:pt x="212" y="6110"/>
                    <a:pt x="212" y="6101"/>
                  </a:cubicBezTo>
                  <a:cubicBezTo>
                    <a:pt x="212" y="6092"/>
                    <a:pt x="212" y="6085"/>
                    <a:pt x="212" y="6076"/>
                  </a:cubicBezTo>
                  <a:cubicBezTo>
                    <a:pt x="212" y="6074"/>
                    <a:pt x="212" y="6073"/>
                    <a:pt x="212" y="6072"/>
                  </a:cubicBezTo>
                  <a:lnTo>
                    <a:pt x="219" y="6106"/>
                  </a:lnTo>
                  <a:cubicBezTo>
                    <a:pt x="225" y="6131"/>
                    <a:pt x="230" y="6156"/>
                    <a:pt x="235" y="6180"/>
                  </a:cubicBezTo>
                  <a:close/>
                  <a:moveTo>
                    <a:pt x="255" y="6272"/>
                  </a:moveTo>
                  <a:cubicBezTo>
                    <a:pt x="253" y="6268"/>
                    <a:pt x="252" y="6263"/>
                    <a:pt x="250" y="6258"/>
                  </a:cubicBezTo>
                  <a:cubicBezTo>
                    <a:pt x="248" y="6254"/>
                    <a:pt x="247" y="6248"/>
                    <a:pt x="245" y="6243"/>
                  </a:cubicBezTo>
                  <a:lnTo>
                    <a:pt x="245" y="6243"/>
                  </a:lnTo>
                  <a:cubicBezTo>
                    <a:pt x="246" y="6240"/>
                    <a:pt x="247" y="6238"/>
                    <a:pt x="247" y="6236"/>
                  </a:cubicBezTo>
                  <a:cubicBezTo>
                    <a:pt x="250" y="6248"/>
                    <a:pt x="254" y="6260"/>
                    <a:pt x="256" y="6272"/>
                  </a:cubicBezTo>
                  <a:lnTo>
                    <a:pt x="255" y="6272"/>
                  </a:lnTo>
                  <a:close/>
                  <a:moveTo>
                    <a:pt x="243" y="6249"/>
                  </a:moveTo>
                  <a:lnTo>
                    <a:pt x="243" y="6249"/>
                  </a:lnTo>
                  <a:lnTo>
                    <a:pt x="243" y="6249"/>
                  </a:lnTo>
                  <a:cubicBezTo>
                    <a:pt x="243" y="6251"/>
                    <a:pt x="244" y="6252"/>
                    <a:pt x="244" y="6254"/>
                  </a:cubicBezTo>
                  <a:lnTo>
                    <a:pt x="243" y="6249"/>
                  </a:lnTo>
                  <a:close/>
                  <a:moveTo>
                    <a:pt x="225" y="6189"/>
                  </a:moveTo>
                  <a:cubicBezTo>
                    <a:pt x="225" y="6191"/>
                    <a:pt x="226" y="6193"/>
                    <a:pt x="227" y="6195"/>
                  </a:cubicBezTo>
                  <a:lnTo>
                    <a:pt x="227" y="6195"/>
                  </a:lnTo>
                  <a:cubicBezTo>
                    <a:pt x="225" y="6194"/>
                    <a:pt x="224" y="6193"/>
                    <a:pt x="222" y="6192"/>
                  </a:cubicBezTo>
                  <a:lnTo>
                    <a:pt x="222" y="6192"/>
                  </a:lnTo>
                  <a:cubicBezTo>
                    <a:pt x="218" y="6181"/>
                    <a:pt x="214" y="6170"/>
                    <a:pt x="210" y="6159"/>
                  </a:cubicBezTo>
                  <a:cubicBezTo>
                    <a:pt x="210" y="6154"/>
                    <a:pt x="210" y="6148"/>
                    <a:pt x="210" y="6143"/>
                  </a:cubicBezTo>
                  <a:cubicBezTo>
                    <a:pt x="216" y="6158"/>
                    <a:pt x="221" y="6173"/>
                    <a:pt x="225" y="6189"/>
                  </a:cubicBezTo>
                  <a:close/>
                  <a:moveTo>
                    <a:pt x="142" y="5622"/>
                  </a:moveTo>
                  <a:cubicBezTo>
                    <a:pt x="146" y="5635"/>
                    <a:pt x="150" y="5649"/>
                    <a:pt x="155" y="5663"/>
                  </a:cubicBezTo>
                  <a:lnTo>
                    <a:pt x="155" y="5663"/>
                  </a:lnTo>
                  <a:cubicBezTo>
                    <a:pt x="153" y="5663"/>
                    <a:pt x="152" y="5664"/>
                    <a:pt x="150" y="5665"/>
                  </a:cubicBezTo>
                  <a:cubicBezTo>
                    <a:pt x="149" y="5666"/>
                    <a:pt x="148" y="5666"/>
                    <a:pt x="147" y="5667"/>
                  </a:cubicBezTo>
                  <a:lnTo>
                    <a:pt x="144" y="5662"/>
                  </a:lnTo>
                  <a:cubicBezTo>
                    <a:pt x="139" y="5655"/>
                    <a:pt x="134" y="5647"/>
                    <a:pt x="130" y="5639"/>
                  </a:cubicBezTo>
                  <a:lnTo>
                    <a:pt x="122" y="5625"/>
                  </a:lnTo>
                  <a:lnTo>
                    <a:pt x="122" y="5625"/>
                  </a:lnTo>
                  <a:cubicBezTo>
                    <a:pt x="123" y="5623"/>
                    <a:pt x="123" y="5621"/>
                    <a:pt x="123" y="5619"/>
                  </a:cubicBezTo>
                  <a:lnTo>
                    <a:pt x="123" y="5619"/>
                  </a:lnTo>
                  <a:cubicBezTo>
                    <a:pt x="123" y="5618"/>
                    <a:pt x="123" y="5618"/>
                    <a:pt x="123" y="5618"/>
                  </a:cubicBezTo>
                  <a:cubicBezTo>
                    <a:pt x="123" y="5611"/>
                    <a:pt x="122" y="5604"/>
                    <a:pt x="118" y="5598"/>
                  </a:cubicBezTo>
                  <a:cubicBezTo>
                    <a:pt x="114" y="5592"/>
                    <a:pt x="110" y="5587"/>
                    <a:pt x="104" y="5583"/>
                  </a:cubicBezTo>
                  <a:lnTo>
                    <a:pt x="104" y="5583"/>
                  </a:lnTo>
                  <a:cubicBezTo>
                    <a:pt x="103" y="5581"/>
                    <a:pt x="102" y="5580"/>
                    <a:pt x="102" y="5578"/>
                  </a:cubicBezTo>
                  <a:lnTo>
                    <a:pt x="102" y="5578"/>
                  </a:lnTo>
                  <a:cubicBezTo>
                    <a:pt x="103" y="5577"/>
                    <a:pt x="105" y="5576"/>
                    <a:pt x="106" y="5575"/>
                  </a:cubicBezTo>
                  <a:cubicBezTo>
                    <a:pt x="113" y="5572"/>
                    <a:pt x="118" y="5567"/>
                    <a:pt x="121" y="5560"/>
                  </a:cubicBezTo>
                  <a:cubicBezTo>
                    <a:pt x="122" y="5559"/>
                    <a:pt x="122" y="5559"/>
                    <a:pt x="123" y="5558"/>
                  </a:cubicBezTo>
                  <a:cubicBezTo>
                    <a:pt x="128" y="5576"/>
                    <a:pt x="133" y="5594"/>
                    <a:pt x="139" y="5613"/>
                  </a:cubicBezTo>
                  <a:cubicBezTo>
                    <a:pt x="140" y="5615"/>
                    <a:pt x="141" y="5619"/>
                    <a:pt x="142" y="5622"/>
                  </a:cubicBezTo>
                  <a:close/>
                  <a:moveTo>
                    <a:pt x="165" y="5533"/>
                  </a:moveTo>
                  <a:cubicBezTo>
                    <a:pt x="165" y="5528"/>
                    <a:pt x="165" y="5523"/>
                    <a:pt x="165" y="5518"/>
                  </a:cubicBezTo>
                  <a:lnTo>
                    <a:pt x="165" y="5496"/>
                  </a:lnTo>
                  <a:cubicBezTo>
                    <a:pt x="165" y="5486"/>
                    <a:pt x="165" y="5475"/>
                    <a:pt x="165" y="5464"/>
                  </a:cubicBezTo>
                  <a:cubicBezTo>
                    <a:pt x="165" y="5462"/>
                    <a:pt x="165" y="5461"/>
                    <a:pt x="165" y="5458"/>
                  </a:cubicBezTo>
                  <a:cubicBezTo>
                    <a:pt x="165" y="5456"/>
                    <a:pt x="165" y="5453"/>
                    <a:pt x="165" y="5450"/>
                  </a:cubicBezTo>
                  <a:lnTo>
                    <a:pt x="165" y="5450"/>
                  </a:lnTo>
                  <a:cubicBezTo>
                    <a:pt x="170" y="5450"/>
                    <a:pt x="174" y="5449"/>
                    <a:pt x="179" y="5447"/>
                  </a:cubicBezTo>
                  <a:cubicBezTo>
                    <a:pt x="183" y="5455"/>
                    <a:pt x="186" y="5463"/>
                    <a:pt x="190" y="5470"/>
                  </a:cubicBezTo>
                  <a:lnTo>
                    <a:pt x="199" y="5490"/>
                  </a:lnTo>
                  <a:lnTo>
                    <a:pt x="221" y="5532"/>
                  </a:lnTo>
                  <a:lnTo>
                    <a:pt x="221" y="5532"/>
                  </a:lnTo>
                  <a:cubicBezTo>
                    <a:pt x="221" y="5532"/>
                    <a:pt x="221" y="5533"/>
                    <a:pt x="220" y="5533"/>
                  </a:cubicBezTo>
                  <a:cubicBezTo>
                    <a:pt x="213" y="5537"/>
                    <a:pt x="209" y="5542"/>
                    <a:pt x="205" y="5548"/>
                  </a:cubicBezTo>
                  <a:cubicBezTo>
                    <a:pt x="201" y="5555"/>
                    <a:pt x="199" y="5561"/>
                    <a:pt x="199" y="5568"/>
                  </a:cubicBezTo>
                  <a:lnTo>
                    <a:pt x="199" y="5568"/>
                  </a:lnTo>
                  <a:cubicBezTo>
                    <a:pt x="199" y="5576"/>
                    <a:pt x="201" y="5583"/>
                    <a:pt x="205" y="5589"/>
                  </a:cubicBezTo>
                  <a:cubicBezTo>
                    <a:pt x="209" y="5596"/>
                    <a:pt x="213" y="5600"/>
                    <a:pt x="220" y="5604"/>
                  </a:cubicBezTo>
                  <a:cubicBezTo>
                    <a:pt x="221" y="5605"/>
                    <a:pt x="222" y="5605"/>
                    <a:pt x="223" y="5606"/>
                  </a:cubicBezTo>
                  <a:lnTo>
                    <a:pt x="221" y="5610"/>
                  </a:lnTo>
                  <a:lnTo>
                    <a:pt x="221" y="5611"/>
                  </a:lnTo>
                  <a:cubicBezTo>
                    <a:pt x="216" y="5623"/>
                    <a:pt x="211" y="5633"/>
                    <a:pt x="206" y="5643"/>
                  </a:cubicBezTo>
                  <a:lnTo>
                    <a:pt x="206" y="5643"/>
                  </a:lnTo>
                  <a:cubicBezTo>
                    <a:pt x="206" y="5643"/>
                    <a:pt x="206" y="5643"/>
                    <a:pt x="205" y="5644"/>
                  </a:cubicBezTo>
                  <a:cubicBezTo>
                    <a:pt x="205" y="5645"/>
                    <a:pt x="204" y="5646"/>
                    <a:pt x="204" y="5647"/>
                  </a:cubicBezTo>
                  <a:cubicBezTo>
                    <a:pt x="200" y="5654"/>
                    <a:pt x="197" y="5660"/>
                    <a:pt x="193" y="5667"/>
                  </a:cubicBezTo>
                  <a:lnTo>
                    <a:pt x="193" y="5667"/>
                  </a:lnTo>
                  <a:cubicBezTo>
                    <a:pt x="192" y="5666"/>
                    <a:pt x="192" y="5667"/>
                    <a:pt x="191" y="5666"/>
                  </a:cubicBezTo>
                  <a:cubicBezTo>
                    <a:pt x="185" y="5663"/>
                    <a:pt x="179" y="5660"/>
                    <a:pt x="172" y="5660"/>
                  </a:cubicBezTo>
                  <a:cubicBezTo>
                    <a:pt x="172" y="5642"/>
                    <a:pt x="171" y="5623"/>
                    <a:pt x="170" y="5603"/>
                  </a:cubicBezTo>
                  <a:cubicBezTo>
                    <a:pt x="169" y="5584"/>
                    <a:pt x="166" y="5556"/>
                    <a:pt x="166" y="5533"/>
                  </a:cubicBezTo>
                  <a:lnTo>
                    <a:pt x="165" y="5533"/>
                  </a:lnTo>
                  <a:close/>
                  <a:moveTo>
                    <a:pt x="305" y="5605"/>
                  </a:moveTo>
                  <a:cubicBezTo>
                    <a:pt x="312" y="5608"/>
                    <a:pt x="318" y="5611"/>
                    <a:pt x="325" y="5613"/>
                  </a:cubicBezTo>
                  <a:lnTo>
                    <a:pt x="325" y="5613"/>
                  </a:lnTo>
                  <a:cubicBezTo>
                    <a:pt x="323" y="5618"/>
                    <a:pt x="322" y="5623"/>
                    <a:pt x="322" y="5628"/>
                  </a:cubicBezTo>
                  <a:lnTo>
                    <a:pt x="322" y="5628"/>
                  </a:lnTo>
                  <a:cubicBezTo>
                    <a:pt x="322" y="5635"/>
                    <a:pt x="324" y="5641"/>
                    <a:pt x="328" y="5647"/>
                  </a:cubicBezTo>
                  <a:cubicBezTo>
                    <a:pt x="329" y="5649"/>
                    <a:pt x="330" y="5651"/>
                    <a:pt x="331" y="5652"/>
                  </a:cubicBezTo>
                  <a:lnTo>
                    <a:pt x="331" y="5652"/>
                  </a:lnTo>
                  <a:cubicBezTo>
                    <a:pt x="331" y="5652"/>
                    <a:pt x="331" y="5652"/>
                    <a:pt x="330" y="5652"/>
                  </a:cubicBezTo>
                  <a:cubicBezTo>
                    <a:pt x="329" y="5653"/>
                    <a:pt x="330" y="5653"/>
                    <a:pt x="329" y="5653"/>
                  </a:cubicBezTo>
                  <a:lnTo>
                    <a:pt x="318" y="5661"/>
                  </a:lnTo>
                  <a:lnTo>
                    <a:pt x="308" y="5668"/>
                  </a:lnTo>
                  <a:lnTo>
                    <a:pt x="297" y="5675"/>
                  </a:lnTo>
                  <a:lnTo>
                    <a:pt x="287" y="5680"/>
                  </a:lnTo>
                  <a:lnTo>
                    <a:pt x="276" y="5686"/>
                  </a:lnTo>
                  <a:cubicBezTo>
                    <a:pt x="273" y="5688"/>
                    <a:pt x="269" y="5689"/>
                    <a:pt x="266" y="5690"/>
                  </a:cubicBezTo>
                  <a:cubicBezTo>
                    <a:pt x="262" y="5692"/>
                    <a:pt x="259" y="5694"/>
                    <a:pt x="256" y="5695"/>
                  </a:cubicBezTo>
                  <a:cubicBezTo>
                    <a:pt x="252" y="5697"/>
                    <a:pt x="249" y="5697"/>
                    <a:pt x="246" y="5698"/>
                  </a:cubicBezTo>
                  <a:lnTo>
                    <a:pt x="237" y="5701"/>
                  </a:lnTo>
                  <a:cubicBezTo>
                    <a:pt x="233" y="5702"/>
                    <a:pt x="229" y="5703"/>
                    <a:pt x="225" y="5704"/>
                  </a:cubicBezTo>
                  <a:lnTo>
                    <a:pt x="225" y="5704"/>
                  </a:lnTo>
                  <a:cubicBezTo>
                    <a:pt x="223" y="5704"/>
                    <a:pt x="221" y="5705"/>
                    <a:pt x="219" y="5705"/>
                  </a:cubicBezTo>
                  <a:lnTo>
                    <a:pt x="219" y="5705"/>
                  </a:lnTo>
                  <a:cubicBezTo>
                    <a:pt x="218" y="5705"/>
                    <a:pt x="216" y="5705"/>
                    <a:pt x="215" y="5705"/>
                  </a:cubicBezTo>
                  <a:cubicBezTo>
                    <a:pt x="213" y="5705"/>
                    <a:pt x="213" y="5705"/>
                    <a:pt x="211" y="5705"/>
                  </a:cubicBezTo>
                  <a:lnTo>
                    <a:pt x="211" y="5705"/>
                  </a:lnTo>
                  <a:cubicBezTo>
                    <a:pt x="211" y="5704"/>
                    <a:pt x="211" y="5704"/>
                    <a:pt x="211" y="5703"/>
                  </a:cubicBezTo>
                  <a:cubicBezTo>
                    <a:pt x="211" y="5702"/>
                    <a:pt x="211" y="5702"/>
                    <a:pt x="211" y="5701"/>
                  </a:cubicBezTo>
                  <a:lnTo>
                    <a:pt x="211" y="5701"/>
                  </a:lnTo>
                  <a:cubicBezTo>
                    <a:pt x="211" y="5694"/>
                    <a:pt x="208" y="5688"/>
                    <a:pt x="205" y="5681"/>
                  </a:cubicBezTo>
                  <a:cubicBezTo>
                    <a:pt x="201" y="5676"/>
                    <a:pt x="198" y="5671"/>
                    <a:pt x="193" y="5667"/>
                  </a:cubicBezTo>
                  <a:lnTo>
                    <a:pt x="203" y="5649"/>
                  </a:lnTo>
                  <a:lnTo>
                    <a:pt x="205" y="5646"/>
                  </a:lnTo>
                  <a:cubicBezTo>
                    <a:pt x="209" y="5637"/>
                    <a:pt x="214" y="5627"/>
                    <a:pt x="220" y="5615"/>
                  </a:cubicBezTo>
                  <a:lnTo>
                    <a:pt x="221" y="5611"/>
                  </a:lnTo>
                  <a:cubicBezTo>
                    <a:pt x="221" y="5610"/>
                    <a:pt x="223" y="5608"/>
                    <a:pt x="224" y="5606"/>
                  </a:cubicBezTo>
                  <a:lnTo>
                    <a:pt x="224" y="5606"/>
                  </a:lnTo>
                  <a:cubicBezTo>
                    <a:pt x="229" y="5608"/>
                    <a:pt x="233" y="5609"/>
                    <a:pt x="239" y="5609"/>
                  </a:cubicBezTo>
                  <a:lnTo>
                    <a:pt x="239" y="5609"/>
                  </a:lnTo>
                  <a:cubicBezTo>
                    <a:pt x="246" y="5609"/>
                    <a:pt x="253" y="5608"/>
                    <a:pt x="260" y="5604"/>
                  </a:cubicBezTo>
                  <a:cubicBezTo>
                    <a:pt x="266" y="5601"/>
                    <a:pt x="270" y="5596"/>
                    <a:pt x="274" y="5590"/>
                  </a:cubicBezTo>
                  <a:cubicBezTo>
                    <a:pt x="282" y="5594"/>
                    <a:pt x="289" y="5598"/>
                    <a:pt x="297" y="5602"/>
                  </a:cubicBezTo>
                  <a:cubicBezTo>
                    <a:pt x="301" y="5603"/>
                    <a:pt x="303" y="5604"/>
                    <a:pt x="306" y="5605"/>
                  </a:cubicBezTo>
                  <a:lnTo>
                    <a:pt x="305" y="5605"/>
                  </a:lnTo>
                  <a:close/>
                  <a:moveTo>
                    <a:pt x="435" y="5689"/>
                  </a:moveTo>
                  <a:lnTo>
                    <a:pt x="449" y="5700"/>
                  </a:lnTo>
                  <a:lnTo>
                    <a:pt x="449" y="5700"/>
                  </a:lnTo>
                  <a:cubicBezTo>
                    <a:pt x="447" y="5701"/>
                    <a:pt x="446" y="5703"/>
                    <a:pt x="445" y="5705"/>
                  </a:cubicBezTo>
                  <a:cubicBezTo>
                    <a:pt x="442" y="5711"/>
                    <a:pt x="440" y="5717"/>
                    <a:pt x="440" y="5724"/>
                  </a:cubicBezTo>
                  <a:lnTo>
                    <a:pt x="440" y="5724"/>
                  </a:lnTo>
                  <a:cubicBezTo>
                    <a:pt x="440" y="5728"/>
                    <a:pt x="441" y="5732"/>
                    <a:pt x="442" y="5736"/>
                  </a:cubicBezTo>
                  <a:lnTo>
                    <a:pt x="440" y="5736"/>
                  </a:lnTo>
                  <a:lnTo>
                    <a:pt x="421" y="5741"/>
                  </a:lnTo>
                  <a:cubicBezTo>
                    <a:pt x="414" y="5742"/>
                    <a:pt x="407" y="5744"/>
                    <a:pt x="401" y="5745"/>
                  </a:cubicBezTo>
                  <a:cubicBezTo>
                    <a:pt x="394" y="5747"/>
                    <a:pt x="386" y="5748"/>
                    <a:pt x="379" y="5749"/>
                  </a:cubicBezTo>
                  <a:cubicBezTo>
                    <a:pt x="371" y="5750"/>
                    <a:pt x="368" y="5751"/>
                    <a:pt x="363" y="5751"/>
                  </a:cubicBezTo>
                  <a:lnTo>
                    <a:pt x="363" y="5751"/>
                  </a:lnTo>
                  <a:cubicBezTo>
                    <a:pt x="350" y="5753"/>
                    <a:pt x="339" y="5753"/>
                    <a:pt x="326" y="5753"/>
                  </a:cubicBezTo>
                  <a:lnTo>
                    <a:pt x="326" y="5753"/>
                  </a:lnTo>
                  <a:lnTo>
                    <a:pt x="326" y="5753"/>
                  </a:lnTo>
                  <a:cubicBezTo>
                    <a:pt x="310" y="5753"/>
                    <a:pt x="296" y="5752"/>
                    <a:pt x="281" y="5750"/>
                  </a:cubicBezTo>
                  <a:cubicBezTo>
                    <a:pt x="276" y="5750"/>
                    <a:pt x="272" y="5748"/>
                    <a:pt x="268" y="5747"/>
                  </a:cubicBezTo>
                  <a:lnTo>
                    <a:pt x="268" y="5747"/>
                  </a:lnTo>
                  <a:cubicBezTo>
                    <a:pt x="258" y="5745"/>
                    <a:pt x="250" y="5743"/>
                    <a:pt x="240" y="5740"/>
                  </a:cubicBezTo>
                  <a:cubicBezTo>
                    <a:pt x="235" y="5739"/>
                    <a:pt x="231" y="5736"/>
                    <a:pt x="226" y="5734"/>
                  </a:cubicBezTo>
                  <a:lnTo>
                    <a:pt x="226" y="5734"/>
                  </a:lnTo>
                  <a:cubicBezTo>
                    <a:pt x="218" y="5731"/>
                    <a:pt x="212" y="5728"/>
                    <a:pt x="204" y="5724"/>
                  </a:cubicBezTo>
                  <a:lnTo>
                    <a:pt x="204" y="5724"/>
                  </a:lnTo>
                  <a:lnTo>
                    <a:pt x="204" y="5724"/>
                  </a:lnTo>
                  <a:cubicBezTo>
                    <a:pt x="205" y="5724"/>
                    <a:pt x="205" y="5724"/>
                    <a:pt x="205" y="5723"/>
                  </a:cubicBezTo>
                  <a:cubicBezTo>
                    <a:pt x="208" y="5718"/>
                    <a:pt x="209" y="5714"/>
                    <a:pt x="210" y="5709"/>
                  </a:cubicBezTo>
                  <a:lnTo>
                    <a:pt x="220" y="5709"/>
                  </a:lnTo>
                  <a:lnTo>
                    <a:pt x="226" y="5707"/>
                  </a:lnTo>
                  <a:cubicBezTo>
                    <a:pt x="230" y="5707"/>
                    <a:pt x="234" y="5706"/>
                    <a:pt x="238" y="5705"/>
                  </a:cubicBezTo>
                  <a:lnTo>
                    <a:pt x="246" y="5702"/>
                  </a:lnTo>
                  <a:lnTo>
                    <a:pt x="258" y="5698"/>
                  </a:lnTo>
                  <a:lnTo>
                    <a:pt x="267" y="5694"/>
                  </a:lnTo>
                  <a:cubicBezTo>
                    <a:pt x="270" y="5693"/>
                    <a:pt x="274" y="5691"/>
                    <a:pt x="278" y="5689"/>
                  </a:cubicBezTo>
                  <a:cubicBezTo>
                    <a:pt x="282" y="5687"/>
                    <a:pt x="284" y="5686"/>
                    <a:pt x="288" y="5684"/>
                  </a:cubicBezTo>
                  <a:lnTo>
                    <a:pt x="299" y="5678"/>
                  </a:lnTo>
                  <a:lnTo>
                    <a:pt x="310" y="5671"/>
                  </a:lnTo>
                  <a:lnTo>
                    <a:pt x="320" y="5664"/>
                  </a:lnTo>
                  <a:cubicBezTo>
                    <a:pt x="324" y="5662"/>
                    <a:pt x="328" y="5659"/>
                    <a:pt x="332" y="5656"/>
                  </a:cubicBezTo>
                  <a:lnTo>
                    <a:pt x="332" y="5656"/>
                  </a:lnTo>
                  <a:lnTo>
                    <a:pt x="332" y="5656"/>
                  </a:lnTo>
                  <a:cubicBezTo>
                    <a:pt x="335" y="5660"/>
                    <a:pt x="339" y="5663"/>
                    <a:pt x="343" y="5665"/>
                  </a:cubicBezTo>
                  <a:cubicBezTo>
                    <a:pt x="350" y="5670"/>
                    <a:pt x="356" y="5670"/>
                    <a:pt x="364" y="5671"/>
                  </a:cubicBezTo>
                  <a:lnTo>
                    <a:pt x="364" y="5671"/>
                  </a:lnTo>
                  <a:cubicBezTo>
                    <a:pt x="371" y="5671"/>
                    <a:pt x="378" y="5669"/>
                    <a:pt x="384" y="5665"/>
                  </a:cubicBezTo>
                  <a:cubicBezTo>
                    <a:pt x="388" y="5663"/>
                    <a:pt x="391" y="5660"/>
                    <a:pt x="395" y="5657"/>
                  </a:cubicBezTo>
                  <a:cubicBezTo>
                    <a:pt x="403" y="5664"/>
                    <a:pt x="410" y="5670"/>
                    <a:pt x="419" y="5676"/>
                  </a:cubicBezTo>
                  <a:lnTo>
                    <a:pt x="435" y="5689"/>
                  </a:lnTo>
                  <a:close/>
                  <a:moveTo>
                    <a:pt x="486" y="5533"/>
                  </a:moveTo>
                  <a:cubicBezTo>
                    <a:pt x="486" y="5502"/>
                    <a:pt x="486" y="5471"/>
                    <a:pt x="487" y="5441"/>
                  </a:cubicBezTo>
                  <a:cubicBezTo>
                    <a:pt x="487" y="5423"/>
                    <a:pt x="487" y="5407"/>
                    <a:pt x="487" y="5390"/>
                  </a:cubicBezTo>
                  <a:cubicBezTo>
                    <a:pt x="487" y="5361"/>
                    <a:pt x="488" y="5332"/>
                    <a:pt x="488" y="5304"/>
                  </a:cubicBezTo>
                  <a:lnTo>
                    <a:pt x="488" y="5270"/>
                  </a:lnTo>
                  <a:cubicBezTo>
                    <a:pt x="488" y="5250"/>
                    <a:pt x="488" y="5229"/>
                    <a:pt x="490" y="5209"/>
                  </a:cubicBezTo>
                  <a:lnTo>
                    <a:pt x="490" y="5209"/>
                  </a:lnTo>
                  <a:cubicBezTo>
                    <a:pt x="494" y="5209"/>
                    <a:pt x="498" y="5208"/>
                    <a:pt x="502" y="5207"/>
                  </a:cubicBezTo>
                  <a:lnTo>
                    <a:pt x="508" y="5224"/>
                  </a:lnTo>
                  <a:lnTo>
                    <a:pt x="528" y="5278"/>
                  </a:lnTo>
                  <a:lnTo>
                    <a:pt x="538" y="5306"/>
                  </a:lnTo>
                  <a:cubicBezTo>
                    <a:pt x="575" y="5403"/>
                    <a:pt x="612" y="5503"/>
                    <a:pt x="651" y="5607"/>
                  </a:cubicBezTo>
                  <a:cubicBezTo>
                    <a:pt x="661" y="5635"/>
                    <a:pt x="670" y="5663"/>
                    <a:pt x="681" y="5691"/>
                  </a:cubicBezTo>
                  <a:cubicBezTo>
                    <a:pt x="688" y="5711"/>
                    <a:pt x="695" y="5728"/>
                    <a:pt x="702" y="5747"/>
                  </a:cubicBezTo>
                  <a:lnTo>
                    <a:pt x="702" y="5747"/>
                  </a:lnTo>
                  <a:cubicBezTo>
                    <a:pt x="701" y="5747"/>
                    <a:pt x="699" y="5749"/>
                    <a:pt x="698" y="5749"/>
                  </a:cubicBezTo>
                  <a:cubicBezTo>
                    <a:pt x="691" y="5754"/>
                    <a:pt x="687" y="5757"/>
                    <a:pt x="683" y="5764"/>
                  </a:cubicBezTo>
                  <a:cubicBezTo>
                    <a:pt x="681" y="5768"/>
                    <a:pt x="679" y="5771"/>
                    <a:pt x="678" y="5776"/>
                  </a:cubicBezTo>
                  <a:lnTo>
                    <a:pt x="654" y="5771"/>
                  </a:lnTo>
                  <a:lnTo>
                    <a:pt x="617" y="5762"/>
                  </a:lnTo>
                  <a:cubicBezTo>
                    <a:pt x="609" y="5760"/>
                    <a:pt x="601" y="5759"/>
                    <a:pt x="593" y="5756"/>
                  </a:cubicBezTo>
                  <a:cubicBezTo>
                    <a:pt x="580" y="5753"/>
                    <a:pt x="568" y="5750"/>
                    <a:pt x="556" y="5746"/>
                  </a:cubicBezTo>
                  <a:cubicBezTo>
                    <a:pt x="544" y="5743"/>
                    <a:pt x="532" y="5739"/>
                    <a:pt x="520" y="5735"/>
                  </a:cubicBezTo>
                  <a:lnTo>
                    <a:pt x="520" y="5735"/>
                  </a:lnTo>
                  <a:cubicBezTo>
                    <a:pt x="521" y="5732"/>
                    <a:pt x="522" y="5728"/>
                    <a:pt x="522" y="5724"/>
                  </a:cubicBezTo>
                  <a:lnTo>
                    <a:pt x="522" y="5724"/>
                  </a:lnTo>
                  <a:cubicBezTo>
                    <a:pt x="522" y="5717"/>
                    <a:pt x="520" y="5711"/>
                    <a:pt x="516" y="5703"/>
                  </a:cubicBezTo>
                  <a:cubicBezTo>
                    <a:pt x="513" y="5698"/>
                    <a:pt x="508" y="5692"/>
                    <a:pt x="501" y="5688"/>
                  </a:cubicBezTo>
                  <a:cubicBezTo>
                    <a:pt x="495" y="5685"/>
                    <a:pt x="490" y="5683"/>
                    <a:pt x="483" y="5682"/>
                  </a:cubicBezTo>
                  <a:cubicBezTo>
                    <a:pt x="483" y="5648"/>
                    <a:pt x="483" y="5613"/>
                    <a:pt x="483" y="5580"/>
                  </a:cubicBezTo>
                  <a:cubicBezTo>
                    <a:pt x="486" y="5564"/>
                    <a:pt x="486" y="5549"/>
                    <a:pt x="486" y="5533"/>
                  </a:cubicBezTo>
                  <a:close/>
                  <a:moveTo>
                    <a:pt x="548" y="5246"/>
                  </a:moveTo>
                  <a:lnTo>
                    <a:pt x="578" y="5286"/>
                  </a:lnTo>
                  <a:lnTo>
                    <a:pt x="603" y="5321"/>
                  </a:lnTo>
                  <a:cubicBezTo>
                    <a:pt x="614" y="5335"/>
                    <a:pt x="624" y="5349"/>
                    <a:pt x="634" y="5363"/>
                  </a:cubicBezTo>
                  <a:cubicBezTo>
                    <a:pt x="644" y="5378"/>
                    <a:pt x="651" y="5387"/>
                    <a:pt x="660" y="5399"/>
                  </a:cubicBezTo>
                  <a:cubicBezTo>
                    <a:pt x="671" y="5414"/>
                    <a:pt x="682" y="5430"/>
                    <a:pt x="693" y="5446"/>
                  </a:cubicBezTo>
                  <a:lnTo>
                    <a:pt x="717" y="5479"/>
                  </a:lnTo>
                  <a:lnTo>
                    <a:pt x="756" y="5535"/>
                  </a:lnTo>
                  <a:lnTo>
                    <a:pt x="776" y="5562"/>
                  </a:lnTo>
                  <a:cubicBezTo>
                    <a:pt x="794" y="5588"/>
                    <a:pt x="813" y="5615"/>
                    <a:pt x="832" y="5642"/>
                  </a:cubicBezTo>
                  <a:lnTo>
                    <a:pt x="836" y="5647"/>
                  </a:lnTo>
                  <a:lnTo>
                    <a:pt x="964" y="5831"/>
                  </a:lnTo>
                  <a:lnTo>
                    <a:pt x="1084" y="6003"/>
                  </a:lnTo>
                  <a:lnTo>
                    <a:pt x="1104" y="6032"/>
                  </a:lnTo>
                  <a:lnTo>
                    <a:pt x="1129" y="6068"/>
                  </a:lnTo>
                  <a:lnTo>
                    <a:pt x="1179" y="6139"/>
                  </a:lnTo>
                  <a:lnTo>
                    <a:pt x="1195" y="6162"/>
                  </a:lnTo>
                  <a:lnTo>
                    <a:pt x="1233" y="6216"/>
                  </a:lnTo>
                  <a:lnTo>
                    <a:pt x="1233" y="6216"/>
                  </a:lnTo>
                  <a:cubicBezTo>
                    <a:pt x="1231" y="6217"/>
                    <a:pt x="1229" y="6218"/>
                    <a:pt x="1227" y="6220"/>
                  </a:cubicBezTo>
                  <a:lnTo>
                    <a:pt x="1161" y="6166"/>
                  </a:lnTo>
                  <a:lnTo>
                    <a:pt x="1118" y="6130"/>
                  </a:lnTo>
                  <a:cubicBezTo>
                    <a:pt x="1087" y="6104"/>
                    <a:pt x="1057" y="6078"/>
                    <a:pt x="1027" y="6052"/>
                  </a:cubicBezTo>
                  <a:lnTo>
                    <a:pt x="983" y="6015"/>
                  </a:lnTo>
                  <a:cubicBezTo>
                    <a:pt x="945" y="5982"/>
                    <a:pt x="908" y="5949"/>
                    <a:pt x="871" y="5916"/>
                  </a:cubicBezTo>
                  <a:lnTo>
                    <a:pt x="851" y="5900"/>
                  </a:lnTo>
                  <a:cubicBezTo>
                    <a:pt x="818" y="5870"/>
                    <a:pt x="786" y="5841"/>
                    <a:pt x="753" y="5812"/>
                  </a:cubicBezTo>
                  <a:lnTo>
                    <a:pt x="753" y="5812"/>
                  </a:lnTo>
                  <a:cubicBezTo>
                    <a:pt x="755" y="5810"/>
                    <a:pt x="756" y="5808"/>
                    <a:pt x="757" y="5806"/>
                  </a:cubicBezTo>
                  <a:cubicBezTo>
                    <a:pt x="761" y="5799"/>
                    <a:pt x="763" y="5793"/>
                    <a:pt x="763" y="5785"/>
                  </a:cubicBezTo>
                  <a:cubicBezTo>
                    <a:pt x="763" y="5778"/>
                    <a:pt x="760" y="5771"/>
                    <a:pt x="757" y="5764"/>
                  </a:cubicBezTo>
                  <a:cubicBezTo>
                    <a:pt x="753" y="5757"/>
                    <a:pt x="748" y="5753"/>
                    <a:pt x="742" y="5749"/>
                  </a:cubicBezTo>
                  <a:cubicBezTo>
                    <a:pt x="735" y="5745"/>
                    <a:pt x="729" y="5743"/>
                    <a:pt x="721" y="5743"/>
                  </a:cubicBezTo>
                  <a:lnTo>
                    <a:pt x="721" y="5743"/>
                  </a:lnTo>
                  <a:lnTo>
                    <a:pt x="721" y="5743"/>
                  </a:lnTo>
                  <a:cubicBezTo>
                    <a:pt x="716" y="5744"/>
                    <a:pt x="712" y="5744"/>
                    <a:pt x="708" y="5746"/>
                  </a:cubicBezTo>
                  <a:lnTo>
                    <a:pt x="686" y="5684"/>
                  </a:lnTo>
                  <a:cubicBezTo>
                    <a:pt x="676" y="5658"/>
                    <a:pt x="666" y="5631"/>
                    <a:pt x="657" y="5606"/>
                  </a:cubicBezTo>
                  <a:cubicBezTo>
                    <a:pt x="651" y="5587"/>
                    <a:pt x="644" y="5570"/>
                    <a:pt x="638" y="5551"/>
                  </a:cubicBezTo>
                  <a:cubicBezTo>
                    <a:pt x="593" y="5431"/>
                    <a:pt x="551" y="5317"/>
                    <a:pt x="510" y="5208"/>
                  </a:cubicBezTo>
                  <a:lnTo>
                    <a:pt x="510" y="5208"/>
                  </a:lnTo>
                  <a:lnTo>
                    <a:pt x="510" y="5207"/>
                  </a:lnTo>
                  <a:cubicBezTo>
                    <a:pt x="510" y="5206"/>
                    <a:pt x="510" y="5206"/>
                    <a:pt x="510" y="5206"/>
                  </a:cubicBezTo>
                  <a:cubicBezTo>
                    <a:pt x="512" y="5205"/>
                    <a:pt x="514" y="5203"/>
                    <a:pt x="516" y="5201"/>
                  </a:cubicBezTo>
                  <a:lnTo>
                    <a:pt x="525" y="5212"/>
                  </a:lnTo>
                  <a:lnTo>
                    <a:pt x="548" y="5246"/>
                  </a:lnTo>
                  <a:close/>
                  <a:moveTo>
                    <a:pt x="1330" y="6172"/>
                  </a:moveTo>
                  <a:cubicBezTo>
                    <a:pt x="1342" y="6158"/>
                    <a:pt x="1354" y="6144"/>
                    <a:pt x="1366" y="6130"/>
                  </a:cubicBezTo>
                  <a:cubicBezTo>
                    <a:pt x="1378" y="6116"/>
                    <a:pt x="1386" y="6107"/>
                    <a:pt x="1396" y="6095"/>
                  </a:cubicBezTo>
                  <a:cubicBezTo>
                    <a:pt x="1406" y="6083"/>
                    <a:pt x="1420" y="6066"/>
                    <a:pt x="1433" y="6051"/>
                  </a:cubicBezTo>
                  <a:cubicBezTo>
                    <a:pt x="1442" y="6039"/>
                    <a:pt x="1452" y="6028"/>
                    <a:pt x="1462" y="6016"/>
                  </a:cubicBezTo>
                  <a:lnTo>
                    <a:pt x="1498" y="5970"/>
                  </a:lnTo>
                  <a:cubicBezTo>
                    <a:pt x="1508" y="5958"/>
                    <a:pt x="1518" y="5946"/>
                    <a:pt x="1527" y="5934"/>
                  </a:cubicBezTo>
                  <a:cubicBezTo>
                    <a:pt x="1540" y="5918"/>
                    <a:pt x="1552" y="5902"/>
                    <a:pt x="1564" y="5887"/>
                  </a:cubicBezTo>
                  <a:lnTo>
                    <a:pt x="1594" y="5849"/>
                  </a:lnTo>
                  <a:lnTo>
                    <a:pt x="1630" y="5801"/>
                  </a:lnTo>
                  <a:lnTo>
                    <a:pt x="1660" y="5762"/>
                  </a:lnTo>
                  <a:lnTo>
                    <a:pt x="1696" y="5713"/>
                  </a:lnTo>
                  <a:lnTo>
                    <a:pt x="1726" y="5672"/>
                  </a:lnTo>
                  <a:cubicBezTo>
                    <a:pt x="1738" y="5656"/>
                    <a:pt x="1750" y="5640"/>
                    <a:pt x="1762" y="5623"/>
                  </a:cubicBezTo>
                  <a:lnTo>
                    <a:pt x="1793" y="5580"/>
                  </a:lnTo>
                  <a:lnTo>
                    <a:pt x="1826" y="5534"/>
                  </a:lnTo>
                  <a:cubicBezTo>
                    <a:pt x="1838" y="5518"/>
                    <a:pt x="1849" y="5502"/>
                    <a:pt x="1861" y="5486"/>
                  </a:cubicBezTo>
                  <a:cubicBezTo>
                    <a:pt x="1873" y="5470"/>
                    <a:pt x="1881" y="5457"/>
                    <a:pt x="1891" y="5442"/>
                  </a:cubicBezTo>
                  <a:lnTo>
                    <a:pt x="1929" y="5389"/>
                  </a:lnTo>
                  <a:lnTo>
                    <a:pt x="1957" y="5349"/>
                  </a:lnTo>
                  <a:lnTo>
                    <a:pt x="1998" y="5290"/>
                  </a:lnTo>
                  <a:lnTo>
                    <a:pt x="2019" y="5259"/>
                  </a:lnTo>
                  <a:cubicBezTo>
                    <a:pt x="2035" y="5236"/>
                    <a:pt x="2051" y="5212"/>
                    <a:pt x="2068" y="5189"/>
                  </a:cubicBezTo>
                  <a:cubicBezTo>
                    <a:pt x="2070" y="5186"/>
                    <a:pt x="2072" y="5183"/>
                    <a:pt x="2074" y="5179"/>
                  </a:cubicBezTo>
                  <a:cubicBezTo>
                    <a:pt x="2165" y="5047"/>
                    <a:pt x="2258" y="4909"/>
                    <a:pt x="2355" y="4767"/>
                  </a:cubicBezTo>
                  <a:cubicBezTo>
                    <a:pt x="2410" y="4685"/>
                    <a:pt x="2466" y="4602"/>
                    <a:pt x="2523" y="4517"/>
                  </a:cubicBezTo>
                  <a:lnTo>
                    <a:pt x="2533" y="4503"/>
                  </a:lnTo>
                  <a:cubicBezTo>
                    <a:pt x="2579" y="4434"/>
                    <a:pt x="2627" y="4366"/>
                    <a:pt x="2675" y="4295"/>
                  </a:cubicBezTo>
                  <a:lnTo>
                    <a:pt x="2675" y="4295"/>
                  </a:lnTo>
                  <a:cubicBezTo>
                    <a:pt x="2676" y="4295"/>
                    <a:pt x="2676" y="4295"/>
                    <a:pt x="2677" y="4296"/>
                  </a:cubicBezTo>
                  <a:cubicBezTo>
                    <a:pt x="2683" y="4299"/>
                    <a:pt x="2690" y="4302"/>
                    <a:pt x="2697" y="4302"/>
                  </a:cubicBezTo>
                  <a:lnTo>
                    <a:pt x="2697" y="4302"/>
                  </a:lnTo>
                  <a:cubicBezTo>
                    <a:pt x="2700" y="4302"/>
                    <a:pt x="2703" y="4301"/>
                    <a:pt x="2706" y="4300"/>
                  </a:cubicBezTo>
                  <a:cubicBezTo>
                    <a:pt x="2723" y="4364"/>
                    <a:pt x="2740" y="4426"/>
                    <a:pt x="2756" y="4486"/>
                  </a:cubicBezTo>
                  <a:cubicBezTo>
                    <a:pt x="2797" y="4634"/>
                    <a:pt x="2834" y="4769"/>
                    <a:pt x="2870" y="4899"/>
                  </a:cubicBezTo>
                  <a:lnTo>
                    <a:pt x="2870" y="4899"/>
                  </a:lnTo>
                  <a:cubicBezTo>
                    <a:pt x="2867" y="4900"/>
                    <a:pt x="2864" y="4901"/>
                    <a:pt x="2861" y="4903"/>
                  </a:cubicBezTo>
                  <a:cubicBezTo>
                    <a:pt x="2854" y="4907"/>
                    <a:pt x="2850" y="4911"/>
                    <a:pt x="2846" y="4918"/>
                  </a:cubicBezTo>
                  <a:cubicBezTo>
                    <a:pt x="2842" y="4925"/>
                    <a:pt x="2840" y="4931"/>
                    <a:pt x="2840" y="4939"/>
                  </a:cubicBezTo>
                  <a:cubicBezTo>
                    <a:pt x="2840" y="4946"/>
                    <a:pt x="2842" y="4952"/>
                    <a:pt x="2846" y="4959"/>
                  </a:cubicBezTo>
                  <a:cubicBezTo>
                    <a:pt x="2847" y="4960"/>
                    <a:pt x="2849" y="4963"/>
                    <a:pt x="2851" y="4966"/>
                  </a:cubicBezTo>
                  <a:lnTo>
                    <a:pt x="2848" y="4968"/>
                  </a:lnTo>
                  <a:cubicBezTo>
                    <a:pt x="2775" y="5035"/>
                    <a:pt x="2703" y="5101"/>
                    <a:pt x="2632" y="5166"/>
                  </a:cubicBezTo>
                  <a:lnTo>
                    <a:pt x="2608" y="5188"/>
                  </a:lnTo>
                  <a:lnTo>
                    <a:pt x="2527" y="5261"/>
                  </a:lnTo>
                  <a:lnTo>
                    <a:pt x="2489" y="5295"/>
                  </a:lnTo>
                  <a:cubicBezTo>
                    <a:pt x="2467" y="5315"/>
                    <a:pt x="2445" y="5336"/>
                    <a:pt x="2423" y="5355"/>
                  </a:cubicBezTo>
                  <a:lnTo>
                    <a:pt x="2377" y="5396"/>
                  </a:lnTo>
                  <a:cubicBezTo>
                    <a:pt x="2358" y="5412"/>
                    <a:pt x="2339" y="5430"/>
                    <a:pt x="2321" y="5446"/>
                  </a:cubicBezTo>
                  <a:lnTo>
                    <a:pt x="2269" y="5491"/>
                  </a:lnTo>
                  <a:lnTo>
                    <a:pt x="2220" y="5535"/>
                  </a:lnTo>
                  <a:lnTo>
                    <a:pt x="2170" y="5578"/>
                  </a:lnTo>
                  <a:lnTo>
                    <a:pt x="2120" y="5621"/>
                  </a:lnTo>
                  <a:lnTo>
                    <a:pt x="2071" y="5663"/>
                  </a:lnTo>
                  <a:lnTo>
                    <a:pt x="2022" y="5704"/>
                  </a:lnTo>
                  <a:lnTo>
                    <a:pt x="1972" y="5745"/>
                  </a:lnTo>
                  <a:lnTo>
                    <a:pt x="1924" y="5784"/>
                  </a:lnTo>
                  <a:cubicBezTo>
                    <a:pt x="1908" y="5798"/>
                    <a:pt x="1891" y="5811"/>
                    <a:pt x="1875" y="5824"/>
                  </a:cubicBezTo>
                  <a:cubicBezTo>
                    <a:pt x="1859" y="5838"/>
                    <a:pt x="1843" y="5849"/>
                    <a:pt x="1828" y="5861"/>
                  </a:cubicBezTo>
                  <a:cubicBezTo>
                    <a:pt x="1812" y="5873"/>
                    <a:pt x="1795" y="5886"/>
                    <a:pt x="1779" y="5899"/>
                  </a:cubicBezTo>
                  <a:lnTo>
                    <a:pt x="1732" y="5935"/>
                  </a:lnTo>
                  <a:cubicBezTo>
                    <a:pt x="1716" y="5947"/>
                    <a:pt x="1700" y="5958"/>
                    <a:pt x="1684" y="5970"/>
                  </a:cubicBezTo>
                  <a:cubicBezTo>
                    <a:pt x="1668" y="5982"/>
                    <a:pt x="1652" y="5993"/>
                    <a:pt x="1637" y="6004"/>
                  </a:cubicBezTo>
                  <a:cubicBezTo>
                    <a:pt x="1621" y="6016"/>
                    <a:pt x="1605" y="6028"/>
                    <a:pt x="1590" y="6038"/>
                  </a:cubicBezTo>
                  <a:cubicBezTo>
                    <a:pt x="1574" y="6049"/>
                    <a:pt x="1557" y="6061"/>
                    <a:pt x="1542" y="6071"/>
                  </a:cubicBezTo>
                  <a:cubicBezTo>
                    <a:pt x="1526" y="6082"/>
                    <a:pt x="1511" y="6092"/>
                    <a:pt x="1496" y="6102"/>
                  </a:cubicBezTo>
                  <a:cubicBezTo>
                    <a:pt x="1480" y="6113"/>
                    <a:pt x="1464" y="6123"/>
                    <a:pt x="1449" y="6133"/>
                  </a:cubicBezTo>
                  <a:cubicBezTo>
                    <a:pt x="1433" y="6143"/>
                    <a:pt x="1418" y="6152"/>
                    <a:pt x="1403" y="6161"/>
                  </a:cubicBezTo>
                  <a:cubicBezTo>
                    <a:pt x="1388" y="6170"/>
                    <a:pt x="1371" y="6181"/>
                    <a:pt x="1355" y="6191"/>
                  </a:cubicBezTo>
                  <a:cubicBezTo>
                    <a:pt x="1339" y="6201"/>
                    <a:pt x="1325" y="6208"/>
                    <a:pt x="1310" y="6217"/>
                  </a:cubicBezTo>
                  <a:lnTo>
                    <a:pt x="1293" y="6227"/>
                  </a:lnTo>
                  <a:lnTo>
                    <a:pt x="1293" y="6227"/>
                  </a:lnTo>
                  <a:cubicBezTo>
                    <a:pt x="1293" y="6226"/>
                    <a:pt x="1293" y="6226"/>
                    <a:pt x="1293" y="6226"/>
                  </a:cubicBezTo>
                  <a:cubicBezTo>
                    <a:pt x="1291" y="6223"/>
                    <a:pt x="1290" y="6221"/>
                    <a:pt x="1288" y="6219"/>
                  </a:cubicBezTo>
                  <a:cubicBezTo>
                    <a:pt x="1291" y="6215"/>
                    <a:pt x="1295" y="6211"/>
                    <a:pt x="1299" y="6206"/>
                  </a:cubicBezTo>
                  <a:lnTo>
                    <a:pt x="1330" y="6172"/>
                  </a:lnTo>
                  <a:close/>
                  <a:moveTo>
                    <a:pt x="942" y="3515"/>
                  </a:moveTo>
                  <a:lnTo>
                    <a:pt x="942" y="3515"/>
                  </a:lnTo>
                  <a:cubicBezTo>
                    <a:pt x="934" y="3515"/>
                    <a:pt x="928" y="3517"/>
                    <a:pt x="922" y="3521"/>
                  </a:cubicBezTo>
                  <a:cubicBezTo>
                    <a:pt x="916" y="3524"/>
                    <a:pt x="912" y="3528"/>
                    <a:pt x="908" y="3533"/>
                  </a:cubicBezTo>
                  <a:lnTo>
                    <a:pt x="898" y="3527"/>
                  </a:lnTo>
                  <a:cubicBezTo>
                    <a:pt x="950" y="3477"/>
                    <a:pt x="1003" y="3427"/>
                    <a:pt x="1058" y="3379"/>
                  </a:cubicBezTo>
                  <a:cubicBezTo>
                    <a:pt x="1026" y="3426"/>
                    <a:pt x="995" y="3473"/>
                    <a:pt x="963" y="3522"/>
                  </a:cubicBezTo>
                  <a:lnTo>
                    <a:pt x="963" y="3522"/>
                  </a:lnTo>
                  <a:cubicBezTo>
                    <a:pt x="962" y="3521"/>
                    <a:pt x="962" y="3520"/>
                    <a:pt x="961" y="3520"/>
                  </a:cubicBezTo>
                  <a:cubicBezTo>
                    <a:pt x="955" y="3516"/>
                    <a:pt x="949" y="3515"/>
                    <a:pt x="942" y="3515"/>
                  </a:cubicBezTo>
                  <a:close/>
                  <a:moveTo>
                    <a:pt x="1082" y="3350"/>
                  </a:moveTo>
                  <a:lnTo>
                    <a:pt x="1127" y="3282"/>
                  </a:lnTo>
                  <a:lnTo>
                    <a:pt x="1162" y="3232"/>
                  </a:lnTo>
                  <a:cubicBezTo>
                    <a:pt x="1181" y="3204"/>
                    <a:pt x="1200" y="3177"/>
                    <a:pt x="1219" y="3149"/>
                  </a:cubicBezTo>
                  <a:lnTo>
                    <a:pt x="1234" y="3128"/>
                  </a:lnTo>
                  <a:cubicBezTo>
                    <a:pt x="1258" y="3094"/>
                    <a:pt x="1281" y="3061"/>
                    <a:pt x="1305" y="3028"/>
                  </a:cubicBezTo>
                  <a:cubicBezTo>
                    <a:pt x="1329" y="3004"/>
                    <a:pt x="1353" y="2980"/>
                    <a:pt x="1378" y="2956"/>
                  </a:cubicBezTo>
                  <a:cubicBezTo>
                    <a:pt x="1397" y="2938"/>
                    <a:pt x="1414" y="2921"/>
                    <a:pt x="1433" y="2903"/>
                  </a:cubicBezTo>
                  <a:cubicBezTo>
                    <a:pt x="1474" y="2864"/>
                    <a:pt x="1516" y="2826"/>
                    <a:pt x="1558" y="2787"/>
                  </a:cubicBezTo>
                  <a:cubicBezTo>
                    <a:pt x="1570" y="2777"/>
                    <a:pt x="1581" y="2766"/>
                    <a:pt x="1592" y="2756"/>
                  </a:cubicBezTo>
                  <a:cubicBezTo>
                    <a:pt x="1637" y="2716"/>
                    <a:pt x="1682" y="2676"/>
                    <a:pt x="1728" y="2636"/>
                  </a:cubicBezTo>
                  <a:lnTo>
                    <a:pt x="1728" y="2636"/>
                  </a:lnTo>
                  <a:cubicBezTo>
                    <a:pt x="1731" y="2640"/>
                    <a:pt x="1734" y="2642"/>
                    <a:pt x="1738" y="2644"/>
                  </a:cubicBezTo>
                  <a:cubicBezTo>
                    <a:pt x="1745" y="2648"/>
                    <a:pt x="1751" y="2650"/>
                    <a:pt x="1759" y="2650"/>
                  </a:cubicBezTo>
                  <a:lnTo>
                    <a:pt x="1759" y="2650"/>
                  </a:lnTo>
                  <a:lnTo>
                    <a:pt x="1759" y="2650"/>
                  </a:lnTo>
                  <a:lnTo>
                    <a:pt x="1759" y="2650"/>
                  </a:lnTo>
                  <a:cubicBezTo>
                    <a:pt x="1766" y="2650"/>
                    <a:pt x="1773" y="2648"/>
                    <a:pt x="1780" y="2644"/>
                  </a:cubicBezTo>
                  <a:cubicBezTo>
                    <a:pt x="1786" y="2640"/>
                    <a:pt x="1791" y="2635"/>
                    <a:pt x="1795" y="2629"/>
                  </a:cubicBezTo>
                  <a:cubicBezTo>
                    <a:pt x="1799" y="2622"/>
                    <a:pt x="1801" y="2615"/>
                    <a:pt x="1801" y="2608"/>
                  </a:cubicBezTo>
                  <a:cubicBezTo>
                    <a:pt x="1801" y="2607"/>
                    <a:pt x="1801" y="2607"/>
                    <a:pt x="1801" y="2607"/>
                  </a:cubicBezTo>
                  <a:lnTo>
                    <a:pt x="1801" y="2607"/>
                  </a:lnTo>
                  <a:cubicBezTo>
                    <a:pt x="1801" y="2600"/>
                    <a:pt x="1799" y="2594"/>
                    <a:pt x="1795" y="2588"/>
                  </a:cubicBezTo>
                  <a:lnTo>
                    <a:pt x="1795" y="2588"/>
                  </a:lnTo>
                  <a:cubicBezTo>
                    <a:pt x="1819" y="2574"/>
                    <a:pt x="1839" y="2562"/>
                    <a:pt x="1863" y="2548"/>
                  </a:cubicBezTo>
                  <a:cubicBezTo>
                    <a:pt x="2073" y="2427"/>
                    <a:pt x="2257" y="2335"/>
                    <a:pt x="2481" y="2240"/>
                  </a:cubicBezTo>
                  <a:cubicBezTo>
                    <a:pt x="2488" y="2316"/>
                    <a:pt x="2496" y="2393"/>
                    <a:pt x="2503" y="2472"/>
                  </a:cubicBezTo>
                  <a:lnTo>
                    <a:pt x="2503" y="2472"/>
                  </a:lnTo>
                  <a:cubicBezTo>
                    <a:pt x="2283" y="2569"/>
                    <a:pt x="2102" y="2661"/>
                    <a:pt x="1893" y="2782"/>
                  </a:cubicBezTo>
                  <a:cubicBezTo>
                    <a:pt x="1823" y="2823"/>
                    <a:pt x="1764" y="2858"/>
                    <a:pt x="1695" y="2901"/>
                  </a:cubicBezTo>
                  <a:lnTo>
                    <a:pt x="1695" y="2901"/>
                  </a:lnTo>
                  <a:cubicBezTo>
                    <a:pt x="1465" y="3045"/>
                    <a:pt x="1280" y="3182"/>
                    <a:pt x="1075" y="3360"/>
                  </a:cubicBezTo>
                  <a:lnTo>
                    <a:pt x="1082" y="3350"/>
                  </a:lnTo>
                  <a:close/>
                  <a:moveTo>
                    <a:pt x="1216" y="3114"/>
                  </a:moveTo>
                  <a:cubicBezTo>
                    <a:pt x="1185" y="3145"/>
                    <a:pt x="1154" y="3177"/>
                    <a:pt x="1125" y="3208"/>
                  </a:cubicBezTo>
                  <a:cubicBezTo>
                    <a:pt x="1105" y="3230"/>
                    <a:pt x="1085" y="3252"/>
                    <a:pt x="1066" y="3274"/>
                  </a:cubicBezTo>
                  <a:cubicBezTo>
                    <a:pt x="1039" y="3303"/>
                    <a:pt x="1012" y="3332"/>
                    <a:pt x="985" y="3362"/>
                  </a:cubicBezTo>
                  <a:cubicBezTo>
                    <a:pt x="966" y="3385"/>
                    <a:pt x="946" y="3407"/>
                    <a:pt x="928" y="3430"/>
                  </a:cubicBezTo>
                  <a:cubicBezTo>
                    <a:pt x="909" y="3452"/>
                    <a:pt x="884" y="3481"/>
                    <a:pt x="863" y="3507"/>
                  </a:cubicBezTo>
                  <a:cubicBezTo>
                    <a:pt x="847" y="3498"/>
                    <a:pt x="832" y="3489"/>
                    <a:pt x="817" y="3482"/>
                  </a:cubicBezTo>
                  <a:cubicBezTo>
                    <a:pt x="811" y="3479"/>
                    <a:pt x="805" y="3477"/>
                    <a:pt x="799" y="3474"/>
                  </a:cubicBezTo>
                  <a:cubicBezTo>
                    <a:pt x="785" y="3468"/>
                    <a:pt x="771" y="3462"/>
                    <a:pt x="758" y="3457"/>
                  </a:cubicBezTo>
                  <a:cubicBezTo>
                    <a:pt x="754" y="3455"/>
                    <a:pt x="749" y="3454"/>
                    <a:pt x="745" y="3453"/>
                  </a:cubicBezTo>
                  <a:cubicBezTo>
                    <a:pt x="761" y="3407"/>
                    <a:pt x="777" y="3361"/>
                    <a:pt x="793" y="3315"/>
                  </a:cubicBezTo>
                  <a:cubicBezTo>
                    <a:pt x="839" y="3252"/>
                    <a:pt x="888" y="3189"/>
                    <a:pt x="937" y="3127"/>
                  </a:cubicBezTo>
                  <a:cubicBezTo>
                    <a:pt x="949" y="3111"/>
                    <a:pt x="961" y="3096"/>
                    <a:pt x="974" y="3080"/>
                  </a:cubicBezTo>
                  <a:cubicBezTo>
                    <a:pt x="990" y="3059"/>
                    <a:pt x="1007" y="3039"/>
                    <a:pt x="1024" y="3018"/>
                  </a:cubicBezTo>
                  <a:cubicBezTo>
                    <a:pt x="1041" y="2997"/>
                    <a:pt x="1055" y="2980"/>
                    <a:pt x="1070" y="2962"/>
                  </a:cubicBezTo>
                  <a:cubicBezTo>
                    <a:pt x="1085" y="2943"/>
                    <a:pt x="1104" y="2923"/>
                    <a:pt x="1121" y="2903"/>
                  </a:cubicBezTo>
                  <a:cubicBezTo>
                    <a:pt x="1138" y="2883"/>
                    <a:pt x="1152" y="2864"/>
                    <a:pt x="1169" y="2846"/>
                  </a:cubicBezTo>
                  <a:cubicBezTo>
                    <a:pt x="1185" y="2827"/>
                    <a:pt x="1203" y="2808"/>
                    <a:pt x="1220" y="2789"/>
                  </a:cubicBezTo>
                  <a:cubicBezTo>
                    <a:pt x="1237" y="2770"/>
                    <a:pt x="1254" y="2749"/>
                    <a:pt x="1271" y="2731"/>
                  </a:cubicBezTo>
                  <a:cubicBezTo>
                    <a:pt x="1288" y="2713"/>
                    <a:pt x="1305" y="2694"/>
                    <a:pt x="1323" y="2676"/>
                  </a:cubicBezTo>
                  <a:cubicBezTo>
                    <a:pt x="1340" y="2657"/>
                    <a:pt x="1358" y="2636"/>
                    <a:pt x="1376" y="2618"/>
                  </a:cubicBezTo>
                  <a:cubicBezTo>
                    <a:pt x="1394" y="2600"/>
                    <a:pt x="1411" y="2581"/>
                    <a:pt x="1429" y="2563"/>
                  </a:cubicBezTo>
                  <a:lnTo>
                    <a:pt x="1483" y="2506"/>
                  </a:lnTo>
                  <a:lnTo>
                    <a:pt x="1503" y="2487"/>
                  </a:lnTo>
                  <a:cubicBezTo>
                    <a:pt x="1514" y="2491"/>
                    <a:pt x="1526" y="2495"/>
                    <a:pt x="1537" y="2499"/>
                  </a:cubicBezTo>
                  <a:cubicBezTo>
                    <a:pt x="1548" y="2503"/>
                    <a:pt x="1557" y="2506"/>
                    <a:pt x="1565" y="2510"/>
                  </a:cubicBezTo>
                  <a:cubicBezTo>
                    <a:pt x="1577" y="2515"/>
                    <a:pt x="1590" y="2521"/>
                    <a:pt x="1602" y="2526"/>
                  </a:cubicBezTo>
                  <a:cubicBezTo>
                    <a:pt x="1611" y="2530"/>
                    <a:pt x="1620" y="2534"/>
                    <a:pt x="1629" y="2538"/>
                  </a:cubicBezTo>
                  <a:cubicBezTo>
                    <a:pt x="1638" y="2542"/>
                    <a:pt x="1649" y="2548"/>
                    <a:pt x="1657" y="2553"/>
                  </a:cubicBezTo>
                  <a:cubicBezTo>
                    <a:pt x="1641" y="2573"/>
                    <a:pt x="1625" y="2594"/>
                    <a:pt x="1609" y="2615"/>
                  </a:cubicBezTo>
                  <a:lnTo>
                    <a:pt x="1581" y="2651"/>
                  </a:lnTo>
                  <a:cubicBezTo>
                    <a:pt x="1560" y="2679"/>
                    <a:pt x="1538" y="2707"/>
                    <a:pt x="1517" y="2736"/>
                  </a:cubicBezTo>
                  <a:lnTo>
                    <a:pt x="1489" y="2772"/>
                  </a:lnTo>
                  <a:cubicBezTo>
                    <a:pt x="1468" y="2800"/>
                    <a:pt x="1447" y="2829"/>
                    <a:pt x="1426" y="2857"/>
                  </a:cubicBezTo>
                  <a:cubicBezTo>
                    <a:pt x="1416" y="2870"/>
                    <a:pt x="1406" y="2883"/>
                    <a:pt x="1397" y="2897"/>
                  </a:cubicBezTo>
                  <a:cubicBezTo>
                    <a:pt x="1378" y="2925"/>
                    <a:pt x="1356" y="2953"/>
                    <a:pt x="1336" y="2982"/>
                  </a:cubicBezTo>
                  <a:cubicBezTo>
                    <a:pt x="1326" y="2995"/>
                    <a:pt x="1316" y="3009"/>
                    <a:pt x="1306" y="3023"/>
                  </a:cubicBezTo>
                  <a:lnTo>
                    <a:pt x="1302" y="3029"/>
                  </a:lnTo>
                  <a:cubicBezTo>
                    <a:pt x="1292" y="3039"/>
                    <a:pt x="1282" y="3048"/>
                    <a:pt x="1272" y="3058"/>
                  </a:cubicBezTo>
                  <a:cubicBezTo>
                    <a:pt x="1253" y="3074"/>
                    <a:pt x="1235" y="3094"/>
                    <a:pt x="1216" y="3113"/>
                  </a:cubicBezTo>
                  <a:lnTo>
                    <a:pt x="1216" y="3114"/>
                  </a:lnTo>
                  <a:close/>
                  <a:moveTo>
                    <a:pt x="971" y="2847"/>
                  </a:moveTo>
                  <a:cubicBezTo>
                    <a:pt x="980" y="2827"/>
                    <a:pt x="990" y="2807"/>
                    <a:pt x="1000" y="2787"/>
                  </a:cubicBezTo>
                  <a:lnTo>
                    <a:pt x="1030" y="2726"/>
                  </a:lnTo>
                  <a:lnTo>
                    <a:pt x="1060" y="2667"/>
                  </a:lnTo>
                  <a:cubicBezTo>
                    <a:pt x="1070" y="2647"/>
                    <a:pt x="1079" y="2628"/>
                    <a:pt x="1090" y="2608"/>
                  </a:cubicBezTo>
                  <a:cubicBezTo>
                    <a:pt x="1101" y="2588"/>
                    <a:pt x="1110" y="2570"/>
                    <a:pt x="1119" y="2552"/>
                  </a:cubicBezTo>
                  <a:cubicBezTo>
                    <a:pt x="1128" y="2534"/>
                    <a:pt x="1139" y="2513"/>
                    <a:pt x="1150" y="2494"/>
                  </a:cubicBezTo>
                  <a:lnTo>
                    <a:pt x="1174" y="2447"/>
                  </a:lnTo>
                  <a:cubicBezTo>
                    <a:pt x="1177" y="2447"/>
                    <a:pt x="1180" y="2446"/>
                    <a:pt x="1182" y="2446"/>
                  </a:cubicBezTo>
                  <a:lnTo>
                    <a:pt x="1182" y="2446"/>
                  </a:lnTo>
                  <a:cubicBezTo>
                    <a:pt x="1206" y="2443"/>
                    <a:pt x="1226" y="2442"/>
                    <a:pt x="1250" y="2442"/>
                  </a:cubicBezTo>
                  <a:cubicBezTo>
                    <a:pt x="1251" y="2442"/>
                    <a:pt x="1252" y="2442"/>
                    <a:pt x="1253" y="2442"/>
                  </a:cubicBezTo>
                  <a:cubicBezTo>
                    <a:pt x="1272" y="2442"/>
                    <a:pt x="1293" y="2442"/>
                    <a:pt x="1314" y="2445"/>
                  </a:cubicBezTo>
                  <a:cubicBezTo>
                    <a:pt x="1322" y="2445"/>
                    <a:pt x="1331" y="2447"/>
                    <a:pt x="1340" y="2448"/>
                  </a:cubicBezTo>
                  <a:cubicBezTo>
                    <a:pt x="1349" y="2449"/>
                    <a:pt x="1364" y="2451"/>
                    <a:pt x="1376" y="2453"/>
                  </a:cubicBezTo>
                  <a:cubicBezTo>
                    <a:pt x="1388" y="2455"/>
                    <a:pt x="1395" y="2457"/>
                    <a:pt x="1406" y="2459"/>
                  </a:cubicBezTo>
                  <a:cubicBezTo>
                    <a:pt x="1416" y="2461"/>
                    <a:pt x="1427" y="2463"/>
                    <a:pt x="1438" y="2466"/>
                  </a:cubicBezTo>
                  <a:cubicBezTo>
                    <a:pt x="1449" y="2469"/>
                    <a:pt x="1460" y="2471"/>
                    <a:pt x="1471" y="2475"/>
                  </a:cubicBezTo>
                  <a:cubicBezTo>
                    <a:pt x="1482" y="2478"/>
                    <a:pt x="1491" y="2480"/>
                    <a:pt x="1500" y="2484"/>
                  </a:cubicBezTo>
                  <a:lnTo>
                    <a:pt x="1487" y="2496"/>
                  </a:lnTo>
                  <a:cubicBezTo>
                    <a:pt x="1474" y="2510"/>
                    <a:pt x="1461" y="2523"/>
                    <a:pt x="1448" y="2537"/>
                  </a:cubicBezTo>
                  <a:cubicBezTo>
                    <a:pt x="1425" y="2561"/>
                    <a:pt x="1402" y="2584"/>
                    <a:pt x="1380" y="2608"/>
                  </a:cubicBezTo>
                  <a:lnTo>
                    <a:pt x="1339" y="2652"/>
                  </a:lnTo>
                  <a:cubicBezTo>
                    <a:pt x="1317" y="2675"/>
                    <a:pt x="1296" y="2698"/>
                    <a:pt x="1275" y="2721"/>
                  </a:cubicBezTo>
                  <a:lnTo>
                    <a:pt x="1233" y="2768"/>
                  </a:lnTo>
                  <a:cubicBezTo>
                    <a:pt x="1213" y="2791"/>
                    <a:pt x="1194" y="2813"/>
                    <a:pt x="1173" y="2836"/>
                  </a:cubicBezTo>
                  <a:cubicBezTo>
                    <a:pt x="1158" y="2853"/>
                    <a:pt x="1144" y="2870"/>
                    <a:pt x="1130" y="2886"/>
                  </a:cubicBezTo>
                  <a:cubicBezTo>
                    <a:pt x="1110" y="2908"/>
                    <a:pt x="1092" y="2930"/>
                    <a:pt x="1073" y="2953"/>
                  </a:cubicBezTo>
                  <a:lnTo>
                    <a:pt x="1030" y="3005"/>
                  </a:lnTo>
                  <a:cubicBezTo>
                    <a:pt x="1012" y="3027"/>
                    <a:pt x="994" y="3049"/>
                    <a:pt x="977" y="3071"/>
                  </a:cubicBezTo>
                  <a:cubicBezTo>
                    <a:pt x="962" y="3089"/>
                    <a:pt x="947" y="3107"/>
                    <a:pt x="933" y="3126"/>
                  </a:cubicBezTo>
                  <a:cubicBezTo>
                    <a:pt x="918" y="3144"/>
                    <a:pt x="899" y="3168"/>
                    <a:pt x="883" y="3190"/>
                  </a:cubicBezTo>
                  <a:cubicBezTo>
                    <a:pt x="867" y="3211"/>
                    <a:pt x="853" y="3229"/>
                    <a:pt x="839" y="3249"/>
                  </a:cubicBezTo>
                  <a:cubicBezTo>
                    <a:pt x="824" y="3269"/>
                    <a:pt x="811" y="3285"/>
                    <a:pt x="798" y="3304"/>
                  </a:cubicBezTo>
                  <a:cubicBezTo>
                    <a:pt x="842" y="3178"/>
                    <a:pt x="888" y="3051"/>
                    <a:pt x="935" y="2924"/>
                  </a:cubicBezTo>
                  <a:cubicBezTo>
                    <a:pt x="938" y="2920"/>
                    <a:pt x="940" y="2914"/>
                    <a:pt x="943" y="2909"/>
                  </a:cubicBezTo>
                  <a:lnTo>
                    <a:pt x="971" y="2847"/>
                  </a:lnTo>
                  <a:close/>
                  <a:moveTo>
                    <a:pt x="1593" y="2395"/>
                  </a:moveTo>
                  <a:cubicBezTo>
                    <a:pt x="1611" y="2377"/>
                    <a:pt x="1630" y="2358"/>
                    <a:pt x="1648" y="2341"/>
                  </a:cubicBezTo>
                  <a:cubicBezTo>
                    <a:pt x="1666" y="2323"/>
                    <a:pt x="1686" y="2305"/>
                    <a:pt x="1705" y="2287"/>
                  </a:cubicBezTo>
                  <a:lnTo>
                    <a:pt x="1761" y="2235"/>
                  </a:lnTo>
                  <a:lnTo>
                    <a:pt x="1764" y="2232"/>
                  </a:lnTo>
                  <a:cubicBezTo>
                    <a:pt x="1763" y="2293"/>
                    <a:pt x="1762" y="2357"/>
                    <a:pt x="1761" y="2421"/>
                  </a:cubicBezTo>
                  <a:cubicBezTo>
                    <a:pt x="1741" y="2446"/>
                    <a:pt x="1721" y="2470"/>
                    <a:pt x="1702" y="2495"/>
                  </a:cubicBezTo>
                  <a:cubicBezTo>
                    <a:pt x="1692" y="2507"/>
                    <a:pt x="1682" y="2519"/>
                    <a:pt x="1673" y="2531"/>
                  </a:cubicBezTo>
                  <a:lnTo>
                    <a:pt x="1660" y="2548"/>
                  </a:lnTo>
                  <a:lnTo>
                    <a:pt x="1660" y="2548"/>
                  </a:lnTo>
                  <a:cubicBezTo>
                    <a:pt x="1650" y="2543"/>
                    <a:pt x="1639" y="2538"/>
                    <a:pt x="1630" y="2533"/>
                  </a:cubicBezTo>
                  <a:cubicBezTo>
                    <a:pt x="1620" y="2528"/>
                    <a:pt x="1608" y="2522"/>
                    <a:pt x="1596" y="2517"/>
                  </a:cubicBezTo>
                  <a:cubicBezTo>
                    <a:pt x="1584" y="2511"/>
                    <a:pt x="1576" y="2508"/>
                    <a:pt x="1566" y="2504"/>
                  </a:cubicBezTo>
                  <a:cubicBezTo>
                    <a:pt x="1556" y="2500"/>
                    <a:pt x="1543" y="2496"/>
                    <a:pt x="1532" y="2492"/>
                  </a:cubicBezTo>
                  <a:cubicBezTo>
                    <a:pt x="1523" y="2488"/>
                    <a:pt x="1515" y="2485"/>
                    <a:pt x="1506" y="2482"/>
                  </a:cubicBezTo>
                  <a:lnTo>
                    <a:pt x="1537" y="2450"/>
                  </a:lnTo>
                  <a:cubicBezTo>
                    <a:pt x="1556" y="2432"/>
                    <a:pt x="1574" y="2413"/>
                    <a:pt x="1593" y="2395"/>
                  </a:cubicBezTo>
                  <a:close/>
                  <a:moveTo>
                    <a:pt x="1840" y="2331"/>
                  </a:moveTo>
                  <a:lnTo>
                    <a:pt x="1863" y="2303"/>
                  </a:lnTo>
                  <a:cubicBezTo>
                    <a:pt x="1883" y="2280"/>
                    <a:pt x="1901" y="2258"/>
                    <a:pt x="1920" y="2235"/>
                  </a:cubicBezTo>
                  <a:cubicBezTo>
                    <a:pt x="1932" y="2221"/>
                    <a:pt x="1944" y="2207"/>
                    <a:pt x="1957" y="2193"/>
                  </a:cubicBezTo>
                  <a:cubicBezTo>
                    <a:pt x="1972" y="2174"/>
                    <a:pt x="1988" y="2156"/>
                    <a:pt x="2004" y="2138"/>
                  </a:cubicBezTo>
                  <a:lnTo>
                    <a:pt x="2005" y="2137"/>
                  </a:lnTo>
                  <a:cubicBezTo>
                    <a:pt x="1989" y="2167"/>
                    <a:pt x="1972" y="2197"/>
                    <a:pt x="1956" y="2227"/>
                  </a:cubicBezTo>
                  <a:lnTo>
                    <a:pt x="1909" y="2315"/>
                  </a:lnTo>
                  <a:cubicBezTo>
                    <a:pt x="1891" y="2350"/>
                    <a:pt x="1873" y="2384"/>
                    <a:pt x="1855" y="2418"/>
                  </a:cubicBezTo>
                  <a:lnTo>
                    <a:pt x="1812" y="2502"/>
                  </a:lnTo>
                  <a:cubicBezTo>
                    <a:pt x="1800" y="2524"/>
                    <a:pt x="1788" y="2547"/>
                    <a:pt x="1776" y="2569"/>
                  </a:cubicBezTo>
                  <a:lnTo>
                    <a:pt x="1776" y="2569"/>
                  </a:lnTo>
                  <a:cubicBezTo>
                    <a:pt x="1771" y="2567"/>
                    <a:pt x="1767" y="2566"/>
                    <a:pt x="1761" y="2566"/>
                  </a:cubicBezTo>
                  <a:cubicBezTo>
                    <a:pt x="1761" y="2539"/>
                    <a:pt x="1763" y="2512"/>
                    <a:pt x="1763" y="2485"/>
                  </a:cubicBezTo>
                  <a:cubicBezTo>
                    <a:pt x="1763" y="2476"/>
                    <a:pt x="1763" y="2468"/>
                    <a:pt x="1763" y="2459"/>
                  </a:cubicBezTo>
                  <a:cubicBezTo>
                    <a:pt x="1763" y="2447"/>
                    <a:pt x="1763" y="2435"/>
                    <a:pt x="1763" y="2423"/>
                  </a:cubicBezTo>
                  <a:lnTo>
                    <a:pt x="1769" y="2416"/>
                  </a:lnTo>
                  <a:cubicBezTo>
                    <a:pt x="1793" y="2387"/>
                    <a:pt x="1816" y="2359"/>
                    <a:pt x="1840" y="2331"/>
                  </a:cubicBezTo>
                  <a:close/>
                  <a:moveTo>
                    <a:pt x="2124" y="1930"/>
                  </a:moveTo>
                  <a:lnTo>
                    <a:pt x="2136" y="1908"/>
                  </a:lnTo>
                  <a:lnTo>
                    <a:pt x="2174" y="1877"/>
                  </a:lnTo>
                  <a:cubicBezTo>
                    <a:pt x="2194" y="1861"/>
                    <a:pt x="2214" y="1845"/>
                    <a:pt x="2235" y="1829"/>
                  </a:cubicBezTo>
                  <a:cubicBezTo>
                    <a:pt x="2255" y="1813"/>
                    <a:pt x="2276" y="1797"/>
                    <a:pt x="2297" y="1781"/>
                  </a:cubicBezTo>
                  <a:cubicBezTo>
                    <a:pt x="2317" y="1765"/>
                    <a:pt x="2338" y="1749"/>
                    <a:pt x="2359" y="1733"/>
                  </a:cubicBezTo>
                  <a:lnTo>
                    <a:pt x="2398" y="1704"/>
                  </a:lnTo>
                  <a:cubicBezTo>
                    <a:pt x="2398" y="1704"/>
                    <a:pt x="2398" y="1706"/>
                    <a:pt x="2400" y="1706"/>
                  </a:cubicBezTo>
                  <a:lnTo>
                    <a:pt x="2365" y="1741"/>
                  </a:lnTo>
                  <a:lnTo>
                    <a:pt x="2326" y="1780"/>
                  </a:lnTo>
                  <a:cubicBezTo>
                    <a:pt x="2306" y="1800"/>
                    <a:pt x="2288" y="1820"/>
                    <a:pt x="2269" y="1841"/>
                  </a:cubicBezTo>
                  <a:cubicBezTo>
                    <a:pt x="2256" y="1854"/>
                    <a:pt x="2244" y="1867"/>
                    <a:pt x="2231" y="1880"/>
                  </a:cubicBezTo>
                  <a:cubicBezTo>
                    <a:pt x="2212" y="1901"/>
                    <a:pt x="2192" y="1922"/>
                    <a:pt x="2172" y="1943"/>
                  </a:cubicBezTo>
                  <a:cubicBezTo>
                    <a:pt x="2160" y="1956"/>
                    <a:pt x="2148" y="1969"/>
                    <a:pt x="2137" y="1983"/>
                  </a:cubicBezTo>
                  <a:cubicBezTo>
                    <a:pt x="2117" y="2004"/>
                    <a:pt x="2097" y="2027"/>
                    <a:pt x="2078" y="2049"/>
                  </a:cubicBezTo>
                  <a:cubicBezTo>
                    <a:pt x="2066" y="2062"/>
                    <a:pt x="2055" y="2074"/>
                    <a:pt x="2043" y="2088"/>
                  </a:cubicBezTo>
                  <a:lnTo>
                    <a:pt x="2024" y="2110"/>
                  </a:lnTo>
                  <a:cubicBezTo>
                    <a:pt x="2038" y="2085"/>
                    <a:pt x="2051" y="2060"/>
                    <a:pt x="2065" y="2035"/>
                  </a:cubicBezTo>
                  <a:cubicBezTo>
                    <a:pt x="2085" y="1998"/>
                    <a:pt x="2105" y="1964"/>
                    <a:pt x="2124" y="1930"/>
                  </a:cubicBezTo>
                  <a:close/>
                  <a:moveTo>
                    <a:pt x="2542" y="1634"/>
                  </a:moveTo>
                  <a:cubicBezTo>
                    <a:pt x="2579" y="1619"/>
                    <a:pt x="2617" y="1605"/>
                    <a:pt x="2655" y="1591"/>
                  </a:cubicBezTo>
                  <a:cubicBezTo>
                    <a:pt x="2688" y="1578"/>
                    <a:pt x="2721" y="1567"/>
                    <a:pt x="2754" y="1555"/>
                  </a:cubicBezTo>
                  <a:lnTo>
                    <a:pt x="2769" y="1550"/>
                  </a:lnTo>
                  <a:cubicBezTo>
                    <a:pt x="2795" y="1541"/>
                    <a:pt x="2821" y="1533"/>
                    <a:pt x="2847" y="1524"/>
                  </a:cubicBezTo>
                  <a:lnTo>
                    <a:pt x="2847" y="1524"/>
                  </a:lnTo>
                  <a:cubicBezTo>
                    <a:pt x="2848" y="1526"/>
                    <a:pt x="2849" y="1528"/>
                    <a:pt x="2850" y="1530"/>
                  </a:cubicBezTo>
                  <a:cubicBezTo>
                    <a:pt x="2854" y="1537"/>
                    <a:pt x="2859" y="1541"/>
                    <a:pt x="2865" y="1545"/>
                  </a:cubicBezTo>
                  <a:cubicBezTo>
                    <a:pt x="2870" y="1548"/>
                    <a:pt x="2874" y="1549"/>
                    <a:pt x="2879" y="1550"/>
                  </a:cubicBezTo>
                  <a:cubicBezTo>
                    <a:pt x="2877" y="1569"/>
                    <a:pt x="2875" y="1588"/>
                    <a:pt x="2872" y="1606"/>
                  </a:cubicBezTo>
                  <a:cubicBezTo>
                    <a:pt x="2870" y="1620"/>
                    <a:pt x="2868" y="1633"/>
                    <a:pt x="2867" y="1647"/>
                  </a:cubicBezTo>
                  <a:cubicBezTo>
                    <a:pt x="2862" y="1686"/>
                    <a:pt x="2857" y="1726"/>
                    <a:pt x="2852" y="1766"/>
                  </a:cubicBezTo>
                  <a:cubicBezTo>
                    <a:pt x="2852" y="1774"/>
                    <a:pt x="2851" y="1781"/>
                    <a:pt x="2850" y="1789"/>
                  </a:cubicBezTo>
                  <a:lnTo>
                    <a:pt x="2848" y="1800"/>
                  </a:lnTo>
                  <a:lnTo>
                    <a:pt x="2833" y="1810"/>
                  </a:lnTo>
                  <a:cubicBezTo>
                    <a:pt x="2798" y="1832"/>
                    <a:pt x="2762" y="1852"/>
                    <a:pt x="2728" y="1875"/>
                  </a:cubicBezTo>
                  <a:cubicBezTo>
                    <a:pt x="2693" y="1897"/>
                    <a:pt x="2661" y="1920"/>
                    <a:pt x="2628" y="1943"/>
                  </a:cubicBezTo>
                  <a:cubicBezTo>
                    <a:pt x="2594" y="1965"/>
                    <a:pt x="2562" y="1986"/>
                    <a:pt x="2530" y="2009"/>
                  </a:cubicBezTo>
                  <a:cubicBezTo>
                    <a:pt x="2510" y="2023"/>
                    <a:pt x="2489" y="2038"/>
                    <a:pt x="2469" y="2052"/>
                  </a:cubicBezTo>
                  <a:cubicBezTo>
                    <a:pt x="2469" y="2043"/>
                    <a:pt x="2467" y="2034"/>
                    <a:pt x="2466" y="2025"/>
                  </a:cubicBezTo>
                  <a:cubicBezTo>
                    <a:pt x="2459" y="1947"/>
                    <a:pt x="2451" y="1872"/>
                    <a:pt x="2444" y="1797"/>
                  </a:cubicBezTo>
                  <a:cubicBezTo>
                    <a:pt x="2442" y="1771"/>
                    <a:pt x="2439" y="1745"/>
                    <a:pt x="2437" y="1719"/>
                  </a:cubicBezTo>
                  <a:lnTo>
                    <a:pt x="2437" y="1719"/>
                  </a:lnTo>
                  <a:cubicBezTo>
                    <a:pt x="2443" y="1718"/>
                    <a:pt x="2448" y="1716"/>
                    <a:pt x="2453" y="1713"/>
                  </a:cubicBezTo>
                  <a:cubicBezTo>
                    <a:pt x="2459" y="1709"/>
                    <a:pt x="2464" y="1705"/>
                    <a:pt x="2468" y="1698"/>
                  </a:cubicBezTo>
                  <a:cubicBezTo>
                    <a:pt x="2472" y="1691"/>
                    <a:pt x="2473" y="1685"/>
                    <a:pt x="2473" y="1677"/>
                  </a:cubicBezTo>
                  <a:lnTo>
                    <a:pt x="2473" y="1677"/>
                  </a:lnTo>
                  <a:cubicBezTo>
                    <a:pt x="2473" y="1672"/>
                    <a:pt x="2472" y="1668"/>
                    <a:pt x="2470" y="1663"/>
                  </a:cubicBezTo>
                  <a:lnTo>
                    <a:pt x="2483" y="1658"/>
                  </a:lnTo>
                  <a:cubicBezTo>
                    <a:pt x="2502" y="1650"/>
                    <a:pt x="2522" y="1642"/>
                    <a:pt x="2542" y="1634"/>
                  </a:cubicBezTo>
                  <a:close/>
                  <a:moveTo>
                    <a:pt x="3051" y="1472"/>
                  </a:moveTo>
                  <a:cubicBezTo>
                    <a:pt x="3095" y="1462"/>
                    <a:pt x="3139" y="1453"/>
                    <a:pt x="3184" y="1444"/>
                  </a:cubicBezTo>
                  <a:cubicBezTo>
                    <a:pt x="3195" y="1442"/>
                    <a:pt x="3206" y="1440"/>
                    <a:pt x="3218" y="1437"/>
                  </a:cubicBezTo>
                  <a:cubicBezTo>
                    <a:pt x="3259" y="1429"/>
                    <a:pt x="3301" y="1423"/>
                    <a:pt x="3343" y="1416"/>
                  </a:cubicBezTo>
                  <a:cubicBezTo>
                    <a:pt x="3358" y="1414"/>
                    <a:pt x="3373" y="1411"/>
                    <a:pt x="3387" y="1408"/>
                  </a:cubicBezTo>
                  <a:cubicBezTo>
                    <a:pt x="3427" y="1402"/>
                    <a:pt x="3466" y="1397"/>
                    <a:pt x="3505" y="1392"/>
                  </a:cubicBezTo>
                  <a:cubicBezTo>
                    <a:pt x="3523" y="1390"/>
                    <a:pt x="3541" y="1387"/>
                    <a:pt x="3559" y="1385"/>
                  </a:cubicBezTo>
                  <a:cubicBezTo>
                    <a:pt x="3577" y="1383"/>
                    <a:pt x="3590" y="1382"/>
                    <a:pt x="3605" y="1380"/>
                  </a:cubicBezTo>
                  <a:cubicBezTo>
                    <a:pt x="3591" y="1387"/>
                    <a:pt x="3576" y="1393"/>
                    <a:pt x="3562" y="1400"/>
                  </a:cubicBezTo>
                  <a:cubicBezTo>
                    <a:pt x="3488" y="1437"/>
                    <a:pt x="3414" y="1475"/>
                    <a:pt x="3340" y="1514"/>
                  </a:cubicBezTo>
                  <a:cubicBezTo>
                    <a:pt x="3271" y="1551"/>
                    <a:pt x="3202" y="1589"/>
                    <a:pt x="3134" y="1628"/>
                  </a:cubicBezTo>
                  <a:cubicBezTo>
                    <a:pt x="3107" y="1643"/>
                    <a:pt x="3081" y="1660"/>
                    <a:pt x="3054" y="1675"/>
                  </a:cubicBezTo>
                  <a:lnTo>
                    <a:pt x="2996" y="1709"/>
                  </a:lnTo>
                  <a:lnTo>
                    <a:pt x="2996" y="1708"/>
                  </a:lnTo>
                  <a:cubicBezTo>
                    <a:pt x="2996" y="1707"/>
                    <a:pt x="2995" y="1706"/>
                    <a:pt x="2994" y="1704"/>
                  </a:cubicBezTo>
                  <a:cubicBezTo>
                    <a:pt x="2977" y="1671"/>
                    <a:pt x="2960" y="1639"/>
                    <a:pt x="2942" y="1606"/>
                  </a:cubicBezTo>
                  <a:cubicBezTo>
                    <a:pt x="2942" y="1605"/>
                    <a:pt x="2941" y="1604"/>
                    <a:pt x="2940" y="1602"/>
                  </a:cubicBezTo>
                  <a:cubicBezTo>
                    <a:pt x="2929" y="1582"/>
                    <a:pt x="2919" y="1563"/>
                    <a:pt x="2908" y="1544"/>
                  </a:cubicBezTo>
                  <a:lnTo>
                    <a:pt x="2908" y="1544"/>
                  </a:lnTo>
                  <a:cubicBezTo>
                    <a:pt x="2914" y="1540"/>
                    <a:pt x="2918" y="1536"/>
                    <a:pt x="2922" y="1530"/>
                  </a:cubicBezTo>
                  <a:cubicBezTo>
                    <a:pt x="2925" y="1523"/>
                    <a:pt x="2928" y="1517"/>
                    <a:pt x="2928" y="1509"/>
                  </a:cubicBezTo>
                  <a:lnTo>
                    <a:pt x="2928" y="1509"/>
                  </a:lnTo>
                  <a:lnTo>
                    <a:pt x="2928" y="1509"/>
                  </a:lnTo>
                  <a:cubicBezTo>
                    <a:pt x="2927" y="1506"/>
                    <a:pt x="2927" y="1504"/>
                    <a:pt x="2926" y="1501"/>
                  </a:cubicBezTo>
                  <a:cubicBezTo>
                    <a:pt x="2963" y="1492"/>
                    <a:pt x="2999" y="1483"/>
                    <a:pt x="3036" y="1475"/>
                  </a:cubicBezTo>
                  <a:lnTo>
                    <a:pt x="3051" y="1472"/>
                  </a:lnTo>
                  <a:close/>
                  <a:moveTo>
                    <a:pt x="3829" y="1278"/>
                  </a:moveTo>
                  <a:cubicBezTo>
                    <a:pt x="3867" y="1261"/>
                    <a:pt x="3905" y="1245"/>
                    <a:pt x="3943" y="1229"/>
                  </a:cubicBezTo>
                  <a:cubicBezTo>
                    <a:pt x="3977" y="1214"/>
                    <a:pt x="4011" y="1199"/>
                    <a:pt x="4044" y="1186"/>
                  </a:cubicBezTo>
                  <a:cubicBezTo>
                    <a:pt x="4084" y="1170"/>
                    <a:pt x="4123" y="1155"/>
                    <a:pt x="4161" y="1140"/>
                  </a:cubicBezTo>
                  <a:cubicBezTo>
                    <a:pt x="4195" y="1127"/>
                    <a:pt x="4228" y="1114"/>
                    <a:pt x="4261" y="1101"/>
                  </a:cubicBezTo>
                  <a:cubicBezTo>
                    <a:pt x="4284" y="1092"/>
                    <a:pt x="4307" y="1085"/>
                    <a:pt x="4330" y="1077"/>
                  </a:cubicBezTo>
                  <a:lnTo>
                    <a:pt x="4331" y="1078"/>
                  </a:lnTo>
                  <a:cubicBezTo>
                    <a:pt x="4347" y="1092"/>
                    <a:pt x="4363" y="1107"/>
                    <a:pt x="4379" y="1122"/>
                  </a:cubicBezTo>
                  <a:cubicBezTo>
                    <a:pt x="4388" y="1130"/>
                    <a:pt x="4397" y="1139"/>
                    <a:pt x="4406" y="1147"/>
                  </a:cubicBezTo>
                  <a:cubicBezTo>
                    <a:pt x="4422" y="1162"/>
                    <a:pt x="4438" y="1177"/>
                    <a:pt x="4454" y="1193"/>
                  </a:cubicBezTo>
                  <a:cubicBezTo>
                    <a:pt x="4464" y="1203"/>
                    <a:pt x="4474" y="1213"/>
                    <a:pt x="4484" y="1223"/>
                  </a:cubicBezTo>
                  <a:cubicBezTo>
                    <a:pt x="4499" y="1238"/>
                    <a:pt x="4514" y="1253"/>
                    <a:pt x="4530" y="1269"/>
                  </a:cubicBezTo>
                  <a:lnTo>
                    <a:pt x="4560" y="1300"/>
                  </a:lnTo>
                  <a:lnTo>
                    <a:pt x="4580" y="1320"/>
                  </a:lnTo>
                  <a:lnTo>
                    <a:pt x="4580" y="1320"/>
                  </a:lnTo>
                  <a:cubicBezTo>
                    <a:pt x="4577" y="1322"/>
                    <a:pt x="4575" y="1324"/>
                    <a:pt x="4574" y="1327"/>
                  </a:cubicBezTo>
                  <a:cubicBezTo>
                    <a:pt x="4570" y="1332"/>
                    <a:pt x="4569" y="1339"/>
                    <a:pt x="4569" y="1345"/>
                  </a:cubicBezTo>
                  <a:lnTo>
                    <a:pt x="4478" y="1342"/>
                  </a:lnTo>
                  <a:lnTo>
                    <a:pt x="4438" y="1340"/>
                  </a:lnTo>
                  <a:cubicBezTo>
                    <a:pt x="4382" y="1338"/>
                    <a:pt x="4325" y="1338"/>
                    <a:pt x="4269" y="1338"/>
                  </a:cubicBezTo>
                  <a:cubicBezTo>
                    <a:pt x="4209" y="1338"/>
                    <a:pt x="4149" y="1339"/>
                    <a:pt x="4089" y="1340"/>
                  </a:cubicBezTo>
                  <a:cubicBezTo>
                    <a:pt x="4073" y="1340"/>
                    <a:pt x="4057" y="1342"/>
                    <a:pt x="4041" y="1343"/>
                  </a:cubicBezTo>
                  <a:cubicBezTo>
                    <a:pt x="3997" y="1344"/>
                    <a:pt x="3954" y="1346"/>
                    <a:pt x="3911" y="1348"/>
                  </a:cubicBezTo>
                  <a:cubicBezTo>
                    <a:pt x="3888" y="1350"/>
                    <a:pt x="3865" y="1352"/>
                    <a:pt x="3842" y="1354"/>
                  </a:cubicBezTo>
                  <a:cubicBezTo>
                    <a:pt x="3806" y="1356"/>
                    <a:pt x="3770" y="1359"/>
                    <a:pt x="3734" y="1362"/>
                  </a:cubicBezTo>
                  <a:cubicBezTo>
                    <a:pt x="3711" y="1364"/>
                    <a:pt x="3687" y="1367"/>
                    <a:pt x="3664" y="1369"/>
                  </a:cubicBezTo>
                  <a:lnTo>
                    <a:pt x="3621" y="1374"/>
                  </a:lnTo>
                  <a:cubicBezTo>
                    <a:pt x="3657" y="1357"/>
                    <a:pt x="3693" y="1340"/>
                    <a:pt x="3729" y="1324"/>
                  </a:cubicBezTo>
                  <a:cubicBezTo>
                    <a:pt x="3764" y="1307"/>
                    <a:pt x="3795" y="1293"/>
                    <a:pt x="3829" y="1278"/>
                  </a:cubicBezTo>
                  <a:close/>
                  <a:moveTo>
                    <a:pt x="4652" y="1219"/>
                  </a:moveTo>
                  <a:cubicBezTo>
                    <a:pt x="4659" y="1196"/>
                    <a:pt x="4667" y="1175"/>
                    <a:pt x="4674" y="1154"/>
                  </a:cubicBezTo>
                  <a:cubicBezTo>
                    <a:pt x="4680" y="1135"/>
                    <a:pt x="4686" y="1116"/>
                    <a:pt x="4692" y="1098"/>
                  </a:cubicBezTo>
                  <a:cubicBezTo>
                    <a:pt x="4700" y="1076"/>
                    <a:pt x="4708" y="1055"/>
                    <a:pt x="4715" y="1033"/>
                  </a:cubicBezTo>
                  <a:cubicBezTo>
                    <a:pt x="4721" y="1016"/>
                    <a:pt x="4727" y="999"/>
                    <a:pt x="4733" y="983"/>
                  </a:cubicBezTo>
                  <a:cubicBezTo>
                    <a:pt x="4739" y="967"/>
                    <a:pt x="4743" y="957"/>
                    <a:pt x="4748" y="944"/>
                  </a:cubicBezTo>
                  <a:lnTo>
                    <a:pt x="4831" y="921"/>
                  </a:lnTo>
                  <a:cubicBezTo>
                    <a:pt x="4859" y="913"/>
                    <a:pt x="4887" y="905"/>
                    <a:pt x="4916" y="898"/>
                  </a:cubicBezTo>
                  <a:cubicBezTo>
                    <a:pt x="4968" y="884"/>
                    <a:pt x="5021" y="872"/>
                    <a:pt x="5073" y="860"/>
                  </a:cubicBezTo>
                  <a:cubicBezTo>
                    <a:pt x="5051" y="880"/>
                    <a:pt x="5030" y="899"/>
                    <a:pt x="5008" y="921"/>
                  </a:cubicBezTo>
                  <a:cubicBezTo>
                    <a:pt x="5001" y="927"/>
                    <a:pt x="4995" y="933"/>
                    <a:pt x="4988" y="939"/>
                  </a:cubicBezTo>
                  <a:cubicBezTo>
                    <a:pt x="4976" y="951"/>
                    <a:pt x="4964" y="962"/>
                    <a:pt x="4952" y="974"/>
                  </a:cubicBezTo>
                  <a:lnTo>
                    <a:pt x="4925" y="1000"/>
                  </a:lnTo>
                  <a:cubicBezTo>
                    <a:pt x="4915" y="1011"/>
                    <a:pt x="4903" y="1022"/>
                    <a:pt x="4893" y="1033"/>
                  </a:cubicBezTo>
                  <a:cubicBezTo>
                    <a:pt x="4882" y="1044"/>
                    <a:pt x="4872" y="1053"/>
                    <a:pt x="4862" y="1064"/>
                  </a:cubicBezTo>
                  <a:cubicBezTo>
                    <a:pt x="4852" y="1074"/>
                    <a:pt x="4842" y="1084"/>
                    <a:pt x="4833" y="1095"/>
                  </a:cubicBezTo>
                  <a:cubicBezTo>
                    <a:pt x="4824" y="1106"/>
                    <a:pt x="4810" y="1119"/>
                    <a:pt x="4799" y="1131"/>
                  </a:cubicBezTo>
                  <a:lnTo>
                    <a:pt x="4772" y="1161"/>
                  </a:lnTo>
                  <a:lnTo>
                    <a:pt x="4736" y="1200"/>
                  </a:lnTo>
                  <a:cubicBezTo>
                    <a:pt x="4728" y="1209"/>
                    <a:pt x="4719" y="1220"/>
                    <a:pt x="4711" y="1229"/>
                  </a:cubicBezTo>
                  <a:cubicBezTo>
                    <a:pt x="4698" y="1243"/>
                    <a:pt x="4685" y="1257"/>
                    <a:pt x="4673" y="1272"/>
                  </a:cubicBezTo>
                  <a:cubicBezTo>
                    <a:pt x="4665" y="1281"/>
                    <a:pt x="4658" y="1290"/>
                    <a:pt x="4650" y="1299"/>
                  </a:cubicBezTo>
                  <a:lnTo>
                    <a:pt x="4634" y="1318"/>
                  </a:lnTo>
                  <a:lnTo>
                    <a:pt x="4634" y="1318"/>
                  </a:lnTo>
                  <a:cubicBezTo>
                    <a:pt x="4632" y="1316"/>
                    <a:pt x="4631" y="1315"/>
                    <a:pt x="4629" y="1314"/>
                  </a:cubicBezTo>
                  <a:cubicBezTo>
                    <a:pt x="4627" y="1313"/>
                    <a:pt x="4625" y="1312"/>
                    <a:pt x="4623" y="1311"/>
                  </a:cubicBezTo>
                  <a:cubicBezTo>
                    <a:pt x="4626" y="1301"/>
                    <a:pt x="4629" y="1291"/>
                    <a:pt x="4632" y="1282"/>
                  </a:cubicBezTo>
                  <a:cubicBezTo>
                    <a:pt x="4638" y="1260"/>
                    <a:pt x="4646" y="1238"/>
                    <a:pt x="4652" y="1218"/>
                  </a:cubicBezTo>
                  <a:lnTo>
                    <a:pt x="4652" y="1219"/>
                  </a:lnTo>
                  <a:close/>
                  <a:moveTo>
                    <a:pt x="5480" y="961"/>
                  </a:moveTo>
                  <a:cubicBezTo>
                    <a:pt x="5493" y="956"/>
                    <a:pt x="5507" y="951"/>
                    <a:pt x="5521" y="947"/>
                  </a:cubicBezTo>
                  <a:lnTo>
                    <a:pt x="5554" y="937"/>
                  </a:lnTo>
                  <a:lnTo>
                    <a:pt x="5591" y="946"/>
                  </a:lnTo>
                  <a:lnTo>
                    <a:pt x="5645" y="961"/>
                  </a:lnTo>
                  <a:cubicBezTo>
                    <a:pt x="5670" y="967"/>
                    <a:pt x="5694" y="974"/>
                    <a:pt x="5718" y="980"/>
                  </a:cubicBezTo>
                  <a:cubicBezTo>
                    <a:pt x="5736" y="985"/>
                    <a:pt x="5754" y="990"/>
                    <a:pt x="5772" y="995"/>
                  </a:cubicBezTo>
                  <a:cubicBezTo>
                    <a:pt x="5796" y="1002"/>
                    <a:pt x="5821" y="1010"/>
                    <a:pt x="5845" y="1017"/>
                  </a:cubicBezTo>
                  <a:cubicBezTo>
                    <a:pt x="5863" y="1023"/>
                    <a:pt x="5881" y="1028"/>
                    <a:pt x="5899" y="1034"/>
                  </a:cubicBezTo>
                  <a:cubicBezTo>
                    <a:pt x="5924" y="1042"/>
                    <a:pt x="5948" y="1050"/>
                    <a:pt x="5973" y="1058"/>
                  </a:cubicBezTo>
                  <a:lnTo>
                    <a:pt x="6025" y="1075"/>
                  </a:lnTo>
                  <a:cubicBezTo>
                    <a:pt x="6051" y="1083"/>
                    <a:pt x="6076" y="1092"/>
                    <a:pt x="6101" y="1101"/>
                  </a:cubicBezTo>
                  <a:lnTo>
                    <a:pt x="6152" y="1119"/>
                  </a:lnTo>
                  <a:lnTo>
                    <a:pt x="6180" y="1129"/>
                  </a:lnTo>
                  <a:cubicBezTo>
                    <a:pt x="6180" y="1134"/>
                    <a:pt x="6180" y="1139"/>
                    <a:pt x="6180" y="1144"/>
                  </a:cubicBezTo>
                  <a:cubicBezTo>
                    <a:pt x="6180" y="1149"/>
                    <a:pt x="6180" y="1148"/>
                    <a:pt x="6180" y="1149"/>
                  </a:cubicBezTo>
                  <a:cubicBezTo>
                    <a:pt x="6175" y="1250"/>
                    <a:pt x="6170" y="1355"/>
                    <a:pt x="6166" y="1465"/>
                  </a:cubicBezTo>
                  <a:lnTo>
                    <a:pt x="6143" y="1448"/>
                  </a:lnTo>
                  <a:lnTo>
                    <a:pt x="6102" y="1418"/>
                  </a:lnTo>
                  <a:cubicBezTo>
                    <a:pt x="6085" y="1406"/>
                    <a:pt x="6068" y="1393"/>
                    <a:pt x="6050" y="1381"/>
                  </a:cubicBezTo>
                  <a:cubicBezTo>
                    <a:pt x="6033" y="1369"/>
                    <a:pt x="6023" y="1361"/>
                    <a:pt x="6008" y="1351"/>
                  </a:cubicBezTo>
                  <a:cubicBezTo>
                    <a:pt x="5994" y="1341"/>
                    <a:pt x="5975" y="1327"/>
                    <a:pt x="5958" y="1316"/>
                  </a:cubicBezTo>
                  <a:cubicBezTo>
                    <a:pt x="5942" y="1304"/>
                    <a:pt x="5929" y="1297"/>
                    <a:pt x="5914" y="1287"/>
                  </a:cubicBezTo>
                  <a:lnTo>
                    <a:pt x="5866" y="1254"/>
                  </a:lnTo>
                  <a:lnTo>
                    <a:pt x="5821" y="1225"/>
                  </a:lnTo>
                  <a:lnTo>
                    <a:pt x="5774" y="1195"/>
                  </a:lnTo>
                  <a:lnTo>
                    <a:pt x="5729" y="1166"/>
                  </a:lnTo>
                  <a:cubicBezTo>
                    <a:pt x="5714" y="1156"/>
                    <a:pt x="5699" y="1146"/>
                    <a:pt x="5683" y="1137"/>
                  </a:cubicBezTo>
                  <a:cubicBezTo>
                    <a:pt x="5668" y="1127"/>
                    <a:pt x="5653" y="1119"/>
                    <a:pt x="5639" y="1110"/>
                  </a:cubicBezTo>
                  <a:lnTo>
                    <a:pt x="5592" y="1082"/>
                  </a:lnTo>
                  <a:lnTo>
                    <a:pt x="5547" y="1056"/>
                  </a:lnTo>
                  <a:cubicBezTo>
                    <a:pt x="5532" y="1047"/>
                    <a:pt x="5517" y="1038"/>
                    <a:pt x="5501" y="1030"/>
                  </a:cubicBezTo>
                  <a:cubicBezTo>
                    <a:pt x="5486" y="1021"/>
                    <a:pt x="5471" y="1013"/>
                    <a:pt x="5456" y="1005"/>
                  </a:cubicBezTo>
                  <a:lnTo>
                    <a:pt x="5416" y="982"/>
                  </a:lnTo>
                  <a:lnTo>
                    <a:pt x="5422" y="980"/>
                  </a:lnTo>
                  <a:cubicBezTo>
                    <a:pt x="5441" y="973"/>
                    <a:pt x="5460" y="966"/>
                    <a:pt x="5480" y="960"/>
                  </a:cubicBezTo>
                  <a:lnTo>
                    <a:pt x="5480" y="961"/>
                  </a:lnTo>
                  <a:close/>
                  <a:moveTo>
                    <a:pt x="6279" y="1167"/>
                  </a:moveTo>
                  <a:cubicBezTo>
                    <a:pt x="6304" y="1176"/>
                    <a:pt x="6328" y="1186"/>
                    <a:pt x="6353" y="1196"/>
                  </a:cubicBezTo>
                  <a:lnTo>
                    <a:pt x="6405" y="1216"/>
                  </a:lnTo>
                  <a:lnTo>
                    <a:pt x="6441" y="1231"/>
                  </a:lnTo>
                  <a:cubicBezTo>
                    <a:pt x="6447" y="1243"/>
                    <a:pt x="6453" y="1256"/>
                    <a:pt x="6459" y="1269"/>
                  </a:cubicBezTo>
                  <a:cubicBezTo>
                    <a:pt x="6470" y="1290"/>
                    <a:pt x="6480" y="1311"/>
                    <a:pt x="6490" y="1332"/>
                  </a:cubicBezTo>
                  <a:lnTo>
                    <a:pt x="6510" y="1375"/>
                  </a:lnTo>
                  <a:cubicBezTo>
                    <a:pt x="6522" y="1399"/>
                    <a:pt x="6533" y="1422"/>
                    <a:pt x="6544" y="1447"/>
                  </a:cubicBezTo>
                  <a:lnTo>
                    <a:pt x="6559" y="1479"/>
                  </a:lnTo>
                  <a:cubicBezTo>
                    <a:pt x="6572" y="1507"/>
                    <a:pt x="6585" y="1535"/>
                    <a:pt x="6599" y="1563"/>
                  </a:cubicBezTo>
                  <a:lnTo>
                    <a:pt x="6611" y="1590"/>
                  </a:lnTo>
                  <a:cubicBezTo>
                    <a:pt x="6624" y="1620"/>
                    <a:pt x="6638" y="1651"/>
                    <a:pt x="6653" y="1681"/>
                  </a:cubicBezTo>
                  <a:lnTo>
                    <a:pt x="6660" y="1697"/>
                  </a:lnTo>
                  <a:lnTo>
                    <a:pt x="6694" y="1774"/>
                  </a:lnTo>
                  <a:lnTo>
                    <a:pt x="6643" y="1799"/>
                  </a:lnTo>
                  <a:lnTo>
                    <a:pt x="6643" y="1799"/>
                  </a:lnTo>
                  <a:cubicBezTo>
                    <a:pt x="6643" y="1799"/>
                    <a:pt x="6643" y="1800"/>
                    <a:pt x="6642" y="1799"/>
                  </a:cubicBezTo>
                  <a:cubicBezTo>
                    <a:pt x="6639" y="1792"/>
                    <a:pt x="6634" y="1787"/>
                    <a:pt x="6627" y="1783"/>
                  </a:cubicBezTo>
                  <a:cubicBezTo>
                    <a:pt x="6621" y="1780"/>
                    <a:pt x="6614" y="1778"/>
                    <a:pt x="6607" y="1778"/>
                  </a:cubicBezTo>
                  <a:lnTo>
                    <a:pt x="6607" y="1778"/>
                  </a:lnTo>
                  <a:cubicBezTo>
                    <a:pt x="6599" y="1778"/>
                    <a:pt x="6593" y="1779"/>
                    <a:pt x="6586" y="1783"/>
                  </a:cubicBezTo>
                  <a:cubicBezTo>
                    <a:pt x="6582" y="1785"/>
                    <a:pt x="6579" y="1788"/>
                    <a:pt x="6576" y="1792"/>
                  </a:cubicBezTo>
                  <a:cubicBezTo>
                    <a:pt x="6524" y="1748"/>
                    <a:pt x="6472" y="1705"/>
                    <a:pt x="6420" y="1663"/>
                  </a:cubicBezTo>
                  <a:lnTo>
                    <a:pt x="6406" y="1651"/>
                  </a:lnTo>
                  <a:cubicBezTo>
                    <a:pt x="6379" y="1630"/>
                    <a:pt x="6353" y="1609"/>
                    <a:pt x="6327" y="1589"/>
                  </a:cubicBezTo>
                  <a:lnTo>
                    <a:pt x="6298" y="1567"/>
                  </a:lnTo>
                  <a:cubicBezTo>
                    <a:pt x="6277" y="1550"/>
                    <a:pt x="6256" y="1533"/>
                    <a:pt x="6234" y="1517"/>
                  </a:cubicBezTo>
                  <a:lnTo>
                    <a:pt x="6197" y="1489"/>
                  </a:lnTo>
                  <a:lnTo>
                    <a:pt x="6169" y="1467"/>
                  </a:lnTo>
                  <a:cubicBezTo>
                    <a:pt x="6170" y="1439"/>
                    <a:pt x="6171" y="1410"/>
                    <a:pt x="6172" y="1382"/>
                  </a:cubicBezTo>
                  <a:lnTo>
                    <a:pt x="6172" y="1381"/>
                  </a:lnTo>
                  <a:cubicBezTo>
                    <a:pt x="6175" y="1294"/>
                    <a:pt x="6179" y="1211"/>
                    <a:pt x="6184" y="1130"/>
                  </a:cubicBezTo>
                  <a:lnTo>
                    <a:pt x="6227" y="1146"/>
                  </a:lnTo>
                  <a:lnTo>
                    <a:pt x="6279" y="1167"/>
                  </a:lnTo>
                  <a:close/>
                  <a:moveTo>
                    <a:pt x="6831" y="1711"/>
                  </a:moveTo>
                  <a:cubicBezTo>
                    <a:pt x="6852" y="1701"/>
                    <a:pt x="6874" y="1691"/>
                    <a:pt x="6895" y="1681"/>
                  </a:cubicBezTo>
                  <a:cubicBezTo>
                    <a:pt x="6922" y="1669"/>
                    <a:pt x="6950" y="1657"/>
                    <a:pt x="6977" y="1646"/>
                  </a:cubicBezTo>
                  <a:cubicBezTo>
                    <a:pt x="6995" y="1638"/>
                    <a:pt x="7013" y="1630"/>
                    <a:pt x="7031" y="1623"/>
                  </a:cubicBezTo>
                  <a:cubicBezTo>
                    <a:pt x="7062" y="1610"/>
                    <a:pt x="7093" y="1599"/>
                    <a:pt x="7124" y="1588"/>
                  </a:cubicBezTo>
                  <a:lnTo>
                    <a:pt x="7124" y="1588"/>
                  </a:lnTo>
                  <a:cubicBezTo>
                    <a:pt x="7125" y="1589"/>
                    <a:pt x="7126" y="1591"/>
                    <a:pt x="7126" y="1592"/>
                  </a:cubicBezTo>
                  <a:cubicBezTo>
                    <a:pt x="7131" y="1599"/>
                    <a:pt x="7136" y="1603"/>
                    <a:pt x="7142" y="1607"/>
                  </a:cubicBezTo>
                  <a:cubicBezTo>
                    <a:pt x="7149" y="1610"/>
                    <a:pt x="7156" y="1613"/>
                    <a:pt x="7163" y="1613"/>
                  </a:cubicBezTo>
                  <a:cubicBezTo>
                    <a:pt x="7171" y="1613"/>
                    <a:pt x="7177" y="1610"/>
                    <a:pt x="7183" y="1607"/>
                  </a:cubicBezTo>
                  <a:cubicBezTo>
                    <a:pt x="7190" y="1603"/>
                    <a:pt x="7195" y="1599"/>
                    <a:pt x="7199" y="1592"/>
                  </a:cubicBezTo>
                  <a:cubicBezTo>
                    <a:pt x="7201" y="1589"/>
                    <a:pt x="7202" y="1587"/>
                    <a:pt x="7203" y="1583"/>
                  </a:cubicBezTo>
                  <a:cubicBezTo>
                    <a:pt x="7289" y="1605"/>
                    <a:pt x="7374" y="1629"/>
                    <a:pt x="7457" y="1654"/>
                  </a:cubicBezTo>
                  <a:lnTo>
                    <a:pt x="7479" y="1661"/>
                  </a:lnTo>
                  <a:cubicBezTo>
                    <a:pt x="7509" y="1670"/>
                    <a:pt x="7539" y="1681"/>
                    <a:pt x="7569" y="1690"/>
                  </a:cubicBezTo>
                  <a:cubicBezTo>
                    <a:pt x="7551" y="1767"/>
                    <a:pt x="7534" y="1850"/>
                    <a:pt x="7517" y="1941"/>
                  </a:cubicBezTo>
                  <a:lnTo>
                    <a:pt x="7517" y="1941"/>
                  </a:lnTo>
                  <a:cubicBezTo>
                    <a:pt x="7241" y="1882"/>
                    <a:pt x="7003" y="1848"/>
                    <a:pt x="6721" y="1827"/>
                  </a:cubicBezTo>
                  <a:cubicBezTo>
                    <a:pt x="6714" y="1810"/>
                    <a:pt x="6706" y="1793"/>
                    <a:pt x="6699" y="1776"/>
                  </a:cubicBezTo>
                  <a:cubicBezTo>
                    <a:pt x="6717" y="1767"/>
                    <a:pt x="6736" y="1756"/>
                    <a:pt x="6755" y="1747"/>
                  </a:cubicBezTo>
                  <a:cubicBezTo>
                    <a:pt x="6781" y="1733"/>
                    <a:pt x="6806" y="1723"/>
                    <a:pt x="6831" y="1710"/>
                  </a:cubicBezTo>
                  <a:lnTo>
                    <a:pt x="6831" y="1711"/>
                  </a:lnTo>
                  <a:close/>
                  <a:moveTo>
                    <a:pt x="7688" y="1683"/>
                  </a:moveTo>
                  <a:cubicBezTo>
                    <a:pt x="7710" y="1689"/>
                    <a:pt x="7731" y="1695"/>
                    <a:pt x="7753" y="1702"/>
                  </a:cubicBezTo>
                  <a:cubicBezTo>
                    <a:pt x="7771" y="1707"/>
                    <a:pt x="7790" y="1712"/>
                    <a:pt x="7809" y="1718"/>
                  </a:cubicBezTo>
                  <a:cubicBezTo>
                    <a:pt x="7830" y="1724"/>
                    <a:pt x="7852" y="1731"/>
                    <a:pt x="7873" y="1738"/>
                  </a:cubicBezTo>
                  <a:cubicBezTo>
                    <a:pt x="7891" y="1743"/>
                    <a:pt x="7909" y="1749"/>
                    <a:pt x="7927" y="1755"/>
                  </a:cubicBezTo>
                  <a:cubicBezTo>
                    <a:pt x="7949" y="1762"/>
                    <a:pt x="7970" y="1770"/>
                    <a:pt x="7991" y="1777"/>
                  </a:cubicBezTo>
                  <a:lnTo>
                    <a:pt x="8044" y="1797"/>
                  </a:lnTo>
                  <a:cubicBezTo>
                    <a:pt x="8065" y="1805"/>
                    <a:pt x="8086" y="1813"/>
                    <a:pt x="8106" y="1821"/>
                  </a:cubicBezTo>
                  <a:lnTo>
                    <a:pt x="8157" y="1840"/>
                  </a:lnTo>
                  <a:cubicBezTo>
                    <a:pt x="8178" y="1849"/>
                    <a:pt x="8199" y="1858"/>
                    <a:pt x="8219" y="1866"/>
                  </a:cubicBezTo>
                  <a:cubicBezTo>
                    <a:pt x="8236" y="1873"/>
                    <a:pt x="8252" y="1880"/>
                    <a:pt x="8268" y="1887"/>
                  </a:cubicBezTo>
                  <a:cubicBezTo>
                    <a:pt x="8284" y="1894"/>
                    <a:pt x="8295" y="1899"/>
                    <a:pt x="8307" y="1905"/>
                  </a:cubicBezTo>
                  <a:lnTo>
                    <a:pt x="8312" y="1911"/>
                  </a:lnTo>
                  <a:cubicBezTo>
                    <a:pt x="8324" y="1928"/>
                    <a:pt x="8335" y="1945"/>
                    <a:pt x="8347" y="1961"/>
                  </a:cubicBezTo>
                  <a:cubicBezTo>
                    <a:pt x="8368" y="1991"/>
                    <a:pt x="8390" y="2020"/>
                    <a:pt x="8411" y="2051"/>
                  </a:cubicBezTo>
                  <a:lnTo>
                    <a:pt x="8401" y="2046"/>
                  </a:lnTo>
                  <a:cubicBezTo>
                    <a:pt x="8382" y="2035"/>
                    <a:pt x="8362" y="2026"/>
                    <a:pt x="8344" y="2015"/>
                  </a:cubicBezTo>
                  <a:cubicBezTo>
                    <a:pt x="8326" y="2004"/>
                    <a:pt x="8300" y="1991"/>
                    <a:pt x="8278" y="1980"/>
                  </a:cubicBezTo>
                  <a:cubicBezTo>
                    <a:pt x="8256" y="1968"/>
                    <a:pt x="8239" y="1961"/>
                    <a:pt x="8219" y="1951"/>
                  </a:cubicBezTo>
                  <a:cubicBezTo>
                    <a:pt x="8200" y="1941"/>
                    <a:pt x="8176" y="1928"/>
                    <a:pt x="8153" y="1918"/>
                  </a:cubicBezTo>
                  <a:cubicBezTo>
                    <a:pt x="8131" y="1907"/>
                    <a:pt x="8112" y="1898"/>
                    <a:pt x="8091" y="1890"/>
                  </a:cubicBezTo>
                  <a:cubicBezTo>
                    <a:pt x="8071" y="1881"/>
                    <a:pt x="8046" y="1869"/>
                    <a:pt x="8023" y="1859"/>
                  </a:cubicBezTo>
                  <a:cubicBezTo>
                    <a:pt x="8000" y="1849"/>
                    <a:pt x="7980" y="1841"/>
                    <a:pt x="7960" y="1832"/>
                  </a:cubicBezTo>
                  <a:cubicBezTo>
                    <a:pt x="7941" y="1822"/>
                    <a:pt x="7914" y="1811"/>
                    <a:pt x="7890" y="1802"/>
                  </a:cubicBezTo>
                  <a:cubicBezTo>
                    <a:pt x="7867" y="1792"/>
                    <a:pt x="7848" y="1785"/>
                    <a:pt x="7826" y="1777"/>
                  </a:cubicBezTo>
                  <a:cubicBezTo>
                    <a:pt x="7805" y="1769"/>
                    <a:pt x="7778" y="1759"/>
                    <a:pt x="7754" y="1750"/>
                  </a:cubicBezTo>
                  <a:cubicBezTo>
                    <a:pt x="7730" y="1741"/>
                    <a:pt x="7711" y="1733"/>
                    <a:pt x="7689" y="1726"/>
                  </a:cubicBezTo>
                  <a:cubicBezTo>
                    <a:pt x="7668" y="1718"/>
                    <a:pt x="7640" y="1709"/>
                    <a:pt x="7616" y="1700"/>
                  </a:cubicBezTo>
                  <a:lnTo>
                    <a:pt x="7573" y="1686"/>
                  </a:lnTo>
                  <a:lnTo>
                    <a:pt x="7575" y="1678"/>
                  </a:lnTo>
                  <a:cubicBezTo>
                    <a:pt x="7577" y="1671"/>
                    <a:pt x="7579" y="1663"/>
                    <a:pt x="7581" y="1655"/>
                  </a:cubicBezTo>
                  <a:lnTo>
                    <a:pt x="7630" y="1667"/>
                  </a:lnTo>
                  <a:lnTo>
                    <a:pt x="7688" y="1683"/>
                  </a:lnTo>
                  <a:close/>
                  <a:moveTo>
                    <a:pt x="8452" y="2108"/>
                  </a:moveTo>
                  <a:cubicBezTo>
                    <a:pt x="8475" y="2143"/>
                    <a:pt x="8499" y="2177"/>
                    <a:pt x="8522" y="2211"/>
                  </a:cubicBezTo>
                  <a:cubicBezTo>
                    <a:pt x="8533" y="2228"/>
                    <a:pt x="8544" y="2245"/>
                    <a:pt x="8555" y="2262"/>
                  </a:cubicBezTo>
                  <a:lnTo>
                    <a:pt x="8586" y="2308"/>
                  </a:lnTo>
                  <a:lnTo>
                    <a:pt x="8586" y="2308"/>
                  </a:lnTo>
                  <a:cubicBezTo>
                    <a:pt x="8230" y="2132"/>
                    <a:pt x="7910" y="2021"/>
                    <a:pt x="7522" y="1940"/>
                  </a:cubicBezTo>
                  <a:lnTo>
                    <a:pt x="7522" y="1940"/>
                  </a:lnTo>
                  <a:cubicBezTo>
                    <a:pt x="7522" y="1939"/>
                    <a:pt x="7522" y="1938"/>
                    <a:pt x="7522" y="1937"/>
                  </a:cubicBezTo>
                  <a:cubicBezTo>
                    <a:pt x="7522" y="1936"/>
                    <a:pt x="7522" y="1936"/>
                    <a:pt x="7522" y="1935"/>
                  </a:cubicBezTo>
                  <a:lnTo>
                    <a:pt x="7529" y="1897"/>
                  </a:lnTo>
                  <a:cubicBezTo>
                    <a:pt x="7532" y="1877"/>
                    <a:pt x="7536" y="1858"/>
                    <a:pt x="7540" y="1840"/>
                  </a:cubicBezTo>
                  <a:cubicBezTo>
                    <a:pt x="7540" y="1837"/>
                    <a:pt x="7541" y="1834"/>
                    <a:pt x="7541" y="1831"/>
                  </a:cubicBezTo>
                  <a:cubicBezTo>
                    <a:pt x="7544" y="1819"/>
                    <a:pt x="7547" y="1806"/>
                    <a:pt x="7549" y="1793"/>
                  </a:cubicBezTo>
                  <a:cubicBezTo>
                    <a:pt x="7551" y="1785"/>
                    <a:pt x="7553" y="1776"/>
                    <a:pt x="7554" y="1768"/>
                  </a:cubicBezTo>
                  <a:cubicBezTo>
                    <a:pt x="7556" y="1760"/>
                    <a:pt x="7559" y="1746"/>
                    <a:pt x="7561" y="1736"/>
                  </a:cubicBezTo>
                  <a:cubicBezTo>
                    <a:pt x="7564" y="1725"/>
                    <a:pt x="7565" y="1717"/>
                    <a:pt x="7568" y="1708"/>
                  </a:cubicBezTo>
                  <a:cubicBezTo>
                    <a:pt x="7569" y="1702"/>
                    <a:pt x="7570" y="1696"/>
                    <a:pt x="7572" y="1690"/>
                  </a:cubicBezTo>
                  <a:lnTo>
                    <a:pt x="7599" y="1699"/>
                  </a:lnTo>
                  <a:lnTo>
                    <a:pt x="7618" y="1705"/>
                  </a:lnTo>
                  <a:cubicBezTo>
                    <a:pt x="7659" y="1719"/>
                    <a:pt x="7699" y="1733"/>
                    <a:pt x="7739" y="1748"/>
                  </a:cubicBezTo>
                  <a:cubicBezTo>
                    <a:pt x="7752" y="1753"/>
                    <a:pt x="7764" y="1758"/>
                    <a:pt x="7776" y="1762"/>
                  </a:cubicBezTo>
                  <a:cubicBezTo>
                    <a:pt x="7810" y="1775"/>
                    <a:pt x="7843" y="1788"/>
                    <a:pt x="7876" y="1801"/>
                  </a:cubicBezTo>
                  <a:lnTo>
                    <a:pt x="7928" y="1822"/>
                  </a:lnTo>
                  <a:cubicBezTo>
                    <a:pt x="7956" y="1834"/>
                    <a:pt x="7983" y="1845"/>
                    <a:pt x="8010" y="1857"/>
                  </a:cubicBezTo>
                  <a:cubicBezTo>
                    <a:pt x="8027" y="1864"/>
                    <a:pt x="8043" y="1872"/>
                    <a:pt x="8059" y="1879"/>
                  </a:cubicBezTo>
                  <a:cubicBezTo>
                    <a:pt x="8086" y="1891"/>
                    <a:pt x="8114" y="1903"/>
                    <a:pt x="8141" y="1916"/>
                  </a:cubicBezTo>
                  <a:cubicBezTo>
                    <a:pt x="8161" y="1925"/>
                    <a:pt x="8179" y="1935"/>
                    <a:pt x="8198" y="1944"/>
                  </a:cubicBezTo>
                  <a:cubicBezTo>
                    <a:pt x="8222" y="1955"/>
                    <a:pt x="8246" y="1967"/>
                    <a:pt x="8269" y="1978"/>
                  </a:cubicBezTo>
                  <a:cubicBezTo>
                    <a:pt x="8282" y="1985"/>
                    <a:pt x="8295" y="1992"/>
                    <a:pt x="8308" y="1998"/>
                  </a:cubicBezTo>
                  <a:cubicBezTo>
                    <a:pt x="8337" y="2013"/>
                    <a:pt x="8365" y="2028"/>
                    <a:pt x="8393" y="2043"/>
                  </a:cubicBezTo>
                  <a:lnTo>
                    <a:pt x="8416" y="2056"/>
                  </a:lnTo>
                  <a:lnTo>
                    <a:pt x="8418" y="2060"/>
                  </a:lnTo>
                  <a:cubicBezTo>
                    <a:pt x="8429" y="2077"/>
                    <a:pt x="8440" y="2092"/>
                    <a:pt x="8452" y="2108"/>
                  </a:cubicBezTo>
                  <a:close/>
                  <a:moveTo>
                    <a:pt x="7466" y="2256"/>
                  </a:moveTo>
                  <a:cubicBezTo>
                    <a:pt x="7462" y="2279"/>
                    <a:pt x="7459" y="2302"/>
                    <a:pt x="7456" y="2325"/>
                  </a:cubicBezTo>
                  <a:cubicBezTo>
                    <a:pt x="7452" y="2354"/>
                    <a:pt x="7448" y="2384"/>
                    <a:pt x="7444" y="2413"/>
                  </a:cubicBezTo>
                  <a:cubicBezTo>
                    <a:pt x="7441" y="2435"/>
                    <a:pt x="7438" y="2456"/>
                    <a:pt x="7435" y="2478"/>
                  </a:cubicBezTo>
                  <a:cubicBezTo>
                    <a:pt x="7432" y="2507"/>
                    <a:pt x="7428" y="2537"/>
                    <a:pt x="7424" y="2566"/>
                  </a:cubicBezTo>
                  <a:cubicBezTo>
                    <a:pt x="7422" y="2589"/>
                    <a:pt x="7419" y="2613"/>
                    <a:pt x="7416" y="2637"/>
                  </a:cubicBezTo>
                  <a:cubicBezTo>
                    <a:pt x="7413" y="2665"/>
                    <a:pt x="7410" y="2693"/>
                    <a:pt x="7407" y="2721"/>
                  </a:cubicBezTo>
                  <a:cubicBezTo>
                    <a:pt x="7404" y="2749"/>
                    <a:pt x="7401" y="2774"/>
                    <a:pt x="7398" y="2802"/>
                  </a:cubicBezTo>
                  <a:cubicBezTo>
                    <a:pt x="7396" y="2829"/>
                    <a:pt x="7393" y="2858"/>
                    <a:pt x="7390" y="2886"/>
                  </a:cubicBezTo>
                  <a:cubicBezTo>
                    <a:pt x="7388" y="2914"/>
                    <a:pt x="7385" y="2942"/>
                    <a:pt x="7382" y="2972"/>
                  </a:cubicBezTo>
                  <a:cubicBezTo>
                    <a:pt x="7379" y="3001"/>
                    <a:pt x="7377" y="3031"/>
                    <a:pt x="7374" y="3060"/>
                  </a:cubicBezTo>
                  <a:cubicBezTo>
                    <a:pt x="7372" y="3089"/>
                    <a:pt x="7369" y="3119"/>
                    <a:pt x="7367" y="3149"/>
                  </a:cubicBezTo>
                  <a:cubicBezTo>
                    <a:pt x="7364" y="3183"/>
                    <a:pt x="7362" y="3217"/>
                    <a:pt x="7359" y="3251"/>
                  </a:cubicBezTo>
                  <a:cubicBezTo>
                    <a:pt x="7359" y="3266"/>
                    <a:pt x="7357" y="3281"/>
                    <a:pt x="7356" y="3296"/>
                  </a:cubicBezTo>
                  <a:lnTo>
                    <a:pt x="7355" y="3296"/>
                  </a:lnTo>
                  <a:lnTo>
                    <a:pt x="7355" y="3296"/>
                  </a:lnTo>
                  <a:cubicBezTo>
                    <a:pt x="7349" y="3296"/>
                    <a:pt x="7345" y="3296"/>
                    <a:pt x="7340" y="3298"/>
                  </a:cubicBezTo>
                  <a:cubicBezTo>
                    <a:pt x="7335" y="3288"/>
                    <a:pt x="7331" y="3277"/>
                    <a:pt x="7327" y="3267"/>
                  </a:cubicBezTo>
                  <a:lnTo>
                    <a:pt x="7284" y="3167"/>
                  </a:lnTo>
                  <a:lnTo>
                    <a:pt x="7224" y="3023"/>
                  </a:lnTo>
                  <a:cubicBezTo>
                    <a:pt x="7221" y="3016"/>
                    <a:pt x="7219" y="3010"/>
                    <a:pt x="7216" y="3003"/>
                  </a:cubicBezTo>
                  <a:cubicBezTo>
                    <a:pt x="7170" y="2893"/>
                    <a:pt x="7124" y="2784"/>
                    <a:pt x="7080" y="2676"/>
                  </a:cubicBezTo>
                  <a:cubicBezTo>
                    <a:pt x="6960" y="2386"/>
                    <a:pt x="6842" y="2102"/>
                    <a:pt x="6723" y="1831"/>
                  </a:cubicBezTo>
                  <a:lnTo>
                    <a:pt x="6723" y="1831"/>
                  </a:lnTo>
                  <a:cubicBezTo>
                    <a:pt x="7005" y="1851"/>
                    <a:pt x="7241" y="1885"/>
                    <a:pt x="7517" y="1944"/>
                  </a:cubicBezTo>
                  <a:cubicBezTo>
                    <a:pt x="7514" y="1961"/>
                    <a:pt x="7511" y="1978"/>
                    <a:pt x="7508" y="1995"/>
                  </a:cubicBezTo>
                  <a:lnTo>
                    <a:pt x="7508" y="1995"/>
                  </a:lnTo>
                  <a:cubicBezTo>
                    <a:pt x="7506" y="1994"/>
                    <a:pt x="7505" y="1994"/>
                    <a:pt x="7503" y="1994"/>
                  </a:cubicBezTo>
                  <a:lnTo>
                    <a:pt x="7503" y="1994"/>
                  </a:lnTo>
                  <a:lnTo>
                    <a:pt x="7503" y="1994"/>
                  </a:lnTo>
                  <a:cubicBezTo>
                    <a:pt x="7495" y="1994"/>
                    <a:pt x="7489" y="1995"/>
                    <a:pt x="7482" y="1999"/>
                  </a:cubicBezTo>
                  <a:cubicBezTo>
                    <a:pt x="7476" y="2002"/>
                    <a:pt x="7470" y="2008"/>
                    <a:pt x="7466" y="2015"/>
                  </a:cubicBezTo>
                  <a:cubicBezTo>
                    <a:pt x="7462" y="2022"/>
                    <a:pt x="7461" y="2028"/>
                    <a:pt x="7461" y="2036"/>
                  </a:cubicBezTo>
                  <a:lnTo>
                    <a:pt x="7461" y="2036"/>
                  </a:lnTo>
                  <a:lnTo>
                    <a:pt x="7461" y="2036"/>
                  </a:lnTo>
                  <a:cubicBezTo>
                    <a:pt x="7461" y="2044"/>
                    <a:pt x="7463" y="2050"/>
                    <a:pt x="7466" y="2056"/>
                  </a:cubicBezTo>
                  <a:cubicBezTo>
                    <a:pt x="7471" y="2063"/>
                    <a:pt x="7475" y="2068"/>
                    <a:pt x="7481" y="2072"/>
                  </a:cubicBezTo>
                  <a:cubicBezTo>
                    <a:pt x="7486" y="2074"/>
                    <a:pt x="7489" y="2075"/>
                    <a:pt x="7494" y="2076"/>
                  </a:cubicBezTo>
                  <a:cubicBezTo>
                    <a:pt x="7489" y="2110"/>
                    <a:pt x="7483" y="2144"/>
                    <a:pt x="7478" y="2178"/>
                  </a:cubicBezTo>
                  <a:cubicBezTo>
                    <a:pt x="7473" y="2203"/>
                    <a:pt x="7469" y="2230"/>
                    <a:pt x="7465" y="2256"/>
                  </a:cubicBezTo>
                  <a:lnTo>
                    <a:pt x="7466" y="2256"/>
                  </a:lnTo>
                  <a:close/>
                  <a:moveTo>
                    <a:pt x="7331" y="4900"/>
                  </a:moveTo>
                  <a:cubicBezTo>
                    <a:pt x="7332" y="4954"/>
                    <a:pt x="7333" y="5008"/>
                    <a:pt x="7334" y="5062"/>
                  </a:cubicBezTo>
                  <a:cubicBezTo>
                    <a:pt x="7334" y="5102"/>
                    <a:pt x="7337" y="5143"/>
                    <a:pt x="7338" y="5184"/>
                  </a:cubicBezTo>
                  <a:cubicBezTo>
                    <a:pt x="7338" y="5213"/>
                    <a:pt x="7340" y="5244"/>
                    <a:pt x="7341" y="5274"/>
                  </a:cubicBezTo>
                  <a:lnTo>
                    <a:pt x="7341" y="5274"/>
                  </a:lnTo>
                  <a:cubicBezTo>
                    <a:pt x="7335" y="5274"/>
                    <a:pt x="7329" y="5277"/>
                    <a:pt x="7324" y="5279"/>
                  </a:cubicBezTo>
                  <a:cubicBezTo>
                    <a:pt x="7322" y="5281"/>
                    <a:pt x="7320" y="5282"/>
                    <a:pt x="7318" y="5283"/>
                  </a:cubicBezTo>
                  <a:cubicBezTo>
                    <a:pt x="7299" y="5261"/>
                    <a:pt x="7279" y="5238"/>
                    <a:pt x="7259" y="5215"/>
                  </a:cubicBezTo>
                  <a:cubicBezTo>
                    <a:pt x="7240" y="5193"/>
                    <a:pt x="7217" y="5167"/>
                    <a:pt x="7196" y="5142"/>
                  </a:cubicBezTo>
                  <a:cubicBezTo>
                    <a:pt x="7167" y="5108"/>
                    <a:pt x="7138" y="5074"/>
                    <a:pt x="7110" y="5039"/>
                  </a:cubicBezTo>
                  <a:cubicBezTo>
                    <a:pt x="7089" y="5015"/>
                    <a:pt x="7069" y="4990"/>
                    <a:pt x="7049" y="4966"/>
                  </a:cubicBezTo>
                  <a:cubicBezTo>
                    <a:pt x="7019" y="4929"/>
                    <a:pt x="6990" y="4893"/>
                    <a:pt x="6961" y="4856"/>
                  </a:cubicBezTo>
                  <a:cubicBezTo>
                    <a:pt x="6941" y="4832"/>
                    <a:pt x="6921" y="4808"/>
                    <a:pt x="6903" y="4784"/>
                  </a:cubicBezTo>
                  <a:cubicBezTo>
                    <a:pt x="6870" y="4743"/>
                    <a:pt x="6837" y="4700"/>
                    <a:pt x="6805" y="4658"/>
                  </a:cubicBezTo>
                  <a:lnTo>
                    <a:pt x="6759" y="4599"/>
                  </a:lnTo>
                  <a:cubicBezTo>
                    <a:pt x="6712" y="4538"/>
                    <a:pt x="6665" y="4477"/>
                    <a:pt x="6619" y="4415"/>
                  </a:cubicBezTo>
                  <a:lnTo>
                    <a:pt x="6619" y="4415"/>
                  </a:lnTo>
                  <a:lnTo>
                    <a:pt x="6619" y="4415"/>
                  </a:lnTo>
                  <a:cubicBezTo>
                    <a:pt x="6618" y="4414"/>
                    <a:pt x="6618" y="4413"/>
                    <a:pt x="6617" y="4413"/>
                  </a:cubicBezTo>
                  <a:cubicBezTo>
                    <a:pt x="6484" y="4236"/>
                    <a:pt x="6354" y="4059"/>
                    <a:pt x="6227" y="3883"/>
                  </a:cubicBezTo>
                  <a:lnTo>
                    <a:pt x="6227" y="3883"/>
                  </a:lnTo>
                  <a:cubicBezTo>
                    <a:pt x="6232" y="3880"/>
                    <a:pt x="6235" y="3876"/>
                    <a:pt x="6238" y="3871"/>
                  </a:cubicBezTo>
                  <a:cubicBezTo>
                    <a:pt x="6242" y="3865"/>
                    <a:pt x="6243" y="3858"/>
                    <a:pt x="6244" y="3851"/>
                  </a:cubicBezTo>
                  <a:lnTo>
                    <a:pt x="6244" y="3851"/>
                  </a:lnTo>
                  <a:cubicBezTo>
                    <a:pt x="6243" y="3844"/>
                    <a:pt x="6242" y="3839"/>
                    <a:pt x="6239" y="3833"/>
                  </a:cubicBezTo>
                  <a:cubicBezTo>
                    <a:pt x="6269" y="3816"/>
                    <a:pt x="6299" y="3799"/>
                    <a:pt x="6329" y="3783"/>
                  </a:cubicBezTo>
                  <a:lnTo>
                    <a:pt x="6359" y="3767"/>
                  </a:lnTo>
                  <a:cubicBezTo>
                    <a:pt x="6402" y="3744"/>
                    <a:pt x="6445" y="3722"/>
                    <a:pt x="6489" y="3700"/>
                  </a:cubicBezTo>
                  <a:cubicBezTo>
                    <a:pt x="6496" y="3696"/>
                    <a:pt x="6503" y="3692"/>
                    <a:pt x="6511" y="3689"/>
                  </a:cubicBezTo>
                  <a:cubicBezTo>
                    <a:pt x="6611" y="3638"/>
                    <a:pt x="6708" y="3592"/>
                    <a:pt x="6804" y="3549"/>
                  </a:cubicBezTo>
                  <a:lnTo>
                    <a:pt x="6843" y="3532"/>
                  </a:lnTo>
                  <a:cubicBezTo>
                    <a:pt x="6877" y="3517"/>
                    <a:pt x="6911" y="3502"/>
                    <a:pt x="6945" y="3488"/>
                  </a:cubicBezTo>
                  <a:cubicBezTo>
                    <a:pt x="6963" y="3481"/>
                    <a:pt x="6982" y="3473"/>
                    <a:pt x="7000" y="3466"/>
                  </a:cubicBezTo>
                  <a:cubicBezTo>
                    <a:pt x="7028" y="3455"/>
                    <a:pt x="7056" y="3443"/>
                    <a:pt x="7083" y="3433"/>
                  </a:cubicBezTo>
                  <a:cubicBezTo>
                    <a:pt x="7106" y="3424"/>
                    <a:pt x="7128" y="3417"/>
                    <a:pt x="7150" y="3409"/>
                  </a:cubicBezTo>
                  <a:cubicBezTo>
                    <a:pt x="7172" y="3401"/>
                    <a:pt x="7196" y="3391"/>
                    <a:pt x="7219" y="3383"/>
                  </a:cubicBezTo>
                  <a:cubicBezTo>
                    <a:pt x="7242" y="3375"/>
                    <a:pt x="7266" y="3368"/>
                    <a:pt x="7290" y="3360"/>
                  </a:cubicBezTo>
                  <a:lnTo>
                    <a:pt x="7315" y="3352"/>
                  </a:lnTo>
                  <a:lnTo>
                    <a:pt x="7315" y="3352"/>
                  </a:lnTo>
                  <a:cubicBezTo>
                    <a:pt x="7315" y="3354"/>
                    <a:pt x="7316" y="3356"/>
                    <a:pt x="7317" y="3358"/>
                  </a:cubicBezTo>
                  <a:cubicBezTo>
                    <a:pt x="7321" y="3364"/>
                    <a:pt x="7326" y="3369"/>
                    <a:pt x="7332" y="3373"/>
                  </a:cubicBezTo>
                  <a:cubicBezTo>
                    <a:pt x="7338" y="3376"/>
                    <a:pt x="7343" y="3378"/>
                    <a:pt x="7350" y="3378"/>
                  </a:cubicBezTo>
                  <a:cubicBezTo>
                    <a:pt x="7332" y="3763"/>
                    <a:pt x="7324" y="4158"/>
                    <a:pt x="7326" y="4560"/>
                  </a:cubicBezTo>
                  <a:cubicBezTo>
                    <a:pt x="7326" y="4576"/>
                    <a:pt x="7326" y="4592"/>
                    <a:pt x="7326" y="4608"/>
                  </a:cubicBezTo>
                  <a:cubicBezTo>
                    <a:pt x="7326" y="4675"/>
                    <a:pt x="7327" y="4742"/>
                    <a:pt x="7328" y="4810"/>
                  </a:cubicBezTo>
                  <a:cubicBezTo>
                    <a:pt x="7329" y="4840"/>
                    <a:pt x="7331" y="4870"/>
                    <a:pt x="7331" y="4900"/>
                  </a:cubicBezTo>
                  <a:close/>
                  <a:moveTo>
                    <a:pt x="8004" y="4448"/>
                  </a:moveTo>
                  <a:cubicBezTo>
                    <a:pt x="8027" y="4421"/>
                    <a:pt x="8051" y="4394"/>
                    <a:pt x="8075" y="4368"/>
                  </a:cubicBezTo>
                  <a:lnTo>
                    <a:pt x="8097" y="4345"/>
                  </a:lnTo>
                  <a:cubicBezTo>
                    <a:pt x="8117" y="4323"/>
                    <a:pt x="8138" y="4301"/>
                    <a:pt x="8158" y="4280"/>
                  </a:cubicBezTo>
                  <a:cubicBezTo>
                    <a:pt x="8168" y="4270"/>
                    <a:pt x="8178" y="4261"/>
                    <a:pt x="8187" y="4252"/>
                  </a:cubicBezTo>
                  <a:cubicBezTo>
                    <a:pt x="8205" y="4232"/>
                    <a:pt x="8224" y="4214"/>
                    <a:pt x="8243" y="4196"/>
                  </a:cubicBezTo>
                  <a:cubicBezTo>
                    <a:pt x="8254" y="4184"/>
                    <a:pt x="8266" y="4174"/>
                    <a:pt x="8278" y="4163"/>
                  </a:cubicBezTo>
                  <a:cubicBezTo>
                    <a:pt x="8295" y="4147"/>
                    <a:pt x="8312" y="4131"/>
                    <a:pt x="8329" y="4115"/>
                  </a:cubicBezTo>
                  <a:cubicBezTo>
                    <a:pt x="8342" y="4103"/>
                    <a:pt x="8355" y="4092"/>
                    <a:pt x="8368" y="4081"/>
                  </a:cubicBezTo>
                  <a:cubicBezTo>
                    <a:pt x="8381" y="4069"/>
                    <a:pt x="8400" y="4052"/>
                    <a:pt x="8416" y="4039"/>
                  </a:cubicBezTo>
                  <a:cubicBezTo>
                    <a:pt x="8432" y="4025"/>
                    <a:pt x="8445" y="4016"/>
                    <a:pt x="8459" y="4005"/>
                  </a:cubicBezTo>
                  <a:cubicBezTo>
                    <a:pt x="8474" y="3993"/>
                    <a:pt x="8489" y="3980"/>
                    <a:pt x="8504" y="3968"/>
                  </a:cubicBezTo>
                  <a:cubicBezTo>
                    <a:pt x="8520" y="3956"/>
                    <a:pt x="8534" y="3947"/>
                    <a:pt x="8549" y="3936"/>
                  </a:cubicBezTo>
                  <a:lnTo>
                    <a:pt x="8562" y="3926"/>
                  </a:lnTo>
                  <a:lnTo>
                    <a:pt x="8562" y="3926"/>
                  </a:lnTo>
                  <a:cubicBezTo>
                    <a:pt x="8565" y="3930"/>
                    <a:pt x="8569" y="3932"/>
                    <a:pt x="8574" y="3936"/>
                  </a:cubicBezTo>
                  <a:cubicBezTo>
                    <a:pt x="8578" y="3938"/>
                    <a:pt x="8583" y="3940"/>
                    <a:pt x="8589" y="3941"/>
                  </a:cubicBezTo>
                  <a:cubicBezTo>
                    <a:pt x="8585" y="3975"/>
                    <a:pt x="8582" y="4009"/>
                    <a:pt x="8579" y="4043"/>
                  </a:cubicBezTo>
                  <a:cubicBezTo>
                    <a:pt x="8576" y="4071"/>
                    <a:pt x="8573" y="4099"/>
                    <a:pt x="8571" y="4128"/>
                  </a:cubicBezTo>
                  <a:cubicBezTo>
                    <a:pt x="8567" y="4171"/>
                    <a:pt x="8564" y="4214"/>
                    <a:pt x="8561" y="4257"/>
                  </a:cubicBezTo>
                  <a:cubicBezTo>
                    <a:pt x="8558" y="4291"/>
                    <a:pt x="8555" y="4325"/>
                    <a:pt x="8553" y="4359"/>
                  </a:cubicBezTo>
                  <a:cubicBezTo>
                    <a:pt x="8550" y="4402"/>
                    <a:pt x="8547" y="4446"/>
                    <a:pt x="8545" y="4489"/>
                  </a:cubicBezTo>
                  <a:cubicBezTo>
                    <a:pt x="8543" y="4524"/>
                    <a:pt x="8540" y="4558"/>
                    <a:pt x="8538" y="4593"/>
                  </a:cubicBezTo>
                  <a:cubicBezTo>
                    <a:pt x="8536" y="4642"/>
                    <a:pt x="8534" y="4693"/>
                    <a:pt x="8531" y="4743"/>
                  </a:cubicBezTo>
                  <a:cubicBezTo>
                    <a:pt x="8530" y="4772"/>
                    <a:pt x="8529" y="4801"/>
                    <a:pt x="8528" y="4831"/>
                  </a:cubicBezTo>
                  <a:cubicBezTo>
                    <a:pt x="8516" y="5137"/>
                    <a:pt x="8513" y="5452"/>
                    <a:pt x="8519" y="5773"/>
                  </a:cubicBezTo>
                  <a:lnTo>
                    <a:pt x="8519" y="5773"/>
                  </a:lnTo>
                  <a:cubicBezTo>
                    <a:pt x="8512" y="5774"/>
                    <a:pt x="8506" y="5777"/>
                    <a:pt x="8501" y="5779"/>
                  </a:cubicBezTo>
                  <a:cubicBezTo>
                    <a:pt x="8494" y="5784"/>
                    <a:pt x="8489" y="5788"/>
                    <a:pt x="8485" y="5794"/>
                  </a:cubicBezTo>
                  <a:cubicBezTo>
                    <a:pt x="8484" y="5797"/>
                    <a:pt x="8482" y="5800"/>
                    <a:pt x="8482" y="5803"/>
                  </a:cubicBezTo>
                  <a:cubicBezTo>
                    <a:pt x="8461" y="5797"/>
                    <a:pt x="8440" y="5791"/>
                    <a:pt x="8418" y="5785"/>
                  </a:cubicBezTo>
                  <a:cubicBezTo>
                    <a:pt x="8409" y="5783"/>
                    <a:pt x="8401" y="5781"/>
                    <a:pt x="8392" y="5778"/>
                  </a:cubicBezTo>
                  <a:cubicBezTo>
                    <a:pt x="8360" y="5769"/>
                    <a:pt x="8328" y="5758"/>
                    <a:pt x="8296" y="5747"/>
                  </a:cubicBezTo>
                  <a:cubicBezTo>
                    <a:pt x="8283" y="5743"/>
                    <a:pt x="8271" y="5740"/>
                    <a:pt x="8258" y="5735"/>
                  </a:cubicBezTo>
                  <a:cubicBezTo>
                    <a:pt x="8228" y="5725"/>
                    <a:pt x="8197" y="5713"/>
                    <a:pt x="8167" y="5702"/>
                  </a:cubicBezTo>
                  <a:cubicBezTo>
                    <a:pt x="8151" y="5696"/>
                    <a:pt x="8135" y="5691"/>
                    <a:pt x="8119" y="5685"/>
                  </a:cubicBezTo>
                  <a:cubicBezTo>
                    <a:pt x="8089" y="5673"/>
                    <a:pt x="8057" y="5660"/>
                    <a:pt x="8026" y="5647"/>
                  </a:cubicBezTo>
                  <a:lnTo>
                    <a:pt x="7976" y="5627"/>
                  </a:lnTo>
                  <a:cubicBezTo>
                    <a:pt x="7930" y="5607"/>
                    <a:pt x="7883" y="5587"/>
                    <a:pt x="7835" y="5565"/>
                  </a:cubicBezTo>
                  <a:lnTo>
                    <a:pt x="7827" y="5561"/>
                  </a:lnTo>
                  <a:cubicBezTo>
                    <a:pt x="7776" y="5538"/>
                    <a:pt x="7725" y="5513"/>
                    <a:pt x="7672" y="5487"/>
                  </a:cubicBezTo>
                  <a:lnTo>
                    <a:pt x="7642" y="5472"/>
                  </a:lnTo>
                  <a:cubicBezTo>
                    <a:pt x="7599" y="5450"/>
                    <a:pt x="7556" y="5428"/>
                    <a:pt x="7512" y="5405"/>
                  </a:cubicBezTo>
                  <a:cubicBezTo>
                    <a:pt x="7494" y="5395"/>
                    <a:pt x="7475" y="5385"/>
                    <a:pt x="7457" y="5375"/>
                  </a:cubicBezTo>
                  <a:cubicBezTo>
                    <a:pt x="7432" y="5362"/>
                    <a:pt x="7407" y="5348"/>
                    <a:pt x="7382" y="5334"/>
                  </a:cubicBezTo>
                  <a:lnTo>
                    <a:pt x="7382" y="5334"/>
                  </a:lnTo>
                  <a:cubicBezTo>
                    <a:pt x="7385" y="5328"/>
                    <a:pt x="7386" y="5322"/>
                    <a:pt x="7386" y="5316"/>
                  </a:cubicBezTo>
                  <a:lnTo>
                    <a:pt x="7386" y="5316"/>
                  </a:lnTo>
                  <a:cubicBezTo>
                    <a:pt x="7386" y="5308"/>
                    <a:pt x="7384" y="5302"/>
                    <a:pt x="7381" y="5296"/>
                  </a:cubicBezTo>
                  <a:cubicBezTo>
                    <a:pt x="7378" y="5290"/>
                    <a:pt x="7374" y="5286"/>
                    <a:pt x="7369" y="5283"/>
                  </a:cubicBezTo>
                  <a:cubicBezTo>
                    <a:pt x="7549" y="5020"/>
                    <a:pt x="7761" y="4725"/>
                    <a:pt x="7994" y="4460"/>
                  </a:cubicBezTo>
                  <a:lnTo>
                    <a:pt x="8004" y="4448"/>
                  </a:lnTo>
                  <a:close/>
                  <a:moveTo>
                    <a:pt x="9225" y="5377"/>
                  </a:moveTo>
                  <a:cubicBezTo>
                    <a:pt x="9261" y="5356"/>
                    <a:pt x="9297" y="5335"/>
                    <a:pt x="9333" y="5315"/>
                  </a:cubicBezTo>
                  <a:lnTo>
                    <a:pt x="9368" y="5295"/>
                  </a:lnTo>
                  <a:cubicBezTo>
                    <a:pt x="9397" y="5279"/>
                    <a:pt x="9425" y="5263"/>
                    <a:pt x="9453" y="5247"/>
                  </a:cubicBezTo>
                  <a:lnTo>
                    <a:pt x="9495" y="5225"/>
                  </a:lnTo>
                  <a:lnTo>
                    <a:pt x="9535" y="5204"/>
                  </a:lnTo>
                  <a:lnTo>
                    <a:pt x="9535" y="5204"/>
                  </a:lnTo>
                  <a:lnTo>
                    <a:pt x="9535" y="5204"/>
                  </a:lnTo>
                  <a:cubicBezTo>
                    <a:pt x="9539" y="5211"/>
                    <a:pt x="9543" y="5216"/>
                    <a:pt x="9550" y="5219"/>
                  </a:cubicBezTo>
                  <a:cubicBezTo>
                    <a:pt x="9553" y="5221"/>
                    <a:pt x="9557" y="5223"/>
                    <a:pt x="9561" y="5224"/>
                  </a:cubicBezTo>
                  <a:cubicBezTo>
                    <a:pt x="9559" y="5231"/>
                    <a:pt x="9558" y="5238"/>
                    <a:pt x="9556" y="5245"/>
                  </a:cubicBezTo>
                  <a:lnTo>
                    <a:pt x="9553" y="5261"/>
                  </a:lnTo>
                  <a:cubicBezTo>
                    <a:pt x="9549" y="5281"/>
                    <a:pt x="9546" y="5301"/>
                    <a:pt x="9542" y="5321"/>
                  </a:cubicBezTo>
                  <a:lnTo>
                    <a:pt x="9539" y="5341"/>
                  </a:lnTo>
                  <a:cubicBezTo>
                    <a:pt x="9535" y="5361"/>
                    <a:pt x="9532" y="5382"/>
                    <a:pt x="9528" y="5402"/>
                  </a:cubicBezTo>
                  <a:cubicBezTo>
                    <a:pt x="9527" y="5409"/>
                    <a:pt x="9526" y="5416"/>
                    <a:pt x="9525" y="5423"/>
                  </a:cubicBezTo>
                  <a:cubicBezTo>
                    <a:pt x="9521" y="5445"/>
                    <a:pt x="9518" y="5468"/>
                    <a:pt x="9515" y="5490"/>
                  </a:cubicBezTo>
                  <a:lnTo>
                    <a:pt x="9512" y="5509"/>
                  </a:lnTo>
                  <a:cubicBezTo>
                    <a:pt x="9504" y="5565"/>
                    <a:pt x="9496" y="5623"/>
                    <a:pt x="9488" y="5683"/>
                  </a:cubicBezTo>
                  <a:lnTo>
                    <a:pt x="9488" y="5683"/>
                  </a:lnTo>
                  <a:cubicBezTo>
                    <a:pt x="9488" y="5684"/>
                    <a:pt x="9488" y="5685"/>
                    <a:pt x="9488" y="5686"/>
                  </a:cubicBezTo>
                  <a:cubicBezTo>
                    <a:pt x="9488" y="5686"/>
                    <a:pt x="9488" y="5687"/>
                    <a:pt x="9488" y="5688"/>
                  </a:cubicBezTo>
                  <a:cubicBezTo>
                    <a:pt x="9486" y="5710"/>
                    <a:pt x="9483" y="5734"/>
                    <a:pt x="9480" y="5757"/>
                  </a:cubicBezTo>
                  <a:cubicBezTo>
                    <a:pt x="9477" y="5783"/>
                    <a:pt x="9474" y="5811"/>
                    <a:pt x="9471" y="5839"/>
                  </a:cubicBezTo>
                  <a:cubicBezTo>
                    <a:pt x="9470" y="5839"/>
                    <a:pt x="9470" y="5839"/>
                    <a:pt x="9469" y="5839"/>
                  </a:cubicBezTo>
                  <a:lnTo>
                    <a:pt x="9469" y="5839"/>
                  </a:lnTo>
                  <a:lnTo>
                    <a:pt x="9469" y="5839"/>
                  </a:lnTo>
                  <a:cubicBezTo>
                    <a:pt x="9461" y="5839"/>
                    <a:pt x="9455" y="5841"/>
                    <a:pt x="9448" y="5845"/>
                  </a:cubicBezTo>
                  <a:cubicBezTo>
                    <a:pt x="9442" y="5849"/>
                    <a:pt x="9436" y="5853"/>
                    <a:pt x="9432" y="5860"/>
                  </a:cubicBezTo>
                  <a:cubicBezTo>
                    <a:pt x="9428" y="5867"/>
                    <a:pt x="9426" y="5873"/>
                    <a:pt x="9426" y="5881"/>
                  </a:cubicBezTo>
                  <a:lnTo>
                    <a:pt x="9426" y="5881"/>
                  </a:lnTo>
                  <a:lnTo>
                    <a:pt x="9426" y="5881"/>
                  </a:lnTo>
                  <a:cubicBezTo>
                    <a:pt x="9427" y="5886"/>
                    <a:pt x="9427" y="5890"/>
                    <a:pt x="9429" y="5894"/>
                  </a:cubicBezTo>
                  <a:lnTo>
                    <a:pt x="9421" y="5897"/>
                  </a:lnTo>
                  <a:cubicBezTo>
                    <a:pt x="9410" y="5900"/>
                    <a:pt x="9401" y="5905"/>
                    <a:pt x="9390" y="5908"/>
                  </a:cubicBezTo>
                  <a:cubicBezTo>
                    <a:pt x="9370" y="5913"/>
                    <a:pt x="9350" y="5918"/>
                    <a:pt x="9331" y="5922"/>
                  </a:cubicBezTo>
                  <a:cubicBezTo>
                    <a:pt x="9322" y="5924"/>
                    <a:pt x="9314" y="5926"/>
                    <a:pt x="9306" y="5928"/>
                  </a:cubicBezTo>
                  <a:cubicBezTo>
                    <a:pt x="9285" y="5932"/>
                    <a:pt x="9263" y="5934"/>
                    <a:pt x="9240" y="5937"/>
                  </a:cubicBezTo>
                  <a:cubicBezTo>
                    <a:pt x="9233" y="5938"/>
                    <a:pt x="9225" y="5939"/>
                    <a:pt x="9217" y="5940"/>
                  </a:cubicBezTo>
                  <a:cubicBezTo>
                    <a:pt x="9190" y="5942"/>
                    <a:pt x="9161" y="5943"/>
                    <a:pt x="9133" y="5944"/>
                  </a:cubicBezTo>
                  <a:lnTo>
                    <a:pt x="9124" y="5944"/>
                  </a:lnTo>
                  <a:cubicBezTo>
                    <a:pt x="9101" y="5944"/>
                    <a:pt x="9078" y="5944"/>
                    <a:pt x="9055" y="5941"/>
                  </a:cubicBezTo>
                  <a:lnTo>
                    <a:pt x="9042" y="5940"/>
                  </a:lnTo>
                  <a:cubicBezTo>
                    <a:pt x="9022" y="5939"/>
                    <a:pt x="9003" y="5937"/>
                    <a:pt x="8983" y="5935"/>
                  </a:cubicBezTo>
                  <a:lnTo>
                    <a:pt x="8960" y="5932"/>
                  </a:lnTo>
                  <a:cubicBezTo>
                    <a:pt x="8943" y="5930"/>
                    <a:pt x="8927" y="5928"/>
                    <a:pt x="8910" y="5925"/>
                  </a:cubicBezTo>
                  <a:cubicBezTo>
                    <a:pt x="8900" y="5923"/>
                    <a:pt x="8890" y="5921"/>
                    <a:pt x="8880" y="5919"/>
                  </a:cubicBezTo>
                  <a:cubicBezTo>
                    <a:pt x="8865" y="5916"/>
                    <a:pt x="8850" y="5914"/>
                    <a:pt x="8835" y="5911"/>
                  </a:cubicBezTo>
                  <a:cubicBezTo>
                    <a:pt x="8823" y="5908"/>
                    <a:pt x="8811" y="5905"/>
                    <a:pt x="8799" y="5902"/>
                  </a:cubicBezTo>
                  <a:cubicBezTo>
                    <a:pt x="8787" y="5899"/>
                    <a:pt x="8772" y="5896"/>
                    <a:pt x="8758" y="5892"/>
                  </a:cubicBezTo>
                  <a:cubicBezTo>
                    <a:pt x="8744" y="5888"/>
                    <a:pt x="8732" y="5885"/>
                    <a:pt x="8719" y="5881"/>
                  </a:cubicBezTo>
                  <a:cubicBezTo>
                    <a:pt x="8706" y="5877"/>
                    <a:pt x="8694" y="5874"/>
                    <a:pt x="8680" y="5870"/>
                  </a:cubicBezTo>
                  <a:cubicBezTo>
                    <a:pt x="8667" y="5866"/>
                    <a:pt x="8653" y="5861"/>
                    <a:pt x="8640" y="5857"/>
                  </a:cubicBezTo>
                  <a:lnTo>
                    <a:pt x="8601" y="5844"/>
                  </a:lnTo>
                  <a:cubicBezTo>
                    <a:pt x="8588" y="5839"/>
                    <a:pt x="8575" y="5834"/>
                    <a:pt x="8562" y="5829"/>
                  </a:cubicBezTo>
                  <a:lnTo>
                    <a:pt x="8559" y="5828"/>
                  </a:lnTo>
                  <a:lnTo>
                    <a:pt x="8559" y="5828"/>
                  </a:lnTo>
                  <a:cubicBezTo>
                    <a:pt x="8560" y="5824"/>
                    <a:pt x="8561" y="5820"/>
                    <a:pt x="8562" y="5815"/>
                  </a:cubicBezTo>
                  <a:lnTo>
                    <a:pt x="8562" y="5815"/>
                  </a:lnTo>
                  <a:cubicBezTo>
                    <a:pt x="8561" y="5808"/>
                    <a:pt x="8560" y="5802"/>
                    <a:pt x="8556" y="5795"/>
                  </a:cubicBezTo>
                  <a:cubicBezTo>
                    <a:pt x="8556" y="5795"/>
                    <a:pt x="8555" y="5795"/>
                    <a:pt x="8555" y="5794"/>
                  </a:cubicBezTo>
                  <a:cubicBezTo>
                    <a:pt x="8787" y="5645"/>
                    <a:pt x="9004" y="5507"/>
                    <a:pt x="9206" y="5388"/>
                  </a:cubicBezTo>
                  <a:lnTo>
                    <a:pt x="9225" y="5377"/>
                  </a:lnTo>
                  <a:close/>
                  <a:moveTo>
                    <a:pt x="9561" y="5771"/>
                  </a:moveTo>
                  <a:lnTo>
                    <a:pt x="9609" y="5710"/>
                  </a:lnTo>
                  <a:lnTo>
                    <a:pt x="9631" y="5680"/>
                  </a:lnTo>
                  <a:cubicBezTo>
                    <a:pt x="9645" y="5662"/>
                    <a:pt x="9658" y="5644"/>
                    <a:pt x="9671" y="5627"/>
                  </a:cubicBezTo>
                  <a:lnTo>
                    <a:pt x="9694" y="5595"/>
                  </a:lnTo>
                  <a:cubicBezTo>
                    <a:pt x="9706" y="5578"/>
                    <a:pt x="9718" y="5562"/>
                    <a:pt x="9729" y="5546"/>
                  </a:cubicBezTo>
                  <a:lnTo>
                    <a:pt x="9752" y="5513"/>
                  </a:lnTo>
                  <a:lnTo>
                    <a:pt x="9784" y="5466"/>
                  </a:lnTo>
                  <a:lnTo>
                    <a:pt x="9805" y="5433"/>
                  </a:lnTo>
                  <a:lnTo>
                    <a:pt x="9835" y="5388"/>
                  </a:lnTo>
                  <a:cubicBezTo>
                    <a:pt x="9842" y="5377"/>
                    <a:pt x="9848" y="5366"/>
                    <a:pt x="9854" y="5355"/>
                  </a:cubicBezTo>
                  <a:cubicBezTo>
                    <a:pt x="9863" y="5340"/>
                    <a:pt x="9872" y="5326"/>
                    <a:pt x="9881" y="5311"/>
                  </a:cubicBezTo>
                  <a:cubicBezTo>
                    <a:pt x="9887" y="5300"/>
                    <a:pt x="9894" y="5289"/>
                    <a:pt x="9900" y="5279"/>
                  </a:cubicBezTo>
                  <a:cubicBezTo>
                    <a:pt x="9904" y="5271"/>
                    <a:pt x="9908" y="5264"/>
                    <a:pt x="9913" y="5257"/>
                  </a:cubicBezTo>
                  <a:lnTo>
                    <a:pt x="9904" y="5276"/>
                  </a:lnTo>
                  <a:cubicBezTo>
                    <a:pt x="9898" y="5291"/>
                    <a:pt x="9891" y="5306"/>
                    <a:pt x="9885" y="5321"/>
                  </a:cubicBezTo>
                  <a:lnTo>
                    <a:pt x="9869" y="5358"/>
                  </a:lnTo>
                  <a:lnTo>
                    <a:pt x="9849" y="5404"/>
                  </a:lnTo>
                  <a:cubicBezTo>
                    <a:pt x="9844" y="5417"/>
                    <a:pt x="9838" y="5430"/>
                    <a:pt x="9832" y="5443"/>
                  </a:cubicBezTo>
                  <a:lnTo>
                    <a:pt x="9812" y="5492"/>
                  </a:lnTo>
                  <a:cubicBezTo>
                    <a:pt x="9806" y="5505"/>
                    <a:pt x="9800" y="5519"/>
                    <a:pt x="9795" y="5532"/>
                  </a:cubicBezTo>
                  <a:cubicBezTo>
                    <a:pt x="9787" y="5549"/>
                    <a:pt x="9780" y="5565"/>
                    <a:pt x="9774" y="5582"/>
                  </a:cubicBezTo>
                  <a:cubicBezTo>
                    <a:pt x="9768" y="5596"/>
                    <a:pt x="9762" y="5611"/>
                    <a:pt x="9756" y="5625"/>
                  </a:cubicBezTo>
                  <a:cubicBezTo>
                    <a:pt x="9750" y="5639"/>
                    <a:pt x="9741" y="5659"/>
                    <a:pt x="9734" y="5676"/>
                  </a:cubicBezTo>
                  <a:cubicBezTo>
                    <a:pt x="9727" y="5694"/>
                    <a:pt x="9721" y="5708"/>
                    <a:pt x="9714" y="5724"/>
                  </a:cubicBezTo>
                  <a:lnTo>
                    <a:pt x="9695" y="5772"/>
                  </a:lnTo>
                  <a:lnTo>
                    <a:pt x="9610" y="5977"/>
                  </a:lnTo>
                  <a:lnTo>
                    <a:pt x="9557" y="6106"/>
                  </a:lnTo>
                  <a:cubicBezTo>
                    <a:pt x="9548" y="6127"/>
                    <a:pt x="9540" y="6148"/>
                    <a:pt x="9531" y="6168"/>
                  </a:cubicBezTo>
                  <a:lnTo>
                    <a:pt x="9531" y="6168"/>
                  </a:lnTo>
                  <a:cubicBezTo>
                    <a:pt x="9526" y="6167"/>
                    <a:pt x="9522" y="6166"/>
                    <a:pt x="9517" y="6166"/>
                  </a:cubicBezTo>
                  <a:lnTo>
                    <a:pt x="9517" y="6166"/>
                  </a:lnTo>
                  <a:cubicBezTo>
                    <a:pt x="9515" y="6166"/>
                    <a:pt x="9513" y="6166"/>
                    <a:pt x="9511" y="6167"/>
                  </a:cubicBezTo>
                  <a:cubicBezTo>
                    <a:pt x="9511" y="6164"/>
                    <a:pt x="9511" y="6161"/>
                    <a:pt x="9510" y="6158"/>
                  </a:cubicBezTo>
                  <a:cubicBezTo>
                    <a:pt x="9508" y="6148"/>
                    <a:pt x="9506" y="6138"/>
                    <a:pt x="9505" y="6128"/>
                  </a:cubicBezTo>
                  <a:cubicBezTo>
                    <a:pt x="9502" y="6113"/>
                    <a:pt x="9499" y="6096"/>
                    <a:pt x="9497" y="6080"/>
                  </a:cubicBezTo>
                  <a:lnTo>
                    <a:pt x="9492" y="6048"/>
                  </a:lnTo>
                  <a:cubicBezTo>
                    <a:pt x="9489" y="6026"/>
                    <a:pt x="9485" y="6003"/>
                    <a:pt x="9483" y="5980"/>
                  </a:cubicBezTo>
                  <a:cubicBezTo>
                    <a:pt x="9483" y="5975"/>
                    <a:pt x="9481" y="5971"/>
                    <a:pt x="9481" y="5966"/>
                  </a:cubicBezTo>
                  <a:lnTo>
                    <a:pt x="9475" y="5922"/>
                  </a:lnTo>
                  <a:lnTo>
                    <a:pt x="9475" y="5922"/>
                  </a:lnTo>
                  <a:cubicBezTo>
                    <a:pt x="9481" y="5921"/>
                    <a:pt x="9485" y="5920"/>
                    <a:pt x="9490" y="5917"/>
                  </a:cubicBezTo>
                  <a:cubicBezTo>
                    <a:pt x="9497" y="5913"/>
                    <a:pt x="9501" y="5909"/>
                    <a:pt x="9505" y="5902"/>
                  </a:cubicBezTo>
                  <a:cubicBezTo>
                    <a:pt x="9509" y="5896"/>
                    <a:pt x="9511" y="5889"/>
                    <a:pt x="9511" y="5881"/>
                  </a:cubicBezTo>
                  <a:cubicBezTo>
                    <a:pt x="9511" y="5874"/>
                    <a:pt x="9509" y="5868"/>
                    <a:pt x="9505" y="5861"/>
                  </a:cubicBezTo>
                  <a:cubicBezTo>
                    <a:pt x="9503" y="5858"/>
                    <a:pt x="9500" y="5853"/>
                    <a:pt x="9496" y="5850"/>
                  </a:cubicBezTo>
                  <a:cubicBezTo>
                    <a:pt x="9511" y="5832"/>
                    <a:pt x="9527" y="5813"/>
                    <a:pt x="9541" y="5795"/>
                  </a:cubicBezTo>
                  <a:cubicBezTo>
                    <a:pt x="9548" y="5787"/>
                    <a:pt x="9554" y="5779"/>
                    <a:pt x="9561" y="5771"/>
                  </a:cubicBezTo>
                  <a:close/>
                  <a:moveTo>
                    <a:pt x="9917" y="5322"/>
                  </a:moveTo>
                  <a:cubicBezTo>
                    <a:pt x="9912" y="5337"/>
                    <a:pt x="9907" y="5353"/>
                    <a:pt x="9902" y="5368"/>
                  </a:cubicBezTo>
                  <a:cubicBezTo>
                    <a:pt x="9896" y="5388"/>
                    <a:pt x="9889" y="5408"/>
                    <a:pt x="9883" y="5429"/>
                  </a:cubicBezTo>
                  <a:cubicBezTo>
                    <a:pt x="9878" y="5446"/>
                    <a:pt x="9872" y="5463"/>
                    <a:pt x="9867" y="5480"/>
                  </a:cubicBezTo>
                  <a:lnTo>
                    <a:pt x="9847" y="5542"/>
                  </a:lnTo>
                  <a:cubicBezTo>
                    <a:pt x="9842" y="5560"/>
                    <a:pt x="9837" y="5579"/>
                    <a:pt x="9831" y="5597"/>
                  </a:cubicBezTo>
                  <a:cubicBezTo>
                    <a:pt x="9826" y="5616"/>
                    <a:pt x="9818" y="5639"/>
                    <a:pt x="9811" y="5660"/>
                  </a:cubicBezTo>
                  <a:cubicBezTo>
                    <a:pt x="9804" y="5681"/>
                    <a:pt x="9799" y="5700"/>
                    <a:pt x="9793" y="5719"/>
                  </a:cubicBezTo>
                  <a:cubicBezTo>
                    <a:pt x="9788" y="5739"/>
                    <a:pt x="9781" y="5761"/>
                    <a:pt x="9774" y="5782"/>
                  </a:cubicBezTo>
                  <a:cubicBezTo>
                    <a:pt x="9767" y="5804"/>
                    <a:pt x="9761" y="5825"/>
                    <a:pt x="9754" y="5846"/>
                  </a:cubicBezTo>
                  <a:cubicBezTo>
                    <a:pt x="9747" y="5868"/>
                    <a:pt x="9742" y="5886"/>
                    <a:pt x="9737" y="5905"/>
                  </a:cubicBezTo>
                  <a:cubicBezTo>
                    <a:pt x="9717" y="5970"/>
                    <a:pt x="9699" y="6035"/>
                    <a:pt x="9679" y="6103"/>
                  </a:cubicBezTo>
                  <a:lnTo>
                    <a:pt x="9669" y="6138"/>
                  </a:lnTo>
                  <a:lnTo>
                    <a:pt x="9669" y="6138"/>
                  </a:lnTo>
                  <a:cubicBezTo>
                    <a:pt x="9666" y="6137"/>
                    <a:pt x="9663" y="6137"/>
                    <a:pt x="9659" y="6136"/>
                  </a:cubicBezTo>
                  <a:lnTo>
                    <a:pt x="9659" y="6136"/>
                  </a:lnTo>
                  <a:lnTo>
                    <a:pt x="9659" y="6136"/>
                  </a:lnTo>
                  <a:cubicBezTo>
                    <a:pt x="9652" y="6136"/>
                    <a:pt x="9645" y="6138"/>
                    <a:pt x="9638" y="6142"/>
                  </a:cubicBezTo>
                  <a:cubicBezTo>
                    <a:pt x="9632" y="6146"/>
                    <a:pt x="9627" y="6151"/>
                    <a:pt x="9623" y="6157"/>
                  </a:cubicBezTo>
                  <a:cubicBezTo>
                    <a:pt x="9619" y="6164"/>
                    <a:pt x="9617" y="6171"/>
                    <a:pt x="9617" y="6179"/>
                  </a:cubicBezTo>
                  <a:lnTo>
                    <a:pt x="9617" y="6179"/>
                  </a:lnTo>
                  <a:lnTo>
                    <a:pt x="9617" y="6179"/>
                  </a:lnTo>
                  <a:cubicBezTo>
                    <a:pt x="9617" y="6184"/>
                    <a:pt x="9618" y="6188"/>
                    <a:pt x="9620" y="6192"/>
                  </a:cubicBezTo>
                  <a:lnTo>
                    <a:pt x="9620" y="6192"/>
                  </a:lnTo>
                  <a:cubicBezTo>
                    <a:pt x="9609" y="6196"/>
                    <a:pt x="9599" y="6199"/>
                    <a:pt x="9587" y="6201"/>
                  </a:cubicBezTo>
                  <a:lnTo>
                    <a:pt x="9586" y="6201"/>
                  </a:lnTo>
                  <a:lnTo>
                    <a:pt x="9586" y="6201"/>
                  </a:lnTo>
                  <a:cubicBezTo>
                    <a:pt x="9575" y="6203"/>
                    <a:pt x="9566" y="6204"/>
                    <a:pt x="9555" y="6205"/>
                  </a:cubicBezTo>
                  <a:lnTo>
                    <a:pt x="9555" y="6205"/>
                  </a:lnTo>
                  <a:cubicBezTo>
                    <a:pt x="9555" y="6198"/>
                    <a:pt x="9554" y="6192"/>
                    <a:pt x="9550" y="6185"/>
                  </a:cubicBezTo>
                  <a:cubicBezTo>
                    <a:pt x="9547" y="6179"/>
                    <a:pt x="9541" y="6174"/>
                    <a:pt x="9534" y="6170"/>
                  </a:cubicBezTo>
                  <a:cubicBezTo>
                    <a:pt x="9534" y="6170"/>
                    <a:pt x="9533" y="6170"/>
                    <a:pt x="9532" y="6169"/>
                  </a:cubicBezTo>
                  <a:cubicBezTo>
                    <a:pt x="9549" y="6135"/>
                    <a:pt x="9565" y="6101"/>
                    <a:pt x="9580" y="6067"/>
                  </a:cubicBezTo>
                  <a:cubicBezTo>
                    <a:pt x="9586" y="6054"/>
                    <a:pt x="9592" y="6042"/>
                    <a:pt x="9598" y="6029"/>
                  </a:cubicBezTo>
                  <a:cubicBezTo>
                    <a:pt x="9613" y="5996"/>
                    <a:pt x="9628" y="5963"/>
                    <a:pt x="9643" y="5930"/>
                  </a:cubicBezTo>
                  <a:lnTo>
                    <a:pt x="9665" y="5881"/>
                  </a:lnTo>
                  <a:lnTo>
                    <a:pt x="9704" y="5794"/>
                  </a:lnTo>
                  <a:cubicBezTo>
                    <a:pt x="9712" y="5777"/>
                    <a:pt x="9719" y="5760"/>
                    <a:pt x="9727" y="5744"/>
                  </a:cubicBezTo>
                  <a:cubicBezTo>
                    <a:pt x="9739" y="5716"/>
                    <a:pt x="9751" y="5689"/>
                    <a:pt x="9763" y="5661"/>
                  </a:cubicBezTo>
                  <a:cubicBezTo>
                    <a:pt x="9770" y="5644"/>
                    <a:pt x="9777" y="5628"/>
                    <a:pt x="9785" y="5611"/>
                  </a:cubicBezTo>
                  <a:cubicBezTo>
                    <a:pt x="9796" y="5584"/>
                    <a:pt x="9808" y="5558"/>
                    <a:pt x="9819" y="5532"/>
                  </a:cubicBezTo>
                  <a:lnTo>
                    <a:pt x="9840" y="5483"/>
                  </a:lnTo>
                  <a:cubicBezTo>
                    <a:pt x="9851" y="5456"/>
                    <a:pt x="9862" y="5430"/>
                    <a:pt x="9873" y="5404"/>
                  </a:cubicBezTo>
                  <a:lnTo>
                    <a:pt x="9892" y="5358"/>
                  </a:lnTo>
                  <a:cubicBezTo>
                    <a:pt x="9904" y="5331"/>
                    <a:pt x="9914" y="5305"/>
                    <a:pt x="9925" y="5279"/>
                  </a:cubicBezTo>
                  <a:lnTo>
                    <a:pt x="9933" y="5259"/>
                  </a:lnTo>
                  <a:lnTo>
                    <a:pt x="9933" y="5259"/>
                  </a:lnTo>
                  <a:cubicBezTo>
                    <a:pt x="9933" y="5260"/>
                    <a:pt x="9934" y="5260"/>
                    <a:pt x="9934" y="5260"/>
                  </a:cubicBezTo>
                  <a:cubicBezTo>
                    <a:pt x="9935" y="5260"/>
                    <a:pt x="9935" y="5260"/>
                    <a:pt x="9936" y="5259"/>
                  </a:cubicBezTo>
                  <a:lnTo>
                    <a:pt x="9936" y="5261"/>
                  </a:lnTo>
                  <a:lnTo>
                    <a:pt x="9917" y="5322"/>
                  </a:lnTo>
                  <a:close/>
                  <a:moveTo>
                    <a:pt x="9610" y="6271"/>
                  </a:moveTo>
                  <a:cubicBezTo>
                    <a:pt x="9596" y="6296"/>
                    <a:pt x="9581" y="6321"/>
                    <a:pt x="9566" y="6346"/>
                  </a:cubicBezTo>
                  <a:cubicBezTo>
                    <a:pt x="9563" y="6351"/>
                    <a:pt x="9560" y="6356"/>
                    <a:pt x="9557" y="6361"/>
                  </a:cubicBezTo>
                  <a:cubicBezTo>
                    <a:pt x="9502" y="6451"/>
                    <a:pt x="9442" y="6538"/>
                    <a:pt x="9379" y="6625"/>
                  </a:cubicBezTo>
                  <a:lnTo>
                    <a:pt x="9361" y="6648"/>
                  </a:lnTo>
                  <a:cubicBezTo>
                    <a:pt x="9345" y="6669"/>
                    <a:pt x="9330" y="6689"/>
                    <a:pt x="9313" y="6709"/>
                  </a:cubicBezTo>
                  <a:cubicBezTo>
                    <a:pt x="9306" y="6719"/>
                    <a:pt x="9298" y="6729"/>
                    <a:pt x="9290" y="6739"/>
                  </a:cubicBezTo>
                  <a:cubicBezTo>
                    <a:pt x="9275" y="6757"/>
                    <a:pt x="9261" y="6775"/>
                    <a:pt x="9246" y="6793"/>
                  </a:cubicBezTo>
                  <a:cubicBezTo>
                    <a:pt x="9237" y="6804"/>
                    <a:pt x="9226" y="6814"/>
                    <a:pt x="9218" y="6825"/>
                  </a:cubicBezTo>
                  <a:cubicBezTo>
                    <a:pt x="9204" y="6842"/>
                    <a:pt x="9190" y="6858"/>
                    <a:pt x="9175" y="6874"/>
                  </a:cubicBezTo>
                  <a:cubicBezTo>
                    <a:pt x="9165" y="6886"/>
                    <a:pt x="9156" y="6897"/>
                    <a:pt x="9145" y="6908"/>
                  </a:cubicBezTo>
                  <a:cubicBezTo>
                    <a:pt x="9131" y="6924"/>
                    <a:pt x="9117" y="6939"/>
                    <a:pt x="9102" y="6954"/>
                  </a:cubicBezTo>
                  <a:cubicBezTo>
                    <a:pt x="9091" y="6966"/>
                    <a:pt x="9080" y="6977"/>
                    <a:pt x="9069" y="6989"/>
                  </a:cubicBezTo>
                  <a:cubicBezTo>
                    <a:pt x="9055" y="7003"/>
                    <a:pt x="9042" y="7019"/>
                    <a:pt x="9027" y="7033"/>
                  </a:cubicBezTo>
                  <a:cubicBezTo>
                    <a:pt x="9013" y="7048"/>
                    <a:pt x="9004" y="7055"/>
                    <a:pt x="8992" y="7067"/>
                  </a:cubicBezTo>
                  <a:cubicBezTo>
                    <a:pt x="8977" y="7081"/>
                    <a:pt x="8963" y="7095"/>
                    <a:pt x="8948" y="7109"/>
                  </a:cubicBezTo>
                  <a:cubicBezTo>
                    <a:pt x="8934" y="7123"/>
                    <a:pt x="8924" y="7132"/>
                    <a:pt x="8912" y="7143"/>
                  </a:cubicBezTo>
                  <a:cubicBezTo>
                    <a:pt x="8900" y="7154"/>
                    <a:pt x="8883" y="7171"/>
                    <a:pt x="8868" y="7184"/>
                  </a:cubicBezTo>
                  <a:cubicBezTo>
                    <a:pt x="8853" y="7198"/>
                    <a:pt x="8843" y="7206"/>
                    <a:pt x="8830" y="7217"/>
                  </a:cubicBezTo>
                  <a:lnTo>
                    <a:pt x="8785" y="7256"/>
                  </a:lnTo>
                  <a:cubicBezTo>
                    <a:pt x="8772" y="7267"/>
                    <a:pt x="8758" y="7278"/>
                    <a:pt x="8745" y="7289"/>
                  </a:cubicBezTo>
                  <a:cubicBezTo>
                    <a:pt x="8732" y="7300"/>
                    <a:pt x="8715" y="7315"/>
                    <a:pt x="8699" y="7327"/>
                  </a:cubicBezTo>
                  <a:lnTo>
                    <a:pt x="8659" y="7359"/>
                  </a:lnTo>
                  <a:cubicBezTo>
                    <a:pt x="8643" y="7371"/>
                    <a:pt x="8627" y="7384"/>
                    <a:pt x="8611" y="7396"/>
                  </a:cubicBezTo>
                  <a:lnTo>
                    <a:pt x="8570" y="7427"/>
                  </a:lnTo>
                  <a:lnTo>
                    <a:pt x="8547" y="7444"/>
                  </a:lnTo>
                  <a:lnTo>
                    <a:pt x="8545" y="7442"/>
                  </a:lnTo>
                  <a:cubicBezTo>
                    <a:pt x="8563" y="7423"/>
                    <a:pt x="8581" y="7404"/>
                    <a:pt x="8599" y="7386"/>
                  </a:cubicBezTo>
                  <a:cubicBezTo>
                    <a:pt x="8622" y="7361"/>
                    <a:pt x="8646" y="7337"/>
                    <a:pt x="8669" y="7312"/>
                  </a:cubicBezTo>
                  <a:cubicBezTo>
                    <a:pt x="8692" y="7288"/>
                    <a:pt x="8719" y="7258"/>
                    <a:pt x="8744" y="7230"/>
                  </a:cubicBezTo>
                  <a:cubicBezTo>
                    <a:pt x="8765" y="7207"/>
                    <a:pt x="8787" y="7183"/>
                    <a:pt x="8809" y="7159"/>
                  </a:cubicBezTo>
                  <a:cubicBezTo>
                    <a:pt x="8834" y="7131"/>
                    <a:pt x="8858" y="7102"/>
                    <a:pt x="8883" y="7073"/>
                  </a:cubicBezTo>
                  <a:cubicBezTo>
                    <a:pt x="8903" y="7050"/>
                    <a:pt x="8923" y="7028"/>
                    <a:pt x="8942" y="7005"/>
                  </a:cubicBezTo>
                  <a:cubicBezTo>
                    <a:pt x="8968" y="6974"/>
                    <a:pt x="8992" y="6944"/>
                    <a:pt x="9016" y="6914"/>
                  </a:cubicBezTo>
                  <a:cubicBezTo>
                    <a:pt x="9034" y="6892"/>
                    <a:pt x="9053" y="6870"/>
                    <a:pt x="9070" y="6848"/>
                  </a:cubicBezTo>
                  <a:cubicBezTo>
                    <a:pt x="9095" y="6816"/>
                    <a:pt x="9120" y="6784"/>
                    <a:pt x="9144" y="6751"/>
                  </a:cubicBezTo>
                  <a:cubicBezTo>
                    <a:pt x="9160" y="6732"/>
                    <a:pt x="9176" y="6710"/>
                    <a:pt x="9192" y="6690"/>
                  </a:cubicBezTo>
                  <a:cubicBezTo>
                    <a:pt x="9218" y="6654"/>
                    <a:pt x="9244" y="6617"/>
                    <a:pt x="9270" y="6581"/>
                  </a:cubicBezTo>
                  <a:cubicBezTo>
                    <a:pt x="9282" y="6564"/>
                    <a:pt x="9295" y="6547"/>
                    <a:pt x="9307" y="6530"/>
                  </a:cubicBezTo>
                  <a:cubicBezTo>
                    <a:pt x="9339" y="6484"/>
                    <a:pt x="9371" y="6437"/>
                    <a:pt x="9402" y="6390"/>
                  </a:cubicBezTo>
                  <a:cubicBezTo>
                    <a:pt x="9406" y="6383"/>
                    <a:pt x="9411" y="6377"/>
                    <a:pt x="9415" y="6370"/>
                  </a:cubicBezTo>
                  <a:cubicBezTo>
                    <a:pt x="9443" y="6328"/>
                    <a:pt x="9470" y="6286"/>
                    <a:pt x="9496" y="6243"/>
                  </a:cubicBezTo>
                  <a:lnTo>
                    <a:pt x="9496" y="6243"/>
                  </a:lnTo>
                  <a:cubicBezTo>
                    <a:pt x="9496" y="6243"/>
                    <a:pt x="9497" y="6243"/>
                    <a:pt x="9497" y="6244"/>
                  </a:cubicBezTo>
                  <a:cubicBezTo>
                    <a:pt x="9503" y="6247"/>
                    <a:pt x="9509" y="6249"/>
                    <a:pt x="9516" y="6249"/>
                  </a:cubicBezTo>
                  <a:lnTo>
                    <a:pt x="9516" y="6249"/>
                  </a:lnTo>
                  <a:cubicBezTo>
                    <a:pt x="9523" y="6249"/>
                    <a:pt x="9530" y="6247"/>
                    <a:pt x="9536" y="6243"/>
                  </a:cubicBezTo>
                  <a:cubicBezTo>
                    <a:pt x="9543" y="6240"/>
                    <a:pt x="9548" y="6236"/>
                    <a:pt x="9552" y="6228"/>
                  </a:cubicBezTo>
                  <a:cubicBezTo>
                    <a:pt x="9555" y="6223"/>
                    <a:pt x="9557" y="6217"/>
                    <a:pt x="9557" y="6210"/>
                  </a:cubicBezTo>
                  <a:lnTo>
                    <a:pt x="9560" y="6210"/>
                  </a:lnTo>
                  <a:cubicBezTo>
                    <a:pt x="9567" y="6210"/>
                    <a:pt x="9574" y="6208"/>
                    <a:pt x="9581" y="6207"/>
                  </a:cubicBezTo>
                  <a:cubicBezTo>
                    <a:pt x="9589" y="6206"/>
                    <a:pt x="9590" y="6206"/>
                    <a:pt x="9594" y="6205"/>
                  </a:cubicBezTo>
                  <a:cubicBezTo>
                    <a:pt x="9598" y="6204"/>
                    <a:pt x="9608" y="6202"/>
                    <a:pt x="9615" y="6200"/>
                  </a:cubicBezTo>
                  <a:lnTo>
                    <a:pt x="9624" y="6198"/>
                  </a:lnTo>
                  <a:lnTo>
                    <a:pt x="9624" y="6198"/>
                  </a:lnTo>
                  <a:cubicBezTo>
                    <a:pt x="9624" y="6198"/>
                    <a:pt x="9624" y="6199"/>
                    <a:pt x="9625" y="6200"/>
                  </a:cubicBezTo>
                  <a:cubicBezTo>
                    <a:pt x="9629" y="6207"/>
                    <a:pt x="9633" y="6211"/>
                    <a:pt x="9640" y="6215"/>
                  </a:cubicBezTo>
                  <a:cubicBezTo>
                    <a:pt x="9634" y="6226"/>
                    <a:pt x="9628" y="6237"/>
                    <a:pt x="9622" y="6248"/>
                  </a:cubicBezTo>
                  <a:lnTo>
                    <a:pt x="9610" y="6271"/>
                  </a:lnTo>
                  <a:close/>
                  <a:moveTo>
                    <a:pt x="8552" y="7592"/>
                  </a:moveTo>
                  <a:cubicBezTo>
                    <a:pt x="8559" y="7613"/>
                    <a:pt x="8566" y="7634"/>
                    <a:pt x="8573" y="7653"/>
                  </a:cubicBezTo>
                  <a:cubicBezTo>
                    <a:pt x="8576" y="7662"/>
                    <a:pt x="8580" y="7671"/>
                    <a:pt x="8584" y="7680"/>
                  </a:cubicBezTo>
                  <a:cubicBezTo>
                    <a:pt x="8590" y="7698"/>
                    <a:pt x="8597" y="7715"/>
                    <a:pt x="8603" y="7732"/>
                  </a:cubicBezTo>
                  <a:lnTo>
                    <a:pt x="8612" y="7752"/>
                  </a:lnTo>
                  <a:cubicBezTo>
                    <a:pt x="8624" y="7780"/>
                    <a:pt x="8635" y="7806"/>
                    <a:pt x="8647" y="7831"/>
                  </a:cubicBezTo>
                  <a:cubicBezTo>
                    <a:pt x="8653" y="7843"/>
                    <a:pt x="8659" y="7856"/>
                    <a:pt x="8665" y="7867"/>
                  </a:cubicBezTo>
                  <a:cubicBezTo>
                    <a:pt x="8669" y="7875"/>
                    <a:pt x="8673" y="7882"/>
                    <a:pt x="8677" y="7890"/>
                  </a:cubicBezTo>
                  <a:cubicBezTo>
                    <a:pt x="8683" y="7902"/>
                    <a:pt x="8690" y="7914"/>
                    <a:pt x="8697" y="7926"/>
                  </a:cubicBezTo>
                  <a:cubicBezTo>
                    <a:pt x="8700" y="7932"/>
                    <a:pt x="8704" y="7938"/>
                    <a:pt x="8708" y="7944"/>
                  </a:cubicBezTo>
                  <a:lnTo>
                    <a:pt x="8717" y="7958"/>
                  </a:lnTo>
                  <a:lnTo>
                    <a:pt x="8717" y="7958"/>
                  </a:lnTo>
                  <a:cubicBezTo>
                    <a:pt x="8649" y="8002"/>
                    <a:pt x="8591" y="8038"/>
                    <a:pt x="8521" y="8078"/>
                  </a:cubicBezTo>
                  <a:cubicBezTo>
                    <a:pt x="8271" y="8222"/>
                    <a:pt x="8048" y="8323"/>
                    <a:pt x="7774" y="8414"/>
                  </a:cubicBezTo>
                  <a:lnTo>
                    <a:pt x="7774" y="8414"/>
                  </a:lnTo>
                  <a:cubicBezTo>
                    <a:pt x="7773" y="8412"/>
                    <a:pt x="7773" y="8411"/>
                    <a:pt x="7771" y="8408"/>
                  </a:cubicBezTo>
                  <a:cubicBezTo>
                    <a:pt x="7768" y="8402"/>
                    <a:pt x="7763" y="8397"/>
                    <a:pt x="7756" y="8393"/>
                  </a:cubicBezTo>
                  <a:cubicBezTo>
                    <a:pt x="7750" y="8390"/>
                    <a:pt x="7743" y="8387"/>
                    <a:pt x="7735" y="8387"/>
                  </a:cubicBezTo>
                  <a:lnTo>
                    <a:pt x="7735" y="8387"/>
                  </a:lnTo>
                  <a:lnTo>
                    <a:pt x="7735" y="8387"/>
                  </a:lnTo>
                  <a:lnTo>
                    <a:pt x="7735" y="8387"/>
                  </a:lnTo>
                  <a:cubicBezTo>
                    <a:pt x="7727" y="8387"/>
                    <a:pt x="7721" y="8389"/>
                    <a:pt x="7714" y="8393"/>
                  </a:cubicBezTo>
                  <a:cubicBezTo>
                    <a:pt x="7708" y="8397"/>
                    <a:pt x="7702" y="8401"/>
                    <a:pt x="7698" y="8408"/>
                  </a:cubicBezTo>
                  <a:cubicBezTo>
                    <a:pt x="7694" y="8415"/>
                    <a:pt x="7693" y="8421"/>
                    <a:pt x="7693" y="8429"/>
                  </a:cubicBezTo>
                  <a:lnTo>
                    <a:pt x="7693" y="8429"/>
                  </a:lnTo>
                  <a:lnTo>
                    <a:pt x="7693" y="8429"/>
                  </a:lnTo>
                  <a:cubicBezTo>
                    <a:pt x="7693" y="8433"/>
                    <a:pt x="7694" y="8436"/>
                    <a:pt x="7695" y="8439"/>
                  </a:cubicBezTo>
                  <a:cubicBezTo>
                    <a:pt x="7551" y="8485"/>
                    <a:pt x="7404" y="8524"/>
                    <a:pt x="7254" y="8557"/>
                  </a:cubicBezTo>
                  <a:lnTo>
                    <a:pt x="7266" y="8549"/>
                  </a:lnTo>
                  <a:cubicBezTo>
                    <a:pt x="7289" y="8533"/>
                    <a:pt x="7313" y="8516"/>
                    <a:pt x="7335" y="8500"/>
                  </a:cubicBezTo>
                  <a:cubicBezTo>
                    <a:pt x="7358" y="8484"/>
                    <a:pt x="7380" y="8468"/>
                    <a:pt x="7403" y="8451"/>
                  </a:cubicBezTo>
                  <a:cubicBezTo>
                    <a:pt x="7448" y="8419"/>
                    <a:pt x="7493" y="8385"/>
                    <a:pt x="7538" y="8351"/>
                  </a:cubicBezTo>
                  <a:cubicBezTo>
                    <a:pt x="7580" y="8318"/>
                    <a:pt x="7623" y="8285"/>
                    <a:pt x="7665" y="8252"/>
                  </a:cubicBezTo>
                  <a:cubicBezTo>
                    <a:pt x="7668" y="8250"/>
                    <a:pt x="7671" y="8248"/>
                    <a:pt x="7673" y="8245"/>
                  </a:cubicBezTo>
                  <a:cubicBezTo>
                    <a:pt x="7713" y="8214"/>
                    <a:pt x="7752" y="8182"/>
                    <a:pt x="7791" y="8150"/>
                  </a:cubicBezTo>
                  <a:lnTo>
                    <a:pt x="7816" y="8129"/>
                  </a:lnTo>
                  <a:cubicBezTo>
                    <a:pt x="7850" y="8101"/>
                    <a:pt x="7883" y="8073"/>
                    <a:pt x="7916" y="8044"/>
                  </a:cubicBezTo>
                  <a:cubicBezTo>
                    <a:pt x="7923" y="8038"/>
                    <a:pt x="7930" y="8032"/>
                    <a:pt x="7936" y="8026"/>
                  </a:cubicBezTo>
                  <a:cubicBezTo>
                    <a:pt x="7970" y="7996"/>
                    <a:pt x="8004" y="7966"/>
                    <a:pt x="8038" y="7936"/>
                  </a:cubicBezTo>
                  <a:cubicBezTo>
                    <a:pt x="8049" y="7926"/>
                    <a:pt x="8060" y="7916"/>
                    <a:pt x="8070" y="7906"/>
                  </a:cubicBezTo>
                  <a:cubicBezTo>
                    <a:pt x="8100" y="7879"/>
                    <a:pt x="8129" y="7852"/>
                    <a:pt x="8160" y="7824"/>
                  </a:cubicBezTo>
                  <a:cubicBezTo>
                    <a:pt x="8174" y="7810"/>
                    <a:pt x="8189" y="7796"/>
                    <a:pt x="8203" y="7782"/>
                  </a:cubicBezTo>
                  <a:cubicBezTo>
                    <a:pt x="8229" y="7758"/>
                    <a:pt x="8254" y="7734"/>
                    <a:pt x="8280" y="7710"/>
                  </a:cubicBezTo>
                  <a:cubicBezTo>
                    <a:pt x="8297" y="7693"/>
                    <a:pt x="8315" y="7675"/>
                    <a:pt x="8332" y="7658"/>
                  </a:cubicBezTo>
                  <a:cubicBezTo>
                    <a:pt x="8354" y="7636"/>
                    <a:pt x="8377" y="7615"/>
                    <a:pt x="8398" y="7593"/>
                  </a:cubicBezTo>
                  <a:cubicBezTo>
                    <a:pt x="8420" y="7572"/>
                    <a:pt x="8439" y="7551"/>
                    <a:pt x="8457" y="7531"/>
                  </a:cubicBezTo>
                  <a:lnTo>
                    <a:pt x="8485" y="7502"/>
                  </a:lnTo>
                  <a:lnTo>
                    <a:pt x="8485" y="7502"/>
                  </a:lnTo>
                  <a:cubicBezTo>
                    <a:pt x="8487" y="7504"/>
                    <a:pt x="8489" y="7506"/>
                    <a:pt x="8492" y="7507"/>
                  </a:cubicBezTo>
                  <a:cubicBezTo>
                    <a:pt x="8499" y="7511"/>
                    <a:pt x="8505" y="7513"/>
                    <a:pt x="8513" y="7513"/>
                  </a:cubicBezTo>
                  <a:lnTo>
                    <a:pt x="8513" y="7513"/>
                  </a:lnTo>
                  <a:cubicBezTo>
                    <a:pt x="8516" y="7513"/>
                    <a:pt x="8520" y="7512"/>
                    <a:pt x="8523" y="7511"/>
                  </a:cubicBezTo>
                  <a:cubicBezTo>
                    <a:pt x="8529" y="7531"/>
                    <a:pt x="8536" y="7550"/>
                    <a:pt x="8541" y="7568"/>
                  </a:cubicBezTo>
                  <a:cubicBezTo>
                    <a:pt x="8546" y="7576"/>
                    <a:pt x="8549" y="7584"/>
                    <a:pt x="8552" y="7592"/>
                  </a:cubicBezTo>
                  <a:close/>
                  <a:moveTo>
                    <a:pt x="8904" y="7837"/>
                  </a:moveTo>
                  <a:cubicBezTo>
                    <a:pt x="8867" y="7889"/>
                    <a:pt x="8828" y="7939"/>
                    <a:pt x="8788" y="7990"/>
                  </a:cubicBezTo>
                  <a:lnTo>
                    <a:pt x="8788" y="7990"/>
                  </a:lnTo>
                  <a:cubicBezTo>
                    <a:pt x="8787" y="7989"/>
                    <a:pt x="8786" y="7988"/>
                    <a:pt x="8785" y="7987"/>
                  </a:cubicBezTo>
                  <a:cubicBezTo>
                    <a:pt x="8778" y="7984"/>
                    <a:pt x="8772" y="7982"/>
                    <a:pt x="8765" y="7982"/>
                  </a:cubicBezTo>
                  <a:lnTo>
                    <a:pt x="8765" y="7982"/>
                  </a:lnTo>
                  <a:cubicBezTo>
                    <a:pt x="8757" y="7982"/>
                    <a:pt x="8751" y="7985"/>
                    <a:pt x="8745" y="7988"/>
                  </a:cubicBezTo>
                  <a:cubicBezTo>
                    <a:pt x="8744" y="7989"/>
                    <a:pt x="8743" y="7989"/>
                    <a:pt x="8742" y="7989"/>
                  </a:cubicBezTo>
                  <a:cubicBezTo>
                    <a:pt x="8739" y="7985"/>
                    <a:pt x="8735" y="7981"/>
                    <a:pt x="8732" y="7976"/>
                  </a:cubicBezTo>
                  <a:cubicBezTo>
                    <a:pt x="8729" y="7971"/>
                    <a:pt x="8725" y="7965"/>
                    <a:pt x="8722" y="7960"/>
                  </a:cubicBezTo>
                  <a:cubicBezTo>
                    <a:pt x="8788" y="7916"/>
                    <a:pt x="8853" y="7870"/>
                    <a:pt x="8915" y="7822"/>
                  </a:cubicBezTo>
                  <a:cubicBezTo>
                    <a:pt x="8910" y="7827"/>
                    <a:pt x="8907" y="7832"/>
                    <a:pt x="8904" y="7837"/>
                  </a:cubicBezTo>
                  <a:close/>
                  <a:moveTo>
                    <a:pt x="8766" y="8093"/>
                  </a:moveTo>
                  <a:cubicBezTo>
                    <a:pt x="8768" y="8118"/>
                    <a:pt x="8769" y="8142"/>
                    <a:pt x="8771" y="8166"/>
                  </a:cubicBezTo>
                  <a:lnTo>
                    <a:pt x="8771" y="8166"/>
                  </a:lnTo>
                  <a:cubicBezTo>
                    <a:pt x="8666" y="8243"/>
                    <a:pt x="8574" y="8304"/>
                    <a:pt x="8461" y="8369"/>
                  </a:cubicBezTo>
                  <a:cubicBezTo>
                    <a:pt x="8273" y="8477"/>
                    <a:pt x="8106" y="8554"/>
                    <a:pt x="7901" y="8626"/>
                  </a:cubicBezTo>
                  <a:lnTo>
                    <a:pt x="7919" y="8617"/>
                  </a:lnTo>
                  <a:cubicBezTo>
                    <a:pt x="7943" y="8605"/>
                    <a:pt x="7968" y="8593"/>
                    <a:pt x="7991" y="8580"/>
                  </a:cubicBezTo>
                  <a:cubicBezTo>
                    <a:pt x="8015" y="8568"/>
                    <a:pt x="8039" y="8553"/>
                    <a:pt x="8063" y="8539"/>
                  </a:cubicBezTo>
                  <a:cubicBezTo>
                    <a:pt x="8087" y="8525"/>
                    <a:pt x="8108" y="8514"/>
                    <a:pt x="8130" y="8501"/>
                  </a:cubicBezTo>
                  <a:cubicBezTo>
                    <a:pt x="8152" y="8488"/>
                    <a:pt x="8178" y="8471"/>
                    <a:pt x="8202" y="8456"/>
                  </a:cubicBezTo>
                  <a:cubicBezTo>
                    <a:pt x="8226" y="8441"/>
                    <a:pt x="8245" y="8430"/>
                    <a:pt x="8266" y="8417"/>
                  </a:cubicBezTo>
                  <a:cubicBezTo>
                    <a:pt x="8290" y="8401"/>
                    <a:pt x="8313" y="8385"/>
                    <a:pt x="8336" y="8369"/>
                  </a:cubicBezTo>
                  <a:cubicBezTo>
                    <a:pt x="8375" y="8342"/>
                    <a:pt x="8412" y="8315"/>
                    <a:pt x="8450" y="8288"/>
                  </a:cubicBezTo>
                  <a:cubicBezTo>
                    <a:pt x="8474" y="8269"/>
                    <a:pt x="8500" y="8251"/>
                    <a:pt x="8524" y="8232"/>
                  </a:cubicBezTo>
                  <a:cubicBezTo>
                    <a:pt x="8544" y="8216"/>
                    <a:pt x="8564" y="8200"/>
                    <a:pt x="8585" y="8183"/>
                  </a:cubicBezTo>
                  <a:cubicBezTo>
                    <a:pt x="8606" y="8167"/>
                    <a:pt x="8627" y="8149"/>
                    <a:pt x="8647" y="8132"/>
                  </a:cubicBezTo>
                  <a:cubicBezTo>
                    <a:pt x="8668" y="8115"/>
                    <a:pt x="8686" y="8097"/>
                    <a:pt x="8706" y="8079"/>
                  </a:cubicBezTo>
                  <a:cubicBezTo>
                    <a:pt x="8715" y="8070"/>
                    <a:pt x="8725" y="8062"/>
                    <a:pt x="8734" y="8053"/>
                  </a:cubicBezTo>
                  <a:lnTo>
                    <a:pt x="8734" y="8053"/>
                  </a:lnTo>
                  <a:cubicBezTo>
                    <a:pt x="8737" y="8056"/>
                    <a:pt x="8740" y="8059"/>
                    <a:pt x="8744" y="8061"/>
                  </a:cubicBezTo>
                  <a:cubicBezTo>
                    <a:pt x="8750" y="8064"/>
                    <a:pt x="8757" y="8066"/>
                    <a:pt x="8764" y="8066"/>
                  </a:cubicBezTo>
                  <a:lnTo>
                    <a:pt x="8764" y="8066"/>
                  </a:lnTo>
                  <a:lnTo>
                    <a:pt x="8764" y="8066"/>
                  </a:lnTo>
                  <a:cubicBezTo>
                    <a:pt x="8764" y="8071"/>
                    <a:pt x="8764" y="8076"/>
                    <a:pt x="8764" y="8081"/>
                  </a:cubicBezTo>
                  <a:lnTo>
                    <a:pt x="8766" y="8093"/>
                  </a:lnTo>
                  <a:close/>
                  <a:moveTo>
                    <a:pt x="7765" y="8689"/>
                  </a:moveTo>
                  <a:cubicBezTo>
                    <a:pt x="7743" y="8700"/>
                    <a:pt x="7720" y="8711"/>
                    <a:pt x="7697" y="8721"/>
                  </a:cubicBezTo>
                  <a:cubicBezTo>
                    <a:pt x="7671" y="8732"/>
                    <a:pt x="7645" y="8743"/>
                    <a:pt x="7619" y="8754"/>
                  </a:cubicBezTo>
                  <a:cubicBezTo>
                    <a:pt x="7594" y="8765"/>
                    <a:pt x="7572" y="8774"/>
                    <a:pt x="7548" y="8783"/>
                  </a:cubicBezTo>
                  <a:cubicBezTo>
                    <a:pt x="7524" y="8793"/>
                    <a:pt x="7493" y="8803"/>
                    <a:pt x="7466" y="8814"/>
                  </a:cubicBezTo>
                  <a:cubicBezTo>
                    <a:pt x="7442" y="8823"/>
                    <a:pt x="7419" y="8832"/>
                    <a:pt x="7395" y="8840"/>
                  </a:cubicBezTo>
                  <a:cubicBezTo>
                    <a:pt x="7367" y="8850"/>
                    <a:pt x="7339" y="8859"/>
                    <a:pt x="7311" y="8868"/>
                  </a:cubicBezTo>
                  <a:cubicBezTo>
                    <a:pt x="7287" y="8876"/>
                    <a:pt x="7263" y="8884"/>
                    <a:pt x="7239" y="8891"/>
                  </a:cubicBezTo>
                  <a:cubicBezTo>
                    <a:pt x="7211" y="8900"/>
                    <a:pt x="7182" y="8907"/>
                    <a:pt x="7154" y="8915"/>
                  </a:cubicBezTo>
                  <a:cubicBezTo>
                    <a:pt x="7130" y="8922"/>
                    <a:pt x="7105" y="8930"/>
                    <a:pt x="7080" y="8936"/>
                  </a:cubicBezTo>
                  <a:cubicBezTo>
                    <a:pt x="7052" y="8944"/>
                    <a:pt x="7024" y="8950"/>
                    <a:pt x="6995" y="8956"/>
                  </a:cubicBezTo>
                  <a:cubicBezTo>
                    <a:pt x="6967" y="8962"/>
                    <a:pt x="6945" y="8968"/>
                    <a:pt x="6919" y="8974"/>
                  </a:cubicBezTo>
                  <a:cubicBezTo>
                    <a:pt x="6894" y="8980"/>
                    <a:pt x="6862" y="8986"/>
                    <a:pt x="6834" y="8992"/>
                  </a:cubicBezTo>
                  <a:lnTo>
                    <a:pt x="6803" y="8998"/>
                  </a:lnTo>
                  <a:lnTo>
                    <a:pt x="6770" y="9003"/>
                  </a:lnTo>
                  <a:cubicBezTo>
                    <a:pt x="6742" y="9008"/>
                    <a:pt x="6714" y="9013"/>
                    <a:pt x="6686" y="9017"/>
                  </a:cubicBezTo>
                  <a:cubicBezTo>
                    <a:pt x="6645" y="9023"/>
                    <a:pt x="6604" y="9027"/>
                    <a:pt x="6564" y="9033"/>
                  </a:cubicBezTo>
                  <a:cubicBezTo>
                    <a:pt x="6536" y="9036"/>
                    <a:pt x="6509" y="9040"/>
                    <a:pt x="6481" y="9043"/>
                  </a:cubicBezTo>
                  <a:lnTo>
                    <a:pt x="6460" y="9045"/>
                  </a:lnTo>
                  <a:lnTo>
                    <a:pt x="6460" y="9045"/>
                  </a:lnTo>
                  <a:cubicBezTo>
                    <a:pt x="6459" y="9042"/>
                    <a:pt x="6458" y="9041"/>
                    <a:pt x="6458" y="9038"/>
                  </a:cubicBezTo>
                  <a:lnTo>
                    <a:pt x="6504" y="9014"/>
                  </a:lnTo>
                  <a:cubicBezTo>
                    <a:pt x="6525" y="9003"/>
                    <a:pt x="6546" y="8992"/>
                    <a:pt x="6567" y="8981"/>
                  </a:cubicBezTo>
                  <a:cubicBezTo>
                    <a:pt x="6594" y="8967"/>
                    <a:pt x="6620" y="8952"/>
                    <a:pt x="6646" y="8937"/>
                  </a:cubicBezTo>
                  <a:cubicBezTo>
                    <a:pt x="6667" y="8926"/>
                    <a:pt x="6688" y="8914"/>
                    <a:pt x="6709" y="8902"/>
                  </a:cubicBezTo>
                  <a:cubicBezTo>
                    <a:pt x="6730" y="8890"/>
                    <a:pt x="6748" y="8880"/>
                    <a:pt x="6768" y="8868"/>
                  </a:cubicBezTo>
                  <a:cubicBezTo>
                    <a:pt x="6795" y="8866"/>
                    <a:pt x="6822" y="8865"/>
                    <a:pt x="6848" y="8862"/>
                  </a:cubicBezTo>
                  <a:cubicBezTo>
                    <a:pt x="6875" y="8860"/>
                    <a:pt x="6900" y="8856"/>
                    <a:pt x="6926" y="8853"/>
                  </a:cubicBezTo>
                  <a:cubicBezTo>
                    <a:pt x="6958" y="8849"/>
                    <a:pt x="6989" y="8846"/>
                    <a:pt x="7020" y="8841"/>
                  </a:cubicBezTo>
                  <a:cubicBezTo>
                    <a:pt x="7047" y="8838"/>
                    <a:pt x="7073" y="8834"/>
                    <a:pt x="7099" y="8830"/>
                  </a:cubicBezTo>
                  <a:cubicBezTo>
                    <a:pt x="7129" y="8825"/>
                    <a:pt x="7160" y="8821"/>
                    <a:pt x="7189" y="8816"/>
                  </a:cubicBezTo>
                  <a:cubicBezTo>
                    <a:pt x="7215" y="8811"/>
                    <a:pt x="7241" y="8806"/>
                    <a:pt x="7268" y="8801"/>
                  </a:cubicBezTo>
                  <a:cubicBezTo>
                    <a:pt x="7297" y="8796"/>
                    <a:pt x="7327" y="8790"/>
                    <a:pt x="7355" y="8784"/>
                  </a:cubicBezTo>
                  <a:cubicBezTo>
                    <a:pt x="7381" y="8779"/>
                    <a:pt x="7406" y="8773"/>
                    <a:pt x="7432" y="8767"/>
                  </a:cubicBezTo>
                  <a:cubicBezTo>
                    <a:pt x="7460" y="8761"/>
                    <a:pt x="7489" y="8754"/>
                    <a:pt x="7517" y="8747"/>
                  </a:cubicBezTo>
                  <a:cubicBezTo>
                    <a:pt x="7542" y="8741"/>
                    <a:pt x="7567" y="8735"/>
                    <a:pt x="7592" y="8728"/>
                  </a:cubicBezTo>
                  <a:cubicBezTo>
                    <a:pt x="7620" y="8720"/>
                    <a:pt x="7647" y="8713"/>
                    <a:pt x="7675" y="8705"/>
                  </a:cubicBezTo>
                  <a:lnTo>
                    <a:pt x="7744" y="8683"/>
                  </a:lnTo>
                  <a:cubicBezTo>
                    <a:pt x="7771" y="8674"/>
                    <a:pt x="7798" y="8665"/>
                    <a:pt x="7825" y="8656"/>
                  </a:cubicBezTo>
                  <a:cubicBezTo>
                    <a:pt x="7833" y="8654"/>
                    <a:pt x="7840" y="8652"/>
                    <a:pt x="7848" y="8649"/>
                  </a:cubicBezTo>
                  <a:lnTo>
                    <a:pt x="7843" y="8652"/>
                  </a:lnTo>
                  <a:cubicBezTo>
                    <a:pt x="7818" y="8664"/>
                    <a:pt x="7791" y="8676"/>
                    <a:pt x="7765" y="8688"/>
                  </a:cubicBezTo>
                  <a:lnTo>
                    <a:pt x="7765" y="8689"/>
                  </a:lnTo>
                  <a:close/>
                  <a:moveTo>
                    <a:pt x="6271" y="9063"/>
                  </a:moveTo>
                  <a:cubicBezTo>
                    <a:pt x="6222" y="9066"/>
                    <a:pt x="6173" y="9069"/>
                    <a:pt x="6124" y="9071"/>
                  </a:cubicBezTo>
                  <a:cubicBezTo>
                    <a:pt x="6103" y="9072"/>
                    <a:pt x="6081" y="9073"/>
                    <a:pt x="6059" y="9074"/>
                  </a:cubicBezTo>
                  <a:cubicBezTo>
                    <a:pt x="5988" y="9077"/>
                    <a:pt x="5917" y="9078"/>
                    <a:pt x="5845" y="9078"/>
                  </a:cubicBezTo>
                  <a:cubicBezTo>
                    <a:pt x="5816" y="9078"/>
                    <a:pt x="5787" y="9078"/>
                    <a:pt x="5759" y="9077"/>
                  </a:cubicBezTo>
                  <a:cubicBezTo>
                    <a:pt x="5760" y="9066"/>
                    <a:pt x="5762" y="9055"/>
                    <a:pt x="5764" y="9044"/>
                  </a:cubicBezTo>
                  <a:cubicBezTo>
                    <a:pt x="5772" y="8989"/>
                    <a:pt x="5781" y="8930"/>
                    <a:pt x="5790" y="8869"/>
                  </a:cubicBezTo>
                  <a:cubicBezTo>
                    <a:pt x="5791" y="8869"/>
                    <a:pt x="5793" y="8869"/>
                    <a:pt x="5794" y="8869"/>
                  </a:cubicBezTo>
                  <a:lnTo>
                    <a:pt x="5794" y="8869"/>
                  </a:lnTo>
                  <a:cubicBezTo>
                    <a:pt x="5798" y="8869"/>
                    <a:pt x="5801" y="8868"/>
                    <a:pt x="5805" y="8867"/>
                  </a:cubicBezTo>
                  <a:cubicBezTo>
                    <a:pt x="5834" y="8869"/>
                    <a:pt x="5864" y="8872"/>
                    <a:pt x="5892" y="8874"/>
                  </a:cubicBezTo>
                  <a:cubicBezTo>
                    <a:pt x="5912" y="8883"/>
                    <a:pt x="5931" y="8891"/>
                    <a:pt x="5951" y="8899"/>
                  </a:cubicBezTo>
                  <a:lnTo>
                    <a:pt x="5952" y="8899"/>
                  </a:lnTo>
                  <a:cubicBezTo>
                    <a:pt x="6004" y="8921"/>
                    <a:pt x="6055" y="8941"/>
                    <a:pt x="6106" y="8960"/>
                  </a:cubicBezTo>
                  <a:lnTo>
                    <a:pt x="6108" y="8960"/>
                  </a:lnTo>
                  <a:cubicBezTo>
                    <a:pt x="6158" y="8980"/>
                    <a:pt x="6209" y="8996"/>
                    <a:pt x="6259" y="9012"/>
                  </a:cubicBezTo>
                  <a:lnTo>
                    <a:pt x="6263" y="9013"/>
                  </a:lnTo>
                  <a:cubicBezTo>
                    <a:pt x="6302" y="9025"/>
                    <a:pt x="6339" y="9036"/>
                    <a:pt x="6378" y="9046"/>
                  </a:cubicBezTo>
                  <a:lnTo>
                    <a:pt x="6378" y="9046"/>
                  </a:lnTo>
                  <a:cubicBezTo>
                    <a:pt x="6377" y="9048"/>
                    <a:pt x="6377" y="9050"/>
                    <a:pt x="6376" y="9051"/>
                  </a:cubicBezTo>
                  <a:lnTo>
                    <a:pt x="6349" y="9054"/>
                  </a:lnTo>
                  <a:cubicBezTo>
                    <a:pt x="6323" y="9056"/>
                    <a:pt x="6297" y="9059"/>
                    <a:pt x="6271" y="9061"/>
                  </a:cubicBezTo>
                  <a:lnTo>
                    <a:pt x="6271" y="9063"/>
                  </a:lnTo>
                  <a:close/>
                  <a:moveTo>
                    <a:pt x="5591" y="9520"/>
                  </a:moveTo>
                  <a:cubicBezTo>
                    <a:pt x="5562" y="9523"/>
                    <a:pt x="5532" y="9525"/>
                    <a:pt x="5503" y="9528"/>
                  </a:cubicBezTo>
                  <a:cubicBezTo>
                    <a:pt x="5490" y="9528"/>
                    <a:pt x="5478" y="9530"/>
                    <a:pt x="5465" y="9530"/>
                  </a:cubicBezTo>
                  <a:cubicBezTo>
                    <a:pt x="5428" y="9533"/>
                    <a:pt x="5390" y="9535"/>
                    <a:pt x="5352" y="9537"/>
                  </a:cubicBezTo>
                  <a:lnTo>
                    <a:pt x="5339" y="9537"/>
                  </a:lnTo>
                  <a:cubicBezTo>
                    <a:pt x="5311" y="9538"/>
                    <a:pt x="5282" y="9539"/>
                    <a:pt x="5254" y="9540"/>
                  </a:cubicBezTo>
                  <a:lnTo>
                    <a:pt x="5254" y="9540"/>
                  </a:lnTo>
                  <a:cubicBezTo>
                    <a:pt x="5254" y="9533"/>
                    <a:pt x="5252" y="9526"/>
                    <a:pt x="5248" y="9520"/>
                  </a:cubicBezTo>
                  <a:cubicBezTo>
                    <a:pt x="5244" y="9513"/>
                    <a:pt x="5240" y="9509"/>
                    <a:pt x="5233" y="9505"/>
                  </a:cubicBezTo>
                  <a:cubicBezTo>
                    <a:pt x="5226" y="9501"/>
                    <a:pt x="5220" y="9499"/>
                    <a:pt x="5212" y="9499"/>
                  </a:cubicBezTo>
                  <a:cubicBezTo>
                    <a:pt x="5205" y="9499"/>
                    <a:pt x="5199" y="9501"/>
                    <a:pt x="5192" y="9505"/>
                  </a:cubicBezTo>
                  <a:cubicBezTo>
                    <a:pt x="5186" y="9509"/>
                    <a:pt x="5181" y="9513"/>
                    <a:pt x="5177" y="9520"/>
                  </a:cubicBezTo>
                  <a:cubicBezTo>
                    <a:pt x="5177" y="9521"/>
                    <a:pt x="5176" y="9522"/>
                    <a:pt x="5175" y="9523"/>
                  </a:cubicBezTo>
                  <a:cubicBezTo>
                    <a:pt x="5145" y="9508"/>
                    <a:pt x="5116" y="9493"/>
                    <a:pt x="5086" y="9478"/>
                  </a:cubicBezTo>
                  <a:lnTo>
                    <a:pt x="5071" y="9470"/>
                  </a:lnTo>
                  <a:cubicBezTo>
                    <a:pt x="5034" y="9450"/>
                    <a:pt x="4997" y="9430"/>
                    <a:pt x="4960" y="9408"/>
                  </a:cubicBezTo>
                  <a:cubicBezTo>
                    <a:pt x="4945" y="9400"/>
                    <a:pt x="4930" y="9390"/>
                    <a:pt x="4916" y="9382"/>
                  </a:cubicBezTo>
                  <a:cubicBezTo>
                    <a:pt x="4888" y="9365"/>
                    <a:pt x="4860" y="9349"/>
                    <a:pt x="4832" y="9332"/>
                  </a:cubicBezTo>
                  <a:cubicBezTo>
                    <a:pt x="4816" y="9322"/>
                    <a:pt x="4799" y="9311"/>
                    <a:pt x="4783" y="9301"/>
                  </a:cubicBezTo>
                  <a:cubicBezTo>
                    <a:pt x="4756" y="9284"/>
                    <a:pt x="4729" y="9267"/>
                    <a:pt x="4702" y="9250"/>
                  </a:cubicBezTo>
                  <a:cubicBezTo>
                    <a:pt x="4685" y="9239"/>
                    <a:pt x="4668" y="9227"/>
                    <a:pt x="4651" y="9215"/>
                  </a:cubicBezTo>
                  <a:lnTo>
                    <a:pt x="4648" y="9213"/>
                  </a:lnTo>
                  <a:cubicBezTo>
                    <a:pt x="4682" y="9205"/>
                    <a:pt x="4716" y="9198"/>
                    <a:pt x="4750" y="9190"/>
                  </a:cubicBezTo>
                  <a:cubicBezTo>
                    <a:pt x="4792" y="9179"/>
                    <a:pt x="4836" y="9168"/>
                    <a:pt x="4879" y="9157"/>
                  </a:cubicBezTo>
                  <a:lnTo>
                    <a:pt x="4906" y="9149"/>
                  </a:lnTo>
                  <a:cubicBezTo>
                    <a:pt x="4941" y="9140"/>
                    <a:pt x="4975" y="9129"/>
                    <a:pt x="5009" y="9120"/>
                  </a:cubicBezTo>
                  <a:lnTo>
                    <a:pt x="5033" y="9113"/>
                  </a:lnTo>
                  <a:cubicBezTo>
                    <a:pt x="5068" y="9102"/>
                    <a:pt x="5103" y="9091"/>
                    <a:pt x="5138" y="9080"/>
                  </a:cubicBezTo>
                  <a:cubicBezTo>
                    <a:pt x="5144" y="9078"/>
                    <a:pt x="5149" y="9076"/>
                    <a:pt x="5155" y="9074"/>
                  </a:cubicBezTo>
                  <a:lnTo>
                    <a:pt x="5231" y="9049"/>
                  </a:lnTo>
                  <a:cubicBezTo>
                    <a:pt x="5282" y="9054"/>
                    <a:pt x="5334" y="9058"/>
                    <a:pt x="5386" y="9062"/>
                  </a:cubicBezTo>
                  <a:cubicBezTo>
                    <a:pt x="5398" y="9062"/>
                    <a:pt x="5410" y="9064"/>
                    <a:pt x="5422" y="9065"/>
                  </a:cubicBezTo>
                  <a:cubicBezTo>
                    <a:pt x="5486" y="9069"/>
                    <a:pt x="5550" y="9073"/>
                    <a:pt x="5614" y="9075"/>
                  </a:cubicBezTo>
                  <a:lnTo>
                    <a:pt x="5634" y="9075"/>
                  </a:lnTo>
                  <a:cubicBezTo>
                    <a:pt x="5674" y="9076"/>
                    <a:pt x="5714" y="9076"/>
                    <a:pt x="5754" y="9077"/>
                  </a:cubicBezTo>
                  <a:cubicBezTo>
                    <a:pt x="5751" y="9098"/>
                    <a:pt x="5748" y="9119"/>
                    <a:pt x="5745" y="9139"/>
                  </a:cubicBezTo>
                  <a:lnTo>
                    <a:pt x="5745" y="9144"/>
                  </a:lnTo>
                  <a:cubicBezTo>
                    <a:pt x="5740" y="9174"/>
                    <a:pt x="5735" y="9203"/>
                    <a:pt x="5731" y="9231"/>
                  </a:cubicBezTo>
                  <a:cubicBezTo>
                    <a:pt x="5715" y="9332"/>
                    <a:pt x="5700" y="9423"/>
                    <a:pt x="5684" y="9509"/>
                  </a:cubicBezTo>
                  <a:lnTo>
                    <a:pt x="5637" y="9514"/>
                  </a:lnTo>
                  <a:lnTo>
                    <a:pt x="5591" y="9520"/>
                  </a:lnTo>
                  <a:close/>
                  <a:moveTo>
                    <a:pt x="4518" y="9236"/>
                  </a:moveTo>
                  <a:lnTo>
                    <a:pt x="4457" y="9248"/>
                  </a:lnTo>
                  <a:cubicBezTo>
                    <a:pt x="4433" y="9252"/>
                    <a:pt x="4409" y="9256"/>
                    <a:pt x="4385" y="9260"/>
                  </a:cubicBezTo>
                  <a:cubicBezTo>
                    <a:pt x="4365" y="9263"/>
                    <a:pt x="4346" y="9267"/>
                    <a:pt x="4327" y="9270"/>
                  </a:cubicBezTo>
                  <a:cubicBezTo>
                    <a:pt x="4302" y="9273"/>
                    <a:pt x="4278" y="9277"/>
                    <a:pt x="4253" y="9280"/>
                  </a:cubicBezTo>
                  <a:lnTo>
                    <a:pt x="4199" y="9287"/>
                  </a:lnTo>
                  <a:cubicBezTo>
                    <a:pt x="4174" y="9290"/>
                    <a:pt x="4150" y="9293"/>
                    <a:pt x="4126" y="9295"/>
                  </a:cubicBezTo>
                  <a:lnTo>
                    <a:pt x="4071" y="9301"/>
                  </a:lnTo>
                  <a:cubicBezTo>
                    <a:pt x="4047" y="9304"/>
                    <a:pt x="4023" y="9305"/>
                    <a:pt x="3999" y="9307"/>
                  </a:cubicBezTo>
                  <a:cubicBezTo>
                    <a:pt x="3981" y="9308"/>
                    <a:pt x="3963" y="9310"/>
                    <a:pt x="3945" y="9311"/>
                  </a:cubicBezTo>
                  <a:cubicBezTo>
                    <a:pt x="3917" y="9313"/>
                    <a:pt x="3891" y="9314"/>
                    <a:pt x="3864" y="9315"/>
                  </a:cubicBezTo>
                  <a:lnTo>
                    <a:pt x="3820" y="9317"/>
                  </a:lnTo>
                  <a:cubicBezTo>
                    <a:pt x="3778" y="9319"/>
                    <a:pt x="3737" y="9319"/>
                    <a:pt x="3696" y="9319"/>
                  </a:cubicBezTo>
                  <a:cubicBezTo>
                    <a:pt x="3654" y="9319"/>
                    <a:pt x="3611" y="9318"/>
                    <a:pt x="3568" y="9317"/>
                  </a:cubicBezTo>
                  <a:cubicBezTo>
                    <a:pt x="3556" y="9317"/>
                    <a:pt x="3544" y="9316"/>
                    <a:pt x="3532" y="9315"/>
                  </a:cubicBezTo>
                  <a:cubicBezTo>
                    <a:pt x="3501" y="9314"/>
                    <a:pt x="3471" y="9312"/>
                    <a:pt x="3441" y="9310"/>
                  </a:cubicBezTo>
                  <a:cubicBezTo>
                    <a:pt x="3426" y="9310"/>
                    <a:pt x="3410" y="9308"/>
                    <a:pt x="3395" y="9306"/>
                  </a:cubicBezTo>
                  <a:cubicBezTo>
                    <a:pt x="3368" y="9304"/>
                    <a:pt x="3342" y="9302"/>
                    <a:pt x="3316" y="9300"/>
                  </a:cubicBezTo>
                  <a:cubicBezTo>
                    <a:pt x="3296" y="9297"/>
                    <a:pt x="3275" y="9295"/>
                    <a:pt x="3255" y="9292"/>
                  </a:cubicBezTo>
                  <a:lnTo>
                    <a:pt x="3238" y="9290"/>
                  </a:lnTo>
                  <a:lnTo>
                    <a:pt x="3238" y="9290"/>
                  </a:lnTo>
                  <a:cubicBezTo>
                    <a:pt x="3237" y="9288"/>
                    <a:pt x="3237" y="9286"/>
                    <a:pt x="3236" y="9283"/>
                  </a:cubicBezTo>
                  <a:cubicBezTo>
                    <a:pt x="3245" y="9282"/>
                    <a:pt x="3253" y="9280"/>
                    <a:pt x="3261" y="9278"/>
                  </a:cubicBezTo>
                  <a:cubicBezTo>
                    <a:pt x="3280" y="9274"/>
                    <a:pt x="3298" y="9271"/>
                    <a:pt x="3316" y="9266"/>
                  </a:cubicBezTo>
                  <a:cubicBezTo>
                    <a:pt x="3334" y="9262"/>
                    <a:pt x="3358" y="9254"/>
                    <a:pt x="3379" y="9248"/>
                  </a:cubicBezTo>
                  <a:cubicBezTo>
                    <a:pt x="3400" y="9243"/>
                    <a:pt x="3415" y="9239"/>
                    <a:pt x="3434" y="9233"/>
                  </a:cubicBezTo>
                  <a:cubicBezTo>
                    <a:pt x="3453" y="9228"/>
                    <a:pt x="3477" y="9217"/>
                    <a:pt x="3499" y="9210"/>
                  </a:cubicBezTo>
                  <a:cubicBezTo>
                    <a:pt x="3517" y="9203"/>
                    <a:pt x="3535" y="9198"/>
                    <a:pt x="3553" y="9190"/>
                  </a:cubicBezTo>
                  <a:cubicBezTo>
                    <a:pt x="3576" y="9181"/>
                    <a:pt x="3599" y="9170"/>
                    <a:pt x="3623" y="9161"/>
                  </a:cubicBezTo>
                  <a:cubicBezTo>
                    <a:pt x="3639" y="9154"/>
                    <a:pt x="3656" y="9147"/>
                    <a:pt x="3673" y="9140"/>
                  </a:cubicBezTo>
                  <a:cubicBezTo>
                    <a:pt x="3699" y="9128"/>
                    <a:pt x="3725" y="9115"/>
                    <a:pt x="3752" y="9102"/>
                  </a:cubicBezTo>
                  <a:cubicBezTo>
                    <a:pt x="3766" y="9095"/>
                    <a:pt x="3780" y="9088"/>
                    <a:pt x="3795" y="9081"/>
                  </a:cubicBezTo>
                  <a:cubicBezTo>
                    <a:pt x="3826" y="9064"/>
                    <a:pt x="3858" y="9047"/>
                    <a:pt x="3890" y="9028"/>
                  </a:cubicBezTo>
                  <a:lnTo>
                    <a:pt x="3917" y="9014"/>
                  </a:lnTo>
                  <a:cubicBezTo>
                    <a:pt x="3987" y="8973"/>
                    <a:pt x="4058" y="8927"/>
                    <a:pt x="4129" y="8877"/>
                  </a:cubicBezTo>
                  <a:lnTo>
                    <a:pt x="4129" y="8877"/>
                  </a:lnTo>
                  <a:cubicBezTo>
                    <a:pt x="4132" y="8882"/>
                    <a:pt x="4136" y="8886"/>
                    <a:pt x="4142" y="8889"/>
                  </a:cubicBezTo>
                  <a:cubicBezTo>
                    <a:pt x="4148" y="8893"/>
                    <a:pt x="4154" y="8895"/>
                    <a:pt x="4162" y="8895"/>
                  </a:cubicBezTo>
                  <a:cubicBezTo>
                    <a:pt x="4169" y="8895"/>
                    <a:pt x="4175" y="8893"/>
                    <a:pt x="4182" y="8889"/>
                  </a:cubicBezTo>
                  <a:cubicBezTo>
                    <a:pt x="4186" y="8887"/>
                    <a:pt x="4190" y="8884"/>
                    <a:pt x="4194" y="8880"/>
                  </a:cubicBezTo>
                  <a:lnTo>
                    <a:pt x="4205" y="8888"/>
                  </a:lnTo>
                  <a:cubicBezTo>
                    <a:pt x="4254" y="8928"/>
                    <a:pt x="4302" y="8966"/>
                    <a:pt x="4351" y="9003"/>
                  </a:cubicBezTo>
                  <a:cubicBezTo>
                    <a:pt x="4379" y="9024"/>
                    <a:pt x="4407" y="9046"/>
                    <a:pt x="4435" y="9066"/>
                  </a:cubicBezTo>
                  <a:cubicBezTo>
                    <a:pt x="4451" y="9078"/>
                    <a:pt x="4467" y="9089"/>
                    <a:pt x="4483" y="9101"/>
                  </a:cubicBezTo>
                  <a:cubicBezTo>
                    <a:pt x="4511" y="9121"/>
                    <a:pt x="4540" y="9143"/>
                    <a:pt x="4568" y="9162"/>
                  </a:cubicBezTo>
                  <a:cubicBezTo>
                    <a:pt x="4584" y="9173"/>
                    <a:pt x="4599" y="9183"/>
                    <a:pt x="4614" y="9194"/>
                  </a:cubicBezTo>
                  <a:cubicBezTo>
                    <a:pt x="4623" y="9200"/>
                    <a:pt x="4631" y="9205"/>
                    <a:pt x="4640" y="9211"/>
                  </a:cubicBezTo>
                  <a:lnTo>
                    <a:pt x="4589" y="9222"/>
                  </a:lnTo>
                  <a:lnTo>
                    <a:pt x="4518" y="9236"/>
                  </a:lnTo>
                  <a:close/>
                  <a:moveTo>
                    <a:pt x="3055" y="9170"/>
                  </a:moveTo>
                  <a:cubicBezTo>
                    <a:pt x="3033" y="9150"/>
                    <a:pt x="3012" y="9131"/>
                    <a:pt x="2990" y="9111"/>
                  </a:cubicBezTo>
                  <a:cubicBezTo>
                    <a:pt x="2968" y="9092"/>
                    <a:pt x="2952" y="9077"/>
                    <a:pt x="2933" y="9060"/>
                  </a:cubicBezTo>
                  <a:cubicBezTo>
                    <a:pt x="2911" y="9040"/>
                    <a:pt x="2889" y="9018"/>
                    <a:pt x="2867" y="8998"/>
                  </a:cubicBezTo>
                  <a:cubicBezTo>
                    <a:pt x="2849" y="8980"/>
                    <a:pt x="2831" y="8963"/>
                    <a:pt x="2812" y="8945"/>
                  </a:cubicBezTo>
                  <a:cubicBezTo>
                    <a:pt x="2790" y="8923"/>
                    <a:pt x="2767" y="8900"/>
                    <a:pt x="2745" y="8878"/>
                  </a:cubicBezTo>
                  <a:cubicBezTo>
                    <a:pt x="2727" y="8860"/>
                    <a:pt x="2709" y="8842"/>
                    <a:pt x="2691" y="8824"/>
                  </a:cubicBezTo>
                  <a:cubicBezTo>
                    <a:pt x="2668" y="8801"/>
                    <a:pt x="2645" y="8776"/>
                    <a:pt x="2622" y="8752"/>
                  </a:cubicBezTo>
                  <a:cubicBezTo>
                    <a:pt x="2605" y="8734"/>
                    <a:pt x="2588" y="8716"/>
                    <a:pt x="2571" y="8697"/>
                  </a:cubicBezTo>
                  <a:cubicBezTo>
                    <a:pt x="2547" y="8671"/>
                    <a:pt x="2523" y="8644"/>
                    <a:pt x="2498" y="8617"/>
                  </a:cubicBezTo>
                  <a:cubicBezTo>
                    <a:pt x="2482" y="8599"/>
                    <a:pt x="2466" y="8582"/>
                    <a:pt x="2450" y="8563"/>
                  </a:cubicBezTo>
                  <a:cubicBezTo>
                    <a:pt x="2422" y="8532"/>
                    <a:pt x="2394" y="8499"/>
                    <a:pt x="2366" y="8467"/>
                  </a:cubicBezTo>
                  <a:lnTo>
                    <a:pt x="2329" y="8424"/>
                  </a:lnTo>
                  <a:cubicBezTo>
                    <a:pt x="2319" y="8412"/>
                    <a:pt x="2310" y="8399"/>
                    <a:pt x="2299" y="8387"/>
                  </a:cubicBezTo>
                  <a:lnTo>
                    <a:pt x="2301" y="8364"/>
                  </a:lnTo>
                  <a:cubicBezTo>
                    <a:pt x="2303" y="8346"/>
                    <a:pt x="2305" y="8328"/>
                    <a:pt x="2307" y="8310"/>
                  </a:cubicBezTo>
                  <a:cubicBezTo>
                    <a:pt x="2308" y="8296"/>
                    <a:pt x="2308" y="8281"/>
                    <a:pt x="2310" y="8266"/>
                  </a:cubicBezTo>
                  <a:cubicBezTo>
                    <a:pt x="2311" y="8251"/>
                    <a:pt x="2312" y="8237"/>
                    <a:pt x="2314" y="8221"/>
                  </a:cubicBezTo>
                  <a:cubicBezTo>
                    <a:pt x="2315" y="8206"/>
                    <a:pt x="2317" y="8190"/>
                    <a:pt x="2318" y="8175"/>
                  </a:cubicBezTo>
                  <a:cubicBezTo>
                    <a:pt x="2346" y="8219"/>
                    <a:pt x="2374" y="8262"/>
                    <a:pt x="2402" y="8303"/>
                  </a:cubicBezTo>
                  <a:lnTo>
                    <a:pt x="2403" y="8306"/>
                  </a:lnTo>
                  <a:cubicBezTo>
                    <a:pt x="2438" y="8358"/>
                    <a:pt x="2474" y="8410"/>
                    <a:pt x="2509" y="8460"/>
                  </a:cubicBezTo>
                  <a:lnTo>
                    <a:pt x="2514" y="8467"/>
                  </a:lnTo>
                  <a:cubicBezTo>
                    <a:pt x="2548" y="8516"/>
                    <a:pt x="2582" y="8564"/>
                    <a:pt x="2616" y="8610"/>
                  </a:cubicBezTo>
                  <a:lnTo>
                    <a:pt x="2623" y="8621"/>
                  </a:lnTo>
                  <a:cubicBezTo>
                    <a:pt x="2657" y="8666"/>
                    <a:pt x="2690" y="8710"/>
                    <a:pt x="2723" y="8753"/>
                  </a:cubicBezTo>
                  <a:cubicBezTo>
                    <a:pt x="2727" y="8757"/>
                    <a:pt x="2729" y="8761"/>
                    <a:pt x="2733" y="8766"/>
                  </a:cubicBezTo>
                  <a:cubicBezTo>
                    <a:pt x="2765" y="8808"/>
                    <a:pt x="2798" y="8849"/>
                    <a:pt x="2831" y="8889"/>
                  </a:cubicBezTo>
                  <a:lnTo>
                    <a:pt x="2842" y="8902"/>
                  </a:lnTo>
                  <a:cubicBezTo>
                    <a:pt x="2874" y="8942"/>
                    <a:pt x="2907" y="8980"/>
                    <a:pt x="2939" y="9017"/>
                  </a:cubicBezTo>
                  <a:lnTo>
                    <a:pt x="2951" y="9031"/>
                  </a:lnTo>
                  <a:cubicBezTo>
                    <a:pt x="2983" y="9068"/>
                    <a:pt x="3015" y="9104"/>
                    <a:pt x="3047" y="9139"/>
                  </a:cubicBezTo>
                  <a:cubicBezTo>
                    <a:pt x="3052" y="9144"/>
                    <a:pt x="3056" y="9148"/>
                    <a:pt x="3061" y="9153"/>
                  </a:cubicBezTo>
                  <a:cubicBezTo>
                    <a:pt x="3092" y="9187"/>
                    <a:pt x="3124" y="9221"/>
                    <a:pt x="3157" y="9253"/>
                  </a:cubicBezTo>
                  <a:lnTo>
                    <a:pt x="3157" y="9253"/>
                  </a:lnTo>
                  <a:cubicBezTo>
                    <a:pt x="3158" y="9254"/>
                    <a:pt x="3158" y="9255"/>
                    <a:pt x="3160" y="9257"/>
                  </a:cubicBezTo>
                  <a:lnTo>
                    <a:pt x="3160" y="9257"/>
                  </a:lnTo>
                  <a:lnTo>
                    <a:pt x="3113" y="9217"/>
                  </a:lnTo>
                  <a:cubicBezTo>
                    <a:pt x="3093" y="9202"/>
                    <a:pt x="3074" y="9186"/>
                    <a:pt x="3055" y="9170"/>
                  </a:cubicBezTo>
                  <a:close/>
                  <a:moveTo>
                    <a:pt x="2229" y="8244"/>
                  </a:moveTo>
                  <a:cubicBezTo>
                    <a:pt x="2237" y="8232"/>
                    <a:pt x="2244" y="8220"/>
                    <a:pt x="2252" y="8208"/>
                  </a:cubicBezTo>
                  <a:lnTo>
                    <a:pt x="2259" y="8195"/>
                  </a:lnTo>
                  <a:lnTo>
                    <a:pt x="2273" y="8171"/>
                  </a:lnTo>
                  <a:lnTo>
                    <a:pt x="2273" y="8171"/>
                  </a:lnTo>
                  <a:cubicBezTo>
                    <a:pt x="2280" y="8174"/>
                    <a:pt x="2286" y="8176"/>
                    <a:pt x="2293" y="8176"/>
                  </a:cubicBezTo>
                  <a:lnTo>
                    <a:pt x="2293" y="8176"/>
                  </a:lnTo>
                  <a:cubicBezTo>
                    <a:pt x="2300" y="8176"/>
                    <a:pt x="2306" y="8174"/>
                    <a:pt x="2312" y="8170"/>
                  </a:cubicBezTo>
                  <a:cubicBezTo>
                    <a:pt x="2313" y="8170"/>
                    <a:pt x="2313" y="8170"/>
                    <a:pt x="2314" y="8170"/>
                  </a:cubicBezTo>
                  <a:lnTo>
                    <a:pt x="2315" y="8171"/>
                  </a:lnTo>
                  <a:cubicBezTo>
                    <a:pt x="2309" y="8246"/>
                    <a:pt x="2303" y="8317"/>
                    <a:pt x="2295" y="8384"/>
                  </a:cubicBezTo>
                  <a:cubicBezTo>
                    <a:pt x="2275" y="8359"/>
                    <a:pt x="2254" y="8335"/>
                    <a:pt x="2233" y="8309"/>
                  </a:cubicBezTo>
                  <a:lnTo>
                    <a:pt x="2233" y="8309"/>
                  </a:lnTo>
                  <a:cubicBezTo>
                    <a:pt x="2237" y="8306"/>
                    <a:pt x="2240" y="8303"/>
                    <a:pt x="2242" y="8299"/>
                  </a:cubicBezTo>
                  <a:cubicBezTo>
                    <a:pt x="2246" y="8292"/>
                    <a:pt x="2248" y="8286"/>
                    <a:pt x="2248" y="8278"/>
                  </a:cubicBezTo>
                  <a:lnTo>
                    <a:pt x="2248" y="8278"/>
                  </a:lnTo>
                  <a:cubicBezTo>
                    <a:pt x="2248" y="8271"/>
                    <a:pt x="2246" y="8264"/>
                    <a:pt x="2242" y="8257"/>
                  </a:cubicBezTo>
                  <a:cubicBezTo>
                    <a:pt x="2239" y="8252"/>
                    <a:pt x="2235" y="8248"/>
                    <a:pt x="2230" y="8244"/>
                  </a:cubicBezTo>
                  <a:lnTo>
                    <a:pt x="2229" y="8244"/>
                  </a:lnTo>
                  <a:close/>
                  <a:moveTo>
                    <a:pt x="1569" y="7990"/>
                  </a:moveTo>
                  <a:lnTo>
                    <a:pt x="1560" y="7986"/>
                  </a:lnTo>
                  <a:cubicBezTo>
                    <a:pt x="1536" y="7976"/>
                    <a:pt x="1512" y="7965"/>
                    <a:pt x="1487" y="7954"/>
                  </a:cubicBezTo>
                  <a:lnTo>
                    <a:pt x="1500" y="7953"/>
                  </a:lnTo>
                  <a:lnTo>
                    <a:pt x="1519" y="7951"/>
                  </a:lnTo>
                  <a:lnTo>
                    <a:pt x="1544" y="7947"/>
                  </a:lnTo>
                  <a:lnTo>
                    <a:pt x="1563" y="7945"/>
                  </a:lnTo>
                  <a:cubicBezTo>
                    <a:pt x="1572" y="7943"/>
                    <a:pt x="1580" y="7941"/>
                    <a:pt x="1589" y="7940"/>
                  </a:cubicBezTo>
                  <a:lnTo>
                    <a:pt x="1607" y="7936"/>
                  </a:lnTo>
                  <a:lnTo>
                    <a:pt x="1633" y="7930"/>
                  </a:lnTo>
                  <a:cubicBezTo>
                    <a:pt x="1639" y="7928"/>
                    <a:pt x="1646" y="7927"/>
                    <a:pt x="1652" y="7925"/>
                  </a:cubicBezTo>
                  <a:cubicBezTo>
                    <a:pt x="1661" y="7923"/>
                    <a:pt x="1670" y="7920"/>
                    <a:pt x="1679" y="7917"/>
                  </a:cubicBezTo>
                  <a:lnTo>
                    <a:pt x="1697" y="7912"/>
                  </a:lnTo>
                  <a:cubicBezTo>
                    <a:pt x="1706" y="7909"/>
                    <a:pt x="1717" y="7905"/>
                    <a:pt x="1725" y="7902"/>
                  </a:cubicBezTo>
                  <a:cubicBezTo>
                    <a:pt x="1731" y="7900"/>
                    <a:pt x="1737" y="7898"/>
                    <a:pt x="1743" y="7896"/>
                  </a:cubicBezTo>
                  <a:cubicBezTo>
                    <a:pt x="1752" y="7893"/>
                    <a:pt x="1762" y="7889"/>
                    <a:pt x="1772" y="7885"/>
                  </a:cubicBezTo>
                  <a:lnTo>
                    <a:pt x="1784" y="7880"/>
                  </a:lnTo>
                  <a:lnTo>
                    <a:pt x="1802" y="7890"/>
                  </a:lnTo>
                  <a:cubicBezTo>
                    <a:pt x="1824" y="7902"/>
                    <a:pt x="1846" y="7915"/>
                    <a:pt x="1869" y="7926"/>
                  </a:cubicBezTo>
                  <a:lnTo>
                    <a:pt x="1890" y="7937"/>
                  </a:lnTo>
                  <a:cubicBezTo>
                    <a:pt x="1912" y="7949"/>
                    <a:pt x="1934" y="7960"/>
                    <a:pt x="1956" y="7971"/>
                  </a:cubicBezTo>
                  <a:lnTo>
                    <a:pt x="1979" y="7982"/>
                  </a:lnTo>
                  <a:cubicBezTo>
                    <a:pt x="2001" y="7992"/>
                    <a:pt x="2023" y="8003"/>
                    <a:pt x="2045" y="8013"/>
                  </a:cubicBezTo>
                  <a:lnTo>
                    <a:pt x="2069" y="8024"/>
                  </a:lnTo>
                  <a:cubicBezTo>
                    <a:pt x="2091" y="8034"/>
                    <a:pt x="2113" y="8044"/>
                    <a:pt x="2135" y="8053"/>
                  </a:cubicBezTo>
                  <a:lnTo>
                    <a:pt x="2162" y="8064"/>
                  </a:lnTo>
                  <a:lnTo>
                    <a:pt x="2195" y="8078"/>
                  </a:lnTo>
                  <a:cubicBezTo>
                    <a:pt x="2195" y="8083"/>
                    <a:pt x="2195" y="8088"/>
                    <a:pt x="2195" y="8093"/>
                  </a:cubicBezTo>
                  <a:cubicBezTo>
                    <a:pt x="2195" y="8103"/>
                    <a:pt x="2195" y="8112"/>
                    <a:pt x="2196" y="8122"/>
                  </a:cubicBezTo>
                  <a:lnTo>
                    <a:pt x="2196" y="8122"/>
                  </a:lnTo>
                  <a:cubicBezTo>
                    <a:pt x="1980" y="8115"/>
                    <a:pt x="1798" y="8078"/>
                    <a:pt x="1596" y="8000"/>
                  </a:cubicBezTo>
                  <a:cubicBezTo>
                    <a:pt x="1587" y="7996"/>
                    <a:pt x="1578" y="7993"/>
                    <a:pt x="1570" y="7990"/>
                  </a:cubicBezTo>
                  <a:lnTo>
                    <a:pt x="1569" y="7990"/>
                  </a:lnTo>
                  <a:close/>
                  <a:moveTo>
                    <a:pt x="1741" y="7853"/>
                  </a:moveTo>
                  <a:cubicBezTo>
                    <a:pt x="1707" y="7833"/>
                    <a:pt x="1673" y="7813"/>
                    <a:pt x="1639" y="7792"/>
                  </a:cubicBezTo>
                  <a:lnTo>
                    <a:pt x="1618" y="7779"/>
                  </a:lnTo>
                  <a:cubicBezTo>
                    <a:pt x="1580" y="7755"/>
                    <a:pt x="1543" y="7731"/>
                    <a:pt x="1506" y="7706"/>
                  </a:cubicBezTo>
                  <a:lnTo>
                    <a:pt x="1482" y="7689"/>
                  </a:lnTo>
                  <a:cubicBezTo>
                    <a:pt x="1449" y="7666"/>
                    <a:pt x="1416" y="7642"/>
                    <a:pt x="1384" y="7618"/>
                  </a:cubicBezTo>
                  <a:lnTo>
                    <a:pt x="1381" y="7615"/>
                  </a:lnTo>
                  <a:cubicBezTo>
                    <a:pt x="1378" y="7594"/>
                    <a:pt x="1375" y="7574"/>
                    <a:pt x="1372" y="7552"/>
                  </a:cubicBezTo>
                  <a:lnTo>
                    <a:pt x="1372" y="7552"/>
                  </a:lnTo>
                  <a:cubicBezTo>
                    <a:pt x="1426" y="7588"/>
                    <a:pt x="1472" y="7617"/>
                    <a:pt x="1529" y="7649"/>
                  </a:cubicBezTo>
                  <a:cubicBezTo>
                    <a:pt x="1651" y="7720"/>
                    <a:pt x="1758" y="7773"/>
                    <a:pt x="1889" y="7828"/>
                  </a:cubicBezTo>
                  <a:cubicBezTo>
                    <a:pt x="1853" y="7846"/>
                    <a:pt x="1818" y="7862"/>
                    <a:pt x="1783" y="7876"/>
                  </a:cubicBezTo>
                  <a:lnTo>
                    <a:pt x="1763" y="7866"/>
                  </a:lnTo>
                  <a:lnTo>
                    <a:pt x="1741" y="7853"/>
                  </a:lnTo>
                  <a:close/>
                  <a:moveTo>
                    <a:pt x="1267" y="7436"/>
                  </a:moveTo>
                  <a:lnTo>
                    <a:pt x="1267" y="7436"/>
                  </a:lnTo>
                  <a:cubicBezTo>
                    <a:pt x="1259" y="7436"/>
                    <a:pt x="1253" y="7438"/>
                    <a:pt x="1246" y="7441"/>
                  </a:cubicBezTo>
                  <a:cubicBezTo>
                    <a:pt x="1241" y="7444"/>
                    <a:pt x="1238" y="7447"/>
                    <a:pt x="1235" y="7451"/>
                  </a:cubicBezTo>
                  <a:lnTo>
                    <a:pt x="1235" y="7451"/>
                  </a:lnTo>
                  <a:cubicBezTo>
                    <a:pt x="1143" y="7382"/>
                    <a:pt x="1068" y="7319"/>
                    <a:pt x="985" y="7240"/>
                  </a:cubicBezTo>
                  <a:cubicBezTo>
                    <a:pt x="955" y="7187"/>
                    <a:pt x="926" y="7135"/>
                    <a:pt x="896" y="7081"/>
                  </a:cubicBezTo>
                  <a:cubicBezTo>
                    <a:pt x="884" y="7059"/>
                    <a:pt x="872" y="7037"/>
                    <a:pt x="859" y="7014"/>
                  </a:cubicBezTo>
                  <a:cubicBezTo>
                    <a:pt x="843" y="6984"/>
                    <a:pt x="827" y="6953"/>
                    <a:pt x="810" y="6923"/>
                  </a:cubicBezTo>
                  <a:cubicBezTo>
                    <a:pt x="796" y="6896"/>
                    <a:pt x="782" y="6870"/>
                    <a:pt x="768" y="6844"/>
                  </a:cubicBezTo>
                  <a:cubicBezTo>
                    <a:pt x="754" y="6818"/>
                    <a:pt x="738" y="6785"/>
                    <a:pt x="723" y="6756"/>
                  </a:cubicBezTo>
                  <a:lnTo>
                    <a:pt x="696" y="6702"/>
                  </a:lnTo>
                  <a:lnTo>
                    <a:pt x="696" y="6702"/>
                  </a:lnTo>
                  <a:lnTo>
                    <a:pt x="696" y="6702"/>
                  </a:lnTo>
                  <a:cubicBezTo>
                    <a:pt x="703" y="6698"/>
                    <a:pt x="708" y="6693"/>
                    <a:pt x="712" y="6686"/>
                  </a:cubicBezTo>
                  <a:cubicBezTo>
                    <a:pt x="712" y="6686"/>
                    <a:pt x="712" y="6686"/>
                    <a:pt x="712" y="6685"/>
                  </a:cubicBezTo>
                  <a:lnTo>
                    <a:pt x="732" y="6694"/>
                  </a:lnTo>
                  <a:cubicBezTo>
                    <a:pt x="741" y="6698"/>
                    <a:pt x="751" y="6702"/>
                    <a:pt x="761" y="6705"/>
                  </a:cubicBezTo>
                  <a:cubicBezTo>
                    <a:pt x="770" y="6709"/>
                    <a:pt x="780" y="6713"/>
                    <a:pt x="789" y="6716"/>
                  </a:cubicBezTo>
                  <a:cubicBezTo>
                    <a:pt x="798" y="6720"/>
                    <a:pt x="810" y="6723"/>
                    <a:pt x="821" y="6726"/>
                  </a:cubicBezTo>
                  <a:cubicBezTo>
                    <a:pt x="831" y="6729"/>
                    <a:pt x="839" y="6732"/>
                    <a:pt x="849" y="6735"/>
                  </a:cubicBezTo>
                  <a:cubicBezTo>
                    <a:pt x="859" y="6738"/>
                    <a:pt x="871" y="6741"/>
                    <a:pt x="883" y="6744"/>
                  </a:cubicBezTo>
                  <a:cubicBezTo>
                    <a:pt x="894" y="6747"/>
                    <a:pt x="901" y="6748"/>
                    <a:pt x="911" y="6750"/>
                  </a:cubicBezTo>
                  <a:cubicBezTo>
                    <a:pt x="920" y="6752"/>
                    <a:pt x="936" y="6755"/>
                    <a:pt x="948" y="6757"/>
                  </a:cubicBezTo>
                  <a:cubicBezTo>
                    <a:pt x="958" y="6759"/>
                    <a:pt x="967" y="6761"/>
                    <a:pt x="976" y="6762"/>
                  </a:cubicBezTo>
                  <a:cubicBezTo>
                    <a:pt x="989" y="6764"/>
                    <a:pt x="1003" y="6766"/>
                    <a:pt x="1016" y="6768"/>
                  </a:cubicBezTo>
                  <a:lnTo>
                    <a:pt x="1043" y="6771"/>
                  </a:lnTo>
                  <a:cubicBezTo>
                    <a:pt x="1058" y="6772"/>
                    <a:pt x="1074" y="6773"/>
                    <a:pt x="1089" y="6774"/>
                  </a:cubicBezTo>
                  <a:cubicBezTo>
                    <a:pt x="1097" y="6774"/>
                    <a:pt x="1104" y="6776"/>
                    <a:pt x="1112" y="6776"/>
                  </a:cubicBezTo>
                  <a:cubicBezTo>
                    <a:pt x="1135" y="6777"/>
                    <a:pt x="1159" y="6778"/>
                    <a:pt x="1183" y="6778"/>
                  </a:cubicBezTo>
                  <a:lnTo>
                    <a:pt x="1183" y="6778"/>
                  </a:lnTo>
                  <a:cubicBezTo>
                    <a:pt x="1201" y="6778"/>
                    <a:pt x="1220" y="6777"/>
                    <a:pt x="1238" y="6776"/>
                  </a:cubicBezTo>
                  <a:lnTo>
                    <a:pt x="1238" y="6776"/>
                  </a:lnTo>
                  <a:cubicBezTo>
                    <a:pt x="1239" y="6783"/>
                    <a:pt x="1240" y="6789"/>
                    <a:pt x="1244" y="6795"/>
                  </a:cubicBezTo>
                  <a:cubicBezTo>
                    <a:pt x="1248" y="6801"/>
                    <a:pt x="1252" y="6806"/>
                    <a:pt x="1259" y="6810"/>
                  </a:cubicBezTo>
                  <a:cubicBezTo>
                    <a:pt x="1266" y="6814"/>
                    <a:pt x="1272" y="6816"/>
                    <a:pt x="1280" y="6816"/>
                  </a:cubicBezTo>
                  <a:lnTo>
                    <a:pt x="1282" y="6816"/>
                  </a:lnTo>
                  <a:cubicBezTo>
                    <a:pt x="1298" y="6977"/>
                    <a:pt x="1314" y="7128"/>
                    <a:pt x="1330" y="7270"/>
                  </a:cubicBezTo>
                  <a:cubicBezTo>
                    <a:pt x="1330" y="7276"/>
                    <a:pt x="1332" y="7281"/>
                    <a:pt x="1332" y="7286"/>
                  </a:cubicBezTo>
                  <a:cubicBezTo>
                    <a:pt x="1338" y="7332"/>
                    <a:pt x="1343" y="7377"/>
                    <a:pt x="1349" y="7421"/>
                  </a:cubicBezTo>
                  <a:cubicBezTo>
                    <a:pt x="1350" y="7429"/>
                    <a:pt x="1351" y="7438"/>
                    <a:pt x="1352" y="7446"/>
                  </a:cubicBezTo>
                  <a:cubicBezTo>
                    <a:pt x="1356" y="7480"/>
                    <a:pt x="1361" y="7514"/>
                    <a:pt x="1365" y="7547"/>
                  </a:cubicBezTo>
                  <a:cubicBezTo>
                    <a:pt x="1343" y="7532"/>
                    <a:pt x="1322" y="7517"/>
                    <a:pt x="1300" y="7502"/>
                  </a:cubicBezTo>
                  <a:lnTo>
                    <a:pt x="1300" y="7502"/>
                  </a:lnTo>
                  <a:cubicBezTo>
                    <a:pt x="1301" y="7501"/>
                    <a:pt x="1302" y="7500"/>
                    <a:pt x="1302" y="7499"/>
                  </a:cubicBezTo>
                  <a:cubicBezTo>
                    <a:pt x="1306" y="7493"/>
                    <a:pt x="1307" y="7487"/>
                    <a:pt x="1308" y="7479"/>
                  </a:cubicBezTo>
                  <a:lnTo>
                    <a:pt x="1308" y="7479"/>
                  </a:lnTo>
                  <a:cubicBezTo>
                    <a:pt x="1308" y="7479"/>
                    <a:pt x="1308" y="7479"/>
                    <a:pt x="1308" y="7478"/>
                  </a:cubicBezTo>
                  <a:cubicBezTo>
                    <a:pt x="1308" y="7470"/>
                    <a:pt x="1306" y="7464"/>
                    <a:pt x="1302" y="7457"/>
                  </a:cubicBezTo>
                  <a:cubicBezTo>
                    <a:pt x="1298" y="7450"/>
                    <a:pt x="1293" y="7445"/>
                    <a:pt x="1287" y="7441"/>
                  </a:cubicBezTo>
                  <a:cubicBezTo>
                    <a:pt x="1280" y="7438"/>
                    <a:pt x="1274" y="7436"/>
                    <a:pt x="1267" y="7436"/>
                  </a:cubicBezTo>
                  <a:close/>
                  <a:moveTo>
                    <a:pt x="583" y="6627"/>
                  </a:moveTo>
                  <a:cubicBezTo>
                    <a:pt x="574" y="6622"/>
                    <a:pt x="565" y="6618"/>
                    <a:pt x="556" y="6613"/>
                  </a:cubicBezTo>
                  <a:cubicBezTo>
                    <a:pt x="547" y="6608"/>
                    <a:pt x="536" y="6602"/>
                    <a:pt x="526" y="6595"/>
                  </a:cubicBezTo>
                  <a:cubicBezTo>
                    <a:pt x="516" y="6589"/>
                    <a:pt x="508" y="6584"/>
                    <a:pt x="500" y="6578"/>
                  </a:cubicBezTo>
                  <a:cubicBezTo>
                    <a:pt x="491" y="6572"/>
                    <a:pt x="480" y="6563"/>
                    <a:pt x="471" y="6555"/>
                  </a:cubicBezTo>
                  <a:cubicBezTo>
                    <a:pt x="461" y="6547"/>
                    <a:pt x="455" y="6543"/>
                    <a:pt x="447" y="6536"/>
                  </a:cubicBezTo>
                  <a:cubicBezTo>
                    <a:pt x="444" y="6534"/>
                    <a:pt x="442" y="6531"/>
                    <a:pt x="440" y="6529"/>
                  </a:cubicBezTo>
                  <a:lnTo>
                    <a:pt x="440" y="6529"/>
                  </a:lnTo>
                  <a:cubicBezTo>
                    <a:pt x="350" y="6366"/>
                    <a:pt x="286" y="6221"/>
                    <a:pt x="227" y="6044"/>
                  </a:cubicBezTo>
                  <a:lnTo>
                    <a:pt x="227" y="6044"/>
                  </a:lnTo>
                  <a:cubicBezTo>
                    <a:pt x="229" y="6043"/>
                    <a:pt x="230" y="6042"/>
                    <a:pt x="232" y="6041"/>
                  </a:cubicBezTo>
                  <a:cubicBezTo>
                    <a:pt x="238" y="6038"/>
                    <a:pt x="243" y="6034"/>
                    <a:pt x="247" y="6026"/>
                  </a:cubicBezTo>
                  <a:cubicBezTo>
                    <a:pt x="249" y="6023"/>
                    <a:pt x="251" y="6019"/>
                    <a:pt x="252" y="6015"/>
                  </a:cubicBezTo>
                  <a:cubicBezTo>
                    <a:pt x="254" y="6020"/>
                    <a:pt x="257" y="6026"/>
                    <a:pt x="259" y="6031"/>
                  </a:cubicBezTo>
                  <a:cubicBezTo>
                    <a:pt x="269" y="6050"/>
                    <a:pt x="279" y="6070"/>
                    <a:pt x="290" y="6090"/>
                  </a:cubicBezTo>
                  <a:cubicBezTo>
                    <a:pt x="298" y="6105"/>
                    <a:pt x="306" y="6120"/>
                    <a:pt x="314" y="6135"/>
                  </a:cubicBezTo>
                  <a:cubicBezTo>
                    <a:pt x="325" y="6155"/>
                    <a:pt x="337" y="6175"/>
                    <a:pt x="349" y="6195"/>
                  </a:cubicBezTo>
                  <a:cubicBezTo>
                    <a:pt x="357" y="6210"/>
                    <a:pt x="365" y="6225"/>
                    <a:pt x="374" y="6240"/>
                  </a:cubicBezTo>
                  <a:cubicBezTo>
                    <a:pt x="387" y="6261"/>
                    <a:pt x="400" y="6282"/>
                    <a:pt x="414" y="6302"/>
                  </a:cubicBezTo>
                  <a:cubicBezTo>
                    <a:pt x="423" y="6317"/>
                    <a:pt x="432" y="6331"/>
                    <a:pt x="441" y="6346"/>
                  </a:cubicBezTo>
                  <a:cubicBezTo>
                    <a:pt x="456" y="6368"/>
                    <a:pt x="471" y="6391"/>
                    <a:pt x="487" y="6413"/>
                  </a:cubicBezTo>
                  <a:cubicBezTo>
                    <a:pt x="495" y="6426"/>
                    <a:pt x="504" y="6439"/>
                    <a:pt x="513" y="6452"/>
                  </a:cubicBezTo>
                  <a:cubicBezTo>
                    <a:pt x="537" y="6487"/>
                    <a:pt x="563" y="6523"/>
                    <a:pt x="589" y="6558"/>
                  </a:cubicBezTo>
                  <a:cubicBezTo>
                    <a:pt x="601" y="6573"/>
                    <a:pt x="613" y="6588"/>
                    <a:pt x="624" y="6603"/>
                  </a:cubicBezTo>
                  <a:lnTo>
                    <a:pt x="649" y="6634"/>
                  </a:lnTo>
                  <a:lnTo>
                    <a:pt x="649" y="6634"/>
                  </a:lnTo>
                  <a:cubicBezTo>
                    <a:pt x="645" y="6638"/>
                    <a:pt x="642" y="6642"/>
                    <a:pt x="639" y="6646"/>
                  </a:cubicBezTo>
                  <a:cubicBezTo>
                    <a:pt x="638" y="6648"/>
                    <a:pt x="637" y="6649"/>
                    <a:pt x="637" y="6650"/>
                  </a:cubicBezTo>
                  <a:cubicBezTo>
                    <a:pt x="629" y="6647"/>
                    <a:pt x="621" y="6645"/>
                    <a:pt x="614" y="6642"/>
                  </a:cubicBezTo>
                  <a:cubicBezTo>
                    <a:pt x="604" y="6638"/>
                    <a:pt x="594" y="6632"/>
                    <a:pt x="584" y="6627"/>
                  </a:cubicBezTo>
                  <a:lnTo>
                    <a:pt x="583" y="6627"/>
                  </a:lnTo>
                  <a:close/>
                  <a:moveTo>
                    <a:pt x="114" y="5748"/>
                  </a:moveTo>
                  <a:cubicBezTo>
                    <a:pt x="107" y="5717"/>
                    <a:pt x="102" y="5688"/>
                    <a:pt x="96" y="5658"/>
                  </a:cubicBezTo>
                  <a:lnTo>
                    <a:pt x="100" y="5656"/>
                  </a:lnTo>
                  <a:cubicBezTo>
                    <a:pt x="102" y="5662"/>
                    <a:pt x="104" y="5669"/>
                    <a:pt x="106" y="5675"/>
                  </a:cubicBezTo>
                  <a:cubicBezTo>
                    <a:pt x="108" y="5682"/>
                    <a:pt x="111" y="5689"/>
                    <a:pt x="114" y="5697"/>
                  </a:cubicBezTo>
                  <a:cubicBezTo>
                    <a:pt x="119" y="5711"/>
                    <a:pt x="124" y="5725"/>
                    <a:pt x="130" y="5739"/>
                  </a:cubicBezTo>
                  <a:cubicBezTo>
                    <a:pt x="132" y="5746"/>
                    <a:pt x="134" y="5752"/>
                    <a:pt x="137" y="5758"/>
                  </a:cubicBezTo>
                  <a:cubicBezTo>
                    <a:pt x="139" y="5764"/>
                    <a:pt x="143" y="5772"/>
                    <a:pt x="147" y="5779"/>
                  </a:cubicBezTo>
                  <a:lnTo>
                    <a:pt x="147" y="5779"/>
                  </a:lnTo>
                  <a:cubicBezTo>
                    <a:pt x="146" y="5779"/>
                    <a:pt x="146" y="5779"/>
                    <a:pt x="146" y="5779"/>
                  </a:cubicBezTo>
                  <a:cubicBezTo>
                    <a:pt x="139" y="5783"/>
                    <a:pt x="135" y="5788"/>
                    <a:pt x="131" y="5794"/>
                  </a:cubicBezTo>
                  <a:cubicBezTo>
                    <a:pt x="129" y="5797"/>
                    <a:pt x="128" y="5800"/>
                    <a:pt x="127" y="5803"/>
                  </a:cubicBezTo>
                  <a:cubicBezTo>
                    <a:pt x="125" y="5794"/>
                    <a:pt x="122" y="5783"/>
                    <a:pt x="120" y="5775"/>
                  </a:cubicBezTo>
                  <a:lnTo>
                    <a:pt x="114" y="5748"/>
                  </a:lnTo>
                  <a:close/>
                  <a:moveTo>
                    <a:pt x="138" y="5659"/>
                  </a:moveTo>
                  <a:cubicBezTo>
                    <a:pt x="140" y="5662"/>
                    <a:pt x="142" y="5666"/>
                    <a:pt x="144" y="5669"/>
                  </a:cubicBezTo>
                  <a:lnTo>
                    <a:pt x="144" y="5669"/>
                  </a:lnTo>
                  <a:cubicBezTo>
                    <a:pt x="140" y="5673"/>
                    <a:pt x="137" y="5676"/>
                    <a:pt x="134" y="5681"/>
                  </a:cubicBezTo>
                  <a:cubicBezTo>
                    <a:pt x="131" y="5686"/>
                    <a:pt x="130" y="5690"/>
                    <a:pt x="129" y="5695"/>
                  </a:cubicBezTo>
                  <a:cubicBezTo>
                    <a:pt x="128" y="5690"/>
                    <a:pt x="126" y="5686"/>
                    <a:pt x="125" y="5682"/>
                  </a:cubicBezTo>
                  <a:cubicBezTo>
                    <a:pt x="121" y="5669"/>
                    <a:pt x="118" y="5656"/>
                    <a:pt x="115" y="5644"/>
                  </a:cubicBezTo>
                  <a:lnTo>
                    <a:pt x="115" y="5644"/>
                  </a:lnTo>
                  <a:cubicBezTo>
                    <a:pt x="116" y="5642"/>
                    <a:pt x="117" y="5642"/>
                    <a:pt x="118" y="5639"/>
                  </a:cubicBezTo>
                  <a:cubicBezTo>
                    <a:pt x="119" y="5637"/>
                    <a:pt x="120" y="5634"/>
                    <a:pt x="121" y="5630"/>
                  </a:cubicBezTo>
                  <a:lnTo>
                    <a:pt x="121" y="5630"/>
                  </a:lnTo>
                  <a:cubicBezTo>
                    <a:pt x="122" y="5631"/>
                    <a:pt x="122" y="5631"/>
                    <a:pt x="123" y="5632"/>
                  </a:cubicBezTo>
                  <a:cubicBezTo>
                    <a:pt x="123" y="5633"/>
                    <a:pt x="123" y="5633"/>
                    <a:pt x="124" y="5634"/>
                  </a:cubicBezTo>
                  <a:cubicBezTo>
                    <a:pt x="129" y="5643"/>
                    <a:pt x="133" y="5651"/>
                    <a:pt x="139" y="5659"/>
                  </a:cubicBezTo>
                  <a:lnTo>
                    <a:pt x="138" y="5659"/>
                  </a:lnTo>
                  <a:close/>
                  <a:moveTo>
                    <a:pt x="225" y="5738"/>
                  </a:moveTo>
                  <a:cubicBezTo>
                    <a:pt x="230" y="5740"/>
                    <a:pt x="234" y="5742"/>
                    <a:pt x="239" y="5744"/>
                  </a:cubicBezTo>
                  <a:lnTo>
                    <a:pt x="239" y="5744"/>
                  </a:lnTo>
                  <a:cubicBezTo>
                    <a:pt x="249" y="5747"/>
                    <a:pt x="257" y="5749"/>
                    <a:pt x="267" y="5751"/>
                  </a:cubicBezTo>
                  <a:cubicBezTo>
                    <a:pt x="272" y="5751"/>
                    <a:pt x="276" y="5753"/>
                    <a:pt x="281" y="5754"/>
                  </a:cubicBezTo>
                  <a:lnTo>
                    <a:pt x="281" y="5754"/>
                  </a:lnTo>
                  <a:cubicBezTo>
                    <a:pt x="297" y="5756"/>
                    <a:pt x="310" y="5757"/>
                    <a:pt x="326" y="5757"/>
                  </a:cubicBezTo>
                  <a:lnTo>
                    <a:pt x="326" y="5757"/>
                  </a:lnTo>
                  <a:lnTo>
                    <a:pt x="328" y="5757"/>
                  </a:lnTo>
                  <a:cubicBezTo>
                    <a:pt x="340" y="5757"/>
                    <a:pt x="352" y="5757"/>
                    <a:pt x="364" y="5755"/>
                  </a:cubicBezTo>
                  <a:lnTo>
                    <a:pt x="377" y="5753"/>
                  </a:lnTo>
                  <a:cubicBezTo>
                    <a:pt x="386" y="5752"/>
                    <a:pt x="394" y="5751"/>
                    <a:pt x="403" y="5749"/>
                  </a:cubicBezTo>
                  <a:lnTo>
                    <a:pt x="417" y="5746"/>
                  </a:lnTo>
                  <a:cubicBezTo>
                    <a:pt x="426" y="5744"/>
                    <a:pt x="434" y="5742"/>
                    <a:pt x="443" y="5739"/>
                  </a:cubicBezTo>
                  <a:lnTo>
                    <a:pt x="443" y="5739"/>
                  </a:lnTo>
                  <a:lnTo>
                    <a:pt x="443" y="5739"/>
                  </a:lnTo>
                  <a:cubicBezTo>
                    <a:pt x="444" y="5742"/>
                    <a:pt x="445" y="5744"/>
                    <a:pt x="446" y="5745"/>
                  </a:cubicBezTo>
                  <a:cubicBezTo>
                    <a:pt x="450" y="5753"/>
                    <a:pt x="455" y="5758"/>
                    <a:pt x="462" y="5761"/>
                  </a:cubicBezTo>
                  <a:cubicBezTo>
                    <a:pt x="468" y="5765"/>
                    <a:pt x="475" y="5766"/>
                    <a:pt x="483" y="5766"/>
                  </a:cubicBezTo>
                  <a:lnTo>
                    <a:pt x="483" y="5766"/>
                  </a:lnTo>
                  <a:lnTo>
                    <a:pt x="483" y="5766"/>
                  </a:lnTo>
                  <a:cubicBezTo>
                    <a:pt x="485" y="5766"/>
                    <a:pt x="487" y="5766"/>
                    <a:pt x="489" y="5765"/>
                  </a:cubicBezTo>
                  <a:cubicBezTo>
                    <a:pt x="511" y="5885"/>
                    <a:pt x="533" y="5998"/>
                    <a:pt x="554" y="6106"/>
                  </a:cubicBezTo>
                  <a:cubicBezTo>
                    <a:pt x="556" y="6113"/>
                    <a:pt x="557" y="6120"/>
                    <a:pt x="558" y="6127"/>
                  </a:cubicBezTo>
                  <a:cubicBezTo>
                    <a:pt x="565" y="6159"/>
                    <a:pt x="571" y="6192"/>
                    <a:pt x="578" y="6223"/>
                  </a:cubicBezTo>
                  <a:cubicBezTo>
                    <a:pt x="580" y="6234"/>
                    <a:pt x="583" y="6245"/>
                    <a:pt x="585" y="6256"/>
                  </a:cubicBezTo>
                  <a:cubicBezTo>
                    <a:pt x="590" y="6283"/>
                    <a:pt x="596" y="6310"/>
                    <a:pt x="602" y="6337"/>
                  </a:cubicBezTo>
                  <a:cubicBezTo>
                    <a:pt x="604" y="6349"/>
                    <a:pt x="607" y="6361"/>
                    <a:pt x="609" y="6373"/>
                  </a:cubicBezTo>
                  <a:cubicBezTo>
                    <a:pt x="615" y="6398"/>
                    <a:pt x="620" y="6423"/>
                    <a:pt x="625" y="6448"/>
                  </a:cubicBezTo>
                  <a:lnTo>
                    <a:pt x="633" y="6483"/>
                  </a:lnTo>
                  <a:cubicBezTo>
                    <a:pt x="638" y="6507"/>
                    <a:pt x="644" y="6532"/>
                    <a:pt x="649" y="6556"/>
                  </a:cubicBezTo>
                  <a:cubicBezTo>
                    <a:pt x="652" y="6567"/>
                    <a:pt x="654" y="6578"/>
                    <a:pt x="656" y="6589"/>
                  </a:cubicBezTo>
                  <a:lnTo>
                    <a:pt x="665" y="6625"/>
                  </a:lnTo>
                  <a:lnTo>
                    <a:pt x="665" y="6625"/>
                  </a:lnTo>
                  <a:cubicBezTo>
                    <a:pt x="661" y="6626"/>
                    <a:pt x="658" y="6627"/>
                    <a:pt x="655" y="6629"/>
                  </a:cubicBezTo>
                  <a:cubicBezTo>
                    <a:pt x="645" y="6613"/>
                    <a:pt x="636" y="6598"/>
                    <a:pt x="626" y="6582"/>
                  </a:cubicBezTo>
                  <a:lnTo>
                    <a:pt x="594" y="6531"/>
                  </a:lnTo>
                  <a:cubicBezTo>
                    <a:pt x="578" y="6505"/>
                    <a:pt x="563" y="6478"/>
                    <a:pt x="547" y="6453"/>
                  </a:cubicBezTo>
                  <a:cubicBezTo>
                    <a:pt x="538" y="6437"/>
                    <a:pt x="527" y="6421"/>
                    <a:pt x="519" y="6406"/>
                  </a:cubicBezTo>
                  <a:cubicBezTo>
                    <a:pt x="502" y="6377"/>
                    <a:pt x="486" y="6349"/>
                    <a:pt x="470" y="6320"/>
                  </a:cubicBezTo>
                  <a:lnTo>
                    <a:pt x="449" y="6282"/>
                  </a:lnTo>
                  <a:cubicBezTo>
                    <a:pt x="427" y="6243"/>
                    <a:pt x="405" y="6203"/>
                    <a:pt x="385" y="6164"/>
                  </a:cubicBezTo>
                  <a:lnTo>
                    <a:pt x="383" y="6162"/>
                  </a:lnTo>
                  <a:cubicBezTo>
                    <a:pt x="362" y="6122"/>
                    <a:pt x="342" y="6083"/>
                    <a:pt x="323" y="6044"/>
                  </a:cubicBezTo>
                  <a:cubicBezTo>
                    <a:pt x="317" y="6031"/>
                    <a:pt x="311" y="6019"/>
                    <a:pt x="305" y="6007"/>
                  </a:cubicBezTo>
                  <a:cubicBezTo>
                    <a:pt x="293" y="5980"/>
                    <a:pt x="280" y="5954"/>
                    <a:pt x="268" y="5928"/>
                  </a:cubicBezTo>
                  <a:cubicBezTo>
                    <a:pt x="261" y="5912"/>
                    <a:pt x="254" y="5897"/>
                    <a:pt x="247" y="5881"/>
                  </a:cubicBezTo>
                  <a:cubicBezTo>
                    <a:pt x="237" y="5859"/>
                    <a:pt x="227" y="5837"/>
                    <a:pt x="218" y="5816"/>
                  </a:cubicBezTo>
                  <a:cubicBezTo>
                    <a:pt x="211" y="5798"/>
                    <a:pt x="204" y="5781"/>
                    <a:pt x="197" y="5764"/>
                  </a:cubicBezTo>
                  <a:cubicBezTo>
                    <a:pt x="194" y="5756"/>
                    <a:pt x="191" y="5749"/>
                    <a:pt x="188" y="5741"/>
                  </a:cubicBezTo>
                  <a:lnTo>
                    <a:pt x="188" y="5741"/>
                  </a:lnTo>
                  <a:cubicBezTo>
                    <a:pt x="189" y="5741"/>
                    <a:pt x="189" y="5741"/>
                    <a:pt x="190" y="5740"/>
                  </a:cubicBezTo>
                  <a:cubicBezTo>
                    <a:pt x="195" y="5737"/>
                    <a:pt x="199" y="5734"/>
                    <a:pt x="203" y="5729"/>
                  </a:cubicBezTo>
                  <a:lnTo>
                    <a:pt x="203" y="5729"/>
                  </a:lnTo>
                  <a:lnTo>
                    <a:pt x="203" y="5729"/>
                  </a:lnTo>
                  <a:cubicBezTo>
                    <a:pt x="210" y="5733"/>
                    <a:pt x="217" y="5735"/>
                    <a:pt x="225" y="5738"/>
                  </a:cubicBezTo>
                  <a:close/>
                  <a:moveTo>
                    <a:pt x="574" y="5754"/>
                  </a:moveTo>
                  <a:lnTo>
                    <a:pt x="596" y="5760"/>
                  </a:lnTo>
                  <a:cubicBezTo>
                    <a:pt x="615" y="5765"/>
                    <a:pt x="635" y="5770"/>
                    <a:pt x="656" y="5774"/>
                  </a:cubicBezTo>
                  <a:lnTo>
                    <a:pt x="676" y="5778"/>
                  </a:lnTo>
                  <a:lnTo>
                    <a:pt x="680" y="5778"/>
                  </a:lnTo>
                  <a:lnTo>
                    <a:pt x="680" y="5778"/>
                  </a:lnTo>
                  <a:cubicBezTo>
                    <a:pt x="679" y="5780"/>
                    <a:pt x="679" y="5782"/>
                    <a:pt x="679" y="5784"/>
                  </a:cubicBezTo>
                  <a:lnTo>
                    <a:pt x="679" y="5784"/>
                  </a:lnTo>
                  <a:cubicBezTo>
                    <a:pt x="679" y="5792"/>
                    <a:pt x="680" y="5798"/>
                    <a:pt x="684" y="5805"/>
                  </a:cubicBezTo>
                  <a:cubicBezTo>
                    <a:pt x="688" y="5812"/>
                    <a:pt x="693" y="5816"/>
                    <a:pt x="700" y="5820"/>
                  </a:cubicBezTo>
                  <a:cubicBezTo>
                    <a:pt x="705" y="5823"/>
                    <a:pt x="710" y="5825"/>
                    <a:pt x="717" y="5826"/>
                  </a:cubicBezTo>
                  <a:cubicBezTo>
                    <a:pt x="709" y="5954"/>
                    <a:pt x="702" y="6083"/>
                    <a:pt x="695" y="6214"/>
                  </a:cubicBezTo>
                  <a:lnTo>
                    <a:pt x="692" y="6263"/>
                  </a:lnTo>
                  <a:cubicBezTo>
                    <a:pt x="689" y="6319"/>
                    <a:pt x="687" y="6375"/>
                    <a:pt x="684" y="6432"/>
                  </a:cubicBezTo>
                  <a:cubicBezTo>
                    <a:pt x="682" y="6466"/>
                    <a:pt x="681" y="6502"/>
                    <a:pt x="679" y="6536"/>
                  </a:cubicBezTo>
                  <a:cubicBezTo>
                    <a:pt x="678" y="6565"/>
                    <a:pt x="676" y="6593"/>
                    <a:pt x="675" y="6622"/>
                  </a:cubicBezTo>
                  <a:lnTo>
                    <a:pt x="675" y="6622"/>
                  </a:lnTo>
                  <a:lnTo>
                    <a:pt x="675" y="6622"/>
                  </a:lnTo>
                  <a:cubicBezTo>
                    <a:pt x="672" y="6622"/>
                    <a:pt x="670" y="6623"/>
                    <a:pt x="667" y="6623"/>
                  </a:cubicBezTo>
                  <a:cubicBezTo>
                    <a:pt x="662" y="6599"/>
                    <a:pt x="656" y="6574"/>
                    <a:pt x="651" y="6549"/>
                  </a:cubicBezTo>
                  <a:cubicBezTo>
                    <a:pt x="648" y="6538"/>
                    <a:pt x="646" y="6526"/>
                    <a:pt x="643" y="6515"/>
                  </a:cubicBezTo>
                  <a:cubicBezTo>
                    <a:pt x="638" y="6491"/>
                    <a:pt x="632" y="6467"/>
                    <a:pt x="627" y="6442"/>
                  </a:cubicBezTo>
                  <a:cubicBezTo>
                    <a:pt x="624" y="6428"/>
                    <a:pt x="621" y="6414"/>
                    <a:pt x="618" y="6400"/>
                  </a:cubicBezTo>
                  <a:cubicBezTo>
                    <a:pt x="613" y="6377"/>
                    <a:pt x="608" y="6355"/>
                    <a:pt x="604" y="6332"/>
                  </a:cubicBezTo>
                  <a:cubicBezTo>
                    <a:pt x="600" y="6316"/>
                    <a:pt x="597" y="6299"/>
                    <a:pt x="593" y="6283"/>
                  </a:cubicBezTo>
                  <a:cubicBezTo>
                    <a:pt x="589" y="6262"/>
                    <a:pt x="584" y="6242"/>
                    <a:pt x="580" y="6220"/>
                  </a:cubicBezTo>
                  <a:cubicBezTo>
                    <a:pt x="575" y="6199"/>
                    <a:pt x="572" y="6179"/>
                    <a:pt x="568" y="6158"/>
                  </a:cubicBezTo>
                  <a:cubicBezTo>
                    <a:pt x="563" y="6137"/>
                    <a:pt x="560" y="6122"/>
                    <a:pt x="557" y="6103"/>
                  </a:cubicBezTo>
                  <a:cubicBezTo>
                    <a:pt x="553" y="6085"/>
                    <a:pt x="548" y="6059"/>
                    <a:pt x="544" y="6037"/>
                  </a:cubicBezTo>
                  <a:cubicBezTo>
                    <a:pt x="540" y="6017"/>
                    <a:pt x="536" y="6000"/>
                    <a:pt x="533" y="5981"/>
                  </a:cubicBezTo>
                  <a:cubicBezTo>
                    <a:pt x="531" y="5973"/>
                    <a:pt x="530" y="5965"/>
                    <a:pt x="528" y="5957"/>
                  </a:cubicBezTo>
                  <a:cubicBezTo>
                    <a:pt x="516" y="5895"/>
                    <a:pt x="504" y="5830"/>
                    <a:pt x="492" y="5763"/>
                  </a:cubicBezTo>
                  <a:lnTo>
                    <a:pt x="492" y="5763"/>
                  </a:lnTo>
                  <a:cubicBezTo>
                    <a:pt x="496" y="5762"/>
                    <a:pt x="500" y="5761"/>
                    <a:pt x="503" y="5759"/>
                  </a:cubicBezTo>
                  <a:cubicBezTo>
                    <a:pt x="510" y="5755"/>
                    <a:pt x="515" y="5751"/>
                    <a:pt x="519" y="5744"/>
                  </a:cubicBezTo>
                  <a:cubicBezTo>
                    <a:pt x="520" y="5743"/>
                    <a:pt x="521" y="5740"/>
                    <a:pt x="522" y="5738"/>
                  </a:cubicBezTo>
                  <a:lnTo>
                    <a:pt x="538" y="5743"/>
                  </a:lnTo>
                  <a:cubicBezTo>
                    <a:pt x="550" y="5748"/>
                    <a:pt x="562" y="5751"/>
                    <a:pt x="575" y="5754"/>
                  </a:cubicBezTo>
                  <a:lnTo>
                    <a:pt x="574" y="5754"/>
                  </a:lnTo>
                  <a:close/>
                  <a:moveTo>
                    <a:pt x="853" y="5905"/>
                  </a:moveTo>
                  <a:cubicBezTo>
                    <a:pt x="880" y="5930"/>
                    <a:pt x="909" y="5954"/>
                    <a:pt x="937" y="5979"/>
                  </a:cubicBezTo>
                  <a:lnTo>
                    <a:pt x="984" y="6020"/>
                  </a:lnTo>
                  <a:cubicBezTo>
                    <a:pt x="1023" y="6053"/>
                    <a:pt x="1062" y="6086"/>
                    <a:pt x="1101" y="6119"/>
                  </a:cubicBezTo>
                  <a:lnTo>
                    <a:pt x="1119" y="6135"/>
                  </a:lnTo>
                  <a:cubicBezTo>
                    <a:pt x="1154" y="6164"/>
                    <a:pt x="1189" y="6194"/>
                    <a:pt x="1225" y="6223"/>
                  </a:cubicBezTo>
                  <a:lnTo>
                    <a:pt x="1225" y="6223"/>
                  </a:lnTo>
                  <a:cubicBezTo>
                    <a:pt x="1224" y="6225"/>
                    <a:pt x="1222" y="6226"/>
                    <a:pt x="1221" y="6228"/>
                  </a:cubicBezTo>
                  <a:cubicBezTo>
                    <a:pt x="1218" y="6235"/>
                    <a:pt x="1216" y="6241"/>
                    <a:pt x="1216" y="6248"/>
                  </a:cubicBezTo>
                  <a:lnTo>
                    <a:pt x="1216" y="6248"/>
                  </a:lnTo>
                  <a:cubicBezTo>
                    <a:pt x="1216" y="6256"/>
                    <a:pt x="1218" y="6264"/>
                    <a:pt x="1221" y="6269"/>
                  </a:cubicBezTo>
                  <a:cubicBezTo>
                    <a:pt x="1225" y="6277"/>
                    <a:pt x="1230" y="6281"/>
                    <a:pt x="1237" y="6285"/>
                  </a:cubicBezTo>
                  <a:cubicBezTo>
                    <a:pt x="1244" y="6289"/>
                    <a:pt x="1250" y="6290"/>
                    <a:pt x="1258" y="6290"/>
                  </a:cubicBezTo>
                  <a:cubicBezTo>
                    <a:pt x="1260" y="6357"/>
                    <a:pt x="1263" y="6423"/>
                    <a:pt x="1266" y="6487"/>
                  </a:cubicBezTo>
                  <a:cubicBezTo>
                    <a:pt x="1266" y="6496"/>
                    <a:pt x="1266" y="6506"/>
                    <a:pt x="1267" y="6515"/>
                  </a:cubicBezTo>
                  <a:lnTo>
                    <a:pt x="1269" y="6553"/>
                  </a:lnTo>
                  <a:cubicBezTo>
                    <a:pt x="1270" y="6584"/>
                    <a:pt x="1271" y="6615"/>
                    <a:pt x="1273" y="6646"/>
                  </a:cubicBezTo>
                  <a:cubicBezTo>
                    <a:pt x="1273" y="6648"/>
                    <a:pt x="1273" y="6650"/>
                    <a:pt x="1273" y="6652"/>
                  </a:cubicBezTo>
                  <a:cubicBezTo>
                    <a:pt x="1274" y="6678"/>
                    <a:pt x="1275" y="6704"/>
                    <a:pt x="1277" y="6730"/>
                  </a:cubicBezTo>
                  <a:lnTo>
                    <a:pt x="1277" y="6730"/>
                  </a:lnTo>
                  <a:cubicBezTo>
                    <a:pt x="1271" y="6731"/>
                    <a:pt x="1266" y="6732"/>
                    <a:pt x="1261" y="6735"/>
                  </a:cubicBezTo>
                  <a:cubicBezTo>
                    <a:pt x="1236" y="6693"/>
                    <a:pt x="1212" y="6652"/>
                    <a:pt x="1188" y="6610"/>
                  </a:cubicBezTo>
                  <a:cubicBezTo>
                    <a:pt x="1170" y="6580"/>
                    <a:pt x="1152" y="6549"/>
                    <a:pt x="1134" y="6518"/>
                  </a:cubicBezTo>
                  <a:cubicBezTo>
                    <a:pt x="1108" y="6473"/>
                    <a:pt x="1083" y="6428"/>
                    <a:pt x="1057" y="6383"/>
                  </a:cubicBezTo>
                  <a:cubicBezTo>
                    <a:pt x="1001" y="6284"/>
                    <a:pt x="945" y="6185"/>
                    <a:pt x="890" y="6087"/>
                  </a:cubicBezTo>
                  <a:cubicBezTo>
                    <a:pt x="880" y="6069"/>
                    <a:pt x="870" y="6051"/>
                    <a:pt x="860" y="6034"/>
                  </a:cubicBezTo>
                  <a:cubicBezTo>
                    <a:pt x="821" y="5963"/>
                    <a:pt x="781" y="5891"/>
                    <a:pt x="742" y="5820"/>
                  </a:cubicBezTo>
                  <a:lnTo>
                    <a:pt x="742" y="5820"/>
                  </a:lnTo>
                  <a:cubicBezTo>
                    <a:pt x="743" y="5820"/>
                    <a:pt x="743" y="5820"/>
                    <a:pt x="743" y="5820"/>
                  </a:cubicBezTo>
                  <a:cubicBezTo>
                    <a:pt x="746" y="5818"/>
                    <a:pt x="748" y="5817"/>
                    <a:pt x="750" y="5815"/>
                  </a:cubicBezTo>
                  <a:lnTo>
                    <a:pt x="779" y="5840"/>
                  </a:lnTo>
                  <a:cubicBezTo>
                    <a:pt x="804" y="5862"/>
                    <a:pt x="828" y="5884"/>
                    <a:pt x="853" y="5906"/>
                  </a:cubicBezTo>
                  <a:lnTo>
                    <a:pt x="853" y="5905"/>
                  </a:lnTo>
                  <a:close/>
                  <a:moveTo>
                    <a:pt x="1355" y="6195"/>
                  </a:moveTo>
                  <a:cubicBezTo>
                    <a:pt x="1372" y="6185"/>
                    <a:pt x="1389" y="6174"/>
                    <a:pt x="1406" y="6164"/>
                  </a:cubicBezTo>
                  <a:cubicBezTo>
                    <a:pt x="1420" y="6155"/>
                    <a:pt x="1434" y="6146"/>
                    <a:pt x="1448" y="6137"/>
                  </a:cubicBezTo>
                  <a:cubicBezTo>
                    <a:pt x="1466" y="6126"/>
                    <a:pt x="1483" y="6115"/>
                    <a:pt x="1500" y="6103"/>
                  </a:cubicBezTo>
                  <a:cubicBezTo>
                    <a:pt x="1514" y="6094"/>
                    <a:pt x="1528" y="6085"/>
                    <a:pt x="1542" y="6075"/>
                  </a:cubicBezTo>
                  <a:cubicBezTo>
                    <a:pt x="1560" y="6063"/>
                    <a:pt x="1578" y="6050"/>
                    <a:pt x="1596" y="6038"/>
                  </a:cubicBezTo>
                  <a:cubicBezTo>
                    <a:pt x="1609" y="6028"/>
                    <a:pt x="1623" y="6018"/>
                    <a:pt x="1637" y="6009"/>
                  </a:cubicBezTo>
                  <a:cubicBezTo>
                    <a:pt x="1655" y="5997"/>
                    <a:pt x="1672" y="5983"/>
                    <a:pt x="1690" y="5970"/>
                  </a:cubicBezTo>
                  <a:cubicBezTo>
                    <a:pt x="1704" y="5959"/>
                    <a:pt x="1718" y="5950"/>
                    <a:pt x="1732" y="5939"/>
                  </a:cubicBezTo>
                  <a:cubicBezTo>
                    <a:pt x="1750" y="5926"/>
                    <a:pt x="1768" y="5912"/>
                    <a:pt x="1785" y="5898"/>
                  </a:cubicBezTo>
                  <a:lnTo>
                    <a:pt x="1828" y="5865"/>
                  </a:lnTo>
                  <a:lnTo>
                    <a:pt x="1882" y="5822"/>
                  </a:lnTo>
                  <a:lnTo>
                    <a:pt x="1925" y="5788"/>
                  </a:lnTo>
                  <a:lnTo>
                    <a:pt x="1981" y="5742"/>
                  </a:lnTo>
                  <a:lnTo>
                    <a:pt x="2022" y="5708"/>
                  </a:lnTo>
                  <a:cubicBezTo>
                    <a:pt x="2042" y="5692"/>
                    <a:pt x="2062" y="5675"/>
                    <a:pt x="2081" y="5658"/>
                  </a:cubicBezTo>
                  <a:cubicBezTo>
                    <a:pt x="2094" y="5647"/>
                    <a:pt x="2107" y="5636"/>
                    <a:pt x="2121" y="5625"/>
                  </a:cubicBezTo>
                  <a:lnTo>
                    <a:pt x="2191" y="5565"/>
                  </a:lnTo>
                  <a:lnTo>
                    <a:pt x="2220" y="5539"/>
                  </a:lnTo>
                  <a:cubicBezTo>
                    <a:pt x="2246" y="5517"/>
                    <a:pt x="2272" y="5494"/>
                    <a:pt x="2297" y="5471"/>
                  </a:cubicBezTo>
                  <a:lnTo>
                    <a:pt x="2322" y="5450"/>
                  </a:lnTo>
                  <a:cubicBezTo>
                    <a:pt x="2349" y="5426"/>
                    <a:pt x="2377" y="5401"/>
                    <a:pt x="2404" y="5376"/>
                  </a:cubicBezTo>
                  <a:lnTo>
                    <a:pt x="2424" y="5358"/>
                  </a:lnTo>
                  <a:cubicBezTo>
                    <a:pt x="2561" y="5234"/>
                    <a:pt x="2703" y="5105"/>
                    <a:pt x="2850" y="4970"/>
                  </a:cubicBezTo>
                  <a:lnTo>
                    <a:pt x="2852" y="4968"/>
                  </a:lnTo>
                  <a:lnTo>
                    <a:pt x="2852" y="4968"/>
                  </a:lnTo>
                  <a:cubicBezTo>
                    <a:pt x="2855" y="4971"/>
                    <a:pt x="2858" y="4973"/>
                    <a:pt x="2861" y="4975"/>
                  </a:cubicBezTo>
                  <a:cubicBezTo>
                    <a:pt x="2868" y="4979"/>
                    <a:pt x="2874" y="4981"/>
                    <a:pt x="2882" y="4981"/>
                  </a:cubicBezTo>
                  <a:lnTo>
                    <a:pt x="2882" y="4981"/>
                  </a:lnTo>
                  <a:lnTo>
                    <a:pt x="2882" y="4981"/>
                  </a:lnTo>
                  <a:cubicBezTo>
                    <a:pt x="2886" y="4981"/>
                    <a:pt x="2889" y="4980"/>
                    <a:pt x="2893" y="4978"/>
                  </a:cubicBezTo>
                  <a:cubicBezTo>
                    <a:pt x="2915" y="5047"/>
                    <a:pt x="2939" y="5118"/>
                    <a:pt x="2963" y="5191"/>
                  </a:cubicBezTo>
                  <a:cubicBezTo>
                    <a:pt x="2963" y="5193"/>
                    <a:pt x="2964" y="5194"/>
                    <a:pt x="2965" y="5195"/>
                  </a:cubicBezTo>
                  <a:cubicBezTo>
                    <a:pt x="3004" y="5310"/>
                    <a:pt x="3043" y="5432"/>
                    <a:pt x="3087" y="5559"/>
                  </a:cubicBezTo>
                  <a:cubicBezTo>
                    <a:pt x="3088" y="5563"/>
                    <a:pt x="3090" y="5567"/>
                    <a:pt x="3091" y="5572"/>
                  </a:cubicBezTo>
                  <a:lnTo>
                    <a:pt x="3111" y="5629"/>
                  </a:lnTo>
                  <a:cubicBezTo>
                    <a:pt x="3116" y="5643"/>
                    <a:pt x="3121" y="5657"/>
                    <a:pt x="3125" y="5671"/>
                  </a:cubicBezTo>
                  <a:cubicBezTo>
                    <a:pt x="3127" y="5675"/>
                    <a:pt x="3128" y="5680"/>
                    <a:pt x="3130" y="5684"/>
                  </a:cubicBezTo>
                  <a:cubicBezTo>
                    <a:pt x="3216" y="5934"/>
                    <a:pt x="3310" y="6199"/>
                    <a:pt x="3409" y="6464"/>
                  </a:cubicBezTo>
                  <a:lnTo>
                    <a:pt x="3409" y="6464"/>
                  </a:lnTo>
                  <a:cubicBezTo>
                    <a:pt x="3407" y="6464"/>
                    <a:pt x="3406" y="6466"/>
                    <a:pt x="3405" y="6466"/>
                  </a:cubicBezTo>
                  <a:cubicBezTo>
                    <a:pt x="3398" y="6471"/>
                    <a:pt x="3392" y="6475"/>
                    <a:pt x="3389" y="6481"/>
                  </a:cubicBezTo>
                  <a:cubicBezTo>
                    <a:pt x="3385" y="6487"/>
                    <a:pt x="3384" y="6493"/>
                    <a:pt x="3384" y="6500"/>
                  </a:cubicBezTo>
                  <a:cubicBezTo>
                    <a:pt x="3346" y="6500"/>
                    <a:pt x="3308" y="6500"/>
                    <a:pt x="3270" y="6500"/>
                  </a:cubicBezTo>
                  <a:lnTo>
                    <a:pt x="3263" y="6500"/>
                  </a:lnTo>
                  <a:lnTo>
                    <a:pt x="3263" y="6500"/>
                  </a:lnTo>
                  <a:cubicBezTo>
                    <a:pt x="2899" y="6496"/>
                    <a:pt x="2592" y="6477"/>
                    <a:pt x="2230" y="6436"/>
                  </a:cubicBezTo>
                  <a:lnTo>
                    <a:pt x="2228" y="6436"/>
                  </a:lnTo>
                  <a:cubicBezTo>
                    <a:pt x="2184" y="6431"/>
                    <a:pt x="2141" y="6425"/>
                    <a:pt x="2097" y="6420"/>
                  </a:cubicBezTo>
                  <a:lnTo>
                    <a:pt x="2086" y="6418"/>
                  </a:lnTo>
                  <a:cubicBezTo>
                    <a:pt x="2047" y="6413"/>
                    <a:pt x="2008" y="6407"/>
                    <a:pt x="1969" y="6401"/>
                  </a:cubicBezTo>
                  <a:lnTo>
                    <a:pt x="1949" y="6398"/>
                  </a:lnTo>
                  <a:cubicBezTo>
                    <a:pt x="1913" y="6392"/>
                    <a:pt x="1877" y="6386"/>
                    <a:pt x="1842" y="6380"/>
                  </a:cubicBezTo>
                  <a:lnTo>
                    <a:pt x="1819" y="6376"/>
                  </a:lnTo>
                  <a:cubicBezTo>
                    <a:pt x="1785" y="6370"/>
                    <a:pt x="1752" y="6364"/>
                    <a:pt x="1719" y="6358"/>
                  </a:cubicBezTo>
                  <a:lnTo>
                    <a:pt x="1689" y="6352"/>
                  </a:lnTo>
                  <a:cubicBezTo>
                    <a:pt x="1659" y="6346"/>
                    <a:pt x="1630" y="6340"/>
                    <a:pt x="1600" y="6333"/>
                  </a:cubicBezTo>
                  <a:lnTo>
                    <a:pt x="1567" y="6326"/>
                  </a:lnTo>
                  <a:cubicBezTo>
                    <a:pt x="1539" y="6320"/>
                    <a:pt x="1511" y="6314"/>
                    <a:pt x="1483" y="6306"/>
                  </a:cubicBezTo>
                  <a:lnTo>
                    <a:pt x="1449" y="6298"/>
                  </a:lnTo>
                  <a:cubicBezTo>
                    <a:pt x="1422" y="6291"/>
                    <a:pt x="1396" y="6285"/>
                    <a:pt x="1370" y="6278"/>
                  </a:cubicBezTo>
                  <a:lnTo>
                    <a:pt x="1332" y="6268"/>
                  </a:lnTo>
                  <a:cubicBezTo>
                    <a:pt x="1321" y="6264"/>
                    <a:pt x="1309" y="6261"/>
                    <a:pt x="1298" y="6258"/>
                  </a:cubicBezTo>
                  <a:lnTo>
                    <a:pt x="1298" y="6258"/>
                  </a:lnTo>
                  <a:cubicBezTo>
                    <a:pt x="1299" y="6255"/>
                    <a:pt x="1300" y="6252"/>
                    <a:pt x="1300" y="6249"/>
                  </a:cubicBezTo>
                  <a:lnTo>
                    <a:pt x="1300" y="6249"/>
                  </a:lnTo>
                  <a:cubicBezTo>
                    <a:pt x="1300" y="6242"/>
                    <a:pt x="1298" y="6236"/>
                    <a:pt x="1295" y="6229"/>
                  </a:cubicBezTo>
                  <a:lnTo>
                    <a:pt x="1313" y="6219"/>
                  </a:lnTo>
                  <a:cubicBezTo>
                    <a:pt x="1327" y="6211"/>
                    <a:pt x="1341" y="6203"/>
                    <a:pt x="1355" y="6195"/>
                  </a:cubicBezTo>
                  <a:close/>
                  <a:moveTo>
                    <a:pt x="2677" y="4077"/>
                  </a:moveTo>
                  <a:cubicBezTo>
                    <a:pt x="2674" y="4050"/>
                    <a:pt x="2671" y="4024"/>
                    <a:pt x="2668" y="3998"/>
                  </a:cubicBezTo>
                  <a:cubicBezTo>
                    <a:pt x="2664" y="3966"/>
                    <a:pt x="2660" y="3935"/>
                    <a:pt x="2657" y="3903"/>
                  </a:cubicBezTo>
                  <a:lnTo>
                    <a:pt x="2649" y="3839"/>
                  </a:lnTo>
                  <a:cubicBezTo>
                    <a:pt x="2645" y="3802"/>
                    <a:pt x="2641" y="3765"/>
                    <a:pt x="2637" y="3727"/>
                  </a:cubicBezTo>
                  <a:cubicBezTo>
                    <a:pt x="2635" y="3710"/>
                    <a:pt x="2633" y="3694"/>
                    <a:pt x="2631" y="3677"/>
                  </a:cubicBezTo>
                  <a:cubicBezTo>
                    <a:pt x="2627" y="3634"/>
                    <a:pt x="2622" y="3592"/>
                    <a:pt x="2617" y="3549"/>
                  </a:cubicBezTo>
                  <a:cubicBezTo>
                    <a:pt x="2616" y="3538"/>
                    <a:pt x="2615" y="3526"/>
                    <a:pt x="2613" y="3515"/>
                  </a:cubicBezTo>
                  <a:cubicBezTo>
                    <a:pt x="2608" y="3466"/>
                    <a:pt x="2603" y="3418"/>
                    <a:pt x="2598" y="3369"/>
                  </a:cubicBezTo>
                  <a:lnTo>
                    <a:pt x="2596" y="3347"/>
                  </a:lnTo>
                  <a:cubicBezTo>
                    <a:pt x="2590" y="3294"/>
                    <a:pt x="2584" y="3240"/>
                    <a:pt x="2579" y="3186"/>
                  </a:cubicBezTo>
                  <a:cubicBezTo>
                    <a:pt x="2579" y="3182"/>
                    <a:pt x="2579" y="3178"/>
                    <a:pt x="2577" y="3174"/>
                  </a:cubicBezTo>
                  <a:cubicBezTo>
                    <a:pt x="2566" y="3069"/>
                    <a:pt x="2556" y="2962"/>
                    <a:pt x="2545" y="2853"/>
                  </a:cubicBezTo>
                  <a:lnTo>
                    <a:pt x="2545" y="2853"/>
                  </a:lnTo>
                  <a:cubicBezTo>
                    <a:pt x="2551" y="2852"/>
                    <a:pt x="2555" y="2850"/>
                    <a:pt x="2560" y="2847"/>
                  </a:cubicBezTo>
                  <a:cubicBezTo>
                    <a:pt x="2567" y="2843"/>
                    <a:pt x="2571" y="2838"/>
                    <a:pt x="2575" y="2832"/>
                  </a:cubicBezTo>
                  <a:cubicBezTo>
                    <a:pt x="2578" y="2825"/>
                    <a:pt x="2581" y="2819"/>
                    <a:pt x="2581" y="2812"/>
                  </a:cubicBezTo>
                  <a:lnTo>
                    <a:pt x="2581" y="2812"/>
                  </a:lnTo>
                  <a:lnTo>
                    <a:pt x="2581" y="2812"/>
                  </a:lnTo>
                  <a:cubicBezTo>
                    <a:pt x="2581" y="2804"/>
                    <a:pt x="2579" y="2797"/>
                    <a:pt x="2575" y="2791"/>
                  </a:cubicBezTo>
                  <a:cubicBezTo>
                    <a:pt x="2571" y="2784"/>
                    <a:pt x="2567" y="2779"/>
                    <a:pt x="2560" y="2775"/>
                  </a:cubicBezTo>
                  <a:cubicBezTo>
                    <a:pt x="2553" y="2771"/>
                    <a:pt x="2547" y="2770"/>
                    <a:pt x="2539" y="2770"/>
                  </a:cubicBezTo>
                  <a:lnTo>
                    <a:pt x="2537" y="2770"/>
                  </a:lnTo>
                  <a:cubicBezTo>
                    <a:pt x="2531" y="2714"/>
                    <a:pt x="2526" y="2659"/>
                    <a:pt x="2520" y="2605"/>
                  </a:cubicBezTo>
                  <a:cubicBezTo>
                    <a:pt x="2516" y="2560"/>
                    <a:pt x="2512" y="2517"/>
                    <a:pt x="2508" y="2474"/>
                  </a:cubicBezTo>
                  <a:cubicBezTo>
                    <a:pt x="2601" y="2432"/>
                    <a:pt x="2696" y="2392"/>
                    <a:pt x="2794" y="2354"/>
                  </a:cubicBezTo>
                  <a:cubicBezTo>
                    <a:pt x="2784" y="2470"/>
                    <a:pt x="2774" y="2592"/>
                    <a:pt x="2766" y="2718"/>
                  </a:cubicBezTo>
                  <a:lnTo>
                    <a:pt x="2764" y="2718"/>
                  </a:lnTo>
                  <a:lnTo>
                    <a:pt x="2764" y="2718"/>
                  </a:lnTo>
                  <a:cubicBezTo>
                    <a:pt x="2763" y="2718"/>
                    <a:pt x="2763" y="2718"/>
                    <a:pt x="2762" y="2718"/>
                  </a:cubicBezTo>
                  <a:cubicBezTo>
                    <a:pt x="2754" y="2718"/>
                    <a:pt x="2747" y="2719"/>
                    <a:pt x="2741" y="2723"/>
                  </a:cubicBezTo>
                  <a:cubicBezTo>
                    <a:pt x="2734" y="2727"/>
                    <a:pt x="2730" y="2731"/>
                    <a:pt x="2726" y="2738"/>
                  </a:cubicBezTo>
                  <a:cubicBezTo>
                    <a:pt x="2722" y="2744"/>
                    <a:pt x="2720" y="2751"/>
                    <a:pt x="2720" y="2759"/>
                  </a:cubicBezTo>
                  <a:cubicBezTo>
                    <a:pt x="2720" y="2766"/>
                    <a:pt x="2722" y="2773"/>
                    <a:pt x="2726" y="2780"/>
                  </a:cubicBezTo>
                  <a:cubicBezTo>
                    <a:pt x="2730" y="2786"/>
                    <a:pt x="2735" y="2791"/>
                    <a:pt x="2741" y="2795"/>
                  </a:cubicBezTo>
                  <a:cubicBezTo>
                    <a:pt x="2747" y="2798"/>
                    <a:pt x="2753" y="2801"/>
                    <a:pt x="2760" y="2801"/>
                  </a:cubicBezTo>
                  <a:cubicBezTo>
                    <a:pt x="2757" y="2845"/>
                    <a:pt x="2754" y="2889"/>
                    <a:pt x="2751" y="2934"/>
                  </a:cubicBezTo>
                  <a:cubicBezTo>
                    <a:pt x="2750" y="2952"/>
                    <a:pt x="2749" y="2971"/>
                    <a:pt x="2748" y="2989"/>
                  </a:cubicBezTo>
                  <a:cubicBezTo>
                    <a:pt x="2745" y="3030"/>
                    <a:pt x="2743" y="3071"/>
                    <a:pt x="2741" y="3112"/>
                  </a:cubicBezTo>
                  <a:cubicBezTo>
                    <a:pt x="2739" y="3136"/>
                    <a:pt x="2738" y="3161"/>
                    <a:pt x="2737" y="3185"/>
                  </a:cubicBezTo>
                  <a:cubicBezTo>
                    <a:pt x="2735" y="3221"/>
                    <a:pt x="2733" y="3257"/>
                    <a:pt x="2731" y="3294"/>
                  </a:cubicBezTo>
                  <a:cubicBezTo>
                    <a:pt x="2730" y="3321"/>
                    <a:pt x="2728" y="3348"/>
                    <a:pt x="2727" y="3375"/>
                  </a:cubicBezTo>
                  <a:cubicBezTo>
                    <a:pt x="2725" y="3409"/>
                    <a:pt x="2724" y="3444"/>
                    <a:pt x="2722" y="3479"/>
                  </a:cubicBezTo>
                  <a:cubicBezTo>
                    <a:pt x="2721" y="3507"/>
                    <a:pt x="2720" y="3536"/>
                    <a:pt x="2718" y="3565"/>
                  </a:cubicBezTo>
                  <a:cubicBezTo>
                    <a:pt x="2717" y="3599"/>
                    <a:pt x="2715" y="3633"/>
                    <a:pt x="2714" y="3667"/>
                  </a:cubicBezTo>
                  <a:cubicBezTo>
                    <a:pt x="2713" y="3695"/>
                    <a:pt x="2712" y="3723"/>
                    <a:pt x="2711" y="3751"/>
                  </a:cubicBezTo>
                  <a:cubicBezTo>
                    <a:pt x="2709" y="3787"/>
                    <a:pt x="2708" y="3823"/>
                    <a:pt x="2707" y="3859"/>
                  </a:cubicBezTo>
                  <a:cubicBezTo>
                    <a:pt x="2706" y="3885"/>
                    <a:pt x="2705" y="3911"/>
                    <a:pt x="2704" y="3936"/>
                  </a:cubicBezTo>
                  <a:cubicBezTo>
                    <a:pt x="2703" y="3976"/>
                    <a:pt x="2702" y="4015"/>
                    <a:pt x="2701" y="4054"/>
                  </a:cubicBezTo>
                  <a:cubicBezTo>
                    <a:pt x="2701" y="4078"/>
                    <a:pt x="2699" y="4102"/>
                    <a:pt x="2699" y="4125"/>
                  </a:cubicBezTo>
                  <a:cubicBezTo>
                    <a:pt x="2698" y="4157"/>
                    <a:pt x="2697" y="4188"/>
                    <a:pt x="2696" y="4219"/>
                  </a:cubicBezTo>
                  <a:lnTo>
                    <a:pt x="2693" y="4219"/>
                  </a:lnTo>
                  <a:lnTo>
                    <a:pt x="2686" y="4154"/>
                  </a:lnTo>
                  <a:cubicBezTo>
                    <a:pt x="2682" y="4128"/>
                    <a:pt x="2679" y="4102"/>
                    <a:pt x="2676" y="4077"/>
                  </a:cubicBezTo>
                  <a:lnTo>
                    <a:pt x="2677" y="4077"/>
                  </a:lnTo>
                  <a:close/>
                  <a:moveTo>
                    <a:pt x="2340" y="2298"/>
                  </a:moveTo>
                  <a:cubicBezTo>
                    <a:pt x="2313" y="2310"/>
                    <a:pt x="2286" y="2324"/>
                    <a:pt x="2260" y="2336"/>
                  </a:cubicBezTo>
                  <a:cubicBezTo>
                    <a:pt x="2220" y="2355"/>
                    <a:pt x="2181" y="2373"/>
                    <a:pt x="2143" y="2393"/>
                  </a:cubicBezTo>
                  <a:cubicBezTo>
                    <a:pt x="2116" y="2406"/>
                    <a:pt x="2089" y="2421"/>
                    <a:pt x="2062" y="2435"/>
                  </a:cubicBezTo>
                  <a:cubicBezTo>
                    <a:pt x="2025" y="2455"/>
                    <a:pt x="1988" y="2473"/>
                    <a:pt x="1952" y="2494"/>
                  </a:cubicBezTo>
                  <a:cubicBezTo>
                    <a:pt x="1924" y="2510"/>
                    <a:pt x="1896" y="2526"/>
                    <a:pt x="1869" y="2542"/>
                  </a:cubicBezTo>
                  <a:cubicBezTo>
                    <a:pt x="1841" y="2558"/>
                    <a:pt x="1819" y="2571"/>
                    <a:pt x="1794" y="2585"/>
                  </a:cubicBezTo>
                  <a:lnTo>
                    <a:pt x="1792" y="2583"/>
                  </a:lnTo>
                  <a:cubicBezTo>
                    <a:pt x="1817" y="2562"/>
                    <a:pt x="1841" y="2542"/>
                    <a:pt x="1866" y="2521"/>
                  </a:cubicBezTo>
                  <a:cubicBezTo>
                    <a:pt x="1899" y="2493"/>
                    <a:pt x="1931" y="2465"/>
                    <a:pt x="1964" y="2438"/>
                  </a:cubicBezTo>
                  <a:cubicBezTo>
                    <a:pt x="1997" y="2411"/>
                    <a:pt x="2029" y="2386"/>
                    <a:pt x="2062" y="2360"/>
                  </a:cubicBezTo>
                  <a:cubicBezTo>
                    <a:pt x="2094" y="2333"/>
                    <a:pt x="2128" y="2306"/>
                    <a:pt x="2162" y="2281"/>
                  </a:cubicBezTo>
                  <a:cubicBezTo>
                    <a:pt x="2195" y="2255"/>
                    <a:pt x="2229" y="2230"/>
                    <a:pt x="2263" y="2205"/>
                  </a:cubicBezTo>
                  <a:cubicBezTo>
                    <a:pt x="2296" y="2180"/>
                    <a:pt x="2329" y="2155"/>
                    <a:pt x="2363" y="2131"/>
                  </a:cubicBezTo>
                  <a:cubicBezTo>
                    <a:pt x="2397" y="2106"/>
                    <a:pt x="2430" y="2083"/>
                    <a:pt x="2464" y="2059"/>
                  </a:cubicBezTo>
                  <a:cubicBezTo>
                    <a:pt x="2470" y="2118"/>
                    <a:pt x="2475" y="2177"/>
                    <a:pt x="2481" y="2237"/>
                  </a:cubicBezTo>
                  <a:lnTo>
                    <a:pt x="2462" y="2245"/>
                  </a:lnTo>
                  <a:cubicBezTo>
                    <a:pt x="2421" y="2262"/>
                    <a:pt x="2380" y="2280"/>
                    <a:pt x="2339" y="2298"/>
                  </a:cubicBezTo>
                  <a:lnTo>
                    <a:pt x="2340" y="2298"/>
                  </a:lnTo>
                  <a:close/>
                  <a:moveTo>
                    <a:pt x="1588" y="2754"/>
                  </a:moveTo>
                  <a:cubicBezTo>
                    <a:pt x="1533" y="2804"/>
                    <a:pt x="1480" y="2854"/>
                    <a:pt x="1427" y="2904"/>
                  </a:cubicBezTo>
                  <a:cubicBezTo>
                    <a:pt x="1412" y="2918"/>
                    <a:pt x="1397" y="2933"/>
                    <a:pt x="1382" y="2948"/>
                  </a:cubicBezTo>
                  <a:cubicBezTo>
                    <a:pt x="1360" y="2969"/>
                    <a:pt x="1339" y="2990"/>
                    <a:pt x="1317" y="3011"/>
                  </a:cubicBezTo>
                  <a:cubicBezTo>
                    <a:pt x="1432" y="2852"/>
                    <a:pt x="1546" y="2699"/>
                    <a:pt x="1661" y="2553"/>
                  </a:cubicBezTo>
                  <a:lnTo>
                    <a:pt x="1668" y="2556"/>
                  </a:lnTo>
                  <a:cubicBezTo>
                    <a:pt x="1676" y="2561"/>
                    <a:pt x="1684" y="2565"/>
                    <a:pt x="1693" y="2570"/>
                  </a:cubicBezTo>
                  <a:cubicBezTo>
                    <a:pt x="1701" y="2574"/>
                    <a:pt x="1713" y="2582"/>
                    <a:pt x="1723" y="2587"/>
                  </a:cubicBezTo>
                  <a:lnTo>
                    <a:pt x="1723" y="2587"/>
                  </a:lnTo>
                  <a:cubicBezTo>
                    <a:pt x="1723" y="2588"/>
                    <a:pt x="1722" y="2588"/>
                    <a:pt x="1722" y="2588"/>
                  </a:cubicBezTo>
                  <a:cubicBezTo>
                    <a:pt x="1719" y="2594"/>
                    <a:pt x="1717" y="2600"/>
                    <a:pt x="1717" y="2607"/>
                  </a:cubicBezTo>
                  <a:lnTo>
                    <a:pt x="1717" y="2607"/>
                  </a:lnTo>
                  <a:cubicBezTo>
                    <a:pt x="1717" y="2614"/>
                    <a:pt x="1719" y="2621"/>
                    <a:pt x="1723" y="2627"/>
                  </a:cubicBezTo>
                  <a:cubicBezTo>
                    <a:pt x="1724" y="2629"/>
                    <a:pt x="1725" y="2631"/>
                    <a:pt x="1727" y="2633"/>
                  </a:cubicBezTo>
                  <a:cubicBezTo>
                    <a:pt x="1686" y="2668"/>
                    <a:pt x="1646" y="2703"/>
                    <a:pt x="1607" y="2738"/>
                  </a:cubicBezTo>
                  <a:lnTo>
                    <a:pt x="1588" y="2754"/>
                  </a:lnTo>
                  <a:close/>
                  <a:moveTo>
                    <a:pt x="1859" y="2418"/>
                  </a:moveTo>
                  <a:cubicBezTo>
                    <a:pt x="1875" y="2388"/>
                    <a:pt x="1892" y="2357"/>
                    <a:pt x="1908" y="2326"/>
                  </a:cubicBezTo>
                  <a:lnTo>
                    <a:pt x="1960" y="2228"/>
                  </a:lnTo>
                  <a:cubicBezTo>
                    <a:pt x="1978" y="2195"/>
                    <a:pt x="1996" y="2163"/>
                    <a:pt x="2014" y="2130"/>
                  </a:cubicBezTo>
                  <a:lnTo>
                    <a:pt x="2017" y="2124"/>
                  </a:lnTo>
                  <a:lnTo>
                    <a:pt x="2051" y="2085"/>
                  </a:lnTo>
                  <a:lnTo>
                    <a:pt x="2096" y="2035"/>
                  </a:lnTo>
                  <a:cubicBezTo>
                    <a:pt x="2112" y="2017"/>
                    <a:pt x="2128" y="1998"/>
                    <a:pt x="2145" y="1980"/>
                  </a:cubicBezTo>
                  <a:cubicBezTo>
                    <a:pt x="2161" y="1962"/>
                    <a:pt x="2175" y="1947"/>
                    <a:pt x="2190" y="1931"/>
                  </a:cubicBezTo>
                  <a:cubicBezTo>
                    <a:pt x="2205" y="1915"/>
                    <a:pt x="2222" y="1895"/>
                    <a:pt x="2239" y="1878"/>
                  </a:cubicBezTo>
                  <a:cubicBezTo>
                    <a:pt x="2255" y="1860"/>
                    <a:pt x="2270" y="1845"/>
                    <a:pt x="2286" y="1829"/>
                  </a:cubicBezTo>
                  <a:cubicBezTo>
                    <a:pt x="2301" y="1813"/>
                    <a:pt x="2317" y="1794"/>
                    <a:pt x="2334" y="1778"/>
                  </a:cubicBezTo>
                  <a:cubicBezTo>
                    <a:pt x="2350" y="1761"/>
                    <a:pt x="2368" y="1744"/>
                    <a:pt x="2384" y="1727"/>
                  </a:cubicBezTo>
                  <a:lnTo>
                    <a:pt x="2402" y="1709"/>
                  </a:lnTo>
                  <a:lnTo>
                    <a:pt x="2402" y="1709"/>
                  </a:lnTo>
                  <a:cubicBezTo>
                    <a:pt x="2405" y="1711"/>
                    <a:pt x="2407" y="1712"/>
                    <a:pt x="2410" y="1714"/>
                  </a:cubicBezTo>
                  <a:cubicBezTo>
                    <a:pt x="2416" y="1718"/>
                    <a:pt x="2423" y="1719"/>
                    <a:pt x="2430" y="1720"/>
                  </a:cubicBezTo>
                  <a:lnTo>
                    <a:pt x="2432" y="1720"/>
                  </a:lnTo>
                  <a:cubicBezTo>
                    <a:pt x="2442" y="1818"/>
                    <a:pt x="2452" y="1920"/>
                    <a:pt x="2461" y="2026"/>
                  </a:cubicBezTo>
                  <a:cubicBezTo>
                    <a:pt x="2462" y="2036"/>
                    <a:pt x="2463" y="2046"/>
                    <a:pt x="2464" y="2055"/>
                  </a:cubicBezTo>
                  <a:lnTo>
                    <a:pt x="2432" y="2077"/>
                  </a:lnTo>
                  <a:cubicBezTo>
                    <a:pt x="2399" y="2101"/>
                    <a:pt x="2365" y="2124"/>
                    <a:pt x="2332" y="2148"/>
                  </a:cubicBezTo>
                  <a:cubicBezTo>
                    <a:pt x="2299" y="2172"/>
                    <a:pt x="2271" y="2194"/>
                    <a:pt x="2240" y="2217"/>
                  </a:cubicBezTo>
                  <a:cubicBezTo>
                    <a:pt x="2206" y="2242"/>
                    <a:pt x="2172" y="2267"/>
                    <a:pt x="2138" y="2293"/>
                  </a:cubicBezTo>
                  <a:cubicBezTo>
                    <a:pt x="2110" y="2315"/>
                    <a:pt x="2083" y="2338"/>
                    <a:pt x="2055" y="2360"/>
                  </a:cubicBezTo>
                  <a:cubicBezTo>
                    <a:pt x="2019" y="2388"/>
                    <a:pt x="1983" y="2416"/>
                    <a:pt x="1948" y="2445"/>
                  </a:cubicBezTo>
                  <a:cubicBezTo>
                    <a:pt x="1923" y="2466"/>
                    <a:pt x="1897" y="2488"/>
                    <a:pt x="1872" y="2509"/>
                  </a:cubicBezTo>
                  <a:cubicBezTo>
                    <a:pt x="1846" y="2530"/>
                    <a:pt x="1817" y="2555"/>
                    <a:pt x="1790" y="2578"/>
                  </a:cubicBezTo>
                  <a:lnTo>
                    <a:pt x="1790" y="2578"/>
                  </a:lnTo>
                  <a:cubicBezTo>
                    <a:pt x="1787" y="2576"/>
                    <a:pt x="1784" y="2573"/>
                    <a:pt x="1780" y="2571"/>
                  </a:cubicBezTo>
                  <a:cubicBezTo>
                    <a:pt x="1780" y="2571"/>
                    <a:pt x="1780" y="2571"/>
                    <a:pt x="1779" y="2571"/>
                  </a:cubicBezTo>
                  <a:lnTo>
                    <a:pt x="1803" y="2526"/>
                  </a:lnTo>
                  <a:cubicBezTo>
                    <a:pt x="1821" y="2490"/>
                    <a:pt x="1840" y="2455"/>
                    <a:pt x="1859" y="2418"/>
                  </a:cubicBezTo>
                  <a:close/>
                  <a:moveTo>
                    <a:pt x="2671" y="1917"/>
                  </a:moveTo>
                  <a:cubicBezTo>
                    <a:pt x="2705" y="1895"/>
                    <a:pt x="2739" y="1872"/>
                    <a:pt x="2773" y="1850"/>
                  </a:cubicBezTo>
                  <a:cubicBezTo>
                    <a:pt x="2797" y="1834"/>
                    <a:pt x="2823" y="1819"/>
                    <a:pt x="2848" y="1803"/>
                  </a:cubicBezTo>
                  <a:cubicBezTo>
                    <a:pt x="2844" y="1840"/>
                    <a:pt x="2839" y="1878"/>
                    <a:pt x="2835" y="1916"/>
                  </a:cubicBezTo>
                  <a:cubicBezTo>
                    <a:pt x="2835" y="1923"/>
                    <a:pt x="2834" y="1929"/>
                    <a:pt x="2833" y="1936"/>
                  </a:cubicBezTo>
                  <a:cubicBezTo>
                    <a:pt x="2827" y="1991"/>
                    <a:pt x="2821" y="2048"/>
                    <a:pt x="2816" y="2105"/>
                  </a:cubicBezTo>
                  <a:cubicBezTo>
                    <a:pt x="2794" y="2113"/>
                    <a:pt x="2772" y="2120"/>
                    <a:pt x="2750" y="2128"/>
                  </a:cubicBezTo>
                  <a:cubicBezTo>
                    <a:pt x="2724" y="2138"/>
                    <a:pt x="2698" y="2148"/>
                    <a:pt x="2672" y="2159"/>
                  </a:cubicBezTo>
                  <a:cubicBezTo>
                    <a:pt x="2628" y="2176"/>
                    <a:pt x="2585" y="2192"/>
                    <a:pt x="2542" y="2210"/>
                  </a:cubicBezTo>
                  <a:cubicBezTo>
                    <a:pt x="2522" y="2218"/>
                    <a:pt x="2504" y="2226"/>
                    <a:pt x="2484" y="2235"/>
                  </a:cubicBezTo>
                  <a:cubicBezTo>
                    <a:pt x="2479" y="2174"/>
                    <a:pt x="2473" y="2115"/>
                    <a:pt x="2467" y="2056"/>
                  </a:cubicBezTo>
                  <a:cubicBezTo>
                    <a:pt x="2500" y="2032"/>
                    <a:pt x="2533" y="2009"/>
                    <a:pt x="2566" y="1986"/>
                  </a:cubicBezTo>
                  <a:cubicBezTo>
                    <a:pt x="2598" y="1963"/>
                    <a:pt x="2636" y="1939"/>
                    <a:pt x="2671" y="1917"/>
                  </a:cubicBezTo>
                  <a:close/>
                  <a:moveTo>
                    <a:pt x="2856" y="1766"/>
                  </a:moveTo>
                  <a:cubicBezTo>
                    <a:pt x="2860" y="1727"/>
                    <a:pt x="2865" y="1688"/>
                    <a:pt x="2870" y="1648"/>
                  </a:cubicBezTo>
                  <a:cubicBezTo>
                    <a:pt x="2871" y="1637"/>
                    <a:pt x="2873" y="1627"/>
                    <a:pt x="2874" y="1616"/>
                  </a:cubicBezTo>
                  <a:cubicBezTo>
                    <a:pt x="2877" y="1594"/>
                    <a:pt x="2880" y="1573"/>
                    <a:pt x="2883" y="1551"/>
                  </a:cubicBezTo>
                  <a:lnTo>
                    <a:pt x="2883" y="1551"/>
                  </a:lnTo>
                  <a:cubicBezTo>
                    <a:pt x="2883" y="1551"/>
                    <a:pt x="2884" y="1551"/>
                    <a:pt x="2885" y="1551"/>
                  </a:cubicBezTo>
                  <a:lnTo>
                    <a:pt x="2886" y="1551"/>
                  </a:lnTo>
                  <a:lnTo>
                    <a:pt x="2886" y="1551"/>
                  </a:lnTo>
                  <a:cubicBezTo>
                    <a:pt x="2893" y="1551"/>
                    <a:pt x="2899" y="1550"/>
                    <a:pt x="2905" y="1546"/>
                  </a:cubicBezTo>
                  <a:lnTo>
                    <a:pt x="2909" y="1554"/>
                  </a:lnTo>
                  <a:cubicBezTo>
                    <a:pt x="2920" y="1574"/>
                    <a:pt x="2930" y="1592"/>
                    <a:pt x="2941" y="1611"/>
                  </a:cubicBezTo>
                  <a:cubicBezTo>
                    <a:pt x="2948" y="1625"/>
                    <a:pt x="2956" y="1640"/>
                    <a:pt x="2964" y="1655"/>
                  </a:cubicBezTo>
                  <a:lnTo>
                    <a:pt x="2993" y="1711"/>
                  </a:lnTo>
                  <a:cubicBezTo>
                    <a:pt x="2972" y="1723"/>
                    <a:pt x="2951" y="1735"/>
                    <a:pt x="2930" y="1748"/>
                  </a:cubicBezTo>
                  <a:cubicBezTo>
                    <a:pt x="2904" y="1764"/>
                    <a:pt x="2878" y="1781"/>
                    <a:pt x="2851" y="1797"/>
                  </a:cubicBezTo>
                  <a:cubicBezTo>
                    <a:pt x="2851" y="1795"/>
                    <a:pt x="2851" y="1792"/>
                    <a:pt x="2851" y="1789"/>
                  </a:cubicBezTo>
                  <a:lnTo>
                    <a:pt x="2856" y="1766"/>
                  </a:lnTo>
                  <a:close/>
                  <a:moveTo>
                    <a:pt x="3190" y="1599"/>
                  </a:moveTo>
                  <a:cubicBezTo>
                    <a:pt x="3227" y="1578"/>
                    <a:pt x="3264" y="1559"/>
                    <a:pt x="3301" y="1539"/>
                  </a:cubicBezTo>
                  <a:cubicBezTo>
                    <a:pt x="3334" y="1521"/>
                    <a:pt x="3368" y="1502"/>
                    <a:pt x="3402" y="1484"/>
                  </a:cubicBezTo>
                  <a:cubicBezTo>
                    <a:pt x="3439" y="1465"/>
                    <a:pt x="3476" y="1447"/>
                    <a:pt x="3514" y="1428"/>
                  </a:cubicBezTo>
                  <a:cubicBezTo>
                    <a:pt x="3546" y="1412"/>
                    <a:pt x="3578" y="1395"/>
                    <a:pt x="3612" y="1379"/>
                  </a:cubicBezTo>
                  <a:lnTo>
                    <a:pt x="3676" y="1372"/>
                  </a:lnTo>
                  <a:cubicBezTo>
                    <a:pt x="3695" y="1370"/>
                    <a:pt x="3715" y="1368"/>
                    <a:pt x="3735" y="1366"/>
                  </a:cubicBezTo>
                  <a:cubicBezTo>
                    <a:pt x="3772" y="1363"/>
                    <a:pt x="3809" y="1360"/>
                    <a:pt x="3846" y="1358"/>
                  </a:cubicBezTo>
                  <a:cubicBezTo>
                    <a:pt x="3868" y="1356"/>
                    <a:pt x="3889" y="1354"/>
                    <a:pt x="3911" y="1353"/>
                  </a:cubicBezTo>
                  <a:cubicBezTo>
                    <a:pt x="3951" y="1350"/>
                    <a:pt x="3992" y="1349"/>
                    <a:pt x="4033" y="1347"/>
                  </a:cubicBezTo>
                  <a:cubicBezTo>
                    <a:pt x="4053" y="1347"/>
                    <a:pt x="4070" y="1345"/>
                    <a:pt x="4089" y="1345"/>
                  </a:cubicBezTo>
                  <a:cubicBezTo>
                    <a:pt x="4148" y="1343"/>
                    <a:pt x="4209" y="1342"/>
                    <a:pt x="4269" y="1342"/>
                  </a:cubicBezTo>
                  <a:cubicBezTo>
                    <a:pt x="4325" y="1342"/>
                    <a:pt x="4382" y="1343"/>
                    <a:pt x="4439" y="1345"/>
                  </a:cubicBezTo>
                  <a:cubicBezTo>
                    <a:pt x="4470" y="1345"/>
                    <a:pt x="4501" y="1347"/>
                    <a:pt x="4533" y="1348"/>
                  </a:cubicBezTo>
                  <a:lnTo>
                    <a:pt x="4568" y="1350"/>
                  </a:lnTo>
                  <a:lnTo>
                    <a:pt x="4568" y="1350"/>
                  </a:lnTo>
                  <a:cubicBezTo>
                    <a:pt x="4569" y="1357"/>
                    <a:pt x="4570" y="1364"/>
                    <a:pt x="4574" y="1370"/>
                  </a:cubicBezTo>
                  <a:cubicBezTo>
                    <a:pt x="4578" y="1376"/>
                    <a:pt x="4582" y="1381"/>
                    <a:pt x="4589" y="1385"/>
                  </a:cubicBezTo>
                  <a:cubicBezTo>
                    <a:pt x="4589" y="1385"/>
                    <a:pt x="4589" y="1385"/>
                    <a:pt x="4590" y="1385"/>
                  </a:cubicBezTo>
                  <a:lnTo>
                    <a:pt x="4584" y="1396"/>
                  </a:lnTo>
                  <a:cubicBezTo>
                    <a:pt x="4573" y="1416"/>
                    <a:pt x="4563" y="1436"/>
                    <a:pt x="4552" y="1455"/>
                  </a:cubicBezTo>
                  <a:cubicBezTo>
                    <a:pt x="4544" y="1471"/>
                    <a:pt x="4536" y="1487"/>
                    <a:pt x="4528" y="1502"/>
                  </a:cubicBezTo>
                  <a:cubicBezTo>
                    <a:pt x="4518" y="1522"/>
                    <a:pt x="4507" y="1541"/>
                    <a:pt x="4497" y="1563"/>
                  </a:cubicBezTo>
                  <a:cubicBezTo>
                    <a:pt x="4489" y="1578"/>
                    <a:pt x="4482" y="1593"/>
                    <a:pt x="4474" y="1608"/>
                  </a:cubicBezTo>
                  <a:cubicBezTo>
                    <a:pt x="4463" y="1630"/>
                    <a:pt x="4453" y="1651"/>
                    <a:pt x="4442" y="1674"/>
                  </a:cubicBezTo>
                  <a:cubicBezTo>
                    <a:pt x="4434" y="1689"/>
                    <a:pt x="4427" y="1705"/>
                    <a:pt x="4419" y="1721"/>
                  </a:cubicBezTo>
                  <a:cubicBezTo>
                    <a:pt x="4415" y="1729"/>
                    <a:pt x="4411" y="1737"/>
                    <a:pt x="4407" y="1746"/>
                  </a:cubicBezTo>
                  <a:lnTo>
                    <a:pt x="4407" y="1746"/>
                  </a:lnTo>
                  <a:cubicBezTo>
                    <a:pt x="4051" y="1784"/>
                    <a:pt x="3753" y="1838"/>
                    <a:pt x="3406" y="1926"/>
                  </a:cubicBezTo>
                  <a:cubicBezTo>
                    <a:pt x="3331" y="1945"/>
                    <a:pt x="3256" y="1965"/>
                    <a:pt x="3182" y="1987"/>
                  </a:cubicBezTo>
                  <a:cubicBezTo>
                    <a:pt x="3168" y="1991"/>
                    <a:pt x="3153" y="1996"/>
                    <a:pt x="3138" y="2001"/>
                  </a:cubicBezTo>
                  <a:cubicBezTo>
                    <a:pt x="3109" y="1937"/>
                    <a:pt x="3079" y="1875"/>
                    <a:pt x="3050" y="1815"/>
                  </a:cubicBezTo>
                  <a:lnTo>
                    <a:pt x="3045" y="1806"/>
                  </a:lnTo>
                  <a:cubicBezTo>
                    <a:pt x="3030" y="1774"/>
                    <a:pt x="3014" y="1743"/>
                    <a:pt x="2998" y="1712"/>
                  </a:cubicBezTo>
                  <a:cubicBezTo>
                    <a:pt x="3029" y="1694"/>
                    <a:pt x="3059" y="1676"/>
                    <a:pt x="3090" y="1659"/>
                  </a:cubicBezTo>
                  <a:cubicBezTo>
                    <a:pt x="3122" y="1638"/>
                    <a:pt x="3156" y="1618"/>
                    <a:pt x="3190" y="1599"/>
                  </a:cubicBezTo>
                  <a:close/>
                  <a:moveTo>
                    <a:pt x="4678" y="1272"/>
                  </a:moveTo>
                  <a:lnTo>
                    <a:pt x="4706" y="1240"/>
                  </a:lnTo>
                  <a:cubicBezTo>
                    <a:pt x="4718" y="1227"/>
                    <a:pt x="4729" y="1213"/>
                    <a:pt x="4741" y="1200"/>
                  </a:cubicBezTo>
                  <a:lnTo>
                    <a:pt x="4769" y="1169"/>
                  </a:lnTo>
                  <a:lnTo>
                    <a:pt x="4803" y="1131"/>
                  </a:lnTo>
                  <a:lnTo>
                    <a:pt x="4832" y="1101"/>
                  </a:lnTo>
                  <a:lnTo>
                    <a:pt x="4866" y="1064"/>
                  </a:lnTo>
                  <a:lnTo>
                    <a:pt x="4894" y="1035"/>
                  </a:lnTo>
                  <a:lnTo>
                    <a:pt x="4928" y="1000"/>
                  </a:lnTo>
                  <a:cubicBezTo>
                    <a:pt x="4938" y="990"/>
                    <a:pt x="4948" y="981"/>
                    <a:pt x="4957" y="972"/>
                  </a:cubicBezTo>
                  <a:cubicBezTo>
                    <a:pt x="4966" y="963"/>
                    <a:pt x="4980" y="950"/>
                    <a:pt x="4991" y="939"/>
                  </a:cubicBezTo>
                  <a:lnTo>
                    <a:pt x="5020" y="912"/>
                  </a:lnTo>
                  <a:cubicBezTo>
                    <a:pt x="5032" y="901"/>
                    <a:pt x="5043" y="890"/>
                    <a:pt x="5054" y="880"/>
                  </a:cubicBezTo>
                  <a:lnTo>
                    <a:pt x="5080" y="856"/>
                  </a:lnTo>
                  <a:lnTo>
                    <a:pt x="5093" y="853"/>
                  </a:lnTo>
                  <a:lnTo>
                    <a:pt x="5093" y="853"/>
                  </a:lnTo>
                  <a:cubicBezTo>
                    <a:pt x="5094" y="857"/>
                    <a:pt x="5096" y="860"/>
                    <a:pt x="5097" y="863"/>
                  </a:cubicBezTo>
                  <a:cubicBezTo>
                    <a:pt x="5102" y="870"/>
                    <a:pt x="5105" y="874"/>
                    <a:pt x="5112" y="878"/>
                  </a:cubicBezTo>
                  <a:cubicBezTo>
                    <a:pt x="5120" y="881"/>
                    <a:pt x="5126" y="884"/>
                    <a:pt x="5133" y="884"/>
                  </a:cubicBezTo>
                  <a:cubicBezTo>
                    <a:pt x="5141" y="884"/>
                    <a:pt x="5147" y="881"/>
                    <a:pt x="5153" y="878"/>
                  </a:cubicBezTo>
                  <a:cubicBezTo>
                    <a:pt x="5160" y="874"/>
                    <a:pt x="5165" y="869"/>
                    <a:pt x="5168" y="863"/>
                  </a:cubicBezTo>
                  <a:cubicBezTo>
                    <a:pt x="5169" y="862"/>
                    <a:pt x="5169" y="862"/>
                    <a:pt x="5169" y="861"/>
                  </a:cubicBezTo>
                  <a:cubicBezTo>
                    <a:pt x="5248" y="898"/>
                    <a:pt x="5327" y="938"/>
                    <a:pt x="5405" y="981"/>
                  </a:cubicBezTo>
                  <a:lnTo>
                    <a:pt x="5383" y="989"/>
                  </a:lnTo>
                  <a:cubicBezTo>
                    <a:pt x="5362" y="997"/>
                    <a:pt x="5341" y="1004"/>
                    <a:pt x="5320" y="1012"/>
                  </a:cubicBezTo>
                  <a:lnTo>
                    <a:pt x="5279" y="1028"/>
                  </a:lnTo>
                  <a:cubicBezTo>
                    <a:pt x="5259" y="1035"/>
                    <a:pt x="5240" y="1043"/>
                    <a:pt x="5220" y="1051"/>
                  </a:cubicBezTo>
                  <a:lnTo>
                    <a:pt x="5177" y="1069"/>
                  </a:lnTo>
                  <a:cubicBezTo>
                    <a:pt x="5158" y="1077"/>
                    <a:pt x="5138" y="1085"/>
                    <a:pt x="5118" y="1093"/>
                  </a:cubicBezTo>
                  <a:lnTo>
                    <a:pt x="5074" y="1113"/>
                  </a:lnTo>
                  <a:cubicBezTo>
                    <a:pt x="5055" y="1121"/>
                    <a:pt x="5037" y="1129"/>
                    <a:pt x="5018" y="1138"/>
                  </a:cubicBezTo>
                  <a:cubicBezTo>
                    <a:pt x="5003" y="1145"/>
                    <a:pt x="4988" y="1152"/>
                    <a:pt x="4974" y="1159"/>
                  </a:cubicBezTo>
                  <a:cubicBezTo>
                    <a:pt x="4954" y="1168"/>
                    <a:pt x="4936" y="1177"/>
                    <a:pt x="4917" y="1186"/>
                  </a:cubicBezTo>
                  <a:lnTo>
                    <a:pt x="4874" y="1208"/>
                  </a:lnTo>
                  <a:cubicBezTo>
                    <a:pt x="4855" y="1218"/>
                    <a:pt x="4836" y="1227"/>
                    <a:pt x="4817" y="1237"/>
                  </a:cubicBezTo>
                  <a:cubicBezTo>
                    <a:pt x="4802" y="1244"/>
                    <a:pt x="4788" y="1252"/>
                    <a:pt x="4773" y="1260"/>
                  </a:cubicBezTo>
                  <a:cubicBezTo>
                    <a:pt x="4753" y="1270"/>
                    <a:pt x="4734" y="1280"/>
                    <a:pt x="4715" y="1290"/>
                  </a:cubicBezTo>
                  <a:cubicBezTo>
                    <a:pt x="4700" y="1298"/>
                    <a:pt x="4685" y="1306"/>
                    <a:pt x="4671" y="1314"/>
                  </a:cubicBezTo>
                  <a:cubicBezTo>
                    <a:pt x="4662" y="1319"/>
                    <a:pt x="4654" y="1324"/>
                    <a:pt x="4646" y="1328"/>
                  </a:cubicBezTo>
                  <a:lnTo>
                    <a:pt x="4646" y="1328"/>
                  </a:lnTo>
                  <a:cubicBezTo>
                    <a:pt x="4643" y="1325"/>
                    <a:pt x="4641" y="1322"/>
                    <a:pt x="4638" y="1319"/>
                  </a:cubicBezTo>
                  <a:lnTo>
                    <a:pt x="4643" y="1313"/>
                  </a:lnTo>
                  <a:cubicBezTo>
                    <a:pt x="4654" y="1300"/>
                    <a:pt x="4665" y="1286"/>
                    <a:pt x="4678" y="1272"/>
                  </a:cubicBezTo>
                  <a:close/>
                  <a:moveTo>
                    <a:pt x="5093" y="850"/>
                  </a:moveTo>
                  <a:lnTo>
                    <a:pt x="5087" y="852"/>
                  </a:lnTo>
                  <a:lnTo>
                    <a:pt x="5092" y="847"/>
                  </a:lnTo>
                  <a:lnTo>
                    <a:pt x="5092" y="847"/>
                  </a:lnTo>
                  <a:cubicBezTo>
                    <a:pt x="5092" y="848"/>
                    <a:pt x="5092" y="848"/>
                    <a:pt x="5092" y="849"/>
                  </a:cubicBezTo>
                  <a:lnTo>
                    <a:pt x="5092" y="850"/>
                  </a:lnTo>
                  <a:lnTo>
                    <a:pt x="5093" y="850"/>
                  </a:lnTo>
                  <a:close/>
                  <a:moveTo>
                    <a:pt x="5585" y="1082"/>
                  </a:moveTo>
                  <a:cubicBezTo>
                    <a:pt x="5604" y="1093"/>
                    <a:pt x="5623" y="1104"/>
                    <a:pt x="5641" y="1116"/>
                  </a:cubicBezTo>
                  <a:lnTo>
                    <a:pt x="5676" y="1137"/>
                  </a:lnTo>
                  <a:cubicBezTo>
                    <a:pt x="5693" y="1147"/>
                    <a:pt x="5710" y="1158"/>
                    <a:pt x="5726" y="1168"/>
                  </a:cubicBezTo>
                  <a:cubicBezTo>
                    <a:pt x="5743" y="1178"/>
                    <a:pt x="5754" y="1185"/>
                    <a:pt x="5768" y="1194"/>
                  </a:cubicBezTo>
                  <a:cubicBezTo>
                    <a:pt x="5782" y="1203"/>
                    <a:pt x="5799" y="1214"/>
                    <a:pt x="5813" y="1223"/>
                  </a:cubicBezTo>
                  <a:cubicBezTo>
                    <a:pt x="5828" y="1232"/>
                    <a:pt x="5844" y="1242"/>
                    <a:pt x="5860" y="1254"/>
                  </a:cubicBezTo>
                  <a:cubicBezTo>
                    <a:pt x="5876" y="1265"/>
                    <a:pt x="5887" y="1272"/>
                    <a:pt x="5901" y="1281"/>
                  </a:cubicBezTo>
                  <a:cubicBezTo>
                    <a:pt x="5918" y="1293"/>
                    <a:pt x="5935" y="1305"/>
                    <a:pt x="5953" y="1317"/>
                  </a:cubicBezTo>
                  <a:lnTo>
                    <a:pt x="5990" y="1343"/>
                  </a:lnTo>
                  <a:lnTo>
                    <a:pt x="6045" y="1382"/>
                  </a:lnTo>
                  <a:cubicBezTo>
                    <a:pt x="6057" y="1391"/>
                    <a:pt x="6069" y="1400"/>
                    <a:pt x="6081" y="1408"/>
                  </a:cubicBezTo>
                  <a:cubicBezTo>
                    <a:pt x="6101" y="1422"/>
                    <a:pt x="6119" y="1435"/>
                    <a:pt x="6138" y="1450"/>
                  </a:cubicBezTo>
                  <a:lnTo>
                    <a:pt x="6166" y="1471"/>
                  </a:lnTo>
                  <a:cubicBezTo>
                    <a:pt x="6163" y="1561"/>
                    <a:pt x="6161" y="1655"/>
                    <a:pt x="6159" y="1753"/>
                  </a:cubicBezTo>
                  <a:cubicBezTo>
                    <a:pt x="6139" y="1751"/>
                    <a:pt x="6119" y="1748"/>
                    <a:pt x="6100" y="1746"/>
                  </a:cubicBezTo>
                  <a:cubicBezTo>
                    <a:pt x="6066" y="1743"/>
                    <a:pt x="6032" y="1739"/>
                    <a:pt x="5998" y="1736"/>
                  </a:cubicBezTo>
                  <a:cubicBezTo>
                    <a:pt x="5975" y="1734"/>
                    <a:pt x="5952" y="1732"/>
                    <a:pt x="5930" y="1730"/>
                  </a:cubicBezTo>
                  <a:cubicBezTo>
                    <a:pt x="5895" y="1726"/>
                    <a:pt x="5860" y="1724"/>
                    <a:pt x="5825" y="1721"/>
                  </a:cubicBezTo>
                  <a:lnTo>
                    <a:pt x="5759" y="1716"/>
                  </a:lnTo>
                  <a:cubicBezTo>
                    <a:pt x="5724" y="1714"/>
                    <a:pt x="5689" y="1712"/>
                    <a:pt x="5654" y="1711"/>
                  </a:cubicBezTo>
                  <a:cubicBezTo>
                    <a:pt x="5632" y="1710"/>
                    <a:pt x="5610" y="1708"/>
                    <a:pt x="5588" y="1707"/>
                  </a:cubicBezTo>
                  <a:cubicBezTo>
                    <a:pt x="5551" y="1705"/>
                    <a:pt x="5514" y="1705"/>
                    <a:pt x="5476" y="1703"/>
                  </a:cubicBezTo>
                  <a:cubicBezTo>
                    <a:pt x="5457" y="1703"/>
                    <a:pt x="5437" y="1702"/>
                    <a:pt x="5417" y="1701"/>
                  </a:cubicBezTo>
                  <a:cubicBezTo>
                    <a:pt x="5359" y="1700"/>
                    <a:pt x="5302" y="1700"/>
                    <a:pt x="5245" y="1700"/>
                  </a:cubicBezTo>
                  <a:cubicBezTo>
                    <a:pt x="5122" y="1700"/>
                    <a:pt x="5000" y="1703"/>
                    <a:pt x="4878" y="1709"/>
                  </a:cubicBezTo>
                  <a:cubicBezTo>
                    <a:pt x="4871" y="1698"/>
                    <a:pt x="4863" y="1687"/>
                    <a:pt x="4856" y="1676"/>
                  </a:cubicBezTo>
                  <a:cubicBezTo>
                    <a:pt x="4845" y="1661"/>
                    <a:pt x="4834" y="1647"/>
                    <a:pt x="4823" y="1632"/>
                  </a:cubicBezTo>
                  <a:cubicBezTo>
                    <a:pt x="4807" y="1610"/>
                    <a:pt x="4792" y="1587"/>
                    <a:pt x="4776" y="1565"/>
                  </a:cubicBezTo>
                  <a:cubicBezTo>
                    <a:pt x="4759" y="1543"/>
                    <a:pt x="4746" y="1525"/>
                    <a:pt x="4731" y="1505"/>
                  </a:cubicBezTo>
                  <a:cubicBezTo>
                    <a:pt x="4719" y="1489"/>
                    <a:pt x="4707" y="1473"/>
                    <a:pt x="4695" y="1457"/>
                  </a:cubicBezTo>
                  <a:cubicBezTo>
                    <a:pt x="4677" y="1433"/>
                    <a:pt x="4658" y="1409"/>
                    <a:pt x="4640" y="1385"/>
                  </a:cubicBezTo>
                  <a:lnTo>
                    <a:pt x="4640" y="1385"/>
                  </a:lnTo>
                  <a:cubicBezTo>
                    <a:pt x="4639" y="1384"/>
                    <a:pt x="4638" y="1384"/>
                    <a:pt x="4638" y="1383"/>
                  </a:cubicBezTo>
                  <a:lnTo>
                    <a:pt x="4638" y="1383"/>
                  </a:lnTo>
                  <a:cubicBezTo>
                    <a:pt x="4642" y="1379"/>
                    <a:pt x="4645" y="1376"/>
                    <a:pt x="4648" y="1371"/>
                  </a:cubicBezTo>
                  <a:cubicBezTo>
                    <a:pt x="4651" y="1365"/>
                    <a:pt x="4653" y="1358"/>
                    <a:pt x="4653" y="1351"/>
                  </a:cubicBezTo>
                  <a:lnTo>
                    <a:pt x="4653" y="1351"/>
                  </a:lnTo>
                  <a:cubicBezTo>
                    <a:pt x="4653" y="1344"/>
                    <a:pt x="4652" y="1338"/>
                    <a:pt x="4648" y="1332"/>
                  </a:cubicBezTo>
                  <a:cubicBezTo>
                    <a:pt x="4671" y="1320"/>
                    <a:pt x="4693" y="1307"/>
                    <a:pt x="4716" y="1295"/>
                  </a:cubicBezTo>
                  <a:lnTo>
                    <a:pt x="4742" y="1282"/>
                  </a:lnTo>
                  <a:cubicBezTo>
                    <a:pt x="4767" y="1268"/>
                    <a:pt x="4792" y="1255"/>
                    <a:pt x="4817" y="1242"/>
                  </a:cubicBezTo>
                  <a:lnTo>
                    <a:pt x="4852" y="1225"/>
                  </a:lnTo>
                  <a:cubicBezTo>
                    <a:pt x="4875" y="1214"/>
                    <a:pt x="4897" y="1202"/>
                    <a:pt x="4919" y="1192"/>
                  </a:cubicBezTo>
                  <a:lnTo>
                    <a:pt x="4954" y="1175"/>
                  </a:lnTo>
                  <a:cubicBezTo>
                    <a:pt x="4976" y="1165"/>
                    <a:pt x="4999" y="1154"/>
                    <a:pt x="5021" y="1144"/>
                  </a:cubicBezTo>
                  <a:cubicBezTo>
                    <a:pt x="5033" y="1138"/>
                    <a:pt x="5045" y="1133"/>
                    <a:pt x="5056" y="1128"/>
                  </a:cubicBezTo>
                  <a:cubicBezTo>
                    <a:pt x="5078" y="1118"/>
                    <a:pt x="5100" y="1108"/>
                    <a:pt x="5121" y="1099"/>
                  </a:cubicBezTo>
                  <a:lnTo>
                    <a:pt x="5146" y="1088"/>
                  </a:lnTo>
                  <a:cubicBezTo>
                    <a:pt x="5172" y="1078"/>
                    <a:pt x="5197" y="1067"/>
                    <a:pt x="5222" y="1057"/>
                  </a:cubicBezTo>
                  <a:lnTo>
                    <a:pt x="5255" y="1044"/>
                  </a:lnTo>
                  <a:cubicBezTo>
                    <a:pt x="5295" y="1028"/>
                    <a:pt x="5334" y="1013"/>
                    <a:pt x="5372" y="999"/>
                  </a:cubicBezTo>
                  <a:lnTo>
                    <a:pt x="5412" y="985"/>
                  </a:lnTo>
                  <a:cubicBezTo>
                    <a:pt x="5462" y="1012"/>
                    <a:pt x="5512" y="1040"/>
                    <a:pt x="5562" y="1070"/>
                  </a:cubicBezTo>
                  <a:cubicBezTo>
                    <a:pt x="5568" y="1073"/>
                    <a:pt x="5576" y="1077"/>
                    <a:pt x="5583" y="1082"/>
                  </a:cubicBezTo>
                  <a:lnTo>
                    <a:pt x="5585" y="1082"/>
                  </a:lnTo>
                  <a:close/>
                  <a:moveTo>
                    <a:pt x="6230" y="1518"/>
                  </a:moveTo>
                  <a:cubicBezTo>
                    <a:pt x="6241" y="1526"/>
                    <a:pt x="6251" y="1535"/>
                    <a:pt x="6262" y="1543"/>
                  </a:cubicBezTo>
                  <a:cubicBezTo>
                    <a:pt x="6282" y="1559"/>
                    <a:pt x="6303" y="1574"/>
                    <a:pt x="6323" y="1590"/>
                  </a:cubicBezTo>
                  <a:lnTo>
                    <a:pt x="6355" y="1615"/>
                  </a:lnTo>
                  <a:cubicBezTo>
                    <a:pt x="6375" y="1632"/>
                    <a:pt x="6396" y="1648"/>
                    <a:pt x="6417" y="1664"/>
                  </a:cubicBezTo>
                  <a:lnTo>
                    <a:pt x="6447" y="1689"/>
                  </a:lnTo>
                  <a:cubicBezTo>
                    <a:pt x="6468" y="1706"/>
                    <a:pt x="6489" y="1723"/>
                    <a:pt x="6511" y="1741"/>
                  </a:cubicBezTo>
                  <a:cubicBezTo>
                    <a:pt x="6521" y="1750"/>
                    <a:pt x="6532" y="1759"/>
                    <a:pt x="6542" y="1768"/>
                  </a:cubicBezTo>
                  <a:lnTo>
                    <a:pt x="6575" y="1795"/>
                  </a:lnTo>
                  <a:lnTo>
                    <a:pt x="6575" y="1795"/>
                  </a:lnTo>
                  <a:cubicBezTo>
                    <a:pt x="6573" y="1796"/>
                    <a:pt x="6573" y="1798"/>
                    <a:pt x="6572" y="1799"/>
                  </a:cubicBezTo>
                  <a:cubicBezTo>
                    <a:pt x="6569" y="1803"/>
                    <a:pt x="6568" y="1807"/>
                    <a:pt x="6567" y="1811"/>
                  </a:cubicBezTo>
                  <a:lnTo>
                    <a:pt x="6518" y="1803"/>
                  </a:lnTo>
                  <a:cubicBezTo>
                    <a:pt x="6491" y="1799"/>
                    <a:pt x="6464" y="1794"/>
                    <a:pt x="6436" y="1790"/>
                  </a:cubicBezTo>
                  <a:cubicBezTo>
                    <a:pt x="6405" y="1785"/>
                    <a:pt x="6374" y="1781"/>
                    <a:pt x="6343" y="1777"/>
                  </a:cubicBezTo>
                  <a:cubicBezTo>
                    <a:pt x="6318" y="1773"/>
                    <a:pt x="6293" y="1769"/>
                    <a:pt x="6268" y="1766"/>
                  </a:cubicBezTo>
                  <a:cubicBezTo>
                    <a:pt x="6235" y="1761"/>
                    <a:pt x="6202" y="1758"/>
                    <a:pt x="6169" y="1754"/>
                  </a:cubicBezTo>
                  <a:lnTo>
                    <a:pt x="6161" y="1753"/>
                  </a:lnTo>
                  <a:lnTo>
                    <a:pt x="6161" y="1722"/>
                  </a:lnTo>
                  <a:lnTo>
                    <a:pt x="6162" y="1667"/>
                  </a:lnTo>
                  <a:cubicBezTo>
                    <a:pt x="6162" y="1656"/>
                    <a:pt x="6162" y="1645"/>
                    <a:pt x="6162" y="1633"/>
                  </a:cubicBezTo>
                  <a:cubicBezTo>
                    <a:pt x="6162" y="1607"/>
                    <a:pt x="6164" y="1581"/>
                    <a:pt x="6164" y="1556"/>
                  </a:cubicBezTo>
                  <a:cubicBezTo>
                    <a:pt x="6164" y="1553"/>
                    <a:pt x="6164" y="1550"/>
                    <a:pt x="6164" y="1547"/>
                  </a:cubicBezTo>
                  <a:cubicBezTo>
                    <a:pt x="6164" y="1522"/>
                    <a:pt x="6166" y="1497"/>
                    <a:pt x="6167" y="1472"/>
                  </a:cubicBezTo>
                  <a:lnTo>
                    <a:pt x="6169" y="1473"/>
                  </a:lnTo>
                  <a:lnTo>
                    <a:pt x="6230" y="1518"/>
                  </a:lnTo>
                  <a:close/>
                  <a:moveTo>
                    <a:pt x="7281" y="3170"/>
                  </a:moveTo>
                  <a:lnTo>
                    <a:pt x="7336" y="3299"/>
                  </a:lnTo>
                  <a:lnTo>
                    <a:pt x="7336" y="3299"/>
                  </a:lnTo>
                  <a:cubicBezTo>
                    <a:pt x="7335" y="3299"/>
                    <a:pt x="7334" y="3300"/>
                    <a:pt x="7332" y="3301"/>
                  </a:cubicBezTo>
                  <a:cubicBezTo>
                    <a:pt x="7326" y="3304"/>
                    <a:pt x="7321" y="3309"/>
                    <a:pt x="7317" y="3316"/>
                  </a:cubicBezTo>
                  <a:cubicBezTo>
                    <a:pt x="7313" y="3323"/>
                    <a:pt x="7311" y="3329"/>
                    <a:pt x="7311" y="3337"/>
                  </a:cubicBezTo>
                  <a:lnTo>
                    <a:pt x="7311" y="3337"/>
                  </a:lnTo>
                  <a:lnTo>
                    <a:pt x="7311" y="3337"/>
                  </a:lnTo>
                  <a:cubicBezTo>
                    <a:pt x="7312" y="3342"/>
                    <a:pt x="7312" y="3345"/>
                    <a:pt x="7314" y="3349"/>
                  </a:cubicBezTo>
                  <a:lnTo>
                    <a:pt x="7307" y="3351"/>
                  </a:lnTo>
                  <a:cubicBezTo>
                    <a:pt x="7277" y="3361"/>
                    <a:pt x="7248" y="3371"/>
                    <a:pt x="7218" y="3380"/>
                  </a:cubicBezTo>
                  <a:cubicBezTo>
                    <a:pt x="7195" y="3389"/>
                    <a:pt x="7172" y="3397"/>
                    <a:pt x="7148" y="3406"/>
                  </a:cubicBezTo>
                  <a:cubicBezTo>
                    <a:pt x="7125" y="3414"/>
                    <a:pt x="7104" y="3422"/>
                    <a:pt x="7082" y="3430"/>
                  </a:cubicBezTo>
                  <a:cubicBezTo>
                    <a:pt x="7043" y="3445"/>
                    <a:pt x="7002" y="3462"/>
                    <a:pt x="6962" y="3478"/>
                  </a:cubicBezTo>
                  <a:lnTo>
                    <a:pt x="6944" y="3485"/>
                  </a:lnTo>
                  <a:cubicBezTo>
                    <a:pt x="6803" y="3544"/>
                    <a:pt x="6659" y="3611"/>
                    <a:pt x="6508" y="3686"/>
                  </a:cubicBezTo>
                  <a:cubicBezTo>
                    <a:pt x="6502" y="3689"/>
                    <a:pt x="6496" y="3693"/>
                    <a:pt x="6490" y="3696"/>
                  </a:cubicBezTo>
                  <a:cubicBezTo>
                    <a:pt x="6446" y="3718"/>
                    <a:pt x="6402" y="3741"/>
                    <a:pt x="6356" y="3765"/>
                  </a:cubicBezTo>
                  <a:lnTo>
                    <a:pt x="6325" y="3782"/>
                  </a:lnTo>
                  <a:cubicBezTo>
                    <a:pt x="6295" y="3798"/>
                    <a:pt x="6266" y="3814"/>
                    <a:pt x="6236" y="3830"/>
                  </a:cubicBezTo>
                  <a:lnTo>
                    <a:pt x="6236" y="3830"/>
                  </a:lnTo>
                  <a:lnTo>
                    <a:pt x="6236" y="3830"/>
                  </a:lnTo>
                  <a:cubicBezTo>
                    <a:pt x="6232" y="3824"/>
                    <a:pt x="6228" y="3818"/>
                    <a:pt x="6221" y="3815"/>
                  </a:cubicBezTo>
                  <a:cubicBezTo>
                    <a:pt x="6215" y="3810"/>
                    <a:pt x="6208" y="3810"/>
                    <a:pt x="6201" y="3810"/>
                  </a:cubicBezTo>
                  <a:lnTo>
                    <a:pt x="6201" y="3810"/>
                  </a:lnTo>
                  <a:cubicBezTo>
                    <a:pt x="6194" y="3675"/>
                    <a:pt x="6187" y="3542"/>
                    <a:pt x="6182" y="3409"/>
                  </a:cubicBezTo>
                  <a:cubicBezTo>
                    <a:pt x="6182" y="3405"/>
                    <a:pt x="6182" y="3402"/>
                    <a:pt x="6182" y="3398"/>
                  </a:cubicBezTo>
                  <a:cubicBezTo>
                    <a:pt x="6179" y="3337"/>
                    <a:pt x="6177" y="3276"/>
                    <a:pt x="6175" y="3215"/>
                  </a:cubicBezTo>
                  <a:cubicBezTo>
                    <a:pt x="6175" y="3202"/>
                    <a:pt x="6174" y="3188"/>
                    <a:pt x="6174" y="3175"/>
                  </a:cubicBezTo>
                  <a:cubicBezTo>
                    <a:pt x="6172" y="3109"/>
                    <a:pt x="6170" y="3045"/>
                    <a:pt x="6168" y="2980"/>
                  </a:cubicBezTo>
                  <a:cubicBezTo>
                    <a:pt x="6168" y="2971"/>
                    <a:pt x="6168" y="2963"/>
                    <a:pt x="6167" y="2954"/>
                  </a:cubicBezTo>
                  <a:cubicBezTo>
                    <a:pt x="6163" y="2814"/>
                    <a:pt x="6161" y="2677"/>
                    <a:pt x="6159" y="2541"/>
                  </a:cubicBezTo>
                  <a:cubicBezTo>
                    <a:pt x="6159" y="2534"/>
                    <a:pt x="6159" y="2527"/>
                    <a:pt x="6159" y="2521"/>
                  </a:cubicBezTo>
                  <a:cubicBezTo>
                    <a:pt x="6158" y="2393"/>
                    <a:pt x="6157" y="2267"/>
                    <a:pt x="6158" y="2142"/>
                  </a:cubicBezTo>
                  <a:lnTo>
                    <a:pt x="6158" y="2142"/>
                  </a:lnTo>
                  <a:cubicBezTo>
                    <a:pt x="6165" y="2141"/>
                    <a:pt x="6170" y="2140"/>
                    <a:pt x="6176" y="2136"/>
                  </a:cubicBezTo>
                  <a:cubicBezTo>
                    <a:pt x="6183" y="2132"/>
                    <a:pt x="6188" y="2128"/>
                    <a:pt x="6191" y="2121"/>
                  </a:cubicBezTo>
                  <a:cubicBezTo>
                    <a:pt x="6195" y="2114"/>
                    <a:pt x="6197" y="2108"/>
                    <a:pt x="6197" y="2100"/>
                  </a:cubicBezTo>
                  <a:cubicBezTo>
                    <a:pt x="6197" y="2092"/>
                    <a:pt x="6195" y="2086"/>
                    <a:pt x="6191" y="2079"/>
                  </a:cubicBezTo>
                  <a:cubicBezTo>
                    <a:pt x="6188" y="2072"/>
                    <a:pt x="6183" y="2067"/>
                    <a:pt x="6176" y="2064"/>
                  </a:cubicBezTo>
                  <a:cubicBezTo>
                    <a:pt x="6170" y="2060"/>
                    <a:pt x="6165" y="2059"/>
                    <a:pt x="6158" y="2058"/>
                  </a:cubicBezTo>
                  <a:cubicBezTo>
                    <a:pt x="6158" y="2038"/>
                    <a:pt x="6158" y="2021"/>
                    <a:pt x="6158" y="2002"/>
                  </a:cubicBezTo>
                  <a:cubicBezTo>
                    <a:pt x="6158" y="1995"/>
                    <a:pt x="6158" y="1987"/>
                    <a:pt x="6158" y="1980"/>
                  </a:cubicBezTo>
                  <a:cubicBezTo>
                    <a:pt x="6158" y="1955"/>
                    <a:pt x="6158" y="1931"/>
                    <a:pt x="6158" y="1907"/>
                  </a:cubicBezTo>
                  <a:lnTo>
                    <a:pt x="6158" y="1869"/>
                  </a:lnTo>
                  <a:cubicBezTo>
                    <a:pt x="6158" y="1850"/>
                    <a:pt x="6158" y="1832"/>
                    <a:pt x="6158" y="1814"/>
                  </a:cubicBezTo>
                  <a:cubicBezTo>
                    <a:pt x="6158" y="1805"/>
                    <a:pt x="6158" y="1797"/>
                    <a:pt x="6158" y="1788"/>
                  </a:cubicBezTo>
                  <a:cubicBezTo>
                    <a:pt x="6294" y="1795"/>
                    <a:pt x="6430" y="1805"/>
                    <a:pt x="6563" y="1819"/>
                  </a:cubicBezTo>
                  <a:cubicBezTo>
                    <a:pt x="6563" y="1819"/>
                    <a:pt x="6563" y="1820"/>
                    <a:pt x="6563" y="1821"/>
                  </a:cubicBezTo>
                  <a:lnTo>
                    <a:pt x="6563" y="1821"/>
                  </a:lnTo>
                  <a:lnTo>
                    <a:pt x="6563" y="1821"/>
                  </a:lnTo>
                  <a:cubicBezTo>
                    <a:pt x="6563" y="1829"/>
                    <a:pt x="6565" y="1835"/>
                    <a:pt x="6569" y="1842"/>
                  </a:cubicBezTo>
                  <a:cubicBezTo>
                    <a:pt x="6573" y="1849"/>
                    <a:pt x="6578" y="1853"/>
                    <a:pt x="6584" y="1857"/>
                  </a:cubicBezTo>
                  <a:cubicBezTo>
                    <a:pt x="6591" y="1860"/>
                    <a:pt x="6598" y="1863"/>
                    <a:pt x="6606" y="1863"/>
                  </a:cubicBezTo>
                  <a:lnTo>
                    <a:pt x="6606" y="1863"/>
                  </a:lnTo>
                  <a:lnTo>
                    <a:pt x="6606" y="1863"/>
                  </a:lnTo>
                  <a:cubicBezTo>
                    <a:pt x="6613" y="1863"/>
                    <a:pt x="6620" y="1860"/>
                    <a:pt x="6626" y="1857"/>
                  </a:cubicBezTo>
                  <a:cubicBezTo>
                    <a:pt x="6633" y="1853"/>
                    <a:pt x="6638" y="1848"/>
                    <a:pt x="6641" y="1842"/>
                  </a:cubicBezTo>
                  <a:cubicBezTo>
                    <a:pt x="6645" y="1836"/>
                    <a:pt x="6646" y="1832"/>
                    <a:pt x="6647" y="1826"/>
                  </a:cubicBezTo>
                  <a:lnTo>
                    <a:pt x="6717" y="1831"/>
                  </a:lnTo>
                  <a:cubicBezTo>
                    <a:pt x="6836" y="2103"/>
                    <a:pt x="6954" y="2387"/>
                    <a:pt x="7074" y="2678"/>
                  </a:cubicBezTo>
                  <a:cubicBezTo>
                    <a:pt x="7143" y="2839"/>
                    <a:pt x="7211" y="3004"/>
                    <a:pt x="7281" y="3171"/>
                  </a:cubicBezTo>
                  <a:lnTo>
                    <a:pt x="7281" y="3170"/>
                  </a:lnTo>
                  <a:close/>
                  <a:moveTo>
                    <a:pt x="7210" y="5164"/>
                  </a:moveTo>
                  <a:cubicBezTo>
                    <a:pt x="7245" y="5204"/>
                    <a:pt x="7280" y="5245"/>
                    <a:pt x="7315" y="5285"/>
                  </a:cubicBezTo>
                  <a:lnTo>
                    <a:pt x="7315" y="5285"/>
                  </a:lnTo>
                  <a:cubicBezTo>
                    <a:pt x="7312" y="5288"/>
                    <a:pt x="7310" y="5291"/>
                    <a:pt x="7308" y="5294"/>
                  </a:cubicBezTo>
                  <a:cubicBezTo>
                    <a:pt x="7305" y="5299"/>
                    <a:pt x="7304" y="5304"/>
                    <a:pt x="7303" y="5310"/>
                  </a:cubicBezTo>
                  <a:cubicBezTo>
                    <a:pt x="7103" y="5292"/>
                    <a:pt x="6892" y="5270"/>
                    <a:pt x="6665" y="5243"/>
                  </a:cubicBezTo>
                  <a:lnTo>
                    <a:pt x="6648" y="5241"/>
                  </a:lnTo>
                  <a:lnTo>
                    <a:pt x="6637" y="5240"/>
                  </a:lnTo>
                  <a:cubicBezTo>
                    <a:pt x="6570" y="5232"/>
                    <a:pt x="6502" y="5223"/>
                    <a:pt x="6433" y="5215"/>
                  </a:cubicBezTo>
                  <a:cubicBezTo>
                    <a:pt x="6433" y="5214"/>
                    <a:pt x="6433" y="5213"/>
                    <a:pt x="6433" y="5211"/>
                  </a:cubicBezTo>
                  <a:lnTo>
                    <a:pt x="6433" y="5211"/>
                  </a:lnTo>
                  <a:lnTo>
                    <a:pt x="6433" y="5211"/>
                  </a:lnTo>
                  <a:cubicBezTo>
                    <a:pt x="6433" y="5204"/>
                    <a:pt x="6431" y="5197"/>
                    <a:pt x="6427" y="5191"/>
                  </a:cubicBezTo>
                  <a:cubicBezTo>
                    <a:pt x="6424" y="5184"/>
                    <a:pt x="6419" y="5180"/>
                    <a:pt x="6412" y="5176"/>
                  </a:cubicBezTo>
                  <a:cubicBezTo>
                    <a:pt x="6405" y="5172"/>
                    <a:pt x="6399" y="5170"/>
                    <a:pt x="6391" y="5170"/>
                  </a:cubicBezTo>
                  <a:lnTo>
                    <a:pt x="6391" y="5170"/>
                  </a:lnTo>
                  <a:cubicBezTo>
                    <a:pt x="6389" y="5171"/>
                    <a:pt x="6388" y="5171"/>
                    <a:pt x="6386" y="5171"/>
                  </a:cubicBezTo>
                  <a:cubicBezTo>
                    <a:pt x="6321" y="4766"/>
                    <a:pt x="6261" y="4337"/>
                    <a:pt x="6207" y="3893"/>
                  </a:cubicBezTo>
                  <a:lnTo>
                    <a:pt x="6207" y="3893"/>
                  </a:lnTo>
                  <a:cubicBezTo>
                    <a:pt x="6212" y="3893"/>
                    <a:pt x="6217" y="3891"/>
                    <a:pt x="6221" y="3889"/>
                  </a:cubicBezTo>
                  <a:cubicBezTo>
                    <a:pt x="6223" y="3888"/>
                    <a:pt x="6222" y="3888"/>
                    <a:pt x="6223" y="3887"/>
                  </a:cubicBezTo>
                  <a:cubicBezTo>
                    <a:pt x="6530" y="4310"/>
                    <a:pt x="6857" y="4750"/>
                    <a:pt x="7193" y="5147"/>
                  </a:cubicBezTo>
                  <a:lnTo>
                    <a:pt x="7210" y="5164"/>
                  </a:lnTo>
                  <a:close/>
                  <a:moveTo>
                    <a:pt x="7510" y="5408"/>
                  </a:moveTo>
                  <a:cubicBezTo>
                    <a:pt x="7619" y="5466"/>
                    <a:pt x="7724" y="5518"/>
                    <a:pt x="7825" y="5564"/>
                  </a:cubicBezTo>
                  <a:cubicBezTo>
                    <a:pt x="7838" y="5570"/>
                    <a:pt x="7851" y="5576"/>
                    <a:pt x="7864" y="5582"/>
                  </a:cubicBezTo>
                  <a:cubicBezTo>
                    <a:pt x="7901" y="5598"/>
                    <a:pt x="7938" y="5615"/>
                    <a:pt x="7974" y="5630"/>
                  </a:cubicBezTo>
                  <a:cubicBezTo>
                    <a:pt x="7991" y="5637"/>
                    <a:pt x="8007" y="5644"/>
                    <a:pt x="8024" y="5650"/>
                  </a:cubicBezTo>
                  <a:cubicBezTo>
                    <a:pt x="8055" y="5663"/>
                    <a:pt x="8086" y="5676"/>
                    <a:pt x="8117" y="5688"/>
                  </a:cubicBezTo>
                  <a:cubicBezTo>
                    <a:pt x="8137" y="5695"/>
                    <a:pt x="8155" y="5701"/>
                    <a:pt x="8173" y="5708"/>
                  </a:cubicBezTo>
                  <a:cubicBezTo>
                    <a:pt x="8201" y="5718"/>
                    <a:pt x="8228" y="5728"/>
                    <a:pt x="8255" y="5737"/>
                  </a:cubicBezTo>
                  <a:cubicBezTo>
                    <a:pt x="8275" y="5744"/>
                    <a:pt x="8295" y="5750"/>
                    <a:pt x="8314" y="5757"/>
                  </a:cubicBezTo>
                  <a:cubicBezTo>
                    <a:pt x="8339" y="5765"/>
                    <a:pt x="8365" y="5774"/>
                    <a:pt x="8389" y="5781"/>
                  </a:cubicBezTo>
                  <a:cubicBezTo>
                    <a:pt x="8409" y="5787"/>
                    <a:pt x="8430" y="5792"/>
                    <a:pt x="8450" y="5798"/>
                  </a:cubicBezTo>
                  <a:lnTo>
                    <a:pt x="8480" y="5806"/>
                  </a:lnTo>
                  <a:lnTo>
                    <a:pt x="8480" y="5806"/>
                  </a:lnTo>
                  <a:cubicBezTo>
                    <a:pt x="8479" y="5809"/>
                    <a:pt x="8479" y="5812"/>
                    <a:pt x="8478" y="5815"/>
                  </a:cubicBezTo>
                  <a:lnTo>
                    <a:pt x="8478" y="5815"/>
                  </a:lnTo>
                  <a:cubicBezTo>
                    <a:pt x="8479" y="5822"/>
                    <a:pt x="8480" y="5828"/>
                    <a:pt x="8484" y="5834"/>
                  </a:cubicBezTo>
                  <a:cubicBezTo>
                    <a:pt x="8484" y="5835"/>
                    <a:pt x="8484" y="5835"/>
                    <a:pt x="8484" y="5835"/>
                  </a:cubicBezTo>
                  <a:lnTo>
                    <a:pt x="8310" y="5942"/>
                  </a:lnTo>
                  <a:cubicBezTo>
                    <a:pt x="8212" y="6003"/>
                    <a:pt x="8112" y="6065"/>
                    <a:pt x="8012" y="6126"/>
                  </a:cubicBezTo>
                  <a:lnTo>
                    <a:pt x="7872" y="6213"/>
                  </a:lnTo>
                  <a:lnTo>
                    <a:pt x="7840" y="6232"/>
                  </a:lnTo>
                  <a:cubicBezTo>
                    <a:pt x="7777" y="6272"/>
                    <a:pt x="7713" y="6310"/>
                    <a:pt x="7649" y="6349"/>
                  </a:cubicBezTo>
                  <a:lnTo>
                    <a:pt x="7608" y="6374"/>
                  </a:lnTo>
                  <a:cubicBezTo>
                    <a:pt x="7546" y="6411"/>
                    <a:pt x="7484" y="6448"/>
                    <a:pt x="7422" y="6485"/>
                  </a:cubicBezTo>
                  <a:lnTo>
                    <a:pt x="7386" y="6506"/>
                  </a:lnTo>
                  <a:cubicBezTo>
                    <a:pt x="7322" y="6545"/>
                    <a:pt x="7257" y="6583"/>
                    <a:pt x="7191" y="6622"/>
                  </a:cubicBezTo>
                  <a:cubicBezTo>
                    <a:pt x="7179" y="6629"/>
                    <a:pt x="7166" y="6636"/>
                    <a:pt x="7154" y="6644"/>
                  </a:cubicBezTo>
                  <a:cubicBezTo>
                    <a:pt x="7088" y="6682"/>
                    <a:pt x="7023" y="6720"/>
                    <a:pt x="6957" y="6758"/>
                  </a:cubicBezTo>
                  <a:lnTo>
                    <a:pt x="6930" y="6773"/>
                  </a:lnTo>
                  <a:cubicBezTo>
                    <a:pt x="6860" y="6813"/>
                    <a:pt x="6789" y="6854"/>
                    <a:pt x="6717" y="6894"/>
                  </a:cubicBezTo>
                  <a:lnTo>
                    <a:pt x="6684" y="6913"/>
                  </a:lnTo>
                  <a:cubicBezTo>
                    <a:pt x="6625" y="6945"/>
                    <a:pt x="6566" y="6977"/>
                    <a:pt x="6507" y="7010"/>
                  </a:cubicBezTo>
                  <a:lnTo>
                    <a:pt x="6507" y="7010"/>
                  </a:lnTo>
                  <a:cubicBezTo>
                    <a:pt x="6503" y="7003"/>
                    <a:pt x="6499" y="6999"/>
                    <a:pt x="6492" y="6995"/>
                  </a:cubicBezTo>
                  <a:cubicBezTo>
                    <a:pt x="6492" y="6995"/>
                    <a:pt x="6492" y="6995"/>
                    <a:pt x="6491" y="6995"/>
                  </a:cubicBezTo>
                  <a:cubicBezTo>
                    <a:pt x="6551" y="6870"/>
                    <a:pt x="6613" y="6742"/>
                    <a:pt x="6677" y="6612"/>
                  </a:cubicBezTo>
                  <a:cubicBezTo>
                    <a:pt x="6697" y="6572"/>
                    <a:pt x="6717" y="6533"/>
                    <a:pt x="6736" y="6493"/>
                  </a:cubicBezTo>
                  <a:cubicBezTo>
                    <a:pt x="6752" y="6461"/>
                    <a:pt x="6767" y="6429"/>
                    <a:pt x="6783" y="6397"/>
                  </a:cubicBezTo>
                  <a:lnTo>
                    <a:pt x="6862" y="6240"/>
                  </a:lnTo>
                  <a:lnTo>
                    <a:pt x="6892" y="6179"/>
                  </a:lnTo>
                  <a:cubicBezTo>
                    <a:pt x="6927" y="6110"/>
                    <a:pt x="6962" y="6040"/>
                    <a:pt x="6998" y="5970"/>
                  </a:cubicBezTo>
                  <a:cubicBezTo>
                    <a:pt x="6999" y="5968"/>
                    <a:pt x="7001" y="5964"/>
                    <a:pt x="7002" y="5961"/>
                  </a:cubicBezTo>
                  <a:cubicBezTo>
                    <a:pt x="7076" y="5817"/>
                    <a:pt x="7152" y="5673"/>
                    <a:pt x="7228" y="5531"/>
                  </a:cubicBezTo>
                  <a:cubicBezTo>
                    <a:pt x="7259" y="5474"/>
                    <a:pt x="7290" y="5417"/>
                    <a:pt x="7321" y="5361"/>
                  </a:cubicBezTo>
                  <a:lnTo>
                    <a:pt x="7326" y="5353"/>
                  </a:lnTo>
                  <a:lnTo>
                    <a:pt x="7326" y="5353"/>
                  </a:lnTo>
                  <a:cubicBezTo>
                    <a:pt x="7332" y="5356"/>
                    <a:pt x="7338" y="5357"/>
                    <a:pt x="7344" y="5357"/>
                  </a:cubicBezTo>
                  <a:lnTo>
                    <a:pt x="7344" y="5357"/>
                  </a:lnTo>
                  <a:cubicBezTo>
                    <a:pt x="7352" y="5357"/>
                    <a:pt x="7358" y="5357"/>
                    <a:pt x="7365" y="5352"/>
                  </a:cubicBezTo>
                  <a:cubicBezTo>
                    <a:pt x="7371" y="5349"/>
                    <a:pt x="7376" y="5343"/>
                    <a:pt x="7380" y="5337"/>
                  </a:cubicBezTo>
                  <a:lnTo>
                    <a:pt x="7380" y="5337"/>
                  </a:lnTo>
                  <a:cubicBezTo>
                    <a:pt x="7420" y="5359"/>
                    <a:pt x="7460" y="5381"/>
                    <a:pt x="7500" y="5401"/>
                  </a:cubicBezTo>
                  <a:lnTo>
                    <a:pt x="7510" y="5408"/>
                  </a:lnTo>
                  <a:close/>
                  <a:moveTo>
                    <a:pt x="8601" y="5848"/>
                  </a:moveTo>
                  <a:cubicBezTo>
                    <a:pt x="8616" y="5853"/>
                    <a:pt x="8631" y="5858"/>
                    <a:pt x="8645" y="5863"/>
                  </a:cubicBezTo>
                  <a:cubicBezTo>
                    <a:pt x="8657" y="5866"/>
                    <a:pt x="8668" y="5870"/>
                    <a:pt x="8680" y="5874"/>
                  </a:cubicBezTo>
                  <a:cubicBezTo>
                    <a:pt x="8696" y="5879"/>
                    <a:pt x="8712" y="5883"/>
                    <a:pt x="8728" y="5888"/>
                  </a:cubicBezTo>
                  <a:cubicBezTo>
                    <a:pt x="8738" y="5891"/>
                    <a:pt x="8748" y="5894"/>
                    <a:pt x="8758" y="5896"/>
                  </a:cubicBezTo>
                  <a:cubicBezTo>
                    <a:pt x="8775" y="5901"/>
                    <a:pt x="8791" y="5904"/>
                    <a:pt x="8808" y="5908"/>
                  </a:cubicBezTo>
                  <a:lnTo>
                    <a:pt x="8835" y="5915"/>
                  </a:lnTo>
                  <a:cubicBezTo>
                    <a:pt x="8852" y="5918"/>
                    <a:pt x="8869" y="5921"/>
                    <a:pt x="8886" y="5924"/>
                  </a:cubicBezTo>
                  <a:cubicBezTo>
                    <a:pt x="8894" y="5926"/>
                    <a:pt x="8902" y="5928"/>
                    <a:pt x="8910" y="5929"/>
                  </a:cubicBezTo>
                  <a:cubicBezTo>
                    <a:pt x="8927" y="5932"/>
                    <a:pt x="8944" y="5934"/>
                    <a:pt x="8961" y="5936"/>
                  </a:cubicBezTo>
                  <a:lnTo>
                    <a:pt x="8984" y="5939"/>
                  </a:lnTo>
                  <a:cubicBezTo>
                    <a:pt x="9001" y="5941"/>
                    <a:pt x="9017" y="5943"/>
                    <a:pt x="9034" y="5944"/>
                  </a:cubicBezTo>
                  <a:cubicBezTo>
                    <a:pt x="9041" y="5944"/>
                    <a:pt x="9048" y="5945"/>
                    <a:pt x="9055" y="5946"/>
                  </a:cubicBezTo>
                  <a:cubicBezTo>
                    <a:pt x="9079" y="5947"/>
                    <a:pt x="9102" y="5948"/>
                    <a:pt x="9125" y="5948"/>
                  </a:cubicBezTo>
                  <a:lnTo>
                    <a:pt x="9125" y="5948"/>
                  </a:lnTo>
                  <a:cubicBezTo>
                    <a:pt x="9156" y="5948"/>
                    <a:pt x="9187" y="5946"/>
                    <a:pt x="9218" y="5944"/>
                  </a:cubicBezTo>
                  <a:cubicBezTo>
                    <a:pt x="9228" y="5943"/>
                    <a:pt x="9237" y="5942"/>
                    <a:pt x="9247" y="5940"/>
                  </a:cubicBezTo>
                  <a:cubicBezTo>
                    <a:pt x="9267" y="5938"/>
                    <a:pt x="9286" y="5935"/>
                    <a:pt x="9306" y="5932"/>
                  </a:cubicBezTo>
                  <a:cubicBezTo>
                    <a:pt x="9318" y="5930"/>
                    <a:pt x="9329" y="5926"/>
                    <a:pt x="9341" y="5923"/>
                  </a:cubicBezTo>
                  <a:cubicBezTo>
                    <a:pt x="9357" y="5920"/>
                    <a:pt x="9374" y="5916"/>
                    <a:pt x="9389" y="5912"/>
                  </a:cubicBezTo>
                  <a:cubicBezTo>
                    <a:pt x="9401" y="5908"/>
                    <a:pt x="9412" y="5904"/>
                    <a:pt x="9424" y="5899"/>
                  </a:cubicBezTo>
                  <a:lnTo>
                    <a:pt x="9430" y="5898"/>
                  </a:lnTo>
                  <a:lnTo>
                    <a:pt x="9430" y="5898"/>
                  </a:lnTo>
                  <a:cubicBezTo>
                    <a:pt x="9431" y="5899"/>
                    <a:pt x="9431" y="5902"/>
                    <a:pt x="9432" y="5903"/>
                  </a:cubicBezTo>
                  <a:cubicBezTo>
                    <a:pt x="9436" y="5910"/>
                    <a:pt x="9440" y="5913"/>
                    <a:pt x="9446" y="5917"/>
                  </a:cubicBezTo>
                  <a:cubicBezTo>
                    <a:pt x="9439" y="5930"/>
                    <a:pt x="9432" y="5942"/>
                    <a:pt x="9424" y="5955"/>
                  </a:cubicBezTo>
                  <a:cubicBezTo>
                    <a:pt x="9379" y="6032"/>
                    <a:pt x="9333" y="6111"/>
                    <a:pt x="9285" y="6193"/>
                  </a:cubicBezTo>
                  <a:cubicBezTo>
                    <a:pt x="9199" y="6339"/>
                    <a:pt x="9110" y="6492"/>
                    <a:pt x="9016" y="6650"/>
                  </a:cubicBezTo>
                  <a:lnTo>
                    <a:pt x="8958" y="6747"/>
                  </a:lnTo>
                  <a:lnTo>
                    <a:pt x="8921" y="6809"/>
                  </a:lnTo>
                  <a:cubicBezTo>
                    <a:pt x="8902" y="6843"/>
                    <a:pt x="8880" y="6877"/>
                    <a:pt x="8860" y="6910"/>
                  </a:cubicBezTo>
                  <a:cubicBezTo>
                    <a:pt x="8848" y="6930"/>
                    <a:pt x="8836" y="6951"/>
                    <a:pt x="8823" y="6972"/>
                  </a:cubicBezTo>
                  <a:cubicBezTo>
                    <a:pt x="8804" y="7004"/>
                    <a:pt x="8784" y="7037"/>
                    <a:pt x="8763" y="7070"/>
                  </a:cubicBezTo>
                  <a:lnTo>
                    <a:pt x="8724" y="7135"/>
                  </a:lnTo>
                  <a:cubicBezTo>
                    <a:pt x="8702" y="7170"/>
                    <a:pt x="8681" y="7204"/>
                    <a:pt x="8659" y="7239"/>
                  </a:cubicBezTo>
                  <a:lnTo>
                    <a:pt x="8621" y="7301"/>
                  </a:lnTo>
                  <a:lnTo>
                    <a:pt x="8559" y="7399"/>
                  </a:lnTo>
                  <a:cubicBezTo>
                    <a:pt x="8551" y="7411"/>
                    <a:pt x="8543" y="7424"/>
                    <a:pt x="8536" y="7436"/>
                  </a:cubicBezTo>
                  <a:lnTo>
                    <a:pt x="8536" y="7436"/>
                  </a:lnTo>
                  <a:cubicBezTo>
                    <a:pt x="8535" y="7436"/>
                    <a:pt x="8536" y="7436"/>
                    <a:pt x="8535" y="7435"/>
                  </a:cubicBezTo>
                  <a:cubicBezTo>
                    <a:pt x="8530" y="7432"/>
                    <a:pt x="8522" y="7430"/>
                    <a:pt x="8515" y="7430"/>
                  </a:cubicBezTo>
                  <a:lnTo>
                    <a:pt x="8515" y="7430"/>
                  </a:lnTo>
                  <a:cubicBezTo>
                    <a:pt x="8515" y="7410"/>
                    <a:pt x="8513" y="7391"/>
                    <a:pt x="8512" y="7370"/>
                  </a:cubicBezTo>
                  <a:cubicBezTo>
                    <a:pt x="8511" y="7339"/>
                    <a:pt x="8509" y="7309"/>
                    <a:pt x="8508" y="7278"/>
                  </a:cubicBezTo>
                  <a:cubicBezTo>
                    <a:pt x="8506" y="7239"/>
                    <a:pt x="8505" y="7200"/>
                    <a:pt x="8504" y="7160"/>
                  </a:cubicBezTo>
                  <a:cubicBezTo>
                    <a:pt x="8504" y="7134"/>
                    <a:pt x="8503" y="7109"/>
                    <a:pt x="8502" y="7082"/>
                  </a:cubicBezTo>
                  <a:cubicBezTo>
                    <a:pt x="8502" y="7039"/>
                    <a:pt x="8501" y="6996"/>
                    <a:pt x="8500" y="6953"/>
                  </a:cubicBezTo>
                  <a:cubicBezTo>
                    <a:pt x="8500" y="6929"/>
                    <a:pt x="8500" y="6905"/>
                    <a:pt x="8499" y="6881"/>
                  </a:cubicBezTo>
                  <a:cubicBezTo>
                    <a:pt x="8499" y="6837"/>
                    <a:pt x="8499" y="6792"/>
                    <a:pt x="8499" y="6747"/>
                  </a:cubicBezTo>
                  <a:cubicBezTo>
                    <a:pt x="8499" y="6724"/>
                    <a:pt x="8499" y="6700"/>
                    <a:pt x="8499" y="6677"/>
                  </a:cubicBezTo>
                  <a:cubicBezTo>
                    <a:pt x="8499" y="6637"/>
                    <a:pt x="8499" y="6599"/>
                    <a:pt x="8500" y="6561"/>
                  </a:cubicBezTo>
                  <a:cubicBezTo>
                    <a:pt x="8500" y="6529"/>
                    <a:pt x="8500" y="6499"/>
                    <a:pt x="8501" y="6467"/>
                  </a:cubicBezTo>
                  <a:cubicBezTo>
                    <a:pt x="8501" y="6463"/>
                    <a:pt x="8501" y="6459"/>
                    <a:pt x="8501" y="6455"/>
                  </a:cubicBezTo>
                  <a:cubicBezTo>
                    <a:pt x="8505" y="6261"/>
                    <a:pt x="8512" y="6062"/>
                    <a:pt x="8522" y="5858"/>
                  </a:cubicBezTo>
                  <a:lnTo>
                    <a:pt x="8522" y="5858"/>
                  </a:lnTo>
                  <a:lnTo>
                    <a:pt x="8522" y="5858"/>
                  </a:lnTo>
                  <a:lnTo>
                    <a:pt x="8522" y="5858"/>
                  </a:lnTo>
                  <a:cubicBezTo>
                    <a:pt x="8530" y="5858"/>
                    <a:pt x="8538" y="5856"/>
                    <a:pt x="8544" y="5852"/>
                  </a:cubicBezTo>
                  <a:cubicBezTo>
                    <a:pt x="8551" y="5848"/>
                    <a:pt x="8555" y="5844"/>
                    <a:pt x="8559" y="5837"/>
                  </a:cubicBezTo>
                  <a:cubicBezTo>
                    <a:pt x="8560" y="5836"/>
                    <a:pt x="8561" y="5834"/>
                    <a:pt x="8561" y="5832"/>
                  </a:cubicBezTo>
                  <a:lnTo>
                    <a:pt x="8561" y="5832"/>
                  </a:lnTo>
                  <a:cubicBezTo>
                    <a:pt x="8574" y="5837"/>
                    <a:pt x="8587" y="5843"/>
                    <a:pt x="8601" y="5848"/>
                  </a:cubicBezTo>
                  <a:close/>
                  <a:moveTo>
                    <a:pt x="9477" y="5969"/>
                  </a:moveTo>
                  <a:cubicBezTo>
                    <a:pt x="9480" y="5989"/>
                    <a:pt x="9483" y="6007"/>
                    <a:pt x="9485" y="6026"/>
                  </a:cubicBezTo>
                  <a:lnTo>
                    <a:pt x="9489" y="6051"/>
                  </a:lnTo>
                  <a:cubicBezTo>
                    <a:pt x="9495" y="6090"/>
                    <a:pt x="9501" y="6130"/>
                    <a:pt x="9508" y="6166"/>
                  </a:cubicBezTo>
                  <a:lnTo>
                    <a:pt x="9508" y="6166"/>
                  </a:lnTo>
                  <a:cubicBezTo>
                    <a:pt x="9504" y="6167"/>
                    <a:pt x="9500" y="6169"/>
                    <a:pt x="9496" y="6171"/>
                  </a:cubicBezTo>
                  <a:cubicBezTo>
                    <a:pt x="9489" y="6175"/>
                    <a:pt x="9485" y="6180"/>
                    <a:pt x="9481" y="6186"/>
                  </a:cubicBezTo>
                  <a:cubicBezTo>
                    <a:pt x="9478" y="6192"/>
                    <a:pt x="9475" y="6199"/>
                    <a:pt x="9475" y="6206"/>
                  </a:cubicBezTo>
                  <a:cubicBezTo>
                    <a:pt x="9475" y="6214"/>
                    <a:pt x="9477" y="6220"/>
                    <a:pt x="9481" y="6227"/>
                  </a:cubicBezTo>
                  <a:cubicBezTo>
                    <a:pt x="9484" y="6233"/>
                    <a:pt x="9488" y="6237"/>
                    <a:pt x="9494" y="6241"/>
                  </a:cubicBezTo>
                  <a:cubicBezTo>
                    <a:pt x="9468" y="6283"/>
                    <a:pt x="9441" y="6326"/>
                    <a:pt x="9413" y="6368"/>
                  </a:cubicBezTo>
                  <a:cubicBezTo>
                    <a:pt x="9406" y="6379"/>
                    <a:pt x="9398" y="6390"/>
                    <a:pt x="9391" y="6401"/>
                  </a:cubicBezTo>
                  <a:cubicBezTo>
                    <a:pt x="9363" y="6444"/>
                    <a:pt x="9334" y="6486"/>
                    <a:pt x="9304" y="6529"/>
                  </a:cubicBezTo>
                  <a:cubicBezTo>
                    <a:pt x="9292" y="6546"/>
                    <a:pt x="9279" y="6564"/>
                    <a:pt x="9266" y="6582"/>
                  </a:cubicBezTo>
                  <a:cubicBezTo>
                    <a:pt x="9241" y="6617"/>
                    <a:pt x="9216" y="6653"/>
                    <a:pt x="9189" y="6688"/>
                  </a:cubicBezTo>
                  <a:cubicBezTo>
                    <a:pt x="9174" y="6709"/>
                    <a:pt x="9158" y="6729"/>
                    <a:pt x="9142" y="6750"/>
                  </a:cubicBezTo>
                  <a:cubicBezTo>
                    <a:pt x="9117" y="6782"/>
                    <a:pt x="9093" y="6815"/>
                    <a:pt x="9067" y="6847"/>
                  </a:cubicBezTo>
                  <a:cubicBezTo>
                    <a:pt x="9050" y="6869"/>
                    <a:pt x="9031" y="6891"/>
                    <a:pt x="9014" y="6913"/>
                  </a:cubicBezTo>
                  <a:cubicBezTo>
                    <a:pt x="8989" y="6943"/>
                    <a:pt x="8965" y="6973"/>
                    <a:pt x="8940" y="7003"/>
                  </a:cubicBezTo>
                  <a:cubicBezTo>
                    <a:pt x="8920" y="7027"/>
                    <a:pt x="8900" y="7050"/>
                    <a:pt x="8879" y="7073"/>
                  </a:cubicBezTo>
                  <a:cubicBezTo>
                    <a:pt x="8855" y="7102"/>
                    <a:pt x="8831" y="7130"/>
                    <a:pt x="8806" y="7158"/>
                  </a:cubicBezTo>
                  <a:cubicBezTo>
                    <a:pt x="8784" y="7183"/>
                    <a:pt x="8762" y="7207"/>
                    <a:pt x="8739" y="7231"/>
                  </a:cubicBezTo>
                  <a:cubicBezTo>
                    <a:pt x="8717" y="7255"/>
                    <a:pt x="8691" y="7285"/>
                    <a:pt x="8666" y="7311"/>
                  </a:cubicBezTo>
                  <a:cubicBezTo>
                    <a:pt x="8641" y="7338"/>
                    <a:pt x="8618" y="7362"/>
                    <a:pt x="8594" y="7387"/>
                  </a:cubicBezTo>
                  <a:cubicBezTo>
                    <a:pt x="8577" y="7404"/>
                    <a:pt x="8560" y="7422"/>
                    <a:pt x="8543" y="7439"/>
                  </a:cubicBezTo>
                  <a:cubicBezTo>
                    <a:pt x="8541" y="7438"/>
                    <a:pt x="8540" y="7438"/>
                    <a:pt x="8539" y="7437"/>
                  </a:cubicBezTo>
                  <a:cubicBezTo>
                    <a:pt x="8550" y="7420"/>
                    <a:pt x="8560" y="7403"/>
                    <a:pt x="8571" y="7386"/>
                  </a:cubicBezTo>
                  <a:cubicBezTo>
                    <a:pt x="8590" y="7357"/>
                    <a:pt x="8609" y="7328"/>
                    <a:pt x="8627" y="7298"/>
                  </a:cubicBezTo>
                  <a:cubicBezTo>
                    <a:pt x="8646" y="7269"/>
                    <a:pt x="8661" y="7242"/>
                    <a:pt x="8678" y="7214"/>
                  </a:cubicBezTo>
                  <a:cubicBezTo>
                    <a:pt x="8695" y="7187"/>
                    <a:pt x="8712" y="7160"/>
                    <a:pt x="8729" y="7133"/>
                  </a:cubicBezTo>
                  <a:cubicBezTo>
                    <a:pt x="8748" y="7102"/>
                    <a:pt x="8766" y="7072"/>
                    <a:pt x="8785" y="7041"/>
                  </a:cubicBezTo>
                  <a:lnTo>
                    <a:pt x="8828" y="6970"/>
                  </a:lnTo>
                  <a:cubicBezTo>
                    <a:pt x="8849" y="6935"/>
                    <a:pt x="8870" y="6901"/>
                    <a:pt x="8890" y="6867"/>
                  </a:cubicBezTo>
                  <a:lnTo>
                    <a:pt x="8925" y="6809"/>
                  </a:lnTo>
                  <a:cubicBezTo>
                    <a:pt x="8948" y="6771"/>
                    <a:pt x="8971" y="6733"/>
                    <a:pt x="8994" y="6695"/>
                  </a:cubicBezTo>
                  <a:cubicBezTo>
                    <a:pt x="9002" y="6680"/>
                    <a:pt x="9011" y="6665"/>
                    <a:pt x="9020" y="6650"/>
                  </a:cubicBezTo>
                  <a:lnTo>
                    <a:pt x="9099" y="6518"/>
                  </a:lnTo>
                  <a:cubicBezTo>
                    <a:pt x="9103" y="6510"/>
                    <a:pt x="9108" y="6502"/>
                    <a:pt x="9112" y="6494"/>
                  </a:cubicBezTo>
                  <a:cubicBezTo>
                    <a:pt x="9142" y="6444"/>
                    <a:pt x="9172" y="6393"/>
                    <a:pt x="9201" y="6343"/>
                  </a:cubicBezTo>
                  <a:lnTo>
                    <a:pt x="9201" y="6342"/>
                  </a:lnTo>
                  <a:cubicBezTo>
                    <a:pt x="9231" y="6292"/>
                    <a:pt x="9260" y="6242"/>
                    <a:pt x="9288" y="6194"/>
                  </a:cubicBezTo>
                  <a:cubicBezTo>
                    <a:pt x="9322" y="6135"/>
                    <a:pt x="9356" y="6079"/>
                    <a:pt x="9389" y="6023"/>
                  </a:cubicBezTo>
                  <a:cubicBezTo>
                    <a:pt x="9408" y="5988"/>
                    <a:pt x="9430" y="5953"/>
                    <a:pt x="9450" y="5918"/>
                  </a:cubicBezTo>
                  <a:lnTo>
                    <a:pt x="9450" y="5918"/>
                  </a:lnTo>
                  <a:cubicBezTo>
                    <a:pt x="9456" y="5922"/>
                    <a:pt x="9462" y="5924"/>
                    <a:pt x="9470" y="5924"/>
                  </a:cubicBezTo>
                  <a:cubicBezTo>
                    <a:pt x="9471" y="5924"/>
                    <a:pt x="9472" y="5924"/>
                    <a:pt x="9473" y="5924"/>
                  </a:cubicBezTo>
                  <a:lnTo>
                    <a:pt x="9473" y="5924"/>
                  </a:lnTo>
                  <a:lnTo>
                    <a:pt x="9473" y="5924"/>
                  </a:lnTo>
                  <a:lnTo>
                    <a:pt x="9473" y="5925"/>
                  </a:lnTo>
                  <a:cubicBezTo>
                    <a:pt x="9474" y="5939"/>
                    <a:pt x="9475" y="5954"/>
                    <a:pt x="9477" y="5969"/>
                  </a:cubicBezTo>
                  <a:close/>
                  <a:moveTo>
                    <a:pt x="8390" y="7595"/>
                  </a:moveTo>
                  <a:cubicBezTo>
                    <a:pt x="8368" y="7618"/>
                    <a:pt x="8345" y="7640"/>
                    <a:pt x="8322" y="7663"/>
                  </a:cubicBezTo>
                  <a:cubicBezTo>
                    <a:pt x="8304" y="7681"/>
                    <a:pt x="8286" y="7699"/>
                    <a:pt x="8268" y="7716"/>
                  </a:cubicBezTo>
                  <a:cubicBezTo>
                    <a:pt x="8247" y="7737"/>
                    <a:pt x="8224" y="7758"/>
                    <a:pt x="8202" y="7779"/>
                  </a:cubicBezTo>
                  <a:cubicBezTo>
                    <a:pt x="8183" y="7797"/>
                    <a:pt x="8164" y="7816"/>
                    <a:pt x="8145" y="7834"/>
                  </a:cubicBezTo>
                  <a:cubicBezTo>
                    <a:pt x="8126" y="7852"/>
                    <a:pt x="8103" y="7874"/>
                    <a:pt x="8081" y="7893"/>
                  </a:cubicBezTo>
                  <a:cubicBezTo>
                    <a:pt x="8060" y="7913"/>
                    <a:pt x="8041" y="7930"/>
                    <a:pt x="8020" y="7948"/>
                  </a:cubicBezTo>
                  <a:cubicBezTo>
                    <a:pt x="7999" y="7966"/>
                    <a:pt x="7978" y="7986"/>
                    <a:pt x="7957" y="8004"/>
                  </a:cubicBezTo>
                  <a:cubicBezTo>
                    <a:pt x="7936" y="8023"/>
                    <a:pt x="7915" y="8041"/>
                    <a:pt x="7894" y="8059"/>
                  </a:cubicBezTo>
                  <a:cubicBezTo>
                    <a:pt x="7873" y="8077"/>
                    <a:pt x="7853" y="8094"/>
                    <a:pt x="7832" y="8111"/>
                  </a:cubicBezTo>
                  <a:cubicBezTo>
                    <a:pt x="7812" y="8129"/>
                    <a:pt x="7788" y="8148"/>
                    <a:pt x="7766" y="8166"/>
                  </a:cubicBezTo>
                  <a:cubicBezTo>
                    <a:pt x="7744" y="8185"/>
                    <a:pt x="7727" y="8199"/>
                    <a:pt x="7706" y="8215"/>
                  </a:cubicBezTo>
                  <a:cubicBezTo>
                    <a:pt x="7685" y="8231"/>
                    <a:pt x="7660" y="8252"/>
                    <a:pt x="7637" y="8271"/>
                  </a:cubicBezTo>
                  <a:cubicBezTo>
                    <a:pt x="7617" y="8287"/>
                    <a:pt x="7598" y="8302"/>
                    <a:pt x="7577" y="8317"/>
                  </a:cubicBezTo>
                  <a:cubicBezTo>
                    <a:pt x="7553" y="8335"/>
                    <a:pt x="7530" y="8354"/>
                    <a:pt x="7507" y="8372"/>
                  </a:cubicBezTo>
                  <a:cubicBezTo>
                    <a:pt x="7489" y="8385"/>
                    <a:pt x="7470" y="8398"/>
                    <a:pt x="7452" y="8412"/>
                  </a:cubicBezTo>
                  <a:cubicBezTo>
                    <a:pt x="7426" y="8432"/>
                    <a:pt x="7401" y="8450"/>
                    <a:pt x="7375" y="8469"/>
                  </a:cubicBezTo>
                  <a:cubicBezTo>
                    <a:pt x="7358" y="8481"/>
                    <a:pt x="7341" y="8493"/>
                    <a:pt x="7324" y="8505"/>
                  </a:cubicBezTo>
                  <a:cubicBezTo>
                    <a:pt x="7298" y="8523"/>
                    <a:pt x="7272" y="8542"/>
                    <a:pt x="7246" y="8560"/>
                  </a:cubicBezTo>
                  <a:lnTo>
                    <a:pt x="7246" y="8560"/>
                  </a:lnTo>
                  <a:cubicBezTo>
                    <a:pt x="6958" y="8623"/>
                    <a:pt x="6711" y="8658"/>
                    <a:pt x="6418" y="8678"/>
                  </a:cubicBezTo>
                  <a:cubicBezTo>
                    <a:pt x="6419" y="8358"/>
                    <a:pt x="6427" y="8018"/>
                    <a:pt x="6442" y="7660"/>
                  </a:cubicBezTo>
                  <a:cubicBezTo>
                    <a:pt x="6443" y="7633"/>
                    <a:pt x="6444" y="7606"/>
                    <a:pt x="6445" y="7578"/>
                  </a:cubicBezTo>
                  <a:cubicBezTo>
                    <a:pt x="6446" y="7541"/>
                    <a:pt x="6448" y="7503"/>
                    <a:pt x="6450" y="7466"/>
                  </a:cubicBezTo>
                  <a:cubicBezTo>
                    <a:pt x="6453" y="7413"/>
                    <a:pt x="6455" y="7361"/>
                    <a:pt x="6458" y="7308"/>
                  </a:cubicBezTo>
                  <a:cubicBezTo>
                    <a:pt x="6459" y="7290"/>
                    <a:pt x="6460" y="7272"/>
                    <a:pt x="6461" y="7253"/>
                  </a:cubicBezTo>
                  <a:cubicBezTo>
                    <a:pt x="6464" y="7194"/>
                    <a:pt x="6467" y="7135"/>
                    <a:pt x="6470" y="7074"/>
                  </a:cubicBezTo>
                  <a:lnTo>
                    <a:pt x="6470" y="7074"/>
                  </a:lnTo>
                  <a:lnTo>
                    <a:pt x="6470" y="7074"/>
                  </a:lnTo>
                  <a:cubicBezTo>
                    <a:pt x="6478" y="7074"/>
                    <a:pt x="6484" y="7072"/>
                    <a:pt x="6491" y="7068"/>
                  </a:cubicBezTo>
                  <a:cubicBezTo>
                    <a:pt x="6497" y="7065"/>
                    <a:pt x="6502" y="7060"/>
                    <a:pt x="6506" y="7053"/>
                  </a:cubicBezTo>
                  <a:lnTo>
                    <a:pt x="6506" y="7053"/>
                  </a:lnTo>
                  <a:lnTo>
                    <a:pt x="6550" y="7077"/>
                  </a:lnTo>
                  <a:lnTo>
                    <a:pt x="6578" y="7092"/>
                  </a:lnTo>
                  <a:lnTo>
                    <a:pt x="6657" y="7132"/>
                  </a:lnTo>
                  <a:lnTo>
                    <a:pt x="6685" y="7147"/>
                  </a:lnTo>
                  <a:cubicBezTo>
                    <a:pt x="6712" y="7160"/>
                    <a:pt x="6739" y="7172"/>
                    <a:pt x="6766" y="7186"/>
                  </a:cubicBezTo>
                  <a:lnTo>
                    <a:pt x="6791" y="7198"/>
                  </a:lnTo>
                  <a:cubicBezTo>
                    <a:pt x="6819" y="7211"/>
                    <a:pt x="6846" y="7223"/>
                    <a:pt x="6873" y="7234"/>
                  </a:cubicBezTo>
                  <a:lnTo>
                    <a:pt x="6897" y="7245"/>
                  </a:lnTo>
                  <a:cubicBezTo>
                    <a:pt x="6924" y="7257"/>
                    <a:pt x="6950" y="7267"/>
                    <a:pt x="6976" y="7278"/>
                  </a:cubicBezTo>
                  <a:lnTo>
                    <a:pt x="7003" y="7289"/>
                  </a:lnTo>
                  <a:cubicBezTo>
                    <a:pt x="7029" y="7299"/>
                    <a:pt x="7055" y="7309"/>
                    <a:pt x="7081" y="7319"/>
                  </a:cubicBezTo>
                  <a:lnTo>
                    <a:pt x="7107" y="7329"/>
                  </a:lnTo>
                  <a:cubicBezTo>
                    <a:pt x="7134" y="7339"/>
                    <a:pt x="7161" y="7349"/>
                    <a:pt x="7188" y="7358"/>
                  </a:cubicBezTo>
                  <a:lnTo>
                    <a:pt x="7211" y="7366"/>
                  </a:lnTo>
                  <a:cubicBezTo>
                    <a:pt x="7237" y="7374"/>
                    <a:pt x="7262" y="7382"/>
                    <a:pt x="7288" y="7390"/>
                  </a:cubicBezTo>
                  <a:cubicBezTo>
                    <a:pt x="7296" y="7393"/>
                    <a:pt x="7305" y="7396"/>
                    <a:pt x="7313" y="7398"/>
                  </a:cubicBezTo>
                  <a:cubicBezTo>
                    <a:pt x="7339" y="7406"/>
                    <a:pt x="7364" y="7413"/>
                    <a:pt x="7389" y="7420"/>
                  </a:cubicBezTo>
                  <a:lnTo>
                    <a:pt x="7414" y="7427"/>
                  </a:lnTo>
                  <a:cubicBezTo>
                    <a:pt x="7439" y="7434"/>
                    <a:pt x="7463" y="7440"/>
                    <a:pt x="7488" y="7446"/>
                  </a:cubicBezTo>
                  <a:lnTo>
                    <a:pt x="7514" y="7452"/>
                  </a:lnTo>
                  <a:cubicBezTo>
                    <a:pt x="7537" y="7458"/>
                    <a:pt x="7559" y="7462"/>
                    <a:pt x="7582" y="7467"/>
                  </a:cubicBezTo>
                  <a:cubicBezTo>
                    <a:pt x="7592" y="7469"/>
                    <a:pt x="7603" y="7472"/>
                    <a:pt x="7613" y="7474"/>
                  </a:cubicBezTo>
                  <a:cubicBezTo>
                    <a:pt x="7635" y="7478"/>
                    <a:pt x="7656" y="7482"/>
                    <a:pt x="7678" y="7485"/>
                  </a:cubicBezTo>
                  <a:cubicBezTo>
                    <a:pt x="7689" y="7487"/>
                    <a:pt x="7700" y="7490"/>
                    <a:pt x="7710" y="7491"/>
                  </a:cubicBezTo>
                  <a:cubicBezTo>
                    <a:pt x="7733" y="7495"/>
                    <a:pt x="7756" y="7498"/>
                    <a:pt x="7778" y="7501"/>
                  </a:cubicBezTo>
                  <a:lnTo>
                    <a:pt x="7806" y="7505"/>
                  </a:lnTo>
                  <a:cubicBezTo>
                    <a:pt x="7826" y="7508"/>
                    <a:pt x="7845" y="7509"/>
                    <a:pt x="7865" y="7511"/>
                  </a:cubicBezTo>
                  <a:cubicBezTo>
                    <a:pt x="7877" y="7511"/>
                    <a:pt x="7888" y="7514"/>
                    <a:pt x="7900" y="7515"/>
                  </a:cubicBezTo>
                  <a:cubicBezTo>
                    <a:pt x="7917" y="7516"/>
                    <a:pt x="7934" y="7517"/>
                    <a:pt x="7951" y="7518"/>
                  </a:cubicBezTo>
                  <a:cubicBezTo>
                    <a:pt x="7965" y="7518"/>
                    <a:pt x="7979" y="7520"/>
                    <a:pt x="7992" y="7521"/>
                  </a:cubicBezTo>
                  <a:cubicBezTo>
                    <a:pt x="8023" y="7522"/>
                    <a:pt x="8053" y="7523"/>
                    <a:pt x="8083" y="7523"/>
                  </a:cubicBezTo>
                  <a:lnTo>
                    <a:pt x="8084" y="7523"/>
                  </a:lnTo>
                  <a:cubicBezTo>
                    <a:pt x="8121" y="7523"/>
                    <a:pt x="8158" y="7521"/>
                    <a:pt x="8194" y="7520"/>
                  </a:cubicBezTo>
                  <a:cubicBezTo>
                    <a:pt x="8206" y="7520"/>
                    <a:pt x="8217" y="7518"/>
                    <a:pt x="8229" y="7517"/>
                  </a:cubicBezTo>
                  <a:cubicBezTo>
                    <a:pt x="8253" y="7515"/>
                    <a:pt x="8278" y="7513"/>
                    <a:pt x="8302" y="7510"/>
                  </a:cubicBezTo>
                  <a:cubicBezTo>
                    <a:pt x="8316" y="7509"/>
                    <a:pt x="8329" y="7506"/>
                    <a:pt x="8342" y="7505"/>
                  </a:cubicBezTo>
                  <a:cubicBezTo>
                    <a:pt x="8363" y="7501"/>
                    <a:pt x="8385" y="7499"/>
                    <a:pt x="8407" y="7495"/>
                  </a:cubicBezTo>
                  <a:cubicBezTo>
                    <a:pt x="8421" y="7493"/>
                    <a:pt x="8434" y="7489"/>
                    <a:pt x="8448" y="7486"/>
                  </a:cubicBezTo>
                  <a:lnTo>
                    <a:pt x="8471" y="7482"/>
                  </a:lnTo>
                  <a:lnTo>
                    <a:pt x="8471" y="7482"/>
                  </a:lnTo>
                  <a:cubicBezTo>
                    <a:pt x="8472" y="7486"/>
                    <a:pt x="8473" y="7489"/>
                    <a:pt x="8475" y="7493"/>
                  </a:cubicBezTo>
                  <a:cubicBezTo>
                    <a:pt x="8477" y="7496"/>
                    <a:pt x="8479" y="7498"/>
                    <a:pt x="8481" y="7500"/>
                  </a:cubicBezTo>
                  <a:lnTo>
                    <a:pt x="8442" y="7542"/>
                  </a:lnTo>
                  <a:cubicBezTo>
                    <a:pt x="8425" y="7560"/>
                    <a:pt x="8408" y="7578"/>
                    <a:pt x="8390" y="7595"/>
                  </a:cubicBezTo>
                  <a:close/>
                  <a:moveTo>
                    <a:pt x="7735" y="8472"/>
                  </a:moveTo>
                  <a:lnTo>
                    <a:pt x="7735" y="8472"/>
                  </a:lnTo>
                  <a:lnTo>
                    <a:pt x="7735" y="8472"/>
                  </a:lnTo>
                  <a:cubicBezTo>
                    <a:pt x="7743" y="8472"/>
                    <a:pt x="7749" y="8471"/>
                    <a:pt x="7756" y="8467"/>
                  </a:cubicBezTo>
                  <a:cubicBezTo>
                    <a:pt x="7763" y="8464"/>
                    <a:pt x="7767" y="8458"/>
                    <a:pt x="7771" y="8451"/>
                  </a:cubicBezTo>
                  <a:cubicBezTo>
                    <a:pt x="7775" y="8444"/>
                    <a:pt x="7777" y="8438"/>
                    <a:pt x="7777" y="8430"/>
                  </a:cubicBezTo>
                  <a:lnTo>
                    <a:pt x="7777" y="8430"/>
                  </a:lnTo>
                  <a:lnTo>
                    <a:pt x="7777" y="8430"/>
                  </a:lnTo>
                  <a:cubicBezTo>
                    <a:pt x="7777" y="8426"/>
                    <a:pt x="7776" y="8422"/>
                    <a:pt x="7775" y="8418"/>
                  </a:cubicBezTo>
                  <a:lnTo>
                    <a:pt x="7775" y="8418"/>
                  </a:lnTo>
                  <a:cubicBezTo>
                    <a:pt x="8048" y="8327"/>
                    <a:pt x="8272" y="8227"/>
                    <a:pt x="8522" y="8082"/>
                  </a:cubicBezTo>
                  <a:cubicBezTo>
                    <a:pt x="8592" y="8042"/>
                    <a:pt x="8651" y="8006"/>
                    <a:pt x="8718" y="7961"/>
                  </a:cubicBezTo>
                  <a:cubicBezTo>
                    <a:pt x="8722" y="7967"/>
                    <a:pt x="8726" y="7973"/>
                    <a:pt x="8729" y="7978"/>
                  </a:cubicBezTo>
                  <a:cubicBezTo>
                    <a:pt x="8733" y="7984"/>
                    <a:pt x="8735" y="7987"/>
                    <a:pt x="8738" y="7991"/>
                  </a:cubicBezTo>
                  <a:lnTo>
                    <a:pt x="8738" y="7991"/>
                  </a:lnTo>
                  <a:cubicBezTo>
                    <a:pt x="8734" y="7995"/>
                    <a:pt x="8731" y="7998"/>
                    <a:pt x="8728" y="8003"/>
                  </a:cubicBezTo>
                  <a:cubicBezTo>
                    <a:pt x="8725" y="8011"/>
                    <a:pt x="8722" y="8016"/>
                    <a:pt x="8722" y="8024"/>
                  </a:cubicBezTo>
                  <a:lnTo>
                    <a:pt x="8722" y="8024"/>
                  </a:lnTo>
                  <a:cubicBezTo>
                    <a:pt x="8722" y="8031"/>
                    <a:pt x="8724" y="8037"/>
                    <a:pt x="8728" y="8044"/>
                  </a:cubicBezTo>
                  <a:cubicBezTo>
                    <a:pt x="8729" y="8046"/>
                    <a:pt x="8730" y="8048"/>
                    <a:pt x="8732" y="8050"/>
                  </a:cubicBezTo>
                  <a:cubicBezTo>
                    <a:pt x="8716" y="8064"/>
                    <a:pt x="8700" y="8079"/>
                    <a:pt x="8684" y="8093"/>
                  </a:cubicBezTo>
                  <a:cubicBezTo>
                    <a:pt x="8668" y="8107"/>
                    <a:pt x="8658" y="8116"/>
                    <a:pt x="8645" y="8128"/>
                  </a:cubicBezTo>
                  <a:cubicBezTo>
                    <a:pt x="8615" y="8154"/>
                    <a:pt x="8583" y="8179"/>
                    <a:pt x="8552" y="8204"/>
                  </a:cubicBezTo>
                  <a:lnTo>
                    <a:pt x="8522" y="8229"/>
                  </a:lnTo>
                  <a:cubicBezTo>
                    <a:pt x="8481" y="8261"/>
                    <a:pt x="8438" y="8293"/>
                    <a:pt x="8395" y="8324"/>
                  </a:cubicBezTo>
                  <a:cubicBezTo>
                    <a:pt x="8378" y="8335"/>
                    <a:pt x="8362" y="8346"/>
                    <a:pt x="8345" y="8358"/>
                  </a:cubicBezTo>
                  <a:cubicBezTo>
                    <a:pt x="8318" y="8377"/>
                    <a:pt x="8291" y="8396"/>
                    <a:pt x="8263" y="8414"/>
                  </a:cubicBezTo>
                  <a:cubicBezTo>
                    <a:pt x="8242" y="8427"/>
                    <a:pt x="8221" y="8440"/>
                    <a:pt x="8200" y="8453"/>
                  </a:cubicBezTo>
                  <a:cubicBezTo>
                    <a:pt x="8176" y="8468"/>
                    <a:pt x="8152" y="8484"/>
                    <a:pt x="8127" y="8498"/>
                  </a:cubicBezTo>
                  <a:cubicBezTo>
                    <a:pt x="8103" y="8513"/>
                    <a:pt x="8080" y="8526"/>
                    <a:pt x="8056" y="8539"/>
                  </a:cubicBezTo>
                  <a:cubicBezTo>
                    <a:pt x="8032" y="8553"/>
                    <a:pt x="8012" y="8565"/>
                    <a:pt x="7988" y="8578"/>
                  </a:cubicBezTo>
                  <a:cubicBezTo>
                    <a:pt x="7965" y="8591"/>
                    <a:pt x="7937" y="8604"/>
                    <a:pt x="7911" y="8618"/>
                  </a:cubicBezTo>
                  <a:cubicBezTo>
                    <a:pt x="7898" y="8624"/>
                    <a:pt x="7886" y="8631"/>
                    <a:pt x="7872" y="8637"/>
                  </a:cubicBezTo>
                  <a:lnTo>
                    <a:pt x="7872" y="8637"/>
                  </a:lnTo>
                  <a:cubicBezTo>
                    <a:pt x="7498" y="8765"/>
                    <a:pt x="7168" y="8833"/>
                    <a:pt x="6773" y="8864"/>
                  </a:cubicBezTo>
                  <a:lnTo>
                    <a:pt x="6785" y="8857"/>
                  </a:lnTo>
                  <a:cubicBezTo>
                    <a:pt x="6806" y="8845"/>
                    <a:pt x="6828" y="8833"/>
                    <a:pt x="6849" y="8820"/>
                  </a:cubicBezTo>
                  <a:cubicBezTo>
                    <a:pt x="6874" y="8805"/>
                    <a:pt x="6899" y="8789"/>
                    <a:pt x="6925" y="8773"/>
                  </a:cubicBezTo>
                  <a:cubicBezTo>
                    <a:pt x="6946" y="8760"/>
                    <a:pt x="6968" y="8747"/>
                    <a:pt x="6989" y="8734"/>
                  </a:cubicBezTo>
                  <a:cubicBezTo>
                    <a:pt x="7010" y="8721"/>
                    <a:pt x="7037" y="8703"/>
                    <a:pt x="7061" y="8687"/>
                  </a:cubicBezTo>
                  <a:cubicBezTo>
                    <a:pt x="7085" y="8672"/>
                    <a:pt x="7106" y="8659"/>
                    <a:pt x="7128" y="8644"/>
                  </a:cubicBezTo>
                  <a:cubicBezTo>
                    <a:pt x="7150" y="8629"/>
                    <a:pt x="7175" y="8612"/>
                    <a:pt x="7198" y="8596"/>
                  </a:cubicBezTo>
                  <a:lnTo>
                    <a:pt x="7246" y="8564"/>
                  </a:lnTo>
                  <a:cubicBezTo>
                    <a:pt x="7399" y="8530"/>
                    <a:pt x="7549" y="8490"/>
                    <a:pt x="7695" y="8444"/>
                  </a:cubicBezTo>
                  <a:lnTo>
                    <a:pt x="7695" y="8444"/>
                  </a:lnTo>
                  <a:cubicBezTo>
                    <a:pt x="7696" y="8447"/>
                    <a:pt x="7698" y="8449"/>
                    <a:pt x="7699" y="8451"/>
                  </a:cubicBezTo>
                  <a:cubicBezTo>
                    <a:pt x="7703" y="8458"/>
                    <a:pt x="7707" y="8463"/>
                    <a:pt x="7714" y="8466"/>
                  </a:cubicBezTo>
                  <a:cubicBezTo>
                    <a:pt x="7721" y="8470"/>
                    <a:pt x="7727" y="8472"/>
                    <a:pt x="7735" y="8472"/>
                  </a:cubicBezTo>
                  <a:close/>
                  <a:moveTo>
                    <a:pt x="6643" y="8934"/>
                  </a:moveTo>
                  <a:cubicBezTo>
                    <a:pt x="6615" y="8950"/>
                    <a:pt x="6587" y="8965"/>
                    <a:pt x="6559" y="8980"/>
                  </a:cubicBezTo>
                  <a:cubicBezTo>
                    <a:pt x="6542" y="8990"/>
                    <a:pt x="6525" y="8998"/>
                    <a:pt x="6508" y="9007"/>
                  </a:cubicBezTo>
                  <a:lnTo>
                    <a:pt x="6454" y="9035"/>
                  </a:lnTo>
                  <a:lnTo>
                    <a:pt x="6454" y="9035"/>
                  </a:lnTo>
                  <a:lnTo>
                    <a:pt x="6454" y="9035"/>
                  </a:lnTo>
                  <a:cubicBezTo>
                    <a:pt x="6450" y="9028"/>
                    <a:pt x="6446" y="9023"/>
                    <a:pt x="6439" y="9019"/>
                  </a:cubicBezTo>
                  <a:cubicBezTo>
                    <a:pt x="6433" y="9016"/>
                    <a:pt x="6427" y="9014"/>
                    <a:pt x="6420" y="9014"/>
                  </a:cubicBezTo>
                  <a:cubicBezTo>
                    <a:pt x="6420" y="8972"/>
                    <a:pt x="6420" y="8929"/>
                    <a:pt x="6420" y="8886"/>
                  </a:cubicBezTo>
                  <a:cubicBezTo>
                    <a:pt x="6443" y="8886"/>
                    <a:pt x="6468" y="8887"/>
                    <a:pt x="6491" y="8885"/>
                  </a:cubicBezTo>
                  <a:cubicBezTo>
                    <a:pt x="6515" y="8884"/>
                    <a:pt x="6535" y="8882"/>
                    <a:pt x="6557" y="8881"/>
                  </a:cubicBezTo>
                  <a:cubicBezTo>
                    <a:pt x="6595" y="8880"/>
                    <a:pt x="6633" y="8878"/>
                    <a:pt x="6670" y="8876"/>
                  </a:cubicBezTo>
                  <a:cubicBezTo>
                    <a:pt x="6696" y="8874"/>
                    <a:pt x="6721" y="8872"/>
                    <a:pt x="6746" y="8870"/>
                  </a:cubicBezTo>
                  <a:lnTo>
                    <a:pt x="6759" y="8870"/>
                  </a:lnTo>
                  <a:cubicBezTo>
                    <a:pt x="6739" y="8881"/>
                    <a:pt x="6719" y="8894"/>
                    <a:pt x="6699" y="8905"/>
                  </a:cubicBezTo>
                  <a:cubicBezTo>
                    <a:pt x="6679" y="8917"/>
                    <a:pt x="6661" y="8924"/>
                    <a:pt x="6643" y="8934"/>
                  </a:cubicBezTo>
                  <a:close/>
                  <a:moveTo>
                    <a:pt x="6305" y="9022"/>
                  </a:moveTo>
                  <a:lnTo>
                    <a:pt x="6264" y="9010"/>
                  </a:lnTo>
                  <a:cubicBezTo>
                    <a:pt x="6253" y="9006"/>
                    <a:pt x="6242" y="9003"/>
                    <a:pt x="6231" y="8999"/>
                  </a:cubicBezTo>
                  <a:lnTo>
                    <a:pt x="6186" y="8985"/>
                  </a:lnTo>
                  <a:lnTo>
                    <a:pt x="6163" y="8976"/>
                  </a:lnTo>
                  <a:cubicBezTo>
                    <a:pt x="6077" y="8946"/>
                    <a:pt x="5990" y="8912"/>
                    <a:pt x="5903" y="8874"/>
                  </a:cubicBezTo>
                  <a:cubicBezTo>
                    <a:pt x="6039" y="8883"/>
                    <a:pt x="6174" y="8887"/>
                    <a:pt x="6307" y="8887"/>
                  </a:cubicBezTo>
                  <a:lnTo>
                    <a:pt x="6313" y="8887"/>
                  </a:lnTo>
                  <a:cubicBezTo>
                    <a:pt x="6347" y="8887"/>
                    <a:pt x="6381" y="8887"/>
                    <a:pt x="6415" y="8886"/>
                  </a:cubicBezTo>
                  <a:cubicBezTo>
                    <a:pt x="6415" y="8929"/>
                    <a:pt x="6415" y="8972"/>
                    <a:pt x="6416" y="9014"/>
                  </a:cubicBezTo>
                  <a:lnTo>
                    <a:pt x="6416" y="9014"/>
                  </a:lnTo>
                  <a:cubicBezTo>
                    <a:pt x="6409" y="9014"/>
                    <a:pt x="6404" y="9017"/>
                    <a:pt x="6397" y="9020"/>
                  </a:cubicBezTo>
                  <a:cubicBezTo>
                    <a:pt x="6392" y="9024"/>
                    <a:pt x="6386" y="9028"/>
                    <a:pt x="6382" y="9035"/>
                  </a:cubicBezTo>
                  <a:cubicBezTo>
                    <a:pt x="6381" y="9038"/>
                    <a:pt x="6380" y="9040"/>
                    <a:pt x="6379" y="9043"/>
                  </a:cubicBezTo>
                  <a:lnTo>
                    <a:pt x="6340" y="9033"/>
                  </a:lnTo>
                  <a:lnTo>
                    <a:pt x="6305" y="9022"/>
                  </a:lnTo>
                  <a:close/>
                  <a:moveTo>
                    <a:pt x="5760" y="9042"/>
                  </a:moveTo>
                  <a:cubicBezTo>
                    <a:pt x="5760" y="9047"/>
                    <a:pt x="5759" y="9051"/>
                    <a:pt x="5758" y="9055"/>
                  </a:cubicBezTo>
                  <a:cubicBezTo>
                    <a:pt x="5758" y="9060"/>
                    <a:pt x="5756" y="9068"/>
                    <a:pt x="5755" y="9075"/>
                  </a:cubicBezTo>
                  <a:cubicBezTo>
                    <a:pt x="5583" y="9073"/>
                    <a:pt x="5412" y="9063"/>
                    <a:pt x="5240" y="9047"/>
                  </a:cubicBezTo>
                  <a:lnTo>
                    <a:pt x="5269" y="9037"/>
                  </a:lnTo>
                  <a:lnTo>
                    <a:pt x="5289" y="9030"/>
                  </a:lnTo>
                  <a:cubicBezTo>
                    <a:pt x="5326" y="9017"/>
                    <a:pt x="5363" y="9004"/>
                    <a:pt x="5401" y="8991"/>
                  </a:cubicBezTo>
                  <a:lnTo>
                    <a:pt x="5421" y="8983"/>
                  </a:lnTo>
                  <a:cubicBezTo>
                    <a:pt x="5457" y="8969"/>
                    <a:pt x="5494" y="8955"/>
                    <a:pt x="5531" y="8940"/>
                  </a:cubicBezTo>
                  <a:lnTo>
                    <a:pt x="5557" y="8930"/>
                  </a:lnTo>
                  <a:cubicBezTo>
                    <a:pt x="5592" y="8916"/>
                    <a:pt x="5627" y="8901"/>
                    <a:pt x="5662" y="8887"/>
                  </a:cubicBezTo>
                  <a:lnTo>
                    <a:pt x="5696" y="8872"/>
                  </a:lnTo>
                  <a:lnTo>
                    <a:pt x="5722" y="8861"/>
                  </a:lnTo>
                  <a:lnTo>
                    <a:pt x="5776" y="8865"/>
                  </a:lnTo>
                  <a:lnTo>
                    <a:pt x="5776" y="8865"/>
                  </a:lnTo>
                  <a:cubicBezTo>
                    <a:pt x="5779" y="8866"/>
                    <a:pt x="5782" y="8867"/>
                    <a:pt x="5786" y="8868"/>
                  </a:cubicBezTo>
                  <a:cubicBezTo>
                    <a:pt x="5779" y="8914"/>
                    <a:pt x="5772" y="8958"/>
                    <a:pt x="5766" y="9001"/>
                  </a:cubicBezTo>
                  <a:cubicBezTo>
                    <a:pt x="5764" y="9014"/>
                    <a:pt x="5762" y="9029"/>
                    <a:pt x="5760" y="9043"/>
                  </a:cubicBezTo>
                  <a:lnTo>
                    <a:pt x="5760" y="9042"/>
                  </a:lnTo>
                  <a:close/>
                  <a:moveTo>
                    <a:pt x="5118" y="9083"/>
                  </a:moveTo>
                  <a:cubicBezTo>
                    <a:pt x="5096" y="9089"/>
                    <a:pt x="5075" y="9096"/>
                    <a:pt x="5053" y="9102"/>
                  </a:cubicBezTo>
                  <a:cubicBezTo>
                    <a:pt x="5032" y="9109"/>
                    <a:pt x="5008" y="9116"/>
                    <a:pt x="4985" y="9122"/>
                  </a:cubicBezTo>
                  <a:cubicBezTo>
                    <a:pt x="4962" y="9128"/>
                    <a:pt x="4940" y="9134"/>
                    <a:pt x="4918" y="9140"/>
                  </a:cubicBezTo>
                  <a:cubicBezTo>
                    <a:pt x="4895" y="9146"/>
                    <a:pt x="4874" y="9153"/>
                    <a:pt x="4852" y="9158"/>
                  </a:cubicBezTo>
                  <a:cubicBezTo>
                    <a:pt x="4830" y="9164"/>
                    <a:pt x="4805" y="9170"/>
                    <a:pt x="4782" y="9176"/>
                  </a:cubicBezTo>
                  <a:cubicBezTo>
                    <a:pt x="4758" y="9182"/>
                    <a:pt x="4741" y="9187"/>
                    <a:pt x="4720" y="9191"/>
                  </a:cubicBezTo>
                  <a:cubicBezTo>
                    <a:pt x="4699" y="9196"/>
                    <a:pt x="4673" y="9202"/>
                    <a:pt x="4650" y="9207"/>
                  </a:cubicBezTo>
                  <a:lnTo>
                    <a:pt x="4644" y="9208"/>
                  </a:lnTo>
                  <a:cubicBezTo>
                    <a:pt x="4620" y="9192"/>
                    <a:pt x="4596" y="9176"/>
                    <a:pt x="4572" y="9159"/>
                  </a:cubicBezTo>
                  <a:cubicBezTo>
                    <a:pt x="4554" y="9147"/>
                    <a:pt x="4536" y="9134"/>
                    <a:pt x="4519" y="9122"/>
                  </a:cubicBezTo>
                  <a:cubicBezTo>
                    <a:pt x="4492" y="9102"/>
                    <a:pt x="4465" y="9084"/>
                    <a:pt x="4438" y="9064"/>
                  </a:cubicBezTo>
                  <a:cubicBezTo>
                    <a:pt x="4420" y="9050"/>
                    <a:pt x="4402" y="9036"/>
                    <a:pt x="4383" y="9022"/>
                  </a:cubicBezTo>
                  <a:cubicBezTo>
                    <a:pt x="4357" y="9003"/>
                    <a:pt x="4330" y="8983"/>
                    <a:pt x="4303" y="8961"/>
                  </a:cubicBezTo>
                  <a:cubicBezTo>
                    <a:pt x="4283" y="8946"/>
                    <a:pt x="4264" y="8931"/>
                    <a:pt x="4245" y="8915"/>
                  </a:cubicBezTo>
                  <a:cubicBezTo>
                    <a:pt x="4226" y="8900"/>
                    <a:pt x="4211" y="8889"/>
                    <a:pt x="4195" y="8876"/>
                  </a:cubicBezTo>
                  <a:lnTo>
                    <a:pt x="4195" y="8876"/>
                  </a:lnTo>
                  <a:cubicBezTo>
                    <a:pt x="4195" y="8875"/>
                    <a:pt x="4196" y="8873"/>
                    <a:pt x="4197" y="8872"/>
                  </a:cubicBezTo>
                  <a:cubicBezTo>
                    <a:pt x="4199" y="8869"/>
                    <a:pt x="4200" y="8867"/>
                    <a:pt x="4201" y="8863"/>
                  </a:cubicBezTo>
                  <a:cubicBezTo>
                    <a:pt x="4229" y="8871"/>
                    <a:pt x="4256" y="8878"/>
                    <a:pt x="4284" y="8885"/>
                  </a:cubicBezTo>
                  <a:cubicBezTo>
                    <a:pt x="4312" y="8893"/>
                    <a:pt x="4343" y="8900"/>
                    <a:pt x="4373" y="8907"/>
                  </a:cubicBezTo>
                  <a:cubicBezTo>
                    <a:pt x="4416" y="8917"/>
                    <a:pt x="4460" y="8926"/>
                    <a:pt x="4503" y="8935"/>
                  </a:cubicBezTo>
                  <a:cubicBezTo>
                    <a:pt x="4529" y="8941"/>
                    <a:pt x="4555" y="8947"/>
                    <a:pt x="4582" y="8952"/>
                  </a:cubicBezTo>
                  <a:cubicBezTo>
                    <a:pt x="4629" y="8961"/>
                    <a:pt x="4676" y="8970"/>
                    <a:pt x="4723" y="8978"/>
                  </a:cubicBezTo>
                  <a:cubicBezTo>
                    <a:pt x="4746" y="8982"/>
                    <a:pt x="4769" y="8987"/>
                    <a:pt x="4792" y="8991"/>
                  </a:cubicBezTo>
                  <a:cubicBezTo>
                    <a:pt x="4843" y="8999"/>
                    <a:pt x="4894" y="9006"/>
                    <a:pt x="4944" y="9014"/>
                  </a:cubicBezTo>
                  <a:cubicBezTo>
                    <a:pt x="4964" y="9016"/>
                    <a:pt x="4984" y="9020"/>
                    <a:pt x="5002" y="9022"/>
                  </a:cubicBezTo>
                  <a:cubicBezTo>
                    <a:pt x="5056" y="9030"/>
                    <a:pt x="5111" y="9036"/>
                    <a:pt x="5166" y="9042"/>
                  </a:cubicBezTo>
                  <a:cubicBezTo>
                    <a:pt x="5182" y="9043"/>
                    <a:pt x="5197" y="9046"/>
                    <a:pt x="5212" y="9047"/>
                  </a:cubicBezTo>
                  <a:lnTo>
                    <a:pt x="5222" y="9047"/>
                  </a:lnTo>
                  <a:lnTo>
                    <a:pt x="5189" y="9058"/>
                  </a:lnTo>
                  <a:cubicBezTo>
                    <a:pt x="5165" y="9068"/>
                    <a:pt x="5142" y="9076"/>
                    <a:pt x="5118" y="9083"/>
                  </a:cubicBezTo>
                  <a:close/>
                  <a:moveTo>
                    <a:pt x="4035" y="8935"/>
                  </a:moveTo>
                  <a:cubicBezTo>
                    <a:pt x="3998" y="8960"/>
                    <a:pt x="3960" y="8983"/>
                    <a:pt x="3922" y="9005"/>
                  </a:cubicBezTo>
                  <a:lnTo>
                    <a:pt x="3913" y="9010"/>
                  </a:lnTo>
                  <a:cubicBezTo>
                    <a:pt x="3873" y="9034"/>
                    <a:pt x="3832" y="9056"/>
                    <a:pt x="3792" y="9077"/>
                  </a:cubicBezTo>
                  <a:cubicBezTo>
                    <a:pt x="3779" y="9084"/>
                    <a:pt x="3766" y="9089"/>
                    <a:pt x="3753" y="9096"/>
                  </a:cubicBezTo>
                  <a:cubicBezTo>
                    <a:pt x="3725" y="9110"/>
                    <a:pt x="3698" y="9123"/>
                    <a:pt x="3670" y="9135"/>
                  </a:cubicBezTo>
                  <a:cubicBezTo>
                    <a:pt x="3656" y="9142"/>
                    <a:pt x="3641" y="9148"/>
                    <a:pt x="3626" y="9154"/>
                  </a:cubicBezTo>
                  <a:cubicBezTo>
                    <a:pt x="3601" y="9165"/>
                    <a:pt x="3576" y="9176"/>
                    <a:pt x="3551" y="9186"/>
                  </a:cubicBezTo>
                  <a:cubicBezTo>
                    <a:pt x="3535" y="9192"/>
                    <a:pt x="3520" y="9197"/>
                    <a:pt x="3504" y="9202"/>
                  </a:cubicBezTo>
                  <a:cubicBezTo>
                    <a:pt x="3480" y="9211"/>
                    <a:pt x="3456" y="9220"/>
                    <a:pt x="3432" y="9227"/>
                  </a:cubicBezTo>
                  <a:cubicBezTo>
                    <a:pt x="3416" y="9233"/>
                    <a:pt x="3401" y="9237"/>
                    <a:pt x="3385" y="9241"/>
                  </a:cubicBezTo>
                  <a:cubicBezTo>
                    <a:pt x="3361" y="9248"/>
                    <a:pt x="3338" y="9255"/>
                    <a:pt x="3314" y="9261"/>
                  </a:cubicBezTo>
                  <a:cubicBezTo>
                    <a:pt x="3298" y="9265"/>
                    <a:pt x="3283" y="9268"/>
                    <a:pt x="3266" y="9271"/>
                  </a:cubicBezTo>
                  <a:lnTo>
                    <a:pt x="3234" y="9278"/>
                  </a:lnTo>
                  <a:lnTo>
                    <a:pt x="3234" y="9278"/>
                  </a:lnTo>
                  <a:cubicBezTo>
                    <a:pt x="3233" y="9275"/>
                    <a:pt x="3232" y="9272"/>
                    <a:pt x="3230" y="9269"/>
                  </a:cubicBezTo>
                  <a:lnTo>
                    <a:pt x="3230" y="9269"/>
                  </a:lnTo>
                  <a:lnTo>
                    <a:pt x="3238" y="9264"/>
                  </a:lnTo>
                  <a:cubicBezTo>
                    <a:pt x="3248" y="9258"/>
                    <a:pt x="3257" y="9253"/>
                    <a:pt x="3267" y="9246"/>
                  </a:cubicBezTo>
                  <a:cubicBezTo>
                    <a:pt x="3280" y="9238"/>
                    <a:pt x="3293" y="9228"/>
                    <a:pt x="3307" y="9219"/>
                  </a:cubicBezTo>
                  <a:cubicBezTo>
                    <a:pt x="3316" y="9213"/>
                    <a:pt x="3326" y="9206"/>
                    <a:pt x="3336" y="9200"/>
                  </a:cubicBezTo>
                  <a:cubicBezTo>
                    <a:pt x="3349" y="9190"/>
                    <a:pt x="3363" y="9179"/>
                    <a:pt x="3375" y="9169"/>
                  </a:cubicBezTo>
                  <a:cubicBezTo>
                    <a:pt x="3385" y="9161"/>
                    <a:pt x="3395" y="9154"/>
                    <a:pt x="3404" y="9146"/>
                  </a:cubicBezTo>
                  <a:cubicBezTo>
                    <a:pt x="3417" y="9135"/>
                    <a:pt x="3431" y="9123"/>
                    <a:pt x="3445" y="9111"/>
                  </a:cubicBezTo>
                  <a:cubicBezTo>
                    <a:pt x="3454" y="9103"/>
                    <a:pt x="3463" y="9096"/>
                    <a:pt x="3472" y="9087"/>
                  </a:cubicBezTo>
                  <a:cubicBezTo>
                    <a:pt x="3487" y="9074"/>
                    <a:pt x="3502" y="9060"/>
                    <a:pt x="3517" y="9046"/>
                  </a:cubicBezTo>
                  <a:cubicBezTo>
                    <a:pt x="3525" y="9038"/>
                    <a:pt x="3533" y="9030"/>
                    <a:pt x="3541" y="9022"/>
                  </a:cubicBezTo>
                  <a:cubicBezTo>
                    <a:pt x="3557" y="9006"/>
                    <a:pt x="3574" y="8989"/>
                    <a:pt x="3590" y="8971"/>
                  </a:cubicBezTo>
                  <a:cubicBezTo>
                    <a:pt x="3597" y="8965"/>
                    <a:pt x="3603" y="8958"/>
                    <a:pt x="3610" y="8952"/>
                  </a:cubicBezTo>
                  <a:cubicBezTo>
                    <a:pt x="3631" y="8929"/>
                    <a:pt x="3653" y="8905"/>
                    <a:pt x="3674" y="8881"/>
                  </a:cubicBezTo>
                  <a:cubicBezTo>
                    <a:pt x="3675" y="8879"/>
                    <a:pt x="3677" y="8877"/>
                    <a:pt x="3679" y="8875"/>
                  </a:cubicBezTo>
                  <a:cubicBezTo>
                    <a:pt x="3693" y="8859"/>
                    <a:pt x="3707" y="8842"/>
                    <a:pt x="3721" y="8824"/>
                  </a:cubicBezTo>
                  <a:lnTo>
                    <a:pt x="3721" y="8824"/>
                  </a:lnTo>
                  <a:cubicBezTo>
                    <a:pt x="3723" y="8826"/>
                    <a:pt x="3725" y="8827"/>
                    <a:pt x="3727" y="8828"/>
                  </a:cubicBezTo>
                  <a:cubicBezTo>
                    <a:pt x="3733" y="8832"/>
                    <a:pt x="3739" y="8833"/>
                    <a:pt x="3746" y="8834"/>
                  </a:cubicBezTo>
                  <a:lnTo>
                    <a:pt x="3746" y="8834"/>
                  </a:lnTo>
                  <a:cubicBezTo>
                    <a:pt x="3754" y="8834"/>
                    <a:pt x="3760" y="8832"/>
                    <a:pt x="3767" y="8828"/>
                  </a:cubicBezTo>
                  <a:cubicBezTo>
                    <a:pt x="3773" y="8824"/>
                    <a:pt x="3777" y="8819"/>
                    <a:pt x="3782" y="8813"/>
                  </a:cubicBezTo>
                  <a:cubicBezTo>
                    <a:pt x="3784" y="8809"/>
                    <a:pt x="3786" y="8805"/>
                    <a:pt x="3787" y="8800"/>
                  </a:cubicBezTo>
                  <a:cubicBezTo>
                    <a:pt x="3841" y="8809"/>
                    <a:pt x="3895" y="8820"/>
                    <a:pt x="3950" y="8827"/>
                  </a:cubicBezTo>
                  <a:cubicBezTo>
                    <a:pt x="3970" y="8830"/>
                    <a:pt x="3989" y="8832"/>
                    <a:pt x="4009" y="8834"/>
                  </a:cubicBezTo>
                  <a:cubicBezTo>
                    <a:pt x="4046" y="8840"/>
                    <a:pt x="4082" y="8844"/>
                    <a:pt x="4119" y="8849"/>
                  </a:cubicBezTo>
                  <a:lnTo>
                    <a:pt x="4119" y="8849"/>
                  </a:lnTo>
                  <a:cubicBezTo>
                    <a:pt x="4119" y="8850"/>
                    <a:pt x="4119" y="8850"/>
                    <a:pt x="4119" y="8851"/>
                  </a:cubicBezTo>
                  <a:lnTo>
                    <a:pt x="4119" y="8852"/>
                  </a:lnTo>
                  <a:lnTo>
                    <a:pt x="4119" y="8852"/>
                  </a:lnTo>
                  <a:cubicBezTo>
                    <a:pt x="4120" y="8860"/>
                    <a:pt x="4121" y="8866"/>
                    <a:pt x="4125" y="8872"/>
                  </a:cubicBezTo>
                  <a:cubicBezTo>
                    <a:pt x="4125" y="8873"/>
                    <a:pt x="4126" y="8873"/>
                    <a:pt x="4126" y="8874"/>
                  </a:cubicBezTo>
                  <a:cubicBezTo>
                    <a:pt x="4108" y="8887"/>
                    <a:pt x="4090" y="8899"/>
                    <a:pt x="4072" y="8911"/>
                  </a:cubicBezTo>
                  <a:cubicBezTo>
                    <a:pt x="4060" y="8919"/>
                    <a:pt x="4048" y="8928"/>
                    <a:pt x="4036" y="8936"/>
                  </a:cubicBezTo>
                  <a:lnTo>
                    <a:pt x="4035" y="8935"/>
                  </a:lnTo>
                  <a:close/>
                  <a:moveTo>
                    <a:pt x="3113" y="9204"/>
                  </a:moveTo>
                  <a:lnTo>
                    <a:pt x="3078" y="9167"/>
                  </a:lnTo>
                  <a:cubicBezTo>
                    <a:pt x="3073" y="9162"/>
                    <a:pt x="3067" y="9155"/>
                    <a:pt x="3062" y="9149"/>
                  </a:cubicBezTo>
                  <a:lnTo>
                    <a:pt x="3022" y="9107"/>
                  </a:lnTo>
                  <a:lnTo>
                    <a:pt x="3016" y="9099"/>
                  </a:lnTo>
                  <a:cubicBezTo>
                    <a:pt x="2966" y="9045"/>
                    <a:pt x="2917" y="8988"/>
                    <a:pt x="2867" y="8928"/>
                  </a:cubicBezTo>
                  <a:lnTo>
                    <a:pt x="2855" y="8914"/>
                  </a:lnTo>
                  <a:cubicBezTo>
                    <a:pt x="2841" y="8897"/>
                    <a:pt x="2827" y="8879"/>
                    <a:pt x="2813" y="8861"/>
                  </a:cubicBezTo>
                  <a:lnTo>
                    <a:pt x="2800" y="8846"/>
                  </a:lnTo>
                  <a:cubicBezTo>
                    <a:pt x="2787" y="8830"/>
                    <a:pt x="2774" y="8813"/>
                    <a:pt x="2760" y="8797"/>
                  </a:cubicBezTo>
                  <a:lnTo>
                    <a:pt x="2743" y="8775"/>
                  </a:lnTo>
                  <a:lnTo>
                    <a:pt x="2708" y="8729"/>
                  </a:lnTo>
                  <a:lnTo>
                    <a:pt x="2688" y="8703"/>
                  </a:lnTo>
                  <a:lnTo>
                    <a:pt x="2655" y="8657"/>
                  </a:lnTo>
                  <a:cubicBezTo>
                    <a:pt x="2647" y="8647"/>
                    <a:pt x="2640" y="8638"/>
                    <a:pt x="2633" y="8628"/>
                  </a:cubicBezTo>
                  <a:lnTo>
                    <a:pt x="2598" y="8580"/>
                  </a:lnTo>
                  <a:lnTo>
                    <a:pt x="2577" y="8551"/>
                  </a:lnTo>
                  <a:cubicBezTo>
                    <a:pt x="2564" y="8534"/>
                    <a:pt x="2551" y="8516"/>
                    <a:pt x="2539" y="8498"/>
                  </a:cubicBezTo>
                  <a:lnTo>
                    <a:pt x="2521" y="8473"/>
                  </a:lnTo>
                  <a:lnTo>
                    <a:pt x="2484" y="8419"/>
                  </a:lnTo>
                  <a:lnTo>
                    <a:pt x="2464" y="8391"/>
                  </a:lnTo>
                  <a:lnTo>
                    <a:pt x="2426" y="8335"/>
                  </a:lnTo>
                  <a:cubicBezTo>
                    <a:pt x="2420" y="8326"/>
                    <a:pt x="2414" y="8317"/>
                    <a:pt x="2408" y="8308"/>
                  </a:cubicBezTo>
                  <a:lnTo>
                    <a:pt x="2369" y="8249"/>
                  </a:lnTo>
                  <a:lnTo>
                    <a:pt x="2352" y="8223"/>
                  </a:lnTo>
                  <a:lnTo>
                    <a:pt x="2318" y="8170"/>
                  </a:lnTo>
                  <a:lnTo>
                    <a:pt x="2318" y="8170"/>
                  </a:lnTo>
                  <a:cubicBezTo>
                    <a:pt x="2318" y="8169"/>
                    <a:pt x="2318" y="8169"/>
                    <a:pt x="2318" y="8168"/>
                  </a:cubicBezTo>
                  <a:cubicBezTo>
                    <a:pt x="2318" y="8168"/>
                    <a:pt x="2318" y="8167"/>
                    <a:pt x="2318" y="8166"/>
                  </a:cubicBezTo>
                  <a:lnTo>
                    <a:pt x="2319" y="8166"/>
                  </a:lnTo>
                  <a:lnTo>
                    <a:pt x="2319" y="8166"/>
                  </a:lnTo>
                  <a:cubicBezTo>
                    <a:pt x="2327" y="8166"/>
                    <a:pt x="2333" y="8165"/>
                    <a:pt x="2339" y="8161"/>
                  </a:cubicBezTo>
                  <a:cubicBezTo>
                    <a:pt x="2340" y="8161"/>
                    <a:pt x="2340" y="8160"/>
                    <a:pt x="2341" y="8160"/>
                  </a:cubicBezTo>
                  <a:cubicBezTo>
                    <a:pt x="2354" y="8179"/>
                    <a:pt x="2367" y="8200"/>
                    <a:pt x="2380" y="8220"/>
                  </a:cubicBezTo>
                  <a:lnTo>
                    <a:pt x="2400" y="8249"/>
                  </a:lnTo>
                  <a:lnTo>
                    <a:pt x="2439" y="8308"/>
                  </a:lnTo>
                  <a:lnTo>
                    <a:pt x="2467" y="8350"/>
                  </a:lnTo>
                  <a:cubicBezTo>
                    <a:pt x="2477" y="8365"/>
                    <a:pt x="2487" y="8379"/>
                    <a:pt x="2496" y="8394"/>
                  </a:cubicBezTo>
                  <a:lnTo>
                    <a:pt x="2529" y="8441"/>
                  </a:lnTo>
                  <a:lnTo>
                    <a:pt x="2554" y="8477"/>
                  </a:lnTo>
                  <a:cubicBezTo>
                    <a:pt x="2565" y="8493"/>
                    <a:pt x="2576" y="8509"/>
                    <a:pt x="2587" y="8525"/>
                  </a:cubicBezTo>
                  <a:lnTo>
                    <a:pt x="2610" y="8558"/>
                  </a:lnTo>
                  <a:lnTo>
                    <a:pt x="2648" y="8611"/>
                  </a:lnTo>
                  <a:lnTo>
                    <a:pt x="2665" y="8636"/>
                  </a:lnTo>
                  <a:lnTo>
                    <a:pt x="2696" y="8678"/>
                  </a:lnTo>
                  <a:cubicBezTo>
                    <a:pt x="2741" y="8739"/>
                    <a:pt x="2784" y="8798"/>
                    <a:pt x="2827" y="8855"/>
                  </a:cubicBezTo>
                  <a:lnTo>
                    <a:pt x="2827" y="8855"/>
                  </a:lnTo>
                  <a:cubicBezTo>
                    <a:pt x="2862" y="8901"/>
                    <a:pt x="2897" y="8945"/>
                    <a:pt x="2931" y="8987"/>
                  </a:cubicBezTo>
                  <a:lnTo>
                    <a:pt x="2933" y="8989"/>
                  </a:lnTo>
                  <a:cubicBezTo>
                    <a:pt x="2949" y="9009"/>
                    <a:pt x="2965" y="9028"/>
                    <a:pt x="2982" y="9048"/>
                  </a:cubicBezTo>
                  <a:lnTo>
                    <a:pt x="2985" y="9052"/>
                  </a:lnTo>
                  <a:cubicBezTo>
                    <a:pt x="3000" y="9070"/>
                    <a:pt x="3014" y="9087"/>
                    <a:pt x="3029" y="9105"/>
                  </a:cubicBezTo>
                  <a:lnTo>
                    <a:pt x="3037" y="9114"/>
                  </a:lnTo>
                  <a:cubicBezTo>
                    <a:pt x="3051" y="9130"/>
                    <a:pt x="3064" y="9146"/>
                    <a:pt x="3078" y="9162"/>
                  </a:cubicBezTo>
                  <a:lnTo>
                    <a:pt x="3088" y="9174"/>
                  </a:lnTo>
                  <a:cubicBezTo>
                    <a:pt x="3101" y="9189"/>
                    <a:pt x="3114" y="9203"/>
                    <a:pt x="3127" y="9217"/>
                  </a:cubicBezTo>
                  <a:lnTo>
                    <a:pt x="3135" y="9227"/>
                  </a:lnTo>
                  <a:lnTo>
                    <a:pt x="3134" y="9226"/>
                  </a:lnTo>
                  <a:lnTo>
                    <a:pt x="3113" y="9204"/>
                  </a:lnTo>
                  <a:close/>
                  <a:moveTo>
                    <a:pt x="2161" y="8060"/>
                  </a:moveTo>
                  <a:cubicBezTo>
                    <a:pt x="2118" y="8043"/>
                    <a:pt x="2077" y="8024"/>
                    <a:pt x="2036" y="8006"/>
                  </a:cubicBezTo>
                  <a:lnTo>
                    <a:pt x="2020" y="7998"/>
                  </a:lnTo>
                  <a:cubicBezTo>
                    <a:pt x="1982" y="7981"/>
                    <a:pt x="1945" y="7963"/>
                    <a:pt x="1909" y="7944"/>
                  </a:cubicBezTo>
                  <a:cubicBezTo>
                    <a:pt x="1899" y="7939"/>
                    <a:pt x="1890" y="7935"/>
                    <a:pt x="1882" y="7930"/>
                  </a:cubicBezTo>
                  <a:cubicBezTo>
                    <a:pt x="1850" y="7914"/>
                    <a:pt x="1818" y="7896"/>
                    <a:pt x="1787" y="7879"/>
                  </a:cubicBezTo>
                  <a:lnTo>
                    <a:pt x="1788" y="7879"/>
                  </a:lnTo>
                  <a:cubicBezTo>
                    <a:pt x="1798" y="7875"/>
                    <a:pt x="1808" y="7870"/>
                    <a:pt x="1819" y="7866"/>
                  </a:cubicBezTo>
                  <a:lnTo>
                    <a:pt x="1835" y="7858"/>
                  </a:lnTo>
                  <a:cubicBezTo>
                    <a:pt x="1846" y="7853"/>
                    <a:pt x="1857" y="7848"/>
                    <a:pt x="1868" y="7843"/>
                  </a:cubicBezTo>
                  <a:lnTo>
                    <a:pt x="1883" y="7836"/>
                  </a:lnTo>
                  <a:lnTo>
                    <a:pt x="1893" y="7831"/>
                  </a:lnTo>
                  <a:cubicBezTo>
                    <a:pt x="1988" y="7871"/>
                    <a:pt x="2087" y="7907"/>
                    <a:pt x="2188" y="7940"/>
                  </a:cubicBezTo>
                  <a:cubicBezTo>
                    <a:pt x="2190" y="7985"/>
                    <a:pt x="2192" y="8030"/>
                    <a:pt x="2194" y="8074"/>
                  </a:cubicBezTo>
                  <a:lnTo>
                    <a:pt x="2190" y="8073"/>
                  </a:lnTo>
                  <a:lnTo>
                    <a:pt x="2161" y="8060"/>
                  </a:lnTo>
                  <a:close/>
                  <a:moveTo>
                    <a:pt x="1318" y="7112"/>
                  </a:moveTo>
                  <a:cubicBezTo>
                    <a:pt x="1316" y="7095"/>
                    <a:pt x="1314" y="7078"/>
                    <a:pt x="1312" y="7062"/>
                  </a:cubicBezTo>
                  <a:cubicBezTo>
                    <a:pt x="1308" y="7024"/>
                    <a:pt x="1304" y="6987"/>
                    <a:pt x="1300" y="6948"/>
                  </a:cubicBezTo>
                  <a:cubicBezTo>
                    <a:pt x="1296" y="6910"/>
                    <a:pt x="1293" y="6874"/>
                    <a:pt x="1290" y="6837"/>
                  </a:cubicBezTo>
                  <a:lnTo>
                    <a:pt x="1287" y="6813"/>
                  </a:lnTo>
                  <a:lnTo>
                    <a:pt x="1287" y="6813"/>
                  </a:lnTo>
                  <a:cubicBezTo>
                    <a:pt x="1293" y="6812"/>
                    <a:pt x="1297" y="6811"/>
                    <a:pt x="1302" y="6808"/>
                  </a:cubicBezTo>
                  <a:cubicBezTo>
                    <a:pt x="1305" y="6807"/>
                    <a:pt x="1306" y="6805"/>
                    <a:pt x="1308" y="6804"/>
                  </a:cubicBezTo>
                  <a:cubicBezTo>
                    <a:pt x="1329" y="6826"/>
                    <a:pt x="1350" y="6849"/>
                    <a:pt x="1371" y="6871"/>
                  </a:cubicBezTo>
                  <a:lnTo>
                    <a:pt x="1391" y="6891"/>
                  </a:lnTo>
                  <a:cubicBezTo>
                    <a:pt x="1422" y="6923"/>
                    <a:pt x="1453" y="6955"/>
                    <a:pt x="1484" y="6987"/>
                  </a:cubicBezTo>
                  <a:lnTo>
                    <a:pt x="1502" y="7006"/>
                  </a:lnTo>
                  <a:cubicBezTo>
                    <a:pt x="1533" y="7039"/>
                    <a:pt x="1565" y="7071"/>
                    <a:pt x="1597" y="7103"/>
                  </a:cubicBezTo>
                  <a:lnTo>
                    <a:pt x="1613" y="7119"/>
                  </a:lnTo>
                  <a:cubicBezTo>
                    <a:pt x="1646" y="7152"/>
                    <a:pt x="1679" y="7185"/>
                    <a:pt x="1713" y="7218"/>
                  </a:cubicBezTo>
                  <a:lnTo>
                    <a:pt x="1725" y="7230"/>
                  </a:lnTo>
                  <a:cubicBezTo>
                    <a:pt x="1757" y="7262"/>
                    <a:pt x="1790" y="7293"/>
                    <a:pt x="1822" y="7323"/>
                  </a:cubicBezTo>
                  <a:lnTo>
                    <a:pt x="1838" y="7339"/>
                  </a:lnTo>
                  <a:cubicBezTo>
                    <a:pt x="1874" y="7373"/>
                    <a:pt x="1910" y="7407"/>
                    <a:pt x="1947" y="7440"/>
                  </a:cubicBezTo>
                  <a:cubicBezTo>
                    <a:pt x="2014" y="7503"/>
                    <a:pt x="2081" y="7563"/>
                    <a:pt x="2148" y="7622"/>
                  </a:cubicBezTo>
                  <a:lnTo>
                    <a:pt x="2148" y="7622"/>
                  </a:lnTo>
                  <a:cubicBezTo>
                    <a:pt x="2146" y="7625"/>
                    <a:pt x="2144" y="7627"/>
                    <a:pt x="2143" y="7629"/>
                  </a:cubicBezTo>
                  <a:cubicBezTo>
                    <a:pt x="2139" y="7635"/>
                    <a:pt x="2138" y="7641"/>
                    <a:pt x="2138" y="7648"/>
                  </a:cubicBezTo>
                  <a:cubicBezTo>
                    <a:pt x="2138" y="7655"/>
                    <a:pt x="2140" y="7661"/>
                    <a:pt x="2143" y="7667"/>
                  </a:cubicBezTo>
                  <a:cubicBezTo>
                    <a:pt x="2144" y="7669"/>
                    <a:pt x="2145" y="7670"/>
                    <a:pt x="2146" y="7671"/>
                  </a:cubicBezTo>
                  <a:lnTo>
                    <a:pt x="2133" y="7681"/>
                  </a:lnTo>
                  <a:lnTo>
                    <a:pt x="2128" y="7684"/>
                  </a:lnTo>
                  <a:cubicBezTo>
                    <a:pt x="2112" y="7695"/>
                    <a:pt x="2095" y="7707"/>
                    <a:pt x="2079" y="7717"/>
                  </a:cubicBezTo>
                  <a:lnTo>
                    <a:pt x="2079" y="7717"/>
                  </a:lnTo>
                  <a:lnTo>
                    <a:pt x="2079" y="7717"/>
                  </a:lnTo>
                  <a:cubicBezTo>
                    <a:pt x="2078" y="7717"/>
                    <a:pt x="2078" y="7717"/>
                    <a:pt x="2078" y="7717"/>
                  </a:cubicBezTo>
                  <a:lnTo>
                    <a:pt x="2078" y="7717"/>
                  </a:lnTo>
                  <a:cubicBezTo>
                    <a:pt x="2043" y="7740"/>
                    <a:pt x="2013" y="7759"/>
                    <a:pt x="1977" y="7780"/>
                  </a:cubicBezTo>
                  <a:cubicBezTo>
                    <a:pt x="1948" y="7797"/>
                    <a:pt x="1923" y="7810"/>
                    <a:pt x="1893" y="7825"/>
                  </a:cubicBezTo>
                  <a:lnTo>
                    <a:pt x="1893" y="7825"/>
                  </a:lnTo>
                  <a:cubicBezTo>
                    <a:pt x="1763" y="7771"/>
                    <a:pt x="1655" y="7718"/>
                    <a:pt x="1533" y="7647"/>
                  </a:cubicBezTo>
                  <a:cubicBezTo>
                    <a:pt x="1474" y="7614"/>
                    <a:pt x="1427" y="7584"/>
                    <a:pt x="1372" y="7547"/>
                  </a:cubicBezTo>
                  <a:cubicBezTo>
                    <a:pt x="1352" y="7412"/>
                    <a:pt x="1335" y="7267"/>
                    <a:pt x="1318" y="7112"/>
                  </a:cubicBezTo>
                  <a:close/>
                  <a:moveTo>
                    <a:pt x="1112" y="6772"/>
                  </a:moveTo>
                  <a:cubicBezTo>
                    <a:pt x="1102" y="6772"/>
                    <a:pt x="1091" y="6770"/>
                    <a:pt x="1081" y="6769"/>
                  </a:cubicBezTo>
                  <a:cubicBezTo>
                    <a:pt x="1070" y="6769"/>
                    <a:pt x="1055" y="6769"/>
                    <a:pt x="1043" y="6767"/>
                  </a:cubicBezTo>
                  <a:cubicBezTo>
                    <a:pt x="1031" y="6766"/>
                    <a:pt x="1021" y="6764"/>
                    <a:pt x="1010" y="6762"/>
                  </a:cubicBezTo>
                  <a:cubicBezTo>
                    <a:pt x="999" y="6761"/>
                    <a:pt x="987" y="6760"/>
                    <a:pt x="976" y="6758"/>
                  </a:cubicBezTo>
                  <a:cubicBezTo>
                    <a:pt x="965" y="6756"/>
                    <a:pt x="956" y="6754"/>
                    <a:pt x="945" y="6752"/>
                  </a:cubicBezTo>
                  <a:cubicBezTo>
                    <a:pt x="934" y="6751"/>
                    <a:pt x="922" y="6748"/>
                    <a:pt x="911" y="6746"/>
                  </a:cubicBezTo>
                  <a:cubicBezTo>
                    <a:pt x="899" y="6744"/>
                    <a:pt x="894" y="6742"/>
                    <a:pt x="885" y="6739"/>
                  </a:cubicBezTo>
                  <a:cubicBezTo>
                    <a:pt x="875" y="6737"/>
                    <a:pt x="861" y="6734"/>
                    <a:pt x="849" y="6731"/>
                  </a:cubicBezTo>
                  <a:lnTo>
                    <a:pt x="824" y="6723"/>
                  </a:lnTo>
                  <a:cubicBezTo>
                    <a:pt x="812" y="6719"/>
                    <a:pt x="800" y="6716"/>
                    <a:pt x="789" y="6712"/>
                  </a:cubicBezTo>
                  <a:cubicBezTo>
                    <a:pt x="777" y="6708"/>
                    <a:pt x="772" y="6705"/>
                    <a:pt x="764" y="6702"/>
                  </a:cubicBezTo>
                  <a:cubicBezTo>
                    <a:pt x="755" y="6699"/>
                    <a:pt x="742" y="6694"/>
                    <a:pt x="732" y="6690"/>
                  </a:cubicBezTo>
                  <a:lnTo>
                    <a:pt x="714" y="6681"/>
                  </a:lnTo>
                  <a:lnTo>
                    <a:pt x="714" y="6681"/>
                  </a:lnTo>
                  <a:cubicBezTo>
                    <a:pt x="717" y="6676"/>
                    <a:pt x="718" y="6671"/>
                    <a:pt x="718" y="6665"/>
                  </a:cubicBezTo>
                  <a:lnTo>
                    <a:pt x="718" y="6665"/>
                  </a:lnTo>
                  <a:cubicBezTo>
                    <a:pt x="718" y="6658"/>
                    <a:pt x="716" y="6652"/>
                    <a:pt x="712" y="6645"/>
                  </a:cubicBezTo>
                  <a:cubicBezTo>
                    <a:pt x="708" y="6639"/>
                    <a:pt x="703" y="6633"/>
                    <a:pt x="697" y="6629"/>
                  </a:cubicBezTo>
                  <a:cubicBezTo>
                    <a:pt x="691" y="6626"/>
                    <a:pt x="686" y="6624"/>
                    <a:pt x="679" y="6624"/>
                  </a:cubicBezTo>
                  <a:cubicBezTo>
                    <a:pt x="682" y="6566"/>
                    <a:pt x="684" y="6509"/>
                    <a:pt x="687" y="6453"/>
                  </a:cubicBezTo>
                  <a:lnTo>
                    <a:pt x="687" y="6439"/>
                  </a:lnTo>
                  <a:cubicBezTo>
                    <a:pt x="687" y="6433"/>
                    <a:pt x="687" y="6428"/>
                    <a:pt x="687" y="6423"/>
                  </a:cubicBezTo>
                  <a:cubicBezTo>
                    <a:pt x="697" y="6219"/>
                    <a:pt x="707" y="6022"/>
                    <a:pt x="719" y="5828"/>
                  </a:cubicBezTo>
                  <a:lnTo>
                    <a:pt x="719" y="5828"/>
                  </a:lnTo>
                  <a:lnTo>
                    <a:pt x="719" y="5828"/>
                  </a:lnTo>
                  <a:lnTo>
                    <a:pt x="720" y="5828"/>
                  </a:lnTo>
                  <a:cubicBezTo>
                    <a:pt x="727" y="5828"/>
                    <a:pt x="733" y="5826"/>
                    <a:pt x="739" y="5823"/>
                  </a:cubicBezTo>
                  <a:cubicBezTo>
                    <a:pt x="906" y="6126"/>
                    <a:pt x="1073" y="6425"/>
                    <a:pt x="1258" y="6737"/>
                  </a:cubicBezTo>
                  <a:lnTo>
                    <a:pt x="1258" y="6737"/>
                  </a:lnTo>
                  <a:cubicBezTo>
                    <a:pt x="1252" y="6741"/>
                    <a:pt x="1247" y="6747"/>
                    <a:pt x="1244" y="6752"/>
                  </a:cubicBezTo>
                  <a:cubicBezTo>
                    <a:pt x="1240" y="6759"/>
                    <a:pt x="1238" y="6764"/>
                    <a:pt x="1238" y="6772"/>
                  </a:cubicBezTo>
                  <a:cubicBezTo>
                    <a:pt x="1220" y="6772"/>
                    <a:pt x="1201" y="6773"/>
                    <a:pt x="1183" y="6773"/>
                  </a:cubicBezTo>
                  <a:cubicBezTo>
                    <a:pt x="1159" y="6773"/>
                    <a:pt x="1136" y="6773"/>
                    <a:pt x="1112" y="6772"/>
                  </a:cubicBezTo>
                  <a:close/>
                  <a:moveTo>
                    <a:pt x="585" y="6545"/>
                  </a:moveTo>
                  <a:cubicBezTo>
                    <a:pt x="570" y="6526"/>
                    <a:pt x="557" y="6506"/>
                    <a:pt x="543" y="6486"/>
                  </a:cubicBezTo>
                  <a:cubicBezTo>
                    <a:pt x="531" y="6470"/>
                    <a:pt x="519" y="6454"/>
                    <a:pt x="508" y="6439"/>
                  </a:cubicBezTo>
                  <a:cubicBezTo>
                    <a:pt x="495" y="6419"/>
                    <a:pt x="482" y="6399"/>
                    <a:pt x="469" y="6380"/>
                  </a:cubicBezTo>
                  <a:cubicBezTo>
                    <a:pt x="459" y="6364"/>
                    <a:pt x="448" y="6348"/>
                    <a:pt x="438" y="6332"/>
                  </a:cubicBezTo>
                  <a:cubicBezTo>
                    <a:pt x="425" y="6313"/>
                    <a:pt x="413" y="6293"/>
                    <a:pt x="401" y="6273"/>
                  </a:cubicBezTo>
                  <a:cubicBezTo>
                    <a:pt x="391" y="6258"/>
                    <a:pt x="381" y="6243"/>
                    <a:pt x="372" y="6227"/>
                  </a:cubicBezTo>
                  <a:cubicBezTo>
                    <a:pt x="360" y="6208"/>
                    <a:pt x="349" y="6188"/>
                    <a:pt x="338" y="6167"/>
                  </a:cubicBezTo>
                  <a:cubicBezTo>
                    <a:pt x="329" y="6152"/>
                    <a:pt x="321" y="6138"/>
                    <a:pt x="313" y="6123"/>
                  </a:cubicBezTo>
                  <a:cubicBezTo>
                    <a:pt x="301" y="6102"/>
                    <a:pt x="291" y="6081"/>
                    <a:pt x="280" y="6060"/>
                  </a:cubicBezTo>
                  <a:cubicBezTo>
                    <a:pt x="273" y="6046"/>
                    <a:pt x="266" y="6033"/>
                    <a:pt x="259" y="6019"/>
                  </a:cubicBezTo>
                  <a:lnTo>
                    <a:pt x="254" y="6009"/>
                  </a:lnTo>
                  <a:lnTo>
                    <a:pt x="254" y="6009"/>
                  </a:lnTo>
                  <a:cubicBezTo>
                    <a:pt x="254" y="6008"/>
                    <a:pt x="254" y="6007"/>
                    <a:pt x="254" y="6007"/>
                  </a:cubicBezTo>
                  <a:cubicBezTo>
                    <a:pt x="254" y="6006"/>
                    <a:pt x="254" y="6005"/>
                    <a:pt x="254" y="6004"/>
                  </a:cubicBezTo>
                  <a:lnTo>
                    <a:pt x="254" y="6004"/>
                  </a:lnTo>
                  <a:cubicBezTo>
                    <a:pt x="253" y="5997"/>
                    <a:pt x="252" y="5991"/>
                    <a:pt x="248" y="5985"/>
                  </a:cubicBezTo>
                  <a:cubicBezTo>
                    <a:pt x="244" y="5979"/>
                    <a:pt x="240" y="5974"/>
                    <a:pt x="234" y="5970"/>
                  </a:cubicBezTo>
                  <a:lnTo>
                    <a:pt x="224" y="5951"/>
                  </a:lnTo>
                  <a:cubicBezTo>
                    <a:pt x="219" y="5940"/>
                    <a:pt x="214" y="5929"/>
                    <a:pt x="209" y="5918"/>
                  </a:cubicBezTo>
                  <a:cubicBezTo>
                    <a:pt x="199" y="5896"/>
                    <a:pt x="191" y="5875"/>
                    <a:pt x="183" y="5854"/>
                  </a:cubicBezTo>
                  <a:lnTo>
                    <a:pt x="183" y="5854"/>
                  </a:lnTo>
                  <a:cubicBezTo>
                    <a:pt x="183" y="5854"/>
                    <a:pt x="184" y="5854"/>
                    <a:pt x="185" y="5853"/>
                  </a:cubicBezTo>
                  <a:cubicBezTo>
                    <a:pt x="191" y="5850"/>
                    <a:pt x="196" y="5845"/>
                    <a:pt x="200" y="5838"/>
                  </a:cubicBezTo>
                  <a:cubicBezTo>
                    <a:pt x="204" y="5832"/>
                    <a:pt x="205" y="5825"/>
                    <a:pt x="205" y="5817"/>
                  </a:cubicBezTo>
                  <a:cubicBezTo>
                    <a:pt x="205" y="5810"/>
                    <a:pt x="204" y="5803"/>
                    <a:pt x="200" y="5796"/>
                  </a:cubicBezTo>
                  <a:cubicBezTo>
                    <a:pt x="196" y="5790"/>
                    <a:pt x="191" y="5785"/>
                    <a:pt x="185" y="5781"/>
                  </a:cubicBezTo>
                  <a:cubicBezTo>
                    <a:pt x="179" y="5778"/>
                    <a:pt x="174" y="5776"/>
                    <a:pt x="168" y="5775"/>
                  </a:cubicBezTo>
                  <a:lnTo>
                    <a:pt x="169" y="5745"/>
                  </a:lnTo>
                  <a:lnTo>
                    <a:pt x="169" y="5745"/>
                  </a:lnTo>
                  <a:cubicBezTo>
                    <a:pt x="174" y="5745"/>
                    <a:pt x="178" y="5744"/>
                    <a:pt x="183" y="5743"/>
                  </a:cubicBezTo>
                  <a:lnTo>
                    <a:pt x="196" y="5774"/>
                  </a:lnTo>
                  <a:cubicBezTo>
                    <a:pt x="201" y="5788"/>
                    <a:pt x="207" y="5802"/>
                    <a:pt x="213" y="5817"/>
                  </a:cubicBezTo>
                  <a:cubicBezTo>
                    <a:pt x="226" y="5847"/>
                    <a:pt x="240" y="5878"/>
                    <a:pt x="254" y="5909"/>
                  </a:cubicBezTo>
                  <a:cubicBezTo>
                    <a:pt x="258" y="5919"/>
                    <a:pt x="263" y="5928"/>
                    <a:pt x="268" y="5940"/>
                  </a:cubicBezTo>
                  <a:cubicBezTo>
                    <a:pt x="284" y="5973"/>
                    <a:pt x="300" y="6007"/>
                    <a:pt x="317" y="6042"/>
                  </a:cubicBezTo>
                  <a:cubicBezTo>
                    <a:pt x="323" y="6055"/>
                    <a:pt x="330" y="6068"/>
                    <a:pt x="337" y="6081"/>
                  </a:cubicBezTo>
                  <a:cubicBezTo>
                    <a:pt x="349" y="6107"/>
                    <a:pt x="362" y="6133"/>
                    <a:pt x="376" y="6160"/>
                  </a:cubicBezTo>
                  <a:cubicBezTo>
                    <a:pt x="384" y="6175"/>
                    <a:pt x="392" y="6190"/>
                    <a:pt x="400" y="6205"/>
                  </a:cubicBezTo>
                  <a:cubicBezTo>
                    <a:pt x="413" y="6230"/>
                    <a:pt x="427" y="6255"/>
                    <a:pt x="441" y="6280"/>
                  </a:cubicBezTo>
                  <a:cubicBezTo>
                    <a:pt x="449" y="6296"/>
                    <a:pt x="459" y="6312"/>
                    <a:pt x="468" y="6328"/>
                  </a:cubicBezTo>
                  <a:cubicBezTo>
                    <a:pt x="482" y="6353"/>
                    <a:pt x="496" y="6377"/>
                    <a:pt x="510" y="6403"/>
                  </a:cubicBezTo>
                  <a:cubicBezTo>
                    <a:pt x="520" y="6420"/>
                    <a:pt x="530" y="6436"/>
                    <a:pt x="540" y="6453"/>
                  </a:cubicBezTo>
                  <a:cubicBezTo>
                    <a:pt x="555" y="6478"/>
                    <a:pt x="570" y="6503"/>
                    <a:pt x="585" y="6528"/>
                  </a:cubicBezTo>
                  <a:cubicBezTo>
                    <a:pt x="595" y="6545"/>
                    <a:pt x="606" y="6564"/>
                    <a:pt x="617" y="6581"/>
                  </a:cubicBezTo>
                  <a:cubicBezTo>
                    <a:pt x="628" y="6599"/>
                    <a:pt x="639" y="6615"/>
                    <a:pt x="650" y="6633"/>
                  </a:cubicBezTo>
                  <a:lnTo>
                    <a:pt x="650" y="6633"/>
                  </a:lnTo>
                  <a:cubicBezTo>
                    <a:pt x="640" y="6620"/>
                    <a:pt x="630" y="6608"/>
                    <a:pt x="620" y="6594"/>
                  </a:cubicBezTo>
                  <a:cubicBezTo>
                    <a:pt x="609" y="6581"/>
                    <a:pt x="597" y="6561"/>
                    <a:pt x="585" y="6545"/>
                  </a:cubicBezTo>
                  <a:close/>
                  <a:moveTo>
                    <a:pt x="211" y="5963"/>
                  </a:moveTo>
                  <a:lnTo>
                    <a:pt x="211" y="5963"/>
                  </a:lnTo>
                  <a:cubicBezTo>
                    <a:pt x="206" y="5963"/>
                    <a:pt x="201" y="5964"/>
                    <a:pt x="195" y="5966"/>
                  </a:cubicBezTo>
                  <a:cubicBezTo>
                    <a:pt x="195" y="5961"/>
                    <a:pt x="194" y="5957"/>
                    <a:pt x="193" y="5953"/>
                  </a:cubicBezTo>
                  <a:cubicBezTo>
                    <a:pt x="188" y="5929"/>
                    <a:pt x="184" y="5905"/>
                    <a:pt x="179" y="5880"/>
                  </a:cubicBezTo>
                  <a:cubicBezTo>
                    <a:pt x="178" y="5872"/>
                    <a:pt x="176" y="5864"/>
                    <a:pt x="175" y="5856"/>
                  </a:cubicBezTo>
                  <a:lnTo>
                    <a:pt x="175" y="5856"/>
                  </a:lnTo>
                  <a:cubicBezTo>
                    <a:pt x="177" y="5856"/>
                    <a:pt x="178" y="5855"/>
                    <a:pt x="180" y="5855"/>
                  </a:cubicBezTo>
                  <a:cubicBezTo>
                    <a:pt x="183" y="5864"/>
                    <a:pt x="187" y="5873"/>
                    <a:pt x="191" y="5882"/>
                  </a:cubicBezTo>
                  <a:cubicBezTo>
                    <a:pt x="198" y="5897"/>
                    <a:pt x="204" y="5912"/>
                    <a:pt x="211" y="5927"/>
                  </a:cubicBezTo>
                  <a:cubicBezTo>
                    <a:pt x="218" y="5943"/>
                    <a:pt x="223" y="5953"/>
                    <a:pt x="229" y="5967"/>
                  </a:cubicBezTo>
                  <a:lnTo>
                    <a:pt x="229" y="5967"/>
                  </a:lnTo>
                  <a:cubicBezTo>
                    <a:pt x="223" y="5964"/>
                    <a:pt x="218" y="5963"/>
                    <a:pt x="212" y="5963"/>
                  </a:cubicBezTo>
                  <a:lnTo>
                    <a:pt x="211" y="5963"/>
                  </a:lnTo>
                  <a:close/>
                  <a:moveTo>
                    <a:pt x="136" y="5742"/>
                  </a:moveTo>
                  <a:cubicBezTo>
                    <a:pt x="130" y="5729"/>
                    <a:pt x="125" y="5715"/>
                    <a:pt x="120" y="5702"/>
                  </a:cubicBezTo>
                  <a:cubicBezTo>
                    <a:pt x="117" y="5694"/>
                    <a:pt x="115" y="5687"/>
                    <a:pt x="112" y="5679"/>
                  </a:cubicBezTo>
                  <a:cubicBezTo>
                    <a:pt x="109" y="5671"/>
                    <a:pt x="107" y="5662"/>
                    <a:pt x="105" y="5654"/>
                  </a:cubicBezTo>
                  <a:lnTo>
                    <a:pt x="105" y="5654"/>
                  </a:lnTo>
                  <a:lnTo>
                    <a:pt x="105" y="5653"/>
                  </a:lnTo>
                  <a:cubicBezTo>
                    <a:pt x="108" y="5652"/>
                    <a:pt x="110" y="5650"/>
                    <a:pt x="112" y="5648"/>
                  </a:cubicBezTo>
                  <a:cubicBezTo>
                    <a:pt x="112" y="5650"/>
                    <a:pt x="113" y="5653"/>
                    <a:pt x="114" y="5655"/>
                  </a:cubicBezTo>
                  <a:cubicBezTo>
                    <a:pt x="114" y="5658"/>
                    <a:pt x="116" y="5663"/>
                    <a:pt x="118" y="5667"/>
                  </a:cubicBezTo>
                  <a:cubicBezTo>
                    <a:pt x="121" y="5679"/>
                    <a:pt x="125" y="5691"/>
                    <a:pt x="129" y="5704"/>
                  </a:cubicBezTo>
                  <a:lnTo>
                    <a:pt x="129" y="5704"/>
                  </a:lnTo>
                  <a:cubicBezTo>
                    <a:pt x="129" y="5711"/>
                    <a:pt x="131" y="5717"/>
                    <a:pt x="134" y="5723"/>
                  </a:cubicBezTo>
                  <a:cubicBezTo>
                    <a:pt x="140" y="5741"/>
                    <a:pt x="146" y="5759"/>
                    <a:pt x="152" y="5777"/>
                  </a:cubicBezTo>
                  <a:lnTo>
                    <a:pt x="152" y="5777"/>
                  </a:lnTo>
                  <a:lnTo>
                    <a:pt x="147" y="5767"/>
                  </a:lnTo>
                  <a:cubicBezTo>
                    <a:pt x="142" y="5759"/>
                    <a:pt x="139" y="5750"/>
                    <a:pt x="136" y="5742"/>
                  </a:cubicBezTo>
                  <a:close/>
                  <a:moveTo>
                    <a:pt x="99" y="5580"/>
                  </a:moveTo>
                  <a:lnTo>
                    <a:pt x="98" y="5580"/>
                  </a:lnTo>
                  <a:lnTo>
                    <a:pt x="98" y="5580"/>
                  </a:lnTo>
                  <a:cubicBezTo>
                    <a:pt x="98" y="5580"/>
                    <a:pt x="98" y="5580"/>
                    <a:pt x="98" y="5579"/>
                  </a:cubicBezTo>
                  <a:lnTo>
                    <a:pt x="98" y="5579"/>
                  </a:lnTo>
                  <a:lnTo>
                    <a:pt x="98" y="5579"/>
                  </a:lnTo>
                  <a:lnTo>
                    <a:pt x="98" y="5580"/>
                  </a:lnTo>
                  <a:lnTo>
                    <a:pt x="99" y="5580"/>
                  </a:lnTo>
                  <a:close/>
                  <a:moveTo>
                    <a:pt x="81" y="5483"/>
                  </a:moveTo>
                  <a:lnTo>
                    <a:pt x="81" y="5483"/>
                  </a:lnTo>
                  <a:cubicBezTo>
                    <a:pt x="77" y="5481"/>
                    <a:pt x="74" y="5480"/>
                    <a:pt x="70" y="5480"/>
                  </a:cubicBezTo>
                  <a:lnTo>
                    <a:pt x="70" y="5480"/>
                  </a:lnTo>
                  <a:cubicBezTo>
                    <a:pt x="72" y="5479"/>
                    <a:pt x="73" y="5479"/>
                    <a:pt x="75" y="5478"/>
                  </a:cubicBezTo>
                  <a:cubicBezTo>
                    <a:pt x="77" y="5477"/>
                    <a:pt x="78" y="5475"/>
                    <a:pt x="80" y="5474"/>
                  </a:cubicBezTo>
                  <a:cubicBezTo>
                    <a:pt x="80" y="5478"/>
                    <a:pt x="80" y="5480"/>
                    <a:pt x="80" y="5483"/>
                  </a:cubicBezTo>
                  <a:lnTo>
                    <a:pt x="81" y="5483"/>
                  </a:lnTo>
                  <a:close/>
                  <a:moveTo>
                    <a:pt x="97" y="5499"/>
                  </a:moveTo>
                  <a:lnTo>
                    <a:pt x="97" y="5499"/>
                  </a:lnTo>
                  <a:cubicBezTo>
                    <a:pt x="94" y="5493"/>
                    <a:pt x="90" y="5489"/>
                    <a:pt x="84" y="5485"/>
                  </a:cubicBezTo>
                  <a:cubicBezTo>
                    <a:pt x="84" y="5481"/>
                    <a:pt x="84" y="5476"/>
                    <a:pt x="83" y="5472"/>
                  </a:cubicBezTo>
                  <a:lnTo>
                    <a:pt x="83" y="5472"/>
                  </a:lnTo>
                  <a:cubicBezTo>
                    <a:pt x="87" y="5469"/>
                    <a:pt x="90" y="5466"/>
                    <a:pt x="93" y="5461"/>
                  </a:cubicBezTo>
                  <a:cubicBezTo>
                    <a:pt x="93" y="5461"/>
                    <a:pt x="94" y="5458"/>
                    <a:pt x="94" y="5457"/>
                  </a:cubicBezTo>
                  <a:cubicBezTo>
                    <a:pt x="98" y="5472"/>
                    <a:pt x="103" y="5488"/>
                    <a:pt x="107" y="5503"/>
                  </a:cubicBezTo>
                  <a:lnTo>
                    <a:pt x="107" y="5503"/>
                  </a:lnTo>
                  <a:lnTo>
                    <a:pt x="107" y="5503"/>
                  </a:lnTo>
                  <a:cubicBezTo>
                    <a:pt x="103" y="5501"/>
                    <a:pt x="100" y="5500"/>
                    <a:pt x="96" y="5499"/>
                  </a:cubicBezTo>
                  <a:lnTo>
                    <a:pt x="97" y="5499"/>
                  </a:lnTo>
                  <a:close/>
                  <a:moveTo>
                    <a:pt x="166" y="5774"/>
                  </a:moveTo>
                  <a:lnTo>
                    <a:pt x="166" y="5774"/>
                  </a:lnTo>
                  <a:cubicBezTo>
                    <a:pt x="162" y="5775"/>
                    <a:pt x="159" y="5775"/>
                    <a:pt x="156" y="5776"/>
                  </a:cubicBezTo>
                  <a:cubicBezTo>
                    <a:pt x="151" y="5762"/>
                    <a:pt x="146" y="5748"/>
                    <a:pt x="142" y="5733"/>
                  </a:cubicBezTo>
                  <a:lnTo>
                    <a:pt x="142" y="5733"/>
                  </a:lnTo>
                  <a:cubicBezTo>
                    <a:pt x="144" y="5736"/>
                    <a:pt x="146" y="5738"/>
                    <a:pt x="149" y="5739"/>
                  </a:cubicBezTo>
                  <a:cubicBezTo>
                    <a:pt x="155" y="5743"/>
                    <a:pt x="161" y="5744"/>
                    <a:pt x="167" y="5744"/>
                  </a:cubicBezTo>
                  <a:cubicBezTo>
                    <a:pt x="166" y="5753"/>
                    <a:pt x="166" y="5763"/>
                    <a:pt x="166" y="5773"/>
                  </a:cubicBezTo>
                  <a:lnTo>
                    <a:pt x="166" y="5774"/>
                  </a:lnTo>
                  <a:close/>
                  <a:moveTo>
                    <a:pt x="1263" y="6316"/>
                  </a:moveTo>
                  <a:cubicBezTo>
                    <a:pt x="1263" y="6307"/>
                    <a:pt x="1263" y="6299"/>
                    <a:pt x="1263" y="6291"/>
                  </a:cubicBezTo>
                  <a:lnTo>
                    <a:pt x="1263" y="6291"/>
                  </a:lnTo>
                  <a:cubicBezTo>
                    <a:pt x="1269" y="6290"/>
                    <a:pt x="1274" y="6289"/>
                    <a:pt x="1280" y="6286"/>
                  </a:cubicBezTo>
                  <a:lnTo>
                    <a:pt x="1280" y="6286"/>
                  </a:lnTo>
                  <a:lnTo>
                    <a:pt x="1291" y="6303"/>
                  </a:lnTo>
                  <a:lnTo>
                    <a:pt x="1357" y="6412"/>
                  </a:lnTo>
                  <a:cubicBezTo>
                    <a:pt x="1377" y="6442"/>
                    <a:pt x="1396" y="6474"/>
                    <a:pt x="1415" y="6505"/>
                  </a:cubicBezTo>
                  <a:lnTo>
                    <a:pt x="1458" y="6575"/>
                  </a:lnTo>
                  <a:cubicBezTo>
                    <a:pt x="1528" y="6686"/>
                    <a:pt x="1601" y="6801"/>
                    <a:pt x="1678" y="6919"/>
                  </a:cubicBezTo>
                  <a:lnTo>
                    <a:pt x="1711" y="6970"/>
                  </a:lnTo>
                  <a:cubicBezTo>
                    <a:pt x="1738" y="7012"/>
                    <a:pt x="1766" y="7054"/>
                    <a:pt x="1794" y="7096"/>
                  </a:cubicBezTo>
                  <a:cubicBezTo>
                    <a:pt x="1809" y="7119"/>
                    <a:pt x="1826" y="7142"/>
                    <a:pt x="1841" y="7166"/>
                  </a:cubicBezTo>
                  <a:cubicBezTo>
                    <a:pt x="1866" y="7203"/>
                    <a:pt x="1891" y="7239"/>
                    <a:pt x="1916" y="7277"/>
                  </a:cubicBezTo>
                  <a:cubicBezTo>
                    <a:pt x="1934" y="7303"/>
                    <a:pt x="1953" y="7330"/>
                    <a:pt x="1972" y="7357"/>
                  </a:cubicBezTo>
                  <a:cubicBezTo>
                    <a:pt x="1995" y="7391"/>
                    <a:pt x="2019" y="7425"/>
                    <a:pt x="2043" y="7459"/>
                  </a:cubicBezTo>
                  <a:cubicBezTo>
                    <a:pt x="2064" y="7490"/>
                    <a:pt x="2087" y="7521"/>
                    <a:pt x="2109" y="7552"/>
                  </a:cubicBezTo>
                  <a:cubicBezTo>
                    <a:pt x="2125" y="7574"/>
                    <a:pt x="2140" y="7595"/>
                    <a:pt x="2156" y="7616"/>
                  </a:cubicBezTo>
                  <a:lnTo>
                    <a:pt x="2156" y="7616"/>
                  </a:lnTo>
                  <a:cubicBezTo>
                    <a:pt x="2154" y="7618"/>
                    <a:pt x="2152" y="7619"/>
                    <a:pt x="2151" y="7620"/>
                  </a:cubicBezTo>
                  <a:lnTo>
                    <a:pt x="2118" y="7591"/>
                  </a:lnTo>
                  <a:cubicBezTo>
                    <a:pt x="2099" y="7574"/>
                    <a:pt x="2080" y="7558"/>
                    <a:pt x="2062" y="7541"/>
                  </a:cubicBezTo>
                  <a:cubicBezTo>
                    <a:pt x="2043" y="7525"/>
                    <a:pt x="2025" y="7507"/>
                    <a:pt x="2007" y="7490"/>
                  </a:cubicBezTo>
                  <a:lnTo>
                    <a:pt x="1949" y="7438"/>
                  </a:lnTo>
                  <a:lnTo>
                    <a:pt x="1895" y="7387"/>
                  </a:lnTo>
                  <a:lnTo>
                    <a:pt x="1836" y="7332"/>
                  </a:lnTo>
                  <a:cubicBezTo>
                    <a:pt x="1818" y="7316"/>
                    <a:pt x="1800" y="7299"/>
                    <a:pt x="1783" y="7282"/>
                  </a:cubicBezTo>
                  <a:cubicBezTo>
                    <a:pt x="1765" y="7265"/>
                    <a:pt x="1744" y="7244"/>
                    <a:pt x="1724" y="7224"/>
                  </a:cubicBezTo>
                  <a:lnTo>
                    <a:pt x="1674" y="7175"/>
                  </a:lnTo>
                  <a:lnTo>
                    <a:pt x="1613" y="7114"/>
                  </a:lnTo>
                  <a:cubicBezTo>
                    <a:pt x="1597" y="7098"/>
                    <a:pt x="1581" y="7082"/>
                    <a:pt x="1565" y="7066"/>
                  </a:cubicBezTo>
                  <a:cubicBezTo>
                    <a:pt x="1544" y="7044"/>
                    <a:pt x="1523" y="7023"/>
                    <a:pt x="1502" y="7002"/>
                  </a:cubicBezTo>
                  <a:cubicBezTo>
                    <a:pt x="1488" y="6987"/>
                    <a:pt x="1473" y="6972"/>
                    <a:pt x="1459" y="6957"/>
                  </a:cubicBezTo>
                  <a:cubicBezTo>
                    <a:pt x="1410" y="6906"/>
                    <a:pt x="1361" y="6854"/>
                    <a:pt x="1313" y="6802"/>
                  </a:cubicBezTo>
                  <a:lnTo>
                    <a:pt x="1313" y="6802"/>
                  </a:lnTo>
                  <a:cubicBezTo>
                    <a:pt x="1315" y="6800"/>
                    <a:pt x="1317" y="6797"/>
                    <a:pt x="1319" y="6794"/>
                  </a:cubicBezTo>
                  <a:cubicBezTo>
                    <a:pt x="1323" y="6787"/>
                    <a:pt x="1325" y="6781"/>
                    <a:pt x="1325" y="6773"/>
                  </a:cubicBezTo>
                  <a:cubicBezTo>
                    <a:pt x="1325" y="6765"/>
                    <a:pt x="1323" y="6759"/>
                    <a:pt x="1319" y="6752"/>
                  </a:cubicBezTo>
                  <a:cubicBezTo>
                    <a:pt x="1315" y="6745"/>
                    <a:pt x="1310" y="6740"/>
                    <a:pt x="1304" y="6736"/>
                  </a:cubicBezTo>
                  <a:cubicBezTo>
                    <a:pt x="1297" y="6733"/>
                    <a:pt x="1290" y="6731"/>
                    <a:pt x="1283" y="6731"/>
                  </a:cubicBezTo>
                  <a:cubicBezTo>
                    <a:pt x="1283" y="6731"/>
                    <a:pt x="1283" y="6731"/>
                    <a:pt x="1282" y="6731"/>
                  </a:cubicBezTo>
                  <a:lnTo>
                    <a:pt x="1282" y="6731"/>
                  </a:lnTo>
                  <a:cubicBezTo>
                    <a:pt x="1277" y="6621"/>
                    <a:pt x="1271" y="6507"/>
                    <a:pt x="1267" y="6388"/>
                  </a:cubicBezTo>
                  <a:cubicBezTo>
                    <a:pt x="1264" y="6363"/>
                    <a:pt x="1264" y="6339"/>
                    <a:pt x="1263" y="6315"/>
                  </a:cubicBezTo>
                  <a:lnTo>
                    <a:pt x="1263" y="6316"/>
                  </a:lnTo>
                  <a:close/>
                  <a:moveTo>
                    <a:pt x="1371" y="6282"/>
                  </a:moveTo>
                  <a:cubicBezTo>
                    <a:pt x="1389" y="6287"/>
                    <a:pt x="1407" y="6292"/>
                    <a:pt x="1425" y="6296"/>
                  </a:cubicBezTo>
                  <a:cubicBezTo>
                    <a:pt x="1443" y="6301"/>
                    <a:pt x="1465" y="6306"/>
                    <a:pt x="1484" y="6310"/>
                  </a:cubicBezTo>
                  <a:lnTo>
                    <a:pt x="1545" y="6324"/>
                  </a:lnTo>
                  <a:lnTo>
                    <a:pt x="1600" y="6337"/>
                  </a:lnTo>
                  <a:lnTo>
                    <a:pt x="1668" y="6351"/>
                  </a:lnTo>
                  <a:cubicBezTo>
                    <a:pt x="1685" y="6354"/>
                    <a:pt x="1702" y="6358"/>
                    <a:pt x="1720" y="6361"/>
                  </a:cubicBezTo>
                  <a:lnTo>
                    <a:pt x="1792" y="6375"/>
                  </a:lnTo>
                  <a:lnTo>
                    <a:pt x="1843" y="6384"/>
                  </a:lnTo>
                  <a:cubicBezTo>
                    <a:pt x="1869" y="6388"/>
                    <a:pt x="1895" y="6392"/>
                    <a:pt x="1922" y="6397"/>
                  </a:cubicBezTo>
                  <a:cubicBezTo>
                    <a:pt x="1937" y="6399"/>
                    <a:pt x="1953" y="6402"/>
                    <a:pt x="1969" y="6404"/>
                  </a:cubicBezTo>
                  <a:cubicBezTo>
                    <a:pt x="1997" y="6409"/>
                    <a:pt x="2026" y="6413"/>
                    <a:pt x="2055" y="6417"/>
                  </a:cubicBezTo>
                  <a:lnTo>
                    <a:pt x="2098" y="6423"/>
                  </a:lnTo>
                  <a:cubicBezTo>
                    <a:pt x="2133" y="6428"/>
                    <a:pt x="2168" y="6432"/>
                    <a:pt x="2203" y="6436"/>
                  </a:cubicBezTo>
                  <a:cubicBezTo>
                    <a:pt x="2213" y="6437"/>
                    <a:pt x="2222" y="6439"/>
                    <a:pt x="2231" y="6440"/>
                  </a:cubicBezTo>
                  <a:cubicBezTo>
                    <a:pt x="2274" y="6445"/>
                    <a:pt x="2318" y="6450"/>
                    <a:pt x="2362" y="6454"/>
                  </a:cubicBezTo>
                  <a:lnTo>
                    <a:pt x="2367" y="6454"/>
                  </a:lnTo>
                  <a:cubicBezTo>
                    <a:pt x="2459" y="6463"/>
                    <a:pt x="2554" y="6471"/>
                    <a:pt x="2651" y="6478"/>
                  </a:cubicBezTo>
                  <a:lnTo>
                    <a:pt x="2651" y="6478"/>
                  </a:lnTo>
                  <a:cubicBezTo>
                    <a:pt x="2700" y="6482"/>
                    <a:pt x="2750" y="6484"/>
                    <a:pt x="2798" y="6487"/>
                  </a:cubicBezTo>
                  <a:lnTo>
                    <a:pt x="2818" y="6488"/>
                  </a:lnTo>
                  <a:cubicBezTo>
                    <a:pt x="2861" y="6491"/>
                    <a:pt x="2904" y="6493"/>
                    <a:pt x="2948" y="6494"/>
                  </a:cubicBezTo>
                  <a:lnTo>
                    <a:pt x="2997" y="6496"/>
                  </a:lnTo>
                  <a:lnTo>
                    <a:pt x="3103" y="6500"/>
                  </a:lnTo>
                  <a:lnTo>
                    <a:pt x="3166" y="6501"/>
                  </a:lnTo>
                  <a:cubicBezTo>
                    <a:pt x="3198" y="6501"/>
                    <a:pt x="3229" y="6503"/>
                    <a:pt x="3261" y="6503"/>
                  </a:cubicBezTo>
                  <a:lnTo>
                    <a:pt x="3335" y="6503"/>
                  </a:lnTo>
                  <a:lnTo>
                    <a:pt x="3383" y="6503"/>
                  </a:lnTo>
                  <a:lnTo>
                    <a:pt x="3383" y="6503"/>
                  </a:lnTo>
                  <a:cubicBezTo>
                    <a:pt x="3384" y="6511"/>
                    <a:pt x="3385" y="6517"/>
                    <a:pt x="3389" y="6523"/>
                  </a:cubicBezTo>
                  <a:cubicBezTo>
                    <a:pt x="3391" y="6527"/>
                    <a:pt x="3393" y="6529"/>
                    <a:pt x="3396" y="6532"/>
                  </a:cubicBezTo>
                  <a:cubicBezTo>
                    <a:pt x="3359" y="6571"/>
                    <a:pt x="3323" y="6612"/>
                    <a:pt x="3286" y="6651"/>
                  </a:cubicBezTo>
                  <a:lnTo>
                    <a:pt x="3276" y="6662"/>
                  </a:lnTo>
                  <a:cubicBezTo>
                    <a:pt x="3260" y="6681"/>
                    <a:pt x="3243" y="6699"/>
                    <a:pt x="3226" y="6716"/>
                  </a:cubicBezTo>
                  <a:cubicBezTo>
                    <a:pt x="3218" y="6725"/>
                    <a:pt x="3210" y="6734"/>
                    <a:pt x="3201" y="6743"/>
                  </a:cubicBezTo>
                  <a:cubicBezTo>
                    <a:pt x="3188" y="6758"/>
                    <a:pt x="3175" y="6772"/>
                    <a:pt x="3162" y="6786"/>
                  </a:cubicBezTo>
                  <a:lnTo>
                    <a:pt x="3127" y="6823"/>
                  </a:lnTo>
                  <a:cubicBezTo>
                    <a:pt x="3116" y="6834"/>
                    <a:pt x="3105" y="6845"/>
                    <a:pt x="3095" y="6856"/>
                  </a:cubicBezTo>
                  <a:cubicBezTo>
                    <a:pt x="3080" y="6871"/>
                    <a:pt x="3065" y="6887"/>
                    <a:pt x="3051" y="6902"/>
                  </a:cubicBezTo>
                  <a:lnTo>
                    <a:pt x="3028" y="6926"/>
                  </a:lnTo>
                  <a:cubicBezTo>
                    <a:pt x="3010" y="6944"/>
                    <a:pt x="2992" y="6962"/>
                    <a:pt x="2974" y="6980"/>
                  </a:cubicBezTo>
                  <a:lnTo>
                    <a:pt x="2961" y="6993"/>
                  </a:lnTo>
                  <a:lnTo>
                    <a:pt x="2897" y="7056"/>
                  </a:lnTo>
                  <a:lnTo>
                    <a:pt x="2897" y="7056"/>
                  </a:lnTo>
                  <a:lnTo>
                    <a:pt x="2897" y="7056"/>
                  </a:lnTo>
                  <a:cubicBezTo>
                    <a:pt x="2744" y="7209"/>
                    <a:pt x="2607" y="7330"/>
                    <a:pt x="2438" y="7464"/>
                  </a:cubicBezTo>
                  <a:lnTo>
                    <a:pt x="2424" y="7475"/>
                  </a:lnTo>
                  <a:cubicBezTo>
                    <a:pt x="2408" y="7487"/>
                    <a:pt x="2392" y="7498"/>
                    <a:pt x="2376" y="7510"/>
                  </a:cubicBezTo>
                  <a:cubicBezTo>
                    <a:pt x="2365" y="7519"/>
                    <a:pt x="2354" y="7527"/>
                    <a:pt x="2343" y="7535"/>
                  </a:cubicBezTo>
                  <a:cubicBezTo>
                    <a:pt x="2331" y="7544"/>
                    <a:pt x="2319" y="7552"/>
                    <a:pt x="2307" y="7560"/>
                  </a:cubicBezTo>
                  <a:cubicBezTo>
                    <a:pt x="2292" y="7571"/>
                    <a:pt x="2277" y="7582"/>
                    <a:pt x="2261" y="7593"/>
                  </a:cubicBezTo>
                  <a:lnTo>
                    <a:pt x="2236" y="7610"/>
                  </a:lnTo>
                  <a:lnTo>
                    <a:pt x="2214" y="7625"/>
                  </a:lnTo>
                  <a:lnTo>
                    <a:pt x="2214" y="7625"/>
                  </a:lnTo>
                  <a:cubicBezTo>
                    <a:pt x="2210" y="7619"/>
                    <a:pt x="2206" y="7616"/>
                    <a:pt x="2200" y="7612"/>
                  </a:cubicBezTo>
                  <a:cubicBezTo>
                    <a:pt x="2193" y="7609"/>
                    <a:pt x="2187" y="7607"/>
                    <a:pt x="2180" y="7606"/>
                  </a:cubicBezTo>
                  <a:lnTo>
                    <a:pt x="2180" y="7606"/>
                  </a:lnTo>
                  <a:cubicBezTo>
                    <a:pt x="2173" y="7607"/>
                    <a:pt x="2167" y="7609"/>
                    <a:pt x="2161" y="7612"/>
                  </a:cubicBezTo>
                  <a:cubicBezTo>
                    <a:pt x="2160" y="7613"/>
                    <a:pt x="2159" y="7613"/>
                    <a:pt x="2157" y="7614"/>
                  </a:cubicBezTo>
                  <a:cubicBezTo>
                    <a:pt x="2031" y="7440"/>
                    <a:pt x="1911" y="7266"/>
                    <a:pt x="1798" y="7096"/>
                  </a:cubicBezTo>
                  <a:lnTo>
                    <a:pt x="1777" y="7065"/>
                  </a:lnTo>
                  <a:cubicBezTo>
                    <a:pt x="1744" y="7016"/>
                    <a:pt x="1712" y="6967"/>
                    <a:pt x="1680" y="6918"/>
                  </a:cubicBezTo>
                  <a:cubicBezTo>
                    <a:pt x="1668" y="6900"/>
                    <a:pt x="1657" y="6882"/>
                    <a:pt x="1646" y="6865"/>
                  </a:cubicBezTo>
                  <a:cubicBezTo>
                    <a:pt x="1620" y="6824"/>
                    <a:pt x="1593" y="6783"/>
                    <a:pt x="1567" y="6743"/>
                  </a:cubicBezTo>
                  <a:cubicBezTo>
                    <a:pt x="1551" y="6718"/>
                    <a:pt x="1536" y="6694"/>
                    <a:pt x="1521" y="6669"/>
                  </a:cubicBezTo>
                  <a:cubicBezTo>
                    <a:pt x="1501" y="6637"/>
                    <a:pt x="1480" y="6605"/>
                    <a:pt x="1460" y="6573"/>
                  </a:cubicBezTo>
                  <a:cubicBezTo>
                    <a:pt x="1434" y="6531"/>
                    <a:pt x="1409" y="6490"/>
                    <a:pt x="1383" y="6449"/>
                  </a:cubicBezTo>
                  <a:cubicBezTo>
                    <a:pt x="1375" y="6436"/>
                    <a:pt x="1367" y="6423"/>
                    <a:pt x="1359" y="6410"/>
                  </a:cubicBezTo>
                  <a:cubicBezTo>
                    <a:pt x="1332" y="6367"/>
                    <a:pt x="1306" y="6325"/>
                    <a:pt x="1281" y="6284"/>
                  </a:cubicBezTo>
                  <a:lnTo>
                    <a:pt x="1281" y="6284"/>
                  </a:lnTo>
                  <a:cubicBezTo>
                    <a:pt x="1287" y="6280"/>
                    <a:pt x="1291" y="6276"/>
                    <a:pt x="1294" y="6270"/>
                  </a:cubicBezTo>
                  <a:cubicBezTo>
                    <a:pt x="1295" y="6268"/>
                    <a:pt x="1296" y="6265"/>
                    <a:pt x="1297" y="6262"/>
                  </a:cubicBezTo>
                  <a:lnTo>
                    <a:pt x="1311" y="6266"/>
                  </a:lnTo>
                  <a:lnTo>
                    <a:pt x="1371" y="6282"/>
                  </a:lnTo>
                  <a:close/>
                  <a:moveTo>
                    <a:pt x="3373" y="6357"/>
                  </a:moveTo>
                  <a:cubicBezTo>
                    <a:pt x="3365" y="6334"/>
                    <a:pt x="3357" y="6311"/>
                    <a:pt x="3348" y="6289"/>
                  </a:cubicBezTo>
                  <a:lnTo>
                    <a:pt x="3333" y="6245"/>
                  </a:lnTo>
                  <a:cubicBezTo>
                    <a:pt x="3325" y="6225"/>
                    <a:pt x="3317" y="6205"/>
                    <a:pt x="3310" y="6184"/>
                  </a:cubicBezTo>
                  <a:cubicBezTo>
                    <a:pt x="3302" y="6164"/>
                    <a:pt x="3297" y="6146"/>
                    <a:pt x="3291" y="6127"/>
                  </a:cubicBezTo>
                  <a:lnTo>
                    <a:pt x="3274" y="6079"/>
                  </a:lnTo>
                  <a:cubicBezTo>
                    <a:pt x="3264" y="6052"/>
                    <a:pt x="3254" y="6026"/>
                    <a:pt x="3245" y="5999"/>
                  </a:cubicBezTo>
                  <a:cubicBezTo>
                    <a:pt x="3242" y="5991"/>
                    <a:pt x="3239" y="5983"/>
                    <a:pt x="3237" y="5976"/>
                  </a:cubicBezTo>
                  <a:cubicBezTo>
                    <a:pt x="3213" y="5910"/>
                    <a:pt x="3190" y="5845"/>
                    <a:pt x="3168" y="5780"/>
                  </a:cubicBezTo>
                  <a:cubicBezTo>
                    <a:pt x="3167" y="5777"/>
                    <a:pt x="3166" y="5774"/>
                    <a:pt x="3165" y="5771"/>
                  </a:cubicBezTo>
                  <a:cubicBezTo>
                    <a:pt x="3065" y="5483"/>
                    <a:pt x="2975" y="5212"/>
                    <a:pt x="2898" y="4979"/>
                  </a:cubicBezTo>
                  <a:lnTo>
                    <a:pt x="2898" y="4979"/>
                  </a:lnTo>
                  <a:cubicBezTo>
                    <a:pt x="2901" y="4978"/>
                    <a:pt x="2902" y="4977"/>
                    <a:pt x="2905" y="4976"/>
                  </a:cubicBezTo>
                  <a:cubicBezTo>
                    <a:pt x="2911" y="4972"/>
                    <a:pt x="2916" y="4967"/>
                    <a:pt x="2920" y="4961"/>
                  </a:cubicBezTo>
                  <a:cubicBezTo>
                    <a:pt x="2924" y="4954"/>
                    <a:pt x="2926" y="4947"/>
                    <a:pt x="2926" y="4940"/>
                  </a:cubicBezTo>
                  <a:lnTo>
                    <a:pt x="2926" y="4940"/>
                  </a:lnTo>
                  <a:cubicBezTo>
                    <a:pt x="2926" y="4934"/>
                    <a:pt x="2925" y="4930"/>
                    <a:pt x="2923" y="4925"/>
                  </a:cubicBezTo>
                  <a:lnTo>
                    <a:pt x="3152" y="4824"/>
                  </a:lnTo>
                  <a:lnTo>
                    <a:pt x="3422" y="4706"/>
                  </a:lnTo>
                  <a:cubicBezTo>
                    <a:pt x="3678" y="4594"/>
                    <a:pt x="3940" y="4481"/>
                    <a:pt x="4207" y="4371"/>
                  </a:cubicBezTo>
                  <a:lnTo>
                    <a:pt x="4218" y="4366"/>
                  </a:lnTo>
                  <a:lnTo>
                    <a:pt x="4218" y="4366"/>
                  </a:lnTo>
                  <a:cubicBezTo>
                    <a:pt x="4219" y="4367"/>
                    <a:pt x="4219" y="4368"/>
                    <a:pt x="4219" y="4368"/>
                  </a:cubicBezTo>
                  <a:cubicBezTo>
                    <a:pt x="4223" y="4375"/>
                    <a:pt x="4228" y="4380"/>
                    <a:pt x="4235" y="4384"/>
                  </a:cubicBezTo>
                  <a:cubicBezTo>
                    <a:pt x="4236" y="4385"/>
                    <a:pt x="4237" y="4385"/>
                    <a:pt x="4239" y="4386"/>
                  </a:cubicBezTo>
                  <a:cubicBezTo>
                    <a:pt x="4197" y="4487"/>
                    <a:pt x="4157" y="4588"/>
                    <a:pt x="4117" y="4688"/>
                  </a:cubicBezTo>
                  <a:cubicBezTo>
                    <a:pt x="4103" y="4723"/>
                    <a:pt x="4088" y="4759"/>
                    <a:pt x="4074" y="4794"/>
                  </a:cubicBezTo>
                  <a:cubicBezTo>
                    <a:pt x="4023" y="4923"/>
                    <a:pt x="3973" y="5052"/>
                    <a:pt x="3924" y="5181"/>
                  </a:cubicBezTo>
                  <a:cubicBezTo>
                    <a:pt x="3916" y="5199"/>
                    <a:pt x="3909" y="5218"/>
                    <a:pt x="3902" y="5237"/>
                  </a:cubicBezTo>
                  <a:cubicBezTo>
                    <a:pt x="3859" y="5348"/>
                    <a:pt x="3817" y="5459"/>
                    <a:pt x="3775" y="5570"/>
                  </a:cubicBezTo>
                  <a:cubicBezTo>
                    <a:pt x="3762" y="5606"/>
                    <a:pt x="3748" y="5642"/>
                    <a:pt x="3734" y="5677"/>
                  </a:cubicBezTo>
                  <a:cubicBezTo>
                    <a:pt x="3679" y="5823"/>
                    <a:pt x="3625" y="5968"/>
                    <a:pt x="3572" y="6111"/>
                  </a:cubicBezTo>
                  <a:cubicBezTo>
                    <a:pt x="3529" y="6227"/>
                    <a:pt x="3484" y="6347"/>
                    <a:pt x="3440" y="6463"/>
                  </a:cubicBezTo>
                  <a:lnTo>
                    <a:pt x="3440" y="6463"/>
                  </a:lnTo>
                  <a:cubicBezTo>
                    <a:pt x="3436" y="6462"/>
                    <a:pt x="3432" y="6461"/>
                    <a:pt x="3427" y="6460"/>
                  </a:cubicBezTo>
                  <a:lnTo>
                    <a:pt x="3427" y="6460"/>
                  </a:lnTo>
                  <a:cubicBezTo>
                    <a:pt x="3422" y="6461"/>
                    <a:pt x="3419" y="6461"/>
                    <a:pt x="3414" y="6463"/>
                  </a:cubicBezTo>
                  <a:cubicBezTo>
                    <a:pt x="3405" y="6440"/>
                    <a:pt x="3397" y="6416"/>
                    <a:pt x="3388" y="6393"/>
                  </a:cubicBezTo>
                  <a:cubicBezTo>
                    <a:pt x="3382" y="6381"/>
                    <a:pt x="3378" y="6368"/>
                    <a:pt x="3373" y="6356"/>
                  </a:cubicBezTo>
                  <a:lnTo>
                    <a:pt x="3373" y="6357"/>
                  </a:lnTo>
                  <a:close/>
                  <a:moveTo>
                    <a:pt x="2703" y="4059"/>
                  </a:moveTo>
                  <a:cubicBezTo>
                    <a:pt x="2703" y="4053"/>
                    <a:pt x="2703" y="4047"/>
                    <a:pt x="2703" y="4041"/>
                  </a:cubicBezTo>
                  <a:cubicBezTo>
                    <a:pt x="2705" y="3982"/>
                    <a:pt x="2707" y="3923"/>
                    <a:pt x="2709" y="3864"/>
                  </a:cubicBezTo>
                  <a:lnTo>
                    <a:pt x="2710" y="3831"/>
                  </a:lnTo>
                  <a:cubicBezTo>
                    <a:pt x="2712" y="3778"/>
                    <a:pt x="2714" y="3725"/>
                    <a:pt x="2716" y="3672"/>
                  </a:cubicBezTo>
                  <a:cubicBezTo>
                    <a:pt x="2718" y="3636"/>
                    <a:pt x="2719" y="3600"/>
                    <a:pt x="2721" y="3564"/>
                  </a:cubicBezTo>
                  <a:cubicBezTo>
                    <a:pt x="2722" y="3537"/>
                    <a:pt x="2723" y="3510"/>
                    <a:pt x="2724" y="3484"/>
                  </a:cubicBezTo>
                  <a:cubicBezTo>
                    <a:pt x="2727" y="3434"/>
                    <a:pt x="2729" y="3384"/>
                    <a:pt x="2731" y="3335"/>
                  </a:cubicBezTo>
                  <a:cubicBezTo>
                    <a:pt x="2731" y="3322"/>
                    <a:pt x="2732" y="3310"/>
                    <a:pt x="2733" y="3297"/>
                  </a:cubicBezTo>
                  <a:cubicBezTo>
                    <a:pt x="2742" y="3127"/>
                    <a:pt x="2751" y="2962"/>
                    <a:pt x="2762" y="2801"/>
                  </a:cubicBezTo>
                  <a:lnTo>
                    <a:pt x="2762" y="2801"/>
                  </a:lnTo>
                  <a:lnTo>
                    <a:pt x="2762" y="2801"/>
                  </a:lnTo>
                  <a:cubicBezTo>
                    <a:pt x="2770" y="2801"/>
                    <a:pt x="2777" y="2798"/>
                    <a:pt x="2783" y="2795"/>
                  </a:cubicBezTo>
                  <a:cubicBezTo>
                    <a:pt x="2790" y="2790"/>
                    <a:pt x="2795" y="2787"/>
                    <a:pt x="2799" y="2780"/>
                  </a:cubicBezTo>
                  <a:cubicBezTo>
                    <a:pt x="2803" y="2773"/>
                    <a:pt x="2805" y="2767"/>
                    <a:pt x="2805" y="2759"/>
                  </a:cubicBezTo>
                  <a:lnTo>
                    <a:pt x="2805" y="2759"/>
                  </a:lnTo>
                  <a:cubicBezTo>
                    <a:pt x="2805" y="2751"/>
                    <a:pt x="2803" y="2745"/>
                    <a:pt x="2799" y="2738"/>
                  </a:cubicBezTo>
                  <a:cubicBezTo>
                    <a:pt x="2795" y="2732"/>
                    <a:pt x="2790" y="2726"/>
                    <a:pt x="2784" y="2723"/>
                  </a:cubicBezTo>
                  <a:cubicBezTo>
                    <a:pt x="2778" y="2719"/>
                    <a:pt x="2773" y="2718"/>
                    <a:pt x="2767" y="2718"/>
                  </a:cubicBezTo>
                  <a:cubicBezTo>
                    <a:pt x="2770" y="2672"/>
                    <a:pt x="2773" y="2626"/>
                    <a:pt x="2777" y="2582"/>
                  </a:cubicBezTo>
                  <a:cubicBezTo>
                    <a:pt x="2778" y="2562"/>
                    <a:pt x="2780" y="2546"/>
                    <a:pt x="2781" y="2527"/>
                  </a:cubicBezTo>
                  <a:cubicBezTo>
                    <a:pt x="2784" y="2488"/>
                    <a:pt x="2787" y="2449"/>
                    <a:pt x="2790" y="2412"/>
                  </a:cubicBezTo>
                  <a:cubicBezTo>
                    <a:pt x="2792" y="2395"/>
                    <a:pt x="2793" y="2379"/>
                    <a:pt x="2795" y="2363"/>
                  </a:cubicBezTo>
                  <a:cubicBezTo>
                    <a:pt x="2795" y="2359"/>
                    <a:pt x="2795" y="2355"/>
                    <a:pt x="2796" y="2351"/>
                  </a:cubicBezTo>
                  <a:cubicBezTo>
                    <a:pt x="2896" y="2312"/>
                    <a:pt x="2999" y="2274"/>
                    <a:pt x="3104" y="2236"/>
                  </a:cubicBezTo>
                  <a:lnTo>
                    <a:pt x="3104" y="2236"/>
                  </a:lnTo>
                  <a:cubicBezTo>
                    <a:pt x="3105" y="2238"/>
                    <a:pt x="3106" y="2240"/>
                    <a:pt x="3107" y="2242"/>
                  </a:cubicBezTo>
                  <a:cubicBezTo>
                    <a:pt x="3111" y="2249"/>
                    <a:pt x="3115" y="2253"/>
                    <a:pt x="3122" y="2257"/>
                  </a:cubicBezTo>
                  <a:cubicBezTo>
                    <a:pt x="3128" y="2260"/>
                    <a:pt x="3135" y="2263"/>
                    <a:pt x="3143" y="2263"/>
                  </a:cubicBezTo>
                  <a:cubicBezTo>
                    <a:pt x="3150" y="2263"/>
                    <a:pt x="3157" y="2260"/>
                    <a:pt x="3164" y="2257"/>
                  </a:cubicBezTo>
                  <a:cubicBezTo>
                    <a:pt x="3170" y="2253"/>
                    <a:pt x="3176" y="2249"/>
                    <a:pt x="3180" y="2242"/>
                  </a:cubicBezTo>
                  <a:cubicBezTo>
                    <a:pt x="3184" y="2235"/>
                    <a:pt x="3185" y="2229"/>
                    <a:pt x="3185" y="2221"/>
                  </a:cubicBezTo>
                  <a:lnTo>
                    <a:pt x="3185" y="2221"/>
                  </a:lnTo>
                  <a:lnTo>
                    <a:pt x="3185" y="2221"/>
                  </a:lnTo>
                  <a:cubicBezTo>
                    <a:pt x="3185" y="2217"/>
                    <a:pt x="3184" y="2213"/>
                    <a:pt x="3183" y="2210"/>
                  </a:cubicBezTo>
                  <a:lnTo>
                    <a:pt x="3220" y="2197"/>
                  </a:lnTo>
                  <a:cubicBezTo>
                    <a:pt x="3224" y="2208"/>
                    <a:pt x="3229" y="2217"/>
                    <a:pt x="3233" y="2228"/>
                  </a:cubicBezTo>
                  <a:cubicBezTo>
                    <a:pt x="3239" y="2243"/>
                    <a:pt x="3246" y="2256"/>
                    <a:pt x="3252" y="2271"/>
                  </a:cubicBezTo>
                  <a:cubicBezTo>
                    <a:pt x="3264" y="2300"/>
                    <a:pt x="3277" y="2330"/>
                    <a:pt x="3289" y="2360"/>
                  </a:cubicBezTo>
                  <a:lnTo>
                    <a:pt x="3303" y="2392"/>
                  </a:lnTo>
                  <a:cubicBezTo>
                    <a:pt x="3318" y="2427"/>
                    <a:pt x="3332" y="2463"/>
                    <a:pt x="3347" y="2499"/>
                  </a:cubicBezTo>
                  <a:lnTo>
                    <a:pt x="3354" y="2517"/>
                  </a:lnTo>
                  <a:cubicBezTo>
                    <a:pt x="3371" y="2558"/>
                    <a:pt x="3387" y="2599"/>
                    <a:pt x="3404" y="2640"/>
                  </a:cubicBezTo>
                  <a:lnTo>
                    <a:pt x="3406" y="2645"/>
                  </a:lnTo>
                  <a:cubicBezTo>
                    <a:pt x="3507" y="2900"/>
                    <a:pt x="3610" y="3171"/>
                    <a:pt x="3719" y="3457"/>
                  </a:cubicBezTo>
                  <a:lnTo>
                    <a:pt x="3719" y="3457"/>
                  </a:lnTo>
                  <a:cubicBezTo>
                    <a:pt x="3717" y="3458"/>
                    <a:pt x="3715" y="3458"/>
                    <a:pt x="3714" y="3459"/>
                  </a:cubicBezTo>
                  <a:cubicBezTo>
                    <a:pt x="3707" y="3462"/>
                    <a:pt x="3703" y="3468"/>
                    <a:pt x="3699" y="3475"/>
                  </a:cubicBezTo>
                  <a:cubicBezTo>
                    <a:pt x="3695" y="3482"/>
                    <a:pt x="3693" y="3488"/>
                    <a:pt x="3693" y="3496"/>
                  </a:cubicBezTo>
                  <a:lnTo>
                    <a:pt x="3693" y="3496"/>
                  </a:lnTo>
                  <a:lnTo>
                    <a:pt x="3693" y="3496"/>
                  </a:lnTo>
                  <a:cubicBezTo>
                    <a:pt x="3693" y="3504"/>
                    <a:pt x="3695" y="3508"/>
                    <a:pt x="3699" y="3516"/>
                  </a:cubicBezTo>
                  <a:cubicBezTo>
                    <a:pt x="3699" y="3517"/>
                    <a:pt x="3700" y="3518"/>
                    <a:pt x="3701" y="3519"/>
                  </a:cubicBezTo>
                  <a:cubicBezTo>
                    <a:pt x="3674" y="3537"/>
                    <a:pt x="3647" y="3556"/>
                    <a:pt x="3621" y="3575"/>
                  </a:cubicBezTo>
                  <a:lnTo>
                    <a:pt x="3591" y="3594"/>
                  </a:lnTo>
                  <a:lnTo>
                    <a:pt x="3557" y="3619"/>
                  </a:lnTo>
                  <a:cubicBezTo>
                    <a:pt x="3439" y="3702"/>
                    <a:pt x="3325" y="3785"/>
                    <a:pt x="3215" y="3866"/>
                  </a:cubicBezTo>
                  <a:cubicBezTo>
                    <a:pt x="3204" y="3874"/>
                    <a:pt x="3193" y="3882"/>
                    <a:pt x="3182" y="3890"/>
                  </a:cubicBezTo>
                  <a:lnTo>
                    <a:pt x="3128" y="3930"/>
                  </a:lnTo>
                  <a:lnTo>
                    <a:pt x="3053" y="3986"/>
                  </a:lnTo>
                  <a:lnTo>
                    <a:pt x="3037" y="3998"/>
                  </a:lnTo>
                  <a:cubicBezTo>
                    <a:pt x="2928" y="4079"/>
                    <a:pt x="2824" y="4158"/>
                    <a:pt x="2727" y="4233"/>
                  </a:cubicBezTo>
                  <a:lnTo>
                    <a:pt x="2727" y="4233"/>
                  </a:lnTo>
                  <a:cubicBezTo>
                    <a:pt x="2723" y="4229"/>
                    <a:pt x="2720" y="4226"/>
                    <a:pt x="2715" y="4223"/>
                  </a:cubicBezTo>
                  <a:cubicBezTo>
                    <a:pt x="2710" y="4220"/>
                    <a:pt x="2704" y="4218"/>
                    <a:pt x="2698" y="4218"/>
                  </a:cubicBezTo>
                  <a:cubicBezTo>
                    <a:pt x="2698" y="4216"/>
                    <a:pt x="2698" y="4214"/>
                    <a:pt x="2698" y="4212"/>
                  </a:cubicBezTo>
                  <a:cubicBezTo>
                    <a:pt x="2701" y="4161"/>
                    <a:pt x="2702" y="4110"/>
                    <a:pt x="2703" y="4059"/>
                  </a:cubicBezTo>
                  <a:close/>
                  <a:moveTo>
                    <a:pt x="2823" y="2065"/>
                  </a:moveTo>
                  <a:cubicBezTo>
                    <a:pt x="2827" y="2021"/>
                    <a:pt x="2832" y="1978"/>
                    <a:pt x="2836" y="1937"/>
                  </a:cubicBezTo>
                  <a:cubicBezTo>
                    <a:pt x="2836" y="1929"/>
                    <a:pt x="2838" y="1922"/>
                    <a:pt x="2839" y="1915"/>
                  </a:cubicBezTo>
                  <a:cubicBezTo>
                    <a:pt x="2843" y="1875"/>
                    <a:pt x="2847" y="1838"/>
                    <a:pt x="2851" y="1801"/>
                  </a:cubicBezTo>
                  <a:lnTo>
                    <a:pt x="2878" y="1784"/>
                  </a:lnTo>
                  <a:cubicBezTo>
                    <a:pt x="2912" y="1763"/>
                    <a:pt x="2946" y="1741"/>
                    <a:pt x="2980" y="1721"/>
                  </a:cubicBezTo>
                  <a:lnTo>
                    <a:pt x="2994" y="1713"/>
                  </a:lnTo>
                  <a:cubicBezTo>
                    <a:pt x="3002" y="1729"/>
                    <a:pt x="3010" y="1745"/>
                    <a:pt x="3018" y="1761"/>
                  </a:cubicBezTo>
                  <a:cubicBezTo>
                    <a:pt x="3026" y="1777"/>
                    <a:pt x="3037" y="1798"/>
                    <a:pt x="3046" y="1817"/>
                  </a:cubicBezTo>
                  <a:cubicBezTo>
                    <a:pt x="3055" y="1836"/>
                    <a:pt x="3063" y="1853"/>
                    <a:pt x="3072" y="1872"/>
                  </a:cubicBezTo>
                  <a:cubicBezTo>
                    <a:pt x="3080" y="1890"/>
                    <a:pt x="3089" y="1907"/>
                    <a:pt x="3098" y="1926"/>
                  </a:cubicBezTo>
                  <a:cubicBezTo>
                    <a:pt x="3106" y="1944"/>
                    <a:pt x="3118" y="1967"/>
                    <a:pt x="3127" y="1988"/>
                  </a:cubicBezTo>
                  <a:lnTo>
                    <a:pt x="3133" y="2001"/>
                  </a:lnTo>
                  <a:lnTo>
                    <a:pt x="3118" y="2006"/>
                  </a:lnTo>
                  <a:cubicBezTo>
                    <a:pt x="3066" y="2021"/>
                    <a:pt x="3014" y="2037"/>
                    <a:pt x="2963" y="2054"/>
                  </a:cubicBezTo>
                  <a:cubicBezTo>
                    <a:pt x="2938" y="2062"/>
                    <a:pt x="2913" y="2071"/>
                    <a:pt x="2889" y="2080"/>
                  </a:cubicBezTo>
                  <a:cubicBezTo>
                    <a:pt x="2864" y="2088"/>
                    <a:pt x="2842" y="2096"/>
                    <a:pt x="2819" y="2104"/>
                  </a:cubicBezTo>
                  <a:cubicBezTo>
                    <a:pt x="2819" y="2099"/>
                    <a:pt x="2819" y="2094"/>
                    <a:pt x="2820" y="2089"/>
                  </a:cubicBezTo>
                  <a:cubicBezTo>
                    <a:pt x="2821" y="2081"/>
                    <a:pt x="2822" y="2073"/>
                    <a:pt x="2823" y="2065"/>
                  </a:cubicBezTo>
                  <a:close/>
                  <a:moveTo>
                    <a:pt x="4444" y="1674"/>
                  </a:moveTo>
                  <a:cubicBezTo>
                    <a:pt x="4455" y="1650"/>
                    <a:pt x="4467" y="1626"/>
                    <a:pt x="4479" y="1603"/>
                  </a:cubicBezTo>
                  <a:cubicBezTo>
                    <a:pt x="4486" y="1590"/>
                    <a:pt x="4492" y="1576"/>
                    <a:pt x="4499" y="1563"/>
                  </a:cubicBezTo>
                  <a:cubicBezTo>
                    <a:pt x="4511" y="1539"/>
                    <a:pt x="4523" y="1516"/>
                    <a:pt x="4535" y="1493"/>
                  </a:cubicBezTo>
                  <a:cubicBezTo>
                    <a:pt x="4542" y="1481"/>
                    <a:pt x="4548" y="1468"/>
                    <a:pt x="4555" y="1456"/>
                  </a:cubicBezTo>
                  <a:cubicBezTo>
                    <a:pt x="4567" y="1433"/>
                    <a:pt x="4579" y="1411"/>
                    <a:pt x="4591" y="1389"/>
                  </a:cubicBezTo>
                  <a:lnTo>
                    <a:pt x="4591" y="1389"/>
                  </a:lnTo>
                  <a:cubicBezTo>
                    <a:pt x="4591" y="1389"/>
                    <a:pt x="4590" y="1388"/>
                    <a:pt x="4591" y="1388"/>
                  </a:cubicBezTo>
                  <a:cubicBezTo>
                    <a:pt x="4591" y="1387"/>
                    <a:pt x="4592" y="1388"/>
                    <a:pt x="4592" y="1387"/>
                  </a:cubicBezTo>
                  <a:lnTo>
                    <a:pt x="4592" y="1387"/>
                  </a:lnTo>
                  <a:cubicBezTo>
                    <a:pt x="4598" y="1390"/>
                    <a:pt x="4603" y="1392"/>
                    <a:pt x="4610" y="1392"/>
                  </a:cubicBezTo>
                  <a:lnTo>
                    <a:pt x="4610" y="1392"/>
                  </a:lnTo>
                  <a:cubicBezTo>
                    <a:pt x="4617" y="1392"/>
                    <a:pt x="4623" y="1390"/>
                    <a:pt x="4630" y="1386"/>
                  </a:cubicBezTo>
                  <a:cubicBezTo>
                    <a:pt x="4631" y="1385"/>
                    <a:pt x="4632" y="1385"/>
                    <a:pt x="4634" y="1383"/>
                  </a:cubicBezTo>
                  <a:cubicBezTo>
                    <a:pt x="4648" y="1402"/>
                    <a:pt x="4662" y="1420"/>
                    <a:pt x="4677" y="1439"/>
                  </a:cubicBezTo>
                  <a:lnTo>
                    <a:pt x="4691" y="1457"/>
                  </a:lnTo>
                  <a:cubicBezTo>
                    <a:pt x="4709" y="1482"/>
                    <a:pt x="4727" y="1506"/>
                    <a:pt x="4745" y="1531"/>
                  </a:cubicBezTo>
                  <a:lnTo>
                    <a:pt x="4772" y="1567"/>
                  </a:lnTo>
                  <a:cubicBezTo>
                    <a:pt x="4786" y="1586"/>
                    <a:pt x="4801" y="1606"/>
                    <a:pt x="4815" y="1626"/>
                  </a:cubicBezTo>
                  <a:cubicBezTo>
                    <a:pt x="4829" y="1645"/>
                    <a:pt x="4840" y="1660"/>
                    <a:pt x="4852" y="1677"/>
                  </a:cubicBezTo>
                  <a:lnTo>
                    <a:pt x="4873" y="1707"/>
                  </a:lnTo>
                  <a:cubicBezTo>
                    <a:pt x="4718" y="1715"/>
                    <a:pt x="4564" y="1727"/>
                    <a:pt x="4411" y="1744"/>
                  </a:cubicBezTo>
                  <a:lnTo>
                    <a:pt x="4427" y="1710"/>
                  </a:lnTo>
                  <a:cubicBezTo>
                    <a:pt x="4432" y="1699"/>
                    <a:pt x="4438" y="1686"/>
                    <a:pt x="4444" y="1674"/>
                  </a:cubicBezTo>
                  <a:close/>
                  <a:moveTo>
                    <a:pt x="5412" y="1703"/>
                  </a:moveTo>
                  <a:lnTo>
                    <a:pt x="5467" y="1705"/>
                  </a:lnTo>
                  <a:cubicBezTo>
                    <a:pt x="5505" y="1706"/>
                    <a:pt x="5543" y="1707"/>
                    <a:pt x="5580" y="1709"/>
                  </a:cubicBezTo>
                  <a:cubicBezTo>
                    <a:pt x="5602" y="1710"/>
                    <a:pt x="5624" y="1711"/>
                    <a:pt x="5646" y="1712"/>
                  </a:cubicBezTo>
                  <a:cubicBezTo>
                    <a:pt x="5680" y="1714"/>
                    <a:pt x="5714" y="1716"/>
                    <a:pt x="5748" y="1718"/>
                  </a:cubicBezTo>
                  <a:cubicBezTo>
                    <a:pt x="5772" y="1720"/>
                    <a:pt x="5795" y="1721"/>
                    <a:pt x="5819" y="1723"/>
                  </a:cubicBezTo>
                  <a:cubicBezTo>
                    <a:pt x="5851" y="1726"/>
                    <a:pt x="5884" y="1728"/>
                    <a:pt x="5916" y="1731"/>
                  </a:cubicBezTo>
                  <a:cubicBezTo>
                    <a:pt x="5941" y="1733"/>
                    <a:pt x="5965" y="1735"/>
                    <a:pt x="5989" y="1738"/>
                  </a:cubicBezTo>
                  <a:cubicBezTo>
                    <a:pt x="6021" y="1741"/>
                    <a:pt x="6052" y="1744"/>
                    <a:pt x="6084" y="1747"/>
                  </a:cubicBezTo>
                  <a:lnTo>
                    <a:pt x="6157" y="1756"/>
                  </a:lnTo>
                  <a:cubicBezTo>
                    <a:pt x="6157" y="1765"/>
                    <a:pt x="6157" y="1774"/>
                    <a:pt x="6157" y="1783"/>
                  </a:cubicBezTo>
                  <a:cubicBezTo>
                    <a:pt x="6037" y="1777"/>
                    <a:pt x="5916" y="1774"/>
                    <a:pt x="5795" y="1774"/>
                  </a:cubicBezTo>
                  <a:lnTo>
                    <a:pt x="5795" y="1774"/>
                  </a:lnTo>
                  <a:cubicBezTo>
                    <a:pt x="5499" y="1774"/>
                    <a:pt x="5248" y="1788"/>
                    <a:pt x="4955" y="1819"/>
                  </a:cubicBezTo>
                  <a:lnTo>
                    <a:pt x="4933" y="1788"/>
                  </a:lnTo>
                  <a:lnTo>
                    <a:pt x="4914" y="1759"/>
                  </a:lnTo>
                  <a:cubicBezTo>
                    <a:pt x="4903" y="1744"/>
                    <a:pt x="4891" y="1728"/>
                    <a:pt x="4880" y="1712"/>
                  </a:cubicBezTo>
                  <a:cubicBezTo>
                    <a:pt x="5001" y="1706"/>
                    <a:pt x="5122" y="1702"/>
                    <a:pt x="5244" y="1702"/>
                  </a:cubicBezTo>
                  <a:cubicBezTo>
                    <a:pt x="5300" y="1702"/>
                    <a:pt x="5356" y="1703"/>
                    <a:pt x="5412" y="1703"/>
                  </a:cubicBezTo>
                  <a:close/>
                  <a:moveTo>
                    <a:pt x="6326" y="1777"/>
                  </a:moveTo>
                  <a:cubicBezTo>
                    <a:pt x="6356" y="1781"/>
                    <a:pt x="6386" y="1785"/>
                    <a:pt x="6417" y="1790"/>
                  </a:cubicBezTo>
                  <a:cubicBezTo>
                    <a:pt x="6442" y="1794"/>
                    <a:pt x="6467" y="1798"/>
                    <a:pt x="6493" y="1802"/>
                  </a:cubicBezTo>
                  <a:lnTo>
                    <a:pt x="6549" y="1812"/>
                  </a:lnTo>
                  <a:cubicBezTo>
                    <a:pt x="6421" y="1798"/>
                    <a:pt x="6291" y="1789"/>
                    <a:pt x="6161" y="1783"/>
                  </a:cubicBezTo>
                  <a:cubicBezTo>
                    <a:pt x="6161" y="1780"/>
                    <a:pt x="6161" y="1776"/>
                    <a:pt x="6161" y="1773"/>
                  </a:cubicBezTo>
                  <a:cubicBezTo>
                    <a:pt x="6161" y="1769"/>
                    <a:pt x="6161" y="1762"/>
                    <a:pt x="6161" y="1756"/>
                  </a:cubicBezTo>
                  <a:cubicBezTo>
                    <a:pt x="6190" y="1759"/>
                    <a:pt x="6220" y="1763"/>
                    <a:pt x="6250" y="1767"/>
                  </a:cubicBezTo>
                  <a:cubicBezTo>
                    <a:pt x="6276" y="1770"/>
                    <a:pt x="6301" y="1774"/>
                    <a:pt x="6326" y="1778"/>
                  </a:cubicBezTo>
                  <a:lnTo>
                    <a:pt x="6326" y="1777"/>
                  </a:lnTo>
                  <a:close/>
                  <a:moveTo>
                    <a:pt x="6695" y="1776"/>
                  </a:moveTo>
                  <a:cubicBezTo>
                    <a:pt x="6703" y="1792"/>
                    <a:pt x="6710" y="1809"/>
                    <a:pt x="6717" y="1826"/>
                  </a:cubicBezTo>
                  <a:cubicBezTo>
                    <a:pt x="6695" y="1824"/>
                    <a:pt x="6672" y="1822"/>
                    <a:pt x="6650" y="1821"/>
                  </a:cubicBezTo>
                  <a:cubicBezTo>
                    <a:pt x="6650" y="1821"/>
                    <a:pt x="6650" y="1821"/>
                    <a:pt x="6650" y="1819"/>
                  </a:cubicBezTo>
                  <a:lnTo>
                    <a:pt x="6650" y="1819"/>
                  </a:lnTo>
                  <a:cubicBezTo>
                    <a:pt x="6649" y="1813"/>
                    <a:pt x="6648" y="1808"/>
                    <a:pt x="6645" y="1802"/>
                  </a:cubicBezTo>
                  <a:lnTo>
                    <a:pt x="6680" y="1784"/>
                  </a:lnTo>
                  <a:lnTo>
                    <a:pt x="6695" y="1776"/>
                  </a:lnTo>
                  <a:close/>
                  <a:moveTo>
                    <a:pt x="6154" y="2057"/>
                  </a:moveTo>
                  <a:lnTo>
                    <a:pt x="6154" y="2057"/>
                  </a:lnTo>
                  <a:cubicBezTo>
                    <a:pt x="6146" y="2057"/>
                    <a:pt x="6140" y="2059"/>
                    <a:pt x="6133" y="2063"/>
                  </a:cubicBezTo>
                  <a:cubicBezTo>
                    <a:pt x="6127" y="2067"/>
                    <a:pt x="6121" y="2071"/>
                    <a:pt x="6117" y="2078"/>
                  </a:cubicBezTo>
                  <a:cubicBezTo>
                    <a:pt x="6114" y="2084"/>
                    <a:pt x="6112" y="2091"/>
                    <a:pt x="6112" y="2099"/>
                  </a:cubicBezTo>
                  <a:cubicBezTo>
                    <a:pt x="6112" y="2106"/>
                    <a:pt x="6114" y="2113"/>
                    <a:pt x="6117" y="2120"/>
                  </a:cubicBezTo>
                  <a:cubicBezTo>
                    <a:pt x="6121" y="2127"/>
                    <a:pt x="6127" y="2131"/>
                    <a:pt x="6133" y="2135"/>
                  </a:cubicBezTo>
                  <a:cubicBezTo>
                    <a:pt x="6140" y="2138"/>
                    <a:pt x="6146" y="2141"/>
                    <a:pt x="6154" y="2141"/>
                  </a:cubicBezTo>
                  <a:cubicBezTo>
                    <a:pt x="6153" y="2336"/>
                    <a:pt x="6154" y="2534"/>
                    <a:pt x="6158" y="2737"/>
                  </a:cubicBezTo>
                  <a:lnTo>
                    <a:pt x="6158" y="2744"/>
                  </a:lnTo>
                  <a:cubicBezTo>
                    <a:pt x="6160" y="2814"/>
                    <a:pt x="6161" y="2884"/>
                    <a:pt x="6163" y="2954"/>
                  </a:cubicBezTo>
                  <a:cubicBezTo>
                    <a:pt x="6163" y="2966"/>
                    <a:pt x="6163" y="2978"/>
                    <a:pt x="6163" y="2989"/>
                  </a:cubicBezTo>
                  <a:cubicBezTo>
                    <a:pt x="6165" y="3051"/>
                    <a:pt x="6167" y="3113"/>
                    <a:pt x="6169" y="3175"/>
                  </a:cubicBezTo>
                  <a:cubicBezTo>
                    <a:pt x="6169" y="3196"/>
                    <a:pt x="6171" y="3218"/>
                    <a:pt x="6171" y="3239"/>
                  </a:cubicBezTo>
                  <a:cubicBezTo>
                    <a:pt x="6173" y="3292"/>
                    <a:pt x="6175" y="3344"/>
                    <a:pt x="6177" y="3397"/>
                  </a:cubicBezTo>
                  <a:cubicBezTo>
                    <a:pt x="6179" y="3434"/>
                    <a:pt x="6180" y="3471"/>
                    <a:pt x="6182" y="3508"/>
                  </a:cubicBezTo>
                  <a:cubicBezTo>
                    <a:pt x="6184" y="3545"/>
                    <a:pt x="6185" y="3583"/>
                    <a:pt x="6187" y="3621"/>
                  </a:cubicBezTo>
                  <a:cubicBezTo>
                    <a:pt x="6190" y="3677"/>
                    <a:pt x="6193" y="3734"/>
                    <a:pt x="6196" y="3791"/>
                  </a:cubicBezTo>
                  <a:cubicBezTo>
                    <a:pt x="6196" y="3798"/>
                    <a:pt x="6196" y="3804"/>
                    <a:pt x="6197" y="3811"/>
                  </a:cubicBezTo>
                  <a:lnTo>
                    <a:pt x="6197" y="3811"/>
                  </a:lnTo>
                  <a:cubicBezTo>
                    <a:pt x="6191" y="3812"/>
                    <a:pt x="6186" y="3813"/>
                    <a:pt x="6181" y="3816"/>
                  </a:cubicBezTo>
                  <a:lnTo>
                    <a:pt x="6176" y="3808"/>
                  </a:lnTo>
                  <a:cubicBezTo>
                    <a:pt x="6155" y="3774"/>
                    <a:pt x="6135" y="3740"/>
                    <a:pt x="6115" y="3707"/>
                  </a:cubicBezTo>
                  <a:cubicBezTo>
                    <a:pt x="6063" y="3620"/>
                    <a:pt x="6011" y="3534"/>
                    <a:pt x="5961" y="3448"/>
                  </a:cubicBezTo>
                  <a:cubicBezTo>
                    <a:pt x="5956" y="3440"/>
                    <a:pt x="5951" y="3432"/>
                    <a:pt x="5947" y="3425"/>
                  </a:cubicBezTo>
                  <a:lnTo>
                    <a:pt x="5865" y="3287"/>
                  </a:lnTo>
                  <a:cubicBezTo>
                    <a:pt x="5812" y="3199"/>
                    <a:pt x="5760" y="3111"/>
                    <a:pt x="5708" y="3024"/>
                  </a:cubicBezTo>
                  <a:lnTo>
                    <a:pt x="5701" y="3012"/>
                  </a:lnTo>
                  <a:cubicBezTo>
                    <a:pt x="5521" y="2711"/>
                    <a:pt x="5345" y="2419"/>
                    <a:pt x="5166" y="2142"/>
                  </a:cubicBezTo>
                  <a:lnTo>
                    <a:pt x="5166" y="2142"/>
                  </a:lnTo>
                  <a:cubicBezTo>
                    <a:pt x="5140" y="2102"/>
                    <a:pt x="5114" y="2062"/>
                    <a:pt x="5088" y="2023"/>
                  </a:cubicBezTo>
                  <a:lnTo>
                    <a:pt x="5083" y="2014"/>
                  </a:lnTo>
                  <a:cubicBezTo>
                    <a:pt x="5059" y="1978"/>
                    <a:pt x="5035" y="1941"/>
                    <a:pt x="5011" y="1905"/>
                  </a:cubicBezTo>
                  <a:cubicBezTo>
                    <a:pt x="5005" y="1896"/>
                    <a:pt x="4999" y="1887"/>
                    <a:pt x="4992" y="1878"/>
                  </a:cubicBezTo>
                  <a:lnTo>
                    <a:pt x="4956" y="1825"/>
                  </a:lnTo>
                  <a:lnTo>
                    <a:pt x="4956" y="1825"/>
                  </a:lnTo>
                  <a:cubicBezTo>
                    <a:pt x="5249" y="1793"/>
                    <a:pt x="5498" y="1780"/>
                    <a:pt x="5794" y="1780"/>
                  </a:cubicBezTo>
                  <a:cubicBezTo>
                    <a:pt x="5915" y="1780"/>
                    <a:pt x="6036" y="1783"/>
                    <a:pt x="6156" y="1789"/>
                  </a:cubicBezTo>
                  <a:cubicBezTo>
                    <a:pt x="6156" y="1853"/>
                    <a:pt x="6154" y="1919"/>
                    <a:pt x="6153" y="1987"/>
                  </a:cubicBezTo>
                  <a:cubicBezTo>
                    <a:pt x="6154" y="2009"/>
                    <a:pt x="6154" y="2033"/>
                    <a:pt x="6154" y="2057"/>
                  </a:cubicBezTo>
                  <a:close/>
                  <a:moveTo>
                    <a:pt x="7122" y="5297"/>
                  </a:moveTo>
                  <a:lnTo>
                    <a:pt x="7172" y="5302"/>
                  </a:lnTo>
                  <a:lnTo>
                    <a:pt x="7233" y="5307"/>
                  </a:lnTo>
                  <a:lnTo>
                    <a:pt x="7302" y="5314"/>
                  </a:lnTo>
                  <a:cubicBezTo>
                    <a:pt x="7302" y="5314"/>
                    <a:pt x="7302" y="5315"/>
                    <a:pt x="7302" y="5316"/>
                  </a:cubicBezTo>
                  <a:lnTo>
                    <a:pt x="7302" y="5316"/>
                  </a:lnTo>
                  <a:cubicBezTo>
                    <a:pt x="7302" y="5323"/>
                    <a:pt x="7305" y="5330"/>
                    <a:pt x="7308" y="5336"/>
                  </a:cubicBezTo>
                  <a:cubicBezTo>
                    <a:pt x="7313" y="5343"/>
                    <a:pt x="7316" y="5348"/>
                    <a:pt x="7323" y="5351"/>
                  </a:cubicBezTo>
                  <a:cubicBezTo>
                    <a:pt x="7305" y="5383"/>
                    <a:pt x="7288" y="5416"/>
                    <a:pt x="7270" y="5448"/>
                  </a:cubicBezTo>
                  <a:cubicBezTo>
                    <a:pt x="7255" y="5475"/>
                    <a:pt x="7241" y="5501"/>
                    <a:pt x="7226" y="5528"/>
                  </a:cubicBezTo>
                  <a:cubicBezTo>
                    <a:pt x="7149" y="5670"/>
                    <a:pt x="7074" y="5815"/>
                    <a:pt x="6999" y="5960"/>
                  </a:cubicBezTo>
                  <a:cubicBezTo>
                    <a:pt x="6993" y="5973"/>
                    <a:pt x="6987" y="5985"/>
                    <a:pt x="6980" y="5998"/>
                  </a:cubicBezTo>
                  <a:cubicBezTo>
                    <a:pt x="6949" y="6058"/>
                    <a:pt x="6919" y="6118"/>
                    <a:pt x="6888" y="6178"/>
                  </a:cubicBezTo>
                  <a:cubicBezTo>
                    <a:pt x="6866" y="6222"/>
                    <a:pt x="6844" y="6266"/>
                    <a:pt x="6823" y="6310"/>
                  </a:cubicBezTo>
                  <a:cubicBezTo>
                    <a:pt x="6808" y="6338"/>
                    <a:pt x="6794" y="6367"/>
                    <a:pt x="6780" y="6395"/>
                  </a:cubicBezTo>
                  <a:cubicBezTo>
                    <a:pt x="6679" y="6599"/>
                    <a:pt x="6582" y="6800"/>
                    <a:pt x="6488" y="6993"/>
                  </a:cubicBezTo>
                  <a:lnTo>
                    <a:pt x="6488" y="6993"/>
                  </a:lnTo>
                  <a:cubicBezTo>
                    <a:pt x="6483" y="6991"/>
                    <a:pt x="6477" y="6990"/>
                    <a:pt x="6471" y="6990"/>
                  </a:cubicBezTo>
                  <a:lnTo>
                    <a:pt x="6470" y="6990"/>
                  </a:lnTo>
                  <a:cubicBezTo>
                    <a:pt x="6470" y="6980"/>
                    <a:pt x="6469" y="6971"/>
                    <a:pt x="6468" y="6962"/>
                  </a:cubicBezTo>
                  <a:cubicBezTo>
                    <a:pt x="6464" y="6912"/>
                    <a:pt x="6460" y="6862"/>
                    <a:pt x="6457" y="6811"/>
                  </a:cubicBezTo>
                  <a:cubicBezTo>
                    <a:pt x="6455" y="6782"/>
                    <a:pt x="6453" y="6752"/>
                    <a:pt x="6451" y="6723"/>
                  </a:cubicBezTo>
                  <a:cubicBezTo>
                    <a:pt x="6448" y="6680"/>
                    <a:pt x="6445" y="6636"/>
                    <a:pt x="6442" y="6592"/>
                  </a:cubicBezTo>
                  <a:cubicBezTo>
                    <a:pt x="6440" y="6557"/>
                    <a:pt x="6438" y="6521"/>
                    <a:pt x="6436" y="6486"/>
                  </a:cubicBezTo>
                  <a:cubicBezTo>
                    <a:pt x="6434" y="6447"/>
                    <a:pt x="6432" y="6409"/>
                    <a:pt x="6430" y="6369"/>
                  </a:cubicBezTo>
                  <a:cubicBezTo>
                    <a:pt x="6427" y="6324"/>
                    <a:pt x="6425" y="6278"/>
                    <a:pt x="6423" y="6232"/>
                  </a:cubicBezTo>
                  <a:cubicBezTo>
                    <a:pt x="6422" y="6202"/>
                    <a:pt x="6420" y="6173"/>
                    <a:pt x="6419" y="6144"/>
                  </a:cubicBezTo>
                  <a:cubicBezTo>
                    <a:pt x="6416" y="6079"/>
                    <a:pt x="6413" y="6014"/>
                    <a:pt x="6411" y="5949"/>
                  </a:cubicBezTo>
                  <a:cubicBezTo>
                    <a:pt x="6411" y="5938"/>
                    <a:pt x="6410" y="5926"/>
                    <a:pt x="6410" y="5915"/>
                  </a:cubicBezTo>
                  <a:cubicBezTo>
                    <a:pt x="6402" y="5698"/>
                    <a:pt x="6397" y="5477"/>
                    <a:pt x="6394" y="5253"/>
                  </a:cubicBezTo>
                  <a:lnTo>
                    <a:pt x="6394" y="5253"/>
                  </a:lnTo>
                  <a:cubicBezTo>
                    <a:pt x="6401" y="5252"/>
                    <a:pt x="6407" y="5251"/>
                    <a:pt x="6413" y="5247"/>
                  </a:cubicBezTo>
                  <a:cubicBezTo>
                    <a:pt x="6420" y="5243"/>
                    <a:pt x="6424" y="5239"/>
                    <a:pt x="6428" y="5232"/>
                  </a:cubicBezTo>
                  <a:cubicBezTo>
                    <a:pt x="6431" y="5227"/>
                    <a:pt x="6432" y="5223"/>
                    <a:pt x="6433" y="5218"/>
                  </a:cubicBezTo>
                  <a:lnTo>
                    <a:pt x="6523" y="5229"/>
                  </a:lnTo>
                  <a:cubicBezTo>
                    <a:pt x="6736" y="5256"/>
                    <a:pt x="6934" y="5278"/>
                    <a:pt x="7122" y="5296"/>
                  </a:cubicBezTo>
                  <a:lnTo>
                    <a:pt x="7122" y="5297"/>
                  </a:lnTo>
                  <a:close/>
                  <a:moveTo>
                    <a:pt x="6719" y="6897"/>
                  </a:moveTo>
                  <a:cubicBezTo>
                    <a:pt x="6757" y="6877"/>
                    <a:pt x="6794" y="6855"/>
                    <a:pt x="6831" y="6834"/>
                  </a:cubicBezTo>
                  <a:cubicBezTo>
                    <a:pt x="6874" y="6810"/>
                    <a:pt x="6917" y="6786"/>
                    <a:pt x="6959" y="6762"/>
                  </a:cubicBezTo>
                  <a:cubicBezTo>
                    <a:pt x="7005" y="6735"/>
                    <a:pt x="7050" y="6709"/>
                    <a:pt x="7096" y="6682"/>
                  </a:cubicBezTo>
                  <a:lnTo>
                    <a:pt x="7195" y="6626"/>
                  </a:lnTo>
                  <a:cubicBezTo>
                    <a:pt x="7242" y="6598"/>
                    <a:pt x="7288" y="6570"/>
                    <a:pt x="7335" y="6543"/>
                  </a:cubicBezTo>
                  <a:lnTo>
                    <a:pt x="7425" y="6489"/>
                  </a:lnTo>
                  <a:cubicBezTo>
                    <a:pt x="7467" y="6464"/>
                    <a:pt x="7508" y="6439"/>
                    <a:pt x="7550" y="6414"/>
                  </a:cubicBezTo>
                  <a:lnTo>
                    <a:pt x="7652" y="6353"/>
                  </a:lnTo>
                  <a:lnTo>
                    <a:pt x="7759" y="6287"/>
                  </a:lnTo>
                  <a:cubicBezTo>
                    <a:pt x="7798" y="6264"/>
                    <a:pt x="7838" y="6240"/>
                    <a:pt x="7876" y="6216"/>
                  </a:cubicBezTo>
                  <a:lnTo>
                    <a:pt x="7915" y="6193"/>
                  </a:lnTo>
                  <a:cubicBezTo>
                    <a:pt x="8049" y="6110"/>
                    <a:pt x="8183" y="6028"/>
                    <a:pt x="8315" y="5947"/>
                  </a:cubicBezTo>
                  <a:lnTo>
                    <a:pt x="8489" y="5839"/>
                  </a:lnTo>
                  <a:lnTo>
                    <a:pt x="8489" y="5839"/>
                  </a:lnTo>
                  <a:cubicBezTo>
                    <a:pt x="8492" y="5845"/>
                    <a:pt x="8497" y="5850"/>
                    <a:pt x="8502" y="5852"/>
                  </a:cubicBezTo>
                  <a:cubicBezTo>
                    <a:pt x="8508" y="5856"/>
                    <a:pt x="8513" y="5857"/>
                    <a:pt x="8519" y="5857"/>
                  </a:cubicBezTo>
                  <a:cubicBezTo>
                    <a:pt x="8517" y="5912"/>
                    <a:pt x="8514" y="5966"/>
                    <a:pt x="8512" y="6019"/>
                  </a:cubicBezTo>
                  <a:cubicBezTo>
                    <a:pt x="8512" y="6025"/>
                    <a:pt x="8512" y="6031"/>
                    <a:pt x="8511" y="6037"/>
                  </a:cubicBezTo>
                  <a:cubicBezTo>
                    <a:pt x="8495" y="6403"/>
                    <a:pt x="8491" y="6753"/>
                    <a:pt x="8499" y="7084"/>
                  </a:cubicBezTo>
                  <a:cubicBezTo>
                    <a:pt x="8499" y="7087"/>
                    <a:pt x="8499" y="7090"/>
                    <a:pt x="8499" y="7093"/>
                  </a:cubicBezTo>
                  <a:cubicBezTo>
                    <a:pt x="8501" y="7156"/>
                    <a:pt x="8503" y="7218"/>
                    <a:pt x="8505" y="7279"/>
                  </a:cubicBezTo>
                  <a:cubicBezTo>
                    <a:pt x="8505" y="7305"/>
                    <a:pt x="8508" y="7332"/>
                    <a:pt x="8509" y="7357"/>
                  </a:cubicBezTo>
                  <a:cubicBezTo>
                    <a:pt x="8510" y="7383"/>
                    <a:pt x="8511" y="7405"/>
                    <a:pt x="8512" y="7429"/>
                  </a:cubicBezTo>
                  <a:lnTo>
                    <a:pt x="8512" y="7429"/>
                  </a:lnTo>
                  <a:cubicBezTo>
                    <a:pt x="8505" y="7430"/>
                    <a:pt x="8499" y="7432"/>
                    <a:pt x="8494" y="7435"/>
                  </a:cubicBezTo>
                  <a:cubicBezTo>
                    <a:pt x="8487" y="7439"/>
                    <a:pt x="8482" y="7444"/>
                    <a:pt x="8478" y="7450"/>
                  </a:cubicBezTo>
                  <a:cubicBezTo>
                    <a:pt x="8474" y="7457"/>
                    <a:pt x="8473" y="7463"/>
                    <a:pt x="8473" y="7471"/>
                  </a:cubicBezTo>
                  <a:lnTo>
                    <a:pt x="8473" y="7471"/>
                  </a:lnTo>
                  <a:cubicBezTo>
                    <a:pt x="8473" y="7473"/>
                    <a:pt x="8473" y="7475"/>
                    <a:pt x="8474" y="7478"/>
                  </a:cubicBezTo>
                  <a:lnTo>
                    <a:pt x="8457" y="7481"/>
                  </a:lnTo>
                  <a:cubicBezTo>
                    <a:pt x="8441" y="7485"/>
                    <a:pt x="8427" y="7488"/>
                    <a:pt x="8411" y="7491"/>
                  </a:cubicBezTo>
                  <a:cubicBezTo>
                    <a:pt x="8392" y="7495"/>
                    <a:pt x="8370" y="7497"/>
                    <a:pt x="8349" y="7500"/>
                  </a:cubicBezTo>
                  <a:cubicBezTo>
                    <a:pt x="8334" y="7502"/>
                    <a:pt x="8320" y="7505"/>
                    <a:pt x="8306" y="7506"/>
                  </a:cubicBezTo>
                  <a:cubicBezTo>
                    <a:pt x="8281" y="7509"/>
                    <a:pt x="8256" y="7511"/>
                    <a:pt x="8232" y="7513"/>
                  </a:cubicBezTo>
                  <a:cubicBezTo>
                    <a:pt x="8220" y="7513"/>
                    <a:pt x="8209" y="7515"/>
                    <a:pt x="8197" y="7516"/>
                  </a:cubicBezTo>
                  <a:cubicBezTo>
                    <a:pt x="8160" y="7518"/>
                    <a:pt x="8123" y="7519"/>
                    <a:pt x="8086" y="7519"/>
                  </a:cubicBezTo>
                  <a:cubicBezTo>
                    <a:pt x="8027" y="7519"/>
                    <a:pt x="7968" y="7516"/>
                    <a:pt x="7907" y="7511"/>
                  </a:cubicBezTo>
                  <a:lnTo>
                    <a:pt x="7901" y="7511"/>
                  </a:lnTo>
                  <a:cubicBezTo>
                    <a:pt x="7882" y="7509"/>
                    <a:pt x="7859" y="7507"/>
                    <a:pt x="7839" y="7504"/>
                  </a:cubicBezTo>
                  <a:lnTo>
                    <a:pt x="7807" y="7501"/>
                  </a:lnTo>
                  <a:cubicBezTo>
                    <a:pt x="7791" y="7499"/>
                    <a:pt x="7774" y="7496"/>
                    <a:pt x="7757" y="7494"/>
                  </a:cubicBezTo>
                  <a:cubicBezTo>
                    <a:pt x="7740" y="7492"/>
                    <a:pt x="7727" y="7490"/>
                    <a:pt x="7712" y="7487"/>
                  </a:cubicBezTo>
                  <a:cubicBezTo>
                    <a:pt x="7697" y="7485"/>
                    <a:pt x="7679" y="7482"/>
                    <a:pt x="7663" y="7479"/>
                  </a:cubicBezTo>
                  <a:cubicBezTo>
                    <a:pt x="7647" y="7476"/>
                    <a:pt x="7632" y="7473"/>
                    <a:pt x="7615" y="7470"/>
                  </a:cubicBezTo>
                  <a:cubicBezTo>
                    <a:pt x="7599" y="7467"/>
                    <a:pt x="7585" y="7463"/>
                    <a:pt x="7570" y="7460"/>
                  </a:cubicBezTo>
                  <a:cubicBezTo>
                    <a:pt x="7552" y="7457"/>
                    <a:pt x="7534" y="7453"/>
                    <a:pt x="7516" y="7449"/>
                  </a:cubicBezTo>
                  <a:lnTo>
                    <a:pt x="7478" y="7439"/>
                  </a:lnTo>
                  <a:cubicBezTo>
                    <a:pt x="7459" y="7434"/>
                    <a:pt x="7437" y="7429"/>
                    <a:pt x="7416" y="7424"/>
                  </a:cubicBezTo>
                  <a:lnTo>
                    <a:pt x="7380" y="7413"/>
                  </a:lnTo>
                  <a:cubicBezTo>
                    <a:pt x="7358" y="7407"/>
                    <a:pt x="7337" y="7401"/>
                    <a:pt x="7315" y="7395"/>
                  </a:cubicBezTo>
                  <a:cubicBezTo>
                    <a:pt x="7303" y="7391"/>
                    <a:pt x="7291" y="7387"/>
                    <a:pt x="7279" y="7383"/>
                  </a:cubicBezTo>
                  <a:cubicBezTo>
                    <a:pt x="7257" y="7376"/>
                    <a:pt x="7235" y="7369"/>
                    <a:pt x="7213" y="7362"/>
                  </a:cubicBezTo>
                  <a:lnTo>
                    <a:pt x="7178" y="7350"/>
                  </a:lnTo>
                  <a:cubicBezTo>
                    <a:pt x="7155" y="7342"/>
                    <a:pt x="7132" y="7334"/>
                    <a:pt x="7110" y="7326"/>
                  </a:cubicBezTo>
                  <a:lnTo>
                    <a:pt x="7074" y="7312"/>
                  </a:lnTo>
                  <a:cubicBezTo>
                    <a:pt x="7051" y="7303"/>
                    <a:pt x="7028" y="7295"/>
                    <a:pt x="7005" y="7286"/>
                  </a:cubicBezTo>
                  <a:cubicBezTo>
                    <a:pt x="6992" y="7280"/>
                    <a:pt x="6979" y="7275"/>
                    <a:pt x="6966" y="7269"/>
                  </a:cubicBezTo>
                  <a:cubicBezTo>
                    <a:pt x="6944" y="7260"/>
                    <a:pt x="6922" y="7252"/>
                    <a:pt x="6900" y="7242"/>
                  </a:cubicBezTo>
                  <a:cubicBezTo>
                    <a:pt x="6885" y="7236"/>
                    <a:pt x="6870" y="7229"/>
                    <a:pt x="6855" y="7222"/>
                  </a:cubicBezTo>
                  <a:cubicBezTo>
                    <a:pt x="6836" y="7213"/>
                    <a:pt x="6815" y="7205"/>
                    <a:pt x="6794" y="7195"/>
                  </a:cubicBezTo>
                  <a:cubicBezTo>
                    <a:pt x="6778" y="7187"/>
                    <a:pt x="6761" y="7179"/>
                    <a:pt x="6744" y="7171"/>
                  </a:cubicBezTo>
                  <a:cubicBezTo>
                    <a:pt x="6727" y="7163"/>
                    <a:pt x="6707" y="7154"/>
                    <a:pt x="6688" y="7144"/>
                  </a:cubicBezTo>
                  <a:cubicBezTo>
                    <a:pt x="6669" y="7135"/>
                    <a:pt x="6648" y="7125"/>
                    <a:pt x="6629" y="7114"/>
                  </a:cubicBezTo>
                  <a:cubicBezTo>
                    <a:pt x="6613" y="7106"/>
                    <a:pt x="6597" y="7098"/>
                    <a:pt x="6581" y="7090"/>
                  </a:cubicBezTo>
                  <a:cubicBezTo>
                    <a:pt x="6558" y="7078"/>
                    <a:pt x="6534" y="7065"/>
                    <a:pt x="6511" y="7052"/>
                  </a:cubicBezTo>
                  <a:lnTo>
                    <a:pt x="6508" y="7051"/>
                  </a:lnTo>
                  <a:lnTo>
                    <a:pt x="6508" y="7051"/>
                  </a:lnTo>
                  <a:cubicBezTo>
                    <a:pt x="6511" y="7045"/>
                    <a:pt x="6513" y="7039"/>
                    <a:pt x="6513" y="7032"/>
                  </a:cubicBezTo>
                  <a:lnTo>
                    <a:pt x="6513" y="7032"/>
                  </a:lnTo>
                  <a:cubicBezTo>
                    <a:pt x="6513" y="7026"/>
                    <a:pt x="6511" y="7020"/>
                    <a:pt x="6508" y="7014"/>
                  </a:cubicBezTo>
                  <a:lnTo>
                    <a:pt x="6539" y="6997"/>
                  </a:lnTo>
                  <a:cubicBezTo>
                    <a:pt x="6600" y="6963"/>
                    <a:pt x="6660" y="6930"/>
                    <a:pt x="6719" y="6897"/>
                  </a:cubicBezTo>
                  <a:close/>
                  <a:moveTo>
                    <a:pt x="6454" y="7310"/>
                  </a:moveTo>
                  <a:cubicBezTo>
                    <a:pt x="6451" y="7383"/>
                    <a:pt x="6447" y="7455"/>
                    <a:pt x="6444" y="7527"/>
                  </a:cubicBezTo>
                  <a:cubicBezTo>
                    <a:pt x="6444" y="7544"/>
                    <a:pt x="6443" y="7562"/>
                    <a:pt x="6442" y="7579"/>
                  </a:cubicBezTo>
                  <a:cubicBezTo>
                    <a:pt x="6439" y="7647"/>
                    <a:pt x="6436" y="7715"/>
                    <a:pt x="6434" y="7782"/>
                  </a:cubicBezTo>
                  <a:cubicBezTo>
                    <a:pt x="6434" y="7802"/>
                    <a:pt x="6432" y="7822"/>
                    <a:pt x="6431" y="7842"/>
                  </a:cubicBezTo>
                  <a:cubicBezTo>
                    <a:pt x="6429" y="7910"/>
                    <a:pt x="6427" y="7976"/>
                    <a:pt x="6425" y="8042"/>
                  </a:cubicBezTo>
                  <a:cubicBezTo>
                    <a:pt x="6425" y="8062"/>
                    <a:pt x="6424" y="8080"/>
                    <a:pt x="6424" y="8098"/>
                  </a:cubicBezTo>
                  <a:cubicBezTo>
                    <a:pt x="6422" y="8166"/>
                    <a:pt x="6420" y="8232"/>
                    <a:pt x="6419" y="8298"/>
                  </a:cubicBezTo>
                  <a:cubicBezTo>
                    <a:pt x="6419" y="8314"/>
                    <a:pt x="6418" y="8332"/>
                    <a:pt x="6418" y="8348"/>
                  </a:cubicBezTo>
                  <a:cubicBezTo>
                    <a:pt x="6416" y="8461"/>
                    <a:pt x="6415" y="8570"/>
                    <a:pt x="6415" y="8678"/>
                  </a:cubicBezTo>
                  <a:cubicBezTo>
                    <a:pt x="6271" y="8688"/>
                    <a:pt x="6125" y="8693"/>
                    <a:pt x="5977" y="8693"/>
                  </a:cubicBezTo>
                  <a:lnTo>
                    <a:pt x="5977" y="8693"/>
                  </a:lnTo>
                  <a:cubicBezTo>
                    <a:pt x="5935" y="8693"/>
                    <a:pt x="5894" y="8693"/>
                    <a:pt x="5852" y="8691"/>
                  </a:cubicBezTo>
                  <a:lnTo>
                    <a:pt x="5867" y="8655"/>
                  </a:lnTo>
                  <a:cubicBezTo>
                    <a:pt x="6032" y="8250"/>
                    <a:pt x="6190" y="7813"/>
                    <a:pt x="6357" y="7353"/>
                  </a:cubicBezTo>
                  <a:cubicBezTo>
                    <a:pt x="6381" y="7288"/>
                    <a:pt x="6405" y="7222"/>
                    <a:pt x="6429" y="7155"/>
                  </a:cubicBezTo>
                  <a:cubicBezTo>
                    <a:pt x="6439" y="7127"/>
                    <a:pt x="6449" y="7099"/>
                    <a:pt x="6459" y="7071"/>
                  </a:cubicBezTo>
                  <a:lnTo>
                    <a:pt x="6459" y="7071"/>
                  </a:lnTo>
                  <a:cubicBezTo>
                    <a:pt x="6462" y="7072"/>
                    <a:pt x="6465" y="7073"/>
                    <a:pt x="6468" y="7073"/>
                  </a:cubicBezTo>
                  <a:cubicBezTo>
                    <a:pt x="6464" y="7135"/>
                    <a:pt x="6461" y="7197"/>
                    <a:pt x="6457" y="7258"/>
                  </a:cubicBezTo>
                  <a:cubicBezTo>
                    <a:pt x="6456" y="7275"/>
                    <a:pt x="6455" y="7292"/>
                    <a:pt x="6454" y="7309"/>
                  </a:cubicBezTo>
                  <a:lnTo>
                    <a:pt x="6454" y="7310"/>
                  </a:lnTo>
                  <a:close/>
                  <a:moveTo>
                    <a:pt x="7113" y="8650"/>
                  </a:moveTo>
                  <a:lnTo>
                    <a:pt x="7113" y="8650"/>
                  </a:lnTo>
                  <a:cubicBezTo>
                    <a:pt x="7111" y="8652"/>
                    <a:pt x="7110" y="8653"/>
                    <a:pt x="7108" y="8654"/>
                  </a:cubicBezTo>
                  <a:cubicBezTo>
                    <a:pt x="7086" y="8668"/>
                    <a:pt x="7065" y="8682"/>
                    <a:pt x="7043" y="8696"/>
                  </a:cubicBezTo>
                  <a:cubicBezTo>
                    <a:pt x="7022" y="8710"/>
                    <a:pt x="6996" y="8726"/>
                    <a:pt x="6972" y="8741"/>
                  </a:cubicBezTo>
                  <a:cubicBezTo>
                    <a:pt x="6953" y="8754"/>
                    <a:pt x="6931" y="8766"/>
                    <a:pt x="6910" y="8779"/>
                  </a:cubicBezTo>
                  <a:cubicBezTo>
                    <a:pt x="6886" y="8794"/>
                    <a:pt x="6861" y="8810"/>
                    <a:pt x="6836" y="8825"/>
                  </a:cubicBezTo>
                  <a:cubicBezTo>
                    <a:pt x="6816" y="8836"/>
                    <a:pt x="6796" y="8847"/>
                    <a:pt x="6778" y="8858"/>
                  </a:cubicBezTo>
                  <a:lnTo>
                    <a:pt x="6766" y="8865"/>
                  </a:lnTo>
                  <a:cubicBezTo>
                    <a:pt x="6652" y="8875"/>
                    <a:pt x="6536" y="8881"/>
                    <a:pt x="6419" y="8883"/>
                  </a:cubicBezTo>
                  <a:cubicBezTo>
                    <a:pt x="6419" y="8817"/>
                    <a:pt x="6419" y="8750"/>
                    <a:pt x="6419" y="8682"/>
                  </a:cubicBezTo>
                  <a:lnTo>
                    <a:pt x="6419" y="8682"/>
                  </a:lnTo>
                  <a:cubicBezTo>
                    <a:pt x="6709" y="8662"/>
                    <a:pt x="6954" y="8628"/>
                    <a:pt x="7239" y="8566"/>
                  </a:cubicBezTo>
                  <a:cubicBezTo>
                    <a:pt x="7197" y="8594"/>
                    <a:pt x="7155" y="8622"/>
                    <a:pt x="7113" y="8649"/>
                  </a:cubicBezTo>
                  <a:lnTo>
                    <a:pt x="7113" y="8650"/>
                  </a:lnTo>
                  <a:close/>
                  <a:moveTo>
                    <a:pt x="6117" y="8882"/>
                  </a:moveTo>
                  <a:cubicBezTo>
                    <a:pt x="6090" y="8881"/>
                    <a:pt x="6063" y="8879"/>
                    <a:pt x="6036" y="8878"/>
                  </a:cubicBezTo>
                  <a:cubicBezTo>
                    <a:pt x="5998" y="8876"/>
                    <a:pt x="5961" y="8875"/>
                    <a:pt x="5924" y="8872"/>
                  </a:cubicBezTo>
                  <a:lnTo>
                    <a:pt x="5892" y="8870"/>
                  </a:lnTo>
                  <a:lnTo>
                    <a:pt x="5884" y="8867"/>
                  </a:lnTo>
                  <a:lnTo>
                    <a:pt x="5875" y="8862"/>
                  </a:lnTo>
                  <a:lnTo>
                    <a:pt x="5833" y="8843"/>
                  </a:lnTo>
                  <a:lnTo>
                    <a:pt x="5833" y="8843"/>
                  </a:lnTo>
                  <a:cubicBezTo>
                    <a:pt x="5836" y="8837"/>
                    <a:pt x="5837" y="8832"/>
                    <a:pt x="5837" y="8827"/>
                  </a:cubicBezTo>
                  <a:cubicBezTo>
                    <a:pt x="5837" y="8819"/>
                    <a:pt x="5835" y="8813"/>
                    <a:pt x="5831" y="8806"/>
                  </a:cubicBezTo>
                  <a:cubicBezTo>
                    <a:pt x="5827" y="8800"/>
                    <a:pt x="5822" y="8794"/>
                    <a:pt x="5816" y="8790"/>
                  </a:cubicBezTo>
                  <a:cubicBezTo>
                    <a:pt x="5814" y="8790"/>
                    <a:pt x="5813" y="8789"/>
                    <a:pt x="5812" y="8789"/>
                  </a:cubicBezTo>
                  <a:cubicBezTo>
                    <a:pt x="5822" y="8765"/>
                    <a:pt x="5832" y="8741"/>
                    <a:pt x="5841" y="8718"/>
                  </a:cubicBezTo>
                  <a:cubicBezTo>
                    <a:pt x="5844" y="8710"/>
                    <a:pt x="5848" y="8703"/>
                    <a:pt x="5850" y="8696"/>
                  </a:cubicBezTo>
                  <a:cubicBezTo>
                    <a:pt x="5893" y="8696"/>
                    <a:pt x="5935" y="8697"/>
                    <a:pt x="5977" y="8697"/>
                  </a:cubicBezTo>
                  <a:lnTo>
                    <a:pt x="5977" y="8697"/>
                  </a:lnTo>
                  <a:cubicBezTo>
                    <a:pt x="6125" y="8697"/>
                    <a:pt x="6271" y="8692"/>
                    <a:pt x="6415" y="8682"/>
                  </a:cubicBezTo>
                  <a:cubicBezTo>
                    <a:pt x="6415" y="8750"/>
                    <a:pt x="6415" y="8817"/>
                    <a:pt x="6415" y="8883"/>
                  </a:cubicBezTo>
                  <a:cubicBezTo>
                    <a:pt x="6379" y="8883"/>
                    <a:pt x="6343" y="8884"/>
                    <a:pt x="6307" y="8884"/>
                  </a:cubicBezTo>
                  <a:cubicBezTo>
                    <a:pt x="6244" y="8884"/>
                    <a:pt x="6180" y="8883"/>
                    <a:pt x="6117" y="8881"/>
                  </a:cubicBezTo>
                  <a:lnTo>
                    <a:pt x="6117" y="8882"/>
                  </a:lnTo>
                  <a:close/>
                  <a:moveTo>
                    <a:pt x="5601" y="8907"/>
                  </a:moveTo>
                  <a:cubicBezTo>
                    <a:pt x="5574" y="8918"/>
                    <a:pt x="5547" y="8929"/>
                    <a:pt x="5520" y="8940"/>
                  </a:cubicBezTo>
                  <a:cubicBezTo>
                    <a:pt x="5500" y="8947"/>
                    <a:pt x="5483" y="8954"/>
                    <a:pt x="5464" y="8962"/>
                  </a:cubicBezTo>
                  <a:cubicBezTo>
                    <a:pt x="5438" y="8972"/>
                    <a:pt x="5412" y="8981"/>
                    <a:pt x="5385" y="8991"/>
                  </a:cubicBezTo>
                  <a:cubicBezTo>
                    <a:pt x="5366" y="8999"/>
                    <a:pt x="5346" y="9005"/>
                    <a:pt x="5326" y="9013"/>
                  </a:cubicBezTo>
                  <a:cubicBezTo>
                    <a:pt x="5301" y="9022"/>
                    <a:pt x="5277" y="9031"/>
                    <a:pt x="5252" y="9039"/>
                  </a:cubicBezTo>
                  <a:lnTo>
                    <a:pt x="5230" y="9046"/>
                  </a:lnTo>
                  <a:cubicBezTo>
                    <a:pt x="5094" y="9033"/>
                    <a:pt x="4958" y="9015"/>
                    <a:pt x="4822" y="8993"/>
                  </a:cubicBezTo>
                  <a:cubicBezTo>
                    <a:pt x="4811" y="8991"/>
                    <a:pt x="4801" y="8990"/>
                    <a:pt x="4790" y="8988"/>
                  </a:cubicBezTo>
                  <a:cubicBezTo>
                    <a:pt x="4765" y="8984"/>
                    <a:pt x="4741" y="8979"/>
                    <a:pt x="4716" y="8975"/>
                  </a:cubicBezTo>
                  <a:cubicBezTo>
                    <a:pt x="4544" y="8944"/>
                    <a:pt x="4372" y="8906"/>
                    <a:pt x="4201" y="8861"/>
                  </a:cubicBezTo>
                  <a:lnTo>
                    <a:pt x="4201" y="8861"/>
                  </a:lnTo>
                  <a:cubicBezTo>
                    <a:pt x="4202" y="8858"/>
                    <a:pt x="4203" y="8856"/>
                    <a:pt x="4203" y="8853"/>
                  </a:cubicBezTo>
                  <a:lnTo>
                    <a:pt x="4203" y="8853"/>
                  </a:lnTo>
                  <a:lnTo>
                    <a:pt x="4203" y="8853"/>
                  </a:lnTo>
                  <a:cubicBezTo>
                    <a:pt x="4203" y="8845"/>
                    <a:pt x="4201" y="8839"/>
                    <a:pt x="4198" y="8832"/>
                  </a:cubicBezTo>
                  <a:cubicBezTo>
                    <a:pt x="4194" y="8825"/>
                    <a:pt x="4189" y="8820"/>
                    <a:pt x="4182" y="8816"/>
                  </a:cubicBezTo>
                  <a:cubicBezTo>
                    <a:pt x="4175" y="8813"/>
                    <a:pt x="4169" y="8811"/>
                    <a:pt x="4161" y="8811"/>
                  </a:cubicBezTo>
                  <a:lnTo>
                    <a:pt x="4161" y="8811"/>
                  </a:lnTo>
                  <a:lnTo>
                    <a:pt x="4161" y="8811"/>
                  </a:lnTo>
                  <a:cubicBezTo>
                    <a:pt x="4154" y="8811"/>
                    <a:pt x="4147" y="8813"/>
                    <a:pt x="4141" y="8816"/>
                  </a:cubicBezTo>
                  <a:cubicBezTo>
                    <a:pt x="4134" y="8820"/>
                    <a:pt x="4131" y="8824"/>
                    <a:pt x="4127" y="8830"/>
                  </a:cubicBezTo>
                  <a:cubicBezTo>
                    <a:pt x="4104" y="8817"/>
                    <a:pt x="4082" y="8803"/>
                    <a:pt x="4059" y="8788"/>
                  </a:cubicBezTo>
                  <a:lnTo>
                    <a:pt x="4040" y="8776"/>
                  </a:lnTo>
                  <a:cubicBezTo>
                    <a:pt x="4017" y="8761"/>
                    <a:pt x="3995" y="8746"/>
                    <a:pt x="3973" y="8732"/>
                  </a:cubicBezTo>
                  <a:lnTo>
                    <a:pt x="3916" y="8695"/>
                  </a:lnTo>
                  <a:cubicBezTo>
                    <a:pt x="3896" y="8682"/>
                    <a:pt x="3878" y="8669"/>
                    <a:pt x="3858" y="8655"/>
                  </a:cubicBezTo>
                  <a:cubicBezTo>
                    <a:pt x="3836" y="8640"/>
                    <a:pt x="3813" y="8625"/>
                    <a:pt x="3791" y="8610"/>
                  </a:cubicBezTo>
                  <a:lnTo>
                    <a:pt x="3737" y="8572"/>
                  </a:lnTo>
                  <a:lnTo>
                    <a:pt x="3710" y="8553"/>
                  </a:lnTo>
                  <a:cubicBezTo>
                    <a:pt x="3728" y="8521"/>
                    <a:pt x="3745" y="8488"/>
                    <a:pt x="3763" y="8454"/>
                  </a:cubicBezTo>
                  <a:lnTo>
                    <a:pt x="3772" y="8438"/>
                  </a:lnTo>
                  <a:cubicBezTo>
                    <a:pt x="3777" y="8428"/>
                    <a:pt x="3782" y="8418"/>
                    <a:pt x="3787" y="8407"/>
                  </a:cubicBezTo>
                  <a:lnTo>
                    <a:pt x="3787" y="8407"/>
                  </a:lnTo>
                  <a:cubicBezTo>
                    <a:pt x="3793" y="8410"/>
                    <a:pt x="3799" y="8411"/>
                    <a:pt x="3805" y="8411"/>
                  </a:cubicBezTo>
                  <a:lnTo>
                    <a:pt x="3805" y="8411"/>
                  </a:lnTo>
                  <a:cubicBezTo>
                    <a:pt x="3807" y="8411"/>
                    <a:pt x="3808" y="8411"/>
                    <a:pt x="3810" y="8410"/>
                  </a:cubicBezTo>
                  <a:lnTo>
                    <a:pt x="3852" y="8427"/>
                  </a:lnTo>
                  <a:lnTo>
                    <a:pt x="3915" y="8451"/>
                  </a:lnTo>
                  <a:cubicBezTo>
                    <a:pt x="3964" y="8468"/>
                    <a:pt x="4013" y="8485"/>
                    <a:pt x="4064" y="8502"/>
                  </a:cubicBezTo>
                  <a:lnTo>
                    <a:pt x="4112" y="8518"/>
                  </a:lnTo>
                  <a:cubicBezTo>
                    <a:pt x="4171" y="8538"/>
                    <a:pt x="4230" y="8556"/>
                    <a:pt x="4288" y="8573"/>
                  </a:cubicBezTo>
                  <a:lnTo>
                    <a:pt x="4311" y="8581"/>
                  </a:lnTo>
                  <a:cubicBezTo>
                    <a:pt x="4444" y="8620"/>
                    <a:pt x="4578" y="8656"/>
                    <a:pt x="4713" y="8689"/>
                  </a:cubicBezTo>
                  <a:lnTo>
                    <a:pt x="4713" y="8689"/>
                  </a:lnTo>
                  <a:cubicBezTo>
                    <a:pt x="5060" y="8774"/>
                    <a:pt x="5359" y="8825"/>
                    <a:pt x="5715" y="8859"/>
                  </a:cubicBezTo>
                  <a:cubicBezTo>
                    <a:pt x="5695" y="8868"/>
                    <a:pt x="5676" y="8877"/>
                    <a:pt x="5655" y="8885"/>
                  </a:cubicBezTo>
                  <a:cubicBezTo>
                    <a:pt x="5635" y="8894"/>
                    <a:pt x="5619" y="8899"/>
                    <a:pt x="5601" y="8907"/>
                  </a:cubicBezTo>
                  <a:close/>
                  <a:moveTo>
                    <a:pt x="3950" y="8824"/>
                  </a:moveTo>
                  <a:cubicBezTo>
                    <a:pt x="3895" y="8816"/>
                    <a:pt x="3841" y="8806"/>
                    <a:pt x="3788" y="8797"/>
                  </a:cubicBezTo>
                  <a:lnTo>
                    <a:pt x="3788" y="8797"/>
                  </a:lnTo>
                  <a:cubicBezTo>
                    <a:pt x="3788" y="8796"/>
                    <a:pt x="3788" y="8795"/>
                    <a:pt x="3788" y="8795"/>
                  </a:cubicBezTo>
                  <a:cubicBezTo>
                    <a:pt x="3788" y="8794"/>
                    <a:pt x="3788" y="8793"/>
                    <a:pt x="3788" y="8792"/>
                  </a:cubicBezTo>
                  <a:lnTo>
                    <a:pt x="3788" y="8792"/>
                  </a:lnTo>
                  <a:lnTo>
                    <a:pt x="3788" y="8792"/>
                  </a:lnTo>
                  <a:cubicBezTo>
                    <a:pt x="3788" y="8784"/>
                    <a:pt x="3786" y="8778"/>
                    <a:pt x="3782" y="8771"/>
                  </a:cubicBezTo>
                  <a:cubicBezTo>
                    <a:pt x="3778" y="8764"/>
                    <a:pt x="3773" y="8759"/>
                    <a:pt x="3767" y="8756"/>
                  </a:cubicBezTo>
                  <a:cubicBezTo>
                    <a:pt x="3759" y="8752"/>
                    <a:pt x="3753" y="8750"/>
                    <a:pt x="3746" y="8750"/>
                  </a:cubicBezTo>
                  <a:lnTo>
                    <a:pt x="3746" y="8750"/>
                  </a:lnTo>
                  <a:cubicBezTo>
                    <a:pt x="3738" y="8750"/>
                    <a:pt x="3731" y="8752"/>
                    <a:pt x="3725" y="8755"/>
                  </a:cubicBezTo>
                  <a:cubicBezTo>
                    <a:pt x="3721" y="8757"/>
                    <a:pt x="3720" y="8759"/>
                    <a:pt x="3718" y="8761"/>
                  </a:cubicBezTo>
                  <a:lnTo>
                    <a:pt x="3676" y="8718"/>
                  </a:lnTo>
                  <a:cubicBezTo>
                    <a:pt x="3670" y="8712"/>
                    <a:pt x="3664" y="8706"/>
                    <a:pt x="3658" y="8700"/>
                  </a:cubicBezTo>
                  <a:lnTo>
                    <a:pt x="3638" y="8680"/>
                  </a:lnTo>
                  <a:cubicBezTo>
                    <a:pt x="3660" y="8641"/>
                    <a:pt x="3683" y="8600"/>
                    <a:pt x="3706" y="8557"/>
                  </a:cubicBezTo>
                  <a:lnTo>
                    <a:pt x="3751" y="8588"/>
                  </a:lnTo>
                  <a:lnTo>
                    <a:pt x="3785" y="8612"/>
                  </a:lnTo>
                  <a:cubicBezTo>
                    <a:pt x="3826" y="8640"/>
                    <a:pt x="3868" y="8668"/>
                    <a:pt x="3909" y="8696"/>
                  </a:cubicBezTo>
                  <a:lnTo>
                    <a:pt x="3963" y="8731"/>
                  </a:lnTo>
                  <a:lnTo>
                    <a:pt x="4032" y="8776"/>
                  </a:lnTo>
                  <a:lnTo>
                    <a:pt x="4096" y="8815"/>
                  </a:lnTo>
                  <a:lnTo>
                    <a:pt x="4123" y="8832"/>
                  </a:lnTo>
                  <a:lnTo>
                    <a:pt x="4123" y="8832"/>
                  </a:lnTo>
                  <a:cubicBezTo>
                    <a:pt x="4121" y="8837"/>
                    <a:pt x="4119" y="8841"/>
                    <a:pt x="4118" y="8846"/>
                  </a:cubicBezTo>
                  <a:cubicBezTo>
                    <a:pt x="4084" y="8841"/>
                    <a:pt x="4049" y="8837"/>
                    <a:pt x="4015" y="8832"/>
                  </a:cubicBezTo>
                  <a:cubicBezTo>
                    <a:pt x="3995" y="8829"/>
                    <a:pt x="3973" y="8827"/>
                    <a:pt x="3950" y="8824"/>
                  </a:cubicBezTo>
                  <a:close/>
                  <a:moveTo>
                    <a:pt x="3675" y="8874"/>
                  </a:moveTo>
                  <a:cubicBezTo>
                    <a:pt x="3658" y="8894"/>
                    <a:pt x="3641" y="8912"/>
                    <a:pt x="3624" y="8931"/>
                  </a:cubicBezTo>
                  <a:cubicBezTo>
                    <a:pt x="3618" y="8937"/>
                    <a:pt x="3612" y="8944"/>
                    <a:pt x="3606" y="8950"/>
                  </a:cubicBezTo>
                  <a:cubicBezTo>
                    <a:pt x="3560" y="8999"/>
                    <a:pt x="3514" y="9045"/>
                    <a:pt x="3468" y="9086"/>
                  </a:cubicBezTo>
                  <a:cubicBezTo>
                    <a:pt x="3463" y="9092"/>
                    <a:pt x="3457" y="9096"/>
                    <a:pt x="3451" y="9101"/>
                  </a:cubicBezTo>
                  <a:cubicBezTo>
                    <a:pt x="3434" y="9116"/>
                    <a:pt x="3417" y="9132"/>
                    <a:pt x="3400" y="9145"/>
                  </a:cubicBezTo>
                  <a:cubicBezTo>
                    <a:pt x="3391" y="9153"/>
                    <a:pt x="3382" y="9159"/>
                    <a:pt x="3373" y="9166"/>
                  </a:cubicBezTo>
                  <a:cubicBezTo>
                    <a:pt x="3359" y="9177"/>
                    <a:pt x="3345" y="9189"/>
                    <a:pt x="3331" y="9199"/>
                  </a:cubicBezTo>
                  <a:cubicBezTo>
                    <a:pt x="3320" y="9207"/>
                    <a:pt x="3310" y="9214"/>
                    <a:pt x="3299" y="9221"/>
                  </a:cubicBezTo>
                  <a:cubicBezTo>
                    <a:pt x="3288" y="9229"/>
                    <a:pt x="3274" y="9238"/>
                    <a:pt x="3262" y="9246"/>
                  </a:cubicBezTo>
                  <a:cubicBezTo>
                    <a:pt x="3250" y="9254"/>
                    <a:pt x="3240" y="9260"/>
                    <a:pt x="3228" y="9266"/>
                  </a:cubicBezTo>
                  <a:lnTo>
                    <a:pt x="3228" y="9266"/>
                  </a:lnTo>
                  <a:lnTo>
                    <a:pt x="3228" y="9266"/>
                  </a:lnTo>
                  <a:cubicBezTo>
                    <a:pt x="3226" y="9262"/>
                    <a:pt x="3224" y="9260"/>
                    <a:pt x="3221" y="9257"/>
                  </a:cubicBezTo>
                  <a:lnTo>
                    <a:pt x="3221" y="9257"/>
                  </a:lnTo>
                  <a:lnTo>
                    <a:pt x="3228" y="9250"/>
                  </a:lnTo>
                  <a:lnTo>
                    <a:pt x="3246" y="9231"/>
                  </a:lnTo>
                  <a:lnTo>
                    <a:pt x="3264" y="9212"/>
                  </a:lnTo>
                  <a:cubicBezTo>
                    <a:pt x="3271" y="9204"/>
                    <a:pt x="3278" y="9197"/>
                    <a:pt x="3284" y="9190"/>
                  </a:cubicBezTo>
                  <a:lnTo>
                    <a:pt x="3301" y="9174"/>
                  </a:lnTo>
                  <a:cubicBezTo>
                    <a:pt x="3308" y="9166"/>
                    <a:pt x="3315" y="9158"/>
                    <a:pt x="3323" y="9149"/>
                  </a:cubicBezTo>
                  <a:cubicBezTo>
                    <a:pt x="3330" y="9141"/>
                    <a:pt x="3332" y="9138"/>
                    <a:pt x="3337" y="9132"/>
                  </a:cubicBezTo>
                  <a:cubicBezTo>
                    <a:pt x="3345" y="9123"/>
                    <a:pt x="3353" y="9113"/>
                    <a:pt x="3361" y="9102"/>
                  </a:cubicBezTo>
                  <a:cubicBezTo>
                    <a:pt x="3365" y="9097"/>
                    <a:pt x="3369" y="9093"/>
                    <a:pt x="3373" y="9087"/>
                  </a:cubicBezTo>
                  <a:cubicBezTo>
                    <a:pt x="3382" y="9076"/>
                    <a:pt x="3391" y="9064"/>
                    <a:pt x="3400" y="9052"/>
                  </a:cubicBezTo>
                  <a:cubicBezTo>
                    <a:pt x="3403" y="9048"/>
                    <a:pt x="3406" y="9044"/>
                    <a:pt x="3409" y="9039"/>
                  </a:cubicBezTo>
                  <a:cubicBezTo>
                    <a:pt x="3419" y="9027"/>
                    <a:pt x="3429" y="9013"/>
                    <a:pt x="3438" y="9000"/>
                  </a:cubicBezTo>
                  <a:lnTo>
                    <a:pt x="3446" y="8989"/>
                  </a:lnTo>
                  <a:cubicBezTo>
                    <a:pt x="3457" y="8974"/>
                    <a:pt x="3467" y="8959"/>
                    <a:pt x="3478" y="8943"/>
                  </a:cubicBezTo>
                  <a:lnTo>
                    <a:pt x="3483" y="8935"/>
                  </a:lnTo>
                  <a:lnTo>
                    <a:pt x="3517" y="8884"/>
                  </a:lnTo>
                  <a:lnTo>
                    <a:pt x="3521" y="8878"/>
                  </a:lnTo>
                  <a:cubicBezTo>
                    <a:pt x="3553" y="8828"/>
                    <a:pt x="3585" y="8774"/>
                    <a:pt x="3619" y="8717"/>
                  </a:cubicBezTo>
                  <a:cubicBezTo>
                    <a:pt x="3650" y="8737"/>
                    <a:pt x="3681" y="8755"/>
                    <a:pt x="3711" y="8773"/>
                  </a:cubicBezTo>
                  <a:lnTo>
                    <a:pt x="3711" y="8773"/>
                  </a:lnTo>
                  <a:lnTo>
                    <a:pt x="3711" y="8773"/>
                  </a:lnTo>
                  <a:cubicBezTo>
                    <a:pt x="3708" y="8780"/>
                    <a:pt x="3706" y="8786"/>
                    <a:pt x="3706" y="8793"/>
                  </a:cubicBezTo>
                  <a:lnTo>
                    <a:pt x="3706" y="8793"/>
                  </a:lnTo>
                  <a:cubicBezTo>
                    <a:pt x="3706" y="8800"/>
                    <a:pt x="3706" y="8807"/>
                    <a:pt x="3711" y="8813"/>
                  </a:cubicBezTo>
                  <a:cubicBezTo>
                    <a:pt x="3713" y="8817"/>
                    <a:pt x="3716" y="8820"/>
                    <a:pt x="3720" y="8824"/>
                  </a:cubicBezTo>
                  <a:cubicBezTo>
                    <a:pt x="3717" y="8827"/>
                    <a:pt x="3714" y="8830"/>
                    <a:pt x="3711" y="8834"/>
                  </a:cubicBezTo>
                  <a:cubicBezTo>
                    <a:pt x="3699" y="8847"/>
                    <a:pt x="3688" y="8861"/>
                    <a:pt x="3676" y="8874"/>
                  </a:cubicBezTo>
                  <a:lnTo>
                    <a:pt x="3675" y="8874"/>
                  </a:lnTo>
                  <a:close/>
                  <a:moveTo>
                    <a:pt x="3119" y="9204"/>
                  </a:moveTo>
                  <a:lnTo>
                    <a:pt x="3091" y="9173"/>
                  </a:lnTo>
                  <a:lnTo>
                    <a:pt x="3071" y="9148"/>
                  </a:lnTo>
                  <a:lnTo>
                    <a:pt x="3040" y="9113"/>
                  </a:lnTo>
                  <a:cubicBezTo>
                    <a:pt x="3034" y="9106"/>
                    <a:pt x="3028" y="9098"/>
                    <a:pt x="3022" y="9091"/>
                  </a:cubicBezTo>
                  <a:lnTo>
                    <a:pt x="2988" y="9050"/>
                  </a:lnTo>
                  <a:lnTo>
                    <a:pt x="2972" y="9031"/>
                  </a:lnTo>
                  <a:cubicBezTo>
                    <a:pt x="2960" y="9016"/>
                    <a:pt x="2948" y="9001"/>
                    <a:pt x="2936" y="8986"/>
                  </a:cubicBezTo>
                  <a:lnTo>
                    <a:pt x="2923" y="8969"/>
                  </a:lnTo>
                  <a:lnTo>
                    <a:pt x="2883" y="8920"/>
                  </a:lnTo>
                  <a:lnTo>
                    <a:pt x="2874" y="8908"/>
                  </a:lnTo>
                  <a:cubicBezTo>
                    <a:pt x="2859" y="8889"/>
                    <a:pt x="2845" y="8871"/>
                    <a:pt x="2830" y="8852"/>
                  </a:cubicBezTo>
                  <a:lnTo>
                    <a:pt x="2827" y="8848"/>
                  </a:lnTo>
                  <a:cubicBezTo>
                    <a:pt x="2764" y="8765"/>
                    <a:pt x="2700" y="8678"/>
                    <a:pt x="2634" y="8585"/>
                  </a:cubicBezTo>
                  <a:cubicBezTo>
                    <a:pt x="2627" y="8575"/>
                    <a:pt x="2620" y="8566"/>
                    <a:pt x="2613" y="8555"/>
                  </a:cubicBezTo>
                  <a:lnTo>
                    <a:pt x="2592" y="8525"/>
                  </a:lnTo>
                  <a:lnTo>
                    <a:pt x="2556" y="8475"/>
                  </a:lnTo>
                  <a:lnTo>
                    <a:pt x="2542" y="8453"/>
                  </a:lnTo>
                  <a:cubicBezTo>
                    <a:pt x="2528" y="8434"/>
                    <a:pt x="2514" y="8412"/>
                    <a:pt x="2499" y="8391"/>
                  </a:cubicBezTo>
                  <a:lnTo>
                    <a:pt x="2488" y="8374"/>
                  </a:lnTo>
                  <a:cubicBezTo>
                    <a:pt x="2472" y="8351"/>
                    <a:pt x="2457" y="8328"/>
                    <a:pt x="2441" y="8305"/>
                  </a:cubicBezTo>
                  <a:lnTo>
                    <a:pt x="2435" y="8295"/>
                  </a:lnTo>
                  <a:cubicBezTo>
                    <a:pt x="2417" y="8269"/>
                    <a:pt x="2400" y="8242"/>
                    <a:pt x="2382" y="8215"/>
                  </a:cubicBezTo>
                  <a:cubicBezTo>
                    <a:pt x="2382" y="8215"/>
                    <a:pt x="2380" y="8213"/>
                    <a:pt x="2380" y="8212"/>
                  </a:cubicBezTo>
                  <a:cubicBezTo>
                    <a:pt x="2368" y="8194"/>
                    <a:pt x="2356" y="8176"/>
                    <a:pt x="2344" y="8158"/>
                  </a:cubicBezTo>
                  <a:lnTo>
                    <a:pt x="2344" y="8158"/>
                  </a:lnTo>
                  <a:cubicBezTo>
                    <a:pt x="2347" y="8156"/>
                    <a:pt x="2349" y="8155"/>
                    <a:pt x="2351" y="8153"/>
                  </a:cubicBezTo>
                  <a:lnTo>
                    <a:pt x="2380" y="8161"/>
                  </a:lnTo>
                  <a:cubicBezTo>
                    <a:pt x="2409" y="8170"/>
                    <a:pt x="2439" y="8180"/>
                    <a:pt x="2469" y="8188"/>
                  </a:cubicBezTo>
                  <a:cubicBezTo>
                    <a:pt x="2479" y="8191"/>
                    <a:pt x="2490" y="8193"/>
                    <a:pt x="2500" y="8196"/>
                  </a:cubicBezTo>
                  <a:lnTo>
                    <a:pt x="2511" y="8200"/>
                  </a:lnTo>
                  <a:cubicBezTo>
                    <a:pt x="2545" y="8213"/>
                    <a:pt x="2580" y="8224"/>
                    <a:pt x="2614" y="8236"/>
                  </a:cubicBezTo>
                  <a:cubicBezTo>
                    <a:pt x="2645" y="8246"/>
                    <a:pt x="2675" y="8257"/>
                    <a:pt x="2706" y="8267"/>
                  </a:cubicBezTo>
                  <a:cubicBezTo>
                    <a:pt x="2745" y="8280"/>
                    <a:pt x="2787" y="8291"/>
                    <a:pt x="2828" y="8303"/>
                  </a:cubicBezTo>
                  <a:cubicBezTo>
                    <a:pt x="2854" y="8311"/>
                    <a:pt x="2879" y="8319"/>
                    <a:pt x="2906" y="8326"/>
                  </a:cubicBezTo>
                  <a:cubicBezTo>
                    <a:pt x="2961" y="8341"/>
                    <a:pt x="3016" y="8355"/>
                    <a:pt x="3071" y="8368"/>
                  </a:cubicBezTo>
                  <a:lnTo>
                    <a:pt x="3071" y="8368"/>
                  </a:lnTo>
                  <a:cubicBezTo>
                    <a:pt x="3070" y="8371"/>
                    <a:pt x="3070" y="8374"/>
                    <a:pt x="3070" y="8377"/>
                  </a:cubicBezTo>
                  <a:lnTo>
                    <a:pt x="3070" y="8377"/>
                  </a:lnTo>
                  <a:lnTo>
                    <a:pt x="3070" y="8377"/>
                  </a:lnTo>
                  <a:cubicBezTo>
                    <a:pt x="3070" y="8384"/>
                    <a:pt x="3071" y="8392"/>
                    <a:pt x="3075" y="8398"/>
                  </a:cubicBezTo>
                  <a:cubicBezTo>
                    <a:pt x="3079" y="8405"/>
                    <a:pt x="3084" y="8409"/>
                    <a:pt x="3091" y="8413"/>
                  </a:cubicBezTo>
                  <a:cubicBezTo>
                    <a:pt x="3097" y="8417"/>
                    <a:pt x="3104" y="8419"/>
                    <a:pt x="3112" y="8419"/>
                  </a:cubicBezTo>
                  <a:lnTo>
                    <a:pt x="3112" y="8419"/>
                  </a:lnTo>
                  <a:lnTo>
                    <a:pt x="3114" y="8419"/>
                  </a:lnTo>
                  <a:cubicBezTo>
                    <a:pt x="3116" y="8445"/>
                    <a:pt x="3119" y="8471"/>
                    <a:pt x="3121" y="8496"/>
                  </a:cubicBezTo>
                  <a:lnTo>
                    <a:pt x="3121" y="8496"/>
                  </a:lnTo>
                  <a:cubicBezTo>
                    <a:pt x="3132" y="8612"/>
                    <a:pt x="3142" y="8722"/>
                    <a:pt x="3151" y="8829"/>
                  </a:cubicBezTo>
                  <a:cubicBezTo>
                    <a:pt x="3162" y="8949"/>
                    <a:pt x="3172" y="9065"/>
                    <a:pt x="3182" y="9171"/>
                  </a:cubicBezTo>
                  <a:cubicBezTo>
                    <a:pt x="3182" y="9174"/>
                    <a:pt x="3182" y="9177"/>
                    <a:pt x="3182" y="9179"/>
                  </a:cubicBezTo>
                  <a:cubicBezTo>
                    <a:pt x="3184" y="9199"/>
                    <a:pt x="3186" y="9216"/>
                    <a:pt x="3188" y="9235"/>
                  </a:cubicBezTo>
                  <a:cubicBezTo>
                    <a:pt x="3188" y="9238"/>
                    <a:pt x="3188" y="9241"/>
                    <a:pt x="3188" y="9244"/>
                  </a:cubicBezTo>
                  <a:lnTo>
                    <a:pt x="3188" y="9244"/>
                  </a:lnTo>
                  <a:cubicBezTo>
                    <a:pt x="3181" y="9244"/>
                    <a:pt x="3174" y="9246"/>
                    <a:pt x="3168" y="9250"/>
                  </a:cubicBezTo>
                  <a:cubicBezTo>
                    <a:pt x="3166" y="9251"/>
                    <a:pt x="3165" y="9252"/>
                    <a:pt x="3164" y="9253"/>
                  </a:cubicBezTo>
                  <a:lnTo>
                    <a:pt x="3144" y="9231"/>
                  </a:lnTo>
                  <a:lnTo>
                    <a:pt x="3119" y="9204"/>
                  </a:lnTo>
                  <a:close/>
                  <a:moveTo>
                    <a:pt x="1920" y="7816"/>
                  </a:moveTo>
                  <a:lnTo>
                    <a:pt x="1931" y="7810"/>
                  </a:lnTo>
                  <a:cubicBezTo>
                    <a:pt x="1947" y="7801"/>
                    <a:pt x="1963" y="7792"/>
                    <a:pt x="1980" y="7783"/>
                  </a:cubicBezTo>
                  <a:lnTo>
                    <a:pt x="1996" y="7773"/>
                  </a:lnTo>
                  <a:lnTo>
                    <a:pt x="2029" y="7754"/>
                  </a:lnTo>
                  <a:lnTo>
                    <a:pt x="2056" y="7736"/>
                  </a:lnTo>
                  <a:lnTo>
                    <a:pt x="2078" y="7722"/>
                  </a:lnTo>
                  <a:lnTo>
                    <a:pt x="2109" y="7702"/>
                  </a:lnTo>
                  <a:lnTo>
                    <a:pt x="2128" y="7688"/>
                  </a:lnTo>
                  <a:lnTo>
                    <a:pt x="2148" y="7675"/>
                  </a:lnTo>
                  <a:lnTo>
                    <a:pt x="2148" y="7675"/>
                  </a:lnTo>
                  <a:cubicBezTo>
                    <a:pt x="2152" y="7680"/>
                    <a:pt x="2155" y="7683"/>
                    <a:pt x="2160" y="7686"/>
                  </a:cubicBezTo>
                  <a:cubicBezTo>
                    <a:pt x="2167" y="7690"/>
                    <a:pt x="2173" y="7691"/>
                    <a:pt x="2180" y="7691"/>
                  </a:cubicBezTo>
                  <a:lnTo>
                    <a:pt x="2182" y="7741"/>
                  </a:lnTo>
                  <a:cubicBezTo>
                    <a:pt x="2184" y="7807"/>
                    <a:pt x="2186" y="7872"/>
                    <a:pt x="2189" y="7936"/>
                  </a:cubicBezTo>
                  <a:cubicBezTo>
                    <a:pt x="2089" y="7904"/>
                    <a:pt x="1992" y="7868"/>
                    <a:pt x="1898" y="7829"/>
                  </a:cubicBezTo>
                  <a:lnTo>
                    <a:pt x="1920" y="7816"/>
                  </a:lnTo>
                  <a:close/>
                  <a:moveTo>
                    <a:pt x="2264" y="7595"/>
                  </a:moveTo>
                  <a:cubicBezTo>
                    <a:pt x="2279" y="7585"/>
                    <a:pt x="2295" y="7573"/>
                    <a:pt x="2311" y="7562"/>
                  </a:cubicBezTo>
                  <a:cubicBezTo>
                    <a:pt x="2322" y="7554"/>
                    <a:pt x="2333" y="7546"/>
                    <a:pt x="2345" y="7538"/>
                  </a:cubicBezTo>
                  <a:cubicBezTo>
                    <a:pt x="2361" y="7526"/>
                    <a:pt x="2378" y="7513"/>
                    <a:pt x="2394" y="7501"/>
                  </a:cubicBezTo>
                  <a:cubicBezTo>
                    <a:pt x="2419" y="7481"/>
                    <a:pt x="2444" y="7463"/>
                    <a:pt x="2469" y="7443"/>
                  </a:cubicBezTo>
                  <a:cubicBezTo>
                    <a:pt x="2481" y="7434"/>
                    <a:pt x="2493" y="7424"/>
                    <a:pt x="2505" y="7415"/>
                  </a:cubicBezTo>
                  <a:cubicBezTo>
                    <a:pt x="2517" y="7406"/>
                    <a:pt x="2534" y="7391"/>
                    <a:pt x="2549" y="7379"/>
                  </a:cubicBezTo>
                  <a:lnTo>
                    <a:pt x="2585" y="7349"/>
                  </a:lnTo>
                  <a:lnTo>
                    <a:pt x="2629" y="7311"/>
                  </a:lnTo>
                  <a:lnTo>
                    <a:pt x="2664" y="7280"/>
                  </a:lnTo>
                  <a:lnTo>
                    <a:pt x="2708" y="7241"/>
                  </a:lnTo>
                  <a:lnTo>
                    <a:pt x="2742" y="7210"/>
                  </a:lnTo>
                  <a:cubicBezTo>
                    <a:pt x="2757" y="7197"/>
                    <a:pt x="2772" y="7183"/>
                    <a:pt x="2787" y="7169"/>
                  </a:cubicBezTo>
                  <a:lnTo>
                    <a:pt x="2820" y="7138"/>
                  </a:lnTo>
                  <a:lnTo>
                    <a:pt x="2865" y="7094"/>
                  </a:lnTo>
                  <a:lnTo>
                    <a:pt x="2897" y="7063"/>
                  </a:lnTo>
                  <a:cubicBezTo>
                    <a:pt x="2913" y="7048"/>
                    <a:pt x="2928" y="7033"/>
                    <a:pt x="2943" y="7018"/>
                  </a:cubicBezTo>
                  <a:lnTo>
                    <a:pt x="2974" y="6987"/>
                  </a:lnTo>
                  <a:cubicBezTo>
                    <a:pt x="2989" y="6972"/>
                    <a:pt x="3005" y="6956"/>
                    <a:pt x="3020" y="6941"/>
                  </a:cubicBezTo>
                  <a:lnTo>
                    <a:pt x="3050" y="6910"/>
                  </a:lnTo>
                  <a:lnTo>
                    <a:pt x="3096" y="6862"/>
                  </a:lnTo>
                  <a:lnTo>
                    <a:pt x="3126" y="6832"/>
                  </a:lnTo>
                  <a:lnTo>
                    <a:pt x="3172" y="6783"/>
                  </a:lnTo>
                  <a:lnTo>
                    <a:pt x="3200" y="6752"/>
                  </a:lnTo>
                  <a:lnTo>
                    <a:pt x="3246" y="6704"/>
                  </a:lnTo>
                  <a:lnTo>
                    <a:pt x="3275" y="6672"/>
                  </a:lnTo>
                  <a:lnTo>
                    <a:pt x="3323" y="6620"/>
                  </a:lnTo>
                  <a:cubicBezTo>
                    <a:pt x="3331" y="6611"/>
                    <a:pt x="3339" y="6602"/>
                    <a:pt x="3348" y="6593"/>
                  </a:cubicBezTo>
                  <a:cubicBezTo>
                    <a:pt x="3365" y="6574"/>
                    <a:pt x="3382" y="6556"/>
                    <a:pt x="3399" y="6537"/>
                  </a:cubicBezTo>
                  <a:lnTo>
                    <a:pt x="3400" y="6536"/>
                  </a:lnTo>
                  <a:lnTo>
                    <a:pt x="3400" y="6536"/>
                  </a:lnTo>
                  <a:cubicBezTo>
                    <a:pt x="3401" y="6537"/>
                    <a:pt x="3402" y="6538"/>
                    <a:pt x="3404" y="6539"/>
                  </a:cubicBezTo>
                  <a:lnTo>
                    <a:pt x="3404" y="6539"/>
                  </a:lnTo>
                  <a:cubicBezTo>
                    <a:pt x="3400" y="6547"/>
                    <a:pt x="3396" y="6554"/>
                    <a:pt x="3391" y="6562"/>
                  </a:cubicBezTo>
                  <a:cubicBezTo>
                    <a:pt x="3383" y="6578"/>
                    <a:pt x="3373" y="6595"/>
                    <a:pt x="3365" y="6611"/>
                  </a:cubicBezTo>
                  <a:cubicBezTo>
                    <a:pt x="3356" y="6627"/>
                    <a:pt x="3346" y="6644"/>
                    <a:pt x="3337" y="6660"/>
                  </a:cubicBezTo>
                  <a:cubicBezTo>
                    <a:pt x="3328" y="6676"/>
                    <a:pt x="3317" y="6693"/>
                    <a:pt x="3309" y="6710"/>
                  </a:cubicBezTo>
                  <a:cubicBezTo>
                    <a:pt x="3300" y="6727"/>
                    <a:pt x="3292" y="6739"/>
                    <a:pt x="3284" y="6754"/>
                  </a:cubicBezTo>
                  <a:lnTo>
                    <a:pt x="3254" y="6807"/>
                  </a:lnTo>
                  <a:lnTo>
                    <a:pt x="3230" y="6848"/>
                  </a:lnTo>
                  <a:cubicBezTo>
                    <a:pt x="3220" y="6866"/>
                    <a:pt x="3210" y="6883"/>
                    <a:pt x="3200" y="6901"/>
                  </a:cubicBezTo>
                  <a:lnTo>
                    <a:pt x="3178" y="6940"/>
                  </a:lnTo>
                  <a:cubicBezTo>
                    <a:pt x="3167" y="6957"/>
                    <a:pt x="3158" y="6975"/>
                    <a:pt x="3147" y="6992"/>
                  </a:cubicBezTo>
                  <a:lnTo>
                    <a:pt x="3124" y="7029"/>
                  </a:lnTo>
                  <a:lnTo>
                    <a:pt x="3094" y="7081"/>
                  </a:lnTo>
                  <a:lnTo>
                    <a:pt x="3072" y="7116"/>
                  </a:lnTo>
                  <a:lnTo>
                    <a:pt x="3042" y="7168"/>
                  </a:lnTo>
                  <a:lnTo>
                    <a:pt x="3022" y="7201"/>
                  </a:lnTo>
                  <a:lnTo>
                    <a:pt x="2991" y="7253"/>
                  </a:lnTo>
                  <a:lnTo>
                    <a:pt x="2973" y="7280"/>
                  </a:lnTo>
                  <a:cubicBezTo>
                    <a:pt x="2962" y="7299"/>
                    <a:pt x="2951" y="7317"/>
                    <a:pt x="2939" y="7335"/>
                  </a:cubicBezTo>
                  <a:lnTo>
                    <a:pt x="2925" y="7358"/>
                  </a:lnTo>
                  <a:cubicBezTo>
                    <a:pt x="2913" y="7377"/>
                    <a:pt x="2901" y="7396"/>
                    <a:pt x="2889" y="7416"/>
                  </a:cubicBezTo>
                  <a:cubicBezTo>
                    <a:pt x="2885" y="7422"/>
                    <a:pt x="2880" y="7428"/>
                    <a:pt x="2876" y="7435"/>
                  </a:cubicBezTo>
                  <a:lnTo>
                    <a:pt x="2838" y="7494"/>
                  </a:lnTo>
                  <a:lnTo>
                    <a:pt x="2829" y="7508"/>
                  </a:lnTo>
                  <a:cubicBezTo>
                    <a:pt x="2756" y="7619"/>
                    <a:pt x="2683" y="7724"/>
                    <a:pt x="2610" y="7822"/>
                  </a:cubicBezTo>
                  <a:lnTo>
                    <a:pt x="2610" y="7822"/>
                  </a:lnTo>
                  <a:cubicBezTo>
                    <a:pt x="2608" y="7821"/>
                    <a:pt x="2607" y="7821"/>
                    <a:pt x="2606" y="7820"/>
                  </a:cubicBezTo>
                  <a:cubicBezTo>
                    <a:pt x="2600" y="7816"/>
                    <a:pt x="2593" y="7815"/>
                    <a:pt x="2586" y="7814"/>
                  </a:cubicBezTo>
                  <a:lnTo>
                    <a:pt x="2586" y="7814"/>
                  </a:lnTo>
                  <a:cubicBezTo>
                    <a:pt x="2579" y="7815"/>
                    <a:pt x="2572" y="7817"/>
                    <a:pt x="2566" y="7820"/>
                  </a:cubicBezTo>
                  <a:cubicBezTo>
                    <a:pt x="2559" y="7825"/>
                    <a:pt x="2554" y="7829"/>
                    <a:pt x="2550" y="7835"/>
                  </a:cubicBezTo>
                  <a:cubicBezTo>
                    <a:pt x="2550" y="7836"/>
                    <a:pt x="2550" y="7836"/>
                    <a:pt x="2550" y="7837"/>
                  </a:cubicBezTo>
                  <a:lnTo>
                    <a:pt x="2530" y="7827"/>
                  </a:lnTo>
                  <a:cubicBezTo>
                    <a:pt x="2447" y="7788"/>
                    <a:pt x="2366" y="7746"/>
                    <a:pt x="2289" y="7705"/>
                  </a:cubicBezTo>
                  <a:lnTo>
                    <a:pt x="2279" y="7700"/>
                  </a:lnTo>
                  <a:lnTo>
                    <a:pt x="2217" y="7666"/>
                  </a:lnTo>
                  <a:lnTo>
                    <a:pt x="2217" y="7666"/>
                  </a:lnTo>
                  <a:cubicBezTo>
                    <a:pt x="2220" y="7660"/>
                    <a:pt x="2221" y="7654"/>
                    <a:pt x="2221" y="7648"/>
                  </a:cubicBezTo>
                  <a:lnTo>
                    <a:pt x="2221" y="7648"/>
                  </a:lnTo>
                  <a:cubicBezTo>
                    <a:pt x="2221" y="7640"/>
                    <a:pt x="2219" y="7634"/>
                    <a:pt x="2216" y="7628"/>
                  </a:cubicBezTo>
                  <a:cubicBezTo>
                    <a:pt x="2215" y="7627"/>
                    <a:pt x="2215" y="7627"/>
                    <a:pt x="2215" y="7626"/>
                  </a:cubicBezTo>
                  <a:cubicBezTo>
                    <a:pt x="2219" y="7624"/>
                    <a:pt x="2223" y="7621"/>
                    <a:pt x="2228" y="7618"/>
                  </a:cubicBezTo>
                  <a:cubicBezTo>
                    <a:pt x="2239" y="7611"/>
                    <a:pt x="2252" y="7603"/>
                    <a:pt x="2264" y="7595"/>
                  </a:cubicBezTo>
                  <a:close/>
                  <a:moveTo>
                    <a:pt x="3737" y="5679"/>
                  </a:moveTo>
                  <a:cubicBezTo>
                    <a:pt x="3832" y="5426"/>
                    <a:pt x="3930" y="5172"/>
                    <a:pt x="4030" y="4915"/>
                  </a:cubicBezTo>
                  <a:cubicBezTo>
                    <a:pt x="4046" y="4876"/>
                    <a:pt x="4060" y="4837"/>
                    <a:pt x="4076" y="4797"/>
                  </a:cubicBezTo>
                  <a:cubicBezTo>
                    <a:pt x="4103" y="4729"/>
                    <a:pt x="4131" y="4660"/>
                    <a:pt x="4159" y="4592"/>
                  </a:cubicBezTo>
                  <a:cubicBezTo>
                    <a:pt x="4186" y="4524"/>
                    <a:pt x="4213" y="4456"/>
                    <a:pt x="4241" y="4388"/>
                  </a:cubicBezTo>
                  <a:lnTo>
                    <a:pt x="4241" y="4388"/>
                  </a:lnTo>
                  <a:cubicBezTo>
                    <a:pt x="4246" y="4390"/>
                    <a:pt x="4250" y="4390"/>
                    <a:pt x="4255" y="4391"/>
                  </a:cubicBezTo>
                  <a:lnTo>
                    <a:pt x="4255" y="4391"/>
                  </a:lnTo>
                  <a:cubicBezTo>
                    <a:pt x="4262" y="4390"/>
                    <a:pt x="4268" y="4389"/>
                    <a:pt x="4275" y="4385"/>
                  </a:cubicBezTo>
                  <a:cubicBezTo>
                    <a:pt x="4613" y="4966"/>
                    <a:pt x="4948" y="5531"/>
                    <a:pt x="5303" y="6066"/>
                  </a:cubicBezTo>
                  <a:lnTo>
                    <a:pt x="5310" y="6076"/>
                  </a:lnTo>
                  <a:cubicBezTo>
                    <a:pt x="5352" y="6139"/>
                    <a:pt x="5395" y="6201"/>
                    <a:pt x="5438" y="6263"/>
                  </a:cubicBezTo>
                  <a:lnTo>
                    <a:pt x="5438" y="6263"/>
                  </a:lnTo>
                  <a:cubicBezTo>
                    <a:pt x="5433" y="6267"/>
                    <a:pt x="5429" y="6271"/>
                    <a:pt x="5426" y="6276"/>
                  </a:cubicBezTo>
                  <a:cubicBezTo>
                    <a:pt x="5422" y="6283"/>
                    <a:pt x="5420" y="6289"/>
                    <a:pt x="5420" y="6296"/>
                  </a:cubicBezTo>
                  <a:cubicBezTo>
                    <a:pt x="5420" y="6298"/>
                    <a:pt x="5420" y="6299"/>
                    <a:pt x="5420" y="6301"/>
                  </a:cubicBezTo>
                  <a:cubicBezTo>
                    <a:pt x="5342" y="6313"/>
                    <a:pt x="5263" y="6325"/>
                    <a:pt x="5184" y="6336"/>
                  </a:cubicBezTo>
                  <a:lnTo>
                    <a:pt x="5174" y="6338"/>
                  </a:lnTo>
                  <a:cubicBezTo>
                    <a:pt x="5087" y="6350"/>
                    <a:pt x="5003" y="6362"/>
                    <a:pt x="4918" y="6373"/>
                  </a:cubicBezTo>
                  <a:lnTo>
                    <a:pt x="4885" y="6377"/>
                  </a:lnTo>
                  <a:cubicBezTo>
                    <a:pt x="4727" y="6397"/>
                    <a:pt x="4572" y="6415"/>
                    <a:pt x="4421" y="6431"/>
                  </a:cubicBezTo>
                  <a:lnTo>
                    <a:pt x="4401" y="6433"/>
                  </a:lnTo>
                  <a:cubicBezTo>
                    <a:pt x="4381" y="6435"/>
                    <a:pt x="4362" y="6437"/>
                    <a:pt x="4341" y="6439"/>
                  </a:cubicBezTo>
                  <a:cubicBezTo>
                    <a:pt x="4277" y="6445"/>
                    <a:pt x="4213" y="6451"/>
                    <a:pt x="4150" y="6457"/>
                  </a:cubicBezTo>
                  <a:lnTo>
                    <a:pt x="4080" y="6462"/>
                  </a:lnTo>
                  <a:cubicBezTo>
                    <a:pt x="4021" y="6467"/>
                    <a:pt x="3962" y="6472"/>
                    <a:pt x="3904" y="6476"/>
                  </a:cubicBezTo>
                  <a:cubicBezTo>
                    <a:pt x="3880" y="6478"/>
                    <a:pt x="3856" y="6479"/>
                    <a:pt x="3831" y="6481"/>
                  </a:cubicBezTo>
                  <a:cubicBezTo>
                    <a:pt x="3775" y="6484"/>
                    <a:pt x="3719" y="6488"/>
                    <a:pt x="3663" y="6491"/>
                  </a:cubicBezTo>
                  <a:cubicBezTo>
                    <a:pt x="3633" y="6493"/>
                    <a:pt x="3604" y="6494"/>
                    <a:pt x="3574" y="6495"/>
                  </a:cubicBezTo>
                  <a:cubicBezTo>
                    <a:pt x="3538" y="6497"/>
                    <a:pt x="3502" y="6498"/>
                    <a:pt x="3466" y="6500"/>
                  </a:cubicBezTo>
                  <a:lnTo>
                    <a:pt x="3466" y="6500"/>
                  </a:lnTo>
                  <a:cubicBezTo>
                    <a:pt x="3466" y="6493"/>
                    <a:pt x="3464" y="6488"/>
                    <a:pt x="3461" y="6482"/>
                  </a:cubicBezTo>
                  <a:cubicBezTo>
                    <a:pt x="3457" y="6475"/>
                    <a:pt x="3451" y="6471"/>
                    <a:pt x="3445" y="6467"/>
                  </a:cubicBezTo>
                  <a:cubicBezTo>
                    <a:pt x="3443" y="6467"/>
                    <a:pt x="3443" y="6465"/>
                    <a:pt x="3441" y="6465"/>
                  </a:cubicBezTo>
                  <a:cubicBezTo>
                    <a:pt x="3485" y="6348"/>
                    <a:pt x="3530" y="6229"/>
                    <a:pt x="3573" y="6113"/>
                  </a:cubicBezTo>
                  <a:cubicBezTo>
                    <a:pt x="3628" y="5969"/>
                    <a:pt x="3682" y="5824"/>
                    <a:pt x="3737" y="5679"/>
                  </a:cubicBezTo>
                  <a:close/>
                  <a:moveTo>
                    <a:pt x="3966" y="4467"/>
                  </a:moveTo>
                  <a:lnTo>
                    <a:pt x="3780" y="4546"/>
                  </a:lnTo>
                  <a:lnTo>
                    <a:pt x="3690" y="4585"/>
                  </a:lnTo>
                  <a:cubicBezTo>
                    <a:pt x="3618" y="4616"/>
                    <a:pt x="3546" y="4647"/>
                    <a:pt x="3474" y="4679"/>
                  </a:cubicBezTo>
                  <a:lnTo>
                    <a:pt x="3419" y="4703"/>
                  </a:lnTo>
                  <a:lnTo>
                    <a:pt x="3151" y="4821"/>
                  </a:lnTo>
                  <a:lnTo>
                    <a:pt x="2921" y="4921"/>
                  </a:lnTo>
                  <a:lnTo>
                    <a:pt x="2921" y="4921"/>
                  </a:lnTo>
                  <a:cubicBezTo>
                    <a:pt x="2920" y="4920"/>
                    <a:pt x="2919" y="4920"/>
                    <a:pt x="2919" y="4919"/>
                  </a:cubicBezTo>
                  <a:cubicBezTo>
                    <a:pt x="2914" y="4912"/>
                    <a:pt x="2911" y="4906"/>
                    <a:pt x="2904" y="4903"/>
                  </a:cubicBezTo>
                  <a:cubicBezTo>
                    <a:pt x="2898" y="4899"/>
                    <a:pt x="2892" y="4898"/>
                    <a:pt x="2885" y="4898"/>
                  </a:cubicBezTo>
                  <a:lnTo>
                    <a:pt x="2885" y="4683"/>
                  </a:lnTo>
                  <a:lnTo>
                    <a:pt x="2885" y="4683"/>
                  </a:lnTo>
                  <a:cubicBezTo>
                    <a:pt x="2892" y="4683"/>
                    <a:pt x="2898" y="4681"/>
                    <a:pt x="2905" y="4677"/>
                  </a:cubicBezTo>
                  <a:cubicBezTo>
                    <a:pt x="2911" y="4673"/>
                    <a:pt x="2916" y="4669"/>
                    <a:pt x="2920" y="4662"/>
                  </a:cubicBezTo>
                  <a:cubicBezTo>
                    <a:pt x="2924" y="4655"/>
                    <a:pt x="2925" y="4649"/>
                    <a:pt x="2925" y="4641"/>
                  </a:cubicBezTo>
                  <a:lnTo>
                    <a:pt x="2925" y="4641"/>
                  </a:lnTo>
                  <a:cubicBezTo>
                    <a:pt x="2925" y="4638"/>
                    <a:pt x="2925" y="4636"/>
                    <a:pt x="2924" y="4634"/>
                  </a:cubicBezTo>
                  <a:lnTo>
                    <a:pt x="3242" y="4562"/>
                  </a:lnTo>
                  <a:lnTo>
                    <a:pt x="3257" y="4558"/>
                  </a:lnTo>
                  <a:lnTo>
                    <a:pt x="3350" y="4538"/>
                  </a:lnTo>
                  <a:lnTo>
                    <a:pt x="3436" y="4519"/>
                  </a:lnTo>
                  <a:lnTo>
                    <a:pt x="3501" y="4505"/>
                  </a:lnTo>
                  <a:lnTo>
                    <a:pt x="3608" y="4482"/>
                  </a:lnTo>
                  <a:lnTo>
                    <a:pt x="3663" y="4470"/>
                  </a:lnTo>
                  <a:lnTo>
                    <a:pt x="3775" y="4447"/>
                  </a:lnTo>
                  <a:lnTo>
                    <a:pt x="3824" y="4437"/>
                  </a:lnTo>
                  <a:cubicBezTo>
                    <a:pt x="3862" y="4429"/>
                    <a:pt x="3899" y="4421"/>
                    <a:pt x="3937" y="4413"/>
                  </a:cubicBezTo>
                  <a:lnTo>
                    <a:pt x="3984" y="4404"/>
                  </a:lnTo>
                  <a:lnTo>
                    <a:pt x="4095" y="4381"/>
                  </a:lnTo>
                  <a:lnTo>
                    <a:pt x="4139" y="4373"/>
                  </a:lnTo>
                  <a:lnTo>
                    <a:pt x="4215" y="4358"/>
                  </a:lnTo>
                  <a:lnTo>
                    <a:pt x="4215" y="4358"/>
                  </a:lnTo>
                  <a:cubicBezTo>
                    <a:pt x="4215" y="4359"/>
                    <a:pt x="4215" y="4361"/>
                    <a:pt x="4216" y="4362"/>
                  </a:cubicBezTo>
                  <a:cubicBezTo>
                    <a:pt x="4170" y="4382"/>
                    <a:pt x="4125" y="4401"/>
                    <a:pt x="4079" y="4420"/>
                  </a:cubicBezTo>
                  <a:cubicBezTo>
                    <a:pt x="4041" y="4435"/>
                    <a:pt x="4003" y="4451"/>
                    <a:pt x="3966" y="4467"/>
                  </a:cubicBezTo>
                  <a:close/>
                  <a:moveTo>
                    <a:pt x="2738" y="4260"/>
                  </a:moveTo>
                  <a:lnTo>
                    <a:pt x="2738" y="4260"/>
                  </a:lnTo>
                  <a:cubicBezTo>
                    <a:pt x="2738" y="4252"/>
                    <a:pt x="2736" y="4245"/>
                    <a:pt x="2733" y="4240"/>
                  </a:cubicBezTo>
                  <a:cubicBezTo>
                    <a:pt x="2732" y="4238"/>
                    <a:pt x="2731" y="4237"/>
                    <a:pt x="2730" y="4236"/>
                  </a:cubicBezTo>
                  <a:cubicBezTo>
                    <a:pt x="2778" y="4199"/>
                    <a:pt x="2828" y="4161"/>
                    <a:pt x="2879" y="4123"/>
                  </a:cubicBezTo>
                  <a:lnTo>
                    <a:pt x="2931" y="4083"/>
                  </a:lnTo>
                  <a:cubicBezTo>
                    <a:pt x="2942" y="4075"/>
                    <a:pt x="2954" y="4066"/>
                    <a:pt x="2965" y="4057"/>
                  </a:cubicBezTo>
                  <a:lnTo>
                    <a:pt x="3055" y="3990"/>
                  </a:lnTo>
                  <a:lnTo>
                    <a:pt x="3100" y="3957"/>
                  </a:lnTo>
                  <a:lnTo>
                    <a:pt x="3183" y="3896"/>
                  </a:lnTo>
                  <a:cubicBezTo>
                    <a:pt x="3205" y="3879"/>
                    <a:pt x="3228" y="3863"/>
                    <a:pt x="3251" y="3846"/>
                  </a:cubicBezTo>
                  <a:lnTo>
                    <a:pt x="3315" y="3799"/>
                  </a:lnTo>
                  <a:lnTo>
                    <a:pt x="3396" y="3740"/>
                  </a:lnTo>
                  <a:lnTo>
                    <a:pt x="3450" y="3701"/>
                  </a:lnTo>
                  <a:lnTo>
                    <a:pt x="3536" y="3640"/>
                  </a:lnTo>
                  <a:lnTo>
                    <a:pt x="3590" y="3602"/>
                  </a:lnTo>
                  <a:cubicBezTo>
                    <a:pt x="3619" y="3582"/>
                    <a:pt x="3649" y="3561"/>
                    <a:pt x="3678" y="3540"/>
                  </a:cubicBezTo>
                  <a:cubicBezTo>
                    <a:pt x="3687" y="3534"/>
                    <a:pt x="3695" y="3528"/>
                    <a:pt x="3704" y="3521"/>
                  </a:cubicBezTo>
                  <a:lnTo>
                    <a:pt x="3704" y="3521"/>
                  </a:lnTo>
                  <a:cubicBezTo>
                    <a:pt x="3706" y="3524"/>
                    <a:pt x="3708" y="3526"/>
                    <a:pt x="3710" y="3528"/>
                  </a:cubicBezTo>
                  <a:lnTo>
                    <a:pt x="3673" y="3576"/>
                  </a:lnTo>
                  <a:lnTo>
                    <a:pt x="3620" y="3644"/>
                  </a:lnTo>
                  <a:lnTo>
                    <a:pt x="3559" y="3723"/>
                  </a:lnTo>
                  <a:lnTo>
                    <a:pt x="3508" y="3788"/>
                  </a:lnTo>
                  <a:lnTo>
                    <a:pt x="3439" y="3881"/>
                  </a:lnTo>
                  <a:cubicBezTo>
                    <a:pt x="3426" y="3898"/>
                    <a:pt x="3413" y="3915"/>
                    <a:pt x="3400" y="3932"/>
                  </a:cubicBezTo>
                  <a:lnTo>
                    <a:pt x="3314" y="4047"/>
                  </a:lnTo>
                  <a:lnTo>
                    <a:pt x="3293" y="4075"/>
                  </a:lnTo>
                  <a:cubicBezTo>
                    <a:pt x="3186" y="4219"/>
                    <a:pt x="3082" y="4361"/>
                    <a:pt x="2981" y="4500"/>
                  </a:cubicBezTo>
                  <a:lnTo>
                    <a:pt x="2905" y="4606"/>
                  </a:lnTo>
                  <a:lnTo>
                    <a:pt x="2905" y="4606"/>
                  </a:lnTo>
                  <a:cubicBezTo>
                    <a:pt x="2904" y="4606"/>
                    <a:pt x="2903" y="4605"/>
                    <a:pt x="2901" y="4604"/>
                  </a:cubicBezTo>
                  <a:cubicBezTo>
                    <a:pt x="2895" y="4601"/>
                    <a:pt x="2889" y="4599"/>
                    <a:pt x="2882" y="4599"/>
                  </a:cubicBezTo>
                  <a:cubicBezTo>
                    <a:pt x="2876" y="4599"/>
                    <a:pt x="2871" y="4600"/>
                    <a:pt x="2866" y="4603"/>
                  </a:cubicBezTo>
                  <a:lnTo>
                    <a:pt x="2837" y="4545"/>
                  </a:lnTo>
                  <a:cubicBezTo>
                    <a:pt x="2798" y="4463"/>
                    <a:pt x="2756" y="4379"/>
                    <a:pt x="2716" y="4297"/>
                  </a:cubicBezTo>
                  <a:lnTo>
                    <a:pt x="2716" y="4297"/>
                  </a:lnTo>
                  <a:cubicBezTo>
                    <a:pt x="2716" y="4296"/>
                    <a:pt x="2717" y="4296"/>
                    <a:pt x="2718" y="4296"/>
                  </a:cubicBezTo>
                  <a:cubicBezTo>
                    <a:pt x="2724" y="4292"/>
                    <a:pt x="2729" y="4287"/>
                    <a:pt x="2733" y="4281"/>
                  </a:cubicBezTo>
                  <a:cubicBezTo>
                    <a:pt x="2736" y="4274"/>
                    <a:pt x="2738" y="4268"/>
                    <a:pt x="2738" y="4260"/>
                  </a:cubicBezTo>
                  <a:close/>
                  <a:moveTo>
                    <a:pt x="3551" y="3001"/>
                  </a:moveTo>
                  <a:cubicBezTo>
                    <a:pt x="3521" y="2924"/>
                    <a:pt x="3492" y="2848"/>
                    <a:pt x="3462" y="2773"/>
                  </a:cubicBezTo>
                  <a:cubicBezTo>
                    <a:pt x="3460" y="2768"/>
                    <a:pt x="3458" y="2762"/>
                    <a:pt x="3456" y="2757"/>
                  </a:cubicBezTo>
                  <a:cubicBezTo>
                    <a:pt x="3423" y="2674"/>
                    <a:pt x="3391" y="2593"/>
                    <a:pt x="3359" y="2514"/>
                  </a:cubicBezTo>
                  <a:cubicBezTo>
                    <a:pt x="3356" y="2508"/>
                    <a:pt x="3354" y="2502"/>
                    <a:pt x="3351" y="2496"/>
                  </a:cubicBezTo>
                  <a:cubicBezTo>
                    <a:pt x="3337" y="2460"/>
                    <a:pt x="3322" y="2424"/>
                    <a:pt x="3307" y="2389"/>
                  </a:cubicBezTo>
                  <a:lnTo>
                    <a:pt x="3304" y="2381"/>
                  </a:lnTo>
                  <a:cubicBezTo>
                    <a:pt x="3278" y="2318"/>
                    <a:pt x="3251" y="2256"/>
                    <a:pt x="3225" y="2195"/>
                  </a:cubicBezTo>
                  <a:lnTo>
                    <a:pt x="3225" y="2195"/>
                  </a:lnTo>
                  <a:cubicBezTo>
                    <a:pt x="3605" y="2070"/>
                    <a:pt x="3934" y="1986"/>
                    <a:pt x="4328" y="1913"/>
                  </a:cubicBezTo>
                  <a:cubicBezTo>
                    <a:pt x="4320" y="1931"/>
                    <a:pt x="4312" y="1948"/>
                    <a:pt x="4304" y="1966"/>
                  </a:cubicBezTo>
                  <a:cubicBezTo>
                    <a:pt x="4296" y="1983"/>
                    <a:pt x="4287" y="2006"/>
                    <a:pt x="4278" y="2025"/>
                  </a:cubicBezTo>
                  <a:cubicBezTo>
                    <a:pt x="4268" y="2049"/>
                    <a:pt x="4258" y="2073"/>
                    <a:pt x="4247" y="2097"/>
                  </a:cubicBezTo>
                  <a:cubicBezTo>
                    <a:pt x="4240" y="2115"/>
                    <a:pt x="4232" y="2133"/>
                    <a:pt x="4224" y="2151"/>
                  </a:cubicBezTo>
                  <a:cubicBezTo>
                    <a:pt x="4188" y="2237"/>
                    <a:pt x="4152" y="2325"/>
                    <a:pt x="4116" y="2416"/>
                  </a:cubicBezTo>
                  <a:lnTo>
                    <a:pt x="4114" y="2421"/>
                  </a:lnTo>
                  <a:cubicBezTo>
                    <a:pt x="4097" y="2465"/>
                    <a:pt x="4080" y="2510"/>
                    <a:pt x="4063" y="2555"/>
                  </a:cubicBezTo>
                  <a:cubicBezTo>
                    <a:pt x="4060" y="2562"/>
                    <a:pt x="4058" y="2568"/>
                    <a:pt x="4055" y="2575"/>
                  </a:cubicBezTo>
                  <a:cubicBezTo>
                    <a:pt x="4040" y="2616"/>
                    <a:pt x="4024" y="2657"/>
                    <a:pt x="4008" y="2700"/>
                  </a:cubicBezTo>
                  <a:lnTo>
                    <a:pt x="4003" y="2714"/>
                  </a:lnTo>
                  <a:cubicBezTo>
                    <a:pt x="3987" y="2758"/>
                    <a:pt x="3971" y="2803"/>
                    <a:pt x="3954" y="2848"/>
                  </a:cubicBezTo>
                  <a:cubicBezTo>
                    <a:pt x="3953" y="2852"/>
                    <a:pt x="3952" y="2856"/>
                    <a:pt x="3950" y="2860"/>
                  </a:cubicBezTo>
                  <a:cubicBezTo>
                    <a:pt x="3884" y="3046"/>
                    <a:pt x="3817" y="3245"/>
                    <a:pt x="3749" y="3455"/>
                  </a:cubicBezTo>
                  <a:lnTo>
                    <a:pt x="3749" y="3455"/>
                  </a:lnTo>
                  <a:cubicBezTo>
                    <a:pt x="3745" y="3454"/>
                    <a:pt x="3741" y="3453"/>
                    <a:pt x="3737" y="3453"/>
                  </a:cubicBezTo>
                  <a:lnTo>
                    <a:pt x="3737" y="3453"/>
                  </a:lnTo>
                  <a:cubicBezTo>
                    <a:pt x="3733" y="3453"/>
                    <a:pt x="3729" y="3454"/>
                    <a:pt x="3724" y="3456"/>
                  </a:cubicBezTo>
                  <a:cubicBezTo>
                    <a:pt x="3696" y="3381"/>
                    <a:pt x="3669" y="3308"/>
                    <a:pt x="3641" y="3236"/>
                  </a:cubicBezTo>
                  <a:cubicBezTo>
                    <a:pt x="3610" y="3158"/>
                    <a:pt x="3580" y="3080"/>
                    <a:pt x="3551" y="3003"/>
                  </a:cubicBezTo>
                  <a:lnTo>
                    <a:pt x="3551" y="3001"/>
                  </a:lnTo>
                  <a:close/>
                  <a:moveTo>
                    <a:pt x="3144" y="2179"/>
                  </a:moveTo>
                  <a:lnTo>
                    <a:pt x="3144" y="2179"/>
                  </a:lnTo>
                  <a:lnTo>
                    <a:pt x="3143" y="2179"/>
                  </a:lnTo>
                  <a:cubicBezTo>
                    <a:pt x="3135" y="2179"/>
                    <a:pt x="3129" y="2180"/>
                    <a:pt x="3123" y="2184"/>
                  </a:cubicBezTo>
                  <a:cubicBezTo>
                    <a:pt x="3116" y="2187"/>
                    <a:pt x="3111" y="2192"/>
                    <a:pt x="3108" y="2199"/>
                  </a:cubicBezTo>
                  <a:cubicBezTo>
                    <a:pt x="3104" y="2205"/>
                    <a:pt x="3102" y="2212"/>
                    <a:pt x="3102" y="2220"/>
                  </a:cubicBezTo>
                  <a:cubicBezTo>
                    <a:pt x="3102" y="2225"/>
                    <a:pt x="3103" y="2229"/>
                    <a:pt x="3105" y="2234"/>
                  </a:cubicBezTo>
                  <a:cubicBezTo>
                    <a:pt x="3000" y="2270"/>
                    <a:pt x="2897" y="2308"/>
                    <a:pt x="2797" y="2348"/>
                  </a:cubicBezTo>
                  <a:cubicBezTo>
                    <a:pt x="2800" y="2315"/>
                    <a:pt x="2803" y="2281"/>
                    <a:pt x="2806" y="2248"/>
                  </a:cubicBezTo>
                  <a:cubicBezTo>
                    <a:pt x="2807" y="2236"/>
                    <a:pt x="2808" y="2225"/>
                    <a:pt x="2809" y="2214"/>
                  </a:cubicBezTo>
                  <a:cubicBezTo>
                    <a:pt x="2812" y="2179"/>
                    <a:pt x="2815" y="2144"/>
                    <a:pt x="2819" y="2109"/>
                  </a:cubicBezTo>
                  <a:cubicBezTo>
                    <a:pt x="2922" y="2072"/>
                    <a:pt x="3028" y="2037"/>
                    <a:pt x="3135" y="2005"/>
                  </a:cubicBezTo>
                  <a:cubicBezTo>
                    <a:pt x="3140" y="2016"/>
                    <a:pt x="3145" y="2026"/>
                    <a:pt x="3150" y="2037"/>
                  </a:cubicBezTo>
                  <a:cubicBezTo>
                    <a:pt x="3160" y="2060"/>
                    <a:pt x="3171" y="2084"/>
                    <a:pt x="3181" y="2107"/>
                  </a:cubicBezTo>
                  <a:cubicBezTo>
                    <a:pt x="3188" y="2122"/>
                    <a:pt x="3195" y="2137"/>
                    <a:pt x="3201" y="2153"/>
                  </a:cubicBezTo>
                  <a:lnTo>
                    <a:pt x="3219" y="2195"/>
                  </a:lnTo>
                  <a:lnTo>
                    <a:pt x="3183" y="2206"/>
                  </a:lnTo>
                  <a:lnTo>
                    <a:pt x="3183" y="2206"/>
                  </a:lnTo>
                  <a:cubicBezTo>
                    <a:pt x="3182" y="2204"/>
                    <a:pt x="3181" y="2202"/>
                    <a:pt x="3180" y="2200"/>
                  </a:cubicBezTo>
                  <a:cubicBezTo>
                    <a:pt x="3176" y="2193"/>
                    <a:pt x="3171" y="2189"/>
                    <a:pt x="3164" y="2185"/>
                  </a:cubicBezTo>
                  <a:cubicBezTo>
                    <a:pt x="3157" y="2181"/>
                    <a:pt x="3151" y="2179"/>
                    <a:pt x="3144" y="2179"/>
                  </a:cubicBezTo>
                  <a:close/>
                  <a:moveTo>
                    <a:pt x="4371" y="1825"/>
                  </a:moveTo>
                  <a:cubicBezTo>
                    <a:pt x="4377" y="1813"/>
                    <a:pt x="4382" y="1800"/>
                    <a:pt x="4388" y="1788"/>
                  </a:cubicBezTo>
                  <a:cubicBezTo>
                    <a:pt x="4393" y="1776"/>
                    <a:pt x="4401" y="1761"/>
                    <a:pt x="4408" y="1749"/>
                  </a:cubicBezTo>
                  <a:cubicBezTo>
                    <a:pt x="4562" y="1732"/>
                    <a:pt x="4718" y="1719"/>
                    <a:pt x="4874" y="1712"/>
                  </a:cubicBezTo>
                  <a:cubicBezTo>
                    <a:pt x="4877" y="1716"/>
                    <a:pt x="4880" y="1720"/>
                    <a:pt x="4882" y="1724"/>
                  </a:cubicBezTo>
                  <a:lnTo>
                    <a:pt x="4930" y="1791"/>
                  </a:lnTo>
                  <a:cubicBezTo>
                    <a:pt x="4936" y="1800"/>
                    <a:pt x="4942" y="1809"/>
                    <a:pt x="4948" y="1818"/>
                  </a:cubicBezTo>
                  <a:lnTo>
                    <a:pt x="4949" y="1820"/>
                  </a:lnTo>
                  <a:cubicBezTo>
                    <a:pt x="4784" y="1838"/>
                    <a:pt x="4618" y="1860"/>
                    <a:pt x="4452" y="1888"/>
                  </a:cubicBezTo>
                  <a:cubicBezTo>
                    <a:pt x="4413" y="1895"/>
                    <a:pt x="4373" y="1902"/>
                    <a:pt x="4333" y="1909"/>
                  </a:cubicBezTo>
                  <a:lnTo>
                    <a:pt x="4333" y="1909"/>
                  </a:lnTo>
                  <a:cubicBezTo>
                    <a:pt x="4333" y="1909"/>
                    <a:pt x="4333" y="1908"/>
                    <a:pt x="4334" y="1907"/>
                  </a:cubicBezTo>
                  <a:cubicBezTo>
                    <a:pt x="4347" y="1880"/>
                    <a:pt x="4359" y="1853"/>
                    <a:pt x="4372" y="1826"/>
                  </a:cubicBezTo>
                  <a:lnTo>
                    <a:pt x="4371" y="1825"/>
                  </a:lnTo>
                  <a:close/>
                  <a:moveTo>
                    <a:pt x="5012" y="1909"/>
                  </a:moveTo>
                  <a:cubicBezTo>
                    <a:pt x="5298" y="2336"/>
                    <a:pt x="5575" y="2802"/>
                    <a:pt x="5863" y="3288"/>
                  </a:cubicBezTo>
                  <a:cubicBezTo>
                    <a:pt x="5964" y="3457"/>
                    <a:pt x="6067" y="3632"/>
                    <a:pt x="6172" y="3807"/>
                  </a:cubicBezTo>
                  <a:lnTo>
                    <a:pt x="6179" y="3817"/>
                  </a:lnTo>
                  <a:lnTo>
                    <a:pt x="6179" y="3817"/>
                  </a:lnTo>
                  <a:cubicBezTo>
                    <a:pt x="6173" y="3821"/>
                    <a:pt x="6169" y="3825"/>
                    <a:pt x="6166" y="3831"/>
                  </a:cubicBezTo>
                  <a:cubicBezTo>
                    <a:pt x="6164" y="3835"/>
                    <a:pt x="6163" y="3838"/>
                    <a:pt x="6162" y="3842"/>
                  </a:cubicBezTo>
                  <a:cubicBezTo>
                    <a:pt x="6096" y="3828"/>
                    <a:pt x="6031" y="3816"/>
                    <a:pt x="5967" y="3802"/>
                  </a:cubicBezTo>
                  <a:cubicBezTo>
                    <a:pt x="5933" y="3796"/>
                    <a:pt x="5899" y="3789"/>
                    <a:pt x="5866" y="3783"/>
                  </a:cubicBezTo>
                  <a:cubicBezTo>
                    <a:pt x="5794" y="3769"/>
                    <a:pt x="5724" y="3756"/>
                    <a:pt x="5653" y="3743"/>
                  </a:cubicBezTo>
                  <a:cubicBezTo>
                    <a:pt x="5616" y="3737"/>
                    <a:pt x="5578" y="3729"/>
                    <a:pt x="5541" y="3723"/>
                  </a:cubicBezTo>
                  <a:cubicBezTo>
                    <a:pt x="5482" y="3712"/>
                    <a:pt x="5423" y="3703"/>
                    <a:pt x="5364" y="3693"/>
                  </a:cubicBezTo>
                  <a:cubicBezTo>
                    <a:pt x="5317" y="3685"/>
                    <a:pt x="5269" y="3676"/>
                    <a:pt x="5223" y="3669"/>
                  </a:cubicBezTo>
                  <a:cubicBezTo>
                    <a:pt x="5177" y="3661"/>
                    <a:pt x="5133" y="3655"/>
                    <a:pt x="5087" y="3648"/>
                  </a:cubicBezTo>
                  <a:cubicBezTo>
                    <a:pt x="5030" y="3639"/>
                    <a:pt x="4972" y="3630"/>
                    <a:pt x="4914" y="3621"/>
                  </a:cubicBezTo>
                  <a:lnTo>
                    <a:pt x="4902" y="3620"/>
                  </a:lnTo>
                  <a:cubicBezTo>
                    <a:pt x="4715" y="3594"/>
                    <a:pt x="4533" y="3570"/>
                    <a:pt x="4354" y="3550"/>
                  </a:cubicBezTo>
                  <a:lnTo>
                    <a:pt x="4315" y="3546"/>
                  </a:lnTo>
                  <a:cubicBezTo>
                    <a:pt x="4254" y="3539"/>
                    <a:pt x="4195" y="3534"/>
                    <a:pt x="4136" y="3528"/>
                  </a:cubicBezTo>
                  <a:cubicBezTo>
                    <a:pt x="4099" y="3525"/>
                    <a:pt x="4061" y="3521"/>
                    <a:pt x="4024" y="3517"/>
                  </a:cubicBezTo>
                  <a:cubicBezTo>
                    <a:pt x="3976" y="3513"/>
                    <a:pt x="3928" y="3510"/>
                    <a:pt x="3880" y="3506"/>
                  </a:cubicBezTo>
                  <a:cubicBezTo>
                    <a:pt x="3847" y="3504"/>
                    <a:pt x="3812" y="3501"/>
                    <a:pt x="3779" y="3498"/>
                  </a:cubicBezTo>
                  <a:cubicBezTo>
                    <a:pt x="3779" y="3498"/>
                    <a:pt x="3779" y="3498"/>
                    <a:pt x="3779" y="3497"/>
                  </a:cubicBezTo>
                  <a:lnTo>
                    <a:pt x="3779" y="3497"/>
                  </a:lnTo>
                  <a:cubicBezTo>
                    <a:pt x="3779" y="3489"/>
                    <a:pt x="3776" y="3482"/>
                    <a:pt x="3773" y="3476"/>
                  </a:cubicBezTo>
                  <a:cubicBezTo>
                    <a:pt x="3768" y="3469"/>
                    <a:pt x="3765" y="3464"/>
                    <a:pt x="3758" y="3460"/>
                  </a:cubicBezTo>
                  <a:cubicBezTo>
                    <a:pt x="3756" y="3459"/>
                    <a:pt x="3754" y="3458"/>
                    <a:pt x="3751" y="3457"/>
                  </a:cubicBezTo>
                  <a:cubicBezTo>
                    <a:pt x="3757" y="3438"/>
                    <a:pt x="3764" y="3419"/>
                    <a:pt x="3770" y="3401"/>
                  </a:cubicBezTo>
                  <a:cubicBezTo>
                    <a:pt x="3778" y="3376"/>
                    <a:pt x="3786" y="3351"/>
                    <a:pt x="3794" y="3327"/>
                  </a:cubicBezTo>
                  <a:cubicBezTo>
                    <a:pt x="3804" y="3295"/>
                    <a:pt x="3815" y="3263"/>
                    <a:pt x="3826" y="3231"/>
                  </a:cubicBezTo>
                  <a:lnTo>
                    <a:pt x="3848" y="3163"/>
                  </a:lnTo>
                  <a:cubicBezTo>
                    <a:pt x="3861" y="3126"/>
                    <a:pt x="3874" y="3089"/>
                    <a:pt x="3886" y="3053"/>
                  </a:cubicBezTo>
                  <a:cubicBezTo>
                    <a:pt x="3892" y="3037"/>
                    <a:pt x="3897" y="3020"/>
                    <a:pt x="3903" y="3005"/>
                  </a:cubicBezTo>
                  <a:cubicBezTo>
                    <a:pt x="3916" y="2968"/>
                    <a:pt x="3929" y="2932"/>
                    <a:pt x="3942" y="2895"/>
                  </a:cubicBezTo>
                  <a:lnTo>
                    <a:pt x="3958" y="2851"/>
                  </a:lnTo>
                  <a:cubicBezTo>
                    <a:pt x="3994" y="2750"/>
                    <a:pt x="4030" y="2653"/>
                    <a:pt x="4066" y="2559"/>
                  </a:cubicBezTo>
                  <a:cubicBezTo>
                    <a:pt x="4074" y="2538"/>
                    <a:pt x="4082" y="2517"/>
                    <a:pt x="4090" y="2496"/>
                  </a:cubicBezTo>
                  <a:cubicBezTo>
                    <a:pt x="4100" y="2471"/>
                    <a:pt x="4109" y="2445"/>
                    <a:pt x="4119" y="2420"/>
                  </a:cubicBezTo>
                  <a:lnTo>
                    <a:pt x="4148" y="2347"/>
                  </a:lnTo>
                  <a:cubicBezTo>
                    <a:pt x="4157" y="2327"/>
                    <a:pt x="4165" y="2305"/>
                    <a:pt x="4173" y="2285"/>
                  </a:cubicBezTo>
                  <a:cubicBezTo>
                    <a:pt x="4185" y="2256"/>
                    <a:pt x="4196" y="2228"/>
                    <a:pt x="4208" y="2200"/>
                  </a:cubicBezTo>
                  <a:cubicBezTo>
                    <a:pt x="4215" y="2185"/>
                    <a:pt x="4221" y="2170"/>
                    <a:pt x="4227" y="2155"/>
                  </a:cubicBezTo>
                  <a:cubicBezTo>
                    <a:pt x="4239" y="2125"/>
                    <a:pt x="4252" y="2096"/>
                    <a:pt x="4264" y="2068"/>
                  </a:cubicBezTo>
                  <a:lnTo>
                    <a:pt x="4281" y="2028"/>
                  </a:lnTo>
                  <a:cubicBezTo>
                    <a:pt x="4293" y="2000"/>
                    <a:pt x="4306" y="1972"/>
                    <a:pt x="4318" y="1944"/>
                  </a:cubicBezTo>
                  <a:lnTo>
                    <a:pt x="4332" y="1913"/>
                  </a:lnTo>
                  <a:cubicBezTo>
                    <a:pt x="4538" y="1875"/>
                    <a:pt x="4745" y="1845"/>
                    <a:pt x="4953" y="1823"/>
                  </a:cubicBezTo>
                  <a:cubicBezTo>
                    <a:pt x="4973" y="1851"/>
                    <a:pt x="4991" y="1879"/>
                    <a:pt x="5010" y="1907"/>
                  </a:cubicBezTo>
                  <a:lnTo>
                    <a:pt x="5010" y="1907"/>
                  </a:lnTo>
                  <a:cubicBezTo>
                    <a:pt x="5011" y="1907"/>
                    <a:pt x="5011" y="1908"/>
                    <a:pt x="5011" y="1908"/>
                  </a:cubicBezTo>
                  <a:cubicBezTo>
                    <a:pt x="5012" y="1909"/>
                    <a:pt x="5012" y="1909"/>
                    <a:pt x="5012" y="1909"/>
                  </a:cubicBezTo>
                  <a:close/>
                  <a:moveTo>
                    <a:pt x="6338" y="4884"/>
                  </a:moveTo>
                  <a:cubicBezTo>
                    <a:pt x="6342" y="4911"/>
                    <a:pt x="6347" y="4938"/>
                    <a:pt x="6351" y="4966"/>
                  </a:cubicBezTo>
                  <a:cubicBezTo>
                    <a:pt x="6355" y="4993"/>
                    <a:pt x="6359" y="5022"/>
                    <a:pt x="6363" y="5049"/>
                  </a:cubicBezTo>
                  <a:lnTo>
                    <a:pt x="6369" y="5085"/>
                  </a:lnTo>
                  <a:cubicBezTo>
                    <a:pt x="6374" y="5114"/>
                    <a:pt x="6378" y="5143"/>
                    <a:pt x="6383" y="5172"/>
                  </a:cubicBezTo>
                  <a:lnTo>
                    <a:pt x="6383" y="5172"/>
                  </a:lnTo>
                  <a:cubicBezTo>
                    <a:pt x="6378" y="5173"/>
                    <a:pt x="6375" y="5174"/>
                    <a:pt x="6370" y="5177"/>
                  </a:cubicBezTo>
                  <a:cubicBezTo>
                    <a:pt x="6364" y="5181"/>
                    <a:pt x="6358" y="5184"/>
                    <a:pt x="6354" y="5192"/>
                  </a:cubicBezTo>
                  <a:cubicBezTo>
                    <a:pt x="6354" y="5192"/>
                    <a:pt x="6353" y="5194"/>
                    <a:pt x="6353" y="5195"/>
                  </a:cubicBezTo>
                  <a:lnTo>
                    <a:pt x="6305" y="5178"/>
                  </a:lnTo>
                  <a:cubicBezTo>
                    <a:pt x="6271" y="5165"/>
                    <a:pt x="6238" y="5153"/>
                    <a:pt x="6205" y="5140"/>
                  </a:cubicBezTo>
                  <a:lnTo>
                    <a:pt x="6104" y="5101"/>
                  </a:lnTo>
                  <a:lnTo>
                    <a:pt x="6019" y="5068"/>
                  </a:lnTo>
                  <a:cubicBezTo>
                    <a:pt x="5977" y="5052"/>
                    <a:pt x="5936" y="5035"/>
                    <a:pt x="5894" y="5019"/>
                  </a:cubicBezTo>
                  <a:lnTo>
                    <a:pt x="5833" y="4995"/>
                  </a:lnTo>
                  <a:lnTo>
                    <a:pt x="5688" y="4937"/>
                  </a:lnTo>
                  <a:lnTo>
                    <a:pt x="5647" y="4920"/>
                  </a:lnTo>
                  <a:cubicBezTo>
                    <a:pt x="5586" y="4896"/>
                    <a:pt x="5526" y="4871"/>
                    <a:pt x="5466" y="4846"/>
                  </a:cubicBezTo>
                  <a:lnTo>
                    <a:pt x="5461" y="4844"/>
                  </a:lnTo>
                  <a:cubicBezTo>
                    <a:pt x="5275" y="4768"/>
                    <a:pt x="5090" y="4691"/>
                    <a:pt x="4909" y="4616"/>
                  </a:cubicBezTo>
                  <a:lnTo>
                    <a:pt x="4694" y="4526"/>
                  </a:lnTo>
                  <a:cubicBezTo>
                    <a:pt x="4578" y="4478"/>
                    <a:pt x="4461" y="4430"/>
                    <a:pt x="4344" y="4382"/>
                  </a:cubicBezTo>
                  <a:lnTo>
                    <a:pt x="4294" y="4362"/>
                  </a:lnTo>
                  <a:lnTo>
                    <a:pt x="4294" y="4362"/>
                  </a:lnTo>
                  <a:cubicBezTo>
                    <a:pt x="4296" y="4358"/>
                    <a:pt x="4297" y="4354"/>
                    <a:pt x="4297" y="4348"/>
                  </a:cubicBezTo>
                  <a:lnTo>
                    <a:pt x="4297" y="4348"/>
                  </a:lnTo>
                  <a:cubicBezTo>
                    <a:pt x="4297" y="4345"/>
                    <a:pt x="4296" y="4342"/>
                    <a:pt x="4295" y="4338"/>
                  </a:cubicBezTo>
                  <a:cubicBezTo>
                    <a:pt x="4377" y="4313"/>
                    <a:pt x="4458" y="4289"/>
                    <a:pt x="4536" y="4265"/>
                  </a:cubicBezTo>
                  <a:lnTo>
                    <a:pt x="4541" y="4264"/>
                  </a:lnTo>
                  <a:cubicBezTo>
                    <a:pt x="4584" y="4251"/>
                    <a:pt x="4627" y="4238"/>
                    <a:pt x="4670" y="4226"/>
                  </a:cubicBezTo>
                  <a:lnTo>
                    <a:pt x="4676" y="4224"/>
                  </a:lnTo>
                  <a:cubicBezTo>
                    <a:pt x="5193" y="4074"/>
                    <a:pt x="5647" y="3962"/>
                    <a:pt x="6072" y="3879"/>
                  </a:cubicBezTo>
                  <a:lnTo>
                    <a:pt x="6092" y="3875"/>
                  </a:lnTo>
                  <a:lnTo>
                    <a:pt x="6158" y="3862"/>
                  </a:lnTo>
                  <a:lnTo>
                    <a:pt x="6160" y="3862"/>
                  </a:lnTo>
                  <a:lnTo>
                    <a:pt x="6160" y="3862"/>
                  </a:lnTo>
                  <a:cubicBezTo>
                    <a:pt x="6161" y="3866"/>
                    <a:pt x="6163" y="3869"/>
                    <a:pt x="6165" y="3874"/>
                  </a:cubicBezTo>
                  <a:cubicBezTo>
                    <a:pt x="6169" y="3879"/>
                    <a:pt x="6174" y="3884"/>
                    <a:pt x="6180" y="3889"/>
                  </a:cubicBezTo>
                  <a:cubicBezTo>
                    <a:pt x="6187" y="3892"/>
                    <a:pt x="6192" y="3894"/>
                    <a:pt x="6199" y="3895"/>
                  </a:cubicBezTo>
                  <a:cubicBezTo>
                    <a:pt x="6200" y="3895"/>
                    <a:pt x="6201" y="3895"/>
                    <a:pt x="6202" y="3895"/>
                  </a:cubicBezTo>
                  <a:cubicBezTo>
                    <a:pt x="6242" y="4226"/>
                    <a:pt x="6286" y="4549"/>
                    <a:pt x="6333" y="4860"/>
                  </a:cubicBezTo>
                  <a:cubicBezTo>
                    <a:pt x="6336" y="4867"/>
                    <a:pt x="6337" y="4875"/>
                    <a:pt x="6338" y="4884"/>
                  </a:cubicBezTo>
                  <a:close/>
                  <a:moveTo>
                    <a:pt x="6393" y="5449"/>
                  </a:moveTo>
                  <a:cubicBezTo>
                    <a:pt x="6395" y="5517"/>
                    <a:pt x="6396" y="5584"/>
                    <a:pt x="6398" y="5651"/>
                  </a:cubicBezTo>
                  <a:cubicBezTo>
                    <a:pt x="6398" y="5662"/>
                    <a:pt x="6398" y="5673"/>
                    <a:pt x="6398" y="5684"/>
                  </a:cubicBezTo>
                  <a:cubicBezTo>
                    <a:pt x="6400" y="5758"/>
                    <a:pt x="6403" y="5831"/>
                    <a:pt x="6405" y="5904"/>
                  </a:cubicBezTo>
                  <a:cubicBezTo>
                    <a:pt x="6405" y="5908"/>
                    <a:pt x="6405" y="5912"/>
                    <a:pt x="6405" y="5916"/>
                  </a:cubicBezTo>
                  <a:cubicBezTo>
                    <a:pt x="6419" y="6286"/>
                    <a:pt x="6439" y="6645"/>
                    <a:pt x="6466" y="6990"/>
                  </a:cubicBezTo>
                  <a:lnTo>
                    <a:pt x="6466" y="6990"/>
                  </a:lnTo>
                  <a:cubicBezTo>
                    <a:pt x="6460" y="6991"/>
                    <a:pt x="6456" y="6994"/>
                    <a:pt x="6450" y="6996"/>
                  </a:cubicBezTo>
                  <a:cubicBezTo>
                    <a:pt x="6445" y="7000"/>
                    <a:pt x="6440" y="7003"/>
                    <a:pt x="6436" y="7008"/>
                  </a:cubicBezTo>
                  <a:lnTo>
                    <a:pt x="6403" y="6987"/>
                  </a:lnTo>
                  <a:cubicBezTo>
                    <a:pt x="6385" y="6976"/>
                    <a:pt x="6368" y="6965"/>
                    <a:pt x="6350" y="6954"/>
                  </a:cubicBezTo>
                  <a:cubicBezTo>
                    <a:pt x="6328" y="6940"/>
                    <a:pt x="6304" y="6924"/>
                    <a:pt x="6281" y="6909"/>
                  </a:cubicBezTo>
                  <a:cubicBezTo>
                    <a:pt x="6264" y="6898"/>
                    <a:pt x="6247" y="6887"/>
                    <a:pt x="6229" y="6875"/>
                  </a:cubicBezTo>
                  <a:lnTo>
                    <a:pt x="6162" y="6829"/>
                  </a:lnTo>
                  <a:cubicBezTo>
                    <a:pt x="6144" y="6816"/>
                    <a:pt x="6126" y="6805"/>
                    <a:pt x="6107" y="6790"/>
                  </a:cubicBezTo>
                  <a:cubicBezTo>
                    <a:pt x="6089" y="6776"/>
                    <a:pt x="6068" y="6762"/>
                    <a:pt x="6049" y="6749"/>
                  </a:cubicBezTo>
                  <a:cubicBezTo>
                    <a:pt x="6027" y="6733"/>
                    <a:pt x="6005" y="6717"/>
                    <a:pt x="5982" y="6701"/>
                  </a:cubicBezTo>
                  <a:cubicBezTo>
                    <a:pt x="5973" y="6694"/>
                    <a:pt x="5963" y="6687"/>
                    <a:pt x="5954" y="6680"/>
                  </a:cubicBezTo>
                  <a:cubicBezTo>
                    <a:pt x="5805" y="6571"/>
                    <a:pt x="5653" y="6451"/>
                    <a:pt x="5494" y="6320"/>
                  </a:cubicBezTo>
                  <a:lnTo>
                    <a:pt x="5494" y="6320"/>
                  </a:lnTo>
                  <a:cubicBezTo>
                    <a:pt x="5495" y="6318"/>
                    <a:pt x="5497" y="6318"/>
                    <a:pt x="5498" y="6315"/>
                  </a:cubicBezTo>
                  <a:cubicBezTo>
                    <a:pt x="5502" y="6310"/>
                    <a:pt x="5503" y="6302"/>
                    <a:pt x="5503" y="6295"/>
                  </a:cubicBezTo>
                  <a:lnTo>
                    <a:pt x="5503" y="6295"/>
                  </a:lnTo>
                  <a:cubicBezTo>
                    <a:pt x="5503" y="6288"/>
                    <a:pt x="5501" y="6282"/>
                    <a:pt x="5497" y="6275"/>
                  </a:cubicBezTo>
                  <a:cubicBezTo>
                    <a:pt x="5495" y="6271"/>
                    <a:pt x="5493" y="6267"/>
                    <a:pt x="5489" y="6264"/>
                  </a:cubicBezTo>
                  <a:cubicBezTo>
                    <a:pt x="5705" y="6006"/>
                    <a:pt x="5927" y="5742"/>
                    <a:pt x="6153" y="5482"/>
                  </a:cubicBezTo>
                  <a:lnTo>
                    <a:pt x="6206" y="5422"/>
                  </a:lnTo>
                  <a:cubicBezTo>
                    <a:pt x="6259" y="5362"/>
                    <a:pt x="6311" y="5302"/>
                    <a:pt x="6364" y="5243"/>
                  </a:cubicBezTo>
                  <a:lnTo>
                    <a:pt x="6364" y="5243"/>
                  </a:lnTo>
                  <a:cubicBezTo>
                    <a:pt x="6366" y="5244"/>
                    <a:pt x="6368" y="5246"/>
                    <a:pt x="6370" y="5247"/>
                  </a:cubicBezTo>
                  <a:cubicBezTo>
                    <a:pt x="6377" y="5250"/>
                    <a:pt x="6382" y="5252"/>
                    <a:pt x="6389" y="5252"/>
                  </a:cubicBezTo>
                  <a:cubicBezTo>
                    <a:pt x="6389" y="5310"/>
                    <a:pt x="6390" y="5368"/>
                    <a:pt x="6391" y="5425"/>
                  </a:cubicBezTo>
                  <a:cubicBezTo>
                    <a:pt x="6393" y="5434"/>
                    <a:pt x="6393" y="5442"/>
                    <a:pt x="6393" y="5449"/>
                  </a:cubicBezTo>
                  <a:close/>
                  <a:moveTo>
                    <a:pt x="6354" y="7352"/>
                  </a:moveTo>
                  <a:cubicBezTo>
                    <a:pt x="6259" y="7614"/>
                    <a:pt x="6166" y="7870"/>
                    <a:pt x="6074" y="8116"/>
                  </a:cubicBezTo>
                  <a:cubicBezTo>
                    <a:pt x="6070" y="8124"/>
                    <a:pt x="6067" y="8133"/>
                    <a:pt x="6064" y="8141"/>
                  </a:cubicBezTo>
                  <a:cubicBezTo>
                    <a:pt x="6044" y="8194"/>
                    <a:pt x="6024" y="8246"/>
                    <a:pt x="6005" y="8299"/>
                  </a:cubicBezTo>
                  <a:cubicBezTo>
                    <a:pt x="5999" y="8313"/>
                    <a:pt x="5994" y="8326"/>
                    <a:pt x="5989" y="8340"/>
                  </a:cubicBezTo>
                  <a:cubicBezTo>
                    <a:pt x="5971" y="8386"/>
                    <a:pt x="5953" y="8432"/>
                    <a:pt x="5935" y="8478"/>
                  </a:cubicBezTo>
                  <a:lnTo>
                    <a:pt x="5918" y="8522"/>
                  </a:lnTo>
                  <a:cubicBezTo>
                    <a:pt x="5900" y="8566"/>
                    <a:pt x="5883" y="8610"/>
                    <a:pt x="5865" y="8653"/>
                  </a:cubicBezTo>
                  <a:lnTo>
                    <a:pt x="5849" y="8693"/>
                  </a:lnTo>
                  <a:lnTo>
                    <a:pt x="5767" y="8691"/>
                  </a:lnTo>
                  <a:cubicBezTo>
                    <a:pt x="5763" y="8669"/>
                    <a:pt x="5758" y="8647"/>
                    <a:pt x="5754" y="8625"/>
                  </a:cubicBezTo>
                  <a:cubicBezTo>
                    <a:pt x="5750" y="8607"/>
                    <a:pt x="5746" y="8589"/>
                    <a:pt x="5743" y="8570"/>
                  </a:cubicBezTo>
                  <a:cubicBezTo>
                    <a:pt x="5738" y="8546"/>
                    <a:pt x="5733" y="8521"/>
                    <a:pt x="5729" y="8496"/>
                  </a:cubicBezTo>
                  <a:cubicBezTo>
                    <a:pt x="5725" y="8477"/>
                    <a:pt x="5721" y="8457"/>
                    <a:pt x="5717" y="8437"/>
                  </a:cubicBezTo>
                  <a:cubicBezTo>
                    <a:pt x="5713" y="8413"/>
                    <a:pt x="5708" y="8387"/>
                    <a:pt x="5704" y="8362"/>
                  </a:cubicBezTo>
                  <a:cubicBezTo>
                    <a:pt x="5700" y="8341"/>
                    <a:pt x="5697" y="8321"/>
                    <a:pt x="5693" y="8300"/>
                  </a:cubicBezTo>
                  <a:cubicBezTo>
                    <a:pt x="5688" y="8274"/>
                    <a:pt x="5684" y="8247"/>
                    <a:pt x="5679" y="8221"/>
                  </a:cubicBezTo>
                  <a:cubicBezTo>
                    <a:pt x="5676" y="8200"/>
                    <a:pt x="5673" y="8179"/>
                    <a:pt x="5669" y="8158"/>
                  </a:cubicBezTo>
                  <a:cubicBezTo>
                    <a:pt x="5665" y="8131"/>
                    <a:pt x="5660" y="8103"/>
                    <a:pt x="5656" y="8075"/>
                  </a:cubicBezTo>
                  <a:cubicBezTo>
                    <a:pt x="5653" y="8054"/>
                    <a:pt x="5649" y="8033"/>
                    <a:pt x="5646" y="8012"/>
                  </a:cubicBezTo>
                  <a:cubicBezTo>
                    <a:pt x="5642" y="7982"/>
                    <a:pt x="5638" y="7952"/>
                    <a:pt x="5633" y="7921"/>
                  </a:cubicBezTo>
                  <a:cubicBezTo>
                    <a:pt x="5630" y="7902"/>
                    <a:pt x="5627" y="7882"/>
                    <a:pt x="5624" y="7862"/>
                  </a:cubicBezTo>
                  <a:cubicBezTo>
                    <a:pt x="5619" y="7825"/>
                    <a:pt x="5614" y="7786"/>
                    <a:pt x="5609" y="7748"/>
                  </a:cubicBezTo>
                  <a:cubicBezTo>
                    <a:pt x="5607" y="7734"/>
                    <a:pt x="5605" y="7721"/>
                    <a:pt x="5603" y="7708"/>
                  </a:cubicBezTo>
                  <a:cubicBezTo>
                    <a:pt x="5597" y="7660"/>
                    <a:pt x="5591" y="7610"/>
                    <a:pt x="5584" y="7560"/>
                  </a:cubicBezTo>
                  <a:cubicBezTo>
                    <a:pt x="5584" y="7557"/>
                    <a:pt x="5584" y="7553"/>
                    <a:pt x="5582" y="7549"/>
                  </a:cubicBezTo>
                  <a:cubicBezTo>
                    <a:pt x="5556" y="7334"/>
                    <a:pt x="5532" y="7105"/>
                    <a:pt x="5510" y="6865"/>
                  </a:cubicBezTo>
                  <a:cubicBezTo>
                    <a:pt x="5509" y="6852"/>
                    <a:pt x="5508" y="6839"/>
                    <a:pt x="5506" y="6827"/>
                  </a:cubicBezTo>
                  <a:cubicBezTo>
                    <a:pt x="5502" y="6779"/>
                    <a:pt x="5498" y="6731"/>
                    <a:pt x="5494" y="6683"/>
                  </a:cubicBezTo>
                  <a:cubicBezTo>
                    <a:pt x="5490" y="6641"/>
                    <a:pt x="5487" y="6599"/>
                    <a:pt x="5483" y="6556"/>
                  </a:cubicBezTo>
                  <a:cubicBezTo>
                    <a:pt x="5482" y="6537"/>
                    <a:pt x="5480" y="6517"/>
                    <a:pt x="5479" y="6496"/>
                  </a:cubicBezTo>
                  <a:cubicBezTo>
                    <a:pt x="5475" y="6445"/>
                    <a:pt x="5471" y="6394"/>
                    <a:pt x="5467" y="6342"/>
                  </a:cubicBezTo>
                  <a:lnTo>
                    <a:pt x="5467" y="6342"/>
                  </a:lnTo>
                  <a:cubicBezTo>
                    <a:pt x="5473" y="6341"/>
                    <a:pt x="5478" y="6339"/>
                    <a:pt x="5483" y="6336"/>
                  </a:cubicBezTo>
                  <a:cubicBezTo>
                    <a:pt x="5487" y="6334"/>
                    <a:pt x="5490" y="6332"/>
                    <a:pt x="5493" y="6328"/>
                  </a:cubicBezTo>
                  <a:lnTo>
                    <a:pt x="5529" y="6357"/>
                  </a:lnTo>
                  <a:cubicBezTo>
                    <a:pt x="5551" y="6376"/>
                    <a:pt x="5574" y="6395"/>
                    <a:pt x="5596" y="6413"/>
                  </a:cubicBezTo>
                  <a:cubicBezTo>
                    <a:pt x="5619" y="6431"/>
                    <a:pt x="5640" y="6448"/>
                    <a:pt x="5662" y="6466"/>
                  </a:cubicBezTo>
                  <a:lnTo>
                    <a:pt x="5728" y="6517"/>
                  </a:lnTo>
                  <a:lnTo>
                    <a:pt x="5788" y="6564"/>
                  </a:lnTo>
                  <a:cubicBezTo>
                    <a:pt x="5811" y="6581"/>
                    <a:pt x="5834" y="6599"/>
                    <a:pt x="5856" y="6616"/>
                  </a:cubicBezTo>
                  <a:cubicBezTo>
                    <a:pt x="5874" y="6630"/>
                    <a:pt x="5893" y="6643"/>
                    <a:pt x="5910" y="6657"/>
                  </a:cubicBezTo>
                  <a:cubicBezTo>
                    <a:pt x="5935" y="6674"/>
                    <a:pt x="5959" y="6693"/>
                    <a:pt x="5983" y="6710"/>
                  </a:cubicBezTo>
                  <a:cubicBezTo>
                    <a:pt x="5999" y="6722"/>
                    <a:pt x="6014" y="6733"/>
                    <a:pt x="6030" y="6744"/>
                  </a:cubicBezTo>
                  <a:cubicBezTo>
                    <a:pt x="6067" y="6771"/>
                    <a:pt x="6104" y="6797"/>
                    <a:pt x="6140" y="6822"/>
                  </a:cubicBezTo>
                  <a:cubicBezTo>
                    <a:pt x="6170" y="6842"/>
                    <a:pt x="6199" y="6863"/>
                    <a:pt x="6230" y="6883"/>
                  </a:cubicBezTo>
                  <a:lnTo>
                    <a:pt x="6248" y="6895"/>
                  </a:lnTo>
                  <a:cubicBezTo>
                    <a:pt x="6282" y="6918"/>
                    <a:pt x="6317" y="6940"/>
                    <a:pt x="6351" y="6962"/>
                  </a:cubicBezTo>
                  <a:lnTo>
                    <a:pt x="6361" y="6968"/>
                  </a:lnTo>
                  <a:cubicBezTo>
                    <a:pt x="6386" y="6984"/>
                    <a:pt x="6411" y="7000"/>
                    <a:pt x="6436" y="7015"/>
                  </a:cubicBezTo>
                  <a:lnTo>
                    <a:pt x="6436" y="7015"/>
                  </a:lnTo>
                  <a:cubicBezTo>
                    <a:pt x="6436" y="7015"/>
                    <a:pt x="6436" y="7016"/>
                    <a:pt x="6435" y="7016"/>
                  </a:cubicBezTo>
                  <a:cubicBezTo>
                    <a:pt x="6432" y="7022"/>
                    <a:pt x="6430" y="7028"/>
                    <a:pt x="6430" y="7035"/>
                  </a:cubicBezTo>
                  <a:lnTo>
                    <a:pt x="6430" y="7035"/>
                  </a:lnTo>
                  <a:cubicBezTo>
                    <a:pt x="6430" y="7035"/>
                    <a:pt x="6430" y="7035"/>
                    <a:pt x="6430" y="7036"/>
                  </a:cubicBezTo>
                  <a:cubicBezTo>
                    <a:pt x="6430" y="7043"/>
                    <a:pt x="6431" y="7050"/>
                    <a:pt x="6435" y="7056"/>
                  </a:cubicBezTo>
                  <a:cubicBezTo>
                    <a:pt x="6439" y="7063"/>
                    <a:pt x="6445" y="7068"/>
                    <a:pt x="6451" y="7072"/>
                  </a:cubicBezTo>
                  <a:cubicBezTo>
                    <a:pt x="6453" y="7073"/>
                    <a:pt x="6454" y="7074"/>
                    <a:pt x="6456" y="7074"/>
                  </a:cubicBezTo>
                  <a:cubicBezTo>
                    <a:pt x="6443" y="7110"/>
                    <a:pt x="6430" y="7145"/>
                    <a:pt x="6417" y="7180"/>
                  </a:cubicBezTo>
                  <a:lnTo>
                    <a:pt x="6354" y="7352"/>
                  </a:lnTo>
                  <a:close/>
                  <a:moveTo>
                    <a:pt x="4638" y="8665"/>
                  </a:moveTo>
                  <a:cubicBezTo>
                    <a:pt x="4605" y="8657"/>
                    <a:pt x="4571" y="8649"/>
                    <a:pt x="4538" y="8640"/>
                  </a:cubicBezTo>
                  <a:cubicBezTo>
                    <a:pt x="4504" y="8631"/>
                    <a:pt x="4471" y="8621"/>
                    <a:pt x="4439" y="8612"/>
                  </a:cubicBezTo>
                  <a:cubicBezTo>
                    <a:pt x="4406" y="8603"/>
                    <a:pt x="4372" y="8594"/>
                    <a:pt x="4338" y="8583"/>
                  </a:cubicBezTo>
                  <a:cubicBezTo>
                    <a:pt x="4304" y="8573"/>
                    <a:pt x="4273" y="8564"/>
                    <a:pt x="4240" y="8553"/>
                  </a:cubicBezTo>
                  <a:cubicBezTo>
                    <a:pt x="4207" y="8543"/>
                    <a:pt x="4171" y="8534"/>
                    <a:pt x="4138" y="8522"/>
                  </a:cubicBezTo>
                  <a:cubicBezTo>
                    <a:pt x="4104" y="8510"/>
                    <a:pt x="4073" y="8500"/>
                    <a:pt x="4041" y="8489"/>
                  </a:cubicBezTo>
                  <a:cubicBezTo>
                    <a:pt x="4008" y="8478"/>
                    <a:pt x="3973" y="8467"/>
                    <a:pt x="3940" y="8455"/>
                  </a:cubicBezTo>
                  <a:cubicBezTo>
                    <a:pt x="3906" y="8443"/>
                    <a:pt x="3876" y="8431"/>
                    <a:pt x="3844" y="8420"/>
                  </a:cubicBezTo>
                  <a:lnTo>
                    <a:pt x="3816" y="8409"/>
                  </a:lnTo>
                  <a:lnTo>
                    <a:pt x="3816" y="8409"/>
                  </a:lnTo>
                  <a:cubicBezTo>
                    <a:pt x="3820" y="8408"/>
                    <a:pt x="3823" y="8407"/>
                    <a:pt x="3826" y="8405"/>
                  </a:cubicBezTo>
                  <a:cubicBezTo>
                    <a:pt x="3832" y="8401"/>
                    <a:pt x="3836" y="8397"/>
                    <a:pt x="3841" y="8390"/>
                  </a:cubicBezTo>
                  <a:cubicBezTo>
                    <a:pt x="3841" y="8389"/>
                    <a:pt x="3842" y="8388"/>
                    <a:pt x="3843" y="8386"/>
                  </a:cubicBezTo>
                  <a:lnTo>
                    <a:pt x="3855" y="8391"/>
                  </a:lnTo>
                  <a:cubicBezTo>
                    <a:pt x="3880" y="8401"/>
                    <a:pt x="3906" y="8410"/>
                    <a:pt x="3932" y="8420"/>
                  </a:cubicBezTo>
                  <a:lnTo>
                    <a:pt x="3962" y="8431"/>
                  </a:lnTo>
                  <a:cubicBezTo>
                    <a:pt x="4067" y="8470"/>
                    <a:pt x="4171" y="8506"/>
                    <a:pt x="4276" y="8539"/>
                  </a:cubicBezTo>
                  <a:lnTo>
                    <a:pt x="4310" y="8550"/>
                  </a:lnTo>
                  <a:cubicBezTo>
                    <a:pt x="4334" y="8558"/>
                    <a:pt x="4358" y="8565"/>
                    <a:pt x="4382" y="8572"/>
                  </a:cubicBezTo>
                  <a:cubicBezTo>
                    <a:pt x="4400" y="8577"/>
                    <a:pt x="4418" y="8583"/>
                    <a:pt x="4436" y="8588"/>
                  </a:cubicBezTo>
                  <a:cubicBezTo>
                    <a:pt x="4458" y="8595"/>
                    <a:pt x="4481" y="8601"/>
                    <a:pt x="4503" y="8608"/>
                  </a:cubicBezTo>
                  <a:cubicBezTo>
                    <a:pt x="4525" y="8615"/>
                    <a:pt x="4542" y="8619"/>
                    <a:pt x="4562" y="8624"/>
                  </a:cubicBezTo>
                  <a:lnTo>
                    <a:pt x="4623" y="8640"/>
                  </a:lnTo>
                  <a:cubicBezTo>
                    <a:pt x="4644" y="8646"/>
                    <a:pt x="4665" y="8652"/>
                    <a:pt x="4687" y="8657"/>
                  </a:cubicBezTo>
                  <a:lnTo>
                    <a:pt x="4744" y="8671"/>
                  </a:lnTo>
                  <a:cubicBezTo>
                    <a:pt x="4767" y="8676"/>
                    <a:pt x="4789" y="8682"/>
                    <a:pt x="4812" y="8687"/>
                  </a:cubicBezTo>
                  <a:cubicBezTo>
                    <a:pt x="4830" y="8691"/>
                    <a:pt x="4848" y="8695"/>
                    <a:pt x="4867" y="8699"/>
                  </a:cubicBezTo>
                  <a:lnTo>
                    <a:pt x="4936" y="8714"/>
                  </a:lnTo>
                  <a:lnTo>
                    <a:pt x="4990" y="8725"/>
                  </a:lnTo>
                  <a:lnTo>
                    <a:pt x="5059" y="8739"/>
                  </a:lnTo>
                  <a:lnTo>
                    <a:pt x="5113" y="8748"/>
                  </a:lnTo>
                  <a:cubicBezTo>
                    <a:pt x="5136" y="8753"/>
                    <a:pt x="5159" y="8757"/>
                    <a:pt x="5182" y="8760"/>
                  </a:cubicBezTo>
                  <a:cubicBezTo>
                    <a:pt x="5200" y="8764"/>
                    <a:pt x="5218" y="8766"/>
                    <a:pt x="5236" y="8769"/>
                  </a:cubicBezTo>
                  <a:cubicBezTo>
                    <a:pt x="5259" y="8773"/>
                    <a:pt x="5282" y="8776"/>
                    <a:pt x="5305" y="8780"/>
                  </a:cubicBezTo>
                  <a:lnTo>
                    <a:pt x="5359" y="8787"/>
                  </a:lnTo>
                  <a:cubicBezTo>
                    <a:pt x="5381" y="8790"/>
                    <a:pt x="5404" y="8793"/>
                    <a:pt x="5427" y="8796"/>
                  </a:cubicBezTo>
                  <a:cubicBezTo>
                    <a:pt x="5445" y="8798"/>
                    <a:pt x="5463" y="8800"/>
                    <a:pt x="5481" y="8802"/>
                  </a:cubicBezTo>
                  <a:cubicBezTo>
                    <a:pt x="5503" y="8805"/>
                    <a:pt x="5526" y="8807"/>
                    <a:pt x="5548" y="8810"/>
                  </a:cubicBezTo>
                  <a:lnTo>
                    <a:pt x="5603" y="8815"/>
                  </a:lnTo>
                  <a:lnTo>
                    <a:pt x="5669" y="8820"/>
                  </a:lnTo>
                  <a:cubicBezTo>
                    <a:pt x="5687" y="8822"/>
                    <a:pt x="5706" y="8823"/>
                    <a:pt x="5724" y="8824"/>
                  </a:cubicBezTo>
                  <a:lnTo>
                    <a:pt x="5751" y="8826"/>
                  </a:lnTo>
                  <a:lnTo>
                    <a:pt x="5751" y="8826"/>
                  </a:lnTo>
                  <a:cubicBezTo>
                    <a:pt x="5751" y="8832"/>
                    <a:pt x="5752" y="8836"/>
                    <a:pt x="5754" y="8841"/>
                  </a:cubicBezTo>
                  <a:lnTo>
                    <a:pt x="5737" y="8849"/>
                  </a:lnTo>
                  <a:lnTo>
                    <a:pt x="5721" y="8855"/>
                  </a:lnTo>
                  <a:cubicBezTo>
                    <a:pt x="5691" y="8852"/>
                    <a:pt x="5660" y="8849"/>
                    <a:pt x="5629" y="8845"/>
                  </a:cubicBezTo>
                  <a:cubicBezTo>
                    <a:pt x="5598" y="8842"/>
                    <a:pt x="5564" y="8840"/>
                    <a:pt x="5531" y="8835"/>
                  </a:cubicBezTo>
                  <a:cubicBezTo>
                    <a:pt x="5498" y="8831"/>
                    <a:pt x="5464" y="8826"/>
                    <a:pt x="5430" y="8821"/>
                  </a:cubicBezTo>
                  <a:cubicBezTo>
                    <a:pt x="5397" y="8816"/>
                    <a:pt x="5366" y="8812"/>
                    <a:pt x="5332" y="8807"/>
                  </a:cubicBezTo>
                  <a:cubicBezTo>
                    <a:pt x="5299" y="8802"/>
                    <a:pt x="5266" y="8797"/>
                    <a:pt x="5232" y="8791"/>
                  </a:cubicBezTo>
                  <a:cubicBezTo>
                    <a:pt x="5199" y="8786"/>
                    <a:pt x="5166" y="8780"/>
                    <a:pt x="5133" y="8774"/>
                  </a:cubicBezTo>
                  <a:cubicBezTo>
                    <a:pt x="5101" y="8768"/>
                    <a:pt x="5067" y="8761"/>
                    <a:pt x="5034" y="8754"/>
                  </a:cubicBezTo>
                  <a:cubicBezTo>
                    <a:pt x="5000" y="8748"/>
                    <a:pt x="4968" y="8742"/>
                    <a:pt x="4935" y="8735"/>
                  </a:cubicBezTo>
                  <a:cubicBezTo>
                    <a:pt x="4902" y="8728"/>
                    <a:pt x="4868" y="8720"/>
                    <a:pt x="4835" y="8712"/>
                  </a:cubicBezTo>
                  <a:cubicBezTo>
                    <a:pt x="4802" y="8705"/>
                    <a:pt x="4768" y="8698"/>
                    <a:pt x="4735" y="8690"/>
                  </a:cubicBezTo>
                  <a:cubicBezTo>
                    <a:pt x="4702" y="8682"/>
                    <a:pt x="4671" y="8674"/>
                    <a:pt x="4638" y="8665"/>
                  </a:cubicBezTo>
                  <a:close/>
                  <a:moveTo>
                    <a:pt x="3759" y="8454"/>
                  </a:moveTo>
                  <a:cubicBezTo>
                    <a:pt x="3749" y="8473"/>
                    <a:pt x="3738" y="8494"/>
                    <a:pt x="3727" y="8514"/>
                  </a:cubicBezTo>
                  <a:cubicBezTo>
                    <a:pt x="3724" y="8520"/>
                    <a:pt x="3720" y="8527"/>
                    <a:pt x="3717" y="8533"/>
                  </a:cubicBezTo>
                  <a:cubicBezTo>
                    <a:pt x="3713" y="8539"/>
                    <a:pt x="3710" y="8545"/>
                    <a:pt x="3707" y="8550"/>
                  </a:cubicBezTo>
                  <a:cubicBezTo>
                    <a:pt x="3693" y="8540"/>
                    <a:pt x="3679" y="8531"/>
                    <a:pt x="3664" y="8520"/>
                  </a:cubicBezTo>
                  <a:cubicBezTo>
                    <a:pt x="3646" y="8508"/>
                    <a:pt x="3628" y="8494"/>
                    <a:pt x="3611" y="8481"/>
                  </a:cubicBezTo>
                  <a:cubicBezTo>
                    <a:pt x="3586" y="8463"/>
                    <a:pt x="3561" y="8446"/>
                    <a:pt x="3537" y="8427"/>
                  </a:cubicBezTo>
                  <a:lnTo>
                    <a:pt x="3482" y="8388"/>
                  </a:lnTo>
                  <a:lnTo>
                    <a:pt x="3437" y="8354"/>
                  </a:lnTo>
                  <a:lnTo>
                    <a:pt x="3468" y="8356"/>
                  </a:lnTo>
                  <a:cubicBezTo>
                    <a:pt x="3512" y="8359"/>
                    <a:pt x="3556" y="8363"/>
                    <a:pt x="3601" y="8365"/>
                  </a:cubicBezTo>
                  <a:cubicBezTo>
                    <a:pt x="3624" y="8366"/>
                    <a:pt x="3647" y="8366"/>
                    <a:pt x="3670" y="8367"/>
                  </a:cubicBezTo>
                  <a:lnTo>
                    <a:pt x="3696" y="8367"/>
                  </a:lnTo>
                  <a:lnTo>
                    <a:pt x="3719" y="8376"/>
                  </a:lnTo>
                  <a:cubicBezTo>
                    <a:pt x="3738" y="8383"/>
                    <a:pt x="3756" y="8390"/>
                    <a:pt x="3774" y="8396"/>
                  </a:cubicBezTo>
                  <a:lnTo>
                    <a:pt x="3774" y="8396"/>
                  </a:lnTo>
                  <a:cubicBezTo>
                    <a:pt x="3777" y="8399"/>
                    <a:pt x="3780" y="8401"/>
                    <a:pt x="3784" y="8403"/>
                  </a:cubicBezTo>
                  <a:cubicBezTo>
                    <a:pt x="3784" y="8404"/>
                    <a:pt x="3784" y="8404"/>
                    <a:pt x="3784" y="8404"/>
                  </a:cubicBezTo>
                  <a:lnTo>
                    <a:pt x="3766" y="8439"/>
                  </a:lnTo>
                  <a:lnTo>
                    <a:pt x="3759" y="8454"/>
                  </a:lnTo>
                  <a:close/>
                  <a:moveTo>
                    <a:pt x="3703" y="8748"/>
                  </a:moveTo>
                  <a:lnTo>
                    <a:pt x="3717" y="8762"/>
                  </a:lnTo>
                  <a:lnTo>
                    <a:pt x="3717" y="8762"/>
                  </a:lnTo>
                  <a:cubicBezTo>
                    <a:pt x="3715" y="8764"/>
                    <a:pt x="3714" y="8766"/>
                    <a:pt x="3713" y="8768"/>
                  </a:cubicBezTo>
                  <a:lnTo>
                    <a:pt x="3713" y="8768"/>
                  </a:lnTo>
                  <a:cubicBezTo>
                    <a:pt x="3695" y="8757"/>
                    <a:pt x="3676" y="8746"/>
                    <a:pt x="3658" y="8735"/>
                  </a:cubicBezTo>
                  <a:lnTo>
                    <a:pt x="3621" y="8712"/>
                  </a:lnTo>
                  <a:lnTo>
                    <a:pt x="3638" y="8682"/>
                  </a:lnTo>
                  <a:lnTo>
                    <a:pt x="3670" y="8715"/>
                  </a:lnTo>
                  <a:lnTo>
                    <a:pt x="3703" y="8748"/>
                  </a:lnTo>
                  <a:close/>
                  <a:moveTo>
                    <a:pt x="3585" y="8764"/>
                  </a:moveTo>
                  <a:cubicBezTo>
                    <a:pt x="3540" y="8839"/>
                    <a:pt x="3497" y="8907"/>
                    <a:pt x="3454" y="8968"/>
                  </a:cubicBezTo>
                  <a:cubicBezTo>
                    <a:pt x="3450" y="8974"/>
                    <a:pt x="3446" y="8980"/>
                    <a:pt x="3442" y="8985"/>
                  </a:cubicBezTo>
                  <a:lnTo>
                    <a:pt x="3421" y="9015"/>
                  </a:lnTo>
                  <a:lnTo>
                    <a:pt x="3406" y="9036"/>
                  </a:lnTo>
                  <a:cubicBezTo>
                    <a:pt x="3400" y="9044"/>
                    <a:pt x="3394" y="9052"/>
                    <a:pt x="3388" y="9060"/>
                  </a:cubicBezTo>
                  <a:cubicBezTo>
                    <a:pt x="3382" y="9068"/>
                    <a:pt x="3376" y="9076"/>
                    <a:pt x="3369" y="9084"/>
                  </a:cubicBezTo>
                  <a:lnTo>
                    <a:pt x="3353" y="9104"/>
                  </a:lnTo>
                  <a:cubicBezTo>
                    <a:pt x="3347" y="9112"/>
                    <a:pt x="3340" y="9121"/>
                    <a:pt x="3334" y="9129"/>
                  </a:cubicBezTo>
                  <a:lnTo>
                    <a:pt x="3319" y="9146"/>
                  </a:lnTo>
                  <a:cubicBezTo>
                    <a:pt x="3311" y="9155"/>
                    <a:pt x="3305" y="9163"/>
                    <a:pt x="3298" y="9171"/>
                  </a:cubicBezTo>
                  <a:lnTo>
                    <a:pt x="3285" y="9185"/>
                  </a:lnTo>
                  <a:cubicBezTo>
                    <a:pt x="3277" y="9194"/>
                    <a:pt x="3269" y="9203"/>
                    <a:pt x="3262" y="9211"/>
                  </a:cubicBezTo>
                  <a:cubicBezTo>
                    <a:pt x="3257" y="9215"/>
                    <a:pt x="3253" y="9219"/>
                    <a:pt x="3249" y="9224"/>
                  </a:cubicBezTo>
                  <a:cubicBezTo>
                    <a:pt x="3241" y="9232"/>
                    <a:pt x="3233" y="9240"/>
                    <a:pt x="3225" y="9248"/>
                  </a:cubicBezTo>
                  <a:cubicBezTo>
                    <a:pt x="3223" y="9250"/>
                    <a:pt x="3221" y="9252"/>
                    <a:pt x="3219" y="9254"/>
                  </a:cubicBezTo>
                  <a:lnTo>
                    <a:pt x="3219" y="9254"/>
                  </a:lnTo>
                  <a:cubicBezTo>
                    <a:pt x="3216" y="9252"/>
                    <a:pt x="3214" y="9250"/>
                    <a:pt x="3211" y="9248"/>
                  </a:cubicBezTo>
                  <a:cubicBezTo>
                    <a:pt x="3205" y="9245"/>
                    <a:pt x="3199" y="9243"/>
                    <a:pt x="3192" y="9243"/>
                  </a:cubicBezTo>
                  <a:cubicBezTo>
                    <a:pt x="3186" y="9187"/>
                    <a:pt x="3181" y="9129"/>
                    <a:pt x="3176" y="9068"/>
                  </a:cubicBezTo>
                  <a:cubicBezTo>
                    <a:pt x="3169" y="8991"/>
                    <a:pt x="3161" y="8910"/>
                    <a:pt x="3154" y="8827"/>
                  </a:cubicBezTo>
                  <a:cubicBezTo>
                    <a:pt x="3142" y="8696"/>
                    <a:pt x="3130" y="8561"/>
                    <a:pt x="3116" y="8417"/>
                  </a:cubicBezTo>
                  <a:lnTo>
                    <a:pt x="3116" y="8417"/>
                  </a:lnTo>
                  <a:cubicBezTo>
                    <a:pt x="3122" y="8416"/>
                    <a:pt x="3127" y="8415"/>
                    <a:pt x="3132" y="8412"/>
                  </a:cubicBezTo>
                  <a:cubicBezTo>
                    <a:pt x="3137" y="8410"/>
                    <a:pt x="3140" y="8405"/>
                    <a:pt x="3144" y="8401"/>
                  </a:cubicBezTo>
                  <a:cubicBezTo>
                    <a:pt x="3170" y="8420"/>
                    <a:pt x="3197" y="8438"/>
                    <a:pt x="3224" y="8456"/>
                  </a:cubicBezTo>
                  <a:lnTo>
                    <a:pt x="3272" y="8490"/>
                  </a:lnTo>
                  <a:cubicBezTo>
                    <a:pt x="3388" y="8569"/>
                    <a:pt x="3503" y="8643"/>
                    <a:pt x="3615" y="8713"/>
                  </a:cubicBezTo>
                  <a:lnTo>
                    <a:pt x="3594" y="8749"/>
                  </a:lnTo>
                  <a:cubicBezTo>
                    <a:pt x="3592" y="8755"/>
                    <a:pt x="3589" y="8760"/>
                    <a:pt x="3586" y="8765"/>
                  </a:cubicBezTo>
                  <a:lnTo>
                    <a:pt x="3585" y="8764"/>
                  </a:lnTo>
                  <a:close/>
                  <a:moveTo>
                    <a:pt x="2860" y="8309"/>
                  </a:moveTo>
                  <a:cubicBezTo>
                    <a:pt x="2809" y="8295"/>
                    <a:pt x="2758" y="8280"/>
                    <a:pt x="2708" y="8264"/>
                  </a:cubicBezTo>
                  <a:cubicBezTo>
                    <a:pt x="2685" y="8257"/>
                    <a:pt x="2663" y="8248"/>
                    <a:pt x="2640" y="8241"/>
                  </a:cubicBezTo>
                  <a:cubicBezTo>
                    <a:pt x="2607" y="8230"/>
                    <a:pt x="2573" y="8218"/>
                    <a:pt x="2540" y="8207"/>
                  </a:cubicBezTo>
                  <a:lnTo>
                    <a:pt x="2549" y="8209"/>
                  </a:lnTo>
                  <a:cubicBezTo>
                    <a:pt x="2582" y="8217"/>
                    <a:pt x="2614" y="8226"/>
                    <a:pt x="2647" y="8234"/>
                  </a:cubicBezTo>
                  <a:cubicBezTo>
                    <a:pt x="2672" y="8240"/>
                    <a:pt x="2697" y="8245"/>
                    <a:pt x="2722" y="8250"/>
                  </a:cubicBezTo>
                  <a:cubicBezTo>
                    <a:pt x="2758" y="8258"/>
                    <a:pt x="2794" y="8266"/>
                    <a:pt x="2830" y="8273"/>
                  </a:cubicBezTo>
                  <a:cubicBezTo>
                    <a:pt x="2854" y="8278"/>
                    <a:pt x="2878" y="8281"/>
                    <a:pt x="2901" y="8286"/>
                  </a:cubicBezTo>
                  <a:cubicBezTo>
                    <a:pt x="2941" y="8292"/>
                    <a:pt x="2978" y="8300"/>
                    <a:pt x="3017" y="8305"/>
                  </a:cubicBezTo>
                  <a:cubicBezTo>
                    <a:pt x="3042" y="8309"/>
                    <a:pt x="3068" y="8312"/>
                    <a:pt x="3094" y="8316"/>
                  </a:cubicBezTo>
                  <a:lnTo>
                    <a:pt x="3116" y="8319"/>
                  </a:lnTo>
                  <a:cubicBezTo>
                    <a:pt x="3116" y="8324"/>
                    <a:pt x="3115" y="8329"/>
                    <a:pt x="3114" y="8335"/>
                  </a:cubicBezTo>
                  <a:lnTo>
                    <a:pt x="3112" y="8335"/>
                  </a:lnTo>
                  <a:lnTo>
                    <a:pt x="3112" y="8335"/>
                  </a:lnTo>
                  <a:cubicBezTo>
                    <a:pt x="3104" y="8335"/>
                    <a:pt x="3098" y="8337"/>
                    <a:pt x="3092" y="8340"/>
                  </a:cubicBezTo>
                  <a:cubicBezTo>
                    <a:pt x="3085" y="8344"/>
                    <a:pt x="3079" y="8349"/>
                    <a:pt x="3076" y="8356"/>
                  </a:cubicBezTo>
                  <a:cubicBezTo>
                    <a:pt x="3074" y="8359"/>
                    <a:pt x="3073" y="8361"/>
                    <a:pt x="3072" y="8365"/>
                  </a:cubicBezTo>
                  <a:cubicBezTo>
                    <a:pt x="3017" y="8351"/>
                    <a:pt x="2962" y="8338"/>
                    <a:pt x="2908" y="8323"/>
                  </a:cubicBezTo>
                  <a:cubicBezTo>
                    <a:pt x="2891" y="8319"/>
                    <a:pt x="2876" y="8314"/>
                    <a:pt x="2860" y="8309"/>
                  </a:cubicBezTo>
                  <a:close/>
                  <a:moveTo>
                    <a:pt x="2402" y="8164"/>
                  </a:moveTo>
                  <a:lnTo>
                    <a:pt x="2353" y="8150"/>
                  </a:lnTo>
                  <a:lnTo>
                    <a:pt x="2353" y="8150"/>
                  </a:lnTo>
                  <a:cubicBezTo>
                    <a:pt x="2355" y="8147"/>
                    <a:pt x="2356" y="8146"/>
                    <a:pt x="2358" y="8143"/>
                  </a:cubicBezTo>
                  <a:cubicBezTo>
                    <a:pt x="2358" y="8142"/>
                    <a:pt x="2359" y="8142"/>
                    <a:pt x="2359" y="8141"/>
                  </a:cubicBezTo>
                  <a:cubicBezTo>
                    <a:pt x="2381" y="8150"/>
                    <a:pt x="2404" y="8159"/>
                    <a:pt x="2427" y="8168"/>
                  </a:cubicBezTo>
                  <a:cubicBezTo>
                    <a:pt x="2442" y="8174"/>
                    <a:pt x="2457" y="8180"/>
                    <a:pt x="2472" y="8185"/>
                  </a:cubicBezTo>
                  <a:lnTo>
                    <a:pt x="2468" y="8184"/>
                  </a:lnTo>
                  <a:cubicBezTo>
                    <a:pt x="2446" y="8178"/>
                    <a:pt x="2424" y="8172"/>
                    <a:pt x="2402" y="8165"/>
                  </a:cubicBezTo>
                  <a:lnTo>
                    <a:pt x="2402" y="8164"/>
                  </a:lnTo>
                  <a:close/>
                  <a:moveTo>
                    <a:pt x="2190" y="7894"/>
                  </a:moveTo>
                  <a:cubicBezTo>
                    <a:pt x="2189" y="7870"/>
                    <a:pt x="2188" y="7847"/>
                    <a:pt x="2187" y="7823"/>
                  </a:cubicBezTo>
                  <a:cubicBezTo>
                    <a:pt x="2186" y="7791"/>
                    <a:pt x="2185" y="7758"/>
                    <a:pt x="2184" y="7726"/>
                  </a:cubicBezTo>
                  <a:lnTo>
                    <a:pt x="2183" y="7690"/>
                  </a:lnTo>
                  <a:lnTo>
                    <a:pt x="2183" y="7690"/>
                  </a:lnTo>
                  <a:cubicBezTo>
                    <a:pt x="2184" y="7690"/>
                    <a:pt x="2184" y="7690"/>
                    <a:pt x="2185" y="7690"/>
                  </a:cubicBezTo>
                  <a:cubicBezTo>
                    <a:pt x="2186" y="7690"/>
                    <a:pt x="2186" y="7690"/>
                    <a:pt x="2187" y="7690"/>
                  </a:cubicBezTo>
                  <a:cubicBezTo>
                    <a:pt x="2189" y="7700"/>
                    <a:pt x="2191" y="7709"/>
                    <a:pt x="2194" y="7720"/>
                  </a:cubicBezTo>
                  <a:cubicBezTo>
                    <a:pt x="2198" y="7740"/>
                    <a:pt x="2202" y="7761"/>
                    <a:pt x="2207" y="7781"/>
                  </a:cubicBezTo>
                  <a:cubicBezTo>
                    <a:pt x="2212" y="7802"/>
                    <a:pt x="2217" y="7825"/>
                    <a:pt x="2222" y="7847"/>
                  </a:cubicBezTo>
                  <a:cubicBezTo>
                    <a:pt x="2226" y="7865"/>
                    <a:pt x="2230" y="7884"/>
                    <a:pt x="2235" y="7902"/>
                  </a:cubicBezTo>
                  <a:cubicBezTo>
                    <a:pt x="2239" y="7920"/>
                    <a:pt x="2243" y="7937"/>
                    <a:pt x="2247" y="7955"/>
                  </a:cubicBezTo>
                  <a:cubicBezTo>
                    <a:pt x="2228" y="7949"/>
                    <a:pt x="2210" y="7943"/>
                    <a:pt x="2192" y="7937"/>
                  </a:cubicBezTo>
                  <a:cubicBezTo>
                    <a:pt x="2191" y="7922"/>
                    <a:pt x="2191" y="7908"/>
                    <a:pt x="2190" y="7894"/>
                  </a:cubicBezTo>
                  <a:close/>
                  <a:moveTo>
                    <a:pt x="2277" y="7703"/>
                  </a:moveTo>
                  <a:lnTo>
                    <a:pt x="2369" y="7751"/>
                  </a:lnTo>
                  <a:lnTo>
                    <a:pt x="2377" y="7755"/>
                  </a:lnTo>
                  <a:cubicBezTo>
                    <a:pt x="2432" y="7783"/>
                    <a:pt x="2490" y="7812"/>
                    <a:pt x="2548" y="7839"/>
                  </a:cubicBezTo>
                  <a:lnTo>
                    <a:pt x="2548" y="7839"/>
                  </a:lnTo>
                  <a:cubicBezTo>
                    <a:pt x="2546" y="7845"/>
                    <a:pt x="2544" y="7850"/>
                    <a:pt x="2544" y="7856"/>
                  </a:cubicBezTo>
                  <a:lnTo>
                    <a:pt x="2544" y="7856"/>
                  </a:lnTo>
                  <a:cubicBezTo>
                    <a:pt x="2544" y="7864"/>
                    <a:pt x="2546" y="7870"/>
                    <a:pt x="2550" y="7877"/>
                  </a:cubicBezTo>
                  <a:cubicBezTo>
                    <a:pt x="2552" y="7880"/>
                    <a:pt x="2554" y="7883"/>
                    <a:pt x="2556" y="7885"/>
                  </a:cubicBezTo>
                  <a:cubicBezTo>
                    <a:pt x="2543" y="7899"/>
                    <a:pt x="2530" y="7913"/>
                    <a:pt x="2517" y="7926"/>
                  </a:cubicBezTo>
                  <a:lnTo>
                    <a:pt x="2509" y="7934"/>
                  </a:lnTo>
                  <a:cubicBezTo>
                    <a:pt x="2484" y="7959"/>
                    <a:pt x="2460" y="7983"/>
                    <a:pt x="2436" y="8006"/>
                  </a:cubicBezTo>
                  <a:cubicBezTo>
                    <a:pt x="2373" y="7990"/>
                    <a:pt x="2312" y="7973"/>
                    <a:pt x="2251" y="7955"/>
                  </a:cubicBezTo>
                  <a:cubicBezTo>
                    <a:pt x="2230" y="7868"/>
                    <a:pt x="2210" y="7779"/>
                    <a:pt x="2191" y="7688"/>
                  </a:cubicBezTo>
                  <a:lnTo>
                    <a:pt x="2191" y="7688"/>
                  </a:lnTo>
                  <a:cubicBezTo>
                    <a:pt x="2194" y="7687"/>
                    <a:pt x="2197" y="7687"/>
                    <a:pt x="2201" y="7684"/>
                  </a:cubicBezTo>
                  <a:cubicBezTo>
                    <a:pt x="2207" y="7681"/>
                    <a:pt x="2212" y="7676"/>
                    <a:pt x="2215" y="7669"/>
                  </a:cubicBezTo>
                  <a:lnTo>
                    <a:pt x="2237" y="7681"/>
                  </a:lnTo>
                  <a:lnTo>
                    <a:pt x="2277" y="7703"/>
                  </a:lnTo>
                  <a:close/>
                  <a:moveTo>
                    <a:pt x="2640" y="7787"/>
                  </a:moveTo>
                  <a:cubicBezTo>
                    <a:pt x="2652" y="7771"/>
                    <a:pt x="2663" y="7755"/>
                    <a:pt x="2675" y="7739"/>
                  </a:cubicBezTo>
                  <a:lnTo>
                    <a:pt x="2691" y="7717"/>
                  </a:lnTo>
                  <a:cubicBezTo>
                    <a:pt x="2705" y="7697"/>
                    <a:pt x="2719" y="7678"/>
                    <a:pt x="2733" y="7657"/>
                  </a:cubicBezTo>
                  <a:lnTo>
                    <a:pt x="2741" y="7645"/>
                  </a:lnTo>
                  <a:cubicBezTo>
                    <a:pt x="2956" y="7334"/>
                    <a:pt x="3168" y="6971"/>
                    <a:pt x="3407" y="6540"/>
                  </a:cubicBezTo>
                  <a:lnTo>
                    <a:pt x="3407" y="6540"/>
                  </a:lnTo>
                  <a:cubicBezTo>
                    <a:pt x="3413" y="6544"/>
                    <a:pt x="3419" y="6545"/>
                    <a:pt x="3426" y="6545"/>
                  </a:cubicBezTo>
                  <a:cubicBezTo>
                    <a:pt x="3432" y="6545"/>
                    <a:pt x="3436" y="6544"/>
                    <a:pt x="3442" y="6542"/>
                  </a:cubicBezTo>
                  <a:cubicBezTo>
                    <a:pt x="3458" y="6577"/>
                    <a:pt x="3474" y="6613"/>
                    <a:pt x="3490" y="6648"/>
                  </a:cubicBezTo>
                  <a:lnTo>
                    <a:pt x="3503" y="6675"/>
                  </a:lnTo>
                  <a:lnTo>
                    <a:pt x="3559" y="6793"/>
                  </a:lnTo>
                  <a:cubicBezTo>
                    <a:pt x="3566" y="6809"/>
                    <a:pt x="3573" y="6824"/>
                    <a:pt x="3580" y="6839"/>
                  </a:cubicBezTo>
                  <a:cubicBezTo>
                    <a:pt x="3598" y="6876"/>
                    <a:pt x="3615" y="6912"/>
                    <a:pt x="3632" y="6948"/>
                  </a:cubicBezTo>
                  <a:cubicBezTo>
                    <a:pt x="3640" y="6965"/>
                    <a:pt x="3648" y="6982"/>
                    <a:pt x="3657" y="6998"/>
                  </a:cubicBezTo>
                  <a:cubicBezTo>
                    <a:pt x="3679" y="7045"/>
                    <a:pt x="3702" y="7091"/>
                    <a:pt x="3724" y="7136"/>
                  </a:cubicBezTo>
                  <a:lnTo>
                    <a:pt x="3732" y="7151"/>
                  </a:lnTo>
                  <a:cubicBezTo>
                    <a:pt x="3757" y="7202"/>
                    <a:pt x="3782" y="7252"/>
                    <a:pt x="3807" y="7300"/>
                  </a:cubicBezTo>
                  <a:lnTo>
                    <a:pt x="3807" y="7300"/>
                  </a:lnTo>
                  <a:cubicBezTo>
                    <a:pt x="3832" y="7349"/>
                    <a:pt x="3857" y="7397"/>
                    <a:pt x="3881" y="7444"/>
                  </a:cubicBezTo>
                  <a:lnTo>
                    <a:pt x="3895" y="7469"/>
                  </a:lnTo>
                  <a:cubicBezTo>
                    <a:pt x="3915" y="7508"/>
                    <a:pt x="3934" y="7545"/>
                    <a:pt x="3955" y="7583"/>
                  </a:cubicBezTo>
                  <a:cubicBezTo>
                    <a:pt x="3969" y="7608"/>
                    <a:pt x="3982" y="7633"/>
                    <a:pt x="3996" y="7658"/>
                  </a:cubicBezTo>
                  <a:cubicBezTo>
                    <a:pt x="4000" y="7666"/>
                    <a:pt x="4005" y="7674"/>
                    <a:pt x="4009" y="7682"/>
                  </a:cubicBezTo>
                  <a:lnTo>
                    <a:pt x="4009" y="7682"/>
                  </a:lnTo>
                  <a:cubicBezTo>
                    <a:pt x="4003" y="7686"/>
                    <a:pt x="3999" y="7690"/>
                    <a:pt x="3995" y="7697"/>
                  </a:cubicBezTo>
                  <a:cubicBezTo>
                    <a:pt x="3991" y="7703"/>
                    <a:pt x="3989" y="7710"/>
                    <a:pt x="3989" y="7717"/>
                  </a:cubicBezTo>
                  <a:cubicBezTo>
                    <a:pt x="3989" y="7718"/>
                    <a:pt x="3989" y="7719"/>
                    <a:pt x="3989" y="7719"/>
                  </a:cubicBezTo>
                  <a:lnTo>
                    <a:pt x="3989" y="7719"/>
                  </a:lnTo>
                  <a:cubicBezTo>
                    <a:pt x="3990" y="7722"/>
                    <a:pt x="3990" y="7724"/>
                    <a:pt x="3991" y="7726"/>
                  </a:cubicBezTo>
                  <a:lnTo>
                    <a:pt x="3971" y="7730"/>
                  </a:lnTo>
                  <a:cubicBezTo>
                    <a:pt x="3935" y="7737"/>
                    <a:pt x="3900" y="7744"/>
                    <a:pt x="3865" y="7751"/>
                  </a:cubicBezTo>
                  <a:cubicBezTo>
                    <a:pt x="3834" y="7757"/>
                    <a:pt x="3803" y="7762"/>
                    <a:pt x="3773" y="7767"/>
                  </a:cubicBezTo>
                  <a:lnTo>
                    <a:pt x="3703" y="7779"/>
                  </a:lnTo>
                  <a:cubicBezTo>
                    <a:pt x="3665" y="7786"/>
                    <a:pt x="3628" y="7791"/>
                    <a:pt x="3590" y="7797"/>
                  </a:cubicBezTo>
                  <a:lnTo>
                    <a:pt x="3544" y="7804"/>
                  </a:lnTo>
                  <a:cubicBezTo>
                    <a:pt x="3502" y="7810"/>
                    <a:pt x="3461" y="7814"/>
                    <a:pt x="3420" y="7819"/>
                  </a:cubicBezTo>
                  <a:lnTo>
                    <a:pt x="3388" y="7824"/>
                  </a:lnTo>
                  <a:cubicBezTo>
                    <a:pt x="3344" y="7829"/>
                    <a:pt x="3300" y="7833"/>
                    <a:pt x="3258" y="7837"/>
                  </a:cubicBezTo>
                  <a:lnTo>
                    <a:pt x="3234" y="7839"/>
                  </a:lnTo>
                  <a:cubicBezTo>
                    <a:pt x="3189" y="7843"/>
                    <a:pt x="3145" y="7846"/>
                    <a:pt x="3101" y="7849"/>
                  </a:cubicBezTo>
                  <a:lnTo>
                    <a:pt x="3084" y="7850"/>
                  </a:lnTo>
                  <a:cubicBezTo>
                    <a:pt x="3041" y="7853"/>
                    <a:pt x="2998" y="7855"/>
                    <a:pt x="2956" y="7856"/>
                  </a:cubicBezTo>
                  <a:lnTo>
                    <a:pt x="2936" y="7856"/>
                  </a:lnTo>
                  <a:cubicBezTo>
                    <a:pt x="2888" y="7857"/>
                    <a:pt x="2840" y="7858"/>
                    <a:pt x="2792" y="7858"/>
                  </a:cubicBezTo>
                  <a:cubicBezTo>
                    <a:pt x="2758" y="7858"/>
                    <a:pt x="2724" y="7858"/>
                    <a:pt x="2690" y="7857"/>
                  </a:cubicBezTo>
                  <a:cubicBezTo>
                    <a:pt x="2669" y="7857"/>
                    <a:pt x="2648" y="7856"/>
                    <a:pt x="2628" y="7855"/>
                  </a:cubicBezTo>
                  <a:lnTo>
                    <a:pt x="2628" y="7855"/>
                  </a:lnTo>
                  <a:cubicBezTo>
                    <a:pt x="2628" y="7847"/>
                    <a:pt x="2625" y="7842"/>
                    <a:pt x="2622" y="7835"/>
                  </a:cubicBezTo>
                  <a:cubicBezTo>
                    <a:pt x="2619" y="7831"/>
                    <a:pt x="2616" y="7826"/>
                    <a:pt x="2612" y="7823"/>
                  </a:cubicBezTo>
                  <a:lnTo>
                    <a:pt x="2618" y="7815"/>
                  </a:lnTo>
                  <a:cubicBezTo>
                    <a:pt x="2626" y="7806"/>
                    <a:pt x="2633" y="7798"/>
                    <a:pt x="2640" y="7788"/>
                  </a:cubicBezTo>
                  <a:lnTo>
                    <a:pt x="2640" y="7787"/>
                  </a:lnTo>
                  <a:close/>
                  <a:moveTo>
                    <a:pt x="3783" y="6487"/>
                  </a:moveTo>
                  <a:cubicBezTo>
                    <a:pt x="3824" y="6484"/>
                    <a:pt x="3865" y="6482"/>
                    <a:pt x="3906" y="6479"/>
                  </a:cubicBezTo>
                  <a:cubicBezTo>
                    <a:pt x="4149" y="6462"/>
                    <a:pt x="4400" y="6438"/>
                    <a:pt x="4658" y="6408"/>
                  </a:cubicBezTo>
                  <a:lnTo>
                    <a:pt x="4705" y="6403"/>
                  </a:lnTo>
                  <a:cubicBezTo>
                    <a:pt x="4776" y="6394"/>
                    <a:pt x="4847" y="6386"/>
                    <a:pt x="4919" y="6376"/>
                  </a:cubicBezTo>
                  <a:cubicBezTo>
                    <a:pt x="4945" y="6373"/>
                    <a:pt x="4972" y="6369"/>
                    <a:pt x="4998" y="6365"/>
                  </a:cubicBezTo>
                  <a:cubicBezTo>
                    <a:pt x="5060" y="6357"/>
                    <a:pt x="5122" y="6349"/>
                    <a:pt x="5186" y="6339"/>
                  </a:cubicBezTo>
                  <a:lnTo>
                    <a:pt x="5281" y="6325"/>
                  </a:lnTo>
                  <a:lnTo>
                    <a:pt x="5422" y="6304"/>
                  </a:lnTo>
                  <a:lnTo>
                    <a:pt x="5422" y="6304"/>
                  </a:lnTo>
                  <a:cubicBezTo>
                    <a:pt x="5423" y="6309"/>
                    <a:pt x="5425" y="6313"/>
                    <a:pt x="5427" y="6318"/>
                  </a:cubicBezTo>
                  <a:cubicBezTo>
                    <a:pt x="5429" y="6321"/>
                    <a:pt x="5430" y="6323"/>
                    <a:pt x="5432" y="6325"/>
                  </a:cubicBezTo>
                  <a:lnTo>
                    <a:pt x="5284" y="6481"/>
                  </a:lnTo>
                  <a:lnTo>
                    <a:pt x="5186" y="6584"/>
                  </a:lnTo>
                  <a:lnTo>
                    <a:pt x="5108" y="6666"/>
                  </a:lnTo>
                  <a:cubicBezTo>
                    <a:pt x="5064" y="6712"/>
                    <a:pt x="5020" y="6758"/>
                    <a:pt x="4976" y="6803"/>
                  </a:cubicBezTo>
                  <a:cubicBezTo>
                    <a:pt x="4961" y="6818"/>
                    <a:pt x="4946" y="6834"/>
                    <a:pt x="4932" y="6849"/>
                  </a:cubicBezTo>
                  <a:cubicBezTo>
                    <a:pt x="4879" y="6903"/>
                    <a:pt x="4826" y="6956"/>
                    <a:pt x="4774" y="7010"/>
                  </a:cubicBezTo>
                  <a:lnTo>
                    <a:pt x="4754" y="7031"/>
                  </a:lnTo>
                  <a:cubicBezTo>
                    <a:pt x="4574" y="7212"/>
                    <a:pt x="4393" y="7388"/>
                    <a:pt x="4212" y="7554"/>
                  </a:cubicBezTo>
                  <a:lnTo>
                    <a:pt x="4206" y="7562"/>
                  </a:lnTo>
                  <a:cubicBezTo>
                    <a:pt x="4157" y="7606"/>
                    <a:pt x="4109" y="7649"/>
                    <a:pt x="4062" y="7691"/>
                  </a:cubicBezTo>
                  <a:lnTo>
                    <a:pt x="4062" y="7691"/>
                  </a:lnTo>
                  <a:cubicBezTo>
                    <a:pt x="4059" y="7688"/>
                    <a:pt x="4055" y="7687"/>
                    <a:pt x="4052" y="7684"/>
                  </a:cubicBezTo>
                  <a:cubicBezTo>
                    <a:pt x="4045" y="7681"/>
                    <a:pt x="4039" y="7678"/>
                    <a:pt x="4032" y="7678"/>
                  </a:cubicBezTo>
                  <a:cubicBezTo>
                    <a:pt x="4025" y="7678"/>
                    <a:pt x="4019" y="7680"/>
                    <a:pt x="4013" y="7683"/>
                  </a:cubicBezTo>
                  <a:cubicBezTo>
                    <a:pt x="3828" y="7346"/>
                    <a:pt x="3642" y="6972"/>
                    <a:pt x="3445" y="6540"/>
                  </a:cubicBezTo>
                  <a:lnTo>
                    <a:pt x="3445" y="6540"/>
                  </a:lnTo>
                  <a:cubicBezTo>
                    <a:pt x="3446" y="6539"/>
                    <a:pt x="3446" y="6539"/>
                    <a:pt x="3447" y="6538"/>
                  </a:cubicBezTo>
                  <a:cubicBezTo>
                    <a:pt x="3454" y="6535"/>
                    <a:pt x="3458" y="6530"/>
                    <a:pt x="3462" y="6523"/>
                  </a:cubicBezTo>
                  <a:cubicBezTo>
                    <a:pt x="3465" y="6517"/>
                    <a:pt x="3468" y="6510"/>
                    <a:pt x="3468" y="6503"/>
                  </a:cubicBezTo>
                  <a:lnTo>
                    <a:pt x="3468" y="6503"/>
                  </a:lnTo>
                  <a:cubicBezTo>
                    <a:pt x="3533" y="6500"/>
                    <a:pt x="3599" y="6497"/>
                    <a:pt x="3665" y="6494"/>
                  </a:cubicBezTo>
                  <a:cubicBezTo>
                    <a:pt x="3704" y="6492"/>
                    <a:pt x="3744" y="6489"/>
                    <a:pt x="3783" y="6487"/>
                  </a:cubicBezTo>
                  <a:close/>
                  <a:moveTo>
                    <a:pt x="5165" y="5849"/>
                  </a:moveTo>
                  <a:cubicBezTo>
                    <a:pt x="5161" y="5841"/>
                    <a:pt x="5156" y="5834"/>
                    <a:pt x="5151" y="5827"/>
                  </a:cubicBezTo>
                  <a:cubicBezTo>
                    <a:pt x="4852" y="5363"/>
                    <a:pt x="4566" y="4878"/>
                    <a:pt x="4277" y="4383"/>
                  </a:cubicBezTo>
                  <a:lnTo>
                    <a:pt x="4277" y="4383"/>
                  </a:lnTo>
                  <a:cubicBezTo>
                    <a:pt x="4283" y="4379"/>
                    <a:pt x="4287" y="4373"/>
                    <a:pt x="4291" y="4368"/>
                  </a:cubicBezTo>
                  <a:cubicBezTo>
                    <a:pt x="4291" y="4366"/>
                    <a:pt x="4292" y="4366"/>
                    <a:pt x="4293" y="4365"/>
                  </a:cubicBezTo>
                  <a:lnTo>
                    <a:pt x="4419" y="4417"/>
                  </a:lnTo>
                  <a:cubicBezTo>
                    <a:pt x="4583" y="4484"/>
                    <a:pt x="4747" y="4553"/>
                    <a:pt x="4907" y="4619"/>
                  </a:cubicBezTo>
                  <a:cubicBezTo>
                    <a:pt x="5073" y="4688"/>
                    <a:pt x="5242" y="4758"/>
                    <a:pt x="5412" y="4828"/>
                  </a:cubicBezTo>
                  <a:lnTo>
                    <a:pt x="5459" y="4848"/>
                  </a:lnTo>
                  <a:lnTo>
                    <a:pt x="5524" y="4874"/>
                  </a:lnTo>
                  <a:lnTo>
                    <a:pt x="5645" y="4924"/>
                  </a:lnTo>
                  <a:lnTo>
                    <a:pt x="5686" y="4940"/>
                  </a:lnTo>
                  <a:lnTo>
                    <a:pt x="5832" y="4999"/>
                  </a:lnTo>
                  <a:lnTo>
                    <a:pt x="5846" y="5005"/>
                  </a:lnTo>
                  <a:cubicBezTo>
                    <a:pt x="6015" y="5072"/>
                    <a:pt x="6184" y="5137"/>
                    <a:pt x="6352" y="5199"/>
                  </a:cubicBezTo>
                  <a:lnTo>
                    <a:pt x="6352" y="5199"/>
                  </a:lnTo>
                  <a:cubicBezTo>
                    <a:pt x="6350" y="5203"/>
                    <a:pt x="6349" y="5207"/>
                    <a:pt x="6349" y="5212"/>
                  </a:cubicBezTo>
                  <a:lnTo>
                    <a:pt x="6349" y="5212"/>
                  </a:lnTo>
                  <a:cubicBezTo>
                    <a:pt x="6349" y="5220"/>
                    <a:pt x="6352" y="5226"/>
                    <a:pt x="6355" y="5233"/>
                  </a:cubicBezTo>
                  <a:cubicBezTo>
                    <a:pt x="6358" y="5237"/>
                    <a:pt x="6359" y="5239"/>
                    <a:pt x="6362" y="5242"/>
                  </a:cubicBezTo>
                  <a:cubicBezTo>
                    <a:pt x="6062" y="5578"/>
                    <a:pt x="5770" y="5926"/>
                    <a:pt x="5487" y="6265"/>
                  </a:cubicBezTo>
                  <a:lnTo>
                    <a:pt x="5487" y="6265"/>
                  </a:lnTo>
                  <a:cubicBezTo>
                    <a:pt x="5485" y="6263"/>
                    <a:pt x="5484" y="6263"/>
                    <a:pt x="5482" y="6261"/>
                  </a:cubicBezTo>
                  <a:cubicBezTo>
                    <a:pt x="5475" y="6258"/>
                    <a:pt x="5469" y="6256"/>
                    <a:pt x="5462" y="6256"/>
                  </a:cubicBezTo>
                  <a:cubicBezTo>
                    <a:pt x="5455" y="6256"/>
                    <a:pt x="5449" y="6257"/>
                    <a:pt x="5442" y="6261"/>
                  </a:cubicBezTo>
                  <a:cubicBezTo>
                    <a:pt x="5442" y="6262"/>
                    <a:pt x="5441" y="6262"/>
                    <a:pt x="5440" y="6262"/>
                  </a:cubicBezTo>
                  <a:cubicBezTo>
                    <a:pt x="5395" y="6197"/>
                    <a:pt x="5350" y="6131"/>
                    <a:pt x="5305" y="6064"/>
                  </a:cubicBezTo>
                  <a:cubicBezTo>
                    <a:pt x="5258" y="5992"/>
                    <a:pt x="5211" y="5920"/>
                    <a:pt x="5165" y="5849"/>
                  </a:cubicBezTo>
                  <a:close/>
                  <a:moveTo>
                    <a:pt x="4024" y="3521"/>
                  </a:moveTo>
                  <a:cubicBezTo>
                    <a:pt x="4074" y="3525"/>
                    <a:pt x="4125" y="3531"/>
                    <a:pt x="4175" y="3536"/>
                  </a:cubicBezTo>
                  <a:cubicBezTo>
                    <a:pt x="4221" y="3540"/>
                    <a:pt x="4267" y="3544"/>
                    <a:pt x="4314" y="3549"/>
                  </a:cubicBezTo>
                  <a:cubicBezTo>
                    <a:pt x="4411" y="3560"/>
                    <a:pt x="4510" y="3571"/>
                    <a:pt x="4610" y="3584"/>
                  </a:cubicBezTo>
                  <a:lnTo>
                    <a:pt x="4655" y="3590"/>
                  </a:lnTo>
                  <a:cubicBezTo>
                    <a:pt x="4740" y="3601"/>
                    <a:pt x="4825" y="3612"/>
                    <a:pt x="4912" y="3625"/>
                  </a:cubicBezTo>
                  <a:lnTo>
                    <a:pt x="5009" y="3639"/>
                  </a:lnTo>
                  <a:cubicBezTo>
                    <a:pt x="5079" y="3650"/>
                    <a:pt x="5149" y="3660"/>
                    <a:pt x="5221" y="3672"/>
                  </a:cubicBezTo>
                  <a:cubicBezTo>
                    <a:pt x="5257" y="3678"/>
                    <a:pt x="5293" y="3684"/>
                    <a:pt x="5329" y="3690"/>
                  </a:cubicBezTo>
                  <a:cubicBezTo>
                    <a:pt x="5398" y="3702"/>
                    <a:pt x="5467" y="3713"/>
                    <a:pt x="5538" y="3726"/>
                  </a:cubicBezTo>
                  <a:cubicBezTo>
                    <a:pt x="5576" y="3732"/>
                    <a:pt x="5616" y="3740"/>
                    <a:pt x="5654" y="3747"/>
                  </a:cubicBezTo>
                  <a:cubicBezTo>
                    <a:pt x="5724" y="3760"/>
                    <a:pt x="5792" y="3772"/>
                    <a:pt x="5863" y="3787"/>
                  </a:cubicBezTo>
                  <a:cubicBezTo>
                    <a:pt x="5900" y="3793"/>
                    <a:pt x="5937" y="3801"/>
                    <a:pt x="5973" y="3808"/>
                  </a:cubicBezTo>
                  <a:cubicBezTo>
                    <a:pt x="6035" y="3821"/>
                    <a:pt x="6097" y="3833"/>
                    <a:pt x="6160" y="3846"/>
                  </a:cubicBezTo>
                  <a:lnTo>
                    <a:pt x="6160" y="3846"/>
                  </a:lnTo>
                  <a:cubicBezTo>
                    <a:pt x="6159" y="3848"/>
                    <a:pt x="6159" y="3850"/>
                    <a:pt x="6159" y="3852"/>
                  </a:cubicBezTo>
                  <a:lnTo>
                    <a:pt x="6159" y="3852"/>
                  </a:lnTo>
                  <a:cubicBezTo>
                    <a:pt x="6159" y="3854"/>
                    <a:pt x="6159" y="3856"/>
                    <a:pt x="6160" y="3858"/>
                  </a:cubicBezTo>
                  <a:lnTo>
                    <a:pt x="6144" y="3861"/>
                  </a:lnTo>
                  <a:lnTo>
                    <a:pt x="6088" y="3872"/>
                  </a:lnTo>
                  <a:lnTo>
                    <a:pt x="6037" y="3882"/>
                  </a:lnTo>
                  <a:lnTo>
                    <a:pt x="5979" y="3893"/>
                  </a:lnTo>
                  <a:lnTo>
                    <a:pt x="5928" y="3904"/>
                  </a:lnTo>
                  <a:lnTo>
                    <a:pt x="5869" y="3916"/>
                  </a:lnTo>
                  <a:lnTo>
                    <a:pt x="5819" y="3927"/>
                  </a:lnTo>
                  <a:lnTo>
                    <a:pt x="5758" y="3940"/>
                  </a:lnTo>
                  <a:lnTo>
                    <a:pt x="5707" y="3952"/>
                  </a:lnTo>
                  <a:lnTo>
                    <a:pt x="5644" y="3966"/>
                  </a:lnTo>
                  <a:lnTo>
                    <a:pt x="5593" y="3978"/>
                  </a:lnTo>
                  <a:lnTo>
                    <a:pt x="5530" y="3993"/>
                  </a:lnTo>
                  <a:lnTo>
                    <a:pt x="5473" y="4007"/>
                  </a:lnTo>
                  <a:lnTo>
                    <a:pt x="5413" y="4021"/>
                  </a:lnTo>
                  <a:lnTo>
                    <a:pt x="5351" y="4037"/>
                  </a:lnTo>
                  <a:lnTo>
                    <a:pt x="5294" y="4051"/>
                  </a:lnTo>
                  <a:lnTo>
                    <a:pt x="5226" y="4069"/>
                  </a:lnTo>
                  <a:lnTo>
                    <a:pt x="5173" y="4083"/>
                  </a:lnTo>
                  <a:lnTo>
                    <a:pt x="5098" y="4102"/>
                  </a:lnTo>
                  <a:lnTo>
                    <a:pt x="5050" y="4115"/>
                  </a:lnTo>
                  <a:lnTo>
                    <a:pt x="4949" y="4143"/>
                  </a:lnTo>
                  <a:lnTo>
                    <a:pt x="4926" y="4149"/>
                  </a:lnTo>
                  <a:lnTo>
                    <a:pt x="4815" y="4181"/>
                  </a:lnTo>
                  <a:lnTo>
                    <a:pt x="4797" y="4186"/>
                  </a:lnTo>
                  <a:cubicBezTo>
                    <a:pt x="4636" y="4232"/>
                    <a:pt x="4469" y="4281"/>
                    <a:pt x="4294" y="4335"/>
                  </a:cubicBezTo>
                  <a:lnTo>
                    <a:pt x="4294" y="4335"/>
                  </a:lnTo>
                  <a:cubicBezTo>
                    <a:pt x="4293" y="4332"/>
                    <a:pt x="4292" y="4330"/>
                    <a:pt x="4291" y="4328"/>
                  </a:cubicBezTo>
                  <a:cubicBezTo>
                    <a:pt x="4287" y="4321"/>
                    <a:pt x="4281" y="4316"/>
                    <a:pt x="4275" y="4312"/>
                  </a:cubicBezTo>
                  <a:cubicBezTo>
                    <a:pt x="4268" y="4308"/>
                    <a:pt x="4262" y="4307"/>
                    <a:pt x="4255" y="4307"/>
                  </a:cubicBezTo>
                  <a:lnTo>
                    <a:pt x="4255" y="4307"/>
                  </a:lnTo>
                  <a:cubicBezTo>
                    <a:pt x="4248" y="4307"/>
                    <a:pt x="4242" y="4309"/>
                    <a:pt x="4236" y="4312"/>
                  </a:cubicBezTo>
                  <a:cubicBezTo>
                    <a:pt x="4235" y="4312"/>
                    <a:pt x="4235" y="4312"/>
                    <a:pt x="4235" y="4312"/>
                  </a:cubicBezTo>
                  <a:lnTo>
                    <a:pt x="4224" y="4293"/>
                  </a:lnTo>
                  <a:cubicBezTo>
                    <a:pt x="4206" y="4263"/>
                    <a:pt x="4188" y="4233"/>
                    <a:pt x="4170" y="4204"/>
                  </a:cubicBezTo>
                  <a:cubicBezTo>
                    <a:pt x="4029" y="3970"/>
                    <a:pt x="3895" y="3748"/>
                    <a:pt x="3760" y="3531"/>
                  </a:cubicBezTo>
                  <a:lnTo>
                    <a:pt x="3760" y="3531"/>
                  </a:lnTo>
                  <a:cubicBezTo>
                    <a:pt x="3766" y="3527"/>
                    <a:pt x="3769" y="3523"/>
                    <a:pt x="3773" y="3517"/>
                  </a:cubicBezTo>
                  <a:cubicBezTo>
                    <a:pt x="3775" y="3512"/>
                    <a:pt x="3777" y="3507"/>
                    <a:pt x="3778" y="3502"/>
                  </a:cubicBezTo>
                  <a:cubicBezTo>
                    <a:pt x="3801" y="3503"/>
                    <a:pt x="3825" y="3505"/>
                    <a:pt x="3849" y="3507"/>
                  </a:cubicBezTo>
                  <a:cubicBezTo>
                    <a:pt x="3907" y="3512"/>
                    <a:pt x="3965" y="3516"/>
                    <a:pt x="4024" y="3521"/>
                  </a:cubicBezTo>
                  <a:close/>
                  <a:moveTo>
                    <a:pt x="2923" y="4630"/>
                  </a:moveTo>
                  <a:lnTo>
                    <a:pt x="2923" y="4630"/>
                  </a:lnTo>
                  <a:cubicBezTo>
                    <a:pt x="2922" y="4626"/>
                    <a:pt x="2919" y="4623"/>
                    <a:pt x="2918" y="4620"/>
                  </a:cubicBezTo>
                  <a:cubicBezTo>
                    <a:pt x="2915" y="4615"/>
                    <a:pt x="2913" y="4612"/>
                    <a:pt x="2908" y="4608"/>
                  </a:cubicBezTo>
                  <a:cubicBezTo>
                    <a:pt x="3159" y="4262"/>
                    <a:pt x="3428" y="3893"/>
                    <a:pt x="3713" y="3530"/>
                  </a:cubicBezTo>
                  <a:lnTo>
                    <a:pt x="3713" y="3530"/>
                  </a:lnTo>
                  <a:cubicBezTo>
                    <a:pt x="3714" y="3531"/>
                    <a:pt x="3715" y="3532"/>
                    <a:pt x="3717" y="3533"/>
                  </a:cubicBezTo>
                  <a:cubicBezTo>
                    <a:pt x="3723" y="3537"/>
                    <a:pt x="3730" y="3539"/>
                    <a:pt x="3737" y="3539"/>
                  </a:cubicBezTo>
                  <a:lnTo>
                    <a:pt x="3737" y="3539"/>
                  </a:lnTo>
                  <a:cubicBezTo>
                    <a:pt x="3744" y="3538"/>
                    <a:pt x="3750" y="3537"/>
                    <a:pt x="3756" y="3533"/>
                  </a:cubicBezTo>
                  <a:cubicBezTo>
                    <a:pt x="3756" y="3533"/>
                    <a:pt x="3756" y="3533"/>
                    <a:pt x="3757" y="3533"/>
                  </a:cubicBezTo>
                  <a:cubicBezTo>
                    <a:pt x="3806" y="3612"/>
                    <a:pt x="3855" y="3691"/>
                    <a:pt x="3904" y="3772"/>
                  </a:cubicBezTo>
                  <a:cubicBezTo>
                    <a:pt x="3989" y="3913"/>
                    <a:pt x="4076" y="4057"/>
                    <a:pt x="4166" y="4205"/>
                  </a:cubicBezTo>
                  <a:lnTo>
                    <a:pt x="4231" y="4313"/>
                  </a:lnTo>
                  <a:lnTo>
                    <a:pt x="4231" y="4313"/>
                  </a:lnTo>
                  <a:cubicBezTo>
                    <a:pt x="4225" y="4317"/>
                    <a:pt x="4220" y="4320"/>
                    <a:pt x="4217" y="4328"/>
                  </a:cubicBezTo>
                  <a:cubicBezTo>
                    <a:pt x="4213" y="4333"/>
                    <a:pt x="4212" y="4340"/>
                    <a:pt x="4212" y="4348"/>
                  </a:cubicBezTo>
                  <a:lnTo>
                    <a:pt x="4212" y="4348"/>
                  </a:lnTo>
                  <a:cubicBezTo>
                    <a:pt x="4212" y="4350"/>
                    <a:pt x="4213" y="4352"/>
                    <a:pt x="4213" y="4354"/>
                  </a:cubicBezTo>
                  <a:cubicBezTo>
                    <a:pt x="4111" y="4373"/>
                    <a:pt x="4008" y="4394"/>
                    <a:pt x="3901" y="4416"/>
                  </a:cubicBezTo>
                  <a:cubicBezTo>
                    <a:pt x="3603" y="4478"/>
                    <a:pt x="3284" y="4548"/>
                    <a:pt x="2922" y="4630"/>
                  </a:cubicBezTo>
                  <a:lnTo>
                    <a:pt x="2923" y="4630"/>
                  </a:lnTo>
                  <a:close/>
                  <a:moveTo>
                    <a:pt x="5475" y="6490"/>
                  </a:moveTo>
                  <a:cubicBezTo>
                    <a:pt x="5480" y="6551"/>
                    <a:pt x="5484" y="6611"/>
                    <a:pt x="5489" y="6670"/>
                  </a:cubicBezTo>
                  <a:lnTo>
                    <a:pt x="5489" y="6678"/>
                  </a:lnTo>
                  <a:cubicBezTo>
                    <a:pt x="5542" y="7296"/>
                    <a:pt x="5607" y="7833"/>
                    <a:pt x="5688" y="8299"/>
                  </a:cubicBezTo>
                  <a:cubicBezTo>
                    <a:pt x="5690" y="8313"/>
                    <a:pt x="5693" y="8326"/>
                    <a:pt x="5695" y="8340"/>
                  </a:cubicBezTo>
                  <a:cubicBezTo>
                    <a:pt x="5701" y="8372"/>
                    <a:pt x="5707" y="8405"/>
                    <a:pt x="5713" y="8436"/>
                  </a:cubicBezTo>
                  <a:cubicBezTo>
                    <a:pt x="5717" y="8461"/>
                    <a:pt x="5722" y="8485"/>
                    <a:pt x="5726" y="8509"/>
                  </a:cubicBezTo>
                  <a:cubicBezTo>
                    <a:pt x="5730" y="8529"/>
                    <a:pt x="5734" y="8550"/>
                    <a:pt x="5738" y="8569"/>
                  </a:cubicBezTo>
                  <a:cubicBezTo>
                    <a:pt x="5745" y="8604"/>
                    <a:pt x="5752" y="8637"/>
                    <a:pt x="5759" y="8671"/>
                  </a:cubicBezTo>
                  <a:cubicBezTo>
                    <a:pt x="5760" y="8677"/>
                    <a:pt x="5761" y="8683"/>
                    <a:pt x="5762" y="8689"/>
                  </a:cubicBezTo>
                  <a:cubicBezTo>
                    <a:pt x="5659" y="8686"/>
                    <a:pt x="5554" y="8680"/>
                    <a:pt x="5450" y="8672"/>
                  </a:cubicBezTo>
                  <a:lnTo>
                    <a:pt x="5445" y="8670"/>
                  </a:lnTo>
                  <a:cubicBezTo>
                    <a:pt x="5419" y="8658"/>
                    <a:pt x="5394" y="8645"/>
                    <a:pt x="5368" y="8631"/>
                  </a:cubicBezTo>
                  <a:lnTo>
                    <a:pt x="5341" y="8617"/>
                  </a:lnTo>
                  <a:cubicBezTo>
                    <a:pt x="5314" y="8603"/>
                    <a:pt x="5288" y="8589"/>
                    <a:pt x="5261" y="8574"/>
                  </a:cubicBezTo>
                  <a:lnTo>
                    <a:pt x="5231" y="8558"/>
                  </a:lnTo>
                  <a:cubicBezTo>
                    <a:pt x="5205" y="8544"/>
                    <a:pt x="5179" y="8530"/>
                    <a:pt x="5153" y="8515"/>
                  </a:cubicBezTo>
                  <a:cubicBezTo>
                    <a:pt x="5143" y="8509"/>
                    <a:pt x="5133" y="8503"/>
                    <a:pt x="5123" y="8497"/>
                  </a:cubicBezTo>
                  <a:cubicBezTo>
                    <a:pt x="5097" y="8482"/>
                    <a:pt x="5070" y="8467"/>
                    <a:pt x="5045" y="8451"/>
                  </a:cubicBezTo>
                  <a:lnTo>
                    <a:pt x="5020" y="8435"/>
                  </a:lnTo>
                  <a:cubicBezTo>
                    <a:pt x="4992" y="8419"/>
                    <a:pt x="4964" y="8402"/>
                    <a:pt x="4936" y="8384"/>
                  </a:cubicBezTo>
                  <a:lnTo>
                    <a:pt x="4894" y="8357"/>
                  </a:lnTo>
                  <a:lnTo>
                    <a:pt x="4828" y="8315"/>
                  </a:lnTo>
                  <a:cubicBezTo>
                    <a:pt x="4805" y="8300"/>
                    <a:pt x="4783" y="8285"/>
                    <a:pt x="4761" y="8270"/>
                  </a:cubicBezTo>
                  <a:lnTo>
                    <a:pt x="4717" y="8241"/>
                  </a:lnTo>
                  <a:cubicBezTo>
                    <a:pt x="4643" y="8190"/>
                    <a:pt x="4568" y="8137"/>
                    <a:pt x="4493" y="8081"/>
                  </a:cubicBezTo>
                  <a:lnTo>
                    <a:pt x="4492" y="8081"/>
                  </a:lnTo>
                  <a:cubicBezTo>
                    <a:pt x="4352" y="7978"/>
                    <a:pt x="4209" y="7866"/>
                    <a:pt x="4065" y="7745"/>
                  </a:cubicBezTo>
                  <a:lnTo>
                    <a:pt x="4065" y="7745"/>
                  </a:lnTo>
                  <a:cubicBezTo>
                    <a:pt x="4066" y="7743"/>
                    <a:pt x="4067" y="7742"/>
                    <a:pt x="4069" y="7739"/>
                  </a:cubicBezTo>
                  <a:cubicBezTo>
                    <a:pt x="4072" y="7733"/>
                    <a:pt x="4074" y="7728"/>
                    <a:pt x="4074" y="7720"/>
                  </a:cubicBezTo>
                  <a:cubicBezTo>
                    <a:pt x="4074" y="7713"/>
                    <a:pt x="4072" y="7706"/>
                    <a:pt x="4069" y="7700"/>
                  </a:cubicBezTo>
                  <a:cubicBezTo>
                    <a:pt x="4067" y="7698"/>
                    <a:pt x="4066" y="7696"/>
                    <a:pt x="4065" y="7694"/>
                  </a:cubicBezTo>
                  <a:cubicBezTo>
                    <a:pt x="4090" y="7671"/>
                    <a:pt x="4116" y="7648"/>
                    <a:pt x="4142" y="7625"/>
                  </a:cubicBezTo>
                  <a:cubicBezTo>
                    <a:pt x="4167" y="7602"/>
                    <a:pt x="4191" y="7581"/>
                    <a:pt x="4216" y="7559"/>
                  </a:cubicBezTo>
                  <a:cubicBezTo>
                    <a:pt x="4255" y="7523"/>
                    <a:pt x="4294" y="7486"/>
                    <a:pt x="4333" y="7449"/>
                  </a:cubicBezTo>
                  <a:cubicBezTo>
                    <a:pt x="4354" y="7430"/>
                    <a:pt x="4375" y="7410"/>
                    <a:pt x="4397" y="7390"/>
                  </a:cubicBezTo>
                  <a:cubicBezTo>
                    <a:pt x="4517" y="7276"/>
                    <a:pt x="4637" y="7157"/>
                    <a:pt x="4756" y="7036"/>
                  </a:cubicBezTo>
                  <a:lnTo>
                    <a:pt x="4820" y="6971"/>
                  </a:lnTo>
                  <a:cubicBezTo>
                    <a:pt x="4859" y="6932"/>
                    <a:pt x="4897" y="6893"/>
                    <a:pt x="4935" y="6853"/>
                  </a:cubicBezTo>
                  <a:lnTo>
                    <a:pt x="5021" y="6764"/>
                  </a:lnTo>
                  <a:lnTo>
                    <a:pt x="5112" y="6669"/>
                  </a:lnTo>
                  <a:lnTo>
                    <a:pt x="5200" y="6577"/>
                  </a:lnTo>
                  <a:lnTo>
                    <a:pt x="5289" y="6483"/>
                  </a:lnTo>
                  <a:lnTo>
                    <a:pt x="5375" y="6393"/>
                  </a:lnTo>
                  <a:lnTo>
                    <a:pt x="5436" y="6328"/>
                  </a:lnTo>
                  <a:lnTo>
                    <a:pt x="5436" y="6328"/>
                  </a:lnTo>
                  <a:cubicBezTo>
                    <a:pt x="5439" y="6330"/>
                    <a:pt x="5442" y="6332"/>
                    <a:pt x="5443" y="6333"/>
                  </a:cubicBezTo>
                  <a:cubicBezTo>
                    <a:pt x="5451" y="6337"/>
                    <a:pt x="5456" y="6339"/>
                    <a:pt x="5464" y="6339"/>
                  </a:cubicBezTo>
                  <a:lnTo>
                    <a:pt x="5465" y="6339"/>
                  </a:lnTo>
                  <a:cubicBezTo>
                    <a:pt x="5467" y="6372"/>
                    <a:pt x="5470" y="6404"/>
                    <a:pt x="5472" y="6436"/>
                  </a:cubicBezTo>
                  <a:cubicBezTo>
                    <a:pt x="5472" y="6454"/>
                    <a:pt x="5473" y="6472"/>
                    <a:pt x="5475" y="6490"/>
                  </a:cubicBezTo>
                  <a:close/>
                  <a:moveTo>
                    <a:pt x="5670" y="8816"/>
                  </a:moveTo>
                  <a:lnTo>
                    <a:pt x="5598" y="8809"/>
                  </a:lnTo>
                  <a:lnTo>
                    <a:pt x="5549" y="8805"/>
                  </a:lnTo>
                  <a:lnTo>
                    <a:pt x="5476" y="8797"/>
                  </a:lnTo>
                  <a:cubicBezTo>
                    <a:pt x="5460" y="8795"/>
                    <a:pt x="5444" y="8793"/>
                    <a:pt x="5428" y="8791"/>
                  </a:cubicBezTo>
                  <a:cubicBezTo>
                    <a:pt x="5403" y="8788"/>
                    <a:pt x="5378" y="8785"/>
                    <a:pt x="5353" y="8781"/>
                  </a:cubicBezTo>
                  <a:lnTo>
                    <a:pt x="5306" y="8775"/>
                  </a:lnTo>
                  <a:cubicBezTo>
                    <a:pt x="5280" y="8771"/>
                    <a:pt x="5254" y="8767"/>
                    <a:pt x="5229" y="8763"/>
                  </a:cubicBezTo>
                  <a:lnTo>
                    <a:pt x="5183" y="8756"/>
                  </a:lnTo>
                  <a:cubicBezTo>
                    <a:pt x="5157" y="8752"/>
                    <a:pt x="5131" y="8747"/>
                    <a:pt x="5105" y="8742"/>
                  </a:cubicBezTo>
                  <a:lnTo>
                    <a:pt x="5060" y="8734"/>
                  </a:lnTo>
                  <a:cubicBezTo>
                    <a:pt x="5034" y="8729"/>
                    <a:pt x="5008" y="8724"/>
                    <a:pt x="4982" y="8718"/>
                  </a:cubicBezTo>
                  <a:lnTo>
                    <a:pt x="4938" y="8710"/>
                  </a:lnTo>
                  <a:cubicBezTo>
                    <a:pt x="4911" y="8704"/>
                    <a:pt x="4884" y="8698"/>
                    <a:pt x="4858" y="8692"/>
                  </a:cubicBezTo>
                  <a:lnTo>
                    <a:pt x="4813" y="8683"/>
                  </a:lnTo>
                  <a:lnTo>
                    <a:pt x="4732" y="8663"/>
                  </a:lnTo>
                  <a:lnTo>
                    <a:pt x="4689" y="8653"/>
                  </a:lnTo>
                  <a:cubicBezTo>
                    <a:pt x="4661" y="8646"/>
                    <a:pt x="4634" y="8638"/>
                    <a:pt x="4606" y="8631"/>
                  </a:cubicBezTo>
                  <a:lnTo>
                    <a:pt x="4564" y="8620"/>
                  </a:lnTo>
                  <a:cubicBezTo>
                    <a:pt x="4536" y="8613"/>
                    <a:pt x="4508" y="8605"/>
                    <a:pt x="4481" y="8597"/>
                  </a:cubicBezTo>
                  <a:lnTo>
                    <a:pt x="4438" y="8585"/>
                  </a:lnTo>
                  <a:lnTo>
                    <a:pt x="4354" y="8560"/>
                  </a:lnTo>
                  <a:cubicBezTo>
                    <a:pt x="4340" y="8555"/>
                    <a:pt x="4326" y="8551"/>
                    <a:pt x="4312" y="8547"/>
                  </a:cubicBezTo>
                  <a:cubicBezTo>
                    <a:pt x="4285" y="8538"/>
                    <a:pt x="4256" y="8529"/>
                    <a:pt x="4229" y="8520"/>
                  </a:cubicBezTo>
                  <a:lnTo>
                    <a:pt x="4186" y="8506"/>
                  </a:lnTo>
                  <a:cubicBezTo>
                    <a:pt x="4146" y="8493"/>
                    <a:pt x="4106" y="8479"/>
                    <a:pt x="4065" y="8465"/>
                  </a:cubicBezTo>
                  <a:lnTo>
                    <a:pt x="4060" y="8463"/>
                  </a:lnTo>
                  <a:cubicBezTo>
                    <a:pt x="4018" y="8448"/>
                    <a:pt x="3975" y="8432"/>
                    <a:pt x="3933" y="8417"/>
                  </a:cubicBezTo>
                  <a:cubicBezTo>
                    <a:pt x="3918" y="8411"/>
                    <a:pt x="3903" y="8405"/>
                    <a:pt x="3889" y="8399"/>
                  </a:cubicBezTo>
                  <a:lnTo>
                    <a:pt x="3844" y="8383"/>
                  </a:lnTo>
                  <a:lnTo>
                    <a:pt x="3844" y="8383"/>
                  </a:lnTo>
                  <a:cubicBezTo>
                    <a:pt x="3845" y="8379"/>
                    <a:pt x="3846" y="8377"/>
                    <a:pt x="3846" y="8373"/>
                  </a:cubicBezTo>
                  <a:lnTo>
                    <a:pt x="3846" y="8373"/>
                  </a:lnTo>
                  <a:cubicBezTo>
                    <a:pt x="4396" y="8539"/>
                    <a:pt x="4877" y="8630"/>
                    <a:pt x="5449" y="8676"/>
                  </a:cubicBezTo>
                  <a:lnTo>
                    <a:pt x="5472" y="8687"/>
                  </a:lnTo>
                  <a:lnTo>
                    <a:pt x="5517" y="8708"/>
                  </a:lnTo>
                  <a:cubicBezTo>
                    <a:pt x="5537" y="8718"/>
                    <a:pt x="5557" y="8728"/>
                    <a:pt x="5578" y="8736"/>
                  </a:cubicBezTo>
                  <a:cubicBezTo>
                    <a:pt x="5593" y="8744"/>
                    <a:pt x="5609" y="8750"/>
                    <a:pt x="5625" y="8758"/>
                  </a:cubicBezTo>
                  <a:lnTo>
                    <a:pt x="5683" y="8783"/>
                  </a:lnTo>
                  <a:lnTo>
                    <a:pt x="5733" y="8802"/>
                  </a:lnTo>
                  <a:lnTo>
                    <a:pt x="5755" y="8811"/>
                  </a:lnTo>
                  <a:lnTo>
                    <a:pt x="5755" y="8811"/>
                  </a:lnTo>
                  <a:cubicBezTo>
                    <a:pt x="5754" y="8815"/>
                    <a:pt x="5753" y="8817"/>
                    <a:pt x="5753" y="8821"/>
                  </a:cubicBezTo>
                  <a:lnTo>
                    <a:pt x="5720" y="8818"/>
                  </a:lnTo>
                  <a:lnTo>
                    <a:pt x="5670" y="8816"/>
                  </a:lnTo>
                  <a:close/>
                  <a:moveTo>
                    <a:pt x="3598" y="8361"/>
                  </a:moveTo>
                  <a:cubicBezTo>
                    <a:pt x="3558" y="8359"/>
                    <a:pt x="3519" y="8356"/>
                    <a:pt x="3480" y="8353"/>
                  </a:cubicBezTo>
                  <a:lnTo>
                    <a:pt x="3432" y="8350"/>
                  </a:lnTo>
                  <a:lnTo>
                    <a:pt x="3408" y="8332"/>
                  </a:lnTo>
                  <a:lnTo>
                    <a:pt x="3351" y="8288"/>
                  </a:lnTo>
                  <a:lnTo>
                    <a:pt x="3276" y="8231"/>
                  </a:lnTo>
                  <a:cubicBezTo>
                    <a:pt x="3257" y="8215"/>
                    <a:pt x="3235" y="8198"/>
                    <a:pt x="3214" y="8181"/>
                  </a:cubicBezTo>
                  <a:lnTo>
                    <a:pt x="3170" y="8146"/>
                  </a:lnTo>
                  <a:lnTo>
                    <a:pt x="3170" y="8146"/>
                  </a:lnTo>
                  <a:cubicBezTo>
                    <a:pt x="3171" y="8145"/>
                    <a:pt x="3172" y="8143"/>
                    <a:pt x="3173" y="8142"/>
                  </a:cubicBezTo>
                  <a:lnTo>
                    <a:pt x="3173" y="8141"/>
                  </a:lnTo>
                  <a:cubicBezTo>
                    <a:pt x="3201" y="8154"/>
                    <a:pt x="3228" y="8168"/>
                    <a:pt x="3256" y="8181"/>
                  </a:cubicBezTo>
                  <a:cubicBezTo>
                    <a:pt x="3284" y="8195"/>
                    <a:pt x="3307" y="8204"/>
                    <a:pt x="3332" y="8216"/>
                  </a:cubicBezTo>
                  <a:cubicBezTo>
                    <a:pt x="3372" y="8233"/>
                    <a:pt x="3411" y="8250"/>
                    <a:pt x="3450" y="8267"/>
                  </a:cubicBezTo>
                  <a:cubicBezTo>
                    <a:pt x="3475" y="8277"/>
                    <a:pt x="3500" y="8289"/>
                    <a:pt x="3526" y="8299"/>
                  </a:cubicBezTo>
                  <a:cubicBezTo>
                    <a:pt x="3567" y="8316"/>
                    <a:pt x="3608" y="8332"/>
                    <a:pt x="3649" y="8349"/>
                  </a:cubicBezTo>
                  <a:lnTo>
                    <a:pt x="3687" y="8364"/>
                  </a:lnTo>
                  <a:lnTo>
                    <a:pt x="3680" y="8364"/>
                  </a:lnTo>
                  <a:cubicBezTo>
                    <a:pt x="3652" y="8363"/>
                    <a:pt x="3624" y="8362"/>
                    <a:pt x="3598" y="8361"/>
                  </a:cubicBezTo>
                  <a:close/>
                  <a:moveTo>
                    <a:pt x="3534" y="8431"/>
                  </a:moveTo>
                  <a:cubicBezTo>
                    <a:pt x="3562" y="8451"/>
                    <a:pt x="3589" y="8470"/>
                    <a:pt x="3616" y="8490"/>
                  </a:cubicBezTo>
                  <a:lnTo>
                    <a:pt x="3661" y="8523"/>
                  </a:lnTo>
                  <a:cubicBezTo>
                    <a:pt x="3676" y="8533"/>
                    <a:pt x="3691" y="8542"/>
                    <a:pt x="3705" y="8554"/>
                  </a:cubicBezTo>
                  <a:lnTo>
                    <a:pt x="3690" y="8583"/>
                  </a:lnTo>
                  <a:lnTo>
                    <a:pt x="3675" y="8610"/>
                  </a:lnTo>
                  <a:cubicBezTo>
                    <a:pt x="3668" y="8623"/>
                    <a:pt x="3661" y="8635"/>
                    <a:pt x="3654" y="8647"/>
                  </a:cubicBezTo>
                  <a:lnTo>
                    <a:pt x="3637" y="8677"/>
                  </a:lnTo>
                  <a:cubicBezTo>
                    <a:pt x="3627" y="8665"/>
                    <a:pt x="3616" y="8655"/>
                    <a:pt x="3605" y="8643"/>
                  </a:cubicBezTo>
                  <a:lnTo>
                    <a:pt x="3580" y="8616"/>
                  </a:lnTo>
                  <a:lnTo>
                    <a:pt x="3532" y="8566"/>
                  </a:lnTo>
                  <a:lnTo>
                    <a:pt x="3503" y="8534"/>
                  </a:lnTo>
                  <a:lnTo>
                    <a:pt x="3459" y="8485"/>
                  </a:lnTo>
                  <a:lnTo>
                    <a:pt x="3428" y="8451"/>
                  </a:lnTo>
                  <a:lnTo>
                    <a:pt x="3382" y="8401"/>
                  </a:lnTo>
                  <a:lnTo>
                    <a:pt x="3352" y="8368"/>
                  </a:lnTo>
                  <a:lnTo>
                    <a:pt x="3333" y="8345"/>
                  </a:lnTo>
                  <a:cubicBezTo>
                    <a:pt x="3356" y="8348"/>
                    <a:pt x="3379" y="8350"/>
                    <a:pt x="3403" y="8352"/>
                  </a:cubicBezTo>
                  <a:lnTo>
                    <a:pt x="3431" y="8354"/>
                  </a:lnTo>
                  <a:cubicBezTo>
                    <a:pt x="3449" y="8368"/>
                    <a:pt x="3467" y="8382"/>
                    <a:pt x="3485" y="8394"/>
                  </a:cubicBezTo>
                  <a:cubicBezTo>
                    <a:pt x="3503" y="8407"/>
                    <a:pt x="3518" y="8419"/>
                    <a:pt x="3534" y="8431"/>
                  </a:cubicBezTo>
                  <a:close/>
                  <a:moveTo>
                    <a:pt x="3498" y="8636"/>
                  </a:moveTo>
                  <a:cubicBezTo>
                    <a:pt x="3476" y="8621"/>
                    <a:pt x="3454" y="8608"/>
                    <a:pt x="3431" y="8593"/>
                  </a:cubicBezTo>
                  <a:cubicBezTo>
                    <a:pt x="3395" y="8570"/>
                    <a:pt x="3359" y="8545"/>
                    <a:pt x="3322" y="8521"/>
                  </a:cubicBezTo>
                  <a:lnTo>
                    <a:pt x="3273" y="8487"/>
                  </a:lnTo>
                  <a:cubicBezTo>
                    <a:pt x="3231" y="8459"/>
                    <a:pt x="3189" y="8428"/>
                    <a:pt x="3146" y="8399"/>
                  </a:cubicBezTo>
                  <a:lnTo>
                    <a:pt x="3146" y="8399"/>
                  </a:lnTo>
                  <a:cubicBezTo>
                    <a:pt x="3147" y="8398"/>
                    <a:pt x="3147" y="8397"/>
                    <a:pt x="3148" y="8396"/>
                  </a:cubicBezTo>
                  <a:cubicBezTo>
                    <a:pt x="3151" y="8390"/>
                    <a:pt x="3153" y="8384"/>
                    <a:pt x="3154" y="8377"/>
                  </a:cubicBezTo>
                  <a:lnTo>
                    <a:pt x="3154" y="8377"/>
                  </a:lnTo>
                  <a:cubicBezTo>
                    <a:pt x="3154" y="8369"/>
                    <a:pt x="3152" y="8363"/>
                    <a:pt x="3148" y="8356"/>
                  </a:cubicBezTo>
                  <a:cubicBezTo>
                    <a:pt x="3144" y="8350"/>
                    <a:pt x="3140" y="8345"/>
                    <a:pt x="3133" y="8341"/>
                  </a:cubicBezTo>
                  <a:cubicBezTo>
                    <a:pt x="3128" y="8338"/>
                    <a:pt x="3123" y="8337"/>
                    <a:pt x="3117" y="8336"/>
                  </a:cubicBezTo>
                  <a:lnTo>
                    <a:pt x="3119" y="8320"/>
                  </a:lnTo>
                  <a:cubicBezTo>
                    <a:pt x="3166" y="8326"/>
                    <a:pt x="3212" y="8332"/>
                    <a:pt x="3259" y="8337"/>
                  </a:cubicBezTo>
                  <a:lnTo>
                    <a:pt x="3327" y="8344"/>
                  </a:lnTo>
                  <a:lnTo>
                    <a:pt x="3375" y="8399"/>
                  </a:lnTo>
                  <a:lnTo>
                    <a:pt x="3392" y="8417"/>
                  </a:lnTo>
                  <a:cubicBezTo>
                    <a:pt x="3412" y="8440"/>
                    <a:pt x="3431" y="8462"/>
                    <a:pt x="3451" y="8483"/>
                  </a:cubicBezTo>
                  <a:cubicBezTo>
                    <a:pt x="3459" y="8492"/>
                    <a:pt x="3467" y="8501"/>
                    <a:pt x="3475" y="8510"/>
                  </a:cubicBezTo>
                  <a:lnTo>
                    <a:pt x="3525" y="8564"/>
                  </a:lnTo>
                  <a:cubicBezTo>
                    <a:pt x="3535" y="8574"/>
                    <a:pt x="3545" y="8583"/>
                    <a:pt x="3554" y="8594"/>
                  </a:cubicBezTo>
                  <a:lnTo>
                    <a:pt x="3599" y="8641"/>
                  </a:lnTo>
                  <a:lnTo>
                    <a:pt x="3629" y="8673"/>
                  </a:lnTo>
                  <a:lnTo>
                    <a:pt x="3636" y="8680"/>
                  </a:lnTo>
                  <a:lnTo>
                    <a:pt x="3634" y="8682"/>
                  </a:lnTo>
                  <a:lnTo>
                    <a:pt x="3619" y="8708"/>
                  </a:lnTo>
                  <a:lnTo>
                    <a:pt x="3617" y="8711"/>
                  </a:lnTo>
                  <a:lnTo>
                    <a:pt x="3588" y="8693"/>
                  </a:lnTo>
                  <a:cubicBezTo>
                    <a:pt x="3558" y="8675"/>
                    <a:pt x="3528" y="8655"/>
                    <a:pt x="3498" y="8636"/>
                  </a:cubicBezTo>
                  <a:close/>
                  <a:moveTo>
                    <a:pt x="3014" y="8301"/>
                  </a:moveTo>
                  <a:cubicBezTo>
                    <a:pt x="2975" y="8295"/>
                    <a:pt x="2936" y="8288"/>
                    <a:pt x="2896" y="8280"/>
                  </a:cubicBezTo>
                  <a:cubicBezTo>
                    <a:pt x="2874" y="8276"/>
                    <a:pt x="2851" y="8273"/>
                    <a:pt x="2829" y="8268"/>
                  </a:cubicBezTo>
                  <a:cubicBezTo>
                    <a:pt x="2780" y="8259"/>
                    <a:pt x="2732" y="8249"/>
                    <a:pt x="2685" y="8238"/>
                  </a:cubicBezTo>
                  <a:cubicBezTo>
                    <a:pt x="2665" y="8233"/>
                    <a:pt x="2645" y="8229"/>
                    <a:pt x="2627" y="8225"/>
                  </a:cubicBezTo>
                  <a:cubicBezTo>
                    <a:pt x="2586" y="8215"/>
                    <a:pt x="2545" y="8204"/>
                    <a:pt x="2504" y="8193"/>
                  </a:cubicBezTo>
                  <a:cubicBezTo>
                    <a:pt x="2484" y="8186"/>
                    <a:pt x="2464" y="8178"/>
                    <a:pt x="2445" y="8170"/>
                  </a:cubicBezTo>
                  <a:cubicBezTo>
                    <a:pt x="2416" y="8159"/>
                    <a:pt x="2388" y="8148"/>
                    <a:pt x="2360" y="8137"/>
                  </a:cubicBezTo>
                  <a:lnTo>
                    <a:pt x="2360" y="8137"/>
                  </a:lnTo>
                  <a:cubicBezTo>
                    <a:pt x="2361" y="8135"/>
                    <a:pt x="2361" y="8133"/>
                    <a:pt x="2362" y="8130"/>
                  </a:cubicBezTo>
                  <a:lnTo>
                    <a:pt x="2383" y="8133"/>
                  </a:lnTo>
                  <a:cubicBezTo>
                    <a:pt x="2396" y="8134"/>
                    <a:pt x="2408" y="8136"/>
                    <a:pt x="2420" y="8137"/>
                  </a:cubicBezTo>
                  <a:cubicBezTo>
                    <a:pt x="2440" y="8139"/>
                    <a:pt x="2460" y="8140"/>
                    <a:pt x="2479" y="8141"/>
                  </a:cubicBezTo>
                  <a:lnTo>
                    <a:pt x="2516" y="8144"/>
                  </a:lnTo>
                  <a:cubicBezTo>
                    <a:pt x="2537" y="8146"/>
                    <a:pt x="2559" y="8146"/>
                    <a:pt x="2580" y="8147"/>
                  </a:cubicBezTo>
                  <a:lnTo>
                    <a:pt x="2613" y="8149"/>
                  </a:lnTo>
                  <a:cubicBezTo>
                    <a:pt x="2645" y="8149"/>
                    <a:pt x="2678" y="8150"/>
                    <a:pt x="2711" y="8150"/>
                  </a:cubicBezTo>
                  <a:lnTo>
                    <a:pt x="2719" y="8150"/>
                  </a:lnTo>
                  <a:cubicBezTo>
                    <a:pt x="2750" y="8150"/>
                    <a:pt x="2783" y="8150"/>
                    <a:pt x="2815" y="8149"/>
                  </a:cubicBezTo>
                  <a:cubicBezTo>
                    <a:pt x="2827" y="8149"/>
                    <a:pt x="2840" y="8148"/>
                    <a:pt x="2852" y="8147"/>
                  </a:cubicBezTo>
                  <a:cubicBezTo>
                    <a:pt x="2875" y="8147"/>
                    <a:pt x="2898" y="8145"/>
                    <a:pt x="2921" y="8144"/>
                  </a:cubicBezTo>
                  <a:lnTo>
                    <a:pt x="2967" y="8140"/>
                  </a:lnTo>
                  <a:cubicBezTo>
                    <a:pt x="2986" y="8139"/>
                    <a:pt x="3007" y="8138"/>
                    <a:pt x="3028" y="8136"/>
                  </a:cubicBezTo>
                  <a:cubicBezTo>
                    <a:pt x="3049" y="8134"/>
                    <a:pt x="3067" y="8131"/>
                    <a:pt x="3087" y="8129"/>
                  </a:cubicBezTo>
                  <a:cubicBezTo>
                    <a:pt x="3090" y="8129"/>
                    <a:pt x="3093" y="8129"/>
                    <a:pt x="3097" y="8128"/>
                  </a:cubicBezTo>
                  <a:lnTo>
                    <a:pt x="3097" y="8128"/>
                  </a:lnTo>
                  <a:cubicBezTo>
                    <a:pt x="3097" y="8134"/>
                    <a:pt x="3099" y="8138"/>
                    <a:pt x="3102" y="8143"/>
                  </a:cubicBezTo>
                  <a:cubicBezTo>
                    <a:pt x="3105" y="8150"/>
                    <a:pt x="3110" y="8154"/>
                    <a:pt x="3117" y="8158"/>
                  </a:cubicBezTo>
                  <a:cubicBezTo>
                    <a:pt x="3122" y="8161"/>
                    <a:pt x="3126" y="8163"/>
                    <a:pt x="3132" y="8163"/>
                  </a:cubicBezTo>
                  <a:cubicBezTo>
                    <a:pt x="3130" y="8182"/>
                    <a:pt x="3128" y="8200"/>
                    <a:pt x="3127" y="8217"/>
                  </a:cubicBezTo>
                  <a:cubicBezTo>
                    <a:pt x="3123" y="8251"/>
                    <a:pt x="3120" y="8284"/>
                    <a:pt x="3117" y="8315"/>
                  </a:cubicBezTo>
                  <a:lnTo>
                    <a:pt x="3089" y="8312"/>
                  </a:lnTo>
                  <a:cubicBezTo>
                    <a:pt x="3063" y="8309"/>
                    <a:pt x="3038" y="8306"/>
                    <a:pt x="3014" y="8302"/>
                  </a:cubicBezTo>
                  <a:lnTo>
                    <a:pt x="3014" y="8301"/>
                  </a:lnTo>
                  <a:close/>
                  <a:moveTo>
                    <a:pt x="2692" y="7862"/>
                  </a:moveTo>
                  <a:cubicBezTo>
                    <a:pt x="2726" y="7862"/>
                    <a:pt x="2760" y="7862"/>
                    <a:pt x="2794" y="7862"/>
                  </a:cubicBezTo>
                  <a:cubicBezTo>
                    <a:pt x="2841" y="7862"/>
                    <a:pt x="2889" y="7862"/>
                    <a:pt x="2937" y="7860"/>
                  </a:cubicBezTo>
                  <a:lnTo>
                    <a:pt x="2966" y="7859"/>
                  </a:lnTo>
                  <a:cubicBezTo>
                    <a:pt x="3005" y="7857"/>
                    <a:pt x="3044" y="7855"/>
                    <a:pt x="3084" y="7853"/>
                  </a:cubicBezTo>
                  <a:lnTo>
                    <a:pt x="3125" y="7850"/>
                  </a:lnTo>
                  <a:cubicBezTo>
                    <a:pt x="3161" y="7848"/>
                    <a:pt x="3197" y="7845"/>
                    <a:pt x="3234" y="7842"/>
                  </a:cubicBezTo>
                  <a:cubicBezTo>
                    <a:pt x="3250" y="7841"/>
                    <a:pt x="3266" y="7839"/>
                    <a:pt x="3283" y="7837"/>
                  </a:cubicBezTo>
                  <a:cubicBezTo>
                    <a:pt x="3317" y="7834"/>
                    <a:pt x="3352" y="7830"/>
                    <a:pt x="3387" y="7826"/>
                  </a:cubicBezTo>
                  <a:lnTo>
                    <a:pt x="3437" y="7820"/>
                  </a:lnTo>
                  <a:cubicBezTo>
                    <a:pt x="3472" y="7816"/>
                    <a:pt x="3508" y="7812"/>
                    <a:pt x="3544" y="7807"/>
                  </a:cubicBezTo>
                  <a:cubicBezTo>
                    <a:pt x="3562" y="7804"/>
                    <a:pt x="3580" y="7801"/>
                    <a:pt x="3598" y="7798"/>
                  </a:cubicBezTo>
                  <a:cubicBezTo>
                    <a:pt x="3633" y="7793"/>
                    <a:pt x="3668" y="7788"/>
                    <a:pt x="3703" y="7782"/>
                  </a:cubicBezTo>
                  <a:cubicBezTo>
                    <a:pt x="3725" y="7779"/>
                    <a:pt x="3747" y="7774"/>
                    <a:pt x="3770" y="7770"/>
                  </a:cubicBezTo>
                  <a:cubicBezTo>
                    <a:pt x="3801" y="7765"/>
                    <a:pt x="3833" y="7760"/>
                    <a:pt x="3865" y="7754"/>
                  </a:cubicBezTo>
                  <a:cubicBezTo>
                    <a:pt x="3892" y="7748"/>
                    <a:pt x="3921" y="7743"/>
                    <a:pt x="3948" y="7737"/>
                  </a:cubicBezTo>
                  <a:lnTo>
                    <a:pt x="3990" y="7729"/>
                  </a:lnTo>
                  <a:lnTo>
                    <a:pt x="3990" y="7729"/>
                  </a:lnTo>
                  <a:cubicBezTo>
                    <a:pt x="3991" y="7733"/>
                    <a:pt x="3992" y="7736"/>
                    <a:pt x="3995" y="7740"/>
                  </a:cubicBezTo>
                  <a:cubicBezTo>
                    <a:pt x="3998" y="7746"/>
                    <a:pt x="4003" y="7751"/>
                    <a:pt x="4010" y="7755"/>
                  </a:cubicBezTo>
                  <a:cubicBezTo>
                    <a:pt x="4012" y="7756"/>
                    <a:pt x="4014" y="7757"/>
                    <a:pt x="4016" y="7758"/>
                  </a:cubicBezTo>
                  <a:cubicBezTo>
                    <a:pt x="3941" y="7980"/>
                    <a:pt x="3878" y="8164"/>
                    <a:pt x="3817" y="8329"/>
                  </a:cubicBezTo>
                  <a:lnTo>
                    <a:pt x="3817" y="8329"/>
                  </a:lnTo>
                  <a:cubicBezTo>
                    <a:pt x="3813" y="8327"/>
                    <a:pt x="3809" y="8327"/>
                    <a:pt x="3805" y="8326"/>
                  </a:cubicBezTo>
                  <a:lnTo>
                    <a:pt x="3805" y="8326"/>
                  </a:lnTo>
                  <a:cubicBezTo>
                    <a:pt x="3797" y="8327"/>
                    <a:pt x="3791" y="8328"/>
                    <a:pt x="3785" y="8332"/>
                  </a:cubicBezTo>
                  <a:cubicBezTo>
                    <a:pt x="3779" y="8336"/>
                    <a:pt x="3774" y="8340"/>
                    <a:pt x="3770" y="8346"/>
                  </a:cubicBezTo>
                  <a:cubicBezTo>
                    <a:pt x="3624" y="8301"/>
                    <a:pt x="3479" y="8251"/>
                    <a:pt x="3335" y="8198"/>
                  </a:cubicBezTo>
                  <a:cubicBezTo>
                    <a:pt x="3286" y="8178"/>
                    <a:pt x="3237" y="8159"/>
                    <a:pt x="3189" y="8139"/>
                  </a:cubicBezTo>
                  <a:lnTo>
                    <a:pt x="3176" y="8133"/>
                  </a:lnTo>
                  <a:lnTo>
                    <a:pt x="3176" y="8133"/>
                  </a:lnTo>
                  <a:cubicBezTo>
                    <a:pt x="3177" y="8130"/>
                    <a:pt x="3178" y="8127"/>
                    <a:pt x="3178" y="8123"/>
                  </a:cubicBezTo>
                  <a:lnTo>
                    <a:pt x="3178" y="8123"/>
                  </a:lnTo>
                  <a:lnTo>
                    <a:pt x="3178" y="8123"/>
                  </a:lnTo>
                  <a:cubicBezTo>
                    <a:pt x="3178" y="8115"/>
                    <a:pt x="3175" y="8109"/>
                    <a:pt x="3172" y="8102"/>
                  </a:cubicBezTo>
                  <a:cubicBezTo>
                    <a:pt x="3168" y="8095"/>
                    <a:pt x="3164" y="8091"/>
                    <a:pt x="3157" y="8087"/>
                  </a:cubicBezTo>
                  <a:cubicBezTo>
                    <a:pt x="3150" y="8083"/>
                    <a:pt x="3143" y="8081"/>
                    <a:pt x="3136" y="8081"/>
                  </a:cubicBezTo>
                  <a:cubicBezTo>
                    <a:pt x="3128" y="8081"/>
                    <a:pt x="3122" y="8083"/>
                    <a:pt x="3115" y="8087"/>
                  </a:cubicBezTo>
                  <a:cubicBezTo>
                    <a:pt x="3109" y="8090"/>
                    <a:pt x="3105" y="8095"/>
                    <a:pt x="3101" y="8101"/>
                  </a:cubicBezTo>
                  <a:cubicBezTo>
                    <a:pt x="3080" y="8092"/>
                    <a:pt x="3059" y="8082"/>
                    <a:pt x="3038" y="8073"/>
                  </a:cubicBezTo>
                  <a:cubicBezTo>
                    <a:pt x="3022" y="8066"/>
                    <a:pt x="3006" y="8059"/>
                    <a:pt x="2991" y="8052"/>
                  </a:cubicBezTo>
                  <a:cubicBezTo>
                    <a:pt x="2956" y="8036"/>
                    <a:pt x="2922" y="8020"/>
                    <a:pt x="2887" y="8004"/>
                  </a:cubicBezTo>
                  <a:lnTo>
                    <a:pt x="2830" y="7977"/>
                  </a:lnTo>
                  <a:cubicBezTo>
                    <a:pt x="2800" y="7962"/>
                    <a:pt x="2769" y="7947"/>
                    <a:pt x="2738" y="7932"/>
                  </a:cubicBezTo>
                  <a:lnTo>
                    <a:pt x="2675" y="7900"/>
                  </a:lnTo>
                  <a:lnTo>
                    <a:pt x="2625" y="7874"/>
                  </a:lnTo>
                  <a:lnTo>
                    <a:pt x="2625" y="7874"/>
                  </a:lnTo>
                  <a:cubicBezTo>
                    <a:pt x="2627" y="7869"/>
                    <a:pt x="2628" y="7865"/>
                    <a:pt x="2628" y="7860"/>
                  </a:cubicBezTo>
                  <a:lnTo>
                    <a:pt x="2656" y="7861"/>
                  </a:lnTo>
                  <a:lnTo>
                    <a:pt x="2692" y="7862"/>
                  </a:lnTo>
                  <a:close/>
                  <a:moveTo>
                    <a:pt x="4147" y="7818"/>
                  </a:moveTo>
                  <a:cubicBezTo>
                    <a:pt x="4224" y="7881"/>
                    <a:pt x="4300" y="7941"/>
                    <a:pt x="4376" y="7999"/>
                  </a:cubicBezTo>
                  <a:lnTo>
                    <a:pt x="4385" y="8006"/>
                  </a:lnTo>
                  <a:cubicBezTo>
                    <a:pt x="4420" y="8032"/>
                    <a:pt x="4455" y="8058"/>
                    <a:pt x="4490" y="8084"/>
                  </a:cubicBezTo>
                  <a:lnTo>
                    <a:pt x="4518" y="8104"/>
                  </a:lnTo>
                  <a:cubicBezTo>
                    <a:pt x="4546" y="8124"/>
                    <a:pt x="4574" y="8145"/>
                    <a:pt x="4602" y="8165"/>
                  </a:cubicBezTo>
                  <a:cubicBezTo>
                    <a:pt x="4614" y="8174"/>
                    <a:pt x="4627" y="8182"/>
                    <a:pt x="4639" y="8191"/>
                  </a:cubicBezTo>
                  <a:lnTo>
                    <a:pt x="4713" y="8243"/>
                  </a:lnTo>
                  <a:lnTo>
                    <a:pt x="4753" y="8268"/>
                  </a:lnTo>
                  <a:cubicBezTo>
                    <a:pt x="4777" y="8284"/>
                    <a:pt x="4801" y="8301"/>
                    <a:pt x="4825" y="8316"/>
                  </a:cubicBezTo>
                  <a:cubicBezTo>
                    <a:pt x="4838" y="8325"/>
                    <a:pt x="4851" y="8333"/>
                    <a:pt x="4864" y="8342"/>
                  </a:cubicBezTo>
                  <a:cubicBezTo>
                    <a:pt x="4888" y="8357"/>
                    <a:pt x="4911" y="8372"/>
                    <a:pt x="4935" y="8387"/>
                  </a:cubicBezTo>
                  <a:lnTo>
                    <a:pt x="4974" y="8411"/>
                  </a:lnTo>
                  <a:cubicBezTo>
                    <a:pt x="4997" y="8426"/>
                    <a:pt x="5021" y="8440"/>
                    <a:pt x="5044" y="8454"/>
                  </a:cubicBezTo>
                  <a:cubicBezTo>
                    <a:pt x="5056" y="8462"/>
                    <a:pt x="5069" y="8469"/>
                    <a:pt x="5082" y="8477"/>
                  </a:cubicBezTo>
                  <a:cubicBezTo>
                    <a:pt x="5105" y="8491"/>
                    <a:pt x="5128" y="8504"/>
                    <a:pt x="5151" y="8516"/>
                  </a:cubicBezTo>
                  <a:lnTo>
                    <a:pt x="5192" y="8539"/>
                  </a:lnTo>
                  <a:cubicBezTo>
                    <a:pt x="5214" y="8551"/>
                    <a:pt x="5236" y="8564"/>
                    <a:pt x="5259" y="8576"/>
                  </a:cubicBezTo>
                  <a:cubicBezTo>
                    <a:pt x="5273" y="8584"/>
                    <a:pt x="5287" y="8591"/>
                    <a:pt x="5301" y="8598"/>
                  </a:cubicBezTo>
                  <a:cubicBezTo>
                    <a:pt x="5322" y="8610"/>
                    <a:pt x="5344" y="8621"/>
                    <a:pt x="5366" y="8633"/>
                  </a:cubicBezTo>
                  <a:cubicBezTo>
                    <a:pt x="5381" y="8640"/>
                    <a:pt x="5395" y="8647"/>
                    <a:pt x="5409" y="8654"/>
                  </a:cubicBezTo>
                  <a:lnTo>
                    <a:pt x="5441" y="8670"/>
                  </a:lnTo>
                  <a:lnTo>
                    <a:pt x="5441" y="8670"/>
                  </a:lnTo>
                  <a:cubicBezTo>
                    <a:pt x="4872" y="8624"/>
                    <a:pt x="4395" y="8534"/>
                    <a:pt x="3848" y="8369"/>
                  </a:cubicBezTo>
                  <a:lnTo>
                    <a:pt x="3848" y="8369"/>
                  </a:lnTo>
                  <a:lnTo>
                    <a:pt x="3848" y="8369"/>
                  </a:lnTo>
                  <a:lnTo>
                    <a:pt x="3848" y="8369"/>
                  </a:lnTo>
                  <a:cubicBezTo>
                    <a:pt x="3848" y="8361"/>
                    <a:pt x="3846" y="8354"/>
                    <a:pt x="3842" y="8347"/>
                  </a:cubicBezTo>
                  <a:cubicBezTo>
                    <a:pt x="3838" y="8341"/>
                    <a:pt x="3832" y="8337"/>
                    <a:pt x="3826" y="8332"/>
                  </a:cubicBezTo>
                  <a:cubicBezTo>
                    <a:pt x="3824" y="8332"/>
                    <a:pt x="3823" y="8330"/>
                    <a:pt x="3822" y="8329"/>
                  </a:cubicBezTo>
                  <a:cubicBezTo>
                    <a:pt x="3841" y="8277"/>
                    <a:pt x="3861" y="8222"/>
                    <a:pt x="3881" y="8164"/>
                  </a:cubicBezTo>
                  <a:cubicBezTo>
                    <a:pt x="3924" y="8043"/>
                    <a:pt x="3969" y="7909"/>
                    <a:pt x="4020" y="7758"/>
                  </a:cubicBezTo>
                  <a:lnTo>
                    <a:pt x="4020" y="7758"/>
                  </a:lnTo>
                  <a:cubicBezTo>
                    <a:pt x="4024" y="7760"/>
                    <a:pt x="4027" y="7760"/>
                    <a:pt x="4031" y="7760"/>
                  </a:cubicBezTo>
                  <a:lnTo>
                    <a:pt x="4031" y="7760"/>
                  </a:lnTo>
                  <a:cubicBezTo>
                    <a:pt x="4039" y="7760"/>
                    <a:pt x="4045" y="7760"/>
                    <a:pt x="4052" y="7755"/>
                  </a:cubicBezTo>
                  <a:cubicBezTo>
                    <a:pt x="4056" y="7753"/>
                    <a:pt x="4059" y="7750"/>
                    <a:pt x="4062" y="7746"/>
                  </a:cubicBezTo>
                  <a:cubicBezTo>
                    <a:pt x="4083" y="7764"/>
                    <a:pt x="4104" y="7781"/>
                    <a:pt x="4125" y="7798"/>
                  </a:cubicBezTo>
                  <a:cubicBezTo>
                    <a:pt x="4132" y="7805"/>
                    <a:pt x="4139" y="7812"/>
                    <a:pt x="4147" y="7818"/>
                  </a:cubicBezTo>
                  <a:close/>
                  <a:moveTo>
                    <a:pt x="3548" y="8304"/>
                  </a:moveTo>
                  <a:cubicBezTo>
                    <a:pt x="3517" y="8291"/>
                    <a:pt x="3485" y="8278"/>
                    <a:pt x="3454" y="8265"/>
                  </a:cubicBezTo>
                  <a:cubicBezTo>
                    <a:pt x="3422" y="8253"/>
                    <a:pt x="3387" y="8237"/>
                    <a:pt x="3355" y="8222"/>
                  </a:cubicBezTo>
                  <a:cubicBezTo>
                    <a:pt x="3322" y="8208"/>
                    <a:pt x="3292" y="8194"/>
                    <a:pt x="3261" y="8179"/>
                  </a:cubicBezTo>
                  <a:lnTo>
                    <a:pt x="3196" y="8149"/>
                  </a:lnTo>
                  <a:cubicBezTo>
                    <a:pt x="3241" y="8167"/>
                    <a:pt x="3286" y="8184"/>
                    <a:pt x="3331" y="8201"/>
                  </a:cubicBezTo>
                  <a:lnTo>
                    <a:pt x="3338" y="8204"/>
                  </a:lnTo>
                  <a:lnTo>
                    <a:pt x="3403" y="8229"/>
                  </a:lnTo>
                  <a:cubicBezTo>
                    <a:pt x="3432" y="8240"/>
                    <a:pt x="3462" y="8252"/>
                    <a:pt x="3491" y="8263"/>
                  </a:cubicBezTo>
                  <a:cubicBezTo>
                    <a:pt x="3513" y="8271"/>
                    <a:pt x="3534" y="8278"/>
                    <a:pt x="3556" y="8286"/>
                  </a:cubicBezTo>
                  <a:cubicBezTo>
                    <a:pt x="3586" y="8297"/>
                    <a:pt x="3615" y="8308"/>
                    <a:pt x="3645" y="8318"/>
                  </a:cubicBezTo>
                  <a:cubicBezTo>
                    <a:pt x="3666" y="8326"/>
                    <a:pt x="3687" y="8332"/>
                    <a:pt x="3708" y="8339"/>
                  </a:cubicBezTo>
                  <a:lnTo>
                    <a:pt x="3767" y="8359"/>
                  </a:lnTo>
                  <a:lnTo>
                    <a:pt x="3767" y="8359"/>
                  </a:lnTo>
                  <a:cubicBezTo>
                    <a:pt x="3766" y="8362"/>
                    <a:pt x="3765" y="8364"/>
                    <a:pt x="3765" y="8367"/>
                  </a:cubicBezTo>
                  <a:cubicBezTo>
                    <a:pt x="3743" y="8367"/>
                    <a:pt x="3722" y="8366"/>
                    <a:pt x="3700" y="8365"/>
                  </a:cubicBezTo>
                  <a:lnTo>
                    <a:pt x="3650" y="8346"/>
                  </a:lnTo>
                  <a:cubicBezTo>
                    <a:pt x="3616" y="8331"/>
                    <a:pt x="3581" y="8318"/>
                    <a:pt x="3548" y="8304"/>
                  </a:cubicBezTo>
                  <a:close/>
                  <a:moveTo>
                    <a:pt x="3275" y="8235"/>
                  </a:moveTo>
                  <a:lnTo>
                    <a:pt x="3352" y="8294"/>
                  </a:lnTo>
                  <a:lnTo>
                    <a:pt x="3405" y="8335"/>
                  </a:lnTo>
                  <a:lnTo>
                    <a:pt x="3425" y="8349"/>
                  </a:lnTo>
                  <a:lnTo>
                    <a:pt x="3400" y="8349"/>
                  </a:lnTo>
                  <a:cubicBezTo>
                    <a:pt x="3376" y="8347"/>
                    <a:pt x="3352" y="8344"/>
                    <a:pt x="3329" y="8341"/>
                  </a:cubicBezTo>
                  <a:lnTo>
                    <a:pt x="3304" y="8314"/>
                  </a:lnTo>
                  <a:lnTo>
                    <a:pt x="3275" y="8281"/>
                  </a:lnTo>
                  <a:lnTo>
                    <a:pt x="3224" y="8222"/>
                  </a:lnTo>
                  <a:lnTo>
                    <a:pt x="3197" y="8191"/>
                  </a:lnTo>
                  <a:lnTo>
                    <a:pt x="3165" y="8154"/>
                  </a:lnTo>
                  <a:cubicBezTo>
                    <a:pt x="3166" y="8153"/>
                    <a:pt x="3167" y="8152"/>
                    <a:pt x="3168" y="8151"/>
                  </a:cubicBezTo>
                  <a:cubicBezTo>
                    <a:pt x="3185" y="8165"/>
                    <a:pt x="3203" y="8178"/>
                    <a:pt x="3220" y="8192"/>
                  </a:cubicBezTo>
                  <a:lnTo>
                    <a:pt x="3275" y="8235"/>
                  </a:lnTo>
                  <a:close/>
                  <a:moveTo>
                    <a:pt x="3205" y="8329"/>
                  </a:moveTo>
                  <a:cubicBezTo>
                    <a:pt x="3176" y="8326"/>
                    <a:pt x="3148" y="8321"/>
                    <a:pt x="3119" y="8317"/>
                  </a:cubicBezTo>
                  <a:cubicBezTo>
                    <a:pt x="3123" y="8278"/>
                    <a:pt x="3127" y="8239"/>
                    <a:pt x="3131" y="8195"/>
                  </a:cubicBezTo>
                  <a:cubicBezTo>
                    <a:pt x="3131" y="8186"/>
                    <a:pt x="3133" y="8175"/>
                    <a:pt x="3134" y="8165"/>
                  </a:cubicBezTo>
                  <a:lnTo>
                    <a:pt x="3136" y="8165"/>
                  </a:lnTo>
                  <a:lnTo>
                    <a:pt x="3136" y="8165"/>
                  </a:lnTo>
                  <a:cubicBezTo>
                    <a:pt x="3143" y="8165"/>
                    <a:pt x="3149" y="8164"/>
                    <a:pt x="3156" y="8160"/>
                  </a:cubicBezTo>
                  <a:cubicBezTo>
                    <a:pt x="3158" y="8159"/>
                    <a:pt x="3160" y="8157"/>
                    <a:pt x="3162" y="8156"/>
                  </a:cubicBezTo>
                  <a:cubicBezTo>
                    <a:pt x="3217" y="8220"/>
                    <a:pt x="3270" y="8281"/>
                    <a:pt x="3323" y="8340"/>
                  </a:cubicBezTo>
                  <a:cubicBezTo>
                    <a:pt x="3309" y="8339"/>
                    <a:pt x="3295" y="8338"/>
                    <a:pt x="3282" y="8336"/>
                  </a:cubicBezTo>
                  <a:cubicBezTo>
                    <a:pt x="3256" y="8333"/>
                    <a:pt x="3230" y="8331"/>
                    <a:pt x="3205" y="8329"/>
                  </a:cubicBezTo>
                  <a:close/>
                  <a:moveTo>
                    <a:pt x="3021" y="8132"/>
                  </a:moveTo>
                  <a:cubicBezTo>
                    <a:pt x="3001" y="8134"/>
                    <a:pt x="2981" y="8135"/>
                    <a:pt x="2962" y="8137"/>
                  </a:cubicBezTo>
                  <a:cubicBezTo>
                    <a:pt x="2947" y="8138"/>
                    <a:pt x="2931" y="8139"/>
                    <a:pt x="2916" y="8140"/>
                  </a:cubicBezTo>
                  <a:cubicBezTo>
                    <a:pt x="2894" y="8141"/>
                    <a:pt x="2871" y="8142"/>
                    <a:pt x="2849" y="8143"/>
                  </a:cubicBezTo>
                  <a:lnTo>
                    <a:pt x="2812" y="8145"/>
                  </a:lnTo>
                  <a:cubicBezTo>
                    <a:pt x="2778" y="8146"/>
                    <a:pt x="2744" y="8147"/>
                    <a:pt x="2710" y="8147"/>
                  </a:cubicBezTo>
                  <a:lnTo>
                    <a:pt x="2710" y="8147"/>
                  </a:lnTo>
                  <a:cubicBezTo>
                    <a:pt x="2709" y="8147"/>
                    <a:pt x="2709" y="8147"/>
                    <a:pt x="2708" y="8147"/>
                  </a:cubicBezTo>
                  <a:cubicBezTo>
                    <a:pt x="2586" y="8147"/>
                    <a:pt x="2483" y="8141"/>
                    <a:pt x="2362" y="8127"/>
                  </a:cubicBezTo>
                  <a:cubicBezTo>
                    <a:pt x="2362" y="8126"/>
                    <a:pt x="2362" y="8125"/>
                    <a:pt x="2362" y="8124"/>
                  </a:cubicBezTo>
                  <a:lnTo>
                    <a:pt x="2362" y="8124"/>
                  </a:lnTo>
                  <a:cubicBezTo>
                    <a:pt x="2362" y="8117"/>
                    <a:pt x="2360" y="8110"/>
                    <a:pt x="2356" y="8104"/>
                  </a:cubicBezTo>
                  <a:cubicBezTo>
                    <a:pt x="2353" y="8099"/>
                    <a:pt x="2350" y="8095"/>
                    <a:pt x="2345" y="8091"/>
                  </a:cubicBezTo>
                  <a:cubicBezTo>
                    <a:pt x="2352" y="8085"/>
                    <a:pt x="2359" y="8080"/>
                    <a:pt x="2366" y="8074"/>
                  </a:cubicBezTo>
                  <a:cubicBezTo>
                    <a:pt x="2382" y="8060"/>
                    <a:pt x="2398" y="8045"/>
                    <a:pt x="2413" y="8030"/>
                  </a:cubicBezTo>
                  <a:lnTo>
                    <a:pt x="2436" y="8010"/>
                  </a:lnTo>
                  <a:lnTo>
                    <a:pt x="2436" y="8010"/>
                  </a:lnTo>
                  <a:cubicBezTo>
                    <a:pt x="2664" y="8066"/>
                    <a:pt x="2860" y="8099"/>
                    <a:pt x="3094" y="8120"/>
                  </a:cubicBezTo>
                  <a:lnTo>
                    <a:pt x="3094" y="8120"/>
                  </a:lnTo>
                  <a:cubicBezTo>
                    <a:pt x="3094" y="8121"/>
                    <a:pt x="3094" y="8121"/>
                    <a:pt x="3094" y="8121"/>
                  </a:cubicBezTo>
                  <a:cubicBezTo>
                    <a:pt x="3094" y="8122"/>
                    <a:pt x="3094" y="8122"/>
                    <a:pt x="3094" y="8122"/>
                  </a:cubicBezTo>
                  <a:cubicBezTo>
                    <a:pt x="3094" y="8123"/>
                    <a:pt x="3094" y="8124"/>
                    <a:pt x="3094" y="8125"/>
                  </a:cubicBezTo>
                  <a:lnTo>
                    <a:pt x="3070" y="8128"/>
                  </a:lnTo>
                  <a:lnTo>
                    <a:pt x="3021" y="8132"/>
                  </a:lnTo>
                  <a:close/>
                  <a:moveTo>
                    <a:pt x="2587" y="7898"/>
                  </a:moveTo>
                  <a:lnTo>
                    <a:pt x="2587" y="7898"/>
                  </a:lnTo>
                  <a:cubicBezTo>
                    <a:pt x="2594" y="7898"/>
                    <a:pt x="2600" y="7896"/>
                    <a:pt x="2607" y="7892"/>
                  </a:cubicBezTo>
                  <a:cubicBezTo>
                    <a:pt x="2614" y="7888"/>
                    <a:pt x="2618" y="7884"/>
                    <a:pt x="2622" y="7877"/>
                  </a:cubicBezTo>
                  <a:cubicBezTo>
                    <a:pt x="2622" y="7877"/>
                    <a:pt x="2622" y="7876"/>
                    <a:pt x="2623" y="7876"/>
                  </a:cubicBezTo>
                  <a:cubicBezTo>
                    <a:pt x="2660" y="7896"/>
                    <a:pt x="2697" y="7915"/>
                    <a:pt x="2734" y="7933"/>
                  </a:cubicBezTo>
                  <a:lnTo>
                    <a:pt x="2741" y="7936"/>
                  </a:lnTo>
                  <a:cubicBezTo>
                    <a:pt x="2788" y="7959"/>
                    <a:pt x="2835" y="7983"/>
                    <a:pt x="2883" y="8005"/>
                  </a:cubicBezTo>
                  <a:lnTo>
                    <a:pt x="2928" y="8026"/>
                  </a:lnTo>
                  <a:cubicBezTo>
                    <a:pt x="2963" y="8042"/>
                    <a:pt x="2998" y="8058"/>
                    <a:pt x="3033" y="8074"/>
                  </a:cubicBezTo>
                  <a:lnTo>
                    <a:pt x="3092" y="8099"/>
                  </a:lnTo>
                  <a:lnTo>
                    <a:pt x="3100" y="8103"/>
                  </a:lnTo>
                  <a:lnTo>
                    <a:pt x="3100" y="8103"/>
                  </a:lnTo>
                  <a:cubicBezTo>
                    <a:pt x="3097" y="8107"/>
                    <a:pt x="3096" y="8111"/>
                    <a:pt x="3095" y="8116"/>
                  </a:cubicBezTo>
                  <a:lnTo>
                    <a:pt x="3095" y="8116"/>
                  </a:lnTo>
                  <a:cubicBezTo>
                    <a:pt x="2863" y="8095"/>
                    <a:pt x="2667" y="8063"/>
                    <a:pt x="2440" y="8006"/>
                  </a:cubicBezTo>
                  <a:cubicBezTo>
                    <a:pt x="2480" y="7970"/>
                    <a:pt x="2519" y="7929"/>
                    <a:pt x="2559" y="7887"/>
                  </a:cubicBezTo>
                  <a:lnTo>
                    <a:pt x="2559" y="7887"/>
                  </a:lnTo>
                  <a:cubicBezTo>
                    <a:pt x="2562" y="7889"/>
                    <a:pt x="2564" y="7891"/>
                    <a:pt x="2568" y="7893"/>
                  </a:cubicBezTo>
                  <a:cubicBezTo>
                    <a:pt x="2574" y="7897"/>
                    <a:pt x="2580" y="7898"/>
                    <a:pt x="2587" y="7899"/>
                  </a:cubicBezTo>
                  <a:lnTo>
                    <a:pt x="2587" y="7898"/>
                  </a:lnTo>
                  <a:close/>
                  <a:moveTo>
                    <a:pt x="3766" y="8354"/>
                  </a:moveTo>
                  <a:cubicBezTo>
                    <a:pt x="3674" y="8324"/>
                    <a:pt x="3583" y="8292"/>
                    <a:pt x="3493" y="8258"/>
                  </a:cubicBezTo>
                  <a:cubicBezTo>
                    <a:pt x="3584" y="8290"/>
                    <a:pt x="3676" y="8320"/>
                    <a:pt x="3769" y="8349"/>
                  </a:cubicBezTo>
                  <a:lnTo>
                    <a:pt x="3769" y="8349"/>
                  </a:lnTo>
                  <a:cubicBezTo>
                    <a:pt x="3768" y="8350"/>
                    <a:pt x="3768" y="8350"/>
                    <a:pt x="3768" y="8351"/>
                  </a:cubicBezTo>
                  <a:cubicBezTo>
                    <a:pt x="3767" y="8353"/>
                    <a:pt x="3766" y="8353"/>
                    <a:pt x="3766" y="8354"/>
                  </a:cubicBezTo>
                  <a:close/>
                  <a:moveTo>
                    <a:pt x="2364" y="8071"/>
                  </a:moveTo>
                  <a:lnTo>
                    <a:pt x="2343" y="8089"/>
                  </a:lnTo>
                  <a:lnTo>
                    <a:pt x="2343" y="8089"/>
                  </a:lnTo>
                  <a:cubicBezTo>
                    <a:pt x="2342" y="8088"/>
                    <a:pt x="2341" y="8088"/>
                    <a:pt x="2340" y="8087"/>
                  </a:cubicBezTo>
                  <a:cubicBezTo>
                    <a:pt x="2333" y="8084"/>
                    <a:pt x="2328" y="8081"/>
                    <a:pt x="2321" y="8081"/>
                  </a:cubicBezTo>
                  <a:lnTo>
                    <a:pt x="2321" y="8081"/>
                  </a:lnTo>
                  <a:cubicBezTo>
                    <a:pt x="2313" y="8082"/>
                    <a:pt x="2307" y="8084"/>
                    <a:pt x="2301" y="8087"/>
                  </a:cubicBezTo>
                  <a:cubicBezTo>
                    <a:pt x="2298" y="8089"/>
                    <a:pt x="2297" y="8089"/>
                    <a:pt x="2295" y="8091"/>
                  </a:cubicBezTo>
                  <a:lnTo>
                    <a:pt x="2293" y="8091"/>
                  </a:lnTo>
                  <a:lnTo>
                    <a:pt x="2293" y="8091"/>
                  </a:lnTo>
                  <a:cubicBezTo>
                    <a:pt x="2290" y="8091"/>
                    <a:pt x="2288" y="8092"/>
                    <a:pt x="2285" y="8093"/>
                  </a:cubicBezTo>
                  <a:cubicBezTo>
                    <a:pt x="2274" y="8049"/>
                    <a:pt x="2263" y="8004"/>
                    <a:pt x="2252" y="7958"/>
                  </a:cubicBezTo>
                  <a:cubicBezTo>
                    <a:pt x="2311" y="7976"/>
                    <a:pt x="2372" y="7993"/>
                    <a:pt x="2433" y="8008"/>
                  </a:cubicBezTo>
                  <a:cubicBezTo>
                    <a:pt x="2409" y="8031"/>
                    <a:pt x="2387" y="8052"/>
                    <a:pt x="2364" y="8072"/>
                  </a:cubicBezTo>
                  <a:lnTo>
                    <a:pt x="2364" y="8071"/>
                  </a:lnTo>
                  <a:close/>
                  <a:moveTo>
                    <a:pt x="3709" y="8368"/>
                  </a:moveTo>
                  <a:cubicBezTo>
                    <a:pt x="3727" y="8368"/>
                    <a:pt x="3745" y="8370"/>
                    <a:pt x="3763" y="8370"/>
                  </a:cubicBezTo>
                  <a:lnTo>
                    <a:pt x="3763" y="8370"/>
                  </a:lnTo>
                  <a:cubicBezTo>
                    <a:pt x="3763" y="8377"/>
                    <a:pt x="3765" y="8383"/>
                    <a:pt x="3768" y="8389"/>
                  </a:cubicBezTo>
                  <a:cubicBezTo>
                    <a:pt x="3769" y="8390"/>
                    <a:pt x="3769" y="8391"/>
                    <a:pt x="3770" y="8392"/>
                  </a:cubicBezTo>
                  <a:cubicBezTo>
                    <a:pt x="3761" y="8388"/>
                    <a:pt x="3753" y="8386"/>
                    <a:pt x="3744" y="8382"/>
                  </a:cubicBezTo>
                  <a:cubicBezTo>
                    <a:pt x="3735" y="8379"/>
                    <a:pt x="3720" y="8373"/>
                    <a:pt x="3709" y="8368"/>
                  </a:cubicBezTo>
                  <a:close/>
                  <a:moveTo>
                    <a:pt x="5757" y="8844"/>
                  </a:moveTo>
                  <a:lnTo>
                    <a:pt x="5757" y="8844"/>
                  </a:lnTo>
                  <a:cubicBezTo>
                    <a:pt x="5757" y="8845"/>
                    <a:pt x="5758" y="8846"/>
                    <a:pt x="5758" y="8846"/>
                  </a:cubicBezTo>
                  <a:cubicBezTo>
                    <a:pt x="5761" y="8852"/>
                    <a:pt x="5765" y="8856"/>
                    <a:pt x="5770" y="8859"/>
                  </a:cubicBezTo>
                  <a:lnTo>
                    <a:pt x="5730" y="8856"/>
                  </a:lnTo>
                  <a:lnTo>
                    <a:pt x="5757" y="8844"/>
                  </a:lnTo>
                  <a:close/>
                  <a:moveTo>
                    <a:pt x="5784" y="8785"/>
                  </a:moveTo>
                  <a:lnTo>
                    <a:pt x="5784" y="8785"/>
                  </a:lnTo>
                  <a:cubicBezTo>
                    <a:pt x="5780" y="8786"/>
                    <a:pt x="5777" y="8789"/>
                    <a:pt x="5773" y="8790"/>
                  </a:cubicBezTo>
                  <a:cubicBezTo>
                    <a:pt x="5767" y="8794"/>
                    <a:pt x="5763" y="8798"/>
                    <a:pt x="5758" y="8805"/>
                  </a:cubicBezTo>
                  <a:cubicBezTo>
                    <a:pt x="5758" y="8806"/>
                    <a:pt x="5757" y="8807"/>
                    <a:pt x="5756" y="8808"/>
                  </a:cubicBezTo>
                  <a:cubicBezTo>
                    <a:pt x="5733" y="8799"/>
                    <a:pt x="5710" y="8790"/>
                    <a:pt x="5687" y="8780"/>
                  </a:cubicBezTo>
                  <a:lnTo>
                    <a:pt x="5660" y="8768"/>
                  </a:lnTo>
                  <a:cubicBezTo>
                    <a:pt x="5634" y="8757"/>
                    <a:pt x="5608" y="8746"/>
                    <a:pt x="5582" y="8734"/>
                  </a:cubicBezTo>
                  <a:lnTo>
                    <a:pt x="5552" y="8720"/>
                  </a:lnTo>
                  <a:cubicBezTo>
                    <a:pt x="5527" y="8708"/>
                    <a:pt x="5501" y="8696"/>
                    <a:pt x="5476" y="8684"/>
                  </a:cubicBezTo>
                  <a:lnTo>
                    <a:pt x="5459" y="8676"/>
                  </a:lnTo>
                  <a:cubicBezTo>
                    <a:pt x="5561" y="8684"/>
                    <a:pt x="5663" y="8689"/>
                    <a:pt x="5764" y="8692"/>
                  </a:cubicBezTo>
                  <a:cubicBezTo>
                    <a:pt x="5764" y="8694"/>
                    <a:pt x="5764" y="8696"/>
                    <a:pt x="5765" y="8698"/>
                  </a:cubicBezTo>
                  <a:cubicBezTo>
                    <a:pt x="5771" y="8728"/>
                    <a:pt x="5778" y="8757"/>
                    <a:pt x="5784" y="8786"/>
                  </a:cubicBezTo>
                  <a:lnTo>
                    <a:pt x="5784" y="8785"/>
                  </a:lnTo>
                  <a:close/>
                  <a:moveTo>
                    <a:pt x="5809" y="8785"/>
                  </a:moveTo>
                  <a:lnTo>
                    <a:pt x="5809" y="8785"/>
                  </a:lnTo>
                  <a:cubicBezTo>
                    <a:pt x="5804" y="8783"/>
                    <a:pt x="5799" y="8782"/>
                    <a:pt x="5794" y="8782"/>
                  </a:cubicBezTo>
                  <a:lnTo>
                    <a:pt x="5794" y="8782"/>
                  </a:lnTo>
                  <a:cubicBezTo>
                    <a:pt x="5792" y="8783"/>
                    <a:pt x="5790" y="8783"/>
                    <a:pt x="5787" y="8784"/>
                  </a:cubicBezTo>
                  <a:lnTo>
                    <a:pt x="5780" y="8748"/>
                  </a:lnTo>
                  <a:cubicBezTo>
                    <a:pt x="5776" y="8731"/>
                    <a:pt x="5772" y="8714"/>
                    <a:pt x="5768" y="8696"/>
                  </a:cubicBezTo>
                  <a:lnTo>
                    <a:pt x="5768" y="8696"/>
                  </a:lnTo>
                  <a:cubicBezTo>
                    <a:pt x="5768" y="8695"/>
                    <a:pt x="5768" y="8695"/>
                    <a:pt x="5768" y="8694"/>
                  </a:cubicBezTo>
                  <a:cubicBezTo>
                    <a:pt x="5768" y="8693"/>
                    <a:pt x="5768" y="8692"/>
                    <a:pt x="5768" y="8691"/>
                  </a:cubicBezTo>
                  <a:cubicBezTo>
                    <a:pt x="5795" y="8691"/>
                    <a:pt x="5821" y="8693"/>
                    <a:pt x="5847" y="8693"/>
                  </a:cubicBezTo>
                  <a:lnTo>
                    <a:pt x="5847" y="8693"/>
                  </a:lnTo>
                  <a:cubicBezTo>
                    <a:pt x="5834" y="8726"/>
                    <a:pt x="5821" y="8756"/>
                    <a:pt x="5809" y="8787"/>
                  </a:cubicBezTo>
                  <a:lnTo>
                    <a:pt x="5809" y="8785"/>
                  </a:lnTo>
                  <a:close/>
                  <a:moveTo>
                    <a:pt x="2197" y="8058"/>
                  </a:moveTo>
                  <a:cubicBezTo>
                    <a:pt x="2196" y="8032"/>
                    <a:pt x="2195" y="8006"/>
                    <a:pt x="2193" y="7979"/>
                  </a:cubicBezTo>
                  <a:cubicBezTo>
                    <a:pt x="2193" y="7966"/>
                    <a:pt x="2193" y="7953"/>
                    <a:pt x="2192" y="7940"/>
                  </a:cubicBezTo>
                  <a:lnTo>
                    <a:pt x="2248" y="7957"/>
                  </a:lnTo>
                  <a:cubicBezTo>
                    <a:pt x="2248" y="7959"/>
                    <a:pt x="2249" y="7961"/>
                    <a:pt x="2249" y="7963"/>
                  </a:cubicBezTo>
                  <a:cubicBezTo>
                    <a:pt x="2254" y="7982"/>
                    <a:pt x="2258" y="8001"/>
                    <a:pt x="2263" y="8019"/>
                  </a:cubicBezTo>
                  <a:cubicBezTo>
                    <a:pt x="2269" y="8044"/>
                    <a:pt x="2275" y="8069"/>
                    <a:pt x="2281" y="8093"/>
                  </a:cubicBezTo>
                  <a:lnTo>
                    <a:pt x="2281" y="8093"/>
                  </a:lnTo>
                  <a:cubicBezTo>
                    <a:pt x="2278" y="8094"/>
                    <a:pt x="2275" y="8095"/>
                    <a:pt x="2272" y="8097"/>
                  </a:cubicBezTo>
                  <a:cubicBezTo>
                    <a:pt x="2270" y="8098"/>
                    <a:pt x="2269" y="8100"/>
                    <a:pt x="2267" y="8101"/>
                  </a:cubicBezTo>
                  <a:cubicBezTo>
                    <a:pt x="2244" y="8092"/>
                    <a:pt x="2221" y="8084"/>
                    <a:pt x="2198" y="8074"/>
                  </a:cubicBezTo>
                  <a:cubicBezTo>
                    <a:pt x="2198" y="8069"/>
                    <a:pt x="2197" y="8063"/>
                    <a:pt x="2197" y="8058"/>
                  </a:cubicBezTo>
                  <a:close/>
                  <a:moveTo>
                    <a:pt x="5814" y="8863"/>
                  </a:moveTo>
                  <a:lnTo>
                    <a:pt x="5814" y="8863"/>
                  </a:lnTo>
                  <a:cubicBezTo>
                    <a:pt x="5814" y="8863"/>
                    <a:pt x="5815" y="8863"/>
                    <a:pt x="5815" y="8862"/>
                  </a:cubicBezTo>
                  <a:cubicBezTo>
                    <a:pt x="5822" y="8858"/>
                    <a:pt x="5826" y="8854"/>
                    <a:pt x="5830" y="8847"/>
                  </a:cubicBezTo>
                  <a:cubicBezTo>
                    <a:pt x="5831" y="8846"/>
                    <a:pt x="5831" y="8846"/>
                    <a:pt x="5831" y="8845"/>
                  </a:cubicBezTo>
                  <a:lnTo>
                    <a:pt x="5881" y="8868"/>
                  </a:lnTo>
                  <a:lnTo>
                    <a:pt x="5830" y="8864"/>
                  </a:lnTo>
                  <a:lnTo>
                    <a:pt x="5814" y="8863"/>
                  </a:lnTo>
                  <a:close/>
                  <a:moveTo>
                    <a:pt x="4386" y="1787"/>
                  </a:moveTo>
                  <a:cubicBezTo>
                    <a:pt x="4377" y="1806"/>
                    <a:pt x="4368" y="1826"/>
                    <a:pt x="4359" y="1846"/>
                  </a:cubicBezTo>
                  <a:cubicBezTo>
                    <a:pt x="4350" y="1865"/>
                    <a:pt x="4341" y="1885"/>
                    <a:pt x="4332" y="1906"/>
                  </a:cubicBezTo>
                  <a:lnTo>
                    <a:pt x="4329" y="1911"/>
                  </a:lnTo>
                  <a:lnTo>
                    <a:pt x="4329" y="1911"/>
                  </a:lnTo>
                  <a:cubicBezTo>
                    <a:pt x="3934" y="1983"/>
                    <a:pt x="3604" y="2068"/>
                    <a:pt x="3223" y="2193"/>
                  </a:cubicBezTo>
                  <a:lnTo>
                    <a:pt x="3203" y="2150"/>
                  </a:lnTo>
                  <a:lnTo>
                    <a:pt x="3198" y="2139"/>
                  </a:lnTo>
                  <a:cubicBezTo>
                    <a:pt x="3182" y="2104"/>
                    <a:pt x="3167" y="2069"/>
                    <a:pt x="3151" y="2034"/>
                  </a:cubicBezTo>
                  <a:lnTo>
                    <a:pt x="3151" y="2033"/>
                  </a:lnTo>
                  <a:cubicBezTo>
                    <a:pt x="3147" y="2023"/>
                    <a:pt x="3142" y="2013"/>
                    <a:pt x="3138" y="2004"/>
                  </a:cubicBezTo>
                  <a:lnTo>
                    <a:pt x="3138" y="2004"/>
                  </a:lnTo>
                  <a:cubicBezTo>
                    <a:pt x="3573" y="1875"/>
                    <a:pt x="3951" y="1799"/>
                    <a:pt x="4403" y="1749"/>
                  </a:cubicBezTo>
                  <a:lnTo>
                    <a:pt x="4386" y="1787"/>
                  </a:lnTo>
                  <a:close/>
                  <a:moveTo>
                    <a:pt x="2793" y="2350"/>
                  </a:moveTo>
                  <a:cubicBezTo>
                    <a:pt x="2696" y="2389"/>
                    <a:pt x="2600" y="2429"/>
                    <a:pt x="2507" y="2470"/>
                  </a:cubicBezTo>
                  <a:cubicBezTo>
                    <a:pt x="2499" y="2392"/>
                    <a:pt x="2492" y="2315"/>
                    <a:pt x="2484" y="2239"/>
                  </a:cubicBezTo>
                  <a:cubicBezTo>
                    <a:pt x="2592" y="2194"/>
                    <a:pt x="2703" y="2151"/>
                    <a:pt x="2815" y="2111"/>
                  </a:cubicBezTo>
                  <a:cubicBezTo>
                    <a:pt x="2808" y="2188"/>
                    <a:pt x="2800" y="2268"/>
                    <a:pt x="2793" y="2350"/>
                  </a:cubicBezTo>
                  <a:close/>
                  <a:moveTo>
                    <a:pt x="1760" y="2428"/>
                  </a:moveTo>
                  <a:cubicBezTo>
                    <a:pt x="1760" y="2473"/>
                    <a:pt x="1759" y="2519"/>
                    <a:pt x="1758" y="2566"/>
                  </a:cubicBezTo>
                  <a:lnTo>
                    <a:pt x="1758" y="2566"/>
                  </a:lnTo>
                  <a:cubicBezTo>
                    <a:pt x="1750" y="2566"/>
                    <a:pt x="1744" y="2567"/>
                    <a:pt x="1738" y="2571"/>
                  </a:cubicBezTo>
                  <a:cubicBezTo>
                    <a:pt x="1731" y="2574"/>
                    <a:pt x="1728" y="2579"/>
                    <a:pt x="1724" y="2585"/>
                  </a:cubicBezTo>
                  <a:lnTo>
                    <a:pt x="1724" y="2585"/>
                  </a:lnTo>
                  <a:cubicBezTo>
                    <a:pt x="1714" y="2580"/>
                    <a:pt x="1704" y="2573"/>
                    <a:pt x="1694" y="2568"/>
                  </a:cubicBezTo>
                  <a:cubicBezTo>
                    <a:pt x="1684" y="2562"/>
                    <a:pt x="1673" y="2557"/>
                    <a:pt x="1663" y="2551"/>
                  </a:cubicBezTo>
                  <a:cubicBezTo>
                    <a:pt x="1694" y="2511"/>
                    <a:pt x="1726" y="2472"/>
                    <a:pt x="1758" y="2433"/>
                  </a:cubicBezTo>
                  <a:lnTo>
                    <a:pt x="1760" y="2428"/>
                  </a:lnTo>
                  <a:close/>
                  <a:moveTo>
                    <a:pt x="2708" y="4301"/>
                  </a:moveTo>
                  <a:lnTo>
                    <a:pt x="2708" y="4301"/>
                  </a:lnTo>
                  <a:cubicBezTo>
                    <a:pt x="2710" y="4300"/>
                    <a:pt x="2711" y="4300"/>
                    <a:pt x="2713" y="4300"/>
                  </a:cubicBezTo>
                  <a:cubicBezTo>
                    <a:pt x="2723" y="4320"/>
                    <a:pt x="2732" y="4341"/>
                    <a:pt x="2743" y="4362"/>
                  </a:cubicBezTo>
                  <a:lnTo>
                    <a:pt x="2834" y="4547"/>
                  </a:lnTo>
                  <a:lnTo>
                    <a:pt x="2862" y="4606"/>
                  </a:lnTo>
                  <a:lnTo>
                    <a:pt x="2862" y="4606"/>
                  </a:lnTo>
                  <a:cubicBezTo>
                    <a:pt x="2862" y="4606"/>
                    <a:pt x="2861" y="4606"/>
                    <a:pt x="2860" y="4607"/>
                  </a:cubicBezTo>
                  <a:cubicBezTo>
                    <a:pt x="2853" y="4611"/>
                    <a:pt x="2849" y="4615"/>
                    <a:pt x="2845" y="4622"/>
                  </a:cubicBezTo>
                  <a:cubicBezTo>
                    <a:pt x="2841" y="4629"/>
                    <a:pt x="2839" y="4635"/>
                    <a:pt x="2839" y="4643"/>
                  </a:cubicBezTo>
                  <a:cubicBezTo>
                    <a:pt x="2839" y="4650"/>
                    <a:pt x="2841" y="4657"/>
                    <a:pt x="2845" y="4664"/>
                  </a:cubicBezTo>
                  <a:cubicBezTo>
                    <a:pt x="2849" y="4670"/>
                    <a:pt x="2852" y="4675"/>
                    <a:pt x="2860" y="4679"/>
                  </a:cubicBezTo>
                  <a:cubicBezTo>
                    <a:pt x="2866" y="4682"/>
                    <a:pt x="2873" y="4684"/>
                    <a:pt x="2880" y="4684"/>
                  </a:cubicBezTo>
                  <a:lnTo>
                    <a:pt x="2880" y="4724"/>
                  </a:lnTo>
                  <a:cubicBezTo>
                    <a:pt x="2880" y="4743"/>
                    <a:pt x="2880" y="4761"/>
                    <a:pt x="2880" y="4779"/>
                  </a:cubicBezTo>
                  <a:lnTo>
                    <a:pt x="2880" y="4899"/>
                  </a:lnTo>
                  <a:lnTo>
                    <a:pt x="2880" y="4899"/>
                  </a:lnTo>
                  <a:cubicBezTo>
                    <a:pt x="2878" y="4899"/>
                    <a:pt x="2875" y="4900"/>
                    <a:pt x="2873" y="4900"/>
                  </a:cubicBezTo>
                  <a:cubicBezTo>
                    <a:pt x="2858" y="4845"/>
                    <a:pt x="2842" y="4789"/>
                    <a:pt x="2826" y="4732"/>
                  </a:cubicBezTo>
                  <a:cubicBezTo>
                    <a:pt x="2790" y="4597"/>
                    <a:pt x="2751" y="4456"/>
                    <a:pt x="2709" y="4300"/>
                  </a:cubicBezTo>
                  <a:lnTo>
                    <a:pt x="2708" y="4301"/>
                  </a:lnTo>
                  <a:close/>
                  <a:moveTo>
                    <a:pt x="137" y="5845"/>
                  </a:moveTo>
                  <a:lnTo>
                    <a:pt x="137" y="5845"/>
                  </a:lnTo>
                  <a:cubicBezTo>
                    <a:pt x="139" y="5848"/>
                    <a:pt x="142" y="5851"/>
                    <a:pt x="145" y="5852"/>
                  </a:cubicBezTo>
                  <a:cubicBezTo>
                    <a:pt x="152" y="5857"/>
                    <a:pt x="159" y="5858"/>
                    <a:pt x="166" y="5858"/>
                  </a:cubicBezTo>
                  <a:lnTo>
                    <a:pt x="166" y="5858"/>
                  </a:lnTo>
                  <a:cubicBezTo>
                    <a:pt x="168" y="5858"/>
                    <a:pt x="170" y="5857"/>
                    <a:pt x="172" y="5857"/>
                  </a:cubicBezTo>
                  <a:cubicBezTo>
                    <a:pt x="177" y="5885"/>
                    <a:pt x="182" y="5913"/>
                    <a:pt x="187" y="5941"/>
                  </a:cubicBezTo>
                  <a:lnTo>
                    <a:pt x="193" y="5968"/>
                  </a:lnTo>
                  <a:lnTo>
                    <a:pt x="193" y="5968"/>
                  </a:lnTo>
                  <a:cubicBezTo>
                    <a:pt x="192" y="5968"/>
                    <a:pt x="192" y="5969"/>
                    <a:pt x="191" y="5969"/>
                  </a:cubicBezTo>
                  <a:cubicBezTo>
                    <a:pt x="189" y="5971"/>
                    <a:pt x="187" y="5971"/>
                    <a:pt x="185" y="5973"/>
                  </a:cubicBezTo>
                  <a:lnTo>
                    <a:pt x="185" y="5973"/>
                  </a:lnTo>
                  <a:cubicBezTo>
                    <a:pt x="179" y="5965"/>
                    <a:pt x="174" y="5957"/>
                    <a:pt x="169" y="5948"/>
                  </a:cubicBezTo>
                  <a:cubicBezTo>
                    <a:pt x="163" y="5938"/>
                    <a:pt x="158" y="5929"/>
                    <a:pt x="154" y="5919"/>
                  </a:cubicBezTo>
                  <a:cubicBezTo>
                    <a:pt x="148" y="5894"/>
                    <a:pt x="142" y="5871"/>
                    <a:pt x="137" y="5845"/>
                  </a:cubicBezTo>
                  <a:close/>
                  <a:moveTo>
                    <a:pt x="2200" y="8123"/>
                  </a:moveTo>
                  <a:cubicBezTo>
                    <a:pt x="2200" y="8108"/>
                    <a:pt x="2199" y="8093"/>
                    <a:pt x="2198" y="8079"/>
                  </a:cubicBezTo>
                  <a:lnTo>
                    <a:pt x="2225" y="8090"/>
                  </a:lnTo>
                  <a:lnTo>
                    <a:pt x="2255" y="8102"/>
                  </a:lnTo>
                  <a:lnTo>
                    <a:pt x="2263" y="8105"/>
                  </a:lnTo>
                  <a:lnTo>
                    <a:pt x="2263" y="8105"/>
                  </a:lnTo>
                  <a:cubicBezTo>
                    <a:pt x="2261" y="8107"/>
                    <a:pt x="2259" y="8109"/>
                    <a:pt x="2258" y="8111"/>
                  </a:cubicBezTo>
                  <a:cubicBezTo>
                    <a:pt x="2255" y="8116"/>
                    <a:pt x="2254" y="8119"/>
                    <a:pt x="2253" y="8124"/>
                  </a:cubicBezTo>
                  <a:lnTo>
                    <a:pt x="2246" y="8124"/>
                  </a:lnTo>
                  <a:cubicBezTo>
                    <a:pt x="2230" y="8124"/>
                    <a:pt x="2215" y="8123"/>
                    <a:pt x="2200" y="8123"/>
                  </a:cubicBezTo>
                  <a:close/>
                  <a:moveTo>
                    <a:pt x="9931" y="5260"/>
                  </a:moveTo>
                  <a:cubicBezTo>
                    <a:pt x="9921" y="5285"/>
                    <a:pt x="9910" y="5311"/>
                    <a:pt x="9899" y="5337"/>
                  </a:cubicBezTo>
                  <a:cubicBezTo>
                    <a:pt x="9893" y="5351"/>
                    <a:pt x="9888" y="5366"/>
                    <a:pt x="9881" y="5381"/>
                  </a:cubicBezTo>
                  <a:cubicBezTo>
                    <a:pt x="9864" y="5421"/>
                    <a:pt x="9847" y="5462"/>
                    <a:pt x="9829" y="5504"/>
                  </a:cubicBezTo>
                  <a:cubicBezTo>
                    <a:pt x="9827" y="5510"/>
                    <a:pt x="9824" y="5517"/>
                    <a:pt x="9821" y="5524"/>
                  </a:cubicBezTo>
                  <a:cubicBezTo>
                    <a:pt x="9806" y="5560"/>
                    <a:pt x="9790" y="5596"/>
                    <a:pt x="9774" y="5632"/>
                  </a:cubicBezTo>
                  <a:cubicBezTo>
                    <a:pt x="9768" y="5648"/>
                    <a:pt x="9761" y="5663"/>
                    <a:pt x="9755" y="5679"/>
                  </a:cubicBezTo>
                  <a:cubicBezTo>
                    <a:pt x="9742" y="5707"/>
                    <a:pt x="9730" y="5735"/>
                    <a:pt x="9717" y="5764"/>
                  </a:cubicBezTo>
                  <a:lnTo>
                    <a:pt x="9694" y="5817"/>
                  </a:lnTo>
                  <a:cubicBezTo>
                    <a:pt x="9682" y="5844"/>
                    <a:pt x="9670" y="5871"/>
                    <a:pt x="9657" y="5898"/>
                  </a:cubicBezTo>
                  <a:lnTo>
                    <a:pt x="9632" y="5955"/>
                  </a:lnTo>
                  <a:lnTo>
                    <a:pt x="9595" y="6034"/>
                  </a:lnTo>
                  <a:cubicBezTo>
                    <a:pt x="9586" y="6054"/>
                    <a:pt x="9577" y="6074"/>
                    <a:pt x="9568" y="6093"/>
                  </a:cubicBezTo>
                  <a:cubicBezTo>
                    <a:pt x="9563" y="6105"/>
                    <a:pt x="9557" y="6118"/>
                    <a:pt x="9551" y="6130"/>
                  </a:cubicBezTo>
                  <a:cubicBezTo>
                    <a:pt x="9555" y="6120"/>
                    <a:pt x="9559" y="6111"/>
                    <a:pt x="9564" y="6100"/>
                  </a:cubicBezTo>
                  <a:cubicBezTo>
                    <a:pt x="9572" y="6078"/>
                    <a:pt x="9581" y="6058"/>
                    <a:pt x="9589" y="6037"/>
                  </a:cubicBezTo>
                  <a:cubicBezTo>
                    <a:pt x="9598" y="6016"/>
                    <a:pt x="9606" y="5997"/>
                    <a:pt x="9614" y="5978"/>
                  </a:cubicBezTo>
                  <a:cubicBezTo>
                    <a:pt x="9665" y="5855"/>
                    <a:pt x="9712" y="5740"/>
                    <a:pt x="9758" y="5631"/>
                  </a:cubicBezTo>
                  <a:cubicBezTo>
                    <a:pt x="9814" y="5496"/>
                    <a:pt x="9868" y="5371"/>
                    <a:pt x="9918" y="5258"/>
                  </a:cubicBezTo>
                  <a:lnTo>
                    <a:pt x="9918" y="5258"/>
                  </a:lnTo>
                  <a:cubicBezTo>
                    <a:pt x="9923" y="5260"/>
                    <a:pt x="9927" y="5261"/>
                    <a:pt x="9932" y="5261"/>
                  </a:cubicBezTo>
                  <a:lnTo>
                    <a:pt x="9931" y="5260"/>
                  </a:lnTo>
                  <a:close/>
                  <a:moveTo>
                    <a:pt x="784" y="3324"/>
                  </a:moveTo>
                  <a:lnTo>
                    <a:pt x="740" y="3451"/>
                  </a:lnTo>
                  <a:lnTo>
                    <a:pt x="740" y="3451"/>
                  </a:lnTo>
                  <a:lnTo>
                    <a:pt x="740" y="3451"/>
                  </a:lnTo>
                  <a:cubicBezTo>
                    <a:pt x="741" y="3447"/>
                    <a:pt x="742" y="3444"/>
                    <a:pt x="742" y="3441"/>
                  </a:cubicBezTo>
                  <a:lnTo>
                    <a:pt x="742" y="3441"/>
                  </a:lnTo>
                  <a:cubicBezTo>
                    <a:pt x="742" y="3433"/>
                    <a:pt x="740" y="3426"/>
                    <a:pt x="737" y="3420"/>
                  </a:cubicBezTo>
                  <a:cubicBezTo>
                    <a:pt x="734" y="3414"/>
                    <a:pt x="730" y="3412"/>
                    <a:pt x="726" y="3408"/>
                  </a:cubicBezTo>
                  <a:lnTo>
                    <a:pt x="737" y="3392"/>
                  </a:lnTo>
                  <a:cubicBezTo>
                    <a:pt x="753" y="3369"/>
                    <a:pt x="769" y="3347"/>
                    <a:pt x="784" y="3324"/>
                  </a:cubicBezTo>
                  <a:close/>
                  <a:moveTo>
                    <a:pt x="699" y="3482"/>
                  </a:moveTo>
                  <a:lnTo>
                    <a:pt x="699" y="3482"/>
                  </a:lnTo>
                  <a:cubicBezTo>
                    <a:pt x="707" y="3482"/>
                    <a:pt x="713" y="3480"/>
                    <a:pt x="720" y="3476"/>
                  </a:cubicBezTo>
                  <a:cubicBezTo>
                    <a:pt x="726" y="3472"/>
                    <a:pt x="731" y="3467"/>
                    <a:pt x="735" y="3461"/>
                  </a:cubicBezTo>
                  <a:cubicBezTo>
                    <a:pt x="736" y="3458"/>
                    <a:pt x="737" y="3456"/>
                    <a:pt x="738" y="3453"/>
                  </a:cubicBezTo>
                  <a:lnTo>
                    <a:pt x="738" y="3453"/>
                  </a:lnTo>
                  <a:cubicBezTo>
                    <a:pt x="714" y="3524"/>
                    <a:pt x="690" y="3594"/>
                    <a:pt x="666" y="3664"/>
                  </a:cubicBezTo>
                  <a:cubicBezTo>
                    <a:pt x="675" y="3603"/>
                    <a:pt x="684" y="3542"/>
                    <a:pt x="694" y="3481"/>
                  </a:cubicBezTo>
                  <a:cubicBezTo>
                    <a:pt x="697" y="3482"/>
                    <a:pt x="698" y="3483"/>
                    <a:pt x="700" y="3483"/>
                  </a:cubicBezTo>
                  <a:lnTo>
                    <a:pt x="699" y="3482"/>
                  </a:lnTo>
                  <a:close/>
                  <a:moveTo>
                    <a:pt x="92" y="5659"/>
                  </a:moveTo>
                  <a:cubicBezTo>
                    <a:pt x="96" y="5678"/>
                    <a:pt x="100" y="5698"/>
                    <a:pt x="104" y="5717"/>
                  </a:cubicBezTo>
                  <a:cubicBezTo>
                    <a:pt x="106" y="5726"/>
                    <a:pt x="108" y="5736"/>
                    <a:pt x="110" y="5746"/>
                  </a:cubicBezTo>
                  <a:cubicBezTo>
                    <a:pt x="114" y="5766"/>
                    <a:pt x="119" y="5785"/>
                    <a:pt x="123" y="5807"/>
                  </a:cubicBezTo>
                  <a:cubicBezTo>
                    <a:pt x="123" y="5809"/>
                    <a:pt x="123" y="5811"/>
                    <a:pt x="125" y="5813"/>
                  </a:cubicBezTo>
                  <a:cubicBezTo>
                    <a:pt x="126" y="5815"/>
                    <a:pt x="125" y="5815"/>
                    <a:pt x="125" y="5816"/>
                  </a:cubicBezTo>
                  <a:lnTo>
                    <a:pt x="125" y="5816"/>
                  </a:lnTo>
                  <a:cubicBezTo>
                    <a:pt x="125" y="5822"/>
                    <a:pt x="126" y="5828"/>
                    <a:pt x="130" y="5834"/>
                  </a:cubicBezTo>
                  <a:cubicBezTo>
                    <a:pt x="130" y="5834"/>
                    <a:pt x="130" y="5835"/>
                    <a:pt x="131" y="5835"/>
                  </a:cubicBezTo>
                  <a:lnTo>
                    <a:pt x="131" y="5835"/>
                  </a:lnTo>
                  <a:cubicBezTo>
                    <a:pt x="131" y="5837"/>
                    <a:pt x="131" y="5839"/>
                    <a:pt x="132" y="5840"/>
                  </a:cubicBezTo>
                  <a:cubicBezTo>
                    <a:pt x="136" y="5858"/>
                    <a:pt x="140" y="5876"/>
                    <a:pt x="145" y="5894"/>
                  </a:cubicBezTo>
                  <a:lnTo>
                    <a:pt x="145" y="5894"/>
                  </a:lnTo>
                  <a:cubicBezTo>
                    <a:pt x="118" y="5813"/>
                    <a:pt x="101" y="5742"/>
                    <a:pt x="91" y="5658"/>
                  </a:cubicBezTo>
                  <a:lnTo>
                    <a:pt x="92" y="5659"/>
                  </a:lnTo>
                  <a:close/>
                  <a:moveTo>
                    <a:pt x="158" y="5934"/>
                  </a:moveTo>
                  <a:lnTo>
                    <a:pt x="158" y="5934"/>
                  </a:lnTo>
                  <a:cubicBezTo>
                    <a:pt x="160" y="5939"/>
                    <a:pt x="162" y="5942"/>
                    <a:pt x="165" y="5947"/>
                  </a:cubicBezTo>
                  <a:cubicBezTo>
                    <a:pt x="171" y="5956"/>
                    <a:pt x="176" y="5964"/>
                    <a:pt x="182" y="5973"/>
                  </a:cubicBezTo>
                  <a:cubicBezTo>
                    <a:pt x="189" y="5982"/>
                    <a:pt x="181" y="5975"/>
                    <a:pt x="181" y="5976"/>
                  </a:cubicBezTo>
                  <a:cubicBezTo>
                    <a:pt x="178" y="5973"/>
                    <a:pt x="175" y="5971"/>
                    <a:pt x="173" y="5968"/>
                  </a:cubicBezTo>
                  <a:lnTo>
                    <a:pt x="171" y="5966"/>
                  </a:lnTo>
                  <a:cubicBezTo>
                    <a:pt x="169" y="5964"/>
                    <a:pt x="167" y="5960"/>
                    <a:pt x="164" y="5957"/>
                  </a:cubicBezTo>
                  <a:cubicBezTo>
                    <a:pt x="163" y="5951"/>
                    <a:pt x="161" y="5944"/>
                    <a:pt x="159" y="5938"/>
                  </a:cubicBezTo>
                  <a:lnTo>
                    <a:pt x="158" y="5934"/>
                  </a:lnTo>
                  <a:close/>
                  <a:moveTo>
                    <a:pt x="171" y="5971"/>
                  </a:moveTo>
                  <a:cubicBezTo>
                    <a:pt x="173" y="5974"/>
                    <a:pt x="176" y="5977"/>
                    <a:pt x="178" y="5980"/>
                  </a:cubicBezTo>
                  <a:lnTo>
                    <a:pt x="178" y="5980"/>
                  </a:lnTo>
                  <a:cubicBezTo>
                    <a:pt x="177" y="5981"/>
                    <a:pt x="175" y="5983"/>
                    <a:pt x="174" y="5986"/>
                  </a:cubicBezTo>
                  <a:cubicBezTo>
                    <a:pt x="173" y="5987"/>
                    <a:pt x="173" y="5987"/>
                    <a:pt x="173" y="5988"/>
                  </a:cubicBezTo>
                  <a:lnTo>
                    <a:pt x="167" y="5966"/>
                  </a:lnTo>
                  <a:cubicBezTo>
                    <a:pt x="168" y="5969"/>
                    <a:pt x="169" y="5969"/>
                    <a:pt x="171" y="5971"/>
                  </a:cubicBezTo>
                  <a:close/>
                  <a:moveTo>
                    <a:pt x="450" y="6544"/>
                  </a:moveTo>
                  <a:cubicBezTo>
                    <a:pt x="460" y="6552"/>
                    <a:pt x="470" y="6560"/>
                    <a:pt x="481" y="6568"/>
                  </a:cubicBezTo>
                  <a:cubicBezTo>
                    <a:pt x="488" y="6573"/>
                    <a:pt x="496" y="6579"/>
                    <a:pt x="503" y="6584"/>
                  </a:cubicBezTo>
                  <a:cubicBezTo>
                    <a:pt x="514" y="6592"/>
                    <a:pt x="526" y="6599"/>
                    <a:pt x="537" y="6606"/>
                  </a:cubicBezTo>
                  <a:cubicBezTo>
                    <a:pt x="545" y="6610"/>
                    <a:pt x="551" y="6615"/>
                    <a:pt x="557" y="6619"/>
                  </a:cubicBezTo>
                  <a:cubicBezTo>
                    <a:pt x="571" y="6626"/>
                    <a:pt x="585" y="6633"/>
                    <a:pt x="599" y="6638"/>
                  </a:cubicBezTo>
                  <a:cubicBezTo>
                    <a:pt x="605" y="6641"/>
                    <a:pt x="609" y="6645"/>
                    <a:pt x="614" y="6646"/>
                  </a:cubicBezTo>
                  <a:cubicBezTo>
                    <a:pt x="619" y="6648"/>
                    <a:pt x="628" y="6650"/>
                    <a:pt x="634" y="6653"/>
                  </a:cubicBezTo>
                  <a:lnTo>
                    <a:pt x="634" y="6653"/>
                  </a:lnTo>
                  <a:cubicBezTo>
                    <a:pt x="633" y="6657"/>
                    <a:pt x="632" y="6660"/>
                    <a:pt x="632" y="6665"/>
                  </a:cubicBezTo>
                  <a:lnTo>
                    <a:pt x="632" y="6665"/>
                  </a:lnTo>
                  <a:lnTo>
                    <a:pt x="632" y="6665"/>
                  </a:lnTo>
                  <a:cubicBezTo>
                    <a:pt x="632" y="6672"/>
                    <a:pt x="633" y="6680"/>
                    <a:pt x="637" y="6686"/>
                  </a:cubicBezTo>
                  <a:cubicBezTo>
                    <a:pt x="641" y="6693"/>
                    <a:pt x="646" y="6697"/>
                    <a:pt x="653" y="6701"/>
                  </a:cubicBezTo>
                  <a:cubicBezTo>
                    <a:pt x="659" y="6705"/>
                    <a:pt x="666" y="6707"/>
                    <a:pt x="674" y="6707"/>
                  </a:cubicBezTo>
                  <a:lnTo>
                    <a:pt x="674" y="6707"/>
                  </a:lnTo>
                  <a:lnTo>
                    <a:pt x="674" y="6707"/>
                  </a:lnTo>
                  <a:lnTo>
                    <a:pt x="674" y="6707"/>
                  </a:lnTo>
                  <a:cubicBezTo>
                    <a:pt x="680" y="6707"/>
                    <a:pt x="686" y="6705"/>
                    <a:pt x="691" y="6703"/>
                  </a:cubicBezTo>
                  <a:cubicBezTo>
                    <a:pt x="715" y="6749"/>
                    <a:pt x="739" y="6796"/>
                    <a:pt x="762" y="6842"/>
                  </a:cubicBezTo>
                  <a:lnTo>
                    <a:pt x="786" y="6886"/>
                  </a:lnTo>
                  <a:cubicBezTo>
                    <a:pt x="808" y="6928"/>
                    <a:pt x="831" y="6971"/>
                    <a:pt x="853" y="7012"/>
                  </a:cubicBezTo>
                  <a:cubicBezTo>
                    <a:pt x="865" y="7034"/>
                    <a:pt x="876" y="7054"/>
                    <a:pt x="888" y="7075"/>
                  </a:cubicBezTo>
                  <a:cubicBezTo>
                    <a:pt x="908" y="7110"/>
                    <a:pt x="926" y="7144"/>
                    <a:pt x="945" y="7178"/>
                  </a:cubicBezTo>
                  <a:cubicBezTo>
                    <a:pt x="955" y="7196"/>
                    <a:pt x="965" y="7213"/>
                    <a:pt x="975" y="7230"/>
                  </a:cubicBezTo>
                  <a:lnTo>
                    <a:pt x="975" y="7230"/>
                  </a:lnTo>
                  <a:cubicBezTo>
                    <a:pt x="766" y="7028"/>
                    <a:pt x="613" y="6833"/>
                    <a:pt x="468" y="6582"/>
                  </a:cubicBezTo>
                  <a:cubicBezTo>
                    <a:pt x="459" y="6567"/>
                    <a:pt x="452" y="6554"/>
                    <a:pt x="444" y="6539"/>
                  </a:cubicBezTo>
                  <a:lnTo>
                    <a:pt x="450" y="6544"/>
                  </a:lnTo>
                  <a:close/>
                  <a:moveTo>
                    <a:pt x="1380" y="7618"/>
                  </a:moveTo>
                  <a:lnTo>
                    <a:pt x="1387" y="7623"/>
                  </a:lnTo>
                  <a:cubicBezTo>
                    <a:pt x="1407" y="7638"/>
                    <a:pt x="1428" y="7653"/>
                    <a:pt x="1449" y="7668"/>
                  </a:cubicBezTo>
                  <a:lnTo>
                    <a:pt x="1469" y="7682"/>
                  </a:lnTo>
                  <a:cubicBezTo>
                    <a:pt x="1488" y="7696"/>
                    <a:pt x="1510" y="7710"/>
                    <a:pt x="1531" y="7724"/>
                  </a:cubicBezTo>
                  <a:lnTo>
                    <a:pt x="1550" y="7737"/>
                  </a:lnTo>
                  <a:cubicBezTo>
                    <a:pt x="1571" y="7751"/>
                    <a:pt x="1592" y="7765"/>
                    <a:pt x="1613" y="7778"/>
                  </a:cubicBezTo>
                  <a:lnTo>
                    <a:pt x="1632" y="7790"/>
                  </a:lnTo>
                  <a:cubicBezTo>
                    <a:pt x="1654" y="7803"/>
                    <a:pt x="1675" y="7817"/>
                    <a:pt x="1697" y="7829"/>
                  </a:cubicBezTo>
                  <a:lnTo>
                    <a:pt x="1715" y="7840"/>
                  </a:lnTo>
                  <a:cubicBezTo>
                    <a:pt x="1737" y="7852"/>
                    <a:pt x="1758" y="7865"/>
                    <a:pt x="1780" y="7877"/>
                  </a:cubicBezTo>
                  <a:cubicBezTo>
                    <a:pt x="1767" y="7882"/>
                    <a:pt x="1753" y="7888"/>
                    <a:pt x="1740" y="7892"/>
                  </a:cubicBezTo>
                  <a:lnTo>
                    <a:pt x="1728" y="7896"/>
                  </a:lnTo>
                  <a:cubicBezTo>
                    <a:pt x="1717" y="7900"/>
                    <a:pt x="1705" y="7905"/>
                    <a:pt x="1694" y="7908"/>
                  </a:cubicBezTo>
                  <a:lnTo>
                    <a:pt x="1676" y="7913"/>
                  </a:lnTo>
                  <a:cubicBezTo>
                    <a:pt x="1667" y="7916"/>
                    <a:pt x="1658" y="7919"/>
                    <a:pt x="1649" y="7921"/>
                  </a:cubicBezTo>
                  <a:lnTo>
                    <a:pt x="1628" y="7927"/>
                  </a:lnTo>
                  <a:lnTo>
                    <a:pt x="1604" y="7932"/>
                  </a:lnTo>
                  <a:lnTo>
                    <a:pt x="1583" y="7936"/>
                  </a:lnTo>
                  <a:lnTo>
                    <a:pt x="1560" y="7941"/>
                  </a:lnTo>
                  <a:lnTo>
                    <a:pt x="1541" y="7944"/>
                  </a:lnTo>
                  <a:lnTo>
                    <a:pt x="1517" y="7947"/>
                  </a:lnTo>
                  <a:cubicBezTo>
                    <a:pt x="1511" y="7947"/>
                    <a:pt x="1505" y="7948"/>
                    <a:pt x="1499" y="7949"/>
                  </a:cubicBezTo>
                  <a:lnTo>
                    <a:pt x="1481" y="7950"/>
                  </a:lnTo>
                  <a:lnTo>
                    <a:pt x="1473" y="7947"/>
                  </a:lnTo>
                  <a:lnTo>
                    <a:pt x="1473" y="7947"/>
                  </a:lnTo>
                  <a:cubicBezTo>
                    <a:pt x="1472" y="7941"/>
                    <a:pt x="1470" y="7937"/>
                    <a:pt x="1468" y="7933"/>
                  </a:cubicBezTo>
                  <a:cubicBezTo>
                    <a:pt x="1464" y="7926"/>
                    <a:pt x="1459" y="7921"/>
                    <a:pt x="1453" y="7918"/>
                  </a:cubicBezTo>
                  <a:cubicBezTo>
                    <a:pt x="1446" y="7914"/>
                    <a:pt x="1440" y="7912"/>
                    <a:pt x="1432" y="7912"/>
                  </a:cubicBezTo>
                  <a:lnTo>
                    <a:pt x="1432" y="7912"/>
                  </a:lnTo>
                  <a:cubicBezTo>
                    <a:pt x="1431" y="7912"/>
                    <a:pt x="1431" y="7912"/>
                    <a:pt x="1430" y="7912"/>
                  </a:cubicBezTo>
                  <a:cubicBezTo>
                    <a:pt x="1429" y="7912"/>
                    <a:pt x="1428" y="7912"/>
                    <a:pt x="1427" y="7912"/>
                  </a:cubicBezTo>
                  <a:cubicBezTo>
                    <a:pt x="1423" y="7889"/>
                    <a:pt x="1419" y="7866"/>
                    <a:pt x="1416" y="7843"/>
                  </a:cubicBezTo>
                  <a:cubicBezTo>
                    <a:pt x="1403" y="7772"/>
                    <a:pt x="1392" y="7696"/>
                    <a:pt x="1381" y="7618"/>
                  </a:cubicBezTo>
                  <a:lnTo>
                    <a:pt x="1380" y="7618"/>
                  </a:lnTo>
                  <a:close/>
                  <a:moveTo>
                    <a:pt x="1406" y="7920"/>
                  </a:moveTo>
                  <a:lnTo>
                    <a:pt x="1407" y="7921"/>
                  </a:lnTo>
                  <a:cubicBezTo>
                    <a:pt x="1405" y="7923"/>
                    <a:pt x="1404" y="7923"/>
                    <a:pt x="1402" y="7924"/>
                  </a:cubicBezTo>
                  <a:lnTo>
                    <a:pt x="1387" y="7910"/>
                  </a:lnTo>
                  <a:lnTo>
                    <a:pt x="1406" y="7920"/>
                  </a:lnTo>
                  <a:close/>
                  <a:moveTo>
                    <a:pt x="2200" y="8126"/>
                  </a:moveTo>
                  <a:cubicBezTo>
                    <a:pt x="2215" y="8126"/>
                    <a:pt x="2230" y="8128"/>
                    <a:pt x="2245" y="8128"/>
                  </a:cubicBezTo>
                  <a:lnTo>
                    <a:pt x="2252" y="8128"/>
                  </a:lnTo>
                  <a:lnTo>
                    <a:pt x="2252" y="8128"/>
                  </a:lnTo>
                  <a:cubicBezTo>
                    <a:pt x="2251" y="8130"/>
                    <a:pt x="2251" y="8132"/>
                    <a:pt x="2251" y="8134"/>
                  </a:cubicBezTo>
                  <a:lnTo>
                    <a:pt x="2251" y="8134"/>
                  </a:lnTo>
                  <a:cubicBezTo>
                    <a:pt x="2251" y="8141"/>
                    <a:pt x="2252" y="8148"/>
                    <a:pt x="2256" y="8154"/>
                  </a:cubicBezTo>
                  <a:cubicBezTo>
                    <a:pt x="2260" y="8160"/>
                    <a:pt x="2264" y="8165"/>
                    <a:pt x="2270" y="8169"/>
                  </a:cubicBezTo>
                  <a:cubicBezTo>
                    <a:pt x="2263" y="8181"/>
                    <a:pt x="2257" y="8193"/>
                    <a:pt x="2249" y="8205"/>
                  </a:cubicBezTo>
                  <a:cubicBezTo>
                    <a:pt x="2247" y="8209"/>
                    <a:pt x="2244" y="8213"/>
                    <a:pt x="2242" y="8217"/>
                  </a:cubicBezTo>
                  <a:cubicBezTo>
                    <a:pt x="2237" y="8226"/>
                    <a:pt x="2231" y="8234"/>
                    <a:pt x="2226" y="8242"/>
                  </a:cubicBezTo>
                  <a:lnTo>
                    <a:pt x="2226" y="8242"/>
                  </a:lnTo>
                  <a:lnTo>
                    <a:pt x="2226" y="8242"/>
                  </a:lnTo>
                  <a:cubicBezTo>
                    <a:pt x="2220" y="8238"/>
                    <a:pt x="2214" y="8237"/>
                    <a:pt x="2207" y="8236"/>
                  </a:cubicBezTo>
                  <a:lnTo>
                    <a:pt x="2207" y="8236"/>
                  </a:lnTo>
                  <a:cubicBezTo>
                    <a:pt x="2207" y="8221"/>
                    <a:pt x="2205" y="8205"/>
                    <a:pt x="2204" y="8189"/>
                  </a:cubicBezTo>
                  <a:cubicBezTo>
                    <a:pt x="2202" y="8168"/>
                    <a:pt x="2201" y="8148"/>
                    <a:pt x="2200" y="8126"/>
                  </a:cubicBezTo>
                  <a:close/>
                  <a:moveTo>
                    <a:pt x="8563" y="2268"/>
                  </a:moveTo>
                  <a:cubicBezTo>
                    <a:pt x="8549" y="2248"/>
                    <a:pt x="8536" y="2227"/>
                    <a:pt x="8523" y="2207"/>
                  </a:cubicBezTo>
                  <a:cubicBezTo>
                    <a:pt x="8503" y="2175"/>
                    <a:pt x="8481" y="2144"/>
                    <a:pt x="8459" y="2113"/>
                  </a:cubicBezTo>
                  <a:cubicBezTo>
                    <a:pt x="8448" y="2095"/>
                    <a:pt x="8436" y="2078"/>
                    <a:pt x="8424" y="2061"/>
                  </a:cubicBezTo>
                  <a:cubicBezTo>
                    <a:pt x="8426" y="2062"/>
                    <a:pt x="8429" y="2064"/>
                    <a:pt x="8431" y="2065"/>
                  </a:cubicBezTo>
                  <a:cubicBezTo>
                    <a:pt x="8459" y="2081"/>
                    <a:pt x="8487" y="2096"/>
                    <a:pt x="8514" y="2112"/>
                  </a:cubicBezTo>
                  <a:lnTo>
                    <a:pt x="8552" y="2136"/>
                  </a:lnTo>
                  <a:cubicBezTo>
                    <a:pt x="8579" y="2152"/>
                    <a:pt x="8605" y="2168"/>
                    <a:pt x="8631" y="2184"/>
                  </a:cubicBezTo>
                  <a:cubicBezTo>
                    <a:pt x="8650" y="2197"/>
                    <a:pt x="8671" y="2209"/>
                    <a:pt x="8690" y="2223"/>
                  </a:cubicBezTo>
                  <a:cubicBezTo>
                    <a:pt x="8710" y="2236"/>
                    <a:pt x="8726" y="2247"/>
                    <a:pt x="8744" y="2259"/>
                  </a:cubicBezTo>
                  <a:cubicBezTo>
                    <a:pt x="8775" y="2281"/>
                    <a:pt x="8807" y="2303"/>
                    <a:pt x="8837" y="2326"/>
                  </a:cubicBezTo>
                  <a:lnTo>
                    <a:pt x="8853" y="2337"/>
                  </a:lnTo>
                  <a:lnTo>
                    <a:pt x="8853" y="2337"/>
                  </a:lnTo>
                  <a:cubicBezTo>
                    <a:pt x="8875" y="2391"/>
                    <a:pt x="8896" y="2446"/>
                    <a:pt x="8917" y="2501"/>
                  </a:cubicBezTo>
                  <a:lnTo>
                    <a:pt x="8917" y="2501"/>
                  </a:lnTo>
                  <a:cubicBezTo>
                    <a:pt x="8860" y="2463"/>
                    <a:pt x="8810" y="2432"/>
                    <a:pt x="8750" y="2398"/>
                  </a:cubicBezTo>
                  <a:cubicBezTo>
                    <a:pt x="8695" y="2366"/>
                    <a:pt x="8648" y="2340"/>
                    <a:pt x="8591" y="2311"/>
                  </a:cubicBezTo>
                  <a:cubicBezTo>
                    <a:pt x="8582" y="2297"/>
                    <a:pt x="8572" y="2282"/>
                    <a:pt x="8563" y="2268"/>
                  </a:cubicBezTo>
                  <a:close/>
                  <a:moveTo>
                    <a:pt x="1169" y="2448"/>
                  </a:moveTo>
                  <a:cubicBezTo>
                    <a:pt x="1150" y="2482"/>
                    <a:pt x="1131" y="2518"/>
                    <a:pt x="1113" y="2553"/>
                  </a:cubicBezTo>
                  <a:lnTo>
                    <a:pt x="1112" y="2556"/>
                  </a:lnTo>
                  <a:cubicBezTo>
                    <a:pt x="1092" y="2593"/>
                    <a:pt x="1073" y="2631"/>
                    <a:pt x="1054" y="2669"/>
                  </a:cubicBezTo>
                  <a:cubicBezTo>
                    <a:pt x="1050" y="2677"/>
                    <a:pt x="1046" y="2684"/>
                    <a:pt x="1042" y="2692"/>
                  </a:cubicBezTo>
                  <a:cubicBezTo>
                    <a:pt x="1026" y="2723"/>
                    <a:pt x="1011" y="2755"/>
                    <a:pt x="995" y="2787"/>
                  </a:cubicBezTo>
                  <a:lnTo>
                    <a:pt x="979" y="2822"/>
                  </a:lnTo>
                  <a:lnTo>
                    <a:pt x="948" y="2883"/>
                  </a:lnTo>
                  <a:cubicBezTo>
                    <a:pt x="997" y="2753"/>
                    <a:pt x="1047" y="2623"/>
                    <a:pt x="1099" y="2494"/>
                  </a:cubicBezTo>
                  <a:lnTo>
                    <a:pt x="1099" y="2494"/>
                  </a:lnTo>
                  <a:cubicBezTo>
                    <a:pt x="1105" y="2496"/>
                    <a:pt x="1109" y="2497"/>
                    <a:pt x="1115" y="2497"/>
                  </a:cubicBezTo>
                  <a:cubicBezTo>
                    <a:pt x="1122" y="2497"/>
                    <a:pt x="1128" y="2495"/>
                    <a:pt x="1135" y="2492"/>
                  </a:cubicBezTo>
                  <a:cubicBezTo>
                    <a:pt x="1141" y="2488"/>
                    <a:pt x="1146" y="2483"/>
                    <a:pt x="1150" y="2477"/>
                  </a:cubicBezTo>
                  <a:cubicBezTo>
                    <a:pt x="1154" y="2470"/>
                    <a:pt x="1155" y="2464"/>
                    <a:pt x="1155" y="2456"/>
                  </a:cubicBezTo>
                  <a:lnTo>
                    <a:pt x="1155" y="2455"/>
                  </a:lnTo>
                  <a:cubicBezTo>
                    <a:pt x="1155" y="2453"/>
                    <a:pt x="1155" y="2451"/>
                    <a:pt x="1154" y="2449"/>
                  </a:cubicBezTo>
                  <a:lnTo>
                    <a:pt x="1163" y="2448"/>
                  </a:lnTo>
                  <a:lnTo>
                    <a:pt x="1169" y="2448"/>
                  </a:lnTo>
                  <a:close/>
                  <a:moveTo>
                    <a:pt x="658" y="3703"/>
                  </a:moveTo>
                  <a:cubicBezTo>
                    <a:pt x="658" y="3704"/>
                    <a:pt x="658" y="3706"/>
                    <a:pt x="658" y="3708"/>
                  </a:cubicBezTo>
                  <a:cubicBezTo>
                    <a:pt x="654" y="3733"/>
                    <a:pt x="650" y="3759"/>
                    <a:pt x="647" y="3784"/>
                  </a:cubicBezTo>
                  <a:cubicBezTo>
                    <a:pt x="642" y="3790"/>
                    <a:pt x="638" y="3796"/>
                    <a:pt x="633" y="3802"/>
                  </a:cubicBezTo>
                  <a:lnTo>
                    <a:pt x="633" y="3802"/>
                  </a:lnTo>
                  <a:cubicBezTo>
                    <a:pt x="632" y="3801"/>
                    <a:pt x="630" y="3800"/>
                    <a:pt x="629" y="3799"/>
                  </a:cubicBezTo>
                  <a:cubicBezTo>
                    <a:pt x="628" y="3798"/>
                    <a:pt x="627" y="3798"/>
                    <a:pt x="626" y="3797"/>
                  </a:cubicBezTo>
                  <a:lnTo>
                    <a:pt x="628" y="3790"/>
                  </a:lnTo>
                  <a:cubicBezTo>
                    <a:pt x="638" y="3761"/>
                    <a:pt x="648" y="3732"/>
                    <a:pt x="658" y="3703"/>
                  </a:cubicBezTo>
                  <a:close/>
                  <a:moveTo>
                    <a:pt x="865" y="3507"/>
                  </a:moveTo>
                  <a:cubicBezTo>
                    <a:pt x="888" y="3479"/>
                    <a:pt x="913" y="3451"/>
                    <a:pt x="936" y="3424"/>
                  </a:cubicBezTo>
                  <a:cubicBezTo>
                    <a:pt x="956" y="3401"/>
                    <a:pt x="976" y="3377"/>
                    <a:pt x="995" y="3354"/>
                  </a:cubicBezTo>
                  <a:cubicBezTo>
                    <a:pt x="1021" y="3326"/>
                    <a:pt x="1047" y="3297"/>
                    <a:pt x="1072" y="3269"/>
                  </a:cubicBezTo>
                  <a:cubicBezTo>
                    <a:pt x="1092" y="3247"/>
                    <a:pt x="1112" y="3224"/>
                    <a:pt x="1134" y="3202"/>
                  </a:cubicBezTo>
                  <a:cubicBezTo>
                    <a:pt x="1162" y="3173"/>
                    <a:pt x="1190" y="3143"/>
                    <a:pt x="1219" y="3114"/>
                  </a:cubicBezTo>
                  <a:cubicBezTo>
                    <a:pt x="1239" y="3093"/>
                    <a:pt x="1258" y="3072"/>
                    <a:pt x="1279" y="3052"/>
                  </a:cubicBezTo>
                  <a:cubicBezTo>
                    <a:pt x="1282" y="3049"/>
                    <a:pt x="1286" y="3045"/>
                    <a:pt x="1289" y="3042"/>
                  </a:cubicBezTo>
                  <a:lnTo>
                    <a:pt x="1247" y="3101"/>
                  </a:lnTo>
                  <a:cubicBezTo>
                    <a:pt x="1236" y="3118"/>
                    <a:pt x="1224" y="3134"/>
                    <a:pt x="1213" y="3150"/>
                  </a:cubicBezTo>
                  <a:cubicBezTo>
                    <a:pt x="1196" y="3175"/>
                    <a:pt x="1179" y="3199"/>
                    <a:pt x="1162" y="3224"/>
                  </a:cubicBezTo>
                  <a:lnTo>
                    <a:pt x="1121" y="3283"/>
                  </a:lnTo>
                  <a:lnTo>
                    <a:pt x="1095" y="3322"/>
                  </a:lnTo>
                  <a:lnTo>
                    <a:pt x="1063" y="3369"/>
                  </a:lnTo>
                  <a:cubicBezTo>
                    <a:pt x="1004" y="3420"/>
                    <a:pt x="948" y="3472"/>
                    <a:pt x="894" y="3525"/>
                  </a:cubicBezTo>
                  <a:cubicBezTo>
                    <a:pt x="888" y="3521"/>
                    <a:pt x="883" y="3517"/>
                    <a:pt x="877" y="3514"/>
                  </a:cubicBezTo>
                  <a:lnTo>
                    <a:pt x="865" y="3507"/>
                  </a:lnTo>
                  <a:close/>
                  <a:moveTo>
                    <a:pt x="62" y="5194"/>
                  </a:moveTo>
                  <a:lnTo>
                    <a:pt x="62" y="5194"/>
                  </a:lnTo>
                  <a:cubicBezTo>
                    <a:pt x="59" y="5194"/>
                    <a:pt x="56" y="5193"/>
                    <a:pt x="52" y="5193"/>
                  </a:cubicBezTo>
                  <a:cubicBezTo>
                    <a:pt x="52" y="5190"/>
                    <a:pt x="52" y="5187"/>
                    <a:pt x="52" y="5184"/>
                  </a:cubicBezTo>
                  <a:lnTo>
                    <a:pt x="52" y="5184"/>
                  </a:lnTo>
                  <a:cubicBezTo>
                    <a:pt x="56" y="5184"/>
                    <a:pt x="58" y="5183"/>
                    <a:pt x="62" y="5182"/>
                  </a:cubicBezTo>
                  <a:lnTo>
                    <a:pt x="62" y="5182"/>
                  </a:lnTo>
                  <a:lnTo>
                    <a:pt x="62" y="5194"/>
                  </a:lnTo>
                  <a:close/>
                  <a:moveTo>
                    <a:pt x="259" y="6272"/>
                  </a:moveTo>
                  <a:cubicBezTo>
                    <a:pt x="253" y="6246"/>
                    <a:pt x="247" y="6220"/>
                    <a:pt x="242" y="6193"/>
                  </a:cubicBezTo>
                  <a:cubicBezTo>
                    <a:pt x="239" y="6182"/>
                    <a:pt x="237" y="6170"/>
                    <a:pt x="234" y="6158"/>
                  </a:cubicBezTo>
                  <a:cubicBezTo>
                    <a:pt x="228" y="6130"/>
                    <a:pt x="222" y="6102"/>
                    <a:pt x="217" y="6074"/>
                  </a:cubicBezTo>
                  <a:lnTo>
                    <a:pt x="213" y="6053"/>
                  </a:lnTo>
                  <a:lnTo>
                    <a:pt x="213" y="6046"/>
                  </a:lnTo>
                  <a:lnTo>
                    <a:pt x="213" y="6046"/>
                  </a:lnTo>
                  <a:cubicBezTo>
                    <a:pt x="215" y="6046"/>
                    <a:pt x="218" y="6045"/>
                    <a:pt x="220" y="6044"/>
                  </a:cubicBezTo>
                  <a:cubicBezTo>
                    <a:pt x="226" y="6067"/>
                    <a:pt x="233" y="6090"/>
                    <a:pt x="239" y="6113"/>
                  </a:cubicBezTo>
                  <a:cubicBezTo>
                    <a:pt x="244" y="6132"/>
                    <a:pt x="248" y="6150"/>
                    <a:pt x="254" y="6168"/>
                  </a:cubicBezTo>
                  <a:cubicBezTo>
                    <a:pt x="264" y="6204"/>
                    <a:pt x="274" y="6239"/>
                    <a:pt x="285" y="6275"/>
                  </a:cubicBezTo>
                  <a:lnTo>
                    <a:pt x="285" y="6275"/>
                  </a:lnTo>
                  <a:cubicBezTo>
                    <a:pt x="278" y="6272"/>
                    <a:pt x="272" y="6270"/>
                    <a:pt x="265" y="6270"/>
                  </a:cubicBezTo>
                  <a:lnTo>
                    <a:pt x="265" y="6270"/>
                  </a:lnTo>
                  <a:cubicBezTo>
                    <a:pt x="263" y="6271"/>
                    <a:pt x="261" y="6271"/>
                    <a:pt x="259" y="6272"/>
                  </a:cubicBezTo>
                  <a:close/>
                  <a:moveTo>
                    <a:pt x="2143" y="8936"/>
                  </a:moveTo>
                  <a:lnTo>
                    <a:pt x="2143" y="8936"/>
                  </a:lnTo>
                  <a:cubicBezTo>
                    <a:pt x="2145" y="8934"/>
                    <a:pt x="2146" y="8933"/>
                    <a:pt x="2147" y="8931"/>
                  </a:cubicBezTo>
                  <a:cubicBezTo>
                    <a:pt x="2147" y="8930"/>
                    <a:pt x="2147" y="8930"/>
                    <a:pt x="2148" y="8929"/>
                  </a:cubicBezTo>
                  <a:lnTo>
                    <a:pt x="2187" y="8949"/>
                  </a:lnTo>
                  <a:lnTo>
                    <a:pt x="2208" y="8960"/>
                  </a:lnTo>
                  <a:lnTo>
                    <a:pt x="2206" y="8966"/>
                  </a:lnTo>
                  <a:cubicBezTo>
                    <a:pt x="2204" y="8974"/>
                    <a:pt x="2202" y="8981"/>
                    <a:pt x="2200" y="8988"/>
                  </a:cubicBezTo>
                  <a:lnTo>
                    <a:pt x="2200" y="8988"/>
                  </a:lnTo>
                  <a:cubicBezTo>
                    <a:pt x="2200" y="8989"/>
                    <a:pt x="2200" y="8990"/>
                    <a:pt x="2199" y="8992"/>
                  </a:cubicBezTo>
                  <a:lnTo>
                    <a:pt x="2188" y="8981"/>
                  </a:lnTo>
                  <a:cubicBezTo>
                    <a:pt x="2174" y="8966"/>
                    <a:pt x="2159" y="8951"/>
                    <a:pt x="2144" y="8936"/>
                  </a:cubicBezTo>
                  <a:lnTo>
                    <a:pt x="2143" y="8936"/>
                  </a:lnTo>
                  <a:close/>
                  <a:moveTo>
                    <a:pt x="8775" y="8186"/>
                  </a:moveTo>
                  <a:lnTo>
                    <a:pt x="8792" y="8165"/>
                  </a:lnTo>
                  <a:lnTo>
                    <a:pt x="8792" y="8165"/>
                  </a:lnTo>
                  <a:cubicBezTo>
                    <a:pt x="8793" y="8166"/>
                    <a:pt x="8794" y="8167"/>
                    <a:pt x="8796" y="8168"/>
                  </a:cubicBezTo>
                  <a:cubicBezTo>
                    <a:pt x="8800" y="8170"/>
                    <a:pt x="8803" y="8172"/>
                    <a:pt x="8807" y="8173"/>
                  </a:cubicBezTo>
                  <a:cubicBezTo>
                    <a:pt x="8806" y="8180"/>
                    <a:pt x="8805" y="8188"/>
                    <a:pt x="8803" y="8195"/>
                  </a:cubicBezTo>
                  <a:cubicBezTo>
                    <a:pt x="8802" y="8203"/>
                    <a:pt x="8801" y="8208"/>
                    <a:pt x="8799" y="8214"/>
                  </a:cubicBezTo>
                  <a:cubicBezTo>
                    <a:pt x="8798" y="8220"/>
                    <a:pt x="8798" y="8223"/>
                    <a:pt x="8797" y="8228"/>
                  </a:cubicBezTo>
                  <a:lnTo>
                    <a:pt x="8797" y="8228"/>
                  </a:lnTo>
                  <a:cubicBezTo>
                    <a:pt x="8791" y="8225"/>
                    <a:pt x="8786" y="8224"/>
                    <a:pt x="8780" y="8224"/>
                  </a:cubicBezTo>
                  <a:lnTo>
                    <a:pt x="8780" y="8224"/>
                  </a:lnTo>
                  <a:lnTo>
                    <a:pt x="8778" y="8224"/>
                  </a:lnTo>
                  <a:cubicBezTo>
                    <a:pt x="8778" y="8219"/>
                    <a:pt x="8779" y="8214"/>
                    <a:pt x="8777" y="8209"/>
                  </a:cubicBezTo>
                  <a:cubicBezTo>
                    <a:pt x="8776" y="8204"/>
                    <a:pt x="8776" y="8195"/>
                    <a:pt x="8775" y="8187"/>
                  </a:cubicBezTo>
                  <a:lnTo>
                    <a:pt x="8775" y="8186"/>
                  </a:lnTo>
                  <a:close/>
                  <a:moveTo>
                    <a:pt x="8800" y="8231"/>
                  </a:moveTo>
                  <a:cubicBezTo>
                    <a:pt x="8801" y="8225"/>
                    <a:pt x="8802" y="8220"/>
                    <a:pt x="8803" y="8214"/>
                  </a:cubicBezTo>
                  <a:cubicBezTo>
                    <a:pt x="8805" y="8209"/>
                    <a:pt x="8807" y="8198"/>
                    <a:pt x="8808" y="8189"/>
                  </a:cubicBezTo>
                  <a:lnTo>
                    <a:pt x="8811" y="8173"/>
                  </a:lnTo>
                  <a:lnTo>
                    <a:pt x="8811" y="8173"/>
                  </a:lnTo>
                  <a:cubicBezTo>
                    <a:pt x="8813" y="8174"/>
                    <a:pt x="8815" y="8174"/>
                    <a:pt x="8817" y="8174"/>
                  </a:cubicBezTo>
                  <a:lnTo>
                    <a:pt x="8817" y="8174"/>
                  </a:lnTo>
                  <a:lnTo>
                    <a:pt x="8817" y="8174"/>
                  </a:lnTo>
                  <a:cubicBezTo>
                    <a:pt x="8825" y="8174"/>
                    <a:pt x="8831" y="8173"/>
                    <a:pt x="8838" y="8169"/>
                  </a:cubicBezTo>
                  <a:cubicBezTo>
                    <a:pt x="8845" y="8165"/>
                    <a:pt x="8849" y="8160"/>
                    <a:pt x="8853" y="8153"/>
                  </a:cubicBezTo>
                  <a:cubicBezTo>
                    <a:pt x="8857" y="8147"/>
                    <a:pt x="8859" y="8140"/>
                    <a:pt x="8859" y="8132"/>
                  </a:cubicBezTo>
                  <a:lnTo>
                    <a:pt x="8859" y="8132"/>
                  </a:lnTo>
                  <a:lnTo>
                    <a:pt x="8859" y="8132"/>
                  </a:lnTo>
                  <a:lnTo>
                    <a:pt x="8859" y="8132"/>
                  </a:lnTo>
                  <a:cubicBezTo>
                    <a:pt x="8859" y="8126"/>
                    <a:pt x="8858" y="8121"/>
                    <a:pt x="8855" y="8116"/>
                  </a:cubicBezTo>
                  <a:cubicBezTo>
                    <a:pt x="8866" y="8110"/>
                    <a:pt x="8878" y="8106"/>
                    <a:pt x="8888" y="8100"/>
                  </a:cubicBezTo>
                  <a:cubicBezTo>
                    <a:pt x="8860" y="8144"/>
                    <a:pt x="8831" y="8188"/>
                    <a:pt x="8802" y="8232"/>
                  </a:cubicBezTo>
                  <a:lnTo>
                    <a:pt x="8800" y="8231"/>
                  </a:lnTo>
                  <a:close/>
                  <a:moveTo>
                    <a:pt x="9665" y="7111"/>
                  </a:moveTo>
                  <a:cubicBezTo>
                    <a:pt x="9664" y="7114"/>
                    <a:pt x="9663" y="7117"/>
                    <a:pt x="9662" y="7119"/>
                  </a:cubicBezTo>
                  <a:cubicBezTo>
                    <a:pt x="9662" y="7122"/>
                    <a:pt x="9661" y="7120"/>
                    <a:pt x="9661" y="7121"/>
                  </a:cubicBezTo>
                  <a:cubicBezTo>
                    <a:pt x="9666" y="7107"/>
                    <a:pt x="9671" y="7092"/>
                    <a:pt x="9676" y="7077"/>
                  </a:cubicBezTo>
                  <a:cubicBezTo>
                    <a:pt x="9676" y="7076"/>
                    <a:pt x="9677" y="7074"/>
                    <a:pt x="9678" y="7073"/>
                  </a:cubicBezTo>
                  <a:cubicBezTo>
                    <a:pt x="9674" y="7086"/>
                    <a:pt x="9670" y="7099"/>
                    <a:pt x="9666" y="7111"/>
                  </a:cubicBezTo>
                  <a:lnTo>
                    <a:pt x="9665" y="7111"/>
                  </a:lnTo>
                  <a:close/>
                  <a:moveTo>
                    <a:pt x="9708" y="6942"/>
                  </a:moveTo>
                  <a:cubicBezTo>
                    <a:pt x="9711" y="6937"/>
                    <a:pt x="9713" y="6932"/>
                    <a:pt x="9715" y="6926"/>
                  </a:cubicBezTo>
                  <a:lnTo>
                    <a:pt x="9717" y="6929"/>
                  </a:lnTo>
                  <a:lnTo>
                    <a:pt x="9717" y="6929"/>
                  </a:lnTo>
                  <a:cubicBezTo>
                    <a:pt x="9717" y="6930"/>
                    <a:pt x="9717" y="6931"/>
                    <a:pt x="9717" y="6931"/>
                  </a:cubicBezTo>
                  <a:cubicBezTo>
                    <a:pt x="9717" y="6932"/>
                    <a:pt x="9717" y="6933"/>
                    <a:pt x="9717" y="6933"/>
                  </a:cubicBezTo>
                  <a:cubicBezTo>
                    <a:pt x="9709" y="6949"/>
                    <a:pt x="9702" y="6964"/>
                    <a:pt x="9694" y="6979"/>
                  </a:cubicBezTo>
                  <a:cubicBezTo>
                    <a:pt x="9699" y="6967"/>
                    <a:pt x="9704" y="6954"/>
                    <a:pt x="9709" y="6942"/>
                  </a:cubicBezTo>
                  <a:lnTo>
                    <a:pt x="9708" y="6942"/>
                  </a:lnTo>
                  <a:close/>
                  <a:moveTo>
                    <a:pt x="9502" y="7359"/>
                  </a:moveTo>
                  <a:cubicBezTo>
                    <a:pt x="9504" y="7356"/>
                    <a:pt x="9505" y="7353"/>
                    <a:pt x="9507" y="7350"/>
                  </a:cubicBezTo>
                  <a:cubicBezTo>
                    <a:pt x="9509" y="7347"/>
                    <a:pt x="9508" y="7348"/>
                    <a:pt x="9508" y="7347"/>
                  </a:cubicBezTo>
                  <a:lnTo>
                    <a:pt x="9506" y="7352"/>
                  </a:lnTo>
                  <a:lnTo>
                    <a:pt x="9502" y="7359"/>
                  </a:lnTo>
                  <a:close/>
                  <a:moveTo>
                    <a:pt x="9952" y="5153"/>
                  </a:moveTo>
                  <a:lnTo>
                    <a:pt x="9952" y="5153"/>
                  </a:lnTo>
                  <a:cubicBezTo>
                    <a:pt x="9956" y="5158"/>
                    <a:pt x="9959" y="5161"/>
                    <a:pt x="9964" y="5164"/>
                  </a:cubicBezTo>
                  <a:lnTo>
                    <a:pt x="9965" y="5164"/>
                  </a:lnTo>
                  <a:cubicBezTo>
                    <a:pt x="9963" y="5167"/>
                    <a:pt x="9962" y="5170"/>
                    <a:pt x="9960" y="5173"/>
                  </a:cubicBezTo>
                  <a:cubicBezTo>
                    <a:pt x="9958" y="5176"/>
                    <a:pt x="9956" y="5179"/>
                    <a:pt x="9954" y="5182"/>
                  </a:cubicBezTo>
                  <a:lnTo>
                    <a:pt x="9954" y="5182"/>
                  </a:lnTo>
                  <a:lnTo>
                    <a:pt x="9954" y="5182"/>
                  </a:lnTo>
                  <a:cubicBezTo>
                    <a:pt x="9951" y="5181"/>
                    <a:pt x="9948" y="5179"/>
                    <a:pt x="9945" y="5178"/>
                  </a:cubicBezTo>
                  <a:lnTo>
                    <a:pt x="9947" y="5171"/>
                  </a:lnTo>
                  <a:cubicBezTo>
                    <a:pt x="9949" y="5164"/>
                    <a:pt x="9950" y="5159"/>
                    <a:pt x="9952" y="5153"/>
                  </a:cubicBezTo>
                  <a:close/>
                  <a:moveTo>
                    <a:pt x="9182" y="3214"/>
                  </a:moveTo>
                  <a:cubicBezTo>
                    <a:pt x="9213" y="3299"/>
                    <a:pt x="9244" y="3386"/>
                    <a:pt x="9276" y="3473"/>
                  </a:cubicBezTo>
                  <a:lnTo>
                    <a:pt x="9276" y="3473"/>
                  </a:lnTo>
                  <a:lnTo>
                    <a:pt x="9276" y="3473"/>
                  </a:lnTo>
                  <a:cubicBezTo>
                    <a:pt x="9275" y="3473"/>
                    <a:pt x="9275" y="3474"/>
                    <a:pt x="9274" y="3474"/>
                  </a:cubicBezTo>
                  <a:cubicBezTo>
                    <a:pt x="9264" y="3454"/>
                    <a:pt x="9254" y="3436"/>
                    <a:pt x="9243" y="3416"/>
                  </a:cubicBezTo>
                  <a:lnTo>
                    <a:pt x="9219" y="3370"/>
                  </a:lnTo>
                  <a:cubicBezTo>
                    <a:pt x="9203" y="3342"/>
                    <a:pt x="9187" y="3313"/>
                    <a:pt x="9172" y="3285"/>
                  </a:cubicBezTo>
                  <a:cubicBezTo>
                    <a:pt x="9162" y="3268"/>
                    <a:pt x="9152" y="3250"/>
                    <a:pt x="9143" y="3233"/>
                  </a:cubicBezTo>
                  <a:lnTo>
                    <a:pt x="9096" y="3149"/>
                  </a:lnTo>
                  <a:lnTo>
                    <a:pt x="9065" y="3092"/>
                  </a:lnTo>
                  <a:cubicBezTo>
                    <a:pt x="9049" y="3065"/>
                    <a:pt x="9033" y="3037"/>
                    <a:pt x="9018" y="3010"/>
                  </a:cubicBezTo>
                  <a:lnTo>
                    <a:pt x="8983" y="2949"/>
                  </a:lnTo>
                  <a:cubicBezTo>
                    <a:pt x="8967" y="2922"/>
                    <a:pt x="8951" y="2895"/>
                    <a:pt x="8935" y="2867"/>
                  </a:cubicBezTo>
                  <a:cubicBezTo>
                    <a:pt x="8923" y="2846"/>
                    <a:pt x="8910" y="2825"/>
                    <a:pt x="8898" y="2803"/>
                  </a:cubicBezTo>
                  <a:cubicBezTo>
                    <a:pt x="8882" y="2776"/>
                    <a:pt x="8865" y="2749"/>
                    <a:pt x="8849" y="2722"/>
                  </a:cubicBezTo>
                  <a:cubicBezTo>
                    <a:pt x="8836" y="2700"/>
                    <a:pt x="8823" y="2678"/>
                    <a:pt x="8809" y="2655"/>
                  </a:cubicBezTo>
                  <a:cubicBezTo>
                    <a:pt x="8793" y="2628"/>
                    <a:pt x="8775" y="2600"/>
                    <a:pt x="8758" y="2572"/>
                  </a:cubicBezTo>
                  <a:lnTo>
                    <a:pt x="8719" y="2507"/>
                  </a:lnTo>
                  <a:cubicBezTo>
                    <a:pt x="8701" y="2478"/>
                    <a:pt x="8682" y="2449"/>
                    <a:pt x="8664" y="2420"/>
                  </a:cubicBezTo>
                  <a:cubicBezTo>
                    <a:pt x="8650" y="2399"/>
                    <a:pt x="8637" y="2378"/>
                    <a:pt x="8624" y="2357"/>
                  </a:cubicBezTo>
                  <a:cubicBezTo>
                    <a:pt x="8616" y="2344"/>
                    <a:pt x="8607" y="2331"/>
                    <a:pt x="8598" y="2318"/>
                  </a:cubicBezTo>
                  <a:lnTo>
                    <a:pt x="8598" y="2318"/>
                  </a:lnTo>
                  <a:cubicBezTo>
                    <a:pt x="8653" y="2346"/>
                    <a:pt x="8699" y="2371"/>
                    <a:pt x="8753" y="2402"/>
                  </a:cubicBezTo>
                  <a:cubicBezTo>
                    <a:pt x="8814" y="2437"/>
                    <a:pt x="8864" y="2468"/>
                    <a:pt x="8923" y="2507"/>
                  </a:cubicBezTo>
                  <a:cubicBezTo>
                    <a:pt x="8931" y="2527"/>
                    <a:pt x="8939" y="2546"/>
                    <a:pt x="8946" y="2566"/>
                  </a:cubicBezTo>
                  <a:cubicBezTo>
                    <a:pt x="9025" y="2782"/>
                    <a:pt x="9104" y="2999"/>
                    <a:pt x="9182" y="3214"/>
                  </a:cubicBezTo>
                  <a:close/>
                  <a:moveTo>
                    <a:pt x="9732" y="3319"/>
                  </a:moveTo>
                  <a:cubicBezTo>
                    <a:pt x="9730" y="3311"/>
                    <a:pt x="9728" y="3304"/>
                    <a:pt x="9726" y="3297"/>
                  </a:cubicBezTo>
                  <a:cubicBezTo>
                    <a:pt x="9756" y="3349"/>
                    <a:pt x="9784" y="3402"/>
                    <a:pt x="9811" y="3456"/>
                  </a:cubicBezTo>
                  <a:cubicBezTo>
                    <a:pt x="9816" y="3472"/>
                    <a:pt x="9821" y="3487"/>
                    <a:pt x="9826" y="3502"/>
                  </a:cubicBezTo>
                  <a:cubicBezTo>
                    <a:pt x="9800" y="3452"/>
                    <a:pt x="9772" y="3402"/>
                    <a:pt x="9743" y="3353"/>
                  </a:cubicBezTo>
                  <a:cubicBezTo>
                    <a:pt x="9739" y="3342"/>
                    <a:pt x="9735" y="3331"/>
                    <a:pt x="9732" y="3319"/>
                  </a:cubicBezTo>
                  <a:close/>
                  <a:moveTo>
                    <a:pt x="9826" y="3487"/>
                  </a:moveTo>
                  <a:cubicBezTo>
                    <a:pt x="9854" y="3547"/>
                    <a:pt x="9880" y="3608"/>
                    <a:pt x="9904" y="3669"/>
                  </a:cubicBezTo>
                  <a:cubicBezTo>
                    <a:pt x="9928" y="3730"/>
                    <a:pt x="9903" y="3671"/>
                    <a:pt x="9903" y="3671"/>
                  </a:cubicBezTo>
                  <a:cubicBezTo>
                    <a:pt x="9883" y="3623"/>
                    <a:pt x="9861" y="3574"/>
                    <a:pt x="9837" y="3526"/>
                  </a:cubicBezTo>
                  <a:lnTo>
                    <a:pt x="9826" y="3487"/>
                  </a:lnTo>
                  <a:close/>
                  <a:moveTo>
                    <a:pt x="5067" y="492"/>
                  </a:moveTo>
                  <a:cubicBezTo>
                    <a:pt x="5069" y="500"/>
                    <a:pt x="5071" y="508"/>
                    <a:pt x="5072" y="516"/>
                  </a:cubicBezTo>
                  <a:cubicBezTo>
                    <a:pt x="5075" y="528"/>
                    <a:pt x="5077" y="540"/>
                    <a:pt x="5079" y="551"/>
                  </a:cubicBezTo>
                  <a:cubicBezTo>
                    <a:pt x="5081" y="560"/>
                    <a:pt x="5083" y="568"/>
                    <a:pt x="5085" y="577"/>
                  </a:cubicBezTo>
                  <a:cubicBezTo>
                    <a:pt x="5087" y="589"/>
                    <a:pt x="5089" y="602"/>
                    <a:pt x="5091" y="614"/>
                  </a:cubicBezTo>
                  <a:lnTo>
                    <a:pt x="5096" y="639"/>
                  </a:lnTo>
                  <a:cubicBezTo>
                    <a:pt x="5099" y="653"/>
                    <a:pt x="5101" y="667"/>
                    <a:pt x="5104" y="680"/>
                  </a:cubicBezTo>
                  <a:cubicBezTo>
                    <a:pt x="5105" y="688"/>
                    <a:pt x="5106" y="696"/>
                    <a:pt x="5108" y="703"/>
                  </a:cubicBezTo>
                  <a:lnTo>
                    <a:pt x="5115" y="748"/>
                  </a:lnTo>
                  <a:cubicBezTo>
                    <a:pt x="5116" y="755"/>
                    <a:pt x="5118" y="762"/>
                    <a:pt x="5119" y="769"/>
                  </a:cubicBezTo>
                  <a:lnTo>
                    <a:pt x="5124" y="802"/>
                  </a:lnTo>
                  <a:lnTo>
                    <a:pt x="5124" y="802"/>
                  </a:lnTo>
                  <a:cubicBezTo>
                    <a:pt x="5120" y="803"/>
                    <a:pt x="5117" y="804"/>
                    <a:pt x="5113" y="806"/>
                  </a:cubicBezTo>
                  <a:lnTo>
                    <a:pt x="5109" y="799"/>
                  </a:lnTo>
                  <a:cubicBezTo>
                    <a:pt x="5102" y="787"/>
                    <a:pt x="5095" y="775"/>
                    <a:pt x="5088" y="764"/>
                  </a:cubicBezTo>
                  <a:cubicBezTo>
                    <a:pt x="5081" y="752"/>
                    <a:pt x="5072" y="739"/>
                    <a:pt x="5064" y="726"/>
                  </a:cubicBezTo>
                  <a:lnTo>
                    <a:pt x="5046" y="694"/>
                  </a:lnTo>
                  <a:cubicBezTo>
                    <a:pt x="5037" y="681"/>
                    <a:pt x="5028" y="668"/>
                    <a:pt x="5020" y="655"/>
                  </a:cubicBezTo>
                  <a:cubicBezTo>
                    <a:pt x="5013" y="646"/>
                    <a:pt x="5007" y="636"/>
                    <a:pt x="5001" y="628"/>
                  </a:cubicBezTo>
                  <a:cubicBezTo>
                    <a:pt x="4992" y="614"/>
                    <a:pt x="4983" y="602"/>
                    <a:pt x="4974" y="588"/>
                  </a:cubicBezTo>
                  <a:cubicBezTo>
                    <a:pt x="4968" y="580"/>
                    <a:pt x="4962" y="572"/>
                    <a:pt x="4957" y="564"/>
                  </a:cubicBezTo>
                  <a:lnTo>
                    <a:pt x="4941" y="545"/>
                  </a:lnTo>
                  <a:lnTo>
                    <a:pt x="4941" y="545"/>
                  </a:lnTo>
                  <a:lnTo>
                    <a:pt x="4941" y="545"/>
                  </a:lnTo>
                  <a:cubicBezTo>
                    <a:pt x="4949" y="545"/>
                    <a:pt x="4956" y="543"/>
                    <a:pt x="4963" y="539"/>
                  </a:cubicBezTo>
                  <a:cubicBezTo>
                    <a:pt x="4969" y="535"/>
                    <a:pt x="4974" y="530"/>
                    <a:pt x="4978" y="524"/>
                  </a:cubicBezTo>
                  <a:cubicBezTo>
                    <a:pt x="4982" y="517"/>
                    <a:pt x="4984" y="510"/>
                    <a:pt x="4984" y="503"/>
                  </a:cubicBezTo>
                  <a:lnTo>
                    <a:pt x="4984" y="503"/>
                  </a:lnTo>
                  <a:cubicBezTo>
                    <a:pt x="4984" y="502"/>
                    <a:pt x="4984" y="502"/>
                    <a:pt x="4984" y="501"/>
                  </a:cubicBezTo>
                  <a:cubicBezTo>
                    <a:pt x="4984" y="501"/>
                    <a:pt x="4984" y="501"/>
                    <a:pt x="4984" y="500"/>
                  </a:cubicBezTo>
                  <a:lnTo>
                    <a:pt x="5032" y="495"/>
                  </a:lnTo>
                  <a:lnTo>
                    <a:pt x="5067" y="492"/>
                  </a:lnTo>
                  <a:close/>
                  <a:moveTo>
                    <a:pt x="1256" y="2290"/>
                  </a:moveTo>
                  <a:lnTo>
                    <a:pt x="1254" y="2295"/>
                  </a:lnTo>
                  <a:lnTo>
                    <a:pt x="1232" y="2333"/>
                  </a:lnTo>
                  <a:cubicBezTo>
                    <a:pt x="1215" y="2362"/>
                    <a:pt x="1199" y="2393"/>
                    <a:pt x="1182" y="2423"/>
                  </a:cubicBezTo>
                  <a:lnTo>
                    <a:pt x="1172" y="2441"/>
                  </a:lnTo>
                  <a:lnTo>
                    <a:pt x="1171" y="2444"/>
                  </a:lnTo>
                  <a:lnTo>
                    <a:pt x="1161" y="2446"/>
                  </a:lnTo>
                  <a:lnTo>
                    <a:pt x="1154" y="2447"/>
                  </a:lnTo>
                  <a:lnTo>
                    <a:pt x="1154" y="2447"/>
                  </a:lnTo>
                  <a:cubicBezTo>
                    <a:pt x="1153" y="2442"/>
                    <a:pt x="1151" y="2438"/>
                    <a:pt x="1149" y="2434"/>
                  </a:cubicBezTo>
                  <a:cubicBezTo>
                    <a:pt x="1147" y="2431"/>
                    <a:pt x="1145" y="2428"/>
                    <a:pt x="1142" y="2425"/>
                  </a:cubicBezTo>
                  <a:cubicBezTo>
                    <a:pt x="1166" y="2396"/>
                    <a:pt x="1191" y="2366"/>
                    <a:pt x="1216" y="2337"/>
                  </a:cubicBezTo>
                  <a:cubicBezTo>
                    <a:pt x="1229" y="2322"/>
                    <a:pt x="1242" y="2306"/>
                    <a:pt x="1256" y="2290"/>
                  </a:cubicBezTo>
                  <a:close/>
                  <a:moveTo>
                    <a:pt x="650" y="3786"/>
                  </a:moveTo>
                  <a:cubicBezTo>
                    <a:pt x="663" y="3769"/>
                    <a:pt x="676" y="3751"/>
                    <a:pt x="690" y="3734"/>
                  </a:cubicBezTo>
                  <a:cubicBezTo>
                    <a:pt x="708" y="3710"/>
                    <a:pt x="725" y="3686"/>
                    <a:pt x="744" y="3662"/>
                  </a:cubicBezTo>
                  <a:cubicBezTo>
                    <a:pt x="765" y="3634"/>
                    <a:pt x="788" y="3606"/>
                    <a:pt x="810" y="3578"/>
                  </a:cubicBezTo>
                  <a:cubicBezTo>
                    <a:pt x="828" y="3556"/>
                    <a:pt x="846" y="3533"/>
                    <a:pt x="865" y="3510"/>
                  </a:cubicBezTo>
                  <a:cubicBezTo>
                    <a:pt x="869" y="3513"/>
                    <a:pt x="874" y="3515"/>
                    <a:pt x="878" y="3518"/>
                  </a:cubicBezTo>
                  <a:lnTo>
                    <a:pt x="879" y="3518"/>
                  </a:lnTo>
                  <a:cubicBezTo>
                    <a:pt x="884" y="3520"/>
                    <a:pt x="889" y="3524"/>
                    <a:pt x="894" y="3527"/>
                  </a:cubicBezTo>
                  <a:cubicBezTo>
                    <a:pt x="807" y="3611"/>
                    <a:pt x="726" y="3698"/>
                    <a:pt x="651" y="3786"/>
                  </a:cubicBezTo>
                  <a:lnTo>
                    <a:pt x="650" y="3786"/>
                  </a:lnTo>
                  <a:close/>
                  <a:moveTo>
                    <a:pt x="109" y="5810"/>
                  </a:moveTo>
                  <a:lnTo>
                    <a:pt x="109" y="5812"/>
                  </a:lnTo>
                  <a:lnTo>
                    <a:pt x="109" y="5812"/>
                  </a:lnTo>
                  <a:lnTo>
                    <a:pt x="109" y="5812"/>
                  </a:lnTo>
                  <a:lnTo>
                    <a:pt x="109" y="5812"/>
                  </a:lnTo>
                  <a:cubicBezTo>
                    <a:pt x="109" y="5811"/>
                    <a:pt x="109" y="5811"/>
                    <a:pt x="109" y="5811"/>
                  </a:cubicBezTo>
                  <a:lnTo>
                    <a:pt x="109" y="5810"/>
                  </a:lnTo>
                  <a:close/>
                  <a:moveTo>
                    <a:pt x="112" y="5824"/>
                  </a:moveTo>
                  <a:cubicBezTo>
                    <a:pt x="114" y="5830"/>
                    <a:pt x="115" y="5836"/>
                    <a:pt x="117" y="5842"/>
                  </a:cubicBezTo>
                  <a:cubicBezTo>
                    <a:pt x="121" y="5862"/>
                    <a:pt x="126" y="5882"/>
                    <a:pt x="131" y="5900"/>
                  </a:cubicBezTo>
                  <a:lnTo>
                    <a:pt x="131" y="5900"/>
                  </a:lnTo>
                  <a:lnTo>
                    <a:pt x="131" y="5900"/>
                  </a:lnTo>
                  <a:lnTo>
                    <a:pt x="130" y="5900"/>
                  </a:lnTo>
                  <a:cubicBezTo>
                    <a:pt x="130" y="5899"/>
                    <a:pt x="130" y="5898"/>
                    <a:pt x="129" y="5898"/>
                  </a:cubicBezTo>
                  <a:cubicBezTo>
                    <a:pt x="126" y="5882"/>
                    <a:pt x="122" y="5865"/>
                    <a:pt x="118" y="5849"/>
                  </a:cubicBezTo>
                  <a:cubicBezTo>
                    <a:pt x="116" y="5842"/>
                    <a:pt x="114" y="5834"/>
                    <a:pt x="112" y="5825"/>
                  </a:cubicBezTo>
                  <a:lnTo>
                    <a:pt x="112" y="5824"/>
                  </a:lnTo>
                  <a:close/>
                  <a:moveTo>
                    <a:pt x="241" y="6254"/>
                  </a:moveTo>
                  <a:lnTo>
                    <a:pt x="241" y="6254"/>
                  </a:lnTo>
                  <a:lnTo>
                    <a:pt x="241" y="6256"/>
                  </a:lnTo>
                  <a:lnTo>
                    <a:pt x="241" y="6256"/>
                  </a:lnTo>
                  <a:lnTo>
                    <a:pt x="241" y="6256"/>
                  </a:lnTo>
                  <a:cubicBezTo>
                    <a:pt x="240" y="6255"/>
                    <a:pt x="240" y="6255"/>
                    <a:pt x="240" y="6255"/>
                  </a:cubicBezTo>
                  <a:lnTo>
                    <a:pt x="241" y="6254"/>
                  </a:lnTo>
                  <a:close/>
                  <a:moveTo>
                    <a:pt x="9640" y="7171"/>
                  </a:moveTo>
                  <a:lnTo>
                    <a:pt x="9636" y="7182"/>
                  </a:lnTo>
                  <a:lnTo>
                    <a:pt x="9635" y="7182"/>
                  </a:lnTo>
                  <a:lnTo>
                    <a:pt x="9640" y="7171"/>
                  </a:lnTo>
                  <a:close/>
                  <a:moveTo>
                    <a:pt x="9719" y="7000"/>
                  </a:moveTo>
                  <a:cubicBezTo>
                    <a:pt x="9725" y="6982"/>
                    <a:pt x="9732" y="6963"/>
                    <a:pt x="9738" y="6945"/>
                  </a:cubicBezTo>
                  <a:lnTo>
                    <a:pt x="9738" y="6945"/>
                  </a:lnTo>
                  <a:cubicBezTo>
                    <a:pt x="9740" y="6945"/>
                    <a:pt x="9741" y="6945"/>
                    <a:pt x="9743" y="6946"/>
                  </a:cubicBezTo>
                  <a:cubicBezTo>
                    <a:pt x="9733" y="6968"/>
                    <a:pt x="9724" y="6991"/>
                    <a:pt x="9713" y="7014"/>
                  </a:cubicBezTo>
                  <a:cubicBezTo>
                    <a:pt x="9715" y="7010"/>
                    <a:pt x="9717" y="7005"/>
                    <a:pt x="9719" y="7001"/>
                  </a:cubicBezTo>
                  <a:lnTo>
                    <a:pt x="9719" y="7000"/>
                  </a:lnTo>
                  <a:close/>
                  <a:moveTo>
                    <a:pt x="9917" y="4052"/>
                  </a:moveTo>
                  <a:cubicBezTo>
                    <a:pt x="9912" y="4022"/>
                    <a:pt x="9906" y="3993"/>
                    <a:pt x="9900" y="3963"/>
                  </a:cubicBezTo>
                  <a:cubicBezTo>
                    <a:pt x="9897" y="3950"/>
                    <a:pt x="9894" y="3938"/>
                    <a:pt x="9891" y="3924"/>
                  </a:cubicBezTo>
                  <a:cubicBezTo>
                    <a:pt x="9885" y="3895"/>
                    <a:pt x="9878" y="3865"/>
                    <a:pt x="9871" y="3836"/>
                  </a:cubicBezTo>
                  <a:cubicBezTo>
                    <a:pt x="9868" y="3820"/>
                    <a:pt x="9864" y="3804"/>
                    <a:pt x="9859" y="3788"/>
                  </a:cubicBezTo>
                  <a:cubicBezTo>
                    <a:pt x="9853" y="3762"/>
                    <a:pt x="9847" y="3737"/>
                    <a:pt x="9840" y="3711"/>
                  </a:cubicBezTo>
                  <a:cubicBezTo>
                    <a:pt x="9835" y="3694"/>
                    <a:pt x="9831" y="3676"/>
                    <a:pt x="9826" y="3659"/>
                  </a:cubicBezTo>
                  <a:cubicBezTo>
                    <a:pt x="9821" y="3641"/>
                    <a:pt x="9818" y="3627"/>
                    <a:pt x="9813" y="3611"/>
                  </a:cubicBezTo>
                  <a:lnTo>
                    <a:pt x="9813" y="3611"/>
                  </a:lnTo>
                  <a:cubicBezTo>
                    <a:pt x="9817" y="3622"/>
                    <a:pt x="9822" y="3633"/>
                    <a:pt x="9826" y="3644"/>
                  </a:cubicBezTo>
                  <a:cubicBezTo>
                    <a:pt x="9830" y="3655"/>
                    <a:pt x="9835" y="3670"/>
                    <a:pt x="9840" y="3684"/>
                  </a:cubicBezTo>
                  <a:cubicBezTo>
                    <a:pt x="9847" y="3703"/>
                    <a:pt x="9854" y="3724"/>
                    <a:pt x="9860" y="3745"/>
                  </a:cubicBezTo>
                  <a:cubicBezTo>
                    <a:pt x="9864" y="3756"/>
                    <a:pt x="9868" y="3768"/>
                    <a:pt x="9872" y="3779"/>
                  </a:cubicBezTo>
                  <a:cubicBezTo>
                    <a:pt x="9880" y="3807"/>
                    <a:pt x="9889" y="3834"/>
                    <a:pt x="9896" y="3861"/>
                  </a:cubicBezTo>
                  <a:lnTo>
                    <a:pt x="9901" y="3877"/>
                  </a:lnTo>
                  <a:cubicBezTo>
                    <a:pt x="9910" y="3909"/>
                    <a:pt x="9919" y="3942"/>
                    <a:pt x="9927" y="3975"/>
                  </a:cubicBezTo>
                  <a:cubicBezTo>
                    <a:pt x="9930" y="3985"/>
                    <a:pt x="9932" y="3995"/>
                    <a:pt x="9935" y="4006"/>
                  </a:cubicBezTo>
                  <a:cubicBezTo>
                    <a:pt x="9939" y="4023"/>
                    <a:pt x="9943" y="4041"/>
                    <a:pt x="9947" y="4059"/>
                  </a:cubicBezTo>
                  <a:lnTo>
                    <a:pt x="9947" y="4059"/>
                  </a:lnTo>
                  <a:cubicBezTo>
                    <a:pt x="9945" y="4057"/>
                    <a:pt x="9944" y="4057"/>
                    <a:pt x="9942" y="4056"/>
                  </a:cubicBezTo>
                  <a:cubicBezTo>
                    <a:pt x="9936" y="4052"/>
                    <a:pt x="9930" y="4050"/>
                    <a:pt x="9923" y="4050"/>
                  </a:cubicBezTo>
                  <a:lnTo>
                    <a:pt x="9923" y="4050"/>
                  </a:lnTo>
                  <a:cubicBezTo>
                    <a:pt x="9922" y="4051"/>
                    <a:pt x="9920" y="4051"/>
                    <a:pt x="9919" y="4052"/>
                  </a:cubicBezTo>
                  <a:cubicBezTo>
                    <a:pt x="9918" y="4053"/>
                    <a:pt x="9918" y="4053"/>
                    <a:pt x="9917" y="4053"/>
                  </a:cubicBezTo>
                  <a:lnTo>
                    <a:pt x="9917" y="4052"/>
                  </a:lnTo>
                  <a:close/>
                  <a:moveTo>
                    <a:pt x="9902" y="3761"/>
                  </a:moveTo>
                  <a:cubicBezTo>
                    <a:pt x="9900" y="3755"/>
                    <a:pt x="9898" y="3749"/>
                    <a:pt x="9897" y="3743"/>
                  </a:cubicBezTo>
                  <a:cubicBezTo>
                    <a:pt x="9882" y="3684"/>
                    <a:pt x="9866" y="3624"/>
                    <a:pt x="9849" y="3565"/>
                  </a:cubicBezTo>
                  <a:lnTo>
                    <a:pt x="9844" y="3548"/>
                  </a:lnTo>
                  <a:cubicBezTo>
                    <a:pt x="9864" y="3589"/>
                    <a:pt x="9883" y="3631"/>
                    <a:pt x="9900" y="3673"/>
                  </a:cubicBezTo>
                  <a:lnTo>
                    <a:pt x="9900" y="3673"/>
                  </a:lnTo>
                  <a:cubicBezTo>
                    <a:pt x="9899" y="3675"/>
                    <a:pt x="9898" y="3676"/>
                    <a:pt x="9898" y="3677"/>
                  </a:cubicBezTo>
                  <a:cubicBezTo>
                    <a:pt x="9894" y="3683"/>
                    <a:pt x="9892" y="3689"/>
                    <a:pt x="9892" y="3696"/>
                  </a:cubicBezTo>
                  <a:lnTo>
                    <a:pt x="9892" y="3696"/>
                  </a:lnTo>
                  <a:cubicBezTo>
                    <a:pt x="9893" y="3704"/>
                    <a:pt x="9894" y="3709"/>
                    <a:pt x="9898" y="3716"/>
                  </a:cubicBezTo>
                  <a:cubicBezTo>
                    <a:pt x="9902" y="3722"/>
                    <a:pt x="9906" y="3727"/>
                    <a:pt x="9913" y="3731"/>
                  </a:cubicBezTo>
                  <a:cubicBezTo>
                    <a:pt x="9917" y="3733"/>
                    <a:pt x="9920" y="3735"/>
                    <a:pt x="9925" y="3736"/>
                  </a:cubicBezTo>
                  <a:cubicBezTo>
                    <a:pt x="9928" y="3744"/>
                    <a:pt x="9931" y="3752"/>
                    <a:pt x="9934" y="3761"/>
                  </a:cubicBezTo>
                  <a:lnTo>
                    <a:pt x="9936" y="3768"/>
                  </a:lnTo>
                  <a:lnTo>
                    <a:pt x="9936" y="3768"/>
                  </a:lnTo>
                  <a:cubicBezTo>
                    <a:pt x="9931" y="3772"/>
                    <a:pt x="9928" y="3775"/>
                    <a:pt x="9925" y="3780"/>
                  </a:cubicBezTo>
                  <a:cubicBezTo>
                    <a:pt x="9921" y="3787"/>
                    <a:pt x="9919" y="3793"/>
                    <a:pt x="9919" y="3801"/>
                  </a:cubicBezTo>
                  <a:lnTo>
                    <a:pt x="9919" y="3801"/>
                  </a:lnTo>
                  <a:cubicBezTo>
                    <a:pt x="9919" y="3808"/>
                    <a:pt x="9922" y="3813"/>
                    <a:pt x="9925" y="3820"/>
                  </a:cubicBezTo>
                  <a:cubicBezTo>
                    <a:pt x="9926" y="3820"/>
                    <a:pt x="9926" y="3822"/>
                    <a:pt x="9927" y="3824"/>
                  </a:cubicBezTo>
                  <a:lnTo>
                    <a:pt x="9927" y="3824"/>
                  </a:lnTo>
                  <a:cubicBezTo>
                    <a:pt x="9925" y="3826"/>
                    <a:pt x="9924" y="3828"/>
                    <a:pt x="9922" y="3831"/>
                  </a:cubicBezTo>
                  <a:cubicBezTo>
                    <a:pt x="9921" y="3833"/>
                    <a:pt x="9920" y="3834"/>
                    <a:pt x="9919" y="3837"/>
                  </a:cubicBezTo>
                  <a:cubicBezTo>
                    <a:pt x="9914" y="3813"/>
                    <a:pt x="9908" y="3788"/>
                    <a:pt x="9902" y="3763"/>
                  </a:cubicBezTo>
                  <a:lnTo>
                    <a:pt x="9902" y="3761"/>
                  </a:lnTo>
                  <a:close/>
                  <a:moveTo>
                    <a:pt x="9882" y="3565"/>
                  </a:moveTo>
                  <a:cubicBezTo>
                    <a:pt x="9877" y="3551"/>
                    <a:pt x="9872" y="3537"/>
                    <a:pt x="9868" y="3522"/>
                  </a:cubicBezTo>
                  <a:cubicBezTo>
                    <a:pt x="9859" y="3496"/>
                    <a:pt x="9851" y="3469"/>
                    <a:pt x="9842" y="3442"/>
                  </a:cubicBezTo>
                  <a:cubicBezTo>
                    <a:pt x="9871" y="3513"/>
                    <a:pt x="9897" y="3584"/>
                    <a:pt x="9919" y="3656"/>
                  </a:cubicBezTo>
                  <a:lnTo>
                    <a:pt x="9919" y="3656"/>
                  </a:lnTo>
                  <a:cubicBezTo>
                    <a:pt x="9918" y="3657"/>
                    <a:pt x="9916" y="3658"/>
                    <a:pt x="9915" y="3659"/>
                  </a:cubicBezTo>
                  <a:cubicBezTo>
                    <a:pt x="9913" y="3660"/>
                    <a:pt x="9912" y="3660"/>
                    <a:pt x="9910" y="3662"/>
                  </a:cubicBezTo>
                  <a:cubicBezTo>
                    <a:pt x="9902" y="3631"/>
                    <a:pt x="9892" y="3599"/>
                    <a:pt x="9882" y="3567"/>
                  </a:cubicBezTo>
                  <a:lnTo>
                    <a:pt x="9882" y="3565"/>
                  </a:lnTo>
                  <a:close/>
                  <a:moveTo>
                    <a:pt x="9651" y="3077"/>
                  </a:moveTo>
                  <a:cubicBezTo>
                    <a:pt x="9658" y="3096"/>
                    <a:pt x="9664" y="3114"/>
                    <a:pt x="9670" y="3133"/>
                  </a:cubicBezTo>
                  <a:cubicBezTo>
                    <a:pt x="9675" y="3147"/>
                    <a:pt x="9680" y="3161"/>
                    <a:pt x="9684" y="3176"/>
                  </a:cubicBezTo>
                  <a:cubicBezTo>
                    <a:pt x="9690" y="3194"/>
                    <a:pt x="9696" y="3213"/>
                    <a:pt x="9702" y="3232"/>
                  </a:cubicBezTo>
                  <a:lnTo>
                    <a:pt x="9713" y="3266"/>
                  </a:lnTo>
                  <a:cubicBezTo>
                    <a:pt x="9699" y="3242"/>
                    <a:pt x="9684" y="3218"/>
                    <a:pt x="9670" y="3195"/>
                  </a:cubicBezTo>
                  <a:cubicBezTo>
                    <a:pt x="9662" y="3175"/>
                    <a:pt x="9654" y="3156"/>
                    <a:pt x="9646" y="3136"/>
                  </a:cubicBezTo>
                  <a:cubicBezTo>
                    <a:pt x="9639" y="3120"/>
                    <a:pt x="9632" y="3104"/>
                    <a:pt x="9626" y="3088"/>
                  </a:cubicBezTo>
                  <a:cubicBezTo>
                    <a:pt x="9617" y="3066"/>
                    <a:pt x="9607" y="3045"/>
                    <a:pt x="9598" y="3023"/>
                  </a:cubicBezTo>
                  <a:cubicBezTo>
                    <a:pt x="9591" y="3008"/>
                    <a:pt x="9584" y="2992"/>
                    <a:pt x="9577" y="2977"/>
                  </a:cubicBezTo>
                  <a:cubicBezTo>
                    <a:pt x="9567" y="2955"/>
                    <a:pt x="9557" y="2933"/>
                    <a:pt x="9546" y="2911"/>
                  </a:cubicBezTo>
                  <a:cubicBezTo>
                    <a:pt x="9543" y="2904"/>
                    <a:pt x="9540" y="2897"/>
                    <a:pt x="9537" y="2891"/>
                  </a:cubicBezTo>
                  <a:cubicBezTo>
                    <a:pt x="9573" y="2942"/>
                    <a:pt x="9608" y="2994"/>
                    <a:pt x="9641" y="3048"/>
                  </a:cubicBezTo>
                  <a:cubicBezTo>
                    <a:pt x="9643" y="3057"/>
                    <a:pt x="9647" y="3067"/>
                    <a:pt x="9651" y="3077"/>
                  </a:cubicBezTo>
                  <a:close/>
                  <a:moveTo>
                    <a:pt x="9523" y="2871"/>
                  </a:moveTo>
                  <a:cubicBezTo>
                    <a:pt x="9527" y="2881"/>
                    <a:pt x="9532" y="2891"/>
                    <a:pt x="9537" y="2900"/>
                  </a:cubicBezTo>
                  <a:cubicBezTo>
                    <a:pt x="9546" y="2920"/>
                    <a:pt x="9556" y="2939"/>
                    <a:pt x="9565" y="2960"/>
                  </a:cubicBezTo>
                  <a:cubicBezTo>
                    <a:pt x="9572" y="2977"/>
                    <a:pt x="9580" y="2994"/>
                    <a:pt x="9588" y="3011"/>
                  </a:cubicBezTo>
                  <a:cubicBezTo>
                    <a:pt x="9597" y="3031"/>
                    <a:pt x="9606" y="3052"/>
                    <a:pt x="9614" y="3072"/>
                  </a:cubicBezTo>
                  <a:cubicBezTo>
                    <a:pt x="9622" y="3089"/>
                    <a:pt x="9629" y="3106"/>
                    <a:pt x="9636" y="3123"/>
                  </a:cubicBezTo>
                  <a:cubicBezTo>
                    <a:pt x="9643" y="3140"/>
                    <a:pt x="9651" y="3158"/>
                    <a:pt x="9658" y="3178"/>
                  </a:cubicBezTo>
                  <a:cubicBezTo>
                    <a:pt x="9638" y="3148"/>
                    <a:pt x="9618" y="3118"/>
                    <a:pt x="9597" y="3088"/>
                  </a:cubicBezTo>
                  <a:cubicBezTo>
                    <a:pt x="9597" y="3086"/>
                    <a:pt x="9596" y="3085"/>
                    <a:pt x="9595" y="3083"/>
                  </a:cubicBezTo>
                  <a:cubicBezTo>
                    <a:pt x="9584" y="3063"/>
                    <a:pt x="9574" y="3042"/>
                    <a:pt x="9563" y="3022"/>
                  </a:cubicBezTo>
                  <a:cubicBezTo>
                    <a:pt x="9555" y="3007"/>
                    <a:pt x="9547" y="2991"/>
                    <a:pt x="9539" y="2976"/>
                  </a:cubicBezTo>
                  <a:cubicBezTo>
                    <a:pt x="9527" y="2955"/>
                    <a:pt x="9516" y="2935"/>
                    <a:pt x="9504" y="2914"/>
                  </a:cubicBezTo>
                  <a:cubicBezTo>
                    <a:pt x="9496" y="2900"/>
                    <a:pt x="9488" y="2886"/>
                    <a:pt x="9480" y="2872"/>
                  </a:cubicBezTo>
                  <a:cubicBezTo>
                    <a:pt x="9466" y="2849"/>
                    <a:pt x="9453" y="2826"/>
                    <a:pt x="9439" y="2804"/>
                  </a:cubicBezTo>
                  <a:cubicBezTo>
                    <a:pt x="9432" y="2793"/>
                    <a:pt x="9425" y="2781"/>
                    <a:pt x="9417" y="2769"/>
                  </a:cubicBezTo>
                  <a:cubicBezTo>
                    <a:pt x="9396" y="2736"/>
                    <a:pt x="9375" y="2702"/>
                    <a:pt x="9352" y="2669"/>
                  </a:cubicBezTo>
                  <a:cubicBezTo>
                    <a:pt x="9343" y="2655"/>
                    <a:pt x="9333" y="2642"/>
                    <a:pt x="9324" y="2629"/>
                  </a:cubicBezTo>
                  <a:lnTo>
                    <a:pt x="9324" y="2629"/>
                  </a:lnTo>
                  <a:cubicBezTo>
                    <a:pt x="9398" y="2710"/>
                    <a:pt x="9457" y="2782"/>
                    <a:pt x="9522" y="2871"/>
                  </a:cubicBezTo>
                  <a:lnTo>
                    <a:pt x="9523" y="2871"/>
                  </a:lnTo>
                  <a:close/>
                  <a:moveTo>
                    <a:pt x="6285" y="749"/>
                  </a:moveTo>
                  <a:lnTo>
                    <a:pt x="6262" y="760"/>
                  </a:lnTo>
                  <a:lnTo>
                    <a:pt x="6244" y="768"/>
                  </a:lnTo>
                  <a:lnTo>
                    <a:pt x="6244" y="768"/>
                  </a:lnTo>
                  <a:lnTo>
                    <a:pt x="6244" y="768"/>
                  </a:lnTo>
                  <a:cubicBezTo>
                    <a:pt x="6240" y="761"/>
                    <a:pt x="6235" y="756"/>
                    <a:pt x="6229" y="753"/>
                  </a:cubicBezTo>
                  <a:cubicBezTo>
                    <a:pt x="6224" y="750"/>
                    <a:pt x="6220" y="748"/>
                    <a:pt x="6214" y="748"/>
                  </a:cubicBezTo>
                  <a:lnTo>
                    <a:pt x="6214" y="748"/>
                  </a:lnTo>
                  <a:cubicBezTo>
                    <a:pt x="6233" y="748"/>
                    <a:pt x="6251" y="748"/>
                    <a:pt x="6270" y="748"/>
                  </a:cubicBezTo>
                  <a:lnTo>
                    <a:pt x="6285" y="749"/>
                  </a:lnTo>
                  <a:close/>
                  <a:moveTo>
                    <a:pt x="6203" y="747"/>
                  </a:moveTo>
                  <a:lnTo>
                    <a:pt x="6203" y="747"/>
                  </a:lnTo>
                  <a:cubicBezTo>
                    <a:pt x="6197" y="748"/>
                    <a:pt x="6192" y="749"/>
                    <a:pt x="6187" y="752"/>
                  </a:cubicBezTo>
                  <a:cubicBezTo>
                    <a:pt x="6181" y="756"/>
                    <a:pt x="6177" y="760"/>
                    <a:pt x="6173" y="765"/>
                  </a:cubicBezTo>
                  <a:lnTo>
                    <a:pt x="6163" y="759"/>
                  </a:lnTo>
                  <a:lnTo>
                    <a:pt x="6141" y="746"/>
                  </a:lnTo>
                  <a:lnTo>
                    <a:pt x="6141" y="746"/>
                  </a:lnTo>
                  <a:cubicBezTo>
                    <a:pt x="6163" y="746"/>
                    <a:pt x="6183" y="747"/>
                    <a:pt x="6203" y="747"/>
                  </a:cubicBezTo>
                  <a:close/>
                  <a:moveTo>
                    <a:pt x="5013" y="461"/>
                  </a:moveTo>
                  <a:lnTo>
                    <a:pt x="5013" y="461"/>
                  </a:lnTo>
                  <a:cubicBezTo>
                    <a:pt x="5017" y="467"/>
                    <a:pt x="5022" y="471"/>
                    <a:pt x="5028" y="475"/>
                  </a:cubicBezTo>
                  <a:cubicBezTo>
                    <a:pt x="5034" y="479"/>
                    <a:pt x="5040" y="480"/>
                    <a:pt x="5047" y="480"/>
                  </a:cubicBezTo>
                  <a:lnTo>
                    <a:pt x="5047" y="480"/>
                  </a:lnTo>
                  <a:cubicBezTo>
                    <a:pt x="5053" y="480"/>
                    <a:pt x="5058" y="479"/>
                    <a:pt x="5064" y="477"/>
                  </a:cubicBezTo>
                  <a:cubicBezTo>
                    <a:pt x="5065" y="481"/>
                    <a:pt x="5066" y="485"/>
                    <a:pt x="5067" y="489"/>
                  </a:cubicBezTo>
                  <a:lnTo>
                    <a:pt x="5017" y="494"/>
                  </a:lnTo>
                  <a:lnTo>
                    <a:pt x="4982" y="497"/>
                  </a:lnTo>
                  <a:lnTo>
                    <a:pt x="4982" y="497"/>
                  </a:lnTo>
                  <a:cubicBezTo>
                    <a:pt x="4981" y="492"/>
                    <a:pt x="4980" y="488"/>
                    <a:pt x="4977" y="483"/>
                  </a:cubicBezTo>
                  <a:lnTo>
                    <a:pt x="4994" y="472"/>
                  </a:lnTo>
                  <a:lnTo>
                    <a:pt x="5013" y="461"/>
                  </a:lnTo>
                  <a:close/>
                  <a:moveTo>
                    <a:pt x="1960" y="1601"/>
                  </a:moveTo>
                  <a:cubicBezTo>
                    <a:pt x="1948" y="1611"/>
                    <a:pt x="1937" y="1621"/>
                    <a:pt x="1925" y="1631"/>
                  </a:cubicBezTo>
                  <a:cubicBezTo>
                    <a:pt x="1909" y="1646"/>
                    <a:pt x="1892" y="1660"/>
                    <a:pt x="1876" y="1674"/>
                  </a:cubicBezTo>
                  <a:lnTo>
                    <a:pt x="1827" y="1718"/>
                  </a:lnTo>
                  <a:lnTo>
                    <a:pt x="1799" y="1743"/>
                  </a:lnTo>
                  <a:lnTo>
                    <a:pt x="1799" y="1743"/>
                  </a:lnTo>
                  <a:cubicBezTo>
                    <a:pt x="1796" y="1741"/>
                    <a:pt x="1794" y="1739"/>
                    <a:pt x="1791" y="1737"/>
                  </a:cubicBezTo>
                  <a:cubicBezTo>
                    <a:pt x="1791" y="1737"/>
                    <a:pt x="1790" y="1737"/>
                    <a:pt x="1790" y="1736"/>
                  </a:cubicBezTo>
                  <a:cubicBezTo>
                    <a:pt x="1792" y="1732"/>
                    <a:pt x="1794" y="1727"/>
                    <a:pt x="1797" y="1722"/>
                  </a:cubicBezTo>
                  <a:cubicBezTo>
                    <a:pt x="1802" y="1713"/>
                    <a:pt x="1806" y="1704"/>
                    <a:pt x="1811" y="1695"/>
                  </a:cubicBezTo>
                  <a:lnTo>
                    <a:pt x="1837" y="1646"/>
                  </a:lnTo>
                  <a:lnTo>
                    <a:pt x="1852" y="1618"/>
                  </a:lnTo>
                  <a:lnTo>
                    <a:pt x="1859" y="1606"/>
                  </a:lnTo>
                  <a:cubicBezTo>
                    <a:pt x="1871" y="1605"/>
                    <a:pt x="1883" y="1603"/>
                    <a:pt x="1895" y="1602"/>
                  </a:cubicBezTo>
                  <a:cubicBezTo>
                    <a:pt x="1916" y="1601"/>
                    <a:pt x="1938" y="1601"/>
                    <a:pt x="1960" y="1600"/>
                  </a:cubicBezTo>
                  <a:lnTo>
                    <a:pt x="1960" y="1601"/>
                  </a:lnTo>
                  <a:close/>
                  <a:moveTo>
                    <a:pt x="1641" y="1674"/>
                  </a:moveTo>
                  <a:lnTo>
                    <a:pt x="1641" y="1674"/>
                  </a:lnTo>
                  <a:lnTo>
                    <a:pt x="1624" y="1698"/>
                  </a:lnTo>
                  <a:lnTo>
                    <a:pt x="1614" y="1712"/>
                  </a:lnTo>
                  <a:lnTo>
                    <a:pt x="1638" y="1676"/>
                  </a:lnTo>
                  <a:lnTo>
                    <a:pt x="1641" y="1674"/>
                  </a:lnTo>
                  <a:close/>
                  <a:moveTo>
                    <a:pt x="876" y="2537"/>
                  </a:moveTo>
                  <a:cubicBezTo>
                    <a:pt x="867" y="2542"/>
                    <a:pt x="859" y="2548"/>
                    <a:pt x="851" y="2554"/>
                  </a:cubicBezTo>
                  <a:lnTo>
                    <a:pt x="840" y="2561"/>
                  </a:lnTo>
                  <a:cubicBezTo>
                    <a:pt x="854" y="2539"/>
                    <a:pt x="869" y="2516"/>
                    <a:pt x="884" y="2494"/>
                  </a:cubicBezTo>
                  <a:lnTo>
                    <a:pt x="905" y="2463"/>
                  </a:lnTo>
                  <a:cubicBezTo>
                    <a:pt x="916" y="2446"/>
                    <a:pt x="928" y="2429"/>
                    <a:pt x="940" y="2412"/>
                  </a:cubicBezTo>
                  <a:lnTo>
                    <a:pt x="940" y="2412"/>
                  </a:lnTo>
                  <a:cubicBezTo>
                    <a:pt x="941" y="2413"/>
                    <a:pt x="941" y="2413"/>
                    <a:pt x="943" y="2414"/>
                  </a:cubicBezTo>
                  <a:cubicBezTo>
                    <a:pt x="944" y="2415"/>
                    <a:pt x="945" y="2415"/>
                    <a:pt x="947" y="2416"/>
                  </a:cubicBezTo>
                  <a:lnTo>
                    <a:pt x="941" y="2436"/>
                  </a:lnTo>
                  <a:cubicBezTo>
                    <a:pt x="938" y="2444"/>
                    <a:pt x="935" y="2453"/>
                    <a:pt x="932" y="2461"/>
                  </a:cubicBezTo>
                  <a:lnTo>
                    <a:pt x="924" y="2490"/>
                  </a:lnTo>
                  <a:cubicBezTo>
                    <a:pt x="921" y="2498"/>
                    <a:pt x="919" y="2506"/>
                    <a:pt x="917" y="2514"/>
                  </a:cubicBezTo>
                  <a:cubicBezTo>
                    <a:pt x="914" y="2515"/>
                    <a:pt x="912" y="2516"/>
                    <a:pt x="909" y="2518"/>
                  </a:cubicBezTo>
                  <a:cubicBezTo>
                    <a:pt x="898" y="2523"/>
                    <a:pt x="887" y="2529"/>
                    <a:pt x="876" y="2536"/>
                  </a:cubicBezTo>
                  <a:lnTo>
                    <a:pt x="876" y="2537"/>
                  </a:lnTo>
                  <a:close/>
                  <a:moveTo>
                    <a:pt x="525" y="3552"/>
                  </a:moveTo>
                  <a:lnTo>
                    <a:pt x="525" y="3552"/>
                  </a:lnTo>
                  <a:cubicBezTo>
                    <a:pt x="526" y="3551"/>
                    <a:pt x="526" y="3551"/>
                    <a:pt x="527" y="3550"/>
                  </a:cubicBezTo>
                  <a:lnTo>
                    <a:pt x="527" y="3550"/>
                  </a:lnTo>
                  <a:cubicBezTo>
                    <a:pt x="535" y="3544"/>
                    <a:pt x="542" y="3538"/>
                    <a:pt x="550" y="3532"/>
                  </a:cubicBezTo>
                  <a:cubicBezTo>
                    <a:pt x="557" y="3526"/>
                    <a:pt x="566" y="3520"/>
                    <a:pt x="574" y="3515"/>
                  </a:cubicBezTo>
                  <a:cubicBezTo>
                    <a:pt x="582" y="3509"/>
                    <a:pt x="590" y="3504"/>
                    <a:pt x="598" y="3499"/>
                  </a:cubicBezTo>
                  <a:cubicBezTo>
                    <a:pt x="606" y="3494"/>
                    <a:pt x="614" y="3489"/>
                    <a:pt x="623" y="3484"/>
                  </a:cubicBezTo>
                  <a:cubicBezTo>
                    <a:pt x="631" y="3479"/>
                    <a:pt x="639" y="3474"/>
                    <a:pt x="647" y="3470"/>
                  </a:cubicBezTo>
                  <a:lnTo>
                    <a:pt x="663" y="3461"/>
                  </a:lnTo>
                  <a:lnTo>
                    <a:pt x="663" y="3461"/>
                  </a:lnTo>
                  <a:cubicBezTo>
                    <a:pt x="664" y="3462"/>
                    <a:pt x="664" y="3462"/>
                    <a:pt x="664" y="3463"/>
                  </a:cubicBezTo>
                  <a:cubicBezTo>
                    <a:pt x="666" y="3467"/>
                    <a:pt x="669" y="3470"/>
                    <a:pt x="672" y="3473"/>
                  </a:cubicBezTo>
                  <a:cubicBezTo>
                    <a:pt x="664" y="3483"/>
                    <a:pt x="655" y="3492"/>
                    <a:pt x="647" y="3503"/>
                  </a:cubicBezTo>
                  <a:cubicBezTo>
                    <a:pt x="638" y="3514"/>
                    <a:pt x="634" y="3519"/>
                    <a:pt x="628" y="3528"/>
                  </a:cubicBezTo>
                  <a:cubicBezTo>
                    <a:pt x="607" y="3554"/>
                    <a:pt x="586" y="3581"/>
                    <a:pt x="566" y="3608"/>
                  </a:cubicBezTo>
                  <a:cubicBezTo>
                    <a:pt x="562" y="3614"/>
                    <a:pt x="557" y="3620"/>
                    <a:pt x="553" y="3627"/>
                  </a:cubicBezTo>
                  <a:lnTo>
                    <a:pt x="553" y="3627"/>
                  </a:lnTo>
                  <a:cubicBezTo>
                    <a:pt x="552" y="3626"/>
                    <a:pt x="551" y="3624"/>
                    <a:pt x="551" y="3623"/>
                  </a:cubicBezTo>
                  <a:cubicBezTo>
                    <a:pt x="543" y="3595"/>
                    <a:pt x="534" y="3572"/>
                    <a:pt x="525" y="3552"/>
                  </a:cubicBezTo>
                  <a:close/>
                  <a:moveTo>
                    <a:pt x="193" y="6119"/>
                  </a:moveTo>
                  <a:cubicBezTo>
                    <a:pt x="193" y="6121"/>
                    <a:pt x="195" y="6123"/>
                    <a:pt x="195" y="6125"/>
                  </a:cubicBezTo>
                  <a:lnTo>
                    <a:pt x="197" y="6130"/>
                  </a:lnTo>
                  <a:lnTo>
                    <a:pt x="197" y="6128"/>
                  </a:lnTo>
                  <a:cubicBezTo>
                    <a:pt x="196" y="6125"/>
                    <a:pt x="195" y="6122"/>
                    <a:pt x="193" y="6119"/>
                  </a:cubicBezTo>
                  <a:close/>
                  <a:moveTo>
                    <a:pt x="2562" y="9342"/>
                  </a:moveTo>
                  <a:lnTo>
                    <a:pt x="2571" y="9344"/>
                  </a:lnTo>
                  <a:lnTo>
                    <a:pt x="2571" y="9344"/>
                  </a:lnTo>
                  <a:cubicBezTo>
                    <a:pt x="2571" y="9345"/>
                    <a:pt x="2571" y="9346"/>
                    <a:pt x="2571" y="9346"/>
                  </a:cubicBezTo>
                  <a:cubicBezTo>
                    <a:pt x="2571" y="9347"/>
                    <a:pt x="2571" y="9348"/>
                    <a:pt x="2571" y="9349"/>
                  </a:cubicBezTo>
                  <a:lnTo>
                    <a:pt x="2571" y="9349"/>
                  </a:lnTo>
                  <a:cubicBezTo>
                    <a:pt x="2571" y="9349"/>
                    <a:pt x="2571" y="9350"/>
                    <a:pt x="2571" y="9351"/>
                  </a:cubicBezTo>
                  <a:cubicBezTo>
                    <a:pt x="2571" y="9351"/>
                    <a:pt x="2571" y="9352"/>
                    <a:pt x="2571" y="9353"/>
                  </a:cubicBezTo>
                  <a:lnTo>
                    <a:pt x="2551" y="9340"/>
                  </a:lnTo>
                  <a:lnTo>
                    <a:pt x="2562" y="9342"/>
                  </a:lnTo>
                  <a:close/>
                  <a:moveTo>
                    <a:pt x="4033" y="9945"/>
                  </a:moveTo>
                  <a:lnTo>
                    <a:pt x="4033" y="9945"/>
                  </a:lnTo>
                  <a:cubicBezTo>
                    <a:pt x="4033" y="9937"/>
                    <a:pt x="4032" y="9931"/>
                    <a:pt x="4028" y="9924"/>
                  </a:cubicBezTo>
                  <a:cubicBezTo>
                    <a:pt x="4025" y="9920"/>
                    <a:pt x="4023" y="9917"/>
                    <a:pt x="4020" y="9914"/>
                  </a:cubicBezTo>
                  <a:cubicBezTo>
                    <a:pt x="4046" y="9920"/>
                    <a:pt x="4072" y="9926"/>
                    <a:pt x="4098" y="9931"/>
                  </a:cubicBezTo>
                  <a:cubicBezTo>
                    <a:pt x="4124" y="9936"/>
                    <a:pt x="4149" y="9939"/>
                    <a:pt x="4174" y="9944"/>
                  </a:cubicBezTo>
                  <a:cubicBezTo>
                    <a:pt x="4168" y="9944"/>
                    <a:pt x="4161" y="9945"/>
                    <a:pt x="4155" y="9945"/>
                  </a:cubicBezTo>
                  <a:cubicBezTo>
                    <a:pt x="4132" y="9946"/>
                    <a:pt x="4109" y="9947"/>
                    <a:pt x="4086" y="9947"/>
                  </a:cubicBezTo>
                  <a:cubicBezTo>
                    <a:pt x="4068" y="9947"/>
                    <a:pt x="4051" y="9946"/>
                    <a:pt x="4033" y="9945"/>
                  </a:cubicBezTo>
                  <a:close/>
                  <a:moveTo>
                    <a:pt x="9587" y="7266"/>
                  </a:moveTo>
                  <a:cubicBezTo>
                    <a:pt x="9590" y="7261"/>
                    <a:pt x="9592" y="7257"/>
                    <a:pt x="9595" y="7252"/>
                  </a:cubicBezTo>
                  <a:lnTo>
                    <a:pt x="9595" y="7252"/>
                  </a:lnTo>
                  <a:cubicBezTo>
                    <a:pt x="9598" y="7254"/>
                    <a:pt x="9600" y="7256"/>
                    <a:pt x="9603" y="7258"/>
                  </a:cubicBezTo>
                  <a:lnTo>
                    <a:pt x="9604" y="7258"/>
                  </a:lnTo>
                  <a:cubicBezTo>
                    <a:pt x="9599" y="7268"/>
                    <a:pt x="9595" y="7278"/>
                    <a:pt x="9589" y="7288"/>
                  </a:cubicBezTo>
                  <a:lnTo>
                    <a:pt x="9589" y="7288"/>
                  </a:lnTo>
                  <a:cubicBezTo>
                    <a:pt x="9585" y="7287"/>
                    <a:pt x="9581" y="7286"/>
                    <a:pt x="9576" y="7286"/>
                  </a:cubicBezTo>
                  <a:cubicBezTo>
                    <a:pt x="9580" y="7279"/>
                    <a:pt x="9583" y="7272"/>
                    <a:pt x="9587" y="7266"/>
                  </a:cubicBezTo>
                  <a:close/>
                  <a:moveTo>
                    <a:pt x="9660" y="7138"/>
                  </a:moveTo>
                  <a:cubicBezTo>
                    <a:pt x="9662" y="7133"/>
                    <a:pt x="9663" y="7128"/>
                    <a:pt x="9665" y="7123"/>
                  </a:cubicBezTo>
                  <a:lnTo>
                    <a:pt x="9673" y="7108"/>
                  </a:lnTo>
                  <a:cubicBezTo>
                    <a:pt x="9668" y="7120"/>
                    <a:pt x="9663" y="7132"/>
                    <a:pt x="9658" y="7144"/>
                  </a:cubicBezTo>
                  <a:lnTo>
                    <a:pt x="9660" y="7138"/>
                  </a:lnTo>
                  <a:close/>
                  <a:moveTo>
                    <a:pt x="9985" y="4051"/>
                  </a:moveTo>
                  <a:cubicBezTo>
                    <a:pt x="9985" y="4047"/>
                    <a:pt x="9985" y="4043"/>
                    <a:pt x="9984" y="4039"/>
                  </a:cubicBezTo>
                  <a:cubicBezTo>
                    <a:pt x="9982" y="4018"/>
                    <a:pt x="9980" y="3997"/>
                    <a:pt x="9978" y="3976"/>
                  </a:cubicBezTo>
                  <a:cubicBezTo>
                    <a:pt x="9978" y="3973"/>
                    <a:pt x="9978" y="3970"/>
                    <a:pt x="9976" y="3967"/>
                  </a:cubicBezTo>
                  <a:cubicBezTo>
                    <a:pt x="9974" y="3950"/>
                    <a:pt x="9972" y="3933"/>
                    <a:pt x="9970" y="3916"/>
                  </a:cubicBezTo>
                  <a:cubicBezTo>
                    <a:pt x="9970" y="3912"/>
                    <a:pt x="9969" y="3907"/>
                    <a:pt x="9968" y="3903"/>
                  </a:cubicBezTo>
                  <a:lnTo>
                    <a:pt x="9967" y="3894"/>
                  </a:lnTo>
                  <a:lnTo>
                    <a:pt x="9971" y="3894"/>
                  </a:lnTo>
                  <a:cubicBezTo>
                    <a:pt x="9973" y="3900"/>
                    <a:pt x="9975" y="3907"/>
                    <a:pt x="9977" y="3914"/>
                  </a:cubicBezTo>
                  <a:cubicBezTo>
                    <a:pt x="9980" y="3924"/>
                    <a:pt x="9983" y="3935"/>
                    <a:pt x="9986" y="3947"/>
                  </a:cubicBezTo>
                  <a:cubicBezTo>
                    <a:pt x="9988" y="3953"/>
                    <a:pt x="9990" y="3960"/>
                    <a:pt x="9992" y="3967"/>
                  </a:cubicBezTo>
                  <a:cubicBezTo>
                    <a:pt x="9996" y="3980"/>
                    <a:pt x="9999" y="3993"/>
                    <a:pt x="10002" y="4007"/>
                  </a:cubicBezTo>
                  <a:cubicBezTo>
                    <a:pt x="10004" y="4013"/>
                    <a:pt x="10006" y="4019"/>
                    <a:pt x="10007" y="4025"/>
                  </a:cubicBezTo>
                  <a:cubicBezTo>
                    <a:pt x="10008" y="4031"/>
                    <a:pt x="10010" y="4038"/>
                    <a:pt x="10012" y="4044"/>
                  </a:cubicBezTo>
                  <a:lnTo>
                    <a:pt x="10012" y="4044"/>
                  </a:lnTo>
                  <a:cubicBezTo>
                    <a:pt x="10008" y="4045"/>
                    <a:pt x="10005" y="4046"/>
                    <a:pt x="10002" y="4048"/>
                  </a:cubicBezTo>
                  <a:cubicBezTo>
                    <a:pt x="9996" y="4052"/>
                    <a:pt x="9991" y="4057"/>
                    <a:pt x="9987" y="4063"/>
                  </a:cubicBezTo>
                  <a:lnTo>
                    <a:pt x="9987" y="4064"/>
                  </a:lnTo>
                  <a:cubicBezTo>
                    <a:pt x="9985" y="4059"/>
                    <a:pt x="9985" y="4055"/>
                    <a:pt x="9985" y="4051"/>
                  </a:cubicBezTo>
                  <a:close/>
                  <a:moveTo>
                    <a:pt x="9950" y="3763"/>
                  </a:moveTo>
                  <a:lnTo>
                    <a:pt x="9950" y="3763"/>
                  </a:lnTo>
                  <a:cubicBezTo>
                    <a:pt x="9947" y="3764"/>
                    <a:pt x="9946" y="3765"/>
                    <a:pt x="9944" y="3766"/>
                  </a:cubicBezTo>
                  <a:cubicBezTo>
                    <a:pt x="9941" y="3757"/>
                    <a:pt x="9938" y="3748"/>
                    <a:pt x="9935" y="3740"/>
                  </a:cubicBezTo>
                  <a:lnTo>
                    <a:pt x="9935" y="3740"/>
                  </a:lnTo>
                  <a:lnTo>
                    <a:pt x="9935" y="3740"/>
                  </a:lnTo>
                  <a:cubicBezTo>
                    <a:pt x="9938" y="3740"/>
                    <a:pt x="9940" y="3739"/>
                    <a:pt x="9943" y="3738"/>
                  </a:cubicBezTo>
                  <a:cubicBezTo>
                    <a:pt x="9944" y="3747"/>
                    <a:pt x="9946" y="3755"/>
                    <a:pt x="9949" y="3763"/>
                  </a:cubicBezTo>
                  <a:lnTo>
                    <a:pt x="9950" y="3763"/>
                  </a:lnTo>
                  <a:close/>
                  <a:moveTo>
                    <a:pt x="9590" y="2888"/>
                  </a:moveTo>
                  <a:cubicBezTo>
                    <a:pt x="9585" y="2879"/>
                    <a:pt x="9580" y="2871"/>
                    <a:pt x="9575" y="2862"/>
                  </a:cubicBezTo>
                  <a:cubicBezTo>
                    <a:pt x="9570" y="2853"/>
                    <a:pt x="9567" y="2842"/>
                    <a:pt x="9564" y="2834"/>
                  </a:cubicBezTo>
                  <a:lnTo>
                    <a:pt x="9556" y="2814"/>
                  </a:lnTo>
                  <a:cubicBezTo>
                    <a:pt x="9558" y="2817"/>
                    <a:pt x="9559" y="2820"/>
                    <a:pt x="9561" y="2823"/>
                  </a:cubicBezTo>
                  <a:cubicBezTo>
                    <a:pt x="9570" y="2845"/>
                    <a:pt x="9579" y="2867"/>
                    <a:pt x="9589" y="2888"/>
                  </a:cubicBezTo>
                  <a:lnTo>
                    <a:pt x="9590" y="2888"/>
                  </a:lnTo>
                  <a:close/>
                  <a:moveTo>
                    <a:pt x="645" y="2792"/>
                  </a:moveTo>
                  <a:lnTo>
                    <a:pt x="636" y="2806"/>
                  </a:lnTo>
                  <a:lnTo>
                    <a:pt x="633" y="2812"/>
                  </a:lnTo>
                  <a:cubicBezTo>
                    <a:pt x="634" y="2805"/>
                    <a:pt x="636" y="2798"/>
                    <a:pt x="638" y="2791"/>
                  </a:cubicBezTo>
                  <a:lnTo>
                    <a:pt x="638" y="2791"/>
                  </a:lnTo>
                  <a:cubicBezTo>
                    <a:pt x="640" y="2792"/>
                    <a:pt x="642" y="2792"/>
                    <a:pt x="644" y="2792"/>
                  </a:cubicBezTo>
                  <a:lnTo>
                    <a:pt x="645" y="2792"/>
                  </a:lnTo>
                  <a:close/>
                  <a:moveTo>
                    <a:pt x="191" y="4066"/>
                  </a:moveTo>
                  <a:cubicBezTo>
                    <a:pt x="196" y="4052"/>
                    <a:pt x="200" y="4037"/>
                    <a:pt x="205" y="4023"/>
                  </a:cubicBezTo>
                  <a:cubicBezTo>
                    <a:pt x="211" y="4005"/>
                    <a:pt x="217" y="3987"/>
                    <a:pt x="223" y="3970"/>
                  </a:cubicBezTo>
                  <a:cubicBezTo>
                    <a:pt x="228" y="3957"/>
                    <a:pt x="233" y="3942"/>
                    <a:pt x="238" y="3929"/>
                  </a:cubicBezTo>
                  <a:cubicBezTo>
                    <a:pt x="243" y="3915"/>
                    <a:pt x="248" y="3903"/>
                    <a:pt x="253" y="3890"/>
                  </a:cubicBezTo>
                  <a:cubicBezTo>
                    <a:pt x="258" y="3877"/>
                    <a:pt x="263" y="3869"/>
                    <a:pt x="269" y="3859"/>
                  </a:cubicBezTo>
                  <a:cubicBezTo>
                    <a:pt x="274" y="3849"/>
                    <a:pt x="279" y="3844"/>
                    <a:pt x="284" y="3836"/>
                  </a:cubicBezTo>
                  <a:cubicBezTo>
                    <a:pt x="290" y="3825"/>
                    <a:pt x="296" y="3813"/>
                    <a:pt x="303" y="3803"/>
                  </a:cubicBezTo>
                  <a:cubicBezTo>
                    <a:pt x="309" y="3792"/>
                    <a:pt x="314" y="3786"/>
                    <a:pt x="319" y="3779"/>
                  </a:cubicBezTo>
                  <a:cubicBezTo>
                    <a:pt x="324" y="3771"/>
                    <a:pt x="333" y="3759"/>
                    <a:pt x="340" y="3749"/>
                  </a:cubicBezTo>
                  <a:cubicBezTo>
                    <a:pt x="347" y="3738"/>
                    <a:pt x="351" y="3733"/>
                    <a:pt x="357" y="3726"/>
                  </a:cubicBezTo>
                  <a:cubicBezTo>
                    <a:pt x="362" y="3718"/>
                    <a:pt x="371" y="3708"/>
                    <a:pt x="378" y="3699"/>
                  </a:cubicBezTo>
                  <a:cubicBezTo>
                    <a:pt x="385" y="3690"/>
                    <a:pt x="390" y="3684"/>
                    <a:pt x="398" y="3677"/>
                  </a:cubicBezTo>
                  <a:cubicBezTo>
                    <a:pt x="405" y="3670"/>
                    <a:pt x="411" y="3659"/>
                    <a:pt x="419" y="3651"/>
                  </a:cubicBezTo>
                  <a:cubicBezTo>
                    <a:pt x="426" y="3642"/>
                    <a:pt x="432" y="3638"/>
                    <a:pt x="439" y="3631"/>
                  </a:cubicBezTo>
                  <a:cubicBezTo>
                    <a:pt x="445" y="3624"/>
                    <a:pt x="454" y="3615"/>
                    <a:pt x="461" y="3608"/>
                  </a:cubicBezTo>
                  <a:lnTo>
                    <a:pt x="483" y="3588"/>
                  </a:lnTo>
                  <a:cubicBezTo>
                    <a:pt x="490" y="3581"/>
                    <a:pt x="498" y="3573"/>
                    <a:pt x="506" y="3567"/>
                  </a:cubicBezTo>
                  <a:cubicBezTo>
                    <a:pt x="513" y="3560"/>
                    <a:pt x="517" y="3558"/>
                    <a:pt x="523" y="3553"/>
                  </a:cubicBezTo>
                  <a:cubicBezTo>
                    <a:pt x="525" y="3559"/>
                    <a:pt x="528" y="3564"/>
                    <a:pt x="530" y="3570"/>
                  </a:cubicBezTo>
                  <a:lnTo>
                    <a:pt x="534" y="3581"/>
                  </a:lnTo>
                  <a:cubicBezTo>
                    <a:pt x="539" y="3593"/>
                    <a:pt x="544" y="3606"/>
                    <a:pt x="548" y="3620"/>
                  </a:cubicBezTo>
                  <a:lnTo>
                    <a:pt x="548" y="3620"/>
                  </a:lnTo>
                  <a:lnTo>
                    <a:pt x="548" y="3621"/>
                  </a:lnTo>
                  <a:cubicBezTo>
                    <a:pt x="548" y="3622"/>
                    <a:pt x="548" y="3622"/>
                    <a:pt x="548" y="3623"/>
                  </a:cubicBezTo>
                  <a:cubicBezTo>
                    <a:pt x="548" y="3625"/>
                    <a:pt x="550" y="3627"/>
                    <a:pt x="550" y="3629"/>
                  </a:cubicBezTo>
                  <a:lnTo>
                    <a:pt x="544" y="3638"/>
                  </a:lnTo>
                  <a:cubicBezTo>
                    <a:pt x="532" y="3655"/>
                    <a:pt x="519" y="3672"/>
                    <a:pt x="507" y="3689"/>
                  </a:cubicBezTo>
                  <a:cubicBezTo>
                    <a:pt x="499" y="3701"/>
                    <a:pt x="491" y="3712"/>
                    <a:pt x="483" y="3724"/>
                  </a:cubicBezTo>
                  <a:cubicBezTo>
                    <a:pt x="472" y="3740"/>
                    <a:pt x="461" y="3756"/>
                    <a:pt x="451" y="3772"/>
                  </a:cubicBezTo>
                  <a:cubicBezTo>
                    <a:pt x="443" y="3784"/>
                    <a:pt x="435" y="3796"/>
                    <a:pt x="427" y="3808"/>
                  </a:cubicBezTo>
                  <a:lnTo>
                    <a:pt x="417" y="3824"/>
                  </a:lnTo>
                  <a:cubicBezTo>
                    <a:pt x="324" y="3863"/>
                    <a:pt x="237" y="3961"/>
                    <a:pt x="183" y="4092"/>
                  </a:cubicBezTo>
                  <a:lnTo>
                    <a:pt x="191" y="4066"/>
                  </a:lnTo>
                  <a:close/>
                  <a:moveTo>
                    <a:pt x="3577" y="9813"/>
                  </a:moveTo>
                  <a:lnTo>
                    <a:pt x="3605" y="9829"/>
                  </a:lnTo>
                  <a:lnTo>
                    <a:pt x="3621" y="9837"/>
                  </a:lnTo>
                  <a:cubicBezTo>
                    <a:pt x="3604" y="9832"/>
                    <a:pt x="3588" y="9826"/>
                    <a:pt x="3571" y="9820"/>
                  </a:cubicBezTo>
                  <a:lnTo>
                    <a:pt x="3571" y="9820"/>
                  </a:lnTo>
                  <a:cubicBezTo>
                    <a:pt x="3573" y="9818"/>
                    <a:pt x="3574" y="9817"/>
                    <a:pt x="3576" y="9814"/>
                  </a:cubicBezTo>
                  <a:cubicBezTo>
                    <a:pt x="3576" y="9814"/>
                    <a:pt x="3576" y="9813"/>
                    <a:pt x="3577" y="9813"/>
                  </a:cubicBezTo>
                  <a:close/>
                  <a:moveTo>
                    <a:pt x="5826" y="9994"/>
                  </a:moveTo>
                  <a:lnTo>
                    <a:pt x="5826" y="9994"/>
                  </a:lnTo>
                  <a:cubicBezTo>
                    <a:pt x="5826" y="9988"/>
                    <a:pt x="5824" y="9984"/>
                    <a:pt x="5821" y="9979"/>
                  </a:cubicBezTo>
                  <a:lnTo>
                    <a:pt x="5821" y="9979"/>
                  </a:lnTo>
                  <a:lnTo>
                    <a:pt x="5821" y="9979"/>
                  </a:lnTo>
                  <a:lnTo>
                    <a:pt x="5826" y="9975"/>
                  </a:lnTo>
                  <a:lnTo>
                    <a:pt x="5826" y="9975"/>
                  </a:lnTo>
                  <a:cubicBezTo>
                    <a:pt x="5830" y="9980"/>
                    <a:pt x="5834" y="9983"/>
                    <a:pt x="5839" y="9986"/>
                  </a:cubicBezTo>
                  <a:cubicBezTo>
                    <a:pt x="5843" y="9988"/>
                    <a:pt x="5846" y="9990"/>
                    <a:pt x="5851" y="9991"/>
                  </a:cubicBezTo>
                  <a:lnTo>
                    <a:pt x="5826" y="9994"/>
                  </a:lnTo>
                  <a:close/>
                  <a:moveTo>
                    <a:pt x="9776" y="6870"/>
                  </a:moveTo>
                  <a:lnTo>
                    <a:pt x="9776" y="6870"/>
                  </a:lnTo>
                  <a:cubicBezTo>
                    <a:pt x="9775" y="6868"/>
                    <a:pt x="9775" y="6866"/>
                    <a:pt x="9775" y="6864"/>
                  </a:cubicBezTo>
                  <a:cubicBezTo>
                    <a:pt x="9775" y="6862"/>
                    <a:pt x="9776" y="6861"/>
                    <a:pt x="9776" y="6859"/>
                  </a:cubicBezTo>
                  <a:cubicBezTo>
                    <a:pt x="9777" y="6858"/>
                    <a:pt x="9780" y="6851"/>
                    <a:pt x="9783" y="6846"/>
                  </a:cubicBezTo>
                  <a:cubicBezTo>
                    <a:pt x="9788" y="6835"/>
                    <a:pt x="9793" y="6824"/>
                    <a:pt x="9799" y="6812"/>
                  </a:cubicBezTo>
                  <a:lnTo>
                    <a:pt x="9796" y="6820"/>
                  </a:lnTo>
                  <a:cubicBezTo>
                    <a:pt x="9793" y="6826"/>
                    <a:pt x="9790" y="6833"/>
                    <a:pt x="9788" y="6839"/>
                  </a:cubicBezTo>
                  <a:cubicBezTo>
                    <a:pt x="9784" y="6850"/>
                    <a:pt x="9780" y="6860"/>
                    <a:pt x="9776" y="6870"/>
                  </a:cubicBezTo>
                  <a:close/>
                  <a:moveTo>
                    <a:pt x="9819" y="6753"/>
                  </a:moveTo>
                  <a:cubicBezTo>
                    <a:pt x="9817" y="6759"/>
                    <a:pt x="9814" y="6764"/>
                    <a:pt x="9812" y="6770"/>
                  </a:cubicBezTo>
                  <a:cubicBezTo>
                    <a:pt x="9807" y="6782"/>
                    <a:pt x="9803" y="6793"/>
                    <a:pt x="9798" y="6804"/>
                  </a:cubicBezTo>
                  <a:cubicBezTo>
                    <a:pt x="9795" y="6810"/>
                    <a:pt x="9792" y="6816"/>
                    <a:pt x="9790" y="6822"/>
                  </a:cubicBezTo>
                  <a:cubicBezTo>
                    <a:pt x="9785" y="6832"/>
                    <a:pt x="9781" y="6842"/>
                    <a:pt x="9777" y="6851"/>
                  </a:cubicBezTo>
                  <a:cubicBezTo>
                    <a:pt x="9776" y="6853"/>
                    <a:pt x="9774" y="6856"/>
                    <a:pt x="9773" y="6858"/>
                  </a:cubicBezTo>
                  <a:cubicBezTo>
                    <a:pt x="9773" y="6857"/>
                    <a:pt x="9771" y="6856"/>
                    <a:pt x="9771" y="6855"/>
                  </a:cubicBezTo>
                  <a:lnTo>
                    <a:pt x="9777" y="6835"/>
                  </a:lnTo>
                  <a:cubicBezTo>
                    <a:pt x="9783" y="6818"/>
                    <a:pt x="9789" y="6802"/>
                    <a:pt x="9794" y="6785"/>
                  </a:cubicBezTo>
                  <a:cubicBezTo>
                    <a:pt x="9798" y="6773"/>
                    <a:pt x="9802" y="6761"/>
                    <a:pt x="9806" y="6749"/>
                  </a:cubicBezTo>
                  <a:cubicBezTo>
                    <a:pt x="9809" y="6743"/>
                    <a:pt x="9811" y="6736"/>
                    <a:pt x="9814" y="6730"/>
                  </a:cubicBezTo>
                  <a:lnTo>
                    <a:pt x="9814" y="6730"/>
                  </a:lnTo>
                  <a:cubicBezTo>
                    <a:pt x="9816" y="6732"/>
                    <a:pt x="9818" y="6734"/>
                    <a:pt x="9821" y="6735"/>
                  </a:cubicBezTo>
                  <a:cubicBezTo>
                    <a:pt x="9822" y="6736"/>
                    <a:pt x="9823" y="6737"/>
                    <a:pt x="9825" y="6737"/>
                  </a:cubicBezTo>
                  <a:cubicBezTo>
                    <a:pt x="9823" y="6743"/>
                    <a:pt x="9821" y="6748"/>
                    <a:pt x="9819" y="6753"/>
                  </a:cubicBezTo>
                  <a:close/>
                  <a:moveTo>
                    <a:pt x="9809" y="6726"/>
                  </a:moveTo>
                  <a:cubicBezTo>
                    <a:pt x="9808" y="6731"/>
                    <a:pt x="9806" y="6736"/>
                    <a:pt x="9804" y="6741"/>
                  </a:cubicBezTo>
                  <a:cubicBezTo>
                    <a:pt x="9790" y="6775"/>
                    <a:pt x="9775" y="6809"/>
                    <a:pt x="9760" y="6842"/>
                  </a:cubicBezTo>
                  <a:lnTo>
                    <a:pt x="9760" y="6842"/>
                  </a:lnTo>
                  <a:cubicBezTo>
                    <a:pt x="9758" y="6840"/>
                    <a:pt x="9756" y="6839"/>
                    <a:pt x="9753" y="6837"/>
                  </a:cubicBezTo>
                  <a:cubicBezTo>
                    <a:pt x="9752" y="6837"/>
                    <a:pt x="9751" y="6837"/>
                    <a:pt x="9750" y="6836"/>
                  </a:cubicBezTo>
                  <a:cubicBezTo>
                    <a:pt x="9752" y="6833"/>
                    <a:pt x="9752" y="6830"/>
                    <a:pt x="9754" y="6827"/>
                  </a:cubicBezTo>
                  <a:cubicBezTo>
                    <a:pt x="9772" y="6792"/>
                    <a:pt x="9789" y="6756"/>
                    <a:pt x="9806" y="6720"/>
                  </a:cubicBezTo>
                  <a:lnTo>
                    <a:pt x="9806" y="6720"/>
                  </a:lnTo>
                  <a:cubicBezTo>
                    <a:pt x="9806" y="6722"/>
                    <a:pt x="9807" y="6723"/>
                    <a:pt x="9808" y="6724"/>
                  </a:cubicBezTo>
                  <a:cubicBezTo>
                    <a:pt x="9808" y="6725"/>
                    <a:pt x="9808" y="6725"/>
                    <a:pt x="9809" y="6726"/>
                  </a:cubicBezTo>
                  <a:close/>
                  <a:moveTo>
                    <a:pt x="9966" y="4264"/>
                  </a:moveTo>
                  <a:cubicBezTo>
                    <a:pt x="9966" y="4261"/>
                    <a:pt x="9966" y="4259"/>
                    <a:pt x="9964" y="4257"/>
                  </a:cubicBezTo>
                  <a:cubicBezTo>
                    <a:pt x="9957" y="4218"/>
                    <a:pt x="9948" y="4179"/>
                    <a:pt x="9938" y="4140"/>
                  </a:cubicBezTo>
                  <a:cubicBezTo>
                    <a:pt x="9938" y="4138"/>
                    <a:pt x="9938" y="4136"/>
                    <a:pt x="9937" y="4134"/>
                  </a:cubicBezTo>
                  <a:lnTo>
                    <a:pt x="9937" y="4134"/>
                  </a:lnTo>
                  <a:cubicBezTo>
                    <a:pt x="9939" y="4139"/>
                    <a:pt x="9941" y="4145"/>
                    <a:pt x="9942" y="4150"/>
                  </a:cubicBezTo>
                  <a:cubicBezTo>
                    <a:pt x="9946" y="4160"/>
                    <a:pt x="9949" y="4170"/>
                    <a:pt x="9952" y="4180"/>
                  </a:cubicBezTo>
                  <a:cubicBezTo>
                    <a:pt x="9957" y="4194"/>
                    <a:pt x="9961" y="4209"/>
                    <a:pt x="9966" y="4224"/>
                  </a:cubicBezTo>
                  <a:cubicBezTo>
                    <a:pt x="9968" y="4234"/>
                    <a:pt x="9971" y="4244"/>
                    <a:pt x="9974" y="4254"/>
                  </a:cubicBezTo>
                  <a:cubicBezTo>
                    <a:pt x="9978" y="4271"/>
                    <a:pt x="9983" y="4288"/>
                    <a:pt x="9987" y="4306"/>
                  </a:cubicBezTo>
                  <a:cubicBezTo>
                    <a:pt x="9989" y="4314"/>
                    <a:pt x="9991" y="4323"/>
                    <a:pt x="9993" y="4331"/>
                  </a:cubicBezTo>
                  <a:cubicBezTo>
                    <a:pt x="9996" y="4344"/>
                    <a:pt x="9998" y="4358"/>
                    <a:pt x="10001" y="4371"/>
                  </a:cubicBezTo>
                  <a:lnTo>
                    <a:pt x="10001" y="4371"/>
                  </a:lnTo>
                  <a:cubicBezTo>
                    <a:pt x="9997" y="4372"/>
                    <a:pt x="9993" y="4373"/>
                    <a:pt x="9990" y="4376"/>
                  </a:cubicBezTo>
                  <a:cubicBezTo>
                    <a:pt x="9989" y="4376"/>
                    <a:pt x="9988" y="4377"/>
                    <a:pt x="9986" y="4378"/>
                  </a:cubicBezTo>
                  <a:cubicBezTo>
                    <a:pt x="9979" y="4340"/>
                    <a:pt x="9973" y="4301"/>
                    <a:pt x="9966" y="4264"/>
                  </a:cubicBezTo>
                  <a:close/>
                  <a:moveTo>
                    <a:pt x="9563" y="2840"/>
                  </a:moveTo>
                  <a:cubicBezTo>
                    <a:pt x="9555" y="2827"/>
                    <a:pt x="9547" y="2813"/>
                    <a:pt x="9539" y="2800"/>
                  </a:cubicBezTo>
                  <a:lnTo>
                    <a:pt x="9539" y="2800"/>
                  </a:lnTo>
                  <a:cubicBezTo>
                    <a:pt x="9541" y="2800"/>
                    <a:pt x="9543" y="2799"/>
                    <a:pt x="9545" y="2799"/>
                  </a:cubicBezTo>
                  <a:cubicBezTo>
                    <a:pt x="9550" y="2812"/>
                    <a:pt x="9556" y="2826"/>
                    <a:pt x="9562" y="2840"/>
                  </a:cubicBezTo>
                  <a:lnTo>
                    <a:pt x="9563" y="2840"/>
                  </a:lnTo>
                  <a:close/>
                  <a:moveTo>
                    <a:pt x="7561" y="943"/>
                  </a:moveTo>
                  <a:lnTo>
                    <a:pt x="7554" y="934"/>
                  </a:lnTo>
                  <a:lnTo>
                    <a:pt x="7561" y="943"/>
                  </a:lnTo>
                  <a:close/>
                  <a:moveTo>
                    <a:pt x="582" y="7140"/>
                  </a:moveTo>
                  <a:cubicBezTo>
                    <a:pt x="582" y="7140"/>
                    <a:pt x="583" y="7142"/>
                    <a:pt x="583" y="7143"/>
                  </a:cubicBezTo>
                  <a:cubicBezTo>
                    <a:pt x="598" y="7168"/>
                    <a:pt x="614" y="7193"/>
                    <a:pt x="629" y="7217"/>
                  </a:cubicBezTo>
                  <a:lnTo>
                    <a:pt x="629" y="7217"/>
                  </a:lnTo>
                  <a:cubicBezTo>
                    <a:pt x="626" y="7220"/>
                    <a:pt x="623" y="7222"/>
                    <a:pt x="620" y="7225"/>
                  </a:cubicBezTo>
                  <a:lnTo>
                    <a:pt x="603" y="7188"/>
                  </a:lnTo>
                  <a:cubicBezTo>
                    <a:pt x="596" y="7172"/>
                    <a:pt x="589" y="7156"/>
                    <a:pt x="582" y="7140"/>
                  </a:cubicBezTo>
                  <a:close/>
                  <a:moveTo>
                    <a:pt x="2007" y="9006"/>
                  </a:moveTo>
                  <a:lnTo>
                    <a:pt x="2007" y="9006"/>
                  </a:lnTo>
                  <a:cubicBezTo>
                    <a:pt x="2011" y="9009"/>
                    <a:pt x="2014" y="9011"/>
                    <a:pt x="2018" y="9013"/>
                  </a:cubicBezTo>
                  <a:lnTo>
                    <a:pt x="2018" y="9013"/>
                  </a:lnTo>
                  <a:cubicBezTo>
                    <a:pt x="2015" y="9014"/>
                    <a:pt x="2013" y="9015"/>
                    <a:pt x="2011" y="9016"/>
                  </a:cubicBezTo>
                  <a:lnTo>
                    <a:pt x="2007" y="9008"/>
                  </a:lnTo>
                  <a:lnTo>
                    <a:pt x="2007" y="9008"/>
                  </a:lnTo>
                  <a:lnTo>
                    <a:pt x="2007" y="9008"/>
                  </a:lnTo>
                  <a:cubicBezTo>
                    <a:pt x="2007" y="9008"/>
                    <a:pt x="2007" y="9007"/>
                    <a:pt x="2007" y="9006"/>
                  </a:cubicBezTo>
                  <a:close/>
                  <a:moveTo>
                    <a:pt x="2098" y="9097"/>
                  </a:moveTo>
                  <a:lnTo>
                    <a:pt x="2065" y="9074"/>
                  </a:lnTo>
                  <a:lnTo>
                    <a:pt x="2065" y="9074"/>
                  </a:lnTo>
                  <a:cubicBezTo>
                    <a:pt x="2066" y="9073"/>
                    <a:pt x="2067" y="9072"/>
                    <a:pt x="2068" y="9071"/>
                  </a:cubicBezTo>
                  <a:cubicBezTo>
                    <a:pt x="2071" y="9066"/>
                    <a:pt x="2072" y="9060"/>
                    <a:pt x="2072" y="9054"/>
                  </a:cubicBezTo>
                  <a:cubicBezTo>
                    <a:pt x="2072" y="9049"/>
                    <a:pt x="2071" y="9044"/>
                    <a:pt x="2070" y="9040"/>
                  </a:cubicBezTo>
                  <a:lnTo>
                    <a:pt x="2075" y="9043"/>
                  </a:lnTo>
                  <a:lnTo>
                    <a:pt x="2097" y="9054"/>
                  </a:lnTo>
                  <a:lnTo>
                    <a:pt x="2128" y="9068"/>
                  </a:lnTo>
                  <a:lnTo>
                    <a:pt x="2128" y="9068"/>
                  </a:lnTo>
                  <a:cubicBezTo>
                    <a:pt x="2126" y="9073"/>
                    <a:pt x="2125" y="9078"/>
                    <a:pt x="2125" y="9083"/>
                  </a:cubicBezTo>
                  <a:cubicBezTo>
                    <a:pt x="2125" y="9089"/>
                    <a:pt x="2126" y="9093"/>
                    <a:pt x="2128" y="9098"/>
                  </a:cubicBezTo>
                  <a:lnTo>
                    <a:pt x="2128" y="9098"/>
                  </a:lnTo>
                  <a:cubicBezTo>
                    <a:pt x="2125" y="9098"/>
                    <a:pt x="2122" y="9099"/>
                    <a:pt x="2119" y="9099"/>
                  </a:cubicBezTo>
                  <a:lnTo>
                    <a:pt x="2119" y="9099"/>
                  </a:lnTo>
                  <a:cubicBezTo>
                    <a:pt x="2111" y="9099"/>
                    <a:pt x="2105" y="9098"/>
                    <a:pt x="2098" y="9096"/>
                  </a:cubicBezTo>
                  <a:lnTo>
                    <a:pt x="2098" y="9097"/>
                  </a:lnTo>
                  <a:close/>
                  <a:moveTo>
                    <a:pt x="3664" y="9855"/>
                  </a:moveTo>
                  <a:lnTo>
                    <a:pt x="3721" y="9873"/>
                  </a:lnTo>
                  <a:lnTo>
                    <a:pt x="3773" y="9888"/>
                  </a:lnTo>
                  <a:lnTo>
                    <a:pt x="3786" y="9892"/>
                  </a:lnTo>
                  <a:cubicBezTo>
                    <a:pt x="3785" y="9894"/>
                    <a:pt x="3784" y="9895"/>
                    <a:pt x="3783" y="9897"/>
                  </a:cubicBezTo>
                  <a:lnTo>
                    <a:pt x="3773" y="9895"/>
                  </a:lnTo>
                  <a:cubicBezTo>
                    <a:pt x="3756" y="9890"/>
                    <a:pt x="3739" y="9886"/>
                    <a:pt x="3721" y="9881"/>
                  </a:cubicBezTo>
                  <a:cubicBezTo>
                    <a:pt x="3708" y="9876"/>
                    <a:pt x="3695" y="9870"/>
                    <a:pt x="3682" y="9864"/>
                  </a:cubicBezTo>
                  <a:lnTo>
                    <a:pt x="3664" y="9855"/>
                  </a:lnTo>
                  <a:close/>
                  <a:moveTo>
                    <a:pt x="3857" y="9929"/>
                  </a:moveTo>
                  <a:lnTo>
                    <a:pt x="3857" y="9929"/>
                  </a:lnTo>
                  <a:cubicBezTo>
                    <a:pt x="3858" y="9926"/>
                    <a:pt x="3858" y="9924"/>
                    <a:pt x="3858" y="9922"/>
                  </a:cubicBezTo>
                  <a:cubicBezTo>
                    <a:pt x="3859" y="9919"/>
                    <a:pt x="3858" y="9920"/>
                    <a:pt x="3858" y="9919"/>
                  </a:cubicBezTo>
                  <a:lnTo>
                    <a:pt x="3861" y="9919"/>
                  </a:lnTo>
                  <a:cubicBezTo>
                    <a:pt x="3888" y="9925"/>
                    <a:pt x="3915" y="9931"/>
                    <a:pt x="3943" y="9936"/>
                  </a:cubicBezTo>
                  <a:lnTo>
                    <a:pt x="3951" y="9938"/>
                  </a:lnTo>
                  <a:lnTo>
                    <a:pt x="3951" y="9938"/>
                  </a:lnTo>
                  <a:cubicBezTo>
                    <a:pt x="3950" y="9940"/>
                    <a:pt x="3950" y="9942"/>
                    <a:pt x="3950" y="9945"/>
                  </a:cubicBezTo>
                  <a:cubicBezTo>
                    <a:pt x="3949" y="9947"/>
                    <a:pt x="3950" y="9947"/>
                    <a:pt x="3950" y="9948"/>
                  </a:cubicBezTo>
                  <a:lnTo>
                    <a:pt x="3943" y="9948"/>
                  </a:lnTo>
                  <a:cubicBezTo>
                    <a:pt x="3914" y="9942"/>
                    <a:pt x="3885" y="9936"/>
                    <a:pt x="3857" y="9929"/>
                  </a:cubicBezTo>
                  <a:close/>
                  <a:moveTo>
                    <a:pt x="4031" y="9956"/>
                  </a:moveTo>
                  <a:cubicBezTo>
                    <a:pt x="4094" y="9971"/>
                    <a:pt x="4157" y="9984"/>
                    <a:pt x="4219" y="9997"/>
                  </a:cubicBezTo>
                  <a:cubicBezTo>
                    <a:pt x="4155" y="9988"/>
                    <a:pt x="4091" y="9977"/>
                    <a:pt x="4028" y="9965"/>
                  </a:cubicBezTo>
                  <a:lnTo>
                    <a:pt x="4028" y="9965"/>
                  </a:lnTo>
                  <a:cubicBezTo>
                    <a:pt x="4029" y="9962"/>
                    <a:pt x="4030" y="9959"/>
                    <a:pt x="4031" y="9956"/>
                  </a:cubicBezTo>
                  <a:close/>
                  <a:moveTo>
                    <a:pt x="9684" y="7090"/>
                  </a:moveTo>
                  <a:lnTo>
                    <a:pt x="9696" y="7059"/>
                  </a:lnTo>
                  <a:cubicBezTo>
                    <a:pt x="9701" y="7050"/>
                    <a:pt x="9705" y="7041"/>
                    <a:pt x="9709" y="7032"/>
                  </a:cubicBezTo>
                  <a:cubicBezTo>
                    <a:pt x="9704" y="7045"/>
                    <a:pt x="9698" y="7058"/>
                    <a:pt x="9692" y="7072"/>
                  </a:cubicBezTo>
                  <a:cubicBezTo>
                    <a:pt x="9691" y="7078"/>
                    <a:pt x="9687" y="7084"/>
                    <a:pt x="9684" y="7090"/>
                  </a:cubicBezTo>
                  <a:close/>
                  <a:moveTo>
                    <a:pt x="10017" y="5604"/>
                  </a:moveTo>
                  <a:lnTo>
                    <a:pt x="10017" y="5596"/>
                  </a:lnTo>
                  <a:cubicBezTo>
                    <a:pt x="10017" y="5598"/>
                    <a:pt x="10017" y="5599"/>
                    <a:pt x="10017" y="5601"/>
                  </a:cubicBezTo>
                  <a:lnTo>
                    <a:pt x="10017" y="5601"/>
                  </a:lnTo>
                  <a:cubicBezTo>
                    <a:pt x="10017" y="5602"/>
                    <a:pt x="10017" y="5602"/>
                    <a:pt x="10017" y="5602"/>
                  </a:cubicBezTo>
                  <a:cubicBezTo>
                    <a:pt x="10017" y="5603"/>
                    <a:pt x="10017" y="5603"/>
                    <a:pt x="10017" y="5604"/>
                  </a:cubicBezTo>
                  <a:close/>
                  <a:moveTo>
                    <a:pt x="10030" y="5439"/>
                  </a:moveTo>
                  <a:cubicBezTo>
                    <a:pt x="10030" y="5431"/>
                    <a:pt x="10030" y="5422"/>
                    <a:pt x="10031" y="5414"/>
                  </a:cubicBezTo>
                  <a:cubicBezTo>
                    <a:pt x="10031" y="5418"/>
                    <a:pt x="10031" y="5422"/>
                    <a:pt x="10031" y="5426"/>
                  </a:cubicBezTo>
                  <a:cubicBezTo>
                    <a:pt x="10031" y="5430"/>
                    <a:pt x="10031" y="5439"/>
                    <a:pt x="10031" y="5445"/>
                  </a:cubicBezTo>
                  <a:lnTo>
                    <a:pt x="10031" y="5445"/>
                  </a:lnTo>
                  <a:cubicBezTo>
                    <a:pt x="10030" y="5444"/>
                    <a:pt x="10030" y="5441"/>
                    <a:pt x="10030" y="5438"/>
                  </a:cubicBezTo>
                  <a:lnTo>
                    <a:pt x="10030" y="5439"/>
                  </a:lnTo>
                  <a:close/>
                  <a:moveTo>
                    <a:pt x="630" y="2789"/>
                  </a:moveTo>
                  <a:lnTo>
                    <a:pt x="630" y="2789"/>
                  </a:lnTo>
                  <a:cubicBezTo>
                    <a:pt x="631" y="2789"/>
                    <a:pt x="631" y="2789"/>
                    <a:pt x="632" y="2789"/>
                  </a:cubicBezTo>
                  <a:cubicBezTo>
                    <a:pt x="633" y="2789"/>
                    <a:pt x="633" y="2789"/>
                    <a:pt x="634" y="2789"/>
                  </a:cubicBezTo>
                  <a:lnTo>
                    <a:pt x="629" y="2807"/>
                  </a:lnTo>
                  <a:cubicBezTo>
                    <a:pt x="628" y="2812"/>
                    <a:pt x="627" y="2816"/>
                    <a:pt x="626" y="2821"/>
                  </a:cubicBezTo>
                  <a:cubicBezTo>
                    <a:pt x="617" y="2834"/>
                    <a:pt x="609" y="2848"/>
                    <a:pt x="601" y="2861"/>
                  </a:cubicBezTo>
                  <a:cubicBezTo>
                    <a:pt x="593" y="2874"/>
                    <a:pt x="586" y="2886"/>
                    <a:pt x="578" y="2899"/>
                  </a:cubicBezTo>
                  <a:cubicBezTo>
                    <a:pt x="582" y="2890"/>
                    <a:pt x="586" y="2882"/>
                    <a:pt x="590" y="2873"/>
                  </a:cubicBezTo>
                  <a:cubicBezTo>
                    <a:pt x="603" y="2846"/>
                    <a:pt x="617" y="2818"/>
                    <a:pt x="630" y="2789"/>
                  </a:cubicBezTo>
                  <a:close/>
                  <a:moveTo>
                    <a:pt x="74" y="5659"/>
                  </a:moveTo>
                  <a:lnTo>
                    <a:pt x="74" y="5659"/>
                  </a:lnTo>
                  <a:cubicBezTo>
                    <a:pt x="74" y="5660"/>
                    <a:pt x="74" y="5661"/>
                    <a:pt x="74" y="5662"/>
                  </a:cubicBezTo>
                  <a:cubicBezTo>
                    <a:pt x="74" y="5662"/>
                    <a:pt x="74" y="5663"/>
                    <a:pt x="74" y="5664"/>
                  </a:cubicBezTo>
                  <a:cubicBezTo>
                    <a:pt x="79" y="5700"/>
                    <a:pt x="83" y="5736"/>
                    <a:pt x="89" y="5772"/>
                  </a:cubicBezTo>
                  <a:cubicBezTo>
                    <a:pt x="81" y="5737"/>
                    <a:pt x="75" y="5699"/>
                    <a:pt x="71" y="5658"/>
                  </a:cubicBezTo>
                  <a:lnTo>
                    <a:pt x="74" y="5659"/>
                  </a:lnTo>
                  <a:close/>
                  <a:moveTo>
                    <a:pt x="192" y="6191"/>
                  </a:moveTo>
                  <a:lnTo>
                    <a:pt x="192" y="6191"/>
                  </a:lnTo>
                  <a:cubicBezTo>
                    <a:pt x="190" y="6192"/>
                    <a:pt x="188" y="6193"/>
                    <a:pt x="186" y="6194"/>
                  </a:cubicBezTo>
                  <a:cubicBezTo>
                    <a:pt x="183" y="6196"/>
                    <a:pt x="181" y="6198"/>
                    <a:pt x="178" y="6201"/>
                  </a:cubicBezTo>
                  <a:cubicBezTo>
                    <a:pt x="150" y="6086"/>
                    <a:pt x="126" y="5971"/>
                    <a:pt x="106" y="5855"/>
                  </a:cubicBezTo>
                  <a:lnTo>
                    <a:pt x="106" y="5855"/>
                  </a:lnTo>
                  <a:cubicBezTo>
                    <a:pt x="128" y="5975"/>
                    <a:pt x="154" y="6075"/>
                    <a:pt x="192" y="6191"/>
                  </a:cubicBezTo>
                  <a:close/>
                  <a:moveTo>
                    <a:pt x="2062" y="9078"/>
                  </a:moveTo>
                  <a:lnTo>
                    <a:pt x="2078" y="9087"/>
                  </a:lnTo>
                  <a:cubicBezTo>
                    <a:pt x="2080" y="9089"/>
                    <a:pt x="2083" y="9091"/>
                    <a:pt x="2085" y="9092"/>
                  </a:cubicBezTo>
                  <a:lnTo>
                    <a:pt x="2085" y="9092"/>
                  </a:lnTo>
                  <a:cubicBezTo>
                    <a:pt x="2080" y="9091"/>
                    <a:pt x="2076" y="9089"/>
                    <a:pt x="2072" y="9087"/>
                  </a:cubicBezTo>
                  <a:lnTo>
                    <a:pt x="2062" y="9079"/>
                  </a:lnTo>
                  <a:lnTo>
                    <a:pt x="2062" y="9078"/>
                  </a:lnTo>
                  <a:close/>
                  <a:moveTo>
                    <a:pt x="2106" y="9102"/>
                  </a:moveTo>
                  <a:lnTo>
                    <a:pt x="2106" y="9102"/>
                  </a:lnTo>
                  <a:cubicBezTo>
                    <a:pt x="2110" y="9102"/>
                    <a:pt x="2113" y="9103"/>
                    <a:pt x="2117" y="9103"/>
                  </a:cubicBezTo>
                  <a:lnTo>
                    <a:pt x="2117" y="9103"/>
                  </a:lnTo>
                  <a:cubicBezTo>
                    <a:pt x="2119" y="9103"/>
                    <a:pt x="2121" y="9103"/>
                    <a:pt x="2123" y="9103"/>
                  </a:cubicBezTo>
                  <a:cubicBezTo>
                    <a:pt x="2125" y="9103"/>
                    <a:pt x="2126" y="9103"/>
                    <a:pt x="2128" y="9103"/>
                  </a:cubicBezTo>
                  <a:lnTo>
                    <a:pt x="2128" y="9103"/>
                  </a:lnTo>
                  <a:cubicBezTo>
                    <a:pt x="2129" y="9104"/>
                    <a:pt x="2129" y="9104"/>
                    <a:pt x="2130" y="9105"/>
                  </a:cubicBezTo>
                  <a:cubicBezTo>
                    <a:pt x="2133" y="9112"/>
                    <a:pt x="2138" y="9116"/>
                    <a:pt x="2145" y="9120"/>
                  </a:cubicBezTo>
                  <a:cubicBezTo>
                    <a:pt x="2148" y="9122"/>
                    <a:pt x="2150" y="9123"/>
                    <a:pt x="2153" y="9124"/>
                  </a:cubicBezTo>
                  <a:lnTo>
                    <a:pt x="2153" y="9124"/>
                  </a:lnTo>
                  <a:cubicBezTo>
                    <a:pt x="2151" y="9125"/>
                    <a:pt x="2149" y="9126"/>
                    <a:pt x="2147" y="9127"/>
                  </a:cubicBezTo>
                  <a:cubicBezTo>
                    <a:pt x="2147" y="9127"/>
                    <a:pt x="2147" y="9127"/>
                    <a:pt x="2146" y="9128"/>
                  </a:cubicBezTo>
                  <a:lnTo>
                    <a:pt x="2123" y="9113"/>
                  </a:lnTo>
                  <a:lnTo>
                    <a:pt x="2106" y="9102"/>
                  </a:lnTo>
                  <a:close/>
                  <a:moveTo>
                    <a:pt x="3742" y="9891"/>
                  </a:moveTo>
                  <a:lnTo>
                    <a:pt x="3780" y="9900"/>
                  </a:lnTo>
                  <a:cubicBezTo>
                    <a:pt x="3780" y="9902"/>
                    <a:pt x="3778" y="9903"/>
                    <a:pt x="3777" y="9905"/>
                  </a:cubicBezTo>
                  <a:cubicBezTo>
                    <a:pt x="3767" y="9901"/>
                    <a:pt x="3757" y="9898"/>
                    <a:pt x="3749" y="9894"/>
                  </a:cubicBezTo>
                  <a:lnTo>
                    <a:pt x="3742" y="9891"/>
                  </a:lnTo>
                  <a:close/>
                  <a:moveTo>
                    <a:pt x="5828" y="10000"/>
                  </a:moveTo>
                  <a:lnTo>
                    <a:pt x="5828" y="10000"/>
                  </a:lnTo>
                  <a:cubicBezTo>
                    <a:pt x="5828" y="10000"/>
                    <a:pt x="5828" y="10000"/>
                    <a:pt x="5828" y="9999"/>
                  </a:cubicBezTo>
                  <a:lnTo>
                    <a:pt x="5828" y="9998"/>
                  </a:lnTo>
                  <a:cubicBezTo>
                    <a:pt x="5871" y="9993"/>
                    <a:pt x="5913" y="9988"/>
                    <a:pt x="5955" y="9982"/>
                  </a:cubicBezTo>
                  <a:lnTo>
                    <a:pt x="5955" y="9982"/>
                  </a:lnTo>
                  <a:lnTo>
                    <a:pt x="5979" y="9979"/>
                  </a:lnTo>
                  <a:lnTo>
                    <a:pt x="5994" y="9980"/>
                  </a:lnTo>
                  <a:lnTo>
                    <a:pt x="6005" y="9982"/>
                  </a:lnTo>
                  <a:cubicBezTo>
                    <a:pt x="6022" y="9983"/>
                    <a:pt x="6038" y="9984"/>
                    <a:pt x="6054" y="9984"/>
                  </a:cubicBezTo>
                  <a:cubicBezTo>
                    <a:pt x="6070" y="9984"/>
                    <a:pt x="6085" y="9983"/>
                    <a:pt x="6101" y="9981"/>
                  </a:cubicBezTo>
                  <a:lnTo>
                    <a:pt x="6101" y="9981"/>
                  </a:lnTo>
                  <a:cubicBezTo>
                    <a:pt x="6016" y="9995"/>
                    <a:pt x="5944" y="10001"/>
                    <a:pt x="5859" y="10001"/>
                  </a:cubicBezTo>
                  <a:cubicBezTo>
                    <a:pt x="5849" y="10000"/>
                    <a:pt x="5838" y="10000"/>
                    <a:pt x="5828" y="10000"/>
                  </a:cubicBezTo>
                  <a:close/>
                  <a:moveTo>
                    <a:pt x="6210" y="9934"/>
                  </a:moveTo>
                  <a:lnTo>
                    <a:pt x="6210" y="9934"/>
                  </a:lnTo>
                  <a:cubicBezTo>
                    <a:pt x="6208" y="9932"/>
                    <a:pt x="6207" y="9931"/>
                    <a:pt x="6204" y="9929"/>
                  </a:cubicBezTo>
                  <a:cubicBezTo>
                    <a:pt x="6204" y="9929"/>
                    <a:pt x="6203" y="9929"/>
                    <a:pt x="6202" y="9928"/>
                  </a:cubicBezTo>
                  <a:cubicBezTo>
                    <a:pt x="6240" y="9923"/>
                    <a:pt x="6279" y="9918"/>
                    <a:pt x="6316" y="9911"/>
                  </a:cubicBezTo>
                  <a:cubicBezTo>
                    <a:pt x="6307" y="9913"/>
                    <a:pt x="6297" y="9916"/>
                    <a:pt x="6288" y="9918"/>
                  </a:cubicBezTo>
                  <a:cubicBezTo>
                    <a:pt x="6262" y="9924"/>
                    <a:pt x="6236" y="9928"/>
                    <a:pt x="6210" y="9934"/>
                  </a:cubicBezTo>
                  <a:close/>
                  <a:moveTo>
                    <a:pt x="7231" y="9599"/>
                  </a:moveTo>
                  <a:cubicBezTo>
                    <a:pt x="7266" y="9582"/>
                    <a:pt x="7300" y="9563"/>
                    <a:pt x="7335" y="9545"/>
                  </a:cubicBezTo>
                  <a:lnTo>
                    <a:pt x="7365" y="9528"/>
                  </a:lnTo>
                  <a:lnTo>
                    <a:pt x="7356" y="9533"/>
                  </a:lnTo>
                  <a:cubicBezTo>
                    <a:pt x="7347" y="9539"/>
                    <a:pt x="7337" y="9545"/>
                    <a:pt x="7328" y="9551"/>
                  </a:cubicBezTo>
                  <a:cubicBezTo>
                    <a:pt x="7326" y="9552"/>
                    <a:pt x="7323" y="9553"/>
                    <a:pt x="7321" y="9555"/>
                  </a:cubicBezTo>
                  <a:cubicBezTo>
                    <a:pt x="7293" y="9569"/>
                    <a:pt x="7265" y="9583"/>
                    <a:pt x="7236" y="9597"/>
                  </a:cubicBezTo>
                  <a:lnTo>
                    <a:pt x="7231" y="9599"/>
                  </a:lnTo>
                  <a:close/>
                  <a:moveTo>
                    <a:pt x="7613" y="9374"/>
                  </a:moveTo>
                  <a:lnTo>
                    <a:pt x="7621" y="9368"/>
                  </a:lnTo>
                  <a:lnTo>
                    <a:pt x="7656" y="9346"/>
                  </a:lnTo>
                  <a:cubicBezTo>
                    <a:pt x="7644" y="9353"/>
                    <a:pt x="7633" y="9361"/>
                    <a:pt x="7621" y="9369"/>
                  </a:cubicBezTo>
                  <a:lnTo>
                    <a:pt x="7613" y="9374"/>
                  </a:lnTo>
                  <a:close/>
                  <a:moveTo>
                    <a:pt x="10034" y="5420"/>
                  </a:moveTo>
                  <a:cubicBezTo>
                    <a:pt x="10034" y="5382"/>
                    <a:pt x="10034" y="5344"/>
                    <a:pt x="10034" y="5305"/>
                  </a:cubicBezTo>
                  <a:lnTo>
                    <a:pt x="10036" y="5305"/>
                  </a:lnTo>
                  <a:cubicBezTo>
                    <a:pt x="10038" y="5349"/>
                    <a:pt x="10039" y="5396"/>
                    <a:pt x="10041" y="5443"/>
                  </a:cubicBezTo>
                  <a:lnTo>
                    <a:pt x="10041" y="5443"/>
                  </a:lnTo>
                  <a:cubicBezTo>
                    <a:pt x="10038" y="5443"/>
                    <a:pt x="10036" y="5444"/>
                    <a:pt x="10033" y="5444"/>
                  </a:cubicBezTo>
                  <a:cubicBezTo>
                    <a:pt x="10034" y="5437"/>
                    <a:pt x="10034" y="5428"/>
                    <a:pt x="10034" y="5420"/>
                  </a:cubicBezTo>
                  <a:close/>
                  <a:moveTo>
                    <a:pt x="10025" y="4664"/>
                  </a:moveTo>
                  <a:cubicBezTo>
                    <a:pt x="10025" y="4652"/>
                    <a:pt x="10024" y="4639"/>
                    <a:pt x="10023" y="4625"/>
                  </a:cubicBezTo>
                  <a:lnTo>
                    <a:pt x="10021" y="4584"/>
                  </a:lnTo>
                  <a:cubicBezTo>
                    <a:pt x="10020" y="4540"/>
                    <a:pt x="10017" y="4496"/>
                    <a:pt x="10014" y="4452"/>
                  </a:cubicBezTo>
                  <a:lnTo>
                    <a:pt x="10014" y="4452"/>
                  </a:lnTo>
                  <a:cubicBezTo>
                    <a:pt x="10019" y="4452"/>
                    <a:pt x="10022" y="4451"/>
                    <a:pt x="10026" y="4450"/>
                  </a:cubicBezTo>
                  <a:cubicBezTo>
                    <a:pt x="10026" y="4483"/>
                    <a:pt x="10026" y="4517"/>
                    <a:pt x="10026" y="4552"/>
                  </a:cubicBezTo>
                  <a:cubicBezTo>
                    <a:pt x="10026" y="4587"/>
                    <a:pt x="10025" y="4626"/>
                    <a:pt x="10025" y="4664"/>
                  </a:cubicBezTo>
                  <a:close/>
                  <a:moveTo>
                    <a:pt x="10026" y="4136"/>
                  </a:moveTo>
                  <a:cubicBezTo>
                    <a:pt x="10026" y="4132"/>
                    <a:pt x="10026" y="4128"/>
                    <a:pt x="10026" y="4125"/>
                  </a:cubicBezTo>
                  <a:lnTo>
                    <a:pt x="10029" y="4125"/>
                  </a:lnTo>
                  <a:cubicBezTo>
                    <a:pt x="10031" y="4132"/>
                    <a:pt x="10033" y="4140"/>
                    <a:pt x="10034" y="4148"/>
                  </a:cubicBezTo>
                  <a:lnTo>
                    <a:pt x="10036" y="4158"/>
                  </a:lnTo>
                  <a:lnTo>
                    <a:pt x="10037" y="4163"/>
                  </a:lnTo>
                  <a:lnTo>
                    <a:pt x="10037" y="4163"/>
                  </a:lnTo>
                  <a:cubicBezTo>
                    <a:pt x="10034" y="4163"/>
                    <a:pt x="10031" y="4164"/>
                    <a:pt x="10028" y="4166"/>
                  </a:cubicBezTo>
                  <a:cubicBezTo>
                    <a:pt x="10027" y="4155"/>
                    <a:pt x="10027" y="4146"/>
                    <a:pt x="10026" y="4136"/>
                  </a:cubicBezTo>
                  <a:close/>
                  <a:moveTo>
                    <a:pt x="7224" y="592"/>
                  </a:moveTo>
                  <a:lnTo>
                    <a:pt x="7213" y="583"/>
                  </a:lnTo>
                  <a:lnTo>
                    <a:pt x="7224" y="588"/>
                  </a:lnTo>
                  <a:lnTo>
                    <a:pt x="7224" y="592"/>
                  </a:lnTo>
                  <a:close/>
                  <a:moveTo>
                    <a:pt x="2084" y="9096"/>
                  </a:moveTo>
                  <a:lnTo>
                    <a:pt x="2084" y="9096"/>
                  </a:lnTo>
                  <a:cubicBezTo>
                    <a:pt x="2086" y="9097"/>
                    <a:pt x="2088" y="9097"/>
                    <a:pt x="2090" y="9098"/>
                  </a:cubicBezTo>
                  <a:lnTo>
                    <a:pt x="2097" y="9100"/>
                  </a:lnTo>
                  <a:lnTo>
                    <a:pt x="2098" y="9100"/>
                  </a:lnTo>
                  <a:lnTo>
                    <a:pt x="2109" y="9107"/>
                  </a:lnTo>
                  <a:lnTo>
                    <a:pt x="2144" y="9128"/>
                  </a:lnTo>
                  <a:lnTo>
                    <a:pt x="2144" y="9128"/>
                  </a:lnTo>
                  <a:cubicBezTo>
                    <a:pt x="2141" y="9131"/>
                    <a:pt x="2138" y="9133"/>
                    <a:pt x="2136" y="9136"/>
                  </a:cubicBezTo>
                  <a:cubicBezTo>
                    <a:pt x="2121" y="9125"/>
                    <a:pt x="2107" y="9114"/>
                    <a:pt x="2093" y="9103"/>
                  </a:cubicBezTo>
                  <a:lnTo>
                    <a:pt x="2084" y="9096"/>
                  </a:lnTo>
                  <a:close/>
                  <a:moveTo>
                    <a:pt x="5681" y="10050"/>
                  </a:moveTo>
                  <a:cubicBezTo>
                    <a:pt x="5686" y="10049"/>
                    <a:pt x="5691" y="10047"/>
                    <a:pt x="5696" y="10045"/>
                  </a:cubicBezTo>
                  <a:cubicBezTo>
                    <a:pt x="5701" y="10044"/>
                    <a:pt x="5701" y="10044"/>
                    <a:pt x="5703" y="10043"/>
                  </a:cubicBezTo>
                  <a:lnTo>
                    <a:pt x="5703" y="10043"/>
                  </a:lnTo>
                  <a:cubicBezTo>
                    <a:pt x="5717" y="10038"/>
                    <a:pt x="5728" y="10034"/>
                    <a:pt x="5741" y="10028"/>
                  </a:cubicBezTo>
                  <a:cubicBezTo>
                    <a:pt x="5744" y="10026"/>
                    <a:pt x="5746" y="10025"/>
                    <a:pt x="5749" y="10023"/>
                  </a:cubicBezTo>
                  <a:lnTo>
                    <a:pt x="5751" y="10023"/>
                  </a:lnTo>
                  <a:lnTo>
                    <a:pt x="5751" y="10023"/>
                  </a:lnTo>
                  <a:cubicBezTo>
                    <a:pt x="5755" y="10029"/>
                    <a:pt x="5761" y="10034"/>
                    <a:pt x="5766" y="10037"/>
                  </a:cubicBezTo>
                  <a:cubicBezTo>
                    <a:pt x="5768" y="10038"/>
                    <a:pt x="5768" y="10039"/>
                    <a:pt x="5769" y="10039"/>
                  </a:cubicBezTo>
                  <a:cubicBezTo>
                    <a:pt x="5745" y="10042"/>
                    <a:pt x="5722" y="10046"/>
                    <a:pt x="5698" y="10049"/>
                  </a:cubicBezTo>
                  <a:lnTo>
                    <a:pt x="5681" y="10050"/>
                  </a:lnTo>
                  <a:close/>
                  <a:moveTo>
                    <a:pt x="9896" y="6524"/>
                  </a:moveTo>
                  <a:cubicBezTo>
                    <a:pt x="9899" y="6512"/>
                    <a:pt x="9902" y="6499"/>
                    <a:pt x="9905" y="6487"/>
                  </a:cubicBezTo>
                  <a:cubicBezTo>
                    <a:pt x="9908" y="6477"/>
                    <a:pt x="9912" y="6468"/>
                    <a:pt x="9915" y="6459"/>
                  </a:cubicBezTo>
                  <a:cubicBezTo>
                    <a:pt x="9910" y="6476"/>
                    <a:pt x="9905" y="6493"/>
                    <a:pt x="9900" y="6509"/>
                  </a:cubicBezTo>
                  <a:cubicBezTo>
                    <a:pt x="9899" y="6514"/>
                    <a:pt x="9897" y="6520"/>
                    <a:pt x="9896" y="6524"/>
                  </a:cubicBezTo>
                  <a:close/>
                  <a:moveTo>
                    <a:pt x="10049" y="5777"/>
                  </a:moveTo>
                  <a:lnTo>
                    <a:pt x="10049" y="5777"/>
                  </a:lnTo>
                  <a:cubicBezTo>
                    <a:pt x="10042" y="5777"/>
                    <a:pt x="10036" y="5779"/>
                    <a:pt x="10030" y="5782"/>
                  </a:cubicBezTo>
                  <a:cubicBezTo>
                    <a:pt x="10024" y="5786"/>
                    <a:pt x="10020" y="5790"/>
                    <a:pt x="10017" y="5795"/>
                  </a:cubicBezTo>
                  <a:cubicBezTo>
                    <a:pt x="10017" y="5784"/>
                    <a:pt x="10018" y="5773"/>
                    <a:pt x="10019" y="5762"/>
                  </a:cubicBezTo>
                  <a:cubicBezTo>
                    <a:pt x="10022" y="5715"/>
                    <a:pt x="10026" y="5667"/>
                    <a:pt x="10028" y="5618"/>
                  </a:cubicBezTo>
                  <a:cubicBezTo>
                    <a:pt x="10028" y="5616"/>
                    <a:pt x="10028" y="5614"/>
                    <a:pt x="10028" y="5612"/>
                  </a:cubicBezTo>
                  <a:cubicBezTo>
                    <a:pt x="10030" y="5583"/>
                    <a:pt x="10031" y="5553"/>
                    <a:pt x="10032" y="5525"/>
                  </a:cubicBezTo>
                  <a:lnTo>
                    <a:pt x="10032" y="5525"/>
                  </a:lnTo>
                  <a:cubicBezTo>
                    <a:pt x="10036" y="5526"/>
                    <a:pt x="10040" y="5527"/>
                    <a:pt x="10044" y="5527"/>
                  </a:cubicBezTo>
                  <a:cubicBezTo>
                    <a:pt x="10047" y="5624"/>
                    <a:pt x="10049" y="5706"/>
                    <a:pt x="10049" y="5777"/>
                  </a:cubicBezTo>
                  <a:close/>
                  <a:moveTo>
                    <a:pt x="9996" y="4966"/>
                  </a:moveTo>
                  <a:lnTo>
                    <a:pt x="9996" y="4966"/>
                  </a:lnTo>
                  <a:cubicBezTo>
                    <a:pt x="9991" y="4967"/>
                    <a:pt x="9987" y="4968"/>
                    <a:pt x="9983" y="4969"/>
                  </a:cubicBezTo>
                  <a:lnTo>
                    <a:pt x="9983" y="4969"/>
                  </a:lnTo>
                  <a:cubicBezTo>
                    <a:pt x="9983" y="4921"/>
                    <a:pt x="9989" y="4879"/>
                    <a:pt x="10001" y="4832"/>
                  </a:cubicBezTo>
                  <a:lnTo>
                    <a:pt x="10001" y="4832"/>
                  </a:lnTo>
                  <a:cubicBezTo>
                    <a:pt x="10001" y="4832"/>
                    <a:pt x="10002" y="4833"/>
                    <a:pt x="10003" y="4833"/>
                  </a:cubicBezTo>
                  <a:lnTo>
                    <a:pt x="10003" y="4833"/>
                  </a:lnTo>
                  <a:cubicBezTo>
                    <a:pt x="9996" y="4864"/>
                    <a:pt x="9993" y="4891"/>
                    <a:pt x="9993" y="4922"/>
                  </a:cubicBezTo>
                  <a:cubicBezTo>
                    <a:pt x="9993" y="4938"/>
                    <a:pt x="9994" y="4951"/>
                    <a:pt x="9996" y="4966"/>
                  </a:cubicBezTo>
                  <a:close/>
                  <a:moveTo>
                    <a:pt x="10030" y="4485"/>
                  </a:moveTo>
                  <a:lnTo>
                    <a:pt x="10030" y="4472"/>
                  </a:lnTo>
                  <a:cubicBezTo>
                    <a:pt x="10030" y="4464"/>
                    <a:pt x="10030" y="4456"/>
                    <a:pt x="10030" y="4448"/>
                  </a:cubicBezTo>
                  <a:cubicBezTo>
                    <a:pt x="10030" y="4460"/>
                    <a:pt x="10030" y="4472"/>
                    <a:pt x="10030" y="4485"/>
                  </a:cubicBezTo>
                  <a:close/>
                  <a:moveTo>
                    <a:pt x="10033" y="4377"/>
                  </a:moveTo>
                  <a:lnTo>
                    <a:pt x="10030" y="4375"/>
                  </a:lnTo>
                  <a:lnTo>
                    <a:pt x="10030" y="4309"/>
                  </a:lnTo>
                  <a:cubicBezTo>
                    <a:pt x="10030" y="4301"/>
                    <a:pt x="10030" y="4292"/>
                    <a:pt x="10030" y="4285"/>
                  </a:cubicBezTo>
                  <a:cubicBezTo>
                    <a:pt x="10030" y="4272"/>
                    <a:pt x="10030" y="4261"/>
                    <a:pt x="10030" y="4249"/>
                  </a:cubicBezTo>
                  <a:lnTo>
                    <a:pt x="10030" y="4240"/>
                  </a:lnTo>
                  <a:lnTo>
                    <a:pt x="10030" y="4240"/>
                  </a:lnTo>
                  <a:cubicBezTo>
                    <a:pt x="10034" y="4241"/>
                    <a:pt x="10037" y="4242"/>
                    <a:pt x="10041" y="4242"/>
                  </a:cubicBezTo>
                  <a:cubicBezTo>
                    <a:pt x="10038" y="4279"/>
                    <a:pt x="10035" y="4325"/>
                    <a:pt x="10033" y="4378"/>
                  </a:cubicBezTo>
                  <a:lnTo>
                    <a:pt x="10033" y="4377"/>
                  </a:lnTo>
                  <a:close/>
                  <a:moveTo>
                    <a:pt x="7393" y="577"/>
                  </a:moveTo>
                  <a:lnTo>
                    <a:pt x="7393" y="577"/>
                  </a:lnTo>
                  <a:cubicBezTo>
                    <a:pt x="7392" y="579"/>
                    <a:pt x="7392" y="580"/>
                    <a:pt x="7391" y="581"/>
                  </a:cubicBezTo>
                  <a:cubicBezTo>
                    <a:pt x="7388" y="588"/>
                    <a:pt x="7385" y="594"/>
                    <a:pt x="7385" y="601"/>
                  </a:cubicBezTo>
                  <a:lnTo>
                    <a:pt x="7385" y="601"/>
                  </a:lnTo>
                  <a:lnTo>
                    <a:pt x="7385" y="601"/>
                  </a:lnTo>
                  <a:cubicBezTo>
                    <a:pt x="7385" y="608"/>
                    <a:pt x="7387" y="615"/>
                    <a:pt x="7391" y="622"/>
                  </a:cubicBezTo>
                  <a:cubicBezTo>
                    <a:pt x="7395" y="628"/>
                    <a:pt x="7399" y="633"/>
                    <a:pt x="7406" y="637"/>
                  </a:cubicBezTo>
                  <a:cubicBezTo>
                    <a:pt x="7413" y="641"/>
                    <a:pt x="7419" y="643"/>
                    <a:pt x="7427" y="643"/>
                  </a:cubicBezTo>
                  <a:lnTo>
                    <a:pt x="7427" y="643"/>
                  </a:lnTo>
                  <a:lnTo>
                    <a:pt x="7427" y="643"/>
                  </a:lnTo>
                  <a:cubicBezTo>
                    <a:pt x="7435" y="643"/>
                    <a:pt x="7441" y="641"/>
                    <a:pt x="7447" y="637"/>
                  </a:cubicBezTo>
                  <a:cubicBezTo>
                    <a:pt x="7449" y="636"/>
                    <a:pt x="7450" y="635"/>
                    <a:pt x="7451" y="634"/>
                  </a:cubicBezTo>
                  <a:lnTo>
                    <a:pt x="7454" y="637"/>
                  </a:lnTo>
                  <a:cubicBezTo>
                    <a:pt x="7458" y="644"/>
                    <a:pt x="7463" y="651"/>
                    <a:pt x="7467" y="657"/>
                  </a:cubicBezTo>
                  <a:cubicBezTo>
                    <a:pt x="7469" y="661"/>
                    <a:pt x="7471" y="665"/>
                    <a:pt x="7474" y="669"/>
                  </a:cubicBezTo>
                  <a:cubicBezTo>
                    <a:pt x="7478" y="677"/>
                    <a:pt x="7483" y="684"/>
                    <a:pt x="7487" y="693"/>
                  </a:cubicBezTo>
                  <a:cubicBezTo>
                    <a:pt x="7489" y="697"/>
                    <a:pt x="7491" y="701"/>
                    <a:pt x="7493" y="705"/>
                  </a:cubicBezTo>
                  <a:cubicBezTo>
                    <a:pt x="7496" y="712"/>
                    <a:pt x="7500" y="720"/>
                    <a:pt x="7504" y="728"/>
                  </a:cubicBezTo>
                  <a:lnTo>
                    <a:pt x="7493" y="723"/>
                  </a:lnTo>
                  <a:cubicBezTo>
                    <a:pt x="7473" y="712"/>
                    <a:pt x="7454" y="701"/>
                    <a:pt x="7433" y="691"/>
                  </a:cubicBezTo>
                  <a:lnTo>
                    <a:pt x="7380" y="662"/>
                  </a:lnTo>
                  <a:cubicBezTo>
                    <a:pt x="7354" y="649"/>
                    <a:pt x="7328" y="636"/>
                    <a:pt x="7302" y="623"/>
                  </a:cubicBezTo>
                  <a:lnTo>
                    <a:pt x="7302" y="623"/>
                  </a:lnTo>
                  <a:cubicBezTo>
                    <a:pt x="7304" y="617"/>
                    <a:pt x="7305" y="612"/>
                    <a:pt x="7305" y="606"/>
                  </a:cubicBezTo>
                  <a:lnTo>
                    <a:pt x="7305" y="606"/>
                  </a:lnTo>
                  <a:cubicBezTo>
                    <a:pt x="7305" y="599"/>
                    <a:pt x="7305" y="593"/>
                    <a:pt x="7300" y="586"/>
                  </a:cubicBezTo>
                  <a:cubicBezTo>
                    <a:pt x="7300" y="585"/>
                    <a:pt x="7298" y="583"/>
                    <a:pt x="7296" y="581"/>
                  </a:cubicBezTo>
                  <a:cubicBezTo>
                    <a:pt x="7299" y="580"/>
                    <a:pt x="7301" y="578"/>
                    <a:pt x="7304" y="577"/>
                  </a:cubicBezTo>
                  <a:lnTo>
                    <a:pt x="7304" y="577"/>
                  </a:lnTo>
                  <a:cubicBezTo>
                    <a:pt x="7309" y="574"/>
                    <a:pt x="7313" y="573"/>
                    <a:pt x="7318" y="571"/>
                  </a:cubicBezTo>
                  <a:cubicBezTo>
                    <a:pt x="7321" y="571"/>
                    <a:pt x="7323" y="569"/>
                    <a:pt x="7326" y="569"/>
                  </a:cubicBezTo>
                  <a:lnTo>
                    <a:pt x="7326" y="569"/>
                  </a:lnTo>
                  <a:cubicBezTo>
                    <a:pt x="7334" y="567"/>
                    <a:pt x="7341" y="566"/>
                    <a:pt x="7349" y="566"/>
                  </a:cubicBezTo>
                  <a:cubicBezTo>
                    <a:pt x="7365" y="566"/>
                    <a:pt x="7379" y="569"/>
                    <a:pt x="7394" y="577"/>
                  </a:cubicBezTo>
                  <a:lnTo>
                    <a:pt x="7393" y="577"/>
                  </a:lnTo>
                  <a:close/>
                  <a:moveTo>
                    <a:pt x="103" y="4193"/>
                  </a:moveTo>
                  <a:lnTo>
                    <a:pt x="103" y="4193"/>
                  </a:lnTo>
                  <a:cubicBezTo>
                    <a:pt x="105" y="4194"/>
                    <a:pt x="108" y="4194"/>
                    <a:pt x="110" y="4194"/>
                  </a:cubicBezTo>
                  <a:cubicBezTo>
                    <a:pt x="110" y="4196"/>
                    <a:pt x="110" y="4197"/>
                    <a:pt x="110" y="4198"/>
                  </a:cubicBezTo>
                  <a:cubicBezTo>
                    <a:pt x="110" y="4199"/>
                    <a:pt x="108" y="4206"/>
                    <a:pt x="106" y="4211"/>
                  </a:cubicBezTo>
                  <a:lnTo>
                    <a:pt x="106" y="4211"/>
                  </a:lnTo>
                  <a:cubicBezTo>
                    <a:pt x="107" y="4211"/>
                    <a:pt x="107" y="4211"/>
                    <a:pt x="107" y="4211"/>
                  </a:cubicBezTo>
                  <a:cubicBezTo>
                    <a:pt x="107" y="4212"/>
                    <a:pt x="107" y="4212"/>
                    <a:pt x="106" y="4212"/>
                  </a:cubicBezTo>
                  <a:lnTo>
                    <a:pt x="106" y="4212"/>
                  </a:lnTo>
                  <a:cubicBezTo>
                    <a:pt x="102" y="4213"/>
                    <a:pt x="99" y="4213"/>
                    <a:pt x="96" y="4216"/>
                  </a:cubicBezTo>
                  <a:cubicBezTo>
                    <a:pt x="95" y="4216"/>
                    <a:pt x="94" y="4217"/>
                    <a:pt x="94" y="4217"/>
                  </a:cubicBezTo>
                  <a:lnTo>
                    <a:pt x="94" y="4217"/>
                  </a:lnTo>
                  <a:cubicBezTo>
                    <a:pt x="96" y="4208"/>
                    <a:pt x="99" y="4201"/>
                    <a:pt x="103" y="4193"/>
                  </a:cubicBezTo>
                  <a:close/>
                  <a:moveTo>
                    <a:pt x="51" y="4667"/>
                  </a:moveTo>
                  <a:cubicBezTo>
                    <a:pt x="54" y="4521"/>
                    <a:pt x="57" y="4373"/>
                    <a:pt x="78" y="4272"/>
                  </a:cubicBezTo>
                  <a:lnTo>
                    <a:pt x="78" y="4272"/>
                  </a:lnTo>
                  <a:lnTo>
                    <a:pt x="78" y="4272"/>
                  </a:lnTo>
                  <a:cubicBezTo>
                    <a:pt x="81" y="4278"/>
                    <a:pt x="85" y="4282"/>
                    <a:pt x="90" y="4286"/>
                  </a:cubicBezTo>
                  <a:cubicBezTo>
                    <a:pt x="90" y="4289"/>
                    <a:pt x="90" y="4292"/>
                    <a:pt x="88" y="4295"/>
                  </a:cubicBezTo>
                  <a:lnTo>
                    <a:pt x="86" y="4307"/>
                  </a:lnTo>
                  <a:cubicBezTo>
                    <a:pt x="86" y="4314"/>
                    <a:pt x="84" y="4320"/>
                    <a:pt x="83" y="4327"/>
                  </a:cubicBezTo>
                  <a:cubicBezTo>
                    <a:pt x="82" y="4334"/>
                    <a:pt x="81" y="4339"/>
                    <a:pt x="81" y="4345"/>
                  </a:cubicBezTo>
                  <a:cubicBezTo>
                    <a:pt x="80" y="4350"/>
                    <a:pt x="80" y="4357"/>
                    <a:pt x="79" y="4363"/>
                  </a:cubicBezTo>
                  <a:cubicBezTo>
                    <a:pt x="78" y="4375"/>
                    <a:pt x="76" y="4387"/>
                    <a:pt x="75" y="4399"/>
                  </a:cubicBezTo>
                  <a:cubicBezTo>
                    <a:pt x="75" y="4402"/>
                    <a:pt x="75" y="4406"/>
                    <a:pt x="75" y="4409"/>
                  </a:cubicBezTo>
                  <a:lnTo>
                    <a:pt x="72" y="4439"/>
                  </a:lnTo>
                  <a:cubicBezTo>
                    <a:pt x="72" y="4442"/>
                    <a:pt x="72" y="4446"/>
                    <a:pt x="72" y="4450"/>
                  </a:cubicBezTo>
                  <a:cubicBezTo>
                    <a:pt x="72" y="4460"/>
                    <a:pt x="70" y="4469"/>
                    <a:pt x="69" y="4480"/>
                  </a:cubicBezTo>
                  <a:cubicBezTo>
                    <a:pt x="69" y="4484"/>
                    <a:pt x="69" y="4488"/>
                    <a:pt x="69" y="4491"/>
                  </a:cubicBezTo>
                  <a:cubicBezTo>
                    <a:pt x="69" y="4502"/>
                    <a:pt x="68" y="4513"/>
                    <a:pt x="67" y="4524"/>
                  </a:cubicBezTo>
                  <a:cubicBezTo>
                    <a:pt x="67" y="4527"/>
                    <a:pt x="67" y="4531"/>
                    <a:pt x="67" y="4534"/>
                  </a:cubicBezTo>
                  <a:cubicBezTo>
                    <a:pt x="66" y="4545"/>
                    <a:pt x="65" y="4556"/>
                    <a:pt x="64" y="4567"/>
                  </a:cubicBezTo>
                  <a:lnTo>
                    <a:pt x="64" y="4578"/>
                  </a:lnTo>
                  <a:lnTo>
                    <a:pt x="62" y="4612"/>
                  </a:lnTo>
                  <a:lnTo>
                    <a:pt x="62" y="4623"/>
                  </a:lnTo>
                  <a:cubicBezTo>
                    <a:pt x="62" y="4634"/>
                    <a:pt x="61" y="4645"/>
                    <a:pt x="60" y="4657"/>
                  </a:cubicBezTo>
                  <a:cubicBezTo>
                    <a:pt x="60" y="4660"/>
                    <a:pt x="60" y="4664"/>
                    <a:pt x="60" y="4668"/>
                  </a:cubicBezTo>
                  <a:lnTo>
                    <a:pt x="58" y="4701"/>
                  </a:lnTo>
                  <a:lnTo>
                    <a:pt x="58" y="4713"/>
                  </a:lnTo>
                  <a:lnTo>
                    <a:pt x="58" y="4714"/>
                  </a:lnTo>
                  <a:lnTo>
                    <a:pt x="58" y="4714"/>
                  </a:lnTo>
                  <a:lnTo>
                    <a:pt x="57" y="4714"/>
                  </a:lnTo>
                  <a:cubicBezTo>
                    <a:pt x="50" y="4698"/>
                    <a:pt x="50" y="4683"/>
                    <a:pt x="51" y="4667"/>
                  </a:cubicBezTo>
                  <a:close/>
                </a:path>
              </a:pathLst>
            </a:custGeom>
            <a:gradFill>
              <a:gsLst>
                <a:gs pos="0">
                  <a:schemeClr val="accent4">
                    <a:lumMod val="75000"/>
                  </a:schemeClr>
                </a:gs>
                <a:gs pos="97000">
                  <a:schemeClr val="accent4">
                    <a:lumMod val="60000"/>
                    <a:lumOff val="40000"/>
                  </a:schemeClr>
                </a:gs>
              </a:gsLst>
              <a:lin ang="0" scaled="0"/>
            </a:gradFill>
            <a:ln>
              <a:noFill/>
            </a:ln>
            <a:effectLst/>
          </p:spPr>
          <p:txBody>
            <a:bodyPr wrap="none" anchor="ctr"/>
            <a:lstStyle/>
            <a:p>
              <a:endParaRPr lang="zh-CN" altLang="en-US" sz="1220">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4" name="Freeform 2"/>
            <p:cNvSpPr>
              <a:spLocks noChangeArrowheads="1"/>
            </p:cNvSpPr>
            <p:nvPr/>
          </p:nvSpPr>
          <p:spPr bwMode="auto">
            <a:xfrm>
              <a:off x="8341" y="5285"/>
              <a:ext cx="2201" cy="2174"/>
            </a:xfrm>
            <a:custGeom>
              <a:avLst/>
              <a:gdLst>
                <a:gd name="T0" fmla="*/ 3112 w 5744"/>
                <a:gd name="T1" fmla="*/ 16 h 5754"/>
                <a:gd name="T2" fmla="*/ 23 w 5744"/>
                <a:gd name="T3" fmla="*/ 3123 h 5754"/>
                <a:gd name="T4" fmla="*/ 4894 w 5744"/>
                <a:gd name="T5" fmla="*/ 4934 h 5754"/>
                <a:gd name="T6" fmla="*/ 667 w 5744"/>
                <a:gd name="T7" fmla="*/ 4677 h 5754"/>
                <a:gd name="T8" fmla="*/ 3580 w 5744"/>
                <a:gd name="T9" fmla="*/ 127 h 5754"/>
                <a:gd name="T10" fmla="*/ 5642 w 5744"/>
                <a:gd name="T11" fmla="*/ 3675 h 5754"/>
                <a:gd name="T12" fmla="*/ 1142 w 5744"/>
                <a:gd name="T13" fmla="*/ 5139 h 5754"/>
                <a:gd name="T14" fmla="*/ 925 w 5744"/>
                <a:gd name="T15" fmla="*/ 939 h 5754"/>
                <a:gd name="T16" fmla="*/ 3678 w 5744"/>
                <a:gd name="T17" fmla="*/ 155 h 5754"/>
                <a:gd name="T18" fmla="*/ 5667 w 5744"/>
                <a:gd name="T19" fmla="*/ 2519 h 5754"/>
                <a:gd name="T20" fmla="*/ 3218 w 5744"/>
                <a:gd name="T21" fmla="*/ 5726 h 5754"/>
                <a:gd name="T22" fmla="*/ 80 w 5744"/>
                <a:gd name="T23" fmla="*/ 2496 h 5754"/>
                <a:gd name="T24" fmla="*/ 1510 w 5744"/>
                <a:gd name="T25" fmla="*/ 590 h 5754"/>
                <a:gd name="T26" fmla="*/ 4111 w 5744"/>
                <a:gd name="T27" fmla="*/ 349 h 5754"/>
                <a:gd name="T28" fmla="*/ 5679 w 5744"/>
                <a:gd name="T29" fmla="*/ 2558 h 5754"/>
                <a:gd name="T30" fmla="*/ 3936 w 5744"/>
                <a:gd name="T31" fmla="*/ 5493 h 5754"/>
                <a:gd name="T32" fmla="*/ 727 w 5744"/>
                <a:gd name="T33" fmla="*/ 4690 h 5754"/>
                <a:gd name="T34" fmla="*/ 119 w 5744"/>
                <a:gd name="T35" fmla="*/ 2269 h 5754"/>
                <a:gd name="T36" fmla="*/ 2842 w 5744"/>
                <a:gd name="T37" fmla="*/ 274 h 5754"/>
                <a:gd name="T38" fmla="*/ 5133 w 5744"/>
                <a:gd name="T39" fmla="*/ 1204 h 5754"/>
                <a:gd name="T40" fmla="*/ 5555 w 5744"/>
                <a:gd name="T41" fmla="*/ 2857 h 5754"/>
                <a:gd name="T42" fmla="*/ 4342 w 5744"/>
                <a:gd name="T43" fmla="*/ 5287 h 5754"/>
                <a:gd name="T44" fmla="*/ 1202 w 5744"/>
                <a:gd name="T45" fmla="*/ 5101 h 5754"/>
                <a:gd name="T46" fmla="*/ 47 w 5744"/>
                <a:gd name="T47" fmla="*/ 2985 h 5754"/>
                <a:gd name="T48" fmla="*/ 507 w 5744"/>
                <a:gd name="T49" fmla="*/ 1489 h 5754"/>
                <a:gd name="T50" fmla="*/ 2891 w 5744"/>
                <a:gd name="T51" fmla="*/ 194 h 5754"/>
                <a:gd name="T52" fmla="*/ 5125 w 5744"/>
                <a:gd name="T53" fmla="*/ 1299 h 5754"/>
                <a:gd name="T54" fmla="*/ 5139 w 5744"/>
                <a:gd name="T55" fmla="*/ 2532 h 5754"/>
                <a:gd name="T56" fmla="*/ 4664 w 5744"/>
                <a:gd name="T57" fmla="*/ 4916 h 5754"/>
                <a:gd name="T58" fmla="*/ 1377 w 5744"/>
                <a:gd name="T59" fmla="*/ 5235 h 5754"/>
                <a:gd name="T60" fmla="*/ 619 w 5744"/>
                <a:gd name="T61" fmla="*/ 2037 h 5754"/>
                <a:gd name="T62" fmla="*/ 1998 w 5744"/>
                <a:gd name="T63" fmla="*/ 334 h 5754"/>
                <a:gd name="T64" fmla="*/ 4418 w 5744"/>
                <a:gd name="T65" fmla="*/ 697 h 5754"/>
                <a:gd name="T66" fmla="*/ 5191 w 5744"/>
                <a:gd name="T67" fmla="*/ 2595 h 5754"/>
                <a:gd name="T68" fmla="*/ 5291 w 5744"/>
                <a:gd name="T69" fmla="*/ 4337 h 5754"/>
                <a:gd name="T70" fmla="*/ 3176 w 5744"/>
                <a:gd name="T71" fmla="*/ 5464 h 5754"/>
                <a:gd name="T72" fmla="*/ 226 w 5744"/>
                <a:gd name="T73" fmla="*/ 3700 h 5754"/>
                <a:gd name="T74" fmla="*/ 995 w 5744"/>
                <a:gd name="T75" fmla="*/ 1035 h 5754"/>
                <a:gd name="T76" fmla="*/ 3555 w 5744"/>
                <a:gd name="T77" fmla="*/ 494 h 5754"/>
                <a:gd name="T78" fmla="*/ 4272 w 5744"/>
                <a:gd name="T79" fmla="*/ 1192 h 5754"/>
                <a:gd name="T80" fmla="*/ 5661 w 5744"/>
                <a:gd name="T81" fmla="*/ 3001 h 5754"/>
                <a:gd name="T82" fmla="*/ 3426 w 5744"/>
                <a:gd name="T83" fmla="*/ 5395 h 5754"/>
                <a:gd name="T84" fmla="*/ 116 w 5744"/>
                <a:gd name="T85" fmla="*/ 3220 h 5754"/>
                <a:gd name="T86" fmla="*/ 927 w 5744"/>
                <a:gd name="T87" fmla="*/ 1450 h 5754"/>
                <a:gd name="T88" fmla="*/ 3925 w 5744"/>
                <a:gd name="T89" fmla="*/ 963 h 5754"/>
                <a:gd name="T90" fmla="*/ 5470 w 5744"/>
                <a:gd name="T91" fmla="*/ 3257 h 5754"/>
                <a:gd name="T92" fmla="*/ 3449 w 5744"/>
                <a:gd name="T93" fmla="*/ 5171 h 5754"/>
                <a:gd name="T94" fmla="*/ 277 w 5744"/>
                <a:gd name="T95" fmla="*/ 3658 h 5754"/>
                <a:gd name="T96" fmla="*/ 1286 w 5744"/>
                <a:gd name="T97" fmla="*/ 1336 h 5754"/>
                <a:gd name="T98" fmla="*/ 3600 w 5744"/>
                <a:gd name="T99" fmla="*/ 2159 h 5754"/>
                <a:gd name="T100" fmla="*/ 4527 w 5744"/>
                <a:gd name="T101" fmla="*/ 4284 h 5754"/>
                <a:gd name="T102" fmla="*/ 1037 w 5744"/>
                <a:gd name="T103" fmla="*/ 4176 h 5754"/>
                <a:gd name="T104" fmla="*/ 1803 w 5744"/>
                <a:gd name="T105" fmla="*/ 3296 h 5754"/>
                <a:gd name="T106" fmla="*/ 4839 w 5744"/>
                <a:gd name="T107" fmla="*/ 4044 h 5754"/>
                <a:gd name="T108" fmla="*/ 1816 w 5744"/>
                <a:gd name="T109" fmla="*/ 5269 h 5754"/>
                <a:gd name="T110" fmla="*/ 3340 w 5744"/>
                <a:gd name="T111" fmla="*/ 2160 h 5754"/>
                <a:gd name="T112" fmla="*/ 1774 w 5744"/>
                <a:gd name="T113" fmla="*/ 4797 h 5754"/>
                <a:gd name="T114" fmla="*/ 2995 w 5744"/>
                <a:gd name="T115" fmla="*/ 4887 h 5754"/>
                <a:gd name="T116" fmla="*/ 2111 w 5744"/>
                <a:gd name="T117" fmla="*/ 4753 h 5754"/>
                <a:gd name="T118" fmla="*/ 73 w 5744"/>
                <a:gd name="T119" fmla="*/ 3330 h 5754"/>
                <a:gd name="T120" fmla="*/ 5113 w 5744"/>
                <a:gd name="T121" fmla="*/ 1684 h 5754"/>
                <a:gd name="T122" fmla="*/ 110 w 5744"/>
                <a:gd name="T123" fmla="*/ 3489 h 5754"/>
                <a:gd name="T124" fmla="*/ 41 w 5744"/>
                <a:gd name="T125" fmla="*/ 3230 h 5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44" h="5754">
                  <a:moveTo>
                    <a:pt x="5723" y="3294"/>
                  </a:moveTo>
                  <a:cubicBezTo>
                    <a:pt x="5723" y="3254"/>
                    <a:pt x="5722" y="3207"/>
                    <a:pt x="5720" y="3152"/>
                  </a:cubicBezTo>
                  <a:lnTo>
                    <a:pt x="5720" y="3152"/>
                  </a:lnTo>
                  <a:cubicBezTo>
                    <a:pt x="5724" y="3151"/>
                    <a:pt x="5728" y="3150"/>
                    <a:pt x="5731" y="3148"/>
                  </a:cubicBezTo>
                  <a:cubicBezTo>
                    <a:pt x="5735" y="3146"/>
                    <a:pt x="5738" y="3144"/>
                    <a:pt x="5740" y="3140"/>
                  </a:cubicBezTo>
                  <a:cubicBezTo>
                    <a:pt x="5742" y="3137"/>
                    <a:pt x="5743" y="3133"/>
                    <a:pt x="5743" y="3128"/>
                  </a:cubicBezTo>
                  <a:cubicBezTo>
                    <a:pt x="5743" y="3124"/>
                    <a:pt x="5742" y="3120"/>
                    <a:pt x="5740" y="3116"/>
                  </a:cubicBezTo>
                  <a:cubicBezTo>
                    <a:pt x="5738" y="3112"/>
                    <a:pt x="5735" y="3109"/>
                    <a:pt x="5731" y="3107"/>
                  </a:cubicBezTo>
                  <a:cubicBezTo>
                    <a:pt x="5728" y="3105"/>
                    <a:pt x="5724" y="3104"/>
                    <a:pt x="5720" y="3104"/>
                  </a:cubicBezTo>
                  <a:cubicBezTo>
                    <a:pt x="5719" y="3104"/>
                    <a:pt x="5719" y="3104"/>
                    <a:pt x="5719" y="3104"/>
                  </a:cubicBezTo>
                  <a:cubicBezTo>
                    <a:pt x="5719" y="3077"/>
                    <a:pt x="5717" y="3050"/>
                    <a:pt x="5716" y="3025"/>
                  </a:cubicBezTo>
                  <a:lnTo>
                    <a:pt x="5716" y="3025"/>
                  </a:lnTo>
                  <a:cubicBezTo>
                    <a:pt x="5719" y="3025"/>
                    <a:pt x="5722" y="3024"/>
                    <a:pt x="5725" y="3023"/>
                  </a:cubicBezTo>
                  <a:cubicBezTo>
                    <a:pt x="5729" y="3020"/>
                    <a:pt x="5732" y="3018"/>
                    <a:pt x="5734" y="3015"/>
                  </a:cubicBezTo>
                  <a:cubicBezTo>
                    <a:pt x="5736" y="3011"/>
                    <a:pt x="5737" y="3007"/>
                    <a:pt x="5737" y="3003"/>
                  </a:cubicBezTo>
                  <a:cubicBezTo>
                    <a:pt x="5737" y="2998"/>
                    <a:pt x="5736" y="2994"/>
                    <a:pt x="5734" y="2991"/>
                  </a:cubicBezTo>
                  <a:cubicBezTo>
                    <a:pt x="5732" y="2987"/>
                    <a:pt x="5729" y="2984"/>
                    <a:pt x="5725" y="2982"/>
                  </a:cubicBezTo>
                  <a:cubicBezTo>
                    <a:pt x="5722" y="2980"/>
                    <a:pt x="5718" y="2979"/>
                    <a:pt x="5714" y="2979"/>
                  </a:cubicBezTo>
                  <a:cubicBezTo>
                    <a:pt x="5714" y="2958"/>
                    <a:pt x="5712" y="2933"/>
                    <a:pt x="5711" y="2912"/>
                  </a:cubicBezTo>
                  <a:lnTo>
                    <a:pt x="5711" y="2912"/>
                  </a:lnTo>
                  <a:cubicBezTo>
                    <a:pt x="5715" y="2912"/>
                    <a:pt x="5717" y="2910"/>
                    <a:pt x="5720" y="2909"/>
                  </a:cubicBezTo>
                  <a:cubicBezTo>
                    <a:pt x="5724" y="2906"/>
                    <a:pt x="5727" y="2904"/>
                    <a:pt x="5729" y="2901"/>
                  </a:cubicBezTo>
                  <a:cubicBezTo>
                    <a:pt x="5732" y="2897"/>
                    <a:pt x="5732" y="2893"/>
                    <a:pt x="5732" y="2889"/>
                  </a:cubicBezTo>
                  <a:lnTo>
                    <a:pt x="5732" y="2889"/>
                  </a:lnTo>
                  <a:cubicBezTo>
                    <a:pt x="5732" y="2885"/>
                    <a:pt x="5731" y="2882"/>
                    <a:pt x="5729" y="2878"/>
                  </a:cubicBezTo>
                  <a:lnTo>
                    <a:pt x="5728" y="2877"/>
                  </a:lnTo>
                  <a:lnTo>
                    <a:pt x="5728" y="2877"/>
                  </a:lnTo>
                  <a:cubicBezTo>
                    <a:pt x="5729" y="2876"/>
                    <a:pt x="5729" y="2875"/>
                    <a:pt x="5729" y="2875"/>
                  </a:cubicBezTo>
                  <a:cubicBezTo>
                    <a:pt x="5731" y="2871"/>
                    <a:pt x="5732" y="2868"/>
                    <a:pt x="5732" y="2864"/>
                  </a:cubicBezTo>
                  <a:lnTo>
                    <a:pt x="5732" y="2864"/>
                  </a:lnTo>
                  <a:cubicBezTo>
                    <a:pt x="5732" y="2863"/>
                    <a:pt x="5733" y="2862"/>
                    <a:pt x="5732" y="2862"/>
                  </a:cubicBezTo>
                  <a:cubicBezTo>
                    <a:pt x="5727" y="2851"/>
                    <a:pt x="5718" y="2845"/>
                    <a:pt x="5708" y="2839"/>
                  </a:cubicBezTo>
                  <a:cubicBezTo>
                    <a:pt x="5703" y="2836"/>
                    <a:pt x="5698" y="2834"/>
                    <a:pt x="5693" y="2832"/>
                  </a:cubicBezTo>
                  <a:lnTo>
                    <a:pt x="5693" y="2832"/>
                  </a:lnTo>
                  <a:lnTo>
                    <a:pt x="5693" y="2832"/>
                  </a:lnTo>
                  <a:cubicBezTo>
                    <a:pt x="5692" y="2824"/>
                    <a:pt x="5692" y="2817"/>
                    <a:pt x="5692" y="2809"/>
                  </a:cubicBezTo>
                  <a:cubicBezTo>
                    <a:pt x="5692" y="2791"/>
                    <a:pt x="5693" y="2776"/>
                    <a:pt x="5697" y="2759"/>
                  </a:cubicBezTo>
                  <a:lnTo>
                    <a:pt x="5697" y="2759"/>
                  </a:lnTo>
                  <a:lnTo>
                    <a:pt x="5698" y="2759"/>
                  </a:lnTo>
                  <a:cubicBezTo>
                    <a:pt x="5701" y="2761"/>
                    <a:pt x="5705" y="2762"/>
                    <a:pt x="5709" y="2762"/>
                  </a:cubicBezTo>
                  <a:lnTo>
                    <a:pt x="5709" y="2762"/>
                  </a:lnTo>
                  <a:lnTo>
                    <a:pt x="5709" y="2762"/>
                  </a:lnTo>
                  <a:cubicBezTo>
                    <a:pt x="5713" y="2762"/>
                    <a:pt x="5717" y="2761"/>
                    <a:pt x="5721" y="2759"/>
                  </a:cubicBezTo>
                  <a:cubicBezTo>
                    <a:pt x="5725" y="2756"/>
                    <a:pt x="5728" y="2754"/>
                    <a:pt x="5730" y="2750"/>
                  </a:cubicBezTo>
                  <a:cubicBezTo>
                    <a:pt x="5733" y="2746"/>
                    <a:pt x="5733" y="2742"/>
                    <a:pt x="5733" y="2738"/>
                  </a:cubicBezTo>
                  <a:lnTo>
                    <a:pt x="5733" y="2738"/>
                  </a:lnTo>
                  <a:cubicBezTo>
                    <a:pt x="5733" y="2734"/>
                    <a:pt x="5733" y="2729"/>
                    <a:pt x="5730" y="2726"/>
                  </a:cubicBezTo>
                  <a:cubicBezTo>
                    <a:pt x="5729" y="2723"/>
                    <a:pt x="5726" y="2721"/>
                    <a:pt x="5723" y="2719"/>
                  </a:cubicBezTo>
                  <a:lnTo>
                    <a:pt x="5723" y="2719"/>
                  </a:lnTo>
                  <a:cubicBezTo>
                    <a:pt x="5724" y="2717"/>
                    <a:pt x="5725" y="2715"/>
                    <a:pt x="5725" y="2713"/>
                  </a:cubicBezTo>
                  <a:lnTo>
                    <a:pt x="5725" y="2713"/>
                  </a:lnTo>
                  <a:cubicBezTo>
                    <a:pt x="5725" y="2708"/>
                    <a:pt x="5725" y="2704"/>
                    <a:pt x="5722" y="2701"/>
                  </a:cubicBezTo>
                  <a:cubicBezTo>
                    <a:pt x="5720" y="2696"/>
                    <a:pt x="5717" y="2694"/>
                    <a:pt x="5713" y="2692"/>
                  </a:cubicBezTo>
                  <a:cubicBezTo>
                    <a:pt x="5712" y="2691"/>
                    <a:pt x="5711" y="2691"/>
                    <a:pt x="5710" y="2691"/>
                  </a:cubicBezTo>
                  <a:cubicBezTo>
                    <a:pt x="5710" y="2633"/>
                    <a:pt x="5712" y="2581"/>
                    <a:pt x="5713" y="2536"/>
                  </a:cubicBezTo>
                  <a:lnTo>
                    <a:pt x="5713" y="2536"/>
                  </a:lnTo>
                  <a:cubicBezTo>
                    <a:pt x="5716" y="2534"/>
                    <a:pt x="5719" y="2530"/>
                    <a:pt x="5720" y="2528"/>
                  </a:cubicBezTo>
                  <a:cubicBezTo>
                    <a:pt x="5723" y="2523"/>
                    <a:pt x="5724" y="2521"/>
                    <a:pt x="5724" y="2516"/>
                  </a:cubicBezTo>
                  <a:lnTo>
                    <a:pt x="5724" y="2516"/>
                  </a:lnTo>
                  <a:lnTo>
                    <a:pt x="5724" y="2516"/>
                  </a:lnTo>
                  <a:cubicBezTo>
                    <a:pt x="5724" y="2512"/>
                    <a:pt x="5723" y="2508"/>
                    <a:pt x="5720" y="2505"/>
                  </a:cubicBezTo>
                  <a:cubicBezTo>
                    <a:pt x="5719" y="2502"/>
                    <a:pt x="5717" y="2500"/>
                    <a:pt x="5715" y="2498"/>
                  </a:cubicBezTo>
                  <a:cubicBezTo>
                    <a:pt x="5716" y="2468"/>
                    <a:pt x="5717" y="2442"/>
                    <a:pt x="5719" y="2421"/>
                  </a:cubicBezTo>
                  <a:lnTo>
                    <a:pt x="5719" y="2421"/>
                  </a:lnTo>
                  <a:lnTo>
                    <a:pt x="5719" y="2421"/>
                  </a:lnTo>
                  <a:lnTo>
                    <a:pt x="5719" y="2421"/>
                  </a:lnTo>
                  <a:cubicBezTo>
                    <a:pt x="5723" y="2421"/>
                    <a:pt x="5727" y="2420"/>
                    <a:pt x="5731" y="2418"/>
                  </a:cubicBezTo>
                  <a:cubicBezTo>
                    <a:pt x="5735" y="2416"/>
                    <a:pt x="5738" y="2413"/>
                    <a:pt x="5740" y="2409"/>
                  </a:cubicBezTo>
                  <a:cubicBezTo>
                    <a:pt x="5742" y="2405"/>
                    <a:pt x="5743" y="2401"/>
                    <a:pt x="5743" y="2397"/>
                  </a:cubicBezTo>
                  <a:cubicBezTo>
                    <a:pt x="5743" y="2393"/>
                    <a:pt x="5742" y="2389"/>
                    <a:pt x="5740" y="2385"/>
                  </a:cubicBezTo>
                  <a:cubicBezTo>
                    <a:pt x="5738" y="2381"/>
                    <a:pt x="5735" y="2378"/>
                    <a:pt x="5731" y="2376"/>
                  </a:cubicBezTo>
                  <a:cubicBezTo>
                    <a:pt x="5727" y="2374"/>
                    <a:pt x="5723" y="2373"/>
                    <a:pt x="5719" y="2373"/>
                  </a:cubicBezTo>
                  <a:lnTo>
                    <a:pt x="5719" y="2373"/>
                  </a:lnTo>
                  <a:lnTo>
                    <a:pt x="5717" y="2373"/>
                  </a:lnTo>
                  <a:lnTo>
                    <a:pt x="5717" y="2373"/>
                  </a:lnTo>
                  <a:cubicBezTo>
                    <a:pt x="5717" y="2372"/>
                    <a:pt x="5717" y="2371"/>
                    <a:pt x="5717" y="2370"/>
                  </a:cubicBezTo>
                  <a:cubicBezTo>
                    <a:pt x="5717" y="2369"/>
                    <a:pt x="5717" y="2369"/>
                    <a:pt x="5717" y="2368"/>
                  </a:cubicBezTo>
                  <a:cubicBezTo>
                    <a:pt x="5717" y="2362"/>
                    <a:pt x="5715" y="2357"/>
                    <a:pt x="5714" y="2351"/>
                  </a:cubicBezTo>
                  <a:lnTo>
                    <a:pt x="5714" y="2351"/>
                  </a:lnTo>
                  <a:cubicBezTo>
                    <a:pt x="5716" y="2351"/>
                    <a:pt x="5717" y="2350"/>
                    <a:pt x="5719" y="2349"/>
                  </a:cubicBezTo>
                  <a:cubicBezTo>
                    <a:pt x="5722" y="2347"/>
                    <a:pt x="5725" y="2343"/>
                    <a:pt x="5727" y="2340"/>
                  </a:cubicBezTo>
                  <a:cubicBezTo>
                    <a:pt x="5729" y="2336"/>
                    <a:pt x="5730" y="2333"/>
                    <a:pt x="5730" y="2329"/>
                  </a:cubicBezTo>
                  <a:lnTo>
                    <a:pt x="5730" y="2329"/>
                  </a:lnTo>
                  <a:lnTo>
                    <a:pt x="5730" y="2329"/>
                  </a:lnTo>
                  <a:cubicBezTo>
                    <a:pt x="5730" y="2324"/>
                    <a:pt x="5729" y="2321"/>
                    <a:pt x="5727" y="2317"/>
                  </a:cubicBezTo>
                  <a:cubicBezTo>
                    <a:pt x="5725" y="2313"/>
                    <a:pt x="5722" y="2310"/>
                    <a:pt x="5718" y="2308"/>
                  </a:cubicBezTo>
                  <a:cubicBezTo>
                    <a:pt x="5715" y="2306"/>
                    <a:pt x="5711" y="2305"/>
                    <a:pt x="5706" y="2305"/>
                  </a:cubicBezTo>
                  <a:lnTo>
                    <a:pt x="5706" y="2305"/>
                  </a:lnTo>
                  <a:lnTo>
                    <a:pt x="5705" y="2305"/>
                  </a:lnTo>
                  <a:cubicBezTo>
                    <a:pt x="5703" y="2296"/>
                    <a:pt x="5702" y="2288"/>
                    <a:pt x="5700" y="2280"/>
                  </a:cubicBezTo>
                  <a:cubicBezTo>
                    <a:pt x="5698" y="2272"/>
                    <a:pt x="5696" y="2263"/>
                    <a:pt x="5694" y="2255"/>
                  </a:cubicBezTo>
                  <a:cubicBezTo>
                    <a:pt x="5692" y="2246"/>
                    <a:pt x="5690" y="2237"/>
                    <a:pt x="5688" y="2228"/>
                  </a:cubicBezTo>
                  <a:cubicBezTo>
                    <a:pt x="5688" y="2224"/>
                    <a:pt x="5686" y="2220"/>
                    <a:pt x="5685" y="2216"/>
                  </a:cubicBezTo>
                  <a:lnTo>
                    <a:pt x="5685" y="2216"/>
                  </a:lnTo>
                  <a:cubicBezTo>
                    <a:pt x="5688" y="2214"/>
                    <a:pt x="5689" y="2212"/>
                    <a:pt x="5691" y="2209"/>
                  </a:cubicBezTo>
                  <a:cubicBezTo>
                    <a:pt x="5693" y="2206"/>
                    <a:pt x="5694" y="2202"/>
                    <a:pt x="5694" y="2198"/>
                  </a:cubicBezTo>
                  <a:cubicBezTo>
                    <a:pt x="5694" y="2194"/>
                    <a:pt x="5693" y="2190"/>
                    <a:pt x="5691" y="2186"/>
                  </a:cubicBezTo>
                  <a:cubicBezTo>
                    <a:pt x="5691" y="2186"/>
                    <a:pt x="5690" y="2185"/>
                    <a:pt x="5690" y="2184"/>
                  </a:cubicBezTo>
                  <a:lnTo>
                    <a:pt x="5690" y="2184"/>
                  </a:lnTo>
                  <a:cubicBezTo>
                    <a:pt x="5691" y="2183"/>
                    <a:pt x="5692" y="2181"/>
                    <a:pt x="5693" y="2180"/>
                  </a:cubicBezTo>
                  <a:cubicBezTo>
                    <a:pt x="5695" y="2176"/>
                    <a:pt x="5696" y="2173"/>
                    <a:pt x="5696" y="2169"/>
                  </a:cubicBezTo>
                  <a:lnTo>
                    <a:pt x="5696" y="2169"/>
                  </a:lnTo>
                  <a:lnTo>
                    <a:pt x="5696" y="2169"/>
                  </a:lnTo>
                  <a:lnTo>
                    <a:pt x="5696" y="2169"/>
                  </a:lnTo>
                  <a:cubicBezTo>
                    <a:pt x="5696" y="2164"/>
                    <a:pt x="5696" y="2161"/>
                    <a:pt x="5693" y="2157"/>
                  </a:cubicBezTo>
                  <a:cubicBezTo>
                    <a:pt x="5691" y="2153"/>
                    <a:pt x="5688" y="2150"/>
                    <a:pt x="5684" y="2148"/>
                  </a:cubicBezTo>
                  <a:cubicBezTo>
                    <a:pt x="5680" y="2146"/>
                    <a:pt x="5676" y="2145"/>
                    <a:pt x="5672" y="2145"/>
                  </a:cubicBezTo>
                  <a:lnTo>
                    <a:pt x="5672" y="2145"/>
                  </a:lnTo>
                  <a:lnTo>
                    <a:pt x="5672" y="2145"/>
                  </a:lnTo>
                  <a:cubicBezTo>
                    <a:pt x="5671" y="2145"/>
                    <a:pt x="5670" y="2145"/>
                    <a:pt x="5670" y="2145"/>
                  </a:cubicBezTo>
                  <a:cubicBezTo>
                    <a:pt x="5669" y="2145"/>
                    <a:pt x="5668" y="2145"/>
                    <a:pt x="5668" y="2145"/>
                  </a:cubicBezTo>
                  <a:lnTo>
                    <a:pt x="5668" y="2142"/>
                  </a:lnTo>
                  <a:lnTo>
                    <a:pt x="5667" y="2138"/>
                  </a:lnTo>
                  <a:lnTo>
                    <a:pt x="5665" y="2133"/>
                  </a:lnTo>
                  <a:lnTo>
                    <a:pt x="5665" y="2133"/>
                  </a:lnTo>
                  <a:cubicBezTo>
                    <a:pt x="5665" y="2132"/>
                    <a:pt x="5665" y="2132"/>
                    <a:pt x="5665" y="2132"/>
                  </a:cubicBezTo>
                  <a:cubicBezTo>
                    <a:pt x="5665" y="2131"/>
                    <a:pt x="5665" y="2131"/>
                    <a:pt x="5665" y="2131"/>
                  </a:cubicBezTo>
                  <a:lnTo>
                    <a:pt x="5665" y="2131"/>
                  </a:lnTo>
                  <a:cubicBezTo>
                    <a:pt x="5667" y="2130"/>
                    <a:pt x="5668" y="2130"/>
                    <a:pt x="5670" y="2129"/>
                  </a:cubicBezTo>
                  <a:cubicBezTo>
                    <a:pt x="5674" y="2126"/>
                    <a:pt x="5677" y="2124"/>
                    <a:pt x="5679" y="2120"/>
                  </a:cubicBezTo>
                  <a:cubicBezTo>
                    <a:pt x="5682" y="2116"/>
                    <a:pt x="5682" y="2112"/>
                    <a:pt x="5682" y="2108"/>
                  </a:cubicBezTo>
                  <a:cubicBezTo>
                    <a:pt x="5682" y="2104"/>
                    <a:pt x="5682" y="2100"/>
                    <a:pt x="5679" y="2096"/>
                  </a:cubicBezTo>
                  <a:cubicBezTo>
                    <a:pt x="5677" y="2092"/>
                    <a:pt x="5674" y="2089"/>
                    <a:pt x="5670" y="2087"/>
                  </a:cubicBezTo>
                  <a:cubicBezTo>
                    <a:pt x="5666" y="2084"/>
                    <a:pt x="5662" y="2084"/>
                    <a:pt x="5658" y="2084"/>
                  </a:cubicBezTo>
                  <a:lnTo>
                    <a:pt x="5658" y="2084"/>
                  </a:lnTo>
                  <a:lnTo>
                    <a:pt x="5658" y="2084"/>
                  </a:lnTo>
                  <a:cubicBezTo>
                    <a:pt x="5656" y="2084"/>
                    <a:pt x="5654" y="2085"/>
                    <a:pt x="5652" y="2085"/>
                  </a:cubicBezTo>
                  <a:cubicBezTo>
                    <a:pt x="5651" y="2079"/>
                    <a:pt x="5649" y="2072"/>
                    <a:pt x="5647" y="2066"/>
                  </a:cubicBezTo>
                  <a:cubicBezTo>
                    <a:pt x="5637" y="2031"/>
                    <a:pt x="5627" y="1997"/>
                    <a:pt x="5616" y="1965"/>
                  </a:cubicBezTo>
                  <a:lnTo>
                    <a:pt x="5616" y="1965"/>
                  </a:lnTo>
                  <a:cubicBezTo>
                    <a:pt x="5579" y="1850"/>
                    <a:pt x="5538" y="1755"/>
                    <a:pt x="5478" y="1650"/>
                  </a:cubicBezTo>
                  <a:cubicBezTo>
                    <a:pt x="5466" y="1631"/>
                    <a:pt x="5454" y="1611"/>
                    <a:pt x="5441" y="1591"/>
                  </a:cubicBezTo>
                  <a:lnTo>
                    <a:pt x="5441" y="1591"/>
                  </a:lnTo>
                  <a:cubicBezTo>
                    <a:pt x="5444" y="1589"/>
                    <a:pt x="5447" y="1587"/>
                    <a:pt x="5448" y="1584"/>
                  </a:cubicBezTo>
                  <a:cubicBezTo>
                    <a:pt x="5451" y="1580"/>
                    <a:pt x="5451" y="1577"/>
                    <a:pt x="5451" y="1573"/>
                  </a:cubicBezTo>
                  <a:lnTo>
                    <a:pt x="5451" y="1573"/>
                  </a:lnTo>
                  <a:cubicBezTo>
                    <a:pt x="5451" y="1573"/>
                    <a:pt x="5451" y="1573"/>
                    <a:pt x="5451" y="1572"/>
                  </a:cubicBezTo>
                  <a:cubicBezTo>
                    <a:pt x="5451" y="1568"/>
                    <a:pt x="5450" y="1563"/>
                    <a:pt x="5448" y="1560"/>
                  </a:cubicBezTo>
                  <a:cubicBezTo>
                    <a:pt x="5446" y="1556"/>
                    <a:pt x="5443" y="1554"/>
                    <a:pt x="5439" y="1552"/>
                  </a:cubicBezTo>
                  <a:cubicBezTo>
                    <a:pt x="5435" y="1549"/>
                    <a:pt x="5431" y="1548"/>
                    <a:pt x="5427" y="1548"/>
                  </a:cubicBezTo>
                  <a:lnTo>
                    <a:pt x="5427" y="1548"/>
                  </a:lnTo>
                  <a:lnTo>
                    <a:pt x="5427" y="1548"/>
                  </a:lnTo>
                  <a:cubicBezTo>
                    <a:pt x="5424" y="1549"/>
                    <a:pt x="5421" y="1549"/>
                    <a:pt x="5418" y="1550"/>
                  </a:cubicBezTo>
                  <a:cubicBezTo>
                    <a:pt x="5408" y="1528"/>
                    <a:pt x="5397" y="1505"/>
                    <a:pt x="5386" y="1483"/>
                  </a:cubicBezTo>
                  <a:lnTo>
                    <a:pt x="5382" y="1476"/>
                  </a:lnTo>
                  <a:cubicBezTo>
                    <a:pt x="5367" y="1447"/>
                    <a:pt x="5352" y="1419"/>
                    <a:pt x="5337" y="1391"/>
                  </a:cubicBezTo>
                  <a:cubicBezTo>
                    <a:pt x="5335" y="1389"/>
                    <a:pt x="5334" y="1386"/>
                    <a:pt x="5333" y="1384"/>
                  </a:cubicBezTo>
                  <a:cubicBezTo>
                    <a:pt x="5317" y="1356"/>
                    <a:pt x="5301" y="1328"/>
                    <a:pt x="5284" y="1301"/>
                  </a:cubicBezTo>
                  <a:lnTo>
                    <a:pt x="5280" y="1295"/>
                  </a:lnTo>
                  <a:cubicBezTo>
                    <a:pt x="5263" y="1268"/>
                    <a:pt x="5245" y="1241"/>
                    <a:pt x="5227" y="1215"/>
                  </a:cubicBezTo>
                  <a:lnTo>
                    <a:pt x="5225" y="1211"/>
                  </a:lnTo>
                  <a:cubicBezTo>
                    <a:pt x="5205" y="1185"/>
                    <a:pt x="5187" y="1158"/>
                    <a:pt x="5167" y="1133"/>
                  </a:cubicBezTo>
                  <a:lnTo>
                    <a:pt x="5167" y="1133"/>
                  </a:lnTo>
                  <a:lnTo>
                    <a:pt x="5167" y="1133"/>
                  </a:lnTo>
                  <a:cubicBezTo>
                    <a:pt x="5126" y="1079"/>
                    <a:pt x="5089" y="1036"/>
                    <a:pt x="5042" y="987"/>
                  </a:cubicBezTo>
                  <a:lnTo>
                    <a:pt x="5039" y="983"/>
                  </a:lnTo>
                  <a:cubicBezTo>
                    <a:pt x="5019" y="962"/>
                    <a:pt x="4998" y="941"/>
                    <a:pt x="4977" y="921"/>
                  </a:cubicBezTo>
                  <a:lnTo>
                    <a:pt x="4972" y="916"/>
                  </a:lnTo>
                  <a:lnTo>
                    <a:pt x="4966" y="911"/>
                  </a:lnTo>
                  <a:cubicBezTo>
                    <a:pt x="4960" y="905"/>
                    <a:pt x="4954" y="900"/>
                    <a:pt x="4948" y="895"/>
                  </a:cubicBezTo>
                  <a:lnTo>
                    <a:pt x="4929" y="877"/>
                  </a:lnTo>
                  <a:lnTo>
                    <a:pt x="4922" y="871"/>
                  </a:lnTo>
                  <a:lnTo>
                    <a:pt x="4917" y="865"/>
                  </a:lnTo>
                  <a:cubicBezTo>
                    <a:pt x="4910" y="856"/>
                    <a:pt x="4902" y="847"/>
                    <a:pt x="4894" y="838"/>
                  </a:cubicBezTo>
                  <a:lnTo>
                    <a:pt x="4884" y="826"/>
                  </a:lnTo>
                  <a:cubicBezTo>
                    <a:pt x="4877" y="819"/>
                    <a:pt x="4870" y="811"/>
                    <a:pt x="4864" y="804"/>
                  </a:cubicBezTo>
                  <a:cubicBezTo>
                    <a:pt x="4858" y="796"/>
                    <a:pt x="4855" y="795"/>
                    <a:pt x="4850" y="790"/>
                  </a:cubicBezTo>
                  <a:lnTo>
                    <a:pt x="4833" y="773"/>
                  </a:lnTo>
                  <a:lnTo>
                    <a:pt x="4817" y="757"/>
                  </a:lnTo>
                  <a:lnTo>
                    <a:pt x="4809" y="750"/>
                  </a:lnTo>
                  <a:lnTo>
                    <a:pt x="4801" y="743"/>
                  </a:lnTo>
                  <a:cubicBezTo>
                    <a:pt x="4795" y="737"/>
                    <a:pt x="4789" y="732"/>
                    <a:pt x="4783" y="727"/>
                  </a:cubicBezTo>
                  <a:lnTo>
                    <a:pt x="4766" y="712"/>
                  </a:lnTo>
                  <a:lnTo>
                    <a:pt x="4751" y="700"/>
                  </a:lnTo>
                  <a:lnTo>
                    <a:pt x="4730" y="684"/>
                  </a:lnTo>
                  <a:lnTo>
                    <a:pt x="4718" y="676"/>
                  </a:lnTo>
                  <a:cubicBezTo>
                    <a:pt x="4711" y="670"/>
                    <a:pt x="4702" y="664"/>
                    <a:pt x="4694" y="659"/>
                  </a:cubicBezTo>
                  <a:lnTo>
                    <a:pt x="4686" y="653"/>
                  </a:lnTo>
                  <a:cubicBezTo>
                    <a:pt x="4677" y="647"/>
                    <a:pt x="4668" y="642"/>
                    <a:pt x="4659" y="636"/>
                  </a:cubicBezTo>
                  <a:lnTo>
                    <a:pt x="4652" y="632"/>
                  </a:lnTo>
                  <a:cubicBezTo>
                    <a:pt x="4643" y="627"/>
                    <a:pt x="4632" y="622"/>
                    <a:pt x="4623" y="617"/>
                  </a:cubicBezTo>
                  <a:lnTo>
                    <a:pt x="4623" y="617"/>
                  </a:lnTo>
                  <a:cubicBezTo>
                    <a:pt x="4623" y="617"/>
                    <a:pt x="4623" y="617"/>
                    <a:pt x="4623" y="616"/>
                  </a:cubicBezTo>
                  <a:cubicBezTo>
                    <a:pt x="4621" y="615"/>
                    <a:pt x="4620" y="615"/>
                    <a:pt x="4618" y="614"/>
                  </a:cubicBezTo>
                  <a:cubicBezTo>
                    <a:pt x="4608" y="609"/>
                    <a:pt x="4598" y="604"/>
                    <a:pt x="4589" y="600"/>
                  </a:cubicBezTo>
                  <a:lnTo>
                    <a:pt x="4583" y="597"/>
                  </a:lnTo>
                  <a:cubicBezTo>
                    <a:pt x="4573" y="593"/>
                    <a:pt x="4564" y="589"/>
                    <a:pt x="4554" y="586"/>
                  </a:cubicBezTo>
                  <a:lnTo>
                    <a:pt x="4547" y="583"/>
                  </a:lnTo>
                  <a:lnTo>
                    <a:pt x="4531" y="577"/>
                  </a:lnTo>
                  <a:cubicBezTo>
                    <a:pt x="4524" y="573"/>
                    <a:pt x="4517" y="568"/>
                    <a:pt x="4511" y="564"/>
                  </a:cubicBezTo>
                  <a:lnTo>
                    <a:pt x="4507" y="561"/>
                  </a:lnTo>
                  <a:cubicBezTo>
                    <a:pt x="4489" y="549"/>
                    <a:pt x="4471" y="536"/>
                    <a:pt x="4453" y="524"/>
                  </a:cubicBezTo>
                  <a:lnTo>
                    <a:pt x="4444" y="519"/>
                  </a:lnTo>
                  <a:cubicBezTo>
                    <a:pt x="4427" y="508"/>
                    <a:pt x="4410" y="497"/>
                    <a:pt x="4393" y="487"/>
                  </a:cubicBezTo>
                  <a:lnTo>
                    <a:pt x="4378" y="477"/>
                  </a:lnTo>
                  <a:lnTo>
                    <a:pt x="4332" y="450"/>
                  </a:lnTo>
                  <a:lnTo>
                    <a:pt x="4311" y="438"/>
                  </a:lnTo>
                  <a:cubicBezTo>
                    <a:pt x="4300" y="432"/>
                    <a:pt x="4289" y="425"/>
                    <a:pt x="4278" y="418"/>
                  </a:cubicBezTo>
                  <a:cubicBezTo>
                    <a:pt x="4275" y="412"/>
                    <a:pt x="4273" y="406"/>
                    <a:pt x="4270" y="401"/>
                  </a:cubicBezTo>
                  <a:cubicBezTo>
                    <a:pt x="4270" y="400"/>
                    <a:pt x="4269" y="398"/>
                    <a:pt x="4268" y="397"/>
                  </a:cubicBezTo>
                  <a:cubicBezTo>
                    <a:pt x="4265" y="391"/>
                    <a:pt x="4262" y="385"/>
                    <a:pt x="4258" y="380"/>
                  </a:cubicBezTo>
                  <a:lnTo>
                    <a:pt x="4257" y="376"/>
                  </a:lnTo>
                  <a:lnTo>
                    <a:pt x="4257" y="376"/>
                  </a:lnTo>
                  <a:cubicBezTo>
                    <a:pt x="4253" y="371"/>
                    <a:pt x="4251" y="366"/>
                    <a:pt x="4247" y="362"/>
                  </a:cubicBezTo>
                  <a:lnTo>
                    <a:pt x="4247" y="362"/>
                  </a:lnTo>
                  <a:cubicBezTo>
                    <a:pt x="4249" y="360"/>
                    <a:pt x="4251" y="357"/>
                    <a:pt x="4252" y="355"/>
                  </a:cubicBezTo>
                  <a:cubicBezTo>
                    <a:pt x="4255" y="350"/>
                    <a:pt x="4256" y="348"/>
                    <a:pt x="4256" y="344"/>
                  </a:cubicBezTo>
                  <a:lnTo>
                    <a:pt x="4256" y="344"/>
                  </a:lnTo>
                  <a:lnTo>
                    <a:pt x="4256" y="344"/>
                  </a:lnTo>
                  <a:cubicBezTo>
                    <a:pt x="4256" y="339"/>
                    <a:pt x="4255" y="335"/>
                    <a:pt x="4252" y="332"/>
                  </a:cubicBezTo>
                  <a:cubicBezTo>
                    <a:pt x="4250" y="328"/>
                    <a:pt x="4248" y="325"/>
                    <a:pt x="4244" y="323"/>
                  </a:cubicBezTo>
                  <a:cubicBezTo>
                    <a:pt x="4241" y="321"/>
                    <a:pt x="4236" y="320"/>
                    <a:pt x="4232" y="320"/>
                  </a:cubicBezTo>
                  <a:lnTo>
                    <a:pt x="4232" y="320"/>
                  </a:lnTo>
                  <a:lnTo>
                    <a:pt x="4232" y="320"/>
                  </a:lnTo>
                  <a:lnTo>
                    <a:pt x="4232" y="320"/>
                  </a:lnTo>
                  <a:cubicBezTo>
                    <a:pt x="4227" y="320"/>
                    <a:pt x="4225" y="320"/>
                    <a:pt x="4220" y="323"/>
                  </a:cubicBezTo>
                  <a:cubicBezTo>
                    <a:pt x="4218" y="324"/>
                    <a:pt x="4215" y="326"/>
                    <a:pt x="4213" y="329"/>
                  </a:cubicBezTo>
                  <a:lnTo>
                    <a:pt x="4213" y="329"/>
                  </a:lnTo>
                  <a:cubicBezTo>
                    <a:pt x="4205" y="324"/>
                    <a:pt x="4196" y="322"/>
                    <a:pt x="4187" y="322"/>
                  </a:cubicBezTo>
                  <a:lnTo>
                    <a:pt x="4187" y="322"/>
                  </a:lnTo>
                  <a:cubicBezTo>
                    <a:pt x="4182" y="322"/>
                    <a:pt x="4178" y="323"/>
                    <a:pt x="4173" y="324"/>
                  </a:cubicBezTo>
                  <a:lnTo>
                    <a:pt x="4169" y="325"/>
                  </a:lnTo>
                  <a:lnTo>
                    <a:pt x="4169" y="325"/>
                  </a:lnTo>
                  <a:cubicBezTo>
                    <a:pt x="4166" y="326"/>
                    <a:pt x="4163" y="327"/>
                    <a:pt x="4160" y="328"/>
                  </a:cubicBezTo>
                  <a:lnTo>
                    <a:pt x="4160" y="328"/>
                  </a:lnTo>
                  <a:cubicBezTo>
                    <a:pt x="4159" y="329"/>
                    <a:pt x="4159" y="329"/>
                    <a:pt x="4158" y="329"/>
                  </a:cubicBezTo>
                  <a:cubicBezTo>
                    <a:pt x="4157" y="330"/>
                    <a:pt x="4156" y="330"/>
                    <a:pt x="4155" y="331"/>
                  </a:cubicBezTo>
                  <a:lnTo>
                    <a:pt x="4155" y="331"/>
                  </a:lnTo>
                  <a:cubicBezTo>
                    <a:pt x="4154" y="329"/>
                    <a:pt x="4152" y="327"/>
                    <a:pt x="4149" y="326"/>
                  </a:cubicBezTo>
                  <a:cubicBezTo>
                    <a:pt x="4146" y="324"/>
                    <a:pt x="4142" y="323"/>
                    <a:pt x="4138" y="323"/>
                  </a:cubicBezTo>
                  <a:lnTo>
                    <a:pt x="4138" y="323"/>
                  </a:lnTo>
                  <a:cubicBezTo>
                    <a:pt x="4134" y="323"/>
                    <a:pt x="4131" y="324"/>
                    <a:pt x="4127" y="326"/>
                  </a:cubicBezTo>
                  <a:cubicBezTo>
                    <a:pt x="4124" y="328"/>
                    <a:pt x="4120" y="331"/>
                    <a:pt x="4118" y="335"/>
                  </a:cubicBezTo>
                  <a:lnTo>
                    <a:pt x="4118" y="335"/>
                  </a:lnTo>
                  <a:lnTo>
                    <a:pt x="4102" y="327"/>
                  </a:lnTo>
                  <a:lnTo>
                    <a:pt x="4085" y="313"/>
                  </a:lnTo>
                  <a:lnTo>
                    <a:pt x="4072" y="302"/>
                  </a:lnTo>
                  <a:cubicBezTo>
                    <a:pt x="4061" y="294"/>
                    <a:pt x="4049" y="286"/>
                    <a:pt x="4038" y="278"/>
                  </a:cubicBezTo>
                  <a:cubicBezTo>
                    <a:pt x="4034" y="275"/>
                    <a:pt x="4030" y="272"/>
                    <a:pt x="4026" y="269"/>
                  </a:cubicBezTo>
                  <a:lnTo>
                    <a:pt x="4004" y="254"/>
                  </a:lnTo>
                  <a:lnTo>
                    <a:pt x="3989" y="244"/>
                  </a:lnTo>
                  <a:lnTo>
                    <a:pt x="3969" y="233"/>
                  </a:lnTo>
                  <a:lnTo>
                    <a:pt x="3952" y="223"/>
                  </a:lnTo>
                  <a:lnTo>
                    <a:pt x="3935" y="213"/>
                  </a:lnTo>
                  <a:lnTo>
                    <a:pt x="3917" y="204"/>
                  </a:lnTo>
                  <a:lnTo>
                    <a:pt x="3901" y="196"/>
                  </a:lnTo>
                  <a:lnTo>
                    <a:pt x="3881" y="187"/>
                  </a:lnTo>
                  <a:lnTo>
                    <a:pt x="3872" y="183"/>
                  </a:lnTo>
                  <a:cubicBezTo>
                    <a:pt x="3857" y="176"/>
                    <a:pt x="3841" y="170"/>
                    <a:pt x="3826" y="164"/>
                  </a:cubicBezTo>
                  <a:lnTo>
                    <a:pt x="3817" y="161"/>
                  </a:lnTo>
                  <a:cubicBezTo>
                    <a:pt x="3810" y="158"/>
                    <a:pt x="3802" y="156"/>
                    <a:pt x="3795" y="154"/>
                  </a:cubicBezTo>
                  <a:cubicBezTo>
                    <a:pt x="3791" y="153"/>
                    <a:pt x="3787" y="151"/>
                    <a:pt x="3783" y="150"/>
                  </a:cubicBezTo>
                  <a:cubicBezTo>
                    <a:pt x="3776" y="148"/>
                    <a:pt x="3769" y="146"/>
                    <a:pt x="3762" y="145"/>
                  </a:cubicBezTo>
                  <a:lnTo>
                    <a:pt x="3749" y="142"/>
                  </a:lnTo>
                  <a:cubicBezTo>
                    <a:pt x="3745" y="141"/>
                    <a:pt x="3741" y="139"/>
                    <a:pt x="3737" y="139"/>
                  </a:cubicBezTo>
                  <a:lnTo>
                    <a:pt x="3732" y="137"/>
                  </a:lnTo>
                  <a:lnTo>
                    <a:pt x="3726" y="135"/>
                  </a:lnTo>
                  <a:cubicBezTo>
                    <a:pt x="3719" y="133"/>
                    <a:pt x="3713" y="130"/>
                    <a:pt x="3707" y="129"/>
                  </a:cubicBezTo>
                  <a:lnTo>
                    <a:pt x="3703" y="129"/>
                  </a:lnTo>
                  <a:lnTo>
                    <a:pt x="3703" y="129"/>
                  </a:lnTo>
                  <a:cubicBezTo>
                    <a:pt x="3696" y="127"/>
                    <a:pt x="3689" y="126"/>
                    <a:pt x="3682" y="124"/>
                  </a:cubicBezTo>
                  <a:lnTo>
                    <a:pt x="3675" y="124"/>
                  </a:lnTo>
                  <a:lnTo>
                    <a:pt x="3675" y="124"/>
                  </a:lnTo>
                  <a:cubicBezTo>
                    <a:pt x="3669" y="124"/>
                    <a:pt x="3663" y="123"/>
                    <a:pt x="3657" y="123"/>
                  </a:cubicBezTo>
                  <a:lnTo>
                    <a:pt x="3653" y="123"/>
                  </a:lnTo>
                  <a:lnTo>
                    <a:pt x="3653" y="123"/>
                  </a:lnTo>
                  <a:cubicBezTo>
                    <a:pt x="3646" y="123"/>
                    <a:pt x="3640" y="124"/>
                    <a:pt x="3633" y="125"/>
                  </a:cubicBezTo>
                  <a:lnTo>
                    <a:pt x="3630" y="125"/>
                  </a:lnTo>
                  <a:lnTo>
                    <a:pt x="3630" y="125"/>
                  </a:lnTo>
                  <a:cubicBezTo>
                    <a:pt x="3629" y="122"/>
                    <a:pt x="3629" y="120"/>
                    <a:pt x="3627" y="118"/>
                  </a:cubicBezTo>
                  <a:cubicBezTo>
                    <a:pt x="3625" y="114"/>
                    <a:pt x="3622" y="112"/>
                    <a:pt x="3619" y="110"/>
                  </a:cubicBezTo>
                  <a:cubicBezTo>
                    <a:pt x="3615" y="107"/>
                    <a:pt x="3611" y="106"/>
                    <a:pt x="3607" y="106"/>
                  </a:cubicBezTo>
                  <a:lnTo>
                    <a:pt x="3607" y="106"/>
                  </a:lnTo>
                  <a:lnTo>
                    <a:pt x="3607" y="106"/>
                  </a:lnTo>
                  <a:cubicBezTo>
                    <a:pt x="3603" y="106"/>
                    <a:pt x="3599" y="107"/>
                    <a:pt x="3595" y="110"/>
                  </a:cubicBezTo>
                  <a:cubicBezTo>
                    <a:pt x="3591" y="112"/>
                    <a:pt x="3588" y="114"/>
                    <a:pt x="3586" y="118"/>
                  </a:cubicBezTo>
                  <a:cubicBezTo>
                    <a:pt x="3586" y="119"/>
                    <a:pt x="3585" y="120"/>
                    <a:pt x="3585" y="121"/>
                  </a:cubicBezTo>
                  <a:lnTo>
                    <a:pt x="3546" y="107"/>
                  </a:lnTo>
                  <a:lnTo>
                    <a:pt x="3533" y="102"/>
                  </a:lnTo>
                  <a:cubicBezTo>
                    <a:pt x="3517" y="97"/>
                    <a:pt x="3502" y="92"/>
                    <a:pt x="3487" y="87"/>
                  </a:cubicBezTo>
                  <a:cubicBezTo>
                    <a:pt x="3477" y="84"/>
                    <a:pt x="3468" y="81"/>
                    <a:pt x="3458" y="78"/>
                  </a:cubicBezTo>
                  <a:cubicBezTo>
                    <a:pt x="3449" y="75"/>
                    <a:pt x="3435" y="72"/>
                    <a:pt x="3423" y="69"/>
                  </a:cubicBezTo>
                  <a:cubicBezTo>
                    <a:pt x="3412" y="65"/>
                    <a:pt x="3396" y="61"/>
                    <a:pt x="3382" y="58"/>
                  </a:cubicBezTo>
                  <a:cubicBezTo>
                    <a:pt x="3372" y="55"/>
                    <a:pt x="3363" y="53"/>
                    <a:pt x="3352" y="51"/>
                  </a:cubicBezTo>
                  <a:cubicBezTo>
                    <a:pt x="3337" y="48"/>
                    <a:pt x="3322" y="44"/>
                    <a:pt x="3306" y="41"/>
                  </a:cubicBezTo>
                  <a:cubicBezTo>
                    <a:pt x="3296" y="39"/>
                    <a:pt x="3287" y="38"/>
                    <a:pt x="3276" y="36"/>
                  </a:cubicBezTo>
                  <a:cubicBezTo>
                    <a:pt x="3261" y="33"/>
                    <a:pt x="3246" y="30"/>
                    <a:pt x="3230" y="28"/>
                  </a:cubicBezTo>
                  <a:cubicBezTo>
                    <a:pt x="3215" y="25"/>
                    <a:pt x="3204" y="25"/>
                    <a:pt x="3190" y="24"/>
                  </a:cubicBezTo>
                  <a:cubicBezTo>
                    <a:pt x="3176" y="22"/>
                    <a:pt x="3165" y="20"/>
                    <a:pt x="3151" y="19"/>
                  </a:cubicBezTo>
                  <a:cubicBezTo>
                    <a:pt x="3138" y="18"/>
                    <a:pt x="3126" y="17"/>
                    <a:pt x="3112" y="16"/>
                  </a:cubicBezTo>
                  <a:cubicBezTo>
                    <a:pt x="3099" y="15"/>
                    <a:pt x="3086" y="14"/>
                    <a:pt x="3072" y="14"/>
                  </a:cubicBezTo>
                  <a:cubicBezTo>
                    <a:pt x="3046" y="12"/>
                    <a:pt x="3020" y="12"/>
                    <a:pt x="2994" y="12"/>
                  </a:cubicBezTo>
                  <a:cubicBezTo>
                    <a:pt x="2974" y="12"/>
                    <a:pt x="2953" y="12"/>
                    <a:pt x="2932" y="13"/>
                  </a:cubicBezTo>
                  <a:lnTo>
                    <a:pt x="2912" y="13"/>
                  </a:lnTo>
                  <a:lnTo>
                    <a:pt x="2871" y="16"/>
                  </a:lnTo>
                  <a:lnTo>
                    <a:pt x="2859" y="16"/>
                  </a:lnTo>
                  <a:lnTo>
                    <a:pt x="2859" y="16"/>
                  </a:lnTo>
                  <a:cubicBezTo>
                    <a:pt x="2856" y="15"/>
                    <a:pt x="2853" y="14"/>
                    <a:pt x="2851" y="14"/>
                  </a:cubicBezTo>
                  <a:lnTo>
                    <a:pt x="2843" y="12"/>
                  </a:lnTo>
                  <a:lnTo>
                    <a:pt x="2843" y="12"/>
                  </a:lnTo>
                  <a:cubicBezTo>
                    <a:pt x="2838" y="11"/>
                    <a:pt x="2834" y="10"/>
                    <a:pt x="2829" y="10"/>
                  </a:cubicBezTo>
                  <a:cubicBezTo>
                    <a:pt x="2828" y="10"/>
                    <a:pt x="2828" y="10"/>
                    <a:pt x="2828" y="10"/>
                  </a:cubicBezTo>
                  <a:lnTo>
                    <a:pt x="2828" y="10"/>
                  </a:lnTo>
                  <a:cubicBezTo>
                    <a:pt x="2826" y="10"/>
                    <a:pt x="2824" y="10"/>
                    <a:pt x="2822" y="10"/>
                  </a:cubicBezTo>
                  <a:cubicBezTo>
                    <a:pt x="2819" y="10"/>
                    <a:pt x="2819" y="10"/>
                    <a:pt x="2817" y="10"/>
                  </a:cubicBezTo>
                  <a:lnTo>
                    <a:pt x="2813" y="10"/>
                  </a:lnTo>
                  <a:lnTo>
                    <a:pt x="2805" y="12"/>
                  </a:lnTo>
                  <a:lnTo>
                    <a:pt x="2805" y="12"/>
                  </a:lnTo>
                  <a:lnTo>
                    <a:pt x="2805" y="12"/>
                  </a:lnTo>
                  <a:cubicBezTo>
                    <a:pt x="2805" y="12"/>
                    <a:pt x="2805" y="12"/>
                    <a:pt x="2805" y="11"/>
                  </a:cubicBezTo>
                  <a:cubicBezTo>
                    <a:pt x="2803" y="8"/>
                    <a:pt x="2799" y="5"/>
                    <a:pt x="2796" y="3"/>
                  </a:cubicBezTo>
                  <a:cubicBezTo>
                    <a:pt x="2792" y="1"/>
                    <a:pt x="2790" y="0"/>
                    <a:pt x="2786" y="0"/>
                  </a:cubicBezTo>
                  <a:lnTo>
                    <a:pt x="2786" y="0"/>
                  </a:lnTo>
                  <a:cubicBezTo>
                    <a:pt x="2782" y="0"/>
                    <a:pt x="2778" y="1"/>
                    <a:pt x="2774" y="3"/>
                  </a:cubicBezTo>
                  <a:cubicBezTo>
                    <a:pt x="2770" y="5"/>
                    <a:pt x="2768" y="8"/>
                    <a:pt x="2766" y="11"/>
                  </a:cubicBezTo>
                  <a:cubicBezTo>
                    <a:pt x="2764" y="14"/>
                    <a:pt x="2764" y="16"/>
                    <a:pt x="2763" y="18"/>
                  </a:cubicBezTo>
                  <a:lnTo>
                    <a:pt x="2756" y="18"/>
                  </a:lnTo>
                  <a:lnTo>
                    <a:pt x="2746" y="18"/>
                  </a:lnTo>
                  <a:cubicBezTo>
                    <a:pt x="2734" y="17"/>
                    <a:pt x="2723" y="16"/>
                    <a:pt x="2711" y="16"/>
                  </a:cubicBezTo>
                  <a:cubicBezTo>
                    <a:pt x="2703" y="16"/>
                    <a:pt x="2694" y="16"/>
                    <a:pt x="2686" y="16"/>
                  </a:cubicBezTo>
                  <a:lnTo>
                    <a:pt x="2682" y="16"/>
                  </a:lnTo>
                  <a:cubicBezTo>
                    <a:pt x="2674" y="16"/>
                    <a:pt x="2666" y="18"/>
                    <a:pt x="2658" y="18"/>
                  </a:cubicBezTo>
                  <a:lnTo>
                    <a:pt x="2655" y="18"/>
                  </a:lnTo>
                  <a:cubicBezTo>
                    <a:pt x="2648" y="19"/>
                    <a:pt x="2640" y="20"/>
                    <a:pt x="2633" y="22"/>
                  </a:cubicBezTo>
                  <a:lnTo>
                    <a:pt x="2630" y="22"/>
                  </a:lnTo>
                  <a:cubicBezTo>
                    <a:pt x="2623" y="23"/>
                    <a:pt x="2616" y="25"/>
                    <a:pt x="2608" y="27"/>
                  </a:cubicBezTo>
                  <a:lnTo>
                    <a:pt x="2606" y="27"/>
                  </a:lnTo>
                  <a:cubicBezTo>
                    <a:pt x="2599" y="29"/>
                    <a:pt x="2591" y="30"/>
                    <a:pt x="2584" y="33"/>
                  </a:cubicBezTo>
                  <a:lnTo>
                    <a:pt x="2581" y="34"/>
                  </a:lnTo>
                  <a:lnTo>
                    <a:pt x="2560" y="41"/>
                  </a:lnTo>
                  <a:lnTo>
                    <a:pt x="2555" y="43"/>
                  </a:lnTo>
                  <a:lnTo>
                    <a:pt x="2536" y="51"/>
                  </a:lnTo>
                  <a:lnTo>
                    <a:pt x="2534" y="51"/>
                  </a:lnTo>
                  <a:lnTo>
                    <a:pt x="2534" y="51"/>
                  </a:lnTo>
                  <a:cubicBezTo>
                    <a:pt x="2534" y="50"/>
                    <a:pt x="2534" y="50"/>
                    <a:pt x="2534" y="50"/>
                  </a:cubicBezTo>
                  <a:cubicBezTo>
                    <a:pt x="2532" y="46"/>
                    <a:pt x="2528" y="43"/>
                    <a:pt x="2525" y="41"/>
                  </a:cubicBezTo>
                  <a:cubicBezTo>
                    <a:pt x="2521" y="38"/>
                    <a:pt x="2517" y="38"/>
                    <a:pt x="2513" y="38"/>
                  </a:cubicBezTo>
                  <a:cubicBezTo>
                    <a:pt x="2508" y="38"/>
                    <a:pt x="2505" y="38"/>
                    <a:pt x="2502" y="41"/>
                  </a:cubicBezTo>
                  <a:cubicBezTo>
                    <a:pt x="2498" y="43"/>
                    <a:pt x="2495" y="46"/>
                    <a:pt x="2493" y="50"/>
                  </a:cubicBezTo>
                  <a:cubicBezTo>
                    <a:pt x="2492" y="52"/>
                    <a:pt x="2491" y="54"/>
                    <a:pt x="2491" y="56"/>
                  </a:cubicBezTo>
                  <a:lnTo>
                    <a:pt x="2486" y="56"/>
                  </a:lnTo>
                  <a:lnTo>
                    <a:pt x="2472" y="54"/>
                  </a:lnTo>
                  <a:lnTo>
                    <a:pt x="2464" y="54"/>
                  </a:lnTo>
                  <a:lnTo>
                    <a:pt x="2450" y="52"/>
                  </a:lnTo>
                  <a:cubicBezTo>
                    <a:pt x="2443" y="52"/>
                    <a:pt x="2435" y="52"/>
                    <a:pt x="2428" y="52"/>
                  </a:cubicBezTo>
                  <a:cubicBezTo>
                    <a:pt x="2420" y="52"/>
                    <a:pt x="2410" y="52"/>
                    <a:pt x="2401" y="53"/>
                  </a:cubicBezTo>
                  <a:lnTo>
                    <a:pt x="2396" y="53"/>
                  </a:lnTo>
                  <a:cubicBezTo>
                    <a:pt x="2388" y="53"/>
                    <a:pt x="2380" y="55"/>
                    <a:pt x="2372" y="56"/>
                  </a:cubicBezTo>
                  <a:lnTo>
                    <a:pt x="2368" y="56"/>
                  </a:lnTo>
                  <a:cubicBezTo>
                    <a:pt x="2359" y="58"/>
                    <a:pt x="2351" y="60"/>
                    <a:pt x="2342" y="62"/>
                  </a:cubicBezTo>
                  <a:lnTo>
                    <a:pt x="2340" y="62"/>
                  </a:lnTo>
                  <a:cubicBezTo>
                    <a:pt x="2330" y="64"/>
                    <a:pt x="2321" y="66"/>
                    <a:pt x="2312" y="69"/>
                  </a:cubicBezTo>
                  <a:lnTo>
                    <a:pt x="2312" y="69"/>
                  </a:lnTo>
                  <a:lnTo>
                    <a:pt x="2312" y="69"/>
                  </a:lnTo>
                  <a:cubicBezTo>
                    <a:pt x="2280" y="79"/>
                    <a:pt x="2254" y="89"/>
                    <a:pt x="2225" y="104"/>
                  </a:cubicBezTo>
                  <a:lnTo>
                    <a:pt x="2185" y="113"/>
                  </a:lnTo>
                  <a:lnTo>
                    <a:pt x="2164" y="118"/>
                  </a:lnTo>
                  <a:cubicBezTo>
                    <a:pt x="2147" y="122"/>
                    <a:pt x="2129" y="126"/>
                    <a:pt x="2111" y="131"/>
                  </a:cubicBezTo>
                  <a:lnTo>
                    <a:pt x="2094" y="135"/>
                  </a:lnTo>
                  <a:cubicBezTo>
                    <a:pt x="2076" y="140"/>
                    <a:pt x="2057" y="145"/>
                    <a:pt x="2038" y="150"/>
                  </a:cubicBezTo>
                  <a:lnTo>
                    <a:pt x="2028" y="153"/>
                  </a:lnTo>
                  <a:cubicBezTo>
                    <a:pt x="1945" y="177"/>
                    <a:pt x="1863" y="205"/>
                    <a:pt x="1782" y="236"/>
                  </a:cubicBezTo>
                  <a:lnTo>
                    <a:pt x="1767" y="242"/>
                  </a:lnTo>
                  <a:lnTo>
                    <a:pt x="1721" y="262"/>
                  </a:lnTo>
                  <a:lnTo>
                    <a:pt x="1695" y="273"/>
                  </a:lnTo>
                  <a:lnTo>
                    <a:pt x="1655" y="291"/>
                  </a:lnTo>
                  <a:lnTo>
                    <a:pt x="1622" y="306"/>
                  </a:lnTo>
                  <a:lnTo>
                    <a:pt x="1598" y="317"/>
                  </a:lnTo>
                  <a:cubicBezTo>
                    <a:pt x="1593" y="319"/>
                    <a:pt x="1588" y="322"/>
                    <a:pt x="1583" y="323"/>
                  </a:cubicBezTo>
                  <a:lnTo>
                    <a:pt x="1575" y="327"/>
                  </a:lnTo>
                  <a:cubicBezTo>
                    <a:pt x="1564" y="331"/>
                    <a:pt x="1554" y="336"/>
                    <a:pt x="1543" y="341"/>
                  </a:cubicBezTo>
                  <a:lnTo>
                    <a:pt x="1534" y="346"/>
                  </a:lnTo>
                  <a:cubicBezTo>
                    <a:pt x="1523" y="351"/>
                    <a:pt x="1514" y="356"/>
                    <a:pt x="1504" y="362"/>
                  </a:cubicBezTo>
                  <a:lnTo>
                    <a:pt x="1495" y="367"/>
                  </a:lnTo>
                  <a:cubicBezTo>
                    <a:pt x="1488" y="371"/>
                    <a:pt x="1483" y="374"/>
                    <a:pt x="1477" y="378"/>
                  </a:cubicBezTo>
                  <a:lnTo>
                    <a:pt x="1477" y="378"/>
                  </a:lnTo>
                  <a:cubicBezTo>
                    <a:pt x="1475" y="375"/>
                    <a:pt x="1472" y="373"/>
                    <a:pt x="1469" y="371"/>
                  </a:cubicBezTo>
                  <a:cubicBezTo>
                    <a:pt x="1466" y="369"/>
                    <a:pt x="1462" y="368"/>
                    <a:pt x="1458" y="368"/>
                  </a:cubicBezTo>
                  <a:cubicBezTo>
                    <a:pt x="1457" y="368"/>
                    <a:pt x="1457" y="368"/>
                    <a:pt x="1457" y="368"/>
                  </a:cubicBezTo>
                  <a:lnTo>
                    <a:pt x="1457" y="368"/>
                  </a:lnTo>
                  <a:lnTo>
                    <a:pt x="1457" y="368"/>
                  </a:lnTo>
                  <a:cubicBezTo>
                    <a:pt x="1453" y="368"/>
                    <a:pt x="1449" y="369"/>
                    <a:pt x="1445" y="371"/>
                  </a:cubicBezTo>
                  <a:cubicBezTo>
                    <a:pt x="1441" y="373"/>
                    <a:pt x="1438" y="376"/>
                    <a:pt x="1436" y="380"/>
                  </a:cubicBezTo>
                  <a:cubicBezTo>
                    <a:pt x="1434" y="384"/>
                    <a:pt x="1433" y="388"/>
                    <a:pt x="1433" y="392"/>
                  </a:cubicBezTo>
                  <a:lnTo>
                    <a:pt x="1433" y="392"/>
                  </a:lnTo>
                  <a:cubicBezTo>
                    <a:pt x="1433" y="395"/>
                    <a:pt x="1434" y="398"/>
                    <a:pt x="1435" y="402"/>
                  </a:cubicBezTo>
                  <a:lnTo>
                    <a:pt x="1416" y="411"/>
                  </a:lnTo>
                  <a:lnTo>
                    <a:pt x="1407" y="416"/>
                  </a:lnTo>
                  <a:cubicBezTo>
                    <a:pt x="1396" y="423"/>
                    <a:pt x="1385" y="429"/>
                    <a:pt x="1374" y="436"/>
                  </a:cubicBezTo>
                  <a:lnTo>
                    <a:pt x="1367" y="440"/>
                  </a:lnTo>
                  <a:lnTo>
                    <a:pt x="1367" y="440"/>
                  </a:lnTo>
                  <a:cubicBezTo>
                    <a:pt x="1337" y="460"/>
                    <a:pt x="1312" y="479"/>
                    <a:pt x="1285" y="502"/>
                  </a:cubicBezTo>
                  <a:lnTo>
                    <a:pt x="1285" y="502"/>
                  </a:lnTo>
                  <a:cubicBezTo>
                    <a:pt x="1271" y="512"/>
                    <a:pt x="1257" y="521"/>
                    <a:pt x="1244" y="532"/>
                  </a:cubicBezTo>
                  <a:cubicBezTo>
                    <a:pt x="1230" y="542"/>
                    <a:pt x="1220" y="549"/>
                    <a:pt x="1208" y="558"/>
                  </a:cubicBezTo>
                  <a:cubicBezTo>
                    <a:pt x="1183" y="578"/>
                    <a:pt x="1158" y="597"/>
                    <a:pt x="1133" y="617"/>
                  </a:cubicBezTo>
                  <a:cubicBezTo>
                    <a:pt x="1123" y="625"/>
                    <a:pt x="1113" y="634"/>
                    <a:pt x="1104" y="642"/>
                  </a:cubicBezTo>
                  <a:cubicBezTo>
                    <a:pt x="1088" y="655"/>
                    <a:pt x="1072" y="668"/>
                    <a:pt x="1057" y="681"/>
                  </a:cubicBezTo>
                  <a:cubicBezTo>
                    <a:pt x="1048" y="689"/>
                    <a:pt x="1038" y="698"/>
                    <a:pt x="1029" y="706"/>
                  </a:cubicBezTo>
                  <a:cubicBezTo>
                    <a:pt x="1014" y="720"/>
                    <a:pt x="998" y="734"/>
                    <a:pt x="983" y="748"/>
                  </a:cubicBezTo>
                  <a:lnTo>
                    <a:pt x="956" y="774"/>
                  </a:lnTo>
                  <a:cubicBezTo>
                    <a:pt x="941" y="788"/>
                    <a:pt x="926" y="802"/>
                    <a:pt x="912" y="817"/>
                  </a:cubicBezTo>
                  <a:cubicBezTo>
                    <a:pt x="903" y="826"/>
                    <a:pt x="894" y="835"/>
                    <a:pt x="885" y="845"/>
                  </a:cubicBezTo>
                  <a:cubicBezTo>
                    <a:pt x="870" y="859"/>
                    <a:pt x="856" y="874"/>
                    <a:pt x="842" y="889"/>
                  </a:cubicBezTo>
                  <a:cubicBezTo>
                    <a:pt x="840" y="892"/>
                    <a:pt x="837" y="894"/>
                    <a:pt x="834" y="897"/>
                  </a:cubicBezTo>
                  <a:cubicBezTo>
                    <a:pt x="827" y="905"/>
                    <a:pt x="821" y="913"/>
                    <a:pt x="814" y="920"/>
                  </a:cubicBezTo>
                  <a:cubicBezTo>
                    <a:pt x="801" y="934"/>
                    <a:pt x="788" y="948"/>
                    <a:pt x="776" y="962"/>
                  </a:cubicBezTo>
                  <a:cubicBezTo>
                    <a:pt x="764" y="976"/>
                    <a:pt x="755" y="987"/>
                    <a:pt x="745" y="998"/>
                  </a:cubicBezTo>
                  <a:cubicBezTo>
                    <a:pt x="738" y="1007"/>
                    <a:pt x="730" y="1016"/>
                    <a:pt x="723" y="1025"/>
                  </a:cubicBezTo>
                  <a:lnTo>
                    <a:pt x="715" y="1032"/>
                  </a:lnTo>
                  <a:cubicBezTo>
                    <a:pt x="711" y="1035"/>
                    <a:pt x="706" y="1039"/>
                    <a:pt x="702" y="1043"/>
                  </a:cubicBezTo>
                  <a:cubicBezTo>
                    <a:pt x="698" y="1047"/>
                    <a:pt x="688" y="1055"/>
                    <a:pt x="682" y="1061"/>
                  </a:cubicBezTo>
                  <a:cubicBezTo>
                    <a:pt x="680" y="1063"/>
                    <a:pt x="678" y="1065"/>
                    <a:pt x="675" y="1068"/>
                  </a:cubicBezTo>
                  <a:lnTo>
                    <a:pt x="671" y="1072"/>
                  </a:lnTo>
                  <a:cubicBezTo>
                    <a:pt x="665" y="1078"/>
                    <a:pt x="658" y="1085"/>
                    <a:pt x="652" y="1092"/>
                  </a:cubicBezTo>
                  <a:lnTo>
                    <a:pt x="642" y="1103"/>
                  </a:lnTo>
                  <a:cubicBezTo>
                    <a:pt x="635" y="1110"/>
                    <a:pt x="628" y="1118"/>
                    <a:pt x="622" y="1126"/>
                  </a:cubicBezTo>
                  <a:lnTo>
                    <a:pt x="614" y="1135"/>
                  </a:lnTo>
                  <a:cubicBezTo>
                    <a:pt x="606" y="1145"/>
                    <a:pt x="598" y="1155"/>
                    <a:pt x="589" y="1166"/>
                  </a:cubicBezTo>
                  <a:lnTo>
                    <a:pt x="586" y="1170"/>
                  </a:lnTo>
                  <a:cubicBezTo>
                    <a:pt x="566" y="1195"/>
                    <a:pt x="549" y="1222"/>
                    <a:pt x="531" y="1249"/>
                  </a:cubicBezTo>
                  <a:lnTo>
                    <a:pt x="525" y="1258"/>
                  </a:lnTo>
                  <a:cubicBezTo>
                    <a:pt x="518" y="1269"/>
                    <a:pt x="511" y="1280"/>
                    <a:pt x="506" y="1291"/>
                  </a:cubicBezTo>
                  <a:lnTo>
                    <a:pt x="498" y="1302"/>
                  </a:lnTo>
                  <a:cubicBezTo>
                    <a:pt x="492" y="1314"/>
                    <a:pt x="484" y="1326"/>
                    <a:pt x="479" y="1338"/>
                  </a:cubicBezTo>
                  <a:lnTo>
                    <a:pt x="474" y="1347"/>
                  </a:lnTo>
                  <a:cubicBezTo>
                    <a:pt x="465" y="1362"/>
                    <a:pt x="457" y="1377"/>
                    <a:pt x="449" y="1393"/>
                  </a:cubicBezTo>
                  <a:lnTo>
                    <a:pt x="448" y="1395"/>
                  </a:lnTo>
                  <a:lnTo>
                    <a:pt x="445" y="1399"/>
                  </a:lnTo>
                  <a:lnTo>
                    <a:pt x="439" y="1407"/>
                  </a:lnTo>
                  <a:lnTo>
                    <a:pt x="434" y="1416"/>
                  </a:lnTo>
                  <a:cubicBezTo>
                    <a:pt x="432" y="1418"/>
                    <a:pt x="431" y="1421"/>
                    <a:pt x="429" y="1423"/>
                  </a:cubicBezTo>
                  <a:lnTo>
                    <a:pt x="420" y="1441"/>
                  </a:lnTo>
                  <a:lnTo>
                    <a:pt x="417" y="1447"/>
                  </a:lnTo>
                  <a:lnTo>
                    <a:pt x="410" y="1460"/>
                  </a:lnTo>
                  <a:lnTo>
                    <a:pt x="407" y="1465"/>
                  </a:lnTo>
                  <a:lnTo>
                    <a:pt x="401" y="1480"/>
                  </a:lnTo>
                  <a:cubicBezTo>
                    <a:pt x="401" y="1482"/>
                    <a:pt x="399" y="1483"/>
                    <a:pt x="399" y="1485"/>
                  </a:cubicBezTo>
                  <a:cubicBezTo>
                    <a:pt x="396" y="1490"/>
                    <a:pt x="394" y="1496"/>
                    <a:pt x="391" y="1501"/>
                  </a:cubicBezTo>
                  <a:cubicBezTo>
                    <a:pt x="391" y="1503"/>
                    <a:pt x="390" y="1505"/>
                    <a:pt x="389" y="1507"/>
                  </a:cubicBezTo>
                  <a:cubicBezTo>
                    <a:pt x="387" y="1512"/>
                    <a:pt x="385" y="1518"/>
                    <a:pt x="383" y="1523"/>
                  </a:cubicBezTo>
                  <a:cubicBezTo>
                    <a:pt x="382" y="1526"/>
                    <a:pt x="381" y="1528"/>
                    <a:pt x="380" y="1531"/>
                  </a:cubicBezTo>
                  <a:cubicBezTo>
                    <a:pt x="379" y="1533"/>
                    <a:pt x="376" y="1541"/>
                    <a:pt x="375" y="1546"/>
                  </a:cubicBezTo>
                  <a:lnTo>
                    <a:pt x="375" y="1546"/>
                  </a:lnTo>
                  <a:cubicBezTo>
                    <a:pt x="375" y="1547"/>
                    <a:pt x="375" y="1547"/>
                    <a:pt x="375" y="1547"/>
                  </a:cubicBezTo>
                  <a:lnTo>
                    <a:pt x="375" y="1548"/>
                  </a:lnTo>
                  <a:lnTo>
                    <a:pt x="375" y="1548"/>
                  </a:lnTo>
                  <a:cubicBezTo>
                    <a:pt x="372" y="1547"/>
                    <a:pt x="371" y="1547"/>
                    <a:pt x="368" y="1547"/>
                  </a:cubicBezTo>
                  <a:lnTo>
                    <a:pt x="368" y="1547"/>
                  </a:lnTo>
                  <a:cubicBezTo>
                    <a:pt x="364" y="1547"/>
                    <a:pt x="359" y="1548"/>
                    <a:pt x="356" y="1550"/>
                  </a:cubicBezTo>
                  <a:cubicBezTo>
                    <a:pt x="352" y="1552"/>
                    <a:pt x="350" y="1555"/>
                    <a:pt x="348" y="1559"/>
                  </a:cubicBezTo>
                  <a:cubicBezTo>
                    <a:pt x="345" y="1563"/>
                    <a:pt x="344" y="1566"/>
                    <a:pt x="344" y="1571"/>
                  </a:cubicBezTo>
                  <a:lnTo>
                    <a:pt x="344" y="1571"/>
                  </a:lnTo>
                  <a:lnTo>
                    <a:pt x="344" y="1571"/>
                  </a:lnTo>
                  <a:lnTo>
                    <a:pt x="344" y="1571"/>
                  </a:lnTo>
                  <a:cubicBezTo>
                    <a:pt x="344" y="1576"/>
                    <a:pt x="345" y="1578"/>
                    <a:pt x="348" y="1583"/>
                  </a:cubicBezTo>
                  <a:cubicBezTo>
                    <a:pt x="349" y="1585"/>
                    <a:pt x="351" y="1588"/>
                    <a:pt x="354" y="1590"/>
                  </a:cubicBezTo>
                  <a:cubicBezTo>
                    <a:pt x="342" y="1609"/>
                    <a:pt x="329" y="1628"/>
                    <a:pt x="317" y="1647"/>
                  </a:cubicBezTo>
                  <a:lnTo>
                    <a:pt x="317" y="1647"/>
                  </a:lnTo>
                  <a:cubicBezTo>
                    <a:pt x="317" y="1648"/>
                    <a:pt x="317" y="1648"/>
                    <a:pt x="317" y="1648"/>
                  </a:cubicBezTo>
                  <a:cubicBezTo>
                    <a:pt x="316" y="1649"/>
                    <a:pt x="316" y="1650"/>
                    <a:pt x="315" y="1652"/>
                  </a:cubicBezTo>
                  <a:cubicBezTo>
                    <a:pt x="308" y="1663"/>
                    <a:pt x="301" y="1676"/>
                    <a:pt x="294" y="1688"/>
                  </a:cubicBezTo>
                  <a:lnTo>
                    <a:pt x="289" y="1696"/>
                  </a:lnTo>
                  <a:cubicBezTo>
                    <a:pt x="283" y="1707"/>
                    <a:pt x="277" y="1719"/>
                    <a:pt x="271" y="1731"/>
                  </a:cubicBezTo>
                  <a:lnTo>
                    <a:pt x="267" y="1739"/>
                  </a:lnTo>
                  <a:cubicBezTo>
                    <a:pt x="261" y="1751"/>
                    <a:pt x="255" y="1763"/>
                    <a:pt x="249" y="1775"/>
                  </a:cubicBezTo>
                  <a:lnTo>
                    <a:pt x="245" y="1784"/>
                  </a:lnTo>
                  <a:cubicBezTo>
                    <a:pt x="239" y="1796"/>
                    <a:pt x="233" y="1808"/>
                    <a:pt x="228" y="1821"/>
                  </a:cubicBezTo>
                  <a:cubicBezTo>
                    <a:pt x="226" y="1825"/>
                    <a:pt x="224" y="1828"/>
                    <a:pt x="223" y="1832"/>
                  </a:cubicBezTo>
                  <a:cubicBezTo>
                    <a:pt x="218" y="1844"/>
                    <a:pt x="213" y="1856"/>
                    <a:pt x="208" y="1868"/>
                  </a:cubicBezTo>
                  <a:cubicBezTo>
                    <a:pt x="206" y="1872"/>
                    <a:pt x="204" y="1876"/>
                    <a:pt x="203" y="1880"/>
                  </a:cubicBezTo>
                  <a:cubicBezTo>
                    <a:pt x="198" y="1892"/>
                    <a:pt x="193" y="1905"/>
                    <a:pt x="188" y="1917"/>
                  </a:cubicBezTo>
                  <a:cubicBezTo>
                    <a:pt x="187" y="1921"/>
                    <a:pt x="185" y="1926"/>
                    <a:pt x="184" y="1930"/>
                  </a:cubicBezTo>
                  <a:cubicBezTo>
                    <a:pt x="179" y="1943"/>
                    <a:pt x="174" y="1955"/>
                    <a:pt x="170" y="1968"/>
                  </a:cubicBezTo>
                  <a:cubicBezTo>
                    <a:pt x="168" y="1973"/>
                    <a:pt x="167" y="1977"/>
                    <a:pt x="166" y="1982"/>
                  </a:cubicBezTo>
                  <a:cubicBezTo>
                    <a:pt x="161" y="1995"/>
                    <a:pt x="157" y="2008"/>
                    <a:pt x="153" y="2021"/>
                  </a:cubicBezTo>
                  <a:lnTo>
                    <a:pt x="149" y="2031"/>
                  </a:lnTo>
                  <a:cubicBezTo>
                    <a:pt x="145" y="2046"/>
                    <a:pt x="140" y="2060"/>
                    <a:pt x="136" y="2075"/>
                  </a:cubicBezTo>
                  <a:cubicBezTo>
                    <a:pt x="136" y="2078"/>
                    <a:pt x="134" y="2082"/>
                    <a:pt x="133" y="2085"/>
                  </a:cubicBezTo>
                  <a:cubicBezTo>
                    <a:pt x="129" y="2100"/>
                    <a:pt x="125" y="2115"/>
                    <a:pt x="120" y="2131"/>
                  </a:cubicBezTo>
                  <a:cubicBezTo>
                    <a:pt x="120" y="2134"/>
                    <a:pt x="119" y="2137"/>
                    <a:pt x="118" y="2140"/>
                  </a:cubicBezTo>
                  <a:cubicBezTo>
                    <a:pt x="114" y="2156"/>
                    <a:pt x="110" y="2172"/>
                    <a:pt x="106" y="2189"/>
                  </a:cubicBezTo>
                  <a:lnTo>
                    <a:pt x="104" y="2194"/>
                  </a:lnTo>
                  <a:cubicBezTo>
                    <a:pt x="100" y="2212"/>
                    <a:pt x="96" y="2230"/>
                    <a:pt x="92" y="2247"/>
                  </a:cubicBezTo>
                  <a:cubicBezTo>
                    <a:pt x="92" y="2250"/>
                    <a:pt x="91" y="2252"/>
                    <a:pt x="91" y="2254"/>
                  </a:cubicBezTo>
                  <a:cubicBezTo>
                    <a:pt x="87" y="2272"/>
                    <a:pt x="83" y="2290"/>
                    <a:pt x="79" y="2308"/>
                  </a:cubicBezTo>
                  <a:lnTo>
                    <a:pt x="79" y="2311"/>
                  </a:lnTo>
                  <a:lnTo>
                    <a:pt x="72" y="2347"/>
                  </a:lnTo>
                  <a:lnTo>
                    <a:pt x="72" y="2347"/>
                  </a:lnTo>
                  <a:cubicBezTo>
                    <a:pt x="72" y="2347"/>
                    <a:pt x="71" y="2347"/>
                    <a:pt x="70" y="2347"/>
                  </a:cubicBezTo>
                  <a:lnTo>
                    <a:pt x="69" y="2347"/>
                  </a:lnTo>
                  <a:lnTo>
                    <a:pt x="69" y="2347"/>
                  </a:lnTo>
                  <a:cubicBezTo>
                    <a:pt x="64" y="2347"/>
                    <a:pt x="61" y="2348"/>
                    <a:pt x="57" y="2351"/>
                  </a:cubicBezTo>
                  <a:cubicBezTo>
                    <a:pt x="53" y="2353"/>
                    <a:pt x="50" y="2355"/>
                    <a:pt x="48" y="2359"/>
                  </a:cubicBezTo>
                  <a:cubicBezTo>
                    <a:pt x="45" y="2363"/>
                    <a:pt x="45" y="2366"/>
                    <a:pt x="45" y="2371"/>
                  </a:cubicBezTo>
                  <a:cubicBezTo>
                    <a:pt x="45" y="2375"/>
                    <a:pt x="45" y="2379"/>
                    <a:pt x="48" y="2383"/>
                  </a:cubicBezTo>
                  <a:cubicBezTo>
                    <a:pt x="50" y="2387"/>
                    <a:pt x="53" y="2390"/>
                    <a:pt x="57" y="2392"/>
                  </a:cubicBezTo>
                  <a:lnTo>
                    <a:pt x="58" y="2392"/>
                  </a:lnTo>
                  <a:lnTo>
                    <a:pt x="58" y="2392"/>
                  </a:lnTo>
                  <a:cubicBezTo>
                    <a:pt x="55" y="2398"/>
                    <a:pt x="53" y="2403"/>
                    <a:pt x="51" y="2409"/>
                  </a:cubicBezTo>
                  <a:lnTo>
                    <a:pt x="51" y="2409"/>
                  </a:lnTo>
                  <a:cubicBezTo>
                    <a:pt x="48" y="2411"/>
                    <a:pt x="47" y="2413"/>
                    <a:pt x="45" y="2416"/>
                  </a:cubicBezTo>
                  <a:cubicBezTo>
                    <a:pt x="43" y="2419"/>
                    <a:pt x="42" y="2423"/>
                    <a:pt x="42" y="2427"/>
                  </a:cubicBezTo>
                  <a:lnTo>
                    <a:pt x="42" y="2427"/>
                  </a:lnTo>
                  <a:cubicBezTo>
                    <a:pt x="42" y="2430"/>
                    <a:pt x="43" y="2432"/>
                    <a:pt x="44" y="2435"/>
                  </a:cubicBezTo>
                  <a:cubicBezTo>
                    <a:pt x="31" y="2492"/>
                    <a:pt x="29" y="2576"/>
                    <a:pt x="28" y="2663"/>
                  </a:cubicBezTo>
                  <a:cubicBezTo>
                    <a:pt x="28" y="2672"/>
                    <a:pt x="28" y="2682"/>
                    <a:pt x="28" y="2691"/>
                  </a:cubicBezTo>
                  <a:lnTo>
                    <a:pt x="28" y="2691"/>
                  </a:lnTo>
                  <a:cubicBezTo>
                    <a:pt x="24" y="2691"/>
                    <a:pt x="21" y="2692"/>
                    <a:pt x="18" y="2694"/>
                  </a:cubicBezTo>
                  <a:cubicBezTo>
                    <a:pt x="15" y="2696"/>
                    <a:pt x="12" y="2698"/>
                    <a:pt x="10" y="2702"/>
                  </a:cubicBezTo>
                  <a:cubicBezTo>
                    <a:pt x="8" y="2705"/>
                    <a:pt x="7" y="2710"/>
                    <a:pt x="7" y="2714"/>
                  </a:cubicBezTo>
                  <a:cubicBezTo>
                    <a:pt x="7" y="2718"/>
                    <a:pt x="8" y="2722"/>
                    <a:pt x="10" y="2726"/>
                  </a:cubicBezTo>
                  <a:cubicBezTo>
                    <a:pt x="12" y="2730"/>
                    <a:pt x="15" y="2732"/>
                    <a:pt x="18" y="2734"/>
                  </a:cubicBezTo>
                  <a:cubicBezTo>
                    <a:pt x="21" y="2736"/>
                    <a:pt x="24" y="2737"/>
                    <a:pt x="27" y="2737"/>
                  </a:cubicBezTo>
                  <a:cubicBezTo>
                    <a:pt x="27" y="2740"/>
                    <a:pt x="27" y="2742"/>
                    <a:pt x="27" y="2744"/>
                  </a:cubicBezTo>
                  <a:lnTo>
                    <a:pt x="27" y="2744"/>
                  </a:lnTo>
                  <a:cubicBezTo>
                    <a:pt x="22" y="2744"/>
                    <a:pt x="19" y="2744"/>
                    <a:pt x="15" y="2747"/>
                  </a:cubicBezTo>
                  <a:cubicBezTo>
                    <a:pt x="10" y="2749"/>
                    <a:pt x="8" y="2752"/>
                    <a:pt x="6" y="2756"/>
                  </a:cubicBezTo>
                  <a:cubicBezTo>
                    <a:pt x="4" y="2760"/>
                    <a:pt x="3" y="2764"/>
                    <a:pt x="3" y="2768"/>
                  </a:cubicBezTo>
                  <a:lnTo>
                    <a:pt x="3" y="2768"/>
                  </a:lnTo>
                  <a:lnTo>
                    <a:pt x="3" y="2768"/>
                  </a:lnTo>
                  <a:cubicBezTo>
                    <a:pt x="3" y="2773"/>
                    <a:pt x="4" y="2776"/>
                    <a:pt x="6" y="2780"/>
                  </a:cubicBezTo>
                  <a:cubicBezTo>
                    <a:pt x="8" y="2784"/>
                    <a:pt x="11" y="2786"/>
                    <a:pt x="15" y="2789"/>
                  </a:cubicBezTo>
                  <a:cubicBezTo>
                    <a:pt x="18" y="2791"/>
                    <a:pt x="21" y="2791"/>
                    <a:pt x="25" y="2792"/>
                  </a:cubicBezTo>
                  <a:cubicBezTo>
                    <a:pt x="24" y="2824"/>
                    <a:pt x="23" y="2852"/>
                    <a:pt x="23" y="2875"/>
                  </a:cubicBezTo>
                  <a:lnTo>
                    <a:pt x="23" y="2875"/>
                  </a:lnTo>
                  <a:cubicBezTo>
                    <a:pt x="21" y="2875"/>
                    <a:pt x="20" y="2876"/>
                    <a:pt x="19" y="2877"/>
                  </a:cubicBezTo>
                  <a:cubicBezTo>
                    <a:pt x="15" y="2879"/>
                    <a:pt x="12" y="2882"/>
                    <a:pt x="10" y="2886"/>
                  </a:cubicBezTo>
                  <a:cubicBezTo>
                    <a:pt x="8" y="2889"/>
                    <a:pt x="7" y="2893"/>
                    <a:pt x="7" y="2897"/>
                  </a:cubicBezTo>
                  <a:lnTo>
                    <a:pt x="7" y="2897"/>
                  </a:lnTo>
                  <a:cubicBezTo>
                    <a:pt x="7" y="2901"/>
                    <a:pt x="8" y="2904"/>
                    <a:pt x="9" y="2907"/>
                  </a:cubicBezTo>
                  <a:lnTo>
                    <a:pt x="9" y="2907"/>
                  </a:lnTo>
                  <a:cubicBezTo>
                    <a:pt x="7" y="2909"/>
                    <a:pt x="5" y="2911"/>
                    <a:pt x="4" y="2913"/>
                  </a:cubicBezTo>
                  <a:cubicBezTo>
                    <a:pt x="1" y="2917"/>
                    <a:pt x="0" y="2920"/>
                    <a:pt x="0" y="2925"/>
                  </a:cubicBezTo>
                  <a:lnTo>
                    <a:pt x="0" y="2925"/>
                  </a:lnTo>
                  <a:cubicBezTo>
                    <a:pt x="1" y="2927"/>
                    <a:pt x="1" y="2928"/>
                    <a:pt x="1" y="2930"/>
                  </a:cubicBezTo>
                  <a:cubicBezTo>
                    <a:pt x="2" y="2932"/>
                    <a:pt x="1" y="2931"/>
                    <a:pt x="1" y="2931"/>
                  </a:cubicBezTo>
                  <a:lnTo>
                    <a:pt x="1" y="2931"/>
                  </a:lnTo>
                  <a:cubicBezTo>
                    <a:pt x="1" y="2933"/>
                    <a:pt x="1" y="2933"/>
                    <a:pt x="1" y="2935"/>
                  </a:cubicBezTo>
                  <a:lnTo>
                    <a:pt x="1" y="2935"/>
                  </a:lnTo>
                  <a:lnTo>
                    <a:pt x="1" y="2935"/>
                  </a:lnTo>
                  <a:cubicBezTo>
                    <a:pt x="1" y="2939"/>
                    <a:pt x="2" y="2943"/>
                    <a:pt x="5" y="2947"/>
                  </a:cubicBezTo>
                  <a:cubicBezTo>
                    <a:pt x="7" y="2950"/>
                    <a:pt x="9" y="2952"/>
                    <a:pt x="13" y="2955"/>
                  </a:cubicBezTo>
                  <a:cubicBezTo>
                    <a:pt x="16" y="2957"/>
                    <a:pt x="21" y="2959"/>
                    <a:pt x="25" y="2959"/>
                  </a:cubicBezTo>
                  <a:lnTo>
                    <a:pt x="25" y="2959"/>
                  </a:lnTo>
                  <a:cubicBezTo>
                    <a:pt x="26" y="2959"/>
                    <a:pt x="26" y="2959"/>
                    <a:pt x="27" y="2959"/>
                  </a:cubicBezTo>
                  <a:lnTo>
                    <a:pt x="28" y="2959"/>
                  </a:lnTo>
                  <a:lnTo>
                    <a:pt x="28" y="2959"/>
                  </a:lnTo>
                  <a:cubicBezTo>
                    <a:pt x="28" y="2959"/>
                    <a:pt x="28" y="2960"/>
                    <a:pt x="28" y="2961"/>
                  </a:cubicBezTo>
                  <a:cubicBezTo>
                    <a:pt x="28" y="2962"/>
                    <a:pt x="28" y="2962"/>
                    <a:pt x="28" y="2963"/>
                  </a:cubicBezTo>
                  <a:lnTo>
                    <a:pt x="28" y="2963"/>
                  </a:lnTo>
                  <a:cubicBezTo>
                    <a:pt x="25" y="2964"/>
                    <a:pt x="22" y="2964"/>
                    <a:pt x="19" y="2966"/>
                  </a:cubicBezTo>
                  <a:cubicBezTo>
                    <a:pt x="15" y="2967"/>
                    <a:pt x="12" y="2971"/>
                    <a:pt x="10" y="2975"/>
                  </a:cubicBezTo>
                  <a:cubicBezTo>
                    <a:pt x="8" y="2979"/>
                    <a:pt x="7" y="2982"/>
                    <a:pt x="7" y="2987"/>
                  </a:cubicBezTo>
                  <a:cubicBezTo>
                    <a:pt x="7" y="2991"/>
                    <a:pt x="8" y="2995"/>
                    <a:pt x="10" y="2999"/>
                  </a:cubicBezTo>
                  <a:cubicBezTo>
                    <a:pt x="12" y="3002"/>
                    <a:pt x="15" y="3005"/>
                    <a:pt x="19" y="3007"/>
                  </a:cubicBezTo>
                  <a:lnTo>
                    <a:pt x="20" y="3008"/>
                  </a:lnTo>
                  <a:lnTo>
                    <a:pt x="20" y="3008"/>
                  </a:lnTo>
                  <a:cubicBezTo>
                    <a:pt x="19" y="3008"/>
                    <a:pt x="19" y="3008"/>
                    <a:pt x="18" y="3009"/>
                  </a:cubicBezTo>
                  <a:cubicBezTo>
                    <a:pt x="15" y="3011"/>
                    <a:pt x="12" y="3014"/>
                    <a:pt x="10" y="3017"/>
                  </a:cubicBezTo>
                  <a:cubicBezTo>
                    <a:pt x="7" y="3021"/>
                    <a:pt x="6" y="3024"/>
                    <a:pt x="6" y="3028"/>
                  </a:cubicBezTo>
                  <a:lnTo>
                    <a:pt x="6" y="3028"/>
                  </a:lnTo>
                  <a:cubicBezTo>
                    <a:pt x="7" y="3033"/>
                    <a:pt x="8" y="3036"/>
                    <a:pt x="10" y="3040"/>
                  </a:cubicBezTo>
                  <a:lnTo>
                    <a:pt x="10" y="3040"/>
                  </a:lnTo>
                  <a:cubicBezTo>
                    <a:pt x="10" y="3040"/>
                    <a:pt x="10" y="3042"/>
                    <a:pt x="10" y="3043"/>
                  </a:cubicBezTo>
                  <a:lnTo>
                    <a:pt x="10" y="3043"/>
                  </a:lnTo>
                  <a:cubicBezTo>
                    <a:pt x="10" y="3047"/>
                    <a:pt x="10" y="3051"/>
                    <a:pt x="13" y="3054"/>
                  </a:cubicBezTo>
                  <a:cubicBezTo>
                    <a:pt x="15" y="3058"/>
                    <a:pt x="18" y="3060"/>
                    <a:pt x="22" y="3062"/>
                  </a:cubicBezTo>
                  <a:cubicBezTo>
                    <a:pt x="22" y="3062"/>
                    <a:pt x="22" y="3062"/>
                    <a:pt x="22" y="3063"/>
                  </a:cubicBezTo>
                  <a:cubicBezTo>
                    <a:pt x="22" y="3063"/>
                    <a:pt x="22" y="3063"/>
                    <a:pt x="22" y="3064"/>
                  </a:cubicBezTo>
                  <a:lnTo>
                    <a:pt x="22" y="3064"/>
                  </a:lnTo>
                  <a:cubicBezTo>
                    <a:pt x="22" y="3068"/>
                    <a:pt x="22" y="3073"/>
                    <a:pt x="25" y="3076"/>
                  </a:cubicBezTo>
                  <a:cubicBezTo>
                    <a:pt x="25" y="3078"/>
                    <a:pt x="27" y="3078"/>
                    <a:pt x="29" y="3080"/>
                  </a:cubicBezTo>
                  <a:lnTo>
                    <a:pt x="29" y="3080"/>
                  </a:lnTo>
                  <a:cubicBezTo>
                    <a:pt x="27" y="3080"/>
                    <a:pt x="25" y="3081"/>
                    <a:pt x="23" y="3082"/>
                  </a:cubicBezTo>
                  <a:cubicBezTo>
                    <a:pt x="20" y="3084"/>
                    <a:pt x="17" y="3088"/>
                    <a:pt x="15" y="3091"/>
                  </a:cubicBezTo>
                  <a:cubicBezTo>
                    <a:pt x="12" y="3096"/>
                    <a:pt x="11" y="3098"/>
                    <a:pt x="11" y="3102"/>
                  </a:cubicBezTo>
                  <a:lnTo>
                    <a:pt x="11" y="3102"/>
                  </a:lnTo>
                  <a:cubicBezTo>
                    <a:pt x="11" y="3107"/>
                    <a:pt x="12" y="3110"/>
                    <a:pt x="15" y="3114"/>
                  </a:cubicBezTo>
                  <a:cubicBezTo>
                    <a:pt x="17" y="3118"/>
                    <a:pt x="18" y="3121"/>
                    <a:pt x="23" y="3123"/>
                  </a:cubicBezTo>
                  <a:cubicBezTo>
                    <a:pt x="25" y="3125"/>
                    <a:pt x="28" y="3125"/>
                    <a:pt x="31" y="3125"/>
                  </a:cubicBezTo>
                  <a:lnTo>
                    <a:pt x="31" y="3125"/>
                  </a:lnTo>
                  <a:cubicBezTo>
                    <a:pt x="30" y="3126"/>
                    <a:pt x="29" y="3126"/>
                    <a:pt x="27" y="3127"/>
                  </a:cubicBezTo>
                  <a:cubicBezTo>
                    <a:pt x="24" y="3129"/>
                    <a:pt x="21" y="3133"/>
                    <a:pt x="19" y="3136"/>
                  </a:cubicBezTo>
                  <a:cubicBezTo>
                    <a:pt x="16" y="3141"/>
                    <a:pt x="15" y="3143"/>
                    <a:pt x="15" y="3148"/>
                  </a:cubicBezTo>
                  <a:lnTo>
                    <a:pt x="15" y="3148"/>
                  </a:lnTo>
                  <a:cubicBezTo>
                    <a:pt x="15" y="3151"/>
                    <a:pt x="16" y="3154"/>
                    <a:pt x="17" y="3157"/>
                  </a:cubicBezTo>
                  <a:lnTo>
                    <a:pt x="17" y="3157"/>
                  </a:lnTo>
                  <a:cubicBezTo>
                    <a:pt x="18" y="3160"/>
                    <a:pt x="19" y="3161"/>
                    <a:pt x="20" y="3163"/>
                  </a:cubicBezTo>
                  <a:cubicBezTo>
                    <a:pt x="21" y="3165"/>
                    <a:pt x="22" y="3167"/>
                    <a:pt x="24" y="3168"/>
                  </a:cubicBezTo>
                  <a:lnTo>
                    <a:pt x="24" y="3168"/>
                  </a:lnTo>
                  <a:cubicBezTo>
                    <a:pt x="24" y="3170"/>
                    <a:pt x="24" y="3172"/>
                    <a:pt x="25" y="3172"/>
                  </a:cubicBezTo>
                  <a:cubicBezTo>
                    <a:pt x="27" y="3177"/>
                    <a:pt x="30" y="3179"/>
                    <a:pt x="34" y="3181"/>
                  </a:cubicBezTo>
                  <a:cubicBezTo>
                    <a:pt x="36" y="3182"/>
                    <a:pt x="37" y="3182"/>
                    <a:pt x="39" y="3183"/>
                  </a:cubicBezTo>
                  <a:lnTo>
                    <a:pt x="39" y="3183"/>
                  </a:lnTo>
                  <a:cubicBezTo>
                    <a:pt x="38" y="3183"/>
                    <a:pt x="38" y="3183"/>
                    <a:pt x="38" y="3183"/>
                  </a:cubicBezTo>
                  <a:cubicBezTo>
                    <a:pt x="38" y="3184"/>
                    <a:pt x="38" y="3184"/>
                    <a:pt x="39" y="3184"/>
                  </a:cubicBezTo>
                  <a:lnTo>
                    <a:pt x="39" y="3184"/>
                  </a:lnTo>
                  <a:cubicBezTo>
                    <a:pt x="35" y="3186"/>
                    <a:pt x="32" y="3189"/>
                    <a:pt x="30" y="3192"/>
                  </a:cubicBezTo>
                  <a:cubicBezTo>
                    <a:pt x="27" y="3196"/>
                    <a:pt x="27" y="3200"/>
                    <a:pt x="27" y="3204"/>
                  </a:cubicBezTo>
                  <a:cubicBezTo>
                    <a:pt x="27" y="3208"/>
                    <a:pt x="28" y="3212"/>
                    <a:pt x="30" y="3216"/>
                  </a:cubicBezTo>
                  <a:cubicBezTo>
                    <a:pt x="32" y="3220"/>
                    <a:pt x="34" y="3223"/>
                    <a:pt x="39" y="3225"/>
                  </a:cubicBezTo>
                  <a:cubicBezTo>
                    <a:pt x="40" y="3226"/>
                    <a:pt x="41" y="3226"/>
                    <a:pt x="42" y="3226"/>
                  </a:cubicBezTo>
                  <a:cubicBezTo>
                    <a:pt x="45" y="3246"/>
                    <a:pt x="48" y="3266"/>
                    <a:pt x="52" y="3284"/>
                  </a:cubicBezTo>
                  <a:cubicBezTo>
                    <a:pt x="52" y="3286"/>
                    <a:pt x="52" y="3288"/>
                    <a:pt x="52" y="3289"/>
                  </a:cubicBezTo>
                  <a:cubicBezTo>
                    <a:pt x="53" y="3297"/>
                    <a:pt x="55" y="3304"/>
                    <a:pt x="57" y="3312"/>
                  </a:cubicBezTo>
                  <a:cubicBezTo>
                    <a:pt x="57" y="3313"/>
                    <a:pt x="57" y="3314"/>
                    <a:pt x="57" y="3315"/>
                  </a:cubicBezTo>
                  <a:cubicBezTo>
                    <a:pt x="57" y="3317"/>
                    <a:pt x="58" y="3324"/>
                    <a:pt x="59" y="3328"/>
                  </a:cubicBezTo>
                  <a:cubicBezTo>
                    <a:pt x="63" y="3355"/>
                    <a:pt x="68" y="3383"/>
                    <a:pt x="73" y="3410"/>
                  </a:cubicBezTo>
                  <a:cubicBezTo>
                    <a:pt x="74" y="3416"/>
                    <a:pt x="76" y="3422"/>
                    <a:pt x="77" y="3428"/>
                  </a:cubicBezTo>
                  <a:cubicBezTo>
                    <a:pt x="79" y="3439"/>
                    <a:pt x="81" y="3451"/>
                    <a:pt x="84" y="3462"/>
                  </a:cubicBezTo>
                  <a:cubicBezTo>
                    <a:pt x="86" y="3474"/>
                    <a:pt x="90" y="3488"/>
                    <a:pt x="93" y="3501"/>
                  </a:cubicBezTo>
                  <a:cubicBezTo>
                    <a:pt x="94" y="3507"/>
                    <a:pt x="94" y="3512"/>
                    <a:pt x="96" y="3517"/>
                  </a:cubicBezTo>
                  <a:cubicBezTo>
                    <a:pt x="97" y="3523"/>
                    <a:pt x="100" y="3531"/>
                    <a:pt x="101" y="3537"/>
                  </a:cubicBezTo>
                  <a:lnTo>
                    <a:pt x="101" y="3537"/>
                  </a:lnTo>
                  <a:cubicBezTo>
                    <a:pt x="100" y="3538"/>
                    <a:pt x="100" y="3540"/>
                    <a:pt x="99" y="3541"/>
                  </a:cubicBezTo>
                  <a:cubicBezTo>
                    <a:pt x="97" y="3545"/>
                    <a:pt x="96" y="3548"/>
                    <a:pt x="96" y="3552"/>
                  </a:cubicBezTo>
                  <a:lnTo>
                    <a:pt x="96" y="3552"/>
                  </a:lnTo>
                  <a:cubicBezTo>
                    <a:pt x="96" y="3556"/>
                    <a:pt x="97" y="3560"/>
                    <a:pt x="99" y="3564"/>
                  </a:cubicBezTo>
                  <a:cubicBezTo>
                    <a:pt x="101" y="3568"/>
                    <a:pt x="103" y="3571"/>
                    <a:pt x="108" y="3573"/>
                  </a:cubicBezTo>
                  <a:cubicBezTo>
                    <a:pt x="109" y="3574"/>
                    <a:pt x="110" y="3574"/>
                    <a:pt x="111" y="3574"/>
                  </a:cubicBezTo>
                  <a:lnTo>
                    <a:pt x="117" y="3596"/>
                  </a:lnTo>
                  <a:cubicBezTo>
                    <a:pt x="119" y="3605"/>
                    <a:pt x="122" y="3613"/>
                    <a:pt x="124" y="3622"/>
                  </a:cubicBezTo>
                  <a:cubicBezTo>
                    <a:pt x="131" y="3648"/>
                    <a:pt x="139" y="3673"/>
                    <a:pt x="147" y="3699"/>
                  </a:cubicBezTo>
                  <a:cubicBezTo>
                    <a:pt x="149" y="3706"/>
                    <a:pt x="152" y="3713"/>
                    <a:pt x="154" y="3720"/>
                  </a:cubicBezTo>
                  <a:cubicBezTo>
                    <a:pt x="161" y="3741"/>
                    <a:pt x="168" y="3762"/>
                    <a:pt x="175" y="3783"/>
                  </a:cubicBezTo>
                  <a:cubicBezTo>
                    <a:pt x="178" y="3792"/>
                    <a:pt x="181" y="3801"/>
                    <a:pt x="185" y="3810"/>
                  </a:cubicBezTo>
                  <a:cubicBezTo>
                    <a:pt x="194" y="3835"/>
                    <a:pt x="203" y="3860"/>
                    <a:pt x="213" y="3884"/>
                  </a:cubicBezTo>
                  <a:cubicBezTo>
                    <a:pt x="216" y="3893"/>
                    <a:pt x="220" y="3902"/>
                    <a:pt x="224" y="3911"/>
                  </a:cubicBezTo>
                  <a:cubicBezTo>
                    <a:pt x="227" y="3920"/>
                    <a:pt x="230" y="3928"/>
                    <a:pt x="234" y="3936"/>
                  </a:cubicBezTo>
                  <a:cubicBezTo>
                    <a:pt x="234" y="3938"/>
                    <a:pt x="235" y="3940"/>
                    <a:pt x="236" y="3943"/>
                  </a:cubicBezTo>
                  <a:lnTo>
                    <a:pt x="245" y="3965"/>
                  </a:lnTo>
                  <a:cubicBezTo>
                    <a:pt x="250" y="3978"/>
                    <a:pt x="255" y="3991"/>
                    <a:pt x="260" y="4004"/>
                  </a:cubicBezTo>
                  <a:lnTo>
                    <a:pt x="268" y="4023"/>
                  </a:lnTo>
                  <a:cubicBezTo>
                    <a:pt x="273" y="4037"/>
                    <a:pt x="279" y="4050"/>
                    <a:pt x="285" y="4063"/>
                  </a:cubicBezTo>
                  <a:lnTo>
                    <a:pt x="287" y="4068"/>
                  </a:lnTo>
                  <a:lnTo>
                    <a:pt x="291" y="4078"/>
                  </a:lnTo>
                  <a:cubicBezTo>
                    <a:pt x="298" y="4094"/>
                    <a:pt x="305" y="4110"/>
                    <a:pt x="312" y="4126"/>
                  </a:cubicBezTo>
                  <a:cubicBezTo>
                    <a:pt x="314" y="4129"/>
                    <a:pt x="315" y="4133"/>
                    <a:pt x="317" y="4136"/>
                  </a:cubicBezTo>
                  <a:cubicBezTo>
                    <a:pt x="325" y="4154"/>
                    <a:pt x="334" y="4172"/>
                    <a:pt x="342" y="4189"/>
                  </a:cubicBezTo>
                  <a:lnTo>
                    <a:pt x="344" y="4193"/>
                  </a:lnTo>
                  <a:lnTo>
                    <a:pt x="344" y="4193"/>
                  </a:lnTo>
                  <a:cubicBezTo>
                    <a:pt x="367" y="4240"/>
                    <a:pt x="388" y="4279"/>
                    <a:pt x="414" y="4324"/>
                  </a:cubicBezTo>
                  <a:cubicBezTo>
                    <a:pt x="453" y="4393"/>
                    <a:pt x="490" y="4449"/>
                    <a:pt x="537" y="4513"/>
                  </a:cubicBezTo>
                  <a:lnTo>
                    <a:pt x="539" y="4515"/>
                  </a:lnTo>
                  <a:lnTo>
                    <a:pt x="539" y="4515"/>
                  </a:lnTo>
                  <a:cubicBezTo>
                    <a:pt x="556" y="4546"/>
                    <a:pt x="572" y="4570"/>
                    <a:pt x="594" y="4598"/>
                  </a:cubicBezTo>
                  <a:lnTo>
                    <a:pt x="596" y="4601"/>
                  </a:lnTo>
                  <a:cubicBezTo>
                    <a:pt x="601" y="4607"/>
                    <a:pt x="606" y="4613"/>
                    <a:pt x="611" y="4619"/>
                  </a:cubicBezTo>
                  <a:cubicBezTo>
                    <a:pt x="613" y="4622"/>
                    <a:pt x="615" y="4624"/>
                    <a:pt x="617" y="4626"/>
                  </a:cubicBezTo>
                  <a:cubicBezTo>
                    <a:pt x="621" y="4631"/>
                    <a:pt x="625" y="4637"/>
                    <a:pt x="630" y="4641"/>
                  </a:cubicBezTo>
                  <a:cubicBezTo>
                    <a:pt x="634" y="4646"/>
                    <a:pt x="636" y="4647"/>
                    <a:pt x="639" y="4650"/>
                  </a:cubicBezTo>
                  <a:lnTo>
                    <a:pt x="650" y="4661"/>
                  </a:lnTo>
                  <a:lnTo>
                    <a:pt x="662" y="4672"/>
                  </a:lnTo>
                  <a:lnTo>
                    <a:pt x="671" y="4680"/>
                  </a:lnTo>
                  <a:lnTo>
                    <a:pt x="675" y="4683"/>
                  </a:lnTo>
                  <a:lnTo>
                    <a:pt x="675" y="4683"/>
                  </a:lnTo>
                  <a:cubicBezTo>
                    <a:pt x="675" y="4683"/>
                    <a:pt x="674" y="4684"/>
                    <a:pt x="674" y="4685"/>
                  </a:cubicBezTo>
                  <a:cubicBezTo>
                    <a:pt x="672" y="4689"/>
                    <a:pt x="671" y="4692"/>
                    <a:pt x="670" y="4696"/>
                  </a:cubicBezTo>
                  <a:lnTo>
                    <a:pt x="670" y="4696"/>
                  </a:lnTo>
                  <a:lnTo>
                    <a:pt x="670" y="4696"/>
                  </a:lnTo>
                  <a:cubicBezTo>
                    <a:pt x="670" y="4701"/>
                    <a:pt x="671" y="4705"/>
                    <a:pt x="674" y="4708"/>
                  </a:cubicBezTo>
                  <a:cubicBezTo>
                    <a:pt x="676" y="4712"/>
                    <a:pt x="678" y="4715"/>
                    <a:pt x="682" y="4717"/>
                  </a:cubicBezTo>
                  <a:cubicBezTo>
                    <a:pt x="685" y="4719"/>
                    <a:pt x="690" y="4720"/>
                    <a:pt x="694" y="4720"/>
                  </a:cubicBezTo>
                  <a:cubicBezTo>
                    <a:pt x="698" y="4720"/>
                    <a:pt x="702" y="4719"/>
                    <a:pt x="706" y="4717"/>
                  </a:cubicBezTo>
                  <a:cubicBezTo>
                    <a:pt x="707" y="4717"/>
                    <a:pt x="707" y="4716"/>
                    <a:pt x="708" y="4716"/>
                  </a:cubicBezTo>
                  <a:cubicBezTo>
                    <a:pt x="716" y="4727"/>
                    <a:pt x="724" y="4739"/>
                    <a:pt x="733" y="4750"/>
                  </a:cubicBezTo>
                  <a:cubicBezTo>
                    <a:pt x="736" y="4754"/>
                    <a:pt x="740" y="4759"/>
                    <a:pt x="743" y="4763"/>
                  </a:cubicBezTo>
                  <a:cubicBezTo>
                    <a:pt x="754" y="4777"/>
                    <a:pt x="765" y="4791"/>
                    <a:pt x="775" y="4804"/>
                  </a:cubicBezTo>
                  <a:cubicBezTo>
                    <a:pt x="778" y="4807"/>
                    <a:pt x="781" y="4811"/>
                    <a:pt x="783" y="4814"/>
                  </a:cubicBezTo>
                  <a:cubicBezTo>
                    <a:pt x="811" y="4847"/>
                    <a:pt x="839" y="4879"/>
                    <a:pt x="867" y="4908"/>
                  </a:cubicBezTo>
                  <a:lnTo>
                    <a:pt x="874" y="4915"/>
                  </a:lnTo>
                  <a:cubicBezTo>
                    <a:pt x="887" y="4929"/>
                    <a:pt x="900" y="4942"/>
                    <a:pt x="913" y="4954"/>
                  </a:cubicBezTo>
                  <a:lnTo>
                    <a:pt x="916" y="4957"/>
                  </a:lnTo>
                  <a:cubicBezTo>
                    <a:pt x="931" y="4971"/>
                    <a:pt x="946" y="4985"/>
                    <a:pt x="961" y="4998"/>
                  </a:cubicBezTo>
                  <a:lnTo>
                    <a:pt x="963" y="5000"/>
                  </a:lnTo>
                  <a:cubicBezTo>
                    <a:pt x="976" y="5012"/>
                    <a:pt x="989" y="5023"/>
                    <a:pt x="1002" y="5033"/>
                  </a:cubicBezTo>
                  <a:lnTo>
                    <a:pt x="1011" y="5041"/>
                  </a:lnTo>
                  <a:cubicBezTo>
                    <a:pt x="1024" y="5051"/>
                    <a:pt x="1037" y="5060"/>
                    <a:pt x="1049" y="5070"/>
                  </a:cubicBezTo>
                  <a:lnTo>
                    <a:pt x="1054" y="5073"/>
                  </a:lnTo>
                  <a:lnTo>
                    <a:pt x="1080" y="5095"/>
                  </a:lnTo>
                  <a:lnTo>
                    <a:pt x="1099" y="5111"/>
                  </a:lnTo>
                  <a:lnTo>
                    <a:pt x="1116" y="5125"/>
                  </a:lnTo>
                  <a:lnTo>
                    <a:pt x="1117" y="5125"/>
                  </a:lnTo>
                  <a:lnTo>
                    <a:pt x="1137" y="5141"/>
                  </a:lnTo>
                  <a:lnTo>
                    <a:pt x="1137" y="5141"/>
                  </a:lnTo>
                  <a:cubicBezTo>
                    <a:pt x="1136" y="5142"/>
                    <a:pt x="1135" y="5143"/>
                    <a:pt x="1135" y="5144"/>
                  </a:cubicBezTo>
                  <a:cubicBezTo>
                    <a:pt x="1132" y="5148"/>
                    <a:pt x="1132" y="5152"/>
                    <a:pt x="1132" y="5156"/>
                  </a:cubicBezTo>
                  <a:cubicBezTo>
                    <a:pt x="1132" y="5161"/>
                    <a:pt x="1133" y="5164"/>
                    <a:pt x="1135" y="5168"/>
                  </a:cubicBezTo>
                  <a:cubicBezTo>
                    <a:pt x="1137" y="5172"/>
                    <a:pt x="1140" y="5175"/>
                    <a:pt x="1144" y="5177"/>
                  </a:cubicBezTo>
                  <a:cubicBezTo>
                    <a:pt x="1148" y="5179"/>
                    <a:pt x="1151" y="5180"/>
                    <a:pt x="1156" y="5180"/>
                  </a:cubicBezTo>
                  <a:cubicBezTo>
                    <a:pt x="1160" y="5180"/>
                    <a:pt x="1164" y="5179"/>
                    <a:pt x="1168" y="5177"/>
                  </a:cubicBezTo>
                  <a:cubicBezTo>
                    <a:pt x="1170" y="5176"/>
                    <a:pt x="1171" y="5174"/>
                    <a:pt x="1173" y="5173"/>
                  </a:cubicBezTo>
                  <a:lnTo>
                    <a:pt x="1178" y="5176"/>
                  </a:lnTo>
                  <a:lnTo>
                    <a:pt x="1189" y="5185"/>
                  </a:lnTo>
                  <a:lnTo>
                    <a:pt x="1198" y="5192"/>
                  </a:lnTo>
                  <a:lnTo>
                    <a:pt x="1215" y="5205"/>
                  </a:lnTo>
                  <a:lnTo>
                    <a:pt x="1215" y="5205"/>
                  </a:lnTo>
                  <a:cubicBezTo>
                    <a:pt x="1214" y="5206"/>
                    <a:pt x="1214" y="5206"/>
                    <a:pt x="1214" y="5207"/>
                  </a:cubicBezTo>
                  <a:cubicBezTo>
                    <a:pt x="1212" y="5211"/>
                    <a:pt x="1211" y="5214"/>
                    <a:pt x="1210" y="5218"/>
                  </a:cubicBezTo>
                  <a:lnTo>
                    <a:pt x="1210" y="5218"/>
                  </a:lnTo>
                  <a:lnTo>
                    <a:pt x="1210" y="5218"/>
                  </a:lnTo>
                  <a:cubicBezTo>
                    <a:pt x="1210" y="5222"/>
                    <a:pt x="1211" y="5226"/>
                    <a:pt x="1214" y="5230"/>
                  </a:cubicBezTo>
                  <a:cubicBezTo>
                    <a:pt x="1216" y="5234"/>
                    <a:pt x="1219" y="5237"/>
                    <a:pt x="1223" y="5239"/>
                  </a:cubicBezTo>
                  <a:cubicBezTo>
                    <a:pt x="1226" y="5241"/>
                    <a:pt x="1230" y="5242"/>
                    <a:pt x="1234" y="5242"/>
                  </a:cubicBezTo>
                  <a:lnTo>
                    <a:pt x="1234" y="5242"/>
                  </a:lnTo>
                  <a:cubicBezTo>
                    <a:pt x="1235" y="5242"/>
                    <a:pt x="1235" y="5242"/>
                    <a:pt x="1235" y="5242"/>
                  </a:cubicBezTo>
                  <a:cubicBezTo>
                    <a:pt x="1239" y="5242"/>
                    <a:pt x="1243" y="5242"/>
                    <a:pt x="1247" y="5239"/>
                  </a:cubicBezTo>
                  <a:cubicBezTo>
                    <a:pt x="1250" y="5238"/>
                    <a:pt x="1252" y="5235"/>
                    <a:pt x="1254" y="5232"/>
                  </a:cubicBezTo>
                  <a:lnTo>
                    <a:pt x="1272" y="5245"/>
                  </a:lnTo>
                  <a:lnTo>
                    <a:pt x="1272" y="5245"/>
                  </a:lnTo>
                  <a:lnTo>
                    <a:pt x="1278" y="5248"/>
                  </a:lnTo>
                  <a:cubicBezTo>
                    <a:pt x="1307" y="5269"/>
                    <a:pt x="1337" y="5288"/>
                    <a:pt x="1368" y="5307"/>
                  </a:cubicBezTo>
                  <a:cubicBezTo>
                    <a:pt x="1373" y="5311"/>
                    <a:pt x="1378" y="5314"/>
                    <a:pt x="1383" y="5317"/>
                  </a:cubicBezTo>
                  <a:cubicBezTo>
                    <a:pt x="1414" y="5336"/>
                    <a:pt x="1444" y="5354"/>
                    <a:pt x="1476" y="5372"/>
                  </a:cubicBezTo>
                  <a:lnTo>
                    <a:pt x="1491" y="5380"/>
                  </a:lnTo>
                  <a:cubicBezTo>
                    <a:pt x="1522" y="5397"/>
                    <a:pt x="1554" y="5414"/>
                    <a:pt x="1586" y="5431"/>
                  </a:cubicBezTo>
                  <a:lnTo>
                    <a:pt x="1602" y="5438"/>
                  </a:lnTo>
                  <a:cubicBezTo>
                    <a:pt x="1629" y="5452"/>
                    <a:pt x="1657" y="5466"/>
                    <a:pt x="1685" y="5479"/>
                  </a:cubicBezTo>
                  <a:lnTo>
                    <a:pt x="1699" y="5485"/>
                  </a:lnTo>
                  <a:lnTo>
                    <a:pt x="1706" y="5488"/>
                  </a:lnTo>
                  <a:lnTo>
                    <a:pt x="1727" y="5498"/>
                  </a:lnTo>
                  <a:lnTo>
                    <a:pt x="1753" y="5509"/>
                  </a:lnTo>
                  <a:lnTo>
                    <a:pt x="1786" y="5523"/>
                  </a:lnTo>
                  <a:lnTo>
                    <a:pt x="1812" y="5533"/>
                  </a:lnTo>
                  <a:lnTo>
                    <a:pt x="1845" y="5546"/>
                  </a:lnTo>
                  <a:lnTo>
                    <a:pt x="1871" y="5556"/>
                  </a:lnTo>
                  <a:cubicBezTo>
                    <a:pt x="1882" y="5561"/>
                    <a:pt x="1893" y="5565"/>
                    <a:pt x="1904" y="5569"/>
                  </a:cubicBezTo>
                  <a:lnTo>
                    <a:pt x="1931" y="5578"/>
                  </a:lnTo>
                  <a:lnTo>
                    <a:pt x="1965" y="5590"/>
                  </a:lnTo>
                  <a:lnTo>
                    <a:pt x="1991" y="5598"/>
                  </a:lnTo>
                  <a:cubicBezTo>
                    <a:pt x="2003" y="5603"/>
                    <a:pt x="2016" y="5606"/>
                    <a:pt x="2028" y="5610"/>
                  </a:cubicBezTo>
                  <a:lnTo>
                    <a:pt x="2051" y="5617"/>
                  </a:lnTo>
                  <a:cubicBezTo>
                    <a:pt x="2067" y="5622"/>
                    <a:pt x="2082" y="5627"/>
                    <a:pt x="2098" y="5631"/>
                  </a:cubicBezTo>
                  <a:lnTo>
                    <a:pt x="2112" y="5635"/>
                  </a:lnTo>
                  <a:cubicBezTo>
                    <a:pt x="2125" y="5639"/>
                    <a:pt x="2138" y="5642"/>
                    <a:pt x="2151" y="5645"/>
                  </a:cubicBezTo>
                  <a:lnTo>
                    <a:pt x="2151" y="5645"/>
                  </a:lnTo>
                  <a:cubicBezTo>
                    <a:pt x="2151" y="5647"/>
                    <a:pt x="2150" y="5648"/>
                    <a:pt x="2150" y="5650"/>
                  </a:cubicBezTo>
                  <a:lnTo>
                    <a:pt x="2150" y="5650"/>
                  </a:lnTo>
                  <a:lnTo>
                    <a:pt x="2150" y="5650"/>
                  </a:lnTo>
                  <a:cubicBezTo>
                    <a:pt x="2150" y="5655"/>
                    <a:pt x="2150" y="5658"/>
                    <a:pt x="2153" y="5662"/>
                  </a:cubicBezTo>
                  <a:cubicBezTo>
                    <a:pt x="2155" y="5666"/>
                    <a:pt x="2158" y="5669"/>
                    <a:pt x="2162" y="5671"/>
                  </a:cubicBezTo>
                  <a:cubicBezTo>
                    <a:pt x="2166" y="5673"/>
                    <a:pt x="2170" y="5674"/>
                    <a:pt x="2174" y="5674"/>
                  </a:cubicBezTo>
                  <a:lnTo>
                    <a:pt x="2174" y="5674"/>
                  </a:lnTo>
                  <a:lnTo>
                    <a:pt x="2174" y="5674"/>
                  </a:lnTo>
                  <a:lnTo>
                    <a:pt x="2174" y="5674"/>
                  </a:lnTo>
                  <a:cubicBezTo>
                    <a:pt x="2179" y="5674"/>
                    <a:pt x="2182" y="5673"/>
                    <a:pt x="2186" y="5671"/>
                  </a:cubicBezTo>
                  <a:cubicBezTo>
                    <a:pt x="2190" y="5669"/>
                    <a:pt x="2193" y="5666"/>
                    <a:pt x="2195" y="5662"/>
                  </a:cubicBezTo>
                  <a:cubicBezTo>
                    <a:pt x="2195" y="5661"/>
                    <a:pt x="2196" y="5661"/>
                    <a:pt x="2196" y="5660"/>
                  </a:cubicBezTo>
                  <a:cubicBezTo>
                    <a:pt x="2200" y="5661"/>
                    <a:pt x="2204" y="5662"/>
                    <a:pt x="2207" y="5663"/>
                  </a:cubicBezTo>
                  <a:lnTo>
                    <a:pt x="2214" y="5664"/>
                  </a:lnTo>
                  <a:lnTo>
                    <a:pt x="2224" y="5666"/>
                  </a:lnTo>
                  <a:lnTo>
                    <a:pt x="2232" y="5666"/>
                  </a:lnTo>
                  <a:cubicBezTo>
                    <a:pt x="2234" y="5666"/>
                    <a:pt x="2236" y="5666"/>
                    <a:pt x="2238" y="5666"/>
                  </a:cubicBezTo>
                  <a:lnTo>
                    <a:pt x="2251" y="5669"/>
                  </a:lnTo>
                  <a:lnTo>
                    <a:pt x="2251" y="5669"/>
                  </a:lnTo>
                  <a:lnTo>
                    <a:pt x="2251" y="5669"/>
                  </a:lnTo>
                  <a:cubicBezTo>
                    <a:pt x="2252" y="5671"/>
                    <a:pt x="2252" y="5673"/>
                    <a:pt x="2253" y="5674"/>
                  </a:cubicBezTo>
                  <a:cubicBezTo>
                    <a:pt x="2256" y="5678"/>
                    <a:pt x="2258" y="5681"/>
                    <a:pt x="2262" y="5683"/>
                  </a:cubicBezTo>
                  <a:cubicBezTo>
                    <a:pt x="2266" y="5685"/>
                    <a:pt x="2269" y="5686"/>
                    <a:pt x="2274" y="5686"/>
                  </a:cubicBezTo>
                  <a:lnTo>
                    <a:pt x="2274" y="5686"/>
                  </a:lnTo>
                  <a:cubicBezTo>
                    <a:pt x="2278" y="5686"/>
                    <a:pt x="2282" y="5685"/>
                    <a:pt x="2286" y="5683"/>
                  </a:cubicBezTo>
                  <a:cubicBezTo>
                    <a:pt x="2288" y="5682"/>
                    <a:pt x="2290" y="5680"/>
                    <a:pt x="2291" y="5678"/>
                  </a:cubicBezTo>
                  <a:cubicBezTo>
                    <a:pt x="2306" y="5682"/>
                    <a:pt x="2321" y="5685"/>
                    <a:pt x="2336" y="5688"/>
                  </a:cubicBezTo>
                  <a:cubicBezTo>
                    <a:pt x="2351" y="5691"/>
                    <a:pt x="2362" y="5693"/>
                    <a:pt x="2375" y="5695"/>
                  </a:cubicBezTo>
                  <a:cubicBezTo>
                    <a:pt x="2388" y="5698"/>
                    <a:pt x="2406" y="5701"/>
                    <a:pt x="2422" y="5704"/>
                  </a:cubicBezTo>
                  <a:lnTo>
                    <a:pt x="2462" y="5711"/>
                  </a:lnTo>
                  <a:cubicBezTo>
                    <a:pt x="2478" y="5713"/>
                    <a:pt x="2493" y="5715"/>
                    <a:pt x="2508" y="5717"/>
                  </a:cubicBezTo>
                  <a:lnTo>
                    <a:pt x="2549" y="5723"/>
                  </a:lnTo>
                  <a:cubicBezTo>
                    <a:pt x="2565" y="5725"/>
                    <a:pt x="2580" y="5727"/>
                    <a:pt x="2596" y="5728"/>
                  </a:cubicBezTo>
                  <a:lnTo>
                    <a:pt x="2635" y="5733"/>
                  </a:lnTo>
                  <a:cubicBezTo>
                    <a:pt x="2652" y="5734"/>
                    <a:pt x="2668" y="5735"/>
                    <a:pt x="2685" y="5736"/>
                  </a:cubicBezTo>
                  <a:cubicBezTo>
                    <a:pt x="2697" y="5737"/>
                    <a:pt x="2710" y="5739"/>
                    <a:pt x="2722" y="5739"/>
                  </a:cubicBezTo>
                  <a:cubicBezTo>
                    <a:pt x="2741" y="5740"/>
                    <a:pt x="2760" y="5741"/>
                    <a:pt x="2779" y="5742"/>
                  </a:cubicBezTo>
                  <a:lnTo>
                    <a:pt x="2810" y="5744"/>
                  </a:lnTo>
                  <a:cubicBezTo>
                    <a:pt x="2839" y="5744"/>
                    <a:pt x="2869" y="5745"/>
                    <a:pt x="2896" y="5745"/>
                  </a:cubicBezTo>
                  <a:cubicBezTo>
                    <a:pt x="2921" y="5745"/>
                    <a:pt x="2946" y="5745"/>
                    <a:pt x="2971" y="5744"/>
                  </a:cubicBezTo>
                  <a:lnTo>
                    <a:pt x="2995" y="5744"/>
                  </a:lnTo>
                  <a:cubicBezTo>
                    <a:pt x="3012" y="5744"/>
                    <a:pt x="3029" y="5743"/>
                    <a:pt x="3046" y="5742"/>
                  </a:cubicBezTo>
                  <a:lnTo>
                    <a:pt x="3071" y="5740"/>
                  </a:lnTo>
                  <a:cubicBezTo>
                    <a:pt x="3088" y="5739"/>
                    <a:pt x="3104" y="5738"/>
                    <a:pt x="3121" y="5737"/>
                  </a:cubicBezTo>
                  <a:cubicBezTo>
                    <a:pt x="3129" y="5737"/>
                    <a:pt x="3138" y="5735"/>
                    <a:pt x="3146" y="5735"/>
                  </a:cubicBezTo>
                  <a:lnTo>
                    <a:pt x="3173" y="5732"/>
                  </a:lnTo>
                  <a:lnTo>
                    <a:pt x="3173" y="5732"/>
                  </a:lnTo>
                  <a:cubicBezTo>
                    <a:pt x="3173" y="5735"/>
                    <a:pt x="3175" y="5738"/>
                    <a:pt x="3176" y="5741"/>
                  </a:cubicBezTo>
                  <a:cubicBezTo>
                    <a:pt x="3179" y="5745"/>
                    <a:pt x="3180" y="5748"/>
                    <a:pt x="3184" y="5750"/>
                  </a:cubicBezTo>
                  <a:cubicBezTo>
                    <a:pt x="3188" y="5753"/>
                    <a:pt x="3192" y="5753"/>
                    <a:pt x="3196" y="5753"/>
                  </a:cubicBezTo>
                  <a:cubicBezTo>
                    <a:pt x="3201" y="5753"/>
                    <a:pt x="3204" y="5753"/>
                    <a:pt x="3208" y="5750"/>
                  </a:cubicBezTo>
                  <a:cubicBezTo>
                    <a:pt x="3212" y="5748"/>
                    <a:pt x="3215" y="5745"/>
                    <a:pt x="3217" y="5741"/>
                  </a:cubicBezTo>
                  <a:cubicBezTo>
                    <a:pt x="3219" y="5737"/>
                    <a:pt x="3220" y="5733"/>
                    <a:pt x="3220" y="5729"/>
                  </a:cubicBezTo>
                  <a:lnTo>
                    <a:pt x="3220" y="5729"/>
                  </a:lnTo>
                  <a:cubicBezTo>
                    <a:pt x="3220" y="5729"/>
                    <a:pt x="3220" y="5728"/>
                    <a:pt x="3220" y="5727"/>
                  </a:cubicBezTo>
                  <a:cubicBezTo>
                    <a:pt x="3230" y="5727"/>
                    <a:pt x="3240" y="5725"/>
                    <a:pt x="3249" y="5724"/>
                  </a:cubicBezTo>
                  <a:lnTo>
                    <a:pt x="3284" y="5719"/>
                  </a:lnTo>
                  <a:lnTo>
                    <a:pt x="3292" y="5718"/>
                  </a:lnTo>
                  <a:lnTo>
                    <a:pt x="3295" y="5718"/>
                  </a:lnTo>
                  <a:lnTo>
                    <a:pt x="3295" y="5718"/>
                  </a:lnTo>
                  <a:cubicBezTo>
                    <a:pt x="3299" y="5718"/>
                    <a:pt x="3302" y="5717"/>
                    <a:pt x="3305" y="5715"/>
                  </a:cubicBezTo>
                  <a:lnTo>
                    <a:pt x="3330" y="5712"/>
                  </a:lnTo>
                  <a:lnTo>
                    <a:pt x="3363" y="5707"/>
                  </a:lnTo>
                  <a:lnTo>
                    <a:pt x="3409" y="5698"/>
                  </a:lnTo>
                  <a:lnTo>
                    <a:pt x="3442" y="5692"/>
                  </a:lnTo>
                  <a:cubicBezTo>
                    <a:pt x="3458" y="5689"/>
                    <a:pt x="3475" y="5686"/>
                    <a:pt x="3491" y="5682"/>
                  </a:cubicBezTo>
                  <a:lnTo>
                    <a:pt x="3499" y="5680"/>
                  </a:lnTo>
                  <a:lnTo>
                    <a:pt x="3499" y="5680"/>
                  </a:lnTo>
                  <a:cubicBezTo>
                    <a:pt x="3500" y="5683"/>
                    <a:pt x="3501" y="5685"/>
                    <a:pt x="3502" y="5687"/>
                  </a:cubicBezTo>
                  <a:cubicBezTo>
                    <a:pt x="3505" y="5691"/>
                    <a:pt x="3507" y="5694"/>
                    <a:pt x="3510" y="5696"/>
                  </a:cubicBezTo>
                  <a:cubicBezTo>
                    <a:pt x="3514" y="5698"/>
                    <a:pt x="3518" y="5699"/>
                    <a:pt x="3522" y="5699"/>
                  </a:cubicBezTo>
                  <a:cubicBezTo>
                    <a:pt x="3527" y="5699"/>
                    <a:pt x="3530" y="5698"/>
                    <a:pt x="3534" y="5696"/>
                  </a:cubicBezTo>
                  <a:cubicBezTo>
                    <a:pt x="3538" y="5694"/>
                    <a:pt x="3541" y="5691"/>
                    <a:pt x="3543" y="5687"/>
                  </a:cubicBezTo>
                  <a:cubicBezTo>
                    <a:pt x="3545" y="5683"/>
                    <a:pt x="3546" y="5680"/>
                    <a:pt x="3546" y="5675"/>
                  </a:cubicBezTo>
                  <a:lnTo>
                    <a:pt x="3546" y="5675"/>
                  </a:lnTo>
                  <a:lnTo>
                    <a:pt x="3546" y="5675"/>
                  </a:lnTo>
                  <a:cubicBezTo>
                    <a:pt x="3546" y="5674"/>
                    <a:pt x="3546" y="5673"/>
                    <a:pt x="3546" y="5672"/>
                  </a:cubicBezTo>
                  <a:cubicBezTo>
                    <a:pt x="3546" y="5672"/>
                    <a:pt x="3546" y="5671"/>
                    <a:pt x="3546" y="5670"/>
                  </a:cubicBezTo>
                  <a:cubicBezTo>
                    <a:pt x="3563" y="5666"/>
                    <a:pt x="3581" y="5662"/>
                    <a:pt x="3598" y="5657"/>
                  </a:cubicBezTo>
                  <a:lnTo>
                    <a:pt x="3620" y="5652"/>
                  </a:lnTo>
                  <a:lnTo>
                    <a:pt x="3673" y="5637"/>
                  </a:lnTo>
                  <a:lnTo>
                    <a:pt x="3699" y="5630"/>
                  </a:lnTo>
                  <a:lnTo>
                    <a:pt x="3747" y="5615"/>
                  </a:lnTo>
                  <a:lnTo>
                    <a:pt x="3774" y="5606"/>
                  </a:lnTo>
                  <a:lnTo>
                    <a:pt x="3822" y="5590"/>
                  </a:lnTo>
                  <a:cubicBezTo>
                    <a:pt x="3828" y="5588"/>
                    <a:pt x="3835" y="5586"/>
                    <a:pt x="3842" y="5584"/>
                  </a:cubicBezTo>
                  <a:lnTo>
                    <a:pt x="3873" y="5573"/>
                  </a:lnTo>
                  <a:lnTo>
                    <a:pt x="3880" y="5570"/>
                  </a:lnTo>
                  <a:cubicBezTo>
                    <a:pt x="3907" y="5561"/>
                    <a:pt x="3932" y="5550"/>
                    <a:pt x="3959" y="5540"/>
                  </a:cubicBezTo>
                  <a:lnTo>
                    <a:pt x="3972" y="5535"/>
                  </a:lnTo>
                  <a:cubicBezTo>
                    <a:pt x="3990" y="5527"/>
                    <a:pt x="4009" y="5519"/>
                    <a:pt x="4027" y="5511"/>
                  </a:cubicBezTo>
                  <a:lnTo>
                    <a:pt x="4027" y="5511"/>
                  </a:lnTo>
                  <a:lnTo>
                    <a:pt x="4028" y="5512"/>
                  </a:lnTo>
                  <a:cubicBezTo>
                    <a:pt x="4030" y="5516"/>
                    <a:pt x="4033" y="5519"/>
                    <a:pt x="4036" y="5521"/>
                  </a:cubicBezTo>
                  <a:cubicBezTo>
                    <a:pt x="4040" y="5524"/>
                    <a:pt x="4044" y="5524"/>
                    <a:pt x="4048" y="5524"/>
                  </a:cubicBezTo>
                  <a:lnTo>
                    <a:pt x="4048" y="5524"/>
                  </a:lnTo>
                  <a:cubicBezTo>
                    <a:pt x="4049" y="5524"/>
                    <a:pt x="4049" y="5524"/>
                    <a:pt x="4049" y="5524"/>
                  </a:cubicBezTo>
                  <a:cubicBezTo>
                    <a:pt x="4054" y="5524"/>
                    <a:pt x="4057" y="5523"/>
                    <a:pt x="4061" y="5521"/>
                  </a:cubicBezTo>
                  <a:cubicBezTo>
                    <a:pt x="4065" y="5519"/>
                    <a:pt x="4067" y="5516"/>
                    <a:pt x="4069" y="5512"/>
                  </a:cubicBezTo>
                  <a:cubicBezTo>
                    <a:pt x="4071" y="5509"/>
                    <a:pt x="4072" y="5505"/>
                    <a:pt x="4072" y="5501"/>
                  </a:cubicBezTo>
                  <a:cubicBezTo>
                    <a:pt x="4072" y="5498"/>
                    <a:pt x="4072" y="5495"/>
                    <a:pt x="4071" y="5492"/>
                  </a:cubicBezTo>
                  <a:lnTo>
                    <a:pt x="4089" y="5485"/>
                  </a:lnTo>
                  <a:cubicBezTo>
                    <a:pt x="4093" y="5483"/>
                    <a:pt x="4096" y="5481"/>
                    <a:pt x="4100" y="5480"/>
                  </a:cubicBezTo>
                  <a:cubicBezTo>
                    <a:pt x="4113" y="5474"/>
                    <a:pt x="4126" y="5468"/>
                    <a:pt x="4138" y="5461"/>
                  </a:cubicBezTo>
                  <a:lnTo>
                    <a:pt x="4149" y="5455"/>
                  </a:lnTo>
                  <a:lnTo>
                    <a:pt x="4166" y="5446"/>
                  </a:lnTo>
                  <a:lnTo>
                    <a:pt x="4166" y="5446"/>
                  </a:lnTo>
                  <a:lnTo>
                    <a:pt x="4167" y="5446"/>
                  </a:lnTo>
                  <a:lnTo>
                    <a:pt x="4168" y="5446"/>
                  </a:lnTo>
                  <a:cubicBezTo>
                    <a:pt x="4192" y="5434"/>
                    <a:pt x="4217" y="5422"/>
                    <a:pt x="4241" y="5409"/>
                  </a:cubicBezTo>
                  <a:lnTo>
                    <a:pt x="4263" y="5397"/>
                  </a:lnTo>
                  <a:lnTo>
                    <a:pt x="4316" y="5367"/>
                  </a:lnTo>
                  <a:lnTo>
                    <a:pt x="4338" y="5355"/>
                  </a:lnTo>
                  <a:cubicBezTo>
                    <a:pt x="4361" y="5341"/>
                    <a:pt x="4384" y="5328"/>
                    <a:pt x="4407" y="5314"/>
                  </a:cubicBezTo>
                  <a:cubicBezTo>
                    <a:pt x="4413" y="5310"/>
                    <a:pt x="4419" y="5306"/>
                    <a:pt x="4424" y="5303"/>
                  </a:cubicBezTo>
                  <a:cubicBezTo>
                    <a:pt x="4442" y="5291"/>
                    <a:pt x="4460" y="5280"/>
                    <a:pt x="4477" y="5268"/>
                  </a:cubicBezTo>
                  <a:lnTo>
                    <a:pt x="4501" y="5253"/>
                  </a:lnTo>
                  <a:lnTo>
                    <a:pt x="4517" y="5242"/>
                  </a:lnTo>
                  <a:cubicBezTo>
                    <a:pt x="4529" y="5234"/>
                    <a:pt x="4542" y="5225"/>
                    <a:pt x="4554" y="5216"/>
                  </a:cubicBezTo>
                  <a:lnTo>
                    <a:pt x="4569" y="5205"/>
                  </a:lnTo>
                  <a:cubicBezTo>
                    <a:pt x="4591" y="5190"/>
                    <a:pt x="4612" y="5174"/>
                    <a:pt x="4634" y="5158"/>
                  </a:cubicBezTo>
                  <a:lnTo>
                    <a:pt x="4655" y="5141"/>
                  </a:lnTo>
                  <a:cubicBezTo>
                    <a:pt x="4670" y="5129"/>
                    <a:pt x="4686" y="5117"/>
                    <a:pt x="4701" y="5105"/>
                  </a:cubicBezTo>
                  <a:cubicBezTo>
                    <a:pt x="4708" y="5099"/>
                    <a:pt x="4715" y="5094"/>
                    <a:pt x="4721" y="5088"/>
                  </a:cubicBezTo>
                  <a:cubicBezTo>
                    <a:pt x="4742" y="5071"/>
                    <a:pt x="4762" y="5053"/>
                    <a:pt x="4782" y="5036"/>
                  </a:cubicBezTo>
                  <a:lnTo>
                    <a:pt x="4785" y="5034"/>
                  </a:lnTo>
                  <a:lnTo>
                    <a:pt x="4799" y="5022"/>
                  </a:lnTo>
                  <a:lnTo>
                    <a:pt x="4812" y="5010"/>
                  </a:lnTo>
                  <a:lnTo>
                    <a:pt x="4830" y="4995"/>
                  </a:lnTo>
                  <a:lnTo>
                    <a:pt x="4848" y="4979"/>
                  </a:lnTo>
                  <a:cubicBezTo>
                    <a:pt x="4852" y="4974"/>
                    <a:pt x="4857" y="4970"/>
                    <a:pt x="4862" y="4966"/>
                  </a:cubicBezTo>
                  <a:lnTo>
                    <a:pt x="4885" y="4944"/>
                  </a:lnTo>
                  <a:lnTo>
                    <a:pt x="4894" y="4934"/>
                  </a:lnTo>
                  <a:lnTo>
                    <a:pt x="4910" y="4918"/>
                  </a:lnTo>
                  <a:lnTo>
                    <a:pt x="4910" y="4918"/>
                  </a:lnTo>
                  <a:cubicBezTo>
                    <a:pt x="4911" y="4919"/>
                    <a:pt x="4912" y="4920"/>
                    <a:pt x="4914" y="4921"/>
                  </a:cubicBezTo>
                  <a:cubicBezTo>
                    <a:pt x="4918" y="4923"/>
                    <a:pt x="4922" y="4924"/>
                    <a:pt x="4926" y="4924"/>
                  </a:cubicBezTo>
                  <a:cubicBezTo>
                    <a:pt x="4931" y="4924"/>
                    <a:pt x="4934" y="4923"/>
                    <a:pt x="4937" y="4921"/>
                  </a:cubicBezTo>
                  <a:cubicBezTo>
                    <a:pt x="4941" y="4919"/>
                    <a:pt x="4944" y="4916"/>
                    <a:pt x="4946" y="4912"/>
                  </a:cubicBezTo>
                  <a:cubicBezTo>
                    <a:pt x="4948" y="4908"/>
                    <a:pt x="4949" y="4905"/>
                    <a:pt x="4949" y="4900"/>
                  </a:cubicBezTo>
                  <a:lnTo>
                    <a:pt x="4949" y="4900"/>
                  </a:lnTo>
                  <a:lnTo>
                    <a:pt x="4949" y="4900"/>
                  </a:lnTo>
                  <a:cubicBezTo>
                    <a:pt x="4949" y="4896"/>
                    <a:pt x="4949" y="4892"/>
                    <a:pt x="4946" y="4889"/>
                  </a:cubicBezTo>
                  <a:cubicBezTo>
                    <a:pt x="4945" y="4888"/>
                    <a:pt x="4945" y="4887"/>
                    <a:pt x="4944" y="4886"/>
                  </a:cubicBezTo>
                  <a:lnTo>
                    <a:pt x="4944" y="4886"/>
                  </a:lnTo>
                  <a:cubicBezTo>
                    <a:pt x="4947" y="4882"/>
                    <a:pt x="4949" y="4880"/>
                    <a:pt x="4952" y="4876"/>
                  </a:cubicBezTo>
                  <a:lnTo>
                    <a:pt x="4953" y="4874"/>
                  </a:lnTo>
                  <a:cubicBezTo>
                    <a:pt x="4958" y="4869"/>
                    <a:pt x="4963" y="4863"/>
                    <a:pt x="4969" y="4858"/>
                  </a:cubicBezTo>
                  <a:cubicBezTo>
                    <a:pt x="4978" y="4849"/>
                    <a:pt x="4987" y="4838"/>
                    <a:pt x="4996" y="4830"/>
                  </a:cubicBezTo>
                  <a:lnTo>
                    <a:pt x="5026" y="4798"/>
                  </a:lnTo>
                  <a:lnTo>
                    <a:pt x="5051" y="4769"/>
                  </a:lnTo>
                  <a:cubicBezTo>
                    <a:pt x="5061" y="4758"/>
                    <a:pt x="5071" y="4747"/>
                    <a:pt x="5081" y="4735"/>
                  </a:cubicBezTo>
                  <a:cubicBezTo>
                    <a:pt x="5091" y="4724"/>
                    <a:pt x="5098" y="4715"/>
                    <a:pt x="5106" y="4705"/>
                  </a:cubicBezTo>
                  <a:cubicBezTo>
                    <a:pt x="5115" y="4696"/>
                    <a:pt x="5125" y="4682"/>
                    <a:pt x="5134" y="4670"/>
                  </a:cubicBezTo>
                  <a:lnTo>
                    <a:pt x="5141" y="4662"/>
                  </a:lnTo>
                  <a:lnTo>
                    <a:pt x="5165" y="4631"/>
                  </a:lnTo>
                  <a:cubicBezTo>
                    <a:pt x="5178" y="4614"/>
                    <a:pt x="5190" y="4598"/>
                    <a:pt x="5203" y="4581"/>
                  </a:cubicBezTo>
                  <a:lnTo>
                    <a:pt x="5225" y="4550"/>
                  </a:lnTo>
                  <a:cubicBezTo>
                    <a:pt x="5241" y="4528"/>
                    <a:pt x="5256" y="4506"/>
                    <a:pt x="5271" y="4484"/>
                  </a:cubicBezTo>
                  <a:cubicBezTo>
                    <a:pt x="5278" y="4474"/>
                    <a:pt x="5286" y="4463"/>
                    <a:pt x="5293" y="4452"/>
                  </a:cubicBezTo>
                  <a:cubicBezTo>
                    <a:pt x="5308" y="4429"/>
                    <a:pt x="5323" y="4405"/>
                    <a:pt x="5338" y="4381"/>
                  </a:cubicBezTo>
                  <a:cubicBezTo>
                    <a:pt x="5343" y="4373"/>
                    <a:pt x="5348" y="4365"/>
                    <a:pt x="5353" y="4357"/>
                  </a:cubicBezTo>
                  <a:lnTo>
                    <a:pt x="5355" y="4353"/>
                  </a:lnTo>
                  <a:lnTo>
                    <a:pt x="5355" y="4353"/>
                  </a:lnTo>
                  <a:cubicBezTo>
                    <a:pt x="5358" y="4354"/>
                    <a:pt x="5360" y="4354"/>
                    <a:pt x="5363" y="4354"/>
                  </a:cubicBezTo>
                  <a:lnTo>
                    <a:pt x="5363" y="4354"/>
                  </a:lnTo>
                  <a:lnTo>
                    <a:pt x="5364" y="4354"/>
                  </a:lnTo>
                  <a:cubicBezTo>
                    <a:pt x="5368" y="4354"/>
                    <a:pt x="5373" y="4353"/>
                    <a:pt x="5376" y="4351"/>
                  </a:cubicBezTo>
                  <a:cubicBezTo>
                    <a:pt x="5380" y="4349"/>
                    <a:pt x="5382" y="4347"/>
                    <a:pt x="5384" y="4343"/>
                  </a:cubicBezTo>
                  <a:cubicBezTo>
                    <a:pt x="5386" y="4340"/>
                    <a:pt x="5387" y="4336"/>
                    <a:pt x="5387" y="4331"/>
                  </a:cubicBezTo>
                  <a:cubicBezTo>
                    <a:pt x="5387" y="4327"/>
                    <a:pt x="5386" y="4324"/>
                    <a:pt x="5384" y="4319"/>
                  </a:cubicBezTo>
                  <a:cubicBezTo>
                    <a:pt x="5383" y="4316"/>
                    <a:pt x="5381" y="4314"/>
                    <a:pt x="5379" y="4312"/>
                  </a:cubicBezTo>
                  <a:cubicBezTo>
                    <a:pt x="5385" y="4302"/>
                    <a:pt x="5390" y="4293"/>
                    <a:pt x="5396" y="4282"/>
                  </a:cubicBezTo>
                  <a:lnTo>
                    <a:pt x="5402" y="4272"/>
                  </a:lnTo>
                  <a:cubicBezTo>
                    <a:pt x="5412" y="4253"/>
                    <a:pt x="5423" y="4234"/>
                    <a:pt x="5433" y="4216"/>
                  </a:cubicBezTo>
                  <a:lnTo>
                    <a:pt x="5433" y="4216"/>
                  </a:lnTo>
                  <a:cubicBezTo>
                    <a:pt x="5433" y="4216"/>
                    <a:pt x="5433" y="4216"/>
                    <a:pt x="5433" y="4215"/>
                  </a:cubicBezTo>
                  <a:cubicBezTo>
                    <a:pt x="5436" y="4208"/>
                    <a:pt x="5439" y="4202"/>
                    <a:pt x="5443" y="4195"/>
                  </a:cubicBezTo>
                  <a:lnTo>
                    <a:pt x="5443" y="4195"/>
                  </a:lnTo>
                  <a:cubicBezTo>
                    <a:pt x="5446" y="4196"/>
                    <a:pt x="5449" y="4197"/>
                    <a:pt x="5452" y="4197"/>
                  </a:cubicBezTo>
                  <a:lnTo>
                    <a:pt x="5452" y="4197"/>
                  </a:lnTo>
                  <a:cubicBezTo>
                    <a:pt x="5453" y="4197"/>
                    <a:pt x="5453" y="4197"/>
                    <a:pt x="5453" y="4197"/>
                  </a:cubicBezTo>
                  <a:cubicBezTo>
                    <a:pt x="5457" y="4197"/>
                    <a:pt x="5462" y="4196"/>
                    <a:pt x="5465" y="4194"/>
                  </a:cubicBezTo>
                  <a:cubicBezTo>
                    <a:pt x="5469" y="4192"/>
                    <a:pt x="5471" y="4189"/>
                    <a:pt x="5473" y="4185"/>
                  </a:cubicBezTo>
                  <a:cubicBezTo>
                    <a:pt x="5475" y="4182"/>
                    <a:pt x="5476" y="4178"/>
                    <a:pt x="5476" y="4173"/>
                  </a:cubicBezTo>
                  <a:cubicBezTo>
                    <a:pt x="5476" y="4169"/>
                    <a:pt x="5475" y="4166"/>
                    <a:pt x="5473" y="4162"/>
                  </a:cubicBezTo>
                  <a:cubicBezTo>
                    <a:pt x="5471" y="4159"/>
                    <a:pt x="5468" y="4155"/>
                    <a:pt x="5465" y="4153"/>
                  </a:cubicBezTo>
                  <a:cubicBezTo>
                    <a:pt x="5464" y="4153"/>
                    <a:pt x="5464" y="4153"/>
                    <a:pt x="5464" y="4152"/>
                  </a:cubicBezTo>
                  <a:cubicBezTo>
                    <a:pt x="5467" y="4147"/>
                    <a:pt x="5469" y="4141"/>
                    <a:pt x="5472" y="4136"/>
                  </a:cubicBezTo>
                  <a:lnTo>
                    <a:pt x="5472" y="4136"/>
                  </a:lnTo>
                  <a:cubicBezTo>
                    <a:pt x="5475" y="4137"/>
                    <a:pt x="5478" y="4137"/>
                    <a:pt x="5481" y="4137"/>
                  </a:cubicBezTo>
                  <a:lnTo>
                    <a:pt x="5481" y="4137"/>
                  </a:lnTo>
                  <a:lnTo>
                    <a:pt x="5481" y="4137"/>
                  </a:lnTo>
                  <a:lnTo>
                    <a:pt x="5481" y="4137"/>
                  </a:lnTo>
                  <a:cubicBezTo>
                    <a:pt x="5486" y="4137"/>
                    <a:pt x="5489" y="4136"/>
                    <a:pt x="5493" y="4134"/>
                  </a:cubicBezTo>
                  <a:cubicBezTo>
                    <a:pt x="5497" y="4132"/>
                    <a:pt x="5500" y="4129"/>
                    <a:pt x="5502" y="4125"/>
                  </a:cubicBezTo>
                  <a:cubicBezTo>
                    <a:pt x="5504" y="4122"/>
                    <a:pt x="5505" y="4118"/>
                    <a:pt x="5505" y="4114"/>
                  </a:cubicBezTo>
                  <a:lnTo>
                    <a:pt x="5505" y="4114"/>
                  </a:lnTo>
                  <a:cubicBezTo>
                    <a:pt x="5505" y="4109"/>
                    <a:pt x="5504" y="4106"/>
                    <a:pt x="5502" y="4102"/>
                  </a:cubicBezTo>
                  <a:cubicBezTo>
                    <a:pt x="5500" y="4098"/>
                    <a:pt x="5497" y="4095"/>
                    <a:pt x="5493" y="4093"/>
                  </a:cubicBezTo>
                  <a:lnTo>
                    <a:pt x="5493" y="4093"/>
                  </a:lnTo>
                  <a:lnTo>
                    <a:pt x="5500" y="4076"/>
                  </a:lnTo>
                  <a:cubicBezTo>
                    <a:pt x="5505" y="4066"/>
                    <a:pt x="5509" y="4057"/>
                    <a:pt x="5514" y="4045"/>
                  </a:cubicBezTo>
                  <a:lnTo>
                    <a:pt x="5518" y="4036"/>
                  </a:lnTo>
                  <a:cubicBezTo>
                    <a:pt x="5525" y="4020"/>
                    <a:pt x="5532" y="4005"/>
                    <a:pt x="5538" y="3989"/>
                  </a:cubicBezTo>
                  <a:lnTo>
                    <a:pt x="5546" y="3969"/>
                  </a:lnTo>
                  <a:cubicBezTo>
                    <a:pt x="5547" y="3966"/>
                    <a:pt x="5549" y="3963"/>
                    <a:pt x="5550" y="3960"/>
                  </a:cubicBezTo>
                  <a:lnTo>
                    <a:pt x="5550" y="3960"/>
                  </a:lnTo>
                  <a:lnTo>
                    <a:pt x="5551" y="3957"/>
                  </a:lnTo>
                  <a:lnTo>
                    <a:pt x="5551" y="3957"/>
                  </a:lnTo>
                  <a:lnTo>
                    <a:pt x="5551" y="3957"/>
                  </a:lnTo>
                  <a:cubicBezTo>
                    <a:pt x="5556" y="3957"/>
                    <a:pt x="5559" y="3956"/>
                    <a:pt x="5563" y="3953"/>
                  </a:cubicBezTo>
                  <a:cubicBezTo>
                    <a:pt x="5567" y="3951"/>
                    <a:pt x="5570" y="3949"/>
                    <a:pt x="5572" y="3945"/>
                  </a:cubicBezTo>
                  <a:cubicBezTo>
                    <a:pt x="5574" y="3942"/>
                    <a:pt x="5575" y="3937"/>
                    <a:pt x="5575" y="3933"/>
                  </a:cubicBezTo>
                  <a:lnTo>
                    <a:pt x="5575" y="3933"/>
                  </a:lnTo>
                  <a:cubicBezTo>
                    <a:pt x="5575" y="3928"/>
                    <a:pt x="5574" y="3925"/>
                    <a:pt x="5572" y="3921"/>
                  </a:cubicBezTo>
                  <a:cubicBezTo>
                    <a:pt x="5571" y="3919"/>
                    <a:pt x="5569" y="3917"/>
                    <a:pt x="5567" y="3915"/>
                  </a:cubicBezTo>
                  <a:cubicBezTo>
                    <a:pt x="5567" y="3913"/>
                    <a:pt x="5569" y="3912"/>
                    <a:pt x="5569" y="3910"/>
                  </a:cubicBezTo>
                  <a:cubicBezTo>
                    <a:pt x="5570" y="3909"/>
                    <a:pt x="5571" y="3905"/>
                    <a:pt x="5572" y="3903"/>
                  </a:cubicBezTo>
                  <a:cubicBezTo>
                    <a:pt x="5574" y="3895"/>
                    <a:pt x="5577" y="3888"/>
                    <a:pt x="5580" y="3880"/>
                  </a:cubicBezTo>
                  <a:lnTo>
                    <a:pt x="5583" y="3874"/>
                  </a:lnTo>
                  <a:lnTo>
                    <a:pt x="5585" y="3868"/>
                  </a:lnTo>
                  <a:lnTo>
                    <a:pt x="5585" y="3868"/>
                  </a:lnTo>
                  <a:cubicBezTo>
                    <a:pt x="5589" y="3858"/>
                    <a:pt x="5592" y="3848"/>
                    <a:pt x="5596" y="3838"/>
                  </a:cubicBezTo>
                  <a:lnTo>
                    <a:pt x="5596" y="3838"/>
                  </a:lnTo>
                  <a:cubicBezTo>
                    <a:pt x="5598" y="3839"/>
                    <a:pt x="5600" y="3839"/>
                    <a:pt x="5602" y="3839"/>
                  </a:cubicBezTo>
                  <a:lnTo>
                    <a:pt x="5602" y="3839"/>
                  </a:lnTo>
                  <a:cubicBezTo>
                    <a:pt x="5607" y="3839"/>
                    <a:pt x="5610" y="3838"/>
                    <a:pt x="5614" y="3836"/>
                  </a:cubicBezTo>
                  <a:cubicBezTo>
                    <a:pt x="5618" y="3834"/>
                    <a:pt x="5621" y="3831"/>
                    <a:pt x="5623" y="3827"/>
                  </a:cubicBezTo>
                  <a:cubicBezTo>
                    <a:pt x="5625" y="3823"/>
                    <a:pt x="5626" y="3819"/>
                    <a:pt x="5626" y="3815"/>
                  </a:cubicBezTo>
                  <a:cubicBezTo>
                    <a:pt x="5626" y="3811"/>
                    <a:pt x="5625" y="3807"/>
                    <a:pt x="5623" y="3803"/>
                  </a:cubicBezTo>
                  <a:cubicBezTo>
                    <a:pt x="5621" y="3799"/>
                    <a:pt x="5618" y="3796"/>
                    <a:pt x="5614" y="3794"/>
                  </a:cubicBezTo>
                  <a:cubicBezTo>
                    <a:pt x="5613" y="3794"/>
                    <a:pt x="5612" y="3793"/>
                    <a:pt x="5611" y="3793"/>
                  </a:cubicBezTo>
                  <a:lnTo>
                    <a:pt x="5623" y="3755"/>
                  </a:lnTo>
                  <a:cubicBezTo>
                    <a:pt x="5626" y="3747"/>
                    <a:pt x="5628" y="3739"/>
                    <a:pt x="5631" y="3731"/>
                  </a:cubicBezTo>
                  <a:lnTo>
                    <a:pt x="5642" y="3695"/>
                  </a:lnTo>
                  <a:lnTo>
                    <a:pt x="5650" y="3668"/>
                  </a:lnTo>
                  <a:lnTo>
                    <a:pt x="5659" y="3634"/>
                  </a:lnTo>
                  <a:cubicBezTo>
                    <a:pt x="5661" y="3625"/>
                    <a:pt x="5664" y="3617"/>
                    <a:pt x="5666" y="3608"/>
                  </a:cubicBezTo>
                  <a:cubicBezTo>
                    <a:pt x="5668" y="3600"/>
                    <a:pt x="5669" y="3595"/>
                    <a:pt x="5671" y="3589"/>
                  </a:cubicBezTo>
                  <a:cubicBezTo>
                    <a:pt x="5677" y="3565"/>
                    <a:pt x="5683" y="3542"/>
                    <a:pt x="5688" y="3519"/>
                  </a:cubicBezTo>
                  <a:lnTo>
                    <a:pt x="5688" y="3517"/>
                  </a:lnTo>
                  <a:lnTo>
                    <a:pt x="5688" y="3517"/>
                  </a:lnTo>
                  <a:lnTo>
                    <a:pt x="5688" y="3517"/>
                  </a:lnTo>
                  <a:cubicBezTo>
                    <a:pt x="5703" y="3454"/>
                    <a:pt x="5712" y="3401"/>
                    <a:pt x="5719" y="3337"/>
                  </a:cubicBezTo>
                  <a:lnTo>
                    <a:pt x="5721" y="3337"/>
                  </a:lnTo>
                  <a:lnTo>
                    <a:pt x="5721" y="3337"/>
                  </a:lnTo>
                  <a:cubicBezTo>
                    <a:pt x="5725" y="3337"/>
                    <a:pt x="5728" y="3336"/>
                    <a:pt x="5731" y="3334"/>
                  </a:cubicBezTo>
                  <a:cubicBezTo>
                    <a:pt x="5735" y="3332"/>
                    <a:pt x="5738" y="3329"/>
                    <a:pt x="5740" y="3325"/>
                  </a:cubicBezTo>
                  <a:cubicBezTo>
                    <a:pt x="5742" y="3322"/>
                    <a:pt x="5743" y="3318"/>
                    <a:pt x="5743" y="3313"/>
                  </a:cubicBezTo>
                  <a:cubicBezTo>
                    <a:pt x="5743" y="3309"/>
                    <a:pt x="5742" y="3305"/>
                    <a:pt x="5740" y="3301"/>
                  </a:cubicBezTo>
                  <a:cubicBezTo>
                    <a:pt x="5738" y="3298"/>
                    <a:pt x="5735" y="3296"/>
                    <a:pt x="5731" y="3293"/>
                  </a:cubicBezTo>
                  <a:cubicBezTo>
                    <a:pt x="5728" y="3292"/>
                    <a:pt x="5726" y="3290"/>
                    <a:pt x="5722" y="3290"/>
                  </a:cubicBezTo>
                  <a:lnTo>
                    <a:pt x="5723" y="3294"/>
                  </a:lnTo>
                  <a:close/>
                  <a:moveTo>
                    <a:pt x="5328" y="4393"/>
                  </a:moveTo>
                  <a:cubicBezTo>
                    <a:pt x="5312" y="4419"/>
                    <a:pt x="5295" y="4446"/>
                    <a:pt x="5277" y="4472"/>
                  </a:cubicBezTo>
                  <a:cubicBezTo>
                    <a:pt x="5285" y="4460"/>
                    <a:pt x="5293" y="4447"/>
                    <a:pt x="5300" y="4435"/>
                  </a:cubicBezTo>
                  <a:cubicBezTo>
                    <a:pt x="5308" y="4423"/>
                    <a:pt x="5312" y="4417"/>
                    <a:pt x="5318" y="4407"/>
                  </a:cubicBezTo>
                  <a:cubicBezTo>
                    <a:pt x="5324" y="4398"/>
                    <a:pt x="5332" y="4384"/>
                    <a:pt x="5339" y="4372"/>
                  </a:cubicBezTo>
                  <a:lnTo>
                    <a:pt x="5350" y="4355"/>
                  </a:lnTo>
                  <a:lnTo>
                    <a:pt x="5350" y="4355"/>
                  </a:lnTo>
                  <a:lnTo>
                    <a:pt x="5337" y="4378"/>
                  </a:lnTo>
                  <a:cubicBezTo>
                    <a:pt x="5335" y="4383"/>
                    <a:pt x="5331" y="4388"/>
                    <a:pt x="5328" y="4393"/>
                  </a:cubicBezTo>
                  <a:close/>
                  <a:moveTo>
                    <a:pt x="4642" y="5150"/>
                  </a:moveTo>
                  <a:lnTo>
                    <a:pt x="4642" y="5150"/>
                  </a:lnTo>
                  <a:cubicBezTo>
                    <a:pt x="4536" y="5231"/>
                    <a:pt x="4442" y="5294"/>
                    <a:pt x="4326" y="5361"/>
                  </a:cubicBezTo>
                  <a:cubicBezTo>
                    <a:pt x="4293" y="5380"/>
                    <a:pt x="4265" y="5395"/>
                    <a:pt x="4232" y="5413"/>
                  </a:cubicBezTo>
                  <a:lnTo>
                    <a:pt x="4217" y="5421"/>
                  </a:lnTo>
                  <a:cubicBezTo>
                    <a:pt x="4208" y="5425"/>
                    <a:pt x="4200" y="5429"/>
                    <a:pt x="4191" y="5434"/>
                  </a:cubicBezTo>
                  <a:cubicBezTo>
                    <a:pt x="4200" y="5428"/>
                    <a:pt x="4211" y="5421"/>
                    <a:pt x="4219" y="5414"/>
                  </a:cubicBezTo>
                  <a:lnTo>
                    <a:pt x="4239" y="5403"/>
                  </a:lnTo>
                  <a:lnTo>
                    <a:pt x="4265" y="5388"/>
                  </a:lnTo>
                  <a:cubicBezTo>
                    <a:pt x="4277" y="5381"/>
                    <a:pt x="4289" y="5373"/>
                    <a:pt x="4301" y="5366"/>
                  </a:cubicBezTo>
                  <a:lnTo>
                    <a:pt x="4328" y="5348"/>
                  </a:lnTo>
                  <a:cubicBezTo>
                    <a:pt x="4340" y="5341"/>
                    <a:pt x="4351" y="5334"/>
                    <a:pt x="4362" y="5326"/>
                  </a:cubicBezTo>
                  <a:cubicBezTo>
                    <a:pt x="4373" y="5319"/>
                    <a:pt x="4381" y="5314"/>
                    <a:pt x="4390" y="5307"/>
                  </a:cubicBezTo>
                  <a:cubicBezTo>
                    <a:pt x="4399" y="5300"/>
                    <a:pt x="4412" y="5292"/>
                    <a:pt x="4422" y="5284"/>
                  </a:cubicBezTo>
                  <a:lnTo>
                    <a:pt x="4450" y="5264"/>
                  </a:lnTo>
                  <a:lnTo>
                    <a:pt x="4482" y="5241"/>
                  </a:lnTo>
                  <a:lnTo>
                    <a:pt x="4509" y="5221"/>
                  </a:lnTo>
                  <a:cubicBezTo>
                    <a:pt x="4520" y="5213"/>
                    <a:pt x="4530" y="5205"/>
                    <a:pt x="4541" y="5196"/>
                  </a:cubicBezTo>
                  <a:lnTo>
                    <a:pt x="4550" y="5189"/>
                  </a:lnTo>
                  <a:cubicBezTo>
                    <a:pt x="4582" y="5173"/>
                    <a:pt x="4613" y="5156"/>
                    <a:pt x="4643" y="5137"/>
                  </a:cubicBezTo>
                  <a:lnTo>
                    <a:pt x="4648" y="5134"/>
                  </a:lnTo>
                  <a:lnTo>
                    <a:pt x="4677" y="5114"/>
                  </a:lnTo>
                  <a:lnTo>
                    <a:pt x="4681" y="5112"/>
                  </a:lnTo>
                  <a:cubicBezTo>
                    <a:pt x="4702" y="5098"/>
                    <a:pt x="4722" y="5084"/>
                    <a:pt x="4742" y="5069"/>
                  </a:cubicBezTo>
                  <a:cubicBezTo>
                    <a:pt x="4711" y="5095"/>
                    <a:pt x="4678" y="5121"/>
                    <a:pt x="4646" y="5146"/>
                  </a:cubicBezTo>
                  <a:lnTo>
                    <a:pt x="4642" y="5150"/>
                  </a:lnTo>
                  <a:close/>
                  <a:moveTo>
                    <a:pt x="3731" y="5621"/>
                  </a:moveTo>
                  <a:cubicBezTo>
                    <a:pt x="3700" y="5631"/>
                    <a:pt x="3669" y="5641"/>
                    <a:pt x="3637" y="5649"/>
                  </a:cubicBezTo>
                  <a:lnTo>
                    <a:pt x="3619" y="5654"/>
                  </a:lnTo>
                  <a:cubicBezTo>
                    <a:pt x="3594" y="5660"/>
                    <a:pt x="3569" y="5666"/>
                    <a:pt x="3544" y="5672"/>
                  </a:cubicBezTo>
                  <a:lnTo>
                    <a:pt x="3544" y="5672"/>
                  </a:lnTo>
                  <a:cubicBezTo>
                    <a:pt x="3543" y="5670"/>
                    <a:pt x="3542" y="5669"/>
                    <a:pt x="3541" y="5667"/>
                  </a:cubicBezTo>
                  <a:cubicBezTo>
                    <a:pt x="3540" y="5665"/>
                    <a:pt x="3539" y="5664"/>
                    <a:pt x="3538" y="5662"/>
                  </a:cubicBezTo>
                  <a:lnTo>
                    <a:pt x="3569" y="5656"/>
                  </a:lnTo>
                  <a:lnTo>
                    <a:pt x="3602" y="5649"/>
                  </a:lnTo>
                  <a:lnTo>
                    <a:pt x="3641" y="5640"/>
                  </a:lnTo>
                  <a:cubicBezTo>
                    <a:pt x="3661" y="5636"/>
                    <a:pt x="3679" y="5632"/>
                    <a:pt x="3698" y="5628"/>
                  </a:cubicBezTo>
                  <a:lnTo>
                    <a:pt x="3699" y="5628"/>
                  </a:lnTo>
                  <a:cubicBezTo>
                    <a:pt x="3723" y="5622"/>
                    <a:pt x="3747" y="5616"/>
                    <a:pt x="3771" y="5609"/>
                  </a:cubicBezTo>
                  <a:lnTo>
                    <a:pt x="3749" y="5617"/>
                  </a:lnTo>
                  <a:lnTo>
                    <a:pt x="3731" y="5621"/>
                  </a:lnTo>
                  <a:close/>
                  <a:moveTo>
                    <a:pt x="3445" y="5694"/>
                  </a:moveTo>
                  <a:cubicBezTo>
                    <a:pt x="3412" y="5700"/>
                    <a:pt x="3379" y="5706"/>
                    <a:pt x="3346" y="5712"/>
                  </a:cubicBezTo>
                  <a:lnTo>
                    <a:pt x="3339" y="5713"/>
                  </a:lnTo>
                  <a:lnTo>
                    <a:pt x="3309" y="5717"/>
                  </a:lnTo>
                  <a:lnTo>
                    <a:pt x="3309" y="5717"/>
                  </a:lnTo>
                  <a:cubicBezTo>
                    <a:pt x="3311" y="5715"/>
                    <a:pt x="3313" y="5713"/>
                    <a:pt x="3314" y="5710"/>
                  </a:cubicBezTo>
                  <a:cubicBezTo>
                    <a:pt x="3316" y="5707"/>
                    <a:pt x="3317" y="5704"/>
                    <a:pt x="3317" y="5700"/>
                  </a:cubicBezTo>
                  <a:lnTo>
                    <a:pt x="3336" y="5700"/>
                  </a:lnTo>
                  <a:cubicBezTo>
                    <a:pt x="3354" y="5700"/>
                    <a:pt x="3372" y="5700"/>
                    <a:pt x="3390" y="5698"/>
                  </a:cubicBezTo>
                  <a:cubicBezTo>
                    <a:pt x="3396" y="5698"/>
                    <a:pt x="3401" y="5698"/>
                    <a:pt x="3407" y="5697"/>
                  </a:cubicBezTo>
                  <a:cubicBezTo>
                    <a:pt x="3419" y="5697"/>
                    <a:pt x="3433" y="5694"/>
                    <a:pt x="3446" y="5693"/>
                  </a:cubicBezTo>
                  <a:lnTo>
                    <a:pt x="3454" y="5693"/>
                  </a:lnTo>
                  <a:lnTo>
                    <a:pt x="3445" y="5694"/>
                  </a:lnTo>
                  <a:close/>
                  <a:moveTo>
                    <a:pt x="2895" y="5748"/>
                  </a:moveTo>
                  <a:lnTo>
                    <a:pt x="2895" y="5748"/>
                  </a:lnTo>
                  <a:cubicBezTo>
                    <a:pt x="2692" y="5748"/>
                    <a:pt x="2519" y="5730"/>
                    <a:pt x="2319" y="5688"/>
                  </a:cubicBezTo>
                  <a:cubicBezTo>
                    <a:pt x="2310" y="5686"/>
                    <a:pt x="2300" y="5683"/>
                    <a:pt x="2291" y="5681"/>
                  </a:cubicBezTo>
                  <a:cubicBezTo>
                    <a:pt x="2291" y="5681"/>
                    <a:pt x="2291" y="5681"/>
                    <a:pt x="2291" y="5680"/>
                  </a:cubicBezTo>
                  <a:lnTo>
                    <a:pt x="2314" y="5685"/>
                  </a:lnTo>
                  <a:lnTo>
                    <a:pt x="2337" y="5689"/>
                  </a:lnTo>
                  <a:lnTo>
                    <a:pt x="2384" y="5696"/>
                  </a:lnTo>
                  <a:lnTo>
                    <a:pt x="2411" y="5700"/>
                  </a:lnTo>
                  <a:lnTo>
                    <a:pt x="2440" y="5704"/>
                  </a:lnTo>
                  <a:lnTo>
                    <a:pt x="2440" y="5704"/>
                  </a:lnTo>
                  <a:cubicBezTo>
                    <a:pt x="2579" y="5729"/>
                    <a:pt x="2698" y="5742"/>
                    <a:pt x="2839" y="5746"/>
                  </a:cubicBezTo>
                  <a:lnTo>
                    <a:pt x="2843" y="5746"/>
                  </a:lnTo>
                  <a:cubicBezTo>
                    <a:pt x="2870" y="5746"/>
                    <a:pt x="2896" y="5747"/>
                    <a:pt x="2924" y="5747"/>
                  </a:cubicBezTo>
                  <a:lnTo>
                    <a:pt x="2926" y="5747"/>
                  </a:lnTo>
                  <a:lnTo>
                    <a:pt x="2895" y="5748"/>
                  </a:lnTo>
                  <a:close/>
                  <a:moveTo>
                    <a:pt x="2216" y="5667"/>
                  </a:moveTo>
                  <a:lnTo>
                    <a:pt x="2216" y="5667"/>
                  </a:lnTo>
                  <a:cubicBezTo>
                    <a:pt x="2212" y="5667"/>
                    <a:pt x="2210" y="5666"/>
                    <a:pt x="2206" y="5666"/>
                  </a:cubicBezTo>
                  <a:lnTo>
                    <a:pt x="2198" y="5663"/>
                  </a:lnTo>
                  <a:lnTo>
                    <a:pt x="2195" y="5663"/>
                  </a:lnTo>
                  <a:lnTo>
                    <a:pt x="2195" y="5663"/>
                  </a:lnTo>
                  <a:lnTo>
                    <a:pt x="2221" y="5669"/>
                  </a:lnTo>
                  <a:lnTo>
                    <a:pt x="2216" y="5667"/>
                  </a:lnTo>
                  <a:close/>
                  <a:moveTo>
                    <a:pt x="2082" y="5628"/>
                  </a:moveTo>
                  <a:cubicBezTo>
                    <a:pt x="2072" y="5625"/>
                    <a:pt x="2062" y="5622"/>
                    <a:pt x="2052" y="5619"/>
                  </a:cubicBezTo>
                  <a:cubicBezTo>
                    <a:pt x="2037" y="5615"/>
                    <a:pt x="2022" y="5610"/>
                    <a:pt x="2006" y="5605"/>
                  </a:cubicBezTo>
                  <a:cubicBezTo>
                    <a:pt x="1980" y="5597"/>
                    <a:pt x="1954" y="5588"/>
                    <a:pt x="1929" y="5579"/>
                  </a:cubicBezTo>
                  <a:lnTo>
                    <a:pt x="1923" y="5577"/>
                  </a:lnTo>
                  <a:cubicBezTo>
                    <a:pt x="1842" y="5548"/>
                    <a:pt x="1762" y="5515"/>
                    <a:pt x="1683" y="5479"/>
                  </a:cubicBezTo>
                  <a:cubicBezTo>
                    <a:pt x="1690" y="5482"/>
                    <a:pt x="1697" y="5485"/>
                    <a:pt x="1703" y="5488"/>
                  </a:cubicBezTo>
                  <a:lnTo>
                    <a:pt x="1742" y="5505"/>
                  </a:lnTo>
                  <a:lnTo>
                    <a:pt x="1772" y="5517"/>
                  </a:lnTo>
                  <a:lnTo>
                    <a:pt x="1811" y="5533"/>
                  </a:lnTo>
                  <a:lnTo>
                    <a:pt x="1842" y="5545"/>
                  </a:lnTo>
                  <a:lnTo>
                    <a:pt x="1881" y="5559"/>
                  </a:lnTo>
                  <a:lnTo>
                    <a:pt x="1912" y="5570"/>
                  </a:lnTo>
                  <a:cubicBezTo>
                    <a:pt x="1925" y="5575"/>
                    <a:pt x="1938" y="5579"/>
                    <a:pt x="1951" y="5584"/>
                  </a:cubicBezTo>
                  <a:lnTo>
                    <a:pt x="1982" y="5594"/>
                  </a:lnTo>
                  <a:lnTo>
                    <a:pt x="2022" y="5606"/>
                  </a:lnTo>
                  <a:lnTo>
                    <a:pt x="2053" y="5615"/>
                  </a:lnTo>
                  <a:lnTo>
                    <a:pt x="2093" y="5626"/>
                  </a:lnTo>
                  <a:lnTo>
                    <a:pt x="2115" y="5632"/>
                  </a:lnTo>
                  <a:lnTo>
                    <a:pt x="2125" y="5636"/>
                  </a:lnTo>
                  <a:lnTo>
                    <a:pt x="2139" y="5642"/>
                  </a:lnTo>
                  <a:lnTo>
                    <a:pt x="2148" y="5646"/>
                  </a:lnTo>
                  <a:lnTo>
                    <a:pt x="2148" y="5646"/>
                  </a:lnTo>
                  <a:lnTo>
                    <a:pt x="2138" y="5643"/>
                  </a:lnTo>
                  <a:cubicBezTo>
                    <a:pt x="2120" y="5639"/>
                    <a:pt x="2101" y="5634"/>
                    <a:pt x="2082" y="5628"/>
                  </a:cubicBezTo>
                  <a:close/>
                  <a:moveTo>
                    <a:pt x="1085" y="5100"/>
                  </a:moveTo>
                  <a:lnTo>
                    <a:pt x="1071" y="5088"/>
                  </a:lnTo>
                  <a:lnTo>
                    <a:pt x="1077" y="5092"/>
                  </a:lnTo>
                  <a:cubicBezTo>
                    <a:pt x="1086" y="5098"/>
                    <a:pt x="1094" y="5103"/>
                    <a:pt x="1103" y="5109"/>
                  </a:cubicBezTo>
                  <a:cubicBezTo>
                    <a:pt x="1105" y="5110"/>
                    <a:pt x="1107" y="5111"/>
                    <a:pt x="1109" y="5112"/>
                  </a:cubicBezTo>
                  <a:lnTo>
                    <a:pt x="1109" y="5112"/>
                  </a:lnTo>
                  <a:cubicBezTo>
                    <a:pt x="1109" y="5116"/>
                    <a:pt x="1110" y="5119"/>
                    <a:pt x="1111" y="5122"/>
                  </a:cubicBezTo>
                  <a:lnTo>
                    <a:pt x="1102" y="5115"/>
                  </a:lnTo>
                  <a:lnTo>
                    <a:pt x="1085" y="5100"/>
                  </a:lnTo>
                  <a:close/>
                  <a:moveTo>
                    <a:pt x="999" y="5032"/>
                  </a:moveTo>
                  <a:lnTo>
                    <a:pt x="992" y="5026"/>
                  </a:lnTo>
                  <a:cubicBezTo>
                    <a:pt x="965" y="5004"/>
                    <a:pt x="939" y="4981"/>
                    <a:pt x="913" y="4955"/>
                  </a:cubicBezTo>
                  <a:lnTo>
                    <a:pt x="913" y="4955"/>
                  </a:lnTo>
                  <a:cubicBezTo>
                    <a:pt x="912" y="4955"/>
                    <a:pt x="911" y="4954"/>
                    <a:pt x="910" y="4953"/>
                  </a:cubicBezTo>
                  <a:cubicBezTo>
                    <a:pt x="898" y="4941"/>
                    <a:pt x="886" y="4930"/>
                    <a:pt x="875" y="4918"/>
                  </a:cubicBezTo>
                  <a:lnTo>
                    <a:pt x="868" y="4910"/>
                  </a:lnTo>
                  <a:cubicBezTo>
                    <a:pt x="857" y="4899"/>
                    <a:pt x="847" y="4888"/>
                    <a:pt x="836" y="4876"/>
                  </a:cubicBezTo>
                  <a:lnTo>
                    <a:pt x="829" y="4868"/>
                  </a:lnTo>
                  <a:cubicBezTo>
                    <a:pt x="818" y="4856"/>
                    <a:pt x="806" y="4843"/>
                    <a:pt x="795" y="4829"/>
                  </a:cubicBezTo>
                  <a:lnTo>
                    <a:pt x="792" y="4825"/>
                  </a:lnTo>
                  <a:cubicBezTo>
                    <a:pt x="779" y="4810"/>
                    <a:pt x="766" y="4794"/>
                    <a:pt x="754" y="4779"/>
                  </a:cubicBezTo>
                  <a:lnTo>
                    <a:pt x="750" y="4774"/>
                  </a:lnTo>
                  <a:cubicBezTo>
                    <a:pt x="740" y="4760"/>
                    <a:pt x="729" y="4746"/>
                    <a:pt x="719" y="4732"/>
                  </a:cubicBezTo>
                  <a:lnTo>
                    <a:pt x="719" y="4732"/>
                  </a:lnTo>
                  <a:cubicBezTo>
                    <a:pt x="718" y="4731"/>
                    <a:pt x="717" y="4730"/>
                    <a:pt x="716" y="4729"/>
                  </a:cubicBezTo>
                  <a:cubicBezTo>
                    <a:pt x="719" y="4732"/>
                    <a:pt x="722" y="4736"/>
                    <a:pt x="725" y="4739"/>
                  </a:cubicBezTo>
                  <a:cubicBezTo>
                    <a:pt x="744" y="4762"/>
                    <a:pt x="763" y="4783"/>
                    <a:pt x="782" y="4805"/>
                  </a:cubicBezTo>
                  <a:cubicBezTo>
                    <a:pt x="786" y="4810"/>
                    <a:pt x="790" y="4815"/>
                    <a:pt x="794" y="4819"/>
                  </a:cubicBezTo>
                  <a:cubicBezTo>
                    <a:pt x="817" y="4845"/>
                    <a:pt x="841" y="4871"/>
                    <a:pt x="864" y="4896"/>
                  </a:cubicBezTo>
                  <a:lnTo>
                    <a:pt x="881" y="4912"/>
                  </a:lnTo>
                  <a:cubicBezTo>
                    <a:pt x="900" y="4932"/>
                    <a:pt x="920" y="4951"/>
                    <a:pt x="940" y="4971"/>
                  </a:cubicBezTo>
                  <a:lnTo>
                    <a:pt x="959" y="4989"/>
                  </a:lnTo>
                  <a:cubicBezTo>
                    <a:pt x="984" y="5013"/>
                    <a:pt x="1009" y="5036"/>
                    <a:pt x="1034" y="5058"/>
                  </a:cubicBezTo>
                  <a:lnTo>
                    <a:pt x="1034" y="5058"/>
                  </a:lnTo>
                  <a:lnTo>
                    <a:pt x="1030" y="5055"/>
                  </a:lnTo>
                  <a:cubicBezTo>
                    <a:pt x="1020" y="5048"/>
                    <a:pt x="1010" y="5040"/>
                    <a:pt x="999" y="5032"/>
                  </a:cubicBezTo>
                  <a:close/>
                  <a:moveTo>
                    <a:pt x="667" y="4678"/>
                  </a:moveTo>
                  <a:cubicBezTo>
                    <a:pt x="660" y="4672"/>
                    <a:pt x="654" y="4666"/>
                    <a:pt x="647" y="4661"/>
                  </a:cubicBezTo>
                  <a:lnTo>
                    <a:pt x="639" y="4652"/>
                  </a:lnTo>
                  <a:lnTo>
                    <a:pt x="628" y="4641"/>
                  </a:lnTo>
                  <a:cubicBezTo>
                    <a:pt x="624" y="4637"/>
                    <a:pt x="621" y="4633"/>
                    <a:pt x="617" y="4628"/>
                  </a:cubicBezTo>
                  <a:lnTo>
                    <a:pt x="611" y="4621"/>
                  </a:lnTo>
                  <a:lnTo>
                    <a:pt x="611" y="4621"/>
                  </a:lnTo>
                  <a:cubicBezTo>
                    <a:pt x="587" y="4593"/>
                    <a:pt x="569" y="4568"/>
                    <a:pt x="550" y="4537"/>
                  </a:cubicBezTo>
                  <a:lnTo>
                    <a:pt x="549" y="4535"/>
                  </a:lnTo>
                  <a:cubicBezTo>
                    <a:pt x="558" y="4547"/>
                    <a:pt x="567" y="4558"/>
                    <a:pt x="576" y="4569"/>
                  </a:cubicBezTo>
                  <a:lnTo>
                    <a:pt x="582" y="4577"/>
                  </a:lnTo>
                  <a:cubicBezTo>
                    <a:pt x="590" y="4587"/>
                    <a:pt x="598" y="4597"/>
                    <a:pt x="606" y="4606"/>
                  </a:cubicBezTo>
                  <a:lnTo>
                    <a:pt x="616" y="4618"/>
                  </a:lnTo>
                  <a:cubicBezTo>
                    <a:pt x="623" y="4626"/>
                    <a:pt x="630" y="4634"/>
                    <a:pt x="637" y="4641"/>
                  </a:cubicBezTo>
                  <a:lnTo>
                    <a:pt x="651" y="4657"/>
                  </a:lnTo>
                  <a:lnTo>
                    <a:pt x="669" y="4675"/>
                  </a:lnTo>
                  <a:lnTo>
                    <a:pt x="669" y="4675"/>
                  </a:lnTo>
                  <a:cubicBezTo>
                    <a:pt x="671" y="4677"/>
                    <a:pt x="672" y="4679"/>
                    <a:pt x="674" y="4681"/>
                  </a:cubicBezTo>
                  <a:lnTo>
                    <a:pt x="674" y="4682"/>
                  </a:lnTo>
                  <a:lnTo>
                    <a:pt x="673" y="4682"/>
                  </a:lnTo>
                  <a:cubicBezTo>
                    <a:pt x="671" y="4681"/>
                    <a:pt x="669" y="4679"/>
                    <a:pt x="667" y="4677"/>
                  </a:cubicBezTo>
                  <a:lnTo>
                    <a:pt x="667" y="4678"/>
                  </a:lnTo>
                  <a:close/>
                  <a:moveTo>
                    <a:pt x="191" y="3828"/>
                  </a:moveTo>
                  <a:cubicBezTo>
                    <a:pt x="187" y="3817"/>
                    <a:pt x="183" y="3806"/>
                    <a:pt x="179" y="3795"/>
                  </a:cubicBezTo>
                  <a:cubicBezTo>
                    <a:pt x="159" y="3737"/>
                    <a:pt x="140" y="3679"/>
                    <a:pt x="123" y="3621"/>
                  </a:cubicBezTo>
                  <a:cubicBezTo>
                    <a:pt x="122" y="3617"/>
                    <a:pt x="121" y="3613"/>
                    <a:pt x="120" y="3608"/>
                  </a:cubicBezTo>
                  <a:cubicBezTo>
                    <a:pt x="117" y="3597"/>
                    <a:pt x="114" y="3587"/>
                    <a:pt x="111" y="3576"/>
                  </a:cubicBezTo>
                  <a:lnTo>
                    <a:pt x="111" y="3576"/>
                  </a:lnTo>
                  <a:cubicBezTo>
                    <a:pt x="113" y="3576"/>
                    <a:pt x="115" y="3577"/>
                    <a:pt x="117" y="3577"/>
                  </a:cubicBezTo>
                  <a:lnTo>
                    <a:pt x="117" y="3577"/>
                  </a:lnTo>
                  <a:cubicBezTo>
                    <a:pt x="119" y="3577"/>
                    <a:pt x="120" y="3576"/>
                    <a:pt x="122" y="3576"/>
                  </a:cubicBezTo>
                  <a:cubicBezTo>
                    <a:pt x="124" y="3584"/>
                    <a:pt x="126" y="3591"/>
                    <a:pt x="128" y="3599"/>
                  </a:cubicBezTo>
                  <a:cubicBezTo>
                    <a:pt x="128" y="3599"/>
                    <a:pt x="128" y="3599"/>
                    <a:pt x="128" y="3600"/>
                  </a:cubicBezTo>
                  <a:lnTo>
                    <a:pt x="128" y="3600"/>
                  </a:lnTo>
                  <a:cubicBezTo>
                    <a:pt x="128" y="3604"/>
                    <a:pt x="129" y="3607"/>
                    <a:pt x="131" y="3610"/>
                  </a:cubicBezTo>
                  <a:lnTo>
                    <a:pt x="131" y="3611"/>
                  </a:lnTo>
                  <a:cubicBezTo>
                    <a:pt x="133" y="3618"/>
                    <a:pt x="134" y="3625"/>
                    <a:pt x="136" y="3632"/>
                  </a:cubicBezTo>
                  <a:cubicBezTo>
                    <a:pt x="138" y="3639"/>
                    <a:pt x="141" y="3648"/>
                    <a:pt x="143" y="3656"/>
                  </a:cubicBezTo>
                  <a:cubicBezTo>
                    <a:pt x="148" y="3675"/>
                    <a:pt x="153" y="3693"/>
                    <a:pt x="158" y="3712"/>
                  </a:cubicBezTo>
                  <a:cubicBezTo>
                    <a:pt x="161" y="3720"/>
                    <a:pt x="163" y="3729"/>
                    <a:pt x="166" y="3737"/>
                  </a:cubicBezTo>
                  <a:cubicBezTo>
                    <a:pt x="171" y="3756"/>
                    <a:pt x="177" y="3774"/>
                    <a:pt x="182" y="3793"/>
                  </a:cubicBezTo>
                  <a:cubicBezTo>
                    <a:pt x="185" y="3800"/>
                    <a:pt x="187" y="3807"/>
                    <a:pt x="189" y="3814"/>
                  </a:cubicBezTo>
                  <a:cubicBezTo>
                    <a:pt x="197" y="3838"/>
                    <a:pt x="205" y="3861"/>
                    <a:pt x="213" y="3884"/>
                  </a:cubicBezTo>
                  <a:cubicBezTo>
                    <a:pt x="210" y="3879"/>
                    <a:pt x="208" y="3873"/>
                    <a:pt x="206" y="3868"/>
                  </a:cubicBezTo>
                  <a:cubicBezTo>
                    <a:pt x="201" y="3854"/>
                    <a:pt x="196" y="3841"/>
                    <a:pt x="191" y="3827"/>
                  </a:cubicBezTo>
                  <a:lnTo>
                    <a:pt x="191" y="3828"/>
                  </a:lnTo>
                  <a:close/>
                  <a:moveTo>
                    <a:pt x="38" y="2587"/>
                  </a:moveTo>
                  <a:cubicBezTo>
                    <a:pt x="38" y="2582"/>
                    <a:pt x="38" y="2577"/>
                    <a:pt x="38" y="2572"/>
                  </a:cubicBezTo>
                  <a:cubicBezTo>
                    <a:pt x="38" y="2567"/>
                    <a:pt x="38" y="2565"/>
                    <a:pt x="39" y="2561"/>
                  </a:cubicBezTo>
                  <a:lnTo>
                    <a:pt x="40" y="2546"/>
                  </a:lnTo>
                  <a:cubicBezTo>
                    <a:pt x="40" y="2542"/>
                    <a:pt x="40" y="2539"/>
                    <a:pt x="40" y="2536"/>
                  </a:cubicBezTo>
                  <a:cubicBezTo>
                    <a:pt x="40" y="2533"/>
                    <a:pt x="40" y="2525"/>
                    <a:pt x="41" y="2520"/>
                  </a:cubicBezTo>
                  <a:cubicBezTo>
                    <a:pt x="41" y="2515"/>
                    <a:pt x="41" y="2515"/>
                    <a:pt x="41" y="2512"/>
                  </a:cubicBezTo>
                  <a:lnTo>
                    <a:pt x="43" y="2495"/>
                  </a:lnTo>
                  <a:lnTo>
                    <a:pt x="43" y="2495"/>
                  </a:lnTo>
                  <a:cubicBezTo>
                    <a:pt x="43" y="2494"/>
                    <a:pt x="43" y="2494"/>
                    <a:pt x="43" y="2493"/>
                  </a:cubicBezTo>
                  <a:cubicBezTo>
                    <a:pt x="43" y="2492"/>
                    <a:pt x="43" y="2491"/>
                    <a:pt x="43" y="2490"/>
                  </a:cubicBezTo>
                  <a:cubicBezTo>
                    <a:pt x="43" y="2484"/>
                    <a:pt x="45" y="2478"/>
                    <a:pt x="45" y="2472"/>
                  </a:cubicBezTo>
                  <a:lnTo>
                    <a:pt x="45" y="2468"/>
                  </a:lnTo>
                  <a:cubicBezTo>
                    <a:pt x="45" y="2462"/>
                    <a:pt x="47" y="2457"/>
                    <a:pt x="48" y="2451"/>
                  </a:cubicBezTo>
                  <a:cubicBezTo>
                    <a:pt x="48" y="2450"/>
                    <a:pt x="48" y="2449"/>
                    <a:pt x="48" y="2448"/>
                  </a:cubicBezTo>
                  <a:lnTo>
                    <a:pt x="49" y="2448"/>
                  </a:lnTo>
                  <a:lnTo>
                    <a:pt x="49" y="2448"/>
                  </a:lnTo>
                  <a:lnTo>
                    <a:pt x="49" y="2449"/>
                  </a:lnTo>
                  <a:cubicBezTo>
                    <a:pt x="49" y="2450"/>
                    <a:pt x="49" y="2450"/>
                    <a:pt x="49" y="2451"/>
                  </a:cubicBezTo>
                  <a:cubicBezTo>
                    <a:pt x="49" y="2456"/>
                    <a:pt x="48" y="2462"/>
                    <a:pt x="47" y="2467"/>
                  </a:cubicBezTo>
                  <a:lnTo>
                    <a:pt x="44" y="2493"/>
                  </a:lnTo>
                  <a:cubicBezTo>
                    <a:pt x="44" y="2499"/>
                    <a:pt x="42" y="2505"/>
                    <a:pt x="41" y="2511"/>
                  </a:cubicBezTo>
                  <a:lnTo>
                    <a:pt x="39" y="2537"/>
                  </a:lnTo>
                  <a:cubicBezTo>
                    <a:pt x="39" y="2543"/>
                    <a:pt x="36" y="2549"/>
                    <a:pt x="36" y="2556"/>
                  </a:cubicBezTo>
                  <a:cubicBezTo>
                    <a:pt x="35" y="2562"/>
                    <a:pt x="35" y="2574"/>
                    <a:pt x="34" y="2583"/>
                  </a:cubicBezTo>
                  <a:cubicBezTo>
                    <a:pt x="34" y="2586"/>
                    <a:pt x="34" y="2588"/>
                    <a:pt x="34" y="2592"/>
                  </a:cubicBezTo>
                  <a:lnTo>
                    <a:pt x="34" y="2592"/>
                  </a:lnTo>
                  <a:cubicBezTo>
                    <a:pt x="35" y="2590"/>
                    <a:pt x="36" y="2588"/>
                    <a:pt x="38" y="2587"/>
                  </a:cubicBezTo>
                  <a:close/>
                  <a:moveTo>
                    <a:pt x="106" y="2191"/>
                  </a:moveTo>
                  <a:cubicBezTo>
                    <a:pt x="112" y="2164"/>
                    <a:pt x="120" y="2137"/>
                    <a:pt x="127" y="2110"/>
                  </a:cubicBezTo>
                  <a:cubicBezTo>
                    <a:pt x="128" y="2105"/>
                    <a:pt x="130" y="2100"/>
                    <a:pt x="131" y="2095"/>
                  </a:cubicBezTo>
                  <a:cubicBezTo>
                    <a:pt x="139" y="2068"/>
                    <a:pt x="147" y="2042"/>
                    <a:pt x="155" y="2016"/>
                  </a:cubicBezTo>
                  <a:lnTo>
                    <a:pt x="155" y="2016"/>
                  </a:lnTo>
                  <a:cubicBezTo>
                    <a:pt x="155" y="2014"/>
                    <a:pt x="156" y="2013"/>
                    <a:pt x="157" y="2011"/>
                  </a:cubicBezTo>
                  <a:cubicBezTo>
                    <a:pt x="165" y="1986"/>
                    <a:pt x="173" y="1961"/>
                    <a:pt x="182" y="1937"/>
                  </a:cubicBezTo>
                  <a:lnTo>
                    <a:pt x="186" y="1925"/>
                  </a:lnTo>
                  <a:cubicBezTo>
                    <a:pt x="195" y="1902"/>
                    <a:pt x="204" y="1878"/>
                    <a:pt x="214" y="1856"/>
                  </a:cubicBezTo>
                  <a:lnTo>
                    <a:pt x="220" y="1842"/>
                  </a:lnTo>
                  <a:cubicBezTo>
                    <a:pt x="229" y="1819"/>
                    <a:pt x="239" y="1797"/>
                    <a:pt x="249" y="1776"/>
                  </a:cubicBezTo>
                  <a:cubicBezTo>
                    <a:pt x="251" y="1773"/>
                    <a:pt x="252" y="1769"/>
                    <a:pt x="254" y="1766"/>
                  </a:cubicBezTo>
                  <a:cubicBezTo>
                    <a:pt x="264" y="1747"/>
                    <a:pt x="274" y="1726"/>
                    <a:pt x="285" y="1707"/>
                  </a:cubicBezTo>
                  <a:lnTo>
                    <a:pt x="288" y="1700"/>
                  </a:lnTo>
                  <a:cubicBezTo>
                    <a:pt x="299" y="1680"/>
                    <a:pt x="311" y="1661"/>
                    <a:pt x="322" y="1641"/>
                  </a:cubicBezTo>
                  <a:lnTo>
                    <a:pt x="330" y="1629"/>
                  </a:lnTo>
                  <a:cubicBezTo>
                    <a:pt x="338" y="1617"/>
                    <a:pt x="346" y="1604"/>
                    <a:pt x="355" y="1592"/>
                  </a:cubicBezTo>
                  <a:lnTo>
                    <a:pt x="355" y="1592"/>
                  </a:lnTo>
                  <a:cubicBezTo>
                    <a:pt x="349" y="1604"/>
                    <a:pt x="344" y="1615"/>
                    <a:pt x="339" y="1627"/>
                  </a:cubicBezTo>
                  <a:cubicBezTo>
                    <a:pt x="333" y="1639"/>
                    <a:pt x="325" y="1656"/>
                    <a:pt x="319" y="1670"/>
                  </a:cubicBezTo>
                  <a:lnTo>
                    <a:pt x="317" y="1675"/>
                  </a:lnTo>
                  <a:lnTo>
                    <a:pt x="305" y="1694"/>
                  </a:lnTo>
                  <a:cubicBezTo>
                    <a:pt x="298" y="1707"/>
                    <a:pt x="292" y="1720"/>
                    <a:pt x="286" y="1732"/>
                  </a:cubicBezTo>
                  <a:cubicBezTo>
                    <a:pt x="281" y="1740"/>
                    <a:pt x="276" y="1748"/>
                    <a:pt x="272" y="1757"/>
                  </a:cubicBezTo>
                  <a:cubicBezTo>
                    <a:pt x="262" y="1778"/>
                    <a:pt x="251" y="1799"/>
                    <a:pt x="241" y="1821"/>
                  </a:cubicBezTo>
                  <a:cubicBezTo>
                    <a:pt x="228" y="1848"/>
                    <a:pt x="216" y="1875"/>
                    <a:pt x="204" y="1902"/>
                  </a:cubicBezTo>
                  <a:cubicBezTo>
                    <a:pt x="201" y="1910"/>
                    <a:pt x="198" y="1917"/>
                    <a:pt x="195" y="1925"/>
                  </a:cubicBezTo>
                  <a:cubicBezTo>
                    <a:pt x="186" y="1947"/>
                    <a:pt x="178" y="1969"/>
                    <a:pt x="169" y="1992"/>
                  </a:cubicBezTo>
                  <a:cubicBezTo>
                    <a:pt x="167" y="1998"/>
                    <a:pt x="165" y="2004"/>
                    <a:pt x="162" y="2010"/>
                  </a:cubicBezTo>
                  <a:cubicBezTo>
                    <a:pt x="152" y="2038"/>
                    <a:pt x="143" y="2066"/>
                    <a:pt x="134" y="2095"/>
                  </a:cubicBezTo>
                  <a:cubicBezTo>
                    <a:pt x="132" y="2101"/>
                    <a:pt x="130" y="2107"/>
                    <a:pt x="128" y="2114"/>
                  </a:cubicBezTo>
                  <a:cubicBezTo>
                    <a:pt x="121" y="2137"/>
                    <a:pt x="115" y="2160"/>
                    <a:pt x="109" y="2184"/>
                  </a:cubicBezTo>
                  <a:cubicBezTo>
                    <a:pt x="109" y="2187"/>
                    <a:pt x="106" y="2191"/>
                    <a:pt x="105" y="2195"/>
                  </a:cubicBezTo>
                  <a:cubicBezTo>
                    <a:pt x="106" y="2194"/>
                    <a:pt x="106" y="2192"/>
                    <a:pt x="106" y="2191"/>
                  </a:cubicBezTo>
                  <a:close/>
                  <a:moveTo>
                    <a:pt x="389" y="1511"/>
                  </a:moveTo>
                  <a:cubicBezTo>
                    <a:pt x="394" y="1500"/>
                    <a:pt x="398" y="1489"/>
                    <a:pt x="403" y="1479"/>
                  </a:cubicBezTo>
                  <a:lnTo>
                    <a:pt x="405" y="1474"/>
                  </a:lnTo>
                  <a:lnTo>
                    <a:pt x="405" y="1474"/>
                  </a:lnTo>
                  <a:cubicBezTo>
                    <a:pt x="411" y="1462"/>
                    <a:pt x="415" y="1451"/>
                    <a:pt x="422" y="1441"/>
                  </a:cubicBezTo>
                  <a:cubicBezTo>
                    <a:pt x="427" y="1431"/>
                    <a:pt x="433" y="1424"/>
                    <a:pt x="438" y="1415"/>
                  </a:cubicBezTo>
                  <a:lnTo>
                    <a:pt x="436" y="1420"/>
                  </a:lnTo>
                  <a:cubicBezTo>
                    <a:pt x="426" y="1440"/>
                    <a:pt x="416" y="1460"/>
                    <a:pt x="407" y="1479"/>
                  </a:cubicBezTo>
                  <a:cubicBezTo>
                    <a:pt x="406" y="1482"/>
                    <a:pt x="405" y="1485"/>
                    <a:pt x="404" y="1487"/>
                  </a:cubicBezTo>
                  <a:cubicBezTo>
                    <a:pt x="394" y="1509"/>
                    <a:pt x="384" y="1530"/>
                    <a:pt x="376" y="1550"/>
                  </a:cubicBezTo>
                  <a:lnTo>
                    <a:pt x="376" y="1550"/>
                  </a:lnTo>
                  <a:cubicBezTo>
                    <a:pt x="379" y="1539"/>
                    <a:pt x="383" y="1529"/>
                    <a:pt x="387" y="1518"/>
                  </a:cubicBezTo>
                  <a:lnTo>
                    <a:pt x="389" y="1511"/>
                  </a:lnTo>
                  <a:close/>
                  <a:moveTo>
                    <a:pt x="479" y="1344"/>
                  </a:moveTo>
                  <a:lnTo>
                    <a:pt x="481" y="1341"/>
                  </a:lnTo>
                  <a:cubicBezTo>
                    <a:pt x="489" y="1328"/>
                    <a:pt x="496" y="1315"/>
                    <a:pt x="504" y="1302"/>
                  </a:cubicBezTo>
                  <a:lnTo>
                    <a:pt x="510" y="1292"/>
                  </a:lnTo>
                  <a:cubicBezTo>
                    <a:pt x="517" y="1281"/>
                    <a:pt x="524" y="1270"/>
                    <a:pt x="531" y="1259"/>
                  </a:cubicBezTo>
                  <a:cubicBezTo>
                    <a:pt x="532" y="1256"/>
                    <a:pt x="534" y="1254"/>
                    <a:pt x="536" y="1251"/>
                  </a:cubicBezTo>
                  <a:cubicBezTo>
                    <a:pt x="553" y="1224"/>
                    <a:pt x="571" y="1199"/>
                    <a:pt x="589" y="1175"/>
                  </a:cubicBezTo>
                  <a:lnTo>
                    <a:pt x="589" y="1175"/>
                  </a:lnTo>
                  <a:cubicBezTo>
                    <a:pt x="591" y="1174"/>
                    <a:pt x="592" y="1173"/>
                    <a:pt x="593" y="1171"/>
                  </a:cubicBezTo>
                  <a:cubicBezTo>
                    <a:pt x="600" y="1161"/>
                    <a:pt x="608" y="1151"/>
                    <a:pt x="616" y="1142"/>
                  </a:cubicBezTo>
                  <a:cubicBezTo>
                    <a:pt x="618" y="1139"/>
                    <a:pt x="621" y="1137"/>
                    <a:pt x="623" y="1134"/>
                  </a:cubicBezTo>
                  <a:cubicBezTo>
                    <a:pt x="630" y="1126"/>
                    <a:pt x="637" y="1118"/>
                    <a:pt x="644" y="1110"/>
                  </a:cubicBezTo>
                  <a:cubicBezTo>
                    <a:pt x="646" y="1107"/>
                    <a:pt x="649" y="1104"/>
                    <a:pt x="652" y="1101"/>
                  </a:cubicBezTo>
                  <a:cubicBezTo>
                    <a:pt x="658" y="1095"/>
                    <a:pt x="665" y="1088"/>
                    <a:pt x="672" y="1082"/>
                  </a:cubicBezTo>
                  <a:cubicBezTo>
                    <a:pt x="675" y="1078"/>
                    <a:pt x="678" y="1075"/>
                    <a:pt x="681" y="1072"/>
                  </a:cubicBezTo>
                  <a:cubicBezTo>
                    <a:pt x="689" y="1065"/>
                    <a:pt x="696" y="1058"/>
                    <a:pt x="704" y="1051"/>
                  </a:cubicBezTo>
                  <a:lnTo>
                    <a:pt x="713" y="1044"/>
                  </a:lnTo>
                  <a:lnTo>
                    <a:pt x="716" y="1041"/>
                  </a:lnTo>
                  <a:lnTo>
                    <a:pt x="709" y="1050"/>
                  </a:lnTo>
                  <a:lnTo>
                    <a:pt x="690" y="1074"/>
                  </a:lnTo>
                  <a:cubicBezTo>
                    <a:pt x="677" y="1090"/>
                    <a:pt x="664" y="1106"/>
                    <a:pt x="652" y="1123"/>
                  </a:cubicBezTo>
                  <a:cubicBezTo>
                    <a:pt x="645" y="1132"/>
                    <a:pt x="638" y="1140"/>
                    <a:pt x="632" y="1150"/>
                  </a:cubicBezTo>
                  <a:cubicBezTo>
                    <a:pt x="618" y="1169"/>
                    <a:pt x="604" y="1188"/>
                    <a:pt x="590" y="1207"/>
                  </a:cubicBezTo>
                  <a:lnTo>
                    <a:pt x="572" y="1232"/>
                  </a:lnTo>
                  <a:cubicBezTo>
                    <a:pt x="558" y="1253"/>
                    <a:pt x="544" y="1274"/>
                    <a:pt x="530" y="1295"/>
                  </a:cubicBezTo>
                  <a:lnTo>
                    <a:pt x="511" y="1324"/>
                  </a:lnTo>
                  <a:lnTo>
                    <a:pt x="490" y="1358"/>
                  </a:lnTo>
                  <a:lnTo>
                    <a:pt x="488" y="1359"/>
                  </a:lnTo>
                  <a:lnTo>
                    <a:pt x="488" y="1359"/>
                  </a:lnTo>
                  <a:cubicBezTo>
                    <a:pt x="480" y="1365"/>
                    <a:pt x="473" y="1371"/>
                    <a:pt x="466" y="1378"/>
                  </a:cubicBezTo>
                  <a:cubicBezTo>
                    <a:pt x="465" y="1380"/>
                    <a:pt x="464" y="1381"/>
                    <a:pt x="463" y="1382"/>
                  </a:cubicBezTo>
                  <a:lnTo>
                    <a:pt x="458" y="1387"/>
                  </a:lnTo>
                  <a:lnTo>
                    <a:pt x="455" y="1392"/>
                  </a:lnTo>
                  <a:lnTo>
                    <a:pt x="456" y="1388"/>
                  </a:lnTo>
                  <a:cubicBezTo>
                    <a:pt x="463" y="1374"/>
                    <a:pt x="471" y="1359"/>
                    <a:pt x="479" y="1344"/>
                  </a:cubicBezTo>
                  <a:close/>
                  <a:moveTo>
                    <a:pt x="1310" y="492"/>
                  </a:moveTo>
                  <a:cubicBezTo>
                    <a:pt x="1319" y="485"/>
                    <a:pt x="1328" y="478"/>
                    <a:pt x="1337" y="472"/>
                  </a:cubicBezTo>
                  <a:lnTo>
                    <a:pt x="1344" y="467"/>
                  </a:lnTo>
                  <a:cubicBezTo>
                    <a:pt x="1352" y="461"/>
                    <a:pt x="1361" y="455"/>
                    <a:pt x="1369" y="449"/>
                  </a:cubicBezTo>
                  <a:lnTo>
                    <a:pt x="1378" y="443"/>
                  </a:lnTo>
                  <a:cubicBezTo>
                    <a:pt x="1386" y="438"/>
                    <a:pt x="1394" y="434"/>
                    <a:pt x="1401" y="429"/>
                  </a:cubicBezTo>
                  <a:lnTo>
                    <a:pt x="1414" y="422"/>
                  </a:lnTo>
                  <a:lnTo>
                    <a:pt x="1433" y="412"/>
                  </a:lnTo>
                  <a:lnTo>
                    <a:pt x="1437" y="410"/>
                  </a:lnTo>
                  <a:lnTo>
                    <a:pt x="1437" y="410"/>
                  </a:lnTo>
                  <a:cubicBezTo>
                    <a:pt x="1419" y="421"/>
                    <a:pt x="1400" y="433"/>
                    <a:pt x="1382" y="444"/>
                  </a:cubicBezTo>
                  <a:cubicBezTo>
                    <a:pt x="1379" y="446"/>
                    <a:pt x="1375" y="448"/>
                    <a:pt x="1372" y="450"/>
                  </a:cubicBezTo>
                  <a:cubicBezTo>
                    <a:pt x="1350" y="465"/>
                    <a:pt x="1328" y="480"/>
                    <a:pt x="1306" y="495"/>
                  </a:cubicBezTo>
                  <a:lnTo>
                    <a:pt x="1310" y="492"/>
                  </a:lnTo>
                  <a:close/>
                  <a:moveTo>
                    <a:pt x="1514" y="365"/>
                  </a:moveTo>
                  <a:cubicBezTo>
                    <a:pt x="1521" y="362"/>
                    <a:pt x="1527" y="358"/>
                    <a:pt x="1534" y="355"/>
                  </a:cubicBezTo>
                  <a:cubicBezTo>
                    <a:pt x="1541" y="351"/>
                    <a:pt x="1550" y="347"/>
                    <a:pt x="1558" y="343"/>
                  </a:cubicBezTo>
                  <a:lnTo>
                    <a:pt x="1572" y="337"/>
                  </a:lnTo>
                  <a:lnTo>
                    <a:pt x="1567" y="340"/>
                  </a:lnTo>
                  <a:cubicBezTo>
                    <a:pt x="1542" y="352"/>
                    <a:pt x="1517" y="365"/>
                    <a:pt x="1492" y="379"/>
                  </a:cubicBezTo>
                  <a:lnTo>
                    <a:pt x="1485" y="383"/>
                  </a:lnTo>
                  <a:lnTo>
                    <a:pt x="1489" y="380"/>
                  </a:lnTo>
                  <a:cubicBezTo>
                    <a:pt x="1497" y="375"/>
                    <a:pt x="1506" y="370"/>
                    <a:pt x="1514" y="365"/>
                  </a:cubicBezTo>
                  <a:close/>
                  <a:moveTo>
                    <a:pt x="1632" y="310"/>
                  </a:moveTo>
                  <a:lnTo>
                    <a:pt x="1662" y="297"/>
                  </a:lnTo>
                  <a:lnTo>
                    <a:pt x="1701" y="279"/>
                  </a:lnTo>
                  <a:lnTo>
                    <a:pt x="1721" y="271"/>
                  </a:lnTo>
                  <a:cubicBezTo>
                    <a:pt x="1800" y="237"/>
                    <a:pt x="1880" y="208"/>
                    <a:pt x="1961" y="182"/>
                  </a:cubicBezTo>
                  <a:lnTo>
                    <a:pt x="1965" y="181"/>
                  </a:lnTo>
                  <a:cubicBezTo>
                    <a:pt x="1985" y="175"/>
                    <a:pt x="2005" y="169"/>
                    <a:pt x="2024" y="163"/>
                  </a:cubicBezTo>
                  <a:lnTo>
                    <a:pt x="2035" y="160"/>
                  </a:lnTo>
                  <a:cubicBezTo>
                    <a:pt x="2054" y="155"/>
                    <a:pt x="2072" y="150"/>
                    <a:pt x="2091" y="145"/>
                  </a:cubicBezTo>
                  <a:lnTo>
                    <a:pt x="2106" y="141"/>
                  </a:lnTo>
                  <a:cubicBezTo>
                    <a:pt x="2124" y="137"/>
                    <a:pt x="2142" y="132"/>
                    <a:pt x="2160" y="128"/>
                  </a:cubicBezTo>
                  <a:lnTo>
                    <a:pt x="2177" y="124"/>
                  </a:lnTo>
                  <a:lnTo>
                    <a:pt x="2218" y="115"/>
                  </a:lnTo>
                  <a:lnTo>
                    <a:pt x="2208" y="121"/>
                  </a:lnTo>
                  <a:lnTo>
                    <a:pt x="2193" y="129"/>
                  </a:lnTo>
                  <a:lnTo>
                    <a:pt x="2190" y="131"/>
                  </a:lnTo>
                  <a:lnTo>
                    <a:pt x="2177" y="139"/>
                  </a:lnTo>
                  <a:lnTo>
                    <a:pt x="2160" y="150"/>
                  </a:lnTo>
                  <a:lnTo>
                    <a:pt x="2145" y="160"/>
                  </a:lnTo>
                  <a:lnTo>
                    <a:pt x="2131" y="171"/>
                  </a:lnTo>
                  <a:lnTo>
                    <a:pt x="2115" y="183"/>
                  </a:lnTo>
                  <a:lnTo>
                    <a:pt x="2102" y="194"/>
                  </a:lnTo>
                  <a:cubicBezTo>
                    <a:pt x="2096" y="198"/>
                    <a:pt x="2091" y="203"/>
                    <a:pt x="2086" y="208"/>
                  </a:cubicBezTo>
                  <a:lnTo>
                    <a:pt x="2073" y="219"/>
                  </a:lnTo>
                  <a:lnTo>
                    <a:pt x="2058" y="233"/>
                  </a:lnTo>
                  <a:lnTo>
                    <a:pt x="2045" y="246"/>
                  </a:lnTo>
                  <a:cubicBezTo>
                    <a:pt x="2040" y="251"/>
                    <a:pt x="2035" y="255"/>
                    <a:pt x="2031" y="260"/>
                  </a:cubicBezTo>
                  <a:lnTo>
                    <a:pt x="2024" y="267"/>
                  </a:lnTo>
                  <a:lnTo>
                    <a:pt x="1997" y="282"/>
                  </a:lnTo>
                  <a:cubicBezTo>
                    <a:pt x="1981" y="291"/>
                    <a:pt x="1965" y="300"/>
                    <a:pt x="1949" y="310"/>
                  </a:cubicBezTo>
                  <a:cubicBezTo>
                    <a:pt x="1944" y="309"/>
                    <a:pt x="1940" y="307"/>
                    <a:pt x="1935" y="306"/>
                  </a:cubicBezTo>
                  <a:cubicBezTo>
                    <a:pt x="1926" y="303"/>
                    <a:pt x="1917" y="301"/>
                    <a:pt x="1908" y="299"/>
                  </a:cubicBezTo>
                  <a:lnTo>
                    <a:pt x="1891" y="295"/>
                  </a:lnTo>
                  <a:cubicBezTo>
                    <a:pt x="1880" y="294"/>
                    <a:pt x="1869" y="292"/>
                    <a:pt x="1859" y="291"/>
                  </a:cubicBezTo>
                  <a:cubicBezTo>
                    <a:pt x="1854" y="291"/>
                    <a:pt x="1849" y="290"/>
                    <a:pt x="1845" y="289"/>
                  </a:cubicBezTo>
                  <a:cubicBezTo>
                    <a:pt x="1829" y="288"/>
                    <a:pt x="1813" y="287"/>
                    <a:pt x="1798" y="287"/>
                  </a:cubicBezTo>
                  <a:cubicBezTo>
                    <a:pt x="1782" y="287"/>
                    <a:pt x="1769" y="287"/>
                    <a:pt x="1754" y="289"/>
                  </a:cubicBezTo>
                  <a:lnTo>
                    <a:pt x="1754" y="289"/>
                  </a:lnTo>
                  <a:cubicBezTo>
                    <a:pt x="1707" y="293"/>
                    <a:pt x="1668" y="301"/>
                    <a:pt x="1624" y="315"/>
                  </a:cubicBezTo>
                  <a:lnTo>
                    <a:pt x="1622" y="315"/>
                  </a:lnTo>
                  <a:lnTo>
                    <a:pt x="1619" y="315"/>
                  </a:lnTo>
                  <a:lnTo>
                    <a:pt x="1632" y="310"/>
                  </a:lnTo>
                  <a:close/>
                  <a:moveTo>
                    <a:pt x="2374" y="64"/>
                  </a:moveTo>
                  <a:cubicBezTo>
                    <a:pt x="2382" y="63"/>
                    <a:pt x="2390" y="62"/>
                    <a:pt x="2398" y="62"/>
                  </a:cubicBezTo>
                  <a:lnTo>
                    <a:pt x="2403" y="62"/>
                  </a:lnTo>
                  <a:cubicBezTo>
                    <a:pt x="2412" y="62"/>
                    <a:pt x="2421" y="60"/>
                    <a:pt x="2430" y="60"/>
                  </a:cubicBezTo>
                  <a:lnTo>
                    <a:pt x="2430" y="60"/>
                  </a:lnTo>
                  <a:cubicBezTo>
                    <a:pt x="2443" y="60"/>
                    <a:pt x="2454" y="61"/>
                    <a:pt x="2468" y="63"/>
                  </a:cubicBezTo>
                  <a:lnTo>
                    <a:pt x="2471" y="63"/>
                  </a:lnTo>
                  <a:cubicBezTo>
                    <a:pt x="2478" y="64"/>
                    <a:pt x="2485" y="65"/>
                    <a:pt x="2492" y="66"/>
                  </a:cubicBezTo>
                  <a:lnTo>
                    <a:pt x="2492" y="66"/>
                  </a:lnTo>
                  <a:cubicBezTo>
                    <a:pt x="2492" y="67"/>
                    <a:pt x="2492" y="68"/>
                    <a:pt x="2492" y="68"/>
                  </a:cubicBezTo>
                  <a:cubicBezTo>
                    <a:pt x="2492" y="69"/>
                    <a:pt x="2492" y="69"/>
                    <a:pt x="2492" y="70"/>
                  </a:cubicBezTo>
                  <a:lnTo>
                    <a:pt x="2492" y="70"/>
                  </a:lnTo>
                  <a:lnTo>
                    <a:pt x="2492" y="71"/>
                  </a:lnTo>
                  <a:cubicBezTo>
                    <a:pt x="2492" y="71"/>
                    <a:pt x="2492" y="71"/>
                    <a:pt x="2492" y="72"/>
                  </a:cubicBezTo>
                  <a:lnTo>
                    <a:pt x="2478" y="73"/>
                  </a:lnTo>
                  <a:lnTo>
                    <a:pt x="2443" y="77"/>
                  </a:lnTo>
                  <a:cubicBezTo>
                    <a:pt x="2429" y="78"/>
                    <a:pt x="2414" y="81"/>
                    <a:pt x="2399" y="83"/>
                  </a:cubicBezTo>
                  <a:lnTo>
                    <a:pt x="2375" y="86"/>
                  </a:lnTo>
                  <a:cubicBezTo>
                    <a:pt x="2354" y="89"/>
                    <a:pt x="2332" y="92"/>
                    <a:pt x="2311" y="96"/>
                  </a:cubicBezTo>
                  <a:lnTo>
                    <a:pt x="2308" y="96"/>
                  </a:lnTo>
                  <a:cubicBezTo>
                    <a:pt x="2284" y="100"/>
                    <a:pt x="2259" y="105"/>
                    <a:pt x="2235" y="110"/>
                  </a:cubicBezTo>
                  <a:lnTo>
                    <a:pt x="2235" y="110"/>
                  </a:lnTo>
                  <a:cubicBezTo>
                    <a:pt x="2280" y="87"/>
                    <a:pt x="2322" y="73"/>
                    <a:pt x="2372" y="65"/>
                  </a:cubicBezTo>
                  <a:lnTo>
                    <a:pt x="2374" y="64"/>
                  </a:lnTo>
                  <a:close/>
                  <a:moveTo>
                    <a:pt x="2553" y="53"/>
                  </a:moveTo>
                  <a:lnTo>
                    <a:pt x="2564" y="49"/>
                  </a:lnTo>
                  <a:lnTo>
                    <a:pt x="2577" y="45"/>
                  </a:lnTo>
                  <a:lnTo>
                    <a:pt x="2587" y="41"/>
                  </a:lnTo>
                  <a:lnTo>
                    <a:pt x="2601" y="38"/>
                  </a:lnTo>
                  <a:lnTo>
                    <a:pt x="2611" y="35"/>
                  </a:lnTo>
                  <a:lnTo>
                    <a:pt x="2626" y="32"/>
                  </a:lnTo>
                  <a:lnTo>
                    <a:pt x="2636" y="30"/>
                  </a:lnTo>
                  <a:lnTo>
                    <a:pt x="2651" y="27"/>
                  </a:lnTo>
                  <a:lnTo>
                    <a:pt x="2660" y="26"/>
                  </a:lnTo>
                  <a:cubicBezTo>
                    <a:pt x="2666" y="26"/>
                    <a:pt x="2671" y="25"/>
                    <a:pt x="2677" y="24"/>
                  </a:cubicBezTo>
                  <a:lnTo>
                    <a:pt x="2685" y="24"/>
                  </a:lnTo>
                  <a:cubicBezTo>
                    <a:pt x="2693" y="24"/>
                    <a:pt x="2701" y="24"/>
                    <a:pt x="2710" y="24"/>
                  </a:cubicBezTo>
                  <a:cubicBezTo>
                    <a:pt x="2718" y="24"/>
                    <a:pt x="2732" y="24"/>
                    <a:pt x="2743" y="26"/>
                  </a:cubicBezTo>
                  <a:lnTo>
                    <a:pt x="2753" y="27"/>
                  </a:lnTo>
                  <a:lnTo>
                    <a:pt x="2761" y="27"/>
                  </a:lnTo>
                  <a:cubicBezTo>
                    <a:pt x="2761" y="28"/>
                    <a:pt x="2761" y="28"/>
                    <a:pt x="2761" y="30"/>
                  </a:cubicBezTo>
                  <a:cubicBezTo>
                    <a:pt x="2761" y="31"/>
                    <a:pt x="2761" y="31"/>
                    <a:pt x="2761" y="32"/>
                  </a:cubicBezTo>
                  <a:cubicBezTo>
                    <a:pt x="2747" y="33"/>
                    <a:pt x="2732" y="35"/>
                    <a:pt x="2718" y="37"/>
                  </a:cubicBezTo>
                  <a:lnTo>
                    <a:pt x="2718" y="37"/>
                  </a:lnTo>
                  <a:cubicBezTo>
                    <a:pt x="2696" y="39"/>
                    <a:pt x="2674" y="42"/>
                    <a:pt x="2651" y="45"/>
                  </a:cubicBezTo>
                  <a:lnTo>
                    <a:pt x="2630" y="49"/>
                  </a:lnTo>
                  <a:cubicBezTo>
                    <a:pt x="2615" y="51"/>
                    <a:pt x="2600" y="53"/>
                    <a:pt x="2585" y="56"/>
                  </a:cubicBezTo>
                  <a:cubicBezTo>
                    <a:pt x="2576" y="58"/>
                    <a:pt x="2568" y="59"/>
                    <a:pt x="2559" y="61"/>
                  </a:cubicBezTo>
                  <a:lnTo>
                    <a:pt x="2538" y="65"/>
                  </a:lnTo>
                  <a:cubicBezTo>
                    <a:pt x="2538" y="64"/>
                    <a:pt x="2538" y="62"/>
                    <a:pt x="2537" y="61"/>
                  </a:cubicBezTo>
                  <a:lnTo>
                    <a:pt x="2541" y="59"/>
                  </a:lnTo>
                  <a:lnTo>
                    <a:pt x="2553" y="53"/>
                  </a:lnTo>
                  <a:close/>
                  <a:moveTo>
                    <a:pt x="2812" y="19"/>
                  </a:moveTo>
                  <a:lnTo>
                    <a:pt x="2812" y="19"/>
                  </a:lnTo>
                  <a:cubicBezTo>
                    <a:pt x="2814" y="19"/>
                    <a:pt x="2816" y="18"/>
                    <a:pt x="2817" y="18"/>
                  </a:cubicBezTo>
                  <a:lnTo>
                    <a:pt x="2817" y="18"/>
                  </a:lnTo>
                  <a:cubicBezTo>
                    <a:pt x="2819" y="18"/>
                    <a:pt x="2821" y="18"/>
                    <a:pt x="2823" y="18"/>
                  </a:cubicBezTo>
                  <a:cubicBezTo>
                    <a:pt x="2824" y="18"/>
                    <a:pt x="2826" y="18"/>
                    <a:pt x="2828" y="18"/>
                  </a:cubicBezTo>
                  <a:lnTo>
                    <a:pt x="2828" y="18"/>
                  </a:lnTo>
                  <a:cubicBezTo>
                    <a:pt x="2833" y="18"/>
                    <a:pt x="2837" y="18"/>
                    <a:pt x="2841" y="19"/>
                  </a:cubicBezTo>
                  <a:lnTo>
                    <a:pt x="2845" y="20"/>
                  </a:lnTo>
                  <a:lnTo>
                    <a:pt x="2845" y="20"/>
                  </a:lnTo>
                  <a:cubicBezTo>
                    <a:pt x="2848" y="21"/>
                    <a:pt x="2851" y="21"/>
                    <a:pt x="2853" y="22"/>
                  </a:cubicBezTo>
                  <a:lnTo>
                    <a:pt x="2847" y="22"/>
                  </a:lnTo>
                  <a:cubicBezTo>
                    <a:pt x="2833" y="23"/>
                    <a:pt x="2821" y="25"/>
                    <a:pt x="2807" y="26"/>
                  </a:cubicBezTo>
                  <a:lnTo>
                    <a:pt x="2807" y="26"/>
                  </a:lnTo>
                  <a:cubicBezTo>
                    <a:pt x="2807" y="24"/>
                    <a:pt x="2807" y="22"/>
                    <a:pt x="2806" y="20"/>
                  </a:cubicBezTo>
                  <a:lnTo>
                    <a:pt x="2807" y="20"/>
                  </a:lnTo>
                  <a:lnTo>
                    <a:pt x="2807" y="20"/>
                  </a:lnTo>
                  <a:cubicBezTo>
                    <a:pt x="2809" y="19"/>
                    <a:pt x="2810" y="19"/>
                    <a:pt x="2812" y="18"/>
                  </a:cubicBezTo>
                  <a:lnTo>
                    <a:pt x="2812" y="19"/>
                  </a:lnTo>
                  <a:close/>
                  <a:moveTo>
                    <a:pt x="2874" y="22"/>
                  </a:moveTo>
                  <a:cubicBezTo>
                    <a:pt x="2888" y="21"/>
                    <a:pt x="2903" y="20"/>
                    <a:pt x="2917" y="19"/>
                  </a:cubicBezTo>
                  <a:lnTo>
                    <a:pt x="2935" y="19"/>
                  </a:lnTo>
                  <a:cubicBezTo>
                    <a:pt x="2954" y="19"/>
                    <a:pt x="2974" y="18"/>
                    <a:pt x="2994" y="18"/>
                  </a:cubicBezTo>
                  <a:cubicBezTo>
                    <a:pt x="3019" y="18"/>
                    <a:pt x="3045" y="18"/>
                    <a:pt x="3071" y="20"/>
                  </a:cubicBezTo>
                  <a:cubicBezTo>
                    <a:pt x="3079" y="20"/>
                    <a:pt x="3087" y="21"/>
                    <a:pt x="3095" y="21"/>
                  </a:cubicBezTo>
                  <a:cubicBezTo>
                    <a:pt x="3113" y="23"/>
                    <a:pt x="3130" y="24"/>
                    <a:pt x="3147" y="25"/>
                  </a:cubicBezTo>
                  <a:cubicBezTo>
                    <a:pt x="3157" y="25"/>
                    <a:pt x="3167" y="28"/>
                    <a:pt x="3177" y="29"/>
                  </a:cubicBezTo>
                  <a:cubicBezTo>
                    <a:pt x="3193" y="30"/>
                    <a:pt x="3208" y="32"/>
                    <a:pt x="3224" y="34"/>
                  </a:cubicBezTo>
                  <a:lnTo>
                    <a:pt x="3255" y="40"/>
                  </a:lnTo>
                  <a:cubicBezTo>
                    <a:pt x="3270" y="42"/>
                    <a:pt x="3285" y="44"/>
                    <a:pt x="3300" y="47"/>
                  </a:cubicBezTo>
                  <a:cubicBezTo>
                    <a:pt x="3310" y="49"/>
                    <a:pt x="3321" y="52"/>
                    <a:pt x="3332" y="54"/>
                  </a:cubicBezTo>
                  <a:cubicBezTo>
                    <a:pt x="3346" y="57"/>
                    <a:pt x="3361" y="60"/>
                    <a:pt x="3375" y="63"/>
                  </a:cubicBezTo>
                  <a:cubicBezTo>
                    <a:pt x="3386" y="66"/>
                    <a:pt x="3396" y="69"/>
                    <a:pt x="3407" y="72"/>
                  </a:cubicBezTo>
                  <a:cubicBezTo>
                    <a:pt x="3421" y="76"/>
                    <a:pt x="3436" y="79"/>
                    <a:pt x="3450" y="83"/>
                  </a:cubicBezTo>
                  <a:cubicBezTo>
                    <a:pt x="3461" y="86"/>
                    <a:pt x="3471" y="89"/>
                    <a:pt x="3482" y="93"/>
                  </a:cubicBezTo>
                  <a:cubicBezTo>
                    <a:pt x="3493" y="96"/>
                    <a:pt x="3511" y="102"/>
                    <a:pt x="3524" y="107"/>
                  </a:cubicBezTo>
                  <a:cubicBezTo>
                    <a:pt x="3538" y="111"/>
                    <a:pt x="3546" y="114"/>
                    <a:pt x="3557" y="119"/>
                  </a:cubicBezTo>
                  <a:lnTo>
                    <a:pt x="3580" y="127"/>
                  </a:lnTo>
                  <a:lnTo>
                    <a:pt x="3580" y="129"/>
                  </a:lnTo>
                  <a:lnTo>
                    <a:pt x="3564" y="126"/>
                  </a:lnTo>
                  <a:lnTo>
                    <a:pt x="3536" y="121"/>
                  </a:lnTo>
                  <a:lnTo>
                    <a:pt x="3503" y="115"/>
                  </a:lnTo>
                  <a:lnTo>
                    <a:pt x="3475" y="111"/>
                  </a:lnTo>
                  <a:lnTo>
                    <a:pt x="3440" y="106"/>
                  </a:lnTo>
                  <a:cubicBezTo>
                    <a:pt x="3431" y="105"/>
                    <a:pt x="3422" y="103"/>
                    <a:pt x="3413" y="102"/>
                  </a:cubicBezTo>
                  <a:cubicBezTo>
                    <a:pt x="3404" y="101"/>
                    <a:pt x="3390" y="100"/>
                    <a:pt x="3378" y="98"/>
                  </a:cubicBezTo>
                  <a:lnTo>
                    <a:pt x="3351" y="95"/>
                  </a:lnTo>
                  <a:lnTo>
                    <a:pt x="3315" y="92"/>
                  </a:lnTo>
                  <a:lnTo>
                    <a:pt x="3289" y="90"/>
                  </a:lnTo>
                  <a:lnTo>
                    <a:pt x="3251" y="86"/>
                  </a:lnTo>
                  <a:lnTo>
                    <a:pt x="3226" y="85"/>
                  </a:lnTo>
                  <a:cubicBezTo>
                    <a:pt x="3212" y="85"/>
                    <a:pt x="3198" y="83"/>
                    <a:pt x="3184" y="83"/>
                  </a:cubicBezTo>
                  <a:lnTo>
                    <a:pt x="3165" y="83"/>
                  </a:lnTo>
                  <a:lnTo>
                    <a:pt x="3155" y="81"/>
                  </a:lnTo>
                  <a:cubicBezTo>
                    <a:pt x="3140" y="77"/>
                    <a:pt x="3124" y="74"/>
                    <a:pt x="3109" y="70"/>
                  </a:cubicBezTo>
                  <a:lnTo>
                    <a:pt x="3074" y="64"/>
                  </a:lnTo>
                  <a:cubicBezTo>
                    <a:pt x="3059" y="61"/>
                    <a:pt x="3043" y="58"/>
                    <a:pt x="3028" y="55"/>
                  </a:cubicBezTo>
                  <a:cubicBezTo>
                    <a:pt x="3016" y="53"/>
                    <a:pt x="3005" y="52"/>
                    <a:pt x="2993" y="50"/>
                  </a:cubicBezTo>
                  <a:cubicBezTo>
                    <a:pt x="2978" y="47"/>
                    <a:pt x="2963" y="45"/>
                    <a:pt x="2948" y="43"/>
                  </a:cubicBezTo>
                  <a:lnTo>
                    <a:pt x="2913" y="39"/>
                  </a:lnTo>
                  <a:lnTo>
                    <a:pt x="2889" y="37"/>
                  </a:lnTo>
                  <a:lnTo>
                    <a:pt x="2885" y="34"/>
                  </a:lnTo>
                  <a:lnTo>
                    <a:pt x="2879" y="31"/>
                  </a:lnTo>
                  <a:lnTo>
                    <a:pt x="2879" y="31"/>
                  </a:lnTo>
                  <a:cubicBezTo>
                    <a:pt x="2875" y="28"/>
                    <a:pt x="2872" y="26"/>
                    <a:pt x="2867" y="24"/>
                  </a:cubicBezTo>
                  <a:lnTo>
                    <a:pt x="2867" y="24"/>
                  </a:lnTo>
                  <a:cubicBezTo>
                    <a:pt x="2866" y="24"/>
                    <a:pt x="2865" y="24"/>
                    <a:pt x="2865" y="23"/>
                  </a:cubicBezTo>
                  <a:cubicBezTo>
                    <a:pt x="2864" y="23"/>
                    <a:pt x="2864" y="23"/>
                    <a:pt x="2864" y="23"/>
                  </a:cubicBezTo>
                  <a:lnTo>
                    <a:pt x="2874" y="22"/>
                  </a:lnTo>
                  <a:close/>
                  <a:moveTo>
                    <a:pt x="3644" y="128"/>
                  </a:moveTo>
                  <a:lnTo>
                    <a:pt x="3660" y="128"/>
                  </a:lnTo>
                  <a:lnTo>
                    <a:pt x="3670" y="128"/>
                  </a:lnTo>
                  <a:lnTo>
                    <a:pt x="3670" y="128"/>
                  </a:lnTo>
                  <a:cubicBezTo>
                    <a:pt x="3676" y="128"/>
                    <a:pt x="3681" y="129"/>
                    <a:pt x="3686" y="130"/>
                  </a:cubicBezTo>
                  <a:lnTo>
                    <a:pt x="3697" y="132"/>
                  </a:lnTo>
                  <a:cubicBezTo>
                    <a:pt x="3702" y="134"/>
                    <a:pt x="3709" y="135"/>
                    <a:pt x="3714" y="137"/>
                  </a:cubicBezTo>
                  <a:lnTo>
                    <a:pt x="3721" y="139"/>
                  </a:lnTo>
                  <a:lnTo>
                    <a:pt x="3715" y="139"/>
                  </a:lnTo>
                  <a:cubicBezTo>
                    <a:pt x="3703" y="137"/>
                    <a:pt x="3692" y="135"/>
                    <a:pt x="3680" y="134"/>
                  </a:cubicBezTo>
                  <a:lnTo>
                    <a:pt x="3669" y="133"/>
                  </a:lnTo>
                  <a:cubicBezTo>
                    <a:pt x="3656" y="132"/>
                    <a:pt x="3642" y="131"/>
                    <a:pt x="3629" y="131"/>
                  </a:cubicBezTo>
                  <a:lnTo>
                    <a:pt x="3627" y="131"/>
                  </a:lnTo>
                  <a:cubicBezTo>
                    <a:pt x="3627" y="131"/>
                    <a:pt x="3627" y="130"/>
                    <a:pt x="3627" y="129"/>
                  </a:cubicBezTo>
                  <a:lnTo>
                    <a:pt x="3634" y="128"/>
                  </a:lnTo>
                  <a:lnTo>
                    <a:pt x="3644" y="128"/>
                  </a:lnTo>
                  <a:close/>
                  <a:moveTo>
                    <a:pt x="3757" y="150"/>
                  </a:moveTo>
                  <a:lnTo>
                    <a:pt x="3772" y="154"/>
                  </a:lnTo>
                  <a:lnTo>
                    <a:pt x="3790" y="159"/>
                  </a:lnTo>
                  <a:lnTo>
                    <a:pt x="3805" y="164"/>
                  </a:lnTo>
                  <a:lnTo>
                    <a:pt x="3823" y="170"/>
                  </a:lnTo>
                  <a:lnTo>
                    <a:pt x="3839" y="176"/>
                  </a:lnTo>
                  <a:lnTo>
                    <a:pt x="3864" y="187"/>
                  </a:lnTo>
                  <a:lnTo>
                    <a:pt x="3886" y="196"/>
                  </a:lnTo>
                  <a:lnTo>
                    <a:pt x="3901" y="204"/>
                  </a:lnTo>
                  <a:cubicBezTo>
                    <a:pt x="3907" y="207"/>
                    <a:pt x="3913" y="210"/>
                    <a:pt x="3920" y="213"/>
                  </a:cubicBezTo>
                  <a:lnTo>
                    <a:pt x="3934" y="221"/>
                  </a:lnTo>
                  <a:lnTo>
                    <a:pt x="3954" y="232"/>
                  </a:lnTo>
                  <a:lnTo>
                    <a:pt x="3968" y="240"/>
                  </a:lnTo>
                  <a:lnTo>
                    <a:pt x="3991" y="255"/>
                  </a:lnTo>
                  <a:lnTo>
                    <a:pt x="4001" y="261"/>
                  </a:lnTo>
                  <a:cubicBezTo>
                    <a:pt x="4012" y="268"/>
                    <a:pt x="4023" y="275"/>
                    <a:pt x="4033" y="283"/>
                  </a:cubicBezTo>
                  <a:lnTo>
                    <a:pt x="4046" y="292"/>
                  </a:lnTo>
                  <a:lnTo>
                    <a:pt x="4066" y="308"/>
                  </a:lnTo>
                  <a:lnTo>
                    <a:pt x="4081" y="319"/>
                  </a:lnTo>
                  <a:lnTo>
                    <a:pt x="4089" y="326"/>
                  </a:lnTo>
                  <a:lnTo>
                    <a:pt x="4079" y="321"/>
                  </a:lnTo>
                  <a:lnTo>
                    <a:pt x="4054" y="309"/>
                  </a:lnTo>
                  <a:lnTo>
                    <a:pt x="4017" y="290"/>
                  </a:lnTo>
                  <a:lnTo>
                    <a:pt x="3991" y="278"/>
                  </a:lnTo>
                  <a:lnTo>
                    <a:pt x="3954" y="262"/>
                  </a:lnTo>
                  <a:lnTo>
                    <a:pt x="3928" y="250"/>
                  </a:lnTo>
                  <a:lnTo>
                    <a:pt x="3891" y="234"/>
                  </a:lnTo>
                  <a:lnTo>
                    <a:pt x="3864" y="223"/>
                  </a:lnTo>
                  <a:lnTo>
                    <a:pt x="3853" y="218"/>
                  </a:lnTo>
                  <a:cubicBezTo>
                    <a:pt x="3848" y="214"/>
                    <a:pt x="3843" y="210"/>
                    <a:pt x="3838" y="206"/>
                  </a:cubicBezTo>
                  <a:lnTo>
                    <a:pt x="3829" y="199"/>
                  </a:lnTo>
                  <a:cubicBezTo>
                    <a:pt x="3822" y="193"/>
                    <a:pt x="3815" y="188"/>
                    <a:pt x="3808" y="183"/>
                  </a:cubicBezTo>
                  <a:lnTo>
                    <a:pt x="3802" y="179"/>
                  </a:lnTo>
                  <a:cubicBezTo>
                    <a:pt x="3795" y="175"/>
                    <a:pt x="3789" y="170"/>
                    <a:pt x="3782" y="167"/>
                  </a:cubicBezTo>
                  <a:lnTo>
                    <a:pt x="3774" y="162"/>
                  </a:lnTo>
                  <a:lnTo>
                    <a:pt x="3758" y="153"/>
                  </a:lnTo>
                  <a:lnTo>
                    <a:pt x="3750" y="149"/>
                  </a:lnTo>
                  <a:lnTo>
                    <a:pt x="3746" y="147"/>
                  </a:lnTo>
                  <a:lnTo>
                    <a:pt x="3757" y="150"/>
                  </a:lnTo>
                  <a:close/>
                  <a:moveTo>
                    <a:pt x="4220" y="395"/>
                  </a:moveTo>
                  <a:lnTo>
                    <a:pt x="4268" y="421"/>
                  </a:lnTo>
                  <a:lnTo>
                    <a:pt x="4274" y="424"/>
                  </a:lnTo>
                  <a:lnTo>
                    <a:pt x="4274" y="424"/>
                  </a:lnTo>
                  <a:cubicBezTo>
                    <a:pt x="4290" y="463"/>
                    <a:pt x="4302" y="497"/>
                    <a:pt x="4313" y="537"/>
                  </a:cubicBezTo>
                  <a:lnTo>
                    <a:pt x="4313" y="537"/>
                  </a:lnTo>
                  <a:cubicBezTo>
                    <a:pt x="4311" y="538"/>
                    <a:pt x="4310" y="538"/>
                    <a:pt x="4309" y="539"/>
                  </a:cubicBezTo>
                  <a:cubicBezTo>
                    <a:pt x="4308" y="540"/>
                    <a:pt x="4307" y="540"/>
                    <a:pt x="4306" y="541"/>
                  </a:cubicBezTo>
                  <a:cubicBezTo>
                    <a:pt x="4295" y="528"/>
                    <a:pt x="4284" y="514"/>
                    <a:pt x="4273" y="501"/>
                  </a:cubicBezTo>
                  <a:cubicBezTo>
                    <a:pt x="4271" y="499"/>
                    <a:pt x="4269" y="495"/>
                    <a:pt x="4266" y="493"/>
                  </a:cubicBezTo>
                  <a:cubicBezTo>
                    <a:pt x="4264" y="490"/>
                    <a:pt x="4258" y="484"/>
                    <a:pt x="4254" y="479"/>
                  </a:cubicBezTo>
                  <a:cubicBezTo>
                    <a:pt x="4248" y="471"/>
                    <a:pt x="4242" y="462"/>
                    <a:pt x="4235" y="455"/>
                  </a:cubicBezTo>
                  <a:cubicBezTo>
                    <a:pt x="4229" y="447"/>
                    <a:pt x="4227" y="445"/>
                    <a:pt x="4222" y="440"/>
                  </a:cubicBezTo>
                  <a:cubicBezTo>
                    <a:pt x="4218" y="435"/>
                    <a:pt x="4209" y="425"/>
                    <a:pt x="4202" y="418"/>
                  </a:cubicBezTo>
                  <a:cubicBezTo>
                    <a:pt x="4195" y="411"/>
                    <a:pt x="4193" y="408"/>
                    <a:pt x="4188" y="403"/>
                  </a:cubicBezTo>
                  <a:lnTo>
                    <a:pt x="4170" y="384"/>
                  </a:lnTo>
                  <a:lnTo>
                    <a:pt x="4156" y="369"/>
                  </a:lnTo>
                  <a:lnTo>
                    <a:pt x="4153" y="366"/>
                  </a:lnTo>
                  <a:lnTo>
                    <a:pt x="4153" y="366"/>
                  </a:lnTo>
                  <a:cubicBezTo>
                    <a:pt x="4154" y="365"/>
                    <a:pt x="4155" y="364"/>
                    <a:pt x="4156" y="362"/>
                  </a:cubicBezTo>
                  <a:lnTo>
                    <a:pt x="4156" y="362"/>
                  </a:lnTo>
                  <a:lnTo>
                    <a:pt x="4203" y="386"/>
                  </a:lnTo>
                  <a:lnTo>
                    <a:pt x="4220" y="395"/>
                  </a:lnTo>
                  <a:close/>
                  <a:moveTo>
                    <a:pt x="4329" y="455"/>
                  </a:moveTo>
                  <a:lnTo>
                    <a:pt x="4375" y="483"/>
                  </a:lnTo>
                  <a:lnTo>
                    <a:pt x="4388" y="491"/>
                  </a:lnTo>
                  <a:lnTo>
                    <a:pt x="4440" y="523"/>
                  </a:lnTo>
                  <a:lnTo>
                    <a:pt x="4446" y="528"/>
                  </a:lnTo>
                  <a:cubicBezTo>
                    <a:pt x="4466" y="540"/>
                    <a:pt x="4483" y="552"/>
                    <a:pt x="4502" y="565"/>
                  </a:cubicBezTo>
                  <a:lnTo>
                    <a:pt x="4503" y="566"/>
                  </a:lnTo>
                  <a:lnTo>
                    <a:pt x="4520" y="578"/>
                  </a:lnTo>
                  <a:lnTo>
                    <a:pt x="4515" y="577"/>
                  </a:lnTo>
                  <a:lnTo>
                    <a:pt x="4507" y="574"/>
                  </a:lnTo>
                  <a:cubicBezTo>
                    <a:pt x="4498" y="572"/>
                    <a:pt x="4489" y="569"/>
                    <a:pt x="4480" y="567"/>
                  </a:cubicBezTo>
                  <a:lnTo>
                    <a:pt x="4469" y="565"/>
                  </a:lnTo>
                  <a:cubicBezTo>
                    <a:pt x="4461" y="564"/>
                    <a:pt x="4453" y="562"/>
                    <a:pt x="4445" y="561"/>
                  </a:cubicBezTo>
                  <a:cubicBezTo>
                    <a:pt x="4438" y="560"/>
                    <a:pt x="4433" y="559"/>
                    <a:pt x="4427" y="559"/>
                  </a:cubicBezTo>
                  <a:cubicBezTo>
                    <a:pt x="4421" y="558"/>
                    <a:pt x="4416" y="557"/>
                    <a:pt x="4410" y="557"/>
                  </a:cubicBezTo>
                  <a:cubicBezTo>
                    <a:pt x="4399" y="556"/>
                    <a:pt x="4387" y="555"/>
                    <a:pt x="4375" y="555"/>
                  </a:cubicBezTo>
                  <a:cubicBezTo>
                    <a:pt x="4364" y="555"/>
                    <a:pt x="4357" y="555"/>
                    <a:pt x="4348" y="555"/>
                  </a:cubicBezTo>
                  <a:lnTo>
                    <a:pt x="4344" y="555"/>
                  </a:lnTo>
                  <a:lnTo>
                    <a:pt x="4344" y="555"/>
                  </a:lnTo>
                  <a:cubicBezTo>
                    <a:pt x="4343" y="552"/>
                    <a:pt x="4343" y="548"/>
                    <a:pt x="4341" y="546"/>
                  </a:cubicBezTo>
                  <a:cubicBezTo>
                    <a:pt x="4339" y="542"/>
                    <a:pt x="4336" y="540"/>
                    <a:pt x="4332" y="538"/>
                  </a:cubicBezTo>
                  <a:cubicBezTo>
                    <a:pt x="4328" y="536"/>
                    <a:pt x="4325" y="535"/>
                    <a:pt x="4320" y="534"/>
                  </a:cubicBezTo>
                  <a:lnTo>
                    <a:pt x="4320" y="534"/>
                  </a:lnTo>
                  <a:cubicBezTo>
                    <a:pt x="4318" y="535"/>
                    <a:pt x="4317" y="535"/>
                    <a:pt x="4315" y="536"/>
                  </a:cubicBezTo>
                  <a:lnTo>
                    <a:pt x="4315" y="536"/>
                  </a:lnTo>
                  <a:cubicBezTo>
                    <a:pt x="4304" y="496"/>
                    <a:pt x="4293" y="463"/>
                    <a:pt x="4277" y="425"/>
                  </a:cubicBezTo>
                  <a:lnTo>
                    <a:pt x="4311" y="444"/>
                  </a:lnTo>
                  <a:lnTo>
                    <a:pt x="4329" y="455"/>
                  </a:lnTo>
                  <a:close/>
                  <a:moveTo>
                    <a:pt x="4544" y="588"/>
                  </a:moveTo>
                  <a:lnTo>
                    <a:pt x="4548" y="590"/>
                  </a:lnTo>
                  <a:cubicBezTo>
                    <a:pt x="4558" y="594"/>
                    <a:pt x="4568" y="598"/>
                    <a:pt x="4579" y="602"/>
                  </a:cubicBezTo>
                  <a:lnTo>
                    <a:pt x="4581" y="602"/>
                  </a:lnTo>
                  <a:cubicBezTo>
                    <a:pt x="4592" y="607"/>
                    <a:pt x="4603" y="612"/>
                    <a:pt x="4614" y="617"/>
                  </a:cubicBezTo>
                  <a:lnTo>
                    <a:pt x="4614" y="617"/>
                  </a:lnTo>
                  <a:lnTo>
                    <a:pt x="4614" y="617"/>
                  </a:lnTo>
                  <a:cubicBezTo>
                    <a:pt x="4623" y="622"/>
                    <a:pt x="4630" y="627"/>
                    <a:pt x="4639" y="632"/>
                  </a:cubicBezTo>
                  <a:cubicBezTo>
                    <a:pt x="4749" y="695"/>
                    <a:pt x="4832" y="766"/>
                    <a:pt x="4911" y="865"/>
                  </a:cubicBezTo>
                  <a:lnTo>
                    <a:pt x="4906" y="861"/>
                  </a:lnTo>
                  <a:cubicBezTo>
                    <a:pt x="4886" y="845"/>
                    <a:pt x="4868" y="829"/>
                    <a:pt x="4849" y="814"/>
                  </a:cubicBezTo>
                  <a:cubicBezTo>
                    <a:pt x="4844" y="811"/>
                    <a:pt x="4839" y="807"/>
                    <a:pt x="4834" y="803"/>
                  </a:cubicBezTo>
                  <a:cubicBezTo>
                    <a:pt x="4816" y="789"/>
                    <a:pt x="4797" y="776"/>
                    <a:pt x="4779" y="763"/>
                  </a:cubicBezTo>
                  <a:lnTo>
                    <a:pt x="4761" y="751"/>
                  </a:lnTo>
                  <a:cubicBezTo>
                    <a:pt x="4744" y="739"/>
                    <a:pt x="4727" y="729"/>
                    <a:pt x="4710" y="718"/>
                  </a:cubicBezTo>
                  <a:lnTo>
                    <a:pt x="4705" y="715"/>
                  </a:lnTo>
                  <a:cubicBezTo>
                    <a:pt x="4679" y="694"/>
                    <a:pt x="4653" y="673"/>
                    <a:pt x="4626" y="652"/>
                  </a:cubicBezTo>
                  <a:lnTo>
                    <a:pt x="4621" y="648"/>
                  </a:lnTo>
                  <a:lnTo>
                    <a:pt x="4571" y="611"/>
                  </a:lnTo>
                  <a:lnTo>
                    <a:pt x="4560" y="603"/>
                  </a:lnTo>
                  <a:lnTo>
                    <a:pt x="4534" y="584"/>
                  </a:lnTo>
                  <a:lnTo>
                    <a:pt x="4544" y="588"/>
                  </a:lnTo>
                  <a:close/>
                  <a:moveTo>
                    <a:pt x="5126" y="1090"/>
                  </a:moveTo>
                  <a:lnTo>
                    <a:pt x="5149" y="1119"/>
                  </a:lnTo>
                  <a:cubicBezTo>
                    <a:pt x="5153" y="1124"/>
                    <a:pt x="5156" y="1128"/>
                    <a:pt x="5159" y="1132"/>
                  </a:cubicBezTo>
                  <a:cubicBezTo>
                    <a:pt x="5166" y="1140"/>
                    <a:pt x="5172" y="1148"/>
                    <a:pt x="5178" y="1156"/>
                  </a:cubicBezTo>
                  <a:cubicBezTo>
                    <a:pt x="5184" y="1164"/>
                    <a:pt x="5187" y="1169"/>
                    <a:pt x="5192" y="1176"/>
                  </a:cubicBezTo>
                  <a:lnTo>
                    <a:pt x="5206" y="1196"/>
                  </a:lnTo>
                  <a:cubicBezTo>
                    <a:pt x="5212" y="1204"/>
                    <a:pt x="5218" y="1211"/>
                    <a:pt x="5223" y="1220"/>
                  </a:cubicBezTo>
                  <a:lnTo>
                    <a:pt x="5235" y="1236"/>
                  </a:lnTo>
                  <a:cubicBezTo>
                    <a:pt x="5241" y="1245"/>
                    <a:pt x="5247" y="1254"/>
                    <a:pt x="5253" y="1264"/>
                  </a:cubicBezTo>
                  <a:lnTo>
                    <a:pt x="5263" y="1279"/>
                  </a:lnTo>
                  <a:cubicBezTo>
                    <a:pt x="5269" y="1289"/>
                    <a:pt x="5276" y="1298"/>
                    <a:pt x="5282" y="1308"/>
                  </a:cubicBezTo>
                  <a:cubicBezTo>
                    <a:pt x="5285" y="1313"/>
                    <a:pt x="5288" y="1318"/>
                    <a:pt x="5291" y="1323"/>
                  </a:cubicBezTo>
                  <a:cubicBezTo>
                    <a:pt x="5297" y="1333"/>
                    <a:pt x="5303" y="1342"/>
                    <a:pt x="5309" y="1353"/>
                  </a:cubicBezTo>
                  <a:cubicBezTo>
                    <a:pt x="5312" y="1359"/>
                    <a:pt x="5315" y="1363"/>
                    <a:pt x="5318" y="1369"/>
                  </a:cubicBezTo>
                  <a:cubicBezTo>
                    <a:pt x="5324" y="1379"/>
                    <a:pt x="5330" y="1388"/>
                    <a:pt x="5335" y="1399"/>
                  </a:cubicBezTo>
                  <a:cubicBezTo>
                    <a:pt x="5339" y="1405"/>
                    <a:pt x="5342" y="1410"/>
                    <a:pt x="5344" y="1416"/>
                  </a:cubicBezTo>
                  <a:cubicBezTo>
                    <a:pt x="5350" y="1426"/>
                    <a:pt x="5355" y="1435"/>
                    <a:pt x="5361" y="1446"/>
                  </a:cubicBezTo>
                  <a:cubicBezTo>
                    <a:pt x="5364" y="1452"/>
                    <a:pt x="5367" y="1458"/>
                    <a:pt x="5370" y="1464"/>
                  </a:cubicBezTo>
                  <a:cubicBezTo>
                    <a:pt x="5375" y="1473"/>
                    <a:pt x="5380" y="1483"/>
                    <a:pt x="5385" y="1493"/>
                  </a:cubicBezTo>
                  <a:cubicBezTo>
                    <a:pt x="5388" y="1500"/>
                    <a:pt x="5391" y="1506"/>
                    <a:pt x="5395" y="1512"/>
                  </a:cubicBezTo>
                  <a:lnTo>
                    <a:pt x="5408" y="1541"/>
                  </a:lnTo>
                  <a:cubicBezTo>
                    <a:pt x="5409" y="1544"/>
                    <a:pt x="5411" y="1546"/>
                    <a:pt x="5412" y="1549"/>
                  </a:cubicBezTo>
                  <a:cubicBezTo>
                    <a:pt x="5407" y="1541"/>
                    <a:pt x="5403" y="1533"/>
                    <a:pt x="5398" y="1525"/>
                  </a:cubicBezTo>
                  <a:cubicBezTo>
                    <a:pt x="5393" y="1516"/>
                    <a:pt x="5386" y="1503"/>
                    <a:pt x="5379" y="1492"/>
                  </a:cubicBezTo>
                  <a:cubicBezTo>
                    <a:pt x="5373" y="1481"/>
                    <a:pt x="5364" y="1467"/>
                    <a:pt x="5356" y="1453"/>
                  </a:cubicBezTo>
                  <a:cubicBezTo>
                    <a:pt x="5349" y="1439"/>
                    <a:pt x="5344" y="1432"/>
                    <a:pt x="5337" y="1421"/>
                  </a:cubicBezTo>
                  <a:cubicBezTo>
                    <a:pt x="5331" y="1410"/>
                    <a:pt x="5322" y="1396"/>
                    <a:pt x="5313" y="1384"/>
                  </a:cubicBezTo>
                  <a:cubicBezTo>
                    <a:pt x="5305" y="1372"/>
                    <a:pt x="5299" y="1363"/>
                    <a:pt x="5293" y="1353"/>
                  </a:cubicBezTo>
                  <a:cubicBezTo>
                    <a:pt x="5287" y="1343"/>
                    <a:pt x="5276" y="1328"/>
                    <a:pt x="5267" y="1316"/>
                  </a:cubicBezTo>
                  <a:lnTo>
                    <a:pt x="5247" y="1287"/>
                  </a:lnTo>
                  <a:cubicBezTo>
                    <a:pt x="5237" y="1275"/>
                    <a:pt x="5228" y="1263"/>
                    <a:pt x="5219" y="1251"/>
                  </a:cubicBezTo>
                  <a:lnTo>
                    <a:pt x="5197" y="1223"/>
                  </a:lnTo>
                  <a:cubicBezTo>
                    <a:pt x="5188" y="1211"/>
                    <a:pt x="5178" y="1199"/>
                    <a:pt x="5167" y="1187"/>
                  </a:cubicBezTo>
                  <a:cubicBezTo>
                    <a:pt x="5161" y="1178"/>
                    <a:pt x="5154" y="1170"/>
                    <a:pt x="5147" y="1161"/>
                  </a:cubicBezTo>
                  <a:cubicBezTo>
                    <a:pt x="5136" y="1148"/>
                    <a:pt x="5125" y="1136"/>
                    <a:pt x="5114" y="1123"/>
                  </a:cubicBezTo>
                  <a:cubicBezTo>
                    <a:pt x="5107" y="1116"/>
                    <a:pt x="5101" y="1108"/>
                    <a:pt x="5094" y="1101"/>
                  </a:cubicBezTo>
                  <a:cubicBezTo>
                    <a:pt x="5082" y="1088"/>
                    <a:pt x="5069" y="1074"/>
                    <a:pt x="5057" y="1062"/>
                  </a:cubicBezTo>
                  <a:lnTo>
                    <a:pt x="5057" y="1062"/>
                  </a:lnTo>
                  <a:cubicBezTo>
                    <a:pt x="5058" y="1060"/>
                    <a:pt x="5059" y="1059"/>
                    <a:pt x="5060" y="1057"/>
                  </a:cubicBezTo>
                  <a:cubicBezTo>
                    <a:pt x="5063" y="1052"/>
                    <a:pt x="5064" y="1049"/>
                    <a:pt x="5064" y="1045"/>
                  </a:cubicBezTo>
                  <a:lnTo>
                    <a:pt x="5064" y="1045"/>
                  </a:lnTo>
                  <a:lnTo>
                    <a:pt x="5064" y="1045"/>
                  </a:lnTo>
                  <a:cubicBezTo>
                    <a:pt x="5064" y="1041"/>
                    <a:pt x="5063" y="1037"/>
                    <a:pt x="5060" y="1033"/>
                  </a:cubicBezTo>
                  <a:cubicBezTo>
                    <a:pt x="5058" y="1029"/>
                    <a:pt x="5056" y="1026"/>
                    <a:pt x="5052" y="1024"/>
                  </a:cubicBezTo>
                  <a:cubicBezTo>
                    <a:pt x="5048" y="1021"/>
                    <a:pt x="5044" y="1021"/>
                    <a:pt x="5040" y="1021"/>
                  </a:cubicBezTo>
                  <a:lnTo>
                    <a:pt x="5040" y="1021"/>
                  </a:lnTo>
                  <a:lnTo>
                    <a:pt x="5040" y="1021"/>
                  </a:lnTo>
                  <a:cubicBezTo>
                    <a:pt x="5036" y="1021"/>
                    <a:pt x="5032" y="1022"/>
                    <a:pt x="5029" y="1024"/>
                  </a:cubicBezTo>
                  <a:cubicBezTo>
                    <a:pt x="5028" y="1024"/>
                    <a:pt x="5028" y="1024"/>
                    <a:pt x="5028" y="1025"/>
                  </a:cubicBezTo>
                  <a:lnTo>
                    <a:pt x="5028" y="1025"/>
                  </a:lnTo>
                  <a:cubicBezTo>
                    <a:pt x="4996" y="974"/>
                    <a:pt x="4968" y="934"/>
                    <a:pt x="4931" y="887"/>
                  </a:cubicBezTo>
                  <a:lnTo>
                    <a:pt x="4931" y="887"/>
                  </a:lnTo>
                  <a:cubicBezTo>
                    <a:pt x="5003" y="951"/>
                    <a:pt x="5059" y="1010"/>
                    <a:pt x="5121" y="1084"/>
                  </a:cubicBezTo>
                  <a:lnTo>
                    <a:pt x="5126" y="1090"/>
                  </a:lnTo>
                  <a:close/>
                  <a:moveTo>
                    <a:pt x="5454" y="1621"/>
                  </a:moveTo>
                  <a:lnTo>
                    <a:pt x="5458" y="1627"/>
                  </a:lnTo>
                  <a:cubicBezTo>
                    <a:pt x="5465" y="1639"/>
                    <a:pt x="5473" y="1651"/>
                    <a:pt x="5480" y="1664"/>
                  </a:cubicBezTo>
                  <a:cubicBezTo>
                    <a:pt x="5483" y="1669"/>
                    <a:pt x="5486" y="1674"/>
                    <a:pt x="5489" y="1679"/>
                  </a:cubicBezTo>
                  <a:cubicBezTo>
                    <a:pt x="5494" y="1690"/>
                    <a:pt x="5500" y="1701"/>
                    <a:pt x="5506" y="1712"/>
                  </a:cubicBezTo>
                  <a:cubicBezTo>
                    <a:pt x="5509" y="1717"/>
                    <a:pt x="5512" y="1722"/>
                    <a:pt x="5514" y="1728"/>
                  </a:cubicBezTo>
                  <a:cubicBezTo>
                    <a:pt x="5521" y="1741"/>
                    <a:pt x="5527" y="1755"/>
                    <a:pt x="5534" y="1769"/>
                  </a:cubicBezTo>
                  <a:lnTo>
                    <a:pt x="5538" y="1778"/>
                  </a:lnTo>
                  <a:cubicBezTo>
                    <a:pt x="5546" y="1795"/>
                    <a:pt x="5553" y="1813"/>
                    <a:pt x="5561" y="1831"/>
                  </a:cubicBezTo>
                  <a:cubicBezTo>
                    <a:pt x="5563" y="1836"/>
                    <a:pt x="5565" y="1841"/>
                    <a:pt x="5567" y="1846"/>
                  </a:cubicBezTo>
                  <a:cubicBezTo>
                    <a:pt x="5573" y="1860"/>
                    <a:pt x="5578" y="1874"/>
                    <a:pt x="5583" y="1888"/>
                  </a:cubicBezTo>
                  <a:lnTo>
                    <a:pt x="5590" y="1908"/>
                  </a:lnTo>
                  <a:cubicBezTo>
                    <a:pt x="5595" y="1922"/>
                    <a:pt x="5601" y="1937"/>
                    <a:pt x="5606" y="1953"/>
                  </a:cubicBezTo>
                  <a:lnTo>
                    <a:pt x="5611" y="1968"/>
                  </a:lnTo>
                  <a:lnTo>
                    <a:pt x="5611" y="1968"/>
                  </a:lnTo>
                  <a:cubicBezTo>
                    <a:pt x="5612" y="1969"/>
                    <a:pt x="5612" y="1969"/>
                    <a:pt x="5612" y="1970"/>
                  </a:cubicBezTo>
                  <a:cubicBezTo>
                    <a:pt x="5612" y="1970"/>
                    <a:pt x="5612" y="1970"/>
                    <a:pt x="5611" y="1971"/>
                  </a:cubicBezTo>
                  <a:cubicBezTo>
                    <a:pt x="5606" y="1955"/>
                    <a:pt x="5600" y="1939"/>
                    <a:pt x="5595" y="1924"/>
                  </a:cubicBezTo>
                  <a:lnTo>
                    <a:pt x="5593" y="1919"/>
                  </a:lnTo>
                  <a:cubicBezTo>
                    <a:pt x="5585" y="1897"/>
                    <a:pt x="5576" y="1875"/>
                    <a:pt x="5568" y="1855"/>
                  </a:cubicBezTo>
                  <a:cubicBezTo>
                    <a:pt x="5566" y="1850"/>
                    <a:pt x="5564" y="1846"/>
                    <a:pt x="5562" y="1841"/>
                  </a:cubicBezTo>
                  <a:cubicBezTo>
                    <a:pt x="5553" y="1820"/>
                    <a:pt x="5544" y="1799"/>
                    <a:pt x="5535" y="1779"/>
                  </a:cubicBezTo>
                  <a:lnTo>
                    <a:pt x="5529" y="1766"/>
                  </a:lnTo>
                  <a:cubicBezTo>
                    <a:pt x="5520" y="1746"/>
                    <a:pt x="5511" y="1727"/>
                    <a:pt x="5501" y="1709"/>
                  </a:cubicBezTo>
                  <a:cubicBezTo>
                    <a:pt x="5501" y="1707"/>
                    <a:pt x="5499" y="1705"/>
                    <a:pt x="5498" y="1703"/>
                  </a:cubicBezTo>
                  <a:cubicBezTo>
                    <a:pt x="5488" y="1684"/>
                    <a:pt x="5479" y="1664"/>
                    <a:pt x="5467" y="1646"/>
                  </a:cubicBezTo>
                  <a:cubicBezTo>
                    <a:pt x="5465" y="1641"/>
                    <a:pt x="5462" y="1637"/>
                    <a:pt x="5460" y="1633"/>
                  </a:cubicBezTo>
                  <a:cubicBezTo>
                    <a:pt x="5458" y="1629"/>
                    <a:pt x="5456" y="1625"/>
                    <a:pt x="5453" y="1622"/>
                  </a:cubicBezTo>
                  <a:cubicBezTo>
                    <a:pt x="5454" y="1621"/>
                    <a:pt x="5454" y="1621"/>
                    <a:pt x="5454" y="1621"/>
                  </a:cubicBezTo>
                  <a:close/>
                  <a:moveTo>
                    <a:pt x="5689" y="2765"/>
                  </a:moveTo>
                  <a:cubicBezTo>
                    <a:pt x="5689" y="2769"/>
                    <a:pt x="5687" y="2773"/>
                    <a:pt x="5687" y="2777"/>
                  </a:cubicBezTo>
                  <a:lnTo>
                    <a:pt x="5687" y="2781"/>
                  </a:lnTo>
                  <a:cubicBezTo>
                    <a:pt x="5687" y="2784"/>
                    <a:pt x="5685" y="2788"/>
                    <a:pt x="5685" y="2793"/>
                  </a:cubicBezTo>
                  <a:cubicBezTo>
                    <a:pt x="5685" y="2793"/>
                    <a:pt x="5685" y="2794"/>
                    <a:pt x="5685" y="2795"/>
                  </a:cubicBezTo>
                  <a:cubicBezTo>
                    <a:pt x="5685" y="2799"/>
                    <a:pt x="5685" y="2804"/>
                    <a:pt x="5683" y="2809"/>
                  </a:cubicBezTo>
                  <a:lnTo>
                    <a:pt x="5683" y="2814"/>
                  </a:lnTo>
                  <a:cubicBezTo>
                    <a:pt x="5683" y="2819"/>
                    <a:pt x="5683" y="2824"/>
                    <a:pt x="5683" y="2829"/>
                  </a:cubicBezTo>
                  <a:cubicBezTo>
                    <a:pt x="5683" y="2833"/>
                    <a:pt x="5683" y="2833"/>
                    <a:pt x="5683" y="2835"/>
                  </a:cubicBezTo>
                  <a:lnTo>
                    <a:pt x="5683" y="2837"/>
                  </a:lnTo>
                  <a:lnTo>
                    <a:pt x="5682" y="2837"/>
                  </a:lnTo>
                  <a:lnTo>
                    <a:pt x="5682" y="2834"/>
                  </a:lnTo>
                  <a:cubicBezTo>
                    <a:pt x="5682" y="2828"/>
                    <a:pt x="5682" y="2822"/>
                    <a:pt x="5682" y="2816"/>
                  </a:cubicBezTo>
                  <a:cubicBezTo>
                    <a:pt x="5682" y="2814"/>
                    <a:pt x="5682" y="2812"/>
                    <a:pt x="5682" y="2810"/>
                  </a:cubicBezTo>
                  <a:cubicBezTo>
                    <a:pt x="5682" y="2802"/>
                    <a:pt x="5682" y="2795"/>
                    <a:pt x="5682" y="2788"/>
                  </a:cubicBezTo>
                  <a:lnTo>
                    <a:pt x="5682" y="2788"/>
                  </a:lnTo>
                  <a:cubicBezTo>
                    <a:pt x="5683" y="2787"/>
                    <a:pt x="5683" y="2786"/>
                    <a:pt x="5683" y="2785"/>
                  </a:cubicBezTo>
                  <a:cubicBezTo>
                    <a:pt x="5683" y="2785"/>
                    <a:pt x="5683" y="2784"/>
                    <a:pt x="5682" y="2783"/>
                  </a:cubicBezTo>
                  <a:cubicBezTo>
                    <a:pt x="5682" y="2778"/>
                    <a:pt x="5682" y="2773"/>
                    <a:pt x="5684" y="2768"/>
                  </a:cubicBezTo>
                  <a:cubicBezTo>
                    <a:pt x="5686" y="2763"/>
                    <a:pt x="5684" y="2763"/>
                    <a:pt x="5685" y="2761"/>
                  </a:cubicBezTo>
                  <a:cubicBezTo>
                    <a:pt x="5686" y="2758"/>
                    <a:pt x="5687" y="2752"/>
                    <a:pt x="5688" y="2749"/>
                  </a:cubicBezTo>
                  <a:lnTo>
                    <a:pt x="5688" y="2749"/>
                  </a:lnTo>
                  <a:cubicBezTo>
                    <a:pt x="5688" y="2749"/>
                    <a:pt x="5689" y="2749"/>
                    <a:pt x="5689" y="2751"/>
                  </a:cubicBezTo>
                  <a:cubicBezTo>
                    <a:pt x="5691" y="2752"/>
                    <a:pt x="5691" y="2755"/>
                    <a:pt x="5693" y="2756"/>
                  </a:cubicBezTo>
                  <a:lnTo>
                    <a:pt x="5693" y="2756"/>
                  </a:lnTo>
                  <a:cubicBezTo>
                    <a:pt x="5692" y="2759"/>
                    <a:pt x="5692" y="2761"/>
                    <a:pt x="5691" y="2764"/>
                  </a:cubicBezTo>
                  <a:cubicBezTo>
                    <a:pt x="5690" y="2767"/>
                    <a:pt x="5689" y="2765"/>
                    <a:pt x="5689" y="2765"/>
                  </a:cubicBezTo>
                  <a:close/>
                  <a:moveTo>
                    <a:pt x="5707" y="3193"/>
                  </a:moveTo>
                  <a:cubicBezTo>
                    <a:pt x="5706" y="3223"/>
                    <a:pt x="5704" y="3252"/>
                    <a:pt x="5702" y="3281"/>
                  </a:cubicBezTo>
                  <a:cubicBezTo>
                    <a:pt x="5702" y="3287"/>
                    <a:pt x="5702" y="3293"/>
                    <a:pt x="5701" y="3299"/>
                  </a:cubicBezTo>
                  <a:cubicBezTo>
                    <a:pt x="5701" y="3302"/>
                    <a:pt x="5701" y="3305"/>
                    <a:pt x="5700" y="3308"/>
                  </a:cubicBezTo>
                  <a:lnTo>
                    <a:pt x="5700" y="3308"/>
                  </a:lnTo>
                  <a:cubicBezTo>
                    <a:pt x="5698" y="3311"/>
                    <a:pt x="5698" y="3314"/>
                    <a:pt x="5698" y="3318"/>
                  </a:cubicBezTo>
                  <a:lnTo>
                    <a:pt x="5698" y="3318"/>
                  </a:lnTo>
                  <a:lnTo>
                    <a:pt x="5698" y="3318"/>
                  </a:lnTo>
                  <a:cubicBezTo>
                    <a:pt x="5697" y="3319"/>
                    <a:pt x="5697" y="3319"/>
                    <a:pt x="5697" y="3320"/>
                  </a:cubicBezTo>
                  <a:cubicBezTo>
                    <a:pt x="5697" y="3321"/>
                    <a:pt x="5697" y="3322"/>
                    <a:pt x="5698" y="3322"/>
                  </a:cubicBezTo>
                  <a:cubicBezTo>
                    <a:pt x="5696" y="3343"/>
                    <a:pt x="5694" y="3364"/>
                    <a:pt x="5692" y="3385"/>
                  </a:cubicBezTo>
                  <a:lnTo>
                    <a:pt x="5692" y="3385"/>
                  </a:lnTo>
                  <a:cubicBezTo>
                    <a:pt x="5692" y="3385"/>
                    <a:pt x="5692" y="3385"/>
                    <a:pt x="5692" y="3386"/>
                  </a:cubicBezTo>
                  <a:lnTo>
                    <a:pt x="5692" y="3386"/>
                  </a:lnTo>
                  <a:cubicBezTo>
                    <a:pt x="5689" y="3415"/>
                    <a:pt x="5685" y="3442"/>
                    <a:pt x="5681" y="3470"/>
                  </a:cubicBezTo>
                  <a:cubicBezTo>
                    <a:pt x="5681" y="3476"/>
                    <a:pt x="5679" y="3482"/>
                    <a:pt x="5678" y="3488"/>
                  </a:cubicBezTo>
                  <a:cubicBezTo>
                    <a:pt x="5674" y="3514"/>
                    <a:pt x="5670" y="3541"/>
                    <a:pt x="5665" y="3566"/>
                  </a:cubicBezTo>
                  <a:cubicBezTo>
                    <a:pt x="5665" y="3571"/>
                    <a:pt x="5664" y="3575"/>
                    <a:pt x="5663" y="3579"/>
                  </a:cubicBezTo>
                  <a:cubicBezTo>
                    <a:pt x="5658" y="3602"/>
                    <a:pt x="5653" y="3625"/>
                    <a:pt x="5648" y="3648"/>
                  </a:cubicBezTo>
                  <a:lnTo>
                    <a:pt x="5645" y="3661"/>
                  </a:lnTo>
                  <a:cubicBezTo>
                    <a:pt x="5644" y="3666"/>
                    <a:pt x="5643" y="3671"/>
                    <a:pt x="5642" y="3675"/>
                  </a:cubicBezTo>
                  <a:cubicBezTo>
                    <a:pt x="5630" y="3710"/>
                    <a:pt x="5617" y="3744"/>
                    <a:pt x="5602" y="3777"/>
                  </a:cubicBezTo>
                  <a:cubicBezTo>
                    <a:pt x="5602" y="3775"/>
                    <a:pt x="5603" y="3773"/>
                    <a:pt x="5604" y="3772"/>
                  </a:cubicBezTo>
                  <a:cubicBezTo>
                    <a:pt x="5606" y="3762"/>
                    <a:pt x="5609" y="3752"/>
                    <a:pt x="5612" y="3742"/>
                  </a:cubicBezTo>
                  <a:cubicBezTo>
                    <a:pt x="5615" y="3732"/>
                    <a:pt x="5618" y="3719"/>
                    <a:pt x="5621" y="3707"/>
                  </a:cubicBezTo>
                  <a:lnTo>
                    <a:pt x="5629" y="3678"/>
                  </a:lnTo>
                  <a:cubicBezTo>
                    <a:pt x="5632" y="3666"/>
                    <a:pt x="5634" y="3654"/>
                    <a:pt x="5637" y="3642"/>
                  </a:cubicBezTo>
                  <a:cubicBezTo>
                    <a:pt x="5640" y="3631"/>
                    <a:pt x="5642" y="3623"/>
                    <a:pt x="5644" y="3612"/>
                  </a:cubicBezTo>
                  <a:cubicBezTo>
                    <a:pt x="5646" y="3602"/>
                    <a:pt x="5650" y="3589"/>
                    <a:pt x="5652" y="3576"/>
                  </a:cubicBezTo>
                  <a:cubicBezTo>
                    <a:pt x="5655" y="3564"/>
                    <a:pt x="5656" y="3556"/>
                    <a:pt x="5658" y="3547"/>
                  </a:cubicBezTo>
                  <a:cubicBezTo>
                    <a:pt x="5660" y="3533"/>
                    <a:pt x="5663" y="3520"/>
                    <a:pt x="5665" y="3506"/>
                  </a:cubicBezTo>
                  <a:cubicBezTo>
                    <a:pt x="5667" y="3497"/>
                    <a:pt x="5668" y="3489"/>
                    <a:pt x="5670" y="3481"/>
                  </a:cubicBezTo>
                  <a:cubicBezTo>
                    <a:pt x="5673" y="3462"/>
                    <a:pt x="5676" y="3444"/>
                    <a:pt x="5678" y="3425"/>
                  </a:cubicBezTo>
                  <a:cubicBezTo>
                    <a:pt x="5678" y="3422"/>
                    <a:pt x="5680" y="3418"/>
                    <a:pt x="5680" y="3414"/>
                  </a:cubicBezTo>
                  <a:lnTo>
                    <a:pt x="5680" y="3414"/>
                  </a:lnTo>
                  <a:lnTo>
                    <a:pt x="5680" y="3414"/>
                  </a:lnTo>
                  <a:cubicBezTo>
                    <a:pt x="5680" y="3413"/>
                    <a:pt x="5680" y="3413"/>
                    <a:pt x="5680" y="3413"/>
                  </a:cubicBezTo>
                  <a:cubicBezTo>
                    <a:pt x="5680" y="3413"/>
                    <a:pt x="5680" y="3413"/>
                    <a:pt x="5680" y="3412"/>
                  </a:cubicBezTo>
                  <a:cubicBezTo>
                    <a:pt x="5684" y="3388"/>
                    <a:pt x="5687" y="3363"/>
                    <a:pt x="5690" y="3339"/>
                  </a:cubicBezTo>
                  <a:cubicBezTo>
                    <a:pt x="5690" y="3331"/>
                    <a:pt x="5691" y="3322"/>
                    <a:pt x="5692" y="3314"/>
                  </a:cubicBezTo>
                  <a:cubicBezTo>
                    <a:pt x="5694" y="3297"/>
                    <a:pt x="5696" y="3280"/>
                    <a:pt x="5698" y="3262"/>
                  </a:cubicBezTo>
                  <a:lnTo>
                    <a:pt x="5700" y="3234"/>
                  </a:lnTo>
                  <a:cubicBezTo>
                    <a:pt x="5701" y="3217"/>
                    <a:pt x="5703" y="3201"/>
                    <a:pt x="5703" y="3184"/>
                  </a:cubicBezTo>
                  <a:lnTo>
                    <a:pt x="5705" y="3156"/>
                  </a:lnTo>
                  <a:cubicBezTo>
                    <a:pt x="5705" y="3154"/>
                    <a:pt x="5705" y="3152"/>
                    <a:pt x="5705" y="3150"/>
                  </a:cubicBezTo>
                  <a:lnTo>
                    <a:pt x="5705" y="3150"/>
                  </a:lnTo>
                  <a:cubicBezTo>
                    <a:pt x="5705" y="3158"/>
                    <a:pt x="5705" y="3168"/>
                    <a:pt x="5705" y="3177"/>
                  </a:cubicBezTo>
                  <a:cubicBezTo>
                    <a:pt x="5709" y="3182"/>
                    <a:pt x="5709" y="3188"/>
                    <a:pt x="5707" y="3193"/>
                  </a:cubicBezTo>
                  <a:close/>
                  <a:moveTo>
                    <a:pt x="5709" y="3406"/>
                  </a:moveTo>
                  <a:lnTo>
                    <a:pt x="5704" y="3431"/>
                  </a:lnTo>
                  <a:cubicBezTo>
                    <a:pt x="5700" y="3458"/>
                    <a:pt x="5694" y="3485"/>
                    <a:pt x="5689" y="3512"/>
                  </a:cubicBezTo>
                  <a:cubicBezTo>
                    <a:pt x="5689" y="3515"/>
                    <a:pt x="5687" y="3518"/>
                    <a:pt x="5687" y="3521"/>
                  </a:cubicBezTo>
                  <a:cubicBezTo>
                    <a:pt x="5682" y="3541"/>
                    <a:pt x="5677" y="3563"/>
                    <a:pt x="5672" y="3584"/>
                  </a:cubicBezTo>
                  <a:cubicBezTo>
                    <a:pt x="5667" y="3605"/>
                    <a:pt x="5659" y="3628"/>
                    <a:pt x="5652" y="3650"/>
                  </a:cubicBezTo>
                  <a:cubicBezTo>
                    <a:pt x="5653" y="3646"/>
                    <a:pt x="5654" y="3642"/>
                    <a:pt x="5655" y="3638"/>
                  </a:cubicBezTo>
                  <a:cubicBezTo>
                    <a:pt x="5660" y="3616"/>
                    <a:pt x="5664" y="3594"/>
                    <a:pt x="5668" y="3572"/>
                  </a:cubicBezTo>
                  <a:cubicBezTo>
                    <a:pt x="5668" y="3569"/>
                    <a:pt x="5669" y="3566"/>
                    <a:pt x="5670" y="3563"/>
                  </a:cubicBezTo>
                  <a:cubicBezTo>
                    <a:pt x="5675" y="3538"/>
                    <a:pt x="5679" y="3513"/>
                    <a:pt x="5683" y="3487"/>
                  </a:cubicBezTo>
                  <a:cubicBezTo>
                    <a:pt x="5683" y="3481"/>
                    <a:pt x="5685" y="3475"/>
                    <a:pt x="5685" y="3468"/>
                  </a:cubicBezTo>
                  <a:cubicBezTo>
                    <a:pt x="5689" y="3444"/>
                    <a:pt x="5692" y="3420"/>
                    <a:pt x="5695" y="3395"/>
                  </a:cubicBezTo>
                  <a:cubicBezTo>
                    <a:pt x="5695" y="3392"/>
                    <a:pt x="5695" y="3390"/>
                    <a:pt x="5695" y="3388"/>
                  </a:cubicBezTo>
                  <a:cubicBezTo>
                    <a:pt x="5697" y="3368"/>
                    <a:pt x="5699" y="3349"/>
                    <a:pt x="5701" y="3329"/>
                  </a:cubicBezTo>
                  <a:lnTo>
                    <a:pt x="5701" y="3329"/>
                  </a:lnTo>
                  <a:lnTo>
                    <a:pt x="5701" y="3330"/>
                  </a:lnTo>
                  <a:cubicBezTo>
                    <a:pt x="5704" y="3334"/>
                    <a:pt x="5706" y="3338"/>
                    <a:pt x="5710" y="3339"/>
                  </a:cubicBezTo>
                  <a:cubicBezTo>
                    <a:pt x="5713" y="3341"/>
                    <a:pt x="5715" y="3341"/>
                    <a:pt x="5718" y="3342"/>
                  </a:cubicBezTo>
                  <a:cubicBezTo>
                    <a:pt x="5714" y="3363"/>
                    <a:pt x="5711" y="3384"/>
                    <a:pt x="5709" y="3406"/>
                  </a:cubicBezTo>
                  <a:close/>
                  <a:moveTo>
                    <a:pt x="5624" y="3749"/>
                  </a:moveTo>
                  <a:cubicBezTo>
                    <a:pt x="5620" y="3765"/>
                    <a:pt x="5614" y="3781"/>
                    <a:pt x="5610" y="3797"/>
                  </a:cubicBezTo>
                  <a:lnTo>
                    <a:pt x="5605" y="3796"/>
                  </a:lnTo>
                  <a:cubicBezTo>
                    <a:pt x="5610" y="3783"/>
                    <a:pt x="5615" y="3770"/>
                    <a:pt x="5620" y="3756"/>
                  </a:cubicBezTo>
                  <a:lnTo>
                    <a:pt x="5624" y="3743"/>
                  </a:lnTo>
                  <a:lnTo>
                    <a:pt x="5630" y="3728"/>
                  </a:lnTo>
                  <a:cubicBezTo>
                    <a:pt x="5630" y="3730"/>
                    <a:pt x="5630" y="3731"/>
                    <a:pt x="5629" y="3732"/>
                  </a:cubicBezTo>
                  <a:cubicBezTo>
                    <a:pt x="5626" y="3738"/>
                    <a:pt x="5625" y="3743"/>
                    <a:pt x="5623" y="3749"/>
                  </a:cubicBezTo>
                  <a:lnTo>
                    <a:pt x="5624" y="3749"/>
                  </a:lnTo>
                  <a:close/>
                  <a:moveTo>
                    <a:pt x="5205" y="4575"/>
                  </a:moveTo>
                  <a:cubicBezTo>
                    <a:pt x="5200" y="4581"/>
                    <a:pt x="5195" y="4588"/>
                    <a:pt x="5191" y="4594"/>
                  </a:cubicBezTo>
                  <a:cubicBezTo>
                    <a:pt x="5178" y="4612"/>
                    <a:pt x="5165" y="4629"/>
                    <a:pt x="5151" y="4646"/>
                  </a:cubicBezTo>
                  <a:cubicBezTo>
                    <a:pt x="5146" y="4653"/>
                    <a:pt x="5140" y="4660"/>
                    <a:pt x="5135" y="4667"/>
                  </a:cubicBezTo>
                  <a:cubicBezTo>
                    <a:pt x="5122" y="4683"/>
                    <a:pt x="5110" y="4698"/>
                    <a:pt x="5097" y="4714"/>
                  </a:cubicBezTo>
                  <a:lnTo>
                    <a:pt x="5078" y="4735"/>
                  </a:lnTo>
                  <a:cubicBezTo>
                    <a:pt x="5066" y="4749"/>
                    <a:pt x="5054" y="4763"/>
                    <a:pt x="5042" y="4777"/>
                  </a:cubicBezTo>
                  <a:cubicBezTo>
                    <a:pt x="5034" y="4786"/>
                    <a:pt x="5026" y="4795"/>
                    <a:pt x="5017" y="4804"/>
                  </a:cubicBezTo>
                  <a:cubicBezTo>
                    <a:pt x="5009" y="4813"/>
                    <a:pt x="4996" y="4827"/>
                    <a:pt x="4986" y="4838"/>
                  </a:cubicBezTo>
                  <a:lnTo>
                    <a:pt x="4957" y="4868"/>
                  </a:lnTo>
                  <a:lnTo>
                    <a:pt x="4958" y="4866"/>
                  </a:lnTo>
                  <a:cubicBezTo>
                    <a:pt x="4960" y="4863"/>
                    <a:pt x="4963" y="4860"/>
                    <a:pt x="4964" y="4856"/>
                  </a:cubicBezTo>
                  <a:cubicBezTo>
                    <a:pt x="4966" y="4853"/>
                    <a:pt x="4966" y="4850"/>
                    <a:pt x="4967" y="4848"/>
                  </a:cubicBezTo>
                  <a:lnTo>
                    <a:pt x="4972" y="4837"/>
                  </a:lnTo>
                  <a:cubicBezTo>
                    <a:pt x="4974" y="4831"/>
                    <a:pt x="4976" y="4825"/>
                    <a:pt x="4979" y="4819"/>
                  </a:cubicBezTo>
                  <a:cubicBezTo>
                    <a:pt x="4979" y="4817"/>
                    <a:pt x="4980" y="4814"/>
                    <a:pt x="4981" y="4812"/>
                  </a:cubicBezTo>
                  <a:cubicBezTo>
                    <a:pt x="4986" y="4797"/>
                    <a:pt x="4990" y="4781"/>
                    <a:pt x="4995" y="4763"/>
                  </a:cubicBezTo>
                  <a:lnTo>
                    <a:pt x="4995" y="4763"/>
                  </a:lnTo>
                  <a:cubicBezTo>
                    <a:pt x="4999" y="4763"/>
                    <a:pt x="5002" y="4762"/>
                    <a:pt x="5005" y="4760"/>
                  </a:cubicBezTo>
                  <a:cubicBezTo>
                    <a:pt x="5009" y="4758"/>
                    <a:pt x="5012" y="4755"/>
                    <a:pt x="5014" y="4751"/>
                  </a:cubicBezTo>
                  <a:cubicBezTo>
                    <a:pt x="5016" y="4747"/>
                    <a:pt x="5017" y="4744"/>
                    <a:pt x="5017" y="4739"/>
                  </a:cubicBezTo>
                  <a:lnTo>
                    <a:pt x="5017" y="4739"/>
                  </a:lnTo>
                  <a:lnTo>
                    <a:pt x="5017" y="4739"/>
                  </a:lnTo>
                  <a:cubicBezTo>
                    <a:pt x="5017" y="4736"/>
                    <a:pt x="5017" y="4733"/>
                    <a:pt x="5015" y="4730"/>
                  </a:cubicBezTo>
                  <a:lnTo>
                    <a:pt x="5015" y="4730"/>
                  </a:lnTo>
                  <a:cubicBezTo>
                    <a:pt x="5017" y="4728"/>
                    <a:pt x="5019" y="4726"/>
                    <a:pt x="5020" y="4723"/>
                  </a:cubicBezTo>
                  <a:cubicBezTo>
                    <a:pt x="5021" y="4723"/>
                    <a:pt x="5021" y="4722"/>
                    <a:pt x="5021" y="4721"/>
                  </a:cubicBezTo>
                  <a:lnTo>
                    <a:pt x="5039" y="4708"/>
                  </a:lnTo>
                  <a:lnTo>
                    <a:pt x="5049" y="4700"/>
                  </a:lnTo>
                  <a:cubicBezTo>
                    <a:pt x="5064" y="4689"/>
                    <a:pt x="5078" y="4677"/>
                    <a:pt x="5092" y="4665"/>
                  </a:cubicBezTo>
                  <a:lnTo>
                    <a:pt x="5099" y="4658"/>
                  </a:lnTo>
                  <a:cubicBezTo>
                    <a:pt x="5112" y="4647"/>
                    <a:pt x="5125" y="4635"/>
                    <a:pt x="5137" y="4623"/>
                  </a:cubicBezTo>
                  <a:lnTo>
                    <a:pt x="5145" y="4615"/>
                  </a:lnTo>
                  <a:cubicBezTo>
                    <a:pt x="5159" y="4602"/>
                    <a:pt x="5173" y="4587"/>
                    <a:pt x="5186" y="4573"/>
                  </a:cubicBezTo>
                  <a:cubicBezTo>
                    <a:pt x="5189" y="4569"/>
                    <a:pt x="5192" y="4566"/>
                    <a:pt x="5195" y="4563"/>
                  </a:cubicBezTo>
                  <a:cubicBezTo>
                    <a:pt x="5208" y="4548"/>
                    <a:pt x="5221" y="4534"/>
                    <a:pt x="5233" y="4519"/>
                  </a:cubicBezTo>
                  <a:lnTo>
                    <a:pt x="5237" y="4514"/>
                  </a:lnTo>
                  <a:cubicBezTo>
                    <a:pt x="5250" y="4498"/>
                    <a:pt x="5263" y="4481"/>
                    <a:pt x="5276" y="4464"/>
                  </a:cubicBezTo>
                  <a:lnTo>
                    <a:pt x="5285" y="4451"/>
                  </a:lnTo>
                  <a:cubicBezTo>
                    <a:pt x="5295" y="4438"/>
                    <a:pt x="5305" y="4425"/>
                    <a:pt x="5314" y="4411"/>
                  </a:cubicBezTo>
                  <a:lnTo>
                    <a:pt x="5307" y="4422"/>
                  </a:lnTo>
                  <a:cubicBezTo>
                    <a:pt x="5273" y="4475"/>
                    <a:pt x="5239" y="4526"/>
                    <a:pt x="5204" y="4575"/>
                  </a:cubicBezTo>
                  <a:lnTo>
                    <a:pt x="5205" y="4575"/>
                  </a:lnTo>
                  <a:close/>
                  <a:moveTo>
                    <a:pt x="4819" y="5001"/>
                  </a:moveTo>
                  <a:cubicBezTo>
                    <a:pt x="4804" y="5016"/>
                    <a:pt x="4787" y="5030"/>
                    <a:pt x="4771" y="5044"/>
                  </a:cubicBezTo>
                  <a:lnTo>
                    <a:pt x="4746" y="5064"/>
                  </a:lnTo>
                  <a:lnTo>
                    <a:pt x="4721" y="5083"/>
                  </a:lnTo>
                  <a:lnTo>
                    <a:pt x="4707" y="5092"/>
                  </a:lnTo>
                  <a:lnTo>
                    <a:pt x="4682" y="5110"/>
                  </a:lnTo>
                  <a:lnTo>
                    <a:pt x="4675" y="5114"/>
                  </a:lnTo>
                  <a:cubicBezTo>
                    <a:pt x="4658" y="5126"/>
                    <a:pt x="4641" y="5136"/>
                    <a:pt x="4623" y="5146"/>
                  </a:cubicBezTo>
                  <a:lnTo>
                    <a:pt x="4613" y="5153"/>
                  </a:lnTo>
                  <a:lnTo>
                    <a:pt x="4588" y="5167"/>
                  </a:lnTo>
                  <a:lnTo>
                    <a:pt x="4573" y="5175"/>
                  </a:lnTo>
                  <a:lnTo>
                    <a:pt x="4558" y="5182"/>
                  </a:lnTo>
                  <a:lnTo>
                    <a:pt x="4568" y="5175"/>
                  </a:lnTo>
                  <a:lnTo>
                    <a:pt x="4599" y="5149"/>
                  </a:lnTo>
                  <a:cubicBezTo>
                    <a:pt x="4608" y="5141"/>
                    <a:pt x="4616" y="5134"/>
                    <a:pt x="4625" y="5127"/>
                  </a:cubicBezTo>
                  <a:lnTo>
                    <a:pt x="4656" y="5099"/>
                  </a:lnTo>
                  <a:lnTo>
                    <a:pt x="4681" y="5077"/>
                  </a:lnTo>
                  <a:lnTo>
                    <a:pt x="4712" y="5048"/>
                  </a:lnTo>
                  <a:lnTo>
                    <a:pt x="4736" y="5025"/>
                  </a:lnTo>
                  <a:cubicBezTo>
                    <a:pt x="4747" y="5015"/>
                    <a:pt x="4757" y="5004"/>
                    <a:pt x="4768" y="4994"/>
                  </a:cubicBezTo>
                  <a:lnTo>
                    <a:pt x="4790" y="4972"/>
                  </a:lnTo>
                  <a:cubicBezTo>
                    <a:pt x="4801" y="4961"/>
                    <a:pt x="4812" y="4949"/>
                    <a:pt x="4823" y="4937"/>
                  </a:cubicBezTo>
                  <a:lnTo>
                    <a:pt x="4843" y="4917"/>
                  </a:lnTo>
                  <a:cubicBezTo>
                    <a:pt x="4856" y="4903"/>
                    <a:pt x="4869" y="4889"/>
                    <a:pt x="4881" y="4875"/>
                  </a:cubicBezTo>
                  <a:lnTo>
                    <a:pt x="4895" y="4861"/>
                  </a:lnTo>
                  <a:cubicBezTo>
                    <a:pt x="4924" y="4827"/>
                    <a:pt x="4954" y="4793"/>
                    <a:pt x="4981" y="4758"/>
                  </a:cubicBezTo>
                  <a:lnTo>
                    <a:pt x="4981" y="4758"/>
                  </a:lnTo>
                  <a:cubicBezTo>
                    <a:pt x="4982" y="4759"/>
                    <a:pt x="4983" y="4760"/>
                    <a:pt x="4984" y="4760"/>
                  </a:cubicBezTo>
                  <a:cubicBezTo>
                    <a:pt x="4985" y="4761"/>
                    <a:pt x="4986" y="4761"/>
                    <a:pt x="4987" y="4761"/>
                  </a:cubicBezTo>
                  <a:lnTo>
                    <a:pt x="4987" y="4764"/>
                  </a:lnTo>
                  <a:cubicBezTo>
                    <a:pt x="4986" y="4768"/>
                    <a:pt x="4985" y="4773"/>
                    <a:pt x="4983" y="4776"/>
                  </a:cubicBezTo>
                  <a:cubicBezTo>
                    <a:pt x="4982" y="4780"/>
                    <a:pt x="4981" y="4783"/>
                    <a:pt x="4979" y="4786"/>
                  </a:cubicBezTo>
                  <a:cubicBezTo>
                    <a:pt x="4978" y="4790"/>
                    <a:pt x="4976" y="4794"/>
                    <a:pt x="4975" y="4798"/>
                  </a:cubicBezTo>
                  <a:cubicBezTo>
                    <a:pt x="4974" y="4802"/>
                    <a:pt x="4973" y="4806"/>
                    <a:pt x="4971" y="4809"/>
                  </a:cubicBezTo>
                  <a:cubicBezTo>
                    <a:pt x="4970" y="4813"/>
                    <a:pt x="4968" y="4816"/>
                    <a:pt x="4967" y="4820"/>
                  </a:cubicBezTo>
                  <a:lnTo>
                    <a:pt x="4963" y="4830"/>
                  </a:lnTo>
                  <a:lnTo>
                    <a:pt x="4957" y="4843"/>
                  </a:lnTo>
                  <a:cubicBezTo>
                    <a:pt x="4956" y="4845"/>
                    <a:pt x="4956" y="4848"/>
                    <a:pt x="4954" y="4850"/>
                  </a:cubicBezTo>
                  <a:cubicBezTo>
                    <a:pt x="4953" y="4852"/>
                    <a:pt x="4950" y="4860"/>
                    <a:pt x="4947" y="4865"/>
                  </a:cubicBezTo>
                  <a:lnTo>
                    <a:pt x="4945" y="4869"/>
                  </a:lnTo>
                  <a:cubicBezTo>
                    <a:pt x="4943" y="4874"/>
                    <a:pt x="4940" y="4879"/>
                    <a:pt x="4937" y="4883"/>
                  </a:cubicBezTo>
                  <a:lnTo>
                    <a:pt x="4937" y="4883"/>
                  </a:lnTo>
                  <a:cubicBezTo>
                    <a:pt x="4934" y="4881"/>
                    <a:pt x="4930" y="4880"/>
                    <a:pt x="4926" y="4880"/>
                  </a:cubicBezTo>
                  <a:cubicBezTo>
                    <a:pt x="4925" y="4880"/>
                    <a:pt x="4924" y="4880"/>
                    <a:pt x="4922" y="4881"/>
                  </a:cubicBezTo>
                  <a:lnTo>
                    <a:pt x="4922" y="4881"/>
                  </a:lnTo>
                  <a:lnTo>
                    <a:pt x="4922" y="4881"/>
                  </a:lnTo>
                  <a:cubicBezTo>
                    <a:pt x="4918" y="4881"/>
                    <a:pt x="4914" y="4882"/>
                    <a:pt x="4910" y="4884"/>
                  </a:cubicBezTo>
                  <a:cubicBezTo>
                    <a:pt x="4906" y="4886"/>
                    <a:pt x="4904" y="4889"/>
                    <a:pt x="4901" y="4893"/>
                  </a:cubicBezTo>
                  <a:cubicBezTo>
                    <a:pt x="4899" y="4897"/>
                    <a:pt x="4898" y="4900"/>
                    <a:pt x="4898" y="4905"/>
                  </a:cubicBezTo>
                  <a:lnTo>
                    <a:pt x="4898" y="4905"/>
                  </a:lnTo>
                  <a:lnTo>
                    <a:pt x="4898" y="4905"/>
                  </a:lnTo>
                  <a:cubicBezTo>
                    <a:pt x="4898" y="4909"/>
                    <a:pt x="4899" y="4913"/>
                    <a:pt x="4901" y="4916"/>
                  </a:cubicBezTo>
                  <a:cubicBezTo>
                    <a:pt x="4902" y="4918"/>
                    <a:pt x="4903" y="4919"/>
                    <a:pt x="4904" y="4920"/>
                  </a:cubicBezTo>
                  <a:cubicBezTo>
                    <a:pt x="4883" y="4942"/>
                    <a:pt x="4862" y="4962"/>
                    <a:pt x="4840" y="4983"/>
                  </a:cubicBezTo>
                  <a:lnTo>
                    <a:pt x="4819" y="5001"/>
                  </a:lnTo>
                  <a:close/>
                  <a:moveTo>
                    <a:pt x="4501" y="5225"/>
                  </a:moveTo>
                  <a:cubicBezTo>
                    <a:pt x="4475" y="5245"/>
                    <a:pt x="4449" y="5264"/>
                    <a:pt x="4422" y="5283"/>
                  </a:cubicBezTo>
                  <a:lnTo>
                    <a:pt x="4405" y="5294"/>
                  </a:lnTo>
                  <a:lnTo>
                    <a:pt x="4372" y="5317"/>
                  </a:lnTo>
                  <a:lnTo>
                    <a:pt x="4405" y="5293"/>
                  </a:lnTo>
                  <a:lnTo>
                    <a:pt x="4423" y="5281"/>
                  </a:lnTo>
                  <a:cubicBezTo>
                    <a:pt x="4449" y="5261"/>
                    <a:pt x="4476" y="5241"/>
                    <a:pt x="4502" y="5222"/>
                  </a:cubicBezTo>
                  <a:lnTo>
                    <a:pt x="4519" y="5208"/>
                  </a:lnTo>
                  <a:lnTo>
                    <a:pt x="4529" y="5200"/>
                  </a:lnTo>
                  <a:lnTo>
                    <a:pt x="4538" y="5195"/>
                  </a:lnTo>
                  <a:cubicBezTo>
                    <a:pt x="4532" y="5201"/>
                    <a:pt x="4525" y="5206"/>
                    <a:pt x="4519" y="5211"/>
                  </a:cubicBezTo>
                  <a:lnTo>
                    <a:pt x="4501" y="5225"/>
                  </a:lnTo>
                  <a:close/>
                  <a:moveTo>
                    <a:pt x="3887" y="5568"/>
                  </a:moveTo>
                  <a:cubicBezTo>
                    <a:pt x="3875" y="5572"/>
                    <a:pt x="3864" y="5577"/>
                    <a:pt x="3852" y="5581"/>
                  </a:cubicBezTo>
                  <a:cubicBezTo>
                    <a:pt x="3832" y="5587"/>
                    <a:pt x="3813" y="5594"/>
                    <a:pt x="3793" y="5601"/>
                  </a:cubicBezTo>
                  <a:lnTo>
                    <a:pt x="3788" y="5602"/>
                  </a:lnTo>
                  <a:cubicBezTo>
                    <a:pt x="3757" y="5611"/>
                    <a:pt x="3725" y="5619"/>
                    <a:pt x="3692" y="5627"/>
                  </a:cubicBezTo>
                  <a:cubicBezTo>
                    <a:pt x="3711" y="5622"/>
                    <a:pt x="3729" y="5617"/>
                    <a:pt x="3747" y="5612"/>
                  </a:cubicBezTo>
                  <a:lnTo>
                    <a:pt x="3779" y="5602"/>
                  </a:lnTo>
                  <a:cubicBezTo>
                    <a:pt x="3799" y="5596"/>
                    <a:pt x="3819" y="5590"/>
                    <a:pt x="3839" y="5583"/>
                  </a:cubicBezTo>
                  <a:lnTo>
                    <a:pt x="3866" y="5574"/>
                  </a:lnTo>
                  <a:cubicBezTo>
                    <a:pt x="3894" y="5564"/>
                    <a:pt x="3921" y="5554"/>
                    <a:pt x="3948" y="5544"/>
                  </a:cubicBezTo>
                  <a:lnTo>
                    <a:pt x="3946" y="5544"/>
                  </a:lnTo>
                  <a:cubicBezTo>
                    <a:pt x="3927" y="5553"/>
                    <a:pt x="3907" y="5560"/>
                    <a:pt x="3887" y="5568"/>
                  </a:cubicBezTo>
                  <a:close/>
                  <a:moveTo>
                    <a:pt x="3261" y="5715"/>
                  </a:moveTo>
                  <a:cubicBezTo>
                    <a:pt x="3256" y="5717"/>
                    <a:pt x="3252" y="5719"/>
                    <a:pt x="3248" y="5720"/>
                  </a:cubicBezTo>
                  <a:lnTo>
                    <a:pt x="3238" y="5724"/>
                  </a:lnTo>
                  <a:lnTo>
                    <a:pt x="3231" y="5725"/>
                  </a:lnTo>
                  <a:cubicBezTo>
                    <a:pt x="3236" y="5724"/>
                    <a:pt x="3241" y="5722"/>
                    <a:pt x="3246" y="5721"/>
                  </a:cubicBezTo>
                  <a:lnTo>
                    <a:pt x="3247" y="5721"/>
                  </a:lnTo>
                  <a:cubicBezTo>
                    <a:pt x="3256" y="5717"/>
                    <a:pt x="3264" y="5714"/>
                    <a:pt x="3272" y="5710"/>
                  </a:cubicBezTo>
                  <a:lnTo>
                    <a:pt x="3272" y="5710"/>
                  </a:lnTo>
                  <a:lnTo>
                    <a:pt x="3270" y="5712"/>
                  </a:lnTo>
                  <a:lnTo>
                    <a:pt x="3261" y="5715"/>
                  </a:lnTo>
                  <a:close/>
                  <a:moveTo>
                    <a:pt x="2845" y="5744"/>
                  </a:moveTo>
                  <a:lnTo>
                    <a:pt x="2819" y="5743"/>
                  </a:lnTo>
                  <a:lnTo>
                    <a:pt x="2766" y="5741"/>
                  </a:lnTo>
                  <a:lnTo>
                    <a:pt x="2734" y="5739"/>
                  </a:lnTo>
                  <a:lnTo>
                    <a:pt x="2686" y="5735"/>
                  </a:lnTo>
                  <a:lnTo>
                    <a:pt x="2652" y="5732"/>
                  </a:lnTo>
                  <a:lnTo>
                    <a:pt x="2607" y="5727"/>
                  </a:lnTo>
                  <a:lnTo>
                    <a:pt x="2572" y="5722"/>
                  </a:lnTo>
                  <a:cubicBezTo>
                    <a:pt x="2558" y="5720"/>
                    <a:pt x="2543" y="5719"/>
                    <a:pt x="2528" y="5716"/>
                  </a:cubicBezTo>
                  <a:lnTo>
                    <a:pt x="2493" y="5711"/>
                  </a:lnTo>
                  <a:lnTo>
                    <a:pt x="2482" y="5709"/>
                  </a:lnTo>
                  <a:lnTo>
                    <a:pt x="2483" y="5709"/>
                  </a:lnTo>
                  <a:lnTo>
                    <a:pt x="2526" y="5713"/>
                  </a:lnTo>
                  <a:lnTo>
                    <a:pt x="2554" y="5716"/>
                  </a:lnTo>
                  <a:lnTo>
                    <a:pt x="2598" y="5719"/>
                  </a:lnTo>
                  <a:lnTo>
                    <a:pt x="2626" y="5721"/>
                  </a:lnTo>
                  <a:cubicBezTo>
                    <a:pt x="2641" y="5721"/>
                    <a:pt x="2657" y="5722"/>
                    <a:pt x="2674" y="5723"/>
                  </a:cubicBezTo>
                  <a:lnTo>
                    <a:pt x="2697" y="5723"/>
                  </a:lnTo>
                  <a:cubicBezTo>
                    <a:pt x="2720" y="5723"/>
                    <a:pt x="2744" y="5724"/>
                    <a:pt x="2768" y="5724"/>
                  </a:cubicBezTo>
                  <a:cubicBezTo>
                    <a:pt x="2802" y="5724"/>
                    <a:pt x="2836" y="5724"/>
                    <a:pt x="2870" y="5722"/>
                  </a:cubicBezTo>
                  <a:lnTo>
                    <a:pt x="2887" y="5721"/>
                  </a:lnTo>
                  <a:cubicBezTo>
                    <a:pt x="2915" y="5720"/>
                    <a:pt x="2942" y="5718"/>
                    <a:pt x="2970" y="5716"/>
                  </a:cubicBezTo>
                  <a:lnTo>
                    <a:pt x="2992" y="5714"/>
                  </a:lnTo>
                  <a:lnTo>
                    <a:pt x="3002" y="5714"/>
                  </a:lnTo>
                  <a:lnTo>
                    <a:pt x="3005" y="5714"/>
                  </a:lnTo>
                  <a:lnTo>
                    <a:pt x="3035" y="5711"/>
                  </a:lnTo>
                  <a:lnTo>
                    <a:pt x="3071" y="5708"/>
                  </a:lnTo>
                  <a:cubicBezTo>
                    <a:pt x="3081" y="5708"/>
                    <a:pt x="3092" y="5706"/>
                    <a:pt x="3102" y="5705"/>
                  </a:cubicBezTo>
                  <a:lnTo>
                    <a:pt x="3137" y="5701"/>
                  </a:lnTo>
                  <a:lnTo>
                    <a:pt x="3150" y="5700"/>
                  </a:lnTo>
                  <a:lnTo>
                    <a:pt x="3150" y="5700"/>
                  </a:lnTo>
                  <a:cubicBezTo>
                    <a:pt x="3150" y="5702"/>
                    <a:pt x="3152" y="5703"/>
                    <a:pt x="3152" y="5704"/>
                  </a:cubicBezTo>
                  <a:cubicBezTo>
                    <a:pt x="3155" y="5708"/>
                    <a:pt x="3157" y="5711"/>
                    <a:pt x="3160" y="5713"/>
                  </a:cubicBezTo>
                  <a:cubicBezTo>
                    <a:pt x="3164" y="5715"/>
                    <a:pt x="3168" y="5716"/>
                    <a:pt x="3172" y="5716"/>
                  </a:cubicBezTo>
                  <a:lnTo>
                    <a:pt x="3172" y="5716"/>
                  </a:lnTo>
                  <a:lnTo>
                    <a:pt x="3172" y="5716"/>
                  </a:lnTo>
                  <a:cubicBezTo>
                    <a:pt x="3174" y="5716"/>
                    <a:pt x="3176" y="5716"/>
                    <a:pt x="3178" y="5715"/>
                  </a:cubicBezTo>
                  <a:lnTo>
                    <a:pt x="3178" y="5715"/>
                  </a:lnTo>
                  <a:lnTo>
                    <a:pt x="3178" y="5715"/>
                  </a:lnTo>
                  <a:cubicBezTo>
                    <a:pt x="3176" y="5717"/>
                    <a:pt x="3175" y="5718"/>
                    <a:pt x="3174" y="5720"/>
                  </a:cubicBezTo>
                  <a:cubicBezTo>
                    <a:pt x="3172" y="5724"/>
                    <a:pt x="3171" y="5728"/>
                    <a:pt x="3171" y="5732"/>
                  </a:cubicBezTo>
                  <a:cubicBezTo>
                    <a:pt x="3171" y="5737"/>
                    <a:pt x="3171" y="5732"/>
                    <a:pt x="3171" y="5734"/>
                  </a:cubicBezTo>
                  <a:cubicBezTo>
                    <a:pt x="3089" y="5741"/>
                    <a:pt x="3006" y="5745"/>
                    <a:pt x="2923" y="5745"/>
                  </a:cubicBezTo>
                  <a:cubicBezTo>
                    <a:pt x="2897" y="5746"/>
                    <a:pt x="2872" y="5746"/>
                    <a:pt x="2845" y="5744"/>
                  </a:cubicBezTo>
                  <a:close/>
                  <a:moveTo>
                    <a:pt x="2249" y="5672"/>
                  </a:moveTo>
                  <a:lnTo>
                    <a:pt x="2249" y="5672"/>
                  </a:lnTo>
                  <a:lnTo>
                    <a:pt x="2246" y="5672"/>
                  </a:lnTo>
                  <a:lnTo>
                    <a:pt x="2249" y="5672"/>
                  </a:lnTo>
                  <a:close/>
                  <a:moveTo>
                    <a:pt x="2049" y="5613"/>
                  </a:moveTo>
                  <a:lnTo>
                    <a:pt x="2018" y="5604"/>
                  </a:lnTo>
                  <a:lnTo>
                    <a:pt x="2018" y="5604"/>
                  </a:lnTo>
                  <a:cubicBezTo>
                    <a:pt x="2022" y="5604"/>
                    <a:pt x="2025" y="5603"/>
                    <a:pt x="2028" y="5601"/>
                  </a:cubicBezTo>
                  <a:cubicBezTo>
                    <a:pt x="2029" y="5600"/>
                    <a:pt x="2030" y="5600"/>
                    <a:pt x="2031" y="5599"/>
                  </a:cubicBezTo>
                  <a:lnTo>
                    <a:pt x="2053" y="5606"/>
                  </a:lnTo>
                  <a:lnTo>
                    <a:pt x="2072" y="5613"/>
                  </a:lnTo>
                  <a:lnTo>
                    <a:pt x="2089" y="5621"/>
                  </a:lnTo>
                  <a:lnTo>
                    <a:pt x="2102" y="5627"/>
                  </a:lnTo>
                  <a:lnTo>
                    <a:pt x="2105" y="5629"/>
                  </a:lnTo>
                  <a:lnTo>
                    <a:pt x="2080" y="5622"/>
                  </a:lnTo>
                  <a:lnTo>
                    <a:pt x="2049" y="5613"/>
                  </a:lnTo>
                  <a:close/>
                  <a:moveTo>
                    <a:pt x="1948" y="5582"/>
                  </a:moveTo>
                  <a:lnTo>
                    <a:pt x="1917" y="5571"/>
                  </a:lnTo>
                  <a:cubicBezTo>
                    <a:pt x="1905" y="5567"/>
                    <a:pt x="1894" y="5564"/>
                    <a:pt x="1882" y="5559"/>
                  </a:cubicBezTo>
                  <a:cubicBezTo>
                    <a:pt x="1870" y="5555"/>
                    <a:pt x="1862" y="5551"/>
                    <a:pt x="1851" y="5547"/>
                  </a:cubicBezTo>
                  <a:lnTo>
                    <a:pt x="1816" y="5534"/>
                  </a:lnTo>
                  <a:cubicBezTo>
                    <a:pt x="1806" y="5530"/>
                    <a:pt x="1796" y="5526"/>
                    <a:pt x="1786" y="5522"/>
                  </a:cubicBezTo>
                  <a:cubicBezTo>
                    <a:pt x="1775" y="5518"/>
                    <a:pt x="1763" y="5513"/>
                    <a:pt x="1752" y="5508"/>
                  </a:cubicBezTo>
                  <a:lnTo>
                    <a:pt x="1722" y="5495"/>
                  </a:lnTo>
                  <a:lnTo>
                    <a:pt x="1687" y="5480"/>
                  </a:lnTo>
                  <a:lnTo>
                    <a:pt x="1658" y="5467"/>
                  </a:lnTo>
                  <a:lnTo>
                    <a:pt x="1624" y="5450"/>
                  </a:lnTo>
                  <a:lnTo>
                    <a:pt x="1595" y="5436"/>
                  </a:lnTo>
                  <a:lnTo>
                    <a:pt x="1561" y="5419"/>
                  </a:lnTo>
                  <a:lnTo>
                    <a:pt x="1533" y="5404"/>
                  </a:lnTo>
                  <a:lnTo>
                    <a:pt x="1528" y="5402"/>
                  </a:lnTo>
                  <a:cubicBezTo>
                    <a:pt x="1557" y="5417"/>
                    <a:pt x="1587" y="5430"/>
                    <a:pt x="1615" y="5444"/>
                  </a:cubicBezTo>
                  <a:lnTo>
                    <a:pt x="1616" y="5444"/>
                  </a:lnTo>
                  <a:lnTo>
                    <a:pt x="1622" y="5446"/>
                  </a:lnTo>
                  <a:cubicBezTo>
                    <a:pt x="1651" y="5459"/>
                    <a:pt x="1681" y="5472"/>
                    <a:pt x="1711" y="5484"/>
                  </a:cubicBezTo>
                  <a:lnTo>
                    <a:pt x="1716" y="5486"/>
                  </a:lnTo>
                  <a:lnTo>
                    <a:pt x="1757" y="5502"/>
                  </a:lnTo>
                  <a:lnTo>
                    <a:pt x="1775" y="5509"/>
                  </a:lnTo>
                  <a:lnTo>
                    <a:pt x="1814" y="5522"/>
                  </a:lnTo>
                  <a:lnTo>
                    <a:pt x="1866" y="5539"/>
                  </a:lnTo>
                  <a:lnTo>
                    <a:pt x="1892" y="5547"/>
                  </a:lnTo>
                  <a:lnTo>
                    <a:pt x="1898" y="5549"/>
                  </a:lnTo>
                  <a:lnTo>
                    <a:pt x="1922" y="5559"/>
                  </a:lnTo>
                  <a:lnTo>
                    <a:pt x="1950" y="5569"/>
                  </a:lnTo>
                  <a:lnTo>
                    <a:pt x="1987" y="5583"/>
                  </a:lnTo>
                  <a:lnTo>
                    <a:pt x="1994" y="5585"/>
                  </a:lnTo>
                  <a:lnTo>
                    <a:pt x="1994" y="5585"/>
                  </a:lnTo>
                  <a:cubicBezTo>
                    <a:pt x="1995" y="5588"/>
                    <a:pt x="1995" y="5589"/>
                    <a:pt x="1997" y="5591"/>
                  </a:cubicBezTo>
                  <a:cubicBezTo>
                    <a:pt x="1998" y="5594"/>
                    <a:pt x="2000" y="5596"/>
                    <a:pt x="2003" y="5598"/>
                  </a:cubicBezTo>
                  <a:lnTo>
                    <a:pt x="1983" y="5592"/>
                  </a:lnTo>
                  <a:lnTo>
                    <a:pt x="1948" y="5582"/>
                  </a:lnTo>
                  <a:close/>
                  <a:moveTo>
                    <a:pt x="1138" y="5144"/>
                  </a:moveTo>
                  <a:lnTo>
                    <a:pt x="1126" y="5135"/>
                  </a:lnTo>
                  <a:lnTo>
                    <a:pt x="1126" y="5135"/>
                  </a:lnTo>
                  <a:cubicBezTo>
                    <a:pt x="1128" y="5136"/>
                    <a:pt x="1130" y="5136"/>
                    <a:pt x="1132" y="5136"/>
                  </a:cubicBezTo>
                  <a:lnTo>
                    <a:pt x="1132" y="5136"/>
                  </a:lnTo>
                  <a:cubicBezTo>
                    <a:pt x="1135" y="5136"/>
                    <a:pt x="1138" y="5135"/>
                    <a:pt x="1140" y="5134"/>
                  </a:cubicBezTo>
                  <a:lnTo>
                    <a:pt x="1142" y="5139"/>
                  </a:lnTo>
                  <a:lnTo>
                    <a:pt x="1142" y="5139"/>
                  </a:lnTo>
                  <a:lnTo>
                    <a:pt x="1142" y="5139"/>
                  </a:lnTo>
                  <a:cubicBezTo>
                    <a:pt x="1142" y="5140"/>
                    <a:pt x="1142" y="5140"/>
                    <a:pt x="1142" y="5140"/>
                  </a:cubicBezTo>
                  <a:lnTo>
                    <a:pt x="1142" y="5140"/>
                  </a:lnTo>
                  <a:cubicBezTo>
                    <a:pt x="1141" y="5141"/>
                    <a:pt x="1139" y="5142"/>
                    <a:pt x="1138" y="5144"/>
                  </a:cubicBezTo>
                  <a:close/>
                  <a:moveTo>
                    <a:pt x="1095" y="5102"/>
                  </a:moveTo>
                  <a:cubicBezTo>
                    <a:pt x="1081" y="5094"/>
                    <a:pt x="1068" y="5085"/>
                    <a:pt x="1055" y="5075"/>
                  </a:cubicBezTo>
                  <a:lnTo>
                    <a:pt x="1047" y="5068"/>
                  </a:lnTo>
                  <a:lnTo>
                    <a:pt x="1026" y="5048"/>
                  </a:lnTo>
                  <a:cubicBezTo>
                    <a:pt x="1016" y="5039"/>
                    <a:pt x="1006" y="5030"/>
                    <a:pt x="996" y="5021"/>
                  </a:cubicBezTo>
                  <a:lnTo>
                    <a:pt x="974" y="5001"/>
                  </a:lnTo>
                  <a:lnTo>
                    <a:pt x="945" y="4974"/>
                  </a:lnTo>
                  <a:lnTo>
                    <a:pt x="923" y="4952"/>
                  </a:lnTo>
                  <a:lnTo>
                    <a:pt x="895" y="4924"/>
                  </a:lnTo>
                  <a:cubicBezTo>
                    <a:pt x="888" y="4917"/>
                    <a:pt x="881" y="4910"/>
                    <a:pt x="874" y="4902"/>
                  </a:cubicBezTo>
                  <a:cubicBezTo>
                    <a:pt x="867" y="4895"/>
                    <a:pt x="854" y="4883"/>
                    <a:pt x="845" y="4872"/>
                  </a:cubicBezTo>
                  <a:lnTo>
                    <a:pt x="826" y="4851"/>
                  </a:lnTo>
                  <a:cubicBezTo>
                    <a:pt x="814" y="4839"/>
                    <a:pt x="802" y="4826"/>
                    <a:pt x="790" y="4812"/>
                  </a:cubicBezTo>
                  <a:lnTo>
                    <a:pt x="779" y="4799"/>
                  </a:lnTo>
                  <a:cubicBezTo>
                    <a:pt x="763" y="4782"/>
                    <a:pt x="748" y="4764"/>
                    <a:pt x="733" y="4746"/>
                  </a:cubicBezTo>
                  <a:lnTo>
                    <a:pt x="732" y="4744"/>
                  </a:lnTo>
                  <a:lnTo>
                    <a:pt x="737" y="4750"/>
                  </a:lnTo>
                  <a:cubicBezTo>
                    <a:pt x="743" y="4757"/>
                    <a:pt x="750" y="4764"/>
                    <a:pt x="756" y="4771"/>
                  </a:cubicBezTo>
                  <a:lnTo>
                    <a:pt x="786" y="4803"/>
                  </a:lnTo>
                  <a:cubicBezTo>
                    <a:pt x="793" y="4810"/>
                    <a:pt x="800" y="4817"/>
                    <a:pt x="807" y="4825"/>
                  </a:cubicBezTo>
                  <a:cubicBezTo>
                    <a:pt x="817" y="4835"/>
                    <a:pt x="827" y="4844"/>
                    <a:pt x="837" y="4855"/>
                  </a:cubicBezTo>
                  <a:lnTo>
                    <a:pt x="858" y="4876"/>
                  </a:lnTo>
                  <a:cubicBezTo>
                    <a:pt x="868" y="4886"/>
                    <a:pt x="878" y="4896"/>
                    <a:pt x="889" y="4906"/>
                  </a:cubicBezTo>
                  <a:lnTo>
                    <a:pt x="911" y="4926"/>
                  </a:lnTo>
                  <a:lnTo>
                    <a:pt x="943" y="4955"/>
                  </a:lnTo>
                  <a:lnTo>
                    <a:pt x="964" y="4975"/>
                  </a:lnTo>
                  <a:cubicBezTo>
                    <a:pt x="975" y="4985"/>
                    <a:pt x="987" y="4995"/>
                    <a:pt x="998" y="5005"/>
                  </a:cubicBezTo>
                  <a:lnTo>
                    <a:pt x="1019" y="5023"/>
                  </a:lnTo>
                  <a:lnTo>
                    <a:pt x="1058" y="5054"/>
                  </a:lnTo>
                  <a:cubicBezTo>
                    <a:pt x="1064" y="5059"/>
                    <a:pt x="1070" y="5064"/>
                    <a:pt x="1076" y="5068"/>
                  </a:cubicBezTo>
                  <a:cubicBezTo>
                    <a:pt x="1088" y="5078"/>
                    <a:pt x="1101" y="5088"/>
                    <a:pt x="1115" y="5098"/>
                  </a:cubicBezTo>
                  <a:lnTo>
                    <a:pt x="1115" y="5098"/>
                  </a:lnTo>
                  <a:cubicBezTo>
                    <a:pt x="1114" y="5099"/>
                    <a:pt x="1113" y="5100"/>
                    <a:pt x="1113" y="5101"/>
                  </a:cubicBezTo>
                  <a:cubicBezTo>
                    <a:pt x="1110" y="5104"/>
                    <a:pt x="1111" y="5107"/>
                    <a:pt x="1110" y="5111"/>
                  </a:cubicBezTo>
                  <a:lnTo>
                    <a:pt x="1106" y="5108"/>
                  </a:lnTo>
                  <a:lnTo>
                    <a:pt x="1095" y="5102"/>
                  </a:lnTo>
                  <a:close/>
                  <a:moveTo>
                    <a:pt x="650" y="4653"/>
                  </a:moveTo>
                  <a:cubicBezTo>
                    <a:pt x="625" y="4625"/>
                    <a:pt x="601" y="4597"/>
                    <a:pt x="577" y="4567"/>
                  </a:cubicBezTo>
                  <a:lnTo>
                    <a:pt x="573" y="4562"/>
                  </a:lnTo>
                  <a:cubicBezTo>
                    <a:pt x="562" y="4548"/>
                    <a:pt x="551" y="4534"/>
                    <a:pt x="541" y="4520"/>
                  </a:cubicBezTo>
                  <a:lnTo>
                    <a:pt x="538" y="4517"/>
                  </a:lnTo>
                  <a:cubicBezTo>
                    <a:pt x="530" y="4504"/>
                    <a:pt x="523" y="4490"/>
                    <a:pt x="516" y="4476"/>
                  </a:cubicBezTo>
                  <a:lnTo>
                    <a:pt x="512" y="4469"/>
                  </a:lnTo>
                  <a:cubicBezTo>
                    <a:pt x="506" y="4457"/>
                    <a:pt x="500" y="4446"/>
                    <a:pt x="494" y="4434"/>
                  </a:cubicBezTo>
                  <a:lnTo>
                    <a:pt x="488" y="4422"/>
                  </a:lnTo>
                  <a:cubicBezTo>
                    <a:pt x="492" y="4428"/>
                    <a:pt x="496" y="4435"/>
                    <a:pt x="501" y="4441"/>
                  </a:cubicBezTo>
                  <a:cubicBezTo>
                    <a:pt x="505" y="4448"/>
                    <a:pt x="512" y="4458"/>
                    <a:pt x="518" y="4467"/>
                  </a:cubicBezTo>
                  <a:cubicBezTo>
                    <a:pt x="531" y="4486"/>
                    <a:pt x="545" y="4506"/>
                    <a:pt x="559" y="4526"/>
                  </a:cubicBezTo>
                  <a:cubicBezTo>
                    <a:pt x="567" y="4536"/>
                    <a:pt x="575" y="4547"/>
                    <a:pt x="583" y="4558"/>
                  </a:cubicBezTo>
                  <a:cubicBezTo>
                    <a:pt x="595" y="4575"/>
                    <a:pt x="608" y="4592"/>
                    <a:pt x="620" y="4609"/>
                  </a:cubicBezTo>
                  <a:cubicBezTo>
                    <a:pt x="630" y="4621"/>
                    <a:pt x="640" y="4634"/>
                    <a:pt x="650" y="4646"/>
                  </a:cubicBezTo>
                  <a:cubicBezTo>
                    <a:pt x="659" y="4659"/>
                    <a:pt x="667" y="4669"/>
                    <a:pt x="676" y="4680"/>
                  </a:cubicBezTo>
                  <a:lnTo>
                    <a:pt x="660" y="4663"/>
                  </a:lnTo>
                  <a:lnTo>
                    <a:pt x="650" y="4653"/>
                  </a:lnTo>
                  <a:close/>
                  <a:moveTo>
                    <a:pt x="487" y="4423"/>
                  </a:moveTo>
                  <a:cubicBezTo>
                    <a:pt x="492" y="4434"/>
                    <a:pt x="497" y="4445"/>
                    <a:pt x="503" y="4456"/>
                  </a:cubicBezTo>
                  <a:lnTo>
                    <a:pt x="507" y="4464"/>
                  </a:lnTo>
                  <a:cubicBezTo>
                    <a:pt x="513" y="4476"/>
                    <a:pt x="519" y="4487"/>
                    <a:pt x="527" y="4499"/>
                  </a:cubicBezTo>
                  <a:lnTo>
                    <a:pt x="528" y="4502"/>
                  </a:lnTo>
                  <a:lnTo>
                    <a:pt x="528" y="4502"/>
                  </a:lnTo>
                  <a:cubicBezTo>
                    <a:pt x="485" y="4441"/>
                    <a:pt x="450" y="4388"/>
                    <a:pt x="413" y="4323"/>
                  </a:cubicBezTo>
                  <a:cubicBezTo>
                    <a:pt x="348" y="4212"/>
                    <a:pt x="302" y="4112"/>
                    <a:pt x="255" y="3991"/>
                  </a:cubicBezTo>
                  <a:cubicBezTo>
                    <a:pt x="263" y="4009"/>
                    <a:pt x="272" y="4027"/>
                    <a:pt x="281" y="4045"/>
                  </a:cubicBezTo>
                  <a:cubicBezTo>
                    <a:pt x="286" y="4056"/>
                    <a:pt x="290" y="4067"/>
                    <a:pt x="295" y="4077"/>
                  </a:cubicBezTo>
                  <a:cubicBezTo>
                    <a:pt x="303" y="4092"/>
                    <a:pt x="310" y="4107"/>
                    <a:pt x="318" y="4122"/>
                  </a:cubicBezTo>
                  <a:cubicBezTo>
                    <a:pt x="325" y="4137"/>
                    <a:pt x="334" y="4155"/>
                    <a:pt x="342" y="4171"/>
                  </a:cubicBezTo>
                  <a:lnTo>
                    <a:pt x="359" y="4201"/>
                  </a:lnTo>
                  <a:cubicBezTo>
                    <a:pt x="370" y="4221"/>
                    <a:pt x="381" y="4242"/>
                    <a:pt x="392" y="4263"/>
                  </a:cubicBezTo>
                  <a:lnTo>
                    <a:pt x="405" y="4284"/>
                  </a:lnTo>
                  <a:cubicBezTo>
                    <a:pt x="418" y="4307"/>
                    <a:pt x="432" y="4330"/>
                    <a:pt x="444" y="4352"/>
                  </a:cubicBezTo>
                  <a:cubicBezTo>
                    <a:pt x="449" y="4359"/>
                    <a:pt x="453" y="4366"/>
                    <a:pt x="458" y="4373"/>
                  </a:cubicBezTo>
                  <a:cubicBezTo>
                    <a:pt x="464" y="4384"/>
                    <a:pt x="471" y="4395"/>
                    <a:pt x="478" y="4406"/>
                  </a:cubicBezTo>
                  <a:cubicBezTo>
                    <a:pt x="478" y="4408"/>
                    <a:pt x="480" y="4409"/>
                    <a:pt x="481" y="4411"/>
                  </a:cubicBezTo>
                  <a:lnTo>
                    <a:pt x="487" y="4423"/>
                  </a:lnTo>
                  <a:close/>
                  <a:moveTo>
                    <a:pt x="206" y="3857"/>
                  </a:moveTo>
                  <a:cubicBezTo>
                    <a:pt x="202" y="3845"/>
                    <a:pt x="198" y="3833"/>
                    <a:pt x="194" y="3821"/>
                  </a:cubicBezTo>
                  <a:cubicBezTo>
                    <a:pt x="188" y="3803"/>
                    <a:pt x="182" y="3786"/>
                    <a:pt x="177" y="3769"/>
                  </a:cubicBezTo>
                  <a:cubicBezTo>
                    <a:pt x="174" y="3759"/>
                    <a:pt x="171" y="3750"/>
                    <a:pt x="169" y="3740"/>
                  </a:cubicBezTo>
                  <a:cubicBezTo>
                    <a:pt x="161" y="3714"/>
                    <a:pt x="153" y="3687"/>
                    <a:pt x="146" y="3660"/>
                  </a:cubicBezTo>
                  <a:lnTo>
                    <a:pt x="140" y="3637"/>
                  </a:lnTo>
                  <a:lnTo>
                    <a:pt x="134" y="3616"/>
                  </a:lnTo>
                  <a:lnTo>
                    <a:pt x="134" y="3616"/>
                  </a:lnTo>
                  <a:cubicBezTo>
                    <a:pt x="134" y="3616"/>
                    <a:pt x="134" y="3618"/>
                    <a:pt x="135" y="3619"/>
                  </a:cubicBezTo>
                  <a:cubicBezTo>
                    <a:pt x="139" y="3630"/>
                    <a:pt x="142" y="3641"/>
                    <a:pt x="146" y="3652"/>
                  </a:cubicBezTo>
                  <a:cubicBezTo>
                    <a:pt x="149" y="3663"/>
                    <a:pt x="155" y="3680"/>
                    <a:pt x="160" y="3694"/>
                  </a:cubicBezTo>
                  <a:cubicBezTo>
                    <a:pt x="164" y="3705"/>
                    <a:pt x="168" y="3716"/>
                    <a:pt x="171" y="3727"/>
                  </a:cubicBezTo>
                  <a:cubicBezTo>
                    <a:pt x="176" y="3741"/>
                    <a:pt x="181" y="3754"/>
                    <a:pt x="187" y="3768"/>
                  </a:cubicBezTo>
                  <a:cubicBezTo>
                    <a:pt x="192" y="3782"/>
                    <a:pt x="194" y="3790"/>
                    <a:pt x="199" y="3800"/>
                  </a:cubicBezTo>
                  <a:cubicBezTo>
                    <a:pt x="203" y="3811"/>
                    <a:pt x="210" y="3827"/>
                    <a:pt x="216" y="3840"/>
                  </a:cubicBezTo>
                  <a:lnTo>
                    <a:pt x="229" y="3871"/>
                  </a:lnTo>
                  <a:cubicBezTo>
                    <a:pt x="235" y="3884"/>
                    <a:pt x="241" y="3898"/>
                    <a:pt x="247" y="3911"/>
                  </a:cubicBezTo>
                  <a:lnTo>
                    <a:pt x="261" y="3939"/>
                  </a:lnTo>
                  <a:cubicBezTo>
                    <a:pt x="268" y="3953"/>
                    <a:pt x="275" y="3967"/>
                    <a:pt x="282" y="3980"/>
                  </a:cubicBezTo>
                  <a:lnTo>
                    <a:pt x="295" y="4007"/>
                  </a:lnTo>
                  <a:cubicBezTo>
                    <a:pt x="303" y="4021"/>
                    <a:pt x="311" y="4035"/>
                    <a:pt x="319" y="4049"/>
                  </a:cubicBezTo>
                  <a:lnTo>
                    <a:pt x="319" y="4049"/>
                  </a:lnTo>
                  <a:lnTo>
                    <a:pt x="332" y="4077"/>
                  </a:lnTo>
                  <a:cubicBezTo>
                    <a:pt x="338" y="4090"/>
                    <a:pt x="344" y="4103"/>
                    <a:pt x="350" y="4116"/>
                  </a:cubicBezTo>
                  <a:cubicBezTo>
                    <a:pt x="350" y="4117"/>
                    <a:pt x="350" y="4118"/>
                    <a:pt x="351" y="4119"/>
                  </a:cubicBezTo>
                  <a:lnTo>
                    <a:pt x="351" y="4119"/>
                  </a:lnTo>
                  <a:cubicBezTo>
                    <a:pt x="351" y="4120"/>
                    <a:pt x="350" y="4122"/>
                    <a:pt x="350" y="4122"/>
                  </a:cubicBezTo>
                  <a:cubicBezTo>
                    <a:pt x="348" y="4126"/>
                    <a:pt x="347" y="4129"/>
                    <a:pt x="347" y="4133"/>
                  </a:cubicBezTo>
                  <a:lnTo>
                    <a:pt x="347" y="4133"/>
                  </a:lnTo>
                  <a:lnTo>
                    <a:pt x="347" y="4133"/>
                  </a:lnTo>
                  <a:cubicBezTo>
                    <a:pt x="347" y="4137"/>
                    <a:pt x="348" y="4141"/>
                    <a:pt x="350" y="4144"/>
                  </a:cubicBezTo>
                  <a:cubicBezTo>
                    <a:pt x="352" y="4148"/>
                    <a:pt x="355" y="4152"/>
                    <a:pt x="358" y="4153"/>
                  </a:cubicBezTo>
                  <a:cubicBezTo>
                    <a:pt x="362" y="4156"/>
                    <a:pt x="365" y="4156"/>
                    <a:pt x="368" y="4156"/>
                  </a:cubicBezTo>
                  <a:lnTo>
                    <a:pt x="382" y="4185"/>
                  </a:lnTo>
                  <a:cubicBezTo>
                    <a:pt x="387" y="4195"/>
                    <a:pt x="392" y="4205"/>
                    <a:pt x="397" y="4215"/>
                  </a:cubicBezTo>
                  <a:lnTo>
                    <a:pt x="406" y="4233"/>
                  </a:lnTo>
                  <a:cubicBezTo>
                    <a:pt x="426" y="4284"/>
                    <a:pt x="446" y="4335"/>
                    <a:pt x="469" y="4385"/>
                  </a:cubicBezTo>
                  <a:cubicBezTo>
                    <a:pt x="469" y="4387"/>
                    <a:pt x="471" y="4389"/>
                    <a:pt x="472" y="4391"/>
                  </a:cubicBezTo>
                  <a:lnTo>
                    <a:pt x="472" y="4390"/>
                  </a:lnTo>
                  <a:cubicBezTo>
                    <a:pt x="461" y="4374"/>
                    <a:pt x="452" y="4358"/>
                    <a:pt x="441" y="4342"/>
                  </a:cubicBezTo>
                  <a:lnTo>
                    <a:pt x="416" y="4299"/>
                  </a:lnTo>
                  <a:cubicBezTo>
                    <a:pt x="407" y="4283"/>
                    <a:pt x="396" y="4267"/>
                    <a:pt x="388" y="4251"/>
                  </a:cubicBezTo>
                  <a:cubicBezTo>
                    <a:pt x="379" y="4235"/>
                    <a:pt x="373" y="4224"/>
                    <a:pt x="366" y="4210"/>
                  </a:cubicBezTo>
                  <a:cubicBezTo>
                    <a:pt x="356" y="4192"/>
                    <a:pt x="346" y="4174"/>
                    <a:pt x="337" y="4156"/>
                  </a:cubicBezTo>
                  <a:lnTo>
                    <a:pt x="319" y="4120"/>
                  </a:lnTo>
                  <a:cubicBezTo>
                    <a:pt x="308" y="4099"/>
                    <a:pt x="298" y="4077"/>
                    <a:pt x="287" y="4055"/>
                  </a:cubicBezTo>
                  <a:cubicBezTo>
                    <a:pt x="283" y="4046"/>
                    <a:pt x="279" y="4037"/>
                    <a:pt x="275" y="4028"/>
                  </a:cubicBezTo>
                  <a:cubicBezTo>
                    <a:pt x="261" y="3999"/>
                    <a:pt x="248" y="3969"/>
                    <a:pt x="235" y="3940"/>
                  </a:cubicBezTo>
                  <a:cubicBezTo>
                    <a:pt x="232" y="3931"/>
                    <a:pt x="228" y="3921"/>
                    <a:pt x="225" y="3912"/>
                  </a:cubicBezTo>
                  <a:cubicBezTo>
                    <a:pt x="219" y="3895"/>
                    <a:pt x="212" y="3876"/>
                    <a:pt x="206" y="3857"/>
                  </a:cubicBezTo>
                  <a:close/>
                  <a:moveTo>
                    <a:pt x="42" y="2571"/>
                  </a:moveTo>
                  <a:lnTo>
                    <a:pt x="43" y="2559"/>
                  </a:lnTo>
                  <a:cubicBezTo>
                    <a:pt x="45" y="2541"/>
                    <a:pt x="46" y="2524"/>
                    <a:pt x="48" y="2508"/>
                  </a:cubicBezTo>
                  <a:lnTo>
                    <a:pt x="48" y="2504"/>
                  </a:lnTo>
                  <a:cubicBezTo>
                    <a:pt x="50" y="2487"/>
                    <a:pt x="53" y="2470"/>
                    <a:pt x="55" y="2453"/>
                  </a:cubicBezTo>
                  <a:lnTo>
                    <a:pt x="55" y="2449"/>
                  </a:lnTo>
                  <a:lnTo>
                    <a:pt x="55" y="2449"/>
                  </a:lnTo>
                  <a:cubicBezTo>
                    <a:pt x="56" y="2449"/>
                    <a:pt x="58" y="2449"/>
                    <a:pt x="59" y="2450"/>
                  </a:cubicBezTo>
                  <a:cubicBezTo>
                    <a:pt x="57" y="2465"/>
                    <a:pt x="55" y="2480"/>
                    <a:pt x="53" y="2494"/>
                  </a:cubicBezTo>
                  <a:cubicBezTo>
                    <a:pt x="53" y="2500"/>
                    <a:pt x="51" y="2506"/>
                    <a:pt x="50" y="2512"/>
                  </a:cubicBezTo>
                  <a:cubicBezTo>
                    <a:pt x="47" y="2532"/>
                    <a:pt x="44" y="2551"/>
                    <a:pt x="42" y="2571"/>
                  </a:cubicBezTo>
                  <a:cubicBezTo>
                    <a:pt x="42" y="2574"/>
                    <a:pt x="42" y="2576"/>
                    <a:pt x="42" y="2578"/>
                  </a:cubicBezTo>
                  <a:cubicBezTo>
                    <a:pt x="40" y="2596"/>
                    <a:pt x="38" y="2613"/>
                    <a:pt x="36" y="2629"/>
                  </a:cubicBezTo>
                  <a:lnTo>
                    <a:pt x="36" y="2628"/>
                  </a:lnTo>
                  <a:cubicBezTo>
                    <a:pt x="38" y="2608"/>
                    <a:pt x="40" y="2589"/>
                    <a:pt x="42" y="2571"/>
                  </a:cubicBezTo>
                  <a:close/>
                  <a:moveTo>
                    <a:pt x="89" y="2271"/>
                  </a:moveTo>
                  <a:cubicBezTo>
                    <a:pt x="93" y="2256"/>
                    <a:pt x="96" y="2242"/>
                    <a:pt x="99" y="2227"/>
                  </a:cubicBezTo>
                  <a:cubicBezTo>
                    <a:pt x="102" y="2217"/>
                    <a:pt x="105" y="2206"/>
                    <a:pt x="108" y="2196"/>
                  </a:cubicBezTo>
                  <a:cubicBezTo>
                    <a:pt x="111" y="2185"/>
                    <a:pt x="114" y="2170"/>
                    <a:pt x="118" y="2157"/>
                  </a:cubicBezTo>
                  <a:cubicBezTo>
                    <a:pt x="122" y="2144"/>
                    <a:pt x="124" y="2135"/>
                    <a:pt x="128" y="2125"/>
                  </a:cubicBezTo>
                  <a:cubicBezTo>
                    <a:pt x="131" y="2114"/>
                    <a:pt x="135" y="2100"/>
                    <a:pt x="139" y="2088"/>
                  </a:cubicBezTo>
                  <a:cubicBezTo>
                    <a:pt x="142" y="2076"/>
                    <a:pt x="146" y="2066"/>
                    <a:pt x="150" y="2055"/>
                  </a:cubicBezTo>
                  <a:cubicBezTo>
                    <a:pt x="154" y="2044"/>
                    <a:pt x="156" y="2032"/>
                    <a:pt x="161" y="2021"/>
                  </a:cubicBezTo>
                  <a:cubicBezTo>
                    <a:pt x="165" y="2009"/>
                    <a:pt x="169" y="1999"/>
                    <a:pt x="174" y="1988"/>
                  </a:cubicBezTo>
                  <a:cubicBezTo>
                    <a:pt x="178" y="1977"/>
                    <a:pt x="181" y="1965"/>
                    <a:pt x="186" y="1954"/>
                  </a:cubicBezTo>
                  <a:cubicBezTo>
                    <a:pt x="190" y="1943"/>
                    <a:pt x="195" y="1931"/>
                    <a:pt x="200" y="1921"/>
                  </a:cubicBezTo>
                  <a:cubicBezTo>
                    <a:pt x="204" y="1910"/>
                    <a:pt x="208" y="1898"/>
                    <a:pt x="213" y="1888"/>
                  </a:cubicBezTo>
                  <a:cubicBezTo>
                    <a:pt x="218" y="1877"/>
                    <a:pt x="222" y="1867"/>
                    <a:pt x="227" y="1857"/>
                  </a:cubicBezTo>
                  <a:cubicBezTo>
                    <a:pt x="231" y="1846"/>
                    <a:pt x="237" y="1834"/>
                    <a:pt x="242" y="1824"/>
                  </a:cubicBezTo>
                  <a:cubicBezTo>
                    <a:pt x="247" y="1813"/>
                    <a:pt x="252" y="1803"/>
                    <a:pt x="257" y="1793"/>
                  </a:cubicBezTo>
                  <a:cubicBezTo>
                    <a:pt x="262" y="1782"/>
                    <a:pt x="267" y="1772"/>
                    <a:pt x="273" y="1762"/>
                  </a:cubicBezTo>
                  <a:cubicBezTo>
                    <a:pt x="278" y="1751"/>
                    <a:pt x="284" y="1742"/>
                    <a:pt x="289" y="1732"/>
                  </a:cubicBezTo>
                  <a:cubicBezTo>
                    <a:pt x="294" y="1721"/>
                    <a:pt x="300" y="1710"/>
                    <a:pt x="306" y="1700"/>
                  </a:cubicBezTo>
                  <a:lnTo>
                    <a:pt x="312" y="1689"/>
                  </a:lnTo>
                  <a:cubicBezTo>
                    <a:pt x="307" y="1700"/>
                    <a:pt x="302" y="1712"/>
                    <a:pt x="297" y="1724"/>
                  </a:cubicBezTo>
                  <a:cubicBezTo>
                    <a:pt x="292" y="1736"/>
                    <a:pt x="285" y="1752"/>
                    <a:pt x="279" y="1766"/>
                  </a:cubicBezTo>
                  <a:cubicBezTo>
                    <a:pt x="271" y="1786"/>
                    <a:pt x="264" y="1804"/>
                    <a:pt x="257" y="1823"/>
                  </a:cubicBezTo>
                  <a:cubicBezTo>
                    <a:pt x="251" y="1836"/>
                    <a:pt x="246" y="1849"/>
                    <a:pt x="241" y="1862"/>
                  </a:cubicBezTo>
                  <a:cubicBezTo>
                    <a:pt x="233" y="1882"/>
                    <a:pt x="226" y="1903"/>
                    <a:pt x="219" y="1924"/>
                  </a:cubicBezTo>
                  <a:cubicBezTo>
                    <a:pt x="214" y="1936"/>
                    <a:pt x="210" y="1948"/>
                    <a:pt x="205" y="1960"/>
                  </a:cubicBezTo>
                  <a:cubicBezTo>
                    <a:pt x="197" y="1984"/>
                    <a:pt x="190" y="2008"/>
                    <a:pt x="182" y="2031"/>
                  </a:cubicBezTo>
                  <a:lnTo>
                    <a:pt x="176" y="2047"/>
                  </a:lnTo>
                  <a:cubicBezTo>
                    <a:pt x="171" y="2061"/>
                    <a:pt x="165" y="2075"/>
                    <a:pt x="160" y="2089"/>
                  </a:cubicBezTo>
                  <a:cubicBezTo>
                    <a:pt x="157" y="2098"/>
                    <a:pt x="154" y="2107"/>
                    <a:pt x="151" y="2117"/>
                  </a:cubicBezTo>
                  <a:cubicBezTo>
                    <a:pt x="146" y="2130"/>
                    <a:pt x="142" y="2143"/>
                    <a:pt x="137" y="2156"/>
                  </a:cubicBezTo>
                  <a:lnTo>
                    <a:pt x="128" y="2185"/>
                  </a:lnTo>
                  <a:lnTo>
                    <a:pt x="116" y="2223"/>
                  </a:lnTo>
                  <a:cubicBezTo>
                    <a:pt x="113" y="2232"/>
                    <a:pt x="111" y="2242"/>
                    <a:pt x="108" y="2252"/>
                  </a:cubicBezTo>
                  <a:lnTo>
                    <a:pt x="97" y="2289"/>
                  </a:lnTo>
                  <a:cubicBezTo>
                    <a:pt x="94" y="2299"/>
                    <a:pt x="91" y="2308"/>
                    <a:pt x="89" y="2318"/>
                  </a:cubicBezTo>
                  <a:cubicBezTo>
                    <a:pt x="86" y="2327"/>
                    <a:pt x="85" y="2335"/>
                    <a:pt x="83" y="2343"/>
                  </a:cubicBezTo>
                  <a:lnTo>
                    <a:pt x="83" y="2343"/>
                  </a:lnTo>
                  <a:lnTo>
                    <a:pt x="83" y="2343"/>
                  </a:lnTo>
                  <a:cubicBezTo>
                    <a:pt x="82" y="2343"/>
                    <a:pt x="81" y="2343"/>
                    <a:pt x="80" y="2344"/>
                  </a:cubicBezTo>
                  <a:cubicBezTo>
                    <a:pt x="79" y="2344"/>
                    <a:pt x="78" y="2344"/>
                    <a:pt x="78" y="2345"/>
                  </a:cubicBezTo>
                  <a:lnTo>
                    <a:pt x="77" y="2347"/>
                  </a:lnTo>
                  <a:lnTo>
                    <a:pt x="76" y="2348"/>
                  </a:lnTo>
                  <a:lnTo>
                    <a:pt x="74" y="2348"/>
                  </a:lnTo>
                  <a:cubicBezTo>
                    <a:pt x="77" y="2332"/>
                    <a:pt x="80" y="2315"/>
                    <a:pt x="84" y="2299"/>
                  </a:cubicBezTo>
                  <a:cubicBezTo>
                    <a:pt x="85" y="2289"/>
                    <a:pt x="87" y="2280"/>
                    <a:pt x="89" y="2271"/>
                  </a:cubicBezTo>
                  <a:close/>
                  <a:moveTo>
                    <a:pt x="390" y="1524"/>
                  </a:moveTo>
                  <a:cubicBezTo>
                    <a:pt x="395" y="1512"/>
                    <a:pt x="400" y="1500"/>
                    <a:pt x="406" y="1489"/>
                  </a:cubicBezTo>
                  <a:cubicBezTo>
                    <a:pt x="406" y="1487"/>
                    <a:pt x="407" y="1486"/>
                    <a:pt x="408" y="1484"/>
                  </a:cubicBezTo>
                  <a:cubicBezTo>
                    <a:pt x="414" y="1471"/>
                    <a:pt x="420" y="1459"/>
                    <a:pt x="426" y="1446"/>
                  </a:cubicBezTo>
                  <a:cubicBezTo>
                    <a:pt x="428" y="1442"/>
                    <a:pt x="430" y="1438"/>
                    <a:pt x="432" y="1434"/>
                  </a:cubicBezTo>
                  <a:lnTo>
                    <a:pt x="445" y="1409"/>
                  </a:lnTo>
                  <a:lnTo>
                    <a:pt x="448" y="1403"/>
                  </a:lnTo>
                  <a:lnTo>
                    <a:pt x="448" y="1403"/>
                  </a:lnTo>
                  <a:cubicBezTo>
                    <a:pt x="459" y="1387"/>
                    <a:pt x="471" y="1375"/>
                    <a:pt x="486" y="1363"/>
                  </a:cubicBezTo>
                  <a:lnTo>
                    <a:pt x="478" y="1376"/>
                  </a:lnTo>
                  <a:lnTo>
                    <a:pt x="461" y="1404"/>
                  </a:lnTo>
                  <a:cubicBezTo>
                    <a:pt x="446" y="1428"/>
                    <a:pt x="431" y="1453"/>
                    <a:pt x="417" y="1478"/>
                  </a:cubicBezTo>
                  <a:lnTo>
                    <a:pt x="415" y="1483"/>
                  </a:lnTo>
                  <a:cubicBezTo>
                    <a:pt x="403" y="1504"/>
                    <a:pt x="391" y="1526"/>
                    <a:pt x="379" y="1547"/>
                  </a:cubicBezTo>
                  <a:lnTo>
                    <a:pt x="385" y="1535"/>
                  </a:lnTo>
                  <a:cubicBezTo>
                    <a:pt x="387" y="1531"/>
                    <a:pt x="388" y="1527"/>
                    <a:pt x="390" y="1523"/>
                  </a:cubicBezTo>
                  <a:lnTo>
                    <a:pt x="390" y="1524"/>
                  </a:lnTo>
                  <a:close/>
                  <a:moveTo>
                    <a:pt x="736" y="1026"/>
                  </a:moveTo>
                  <a:lnTo>
                    <a:pt x="747" y="1017"/>
                  </a:lnTo>
                  <a:lnTo>
                    <a:pt x="770" y="1002"/>
                  </a:lnTo>
                  <a:lnTo>
                    <a:pt x="778" y="996"/>
                  </a:lnTo>
                  <a:cubicBezTo>
                    <a:pt x="789" y="990"/>
                    <a:pt x="798" y="984"/>
                    <a:pt x="809" y="979"/>
                  </a:cubicBezTo>
                  <a:lnTo>
                    <a:pt x="817" y="975"/>
                  </a:lnTo>
                  <a:cubicBezTo>
                    <a:pt x="825" y="971"/>
                    <a:pt x="833" y="968"/>
                    <a:pt x="840" y="965"/>
                  </a:cubicBezTo>
                  <a:lnTo>
                    <a:pt x="852" y="960"/>
                  </a:lnTo>
                  <a:cubicBezTo>
                    <a:pt x="859" y="958"/>
                    <a:pt x="865" y="956"/>
                    <a:pt x="872" y="954"/>
                  </a:cubicBezTo>
                  <a:lnTo>
                    <a:pt x="884" y="951"/>
                  </a:lnTo>
                  <a:cubicBezTo>
                    <a:pt x="891" y="949"/>
                    <a:pt x="897" y="947"/>
                    <a:pt x="904" y="946"/>
                  </a:cubicBezTo>
                  <a:lnTo>
                    <a:pt x="915" y="944"/>
                  </a:lnTo>
                  <a:lnTo>
                    <a:pt x="925" y="943"/>
                  </a:lnTo>
                  <a:lnTo>
                    <a:pt x="925" y="943"/>
                  </a:lnTo>
                  <a:cubicBezTo>
                    <a:pt x="926" y="946"/>
                    <a:pt x="925" y="949"/>
                    <a:pt x="928" y="952"/>
                  </a:cubicBezTo>
                  <a:cubicBezTo>
                    <a:pt x="928" y="953"/>
                    <a:pt x="929" y="954"/>
                    <a:pt x="930" y="955"/>
                  </a:cubicBezTo>
                  <a:lnTo>
                    <a:pt x="914" y="969"/>
                  </a:lnTo>
                  <a:lnTo>
                    <a:pt x="892" y="988"/>
                  </a:lnTo>
                  <a:cubicBezTo>
                    <a:pt x="881" y="998"/>
                    <a:pt x="871" y="1008"/>
                    <a:pt x="860" y="1018"/>
                  </a:cubicBezTo>
                  <a:lnTo>
                    <a:pt x="838" y="1038"/>
                  </a:lnTo>
                  <a:cubicBezTo>
                    <a:pt x="827" y="1049"/>
                    <a:pt x="816" y="1060"/>
                    <a:pt x="805" y="1071"/>
                  </a:cubicBezTo>
                  <a:lnTo>
                    <a:pt x="786" y="1089"/>
                  </a:lnTo>
                  <a:cubicBezTo>
                    <a:pt x="773" y="1102"/>
                    <a:pt x="760" y="1115"/>
                    <a:pt x="747" y="1128"/>
                  </a:cubicBezTo>
                  <a:lnTo>
                    <a:pt x="735" y="1140"/>
                  </a:lnTo>
                  <a:cubicBezTo>
                    <a:pt x="685" y="1192"/>
                    <a:pt x="638" y="1245"/>
                    <a:pt x="594" y="1299"/>
                  </a:cubicBezTo>
                  <a:lnTo>
                    <a:pt x="591" y="1302"/>
                  </a:lnTo>
                  <a:lnTo>
                    <a:pt x="576" y="1315"/>
                  </a:lnTo>
                  <a:lnTo>
                    <a:pt x="563" y="1328"/>
                  </a:lnTo>
                  <a:lnTo>
                    <a:pt x="555" y="1336"/>
                  </a:lnTo>
                  <a:lnTo>
                    <a:pt x="555" y="1336"/>
                  </a:lnTo>
                  <a:cubicBezTo>
                    <a:pt x="552" y="1335"/>
                    <a:pt x="550" y="1335"/>
                    <a:pt x="547" y="1335"/>
                  </a:cubicBezTo>
                  <a:lnTo>
                    <a:pt x="547" y="1335"/>
                  </a:lnTo>
                  <a:cubicBezTo>
                    <a:pt x="543" y="1335"/>
                    <a:pt x="540" y="1336"/>
                    <a:pt x="537" y="1338"/>
                  </a:cubicBezTo>
                  <a:cubicBezTo>
                    <a:pt x="533" y="1340"/>
                    <a:pt x="529" y="1342"/>
                    <a:pt x="528" y="1346"/>
                  </a:cubicBezTo>
                  <a:cubicBezTo>
                    <a:pt x="527" y="1347"/>
                    <a:pt x="528" y="1347"/>
                    <a:pt x="528" y="1347"/>
                  </a:cubicBezTo>
                  <a:lnTo>
                    <a:pt x="522" y="1347"/>
                  </a:lnTo>
                  <a:lnTo>
                    <a:pt x="522" y="1347"/>
                  </a:lnTo>
                  <a:cubicBezTo>
                    <a:pt x="519" y="1347"/>
                    <a:pt x="517" y="1347"/>
                    <a:pt x="514" y="1348"/>
                  </a:cubicBezTo>
                  <a:lnTo>
                    <a:pt x="510" y="1349"/>
                  </a:lnTo>
                  <a:lnTo>
                    <a:pt x="505" y="1351"/>
                  </a:lnTo>
                  <a:lnTo>
                    <a:pt x="500" y="1353"/>
                  </a:lnTo>
                  <a:lnTo>
                    <a:pt x="496" y="1355"/>
                  </a:lnTo>
                  <a:lnTo>
                    <a:pt x="494" y="1356"/>
                  </a:lnTo>
                  <a:lnTo>
                    <a:pt x="494" y="1356"/>
                  </a:lnTo>
                  <a:cubicBezTo>
                    <a:pt x="569" y="1238"/>
                    <a:pt x="638" y="1142"/>
                    <a:pt x="727" y="1034"/>
                  </a:cubicBezTo>
                  <a:lnTo>
                    <a:pt x="736" y="1026"/>
                  </a:lnTo>
                  <a:close/>
                  <a:moveTo>
                    <a:pt x="907" y="943"/>
                  </a:moveTo>
                  <a:cubicBezTo>
                    <a:pt x="900" y="945"/>
                    <a:pt x="893" y="946"/>
                    <a:pt x="886" y="948"/>
                  </a:cubicBezTo>
                  <a:lnTo>
                    <a:pt x="874" y="951"/>
                  </a:lnTo>
                  <a:cubicBezTo>
                    <a:pt x="867" y="953"/>
                    <a:pt x="860" y="955"/>
                    <a:pt x="853" y="958"/>
                  </a:cubicBezTo>
                  <a:lnTo>
                    <a:pt x="843" y="962"/>
                  </a:lnTo>
                  <a:lnTo>
                    <a:pt x="843" y="962"/>
                  </a:lnTo>
                  <a:cubicBezTo>
                    <a:pt x="831" y="966"/>
                    <a:pt x="822" y="970"/>
                    <a:pt x="812" y="975"/>
                  </a:cubicBezTo>
                  <a:lnTo>
                    <a:pt x="808" y="977"/>
                  </a:lnTo>
                  <a:cubicBezTo>
                    <a:pt x="798" y="982"/>
                    <a:pt x="789" y="987"/>
                    <a:pt x="780" y="993"/>
                  </a:cubicBezTo>
                  <a:lnTo>
                    <a:pt x="770" y="999"/>
                  </a:lnTo>
                  <a:cubicBezTo>
                    <a:pt x="763" y="1004"/>
                    <a:pt x="756" y="1009"/>
                    <a:pt x="749" y="1014"/>
                  </a:cubicBezTo>
                  <a:cubicBezTo>
                    <a:pt x="745" y="1016"/>
                    <a:pt x="741" y="1019"/>
                    <a:pt x="738" y="1022"/>
                  </a:cubicBezTo>
                  <a:lnTo>
                    <a:pt x="734" y="1025"/>
                  </a:lnTo>
                  <a:lnTo>
                    <a:pt x="734" y="1025"/>
                  </a:lnTo>
                  <a:cubicBezTo>
                    <a:pt x="898" y="826"/>
                    <a:pt x="1059" y="676"/>
                    <a:pt x="1267" y="525"/>
                  </a:cubicBezTo>
                  <a:lnTo>
                    <a:pt x="1267" y="525"/>
                  </a:lnTo>
                  <a:cubicBezTo>
                    <a:pt x="1239" y="550"/>
                    <a:pt x="1216" y="573"/>
                    <a:pt x="1191" y="601"/>
                  </a:cubicBezTo>
                  <a:lnTo>
                    <a:pt x="1182" y="611"/>
                  </a:lnTo>
                  <a:cubicBezTo>
                    <a:pt x="1173" y="621"/>
                    <a:pt x="1163" y="630"/>
                    <a:pt x="1154" y="642"/>
                  </a:cubicBezTo>
                  <a:lnTo>
                    <a:pt x="1142" y="657"/>
                  </a:lnTo>
                  <a:cubicBezTo>
                    <a:pt x="1134" y="667"/>
                    <a:pt x="1125" y="677"/>
                    <a:pt x="1116" y="688"/>
                  </a:cubicBezTo>
                  <a:lnTo>
                    <a:pt x="1105" y="703"/>
                  </a:lnTo>
                  <a:cubicBezTo>
                    <a:pt x="1093" y="718"/>
                    <a:pt x="1082" y="733"/>
                    <a:pt x="1071" y="749"/>
                  </a:cubicBezTo>
                  <a:lnTo>
                    <a:pt x="1056" y="768"/>
                  </a:lnTo>
                  <a:lnTo>
                    <a:pt x="1035" y="800"/>
                  </a:lnTo>
                  <a:lnTo>
                    <a:pt x="1019" y="823"/>
                  </a:lnTo>
                  <a:lnTo>
                    <a:pt x="997" y="858"/>
                  </a:lnTo>
                  <a:lnTo>
                    <a:pt x="984" y="880"/>
                  </a:lnTo>
                  <a:cubicBezTo>
                    <a:pt x="978" y="888"/>
                    <a:pt x="973" y="897"/>
                    <a:pt x="968" y="905"/>
                  </a:cubicBezTo>
                  <a:lnTo>
                    <a:pt x="959" y="918"/>
                  </a:lnTo>
                  <a:lnTo>
                    <a:pt x="959" y="918"/>
                  </a:lnTo>
                  <a:cubicBezTo>
                    <a:pt x="956" y="916"/>
                    <a:pt x="953" y="915"/>
                    <a:pt x="949" y="915"/>
                  </a:cubicBezTo>
                  <a:lnTo>
                    <a:pt x="949" y="915"/>
                  </a:lnTo>
                  <a:lnTo>
                    <a:pt x="949" y="915"/>
                  </a:lnTo>
                  <a:cubicBezTo>
                    <a:pt x="944" y="915"/>
                    <a:pt x="941" y="916"/>
                    <a:pt x="937" y="919"/>
                  </a:cubicBezTo>
                  <a:cubicBezTo>
                    <a:pt x="933" y="921"/>
                    <a:pt x="930" y="923"/>
                    <a:pt x="928" y="927"/>
                  </a:cubicBezTo>
                  <a:cubicBezTo>
                    <a:pt x="926" y="931"/>
                    <a:pt x="925" y="935"/>
                    <a:pt x="925" y="939"/>
                  </a:cubicBezTo>
                  <a:lnTo>
                    <a:pt x="925" y="939"/>
                  </a:lnTo>
                  <a:lnTo>
                    <a:pt x="925" y="939"/>
                  </a:lnTo>
                  <a:lnTo>
                    <a:pt x="917" y="940"/>
                  </a:lnTo>
                  <a:lnTo>
                    <a:pt x="907" y="943"/>
                  </a:lnTo>
                  <a:close/>
                  <a:moveTo>
                    <a:pt x="1284" y="514"/>
                  </a:moveTo>
                  <a:lnTo>
                    <a:pt x="1284" y="514"/>
                  </a:lnTo>
                  <a:lnTo>
                    <a:pt x="1320" y="489"/>
                  </a:lnTo>
                  <a:cubicBezTo>
                    <a:pt x="1333" y="480"/>
                    <a:pt x="1346" y="471"/>
                    <a:pt x="1359" y="462"/>
                  </a:cubicBezTo>
                  <a:cubicBezTo>
                    <a:pt x="1372" y="453"/>
                    <a:pt x="1385" y="445"/>
                    <a:pt x="1399" y="437"/>
                  </a:cubicBezTo>
                  <a:lnTo>
                    <a:pt x="1425" y="421"/>
                  </a:lnTo>
                  <a:lnTo>
                    <a:pt x="1421" y="424"/>
                  </a:lnTo>
                  <a:cubicBezTo>
                    <a:pt x="1415" y="428"/>
                    <a:pt x="1409" y="432"/>
                    <a:pt x="1403" y="437"/>
                  </a:cubicBezTo>
                  <a:cubicBezTo>
                    <a:pt x="1397" y="441"/>
                    <a:pt x="1387" y="449"/>
                    <a:pt x="1379" y="456"/>
                  </a:cubicBezTo>
                  <a:lnTo>
                    <a:pt x="1361" y="470"/>
                  </a:lnTo>
                  <a:lnTo>
                    <a:pt x="1337" y="489"/>
                  </a:lnTo>
                  <a:lnTo>
                    <a:pt x="1319" y="504"/>
                  </a:lnTo>
                  <a:cubicBezTo>
                    <a:pt x="1311" y="511"/>
                    <a:pt x="1303" y="519"/>
                    <a:pt x="1295" y="526"/>
                  </a:cubicBezTo>
                  <a:lnTo>
                    <a:pt x="1278" y="542"/>
                  </a:lnTo>
                  <a:lnTo>
                    <a:pt x="1253" y="566"/>
                  </a:lnTo>
                  <a:lnTo>
                    <a:pt x="1236" y="582"/>
                  </a:lnTo>
                  <a:cubicBezTo>
                    <a:pt x="1228" y="590"/>
                    <a:pt x="1219" y="599"/>
                    <a:pt x="1210" y="608"/>
                  </a:cubicBezTo>
                  <a:lnTo>
                    <a:pt x="1195" y="624"/>
                  </a:lnTo>
                  <a:lnTo>
                    <a:pt x="1167" y="655"/>
                  </a:lnTo>
                  <a:lnTo>
                    <a:pt x="1154" y="669"/>
                  </a:lnTo>
                  <a:cubicBezTo>
                    <a:pt x="1140" y="685"/>
                    <a:pt x="1126" y="701"/>
                    <a:pt x="1113" y="717"/>
                  </a:cubicBezTo>
                  <a:cubicBezTo>
                    <a:pt x="1070" y="768"/>
                    <a:pt x="1027" y="823"/>
                    <a:pt x="984" y="883"/>
                  </a:cubicBezTo>
                  <a:lnTo>
                    <a:pt x="988" y="877"/>
                  </a:lnTo>
                  <a:lnTo>
                    <a:pt x="1000" y="858"/>
                  </a:lnTo>
                  <a:cubicBezTo>
                    <a:pt x="1008" y="845"/>
                    <a:pt x="1017" y="831"/>
                    <a:pt x="1026" y="819"/>
                  </a:cubicBezTo>
                  <a:lnTo>
                    <a:pt x="1039" y="799"/>
                  </a:lnTo>
                  <a:cubicBezTo>
                    <a:pt x="1049" y="785"/>
                    <a:pt x="1058" y="772"/>
                    <a:pt x="1067" y="759"/>
                  </a:cubicBezTo>
                  <a:cubicBezTo>
                    <a:pt x="1070" y="755"/>
                    <a:pt x="1073" y="750"/>
                    <a:pt x="1077" y="745"/>
                  </a:cubicBezTo>
                  <a:cubicBezTo>
                    <a:pt x="1089" y="729"/>
                    <a:pt x="1101" y="713"/>
                    <a:pt x="1112" y="698"/>
                  </a:cubicBezTo>
                  <a:lnTo>
                    <a:pt x="1125" y="682"/>
                  </a:lnTo>
                  <a:lnTo>
                    <a:pt x="1152" y="649"/>
                  </a:lnTo>
                  <a:lnTo>
                    <a:pt x="1163" y="636"/>
                  </a:lnTo>
                  <a:cubicBezTo>
                    <a:pt x="1189" y="606"/>
                    <a:pt x="1216" y="578"/>
                    <a:pt x="1242" y="553"/>
                  </a:cubicBezTo>
                  <a:lnTo>
                    <a:pt x="1246" y="549"/>
                  </a:lnTo>
                  <a:cubicBezTo>
                    <a:pt x="1259" y="536"/>
                    <a:pt x="1271" y="524"/>
                    <a:pt x="1284" y="514"/>
                  </a:cubicBezTo>
                  <a:close/>
                  <a:moveTo>
                    <a:pt x="1549" y="351"/>
                  </a:moveTo>
                  <a:lnTo>
                    <a:pt x="1590" y="332"/>
                  </a:lnTo>
                  <a:lnTo>
                    <a:pt x="1596" y="329"/>
                  </a:lnTo>
                  <a:lnTo>
                    <a:pt x="1614" y="322"/>
                  </a:lnTo>
                  <a:lnTo>
                    <a:pt x="1632" y="316"/>
                  </a:lnTo>
                  <a:cubicBezTo>
                    <a:pt x="1642" y="313"/>
                    <a:pt x="1651" y="311"/>
                    <a:pt x="1660" y="308"/>
                  </a:cubicBezTo>
                  <a:lnTo>
                    <a:pt x="1679" y="304"/>
                  </a:lnTo>
                  <a:cubicBezTo>
                    <a:pt x="1688" y="302"/>
                    <a:pt x="1697" y="300"/>
                    <a:pt x="1706" y="299"/>
                  </a:cubicBezTo>
                  <a:cubicBezTo>
                    <a:pt x="1715" y="297"/>
                    <a:pt x="1721" y="296"/>
                    <a:pt x="1729" y="295"/>
                  </a:cubicBezTo>
                  <a:lnTo>
                    <a:pt x="1752" y="293"/>
                  </a:lnTo>
                  <a:cubicBezTo>
                    <a:pt x="1767" y="291"/>
                    <a:pt x="1782" y="291"/>
                    <a:pt x="1798" y="291"/>
                  </a:cubicBezTo>
                  <a:cubicBezTo>
                    <a:pt x="1813" y="291"/>
                    <a:pt x="1829" y="291"/>
                    <a:pt x="1844" y="293"/>
                  </a:cubicBezTo>
                  <a:cubicBezTo>
                    <a:pt x="1849" y="293"/>
                    <a:pt x="1854" y="294"/>
                    <a:pt x="1859" y="295"/>
                  </a:cubicBezTo>
                  <a:cubicBezTo>
                    <a:pt x="1869" y="296"/>
                    <a:pt x="1879" y="297"/>
                    <a:pt x="1889" y="298"/>
                  </a:cubicBezTo>
                  <a:cubicBezTo>
                    <a:pt x="1896" y="300"/>
                    <a:pt x="1902" y="301"/>
                    <a:pt x="1908" y="303"/>
                  </a:cubicBezTo>
                  <a:cubicBezTo>
                    <a:pt x="1914" y="304"/>
                    <a:pt x="1925" y="306"/>
                    <a:pt x="1934" y="309"/>
                  </a:cubicBezTo>
                  <a:lnTo>
                    <a:pt x="1946" y="312"/>
                  </a:lnTo>
                  <a:lnTo>
                    <a:pt x="1935" y="319"/>
                  </a:lnTo>
                  <a:lnTo>
                    <a:pt x="1922" y="327"/>
                  </a:lnTo>
                  <a:cubicBezTo>
                    <a:pt x="1906" y="337"/>
                    <a:pt x="1890" y="347"/>
                    <a:pt x="1874" y="357"/>
                  </a:cubicBezTo>
                  <a:cubicBezTo>
                    <a:pt x="1870" y="359"/>
                    <a:pt x="1865" y="362"/>
                    <a:pt x="1860" y="365"/>
                  </a:cubicBezTo>
                  <a:lnTo>
                    <a:pt x="1854" y="370"/>
                  </a:lnTo>
                  <a:lnTo>
                    <a:pt x="1837" y="377"/>
                  </a:lnTo>
                  <a:lnTo>
                    <a:pt x="1791" y="396"/>
                  </a:lnTo>
                  <a:lnTo>
                    <a:pt x="1768" y="406"/>
                  </a:lnTo>
                  <a:lnTo>
                    <a:pt x="1719" y="429"/>
                  </a:lnTo>
                  <a:cubicBezTo>
                    <a:pt x="1713" y="432"/>
                    <a:pt x="1706" y="435"/>
                    <a:pt x="1700" y="438"/>
                  </a:cubicBezTo>
                  <a:cubicBezTo>
                    <a:pt x="1683" y="446"/>
                    <a:pt x="1667" y="454"/>
                    <a:pt x="1650" y="463"/>
                  </a:cubicBezTo>
                  <a:lnTo>
                    <a:pt x="1632" y="472"/>
                  </a:lnTo>
                  <a:cubicBezTo>
                    <a:pt x="1615" y="480"/>
                    <a:pt x="1598" y="489"/>
                    <a:pt x="1581" y="498"/>
                  </a:cubicBezTo>
                  <a:lnTo>
                    <a:pt x="1564" y="507"/>
                  </a:lnTo>
                  <a:cubicBezTo>
                    <a:pt x="1545" y="518"/>
                    <a:pt x="1526" y="528"/>
                    <a:pt x="1507" y="539"/>
                  </a:cubicBezTo>
                  <a:lnTo>
                    <a:pt x="1503" y="541"/>
                  </a:lnTo>
                  <a:lnTo>
                    <a:pt x="1503" y="541"/>
                  </a:lnTo>
                  <a:cubicBezTo>
                    <a:pt x="1503" y="540"/>
                    <a:pt x="1503" y="540"/>
                    <a:pt x="1503" y="539"/>
                  </a:cubicBezTo>
                  <a:cubicBezTo>
                    <a:pt x="1503" y="538"/>
                    <a:pt x="1503" y="538"/>
                    <a:pt x="1503" y="537"/>
                  </a:cubicBezTo>
                  <a:lnTo>
                    <a:pt x="1503" y="536"/>
                  </a:lnTo>
                  <a:cubicBezTo>
                    <a:pt x="1503" y="531"/>
                    <a:pt x="1502" y="526"/>
                    <a:pt x="1501" y="520"/>
                  </a:cubicBezTo>
                  <a:cubicBezTo>
                    <a:pt x="1501" y="520"/>
                    <a:pt x="1501" y="519"/>
                    <a:pt x="1501" y="518"/>
                  </a:cubicBezTo>
                  <a:cubicBezTo>
                    <a:pt x="1501" y="514"/>
                    <a:pt x="1500" y="509"/>
                    <a:pt x="1499" y="505"/>
                  </a:cubicBezTo>
                  <a:lnTo>
                    <a:pt x="1499" y="505"/>
                  </a:lnTo>
                  <a:cubicBezTo>
                    <a:pt x="1499" y="504"/>
                    <a:pt x="1499" y="504"/>
                    <a:pt x="1499" y="503"/>
                  </a:cubicBezTo>
                  <a:cubicBezTo>
                    <a:pt x="1499" y="502"/>
                    <a:pt x="1499" y="502"/>
                    <a:pt x="1499" y="501"/>
                  </a:cubicBezTo>
                  <a:cubicBezTo>
                    <a:pt x="1499" y="497"/>
                    <a:pt x="1497" y="493"/>
                    <a:pt x="1497" y="490"/>
                  </a:cubicBezTo>
                  <a:cubicBezTo>
                    <a:pt x="1496" y="486"/>
                    <a:pt x="1497" y="486"/>
                    <a:pt x="1497" y="485"/>
                  </a:cubicBezTo>
                  <a:cubicBezTo>
                    <a:pt x="1497" y="483"/>
                    <a:pt x="1497" y="479"/>
                    <a:pt x="1496" y="476"/>
                  </a:cubicBezTo>
                  <a:cubicBezTo>
                    <a:pt x="1494" y="473"/>
                    <a:pt x="1496" y="472"/>
                    <a:pt x="1495" y="471"/>
                  </a:cubicBezTo>
                  <a:cubicBezTo>
                    <a:pt x="1494" y="469"/>
                    <a:pt x="1495" y="465"/>
                    <a:pt x="1493" y="463"/>
                  </a:cubicBezTo>
                  <a:lnTo>
                    <a:pt x="1493" y="463"/>
                  </a:lnTo>
                  <a:cubicBezTo>
                    <a:pt x="1493" y="461"/>
                    <a:pt x="1492" y="460"/>
                    <a:pt x="1492" y="458"/>
                  </a:cubicBezTo>
                  <a:cubicBezTo>
                    <a:pt x="1492" y="456"/>
                    <a:pt x="1491" y="453"/>
                    <a:pt x="1490" y="450"/>
                  </a:cubicBezTo>
                  <a:lnTo>
                    <a:pt x="1489" y="446"/>
                  </a:lnTo>
                  <a:cubicBezTo>
                    <a:pt x="1489" y="444"/>
                    <a:pt x="1487" y="442"/>
                    <a:pt x="1487" y="440"/>
                  </a:cubicBezTo>
                  <a:cubicBezTo>
                    <a:pt x="1486" y="438"/>
                    <a:pt x="1486" y="436"/>
                    <a:pt x="1486" y="435"/>
                  </a:cubicBezTo>
                  <a:cubicBezTo>
                    <a:pt x="1486" y="433"/>
                    <a:pt x="1485" y="432"/>
                    <a:pt x="1484" y="430"/>
                  </a:cubicBezTo>
                  <a:lnTo>
                    <a:pt x="1484" y="430"/>
                  </a:lnTo>
                  <a:cubicBezTo>
                    <a:pt x="1484" y="428"/>
                    <a:pt x="1483" y="427"/>
                    <a:pt x="1482" y="426"/>
                  </a:cubicBezTo>
                  <a:lnTo>
                    <a:pt x="1482" y="426"/>
                  </a:lnTo>
                  <a:cubicBezTo>
                    <a:pt x="1482" y="424"/>
                    <a:pt x="1481" y="423"/>
                    <a:pt x="1480" y="421"/>
                  </a:cubicBezTo>
                  <a:lnTo>
                    <a:pt x="1478" y="418"/>
                  </a:lnTo>
                  <a:lnTo>
                    <a:pt x="1478" y="418"/>
                  </a:lnTo>
                  <a:cubicBezTo>
                    <a:pt x="1478" y="417"/>
                    <a:pt x="1479" y="417"/>
                    <a:pt x="1479" y="417"/>
                  </a:cubicBezTo>
                  <a:lnTo>
                    <a:pt x="1478" y="416"/>
                  </a:lnTo>
                  <a:lnTo>
                    <a:pt x="1478" y="416"/>
                  </a:lnTo>
                  <a:cubicBezTo>
                    <a:pt x="1479" y="416"/>
                    <a:pt x="1479" y="415"/>
                    <a:pt x="1479" y="415"/>
                  </a:cubicBezTo>
                  <a:cubicBezTo>
                    <a:pt x="1481" y="411"/>
                    <a:pt x="1483" y="407"/>
                    <a:pt x="1483" y="403"/>
                  </a:cubicBezTo>
                  <a:cubicBezTo>
                    <a:pt x="1483" y="401"/>
                    <a:pt x="1482" y="400"/>
                    <a:pt x="1482" y="399"/>
                  </a:cubicBezTo>
                  <a:lnTo>
                    <a:pt x="1482" y="399"/>
                  </a:lnTo>
                  <a:cubicBezTo>
                    <a:pt x="1482" y="395"/>
                    <a:pt x="1481" y="392"/>
                    <a:pt x="1480" y="388"/>
                  </a:cubicBezTo>
                  <a:cubicBezTo>
                    <a:pt x="1495" y="380"/>
                    <a:pt x="1509" y="372"/>
                    <a:pt x="1525" y="364"/>
                  </a:cubicBezTo>
                  <a:lnTo>
                    <a:pt x="1549" y="351"/>
                  </a:lnTo>
                  <a:close/>
                  <a:moveTo>
                    <a:pt x="2013" y="275"/>
                  </a:moveTo>
                  <a:lnTo>
                    <a:pt x="2020" y="271"/>
                  </a:lnTo>
                  <a:lnTo>
                    <a:pt x="2014" y="277"/>
                  </a:lnTo>
                  <a:cubicBezTo>
                    <a:pt x="2011" y="281"/>
                    <a:pt x="2007" y="285"/>
                    <a:pt x="2003" y="289"/>
                  </a:cubicBezTo>
                  <a:lnTo>
                    <a:pt x="1992" y="302"/>
                  </a:lnTo>
                  <a:lnTo>
                    <a:pt x="1992" y="302"/>
                  </a:lnTo>
                  <a:cubicBezTo>
                    <a:pt x="1991" y="301"/>
                    <a:pt x="1989" y="300"/>
                    <a:pt x="1989" y="300"/>
                  </a:cubicBezTo>
                  <a:cubicBezTo>
                    <a:pt x="1985" y="298"/>
                    <a:pt x="1982" y="297"/>
                    <a:pt x="1978" y="297"/>
                  </a:cubicBezTo>
                  <a:lnTo>
                    <a:pt x="1978" y="297"/>
                  </a:lnTo>
                  <a:cubicBezTo>
                    <a:pt x="1976" y="297"/>
                    <a:pt x="1974" y="297"/>
                    <a:pt x="1973" y="298"/>
                  </a:cubicBezTo>
                  <a:lnTo>
                    <a:pt x="1985" y="290"/>
                  </a:lnTo>
                  <a:lnTo>
                    <a:pt x="2013" y="275"/>
                  </a:lnTo>
                  <a:close/>
                  <a:moveTo>
                    <a:pt x="2062" y="232"/>
                  </a:moveTo>
                  <a:cubicBezTo>
                    <a:pt x="2067" y="227"/>
                    <a:pt x="2073" y="221"/>
                    <a:pt x="2079" y="216"/>
                  </a:cubicBezTo>
                  <a:lnTo>
                    <a:pt x="2090" y="207"/>
                  </a:lnTo>
                  <a:cubicBezTo>
                    <a:pt x="2096" y="201"/>
                    <a:pt x="2103" y="195"/>
                    <a:pt x="2109" y="190"/>
                  </a:cubicBezTo>
                  <a:lnTo>
                    <a:pt x="2117" y="184"/>
                  </a:lnTo>
                  <a:cubicBezTo>
                    <a:pt x="2125" y="178"/>
                    <a:pt x="2132" y="172"/>
                    <a:pt x="2140" y="167"/>
                  </a:cubicBezTo>
                  <a:lnTo>
                    <a:pt x="2145" y="163"/>
                  </a:lnTo>
                  <a:cubicBezTo>
                    <a:pt x="2153" y="157"/>
                    <a:pt x="2162" y="151"/>
                    <a:pt x="2170" y="146"/>
                  </a:cubicBezTo>
                  <a:lnTo>
                    <a:pt x="2170" y="146"/>
                  </a:lnTo>
                  <a:lnTo>
                    <a:pt x="2170" y="146"/>
                  </a:lnTo>
                  <a:cubicBezTo>
                    <a:pt x="2180" y="139"/>
                    <a:pt x="2188" y="134"/>
                    <a:pt x="2198" y="129"/>
                  </a:cubicBezTo>
                  <a:cubicBezTo>
                    <a:pt x="2208" y="123"/>
                    <a:pt x="2216" y="119"/>
                    <a:pt x="2226" y="114"/>
                  </a:cubicBezTo>
                  <a:cubicBezTo>
                    <a:pt x="2265" y="105"/>
                    <a:pt x="2305" y="98"/>
                    <a:pt x="2345" y="92"/>
                  </a:cubicBezTo>
                  <a:cubicBezTo>
                    <a:pt x="2352" y="91"/>
                    <a:pt x="2360" y="89"/>
                    <a:pt x="2367" y="88"/>
                  </a:cubicBezTo>
                  <a:lnTo>
                    <a:pt x="2395" y="85"/>
                  </a:lnTo>
                  <a:cubicBezTo>
                    <a:pt x="2409" y="83"/>
                    <a:pt x="2424" y="80"/>
                    <a:pt x="2438" y="79"/>
                  </a:cubicBezTo>
                  <a:lnTo>
                    <a:pt x="2465" y="76"/>
                  </a:lnTo>
                  <a:lnTo>
                    <a:pt x="2491" y="73"/>
                  </a:lnTo>
                  <a:lnTo>
                    <a:pt x="2491" y="73"/>
                  </a:lnTo>
                  <a:lnTo>
                    <a:pt x="2491" y="74"/>
                  </a:lnTo>
                  <a:cubicBezTo>
                    <a:pt x="2491" y="74"/>
                    <a:pt x="2491" y="74"/>
                    <a:pt x="2491" y="75"/>
                  </a:cubicBezTo>
                  <a:lnTo>
                    <a:pt x="2473" y="80"/>
                  </a:lnTo>
                  <a:cubicBezTo>
                    <a:pt x="2464" y="83"/>
                    <a:pt x="2454" y="85"/>
                    <a:pt x="2444" y="88"/>
                  </a:cubicBezTo>
                  <a:lnTo>
                    <a:pt x="2410" y="99"/>
                  </a:lnTo>
                  <a:lnTo>
                    <a:pt x="2380" y="109"/>
                  </a:lnTo>
                  <a:lnTo>
                    <a:pt x="2346" y="121"/>
                  </a:lnTo>
                  <a:lnTo>
                    <a:pt x="2316" y="132"/>
                  </a:lnTo>
                  <a:lnTo>
                    <a:pt x="2281" y="145"/>
                  </a:lnTo>
                  <a:lnTo>
                    <a:pt x="2252" y="157"/>
                  </a:lnTo>
                  <a:lnTo>
                    <a:pt x="2216" y="172"/>
                  </a:lnTo>
                  <a:cubicBezTo>
                    <a:pt x="2207" y="177"/>
                    <a:pt x="2197" y="181"/>
                    <a:pt x="2188" y="185"/>
                  </a:cubicBezTo>
                  <a:cubicBezTo>
                    <a:pt x="2175" y="191"/>
                    <a:pt x="2162" y="197"/>
                    <a:pt x="2150" y="203"/>
                  </a:cubicBezTo>
                  <a:lnTo>
                    <a:pt x="2124" y="215"/>
                  </a:lnTo>
                  <a:lnTo>
                    <a:pt x="2081" y="237"/>
                  </a:lnTo>
                  <a:cubicBezTo>
                    <a:pt x="2074" y="240"/>
                    <a:pt x="2066" y="244"/>
                    <a:pt x="2059" y="248"/>
                  </a:cubicBezTo>
                  <a:cubicBezTo>
                    <a:pt x="2049" y="253"/>
                    <a:pt x="2039" y="259"/>
                    <a:pt x="2029" y="264"/>
                  </a:cubicBezTo>
                  <a:lnTo>
                    <a:pt x="2033" y="259"/>
                  </a:lnTo>
                  <a:lnTo>
                    <a:pt x="2047" y="245"/>
                  </a:lnTo>
                  <a:cubicBezTo>
                    <a:pt x="2052" y="241"/>
                    <a:pt x="2057" y="236"/>
                    <a:pt x="2062" y="232"/>
                  </a:cubicBezTo>
                  <a:close/>
                  <a:moveTo>
                    <a:pt x="2583" y="57"/>
                  </a:moveTo>
                  <a:cubicBezTo>
                    <a:pt x="2598" y="54"/>
                    <a:pt x="2613" y="52"/>
                    <a:pt x="2628" y="50"/>
                  </a:cubicBezTo>
                  <a:cubicBezTo>
                    <a:pt x="2636" y="49"/>
                    <a:pt x="2643" y="47"/>
                    <a:pt x="2650" y="46"/>
                  </a:cubicBezTo>
                  <a:cubicBezTo>
                    <a:pt x="2671" y="43"/>
                    <a:pt x="2692" y="41"/>
                    <a:pt x="2713" y="38"/>
                  </a:cubicBezTo>
                  <a:lnTo>
                    <a:pt x="2717" y="38"/>
                  </a:lnTo>
                  <a:lnTo>
                    <a:pt x="2760" y="33"/>
                  </a:lnTo>
                  <a:lnTo>
                    <a:pt x="2760" y="33"/>
                  </a:lnTo>
                  <a:cubicBezTo>
                    <a:pt x="2761" y="36"/>
                    <a:pt x="2762" y="39"/>
                    <a:pt x="2763" y="41"/>
                  </a:cubicBezTo>
                  <a:cubicBezTo>
                    <a:pt x="2765" y="45"/>
                    <a:pt x="2768" y="48"/>
                    <a:pt x="2772" y="50"/>
                  </a:cubicBezTo>
                  <a:cubicBezTo>
                    <a:pt x="2776" y="52"/>
                    <a:pt x="2779" y="53"/>
                    <a:pt x="2784" y="53"/>
                  </a:cubicBezTo>
                  <a:lnTo>
                    <a:pt x="2784" y="53"/>
                  </a:lnTo>
                  <a:cubicBezTo>
                    <a:pt x="2788" y="53"/>
                    <a:pt x="2791" y="52"/>
                    <a:pt x="2795" y="50"/>
                  </a:cubicBezTo>
                  <a:cubicBezTo>
                    <a:pt x="2796" y="49"/>
                    <a:pt x="2797" y="49"/>
                    <a:pt x="2798" y="48"/>
                  </a:cubicBezTo>
                  <a:lnTo>
                    <a:pt x="2806" y="58"/>
                  </a:lnTo>
                  <a:lnTo>
                    <a:pt x="2808" y="61"/>
                  </a:lnTo>
                  <a:lnTo>
                    <a:pt x="2808" y="61"/>
                  </a:lnTo>
                  <a:cubicBezTo>
                    <a:pt x="2809" y="63"/>
                    <a:pt x="2810" y="65"/>
                    <a:pt x="2812" y="68"/>
                  </a:cubicBezTo>
                  <a:cubicBezTo>
                    <a:pt x="2814" y="72"/>
                    <a:pt x="2817" y="76"/>
                    <a:pt x="2819" y="80"/>
                  </a:cubicBezTo>
                  <a:cubicBezTo>
                    <a:pt x="2820" y="82"/>
                    <a:pt x="2821" y="83"/>
                    <a:pt x="2821" y="85"/>
                  </a:cubicBezTo>
                  <a:lnTo>
                    <a:pt x="2827" y="96"/>
                  </a:lnTo>
                  <a:lnTo>
                    <a:pt x="2817" y="96"/>
                  </a:lnTo>
                  <a:lnTo>
                    <a:pt x="2775" y="101"/>
                  </a:lnTo>
                  <a:lnTo>
                    <a:pt x="2757" y="103"/>
                  </a:lnTo>
                  <a:cubicBezTo>
                    <a:pt x="2743" y="105"/>
                    <a:pt x="2728" y="107"/>
                    <a:pt x="2714" y="109"/>
                  </a:cubicBezTo>
                  <a:lnTo>
                    <a:pt x="2696" y="112"/>
                  </a:lnTo>
                  <a:cubicBezTo>
                    <a:pt x="2682" y="114"/>
                    <a:pt x="2668" y="116"/>
                    <a:pt x="2654" y="118"/>
                  </a:cubicBezTo>
                  <a:lnTo>
                    <a:pt x="2636" y="121"/>
                  </a:lnTo>
                  <a:lnTo>
                    <a:pt x="2623" y="123"/>
                  </a:lnTo>
                  <a:lnTo>
                    <a:pt x="2618" y="120"/>
                  </a:lnTo>
                  <a:cubicBezTo>
                    <a:pt x="2614" y="117"/>
                    <a:pt x="2610" y="115"/>
                    <a:pt x="2606" y="112"/>
                  </a:cubicBezTo>
                  <a:lnTo>
                    <a:pt x="2592" y="104"/>
                  </a:lnTo>
                  <a:cubicBezTo>
                    <a:pt x="2588" y="101"/>
                    <a:pt x="2584" y="99"/>
                    <a:pt x="2580" y="97"/>
                  </a:cubicBezTo>
                  <a:lnTo>
                    <a:pt x="2567" y="90"/>
                  </a:lnTo>
                  <a:lnTo>
                    <a:pt x="2555" y="84"/>
                  </a:lnTo>
                  <a:cubicBezTo>
                    <a:pt x="2550" y="82"/>
                    <a:pt x="2546" y="80"/>
                    <a:pt x="2542" y="78"/>
                  </a:cubicBezTo>
                  <a:lnTo>
                    <a:pt x="2537" y="76"/>
                  </a:lnTo>
                  <a:lnTo>
                    <a:pt x="2537" y="76"/>
                  </a:lnTo>
                  <a:cubicBezTo>
                    <a:pt x="2538" y="74"/>
                    <a:pt x="2538" y="71"/>
                    <a:pt x="2538" y="69"/>
                  </a:cubicBezTo>
                  <a:cubicBezTo>
                    <a:pt x="2538" y="67"/>
                    <a:pt x="2538" y="66"/>
                    <a:pt x="2538" y="65"/>
                  </a:cubicBezTo>
                  <a:lnTo>
                    <a:pt x="2554" y="62"/>
                  </a:lnTo>
                  <a:lnTo>
                    <a:pt x="2583" y="57"/>
                  </a:lnTo>
                  <a:close/>
                  <a:moveTo>
                    <a:pt x="2859" y="22"/>
                  </a:moveTo>
                  <a:lnTo>
                    <a:pt x="2862" y="24"/>
                  </a:lnTo>
                  <a:lnTo>
                    <a:pt x="2862" y="24"/>
                  </a:lnTo>
                  <a:cubicBezTo>
                    <a:pt x="2867" y="26"/>
                    <a:pt x="2872" y="28"/>
                    <a:pt x="2876" y="30"/>
                  </a:cubicBezTo>
                  <a:lnTo>
                    <a:pt x="2882" y="34"/>
                  </a:lnTo>
                  <a:lnTo>
                    <a:pt x="2884" y="35"/>
                  </a:lnTo>
                  <a:lnTo>
                    <a:pt x="2869" y="34"/>
                  </a:lnTo>
                  <a:lnTo>
                    <a:pt x="2834" y="31"/>
                  </a:lnTo>
                  <a:lnTo>
                    <a:pt x="2808" y="30"/>
                  </a:lnTo>
                  <a:lnTo>
                    <a:pt x="2808" y="30"/>
                  </a:lnTo>
                  <a:cubicBezTo>
                    <a:pt x="2808" y="30"/>
                    <a:pt x="2808" y="29"/>
                    <a:pt x="2808" y="28"/>
                  </a:cubicBezTo>
                  <a:cubicBezTo>
                    <a:pt x="2823" y="26"/>
                    <a:pt x="2838" y="25"/>
                    <a:pt x="2854" y="23"/>
                  </a:cubicBezTo>
                  <a:lnTo>
                    <a:pt x="2859" y="22"/>
                  </a:lnTo>
                  <a:close/>
                  <a:moveTo>
                    <a:pt x="2941" y="43"/>
                  </a:moveTo>
                  <a:cubicBezTo>
                    <a:pt x="2956" y="45"/>
                    <a:pt x="2970" y="48"/>
                    <a:pt x="2985" y="50"/>
                  </a:cubicBezTo>
                  <a:cubicBezTo>
                    <a:pt x="3000" y="52"/>
                    <a:pt x="3009" y="53"/>
                    <a:pt x="3021" y="55"/>
                  </a:cubicBezTo>
                  <a:cubicBezTo>
                    <a:pt x="3037" y="58"/>
                    <a:pt x="3053" y="61"/>
                    <a:pt x="3069" y="64"/>
                  </a:cubicBezTo>
                  <a:cubicBezTo>
                    <a:pt x="3080" y="66"/>
                    <a:pt x="3089" y="67"/>
                    <a:pt x="3100" y="70"/>
                  </a:cubicBezTo>
                  <a:cubicBezTo>
                    <a:pt x="3119" y="73"/>
                    <a:pt x="3137" y="78"/>
                    <a:pt x="3156" y="82"/>
                  </a:cubicBezTo>
                  <a:cubicBezTo>
                    <a:pt x="3137" y="82"/>
                    <a:pt x="3119" y="82"/>
                    <a:pt x="3100" y="82"/>
                  </a:cubicBezTo>
                  <a:cubicBezTo>
                    <a:pt x="3073" y="82"/>
                    <a:pt x="3046" y="82"/>
                    <a:pt x="3020" y="83"/>
                  </a:cubicBezTo>
                  <a:lnTo>
                    <a:pt x="3004" y="83"/>
                  </a:lnTo>
                  <a:lnTo>
                    <a:pt x="2962" y="85"/>
                  </a:lnTo>
                  <a:lnTo>
                    <a:pt x="2962" y="85"/>
                  </a:lnTo>
                  <a:cubicBezTo>
                    <a:pt x="2962" y="82"/>
                    <a:pt x="2961" y="78"/>
                    <a:pt x="2959" y="75"/>
                  </a:cubicBezTo>
                  <a:cubicBezTo>
                    <a:pt x="2957" y="71"/>
                    <a:pt x="2954" y="69"/>
                    <a:pt x="2950" y="67"/>
                  </a:cubicBezTo>
                  <a:cubicBezTo>
                    <a:pt x="2947" y="64"/>
                    <a:pt x="2943" y="63"/>
                    <a:pt x="2939" y="63"/>
                  </a:cubicBezTo>
                  <a:lnTo>
                    <a:pt x="2939" y="63"/>
                  </a:lnTo>
                  <a:cubicBezTo>
                    <a:pt x="2935" y="63"/>
                    <a:pt x="2932" y="64"/>
                    <a:pt x="2927" y="67"/>
                  </a:cubicBezTo>
                  <a:cubicBezTo>
                    <a:pt x="2927" y="67"/>
                    <a:pt x="2926" y="67"/>
                    <a:pt x="2925" y="68"/>
                  </a:cubicBezTo>
                  <a:lnTo>
                    <a:pt x="2925" y="68"/>
                  </a:lnTo>
                  <a:cubicBezTo>
                    <a:pt x="2923" y="66"/>
                    <a:pt x="2921" y="64"/>
                    <a:pt x="2919" y="62"/>
                  </a:cubicBezTo>
                  <a:cubicBezTo>
                    <a:pt x="2918" y="60"/>
                    <a:pt x="2912" y="54"/>
                    <a:pt x="2908" y="51"/>
                  </a:cubicBezTo>
                  <a:lnTo>
                    <a:pt x="2902" y="46"/>
                  </a:lnTo>
                  <a:lnTo>
                    <a:pt x="2893" y="39"/>
                  </a:lnTo>
                  <a:lnTo>
                    <a:pt x="2904" y="40"/>
                  </a:lnTo>
                  <a:cubicBezTo>
                    <a:pt x="2917" y="41"/>
                    <a:pt x="2929" y="42"/>
                    <a:pt x="2942" y="43"/>
                  </a:cubicBezTo>
                  <a:lnTo>
                    <a:pt x="2941" y="43"/>
                  </a:lnTo>
                  <a:close/>
                  <a:moveTo>
                    <a:pt x="3226" y="87"/>
                  </a:moveTo>
                  <a:lnTo>
                    <a:pt x="3249" y="88"/>
                  </a:lnTo>
                  <a:lnTo>
                    <a:pt x="3289" y="90"/>
                  </a:lnTo>
                  <a:lnTo>
                    <a:pt x="3314" y="93"/>
                  </a:lnTo>
                  <a:cubicBezTo>
                    <a:pt x="3326" y="94"/>
                    <a:pt x="3338" y="95"/>
                    <a:pt x="3351" y="96"/>
                  </a:cubicBezTo>
                  <a:lnTo>
                    <a:pt x="3377" y="99"/>
                  </a:lnTo>
                  <a:lnTo>
                    <a:pt x="3413" y="103"/>
                  </a:lnTo>
                  <a:lnTo>
                    <a:pt x="3440" y="107"/>
                  </a:lnTo>
                  <a:lnTo>
                    <a:pt x="3475" y="111"/>
                  </a:lnTo>
                  <a:lnTo>
                    <a:pt x="3503" y="116"/>
                  </a:lnTo>
                  <a:lnTo>
                    <a:pt x="3536" y="122"/>
                  </a:lnTo>
                  <a:cubicBezTo>
                    <a:pt x="3546" y="123"/>
                    <a:pt x="3556" y="125"/>
                    <a:pt x="3565" y="127"/>
                  </a:cubicBezTo>
                  <a:lnTo>
                    <a:pt x="3579" y="129"/>
                  </a:lnTo>
                  <a:cubicBezTo>
                    <a:pt x="3579" y="131"/>
                    <a:pt x="3579" y="132"/>
                    <a:pt x="3579" y="133"/>
                  </a:cubicBezTo>
                  <a:lnTo>
                    <a:pt x="3579" y="133"/>
                  </a:lnTo>
                  <a:lnTo>
                    <a:pt x="3572" y="133"/>
                  </a:lnTo>
                  <a:cubicBezTo>
                    <a:pt x="3564" y="133"/>
                    <a:pt x="3556" y="133"/>
                    <a:pt x="3548" y="135"/>
                  </a:cubicBezTo>
                  <a:cubicBezTo>
                    <a:pt x="3541" y="137"/>
                    <a:pt x="3531" y="137"/>
                    <a:pt x="3522" y="139"/>
                  </a:cubicBezTo>
                  <a:cubicBezTo>
                    <a:pt x="3513" y="140"/>
                    <a:pt x="3506" y="141"/>
                    <a:pt x="3498" y="143"/>
                  </a:cubicBezTo>
                  <a:cubicBezTo>
                    <a:pt x="3490" y="144"/>
                    <a:pt x="3480" y="147"/>
                    <a:pt x="3471" y="149"/>
                  </a:cubicBezTo>
                  <a:cubicBezTo>
                    <a:pt x="3462" y="151"/>
                    <a:pt x="3456" y="152"/>
                    <a:pt x="3448" y="155"/>
                  </a:cubicBezTo>
                  <a:lnTo>
                    <a:pt x="3429" y="160"/>
                  </a:lnTo>
                  <a:cubicBezTo>
                    <a:pt x="3404" y="151"/>
                    <a:pt x="3378" y="143"/>
                    <a:pt x="3353" y="134"/>
                  </a:cubicBezTo>
                  <a:lnTo>
                    <a:pt x="3324" y="125"/>
                  </a:lnTo>
                  <a:cubicBezTo>
                    <a:pt x="3307" y="120"/>
                    <a:pt x="3289" y="114"/>
                    <a:pt x="3272" y="109"/>
                  </a:cubicBezTo>
                  <a:cubicBezTo>
                    <a:pt x="3261" y="106"/>
                    <a:pt x="3249" y="103"/>
                    <a:pt x="3238" y="100"/>
                  </a:cubicBezTo>
                  <a:cubicBezTo>
                    <a:pt x="3222" y="96"/>
                    <a:pt x="3206" y="91"/>
                    <a:pt x="3190" y="87"/>
                  </a:cubicBezTo>
                  <a:lnTo>
                    <a:pt x="3176" y="84"/>
                  </a:lnTo>
                  <a:lnTo>
                    <a:pt x="3183" y="84"/>
                  </a:lnTo>
                  <a:lnTo>
                    <a:pt x="3226" y="87"/>
                  </a:lnTo>
                  <a:close/>
                  <a:moveTo>
                    <a:pt x="3641" y="134"/>
                  </a:moveTo>
                  <a:lnTo>
                    <a:pt x="3661" y="135"/>
                  </a:lnTo>
                  <a:lnTo>
                    <a:pt x="3673" y="136"/>
                  </a:lnTo>
                  <a:cubicBezTo>
                    <a:pt x="3679" y="136"/>
                    <a:pt x="3685" y="137"/>
                    <a:pt x="3691" y="138"/>
                  </a:cubicBezTo>
                  <a:lnTo>
                    <a:pt x="3705" y="140"/>
                  </a:lnTo>
                  <a:lnTo>
                    <a:pt x="3720" y="142"/>
                  </a:lnTo>
                  <a:lnTo>
                    <a:pt x="3732" y="145"/>
                  </a:lnTo>
                  <a:lnTo>
                    <a:pt x="3744" y="150"/>
                  </a:lnTo>
                  <a:lnTo>
                    <a:pt x="3753" y="153"/>
                  </a:lnTo>
                  <a:cubicBezTo>
                    <a:pt x="3760" y="157"/>
                    <a:pt x="3768" y="161"/>
                    <a:pt x="3775" y="165"/>
                  </a:cubicBezTo>
                  <a:cubicBezTo>
                    <a:pt x="3779" y="167"/>
                    <a:pt x="3782" y="170"/>
                    <a:pt x="3785" y="172"/>
                  </a:cubicBezTo>
                  <a:cubicBezTo>
                    <a:pt x="3789" y="174"/>
                    <a:pt x="3795" y="177"/>
                    <a:pt x="3799" y="180"/>
                  </a:cubicBezTo>
                  <a:cubicBezTo>
                    <a:pt x="3804" y="183"/>
                    <a:pt x="3807" y="185"/>
                    <a:pt x="3811" y="188"/>
                  </a:cubicBezTo>
                  <a:lnTo>
                    <a:pt x="3822" y="197"/>
                  </a:lnTo>
                  <a:lnTo>
                    <a:pt x="3835" y="206"/>
                  </a:lnTo>
                  <a:lnTo>
                    <a:pt x="3846" y="216"/>
                  </a:lnTo>
                  <a:lnTo>
                    <a:pt x="3846" y="216"/>
                  </a:lnTo>
                  <a:lnTo>
                    <a:pt x="3825" y="208"/>
                  </a:lnTo>
                  <a:lnTo>
                    <a:pt x="3799" y="198"/>
                  </a:lnTo>
                  <a:lnTo>
                    <a:pt x="3757" y="183"/>
                  </a:lnTo>
                  <a:lnTo>
                    <a:pt x="3734" y="174"/>
                  </a:lnTo>
                  <a:lnTo>
                    <a:pt x="3678" y="155"/>
                  </a:lnTo>
                  <a:lnTo>
                    <a:pt x="3670" y="152"/>
                  </a:lnTo>
                  <a:cubicBezTo>
                    <a:pt x="3655" y="147"/>
                    <a:pt x="3640" y="143"/>
                    <a:pt x="3625" y="138"/>
                  </a:cubicBezTo>
                  <a:lnTo>
                    <a:pt x="3625" y="138"/>
                  </a:lnTo>
                  <a:cubicBezTo>
                    <a:pt x="3625" y="136"/>
                    <a:pt x="3625" y="135"/>
                    <a:pt x="3626" y="133"/>
                  </a:cubicBezTo>
                  <a:lnTo>
                    <a:pt x="3641" y="133"/>
                  </a:lnTo>
                  <a:lnTo>
                    <a:pt x="3641" y="134"/>
                  </a:lnTo>
                  <a:close/>
                  <a:moveTo>
                    <a:pt x="3889" y="236"/>
                  </a:moveTo>
                  <a:lnTo>
                    <a:pt x="3926" y="251"/>
                  </a:lnTo>
                  <a:lnTo>
                    <a:pt x="3953" y="263"/>
                  </a:lnTo>
                  <a:lnTo>
                    <a:pt x="3989" y="280"/>
                  </a:lnTo>
                  <a:lnTo>
                    <a:pt x="4016" y="293"/>
                  </a:lnTo>
                  <a:lnTo>
                    <a:pt x="4052" y="310"/>
                  </a:lnTo>
                  <a:lnTo>
                    <a:pt x="4079" y="323"/>
                  </a:lnTo>
                  <a:lnTo>
                    <a:pt x="4097" y="333"/>
                  </a:lnTo>
                  <a:lnTo>
                    <a:pt x="4100" y="335"/>
                  </a:lnTo>
                  <a:lnTo>
                    <a:pt x="4111" y="345"/>
                  </a:lnTo>
                  <a:lnTo>
                    <a:pt x="4111" y="345"/>
                  </a:lnTo>
                  <a:cubicBezTo>
                    <a:pt x="4111" y="345"/>
                    <a:pt x="4111" y="345"/>
                    <a:pt x="4111" y="346"/>
                  </a:cubicBezTo>
                  <a:lnTo>
                    <a:pt x="4111" y="346"/>
                  </a:lnTo>
                  <a:lnTo>
                    <a:pt x="4111" y="346"/>
                  </a:lnTo>
                  <a:lnTo>
                    <a:pt x="4097" y="344"/>
                  </a:lnTo>
                  <a:lnTo>
                    <a:pt x="4075" y="341"/>
                  </a:lnTo>
                  <a:lnTo>
                    <a:pt x="4061" y="340"/>
                  </a:lnTo>
                  <a:lnTo>
                    <a:pt x="4037" y="338"/>
                  </a:lnTo>
                  <a:lnTo>
                    <a:pt x="4025" y="338"/>
                  </a:lnTo>
                  <a:cubicBezTo>
                    <a:pt x="4013" y="338"/>
                    <a:pt x="4000" y="338"/>
                    <a:pt x="3988" y="338"/>
                  </a:cubicBezTo>
                  <a:cubicBezTo>
                    <a:pt x="3979" y="338"/>
                    <a:pt x="3971" y="338"/>
                    <a:pt x="3962" y="338"/>
                  </a:cubicBezTo>
                  <a:lnTo>
                    <a:pt x="3956" y="331"/>
                  </a:lnTo>
                  <a:lnTo>
                    <a:pt x="3942" y="313"/>
                  </a:lnTo>
                  <a:cubicBezTo>
                    <a:pt x="3939" y="309"/>
                    <a:pt x="3936" y="305"/>
                    <a:pt x="3932" y="301"/>
                  </a:cubicBezTo>
                  <a:cubicBezTo>
                    <a:pt x="3929" y="297"/>
                    <a:pt x="3923" y="290"/>
                    <a:pt x="3918" y="284"/>
                  </a:cubicBezTo>
                  <a:cubicBezTo>
                    <a:pt x="3913" y="278"/>
                    <a:pt x="3912" y="277"/>
                    <a:pt x="3909" y="274"/>
                  </a:cubicBezTo>
                  <a:cubicBezTo>
                    <a:pt x="3902" y="266"/>
                    <a:pt x="3895" y="258"/>
                    <a:pt x="3887" y="251"/>
                  </a:cubicBezTo>
                  <a:lnTo>
                    <a:pt x="3879" y="243"/>
                  </a:lnTo>
                  <a:lnTo>
                    <a:pt x="3863" y="228"/>
                  </a:lnTo>
                  <a:lnTo>
                    <a:pt x="3863" y="228"/>
                  </a:lnTo>
                  <a:cubicBezTo>
                    <a:pt x="3862" y="227"/>
                    <a:pt x="3860" y="225"/>
                    <a:pt x="3859" y="224"/>
                  </a:cubicBezTo>
                  <a:lnTo>
                    <a:pt x="3863" y="226"/>
                  </a:lnTo>
                  <a:lnTo>
                    <a:pt x="3889" y="236"/>
                  </a:lnTo>
                  <a:close/>
                  <a:moveTo>
                    <a:pt x="4200" y="421"/>
                  </a:moveTo>
                  <a:cubicBezTo>
                    <a:pt x="4210" y="432"/>
                    <a:pt x="4220" y="443"/>
                    <a:pt x="4230" y="454"/>
                  </a:cubicBezTo>
                  <a:lnTo>
                    <a:pt x="4237" y="462"/>
                  </a:lnTo>
                  <a:lnTo>
                    <a:pt x="4214" y="438"/>
                  </a:lnTo>
                  <a:lnTo>
                    <a:pt x="4214" y="438"/>
                  </a:lnTo>
                  <a:cubicBezTo>
                    <a:pt x="4198" y="422"/>
                    <a:pt x="4182" y="406"/>
                    <a:pt x="4166" y="391"/>
                  </a:cubicBezTo>
                  <a:lnTo>
                    <a:pt x="4156" y="382"/>
                  </a:lnTo>
                  <a:lnTo>
                    <a:pt x="4146" y="372"/>
                  </a:lnTo>
                  <a:lnTo>
                    <a:pt x="4146" y="372"/>
                  </a:lnTo>
                  <a:cubicBezTo>
                    <a:pt x="4147" y="372"/>
                    <a:pt x="4147" y="372"/>
                    <a:pt x="4147" y="372"/>
                  </a:cubicBezTo>
                  <a:cubicBezTo>
                    <a:pt x="4148" y="371"/>
                    <a:pt x="4150" y="370"/>
                    <a:pt x="4151" y="369"/>
                  </a:cubicBezTo>
                  <a:cubicBezTo>
                    <a:pt x="4167" y="385"/>
                    <a:pt x="4183" y="401"/>
                    <a:pt x="4199" y="418"/>
                  </a:cubicBezTo>
                  <a:lnTo>
                    <a:pt x="4200" y="421"/>
                  </a:lnTo>
                  <a:close/>
                  <a:moveTo>
                    <a:pt x="4375" y="557"/>
                  </a:moveTo>
                  <a:cubicBezTo>
                    <a:pt x="4386" y="557"/>
                    <a:pt x="4398" y="557"/>
                    <a:pt x="4410" y="559"/>
                  </a:cubicBezTo>
                  <a:lnTo>
                    <a:pt x="4424" y="560"/>
                  </a:lnTo>
                  <a:lnTo>
                    <a:pt x="4445" y="563"/>
                  </a:lnTo>
                  <a:lnTo>
                    <a:pt x="4465" y="567"/>
                  </a:lnTo>
                  <a:lnTo>
                    <a:pt x="4481" y="570"/>
                  </a:lnTo>
                  <a:cubicBezTo>
                    <a:pt x="4489" y="571"/>
                    <a:pt x="4496" y="573"/>
                    <a:pt x="4503" y="575"/>
                  </a:cubicBezTo>
                  <a:lnTo>
                    <a:pt x="4516" y="579"/>
                  </a:lnTo>
                  <a:lnTo>
                    <a:pt x="4527" y="583"/>
                  </a:lnTo>
                  <a:lnTo>
                    <a:pt x="4553" y="601"/>
                  </a:lnTo>
                  <a:lnTo>
                    <a:pt x="4568" y="612"/>
                  </a:lnTo>
                  <a:cubicBezTo>
                    <a:pt x="4584" y="624"/>
                    <a:pt x="4599" y="635"/>
                    <a:pt x="4615" y="647"/>
                  </a:cubicBezTo>
                  <a:lnTo>
                    <a:pt x="4622" y="653"/>
                  </a:lnTo>
                  <a:cubicBezTo>
                    <a:pt x="4646" y="671"/>
                    <a:pt x="4670" y="690"/>
                    <a:pt x="4693" y="709"/>
                  </a:cubicBezTo>
                  <a:lnTo>
                    <a:pt x="4688" y="706"/>
                  </a:lnTo>
                  <a:lnTo>
                    <a:pt x="4665" y="692"/>
                  </a:lnTo>
                  <a:lnTo>
                    <a:pt x="4643" y="681"/>
                  </a:lnTo>
                  <a:lnTo>
                    <a:pt x="4619" y="668"/>
                  </a:lnTo>
                  <a:cubicBezTo>
                    <a:pt x="4602" y="659"/>
                    <a:pt x="4585" y="651"/>
                    <a:pt x="4568" y="643"/>
                  </a:cubicBezTo>
                  <a:cubicBezTo>
                    <a:pt x="4560" y="640"/>
                    <a:pt x="4552" y="636"/>
                    <a:pt x="4544" y="633"/>
                  </a:cubicBezTo>
                  <a:cubicBezTo>
                    <a:pt x="4526" y="624"/>
                    <a:pt x="4507" y="617"/>
                    <a:pt x="4488" y="610"/>
                  </a:cubicBezTo>
                  <a:lnTo>
                    <a:pt x="4469" y="602"/>
                  </a:lnTo>
                  <a:cubicBezTo>
                    <a:pt x="4448" y="595"/>
                    <a:pt x="4427" y="588"/>
                    <a:pt x="4407" y="581"/>
                  </a:cubicBezTo>
                  <a:lnTo>
                    <a:pt x="4397" y="579"/>
                  </a:lnTo>
                  <a:cubicBezTo>
                    <a:pt x="4379" y="573"/>
                    <a:pt x="4362" y="569"/>
                    <a:pt x="4344" y="564"/>
                  </a:cubicBezTo>
                  <a:lnTo>
                    <a:pt x="4344" y="564"/>
                  </a:lnTo>
                  <a:cubicBezTo>
                    <a:pt x="4344" y="564"/>
                    <a:pt x="4344" y="563"/>
                    <a:pt x="4344" y="562"/>
                  </a:cubicBezTo>
                  <a:cubicBezTo>
                    <a:pt x="4344" y="561"/>
                    <a:pt x="4344" y="560"/>
                    <a:pt x="4344" y="560"/>
                  </a:cubicBezTo>
                  <a:cubicBezTo>
                    <a:pt x="4344" y="559"/>
                    <a:pt x="4344" y="560"/>
                    <a:pt x="4344" y="558"/>
                  </a:cubicBezTo>
                  <a:lnTo>
                    <a:pt x="4349" y="558"/>
                  </a:lnTo>
                  <a:cubicBezTo>
                    <a:pt x="4358" y="558"/>
                    <a:pt x="4366" y="557"/>
                    <a:pt x="4375" y="557"/>
                  </a:cubicBezTo>
                  <a:close/>
                  <a:moveTo>
                    <a:pt x="5018" y="1013"/>
                  </a:moveTo>
                  <a:lnTo>
                    <a:pt x="5025" y="1025"/>
                  </a:lnTo>
                  <a:lnTo>
                    <a:pt x="5024" y="1025"/>
                  </a:lnTo>
                  <a:lnTo>
                    <a:pt x="5016" y="1016"/>
                  </a:lnTo>
                  <a:cubicBezTo>
                    <a:pt x="5005" y="1004"/>
                    <a:pt x="4994" y="992"/>
                    <a:pt x="4983" y="980"/>
                  </a:cubicBezTo>
                  <a:cubicBezTo>
                    <a:pt x="4976" y="971"/>
                    <a:pt x="4968" y="962"/>
                    <a:pt x="4959" y="954"/>
                  </a:cubicBezTo>
                  <a:cubicBezTo>
                    <a:pt x="4951" y="945"/>
                    <a:pt x="4941" y="935"/>
                    <a:pt x="4931" y="925"/>
                  </a:cubicBezTo>
                  <a:lnTo>
                    <a:pt x="4902" y="896"/>
                  </a:lnTo>
                  <a:cubicBezTo>
                    <a:pt x="4895" y="889"/>
                    <a:pt x="4887" y="881"/>
                    <a:pt x="4879" y="873"/>
                  </a:cubicBezTo>
                  <a:cubicBezTo>
                    <a:pt x="4868" y="862"/>
                    <a:pt x="4856" y="851"/>
                    <a:pt x="4845" y="840"/>
                  </a:cubicBezTo>
                  <a:lnTo>
                    <a:pt x="4829" y="826"/>
                  </a:lnTo>
                  <a:cubicBezTo>
                    <a:pt x="4794" y="793"/>
                    <a:pt x="4758" y="761"/>
                    <a:pt x="4720" y="729"/>
                  </a:cubicBezTo>
                  <a:lnTo>
                    <a:pt x="4720" y="729"/>
                  </a:lnTo>
                  <a:cubicBezTo>
                    <a:pt x="4794" y="776"/>
                    <a:pt x="4854" y="820"/>
                    <a:pt x="4920" y="878"/>
                  </a:cubicBezTo>
                  <a:cubicBezTo>
                    <a:pt x="4950" y="915"/>
                    <a:pt x="4979" y="955"/>
                    <a:pt x="5007" y="997"/>
                  </a:cubicBezTo>
                  <a:lnTo>
                    <a:pt x="5018" y="1013"/>
                  </a:lnTo>
                  <a:close/>
                  <a:moveTo>
                    <a:pt x="5101" y="1113"/>
                  </a:moveTo>
                  <a:cubicBezTo>
                    <a:pt x="5111" y="1124"/>
                    <a:pt x="5120" y="1134"/>
                    <a:pt x="5129" y="1145"/>
                  </a:cubicBezTo>
                  <a:lnTo>
                    <a:pt x="5153" y="1173"/>
                  </a:lnTo>
                  <a:cubicBezTo>
                    <a:pt x="5162" y="1184"/>
                    <a:pt x="5172" y="1195"/>
                    <a:pt x="5181" y="1207"/>
                  </a:cubicBezTo>
                  <a:cubicBezTo>
                    <a:pt x="5191" y="1218"/>
                    <a:pt x="5196" y="1225"/>
                    <a:pt x="5203" y="1235"/>
                  </a:cubicBezTo>
                  <a:cubicBezTo>
                    <a:pt x="5210" y="1244"/>
                    <a:pt x="5221" y="1260"/>
                    <a:pt x="5230" y="1272"/>
                  </a:cubicBezTo>
                  <a:lnTo>
                    <a:pt x="5251" y="1300"/>
                  </a:lnTo>
                  <a:cubicBezTo>
                    <a:pt x="5260" y="1313"/>
                    <a:pt x="5270" y="1326"/>
                    <a:pt x="5279" y="1339"/>
                  </a:cubicBezTo>
                  <a:cubicBezTo>
                    <a:pt x="5285" y="1348"/>
                    <a:pt x="5291" y="1357"/>
                    <a:pt x="5298" y="1366"/>
                  </a:cubicBezTo>
                  <a:cubicBezTo>
                    <a:pt x="5308" y="1381"/>
                    <a:pt x="5318" y="1395"/>
                    <a:pt x="5326" y="1409"/>
                  </a:cubicBezTo>
                  <a:cubicBezTo>
                    <a:pt x="5332" y="1418"/>
                    <a:pt x="5337" y="1426"/>
                    <a:pt x="5342" y="1435"/>
                  </a:cubicBezTo>
                  <a:cubicBezTo>
                    <a:pt x="5353" y="1451"/>
                    <a:pt x="5362" y="1468"/>
                    <a:pt x="5373" y="1486"/>
                  </a:cubicBezTo>
                  <a:cubicBezTo>
                    <a:pt x="5377" y="1492"/>
                    <a:pt x="5381" y="1498"/>
                    <a:pt x="5385" y="1505"/>
                  </a:cubicBezTo>
                  <a:cubicBezTo>
                    <a:pt x="5395" y="1522"/>
                    <a:pt x="5404" y="1540"/>
                    <a:pt x="5413" y="1557"/>
                  </a:cubicBezTo>
                  <a:lnTo>
                    <a:pt x="5413" y="1557"/>
                  </a:lnTo>
                  <a:cubicBezTo>
                    <a:pt x="5411" y="1559"/>
                    <a:pt x="5409" y="1560"/>
                    <a:pt x="5407" y="1563"/>
                  </a:cubicBezTo>
                  <a:cubicBezTo>
                    <a:pt x="5368" y="1500"/>
                    <a:pt x="5325" y="1438"/>
                    <a:pt x="5280" y="1377"/>
                  </a:cubicBezTo>
                  <a:lnTo>
                    <a:pt x="5275" y="1369"/>
                  </a:lnTo>
                  <a:cubicBezTo>
                    <a:pt x="5268" y="1358"/>
                    <a:pt x="5261" y="1347"/>
                    <a:pt x="5253" y="1336"/>
                  </a:cubicBezTo>
                  <a:lnTo>
                    <a:pt x="5236" y="1309"/>
                  </a:lnTo>
                  <a:lnTo>
                    <a:pt x="5215" y="1277"/>
                  </a:lnTo>
                  <a:lnTo>
                    <a:pt x="5197" y="1250"/>
                  </a:lnTo>
                  <a:cubicBezTo>
                    <a:pt x="5190" y="1240"/>
                    <a:pt x="5183" y="1230"/>
                    <a:pt x="5176" y="1220"/>
                  </a:cubicBezTo>
                  <a:cubicBezTo>
                    <a:pt x="5169" y="1209"/>
                    <a:pt x="5162" y="1202"/>
                    <a:pt x="5156" y="1193"/>
                  </a:cubicBezTo>
                  <a:cubicBezTo>
                    <a:pt x="5150" y="1184"/>
                    <a:pt x="5142" y="1173"/>
                    <a:pt x="5135" y="1164"/>
                  </a:cubicBezTo>
                  <a:lnTo>
                    <a:pt x="5114" y="1137"/>
                  </a:lnTo>
                  <a:lnTo>
                    <a:pt x="5093" y="1109"/>
                  </a:lnTo>
                  <a:cubicBezTo>
                    <a:pt x="5086" y="1100"/>
                    <a:pt x="5078" y="1091"/>
                    <a:pt x="5071" y="1082"/>
                  </a:cubicBezTo>
                  <a:cubicBezTo>
                    <a:pt x="5068" y="1077"/>
                    <a:pt x="5064" y="1073"/>
                    <a:pt x="5061" y="1069"/>
                  </a:cubicBezTo>
                  <a:lnTo>
                    <a:pt x="5077" y="1086"/>
                  </a:lnTo>
                  <a:cubicBezTo>
                    <a:pt x="5085" y="1095"/>
                    <a:pt x="5093" y="1104"/>
                    <a:pt x="5101" y="1113"/>
                  </a:cubicBezTo>
                  <a:close/>
                  <a:moveTo>
                    <a:pt x="5456" y="1629"/>
                  </a:moveTo>
                  <a:cubicBezTo>
                    <a:pt x="5461" y="1638"/>
                    <a:pt x="5467" y="1648"/>
                    <a:pt x="5472" y="1657"/>
                  </a:cubicBezTo>
                  <a:cubicBezTo>
                    <a:pt x="5477" y="1666"/>
                    <a:pt x="5484" y="1680"/>
                    <a:pt x="5491" y="1692"/>
                  </a:cubicBezTo>
                  <a:cubicBezTo>
                    <a:pt x="5498" y="1704"/>
                    <a:pt x="5501" y="1711"/>
                    <a:pt x="5506" y="1721"/>
                  </a:cubicBezTo>
                  <a:cubicBezTo>
                    <a:pt x="5511" y="1731"/>
                    <a:pt x="5518" y="1745"/>
                    <a:pt x="5524" y="1758"/>
                  </a:cubicBezTo>
                  <a:cubicBezTo>
                    <a:pt x="5530" y="1770"/>
                    <a:pt x="5534" y="1777"/>
                    <a:pt x="5538" y="1788"/>
                  </a:cubicBezTo>
                  <a:cubicBezTo>
                    <a:pt x="5543" y="1799"/>
                    <a:pt x="5550" y="1813"/>
                    <a:pt x="5555" y="1827"/>
                  </a:cubicBezTo>
                  <a:cubicBezTo>
                    <a:pt x="5561" y="1840"/>
                    <a:pt x="5564" y="1847"/>
                    <a:pt x="5568" y="1859"/>
                  </a:cubicBezTo>
                  <a:cubicBezTo>
                    <a:pt x="5574" y="1873"/>
                    <a:pt x="5579" y="1886"/>
                    <a:pt x="5585" y="1901"/>
                  </a:cubicBezTo>
                  <a:cubicBezTo>
                    <a:pt x="5589" y="1911"/>
                    <a:pt x="5593" y="1921"/>
                    <a:pt x="5597" y="1932"/>
                  </a:cubicBezTo>
                  <a:cubicBezTo>
                    <a:pt x="5602" y="1946"/>
                    <a:pt x="5607" y="1961"/>
                    <a:pt x="5612" y="1975"/>
                  </a:cubicBezTo>
                  <a:cubicBezTo>
                    <a:pt x="5607" y="1963"/>
                    <a:pt x="5603" y="1951"/>
                    <a:pt x="5598" y="1939"/>
                  </a:cubicBezTo>
                  <a:lnTo>
                    <a:pt x="5598" y="1939"/>
                  </a:lnTo>
                  <a:cubicBezTo>
                    <a:pt x="5587" y="1910"/>
                    <a:pt x="5575" y="1882"/>
                    <a:pt x="5562" y="1854"/>
                  </a:cubicBezTo>
                  <a:cubicBezTo>
                    <a:pt x="5560" y="1849"/>
                    <a:pt x="5559" y="1843"/>
                    <a:pt x="5556" y="1839"/>
                  </a:cubicBezTo>
                  <a:cubicBezTo>
                    <a:pt x="5554" y="1834"/>
                    <a:pt x="5553" y="1832"/>
                    <a:pt x="5551" y="1829"/>
                  </a:cubicBezTo>
                  <a:lnTo>
                    <a:pt x="5543" y="1809"/>
                  </a:lnTo>
                  <a:cubicBezTo>
                    <a:pt x="5539" y="1798"/>
                    <a:pt x="5534" y="1788"/>
                    <a:pt x="5529" y="1777"/>
                  </a:cubicBezTo>
                  <a:cubicBezTo>
                    <a:pt x="5523" y="1763"/>
                    <a:pt x="5517" y="1750"/>
                    <a:pt x="5510" y="1736"/>
                  </a:cubicBezTo>
                  <a:cubicBezTo>
                    <a:pt x="5505" y="1726"/>
                    <a:pt x="5500" y="1715"/>
                    <a:pt x="5495" y="1705"/>
                  </a:cubicBezTo>
                  <a:cubicBezTo>
                    <a:pt x="5490" y="1694"/>
                    <a:pt x="5483" y="1678"/>
                    <a:pt x="5476" y="1665"/>
                  </a:cubicBezTo>
                  <a:cubicBezTo>
                    <a:pt x="5470" y="1652"/>
                    <a:pt x="5465" y="1644"/>
                    <a:pt x="5459" y="1634"/>
                  </a:cubicBezTo>
                  <a:cubicBezTo>
                    <a:pt x="5457" y="1631"/>
                    <a:pt x="5456" y="1627"/>
                    <a:pt x="5454" y="1624"/>
                  </a:cubicBezTo>
                  <a:lnTo>
                    <a:pt x="5456" y="1629"/>
                  </a:lnTo>
                  <a:close/>
                  <a:moveTo>
                    <a:pt x="5706" y="2376"/>
                  </a:moveTo>
                  <a:cubicBezTo>
                    <a:pt x="5706" y="2376"/>
                    <a:pt x="5706" y="2378"/>
                    <a:pt x="5706" y="2379"/>
                  </a:cubicBezTo>
                  <a:lnTo>
                    <a:pt x="5706" y="2379"/>
                  </a:lnTo>
                  <a:lnTo>
                    <a:pt x="5705" y="2380"/>
                  </a:lnTo>
                  <a:cubicBezTo>
                    <a:pt x="5704" y="2380"/>
                    <a:pt x="5703" y="2381"/>
                    <a:pt x="5702" y="2382"/>
                  </a:cubicBezTo>
                  <a:lnTo>
                    <a:pt x="5702" y="2372"/>
                  </a:lnTo>
                  <a:cubicBezTo>
                    <a:pt x="5702" y="2369"/>
                    <a:pt x="5702" y="2366"/>
                    <a:pt x="5702" y="2364"/>
                  </a:cubicBezTo>
                  <a:cubicBezTo>
                    <a:pt x="5702" y="2361"/>
                    <a:pt x="5702" y="2358"/>
                    <a:pt x="5702" y="2355"/>
                  </a:cubicBezTo>
                  <a:lnTo>
                    <a:pt x="5703" y="2355"/>
                  </a:lnTo>
                  <a:lnTo>
                    <a:pt x="5703" y="2355"/>
                  </a:lnTo>
                  <a:cubicBezTo>
                    <a:pt x="5703" y="2358"/>
                    <a:pt x="5703" y="2360"/>
                    <a:pt x="5703" y="2364"/>
                  </a:cubicBezTo>
                  <a:cubicBezTo>
                    <a:pt x="5703" y="2367"/>
                    <a:pt x="5706" y="2372"/>
                    <a:pt x="5706" y="2376"/>
                  </a:cubicBezTo>
                  <a:close/>
                  <a:moveTo>
                    <a:pt x="5707" y="2435"/>
                  </a:moveTo>
                  <a:cubicBezTo>
                    <a:pt x="5707" y="2442"/>
                    <a:pt x="5707" y="2448"/>
                    <a:pt x="5707" y="2455"/>
                  </a:cubicBezTo>
                  <a:lnTo>
                    <a:pt x="5707" y="2468"/>
                  </a:lnTo>
                  <a:cubicBezTo>
                    <a:pt x="5707" y="2475"/>
                    <a:pt x="5707" y="2482"/>
                    <a:pt x="5707" y="2489"/>
                  </a:cubicBezTo>
                  <a:cubicBezTo>
                    <a:pt x="5707" y="2491"/>
                    <a:pt x="5707" y="2493"/>
                    <a:pt x="5707" y="2496"/>
                  </a:cubicBezTo>
                  <a:lnTo>
                    <a:pt x="5707" y="2496"/>
                  </a:lnTo>
                  <a:cubicBezTo>
                    <a:pt x="5705" y="2495"/>
                    <a:pt x="5703" y="2494"/>
                    <a:pt x="5700" y="2494"/>
                  </a:cubicBezTo>
                  <a:lnTo>
                    <a:pt x="5699" y="2494"/>
                  </a:lnTo>
                  <a:lnTo>
                    <a:pt x="5699" y="2490"/>
                  </a:lnTo>
                  <a:lnTo>
                    <a:pt x="5699" y="2490"/>
                  </a:lnTo>
                  <a:cubicBezTo>
                    <a:pt x="5699" y="2482"/>
                    <a:pt x="5699" y="2473"/>
                    <a:pt x="5699" y="2465"/>
                  </a:cubicBezTo>
                  <a:lnTo>
                    <a:pt x="5699" y="2465"/>
                  </a:lnTo>
                  <a:cubicBezTo>
                    <a:pt x="5699" y="2464"/>
                    <a:pt x="5699" y="2463"/>
                    <a:pt x="5699" y="2463"/>
                  </a:cubicBezTo>
                  <a:cubicBezTo>
                    <a:pt x="5699" y="2462"/>
                    <a:pt x="5699" y="2461"/>
                    <a:pt x="5699" y="2460"/>
                  </a:cubicBezTo>
                  <a:cubicBezTo>
                    <a:pt x="5699" y="2453"/>
                    <a:pt x="5699" y="2447"/>
                    <a:pt x="5699" y="2440"/>
                  </a:cubicBezTo>
                  <a:cubicBezTo>
                    <a:pt x="5699" y="2438"/>
                    <a:pt x="5699" y="2435"/>
                    <a:pt x="5699" y="2433"/>
                  </a:cubicBezTo>
                  <a:cubicBezTo>
                    <a:pt x="5699" y="2427"/>
                    <a:pt x="5699" y="2422"/>
                    <a:pt x="5699" y="2416"/>
                  </a:cubicBezTo>
                  <a:lnTo>
                    <a:pt x="5699" y="2416"/>
                  </a:lnTo>
                  <a:lnTo>
                    <a:pt x="5699" y="2416"/>
                  </a:lnTo>
                  <a:cubicBezTo>
                    <a:pt x="5701" y="2418"/>
                    <a:pt x="5703" y="2420"/>
                    <a:pt x="5705" y="2421"/>
                  </a:cubicBezTo>
                  <a:lnTo>
                    <a:pt x="5705" y="2425"/>
                  </a:lnTo>
                  <a:cubicBezTo>
                    <a:pt x="5707" y="2426"/>
                    <a:pt x="5709" y="2431"/>
                    <a:pt x="5709" y="2435"/>
                  </a:cubicBezTo>
                  <a:lnTo>
                    <a:pt x="5707" y="2435"/>
                  </a:lnTo>
                  <a:close/>
                  <a:moveTo>
                    <a:pt x="5704" y="2643"/>
                  </a:moveTo>
                  <a:lnTo>
                    <a:pt x="5704" y="2665"/>
                  </a:lnTo>
                  <a:lnTo>
                    <a:pt x="5704" y="2661"/>
                  </a:lnTo>
                  <a:cubicBezTo>
                    <a:pt x="5702" y="2639"/>
                    <a:pt x="5700" y="2617"/>
                    <a:pt x="5698" y="2596"/>
                  </a:cubicBezTo>
                  <a:lnTo>
                    <a:pt x="5698" y="2588"/>
                  </a:lnTo>
                  <a:cubicBezTo>
                    <a:pt x="5696" y="2572"/>
                    <a:pt x="5694" y="2556"/>
                    <a:pt x="5691" y="2540"/>
                  </a:cubicBezTo>
                  <a:lnTo>
                    <a:pt x="5691" y="2540"/>
                  </a:lnTo>
                  <a:cubicBezTo>
                    <a:pt x="5694" y="2541"/>
                    <a:pt x="5696" y="2541"/>
                    <a:pt x="5699" y="2541"/>
                  </a:cubicBezTo>
                  <a:lnTo>
                    <a:pt x="5699" y="2541"/>
                  </a:lnTo>
                  <a:cubicBezTo>
                    <a:pt x="5700" y="2566"/>
                    <a:pt x="5702" y="2591"/>
                    <a:pt x="5703" y="2616"/>
                  </a:cubicBezTo>
                  <a:lnTo>
                    <a:pt x="5704" y="2643"/>
                  </a:lnTo>
                  <a:close/>
                  <a:moveTo>
                    <a:pt x="5680" y="2764"/>
                  </a:moveTo>
                  <a:cubicBezTo>
                    <a:pt x="5680" y="2764"/>
                    <a:pt x="5680" y="2764"/>
                    <a:pt x="5680" y="2765"/>
                  </a:cubicBezTo>
                  <a:cubicBezTo>
                    <a:pt x="5679" y="2772"/>
                    <a:pt x="5679" y="2779"/>
                    <a:pt x="5678" y="2786"/>
                  </a:cubicBezTo>
                  <a:cubicBezTo>
                    <a:pt x="5678" y="2789"/>
                    <a:pt x="5678" y="2792"/>
                    <a:pt x="5678" y="2794"/>
                  </a:cubicBezTo>
                  <a:cubicBezTo>
                    <a:pt x="5678" y="2800"/>
                    <a:pt x="5678" y="2805"/>
                    <a:pt x="5678" y="2811"/>
                  </a:cubicBezTo>
                  <a:cubicBezTo>
                    <a:pt x="5678" y="2817"/>
                    <a:pt x="5678" y="2817"/>
                    <a:pt x="5678" y="2821"/>
                  </a:cubicBezTo>
                  <a:cubicBezTo>
                    <a:pt x="5678" y="2824"/>
                    <a:pt x="5678" y="2831"/>
                    <a:pt x="5678" y="2837"/>
                  </a:cubicBezTo>
                  <a:lnTo>
                    <a:pt x="5678" y="2838"/>
                  </a:lnTo>
                  <a:lnTo>
                    <a:pt x="5678" y="2838"/>
                  </a:lnTo>
                  <a:cubicBezTo>
                    <a:pt x="5676" y="2840"/>
                    <a:pt x="5674" y="2841"/>
                    <a:pt x="5672" y="2845"/>
                  </a:cubicBezTo>
                  <a:cubicBezTo>
                    <a:pt x="5670" y="2848"/>
                    <a:pt x="5669" y="2852"/>
                    <a:pt x="5669" y="2857"/>
                  </a:cubicBezTo>
                  <a:lnTo>
                    <a:pt x="5669" y="2857"/>
                  </a:lnTo>
                  <a:cubicBezTo>
                    <a:pt x="5670" y="2858"/>
                    <a:pt x="5672" y="2858"/>
                    <a:pt x="5672" y="2860"/>
                  </a:cubicBezTo>
                  <a:cubicBezTo>
                    <a:pt x="5674" y="2861"/>
                    <a:pt x="5674" y="2863"/>
                    <a:pt x="5674" y="2866"/>
                  </a:cubicBezTo>
                  <a:cubicBezTo>
                    <a:pt x="5674" y="2868"/>
                    <a:pt x="5673" y="2871"/>
                    <a:pt x="5672" y="2873"/>
                  </a:cubicBezTo>
                  <a:cubicBezTo>
                    <a:pt x="5671" y="2875"/>
                    <a:pt x="5669" y="2875"/>
                    <a:pt x="5667" y="2877"/>
                  </a:cubicBezTo>
                  <a:cubicBezTo>
                    <a:pt x="5666" y="2877"/>
                    <a:pt x="5664" y="2879"/>
                    <a:pt x="5662" y="2879"/>
                  </a:cubicBezTo>
                  <a:lnTo>
                    <a:pt x="5662" y="2879"/>
                  </a:lnTo>
                  <a:lnTo>
                    <a:pt x="5662" y="2879"/>
                  </a:lnTo>
                  <a:cubicBezTo>
                    <a:pt x="5661" y="2878"/>
                    <a:pt x="5660" y="2876"/>
                    <a:pt x="5659" y="2875"/>
                  </a:cubicBezTo>
                  <a:lnTo>
                    <a:pt x="5656" y="2871"/>
                  </a:lnTo>
                  <a:lnTo>
                    <a:pt x="5653" y="2866"/>
                  </a:lnTo>
                  <a:cubicBezTo>
                    <a:pt x="5653" y="2865"/>
                    <a:pt x="5651" y="2864"/>
                    <a:pt x="5651" y="2862"/>
                  </a:cubicBezTo>
                  <a:lnTo>
                    <a:pt x="5647" y="2856"/>
                  </a:lnTo>
                  <a:lnTo>
                    <a:pt x="5647" y="2856"/>
                  </a:lnTo>
                  <a:cubicBezTo>
                    <a:pt x="5647" y="2854"/>
                    <a:pt x="5646" y="2853"/>
                    <a:pt x="5645" y="2852"/>
                  </a:cubicBezTo>
                  <a:cubicBezTo>
                    <a:pt x="5644" y="2849"/>
                    <a:pt x="5643" y="2846"/>
                    <a:pt x="5642" y="2844"/>
                  </a:cubicBezTo>
                  <a:cubicBezTo>
                    <a:pt x="5641" y="2841"/>
                    <a:pt x="5640" y="2841"/>
                    <a:pt x="5640" y="2840"/>
                  </a:cubicBezTo>
                  <a:lnTo>
                    <a:pt x="5640" y="2840"/>
                  </a:lnTo>
                  <a:cubicBezTo>
                    <a:pt x="5638" y="2837"/>
                    <a:pt x="5637" y="2834"/>
                    <a:pt x="5636" y="2831"/>
                  </a:cubicBezTo>
                  <a:cubicBezTo>
                    <a:pt x="5636" y="2830"/>
                    <a:pt x="5635" y="2828"/>
                    <a:pt x="5634" y="2826"/>
                  </a:cubicBezTo>
                  <a:lnTo>
                    <a:pt x="5631" y="2817"/>
                  </a:lnTo>
                  <a:lnTo>
                    <a:pt x="5630" y="2812"/>
                  </a:lnTo>
                  <a:cubicBezTo>
                    <a:pt x="5628" y="2808"/>
                    <a:pt x="5627" y="2805"/>
                    <a:pt x="5626" y="2801"/>
                  </a:cubicBezTo>
                  <a:lnTo>
                    <a:pt x="5625" y="2797"/>
                  </a:lnTo>
                  <a:cubicBezTo>
                    <a:pt x="5623" y="2793"/>
                    <a:pt x="5622" y="2788"/>
                    <a:pt x="5621" y="2784"/>
                  </a:cubicBezTo>
                  <a:lnTo>
                    <a:pt x="5621" y="2784"/>
                  </a:lnTo>
                  <a:lnTo>
                    <a:pt x="5621" y="2783"/>
                  </a:lnTo>
                  <a:cubicBezTo>
                    <a:pt x="5621" y="2782"/>
                    <a:pt x="5621" y="2782"/>
                    <a:pt x="5621" y="2781"/>
                  </a:cubicBezTo>
                  <a:cubicBezTo>
                    <a:pt x="5620" y="2776"/>
                    <a:pt x="5618" y="2770"/>
                    <a:pt x="5617" y="2765"/>
                  </a:cubicBezTo>
                  <a:cubicBezTo>
                    <a:pt x="5612" y="2749"/>
                    <a:pt x="5609" y="2733"/>
                    <a:pt x="5605" y="2716"/>
                  </a:cubicBezTo>
                  <a:lnTo>
                    <a:pt x="5605" y="2716"/>
                  </a:lnTo>
                  <a:cubicBezTo>
                    <a:pt x="5607" y="2716"/>
                    <a:pt x="5608" y="2715"/>
                    <a:pt x="5610" y="2714"/>
                  </a:cubicBezTo>
                  <a:cubicBezTo>
                    <a:pt x="5614" y="2711"/>
                    <a:pt x="5617" y="2709"/>
                    <a:pt x="5619" y="2705"/>
                  </a:cubicBezTo>
                  <a:cubicBezTo>
                    <a:pt x="5621" y="2701"/>
                    <a:pt x="5622" y="2697"/>
                    <a:pt x="5622" y="2693"/>
                  </a:cubicBezTo>
                  <a:cubicBezTo>
                    <a:pt x="5622" y="2689"/>
                    <a:pt x="5621" y="2685"/>
                    <a:pt x="5619" y="2681"/>
                  </a:cubicBezTo>
                  <a:cubicBezTo>
                    <a:pt x="5617" y="2677"/>
                    <a:pt x="5614" y="2674"/>
                    <a:pt x="5610" y="2672"/>
                  </a:cubicBezTo>
                  <a:cubicBezTo>
                    <a:pt x="5607" y="2669"/>
                    <a:pt x="5603" y="2669"/>
                    <a:pt x="5599" y="2669"/>
                  </a:cubicBezTo>
                  <a:cubicBezTo>
                    <a:pt x="5598" y="2669"/>
                    <a:pt x="5598" y="2669"/>
                    <a:pt x="5598" y="2669"/>
                  </a:cubicBezTo>
                  <a:lnTo>
                    <a:pt x="5598" y="2669"/>
                  </a:lnTo>
                  <a:cubicBezTo>
                    <a:pt x="5598" y="2669"/>
                    <a:pt x="5597" y="2669"/>
                    <a:pt x="5596" y="2669"/>
                  </a:cubicBezTo>
                  <a:cubicBezTo>
                    <a:pt x="5596" y="2669"/>
                    <a:pt x="5595" y="2669"/>
                    <a:pt x="5594" y="2669"/>
                  </a:cubicBezTo>
                  <a:cubicBezTo>
                    <a:pt x="5593" y="2661"/>
                    <a:pt x="5591" y="2652"/>
                    <a:pt x="5589" y="2644"/>
                  </a:cubicBezTo>
                  <a:cubicBezTo>
                    <a:pt x="5587" y="2635"/>
                    <a:pt x="5585" y="2621"/>
                    <a:pt x="5583" y="2610"/>
                  </a:cubicBezTo>
                  <a:lnTo>
                    <a:pt x="5579" y="2593"/>
                  </a:lnTo>
                  <a:cubicBezTo>
                    <a:pt x="5577" y="2581"/>
                    <a:pt x="5575" y="2570"/>
                    <a:pt x="5574" y="2558"/>
                  </a:cubicBezTo>
                  <a:cubicBezTo>
                    <a:pt x="5572" y="2552"/>
                    <a:pt x="5571" y="2545"/>
                    <a:pt x="5570" y="2539"/>
                  </a:cubicBezTo>
                  <a:cubicBezTo>
                    <a:pt x="5569" y="2529"/>
                    <a:pt x="5568" y="2519"/>
                    <a:pt x="5566" y="2508"/>
                  </a:cubicBezTo>
                  <a:cubicBezTo>
                    <a:pt x="5565" y="2497"/>
                    <a:pt x="5563" y="2491"/>
                    <a:pt x="5562" y="2482"/>
                  </a:cubicBezTo>
                  <a:lnTo>
                    <a:pt x="5558" y="2455"/>
                  </a:lnTo>
                  <a:cubicBezTo>
                    <a:pt x="5557" y="2445"/>
                    <a:pt x="5556" y="2434"/>
                    <a:pt x="5554" y="2423"/>
                  </a:cubicBezTo>
                  <a:cubicBezTo>
                    <a:pt x="5553" y="2415"/>
                    <a:pt x="5552" y="2406"/>
                    <a:pt x="5551" y="2398"/>
                  </a:cubicBezTo>
                  <a:cubicBezTo>
                    <a:pt x="5550" y="2386"/>
                    <a:pt x="5548" y="2374"/>
                    <a:pt x="5547" y="2361"/>
                  </a:cubicBezTo>
                  <a:lnTo>
                    <a:pt x="5545" y="2338"/>
                  </a:lnTo>
                  <a:cubicBezTo>
                    <a:pt x="5543" y="2324"/>
                    <a:pt x="5542" y="2310"/>
                    <a:pt x="5541" y="2296"/>
                  </a:cubicBezTo>
                  <a:cubicBezTo>
                    <a:pt x="5541" y="2289"/>
                    <a:pt x="5540" y="2281"/>
                    <a:pt x="5539" y="2274"/>
                  </a:cubicBezTo>
                  <a:cubicBezTo>
                    <a:pt x="5539" y="2266"/>
                    <a:pt x="5538" y="2258"/>
                    <a:pt x="5537" y="2251"/>
                  </a:cubicBezTo>
                  <a:lnTo>
                    <a:pt x="5537" y="2251"/>
                  </a:lnTo>
                  <a:cubicBezTo>
                    <a:pt x="5540" y="2250"/>
                    <a:pt x="5542" y="2249"/>
                    <a:pt x="5545" y="2248"/>
                  </a:cubicBezTo>
                  <a:cubicBezTo>
                    <a:pt x="5547" y="2247"/>
                    <a:pt x="5546" y="2247"/>
                    <a:pt x="5547" y="2247"/>
                  </a:cubicBezTo>
                  <a:lnTo>
                    <a:pt x="5550" y="2250"/>
                  </a:lnTo>
                  <a:lnTo>
                    <a:pt x="5557" y="2260"/>
                  </a:lnTo>
                  <a:cubicBezTo>
                    <a:pt x="5560" y="2264"/>
                    <a:pt x="5563" y="2267"/>
                    <a:pt x="5565" y="2272"/>
                  </a:cubicBezTo>
                  <a:cubicBezTo>
                    <a:pt x="5568" y="2276"/>
                    <a:pt x="5570" y="2279"/>
                    <a:pt x="5572" y="2283"/>
                  </a:cubicBezTo>
                  <a:cubicBezTo>
                    <a:pt x="5574" y="2286"/>
                    <a:pt x="5578" y="2291"/>
                    <a:pt x="5580" y="2296"/>
                  </a:cubicBezTo>
                  <a:cubicBezTo>
                    <a:pt x="5583" y="2300"/>
                    <a:pt x="5584" y="2304"/>
                    <a:pt x="5586" y="2308"/>
                  </a:cubicBezTo>
                  <a:cubicBezTo>
                    <a:pt x="5588" y="2311"/>
                    <a:pt x="5591" y="2317"/>
                    <a:pt x="5594" y="2321"/>
                  </a:cubicBezTo>
                  <a:lnTo>
                    <a:pt x="5600" y="2333"/>
                  </a:lnTo>
                  <a:lnTo>
                    <a:pt x="5607" y="2347"/>
                  </a:lnTo>
                  <a:cubicBezTo>
                    <a:pt x="5609" y="2352"/>
                    <a:pt x="5611" y="2355"/>
                    <a:pt x="5613" y="2360"/>
                  </a:cubicBezTo>
                  <a:cubicBezTo>
                    <a:pt x="5615" y="2364"/>
                    <a:pt x="5617" y="2370"/>
                    <a:pt x="5619" y="2375"/>
                  </a:cubicBezTo>
                  <a:cubicBezTo>
                    <a:pt x="5622" y="2380"/>
                    <a:pt x="5623" y="2384"/>
                    <a:pt x="5625" y="2389"/>
                  </a:cubicBezTo>
                  <a:lnTo>
                    <a:pt x="5631" y="2403"/>
                  </a:lnTo>
                  <a:lnTo>
                    <a:pt x="5636" y="2419"/>
                  </a:lnTo>
                  <a:cubicBezTo>
                    <a:pt x="5638" y="2423"/>
                    <a:pt x="5640" y="2428"/>
                    <a:pt x="5642" y="2433"/>
                  </a:cubicBezTo>
                  <a:lnTo>
                    <a:pt x="5647" y="2450"/>
                  </a:lnTo>
                  <a:cubicBezTo>
                    <a:pt x="5649" y="2455"/>
                    <a:pt x="5651" y="2459"/>
                    <a:pt x="5652" y="2464"/>
                  </a:cubicBezTo>
                  <a:cubicBezTo>
                    <a:pt x="5654" y="2469"/>
                    <a:pt x="5656" y="2477"/>
                    <a:pt x="5657" y="2484"/>
                  </a:cubicBezTo>
                  <a:cubicBezTo>
                    <a:pt x="5659" y="2491"/>
                    <a:pt x="5660" y="2492"/>
                    <a:pt x="5661" y="2497"/>
                  </a:cubicBezTo>
                  <a:cubicBezTo>
                    <a:pt x="5663" y="2501"/>
                    <a:pt x="5665" y="2512"/>
                    <a:pt x="5667" y="2519"/>
                  </a:cubicBezTo>
                  <a:lnTo>
                    <a:pt x="5670" y="2530"/>
                  </a:lnTo>
                  <a:cubicBezTo>
                    <a:pt x="5672" y="2539"/>
                    <a:pt x="5674" y="2548"/>
                    <a:pt x="5676" y="2556"/>
                  </a:cubicBezTo>
                  <a:cubicBezTo>
                    <a:pt x="5676" y="2559"/>
                    <a:pt x="5677" y="2562"/>
                    <a:pt x="5677" y="2565"/>
                  </a:cubicBezTo>
                  <a:cubicBezTo>
                    <a:pt x="5680" y="2576"/>
                    <a:pt x="5682" y="2587"/>
                    <a:pt x="5684" y="2598"/>
                  </a:cubicBezTo>
                  <a:cubicBezTo>
                    <a:pt x="5684" y="2598"/>
                    <a:pt x="5684" y="2600"/>
                    <a:pt x="5684" y="2601"/>
                  </a:cubicBezTo>
                  <a:cubicBezTo>
                    <a:pt x="5688" y="2624"/>
                    <a:pt x="5692" y="2648"/>
                    <a:pt x="5695" y="2672"/>
                  </a:cubicBezTo>
                  <a:cubicBezTo>
                    <a:pt x="5695" y="2678"/>
                    <a:pt x="5697" y="2684"/>
                    <a:pt x="5697" y="2691"/>
                  </a:cubicBezTo>
                  <a:lnTo>
                    <a:pt x="5697" y="2691"/>
                  </a:lnTo>
                  <a:cubicBezTo>
                    <a:pt x="5694" y="2691"/>
                    <a:pt x="5692" y="2692"/>
                    <a:pt x="5689" y="2694"/>
                  </a:cubicBezTo>
                  <a:cubicBezTo>
                    <a:pt x="5686" y="2696"/>
                    <a:pt x="5683" y="2698"/>
                    <a:pt x="5681" y="2702"/>
                  </a:cubicBezTo>
                  <a:cubicBezTo>
                    <a:pt x="5679" y="2706"/>
                    <a:pt x="5678" y="2709"/>
                    <a:pt x="5678" y="2714"/>
                  </a:cubicBezTo>
                  <a:lnTo>
                    <a:pt x="5678" y="2714"/>
                  </a:lnTo>
                  <a:lnTo>
                    <a:pt x="5678" y="2714"/>
                  </a:lnTo>
                  <a:cubicBezTo>
                    <a:pt x="5678" y="2718"/>
                    <a:pt x="5680" y="2721"/>
                    <a:pt x="5681" y="2725"/>
                  </a:cubicBezTo>
                  <a:cubicBezTo>
                    <a:pt x="5683" y="2727"/>
                    <a:pt x="5684" y="2730"/>
                    <a:pt x="5687" y="2732"/>
                  </a:cubicBezTo>
                  <a:lnTo>
                    <a:pt x="5687" y="2732"/>
                  </a:lnTo>
                  <a:cubicBezTo>
                    <a:pt x="5686" y="2735"/>
                    <a:pt x="5686" y="2737"/>
                    <a:pt x="5686" y="2739"/>
                  </a:cubicBezTo>
                  <a:lnTo>
                    <a:pt x="5686" y="2739"/>
                  </a:lnTo>
                  <a:cubicBezTo>
                    <a:pt x="5686" y="2740"/>
                    <a:pt x="5686" y="2741"/>
                    <a:pt x="5686" y="2741"/>
                  </a:cubicBezTo>
                  <a:cubicBezTo>
                    <a:pt x="5686" y="2742"/>
                    <a:pt x="5686" y="2743"/>
                    <a:pt x="5686" y="2744"/>
                  </a:cubicBezTo>
                  <a:lnTo>
                    <a:pt x="5686" y="2744"/>
                  </a:lnTo>
                  <a:lnTo>
                    <a:pt x="5686" y="2744"/>
                  </a:lnTo>
                  <a:cubicBezTo>
                    <a:pt x="5683" y="2751"/>
                    <a:pt x="5682" y="2757"/>
                    <a:pt x="5681" y="2764"/>
                  </a:cubicBezTo>
                  <a:lnTo>
                    <a:pt x="5680" y="2764"/>
                  </a:lnTo>
                  <a:close/>
                  <a:moveTo>
                    <a:pt x="5695" y="3285"/>
                  </a:moveTo>
                  <a:cubicBezTo>
                    <a:pt x="5692" y="3312"/>
                    <a:pt x="5689" y="3340"/>
                    <a:pt x="5685" y="3367"/>
                  </a:cubicBezTo>
                  <a:cubicBezTo>
                    <a:pt x="5684" y="3376"/>
                    <a:pt x="5683" y="3384"/>
                    <a:pt x="5682" y="3392"/>
                  </a:cubicBezTo>
                  <a:cubicBezTo>
                    <a:pt x="5679" y="3416"/>
                    <a:pt x="5675" y="3439"/>
                    <a:pt x="5671" y="3462"/>
                  </a:cubicBezTo>
                  <a:cubicBezTo>
                    <a:pt x="5671" y="3468"/>
                    <a:pt x="5670" y="3474"/>
                    <a:pt x="5669" y="3479"/>
                  </a:cubicBezTo>
                  <a:cubicBezTo>
                    <a:pt x="5664" y="3507"/>
                    <a:pt x="5659" y="3535"/>
                    <a:pt x="5654" y="3562"/>
                  </a:cubicBezTo>
                  <a:lnTo>
                    <a:pt x="5649" y="3585"/>
                  </a:lnTo>
                  <a:cubicBezTo>
                    <a:pt x="5644" y="3606"/>
                    <a:pt x="5639" y="3628"/>
                    <a:pt x="5634" y="3650"/>
                  </a:cubicBezTo>
                  <a:cubicBezTo>
                    <a:pt x="5633" y="3657"/>
                    <a:pt x="5631" y="3664"/>
                    <a:pt x="5629" y="3672"/>
                  </a:cubicBezTo>
                  <a:cubicBezTo>
                    <a:pt x="5623" y="3699"/>
                    <a:pt x="5616" y="3726"/>
                    <a:pt x="5608" y="3752"/>
                  </a:cubicBezTo>
                  <a:cubicBezTo>
                    <a:pt x="5607" y="3758"/>
                    <a:pt x="5605" y="3763"/>
                    <a:pt x="5604" y="3768"/>
                  </a:cubicBezTo>
                  <a:cubicBezTo>
                    <a:pt x="5601" y="3777"/>
                    <a:pt x="5598" y="3787"/>
                    <a:pt x="5596" y="3796"/>
                  </a:cubicBezTo>
                  <a:lnTo>
                    <a:pt x="5596" y="3796"/>
                  </a:lnTo>
                  <a:lnTo>
                    <a:pt x="5596" y="3796"/>
                  </a:lnTo>
                  <a:cubicBezTo>
                    <a:pt x="5594" y="3797"/>
                    <a:pt x="5592" y="3797"/>
                    <a:pt x="5590" y="3798"/>
                  </a:cubicBezTo>
                  <a:cubicBezTo>
                    <a:pt x="5587" y="3800"/>
                    <a:pt x="5585" y="3804"/>
                    <a:pt x="5582" y="3807"/>
                  </a:cubicBezTo>
                  <a:cubicBezTo>
                    <a:pt x="5582" y="3809"/>
                    <a:pt x="5581" y="3808"/>
                    <a:pt x="5581" y="3809"/>
                  </a:cubicBezTo>
                  <a:lnTo>
                    <a:pt x="5581" y="3809"/>
                  </a:lnTo>
                  <a:cubicBezTo>
                    <a:pt x="5625" y="3671"/>
                    <a:pt x="5654" y="3551"/>
                    <a:pt x="5677" y="3407"/>
                  </a:cubicBezTo>
                  <a:cubicBezTo>
                    <a:pt x="5677" y="3404"/>
                    <a:pt x="5678" y="3402"/>
                    <a:pt x="5678" y="3399"/>
                  </a:cubicBezTo>
                  <a:lnTo>
                    <a:pt x="5678" y="3399"/>
                  </a:lnTo>
                  <a:lnTo>
                    <a:pt x="5678" y="3399"/>
                  </a:lnTo>
                  <a:cubicBezTo>
                    <a:pt x="5683" y="3367"/>
                    <a:pt x="5688" y="3334"/>
                    <a:pt x="5691" y="3302"/>
                  </a:cubicBezTo>
                  <a:lnTo>
                    <a:pt x="5694" y="3283"/>
                  </a:lnTo>
                  <a:cubicBezTo>
                    <a:pt x="5697" y="3255"/>
                    <a:pt x="5700" y="3228"/>
                    <a:pt x="5702" y="3200"/>
                  </a:cubicBezTo>
                  <a:cubicBezTo>
                    <a:pt x="5700" y="3227"/>
                    <a:pt x="5698" y="3254"/>
                    <a:pt x="5695" y="3281"/>
                  </a:cubicBezTo>
                  <a:lnTo>
                    <a:pt x="5695" y="3281"/>
                  </a:lnTo>
                  <a:lnTo>
                    <a:pt x="5695" y="3281"/>
                  </a:lnTo>
                  <a:cubicBezTo>
                    <a:pt x="5695" y="3283"/>
                    <a:pt x="5695" y="3284"/>
                    <a:pt x="5695" y="3285"/>
                  </a:cubicBezTo>
                  <a:close/>
                  <a:moveTo>
                    <a:pt x="5636" y="3699"/>
                  </a:moveTo>
                  <a:cubicBezTo>
                    <a:pt x="5634" y="3705"/>
                    <a:pt x="5632" y="3711"/>
                    <a:pt x="5630" y="3717"/>
                  </a:cubicBezTo>
                  <a:lnTo>
                    <a:pt x="5622" y="3740"/>
                  </a:lnTo>
                  <a:cubicBezTo>
                    <a:pt x="5615" y="3758"/>
                    <a:pt x="5608" y="3777"/>
                    <a:pt x="5601" y="3796"/>
                  </a:cubicBezTo>
                  <a:lnTo>
                    <a:pt x="5598" y="3796"/>
                  </a:lnTo>
                  <a:lnTo>
                    <a:pt x="5598" y="3796"/>
                  </a:lnTo>
                  <a:cubicBezTo>
                    <a:pt x="5599" y="3794"/>
                    <a:pt x="5599" y="3792"/>
                    <a:pt x="5600" y="3790"/>
                  </a:cubicBezTo>
                  <a:cubicBezTo>
                    <a:pt x="5613" y="3760"/>
                    <a:pt x="5625" y="3729"/>
                    <a:pt x="5636" y="3697"/>
                  </a:cubicBezTo>
                  <a:lnTo>
                    <a:pt x="5636" y="3699"/>
                  </a:lnTo>
                  <a:close/>
                  <a:moveTo>
                    <a:pt x="5308" y="4415"/>
                  </a:moveTo>
                  <a:cubicBezTo>
                    <a:pt x="5303" y="4421"/>
                    <a:pt x="5299" y="4429"/>
                    <a:pt x="5294" y="4435"/>
                  </a:cubicBezTo>
                  <a:lnTo>
                    <a:pt x="5281" y="4453"/>
                  </a:lnTo>
                  <a:cubicBezTo>
                    <a:pt x="5276" y="4460"/>
                    <a:pt x="5271" y="4467"/>
                    <a:pt x="5266" y="4473"/>
                  </a:cubicBezTo>
                  <a:cubicBezTo>
                    <a:pt x="5261" y="4480"/>
                    <a:pt x="5257" y="4484"/>
                    <a:pt x="5252" y="4490"/>
                  </a:cubicBezTo>
                  <a:cubicBezTo>
                    <a:pt x="5248" y="4496"/>
                    <a:pt x="5243" y="4503"/>
                    <a:pt x="5238" y="4509"/>
                  </a:cubicBezTo>
                  <a:lnTo>
                    <a:pt x="5224" y="4525"/>
                  </a:lnTo>
                  <a:lnTo>
                    <a:pt x="5209" y="4543"/>
                  </a:lnTo>
                  <a:cubicBezTo>
                    <a:pt x="5205" y="4548"/>
                    <a:pt x="5200" y="4553"/>
                    <a:pt x="5195" y="4558"/>
                  </a:cubicBezTo>
                  <a:cubicBezTo>
                    <a:pt x="5190" y="4564"/>
                    <a:pt x="5185" y="4570"/>
                    <a:pt x="5180" y="4575"/>
                  </a:cubicBezTo>
                  <a:cubicBezTo>
                    <a:pt x="5175" y="4581"/>
                    <a:pt x="5171" y="4585"/>
                    <a:pt x="5166" y="4590"/>
                  </a:cubicBezTo>
                  <a:lnTo>
                    <a:pt x="5151" y="4606"/>
                  </a:lnTo>
                  <a:lnTo>
                    <a:pt x="5136" y="4620"/>
                  </a:lnTo>
                  <a:cubicBezTo>
                    <a:pt x="5131" y="4626"/>
                    <a:pt x="5126" y="4630"/>
                    <a:pt x="5121" y="4635"/>
                  </a:cubicBezTo>
                  <a:lnTo>
                    <a:pt x="5106" y="4649"/>
                  </a:lnTo>
                  <a:lnTo>
                    <a:pt x="5091" y="4663"/>
                  </a:lnTo>
                  <a:lnTo>
                    <a:pt x="5076" y="4675"/>
                  </a:lnTo>
                  <a:cubicBezTo>
                    <a:pt x="5071" y="4680"/>
                    <a:pt x="5065" y="4684"/>
                    <a:pt x="5060" y="4689"/>
                  </a:cubicBezTo>
                  <a:lnTo>
                    <a:pt x="5045" y="4701"/>
                  </a:lnTo>
                  <a:lnTo>
                    <a:pt x="5029" y="4713"/>
                  </a:lnTo>
                  <a:lnTo>
                    <a:pt x="5021" y="4718"/>
                  </a:lnTo>
                  <a:lnTo>
                    <a:pt x="5021" y="4718"/>
                  </a:lnTo>
                  <a:cubicBezTo>
                    <a:pt x="5022" y="4716"/>
                    <a:pt x="5022" y="4714"/>
                    <a:pt x="5022" y="4712"/>
                  </a:cubicBezTo>
                  <a:lnTo>
                    <a:pt x="5022" y="4712"/>
                  </a:lnTo>
                  <a:cubicBezTo>
                    <a:pt x="5028" y="4706"/>
                    <a:pt x="5034" y="4700"/>
                    <a:pt x="5040" y="4694"/>
                  </a:cubicBezTo>
                  <a:lnTo>
                    <a:pt x="5062" y="4673"/>
                  </a:lnTo>
                  <a:lnTo>
                    <a:pt x="5081" y="4651"/>
                  </a:lnTo>
                  <a:lnTo>
                    <a:pt x="5102" y="4629"/>
                  </a:lnTo>
                  <a:lnTo>
                    <a:pt x="5121" y="4607"/>
                  </a:lnTo>
                  <a:lnTo>
                    <a:pt x="5141" y="4584"/>
                  </a:lnTo>
                  <a:cubicBezTo>
                    <a:pt x="5148" y="4576"/>
                    <a:pt x="5154" y="4570"/>
                    <a:pt x="5161" y="4562"/>
                  </a:cubicBezTo>
                  <a:cubicBezTo>
                    <a:pt x="5168" y="4555"/>
                    <a:pt x="5174" y="4545"/>
                    <a:pt x="5180" y="4537"/>
                  </a:cubicBezTo>
                  <a:lnTo>
                    <a:pt x="5180" y="4536"/>
                  </a:lnTo>
                  <a:cubicBezTo>
                    <a:pt x="5186" y="4532"/>
                    <a:pt x="5192" y="4527"/>
                    <a:pt x="5197" y="4522"/>
                  </a:cubicBezTo>
                  <a:cubicBezTo>
                    <a:pt x="5203" y="4517"/>
                    <a:pt x="5209" y="4512"/>
                    <a:pt x="5215" y="4506"/>
                  </a:cubicBezTo>
                  <a:cubicBezTo>
                    <a:pt x="5221" y="4501"/>
                    <a:pt x="5231" y="4492"/>
                    <a:pt x="5238" y="4484"/>
                  </a:cubicBezTo>
                  <a:cubicBezTo>
                    <a:pt x="5246" y="4477"/>
                    <a:pt x="5250" y="4472"/>
                    <a:pt x="5256" y="4465"/>
                  </a:cubicBezTo>
                  <a:cubicBezTo>
                    <a:pt x="5262" y="4459"/>
                    <a:pt x="5271" y="4450"/>
                    <a:pt x="5278" y="4441"/>
                  </a:cubicBezTo>
                  <a:cubicBezTo>
                    <a:pt x="5285" y="4433"/>
                    <a:pt x="5290" y="4428"/>
                    <a:pt x="5295" y="4422"/>
                  </a:cubicBezTo>
                  <a:cubicBezTo>
                    <a:pt x="5301" y="4416"/>
                    <a:pt x="5309" y="4405"/>
                    <a:pt x="5316" y="4396"/>
                  </a:cubicBezTo>
                  <a:cubicBezTo>
                    <a:pt x="5323" y="4387"/>
                    <a:pt x="5327" y="4382"/>
                    <a:pt x="5332" y="4374"/>
                  </a:cubicBezTo>
                  <a:cubicBezTo>
                    <a:pt x="5336" y="4370"/>
                    <a:pt x="5339" y="4366"/>
                    <a:pt x="5342" y="4362"/>
                  </a:cubicBezTo>
                  <a:lnTo>
                    <a:pt x="5334" y="4375"/>
                  </a:lnTo>
                  <a:lnTo>
                    <a:pt x="5319" y="4397"/>
                  </a:lnTo>
                  <a:cubicBezTo>
                    <a:pt x="5317" y="4402"/>
                    <a:pt x="5313" y="4409"/>
                    <a:pt x="5308" y="4414"/>
                  </a:cubicBezTo>
                  <a:lnTo>
                    <a:pt x="5308" y="4415"/>
                  </a:lnTo>
                  <a:close/>
                  <a:moveTo>
                    <a:pt x="4984" y="4791"/>
                  </a:moveTo>
                  <a:cubicBezTo>
                    <a:pt x="4983" y="4795"/>
                    <a:pt x="4982" y="4799"/>
                    <a:pt x="4981" y="4803"/>
                  </a:cubicBezTo>
                  <a:lnTo>
                    <a:pt x="4977" y="4814"/>
                  </a:lnTo>
                  <a:cubicBezTo>
                    <a:pt x="4975" y="4821"/>
                    <a:pt x="4973" y="4827"/>
                    <a:pt x="4970" y="4833"/>
                  </a:cubicBezTo>
                  <a:cubicBezTo>
                    <a:pt x="4969" y="4836"/>
                    <a:pt x="4969" y="4839"/>
                    <a:pt x="4968" y="4841"/>
                  </a:cubicBezTo>
                  <a:cubicBezTo>
                    <a:pt x="4968" y="4844"/>
                    <a:pt x="4963" y="4851"/>
                    <a:pt x="4960" y="4856"/>
                  </a:cubicBezTo>
                  <a:lnTo>
                    <a:pt x="4959" y="4859"/>
                  </a:lnTo>
                  <a:cubicBezTo>
                    <a:pt x="4956" y="4865"/>
                    <a:pt x="4953" y="4870"/>
                    <a:pt x="4950" y="4875"/>
                  </a:cubicBezTo>
                  <a:lnTo>
                    <a:pt x="4938" y="4886"/>
                  </a:lnTo>
                  <a:lnTo>
                    <a:pt x="4938" y="4886"/>
                  </a:lnTo>
                  <a:cubicBezTo>
                    <a:pt x="4938" y="4886"/>
                    <a:pt x="4937" y="4886"/>
                    <a:pt x="4937" y="4885"/>
                  </a:cubicBezTo>
                  <a:lnTo>
                    <a:pt x="4936" y="4885"/>
                  </a:lnTo>
                  <a:lnTo>
                    <a:pt x="4936" y="4885"/>
                  </a:lnTo>
                  <a:cubicBezTo>
                    <a:pt x="4938" y="4882"/>
                    <a:pt x="4941" y="4879"/>
                    <a:pt x="4942" y="4875"/>
                  </a:cubicBezTo>
                  <a:cubicBezTo>
                    <a:pt x="4944" y="4872"/>
                    <a:pt x="4945" y="4870"/>
                    <a:pt x="4946" y="4867"/>
                  </a:cubicBezTo>
                  <a:cubicBezTo>
                    <a:pt x="4947" y="4864"/>
                    <a:pt x="4949" y="4861"/>
                    <a:pt x="4951" y="4857"/>
                  </a:cubicBezTo>
                  <a:cubicBezTo>
                    <a:pt x="4953" y="4854"/>
                    <a:pt x="4954" y="4851"/>
                    <a:pt x="4955" y="4848"/>
                  </a:cubicBezTo>
                  <a:cubicBezTo>
                    <a:pt x="4956" y="4845"/>
                    <a:pt x="4958" y="4841"/>
                    <a:pt x="4960" y="4837"/>
                  </a:cubicBezTo>
                  <a:lnTo>
                    <a:pt x="4964" y="4828"/>
                  </a:lnTo>
                  <a:cubicBezTo>
                    <a:pt x="4965" y="4824"/>
                    <a:pt x="4967" y="4820"/>
                    <a:pt x="4968" y="4816"/>
                  </a:cubicBezTo>
                  <a:cubicBezTo>
                    <a:pt x="4970" y="4812"/>
                    <a:pt x="4970" y="4810"/>
                    <a:pt x="4971" y="4807"/>
                  </a:cubicBezTo>
                  <a:lnTo>
                    <a:pt x="4976" y="4794"/>
                  </a:lnTo>
                  <a:lnTo>
                    <a:pt x="4979" y="4785"/>
                  </a:lnTo>
                  <a:cubicBezTo>
                    <a:pt x="4981" y="4780"/>
                    <a:pt x="4983" y="4774"/>
                    <a:pt x="4984" y="4769"/>
                  </a:cubicBezTo>
                  <a:cubicBezTo>
                    <a:pt x="4984" y="4767"/>
                    <a:pt x="4986" y="4765"/>
                    <a:pt x="4986" y="4763"/>
                  </a:cubicBezTo>
                  <a:lnTo>
                    <a:pt x="4986" y="4763"/>
                  </a:lnTo>
                  <a:lnTo>
                    <a:pt x="4986" y="4763"/>
                  </a:lnTo>
                  <a:cubicBezTo>
                    <a:pt x="4988" y="4764"/>
                    <a:pt x="4990" y="4764"/>
                    <a:pt x="4992" y="4764"/>
                  </a:cubicBezTo>
                  <a:cubicBezTo>
                    <a:pt x="4992" y="4767"/>
                    <a:pt x="4990" y="4769"/>
                    <a:pt x="4990" y="4772"/>
                  </a:cubicBezTo>
                  <a:cubicBezTo>
                    <a:pt x="4989" y="4777"/>
                    <a:pt x="4987" y="4784"/>
                    <a:pt x="4985" y="4791"/>
                  </a:cubicBezTo>
                  <a:lnTo>
                    <a:pt x="4984" y="4791"/>
                  </a:lnTo>
                  <a:close/>
                  <a:moveTo>
                    <a:pt x="4908" y="4839"/>
                  </a:moveTo>
                  <a:cubicBezTo>
                    <a:pt x="4888" y="4863"/>
                    <a:pt x="4867" y="4886"/>
                    <a:pt x="4847" y="4908"/>
                  </a:cubicBezTo>
                  <a:lnTo>
                    <a:pt x="4839" y="4917"/>
                  </a:lnTo>
                  <a:cubicBezTo>
                    <a:pt x="4816" y="4942"/>
                    <a:pt x="4792" y="4966"/>
                    <a:pt x="4768" y="4990"/>
                  </a:cubicBezTo>
                  <a:lnTo>
                    <a:pt x="4750" y="5008"/>
                  </a:lnTo>
                  <a:cubicBezTo>
                    <a:pt x="4730" y="5027"/>
                    <a:pt x="4709" y="5047"/>
                    <a:pt x="4688" y="5067"/>
                  </a:cubicBezTo>
                  <a:lnTo>
                    <a:pt x="4675" y="5080"/>
                  </a:lnTo>
                  <a:cubicBezTo>
                    <a:pt x="4650" y="5102"/>
                    <a:pt x="4625" y="5124"/>
                    <a:pt x="4600" y="5145"/>
                  </a:cubicBezTo>
                  <a:lnTo>
                    <a:pt x="4582" y="5160"/>
                  </a:lnTo>
                  <a:cubicBezTo>
                    <a:pt x="4570" y="5170"/>
                    <a:pt x="4558" y="5180"/>
                    <a:pt x="4546" y="5189"/>
                  </a:cubicBezTo>
                  <a:lnTo>
                    <a:pt x="4538" y="5193"/>
                  </a:lnTo>
                  <a:lnTo>
                    <a:pt x="4536" y="5193"/>
                  </a:lnTo>
                  <a:cubicBezTo>
                    <a:pt x="4552" y="5180"/>
                    <a:pt x="4567" y="5167"/>
                    <a:pt x="4583" y="5153"/>
                  </a:cubicBezTo>
                  <a:lnTo>
                    <a:pt x="4602" y="5137"/>
                  </a:lnTo>
                  <a:cubicBezTo>
                    <a:pt x="4627" y="5115"/>
                    <a:pt x="4653" y="5092"/>
                    <a:pt x="4678" y="5069"/>
                  </a:cubicBezTo>
                  <a:lnTo>
                    <a:pt x="4690" y="5057"/>
                  </a:lnTo>
                  <a:cubicBezTo>
                    <a:pt x="4711" y="5037"/>
                    <a:pt x="4732" y="5016"/>
                    <a:pt x="4753" y="4995"/>
                  </a:cubicBezTo>
                  <a:lnTo>
                    <a:pt x="4772" y="4976"/>
                  </a:lnTo>
                  <a:cubicBezTo>
                    <a:pt x="4796" y="4951"/>
                    <a:pt x="4820" y="4925"/>
                    <a:pt x="4844" y="4899"/>
                  </a:cubicBezTo>
                  <a:cubicBezTo>
                    <a:pt x="4845" y="4898"/>
                    <a:pt x="4847" y="4896"/>
                    <a:pt x="4848" y="4895"/>
                  </a:cubicBezTo>
                  <a:cubicBezTo>
                    <a:pt x="4870" y="4870"/>
                    <a:pt x="4892" y="4845"/>
                    <a:pt x="4914" y="4819"/>
                  </a:cubicBezTo>
                  <a:lnTo>
                    <a:pt x="4931" y="4798"/>
                  </a:lnTo>
                  <a:cubicBezTo>
                    <a:pt x="4945" y="4781"/>
                    <a:pt x="4958" y="4765"/>
                    <a:pt x="4972" y="4747"/>
                  </a:cubicBezTo>
                  <a:lnTo>
                    <a:pt x="4972" y="4747"/>
                  </a:lnTo>
                  <a:cubicBezTo>
                    <a:pt x="4972" y="4748"/>
                    <a:pt x="4973" y="4749"/>
                    <a:pt x="4973" y="4750"/>
                  </a:cubicBezTo>
                  <a:cubicBezTo>
                    <a:pt x="4974" y="4752"/>
                    <a:pt x="4976" y="4754"/>
                    <a:pt x="4978" y="4756"/>
                  </a:cubicBezTo>
                  <a:cubicBezTo>
                    <a:pt x="4961" y="4777"/>
                    <a:pt x="4944" y="4797"/>
                    <a:pt x="4927" y="4818"/>
                  </a:cubicBezTo>
                  <a:lnTo>
                    <a:pt x="4908" y="4839"/>
                  </a:lnTo>
                  <a:close/>
                  <a:moveTo>
                    <a:pt x="4491" y="5227"/>
                  </a:moveTo>
                  <a:cubicBezTo>
                    <a:pt x="4477" y="5238"/>
                    <a:pt x="4463" y="5249"/>
                    <a:pt x="4449" y="5259"/>
                  </a:cubicBezTo>
                  <a:lnTo>
                    <a:pt x="4429" y="5274"/>
                  </a:lnTo>
                  <a:cubicBezTo>
                    <a:pt x="4414" y="5285"/>
                    <a:pt x="4398" y="5296"/>
                    <a:pt x="4383" y="5306"/>
                  </a:cubicBezTo>
                  <a:lnTo>
                    <a:pt x="4367" y="5318"/>
                  </a:lnTo>
                  <a:cubicBezTo>
                    <a:pt x="4350" y="5329"/>
                    <a:pt x="4333" y="5340"/>
                    <a:pt x="4316" y="5351"/>
                  </a:cubicBezTo>
                  <a:lnTo>
                    <a:pt x="4304" y="5360"/>
                  </a:lnTo>
                  <a:cubicBezTo>
                    <a:pt x="4285" y="5372"/>
                    <a:pt x="4266" y="5383"/>
                    <a:pt x="4247" y="5395"/>
                  </a:cubicBezTo>
                  <a:cubicBezTo>
                    <a:pt x="4255" y="5389"/>
                    <a:pt x="4263" y="5383"/>
                    <a:pt x="4271" y="5376"/>
                  </a:cubicBezTo>
                  <a:lnTo>
                    <a:pt x="4284" y="5366"/>
                  </a:lnTo>
                  <a:cubicBezTo>
                    <a:pt x="4294" y="5358"/>
                    <a:pt x="4304" y="5350"/>
                    <a:pt x="4313" y="5342"/>
                  </a:cubicBezTo>
                  <a:lnTo>
                    <a:pt x="4324" y="5332"/>
                  </a:lnTo>
                  <a:cubicBezTo>
                    <a:pt x="4337" y="5320"/>
                    <a:pt x="4349" y="5309"/>
                    <a:pt x="4362" y="5297"/>
                  </a:cubicBezTo>
                  <a:lnTo>
                    <a:pt x="4371" y="5287"/>
                  </a:lnTo>
                  <a:cubicBezTo>
                    <a:pt x="4379" y="5280"/>
                    <a:pt x="4387" y="5272"/>
                    <a:pt x="4394" y="5264"/>
                  </a:cubicBezTo>
                  <a:lnTo>
                    <a:pt x="4394" y="5264"/>
                  </a:lnTo>
                  <a:cubicBezTo>
                    <a:pt x="4396" y="5265"/>
                    <a:pt x="4397" y="5267"/>
                    <a:pt x="4398" y="5267"/>
                  </a:cubicBezTo>
                  <a:cubicBezTo>
                    <a:pt x="4402" y="5270"/>
                    <a:pt x="4406" y="5270"/>
                    <a:pt x="4410" y="5270"/>
                  </a:cubicBezTo>
                  <a:lnTo>
                    <a:pt x="4410" y="5270"/>
                  </a:lnTo>
                  <a:cubicBezTo>
                    <a:pt x="4414" y="5270"/>
                    <a:pt x="4419" y="5270"/>
                    <a:pt x="4422" y="5267"/>
                  </a:cubicBezTo>
                  <a:cubicBezTo>
                    <a:pt x="4427" y="5265"/>
                    <a:pt x="4429" y="5262"/>
                    <a:pt x="4431" y="5258"/>
                  </a:cubicBezTo>
                  <a:cubicBezTo>
                    <a:pt x="4433" y="5254"/>
                    <a:pt x="4434" y="5250"/>
                    <a:pt x="4434" y="5246"/>
                  </a:cubicBezTo>
                  <a:lnTo>
                    <a:pt x="4434" y="5246"/>
                  </a:lnTo>
                  <a:lnTo>
                    <a:pt x="4434" y="5246"/>
                  </a:lnTo>
                  <a:cubicBezTo>
                    <a:pt x="4434" y="5243"/>
                    <a:pt x="4434" y="5241"/>
                    <a:pt x="4433" y="5239"/>
                  </a:cubicBezTo>
                  <a:lnTo>
                    <a:pt x="4449" y="5233"/>
                  </a:lnTo>
                  <a:lnTo>
                    <a:pt x="4464" y="5227"/>
                  </a:lnTo>
                  <a:lnTo>
                    <a:pt x="4486" y="5218"/>
                  </a:lnTo>
                  <a:cubicBezTo>
                    <a:pt x="4493" y="5215"/>
                    <a:pt x="4499" y="5212"/>
                    <a:pt x="4506" y="5210"/>
                  </a:cubicBezTo>
                  <a:lnTo>
                    <a:pt x="4521" y="5203"/>
                  </a:lnTo>
                  <a:lnTo>
                    <a:pt x="4512" y="5210"/>
                  </a:lnTo>
                  <a:lnTo>
                    <a:pt x="4491" y="5227"/>
                  </a:lnTo>
                  <a:close/>
                  <a:moveTo>
                    <a:pt x="3948" y="5542"/>
                  </a:moveTo>
                  <a:cubicBezTo>
                    <a:pt x="3931" y="5548"/>
                    <a:pt x="3914" y="5554"/>
                    <a:pt x="3897" y="5561"/>
                  </a:cubicBezTo>
                  <a:cubicBezTo>
                    <a:pt x="3884" y="5566"/>
                    <a:pt x="3871" y="5571"/>
                    <a:pt x="3857" y="5575"/>
                  </a:cubicBezTo>
                  <a:cubicBezTo>
                    <a:pt x="3839" y="5582"/>
                    <a:pt x="3821" y="5587"/>
                    <a:pt x="3803" y="5593"/>
                  </a:cubicBezTo>
                  <a:cubicBezTo>
                    <a:pt x="3791" y="5597"/>
                    <a:pt x="3778" y="5601"/>
                    <a:pt x="3765" y="5605"/>
                  </a:cubicBezTo>
                  <a:cubicBezTo>
                    <a:pt x="3746" y="5611"/>
                    <a:pt x="3726" y="5616"/>
                    <a:pt x="3706" y="5621"/>
                  </a:cubicBezTo>
                  <a:cubicBezTo>
                    <a:pt x="3695" y="5624"/>
                    <a:pt x="3684" y="5629"/>
                    <a:pt x="3672" y="5631"/>
                  </a:cubicBezTo>
                  <a:cubicBezTo>
                    <a:pt x="3661" y="5634"/>
                    <a:pt x="3653" y="5635"/>
                    <a:pt x="3644" y="5637"/>
                  </a:cubicBezTo>
                  <a:lnTo>
                    <a:pt x="3618" y="5643"/>
                  </a:lnTo>
                  <a:lnTo>
                    <a:pt x="3611" y="5644"/>
                  </a:lnTo>
                  <a:cubicBezTo>
                    <a:pt x="3583" y="5649"/>
                    <a:pt x="3554" y="5654"/>
                    <a:pt x="3525" y="5657"/>
                  </a:cubicBezTo>
                  <a:lnTo>
                    <a:pt x="3525" y="5657"/>
                  </a:lnTo>
                  <a:cubicBezTo>
                    <a:pt x="3523" y="5657"/>
                    <a:pt x="3521" y="5656"/>
                    <a:pt x="3519" y="5656"/>
                  </a:cubicBezTo>
                  <a:cubicBezTo>
                    <a:pt x="3516" y="5656"/>
                    <a:pt x="3513" y="5657"/>
                    <a:pt x="3510" y="5659"/>
                  </a:cubicBezTo>
                  <a:lnTo>
                    <a:pt x="3510" y="5659"/>
                  </a:lnTo>
                  <a:cubicBezTo>
                    <a:pt x="3488" y="5661"/>
                    <a:pt x="3466" y="5664"/>
                    <a:pt x="3444" y="5665"/>
                  </a:cubicBezTo>
                  <a:lnTo>
                    <a:pt x="3426" y="5666"/>
                  </a:lnTo>
                  <a:cubicBezTo>
                    <a:pt x="3404" y="5668"/>
                    <a:pt x="3381" y="5669"/>
                    <a:pt x="3359" y="5669"/>
                  </a:cubicBezTo>
                  <a:lnTo>
                    <a:pt x="3359" y="5669"/>
                  </a:lnTo>
                  <a:lnTo>
                    <a:pt x="3359" y="5668"/>
                  </a:lnTo>
                  <a:lnTo>
                    <a:pt x="3382" y="5663"/>
                  </a:lnTo>
                  <a:lnTo>
                    <a:pt x="3411" y="5657"/>
                  </a:lnTo>
                  <a:cubicBezTo>
                    <a:pt x="3424" y="5654"/>
                    <a:pt x="3438" y="5651"/>
                    <a:pt x="3450" y="5648"/>
                  </a:cubicBezTo>
                  <a:lnTo>
                    <a:pt x="3480" y="5641"/>
                  </a:lnTo>
                  <a:lnTo>
                    <a:pt x="3520" y="5631"/>
                  </a:lnTo>
                  <a:lnTo>
                    <a:pt x="3550" y="5624"/>
                  </a:lnTo>
                  <a:cubicBezTo>
                    <a:pt x="3563" y="5620"/>
                    <a:pt x="3576" y="5617"/>
                    <a:pt x="3589" y="5613"/>
                  </a:cubicBezTo>
                  <a:lnTo>
                    <a:pt x="3620" y="5605"/>
                  </a:lnTo>
                  <a:lnTo>
                    <a:pt x="3657" y="5593"/>
                  </a:lnTo>
                  <a:lnTo>
                    <a:pt x="3689" y="5584"/>
                  </a:lnTo>
                  <a:lnTo>
                    <a:pt x="3726" y="5571"/>
                  </a:lnTo>
                  <a:lnTo>
                    <a:pt x="3757" y="5561"/>
                  </a:lnTo>
                  <a:lnTo>
                    <a:pt x="3797" y="5547"/>
                  </a:lnTo>
                  <a:lnTo>
                    <a:pt x="3825" y="5537"/>
                  </a:lnTo>
                  <a:cubicBezTo>
                    <a:pt x="3848" y="5528"/>
                    <a:pt x="3870" y="5520"/>
                    <a:pt x="3893" y="5511"/>
                  </a:cubicBezTo>
                  <a:cubicBezTo>
                    <a:pt x="3906" y="5506"/>
                    <a:pt x="3920" y="5500"/>
                    <a:pt x="3933" y="5494"/>
                  </a:cubicBezTo>
                  <a:lnTo>
                    <a:pt x="3933" y="5494"/>
                  </a:lnTo>
                  <a:cubicBezTo>
                    <a:pt x="3957" y="5506"/>
                    <a:pt x="3980" y="5511"/>
                    <a:pt x="4006" y="5511"/>
                  </a:cubicBezTo>
                  <a:cubicBezTo>
                    <a:pt x="4011" y="5511"/>
                    <a:pt x="4016" y="5511"/>
                    <a:pt x="4020" y="5511"/>
                  </a:cubicBezTo>
                  <a:lnTo>
                    <a:pt x="4020" y="5511"/>
                  </a:lnTo>
                  <a:cubicBezTo>
                    <a:pt x="4020" y="5512"/>
                    <a:pt x="4020" y="5512"/>
                    <a:pt x="4020" y="5513"/>
                  </a:cubicBezTo>
                  <a:lnTo>
                    <a:pt x="4020" y="5514"/>
                  </a:lnTo>
                  <a:lnTo>
                    <a:pt x="3987" y="5528"/>
                  </a:lnTo>
                  <a:cubicBezTo>
                    <a:pt x="3976" y="5531"/>
                    <a:pt x="3962" y="5537"/>
                    <a:pt x="3949" y="5542"/>
                  </a:cubicBezTo>
                  <a:lnTo>
                    <a:pt x="3948" y="5542"/>
                  </a:lnTo>
                  <a:close/>
                  <a:moveTo>
                    <a:pt x="3500" y="5667"/>
                  </a:moveTo>
                  <a:cubicBezTo>
                    <a:pt x="3495" y="5668"/>
                    <a:pt x="3490" y="5669"/>
                    <a:pt x="3485" y="5670"/>
                  </a:cubicBezTo>
                  <a:lnTo>
                    <a:pt x="3469" y="5673"/>
                  </a:lnTo>
                  <a:lnTo>
                    <a:pt x="3403" y="5683"/>
                  </a:lnTo>
                  <a:lnTo>
                    <a:pt x="3393" y="5682"/>
                  </a:lnTo>
                  <a:lnTo>
                    <a:pt x="3382" y="5680"/>
                  </a:lnTo>
                  <a:lnTo>
                    <a:pt x="3366" y="5677"/>
                  </a:lnTo>
                  <a:lnTo>
                    <a:pt x="3359" y="5675"/>
                  </a:lnTo>
                  <a:lnTo>
                    <a:pt x="3359" y="5675"/>
                  </a:lnTo>
                  <a:cubicBezTo>
                    <a:pt x="3359" y="5673"/>
                    <a:pt x="3360" y="5672"/>
                    <a:pt x="3360" y="5670"/>
                  </a:cubicBezTo>
                  <a:cubicBezTo>
                    <a:pt x="3380" y="5670"/>
                    <a:pt x="3399" y="5669"/>
                    <a:pt x="3420" y="5668"/>
                  </a:cubicBezTo>
                  <a:lnTo>
                    <a:pt x="3433" y="5668"/>
                  </a:lnTo>
                  <a:cubicBezTo>
                    <a:pt x="3457" y="5666"/>
                    <a:pt x="3482" y="5664"/>
                    <a:pt x="3506" y="5661"/>
                  </a:cubicBezTo>
                  <a:lnTo>
                    <a:pt x="3506" y="5661"/>
                  </a:lnTo>
                  <a:cubicBezTo>
                    <a:pt x="3504" y="5663"/>
                    <a:pt x="3502" y="5665"/>
                    <a:pt x="3500" y="5667"/>
                  </a:cubicBezTo>
                  <a:close/>
                  <a:moveTo>
                    <a:pt x="3494" y="5682"/>
                  </a:moveTo>
                  <a:lnTo>
                    <a:pt x="3483" y="5684"/>
                  </a:lnTo>
                  <a:cubicBezTo>
                    <a:pt x="3471" y="5686"/>
                    <a:pt x="3459" y="5686"/>
                    <a:pt x="3446" y="5686"/>
                  </a:cubicBezTo>
                  <a:cubicBezTo>
                    <a:pt x="3437" y="5686"/>
                    <a:pt x="3428" y="5686"/>
                    <a:pt x="3419" y="5685"/>
                  </a:cubicBezTo>
                  <a:lnTo>
                    <a:pt x="3411" y="5685"/>
                  </a:lnTo>
                  <a:cubicBezTo>
                    <a:pt x="3434" y="5682"/>
                    <a:pt x="3456" y="5678"/>
                    <a:pt x="3479" y="5674"/>
                  </a:cubicBezTo>
                  <a:lnTo>
                    <a:pt x="3499" y="5670"/>
                  </a:lnTo>
                  <a:lnTo>
                    <a:pt x="3499" y="5670"/>
                  </a:lnTo>
                  <a:cubicBezTo>
                    <a:pt x="3498" y="5674"/>
                    <a:pt x="3497" y="5676"/>
                    <a:pt x="3497" y="5680"/>
                  </a:cubicBezTo>
                  <a:lnTo>
                    <a:pt x="3497" y="5680"/>
                  </a:lnTo>
                  <a:lnTo>
                    <a:pt x="3497" y="5680"/>
                  </a:lnTo>
                  <a:lnTo>
                    <a:pt x="3497" y="5681"/>
                  </a:lnTo>
                  <a:cubicBezTo>
                    <a:pt x="3497" y="5682"/>
                    <a:pt x="3497" y="5682"/>
                    <a:pt x="3497" y="5683"/>
                  </a:cubicBezTo>
                  <a:lnTo>
                    <a:pt x="3494" y="5682"/>
                  </a:lnTo>
                  <a:close/>
                  <a:moveTo>
                    <a:pt x="3356" y="5690"/>
                  </a:moveTo>
                  <a:lnTo>
                    <a:pt x="3347" y="5691"/>
                  </a:lnTo>
                  <a:lnTo>
                    <a:pt x="3347" y="5691"/>
                  </a:lnTo>
                  <a:cubicBezTo>
                    <a:pt x="3347" y="5691"/>
                    <a:pt x="3348" y="5691"/>
                    <a:pt x="3348" y="5690"/>
                  </a:cubicBezTo>
                  <a:cubicBezTo>
                    <a:pt x="3353" y="5689"/>
                    <a:pt x="3354" y="5686"/>
                    <a:pt x="3356" y="5682"/>
                  </a:cubicBezTo>
                  <a:cubicBezTo>
                    <a:pt x="3357" y="5680"/>
                    <a:pt x="3358" y="5679"/>
                    <a:pt x="3358" y="5677"/>
                  </a:cubicBezTo>
                  <a:lnTo>
                    <a:pt x="3363" y="5678"/>
                  </a:lnTo>
                  <a:cubicBezTo>
                    <a:pt x="3370" y="5680"/>
                    <a:pt x="3377" y="5681"/>
                    <a:pt x="3383" y="5683"/>
                  </a:cubicBezTo>
                  <a:lnTo>
                    <a:pt x="3390" y="5684"/>
                  </a:lnTo>
                  <a:lnTo>
                    <a:pt x="3395" y="5684"/>
                  </a:lnTo>
                  <a:lnTo>
                    <a:pt x="3390" y="5684"/>
                  </a:lnTo>
                  <a:lnTo>
                    <a:pt x="3356" y="5690"/>
                  </a:lnTo>
                  <a:close/>
                  <a:moveTo>
                    <a:pt x="3262" y="5712"/>
                  </a:moveTo>
                  <a:lnTo>
                    <a:pt x="3262" y="5712"/>
                  </a:lnTo>
                  <a:cubicBezTo>
                    <a:pt x="3250" y="5716"/>
                    <a:pt x="3241" y="5720"/>
                    <a:pt x="3229" y="5724"/>
                  </a:cubicBezTo>
                  <a:lnTo>
                    <a:pt x="3228" y="5724"/>
                  </a:lnTo>
                  <a:cubicBezTo>
                    <a:pt x="3224" y="5724"/>
                    <a:pt x="3221" y="5725"/>
                    <a:pt x="3218" y="5726"/>
                  </a:cubicBezTo>
                  <a:lnTo>
                    <a:pt x="3218" y="5726"/>
                  </a:lnTo>
                  <a:cubicBezTo>
                    <a:pt x="3217" y="5724"/>
                    <a:pt x="3216" y="5722"/>
                    <a:pt x="3215" y="5720"/>
                  </a:cubicBezTo>
                  <a:cubicBezTo>
                    <a:pt x="3213" y="5716"/>
                    <a:pt x="3211" y="5713"/>
                    <a:pt x="3207" y="5711"/>
                  </a:cubicBezTo>
                  <a:cubicBezTo>
                    <a:pt x="3204" y="5709"/>
                    <a:pt x="3199" y="5708"/>
                    <a:pt x="3195" y="5708"/>
                  </a:cubicBezTo>
                  <a:lnTo>
                    <a:pt x="3195" y="5708"/>
                  </a:lnTo>
                  <a:cubicBezTo>
                    <a:pt x="3192" y="5708"/>
                    <a:pt x="3190" y="5709"/>
                    <a:pt x="3187" y="5710"/>
                  </a:cubicBezTo>
                  <a:lnTo>
                    <a:pt x="3187" y="5710"/>
                  </a:lnTo>
                  <a:cubicBezTo>
                    <a:pt x="3189" y="5708"/>
                    <a:pt x="3192" y="5707"/>
                    <a:pt x="3193" y="5703"/>
                  </a:cubicBezTo>
                  <a:cubicBezTo>
                    <a:pt x="3195" y="5700"/>
                    <a:pt x="3195" y="5697"/>
                    <a:pt x="3196" y="5694"/>
                  </a:cubicBezTo>
                  <a:cubicBezTo>
                    <a:pt x="3208" y="5695"/>
                    <a:pt x="3220" y="5696"/>
                    <a:pt x="3232" y="5697"/>
                  </a:cubicBezTo>
                  <a:lnTo>
                    <a:pt x="3244" y="5697"/>
                  </a:lnTo>
                  <a:lnTo>
                    <a:pt x="3270" y="5697"/>
                  </a:lnTo>
                  <a:lnTo>
                    <a:pt x="3270" y="5697"/>
                  </a:lnTo>
                  <a:cubicBezTo>
                    <a:pt x="3270" y="5700"/>
                    <a:pt x="3270" y="5702"/>
                    <a:pt x="3271" y="5705"/>
                  </a:cubicBezTo>
                  <a:lnTo>
                    <a:pt x="3264" y="5709"/>
                  </a:lnTo>
                  <a:lnTo>
                    <a:pt x="3262" y="5712"/>
                  </a:lnTo>
                  <a:close/>
                  <a:moveTo>
                    <a:pt x="3103" y="5702"/>
                  </a:moveTo>
                  <a:lnTo>
                    <a:pt x="3096" y="5702"/>
                  </a:lnTo>
                  <a:lnTo>
                    <a:pt x="3149" y="5695"/>
                  </a:lnTo>
                  <a:cubicBezTo>
                    <a:pt x="3149" y="5695"/>
                    <a:pt x="3149" y="5695"/>
                    <a:pt x="3149" y="5697"/>
                  </a:cubicBezTo>
                  <a:lnTo>
                    <a:pt x="3137" y="5698"/>
                  </a:lnTo>
                  <a:lnTo>
                    <a:pt x="3103" y="5702"/>
                  </a:lnTo>
                  <a:close/>
                  <a:moveTo>
                    <a:pt x="2865" y="5721"/>
                  </a:moveTo>
                  <a:cubicBezTo>
                    <a:pt x="2832" y="5722"/>
                    <a:pt x="2800" y="5723"/>
                    <a:pt x="2768" y="5723"/>
                  </a:cubicBezTo>
                  <a:cubicBezTo>
                    <a:pt x="2743" y="5723"/>
                    <a:pt x="2717" y="5723"/>
                    <a:pt x="2692" y="5722"/>
                  </a:cubicBezTo>
                  <a:cubicBezTo>
                    <a:pt x="2666" y="5721"/>
                    <a:pt x="2637" y="5719"/>
                    <a:pt x="2610" y="5718"/>
                  </a:cubicBezTo>
                  <a:cubicBezTo>
                    <a:pt x="2553" y="5714"/>
                    <a:pt x="2496" y="5709"/>
                    <a:pt x="2440" y="5701"/>
                  </a:cubicBezTo>
                  <a:lnTo>
                    <a:pt x="2414" y="5697"/>
                  </a:lnTo>
                  <a:lnTo>
                    <a:pt x="2371" y="5688"/>
                  </a:lnTo>
                  <a:lnTo>
                    <a:pt x="2336" y="5681"/>
                  </a:lnTo>
                  <a:lnTo>
                    <a:pt x="2322" y="5677"/>
                  </a:lnTo>
                  <a:lnTo>
                    <a:pt x="2328" y="5678"/>
                  </a:lnTo>
                  <a:lnTo>
                    <a:pt x="2355" y="5683"/>
                  </a:lnTo>
                  <a:lnTo>
                    <a:pt x="2392" y="5689"/>
                  </a:lnTo>
                  <a:lnTo>
                    <a:pt x="2419" y="5693"/>
                  </a:lnTo>
                  <a:lnTo>
                    <a:pt x="2456" y="5698"/>
                  </a:lnTo>
                  <a:lnTo>
                    <a:pt x="2484" y="5701"/>
                  </a:lnTo>
                  <a:lnTo>
                    <a:pt x="2520" y="5705"/>
                  </a:lnTo>
                  <a:lnTo>
                    <a:pt x="2548" y="5708"/>
                  </a:lnTo>
                  <a:lnTo>
                    <a:pt x="2586" y="5711"/>
                  </a:lnTo>
                  <a:lnTo>
                    <a:pt x="2613" y="5713"/>
                  </a:lnTo>
                  <a:lnTo>
                    <a:pt x="2652" y="5716"/>
                  </a:lnTo>
                  <a:lnTo>
                    <a:pt x="2678" y="5717"/>
                  </a:lnTo>
                  <a:lnTo>
                    <a:pt x="2721" y="5719"/>
                  </a:lnTo>
                  <a:lnTo>
                    <a:pt x="2743" y="5719"/>
                  </a:lnTo>
                  <a:cubicBezTo>
                    <a:pt x="2765" y="5719"/>
                    <a:pt x="2786" y="5719"/>
                    <a:pt x="2808" y="5719"/>
                  </a:cubicBezTo>
                  <a:cubicBezTo>
                    <a:pt x="2830" y="5719"/>
                    <a:pt x="2852" y="5719"/>
                    <a:pt x="2873" y="5719"/>
                  </a:cubicBezTo>
                  <a:lnTo>
                    <a:pt x="2898" y="5719"/>
                  </a:lnTo>
                  <a:lnTo>
                    <a:pt x="2907" y="5719"/>
                  </a:lnTo>
                  <a:lnTo>
                    <a:pt x="2896" y="5719"/>
                  </a:lnTo>
                  <a:lnTo>
                    <a:pt x="2865" y="5721"/>
                  </a:lnTo>
                  <a:close/>
                  <a:moveTo>
                    <a:pt x="1929" y="5558"/>
                  </a:moveTo>
                  <a:lnTo>
                    <a:pt x="1921" y="5555"/>
                  </a:lnTo>
                  <a:lnTo>
                    <a:pt x="1932" y="5558"/>
                  </a:lnTo>
                  <a:lnTo>
                    <a:pt x="1954" y="5564"/>
                  </a:lnTo>
                  <a:lnTo>
                    <a:pt x="1993" y="5574"/>
                  </a:lnTo>
                  <a:lnTo>
                    <a:pt x="1993" y="5574"/>
                  </a:lnTo>
                  <a:cubicBezTo>
                    <a:pt x="1993" y="5575"/>
                    <a:pt x="1993" y="5576"/>
                    <a:pt x="1993" y="5577"/>
                  </a:cubicBezTo>
                  <a:cubicBezTo>
                    <a:pt x="1993" y="5577"/>
                    <a:pt x="1993" y="5578"/>
                    <a:pt x="1993" y="5579"/>
                  </a:cubicBezTo>
                  <a:lnTo>
                    <a:pt x="1993" y="5579"/>
                  </a:lnTo>
                  <a:cubicBezTo>
                    <a:pt x="1993" y="5580"/>
                    <a:pt x="1993" y="5580"/>
                    <a:pt x="1993" y="5580"/>
                  </a:cubicBezTo>
                  <a:cubicBezTo>
                    <a:pt x="1993" y="5581"/>
                    <a:pt x="1993" y="5581"/>
                    <a:pt x="1993" y="5582"/>
                  </a:cubicBezTo>
                  <a:lnTo>
                    <a:pt x="1957" y="5569"/>
                  </a:lnTo>
                  <a:cubicBezTo>
                    <a:pt x="1948" y="5566"/>
                    <a:pt x="1938" y="5562"/>
                    <a:pt x="1929" y="5559"/>
                  </a:cubicBezTo>
                  <a:lnTo>
                    <a:pt x="1929" y="5558"/>
                  </a:lnTo>
                  <a:close/>
                  <a:moveTo>
                    <a:pt x="1819" y="5521"/>
                  </a:moveTo>
                  <a:cubicBezTo>
                    <a:pt x="1793" y="5512"/>
                    <a:pt x="1766" y="5502"/>
                    <a:pt x="1741" y="5492"/>
                  </a:cubicBezTo>
                  <a:lnTo>
                    <a:pt x="1728" y="5488"/>
                  </a:lnTo>
                  <a:cubicBezTo>
                    <a:pt x="1697" y="5475"/>
                    <a:pt x="1665" y="5462"/>
                    <a:pt x="1635" y="5448"/>
                  </a:cubicBezTo>
                  <a:lnTo>
                    <a:pt x="1632" y="5448"/>
                  </a:lnTo>
                  <a:cubicBezTo>
                    <a:pt x="1603" y="5435"/>
                    <a:pt x="1573" y="5421"/>
                    <a:pt x="1544" y="5407"/>
                  </a:cubicBezTo>
                  <a:lnTo>
                    <a:pt x="1521" y="5394"/>
                  </a:lnTo>
                  <a:cubicBezTo>
                    <a:pt x="1499" y="5383"/>
                    <a:pt x="1477" y="5372"/>
                    <a:pt x="1455" y="5360"/>
                  </a:cubicBezTo>
                  <a:cubicBezTo>
                    <a:pt x="1445" y="5354"/>
                    <a:pt x="1434" y="5348"/>
                    <a:pt x="1424" y="5341"/>
                  </a:cubicBezTo>
                  <a:cubicBezTo>
                    <a:pt x="1405" y="5331"/>
                    <a:pt x="1387" y="5320"/>
                    <a:pt x="1369" y="5309"/>
                  </a:cubicBezTo>
                  <a:cubicBezTo>
                    <a:pt x="1356" y="5301"/>
                    <a:pt x="1344" y="5294"/>
                    <a:pt x="1332" y="5286"/>
                  </a:cubicBezTo>
                  <a:cubicBezTo>
                    <a:pt x="1320" y="5279"/>
                    <a:pt x="1310" y="5271"/>
                    <a:pt x="1299" y="5264"/>
                  </a:cubicBezTo>
                  <a:lnTo>
                    <a:pt x="1303" y="5266"/>
                  </a:lnTo>
                  <a:lnTo>
                    <a:pt x="1324" y="5277"/>
                  </a:lnTo>
                  <a:lnTo>
                    <a:pt x="1334" y="5282"/>
                  </a:lnTo>
                  <a:lnTo>
                    <a:pt x="1354" y="5292"/>
                  </a:lnTo>
                  <a:lnTo>
                    <a:pt x="1363" y="5295"/>
                  </a:lnTo>
                  <a:cubicBezTo>
                    <a:pt x="1372" y="5299"/>
                    <a:pt x="1381" y="5303"/>
                    <a:pt x="1391" y="5306"/>
                  </a:cubicBezTo>
                  <a:lnTo>
                    <a:pt x="1397" y="5308"/>
                  </a:lnTo>
                  <a:lnTo>
                    <a:pt x="1420" y="5315"/>
                  </a:lnTo>
                  <a:lnTo>
                    <a:pt x="1429" y="5318"/>
                  </a:lnTo>
                  <a:lnTo>
                    <a:pt x="1446" y="5322"/>
                  </a:lnTo>
                  <a:lnTo>
                    <a:pt x="1448" y="5323"/>
                  </a:lnTo>
                  <a:lnTo>
                    <a:pt x="1464" y="5333"/>
                  </a:lnTo>
                  <a:lnTo>
                    <a:pt x="1464" y="5333"/>
                  </a:lnTo>
                  <a:cubicBezTo>
                    <a:pt x="1465" y="5336"/>
                    <a:pt x="1465" y="5338"/>
                    <a:pt x="1467" y="5341"/>
                  </a:cubicBezTo>
                  <a:cubicBezTo>
                    <a:pt x="1468" y="5345"/>
                    <a:pt x="1472" y="5347"/>
                    <a:pt x="1476" y="5350"/>
                  </a:cubicBezTo>
                  <a:cubicBezTo>
                    <a:pt x="1479" y="5352"/>
                    <a:pt x="1483" y="5353"/>
                    <a:pt x="1487" y="5353"/>
                  </a:cubicBezTo>
                  <a:lnTo>
                    <a:pt x="1487" y="5353"/>
                  </a:lnTo>
                  <a:cubicBezTo>
                    <a:pt x="1489" y="5353"/>
                    <a:pt x="1492" y="5352"/>
                    <a:pt x="1494" y="5351"/>
                  </a:cubicBezTo>
                  <a:lnTo>
                    <a:pt x="1509" y="5360"/>
                  </a:lnTo>
                  <a:lnTo>
                    <a:pt x="1537" y="5377"/>
                  </a:lnTo>
                  <a:lnTo>
                    <a:pt x="1571" y="5397"/>
                  </a:lnTo>
                  <a:cubicBezTo>
                    <a:pt x="1581" y="5402"/>
                    <a:pt x="1591" y="5408"/>
                    <a:pt x="1601" y="5413"/>
                  </a:cubicBezTo>
                  <a:cubicBezTo>
                    <a:pt x="1610" y="5418"/>
                    <a:pt x="1622" y="5424"/>
                    <a:pt x="1633" y="5430"/>
                  </a:cubicBezTo>
                  <a:lnTo>
                    <a:pt x="1665" y="5446"/>
                  </a:lnTo>
                  <a:cubicBezTo>
                    <a:pt x="1686" y="5457"/>
                    <a:pt x="1708" y="5468"/>
                    <a:pt x="1730" y="5478"/>
                  </a:cubicBezTo>
                  <a:cubicBezTo>
                    <a:pt x="1752" y="5488"/>
                    <a:pt x="1772" y="5497"/>
                    <a:pt x="1793" y="5507"/>
                  </a:cubicBezTo>
                  <a:lnTo>
                    <a:pt x="1815" y="5516"/>
                  </a:lnTo>
                  <a:lnTo>
                    <a:pt x="1857" y="5534"/>
                  </a:lnTo>
                  <a:lnTo>
                    <a:pt x="1871" y="5540"/>
                  </a:lnTo>
                  <a:lnTo>
                    <a:pt x="1852" y="5534"/>
                  </a:lnTo>
                  <a:lnTo>
                    <a:pt x="1819" y="5521"/>
                  </a:lnTo>
                  <a:close/>
                  <a:moveTo>
                    <a:pt x="1055" y="5048"/>
                  </a:moveTo>
                  <a:lnTo>
                    <a:pt x="1019" y="5019"/>
                  </a:lnTo>
                  <a:lnTo>
                    <a:pt x="996" y="4999"/>
                  </a:lnTo>
                  <a:cubicBezTo>
                    <a:pt x="985" y="4990"/>
                    <a:pt x="974" y="4981"/>
                    <a:pt x="964" y="4971"/>
                  </a:cubicBezTo>
                  <a:lnTo>
                    <a:pt x="940" y="4950"/>
                  </a:lnTo>
                  <a:lnTo>
                    <a:pt x="909" y="4922"/>
                  </a:lnTo>
                  <a:lnTo>
                    <a:pt x="886" y="4900"/>
                  </a:lnTo>
                  <a:lnTo>
                    <a:pt x="857" y="4872"/>
                  </a:lnTo>
                  <a:lnTo>
                    <a:pt x="833" y="4849"/>
                  </a:lnTo>
                  <a:cubicBezTo>
                    <a:pt x="824" y="4839"/>
                    <a:pt x="814" y="4829"/>
                    <a:pt x="805" y="4820"/>
                  </a:cubicBezTo>
                  <a:cubicBezTo>
                    <a:pt x="796" y="4811"/>
                    <a:pt x="790" y="4804"/>
                    <a:pt x="782" y="4797"/>
                  </a:cubicBezTo>
                  <a:lnTo>
                    <a:pt x="755" y="4767"/>
                  </a:lnTo>
                  <a:lnTo>
                    <a:pt x="733" y="4743"/>
                  </a:lnTo>
                  <a:cubicBezTo>
                    <a:pt x="730" y="4740"/>
                    <a:pt x="727" y="4736"/>
                    <a:pt x="724" y="4733"/>
                  </a:cubicBezTo>
                  <a:cubicBezTo>
                    <a:pt x="728" y="4737"/>
                    <a:pt x="732" y="4741"/>
                    <a:pt x="736" y="4745"/>
                  </a:cubicBezTo>
                  <a:cubicBezTo>
                    <a:pt x="745" y="4753"/>
                    <a:pt x="753" y="4762"/>
                    <a:pt x="762" y="4770"/>
                  </a:cubicBezTo>
                  <a:cubicBezTo>
                    <a:pt x="770" y="4778"/>
                    <a:pt x="783" y="4790"/>
                    <a:pt x="794" y="4800"/>
                  </a:cubicBezTo>
                  <a:cubicBezTo>
                    <a:pt x="805" y="4811"/>
                    <a:pt x="811" y="4816"/>
                    <a:pt x="820" y="4823"/>
                  </a:cubicBezTo>
                  <a:cubicBezTo>
                    <a:pt x="828" y="4831"/>
                    <a:pt x="842" y="4843"/>
                    <a:pt x="853" y="4851"/>
                  </a:cubicBezTo>
                  <a:cubicBezTo>
                    <a:pt x="864" y="4860"/>
                    <a:pt x="871" y="4866"/>
                    <a:pt x="880" y="4873"/>
                  </a:cubicBezTo>
                  <a:cubicBezTo>
                    <a:pt x="888" y="4880"/>
                    <a:pt x="903" y="4892"/>
                    <a:pt x="914" y="4900"/>
                  </a:cubicBezTo>
                  <a:cubicBezTo>
                    <a:pt x="923" y="4907"/>
                    <a:pt x="932" y="4914"/>
                    <a:pt x="941" y="4920"/>
                  </a:cubicBezTo>
                  <a:lnTo>
                    <a:pt x="951" y="4928"/>
                  </a:lnTo>
                  <a:lnTo>
                    <a:pt x="979" y="4956"/>
                  </a:lnTo>
                  <a:cubicBezTo>
                    <a:pt x="986" y="4963"/>
                    <a:pt x="993" y="4969"/>
                    <a:pt x="1000" y="4975"/>
                  </a:cubicBezTo>
                  <a:cubicBezTo>
                    <a:pt x="1013" y="4988"/>
                    <a:pt x="1026" y="5001"/>
                    <a:pt x="1039" y="5013"/>
                  </a:cubicBezTo>
                  <a:lnTo>
                    <a:pt x="1064" y="5035"/>
                  </a:lnTo>
                  <a:cubicBezTo>
                    <a:pt x="1076" y="5046"/>
                    <a:pt x="1089" y="5058"/>
                    <a:pt x="1101" y="5069"/>
                  </a:cubicBezTo>
                  <a:lnTo>
                    <a:pt x="1125" y="5088"/>
                  </a:lnTo>
                  <a:lnTo>
                    <a:pt x="1125" y="5088"/>
                  </a:lnTo>
                  <a:cubicBezTo>
                    <a:pt x="1123" y="5089"/>
                    <a:pt x="1121" y="5089"/>
                    <a:pt x="1120" y="5090"/>
                  </a:cubicBezTo>
                  <a:cubicBezTo>
                    <a:pt x="1117" y="5092"/>
                    <a:pt x="1116" y="5093"/>
                    <a:pt x="1114" y="5095"/>
                  </a:cubicBezTo>
                  <a:cubicBezTo>
                    <a:pt x="1101" y="5085"/>
                    <a:pt x="1088" y="5076"/>
                    <a:pt x="1075" y="5065"/>
                  </a:cubicBezTo>
                  <a:lnTo>
                    <a:pt x="1055" y="5048"/>
                  </a:lnTo>
                  <a:close/>
                  <a:moveTo>
                    <a:pt x="616" y="4599"/>
                  </a:moveTo>
                  <a:cubicBezTo>
                    <a:pt x="602" y="4581"/>
                    <a:pt x="589" y="4563"/>
                    <a:pt x="576" y="4545"/>
                  </a:cubicBezTo>
                  <a:cubicBezTo>
                    <a:pt x="568" y="4534"/>
                    <a:pt x="561" y="4523"/>
                    <a:pt x="553" y="4513"/>
                  </a:cubicBezTo>
                  <a:cubicBezTo>
                    <a:pt x="533" y="4486"/>
                    <a:pt x="515" y="4458"/>
                    <a:pt x="497" y="4430"/>
                  </a:cubicBezTo>
                  <a:cubicBezTo>
                    <a:pt x="491" y="4422"/>
                    <a:pt x="486" y="4414"/>
                    <a:pt x="481" y="4406"/>
                  </a:cubicBezTo>
                  <a:cubicBezTo>
                    <a:pt x="479" y="4401"/>
                    <a:pt x="476" y="4397"/>
                    <a:pt x="474" y="4392"/>
                  </a:cubicBezTo>
                  <a:cubicBezTo>
                    <a:pt x="471" y="4388"/>
                    <a:pt x="469" y="4380"/>
                    <a:pt x="467" y="4374"/>
                  </a:cubicBezTo>
                  <a:cubicBezTo>
                    <a:pt x="464" y="4369"/>
                    <a:pt x="463" y="4367"/>
                    <a:pt x="462" y="4363"/>
                  </a:cubicBezTo>
                  <a:cubicBezTo>
                    <a:pt x="447" y="4328"/>
                    <a:pt x="431" y="4291"/>
                    <a:pt x="416" y="4252"/>
                  </a:cubicBezTo>
                  <a:lnTo>
                    <a:pt x="416" y="4253"/>
                  </a:lnTo>
                  <a:lnTo>
                    <a:pt x="432" y="4282"/>
                  </a:lnTo>
                  <a:cubicBezTo>
                    <a:pt x="438" y="4294"/>
                    <a:pt x="444" y="4307"/>
                    <a:pt x="451" y="4319"/>
                  </a:cubicBezTo>
                  <a:cubicBezTo>
                    <a:pt x="458" y="4331"/>
                    <a:pt x="462" y="4338"/>
                    <a:pt x="467" y="4347"/>
                  </a:cubicBezTo>
                  <a:cubicBezTo>
                    <a:pt x="472" y="4357"/>
                    <a:pt x="480" y="4371"/>
                    <a:pt x="487" y="4383"/>
                  </a:cubicBezTo>
                  <a:lnTo>
                    <a:pt x="503" y="4412"/>
                  </a:lnTo>
                  <a:cubicBezTo>
                    <a:pt x="510" y="4423"/>
                    <a:pt x="517" y="4435"/>
                    <a:pt x="523" y="4446"/>
                  </a:cubicBezTo>
                  <a:cubicBezTo>
                    <a:pt x="529" y="4457"/>
                    <a:pt x="534" y="4465"/>
                    <a:pt x="540" y="4474"/>
                  </a:cubicBezTo>
                  <a:lnTo>
                    <a:pt x="560" y="4507"/>
                  </a:lnTo>
                  <a:lnTo>
                    <a:pt x="578" y="4535"/>
                  </a:lnTo>
                  <a:cubicBezTo>
                    <a:pt x="585" y="4546"/>
                    <a:pt x="592" y="4557"/>
                    <a:pt x="599" y="4567"/>
                  </a:cubicBezTo>
                  <a:cubicBezTo>
                    <a:pt x="606" y="4578"/>
                    <a:pt x="611" y="4586"/>
                    <a:pt x="617" y="4595"/>
                  </a:cubicBezTo>
                  <a:lnTo>
                    <a:pt x="639" y="4626"/>
                  </a:lnTo>
                  <a:lnTo>
                    <a:pt x="658" y="4653"/>
                  </a:lnTo>
                  <a:lnTo>
                    <a:pt x="663" y="4660"/>
                  </a:lnTo>
                  <a:lnTo>
                    <a:pt x="641" y="4632"/>
                  </a:lnTo>
                  <a:cubicBezTo>
                    <a:pt x="633" y="4621"/>
                    <a:pt x="624" y="4610"/>
                    <a:pt x="616" y="4599"/>
                  </a:cubicBezTo>
                  <a:close/>
                  <a:moveTo>
                    <a:pt x="376" y="4166"/>
                  </a:moveTo>
                  <a:lnTo>
                    <a:pt x="372" y="4157"/>
                  </a:lnTo>
                  <a:lnTo>
                    <a:pt x="372" y="4157"/>
                  </a:lnTo>
                  <a:cubicBezTo>
                    <a:pt x="374" y="4156"/>
                    <a:pt x="376" y="4156"/>
                    <a:pt x="378" y="4155"/>
                  </a:cubicBezTo>
                  <a:cubicBezTo>
                    <a:pt x="385" y="4175"/>
                    <a:pt x="392" y="4195"/>
                    <a:pt x="400" y="4214"/>
                  </a:cubicBezTo>
                  <a:lnTo>
                    <a:pt x="392" y="4198"/>
                  </a:lnTo>
                  <a:cubicBezTo>
                    <a:pt x="387" y="4189"/>
                    <a:pt x="381" y="4178"/>
                    <a:pt x="376" y="4167"/>
                  </a:cubicBezTo>
                  <a:lnTo>
                    <a:pt x="376" y="4166"/>
                  </a:lnTo>
                  <a:close/>
                  <a:moveTo>
                    <a:pt x="292" y="3996"/>
                  </a:moveTo>
                  <a:cubicBezTo>
                    <a:pt x="286" y="3984"/>
                    <a:pt x="279" y="3972"/>
                    <a:pt x="272" y="3959"/>
                  </a:cubicBezTo>
                  <a:cubicBezTo>
                    <a:pt x="265" y="3947"/>
                    <a:pt x="261" y="3938"/>
                    <a:pt x="256" y="3927"/>
                  </a:cubicBezTo>
                  <a:cubicBezTo>
                    <a:pt x="250" y="3916"/>
                    <a:pt x="245" y="3902"/>
                    <a:pt x="239" y="3888"/>
                  </a:cubicBezTo>
                  <a:cubicBezTo>
                    <a:pt x="233" y="3875"/>
                    <a:pt x="229" y="3867"/>
                    <a:pt x="224" y="3856"/>
                  </a:cubicBezTo>
                  <a:cubicBezTo>
                    <a:pt x="219" y="3845"/>
                    <a:pt x="213" y="3828"/>
                    <a:pt x="207" y="3815"/>
                  </a:cubicBezTo>
                  <a:cubicBezTo>
                    <a:pt x="203" y="3804"/>
                    <a:pt x="198" y="3794"/>
                    <a:pt x="194" y="3783"/>
                  </a:cubicBezTo>
                  <a:cubicBezTo>
                    <a:pt x="188" y="3768"/>
                    <a:pt x="183" y="3753"/>
                    <a:pt x="178" y="3739"/>
                  </a:cubicBezTo>
                  <a:cubicBezTo>
                    <a:pt x="174" y="3728"/>
                    <a:pt x="170" y="3718"/>
                    <a:pt x="166" y="3708"/>
                  </a:cubicBezTo>
                  <a:cubicBezTo>
                    <a:pt x="160" y="3691"/>
                    <a:pt x="155" y="3674"/>
                    <a:pt x="149" y="3658"/>
                  </a:cubicBezTo>
                  <a:cubicBezTo>
                    <a:pt x="146" y="3649"/>
                    <a:pt x="143" y="3640"/>
                    <a:pt x="141" y="3631"/>
                  </a:cubicBezTo>
                  <a:cubicBezTo>
                    <a:pt x="139" y="3627"/>
                    <a:pt x="138" y="3622"/>
                    <a:pt x="137" y="3618"/>
                  </a:cubicBezTo>
                  <a:lnTo>
                    <a:pt x="137" y="3618"/>
                  </a:lnTo>
                  <a:cubicBezTo>
                    <a:pt x="138" y="3619"/>
                    <a:pt x="139" y="3620"/>
                    <a:pt x="140" y="3620"/>
                  </a:cubicBezTo>
                  <a:cubicBezTo>
                    <a:pt x="143" y="3623"/>
                    <a:pt x="147" y="3623"/>
                    <a:pt x="151" y="3623"/>
                  </a:cubicBezTo>
                  <a:lnTo>
                    <a:pt x="151" y="3623"/>
                  </a:lnTo>
                  <a:cubicBezTo>
                    <a:pt x="153" y="3623"/>
                    <a:pt x="155" y="3623"/>
                    <a:pt x="157" y="3622"/>
                  </a:cubicBezTo>
                  <a:cubicBezTo>
                    <a:pt x="163" y="3640"/>
                    <a:pt x="169" y="3659"/>
                    <a:pt x="175" y="3677"/>
                  </a:cubicBezTo>
                  <a:cubicBezTo>
                    <a:pt x="178" y="3685"/>
                    <a:pt x="181" y="3693"/>
                    <a:pt x="183" y="3702"/>
                  </a:cubicBezTo>
                  <a:cubicBezTo>
                    <a:pt x="189" y="3719"/>
                    <a:pt x="195" y="3737"/>
                    <a:pt x="202" y="3754"/>
                  </a:cubicBezTo>
                  <a:lnTo>
                    <a:pt x="212" y="3782"/>
                  </a:lnTo>
                  <a:cubicBezTo>
                    <a:pt x="217" y="3798"/>
                    <a:pt x="223" y="3814"/>
                    <a:pt x="229" y="3829"/>
                  </a:cubicBezTo>
                  <a:cubicBezTo>
                    <a:pt x="233" y="3839"/>
                    <a:pt x="237" y="3849"/>
                    <a:pt x="240" y="3859"/>
                  </a:cubicBezTo>
                  <a:cubicBezTo>
                    <a:pt x="246" y="3874"/>
                    <a:pt x="252" y="3889"/>
                    <a:pt x="258" y="3903"/>
                  </a:cubicBezTo>
                  <a:cubicBezTo>
                    <a:pt x="262" y="3913"/>
                    <a:pt x="266" y="3923"/>
                    <a:pt x="270" y="3934"/>
                  </a:cubicBezTo>
                  <a:cubicBezTo>
                    <a:pt x="276" y="3948"/>
                    <a:pt x="281" y="3962"/>
                    <a:pt x="287" y="3976"/>
                  </a:cubicBezTo>
                  <a:lnTo>
                    <a:pt x="300" y="4006"/>
                  </a:lnTo>
                  <a:lnTo>
                    <a:pt x="310" y="4031"/>
                  </a:lnTo>
                  <a:lnTo>
                    <a:pt x="308" y="4027"/>
                  </a:lnTo>
                  <a:cubicBezTo>
                    <a:pt x="303" y="4017"/>
                    <a:pt x="297" y="4006"/>
                    <a:pt x="292" y="3996"/>
                  </a:cubicBezTo>
                  <a:close/>
                  <a:moveTo>
                    <a:pt x="95" y="3482"/>
                  </a:moveTo>
                  <a:cubicBezTo>
                    <a:pt x="91" y="3467"/>
                    <a:pt x="87" y="3451"/>
                    <a:pt x="83" y="3435"/>
                  </a:cubicBezTo>
                  <a:lnTo>
                    <a:pt x="79" y="3420"/>
                  </a:lnTo>
                  <a:cubicBezTo>
                    <a:pt x="77" y="3414"/>
                    <a:pt x="76" y="3407"/>
                    <a:pt x="75" y="3401"/>
                  </a:cubicBezTo>
                  <a:lnTo>
                    <a:pt x="75" y="3403"/>
                  </a:lnTo>
                  <a:cubicBezTo>
                    <a:pt x="78" y="3418"/>
                    <a:pt x="83" y="3432"/>
                    <a:pt x="87" y="3445"/>
                  </a:cubicBezTo>
                  <a:cubicBezTo>
                    <a:pt x="88" y="3450"/>
                    <a:pt x="89" y="3454"/>
                    <a:pt x="91" y="3458"/>
                  </a:cubicBezTo>
                  <a:cubicBezTo>
                    <a:pt x="96" y="3474"/>
                    <a:pt x="101" y="3489"/>
                    <a:pt x="106" y="3504"/>
                  </a:cubicBezTo>
                  <a:lnTo>
                    <a:pt x="108" y="3508"/>
                  </a:lnTo>
                  <a:cubicBezTo>
                    <a:pt x="111" y="3515"/>
                    <a:pt x="113" y="3521"/>
                    <a:pt x="116" y="3528"/>
                  </a:cubicBezTo>
                  <a:lnTo>
                    <a:pt x="116" y="3528"/>
                  </a:lnTo>
                  <a:lnTo>
                    <a:pt x="116" y="3528"/>
                  </a:lnTo>
                  <a:lnTo>
                    <a:pt x="116" y="3528"/>
                  </a:lnTo>
                  <a:cubicBezTo>
                    <a:pt x="114" y="3528"/>
                    <a:pt x="112" y="3528"/>
                    <a:pt x="110" y="3529"/>
                  </a:cubicBezTo>
                  <a:cubicBezTo>
                    <a:pt x="106" y="3518"/>
                    <a:pt x="102" y="3506"/>
                    <a:pt x="98" y="3494"/>
                  </a:cubicBezTo>
                  <a:lnTo>
                    <a:pt x="95" y="3482"/>
                  </a:lnTo>
                  <a:close/>
                  <a:moveTo>
                    <a:pt x="24" y="2841"/>
                  </a:moveTo>
                  <a:cubicBezTo>
                    <a:pt x="24" y="2828"/>
                    <a:pt x="24" y="2813"/>
                    <a:pt x="25" y="2798"/>
                  </a:cubicBezTo>
                  <a:lnTo>
                    <a:pt x="25" y="2798"/>
                  </a:lnTo>
                  <a:lnTo>
                    <a:pt x="25" y="2798"/>
                  </a:lnTo>
                  <a:cubicBezTo>
                    <a:pt x="25" y="2797"/>
                    <a:pt x="25" y="2797"/>
                    <a:pt x="25" y="2797"/>
                  </a:cubicBezTo>
                  <a:lnTo>
                    <a:pt x="25" y="2797"/>
                  </a:lnTo>
                  <a:cubicBezTo>
                    <a:pt x="25" y="2796"/>
                    <a:pt x="25" y="2795"/>
                    <a:pt x="25" y="2794"/>
                  </a:cubicBezTo>
                  <a:cubicBezTo>
                    <a:pt x="25" y="2793"/>
                    <a:pt x="25" y="2792"/>
                    <a:pt x="25" y="2791"/>
                  </a:cubicBezTo>
                  <a:lnTo>
                    <a:pt x="28" y="2791"/>
                  </a:lnTo>
                  <a:cubicBezTo>
                    <a:pt x="28" y="2794"/>
                    <a:pt x="28" y="2797"/>
                    <a:pt x="28" y="2800"/>
                  </a:cubicBezTo>
                  <a:cubicBezTo>
                    <a:pt x="28" y="2808"/>
                    <a:pt x="28" y="2816"/>
                    <a:pt x="28" y="2823"/>
                  </a:cubicBezTo>
                  <a:lnTo>
                    <a:pt x="28" y="2840"/>
                  </a:lnTo>
                  <a:cubicBezTo>
                    <a:pt x="28" y="2848"/>
                    <a:pt x="28" y="2856"/>
                    <a:pt x="28" y="2865"/>
                  </a:cubicBezTo>
                  <a:cubicBezTo>
                    <a:pt x="28" y="2868"/>
                    <a:pt x="28" y="2871"/>
                    <a:pt x="28" y="2874"/>
                  </a:cubicBezTo>
                  <a:lnTo>
                    <a:pt x="25" y="2874"/>
                  </a:lnTo>
                  <a:lnTo>
                    <a:pt x="25" y="2874"/>
                  </a:lnTo>
                  <a:cubicBezTo>
                    <a:pt x="23" y="2874"/>
                    <a:pt x="22" y="2874"/>
                    <a:pt x="20" y="2875"/>
                  </a:cubicBezTo>
                  <a:cubicBezTo>
                    <a:pt x="20" y="2866"/>
                    <a:pt x="20" y="2857"/>
                    <a:pt x="20" y="2848"/>
                  </a:cubicBezTo>
                  <a:cubicBezTo>
                    <a:pt x="24" y="2845"/>
                    <a:pt x="24" y="2843"/>
                    <a:pt x="24" y="2841"/>
                  </a:cubicBezTo>
                  <a:close/>
                  <a:moveTo>
                    <a:pt x="37" y="2633"/>
                  </a:moveTo>
                  <a:cubicBezTo>
                    <a:pt x="39" y="2620"/>
                    <a:pt x="40" y="2606"/>
                    <a:pt x="42" y="2593"/>
                  </a:cubicBezTo>
                  <a:cubicBezTo>
                    <a:pt x="43" y="2584"/>
                    <a:pt x="44" y="2576"/>
                    <a:pt x="45" y="2567"/>
                  </a:cubicBezTo>
                  <a:cubicBezTo>
                    <a:pt x="47" y="2552"/>
                    <a:pt x="49" y="2536"/>
                    <a:pt x="51" y="2520"/>
                  </a:cubicBezTo>
                  <a:cubicBezTo>
                    <a:pt x="51" y="2513"/>
                    <a:pt x="53" y="2506"/>
                    <a:pt x="54" y="2498"/>
                  </a:cubicBezTo>
                  <a:cubicBezTo>
                    <a:pt x="57" y="2482"/>
                    <a:pt x="59" y="2466"/>
                    <a:pt x="62" y="2450"/>
                  </a:cubicBezTo>
                  <a:lnTo>
                    <a:pt x="64" y="2450"/>
                  </a:lnTo>
                  <a:lnTo>
                    <a:pt x="64" y="2450"/>
                  </a:lnTo>
                  <a:lnTo>
                    <a:pt x="64" y="2450"/>
                  </a:lnTo>
                  <a:cubicBezTo>
                    <a:pt x="69" y="2450"/>
                    <a:pt x="72" y="2449"/>
                    <a:pt x="76" y="2447"/>
                  </a:cubicBezTo>
                  <a:cubicBezTo>
                    <a:pt x="79" y="2445"/>
                    <a:pt x="83" y="2441"/>
                    <a:pt x="85" y="2438"/>
                  </a:cubicBezTo>
                  <a:cubicBezTo>
                    <a:pt x="87" y="2434"/>
                    <a:pt x="88" y="2430"/>
                    <a:pt x="88" y="2426"/>
                  </a:cubicBezTo>
                  <a:cubicBezTo>
                    <a:pt x="88" y="2421"/>
                    <a:pt x="87" y="2418"/>
                    <a:pt x="85" y="2415"/>
                  </a:cubicBezTo>
                  <a:cubicBezTo>
                    <a:pt x="83" y="2411"/>
                    <a:pt x="80" y="2408"/>
                    <a:pt x="76" y="2406"/>
                  </a:cubicBezTo>
                  <a:cubicBezTo>
                    <a:pt x="74" y="2405"/>
                    <a:pt x="73" y="2404"/>
                    <a:pt x="71" y="2404"/>
                  </a:cubicBezTo>
                  <a:cubicBezTo>
                    <a:pt x="72" y="2400"/>
                    <a:pt x="73" y="2397"/>
                    <a:pt x="74" y="2393"/>
                  </a:cubicBezTo>
                  <a:lnTo>
                    <a:pt x="74" y="2393"/>
                  </a:lnTo>
                  <a:cubicBezTo>
                    <a:pt x="76" y="2392"/>
                    <a:pt x="77" y="2392"/>
                    <a:pt x="79" y="2391"/>
                  </a:cubicBezTo>
                  <a:cubicBezTo>
                    <a:pt x="81" y="2389"/>
                    <a:pt x="83" y="2388"/>
                    <a:pt x="85" y="2386"/>
                  </a:cubicBezTo>
                  <a:lnTo>
                    <a:pt x="85" y="2386"/>
                  </a:lnTo>
                  <a:cubicBezTo>
                    <a:pt x="88" y="2387"/>
                    <a:pt x="91" y="2387"/>
                    <a:pt x="94" y="2387"/>
                  </a:cubicBezTo>
                  <a:lnTo>
                    <a:pt x="94" y="2387"/>
                  </a:lnTo>
                  <a:lnTo>
                    <a:pt x="94" y="2387"/>
                  </a:lnTo>
                  <a:cubicBezTo>
                    <a:pt x="99" y="2387"/>
                    <a:pt x="102" y="2386"/>
                    <a:pt x="106" y="2384"/>
                  </a:cubicBezTo>
                  <a:cubicBezTo>
                    <a:pt x="110" y="2382"/>
                    <a:pt x="113" y="2379"/>
                    <a:pt x="115" y="2376"/>
                  </a:cubicBezTo>
                  <a:cubicBezTo>
                    <a:pt x="117" y="2372"/>
                    <a:pt x="118" y="2368"/>
                    <a:pt x="118" y="2364"/>
                  </a:cubicBezTo>
                  <a:cubicBezTo>
                    <a:pt x="118" y="2359"/>
                    <a:pt x="117" y="2355"/>
                    <a:pt x="115" y="2352"/>
                  </a:cubicBezTo>
                  <a:cubicBezTo>
                    <a:pt x="113" y="2348"/>
                    <a:pt x="110" y="2345"/>
                    <a:pt x="106" y="2343"/>
                  </a:cubicBezTo>
                  <a:cubicBezTo>
                    <a:pt x="104" y="2342"/>
                    <a:pt x="104" y="2342"/>
                    <a:pt x="103" y="2341"/>
                  </a:cubicBezTo>
                  <a:lnTo>
                    <a:pt x="103" y="2341"/>
                  </a:lnTo>
                  <a:cubicBezTo>
                    <a:pt x="110" y="2324"/>
                    <a:pt x="116" y="2308"/>
                    <a:pt x="126" y="2293"/>
                  </a:cubicBezTo>
                  <a:cubicBezTo>
                    <a:pt x="140" y="2267"/>
                    <a:pt x="156" y="2248"/>
                    <a:pt x="177" y="2227"/>
                  </a:cubicBezTo>
                  <a:lnTo>
                    <a:pt x="177" y="2227"/>
                  </a:lnTo>
                  <a:cubicBezTo>
                    <a:pt x="190" y="2213"/>
                    <a:pt x="203" y="2203"/>
                    <a:pt x="219" y="2194"/>
                  </a:cubicBezTo>
                  <a:cubicBezTo>
                    <a:pt x="224" y="2191"/>
                    <a:pt x="229" y="2188"/>
                    <a:pt x="234" y="2186"/>
                  </a:cubicBezTo>
                  <a:cubicBezTo>
                    <a:pt x="231" y="2190"/>
                    <a:pt x="228" y="2195"/>
                    <a:pt x="225" y="2200"/>
                  </a:cubicBezTo>
                  <a:lnTo>
                    <a:pt x="213" y="2221"/>
                  </a:lnTo>
                  <a:cubicBezTo>
                    <a:pt x="207" y="2229"/>
                    <a:pt x="202" y="2237"/>
                    <a:pt x="197" y="2246"/>
                  </a:cubicBezTo>
                  <a:cubicBezTo>
                    <a:pt x="192" y="2255"/>
                    <a:pt x="189" y="2260"/>
                    <a:pt x="185" y="2267"/>
                  </a:cubicBezTo>
                  <a:cubicBezTo>
                    <a:pt x="181" y="2274"/>
                    <a:pt x="175" y="2284"/>
                    <a:pt x="171" y="2293"/>
                  </a:cubicBezTo>
                  <a:cubicBezTo>
                    <a:pt x="166" y="2301"/>
                    <a:pt x="164" y="2307"/>
                    <a:pt x="160" y="2314"/>
                  </a:cubicBezTo>
                  <a:cubicBezTo>
                    <a:pt x="156" y="2321"/>
                    <a:pt x="151" y="2330"/>
                    <a:pt x="147" y="2339"/>
                  </a:cubicBezTo>
                  <a:cubicBezTo>
                    <a:pt x="143" y="2347"/>
                    <a:pt x="140" y="2353"/>
                    <a:pt x="137" y="2360"/>
                  </a:cubicBezTo>
                  <a:cubicBezTo>
                    <a:pt x="133" y="2367"/>
                    <a:pt x="129" y="2376"/>
                    <a:pt x="125" y="2385"/>
                  </a:cubicBezTo>
                  <a:cubicBezTo>
                    <a:pt x="121" y="2393"/>
                    <a:pt x="119" y="2399"/>
                    <a:pt x="116" y="2406"/>
                  </a:cubicBezTo>
                  <a:lnTo>
                    <a:pt x="105" y="2430"/>
                  </a:lnTo>
                  <a:cubicBezTo>
                    <a:pt x="102" y="2437"/>
                    <a:pt x="99" y="2444"/>
                    <a:pt x="97" y="2451"/>
                  </a:cubicBezTo>
                  <a:lnTo>
                    <a:pt x="87" y="2475"/>
                  </a:lnTo>
                  <a:cubicBezTo>
                    <a:pt x="85" y="2482"/>
                    <a:pt x="82" y="2489"/>
                    <a:pt x="80" y="2496"/>
                  </a:cubicBezTo>
                  <a:cubicBezTo>
                    <a:pt x="77" y="2503"/>
                    <a:pt x="73" y="2512"/>
                    <a:pt x="71" y="2520"/>
                  </a:cubicBezTo>
                  <a:cubicBezTo>
                    <a:pt x="68" y="2528"/>
                    <a:pt x="67" y="2534"/>
                    <a:pt x="65" y="2540"/>
                  </a:cubicBezTo>
                  <a:cubicBezTo>
                    <a:pt x="63" y="2546"/>
                    <a:pt x="60" y="2555"/>
                    <a:pt x="58" y="2564"/>
                  </a:cubicBezTo>
                  <a:cubicBezTo>
                    <a:pt x="56" y="2572"/>
                    <a:pt x="54" y="2577"/>
                    <a:pt x="52" y="2584"/>
                  </a:cubicBezTo>
                  <a:cubicBezTo>
                    <a:pt x="50" y="2590"/>
                    <a:pt x="48" y="2600"/>
                    <a:pt x="46" y="2609"/>
                  </a:cubicBezTo>
                  <a:cubicBezTo>
                    <a:pt x="44" y="2617"/>
                    <a:pt x="43" y="2621"/>
                    <a:pt x="42" y="2628"/>
                  </a:cubicBezTo>
                  <a:cubicBezTo>
                    <a:pt x="40" y="2635"/>
                    <a:pt x="38" y="2645"/>
                    <a:pt x="37" y="2653"/>
                  </a:cubicBezTo>
                  <a:cubicBezTo>
                    <a:pt x="35" y="2661"/>
                    <a:pt x="34" y="2665"/>
                    <a:pt x="33" y="2671"/>
                  </a:cubicBezTo>
                  <a:cubicBezTo>
                    <a:pt x="33" y="2667"/>
                    <a:pt x="33" y="2662"/>
                    <a:pt x="35" y="2658"/>
                  </a:cubicBezTo>
                  <a:cubicBezTo>
                    <a:pt x="36" y="2650"/>
                    <a:pt x="37" y="2642"/>
                    <a:pt x="38" y="2633"/>
                  </a:cubicBezTo>
                  <a:lnTo>
                    <a:pt x="37" y="2633"/>
                  </a:lnTo>
                  <a:close/>
                  <a:moveTo>
                    <a:pt x="64" y="2394"/>
                  </a:moveTo>
                  <a:lnTo>
                    <a:pt x="64" y="2394"/>
                  </a:lnTo>
                  <a:lnTo>
                    <a:pt x="64" y="2400"/>
                  </a:lnTo>
                  <a:lnTo>
                    <a:pt x="64" y="2400"/>
                  </a:lnTo>
                  <a:cubicBezTo>
                    <a:pt x="64" y="2401"/>
                    <a:pt x="64" y="2401"/>
                    <a:pt x="64" y="2401"/>
                  </a:cubicBezTo>
                  <a:cubicBezTo>
                    <a:pt x="64" y="2402"/>
                    <a:pt x="64" y="2402"/>
                    <a:pt x="64" y="2403"/>
                  </a:cubicBezTo>
                  <a:lnTo>
                    <a:pt x="63" y="2403"/>
                  </a:lnTo>
                  <a:cubicBezTo>
                    <a:pt x="64" y="2400"/>
                    <a:pt x="64" y="2397"/>
                    <a:pt x="65" y="2394"/>
                  </a:cubicBezTo>
                  <a:lnTo>
                    <a:pt x="64" y="2394"/>
                  </a:lnTo>
                  <a:close/>
                  <a:moveTo>
                    <a:pt x="94" y="2306"/>
                  </a:moveTo>
                  <a:cubicBezTo>
                    <a:pt x="97" y="2295"/>
                    <a:pt x="100" y="2285"/>
                    <a:pt x="103" y="2275"/>
                  </a:cubicBezTo>
                  <a:cubicBezTo>
                    <a:pt x="106" y="2264"/>
                    <a:pt x="108" y="2252"/>
                    <a:pt x="112" y="2240"/>
                  </a:cubicBezTo>
                  <a:cubicBezTo>
                    <a:pt x="115" y="2228"/>
                    <a:pt x="119" y="2219"/>
                    <a:pt x="122" y="2209"/>
                  </a:cubicBezTo>
                  <a:cubicBezTo>
                    <a:pt x="125" y="2199"/>
                    <a:pt x="129" y="2185"/>
                    <a:pt x="133" y="2174"/>
                  </a:cubicBezTo>
                  <a:cubicBezTo>
                    <a:pt x="137" y="2162"/>
                    <a:pt x="139" y="2153"/>
                    <a:pt x="143" y="2143"/>
                  </a:cubicBezTo>
                  <a:cubicBezTo>
                    <a:pt x="146" y="2132"/>
                    <a:pt x="151" y="2120"/>
                    <a:pt x="155" y="2108"/>
                  </a:cubicBezTo>
                  <a:cubicBezTo>
                    <a:pt x="159" y="2096"/>
                    <a:pt x="163" y="2089"/>
                    <a:pt x="166" y="2078"/>
                  </a:cubicBezTo>
                  <a:lnTo>
                    <a:pt x="169" y="2070"/>
                  </a:lnTo>
                  <a:cubicBezTo>
                    <a:pt x="160" y="2100"/>
                    <a:pt x="151" y="2129"/>
                    <a:pt x="143" y="2159"/>
                  </a:cubicBezTo>
                  <a:lnTo>
                    <a:pt x="142" y="2164"/>
                  </a:lnTo>
                  <a:cubicBezTo>
                    <a:pt x="133" y="2196"/>
                    <a:pt x="125" y="2228"/>
                    <a:pt x="117" y="2260"/>
                  </a:cubicBezTo>
                  <a:cubicBezTo>
                    <a:pt x="115" y="2266"/>
                    <a:pt x="114" y="2272"/>
                    <a:pt x="113" y="2278"/>
                  </a:cubicBezTo>
                  <a:lnTo>
                    <a:pt x="113" y="2278"/>
                  </a:lnTo>
                  <a:cubicBezTo>
                    <a:pt x="109" y="2286"/>
                    <a:pt x="106" y="2294"/>
                    <a:pt x="103" y="2302"/>
                  </a:cubicBezTo>
                  <a:lnTo>
                    <a:pt x="99" y="2312"/>
                  </a:lnTo>
                  <a:cubicBezTo>
                    <a:pt x="95" y="2321"/>
                    <a:pt x="92" y="2332"/>
                    <a:pt x="88" y="2341"/>
                  </a:cubicBezTo>
                  <a:lnTo>
                    <a:pt x="85" y="2341"/>
                  </a:lnTo>
                  <a:lnTo>
                    <a:pt x="85" y="2339"/>
                  </a:lnTo>
                  <a:cubicBezTo>
                    <a:pt x="89" y="2328"/>
                    <a:pt x="92" y="2317"/>
                    <a:pt x="95" y="2306"/>
                  </a:cubicBezTo>
                  <a:lnTo>
                    <a:pt x="94" y="2306"/>
                  </a:lnTo>
                  <a:close/>
                  <a:moveTo>
                    <a:pt x="209" y="1955"/>
                  </a:moveTo>
                  <a:cubicBezTo>
                    <a:pt x="216" y="1933"/>
                    <a:pt x="224" y="1912"/>
                    <a:pt x="232" y="1890"/>
                  </a:cubicBezTo>
                  <a:cubicBezTo>
                    <a:pt x="236" y="1880"/>
                    <a:pt x="240" y="1869"/>
                    <a:pt x="244" y="1859"/>
                  </a:cubicBezTo>
                  <a:cubicBezTo>
                    <a:pt x="268" y="1796"/>
                    <a:pt x="293" y="1734"/>
                    <a:pt x="321" y="1673"/>
                  </a:cubicBezTo>
                  <a:lnTo>
                    <a:pt x="321" y="1671"/>
                  </a:lnTo>
                  <a:cubicBezTo>
                    <a:pt x="327" y="1661"/>
                    <a:pt x="333" y="1652"/>
                    <a:pt x="339" y="1641"/>
                  </a:cubicBezTo>
                  <a:lnTo>
                    <a:pt x="353" y="1618"/>
                  </a:lnTo>
                  <a:cubicBezTo>
                    <a:pt x="353" y="1620"/>
                    <a:pt x="352" y="1622"/>
                    <a:pt x="352" y="1624"/>
                  </a:cubicBezTo>
                  <a:cubicBezTo>
                    <a:pt x="349" y="1633"/>
                    <a:pt x="347" y="1642"/>
                    <a:pt x="345" y="1652"/>
                  </a:cubicBezTo>
                  <a:cubicBezTo>
                    <a:pt x="343" y="1661"/>
                    <a:pt x="341" y="1666"/>
                    <a:pt x="340" y="1673"/>
                  </a:cubicBezTo>
                  <a:cubicBezTo>
                    <a:pt x="338" y="1680"/>
                    <a:pt x="335" y="1693"/>
                    <a:pt x="333" y="1702"/>
                  </a:cubicBezTo>
                  <a:lnTo>
                    <a:pt x="320" y="1727"/>
                  </a:lnTo>
                  <a:cubicBezTo>
                    <a:pt x="314" y="1737"/>
                    <a:pt x="309" y="1747"/>
                    <a:pt x="304" y="1757"/>
                  </a:cubicBezTo>
                  <a:cubicBezTo>
                    <a:pt x="299" y="1767"/>
                    <a:pt x="292" y="1781"/>
                    <a:pt x="286" y="1794"/>
                  </a:cubicBezTo>
                  <a:cubicBezTo>
                    <a:pt x="279" y="1806"/>
                    <a:pt x="276" y="1814"/>
                    <a:pt x="271" y="1824"/>
                  </a:cubicBezTo>
                  <a:lnTo>
                    <a:pt x="253" y="1863"/>
                  </a:lnTo>
                  <a:cubicBezTo>
                    <a:pt x="249" y="1872"/>
                    <a:pt x="244" y="1881"/>
                    <a:pt x="240" y="1890"/>
                  </a:cubicBezTo>
                  <a:cubicBezTo>
                    <a:pt x="233" y="1906"/>
                    <a:pt x="226" y="1921"/>
                    <a:pt x="220" y="1937"/>
                  </a:cubicBezTo>
                  <a:lnTo>
                    <a:pt x="212" y="1957"/>
                  </a:lnTo>
                  <a:cubicBezTo>
                    <a:pt x="205" y="1972"/>
                    <a:pt x="199" y="1987"/>
                    <a:pt x="193" y="2002"/>
                  </a:cubicBezTo>
                  <a:lnTo>
                    <a:pt x="196" y="1994"/>
                  </a:lnTo>
                  <a:cubicBezTo>
                    <a:pt x="201" y="1981"/>
                    <a:pt x="205" y="1967"/>
                    <a:pt x="210" y="1954"/>
                  </a:cubicBezTo>
                  <a:lnTo>
                    <a:pt x="209" y="1955"/>
                  </a:lnTo>
                  <a:close/>
                  <a:moveTo>
                    <a:pt x="420" y="1479"/>
                  </a:moveTo>
                  <a:lnTo>
                    <a:pt x="435" y="1454"/>
                  </a:lnTo>
                  <a:cubicBezTo>
                    <a:pt x="447" y="1432"/>
                    <a:pt x="459" y="1411"/>
                    <a:pt x="472" y="1391"/>
                  </a:cubicBezTo>
                  <a:cubicBezTo>
                    <a:pt x="475" y="1386"/>
                    <a:pt x="478" y="1381"/>
                    <a:pt x="481" y="1376"/>
                  </a:cubicBezTo>
                  <a:cubicBezTo>
                    <a:pt x="484" y="1371"/>
                    <a:pt x="488" y="1365"/>
                    <a:pt x="491" y="1360"/>
                  </a:cubicBezTo>
                  <a:cubicBezTo>
                    <a:pt x="493" y="1359"/>
                    <a:pt x="495" y="1357"/>
                    <a:pt x="496" y="1356"/>
                  </a:cubicBezTo>
                  <a:lnTo>
                    <a:pt x="496" y="1356"/>
                  </a:lnTo>
                  <a:lnTo>
                    <a:pt x="496" y="1356"/>
                  </a:lnTo>
                  <a:cubicBezTo>
                    <a:pt x="497" y="1356"/>
                    <a:pt x="497" y="1356"/>
                    <a:pt x="497" y="1356"/>
                  </a:cubicBezTo>
                  <a:cubicBezTo>
                    <a:pt x="500" y="1354"/>
                    <a:pt x="502" y="1353"/>
                    <a:pt x="504" y="1352"/>
                  </a:cubicBezTo>
                  <a:lnTo>
                    <a:pt x="507" y="1351"/>
                  </a:lnTo>
                  <a:lnTo>
                    <a:pt x="507" y="1351"/>
                  </a:lnTo>
                  <a:cubicBezTo>
                    <a:pt x="512" y="1350"/>
                    <a:pt x="516" y="1349"/>
                    <a:pt x="522" y="1349"/>
                  </a:cubicBezTo>
                  <a:lnTo>
                    <a:pt x="522" y="1349"/>
                  </a:lnTo>
                  <a:cubicBezTo>
                    <a:pt x="522" y="1348"/>
                    <a:pt x="523" y="1348"/>
                    <a:pt x="524" y="1348"/>
                  </a:cubicBezTo>
                  <a:cubicBezTo>
                    <a:pt x="524" y="1348"/>
                    <a:pt x="525" y="1348"/>
                    <a:pt x="525" y="1349"/>
                  </a:cubicBezTo>
                  <a:lnTo>
                    <a:pt x="525" y="1349"/>
                  </a:lnTo>
                  <a:cubicBezTo>
                    <a:pt x="524" y="1352"/>
                    <a:pt x="523" y="1354"/>
                    <a:pt x="523" y="1358"/>
                  </a:cubicBezTo>
                  <a:lnTo>
                    <a:pt x="523" y="1358"/>
                  </a:lnTo>
                  <a:cubicBezTo>
                    <a:pt x="523" y="1361"/>
                    <a:pt x="524" y="1363"/>
                    <a:pt x="525" y="1366"/>
                  </a:cubicBezTo>
                  <a:lnTo>
                    <a:pt x="522" y="1370"/>
                  </a:lnTo>
                  <a:cubicBezTo>
                    <a:pt x="518" y="1374"/>
                    <a:pt x="514" y="1379"/>
                    <a:pt x="509" y="1383"/>
                  </a:cubicBezTo>
                  <a:lnTo>
                    <a:pt x="496" y="1399"/>
                  </a:lnTo>
                  <a:cubicBezTo>
                    <a:pt x="491" y="1404"/>
                    <a:pt x="487" y="1408"/>
                    <a:pt x="483" y="1413"/>
                  </a:cubicBezTo>
                  <a:lnTo>
                    <a:pt x="470" y="1429"/>
                  </a:lnTo>
                  <a:lnTo>
                    <a:pt x="458" y="1444"/>
                  </a:lnTo>
                  <a:lnTo>
                    <a:pt x="445" y="1461"/>
                  </a:lnTo>
                  <a:cubicBezTo>
                    <a:pt x="441" y="1466"/>
                    <a:pt x="437" y="1471"/>
                    <a:pt x="433" y="1476"/>
                  </a:cubicBezTo>
                  <a:lnTo>
                    <a:pt x="420" y="1493"/>
                  </a:lnTo>
                  <a:lnTo>
                    <a:pt x="409" y="1509"/>
                  </a:lnTo>
                  <a:cubicBezTo>
                    <a:pt x="404" y="1515"/>
                    <a:pt x="400" y="1521"/>
                    <a:pt x="396" y="1527"/>
                  </a:cubicBezTo>
                  <a:cubicBezTo>
                    <a:pt x="392" y="1533"/>
                    <a:pt x="389" y="1538"/>
                    <a:pt x="385" y="1544"/>
                  </a:cubicBezTo>
                  <a:lnTo>
                    <a:pt x="380" y="1550"/>
                  </a:lnTo>
                  <a:cubicBezTo>
                    <a:pt x="383" y="1545"/>
                    <a:pt x="386" y="1540"/>
                    <a:pt x="389" y="1535"/>
                  </a:cubicBezTo>
                  <a:cubicBezTo>
                    <a:pt x="399" y="1516"/>
                    <a:pt x="409" y="1497"/>
                    <a:pt x="420" y="1479"/>
                  </a:cubicBezTo>
                  <a:close/>
                  <a:moveTo>
                    <a:pt x="578" y="1318"/>
                  </a:moveTo>
                  <a:lnTo>
                    <a:pt x="586" y="1310"/>
                  </a:lnTo>
                  <a:cubicBezTo>
                    <a:pt x="578" y="1320"/>
                    <a:pt x="571" y="1330"/>
                    <a:pt x="563" y="1339"/>
                  </a:cubicBezTo>
                  <a:lnTo>
                    <a:pt x="563" y="1339"/>
                  </a:lnTo>
                  <a:cubicBezTo>
                    <a:pt x="562" y="1338"/>
                    <a:pt x="561" y="1338"/>
                    <a:pt x="560" y="1337"/>
                  </a:cubicBezTo>
                  <a:lnTo>
                    <a:pt x="559" y="1337"/>
                  </a:lnTo>
                  <a:lnTo>
                    <a:pt x="567" y="1329"/>
                  </a:lnTo>
                  <a:lnTo>
                    <a:pt x="578" y="1318"/>
                  </a:lnTo>
                  <a:close/>
                  <a:moveTo>
                    <a:pt x="640" y="1249"/>
                  </a:moveTo>
                  <a:cubicBezTo>
                    <a:pt x="649" y="1239"/>
                    <a:pt x="658" y="1228"/>
                    <a:pt x="668" y="1218"/>
                  </a:cubicBezTo>
                  <a:cubicBezTo>
                    <a:pt x="674" y="1210"/>
                    <a:pt x="680" y="1202"/>
                    <a:pt x="687" y="1195"/>
                  </a:cubicBezTo>
                  <a:cubicBezTo>
                    <a:pt x="693" y="1187"/>
                    <a:pt x="705" y="1176"/>
                    <a:pt x="714" y="1167"/>
                  </a:cubicBezTo>
                  <a:cubicBezTo>
                    <a:pt x="723" y="1158"/>
                    <a:pt x="729" y="1151"/>
                    <a:pt x="737" y="1143"/>
                  </a:cubicBezTo>
                  <a:cubicBezTo>
                    <a:pt x="744" y="1135"/>
                    <a:pt x="754" y="1125"/>
                    <a:pt x="763" y="1116"/>
                  </a:cubicBezTo>
                  <a:cubicBezTo>
                    <a:pt x="771" y="1107"/>
                    <a:pt x="779" y="1099"/>
                    <a:pt x="787" y="1091"/>
                  </a:cubicBezTo>
                  <a:lnTo>
                    <a:pt x="812" y="1067"/>
                  </a:lnTo>
                  <a:lnTo>
                    <a:pt x="839" y="1041"/>
                  </a:lnTo>
                  <a:cubicBezTo>
                    <a:pt x="847" y="1033"/>
                    <a:pt x="855" y="1026"/>
                    <a:pt x="863" y="1019"/>
                  </a:cubicBezTo>
                  <a:lnTo>
                    <a:pt x="893" y="991"/>
                  </a:lnTo>
                  <a:lnTo>
                    <a:pt x="916" y="971"/>
                  </a:lnTo>
                  <a:lnTo>
                    <a:pt x="933" y="956"/>
                  </a:lnTo>
                  <a:lnTo>
                    <a:pt x="934" y="956"/>
                  </a:lnTo>
                  <a:cubicBezTo>
                    <a:pt x="898" y="1010"/>
                    <a:pt x="861" y="1066"/>
                    <a:pt x="824" y="1126"/>
                  </a:cubicBezTo>
                  <a:lnTo>
                    <a:pt x="824" y="1126"/>
                  </a:lnTo>
                  <a:lnTo>
                    <a:pt x="824" y="1126"/>
                  </a:lnTo>
                  <a:cubicBezTo>
                    <a:pt x="820" y="1124"/>
                    <a:pt x="817" y="1123"/>
                    <a:pt x="813" y="1123"/>
                  </a:cubicBezTo>
                  <a:lnTo>
                    <a:pt x="813" y="1123"/>
                  </a:lnTo>
                  <a:lnTo>
                    <a:pt x="813" y="1123"/>
                  </a:lnTo>
                  <a:cubicBezTo>
                    <a:pt x="809" y="1123"/>
                    <a:pt x="805" y="1124"/>
                    <a:pt x="801" y="1126"/>
                  </a:cubicBezTo>
                  <a:cubicBezTo>
                    <a:pt x="797" y="1128"/>
                    <a:pt x="794" y="1131"/>
                    <a:pt x="792" y="1135"/>
                  </a:cubicBezTo>
                  <a:cubicBezTo>
                    <a:pt x="790" y="1139"/>
                    <a:pt x="789" y="1143"/>
                    <a:pt x="789" y="1147"/>
                  </a:cubicBezTo>
                  <a:lnTo>
                    <a:pt x="789" y="1147"/>
                  </a:lnTo>
                  <a:lnTo>
                    <a:pt x="789" y="1147"/>
                  </a:lnTo>
                  <a:cubicBezTo>
                    <a:pt x="789" y="1151"/>
                    <a:pt x="790" y="1154"/>
                    <a:pt x="791" y="1157"/>
                  </a:cubicBezTo>
                  <a:lnTo>
                    <a:pt x="782" y="1162"/>
                  </a:lnTo>
                  <a:lnTo>
                    <a:pt x="775" y="1167"/>
                  </a:lnTo>
                  <a:cubicBezTo>
                    <a:pt x="767" y="1171"/>
                    <a:pt x="759" y="1175"/>
                    <a:pt x="751" y="1180"/>
                  </a:cubicBezTo>
                  <a:cubicBezTo>
                    <a:pt x="748" y="1183"/>
                    <a:pt x="744" y="1185"/>
                    <a:pt x="740" y="1187"/>
                  </a:cubicBezTo>
                  <a:lnTo>
                    <a:pt x="720" y="1199"/>
                  </a:lnTo>
                  <a:lnTo>
                    <a:pt x="708" y="1208"/>
                  </a:lnTo>
                  <a:cubicBezTo>
                    <a:pt x="702" y="1212"/>
                    <a:pt x="696" y="1216"/>
                    <a:pt x="691" y="1220"/>
                  </a:cubicBezTo>
                  <a:cubicBezTo>
                    <a:pt x="685" y="1224"/>
                    <a:pt x="682" y="1226"/>
                    <a:pt x="678" y="1229"/>
                  </a:cubicBezTo>
                  <a:lnTo>
                    <a:pt x="662" y="1242"/>
                  </a:lnTo>
                  <a:cubicBezTo>
                    <a:pt x="657" y="1245"/>
                    <a:pt x="653" y="1249"/>
                    <a:pt x="648" y="1252"/>
                  </a:cubicBezTo>
                  <a:lnTo>
                    <a:pt x="633" y="1265"/>
                  </a:lnTo>
                  <a:cubicBezTo>
                    <a:pt x="628" y="1268"/>
                    <a:pt x="624" y="1272"/>
                    <a:pt x="620" y="1276"/>
                  </a:cubicBezTo>
                  <a:lnTo>
                    <a:pt x="606" y="1288"/>
                  </a:lnTo>
                  <a:lnTo>
                    <a:pt x="623" y="1267"/>
                  </a:lnTo>
                  <a:lnTo>
                    <a:pt x="640" y="1249"/>
                  </a:lnTo>
                  <a:close/>
                  <a:moveTo>
                    <a:pt x="991" y="879"/>
                  </a:moveTo>
                  <a:lnTo>
                    <a:pt x="1012" y="849"/>
                  </a:lnTo>
                  <a:lnTo>
                    <a:pt x="1030" y="825"/>
                  </a:lnTo>
                  <a:lnTo>
                    <a:pt x="1052" y="797"/>
                  </a:lnTo>
                  <a:lnTo>
                    <a:pt x="1069" y="774"/>
                  </a:lnTo>
                  <a:cubicBezTo>
                    <a:pt x="1077" y="765"/>
                    <a:pt x="1083" y="756"/>
                    <a:pt x="1090" y="748"/>
                  </a:cubicBezTo>
                  <a:lnTo>
                    <a:pt x="1109" y="726"/>
                  </a:lnTo>
                  <a:cubicBezTo>
                    <a:pt x="1115" y="718"/>
                    <a:pt x="1122" y="709"/>
                    <a:pt x="1129" y="701"/>
                  </a:cubicBezTo>
                  <a:lnTo>
                    <a:pt x="1148" y="680"/>
                  </a:lnTo>
                  <a:lnTo>
                    <a:pt x="1168" y="657"/>
                  </a:lnTo>
                  <a:lnTo>
                    <a:pt x="1187" y="637"/>
                  </a:lnTo>
                  <a:lnTo>
                    <a:pt x="1207" y="615"/>
                  </a:lnTo>
                  <a:lnTo>
                    <a:pt x="1225" y="596"/>
                  </a:lnTo>
                  <a:lnTo>
                    <a:pt x="1246" y="576"/>
                  </a:lnTo>
                  <a:lnTo>
                    <a:pt x="1264" y="558"/>
                  </a:lnTo>
                  <a:lnTo>
                    <a:pt x="1285" y="538"/>
                  </a:lnTo>
                  <a:lnTo>
                    <a:pt x="1304" y="521"/>
                  </a:lnTo>
                  <a:cubicBezTo>
                    <a:pt x="1311" y="515"/>
                    <a:pt x="1318" y="509"/>
                    <a:pt x="1325" y="503"/>
                  </a:cubicBezTo>
                  <a:lnTo>
                    <a:pt x="1343" y="487"/>
                  </a:lnTo>
                  <a:lnTo>
                    <a:pt x="1364" y="470"/>
                  </a:lnTo>
                  <a:lnTo>
                    <a:pt x="1383" y="455"/>
                  </a:lnTo>
                  <a:lnTo>
                    <a:pt x="1404" y="438"/>
                  </a:lnTo>
                  <a:lnTo>
                    <a:pt x="1422" y="424"/>
                  </a:lnTo>
                  <a:lnTo>
                    <a:pt x="1424" y="423"/>
                  </a:lnTo>
                  <a:cubicBezTo>
                    <a:pt x="1416" y="430"/>
                    <a:pt x="1407" y="437"/>
                    <a:pt x="1399" y="445"/>
                  </a:cubicBezTo>
                  <a:lnTo>
                    <a:pt x="1391" y="451"/>
                  </a:lnTo>
                  <a:cubicBezTo>
                    <a:pt x="1384" y="458"/>
                    <a:pt x="1377" y="464"/>
                    <a:pt x="1370" y="471"/>
                  </a:cubicBezTo>
                  <a:lnTo>
                    <a:pt x="1360" y="482"/>
                  </a:lnTo>
                  <a:cubicBezTo>
                    <a:pt x="1354" y="487"/>
                    <a:pt x="1348" y="494"/>
                    <a:pt x="1342" y="500"/>
                  </a:cubicBezTo>
                  <a:lnTo>
                    <a:pt x="1331" y="512"/>
                  </a:lnTo>
                  <a:lnTo>
                    <a:pt x="1314" y="532"/>
                  </a:lnTo>
                  <a:cubicBezTo>
                    <a:pt x="1310" y="536"/>
                    <a:pt x="1307" y="540"/>
                    <a:pt x="1303" y="545"/>
                  </a:cubicBezTo>
                  <a:lnTo>
                    <a:pt x="1286" y="564"/>
                  </a:lnTo>
                  <a:lnTo>
                    <a:pt x="1275" y="578"/>
                  </a:lnTo>
                  <a:lnTo>
                    <a:pt x="1256" y="602"/>
                  </a:lnTo>
                  <a:lnTo>
                    <a:pt x="1246" y="615"/>
                  </a:lnTo>
                  <a:cubicBezTo>
                    <a:pt x="1237" y="627"/>
                    <a:pt x="1228" y="640"/>
                    <a:pt x="1218" y="654"/>
                  </a:cubicBezTo>
                  <a:cubicBezTo>
                    <a:pt x="1190" y="695"/>
                    <a:pt x="1161" y="739"/>
                    <a:pt x="1132" y="787"/>
                  </a:cubicBezTo>
                  <a:lnTo>
                    <a:pt x="1122" y="795"/>
                  </a:lnTo>
                  <a:lnTo>
                    <a:pt x="1096" y="816"/>
                  </a:lnTo>
                  <a:lnTo>
                    <a:pt x="1064" y="841"/>
                  </a:lnTo>
                  <a:lnTo>
                    <a:pt x="1036" y="864"/>
                  </a:lnTo>
                  <a:lnTo>
                    <a:pt x="1007" y="889"/>
                  </a:lnTo>
                  <a:cubicBezTo>
                    <a:pt x="997" y="897"/>
                    <a:pt x="987" y="905"/>
                    <a:pt x="978" y="914"/>
                  </a:cubicBezTo>
                  <a:lnTo>
                    <a:pt x="966" y="924"/>
                  </a:lnTo>
                  <a:lnTo>
                    <a:pt x="966" y="924"/>
                  </a:lnTo>
                  <a:cubicBezTo>
                    <a:pt x="964" y="923"/>
                    <a:pt x="963" y="922"/>
                    <a:pt x="961" y="921"/>
                  </a:cubicBezTo>
                  <a:cubicBezTo>
                    <a:pt x="964" y="916"/>
                    <a:pt x="968" y="911"/>
                    <a:pt x="971" y="906"/>
                  </a:cubicBezTo>
                  <a:lnTo>
                    <a:pt x="972" y="904"/>
                  </a:lnTo>
                  <a:lnTo>
                    <a:pt x="991" y="879"/>
                  </a:lnTo>
                  <a:close/>
                  <a:moveTo>
                    <a:pt x="1477" y="421"/>
                  </a:moveTo>
                  <a:lnTo>
                    <a:pt x="1479" y="426"/>
                  </a:lnTo>
                  <a:cubicBezTo>
                    <a:pt x="1479" y="427"/>
                    <a:pt x="1480" y="428"/>
                    <a:pt x="1481" y="430"/>
                  </a:cubicBezTo>
                  <a:lnTo>
                    <a:pt x="1481" y="430"/>
                  </a:lnTo>
                  <a:cubicBezTo>
                    <a:pt x="1481" y="431"/>
                    <a:pt x="1482" y="433"/>
                    <a:pt x="1482" y="434"/>
                  </a:cubicBezTo>
                  <a:lnTo>
                    <a:pt x="1482" y="434"/>
                  </a:lnTo>
                  <a:cubicBezTo>
                    <a:pt x="1483" y="436"/>
                    <a:pt x="1483" y="438"/>
                    <a:pt x="1484" y="439"/>
                  </a:cubicBezTo>
                  <a:lnTo>
                    <a:pt x="1484" y="439"/>
                  </a:lnTo>
                  <a:cubicBezTo>
                    <a:pt x="1485" y="441"/>
                    <a:pt x="1485" y="443"/>
                    <a:pt x="1485" y="444"/>
                  </a:cubicBezTo>
                  <a:lnTo>
                    <a:pt x="1487" y="450"/>
                  </a:lnTo>
                  <a:lnTo>
                    <a:pt x="1488" y="455"/>
                  </a:lnTo>
                  <a:cubicBezTo>
                    <a:pt x="1488" y="458"/>
                    <a:pt x="1489" y="459"/>
                    <a:pt x="1490" y="462"/>
                  </a:cubicBezTo>
                  <a:cubicBezTo>
                    <a:pt x="1490" y="464"/>
                    <a:pt x="1490" y="465"/>
                    <a:pt x="1491" y="467"/>
                  </a:cubicBezTo>
                  <a:cubicBezTo>
                    <a:pt x="1492" y="468"/>
                    <a:pt x="1492" y="473"/>
                    <a:pt x="1492" y="475"/>
                  </a:cubicBezTo>
                  <a:lnTo>
                    <a:pt x="1492" y="475"/>
                  </a:lnTo>
                  <a:cubicBezTo>
                    <a:pt x="1492" y="476"/>
                    <a:pt x="1492" y="477"/>
                    <a:pt x="1492" y="478"/>
                  </a:cubicBezTo>
                  <a:cubicBezTo>
                    <a:pt x="1492" y="479"/>
                    <a:pt x="1492" y="479"/>
                    <a:pt x="1492" y="480"/>
                  </a:cubicBezTo>
                  <a:cubicBezTo>
                    <a:pt x="1492" y="483"/>
                    <a:pt x="1493" y="486"/>
                    <a:pt x="1494" y="489"/>
                  </a:cubicBezTo>
                  <a:lnTo>
                    <a:pt x="1494" y="494"/>
                  </a:lnTo>
                  <a:lnTo>
                    <a:pt x="1496" y="505"/>
                  </a:lnTo>
                  <a:lnTo>
                    <a:pt x="1496" y="505"/>
                  </a:lnTo>
                  <a:lnTo>
                    <a:pt x="1496" y="506"/>
                  </a:lnTo>
                  <a:cubicBezTo>
                    <a:pt x="1496" y="507"/>
                    <a:pt x="1496" y="507"/>
                    <a:pt x="1496" y="508"/>
                  </a:cubicBezTo>
                  <a:cubicBezTo>
                    <a:pt x="1496" y="512"/>
                    <a:pt x="1497" y="516"/>
                    <a:pt x="1497" y="520"/>
                  </a:cubicBezTo>
                  <a:lnTo>
                    <a:pt x="1497" y="520"/>
                  </a:lnTo>
                  <a:cubicBezTo>
                    <a:pt x="1497" y="527"/>
                    <a:pt x="1499" y="534"/>
                    <a:pt x="1500" y="540"/>
                  </a:cubicBezTo>
                  <a:lnTo>
                    <a:pt x="1496" y="542"/>
                  </a:lnTo>
                  <a:cubicBezTo>
                    <a:pt x="1474" y="555"/>
                    <a:pt x="1452" y="567"/>
                    <a:pt x="1431" y="581"/>
                  </a:cubicBezTo>
                  <a:cubicBezTo>
                    <a:pt x="1409" y="595"/>
                    <a:pt x="1388" y="607"/>
                    <a:pt x="1367" y="621"/>
                  </a:cubicBezTo>
                  <a:lnTo>
                    <a:pt x="1354" y="629"/>
                  </a:lnTo>
                  <a:cubicBezTo>
                    <a:pt x="1337" y="640"/>
                    <a:pt x="1320" y="650"/>
                    <a:pt x="1304" y="661"/>
                  </a:cubicBezTo>
                  <a:lnTo>
                    <a:pt x="1284" y="674"/>
                  </a:lnTo>
                  <a:lnTo>
                    <a:pt x="1241" y="704"/>
                  </a:lnTo>
                  <a:lnTo>
                    <a:pt x="1219" y="720"/>
                  </a:lnTo>
                  <a:cubicBezTo>
                    <a:pt x="1206" y="729"/>
                    <a:pt x="1193" y="738"/>
                    <a:pt x="1181" y="748"/>
                  </a:cubicBezTo>
                  <a:lnTo>
                    <a:pt x="1156" y="766"/>
                  </a:lnTo>
                  <a:lnTo>
                    <a:pt x="1135" y="782"/>
                  </a:lnTo>
                  <a:lnTo>
                    <a:pt x="1143" y="769"/>
                  </a:lnTo>
                  <a:cubicBezTo>
                    <a:pt x="1146" y="764"/>
                    <a:pt x="1149" y="759"/>
                    <a:pt x="1152" y="754"/>
                  </a:cubicBezTo>
                  <a:cubicBezTo>
                    <a:pt x="1158" y="745"/>
                    <a:pt x="1163" y="736"/>
                    <a:pt x="1169" y="727"/>
                  </a:cubicBezTo>
                  <a:cubicBezTo>
                    <a:pt x="1172" y="722"/>
                    <a:pt x="1175" y="717"/>
                    <a:pt x="1179" y="712"/>
                  </a:cubicBezTo>
                  <a:lnTo>
                    <a:pt x="1196" y="686"/>
                  </a:lnTo>
                  <a:lnTo>
                    <a:pt x="1206" y="671"/>
                  </a:lnTo>
                  <a:cubicBezTo>
                    <a:pt x="1212" y="662"/>
                    <a:pt x="1218" y="653"/>
                    <a:pt x="1224" y="645"/>
                  </a:cubicBezTo>
                  <a:cubicBezTo>
                    <a:pt x="1228" y="640"/>
                    <a:pt x="1231" y="635"/>
                    <a:pt x="1235" y="631"/>
                  </a:cubicBezTo>
                  <a:lnTo>
                    <a:pt x="1254" y="605"/>
                  </a:lnTo>
                  <a:cubicBezTo>
                    <a:pt x="1258" y="601"/>
                    <a:pt x="1261" y="596"/>
                    <a:pt x="1264" y="592"/>
                  </a:cubicBezTo>
                  <a:lnTo>
                    <a:pt x="1284" y="567"/>
                  </a:lnTo>
                  <a:cubicBezTo>
                    <a:pt x="1288" y="563"/>
                    <a:pt x="1291" y="559"/>
                    <a:pt x="1294" y="555"/>
                  </a:cubicBezTo>
                  <a:lnTo>
                    <a:pt x="1315" y="531"/>
                  </a:lnTo>
                  <a:cubicBezTo>
                    <a:pt x="1319" y="527"/>
                    <a:pt x="1322" y="523"/>
                    <a:pt x="1325" y="519"/>
                  </a:cubicBezTo>
                  <a:cubicBezTo>
                    <a:pt x="1333" y="510"/>
                    <a:pt x="1341" y="502"/>
                    <a:pt x="1349" y="494"/>
                  </a:cubicBezTo>
                  <a:lnTo>
                    <a:pt x="1357" y="486"/>
                  </a:lnTo>
                  <a:lnTo>
                    <a:pt x="1357" y="486"/>
                  </a:lnTo>
                  <a:cubicBezTo>
                    <a:pt x="1379" y="463"/>
                    <a:pt x="1399" y="445"/>
                    <a:pt x="1423" y="425"/>
                  </a:cubicBezTo>
                  <a:lnTo>
                    <a:pt x="1423" y="425"/>
                  </a:lnTo>
                  <a:cubicBezTo>
                    <a:pt x="1425" y="424"/>
                    <a:pt x="1426" y="423"/>
                    <a:pt x="1427" y="422"/>
                  </a:cubicBezTo>
                  <a:lnTo>
                    <a:pt x="1439" y="413"/>
                  </a:lnTo>
                  <a:lnTo>
                    <a:pt x="1439" y="413"/>
                  </a:lnTo>
                  <a:cubicBezTo>
                    <a:pt x="1441" y="415"/>
                    <a:pt x="1443" y="416"/>
                    <a:pt x="1446" y="418"/>
                  </a:cubicBezTo>
                  <a:cubicBezTo>
                    <a:pt x="1449" y="419"/>
                    <a:pt x="1453" y="421"/>
                    <a:pt x="1457" y="421"/>
                  </a:cubicBezTo>
                  <a:lnTo>
                    <a:pt x="1457" y="421"/>
                  </a:lnTo>
                  <a:cubicBezTo>
                    <a:pt x="1461" y="421"/>
                    <a:pt x="1465" y="420"/>
                    <a:pt x="1469" y="418"/>
                  </a:cubicBezTo>
                  <a:cubicBezTo>
                    <a:pt x="1470" y="417"/>
                    <a:pt x="1471" y="417"/>
                    <a:pt x="1473" y="415"/>
                  </a:cubicBezTo>
                  <a:lnTo>
                    <a:pt x="1473" y="417"/>
                  </a:lnTo>
                  <a:lnTo>
                    <a:pt x="1477" y="421"/>
                  </a:lnTo>
                  <a:close/>
                  <a:moveTo>
                    <a:pt x="1567" y="508"/>
                  </a:moveTo>
                  <a:lnTo>
                    <a:pt x="1602" y="489"/>
                  </a:lnTo>
                  <a:cubicBezTo>
                    <a:pt x="1613" y="484"/>
                    <a:pt x="1623" y="478"/>
                    <a:pt x="1634" y="473"/>
                  </a:cubicBezTo>
                  <a:cubicBezTo>
                    <a:pt x="1645" y="467"/>
                    <a:pt x="1657" y="461"/>
                    <a:pt x="1668" y="456"/>
                  </a:cubicBezTo>
                  <a:lnTo>
                    <a:pt x="1701" y="439"/>
                  </a:lnTo>
                  <a:cubicBezTo>
                    <a:pt x="1713" y="434"/>
                    <a:pt x="1724" y="429"/>
                    <a:pt x="1736" y="423"/>
                  </a:cubicBezTo>
                  <a:lnTo>
                    <a:pt x="1769" y="408"/>
                  </a:lnTo>
                  <a:lnTo>
                    <a:pt x="1803" y="393"/>
                  </a:lnTo>
                  <a:cubicBezTo>
                    <a:pt x="1815" y="388"/>
                    <a:pt x="1826" y="382"/>
                    <a:pt x="1838" y="378"/>
                  </a:cubicBezTo>
                  <a:lnTo>
                    <a:pt x="1845" y="375"/>
                  </a:lnTo>
                  <a:lnTo>
                    <a:pt x="1814" y="394"/>
                  </a:lnTo>
                  <a:lnTo>
                    <a:pt x="1799" y="404"/>
                  </a:lnTo>
                  <a:cubicBezTo>
                    <a:pt x="1784" y="415"/>
                    <a:pt x="1768" y="425"/>
                    <a:pt x="1753" y="436"/>
                  </a:cubicBezTo>
                  <a:lnTo>
                    <a:pt x="1735" y="449"/>
                  </a:lnTo>
                  <a:cubicBezTo>
                    <a:pt x="1721" y="459"/>
                    <a:pt x="1707" y="468"/>
                    <a:pt x="1693" y="480"/>
                  </a:cubicBezTo>
                  <a:cubicBezTo>
                    <a:pt x="1685" y="485"/>
                    <a:pt x="1679" y="490"/>
                    <a:pt x="1672" y="496"/>
                  </a:cubicBezTo>
                  <a:cubicBezTo>
                    <a:pt x="1658" y="505"/>
                    <a:pt x="1645" y="515"/>
                    <a:pt x="1632" y="525"/>
                  </a:cubicBezTo>
                  <a:lnTo>
                    <a:pt x="1609" y="544"/>
                  </a:lnTo>
                  <a:cubicBezTo>
                    <a:pt x="1597" y="554"/>
                    <a:pt x="1585" y="564"/>
                    <a:pt x="1572" y="573"/>
                  </a:cubicBezTo>
                  <a:lnTo>
                    <a:pt x="1546" y="595"/>
                  </a:lnTo>
                  <a:lnTo>
                    <a:pt x="1530" y="608"/>
                  </a:lnTo>
                  <a:lnTo>
                    <a:pt x="1530" y="608"/>
                  </a:lnTo>
                  <a:cubicBezTo>
                    <a:pt x="1528" y="606"/>
                    <a:pt x="1527" y="605"/>
                    <a:pt x="1524" y="603"/>
                  </a:cubicBezTo>
                  <a:cubicBezTo>
                    <a:pt x="1521" y="601"/>
                    <a:pt x="1517" y="600"/>
                    <a:pt x="1513" y="600"/>
                  </a:cubicBezTo>
                  <a:lnTo>
                    <a:pt x="1511" y="600"/>
                  </a:lnTo>
                  <a:cubicBezTo>
                    <a:pt x="1511" y="597"/>
                    <a:pt x="1511" y="594"/>
                    <a:pt x="1510" y="590"/>
                  </a:cubicBezTo>
                  <a:cubicBezTo>
                    <a:pt x="1509" y="578"/>
                    <a:pt x="1507" y="565"/>
                    <a:pt x="1506" y="553"/>
                  </a:cubicBezTo>
                  <a:lnTo>
                    <a:pt x="1506" y="552"/>
                  </a:lnTo>
                  <a:cubicBezTo>
                    <a:pt x="1506" y="548"/>
                    <a:pt x="1506" y="545"/>
                    <a:pt x="1505" y="542"/>
                  </a:cubicBezTo>
                  <a:lnTo>
                    <a:pt x="1539" y="522"/>
                  </a:lnTo>
                  <a:lnTo>
                    <a:pt x="1567" y="508"/>
                  </a:lnTo>
                  <a:close/>
                  <a:moveTo>
                    <a:pt x="1923" y="328"/>
                  </a:moveTo>
                  <a:lnTo>
                    <a:pt x="1949" y="312"/>
                  </a:lnTo>
                  <a:lnTo>
                    <a:pt x="1954" y="314"/>
                  </a:lnTo>
                  <a:lnTo>
                    <a:pt x="1957" y="314"/>
                  </a:lnTo>
                  <a:lnTo>
                    <a:pt x="1957" y="314"/>
                  </a:lnTo>
                  <a:cubicBezTo>
                    <a:pt x="1956" y="316"/>
                    <a:pt x="1956" y="318"/>
                    <a:pt x="1955" y="320"/>
                  </a:cubicBezTo>
                  <a:lnTo>
                    <a:pt x="1955" y="320"/>
                  </a:lnTo>
                  <a:cubicBezTo>
                    <a:pt x="1956" y="323"/>
                    <a:pt x="1956" y="325"/>
                    <a:pt x="1957" y="327"/>
                  </a:cubicBezTo>
                  <a:lnTo>
                    <a:pt x="1935" y="336"/>
                  </a:lnTo>
                  <a:lnTo>
                    <a:pt x="1908" y="346"/>
                  </a:lnTo>
                  <a:cubicBezTo>
                    <a:pt x="1893" y="352"/>
                    <a:pt x="1879" y="358"/>
                    <a:pt x="1864" y="364"/>
                  </a:cubicBezTo>
                  <a:lnTo>
                    <a:pt x="1889" y="348"/>
                  </a:lnTo>
                  <a:lnTo>
                    <a:pt x="1923" y="328"/>
                  </a:lnTo>
                  <a:close/>
                  <a:moveTo>
                    <a:pt x="1962" y="305"/>
                  </a:moveTo>
                  <a:lnTo>
                    <a:pt x="1962" y="305"/>
                  </a:lnTo>
                  <a:cubicBezTo>
                    <a:pt x="1961" y="306"/>
                    <a:pt x="1960" y="307"/>
                    <a:pt x="1959" y="309"/>
                  </a:cubicBezTo>
                  <a:cubicBezTo>
                    <a:pt x="1958" y="310"/>
                    <a:pt x="1958" y="311"/>
                    <a:pt x="1957" y="312"/>
                  </a:cubicBezTo>
                  <a:lnTo>
                    <a:pt x="1955" y="312"/>
                  </a:lnTo>
                  <a:lnTo>
                    <a:pt x="1952" y="311"/>
                  </a:lnTo>
                  <a:lnTo>
                    <a:pt x="1952" y="311"/>
                  </a:lnTo>
                  <a:lnTo>
                    <a:pt x="1962" y="305"/>
                  </a:lnTo>
                  <a:close/>
                  <a:moveTo>
                    <a:pt x="2014" y="282"/>
                  </a:moveTo>
                  <a:cubicBezTo>
                    <a:pt x="2018" y="277"/>
                    <a:pt x="2023" y="273"/>
                    <a:pt x="2027" y="268"/>
                  </a:cubicBezTo>
                  <a:lnTo>
                    <a:pt x="2050" y="256"/>
                  </a:lnTo>
                  <a:lnTo>
                    <a:pt x="2077" y="241"/>
                  </a:lnTo>
                  <a:lnTo>
                    <a:pt x="2113" y="223"/>
                  </a:lnTo>
                  <a:lnTo>
                    <a:pt x="2140" y="210"/>
                  </a:lnTo>
                  <a:lnTo>
                    <a:pt x="2176" y="193"/>
                  </a:lnTo>
                  <a:cubicBezTo>
                    <a:pt x="2185" y="189"/>
                    <a:pt x="2194" y="185"/>
                    <a:pt x="2203" y="181"/>
                  </a:cubicBezTo>
                  <a:cubicBezTo>
                    <a:pt x="2212" y="177"/>
                    <a:pt x="2226" y="171"/>
                    <a:pt x="2238" y="166"/>
                  </a:cubicBezTo>
                  <a:lnTo>
                    <a:pt x="2266" y="154"/>
                  </a:lnTo>
                  <a:lnTo>
                    <a:pt x="2302" y="140"/>
                  </a:lnTo>
                  <a:lnTo>
                    <a:pt x="2328" y="130"/>
                  </a:lnTo>
                  <a:cubicBezTo>
                    <a:pt x="2342" y="125"/>
                    <a:pt x="2355" y="120"/>
                    <a:pt x="2368" y="115"/>
                  </a:cubicBezTo>
                  <a:lnTo>
                    <a:pt x="2390" y="108"/>
                  </a:lnTo>
                  <a:cubicBezTo>
                    <a:pt x="2406" y="102"/>
                    <a:pt x="2423" y="97"/>
                    <a:pt x="2440" y="92"/>
                  </a:cubicBezTo>
                  <a:cubicBezTo>
                    <a:pt x="2448" y="89"/>
                    <a:pt x="2456" y="87"/>
                    <a:pt x="2464" y="85"/>
                  </a:cubicBezTo>
                  <a:cubicBezTo>
                    <a:pt x="2472" y="83"/>
                    <a:pt x="2484" y="79"/>
                    <a:pt x="2493" y="77"/>
                  </a:cubicBezTo>
                  <a:lnTo>
                    <a:pt x="2493" y="77"/>
                  </a:lnTo>
                  <a:cubicBezTo>
                    <a:pt x="2493" y="79"/>
                    <a:pt x="2493" y="80"/>
                    <a:pt x="2495" y="82"/>
                  </a:cubicBezTo>
                  <a:cubicBezTo>
                    <a:pt x="2496" y="85"/>
                    <a:pt x="2499" y="88"/>
                    <a:pt x="2503" y="90"/>
                  </a:cubicBezTo>
                  <a:cubicBezTo>
                    <a:pt x="2506" y="92"/>
                    <a:pt x="2511" y="93"/>
                    <a:pt x="2515" y="93"/>
                  </a:cubicBezTo>
                  <a:lnTo>
                    <a:pt x="2515" y="93"/>
                  </a:lnTo>
                  <a:cubicBezTo>
                    <a:pt x="2519" y="93"/>
                    <a:pt x="2523" y="92"/>
                    <a:pt x="2527" y="90"/>
                  </a:cubicBezTo>
                  <a:cubicBezTo>
                    <a:pt x="2531" y="88"/>
                    <a:pt x="2533" y="85"/>
                    <a:pt x="2536" y="81"/>
                  </a:cubicBezTo>
                  <a:cubicBezTo>
                    <a:pt x="2536" y="80"/>
                    <a:pt x="2537" y="80"/>
                    <a:pt x="2537" y="79"/>
                  </a:cubicBezTo>
                  <a:lnTo>
                    <a:pt x="2537" y="79"/>
                  </a:lnTo>
                  <a:cubicBezTo>
                    <a:pt x="2556" y="86"/>
                    <a:pt x="2571" y="94"/>
                    <a:pt x="2588" y="104"/>
                  </a:cubicBezTo>
                  <a:cubicBezTo>
                    <a:pt x="2600" y="111"/>
                    <a:pt x="2610" y="117"/>
                    <a:pt x="2621" y="124"/>
                  </a:cubicBezTo>
                  <a:lnTo>
                    <a:pt x="2593" y="130"/>
                  </a:lnTo>
                  <a:lnTo>
                    <a:pt x="2576" y="133"/>
                  </a:lnTo>
                  <a:lnTo>
                    <a:pt x="2519" y="145"/>
                  </a:lnTo>
                  <a:lnTo>
                    <a:pt x="2516" y="145"/>
                  </a:lnTo>
                  <a:cubicBezTo>
                    <a:pt x="2496" y="149"/>
                    <a:pt x="2476" y="154"/>
                    <a:pt x="2456" y="158"/>
                  </a:cubicBezTo>
                  <a:lnTo>
                    <a:pt x="2436" y="163"/>
                  </a:lnTo>
                  <a:lnTo>
                    <a:pt x="2395" y="174"/>
                  </a:lnTo>
                  <a:lnTo>
                    <a:pt x="2370" y="181"/>
                  </a:lnTo>
                  <a:lnTo>
                    <a:pt x="2336" y="190"/>
                  </a:lnTo>
                  <a:lnTo>
                    <a:pt x="2307" y="199"/>
                  </a:lnTo>
                  <a:lnTo>
                    <a:pt x="2276" y="208"/>
                  </a:lnTo>
                  <a:lnTo>
                    <a:pt x="2248" y="217"/>
                  </a:lnTo>
                  <a:lnTo>
                    <a:pt x="2216" y="228"/>
                  </a:lnTo>
                  <a:lnTo>
                    <a:pt x="2187" y="238"/>
                  </a:lnTo>
                  <a:lnTo>
                    <a:pt x="2157" y="248"/>
                  </a:lnTo>
                  <a:lnTo>
                    <a:pt x="2127" y="259"/>
                  </a:lnTo>
                  <a:lnTo>
                    <a:pt x="2098" y="270"/>
                  </a:lnTo>
                  <a:lnTo>
                    <a:pt x="2069" y="282"/>
                  </a:lnTo>
                  <a:lnTo>
                    <a:pt x="2038" y="294"/>
                  </a:lnTo>
                  <a:lnTo>
                    <a:pt x="2010" y="305"/>
                  </a:lnTo>
                  <a:lnTo>
                    <a:pt x="2000" y="310"/>
                  </a:lnTo>
                  <a:lnTo>
                    <a:pt x="2000" y="310"/>
                  </a:lnTo>
                  <a:cubicBezTo>
                    <a:pt x="1999" y="309"/>
                    <a:pt x="1999" y="309"/>
                    <a:pt x="1999" y="308"/>
                  </a:cubicBezTo>
                  <a:cubicBezTo>
                    <a:pt x="1998" y="306"/>
                    <a:pt x="1996" y="304"/>
                    <a:pt x="1994" y="303"/>
                  </a:cubicBezTo>
                  <a:cubicBezTo>
                    <a:pt x="1998" y="298"/>
                    <a:pt x="2002" y="293"/>
                    <a:pt x="2006" y="289"/>
                  </a:cubicBezTo>
                  <a:lnTo>
                    <a:pt x="2014" y="282"/>
                  </a:lnTo>
                  <a:close/>
                  <a:moveTo>
                    <a:pt x="2663" y="120"/>
                  </a:moveTo>
                  <a:cubicBezTo>
                    <a:pt x="2708" y="112"/>
                    <a:pt x="2753" y="106"/>
                    <a:pt x="2798" y="101"/>
                  </a:cubicBezTo>
                  <a:lnTo>
                    <a:pt x="2819" y="99"/>
                  </a:lnTo>
                  <a:lnTo>
                    <a:pt x="2829" y="98"/>
                  </a:lnTo>
                  <a:cubicBezTo>
                    <a:pt x="2829" y="99"/>
                    <a:pt x="2829" y="100"/>
                    <a:pt x="2831" y="101"/>
                  </a:cubicBezTo>
                  <a:cubicBezTo>
                    <a:pt x="2833" y="102"/>
                    <a:pt x="2833" y="106"/>
                    <a:pt x="2835" y="109"/>
                  </a:cubicBezTo>
                  <a:cubicBezTo>
                    <a:pt x="2836" y="112"/>
                    <a:pt x="2839" y="119"/>
                    <a:pt x="2841" y="124"/>
                  </a:cubicBezTo>
                  <a:cubicBezTo>
                    <a:pt x="2842" y="129"/>
                    <a:pt x="2844" y="131"/>
                    <a:pt x="2845" y="135"/>
                  </a:cubicBezTo>
                  <a:cubicBezTo>
                    <a:pt x="2846" y="138"/>
                    <a:pt x="2848" y="144"/>
                    <a:pt x="2850" y="149"/>
                  </a:cubicBezTo>
                  <a:cubicBezTo>
                    <a:pt x="2851" y="154"/>
                    <a:pt x="2852" y="156"/>
                    <a:pt x="2854" y="161"/>
                  </a:cubicBezTo>
                  <a:cubicBezTo>
                    <a:pt x="2855" y="165"/>
                    <a:pt x="2857" y="171"/>
                    <a:pt x="2859" y="176"/>
                  </a:cubicBezTo>
                  <a:lnTo>
                    <a:pt x="2863" y="190"/>
                  </a:lnTo>
                  <a:lnTo>
                    <a:pt x="2863" y="190"/>
                  </a:lnTo>
                  <a:cubicBezTo>
                    <a:pt x="2863" y="191"/>
                    <a:pt x="2864" y="192"/>
                    <a:pt x="2864" y="193"/>
                  </a:cubicBezTo>
                  <a:lnTo>
                    <a:pt x="2864" y="193"/>
                  </a:lnTo>
                  <a:cubicBezTo>
                    <a:pt x="2863" y="194"/>
                    <a:pt x="2861" y="195"/>
                    <a:pt x="2861" y="197"/>
                  </a:cubicBezTo>
                  <a:cubicBezTo>
                    <a:pt x="2860" y="198"/>
                    <a:pt x="2860" y="199"/>
                    <a:pt x="2860" y="200"/>
                  </a:cubicBezTo>
                  <a:lnTo>
                    <a:pt x="2851" y="216"/>
                  </a:lnTo>
                  <a:lnTo>
                    <a:pt x="2844" y="228"/>
                  </a:lnTo>
                  <a:lnTo>
                    <a:pt x="2834" y="249"/>
                  </a:lnTo>
                  <a:cubicBezTo>
                    <a:pt x="2830" y="256"/>
                    <a:pt x="2827" y="263"/>
                    <a:pt x="2824" y="270"/>
                  </a:cubicBezTo>
                  <a:lnTo>
                    <a:pt x="2824" y="270"/>
                  </a:lnTo>
                  <a:cubicBezTo>
                    <a:pt x="2820" y="269"/>
                    <a:pt x="2818" y="268"/>
                    <a:pt x="2814" y="268"/>
                  </a:cubicBezTo>
                  <a:lnTo>
                    <a:pt x="2814" y="268"/>
                  </a:lnTo>
                  <a:lnTo>
                    <a:pt x="2814" y="268"/>
                  </a:lnTo>
                  <a:cubicBezTo>
                    <a:pt x="2810" y="268"/>
                    <a:pt x="2805" y="268"/>
                    <a:pt x="2802" y="271"/>
                  </a:cubicBezTo>
                  <a:cubicBezTo>
                    <a:pt x="2798" y="272"/>
                    <a:pt x="2796" y="276"/>
                    <a:pt x="2794" y="280"/>
                  </a:cubicBezTo>
                  <a:cubicBezTo>
                    <a:pt x="2792" y="282"/>
                    <a:pt x="2792" y="284"/>
                    <a:pt x="2791" y="287"/>
                  </a:cubicBezTo>
                  <a:cubicBezTo>
                    <a:pt x="2786" y="281"/>
                    <a:pt x="2781" y="275"/>
                    <a:pt x="2777" y="269"/>
                  </a:cubicBezTo>
                  <a:cubicBezTo>
                    <a:pt x="2775" y="267"/>
                    <a:pt x="2773" y="265"/>
                    <a:pt x="2772" y="263"/>
                  </a:cubicBezTo>
                  <a:cubicBezTo>
                    <a:pt x="2763" y="253"/>
                    <a:pt x="2755" y="243"/>
                    <a:pt x="2746" y="234"/>
                  </a:cubicBezTo>
                  <a:lnTo>
                    <a:pt x="2746" y="234"/>
                  </a:lnTo>
                  <a:cubicBezTo>
                    <a:pt x="2738" y="224"/>
                    <a:pt x="2729" y="215"/>
                    <a:pt x="2721" y="207"/>
                  </a:cubicBezTo>
                  <a:cubicBezTo>
                    <a:pt x="2718" y="204"/>
                    <a:pt x="2716" y="202"/>
                    <a:pt x="2713" y="199"/>
                  </a:cubicBezTo>
                  <a:cubicBezTo>
                    <a:pt x="2707" y="193"/>
                    <a:pt x="2701" y="187"/>
                    <a:pt x="2696" y="182"/>
                  </a:cubicBezTo>
                  <a:lnTo>
                    <a:pt x="2686" y="173"/>
                  </a:lnTo>
                  <a:lnTo>
                    <a:pt x="2670" y="159"/>
                  </a:lnTo>
                  <a:lnTo>
                    <a:pt x="2659" y="150"/>
                  </a:lnTo>
                  <a:cubicBezTo>
                    <a:pt x="2654" y="146"/>
                    <a:pt x="2650" y="143"/>
                    <a:pt x="2645" y="139"/>
                  </a:cubicBezTo>
                  <a:cubicBezTo>
                    <a:pt x="2640" y="135"/>
                    <a:pt x="2637" y="133"/>
                    <a:pt x="2633" y="131"/>
                  </a:cubicBezTo>
                  <a:lnTo>
                    <a:pt x="2627" y="126"/>
                  </a:lnTo>
                  <a:lnTo>
                    <a:pt x="2639" y="123"/>
                  </a:lnTo>
                  <a:lnTo>
                    <a:pt x="2663" y="120"/>
                  </a:lnTo>
                  <a:close/>
                  <a:moveTo>
                    <a:pt x="2823" y="80"/>
                  </a:moveTo>
                  <a:cubicBezTo>
                    <a:pt x="2821" y="77"/>
                    <a:pt x="2819" y="74"/>
                    <a:pt x="2818" y="71"/>
                  </a:cubicBezTo>
                  <a:cubicBezTo>
                    <a:pt x="2816" y="68"/>
                    <a:pt x="2814" y="64"/>
                    <a:pt x="2812" y="61"/>
                  </a:cubicBezTo>
                  <a:cubicBezTo>
                    <a:pt x="2809" y="58"/>
                    <a:pt x="2808" y="55"/>
                    <a:pt x="2806" y="53"/>
                  </a:cubicBezTo>
                  <a:cubicBezTo>
                    <a:pt x="2803" y="50"/>
                    <a:pt x="2803" y="49"/>
                    <a:pt x="2802" y="47"/>
                  </a:cubicBezTo>
                  <a:lnTo>
                    <a:pt x="2802" y="47"/>
                  </a:lnTo>
                  <a:cubicBezTo>
                    <a:pt x="2803" y="46"/>
                    <a:pt x="2805" y="44"/>
                    <a:pt x="2806" y="42"/>
                  </a:cubicBezTo>
                  <a:cubicBezTo>
                    <a:pt x="2807" y="40"/>
                    <a:pt x="2808" y="37"/>
                    <a:pt x="2808" y="35"/>
                  </a:cubicBezTo>
                  <a:cubicBezTo>
                    <a:pt x="2814" y="36"/>
                    <a:pt x="2820" y="37"/>
                    <a:pt x="2826" y="39"/>
                  </a:cubicBezTo>
                  <a:lnTo>
                    <a:pt x="2828" y="39"/>
                  </a:lnTo>
                  <a:cubicBezTo>
                    <a:pt x="2839" y="42"/>
                    <a:pt x="2851" y="46"/>
                    <a:pt x="2862" y="50"/>
                  </a:cubicBezTo>
                  <a:cubicBezTo>
                    <a:pt x="2866" y="52"/>
                    <a:pt x="2869" y="53"/>
                    <a:pt x="2873" y="54"/>
                  </a:cubicBezTo>
                  <a:cubicBezTo>
                    <a:pt x="2880" y="58"/>
                    <a:pt x="2889" y="62"/>
                    <a:pt x="2897" y="66"/>
                  </a:cubicBezTo>
                  <a:lnTo>
                    <a:pt x="2906" y="70"/>
                  </a:lnTo>
                  <a:cubicBezTo>
                    <a:pt x="2910" y="72"/>
                    <a:pt x="2915" y="75"/>
                    <a:pt x="2919" y="77"/>
                  </a:cubicBezTo>
                  <a:lnTo>
                    <a:pt x="2919" y="77"/>
                  </a:lnTo>
                  <a:cubicBezTo>
                    <a:pt x="2917" y="81"/>
                    <a:pt x="2916" y="84"/>
                    <a:pt x="2916" y="88"/>
                  </a:cubicBezTo>
                  <a:lnTo>
                    <a:pt x="2916" y="88"/>
                  </a:lnTo>
                  <a:lnTo>
                    <a:pt x="2897" y="89"/>
                  </a:lnTo>
                  <a:lnTo>
                    <a:pt x="2878" y="90"/>
                  </a:lnTo>
                  <a:cubicBezTo>
                    <a:pt x="2865" y="90"/>
                    <a:pt x="2851" y="93"/>
                    <a:pt x="2838" y="94"/>
                  </a:cubicBezTo>
                  <a:lnTo>
                    <a:pt x="2830" y="94"/>
                  </a:lnTo>
                  <a:lnTo>
                    <a:pt x="2828" y="89"/>
                  </a:lnTo>
                  <a:cubicBezTo>
                    <a:pt x="2826" y="87"/>
                    <a:pt x="2824" y="84"/>
                    <a:pt x="2822" y="80"/>
                  </a:cubicBezTo>
                  <a:lnTo>
                    <a:pt x="2823" y="80"/>
                  </a:lnTo>
                  <a:close/>
                  <a:moveTo>
                    <a:pt x="2865" y="36"/>
                  </a:moveTo>
                  <a:cubicBezTo>
                    <a:pt x="2873" y="36"/>
                    <a:pt x="2881" y="38"/>
                    <a:pt x="2889" y="39"/>
                  </a:cubicBezTo>
                  <a:lnTo>
                    <a:pt x="2889" y="39"/>
                  </a:lnTo>
                  <a:cubicBezTo>
                    <a:pt x="2893" y="41"/>
                    <a:pt x="2896" y="43"/>
                    <a:pt x="2900" y="46"/>
                  </a:cubicBezTo>
                  <a:lnTo>
                    <a:pt x="2906" y="51"/>
                  </a:lnTo>
                  <a:lnTo>
                    <a:pt x="2906" y="51"/>
                  </a:lnTo>
                  <a:cubicBezTo>
                    <a:pt x="2910" y="55"/>
                    <a:pt x="2914" y="59"/>
                    <a:pt x="2918" y="63"/>
                  </a:cubicBezTo>
                  <a:lnTo>
                    <a:pt x="2923" y="68"/>
                  </a:lnTo>
                  <a:lnTo>
                    <a:pt x="2923" y="68"/>
                  </a:lnTo>
                  <a:cubicBezTo>
                    <a:pt x="2924" y="69"/>
                    <a:pt x="2924" y="69"/>
                    <a:pt x="2925" y="70"/>
                  </a:cubicBezTo>
                  <a:lnTo>
                    <a:pt x="2925" y="70"/>
                  </a:lnTo>
                  <a:cubicBezTo>
                    <a:pt x="2923" y="72"/>
                    <a:pt x="2921" y="73"/>
                    <a:pt x="2920" y="76"/>
                  </a:cubicBezTo>
                  <a:lnTo>
                    <a:pt x="2906" y="68"/>
                  </a:lnTo>
                  <a:lnTo>
                    <a:pt x="2895" y="63"/>
                  </a:lnTo>
                  <a:cubicBezTo>
                    <a:pt x="2888" y="59"/>
                    <a:pt x="2880" y="56"/>
                    <a:pt x="2873" y="53"/>
                  </a:cubicBezTo>
                  <a:lnTo>
                    <a:pt x="2863" y="49"/>
                  </a:lnTo>
                  <a:cubicBezTo>
                    <a:pt x="2852" y="44"/>
                    <a:pt x="2840" y="41"/>
                    <a:pt x="2829" y="37"/>
                  </a:cubicBezTo>
                  <a:lnTo>
                    <a:pt x="2825" y="37"/>
                  </a:lnTo>
                  <a:lnTo>
                    <a:pt x="2809" y="33"/>
                  </a:lnTo>
                  <a:lnTo>
                    <a:pt x="2827" y="35"/>
                  </a:lnTo>
                  <a:cubicBezTo>
                    <a:pt x="2839" y="34"/>
                    <a:pt x="2851" y="34"/>
                    <a:pt x="2864" y="35"/>
                  </a:cubicBezTo>
                  <a:lnTo>
                    <a:pt x="2865" y="36"/>
                  </a:lnTo>
                  <a:close/>
                  <a:moveTo>
                    <a:pt x="3021" y="85"/>
                  </a:moveTo>
                  <a:cubicBezTo>
                    <a:pt x="3048" y="85"/>
                    <a:pt x="3075" y="84"/>
                    <a:pt x="3101" y="84"/>
                  </a:cubicBezTo>
                  <a:cubicBezTo>
                    <a:pt x="3122" y="84"/>
                    <a:pt x="3143" y="84"/>
                    <a:pt x="3164" y="84"/>
                  </a:cubicBezTo>
                  <a:lnTo>
                    <a:pt x="3167" y="84"/>
                  </a:lnTo>
                  <a:lnTo>
                    <a:pt x="3180" y="87"/>
                  </a:lnTo>
                  <a:cubicBezTo>
                    <a:pt x="3234" y="100"/>
                    <a:pt x="3287" y="115"/>
                    <a:pt x="3340" y="132"/>
                  </a:cubicBezTo>
                  <a:lnTo>
                    <a:pt x="3352" y="136"/>
                  </a:lnTo>
                  <a:cubicBezTo>
                    <a:pt x="3375" y="144"/>
                    <a:pt x="3398" y="151"/>
                    <a:pt x="3420" y="160"/>
                  </a:cubicBezTo>
                  <a:lnTo>
                    <a:pt x="3426" y="162"/>
                  </a:lnTo>
                  <a:lnTo>
                    <a:pt x="3421" y="164"/>
                  </a:lnTo>
                  <a:cubicBezTo>
                    <a:pt x="3413" y="166"/>
                    <a:pt x="3406" y="168"/>
                    <a:pt x="3398" y="171"/>
                  </a:cubicBezTo>
                  <a:cubicBezTo>
                    <a:pt x="3391" y="173"/>
                    <a:pt x="3379" y="178"/>
                    <a:pt x="3369" y="182"/>
                  </a:cubicBezTo>
                  <a:cubicBezTo>
                    <a:pt x="3360" y="186"/>
                    <a:pt x="3355" y="188"/>
                    <a:pt x="3348" y="191"/>
                  </a:cubicBezTo>
                  <a:cubicBezTo>
                    <a:pt x="3337" y="195"/>
                    <a:pt x="3327" y="200"/>
                    <a:pt x="3316" y="205"/>
                  </a:cubicBezTo>
                  <a:lnTo>
                    <a:pt x="3298" y="214"/>
                  </a:lnTo>
                  <a:cubicBezTo>
                    <a:pt x="3284" y="221"/>
                    <a:pt x="3271" y="228"/>
                    <a:pt x="3257" y="236"/>
                  </a:cubicBezTo>
                  <a:lnTo>
                    <a:pt x="3248" y="241"/>
                  </a:lnTo>
                  <a:cubicBezTo>
                    <a:pt x="3238" y="247"/>
                    <a:pt x="3229" y="254"/>
                    <a:pt x="3219" y="261"/>
                  </a:cubicBezTo>
                  <a:lnTo>
                    <a:pt x="3219" y="261"/>
                  </a:lnTo>
                  <a:cubicBezTo>
                    <a:pt x="3216" y="258"/>
                    <a:pt x="3215" y="254"/>
                    <a:pt x="3211" y="253"/>
                  </a:cubicBezTo>
                  <a:cubicBezTo>
                    <a:pt x="3208" y="250"/>
                    <a:pt x="3203" y="250"/>
                    <a:pt x="3199" y="250"/>
                  </a:cubicBezTo>
                  <a:cubicBezTo>
                    <a:pt x="3195" y="250"/>
                    <a:pt x="3191" y="250"/>
                    <a:pt x="3187" y="253"/>
                  </a:cubicBezTo>
                  <a:cubicBezTo>
                    <a:pt x="3185" y="254"/>
                    <a:pt x="3184" y="256"/>
                    <a:pt x="3182" y="258"/>
                  </a:cubicBezTo>
                  <a:cubicBezTo>
                    <a:pt x="3168" y="245"/>
                    <a:pt x="3153" y="232"/>
                    <a:pt x="3139" y="220"/>
                  </a:cubicBezTo>
                  <a:lnTo>
                    <a:pt x="3134" y="216"/>
                  </a:lnTo>
                  <a:lnTo>
                    <a:pt x="3116" y="201"/>
                  </a:lnTo>
                  <a:lnTo>
                    <a:pt x="3102" y="190"/>
                  </a:lnTo>
                  <a:cubicBezTo>
                    <a:pt x="3096" y="186"/>
                    <a:pt x="3091" y="182"/>
                    <a:pt x="3086" y="178"/>
                  </a:cubicBezTo>
                  <a:cubicBezTo>
                    <a:pt x="3081" y="174"/>
                    <a:pt x="3075" y="170"/>
                    <a:pt x="3069" y="166"/>
                  </a:cubicBezTo>
                  <a:cubicBezTo>
                    <a:pt x="3063" y="162"/>
                    <a:pt x="3059" y="159"/>
                    <a:pt x="3054" y="155"/>
                  </a:cubicBezTo>
                  <a:lnTo>
                    <a:pt x="3037" y="143"/>
                  </a:lnTo>
                  <a:lnTo>
                    <a:pt x="3022" y="134"/>
                  </a:lnTo>
                  <a:lnTo>
                    <a:pt x="3005" y="123"/>
                  </a:lnTo>
                  <a:lnTo>
                    <a:pt x="2990" y="114"/>
                  </a:lnTo>
                  <a:lnTo>
                    <a:pt x="2973" y="105"/>
                  </a:lnTo>
                  <a:lnTo>
                    <a:pt x="2961" y="98"/>
                  </a:lnTo>
                  <a:lnTo>
                    <a:pt x="2961" y="98"/>
                  </a:lnTo>
                  <a:cubicBezTo>
                    <a:pt x="2963" y="95"/>
                    <a:pt x="2963" y="92"/>
                    <a:pt x="2964" y="88"/>
                  </a:cubicBezTo>
                  <a:lnTo>
                    <a:pt x="2964" y="88"/>
                  </a:lnTo>
                  <a:cubicBezTo>
                    <a:pt x="2971" y="88"/>
                    <a:pt x="2979" y="88"/>
                    <a:pt x="2987" y="87"/>
                  </a:cubicBezTo>
                  <a:lnTo>
                    <a:pt x="3021" y="85"/>
                  </a:lnTo>
                  <a:close/>
                  <a:moveTo>
                    <a:pt x="3472" y="153"/>
                  </a:moveTo>
                  <a:cubicBezTo>
                    <a:pt x="3482" y="150"/>
                    <a:pt x="3491" y="148"/>
                    <a:pt x="3502" y="146"/>
                  </a:cubicBezTo>
                  <a:lnTo>
                    <a:pt x="3524" y="142"/>
                  </a:lnTo>
                  <a:cubicBezTo>
                    <a:pt x="3534" y="141"/>
                    <a:pt x="3543" y="139"/>
                    <a:pt x="3552" y="138"/>
                  </a:cubicBezTo>
                  <a:cubicBezTo>
                    <a:pt x="3561" y="137"/>
                    <a:pt x="3568" y="137"/>
                    <a:pt x="3575" y="136"/>
                  </a:cubicBezTo>
                  <a:lnTo>
                    <a:pt x="3580" y="136"/>
                  </a:lnTo>
                  <a:lnTo>
                    <a:pt x="3580" y="136"/>
                  </a:lnTo>
                  <a:cubicBezTo>
                    <a:pt x="3580" y="140"/>
                    <a:pt x="3582" y="143"/>
                    <a:pt x="3583" y="146"/>
                  </a:cubicBezTo>
                  <a:cubicBezTo>
                    <a:pt x="3586" y="150"/>
                    <a:pt x="3587" y="152"/>
                    <a:pt x="3591" y="154"/>
                  </a:cubicBezTo>
                  <a:cubicBezTo>
                    <a:pt x="3591" y="154"/>
                    <a:pt x="3591" y="155"/>
                    <a:pt x="3592" y="155"/>
                  </a:cubicBezTo>
                  <a:lnTo>
                    <a:pt x="3592" y="155"/>
                  </a:lnTo>
                  <a:lnTo>
                    <a:pt x="3592" y="155"/>
                  </a:lnTo>
                  <a:cubicBezTo>
                    <a:pt x="3591" y="157"/>
                    <a:pt x="3590" y="159"/>
                    <a:pt x="3589" y="161"/>
                  </a:cubicBezTo>
                  <a:cubicBezTo>
                    <a:pt x="3588" y="164"/>
                    <a:pt x="3587" y="167"/>
                    <a:pt x="3586" y="170"/>
                  </a:cubicBezTo>
                  <a:lnTo>
                    <a:pt x="3583" y="177"/>
                  </a:lnTo>
                  <a:cubicBezTo>
                    <a:pt x="3582" y="180"/>
                    <a:pt x="3581" y="183"/>
                    <a:pt x="3580" y="187"/>
                  </a:cubicBezTo>
                  <a:cubicBezTo>
                    <a:pt x="3579" y="191"/>
                    <a:pt x="3579" y="190"/>
                    <a:pt x="3578" y="193"/>
                  </a:cubicBezTo>
                  <a:cubicBezTo>
                    <a:pt x="3577" y="195"/>
                    <a:pt x="3576" y="201"/>
                    <a:pt x="3574" y="205"/>
                  </a:cubicBezTo>
                  <a:cubicBezTo>
                    <a:pt x="3573" y="209"/>
                    <a:pt x="3574" y="209"/>
                    <a:pt x="3573" y="211"/>
                  </a:cubicBezTo>
                  <a:cubicBezTo>
                    <a:pt x="3573" y="213"/>
                    <a:pt x="3571" y="216"/>
                    <a:pt x="3571" y="219"/>
                  </a:cubicBezTo>
                  <a:lnTo>
                    <a:pt x="3536" y="204"/>
                  </a:lnTo>
                  <a:lnTo>
                    <a:pt x="3515" y="195"/>
                  </a:lnTo>
                  <a:cubicBezTo>
                    <a:pt x="3488" y="184"/>
                    <a:pt x="3462" y="174"/>
                    <a:pt x="3436" y="165"/>
                  </a:cubicBezTo>
                  <a:lnTo>
                    <a:pt x="3432" y="163"/>
                  </a:lnTo>
                  <a:cubicBezTo>
                    <a:pt x="3439" y="162"/>
                    <a:pt x="3445" y="159"/>
                    <a:pt x="3452" y="158"/>
                  </a:cubicBezTo>
                  <a:cubicBezTo>
                    <a:pt x="3459" y="156"/>
                    <a:pt x="3465" y="154"/>
                    <a:pt x="3471" y="152"/>
                  </a:cubicBezTo>
                  <a:lnTo>
                    <a:pt x="3472" y="153"/>
                  </a:lnTo>
                  <a:close/>
                  <a:moveTo>
                    <a:pt x="3690" y="162"/>
                  </a:moveTo>
                  <a:lnTo>
                    <a:pt x="3734" y="177"/>
                  </a:lnTo>
                  <a:lnTo>
                    <a:pt x="3759" y="186"/>
                  </a:lnTo>
                  <a:lnTo>
                    <a:pt x="3798" y="200"/>
                  </a:lnTo>
                  <a:lnTo>
                    <a:pt x="3825" y="210"/>
                  </a:lnTo>
                  <a:lnTo>
                    <a:pt x="3852" y="221"/>
                  </a:lnTo>
                  <a:cubicBezTo>
                    <a:pt x="3854" y="223"/>
                    <a:pt x="3857" y="225"/>
                    <a:pt x="3859" y="227"/>
                  </a:cubicBezTo>
                  <a:cubicBezTo>
                    <a:pt x="3862" y="229"/>
                    <a:pt x="3869" y="235"/>
                    <a:pt x="3873" y="240"/>
                  </a:cubicBezTo>
                  <a:cubicBezTo>
                    <a:pt x="3878" y="244"/>
                    <a:pt x="3886" y="253"/>
                    <a:pt x="3893" y="260"/>
                  </a:cubicBezTo>
                  <a:cubicBezTo>
                    <a:pt x="3900" y="267"/>
                    <a:pt x="3901" y="268"/>
                    <a:pt x="3904" y="272"/>
                  </a:cubicBezTo>
                  <a:lnTo>
                    <a:pt x="3916" y="286"/>
                  </a:lnTo>
                  <a:cubicBezTo>
                    <a:pt x="3920" y="290"/>
                    <a:pt x="3924" y="294"/>
                    <a:pt x="3928" y="298"/>
                  </a:cubicBezTo>
                  <a:lnTo>
                    <a:pt x="3939" y="312"/>
                  </a:lnTo>
                  <a:cubicBezTo>
                    <a:pt x="3943" y="317"/>
                    <a:pt x="3947" y="323"/>
                    <a:pt x="3951" y="328"/>
                  </a:cubicBezTo>
                  <a:lnTo>
                    <a:pt x="3959" y="338"/>
                  </a:lnTo>
                  <a:cubicBezTo>
                    <a:pt x="3950" y="338"/>
                    <a:pt x="3942" y="338"/>
                    <a:pt x="3932" y="339"/>
                  </a:cubicBezTo>
                  <a:cubicBezTo>
                    <a:pt x="3923" y="340"/>
                    <a:pt x="3918" y="341"/>
                    <a:pt x="3912" y="341"/>
                  </a:cubicBezTo>
                  <a:cubicBezTo>
                    <a:pt x="3900" y="343"/>
                    <a:pt x="3887" y="344"/>
                    <a:pt x="3875" y="345"/>
                  </a:cubicBezTo>
                  <a:cubicBezTo>
                    <a:pt x="3868" y="345"/>
                    <a:pt x="3860" y="348"/>
                    <a:pt x="3852" y="349"/>
                  </a:cubicBezTo>
                  <a:lnTo>
                    <a:pt x="3836" y="351"/>
                  </a:lnTo>
                  <a:lnTo>
                    <a:pt x="3828" y="347"/>
                  </a:lnTo>
                  <a:lnTo>
                    <a:pt x="3779" y="320"/>
                  </a:lnTo>
                  <a:lnTo>
                    <a:pt x="3749" y="304"/>
                  </a:lnTo>
                  <a:cubicBezTo>
                    <a:pt x="3733" y="296"/>
                    <a:pt x="3717" y="288"/>
                    <a:pt x="3701" y="280"/>
                  </a:cubicBezTo>
                  <a:cubicBezTo>
                    <a:pt x="3691" y="275"/>
                    <a:pt x="3681" y="269"/>
                    <a:pt x="3671" y="265"/>
                  </a:cubicBezTo>
                  <a:cubicBezTo>
                    <a:pt x="3654" y="256"/>
                    <a:pt x="3637" y="249"/>
                    <a:pt x="3620" y="241"/>
                  </a:cubicBezTo>
                  <a:lnTo>
                    <a:pt x="3593" y="228"/>
                  </a:lnTo>
                  <a:lnTo>
                    <a:pt x="3573" y="220"/>
                  </a:lnTo>
                  <a:cubicBezTo>
                    <a:pt x="3573" y="217"/>
                    <a:pt x="3575" y="214"/>
                    <a:pt x="3575" y="211"/>
                  </a:cubicBezTo>
                  <a:cubicBezTo>
                    <a:pt x="3576" y="208"/>
                    <a:pt x="3578" y="206"/>
                    <a:pt x="3578" y="203"/>
                  </a:cubicBezTo>
                  <a:cubicBezTo>
                    <a:pt x="3579" y="200"/>
                    <a:pt x="3580" y="197"/>
                    <a:pt x="3580" y="193"/>
                  </a:cubicBezTo>
                  <a:lnTo>
                    <a:pt x="3583" y="186"/>
                  </a:lnTo>
                  <a:cubicBezTo>
                    <a:pt x="3584" y="183"/>
                    <a:pt x="3585" y="180"/>
                    <a:pt x="3586" y="177"/>
                  </a:cubicBezTo>
                  <a:lnTo>
                    <a:pt x="3588" y="170"/>
                  </a:lnTo>
                  <a:cubicBezTo>
                    <a:pt x="3589" y="167"/>
                    <a:pt x="3591" y="163"/>
                    <a:pt x="3592" y="161"/>
                  </a:cubicBezTo>
                  <a:cubicBezTo>
                    <a:pt x="3594" y="158"/>
                    <a:pt x="3593" y="157"/>
                    <a:pt x="3594" y="155"/>
                  </a:cubicBezTo>
                  <a:lnTo>
                    <a:pt x="3594" y="155"/>
                  </a:lnTo>
                  <a:cubicBezTo>
                    <a:pt x="3597" y="157"/>
                    <a:pt x="3600" y="157"/>
                    <a:pt x="3604" y="157"/>
                  </a:cubicBezTo>
                  <a:lnTo>
                    <a:pt x="3604" y="157"/>
                  </a:lnTo>
                  <a:cubicBezTo>
                    <a:pt x="3608" y="157"/>
                    <a:pt x="3612" y="156"/>
                    <a:pt x="3615" y="154"/>
                  </a:cubicBezTo>
                  <a:cubicBezTo>
                    <a:pt x="3619" y="151"/>
                    <a:pt x="3622" y="149"/>
                    <a:pt x="3624" y="145"/>
                  </a:cubicBezTo>
                  <a:cubicBezTo>
                    <a:pt x="3625" y="144"/>
                    <a:pt x="3625" y="143"/>
                    <a:pt x="3626" y="141"/>
                  </a:cubicBezTo>
                  <a:cubicBezTo>
                    <a:pt x="3640" y="146"/>
                    <a:pt x="3655" y="150"/>
                    <a:pt x="3669" y="155"/>
                  </a:cubicBezTo>
                  <a:lnTo>
                    <a:pt x="3690" y="162"/>
                  </a:lnTo>
                  <a:close/>
                  <a:moveTo>
                    <a:pt x="4024" y="340"/>
                  </a:moveTo>
                  <a:lnTo>
                    <a:pt x="4045" y="341"/>
                  </a:lnTo>
                  <a:lnTo>
                    <a:pt x="4061" y="342"/>
                  </a:lnTo>
                  <a:lnTo>
                    <a:pt x="4076" y="344"/>
                  </a:lnTo>
                  <a:lnTo>
                    <a:pt x="4098" y="347"/>
                  </a:lnTo>
                  <a:lnTo>
                    <a:pt x="4104" y="348"/>
                  </a:lnTo>
                  <a:lnTo>
                    <a:pt x="4111" y="349"/>
                  </a:lnTo>
                  <a:lnTo>
                    <a:pt x="4111" y="349"/>
                  </a:lnTo>
                  <a:lnTo>
                    <a:pt x="4111" y="350"/>
                  </a:lnTo>
                  <a:lnTo>
                    <a:pt x="4111" y="351"/>
                  </a:lnTo>
                  <a:lnTo>
                    <a:pt x="4111" y="351"/>
                  </a:lnTo>
                  <a:lnTo>
                    <a:pt x="4111" y="351"/>
                  </a:lnTo>
                  <a:cubicBezTo>
                    <a:pt x="4111" y="356"/>
                    <a:pt x="4112" y="359"/>
                    <a:pt x="4114" y="363"/>
                  </a:cubicBezTo>
                  <a:cubicBezTo>
                    <a:pt x="4116" y="366"/>
                    <a:pt x="4120" y="369"/>
                    <a:pt x="4123" y="372"/>
                  </a:cubicBezTo>
                  <a:cubicBezTo>
                    <a:pt x="4128" y="374"/>
                    <a:pt x="4130" y="376"/>
                    <a:pt x="4135" y="376"/>
                  </a:cubicBezTo>
                  <a:lnTo>
                    <a:pt x="4135" y="376"/>
                  </a:lnTo>
                  <a:cubicBezTo>
                    <a:pt x="4138" y="376"/>
                    <a:pt x="4141" y="375"/>
                    <a:pt x="4144" y="374"/>
                  </a:cubicBezTo>
                  <a:lnTo>
                    <a:pt x="4152" y="380"/>
                  </a:lnTo>
                  <a:lnTo>
                    <a:pt x="4160" y="388"/>
                  </a:lnTo>
                  <a:cubicBezTo>
                    <a:pt x="4176" y="403"/>
                    <a:pt x="4192" y="419"/>
                    <a:pt x="4209" y="435"/>
                  </a:cubicBezTo>
                  <a:lnTo>
                    <a:pt x="4212" y="439"/>
                  </a:lnTo>
                  <a:cubicBezTo>
                    <a:pt x="4229" y="456"/>
                    <a:pt x="4245" y="474"/>
                    <a:pt x="4261" y="492"/>
                  </a:cubicBezTo>
                  <a:lnTo>
                    <a:pt x="4266" y="497"/>
                  </a:lnTo>
                  <a:lnTo>
                    <a:pt x="4279" y="514"/>
                  </a:lnTo>
                  <a:cubicBezTo>
                    <a:pt x="4284" y="521"/>
                    <a:pt x="4291" y="529"/>
                    <a:pt x="4296" y="536"/>
                  </a:cubicBezTo>
                  <a:cubicBezTo>
                    <a:pt x="4298" y="539"/>
                    <a:pt x="4300" y="542"/>
                    <a:pt x="4303" y="544"/>
                  </a:cubicBezTo>
                  <a:lnTo>
                    <a:pt x="4303" y="544"/>
                  </a:lnTo>
                  <a:cubicBezTo>
                    <a:pt x="4301" y="546"/>
                    <a:pt x="4300" y="547"/>
                    <a:pt x="4299" y="549"/>
                  </a:cubicBezTo>
                  <a:cubicBezTo>
                    <a:pt x="4299" y="550"/>
                    <a:pt x="4298" y="551"/>
                    <a:pt x="4298" y="552"/>
                  </a:cubicBezTo>
                  <a:lnTo>
                    <a:pt x="4275" y="545"/>
                  </a:lnTo>
                  <a:lnTo>
                    <a:pt x="4256" y="539"/>
                  </a:lnTo>
                  <a:cubicBezTo>
                    <a:pt x="4240" y="534"/>
                    <a:pt x="4225" y="530"/>
                    <a:pt x="4210" y="526"/>
                  </a:cubicBezTo>
                  <a:lnTo>
                    <a:pt x="4190" y="520"/>
                  </a:lnTo>
                  <a:cubicBezTo>
                    <a:pt x="4172" y="515"/>
                    <a:pt x="4153" y="511"/>
                    <a:pt x="4134" y="506"/>
                  </a:cubicBezTo>
                  <a:lnTo>
                    <a:pt x="4124" y="504"/>
                  </a:lnTo>
                  <a:lnTo>
                    <a:pt x="4079" y="494"/>
                  </a:lnTo>
                  <a:lnTo>
                    <a:pt x="4079" y="494"/>
                  </a:lnTo>
                  <a:cubicBezTo>
                    <a:pt x="4079" y="493"/>
                    <a:pt x="4079" y="493"/>
                    <a:pt x="4079" y="492"/>
                  </a:cubicBezTo>
                  <a:cubicBezTo>
                    <a:pt x="4079" y="491"/>
                    <a:pt x="4079" y="491"/>
                    <a:pt x="4079" y="490"/>
                  </a:cubicBezTo>
                  <a:lnTo>
                    <a:pt x="4079" y="490"/>
                  </a:lnTo>
                  <a:lnTo>
                    <a:pt x="4079" y="490"/>
                  </a:lnTo>
                  <a:cubicBezTo>
                    <a:pt x="4079" y="486"/>
                    <a:pt x="4078" y="482"/>
                    <a:pt x="4076" y="478"/>
                  </a:cubicBezTo>
                  <a:cubicBezTo>
                    <a:pt x="4074" y="474"/>
                    <a:pt x="4071" y="471"/>
                    <a:pt x="4067" y="469"/>
                  </a:cubicBezTo>
                  <a:cubicBezTo>
                    <a:pt x="4063" y="466"/>
                    <a:pt x="4060" y="466"/>
                    <a:pt x="4055" y="466"/>
                  </a:cubicBezTo>
                  <a:lnTo>
                    <a:pt x="4055" y="466"/>
                  </a:lnTo>
                  <a:lnTo>
                    <a:pt x="4055" y="466"/>
                  </a:lnTo>
                  <a:cubicBezTo>
                    <a:pt x="4051" y="466"/>
                    <a:pt x="4048" y="467"/>
                    <a:pt x="4045" y="469"/>
                  </a:cubicBezTo>
                  <a:cubicBezTo>
                    <a:pt x="4042" y="463"/>
                    <a:pt x="4040" y="458"/>
                    <a:pt x="4036" y="453"/>
                  </a:cubicBezTo>
                  <a:cubicBezTo>
                    <a:pt x="4033" y="447"/>
                    <a:pt x="4031" y="445"/>
                    <a:pt x="4029" y="441"/>
                  </a:cubicBezTo>
                  <a:lnTo>
                    <a:pt x="4014" y="417"/>
                  </a:lnTo>
                  <a:lnTo>
                    <a:pt x="4007" y="405"/>
                  </a:lnTo>
                  <a:cubicBezTo>
                    <a:pt x="4001" y="396"/>
                    <a:pt x="3996" y="388"/>
                    <a:pt x="3990" y="380"/>
                  </a:cubicBezTo>
                  <a:cubicBezTo>
                    <a:pt x="3988" y="377"/>
                    <a:pt x="3987" y="374"/>
                    <a:pt x="3985" y="371"/>
                  </a:cubicBezTo>
                  <a:cubicBezTo>
                    <a:pt x="3978" y="361"/>
                    <a:pt x="3971" y="352"/>
                    <a:pt x="3963" y="342"/>
                  </a:cubicBezTo>
                  <a:lnTo>
                    <a:pt x="3962" y="340"/>
                  </a:lnTo>
                  <a:cubicBezTo>
                    <a:pt x="3970" y="340"/>
                    <a:pt x="3979" y="340"/>
                    <a:pt x="3987" y="340"/>
                  </a:cubicBezTo>
                  <a:cubicBezTo>
                    <a:pt x="4000" y="338"/>
                    <a:pt x="4012" y="340"/>
                    <a:pt x="4025" y="340"/>
                  </a:cubicBezTo>
                  <a:lnTo>
                    <a:pt x="4024" y="340"/>
                  </a:lnTo>
                  <a:close/>
                  <a:moveTo>
                    <a:pt x="4376" y="576"/>
                  </a:moveTo>
                  <a:cubicBezTo>
                    <a:pt x="4387" y="579"/>
                    <a:pt x="4398" y="582"/>
                    <a:pt x="4409" y="585"/>
                  </a:cubicBezTo>
                  <a:lnTo>
                    <a:pt x="4412" y="585"/>
                  </a:lnTo>
                  <a:lnTo>
                    <a:pt x="4412" y="585"/>
                  </a:lnTo>
                  <a:cubicBezTo>
                    <a:pt x="4508" y="616"/>
                    <a:pt x="4587" y="651"/>
                    <a:pt x="4675" y="701"/>
                  </a:cubicBezTo>
                  <a:cubicBezTo>
                    <a:pt x="4686" y="708"/>
                    <a:pt x="4696" y="714"/>
                    <a:pt x="4707" y="720"/>
                  </a:cubicBezTo>
                  <a:cubicBezTo>
                    <a:pt x="4728" y="738"/>
                    <a:pt x="4748" y="755"/>
                    <a:pt x="4768" y="773"/>
                  </a:cubicBezTo>
                  <a:cubicBezTo>
                    <a:pt x="4773" y="777"/>
                    <a:pt x="4777" y="781"/>
                    <a:pt x="4782" y="785"/>
                  </a:cubicBezTo>
                  <a:cubicBezTo>
                    <a:pt x="4794" y="796"/>
                    <a:pt x="4807" y="807"/>
                    <a:pt x="4819" y="819"/>
                  </a:cubicBezTo>
                  <a:cubicBezTo>
                    <a:pt x="4827" y="825"/>
                    <a:pt x="4834" y="832"/>
                    <a:pt x="4841" y="839"/>
                  </a:cubicBezTo>
                  <a:lnTo>
                    <a:pt x="4874" y="870"/>
                  </a:lnTo>
                  <a:lnTo>
                    <a:pt x="4900" y="896"/>
                  </a:lnTo>
                  <a:lnTo>
                    <a:pt x="4927" y="924"/>
                  </a:lnTo>
                  <a:cubicBezTo>
                    <a:pt x="4945" y="942"/>
                    <a:pt x="4962" y="960"/>
                    <a:pt x="4979" y="978"/>
                  </a:cubicBezTo>
                  <a:lnTo>
                    <a:pt x="4992" y="993"/>
                  </a:lnTo>
                  <a:cubicBezTo>
                    <a:pt x="5002" y="1004"/>
                    <a:pt x="5012" y="1016"/>
                    <a:pt x="5022" y="1027"/>
                  </a:cubicBezTo>
                  <a:lnTo>
                    <a:pt x="5022" y="1027"/>
                  </a:lnTo>
                  <a:lnTo>
                    <a:pt x="5015" y="1021"/>
                  </a:lnTo>
                  <a:lnTo>
                    <a:pt x="4996" y="1003"/>
                  </a:lnTo>
                  <a:lnTo>
                    <a:pt x="4979" y="988"/>
                  </a:lnTo>
                  <a:lnTo>
                    <a:pt x="4959" y="972"/>
                  </a:lnTo>
                  <a:lnTo>
                    <a:pt x="4941" y="958"/>
                  </a:lnTo>
                  <a:lnTo>
                    <a:pt x="4922" y="943"/>
                  </a:lnTo>
                  <a:lnTo>
                    <a:pt x="4903" y="928"/>
                  </a:lnTo>
                  <a:lnTo>
                    <a:pt x="4883" y="914"/>
                  </a:lnTo>
                  <a:lnTo>
                    <a:pt x="4864" y="900"/>
                  </a:lnTo>
                  <a:cubicBezTo>
                    <a:pt x="4857" y="896"/>
                    <a:pt x="4851" y="891"/>
                    <a:pt x="4844" y="887"/>
                  </a:cubicBezTo>
                  <a:lnTo>
                    <a:pt x="4824" y="873"/>
                  </a:lnTo>
                  <a:cubicBezTo>
                    <a:pt x="4818" y="869"/>
                    <a:pt x="4813" y="865"/>
                    <a:pt x="4806" y="861"/>
                  </a:cubicBezTo>
                  <a:cubicBezTo>
                    <a:pt x="4800" y="857"/>
                    <a:pt x="4792" y="852"/>
                    <a:pt x="4786" y="848"/>
                  </a:cubicBezTo>
                  <a:lnTo>
                    <a:pt x="4766" y="836"/>
                  </a:lnTo>
                  <a:lnTo>
                    <a:pt x="4745" y="824"/>
                  </a:lnTo>
                  <a:cubicBezTo>
                    <a:pt x="4739" y="820"/>
                    <a:pt x="4733" y="817"/>
                    <a:pt x="4727" y="813"/>
                  </a:cubicBezTo>
                  <a:lnTo>
                    <a:pt x="4705" y="801"/>
                  </a:lnTo>
                  <a:cubicBezTo>
                    <a:pt x="4699" y="798"/>
                    <a:pt x="4694" y="794"/>
                    <a:pt x="4687" y="791"/>
                  </a:cubicBezTo>
                  <a:cubicBezTo>
                    <a:pt x="4681" y="787"/>
                    <a:pt x="4675" y="785"/>
                    <a:pt x="4669" y="782"/>
                  </a:cubicBezTo>
                  <a:lnTo>
                    <a:pt x="4667" y="781"/>
                  </a:lnTo>
                  <a:lnTo>
                    <a:pt x="4639" y="761"/>
                  </a:lnTo>
                  <a:cubicBezTo>
                    <a:pt x="4630" y="754"/>
                    <a:pt x="4621" y="748"/>
                    <a:pt x="4611" y="742"/>
                  </a:cubicBezTo>
                  <a:cubicBezTo>
                    <a:pt x="4602" y="735"/>
                    <a:pt x="4592" y="729"/>
                    <a:pt x="4583" y="722"/>
                  </a:cubicBezTo>
                  <a:cubicBezTo>
                    <a:pt x="4574" y="715"/>
                    <a:pt x="4564" y="709"/>
                    <a:pt x="4555" y="702"/>
                  </a:cubicBezTo>
                  <a:lnTo>
                    <a:pt x="4526" y="683"/>
                  </a:lnTo>
                  <a:lnTo>
                    <a:pt x="4497" y="664"/>
                  </a:lnTo>
                  <a:lnTo>
                    <a:pt x="4468" y="646"/>
                  </a:lnTo>
                  <a:cubicBezTo>
                    <a:pt x="4458" y="640"/>
                    <a:pt x="4449" y="634"/>
                    <a:pt x="4439" y="627"/>
                  </a:cubicBezTo>
                  <a:lnTo>
                    <a:pt x="4410" y="610"/>
                  </a:lnTo>
                  <a:cubicBezTo>
                    <a:pt x="4400" y="604"/>
                    <a:pt x="4390" y="598"/>
                    <a:pt x="4380" y="593"/>
                  </a:cubicBezTo>
                  <a:lnTo>
                    <a:pt x="4351" y="576"/>
                  </a:lnTo>
                  <a:lnTo>
                    <a:pt x="4337" y="569"/>
                  </a:lnTo>
                  <a:lnTo>
                    <a:pt x="4337" y="569"/>
                  </a:lnTo>
                  <a:cubicBezTo>
                    <a:pt x="4338" y="567"/>
                    <a:pt x="4338" y="566"/>
                    <a:pt x="4339" y="565"/>
                  </a:cubicBezTo>
                  <a:lnTo>
                    <a:pt x="4362" y="570"/>
                  </a:lnTo>
                  <a:lnTo>
                    <a:pt x="4376" y="576"/>
                  </a:lnTo>
                  <a:close/>
                  <a:moveTo>
                    <a:pt x="5097" y="1118"/>
                  </a:moveTo>
                  <a:cubicBezTo>
                    <a:pt x="5106" y="1130"/>
                    <a:pt x="5115" y="1142"/>
                    <a:pt x="5124" y="1154"/>
                  </a:cubicBezTo>
                  <a:cubicBezTo>
                    <a:pt x="5130" y="1162"/>
                    <a:pt x="5135" y="1169"/>
                    <a:pt x="5141" y="1177"/>
                  </a:cubicBezTo>
                  <a:lnTo>
                    <a:pt x="5165" y="1210"/>
                  </a:lnTo>
                  <a:cubicBezTo>
                    <a:pt x="5171" y="1218"/>
                    <a:pt x="5177" y="1226"/>
                    <a:pt x="5182" y="1235"/>
                  </a:cubicBezTo>
                  <a:cubicBezTo>
                    <a:pt x="5188" y="1243"/>
                    <a:pt x="5198" y="1256"/>
                    <a:pt x="5205" y="1267"/>
                  </a:cubicBezTo>
                  <a:lnTo>
                    <a:pt x="5222" y="1292"/>
                  </a:lnTo>
                  <a:cubicBezTo>
                    <a:pt x="5229" y="1303"/>
                    <a:pt x="5236" y="1314"/>
                    <a:pt x="5243" y="1325"/>
                  </a:cubicBezTo>
                  <a:cubicBezTo>
                    <a:pt x="5250" y="1336"/>
                    <a:pt x="5254" y="1342"/>
                    <a:pt x="5260" y="1351"/>
                  </a:cubicBezTo>
                  <a:lnTo>
                    <a:pt x="5264" y="1358"/>
                  </a:lnTo>
                  <a:cubicBezTo>
                    <a:pt x="5233" y="1317"/>
                    <a:pt x="5200" y="1277"/>
                    <a:pt x="5166" y="1237"/>
                  </a:cubicBezTo>
                  <a:cubicBezTo>
                    <a:pt x="5151" y="1220"/>
                    <a:pt x="5137" y="1204"/>
                    <a:pt x="5122" y="1187"/>
                  </a:cubicBezTo>
                  <a:lnTo>
                    <a:pt x="5110" y="1175"/>
                  </a:lnTo>
                  <a:cubicBezTo>
                    <a:pt x="5099" y="1163"/>
                    <a:pt x="5088" y="1151"/>
                    <a:pt x="5076" y="1139"/>
                  </a:cubicBezTo>
                  <a:cubicBezTo>
                    <a:pt x="5071" y="1133"/>
                    <a:pt x="5066" y="1128"/>
                    <a:pt x="5061" y="1122"/>
                  </a:cubicBezTo>
                  <a:cubicBezTo>
                    <a:pt x="5051" y="1112"/>
                    <a:pt x="5041" y="1101"/>
                    <a:pt x="5030" y="1091"/>
                  </a:cubicBezTo>
                  <a:cubicBezTo>
                    <a:pt x="5024" y="1085"/>
                    <a:pt x="5018" y="1079"/>
                    <a:pt x="5012" y="1073"/>
                  </a:cubicBezTo>
                  <a:lnTo>
                    <a:pt x="4999" y="1060"/>
                  </a:lnTo>
                  <a:lnTo>
                    <a:pt x="4999" y="1060"/>
                  </a:lnTo>
                  <a:cubicBezTo>
                    <a:pt x="5000" y="1059"/>
                    <a:pt x="5001" y="1059"/>
                    <a:pt x="5002" y="1058"/>
                  </a:cubicBezTo>
                  <a:cubicBezTo>
                    <a:pt x="5002" y="1058"/>
                    <a:pt x="5003" y="1057"/>
                    <a:pt x="5004" y="1057"/>
                  </a:cubicBezTo>
                  <a:lnTo>
                    <a:pt x="5007" y="1055"/>
                  </a:lnTo>
                  <a:lnTo>
                    <a:pt x="5015" y="1052"/>
                  </a:lnTo>
                  <a:lnTo>
                    <a:pt x="5015" y="1052"/>
                  </a:lnTo>
                  <a:lnTo>
                    <a:pt x="5015" y="1052"/>
                  </a:lnTo>
                  <a:cubicBezTo>
                    <a:pt x="5016" y="1054"/>
                    <a:pt x="5017" y="1055"/>
                    <a:pt x="5018" y="1057"/>
                  </a:cubicBezTo>
                  <a:cubicBezTo>
                    <a:pt x="5020" y="1061"/>
                    <a:pt x="5023" y="1064"/>
                    <a:pt x="5026" y="1066"/>
                  </a:cubicBezTo>
                  <a:cubicBezTo>
                    <a:pt x="5030" y="1068"/>
                    <a:pt x="5034" y="1069"/>
                    <a:pt x="5038" y="1069"/>
                  </a:cubicBezTo>
                  <a:lnTo>
                    <a:pt x="5038" y="1069"/>
                  </a:lnTo>
                  <a:cubicBezTo>
                    <a:pt x="5042" y="1069"/>
                    <a:pt x="5047" y="1068"/>
                    <a:pt x="5050" y="1066"/>
                  </a:cubicBezTo>
                  <a:cubicBezTo>
                    <a:pt x="5052" y="1065"/>
                    <a:pt x="5051" y="1065"/>
                    <a:pt x="5052" y="1064"/>
                  </a:cubicBezTo>
                  <a:cubicBezTo>
                    <a:pt x="5062" y="1076"/>
                    <a:pt x="5072" y="1087"/>
                    <a:pt x="5081" y="1099"/>
                  </a:cubicBezTo>
                  <a:lnTo>
                    <a:pt x="5097" y="1118"/>
                  </a:lnTo>
                  <a:close/>
                  <a:moveTo>
                    <a:pt x="5318" y="1434"/>
                  </a:moveTo>
                  <a:lnTo>
                    <a:pt x="5333" y="1455"/>
                  </a:lnTo>
                  <a:lnTo>
                    <a:pt x="5354" y="1486"/>
                  </a:lnTo>
                  <a:lnTo>
                    <a:pt x="5368" y="1507"/>
                  </a:lnTo>
                  <a:lnTo>
                    <a:pt x="5387" y="1538"/>
                  </a:lnTo>
                  <a:cubicBezTo>
                    <a:pt x="5392" y="1545"/>
                    <a:pt x="5396" y="1552"/>
                    <a:pt x="5400" y="1558"/>
                  </a:cubicBezTo>
                  <a:lnTo>
                    <a:pt x="5404" y="1564"/>
                  </a:lnTo>
                  <a:lnTo>
                    <a:pt x="5404" y="1564"/>
                  </a:lnTo>
                  <a:cubicBezTo>
                    <a:pt x="5404" y="1565"/>
                    <a:pt x="5404" y="1565"/>
                    <a:pt x="5404" y="1565"/>
                  </a:cubicBezTo>
                  <a:cubicBezTo>
                    <a:pt x="5402" y="1569"/>
                    <a:pt x="5401" y="1572"/>
                    <a:pt x="5400" y="1576"/>
                  </a:cubicBezTo>
                  <a:lnTo>
                    <a:pt x="5400" y="1576"/>
                  </a:lnTo>
                  <a:lnTo>
                    <a:pt x="5400" y="1576"/>
                  </a:lnTo>
                  <a:cubicBezTo>
                    <a:pt x="5400" y="1581"/>
                    <a:pt x="5402" y="1584"/>
                    <a:pt x="5404" y="1588"/>
                  </a:cubicBezTo>
                  <a:cubicBezTo>
                    <a:pt x="5407" y="1591"/>
                    <a:pt x="5409" y="1595"/>
                    <a:pt x="5412" y="1597"/>
                  </a:cubicBezTo>
                  <a:cubicBezTo>
                    <a:pt x="5416" y="1599"/>
                    <a:pt x="5420" y="1600"/>
                    <a:pt x="5424" y="1600"/>
                  </a:cubicBezTo>
                  <a:lnTo>
                    <a:pt x="5424" y="1600"/>
                  </a:lnTo>
                  <a:lnTo>
                    <a:pt x="5426" y="1600"/>
                  </a:lnTo>
                  <a:lnTo>
                    <a:pt x="5433" y="1611"/>
                  </a:lnTo>
                  <a:cubicBezTo>
                    <a:pt x="5438" y="1620"/>
                    <a:pt x="5443" y="1629"/>
                    <a:pt x="5449" y="1638"/>
                  </a:cubicBezTo>
                  <a:cubicBezTo>
                    <a:pt x="5450" y="1641"/>
                    <a:pt x="5451" y="1644"/>
                    <a:pt x="5452" y="1647"/>
                  </a:cubicBezTo>
                  <a:cubicBezTo>
                    <a:pt x="5456" y="1658"/>
                    <a:pt x="5460" y="1669"/>
                    <a:pt x="5465" y="1680"/>
                  </a:cubicBezTo>
                  <a:lnTo>
                    <a:pt x="5473" y="1702"/>
                  </a:lnTo>
                  <a:cubicBezTo>
                    <a:pt x="5477" y="1712"/>
                    <a:pt x="5480" y="1722"/>
                    <a:pt x="5483" y="1731"/>
                  </a:cubicBezTo>
                  <a:lnTo>
                    <a:pt x="5483" y="1731"/>
                  </a:lnTo>
                  <a:cubicBezTo>
                    <a:pt x="5480" y="1725"/>
                    <a:pt x="5475" y="1718"/>
                    <a:pt x="5471" y="1711"/>
                  </a:cubicBezTo>
                  <a:cubicBezTo>
                    <a:pt x="5465" y="1701"/>
                    <a:pt x="5458" y="1692"/>
                    <a:pt x="5452" y="1681"/>
                  </a:cubicBezTo>
                  <a:lnTo>
                    <a:pt x="5440" y="1663"/>
                  </a:lnTo>
                  <a:cubicBezTo>
                    <a:pt x="5434" y="1655"/>
                    <a:pt x="5429" y="1648"/>
                    <a:pt x="5423" y="1640"/>
                  </a:cubicBezTo>
                  <a:lnTo>
                    <a:pt x="5422" y="1637"/>
                  </a:lnTo>
                  <a:cubicBezTo>
                    <a:pt x="5415" y="1624"/>
                    <a:pt x="5409" y="1610"/>
                    <a:pt x="5402" y="1596"/>
                  </a:cubicBezTo>
                  <a:cubicBezTo>
                    <a:pt x="5399" y="1589"/>
                    <a:pt x="5396" y="1582"/>
                    <a:pt x="5392" y="1576"/>
                  </a:cubicBezTo>
                  <a:cubicBezTo>
                    <a:pt x="5382" y="1557"/>
                    <a:pt x="5371" y="1535"/>
                    <a:pt x="5360" y="1515"/>
                  </a:cubicBezTo>
                  <a:cubicBezTo>
                    <a:pt x="5349" y="1495"/>
                    <a:pt x="5338" y="1475"/>
                    <a:pt x="5326" y="1454"/>
                  </a:cubicBezTo>
                  <a:lnTo>
                    <a:pt x="5313" y="1432"/>
                  </a:lnTo>
                  <a:cubicBezTo>
                    <a:pt x="5307" y="1422"/>
                    <a:pt x="5301" y="1413"/>
                    <a:pt x="5295" y="1402"/>
                  </a:cubicBezTo>
                  <a:lnTo>
                    <a:pt x="5295" y="1402"/>
                  </a:lnTo>
                  <a:cubicBezTo>
                    <a:pt x="5296" y="1403"/>
                    <a:pt x="5296" y="1403"/>
                    <a:pt x="5297" y="1404"/>
                  </a:cubicBezTo>
                  <a:cubicBezTo>
                    <a:pt x="5304" y="1414"/>
                    <a:pt x="5311" y="1424"/>
                    <a:pt x="5318" y="1434"/>
                  </a:cubicBezTo>
                  <a:close/>
                  <a:moveTo>
                    <a:pt x="5471" y="1664"/>
                  </a:moveTo>
                  <a:cubicBezTo>
                    <a:pt x="5478" y="1676"/>
                    <a:pt x="5484" y="1689"/>
                    <a:pt x="5491" y="1702"/>
                  </a:cubicBezTo>
                  <a:cubicBezTo>
                    <a:pt x="5498" y="1714"/>
                    <a:pt x="5502" y="1724"/>
                    <a:pt x="5507" y="1735"/>
                  </a:cubicBezTo>
                  <a:lnTo>
                    <a:pt x="5522" y="1768"/>
                  </a:lnTo>
                  <a:cubicBezTo>
                    <a:pt x="5520" y="1764"/>
                    <a:pt x="5518" y="1761"/>
                    <a:pt x="5517" y="1757"/>
                  </a:cubicBezTo>
                  <a:lnTo>
                    <a:pt x="5508" y="1741"/>
                  </a:lnTo>
                  <a:cubicBezTo>
                    <a:pt x="5498" y="1721"/>
                    <a:pt x="5488" y="1699"/>
                    <a:pt x="5476" y="1679"/>
                  </a:cubicBezTo>
                  <a:cubicBezTo>
                    <a:pt x="5465" y="1658"/>
                    <a:pt x="5456" y="1637"/>
                    <a:pt x="5446" y="1616"/>
                  </a:cubicBezTo>
                  <a:lnTo>
                    <a:pt x="5446" y="1616"/>
                  </a:lnTo>
                  <a:lnTo>
                    <a:pt x="5446" y="1616"/>
                  </a:lnTo>
                  <a:cubicBezTo>
                    <a:pt x="5446" y="1615"/>
                    <a:pt x="5445" y="1615"/>
                    <a:pt x="5445" y="1614"/>
                  </a:cubicBezTo>
                  <a:cubicBezTo>
                    <a:pt x="5448" y="1620"/>
                    <a:pt x="5451" y="1625"/>
                    <a:pt x="5454" y="1630"/>
                  </a:cubicBezTo>
                  <a:cubicBezTo>
                    <a:pt x="5460" y="1641"/>
                    <a:pt x="5465" y="1652"/>
                    <a:pt x="5471" y="1663"/>
                  </a:cubicBezTo>
                  <a:lnTo>
                    <a:pt x="5471" y="1664"/>
                  </a:lnTo>
                  <a:close/>
                  <a:moveTo>
                    <a:pt x="5593" y="1934"/>
                  </a:moveTo>
                  <a:cubicBezTo>
                    <a:pt x="5596" y="1941"/>
                    <a:pt x="5600" y="1948"/>
                    <a:pt x="5602" y="1956"/>
                  </a:cubicBezTo>
                  <a:cubicBezTo>
                    <a:pt x="5605" y="1963"/>
                    <a:pt x="5606" y="1968"/>
                    <a:pt x="5608" y="1974"/>
                  </a:cubicBezTo>
                  <a:cubicBezTo>
                    <a:pt x="5605" y="1967"/>
                    <a:pt x="5602" y="1959"/>
                    <a:pt x="5599" y="1952"/>
                  </a:cubicBezTo>
                  <a:lnTo>
                    <a:pt x="5592" y="1935"/>
                  </a:lnTo>
                  <a:lnTo>
                    <a:pt x="5589" y="1928"/>
                  </a:lnTo>
                  <a:cubicBezTo>
                    <a:pt x="5585" y="1916"/>
                    <a:pt x="5580" y="1904"/>
                    <a:pt x="5576" y="1892"/>
                  </a:cubicBezTo>
                  <a:cubicBezTo>
                    <a:pt x="5576" y="1895"/>
                    <a:pt x="5578" y="1897"/>
                    <a:pt x="5579" y="1900"/>
                  </a:cubicBezTo>
                  <a:cubicBezTo>
                    <a:pt x="5584" y="1911"/>
                    <a:pt x="5589" y="1922"/>
                    <a:pt x="5593" y="1933"/>
                  </a:cubicBezTo>
                  <a:lnTo>
                    <a:pt x="5593" y="1934"/>
                  </a:lnTo>
                  <a:close/>
                  <a:moveTo>
                    <a:pt x="5698" y="2434"/>
                  </a:moveTo>
                  <a:lnTo>
                    <a:pt x="5698" y="2436"/>
                  </a:lnTo>
                  <a:cubicBezTo>
                    <a:pt x="5698" y="2452"/>
                    <a:pt x="5698" y="2469"/>
                    <a:pt x="5698" y="2486"/>
                  </a:cubicBezTo>
                  <a:cubicBezTo>
                    <a:pt x="5698" y="2483"/>
                    <a:pt x="5698" y="2481"/>
                    <a:pt x="5698" y="2479"/>
                  </a:cubicBezTo>
                  <a:lnTo>
                    <a:pt x="5697" y="2459"/>
                  </a:lnTo>
                  <a:cubicBezTo>
                    <a:pt x="5697" y="2452"/>
                    <a:pt x="5697" y="2444"/>
                    <a:pt x="5696" y="2437"/>
                  </a:cubicBezTo>
                  <a:lnTo>
                    <a:pt x="5694" y="2418"/>
                  </a:lnTo>
                  <a:lnTo>
                    <a:pt x="5693" y="2396"/>
                  </a:lnTo>
                  <a:cubicBezTo>
                    <a:pt x="5693" y="2390"/>
                    <a:pt x="5693" y="2384"/>
                    <a:pt x="5691" y="2379"/>
                  </a:cubicBezTo>
                  <a:cubicBezTo>
                    <a:pt x="5690" y="2373"/>
                    <a:pt x="5690" y="2363"/>
                    <a:pt x="5689" y="2356"/>
                  </a:cubicBezTo>
                  <a:cubicBezTo>
                    <a:pt x="5689" y="2352"/>
                    <a:pt x="5689" y="2349"/>
                    <a:pt x="5688" y="2346"/>
                  </a:cubicBezTo>
                  <a:lnTo>
                    <a:pt x="5688" y="2346"/>
                  </a:lnTo>
                  <a:cubicBezTo>
                    <a:pt x="5690" y="2348"/>
                    <a:pt x="5692" y="2349"/>
                    <a:pt x="5694" y="2351"/>
                  </a:cubicBezTo>
                  <a:cubicBezTo>
                    <a:pt x="5697" y="2352"/>
                    <a:pt x="5700" y="2353"/>
                    <a:pt x="5703" y="2354"/>
                  </a:cubicBezTo>
                  <a:lnTo>
                    <a:pt x="5703" y="2363"/>
                  </a:lnTo>
                  <a:lnTo>
                    <a:pt x="5703" y="2370"/>
                  </a:lnTo>
                  <a:lnTo>
                    <a:pt x="5703" y="2383"/>
                  </a:lnTo>
                  <a:lnTo>
                    <a:pt x="5703" y="2385"/>
                  </a:lnTo>
                  <a:lnTo>
                    <a:pt x="5703" y="2385"/>
                  </a:lnTo>
                  <a:cubicBezTo>
                    <a:pt x="5702" y="2386"/>
                    <a:pt x="5702" y="2386"/>
                    <a:pt x="5701" y="2388"/>
                  </a:cubicBezTo>
                  <a:cubicBezTo>
                    <a:pt x="5699" y="2390"/>
                    <a:pt x="5698" y="2394"/>
                    <a:pt x="5698" y="2398"/>
                  </a:cubicBezTo>
                  <a:cubicBezTo>
                    <a:pt x="5698" y="2402"/>
                    <a:pt x="5700" y="2405"/>
                    <a:pt x="5701" y="2409"/>
                  </a:cubicBezTo>
                  <a:cubicBezTo>
                    <a:pt x="5702" y="2409"/>
                    <a:pt x="5702" y="2410"/>
                    <a:pt x="5702" y="2411"/>
                  </a:cubicBezTo>
                  <a:lnTo>
                    <a:pt x="5702" y="2411"/>
                  </a:lnTo>
                  <a:lnTo>
                    <a:pt x="5702" y="2412"/>
                  </a:lnTo>
                  <a:lnTo>
                    <a:pt x="5702" y="2413"/>
                  </a:lnTo>
                  <a:lnTo>
                    <a:pt x="5698" y="2434"/>
                  </a:lnTo>
                  <a:close/>
                  <a:moveTo>
                    <a:pt x="5691" y="2554"/>
                  </a:moveTo>
                  <a:cubicBezTo>
                    <a:pt x="5695" y="2581"/>
                    <a:pt x="5698" y="2609"/>
                    <a:pt x="5700" y="2637"/>
                  </a:cubicBezTo>
                  <a:cubicBezTo>
                    <a:pt x="5700" y="2637"/>
                    <a:pt x="5700" y="2637"/>
                    <a:pt x="5700" y="2638"/>
                  </a:cubicBezTo>
                  <a:cubicBezTo>
                    <a:pt x="5702" y="2656"/>
                    <a:pt x="5703" y="2673"/>
                    <a:pt x="5704" y="2691"/>
                  </a:cubicBezTo>
                  <a:lnTo>
                    <a:pt x="5704" y="2691"/>
                  </a:lnTo>
                  <a:cubicBezTo>
                    <a:pt x="5703" y="2690"/>
                    <a:pt x="5702" y="2690"/>
                    <a:pt x="5702" y="2690"/>
                  </a:cubicBezTo>
                  <a:cubicBezTo>
                    <a:pt x="5701" y="2690"/>
                    <a:pt x="5700" y="2690"/>
                    <a:pt x="5700" y="2691"/>
                  </a:cubicBezTo>
                  <a:lnTo>
                    <a:pt x="5698" y="2691"/>
                  </a:lnTo>
                  <a:cubicBezTo>
                    <a:pt x="5697" y="2668"/>
                    <a:pt x="5695" y="2646"/>
                    <a:pt x="5692" y="2624"/>
                  </a:cubicBezTo>
                  <a:cubicBezTo>
                    <a:pt x="5691" y="2615"/>
                    <a:pt x="5690" y="2606"/>
                    <a:pt x="5689" y="2597"/>
                  </a:cubicBezTo>
                  <a:cubicBezTo>
                    <a:pt x="5687" y="2578"/>
                    <a:pt x="5684" y="2556"/>
                    <a:pt x="5682" y="2536"/>
                  </a:cubicBezTo>
                  <a:lnTo>
                    <a:pt x="5682" y="2536"/>
                  </a:lnTo>
                  <a:cubicBezTo>
                    <a:pt x="5683" y="2537"/>
                    <a:pt x="5685" y="2538"/>
                    <a:pt x="5687" y="2539"/>
                  </a:cubicBezTo>
                  <a:cubicBezTo>
                    <a:pt x="5687" y="2540"/>
                    <a:pt x="5688" y="2540"/>
                    <a:pt x="5689" y="2540"/>
                  </a:cubicBezTo>
                  <a:lnTo>
                    <a:pt x="5689" y="2540"/>
                  </a:lnTo>
                  <a:cubicBezTo>
                    <a:pt x="5689" y="2541"/>
                    <a:pt x="5689" y="2541"/>
                    <a:pt x="5689" y="2542"/>
                  </a:cubicBezTo>
                  <a:lnTo>
                    <a:pt x="5689" y="2543"/>
                  </a:lnTo>
                  <a:cubicBezTo>
                    <a:pt x="5690" y="2546"/>
                    <a:pt x="5691" y="2550"/>
                    <a:pt x="5691" y="2553"/>
                  </a:cubicBezTo>
                  <a:lnTo>
                    <a:pt x="5691" y="2554"/>
                  </a:lnTo>
                  <a:close/>
                  <a:moveTo>
                    <a:pt x="5671" y="2533"/>
                  </a:moveTo>
                  <a:cubicBezTo>
                    <a:pt x="5667" y="2517"/>
                    <a:pt x="5663" y="2501"/>
                    <a:pt x="5659" y="2486"/>
                  </a:cubicBezTo>
                  <a:cubicBezTo>
                    <a:pt x="5659" y="2482"/>
                    <a:pt x="5657" y="2479"/>
                    <a:pt x="5656" y="2476"/>
                  </a:cubicBezTo>
                  <a:cubicBezTo>
                    <a:pt x="5652" y="2461"/>
                    <a:pt x="5647" y="2446"/>
                    <a:pt x="5642" y="2431"/>
                  </a:cubicBezTo>
                  <a:lnTo>
                    <a:pt x="5642" y="2430"/>
                  </a:lnTo>
                  <a:cubicBezTo>
                    <a:pt x="5637" y="2416"/>
                    <a:pt x="5632" y="2402"/>
                    <a:pt x="5626" y="2389"/>
                  </a:cubicBezTo>
                  <a:lnTo>
                    <a:pt x="5623" y="2380"/>
                  </a:lnTo>
                  <a:cubicBezTo>
                    <a:pt x="5617" y="2367"/>
                    <a:pt x="5612" y="2354"/>
                    <a:pt x="5606" y="2341"/>
                  </a:cubicBezTo>
                  <a:cubicBezTo>
                    <a:pt x="5605" y="2339"/>
                    <a:pt x="5604" y="2337"/>
                    <a:pt x="5602" y="2335"/>
                  </a:cubicBezTo>
                  <a:cubicBezTo>
                    <a:pt x="5597" y="2324"/>
                    <a:pt x="5591" y="2313"/>
                    <a:pt x="5585" y="2302"/>
                  </a:cubicBezTo>
                  <a:lnTo>
                    <a:pt x="5582" y="2296"/>
                  </a:lnTo>
                  <a:cubicBezTo>
                    <a:pt x="5575" y="2285"/>
                    <a:pt x="5569" y="2274"/>
                    <a:pt x="5562" y="2264"/>
                  </a:cubicBezTo>
                  <a:lnTo>
                    <a:pt x="5557" y="2257"/>
                  </a:lnTo>
                  <a:cubicBezTo>
                    <a:pt x="5555" y="2253"/>
                    <a:pt x="5552" y="2249"/>
                    <a:pt x="5549" y="2245"/>
                  </a:cubicBezTo>
                  <a:lnTo>
                    <a:pt x="5549" y="2245"/>
                  </a:lnTo>
                  <a:cubicBezTo>
                    <a:pt x="5552" y="2243"/>
                    <a:pt x="5554" y="2241"/>
                    <a:pt x="5555" y="2239"/>
                  </a:cubicBezTo>
                  <a:cubicBezTo>
                    <a:pt x="5558" y="2235"/>
                    <a:pt x="5558" y="2231"/>
                    <a:pt x="5558" y="2227"/>
                  </a:cubicBezTo>
                  <a:lnTo>
                    <a:pt x="5558" y="2227"/>
                  </a:lnTo>
                  <a:lnTo>
                    <a:pt x="5558" y="2227"/>
                  </a:lnTo>
                  <a:cubicBezTo>
                    <a:pt x="5558" y="2223"/>
                    <a:pt x="5557" y="2219"/>
                    <a:pt x="5555" y="2215"/>
                  </a:cubicBezTo>
                  <a:cubicBezTo>
                    <a:pt x="5553" y="2211"/>
                    <a:pt x="5550" y="2208"/>
                    <a:pt x="5546" y="2206"/>
                  </a:cubicBezTo>
                  <a:cubicBezTo>
                    <a:pt x="5542" y="2204"/>
                    <a:pt x="5538" y="2203"/>
                    <a:pt x="5534" y="2203"/>
                  </a:cubicBezTo>
                  <a:lnTo>
                    <a:pt x="5534" y="2203"/>
                  </a:lnTo>
                  <a:lnTo>
                    <a:pt x="5534" y="2203"/>
                  </a:lnTo>
                  <a:lnTo>
                    <a:pt x="5533" y="2203"/>
                  </a:lnTo>
                  <a:cubicBezTo>
                    <a:pt x="5532" y="2203"/>
                    <a:pt x="5532" y="2203"/>
                    <a:pt x="5531" y="2203"/>
                  </a:cubicBezTo>
                  <a:cubicBezTo>
                    <a:pt x="5530" y="2190"/>
                    <a:pt x="5528" y="2178"/>
                    <a:pt x="5526" y="2166"/>
                  </a:cubicBezTo>
                  <a:cubicBezTo>
                    <a:pt x="5526" y="2163"/>
                    <a:pt x="5525" y="2160"/>
                    <a:pt x="5525" y="2157"/>
                  </a:cubicBezTo>
                  <a:lnTo>
                    <a:pt x="5522" y="2141"/>
                  </a:lnTo>
                  <a:lnTo>
                    <a:pt x="5520" y="2124"/>
                  </a:lnTo>
                  <a:lnTo>
                    <a:pt x="5519" y="2116"/>
                  </a:lnTo>
                  <a:lnTo>
                    <a:pt x="5519" y="2116"/>
                  </a:lnTo>
                  <a:lnTo>
                    <a:pt x="5519" y="2116"/>
                  </a:lnTo>
                  <a:cubicBezTo>
                    <a:pt x="5521" y="2115"/>
                    <a:pt x="5523" y="2115"/>
                    <a:pt x="5525" y="2114"/>
                  </a:cubicBezTo>
                  <a:cubicBezTo>
                    <a:pt x="5533" y="2127"/>
                    <a:pt x="5540" y="2141"/>
                    <a:pt x="5548" y="2155"/>
                  </a:cubicBezTo>
                  <a:cubicBezTo>
                    <a:pt x="5551" y="2160"/>
                    <a:pt x="5553" y="2166"/>
                    <a:pt x="5556" y="2172"/>
                  </a:cubicBezTo>
                  <a:cubicBezTo>
                    <a:pt x="5564" y="2188"/>
                    <a:pt x="5571" y="2203"/>
                    <a:pt x="5578" y="2219"/>
                  </a:cubicBezTo>
                  <a:lnTo>
                    <a:pt x="5588" y="2242"/>
                  </a:lnTo>
                  <a:cubicBezTo>
                    <a:pt x="5594" y="2257"/>
                    <a:pt x="5600" y="2272"/>
                    <a:pt x="5605" y="2287"/>
                  </a:cubicBezTo>
                  <a:cubicBezTo>
                    <a:pt x="5609" y="2295"/>
                    <a:pt x="5611" y="2303"/>
                    <a:pt x="5615" y="2311"/>
                  </a:cubicBezTo>
                  <a:cubicBezTo>
                    <a:pt x="5620" y="2328"/>
                    <a:pt x="5626" y="2345"/>
                    <a:pt x="5631" y="2362"/>
                  </a:cubicBezTo>
                  <a:cubicBezTo>
                    <a:pt x="5633" y="2369"/>
                    <a:pt x="5636" y="2376"/>
                    <a:pt x="5638" y="2382"/>
                  </a:cubicBezTo>
                  <a:cubicBezTo>
                    <a:pt x="5645" y="2406"/>
                    <a:pt x="5652" y="2431"/>
                    <a:pt x="5657" y="2456"/>
                  </a:cubicBezTo>
                  <a:cubicBezTo>
                    <a:pt x="5658" y="2459"/>
                    <a:pt x="5659" y="2463"/>
                    <a:pt x="5660" y="2467"/>
                  </a:cubicBezTo>
                  <a:cubicBezTo>
                    <a:pt x="5665" y="2489"/>
                    <a:pt x="5670" y="2510"/>
                    <a:pt x="5674" y="2532"/>
                  </a:cubicBezTo>
                  <a:cubicBezTo>
                    <a:pt x="5676" y="2540"/>
                    <a:pt x="5678" y="2549"/>
                    <a:pt x="5679" y="2558"/>
                  </a:cubicBezTo>
                  <a:cubicBezTo>
                    <a:pt x="5681" y="2567"/>
                    <a:pt x="5681" y="2570"/>
                    <a:pt x="5682" y="2575"/>
                  </a:cubicBezTo>
                  <a:cubicBezTo>
                    <a:pt x="5680" y="2563"/>
                    <a:pt x="5677" y="2550"/>
                    <a:pt x="5674" y="2538"/>
                  </a:cubicBezTo>
                  <a:lnTo>
                    <a:pt x="5671" y="2533"/>
                  </a:lnTo>
                  <a:close/>
                  <a:moveTo>
                    <a:pt x="5538" y="2303"/>
                  </a:moveTo>
                  <a:cubicBezTo>
                    <a:pt x="5539" y="2315"/>
                    <a:pt x="5540" y="2325"/>
                    <a:pt x="5541" y="2336"/>
                  </a:cubicBezTo>
                  <a:cubicBezTo>
                    <a:pt x="5543" y="2346"/>
                    <a:pt x="5544" y="2356"/>
                    <a:pt x="5545" y="2367"/>
                  </a:cubicBezTo>
                  <a:cubicBezTo>
                    <a:pt x="5547" y="2377"/>
                    <a:pt x="5547" y="2387"/>
                    <a:pt x="5548" y="2398"/>
                  </a:cubicBezTo>
                  <a:lnTo>
                    <a:pt x="5552" y="2428"/>
                  </a:lnTo>
                  <a:cubicBezTo>
                    <a:pt x="5553" y="2438"/>
                    <a:pt x="5554" y="2448"/>
                    <a:pt x="5555" y="2458"/>
                  </a:cubicBezTo>
                  <a:cubicBezTo>
                    <a:pt x="5557" y="2468"/>
                    <a:pt x="5558" y="2477"/>
                    <a:pt x="5559" y="2486"/>
                  </a:cubicBezTo>
                  <a:cubicBezTo>
                    <a:pt x="5560" y="2494"/>
                    <a:pt x="5562" y="2506"/>
                    <a:pt x="5563" y="2516"/>
                  </a:cubicBezTo>
                  <a:cubicBezTo>
                    <a:pt x="5565" y="2525"/>
                    <a:pt x="5566" y="2533"/>
                    <a:pt x="5567" y="2542"/>
                  </a:cubicBezTo>
                  <a:cubicBezTo>
                    <a:pt x="5569" y="2550"/>
                    <a:pt x="5571" y="2561"/>
                    <a:pt x="5572" y="2571"/>
                  </a:cubicBezTo>
                  <a:cubicBezTo>
                    <a:pt x="5574" y="2581"/>
                    <a:pt x="5575" y="2587"/>
                    <a:pt x="5576" y="2595"/>
                  </a:cubicBezTo>
                  <a:cubicBezTo>
                    <a:pt x="5578" y="2602"/>
                    <a:pt x="5580" y="2616"/>
                    <a:pt x="5582" y="2626"/>
                  </a:cubicBezTo>
                  <a:cubicBezTo>
                    <a:pt x="5584" y="2632"/>
                    <a:pt x="5585" y="2639"/>
                    <a:pt x="5586" y="2645"/>
                  </a:cubicBezTo>
                  <a:cubicBezTo>
                    <a:pt x="5587" y="2651"/>
                    <a:pt x="5589" y="2662"/>
                    <a:pt x="5591" y="2670"/>
                  </a:cubicBezTo>
                  <a:lnTo>
                    <a:pt x="5591" y="2670"/>
                  </a:lnTo>
                  <a:cubicBezTo>
                    <a:pt x="5589" y="2670"/>
                    <a:pt x="5587" y="2670"/>
                    <a:pt x="5585" y="2672"/>
                  </a:cubicBezTo>
                  <a:cubicBezTo>
                    <a:pt x="5581" y="2674"/>
                    <a:pt x="5578" y="2677"/>
                    <a:pt x="5576" y="2681"/>
                  </a:cubicBezTo>
                  <a:cubicBezTo>
                    <a:pt x="5574" y="2685"/>
                    <a:pt x="5573" y="2688"/>
                    <a:pt x="5573" y="2693"/>
                  </a:cubicBezTo>
                  <a:lnTo>
                    <a:pt x="5573" y="2693"/>
                  </a:lnTo>
                  <a:lnTo>
                    <a:pt x="5573" y="2693"/>
                  </a:lnTo>
                  <a:cubicBezTo>
                    <a:pt x="5573" y="2697"/>
                    <a:pt x="5574" y="2701"/>
                    <a:pt x="5576" y="2705"/>
                  </a:cubicBezTo>
                  <a:cubicBezTo>
                    <a:pt x="5579" y="2708"/>
                    <a:pt x="5581" y="2710"/>
                    <a:pt x="5585" y="2713"/>
                  </a:cubicBezTo>
                  <a:cubicBezTo>
                    <a:pt x="5589" y="2715"/>
                    <a:pt x="5593" y="2717"/>
                    <a:pt x="5597" y="2717"/>
                  </a:cubicBezTo>
                  <a:lnTo>
                    <a:pt x="5597" y="2717"/>
                  </a:lnTo>
                  <a:lnTo>
                    <a:pt x="5597" y="2717"/>
                  </a:lnTo>
                  <a:cubicBezTo>
                    <a:pt x="5598" y="2717"/>
                    <a:pt x="5598" y="2717"/>
                    <a:pt x="5599" y="2717"/>
                  </a:cubicBezTo>
                  <a:cubicBezTo>
                    <a:pt x="5600" y="2717"/>
                    <a:pt x="5601" y="2717"/>
                    <a:pt x="5601" y="2717"/>
                  </a:cubicBezTo>
                  <a:cubicBezTo>
                    <a:pt x="5602" y="2721"/>
                    <a:pt x="5604" y="2726"/>
                    <a:pt x="5605" y="2730"/>
                  </a:cubicBezTo>
                  <a:cubicBezTo>
                    <a:pt x="5605" y="2731"/>
                    <a:pt x="5605" y="2733"/>
                    <a:pt x="5605" y="2734"/>
                  </a:cubicBezTo>
                  <a:cubicBezTo>
                    <a:pt x="5606" y="2738"/>
                    <a:pt x="5607" y="2743"/>
                    <a:pt x="5608" y="2748"/>
                  </a:cubicBezTo>
                  <a:lnTo>
                    <a:pt x="5608" y="2748"/>
                  </a:lnTo>
                  <a:cubicBezTo>
                    <a:pt x="5609" y="2750"/>
                    <a:pt x="5609" y="2751"/>
                    <a:pt x="5610" y="2753"/>
                  </a:cubicBezTo>
                  <a:cubicBezTo>
                    <a:pt x="5610" y="2757"/>
                    <a:pt x="5612" y="2760"/>
                    <a:pt x="5613" y="2765"/>
                  </a:cubicBezTo>
                  <a:cubicBezTo>
                    <a:pt x="5615" y="2769"/>
                    <a:pt x="5614" y="2769"/>
                    <a:pt x="5614" y="2771"/>
                  </a:cubicBezTo>
                  <a:cubicBezTo>
                    <a:pt x="5614" y="2773"/>
                    <a:pt x="5616" y="2778"/>
                    <a:pt x="5617" y="2782"/>
                  </a:cubicBezTo>
                  <a:cubicBezTo>
                    <a:pt x="5619" y="2785"/>
                    <a:pt x="5617" y="2786"/>
                    <a:pt x="5619" y="2788"/>
                  </a:cubicBezTo>
                  <a:cubicBezTo>
                    <a:pt x="5621" y="2790"/>
                    <a:pt x="5621" y="2795"/>
                    <a:pt x="5622" y="2798"/>
                  </a:cubicBezTo>
                  <a:lnTo>
                    <a:pt x="5624" y="2804"/>
                  </a:lnTo>
                  <a:lnTo>
                    <a:pt x="5627" y="2814"/>
                  </a:lnTo>
                  <a:cubicBezTo>
                    <a:pt x="5627" y="2816"/>
                    <a:pt x="5628" y="2818"/>
                    <a:pt x="5629" y="2819"/>
                  </a:cubicBezTo>
                  <a:lnTo>
                    <a:pt x="5632" y="2828"/>
                  </a:lnTo>
                  <a:cubicBezTo>
                    <a:pt x="5632" y="2830"/>
                    <a:pt x="5633" y="2832"/>
                    <a:pt x="5634" y="2834"/>
                  </a:cubicBezTo>
                  <a:lnTo>
                    <a:pt x="5637" y="2841"/>
                  </a:lnTo>
                  <a:cubicBezTo>
                    <a:pt x="5637" y="2843"/>
                    <a:pt x="5639" y="2845"/>
                    <a:pt x="5639" y="2847"/>
                  </a:cubicBezTo>
                  <a:lnTo>
                    <a:pt x="5643" y="2853"/>
                  </a:lnTo>
                  <a:lnTo>
                    <a:pt x="5645" y="2858"/>
                  </a:lnTo>
                  <a:lnTo>
                    <a:pt x="5648" y="2864"/>
                  </a:lnTo>
                  <a:lnTo>
                    <a:pt x="5648" y="2864"/>
                  </a:lnTo>
                  <a:cubicBezTo>
                    <a:pt x="5649" y="2865"/>
                    <a:pt x="5649" y="2865"/>
                    <a:pt x="5649" y="2865"/>
                  </a:cubicBezTo>
                  <a:cubicBezTo>
                    <a:pt x="5650" y="2866"/>
                    <a:pt x="5650" y="2867"/>
                    <a:pt x="5651" y="2868"/>
                  </a:cubicBezTo>
                  <a:lnTo>
                    <a:pt x="5654" y="2873"/>
                  </a:lnTo>
                  <a:lnTo>
                    <a:pt x="5657" y="2877"/>
                  </a:lnTo>
                  <a:lnTo>
                    <a:pt x="5660" y="2881"/>
                  </a:lnTo>
                  <a:lnTo>
                    <a:pt x="5660" y="2881"/>
                  </a:lnTo>
                  <a:lnTo>
                    <a:pt x="5660" y="2881"/>
                  </a:lnTo>
                  <a:cubicBezTo>
                    <a:pt x="5658" y="2885"/>
                    <a:pt x="5657" y="2888"/>
                    <a:pt x="5657" y="2892"/>
                  </a:cubicBezTo>
                  <a:lnTo>
                    <a:pt x="5657" y="2892"/>
                  </a:lnTo>
                  <a:cubicBezTo>
                    <a:pt x="5657" y="2896"/>
                    <a:pt x="5658" y="2899"/>
                    <a:pt x="5660" y="2902"/>
                  </a:cubicBezTo>
                  <a:lnTo>
                    <a:pt x="5657" y="2902"/>
                  </a:lnTo>
                  <a:lnTo>
                    <a:pt x="5657" y="2902"/>
                  </a:lnTo>
                  <a:cubicBezTo>
                    <a:pt x="5655" y="2903"/>
                    <a:pt x="5653" y="2904"/>
                    <a:pt x="5651" y="2905"/>
                  </a:cubicBezTo>
                  <a:cubicBezTo>
                    <a:pt x="5648" y="2906"/>
                    <a:pt x="5644" y="2906"/>
                    <a:pt x="5640" y="2907"/>
                  </a:cubicBezTo>
                  <a:lnTo>
                    <a:pt x="5635" y="2908"/>
                  </a:lnTo>
                  <a:lnTo>
                    <a:pt x="5635" y="2908"/>
                  </a:lnTo>
                  <a:cubicBezTo>
                    <a:pt x="5629" y="2909"/>
                    <a:pt x="5624" y="2909"/>
                    <a:pt x="5617" y="2910"/>
                  </a:cubicBezTo>
                  <a:lnTo>
                    <a:pt x="5610" y="2910"/>
                  </a:lnTo>
                  <a:lnTo>
                    <a:pt x="5610" y="2908"/>
                  </a:lnTo>
                  <a:lnTo>
                    <a:pt x="5610" y="2908"/>
                  </a:lnTo>
                  <a:lnTo>
                    <a:pt x="5610" y="2908"/>
                  </a:lnTo>
                  <a:cubicBezTo>
                    <a:pt x="5610" y="2903"/>
                    <a:pt x="5609" y="2899"/>
                    <a:pt x="5607" y="2896"/>
                  </a:cubicBezTo>
                  <a:cubicBezTo>
                    <a:pt x="5605" y="2892"/>
                    <a:pt x="5602" y="2889"/>
                    <a:pt x="5598" y="2887"/>
                  </a:cubicBezTo>
                  <a:cubicBezTo>
                    <a:pt x="5594" y="2885"/>
                    <a:pt x="5591" y="2884"/>
                    <a:pt x="5586" y="2884"/>
                  </a:cubicBezTo>
                  <a:lnTo>
                    <a:pt x="5586" y="2884"/>
                  </a:lnTo>
                  <a:lnTo>
                    <a:pt x="5586" y="2884"/>
                  </a:lnTo>
                  <a:cubicBezTo>
                    <a:pt x="5585" y="2884"/>
                    <a:pt x="5583" y="2884"/>
                    <a:pt x="5582" y="2885"/>
                  </a:cubicBezTo>
                  <a:cubicBezTo>
                    <a:pt x="5578" y="2869"/>
                    <a:pt x="5575" y="2853"/>
                    <a:pt x="5572" y="2837"/>
                  </a:cubicBezTo>
                  <a:cubicBezTo>
                    <a:pt x="5572" y="2833"/>
                    <a:pt x="5571" y="2830"/>
                    <a:pt x="5570" y="2827"/>
                  </a:cubicBezTo>
                  <a:cubicBezTo>
                    <a:pt x="5568" y="2818"/>
                    <a:pt x="5567" y="2809"/>
                    <a:pt x="5565" y="2800"/>
                  </a:cubicBezTo>
                  <a:cubicBezTo>
                    <a:pt x="5565" y="2795"/>
                    <a:pt x="5564" y="2791"/>
                    <a:pt x="5563" y="2786"/>
                  </a:cubicBezTo>
                  <a:cubicBezTo>
                    <a:pt x="5562" y="2778"/>
                    <a:pt x="5560" y="2770"/>
                    <a:pt x="5559" y="2762"/>
                  </a:cubicBezTo>
                  <a:cubicBezTo>
                    <a:pt x="5558" y="2754"/>
                    <a:pt x="5558" y="2751"/>
                    <a:pt x="5557" y="2746"/>
                  </a:cubicBezTo>
                  <a:lnTo>
                    <a:pt x="5553" y="2722"/>
                  </a:lnTo>
                  <a:cubicBezTo>
                    <a:pt x="5553" y="2717"/>
                    <a:pt x="5552" y="2711"/>
                    <a:pt x="5551" y="2705"/>
                  </a:cubicBezTo>
                  <a:lnTo>
                    <a:pt x="5548" y="2682"/>
                  </a:lnTo>
                  <a:cubicBezTo>
                    <a:pt x="5548" y="2676"/>
                    <a:pt x="5547" y="2670"/>
                    <a:pt x="5546" y="2664"/>
                  </a:cubicBezTo>
                  <a:lnTo>
                    <a:pt x="5544" y="2641"/>
                  </a:lnTo>
                  <a:cubicBezTo>
                    <a:pt x="5544" y="2635"/>
                    <a:pt x="5543" y="2628"/>
                    <a:pt x="5542" y="2621"/>
                  </a:cubicBezTo>
                  <a:cubicBezTo>
                    <a:pt x="5542" y="2614"/>
                    <a:pt x="5541" y="2606"/>
                    <a:pt x="5540" y="2598"/>
                  </a:cubicBezTo>
                  <a:cubicBezTo>
                    <a:pt x="5540" y="2590"/>
                    <a:pt x="5539" y="2585"/>
                    <a:pt x="5539" y="2578"/>
                  </a:cubicBezTo>
                  <a:lnTo>
                    <a:pt x="5537" y="2554"/>
                  </a:lnTo>
                  <a:lnTo>
                    <a:pt x="5536" y="2535"/>
                  </a:lnTo>
                  <a:cubicBezTo>
                    <a:pt x="5536" y="2527"/>
                    <a:pt x="5536" y="2519"/>
                    <a:pt x="5534" y="2511"/>
                  </a:cubicBezTo>
                  <a:cubicBezTo>
                    <a:pt x="5533" y="2503"/>
                    <a:pt x="5534" y="2497"/>
                    <a:pt x="5533" y="2491"/>
                  </a:cubicBezTo>
                  <a:cubicBezTo>
                    <a:pt x="5532" y="2485"/>
                    <a:pt x="5533" y="2475"/>
                    <a:pt x="5533" y="2467"/>
                  </a:cubicBezTo>
                  <a:cubicBezTo>
                    <a:pt x="5533" y="2458"/>
                    <a:pt x="5533" y="2453"/>
                    <a:pt x="5533" y="2446"/>
                  </a:cubicBezTo>
                  <a:lnTo>
                    <a:pt x="5533" y="2422"/>
                  </a:lnTo>
                  <a:cubicBezTo>
                    <a:pt x="5533" y="2414"/>
                    <a:pt x="5533" y="2407"/>
                    <a:pt x="5533" y="2400"/>
                  </a:cubicBezTo>
                  <a:cubicBezTo>
                    <a:pt x="5533" y="2393"/>
                    <a:pt x="5533" y="2384"/>
                    <a:pt x="5533" y="2376"/>
                  </a:cubicBezTo>
                  <a:cubicBezTo>
                    <a:pt x="5533" y="2367"/>
                    <a:pt x="5533" y="2362"/>
                    <a:pt x="5533" y="2354"/>
                  </a:cubicBezTo>
                  <a:lnTo>
                    <a:pt x="5533" y="2329"/>
                  </a:lnTo>
                  <a:cubicBezTo>
                    <a:pt x="5533" y="2322"/>
                    <a:pt x="5533" y="2315"/>
                    <a:pt x="5533" y="2308"/>
                  </a:cubicBezTo>
                  <a:cubicBezTo>
                    <a:pt x="5533" y="2301"/>
                    <a:pt x="5533" y="2290"/>
                    <a:pt x="5533" y="2282"/>
                  </a:cubicBezTo>
                  <a:cubicBezTo>
                    <a:pt x="5533" y="2273"/>
                    <a:pt x="5533" y="2268"/>
                    <a:pt x="5533" y="2261"/>
                  </a:cubicBezTo>
                  <a:cubicBezTo>
                    <a:pt x="5533" y="2258"/>
                    <a:pt x="5533" y="2254"/>
                    <a:pt x="5533" y="2251"/>
                  </a:cubicBezTo>
                  <a:lnTo>
                    <a:pt x="5533" y="2251"/>
                  </a:lnTo>
                  <a:cubicBezTo>
                    <a:pt x="5533" y="2258"/>
                    <a:pt x="5535" y="2265"/>
                    <a:pt x="5535" y="2272"/>
                  </a:cubicBezTo>
                  <a:cubicBezTo>
                    <a:pt x="5536" y="2282"/>
                    <a:pt x="5537" y="2293"/>
                    <a:pt x="5538" y="2303"/>
                  </a:cubicBezTo>
                  <a:close/>
                  <a:moveTo>
                    <a:pt x="5700" y="3204"/>
                  </a:moveTo>
                  <a:cubicBezTo>
                    <a:pt x="5699" y="3220"/>
                    <a:pt x="5697" y="3236"/>
                    <a:pt x="5696" y="3252"/>
                  </a:cubicBezTo>
                  <a:cubicBezTo>
                    <a:pt x="5696" y="3257"/>
                    <a:pt x="5695" y="3262"/>
                    <a:pt x="5694" y="3268"/>
                  </a:cubicBezTo>
                  <a:cubicBezTo>
                    <a:pt x="5692" y="3289"/>
                    <a:pt x="5689" y="3310"/>
                    <a:pt x="5686" y="3332"/>
                  </a:cubicBezTo>
                  <a:cubicBezTo>
                    <a:pt x="5686" y="3337"/>
                    <a:pt x="5685" y="3342"/>
                    <a:pt x="5684" y="3347"/>
                  </a:cubicBezTo>
                  <a:cubicBezTo>
                    <a:pt x="5682" y="3363"/>
                    <a:pt x="5680" y="3379"/>
                    <a:pt x="5677" y="3395"/>
                  </a:cubicBezTo>
                  <a:cubicBezTo>
                    <a:pt x="5676" y="3403"/>
                    <a:pt x="5675" y="3410"/>
                    <a:pt x="5673" y="3418"/>
                  </a:cubicBezTo>
                  <a:cubicBezTo>
                    <a:pt x="5671" y="3432"/>
                    <a:pt x="5669" y="3445"/>
                    <a:pt x="5666" y="3459"/>
                  </a:cubicBezTo>
                  <a:cubicBezTo>
                    <a:pt x="5665" y="3467"/>
                    <a:pt x="5663" y="3475"/>
                    <a:pt x="5662" y="3484"/>
                  </a:cubicBezTo>
                  <a:cubicBezTo>
                    <a:pt x="5659" y="3496"/>
                    <a:pt x="5657" y="3509"/>
                    <a:pt x="5654" y="3522"/>
                  </a:cubicBezTo>
                  <a:cubicBezTo>
                    <a:pt x="5652" y="3531"/>
                    <a:pt x="5651" y="3539"/>
                    <a:pt x="5649" y="3548"/>
                  </a:cubicBezTo>
                  <a:cubicBezTo>
                    <a:pt x="5646" y="3560"/>
                    <a:pt x="5643" y="3573"/>
                    <a:pt x="5641" y="3585"/>
                  </a:cubicBezTo>
                  <a:cubicBezTo>
                    <a:pt x="5638" y="3594"/>
                    <a:pt x="5636" y="3603"/>
                    <a:pt x="5634" y="3611"/>
                  </a:cubicBezTo>
                  <a:cubicBezTo>
                    <a:pt x="5631" y="3624"/>
                    <a:pt x="5628" y="3636"/>
                    <a:pt x="5625" y="3648"/>
                  </a:cubicBezTo>
                  <a:cubicBezTo>
                    <a:pt x="5623" y="3657"/>
                    <a:pt x="5621" y="3665"/>
                    <a:pt x="5619" y="3674"/>
                  </a:cubicBezTo>
                  <a:cubicBezTo>
                    <a:pt x="5615" y="3686"/>
                    <a:pt x="5612" y="3699"/>
                    <a:pt x="5609" y="3711"/>
                  </a:cubicBezTo>
                  <a:lnTo>
                    <a:pt x="5601" y="3736"/>
                  </a:lnTo>
                  <a:cubicBezTo>
                    <a:pt x="5598" y="3749"/>
                    <a:pt x="5594" y="3761"/>
                    <a:pt x="5590" y="3774"/>
                  </a:cubicBezTo>
                  <a:cubicBezTo>
                    <a:pt x="5588" y="3782"/>
                    <a:pt x="5585" y="3790"/>
                    <a:pt x="5583" y="3798"/>
                  </a:cubicBezTo>
                  <a:cubicBezTo>
                    <a:pt x="5578" y="3812"/>
                    <a:pt x="5574" y="3825"/>
                    <a:pt x="5569" y="3839"/>
                  </a:cubicBezTo>
                  <a:cubicBezTo>
                    <a:pt x="5567" y="3846"/>
                    <a:pt x="5565" y="3852"/>
                    <a:pt x="5563" y="3859"/>
                  </a:cubicBezTo>
                  <a:lnTo>
                    <a:pt x="5563" y="3860"/>
                  </a:lnTo>
                  <a:cubicBezTo>
                    <a:pt x="5566" y="3849"/>
                    <a:pt x="5569" y="3838"/>
                    <a:pt x="5572" y="3827"/>
                  </a:cubicBezTo>
                  <a:cubicBezTo>
                    <a:pt x="5577" y="3810"/>
                    <a:pt x="5582" y="3793"/>
                    <a:pt x="5587" y="3776"/>
                  </a:cubicBezTo>
                  <a:cubicBezTo>
                    <a:pt x="5593" y="3754"/>
                    <a:pt x="5599" y="3731"/>
                    <a:pt x="5605" y="3709"/>
                  </a:cubicBezTo>
                  <a:cubicBezTo>
                    <a:pt x="5609" y="3692"/>
                    <a:pt x="5614" y="3674"/>
                    <a:pt x="5618" y="3657"/>
                  </a:cubicBezTo>
                  <a:cubicBezTo>
                    <a:pt x="5623" y="3634"/>
                    <a:pt x="5628" y="3611"/>
                    <a:pt x="5633" y="3588"/>
                  </a:cubicBezTo>
                  <a:cubicBezTo>
                    <a:pt x="5637" y="3570"/>
                    <a:pt x="5640" y="3553"/>
                    <a:pt x="5644" y="3535"/>
                  </a:cubicBezTo>
                  <a:cubicBezTo>
                    <a:pt x="5649" y="3511"/>
                    <a:pt x="5653" y="3487"/>
                    <a:pt x="5657" y="3462"/>
                  </a:cubicBezTo>
                  <a:cubicBezTo>
                    <a:pt x="5660" y="3446"/>
                    <a:pt x="5663" y="3429"/>
                    <a:pt x="5666" y="3412"/>
                  </a:cubicBezTo>
                  <a:cubicBezTo>
                    <a:pt x="5670" y="3385"/>
                    <a:pt x="5674" y="3358"/>
                    <a:pt x="5677" y="3332"/>
                  </a:cubicBezTo>
                  <a:cubicBezTo>
                    <a:pt x="5679" y="3317"/>
                    <a:pt x="5681" y="3301"/>
                    <a:pt x="5683" y="3286"/>
                  </a:cubicBezTo>
                  <a:cubicBezTo>
                    <a:pt x="5688" y="3252"/>
                    <a:pt x="5691" y="3218"/>
                    <a:pt x="5694" y="3184"/>
                  </a:cubicBezTo>
                  <a:cubicBezTo>
                    <a:pt x="5694" y="3176"/>
                    <a:pt x="5697" y="3167"/>
                    <a:pt x="5697" y="3158"/>
                  </a:cubicBezTo>
                  <a:cubicBezTo>
                    <a:pt x="5698" y="3150"/>
                    <a:pt x="5697" y="3145"/>
                    <a:pt x="5698" y="3139"/>
                  </a:cubicBezTo>
                  <a:lnTo>
                    <a:pt x="5698" y="3139"/>
                  </a:lnTo>
                  <a:cubicBezTo>
                    <a:pt x="5698" y="3139"/>
                    <a:pt x="5699" y="3140"/>
                    <a:pt x="5699" y="3140"/>
                  </a:cubicBezTo>
                  <a:cubicBezTo>
                    <a:pt x="5701" y="3143"/>
                    <a:pt x="5702" y="3145"/>
                    <a:pt x="5705" y="3147"/>
                  </a:cubicBezTo>
                  <a:lnTo>
                    <a:pt x="5703" y="3180"/>
                  </a:lnTo>
                  <a:cubicBezTo>
                    <a:pt x="5701" y="3188"/>
                    <a:pt x="5701" y="3195"/>
                    <a:pt x="5700" y="3203"/>
                  </a:cubicBezTo>
                  <a:lnTo>
                    <a:pt x="5700" y="3204"/>
                  </a:lnTo>
                  <a:close/>
                  <a:moveTo>
                    <a:pt x="5566" y="3857"/>
                  </a:moveTo>
                  <a:cubicBezTo>
                    <a:pt x="5569" y="3847"/>
                    <a:pt x="5572" y="3837"/>
                    <a:pt x="5576" y="3826"/>
                  </a:cubicBezTo>
                  <a:cubicBezTo>
                    <a:pt x="5577" y="3821"/>
                    <a:pt x="5579" y="3816"/>
                    <a:pt x="5581" y="3811"/>
                  </a:cubicBezTo>
                  <a:lnTo>
                    <a:pt x="5581" y="3811"/>
                  </a:lnTo>
                  <a:cubicBezTo>
                    <a:pt x="5580" y="3814"/>
                    <a:pt x="5579" y="3816"/>
                    <a:pt x="5579" y="3820"/>
                  </a:cubicBezTo>
                  <a:lnTo>
                    <a:pt x="5579" y="3820"/>
                  </a:lnTo>
                  <a:lnTo>
                    <a:pt x="5579" y="3820"/>
                  </a:lnTo>
                  <a:cubicBezTo>
                    <a:pt x="5579" y="3823"/>
                    <a:pt x="5580" y="3827"/>
                    <a:pt x="5581" y="3830"/>
                  </a:cubicBezTo>
                  <a:cubicBezTo>
                    <a:pt x="5574" y="3846"/>
                    <a:pt x="5566" y="3862"/>
                    <a:pt x="5558" y="3878"/>
                  </a:cubicBezTo>
                  <a:cubicBezTo>
                    <a:pt x="5558" y="3876"/>
                    <a:pt x="5560" y="3874"/>
                    <a:pt x="5561" y="3872"/>
                  </a:cubicBezTo>
                  <a:cubicBezTo>
                    <a:pt x="5562" y="3866"/>
                    <a:pt x="5564" y="3861"/>
                    <a:pt x="5565" y="3856"/>
                  </a:cubicBezTo>
                  <a:lnTo>
                    <a:pt x="5566" y="3857"/>
                  </a:lnTo>
                  <a:close/>
                  <a:moveTo>
                    <a:pt x="5310" y="4402"/>
                  </a:moveTo>
                  <a:cubicBezTo>
                    <a:pt x="5302" y="4412"/>
                    <a:pt x="5294" y="4422"/>
                    <a:pt x="5285" y="4432"/>
                  </a:cubicBezTo>
                  <a:cubicBezTo>
                    <a:pt x="5280" y="4439"/>
                    <a:pt x="5274" y="4444"/>
                    <a:pt x="5269" y="4450"/>
                  </a:cubicBezTo>
                  <a:cubicBezTo>
                    <a:pt x="5264" y="4456"/>
                    <a:pt x="5253" y="4468"/>
                    <a:pt x="5245" y="4476"/>
                  </a:cubicBezTo>
                  <a:cubicBezTo>
                    <a:pt x="5237" y="4484"/>
                    <a:pt x="5233" y="4487"/>
                    <a:pt x="5227" y="4493"/>
                  </a:cubicBezTo>
                  <a:cubicBezTo>
                    <a:pt x="5221" y="4499"/>
                    <a:pt x="5211" y="4508"/>
                    <a:pt x="5203" y="4515"/>
                  </a:cubicBezTo>
                  <a:cubicBezTo>
                    <a:pt x="5199" y="4520"/>
                    <a:pt x="5194" y="4523"/>
                    <a:pt x="5189" y="4528"/>
                  </a:cubicBezTo>
                  <a:cubicBezTo>
                    <a:pt x="5192" y="4523"/>
                    <a:pt x="5196" y="4519"/>
                    <a:pt x="5199" y="4515"/>
                  </a:cubicBezTo>
                  <a:cubicBezTo>
                    <a:pt x="5206" y="4506"/>
                    <a:pt x="5213" y="4497"/>
                    <a:pt x="5219" y="4488"/>
                  </a:cubicBezTo>
                  <a:lnTo>
                    <a:pt x="5236" y="4467"/>
                  </a:lnTo>
                  <a:cubicBezTo>
                    <a:pt x="5244" y="4455"/>
                    <a:pt x="5253" y="4443"/>
                    <a:pt x="5261" y="4431"/>
                  </a:cubicBezTo>
                  <a:lnTo>
                    <a:pt x="5283" y="4401"/>
                  </a:lnTo>
                  <a:cubicBezTo>
                    <a:pt x="5291" y="4390"/>
                    <a:pt x="5298" y="4379"/>
                    <a:pt x="5306" y="4368"/>
                  </a:cubicBezTo>
                  <a:lnTo>
                    <a:pt x="5320" y="4345"/>
                  </a:lnTo>
                  <a:lnTo>
                    <a:pt x="5324" y="4339"/>
                  </a:lnTo>
                  <a:lnTo>
                    <a:pt x="5325" y="4338"/>
                  </a:lnTo>
                  <a:lnTo>
                    <a:pt x="5342" y="4316"/>
                  </a:lnTo>
                  <a:lnTo>
                    <a:pt x="5354" y="4300"/>
                  </a:lnTo>
                  <a:cubicBezTo>
                    <a:pt x="5356" y="4297"/>
                    <a:pt x="5358" y="4294"/>
                    <a:pt x="5361" y="4291"/>
                  </a:cubicBezTo>
                  <a:lnTo>
                    <a:pt x="5370" y="4278"/>
                  </a:lnTo>
                  <a:cubicBezTo>
                    <a:pt x="5381" y="4263"/>
                    <a:pt x="5390" y="4249"/>
                    <a:pt x="5400" y="4234"/>
                  </a:cubicBezTo>
                  <a:lnTo>
                    <a:pt x="5405" y="4227"/>
                  </a:lnTo>
                  <a:cubicBezTo>
                    <a:pt x="5413" y="4214"/>
                    <a:pt x="5421" y="4202"/>
                    <a:pt x="5429" y="4189"/>
                  </a:cubicBezTo>
                  <a:lnTo>
                    <a:pt x="5429" y="4189"/>
                  </a:lnTo>
                  <a:lnTo>
                    <a:pt x="5429" y="4189"/>
                  </a:lnTo>
                  <a:cubicBezTo>
                    <a:pt x="5431" y="4192"/>
                    <a:pt x="5433" y="4195"/>
                    <a:pt x="5436" y="4197"/>
                  </a:cubicBezTo>
                  <a:lnTo>
                    <a:pt x="5424" y="4219"/>
                  </a:lnTo>
                  <a:cubicBezTo>
                    <a:pt x="5419" y="4229"/>
                    <a:pt x="5414" y="4239"/>
                    <a:pt x="5409" y="4248"/>
                  </a:cubicBezTo>
                  <a:cubicBezTo>
                    <a:pt x="5397" y="4270"/>
                    <a:pt x="5384" y="4292"/>
                    <a:pt x="5371" y="4314"/>
                  </a:cubicBezTo>
                  <a:lnTo>
                    <a:pt x="5371" y="4314"/>
                  </a:lnTo>
                  <a:cubicBezTo>
                    <a:pt x="5367" y="4312"/>
                    <a:pt x="5364" y="4311"/>
                    <a:pt x="5360" y="4311"/>
                  </a:cubicBezTo>
                  <a:lnTo>
                    <a:pt x="5360" y="4311"/>
                  </a:lnTo>
                  <a:lnTo>
                    <a:pt x="5360" y="4311"/>
                  </a:lnTo>
                  <a:cubicBezTo>
                    <a:pt x="5355" y="4311"/>
                    <a:pt x="5352" y="4312"/>
                    <a:pt x="5348" y="4314"/>
                  </a:cubicBezTo>
                  <a:cubicBezTo>
                    <a:pt x="5344" y="4316"/>
                    <a:pt x="5341" y="4319"/>
                    <a:pt x="5339" y="4323"/>
                  </a:cubicBezTo>
                  <a:cubicBezTo>
                    <a:pt x="5337" y="4327"/>
                    <a:pt x="5336" y="4330"/>
                    <a:pt x="5336" y="4335"/>
                  </a:cubicBezTo>
                  <a:lnTo>
                    <a:pt x="5336" y="4335"/>
                  </a:lnTo>
                  <a:lnTo>
                    <a:pt x="5336" y="4335"/>
                  </a:lnTo>
                  <a:lnTo>
                    <a:pt x="5336" y="4335"/>
                  </a:lnTo>
                  <a:cubicBezTo>
                    <a:pt x="5336" y="4339"/>
                    <a:pt x="5337" y="4343"/>
                    <a:pt x="5339" y="4346"/>
                  </a:cubicBezTo>
                  <a:cubicBezTo>
                    <a:pt x="5341" y="4349"/>
                    <a:pt x="5342" y="4351"/>
                    <a:pt x="5345" y="4353"/>
                  </a:cubicBezTo>
                  <a:cubicBezTo>
                    <a:pt x="5338" y="4364"/>
                    <a:pt x="5330" y="4375"/>
                    <a:pt x="5323" y="4385"/>
                  </a:cubicBezTo>
                  <a:cubicBezTo>
                    <a:pt x="5319" y="4390"/>
                    <a:pt x="5315" y="4395"/>
                    <a:pt x="5311" y="4401"/>
                  </a:cubicBezTo>
                  <a:lnTo>
                    <a:pt x="5310" y="4402"/>
                  </a:lnTo>
                  <a:close/>
                  <a:moveTo>
                    <a:pt x="5115" y="4612"/>
                  </a:moveTo>
                  <a:lnTo>
                    <a:pt x="5107" y="4621"/>
                  </a:lnTo>
                  <a:cubicBezTo>
                    <a:pt x="5092" y="4637"/>
                    <a:pt x="5077" y="4653"/>
                    <a:pt x="5062" y="4669"/>
                  </a:cubicBezTo>
                  <a:cubicBezTo>
                    <a:pt x="5058" y="4674"/>
                    <a:pt x="5052" y="4679"/>
                    <a:pt x="5048" y="4684"/>
                  </a:cubicBezTo>
                  <a:lnTo>
                    <a:pt x="5022" y="4710"/>
                  </a:lnTo>
                  <a:lnTo>
                    <a:pt x="5022" y="4710"/>
                  </a:lnTo>
                  <a:cubicBezTo>
                    <a:pt x="5021" y="4706"/>
                    <a:pt x="5021" y="4703"/>
                    <a:pt x="5019" y="4700"/>
                  </a:cubicBezTo>
                  <a:cubicBezTo>
                    <a:pt x="5019" y="4699"/>
                    <a:pt x="5017" y="4698"/>
                    <a:pt x="5016" y="4697"/>
                  </a:cubicBezTo>
                  <a:cubicBezTo>
                    <a:pt x="5028" y="4686"/>
                    <a:pt x="5040" y="4674"/>
                    <a:pt x="5052" y="4663"/>
                  </a:cubicBezTo>
                  <a:lnTo>
                    <a:pt x="5067" y="4649"/>
                  </a:lnTo>
                  <a:cubicBezTo>
                    <a:pt x="5081" y="4634"/>
                    <a:pt x="5095" y="4620"/>
                    <a:pt x="5109" y="4605"/>
                  </a:cubicBezTo>
                  <a:lnTo>
                    <a:pt x="5119" y="4594"/>
                  </a:lnTo>
                  <a:cubicBezTo>
                    <a:pt x="5128" y="4584"/>
                    <a:pt x="5138" y="4575"/>
                    <a:pt x="5147" y="4564"/>
                  </a:cubicBezTo>
                  <a:lnTo>
                    <a:pt x="5155" y="4557"/>
                  </a:lnTo>
                  <a:lnTo>
                    <a:pt x="5174" y="4543"/>
                  </a:lnTo>
                  <a:lnTo>
                    <a:pt x="5174" y="4543"/>
                  </a:lnTo>
                  <a:cubicBezTo>
                    <a:pt x="5171" y="4546"/>
                    <a:pt x="5168" y="4550"/>
                    <a:pt x="5164" y="4554"/>
                  </a:cubicBezTo>
                  <a:cubicBezTo>
                    <a:pt x="5149" y="4573"/>
                    <a:pt x="5133" y="4592"/>
                    <a:pt x="5116" y="4611"/>
                  </a:cubicBezTo>
                  <a:lnTo>
                    <a:pt x="5115" y="4612"/>
                  </a:lnTo>
                  <a:close/>
                  <a:moveTo>
                    <a:pt x="4943" y="4781"/>
                  </a:moveTo>
                  <a:cubicBezTo>
                    <a:pt x="4934" y="4792"/>
                    <a:pt x="4924" y="4804"/>
                    <a:pt x="4915" y="4815"/>
                  </a:cubicBezTo>
                  <a:cubicBezTo>
                    <a:pt x="4907" y="4826"/>
                    <a:pt x="4899" y="4835"/>
                    <a:pt x="4890" y="4844"/>
                  </a:cubicBezTo>
                  <a:cubicBezTo>
                    <a:pt x="4882" y="4853"/>
                    <a:pt x="4871" y="4866"/>
                    <a:pt x="4861" y="4877"/>
                  </a:cubicBezTo>
                  <a:lnTo>
                    <a:pt x="4837" y="4905"/>
                  </a:lnTo>
                  <a:cubicBezTo>
                    <a:pt x="4827" y="4916"/>
                    <a:pt x="4816" y="4928"/>
                    <a:pt x="4806" y="4938"/>
                  </a:cubicBezTo>
                  <a:cubicBezTo>
                    <a:pt x="4796" y="4949"/>
                    <a:pt x="4790" y="4956"/>
                    <a:pt x="4782" y="4964"/>
                  </a:cubicBezTo>
                  <a:cubicBezTo>
                    <a:pt x="4774" y="4973"/>
                    <a:pt x="4761" y="4985"/>
                    <a:pt x="4750" y="4996"/>
                  </a:cubicBezTo>
                  <a:cubicBezTo>
                    <a:pt x="4739" y="5007"/>
                    <a:pt x="4734" y="5013"/>
                    <a:pt x="4726" y="5020"/>
                  </a:cubicBezTo>
                  <a:cubicBezTo>
                    <a:pt x="4715" y="5031"/>
                    <a:pt x="4704" y="5042"/>
                    <a:pt x="4692" y="5053"/>
                  </a:cubicBezTo>
                  <a:lnTo>
                    <a:pt x="4669" y="5075"/>
                  </a:lnTo>
                  <a:cubicBezTo>
                    <a:pt x="4657" y="5086"/>
                    <a:pt x="4645" y="5097"/>
                    <a:pt x="4634" y="5107"/>
                  </a:cubicBezTo>
                  <a:lnTo>
                    <a:pt x="4610" y="5128"/>
                  </a:lnTo>
                  <a:cubicBezTo>
                    <a:pt x="4598" y="5139"/>
                    <a:pt x="4586" y="5149"/>
                    <a:pt x="4573" y="5160"/>
                  </a:cubicBezTo>
                  <a:cubicBezTo>
                    <a:pt x="4566" y="5166"/>
                    <a:pt x="4559" y="5173"/>
                    <a:pt x="4551" y="5179"/>
                  </a:cubicBezTo>
                  <a:lnTo>
                    <a:pt x="4528" y="5199"/>
                  </a:lnTo>
                  <a:lnTo>
                    <a:pt x="4512" y="5206"/>
                  </a:lnTo>
                  <a:lnTo>
                    <a:pt x="4495" y="5214"/>
                  </a:lnTo>
                  <a:lnTo>
                    <a:pt x="4467" y="5226"/>
                  </a:lnTo>
                  <a:lnTo>
                    <a:pt x="4454" y="5231"/>
                  </a:lnTo>
                  <a:cubicBezTo>
                    <a:pt x="4447" y="5234"/>
                    <a:pt x="4440" y="5236"/>
                    <a:pt x="4433" y="5238"/>
                  </a:cubicBezTo>
                  <a:lnTo>
                    <a:pt x="4433" y="5238"/>
                  </a:lnTo>
                  <a:cubicBezTo>
                    <a:pt x="4432" y="5238"/>
                    <a:pt x="4432" y="5238"/>
                    <a:pt x="4432" y="5238"/>
                  </a:cubicBezTo>
                  <a:cubicBezTo>
                    <a:pt x="4431" y="5237"/>
                    <a:pt x="4431" y="5235"/>
                    <a:pt x="4429" y="5234"/>
                  </a:cubicBezTo>
                  <a:cubicBezTo>
                    <a:pt x="4438" y="5227"/>
                    <a:pt x="4447" y="5220"/>
                    <a:pt x="4455" y="5213"/>
                  </a:cubicBezTo>
                  <a:cubicBezTo>
                    <a:pt x="4468" y="5203"/>
                    <a:pt x="4481" y="5194"/>
                    <a:pt x="4493" y="5183"/>
                  </a:cubicBezTo>
                  <a:cubicBezTo>
                    <a:pt x="4506" y="5173"/>
                    <a:pt x="4523" y="5158"/>
                    <a:pt x="4537" y="5145"/>
                  </a:cubicBezTo>
                  <a:cubicBezTo>
                    <a:pt x="4549" y="5135"/>
                    <a:pt x="4561" y="5126"/>
                    <a:pt x="4572" y="5115"/>
                  </a:cubicBezTo>
                  <a:cubicBezTo>
                    <a:pt x="4588" y="5101"/>
                    <a:pt x="4603" y="5087"/>
                    <a:pt x="4619" y="5073"/>
                  </a:cubicBezTo>
                  <a:cubicBezTo>
                    <a:pt x="4629" y="5063"/>
                    <a:pt x="4640" y="5053"/>
                    <a:pt x="4650" y="5044"/>
                  </a:cubicBezTo>
                  <a:cubicBezTo>
                    <a:pt x="4668" y="5028"/>
                    <a:pt x="4685" y="5010"/>
                    <a:pt x="4703" y="4993"/>
                  </a:cubicBezTo>
                  <a:lnTo>
                    <a:pt x="4726" y="4970"/>
                  </a:lnTo>
                  <a:cubicBezTo>
                    <a:pt x="4771" y="4925"/>
                    <a:pt x="4816" y="4878"/>
                    <a:pt x="4859" y="4829"/>
                  </a:cubicBezTo>
                  <a:lnTo>
                    <a:pt x="4871" y="4820"/>
                  </a:lnTo>
                  <a:lnTo>
                    <a:pt x="4899" y="4798"/>
                  </a:lnTo>
                  <a:cubicBezTo>
                    <a:pt x="4911" y="4789"/>
                    <a:pt x="4923" y="4781"/>
                    <a:pt x="4934" y="4771"/>
                  </a:cubicBezTo>
                  <a:cubicBezTo>
                    <a:pt x="4946" y="4762"/>
                    <a:pt x="4953" y="4755"/>
                    <a:pt x="4962" y="4747"/>
                  </a:cubicBezTo>
                  <a:lnTo>
                    <a:pt x="4969" y="4741"/>
                  </a:lnTo>
                  <a:lnTo>
                    <a:pt x="4969" y="4741"/>
                  </a:lnTo>
                  <a:lnTo>
                    <a:pt x="4969" y="4741"/>
                  </a:lnTo>
                  <a:cubicBezTo>
                    <a:pt x="4969" y="4744"/>
                    <a:pt x="4969" y="4746"/>
                    <a:pt x="4970" y="4748"/>
                  </a:cubicBezTo>
                  <a:lnTo>
                    <a:pt x="4967" y="4752"/>
                  </a:lnTo>
                  <a:cubicBezTo>
                    <a:pt x="4959" y="4760"/>
                    <a:pt x="4952" y="4770"/>
                    <a:pt x="4944" y="4780"/>
                  </a:cubicBezTo>
                  <a:lnTo>
                    <a:pt x="4943" y="4781"/>
                  </a:lnTo>
                  <a:close/>
                  <a:moveTo>
                    <a:pt x="4355" y="5301"/>
                  </a:moveTo>
                  <a:cubicBezTo>
                    <a:pt x="4342" y="5313"/>
                    <a:pt x="4330" y="5325"/>
                    <a:pt x="4318" y="5335"/>
                  </a:cubicBezTo>
                  <a:lnTo>
                    <a:pt x="4306" y="5346"/>
                  </a:lnTo>
                  <a:cubicBezTo>
                    <a:pt x="4297" y="5353"/>
                    <a:pt x="4288" y="5361"/>
                    <a:pt x="4279" y="5368"/>
                  </a:cubicBezTo>
                  <a:lnTo>
                    <a:pt x="4262" y="5381"/>
                  </a:lnTo>
                  <a:cubicBezTo>
                    <a:pt x="4254" y="5388"/>
                    <a:pt x="4245" y="5394"/>
                    <a:pt x="4237" y="5401"/>
                  </a:cubicBezTo>
                  <a:lnTo>
                    <a:pt x="4228" y="5407"/>
                  </a:lnTo>
                  <a:cubicBezTo>
                    <a:pt x="4174" y="5439"/>
                    <a:pt x="4120" y="5468"/>
                    <a:pt x="4065" y="5495"/>
                  </a:cubicBezTo>
                  <a:lnTo>
                    <a:pt x="4065" y="5495"/>
                  </a:lnTo>
                  <a:cubicBezTo>
                    <a:pt x="4065" y="5494"/>
                    <a:pt x="4065" y="5494"/>
                    <a:pt x="4064" y="5494"/>
                  </a:cubicBezTo>
                  <a:cubicBezTo>
                    <a:pt x="4062" y="5490"/>
                    <a:pt x="4060" y="5487"/>
                    <a:pt x="4056" y="5485"/>
                  </a:cubicBezTo>
                  <a:cubicBezTo>
                    <a:pt x="4053" y="5483"/>
                    <a:pt x="4049" y="5482"/>
                    <a:pt x="4044" y="5482"/>
                  </a:cubicBezTo>
                  <a:cubicBezTo>
                    <a:pt x="4040" y="5482"/>
                    <a:pt x="4036" y="5483"/>
                    <a:pt x="4032" y="5485"/>
                  </a:cubicBezTo>
                  <a:cubicBezTo>
                    <a:pt x="4028" y="5487"/>
                    <a:pt x="4025" y="5490"/>
                    <a:pt x="4023" y="5494"/>
                  </a:cubicBezTo>
                  <a:cubicBezTo>
                    <a:pt x="4021" y="5498"/>
                    <a:pt x="4020" y="5501"/>
                    <a:pt x="4020" y="5506"/>
                  </a:cubicBezTo>
                  <a:lnTo>
                    <a:pt x="4020" y="5506"/>
                  </a:lnTo>
                  <a:cubicBezTo>
                    <a:pt x="4020" y="5506"/>
                    <a:pt x="4020" y="5508"/>
                    <a:pt x="4020" y="5509"/>
                  </a:cubicBezTo>
                  <a:cubicBezTo>
                    <a:pt x="4015" y="5509"/>
                    <a:pt x="4011" y="5509"/>
                    <a:pt x="4006" y="5509"/>
                  </a:cubicBezTo>
                  <a:lnTo>
                    <a:pt x="4006" y="5509"/>
                  </a:lnTo>
                  <a:cubicBezTo>
                    <a:pt x="3981" y="5508"/>
                    <a:pt x="3959" y="5504"/>
                    <a:pt x="3936" y="5493"/>
                  </a:cubicBezTo>
                  <a:lnTo>
                    <a:pt x="3959" y="5484"/>
                  </a:lnTo>
                  <a:lnTo>
                    <a:pt x="3983" y="5473"/>
                  </a:lnTo>
                  <a:lnTo>
                    <a:pt x="4025" y="5455"/>
                  </a:lnTo>
                  <a:lnTo>
                    <a:pt x="4055" y="5441"/>
                  </a:lnTo>
                  <a:lnTo>
                    <a:pt x="4091" y="5424"/>
                  </a:lnTo>
                  <a:lnTo>
                    <a:pt x="4122" y="5409"/>
                  </a:lnTo>
                  <a:lnTo>
                    <a:pt x="4155" y="5392"/>
                  </a:lnTo>
                  <a:cubicBezTo>
                    <a:pt x="4166" y="5387"/>
                    <a:pt x="4177" y="5381"/>
                    <a:pt x="4187" y="5376"/>
                  </a:cubicBezTo>
                  <a:lnTo>
                    <a:pt x="4220" y="5359"/>
                  </a:lnTo>
                  <a:lnTo>
                    <a:pt x="4251" y="5341"/>
                  </a:lnTo>
                  <a:lnTo>
                    <a:pt x="4283" y="5324"/>
                  </a:lnTo>
                  <a:lnTo>
                    <a:pt x="4314" y="5306"/>
                  </a:lnTo>
                  <a:lnTo>
                    <a:pt x="4345" y="5287"/>
                  </a:lnTo>
                  <a:lnTo>
                    <a:pt x="4375" y="5269"/>
                  </a:lnTo>
                  <a:lnTo>
                    <a:pt x="4390" y="5260"/>
                  </a:lnTo>
                  <a:lnTo>
                    <a:pt x="4390" y="5260"/>
                  </a:lnTo>
                  <a:cubicBezTo>
                    <a:pt x="4390" y="5260"/>
                    <a:pt x="4391" y="5260"/>
                    <a:pt x="4391" y="5261"/>
                  </a:cubicBezTo>
                  <a:cubicBezTo>
                    <a:pt x="4391" y="5262"/>
                    <a:pt x="4392" y="5262"/>
                    <a:pt x="4392" y="5263"/>
                  </a:cubicBezTo>
                  <a:lnTo>
                    <a:pt x="4366" y="5289"/>
                  </a:lnTo>
                  <a:lnTo>
                    <a:pt x="4355" y="5301"/>
                  </a:lnTo>
                  <a:close/>
                  <a:moveTo>
                    <a:pt x="3886" y="5510"/>
                  </a:moveTo>
                  <a:cubicBezTo>
                    <a:pt x="3874" y="5515"/>
                    <a:pt x="3861" y="5519"/>
                    <a:pt x="3849" y="5524"/>
                  </a:cubicBezTo>
                  <a:lnTo>
                    <a:pt x="3818" y="5536"/>
                  </a:lnTo>
                  <a:cubicBezTo>
                    <a:pt x="3806" y="5540"/>
                    <a:pt x="3793" y="5545"/>
                    <a:pt x="3780" y="5549"/>
                  </a:cubicBezTo>
                  <a:lnTo>
                    <a:pt x="3751" y="5560"/>
                  </a:lnTo>
                  <a:cubicBezTo>
                    <a:pt x="3738" y="5564"/>
                    <a:pt x="3725" y="5568"/>
                    <a:pt x="3711" y="5572"/>
                  </a:cubicBezTo>
                  <a:cubicBezTo>
                    <a:pt x="3701" y="5576"/>
                    <a:pt x="3692" y="5579"/>
                    <a:pt x="3682" y="5582"/>
                  </a:cubicBezTo>
                  <a:cubicBezTo>
                    <a:pt x="3669" y="5586"/>
                    <a:pt x="3655" y="5590"/>
                    <a:pt x="3642" y="5594"/>
                  </a:cubicBezTo>
                  <a:lnTo>
                    <a:pt x="3613" y="5603"/>
                  </a:lnTo>
                  <a:cubicBezTo>
                    <a:pt x="3600" y="5607"/>
                    <a:pt x="3586" y="5610"/>
                    <a:pt x="3573" y="5614"/>
                  </a:cubicBezTo>
                  <a:lnTo>
                    <a:pt x="3544" y="5622"/>
                  </a:lnTo>
                  <a:lnTo>
                    <a:pt x="3503" y="5632"/>
                  </a:lnTo>
                  <a:lnTo>
                    <a:pt x="3475" y="5639"/>
                  </a:lnTo>
                  <a:lnTo>
                    <a:pt x="3433" y="5649"/>
                  </a:lnTo>
                  <a:lnTo>
                    <a:pt x="3405" y="5655"/>
                  </a:lnTo>
                  <a:cubicBezTo>
                    <a:pt x="3390" y="5658"/>
                    <a:pt x="3374" y="5661"/>
                    <a:pt x="3359" y="5664"/>
                  </a:cubicBezTo>
                  <a:lnTo>
                    <a:pt x="3359" y="5664"/>
                  </a:lnTo>
                  <a:cubicBezTo>
                    <a:pt x="3358" y="5661"/>
                    <a:pt x="3358" y="5659"/>
                    <a:pt x="3356" y="5657"/>
                  </a:cubicBezTo>
                  <a:cubicBezTo>
                    <a:pt x="3356" y="5656"/>
                    <a:pt x="3355" y="5655"/>
                    <a:pt x="3354" y="5654"/>
                  </a:cubicBezTo>
                  <a:lnTo>
                    <a:pt x="3359" y="5649"/>
                  </a:lnTo>
                  <a:lnTo>
                    <a:pt x="3369" y="5639"/>
                  </a:lnTo>
                  <a:cubicBezTo>
                    <a:pt x="3374" y="5635"/>
                    <a:pt x="3378" y="5631"/>
                    <a:pt x="3382" y="5626"/>
                  </a:cubicBezTo>
                  <a:cubicBezTo>
                    <a:pt x="3387" y="5622"/>
                    <a:pt x="3389" y="5619"/>
                    <a:pt x="3393" y="5615"/>
                  </a:cubicBezTo>
                  <a:lnTo>
                    <a:pt x="3406" y="5600"/>
                  </a:lnTo>
                  <a:cubicBezTo>
                    <a:pt x="3409" y="5596"/>
                    <a:pt x="3413" y="5593"/>
                    <a:pt x="3416" y="5589"/>
                  </a:cubicBezTo>
                  <a:cubicBezTo>
                    <a:pt x="3420" y="5585"/>
                    <a:pt x="3425" y="5578"/>
                    <a:pt x="3429" y="5572"/>
                  </a:cubicBezTo>
                  <a:cubicBezTo>
                    <a:pt x="3433" y="5567"/>
                    <a:pt x="3435" y="5564"/>
                    <a:pt x="3438" y="5560"/>
                  </a:cubicBezTo>
                  <a:cubicBezTo>
                    <a:pt x="3441" y="5556"/>
                    <a:pt x="3447" y="5547"/>
                    <a:pt x="3452" y="5540"/>
                  </a:cubicBezTo>
                  <a:lnTo>
                    <a:pt x="3460" y="5528"/>
                  </a:lnTo>
                  <a:lnTo>
                    <a:pt x="3474" y="5507"/>
                  </a:lnTo>
                  <a:lnTo>
                    <a:pt x="3482" y="5495"/>
                  </a:lnTo>
                  <a:lnTo>
                    <a:pt x="3497" y="5472"/>
                  </a:lnTo>
                  <a:lnTo>
                    <a:pt x="3497" y="5472"/>
                  </a:lnTo>
                  <a:lnTo>
                    <a:pt x="3497" y="5471"/>
                  </a:lnTo>
                  <a:cubicBezTo>
                    <a:pt x="3498" y="5470"/>
                    <a:pt x="3499" y="5469"/>
                    <a:pt x="3499" y="5468"/>
                  </a:cubicBezTo>
                  <a:lnTo>
                    <a:pt x="3519" y="5468"/>
                  </a:lnTo>
                  <a:lnTo>
                    <a:pt x="3547" y="5466"/>
                  </a:lnTo>
                  <a:lnTo>
                    <a:pt x="3586" y="5463"/>
                  </a:lnTo>
                  <a:lnTo>
                    <a:pt x="3615" y="5460"/>
                  </a:lnTo>
                  <a:cubicBezTo>
                    <a:pt x="3628" y="5460"/>
                    <a:pt x="3641" y="5458"/>
                    <a:pt x="3654" y="5457"/>
                  </a:cubicBezTo>
                  <a:lnTo>
                    <a:pt x="3683" y="5454"/>
                  </a:lnTo>
                  <a:lnTo>
                    <a:pt x="3720" y="5449"/>
                  </a:lnTo>
                  <a:lnTo>
                    <a:pt x="3750" y="5445"/>
                  </a:lnTo>
                  <a:cubicBezTo>
                    <a:pt x="3762" y="5443"/>
                    <a:pt x="3774" y="5441"/>
                    <a:pt x="3787" y="5439"/>
                  </a:cubicBezTo>
                  <a:lnTo>
                    <a:pt x="3816" y="5434"/>
                  </a:lnTo>
                  <a:cubicBezTo>
                    <a:pt x="3824" y="5433"/>
                    <a:pt x="3832" y="5432"/>
                    <a:pt x="3839" y="5430"/>
                  </a:cubicBezTo>
                  <a:lnTo>
                    <a:pt x="3839" y="5430"/>
                  </a:lnTo>
                  <a:cubicBezTo>
                    <a:pt x="3860" y="5450"/>
                    <a:pt x="3880" y="5464"/>
                    <a:pt x="3904" y="5478"/>
                  </a:cubicBezTo>
                  <a:cubicBezTo>
                    <a:pt x="3913" y="5483"/>
                    <a:pt x="3921" y="5487"/>
                    <a:pt x="3930" y="5492"/>
                  </a:cubicBezTo>
                  <a:lnTo>
                    <a:pt x="3915" y="5498"/>
                  </a:lnTo>
                  <a:lnTo>
                    <a:pt x="3886" y="5510"/>
                  </a:lnTo>
                  <a:close/>
                  <a:moveTo>
                    <a:pt x="3216" y="5694"/>
                  </a:moveTo>
                  <a:lnTo>
                    <a:pt x="3201" y="5693"/>
                  </a:lnTo>
                  <a:lnTo>
                    <a:pt x="3203" y="5693"/>
                  </a:lnTo>
                  <a:cubicBezTo>
                    <a:pt x="3213" y="5691"/>
                    <a:pt x="3224" y="5690"/>
                    <a:pt x="3234" y="5688"/>
                  </a:cubicBezTo>
                  <a:lnTo>
                    <a:pt x="3268" y="5683"/>
                  </a:lnTo>
                  <a:lnTo>
                    <a:pt x="3277" y="5681"/>
                  </a:lnTo>
                  <a:lnTo>
                    <a:pt x="3277" y="5681"/>
                  </a:lnTo>
                  <a:cubicBezTo>
                    <a:pt x="3275" y="5683"/>
                    <a:pt x="3274" y="5684"/>
                    <a:pt x="3273" y="5686"/>
                  </a:cubicBezTo>
                  <a:cubicBezTo>
                    <a:pt x="3271" y="5690"/>
                    <a:pt x="3270" y="5693"/>
                    <a:pt x="3270" y="5697"/>
                  </a:cubicBezTo>
                  <a:cubicBezTo>
                    <a:pt x="3258" y="5697"/>
                    <a:pt x="3245" y="5697"/>
                    <a:pt x="3233" y="5696"/>
                  </a:cubicBezTo>
                  <a:lnTo>
                    <a:pt x="3216" y="5694"/>
                  </a:lnTo>
                  <a:close/>
                  <a:moveTo>
                    <a:pt x="2939" y="5715"/>
                  </a:moveTo>
                  <a:cubicBezTo>
                    <a:pt x="2924" y="5715"/>
                    <a:pt x="2908" y="5716"/>
                    <a:pt x="2893" y="5716"/>
                  </a:cubicBezTo>
                  <a:lnTo>
                    <a:pt x="2874" y="5716"/>
                  </a:lnTo>
                  <a:cubicBezTo>
                    <a:pt x="2853" y="5716"/>
                    <a:pt x="2831" y="5716"/>
                    <a:pt x="2809" y="5716"/>
                  </a:cubicBezTo>
                  <a:cubicBezTo>
                    <a:pt x="2787" y="5716"/>
                    <a:pt x="2764" y="5716"/>
                    <a:pt x="2742" y="5716"/>
                  </a:cubicBezTo>
                  <a:lnTo>
                    <a:pt x="2721" y="5716"/>
                  </a:lnTo>
                  <a:lnTo>
                    <a:pt x="2675" y="5715"/>
                  </a:lnTo>
                  <a:lnTo>
                    <a:pt x="2650" y="5713"/>
                  </a:lnTo>
                  <a:lnTo>
                    <a:pt x="2608" y="5711"/>
                  </a:lnTo>
                  <a:lnTo>
                    <a:pt x="2582" y="5709"/>
                  </a:lnTo>
                  <a:lnTo>
                    <a:pt x="2543" y="5705"/>
                  </a:lnTo>
                  <a:lnTo>
                    <a:pt x="2516" y="5702"/>
                  </a:lnTo>
                  <a:lnTo>
                    <a:pt x="2476" y="5698"/>
                  </a:lnTo>
                  <a:lnTo>
                    <a:pt x="2449" y="5694"/>
                  </a:lnTo>
                  <a:lnTo>
                    <a:pt x="2411" y="5689"/>
                  </a:lnTo>
                  <a:lnTo>
                    <a:pt x="2382" y="5685"/>
                  </a:lnTo>
                  <a:lnTo>
                    <a:pt x="2346" y="5679"/>
                  </a:lnTo>
                  <a:lnTo>
                    <a:pt x="2317" y="5674"/>
                  </a:lnTo>
                  <a:lnTo>
                    <a:pt x="2297" y="5670"/>
                  </a:lnTo>
                  <a:cubicBezTo>
                    <a:pt x="2297" y="5670"/>
                    <a:pt x="2297" y="5670"/>
                    <a:pt x="2297" y="5669"/>
                  </a:cubicBezTo>
                  <a:cubicBezTo>
                    <a:pt x="2307" y="5669"/>
                    <a:pt x="2317" y="5669"/>
                    <a:pt x="2328" y="5669"/>
                  </a:cubicBezTo>
                  <a:cubicBezTo>
                    <a:pt x="2347" y="5669"/>
                    <a:pt x="2367" y="5669"/>
                    <a:pt x="2387" y="5666"/>
                  </a:cubicBezTo>
                  <a:lnTo>
                    <a:pt x="2391" y="5666"/>
                  </a:lnTo>
                  <a:cubicBezTo>
                    <a:pt x="2408" y="5669"/>
                    <a:pt x="2424" y="5673"/>
                    <a:pt x="2441" y="5675"/>
                  </a:cubicBezTo>
                  <a:cubicBezTo>
                    <a:pt x="2458" y="5678"/>
                    <a:pt x="2480" y="5680"/>
                    <a:pt x="2500" y="5683"/>
                  </a:cubicBezTo>
                  <a:cubicBezTo>
                    <a:pt x="2516" y="5685"/>
                    <a:pt x="2532" y="5687"/>
                    <a:pt x="2548" y="5689"/>
                  </a:cubicBezTo>
                  <a:cubicBezTo>
                    <a:pt x="2569" y="5691"/>
                    <a:pt x="2589" y="5693"/>
                    <a:pt x="2610" y="5695"/>
                  </a:cubicBezTo>
                  <a:cubicBezTo>
                    <a:pt x="2625" y="5696"/>
                    <a:pt x="2640" y="5698"/>
                    <a:pt x="2655" y="5699"/>
                  </a:cubicBezTo>
                  <a:cubicBezTo>
                    <a:pt x="2679" y="5701"/>
                    <a:pt x="2702" y="5702"/>
                    <a:pt x="2726" y="5703"/>
                  </a:cubicBezTo>
                  <a:cubicBezTo>
                    <a:pt x="2738" y="5703"/>
                    <a:pt x="2751" y="5704"/>
                    <a:pt x="2763" y="5705"/>
                  </a:cubicBezTo>
                  <a:cubicBezTo>
                    <a:pt x="2799" y="5706"/>
                    <a:pt x="2836" y="5707"/>
                    <a:pt x="2872" y="5707"/>
                  </a:cubicBezTo>
                  <a:lnTo>
                    <a:pt x="2872" y="5707"/>
                  </a:lnTo>
                  <a:cubicBezTo>
                    <a:pt x="2895" y="5707"/>
                    <a:pt x="2918" y="5707"/>
                    <a:pt x="2942" y="5707"/>
                  </a:cubicBezTo>
                  <a:lnTo>
                    <a:pt x="2966" y="5707"/>
                  </a:lnTo>
                  <a:lnTo>
                    <a:pt x="3014" y="5705"/>
                  </a:lnTo>
                  <a:lnTo>
                    <a:pt x="3042" y="5703"/>
                  </a:lnTo>
                  <a:lnTo>
                    <a:pt x="3085" y="5701"/>
                  </a:lnTo>
                  <a:lnTo>
                    <a:pt x="3114" y="5698"/>
                  </a:lnTo>
                  <a:lnTo>
                    <a:pt x="3126" y="5698"/>
                  </a:lnTo>
                  <a:lnTo>
                    <a:pt x="3099" y="5702"/>
                  </a:lnTo>
                  <a:lnTo>
                    <a:pt x="3060" y="5707"/>
                  </a:lnTo>
                  <a:lnTo>
                    <a:pt x="3004" y="5712"/>
                  </a:lnTo>
                  <a:cubicBezTo>
                    <a:pt x="2993" y="5712"/>
                    <a:pt x="2981" y="5713"/>
                    <a:pt x="2969" y="5714"/>
                  </a:cubicBezTo>
                  <a:lnTo>
                    <a:pt x="2939" y="5715"/>
                  </a:lnTo>
                  <a:close/>
                  <a:moveTo>
                    <a:pt x="2196" y="5649"/>
                  </a:moveTo>
                  <a:cubicBezTo>
                    <a:pt x="2196" y="5649"/>
                    <a:pt x="2196" y="5649"/>
                    <a:pt x="2196" y="5648"/>
                  </a:cubicBezTo>
                  <a:lnTo>
                    <a:pt x="2216" y="5653"/>
                  </a:lnTo>
                  <a:lnTo>
                    <a:pt x="2225" y="5656"/>
                  </a:lnTo>
                  <a:lnTo>
                    <a:pt x="2216" y="5654"/>
                  </a:lnTo>
                  <a:lnTo>
                    <a:pt x="2196" y="5649"/>
                  </a:lnTo>
                  <a:close/>
                  <a:moveTo>
                    <a:pt x="2094" y="5616"/>
                  </a:moveTo>
                  <a:lnTo>
                    <a:pt x="2074" y="5609"/>
                  </a:lnTo>
                  <a:cubicBezTo>
                    <a:pt x="2069" y="5607"/>
                    <a:pt x="2064" y="5604"/>
                    <a:pt x="2059" y="5601"/>
                  </a:cubicBezTo>
                  <a:cubicBezTo>
                    <a:pt x="2054" y="5599"/>
                    <a:pt x="2047" y="5595"/>
                    <a:pt x="2042" y="5592"/>
                  </a:cubicBezTo>
                  <a:lnTo>
                    <a:pt x="2038" y="5590"/>
                  </a:lnTo>
                  <a:lnTo>
                    <a:pt x="2038" y="5590"/>
                  </a:lnTo>
                  <a:cubicBezTo>
                    <a:pt x="2038" y="5589"/>
                    <a:pt x="2038" y="5589"/>
                    <a:pt x="2038" y="5589"/>
                  </a:cubicBezTo>
                  <a:cubicBezTo>
                    <a:pt x="2039" y="5588"/>
                    <a:pt x="2039" y="5587"/>
                    <a:pt x="2039" y="5586"/>
                  </a:cubicBezTo>
                  <a:lnTo>
                    <a:pt x="2076" y="5597"/>
                  </a:lnTo>
                  <a:cubicBezTo>
                    <a:pt x="2092" y="5602"/>
                    <a:pt x="2108" y="5607"/>
                    <a:pt x="2124" y="5611"/>
                  </a:cubicBezTo>
                  <a:cubicBezTo>
                    <a:pt x="2140" y="5615"/>
                    <a:pt x="2161" y="5620"/>
                    <a:pt x="2179" y="5624"/>
                  </a:cubicBezTo>
                  <a:lnTo>
                    <a:pt x="2193" y="5628"/>
                  </a:lnTo>
                  <a:lnTo>
                    <a:pt x="2198" y="5631"/>
                  </a:lnTo>
                  <a:lnTo>
                    <a:pt x="2213" y="5639"/>
                  </a:lnTo>
                  <a:lnTo>
                    <a:pt x="2225" y="5646"/>
                  </a:lnTo>
                  <a:lnTo>
                    <a:pt x="2240" y="5653"/>
                  </a:lnTo>
                  <a:lnTo>
                    <a:pt x="2250" y="5658"/>
                  </a:lnTo>
                  <a:cubicBezTo>
                    <a:pt x="2250" y="5658"/>
                    <a:pt x="2250" y="5659"/>
                    <a:pt x="2250" y="5660"/>
                  </a:cubicBezTo>
                  <a:lnTo>
                    <a:pt x="2231" y="5655"/>
                  </a:lnTo>
                  <a:lnTo>
                    <a:pt x="2199" y="5647"/>
                  </a:lnTo>
                  <a:lnTo>
                    <a:pt x="2195" y="5646"/>
                  </a:lnTo>
                  <a:lnTo>
                    <a:pt x="2195" y="5646"/>
                  </a:lnTo>
                  <a:cubicBezTo>
                    <a:pt x="2195" y="5644"/>
                    <a:pt x="2194" y="5643"/>
                    <a:pt x="2193" y="5641"/>
                  </a:cubicBezTo>
                  <a:cubicBezTo>
                    <a:pt x="2191" y="5637"/>
                    <a:pt x="2187" y="5635"/>
                    <a:pt x="2185" y="5633"/>
                  </a:cubicBezTo>
                  <a:cubicBezTo>
                    <a:pt x="2180" y="5630"/>
                    <a:pt x="2177" y="5629"/>
                    <a:pt x="2173" y="5629"/>
                  </a:cubicBezTo>
                  <a:lnTo>
                    <a:pt x="2173" y="5629"/>
                  </a:lnTo>
                  <a:cubicBezTo>
                    <a:pt x="2169" y="5629"/>
                    <a:pt x="2165" y="5631"/>
                    <a:pt x="2161" y="5633"/>
                  </a:cubicBezTo>
                  <a:cubicBezTo>
                    <a:pt x="2160" y="5634"/>
                    <a:pt x="2159" y="5634"/>
                    <a:pt x="2158" y="5635"/>
                  </a:cubicBezTo>
                  <a:lnTo>
                    <a:pt x="2131" y="5628"/>
                  </a:lnTo>
                  <a:lnTo>
                    <a:pt x="2094" y="5616"/>
                  </a:lnTo>
                  <a:close/>
                  <a:moveTo>
                    <a:pt x="1913" y="5550"/>
                  </a:moveTo>
                  <a:lnTo>
                    <a:pt x="1899" y="5546"/>
                  </a:lnTo>
                  <a:lnTo>
                    <a:pt x="1888" y="5542"/>
                  </a:lnTo>
                  <a:lnTo>
                    <a:pt x="1863" y="5532"/>
                  </a:lnTo>
                  <a:cubicBezTo>
                    <a:pt x="1847" y="5525"/>
                    <a:pt x="1832" y="5519"/>
                    <a:pt x="1817" y="5512"/>
                  </a:cubicBezTo>
                  <a:lnTo>
                    <a:pt x="1798" y="5503"/>
                  </a:lnTo>
                  <a:cubicBezTo>
                    <a:pt x="1778" y="5494"/>
                    <a:pt x="1757" y="5485"/>
                    <a:pt x="1737" y="5476"/>
                  </a:cubicBezTo>
                  <a:lnTo>
                    <a:pt x="1732" y="5473"/>
                  </a:lnTo>
                  <a:cubicBezTo>
                    <a:pt x="1711" y="5463"/>
                    <a:pt x="1689" y="5453"/>
                    <a:pt x="1668" y="5442"/>
                  </a:cubicBezTo>
                  <a:lnTo>
                    <a:pt x="1653" y="5434"/>
                  </a:lnTo>
                  <a:cubicBezTo>
                    <a:pt x="1637" y="5426"/>
                    <a:pt x="1620" y="5418"/>
                    <a:pt x="1604" y="5409"/>
                  </a:cubicBezTo>
                  <a:lnTo>
                    <a:pt x="1581" y="5396"/>
                  </a:lnTo>
                  <a:lnTo>
                    <a:pt x="1542" y="5374"/>
                  </a:lnTo>
                  <a:lnTo>
                    <a:pt x="1515" y="5359"/>
                  </a:lnTo>
                  <a:lnTo>
                    <a:pt x="1498" y="5349"/>
                  </a:lnTo>
                  <a:lnTo>
                    <a:pt x="1498" y="5349"/>
                  </a:lnTo>
                  <a:cubicBezTo>
                    <a:pt x="1499" y="5348"/>
                    <a:pt x="1499" y="5349"/>
                    <a:pt x="1500" y="5348"/>
                  </a:cubicBezTo>
                  <a:cubicBezTo>
                    <a:pt x="1504" y="5347"/>
                    <a:pt x="1506" y="5343"/>
                    <a:pt x="1508" y="5340"/>
                  </a:cubicBezTo>
                  <a:lnTo>
                    <a:pt x="1551" y="5365"/>
                  </a:lnTo>
                  <a:lnTo>
                    <a:pt x="1566" y="5373"/>
                  </a:lnTo>
                  <a:cubicBezTo>
                    <a:pt x="1582" y="5382"/>
                    <a:pt x="1598" y="5391"/>
                    <a:pt x="1615" y="5400"/>
                  </a:cubicBezTo>
                  <a:lnTo>
                    <a:pt x="1637" y="5411"/>
                  </a:lnTo>
                  <a:cubicBezTo>
                    <a:pt x="1651" y="5419"/>
                    <a:pt x="1665" y="5426"/>
                    <a:pt x="1679" y="5433"/>
                  </a:cubicBezTo>
                  <a:lnTo>
                    <a:pt x="1704" y="5446"/>
                  </a:lnTo>
                  <a:lnTo>
                    <a:pt x="1744" y="5466"/>
                  </a:lnTo>
                  <a:cubicBezTo>
                    <a:pt x="1753" y="5470"/>
                    <a:pt x="1762" y="5474"/>
                    <a:pt x="1771" y="5479"/>
                  </a:cubicBezTo>
                  <a:lnTo>
                    <a:pt x="1809" y="5496"/>
                  </a:lnTo>
                  <a:lnTo>
                    <a:pt x="1836" y="5510"/>
                  </a:lnTo>
                  <a:lnTo>
                    <a:pt x="1873" y="5526"/>
                  </a:lnTo>
                  <a:lnTo>
                    <a:pt x="1903" y="5538"/>
                  </a:lnTo>
                  <a:lnTo>
                    <a:pt x="1940" y="5553"/>
                  </a:lnTo>
                  <a:lnTo>
                    <a:pt x="1971" y="5564"/>
                  </a:lnTo>
                  <a:lnTo>
                    <a:pt x="1993" y="5573"/>
                  </a:lnTo>
                  <a:lnTo>
                    <a:pt x="1993" y="5573"/>
                  </a:lnTo>
                  <a:cubicBezTo>
                    <a:pt x="1979" y="5570"/>
                    <a:pt x="1965" y="5566"/>
                    <a:pt x="1951" y="5562"/>
                  </a:cubicBezTo>
                  <a:cubicBezTo>
                    <a:pt x="1937" y="5558"/>
                    <a:pt x="1926" y="5555"/>
                    <a:pt x="1913" y="5551"/>
                  </a:cubicBezTo>
                  <a:lnTo>
                    <a:pt x="1913" y="5550"/>
                  </a:lnTo>
                  <a:close/>
                  <a:moveTo>
                    <a:pt x="1423" y="5313"/>
                  </a:moveTo>
                  <a:lnTo>
                    <a:pt x="1407" y="5308"/>
                  </a:lnTo>
                  <a:cubicBezTo>
                    <a:pt x="1402" y="5307"/>
                    <a:pt x="1397" y="5306"/>
                    <a:pt x="1393" y="5304"/>
                  </a:cubicBezTo>
                  <a:cubicBezTo>
                    <a:pt x="1387" y="5302"/>
                    <a:pt x="1382" y="5300"/>
                    <a:pt x="1376" y="5298"/>
                  </a:cubicBezTo>
                  <a:lnTo>
                    <a:pt x="1362" y="5292"/>
                  </a:lnTo>
                  <a:lnTo>
                    <a:pt x="1346" y="5285"/>
                  </a:lnTo>
                  <a:lnTo>
                    <a:pt x="1332" y="5278"/>
                  </a:lnTo>
                  <a:lnTo>
                    <a:pt x="1316" y="5270"/>
                  </a:lnTo>
                  <a:cubicBezTo>
                    <a:pt x="1311" y="5268"/>
                    <a:pt x="1306" y="5265"/>
                    <a:pt x="1301" y="5262"/>
                  </a:cubicBezTo>
                  <a:lnTo>
                    <a:pt x="1286" y="5254"/>
                  </a:lnTo>
                  <a:cubicBezTo>
                    <a:pt x="1280" y="5251"/>
                    <a:pt x="1275" y="5248"/>
                    <a:pt x="1270" y="5245"/>
                  </a:cubicBezTo>
                  <a:cubicBezTo>
                    <a:pt x="1265" y="5242"/>
                    <a:pt x="1260" y="5239"/>
                    <a:pt x="1255" y="5235"/>
                  </a:cubicBezTo>
                  <a:lnTo>
                    <a:pt x="1254" y="5235"/>
                  </a:lnTo>
                  <a:lnTo>
                    <a:pt x="1254" y="5235"/>
                  </a:lnTo>
                  <a:lnTo>
                    <a:pt x="1255" y="5235"/>
                  </a:lnTo>
                  <a:cubicBezTo>
                    <a:pt x="1256" y="5232"/>
                    <a:pt x="1257" y="5229"/>
                    <a:pt x="1258" y="5226"/>
                  </a:cubicBezTo>
                  <a:lnTo>
                    <a:pt x="1264" y="5229"/>
                  </a:lnTo>
                  <a:lnTo>
                    <a:pt x="1279" y="5238"/>
                  </a:lnTo>
                  <a:cubicBezTo>
                    <a:pt x="1288" y="5243"/>
                    <a:pt x="1298" y="5248"/>
                    <a:pt x="1307" y="5253"/>
                  </a:cubicBezTo>
                  <a:lnTo>
                    <a:pt x="1319" y="5259"/>
                  </a:lnTo>
                  <a:cubicBezTo>
                    <a:pt x="1333" y="5266"/>
                    <a:pt x="1346" y="5272"/>
                    <a:pt x="1359" y="5279"/>
                  </a:cubicBezTo>
                  <a:lnTo>
                    <a:pt x="1367" y="5282"/>
                  </a:lnTo>
                  <a:cubicBezTo>
                    <a:pt x="1378" y="5287"/>
                    <a:pt x="1388" y="5292"/>
                    <a:pt x="1399" y="5297"/>
                  </a:cubicBezTo>
                  <a:lnTo>
                    <a:pt x="1411" y="5302"/>
                  </a:lnTo>
                  <a:lnTo>
                    <a:pt x="1412" y="5302"/>
                  </a:lnTo>
                  <a:lnTo>
                    <a:pt x="1439" y="5318"/>
                  </a:lnTo>
                  <a:lnTo>
                    <a:pt x="1436" y="5318"/>
                  </a:lnTo>
                  <a:cubicBezTo>
                    <a:pt x="1432" y="5316"/>
                    <a:pt x="1427" y="5315"/>
                    <a:pt x="1423" y="5313"/>
                  </a:cubicBezTo>
                  <a:close/>
                  <a:moveTo>
                    <a:pt x="1185" y="5152"/>
                  </a:moveTo>
                  <a:lnTo>
                    <a:pt x="1178" y="5149"/>
                  </a:lnTo>
                  <a:lnTo>
                    <a:pt x="1178" y="5149"/>
                  </a:lnTo>
                  <a:cubicBezTo>
                    <a:pt x="1178" y="5148"/>
                    <a:pt x="1177" y="5147"/>
                    <a:pt x="1177" y="5147"/>
                  </a:cubicBezTo>
                  <a:cubicBezTo>
                    <a:pt x="1175" y="5143"/>
                    <a:pt x="1172" y="5141"/>
                    <a:pt x="1168" y="5138"/>
                  </a:cubicBezTo>
                  <a:cubicBezTo>
                    <a:pt x="1164" y="5137"/>
                    <a:pt x="1161" y="5135"/>
                    <a:pt x="1157" y="5135"/>
                  </a:cubicBezTo>
                  <a:lnTo>
                    <a:pt x="1157" y="5135"/>
                  </a:lnTo>
                  <a:cubicBezTo>
                    <a:pt x="1156" y="5135"/>
                    <a:pt x="1156" y="5135"/>
                    <a:pt x="1155" y="5135"/>
                  </a:cubicBezTo>
                  <a:lnTo>
                    <a:pt x="1154" y="5135"/>
                  </a:lnTo>
                  <a:lnTo>
                    <a:pt x="1149" y="5132"/>
                  </a:lnTo>
                  <a:lnTo>
                    <a:pt x="1145" y="5130"/>
                  </a:lnTo>
                  <a:lnTo>
                    <a:pt x="1145" y="5130"/>
                  </a:lnTo>
                  <a:lnTo>
                    <a:pt x="1145" y="5130"/>
                  </a:lnTo>
                  <a:cubicBezTo>
                    <a:pt x="1148" y="5129"/>
                    <a:pt x="1150" y="5127"/>
                    <a:pt x="1152" y="5125"/>
                  </a:cubicBezTo>
                  <a:cubicBezTo>
                    <a:pt x="1169" y="5137"/>
                    <a:pt x="1186" y="5149"/>
                    <a:pt x="1204" y="5160"/>
                  </a:cubicBezTo>
                  <a:lnTo>
                    <a:pt x="1191" y="5154"/>
                  </a:lnTo>
                  <a:lnTo>
                    <a:pt x="1185" y="5152"/>
                  </a:lnTo>
                  <a:close/>
                  <a:moveTo>
                    <a:pt x="1080" y="5046"/>
                  </a:moveTo>
                  <a:cubicBezTo>
                    <a:pt x="1068" y="5036"/>
                    <a:pt x="1056" y="5025"/>
                    <a:pt x="1044" y="5014"/>
                  </a:cubicBezTo>
                  <a:lnTo>
                    <a:pt x="1017" y="4988"/>
                  </a:lnTo>
                  <a:lnTo>
                    <a:pt x="983" y="4956"/>
                  </a:lnTo>
                  <a:lnTo>
                    <a:pt x="961" y="4934"/>
                  </a:lnTo>
                  <a:lnTo>
                    <a:pt x="979" y="4946"/>
                  </a:lnTo>
                  <a:cubicBezTo>
                    <a:pt x="987" y="4952"/>
                    <a:pt x="996" y="4958"/>
                    <a:pt x="1005" y="4964"/>
                  </a:cubicBezTo>
                  <a:cubicBezTo>
                    <a:pt x="1018" y="4973"/>
                    <a:pt x="1031" y="4981"/>
                    <a:pt x="1044" y="4989"/>
                  </a:cubicBezTo>
                  <a:lnTo>
                    <a:pt x="1069" y="5005"/>
                  </a:lnTo>
                  <a:cubicBezTo>
                    <a:pt x="1084" y="5014"/>
                    <a:pt x="1100" y="5023"/>
                    <a:pt x="1116" y="5032"/>
                  </a:cubicBezTo>
                  <a:lnTo>
                    <a:pt x="1136" y="5043"/>
                  </a:lnTo>
                  <a:cubicBezTo>
                    <a:pt x="1151" y="5051"/>
                    <a:pt x="1167" y="5059"/>
                    <a:pt x="1182" y="5067"/>
                  </a:cubicBezTo>
                  <a:lnTo>
                    <a:pt x="1182" y="5067"/>
                  </a:lnTo>
                  <a:cubicBezTo>
                    <a:pt x="1181" y="5070"/>
                    <a:pt x="1180" y="5073"/>
                    <a:pt x="1180" y="5077"/>
                  </a:cubicBezTo>
                  <a:lnTo>
                    <a:pt x="1180" y="5077"/>
                  </a:lnTo>
                  <a:cubicBezTo>
                    <a:pt x="1180" y="5081"/>
                    <a:pt x="1181" y="5084"/>
                    <a:pt x="1183" y="5088"/>
                  </a:cubicBezTo>
                  <a:cubicBezTo>
                    <a:pt x="1183" y="5089"/>
                    <a:pt x="1184" y="5089"/>
                    <a:pt x="1185" y="5090"/>
                  </a:cubicBezTo>
                  <a:cubicBezTo>
                    <a:pt x="1181" y="5093"/>
                    <a:pt x="1177" y="5095"/>
                    <a:pt x="1174" y="5097"/>
                  </a:cubicBezTo>
                  <a:cubicBezTo>
                    <a:pt x="1170" y="5099"/>
                    <a:pt x="1170" y="5099"/>
                    <a:pt x="1168" y="5100"/>
                  </a:cubicBezTo>
                  <a:lnTo>
                    <a:pt x="1168" y="5100"/>
                  </a:lnTo>
                  <a:cubicBezTo>
                    <a:pt x="1164" y="5102"/>
                    <a:pt x="1161" y="5103"/>
                    <a:pt x="1156" y="5105"/>
                  </a:cubicBezTo>
                  <a:lnTo>
                    <a:pt x="1156" y="5105"/>
                  </a:lnTo>
                  <a:cubicBezTo>
                    <a:pt x="1156" y="5102"/>
                    <a:pt x="1155" y="5101"/>
                    <a:pt x="1154" y="5099"/>
                  </a:cubicBezTo>
                  <a:cubicBezTo>
                    <a:pt x="1152" y="5095"/>
                    <a:pt x="1149" y="5093"/>
                    <a:pt x="1145" y="5090"/>
                  </a:cubicBezTo>
                  <a:cubicBezTo>
                    <a:pt x="1141" y="5089"/>
                    <a:pt x="1138" y="5087"/>
                    <a:pt x="1134" y="5087"/>
                  </a:cubicBezTo>
                  <a:lnTo>
                    <a:pt x="1134" y="5087"/>
                  </a:lnTo>
                  <a:cubicBezTo>
                    <a:pt x="1132" y="5087"/>
                    <a:pt x="1130" y="5087"/>
                    <a:pt x="1129" y="5088"/>
                  </a:cubicBezTo>
                  <a:cubicBezTo>
                    <a:pt x="1121" y="5082"/>
                    <a:pt x="1114" y="5077"/>
                    <a:pt x="1107" y="5070"/>
                  </a:cubicBezTo>
                  <a:cubicBezTo>
                    <a:pt x="1100" y="5064"/>
                    <a:pt x="1089" y="5054"/>
                    <a:pt x="1079" y="5047"/>
                  </a:cubicBezTo>
                  <a:lnTo>
                    <a:pt x="1080" y="5046"/>
                  </a:lnTo>
                  <a:close/>
                  <a:moveTo>
                    <a:pt x="877" y="4868"/>
                  </a:moveTo>
                  <a:lnTo>
                    <a:pt x="872" y="4864"/>
                  </a:lnTo>
                  <a:cubicBezTo>
                    <a:pt x="852" y="4847"/>
                    <a:pt x="831" y="4829"/>
                    <a:pt x="811" y="4812"/>
                  </a:cubicBezTo>
                  <a:cubicBezTo>
                    <a:pt x="806" y="4807"/>
                    <a:pt x="802" y="4803"/>
                    <a:pt x="797" y="4799"/>
                  </a:cubicBezTo>
                  <a:cubicBezTo>
                    <a:pt x="782" y="4785"/>
                    <a:pt x="767" y="4771"/>
                    <a:pt x="752" y="4756"/>
                  </a:cubicBezTo>
                  <a:cubicBezTo>
                    <a:pt x="745" y="4749"/>
                    <a:pt x="738" y="4742"/>
                    <a:pt x="730" y="4734"/>
                  </a:cubicBezTo>
                  <a:lnTo>
                    <a:pt x="711" y="4715"/>
                  </a:lnTo>
                  <a:lnTo>
                    <a:pt x="711" y="4715"/>
                  </a:lnTo>
                  <a:cubicBezTo>
                    <a:pt x="712" y="4713"/>
                    <a:pt x="713" y="4712"/>
                    <a:pt x="714" y="4710"/>
                  </a:cubicBezTo>
                  <a:cubicBezTo>
                    <a:pt x="716" y="4706"/>
                    <a:pt x="717" y="4703"/>
                    <a:pt x="717" y="4698"/>
                  </a:cubicBezTo>
                  <a:lnTo>
                    <a:pt x="717" y="4698"/>
                  </a:lnTo>
                  <a:cubicBezTo>
                    <a:pt x="717" y="4698"/>
                    <a:pt x="717" y="4697"/>
                    <a:pt x="717" y="4696"/>
                  </a:cubicBezTo>
                  <a:lnTo>
                    <a:pt x="717" y="4695"/>
                  </a:lnTo>
                  <a:lnTo>
                    <a:pt x="719" y="4695"/>
                  </a:lnTo>
                  <a:lnTo>
                    <a:pt x="722" y="4693"/>
                  </a:lnTo>
                  <a:lnTo>
                    <a:pt x="727" y="4690"/>
                  </a:lnTo>
                  <a:lnTo>
                    <a:pt x="729" y="4688"/>
                  </a:lnTo>
                  <a:lnTo>
                    <a:pt x="733" y="4685"/>
                  </a:lnTo>
                  <a:cubicBezTo>
                    <a:pt x="739" y="4693"/>
                    <a:pt x="746" y="4701"/>
                    <a:pt x="752" y="4709"/>
                  </a:cubicBezTo>
                  <a:cubicBezTo>
                    <a:pt x="764" y="4723"/>
                    <a:pt x="776" y="4737"/>
                    <a:pt x="788" y="4750"/>
                  </a:cubicBezTo>
                  <a:lnTo>
                    <a:pt x="807" y="4773"/>
                  </a:lnTo>
                  <a:cubicBezTo>
                    <a:pt x="824" y="4793"/>
                    <a:pt x="841" y="4811"/>
                    <a:pt x="857" y="4829"/>
                  </a:cubicBezTo>
                  <a:cubicBezTo>
                    <a:pt x="859" y="4831"/>
                    <a:pt x="862" y="4834"/>
                    <a:pt x="864" y="4836"/>
                  </a:cubicBezTo>
                  <a:cubicBezTo>
                    <a:pt x="883" y="4857"/>
                    <a:pt x="902" y="4877"/>
                    <a:pt x="922" y="4897"/>
                  </a:cubicBezTo>
                  <a:lnTo>
                    <a:pt x="936" y="4912"/>
                  </a:lnTo>
                  <a:lnTo>
                    <a:pt x="943" y="4919"/>
                  </a:lnTo>
                  <a:lnTo>
                    <a:pt x="936" y="4914"/>
                  </a:lnTo>
                  <a:cubicBezTo>
                    <a:pt x="915" y="4898"/>
                    <a:pt x="895" y="4883"/>
                    <a:pt x="876" y="4868"/>
                  </a:cubicBezTo>
                  <a:lnTo>
                    <a:pt x="877" y="4868"/>
                  </a:lnTo>
                  <a:close/>
                  <a:moveTo>
                    <a:pt x="639" y="4620"/>
                  </a:moveTo>
                  <a:cubicBezTo>
                    <a:pt x="630" y="4607"/>
                    <a:pt x="621" y="4594"/>
                    <a:pt x="613" y="4581"/>
                  </a:cubicBezTo>
                  <a:lnTo>
                    <a:pt x="597" y="4557"/>
                  </a:lnTo>
                  <a:lnTo>
                    <a:pt x="573" y="4521"/>
                  </a:lnTo>
                  <a:cubicBezTo>
                    <a:pt x="568" y="4512"/>
                    <a:pt x="563" y="4503"/>
                    <a:pt x="557" y="4495"/>
                  </a:cubicBezTo>
                  <a:cubicBezTo>
                    <a:pt x="550" y="4483"/>
                    <a:pt x="542" y="4471"/>
                    <a:pt x="535" y="4459"/>
                  </a:cubicBezTo>
                  <a:lnTo>
                    <a:pt x="519" y="4431"/>
                  </a:lnTo>
                  <a:lnTo>
                    <a:pt x="498" y="4396"/>
                  </a:lnTo>
                  <a:lnTo>
                    <a:pt x="482" y="4367"/>
                  </a:lnTo>
                  <a:cubicBezTo>
                    <a:pt x="475" y="4355"/>
                    <a:pt x="468" y="4344"/>
                    <a:pt x="462" y="4332"/>
                  </a:cubicBezTo>
                  <a:cubicBezTo>
                    <a:pt x="456" y="4320"/>
                    <a:pt x="451" y="4312"/>
                    <a:pt x="446" y="4301"/>
                  </a:cubicBezTo>
                  <a:lnTo>
                    <a:pt x="426" y="4266"/>
                  </a:lnTo>
                  <a:cubicBezTo>
                    <a:pt x="421" y="4255"/>
                    <a:pt x="416" y="4245"/>
                    <a:pt x="410" y="4234"/>
                  </a:cubicBezTo>
                  <a:lnTo>
                    <a:pt x="409" y="4232"/>
                  </a:lnTo>
                  <a:cubicBezTo>
                    <a:pt x="405" y="4221"/>
                    <a:pt x="401" y="4210"/>
                    <a:pt x="397" y="4199"/>
                  </a:cubicBezTo>
                  <a:cubicBezTo>
                    <a:pt x="397" y="4197"/>
                    <a:pt x="395" y="4195"/>
                    <a:pt x="394" y="4193"/>
                  </a:cubicBezTo>
                  <a:cubicBezTo>
                    <a:pt x="390" y="4181"/>
                    <a:pt x="385" y="4168"/>
                    <a:pt x="381" y="4155"/>
                  </a:cubicBezTo>
                  <a:lnTo>
                    <a:pt x="382" y="4155"/>
                  </a:lnTo>
                  <a:lnTo>
                    <a:pt x="396" y="4180"/>
                  </a:lnTo>
                  <a:cubicBezTo>
                    <a:pt x="402" y="4192"/>
                    <a:pt x="408" y="4205"/>
                    <a:pt x="415" y="4216"/>
                  </a:cubicBezTo>
                  <a:cubicBezTo>
                    <a:pt x="422" y="4228"/>
                    <a:pt x="430" y="4242"/>
                    <a:pt x="438" y="4255"/>
                  </a:cubicBezTo>
                  <a:cubicBezTo>
                    <a:pt x="446" y="4268"/>
                    <a:pt x="451" y="4278"/>
                    <a:pt x="458" y="4289"/>
                  </a:cubicBezTo>
                  <a:cubicBezTo>
                    <a:pt x="464" y="4301"/>
                    <a:pt x="473" y="4316"/>
                    <a:pt x="481" y="4329"/>
                  </a:cubicBezTo>
                  <a:cubicBezTo>
                    <a:pt x="489" y="4342"/>
                    <a:pt x="495" y="4352"/>
                    <a:pt x="502" y="4363"/>
                  </a:cubicBezTo>
                  <a:cubicBezTo>
                    <a:pt x="509" y="4375"/>
                    <a:pt x="518" y="4389"/>
                    <a:pt x="527" y="4402"/>
                  </a:cubicBezTo>
                  <a:cubicBezTo>
                    <a:pt x="535" y="4415"/>
                    <a:pt x="540" y="4425"/>
                    <a:pt x="548" y="4435"/>
                  </a:cubicBezTo>
                  <a:cubicBezTo>
                    <a:pt x="555" y="4446"/>
                    <a:pt x="566" y="4461"/>
                    <a:pt x="575" y="4474"/>
                  </a:cubicBezTo>
                  <a:cubicBezTo>
                    <a:pt x="584" y="4487"/>
                    <a:pt x="589" y="4496"/>
                    <a:pt x="597" y="4506"/>
                  </a:cubicBezTo>
                  <a:cubicBezTo>
                    <a:pt x="604" y="4517"/>
                    <a:pt x="615" y="4531"/>
                    <a:pt x="624" y="4544"/>
                  </a:cubicBezTo>
                  <a:lnTo>
                    <a:pt x="646" y="4575"/>
                  </a:lnTo>
                  <a:cubicBezTo>
                    <a:pt x="656" y="4588"/>
                    <a:pt x="666" y="4600"/>
                    <a:pt x="676" y="4614"/>
                  </a:cubicBezTo>
                  <a:lnTo>
                    <a:pt x="698" y="4643"/>
                  </a:lnTo>
                  <a:cubicBezTo>
                    <a:pt x="708" y="4656"/>
                    <a:pt x="719" y="4669"/>
                    <a:pt x="729" y="4682"/>
                  </a:cubicBezTo>
                  <a:lnTo>
                    <a:pt x="730" y="4684"/>
                  </a:lnTo>
                  <a:lnTo>
                    <a:pt x="730" y="4684"/>
                  </a:lnTo>
                  <a:cubicBezTo>
                    <a:pt x="729" y="4684"/>
                    <a:pt x="729" y="4685"/>
                    <a:pt x="728" y="4686"/>
                  </a:cubicBezTo>
                  <a:lnTo>
                    <a:pt x="723" y="4689"/>
                  </a:lnTo>
                  <a:lnTo>
                    <a:pt x="723" y="4689"/>
                  </a:lnTo>
                  <a:cubicBezTo>
                    <a:pt x="722" y="4690"/>
                    <a:pt x="721" y="4690"/>
                    <a:pt x="721" y="4690"/>
                  </a:cubicBezTo>
                  <a:cubicBezTo>
                    <a:pt x="720" y="4691"/>
                    <a:pt x="721" y="4691"/>
                    <a:pt x="720" y="4691"/>
                  </a:cubicBezTo>
                  <a:lnTo>
                    <a:pt x="716" y="4694"/>
                  </a:lnTo>
                  <a:lnTo>
                    <a:pt x="716" y="4694"/>
                  </a:lnTo>
                  <a:lnTo>
                    <a:pt x="716" y="4694"/>
                  </a:lnTo>
                  <a:cubicBezTo>
                    <a:pt x="715" y="4691"/>
                    <a:pt x="714" y="4689"/>
                    <a:pt x="713" y="4687"/>
                  </a:cubicBezTo>
                  <a:cubicBezTo>
                    <a:pt x="711" y="4684"/>
                    <a:pt x="708" y="4681"/>
                    <a:pt x="705" y="4679"/>
                  </a:cubicBezTo>
                  <a:cubicBezTo>
                    <a:pt x="701" y="4676"/>
                    <a:pt x="697" y="4676"/>
                    <a:pt x="693" y="4675"/>
                  </a:cubicBezTo>
                  <a:lnTo>
                    <a:pt x="693" y="4675"/>
                  </a:lnTo>
                  <a:cubicBezTo>
                    <a:pt x="689" y="4676"/>
                    <a:pt x="685" y="4678"/>
                    <a:pt x="682" y="4679"/>
                  </a:cubicBezTo>
                  <a:cubicBezTo>
                    <a:pt x="681" y="4680"/>
                    <a:pt x="681" y="4679"/>
                    <a:pt x="680" y="4680"/>
                  </a:cubicBezTo>
                  <a:cubicBezTo>
                    <a:pt x="671" y="4667"/>
                    <a:pt x="662" y="4655"/>
                    <a:pt x="653" y="4642"/>
                  </a:cubicBezTo>
                  <a:cubicBezTo>
                    <a:pt x="647" y="4634"/>
                    <a:pt x="643" y="4627"/>
                    <a:pt x="638" y="4620"/>
                  </a:cubicBezTo>
                  <a:lnTo>
                    <a:pt x="639" y="4620"/>
                  </a:lnTo>
                  <a:close/>
                  <a:moveTo>
                    <a:pt x="330" y="4062"/>
                  </a:moveTo>
                  <a:cubicBezTo>
                    <a:pt x="328" y="4058"/>
                    <a:pt x="325" y="4054"/>
                    <a:pt x="323" y="4050"/>
                  </a:cubicBezTo>
                  <a:lnTo>
                    <a:pt x="313" y="4026"/>
                  </a:lnTo>
                  <a:lnTo>
                    <a:pt x="297" y="3989"/>
                  </a:lnTo>
                  <a:cubicBezTo>
                    <a:pt x="292" y="3977"/>
                    <a:pt x="287" y="3965"/>
                    <a:pt x="282" y="3953"/>
                  </a:cubicBezTo>
                  <a:cubicBezTo>
                    <a:pt x="277" y="3941"/>
                    <a:pt x="272" y="3929"/>
                    <a:pt x="267" y="3916"/>
                  </a:cubicBezTo>
                  <a:cubicBezTo>
                    <a:pt x="262" y="3904"/>
                    <a:pt x="257" y="3892"/>
                    <a:pt x="252" y="3880"/>
                  </a:cubicBezTo>
                  <a:lnTo>
                    <a:pt x="238" y="3842"/>
                  </a:lnTo>
                  <a:lnTo>
                    <a:pt x="224" y="3804"/>
                  </a:lnTo>
                  <a:lnTo>
                    <a:pt x="210" y="3767"/>
                  </a:lnTo>
                  <a:cubicBezTo>
                    <a:pt x="205" y="3754"/>
                    <a:pt x="201" y="3740"/>
                    <a:pt x="196" y="3728"/>
                  </a:cubicBezTo>
                  <a:lnTo>
                    <a:pt x="183" y="3691"/>
                  </a:lnTo>
                  <a:lnTo>
                    <a:pt x="170" y="3649"/>
                  </a:lnTo>
                  <a:lnTo>
                    <a:pt x="162" y="3626"/>
                  </a:lnTo>
                  <a:cubicBezTo>
                    <a:pt x="165" y="3632"/>
                    <a:pt x="167" y="3637"/>
                    <a:pt x="170" y="3643"/>
                  </a:cubicBezTo>
                  <a:cubicBezTo>
                    <a:pt x="174" y="3653"/>
                    <a:pt x="178" y="3663"/>
                    <a:pt x="183" y="3673"/>
                  </a:cubicBezTo>
                  <a:cubicBezTo>
                    <a:pt x="187" y="3683"/>
                    <a:pt x="192" y="3695"/>
                    <a:pt x="197" y="3705"/>
                  </a:cubicBezTo>
                  <a:cubicBezTo>
                    <a:pt x="202" y="3716"/>
                    <a:pt x="206" y="3724"/>
                    <a:pt x="211" y="3734"/>
                  </a:cubicBezTo>
                  <a:lnTo>
                    <a:pt x="218" y="3750"/>
                  </a:lnTo>
                  <a:lnTo>
                    <a:pt x="230" y="3784"/>
                  </a:lnTo>
                  <a:cubicBezTo>
                    <a:pt x="233" y="3792"/>
                    <a:pt x="236" y="3800"/>
                    <a:pt x="239" y="3809"/>
                  </a:cubicBezTo>
                  <a:cubicBezTo>
                    <a:pt x="246" y="3830"/>
                    <a:pt x="254" y="3850"/>
                    <a:pt x="262" y="3871"/>
                  </a:cubicBezTo>
                  <a:cubicBezTo>
                    <a:pt x="266" y="3881"/>
                    <a:pt x="270" y="3891"/>
                    <a:pt x="274" y="3902"/>
                  </a:cubicBezTo>
                  <a:cubicBezTo>
                    <a:pt x="281" y="3921"/>
                    <a:pt x="288" y="3939"/>
                    <a:pt x="296" y="3958"/>
                  </a:cubicBezTo>
                  <a:cubicBezTo>
                    <a:pt x="300" y="3969"/>
                    <a:pt x="305" y="3980"/>
                    <a:pt x="309" y="3991"/>
                  </a:cubicBezTo>
                  <a:cubicBezTo>
                    <a:pt x="317" y="4008"/>
                    <a:pt x="324" y="4026"/>
                    <a:pt x="331" y="4044"/>
                  </a:cubicBezTo>
                  <a:cubicBezTo>
                    <a:pt x="336" y="4055"/>
                    <a:pt x="341" y="4067"/>
                    <a:pt x="346" y="4078"/>
                  </a:cubicBezTo>
                  <a:cubicBezTo>
                    <a:pt x="351" y="4090"/>
                    <a:pt x="356" y="4101"/>
                    <a:pt x="362" y="4113"/>
                  </a:cubicBezTo>
                  <a:lnTo>
                    <a:pt x="362" y="4113"/>
                  </a:lnTo>
                  <a:cubicBezTo>
                    <a:pt x="357" y="4106"/>
                    <a:pt x="353" y="4099"/>
                    <a:pt x="349" y="4093"/>
                  </a:cubicBezTo>
                  <a:cubicBezTo>
                    <a:pt x="342" y="4083"/>
                    <a:pt x="335" y="4073"/>
                    <a:pt x="329" y="4063"/>
                  </a:cubicBezTo>
                  <a:lnTo>
                    <a:pt x="330" y="4062"/>
                  </a:lnTo>
                  <a:close/>
                  <a:moveTo>
                    <a:pt x="130" y="3590"/>
                  </a:moveTo>
                  <a:cubicBezTo>
                    <a:pt x="129" y="3586"/>
                    <a:pt x="127" y="3581"/>
                    <a:pt x="126" y="3576"/>
                  </a:cubicBezTo>
                  <a:lnTo>
                    <a:pt x="126" y="3576"/>
                  </a:lnTo>
                  <a:cubicBezTo>
                    <a:pt x="128" y="3575"/>
                    <a:pt x="129" y="3575"/>
                    <a:pt x="130" y="3574"/>
                  </a:cubicBezTo>
                  <a:cubicBezTo>
                    <a:pt x="133" y="3573"/>
                    <a:pt x="134" y="3571"/>
                    <a:pt x="136" y="3569"/>
                  </a:cubicBezTo>
                  <a:lnTo>
                    <a:pt x="141" y="3579"/>
                  </a:lnTo>
                  <a:lnTo>
                    <a:pt x="141" y="3579"/>
                  </a:lnTo>
                  <a:cubicBezTo>
                    <a:pt x="140" y="3579"/>
                    <a:pt x="140" y="3580"/>
                    <a:pt x="139" y="3580"/>
                  </a:cubicBezTo>
                  <a:cubicBezTo>
                    <a:pt x="135" y="3582"/>
                    <a:pt x="132" y="3585"/>
                    <a:pt x="130" y="3589"/>
                  </a:cubicBezTo>
                  <a:cubicBezTo>
                    <a:pt x="130" y="3590"/>
                    <a:pt x="129" y="3590"/>
                    <a:pt x="129" y="3590"/>
                  </a:cubicBezTo>
                  <a:lnTo>
                    <a:pt x="130" y="3590"/>
                  </a:lnTo>
                  <a:close/>
                  <a:moveTo>
                    <a:pt x="104" y="3484"/>
                  </a:moveTo>
                  <a:lnTo>
                    <a:pt x="99" y="3469"/>
                  </a:lnTo>
                  <a:cubicBezTo>
                    <a:pt x="95" y="3459"/>
                    <a:pt x="92" y="3449"/>
                    <a:pt x="89" y="3438"/>
                  </a:cubicBezTo>
                  <a:cubicBezTo>
                    <a:pt x="88" y="3434"/>
                    <a:pt x="87" y="3430"/>
                    <a:pt x="85" y="3426"/>
                  </a:cubicBezTo>
                  <a:cubicBezTo>
                    <a:pt x="81" y="3411"/>
                    <a:pt x="77" y="3396"/>
                    <a:pt x="74" y="3381"/>
                  </a:cubicBezTo>
                  <a:cubicBezTo>
                    <a:pt x="74" y="3379"/>
                    <a:pt x="73" y="3377"/>
                    <a:pt x="72" y="3374"/>
                  </a:cubicBezTo>
                  <a:cubicBezTo>
                    <a:pt x="70" y="3367"/>
                    <a:pt x="69" y="3360"/>
                    <a:pt x="67" y="3354"/>
                  </a:cubicBezTo>
                  <a:cubicBezTo>
                    <a:pt x="67" y="3355"/>
                    <a:pt x="69" y="3357"/>
                    <a:pt x="69" y="3358"/>
                  </a:cubicBezTo>
                  <a:lnTo>
                    <a:pt x="72" y="3365"/>
                  </a:lnTo>
                  <a:cubicBezTo>
                    <a:pt x="75" y="3378"/>
                    <a:pt x="79" y="3390"/>
                    <a:pt x="82" y="3403"/>
                  </a:cubicBezTo>
                  <a:lnTo>
                    <a:pt x="87" y="3422"/>
                  </a:lnTo>
                  <a:cubicBezTo>
                    <a:pt x="94" y="3446"/>
                    <a:pt x="102" y="3470"/>
                    <a:pt x="110" y="3493"/>
                  </a:cubicBezTo>
                  <a:cubicBezTo>
                    <a:pt x="110" y="3493"/>
                    <a:pt x="110" y="3493"/>
                    <a:pt x="110" y="3494"/>
                  </a:cubicBezTo>
                  <a:cubicBezTo>
                    <a:pt x="113" y="3502"/>
                    <a:pt x="116" y="3510"/>
                    <a:pt x="119" y="3518"/>
                  </a:cubicBezTo>
                  <a:cubicBezTo>
                    <a:pt x="119" y="3520"/>
                    <a:pt x="119" y="3522"/>
                    <a:pt x="119" y="3524"/>
                  </a:cubicBezTo>
                  <a:lnTo>
                    <a:pt x="113" y="3511"/>
                  </a:lnTo>
                  <a:cubicBezTo>
                    <a:pt x="109" y="3501"/>
                    <a:pt x="106" y="3492"/>
                    <a:pt x="103" y="3484"/>
                  </a:cubicBezTo>
                  <a:lnTo>
                    <a:pt x="104" y="3484"/>
                  </a:lnTo>
                  <a:close/>
                  <a:moveTo>
                    <a:pt x="39" y="2663"/>
                  </a:moveTo>
                  <a:cubicBezTo>
                    <a:pt x="40" y="2656"/>
                    <a:pt x="41" y="2648"/>
                    <a:pt x="43" y="2640"/>
                  </a:cubicBezTo>
                  <a:cubicBezTo>
                    <a:pt x="44" y="2632"/>
                    <a:pt x="46" y="2626"/>
                    <a:pt x="48" y="2620"/>
                  </a:cubicBezTo>
                  <a:cubicBezTo>
                    <a:pt x="49" y="2614"/>
                    <a:pt x="52" y="2605"/>
                    <a:pt x="54" y="2597"/>
                  </a:cubicBezTo>
                  <a:cubicBezTo>
                    <a:pt x="56" y="2589"/>
                    <a:pt x="57" y="2583"/>
                    <a:pt x="59" y="2576"/>
                  </a:cubicBezTo>
                  <a:cubicBezTo>
                    <a:pt x="61" y="2569"/>
                    <a:pt x="64" y="2560"/>
                    <a:pt x="66" y="2552"/>
                  </a:cubicBezTo>
                  <a:lnTo>
                    <a:pt x="72" y="2531"/>
                  </a:lnTo>
                  <a:cubicBezTo>
                    <a:pt x="75" y="2523"/>
                    <a:pt x="77" y="2515"/>
                    <a:pt x="80" y="2507"/>
                  </a:cubicBezTo>
                  <a:cubicBezTo>
                    <a:pt x="82" y="2499"/>
                    <a:pt x="85" y="2493"/>
                    <a:pt x="88" y="2486"/>
                  </a:cubicBezTo>
                  <a:cubicBezTo>
                    <a:pt x="91" y="2479"/>
                    <a:pt x="94" y="2469"/>
                    <a:pt x="97" y="2461"/>
                  </a:cubicBezTo>
                  <a:cubicBezTo>
                    <a:pt x="100" y="2453"/>
                    <a:pt x="103" y="2447"/>
                    <a:pt x="106" y="2440"/>
                  </a:cubicBezTo>
                  <a:cubicBezTo>
                    <a:pt x="109" y="2433"/>
                    <a:pt x="112" y="2423"/>
                    <a:pt x="116" y="2415"/>
                  </a:cubicBezTo>
                  <a:cubicBezTo>
                    <a:pt x="119" y="2407"/>
                    <a:pt x="122" y="2401"/>
                    <a:pt x="126" y="2394"/>
                  </a:cubicBezTo>
                  <a:cubicBezTo>
                    <a:pt x="129" y="2386"/>
                    <a:pt x="133" y="2377"/>
                    <a:pt x="137" y="2369"/>
                  </a:cubicBezTo>
                  <a:cubicBezTo>
                    <a:pt x="140" y="2360"/>
                    <a:pt x="144" y="2354"/>
                    <a:pt x="148" y="2347"/>
                  </a:cubicBezTo>
                  <a:cubicBezTo>
                    <a:pt x="151" y="2340"/>
                    <a:pt x="156" y="2330"/>
                    <a:pt x="161" y="2322"/>
                  </a:cubicBezTo>
                  <a:cubicBezTo>
                    <a:pt x="165" y="2313"/>
                    <a:pt x="168" y="2307"/>
                    <a:pt x="172" y="2300"/>
                  </a:cubicBezTo>
                  <a:lnTo>
                    <a:pt x="186" y="2274"/>
                  </a:lnTo>
                  <a:cubicBezTo>
                    <a:pt x="190" y="2267"/>
                    <a:pt x="194" y="2259"/>
                    <a:pt x="198" y="2253"/>
                  </a:cubicBezTo>
                  <a:cubicBezTo>
                    <a:pt x="202" y="2246"/>
                    <a:pt x="209" y="2235"/>
                    <a:pt x="215" y="2226"/>
                  </a:cubicBezTo>
                  <a:cubicBezTo>
                    <a:pt x="220" y="2217"/>
                    <a:pt x="222" y="2212"/>
                    <a:pt x="227" y="2206"/>
                  </a:cubicBezTo>
                  <a:cubicBezTo>
                    <a:pt x="231" y="2199"/>
                    <a:pt x="235" y="2193"/>
                    <a:pt x="239" y="2187"/>
                  </a:cubicBezTo>
                  <a:lnTo>
                    <a:pt x="239" y="2187"/>
                  </a:lnTo>
                  <a:cubicBezTo>
                    <a:pt x="256" y="2179"/>
                    <a:pt x="271" y="2176"/>
                    <a:pt x="289" y="2176"/>
                  </a:cubicBezTo>
                  <a:lnTo>
                    <a:pt x="289" y="2176"/>
                  </a:lnTo>
                  <a:cubicBezTo>
                    <a:pt x="303" y="2176"/>
                    <a:pt x="314" y="2178"/>
                    <a:pt x="326" y="2182"/>
                  </a:cubicBezTo>
                  <a:lnTo>
                    <a:pt x="326" y="2182"/>
                  </a:lnTo>
                  <a:cubicBezTo>
                    <a:pt x="325" y="2186"/>
                    <a:pt x="324" y="2189"/>
                    <a:pt x="324" y="2192"/>
                  </a:cubicBezTo>
                  <a:lnTo>
                    <a:pt x="324" y="2192"/>
                  </a:lnTo>
                  <a:lnTo>
                    <a:pt x="324" y="2192"/>
                  </a:lnTo>
                  <a:cubicBezTo>
                    <a:pt x="324" y="2196"/>
                    <a:pt x="325" y="2200"/>
                    <a:pt x="327" y="2204"/>
                  </a:cubicBezTo>
                  <a:cubicBezTo>
                    <a:pt x="329" y="2208"/>
                    <a:pt x="332" y="2211"/>
                    <a:pt x="336" y="2213"/>
                  </a:cubicBezTo>
                  <a:cubicBezTo>
                    <a:pt x="340" y="2215"/>
                    <a:pt x="344" y="2216"/>
                    <a:pt x="348" y="2216"/>
                  </a:cubicBezTo>
                  <a:lnTo>
                    <a:pt x="348" y="2216"/>
                  </a:lnTo>
                  <a:cubicBezTo>
                    <a:pt x="352" y="2216"/>
                    <a:pt x="356" y="2215"/>
                    <a:pt x="359" y="2213"/>
                  </a:cubicBezTo>
                  <a:cubicBezTo>
                    <a:pt x="360" y="2212"/>
                    <a:pt x="361" y="2212"/>
                    <a:pt x="362" y="2211"/>
                  </a:cubicBezTo>
                  <a:cubicBezTo>
                    <a:pt x="336" y="2398"/>
                    <a:pt x="316" y="2578"/>
                    <a:pt x="300" y="2734"/>
                  </a:cubicBezTo>
                  <a:cubicBezTo>
                    <a:pt x="300" y="2737"/>
                    <a:pt x="300" y="2739"/>
                    <a:pt x="300" y="2742"/>
                  </a:cubicBezTo>
                  <a:cubicBezTo>
                    <a:pt x="298" y="2759"/>
                    <a:pt x="297" y="2776"/>
                    <a:pt x="295" y="2792"/>
                  </a:cubicBezTo>
                  <a:lnTo>
                    <a:pt x="295" y="2792"/>
                  </a:lnTo>
                  <a:cubicBezTo>
                    <a:pt x="295" y="2793"/>
                    <a:pt x="295" y="2794"/>
                    <a:pt x="295" y="2794"/>
                  </a:cubicBezTo>
                  <a:cubicBezTo>
                    <a:pt x="295" y="2795"/>
                    <a:pt x="295" y="2796"/>
                    <a:pt x="295" y="2796"/>
                  </a:cubicBezTo>
                  <a:cubicBezTo>
                    <a:pt x="293" y="2814"/>
                    <a:pt x="292" y="2831"/>
                    <a:pt x="290" y="2848"/>
                  </a:cubicBezTo>
                  <a:lnTo>
                    <a:pt x="290" y="2848"/>
                  </a:lnTo>
                  <a:lnTo>
                    <a:pt x="290" y="2848"/>
                  </a:lnTo>
                  <a:cubicBezTo>
                    <a:pt x="290" y="2849"/>
                    <a:pt x="290" y="2849"/>
                    <a:pt x="290" y="2849"/>
                  </a:cubicBezTo>
                  <a:cubicBezTo>
                    <a:pt x="289" y="2866"/>
                    <a:pt x="287" y="2883"/>
                    <a:pt x="286" y="2899"/>
                  </a:cubicBezTo>
                  <a:lnTo>
                    <a:pt x="286" y="2899"/>
                  </a:lnTo>
                  <a:cubicBezTo>
                    <a:pt x="285" y="2908"/>
                    <a:pt x="284" y="2917"/>
                    <a:pt x="283" y="2926"/>
                  </a:cubicBezTo>
                  <a:lnTo>
                    <a:pt x="282" y="2926"/>
                  </a:lnTo>
                  <a:lnTo>
                    <a:pt x="282" y="2926"/>
                  </a:lnTo>
                  <a:cubicBezTo>
                    <a:pt x="278" y="2926"/>
                    <a:pt x="275" y="2926"/>
                    <a:pt x="271" y="2928"/>
                  </a:cubicBezTo>
                  <a:cubicBezTo>
                    <a:pt x="267" y="2920"/>
                    <a:pt x="262" y="2911"/>
                    <a:pt x="258" y="2904"/>
                  </a:cubicBezTo>
                  <a:cubicBezTo>
                    <a:pt x="254" y="2896"/>
                    <a:pt x="250" y="2890"/>
                    <a:pt x="246" y="2883"/>
                  </a:cubicBezTo>
                  <a:cubicBezTo>
                    <a:pt x="242" y="2876"/>
                    <a:pt x="239" y="2870"/>
                    <a:pt x="235" y="2863"/>
                  </a:cubicBezTo>
                  <a:lnTo>
                    <a:pt x="223" y="2842"/>
                  </a:lnTo>
                  <a:cubicBezTo>
                    <a:pt x="219" y="2836"/>
                    <a:pt x="216" y="2830"/>
                    <a:pt x="213" y="2825"/>
                  </a:cubicBezTo>
                  <a:cubicBezTo>
                    <a:pt x="209" y="2819"/>
                    <a:pt x="205" y="2811"/>
                    <a:pt x="201" y="2805"/>
                  </a:cubicBezTo>
                  <a:lnTo>
                    <a:pt x="191" y="2790"/>
                  </a:lnTo>
                  <a:lnTo>
                    <a:pt x="179" y="2771"/>
                  </a:lnTo>
                  <a:cubicBezTo>
                    <a:pt x="176" y="2767"/>
                    <a:pt x="173" y="2762"/>
                    <a:pt x="170" y="2757"/>
                  </a:cubicBezTo>
                  <a:lnTo>
                    <a:pt x="158" y="2740"/>
                  </a:lnTo>
                  <a:cubicBezTo>
                    <a:pt x="155" y="2736"/>
                    <a:pt x="153" y="2732"/>
                    <a:pt x="150" y="2729"/>
                  </a:cubicBezTo>
                  <a:cubicBezTo>
                    <a:pt x="147" y="2725"/>
                    <a:pt x="141" y="2718"/>
                    <a:pt x="137" y="2713"/>
                  </a:cubicBezTo>
                  <a:lnTo>
                    <a:pt x="130" y="2703"/>
                  </a:lnTo>
                  <a:lnTo>
                    <a:pt x="126" y="2700"/>
                  </a:lnTo>
                  <a:lnTo>
                    <a:pt x="126" y="2700"/>
                  </a:lnTo>
                  <a:cubicBezTo>
                    <a:pt x="128" y="2698"/>
                    <a:pt x="129" y="2697"/>
                    <a:pt x="130" y="2695"/>
                  </a:cubicBezTo>
                  <a:cubicBezTo>
                    <a:pt x="132" y="2691"/>
                    <a:pt x="133" y="2687"/>
                    <a:pt x="133" y="2683"/>
                  </a:cubicBezTo>
                  <a:lnTo>
                    <a:pt x="133" y="2683"/>
                  </a:lnTo>
                  <a:lnTo>
                    <a:pt x="133" y="2683"/>
                  </a:lnTo>
                  <a:lnTo>
                    <a:pt x="133" y="2683"/>
                  </a:lnTo>
                  <a:cubicBezTo>
                    <a:pt x="133" y="2678"/>
                    <a:pt x="132" y="2675"/>
                    <a:pt x="130" y="2671"/>
                  </a:cubicBezTo>
                  <a:cubicBezTo>
                    <a:pt x="128" y="2667"/>
                    <a:pt x="125" y="2664"/>
                    <a:pt x="121" y="2662"/>
                  </a:cubicBezTo>
                  <a:cubicBezTo>
                    <a:pt x="117" y="2660"/>
                    <a:pt x="114" y="2659"/>
                    <a:pt x="109" y="2659"/>
                  </a:cubicBezTo>
                  <a:lnTo>
                    <a:pt x="109" y="2659"/>
                  </a:lnTo>
                  <a:lnTo>
                    <a:pt x="109" y="2659"/>
                  </a:lnTo>
                  <a:lnTo>
                    <a:pt x="109" y="2659"/>
                  </a:lnTo>
                  <a:cubicBezTo>
                    <a:pt x="104" y="2659"/>
                    <a:pt x="101" y="2659"/>
                    <a:pt x="97" y="2662"/>
                  </a:cubicBezTo>
                  <a:cubicBezTo>
                    <a:pt x="94" y="2663"/>
                    <a:pt x="91" y="2666"/>
                    <a:pt x="89" y="2669"/>
                  </a:cubicBezTo>
                  <a:lnTo>
                    <a:pt x="89" y="2669"/>
                  </a:lnTo>
                  <a:cubicBezTo>
                    <a:pt x="85" y="2668"/>
                    <a:pt x="80" y="2667"/>
                    <a:pt x="75" y="2667"/>
                  </a:cubicBezTo>
                  <a:lnTo>
                    <a:pt x="75" y="2667"/>
                  </a:lnTo>
                  <a:cubicBezTo>
                    <a:pt x="71" y="2667"/>
                    <a:pt x="67" y="2667"/>
                    <a:pt x="64" y="2669"/>
                  </a:cubicBezTo>
                  <a:lnTo>
                    <a:pt x="61" y="2669"/>
                  </a:lnTo>
                  <a:lnTo>
                    <a:pt x="61" y="2669"/>
                  </a:lnTo>
                  <a:cubicBezTo>
                    <a:pt x="59" y="2669"/>
                    <a:pt x="58" y="2670"/>
                    <a:pt x="56" y="2671"/>
                  </a:cubicBezTo>
                  <a:cubicBezTo>
                    <a:pt x="54" y="2672"/>
                    <a:pt x="53" y="2673"/>
                    <a:pt x="51" y="2674"/>
                  </a:cubicBezTo>
                  <a:lnTo>
                    <a:pt x="51" y="2674"/>
                  </a:lnTo>
                  <a:lnTo>
                    <a:pt x="51" y="2674"/>
                  </a:lnTo>
                  <a:cubicBezTo>
                    <a:pt x="51" y="2675"/>
                    <a:pt x="50" y="2675"/>
                    <a:pt x="50" y="2676"/>
                  </a:cubicBezTo>
                  <a:lnTo>
                    <a:pt x="50" y="2676"/>
                  </a:lnTo>
                  <a:cubicBezTo>
                    <a:pt x="47" y="2678"/>
                    <a:pt x="44" y="2681"/>
                    <a:pt x="42" y="2684"/>
                  </a:cubicBezTo>
                  <a:lnTo>
                    <a:pt x="42" y="2685"/>
                  </a:lnTo>
                  <a:lnTo>
                    <a:pt x="42" y="2685"/>
                  </a:lnTo>
                  <a:cubicBezTo>
                    <a:pt x="41" y="2686"/>
                    <a:pt x="41" y="2687"/>
                    <a:pt x="40" y="2688"/>
                  </a:cubicBezTo>
                  <a:cubicBezTo>
                    <a:pt x="39" y="2689"/>
                    <a:pt x="39" y="2690"/>
                    <a:pt x="38" y="2692"/>
                  </a:cubicBezTo>
                  <a:lnTo>
                    <a:pt x="36" y="2692"/>
                  </a:lnTo>
                  <a:lnTo>
                    <a:pt x="37" y="2684"/>
                  </a:lnTo>
                  <a:cubicBezTo>
                    <a:pt x="36" y="2676"/>
                    <a:pt x="37" y="2669"/>
                    <a:pt x="38" y="2663"/>
                  </a:cubicBezTo>
                  <a:lnTo>
                    <a:pt x="39" y="2663"/>
                  </a:lnTo>
                  <a:close/>
                  <a:moveTo>
                    <a:pt x="104" y="2309"/>
                  </a:moveTo>
                  <a:cubicBezTo>
                    <a:pt x="106" y="2305"/>
                    <a:pt x="108" y="2300"/>
                    <a:pt x="110" y="2295"/>
                  </a:cubicBezTo>
                  <a:lnTo>
                    <a:pt x="110" y="2295"/>
                  </a:lnTo>
                  <a:cubicBezTo>
                    <a:pt x="110" y="2294"/>
                    <a:pt x="111" y="2292"/>
                    <a:pt x="111" y="2291"/>
                  </a:cubicBezTo>
                  <a:cubicBezTo>
                    <a:pt x="111" y="2294"/>
                    <a:pt x="110" y="2297"/>
                    <a:pt x="110" y="2300"/>
                  </a:cubicBezTo>
                  <a:cubicBezTo>
                    <a:pt x="106" y="2313"/>
                    <a:pt x="103" y="2327"/>
                    <a:pt x="100" y="2341"/>
                  </a:cubicBezTo>
                  <a:lnTo>
                    <a:pt x="100" y="2341"/>
                  </a:lnTo>
                  <a:cubicBezTo>
                    <a:pt x="98" y="2341"/>
                    <a:pt x="97" y="2340"/>
                    <a:pt x="96" y="2340"/>
                  </a:cubicBezTo>
                  <a:lnTo>
                    <a:pt x="96" y="2340"/>
                  </a:lnTo>
                  <a:cubicBezTo>
                    <a:pt x="95" y="2340"/>
                    <a:pt x="95" y="2340"/>
                    <a:pt x="94" y="2340"/>
                  </a:cubicBezTo>
                  <a:cubicBezTo>
                    <a:pt x="93" y="2340"/>
                    <a:pt x="93" y="2340"/>
                    <a:pt x="92" y="2340"/>
                  </a:cubicBezTo>
                  <a:lnTo>
                    <a:pt x="92" y="2340"/>
                  </a:lnTo>
                  <a:cubicBezTo>
                    <a:pt x="93" y="2338"/>
                    <a:pt x="94" y="2336"/>
                    <a:pt x="94" y="2334"/>
                  </a:cubicBezTo>
                  <a:cubicBezTo>
                    <a:pt x="97" y="2326"/>
                    <a:pt x="99" y="2317"/>
                    <a:pt x="103" y="2309"/>
                  </a:cubicBezTo>
                  <a:lnTo>
                    <a:pt x="104" y="2309"/>
                  </a:lnTo>
                  <a:close/>
                  <a:moveTo>
                    <a:pt x="138" y="2195"/>
                  </a:moveTo>
                  <a:cubicBezTo>
                    <a:pt x="142" y="2180"/>
                    <a:pt x="146" y="2165"/>
                    <a:pt x="150" y="2150"/>
                  </a:cubicBezTo>
                  <a:cubicBezTo>
                    <a:pt x="155" y="2132"/>
                    <a:pt x="160" y="2113"/>
                    <a:pt x="166" y="2095"/>
                  </a:cubicBezTo>
                  <a:cubicBezTo>
                    <a:pt x="170" y="2081"/>
                    <a:pt x="174" y="2066"/>
                    <a:pt x="179" y="2052"/>
                  </a:cubicBezTo>
                  <a:cubicBezTo>
                    <a:pt x="181" y="2046"/>
                    <a:pt x="182" y="2040"/>
                    <a:pt x="184" y="2035"/>
                  </a:cubicBezTo>
                  <a:cubicBezTo>
                    <a:pt x="186" y="2029"/>
                    <a:pt x="190" y="2020"/>
                    <a:pt x="193" y="2012"/>
                  </a:cubicBezTo>
                  <a:cubicBezTo>
                    <a:pt x="198" y="2000"/>
                    <a:pt x="203" y="1989"/>
                    <a:pt x="208" y="1977"/>
                  </a:cubicBezTo>
                  <a:lnTo>
                    <a:pt x="220" y="1946"/>
                  </a:lnTo>
                  <a:cubicBezTo>
                    <a:pt x="226" y="1934"/>
                    <a:pt x="231" y="1922"/>
                    <a:pt x="236" y="1910"/>
                  </a:cubicBezTo>
                  <a:cubicBezTo>
                    <a:pt x="241" y="1898"/>
                    <a:pt x="245" y="1891"/>
                    <a:pt x="250" y="1881"/>
                  </a:cubicBezTo>
                  <a:cubicBezTo>
                    <a:pt x="254" y="1871"/>
                    <a:pt x="261" y="1856"/>
                    <a:pt x="266" y="1844"/>
                  </a:cubicBezTo>
                  <a:lnTo>
                    <a:pt x="280" y="1815"/>
                  </a:lnTo>
                  <a:cubicBezTo>
                    <a:pt x="286" y="1803"/>
                    <a:pt x="293" y="1790"/>
                    <a:pt x="299" y="1778"/>
                  </a:cubicBezTo>
                  <a:cubicBezTo>
                    <a:pt x="305" y="1766"/>
                    <a:pt x="308" y="1758"/>
                    <a:pt x="313" y="1749"/>
                  </a:cubicBezTo>
                  <a:lnTo>
                    <a:pt x="333" y="1711"/>
                  </a:lnTo>
                  <a:lnTo>
                    <a:pt x="333" y="1711"/>
                  </a:lnTo>
                  <a:cubicBezTo>
                    <a:pt x="332" y="1716"/>
                    <a:pt x="331" y="1720"/>
                    <a:pt x="330" y="1725"/>
                  </a:cubicBezTo>
                  <a:lnTo>
                    <a:pt x="323" y="1755"/>
                  </a:lnTo>
                  <a:cubicBezTo>
                    <a:pt x="322" y="1762"/>
                    <a:pt x="320" y="1769"/>
                    <a:pt x="319" y="1776"/>
                  </a:cubicBezTo>
                  <a:cubicBezTo>
                    <a:pt x="316" y="1787"/>
                    <a:pt x="314" y="1798"/>
                    <a:pt x="312" y="1808"/>
                  </a:cubicBezTo>
                  <a:cubicBezTo>
                    <a:pt x="310" y="1815"/>
                    <a:pt x="309" y="1821"/>
                    <a:pt x="308" y="1828"/>
                  </a:cubicBezTo>
                  <a:cubicBezTo>
                    <a:pt x="305" y="1841"/>
                    <a:pt x="303" y="1854"/>
                    <a:pt x="300" y="1867"/>
                  </a:cubicBezTo>
                  <a:cubicBezTo>
                    <a:pt x="300" y="1872"/>
                    <a:pt x="298" y="1876"/>
                    <a:pt x="297" y="1881"/>
                  </a:cubicBezTo>
                  <a:cubicBezTo>
                    <a:pt x="292" y="1908"/>
                    <a:pt x="287" y="1935"/>
                    <a:pt x="282" y="1963"/>
                  </a:cubicBezTo>
                  <a:lnTo>
                    <a:pt x="282" y="1963"/>
                  </a:lnTo>
                  <a:cubicBezTo>
                    <a:pt x="281" y="1963"/>
                    <a:pt x="281" y="1963"/>
                    <a:pt x="280" y="1963"/>
                  </a:cubicBezTo>
                  <a:cubicBezTo>
                    <a:pt x="279" y="1963"/>
                    <a:pt x="279" y="1963"/>
                    <a:pt x="278" y="1963"/>
                  </a:cubicBezTo>
                  <a:lnTo>
                    <a:pt x="278" y="1963"/>
                  </a:lnTo>
                  <a:lnTo>
                    <a:pt x="278" y="1963"/>
                  </a:lnTo>
                  <a:cubicBezTo>
                    <a:pt x="274" y="1963"/>
                    <a:pt x="270" y="1964"/>
                    <a:pt x="266" y="1966"/>
                  </a:cubicBezTo>
                  <a:cubicBezTo>
                    <a:pt x="262" y="1968"/>
                    <a:pt x="260" y="1970"/>
                    <a:pt x="258" y="1974"/>
                  </a:cubicBezTo>
                  <a:cubicBezTo>
                    <a:pt x="255" y="1977"/>
                    <a:pt x="254" y="1981"/>
                    <a:pt x="254" y="1986"/>
                  </a:cubicBezTo>
                  <a:cubicBezTo>
                    <a:pt x="254" y="1990"/>
                    <a:pt x="255" y="1993"/>
                    <a:pt x="258" y="1998"/>
                  </a:cubicBezTo>
                  <a:cubicBezTo>
                    <a:pt x="259" y="2000"/>
                    <a:pt x="261" y="2003"/>
                    <a:pt x="263" y="2005"/>
                  </a:cubicBezTo>
                  <a:cubicBezTo>
                    <a:pt x="259" y="2010"/>
                    <a:pt x="254" y="2015"/>
                    <a:pt x="250" y="2021"/>
                  </a:cubicBezTo>
                  <a:cubicBezTo>
                    <a:pt x="246" y="2027"/>
                    <a:pt x="244" y="2030"/>
                    <a:pt x="241" y="2034"/>
                  </a:cubicBezTo>
                  <a:cubicBezTo>
                    <a:pt x="235" y="2043"/>
                    <a:pt x="229" y="2051"/>
                    <a:pt x="224" y="2060"/>
                  </a:cubicBezTo>
                  <a:lnTo>
                    <a:pt x="214" y="2076"/>
                  </a:lnTo>
                  <a:lnTo>
                    <a:pt x="199" y="2101"/>
                  </a:lnTo>
                  <a:lnTo>
                    <a:pt x="189" y="2121"/>
                  </a:lnTo>
                  <a:cubicBezTo>
                    <a:pt x="184" y="2129"/>
                    <a:pt x="180" y="2137"/>
                    <a:pt x="176" y="2146"/>
                  </a:cubicBezTo>
                  <a:cubicBezTo>
                    <a:pt x="171" y="2155"/>
                    <a:pt x="169" y="2160"/>
                    <a:pt x="166" y="2167"/>
                  </a:cubicBezTo>
                  <a:cubicBezTo>
                    <a:pt x="163" y="2174"/>
                    <a:pt x="158" y="2184"/>
                    <a:pt x="154" y="2193"/>
                  </a:cubicBezTo>
                  <a:cubicBezTo>
                    <a:pt x="150" y="2202"/>
                    <a:pt x="148" y="2208"/>
                    <a:pt x="145" y="2215"/>
                  </a:cubicBezTo>
                  <a:cubicBezTo>
                    <a:pt x="145" y="2217"/>
                    <a:pt x="143" y="2219"/>
                    <a:pt x="143" y="2221"/>
                  </a:cubicBezTo>
                  <a:cubicBezTo>
                    <a:pt x="140" y="2225"/>
                    <a:pt x="137" y="2230"/>
                    <a:pt x="135" y="2236"/>
                  </a:cubicBezTo>
                  <a:cubicBezTo>
                    <a:pt x="132" y="2241"/>
                    <a:pt x="131" y="2244"/>
                    <a:pt x="129" y="2248"/>
                  </a:cubicBezTo>
                  <a:cubicBezTo>
                    <a:pt x="127" y="2252"/>
                    <a:pt x="122" y="2262"/>
                    <a:pt x="119" y="2269"/>
                  </a:cubicBezTo>
                  <a:lnTo>
                    <a:pt x="119" y="2269"/>
                  </a:lnTo>
                  <a:cubicBezTo>
                    <a:pt x="119" y="2269"/>
                    <a:pt x="119" y="2269"/>
                    <a:pt x="119" y="2270"/>
                  </a:cubicBezTo>
                  <a:lnTo>
                    <a:pt x="119" y="2270"/>
                  </a:lnTo>
                  <a:cubicBezTo>
                    <a:pt x="120" y="2264"/>
                    <a:pt x="122" y="2258"/>
                    <a:pt x="123" y="2252"/>
                  </a:cubicBezTo>
                  <a:cubicBezTo>
                    <a:pt x="127" y="2230"/>
                    <a:pt x="132" y="2212"/>
                    <a:pt x="137" y="2194"/>
                  </a:cubicBezTo>
                  <a:lnTo>
                    <a:pt x="138" y="2195"/>
                  </a:lnTo>
                  <a:close/>
                  <a:moveTo>
                    <a:pt x="345" y="1669"/>
                  </a:moveTo>
                  <a:cubicBezTo>
                    <a:pt x="348" y="1657"/>
                    <a:pt x="351" y="1645"/>
                    <a:pt x="354" y="1633"/>
                  </a:cubicBezTo>
                  <a:cubicBezTo>
                    <a:pt x="354" y="1629"/>
                    <a:pt x="356" y="1624"/>
                    <a:pt x="357" y="1620"/>
                  </a:cubicBezTo>
                  <a:cubicBezTo>
                    <a:pt x="358" y="1616"/>
                    <a:pt x="359" y="1615"/>
                    <a:pt x="359" y="1613"/>
                  </a:cubicBezTo>
                  <a:lnTo>
                    <a:pt x="359" y="1613"/>
                  </a:lnTo>
                  <a:lnTo>
                    <a:pt x="370" y="1596"/>
                  </a:lnTo>
                  <a:lnTo>
                    <a:pt x="370" y="1596"/>
                  </a:lnTo>
                  <a:cubicBezTo>
                    <a:pt x="374" y="1596"/>
                    <a:pt x="377" y="1595"/>
                    <a:pt x="381" y="1593"/>
                  </a:cubicBezTo>
                  <a:cubicBezTo>
                    <a:pt x="385" y="1591"/>
                    <a:pt x="387" y="1588"/>
                    <a:pt x="390" y="1584"/>
                  </a:cubicBezTo>
                  <a:cubicBezTo>
                    <a:pt x="392" y="1580"/>
                    <a:pt x="393" y="1577"/>
                    <a:pt x="393" y="1572"/>
                  </a:cubicBezTo>
                  <a:lnTo>
                    <a:pt x="393" y="1572"/>
                  </a:lnTo>
                  <a:lnTo>
                    <a:pt x="393" y="1572"/>
                  </a:lnTo>
                  <a:lnTo>
                    <a:pt x="393" y="1572"/>
                  </a:lnTo>
                  <a:cubicBezTo>
                    <a:pt x="393" y="1569"/>
                    <a:pt x="392" y="1566"/>
                    <a:pt x="391" y="1564"/>
                  </a:cubicBezTo>
                  <a:lnTo>
                    <a:pt x="397" y="1555"/>
                  </a:lnTo>
                  <a:cubicBezTo>
                    <a:pt x="403" y="1546"/>
                    <a:pt x="410" y="1534"/>
                    <a:pt x="417" y="1526"/>
                  </a:cubicBezTo>
                  <a:cubicBezTo>
                    <a:pt x="423" y="1517"/>
                    <a:pt x="428" y="1511"/>
                    <a:pt x="433" y="1504"/>
                  </a:cubicBezTo>
                  <a:cubicBezTo>
                    <a:pt x="437" y="1500"/>
                    <a:pt x="442" y="1496"/>
                    <a:pt x="446" y="1493"/>
                  </a:cubicBezTo>
                  <a:cubicBezTo>
                    <a:pt x="450" y="1489"/>
                    <a:pt x="458" y="1482"/>
                    <a:pt x="463" y="1478"/>
                  </a:cubicBezTo>
                  <a:lnTo>
                    <a:pt x="471" y="1472"/>
                  </a:lnTo>
                  <a:lnTo>
                    <a:pt x="457" y="1495"/>
                  </a:lnTo>
                  <a:cubicBezTo>
                    <a:pt x="449" y="1506"/>
                    <a:pt x="442" y="1518"/>
                    <a:pt x="435" y="1530"/>
                  </a:cubicBezTo>
                  <a:lnTo>
                    <a:pt x="416" y="1560"/>
                  </a:lnTo>
                  <a:cubicBezTo>
                    <a:pt x="409" y="1572"/>
                    <a:pt x="403" y="1583"/>
                    <a:pt x="396" y="1595"/>
                  </a:cubicBezTo>
                  <a:lnTo>
                    <a:pt x="378" y="1626"/>
                  </a:lnTo>
                  <a:lnTo>
                    <a:pt x="358" y="1661"/>
                  </a:lnTo>
                  <a:cubicBezTo>
                    <a:pt x="353" y="1671"/>
                    <a:pt x="347" y="1681"/>
                    <a:pt x="342" y="1691"/>
                  </a:cubicBezTo>
                  <a:lnTo>
                    <a:pt x="339" y="1695"/>
                  </a:lnTo>
                  <a:cubicBezTo>
                    <a:pt x="339" y="1693"/>
                    <a:pt x="340" y="1692"/>
                    <a:pt x="341" y="1690"/>
                  </a:cubicBezTo>
                  <a:lnTo>
                    <a:pt x="345" y="1669"/>
                  </a:lnTo>
                  <a:close/>
                  <a:moveTo>
                    <a:pt x="399" y="1529"/>
                  </a:moveTo>
                  <a:cubicBezTo>
                    <a:pt x="402" y="1524"/>
                    <a:pt x="406" y="1518"/>
                    <a:pt x="410" y="1513"/>
                  </a:cubicBezTo>
                  <a:cubicBezTo>
                    <a:pt x="414" y="1507"/>
                    <a:pt x="418" y="1501"/>
                    <a:pt x="422" y="1496"/>
                  </a:cubicBezTo>
                  <a:lnTo>
                    <a:pt x="435" y="1479"/>
                  </a:lnTo>
                  <a:lnTo>
                    <a:pt x="446" y="1464"/>
                  </a:lnTo>
                  <a:lnTo>
                    <a:pt x="460" y="1447"/>
                  </a:lnTo>
                  <a:cubicBezTo>
                    <a:pt x="464" y="1442"/>
                    <a:pt x="467" y="1436"/>
                    <a:pt x="471" y="1432"/>
                  </a:cubicBezTo>
                  <a:cubicBezTo>
                    <a:pt x="475" y="1427"/>
                    <a:pt x="480" y="1421"/>
                    <a:pt x="485" y="1416"/>
                  </a:cubicBezTo>
                  <a:cubicBezTo>
                    <a:pt x="489" y="1410"/>
                    <a:pt x="493" y="1407"/>
                    <a:pt x="497" y="1402"/>
                  </a:cubicBezTo>
                  <a:lnTo>
                    <a:pt x="512" y="1386"/>
                  </a:lnTo>
                  <a:cubicBezTo>
                    <a:pt x="515" y="1382"/>
                    <a:pt x="519" y="1377"/>
                    <a:pt x="523" y="1373"/>
                  </a:cubicBezTo>
                  <a:lnTo>
                    <a:pt x="527" y="1369"/>
                  </a:lnTo>
                  <a:lnTo>
                    <a:pt x="527" y="1369"/>
                  </a:lnTo>
                  <a:cubicBezTo>
                    <a:pt x="527" y="1370"/>
                    <a:pt x="527" y="1369"/>
                    <a:pt x="528" y="1371"/>
                  </a:cubicBezTo>
                  <a:cubicBezTo>
                    <a:pt x="529" y="1372"/>
                    <a:pt x="530" y="1375"/>
                    <a:pt x="532" y="1376"/>
                  </a:cubicBezTo>
                  <a:cubicBezTo>
                    <a:pt x="527" y="1382"/>
                    <a:pt x="522" y="1387"/>
                    <a:pt x="518" y="1393"/>
                  </a:cubicBezTo>
                  <a:cubicBezTo>
                    <a:pt x="513" y="1399"/>
                    <a:pt x="508" y="1404"/>
                    <a:pt x="503" y="1410"/>
                  </a:cubicBezTo>
                  <a:cubicBezTo>
                    <a:pt x="494" y="1421"/>
                    <a:pt x="485" y="1432"/>
                    <a:pt x="477" y="1443"/>
                  </a:cubicBezTo>
                  <a:lnTo>
                    <a:pt x="460" y="1464"/>
                  </a:lnTo>
                  <a:cubicBezTo>
                    <a:pt x="453" y="1473"/>
                    <a:pt x="446" y="1483"/>
                    <a:pt x="439" y="1493"/>
                  </a:cubicBezTo>
                  <a:lnTo>
                    <a:pt x="432" y="1502"/>
                  </a:lnTo>
                  <a:lnTo>
                    <a:pt x="421" y="1513"/>
                  </a:lnTo>
                  <a:cubicBezTo>
                    <a:pt x="415" y="1518"/>
                    <a:pt x="409" y="1524"/>
                    <a:pt x="404" y="1530"/>
                  </a:cubicBezTo>
                  <a:cubicBezTo>
                    <a:pt x="398" y="1536"/>
                    <a:pt x="395" y="1540"/>
                    <a:pt x="390" y="1545"/>
                  </a:cubicBezTo>
                  <a:lnTo>
                    <a:pt x="383" y="1553"/>
                  </a:lnTo>
                  <a:lnTo>
                    <a:pt x="383" y="1553"/>
                  </a:lnTo>
                  <a:lnTo>
                    <a:pt x="387" y="1547"/>
                  </a:lnTo>
                  <a:lnTo>
                    <a:pt x="399" y="1529"/>
                  </a:lnTo>
                  <a:close/>
                  <a:moveTo>
                    <a:pt x="623" y="1277"/>
                  </a:moveTo>
                  <a:lnTo>
                    <a:pt x="633" y="1269"/>
                  </a:lnTo>
                  <a:lnTo>
                    <a:pt x="654" y="1252"/>
                  </a:lnTo>
                  <a:lnTo>
                    <a:pt x="661" y="1246"/>
                  </a:lnTo>
                  <a:lnTo>
                    <a:pt x="689" y="1225"/>
                  </a:lnTo>
                  <a:lnTo>
                    <a:pt x="691" y="1224"/>
                  </a:lnTo>
                  <a:cubicBezTo>
                    <a:pt x="710" y="1210"/>
                    <a:pt x="730" y="1196"/>
                    <a:pt x="751" y="1185"/>
                  </a:cubicBezTo>
                  <a:lnTo>
                    <a:pt x="757" y="1181"/>
                  </a:lnTo>
                  <a:lnTo>
                    <a:pt x="781" y="1167"/>
                  </a:lnTo>
                  <a:lnTo>
                    <a:pt x="790" y="1162"/>
                  </a:lnTo>
                  <a:lnTo>
                    <a:pt x="792" y="1161"/>
                  </a:lnTo>
                  <a:lnTo>
                    <a:pt x="792" y="1161"/>
                  </a:lnTo>
                  <a:cubicBezTo>
                    <a:pt x="794" y="1163"/>
                    <a:pt x="795" y="1165"/>
                    <a:pt x="798" y="1167"/>
                  </a:cubicBezTo>
                  <a:cubicBezTo>
                    <a:pt x="793" y="1173"/>
                    <a:pt x="789" y="1179"/>
                    <a:pt x="785" y="1185"/>
                  </a:cubicBezTo>
                  <a:lnTo>
                    <a:pt x="765" y="1211"/>
                  </a:lnTo>
                  <a:cubicBezTo>
                    <a:pt x="757" y="1223"/>
                    <a:pt x="748" y="1234"/>
                    <a:pt x="740" y="1246"/>
                  </a:cubicBezTo>
                  <a:cubicBezTo>
                    <a:pt x="731" y="1258"/>
                    <a:pt x="727" y="1265"/>
                    <a:pt x="721" y="1274"/>
                  </a:cubicBezTo>
                  <a:lnTo>
                    <a:pt x="699" y="1303"/>
                  </a:lnTo>
                  <a:cubicBezTo>
                    <a:pt x="681" y="1329"/>
                    <a:pt x="663" y="1356"/>
                    <a:pt x="646" y="1383"/>
                  </a:cubicBezTo>
                  <a:lnTo>
                    <a:pt x="646" y="1383"/>
                  </a:lnTo>
                  <a:lnTo>
                    <a:pt x="645" y="1382"/>
                  </a:lnTo>
                  <a:cubicBezTo>
                    <a:pt x="641" y="1380"/>
                    <a:pt x="637" y="1379"/>
                    <a:pt x="633" y="1379"/>
                  </a:cubicBezTo>
                  <a:cubicBezTo>
                    <a:pt x="629" y="1379"/>
                    <a:pt x="624" y="1380"/>
                    <a:pt x="621" y="1382"/>
                  </a:cubicBezTo>
                  <a:cubicBezTo>
                    <a:pt x="617" y="1384"/>
                    <a:pt x="615" y="1387"/>
                    <a:pt x="613" y="1391"/>
                  </a:cubicBezTo>
                  <a:cubicBezTo>
                    <a:pt x="611" y="1395"/>
                    <a:pt x="610" y="1398"/>
                    <a:pt x="610" y="1403"/>
                  </a:cubicBezTo>
                  <a:lnTo>
                    <a:pt x="610" y="1403"/>
                  </a:lnTo>
                  <a:cubicBezTo>
                    <a:pt x="610" y="1403"/>
                    <a:pt x="610" y="1404"/>
                    <a:pt x="610" y="1405"/>
                  </a:cubicBezTo>
                  <a:cubicBezTo>
                    <a:pt x="606" y="1405"/>
                    <a:pt x="602" y="1405"/>
                    <a:pt x="599" y="1407"/>
                  </a:cubicBezTo>
                  <a:cubicBezTo>
                    <a:pt x="595" y="1408"/>
                    <a:pt x="592" y="1409"/>
                    <a:pt x="588" y="1410"/>
                  </a:cubicBezTo>
                  <a:cubicBezTo>
                    <a:pt x="580" y="1412"/>
                    <a:pt x="573" y="1413"/>
                    <a:pt x="565" y="1416"/>
                  </a:cubicBezTo>
                  <a:cubicBezTo>
                    <a:pt x="561" y="1418"/>
                    <a:pt x="556" y="1420"/>
                    <a:pt x="552" y="1422"/>
                  </a:cubicBezTo>
                  <a:cubicBezTo>
                    <a:pt x="547" y="1424"/>
                    <a:pt x="538" y="1427"/>
                    <a:pt x="532" y="1430"/>
                  </a:cubicBezTo>
                  <a:lnTo>
                    <a:pt x="525" y="1434"/>
                  </a:lnTo>
                  <a:cubicBezTo>
                    <a:pt x="530" y="1416"/>
                    <a:pt x="536" y="1398"/>
                    <a:pt x="541" y="1380"/>
                  </a:cubicBezTo>
                  <a:lnTo>
                    <a:pt x="541" y="1380"/>
                  </a:lnTo>
                  <a:cubicBezTo>
                    <a:pt x="543" y="1381"/>
                    <a:pt x="545" y="1381"/>
                    <a:pt x="548" y="1381"/>
                  </a:cubicBezTo>
                  <a:lnTo>
                    <a:pt x="548" y="1381"/>
                  </a:lnTo>
                  <a:lnTo>
                    <a:pt x="548" y="1381"/>
                  </a:lnTo>
                  <a:cubicBezTo>
                    <a:pt x="552" y="1381"/>
                    <a:pt x="556" y="1380"/>
                    <a:pt x="560" y="1378"/>
                  </a:cubicBezTo>
                  <a:cubicBezTo>
                    <a:pt x="564" y="1376"/>
                    <a:pt x="566" y="1372"/>
                    <a:pt x="569" y="1369"/>
                  </a:cubicBezTo>
                  <a:cubicBezTo>
                    <a:pt x="571" y="1365"/>
                    <a:pt x="572" y="1362"/>
                    <a:pt x="572" y="1358"/>
                  </a:cubicBezTo>
                  <a:cubicBezTo>
                    <a:pt x="572" y="1353"/>
                    <a:pt x="571" y="1349"/>
                    <a:pt x="569" y="1346"/>
                  </a:cubicBezTo>
                  <a:cubicBezTo>
                    <a:pt x="567" y="1343"/>
                    <a:pt x="565" y="1341"/>
                    <a:pt x="563" y="1339"/>
                  </a:cubicBezTo>
                  <a:cubicBezTo>
                    <a:pt x="574" y="1326"/>
                    <a:pt x="584" y="1313"/>
                    <a:pt x="595" y="1300"/>
                  </a:cubicBezTo>
                  <a:lnTo>
                    <a:pt x="604" y="1292"/>
                  </a:lnTo>
                  <a:cubicBezTo>
                    <a:pt x="610" y="1287"/>
                    <a:pt x="617" y="1282"/>
                    <a:pt x="622" y="1276"/>
                  </a:cubicBezTo>
                  <a:lnTo>
                    <a:pt x="623" y="1277"/>
                  </a:lnTo>
                  <a:close/>
                  <a:moveTo>
                    <a:pt x="1008" y="890"/>
                  </a:moveTo>
                  <a:lnTo>
                    <a:pt x="1033" y="869"/>
                  </a:lnTo>
                  <a:lnTo>
                    <a:pt x="1066" y="842"/>
                  </a:lnTo>
                  <a:lnTo>
                    <a:pt x="1090" y="823"/>
                  </a:lnTo>
                  <a:cubicBezTo>
                    <a:pt x="1101" y="813"/>
                    <a:pt x="1113" y="804"/>
                    <a:pt x="1125" y="795"/>
                  </a:cubicBezTo>
                  <a:lnTo>
                    <a:pt x="1129" y="791"/>
                  </a:lnTo>
                  <a:cubicBezTo>
                    <a:pt x="1108" y="827"/>
                    <a:pt x="1086" y="866"/>
                    <a:pt x="1063" y="908"/>
                  </a:cubicBezTo>
                  <a:lnTo>
                    <a:pt x="1059" y="915"/>
                  </a:lnTo>
                  <a:lnTo>
                    <a:pt x="1059" y="915"/>
                  </a:lnTo>
                  <a:cubicBezTo>
                    <a:pt x="1058" y="916"/>
                    <a:pt x="1058" y="917"/>
                    <a:pt x="1058" y="917"/>
                  </a:cubicBezTo>
                  <a:cubicBezTo>
                    <a:pt x="1057" y="918"/>
                    <a:pt x="1057" y="918"/>
                    <a:pt x="1057" y="918"/>
                  </a:cubicBezTo>
                  <a:cubicBezTo>
                    <a:pt x="1050" y="918"/>
                    <a:pt x="1042" y="920"/>
                    <a:pt x="1035" y="921"/>
                  </a:cubicBezTo>
                  <a:lnTo>
                    <a:pt x="1019" y="923"/>
                  </a:lnTo>
                  <a:cubicBezTo>
                    <a:pt x="1010" y="925"/>
                    <a:pt x="1001" y="926"/>
                    <a:pt x="992" y="928"/>
                  </a:cubicBezTo>
                  <a:cubicBezTo>
                    <a:pt x="986" y="929"/>
                    <a:pt x="981" y="931"/>
                    <a:pt x="975" y="932"/>
                  </a:cubicBezTo>
                  <a:lnTo>
                    <a:pt x="971" y="933"/>
                  </a:lnTo>
                  <a:lnTo>
                    <a:pt x="971" y="933"/>
                  </a:lnTo>
                  <a:cubicBezTo>
                    <a:pt x="971" y="931"/>
                    <a:pt x="969" y="930"/>
                    <a:pt x="969" y="928"/>
                  </a:cubicBezTo>
                  <a:cubicBezTo>
                    <a:pt x="968" y="927"/>
                    <a:pt x="968" y="926"/>
                    <a:pt x="967" y="925"/>
                  </a:cubicBezTo>
                  <a:lnTo>
                    <a:pt x="977" y="917"/>
                  </a:lnTo>
                  <a:cubicBezTo>
                    <a:pt x="987" y="907"/>
                    <a:pt x="997" y="898"/>
                    <a:pt x="1008" y="890"/>
                  </a:cubicBezTo>
                  <a:close/>
                  <a:moveTo>
                    <a:pt x="1185" y="750"/>
                  </a:moveTo>
                  <a:cubicBezTo>
                    <a:pt x="1191" y="745"/>
                    <a:pt x="1198" y="740"/>
                    <a:pt x="1205" y="736"/>
                  </a:cubicBezTo>
                  <a:cubicBezTo>
                    <a:pt x="1218" y="726"/>
                    <a:pt x="1232" y="716"/>
                    <a:pt x="1246" y="706"/>
                  </a:cubicBezTo>
                  <a:lnTo>
                    <a:pt x="1256" y="699"/>
                  </a:lnTo>
                  <a:cubicBezTo>
                    <a:pt x="1309" y="662"/>
                    <a:pt x="1362" y="627"/>
                    <a:pt x="1417" y="594"/>
                  </a:cubicBezTo>
                  <a:lnTo>
                    <a:pt x="1435" y="583"/>
                  </a:lnTo>
                  <a:lnTo>
                    <a:pt x="1474" y="560"/>
                  </a:lnTo>
                  <a:lnTo>
                    <a:pt x="1499" y="545"/>
                  </a:lnTo>
                  <a:lnTo>
                    <a:pt x="1499" y="545"/>
                  </a:lnTo>
                  <a:cubicBezTo>
                    <a:pt x="1501" y="560"/>
                    <a:pt x="1503" y="576"/>
                    <a:pt x="1505" y="593"/>
                  </a:cubicBezTo>
                  <a:cubicBezTo>
                    <a:pt x="1505" y="596"/>
                    <a:pt x="1505" y="599"/>
                    <a:pt x="1506" y="602"/>
                  </a:cubicBezTo>
                  <a:lnTo>
                    <a:pt x="1506" y="602"/>
                  </a:lnTo>
                  <a:cubicBezTo>
                    <a:pt x="1503" y="603"/>
                    <a:pt x="1499" y="603"/>
                    <a:pt x="1497" y="605"/>
                  </a:cubicBezTo>
                  <a:cubicBezTo>
                    <a:pt x="1492" y="607"/>
                    <a:pt x="1491" y="610"/>
                    <a:pt x="1489" y="614"/>
                  </a:cubicBezTo>
                  <a:cubicBezTo>
                    <a:pt x="1486" y="618"/>
                    <a:pt x="1486" y="620"/>
                    <a:pt x="1486" y="625"/>
                  </a:cubicBezTo>
                  <a:cubicBezTo>
                    <a:pt x="1486" y="629"/>
                    <a:pt x="1486" y="633"/>
                    <a:pt x="1489" y="637"/>
                  </a:cubicBezTo>
                  <a:lnTo>
                    <a:pt x="1489" y="638"/>
                  </a:lnTo>
                  <a:cubicBezTo>
                    <a:pt x="1452" y="662"/>
                    <a:pt x="1415" y="687"/>
                    <a:pt x="1378" y="713"/>
                  </a:cubicBezTo>
                  <a:cubicBezTo>
                    <a:pt x="1367" y="720"/>
                    <a:pt x="1358" y="728"/>
                    <a:pt x="1347" y="735"/>
                  </a:cubicBezTo>
                  <a:lnTo>
                    <a:pt x="1314" y="759"/>
                  </a:lnTo>
                  <a:lnTo>
                    <a:pt x="1277" y="787"/>
                  </a:lnTo>
                  <a:lnTo>
                    <a:pt x="1251" y="806"/>
                  </a:lnTo>
                  <a:cubicBezTo>
                    <a:pt x="1238" y="816"/>
                    <a:pt x="1226" y="826"/>
                    <a:pt x="1213" y="835"/>
                  </a:cubicBezTo>
                  <a:lnTo>
                    <a:pt x="1188" y="855"/>
                  </a:lnTo>
                  <a:lnTo>
                    <a:pt x="1152" y="885"/>
                  </a:lnTo>
                  <a:cubicBezTo>
                    <a:pt x="1144" y="892"/>
                    <a:pt x="1135" y="899"/>
                    <a:pt x="1127" y="906"/>
                  </a:cubicBezTo>
                  <a:lnTo>
                    <a:pt x="1117" y="915"/>
                  </a:lnTo>
                  <a:cubicBezTo>
                    <a:pt x="1103" y="915"/>
                    <a:pt x="1090" y="915"/>
                    <a:pt x="1077" y="916"/>
                  </a:cubicBezTo>
                  <a:lnTo>
                    <a:pt x="1064" y="917"/>
                  </a:lnTo>
                  <a:lnTo>
                    <a:pt x="1058" y="917"/>
                  </a:lnTo>
                  <a:lnTo>
                    <a:pt x="1068" y="899"/>
                  </a:lnTo>
                  <a:lnTo>
                    <a:pt x="1077" y="883"/>
                  </a:lnTo>
                  <a:lnTo>
                    <a:pt x="1092" y="856"/>
                  </a:lnTo>
                  <a:cubicBezTo>
                    <a:pt x="1095" y="850"/>
                    <a:pt x="1098" y="845"/>
                    <a:pt x="1101" y="840"/>
                  </a:cubicBezTo>
                  <a:cubicBezTo>
                    <a:pt x="1106" y="831"/>
                    <a:pt x="1112" y="822"/>
                    <a:pt x="1117" y="812"/>
                  </a:cubicBezTo>
                  <a:lnTo>
                    <a:pt x="1126" y="797"/>
                  </a:lnTo>
                  <a:lnTo>
                    <a:pt x="1132" y="788"/>
                  </a:lnTo>
                  <a:lnTo>
                    <a:pt x="1145" y="778"/>
                  </a:lnTo>
                  <a:cubicBezTo>
                    <a:pt x="1160" y="768"/>
                    <a:pt x="1172" y="759"/>
                    <a:pt x="1185" y="749"/>
                  </a:cubicBezTo>
                  <a:lnTo>
                    <a:pt x="1185" y="750"/>
                  </a:lnTo>
                  <a:close/>
                  <a:moveTo>
                    <a:pt x="1576" y="573"/>
                  </a:moveTo>
                  <a:cubicBezTo>
                    <a:pt x="1587" y="564"/>
                    <a:pt x="1598" y="555"/>
                    <a:pt x="1609" y="547"/>
                  </a:cubicBezTo>
                  <a:cubicBezTo>
                    <a:pt x="1619" y="538"/>
                    <a:pt x="1628" y="532"/>
                    <a:pt x="1638" y="524"/>
                  </a:cubicBezTo>
                  <a:lnTo>
                    <a:pt x="1672" y="499"/>
                  </a:lnTo>
                  <a:lnTo>
                    <a:pt x="1700" y="477"/>
                  </a:lnTo>
                  <a:lnTo>
                    <a:pt x="1734" y="453"/>
                  </a:lnTo>
                  <a:lnTo>
                    <a:pt x="1763" y="433"/>
                  </a:lnTo>
                  <a:cubicBezTo>
                    <a:pt x="1774" y="425"/>
                    <a:pt x="1785" y="418"/>
                    <a:pt x="1797" y="410"/>
                  </a:cubicBezTo>
                  <a:lnTo>
                    <a:pt x="1825" y="390"/>
                  </a:lnTo>
                  <a:lnTo>
                    <a:pt x="1853" y="372"/>
                  </a:lnTo>
                  <a:lnTo>
                    <a:pt x="1871" y="365"/>
                  </a:lnTo>
                  <a:cubicBezTo>
                    <a:pt x="1883" y="360"/>
                    <a:pt x="1894" y="356"/>
                    <a:pt x="1906" y="351"/>
                  </a:cubicBezTo>
                  <a:cubicBezTo>
                    <a:pt x="1917" y="346"/>
                    <a:pt x="1929" y="342"/>
                    <a:pt x="1941" y="337"/>
                  </a:cubicBezTo>
                  <a:lnTo>
                    <a:pt x="1956" y="332"/>
                  </a:lnTo>
                  <a:lnTo>
                    <a:pt x="1956" y="332"/>
                  </a:lnTo>
                  <a:cubicBezTo>
                    <a:pt x="1956" y="332"/>
                    <a:pt x="1957" y="332"/>
                    <a:pt x="1957" y="333"/>
                  </a:cubicBezTo>
                  <a:cubicBezTo>
                    <a:pt x="1957" y="334"/>
                    <a:pt x="1958" y="335"/>
                    <a:pt x="1959" y="336"/>
                  </a:cubicBezTo>
                  <a:lnTo>
                    <a:pt x="1956" y="338"/>
                  </a:lnTo>
                  <a:lnTo>
                    <a:pt x="1937" y="353"/>
                  </a:lnTo>
                  <a:lnTo>
                    <a:pt x="1917" y="369"/>
                  </a:lnTo>
                  <a:lnTo>
                    <a:pt x="1899" y="384"/>
                  </a:lnTo>
                  <a:cubicBezTo>
                    <a:pt x="1892" y="390"/>
                    <a:pt x="1886" y="395"/>
                    <a:pt x="1879" y="401"/>
                  </a:cubicBezTo>
                  <a:lnTo>
                    <a:pt x="1861" y="417"/>
                  </a:lnTo>
                  <a:lnTo>
                    <a:pt x="1841" y="435"/>
                  </a:lnTo>
                  <a:cubicBezTo>
                    <a:pt x="1835" y="440"/>
                    <a:pt x="1830" y="444"/>
                    <a:pt x="1824" y="450"/>
                  </a:cubicBezTo>
                  <a:cubicBezTo>
                    <a:pt x="1818" y="455"/>
                    <a:pt x="1810" y="463"/>
                    <a:pt x="1804" y="470"/>
                  </a:cubicBezTo>
                  <a:lnTo>
                    <a:pt x="1788" y="486"/>
                  </a:lnTo>
                  <a:lnTo>
                    <a:pt x="1766" y="505"/>
                  </a:lnTo>
                  <a:lnTo>
                    <a:pt x="1751" y="521"/>
                  </a:lnTo>
                  <a:lnTo>
                    <a:pt x="1729" y="543"/>
                  </a:lnTo>
                  <a:lnTo>
                    <a:pt x="1717" y="555"/>
                  </a:lnTo>
                  <a:lnTo>
                    <a:pt x="1709" y="557"/>
                  </a:lnTo>
                  <a:lnTo>
                    <a:pt x="1680" y="566"/>
                  </a:lnTo>
                  <a:cubicBezTo>
                    <a:pt x="1671" y="569"/>
                    <a:pt x="1662" y="572"/>
                    <a:pt x="1652" y="575"/>
                  </a:cubicBezTo>
                  <a:lnTo>
                    <a:pt x="1624" y="584"/>
                  </a:lnTo>
                  <a:cubicBezTo>
                    <a:pt x="1614" y="587"/>
                    <a:pt x="1605" y="590"/>
                    <a:pt x="1596" y="593"/>
                  </a:cubicBezTo>
                  <a:lnTo>
                    <a:pt x="1568" y="603"/>
                  </a:lnTo>
                  <a:lnTo>
                    <a:pt x="1540" y="613"/>
                  </a:lnTo>
                  <a:lnTo>
                    <a:pt x="1532" y="617"/>
                  </a:lnTo>
                  <a:lnTo>
                    <a:pt x="1532" y="617"/>
                  </a:lnTo>
                  <a:cubicBezTo>
                    <a:pt x="1532" y="616"/>
                    <a:pt x="1532" y="616"/>
                    <a:pt x="1531" y="615"/>
                  </a:cubicBezTo>
                  <a:cubicBezTo>
                    <a:pt x="1531" y="614"/>
                    <a:pt x="1530" y="613"/>
                    <a:pt x="1529" y="612"/>
                  </a:cubicBezTo>
                  <a:lnTo>
                    <a:pt x="1545" y="598"/>
                  </a:lnTo>
                  <a:lnTo>
                    <a:pt x="1576" y="573"/>
                  </a:lnTo>
                  <a:close/>
                  <a:moveTo>
                    <a:pt x="2041" y="296"/>
                  </a:moveTo>
                  <a:lnTo>
                    <a:pt x="2075" y="283"/>
                  </a:lnTo>
                  <a:lnTo>
                    <a:pt x="2101" y="273"/>
                  </a:lnTo>
                  <a:lnTo>
                    <a:pt x="2133" y="261"/>
                  </a:lnTo>
                  <a:lnTo>
                    <a:pt x="2160" y="251"/>
                  </a:lnTo>
                  <a:lnTo>
                    <a:pt x="2192" y="240"/>
                  </a:lnTo>
                  <a:lnTo>
                    <a:pt x="2219" y="230"/>
                  </a:lnTo>
                  <a:lnTo>
                    <a:pt x="2250" y="220"/>
                  </a:lnTo>
                  <a:lnTo>
                    <a:pt x="2278" y="211"/>
                  </a:lnTo>
                  <a:lnTo>
                    <a:pt x="2309" y="202"/>
                  </a:lnTo>
                  <a:lnTo>
                    <a:pt x="2338" y="193"/>
                  </a:lnTo>
                  <a:lnTo>
                    <a:pt x="2369" y="185"/>
                  </a:lnTo>
                  <a:lnTo>
                    <a:pt x="2398" y="177"/>
                  </a:lnTo>
                  <a:lnTo>
                    <a:pt x="2428" y="169"/>
                  </a:lnTo>
                  <a:cubicBezTo>
                    <a:pt x="2438" y="167"/>
                    <a:pt x="2447" y="164"/>
                    <a:pt x="2458" y="162"/>
                  </a:cubicBezTo>
                  <a:lnTo>
                    <a:pt x="2487" y="155"/>
                  </a:lnTo>
                  <a:lnTo>
                    <a:pt x="2518" y="148"/>
                  </a:lnTo>
                  <a:cubicBezTo>
                    <a:pt x="2527" y="146"/>
                    <a:pt x="2537" y="144"/>
                    <a:pt x="2546" y="142"/>
                  </a:cubicBezTo>
                  <a:cubicBezTo>
                    <a:pt x="2555" y="140"/>
                    <a:pt x="2567" y="137"/>
                    <a:pt x="2578" y="135"/>
                  </a:cubicBezTo>
                  <a:lnTo>
                    <a:pt x="2604" y="131"/>
                  </a:lnTo>
                  <a:lnTo>
                    <a:pt x="2623" y="127"/>
                  </a:lnTo>
                  <a:lnTo>
                    <a:pt x="2623" y="127"/>
                  </a:lnTo>
                  <a:cubicBezTo>
                    <a:pt x="2647" y="145"/>
                    <a:pt x="2667" y="161"/>
                    <a:pt x="2690" y="181"/>
                  </a:cubicBezTo>
                  <a:lnTo>
                    <a:pt x="2692" y="184"/>
                  </a:lnTo>
                  <a:cubicBezTo>
                    <a:pt x="2699" y="190"/>
                    <a:pt x="2706" y="197"/>
                    <a:pt x="2712" y="204"/>
                  </a:cubicBezTo>
                  <a:lnTo>
                    <a:pt x="2718" y="209"/>
                  </a:lnTo>
                  <a:cubicBezTo>
                    <a:pt x="2724" y="215"/>
                    <a:pt x="2730" y="222"/>
                    <a:pt x="2736" y="228"/>
                  </a:cubicBezTo>
                  <a:lnTo>
                    <a:pt x="2743" y="236"/>
                  </a:lnTo>
                  <a:lnTo>
                    <a:pt x="2759" y="254"/>
                  </a:lnTo>
                  <a:cubicBezTo>
                    <a:pt x="2762" y="258"/>
                    <a:pt x="2765" y="261"/>
                    <a:pt x="2768" y="265"/>
                  </a:cubicBezTo>
                  <a:cubicBezTo>
                    <a:pt x="2770" y="269"/>
                    <a:pt x="2778" y="276"/>
                    <a:pt x="2783" y="282"/>
                  </a:cubicBezTo>
                  <a:cubicBezTo>
                    <a:pt x="2785" y="285"/>
                    <a:pt x="2786" y="287"/>
                    <a:pt x="2788" y="289"/>
                  </a:cubicBezTo>
                  <a:lnTo>
                    <a:pt x="2777" y="288"/>
                  </a:lnTo>
                  <a:lnTo>
                    <a:pt x="2729" y="283"/>
                  </a:lnTo>
                  <a:lnTo>
                    <a:pt x="2703" y="281"/>
                  </a:lnTo>
                  <a:cubicBezTo>
                    <a:pt x="2684" y="279"/>
                    <a:pt x="2664" y="278"/>
                    <a:pt x="2645" y="276"/>
                  </a:cubicBezTo>
                  <a:lnTo>
                    <a:pt x="2619" y="275"/>
                  </a:lnTo>
                  <a:cubicBezTo>
                    <a:pt x="2599" y="275"/>
                    <a:pt x="2581" y="273"/>
                    <a:pt x="2562" y="273"/>
                  </a:cubicBezTo>
                  <a:cubicBezTo>
                    <a:pt x="2534" y="272"/>
                    <a:pt x="2507" y="271"/>
                    <a:pt x="2479" y="271"/>
                  </a:cubicBezTo>
                  <a:cubicBezTo>
                    <a:pt x="2458" y="271"/>
                    <a:pt x="2437" y="271"/>
                    <a:pt x="2416" y="271"/>
                  </a:cubicBezTo>
                  <a:lnTo>
                    <a:pt x="2394" y="271"/>
                  </a:lnTo>
                  <a:lnTo>
                    <a:pt x="2353" y="273"/>
                  </a:lnTo>
                  <a:lnTo>
                    <a:pt x="2326" y="274"/>
                  </a:lnTo>
                  <a:lnTo>
                    <a:pt x="2290" y="276"/>
                  </a:lnTo>
                  <a:lnTo>
                    <a:pt x="2262" y="279"/>
                  </a:lnTo>
                  <a:lnTo>
                    <a:pt x="2228" y="282"/>
                  </a:lnTo>
                  <a:lnTo>
                    <a:pt x="2199" y="285"/>
                  </a:lnTo>
                  <a:lnTo>
                    <a:pt x="2165" y="289"/>
                  </a:lnTo>
                  <a:lnTo>
                    <a:pt x="2136" y="293"/>
                  </a:lnTo>
                  <a:lnTo>
                    <a:pt x="2104" y="297"/>
                  </a:lnTo>
                  <a:lnTo>
                    <a:pt x="2075" y="301"/>
                  </a:lnTo>
                  <a:cubicBezTo>
                    <a:pt x="2064" y="303"/>
                    <a:pt x="2054" y="305"/>
                    <a:pt x="2043" y="307"/>
                  </a:cubicBezTo>
                  <a:lnTo>
                    <a:pt x="2014" y="312"/>
                  </a:lnTo>
                  <a:lnTo>
                    <a:pt x="2001" y="314"/>
                  </a:lnTo>
                  <a:lnTo>
                    <a:pt x="2001" y="314"/>
                  </a:lnTo>
                  <a:cubicBezTo>
                    <a:pt x="2001" y="314"/>
                    <a:pt x="2001" y="314"/>
                    <a:pt x="2001" y="313"/>
                  </a:cubicBezTo>
                  <a:lnTo>
                    <a:pt x="2001" y="312"/>
                  </a:lnTo>
                  <a:lnTo>
                    <a:pt x="2017" y="305"/>
                  </a:lnTo>
                  <a:lnTo>
                    <a:pt x="2041" y="296"/>
                  </a:lnTo>
                  <a:close/>
                  <a:moveTo>
                    <a:pt x="2830" y="260"/>
                  </a:moveTo>
                  <a:cubicBezTo>
                    <a:pt x="2835" y="250"/>
                    <a:pt x="2840" y="240"/>
                    <a:pt x="2845" y="230"/>
                  </a:cubicBezTo>
                  <a:lnTo>
                    <a:pt x="2847" y="226"/>
                  </a:lnTo>
                  <a:lnTo>
                    <a:pt x="2860" y="202"/>
                  </a:lnTo>
                  <a:lnTo>
                    <a:pt x="2863" y="197"/>
                  </a:lnTo>
                  <a:lnTo>
                    <a:pt x="2866" y="205"/>
                  </a:lnTo>
                  <a:cubicBezTo>
                    <a:pt x="2867" y="210"/>
                    <a:pt x="2869" y="215"/>
                    <a:pt x="2870" y="221"/>
                  </a:cubicBezTo>
                  <a:cubicBezTo>
                    <a:pt x="2871" y="226"/>
                    <a:pt x="2872" y="228"/>
                    <a:pt x="2873" y="232"/>
                  </a:cubicBezTo>
                  <a:lnTo>
                    <a:pt x="2873" y="232"/>
                  </a:lnTo>
                  <a:cubicBezTo>
                    <a:pt x="2869" y="232"/>
                    <a:pt x="2864" y="232"/>
                    <a:pt x="2861" y="235"/>
                  </a:cubicBezTo>
                  <a:cubicBezTo>
                    <a:pt x="2857" y="236"/>
                    <a:pt x="2855" y="240"/>
                    <a:pt x="2853" y="244"/>
                  </a:cubicBezTo>
                  <a:cubicBezTo>
                    <a:pt x="2850" y="247"/>
                    <a:pt x="2850" y="250"/>
                    <a:pt x="2850" y="255"/>
                  </a:cubicBezTo>
                  <a:cubicBezTo>
                    <a:pt x="2850" y="259"/>
                    <a:pt x="2851" y="263"/>
                    <a:pt x="2853" y="267"/>
                  </a:cubicBezTo>
                  <a:lnTo>
                    <a:pt x="2853" y="267"/>
                  </a:lnTo>
                  <a:lnTo>
                    <a:pt x="2842" y="274"/>
                  </a:lnTo>
                  <a:lnTo>
                    <a:pt x="2835" y="278"/>
                  </a:lnTo>
                  <a:lnTo>
                    <a:pt x="2833" y="280"/>
                  </a:lnTo>
                  <a:lnTo>
                    <a:pt x="2833" y="280"/>
                  </a:lnTo>
                  <a:cubicBezTo>
                    <a:pt x="2831" y="277"/>
                    <a:pt x="2828" y="274"/>
                    <a:pt x="2825" y="272"/>
                  </a:cubicBezTo>
                  <a:lnTo>
                    <a:pt x="2824" y="272"/>
                  </a:lnTo>
                  <a:lnTo>
                    <a:pt x="2826" y="269"/>
                  </a:lnTo>
                  <a:cubicBezTo>
                    <a:pt x="2827" y="265"/>
                    <a:pt x="2829" y="261"/>
                    <a:pt x="2830" y="259"/>
                  </a:cubicBezTo>
                  <a:lnTo>
                    <a:pt x="2830" y="260"/>
                  </a:lnTo>
                  <a:close/>
                  <a:moveTo>
                    <a:pt x="2860" y="177"/>
                  </a:moveTo>
                  <a:cubicBezTo>
                    <a:pt x="2859" y="173"/>
                    <a:pt x="2857" y="168"/>
                    <a:pt x="2856" y="164"/>
                  </a:cubicBezTo>
                  <a:cubicBezTo>
                    <a:pt x="2854" y="159"/>
                    <a:pt x="2853" y="155"/>
                    <a:pt x="2851" y="150"/>
                  </a:cubicBezTo>
                  <a:lnTo>
                    <a:pt x="2847" y="138"/>
                  </a:lnTo>
                  <a:cubicBezTo>
                    <a:pt x="2845" y="134"/>
                    <a:pt x="2844" y="129"/>
                    <a:pt x="2842" y="125"/>
                  </a:cubicBezTo>
                  <a:cubicBezTo>
                    <a:pt x="2840" y="121"/>
                    <a:pt x="2839" y="118"/>
                    <a:pt x="2837" y="114"/>
                  </a:cubicBezTo>
                  <a:lnTo>
                    <a:pt x="2832" y="102"/>
                  </a:lnTo>
                  <a:lnTo>
                    <a:pt x="2830" y="98"/>
                  </a:lnTo>
                  <a:lnTo>
                    <a:pt x="2852" y="96"/>
                  </a:lnTo>
                  <a:lnTo>
                    <a:pt x="2877" y="94"/>
                  </a:lnTo>
                  <a:lnTo>
                    <a:pt x="2911" y="91"/>
                  </a:lnTo>
                  <a:lnTo>
                    <a:pt x="2917" y="91"/>
                  </a:lnTo>
                  <a:lnTo>
                    <a:pt x="2917" y="91"/>
                  </a:lnTo>
                  <a:cubicBezTo>
                    <a:pt x="2917" y="95"/>
                    <a:pt x="2919" y="98"/>
                    <a:pt x="2920" y="101"/>
                  </a:cubicBezTo>
                  <a:cubicBezTo>
                    <a:pt x="2922" y="103"/>
                    <a:pt x="2922" y="104"/>
                    <a:pt x="2924" y="106"/>
                  </a:cubicBezTo>
                  <a:lnTo>
                    <a:pt x="2924" y="106"/>
                  </a:lnTo>
                  <a:cubicBezTo>
                    <a:pt x="2923" y="106"/>
                    <a:pt x="2923" y="107"/>
                    <a:pt x="2922" y="108"/>
                  </a:cubicBezTo>
                  <a:lnTo>
                    <a:pt x="2922" y="108"/>
                  </a:lnTo>
                  <a:cubicBezTo>
                    <a:pt x="2919" y="111"/>
                    <a:pt x="2917" y="115"/>
                    <a:pt x="2914" y="118"/>
                  </a:cubicBezTo>
                  <a:lnTo>
                    <a:pt x="2906" y="128"/>
                  </a:lnTo>
                  <a:lnTo>
                    <a:pt x="2898" y="140"/>
                  </a:lnTo>
                  <a:lnTo>
                    <a:pt x="2890" y="150"/>
                  </a:lnTo>
                  <a:cubicBezTo>
                    <a:pt x="2887" y="154"/>
                    <a:pt x="2885" y="159"/>
                    <a:pt x="2882" y="163"/>
                  </a:cubicBezTo>
                  <a:lnTo>
                    <a:pt x="2874" y="175"/>
                  </a:lnTo>
                  <a:cubicBezTo>
                    <a:pt x="2873" y="179"/>
                    <a:pt x="2870" y="184"/>
                    <a:pt x="2867" y="189"/>
                  </a:cubicBezTo>
                  <a:lnTo>
                    <a:pt x="2865" y="192"/>
                  </a:lnTo>
                  <a:lnTo>
                    <a:pt x="2865" y="192"/>
                  </a:lnTo>
                  <a:cubicBezTo>
                    <a:pt x="2863" y="185"/>
                    <a:pt x="2861" y="181"/>
                    <a:pt x="2860" y="176"/>
                  </a:cubicBezTo>
                  <a:lnTo>
                    <a:pt x="2860" y="177"/>
                  </a:lnTo>
                  <a:close/>
                  <a:moveTo>
                    <a:pt x="2983" y="113"/>
                  </a:moveTo>
                  <a:cubicBezTo>
                    <a:pt x="3007" y="127"/>
                    <a:pt x="3032" y="143"/>
                    <a:pt x="3057" y="160"/>
                  </a:cubicBezTo>
                  <a:lnTo>
                    <a:pt x="3066" y="167"/>
                  </a:lnTo>
                  <a:lnTo>
                    <a:pt x="3088" y="183"/>
                  </a:lnTo>
                  <a:lnTo>
                    <a:pt x="3098" y="191"/>
                  </a:lnTo>
                  <a:cubicBezTo>
                    <a:pt x="3105" y="196"/>
                    <a:pt x="3113" y="202"/>
                    <a:pt x="3120" y="208"/>
                  </a:cubicBezTo>
                  <a:lnTo>
                    <a:pt x="3131" y="217"/>
                  </a:lnTo>
                  <a:cubicBezTo>
                    <a:pt x="3138" y="223"/>
                    <a:pt x="3145" y="229"/>
                    <a:pt x="3152" y="235"/>
                  </a:cubicBezTo>
                  <a:cubicBezTo>
                    <a:pt x="3156" y="238"/>
                    <a:pt x="3160" y="241"/>
                    <a:pt x="3164" y="245"/>
                  </a:cubicBezTo>
                  <a:lnTo>
                    <a:pt x="3180" y="260"/>
                  </a:lnTo>
                  <a:lnTo>
                    <a:pt x="3180" y="260"/>
                  </a:lnTo>
                  <a:cubicBezTo>
                    <a:pt x="3179" y="261"/>
                    <a:pt x="3179" y="261"/>
                    <a:pt x="3178" y="263"/>
                  </a:cubicBezTo>
                  <a:cubicBezTo>
                    <a:pt x="3177" y="266"/>
                    <a:pt x="3176" y="268"/>
                    <a:pt x="3175" y="271"/>
                  </a:cubicBezTo>
                  <a:lnTo>
                    <a:pt x="3162" y="270"/>
                  </a:lnTo>
                  <a:cubicBezTo>
                    <a:pt x="3146" y="269"/>
                    <a:pt x="3131" y="267"/>
                    <a:pt x="3116" y="266"/>
                  </a:cubicBezTo>
                  <a:lnTo>
                    <a:pt x="3066" y="262"/>
                  </a:lnTo>
                  <a:lnTo>
                    <a:pt x="3035" y="260"/>
                  </a:lnTo>
                  <a:cubicBezTo>
                    <a:pt x="3008" y="258"/>
                    <a:pt x="2981" y="257"/>
                    <a:pt x="2954" y="256"/>
                  </a:cubicBezTo>
                  <a:lnTo>
                    <a:pt x="2936" y="256"/>
                  </a:lnTo>
                  <a:lnTo>
                    <a:pt x="2897" y="256"/>
                  </a:lnTo>
                  <a:lnTo>
                    <a:pt x="2897" y="256"/>
                  </a:lnTo>
                  <a:cubicBezTo>
                    <a:pt x="2897" y="252"/>
                    <a:pt x="2896" y="249"/>
                    <a:pt x="2894" y="245"/>
                  </a:cubicBezTo>
                  <a:cubicBezTo>
                    <a:pt x="2892" y="241"/>
                    <a:pt x="2889" y="238"/>
                    <a:pt x="2885" y="236"/>
                  </a:cubicBezTo>
                  <a:cubicBezTo>
                    <a:pt x="2884" y="235"/>
                    <a:pt x="2882" y="235"/>
                    <a:pt x="2881" y="234"/>
                  </a:cubicBezTo>
                  <a:lnTo>
                    <a:pt x="2881" y="234"/>
                  </a:lnTo>
                  <a:cubicBezTo>
                    <a:pt x="2882" y="233"/>
                    <a:pt x="2882" y="232"/>
                    <a:pt x="2882" y="230"/>
                  </a:cubicBezTo>
                  <a:cubicBezTo>
                    <a:pt x="2884" y="225"/>
                    <a:pt x="2886" y="219"/>
                    <a:pt x="2888" y="214"/>
                  </a:cubicBezTo>
                  <a:lnTo>
                    <a:pt x="2890" y="206"/>
                  </a:lnTo>
                  <a:cubicBezTo>
                    <a:pt x="2892" y="200"/>
                    <a:pt x="2894" y="194"/>
                    <a:pt x="2896" y="189"/>
                  </a:cubicBezTo>
                  <a:lnTo>
                    <a:pt x="2898" y="183"/>
                  </a:lnTo>
                  <a:cubicBezTo>
                    <a:pt x="2901" y="175"/>
                    <a:pt x="2904" y="168"/>
                    <a:pt x="2906" y="162"/>
                  </a:cubicBezTo>
                  <a:lnTo>
                    <a:pt x="2909" y="154"/>
                  </a:lnTo>
                  <a:cubicBezTo>
                    <a:pt x="2911" y="150"/>
                    <a:pt x="2913" y="146"/>
                    <a:pt x="2915" y="142"/>
                  </a:cubicBezTo>
                  <a:lnTo>
                    <a:pt x="2920" y="130"/>
                  </a:lnTo>
                  <a:lnTo>
                    <a:pt x="2923" y="123"/>
                  </a:lnTo>
                  <a:lnTo>
                    <a:pt x="2929" y="112"/>
                  </a:lnTo>
                  <a:lnTo>
                    <a:pt x="2929" y="112"/>
                  </a:lnTo>
                  <a:lnTo>
                    <a:pt x="2929" y="112"/>
                  </a:lnTo>
                  <a:cubicBezTo>
                    <a:pt x="2932" y="113"/>
                    <a:pt x="2935" y="114"/>
                    <a:pt x="2939" y="114"/>
                  </a:cubicBezTo>
                  <a:lnTo>
                    <a:pt x="2939" y="114"/>
                  </a:lnTo>
                  <a:cubicBezTo>
                    <a:pt x="2943" y="114"/>
                    <a:pt x="2947" y="113"/>
                    <a:pt x="2950" y="111"/>
                  </a:cubicBezTo>
                  <a:cubicBezTo>
                    <a:pt x="2954" y="109"/>
                    <a:pt x="2956" y="106"/>
                    <a:pt x="2958" y="102"/>
                  </a:cubicBezTo>
                  <a:lnTo>
                    <a:pt x="2958" y="102"/>
                  </a:lnTo>
                  <a:lnTo>
                    <a:pt x="2969" y="108"/>
                  </a:lnTo>
                  <a:lnTo>
                    <a:pt x="2983" y="113"/>
                  </a:lnTo>
                  <a:close/>
                  <a:moveTo>
                    <a:pt x="3249" y="244"/>
                  </a:moveTo>
                  <a:cubicBezTo>
                    <a:pt x="3260" y="238"/>
                    <a:pt x="3272" y="232"/>
                    <a:pt x="3283" y="226"/>
                  </a:cubicBezTo>
                  <a:cubicBezTo>
                    <a:pt x="3288" y="223"/>
                    <a:pt x="3294" y="219"/>
                    <a:pt x="3299" y="217"/>
                  </a:cubicBezTo>
                  <a:cubicBezTo>
                    <a:pt x="3312" y="210"/>
                    <a:pt x="3324" y="205"/>
                    <a:pt x="3337" y="199"/>
                  </a:cubicBezTo>
                  <a:cubicBezTo>
                    <a:pt x="3341" y="197"/>
                    <a:pt x="3346" y="195"/>
                    <a:pt x="3350" y="193"/>
                  </a:cubicBezTo>
                  <a:cubicBezTo>
                    <a:pt x="3367" y="186"/>
                    <a:pt x="3384" y="179"/>
                    <a:pt x="3400" y="173"/>
                  </a:cubicBezTo>
                  <a:lnTo>
                    <a:pt x="3410" y="170"/>
                  </a:lnTo>
                  <a:lnTo>
                    <a:pt x="3429" y="165"/>
                  </a:lnTo>
                  <a:lnTo>
                    <a:pt x="3440" y="169"/>
                  </a:lnTo>
                  <a:cubicBezTo>
                    <a:pt x="3459" y="176"/>
                    <a:pt x="3480" y="183"/>
                    <a:pt x="3500" y="192"/>
                  </a:cubicBezTo>
                  <a:lnTo>
                    <a:pt x="3523" y="201"/>
                  </a:lnTo>
                  <a:cubicBezTo>
                    <a:pt x="3539" y="208"/>
                    <a:pt x="3554" y="214"/>
                    <a:pt x="3570" y="221"/>
                  </a:cubicBezTo>
                  <a:cubicBezTo>
                    <a:pt x="3570" y="222"/>
                    <a:pt x="3570" y="223"/>
                    <a:pt x="3570" y="224"/>
                  </a:cubicBezTo>
                  <a:cubicBezTo>
                    <a:pt x="3570" y="225"/>
                    <a:pt x="3569" y="228"/>
                    <a:pt x="3568" y="230"/>
                  </a:cubicBezTo>
                  <a:cubicBezTo>
                    <a:pt x="3568" y="232"/>
                    <a:pt x="3566" y="240"/>
                    <a:pt x="3565" y="244"/>
                  </a:cubicBezTo>
                  <a:cubicBezTo>
                    <a:pt x="3565" y="246"/>
                    <a:pt x="3565" y="248"/>
                    <a:pt x="3564" y="249"/>
                  </a:cubicBezTo>
                  <a:cubicBezTo>
                    <a:pt x="3563" y="255"/>
                    <a:pt x="3561" y="261"/>
                    <a:pt x="3560" y="267"/>
                  </a:cubicBezTo>
                  <a:lnTo>
                    <a:pt x="3560" y="270"/>
                  </a:lnTo>
                  <a:cubicBezTo>
                    <a:pt x="3554" y="305"/>
                    <a:pt x="3548" y="343"/>
                    <a:pt x="3543" y="382"/>
                  </a:cubicBezTo>
                  <a:cubicBezTo>
                    <a:pt x="3543" y="383"/>
                    <a:pt x="3543" y="385"/>
                    <a:pt x="3543" y="386"/>
                  </a:cubicBezTo>
                  <a:cubicBezTo>
                    <a:pt x="3543" y="392"/>
                    <a:pt x="3541" y="399"/>
                    <a:pt x="3540" y="406"/>
                  </a:cubicBezTo>
                  <a:cubicBezTo>
                    <a:pt x="3539" y="412"/>
                    <a:pt x="3540" y="415"/>
                    <a:pt x="3539" y="420"/>
                  </a:cubicBezTo>
                  <a:cubicBezTo>
                    <a:pt x="3539" y="424"/>
                    <a:pt x="3538" y="426"/>
                    <a:pt x="3537" y="430"/>
                  </a:cubicBezTo>
                  <a:cubicBezTo>
                    <a:pt x="3524" y="430"/>
                    <a:pt x="3511" y="430"/>
                    <a:pt x="3498" y="430"/>
                  </a:cubicBezTo>
                  <a:lnTo>
                    <a:pt x="3494" y="430"/>
                  </a:lnTo>
                  <a:cubicBezTo>
                    <a:pt x="3480" y="421"/>
                    <a:pt x="3466" y="412"/>
                    <a:pt x="3451" y="404"/>
                  </a:cubicBezTo>
                  <a:cubicBezTo>
                    <a:pt x="3437" y="396"/>
                    <a:pt x="3419" y="386"/>
                    <a:pt x="3403" y="377"/>
                  </a:cubicBezTo>
                  <a:cubicBezTo>
                    <a:pt x="3383" y="366"/>
                    <a:pt x="3364" y="355"/>
                    <a:pt x="3344" y="345"/>
                  </a:cubicBezTo>
                  <a:cubicBezTo>
                    <a:pt x="3325" y="334"/>
                    <a:pt x="3304" y="324"/>
                    <a:pt x="3285" y="314"/>
                  </a:cubicBezTo>
                  <a:cubicBezTo>
                    <a:pt x="3276" y="310"/>
                    <a:pt x="3268" y="306"/>
                    <a:pt x="3259" y="302"/>
                  </a:cubicBezTo>
                  <a:cubicBezTo>
                    <a:pt x="3247" y="296"/>
                    <a:pt x="3235" y="290"/>
                    <a:pt x="3222" y="285"/>
                  </a:cubicBezTo>
                  <a:lnTo>
                    <a:pt x="3222" y="285"/>
                  </a:lnTo>
                  <a:cubicBezTo>
                    <a:pt x="3224" y="282"/>
                    <a:pt x="3224" y="279"/>
                    <a:pt x="3224" y="275"/>
                  </a:cubicBezTo>
                  <a:lnTo>
                    <a:pt x="3224" y="275"/>
                  </a:lnTo>
                  <a:cubicBezTo>
                    <a:pt x="3224" y="271"/>
                    <a:pt x="3223" y="268"/>
                    <a:pt x="3221" y="264"/>
                  </a:cubicBezTo>
                  <a:lnTo>
                    <a:pt x="3221" y="264"/>
                  </a:lnTo>
                  <a:lnTo>
                    <a:pt x="3233" y="256"/>
                  </a:lnTo>
                  <a:lnTo>
                    <a:pt x="3249" y="244"/>
                  </a:lnTo>
                  <a:close/>
                  <a:moveTo>
                    <a:pt x="3605" y="237"/>
                  </a:moveTo>
                  <a:cubicBezTo>
                    <a:pt x="3623" y="245"/>
                    <a:pt x="3641" y="253"/>
                    <a:pt x="3660" y="262"/>
                  </a:cubicBezTo>
                  <a:cubicBezTo>
                    <a:pt x="3669" y="266"/>
                    <a:pt x="3678" y="271"/>
                    <a:pt x="3687" y="276"/>
                  </a:cubicBezTo>
                  <a:cubicBezTo>
                    <a:pt x="3705" y="284"/>
                    <a:pt x="3722" y="293"/>
                    <a:pt x="3739" y="302"/>
                  </a:cubicBezTo>
                  <a:cubicBezTo>
                    <a:pt x="3749" y="307"/>
                    <a:pt x="3759" y="312"/>
                    <a:pt x="3768" y="317"/>
                  </a:cubicBezTo>
                  <a:cubicBezTo>
                    <a:pt x="3785" y="326"/>
                    <a:pt x="3802" y="335"/>
                    <a:pt x="3818" y="344"/>
                  </a:cubicBezTo>
                  <a:lnTo>
                    <a:pt x="3831" y="352"/>
                  </a:lnTo>
                  <a:lnTo>
                    <a:pt x="3816" y="354"/>
                  </a:lnTo>
                  <a:lnTo>
                    <a:pt x="3792" y="359"/>
                  </a:lnTo>
                  <a:cubicBezTo>
                    <a:pt x="3781" y="362"/>
                    <a:pt x="3770" y="364"/>
                    <a:pt x="3759" y="367"/>
                  </a:cubicBezTo>
                  <a:cubicBezTo>
                    <a:pt x="3748" y="370"/>
                    <a:pt x="3743" y="371"/>
                    <a:pt x="3734" y="374"/>
                  </a:cubicBezTo>
                  <a:cubicBezTo>
                    <a:pt x="3726" y="376"/>
                    <a:pt x="3713" y="379"/>
                    <a:pt x="3702" y="383"/>
                  </a:cubicBezTo>
                  <a:cubicBezTo>
                    <a:pt x="3691" y="386"/>
                    <a:pt x="3685" y="389"/>
                    <a:pt x="3676" y="392"/>
                  </a:cubicBezTo>
                  <a:cubicBezTo>
                    <a:pt x="3668" y="394"/>
                    <a:pt x="3656" y="399"/>
                    <a:pt x="3645" y="403"/>
                  </a:cubicBezTo>
                  <a:cubicBezTo>
                    <a:pt x="3635" y="406"/>
                    <a:pt x="3629" y="410"/>
                    <a:pt x="3620" y="414"/>
                  </a:cubicBezTo>
                  <a:cubicBezTo>
                    <a:pt x="3612" y="417"/>
                    <a:pt x="3600" y="422"/>
                    <a:pt x="3589" y="427"/>
                  </a:cubicBezTo>
                  <a:lnTo>
                    <a:pt x="3582" y="431"/>
                  </a:lnTo>
                  <a:lnTo>
                    <a:pt x="3569" y="431"/>
                  </a:lnTo>
                  <a:cubicBezTo>
                    <a:pt x="3558" y="431"/>
                    <a:pt x="3548" y="431"/>
                    <a:pt x="3537" y="431"/>
                  </a:cubicBezTo>
                  <a:lnTo>
                    <a:pt x="3537" y="431"/>
                  </a:lnTo>
                  <a:cubicBezTo>
                    <a:pt x="3545" y="360"/>
                    <a:pt x="3555" y="301"/>
                    <a:pt x="3570" y="231"/>
                  </a:cubicBezTo>
                  <a:cubicBezTo>
                    <a:pt x="3570" y="228"/>
                    <a:pt x="3571" y="226"/>
                    <a:pt x="3571" y="224"/>
                  </a:cubicBezTo>
                  <a:lnTo>
                    <a:pt x="3571" y="224"/>
                  </a:lnTo>
                  <a:cubicBezTo>
                    <a:pt x="3571" y="223"/>
                    <a:pt x="3571" y="223"/>
                    <a:pt x="3571" y="223"/>
                  </a:cubicBezTo>
                  <a:lnTo>
                    <a:pt x="3571" y="223"/>
                  </a:lnTo>
                  <a:lnTo>
                    <a:pt x="3580" y="226"/>
                  </a:lnTo>
                  <a:lnTo>
                    <a:pt x="3605" y="237"/>
                  </a:lnTo>
                  <a:close/>
                  <a:moveTo>
                    <a:pt x="3874" y="347"/>
                  </a:moveTo>
                  <a:cubicBezTo>
                    <a:pt x="3887" y="345"/>
                    <a:pt x="3900" y="344"/>
                    <a:pt x="3913" y="343"/>
                  </a:cubicBezTo>
                  <a:lnTo>
                    <a:pt x="3931" y="341"/>
                  </a:lnTo>
                  <a:cubicBezTo>
                    <a:pt x="3941" y="341"/>
                    <a:pt x="3951" y="341"/>
                    <a:pt x="3960" y="340"/>
                  </a:cubicBezTo>
                  <a:lnTo>
                    <a:pt x="3960" y="340"/>
                  </a:lnTo>
                  <a:lnTo>
                    <a:pt x="3981" y="369"/>
                  </a:lnTo>
                  <a:lnTo>
                    <a:pt x="3989" y="381"/>
                  </a:lnTo>
                  <a:cubicBezTo>
                    <a:pt x="3993" y="388"/>
                    <a:pt x="3998" y="395"/>
                    <a:pt x="4003" y="403"/>
                  </a:cubicBezTo>
                  <a:lnTo>
                    <a:pt x="4012" y="416"/>
                  </a:lnTo>
                  <a:lnTo>
                    <a:pt x="4025" y="438"/>
                  </a:lnTo>
                  <a:lnTo>
                    <a:pt x="4033" y="452"/>
                  </a:lnTo>
                  <a:lnTo>
                    <a:pt x="4043" y="470"/>
                  </a:lnTo>
                  <a:lnTo>
                    <a:pt x="4043" y="470"/>
                  </a:lnTo>
                  <a:cubicBezTo>
                    <a:pt x="4040" y="472"/>
                    <a:pt x="4038" y="474"/>
                    <a:pt x="4036" y="476"/>
                  </a:cubicBezTo>
                  <a:lnTo>
                    <a:pt x="4004" y="455"/>
                  </a:lnTo>
                  <a:lnTo>
                    <a:pt x="3979" y="438"/>
                  </a:lnTo>
                  <a:cubicBezTo>
                    <a:pt x="3963" y="428"/>
                    <a:pt x="3946" y="418"/>
                    <a:pt x="3930" y="408"/>
                  </a:cubicBezTo>
                  <a:lnTo>
                    <a:pt x="3903" y="391"/>
                  </a:lnTo>
                  <a:cubicBezTo>
                    <a:pt x="3887" y="381"/>
                    <a:pt x="3871" y="372"/>
                    <a:pt x="3855" y="363"/>
                  </a:cubicBezTo>
                  <a:lnTo>
                    <a:pt x="3837" y="352"/>
                  </a:lnTo>
                  <a:lnTo>
                    <a:pt x="3852" y="350"/>
                  </a:lnTo>
                  <a:lnTo>
                    <a:pt x="3874" y="347"/>
                  </a:lnTo>
                  <a:close/>
                  <a:moveTo>
                    <a:pt x="4123" y="506"/>
                  </a:moveTo>
                  <a:lnTo>
                    <a:pt x="4165" y="516"/>
                  </a:lnTo>
                  <a:cubicBezTo>
                    <a:pt x="4185" y="521"/>
                    <a:pt x="4203" y="526"/>
                    <a:pt x="4222" y="532"/>
                  </a:cubicBezTo>
                  <a:cubicBezTo>
                    <a:pt x="4233" y="535"/>
                    <a:pt x="4245" y="538"/>
                    <a:pt x="4255" y="541"/>
                  </a:cubicBezTo>
                  <a:cubicBezTo>
                    <a:pt x="4266" y="544"/>
                    <a:pt x="4274" y="547"/>
                    <a:pt x="4284" y="550"/>
                  </a:cubicBezTo>
                  <a:lnTo>
                    <a:pt x="4297" y="555"/>
                  </a:lnTo>
                  <a:lnTo>
                    <a:pt x="4297" y="555"/>
                  </a:lnTo>
                  <a:cubicBezTo>
                    <a:pt x="4296" y="557"/>
                    <a:pt x="4296" y="558"/>
                    <a:pt x="4296" y="561"/>
                  </a:cubicBezTo>
                  <a:lnTo>
                    <a:pt x="4296" y="561"/>
                  </a:lnTo>
                  <a:lnTo>
                    <a:pt x="4296" y="561"/>
                  </a:lnTo>
                  <a:cubicBezTo>
                    <a:pt x="4296" y="565"/>
                    <a:pt x="4298" y="568"/>
                    <a:pt x="4299" y="572"/>
                  </a:cubicBezTo>
                  <a:cubicBezTo>
                    <a:pt x="4300" y="573"/>
                    <a:pt x="4300" y="574"/>
                    <a:pt x="4301" y="576"/>
                  </a:cubicBezTo>
                  <a:lnTo>
                    <a:pt x="4298" y="579"/>
                  </a:lnTo>
                  <a:lnTo>
                    <a:pt x="4291" y="586"/>
                  </a:lnTo>
                  <a:cubicBezTo>
                    <a:pt x="4288" y="588"/>
                    <a:pt x="4286" y="591"/>
                    <a:pt x="4283" y="593"/>
                  </a:cubicBezTo>
                  <a:lnTo>
                    <a:pt x="4276" y="600"/>
                  </a:lnTo>
                  <a:lnTo>
                    <a:pt x="4269" y="609"/>
                  </a:lnTo>
                  <a:lnTo>
                    <a:pt x="4262" y="615"/>
                  </a:lnTo>
                  <a:lnTo>
                    <a:pt x="4259" y="620"/>
                  </a:lnTo>
                  <a:lnTo>
                    <a:pt x="4237" y="611"/>
                  </a:lnTo>
                  <a:cubicBezTo>
                    <a:pt x="4222" y="605"/>
                    <a:pt x="4208" y="599"/>
                    <a:pt x="4193" y="594"/>
                  </a:cubicBezTo>
                  <a:cubicBezTo>
                    <a:pt x="4171" y="586"/>
                    <a:pt x="4148" y="578"/>
                    <a:pt x="4125" y="571"/>
                  </a:cubicBezTo>
                  <a:cubicBezTo>
                    <a:pt x="4113" y="567"/>
                    <a:pt x="4100" y="562"/>
                    <a:pt x="4087" y="558"/>
                  </a:cubicBezTo>
                  <a:cubicBezTo>
                    <a:pt x="4079" y="555"/>
                    <a:pt x="4070" y="553"/>
                    <a:pt x="4061" y="551"/>
                  </a:cubicBezTo>
                  <a:lnTo>
                    <a:pt x="4060" y="533"/>
                  </a:lnTo>
                  <a:cubicBezTo>
                    <a:pt x="4060" y="527"/>
                    <a:pt x="4059" y="521"/>
                    <a:pt x="4059" y="515"/>
                  </a:cubicBezTo>
                  <a:lnTo>
                    <a:pt x="4059" y="515"/>
                  </a:lnTo>
                  <a:cubicBezTo>
                    <a:pt x="4062" y="514"/>
                    <a:pt x="4065" y="514"/>
                    <a:pt x="4068" y="512"/>
                  </a:cubicBezTo>
                  <a:cubicBezTo>
                    <a:pt x="4071" y="510"/>
                    <a:pt x="4074" y="507"/>
                    <a:pt x="4076" y="503"/>
                  </a:cubicBezTo>
                  <a:cubicBezTo>
                    <a:pt x="4077" y="501"/>
                    <a:pt x="4078" y="500"/>
                    <a:pt x="4078" y="497"/>
                  </a:cubicBezTo>
                  <a:lnTo>
                    <a:pt x="4093" y="500"/>
                  </a:lnTo>
                  <a:cubicBezTo>
                    <a:pt x="4103" y="501"/>
                    <a:pt x="4113" y="503"/>
                    <a:pt x="4124" y="505"/>
                  </a:cubicBezTo>
                  <a:lnTo>
                    <a:pt x="4123" y="506"/>
                  </a:lnTo>
                  <a:close/>
                  <a:moveTo>
                    <a:pt x="4391" y="601"/>
                  </a:moveTo>
                  <a:lnTo>
                    <a:pt x="4437" y="628"/>
                  </a:lnTo>
                  <a:lnTo>
                    <a:pt x="4456" y="640"/>
                  </a:lnTo>
                  <a:cubicBezTo>
                    <a:pt x="4469" y="648"/>
                    <a:pt x="4482" y="656"/>
                    <a:pt x="4495" y="664"/>
                  </a:cubicBezTo>
                  <a:lnTo>
                    <a:pt x="4516" y="677"/>
                  </a:lnTo>
                  <a:lnTo>
                    <a:pt x="4551" y="700"/>
                  </a:lnTo>
                  <a:lnTo>
                    <a:pt x="4573" y="715"/>
                  </a:lnTo>
                  <a:lnTo>
                    <a:pt x="4607" y="738"/>
                  </a:lnTo>
                  <a:lnTo>
                    <a:pt x="4629" y="753"/>
                  </a:lnTo>
                  <a:lnTo>
                    <a:pt x="4661" y="777"/>
                  </a:lnTo>
                  <a:lnTo>
                    <a:pt x="4661" y="777"/>
                  </a:lnTo>
                  <a:lnTo>
                    <a:pt x="4650" y="771"/>
                  </a:lnTo>
                  <a:lnTo>
                    <a:pt x="4626" y="760"/>
                  </a:lnTo>
                  <a:lnTo>
                    <a:pt x="4609" y="752"/>
                  </a:lnTo>
                  <a:lnTo>
                    <a:pt x="4584" y="742"/>
                  </a:lnTo>
                  <a:lnTo>
                    <a:pt x="4568" y="735"/>
                  </a:lnTo>
                  <a:cubicBezTo>
                    <a:pt x="4559" y="731"/>
                    <a:pt x="4550" y="728"/>
                    <a:pt x="4542" y="725"/>
                  </a:cubicBezTo>
                  <a:lnTo>
                    <a:pt x="4526" y="719"/>
                  </a:lnTo>
                  <a:cubicBezTo>
                    <a:pt x="4516" y="715"/>
                    <a:pt x="4506" y="712"/>
                    <a:pt x="4497" y="708"/>
                  </a:cubicBezTo>
                  <a:lnTo>
                    <a:pt x="4484" y="704"/>
                  </a:lnTo>
                  <a:cubicBezTo>
                    <a:pt x="4472" y="700"/>
                    <a:pt x="4459" y="696"/>
                    <a:pt x="4446" y="692"/>
                  </a:cubicBezTo>
                  <a:lnTo>
                    <a:pt x="4442" y="691"/>
                  </a:lnTo>
                  <a:lnTo>
                    <a:pt x="4422" y="685"/>
                  </a:lnTo>
                  <a:lnTo>
                    <a:pt x="4422" y="685"/>
                  </a:lnTo>
                  <a:cubicBezTo>
                    <a:pt x="4423" y="684"/>
                    <a:pt x="4423" y="682"/>
                    <a:pt x="4423" y="680"/>
                  </a:cubicBezTo>
                  <a:lnTo>
                    <a:pt x="4423" y="680"/>
                  </a:lnTo>
                  <a:lnTo>
                    <a:pt x="4423" y="680"/>
                  </a:lnTo>
                  <a:cubicBezTo>
                    <a:pt x="4423" y="676"/>
                    <a:pt x="4422" y="672"/>
                    <a:pt x="4420" y="668"/>
                  </a:cubicBezTo>
                  <a:cubicBezTo>
                    <a:pt x="4418" y="664"/>
                    <a:pt x="4416" y="662"/>
                    <a:pt x="4412" y="660"/>
                  </a:cubicBezTo>
                  <a:cubicBezTo>
                    <a:pt x="4409" y="657"/>
                    <a:pt x="4404" y="656"/>
                    <a:pt x="4400" y="656"/>
                  </a:cubicBezTo>
                  <a:cubicBezTo>
                    <a:pt x="4400" y="656"/>
                    <a:pt x="4400" y="656"/>
                    <a:pt x="4399" y="656"/>
                  </a:cubicBezTo>
                  <a:lnTo>
                    <a:pt x="4399" y="656"/>
                  </a:lnTo>
                  <a:cubicBezTo>
                    <a:pt x="4396" y="656"/>
                    <a:pt x="4392" y="657"/>
                    <a:pt x="4389" y="659"/>
                  </a:cubicBezTo>
                  <a:cubicBezTo>
                    <a:pt x="4388" y="660"/>
                    <a:pt x="4388" y="660"/>
                    <a:pt x="4387" y="660"/>
                  </a:cubicBezTo>
                  <a:cubicBezTo>
                    <a:pt x="4380" y="650"/>
                    <a:pt x="4373" y="639"/>
                    <a:pt x="4366" y="629"/>
                  </a:cubicBezTo>
                  <a:lnTo>
                    <a:pt x="4366" y="629"/>
                  </a:lnTo>
                  <a:cubicBezTo>
                    <a:pt x="4355" y="613"/>
                    <a:pt x="4344" y="597"/>
                    <a:pt x="4333" y="582"/>
                  </a:cubicBezTo>
                  <a:lnTo>
                    <a:pt x="4333" y="581"/>
                  </a:lnTo>
                  <a:lnTo>
                    <a:pt x="4333" y="581"/>
                  </a:lnTo>
                  <a:cubicBezTo>
                    <a:pt x="4333" y="581"/>
                    <a:pt x="4333" y="581"/>
                    <a:pt x="4333" y="580"/>
                  </a:cubicBezTo>
                  <a:cubicBezTo>
                    <a:pt x="4337" y="578"/>
                    <a:pt x="4339" y="576"/>
                    <a:pt x="4341" y="572"/>
                  </a:cubicBezTo>
                  <a:cubicBezTo>
                    <a:pt x="4355" y="580"/>
                    <a:pt x="4368" y="587"/>
                    <a:pt x="4381" y="594"/>
                  </a:cubicBezTo>
                  <a:lnTo>
                    <a:pt x="4391" y="601"/>
                  </a:lnTo>
                  <a:close/>
                  <a:moveTo>
                    <a:pt x="4716" y="808"/>
                  </a:moveTo>
                  <a:lnTo>
                    <a:pt x="4735" y="818"/>
                  </a:lnTo>
                  <a:lnTo>
                    <a:pt x="4757" y="831"/>
                  </a:lnTo>
                  <a:lnTo>
                    <a:pt x="4774" y="842"/>
                  </a:lnTo>
                  <a:lnTo>
                    <a:pt x="4797" y="856"/>
                  </a:lnTo>
                  <a:cubicBezTo>
                    <a:pt x="4802" y="860"/>
                    <a:pt x="4809" y="863"/>
                    <a:pt x="4814" y="867"/>
                  </a:cubicBezTo>
                  <a:cubicBezTo>
                    <a:pt x="4820" y="870"/>
                    <a:pt x="4829" y="877"/>
                    <a:pt x="4836" y="882"/>
                  </a:cubicBezTo>
                  <a:lnTo>
                    <a:pt x="4852" y="893"/>
                  </a:lnTo>
                  <a:lnTo>
                    <a:pt x="4875" y="909"/>
                  </a:lnTo>
                  <a:lnTo>
                    <a:pt x="4891" y="921"/>
                  </a:lnTo>
                  <a:cubicBezTo>
                    <a:pt x="4903" y="930"/>
                    <a:pt x="4916" y="940"/>
                    <a:pt x="4928" y="950"/>
                  </a:cubicBezTo>
                  <a:cubicBezTo>
                    <a:pt x="4934" y="954"/>
                    <a:pt x="4940" y="959"/>
                    <a:pt x="4945" y="963"/>
                  </a:cubicBezTo>
                  <a:lnTo>
                    <a:pt x="4965" y="980"/>
                  </a:lnTo>
                  <a:cubicBezTo>
                    <a:pt x="4971" y="985"/>
                    <a:pt x="4977" y="990"/>
                    <a:pt x="4983" y="996"/>
                  </a:cubicBezTo>
                  <a:lnTo>
                    <a:pt x="5001" y="1011"/>
                  </a:lnTo>
                  <a:lnTo>
                    <a:pt x="5019" y="1028"/>
                  </a:lnTo>
                  <a:lnTo>
                    <a:pt x="5021" y="1029"/>
                  </a:lnTo>
                  <a:lnTo>
                    <a:pt x="5021" y="1029"/>
                  </a:lnTo>
                  <a:cubicBezTo>
                    <a:pt x="5020" y="1030"/>
                    <a:pt x="5019" y="1031"/>
                    <a:pt x="5018" y="1033"/>
                  </a:cubicBezTo>
                  <a:cubicBezTo>
                    <a:pt x="5016" y="1036"/>
                    <a:pt x="5015" y="1040"/>
                    <a:pt x="5015" y="1044"/>
                  </a:cubicBezTo>
                  <a:lnTo>
                    <a:pt x="5015" y="1044"/>
                  </a:lnTo>
                  <a:cubicBezTo>
                    <a:pt x="5015" y="1045"/>
                    <a:pt x="5015" y="1046"/>
                    <a:pt x="5015" y="1047"/>
                  </a:cubicBezTo>
                  <a:cubicBezTo>
                    <a:pt x="5015" y="1047"/>
                    <a:pt x="5015" y="1048"/>
                    <a:pt x="5015" y="1049"/>
                  </a:cubicBezTo>
                  <a:lnTo>
                    <a:pt x="5014" y="1049"/>
                  </a:lnTo>
                  <a:lnTo>
                    <a:pt x="5007" y="1052"/>
                  </a:lnTo>
                  <a:lnTo>
                    <a:pt x="5002" y="1054"/>
                  </a:lnTo>
                  <a:cubicBezTo>
                    <a:pt x="5000" y="1054"/>
                    <a:pt x="4998" y="1056"/>
                    <a:pt x="4997" y="1057"/>
                  </a:cubicBezTo>
                  <a:lnTo>
                    <a:pt x="4981" y="1042"/>
                  </a:lnTo>
                  <a:cubicBezTo>
                    <a:pt x="4975" y="1036"/>
                    <a:pt x="4968" y="1030"/>
                    <a:pt x="4962" y="1024"/>
                  </a:cubicBezTo>
                  <a:cubicBezTo>
                    <a:pt x="4952" y="1015"/>
                    <a:pt x="4942" y="1005"/>
                    <a:pt x="4932" y="996"/>
                  </a:cubicBezTo>
                  <a:lnTo>
                    <a:pt x="4911" y="977"/>
                  </a:lnTo>
                  <a:cubicBezTo>
                    <a:pt x="4901" y="968"/>
                    <a:pt x="4891" y="959"/>
                    <a:pt x="4882" y="951"/>
                  </a:cubicBezTo>
                  <a:lnTo>
                    <a:pt x="4859" y="931"/>
                  </a:lnTo>
                  <a:lnTo>
                    <a:pt x="4831" y="907"/>
                  </a:lnTo>
                  <a:lnTo>
                    <a:pt x="4806" y="887"/>
                  </a:lnTo>
                  <a:cubicBezTo>
                    <a:pt x="4797" y="879"/>
                    <a:pt x="4787" y="871"/>
                    <a:pt x="4778" y="864"/>
                  </a:cubicBezTo>
                  <a:cubicBezTo>
                    <a:pt x="4769" y="856"/>
                    <a:pt x="4761" y="851"/>
                    <a:pt x="4752" y="845"/>
                  </a:cubicBezTo>
                  <a:lnTo>
                    <a:pt x="4725" y="822"/>
                  </a:lnTo>
                  <a:lnTo>
                    <a:pt x="4699" y="803"/>
                  </a:lnTo>
                  <a:lnTo>
                    <a:pt x="4683" y="790"/>
                  </a:lnTo>
                  <a:lnTo>
                    <a:pt x="4694" y="796"/>
                  </a:lnTo>
                  <a:lnTo>
                    <a:pt x="4716" y="808"/>
                  </a:lnTo>
                  <a:close/>
                  <a:moveTo>
                    <a:pt x="5086" y="1152"/>
                  </a:moveTo>
                  <a:cubicBezTo>
                    <a:pt x="5097" y="1164"/>
                    <a:pt x="5109" y="1176"/>
                    <a:pt x="5119" y="1188"/>
                  </a:cubicBezTo>
                  <a:cubicBezTo>
                    <a:pt x="5124" y="1193"/>
                    <a:pt x="5129" y="1198"/>
                    <a:pt x="5133" y="1204"/>
                  </a:cubicBezTo>
                  <a:cubicBezTo>
                    <a:pt x="5143" y="1214"/>
                    <a:pt x="5153" y="1225"/>
                    <a:pt x="5161" y="1235"/>
                  </a:cubicBezTo>
                  <a:lnTo>
                    <a:pt x="5177" y="1254"/>
                  </a:lnTo>
                  <a:lnTo>
                    <a:pt x="5202" y="1284"/>
                  </a:lnTo>
                  <a:lnTo>
                    <a:pt x="5218" y="1304"/>
                  </a:lnTo>
                  <a:lnTo>
                    <a:pt x="5242" y="1334"/>
                  </a:lnTo>
                  <a:lnTo>
                    <a:pt x="5258" y="1353"/>
                  </a:lnTo>
                  <a:lnTo>
                    <a:pt x="5279" y="1381"/>
                  </a:lnTo>
                  <a:lnTo>
                    <a:pt x="5280" y="1383"/>
                  </a:lnTo>
                  <a:cubicBezTo>
                    <a:pt x="5286" y="1392"/>
                    <a:pt x="5292" y="1400"/>
                    <a:pt x="5297" y="1410"/>
                  </a:cubicBezTo>
                  <a:cubicBezTo>
                    <a:pt x="5303" y="1419"/>
                    <a:pt x="5310" y="1432"/>
                    <a:pt x="5316" y="1443"/>
                  </a:cubicBezTo>
                  <a:cubicBezTo>
                    <a:pt x="5323" y="1454"/>
                    <a:pt x="5327" y="1461"/>
                    <a:pt x="5332" y="1471"/>
                  </a:cubicBezTo>
                  <a:lnTo>
                    <a:pt x="5351" y="1504"/>
                  </a:lnTo>
                  <a:lnTo>
                    <a:pt x="5366" y="1532"/>
                  </a:lnTo>
                  <a:cubicBezTo>
                    <a:pt x="5372" y="1543"/>
                    <a:pt x="5379" y="1553"/>
                    <a:pt x="5384" y="1565"/>
                  </a:cubicBezTo>
                  <a:cubicBezTo>
                    <a:pt x="5390" y="1576"/>
                    <a:pt x="5394" y="1585"/>
                    <a:pt x="5398" y="1594"/>
                  </a:cubicBezTo>
                  <a:cubicBezTo>
                    <a:pt x="5403" y="1603"/>
                    <a:pt x="5410" y="1616"/>
                    <a:pt x="5415" y="1628"/>
                  </a:cubicBezTo>
                  <a:lnTo>
                    <a:pt x="5416" y="1629"/>
                  </a:lnTo>
                  <a:cubicBezTo>
                    <a:pt x="5412" y="1625"/>
                    <a:pt x="5409" y="1620"/>
                    <a:pt x="5406" y="1616"/>
                  </a:cubicBezTo>
                  <a:cubicBezTo>
                    <a:pt x="5383" y="1585"/>
                    <a:pt x="5358" y="1555"/>
                    <a:pt x="5333" y="1526"/>
                  </a:cubicBezTo>
                  <a:lnTo>
                    <a:pt x="5320" y="1512"/>
                  </a:lnTo>
                  <a:cubicBezTo>
                    <a:pt x="5313" y="1503"/>
                    <a:pt x="5306" y="1495"/>
                    <a:pt x="5298" y="1487"/>
                  </a:cubicBezTo>
                  <a:lnTo>
                    <a:pt x="5298" y="1487"/>
                  </a:lnTo>
                  <a:cubicBezTo>
                    <a:pt x="5249" y="1418"/>
                    <a:pt x="5205" y="1362"/>
                    <a:pt x="5148" y="1299"/>
                  </a:cubicBezTo>
                  <a:lnTo>
                    <a:pt x="5146" y="1297"/>
                  </a:lnTo>
                  <a:cubicBezTo>
                    <a:pt x="5131" y="1280"/>
                    <a:pt x="5115" y="1264"/>
                    <a:pt x="5100" y="1248"/>
                  </a:cubicBezTo>
                  <a:lnTo>
                    <a:pt x="5093" y="1241"/>
                  </a:lnTo>
                  <a:cubicBezTo>
                    <a:pt x="5079" y="1226"/>
                    <a:pt x="5065" y="1212"/>
                    <a:pt x="5050" y="1198"/>
                  </a:cubicBezTo>
                  <a:lnTo>
                    <a:pt x="5034" y="1183"/>
                  </a:lnTo>
                  <a:cubicBezTo>
                    <a:pt x="5022" y="1173"/>
                    <a:pt x="5011" y="1162"/>
                    <a:pt x="4999" y="1151"/>
                  </a:cubicBezTo>
                  <a:cubicBezTo>
                    <a:pt x="4991" y="1144"/>
                    <a:pt x="4983" y="1138"/>
                    <a:pt x="4975" y="1131"/>
                  </a:cubicBezTo>
                  <a:cubicBezTo>
                    <a:pt x="4971" y="1128"/>
                    <a:pt x="4968" y="1125"/>
                    <a:pt x="4964" y="1122"/>
                  </a:cubicBezTo>
                  <a:lnTo>
                    <a:pt x="4964" y="1122"/>
                  </a:lnTo>
                  <a:cubicBezTo>
                    <a:pt x="4965" y="1121"/>
                    <a:pt x="4966" y="1119"/>
                    <a:pt x="4966" y="1119"/>
                  </a:cubicBezTo>
                  <a:cubicBezTo>
                    <a:pt x="4969" y="1114"/>
                    <a:pt x="4970" y="1111"/>
                    <a:pt x="4970" y="1107"/>
                  </a:cubicBezTo>
                  <a:lnTo>
                    <a:pt x="4970" y="1107"/>
                  </a:lnTo>
                  <a:lnTo>
                    <a:pt x="4970" y="1107"/>
                  </a:lnTo>
                  <a:cubicBezTo>
                    <a:pt x="4970" y="1103"/>
                    <a:pt x="4970" y="1098"/>
                    <a:pt x="4967" y="1095"/>
                  </a:cubicBezTo>
                  <a:cubicBezTo>
                    <a:pt x="4966" y="1092"/>
                    <a:pt x="4964" y="1091"/>
                    <a:pt x="4962" y="1090"/>
                  </a:cubicBezTo>
                  <a:lnTo>
                    <a:pt x="4965" y="1087"/>
                  </a:lnTo>
                  <a:lnTo>
                    <a:pt x="4969" y="1082"/>
                  </a:lnTo>
                  <a:lnTo>
                    <a:pt x="4977" y="1076"/>
                  </a:lnTo>
                  <a:lnTo>
                    <a:pt x="4981" y="1072"/>
                  </a:lnTo>
                  <a:cubicBezTo>
                    <a:pt x="4984" y="1070"/>
                    <a:pt x="4987" y="1068"/>
                    <a:pt x="4990" y="1066"/>
                  </a:cubicBezTo>
                  <a:lnTo>
                    <a:pt x="4993" y="1063"/>
                  </a:lnTo>
                  <a:lnTo>
                    <a:pt x="4997" y="1061"/>
                  </a:lnTo>
                  <a:cubicBezTo>
                    <a:pt x="5024" y="1087"/>
                    <a:pt x="5050" y="1114"/>
                    <a:pt x="5076" y="1140"/>
                  </a:cubicBezTo>
                  <a:lnTo>
                    <a:pt x="5086" y="1152"/>
                  </a:lnTo>
                  <a:close/>
                  <a:moveTo>
                    <a:pt x="5473" y="1694"/>
                  </a:moveTo>
                  <a:cubicBezTo>
                    <a:pt x="5470" y="1687"/>
                    <a:pt x="5467" y="1679"/>
                    <a:pt x="5464" y="1671"/>
                  </a:cubicBezTo>
                  <a:cubicBezTo>
                    <a:pt x="5461" y="1663"/>
                    <a:pt x="5459" y="1657"/>
                    <a:pt x="5456" y="1651"/>
                  </a:cubicBezTo>
                  <a:cubicBezTo>
                    <a:pt x="5458" y="1656"/>
                    <a:pt x="5461" y="1659"/>
                    <a:pt x="5463" y="1664"/>
                  </a:cubicBezTo>
                  <a:cubicBezTo>
                    <a:pt x="5466" y="1668"/>
                    <a:pt x="5469" y="1674"/>
                    <a:pt x="5472" y="1680"/>
                  </a:cubicBezTo>
                  <a:cubicBezTo>
                    <a:pt x="5475" y="1685"/>
                    <a:pt x="5479" y="1694"/>
                    <a:pt x="5482" y="1701"/>
                  </a:cubicBezTo>
                  <a:lnTo>
                    <a:pt x="5488" y="1715"/>
                  </a:lnTo>
                  <a:cubicBezTo>
                    <a:pt x="5499" y="1740"/>
                    <a:pt x="5509" y="1765"/>
                    <a:pt x="5519" y="1791"/>
                  </a:cubicBezTo>
                  <a:lnTo>
                    <a:pt x="5514" y="1781"/>
                  </a:lnTo>
                  <a:cubicBezTo>
                    <a:pt x="5510" y="1775"/>
                    <a:pt x="5507" y="1769"/>
                    <a:pt x="5503" y="1763"/>
                  </a:cubicBezTo>
                  <a:cubicBezTo>
                    <a:pt x="5500" y="1757"/>
                    <a:pt x="5494" y="1747"/>
                    <a:pt x="5489" y="1740"/>
                  </a:cubicBezTo>
                  <a:cubicBezTo>
                    <a:pt x="5484" y="1732"/>
                    <a:pt x="5486" y="1731"/>
                    <a:pt x="5484" y="1726"/>
                  </a:cubicBezTo>
                  <a:cubicBezTo>
                    <a:pt x="5481" y="1715"/>
                    <a:pt x="5477" y="1704"/>
                    <a:pt x="5473" y="1694"/>
                  </a:cubicBezTo>
                  <a:close/>
                  <a:moveTo>
                    <a:pt x="5492" y="1716"/>
                  </a:moveTo>
                  <a:cubicBezTo>
                    <a:pt x="5502" y="1734"/>
                    <a:pt x="5512" y="1752"/>
                    <a:pt x="5520" y="1770"/>
                  </a:cubicBezTo>
                  <a:cubicBezTo>
                    <a:pt x="5521" y="1773"/>
                    <a:pt x="5522" y="1776"/>
                    <a:pt x="5524" y="1778"/>
                  </a:cubicBezTo>
                  <a:cubicBezTo>
                    <a:pt x="5531" y="1793"/>
                    <a:pt x="5539" y="1809"/>
                    <a:pt x="5546" y="1825"/>
                  </a:cubicBezTo>
                  <a:lnTo>
                    <a:pt x="5547" y="1827"/>
                  </a:lnTo>
                  <a:cubicBezTo>
                    <a:pt x="5550" y="1835"/>
                    <a:pt x="5553" y="1842"/>
                    <a:pt x="5556" y="1850"/>
                  </a:cubicBezTo>
                  <a:cubicBezTo>
                    <a:pt x="5561" y="1861"/>
                    <a:pt x="5566" y="1872"/>
                    <a:pt x="5570" y="1883"/>
                  </a:cubicBezTo>
                  <a:lnTo>
                    <a:pt x="5577" y="1903"/>
                  </a:lnTo>
                  <a:cubicBezTo>
                    <a:pt x="5566" y="1878"/>
                    <a:pt x="5554" y="1854"/>
                    <a:pt x="5542" y="1830"/>
                  </a:cubicBezTo>
                  <a:cubicBezTo>
                    <a:pt x="5539" y="1825"/>
                    <a:pt x="5536" y="1820"/>
                    <a:pt x="5533" y="1815"/>
                  </a:cubicBezTo>
                  <a:lnTo>
                    <a:pt x="5529" y="1807"/>
                  </a:lnTo>
                  <a:cubicBezTo>
                    <a:pt x="5517" y="1778"/>
                    <a:pt x="5506" y="1749"/>
                    <a:pt x="5493" y="1721"/>
                  </a:cubicBezTo>
                  <a:lnTo>
                    <a:pt x="5487" y="1705"/>
                  </a:lnTo>
                  <a:lnTo>
                    <a:pt x="5487" y="1705"/>
                  </a:lnTo>
                  <a:lnTo>
                    <a:pt x="5487" y="1706"/>
                  </a:lnTo>
                  <a:cubicBezTo>
                    <a:pt x="5489" y="1710"/>
                    <a:pt x="5492" y="1713"/>
                    <a:pt x="5492" y="1716"/>
                  </a:cubicBezTo>
                  <a:close/>
                  <a:moveTo>
                    <a:pt x="5689" y="2375"/>
                  </a:moveTo>
                  <a:cubicBezTo>
                    <a:pt x="5689" y="2380"/>
                    <a:pt x="5689" y="2385"/>
                    <a:pt x="5690" y="2391"/>
                  </a:cubicBezTo>
                  <a:lnTo>
                    <a:pt x="5692" y="2416"/>
                  </a:lnTo>
                  <a:cubicBezTo>
                    <a:pt x="5692" y="2421"/>
                    <a:pt x="5692" y="2426"/>
                    <a:pt x="5693" y="2431"/>
                  </a:cubicBezTo>
                  <a:cubicBezTo>
                    <a:pt x="5693" y="2442"/>
                    <a:pt x="5695" y="2453"/>
                    <a:pt x="5695" y="2464"/>
                  </a:cubicBezTo>
                  <a:lnTo>
                    <a:pt x="5695" y="2472"/>
                  </a:lnTo>
                  <a:lnTo>
                    <a:pt x="5695" y="2472"/>
                  </a:lnTo>
                  <a:lnTo>
                    <a:pt x="5695" y="2473"/>
                  </a:lnTo>
                  <a:lnTo>
                    <a:pt x="5695" y="2473"/>
                  </a:lnTo>
                  <a:lnTo>
                    <a:pt x="5695" y="2473"/>
                  </a:lnTo>
                  <a:cubicBezTo>
                    <a:pt x="5695" y="2473"/>
                    <a:pt x="5695" y="2472"/>
                    <a:pt x="5695" y="2471"/>
                  </a:cubicBezTo>
                  <a:cubicBezTo>
                    <a:pt x="5695" y="2470"/>
                    <a:pt x="5695" y="2469"/>
                    <a:pt x="5695" y="2468"/>
                  </a:cubicBezTo>
                  <a:cubicBezTo>
                    <a:pt x="5692" y="2436"/>
                    <a:pt x="5687" y="2404"/>
                    <a:pt x="5682" y="2372"/>
                  </a:cubicBezTo>
                  <a:cubicBezTo>
                    <a:pt x="5682" y="2367"/>
                    <a:pt x="5681" y="2361"/>
                    <a:pt x="5680" y="2356"/>
                  </a:cubicBezTo>
                  <a:cubicBezTo>
                    <a:pt x="5675" y="2324"/>
                    <a:pt x="5669" y="2292"/>
                    <a:pt x="5663" y="2260"/>
                  </a:cubicBezTo>
                  <a:lnTo>
                    <a:pt x="5660" y="2245"/>
                  </a:lnTo>
                  <a:lnTo>
                    <a:pt x="5654" y="2216"/>
                  </a:lnTo>
                  <a:lnTo>
                    <a:pt x="5654" y="2216"/>
                  </a:lnTo>
                  <a:cubicBezTo>
                    <a:pt x="5655" y="2218"/>
                    <a:pt x="5657" y="2218"/>
                    <a:pt x="5659" y="2220"/>
                  </a:cubicBezTo>
                  <a:cubicBezTo>
                    <a:pt x="5662" y="2221"/>
                    <a:pt x="5666" y="2223"/>
                    <a:pt x="5670" y="2223"/>
                  </a:cubicBezTo>
                  <a:lnTo>
                    <a:pt x="5673" y="2223"/>
                  </a:lnTo>
                  <a:lnTo>
                    <a:pt x="5674" y="2232"/>
                  </a:lnTo>
                  <a:cubicBezTo>
                    <a:pt x="5674" y="2236"/>
                    <a:pt x="5675" y="2240"/>
                    <a:pt x="5675" y="2244"/>
                  </a:cubicBezTo>
                  <a:cubicBezTo>
                    <a:pt x="5676" y="2248"/>
                    <a:pt x="5677" y="2258"/>
                    <a:pt x="5678" y="2265"/>
                  </a:cubicBezTo>
                  <a:cubicBezTo>
                    <a:pt x="5679" y="2272"/>
                    <a:pt x="5679" y="2275"/>
                    <a:pt x="5680" y="2280"/>
                  </a:cubicBezTo>
                  <a:lnTo>
                    <a:pt x="5682" y="2300"/>
                  </a:lnTo>
                  <a:cubicBezTo>
                    <a:pt x="5682" y="2305"/>
                    <a:pt x="5682" y="2310"/>
                    <a:pt x="5683" y="2315"/>
                  </a:cubicBezTo>
                  <a:cubicBezTo>
                    <a:pt x="5683" y="2318"/>
                    <a:pt x="5683" y="2320"/>
                    <a:pt x="5683" y="2322"/>
                  </a:cubicBezTo>
                  <a:lnTo>
                    <a:pt x="5683" y="2322"/>
                  </a:lnTo>
                  <a:cubicBezTo>
                    <a:pt x="5682" y="2325"/>
                    <a:pt x="5682" y="2327"/>
                    <a:pt x="5682" y="2330"/>
                  </a:cubicBezTo>
                  <a:cubicBezTo>
                    <a:pt x="5682" y="2334"/>
                    <a:pt x="5682" y="2337"/>
                    <a:pt x="5684" y="2340"/>
                  </a:cubicBezTo>
                  <a:cubicBezTo>
                    <a:pt x="5685" y="2341"/>
                    <a:pt x="5685" y="2341"/>
                    <a:pt x="5685" y="2342"/>
                  </a:cubicBezTo>
                  <a:cubicBezTo>
                    <a:pt x="5685" y="2345"/>
                    <a:pt x="5685" y="2349"/>
                    <a:pt x="5685" y="2352"/>
                  </a:cubicBezTo>
                  <a:cubicBezTo>
                    <a:pt x="5687" y="2360"/>
                    <a:pt x="5687" y="2367"/>
                    <a:pt x="5689" y="2375"/>
                  </a:cubicBezTo>
                  <a:close/>
                  <a:moveTo>
                    <a:pt x="5689" y="2459"/>
                  </a:moveTo>
                  <a:cubicBezTo>
                    <a:pt x="5687" y="2450"/>
                    <a:pt x="5684" y="2439"/>
                    <a:pt x="5682" y="2431"/>
                  </a:cubicBezTo>
                  <a:lnTo>
                    <a:pt x="5678" y="2416"/>
                  </a:lnTo>
                  <a:cubicBezTo>
                    <a:pt x="5675" y="2406"/>
                    <a:pt x="5672" y="2396"/>
                    <a:pt x="5669" y="2387"/>
                  </a:cubicBezTo>
                  <a:cubicBezTo>
                    <a:pt x="5668" y="2383"/>
                    <a:pt x="5668" y="2379"/>
                    <a:pt x="5666" y="2375"/>
                  </a:cubicBezTo>
                  <a:cubicBezTo>
                    <a:pt x="5665" y="2371"/>
                    <a:pt x="5662" y="2364"/>
                    <a:pt x="5660" y="2359"/>
                  </a:cubicBezTo>
                  <a:lnTo>
                    <a:pt x="5660" y="2359"/>
                  </a:lnTo>
                  <a:cubicBezTo>
                    <a:pt x="5661" y="2358"/>
                    <a:pt x="5661" y="2357"/>
                    <a:pt x="5662" y="2357"/>
                  </a:cubicBezTo>
                  <a:cubicBezTo>
                    <a:pt x="5666" y="2354"/>
                    <a:pt x="5669" y="2353"/>
                    <a:pt x="5671" y="2349"/>
                  </a:cubicBezTo>
                  <a:cubicBezTo>
                    <a:pt x="5671" y="2349"/>
                    <a:pt x="5671" y="2349"/>
                    <a:pt x="5671" y="2348"/>
                  </a:cubicBezTo>
                  <a:lnTo>
                    <a:pt x="5671" y="2348"/>
                  </a:lnTo>
                  <a:cubicBezTo>
                    <a:pt x="5674" y="2360"/>
                    <a:pt x="5676" y="2372"/>
                    <a:pt x="5678" y="2384"/>
                  </a:cubicBezTo>
                  <a:cubicBezTo>
                    <a:pt x="5680" y="2392"/>
                    <a:pt x="5681" y="2400"/>
                    <a:pt x="5683" y="2408"/>
                  </a:cubicBezTo>
                  <a:cubicBezTo>
                    <a:pt x="5685" y="2420"/>
                    <a:pt x="5687" y="2431"/>
                    <a:pt x="5688" y="2443"/>
                  </a:cubicBezTo>
                  <a:cubicBezTo>
                    <a:pt x="5690" y="2451"/>
                    <a:pt x="5691" y="2459"/>
                    <a:pt x="5692" y="2467"/>
                  </a:cubicBezTo>
                  <a:cubicBezTo>
                    <a:pt x="5692" y="2472"/>
                    <a:pt x="5693" y="2477"/>
                    <a:pt x="5694" y="2481"/>
                  </a:cubicBezTo>
                  <a:cubicBezTo>
                    <a:pt x="5694" y="2479"/>
                    <a:pt x="5693" y="2477"/>
                    <a:pt x="5693" y="2475"/>
                  </a:cubicBezTo>
                  <a:cubicBezTo>
                    <a:pt x="5690" y="2470"/>
                    <a:pt x="5689" y="2464"/>
                    <a:pt x="5688" y="2459"/>
                  </a:cubicBezTo>
                  <a:lnTo>
                    <a:pt x="5689" y="2459"/>
                  </a:lnTo>
                  <a:close/>
                  <a:moveTo>
                    <a:pt x="5675" y="2450"/>
                  </a:moveTo>
                  <a:cubicBezTo>
                    <a:pt x="5675" y="2455"/>
                    <a:pt x="5677" y="2459"/>
                    <a:pt x="5678" y="2464"/>
                  </a:cubicBezTo>
                  <a:cubicBezTo>
                    <a:pt x="5680" y="2476"/>
                    <a:pt x="5682" y="2488"/>
                    <a:pt x="5684" y="2500"/>
                  </a:cubicBezTo>
                  <a:lnTo>
                    <a:pt x="5684" y="2500"/>
                  </a:lnTo>
                  <a:cubicBezTo>
                    <a:pt x="5682" y="2501"/>
                    <a:pt x="5681" y="2502"/>
                    <a:pt x="5680" y="2504"/>
                  </a:cubicBezTo>
                  <a:cubicBezTo>
                    <a:pt x="5680" y="2504"/>
                    <a:pt x="5679" y="2505"/>
                    <a:pt x="5679" y="2505"/>
                  </a:cubicBezTo>
                  <a:lnTo>
                    <a:pt x="5679" y="2505"/>
                  </a:lnTo>
                  <a:cubicBezTo>
                    <a:pt x="5679" y="2503"/>
                    <a:pt x="5679" y="2502"/>
                    <a:pt x="5678" y="2499"/>
                  </a:cubicBezTo>
                  <a:cubicBezTo>
                    <a:pt x="5676" y="2480"/>
                    <a:pt x="5673" y="2460"/>
                    <a:pt x="5670" y="2440"/>
                  </a:cubicBezTo>
                  <a:cubicBezTo>
                    <a:pt x="5668" y="2429"/>
                    <a:pt x="5666" y="2417"/>
                    <a:pt x="5664" y="2405"/>
                  </a:cubicBezTo>
                  <a:cubicBezTo>
                    <a:pt x="5662" y="2393"/>
                    <a:pt x="5660" y="2381"/>
                    <a:pt x="5658" y="2369"/>
                  </a:cubicBezTo>
                  <a:cubicBezTo>
                    <a:pt x="5658" y="2370"/>
                    <a:pt x="5658" y="2371"/>
                    <a:pt x="5658" y="2372"/>
                  </a:cubicBezTo>
                  <a:cubicBezTo>
                    <a:pt x="5664" y="2398"/>
                    <a:pt x="5669" y="2424"/>
                    <a:pt x="5674" y="2450"/>
                  </a:cubicBezTo>
                  <a:lnTo>
                    <a:pt x="5675" y="2450"/>
                  </a:lnTo>
                  <a:close/>
                  <a:moveTo>
                    <a:pt x="5689" y="2602"/>
                  </a:moveTo>
                  <a:cubicBezTo>
                    <a:pt x="5689" y="2610"/>
                    <a:pt x="5691" y="2618"/>
                    <a:pt x="5692" y="2626"/>
                  </a:cubicBezTo>
                  <a:lnTo>
                    <a:pt x="5692" y="2626"/>
                  </a:lnTo>
                  <a:cubicBezTo>
                    <a:pt x="5692" y="2627"/>
                    <a:pt x="5692" y="2628"/>
                    <a:pt x="5692" y="2629"/>
                  </a:cubicBezTo>
                  <a:cubicBezTo>
                    <a:pt x="5692" y="2630"/>
                    <a:pt x="5692" y="2631"/>
                    <a:pt x="5692" y="2632"/>
                  </a:cubicBezTo>
                  <a:lnTo>
                    <a:pt x="5692" y="2632"/>
                  </a:lnTo>
                  <a:cubicBezTo>
                    <a:pt x="5692" y="2631"/>
                    <a:pt x="5692" y="2631"/>
                    <a:pt x="5692" y="2631"/>
                  </a:cubicBezTo>
                  <a:cubicBezTo>
                    <a:pt x="5692" y="2630"/>
                    <a:pt x="5692" y="2630"/>
                    <a:pt x="5692" y="2629"/>
                  </a:cubicBezTo>
                  <a:cubicBezTo>
                    <a:pt x="5691" y="2621"/>
                    <a:pt x="5689" y="2613"/>
                    <a:pt x="5688" y="2604"/>
                  </a:cubicBezTo>
                  <a:cubicBezTo>
                    <a:pt x="5685" y="2586"/>
                    <a:pt x="5682" y="2567"/>
                    <a:pt x="5679" y="2549"/>
                  </a:cubicBezTo>
                  <a:cubicBezTo>
                    <a:pt x="5677" y="2538"/>
                    <a:pt x="5675" y="2529"/>
                    <a:pt x="5673" y="2518"/>
                  </a:cubicBezTo>
                  <a:cubicBezTo>
                    <a:pt x="5669" y="2502"/>
                    <a:pt x="5666" y="2486"/>
                    <a:pt x="5662" y="2470"/>
                  </a:cubicBezTo>
                  <a:cubicBezTo>
                    <a:pt x="5660" y="2459"/>
                    <a:pt x="5657" y="2449"/>
                    <a:pt x="5654" y="2439"/>
                  </a:cubicBezTo>
                  <a:cubicBezTo>
                    <a:pt x="5650" y="2423"/>
                    <a:pt x="5646" y="2408"/>
                    <a:pt x="5642" y="2393"/>
                  </a:cubicBezTo>
                  <a:cubicBezTo>
                    <a:pt x="5639" y="2383"/>
                    <a:pt x="5636" y="2374"/>
                    <a:pt x="5633" y="2363"/>
                  </a:cubicBezTo>
                  <a:cubicBezTo>
                    <a:pt x="5628" y="2348"/>
                    <a:pt x="5623" y="2333"/>
                    <a:pt x="5618" y="2319"/>
                  </a:cubicBezTo>
                  <a:cubicBezTo>
                    <a:pt x="5615" y="2310"/>
                    <a:pt x="5612" y="2299"/>
                    <a:pt x="5608" y="2291"/>
                  </a:cubicBezTo>
                  <a:cubicBezTo>
                    <a:pt x="5603" y="2275"/>
                    <a:pt x="5597" y="2260"/>
                    <a:pt x="5590" y="2246"/>
                  </a:cubicBezTo>
                  <a:cubicBezTo>
                    <a:pt x="5587" y="2238"/>
                    <a:pt x="5584" y="2230"/>
                    <a:pt x="5581" y="2222"/>
                  </a:cubicBezTo>
                  <a:cubicBezTo>
                    <a:pt x="5572" y="2202"/>
                    <a:pt x="5563" y="2184"/>
                    <a:pt x="5554" y="2165"/>
                  </a:cubicBezTo>
                  <a:lnTo>
                    <a:pt x="5550" y="2156"/>
                  </a:lnTo>
                  <a:cubicBezTo>
                    <a:pt x="5542" y="2141"/>
                    <a:pt x="5534" y="2127"/>
                    <a:pt x="5526" y="2112"/>
                  </a:cubicBezTo>
                  <a:lnTo>
                    <a:pt x="5526" y="2112"/>
                  </a:lnTo>
                  <a:cubicBezTo>
                    <a:pt x="5526" y="2112"/>
                    <a:pt x="5526" y="2112"/>
                    <a:pt x="5527" y="2112"/>
                  </a:cubicBezTo>
                  <a:cubicBezTo>
                    <a:pt x="5528" y="2111"/>
                    <a:pt x="5528" y="2111"/>
                    <a:pt x="5529" y="2110"/>
                  </a:cubicBezTo>
                  <a:cubicBezTo>
                    <a:pt x="5531" y="2112"/>
                    <a:pt x="5533" y="2114"/>
                    <a:pt x="5535" y="2117"/>
                  </a:cubicBezTo>
                  <a:cubicBezTo>
                    <a:pt x="5537" y="2119"/>
                    <a:pt x="5542" y="2125"/>
                    <a:pt x="5545" y="2129"/>
                  </a:cubicBezTo>
                  <a:cubicBezTo>
                    <a:pt x="5548" y="2133"/>
                    <a:pt x="5551" y="2136"/>
                    <a:pt x="5554" y="2140"/>
                  </a:cubicBezTo>
                  <a:cubicBezTo>
                    <a:pt x="5557" y="2144"/>
                    <a:pt x="5561" y="2149"/>
                    <a:pt x="5564" y="2154"/>
                  </a:cubicBezTo>
                  <a:cubicBezTo>
                    <a:pt x="5567" y="2158"/>
                    <a:pt x="5570" y="2162"/>
                    <a:pt x="5572" y="2167"/>
                  </a:cubicBezTo>
                  <a:cubicBezTo>
                    <a:pt x="5575" y="2171"/>
                    <a:pt x="5579" y="2177"/>
                    <a:pt x="5582" y="2183"/>
                  </a:cubicBezTo>
                  <a:cubicBezTo>
                    <a:pt x="5585" y="2188"/>
                    <a:pt x="5587" y="2190"/>
                    <a:pt x="5589" y="2195"/>
                  </a:cubicBezTo>
                  <a:cubicBezTo>
                    <a:pt x="5592" y="2199"/>
                    <a:pt x="5596" y="2208"/>
                    <a:pt x="5599" y="2215"/>
                  </a:cubicBezTo>
                  <a:cubicBezTo>
                    <a:pt x="5602" y="2222"/>
                    <a:pt x="5604" y="2222"/>
                    <a:pt x="5606" y="2227"/>
                  </a:cubicBezTo>
                  <a:cubicBezTo>
                    <a:pt x="5608" y="2231"/>
                    <a:pt x="5613" y="2243"/>
                    <a:pt x="5616" y="2250"/>
                  </a:cubicBezTo>
                  <a:cubicBezTo>
                    <a:pt x="5618" y="2254"/>
                    <a:pt x="5620" y="2258"/>
                    <a:pt x="5621" y="2261"/>
                  </a:cubicBezTo>
                  <a:cubicBezTo>
                    <a:pt x="5625" y="2271"/>
                    <a:pt x="5629" y="2281"/>
                    <a:pt x="5633" y="2290"/>
                  </a:cubicBezTo>
                  <a:cubicBezTo>
                    <a:pt x="5633" y="2293"/>
                    <a:pt x="5636" y="2295"/>
                    <a:pt x="5636" y="2298"/>
                  </a:cubicBezTo>
                  <a:cubicBezTo>
                    <a:pt x="5637" y="2300"/>
                    <a:pt x="5640" y="2309"/>
                    <a:pt x="5642" y="2315"/>
                  </a:cubicBezTo>
                  <a:lnTo>
                    <a:pt x="5642" y="2315"/>
                  </a:lnTo>
                  <a:cubicBezTo>
                    <a:pt x="5641" y="2315"/>
                    <a:pt x="5640" y="2315"/>
                    <a:pt x="5639" y="2316"/>
                  </a:cubicBezTo>
                  <a:cubicBezTo>
                    <a:pt x="5635" y="2317"/>
                    <a:pt x="5632" y="2321"/>
                    <a:pt x="5630" y="2325"/>
                  </a:cubicBezTo>
                  <a:cubicBezTo>
                    <a:pt x="5628" y="2329"/>
                    <a:pt x="5627" y="2333"/>
                    <a:pt x="5627" y="2337"/>
                  </a:cubicBezTo>
                  <a:lnTo>
                    <a:pt x="5627" y="2337"/>
                  </a:lnTo>
                  <a:lnTo>
                    <a:pt x="5627" y="2337"/>
                  </a:lnTo>
                  <a:lnTo>
                    <a:pt x="5627" y="2337"/>
                  </a:lnTo>
                  <a:cubicBezTo>
                    <a:pt x="5627" y="2341"/>
                    <a:pt x="5628" y="2345"/>
                    <a:pt x="5630" y="2349"/>
                  </a:cubicBezTo>
                  <a:cubicBezTo>
                    <a:pt x="5632" y="2353"/>
                    <a:pt x="5636" y="2356"/>
                    <a:pt x="5639" y="2358"/>
                  </a:cubicBezTo>
                  <a:cubicBezTo>
                    <a:pt x="5643" y="2360"/>
                    <a:pt x="5646" y="2361"/>
                    <a:pt x="5651" y="2361"/>
                  </a:cubicBezTo>
                  <a:lnTo>
                    <a:pt x="5651" y="2361"/>
                  </a:lnTo>
                  <a:cubicBezTo>
                    <a:pt x="5651" y="2361"/>
                    <a:pt x="5653" y="2361"/>
                    <a:pt x="5654" y="2361"/>
                  </a:cubicBezTo>
                  <a:cubicBezTo>
                    <a:pt x="5657" y="2382"/>
                    <a:pt x="5661" y="2403"/>
                    <a:pt x="5665" y="2424"/>
                  </a:cubicBezTo>
                  <a:cubicBezTo>
                    <a:pt x="5666" y="2433"/>
                    <a:pt x="5668" y="2442"/>
                    <a:pt x="5669" y="2451"/>
                  </a:cubicBezTo>
                  <a:cubicBezTo>
                    <a:pt x="5672" y="2471"/>
                    <a:pt x="5675" y="2490"/>
                    <a:pt x="5678" y="2510"/>
                  </a:cubicBezTo>
                  <a:lnTo>
                    <a:pt x="5678" y="2510"/>
                  </a:lnTo>
                  <a:cubicBezTo>
                    <a:pt x="5676" y="2513"/>
                    <a:pt x="5676" y="2516"/>
                    <a:pt x="5676" y="2519"/>
                  </a:cubicBezTo>
                  <a:lnTo>
                    <a:pt x="5676" y="2519"/>
                  </a:lnTo>
                  <a:cubicBezTo>
                    <a:pt x="5676" y="2523"/>
                    <a:pt x="5678" y="2526"/>
                    <a:pt x="5679" y="2530"/>
                  </a:cubicBezTo>
                  <a:cubicBezTo>
                    <a:pt x="5680" y="2530"/>
                    <a:pt x="5680" y="2532"/>
                    <a:pt x="5680" y="2533"/>
                  </a:cubicBezTo>
                  <a:lnTo>
                    <a:pt x="5682" y="2542"/>
                  </a:lnTo>
                  <a:cubicBezTo>
                    <a:pt x="5683" y="2562"/>
                    <a:pt x="5686" y="2581"/>
                    <a:pt x="5689" y="2602"/>
                  </a:cubicBezTo>
                  <a:close/>
                  <a:moveTo>
                    <a:pt x="5520" y="2143"/>
                  </a:moveTo>
                  <a:lnTo>
                    <a:pt x="5522" y="2154"/>
                  </a:lnTo>
                  <a:cubicBezTo>
                    <a:pt x="5523" y="2163"/>
                    <a:pt x="5524" y="2171"/>
                    <a:pt x="5525" y="2180"/>
                  </a:cubicBezTo>
                  <a:lnTo>
                    <a:pt x="5527" y="2188"/>
                  </a:lnTo>
                  <a:lnTo>
                    <a:pt x="5529" y="2204"/>
                  </a:lnTo>
                  <a:lnTo>
                    <a:pt x="5529" y="2204"/>
                  </a:lnTo>
                  <a:cubicBezTo>
                    <a:pt x="5526" y="2205"/>
                    <a:pt x="5524" y="2205"/>
                    <a:pt x="5521" y="2207"/>
                  </a:cubicBezTo>
                  <a:lnTo>
                    <a:pt x="5521" y="2207"/>
                  </a:lnTo>
                  <a:lnTo>
                    <a:pt x="5521" y="2207"/>
                  </a:lnTo>
                  <a:cubicBezTo>
                    <a:pt x="5520" y="2206"/>
                    <a:pt x="5519" y="2205"/>
                    <a:pt x="5519" y="2204"/>
                  </a:cubicBezTo>
                  <a:lnTo>
                    <a:pt x="5519" y="2204"/>
                  </a:lnTo>
                  <a:cubicBezTo>
                    <a:pt x="5515" y="2198"/>
                    <a:pt x="5512" y="2193"/>
                    <a:pt x="5508" y="2188"/>
                  </a:cubicBezTo>
                  <a:cubicBezTo>
                    <a:pt x="5505" y="2183"/>
                    <a:pt x="5497" y="2174"/>
                    <a:pt x="5492" y="2168"/>
                  </a:cubicBezTo>
                  <a:lnTo>
                    <a:pt x="5481" y="2154"/>
                  </a:lnTo>
                  <a:cubicBezTo>
                    <a:pt x="5475" y="2147"/>
                    <a:pt x="5469" y="2140"/>
                    <a:pt x="5463" y="2134"/>
                  </a:cubicBezTo>
                  <a:cubicBezTo>
                    <a:pt x="5457" y="2127"/>
                    <a:pt x="5456" y="2127"/>
                    <a:pt x="5453" y="2123"/>
                  </a:cubicBezTo>
                  <a:cubicBezTo>
                    <a:pt x="5445" y="2115"/>
                    <a:pt x="5436" y="2107"/>
                    <a:pt x="5428" y="2099"/>
                  </a:cubicBezTo>
                  <a:lnTo>
                    <a:pt x="5423" y="2094"/>
                  </a:lnTo>
                  <a:cubicBezTo>
                    <a:pt x="5413" y="2085"/>
                    <a:pt x="5403" y="2076"/>
                    <a:pt x="5392" y="2068"/>
                  </a:cubicBezTo>
                  <a:lnTo>
                    <a:pt x="5384" y="2061"/>
                  </a:lnTo>
                  <a:cubicBezTo>
                    <a:pt x="5376" y="2056"/>
                    <a:pt x="5368" y="2049"/>
                    <a:pt x="5360" y="2044"/>
                  </a:cubicBezTo>
                  <a:lnTo>
                    <a:pt x="5347" y="2036"/>
                  </a:lnTo>
                  <a:cubicBezTo>
                    <a:pt x="5341" y="2032"/>
                    <a:pt x="5335" y="2027"/>
                    <a:pt x="5328" y="2024"/>
                  </a:cubicBezTo>
                  <a:cubicBezTo>
                    <a:pt x="5322" y="2020"/>
                    <a:pt x="5318" y="2018"/>
                    <a:pt x="5314" y="2016"/>
                  </a:cubicBezTo>
                  <a:lnTo>
                    <a:pt x="5314" y="2016"/>
                  </a:lnTo>
                  <a:cubicBezTo>
                    <a:pt x="5315" y="2013"/>
                    <a:pt x="5316" y="2010"/>
                    <a:pt x="5316" y="2006"/>
                  </a:cubicBezTo>
                  <a:cubicBezTo>
                    <a:pt x="5316" y="2002"/>
                    <a:pt x="5316" y="2006"/>
                    <a:pt x="5316" y="2005"/>
                  </a:cubicBezTo>
                  <a:cubicBezTo>
                    <a:pt x="5319" y="2005"/>
                    <a:pt x="5323" y="2005"/>
                    <a:pt x="5326" y="2005"/>
                  </a:cubicBezTo>
                  <a:lnTo>
                    <a:pt x="5326" y="2005"/>
                  </a:lnTo>
                  <a:cubicBezTo>
                    <a:pt x="5327" y="2005"/>
                    <a:pt x="5327" y="2005"/>
                    <a:pt x="5327" y="2005"/>
                  </a:cubicBezTo>
                  <a:cubicBezTo>
                    <a:pt x="5336" y="2005"/>
                    <a:pt x="5343" y="2005"/>
                    <a:pt x="5352" y="2006"/>
                  </a:cubicBezTo>
                  <a:cubicBezTo>
                    <a:pt x="5354" y="2006"/>
                    <a:pt x="5356" y="2007"/>
                    <a:pt x="5358" y="2008"/>
                  </a:cubicBezTo>
                  <a:cubicBezTo>
                    <a:pt x="5365" y="2008"/>
                    <a:pt x="5371" y="2010"/>
                    <a:pt x="5377" y="2011"/>
                  </a:cubicBezTo>
                  <a:lnTo>
                    <a:pt x="5384" y="2013"/>
                  </a:lnTo>
                  <a:cubicBezTo>
                    <a:pt x="5390" y="2015"/>
                    <a:pt x="5396" y="2016"/>
                    <a:pt x="5402" y="2018"/>
                  </a:cubicBezTo>
                  <a:lnTo>
                    <a:pt x="5409" y="2021"/>
                  </a:lnTo>
                  <a:cubicBezTo>
                    <a:pt x="5414" y="2024"/>
                    <a:pt x="5420" y="2026"/>
                    <a:pt x="5426" y="2028"/>
                  </a:cubicBezTo>
                  <a:lnTo>
                    <a:pt x="5432" y="2032"/>
                  </a:lnTo>
                  <a:cubicBezTo>
                    <a:pt x="5438" y="2035"/>
                    <a:pt x="5444" y="2038"/>
                    <a:pt x="5450" y="2041"/>
                  </a:cubicBezTo>
                  <a:cubicBezTo>
                    <a:pt x="5452" y="2043"/>
                    <a:pt x="5454" y="2044"/>
                    <a:pt x="5456" y="2045"/>
                  </a:cubicBezTo>
                  <a:cubicBezTo>
                    <a:pt x="5461" y="2049"/>
                    <a:pt x="5467" y="2053"/>
                    <a:pt x="5472" y="2057"/>
                  </a:cubicBezTo>
                  <a:lnTo>
                    <a:pt x="5479" y="2062"/>
                  </a:lnTo>
                  <a:cubicBezTo>
                    <a:pt x="5484" y="2066"/>
                    <a:pt x="5489" y="2070"/>
                    <a:pt x="5494" y="2074"/>
                  </a:cubicBezTo>
                  <a:lnTo>
                    <a:pt x="5498" y="2078"/>
                  </a:lnTo>
                  <a:lnTo>
                    <a:pt x="5498" y="2078"/>
                  </a:lnTo>
                  <a:cubicBezTo>
                    <a:pt x="5496" y="2079"/>
                    <a:pt x="5495" y="2080"/>
                    <a:pt x="5494" y="2082"/>
                  </a:cubicBezTo>
                  <a:cubicBezTo>
                    <a:pt x="5492" y="2085"/>
                    <a:pt x="5491" y="2090"/>
                    <a:pt x="5491" y="2094"/>
                  </a:cubicBezTo>
                  <a:lnTo>
                    <a:pt x="5491" y="2094"/>
                  </a:lnTo>
                  <a:lnTo>
                    <a:pt x="5491" y="2094"/>
                  </a:lnTo>
                  <a:cubicBezTo>
                    <a:pt x="5491" y="2099"/>
                    <a:pt x="5492" y="2102"/>
                    <a:pt x="5494" y="2106"/>
                  </a:cubicBezTo>
                  <a:cubicBezTo>
                    <a:pt x="5497" y="2110"/>
                    <a:pt x="5499" y="2113"/>
                    <a:pt x="5503" y="2115"/>
                  </a:cubicBezTo>
                  <a:cubicBezTo>
                    <a:pt x="5507" y="2117"/>
                    <a:pt x="5511" y="2118"/>
                    <a:pt x="5515" y="2118"/>
                  </a:cubicBezTo>
                  <a:lnTo>
                    <a:pt x="5515" y="2118"/>
                  </a:lnTo>
                  <a:lnTo>
                    <a:pt x="5517" y="2118"/>
                  </a:lnTo>
                  <a:cubicBezTo>
                    <a:pt x="5517" y="2120"/>
                    <a:pt x="5517" y="2123"/>
                    <a:pt x="5518" y="2125"/>
                  </a:cubicBezTo>
                  <a:cubicBezTo>
                    <a:pt x="5517" y="2129"/>
                    <a:pt x="5518" y="2136"/>
                    <a:pt x="5519" y="2143"/>
                  </a:cubicBezTo>
                  <a:lnTo>
                    <a:pt x="5520" y="2143"/>
                  </a:lnTo>
                  <a:close/>
                  <a:moveTo>
                    <a:pt x="5533" y="2480"/>
                  </a:moveTo>
                  <a:lnTo>
                    <a:pt x="5534" y="2506"/>
                  </a:lnTo>
                  <a:cubicBezTo>
                    <a:pt x="5534" y="2512"/>
                    <a:pt x="5534" y="2518"/>
                    <a:pt x="5535" y="2524"/>
                  </a:cubicBezTo>
                  <a:cubicBezTo>
                    <a:pt x="5536" y="2530"/>
                    <a:pt x="5536" y="2541"/>
                    <a:pt x="5537" y="2550"/>
                  </a:cubicBezTo>
                  <a:lnTo>
                    <a:pt x="5538" y="2568"/>
                  </a:lnTo>
                  <a:cubicBezTo>
                    <a:pt x="5538" y="2576"/>
                    <a:pt x="5539" y="2585"/>
                    <a:pt x="5540" y="2594"/>
                  </a:cubicBezTo>
                  <a:cubicBezTo>
                    <a:pt x="5541" y="2602"/>
                    <a:pt x="5541" y="2605"/>
                    <a:pt x="5541" y="2611"/>
                  </a:cubicBezTo>
                  <a:lnTo>
                    <a:pt x="5544" y="2636"/>
                  </a:lnTo>
                  <a:lnTo>
                    <a:pt x="5546" y="2654"/>
                  </a:lnTo>
                  <a:cubicBezTo>
                    <a:pt x="5547" y="2662"/>
                    <a:pt x="5547" y="2670"/>
                    <a:pt x="5548" y="2678"/>
                  </a:cubicBezTo>
                  <a:lnTo>
                    <a:pt x="5551" y="2696"/>
                  </a:lnTo>
                  <a:cubicBezTo>
                    <a:pt x="5551" y="2704"/>
                    <a:pt x="5552" y="2711"/>
                    <a:pt x="5553" y="2719"/>
                  </a:cubicBezTo>
                  <a:lnTo>
                    <a:pt x="5556" y="2736"/>
                  </a:lnTo>
                  <a:cubicBezTo>
                    <a:pt x="5557" y="2744"/>
                    <a:pt x="5558" y="2751"/>
                    <a:pt x="5559" y="2758"/>
                  </a:cubicBezTo>
                  <a:lnTo>
                    <a:pt x="5562" y="2776"/>
                  </a:lnTo>
                  <a:cubicBezTo>
                    <a:pt x="5562" y="2783"/>
                    <a:pt x="5564" y="2790"/>
                    <a:pt x="5565" y="2797"/>
                  </a:cubicBezTo>
                  <a:cubicBezTo>
                    <a:pt x="5566" y="2804"/>
                    <a:pt x="5567" y="2809"/>
                    <a:pt x="5568" y="2815"/>
                  </a:cubicBezTo>
                  <a:lnTo>
                    <a:pt x="5572" y="2835"/>
                  </a:lnTo>
                  <a:cubicBezTo>
                    <a:pt x="5573" y="2841"/>
                    <a:pt x="5574" y="2847"/>
                    <a:pt x="5575" y="2853"/>
                  </a:cubicBezTo>
                  <a:lnTo>
                    <a:pt x="5579" y="2871"/>
                  </a:lnTo>
                  <a:cubicBezTo>
                    <a:pt x="5580" y="2876"/>
                    <a:pt x="5581" y="2880"/>
                    <a:pt x="5582" y="2885"/>
                  </a:cubicBezTo>
                  <a:lnTo>
                    <a:pt x="5582" y="2885"/>
                  </a:lnTo>
                  <a:cubicBezTo>
                    <a:pt x="5580" y="2885"/>
                    <a:pt x="5579" y="2886"/>
                    <a:pt x="5577" y="2887"/>
                  </a:cubicBezTo>
                  <a:cubicBezTo>
                    <a:pt x="5577" y="2887"/>
                    <a:pt x="5576" y="2888"/>
                    <a:pt x="5575" y="2888"/>
                  </a:cubicBezTo>
                  <a:lnTo>
                    <a:pt x="5570" y="2881"/>
                  </a:lnTo>
                  <a:lnTo>
                    <a:pt x="5570" y="2881"/>
                  </a:lnTo>
                  <a:cubicBezTo>
                    <a:pt x="5569" y="2879"/>
                    <a:pt x="5567" y="2877"/>
                    <a:pt x="5566" y="2875"/>
                  </a:cubicBezTo>
                  <a:lnTo>
                    <a:pt x="5559" y="2864"/>
                  </a:lnTo>
                  <a:cubicBezTo>
                    <a:pt x="5558" y="2862"/>
                    <a:pt x="5556" y="2859"/>
                    <a:pt x="5555" y="2857"/>
                  </a:cubicBezTo>
                  <a:cubicBezTo>
                    <a:pt x="5554" y="2854"/>
                    <a:pt x="5551" y="2850"/>
                    <a:pt x="5549" y="2846"/>
                  </a:cubicBezTo>
                  <a:lnTo>
                    <a:pt x="5545" y="2839"/>
                  </a:lnTo>
                  <a:cubicBezTo>
                    <a:pt x="5542" y="2835"/>
                    <a:pt x="5540" y="2831"/>
                    <a:pt x="5538" y="2827"/>
                  </a:cubicBezTo>
                  <a:lnTo>
                    <a:pt x="5534" y="2820"/>
                  </a:lnTo>
                  <a:lnTo>
                    <a:pt x="5528" y="2808"/>
                  </a:lnTo>
                  <a:lnTo>
                    <a:pt x="5525" y="2800"/>
                  </a:lnTo>
                  <a:cubicBezTo>
                    <a:pt x="5523" y="2796"/>
                    <a:pt x="5520" y="2791"/>
                    <a:pt x="5519" y="2787"/>
                  </a:cubicBezTo>
                  <a:lnTo>
                    <a:pt x="5515" y="2779"/>
                  </a:lnTo>
                  <a:lnTo>
                    <a:pt x="5509" y="2766"/>
                  </a:lnTo>
                  <a:lnTo>
                    <a:pt x="5505" y="2757"/>
                  </a:lnTo>
                  <a:lnTo>
                    <a:pt x="5500" y="2744"/>
                  </a:lnTo>
                  <a:lnTo>
                    <a:pt x="5496" y="2735"/>
                  </a:lnTo>
                  <a:lnTo>
                    <a:pt x="5491" y="2722"/>
                  </a:lnTo>
                  <a:lnTo>
                    <a:pt x="5488" y="2713"/>
                  </a:lnTo>
                  <a:cubicBezTo>
                    <a:pt x="5486" y="2709"/>
                    <a:pt x="5484" y="2704"/>
                    <a:pt x="5483" y="2700"/>
                  </a:cubicBezTo>
                  <a:lnTo>
                    <a:pt x="5479" y="2690"/>
                  </a:lnTo>
                  <a:cubicBezTo>
                    <a:pt x="5478" y="2686"/>
                    <a:pt x="5477" y="2682"/>
                    <a:pt x="5475" y="2678"/>
                  </a:cubicBezTo>
                  <a:cubicBezTo>
                    <a:pt x="5474" y="2674"/>
                    <a:pt x="5472" y="2671"/>
                    <a:pt x="5471" y="2667"/>
                  </a:cubicBezTo>
                  <a:lnTo>
                    <a:pt x="5467" y="2656"/>
                  </a:lnTo>
                  <a:cubicBezTo>
                    <a:pt x="5465" y="2652"/>
                    <a:pt x="5465" y="2648"/>
                    <a:pt x="5463" y="2644"/>
                  </a:cubicBezTo>
                  <a:cubicBezTo>
                    <a:pt x="5462" y="2640"/>
                    <a:pt x="5460" y="2637"/>
                    <a:pt x="5459" y="2633"/>
                  </a:cubicBezTo>
                  <a:lnTo>
                    <a:pt x="5453" y="2621"/>
                  </a:lnTo>
                  <a:lnTo>
                    <a:pt x="5450" y="2611"/>
                  </a:lnTo>
                  <a:lnTo>
                    <a:pt x="5445" y="2597"/>
                  </a:lnTo>
                  <a:lnTo>
                    <a:pt x="5445" y="2597"/>
                  </a:lnTo>
                  <a:cubicBezTo>
                    <a:pt x="5447" y="2597"/>
                    <a:pt x="5448" y="2596"/>
                    <a:pt x="5449" y="2596"/>
                  </a:cubicBezTo>
                  <a:cubicBezTo>
                    <a:pt x="5453" y="2594"/>
                    <a:pt x="5456" y="2591"/>
                    <a:pt x="5458" y="2587"/>
                  </a:cubicBezTo>
                  <a:cubicBezTo>
                    <a:pt x="5460" y="2583"/>
                    <a:pt x="5461" y="2580"/>
                    <a:pt x="5461" y="2575"/>
                  </a:cubicBezTo>
                  <a:lnTo>
                    <a:pt x="5461" y="2575"/>
                  </a:lnTo>
                  <a:cubicBezTo>
                    <a:pt x="5461" y="2575"/>
                    <a:pt x="5461" y="2574"/>
                    <a:pt x="5461" y="2573"/>
                  </a:cubicBezTo>
                  <a:cubicBezTo>
                    <a:pt x="5461" y="2569"/>
                    <a:pt x="5460" y="2565"/>
                    <a:pt x="5458" y="2562"/>
                  </a:cubicBezTo>
                  <a:cubicBezTo>
                    <a:pt x="5456" y="2558"/>
                    <a:pt x="5454" y="2556"/>
                    <a:pt x="5450" y="2554"/>
                  </a:cubicBezTo>
                  <a:cubicBezTo>
                    <a:pt x="5447" y="2552"/>
                    <a:pt x="5443" y="2551"/>
                    <a:pt x="5439" y="2551"/>
                  </a:cubicBezTo>
                  <a:cubicBezTo>
                    <a:pt x="5436" y="2551"/>
                    <a:pt x="5433" y="2551"/>
                    <a:pt x="5431" y="2552"/>
                  </a:cubicBezTo>
                  <a:cubicBezTo>
                    <a:pt x="5427" y="2541"/>
                    <a:pt x="5423" y="2529"/>
                    <a:pt x="5420" y="2517"/>
                  </a:cubicBezTo>
                  <a:lnTo>
                    <a:pt x="5416" y="2505"/>
                  </a:lnTo>
                  <a:cubicBezTo>
                    <a:pt x="5415" y="2499"/>
                    <a:pt x="5413" y="2493"/>
                    <a:pt x="5411" y="2487"/>
                  </a:cubicBezTo>
                  <a:lnTo>
                    <a:pt x="5408" y="2477"/>
                  </a:lnTo>
                  <a:cubicBezTo>
                    <a:pt x="5406" y="2470"/>
                    <a:pt x="5404" y="2463"/>
                    <a:pt x="5402" y="2457"/>
                  </a:cubicBezTo>
                  <a:cubicBezTo>
                    <a:pt x="5402" y="2455"/>
                    <a:pt x="5400" y="2452"/>
                    <a:pt x="5400" y="2450"/>
                  </a:cubicBezTo>
                  <a:cubicBezTo>
                    <a:pt x="5366" y="2332"/>
                    <a:pt x="5332" y="2194"/>
                    <a:pt x="5295" y="2028"/>
                  </a:cubicBezTo>
                  <a:lnTo>
                    <a:pt x="5295" y="2028"/>
                  </a:lnTo>
                  <a:cubicBezTo>
                    <a:pt x="5297" y="2028"/>
                    <a:pt x="5299" y="2027"/>
                    <a:pt x="5301" y="2026"/>
                  </a:cubicBezTo>
                  <a:cubicBezTo>
                    <a:pt x="5305" y="2024"/>
                    <a:pt x="5308" y="2021"/>
                    <a:pt x="5310" y="2017"/>
                  </a:cubicBezTo>
                  <a:lnTo>
                    <a:pt x="5310" y="2017"/>
                  </a:lnTo>
                  <a:cubicBezTo>
                    <a:pt x="5315" y="2020"/>
                    <a:pt x="5319" y="2022"/>
                    <a:pt x="5324" y="2025"/>
                  </a:cubicBezTo>
                  <a:cubicBezTo>
                    <a:pt x="5329" y="2027"/>
                    <a:pt x="5336" y="2032"/>
                    <a:pt x="5342" y="2036"/>
                  </a:cubicBezTo>
                  <a:lnTo>
                    <a:pt x="5357" y="2045"/>
                  </a:lnTo>
                  <a:cubicBezTo>
                    <a:pt x="5363" y="2049"/>
                    <a:pt x="5369" y="2054"/>
                    <a:pt x="5375" y="2059"/>
                  </a:cubicBezTo>
                  <a:cubicBezTo>
                    <a:pt x="5381" y="2063"/>
                    <a:pt x="5385" y="2065"/>
                    <a:pt x="5389" y="2069"/>
                  </a:cubicBezTo>
                  <a:cubicBezTo>
                    <a:pt x="5394" y="2072"/>
                    <a:pt x="5401" y="2079"/>
                    <a:pt x="5408" y="2084"/>
                  </a:cubicBezTo>
                  <a:lnTo>
                    <a:pt x="5420" y="2096"/>
                  </a:lnTo>
                  <a:cubicBezTo>
                    <a:pt x="5427" y="2102"/>
                    <a:pt x="5433" y="2108"/>
                    <a:pt x="5440" y="2115"/>
                  </a:cubicBezTo>
                  <a:cubicBezTo>
                    <a:pt x="5444" y="2119"/>
                    <a:pt x="5447" y="2122"/>
                    <a:pt x="5451" y="2126"/>
                  </a:cubicBezTo>
                  <a:cubicBezTo>
                    <a:pt x="5458" y="2133"/>
                    <a:pt x="5465" y="2141"/>
                    <a:pt x="5471" y="2149"/>
                  </a:cubicBezTo>
                  <a:cubicBezTo>
                    <a:pt x="5474" y="2152"/>
                    <a:pt x="5477" y="2155"/>
                    <a:pt x="5479" y="2158"/>
                  </a:cubicBezTo>
                  <a:cubicBezTo>
                    <a:pt x="5493" y="2174"/>
                    <a:pt x="5505" y="2192"/>
                    <a:pt x="5518" y="2210"/>
                  </a:cubicBezTo>
                  <a:lnTo>
                    <a:pt x="5518" y="2210"/>
                  </a:lnTo>
                  <a:cubicBezTo>
                    <a:pt x="5515" y="2212"/>
                    <a:pt x="5513" y="2213"/>
                    <a:pt x="5511" y="2217"/>
                  </a:cubicBezTo>
                  <a:cubicBezTo>
                    <a:pt x="5509" y="2220"/>
                    <a:pt x="5508" y="2225"/>
                    <a:pt x="5508" y="2229"/>
                  </a:cubicBezTo>
                  <a:lnTo>
                    <a:pt x="5508" y="2229"/>
                  </a:lnTo>
                  <a:lnTo>
                    <a:pt x="5508" y="2229"/>
                  </a:lnTo>
                  <a:cubicBezTo>
                    <a:pt x="5508" y="2234"/>
                    <a:pt x="5509" y="2237"/>
                    <a:pt x="5511" y="2241"/>
                  </a:cubicBezTo>
                  <a:cubicBezTo>
                    <a:pt x="5514" y="2245"/>
                    <a:pt x="5516" y="2248"/>
                    <a:pt x="5520" y="2250"/>
                  </a:cubicBezTo>
                  <a:cubicBezTo>
                    <a:pt x="5524" y="2252"/>
                    <a:pt x="5527" y="2253"/>
                    <a:pt x="5531" y="2253"/>
                  </a:cubicBezTo>
                  <a:cubicBezTo>
                    <a:pt x="5530" y="2289"/>
                    <a:pt x="5529" y="2326"/>
                    <a:pt x="5529" y="2361"/>
                  </a:cubicBezTo>
                  <a:lnTo>
                    <a:pt x="5529" y="2371"/>
                  </a:lnTo>
                  <a:cubicBezTo>
                    <a:pt x="5529" y="2380"/>
                    <a:pt x="5529" y="2389"/>
                    <a:pt x="5529" y="2398"/>
                  </a:cubicBezTo>
                  <a:cubicBezTo>
                    <a:pt x="5529" y="2407"/>
                    <a:pt x="5529" y="2411"/>
                    <a:pt x="5529" y="2417"/>
                  </a:cubicBezTo>
                  <a:lnTo>
                    <a:pt x="5529" y="2439"/>
                  </a:lnTo>
                  <a:cubicBezTo>
                    <a:pt x="5529" y="2447"/>
                    <a:pt x="5529" y="2455"/>
                    <a:pt x="5529" y="2463"/>
                  </a:cubicBezTo>
                  <a:cubicBezTo>
                    <a:pt x="5529" y="2471"/>
                    <a:pt x="5532" y="2474"/>
                    <a:pt x="5532" y="2480"/>
                  </a:cubicBezTo>
                  <a:lnTo>
                    <a:pt x="5533" y="2480"/>
                  </a:lnTo>
                  <a:close/>
                  <a:moveTo>
                    <a:pt x="5640" y="2910"/>
                  </a:moveTo>
                  <a:lnTo>
                    <a:pt x="5646" y="2908"/>
                  </a:lnTo>
                  <a:lnTo>
                    <a:pt x="5646" y="2908"/>
                  </a:lnTo>
                  <a:cubicBezTo>
                    <a:pt x="5651" y="2907"/>
                    <a:pt x="5655" y="2906"/>
                    <a:pt x="5659" y="2905"/>
                  </a:cubicBezTo>
                  <a:lnTo>
                    <a:pt x="5662" y="2905"/>
                  </a:lnTo>
                  <a:lnTo>
                    <a:pt x="5662" y="2905"/>
                  </a:lnTo>
                  <a:lnTo>
                    <a:pt x="5659" y="2906"/>
                  </a:lnTo>
                  <a:lnTo>
                    <a:pt x="5659" y="2906"/>
                  </a:lnTo>
                  <a:cubicBezTo>
                    <a:pt x="5653" y="2909"/>
                    <a:pt x="5647" y="2912"/>
                    <a:pt x="5640" y="2914"/>
                  </a:cubicBezTo>
                  <a:lnTo>
                    <a:pt x="5633" y="2916"/>
                  </a:lnTo>
                  <a:lnTo>
                    <a:pt x="5633" y="2916"/>
                  </a:lnTo>
                  <a:cubicBezTo>
                    <a:pt x="5626" y="2918"/>
                    <a:pt x="5620" y="2920"/>
                    <a:pt x="5613" y="2921"/>
                  </a:cubicBezTo>
                  <a:lnTo>
                    <a:pt x="5606" y="2922"/>
                  </a:lnTo>
                  <a:lnTo>
                    <a:pt x="5606" y="2922"/>
                  </a:lnTo>
                  <a:lnTo>
                    <a:pt x="5606" y="2922"/>
                  </a:lnTo>
                  <a:cubicBezTo>
                    <a:pt x="5607" y="2921"/>
                    <a:pt x="5607" y="2921"/>
                    <a:pt x="5608" y="2920"/>
                  </a:cubicBezTo>
                  <a:cubicBezTo>
                    <a:pt x="5609" y="2917"/>
                    <a:pt x="5610" y="2915"/>
                    <a:pt x="5611" y="2912"/>
                  </a:cubicBezTo>
                  <a:lnTo>
                    <a:pt x="5618" y="2912"/>
                  </a:lnTo>
                  <a:lnTo>
                    <a:pt x="5618" y="2912"/>
                  </a:lnTo>
                  <a:lnTo>
                    <a:pt x="5618" y="2912"/>
                  </a:lnTo>
                  <a:cubicBezTo>
                    <a:pt x="5626" y="2912"/>
                    <a:pt x="5632" y="2911"/>
                    <a:pt x="5639" y="2910"/>
                  </a:cubicBezTo>
                  <a:lnTo>
                    <a:pt x="5640" y="2910"/>
                  </a:lnTo>
                  <a:close/>
                  <a:moveTo>
                    <a:pt x="5709" y="3075"/>
                  </a:moveTo>
                  <a:cubicBezTo>
                    <a:pt x="5709" y="3086"/>
                    <a:pt x="5709" y="3097"/>
                    <a:pt x="5707" y="3108"/>
                  </a:cubicBezTo>
                  <a:lnTo>
                    <a:pt x="5707" y="3108"/>
                  </a:lnTo>
                  <a:cubicBezTo>
                    <a:pt x="5704" y="3110"/>
                    <a:pt x="5702" y="3112"/>
                    <a:pt x="5700" y="3115"/>
                  </a:cubicBezTo>
                  <a:cubicBezTo>
                    <a:pt x="5702" y="3086"/>
                    <a:pt x="5704" y="3058"/>
                    <a:pt x="5706" y="3028"/>
                  </a:cubicBezTo>
                  <a:cubicBezTo>
                    <a:pt x="5706" y="3027"/>
                    <a:pt x="5706" y="3026"/>
                    <a:pt x="5706" y="3024"/>
                  </a:cubicBezTo>
                  <a:lnTo>
                    <a:pt x="5706" y="3024"/>
                  </a:lnTo>
                  <a:cubicBezTo>
                    <a:pt x="5706" y="3024"/>
                    <a:pt x="5707" y="3024"/>
                    <a:pt x="5708" y="3024"/>
                  </a:cubicBezTo>
                  <a:cubicBezTo>
                    <a:pt x="5709" y="3024"/>
                    <a:pt x="5709" y="3024"/>
                    <a:pt x="5710" y="3024"/>
                  </a:cubicBezTo>
                  <a:lnTo>
                    <a:pt x="5710" y="3047"/>
                  </a:lnTo>
                  <a:cubicBezTo>
                    <a:pt x="5709" y="3057"/>
                    <a:pt x="5709" y="3066"/>
                    <a:pt x="5707" y="3075"/>
                  </a:cubicBezTo>
                  <a:lnTo>
                    <a:pt x="5709" y="3075"/>
                  </a:lnTo>
                  <a:close/>
                  <a:moveTo>
                    <a:pt x="5691" y="3193"/>
                  </a:moveTo>
                  <a:cubicBezTo>
                    <a:pt x="5689" y="3219"/>
                    <a:pt x="5686" y="3245"/>
                    <a:pt x="5683" y="3272"/>
                  </a:cubicBezTo>
                  <a:cubicBezTo>
                    <a:pt x="5681" y="3289"/>
                    <a:pt x="5679" y="3305"/>
                    <a:pt x="5677" y="3322"/>
                  </a:cubicBezTo>
                  <a:cubicBezTo>
                    <a:pt x="5673" y="3347"/>
                    <a:pt x="5670" y="3372"/>
                    <a:pt x="5666" y="3396"/>
                  </a:cubicBezTo>
                  <a:cubicBezTo>
                    <a:pt x="5663" y="3413"/>
                    <a:pt x="5661" y="3430"/>
                    <a:pt x="5658" y="3447"/>
                  </a:cubicBezTo>
                  <a:cubicBezTo>
                    <a:pt x="5654" y="3471"/>
                    <a:pt x="5649" y="3495"/>
                    <a:pt x="5645" y="3520"/>
                  </a:cubicBezTo>
                  <a:cubicBezTo>
                    <a:pt x="5642" y="3536"/>
                    <a:pt x="5639" y="3552"/>
                    <a:pt x="5635" y="3568"/>
                  </a:cubicBezTo>
                  <a:cubicBezTo>
                    <a:pt x="5630" y="3593"/>
                    <a:pt x="5624" y="3618"/>
                    <a:pt x="5619" y="3643"/>
                  </a:cubicBezTo>
                  <a:cubicBezTo>
                    <a:pt x="5615" y="3658"/>
                    <a:pt x="5612" y="3673"/>
                    <a:pt x="5608" y="3687"/>
                  </a:cubicBezTo>
                  <a:cubicBezTo>
                    <a:pt x="5602" y="3715"/>
                    <a:pt x="5594" y="3742"/>
                    <a:pt x="5587" y="3769"/>
                  </a:cubicBezTo>
                  <a:cubicBezTo>
                    <a:pt x="5584" y="3780"/>
                    <a:pt x="5581" y="3792"/>
                    <a:pt x="5577" y="3804"/>
                  </a:cubicBezTo>
                  <a:cubicBezTo>
                    <a:pt x="5569" y="3835"/>
                    <a:pt x="5559" y="3866"/>
                    <a:pt x="5549" y="3897"/>
                  </a:cubicBezTo>
                  <a:lnTo>
                    <a:pt x="5549" y="3897"/>
                  </a:lnTo>
                  <a:cubicBezTo>
                    <a:pt x="5547" y="3896"/>
                    <a:pt x="5545" y="3896"/>
                    <a:pt x="5543" y="3895"/>
                  </a:cubicBezTo>
                  <a:lnTo>
                    <a:pt x="5543" y="3895"/>
                  </a:lnTo>
                  <a:cubicBezTo>
                    <a:pt x="5541" y="3896"/>
                    <a:pt x="5539" y="3896"/>
                    <a:pt x="5537" y="3897"/>
                  </a:cubicBezTo>
                  <a:lnTo>
                    <a:pt x="5537" y="3897"/>
                  </a:lnTo>
                  <a:cubicBezTo>
                    <a:pt x="5537" y="3896"/>
                    <a:pt x="5537" y="3896"/>
                    <a:pt x="5537" y="3896"/>
                  </a:cubicBezTo>
                  <a:cubicBezTo>
                    <a:pt x="5537" y="3896"/>
                    <a:pt x="5537" y="3896"/>
                    <a:pt x="5537" y="3895"/>
                  </a:cubicBezTo>
                  <a:cubicBezTo>
                    <a:pt x="5536" y="3891"/>
                    <a:pt x="5535" y="3887"/>
                    <a:pt x="5534" y="3882"/>
                  </a:cubicBezTo>
                  <a:cubicBezTo>
                    <a:pt x="5533" y="3878"/>
                    <a:pt x="5532" y="3875"/>
                    <a:pt x="5531" y="3870"/>
                  </a:cubicBezTo>
                  <a:cubicBezTo>
                    <a:pt x="5530" y="3866"/>
                    <a:pt x="5529" y="3861"/>
                    <a:pt x="5528" y="3856"/>
                  </a:cubicBezTo>
                  <a:cubicBezTo>
                    <a:pt x="5528" y="3852"/>
                    <a:pt x="5527" y="3846"/>
                    <a:pt x="5526" y="3841"/>
                  </a:cubicBezTo>
                  <a:cubicBezTo>
                    <a:pt x="5526" y="3836"/>
                    <a:pt x="5526" y="3831"/>
                    <a:pt x="5525" y="3825"/>
                  </a:cubicBezTo>
                  <a:cubicBezTo>
                    <a:pt x="5525" y="3820"/>
                    <a:pt x="5524" y="3815"/>
                    <a:pt x="5523" y="3809"/>
                  </a:cubicBezTo>
                  <a:cubicBezTo>
                    <a:pt x="5523" y="3804"/>
                    <a:pt x="5522" y="3798"/>
                    <a:pt x="5521" y="3792"/>
                  </a:cubicBezTo>
                  <a:cubicBezTo>
                    <a:pt x="5521" y="3787"/>
                    <a:pt x="5521" y="3781"/>
                    <a:pt x="5520" y="3775"/>
                  </a:cubicBezTo>
                  <a:cubicBezTo>
                    <a:pt x="5519" y="3769"/>
                    <a:pt x="5520" y="3762"/>
                    <a:pt x="5519" y="3756"/>
                  </a:cubicBezTo>
                  <a:lnTo>
                    <a:pt x="5518" y="3738"/>
                  </a:lnTo>
                  <a:cubicBezTo>
                    <a:pt x="5518" y="3726"/>
                    <a:pt x="5517" y="3714"/>
                    <a:pt x="5517" y="3702"/>
                  </a:cubicBezTo>
                  <a:lnTo>
                    <a:pt x="5517" y="3700"/>
                  </a:lnTo>
                  <a:lnTo>
                    <a:pt x="5517" y="3683"/>
                  </a:lnTo>
                  <a:lnTo>
                    <a:pt x="5517" y="3683"/>
                  </a:lnTo>
                  <a:cubicBezTo>
                    <a:pt x="5520" y="3683"/>
                    <a:pt x="5524" y="3682"/>
                    <a:pt x="5527" y="3680"/>
                  </a:cubicBezTo>
                  <a:cubicBezTo>
                    <a:pt x="5531" y="3678"/>
                    <a:pt x="5534" y="3675"/>
                    <a:pt x="5536" y="3671"/>
                  </a:cubicBezTo>
                  <a:cubicBezTo>
                    <a:pt x="5539" y="3667"/>
                    <a:pt x="5539" y="3664"/>
                    <a:pt x="5539" y="3659"/>
                  </a:cubicBezTo>
                  <a:lnTo>
                    <a:pt x="5539" y="3659"/>
                  </a:lnTo>
                  <a:lnTo>
                    <a:pt x="5539" y="3659"/>
                  </a:lnTo>
                  <a:cubicBezTo>
                    <a:pt x="5539" y="3655"/>
                    <a:pt x="5538" y="3651"/>
                    <a:pt x="5536" y="3648"/>
                  </a:cubicBezTo>
                  <a:cubicBezTo>
                    <a:pt x="5533" y="3644"/>
                    <a:pt x="5531" y="3642"/>
                    <a:pt x="5527" y="3639"/>
                  </a:cubicBezTo>
                  <a:lnTo>
                    <a:pt x="5527" y="3639"/>
                  </a:lnTo>
                  <a:cubicBezTo>
                    <a:pt x="5535" y="3625"/>
                    <a:pt x="5543" y="3611"/>
                    <a:pt x="5550" y="3597"/>
                  </a:cubicBezTo>
                  <a:lnTo>
                    <a:pt x="5555" y="3587"/>
                  </a:lnTo>
                  <a:cubicBezTo>
                    <a:pt x="5563" y="3571"/>
                    <a:pt x="5571" y="3555"/>
                    <a:pt x="5578" y="3539"/>
                  </a:cubicBezTo>
                  <a:lnTo>
                    <a:pt x="5578" y="3539"/>
                  </a:lnTo>
                  <a:cubicBezTo>
                    <a:pt x="5581" y="3537"/>
                    <a:pt x="5584" y="3536"/>
                    <a:pt x="5585" y="3532"/>
                  </a:cubicBezTo>
                  <a:cubicBezTo>
                    <a:pt x="5588" y="3529"/>
                    <a:pt x="5588" y="3524"/>
                    <a:pt x="5588" y="3520"/>
                  </a:cubicBezTo>
                  <a:lnTo>
                    <a:pt x="5588" y="3520"/>
                  </a:lnTo>
                  <a:lnTo>
                    <a:pt x="5588" y="3520"/>
                  </a:lnTo>
                  <a:cubicBezTo>
                    <a:pt x="5588" y="3519"/>
                    <a:pt x="5588" y="3519"/>
                    <a:pt x="5588" y="3518"/>
                  </a:cubicBezTo>
                  <a:lnTo>
                    <a:pt x="5588" y="3517"/>
                  </a:lnTo>
                  <a:lnTo>
                    <a:pt x="5588" y="3517"/>
                  </a:lnTo>
                  <a:cubicBezTo>
                    <a:pt x="5589" y="3515"/>
                    <a:pt x="5590" y="3513"/>
                    <a:pt x="5590" y="3510"/>
                  </a:cubicBezTo>
                  <a:cubicBezTo>
                    <a:pt x="5600" y="3488"/>
                    <a:pt x="5609" y="3466"/>
                    <a:pt x="5617" y="3443"/>
                  </a:cubicBezTo>
                  <a:cubicBezTo>
                    <a:pt x="5617" y="3440"/>
                    <a:pt x="5619" y="3437"/>
                    <a:pt x="5620" y="3434"/>
                  </a:cubicBezTo>
                  <a:cubicBezTo>
                    <a:pt x="5628" y="3411"/>
                    <a:pt x="5635" y="3388"/>
                    <a:pt x="5642" y="3364"/>
                  </a:cubicBezTo>
                  <a:lnTo>
                    <a:pt x="5644" y="3358"/>
                  </a:lnTo>
                  <a:cubicBezTo>
                    <a:pt x="5651" y="3334"/>
                    <a:pt x="5657" y="3309"/>
                    <a:pt x="5664" y="3284"/>
                  </a:cubicBezTo>
                  <a:cubicBezTo>
                    <a:pt x="5664" y="3280"/>
                    <a:pt x="5666" y="3275"/>
                    <a:pt x="5667" y="3271"/>
                  </a:cubicBezTo>
                  <a:cubicBezTo>
                    <a:pt x="5672" y="3246"/>
                    <a:pt x="5678" y="3221"/>
                    <a:pt x="5682" y="3196"/>
                  </a:cubicBezTo>
                  <a:lnTo>
                    <a:pt x="5685" y="3182"/>
                  </a:lnTo>
                  <a:cubicBezTo>
                    <a:pt x="5689" y="3156"/>
                    <a:pt x="5693" y="3129"/>
                    <a:pt x="5697" y="3102"/>
                  </a:cubicBezTo>
                  <a:lnTo>
                    <a:pt x="5697" y="3102"/>
                  </a:lnTo>
                  <a:cubicBezTo>
                    <a:pt x="5697" y="3101"/>
                    <a:pt x="5697" y="3100"/>
                    <a:pt x="5697" y="3099"/>
                  </a:cubicBezTo>
                  <a:cubicBezTo>
                    <a:pt x="5697" y="3098"/>
                    <a:pt x="5697" y="3097"/>
                    <a:pt x="5697" y="3096"/>
                  </a:cubicBezTo>
                  <a:cubicBezTo>
                    <a:pt x="5700" y="3072"/>
                    <a:pt x="5702" y="3047"/>
                    <a:pt x="5704" y="3023"/>
                  </a:cubicBezTo>
                  <a:lnTo>
                    <a:pt x="5704" y="3023"/>
                  </a:lnTo>
                  <a:cubicBezTo>
                    <a:pt x="5704" y="3034"/>
                    <a:pt x="5703" y="3046"/>
                    <a:pt x="5702" y="3058"/>
                  </a:cubicBezTo>
                  <a:cubicBezTo>
                    <a:pt x="5701" y="3078"/>
                    <a:pt x="5700" y="3099"/>
                    <a:pt x="5698" y="3119"/>
                  </a:cubicBezTo>
                  <a:lnTo>
                    <a:pt x="5698" y="3119"/>
                  </a:lnTo>
                  <a:cubicBezTo>
                    <a:pt x="5697" y="3122"/>
                    <a:pt x="5696" y="3124"/>
                    <a:pt x="5696" y="3127"/>
                  </a:cubicBezTo>
                  <a:lnTo>
                    <a:pt x="5696" y="3127"/>
                  </a:lnTo>
                  <a:cubicBezTo>
                    <a:pt x="5696" y="3129"/>
                    <a:pt x="5697" y="3130"/>
                    <a:pt x="5697" y="3132"/>
                  </a:cubicBezTo>
                  <a:cubicBezTo>
                    <a:pt x="5697" y="3136"/>
                    <a:pt x="5697" y="3141"/>
                    <a:pt x="5696" y="3145"/>
                  </a:cubicBezTo>
                  <a:cubicBezTo>
                    <a:pt x="5693" y="3162"/>
                    <a:pt x="5691" y="3178"/>
                    <a:pt x="5690" y="3194"/>
                  </a:cubicBezTo>
                  <a:lnTo>
                    <a:pt x="5691" y="3193"/>
                  </a:lnTo>
                  <a:close/>
                  <a:moveTo>
                    <a:pt x="5275" y="4411"/>
                  </a:moveTo>
                  <a:cubicBezTo>
                    <a:pt x="5260" y="4432"/>
                    <a:pt x="5245" y="4453"/>
                    <a:pt x="5229" y="4473"/>
                  </a:cubicBezTo>
                  <a:lnTo>
                    <a:pt x="5217" y="4489"/>
                  </a:lnTo>
                  <a:cubicBezTo>
                    <a:pt x="5206" y="4504"/>
                    <a:pt x="5194" y="4519"/>
                    <a:pt x="5182" y="4533"/>
                  </a:cubicBezTo>
                  <a:cubicBezTo>
                    <a:pt x="5175" y="4539"/>
                    <a:pt x="5169" y="4545"/>
                    <a:pt x="5163" y="4550"/>
                  </a:cubicBezTo>
                  <a:lnTo>
                    <a:pt x="5156" y="4555"/>
                  </a:lnTo>
                  <a:lnTo>
                    <a:pt x="5171" y="4538"/>
                  </a:lnTo>
                  <a:lnTo>
                    <a:pt x="5182" y="4524"/>
                  </a:lnTo>
                  <a:cubicBezTo>
                    <a:pt x="5195" y="4509"/>
                    <a:pt x="5208" y="4494"/>
                    <a:pt x="5220" y="4478"/>
                  </a:cubicBezTo>
                  <a:cubicBezTo>
                    <a:pt x="5224" y="4473"/>
                    <a:pt x="5228" y="4468"/>
                    <a:pt x="5232" y="4463"/>
                  </a:cubicBezTo>
                  <a:cubicBezTo>
                    <a:pt x="5248" y="4443"/>
                    <a:pt x="5263" y="4423"/>
                    <a:pt x="5278" y="4402"/>
                  </a:cubicBezTo>
                  <a:lnTo>
                    <a:pt x="5284" y="4394"/>
                  </a:lnTo>
                  <a:lnTo>
                    <a:pt x="5293" y="4381"/>
                  </a:lnTo>
                  <a:lnTo>
                    <a:pt x="5307" y="4363"/>
                  </a:lnTo>
                  <a:lnTo>
                    <a:pt x="5312" y="4357"/>
                  </a:lnTo>
                  <a:cubicBezTo>
                    <a:pt x="5303" y="4371"/>
                    <a:pt x="5294" y="4385"/>
                    <a:pt x="5284" y="4398"/>
                  </a:cubicBezTo>
                  <a:cubicBezTo>
                    <a:pt x="5280" y="4403"/>
                    <a:pt x="5276" y="4407"/>
                    <a:pt x="5274" y="4412"/>
                  </a:cubicBezTo>
                  <a:lnTo>
                    <a:pt x="5275" y="4411"/>
                  </a:lnTo>
                  <a:close/>
                  <a:moveTo>
                    <a:pt x="5105" y="4606"/>
                  </a:moveTo>
                  <a:cubicBezTo>
                    <a:pt x="5099" y="4614"/>
                    <a:pt x="5093" y="4620"/>
                    <a:pt x="5086" y="4627"/>
                  </a:cubicBezTo>
                  <a:cubicBezTo>
                    <a:pt x="5080" y="4634"/>
                    <a:pt x="5071" y="4641"/>
                    <a:pt x="5064" y="4648"/>
                  </a:cubicBezTo>
                  <a:lnTo>
                    <a:pt x="5045" y="4668"/>
                  </a:lnTo>
                  <a:cubicBezTo>
                    <a:pt x="5038" y="4675"/>
                    <a:pt x="5030" y="4682"/>
                    <a:pt x="5023" y="4688"/>
                  </a:cubicBezTo>
                  <a:lnTo>
                    <a:pt x="5017" y="4694"/>
                  </a:lnTo>
                  <a:cubicBezTo>
                    <a:pt x="5017" y="4694"/>
                    <a:pt x="5015" y="4692"/>
                    <a:pt x="5014" y="4692"/>
                  </a:cubicBezTo>
                  <a:lnTo>
                    <a:pt x="5021" y="4681"/>
                  </a:lnTo>
                  <a:cubicBezTo>
                    <a:pt x="5028" y="4671"/>
                    <a:pt x="5035" y="4661"/>
                    <a:pt x="5041" y="4651"/>
                  </a:cubicBezTo>
                  <a:cubicBezTo>
                    <a:pt x="5047" y="4641"/>
                    <a:pt x="5052" y="4634"/>
                    <a:pt x="5058" y="4625"/>
                  </a:cubicBezTo>
                  <a:cubicBezTo>
                    <a:pt x="5061" y="4621"/>
                    <a:pt x="5063" y="4617"/>
                    <a:pt x="5065" y="4614"/>
                  </a:cubicBezTo>
                  <a:lnTo>
                    <a:pt x="5068" y="4612"/>
                  </a:lnTo>
                  <a:cubicBezTo>
                    <a:pt x="5072" y="4610"/>
                    <a:pt x="5077" y="4607"/>
                    <a:pt x="5081" y="4604"/>
                  </a:cubicBezTo>
                  <a:cubicBezTo>
                    <a:pt x="5092" y="4599"/>
                    <a:pt x="5103" y="4592"/>
                    <a:pt x="5113" y="4586"/>
                  </a:cubicBezTo>
                  <a:cubicBezTo>
                    <a:pt x="5119" y="4582"/>
                    <a:pt x="5125" y="4578"/>
                    <a:pt x="5131" y="4574"/>
                  </a:cubicBezTo>
                  <a:lnTo>
                    <a:pt x="5141" y="4567"/>
                  </a:lnTo>
                  <a:cubicBezTo>
                    <a:pt x="5136" y="4572"/>
                    <a:pt x="5132" y="4578"/>
                    <a:pt x="5126" y="4584"/>
                  </a:cubicBezTo>
                  <a:cubicBezTo>
                    <a:pt x="5121" y="4590"/>
                    <a:pt x="5111" y="4600"/>
                    <a:pt x="5104" y="4607"/>
                  </a:cubicBezTo>
                  <a:lnTo>
                    <a:pt x="5105" y="4606"/>
                  </a:lnTo>
                  <a:close/>
                  <a:moveTo>
                    <a:pt x="4938" y="4764"/>
                  </a:moveTo>
                  <a:cubicBezTo>
                    <a:pt x="4924" y="4775"/>
                    <a:pt x="4910" y="4786"/>
                    <a:pt x="4896" y="4797"/>
                  </a:cubicBezTo>
                  <a:cubicBezTo>
                    <a:pt x="4889" y="4803"/>
                    <a:pt x="4882" y="4808"/>
                    <a:pt x="4875" y="4814"/>
                  </a:cubicBezTo>
                  <a:lnTo>
                    <a:pt x="4869" y="4818"/>
                  </a:lnTo>
                  <a:lnTo>
                    <a:pt x="4877" y="4809"/>
                  </a:lnTo>
                  <a:cubicBezTo>
                    <a:pt x="4885" y="4800"/>
                    <a:pt x="4893" y="4789"/>
                    <a:pt x="4901" y="4780"/>
                  </a:cubicBezTo>
                  <a:cubicBezTo>
                    <a:pt x="4917" y="4762"/>
                    <a:pt x="4934" y="4744"/>
                    <a:pt x="4949" y="4725"/>
                  </a:cubicBezTo>
                  <a:lnTo>
                    <a:pt x="4979" y="4689"/>
                  </a:lnTo>
                  <a:lnTo>
                    <a:pt x="4995" y="4668"/>
                  </a:lnTo>
                  <a:cubicBezTo>
                    <a:pt x="4995" y="4675"/>
                    <a:pt x="4996" y="4682"/>
                    <a:pt x="4997" y="4688"/>
                  </a:cubicBezTo>
                  <a:lnTo>
                    <a:pt x="4997" y="4688"/>
                  </a:lnTo>
                  <a:cubicBezTo>
                    <a:pt x="4993" y="4688"/>
                    <a:pt x="4991" y="4690"/>
                    <a:pt x="4988" y="4691"/>
                  </a:cubicBezTo>
                  <a:cubicBezTo>
                    <a:pt x="4984" y="4694"/>
                    <a:pt x="4981" y="4696"/>
                    <a:pt x="4979" y="4699"/>
                  </a:cubicBezTo>
                  <a:cubicBezTo>
                    <a:pt x="4977" y="4703"/>
                    <a:pt x="4976" y="4707"/>
                    <a:pt x="4976" y="4711"/>
                  </a:cubicBezTo>
                  <a:lnTo>
                    <a:pt x="4976" y="4711"/>
                  </a:lnTo>
                  <a:cubicBezTo>
                    <a:pt x="4976" y="4715"/>
                    <a:pt x="4977" y="4718"/>
                    <a:pt x="4978" y="4721"/>
                  </a:cubicBezTo>
                  <a:lnTo>
                    <a:pt x="4978" y="4721"/>
                  </a:lnTo>
                  <a:cubicBezTo>
                    <a:pt x="4976" y="4722"/>
                    <a:pt x="4975" y="4724"/>
                    <a:pt x="4974" y="4726"/>
                  </a:cubicBezTo>
                  <a:cubicBezTo>
                    <a:pt x="4972" y="4729"/>
                    <a:pt x="4971" y="4732"/>
                    <a:pt x="4971" y="4735"/>
                  </a:cubicBezTo>
                  <a:lnTo>
                    <a:pt x="4953" y="4750"/>
                  </a:lnTo>
                  <a:lnTo>
                    <a:pt x="4938" y="4764"/>
                  </a:lnTo>
                  <a:close/>
                  <a:moveTo>
                    <a:pt x="4799" y="4891"/>
                  </a:moveTo>
                  <a:cubicBezTo>
                    <a:pt x="4785" y="4906"/>
                    <a:pt x="4771" y="4921"/>
                    <a:pt x="4756" y="4936"/>
                  </a:cubicBezTo>
                  <a:cubicBezTo>
                    <a:pt x="4745" y="4947"/>
                    <a:pt x="4735" y="4958"/>
                    <a:pt x="4724" y="4969"/>
                  </a:cubicBezTo>
                  <a:cubicBezTo>
                    <a:pt x="4708" y="4985"/>
                    <a:pt x="4692" y="5000"/>
                    <a:pt x="4676" y="5016"/>
                  </a:cubicBezTo>
                  <a:cubicBezTo>
                    <a:pt x="4666" y="5025"/>
                    <a:pt x="4657" y="5034"/>
                    <a:pt x="4648" y="5043"/>
                  </a:cubicBezTo>
                  <a:cubicBezTo>
                    <a:pt x="4628" y="5061"/>
                    <a:pt x="4609" y="5079"/>
                    <a:pt x="4589" y="5096"/>
                  </a:cubicBezTo>
                  <a:cubicBezTo>
                    <a:pt x="4583" y="5102"/>
                    <a:pt x="4577" y="5108"/>
                    <a:pt x="4571" y="5113"/>
                  </a:cubicBezTo>
                  <a:cubicBezTo>
                    <a:pt x="4525" y="5154"/>
                    <a:pt x="4478" y="5192"/>
                    <a:pt x="4430" y="5230"/>
                  </a:cubicBezTo>
                  <a:lnTo>
                    <a:pt x="4430" y="5230"/>
                  </a:lnTo>
                  <a:cubicBezTo>
                    <a:pt x="4428" y="5227"/>
                    <a:pt x="4427" y="5226"/>
                    <a:pt x="4424" y="5224"/>
                  </a:cubicBezTo>
                  <a:cubicBezTo>
                    <a:pt x="4421" y="5222"/>
                    <a:pt x="4417" y="5221"/>
                    <a:pt x="4412" y="5221"/>
                  </a:cubicBezTo>
                  <a:lnTo>
                    <a:pt x="4412" y="5221"/>
                  </a:lnTo>
                  <a:lnTo>
                    <a:pt x="4412" y="5221"/>
                  </a:lnTo>
                  <a:cubicBezTo>
                    <a:pt x="4408" y="5221"/>
                    <a:pt x="4404" y="5222"/>
                    <a:pt x="4400" y="5224"/>
                  </a:cubicBezTo>
                  <a:cubicBezTo>
                    <a:pt x="4396" y="5227"/>
                    <a:pt x="4394" y="5229"/>
                    <a:pt x="4391" y="5233"/>
                  </a:cubicBezTo>
                  <a:cubicBezTo>
                    <a:pt x="4389" y="5237"/>
                    <a:pt x="4388" y="5241"/>
                    <a:pt x="4388" y="5245"/>
                  </a:cubicBezTo>
                  <a:lnTo>
                    <a:pt x="4388" y="5245"/>
                  </a:lnTo>
                  <a:lnTo>
                    <a:pt x="4388" y="5245"/>
                  </a:lnTo>
                  <a:lnTo>
                    <a:pt x="4388" y="5245"/>
                  </a:lnTo>
                  <a:cubicBezTo>
                    <a:pt x="4388" y="5249"/>
                    <a:pt x="4389" y="5251"/>
                    <a:pt x="4390" y="5255"/>
                  </a:cubicBezTo>
                  <a:lnTo>
                    <a:pt x="4390" y="5255"/>
                  </a:lnTo>
                  <a:cubicBezTo>
                    <a:pt x="4206" y="5340"/>
                    <a:pt x="4041" y="5393"/>
                    <a:pt x="3841" y="5428"/>
                  </a:cubicBezTo>
                  <a:cubicBezTo>
                    <a:pt x="3834" y="5422"/>
                    <a:pt x="3828" y="5416"/>
                    <a:pt x="3821" y="5409"/>
                  </a:cubicBezTo>
                  <a:cubicBezTo>
                    <a:pt x="3806" y="5393"/>
                    <a:pt x="3791" y="5376"/>
                    <a:pt x="3776" y="5358"/>
                  </a:cubicBezTo>
                  <a:lnTo>
                    <a:pt x="3775" y="5357"/>
                  </a:lnTo>
                  <a:cubicBezTo>
                    <a:pt x="3768" y="5348"/>
                    <a:pt x="3761" y="5339"/>
                    <a:pt x="3755" y="5330"/>
                  </a:cubicBezTo>
                  <a:lnTo>
                    <a:pt x="3755" y="5330"/>
                  </a:lnTo>
                  <a:cubicBezTo>
                    <a:pt x="3754" y="5328"/>
                    <a:pt x="3753" y="5326"/>
                    <a:pt x="3751" y="5324"/>
                  </a:cubicBezTo>
                  <a:lnTo>
                    <a:pt x="3751" y="5324"/>
                  </a:lnTo>
                  <a:cubicBezTo>
                    <a:pt x="3871" y="5292"/>
                    <a:pt x="3970" y="5259"/>
                    <a:pt x="4085" y="5213"/>
                  </a:cubicBezTo>
                  <a:lnTo>
                    <a:pt x="4085" y="5213"/>
                  </a:lnTo>
                  <a:cubicBezTo>
                    <a:pt x="4206" y="5166"/>
                    <a:pt x="4305" y="5120"/>
                    <a:pt x="4420" y="5059"/>
                  </a:cubicBezTo>
                  <a:cubicBezTo>
                    <a:pt x="4429" y="5056"/>
                    <a:pt x="4438" y="5053"/>
                    <a:pt x="4447" y="5049"/>
                  </a:cubicBezTo>
                  <a:cubicBezTo>
                    <a:pt x="4456" y="5046"/>
                    <a:pt x="4462" y="5044"/>
                    <a:pt x="4469" y="5041"/>
                  </a:cubicBezTo>
                  <a:cubicBezTo>
                    <a:pt x="4487" y="5034"/>
                    <a:pt x="4505" y="5026"/>
                    <a:pt x="4523" y="5019"/>
                  </a:cubicBezTo>
                  <a:cubicBezTo>
                    <a:pt x="4533" y="5014"/>
                    <a:pt x="4543" y="5010"/>
                    <a:pt x="4553" y="5005"/>
                  </a:cubicBezTo>
                  <a:cubicBezTo>
                    <a:pt x="4567" y="4998"/>
                    <a:pt x="4582" y="4992"/>
                    <a:pt x="4597" y="4985"/>
                  </a:cubicBezTo>
                  <a:cubicBezTo>
                    <a:pt x="4607" y="4980"/>
                    <a:pt x="4617" y="4975"/>
                    <a:pt x="4627" y="4970"/>
                  </a:cubicBezTo>
                  <a:cubicBezTo>
                    <a:pt x="4641" y="4963"/>
                    <a:pt x="4655" y="4956"/>
                    <a:pt x="4669" y="4948"/>
                  </a:cubicBezTo>
                  <a:cubicBezTo>
                    <a:pt x="4679" y="4942"/>
                    <a:pt x="4689" y="4937"/>
                    <a:pt x="4699" y="4931"/>
                  </a:cubicBezTo>
                  <a:cubicBezTo>
                    <a:pt x="4712" y="4923"/>
                    <a:pt x="4725" y="4916"/>
                    <a:pt x="4738" y="4908"/>
                  </a:cubicBezTo>
                  <a:cubicBezTo>
                    <a:pt x="4748" y="4902"/>
                    <a:pt x="4758" y="4895"/>
                    <a:pt x="4767" y="4889"/>
                  </a:cubicBezTo>
                  <a:cubicBezTo>
                    <a:pt x="4777" y="4883"/>
                    <a:pt x="4793" y="4873"/>
                    <a:pt x="4806" y="4864"/>
                  </a:cubicBezTo>
                  <a:lnTo>
                    <a:pt x="4834" y="4845"/>
                  </a:lnTo>
                  <a:lnTo>
                    <a:pt x="4851" y="4833"/>
                  </a:lnTo>
                  <a:lnTo>
                    <a:pt x="4830" y="4856"/>
                  </a:lnTo>
                  <a:cubicBezTo>
                    <a:pt x="4820" y="4867"/>
                    <a:pt x="4809" y="4881"/>
                    <a:pt x="4798" y="4892"/>
                  </a:cubicBezTo>
                  <a:lnTo>
                    <a:pt x="4799" y="4891"/>
                  </a:lnTo>
                  <a:close/>
                  <a:moveTo>
                    <a:pt x="4342" y="5287"/>
                  </a:moveTo>
                  <a:lnTo>
                    <a:pt x="4310" y="5305"/>
                  </a:lnTo>
                  <a:lnTo>
                    <a:pt x="4279" y="5323"/>
                  </a:lnTo>
                  <a:lnTo>
                    <a:pt x="4247" y="5341"/>
                  </a:lnTo>
                  <a:lnTo>
                    <a:pt x="4216" y="5358"/>
                  </a:lnTo>
                  <a:lnTo>
                    <a:pt x="4182" y="5376"/>
                  </a:lnTo>
                  <a:lnTo>
                    <a:pt x="4152" y="5392"/>
                  </a:lnTo>
                  <a:cubicBezTo>
                    <a:pt x="4140" y="5398"/>
                    <a:pt x="4129" y="5403"/>
                    <a:pt x="4117" y="5409"/>
                  </a:cubicBezTo>
                  <a:lnTo>
                    <a:pt x="4086" y="5424"/>
                  </a:lnTo>
                  <a:lnTo>
                    <a:pt x="4051" y="5440"/>
                  </a:lnTo>
                  <a:lnTo>
                    <a:pt x="4021" y="5454"/>
                  </a:lnTo>
                  <a:cubicBezTo>
                    <a:pt x="4009" y="5459"/>
                    <a:pt x="3997" y="5465"/>
                    <a:pt x="3985" y="5470"/>
                  </a:cubicBezTo>
                  <a:lnTo>
                    <a:pt x="3954" y="5483"/>
                  </a:lnTo>
                  <a:lnTo>
                    <a:pt x="3935" y="5491"/>
                  </a:lnTo>
                  <a:lnTo>
                    <a:pt x="3935" y="5491"/>
                  </a:lnTo>
                  <a:cubicBezTo>
                    <a:pt x="3925" y="5486"/>
                    <a:pt x="3917" y="5483"/>
                    <a:pt x="3907" y="5477"/>
                  </a:cubicBezTo>
                  <a:cubicBezTo>
                    <a:pt x="3883" y="5464"/>
                    <a:pt x="3864" y="5449"/>
                    <a:pt x="3844" y="5430"/>
                  </a:cubicBezTo>
                  <a:lnTo>
                    <a:pt x="3854" y="5428"/>
                  </a:lnTo>
                  <a:lnTo>
                    <a:pt x="3883" y="5422"/>
                  </a:lnTo>
                  <a:lnTo>
                    <a:pt x="3919" y="5415"/>
                  </a:lnTo>
                  <a:lnTo>
                    <a:pt x="3947" y="5408"/>
                  </a:lnTo>
                  <a:lnTo>
                    <a:pt x="3983" y="5400"/>
                  </a:lnTo>
                  <a:lnTo>
                    <a:pt x="4011" y="5393"/>
                  </a:lnTo>
                  <a:lnTo>
                    <a:pt x="4047" y="5384"/>
                  </a:lnTo>
                  <a:lnTo>
                    <a:pt x="4074" y="5375"/>
                  </a:lnTo>
                  <a:lnTo>
                    <a:pt x="4109" y="5365"/>
                  </a:lnTo>
                  <a:lnTo>
                    <a:pt x="4135" y="5357"/>
                  </a:lnTo>
                  <a:lnTo>
                    <a:pt x="4170" y="5345"/>
                  </a:lnTo>
                  <a:lnTo>
                    <a:pt x="4196" y="5336"/>
                  </a:lnTo>
                  <a:cubicBezTo>
                    <a:pt x="4208" y="5332"/>
                    <a:pt x="4219" y="5328"/>
                    <a:pt x="4230" y="5324"/>
                  </a:cubicBezTo>
                  <a:lnTo>
                    <a:pt x="4256" y="5314"/>
                  </a:lnTo>
                  <a:lnTo>
                    <a:pt x="4290" y="5301"/>
                  </a:lnTo>
                  <a:lnTo>
                    <a:pt x="4315" y="5290"/>
                  </a:lnTo>
                  <a:lnTo>
                    <a:pt x="4348" y="5276"/>
                  </a:lnTo>
                  <a:lnTo>
                    <a:pt x="4373" y="5264"/>
                  </a:lnTo>
                  <a:lnTo>
                    <a:pt x="4391" y="5256"/>
                  </a:lnTo>
                  <a:lnTo>
                    <a:pt x="4391" y="5256"/>
                  </a:lnTo>
                  <a:lnTo>
                    <a:pt x="4372" y="5268"/>
                  </a:lnTo>
                  <a:lnTo>
                    <a:pt x="4342" y="5287"/>
                  </a:lnTo>
                  <a:close/>
                  <a:moveTo>
                    <a:pt x="3479" y="5498"/>
                  </a:moveTo>
                  <a:cubicBezTo>
                    <a:pt x="3475" y="5504"/>
                    <a:pt x="3471" y="5510"/>
                    <a:pt x="3467" y="5516"/>
                  </a:cubicBezTo>
                  <a:cubicBezTo>
                    <a:pt x="3463" y="5522"/>
                    <a:pt x="3460" y="5526"/>
                    <a:pt x="3457" y="5531"/>
                  </a:cubicBezTo>
                  <a:cubicBezTo>
                    <a:pt x="3454" y="5536"/>
                    <a:pt x="3449" y="5542"/>
                    <a:pt x="3445" y="5548"/>
                  </a:cubicBezTo>
                  <a:lnTo>
                    <a:pt x="3435" y="5561"/>
                  </a:lnTo>
                  <a:cubicBezTo>
                    <a:pt x="3431" y="5567"/>
                    <a:pt x="3427" y="5572"/>
                    <a:pt x="3422" y="5577"/>
                  </a:cubicBezTo>
                  <a:lnTo>
                    <a:pt x="3413" y="5590"/>
                  </a:lnTo>
                  <a:lnTo>
                    <a:pt x="3400" y="5605"/>
                  </a:lnTo>
                  <a:cubicBezTo>
                    <a:pt x="3396" y="5608"/>
                    <a:pt x="3394" y="5612"/>
                    <a:pt x="3390" y="5616"/>
                  </a:cubicBezTo>
                  <a:cubicBezTo>
                    <a:pt x="3387" y="5620"/>
                    <a:pt x="3381" y="5626"/>
                    <a:pt x="3376" y="5630"/>
                  </a:cubicBezTo>
                  <a:cubicBezTo>
                    <a:pt x="3372" y="5635"/>
                    <a:pt x="3371" y="5637"/>
                    <a:pt x="3367" y="5640"/>
                  </a:cubicBezTo>
                  <a:cubicBezTo>
                    <a:pt x="3364" y="5643"/>
                    <a:pt x="3357" y="5649"/>
                    <a:pt x="3352" y="5653"/>
                  </a:cubicBezTo>
                  <a:lnTo>
                    <a:pt x="3352" y="5653"/>
                  </a:lnTo>
                  <a:cubicBezTo>
                    <a:pt x="3351" y="5651"/>
                    <a:pt x="3350" y="5650"/>
                    <a:pt x="3348" y="5649"/>
                  </a:cubicBezTo>
                  <a:cubicBezTo>
                    <a:pt x="3344" y="5647"/>
                    <a:pt x="3340" y="5646"/>
                    <a:pt x="3336" y="5646"/>
                  </a:cubicBezTo>
                  <a:lnTo>
                    <a:pt x="3336" y="5646"/>
                  </a:lnTo>
                  <a:cubicBezTo>
                    <a:pt x="3332" y="5646"/>
                    <a:pt x="3328" y="5647"/>
                    <a:pt x="3324" y="5649"/>
                  </a:cubicBezTo>
                  <a:cubicBezTo>
                    <a:pt x="3320" y="5651"/>
                    <a:pt x="3318" y="5654"/>
                    <a:pt x="3315" y="5658"/>
                  </a:cubicBezTo>
                  <a:cubicBezTo>
                    <a:pt x="3315" y="5659"/>
                    <a:pt x="3314" y="5661"/>
                    <a:pt x="3314" y="5662"/>
                  </a:cubicBezTo>
                  <a:cubicBezTo>
                    <a:pt x="3300" y="5658"/>
                    <a:pt x="3287" y="5653"/>
                    <a:pt x="3273" y="5648"/>
                  </a:cubicBezTo>
                  <a:cubicBezTo>
                    <a:pt x="3267" y="5645"/>
                    <a:pt x="3261" y="5643"/>
                    <a:pt x="3255" y="5641"/>
                  </a:cubicBezTo>
                  <a:lnTo>
                    <a:pt x="3260" y="5637"/>
                  </a:lnTo>
                  <a:cubicBezTo>
                    <a:pt x="3266" y="5633"/>
                    <a:pt x="3271" y="5629"/>
                    <a:pt x="3276" y="5625"/>
                  </a:cubicBezTo>
                  <a:lnTo>
                    <a:pt x="3289" y="5614"/>
                  </a:lnTo>
                  <a:cubicBezTo>
                    <a:pt x="3297" y="5608"/>
                    <a:pt x="3304" y="5603"/>
                    <a:pt x="3311" y="5595"/>
                  </a:cubicBezTo>
                  <a:cubicBezTo>
                    <a:pt x="3319" y="5588"/>
                    <a:pt x="3323" y="5584"/>
                    <a:pt x="3329" y="5578"/>
                  </a:cubicBezTo>
                  <a:lnTo>
                    <a:pt x="3346" y="5563"/>
                  </a:lnTo>
                  <a:lnTo>
                    <a:pt x="3360" y="5549"/>
                  </a:lnTo>
                  <a:lnTo>
                    <a:pt x="3375" y="5534"/>
                  </a:lnTo>
                  <a:lnTo>
                    <a:pt x="3389" y="5519"/>
                  </a:lnTo>
                  <a:cubicBezTo>
                    <a:pt x="3394" y="5514"/>
                    <a:pt x="3399" y="5509"/>
                    <a:pt x="3404" y="5503"/>
                  </a:cubicBezTo>
                  <a:cubicBezTo>
                    <a:pt x="3409" y="5498"/>
                    <a:pt x="3414" y="5493"/>
                    <a:pt x="3419" y="5487"/>
                  </a:cubicBezTo>
                  <a:cubicBezTo>
                    <a:pt x="3424" y="5482"/>
                    <a:pt x="3428" y="5476"/>
                    <a:pt x="3433" y="5470"/>
                  </a:cubicBezTo>
                  <a:lnTo>
                    <a:pt x="3452" y="5470"/>
                  </a:lnTo>
                  <a:lnTo>
                    <a:pt x="3475" y="5470"/>
                  </a:lnTo>
                  <a:lnTo>
                    <a:pt x="3497" y="5469"/>
                  </a:lnTo>
                  <a:cubicBezTo>
                    <a:pt x="3494" y="5474"/>
                    <a:pt x="3492" y="5479"/>
                    <a:pt x="3489" y="5483"/>
                  </a:cubicBezTo>
                  <a:cubicBezTo>
                    <a:pt x="3487" y="5488"/>
                    <a:pt x="3482" y="5493"/>
                    <a:pt x="3479" y="5498"/>
                  </a:cubicBezTo>
                  <a:close/>
                  <a:moveTo>
                    <a:pt x="3303" y="5677"/>
                  </a:moveTo>
                  <a:lnTo>
                    <a:pt x="3313" y="5675"/>
                  </a:lnTo>
                  <a:lnTo>
                    <a:pt x="3313" y="5675"/>
                  </a:lnTo>
                  <a:cubicBezTo>
                    <a:pt x="3314" y="5678"/>
                    <a:pt x="3314" y="5680"/>
                    <a:pt x="3316" y="5682"/>
                  </a:cubicBezTo>
                  <a:lnTo>
                    <a:pt x="3312" y="5684"/>
                  </a:lnTo>
                  <a:lnTo>
                    <a:pt x="3312" y="5684"/>
                  </a:lnTo>
                  <a:cubicBezTo>
                    <a:pt x="3311" y="5682"/>
                    <a:pt x="3309" y="5680"/>
                    <a:pt x="3306" y="5678"/>
                  </a:cubicBezTo>
                  <a:cubicBezTo>
                    <a:pt x="3306" y="5678"/>
                    <a:pt x="3304" y="5677"/>
                    <a:pt x="3303" y="5677"/>
                  </a:cubicBezTo>
                  <a:close/>
                  <a:moveTo>
                    <a:pt x="3235" y="5686"/>
                  </a:moveTo>
                  <a:lnTo>
                    <a:pt x="3203" y="5691"/>
                  </a:lnTo>
                  <a:lnTo>
                    <a:pt x="3196" y="5691"/>
                  </a:lnTo>
                  <a:lnTo>
                    <a:pt x="3196" y="5691"/>
                  </a:lnTo>
                  <a:cubicBezTo>
                    <a:pt x="3196" y="5687"/>
                    <a:pt x="3195" y="5684"/>
                    <a:pt x="3193" y="5681"/>
                  </a:cubicBezTo>
                  <a:cubicBezTo>
                    <a:pt x="3193" y="5681"/>
                    <a:pt x="3193" y="5681"/>
                    <a:pt x="3193" y="5680"/>
                  </a:cubicBezTo>
                  <a:lnTo>
                    <a:pt x="3203" y="5675"/>
                  </a:lnTo>
                  <a:lnTo>
                    <a:pt x="3218" y="5665"/>
                  </a:lnTo>
                  <a:lnTo>
                    <a:pt x="3232" y="5656"/>
                  </a:lnTo>
                  <a:cubicBezTo>
                    <a:pt x="3237" y="5653"/>
                    <a:pt x="3242" y="5649"/>
                    <a:pt x="3247" y="5646"/>
                  </a:cubicBezTo>
                  <a:lnTo>
                    <a:pt x="3253" y="5641"/>
                  </a:lnTo>
                  <a:lnTo>
                    <a:pt x="3265" y="5646"/>
                  </a:lnTo>
                  <a:cubicBezTo>
                    <a:pt x="3273" y="5650"/>
                    <a:pt x="3282" y="5653"/>
                    <a:pt x="3290" y="5656"/>
                  </a:cubicBezTo>
                  <a:lnTo>
                    <a:pt x="3310" y="5663"/>
                  </a:lnTo>
                  <a:lnTo>
                    <a:pt x="3313" y="5663"/>
                  </a:lnTo>
                  <a:lnTo>
                    <a:pt x="3313" y="5663"/>
                  </a:lnTo>
                  <a:cubicBezTo>
                    <a:pt x="3312" y="5665"/>
                    <a:pt x="3312" y="5666"/>
                    <a:pt x="3312" y="5668"/>
                  </a:cubicBezTo>
                  <a:lnTo>
                    <a:pt x="3312" y="5668"/>
                  </a:lnTo>
                  <a:cubicBezTo>
                    <a:pt x="3312" y="5669"/>
                    <a:pt x="3312" y="5669"/>
                    <a:pt x="3312" y="5670"/>
                  </a:cubicBezTo>
                  <a:cubicBezTo>
                    <a:pt x="3312" y="5671"/>
                    <a:pt x="3312" y="5671"/>
                    <a:pt x="3312" y="5672"/>
                  </a:cubicBezTo>
                  <a:lnTo>
                    <a:pt x="3300" y="5674"/>
                  </a:lnTo>
                  <a:lnTo>
                    <a:pt x="3298" y="5674"/>
                  </a:lnTo>
                  <a:lnTo>
                    <a:pt x="3298" y="5674"/>
                  </a:lnTo>
                  <a:cubicBezTo>
                    <a:pt x="3297" y="5674"/>
                    <a:pt x="3296" y="5674"/>
                    <a:pt x="3295" y="5674"/>
                  </a:cubicBezTo>
                  <a:cubicBezTo>
                    <a:pt x="3294" y="5674"/>
                    <a:pt x="3294" y="5674"/>
                    <a:pt x="3293" y="5674"/>
                  </a:cubicBezTo>
                  <a:lnTo>
                    <a:pt x="3293" y="5674"/>
                  </a:lnTo>
                  <a:cubicBezTo>
                    <a:pt x="3289" y="5674"/>
                    <a:pt x="3286" y="5676"/>
                    <a:pt x="3282" y="5677"/>
                  </a:cubicBezTo>
                  <a:cubicBezTo>
                    <a:pt x="3282" y="5678"/>
                    <a:pt x="3281" y="5677"/>
                    <a:pt x="3280" y="5678"/>
                  </a:cubicBezTo>
                  <a:lnTo>
                    <a:pt x="3267" y="5680"/>
                  </a:lnTo>
                  <a:lnTo>
                    <a:pt x="3235" y="5686"/>
                  </a:lnTo>
                  <a:close/>
                  <a:moveTo>
                    <a:pt x="3089" y="5699"/>
                  </a:moveTo>
                  <a:cubicBezTo>
                    <a:pt x="3075" y="5700"/>
                    <a:pt x="3060" y="5701"/>
                    <a:pt x="3046" y="5701"/>
                  </a:cubicBezTo>
                  <a:lnTo>
                    <a:pt x="3016" y="5703"/>
                  </a:lnTo>
                  <a:lnTo>
                    <a:pt x="2968" y="5705"/>
                  </a:lnTo>
                  <a:lnTo>
                    <a:pt x="2942" y="5706"/>
                  </a:lnTo>
                  <a:cubicBezTo>
                    <a:pt x="2918" y="5706"/>
                    <a:pt x="2894" y="5706"/>
                    <a:pt x="2871" y="5706"/>
                  </a:cubicBezTo>
                  <a:lnTo>
                    <a:pt x="2871" y="5706"/>
                  </a:lnTo>
                  <a:lnTo>
                    <a:pt x="2871" y="5706"/>
                  </a:lnTo>
                  <a:cubicBezTo>
                    <a:pt x="2870" y="5706"/>
                    <a:pt x="2870" y="5706"/>
                    <a:pt x="2870" y="5706"/>
                  </a:cubicBezTo>
                  <a:cubicBezTo>
                    <a:pt x="2702" y="5706"/>
                    <a:pt x="2560" y="5694"/>
                    <a:pt x="2395" y="5667"/>
                  </a:cubicBezTo>
                  <a:lnTo>
                    <a:pt x="2395" y="5667"/>
                  </a:lnTo>
                  <a:cubicBezTo>
                    <a:pt x="2471" y="5660"/>
                    <a:pt x="2535" y="5647"/>
                    <a:pt x="2608" y="5624"/>
                  </a:cubicBezTo>
                  <a:cubicBezTo>
                    <a:pt x="2623" y="5627"/>
                    <a:pt x="2638" y="5631"/>
                    <a:pt x="2653" y="5635"/>
                  </a:cubicBezTo>
                  <a:cubicBezTo>
                    <a:pt x="2663" y="5637"/>
                    <a:pt x="2674" y="5639"/>
                    <a:pt x="2684" y="5641"/>
                  </a:cubicBezTo>
                  <a:cubicBezTo>
                    <a:pt x="2702" y="5645"/>
                    <a:pt x="2720" y="5649"/>
                    <a:pt x="2738" y="5652"/>
                  </a:cubicBezTo>
                  <a:lnTo>
                    <a:pt x="2770" y="5658"/>
                  </a:lnTo>
                  <a:cubicBezTo>
                    <a:pt x="2787" y="5661"/>
                    <a:pt x="2805" y="5664"/>
                    <a:pt x="2822" y="5666"/>
                  </a:cubicBezTo>
                  <a:cubicBezTo>
                    <a:pt x="2833" y="5668"/>
                    <a:pt x="2845" y="5669"/>
                    <a:pt x="2856" y="5671"/>
                  </a:cubicBezTo>
                  <a:cubicBezTo>
                    <a:pt x="2872" y="5673"/>
                    <a:pt x="2888" y="5676"/>
                    <a:pt x="2905" y="5678"/>
                  </a:cubicBezTo>
                  <a:cubicBezTo>
                    <a:pt x="2917" y="5679"/>
                    <a:pt x="2928" y="5680"/>
                    <a:pt x="2940" y="5681"/>
                  </a:cubicBezTo>
                  <a:cubicBezTo>
                    <a:pt x="2956" y="5683"/>
                    <a:pt x="2973" y="5685"/>
                    <a:pt x="2989" y="5686"/>
                  </a:cubicBezTo>
                  <a:cubicBezTo>
                    <a:pt x="3001" y="5686"/>
                    <a:pt x="3013" y="5687"/>
                    <a:pt x="3025" y="5688"/>
                  </a:cubicBezTo>
                  <a:cubicBezTo>
                    <a:pt x="3041" y="5688"/>
                    <a:pt x="3057" y="5690"/>
                    <a:pt x="3073" y="5691"/>
                  </a:cubicBezTo>
                  <a:cubicBezTo>
                    <a:pt x="3085" y="5691"/>
                    <a:pt x="3097" y="5691"/>
                    <a:pt x="3109" y="5691"/>
                  </a:cubicBezTo>
                  <a:lnTo>
                    <a:pt x="3149" y="5691"/>
                  </a:lnTo>
                  <a:lnTo>
                    <a:pt x="3149" y="5691"/>
                  </a:lnTo>
                  <a:lnTo>
                    <a:pt x="3122" y="5693"/>
                  </a:lnTo>
                  <a:lnTo>
                    <a:pt x="3089" y="5699"/>
                  </a:lnTo>
                  <a:close/>
                  <a:moveTo>
                    <a:pt x="2096" y="5600"/>
                  </a:moveTo>
                  <a:lnTo>
                    <a:pt x="2039" y="5584"/>
                  </a:lnTo>
                  <a:lnTo>
                    <a:pt x="2039" y="5584"/>
                  </a:lnTo>
                  <a:cubicBezTo>
                    <a:pt x="2040" y="5582"/>
                    <a:pt x="2040" y="5580"/>
                    <a:pt x="2041" y="5578"/>
                  </a:cubicBezTo>
                  <a:lnTo>
                    <a:pt x="2041" y="5578"/>
                  </a:lnTo>
                  <a:lnTo>
                    <a:pt x="2041" y="5578"/>
                  </a:lnTo>
                  <a:cubicBezTo>
                    <a:pt x="2041" y="5574"/>
                    <a:pt x="2039" y="5570"/>
                    <a:pt x="2037" y="5566"/>
                  </a:cubicBezTo>
                  <a:cubicBezTo>
                    <a:pt x="2034" y="5562"/>
                    <a:pt x="2032" y="5561"/>
                    <a:pt x="2029" y="5558"/>
                  </a:cubicBezTo>
                  <a:cubicBezTo>
                    <a:pt x="2025" y="5556"/>
                    <a:pt x="2021" y="5554"/>
                    <a:pt x="2017" y="5554"/>
                  </a:cubicBezTo>
                  <a:cubicBezTo>
                    <a:pt x="2012" y="5554"/>
                    <a:pt x="2008" y="5556"/>
                    <a:pt x="2005" y="5558"/>
                  </a:cubicBezTo>
                  <a:cubicBezTo>
                    <a:pt x="2003" y="5560"/>
                    <a:pt x="2001" y="5560"/>
                    <a:pt x="2000" y="5561"/>
                  </a:cubicBezTo>
                  <a:cubicBezTo>
                    <a:pt x="1989" y="5550"/>
                    <a:pt x="1978" y="5538"/>
                    <a:pt x="1966" y="5526"/>
                  </a:cubicBezTo>
                  <a:lnTo>
                    <a:pt x="1956" y="5513"/>
                  </a:lnTo>
                  <a:lnTo>
                    <a:pt x="1941" y="5495"/>
                  </a:lnTo>
                  <a:cubicBezTo>
                    <a:pt x="1937" y="5490"/>
                    <a:pt x="1933" y="5484"/>
                    <a:pt x="1929" y="5478"/>
                  </a:cubicBezTo>
                  <a:cubicBezTo>
                    <a:pt x="1925" y="5472"/>
                    <a:pt x="1921" y="5467"/>
                    <a:pt x="1917" y="5461"/>
                  </a:cubicBezTo>
                  <a:cubicBezTo>
                    <a:pt x="1913" y="5456"/>
                    <a:pt x="1908" y="5449"/>
                    <a:pt x="1904" y="5442"/>
                  </a:cubicBezTo>
                  <a:cubicBezTo>
                    <a:pt x="1899" y="5436"/>
                    <a:pt x="1896" y="5430"/>
                    <a:pt x="1892" y="5424"/>
                  </a:cubicBezTo>
                  <a:lnTo>
                    <a:pt x="1879" y="5403"/>
                  </a:lnTo>
                  <a:cubicBezTo>
                    <a:pt x="1875" y="5397"/>
                    <a:pt x="1871" y="5390"/>
                    <a:pt x="1867" y="5383"/>
                  </a:cubicBezTo>
                  <a:cubicBezTo>
                    <a:pt x="1863" y="5376"/>
                    <a:pt x="1859" y="5369"/>
                    <a:pt x="1855" y="5361"/>
                  </a:cubicBezTo>
                  <a:cubicBezTo>
                    <a:pt x="1851" y="5354"/>
                    <a:pt x="1847" y="5347"/>
                    <a:pt x="1843" y="5339"/>
                  </a:cubicBezTo>
                  <a:cubicBezTo>
                    <a:pt x="1839" y="5332"/>
                    <a:pt x="1835" y="5324"/>
                    <a:pt x="1830" y="5316"/>
                  </a:cubicBezTo>
                  <a:lnTo>
                    <a:pt x="1830" y="5316"/>
                  </a:lnTo>
                  <a:lnTo>
                    <a:pt x="1830" y="5315"/>
                  </a:lnTo>
                  <a:lnTo>
                    <a:pt x="1830" y="5314"/>
                  </a:lnTo>
                  <a:lnTo>
                    <a:pt x="1830" y="5314"/>
                  </a:lnTo>
                  <a:cubicBezTo>
                    <a:pt x="1831" y="5314"/>
                    <a:pt x="1830" y="5314"/>
                    <a:pt x="1832" y="5313"/>
                  </a:cubicBezTo>
                  <a:cubicBezTo>
                    <a:pt x="1832" y="5313"/>
                    <a:pt x="1833" y="5312"/>
                    <a:pt x="1834" y="5312"/>
                  </a:cubicBezTo>
                  <a:cubicBezTo>
                    <a:pt x="1839" y="5317"/>
                    <a:pt x="1843" y="5323"/>
                    <a:pt x="1848" y="5328"/>
                  </a:cubicBezTo>
                  <a:cubicBezTo>
                    <a:pt x="1852" y="5333"/>
                    <a:pt x="1855" y="5336"/>
                    <a:pt x="1859" y="5339"/>
                  </a:cubicBezTo>
                  <a:cubicBezTo>
                    <a:pt x="1865" y="5347"/>
                    <a:pt x="1871" y="5354"/>
                    <a:pt x="1878" y="5361"/>
                  </a:cubicBezTo>
                  <a:lnTo>
                    <a:pt x="1890" y="5373"/>
                  </a:lnTo>
                  <a:lnTo>
                    <a:pt x="1907" y="5393"/>
                  </a:lnTo>
                  <a:lnTo>
                    <a:pt x="1919" y="5405"/>
                  </a:lnTo>
                  <a:lnTo>
                    <a:pt x="1936" y="5422"/>
                  </a:lnTo>
                  <a:lnTo>
                    <a:pt x="1948" y="5435"/>
                  </a:lnTo>
                  <a:lnTo>
                    <a:pt x="1964" y="5450"/>
                  </a:lnTo>
                  <a:lnTo>
                    <a:pt x="1977" y="5462"/>
                  </a:lnTo>
                  <a:lnTo>
                    <a:pt x="1993" y="5477"/>
                  </a:lnTo>
                  <a:lnTo>
                    <a:pt x="2006" y="5489"/>
                  </a:lnTo>
                  <a:lnTo>
                    <a:pt x="2021" y="5502"/>
                  </a:lnTo>
                  <a:lnTo>
                    <a:pt x="2034" y="5514"/>
                  </a:lnTo>
                  <a:lnTo>
                    <a:pt x="2049" y="5526"/>
                  </a:lnTo>
                  <a:lnTo>
                    <a:pt x="2062" y="5537"/>
                  </a:lnTo>
                  <a:lnTo>
                    <a:pt x="2077" y="5549"/>
                  </a:lnTo>
                  <a:lnTo>
                    <a:pt x="2090" y="5558"/>
                  </a:lnTo>
                  <a:lnTo>
                    <a:pt x="2104" y="5569"/>
                  </a:lnTo>
                  <a:lnTo>
                    <a:pt x="2117" y="5579"/>
                  </a:lnTo>
                  <a:cubicBezTo>
                    <a:pt x="2122" y="5582"/>
                    <a:pt x="2127" y="5586"/>
                    <a:pt x="2132" y="5589"/>
                  </a:cubicBezTo>
                  <a:lnTo>
                    <a:pt x="2145" y="5597"/>
                  </a:lnTo>
                  <a:lnTo>
                    <a:pt x="2159" y="5607"/>
                  </a:lnTo>
                  <a:lnTo>
                    <a:pt x="2172" y="5615"/>
                  </a:lnTo>
                  <a:cubicBezTo>
                    <a:pt x="2177" y="5618"/>
                    <a:pt x="2182" y="5621"/>
                    <a:pt x="2187" y="5624"/>
                  </a:cubicBezTo>
                  <a:lnTo>
                    <a:pt x="2187" y="5624"/>
                  </a:lnTo>
                  <a:cubicBezTo>
                    <a:pt x="2165" y="5618"/>
                    <a:pt x="2143" y="5613"/>
                    <a:pt x="2121" y="5608"/>
                  </a:cubicBezTo>
                  <a:lnTo>
                    <a:pt x="2096" y="5600"/>
                  </a:lnTo>
                  <a:close/>
                  <a:moveTo>
                    <a:pt x="1947" y="5551"/>
                  </a:moveTo>
                  <a:lnTo>
                    <a:pt x="1907" y="5536"/>
                  </a:lnTo>
                  <a:lnTo>
                    <a:pt x="1879" y="5524"/>
                  </a:lnTo>
                  <a:lnTo>
                    <a:pt x="1836" y="5506"/>
                  </a:lnTo>
                  <a:lnTo>
                    <a:pt x="1812" y="5496"/>
                  </a:lnTo>
                  <a:cubicBezTo>
                    <a:pt x="1790" y="5486"/>
                    <a:pt x="1768" y="5476"/>
                    <a:pt x="1746" y="5465"/>
                  </a:cubicBezTo>
                  <a:lnTo>
                    <a:pt x="1741" y="5463"/>
                  </a:lnTo>
                  <a:cubicBezTo>
                    <a:pt x="1722" y="5453"/>
                    <a:pt x="1701" y="5443"/>
                    <a:pt x="1681" y="5433"/>
                  </a:cubicBezTo>
                  <a:lnTo>
                    <a:pt x="1661" y="5423"/>
                  </a:lnTo>
                  <a:lnTo>
                    <a:pt x="1617" y="5399"/>
                  </a:lnTo>
                  <a:lnTo>
                    <a:pt x="1593" y="5386"/>
                  </a:lnTo>
                  <a:cubicBezTo>
                    <a:pt x="1579" y="5379"/>
                    <a:pt x="1566" y="5372"/>
                    <a:pt x="1553" y="5364"/>
                  </a:cubicBezTo>
                  <a:lnTo>
                    <a:pt x="1527" y="5349"/>
                  </a:lnTo>
                  <a:lnTo>
                    <a:pt x="1508" y="5338"/>
                  </a:lnTo>
                  <a:lnTo>
                    <a:pt x="1508" y="5338"/>
                  </a:lnTo>
                  <a:cubicBezTo>
                    <a:pt x="1509" y="5335"/>
                    <a:pt x="1509" y="5333"/>
                    <a:pt x="1510" y="5331"/>
                  </a:cubicBezTo>
                  <a:lnTo>
                    <a:pt x="1520" y="5332"/>
                  </a:lnTo>
                  <a:lnTo>
                    <a:pt x="1536" y="5334"/>
                  </a:lnTo>
                  <a:cubicBezTo>
                    <a:pt x="1552" y="5336"/>
                    <a:pt x="1568" y="5337"/>
                    <a:pt x="1585" y="5337"/>
                  </a:cubicBezTo>
                  <a:lnTo>
                    <a:pt x="1587" y="5337"/>
                  </a:lnTo>
                  <a:cubicBezTo>
                    <a:pt x="1596" y="5337"/>
                    <a:pt x="1605" y="5337"/>
                    <a:pt x="1614" y="5337"/>
                  </a:cubicBezTo>
                  <a:lnTo>
                    <a:pt x="1621" y="5337"/>
                  </a:lnTo>
                  <a:cubicBezTo>
                    <a:pt x="1628" y="5337"/>
                    <a:pt x="1635" y="5337"/>
                    <a:pt x="1642" y="5335"/>
                  </a:cubicBezTo>
                  <a:lnTo>
                    <a:pt x="1649" y="5335"/>
                  </a:lnTo>
                  <a:lnTo>
                    <a:pt x="1671" y="5332"/>
                  </a:lnTo>
                  <a:lnTo>
                    <a:pt x="1676" y="5332"/>
                  </a:lnTo>
                  <a:cubicBezTo>
                    <a:pt x="1684" y="5331"/>
                    <a:pt x="1692" y="5330"/>
                    <a:pt x="1700" y="5328"/>
                  </a:cubicBezTo>
                  <a:lnTo>
                    <a:pt x="1703" y="5328"/>
                  </a:lnTo>
                  <a:cubicBezTo>
                    <a:pt x="1712" y="5327"/>
                    <a:pt x="1721" y="5325"/>
                    <a:pt x="1729" y="5323"/>
                  </a:cubicBezTo>
                  <a:lnTo>
                    <a:pt x="1732" y="5323"/>
                  </a:lnTo>
                  <a:lnTo>
                    <a:pt x="1758" y="5316"/>
                  </a:lnTo>
                  <a:lnTo>
                    <a:pt x="1760" y="5316"/>
                  </a:lnTo>
                  <a:cubicBezTo>
                    <a:pt x="1769" y="5313"/>
                    <a:pt x="1778" y="5311"/>
                    <a:pt x="1787" y="5307"/>
                  </a:cubicBezTo>
                  <a:lnTo>
                    <a:pt x="1790" y="5307"/>
                  </a:lnTo>
                  <a:lnTo>
                    <a:pt x="1794" y="5306"/>
                  </a:lnTo>
                  <a:lnTo>
                    <a:pt x="1794" y="5306"/>
                  </a:lnTo>
                  <a:lnTo>
                    <a:pt x="1794" y="5307"/>
                  </a:lnTo>
                  <a:cubicBezTo>
                    <a:pt x="1797" y="5312"/>
                    <a:pt x="1800" y="5316"/>
                    <a:pt x="1806" y="5319"/>
                  </a:cubicBezTo>
                  <a:cubicBezTo>
                    <a:pt x="1809" y="5322"/>
                    <a:pt x="1814" y="5323"/>
                    <a:pt x="1818" y="5323"/>
                  </a:cubicBezTo>
                  <a:lnTo>
                    <a:pt x="1818" y="5323"/>
                  </a:lnTo>
                  <a:cubicBezTo>
                    <a:pt x="1819" y="5323"/>
                    <a:pt x="1819" y="5323"/>
                    <a:pt x="1819" y="5323"/>
                  </a:cubicBezTo>
                  <a:cubicBezTo>
                    <a:pt x="1822" y="5323"/>
                    <a:pt x="1825" y="5323"/>
                    <a:pt x="1827" y="5322"/>
                  </a:cubicBezTo>
                  <a:cubicBezTo>
                    <a:pt x="1840" y="5345"/>
                    <a:pt x="1852" y="5368"/>
                    <a:pt x="1864" y="5389"/>
                  </a:cubicBezTo>
                  <a:cubicBezTo>
                    <a:pt x="1866" y="5393"/>
                    <a:pt x="1869" y="5396"/>
                    <a:pt x="1871" y="5400"/>
                  </a:cubicBezTo>
                  <a:cubicBezTo>
                    <a:pt x="1877" y="5410"/>
                    <a:pt x="1883" y="5419"/>
                    <a:pt x="1889" y="5430"/>
                  </a:cubicBezTo>
                  <a:lnTo>
                    <a:pt x="1897" y="5442"/>
                  </a:lnTo>
                  <a:lnTo>
                    <a:pt x="1914" y="5467"/>
                  </a:lnTo>
                  <a:lnTo>
                    <a:pt x="1923" y="5480"/>
                  </a:lnTo>
                  <a:cubicBezTo>
                    <a:pt x="1928" y="5487"/>
                    <a:pt x="1933" y="5494"/>
                    <a:pt x="1938" y="5500"/>
                  </a:cubicBezTo>
                  <a:lnTo>
                    <a:pt x="1949" y="5513"/>
                  </a:lnTo>
                  <a:cubicBezTo>
                    <a:pt x="1954" y="5519"/>
                    <a:pt x="1958" y="5525"/>
                    <a:pt x="1963" y="5530"/>
                  </a:cubicBezTo>
                  <a:lnTo>
                    <a:pt x="1975" y="5543"/>
                  </a:lnTo>
                  <a:cubicBezTo>
                    <a:pt x="1979" y="5548"/>
                    <a:pt x="1983" y="5553"/>
                    <a:pt x="1988" y="5558"/>
                  </a:cubicBezTo>
                  <a:cubicBezTo>
                    <a:pt x="1992" y="5563"/>
                    <a:pt x="1995" y="5564"/>
                    <a:pt x="1998" y="5568"/>
                  </a:cubicBezTo>
                  <a:lnTo>
                    <a:pt x="1998" y="5568"/>
                  </a:lnTo>
                  <a:cubicBezTo>
                    <a:pt x="1997" y="5569"/>
                    <a:pt x="1996" y="5570"/>
                    <a:pt x="1995" y="5572"/>
                  </a:cubicBezTo>
                  <a:cubicBezTo>
                    <a:pt x="1995" y="5573"/>
                    <a:pt x="1994" y="5573"/>
                    <a:pt x="1994" y="5574"/>
                  </a:cubicBezTo>
                  <a:lnTo>
                    <a:pt x="1977" y="5568"/>
                  </a:lnTo>
                  <a:lnTo>
                    <a:pt x="1947" y="5551"/>
                  </a:lnTo>
                  <a:close/>
                  <a:moveTo>
                    <a:pt x="1376" y="5282"/>
                  </a:moveTo>
                  <a:lnTo>
                    <a:pt x="1356" y="5273"/>
                  </a:lnTo>
                  <a:cubicBezTo>
                    <a:pt x="1348" y="5269"/>
                    <a:pt x="1341" y="5266"/>
                    <a:pt x="1334" y="5262"/>
                  </a:cubicBezTo>
                  <a:lnTo>
                    <a:pt x="1315" y="5253"/>
                  </a:lnTo>
                  <a:lnTo>
                    <a:pt x="1293" y="5241"/>
                  </a:lnTo>
                  <a:lnTo>
                    <a:pt x="1275" y="5231"/>
                  </a:lnTo>
                  <a:lnTo>
                    <a:pt x="1258" y="5222"/>
                  </a:lnTo>
                  <a:lnTo>
                    <a:pt x="1258" y="5222"/>
                  </a:lnTo>
                  <a:lnTo>
                    <a:pt x="1258" y="5222"/>
                  </a:lnTo>
                  <a:cubicBezTo>
                    <a:pt x="1258" y="5217"/>
                    <a:pt x="1256" y="5215"/>
                    <a:pt x="1254" y="5210"/>
                  </a:cubicBezTo>
                  <a:cubicBezTo>
                    <a:pt x="1251" y="5207"/>
                    <a:pt x="1250" y="5203"/>
                    <a:pt x="1246" y="5201"/>
                  </a:cubicBezTo>
                  <a:cubicBezTo>
                    <a:pt x="1244" y="5200"/>
                    <a:pt x="1243" y="5200"/>
                    <a:pt x="1241" y="5199"/>
                  </a:cubicBezTo>
                  <a:lnTo>
                    <a:pt x="1241" y="5199"/>
                  </a:lnTo>
                  <a:cubicBezTo>
                    <a:pt x="1242" y="5199"/>
                    <a:pt x="1243" y="5198"/>
                    <a:pt x="1245" y="5197"/>
                  </a:cubicBezTo>
                  <a:cubicBezTo>
                    <a:pt x="1246" y="5196"/>
                    <a:pt x="1249" y="5195"/>
                    <a:pt x="1251" y="5193"/>
                  </a:cubicBezTo>
                  <a:lnTo>
                    <a:pt x="1279" y="5211"/>
                  </a:lnTo>
                  <a:lnTo>
                    <a:pt x="1292" y="5221"/>
                  </a:lnTo>
                  <a:lnTo>
                    <a:pt x="1328" y="5245"/>
                  </a:lnTo>
                  <a:lnTo>
                    <a:pt x="1352" y="5261"/>
                  </a:lnTo>
                  <a:cubicBezTo>
                    <a:pt x="1364" y="5269"/>
                    <a:pt x="1376" y="5277"/>
                    <a:pt x="1387" y="5285"/>
                  </a:cubicBezTo>
                  <a:lnTo>
                    <a:pt x="1402" y="5294"/>
                  </a:lnTo>
                  <a:lnTo>
                    <a:pt x="1397" y="5292"/>
                  </a:lnTo>
                  <a:lnTo>
                    <a:pt x="1376" y="5282"/>
                  </a:lnTo>
                  <a:close/>
                  <a:moveTo>
                    <a:pt x="1168" y="5102"/>
                  </a:moveTo>
                  <a:lnTo>
                    <a:pt x="1168" y="5102"/>
                  </a:lnTo>
                  <a:cubicBezTo>
                    <a:pt x="1170" y="5100"/>
                    <a:pt x="1173" y="5099"/>
                    <a:pt x="1175" y="5097"/>
                  </a:cubicBezTo>
                  <a:cubicBezTo>
                    <a:pt x="1178" y="5096"/>
                    <a:pt x="1181" y="5094"/>
                    <a:pt x="1183" y="5092"/>
                  </a:cubicBezTo>
                  <a:lnTo>
                    <a:pt x="1183" y="5092"/>
                  </a:lnTo>
                  <a:lnTo>
                    <a:pt x="1183" y="5092"/>
                  </a:lnTo>
                  <a:cubicBezTo>
                    <a:pt x="1185" y="5095"/>
                    <a:pt x="1186" y="5097"/>
                    <a:pt x="1190" y="5098"/>
                  </a:cubicBezTo>
                  <a:cubicBezTo>
                    <a:pt x="1194" y="5101"/>
                    <a:pt x="1197" y="5101"/>
                    <a:pt x="1202" y="5101"/>
                  </a:cubicBezTo>
                  <a:lnTo>
                    <a:pt x="1202" y="5101"/>
                  </a:lnTo>
                  <a:cubicBezTo>
                    <a:pt x="1206" y="5101"/>
                    <a:pt x="1210" y="5100"/>
                    <a:pt x="1213" y="5098"/>
                  </a:cubicBezTo>
                  <a:cubicBezTo>
                    <a:pt x="1215" y="5097"/>
                    <a:pt x="1216" y="5096"/>
                    <a:pt x="1218" y="5094"/>
                  </a:cubicBezTo>
                  <a:cubicBezTo>
                    <a:pt x="1229" y="5106"/>
                    <a:pt x="1240" y="5116"/>
                    <a:pt x="1251" y="5127"/>
                  </a:cubicBezTo>
                  <a:cubicBezTo>
                    <a:pt x="1251" y="5129"/>
                    <a:pt x="1250" y="5131"/>
                    <a:pt x="1250" y="5132"/>
                  </a:cubicBezTo>
                  <a:cubicBezTo>
                    <a:pt x="1249" y="5134"/>
                    <a:pt x="1247" y="5139"/>
                    <a:pt x="1246" y="5142"/>
                  </a:cubicBezTo>
                  <a:cubicBezTo>
                    <a:pt x="1245" y="5146"/>
                    <a:pt x="1244" y="5148"/>
                    <a:pt x="1243" y="5151"/>
                  </a:cubicBezTo>
                  <a:lnTo>
                    <a:pt x="1241" y="5155"/>
                  </a:lnTo>
                  <a:lnTo>
                    <a:pt x="1241" y="5155"/>
                  </a:lnTo>
                  <a:cubicBezTo>
                    <a:pt x="1238" y="5154"/>
                    <a:pt x="1236" y="5153"/>
                    <a:pt x="1232" y="5153"/>
                  </a:cubicBezTo>
                  <a:lnTo>
                    <a:pt x="1232" y="5153"/>
                  </a:lnTo>
                  <a:cubicBezTo>
                    <a:pt x="1228" y="5153"/>
                    <a:pt x="1224" y="5154"/>
                    <a:pt x="1221" y="5156"/>
                  </a:cubicBezTo>
                  <a:cubicBezTo>
                    <a:pt x="1218" y="5158"/>
                    <a:pt x="1217" y="5159"/>
                    <a:pt x="1215" y="5161"/>
                  </a:cubicBezTo>
                  <a:cubicBezTo>
                    <a:pt x="1208" y="5156"/>
                    <a:pt x="1202" y="5151"/>
                    <a:pt x="1195" y="5146"/>
                  </a:cubicBezTo>
                  <a:cubicBezTo>
                    <a:pt x="1182" y="5135"/>
                    <a:pt x="1168" y="5124"/>
                    <a:pt x="1156" y="5113"/>
                  </a:cubicBezTo>
                  <a:lnTo>
                    <a:pt x="1156" y="5113"/>
                  </a:lnTo>
                  <a:lnTo>
                    <a:pt x="1156" y="5112"/>
                  </a:lnTo>
                  <a:cubicBezTo>
                    <a:pt x="1156" y="5112"/>
                    <a:pt x="1156" y="5112"/>
                    <a:pt x="1156" y="5111"/>
                  </a:cubicBezTo>
                  <a:lnTo>
                    <a:pt x="1156" y="5111"/>
                  </a:lnTo>
                  <a:cubicBezTo>
                    <a:pt x="1156" y="5110"/>
                    <a:pt x="1155" y="5109"/>
                    <a:pt x="1155" y="5107"/>
                  </a:cubicBezTo>
                  <a:lnTo>
                    <a:pt x="1161" y="5104"/>
                  </a:lnTo>
                  <a:lnTo>
                    <a:pt x="1168" y="5102"/>
                  </a:lnTo>
                  <a:close/>
                  <a:moveTo>
                    <a:pt x="1131" y="5039"/>
                  </a:moveTo>
                  <a:cubicBezTo>
                    <a:pt x="1118" y="5032"/>
                    <a:pt x="1104" y="5024"/>
                    <a:pt x="1092" y="5016"/>
                  </a:cubicBezTo>
                  <a:cubicBezTo>
                    <a:pt x="1083" y="5011"/>
                    <a:pt x="1073" y="5006"/>
                    <a:pt x="1064" y="5000"/>
                  </a:cubicBezTo>
                  <a:cubicBezTo>
                    <a:pt x="1050" y="4992"/>
                    <a:pt x="1037" y="4983"/>
                    <a:pt x="1023" y="4974"/>
                  </a:cubicBezTo>
                  <a:cubicBezTo>
                    <a:pt x="1015" y="4969"/>
                    <a:pt x="1006" y="4964"/>
                    <a:pt x="998" y="4958"/>
                  </a:cubicBezTo>
                  <a:cubicBezTo>
                    <a:pt x="983" y="4948"/>
                    <a:pt x="969" y="4937"/>
                    <a:pt x="954" y="4927"/>
                  </a:cubicBezTo>
                  <a:lnTo>
                    <a:pt x="951" y="4925"/>
                  </a:lnTo>
                  <a:cubicBezTo>
                    <a:pt x="941" y="4915"/>
                    <a:pt x="931" y="4906"/>
                    <a:pt x="923" y="4896"/>
                  </a:cubicBezTo>
                  <a:cubicBezTo>
                    <a:pt x="914" y="4887"/>
                    <a:pt x="905" y="4879"/>
                    <a:pt x="896" y="4869"/>
                  </a:cubicBezTo>
                  <a:cubicBezTo>
                    <a:pt x="887" y="4860"/>
                    <a:pt x="875" y="4847"/>
                    <a:pt x="865" y="4835"/>
                  </a:cubicBezTo>
                  <a:cubicBezTo>
                    <a:pt x="854" y="4824"/>
                    <a:pt x="846" y="4816"/>
                    <a:pt x="838" y="4806"/>
                  </a:cubicBezTo>
                  <a:cubicBezTo>
                    <a:pt x="829" y="4796"/>
                    <a:pt x="818" y="4784"/>
                    <a:pt x="808" y="4772"/>
                  </a:cubicBezTo>
                  <a:cubicBezTo>
                    <a:pt x="797" y="4761"/>
                    <a:pt x="790" y="4753"/>
                    <a:pt x="782" y="4742"/>
                  </a:cubicBezTo>
                  <a:cubicBezTo>
                    <a:pt x="773" y="4731"/>
                    <a:pt x="763" y="4719"/>
                    <a:pt x="753" y="4708"/>
                  </a:cubicBezTo>
                  <a:cubicBezTo>
                    <a:pt x="746" y="4699"/>
                    <a:pt x="740" y="4691"/>
                    <a:pt x="733" y="4682"/>
                  </a:cubicBezTo>
                  <a:lnTo>
                    <a:pt x="735" y="4680"/>
                  </a:lnTo>
                  <a:lnTo>
                    <a:pt x="740" y="4675"/>
                  </a:lnTo>
                  <a:lnTo>
                    <a:pt x="742" y="4673"/>
                  </a:lnTo>
                  <a:cubicBezTo>
                    <a:pt x="744" y="4671"/>
                    <a:pt x="746" y="4669"/>
                    <a:pt x="747" y="4667"/>
                  </a:cubicBezTo>
                  <a:lnTo>
                    <a:pt x="750" y="4664"/>
                  </a:lnTo>
                  <a:lnTo>
                    <a:pt x="755" y="4657"/>
                  </a:lnTo>
                  <a:lnTo>
                    <a:pt x="757" y="4653"/>
                  </a:lnTo>
                  <a:lnTo>
                    <a:pt x="763" y="4646"/>
                  </a:lnTo>
                  <a:lnTo>
                    <a:pt x="765" y="4642"/>
                  </a:lnTo>
                  <a:lnTo>
                    <a:pt x="770" y="4634"/>
                  </a:lnTo>
                  <a:lnTo>
                    <a:pt x="770" y="4634"/>
                  </a:lnTo>
                  <a:cubicBezTo>
                    <a:pt x="771" y="4633"/>
                    <a:pt x="771" y="4632"/>
                    <a:pt x="771" y="4631"/>
                  </a:cubicBezTo>
                  <a:cubicBezTo>
                    <a:pt x="772" y="4631"/>
                    <a:pt x="772" y="4630"/>
                    <a:pt x="773" y="4629"/>
                  </a:cubicBezTo>
                  <a:lnTo>
                    <a:pt x="778" y="4620"/>
                  </a:lnTo>
                  <a:lnTo>
                    <a:pt x="780" y="4615"/>
                  </a:lnTo>
                  <a:cubicBezTo>
                    <a:pt x="782" y="4612"/>
                    <a:pt x="783" y="4609"/>
                    <a:pt x="785" y="4605"/>
                  </a:cubicBezTo>
                  <a:cubicBezTo>
                    <a:pt x="786" y="4602"/>
                    <a:pt x="787" y="4602"/>
                    <a:pt x="788" y="4600"/>
                  </a:cubicBezTo>
                  <a:cubicBezTo>
                    <a:pt x="789" y="4598"/>
                    <a:pt x="791" y="4594"/>
                    <a:pt x="793" y="4590"/>
                  </a:cubicBezTo>
                  <a:cubicBezTo>
                    <a:pt x="795" y="4587"/>
                    <a:pt x="795" y="4585"/>
                    <a:pt x="796" y="4583"/>
                  </a:cubicBezTo>
                  <a:lnTo>
                    <a:pt x="801" y="4573"/>
                  </a:lnTo>
                  <a:cubicBezTo>
                    <a:pt x="802" y="4570"/>
                    <a:pt x="803" y="4568"/>
                    <a:pt x="804" y="4565"/>
                  </a:cubicBezTo>
                  <a:lnTo>
                    <a:pt x="807" y="4557"/>
                  </a:lnTo>
                  <a:lnTo>
                    <a:pt x="807" y="4557"/>
                  </a:lnTo>
                  <a:cubicBezTo>
                    <a:pt x="810" y="4558"/>
                    <a:pt x="812" y="4558"/>
                    <a:pt x="815" y="4558"/>
                  </a:cubicBezTo>
                  <a:lnTo>
                    <a:pt x="815" y="4558"/>
                  </a:lnTo>
                  <a:cubicBezTo>
                    <a:pt x="819" y="4558"/>
                    <a:pt x="823" y="4557"/>
                    <a:pt x="826" y="4555"/>
                  </a:cubicBezTo>
                  <a:cubicBezTo>
                    <a:pt x="826" y="4555"/>
                    <a:pt x="826" y="4555"/>
                    <a:pt x="827" y="4555"/>
                  </a:cubicBezTo>
                  <a:cubicBezTo>
                    <a:pt x="828" y="4557"/>
                    <a:pt x="830" y="4560"/>
                    <a:pt x="831" y="4562"/>
                  </a:cubicBezTo>
                  <a:cubicBezTo>
                    <a:pt x="842" y="4580"/>
                    <a:pt x="852" y="4597"/>
                    <a:pt x="863" y="4614"/>
                  </a:cubicBezTo>
                  <a:cubicBezTo>
                    <a:pt x="877" y="4636"/>
                    <a:pt x="891" y="4659"/>
                    <a:pt x="905" y="4681"/>
                  </a:cubicBezTo>
                  <a:lnTo>
                    <a:pt x="912" y="4691"/>
                  </a:lnTo>
                  <a:cubicBezTo>
                    <a:pt x="927" y="4714"/>
                    <a:pt x="942" y="4738"/>
                    <a:pt x="958" y="4760"/>
                  </a:cubicBezTo>
                  <a:lnTo>
                    <a:pt x="970" y="4778"/>
                  </a:lnTo>
                  <a:cubicBezTo>
                    <a:pt x="982" y="4795"/>
                    <a:pt x="994" y="4812"/>
                    <a:pt x="1006" y="4829"/>
                  </a:cubicBezTo>
                  <a:cubicBezTo>
                    <a:pt x="1011" y="4836"/>
                    <a:pt x="1016" y="4843"/>
                    <a:pt x="1021" y="4850"/>
                  </a:cubicBezTo>
                  <a:cubicBezTo>
                    <a:pt x="1032" y="4865"/>
                    <a:pt x="1043" y="4880"/>
                    <a:pt x="1054" y="4895"/>
                  </a:cubicBezTo>
                  <a:cubicBezTo>
                    <a:pt x="1060" y="4903"/>
                    <a:pt x="1065" y="4910"/>
                    <a:pt x="1071" y="4917"/>
                  </a:cubicBezTo>
                  <a:cubicBezTo>
                    <a:pt x="1081" y="4931"/>
                    <a:pt x="1092" y="4945"/>
                    <a:pt x="1102" y="4958"/>
                  </a:cubicBezTo>
                  <a:cubicBezTo>
                    <a:pt x="1108" y="4965"/>
                    <a:pt x="1114" y="4972"/>
                    <a:pt x="1120" y="4979"/>
                  </a:cubicBezTo>
                  <a:cubicBezTo>
                    <a:pt x="1130" y="4992"/>
                    <a:pt x="1141" y="5006"/>
                    <a:pt x="1151" y="5019"/>
                  </a:cubicBezTo>
                  <a:lnTo>
                    <a:pt x="1169" y="5039"/>
                  </a:lnTo>
                  <a:lnTo>
                    <a:pt x="1186" y="5059"/>
                  </a:lnTo>
                  <a:lnTo>
                    <a:pt x="1186" y="5059"/>
                  </a:lnTo>
                  <a:cubicBezTo>
                    <a:pt x="1185" y="5061"/>
                    <a:pt x="1184" y="5062"/>
                    <a:pt x="1183" y="5064"/>
                  </a:cubicBezTo>
                  <a:cubicBezTo>
                    <a:pt x="1182" y="5064"/>
                    <a:pt x="1182" y="5064"/>
                    <a:pt x="1182" y="5065"/>
                  </a:cubicBezTo>
                  <a:lnTo>
                    <a:pt x="1161" y="5054"/>
                  </a:lnTo>
                  <a:lnTo>
                    <a:pt x="1131" y="5039"/>
                  </a:lnTo>
                  <a:close/>
                  <a:moveTo>
                    <a:pt x="700" y="4642"/>
                  </a:moveTo>
                  <a:cubicBezTo>
                    <a:pt x="691" y="4631"/>
                    <a:pt x="682" y="4620"/>
                    <a:pt x="674" y="4609"/>
                  </a:cubicBezTo>
                  <a:cubicBezTo>
                    <a:pt x="665" y="4598"/>
                    <a:pt x="657" y="4586"/>
                    <a:pt x="648" y="4574"/>
                  </a:cubicBezTo>
                  <a:cubicBezTo>
                    <a:pt x="639" y="4563"/>
                    <a:pt x="632" y="4553"/>
                    <a:pt x="624" y="4541"/>
                  </a:cubicBezTo>
                  <a:cubicBezTo>
                    <a:pt x="615" y="4530"/>
                    <a:pt x="606" y="4517"/>
                    <a:pt x="598" y="4505"/>
                  </a:cubicBezTo>
                  <a:cubicBezTo>
                    <a:pt x="590" y="4494"/>
                    <a:pt x="582" y="4483"/>
                    <a:pt x="574" y="4471"/>
                  </a:cubicBezTo>
                  <a:cubicBezTo>
                    <a:pt x="566" y="4460"/>
                    <a:pt x="558" y="4447"/>
                    <a:pt x="550" y="4435"/>
                  </a:cubicBezTo>
                  <a:cubicBezTo>
                    <a:pt x="542" y="4423"/>
                    <a:pt x="534" y="4411"/>
                    <a:pt x="527" y="4399"/>
                  </a:cubicBezTo>
                  <a:lnTo>
                    <a:pt x="504" y="4363"/>
                  </a:lnTo>
                  <a:cubicBezTo>
                    <a:pt x="496" y="4351"/>
                    <a:pt x="488" y="4339"/>
                    <a:pt x="481" y="4327"/>
                  </a:cubicBezTo>
                  <a:cubicBezTo>
                    <a:pt x="473" y="4315"/>
                    <a:pt x="466" y="4303"/>
                    <a:pt x="459" y="4290"/>
                  </a:cubicBezTo>
                  <a:cubicBezTo>
                    <a:pt x="452" y="4278"/>
                    <a:pt x="445" y="4266"/>
                    <a:pt x="437" y="4253"/>
                  </a:cubicBezTo>
                  <a:lnTo>
                    <a:pt x="416" y="4216"/>
                  </a:lnTo>
                  <a:cubicBezTo>
                    <a:pt x="409" y="4204"/>
                    <a:pt x="402" y="4191"/>
                    <a:pt x="397" y="4178"/>
                  </a:cubicBezTo>
                  <a:cubicBezTo>
                    <a:pt x="392" y="4170"/>
                    <a:pt x="388" y="4162"/>
                    <a:pt x="383" y="4154"/>
                  </a:cubicBezTo>
                  <a:lnTo>
                    <a:pt x="383" y="4154"/>
                  </a:lnTo>
                  <a:cubicBezTo>
                    <a:pt x="387" y="4160"/>
                    <a:pt x="392" y="4166"/>
                    <a:pt x="396" y="4171"/>
                  </a:cubicBezTo>
                  <a:cubicBezTo>
                    <a:pt x="400" y="4177"/>
                    <a:pt x="408" y="4187"/>
                    <a:pt x="414" y="4195"/>
                  </a:cubicBezTo>
                  <a:cubicBezTo>
                    <a:pt x="420" y="4203"/>
                    <a:pt x="429" y="4214"/>
                    <a:pt x="437" y="4223"/>
                  </a:cubicBezTo>
                  <a:cubicBezTo>
                    <a:pt x="445" y="4233"/>
                    <a:pt x="450" y="4239"/>
                    <a:pt x="457" y="4246"/>
                  </a:cubicBezTo>
                  <a:cubicBezTo>
                    <a:pt x="463" y="4254"/>
                    <a:pt x="473" y="4265"/>
                    <a:pt x="482" y="4273"/>
                  </a:cubicBezTo>
                  <a:cubicBezTo>
                    <a:pt x="490" y="4282"/>
                    <a:pt x="495" y="4288"/>
                    <a:pt x="502" y="4295"/>
                  </a:cubicBezTo>
                  <a:cubicBezTo>
                    <a:pt x="509" y="4302"/>
                    <a:pt x="520" y="4313"/>
                    <a:pt x="529" y="4321"/>
                  </a:cubicBezTo>
                  <a:cubicBezTo>
                    <a:pt x="538" y="4330"/>
                    <a:pt x="543" y="4335"/>
                    <a:pt x="550" y="4341"/>
                  </a:cubicBezTo>
                  <a:cubicBezTo>
                    <a:pt x="557" y="4347"/>
                    <a:pt x="570" y="4358"/>
                    <a:pt x="579" y="4366"/>
                  </a:cubicBezTo>
                  <a:cubicBezTo>
                    <a:pt x="588" y="4374"/>
                    <a:pt x="593" y="4379"/>
                    <a:pt x="601" y="4384"/>
                  </a:cubicBezTo>
                  <a:cubicBezTo>
                    <a:pt x="611" y="4393"/>
                    <a:pt x="622" y="4401"/>
                    <a:pt x="633" y="4409"/>
                  </a:cubicBezTo>
                  <a:cubicBezTo>
                    <a:pt x="639" y="4414"/>
                    <a:pt x="646" y="4420"/>
                    <a:pt x="653" y="4425"/>
                  </a:cubicBezTo>
                  <a:cubicBezTo>
                    <a:pt x="666" y="4434"/>
                    <a:pt x="678" y="4442"/>
                    <a:pt x="691" y="4451"/>
                  </a:cubicBezTo>
                  <a:lnTo>
                    <a:pt x="708" y="4462"/>
                  </a:lnTo>
                  <a:cubicBezTo>
                    <a:pt x="727" y="4474"/>
                    <a:pt x="746" y="4485"/>
                    <a:pt x="765" y="4496"/>
                  </a:cubicBezTo>
                  <a:lnTo>
                    <a:pt x="783" y="4505"/>
                  </a:lnTo>
                  <a:lnTo>
                    <a:pt x="797" y="4518"/>
                  </a:lnTo>
                  <a:lnTo>
                    <a:pt x="797" y="4518"/>
                  </a:lnTo>
                  <a:cubicBezTo>
                    <a:pt x="795" y="4520"/>
                    <a:pt x="793" y="4521"/>
                    <a:pt x="793" y="4522"/>
                  </a:cubicBezTo>
                  <a:cubicBezTo>
                    <a:pt x="790" y="4526"/>
                    <a:pt x="790" y="4530"/>
                    <a:pt x="790" y="4534"/>
                  </a:cubicBezTo>
                  <a:lnTo>
                    <a:pt x="790" y="4534"/>
                  </a:lnTo>
                  <a:lnTo>
                    <a:pt x="790" y="4534"/>
                  </a:lnTo>
                  <a:cubicBezTo>
                    <a:pt x="790" y="4538"/>
                    <a:pt x="791" y="4542"/>
                    <a:pt x="794" y="4546"/>
                  </a:cubicBezTo>
                  <a:cubicBezTo>
                    <a:pt x="796" y="4550"/>
                    <a:pt x="798" y="4553"/>
                    <a:pt x="802" y="4555"/>
                  </a:cubicBezTo>
                  <a:cubicBezTo>
                    <a:pt x="802" y="4556"/>
                    <a:pt x="804" y="4555"/>
                    <a:pt x="805" y="4556"/>
                  </a:cubicBezTo>
                  <a:lnTo>
                    <a:pt x="801" y="4564"/>
                  </a:lnTo>
                  <a:lnTo>
                    <a:pt x="798" y="4571"/>
                  </a:lnTo>
                  <a:cubicBezTo>
                    <a:pt x="797" y="4575"/>
                    <a:pt x="795" y="4578"/>
                    <a:pt x="794" y="4581"/>
                  </a:cubicBezTo>
                  <a:lnTo>
                    <a:pt x="791" y="4589"/>
                  </a:lnTo>
                  <a:cubicBezTo>
                    <a:pt x="789" y="4592"/>
                    <a:pt x="788" y="4594"/>
                    <a:pt x="787" y="4597"/>
                  </a:cubicBezTo>
                  <a:lnTo>
                    <a:pt x="783" y="4604"/>
                  </a:lnTo>
                  <a:cubicBezTo>
                    <a:pt x="782" y="4607"/>
                    <a:pt x="780" y="4610"/>
                    <a:pt x="779" y="4612"/>
                  </a:cubicBezTo>
                  <a:lnTo>
                    <a:pt x="775" y="4619"/>
                  </a:lnTo>
                  <a:cubicBezTo>
                    <a:pt x="774" y="4622"/>
                    <a:pt x="772" y="4624"/>
                    <a:pt x="771" y="4626"/>
                  </a:cubicBezTo>
                  <a:cubicBezTo>
                    <a:pt x="769" y="4628"/>
                    <a:pt x="769" y="4631"/>
                    <a:pt x="767" y="4633"/>
                  </a:cubicBezTo>
                  <a:lnTo>
                    <a:pt x="764" y="4639"/>
                  </a:lnTo>
                  <a:lnTo>
                    <a:pt x="760" y="4645"/>
                  </a:lnTo>
                  <a:lnTo>
                    <a:pt x="756" y="4650"/>
                  </a:lnTo>
                  <a:lnTo>
                    <a:pt x="752" y="4656"/>
                  </a:lnTo>
                  <a:lnTo>
                    <a:pt x="749" y="4661"/>
                  </a:lnTo>
                  <a:lnTo>
                    <a:pt x="744" y="4666"/>
                  </a:lnTo>
                  <a:lnTo>
                    <a:pt x="741" y="4670"/>
                  </a:lnTo>
                  <a:lnTo>
                    <a:pt x="737" y="4675"/>
                  </a:lnTo>
                  <a:lnTo>
                    <a:pt x="734" y="4677"/>
                  </a:lnTo>
                  <a:lnTo>
                    <a:pt x="731" y="4680"/>
                  </a:lnTo>
                  <a:lnTo>
                    <a:pt x="727" y="4676"/>
                  </a:lnTo>
                  <a:cubicBezTo>
                    <a:pt x="719" y="4664"/>
                    <a:pt x="709" y="4653"/>
                    <a:pt x="700" y="4642"/>
                  </a:cubicBezTo>
                  <a:close/>
                  <a:moveTo>
                    <a:pt x="322" y="4021"/>
                  </a:moveTo>
                  <a:cubicBezTo>
                    <a:pt x="314" y="4002"/>
                    <a:pt x="306" y="3983"/>
                    <a:pt x="299" y="3964"/>
                  </a:cubicBezTo>
                  <a:cubicBezTo>
                    <a:pt x="294" y="3953"/>
                    <a:pt x="289" y="3941"/>
                    <a:pt x="285" y="3929"/>
                  </a:cubicBezTo>
                  <a:cubicBezTo>
                    <a:pt x="278" y="3912"/>
                    <a:pt x="272" y="3896"/>
                    <a:pt x="265" y="3879"/>
                  </a:cubicBezTo>
                  <a:cubicBezTo>
                    <a:pt x="260" y="3866"/>
                    <a:pt x="256" y="3853"/>
                    <a:pt x="251" y="3841"/>
                  </a:cubicBezTo>
                  <a:cubicBezTo>
                    <a:pt x="245" y="3825"/>
                    <a:pt x="239" y="3808"/>
                    <a:pt x="233" y="3792"/>
                  </a:cubicBezTo>
                  <a:lnTo>
                    <a:pt x="223" y="3764"/>
                  </a:lnTo>
                  <a:lnTo>
                    <a:pt x="225" y="3766"/>
                  </a:lnTo>
                  <a:lnTo>
                    <a:pt x="239" y="3795"/>
                  </a:lnTo>
                  <a:cubicBezTo>
                    <a:pt x="245" y="3805"/>
                    <a:pt x="251" y="3816"/>
                    <a:pt x="256" y="3826"/>
                  </a:cubicBezTo>
                  <a:lnTo>
                    <a:pt x="272" y="3855"/>
                  </a:lnTo>
                  <a:lnTo>
                    <a:pt x="290" y="3887"/>
                  </a:lnTo>
                  <a:cubicBezTo>
                    <a:pt x="295" y="3896"/>
                    <a:pt x="300" y="3905"/>
                    <a:pt x="306" y="3915"/>
                  </a:cubicBezTo>
                  <a:lnTo>
                    <a:pt x="326" y="3947"/>
                  </a:lnTo>
                  <a:lnTo>
                    <a:pt x="343" y="3974"/>
                  </a:lnTo>
                  <a:cubicBezTo>
                    <a:pt x="349" y="3985"/>
                    <a:pt x="357" y="3997"/>
                    <a:pt x="364" y="4007"/>
                  </a:cubicBezTo>
                  <a:cubicBezTo>
                    <a:pt x="370" y="4018"/>
                    <a:pt x="375" y="4024"/>
                    <a:pt x="381" y="4033"/>
                  </a:cubicBezTo>
                  <a:cubicBezTo>
                    <a:pt x="387" y="4042"/>
                    <a:pt x="396" y="4055"/>
                    <a:pt x="404" y="4066"/>
                  </a:cubicBezTo>
                  <a:cubicBezTo>
                    <a:pt x="411" y="4077"/>
                    <a:pt x="415" y="4083"/>
                    <a:pt x="422" y="4091"/>
                  </a:cubicBezTo>
                  <a:cubicBezTo>
                    <a:pt x="428" y="4100"/>
                    <a:pt x="437" y="4114"/>
                    <a:pt x="446" y="4125"/>
                  </a:cubicBezTo>
                  <a:cubicBezTo>
                    <a:pt x="454" y="4136"/>
                    <a:pt x="458" y="4141"/>
                    <a:pt x="464" y="4149"/>
                  </a:cubicBezTo>
                  <a:cubicBezTo>
                    <a:pt x="472" y="4160"/>
                    <a:pt x="481" y="4172"/>
                    <a:pt x="490" y="4183"/>
                  </a:cubicBezTo>
                  <a:lnTo>
                    <a:pt x="509" y="4207"/>
                  </a:lnTo>
                  <a:cubicBezTo>
                    <a:pt x="518" y="4218"/>
                    <a:pt x="528" y="4229"/>
                    <a:pt x="537" y="4240"/>
                  </a:cubicBezTo>
                  <a:lnTo>
                    <a:pt x="556" y="4263"/>
                  </a:lnTo>
                  <a:cubicBezTo>
                    <a:pt x="566" y="4275"/>
                    <a:pt x="576" y="4286"/>
                    <a:pt x="585" y="4297"/>
                  </a:cubicBezTo>
                  <a:lnTo>
                    <a:pt x="605" y="4319"/>
                  </a:lnTo>
                  <a:lnTo>
                    <a:pt x="636" y="4354"/>
                  </a:lnTo>
                  <a:cubicBezTo>
                    <a:pt x="643" y="4361"/>
                    <a:pt x="649" y="4368"/>
                    <a:pt x="655" y="4374"/>
                  </a:cubicBezTo>
                  <a:cubicBezTo>
                    <a:pt x="667" y="4386"/>
                    <a:pt x="679" y="4398"/>
                    <a:pt x="690" y="4411"/>
                  </a:cubicBezTo>
                  <a:lnTo>
                    <a:pt x="707" y="4428"/>
                  </a:lnTo>
                  <a:cubicBezTo>
                    <a:pt x="721" y="4443"/>
                    <a:pt x="737" y="4458"/>
                    <a:pt x="752" y="4473"/>
                  </a:cubicBezTo>
                  <a:cubicBezTo>
                    <a:pt x="755" y="4476"/>
                    <a:pt x="757" y="4479"/>
                    <a:pt x="760" y="4481"/>
                  </a:cubicBezTo>
                  <a:lnTo>
                    <a:pt x="778" y="4498"/>
                  </a:lnTo>
                  <a:lnTo>
                    <a:pt x="778" y="4498"/>
                  </a:lnTo>
                  <a:cubicBezTo>
                    <a:pt x="768" y="4493"/>
                    <a:pt x="760" y="4488"/>
                    <a:pt x="750" y="4482"/>
                  </a:cubicBezTo>
                  <a:cubicBezTo>
                    <a:pt x="599" y="4396"/>
                    <a:pt x="488" y="4294"/>
                    <a:pt x="386" y="4153"/>
                  </a:cubicBezTo>
                  <a:lnTo>
                    <a:pt x="386" y="4153"/>
                  </a:lnTo>
                  <a:cubicBezTo>
                    <a:pt x="389" y="4151"/>
                    <a:pt x="390" y="4149"/>
                    <a:pt x="392" y="4146"/>
                  </a:cubicBezTo>
                  <a:cubicBezTo>
                    <a:pt x="394" y="4143"/>
                    <a:pt x="395" y="4139"/>
                    <a:pt x="395" y="4135"/>
                  </a:cubicBezTo>
                  <a:lnTo>
                    <a:pt x="395" y="4135"/>
                  </a:lnTo>
                  <a:lnTo>
                    <a:pt x="395" y="4134"/>
                  </a:lnTo>
                  <a:cubicBezTo>
                    <a:pt x="395" y="4130"/>
                    <a:pt x="394" y="4127"/>
                    <a:pt x="392" y="4123"/>
                  </a:cubicBezTo>
                  <a:cubicBezTo>
                    <a:pt x="390" y="4120"/>
                    <a:pt x="386" y="4116"/>
                    <a:pt x="383" y="4114"/>
                  </a:cubicBezTo>
                  <a:cubicBezTo>
                    <a:pt x="379" y="4112"/>
                    <a:pt x="376" y="4111"/>
                    <a:pt x="372" y="4111"/>
                  </a:cubicBezTo>
                  <a:cubicBezTo>
                    <a:pt x="368" y="4111"/>
                    <a:pt x="366" y="4111"/>
                    <a:pt x="363" y="4113"/>
                  </a:cubicBezTo>
                  <a:cubicBezTo>
                    <a:pt x="353" y="4092"/>
                    <a:pt x="344" y="4071"/>
                    <a:pt x="335" y="4050"/>
                  </a:cubicBezTo>
                  <a:cubicBezTo>
                    <a:pt x="331" y="4040"/>
                    <a:pt x="327" y="4030"/>
                    <a:pt x="322" y="4021"/>
                  </a:cubicBezTo>
                  <a:close/>
                  <a:moveTo>
                    <a:pt x="195" y="3700"/>
                  </a:moveTo>
                  <a:lnTo>
                    <a:pt x="180" y="3667"/>
                  </a:lnTo>
                  <a:lnTo>
                    <a:pt x="168" y="3639"/>
                  </a:lnTo>
                  <a:cubicBezTo>
                    <a:pt x="166" y="3633"/>
                    <a:pt x="163" y="3627"/>
                    <a:pt x="161" y="3621"/>
                  </a:cubicBezTo>
                  <a:lnTo>
                    <a:pt x="162" y="3621"/>
                  </a:lnTo>
                  <a:lnTo>
                    <a:pt x="166" y="3626"/>
                  </a:lnTo>
                  <a:cubicBezTo>
                    <a:pt x="169" y="3632"/>
                    <a:pt x="172" y="3637"/>
                    <a:pt x="176" y="3642"/>
                  </a:cubicBezTo>
                  <a:cubicBezTo>
                    <a:pt x="179" y="3647"/>
                    <a:pt x="182" y="3651"/>
                    <a:pt x="185" y="3655"/>
                  </a:cubicBezTo>
                  <a:cubicBezTo>
                    <a:pt x="189" y="3669"/>
                    <a:pt x="194" y="3683"/>
                    <a:pt x="198" y="3697"/>
                  </a:cubicBezTo>
                  <a:lnTo>
                    <a:pt x="198" y="3697"/>
                  </a:lnTo>
                  <a:lnTo>
                    <a:pt x="198" y="3697"/>
                  </a:lnTo>
                  <a:cubicBezTo>
                    <a:pt x="198" y="3698"/>
                    <a:pt x="198" y="3698"/>
                    <a:pt x="198" y="3698"/>
                  </a:cubicBezTo>
                  <a:cubicBezTo>
                    <a:pt x="202" y="3710"/>
                    <a:pt x="206" y="3722"/>
                    <a:pt x="210" y="3734"/>
                  </a:cubicBezTo>
                  <a:cubicBezTo>
                    <a:pt x="210" y="3732"/>
                    <a:pt x="209" y="3730"/>
                    <a:pt x="208" y="3729"/>
                  </a:cubicBezTo>
                  <a:cubicBezTo>
                    <a:pt x="204" y="3718"/>
                    <a:pt x="200" y="3709"/>
                    <a:pt x="196" y="3700"/>
                  </a:cubicBezTo>
                  <a:lnTo>
                    <a:pt x="195" y="3700"/>
                  </a:lnTo>
                  <a:close/>
                  <a:moveTo>
                    <a:pt x="94" y="3442"/>
                  </a:moveTo>
                  <a:lnTo>
                    <a:pt x="88" y="3423"/>
                  </a:lnTo>
                  <a:cubicBezTo>
                    <a:pt x="85" y="3412"/>
                    <a:pt x="82" y="3401"/>
                    <a:pt x="79" y="3390"/>
                  </a:cubicBezTo>
                  <a:cubicBezTo>
                    <a:pt x="78" y="3385"/>
                    <a:pt x="76" y="3380"/>
                    <a:pt x="75" y="3375"/>
                  </a:cubicBezTo>
                  <a:lnTo>
                    <a:pt x="75" y="3375"/>
                  </a:lnTo>
                  <a:cubicBezTo>
                    <a:pt x="75" y="3379"/>
                    <a:pt x="77" y="3382"/>
                    <a:pt x="78" y="3386"/>
                  </a:cubicBezTo>
                  <a:cubicBezTo>
                    <a:pt x="81" y="3396"/>
                    <a:pt x="84" y="3407"/>
                    <a:pt x="87" y="3418"/>
                  </a:cubicBezTo>
                  <a:cubicBezTo>
                    <a:pt x="89" y="3425"/>
                    <a:pt x="91" y="3432"/>
                    <a:pt x="93" y="3439"/>
                  </a:cubicBezTo>
                  <a:cubicBezTo>
                    <a:pt x="96" y="3450"/>
                    <a:pt x="100" y="3461"/>
                    <a:pt x="103" y="3473"/>
                  </a:cubicBezTo>
                  <a:cubicBezTo>
                    <a:pt x="105" y="3477"/>
                    <a:pt x="106" y="3481"/>
                    <a:pt x="107" y="3485"/>
                  </a:cubicBezTo>
                  <a:lnTo>
                    <a:pt x="105" y="3478"/>
                  </a:lnTo>
                  <a:cubicBezTo>
                    <a:pt x="102" y="3465"/>
                    <a:pt x="99" y="3454"/>
                    <a:pt x="95" y="3442"/>
                  </a:cubicBezTo>
                  <a:lnTo>
                    <a:pt x="94" y="3442"/>
                  </a:lnTo>
                  <a:close/>
                  <a:moveTo>
                    <a:pt x="52" y="3277"/>
                  </a:moveTo>
                  <a:lnTo>
                    <a:pt x="52" y="3277"/>
                  </a:lnTo>
                  <a:cubicBezTo>
                    <a:pt x="51" y="3277"/>
                    <a:pt x="51" y="3276"/>
                    <a:pt x="51" y="3276"/>
                  </a:cubicBezTo>
                  <a:cubicBezTo>
                    <a:pt x="51" y="3276"/>
                    <a:pt x="51" y="3276"/>
                    <a:pt x="52" y="3276"/>
                  </a:cubicBezTo>
                  <a:cubicBezTo>
                    <a:pt x="55" y="3293"/>
                    <a:pt x="58" y="3311"/>
                    <a:pt x="62" y="3329"/>
                  </a:cubicBezTo>
                  <a:lnTo>
                    <a:pt x="66" y="3343"/>
                  </a:lnTo>
                  <a:cubicBezTo>
                    <a:pt x="66" y="3346"/>
                    <a:pt x="67" y="3349"/>
                    <a:pt x="68" y="3353"/>
                  </a:cubicBezTo>
                  <a:cubicBezTo>
                    <a:pt x="66" y="3348"/>
                    <a:pt x="64" y="3343"/>
                    <a:pt x="62" y="3338"/>
                  </a:cubicBezTo>
                  <a:cubicBezTo>
                    <a:pt x="62" y="3336"/>
                    <a:pt x="62" y="3335"/>
                    <a:pt x="62" y="3334"/>
                  </a:cubicBezTo>
                  <a:lnTo>
                    <a:pt x="59" y="3319"/>
                  </a:lnTo>
                  <a:cubicBezTo>
                    <a:pt x="59" y="3315"/>
                    <a:pt x="58" y="3311"/>
                    <a:pt x="57" y="3308"/>
                  </a:cubicBezTo>
                  <a:cubicBezTo>
                    <a:pt x="55" y="3297"/>
                    <a:pt x="54" y="3288"/>
                    <a:pt x="52" y="3277"/>
                  </a:cubicBezTo>
                  <a:close/>
                  <a:moveTo>
                    <a:pt x="29" y="2744"/>
                  </a:moveTo>
                  <a:lnTo>
                    <a:pt x="29" y="2737"/>
                  </a:lnTo>
                  <a:lnTo>
                    <a:pt x="29" y="2737"/>
                  </a:lnTo>
                  <a:cubicBezTo>
                    <a:pt x="33" y="2737"/>
                    <a:pt x="37" y="2735"/>
                    <a:pt x="40" y="2734"/>
                  </a:cubicBezTo>
                  <a:cubicBezTo>
                    <a:pt x="42" y="2732"/>
                    <a:pt x="43" y="2732"/>
                    <a:pt x="44" y="2731"/>
                  </a:cubicBezTo>
                  <a:lnTo>
                    <a:pt x="44" y="2731"/>
                  </a:lnTo>
                  <a:cubicBezTo>
                    <a:pt x="45" y="2734"/>
                    <a:pt x="45" y="2736"/>
                    <a:pt x="47" y="2740"/>
                  </a:cubicBezTo>
                  <a:cubicBezTo>
                    <a:pt x="48" y="2743"/>
                    <a:pt x="49" y="2743"/>
                    <a:pt x="50" y="2746"/>
                  </a:cubicBezTo>
                  <a:cubicBezTo>
                    <a:pt x="51" y="2748"/>
                    <a:pt x="52" y="2753"/>
                    <a:pt x="53" y="2758"/>
                  </a:cubicBezTo>
                  <a:cubicBezTo>
                    <a:pt x="53" y="2762"/>
                    <a:pt x="54" y="2763"/>
                    <a:pt x="54" y="2766"/>
                  </a:cubicBezTo>
                  <a:cubicBezTo>
                    <a:pt x="54" y="2769"/>
                    <a:pt x="56" y="2775"/>
                    <a:pt x="57" y="2781"/>
                  </a:cubicBezTo>
                  <a:cubicBezTo>
                    <a:pt x="57" y="2786"/>
                    <a:pt x="57" y="2786"/>
                    <a:pt x="58" y="2789"/>
                  </a:cubicBezTo>
                  <a:cubicBezTo>
                    <a:pt x="59" y="2795"/>
                    <a:pt x="59" y="2802"/>
                    <a:pt x="60" y="2808"/>
                  </a:cubicBezTo>
                  <a:cubicBezTo>
                    <a:pt x="60" y="2811"/>
                    <a:pt x="60" y="2813"/>
                    <a:pt x="60" y="2816"/>
                  </a:cubicBezTo>
                  <a:cubicBezTo>
                    <a:pt x="61" y="2824"/>
                    <a:pt x="62" y="2833"/>
                    <a:pt x="63" y="2842"/>
                  </a:cubicBezTo>
                  <a:lnTo>
                    <a:pt x="63" y="2842"/>
                  </a:lnTo>
                  <a:cubicBezTo>
                    <a:pt x="63" y="2843"/>
                    <a:pt x="63" y="2843"/>
                    <a:pt x="63" y="2844"/>
                  </a:cubicBezTo>
                  <a:cubicBezTo>
                    <a:pt x="63" y="2845"/>
                    <a:pt x="63" y="2846"/>
                    <a:pt x="63" y="2846"/>
                  </a:cubicBezTo>
                  <a:cubicBezTo>
                    <a:pt x="64" y="2857"/>
                    <a:pt x="64" y="2868"/>
                    <a:pt x="65" y="2880"/>
                  </a:cubicBezTo>
                  <a:cubicBezTo>
                    <a:pt x="66" y="2892"/>
                    <a:pt x="68" y="2907"/>
                    <a:pt x="69" y="2921"/>
                  </a:cubicBezTo>
                  <a:cubicBezTo>
                    <a:pt x="69" y="2923"/>
                    <a:pt x="69" y="2925"/>
                    <a:pt x="69" y="2927"/>
                  </a:cubicBezTo>
                  <a:cubicBezTo>
                    <a:pt x="70" y="2941"/>
                    <a:pt x="72" y="2957"/>
                    <a:pt x="73" y="2973"/>
                  </a:cubicBezTo>
                  <a:lnTo>
                    <a:pt x="73" y="2975"/>
                  </a:lnTo>
                  <a:cubicBezTo>
                    <a:pt x="75" y="2992"/>
                    <a:pt x="77" y="3010"/>
                    <a:pt x="79" y="3027"/>
                  </a:cubicBezTo>
                  <a:lnTo>
                    <a:pt x="79" y="3028"/>
                  </a:lnTo>
                  <a:cubicBezTo>
                    <a:pt x="81" y="3039"/>
                    <a:pt x="83" y="3050"/>
                    <a:pt x="84" y="3061"/>
                  </a:cubicBezTo>
                  <a:lnTo>
                    <a:pt x="84" y="3061"/>
                  </a:lnTo>
                  <a:cubicBezTo>
                    <a:pt x="81" y="3062"/>
                    <a:pt x="79" y="3063"/>
                    <a:pt x="76" y="3064"/>
                  </a:cubicBezTo>
                  <a:cubicBezTo>
                    <a:pt x="72" y="3066"/>
                    <a:pt x="69" y="3069"/>
                    <a:pt x="67" y="3073"/>
                  </a:cubicBezTo>
                  <a:cubicBezTo>
                    <a:pt x="65" y="3075"/>
                    <a:pt x="65" y="3078"/>
                    <a:pt x="64" y="3081"/>
                  </a:cubicBezTo>
                  <a:lnTo>
                    <a:pt x="64" y="3081"/>
                  </a:lnTo>
                  <a:cubicBezTo>
                    <a:pt x="62" y="3080"/>
                    <a:pt x="60" y="3079"/>
                    <a:pt x="57" y="3078"/>
                  </a:cubicBezTo>
                  <a:lnTo>
                    <a:pt x="57" y="3078"/>
                  </a:lnTo>
                  <a:cubicBezTo>
                    <a:pt x="58" y="3077"/>
                    <a:pt x="59" y="3077"/>
                    <a:pt x="60" y="3075"/>
                  </a:cubicBezTo>
                  <a:cubicBezTo>
                    <a:pt x="62" y="3072"/>
                    <a:pt x="63" y="3067"/>
                    <a:pt x="63" y="3063"/>
                  </a:cubicBezTo>
                  <a:cubicBezTo>
                    <a:pt x="63" y="3059"/>
                    <a:pt x="62" y="3056"/>
                    <a:pt x="60" y="3052"/>
                  </a:cubicBezTo>
                  <a:cubicBezTo>
                    <a:pt x="58" y="3049"/>
                    <a:pt x="55" y="3046"/>
                    <a:pt x="51" y="3043"/>
                  </a:cubicBezTo>
                  <a:lnTo>
                    <a:pt x="51" y="3043"/>
                  </a:lnTo>
                  <a:cubicBezTo>
                    <a:pt x="50" y="3043"/>
                    <a:pt x="51" y="3042"/>
                    <a:pt x="51" y="3041"/>
                  </a:cubicBezTo>
                  <a:lnTo>
                    <a:pt x="51" y="3041"/>
                  </a:lnTo>
                  <a:cubicBezTo>
                    <a:pt x="51" y="3037"/>
                    <a:pt x="50" y="3034"/>
                    <a:pt x="48" y="3031"/>
                  </a:cubicBezTo>
                  <a:cubicBezTo>
                    <a:pt x="47" y="3030"/>
                    <a:pt x="47" y="3030"/>
                    <a:pt x="47" y="3029"/>
                  </a:cubicBezTo>
                  <a:lnTo>
                    <a:pt x="47" y="3029"/>
                  </a:lnTo>
                  <a:cubicBezTo>
                    <a:pt x="47" y="3029"/>
                    <a:pt x="47" y="3029"/>
                    <a:pt x="47" y="3028"/>
                  </a:cubicBezTo>
                  <a:lnTo>
                    <a:pt x="47" y="3027"/>
                  </a:lnTo>
                  <a:lnTo>
                    <a:pt x="47" y="3027"/>
                  </a:lnTo>
                  <a:cubicBezTo>
                    <a:pt x="47" y="3024"/>
                    <a:pt x="45" y="3020"/>
                    <a:pt x="44" y="3017"/>
                  </a:cubicBezTo>
                  <a:cubicBezTo>
                    <a:pt x="41" y="3013"/>
                    <a:pt x="39" y="3010"/>
                    <a:pt x="35" y="3008"/>
                  </a:cubicBezTo>
                  <a:lnTo>
                    <a:pt x="35" y="3008"/>
                  </a:lnTo>
                  <a:lnTo>
                    <a:pt x="35" y="3007"/>
                  </a:lnTo>
                  <a:lnTo>
                    <a:pt x="35" y="3006"/>
                  </a:lnTo>
                  <a:lnTo>
                    <a:pt x="35" y="3006"/>
                  </a:lnTo>
                  <a:cubicBezTo>
                    <a:pt x="36" y="3006"/>
                    <a:pt x="36" y="3006"/>
                    <a:pt x="36" y="3006"/>
                  </a:cubicBezTo>
                  <a:cubicBezTo>
                    <a:pt x="39" y="3004"/>
                    <a:pt x="41" y="3001"/>
                    <a:pt x="44" y="2997"/>
                  </a:cubicBezTo>
                  <a:cubicBezTo>
                    <a:pt x="46" y="2992"/>
                    <a:pt x="47" y="2989"/>
                    <a:pt x="47" y="2985"/>
                  </a:cubicBezTo>
                  <a:cubicBezTo>
                    <a:pt x="47" y="2980"/>
                    <a:pt x="46" y="2976"/>
                    <a:pt x="44" y="2973"/>
                  </a:cubicBezTo>
                  <a:cubicBezTo>
                    <a:pt x="41" y="2969"/>
                    <a:pt x="39" y="2967"/>
                    <a:pt x="36" y="2965"/>
                  </a:cubicBezTo>
                  <a:cubicBezTo>
                    <a:pt x="35" y="2964"/>
                    <a:pt x="34" y="2964"/>
                    <a:pt x="33" y="2964"/>
                  </a:cubicBezTo>
                  <a:cubicBezTo>
                    <a:pt x="33" y="2961"/>
                    <a:pt x="33" y="2958"/>
                    <a:pt x="33" y="2955"/>
                  </a:cubicBezTo>
                  <a:lnTo>
                    <a:pt x="33" y="2955"/>
                  </a:lnTo>
                  <a:cubicBezTo>
                    <a:pt x="34" y="2955"/>
                    <a:pt x="33" y="2954"/>
                    <a:pt x="35" y="2954"/>
                  </a:cubicBezTo>
                  <a:cubicBezTo>
                    <a:pt x="39" y="2951"/>
                    <a:pt x="41" y="2948"/>
                    <a:pt x="44" y="2945"/>
                  </a:cubicBezTo>
                  <a:cubicBezTo>
                    <a:pt x="45" y="2941"/>
                    <a:pt x="47" y="2938"/>
                    <a:pt x="47" y="2933"/>
                  </a:cubicBezTo>
                  <a:lnTo>
                    <a:pt x="47" y="2933"/>
                  </a:lnTo>
                  <a:lnTo>
                    <a:pt x="47" y="2933"/>
                  </a:lnTo>
                  <a:cubicBezTo>
                    <a:pt x="47" y="2929"/>
                    <a:pt x="46" y="2925"/>
                    <a:pt x="44" y="2922"/>
                  </a:cubicBezTo>
                  <a:cubicBezTo>
                    <a:pt x="43" y="2920"/>
                    <a:pt x="43" y="2919"/>
                    <a:pt x="41" y="2918"/>
                  </a:cubicBezTo>
                  <a:lnTo>
                    <a:pt x="41" y="2918"/>
                  </a:lnTo>
                  <a:cubicBezTo>
                    <a:pt x="41" y="2917"/>
                    <a:pt x="41" y="2915"/>
                    <a:pt x="41" y="2914"/>
                  </a:cubicBezTo>
                  <a:lnTo>
                    <a:pt x="41" y="2914"/>
                  </a:lnTo>
                  <a:cubicBezTo>
                    <a:pt x="43" y="2912"/>
                    <a:pt x="44" y="2910"/>
                    <a:pt x="46" y="2908"/>
                  </a:cubicBezTo>
                  <a:cubicBezTo>
                    <a:pt x="48" y="2904"/>
                    <a:pt x="49" y="2900"/>
                    <a:pt x="49" y="2896"/>
                  </a:cubicBezTo>
                  <a:lnTo>
                    <a:pt x="49" y="2896"/>
                  </a:lnTo>
                  <a:cubicBezTo>
                    <a:pt x="49" y="2892"/>
                    <a:pt x="47" y="2888"/>
                    <a:pt x="46" y="2885"/>
                  </a:cubicBezTo>
                  <a:cubicBezTo>
                    <a:pt x="43" y="2881"/>
                    <a:pt x="41" y="2878"/>
                    <a:pt x="37" y="2876"/>
                  </a:cubicBezTo>
                  <a:cubicBezTo>
                    <a:pt x="35" y="2875"/>
                    <a:pt x="32" y="2874"/>
                    <a:pt x="29" y="2873"/>
                  </a:cubicBezTo>
                  <a:cubicBezTo>
                    <a:pt x="28" y="2844"/>
                    <a:pt x="27" y="2816"/>
                    <a:pt x="27" y="2790"/>
                  </a:cubicBezTo>
                  <a:lnTo>
                    <a:pt x="27" y="2790"/>
                  </a:lnTo>
                  <a:cubicBezTo>
                    <a:pt x="29" y="2789"/>
                    <a:pt x="31" y="2788"/>
                    <a:pt x="33" y="2787"/>
                  </a:cubicBezTo>
                  <a:cubicBezTo>
                    <a:pt x="37" y="2785"/>
                    <a:pt x="39" y="2782"/>
                    <a:pt x="42" y="2779"/>
                  </a:cubicBezTo>
                  <a:cubicBezTo>
                    <a:pt x="44" y="2775"/>
                    <a:pt x="45" y="2771"/>
                    <a:pt x="45" y="2767"/>
                  </a:cubicBezTo>
                  <a:cubicBezTo>
                    <a:pt x="45" y="2763"/>
                    <a:pt x="44" y="2759"/>
                    <a:pt x="42" y="2755"/>
                  </a:cubicBezTo>
                  <a:cubicBezTo>
                    <a:pt x="39" y="2751"/>
                    <a:pt x="37" y="2748"/>
                    <a:pt x="33" y="2746"/>
                  </a:cubicBezTo>
                  <a:cubicBezTo>
                    <a:pt x="31" y="2744"/>
                    <a:pt x="29" y="2745"/>
                    <a:pt x="27" y="2744"/>
                  </a:cubicBezTo>
                  <a:lnTo>
                    <a:pt x="29" y="2744"/>
                  </a:lnTo>
                  <a:close/>
                  <a:moveTo>
                    <a:pt x="40" y="2685"/>
                  </a:moveTo>
                  <a:lnTo>
                    <a:pt x="40" y="2685"/>
                  </a:lnTo>
                  <a:cubicBezTo>
                    <a:pt x="40" y="2684"/>
                    <a:pt x="41" y="2683"/>
                    <a:pt x="42" y="2682"/>
                  </a:cubicBezTo>
                  <a:lnTo>
                    <a:pt x="42" y="2682"/>
                  </a:lnTo>
                  <a:cubicBezTo>
                    <a:pt x="43" y="2681"/>
                    <a:pt x="44" y="2680"/>
                    <a:pt x="45" y="2679"/>
                  </a:cubicBezTo>
                  <a:lnTo>
                    <a:pt x="45" y="2679"/>
                  </a:lnTo>
                  <a:cubicBezTo>
                    <a:pt x="46" y="2678"/>
                    <a:pt x="47" y="2677"/>
                    <a:pt x="48" y="2676"/>
                  </a:cubicBezTo>
                  <a:lnTo>
                    <a:pt x="48" y="2676"/>
                  </a:lnTo>
                  <a:cubicBezTo>
                    <a:pt x="49" y="2675"/>
                    <a:pt x="50" y="2674"/>
                    <a:pt x="51" y="2673"/>
                  </a:cubicBezTo>
                  <a:lnTo>
                    <a:pt x="51" y="2673"/>
                  </a:lnTo>
                  <a:cubicBezTo>
                    <a:pt x="52" y="2673"/>
                    <a:pt x="53" y="2672"/>
                    <a:pt x="54" y="2671"/>
                  </a:cubicBezTo>
                  <a:lnTo>
                    <a:pt x="54" y="2671"/>
                  </a:lnTo>
                  <a:lnTo>
                    <a:pt x="57" y="2669"/>
                  </a:lnTo>
                  <a:lnTo>
                    <a:pt x="57" y="2669"/>
                  </a:lnTo>
                  <a:cubicBezTo>
                    <a:pt x="59" y="2669"/>
                    <a:pt x="60" y="2668"/>
                    <a:pt x="62" y="2668"/>
                  </a:cubicBezTo>
                  <a:lnTo>
                    <a:pt x="65" y="2668"/>
                  </a:lnTo>
                  <a:lnTo>
                    <a:pt x="65" y="2668"/>
                  </a:lnTo>
                  <a:cubicBezTo>
                    <a:pt x="66" y="2668"/>
                    <a:pt x="67" y="2667"/>
                    <a:pt x="69" y="2667"/>
                  </a:cubicBezTo>
                  <a:cubicBezTo>
                    <a:pt x="70" y="2667"/>
                    <a:pt x="71" y="2668"/>
                    <a:pt x="72" y="2668"/>
                  </a:cubicBezTo>
                  <a:lnTo>
                    <a:pt x="72" y="2668"/>
                  </a:lnTo>
                  <a:cubicBezTo>
                    <a:pt x="77" y="2668"/>
                    <a:pt x="81" y="2669"/>
                    <a:pt x="85" y="2670"/>
                  </a:cubicBezTo>
                  <a:lnTo>
                    <a:pt x="85" y="2670"/>
                  </a:lnTo>
                  <a:lnTo>
                    <a:pt x="85" y="2671"/>
                  </a:lnTo>
                  <a:cubicBezTo>
                    <a:pt x="83" y="2674"/>
                    <a:pt x="82" y="2678"/>
                    <a:pt x="82" y="2682"/>
                  </a:cubicBezTo>
                  <a:lnTo>
                    <a:pt x="82" y="2682"/>
                  </a:lnTo>
                  <a:lnTo>
                    <a:pt x="82" y="2682"/>
                  </a:lnTo>
                  <a:cubicBezTo>
                    <a:pt x="82" y="2687"/>
                    <a:pt x="83" y="2690"/>
                    <a:pt x="85" y="2694"/>
                  </a:cubicBezTo>
                  <a:cubicBezTo>
                    <a:pt x="87" y="2698"/>
                    <a:pt x="90" y="2701"/>
                    <a:pt x="94" y="2703"/>
                  </a:cubicBezTo>
                  <a:cubicBezTo>
                    <a:pt x="97" y="2705"/>
                    <a:pt x="100" y="2706"/>
                    <a:pt x="105" y="2706"/>
                  </a:cubicBezTo>
                  <a:cubicBezTo>
                    <a:pt x="109" y="2706"/>
                    <a:pt x="113" y="2705"/>
                    <a:pt x="117" y="2703"/>
                  </a:cubicBezTo>
                  <a:cubicBezTo>
                    <a:pt x="119" y="2702"/>
                    <a:pt x="120" y="2701"/>
                    <a:pt x="121" y="2700"/>
                  </a:cubicBezTo>
                  <a:lnTo>
                    <a:pt x="121" y="2700"/>
                  </a:lnTo>
                  <a:cubicBezTo>
                    <a:pt x="123" y="2701"/>
                    <a:pt x="124" y="2703"/>
                    <a:pt x="125" y="2704"/>
                  </a:cubicBezTo>
                  <a:lnTo>
                    <a:pt x="125" y="2704"/>
                  </a:lnTo>
                  <a:cubicBezTo>
                    <a:pt x="126" y="2705"/>
                    <a:pt x="127" y="2707"/>
                    <a:pt x="128" y="2708"/>
                  </a:cubicBezTo>
                  <a:cubicBezTo>
                    <a:pt x="134" y="2715"/>
                    <a:pt x="139" y="2722"/>
                    <a:pt x="145" y="2729"/>
                  </a:cubicBezTo>
                  <a:lnTo>
                    <a:pt x="148" y="2733"/>
                  </a:lnTo>
                  <a:cubicBezTo>
                    <a:pt x="154" y="2741"/>
                    <a:pt x="160" y="2749"/>
                    <a:pt x="166" y="2758"/>
                  </a:cubicBezTo>
                  <a:lnTo>
                    <a:pt x="166" y="2758"/>
                  </a:lnTo>
                  <a:lnTo>
                    <a:pt x="166" y="2758"/>
                  </a:lnTo>
                  <a:cubicBezTo>
                    <a:pt x="167" y="2760"/>
                    <a:pt x="167" y="2760"/>
                    <a:pt x="168" y="2761"/>
                  </a:cubicBezTo>
                  <a:cubicBezTo>
                    <a:pt x="174" y="2771"/>
                    <a:pt x="180" y="2780"/>
                    <a:pt x="187" y="2790"/>
                  </a:cubicBezTo>
                  <a:cubicBezTo>
                    <a:pt x="189" y="2793"/>
                    <a:pt x="191" y="2797"/>
                    <a:pt x="192" y="2800"/>
                  </a:cubicBezTo>
                  <a:cubicBezTo>
                    <a:pt x="198" y="2808"/>
                    <a:pt x="203" y="2817"/>
                    <a:pt x="208" y="2826"/>
                  </a:cubicBezTo>
                  <a:cubicBezTo>
                    <a:pt x="211" y="2831"/>
                    <a:pt x="214" y="2835"/>
                    <a:pt x="217" y="2841"/>
                  </a:cubicBezTo>
                  <a:cubicBezTo>
                    <a:pt x="219" y="2846"/>
                    <a:pt x="226" y="2856"/>
                    <a:pt x="230" y="2864"/>
                  </a:cubicBezTo>
                  <a:cubicBezTo>
                    <a:pt x="242" y="2884"/>
                    <a:pt x="254" y="2906"/>
                    <a:pt x="266" y="2928"/>
                  </a:cubicBezTo>
                  <a:lnTo>
                    <a:pt x="266" y="2928"/>
                  </a:lnTo>
                  <a:lnTo>
                    <a:pt x="266" y="2928"/>
                  </a:lnTo>
                  <a:cubicBezTo>
                    <a:pt x="262" y="2931"/>
                    <a:pt x="260" y="2933"/>
                    <a:pt x="258" y="2937"/>
                  </a:cubicBezTo>
                  <a:cubicBezTo>
                    <a:pt x="256" y="2941"/>
                    <a:pt x="255" y="2944"/>
                    <a:pt x="254" y="2948"/>
                  </a:cubicBezTo>
                  <a:lnTo>
                    <a:pt x="254" y="2948"/>
                  </a:lnTo>
                  <a:lnTo>
                    <a:pt x="254" y="2948"/>
                  </a:lnTo>
                  <a:cubicBezTo>
                    <a:pt x="254" y="2952"/>
                    <a:pt x="255" y="2955"/>
                    <a:pt x="258" y="2960"/>
                  </a:cubicBezTo>
                  <a:cubicBezTo>
                    <a:pt x="258" y="2960"/>
                    <a:pt x="259" y="2963"/>
                    <a:pt x="261" y="2964"/>
                  </a:cubicBezTo>
                  <a:lnTo>
                    <a:pt x="261" y="2964"/>
                  </a:lnTo>
                  <a:cubicBezTo>
                    <a:pt x="235" y="2990"/>
                    <a:pt x="213" y="3011"/>
                    <a:pt x="184" y="3033"/>
                  </a:cubicBezTo>
                  <a:lnTo>
                    <a:pt x="175" y="3040"/>
                  </a:lnTo>
                  <a:lnTo>
                    <a:pt x="164" y="3049"/>
                  </a:lnTo>
                  <a:cubicBezTo>
                    <a:pt x="160" y="3051"/>
                    <a:pt x="155" y="3055"/>
                    <a:pt x="152" y="3057"/>
                  </a:cubicBezTo>
                  <a:cubicBezTo>
                    <a:pt x="148" y="3060"/>
                    <a:pt x="146" y="3061"/>
                    <a:pt x="142" y="3063"/>
                  </a:cubicBezTo>
                  <a:lnTo>
                    <a:pt x="131" y="3069"/>
                  </a:lnTo>
                  <a:lnTo>
                    <a:pt x="122" y="3074"/>
                  </a:lnTo>
                  <a:cubicBezTo>
                    <a:pt x="119" y="3075"/>
                    <a:pt x="116" y="3076"/>
                    <a:pt x="113" y="3077"/>
                  </a:cubicBezTo>
                  <a:lnTo>
                    <a:pt x="113" y="3077"/>
                  </a:lnTo>
                  <a:cubicBezTo>
                    <a:pt x="113" y="3076"/>
                    <a:pt x="111" y="3075"/>
                    <a:pt x="111" y="3073"/>
                  </a:cubicBezTo>
                  <a:cubicBezTo>
                    <a:pt x="108" y="3070"/>
                    <a:pt x="106" y="3066"/>
                    <a:pt x="102" y="3064"/>
                  </a:cubicBezTo>
                  <a:cubicBezTo>
                    <a:pt x="98" y="3062"/>
                    <a:pt x="95" y="3061"/>
                    <a:pt x="90" y="3061"/>
                  </a:cubicBezTo>
                  <a:lnTo>
                    <a:pt x="88" y="3061"/>
                  </a:lnTo>
                  <a:cubicBezTo>
                    <a:pt x="87" y="3050"/>
                    <a:pt x="85" y="3038"/>
                    <a:pt x="83" y="3027"/>
                  </a:cubicBezTo>
                  <a:lnTo>
                    <a:pt x="83" y="3026"/>
                  </a:lnTo>
                  <a:cubicBezTo>
                    <a:pt x="81" y="3009"/>
                    <a:pt x="79" y="2992"/>
                    <a:pt x="77" y="2975"/>
                  </a:cubicBezTo>
                  <a:lnTo>
                    <a:pt x="77" y="2975"/>
                  </a:lnTo>
                  <a:cubicBezTo>
                    <a:pt x="77" y="2975"/>
                    <a:pt x="77" y="2975"/>
                    <a:pt x="77" y="2974"/>
                  </a:cubicBezTo>
                  <a:cubicBezTo>
                    <a:pt x="77" y="2974"/>
                    <a:pt x="77" y="2974"/>
                    <a:pt x="77" y="2973"/>
                  </a:cubicBezTo>
                  <a:cubicBezTo>
                    <a:pt x="76" y="2957"/>
                    <a:pt x="74" y="2941"/>
                    <a:pt x="73" y="2925"/>
                  </a:cubicBezTo>
                  <a:lnTo>
                    <a:pt x="73" y="2924"/>
                  </a:lnTo>
                  <a:cubicBezTo>
                    <a:pt x="71" y="2909"/>
                    <a:pt x="70" y="2894"/>
                    <a:pt x="69" y="2880"/>
                  </a:cubicBezTo>
                  <a:cubicBezTo>
                    <a:pt x="67" y="2860"/>
                    <a:pt x="66" y="2843"/>
                    <a:pt x="64" y="2826"/>
                  </a:cubicBezTo>
                  <a:cubicBezTo>
                    <a:pt x="64" y="2822"/>
                    <a:pt x="64" y="2818"/>
                    <a:pt x="64" y="2815"/>
                  </a:cubicBezTo>
                  <a:cubicBezTo>
                    <a:pt x="64" y="2811"/>
                    <a:pt x="62" y="2806"/>
                    <a:pt x="62" y="2801"/>
                  </a:cubicBezTo>
                  <a:cubicBezTo>
                    <a:pt x="61" y="2795"/>
                    <a:pt x="61" y="2792"/>
                    <a:pt x="61" y="2788"/>
                  </a:cubicBezTo>
                  <a:cubicBezTo>
                    <a:pt x="60" y="2783"/>
                    <a:pt x="60" y="2779"/>
                    <a:pt x="59" y="2776"/>
                  </a:cubicBezTo>
                  <a:cubicBezTo>
                    <a:pt x="58" y="2772"/>
                    <a:pt x="59" y="2768"/>
                    <a:pt x="57" y="2764"/>
                  </a:cubicBezTo>
                  <a:cubicBezTo>
                    <a:pt x="55" y="2760"/>
                    <a:pt x="55" y="2758"/>
                    <a:pt x="55" y="2755"/>
                  </a:cubicBezTo>
                  <a:cubicBezTo>
                    <a:pt x="54" y="2751"/>
                    <a:pt x="52" y="2748"/>
                    <a:pt x="52" y="2745"/>
                  </a:cubicBezTo>
                  <a:cubicBezTo>
                    <a:pt x="51" y="2741"/>
                    <a:pt x="51" y="2740"/>
                    <a:pt x="50" y="2738"/>
                  </a:cubicBezTo>
                  <a:lnTo>
                    <a:pt x="50" y="2738"/>
                  </a:lnTo>
                  <a:cubicBezTo>
                    <a:pt x="49" y="2735"/>
                    <a:pt x="48" y="2732"/>
                    <a:pt x="47" y="2730"/>
                  </a:cubicBezTo>
                  <a:lnTo>
                    <a:pt x="47" y="2730"/>
                  </a:lnTo>
                  <a:cubicBezTo>
                    <a:pt x="48" y="2728"/>
                    <a:pt x="49" y="2727"/>
                    <a:pt x="50" y="2725"/>
                  </a:cubicBezTo>
                  <a:cubicBezTo>
                    <a:pt x="52" y="2721"/>
                    <a:pt x="53" y="2718"/>
                    <a:pt x="53" y="2713"/>
                  </a:cubicBezTo>
                  <a:lnTo>
                    <a:pt x="53" y="2713"/>
                  </a:lnTo>
                  <a:lnTo>
                    <a:pt x="53" y="2713"/>
                  </a:lnTo>
                  <a:cubicBezTo>
                    <a:pt x="53" y="2709"/>
                    <a:pt x="52" y="2704"/>
                    <a:pt x="50" y="2701"/>
                  </a:cubicBezTo>
                  <a:cubicBezTo>
                    <a:pt x="48" y="2697"/>
                    <a:pt x="45" y="2695"/>
                    <a:pt x="41" y="2693"/>
                  </a:cubicBezTo>
                  <a:cubicBezTo>
                    <a:pt x="39" y="2692"/>
                    <a:pt x="39" y="2691"/>
                    <a:pt x="38" y="2691"/>
                  </a:cubicBezTo>
                  <a:lnTo>
                    <a:pt x="38" y="2690"/>
                  </a:lnTo>
                  <a:lnTo>
                    <a:pt x="38" y="2690"/>
                  </a:lnTo>
                  <a:cubicBezTo>
                    <a:pt x="39" y="2688"/>
                    <a:pt x="39" y="2687"/>
                    <a:pt x="40" y="2686"/>
                  </a:cubicBezTo>
                  <a:lnTo>
                    <a:pt x="40" y="2685"/>
                  </a:lnTo>
                  <a:close/>
                  <a:moveTo>
                    <a:pt x="286" y="2884"/>
                  </a:moveTo>
                  <a:cubicBezTo>
                    <a:pt x="287" y="2870"/>
                    <a:pt x="288" y="2855"/>
                    <a:pt x="290" y="2840"/>
                  </a:cubicBezTo>
                  <a:cubicBezTo>
                    <a:pt x="290" y="2837"/>
                    <a:pt x="290" y="2834"/>
                    <a:pt x="290" y="2831"/>
                  </a:cubicBezTo>
                  <a:cubicBezTo>
                    <a:pt x="291" y="2817"/>
                    <a:pt x="293" y="2803"/>
                    <a:pt x="294" y="2788"/>
                  </a:cubicBezTo>
                  <a:cubicBezTo>
                    <a:pt x="294" y="2784"/>
                    <a:pt x="294" y="2779"/>
                    <a:pt x="295" y="2775"/>
                  </a:cubicBezTo>
                  <a:cubicBezTo>
                    <a:pt x="297" y="2761"/>
                    <a:pt x="298" y="2748"/>
                    <a:pt x="299" y="2734"/>
                  </a:cubicBezTo>
                  <a:lnTo>
                    <a:pt x="301" y="2716"/>
                  </a:lnTo>
                  <a:cubicBezTo>
                    <a:pt x="303" y="2703"/>
                    <a:pt x="304" y="2690"/>
                    <a:pt x="305" y="2677"/>
                  </a:cubicBezTo>
                  <a:cubicBezTo>
                    <a:pt x="305" y="2670"/>
                    <a:pt x="307" y="2663"/>
                    <a:pt x="308" y="2655"/>
                  </a:cubicBezTo>
                  <a:cubicBezTo>
                    <a:pt x="309" y="2643"/>
                    <a:pt x="309" y="2631"/>
                    <a:pt x="311" y="2619"/>
                  </a:cubicBezTo>
                  <a:cubicBezTo>
                    <a:pt x="312" y="2607"/>
                    <a:pt x="314" y="2599"/>
                    <a:pt x="315" y="2591"/>
                  </a:cubicBezTo>
                  <a:lnTo>
                    <a:pt x="318" y="2559"/>
                  </a:lnTo>
                  <a:cubicBezTo>
                    <a:pt x="319" y="2548"/>
                    <a:pt x="321" y="2536"/>
                    <a:pt x="322" y="2525"/>
                  </a:cubicBezTo>
                  <a:cubicBezTo>
                    <a:pt x="323" y="2514"/>
                    <a:pt x="324" y="2506"/>
                    <a:pt x="325" y="2497"/>
                  </a:cubicBezTo>
                  <a:cubicBezTo>
                    <a:pt x="327" y="2484"/>
                    <a:pt x="328" y="2470"/>
                    <a:pt x="330" y="2458"/>
                  </a:cubicBezTo>
                  <a:cubicBezTo>
                    <a:pt x="331" y="2450"/>
                    <a:pt x="332" y="2442"/>
                    <a:pt x="332" y="2434"/>
                  </a:cubicBezTo>
                  <a:cubicBezTo>
                    <a:pt x="334" y="2419"/>
                    <a:pt x="336" y="2404"/>
                    <a:pt x="338" y="2388"/>
                  </a:cubicBezTo>
                  <a:cubicBezTo>
                    <a:pt x="338" y="2382"/>
                    <a:pt x="340" y="2376"/>
                    <a:pt x="340" y="2370"/>
                  </a:cubicBezTo>
                  <a:cubicBezTo>
                    <a:pt x="343" y="2352"/>
                    <a:pt x="345" y="2334"/>
                    <a:pt x="347" y="2316"/>
                  </a:cubicBezTo>
                  <a:cubicBezTo>
                    <a:pt x="347" y="2312"/>
                    <a:pt x="347" y="2308"/>
                    <a:pt x="349" y="2304"/>
                  </a:cubicBezTo>
                  <a:lnTo>
                    <a:pt x="357" y="2241"/>
                  </a:lnTo>
                  <a:lnTo>
                    <a:pt x="357" y="2241"/>
                  </a:lnTo>
                  <a:cubicBezTo>
                    <a:pt x="357" y="2240"/>
                    <a:pt x="357" y="2240"/>
                    <a:pt x="357" y="2239"/>
                  </a:cubicBezTo>
                  <a:lnTo>
                    <a:pt x="357" y="2238"/>
                  </a:lnTo>
                  <a:cubicBezTo>
                    <a:pt x="358" y="2228"/>
                    <a:pt x="360" y="2218"/>
                    <a:pt x="361" y="2207"/>
                  </a:cubicBezTo>
                  <a:lnTo>
                    <a:pt x="361" y="2207"/>
                  </a:lnTo>
                  <a:cubicBezTo>
                    <a:pt x="363" y="2205"/>
                    <a:pt x="364" y="2203"/>
                    <a:pt x="366" y="2201"/>
                  </a:cubicBezTo>
                  <a:cubicBezTo>
                    <a:pt x="367" y="2197"/>
                    <a:pt x="369" y="2194"/>
                    <a:pt x="369" y="2190"/>
                  </a:cubicBezTo>
                  <a:lnTo>
                    <a:pt x="369" y="2190"/>
                  </a:lnTo>
                  <a:cubicBezTo>
                    <a:pt x="369" y="2185"/>
                    <a:pt x="368" y="2182"/>
                    <a:pt x="366" y="2178"/>
                  </a:cubicBezTo>
                  <a:cubicBezTo>
                    <a:pt x="366" y="2178"/>
                    <a:pt x="366" y="2178"/>
                    <a:pt x="366" y="2177"/>
                  </a:cubicBezTo>
                  <a:cubicBezTo>
                    <a:pt x="366" y="2174"/>
                    <a:pt x="367" y="2170"/>
                    <a:pt x="367" y="2166"/>
                  </a:cubicBezTo>
                  <a:cubicBezTo>
                    <a:pt x="411" y="2114"/>
                    <a:pt x="458" y="2064"/>
                    <a:pt x="508" y="2015"/>
                  </a:cubicBezTo>
                  <a:lnTo>
                    <a:pt x="514" y="2019"/>
                  </a:lnTo>
                  <a:lnTo>
                    <a:pt x="514" y="2019"/>
                  </a:lnTo>
                  <a:cubicBezTo>
                    <a:pt x="514" y="2019"/>
                    <a:pt x="513" y="2019"/>
                    <a:pt x="513" y="2020"/>
                  </a:cubicBezTo>
                  <a:cubicBezTo>
                    <a:pt x="511" y="2023"/>
                    <a:pt x="510" y="2027"/>
                    <a:pt x="510" y="2031"/>
                  </a:cubicBezTo>
                  <a:lnTo>
                    <a:pt x="510" y="2031"/>
                  </a:lnTo>
                  <a:cubicBezTo>
                    <a:pt x="510" y="2035"/>
                    <a:pt x="511" y="2038"/>
                    <a:pt x="513" y="2042"/>
                  </a:cubicBezTo>
                  <a:cubicBezTo>
                    <a:pt x="515" y="2045"/>
                    <a:pt x="518" y="2048"/>
                    <a:pt x="522" y="2051"/>
                  </a:cubicBezTo>
                  <a:cubicBezTo>
                    <a:pt x="523" y="2051"/>
                    <a:pt x="525" y="2053"/>
                    <a:pt x="526" y="2053"/>
                  </a:cubicBezTo>
                  <a:cubicBezTo>
                    <a:pt x="521" y="2069"/>
                    <a:pt x="517" y="2085"/>
                    <a:pt x="512" y="2101"/>
                  </a:cubicBezTo>
                  <a:cubicBezTo>
                    <a:pt x="509" y="2109"/>
                    <a:pt x="507" y="2117"/>
                    <a:pt x="505" y="2125"/>
                  </a:cubicBezTo>
                  <a:cubicBezTo>
                    <a:pt x="503" y="2133"/>
                    <a:pt x="501" y="2137"/>
                    <a:pt x="499" y="2143"/>
                  </a:cubicBezTo>
                  <a:cubicBezTo>
                    <a:pt x="437" y="2355"/>
                    <a:pt x="381" y="2558"/>
                    <a:pt x="333" y="2739"/>
                  </a:cubicBezTo>
                  <a:lnTo>
                    <a:pt x="311" y="2819"/>
                  </a:lnTo>
                  <a:lnTo>
                    <a:pt x="305" y="2843"/>
                  </a:lnTo>
                  <a:cubicBezTo>
                    <a:pt x="304" y="2847"/>
                    <a:pt x="302" y="2852"/>
                    <a:pt x="301" y="2857"/>
                  </a:cubicBezTo>
                  <a:cubicBezTo>
                    <a:pt x="298" y="2869"/>
                    <a:pt x="295" y="2881"/>
                    <a:pt x="291" y="2893"/>
                  </a:cubicBezTo>
                  <a:cubicBezTo>
                    <a:pt x="290" y="2898"/>
                    <a:pt x="288" y="2903"/>
                    <a:pt x="287" y="2908"/>
                  </a:cubicBezTo>
                  <a:lnTo>
                    <a:pt x="283" y="2925"/>
                  </a:lnTo>
                  <a:lnTo>
                    <a:pt x="281" y="2925"/>
                  </a:lnTo>
                  <a:cubicBezTo>
                    <a:pt x="282" y="2913"/>
                    <a:pt x="283" y="2902"/>
                    <a:pt x="284" y="2890"/>
                  </a:cubicBezTo>
                  <a:lnTo>
                    <a:pt x="284" y="2890"/>
                  </a:lnTo>
                  <a:cubicBezTo>
                    <a:pt x="285" y="2888"/>
                    <a:pt x="285" y="2887"/>
                    <a:pt x="286" y="2885"/>
                  </a:cubicBezTo>
                  <a:lnTo>
                    <a:pt x="286" y="2884"/>
                  </a:lnTo>
                  <a:close/>
                  <a:moveTo>
                    <a:pt x="363" y="2172"/>
                  </a:moveTo>
                  <a:lnTo>
                    <a:pt x="366" y="2168"/>
                  </a:lnTo>
                  <a:cubicBezTo>
                    <a:pt x="366" y="2170"/>
                    <a:pt x="366" y="2172"/>
                    <a:pt x="366" y="2174"/>
                  </a:cubicBezTo>
                  <a:lnTo>
                    <a:pt x="366" y="2174"/>
                  </a:lnTo>
                  <a:cubicBezTo>
                    <a:pt x="365" y="2174"/>
                    <a:pt x="364" y="2173"/>
                    <a:pt x="363" y="2172"/>
                  </a:cubicBezTo>
                  <a:close/>
                  <a:moveTo>
                    <a:pt x="243" y="2174"/>
                  </a:moveTo>
                  <a:cubicBezTo>
                    <a:pt x="247" y="2168"/>
                    <a:pt x="251" y="2162"/>
                    <a:pt x="255" y="2156"/>
                  </a:cubicBezTo>
                  <a:cubicBezTo>
                    <a:pt x="263" y="2145"/>
                    <a:pt x="271" y="2133"/>
                    <a:pt x="279" y="2122"/>
                  </a:cubicBezTo>
                  <a:cubicBezTo>
                    <a:pt x="282" y="2117"/>
                    <a:pt x="285" y="2113"/>
                    <a:pt x="288" y="2109"/>
                  </a:cubicBezTo>
                  <a:cubicBezTo>
                    <a:pt x="296" y="2097"/>
                    <a:pt x="304" y="2085"/>
                    <a:pt x="313" y="2073"/>
                  </a:cubicBezTo>
                  <a:cubicBezTo>
                    <a:pt x="315" y="2080"/>
                    <a:pt x="317" y="2086"/>
                    <a:pt x="320" y="2093"/>
                  </a:cubicBezTo>
                  <a:cubicBezTo>
                    <a:pt x="320" y="2096"/>
                    <a:pt x="321" y="2099"/>
                    <a:pt x="322" y="2103"/>
                  </a:cubicBezTo>
                  <a:cubicBezTo>
                    <a:pt x="324" y="2109"/>
                    <a:pt x="326" y="2115"/>
                    <a:pt x="328" y="2122"/>
                  </a:cubicBezTo>
                  <a:cubicBezTo>
                    <a:pt x="330" y="2129"/>
                    <a:pt x="330" y="2130"/>
                    <a:pt x="332" y="2135"/>
                  </a:cubicBezTo>
                  <a:cubicBezTo>
                    <a:pt x="333" y="2139"/>
                    <a:pt x="334" y="2147"/>
                    <a:pt x="336" y="2154"/>
                  </a:cubicBezTo>
                  <a:cubicBezTo>
                    <a:pt x="337" y="2160"/>
                    <a:pt x="339" y="2162"/>
                    <a:pt x="340" y="2166"/>
                  </a:cubicBezTo>
                  <a:lnTo>
                    <a:pt x="340" y="2166"/>
                  </a:lnTo>
                  <a:cubicBezTo>
                    <a:pt x="338" y="2167"/>
                    <a:pt x="336" y="2167"/>
                    <a:pt x="334" y="2169"/>
                  </a:cubicBezTo>
                  <a:cubicBezTo>
                    <a:pt x="331" y="2170"/>
                    <a:pt x="328" y="2173"/>
                    <a:pt x="326" y="2177"/>
                  </a:cubicBezTo>
                  <a:cubicBezTo>
                    <a:pt x="326" y="2177"/>
                    <a:pt x="326" y="2177"/>
                    <a:pt x="326" y="2178"/>
                  </a:cubicBezTo>
                  <a:lnTo>
                    <a:pt x="326" y="2178"/>
                  </a:lnTo>
                  <a:cubicBezTo>
                    <a:pt x="313" y="2173"/>
                    <a:pt x="301" y="2171"/>
                    <a:pt x="287" y="2171"/>
                  </a:cubicBezTo>
                  <a:lnTo>
                    <a:pt x="287" y="2171"/>
                  </a:lnTo>
                  <a:cubicBezTo>
                    <a:pt x="270" y="2171"/>
                    <a:pt x="256" y="2174"/>
                    <a:pt x="240" y="2180"/>
                  </a:cubicBezTo>
                  <a:cubicBezTo>
                    <a:pt x="242" y="2179"/>
                    <a:pt x="243" y="2177"/>
                    <a:pt x="243" y="2175"/>
                  </a:cubicBezTo>
                  <a:lnTo>
                    <a:pt x="243" y="2174"/>
                  </a:lnTo>
                  <a:close/>
                  <a:moveTo>
                    <a:pt x="285" y="2034"/>
                  </a:moveTo>
                  <a:cubicBezTo>
                    <a:pt x="277" y="2040"/>
                    <a:pt x="270" y="2047"/>
                    <a:pt x="263" y="2053"/>
                  </a:cubicBezTo>
                  <a:lnTo>
                    <a:pt x="259" y="2057"/>
                  </a:lnTo>
                  <a:cubicBezTo>
                    <a:pt x="251" y="2065"/>
                    <a:pt x="244" y="2073"/>
                    <a:pt x="236" y="2081"/>
                  </a:cubicBezTo>
                  <a:lnTo>
                    <a:pt x="234" y="2083"/>
                  </a:lnTo>
                  <a:cubicBezTo>
                    <a:pt x="227" y="2091"/>
                    <a:pt x="220" y="2100"/>
                    <a:pt x="213" y="2109"/>
                  </a:cubicBezTo>
                  <a:lnTo>
                    <a:pt x="211" y="2111"/>
                  </a:lnTo>
                  <a:cubicBezTo>
                    <a:pt x="203" y="2120"/>
                    <a:pt x="195" y="2130"/>
                    <a:pt x="188" y="2141"/>
                  </a:cubicBezTo>
                  <a:cubicBezTo>
                    <a:pt x="181" y="2151"/>
                    <a:pt x="175" y="2160"/>
                    <a:pt x="169" y="2169"/>
                  </a:cubicBezTo>
                  <a:cubicBezTo>
                    <a:pt x="166" y="2173"/>
                    <a:pt x="165" y="2176"/>
                    <a:pt x="163" y="2179"/>
                  </a:cubicBezTo>
                  <a:cubicBezTo>
                    <a:pt x="158" y="2186"/>
                    <a:pt x="154" y="2193"/>
                    <a:pt x="150" y="2200"/>
                  </a:cubicBezTo>
                  <a:lnTo>
                    <a:pt x="150" y="2200"/>
                  </a:lnTo>
                  <a:lnTo>
                    <a:pt x="154" y="2191"/>
                  </a:lnTo>
                  <a:cubicBezTo>
                    <a:pt x="158" y="2181"/>
                    <a:pt x="161" y="2173"/>
                    <a:pt x="166" y="2164"/>
                  </a:cubicBezTo>
                  <a:cubicBezTo>
                    <a:pt x="170" y="2154"/>
                    <a:pt x="172" y="2150"/>
                    <a:pt x="176" y="2144"/>
                  </a:cubicBezTo>
                  <a:cubicBezTo>
                    <a:pt x="179" y="2138"/>
                    <a:pt x="184" y="2126"/>
                    <a:pt x="189" y="2118"/>
                  </a:cubicBezTo>
                  <a:cubicBezTo>
                    <a:pt x="193" y="2109"/>
                    <a:pt x="195" y="2105"/>
                    <a:pt x="199" y="2099"/>
                  </a:cubicBezTo>
                  <a:cubicBezTo>
                    <a:pt x="204" y="2090"/>
                    <a:pt x="209" y="2082"/>
                    <a:pt x="214" y="2073"/>
                  </a:cubicBezTo>
                  <a:cubicBezTo>
                    <a:pt x="217" y="2068"/>
                    <a:pt x="220" y="2063"/>
                    <a:pt x="224" y="2058"/>
                  </a:cubicBezTo>
                  <a:cubicBezTo>
                    <a:pt x="230" y="2048"/>
                    <a:pt x="236" y="2038"/>
                    <a:pt x="243" y="2030"/>
                  </a:cubicBezTo>
                  <a:cubicBezTo>
                    <a:pt x="246" y="2026"/>
                    <a:pt x="248" y="2022"/>
                    <a:pt x="251" y="2019"/>
                  </a:cubicBezTo>
                  <a:cubicBezTo>
                    <a:pt x="253" y="2015"/>
                    <a:pt x="260" y="2008"/>
                    <a:pt x="264" y="2002"/>
                  </a:cubicBezTo>
                  <a:lnTo>
                    <a:pt x="264" y="2002"/>
                  </a:lnTo>
                  <a:cubicBezTo>
                    <a:pt x="265" y="2003"/>
                    <a:pt x="264" y="2003"/>
                    <a:pt x="266" y="2004"/>
                  </a:cubicBezTo>
                  <a:cubicBezTo>
                    <a:pt x="270" y="2006"/>
                    <a:pt x="273" y="2007"/>
                    <a:pt x="278" y="2007"/>
                  </a:cubicBezTo>
                  <a:lnTo>
                    <a:pt x="278" y="2007"/>
                  </a:lnTo>
                  <a:cubicBezTo>
                    <a:pt x="281" y="2007"/>
                    <a:pt x="284" y="2006"/>
                    <a:pt x="287" y="2005"/>
                  </a:cubicBezTo>
                  <a:cubicBezTo>
                    <a:pt x="289" y="2008"/>
                    <a:pt x="290" y="2012"/>
                    <a:pt x="292" y="2015"/>
                  </a:cubicBezTo>
                  <a:lnTo>
                    <a:pt x="295" y="2021"/>
                  </a:lnTo>
                  <a:lnTo>
                    <a:pt x="296" y="2025"/>
                  </a:lnTo>
                  <a:lnTo>
                    <a:pt x="291" y="2029"/>
                  </a:lnTo>
                  <a:lnTo>
                    <a:pt x="285" y="2034"/>
                  </a:lnTo>
                  <a:close/>
                  <a:moveTo>
                    <a:pt x="125" y="2264"/>
                  </a:moveTo>
                  <a:lnTo>
                    <a:pt x="115" y="2293"/>
                  </a:lnTo>
                  <a:cubicBezTo>
                    <a:pt x="113" y="2301"/>
                    <a:pt x="110" y="2309"/>
                    <a:pt x="108" y="2318"/>
                  </a:cubicBezTo>
                  <a:cubicBezTo>
                    <a:pt x="106" y="2321"/>
                    <a:pt x="105" y="2325"/>
                    <a:pt x="104" y="2328"/>
                  </a:cubicBezTo>
                  <a:lnTo>
                    <a:pt x="112" y="2294"/>
                  </a:lnTo>
                  <a:cubicBezTo>
                    <a:pt x="113" y="2289"/>
                    <a:pt x="115" y="2284"/>
                    <a:pt x="116" y="2278"/>
                  </a:cubicBezTo>
                  <a:lnTo>
                    <a:pt x="119" y="2272"/>
                  </a:lnTo>
                  <a:lnTo>
                    <a:pt x="125" y="2258"/>
                  </a:lnTo>
                  <a:cubicBezTo>
                    <a:pt x="128" y="2251"/>
                    <a:pt x="132" y="2244"/>
                    <a:pt x="135" y="2237"/>
                  </a:cubicBezTo>
                  <a:lnTo>
                    <a:pt x="134" y="2240"/>
                  </a:lnTo>
                  <a:cubicBezTo>
                    <a:pt x="131" y="2247"/>
                    <a:pt x="128" y="2256"/>
                    <a:pt x="125" y="2264"/>
                  </a:cubicBezTo>
                  <a:close/>
                  <a:moveTo>
                    <a:pt x="69" y="2403"/>
                  </a:moveTo>
                  <a:lnTo>
                    <a:pt x="67" y="2403"/>
                  </a:lnTo>
                  <a:cubicBezTo>
                    <a:pt x="67" y="2401"/>
                    <a:pt x="67" y="2399"/>
                    <a:pt x="67" y="2396"/>
                  </a:cubicBezTo>
                  <a:lnTo>
                    <a:pt x="67" y="2395"/>
                  </a:lnTo>
                  <a:lnTo>
                    <a:pt x="67" y="2395"/>
                  </a:lnTo>
                  <a:lnTo>
                    <a:pt x="67" y="2395"/>
                  </a:lnTo>
                  <a:cubicBezTo>
                    <a:pt x="68" y="2395"/>
                    <a:pt x="68" y="2395"/>
                    <a:pt x="69" y="2395"/>
                  </a:cubicBezTo>
                  <a:cubicBezTo>
                    <a:pt x="69" y="2395"/>
                    <a:pt x="70" y="2395"/>
                    <a:pt x="71" y="2395"/>
                  </a:cubicBezTo>
                  <a:cubicBezTo>
                    <a:pt x="71" y="2397"/>
                    <a:pt x="70" y="2400"/>
                    <a:pt x="69" y="2404"/>
                  </a:cubicBezTo>
                  <a:lnTo>
                    <a:pt x="69" y="2403"/>
                  </a:lnTo>
                  <a:close/>
                  <a:moveTo>
                    <a:pt x="293" y="1912"/>
                  </a:moveTo>
                  <a:cubicBezTo>
                    <a:pt x="296" y="1899"/>
                    <a:pt x="298" y="1887"/>
                    <a:pt x="301" y="1875"/>
                  </a:cubicBezTo>
                  <a:cubicBezTo>
                    <a:pt x="302" y="1868"/>
                    <a:pt x="303" y="1861"/>
                    <a:pt x="305" y="1855"/>
                  </a:cubicBezTo>
                  <a:lnTo>
                    <a:pt x="311" y="1823"/>
                  </a:lnTo>
                  <a:lnTo>
                    <a:pt x="316" y="1800"/>
                  </a:lnTo>
                  <a:cubicBezTo>
                    <a:pt x="318" y="1790"/>
                    <a:pt x="320" y="1780"/>
                    <a:pt x="322" y="1771"/>
                  </a:cubicBezTo>
                  <a:cubicBezTo>
                    <a:pt x="324" y="1762"/>
                    <a:pt x="326" y="1753"/>
                    <a:pt x="328" y="1745"/>
                  </a:cubicBezTo>
                  <a:cubicBezTo>
                    <a:pt x="330" y="1736"/>
                    <a:pt x="331" y="1728"/>
                    <a:pt x="333" y="1719"/>
                  </a:cubicBezTo>
                  <a:lnTo>
                    <a:pt x="337" y="1703"/>
                  </a:lnTo>
                  <a:lnTo>
                    <a:pt x="347" y="1684"/>
                  </a:lnTo>
                  <a:cubicBezTo>
                    <a:pt x="354" y="1670"/>
                    <a:pt x="362" y="1657"/>
                    <a:pt x="369" y="1644"/>
                  </a:cubicBezTo>
                  <a:lnTo>
                    <a:pt x="383" y="1619"/>
                  </a:lnTo>
                  <a:lnTo>
                    <a:pt x="409" y="1576"/>
                  </a:lnTo>
                  <a:cubicBezTo>
                    <a:pt x="413" y="1569"/>
                    <a:pt x="417" y="1561"/>
                    <a:pt x="422" y="1554"/>
                  </a:cubicBezTo>
                  <a:cubicBezTo>
                    <a:pt x="434" y="1535"/>
                    <a:pt x="446" y="1515"/>
                    <a:pt x="458" y="1495"/>
                  </a:cubicBezTo>
                  <a:cubicBezTo>
                    <a:pt x="459" y="1493"/>
                    <a:pt x="460" y="1492"/>
                    <a:pt x="461" y="1490"/>
                  </a:cubicBezTo>
                  <a:cubicBezTo>
                    <a:pt x="466" y="1483"/>
                    <a:pt x="471" y="1476"/>
                    <a:pt x="475" y="1469"/>
                  </a:cubicBezTo>
                  <a:lnTo>
                    <a:pt x="478" y="1467"/>
                  </a:lnTo>
                  <a:cubicBezTo>
                    <a:pt x="484" y="1463"/>
                    <a:pt x="490" y="1458"/>
                    <a:pt x="496" y="1454"/>
                  </a:cubicBezTo>
                  <a:cubicBezTo>
                    <a:pt x="502" y="1450"/>
                    <a:pt x="507" y="1448"/>
                    <a:pt x="512" y="1445"/>
                  </a:cubicBezTo>
                  <a:lnTo>
                    <a:pt x="521" y="1440"/>
                  </a:lnTo>
                  <a:lnTo>
                    <a:pt x="517" y="1456"/>
                  </a:lnTo>
                  <a:cubicBezTo>
                    <a:pt x="515" y="1461"/>
                    <a:pt x="514" y="1466"/>
                    <a:pt x="512" y="1472"/>
                  </a:cubicBezTo>
                  <a:cubicBezTo>
                    <a:pt x="510" y="1477"/>
                    <a:pt x="509" y="1483"/>
                    <a:pt x="507" y="1489"/>
                  </a:cubicBezTo>
                  <a:lnTo>
                    <a:pt x="503" y="1505"/>
                  </a:lnTo>
                  <a:cubicBezTo>
                    <a:pt x="501" y="1511"/>
                    <a:pt x="499" y="1517"/>
                    <a:pt x="498" y="1523"/>
                  </a:cubicBezTo>
                  <a:cubicBezTo>
                    <a:pt x="496" y="1529"/>
                    <a:pt x="495" y="1534"/>
                    <a:pt x="493" y="1540"/>
                  </a:cubicBezTo>
                  <a:lnTo>
                    <a:pt x="488" y="1557"/>
                  </a:lnTo>
                  <a:lnTo>
                    <a:pt x="484" y="1575"/>
                  </a:lnTo>
                  <a:cubicBezTo>
                    <a:pt x="482" y="1581"/>
                    <a:pt x="480" y="1587"/>
                    <a:pt x="479" y="1593"/>
                  </a:cubicBezTo>
                  <a:cubicBezTo>
                    <a:pt x="477" y="1599"/>
                    <a:pt x="475" y="1605"/>
                    <a:pt x="474" y="1613"/>
                  </a:cubicBezTo>
                  <a:cubicBezTo>
                    <a:pt x="472" y="1620"/>
                    <a:pt x="472" y="1625"/>
                    <a:pt x="470" y="1630"/>
                  </a:cubicBezTo>
                  <a:lnTo>
                    <a:pt x="467" y="1645"/>
                  </a:lnTo>
                  <a:cubicBezTo>
                    <a:pt x="458" y="1659"/>
                    <a:pt x="448" y="1674"/>
                    <a:pt x="439" y="1688"/>
                  </a:cubicBezTo>
                  <a:cubicBezTo>
                    <a:pt x="434" y="1698"/>
                    <a:pt x="428" y="1708"/>
                    <a:pt x="422" y="1717"/>
                  </a:cubicBezTo>
                  <a:cubicBezTo>
                    <a:pt x="414" y="1732"/>
                    <a:pt x="405" y="1746"/>
                    <a:pt x="396" y="1761"/>
                  </a:cubicBezTo>
                  <a:cubicBezTo>
                    <a:pt x="390" y="1771"/>
                    <a:pt x="384" y="1782"/>
                    <a:pt x="378" y="1793"/>
                  </a:cubicBezTo>
                  <a:cubicBezTo>
                    <a:pt x="372" y="1804"/>
                    <a:pt x="362" y="1820"/>
                    <a:pt x="355" y="1833"/>
                  </a:cubicBezTo>
                  <a:cubicBezTo>
                    <a:pt x="347" y="1845"/>
                    <a:pt x="343" y="1856"/>
                    <a:pt x="336" y="1868"/>
                  </a:cubicBezTo>
                  <a:cubicBezTo>
                    <a:pt x="329" y="1880"/>
                    <a:pt x="322" y="1893"/>
                    <a:pt x="316" y="1906"/>
                  </a:cubicBezTo>
                  <a:cubicBezTo>
                    <a:pt x="310" y="1918"/>
                    <a:pt x="303" y="1932"/>
                    <a:pt x="296" y="1944"/>
                  </a:cubicBezTo>
                  <a:cubicBezTo>
                    <a:pt x="293" y="1950"/>
                    <a:pt x="290" y="1956"/>
                    <a:pt x="287" y="1963"/>
                  </a:cubicBezTo>
                  <a:lnTo>
                    <a:pt x="287" y="1963"/>
                  </a:lnTo>
                  <a:cubicBezTo>
                    <a:pt x="286" y="1963"/>
                    <a:pt x="286" y="1963"/>
                    <a:pt x="285" y="1963"/>
                  </a:cubicBezTo>
                  <a:cubicBezTo>
                    <a:pt x="284" y="1963"/>
                    <a:pt x="284" y="1963"/>
                    <a:pt x="283" y="1963"/>
                  </a:cubicBezTo>
                  <a:lnTo>
                    <a:pt x="289" y="1928"/>
                  </a:lnTo>
                  <a:cubicBezTo>
                    <a:pt x="291" y="1922"/>
                    <a:pt x="292" y="1917"/>
                    <a:pt x="293" y="1913"/>
                  </a:cubicBezTo>
                  <a:lnTo>
                    <a:pt x="293" y="1912"/>
                  </a:lnTo>
                  <a:close/>
                  <a:moveTo>
                    <a:pt x="452" y="1484"/>
                  </a:moveTo>
                  <a:cubicBezTo>
                    <a:pt x="448" y="1487"/>
                    <a:pt x="443" y="1490"/>
                    <a:pt x="439" y="1494"/>
                  </a:cubicBezTo>
                  <a:lnTo>
                    <a:pt x="456" y="1471"/>
                  </a:lnTo>
                  <a:cubicBezTo>
                    <a:pt x="463" y="1462"/>
                    <a:pt x="470" y="1453"/>
                    <a:pt x="477" y="1444"/>
                  </a:cubicBezTo>
                  <a:lnTo>
                    <a:pt x="498" y="1417"/>
                  </a:lnTo>
                  <a:lnTo>
                    <a:pt x="520" y="1391"/>
                  </a:lnTo>
                  <a:lnTo>
                    <a:pt x="533" y="1377"/>
                  </a:lnTo>
                  <a:lnTo>
                    <a:pt x="533" y="1377"/>
                  </a:lnTo>
                  <a:lnTo>
                    <a:pt x="518" y="1399"/>
                  </a:lnTo>
                  <a:cubicBezTo>
                    <a:pt x="511" y="1409"/>
                    <a:pt x="505" y="1418"/>
                    <a:pt x="499" y="1429"/>
                  </a:cubicBezTo>
                  <a:cubicBezTo>
                    <a:pt x="493" y="1440"/>
                    <a:pt x="484" y="1452"/>
                    <a:pt x="476" y="1463"/>
                  </a:cubicBezTo>
                  <a:lnTo>
                    <a:pt x="474" y="1466"/>
                  </a:lnTo>
                  <a:lnTo>
                    <a:pt x="467" y="1472"/>
                  </a:lnTo>
                  <a:lnTo>
                    <a:pt x="452" y="1484"/>
                  </a:lnTo>
                  <a:close/>
                  <a:moveTo>
                    <a:pt x="401" y="1545"/>
                  </a:moveTo>
                  <a:lnTo>
                    <a:pt x="390" y="1561"/>
                  </a:lnTo>
                  <a:lnTo>
                    <a:pt x="390" y="1561"/>
                  </a:lnTo>
                  <a:cubicBezTo>
                    <a:pt x="389" y="1560"/>
                    <a:pt x="389" y="1560"/>
                    <a:pt x="389" y="1560"/>
                  </a:cubicBezTo>
                  <a:cubicBezTo>
                    <a:pt x="388" y="1557"/>
                    <a:pt x="386" y="1556"/>
                    <a:pt x="384" y="1554"/>
                  </a:cubicBezTo>
                  <a:lnTo>
                    <a:pt x="390" y="1547"/>
                  </a:lnTo>
                  <a:cubicBezTo>
                    <a:pt x="393" y="1543"/>
                    <a:pt x="396" y="1539"/>
                    <a:pt x="399" y="1536"/>
                  </a:cubicBezTo>
                  <a:cubicBezTo>
                    <a:pt x="402" y="1532"/>
                    <a:pt x="409" y="1527"/>
                    <a:pt x="414" y="1522"/>
                  </a:cubicBezTo>
                  <a:lnTo>
                    <a:pt x="424" y="1511"/>
                  </a:lnTo>
                  <a:cubicBezTo>
                    <a:pt x="422" y="1514"/>
                    <a:pt x="420" y="1516"/>
                    <a:pt x="419" y="1519"/>
                  </a:cubicBezTo>
                  <a:cubicBezTo>
                    <a:pt x="412" y="1527"/>
                    <a:pt x="406" y="1536"/>
                    <a:pt x="401" y="1545"/>
                  </a:cubicBezTo>
                  <a:close/>
                  <a:moveTo>
                    <a:pt x="546" y="1427"/>
                  </a:moveTo>
                  <a:cubicBezTo>
                    <a:pt x="552" y="1424"/>
                    <a:pt x="558" y="1421"/>
                    <a:pt x="564" y="1419"/>
                  </a:cubicBezTo>
                  <a:cubicBezTo>
                    <a:pt x="570" y="1417"/>
                    <a:pt x="575" y="1415"/>
                    <a:pt x="581" y="1414"/>
                  </a:cubicBezTo>
                  <a:cubicBezTo>
                    <a:pt x="586" y="1412"/>
                    <a:pt x="593" y="1410"/>
                    <a:pt x="599" y="1409"/>
                  </a:cubicBezTo>
                  <a:cubicBezTo>
                    <a:pt x="604" y="1408"/>
                    <a:pt x="607" y="1408"/>
                    <a:pt x="611" y="1407"/>
                  </a:cubicBezTo>
                  <a:lnTo>
                    <a:pt x="611" y="1407"/>
                  </a:lnTo>
                  <a:cubicBezTo>
                    <a:pt x="612" y="1410"/>
                    <a:pt x="612" y="1412"/>
                    <a:pt x="614" y="1415"/>
                  </a:cubicBezTo>
                  <a:cubicBezTo>
                    <a:pt x="615" y="1417"/>
                    <a:pt x="617" y="1419"/>
                    <a:pt x="619" y="1421"/>
                  </a:cubicBezTo>
                  <a:cubicBezTo>
                    <a:pt x="609" y="1435"/>
                    <a:pt x="600" y="1448"/>
                    <a:pt x="589" y="1462"/>
                  </a:cubicBezTo>
                  <a:lnTo>
                    <a:pt x="581" y="1472"/>
                  </a:lnTo>
                  <a:cubicBezTo>
                    <a:pt x="565" y="1496"/>
                    <a:pt x="548" y="1519"/>
                    <a:pt x="532" y="1543"/>
                  </a:cubicBezTo>
                  <a:lnTo>
                    <a:pt x="532" y="1543"/>
                  </a:lnTo>
                  <a:cubicBezTo>
                    <a:pt x="516" y="1566"/>
                    <a:pt x="501" y="1590"/>
                    <a:pt x="485" y="1613"/>
                  </a:cubicBezTo>
                  <a:cubicBezTo>
                    <a:pt x="481" y="1620"/>
                    <a:pt x="476" y="1628"/>
                    <a:pt x="471" y="1635"/>
                  </a:cubicBezTo>
                  <a:lnTo>
                    <a:pt x="471" y="1635"/>
                  </a:lnTo>
                  <a:cubicBezTo>
                    <a:pt x="472" y="1631"/>
                    <a:pt x="474" y="1626"/>
                    <a:pt x="475" y="1622"/>
                  </a:cubicBezTo>
                  <a:cubicBezTo>
                    <a:pt x="476" y="1617"/>
                    <a:pt x="476" y="1617"/>
                    <a:pt x="477" y="1614"/>
                  </a:cubicBezTo>
                  <a:cubicBezTo>
                    <a:pt x="479" y="1605"/>
                    <a:pt x="481" y="1595"/>
                    <a:pt x="484" y="1585"/>
                  </a:cubicBezTo>
                  <a:lnTo>
                    <a:pt x="486" y="1579"/>
                  </a:lnTo>
                  <a:cubicBezTo>
                    <a:pt x="488" y="1569"/>
                    <a:pt x="491" y="1559"/>
                    <a:pt x="493" y="1550"/>
                  </a:cubicBezTo>
                  <a:cubicBezTo>
                    <a:pt x="493" y="1548"/>
                    <a:pt x="494" y="1546"/>
                    <a:pt x="495" y="1544"/>
                  </a:cubicBezTo>
                  <a:cubicBezTo>
                    <a:pt x="497" y="1535"/>
                    <a:pt x="500" y="1525"/>
                    <a:pt x="502" y="1515"/>
                  </a:cubicBezTo>
                  <a:cubicBezTo>
                    <a:pt x="502" y="1514"/>
                    <a:pt x="502" y="1512"/>
                    <a:pt x="504" y="1510"/>
                  </a:cubicBezTo>
                  <a:cubicBezTo>
                    <a:pt x="507" y="1501"/>
                    <a:pt x="509" y="1490"/>
                    <a:pt x="512" y="1482"/>
                  </a:cubicBezTo>
                  <a:cubicBezTo>
                    <a:pt x="512" y="1481"/>
                    <a:pt x="512" y="1480"/>
                    <a:pt x="512" y="1479"/>
                  </a:cubicBezTo>
                  <a:cubicBezTo>
                    <a:pt x="514" y="1469"/>
                    <a:pt x="517" y="1459"/>
                    <a:pt x="520" y="1449"/>
                  </a:cubicBezTo>
                  <a:lnTo>
                    <a:pt x="521" y="1445"/>
                  </a:lnTo>
                  <a:cubicBezTo>
                    <a:pt x="522" y="1442"/>
                    <a:pt x="523" y="1438"/>
                    <a:pt x="524" y="1435"/>
                  </a:cubicBezTo>
                  <a:cubicBezTo>
                    <a:pt x="525" y="1431"/>
                    <a:pt x="528" y="1433"/>
                    <a:pt x="530" y="1432"/>
                  </a:cubicBezTo>
                  <a:cubicBezTo>
                    <a:pt x="535" y="1432"/>
                    <a:pt x="540" y="1430"/>
                    <a:pt x="546" y="1427"/>
                  </a:cubicBezTo>
                  <a:close/>
                  <a:moveTo>
                    <a:pt x="682" y="1332"/>
                  </a:moveTo>
                  <a:cubicBezTo>
                    <a:pt x="691" y="1319"/>
                    <a:pt x="700" y="1306"/>
                    <a:pt x="708" y="1292"/>
                  </a:cubicBezTo>
                  <a:lnTo>
                    <a:pt x="725" y="1268"/>
                  </a:lnTo>
                  <a:cubicBezTo>
                    <a:pt x="735" y="1254"/>
                    <a:pt x="745" y="1240"/>
                    <a:pt x="755" y="1226"/>
                  </a:cubicBezTo>
                  <a:cubicBezTo>
                    <a:pt x="759" y="1220"/>
                    <a:pt x="764" y="1213"/>
                    <a:pt x="769" y="1207"/>
                  </a:cubicBezTo>
                  <a:lnTo>
                    <a:pt x="797" y="1167"/>
                  </a:lnTo>
                  <a:lnTo>
                    <a:pt x="784" y="1189"/>
                  </a:lnTo>
                  <a:lnTo>
                    <a:pt x="770" y="1212"/>
                  </a:lnTo>
                  <a:cubicBezTo>
                    <a:pt x="763" y="1224"/>
                    <a:pt x="756" y="1236"/>
                    <a:pt x="750" y="1247"/>
                  </a:cubicBezTo>
                  <a:cubicBezTo>
                    <a:pt x="746" y="1255"/>
                    <a:pt x="741" y="1263"/>
                    <a:pt x="736" y="1271"/>
                  </a:cubicBezTo>
                  <a:lnTo>
                    <a:pt x="721" y="1298"/>
                  </a:lnTo>
                  <a:cubicBezTo>
                    <a:pt x="712" y="1308"/>
                    <a:pt x="703" y="1319"/>
                    <a:pt x="694" y="1330"/>
                  </a:cubicBezTo>
                  <a:cubicBezTo>
                    <a:pt x="679" y="1348"/>
                    <a:pt x="664" y="1365"/>
                    <a:pt x="649" y="1383"/>
                  </a:cubicBezTo>
                  <a:lnTo>
                    <a:pt x="649" y="1383"/>
                  </a:lnTo>
                  <a:lnTo>
                    <a:pt x="666" y="1357"/>
                  </a:lnTo>
                  <a:cubicBezTo>
                    <a:pt x="670" y="1350"/>
                    <a:pt x="676" y="1341"/>
                    <a:pt x="682" y="1333"/>
                  </a:cubicBezTo>
                  <a:lnTo>
                    <a:pt x="682" y="1332"/>
                  </a:lnTo>
                  <a:close/>
                  <a:moveTo>
                    <a:pt x="1004" y="927"/>
                  </a:moveTo>
                  <a:cubicBezTo>
                    <a:pt x="1014" y="925"/>
                    <a:pt x="1024" y="923"/>
                    <a:pt x="1035" y="922"/>
                  </a:cubicBezTo>
                  <a:lnTo>
                    <a:pt x="1048" y="920"/>
                  </a:lnTo>
                  <a:lnTo>
                    <a:pt x="1056" y="920"/>
                  </a:lnTo>
                  <a:cubicBezTo>
                    <a:pt x="1049" y="933"/>
                    <a:pt x="1042" y="946"/>
                    <a:pt x="1035" y="960"/>
                  </a:cubicBezTo>
                  <a:cubicBezTo>
                    <a:pt x="1031" y="968"/>
                    <a:pt x="1027" y="976"/>
                    <a:pt x="1022" y="985"/>
                  </a:cubicBezTo>
                  <a:lnTo>
                    <a:pt x="1017" y="994"/>
                  </a:lnTo>
                  <a:lnTo>
                    <a:pt x="1017" y="994"/>
                  </a:lnTo>
                  <a:cubicBezTo>
                    <a:pt x="1014" y="992"/>
                    <a:pt x="1011" y="991"/>
                    <a:pt x="1007" y="991"/>
                  </a:cubicBezTo>
                  <a:lnTo>
                    <a:pt x="1007" y="991"/>
                  </a:lnTo>
                  <a:lnTo>
                    <a:pt x="1007" y="991"/>
                  </a:lnTo>
                  <a:cubicBezTo>
                    <a:pt x="1003" y="991"/>
                    <a:pt x="999" y="991"/>
                    <a:pt x="995" y="994"/>
                  </a:cubicBezTo>
                  <a:cubicBezTo>
                    <a:pt x="991" y="996"/>
                    <a:pt x="989" y="999"/>
                    <a:pt x="987" y="1003"/>
                  </a:cubicBezTo>
                  <a:cubicBezTo>
                    <a:pt x="984" y="1007"/>
                    <a:pt x="983" y="1011"/>
                    <a:pt x="983" y="1015"/>
                  </a:cubicBezTo>
                  <a:lnTo>
                    <a:pt x="983" y="1015"/>
                  </a:lnTo>
                  <a:lnTo>
                    <a:pt x="983" y="1015"/>
                  </a:lnTo>
                  <a:cubicBezTo>
                    <a:pt x="983" y="1019"/>
                    <a:pt x="984" y="1023"/>
                    <a:pt x="986" y="1027"/>
                  </a:cubicBezTo>
                  <a:cubicBezTo>
                    <a:pt x="976" y="1033"/>
                    <a:pt x="967" y="1039"/>
                    <a:pt x="956" y="1045"/>
                  </a:cubicBezTo>
                  <a:lnTo>
                    <a:pt x="940" y="1056"/>
                  </a:lnTo>
                  <a:lnTo>
                    <a:pt x="907" y="1077"/>
                  </a:lnTo>
                  <a:lnTo>
                    <a:pt x="888" y="1091"/>
                  </a:lnTo>
                  <a:lnTo>
                    <a:pt x="860" y="1111"/>
                  </a:lnTo>
                  <a:lnTo>
                    <a:pt x="840" y="1127"/>
                  </a:lnTo>
                  <a:lnTo>
                    <a:pt x="831" y="1133"/>
                  </a:lnTo>
                  <a:lnTo>
                    <a:pt x="831" y="1133"/>
                  </a:lnTo>
                  <a:cubicBezTo>
                    <a:pt x="829" y="1131"/>
                    <a:pt x="828" y="1130"/>
                    <a:pt x="826" y="1129"/>
                  </a:cubicBezTo>
                  <a:lnTo>
                    <a:pt x="826" y="1129"/>
                  </a:lnTo>
                  <a:lnTo>
                    <a:pt x="826" y="1127"/>
                  </a:lnTo>
                  <a:cubicBezTo>
                    <a:pt x="831" y="1118"/>
                    <a:pt x="837" y="1109"/>
                    <a:pt x="843" y="1101"/>
                  </a:cubicBezTo>
                  <a:cubicBezTo>
                    <a:pt x="848" y="1092"/>
                    <a:pt x="855" y="1081"/>
                    <a:pt x="861" y="1072"/>
                  </a:cubicBezTo>
                  <a:cubicBezTo>
                    <a:pt x="867" y="1063"/>
                    <a:pt x="872" y="1055"/>
                    <a:pt x="878" y="1046"/>
                  </a:cubicBezTo>
                  <a:lnTo>
                    <a:pt x="896" y="1020"/>
                  </a:lnTo>
                  <a:cubicBezTo>
                    <a:pt x="909" y="1000"/>
                    <a:pt x="923" y="980"/>
                    <a:pt x="936" y="961"/>
                  </a:cubicBezTo>
                  <a:lnTo>
                    <a:pt x="936" y="961"/>
                  </a:lnTo>
                  <a:cubicBezTo>
                    <a:pt x="937" y="961"/>
                    <a:pt x="937" y="961"/>
                    <a:pt x="938" y="962"/>
                  </a:cubicBezTo>
                  <a:cubicBezTo>
                    <a:pt x="941" y="964"/>
                    <a:pt x="945" y="965"/>
                    <a:pt x="949" y="965"/>
                  </a:cubicBezTo>
                  <a:lnTo>
                    <a:pt x="949" y="965"/>
                  </a:lnTo>
                  <a:lnTo>
                    <a:pt x="949" y="965"/>
                  </a:lnTo>
                  <a:cubicBezTo>
                    <a:pt x="953" y="965"/>
                    <a:pt x="957" y="964"/>
                    <a:pt x="961" y="962"/>
                  </a:cubicBezTo>
                  <a:cubicBezTo>
                    <a:pt x="965" y="959"/>
                    <a:pt x="967" y="957"/>
                    <a:pt x="970" y="953"/>
                  </a:cubicBezTo>
                  <a:cubicBezTo>
                    <a:pt x="972" y="949"/>
                    <a:pt x="973" y="945"/>
                    <a:pt x="973" y="941"/>
                  </a:cubicBezTo>
                  <a:lnTo>
                    <a:pt x="973" y="941"/>
                  </a:lnTo>
                  <a:cubicBezTo>
                    <a:pt x="973" y="940"/>
                    <a:pt x="973" y="939"/>
                    <a:pt x="973" y="938"/>
                  </a:cubicBezTo>
                  <a:cubicBezTo>
                    <a:pt x="973" y="938"/>
                    <a:pt x="973" y="937"/>
                    <a:pt x="973" y="936"/>
                  </a:cubicBezTo>
                  <a:cubicBezTo>
                    <a:pt x="979" y="934"/>
                    <a:pt x="985" y="932"/>
                    <a:pt x="993" y="931"/>
                  </a:cubicBezTo>
                  <a:cubicBezTo>
                    <a:pt x="1000" y="929"/>
                    <a:pt x="999" y="929"/>
                    <a:pt x="1004" y="928"/>
                  </a:cubicBezTo>
                  <a:lnTo>
                    <a:pt x="1004" y="927"/>
                  </a:lnTo>
                  <a:close/>
                  <a:moveTo>
                    <a:pt x="1151" y="890"/>
                  </a:moveTo>
                  <a:lnTo>
                    <a:pt x="1189" y="858"/>
                  </a:lnTo>
                  <a:lnTo>
                    <a:pt x="1216" y="836"/>
                  </a:lnTo>
                  <a:lnTo>
                    <a:pt x="1251" y="809"/>
                  </a:lnTo>
                  <a:lnTo>
                    <a:pt x="1281" y="786"/>
                  </a:lnTo>
                  <a:cubicBezTo>
                    <a:pt x="1292" y="777"/>
                    <a:pt x="1303" y="769"/>
                    <a:pt x="1315" y="761"/>
                  </a:cubicBezTo>
                  <a:cubicBezTo>
                    <a:pt x="1326" y="752"/>
                    <a:pt x="1334" y="745"/>
                    <a:pt x="1346" y="738"/>
                  </a:cubicBezTo>
                  <a:cubicBezTo>
                    <a:pt x="1357" y="730"/>
                    <a:pt x="1368" y="722"/>
                    <a:pt x="1379" y="714"/>
                  </a:cubicBezTo>
                  <a:lnTo>
                    <a:pt x="1409" y="694"/>
                  </a:lnTo>
                  <a:lnTo>
                    <a:pt x="1444" y="670"/>
                  </a:lnTo>
                  <a:lnTo>
                    <a:pt x="1473" y="650"/>
                  </a:lnTo>
                  <a:lnTo>
                    <a:pt x="1492" y="638"/>
                  </a:lnTo>
                  <a:lnTo>
                    <a:pt x="1492" y="638"/>
                  </a:lnTo>
                  <a:cubicBezTo>
                    <a:pt x="1493" y="640"/>
                    <a:pt x="1495" y="642"/>
                    <a:pt x="1497" y="643"/>
                  </a:cubicBezTo>
                  <a:cubicBezTo>
                    <a:pt x="1488" y="656"/>
                    <a:pt x="1479" y="668"/>
                    <a:pt x="1470" y="681"/>
                  </a:cubicBezTo>
                  <a:cubicBezTo>
                    <a:pt x="1459" y="697"/>
                    <a:pt x="1448" y="712"/>
                    <a:pt x="1437" y="728"/>
                  </a:cubicBezTo>
                  <a:cubicBezTo>
                    <a:pt x="1424" y="748"/>
                    <a:pt x="1411" y="767"/>
                    <a:pt x="1398" y="787"/>
                  </a:cubicBezTo>
                  <a:cubicBezTo>
                    <a:pt x="1388" y="802"/>
                    <a:pt x="1378" y="818"/>
                    <a:pt x="1367" y="833"/>
                  </a:cubicBezTo>
                  <a:cubicBezTo>
                    <a:pt x="1354" y="855"/>
                    <a:pt x="1340" y="877"/>
                    <a:pt x="1327" y="899"/>
                  </a:cubicBezTo>
                  <a:cubicBezTo>
                    <a:pt x="1319" y="912"/>
                    <a:pt x="1311" y="924"/>
                    <a:pt x="1304" y="936"/>
                  </a:cubicBezTo>
                  <a:lnTo>
                    <a:pt x="1301" y="936"/>
                  </a:lnTo>
                  <a:lnTo>
                    <a:pt x="1285" y="932"/>
                  </a:lnTo>
                  <a:lnTo>
                    <a:pt x="1265" y="928"/>
                  </a:lnTo>
                  <a:lnTo>
                    <a:pt x="1252" y="926"/>
                  </a:lnTo>
                  <a:lnTo>
                    <a:pt x="1229" y="922"/>
                  </a:lnTo>
                  <a:lnTo>
                    <a:pt x="1219" y="921"/>
                  </a:lnTo>
                  <a:lnTo>
                    <a:pt x="1195" y="918"/>
                  </a:lnTo>
                  <a:lnTo>
                    <a:pt x="1187" y="918"/>
                  </a:lnTo>
                  <a:cubicBezTo>
                    <a:pt x="1179" y="918"/>
                    <a:pt x="1171" y="917"/>
                    <a:pt x="1162" y="916"/>
                  </a:cubicBezTo>
                  <a:lnTo>
                    <a:pt x="1155" y="916"/>
                  </a:lnTo>
                  <a:lnTo>
                    <a:pt x="1123" y="916"/>
                  </a:lnTo>
                  <a:lnTo>
                    <a:pt x="1121" y="916"/>
                  </a:lnTo>
                  <a:lnTo>
                    <a:pt x="1126" y="911"/>
                  </a:lnTo>
                  <a:lnTo>
                    <a:pt x="1151" y="890"/>
                  </a:lnTo>
                  <a:close/>
                  <a:moveTo>
                    <a:pt x="1753" y="521"/>
                  </a:moveTo>
                  <a:lnTo>
                    <a:pt x="1769" y="505"/>
                  </a:lnTo>
                  <a:cubicBezTo>
                    <a:pt x="1776" y="498"/>
                    <a:pt x="1783" y="491"/>
                    <a:pt x="1789" y="485"/>
                  </a:cubicBezTo>
                  <a:cubicBezTo>
                    <a:pt x="1795" y="479"/>
                    <a:pt x="1800" y="475"/>
                    <a:pt x="1806" y="470"/>
                  </a:cubicBezTo>
                  <a:lnTo>
                    <a:pt x="1825" y="450"/>
                  </a:lnTo>
                  <a:lnTo>
                    <a:pt x="1842" y="435"/>
                  </a:lnTo>
                  <a:lnTo>
                    <a:pt x="1861" y="416"/>
                  </a:lnTo>
                  <a:lnTo>
                    <a:pt x="1878" y="402"/>
                  </a:lnTo>
                  <a:lnTo>
                    <a:pt x="1898" y="384"/>
                  </a:lnTo>
                  <a:lnTo>
                    <a:pt x="1915" y="370"/>
                  </a:lnTo>
                  <a:lnTo>
                    <a:pt x="1934" y="353"/>
                  </a:lnTo>
                  <a:lnTo>
                    <a:pt x="1951" y="340"/>
                  </a:lnTo>
                  <a:lnTo>
                    <a:pt x="1957" y="335"/>
                  </a:lnTo>
                  <a:lnTo>
                    <a:pt x="1959" y="337"/>
                  </a:lnTo>
                  <a:cubicBezTo>
                    <a:pt x="1955" y="342"/>
                    <a:pt x="1952" y="346"/>
                    <a:pt x="1948" y="350"/>
                  </a:cubicBezTo>
                  <a:cubicBezTo>
                    <a:pt x="1942" y="358"/>
                    <a:pt x="1935" y="366"/>
                    <a:pt x="1929" y="375"/>
                  </a:cubicBezTo>
                  <a:cubicBezTo>
                    <a:pt x="1922" y="384"/>
                    <a:pt x="1914" y="395"/>
                    <a:pt x="1906" y="405"/>
                  </a:cubicBezTo>
                  <a:lnTo>
                    <a:pt x="1886" y="431"/>
                  </a:lnTo>
                  <a:cubicBezTo>
                    <a:pt x="1879" y="442"/>
                    <a:pt x="1870" y="453"/>
                    <a:pt x="1863" y="464"/>
                  </a:cubicBezTo>
                  <a:cubicBezTo>
                    <a:pt x="1855" y="475"/>
                    <a:pt x="1851" y="482"/>
                    <a:pt x="1845" y="492"/>
                  </a:cubicBezTo>
                  <a:cubicBezTo>
                    <a:pt x="1838" y="501"/>
                    <a:pt x="1831" y="513"/>
                    <a:pt x="1824" y="524"/>
                  </a:cubicBezTo>
                  <a:lnTo>
                    <a:pt x="1823" y="524"/>
                  </a:lnTo>
                  <a:lnTo>
                    <a:pt x="1793" y="531"/>
                  </a:lnTo>
                  <a:lnTo>
                    <a:pt x="1765" y="539"/>
                  </a:lnTo>
                  <a:lnTo>
                    <a:pt x="1735" y="546"/>
                  </a:lnTo>
                  <a:lnTo>
                    <a:pt x="1719" y="551"/>
                  </a:lnTo>
                  <a:lnTo>
                    <a:pt x="1728" y="542"/>
                  </a:lnTo>
                  <a:lnTo>
                    <a:pt x="1753" y="521"/>
                  </a:lnTo>
                  <a:close/>
                  <a:moveTo>
                    <a:pt x="2042" y="309"/>
                  </a:moveTo>
                  <a:lnTo>
                    <a:pt x="2076" y="304"/>
                  </a:lnTo>
                  <a:lnTo>
                    <a:pt x="2103" y="299"/>
                  </a:lnTo>
                  <a:cubicBezTo>
                    <a:pt x="2114" y="298"/>
                    <a:pt x="2126" y="296"/>
                    <a:pt x="2137" y="295"/>
                  </a:cubicBezTo>
                  <a:lnTo>
                    <a:pt x="2165" y="291"/>
                  </a:lnTo>
                  <a:lnTo>
                    <a:pt x="2199" y="287"/>
                  </a:lnTo>
                  <a:cubicBezTo>
                    <a:pt x="2208" y="286"/>
                    <a:pt x="2218" y="285"/>
                    <a:pt x="2227" y="284"/>
                  </a:cubicBezTo>
                  <a:lnTo>
                    <a:pt x="2262" y="281"/>
                  </a:lnTo>
                  <a:lnTo>
                    <a:pt x="2290" y="279"/>
                  </a:lnTo>
                  <a:lnTo>
                    <a:pt x="2326" y="276"/>
                  </a:lnTo>
                  <a:lnTo>
                    <a:pt x="2353" y="275"/>
                  </a:lnTo>
                  <a:lnTo>
                    <a:pt x="2393" y="274"/>
                  </a:lnTo>
                  <a:lnTo>
                    <a:pt x="2417" y="273"/>
                  </a:lnTo>
                  <a:cubicBezTo>
                    <a:pt x="2438" y="273"/>
                    <a:pt x="2459" y="273"/>
                    <a:pt x="2481" y="273"/>
                  </a:cubicBezTo>
                  <a:cubicBezTo>
                    <a:pt x="2508" y="273"/>
                    <a:pt x="2535" y="273"/>
                    <a:pt x="2563" y="274"/>
                  </a:cubicBezTo>
                  <a:lnTo>
                    <a:pt x="2586" y="274"/>
                  </a:lnTo>
                  <a:cubicBezTo>
                    <a:pt x="2605" y="274"/>
                    <a:pt x="2626" y="275"/>
                    <a:pt x="2646" y="277"/>
                  </a:cubicBezTo>
                  <a:lnTo>
                    <a:pt x="2674" y="279"/>
                  </a:lnTo>
                  <a:cubicBezTo>
                    <a:pt x="2693" y="280"/>
                    <a:pt x="2711" y="281"/>
                    <a:pt x="2730" y="283"/>
                  </a:cubicBezTo>
                  <a:lnTo>
                    <a:pt x="2764" y="287"/>
                  </a:lnTo>
                  <a:lnTo>
                    <a:pt x="2790" y="289"/>
                  </a:lnTo>
                  <a:cubicBezTo>
                    <a:pt x="2790" y="289"/>
                    <a:pt x="2790" y="290"/>
                    <a:pt x="2790" y="291"/>
                  </a:cubicBezTo>
                  <a:lnTo>
                    <a:pt x="2790" y="291"/>
                  </a:lnTo>
                  <a:cubicBezTo>
                    <a:pt x="2790" y="295"/>
                    <a:pt x="2791" y="298"/>
                    <a:pt x="2793" y="302"/>
                  </a:cubicBezTo>
                  <a:cubicBezTo>
                    <a:pt x="2795" y="306"/>
                    <a:pt x="2798" y="308"/>
                    <a:pt x="2802" y="311"/>
                  </a:cubicBezTo>
                  <a:lnTo>
                    <a:pt x="2802" y="311"/>
                  </a:lnTo>
                  <a:lnTo>
                    <a:pt x="2788" y="338"/>
                  </a:lnTo>
                  <a:cubicBezTo>
                    <a:pt x="2785" y="344"/>
                    <a:pt x="2783" y="349"/>
                    <a:pt x="2780" y="355"/>
                  </a:cubicBezTo>
                  <a:cubicBezTo>
                    <a:pt x="2775" y="366"/>
                    <a:pt x="2769" y="378"/>
                    <a:pt x="2764" y="389"/>
                  </a:cubicBezTo>
                  <a:cubicBezTo>
                    <a:pt x="2761" y="395"/>
                    <a:pt x="2758" y="402"/>
                    <a:pt x="2756" y="407"/>
                  </a:cubicBezTo>
                  <a:cubicBezTo>
                    <a:pt x="2751" y="419"/>
                    <a:pt x="2745" y="431"/>
                    <a:pt x="2740" y="444"/>
                  </a:cubicBezTo>
                  <a:cubicBezTo>
                    <a:pt x="2737" y="449"/>
                    <a:pt x="2735" y="455"/>
                    <a:pt x="2733" y="461"/>
                  </a:cubicBezTo>
                  <a:cubicBezTo>
                    <a:pt x="2721" y="460"/>
                    <a:pt x="2709" y="459"/>
                    <a:pt x="2697" y="458"/>
                  </a:cubicBezTo>
                  <a:cubicBezTo>
                    <a:pt x="2674" y="456"/>
                    <a:pt x="2651" y="455"/>
                    <a:pt x="2628" y="454"/>
                  </a:cubicBezTo>
                  <a:lnTo>
                    <a:pt x="2585" y="451"/>
                  </a:lnTo>
                  <a:cubicBezTo>
                    <a:pt x="2548" y="450"/>
                    <a:pt x="2511" y="450"/>
                    <a:pt x="2474" y="450"/>
                  </a:cubicBezTo>
                  <a:lnTo>
                    <a:pt x="2409" y="450"/>
                  </a:lnTo>
                  <a:lnTo>
                    <a:pt x="2387" y="450"/>
                  </a:lnTo>
                  <a:lnTo>
                    <a:pt x="2346" y="451"/>
                  </a:lnTo>
                  <a:cubicBezTo>
                    <a:pt x="2337" y="451"/>
                    <a:pt x="2329" y="451"/>
                    <a:pt x="2321" y="452"/>
                  </a:cubicBezTo>
                  <a:cubicBezTo>
                    <a:pt x="2308" y="452"/>
                    <a:pt x="2295" y="453"/>
                    <a:pt x="2282" y="454"/>
                  </a:cubicBezTo>
                  <a:lnTo>
                    <a:pt x="2266" y="455"/>
                  </a:lnTo>
                  <a:lnTo>
                    <a:pt x="2249" y="444"/>
                  </a:lnTo>
                  <a:lnTo>
                    <a:pt x="2237" y="436"/>
                  </a:lnTo>
                  <a:cubicBezTo>
                    <a:pt x="2228" y="430"/>
                    <a:pt x="2219" y="424"/>
                    <a:pt x="2209" y="419"/>
                  </a:cubicBezTo>
                  <a:lnTo>
                    <a:pt x="2197" y="411"/>
                  </a:lnTo>
                  <a:lnTo>
                    <a:pt x="2170" y="399"/>
                  </a:lnTo>
                  <a:cubicBezTo>
                    <a:pt x="2166" y="396"/>
                    <a:pt x="2161" y="394"/>
                    <a:pt x="2156" y="391"/>
                  </a:cubicBezTo>
                  <a:lnTo>
                    <a:pt x="2131" y="379"/>
                  </a:lnTo>
                  <a:lnTo>
                    <a:pt x="2116" y="372"/>
                  </a:lnTo>
                  <a:lnTo>
                    <a:pt x="2093" y="361"/>
                  </a:lnTo>
                  <a:lnTo>
                    <a:pt x="2077" y="355"/>
                  </a:lnTo>
                  <a:lnTo>
                    <a:pt x="2055" y="345"/>
                  </a:lnTo>
                  <a:lnTo>
                    <a:pt x="2039" y="339"/>
                  </a:lnTo>
                  <a:cubicBezTo>
                    <a:pt x="2032" y="337"/>
                    <a:pt x="2024" y="334"/>
                    <a:pt x="2017" y="332"/>
                  </a:cubicBezTo>
                  <a:cubicBezTo>
                    <a:pt x="2010" y="329"/>
                    <a:pt x="2006" y="328"/>
                    <a:pt x="2001" y="326"/>
                  </a:cubicBezTo>
                  <a:lnTo>
                    <a:pt x="2001" y="326"/>
                  </a:lnTo>
                  <a:lnTo>
                    <a:pt x="2001" y="326"/>
                  </a:lnTo>
                  <a:cubicBezTo>
                    <a:pt x="2001" y="324"/>
                    <a:pt x="2002" y="323"/>
                    <a:pt x="2002" y="321"/>
                  </a:cubicBezTo>
                  <a:lnTo>
                    <a:pt x="2002" y="321"/>
                  </a:lnTo>
                  <a:cubicBezTo>
                    <a:pt x="2002" y="320"/>
                    <a:pt x="2002" y="319"/>
                    <a:pt x="2002" y="319"/>
                  </a:cubicBezTo>
                  <a:cubicBezTo>
                    <a:pt x="2002" y="318"/>
                    <a:pt x="2002" y="318"/>
                    <a:pt x="2002" y="317"/>
                  </a:cubicBezTo>
                  <a:lnTo>
                    <a:pt x="2016" y="314"/>
                  </a:lnTo>
                  <a:lnTo>
                    <a:pt x="2042" y="309"/>
                  </a:lnTo>
                  <a:close/>
                  <a:moveTo>
                    <a:pt x="2869" y="205"/>
                  </a:moveTo>
                  <a:lnTo>
                    <a:pt x="2865" y="193"/>
                  </a:lnTo>
                  <a:lnTo>
                    <a:pt x="2865" y="192"/>
                  </a:lnTo>
                  <a:cubicBezTo>
                    <a:pt x="2869" y="186"/>
                    <a:pt x="2871" y="180"/>
                    <a:pt x="2874" y="175"/>
                  </a:cubicBezTo>
                  <a:cubicBezTo>
                    <a:pt x="2878" y="170"/>
                    <a:pt x="2879" y="168"/>
                    <a:pt x="2881" y="165"/>
                  </a:cubicBezTo>
                  <a:cubicBezTo>
                    <a:pt x="2883" y="162"/>
                    <a:pt x="2887" y="156"/>
                    <a:pt x="2890" y="151"/>
                  </a:cubicBezTo>
                  <a:cubicBezTo>
                    <a:pt x="2893" y="146"/>
                    <a:pt x="2895" y="144"/>
                    <a:pt x="2897" y="141"/>
                  </a:cubicBezTo>
                  <a:cubicBezTo>
                    <a:pt x="2900" y="137"/>
                    <a:pt x="2902" y="133"/>
                    <a:pt x="2905" y="129"/>
                  </a:cubicBezTo>
                  <a:lnTo>
                    <a:pt x="2912" y="120"/>
                  </a:lnTo>
                  <a:lnTo>
                    <a:pt x="2921" y="109"/>
                  </a:lnTo>
                  <a:cubicBezTo>
                    <a:pt x="2921" y="108"/>
                    <a:pt x="2923" y="107"/>
                    <a:pt x="2924" y="105"/>
                  </a:cubicBezTo>
                  <a:lnTo>
                    <a:pt x="2927" y="107"/>
                  </a:lnTo>
                  <a:cubicBezTo>
                    <a:pt x="2926" y="110"/>
                    <a:pt x="2924" y="112"/>
                    <a:pt x="2923" y="115"/>
                  </a:cubicBezTo>
                  <a:lnTo>
                    <a:pt x="2919" y="123"/>
                  </a:lnTo>
                  <a:lnTo>
                    <a:pt x="2915" y="132"/>
                  </a:lnTo>
                  <a:cubicBezTo>
                    <a:pt x="2914" y="135"/>
                    <a:pt x="2913" y="138"/>
                    <a:pt x="2911" y="141"/>
                  </a:cubicBezTo>
                  <a:cubicBezTo>
                    <a:pt x="2910" y="144"/>
                    <a:pt x="2908" y="148"/>
                    <a:pt x="2907" y="151"/>
                  </a:cubicBezTo>
                  <a:lnTo>
                    <a:pt x="2903" y="161"/>
                  </a:lnTo>
                  <a:lnTo>
                    <a:pt x="2899" y="172"/>
                  </a:lnTo>
                  <a:cubicBezTo>
                    <a:pt x="2898" y="175"/>
                    <a:pt x="2897" y="178"/>
                    <a:pt x="2895" y="181"/>
                  </a:cubicBezTo>
                  <a:lnTo>
                    <a:pt x="2891" y="194"/>
                  </a:lnTo>
                  <a:cubicBezTo>
                    <a:pt x="2890" y="197"/>
                    <a:pt x="2889" y="200"/>
                    <a:pt x="2887" y="204"/>
                  </a:cubicBezTo>
                  <a:cubicBezTo>
                    <a:pt x="2886" y="207"/>
                    <a:pt x="2884" y="213"/>
                    <a:pt x="2883" y="217"/>
                  </a:cubicBezTo>
                  <a:lnTo>
                    <a:pt x="2880" y="228"/>
                  </a:lnTo>
                  <a:cubicBezTo>
                    <a:pt x="2880" y="229"/>
                    <a:pt x="2880" y="230"/>
                    <a:pt x="2879" y="231"/>
                  </a:cubicBezTo>
                  <a:lnTo>
                    <a:pt x="2874" y="231"/>
                  </a:lnTo>
                  <a:cubicBezTo>
                    <a:pt x="2874" y="227"/>
                    <a:pt x="2873" y="222"/>
                    <a:pt x="2872" y="218"/>
                  </a:cubicBezTo>
                  <a:cubicBezTo>
                    <a:pt x="2870" y="214"/>
                    <a:pt x="2870" y="209"/>
                    <a:pt x="2869" y="205"/>
                  </a:cubicBezTo>
                  <a:close/>
                  <a:moveTo>
                    <a:pt x="2980" y="258"/>
                  </a:moveTo>
                  <a:lnTo>
                    <a:pt x="3031" y="260"/>
                  </a:lnTo>
                  <a:lnTo>
                    <a:pt x="3062" y="262"/>
                  </a:lnTo>
                  <a:lnTo>
                    <a:pt x="3110" y="265"/>
                  </a:lnTo>
                  <a:lnTo>
                    <a:pt x="3142" y="268"/>
                  </a:lnTo>
                  <a:lnTo>
                    <a:pt x="3174" y="272"/>
                  </a:lnTo>
                  <a:lnTo>
                    <a:pt x="3141" y="272"/>
                  </a:lnTo>
                  <a:cubicBezTo>
                    <a:pt x="3114" y="272"/>
                    <a:pt x="3087" y="272"/>
                    <a:pt x="3060" y="273"/>
                  </a:cubicBezTo>
                  <a:lnTo>
                    <a:pt x="3032" y="274"/>
                  </a:lnTo>
                  <a:cubicBezTo>
                    <a:pt x="3014" y="274"/>
                    <a:pt x="2996" y="275"/>
                    <a:pt x="2978" y="276"/>
                  </a:cubicBezTo>
                  <a:lnTo>
                    <a:pt x="2943" y="279"/>
                  </a:lnTo>
                  <a:lnTo>
                    <a:pt x="2896" y="282"/>
                  </a:lnTo>
                  <a:lnTo>
                    <a:pt x="2886" y="282"/>
                  </a:lnTo>
                  <a:cubicBezTo>
                    <a:pt x="2886" y="280"/>
                    <a:pt x="2886" y="277"/>
                    <a:pt x="2885" y="275"/>
                  </a:cubicBezTo>
                  <a:lnTo>
                    <a:pt x="2885" y="275"/>
                  </a:lnTo>
                  <a:cubicBezTo>
                    <a:pt x="2885" y="274"/>
                    <a:pt x="2885" y="274"/>
                    <a:pt x="2885" y="274"/>
                  </a:cubicBezTo>
                  <a:cubicBezTo>
                    <a:pt x="2889" y="272"/>
                    <a:pt x="2893" y="269"/>
                    <a:pt x="2894" y="266"/>
                  </a:cubicBezTo>
                  <a:cubicBezTo>
                    <a:pt x="2897" y="262"/>
                    <a:pt x="2897" y="259"/>
                    <a:pt x="2897" y="255"/>
                  </a:cubicBezTo>
                  <a:lnTo>
                    <a:pt x="2952" y="255"/>
                  </a:lnTo>
                  <a:lnTo>
                    <a:pt x="2980" y="258"/>
                  </a:lnTo>
                  <a:close/>
                  <a:moveTo>
                    <a:pt x="3365" y="356"/>
                  </a:moveTo>
                  <a:cubicBezTo>
                    <a:pt x="3381" y="364"/>
                    <a:pt x="3396" y="373"/>
                    <a:pt x="3412" y="382"/>
                  </a:cubicBezTo>
                  <a:lnTo>
                    <a:pt x="3449" y="402"/>
                  </a:lnTo>
                  <a:cubicBezTo>
                    <a:pt x="3462" y="410"/>
                    <a:pt x="3476" y="418"/>
                    <a:pt x="3489" y="426"/>
                  </a:cubicBezTo>
                  <a:cubicBezTo>
                    <a:pt x="3468" y="426"/>
                    <a:pt x="3448" y="426"/>
                    <a:pt x="3427" y="426"/>
                  </a:cubicBezTo>
                  <a:lnTo>
                    <a:pt x="3402" y="426"/>
                  </a:lnTo>
                  <a:lnTo>
                    <a:pt x="3356" y="428"/>
                  </a:lnTo>
                  <a:lnTo>
                    <a:pt x="3330" y="430"/>
                  </a:lnTo>
                  <a:cubicBezTo>
                    <a:pt x="3315" y="430"/>
                    <a:pt x="3300" y="431"/>
                    <a:pt x="3284" y="432"/>
                  </a:cubicBezTo>
                  <a:lnTo>
                    <a:pt x="3258" y="435"/>
                  </a:lnTo>
                  <a:lnTo>
                    <a:pt x="3212" y="438"/>
                  </a:lnTo>
                  <a:lnTo>
                    <a:pt x="3187" y="441"/>
                  </a:lnTo>
                  <a:lnTo>
                    <a:pt x="3140" y="446"/>
                  </a:lnTo>
                  <a:lnTo>
                    <a:pt x="3115" y="450"/>
                  </a:lnTo>
                  <a:lnTo>
                    <a:pt x="3068" y="456"/>
                  </a:lnTo>
                  <a:lnTo>
                    <a:pt x="3045" y="460"/>
                  </a:lnTo>
                  <a:lnTo>
                    <a:pt x="2995" y="467"/>
                  </a:lnTo>
                  <a:lnTo>
                    <a:pt x="2973" y="471"/>
                  </a:lnTo>
                  <a:lnTo>
                    <a:pt x="2945" y="476"/>
                  </a:lnTo>
                  <a:lnTo>
                    <a:pt x="2945" y="476"/>
                  </a:lnTo>
                  <a:cubicBezTo>
                    <a:pt x="2945" y="474"/>
                    <a:pt x="2945" y="472"/>
                    <a:pt x="2943" y="470"/>
                  </a:cubicBezTo>
                  <a:cubicBezTo>
                    <a:pt x="2941" y="466"/>
                    <a:pt x="2938" y="463"/>
                    <a:pt x="2934" y="461"/>
                  </a:cubicBezTo>
                  <a:cubicBezTo>
                    <a:pt x="2932" y="460"/>
                    <a:pt x="2930" y="459"/>
                    <a:pt x="2928" y="459"/>
                  </a:cubicBezTo>
                  <a:lnTo>
                    <a:pt x="2928" y="459"/>
                  </a:lnTo>
                  <a:lnTo>
                    <a:pt x="2928" y="459"/>
                  </a:lnTo>
                  <a:cubicBezTo>
                    <a:pt x="2929" y="458"/>
                    <a:pt x="2929" y="458"/>
                    <a:pt x="2930" y="457"/>
                  </a:cubicBezTo>
                  <a:lnTo>
                    <a:pt x="2949" y="441"/>
                  </a:lnTo>
                  <a:lnTo>
                    <a:pt x="2966" y="427"/>
                  </a:lnTo>
                  <a:lnTo>
                    <a:pt x="2986" y="412"/>
                  </a:lnTo>
                  <a:cubicBezTo>
                    <a:pt x="2991" y="408"/>
                    <a:pt x="2996" y="404"/>
                    <a:pt x="3002" y="400"/>
                  </a:cubicBezTo>
                  <a:lnTo>
                    <a:pt x="3021" y="385"/>
                  </a:lnTo>
                  <a:lnTo>
                    <a:pt x="3038" y="373"/>
                  </a:lnTo>
                  <a:lnTo>
                    <a:pt x="3057" y="359"/>
                  </a:lnTo>
                  <a:lnTo>
                    <a:pt x="3077" y="345"/>
                  </a:lnTo>
                  <a:lnTo>
                    <a:pt x="3093" y="334"/>
                  </a:lnTo>
                  <a:cubicBezTo>
                    <a:pt x="3122" y="316"/>
                    <a:pt x="3150" y="298"/>
                    <a:pt x="3179" y="282"/>
                  </a:cubicBezTo>
                  <a:lnTo>
                    <a:pt x="3179" y="282"/>
                  </a:lnTo>
                  <a:cubicBezTo>
                    <a:pt x="3181" y="286"/>
                    <a:pt x="3185" y="288"/>
                    <a:pt x="3188" y="291"/>
                  </a:cubicBezTo>
                  <a:cubicBezTo>
                    <a:pt x="3192" y="292"/>
                    <a:pt x="3195" y="294"/>
                    <a:pt x="3199" y="294"/>
                  </a:cubicBezTo>
                  <a:lnTo>
                    <a:pt x="3199" y="294"/>
                  </a:lnTo>
                  <a:cubicBezTo>
                    <a:pt x="3203" y="294"/>
                    <a:pt x="3208" y="293"/>
                    <a:pt x="3211" y="291"/>
                  </a:cubicBezTo>
                  <a:cubicBezTo>
                    <a:pt x="3215" y="289"/>
                    <a:pt x="3217" y="286"/>
                    <a:pt x="3219" y="282"/>
                  </a:cubicBezTo>
                  <a:cubicBezTo>
                    <a:pt x="3220" y="282"/>
                    <a:pt x="3220" y="281"/>
                    <a:pt x="3220" y="281"/>
                  </a:cubicBezTo>
                  <a:cubicBezTo>
                    <a:pt x="3258" y="299"/>
                    <a:pt x="3296" y="318"/>
                    <a:pt x="3335" y="338"/>
                  </a:cubicBezTo>
                  <a:cubicBezTo>
                    <a:pt x="3345" y="347"/>
                    <a:pt x="3355" y="352"/>
                    <a:pt x="3365" y="357"/>
                  </a:cubicBezTo>
                  <a:lnTo>
                    <a:pt x="3365" y="356"/>
                  </a:lnTo>
                  <a:close/>
                  <a:moveTo>
                    <a:pt x="3621" y="414"/>
                  </a:moveTo>
                  <a:cubicBezTo>
                    <a:pt x="3630" y="410"/>
                    <a:pt x="3639" y="406"/>
                    <a:pt x="3647" y="403"/>
                  </a:cubicBezTo>
                  <a:cubicBezTo>
                    <a:pt x="3656" y="400"/>
                    <a:pt x="3668" y="396"/>
                    <a:pt x="3678" y="392"/>
                  </a:cubicBezTo>
                  <a:cubicBezTo>
                    <a:pt x="3688" y="388"/>
                    <a:pt x="3695" y="386"/>
                    <a:pt x="3703" y="383"/>
                  </a:cubicBezTo>
                  <a:cubicBezTo>
                    <a:pt x="3712" y="380"/>
                    <a:pt x="3725" y="377"/>
                    <a:pt x="3735" y="374"/>
                  </a:cubicBezTo>
                  <a:cubicBezTo>
                    <a:pt x="3746" y="371"/>
                    <a:pt x="3752" y="369"/>
                    <a:pt x="3760" y="367"/>
                  </a:cubicBezTo>
                  <a:cubicBezTo>
                    <a:pt x="3771" y="364"/>
                    <a:pt x="3782" y="362"/>
                    <a:pt x="3793" y="359"/>
                  </a:cubicBezTo>
                  <a:lnTo>
                    <a:pt x="3817" y="354"/>
                  </a:lnTo>
                  <a:lnTo>
                    <a:pt x="3834" y="351"/>
                  </a:lnTo>
                  <a:lnTo>
                    <a:pt x="3849" y="360"/>
                  </a:lnTo>
                  <a:cubicBezTo>
                    <a:pt x="3865" y="369"/>
                    <a:pt x="3881" y="378"/>
                    <a:pt x="3897" y="388"/>
                  </a:cubicBezTo>
                  <a:cubicBezTo>
                    <a:pt x="3908" y="394"/>
                    <a:pt x="3918" y="401"/>
                    <a:pt x="3929" y="407"/>
                  </a:cubicBezTo>
                  <a:cubicBezTo>
                    <a:pt x="3944" y="417"/>
                    <a:pt x="3960" y="427"/>
                    <a:pt x="3975" y="436"/>
                  </a:cubicBezTo>
                  <a:cubicBezTo>
                    <a:pt x="3986" y="443"/>
                    <a:pt x="3998" y="451"/>
                    <a:pt x="4009" y="458"/>
                  </a:cubicBezTo>
                  <a:lnTo>
                    <a:pt x="4035" y="476"/>
                  </a:lnTo>
                  <a:lnTo>
                    <a:pt x="4035" y="476"/>
                  </a:lnTo>
                  <a:cubicBezTo>
                    <a:pt x="4034" y="478"/>
                    <a:pt x="4033" y="480"/>
                    <a:pt x="4033" y="482"/>
                  </a:cubicBezTo>
                  <a:lnTo>
                    <a:pt x="4015" y="479"/>
                  </a:lnTo>
                  <a:lnTo>
                    <a:pt x="3987" y="473"/>
                  </a:lnTo>
                  <a:lnTo>
                    <a:pt x="3948" y="466"/>
                  </a:lnTo>
                  <a:lnTo>
                    <a:pt x="3920" y="461"/>
                  </a:lnTo>
                  <a:lnTo>
                    <a:pt x="3880" y="455"/>
                  </a:lnTo>
                  <a:lnTo>
                    <a:pt x="3851" y="450"/>
                  </a:lnTo>
                  <a:lnTo>
                    <a:pt x="3811" y="445"/>
                  </a:lnTo>
                  <a:lnTo>
                    <a:pt x="3782" y="442"/>
                  </a:lnTo>
                  <a:lnTo>
                    <a:pt x="3740" y="438"/>
                  </a:lnTo>
                  <a:lnTo>
                    <a:pt x="3712" y="435"/>
                  </a:lnTo>
                  <a:lnTo>
                    <a:pt x="3667" y="432"/>
                  </a:lnTo>
                  <a:lnTo>
                    <a:pt x="3641" y="431"/>
                  </a:lnTo>
                  <a:cubicBezTo>
                    <a:pt x="3625" y="431"/>
                    <a:pt x="3609" y="429"/>
                    <a:pt x="3593" y="429"/>
                  </a:cubicBezTo>
                  <a:lnTo>
                    <a:pt x="3587" y="429"/>
                  </a:lnTo>
                  <a:lnTo>
                    <a:pt x="3592" y="427"/>
                  </a:lnTo>
                  <a:cubicBezTo>
                    <a:pt x="3601" y="423"/>
                    <a:pt x="3611" y="419"/>
                    <a:pt x="3621" y="415"/>
                  </a:cubicBezTo>
                  <a:lnTo>
                    <a:pt x="3621" y="414"/>
                  </a:lnTo>
                  <a:close/>
                  <a:moveTo>
                    <a:pt x="4058" y="532"/>
                  </a:moveTo>
                  <a:cubicBezTo>
                    <a:pt x="4058" y="537"/>
                    <a:pt x="4058" y="543"/>
                    <a:pt x="4060" y="548"/>
                  </a:cubicBezTo>
                  <a:cubicBezTo>
                    <a:pt x="4033" y="540"/>
                    <a:pt x="4006" y="532"/>
                    <a:pt x="3979" y="525"/>
                  </a:cubicBezTo>
                  <a:cubicBezTo>
                    <a:pt x="3944" y="516"/>
                    <a:pt x="3907" y="507"/>
                    <a:pt x="3871" y="500"/>
                  </a:cubicBezTo>
                  <a:cubicBezTo>
                    <a:pt x="3859" y="497"/>
                    <a:pt x="3847" y="495"/>
                    <a:pt x="3835" y="493"/>
                  </a:cubicBezTo>
                  <a:cubicBezTo>
                    <a:pt x="3810" y="488"/>
                    <a:pt x="3785" y="483"/>
                    <a:pt x="3760" y="479"/>
                  </a:cubicBezTo>
                  <a:cubicBezTo>
                    <a:pt x="3747" y="477"/>
                    <a:pt x="3733" y="475"/>
                    <a:pt x="3720" y="473"/>
                  </a:cubicBezTo>
                  <a:cubicBezTo>
                    <a:pt x="3696" y="470"/>
                    <a:pt x="3672" y="466"/>
                    <a:pt x="3648" y="463"/>
                  </a:cubicBezTo>
                  <a:cubicBezTo>
                    <a:pt x="3633" y="461"/>
                    <a:pt x="3618" y="460"/>
                    <a:pt x="3604" y="459"/>
                  </a:cubicBezTo>
                  <a:lnTo>
                    <a:pt x="3558" y="454"/>
                  </a:lnTo>
                  <a:cubicBezTo>
                    <a:pt x="3558" y="454"/>
                    <a:pt x="3558" y="454"/>
                    <a:pt x="3558" y="453"/>
                  </a:cubicBezTo>
                  <a:lnTo>
                    <a:pt x="3558" y="453"/>
                  </a:lnTo>
                  <a:cubicBezTo>
                    <a:pt x="3558" y="450"/>
                    <a:pt x="3557" y="447"/>
                    <a:pt x="3555" y="444"/>
                  </a:cubicBezTo>
                  <a:lnTo>
                    <a:pt x="3565" y="439"/>
                  </a:lnTo>
                  <a:lnTo>
                    <a:pt x="3582" y="431"/>
                  </a:lnTo>
                  <a:lnTo>
                    <a:pt x="3624" y="433"/>
                  </a:lnTo>
                  <a:cubicBezTo>
                    <a:pt x="3630" y="433"/>
                    <a:pt x="3635" y="433"/>
                    <a:pt x="3641" y="433"/>
                  </a:cubicBezTo>
                  <a:cubicBezTo>
                    <a:pt x="3660" y="434"/>
                    <a:pt x="3679" y="435"/>
                    <a:pt x="3698" y="436"/>
                  </a:cubicBezTo>
                  <a:lnTo>
                    <a:pt x="3712" y="437"/>
                  </a:lnTo>
                  <a:cubicBezTo>
                    <a:pt x="3731" y="439"/>
                    <a:pt x="3751" y="441"/>
                    <a:pt x="3772" y="443"/>
                  </a:cubicBezTo>
                  <a:lnTo>
                    <a:pt x="3782" y="444"/>
                  </a:lnTo>
                  <a:cubicBezTo>
                    <a:pt x="3800" y="446"/>
                    <a:pt x="3817" y="448"/>
                    <a:pt x="3834" y="450"/>
                  </a:cubicBezTo>
                  <a:cubicBezTo>
                    <a:pt x="3840" y="450"/>
                    <a:pt x="3846" y="451"/>
                    <a:pt x="3852" y="452"/>
                  </a:cubicBezTo>
                  <a:cubicBezTo>
                    <a:pt x="3868" y="455"/>
                    <a:pt x="3884" y="457"/>
                    <a:pt x="3900" y="460"/>
                  </a:cubicBezTo>
                  <a:lnTo>
                    <a:pt x="3920" y="463"/>
                  </a:lnTo>
                  <a:cubicBezTo>
                    <a:pt x="3933" y="465"/>
                    <a:pt x="3946" y="467"/>
                    <a:pt x="3960" y="470"/>
                  </a:cubicBezTo>
                  <a:lnTo>
                    <a:pt x="3989" y="475"/>
                  </a:lnTo>
                  <a:lnTo>
                    <a:pt x="4017" y="481"/>
                  </a:lnTo>
                  <a:lnTo>
                    <a:pt x="4033" y="484"/>
                  </a:lnTo>
                  <a:lnTo>
                    <a:pt x="4033" y="484"/>
                  </a:lnTo>
                  <a:cubicBezTo>
                    <a:pt x="4033" y="485"/>
                    <a:pt x="4033" y="486"/>
                    <a:pt x="4033" y="486"/>
                  </a:cubicBezTo>
                  <a:cubicBezTo>
                    <a:pt x="4033" y="487"/>
                    <a:pt x="4033" y="487"/>
                    <a:pt x="4033" y="488"/>
                  </a:cubicBezTo>
                  <a:lnTo>
                    <a:pt x="4033" y="488"/>
                  </a:lnTo>
                  <a:lnTo>
                    <a:pt x="4033" y="488"/>
                  </a:lnTo>
                  <a:cubicBezTo>
                    <a:pt x="4033" y="492"/>
                    <a:pt x="4034" y="496"/>
                    <a:pt x="4036" y="500"/>
                  </a:cubicBezTo>
                  <a:cubicBezTo>
                    <a:pt x="4038" y="504"/>
                    <a:pt x="4041" y="507"/>
                    <a:pt x="4045" y="509"/>
                  </a:cubicBezTo>
                  <a:cubicBezTo>
                    <a:pt x="4049" y="511"/>
                    <a:pt x="4053" y="512"/>
                    <a:pt x="4057" y="512"/>
                  </a:cubicBezTo>
                  <a:lnTo>
                    <a:pt x="4057" y="512"/>
                  </a:lnTo>
                  <a:lnTo>
                    <a:pt x="4057" y="512"/>
                  </a:lnTo>
                  <a:lnTo>
                    <a:pt x="4057" y="512"/>
                  </a:lnTo>
                  <a:cubicBezTo>
                    <a:pt x="4057" y="513"/>
                    <a:pt x="4057" y="514"/>
                    <a:pt x="4057" y="515"/>
                  </a:cubicBezTo>
                  <a:cubicBezTo>
                    <a:pt x="4057" y="516"/>
                    <a:pt x="4057" y="517"/>
                    <a:pt x="4057" y="518"/>
                  </a:cubicBezTo>
                  <a:lnTo>
                    <a:pt x="4058" y="532"/>
                  </a:lnTo>
                  <a:close/>
                  <a:moveTo>
                    <a:pt x="4200" y="596"/>
                  </a:moveTo>
                  <a:cubicBezTo>
                    <a:pt x="4219" y="603"/>
                    <a:pt x="4239" y="611"/>
                    <a:pt x="4258" y="619"/>
                  </a:cubicBezTo>
                  <a:lnTo>
                    <a:pt x="4254" y="624"/>
                  </a:lnTo>
                  <a:lnTo>
                    <a:pt x="4248" y="630"/>
                  </a:lnTo>
                  <a:lnTo>
                    <a:pt x="4237" y="644"/>
                  </a:lnTo>
                  <a:lnTo>
                    <a:pt x="4234" y="648"/>
                  </a:lnTo>
                  <a:cubicBezTo>
                    <a:pt x="4215" y="672"/>
                    <a:pt x="4195" y="700"/>
                    <a:pt x="4175" y="731"/>
                  </a:cubicBezTo>
                  <a:lnTo>
                    <a:pt x="4175" y="731"/>
                  </a:lnTo>
                  <a:cubicBezTo>
                    <a:pt x="4170" y="739"/>
                    <a:pt x="4165" y="746"/>
                    <a:pt x="4160" y="754"/>
                  </a:cubicBezTo>
                  <a:lnTo>
                    <a:pt x="4160" y="754"/>
                  </a:lnTo>
                  <a:lnTo>
                    <a:pt x="4160" y="755"/>
                  </a:lnTo>
                  <a:cubicBezTo>
                    <a:pt x="4159" y="756"/>
                    <a:pt x="4159" y="757"/>
                    <a:pt x="4158" y="758"/>
                  </a:cubicBezTo>
                  <a:lnTo>
                    <a:pt x="4144" y="780"/>
                  </a:lnTo>
                  <a:lnTo>
                    <a:pt x="4141" y="786"/>
                  </a:lnTo>
                  <a:lnTo>
                    <a:pt x="4129" y="807"/>
                  </a:lnTo>
                  <a:cubicBezTo>
                    <a:pt x="4127" y="809"/>
                    <a:pt x="4125" y="812"/>
                    <a:pt x="4124" y="815"/>
                  </a:cubicBezTo>
                  <a:cubicBezTo>
                    <a:pt x="4120" y="822"/>
                    <a:pt x="4116" y="828"/>
                    <a:pt x="4112" y="835"/>
                  </a:cubicBezTo>
                  <a:lnTo>
                    <a:pt x="4107" y="845"/>
                  </a:lnTo>
                  <a:lnTo>
                    <a:pt x="4095" y="864"/>
                  </a:lnTo>
                  <a:lnTo>
                    <a:pt x="4089" y="876"/>
                  </a:lnTo>
                  <a:lnTo>
                    <a:pt x="4089" y="876"/>
                  </a:lnTo>
                  <a:lnTo>
                    <a:pt x="4089" y="876"/>
                  </a:lnTo>
                  <a:cubicBezTo>
                    <a:pt x="4086" y="874"/>
                    <a:pt x="4083" y="873"/>
                    <a:pt x="4079" y="873"/>
                  </a:cubicBezTo>
                  <a:cubicBezTo>
                    <a:pt x="4079" y="860"/>
                    <a:pt x="4079" y="847"/>
                    <a:pt x="4078" y="834"/>
                  </a:cubicBezTo>
                  <a:cubicBezTo>
                    <a:pt x="4078" y="828"/>
                    <a:pt x="4078" y="822"/>
                    <a:pt x="4078" y="817"/>
                  </a:cubicBezTo>
                  <a:cubicBezTo>
                    <a:pt x="4078" y="803"/>
                    <a:pt x="4079" y="790"/>
                    <a:pt x="4077" y="777"/>
                  </a:cubicBezTo>
                  <a:cubicBezTo>
                    <a:pt x="4076" y="764"/>
                    <a:pt x="4077" y="758"/>
                    <a:pt x="4075" y="747"/>
                  </a:cubicBezTo>
                  <a:cubicBezTo>
                    <a:pt x="4074" y="736"/>
                    <a:pt x="4075" y="731"/>
                    <a:pt x="4075" y="723"/>
                  </a:cubicBezTo>
                  <a:cubicBezTo>
                    <a:pt x="4075" y="709"/>
                    <a:pt x="4074" y="695"/>
                    <a:pt x="4073" y="681"/>
                  </a:cubicBezTo>
                  <a:cubicBezTo>
                    <a:pt x="4073" y="678"/>
                    <a:pt x="4073" y="674"/>
                    <a:pt x="4073" y="671"/>
                  </a:cubicBezTo>
                  <a:cubicBezTo>
                    <a:pt x="4071" y="628"/>
                    <a:pt x="4068" y="587"/>
                    <a:pt x="4065" y="548"/>
                  </a:cubicBezTo>
                  <a:cubicBezTo>
                    <a:pt x="4110" y="562"/>
                    <a:pt x="4154" y="576"/>
                    <a:pt x="4198" y="592"/>
                  </a:cubicBezTo>
                  <a:lnTo>
                    <a:pt x="4200" y="596"/>
                  </a:lnTo>
                  <a:close/>
                  <a:moveTo>
                    <a:pt x="4267" y="612"/>
                  </a:moveTo>
                  <a:lnTo>
                    <a:pt x="4279" y="599"/>
                  </a:lnTo>
                  <a:lnTo>
                    <a:pt x="4280" y="598"/>
                  </a:lnTo>
                  <a:lnTo>
                    <a:pt x="4293" y="585"/>
                  </a:lnTo>
                  <a:lnTo>
                    <a:pt x="4294" y="584"/>
                  </a:lnTo>
                  <a:lnTo>
                    <a:pt x="4303" y="575"/>
                  </a:lnTo>
                  <a:lnTo>
                    <a:pt x="4303" y="575"/>
                  </a:lnTo>
                  <a:cubicBezTo>
                    <a:pt x="4304" y="577"/>
                    <a:pt x="4307" y="577"/>
                    <a:pt x="4308" y="579"/>
                  </a:cubicBezTo>
                  <a:cubicBezTo>
                    <a:pt x="4313" y="581"/>
                    <a:pt x="4315" y="583"/>
                    <a:pt x="4320" y="583"/>
                  </a:cubicBezTo>
                  <a:lnTo>
                    <a:pt x="4320" y="583"/>
                  </a:lnTo>
                  <a:lnTo>
                    <a:pt x="4320" y="583"/>
                  </a:lnTo>
                  <a:cubicBezTo>
                    <a:pt x="4323" y="583"/>
                    <a:pt x="4327" y="582"/>
                    <a:pt x="4330" y="580"/>
                  </a:cubicBezTo>
                  <a:lnTo>
                    <a:pt x="4347" y="605"/>
                  </a:lnTo>
                  <a:cubicBezTo>
                    <a:pt x="4352" y="613"/>
                    <a:pt x="4358" y="620"/>
                    <a:pt x="4363" y="628"/>
                  </a:cubicBezTo>
                  <a:cubicBezTo>
                    <a:pt x="4368" y="636"/>
                    <a:pt x="4375" y="645"/>
                    <a:pt x="4381" y="654"/>
                  </a:cubicBezTo>
                  <a:lnTo>
                    <a:pt x="4385" y="660"/>
                  </a:lnTo>
                  <a:lnTo>
                    <a:pt x="4385" y="660"/>
                  </a:lnTo>
                  <a:cubicBezTo>
                    <a:pt x="4382" y="663"/>
                    <a:pt x="4380" y="665"/>
                    <a:pt x="4378" y="668"/>
                  </a:cubicBezTo>
                  <a:lnTo>
                    <a:pt x="4378" y="669"/>
                  </a:lnTo>
                  <a:lnTo>
                    <a:pt x="4339" y="651"/>
                  </a:lnTo>
                  <a:cubicBezTo>
                    <a:pt x="4325" y="645"/>
                    <a:pt x="4311" y="638"/>
                    <a:pt x="4297" y="633"/>
                  </a:cubicBezTo>
                  <a:cubicBezTo>
                    <a:pt x="4283" y="627"/>
                    <a:pt x="4273" y="623"/>
                    <a:pt x="4261" y="618"/>
                  </a:cubicBezTo>
                  <a:lnTo>
                    <a:pt x="4265" y="615"/>
                  </a:lnTo>
                  <a:lnTo>
                    <a:pt x="4267" y="612"/>
                  </a:lnTo>
                  <a:close/>
                  <a:moveTo>
                    <a:pt x="4445" y="693"/>
                  </a:moveTo>
                  <a:lnTo>
                    <a:pt x="4468" y="700"/>
                  </a:lnTo>
                  <a:lnTo>
                    <a:pt x="4488" y="706"/>
                  </a:lnTo>
                  <a:lnTo>
                    <a:pt x="4511" y="714"/>
                  </a:lnTo>
                  <a:lnTo>
                    <a:pt x="4530" y="721"/>
                  </a:lnTo>
                  <a:lnTo>
                    <a:pt x="4553" y="730"/>
                  </a:lnTo>
                  <a:cubicBezTo>
                    <a:pt x="4560" y="732"/>
                    <a:pt x="4566" y="735"/>
                    <a:pt x="4573" y="738"/>
                  </a:cubicBezTo>
                  <a:cubicBezTo>
                    <a:pt x="4580" y="740"/>
                    <a:pt x="4588" y="744"/>
                    <a:pt x="4595" y="747"/>
                  </a:cubicBezTo>
                  <a:lnTo>
                    <a:pt x="4615" y="755"/>
                  </a:lnTo>
                  <a:lnTo>
                    <a:pt x="4638" y="766"/>
                  </a:lnTo>
                  <a:cubicBezTo>
                    <a:pt x="4644" y="769"/>
                    <a:pt x="4650" y="771"/>
                    <a:pt x="4656" y="775"/>
                  </a:cubicBezTo>
                  <a:cubicBezTo>
                    <a:pt x="4662" y="778"/>
                    <a:pt x="4668" y="780"/>
                    <a:pt x="4674" y="783"/>
                  </a:cubicBezTo>
                  <a:lnTo>
                    <a:pt x="4685" y="792"/>
                  </a:lnTo>
                  <a:cubicBezTo>
                    <a:pt x="4696" y="800"/>
                    <a:pt x="4706" y="808"/>
                    <a:pt x="4717" y="816"/>
                  </a:cubicBezTo>
                  <a:lnTo>
                    <a:pt x="4738" y="832"/>
                  </a:lnTo>
                  <a:lnTo>
                    <a:pt x="4770" y="857"/>
                  </a:lnTo>
                  <a:lnTo>
                    <a:pt x="4790" y="873"/>
                  </a:lnTo>
                  <a:cubicBezTo>
                    <a:pt x="4801" y="882"/>
                    <a:pt x="4811" y="890"/>
                    <a:pt x="4821" y="899"/>
                  </a:cubicBezTo>
                  <a:lnTo>
                    <a:pt x="4841" y="915"/>
                  </a:lnTo>
                  <a:lnTo>
                    <a:pt x="4873" y="942"/>
                  </a:lnTo>
                  <a:lnTo>
                    <a:pt x="4891" y="958"/>
                  </a:lnTo>
                  <a:cubicBezTo>
                    <a:pt x="4902" y="968"/>
                    <a:pt x="4913" y="978"/>
                    <a:pt x="4924" y="988"/>
                  </a:cubicBezTo>
                  <a:lnTo>
                    <a:pt x="4939" y="1002"/>
                  </a:lnTo>
                  <a:lnTo>
                    <a:pt x="4977" y="1037"/>
                  </a:lnTo>
                  <a:lnTo>
                    <a:pt x="4986" y="1047"/>
                  </a:lnTo>
                  <a:cubicBezTo>
                    <a:pt x="4991" y="1051"/>
                    <a:pt x="4994" y="1055"/>
                    <a:pt x="4998" y="1058"/>
                  </a:cubicBezTo>
                  <a:lnTo>
                    <a:pt x="4994" y="1061"/>
                  </a:lnTo>
                  <a:lnTo>
                    <a:pt x="4986" y="1067"/>
                  </a:lnTo>
                  <a:lnTo>
                    <a:pt x="4982" y="1070"/>
                  </a:lnTo>
                  <a:lnTo>
                    <a:pt x="4982" y="1070"/>
                  </a:lnTo>
                  <a:cubicBezTo>
                    <a:pt x="4975" y="1076"/>
                    <a:pt x="4969" y="1081"/>
                    <a:pt x="4962" y="1088"/>
                  </a:cubicBezTo>
                  <a:lnTo>
                    <a:pt x="4962" y="1088"/>
                  </a:lnTo>
                  <a:cubicBezTo>
                    <a:pt x="4961" y="1087"/>
                    <a:pt x="4961" y="1085"/>
                    <a:pt x="4959" y="1085"/>
                  </a:cubicBezTo>
                  <a:cubicBezTo>
                    <a:pt x="4956" y="1082"/>
                    <a:pt x="4952" y="1082"/>
                    <a:pt x="4947" y="1082"/>
                  </a:cubicBezTo>
                  <a:cubicBezTo>
                    <a:pt x="4943" y="1082"/>
                    <a:pt x="4939" y="1083"/>
                    <a:pt x="4936" y="1085"/>
                  </a:cubicBezTo>
                  <a:cubicBezTo>
                    <a:pt x="4934" y="1086"/>
                    <a:pt x="4933" y="1087"/>
                    <a:pt x="4931" y="1089"/>
                  </a:cubicBezTo>
                  <a:cubicBezTo>
                    <a:pt x="4918" y="1075"/>
                    <a:pt x="4904" y="1062"/>
                    <a:pt x="4890" y="1049"/>
                  </a:cubicBezTo>
                  <a:lnTo>
                    <a:pt x="4887" y="1045"/>
                  </a:lnTo>
                  <a:cubicBezTo>
                    <a:pt x="4865" y="1026"/>
                    <a:pt x="4844" y="1006"/>
                    <a:pt x="4823" y="986"/>
                  </a:cubicBezTo>
                  <a:lnTo>
                    <a:pt x="4802" y="969"/>
                  </a:lnTo>
                  <a:cubicBezTo>
                    <a:pt x="4788" y="956"/>
                    <a:pt x="4773" y="943"/>
                    <a:pt x="4758" y="929"/>
                  </a:cubicBezTo>
                  <a:lnTo>
                    <a:pt x="4731" y="908"/>
                  </a:lnTo>
                  <a:cubicBezTo>
                    <a:pt x="4717" y="897"/>
                    <a:pt x="4704" y="886"/>
                    <a:pt x="4690" y="875"/>
                  </a:cubicBezTo>
                  <a:lnTo>
                    <a:pt x="4661" y="853"/>
                  </a:lnTo>
                  <a:cubicBezTo>
                    <a:pt x="4648" y="843"/>
                    <a:pt x="4635" y="834"/>
                    <a:pt x="4622" y="823"/>
                  </a:cubicBezTo>
                  <a:cubicBezTo>
                    <a:pt x="4612" y="816"/>
                    <a:pt x="4602" y="808"/>
                    <a:pt x="4591" y="801"/>
                  </a:cubicBezTo>
                  <a:cubicBezTo>
                    <a:pt x="4580" y="793"/>
                    <a:pt x="4565" y="782"/>
                    <a:pt x="4552" y="773"/>
                  </a:cubicBezTo>
                  <a:lnTo>
                    <a:pt x="4520" y="752"/>
                  </a:lnTo>
                  <a:cubicBezTo>
                    <a:pt x="4506" y="743"/>
                    <a:pt x="4494" y="733"/>
                    <a:pt x="4480" y="725"/>
                  </a:cubicBezTo>
                  <a:cubicBezTo>
                    <a:pt x="4467" y="716"/>
                    <a:pt x="4457" y="712"/>
                    <a:pt x="4447" y="706"/>
                  </a:cubicBezTo>
                  <a:lnTo>
                    <a:pt x="4423" y="691"/>
                  </a:lnTo>
                  <a:lnTo>
                    <a:pt x="4423" y="691"/>
                  </a:lnTo>
                  <a:cubicBezTo>
                    <a:pt x="4424" y="689"/>
                    <a:pt x="4424" y="688"/>
                    <a:pt x="4425" y="687"/>
                  </a:cubicBezTo>
                  <a:lnTo>
                    <a:pt x="4429" y="688"/>
                  </a:lnTo>
                  <a:lnTo>
                    <a:pt x="4445" y="693"/>
                  </a:lnTo>
                  <a:close/>
                  <a:moveTo>
                    <a:pt x="5001" y="1155"/>
                  </a:moveTo>
                  <a:cubicBezTo>
                    <a:pt x="5010" y="1163"/>
                    <a:pt x="5019" y="1172"/>
                    <a:pt x="5028" y="1181"/>
                  </a:cubicBezTo>
                  <a:cubicBezTo>
                    <a:pt x="5038" y="1189"/>
                    <a:pt x="5044" y="1195"/>
                    <a:pt x="5051" y="1202"/>
                  </a:cubicBezTo>
                  <a:cubicBezTo>
                    <a:pt x="5059" y="1209"/>
                    <a:pt x="5069" y="1220"/>
                    <a:pt x="5078" y="1229"/>
                  </a:cubicBezTo>
                  <a:cubicBezTo>
                    <a:pt x="5087" y="1238"/>
                    <a:pt x="5093" y="1243"/>
                    <a:pt x="5100" y="1251"/>
                  </a:cubicBezTo>
                  <a:cubicBezTo>
                    <a:pt x="5107" y="1258"/>
                    <a:pt x="5117" y="1269"/>
                    <a:pt x="5126" y="1279"/>
                  </a:cubicBezTo>
                  <a:cubicBezTo>
                    <a:pt x="5135" y="1288"/>
                    <a:pt x="5140" y="1293"/>
                    <a:pt x="5147" y="1301"/>
                  </a:cubicBezTo>
                  <a:cubicBezTo>
                    <a:pt x="5154" y="1308"/>
                    <a:pt x="5164" y="1321"/>
                    <a:pt x="5173" y="1331"/>
                  </a:cubicBezTo>
                  <a:cubicBezTo>
                    <a:pt x="5182" y="1341"/>
                    <a:pt x="5187" y="1346"/>
                    <a:pt x="5193" y="1354"/>
                  </a:cubicBezTo>
                  <a:cubicBezTo>
                    <a:pt x="5200" y="1362"/>
                    <a:pt x="5210" y="1374"/>
                    <a:pt x="5218" y="1385"/>
                  </a:cubicBezTo>
                  <a:cubicBezTo>
                    <a:pt x="5226" y="1395"/>
                    <a:pt x="5231" y="1401"/>
                    <a:pt x="5238" y="1409"/>
                  </a:cubicBezTo>
                  <a:cubicBezTo>
                    <a:pt x="5245" y="1417"/>
                    <a:pt x="5254" y="1430"/>
                    <a:pt x="5263" y="1442"/>
                  </a:cubicBezTo>
                  <a:cubicBezTo>
                    <a:pt x="5269" y="1449"/>
                    <a:pt x="5274" y="1457"/>
                    <a:pt x="5280" y="1465"/>
                  </a:cubicBezTo>
                  <a:lnTo>
                    <a:pt x="5286" y="1474"/>
                  </a:lnTo>
                  <a:lnTo>
                    <a:pt x="5279" y="1467"/>
                  </a:lnTo>
                  <a:cubicBezTo>
                    <a:pt x="5271" y="1458"/>
                    <a:pt x="5263" y="1449"/>
                    <a:pt x="5254" y="1441"/>
                  </a:cubicBezTo>
                  <a:lnTo>
                    <a:pt x="5237" y="1425"/>
                  </a:lnTo>
                  <a:cubicBezTo>
                    <a:pt x="5229" y="1416"/>
                    <a:pt x="5220" y="1408"/>
                    <a:pt x="5211" y="1400"/>
                  </a:cubicBezTo>
                  <a:cubicBezTo>
                    <a:pt x="5205" y="1395"/>
                    <a:pt x="5200" y="1390"/>
                    <a:pt x="5194" y="1384"/>
                  </a:cubicBezTo>
                  <a:cubicBezTo>
                    <a:pt x="5185" y="1376"/>
                    <a:pt x="5175" y="1367"/>
                    <a:pt x="5165" y="1359"/>
                  </a:cubicBezTo>
                  <a:cubicBezTo>
                    <a:pt x="5160" y="1355"/>
                    <a:pt x="5155" y="1350"/>
                    <a:pt x="5150" y="1346"/>
                  </a:cubicBezTo>
                  <a:cubicBezTo>
                    <a:pt x="5141" y="1339"/>
                    <a:pt x="5132" y="1332"/>
                    <a:pt x="5123" y="1324"/>
                  </a:cubicBezTo>
                  <a:lnTo>
                    <a:pt x="5123" y="1324"/>
                  </a:lnTo>
                  <a:cubicBezTo>
                    <a:pt x="5124" y="1323"/>
                    <a:pt x="5125" y="1323"/>
                    <a:pt x="5125" y="1322"/>
                  </a:cubicBezTo>
                  <a:cubicBezTo>
                    <a:pt x="5127" y="1317"/>
                    <a:pt x="5128" y="1315"/>
                    <a:pt x="5128" y="1311"/>
                  </a:cubicBezTo>
                  <a:lnTo>
                    <a:pt x="5128" y="1311"/>
                  </a:lnTo>
                  <a:lnTo>
                    <a:pt x="5128" y="1311"/>
                  </a:lnTo>
                  <a:cubicBezTo>
                    <a:pt x="5128" y="1306"/>
                    <a:pt x="5127" y="1302"/>
                    <a:pt x="5125" y="1299"/>
                  </a:cubicBezTo>
                  <a:cubicBezTo>
                    <a:pt x="5123" y="1295"/>
                    <a:pt x="5120" y="1292"/>
                    <a:pt x="5116" y="1290"/>
                  </a:cubicBezTo>
                  <a:cubicBezTo>
                    <a:pt x="5112" y="1288"/>
                    <a:pt x="5109" y="1287"/>
                    <a:pt x="5104" y="1287"/>
                  </a:cubicBezTo>
                  <a:lnTo>
                    <a:pt x="5104" y="1287"/>
                  </a:lnTo>
                  <a:lnTo>
                    <a:pt x="5104" y="1287"/>
                  </a:lnTo>
                  <a:lnTo>
                    <a:pt x="5104" y="1287"/>
                  </a:lnTo>
                  <a:cubicBezTo>
                    <a:pt x="5100" y="1287"/>
                    <a:pt x="5096" y="1288"/>
                    <a:pt x="5092" y="1290"/>
                  </a:cubicBezTo>
                  <a:cubicBezTo>
                    <a:pt x="5090" y="1291"/>
                    <a:pt x="5089" y="1292"/>
                    <a:pt x="5087" y="1293"/>
                  </a:cubicBezTo>
                  <a:lnTo>
                    <a:pt x="5079" y="1283"/>
                  </a:lnTo>
                  <a:cubicBezTo>
                    <a:pt x="5065" y="1264"/>
                    <a:pt x="5052" y="1243"/>
                    <a:pt x="5037" y="1223"/>
                  </a:cubicBezTo>
                  <a:cubicBezTo>
                    <a:pt x="5023" y="1203"/>
                    <a:pt x="5008" y="1186"/>
                    <a:pt x="4994" y="1167"/>
                  </a:cubicBezTo>
                  <a:cubicBezTo>
                    <a:pt x="4983" y="1153"/>
                    <a:pt x="4973" y="1139"/>
                    <a:pt x="4962" y="1125"/>
                  </a:cubicBezTo>
                  <a:lnTo>
                    <a:pt x="4962" y="1125"/>
                  </a:lnTo>
                  <a:cubicBezTo>
                    <a:pt x="4962" y="1125"/>
                    <a:pt x="4963" y="1124"/>
                    <a:pt x="4964" y="1124"/>
                  </a:cubicBezTo>
                  <a:lnTo>
                    <a:pt x="4977" y="1135"/>
                  </a:lnTo>
                  <a:lnTo>
                    <a:pt x="5001" y="1155"/>
                  </a:lnTo>
                  <a:close/>
                  <a:moveTo>
                    <a:pt x="5695" y="2279"/>
                  </a:moveTo>
                  <a:cubicBezTo>
                    <a:pt x="5692" y="2268"/>
                    <a:pt x="5689" y="2257"/>
                    <a:pt x="5686" y="2247"/>
                  </a:cubicBezTo>
                  <a:cubicBezTo>
                    <a:pt x="5685" y="2243"/>
                    <a:pt x="5685" y="2239"/>
                    <a:pt x="5683" y="2236"/>
                  </a:cubicBezTo>
                  <a:cubicBezTo>
                    <a:pt x="5682" y="2232"/>
                    <a:pt x="5680" y="2226"/>
                    <a:pt x="5678" y="2222"/>
                  </a:cubicBezTo>
                  <a:lnTo>
                    <a:pt x="5680" y="2222"/>
                  </a:lnTo>
                  <a:cubicBezTo>
                    <a:pt x="5684" y="2237"/>
                    <a:pt x="5689" y="2252"/>
                    <a:pt x="5692" y="2267"/>
                  </a:cubicBezTo>
                  <a:cubicBezTo>
                    <a:pt x="5693" y="2272"/>
                    <a:pt x="5694" y="2277"/>
                    <a:pt x="5695" y="2281"/>
                  </a:cubicBezTo>
                  <a:lnTo>
                    <a:pt x="5695" y="2279"/>
                  </a:lnTo>
                  <a:close/>
                  <a:moveTo>
                    <a:pt x="5655" y="2235"/>
                  </a:moveTo>
                  <a:cubicBezTo>
                    <a:pt x="5662" y="2267"/>
                    <a:pt x="5668" y="2299"/>
                    <a:pt x="5674" y="2331"/>
                  </a:cubicBezTo>
                  <a:cubicBezTo>
                    <a:pt x="5674" y="2332"/>
                    <a:pt x="5674" y="2334"/>
                    <a:pt x="5674" y="2335"/>
                  </a:cubicBezTo>
                  <a:lnTo>
                    <a:pt x="5674" y="2335"/>
                  </a:lnTo>
                  <a:lnTo>
                    <a:pt x="5674" y="2335"/>
                  </a:lnTo>
                  <a:cubicBezTo>
                    <a:pt x="5674" y="2331"/>
                    <a:pt x="5674" y="2327"/>
                    <a:pt x="5671" y="2324"/>
                  </a:cubicBezTo>
                  <a:cubicBezTo>
                    <a:pt x="5670" y="2321"/>
                    <a:pt x="5668" y="2320"/>
                    <a:pt x="5666" y="2318"/>
                  </a:cubicBezTo>
                  <a:lnTo>
                    <a:pt x="5657" y="2277"/>
                  </a:lnTo>
                  <a:lnTo>
                    <a:pt x="5651" y="2258"/>
                  </a:lnTo>
                  <a:cubicBezTo>
                    <a:pt x="5648" y="2246"/>
                    <a:pt x="5645" y="2234"/>
                    <a:pt x="5642" y="2222"/>
                  </a:cubicBezTo>
                  <a:cubicBezTo>
                    <a:pt x="5640" y="2215"/>
                    <a:pt x="5638" y="2208"/>
                    <a:pt x="5636" y="2201"/>
                  </a:cubicBezTo>
                  <a:cubicBezTo>
                    <a:pt x="5632" y="2189"/>
                    <a:pt x="5629" y="2178"/>
                    <a:pt x="5625" y="2167"/>
                  </a:cubicBezTo>
                  <a:cubicBezTo>
                    <a:pt x="5623" y="2160"/>
                    <a:pt x="5621" y="2153"/>
                    <a:pt x="5619" y="2146"/>
                  </a:cubicBezTo>
                  <a:lnTo>
                    <a:pt x="5607" y="2111"/>
                  </a:lnTo>
                  <a:lnTo>
                    <a:pt x="5600" y="2092"/>
                  </a:lnTo>
                  <a:cubicBezTo>
                    <a:pt x="5597" y="2082"/>
                    <a:pt x="5593" y="2072"/>
                    <a:pt x="5589" y="2062"/>
                  </a:cubicBezTo>
                  <a:lnTo>
                    <a:pt x="5589" y="2062"/>
                  </a:lnTo>
                  <a:cubicBezTo>
                    <a:pt x="5590" y="2062"/>
                    <a:pt x="5591" y="2061"/>
                    <a:pt x="5592" y="2061"/>
                  </a:cubicBezTo>
                  <a:cubicBezTo>
                    <a:pt x="5596" y="2059"/>
                    <a:pt x="5599" y="2056"/>
                    <a:pt x="5601" y="2052"/>
                  </a:cubicBezTo>
                  <a:cubicBezTo>
                    <a:pt x="5603" y="2048"/>
                    <a:pt x="5604" y="2045"/>
                    <a:pt x="5604" y="2040"/>
                  </a:cubicBezTo>
                  <a:lnTo>
                    <a:pt x="5604" y="2040"/>
                  </a:lnTo>
                  <a:lnTo>
                    <a:pt x="5604" y="2040"/>
                  </a:lnTo>
                  <a:lnTo>
                    <a:pt x="5604" y="2040"/>
                  </a:lnTo>
                  <a:cubicBezTo>
                    <a:pt x="5604" y="2036"/>
                    <a:pt x="5603" y="2032"/>
                    <a:pt x="5601" y="2028"/>
                  </a:cubicBezTo>
                  <a:cubicBezTo>
                    <a:pt x="5599" y="2024"/>
                    <a:pt x="5596" y="2021"/>
                    <a:pt x="5592" y="2019"/>
                  </a:cubicBezTo>
                  <a:cubicBezTo>
                    <a:pt x="5588" y="2016"/>
                    <a:pt x="5584" y="2016"/>
                    <a:pt x="5580" y="2016"/>
                  </a:cubicBezTo>
                  <a:lnTo>
                    <a:pt x="5580" y="2016"/>
                  </a:lnTo>
                  <a:lnTo>
                    <a:pt x="5580" y="2016"/>
                  </a:lnTo>
                  <a:cubicBezTo>
                    <a:pt x="5578" y="2016"/>
                    <a:pt x="5577" y="2017"/>
                    <a:pt x="5575" y="2017"/>
                  </a:cubicBezTo>
                  <a:lnTo>
                    <a:pt x="5565" y="1980"/>
                  </a:lnTo>
                  <a:cubicBezTo>
                    <a:pt x="5563" y="1972"/>
                    <a:pt x="5560" y="1964"/>
                    <a:pt x="5558" y="1956"/>
                  </a:cubicBezTo>
                  <a:lnTo>
                    <a:pt x="5548" y="1921"/>
                  </a:lnTo>
                  <a:cubicBezTo>
                    <a:pt x="5566" y="1951"/>
                    <a:pt x="5582" y="1982"/>
                    <a:pt x="5598" y="2013"/>
                  </a:cubicBezTo>
                  <a:cubicBezTo>
                    <a:pt x="5598" y="2016"/>
                    <a:pt x="5600" y="2019"/>
                    <a:pt x="5600" y="2022"/>
                  </a:cubicBezTo>
                  <a:cubicBezTo>
                    <a:pt x="5610" y="2052"/>
                    <a:pt x="5618" y="2083"/>
                    <a:pt x="5626" y="2113"/>
                  </a:cubicBezTo>
                  <a:cubicBezTo>
                    <a:pt x="5627" y="2119"/>
                    <a:pt x="5629" y="2124"/>
                    <a:pt x="5630" y="2130"/>
                  </a:cubicBezTo>
                  <a:cubicBezTo>
                    <a:pt x="5636" y="2153"/>
                    <a:pt x="5641" y="2175"/>
                    <a:pt x="5646" y="2198"/>
                  </a:cubicBezTo>
                  <a:cubicBezTo>
                    <a:pt x="5646" y="2198"/>
                    <a:pt x="5646" y="2199"/>
                    <a:pt x="5646" y="2200"/>
                  </a:cubicBezTo>
                  <a:lnTo>
                    <a:pt x="5646" y="2200"/>
                  </a:lnTo>
                  <a:cubicBezTo>
                    <a:pt x="5646" y="2204"/>
                    <a:pt x="5648" y="2206"/>
                    <a:pt x="5649" y="2210"/>
                  </a:cubicBezTo>
                  <a:cubicBezTo>
                    <a:pt x="5650" y="2210"/>
                    <a:pt x="5649" y="2211"/>
                    <a:pt x="5650" y="2212"/>
                  </a:cubicBezTo>
                  <a:cubicBezTo>
                    <a:pt x="5650" y="2215"/>
                    <a:pt x="5652" y="2219"/>
                    <a:pt x="5652" y="2224"/>
                  </a:cubicBezTo>
                  <a:cubicBezTo>
                    <a:pt x="5653" y="2228"/>
                    <a:pt x="5654" y="2231"/>
                    <a:pt x="5654" y="2235"/>
                  </a:cubicBezTo>
                  <a:lnTo>
                    <a:pt x="5655" y="2235"/>
                  </a:lnTo>
                  <a:close/>
                  <a:moveTo>
                    <a:pt x="5689" y="2437"/>
                  </a:moveTo>
                  <a:cubicBezTo>
                    <a:pt x="5687" y="2425"/>
                    <a:pt x="5685" y="2413"/>
                    <a:pt x="5683" y="2401"/>
                  </a:cubicBezTo>
                  <a:lnTo>
                    <a:pt x="5681" y="2391"/>
                  </a:lnTo>
                  <a:cubicBezTo>
                    <a:pt x="5678" y="2376"/>
                    <a:pt x="5675" y="2361"/>
                    <a:pt x="5672" y="2346"/>
                  </a:cubicBezTo>
                  <a:lnTo>
                    <a:pt x="5672" y="2346"/>
                  </a:lnTo>
                  <a:cubicBezTo>
                    <a:pt x="5674" y="2343"/>
                    <a:pt x="5674" y="2340"/>
                    <a:pt x="5674" y="2336"/>
                  </a:cubicBezTo>
                  <a:cubicBezTo>
                    <a:pt x="5680" y="2368"/>
                    <a:pt x="5684" y="2400"/>
                    <a:pt x="5688" y="2432"/>
                  </a:cubicBezTo>
                  <a:lnTo>
                    <a:pt x="5689" y="2437"/>
                  </a:lnTo>
                  <a:close/>
                  <a:moveTo>
                    <a:pt x="5635" y="2291"/>
                  </a:moveTo>
                  <a:cubicBezTo>
                    <a:pt x="5632" y="2284"/>
                    <a:pt x="5630" y="2277"/>
                    <a:pt x="5627" y="2271"/>
                  </a:cubicBezTo>
                  <a:cubicBezTo>
                    <a:pt x="5624" y="2265"/>
                    <a:pt x="5622" y="2260"/>
                    <a:pt x="5620" y="2255"/>
                  </a:cubicBezTo>
                  <a:cubicBezTo>
                    <a:pt x="5618" y="2250"/>
                    <a:pt x="5615" y="2242"/>
                    <a:pt x="5612" y="2236"/>
                  </a:cubicBezTo>
                  <a:cubicBezTo>
                    <a:pt x="5609" y="2229"/>
                    <a:pt x="5607" y="2225"/>
                    <a:pt x="5605" y="2221"/>
                  </a:cubicBezTo>
                  <a:lnTo>
                    <a:pt x="5596" y="2203"/>
                  </a:lnTo>
                  <a:cubicBezTo>
                    <a:pt x="5593" y="2199"/>
                    <a:pt x="5591" y="2194"/>
                    <a:pt x="5588" y="2190"/>
                  </a:cubicBezTo>
                  <a:lnTo>
                    <a:pt x="5578" y="2173"/>
                  </a:lnTo>
                  <a:cubicBezTo>
                    <a:pt x="5576" y="2169"/>
                    <a:pt x="5574" y="2165"/>
                    <a:pt x="5571" y="2161"/>
                  </a:cubicBezTo>
                  <a:cubicBezTo>
                    <a:pt x="5568" y="2157"/>
                    <a:pt x="5564" y="2150"/>
                    <a:pt x="5560" y="2145"/>
                  </a:cubicBezTo>
                  <a:cubicBezTo>
                    <a:pt x="5557" y="2140"/>
                    <a:pt x="5555" y="2138"/>
                    <a:pt x="5553" y="2135"/>
                  </a:cubicBezTo>
                  <a:cubicBezTo>
                    <a:pt x="5551" y="2131"/>
                    <a:pt x="5544" y="2124"/>
                    <a:pt x="5539" y="2118"/>
                  </a:cubicBezTo>
                  <a:cubicBezTo>
                    <a:pt x="5537" y="2116"/>
                    <a:pt x="5536" y="2114"/>
                    <a:pt x="5534" y="2112"/>
                  </a:cubicBezTo>
                  <a:lnTo>
                    <a:pt x="5531" y="2108"/>
                  </a:lnTo>
                  <a:lnTo>
                    <a:pt x="5531" y="2108"/>
                  </a:lnTo>
                  <a:cubicBezTo>
                    <a:pt x="5532" y="2107"/>
                    <a:pt x="5533" y="2106"/>
                    <a:pt x="5534" y="2104"/>
                  </a:cubicBezTo>
                  <a:cubicBezTo>
                    <a:pt x="5536" y="2100"/>
                    <a:pt x="5537" y="2096"/>
                    <a:pt x="5537" y="2092"/>
                  </a:cubicBezTo>
                  <a:lnTo>
                    <a:pt x="5537" y="2092"/>
                  </a:lnTo>
                  <a:lnTo>
                    <a:pt x="5537" y="2092"/>
                  </a:lnTo>
                  <a:lnTo>
                    <a:pt x="5537" y="2092"/>
                  </a:lnTo>
                  <a:cubicBezTo>
                    <a:pt x="5537" y="2087"/>
                    <a:pt x="5537" y="2083"/>
                    <a:pt x="5534" y="2080"/>
                  </a:cubicBezTo>
                  <a:cubicBezTo>
                    <a:pt x="5533" y="2076"/>
                    <a:pt x="5530" y="2074"/>
                    <a:pt x="5527" y="2072"/>
                  </a:cubicBezTo>
                  <a:lnTo>
                    <a:pt x="5529" y="2070"/>
                  </a:lnTo>
                  <a:lnTo>
                    <a:pt x="5532" y="2066"/>
                  </a:lnTo>
                  <a:lnTo>
                    <a:pt x="5532" y="2066"/>
                  </a:lnTo>
                  <a:cubicBezTo>
                    <a:pt x="5534" y="2064"/>
                    <a:pt x="5535" y="2063"/>
                    <a:pt x="5537" y="2061"/>
                  </a:cubicBezTo>
                  <a:lnTo>
                    <a:pt x="5537" y="2061"/>
                  </a:lnTo>
                  <a:cubicBezTo>
                    <a:pt x="5538" y="2060"/>
                    <a:pt x="5539" y="2059"/>
                    <a:pt x="5540" y="2058"/>
                  </a:cubicBezTo>
                  <a:lnTo>
                    <a:pt x="5544" y="2054"/>
                  </a:lnTo>
                  <a:lnTo>
                    <a:pt x="5549" y="2050"/>
                  </a:lnTo>
                  <a:lnTo>
                    <a:pt x="5552" y="2048"/>
                  </a:lnTo>
                  <a:lnTo>
                    <a:pt x="5552" y="2048"/>
                  </a:lnTo>
                  <a:cubicBezTo>
                    <a:pt x="5553" y="2047"/>
                    <a:pt x="5553" y="2047"/>
                    <a:pt x="5554" y="2047"/>
                  </a:cubicBezTo>
                  <a:cubicBezTo>
                    <a:pt x="5555" y="2046"/>
                    <a:pt x="5556" y="2046"/>
                    <a:pt x="5557" y="2045"/>
                  </a:cubicBezTo>
                  <a:lnTo>
                    <a:pt x="5557" y="2045"/>
                  </a:lnTo>
                  <a:lnTo>
                    <a:pt x="5557" y="2045"/>
                  </a:lnTo>
                  <a:cubicBezTo>
                    <a:pt x="5557" y="2048"/>
                    <a:pt x="5558" y="2050"/>
                    <a:pt x="5560" y="2053"/>
                  </a:cubicBezTo>
                  <a:cubicBezTo>
                    <a:pt x="5562" y="2056"/>
                    <a:pt x="5565" y="2059"/>
                    <a:pt x="5568" y="2061"/>
                  </a:cubicBezTo>
                  <a:cubicBezTo>
                    <a:pt x="5572" y="2063"/>
                    <a:pt x="5575" y="2063"/>
                    <a:pt x="5579" y="2063"/>
                  </a:cubicBezTo>
                  <a:cubicBezTo>
                    <a:pt x="5581" y="2063"/>
                    <a:pt x="5583" y="2063"/>
                    <a:pt x="5585" y="2062"/>
                  </a:cubicBezTo>
                  <a:cubicBezTo>
                    <a:pt x="5589" y="2078"/>
                    <a:pt x="5594" y="2095"/>
                    <a:pt x="5598" y="2111"/>
                  </a:cubicBezTo>
                  <a:cubicBezTo>
                    <a:pt x="5600" y="2118"/>
                    <a:pt x="5602" y="2126"/>
                    <a:pt x="5604" y="2134"/>
                  </a:cubicBezTo>
                  <a:cubicBezTo>
                    <a:pt x="5608" y="2150"/>
                    <a:pt x="5612" y="2166"/>
                    <a:pt x="5616" y="2182"/>
                  </a:cubicBezTo>
                  <a:cubicBezTo>
                    <a:pt x="5618" y="2192"/>
                    <a:pt x="5621" y="2202"/>
                    <a:pt x="5623" y="2213"/>
                  </a:cubicBezTo>
                  <a:cubicBezTo>
                    <a:pt x="5626" y="2227"/>
                    <a:pt x="5629" y="2241"/>
                    <a:pt x="5632" y="2255"/>
                  </a:cubicBezTo>
                  <a:lnTo>
                    <a:pt x="5639" y="2290"/>
                  </a:lnTo>
                  <a:cubicBezTo>
                    <a:pt x="5641" y="2297"/>
                    <a:pt x="5643" y="2305"/>
                    <a:pt x="5644" y="2313"/>
                  </a:cubicBezTo>
                  <a:lnTo>
                    <a:pt x="5643" y="2313"/>
                  </a:lnTo>
                  <a:cubicBezTo>
                    <a:pt x="5643" y="2311"/>
                    <a:pt x="5642" y="2309"/>
                    <a:pt x="5641" y="2307"/>
                  </a:cubicBezTo>
                  <a:cubicBezTo>
                    <a:pt x="5639" y="2302"/>
                    <a:pt x="5637" y="2296"/>
                    <a:pt x="5634" y="2291"/>
                  </a:cubicBezTo>
                  <a:lnTo>
                    <a:pt x="5635" y="2291"/>
                  </a:lnTo>
                  <a:close/>
                  <a:moveTo>
                    <a:pt x="5480" y="2060"/>
                  </a:moveTo>
                  <a:cubicBezTo>
                    <a:pt x="5477" y="2057"/>
                    <a:pt x="5474" y="2054"/>
                    <a:pt x="5470" y="2052"/>
                  </a:cubicBezTo>
                  <a:cubicBezTo>
                    <a:pt x="5467" y="2050"/>
                    <a:pt x="5462" y="2046"/>
                    <a:pt x="5458" y="2043"/>
                  </a:cubicBezTo>
                  <a:lnTo>
                    <a:pt x="5448" y="2037"/>
                  </a:lnTo>
                  <a:cubicBezTo>
                    <a:pt x="5443" y="2034"/>
                    <a:pt x="5439" y="2031"/>
                    <a:pt x="5434" y="2029"/>
                  </a:cubicBezTo>
                  <a:cubicBezTo>
                    <a:pt x="5430" y="2026"/>
                    <a:pt x="5427" y="2026"/>
                    <a:pt x="5424" y="2024"/>
                  </a:cubicBezTo>
                  <a:lnTo>
                    <a:pt x="5410" y="2018"/>
                  </a:lnTo>
                  <a:lnTo>
                    <a:pt x="5400" y="2014"/>
                  </a:lnTo>
                  <a:cubicBezTo>
                    <a:pt x="5395" y="2012"/>
                    <a:pt x="5389" y="2011"/>
                    <a:pt x="5385" y="2010"/>
                  </a:cubicBezTo>
                  <a:lnTo>
                    <a:pt x="5375" y="2007"/>
                  </a:lnTo>
                  <a:lnTo>
                    <a:pt x="5358" y="2004"/>
                  </a:lnTo>
                  <a:cubicBezTo>
                    <a:pt x="5355" y="2004"/>
                    <a:pt x="5353" y="2003"/>
                    <a:pt x="5350" y="2002"/>
                  </a:cubicBezTo>
                  <a:lnTo>
                    <a:pt x="5350" y="2002"/>
                  </a:lnTo>
                  <a:cubicBezTo>
                    <a:pt x="5341" y="2001"/>
                    <a:pt x="5333" y="2001"/>
                    <a:pt x="5325" y="2001"/>
                  </a:cubicBezTo>
                  <a:lnTo>
                    <a:pt x="5314" y="2001"/>
                  </a:lnTo>
                  <a:lnTo>
                    <a:pt x="5314" y="2001"/>
                  </a:lnTo>
                  <a:cubicBezTo>
                    <a:pt x="5313" y="1998"/>
                    <a:pt x="5313" y="1995"/>
                    <a:pt x="5311" y="1993"/>
                  </a:cubicBezTo>
                  <a:cubicBezTo>
                    <a:pt x="5310" y="1988"/>
                    <a:pt x="5306" y="1986"/>
                    <a:pt x="5302" y="1984"/>
                  </a:cubicBezTo>
                  <a:cubicBezTo>
                    <a:pt x="5299" y="1981"/>
                    <a:pt x="5295" y="1981"/>
                    <a:pt x="5291" y="1981"/>
                  </a:cubicBezTo>
                  <a:cubicBezTo>
                    <a:pt x="5290" y="1981"/>
                    <a:pt x="5290" y="1981"/>
                    <a:pt x="5290" y="1981"/>
                  </a:cubicBezTo>
                  <a:lnTo>
                    <a:pt x="5290" y="1981"/>
                  </a:lnTo>
                  <a:cubicBezTo>
                    <a:pt x="5288" y="1981"/>
                    <a:pt x="5286" y="1982"/>
                    <a:pt x="5284" y="1983"/>
                  </a:cubicBezTo>
                  <a:cubicBezTo>
                    <a:pt x="5276" y="1963"/>
                    <a:pt x="5270" y="1945"/>
                    <a:pt x="5263" y="1927"/>
                  </a:cubicBezTo>
                  <a:cubicBezTo>
                    <a:pt x="5252" y="1896"/>
                    <a:pt x="5241" y="1865"/>
                    <a:pt x="5230" y="1835"/>
                  </a:cubicBezTo>
                  <a:cubicBezTo>
                    <a:pt x="5219" y="1804"/>
                    <a:pt x="5207" y="1774"/>
                    <a:pt x="5196" y="1743"/>
                  </a:cubicBezTo>
                  <a:lnTo>
                    <a:pt x="5196" y="1741"/>
                  </a:lnTo>
                  <a:cubicBezTo>
                    <a:pt x="5185" y="1711"/>
                    <a:pt x="5174" y="1681"/>
                    <a:pt x="5164" y="1651"/>
                  </a:cubicBezTo>
                  <a:cubicBezTo>
                    <a:pt x="5162" y="1647"/>
                    <a:pt x="5160" y="1642"/>
                    <a:pt x="5158" y="1638"/>
                  </a:cubicBezTo>
                  <a:lnTo>
                    <a:pt x="5130" y="1559"/>
                  </a:lnTo>
                  <a:cubicBezTo>
                    <a:pt x="5127" y="1553"/>
                    <a:pt x="5124" y="1546"/>
                    <a:pt x="5122" y="1540"/>
                  </a:cubicBezTo>
                  <a:cubicBezTo>
                    <a:pt x="5113" y="1516"/>
                    <a:pt x="5104" y="1492"/>
                    <a:pt x="5095" y="1468"/>
                  </a:cubicBezTo>
                  <a:lnTo>
                    <a:pt x="5085" y="1442"/>
                  </a:lnTo>
                  <a:cubicBezTo>
                    <a:pt x="5085" y="1440"/>
                    <a:pt x="5083" y="1438"/>
                    <a:pt x="5082" y="1436"/>
                  </a:cubicBezTo>
                  <a:lnTo>
                    <a:pt x="5098" y="1446"/>
                  </a:lnTo>
                  <a:lnTo>
                    <a:pt x="5098" y="1446"/>
                  </a:lnTo>
                  <a:lnTo>
                    <a:pt x="5098" y="1446"/>
                  </a:lnTo>
                  <a:cubicBezTo>
                    <a:pt x="5095" y="1450"/>
                    <a:pt x="5094" y="1454"/>
                    <a:pt x="5094" y="1458"/>
                  </a:cubicBezTo>
                  <a:lnTo>
                    <a:pt x="5094" y="1458"/>
                  </a:lnTo>
                  <a:lnTo>
                    <a:pt x="5094" y="1458"/>
                  </a:lnTo>
                  <a:cubicBezTo>
                    <a:pt x="5094" y="1463"/>
                    <a:pt x="5095" y="1466"/>
                    <a:pt x="5097" y="1470"/>
                  </a:cubicBezTo>
                  <a:cubicBezTo>
                    <a:pt x="5100" y="1474"/>
                    <a:pt x="5102" y="1477"/>
                    <a:pt x="5106" y="1479"/>
                  </a:cubicBezTo>
                  <a:cubicBezTo>
                    <a:pt x="5110" y="1481"/>
                    <a:pt x="5114" y="1482"/>
                    <a:pt x="5118" y="1482"/>
                  </a:cubicBezTo>
                  <a:lnTo>
                    <a:pt x="5118" y="1482"/>
                  </a:lnTo>
                  <a:lnTo>
                    <a:pt x="5118" y="1482"/>
                  </a:lnTo>
                  <a:lnTo>
                    <a:pt x="5118" y="1482"/>
                  </a:lnTo>
                  <a:cubicBezTo>
                    <a:pt x="5123" y="1482"/>
                    <a:pt x="5126" y="1480"/>
                    <a:pt x="5130" y="1479"/>
                  </a:cubicBezTo>
                  <a:cubicBezTo>
                    <a:pt x="5133" y="1477"/>
                    <a:pt x="5135" y="1476"/>
                    <a:pt x="5137" y="1473"/>
                  </a:cubicBezTo>
                  <a:lnTo>
                    <a:pt x="5137" y="1473"/>
                  </a:lnTo>
                  <a:cubicBezTo>
                    <a:pt x="5184" y="1507"/>
                    <a:pt x="5223" y="1539"/>
                    <a:pt x="5267" y="1578"/>
                  </a:cubicBezTo>
                  <a:lnTo>
                    <a:pt x="5268" y="1580"/>
                  </a:lnTo>
                  <a:cubicBezTo>
                    <a:pt x="5287" y="1614"/>
                    <a:pt x="5306" y="1648"/>
                    <a:pt x="5324" y="1683"/>
                  </a:cubicBezTo>
                  <a:cubicBezTo>
                    <a:pt x="5336" y="1705"/>
                    <a:pt x="5348" y="1728"/>
                    <a:pt x="5360" y="1751"/>
                  </a:cubicBezTo>
                  <a:cubicBezTo>
                    <a:pt x="5373" y="1778"/>
                    <a:pt x="5387" y="1804"/>
                    <a:pt x="5399" y="1830"/>
                  </a:cubicBezTo>
                  <a:cubicBezTo>
                    <a:pt x="5408" y="1848"/>
                    <a:pt x="5416" y="1867"/>
                    <a:pt x="5424" y="1886"/>
                  </a:cubicBezTo>
                  <a:cubicBezTo>
                    <a:pt x="5435" y="1910"/>
                    <a:pt x="5447" y="1934"/>
                    <a:pt x="5458" y="1959"/>
                  </a:cubicBezTo>
                  <a:cubicBezTo>
                    <a:pt x="5466" y="1978"/>
                    <a:pt x="5473" y="1997"/>
                    <a:pt x="5481" y="2016"/>
                  </a:cubicBezTo>
                  <a:cubicBezTo>
                    <a:pt x="5489" y="2035"/>
                    <a:pt x="5496" y="2053"/>
                    <a:pt x="5504" y="2072"/>
                  </a:cubicBezTo>
                  <a:lnTo>
                    <a:pt x="5504" y="2072"/>
                  </a:lnTo>
                  <a:cubicBezTo>
                    <a:pt x="5503" y="2072"/>
                    <a:pt x="5503" y="2072"/>
                    <a:pt x="5502" y="2073"/>
                  </a:cubicBezTo>
                  <a:cubicBezTo>
                    <a:pt x="5501" y="2073"/>
                    <a:pt x="5499" y="2074"/>
                    <a:pt x="5498" y="2076"/>
                  </a:cubicBezTo>
                  <a:lnTo>
                    <a:pt x="5498" y="2076"/>
                  </a:lnTo>
                  <a:cubicBezTo>
                    <a:pt x="5496" y="2074"/>
                    <a:pt x="5494" y="2072"/>
                    <a:pt x="5492" y="2070"/>
                  </a:cubicBezTo>
                  <a:cubicBezTo>
                    <a:pt x="5487" y="2066"/>
                    <a:pt x="5483" y="2063"/>
                    <a:pt x="5479" y="2060"/>
                  </a:cubicBezTo>
                  <a:lnTo>
                    <a:pt x="5480" y="2060"/>
                  </a:lnTo>
                  <a:close/>
                  <a:moveTo>
                    <a:pt x="5383" y="2392"/>
                  </a:moveTo>
                  <a:cubicBezTo>
                    <a:pt x="5384" y="2397"/>
                    <a:pt x="5386" y="2401"/>
                    <a:pt x="5387" y="2406"/>
                  </a:cubicBezTo>
                  <a:cubicBezTo>
                    <a:pt x="5388" y="2411"/>
                    <a:pt x="5390" y="2419"/>
                    <a:pt x="5392" y="2426"/>
                  </a:cubicBezTo>
                  <a:lnTo>
                    <a:pt x="5394" y="2432"/>
                  </a:lnTo>
                  <a:cubicBezTo>
                    <a:pt x="5406" y="2475"/>
                    <a:pt x="5418" y="2515"/>
                    <a:pt x="5430" y="2553"/>
                  </a:cubicBezTo>
                  <a:lnTo>
                    <a:pt x="5430" y="2553"/>
                  </a:lnTo>
                  <a:cubicBezTo>
                    <a:pt x="5429" y="2554"/>
                    <a:pt x="5427" y="2554"/>
                    <a:pt x="5426" y="2555"/>
                  </a:cubicBezTo>
                  <a:cubicBezTo>
                    <a:pt x="5422" y="2556"/>
                    <a:pt x="5420" y="2560"/>
                    <a:pt x="5417" y="2564"/>
                  </a:cubicBezTo>
                  <a:cubicBezTo>
                    <a:pt x="5415" y="2568"/>
                    <a:pt x="5414" y="2571"/>
                    <a:pt x="5414" y="2576"/>
                  </a:cubicBezTo>
                  <a:lnTo>
                    <a:pt x="5414" y="2576"/>
                  </a:lnTo>
                  <a:lnTo>
                    <a:pt x="5414" y="2576"/>
                  </a:lnTo>
                  <a:lnTo>
                    <a:pt x="5414" y="2576"/>
                  </a:lnTo>
                  <a:cubicBezTo>
                    <a:pt x="5414" y="2580"/>
                    <a:pt x="5415" y="2584"/>
                    <a:pt x="5417" y="2588"/>
                  </a:cubicBezTo>
                  <a:cubicBezTo>
                    <a:pt x="5420" y="2592"/>
                    <a:pt x="5422" y="2594"/>
                    <a:pt x="5426" y="2597"/>
                  </a:cubicBezTo>
                  <a:cubicBezTo>
                    <a:pt x="5430" y="2599"/>
                    <a:pt x="5434" y="2600"/>
                    <a:pt x="5438" y="2600"/>
                  </a:cubicBezTo>
                  <a:lnTo>
                    <a:pt x="5438" y="2600"/>
                  </a:lnTo>
                  <a:lnTo>
                    <a:pt x="5438" y="2600"/>
                  </a:lnTo>
                  <a:cubicBezTo>
                    <a:pt x="5441" y="2600"/>
                    <a:pt x="5442" y="2599"/>
                    <a:pt x="5445" y="2598"/>
                  </a:cubicBezTo>
                  <a:cubicBezTo>
                    <a:pt x="5449" y="2613"/>
                    <a:pt x="5454" y="2627"/>
                    <a:pt x="5459" y="2642"/>
                  </a:cubicBezTo>
                  <a:cubicBezTo>
                    <a:pt x="5459" y="2643"/>
                    <a:pt x="5459" y="2644"/>
                    <a:pt x="5460" y="2645"/>
                  </a:cubicBezTo>
                  <a:lnTo>
                    <a:pt x="5467" y="2665"/>
                  </a:lnTo>
                  <a:lnTo>
                    <a:pt x="5467" y="2665"/>
                  </a:lnTo>
                  <a:cubicBezTo>
                    <a:pt x="5467" y="2666"/>
                    <a:pt x="5468" y="2667"/>
                    <a:pt x="5468" y="2668"/>
                  </a:cubicBezTo>
                  <a:cubicBezTo>
                    <a:pt x="5470" y="2674"/>
                    <a:pt x="5473" y="2680"/>
                    <a:pt x="5475" y="2686"/>
                  </a:cubicBezTo>
                  <a:cubicBezTo>
                    <a:pt x="5475" y="2688"/>
                    <a:pt x="5476" y="2689"/>
                    <a:pt x="5477" y="2691"/>
                  </a:cubicBezTo>
                  <a:cubicBezTo>
                    <a:pt x="5479" y="2697"/>
                    <a:pt x="5481" y="2702"/>
                    <a:pt x="5483" y="2708"/>
                  </a:cubicBezTo>
                  <a:lnTo>
                    <a:pt x="5485" y="2714"/>
                  </a:lnTo>
                  <a:lnTo>
                    <a:pt x="5491" y="2729"/>
                  </a:lnTo>
                  <a:lnTo>
                    <a:pt x="5494" y="2736"/>
                  </a:lnTo>
                  <a:cubicBezTo>
                    <a:pt x="5496" y="2741"/>
                    <a:pt x="5498" y="2745"/>
                    <a:pt x="5500" y="2750"/>
                  </a:cubicBezTo>
                  <a:cubicBezTo>
                    <a:pt x="5502" y="2754"/>
                    <a:pt x="5502" y="2755"/>
                    <a:pt x="5503" y="2758"/>
                  </a:cubicBezTo>
                  <a:cubicBezTo>
                    <a:pt x="5504" y="2760"/>
                    <a:pt x="5507" y="2767"/>
                    <a:pt x="5509" y="2772"/>
                  </a:cubicBezTo>
                  <a:cubicBezTo>
                    <a:pt x="5511" y="2776"/>
                    <a:pt x="5512" y="2776"/>
                    <a:pt x="5513" y="2780"/>
                  </a:cubicBezTo>
                  <a:cubicBezTo>
                    <a:pt x="5515" y="2783"/>
                    <a:pt x="5516" y="2788"/>
                    <a:pt x="5518" y="2792"/>
                  </a:cubicBezTo>
                  <a:lnTo>
                    <a:pt x="5522" y="2801"/>
                  </a:lnTo>
                  <a:lnTo>
                    <a:pt x="5528" y="2812"/>
                  </a:lnTo>
                  <a:lnTo>
                    <a:pt x="5532" y="2821"/>
                  </a:lnTo>
                  <a:lnTo>
                    <a:pt x="5537" y="2831"/>
                  </a:lnTo>
                  <a:lnTo>
                    <a:pt x="5542" y="2841"/>
                  </a:lnTo>
                  <a:lnTo>
                    <a:pt x="5547" y="2849"/>
                  </a:lnTo>
                  <a:lnTo>
                    <a:pt x="5553" y="2859"/>
                  </a:lnTo>
                  <a:cubicBezTo>
                    <a:pt x="5554" y="2862"/>
                    <a:pt x="5556" y="2864"/>
                    <a:pt x="5558" y="2866"/>
                  </a:cubicBezTo>
                  <a:lnTo>
                    <a:pt x="5564" y="2876"/>
                  </a:lnTo>
                  <a:cubicBezTo>
                    <a:pt x="5565" y="2878"/>
                    <a:pt x="5567" y="2881"/>
                    <a:pt x="5568" y="2883"/>
                  </a:cubicBezTo>
                  <a:lnTo>
                    <a:pt x="5573" y="2889"/>
                  </a:lnTo>
                  <a:lnTo>
                    <a:pt x="5573" y="2889"/>
                  </a:lnTo>
                  <a:cubicBezTo>
                    <a:pt x="5571" y="2891"/>
                    <a:pt x="5569" y="2892"/>
                    <a:pt x="5567" y="2896"/>
                  </a:cubicBezTo>
                  <a:cubicBezTo>
                    <a:pt x="5567" y="2896"/>
                    <a:pt x="5566" y="2899"/>
                    <a:pt x="5565" y="2901"/>
                  </a:cubicBezTo>
                  <a:lnTo>
                    <a:pt x="5563" y="2901"/>
                  </a:lnTo>
                  <a:lnTo>
                    <a:pt x="5557" y="2899"/>
                  </a:lnTo>
                  <a:lnTo>
                    <a:pt x="5548" y="2895"/>
                  </a:lnTo>
                  <a:lnTo>
                    <a:pt x="5548" y="2895"/>
                  </a:lnTo>
                  <a:cubicBezTo>
                    <a:pt x="5546" y="2894"/>
                    <a:pt x="5544" y="2893"/>
                    <a:pt x="5542" y="2892"/>
                  </a:cubicBezTo>
                  <a:lnTo>
                    <a:pt x="5532" y="2888"/>
                  </a:lnTo>
                  <a:lnTo>
                    <a:pt x="5526" y="2885"/>
                  </a:lnTo>
                  <a:lnTo>
                    <a:pt x="5516" y="2880"/>
                  </a:lnTo>
                  <a:lnTo>
                    <a:pt x="5509" y="2877"/>
                  </a:lnTo>
                  <a:lnTo>
                    <a:pt x="5500" y="2871"/>
                  </a:lnTo>
                  <a:lnTo>
                    <a:pt x="5493" y="2867"/>
                  </a:lnTo>
                  <a:cubicBezTo>
                    <a:pt x="5489" y="2866"/>
                    <a:pt x="5486" y="2863"/>
                    <a:pt x="5483" y="2861"/>
                  </a:cubicBezTo>
                  <a:lnTo>
                    <a:pt x="5475" y="2857"/>
                  </a:lnTo>
                  <a:lnTo>
                    <a:pt x="5465" y="2850"/>
                  </a:lnTo>
                  <a:lnTo>
                    <a:pt x="5465" y="2850"/>
                  </a:lnTo>
                  <a:cubicBezTo>
                    <a:pt x="5462" y="2848"/>
                    <a:pt x="5460" y="2846"/>
                    <a:pt x="5458" y="2844"/>
                  </a:cubicBezTo>
                  <a:lnTo>
                    <a:pt x="5447" y="2837"/>
                  </a:lnTo>
                  <a:lnTo>
                    <a:pt x="5439" y="2831"/>
                  </a:lnTo>
                  <a:lnTo>
                    <a:pt x="5429" y="2823"/>
                  </a:lnTo>
                  <a:lnTo>
                    <a:pt x="5421" y="2817"/>
                  </a:lnTo>
                  <a:lnTo>
                    <a:pt x="5410" y="2808"/>
                  </a:lnTo>
                  <a:lnTo>
                    <a:pt x="5401" y="2801"/>
                  </a:lnTo>
                  <a:lnTo>
                    <a:pt x="5390" y="2791"/>
                  </a:lnTo>
                  <a:lnTo>
                    <a:pt x="5381" y="2784"/>
                  </a:lnTo>
                  <a:lnTo>
                    <a:pt x="5370" y="2774"/>
                  </a:lnTo>
                  <a:lnTo>
                    <a:pt x="5360" y="2765"/>
                  </a:lnTo>
                  <a:lnTo>
                    <a:pt x="5348" y="2754"/>
                  </a:lnTo>
                  <a:lnTo>
                    <a:pt x="5339" y="2745"/>
                  </a:lnTo>
                  <a:lnTo>
                    <a:pt x="5325" y="2732"/>
                  </a:lnTo>
                  <a:lnTo>
                    <a:pt x="5316" y="2724"/>
                  </a:lnTo>
                  <a:lnTo>
                    <a:pt x="5310" y="2718"/>
                  </a:lnTo>
                  <a:lnTo>
                    <a:pt x="5310" y="2718"/>
                  </a:lnTo>
                  <a:cubicBezTo>
                    <a:pt x="5312" y="2716"/>
                    <a:pt x="5312" y="2714"/>
                    <a:pt x="5313" y="2713"/>
                  </a:cubicBezTo>
                  <a:cubicBezTo>
                    <a:pt x="5316" y="2709"/>
                    <a:pt x="5317" y="2706"/>
                    <a:pt x="5317" y="2702"/>
                  </a:cubicBezTo>
                  <a:lnTo>
                    <a:pt x="5317" y="2702"/>
                  </a:lnTo>
                  <a:lnTo>
                    <a:pt x="5317" y="2702"/>
                  </a:lnTo>
                  <a:cubicBezTo>
                    <a:pt x="5317" y="2697"/>
                    <a:pt x="5316" y="2693"/>
                    <a:pt x="5313" y="2690"/>
                  </a:cubicBezTo>
                  <a:cubicBezTo>
                    <a:pt x="5311" y="2686"/>
                    <a:pt x="5309" y="2683"/>
                    <a:pt x="5305" y="2681"/>
                  </a:cubicBezTo>
                  <a:cubicBezTo>
                    <a:pt x="5302" y="2679"/>
                    <a:pt x="5297" y="2678"/>
                    <a:pt x="5293" y="2678"/>
                  </a:cubicBezTo>
                  <a:lnTo>
                    <a:pt x="5293" y="2678"/>
                  </a:lnTo>
                  <a:lnTo>
                    <a:pt x="5293" y="2678"/>
                  </a:lnTo>
                  <a:cubicBezTo>
                    <a:pt x="5288" y="2678"/>
                    <a:pt x="5285" y="2679"/>
                    <a:pt x="5281" y="2681"/>
                  </a:cubicBezTo>
                  <a:cubicBezTo>
                    <a:pt x="5279" y="2682"/>
                    <a:pt x="5278" y="2683"/>
                    <a:pt x="5277" y="2684"/>
                  </a:cubicBezTo>
                  <a:lnTo>
                    <a:pt x="5261" y="2668"/>
                  </a:lnTo>
                  <a:cubicBezTo>
                    <a:pt x="5258" y="2665"/>
                    <a:pt x="5254" y="2661"/>
                    <a:pt x="5251" y="2657"/>
                  </a:cubicBezTo>
                  <a:lnTo>
                    <a:pt x="5248" y="2654"/>
                  </a:lnTo>
                  <a:lnTo>
                    <a:pt x="5229" y="2634"/>
                  </a:lnTo>
                  <a:lnTo>
                    <a:pt x="5223" y="2627"/>
                  </a:lnTo>
                  <a:lnTo>
                    <a:pt x="5207" y="2610"/>
                  </a:lnTo>
                  <a:lnTo>
                    <a:pt x="5203" y="2605"/>
                  </a:lnTo>
                  <a:cubicBezTo>
                    <a:pt x="5182" y="2583"/>
                    <a:pt x="5161" y="2558"/>
                    <a:pt x="5139" y="2532"/>
                  </a:cubicBezTo>
                  <a:lnTo>
                    <a:pt x="5139" y="2532"/>
                  </a:lnTo>
                  <a:cubicBezTo>
                    <a:pt x="5107" y="2496"/>
                    <a:pt x="5074" y="2456"/>
                    <a:pt x="5039" y="2412"/>
                  </a:cubicBezTo>
                  <a:lnTo>
                    <a:pt x="5037" y="2411"/>
                  </a:lnTo>
                  <a:cubicBezTo>
                    <a:pt x="5020" y="2389"/>
                    <a:pt x="5003" y="2367"/>
                    <a:pt x="4984" y="2343"/>
                  </a:cubicBezTo>
                  <a:lnTo>
                    <a:pt x="4968" y="2323"/>
                  </a:lnTo>
                  <a:lnTo>
                    <a:pt x="4956" y="2307"/>
                  </a:lnTo>
                  <a:lnTo>
                    <a:pt x="4934" y="2280"/>
                  </a:lnTo>
                  <a:lnTo>
                    <a:pt x="4926" y="2268"/>
                  </a:lnTo>
                  <a:lnTo>
                    <a:pt x="4909" y="2246"/>
                  </a:lnTo>
                  <a:lnTo>
                    <a:pt x="4909" y="2246"/>
                  </a:lnTo>
                  <a:cubicBezTo>
                    <a:pt x="4911" y="2244"/>
                    <a:pt x="4913" y="2241"/>
                    <a:pt x="4914" y="2240"/>
                  </a:cubicBezTo>
                  <a:cubicBezTo>
                    <a:pt x="4917" y="2235"/>
                    <a:pt x="4918" y="2232"/>
                    <a:pt x="4918" y="2228"/>
                  </a:cubicBezTo>
                  <a:lnTo>
                    <a:pt x="4918" y="2228"/>
                  </a:lnTo>
                  <a:lnTo>
                    <a:pt x="4918" y="2228"/>
                  </a:lnTo>
                  <a:cubicBezTo>
                    <a:pt x="4918" y="2224"/>
                    <a:pt x="4917" y="2219"/>
                    <a:pt x="4914" y="2216"/>
                  </a:cubicBezTo>
                  <a:cubicBezTo>
                    <a:pt x="4913" y="2214"/>
                    <a:pt x="4912" y="2213"/>
                    <a:pt x="4911" y="2212"/>
                  </a:cubicBezTo>
                  <a:cubicBezTo>
                    <a:pt x="4923" y="2200"/>
                    <a:pt x="4934" y="2188"/>
                    <a:pt x="4946" y="2177"/>
                  </a:cubicBezTo>
                  <a:lnTo>
                    <a:pt x="4951" y="2173"/>
                  </a:lnTo>
                  <a:cubicBezTo>
                    <a:pt x="4958" y="2166"/>
                    <a:pt x="4965" y="2160"/>
                    <a:pt x="4972" y="2153"/>
                  </a:cubicBezTo>
                  <a:lnTo>
                    <a:pt x="4980" y="2146"/>
                  </a:lnTo>
                  <a:cubicBezTo>
                    <a:pt x="4986" y="2141"/>
                    <a:pt x="4992" y="2136"/>
                    <a:pt x="4997" y="2132"/>
                  </a:cubicBezTo>
                  <a:lnTo>
                    <a:pt x="5007" y="2124"/>
                  </a:lnTo>
                  <a:lnTo>
                    <a:pt x="5023" y="2112"/>
                  </a:lnTo>
                  <a:lnTo>
                    <a:pt x="5033" y="2104"/>
                  </a:lnTo>
                  <a:lnTo>
                    <a:pt x="5048" y="2094"/>
                  </a:lnTo>
                  <a:cubicBezTo>
                    <a:pt x="5052" y="2091"/>
                    <a:pt x="5055" y="2089"/>
                    <a:pt x="5059" y="2086"/>
                  </a:cubicBezTo>
                  <a:lnTo>
                    <a:pt x="5073" y="2077"/>
                  </a:lnTo>
                  <a:lnTo>
                    <a:pt x="5085" y="2070"/>
                  </a:lnTo>
                  <a:cubicBezTo>
                    <a:pt x="5089" y="2067"/>
                    <a:pt x="5094" y="2065"/>
                    <a:pt x="5098" y="2062"/>
                  </a:cubicBezTo>
                  <a:lnTo>
                    <a:pt x="5110" y="2056"/>
                  </a:lnTo>
                  <a:lnTo>
                    <a:pt x="5123" y="2049"/>
                  </a:lnTo>
                  <a:lnTo>
                    <a:pt x="5135" y="2043"/>
                  </a:lnTo>
                  <a:lnTo>
                    <a:pt x="5147" y="2038"/>
                  </a:lnTo>
                  <a:lnTo>
                    <a:pt x="5159" y="2033"/>
                  </a:lnTo>
                  <a:lnTo>
                    <a:pt x="5171" y="2028"/>
                  </a:lnTo>
                  <a:lnTo>
                    <a:pt x="5183" y="2024"/>
                  </a:lnTo>
                  <a:lnTo>
                    <a:pt x="5195" y="2020"/>
                  </a:lnTo>
                  <a:lnTo>
                    <a:pt x="5207" y="2017"/>
                  </a:lnTo>
                  <a:lnTo>
                    <a:pt x="5218" y="2014"/>
                  </a:lnTo>
                  <a:cubicBezTo>
                    <a:pt x="5222" y="2013"/>
                    <a:pt x="5226" y="2012"/>
                    <a:pt x="5230" y="2012"/>
                  </a:cubicBezTo>
                  <a:lnTo>
                    <a:pt x="5241" y="2010"/>
                  </a:lnTo>
                  <a:lnTo>
                    <a:pt x="5253" y="2008"/>
                  </a:lnTo>
                  <a:lnTo>
                    <a:pt x="5264" y="2007"/>
                  </a:lnTo>
                  <a:lnTo>
                    <a:pt x="5267" y="2007"/>
                  </a:lnTo>
                  <a:lnTo>
                    <a:pt x="5267" y="2007"/>
                  </a:lnTo>
                  <a:cubicBezTo>
                    <a:pt x="5267" y="2011"/>
                    <a:pt x="5268" y="2015"/>
                    <a:pt x="5270" y="2018"/>
                  </a:cubicBezTo>
                  <a:cubicBezTo>
                    <a:pt x="5273" y="2022"/>
                    <a:pt x="5275" y="2025"/>
                    <a:pt x="5279" y="2027"/>
                  </a:cubicBezTo>
                  <a:cubicBezTo>
                    <a:pt x="5283" y="2029"/>
                    <a:pt x="5286" y="2030"/>
                    <a:pt x="5291" y="2030"/>
                  </a:cubicBezTo>
                  <a:lnTo>
                    <a:pt x="5291" y="2030"/>
                  </a:lnTo>
                  <a:cubicBezTo>
                    <a:pt x="5292" y="2030"/>
                    <a:pt x="5292" y="2030"/>
                    <a:pt x="5293" y="2030"/>
                  </a:cubicBezTo>
                  <a:cubicBezTo>
                    <a:pt x="5294" y="2030"/>
                    <a:pt x="5294" y="2030"/>
                    <a:pt x="5295" y="2030"/>
                  </a:cubicBezTo>
                  <a:cubicBezTo>
                    <a:pt x="5325" y="2165"/>
                    <a:pt x="5353" y="2281"/>
                    <a:pt x="5381" y="2384"/>
                  </a:cubicBezTo>
                  <a:cubicBezTo>
                    <a:pt x="5381" y="2385"/>
                    <a:pt x="5381" y="2389"/>
                    <a:pt x="5382" y="2392"/>
                  </a:cubicBezTo>
                  <a:lnTo>
                    <a:pt x="5383" y="2392"/>
                  </a:lnTo>
                  <a:close/>
                  <a:moveTo>
                    <a:pt x="5610" y="2923"/>
                  </a:moveTo>
                  <a:lnTo>
                    <a:pt x="5610" y="2923"/>
                  </a:lnTo>
                  <a:cubicBezTo>
                    <a:pt x="5619" y="2921"/>
                    <a:pt x="5627" y="2919"/>
                    <a:pt x="5636" y="2916"/>
                  </a:cubicBezTo>
                  <a:cubicBezTo>
                    <a:pt x="5639" y="2915"/>
                    <a:pt x="5643" y="2914"/>
                    <a:pt x="5645" y="2913"/>
                  </a:cubicBezTo>
                  <a:cubicBezTo>
                    <a:pt x="5648" y="2912"/>
                    <a:pt x="5655" y="2909"/>
                    <a:pt x="5660" y="2906"/>
                  </a:cubicBezTo>
                  <a:lnTo>
                    <a:pt x="5664" y="2904"/>
                  </a:lnTo>
                  <a:lnTo>
                    <a:pt x="5664" y="2904"/>
                  </a:lnTo>
                  <a:cubicBezTo>
                    <a:pt x="5665" y="2906"/>
                    <a:pt x="5666" y="2908"/>
                    <a:pt x="5668" y="2909"/>
                  </a:cubicBezTo>
                  <a:lnTo>
                    <a:pt x="5668" y="2909"/>
                  </a:lnTo>
                  <a:cubicBezTo>
                    <a:pt x="5666" y="2910"/>
                    <a:pt x="5665" y="2911"/>
                    <a:pt x="5664" y="2913"/>
                  </a:cubicBezTo>
                  <a:cubicBezTo>
                    <a:pt x="5662" y="2916"/>
                    <a:pt x="5661" y="2920"/>
                    <a:pt x="5661" y="2925"/>
                  </a:cubicBezTo>
                  <a:lnTo>
                    <a:pt x="5661" y="2925"/>
                  </a:lnTo>
                  <a:cubicBezTo>
                    <a:pt x="5661" y="2929"/>
                    <a:pt x="5662" y="2932"/>
                    <a:pt x="5664" y="2936"/>
                  </a:cubicBezTo>
                  <a:cubicBezTo>
                    <a:pt x="5665" y="2936"/>
                    <a:pt x="5665" y="2936"/>
                    <a:pt x="5665" y="2936"/>
                  </a:cubicBezTo>
                  <a:cubicBezTo>
                    <a:pt x="5665" y="2939"/>
                    <a:pt x="5663" y="2942"/>
                    <a:pt x="5663" y="2945"/>
                  </a:cubicBezTo>
                  <a:lnTo>
                    <a:pt x="5661" y="2949"/>
                  </a:lnTo>
                  <a:cubicBezTo>
                    <a:pt x="5661" y="2950"/>
                    <a:pt x="5661" y="2952"/>
                    <a:pt x="5661" y="2953"/>
                  </a:cubicBezTo>
                  <a:lnTo>
                    <a:pt x="5661" y="2953"/>
                  </a:lnTo>
                  <a:cubicBezTo>
                    <a:pt x="5659" y="2952"/>
                    <a:pt x="5658" y="2952"/>
                    <a:pt x="5656" y="2952"/>
                  </a:cubicBezTo>
                  <a:lnTo>
                    <a:pt x="5656" y="2952"/>
                  </a:lnTo>
                  <a:cubicBezTo>
                    <a:pt x="5652" y="2952"/>
                    <a:pt x="5648" y="2952"/>
                    <a:pt x="5644" y="2955"/>
                  </a:cubicBezTo>
                  <a:cubicBezTo>
                    <a:pt x="5641" y="2956"/>
                    <a:pt x="5639" y="2960"/>
                    <a:pt x="5636" y="2964"/>
                  </a:cubicBezTo>
                  <a:cubicBezTo>
                    <a:pt x="5635" y="2967"/>
                    <a:pt x="5633" y="2970"/>
                    <a:pt x="5633" y="2973"/>
                  </a:cubicBezTo>
                  <a:lnTo>
                    <a:pt x="5632" y="2973"/>
                  </a:lnTo>
                  <a:lnTo>
                    <a:pt x="5628" y="2971"/>
                  </a:lnTo>
                  <a:lnTo>
                    <a:pt x="5623" y="2969"/>
                  </a:lnTo>
                  <a:lnTo>
                    <a:pt x="5620" y="2966"/>
                  </a:lnTo>
                  <a:lnTo>
                    <a:pt x="5615" y="2963"/>
                  </a:lnTo>
                  <a:lnTo>
                    <a:pt x="5611" y="2960"/>
                  </a:lnTo>
                  <a:lnTo>
                    <a:pt x="5607" y="2956"/>
                  </a:lnTo>
                  <a:lnTo>
                    <a:pt x="5603" y="2952"/>
                  </a:lnTo>
                  <a:lnTo>
                    <a:pt x="5598" y="2947"/>
                  </a:lnTo>
                  <a:lnTo>
                    <a:pt x="5595" y="2944"/>
                  </a:lnTo>
                  <a:lnTo>
                    <a:pt x="5595" y="2944"/>
                  </a:lnTo>
                  <a:cubicBezTo>
                    <a:pt x="5598" y="2942"/>
                    <a:pt x="5600" y="2939"/>
                    <a:pt x="5601" y="2937"/>
                  </a:cubicBezTo>
                  <a:cubicBezTo>
                    <a:pt x="5603" y="2932"/>
                    <a:pt x="5604" y="2929"/>
                    <a:pt x="5604" y="2925"/>
                  </a:cubicBezTo>
                  <a:lnTo>
                    <a:pt x="5604" y="2925"/>
                  </a:lnTo>
                  <a:cubicBezTo>
                    <a:pt x="5604" y="2925"/>
                    <a:pt x="5606" y="2925"/>
                    <a:pt x="5606" y="2924"/>
                  </a:cubicBezTo>
                  <a:lnTo>
                    <a:pt x="5610" y="2924"/>
                  </a:lnTo>
                  <a:lnTo>
                    <a:pt x="5610" y="2923"/>
                  </a:lnTo>
                  <a:close/>
                  <a:moveTo>
                    <a:pt x="5710" y="2947"/>
                  </a:moveTo>
                  <a:lnTo>
                    <a:pt x="5710" y="2979"/>
                  </a:lnTo>
                  <a:lnTo>
                    <a:pt x="5707" y="2979"/>
                  </a:lnTo>
                  <a:cubicBezTo>
                    <a:pt x="5707" y="2962"/>
                    <a:pt x="5708" y="2945"/>
                    <a:pt x="5709" y="2928"/>
                  </a:cubicBezTo>
                  <a:lnTo>
                    <a:pt x="5709" y="2928"/>
                  </a:lnTo>
                  <a:cubicBezTo>
                    <a:pt x="5709" y="2928"/>
                    <a:pt x="5709" y="2927"/>
                    <a:pt x="5709" y="2926"/>
                  </a:cubicBezTo>
                  <a:cubicBezTo>
                    <a:pt x="5709" y="2926"/>
                    <a:pt x="5709" y="2925"/>
                    <a:pt x="5709" y="2924"/>
                  </a:cubicBezTo>
                  <a:lnTo>
                    <a:pt x="5709" y="2924"/>
                  </a:lnTo>
                  <a:lnTo>
                    <a:pt x="5709" y="2923"/>
                  </a:lnTo>
                  <a:cubicBezTo>
                    <a:pt x="5709" y="2922"/>
                    <a:pt x="5709" y="2922"/>
                    <a:pt x="5709" y="2921"/>
                  </a:cubicBezTo>
                  <a:cubicBezTo>
                    <a:pt x="5709" y="2918"/>
                    <a:pt x="5709" y="2915"/>
                    <a:pt x="5709" y="2912"/>
                  </a:cubicBezTo>
                  <a:lnTo>
                    <a:pt x="5709" y="2912"/>
                  </a:lnTo>
                  <a:cubicBezTo>
                    <a:pt x="5709" y="2915"/>
                    <a:pt x="5709" y="2917"/>
                    <a:pt x="5709" y="2920"/>
                  </a:cubicBezTo>
                  <a:cubicBezTo>
                    <a:pt x="5709" y="2930"/>
                    <a:pt x="5709" y="2939"/>
                    <a:pt x="5709" y="2948"/>
                  </a:cubicBezTo>
                  <a:lnTo>
                    <a:pt x="5710" y="2947"/>
                  </a:lnTo>
                  <a:close/>
                  <a:moveTo>
                    <a:pt x="5674" y="3216"/>
                  </a:moveTo>
                  <a:cubicBezTo>
                    <a:pt x="5673" y="3222"/>
                    <a:pt x="5671" y="3228"/>
                    <a:pt x="5670" y="3234"/>
                  </a:cubicBezTo>
                  <a:cubicBezTo>
                    <a:pt x="5667" y="3249"/>
                    <a:pt x="5664" y="3263"/>
                    <a:pt x="5661" y="3278"/>
                  </a:cubicBezTo>
                  <a:cubicBezTo>
                    <a:pt x="5659" y="3284"/>
                    <a:pt x="5658" y="3290"/>
                    <a:pt x="5656" y="3296"/>
                  </a:cubicBezTo>
                  <a:cubicBezTo>
                    <a:pt x="5652" y="3315"/>
                    <a:pt x="5647" y="3334"/>
                    <a:pt x="5641" y="3352"/>
                  </a:cubicBezTo>
                  <a:lnTo>
                    <a:pt x="5641" y="3355"/>
                  </a:lnTo>
                  <a:cubicBezTo>
                    <a:pt x="5636" y="3375"/>
                    <a:pt x="5630" y="3392"/>
                    <a:pt x="5624" y="3411"/>
                  </a:cubicBezTo>
                  <a:cubicBezTo>
                    <a:pt x="5622" y="3416"/>
                    <a:pt x="5620" y="3422"/>
                    <a:pt x="5618" y="3428"/>
                  </a:cubicBezTo>
                  <a:cubicBezTo>
                    <a:pt x="5613" y="3441"/>
                    <a:pt x="5609" y="3455"/>
                    <a:pt x="5604" y="3467"/>
                  </a:cubicBezTo>
                  <a:cubicBezTo>
                    <a:pt x="5601" y="3472"/>
                    <a:pt x="5599" y="3478"/>
                    <a:pt x="5597" y="3483"/>
                  </a:cubicBezTo>
                  <a:cubicBezTo>
                    <a:pt x="5594" y="3493"/>
                    <a:pt x="5589" y="3503"/>
                    <a:pt x="5586" y="3512"/>
                  </a:cubicBezTo>
                  <a:lnTo>
                    <a:pt x="5586" y="3512"/>
                  </a:lnTo>
                  <a:cubicBezTo>
                    <a:pt x="5585" y="3510"/>
                    <a:pt x="5584" y="3509"/>
                    <a:pt x="5583" y="3507"/>
                  </a:cubicBezTo>
                  <a:cubicBezTo>
                    <a:pt x="5581" y="3504"/>
                    <a:pt x="5579" y="3500"/>
                    <a:pt x="5575" y="3498"/>
                  </a:cubicBezTo>
                  <a:lnTo>
                    <a:pt x="5575" y="3498"/>
                  </a:lnTo>
                  <a:cubicBezTo>
                    <a:pt x="5581" y="3486"/>
                    <a:pt x="5587" y="3473"/>
                    <a:pt x="5593" y="3461"/>
                  </a:cubicBezTo>
                  <a:lnTo>
                    <a:pt x="5598" y="3448"/>
                  </a:lnTo>
                  <a:cubicBezTo>
                    <a:pt x="5607" y="3428"/>
                    <a:pt x="5615" y="3409"/>
                    <a:pt x="5623" y="3388"/>
                  </a:cubicBezTo>
                  <a:cubicBezTo>
                    <a:pt x="5624" y="3384"/>
                    <a:pt x="5626" y="3380"/>
                    <a:pt x="5627" y="3376"/>
                  </a:cubicBezTo>
                  <a:cubicBezTo>
                    <a:pt x="5634" y="3356"/>
                    <a:pt x="5641" y="3337"/>
                    <a:pt x="5647" y="3317"/>
                  </a:cubicBezTo>
                  <a:cubicBezTo>
                    <a:pt x="5648" y="3314"/>
                    <a:pt x="5649" y="3310"/>
                    <a:pt x="5650" y="3307"/>
                  </a:cubicBezTo>
                  <a:cubicBezTo>
                    <a:pt x="5656" y="3285"/>
                    <a:pt x="5662" y="3262"/>
                    <a:pt x="5668" y="3239"/>
                  </a:cubicBezTo>
                  <a:lnTo>
                    <a:pt x="5671" y="3223"/>
                  </a:lnTo>
                  <a:cubicBezTo>
                    <a:pt x="5677" y="3200"/>
                    <a:pt x="5681" y="3177"/>
                    <a:pt x="5685" y="3154"/>
                  </a:cubicBezTo>
                  <a:lnTo>
                    <a:pt x="5685" y="3154"/>
                  </a:lnTo>
                  <a:cubicBezTo>
                    <a:pt x="5681" y="3176"/>
                    <a:pt x="5677" y="3196"/>
                    <a:pt x="5673" y="3216"/>
                  </a:cubicBezTo>
                  <a:lnTo>
                    <a:pt x="5674" y="3216"/>
                  </a:lnTo>
                  <a:close/>
                  <a:moveTo>
                    <a:pt x="5551" y="3587"/>
                  </a:moveTo>
                  <a:lnTo>
                    <a:pt x="5543" y="3602"/>
                  </a:lnTo>
                  <a:cubicBezTo>
                    <a:pt x="5537" y="3614"/>
                    <a:pt x="5530" y="3626"/>
                    <a:pt x="5523" y="3637"/>
                  </a:cubicBezTo>
                  <a:lnTo>
                    <a:pt x="5522" y="3636"/>
                  </a:lnTo>
                  <a:cubicBezTo>
                    <a:pt x="5525" y="3627"/>
                    <a:pt x="5529" y="3617"/>
                    <a:pt x="5532" y="3608"/>
                  </a:cubicBezTo>
                  <a:cubicBezTo>
                    <a:pt x="5535" y="3600"/>
                    <a:pt x="5537" y="3594"/>
                    <a:pt x="5540" y="3587"/>
                  </a:cubicBezTo>
                  <a:cubicBezTo>
                    <a:pt x="5545" y="3572"/>
                    <a:pt x="5550" y="3557"/>
                    <a:pt x="5555" y="3542"/>
                  </a:cubicBezTo>
                  <a:lnTo>
                    <a:pt x="5555" y="3542"/>
                  </a:lnTo>
                  <a:cubicBezTo>
                    <a:pt x="5557" y="3543"/>
                    <a:pt x="5560" y="3543"/>
                    <a:pt x="5562" y="3543"/>
                  </a:cubicBezTo>
                  <a:cubicBezTo>
                    <a:pt x="5566" y="3543"/>
                    <a:pt x="5569" y="3543"/>
                    <a:pt x="5572" y="3541"/>
                  </a:cubicBezTo>
                  <a:lnTo>
                    <a:pt x="5572" y="3541"/>
                  </a:lnTo>
                  <a:lnTo>
                    <a:pt x="5572" y="3541"/>
                  </a:lnTo>
                  <a:cubicBezTo>
                    <a:pt x="5565" y="3557"/>
                    <a:pt x="5558" y="3573"/>
                    <a:pt x="5550" y="3588"/>
                  </a:cubicBezTo>
                  <a:lnTo>
                    <a:pt x="5551" y="3587"/>
                  </a:lnTo>
                  <a:close/>
                  <a:moveTo>
                    <a:pt x="5514" y="3717"/>
                  </a:moveTo>
                  <a:cubicBezTo>
                    <a:pt x="5514" y="3725"/>
                    <a:pt x="5514" y="3733"/>
                    <a:pt x="5514" y="3740"/>
                  </a:cubicBezTo>
                  <a:cubicBezTo>
                    <a:pt x="5514" y="3748"/>
                    <a:pt x="5514" y="3752"/>
                    <a:pt x="5515" y="3757"/>
                  </a:cubicBezTo>
                  <a:cubicBezTo>
                    <a:pt x="5516" y="3763"/>
                    <a:pt x="5515" y="3771"/>
                    <a:pt x="5516" y="3777"/>
                  </a:cubicBezTo>
                  <a:cubicBezTo>
                    <a:pt x="5517" y="3783"/>
                    <a:pt x="5517" y="3789"/>
                    <a:pt x="5518" y="3795"/>
                  </a:cubicBezTo>
                  <a:cubicBezTo>
                    <a:pt x="5520" y="3801"/>
                    <a:pt x="5519" y="3806"/>
                    <a:pt x="5519" y="3811"/>
                  </a:cubicBezTo>
                  <a:cubicBezTo>
                    <a:pt x="5519" y="3816"/>
                    <a:pt x="5520" y="3824"/>
                    <a:pt x="5521" y="3831"/>
                  </a:cubicBezTo>
                  <a:lnTo>
                    <a:pt x="5523" y="3843"/>
                  </a:lnTo>
                  <a:cubicBezTo>
                    <a:pt x="5524" y="3851"/>
                    <a:pt x="5525" y="3858"/>
                    <a:pt x="5526" y="3866"/>
                  </a:cubicBezTo>
                  <a:cubicBezTo>
                    <a:pt x="5526" y="3868"/>
                    <a:pt x="5526" y="3870"/>
                    <a:pt x="5527" y="3871"/>
                  </a:cubicBezTo>
                  <a:cubicBezTo>
                    <a:pt x="5529" y="3880"/>
                    <a:pt x="5531" y="3889"/>
                    <a:pt x="5533" y="3896"/>
                  </a:cubicBezTo>
                  <a:lnTo>
                    <a:pt x="5533" y="3896"/>
                  </a:lnTo>
                  <a:cubicBezTo>
                    <a:pt x="5532" y="3897"/>
                    <a:pt x="5532" y="3898"/>
                    <a:pt x="5530" y="3898"/>
                  </a:cubicBezTo>
                  <a:cubicBezTo>
                    <a:pt x="5526" y="3901"/>
                    <a:pt x="5523" y="3903"/>
                    <a:pt x="5521" y="3907"/>
                  </a:cubicBezTo>
                  <a:cubicBezTo>
                    <a:pt x="5519" y="3911"/>
                    <a:pt x="5518" y="3914"/>
                    <a:pt x="5518" y="3919"/>
                  </a:cubicBezTo>
                  <a:lnTo>
                    <a:pt x="5518" y="3919"/>
                  </a:lnTo>
                  <a:cubicBezTo>
                    <a:pt x="5518" y="3923"/>
                    <a:pt x="5520" y="3927"/>
                    <a:pt x="5521" y="3930"/>
                  </a:cubicBezTo>
                  <a:cubicBezTo>
                    <a:pt x="5523" y="3933"/>
                    <a:pt x="5524" y="3935"/>
                    <a:pt x="5526" y="3937"/>
                  </a:cubicBezTo>
                  <a:lnTo>
                    <a:pt x="5526" y="3937"/>
                  </a:lnTo>
                  <a:cubicBezTo>
                    <a:pt x="5521" y="3946"/>
                    <a:pt x="5517" y="3954"/>
                    <a:pt x="5511" y="3963"/>
                  </a:cubicBezTo>
                  <a:cubicBezTo>
                    <a:pt x="5460" y="4052"/>
                    <a:pt x="5409" y="4124"/>
                    <a:pt x="5343" y="4202"/>
                  </a:cubicBezTo>
                  <a:lnTo>
                    <a:pt x="5343" y="4202"/>
                  </a:lnTo>
                  <a:cubicBezTo>
                    <a:pt x="5341" y="4201"/>
                    <a:pt x="5341" y="4200"/>
                    <a:pt x="5339" y="4199"/>
                  </a:cubicBezTo>
                  <a:cubicBezTo>
                    <a:pt x="5335" y="4197"/>
                    <a:pt x="5331" y="4196"/>
                    <a:pt x="5327" y="4196"/>
                  </a:cubicBezTo>
                  <a:cubicBezTo>
                    <a:pt x="5323" y="4196"/>
                    <a:pt x="5319" y="4197"/>
                    <a:pt x="5315" y="4199"/>
                  </a:cubicBezTo>
                  <a:cubicBezTo>
                    <a:pt x="5311" y="4201"/>
                    <a:pt x="5309" y="4204"/>
                    <a:pt x="5306" y="4208"/>
                  </a:cubicBezTo>
                  <a:cubicBezTo>
                    <a:pt x="5304" y="4212"/>
                    <a:pt x="5303" y="4215"/>
                    <a:pt x="5303" y="4220"/>
                  </a:cubicBezTo>
                  <a:cubicBezTo>
                    <a:pt x="5303" y="4220"/>
                    <a:pt x="5303" y="4220"/>
                    <a:pt x="5303" y="4221"/>
                  </a:cubicBezTo>
                  <a:lnTo>
                    <a:pt x="5303" y="4221"/>
                  </a:lnTo>
                  <a:cubicBezTo>
                    <a:pt x="5303" y="4225"/>
                    <a:pt x="5305" y="4229"/>
                    <a:pt x="5307" y="4233"/>
                  </a:cubicBezTo>
                  <a:cubicBezTo>
                    <a:pt x="5309" y="4235"/>
                    <a:pt x="5309" y="4236"/>
                    <a:pt x="5310" y="4238"/>
                  </a:cubicBezTo>
                  <a:cubicBezTo>
                    <a:pt x="5286" y="4265"/>
                    <a:pt x="5261" y="4291"/>
                    <a:pt x="5235" y="4316"/>
                  </a:cubicBezTo>
                  <a:lnTo>
                    <a:pt x="5249" y="4289"/>
                  </a:lnTo>
                  <a:cubicBezTo>
                    <a:pt x="5254" y="4279"/>
                    <a:pt x="5259" y="4270"/>
                    <a:pt x="5264" y="4258"/>
                  </a:cubicBezTo>
                  <a:cubicBezTo>
                    <a:pt x="5269" y="4247"/>
                    <a:pt x="5276" y="4236"/>
                    <a:pt x="5281" y="4224"/>
                  </a:cubicBezTo>
                  <a:cubicBezTo>
                    <a:pt x="5287" y="4213"/>
                    <a:pt x="5292" y="4201"/>
                    <a:pt x="5298" y="4189"/>
                  </a:cubicBezTo>
                  <a:lnTo>
                    <a:pt x="5312" y="4158"/>
                  </a:lnTo>
                  <a:cubicBezTo>
                    <a:pt x="5320" y="4142"/>
                    <a:pt x="5328" y="4125"/>
                    <a:pt x="5336" y="4108"/>
                  </a:cubicBezTo>
                  <a:lnTo>
                    <a:pt x="5343" y="4091"/>
                  </a:lnTo>
                  <a:cubicBezTo>
                    <a:pt x="5354" y="4068"/>
                    <a:pt x="5363" y="4045"/>
                    <a:pt x="5373" y="4022"/>
                  </a:cubicBezTo>
                  <a:lnTo>
                    <a:pt x="5378" y="4010"/>
                  </a:lnTo>
                  <a:cubicBezTo>
                    <a:pt x="5387" y="3990"/>
                    <a:pt x="5395" y="3972"/>
                    <a:pt x="5403" y="3952"/>
                  </a:cubicBezTo>
                  <a:lnTo>
                    <a:pt x="5410" y="3933"/>
                  </a:lnTo>
                  <a:cubicBezTo>
                    <a:pt x="5417" y="3915"/>
                    <a:pt x="5424" y="3898"/>
                    <a:pt x="5431" y="3880"/>
                  </a:cubicBezTo>
                  <a:cubicBezTo>
                    <a:pt x="5434" y="3873"/>
                    <a:pt x="5437" y="3866"/>
                    <a:pt x="5440" y="3859"/>
                  </a:cubicBezTo>
                  <a:cubicBezTo>
                    <a:pt x="5446" y="3842"/>
                    <a:pt x="5453" y="3825"/>
                    <a:pt x="5459" y="3808"/>
                  </a:cubicBezTo>
                  <a:cubicBezTo>
                    <a:pt x="5462" y="3800"/>
                    <a:pt x="5465" y="3791"/>
                    <a:pt x="5469" y="3783"/>
                  </a:cubicBezTo>
                  <a:cubicBezTo>
                    <a:pt x="5474" y="3767"/>
                    <a:pt x="5480" y="3751"/>
                    <a:pt x="5486" y="3735"/>
                  </a:cubicBezTo>
                  <a:cubicBezTo>
                    <a:pt x="5489" y="3726"/>
                    <a:pt x="5493" y="3717"/>
                    <a:pt x="5496" y="3708"/>
                  </a:cubicBezTo>
                  <a:cubicBezTo>
                    <a:pt x="5500" y="3699"/>
                    <a:pt x="5502" y="3690"/>
                    <a:pt x="5505" y="3680"/>
                  </a:cubicBezTo>
                  <a:lnTo>
                    <a:pt x="5505" y="3680"/>
                  </a:lnTo>
                  <a:cubicBezTo>
                    <a:pt x="5507" y="3681"/>
                    <a:pt x="5509" y="3682"/>
                    <a:pt x="5512" y="3682"/>
                  </a:cubicBezTo>
                  <a:cubicBezTo>
                    <a:pt x="5512" y="3688"/>
                    <a:pt x="5512" y="3695"/>
                    <a:pt x="5512" y="3701"/>
                  </a:cubicBezTo>
                  <a:cubicBezTo>
                    <a:pt x="5512" y="3708"/>
                    <a:pt x="5513" y="3713"/>
                    <a:pt x="5514" y="3718"/>
                  </a:cubicBezTo>
                  <a:lnTo>
                    <a:pt x="5514" y="3717"/>
                  </a:lnTo>
                  <a:close/>
                  <a:moveTo>
                    <a:pt x="5565" y="3889"/>
                  </a:moveTo>
                  <a:lnTo>
                    <a:pt x="5574" y="3869"/>
                  </a:lnTo>
                  <a:cubicBezTo>
                    <a:pt x="5570" y="3881"/>
                    <a:pt x="5566" y="3893"/>
                    <a:pt x="5561" y="3906"/>
                  </a:cubicBezTo>
                  <a:lnTo>
                    <a:pt x="5561" y="3906"/>
                  </a:lnTo>
                  <a:cubicBezTo>
                    <a:pt x="5561" y="3906"/>
                    <a:pt x="5561" y="3906"/>
                    <a:pt x="5561" y="3905"/>
                  </a:cubicBezTo>
                  <a:cubicBezTo>
                    <a:pt x="5561" y="3904"/>
                    <a:pt x="5560" y="3903"/>
                    <a:pt x="5559" y="3902"/>
                  </a:cubicBezTo>
                  <a:lnTo>
                    <a:pt x="5561" y="3899"/>
                  </a:lnTo>
                  <a:lnTo>
                    <a:pt x="5565" y="3889"/>
                  </a:lnTo>
                  <a:close/>
                  <a:moveTo>
                    <a:pt x="5492" y="4082"/>
                  </a:moveTo>
                  <a:cubicBezTo>
                    <a:pt x="5491" y="4086"/>
                    <a:pt x="5489" y="4090"/>
                    <a:pt x="5487" y="4095"/>
                  </a:cubicBezTo>
                  <a:lnTo>
                    <a:pt x="5487" y="4095"/>
                  </a:lnTo>
                  <a:lnTo>
                    <a:pt x="5493" y="4080"/>
                  </a:lnTo>
                  <a:lnTo>
                    <a:pt x="5493" y="4080"/>
                  </a:lnTo>
                  <a:cubicBezTo>
                    <a:pt x="5493" y="4079"/>
                    <a:pt x="5494" y="4077"/>
                    <a:pt x="5494" y="4076"/>
                  </a:cubicBezTo>
                  <a:lnTo>
                    <a:pt x="5495" y="4073"/>
                  </a:lnTo>
                  <a:cubicBezTo>
                    <a:pt x="5495" y="4073"/>
                    <a:pt x="5495" y="4073"/>
                    <a:pt x="5495" y="4075"/>
                  </a:cubicBezTo>
                  <a:lnTo>
                    <a:pt x="5492" y="4082"/>
                  </a:lnTo>
                  <a:close/>
                  <a:moveTo>
                    <a:pt x="5427" y="4177"/>
                  </a:moveTo>
                  <a:lnTo>
                    <a:pt x="5427" y="4177"/>
                  </a:lnTo>
                  <a:lnTo>
                    <a:pt x="5427" y="4177"/>
                  </a:lnTo>
                  <a:cubicBezTo>
                    <a:pt x="5427" y="4180"/>
                    <a:pt x="5427" y="4183"/>
                    <a:pt x="5429" y="4186"/>
                  </a:cubicBezTo>
                  <a:cubicBezTo>
                    <a:pt x="5401" y="4230"/>
                    <a:pt x="5373" y="4272"/>
                    <a:pt x="5342" y="4313"/>
                  </a:cubicBezTo>
                  <a:cubicBezTo>
                    <a:pt x="5347" y="4306"/>
                    <a:pt x="5351" y="4299"/>
                    <a:pt x="5355" y="4291"/>
                  </a:cubicBezTo>
                  <a:lnTo>
                    <a:pt x="5373" y="4263"/>
                  </a:lnTo>
                  <a:cubicBezTo>
                    <a:pt x="5378" y="4255"/>
                    <a:pt x="5382" y="4246"/>
                    <a:pt x="5387" y="4238"/>
                  </a:cubicBezTo>
                  <a:lnTo>
                    <a:pt x="5404" y="4209"/>
                  </a:lnTo>
                  <a:lnTo>
                    <a:pt x="5418" y="4184"/>
                  </a:lnTo>
                  <a:lnTo>
                    <a:pt x="5434" y="4155"/>
                  </a:lnTo>
                  <a:cubicBezTo>
                    <a:pt x="5438" y="4146"/>
                    <a:pt x="5443" y="4137"/>
                    <a:pt x="5447" y="4128"/>
                  </a:cubicBezTo>
                  <a:cubicBezTo>
                    <a:pt x="5452" y="4120"/>
                    <a:pt x="5454" y="4116"/>
                    <a:pt x="5457" y="4109"/>
                  </a:cubicBezTo>
                  <a:lnTo>
                    <a:pt x="5457" y="4109"/>
                  </a:lnTo>
                  <a:cubicBezTo>
                    <a:pt x="5456" y="4111"/>
                    <a:pt x="5455" y="4114"/>
                    <a:pt x="5455" y="4117"/>
                  </a:cubicBezTo>
                  <a:lnTo>
                    <a:pt x="5455" y="4117"/>
                  </a:lnTo>
                  <a:cubicBezTo>
                    <a:pt x="5455" y="4121"/>
                    <a:pt x="5456" y="4125"/>
                    <a:pt x="5458" y="4128"/>
                  </a:cubicBezTo>
                  <a:cubicBezTo>
                    <a:pt x="5459" y="4130"/>
                    <a:pt x="5460" y="4130"/>
                    <a:pt x="5461" y="4131"/>
                  </a:cubicBezTo>
                  <a:lnTo>
                    <a:pt x="5448" y="4153"/>
                  </a:lnTo>
                  <a:lnTo>
                    <a:pt x="5448" y="4153"/>
                  </a:lnTo>
                  <a:cubicBezTo>
                    <a:pt x="5445" y="4153"/>
                    <a:pt x="5442" y="4155"/>
                    <a:pt x="5439" y="4156"/>
                  </a:cubicBezTo>
                  <a:cubicBezTo>
                    <a:pt x="5435" y="4159"/>
                    <a:pt x="5432" y="4162"/>
                    <a:pt x="5430" y="4165"/>
                  </a:cubicBezTo>
                  <a:cubicBezTo>
                    <a:pt x="5428" y="4169"/>
                    <a:pt x="5427" y="4172"/>
                    <a:pt x="5427" y="4176"/>
                  </a:cubicBezTo>
                  <a:cubicBezTo>
                    <a:pt x="5427" y="4177"/>
                    <a:pt x="5427" y="4177"/>
                    <a:pt x="5427" y="4177"/>
                  </a:cubicBezTo>
                  <a:close/>
                  <a:moveTo>
                    <a:pt x="5256" y="4427"/>
                  </a:moveTo>
                  <a:cubicBezTo>
                    <a:pt x="5250" y="4434"/>
                    <a:pt x="5245" y="4442"/>
                    <a:pt x="5239" y="4450"/>
                  </a:cubicBezTo>
                  <a:lnTo>
                    <a:pt x="5219" y="4474"/>
                  </a:lnTo>
                  <a:lnTo>
                    <a:pt x="5201" y="4497"/>
                  </a:lnTo>
                  <a:lnTo>
                    <a:pt x="5182" y="4520"/>
                  </a:lnTo>
                  <a:lnTo>
                    <a:pt x="5163" y="4542"/>
                  </a:lnTo>
                  <a:lnTo>
                    <a:pt x="5146" y="4561"/>
                  </a:lnTo>
                  <a:lnTo>
                    <a:pt x="5140" y="4566"/>
                  </a:lnTo>
                  <a:cubicBezTo>
                    <a:pt x="5132" y="4571"/>
                    <a:pt x="5124" y="4578"/>
                    <a:pt x="5116" y="4583"/>
                  </a:cubicBezTo>
                  <a:cubicBezTo>
                    <a:pt x="5108" y="4589"/>
                    <a:pt x="5103" y="4592"/>
                    <a:pt x="5095" y="4596"/>
                  </a:cubicBezTo>
                  <a:cubicBezTo>
                    <a:pt x="5088" y="4601"/>
                    <a:pt x="5078" y="4605"/>
                    <a:pt x="5070" y="4610"/>
                  </a:cubicBezTo>
                  <a:lnTo>
                    <a:pt x="5066" y="4612"/>
                  </a:lnTo>
                  <a:cubicBezTo>
                    <a:pt x="5070" y="4606"/>
                    <a:pt x="5073" y="4601"/>
                    <a:pt x="5076" y="4596"/>
                  </a:cubicBezTo>
                  <a:lnTo>
                    <a:pt x="5080" y="4590"/>
                  </a:lnTo>
                  <a:cubicBezTo>
                    <a:pt x="5090" y="4582"/>
                    <a:pt x="5099" y="4575"/>
                    <a:pt x="5108" y="4567"/>
                  </a:cubicBezTo>
                  <a:cubicBezTo>
                    <a:pt x="5112" y="4563"/>
                    <a:pt x="5117" y="4559"/>
                    <a:pt x="5122" y="4555"/>
                  </a:cubicBezTo>
                  <a:cubicBezTo>
                    <a:pt x="5135" y="4543"/>
                    <a:pt x="5148" y="4531"/>
                    <a:pt x="5161" y="4519"/>
                  </a:cubicBezTo>
                  <a:cubicBezTo>
                    <a:pt x="5167" y="4514"/>
                    <a:pt x="5173" y="4508"/>
                    <a:pt x="5179" y="4502"/>
                  </a:cubicBezTo>
                  <a:cubicBezTo>
                    <a:pt x="5185" y="4496"/>
                    <a:pt x="5196" y="4486"/>
                    <a:pt x="5204" y="4477"/>
                  </a:cubicBezTo>
                  <a:cubicBezTo>
                    <a:pt x="5213" y="4469"/>
                    <a:pt x="5217" y="4464"/>
                    <a:pt x="5224" y="4457"/>
                  </a:cubicBezTo>
                  <a:cubicBezTo>
                    <a:pt x="5231" y="4451"/>
                    <a:pt x="5239" y="4441"/>
                    <a:pt x="5247" y="4433"/>
                  </a:cubicBezTo>
                  <a:lnTo>
                    <a:pt x="5266" y="4412"/>
                  </a:lnTo>
                  <a:lnTo>
                    <a:pt x="5277" y="4400"/>
                  </a:lnTo>
                  <a:lnTo>
                    <a:pt x="5275" y="4403"/>
                  </a:lnTo>
                  <a:cubicBezTo>
                    <a:pt x="5268" y="4410"/>
                    <a:pt x="5262" y="4418"/>
                    <a:pt x="5256" y="4427"/>
                  </a:cubicBezTo>
                  <a:close/>
                  <a:moveTo>
                    <a:pt x="4944" y="4727"/>
                  </a:moveTo>
                  <a:cubicBezTo>
                    <a:pt x="4931" y="4742"/>
                    <a:pt x="4918" y="4757"/>
                    <a:pt x="4904" y="4772"/>
                  </a:cubicBezTo>
                  <a:cubicBezTo>
                    <a:pt x="4891" y="4788"/>
                    <a:pt x="4882" y="4798"/>
                    <a:pt x="4871" y="4812"/>
                  </a:cubicBezTo>
                  <a:cubicBezTo>
                    <a:pt x="4867" y="4816"/>
                    <a:pt x="4863" y="4821"/>
                    <a:pt x="4859" y="4825"/>
                  </a:cubicBezTo>
                  <a:cubicBezTo>
                    <a:pt x="4851" y="4831"/>
                    <a:pt x="4843" y="4836"/>
                    <a:pt x="4835" y="4842"/>
                  </a:cubicBezTo>
                  <a:cubicBezTo>
                    <a:pt x="4827" y="4848"/>
                    <a:pt x="4817" y="4855"/>
                    <a:pt x="4807" y="4861"/>
                  </a:cubicBezTo>
                  <a:cubicBezTo>
                    <a:pt x="4798" y="4868"/>
                    <a:pt x="4786" y="4876"/>
                    <a:pt x="4774" y="4883"/>
                  </a:cubicBezTo>
                  <a:cubicBezTo>
                    <a:pt x="4763" y="4891"/>
                    <a:pt x="4751" y="4898"/>
                    <a:pt x="4739" y="4905"/>
                  </a:cubicBezTo>
                  <a:cubicBezTo>
                    <a:pt x="4728" y="4912"/>
                    <a:pt x="4719" y="4917"/>
                    <a:pt x="4708" y="4923"/>
                  </a:cubicBezTo>
                  <a:cubicBezTo>
                    <a:pt x="4698" y="4930"/>
                    <a:pt x="4682" y="4939"/>
                    <a:pt x="4669" y="4946"/>
                  </a:cubicBezTo>
                  <a:lnTo>
                    <a:pt x="4639" y="4961"/>
                  </a:lnTo>
                  <a:cubicBezTo>
                    <a:pt x="4625" y="4969"/>
                    <a:pt x="4611" y="4976"/>
                    <a:pt x="4597" y="4983"/>
                  </a:cubicBezTo>
                  <a:cubicBezTo>
                    <a:pt x="4587" y="4988"/>
                    <a:pt x="4576" y="4993"/>
                    <a:pt x="4566" y="4998"/>
                  </a:cubicBezTo>
                  <a:cubicBezTo>
                    <a:pt x="4552" y="5004"/>
                    <a:pt x="4539" y="5012"/>
                    <a:pt x="4524" y="5018"/>
                  </a:cubicBezTo>
                  <a:cubicBezTo>
                    <a:pt x="4510" y="5025"/>
                    <a:pt x="4501" y="5027"/>
                    <a:pt x="4489" y="5032"/>
                  </a:cubicBezTo>
                  <a:cubicBezTo>
                    <a:pt x="4478" y="5037"/>
                    <a:pt x="4462" y="5043"/>
                    <a:pt x="4448" y="5048"/>
                  </a:cubicBezTo>
                  <a:cubicBezTo>
                    <a:pt x="4444" y="5050"/>
                    <a:pt x="4439" y="5052"/>
                    <a:pt x="4435" y="5053"/>
                  </a:cubicBezTo>
                  <a:cubicBezTo>
                    <a:pt x="4486" y="5025"/>
                    <a:pt x="4536" y="4996"/>
                    <a:pt x="4585" y="4966"/>
                  </a:cubicBezTo>
                  <a:cubicBezTo>
                    <a:pt x="4605" y="4954"/>
                    <a:pt x="4625" y="4942"/>
                    <a:pt x="4644" y="4930"/>
                  </a:cubicBezTo>
                  <a:cubicBezTo>
                    <a:pt x="4651" y="4925"/>
                    <a:pt x="4658" y="4920"/>
                    <a:pt x="4664" y="4916"/>
                  </a:cubicBezTo>
                  <a:cubicBezTo>
                    <a:pt x="4677" y="4908"/>
                    <a:pt x="4689" y="4900"/>
                    <a:pt x="4701" y="4892"/>
                  </a:cubicBezTo>
                  <a:lnTo>
                    <a:pt x="4724" y="4876"/>
                  </a:lnTo>
                  <a:lnTo>
                    <a:pt x="4757" y="4853"/>
                  </a:lnTo>
                  <a:lnTo>
                    <a:pt x="4780" y="4835"/>
                  </a:lnTo>
                  <a:cubicBezTo>
                    <a:pt x="4790" y="4828"/>
                    <a:pt x="4801" y="4820"/>
                    <a:pt x="4811" y="4812"/>
                  </a:cubicBezTo>
                  <a:lnTo>
                    <a:pt x="4835" y="4794"/>
                  </a:lnTo>
                  <a:lnTo>
                    <a:pt x="4864" y="4771"/>
                  </a:lnTo>
                  <a:lnTo>
                    <a:pt x="4888" y="4751"/>
                  </a:lnTo>
                  <a:lnTo>
                    <a:pt x="4916" y="4728"/>
                  </a:lnTo>
                  <a:lnTo>
                    <a:pt x="4939" y="4709"/>
                  </a:lnTo>
                  <a:lnTo>
                    <a:pt x="4966" y="4685"/>
                  </a:lnTo>
                  <a:cubicBezTo>
                    <a:pt x="4974" y="4679"/>
                    <a:pt x="4982" y="4672"/>
                    <a:pt x="4990" y="4666"/>
                  </a:cubicBezTo>
                  <a:lnTo>
                    <a:pt x="4993" y="4662"/>
                  </a:lnTo>
                  <a:cubicBezTo>
                    <a:pt x="4993" y="4664"/>
                    <a:pt x="4993" y="4665"/>
                    <a:pt x="4993" y="4667"/>
                  </a:cubicBezTo>
                  <a:cubicBezTo>
                    <a:pt x="4988" y="4674"/>
                    <a:pt x="4982" y="4682"/>
                    <a:pt x="4976" y="4689"/>
                  </a:cubicBezTo>
                  <a:cubicBezTo>
                    <a:pt x="4965" y="4700"/>
                    <a:pt x="4955" y="4714"/>
                    <a:pt x="4944" y="4727"/>
                  </a:cubicBezTo>
                  <a:close/>
                  <a:moveTo>
                    <a:pt x="4361" y="5090"/>
                  </a:moveTo>
                  <a:lnTo>
                    <a:pt x="4332" y="5104"/>
                  </a:lnTo>
                  <a:lnTo>
                    <a:pt x="4298" y="5120"/>
                  </a:lnTo>
                  <a:lnTo>
                    <a:pt x="4270" y="5134"/>
                  </a:lnTo>
                  <a:lnTo>
                    <a:pt x="4235" y="5150"/>
                  </a:lnTo>
                  <a:lnTo>
                    <a:pt x="4206" y="5163"/>
                  </a:lnTo>
                  <a:lnTo>
                    <a:pt x="4172" y="5178"/>
                  </a:lnTo>
                  <a:lnTo>
                    <a:pt x="4142" y="5190"/>
                  </a:lnTo>
                  <a:lnTo>
                    <a:pt x="4107" y="5205"/>
                  </a:lnTo>
                  <a:lnTo>
                    <a:pt x="4077" y="5216"/>
                  </a:lnTo>
                  <a:lnTo>
                    <a:pt x="4041" y="5230"/>
                  </a:lnTo>
                  <a:lnTo>
                    <a:pt x="4012" y="5241"/>
                  </a:lnTo>
                  <a:lnTo>
                    <a:pt x="3975" y="5254"/>
                  </a:lnTo>
                  <a:lnTo>
                    <a:pt x="3945" y="5264"/>
                  </a:lnTo>
                  <a:lnTo>
                    <a:pt x="3909" y="5276"/>
                  </a:lnTo>
                  <a:lnTo>
                    <a:pt x="3879" y="5286"/>
                  </a:lnTo>
                  <a:lnTo>
                    <a:pt x="3841" y="5298"/>
                  </a:lnTo>
                  <a:lnTo>
                    <a:pt x="3811" y="5307"/>
                  </a:lnTo>
                  <a:lnTo>
                    <a:pt x="3773" y="5317"/>
                  </a:lnTo>
                  <a:lnTo>
                    <a:pt x="3750" y="5324"/>
                  </a:lnTo>
                  <a:lnTo>
                    <a:pt x="3750" y="5323"/>
                  </a:lnTo>
                  <a:cubicBezTo>
                    <a:pt x="3745" y="5315"/>
                    <a:pt x="3740" y="5309"/>
                    <a:pt x="3735" y="5301"/>
                  </a:cubicBezTo>
                  <a:cubicBezTo>
                    <a:pt x="3730" y="5294"/>
                    <a:pt x="3729" y="5292"/>
                    <a:pt x="3726" y="5287"/>
                  </a:cubicBezTo>
                  <a:cubicBezTo>
                    <a:pt x="3723" y="5283"/>
                    <a:pt x="3718" y="5275"/>
                    <a:pt x="3714" y="5268"/>
                  </a:cubicBezTo>
                  <a:lnTo>
                    <a:pt x="3704" y="5252"/>
                  </a:lnTo>
                  <a:lnTo>
                    <a:pt x="3694" y="5234"/>
                  </a:lnTo>
                  <a:cubicBezTo>
                    <a:pt x="3691" y="5228"/>
                    <a:pt x="3687" y="5222"/>
                    <a:pt x="3684" y="5216"/>
                  </a:cubicBezTo>
                  <a:cubicBezTo>
                    <a:pt x="3681" y="5210"/>
                    <a:pt x="3679" y="5206"/>
                    <a:pt x="3675" y="5199"/>
                  </a:cubicBezTo>
                  <a:cubicBezTo>
                    <a:pt x="3672" y="5193"/>
                    <a:pt x="3669" y="5187"/>
                    <a:pt x="3666" y="5182"/>
                  </a:cubicBezTo>
                  <a:lnTo>
                    <a:pt x="3666" y="5182"/>
                  </a:lnTo>
                  <a:lnTo>
                    <a:pt x="3666" y="5181"/>
                  </a:lnTo>
                  <a:cubicBezTo>
                    <a:pt x="3670" y="5179"/>
                    <a:pt x="3673" y="5177"/>
                    <a:pt x="3675" y="5173"/>
                  </a:cubicBezTo>
                  <a:cubicBezTo>
                    <a:pt x="3677" y="5170"/>
                    <a:pt x="3678" y="5167"/>
                    <a:pt x="3678" y="5164"/>
                  </a:cubicBezTo>
                  <a:cubicBezTo>
                    <a:pt x="3686" y="5164"/>
                    <a:pt x="3695" y="5165"/>
                    <a:pt x="3703" y="5165"/>
                  </a:cubicBezTo>
                  <a:cubicBezTo>
                    <a:pt x="3711" y="5165"/>
                    <a:pt x="3723" y="5167"/>
                    <a:pt x="3732" y="5167"/>
                  </a:cubicBezTo>
                  <a:cubicBezTo>
                    <a:pt x="3757" y="5168"/>
                    <a:pt x="3783" y="5169"/>
                    <a:pt x="3808" y="5169"/>
                  </a:cubicBezTo>
                  <a:lnTo>
                    <a:pt x="3808" y="5169"/>
                  </a:lnTo>
                  <a:lnTo>
                    <a:pt x="3808" y="5169"/>
                  </a:lnTo>
                  <a:cubicBezTo>
                    <a:pt x="4024" y="5168"/>
                    <a:pt x="4207" y="5137"/>
                    <a:pt x="4411" y="5064"/>
                  </a:cubicBezTo>
                  <a:lnTo>
                    <a:pt x="4393" y="5073"/>
                  </a:lnTo>
                  <a:lnTo>
                    <a:pt x="4361" y="5090"/>
                  </a:lnTo>
                  <a:close/>
                  <a:moveTo>
                    <a:pt x="3767" y="5349"/>
                  </a:moveTo>
                  <a:lnTo>
                    <a:pt x="3776" y="5361"/>
                  </a:lnTo>
                  <a:cubicBezTo>
                    <a:pt x="3780" y="5366"/>
                    <a:pt x="3785" y="5372"/>
                    <a:pt x="3789" y="5377"/>
                  </a:cubicBezTo>
                  <a:cubicBezTo>
                    <a:pt x="3794" y="5383"/>
                    <a:pt x="3795" y="5384"/>
                    <a:pt x="3798" y="5387"/>
                  </a:cubicBezTo>
                  <a:cubicBezTo>
                    <a:pt x="3805" y="5396"/>
                    <a:pt x="3814" y="5404"/>
                    <a:pt x="3821" y="5411"/>
                  </a:cubicBezTo>
                  <a:cubicBezTo>
                    <a:pt x="3829" y="5419"/>
                    <a:pt x="3833" y="5423"/>
                    <a:pt x="3839" y="5429"/>
                  </a:cubicBezTo>
                  <a:lnTo>
                    <a:pt x="3839" y="5429"/>
                  </a:lnTo>
                  <a:cubicBezTo>
                    <a:pt x="3721" y="5450"/>
                    <a:pt x="3620" y="5461"/>
                    <a:pt x="3501" y="5467"/>
                  </a:cubicBezTo>
                  <a:lnTo>
                    <a:pt x="3504" y="5462"/>
                  </a:lnTo>
                  <a:cubicBezTo>
                    <a:pt x="3509" y="5453"/>
                    <a:pt x="3514" y="5444"/>
                    <a:pt x="3520" y="5434"/>
                  </a:cubicBezTo>
                  <a:cubicBezTo>
                    <a:pt x="3522" y="5431"/>
                    <a:pt x="3524" y="5428"/>
                    <a:pt x="3525" y="5424"/>
                  </a:cubicBezTo>
                  <a:lnTo>
                    <a:pt x="3544" y="5391"/>
                  </a:lnTo>
                  <a:lnTo>
                    <a:pt x="3547" y="5385"/>
                  </a:lnTo>
                  <a:lnTo>
                    <a:pt x="3554" y="5372"/>
                  </a:lnTo>
                  <a:cubicBezTo>
                    <a:pt x="3619" y="5359"/>
                    <a:pt x="3685" y="5344"/>
                    <a:pt x="3750" y="5326"/>
                  </a:cubicBezTo>
                  <a:lnTo>
                    <a:pt x="3755" y="5332"/>
                  </a:lnTo>
                  <a:lnTo>
                    <a:pt x="3767" y="5349"/>
                  </a:lnTo>
                  <a:close/>
                  <a:moveTo>
                    <a:pt x="3405" y="5500"/>
                  </a:moveTo>
                  <a:lnTo>
                    <a:pt x="3392" y="5513"/>
                  </a:lnTo>
                  <a:lnTo>
                    <a:pt x="3375" y="5532"/>
                  </a:lnTo>
                  <a:cubicBezTo>
                    <a:pt x="3371" y="5536"/>
                    <a:pt x="3367" y="5540"/>
                    <a:pt x="3362" y="5545"/>
                  </a:cubicBezTo>
                  <a:lnTo>
                    <a:pt x="3346" y="5561"/>
                  </a:lnTo>
                  <a:lnTo>
                    <a:pt x="3332" y="5573"/>
                  </a:lnTo>
                  <a:cubicBezTo>
                    <a:pt x="3327" y="5578"/>
                    <a:pt x="3322" y="5583"/>
                    <a:pt x="3317" y="5587"/>
                  </a:cubicBezTo>
                  <a:lnTo>
                    <a:pt x="3303" y="5600"/>
                  </a:lnTo>
                  <a:cubicBezTo>
                    <a:pt x="3298" y="5604"/>
                    <a:pt x="3293" y="5608"/>
                    <a:pt x="3288" y="5612"/>
                  </a:cubicBezTo>
                  <a:lnTo>
                    <a:pt x="3274" y="5624"/>
                  </a:lnTo>
                  <a:lnTo>
                    <a:pt x="3260" y="5635"/>
                  </a:lnTo>
                  <a:lnTo>
                    <a:pt x="3253" y="5640"/>
                  </a:lnTo>
                  <a:lnTo>
                    <a:pt x="3253" y="5640"/>
                  </a:lnTo>
                  <a:cubicBezTo>
                    <a:pt x="3251" y="5639"/>
                    <a:pt x="3250" y="5639"/>
                    <a:pt x="3248" y="5638"/>
                  </a:cubicBezTo>
                  <a:cubicBezTo>
                    <a:pt x="3242" y="5635"/>
                    <a:pt x="3236" y="5631"/>
                    <a:pt x="3229" y="5628"/>
                  </a:cubicBezTo>
                  <a:cubicBezTo>
                    <a:pt x="3223" y="5625"/>
                    <a:pt x="3211" y="5620"/>
                    <a:pt x="3203" y="5616"/>
                  </a:cubicBezTo>
                  <a:lnTo>
                    <a:pt x="3198" y="5613"/>
                  </a:lnTo>
                  <a:cubicBezTo>
                    <a:pt x="3198" y="5610"/>
                    <a:pt x="3199" y="5608"/>
                    <a:pt x="3200" y="5605"/>
                  </a:cubicBezTo>
                  <a:cubicBezTo>
                    <a:pt x="3201" y="5602"/>
                    <a:pt x="3202" y="5595"/>
                    <a:pt x="3204" y="5590"/>
                  </a:cubicBezTo>
                  <a:lnTo>
                    <a:pt x="3207" y="5574"/>
                  </a:lnTo>
                  <a:cubicBezTo>
                    <a:pt x="3208" y="5569"/>
                    <a:pt x="3210" y="5564"/>
                    <a:pt x="3211" y="5559"/>
                  </a:cubicBezTo>
                  <a:cubicBezTo>
                    <a:pt x="3213" y="5554"/>
                    <a:pt x="3213" y="5547"/>
                    <a:pt x="3214" y="5540"/>
                  </a:cubicBezTo>
                  <a:cubicBezTo>
                    <a:pt x="3216" y="5534"/>
                    <a:pt x="3217" y="5530"/>
                    <a:pt x="3218" y="5525"/>
                  </a:cubicBezTo>
                  <a:cubicBezTo>
                    <a:pt x="3220" y="5520"/>
                    <a:pt x="3220" y="5511"/>
                    <a:pt x="3222" y="5504"/>
                  </a:cubicBezTo>
                  <a:lnTo>
                    <a:pt x="3225" y="5489"/>
                  </a:lnTo>
                  <a:lnTo>
                    <a:pt x="3228" y="5473"/>
                  </a:lnTo>
                  <a:lnTo>
                    <a:pt x="3228" y="5473"/>
                  </a:lnTo>
                  <a:lnTo>
                    <a:pt x="3229" y="5473"/>
                  </a:lnTo>
                  <a:cubicBezTo>
                    <a:pt x="3230" y="5473"/>
                    <a:pt x="3230" y="5473"/>
                    <a:pt x="3231" y="5473"/>
                  </a:cubicBezTo>
                  <a:lnTo>
                    <a:pt x="3231" y="5473"/>
                  </a:lnTo>
                  <a:lnTo>
                    <a:pt x="3231" y="5473"/>
                  </a:lnTo>
                  <a:cubicBezTo>
                    <a:pt x="3235" y="5473"/>
                    <a:pt x="3239" y="5472"/>
                    <a:pt x="3242" y="5470"/>
                  </a:cubicBezTo>
                  <a:cubicBezTo>
                    <a:pt x="3244" y="5469"/>
                    <a:pt x="3245" y="5468"/>
                    <a:pt x="3246" y="5467"/>
                  </a:cubicBezTo>
                  <a:lnTo>
                    <a:pt x="3246" y="5467"/>
                  </a:lnTo>
                  <a:cubicBezTo>
                    <a:pt x="3257" y="5467"/>
                    <a:pt x="3268" y="5469"/>
                    <a:pt x="3279" y="5469"/>
                  </a:cubicBezTo>
                  <a:cubicBezTo>
                    <a:pt x="3314" y="5470"/>
                    <a:pt x="3348" y="5471"/>
                    <a:pt x="3382" y="5471"/>
                  </a:cubicBezTo>
                  <a:lnTo>
                    <a:pt x="3430" y="5471"/>
                  </a:lnTo>
                  <a:lnTo>
                    <a:pt x="3423" y="5479"/>
                  </a:lnTo>
                  <a:cubicBezTo>
                    <a:pt x="3417" y="5486"/>
                    <a:pt x="3411" y="5493"/>
                    <a:pt x="3405" y="5500"/>
                  </a:cubicBezTo>
                  <a:close/>
                  <a:moveTo>
                    <a:pt x="3231" y="5655"/>
                  </a:moveTo>
                  <a:lnTo>
                    <a:pt x="3216" y="5665"/>
                  </a:lnTo>
                  <a:cubicBezTo>
                    <a:pt x="3212" y="5668"/>
                    <a:pt x="3207" y="5671"/>
                    <a:pt x="3202" y="5674"/>
                  </a:cubicBezTo>
                  <a:lnTo>
                    <a:pt x="3192" y="5679"/>
                  </a:lnTo>
                  <a:lnTo>
                    <a:pt x="3192" y="5679"/>
                  </a:lnTo>
                  <a:lnTo>
                    <a:pt x="3192" y="5679"/>
                  </a:lnTo>
                  <a:cubicBezTo>
                    <a:pt x="3190" y="5676"/>
                    <a:pt x="3189" y="5673"/>
                    <a:pt x="3184" y="5671"/>
                  </a:cubicBezTo>
                  <a:cubicBezTo>
                    <a:pt x="3184" y="5671"/>
                    <a:pt x="3183" y="5670"/>
                    <a:pt x="3182" y="5670"/>
                  </a:cubicBezTo>
                  <a:lnTo>
                    <a:pt x="3182" y="5670"/>
                  </a:lnTo>
                  <a:cubicBezTo>
                    <a:pt x="3183" y="5666"/>
                    <a:pt x="3185" y="5662"/>
                    <a:pt x="3186" y="5658"/>
                  </a:cubicBezTo>
                  <a:cubicBezTo>
                    <a:pt x="3188" y="5654"/>
                    <a:pt x="3188" y="5650"/>
                    <a:pt x="3189" y="5646"/>
                  </a:cubicBezTo>
                  <a:lnTo>
                    <a:pt x="3193" y="5633"/>
                  </a:lnTo>
                  <a:cubicBezTo>
                    <a:pt x="3194" y="5629"/>
                    <a:pt x="3196" y="5624"/>
                    <a:pt x="3197" y="5619"/>
                  </a:cubicBezTo>
                  <a:lnTo>
                    <a:pt x="3197" y="5619"/>
                  </a:lnTo>
                  <a:cubicBezTo>
                    <a:pt x="3197" y="5618"/>
                    <a:pt x="3197" y="5617"/>
                    <a:pt x="3198" y="5616"/>
                  </a:cubicBezTo>
                  <a:lnTo>
                    <a:pt x="3201" y="5617"/>
                  </a:lnTo>
                  <a:cubicBezTo>
                    <a:pt x="3207" y="5621"/>
                    <a:pt x="3214" y="5624"/>
                    <a:pt x="3220" y="5627"/>
                  </a:cubicBezTo>
                  <a:cubicBezTo>
                    <a:pt x="3227" y="5631"/>
                    <a:pt x="3237" y="5636"/>
                    <a:pt x="3246" y="5640"/>
                  </a:cubicBezTo>
                  <a:lnTo>
                    <a:pt x="3251" y="5642"/>
                  </a:lnTo>
                  <a:lnTo>
                    <a:pt x="3245" y="5646"/>
                  </a:lnTo>
                  <a:lnTo>
                    <a:pt x="3231" y="5655"/>
                  </a:lnTo>
                  <a:close/>
                  <a:moveTo>
                    <a:pt x="3049" y="5688"/>
                  </a:moveTo>
                  <a:cubicBezTo>
                    <a:pt x="3030" y="5688"/>
                    <a:pt x="3010" y="5686"/>
                    <a:pt x="2992" y="5685"/>
                  </a:cubicBezTo>
                  <a:cubicBezTo>
                    <a:pt x="2980" y="5685"/>
                    <a:pt x="2969" y="5682"/>
                    <a:pt x="2958" y="5681"/>
                  </a:cubicBezTo>
                  <a:cubicBezTo>
                    <a:pt x="2941" y="5680"/>
                    <a:pt x="2924" y="5678"/>
                    <a:pt x="2908" y="5677"/>
                  </a:cubicBezTo>
                  <a:cubicBezTo>
                    <a:pt x="2896" y="5675"/>
                    <a:pt x="2884" y="5674"/>
                    <a:pt x="2873" y="5672"/>
                  </a:cubicBezTo>
                  <a:cubicBezTo>
                    <a:pt x="2857" y="5670"/>
                    <a:pt x="2841" y="5668"/>
                    <a:pt x="2824" y="5665"/>
                  </a:cubicBezTo>
                  <a:cubicBezTo>
                    <a:pt x="2813" y="5664"/>
                    <a:pt x="2801" y="5661"/>
                    <a:pt x="2789" y="5660"/>
                  </a:cubicBezTo>
                  <a:lnTo>
                    <a:pt x="2740" y="5651"/>
                  </a:lnTo>
                  <a:cubicBezTo>
                    <a:pt x="2728" y="5649"/>
                    <a:pt x="2717" y="5646"/>
                    <a:pt x="2705" y="5644"/>
                  </a:cubicBezTo>
                  <a:cubicBezTo>
                    <a:pt x="2689" y="5641"/>
                    <a:pt x="2672" y="5637"/>
                    <a:pt x="2655" y="5634"/>
                  </a:cubicBezTo>
                  <a:cubicBezTo>
                    <a:pt x="2644" y="5631"/>
                    <a:pt x="2632" y="5628"/>
                    <a:pt x="2620" y="5625"/>
                  </a:cubicBezTo>
                  <a:lnTo>
                    <a:pt x="2612" y="5623"/>
                  </a:lnTo>
                  <a:cubicBezTo>
                    <a:pt x="2625" y="5619"/>
                    <a:pt x="2638" y="5614"/>
                    <a:pt x="2651" y="5609"/>
                  </a:cubicBezTo>
                  <a:lnTo>
                    <a:pt x="2651" y="5609"/>
                  </a:lnTo>
                  <a:cubicBezTo>
                    <a:pt x="2694" y="5594"/>
                    <a:pt x="2730" y="5578"/>
                    <a:pt x="2771" y="5558"/>
                  </a:cubicBezTo>
                  <a:lnTo>
                    <a:pt x="2793" y="5547"/>
                  </a:lnTo>
                  <a:cubicBezTo>
                    <a:pt x="2799" y="5544"/>
                    <a:pt x="2805" y="5541"/>
                    <a:pt x="2811" y="5538"/>
                  </a:cubicBezTo>
                  <a:cubicBezTo>
                    <a:pt x="2820" y="5533"/>
                    <a:pt x="2829" y="5528"/>
                    <a:pt x="2838" y="5523"/>
                  </a:cubicBezTo>
                  <a:lnTo>
                    <a:pt x="2851" y="5516"/>
                  </a:lnTo>
                  <a:lnTo>
                    <a:pt x="2875" y="5501"/>
                  </a:lnTo>
                  <a:lnTo>
                    <a:pt x="2889" y="5492"/>
                  </a:lnTo>
                  <a:lnTo>
                    <a:pt x="2909" y="5479"/>
                  </a:lnTo>
                  <a:lnTo>
                    <a:pt x="2929" y="5467"/>
                  </a:lnTo>
                  <a:lnTo>
                    <a:pt x="2943" y="5457"/>
                  </a:lnTo>
                  <a:lnTo>
                    <a:pt x="2948" y="5453"/>
                  </a:lnTo>
                  <a:lnTo>
                    <a:pt x="2948" y="5453"/>
                  </a:lnTo>
                  <a:cubicBezTo>
                    <a:pt x="2950" y="5456"/>
                    <a:pt x="2953" y="5459"/>
                    <a:pt x="2956" y="5460"/>
                  </a:cubicBezTo>
                  <a:cubicBezTo>
                    <a:pt x="2960" y="5463"/>
                    <a:pt x="2963" y="5463"/>
                    <a:pt x="2968" y="5463"/>
                  </a:cubicBezTo>
                  <a:lnTo>
                    <a:pt x="2968" y="5463"/>
                  </a:lnTo>
                  <a:lnTo>
                    <a:pt x="2968" y="5463"/>
                  </a:lnTo>
                  <a:cubicBezTo>
                    <a:pt x="2972" y="5463"/>
                    <a:pt x="2976" y="5462"/>
                    <a:pt x="2980" y="5460"/>
                  </a:cubicBezTo>
                  <a:cubicBezTo>
                    <a:pt x="2982" y="5459"/>
                    <a:pt x="2983" y="5457"/>
                    <a:pt x="2985" y="5456"/>
                  </a:cubicBezTo>
                  <a:cubicBezTo>
                    <a:pt x="3011" y="5480"/>
                    <a:pt x="3037" y="5503"/>
                    <a:pt x="3064" y="5524"/>
                  </a:cubicBezTo>
                  <a:lnTo>
                    <a:pt x="3076" y="5533"/>
                  </a:lnTo>
                  <a:cubicBezTo>
                    <a:pt x="3088" y="5542"/>
                    <a:pt x="3099" y="5551"/>
                    <a:pt x="3110" y="5559"/>
                  </a:cubicBezTo>
                  <a:cubicBezTo>
                    <a:pt x="3116" y="5563"/>
                    <a:pt x="3122" y="5566"/>
                    <a:pt x="3127" y="5570"/>
                  </a:cubicBezTo>
                  <a:cubicBezTo>
                    <a:pt x="3137" y="5577"/>
                    <a:pt x="3147" y="5584"/>
                    <a:pt x="3157" y="5590"/>
                  </a:cubicBezTo>
                  <a:cubicBezTo>
                    <a:pt x="3163" y="5594"/>
                    <a:pt x="3169" y="5597"/>
                    <a:pt x="3175" y="5601"/>
                  </a:cubicBezTo>
                  <a:lnTo>
                    <a:pt x="3197" y="5614"/>
                  </a:lnTo>
                  <a:lnTo>
                    <a:pt x="3196" y="5619"/>
                  </a:lnTo>
                  <a:cubicBezTo>
                    <a:pt x="3196" y="5622"/>
                    <a:pt x="3195" y="5625"/>
                    <a:pt x="3194" y="5628"/>
                  </a:cubicBezTo>
                  <a:cubicBezTo>
                    <a:pt x="3192" y="5634"/>
                    <a:pt x="3191" y="5640"/>
                    <a:pt x="3189" y="5645"/>
                  </a:cubicBezTo>
                  <a:cubicBezTo>
                    <a:pt x="3188" y="5651"/>
                    <a:pt x="3188" y="5652"/>
                    <a:pt x="3186" y="5655"/>
                  </a:cubicBezTo>
                  <a:cubicBezTo>
                    <a:pt x="3185" y="5658"/>
                    <a:pt x="3183" y="5665"/>
                    <a:pt x="3181" y="5669"/>
                  </a:cubicBezTo>
                  <a:lnTo>
                    <a:pt x="3181" y="5669"/>
                  </a:lnTo>
                  <a:cubicBezTo>
                    <a:pt x="3178" y="5668"/>
                    <a:pt x="3175" y="5667"/>
                    <a:pt x="3172" y="5667"/>
                  </a:cubicBezTo>
                  <a:lnTo>
                    <a:pt x="3172" y="5667"/>
                  </a:lnTo>
                  <a:lnTo>
                    <a:pt x="3172" y="5667"/>
                  </a:lnTo>
                  <a:cubicBezTo>
                    <a:pt x="3168" y="5667"/>
                    <a:pt x="3164" y="5668"/>
                    <a:pt x="3160" y="5670"/>
                  </a:cubicBezTo>
                  <a:cubicBezTo>
                    <a:pt x="3156" y="5673"/>
                    <a:pt x="3154" y="5675"/>
                    <a:pt x="3151" y="5679"/>
                  </a:cubicBezTo>
                  <a:cubicBezTo>
                    <a:pt x="3149" y="5683"/>
                    <a:pt x="3148" y="5686"/>
                    <a:pt x="3148" y="5690"/>
                  </a:cubicBezTo>
                  <a:cubicBezTo>
                    <a:pt x="3124" y="5690"/>
                    <a:pt x="3099" y="5690"/>
                    <a:pt x="3075" y="5689"/>
                  </a:cubicBezTo>
                  <a:cubicBezTo>
                    <a:pt x="3066" y="5689"/>
                    <a:pt x="3058" y="5688"/>
                    <a:pt x="3049" y="5688"/>
                  </a:cubicBezTo>
                  <a:close/>
                  <a:moveTo>
                    <a:pt x="2252" y="5657"/>
                  </a:moveTo>
                  <a:cubicBezTo>
                    <a:pt x="2234" y="5649"/>
                    <a:pt x="2218" y="5640"/>
                    <a:pt x="2201" y="5630"/>
                  </a:cubicBezTo>
                  <a:lnTo>
                    <a:pt x="2228" y="5637"/>
                  </a:lnTo>
                  <a:cubicBezTo>
                    <a:pt x="2241" y="5640"/>
                    <a:pt x="2253" y="5642"/>
                    <a:pt x="2265" y="5645"/>
                  </a:cubicBezTo>
                  <a:lnTo>
                    <a:pt x="2265" y="5645"/>
                  </a:lnTo>
                  <a:cubicBezTo>
                    <a:pt x="2263" y="5645"/>
                    <a:pt x="2261" y="5646"/>
                    <a:pt x="2260" y="5647"/>
                  </a:cubicBezTo>
                  <a:cubicBezTo>
                    <a:pt x="2256" y="5649"/>
                    <a:pt x="2254" y="5652"/>
                    <a:pt x="2252" y="5655"/>
                  </a:cubicBezTo>
                  <a:cubicBezTo>
                    <a:pt x="2252" y="5656"/>
                    <a:pt x="2251" y="5656"/>
                    <a:pt x="2251" y="5657"/>
                  </a:cubicBezTo>
                  <a:lnTo>
                    <a:pt x="2252" y="5657"/>
                  </a:lnTo>
                  <a:close/>
                  <a:moveTo>
                    <a:pt x="2188" y="5623"/>
                  </a:moveTo>
                  <a:cubicBezTo>
                    <a:pt x="2180" y="5619"/>
                    <a:pt x="2172" y="5614"/>
                    <a:pt x="2164" y="5608"/>
                  </a:cubicBezTo>
                  <a:lnTo>
                    <a:pt x="2153" y="5602"/>
                  </a:lnTo>
                  <a:cubicBezTo>
                    <a:pt x="2148" y="5598"/>
                    <a:pt x="2142" y="5595"/>
                    <a:pt x="2136" y="5590"/>
                  </a:cubicBezTo>
                  <a:lnTo>
                    <a:pt x="2122" y="5581"/>
                  </a:lnTo>
                  <a:lnTo>
                    <a:pt x="2108" y="5571"/>
                  </a:lnTo>
                  <a:cubicBezTo>
                    <a:pt x="2103" y="5567"/>
                    <a:pt x="2098" y="5563"/>
                    <a:pt x="2093" y="5559"/>
                  </a:cubicBezTo>
                  <a:lnTo>
                    <a:pt x="2080" y="5550"/>
                  </a:lnTo>
                  <a:lnTo>
                    <a:pt x="2064" y="5537"/>
                  </a:lnTo>
                  <a:lnTo>
                    <a:pt x="2053" y="5528"/>
                  </a:lnTo>
                  <a:cubicBezTo>
                    <a:pt x="2047" y="5523"/>
                    <a:pt x="2041" y="5518"/>
                    <a:pt x="2036" y="5514"/>
                  </a:cubicBezTo>
                  <a:lnTo>
                    <a:pt x="2024" y="5504"/>
                  </a:lnTo>
                  <a:lnTo>
                    <a:pt x="2007" y="5489"/>
                  </a:lnTo>
                  <a:lnTo>
                    <a:pt x="1996" y="5479"/>
                  </a:lnTo>
                  <a:lnTo>
                    <a:pt x="1979" y="5463"/>
                  </a:lnTo>
                  <a:lnTo>
                    <a:pt x="1967" y="5452"/>
                  </a:lnTo>
                  <a:lnTo>
                    <a:pt x="1951" y="5435"/>
                  </a:lnTo>
                  <a:lnTo>
                    <a:pt x="1939" y="5424"/>
                  </a:lnTo>
                  <a:cubicBezTo>
                    <a:pt x="1933" y="5418"/>
                    <a:pt x="1928" y="5413"/>
                    <a:pt x="1922" y="5407"/>
                  </a:cubicBezTo>
                  <a:lnTo>
                    <a:pt x="1910" y="5394"/>
                  </a:lnTo>
                  <a:lnTo>
                    <a:pt x="1894" y="5377"/>
                  </a:lnTo>
                  <a:lnTo>
                    <a:pt x="1880" y="5363"/>
                  </a:lnTo>
                  <a:lnTo>
                    <a:pt x="1865" y="5346"/>
                  </a:lnTo>
                  <a:lnTo>
                    <a:pt x="1851" y="5329"/>
                  </a:lnTo>
                  <a:lnTo>
                    <a:pt x="1836" y="5313"/>
                  </a:lnTo>
                  <a:lnTo>
                    <a:pt x="1835" y="5312"/>
                  </a:lnTo>
                  <a:lnTo>
                    <a:pt x="1835" y="5312"/>
                  </a:lnTo>
                  <a:cubicBezTo>
                    <a:pt x="1836" y="5310"/>
                    <a:pt x="1837" y="5309"/>
                    <a:pt x="1838" y="5307"/>
                  </a:cubicBezTo>
                  <a:cubicBezTo>
                    <a:pt x="1838" y="5307"/>
                    <a:pt x="1839" y="5307"/>
                    <a:pt x="1839" y="5306"/>
                  </a:cubicBezTo>
                  <a:lnTo>
                    <a:pt x="1852" y="5314"/>
                  </a:lnTo>
                  <a:cubicBezTo>
                    <a:pt x="1868" y="5323"/>
                    <a:pt x="1883" y="5332"/>
                    <a:pt x="1899" y="5341"/>
                  </a:cubicBezTo>
                  <a:lnTo>
                    <a:pt x="1934" y="5361"/>
                  </a:lnTo>
                  <a:cubicBezTo>
                    <a:pt x="1950" y="5369"/>
                    <a:pt x="1965" y="5378"/>
                    <a:pt x="1981" y="5386"/>
                  </a:cubicBezTo>
                  <a:cubicBezTo>
                    <a:pt x="1994" y="5393"/>
                    <a:pt x="2006" y="5399"/>
                    <a:pt x="2019" y="5406"/>
                  </a:cubicBezTo>
                  <a:cubicBezTo>
                    <a:pt x="2032" y="5413"/>
                    <a:pt x="2049" y="5421"/>
                    <a:pt x="2064" y="5428"/>
                  </a:cubicBezTo>
                  <a:cubicBezTo>
                    <a:pt x="2079" y="5435"/>
                    <a:pt x="2093" y="5442"/>
                    <a:pt x="2109" y="5449"/>
                  </a:cubicBezTo>
                  <a:cubicBezTo>
                    <a:pt x="2124" y="5456"/>
                    <a:pt x="2134" y="5461"/>
                    <a:pt x="2147" y="5467"/>
                  </a:cubicBezTo>
                  <a:cubicBezTo>
                    <a:pt x="2172" y="5478"/>
                    <a:pt x="2197" y="5489"/>
                    <a:pt x="2222" y="5499"/>
                  </a:cubicBezTo>
                  <a:lnTo>
                    <a:pt x="2230" y="5503"/>
                  </a:lnTo>
                  <a:cubicBezTo>
                    <a:pt x="2258" y="5514"/>
                    <a:pt x="2286" y="5525"/>
                    <a:pt x="2314" y="5535"/>
                  </a:cubicBezTo>
                  <a:lnTo>
                    <a:pt x="2329" y="5540"/>
                  </a:lnTo>
                  <a:cubicBezTo>
                    <a:pt x="2352" y="5549"/>
                    <a:pt x="2375" y="5557"/>
                    <a:pt x="2399" y="5565"/>
                  </a:cubicBezTo>
                  <a:cubicBezTo>
                    <a:pt x="2406" y="5568"/>
                    <a:pt x="2414" y="5570"/>
                    <a:pt x="2422" y="5573"/>
                  </a:cubicBezTo>
                  <a:cubicBezTo>
                    <a:pt x="2442" y="5579"/>
                    <a:pt x="2463" y="5586"/>
                    <a:pt x="2483" y="5592"/>
                  </a:cubicBezTo>
                  <a:cubicBezTo>
                    <a:pt x="2492" y="5595"/>
                    <a:pt x="2501" y="5597"/>
                    <a:pt x="2510" y="5600"/>
                  </a:cubicBezTo>
                  <a:cubicBezTo>
                    <a:pt x="2530" y="5605"/>
                    <a:pt x="2548" y="5611"/>
                    <a:pt x="2568" y="5616"/>
                  </a:cubicBezTo>
                  <a:lnTo>
                    <a:pt x="2597" y="5623"/>
                  </a:lnTo>
                  <a:lnTo>
                    <a:pt x="2604" y="5625"/>
                  </a:lnTo>
                  <a:lnTo>
                    <a:pt x="2586" y="5630"/>
                  </a:lnTo>
                  <a:lnTo>
                    <a:pt x="2564" y="5636"/>
                  </a:lnTo>
                  <a:lnTo>
                    <a:pt x="2546" y="5641"/>
                  </a:lnTo>
                  <a:lnTo>
                    <a:pt x="2524" y="5646"/>
                  </a:lnTo>
                  <a:lnTo>
                    <a:pt x="2505" y="5650"/>
                  </a:lnTo>
                  <a:lnTo>
                    <a:pt x="2484" y="5655"/>
                  </a:lnTo>
                  <a:lnTo>
                    <a:pt x="2464" y="5658"/>
                  </a:lnTo>
                  <a:cubicBezTo>
                    <a:pt x="2458" y="5659"/>
                    <a:pt x="2450" y="5660"/>
                    <a:pt x="2444" y="5661"/>
                  </a:cubicBezTo>
                  <a:cubicBezTo>
                    <a:pt x="2437" y="5662"/>
                    <a:pt x="2430" y="5663"/>
                    <a:pt x="2422" y="5664"/>
                  </a:cubicBezTo>
                  <a:lnTo>
                    <a:pt x="2405" y="5666"/>
                  </a:lnTo>
                  <a:lnTo>
                    <a:pt x="2385" y="5667"/>
                  </a:lnTo>
                  <a:cubicBezTo>
                    <a:pt x="2351" y="5661"/>
                    <a:pt x="2317" y="5655"/>
                    <a:pt x="2284" y="5647"/>
                  </a:cubicBezTo>
                  <a:lnTo>
                    <a:pt x="2284" y="5647"/>
                  </a:lnTo>
                  <a:cubicBezTo>
                    <a:pt x="2283" y="5647"/>
                    <a:pt x="2283" y="5647"/>
                    <a:pt x="2283" y="5647"/>
                  </a:cubicBezTo>
                  <a:cubicBezTo>
                    <a:pt x="2280" y="5645"/>
                    <a:pt x="2276" y="5644"/>
                    <a:pt x="2272" y="5644"/>
                  </a:cubicBezTo>
                  <a:lnTo>
                    <a:pt x="2270" y="5644"/>
                  </a:lnTo>
                  <a:cubicBezTo>
                    <a:pt x="2244" y="5639"/>
                    <a:pt x="2219" y="5633"/>
                    <a:pt x="2193" y="5627"/>
                  </a:cubicBezTo>
                  <a:lnTo>
                    <a:pt x="2190" y="5625"/>
                  </a:lnTo>
                  <a:lnTo>
                    <a:pt x="2188" y="5623"/>
                  </a:lnTo>
                  <a:close/>
                  <a:moveTo>
                    <a:pt x="1769" y="5307"/>
                  </a:moveTo>
                  <a:lnTo>
                    <a:pt x="1757" y="5311"/>
                  </a:lnTo>
                  <a:cubicBezTo>
                    <a:pt x="1752" y="5312"/>
                    <a:pt x="1746" y="5314"/>
                    <a:pt x="1740" y="5315"/>
                  </a:cubicBezTo>
                  <a:lnTo>
                    <a:pt x="1729" y="5318"/>
                  </a:lnTo>
                  <a:lnTo>
                    <a:pt x="1711" y="5322"/>
                  </a:lnTo>
                  <a:lnTo>
                    <a:pt x="1700" y="5324"/>
                  </a:lnTo>
                  <a:lnTo>
                    <a:pt x="1682" y="5327"/>
                  </a:lnTo>
                  <a:lnTo>
                    <a:pt x="1671" y="5329"/>
                  </a:lnTo>
                  <a:lnTo>
                    <a:pt x="1653" y="5331"/>
                  </a:lnTo>
                  <a:lnTo>
                    <a:pt x="1643" y="5333"/>
                  </a:lnTo>
                  <a:lnTo>
                    <a:pt x="1623" y="5334"/>
                  </a:lnTo>
                  <a:cubicBezTo>
                    <a:pt x="1620" y="5334"/>
                    <a:pt x="1617" y="5334"/>
                    <a:pt x="1614" y="5334"/>
                  </a:cubicBezTo>
                  <a:cubicBezTo>
                    <a:pt x="1604" y="5334"/>
                    <a:pt x="1594" y="5334"/>
                    <a:pt x="1586" y="5334"/>
                  </a:cubicBezTo>
                  <a:cubicBezTo>
                    <a:pt x="1569" y="5334"/>
                    <a:pt x="1552" y="5334"/>
                    <a:pt x="1536" y="5332"/>
                  </a:cubicBezTo>
                  <a:cubicBezTo>
                    <a:pt x="1531" y="5332"/>
                    <a:pt x="1526" y="5330"/>
                    <a:pt x="1521" y="5330"/>
                  </a:cubicBezTo>
                  <a:lnTo>
                    <a:pt x="1511" y="5328"/>
                  </a:lnTo>
                  <a:cubicBezTo>
                    <a:pt x="1511" y="5328"/>
                    <a:pt x="1511" y="5327"/>
                    <a:pt x="1511" y="5326"/>
                  </a:cubicBezTo>
                  <a:lnTo>
                    <a:pt x="1511" y="5326"/>
                  </a:lnTo>
                  <a:lnTo>
                    <a:pt x="1511" y="5326"/>
                  </a:lnTo>
                  <a:cubicBezTo>
                    <a:pt x="1511" y="5322"/>
                    <a:pt x="1510" y="5318"/>
                    <a:pt x="1508" y="5314"/>
                  </a:cubicBezTo>
                  <a:cubicBezTo>
                    <a:pt x="1506" y="5311"/>
                    <a:pt x="1503" y="5309"/>
                    <a:pt x="1499" y="5306"/>
                  </a:cubicBezTo>
                  <a:cubicBezTo>
                    <a:pt x="1495" y="5304"/>
                    <a:pt x="1491" y="5302"/>
                    <a:pt x="1487" y="5302"/>
                  </a:cubicBezTo>
                  <a:cubicBezTo>
                    <a:pt x="1482" y="5302"/>
                    <a:pt x="1479" y="5304"/>
                    <a:pt x="1475" y="5306"/>
                  </a:cubicBezTo>
                  <a:cubicBezTo>
                    <a:pt x="1473" y="5308"/>
                    <a:pt x="1471" y="5309"/>
                    <a:pt x="1469" y="5311"/>
                  </a:cubicBezTo>
                  <a:cubicBezTo>
                    <a:pt x="1451" y="5297"/>
                    <a:pt x="1434" y="5284"/>
                    <a:pt x="1416" y="5269"/>
                  </a:cubicBezTo>
                  <a:lnTo>
                    <a:pt x="1399" y="5255"/>
                  </a:lnTo>
                  <a:cubicBezTo>
                    <a:pt x="1391" y="5248"/>
                    <a:pt x="1384" y="5242"/>
                    <a:pt x="1377" y="5235"/>
                  </a:cubicBezTo>
                  <a:lnTo>
                    <a:pt x="1392" y="5240"/>
                  </a:lnTo>
                  <a:cubicBezTo>
                    <a:pt x="1402" y="5243"/>
                    <a:pt x="1411" y="5246"/>
                    <a:pt x="1421" y="5249"/>
                  </a:cubicBezTo>
                  <a:cubicBezTo>
                    <a:pt x="1430" y="5252"/>
                    <a:pt x="1444" y="5255"/>
                    <a:pt x="1456" y="5258"/>
                  </a:cubicBezTo>
                  <a:cubicBezTo>
                    <a:pt x="1468" y="5262"/>
                    <a:pt x="1474" y="5264"/>
                    <a:pt x="1484" y="5266"/>
                  </a:cubicBezTo>
                  <a:cubicBezTo>
                    <a:pt x="1493" y="5268"/>
                    <a:pt x="1509" y="5271"/>
                    <a:pt x="1521" y="5273"/>
                  </a:cubicBezTo>
                  <a:cubicBezTo>
                    <a:pt x="1531" y="5275"/>
                    <a:pt x="1539" y="5277"/>
                    <a:pt x="1548" y="5279"/>
                  </a:cubicBezTo>
                  <a:cubicBezTo>
                    <a:pt x="1562" y="5281"/>
                    <a:pt x="1575" y="5283"/>
                    <a:pt x="1588" y="5285"/>
                  </a:cubicBezTo>
                  <a:cubicBezTo>
                    <a:pt x="1596" y="5286"/>
                    <a:pt x="1604" y="5287"/>
                    <a:pt x="1612" y="5288"/>
                  </a:cubicBezTo>
                  <a:cubicBezTo>
                    <a:pt x="1627" y="5290"/>
                    <a:pt x="1642" y="5291"/>
                    <a:pt x="1657" y="5292"/>
                  </a:cubicBezTo>
                  <a:lnTo>
                    <a:pt x="1677" y="5294"/>
                  </a:lnTo>
                  <a:cubicBezTo>
                    <a:pt x="1699" y="5295"/>
                    <a:pt x="1720" y="5296"/>
                    <a:pt x="1742" y="5296"/>
                  </a:cubicBezTo>
                  <a:lnTo>
                    <a:pt x="1744" y="5296"/>
                  </a:lnTo>
                  <a:cubicBezTo>
                    <a:pt x="1760" y="5296"/>
                    <a:pt x="1776" y="5295"/>
                    <a:pt x="1792" y="5294"/>
                  </a:cubicBezTo>
                  <a:lnTo>
                    <a:pt x="1792" y="5294"/>
                  </a:lnTo>
                  <a:cubicBezTo>
                    <a:pt x="1792" y="5295"/>
                    <a:pt x="1792" y="5295"/>
                    <a:pt x="1792" y="5296"/>
                  </a:cubicBezTo>
                  <a:cubicBezTo>
                    <a:pt x="1792" y="5296"/>
                    <a:pt x="1792" y="5296"/>
                    <a:pt x="1792" y="5297"/>
                  </a:cubicBezTo>
                  <a:lnTo>
                    <a:pt x="1784" y="5300"/>
                  </a:lnTo>
                  <a:lnTo>
                    <a:pt x="1769" y="5307"/>
                  </a:lnTo>
                  <a:close/>
                  <a:moveTo>
                    <a:pt x="1447" y="5319"/>
                  </a:moveTo>
                  <a:lnTo>
                    <a:pt x="1423" y="5305"/>
                  </a:lnTo>
                  <a:lnTo>
                    <a:pt x="1441" y="5312"/>
                  </a:lnTo>
                  <a:lnTo>
                    <a:pt x="1459" y="5319"/>
                  </a:lnTo>
                  <a:lnTo>
                    <a:pt x="1465" y="5321"/>
                  </a:lnTo>
                  <a:lnTo>
                    <a:pt x="1465" y="5321"/>
                  </a:lnTo>
                  <a:lnTo>
                    <a:pt x="1465" y="5322"/>
                  </a:lnTo>
                  <a:lnTo>
                    <a:pt x="1465" y="5323"/>
                  </a:lnTo>
                  <a:lnTo>
                    <a:pt x="1453" y="5321"/>
                  </a:lnTo>
                  <a:lnTo>
                    <a:pt x="1447" y="5319"/>
                  </a:lnTo>
                  <a:close/>
                  <a:moveTo>
                    <a:pt x="1357" y="5262"/>
                  </a:moveTo>
                  <a:lnTo>
                    <a:pt x="1328" y="5243"/>
                  </a:lnTo>
                  <a:lnTo>
                    <a:pt x="1311" y="5231"/>
                  </a:lnTo>
                  <a:lnTo>
                    <a:pt x="1331" y="5243"/>
                  </a:lnTo>
                  <a:cubicBezTo>
                    <a:pt x="1351" y="5255"/>
                    <a:pt x="1370" y="5266"/>
                    <a:pt x="1390" y="5277"/>
                  </a:cubicBezTo>
                  <a:cubicBezTo>
                    <a:pt x="1402" y="5284"/>
                    <a:pt x="1414" y="5291"/>
                    <a:pt x="1427" y="5297"/>
                  </a:cubicBezTo>
                  <a:cubicBezTo>
                    <a:pt x="1439" y="5304"/>
                    <a:pt x="1452" y="5311"/>
                    <a:pt x="1466" y="5318"/>
                  </a:cubicBezTo>
                  <a:lnTo>
                    <a:pt x="1466" y="5318"/>
                  </a:lnTo>
                  <a:lnTo>
                    <a:pt x="1460" y="5316"/>
                  </a:lnTo>
                  <a:lnTo>
                    <a:pt x="1440" y="5308"/>
                  </a:lnTo>
                  <a:lnTo>
                    <a:pt x="1418" y="5300"/>
                  </a:lnTo>
                  <a:lnTo>
                    <a:pt x="1414" y="5298"/>
                  </a:lnTo>
                  <a:lnTo>
                    <a:pt x="1390" y="5282"/>
                  </a:lnTo>
                  <a:lnTo>
                    <a:pt x="1357" y="5262"/>
                  </a:lnTo>
                  <a:close/>
                  <a:moveTo>
                    <a:pt x="1193" y="5145"/>
                  </a:moveTo>
                  <a:cubicBezTo>
                    <a:pt x="1200" y="5151"/>
                    <a:pt x="1207" y="5157"/>
                    <a:pt x="1215" y="5163"/>
                  </a:cubicBezTo>
                  <a:lnTo>
                    <a:pt x="1215" y="5163"/>
                  </a:lnTo>
                  <a:cubicBezTo>
                    <a:pt x="1214" y="5164"/>
                    <a:pt x="1214" y="5165"/>
                    <a:pt x="1214" y="5165"/>
                  </a:cubicBezTo>
                  <a:cubicBezTo>
                    <a:pt x="1213" y="5166"/>
                    <a:pt x="1213" y="5165"/>
                    <a:pt x="1213" y="5166"/>
                  </a:cubicBezTo>
                  <a:cubicBezTo>
                    <a:pt x="1193" y="5152"/>
                    <a:pt x="1172" y="5138"/>
                    <a:pt x="1153" y="5124"/>
                  </a:cubicBezTo>
                  <a:lnTo>
                    <a:pt x="1153" y="5124"/>
                  </a:lnTo>
                  <a:cubicBezTo>
                    <a:pt x="1153" y="5123"/>
                    <a:pt x="1153" y="5123"/>
                    <a:pt x="1153" y="5123"/>
                  </a:cubicBezTo>
                  <a:cubicBezTo>
                    <a:pt x="1155" y="5120"/>
                    <a:pt x="1156" y="5118"/>
                    <a:pt x="1156" y="5115"/>
                  </a:cubicBezTo>
                  <a:lnTo>
                    <a:pt x="1166" y="5123"/>
                  </a:lnTo>
                  <a:lnTo>
                    <a:pt x="1193" y="5145"/>
                  </a:lnTo>
                  <a:close/>
                  <a:moveTo>
                    <a:pt x="1249" y="5143"/>
                  </a:moveTo>
                  <a:cubicBezTo>
                    <a:pt x="1251" y="5140"/>
                    <a:pt x="1252" y="5136"/>
                    <a:pt x="1253" y="5133"/>
                  </a:cubicBezTo>
                  <a:lnTo>
                    <a:pt x="1253" y="5133"/>
                  </a:lnTo>
                  <a:cubicBezTo>
                    <a:pt x="1253" y="5131"/>
                    <a:pt x="1254" y="5130"/>
                    <a:pt x="1254" y="5129"/>
                  </a:cubicBezTo>
                  <a:lnTo>
                    <a:pt x="1272" y="5145"/>
                  </a:lnTo>
                  <a:cubicBezTo>
                    <a:pt x="1278" y="5152"/>
                    <a:pt x="1285" y="5158"/>
                    <a:pt x="1291" y="5165"/>
                  </a:cubicBezTo>
                  <a:cubicBezTo>
                    <a:pt x="1308" y="5180"/>
                    <a:pt x="1324" y="5196"/>
                    <a:pt x="1341" y="5210"/>
                  </a:cubicBezTo>
                  <a:cubicBezTo>
                    <a:pt x="1349" y="5218"/>
                    <a:pt x="1358" y="5225"/>
                    <a:pt x="1367" y="5232"/>
                  </a:cubicBezTo>
                  <a:lnTo>
                    <a:pt x="1356" y="5229"/>
                  </a:lnTo>
                  <a:cubicBezTo>
                    <a:pt x="1347" y="5226"/>
                    <a:pt x="1338" y="5222"/>
                    <a:pt x="1330" y="5219"/>
                  </a:cubicBezTo>
                  <a:cubicBezTo>
                    <a:pt x="1318" y="5214"/>
                    <a:pt x="1306" y="5210"/>
                    <a:pt x="1294" y="5205"/>
                  </a:cubicBezTo>
                  <a:cubicBezTo>
                    <a:pt x="1287" y="5201"/>
                    <a:pt x="1279" y="5198"/>
                    <a:pt x="1272" y="5195"/>
                  </a:cubicBezTo>
                  <a:lnTo>
                    <a:pt x="1255" y="5187"/>
                  </a:lnTo>
                  <a:lnTo>
                    <a:pt x="1255" y="5187"/>
                  </a:lnTo>
                  <a:cubicBezTo>
                    <a:pt x="1256" y="5184"/>
                    <a:pt x="1257" y="5181"/>
                    <a:pt x="1257" y="5178"/>
                  </a:cubicBezTo>
                  <a:lnTo>
                    <a:pt x="1257" y="5178"/>
                  </a:lnTo>
                  <a:lnTo>
                    <a:pt x="1257" y="5178"/>
                  </a:lnTo>
                  <a:lnTo>
                    <a:pt x="1257" y="5178"/>
                  </a:lnTo>
                  <a:cubicBezTo>
                    <a:pt x="1257" y="5173"/>
                    <a:pt x="1256" y="5170"/>
                    <a:pt x="1254" y="5166"/>
                  </a:cubicBezTo>
                  <a:cubicBezTo>
                    <a:pt x="1252" y="5162"/>
                    <a:pt x="1249" y="5159"/>
                    <a:pt x="1245" y="5157"/>
                  </a:cubicBezTo>
                  <a:cubicBezTo>
                    <a:pt x="1245" y="5157"/>
                    <a:pt x="1244" y="5157"/>
                    <a:pt x="1244" y="5156"/>
                  </a:cubicBezTo>
                  <a:lnTo>
                    <a:pt x="1246" y="5152"/>
                  </a:lnTo>
                  <a:lnTo>
                    <a:pt x="1249" y="5143"/>
                  </a:lnTo>
                  <a:close/>
                  <a:moveTo>
                    <a:pt x="1153" y="5018"/>
                  </a:moveTo>
                  <a:cubicBezTo>
                    <a:pt x="1146" y="5010"/>
                    <a:pt x="1139" y="5001"/>
                    <a:pt x="1132" y="4992"/>
                  </a:cubicBezTo>
                  <a:cubicBezTo>
                    <a:pt x="1097" y="4949"/>
                    <a:pt x="1061" y="4903"/>
                    <a:pt x="1026" y="4855"/>
                  </a:cubicBezTo>
                  <a:cubicBezTo>
                    <a:pt x="1020" y="4846"/>
                    <a:pt x="1014" y="4838"/>
                    <a:pt x="1008" y="4830"/>
                  </a:cubicBezTo>
                  <a:cubicBezTo>
                    <a:pt x="1000" y="4818"/>
                    <a:pt x="991" y="4806"/>
                    <a:pt x="983" y="4794"/>
                  </a:cubicBezTo>
                  <a:cubicBezTo>
                    <a:pt x="974" y="4782"/>
                    <a:pt x="968" y="4772"/>
                    <a:pt x="960" y="4761"/>
                  </a:cubicBezTo>
                  <a:lnTo>
                    <a:pt x="937" y="4726"/>
                  </a:lnTo>
                  <a:cubicBezTo>
                    <a:pt x="929" y="4714"/>
                    <a:pt x="921" y="4702"/>
                    <a:pt x="913" y="4689"/>
                  </a:cubicBezTo>
                  <a:cubicBezTo>
                    <a:pt x="904" y="4677"/>
                    <a:pt x="897" y="4666"/>
                    <a:pt x="890" y="4654"/>
                  </a:cubicBezTo>
                  <a:cubicBezTo>
                    <a:pt x="882" y="4643"/>
                    <a:pt x="873" y="4628"/>
                    <a:pt x="865" y="4615"/>
                  </a:cubicBezTo>
                  <a:cubicBezTo>
                    <a:pt x="856" y="4602"/>
                    <a:pt x="851" y="4592"/>
                    <a:pt x="844" y="4581"/>
                  </a:cubicBezTo>
                  <a:cubicBezTo>
                    <a:pt x="837" y="4570"/>
                    <a:pt x="833" y="4564"/>
                    <a:pt x="828" y="4555"/>
                  </a:cubicBezTo>
                  <a:lnTo>
                    <a:pt x="828" y="4555"/>
                  </a:lnTo>
                  <a:cubicBezTo>
                    <a:pt x="831" y="4553"/>
                    <a:pt x="833" y="4551"/>
                    <a:pt x="835" y="4548"/>
                  </a:cubicBezTo>
                  <a:lnTo>
                    <a:pt x="845" y="4554"/>
                  </a:lnTo>
                  <a:lnTo>
                    <a:pt x="867" y="4567"/>
                  </a:lnTo>
                  <a:cubicBezTo>
                    <a:pt x="876" y="4572"/>
                    <a:pt x="885" y="4578"/>
                    <a:pt x="896" y="4583"/>
                  </a:cubicBezTo>
                  <a:cubicBezTo>
                    <a:pt x="906" y="4589"/>
                    <a:pt x="911" y="4591"/>
                    <a:pt x="918" y="4594"/>
                  </a:cubicBezTo>
                  <a:cubicBezTo>
                    <a:pt x="929" y="4600"/>
                    <a:pt x="939" y="4604"/>
                    <a:pt x="950" y="4610"/>
                  </a:cubicBezTo>
                  <a:lnTo>
                    <a:pt x="971" y="4620"/>
                  </a:lnTo>
                  <a:cubicBezTo>
                    <a:pt x="982" y="4625"/>
                    <a:pt x="994" y="4630"/>
                    <a:pt x="1005" y="4635"/>
                  </a:cubicBezTo>
                  <a:lnTo>
                    <a:pt x="1026" y="4644"/>
                  </a:lnTo>
                  <a:lnTo>
                    <a:pt x="1063" y="4658"/>
                  </a:lnTo>
                  <a:lnTo>
                    <a:pt x="1081" y="4666"/>
                  </a:lnTo>
                  <a:cubicBezTo>
                    <a:pt x="1097" y="4672"/>
                    <a:pt x="1113" y="4677"/>
                    <a:pt x="1128" y="4683"/>
                  </a:cubicBezTo>
                  <a:lnTo>
                    <a:pt x="1138" y="4686"/>
                  </a:lnTo>
                  <a:cubicBezTo>
                    <a:pt x="1158" y="4692"/>
                    <a:pt x="1177" y="4699"/>
                    <a:pt x="1197" y="4704"/>
                  </a:cubicBezTo>
                  <a:lnTo>
                    <a:pt x="1197" y="4704"/>
                  </a:lnTo>
                  <a:lnTo>
                    <a:pt x="1233" y="4715"/>
                  </a:lnTo>
                  <a:lnTo>
                    <a:pt x="1233" y="4715"/>
                  </a:lnTo>
                  <a:cubicBezTo>
                    <a:pt x="1232" y="4716"/>
                    <a:pt x="1232" y="4718"/>
                    <a:pt x="1232" y="4720"/>
                  </a:cubicBezTo>
                  <a:lnTo>
                    <a:pt x="1232" y="4720"/>
                  </a:lnTo>
                  <a:lnTo>
                    <a:pt x="1232" y="4720"/>
                  </a:lnTo>
                  <a:cubicBezTo>
                    <a:pt x="1232" y="4724"/>
                    <a:pt x="1233" y="4729"/>
                    <a:pt x="1235" y="4732"/>
                  </a:cubicBezTo>
                  <a:cubicBezTo>
                    <a:pt x="1237" y="4736"/>
                    <a:pt x="1240" y="4738"/>
                    <a:pt x="1244" y="4740"/>
                  </a:cubicBezTo>
                  <a:cubicBezTo>
                    <a:pt x="1246" y="4742"/>
                    <a:pt x="1249" y="4742"/>
                    <a:pt x="1252" y="4743"/>
                  </a:cubicBezTo>
                  <a:cubicBezTo>
                    <a:pt x="1247" y="4780"/>
                    <a:pt x="1243" y="4816"/>
                    <a:pt x="1238" y="4851"/>
                  </a:cubicBezTo>
                  <a:cubicBezTo>
                    <a:pt x="1238" y="4856"/>
                    <a:pt x="1237" y="4862"/>
                    <a:pt x="1236" y="4868"/>
                  </a:cubicBezTo>
                  <a:cubicBezTo>
                    <a:pt x="1235" y="4874"/>
                    <a:pt x="1234" y="4883"/>
                    <a:pt x="1233" y="4890"/>
                  </a:cubicBezTo>
                  <a:cubicBezTo>
                    <a:pt x="1232" y="4898"/>
                    <a:pt x="1230" y="4906"/>
                    <a:pt x="1229" y="4914"/>
                  </a:cubicBezTo>
                  <a:cubicBezTo>
                    <a:pt x="1227" y="4922"/>
                    <a:pt x="1227" y="4929"/>
                    <a:pt x="1226" y="4936"/>
                  </a:cubicBezTo>
                  <a:cubicBezTo>
                    <a:pt x="1225" y="4943"/>
                    <a:pt x="1224" y="4951"/>
                    <a:pt x="1223" y="4959"/>
                  </a:cubicBezTo>
                  <a:lnTo>
                    <a:pt x="1219" y="4980"/>
                  </a:lnTo>
                  <a:cubicBezTo>
                    <a:pt x="1219" y="4987"/>
                    <a:pt x="1217" y="4994"/>
                    <a:pt x="1216" y="5001"/>
                  </a:cubicBezTo>
                  <a:cubicBezTo>
                    <a:pt x="1215" y="5008"/>
                    <a:pt x="1213" y="5015"/>
                    <a:pt x="1212" y="5022"/>
                  </a:cubicBezTo>
                  <a:cubicBezTo>
                    <a:pt x="1210" y="5029"/>
                    <a:pt x="1210" y="5035"/>
                    <a:pt x="1209" y="5041"/>
                  </a:cubicBezTo>
                  <a:cubicBezTo>
                    <a:pt x="1208" y="5047"/>
                    <a:pt x="1207" y="5050"/>
                    <a:pt x="1206" y="5055"/>
                  </a:cubicBezTo>
                  <a:lnTo>
                    <a:pt x="1202" y="5055"/>
                  </a:lnTo>
                  <a:lnTo>
                    <a:pt x="1202" y="5055"/>
                  </a:lnTo>
                  <a:cubicBezTo>
                    <a:pt x="1198" y="5055"/>
                    <a:pt x="1194" y="5056"/>
                    <a:pt x="1191" y="5058"/>
                  </a:cubicBezTo>
                  <a:cubicBezTo>
                    <a:pt x="1189" y="5059"/>
                    <a:pt x="1189" y="5060"/>
                    <a:pt x="1188" y="5060"/>
                  </a:cubicBezTo>
                  <a:lnTo>
                    <a:pt x="1178" y="5049"/>
                  </a:lnTo>
                  <a:lnTo>
                    <a:pt x="1153" y="5018"/>
                  </a:lnTo>
                  <a:close/>
                  <a:moveTo>
                    <a:pt x="757" y="4478"/>
                  </a:moveTo>
                  <a:lnTo>
                    <a:pt x="726" y="4446"/>
                  </a:lnTo>
                  <a:lnTo>
                    <a:pt x="704" y="4424"/>
                  </a:lnTo>
                  <a:cubicBezTo>
                    <a:pt x="693" y="4413"/>
                    <a:pt x="682" y="4402"/>
                    <a:pt x="672" y="4390"/>
                  </a:cubicBezTo>
                  <a:cubicBezTo>
                    <a:pt x="665" y="4383"/>
                    <a:pt x="659" y="4377"/>
                    <a:pt x="652" y="4371"/>
                  </a:cubicBezTo>
                  <a:cubicBezTo>
                    <a:pt x="640" y="4358"/>
                    <a:pt x="629" y="4345"/>
                    <a:pt x="618" y="4333"/>
                  </a:cubicBezTo>
                  <a:cubicBezTo>
                    <a:pt x="612" y="4327"/>
                    <a:pt x="607" y="4321"/>
                    <a:pt x="602" y="4315"/>
                  </a:cubicBezTo>
                  <a:cubicBezTo>
                    <a:pt x="588" y="4300"/>
                    <a:pt x="575" y="4284"/>
                    <a:pt x="561" y="4268"/>
                  </a:cubicBezTo>
                  <a:lnTo>
                    <a:pt x="554" y="4259"/>
                  </a:lnTo>
                  <a:cubicBezTo>
                    <a:pt x="538" y="4240"/>
                    <a:pt x="523" y="4221"/>
                    <a:pt x="507" y="4202"/>
                  </a:cubicBezTo>
                  <a:lnTo>
                    <a:pt x="505" y="4199"/>
                  </a:lnTo>
                  <a:cubicBezTo>
                    <a:pt x="491" y="4181"/>
                    <a:pt x="477" y="4163"/>
                    <a:pt x="463" y="4145"/>
                  </a:cubicBezTo>
                  <a:cubicBezTo>
                    <a:pt x="459" y="4139"/>
                    <a:pt x="454" y="4133"/>
                    <a:pt x="450" y="4127"/>
                  </a:cubicBezTo>
                  <a:cubicBezTo>
                    <a:pt x="440" y="4114"/>
                    <a:pt x="430" y="4100"/>
                    <a:pt x="421" y="4088"/>
                  </a:cubicBezTo>
                  <a:cubicBezTo>
                    <a:pt x="415" y="4080"/>
                    <a:pt x="411" y="4073"/>
                    <a:pt x="405" y="4065"/>
                  </a:cubicBezTo>
                  <a:cubicBezTo>
                    <a:pt x="397" y="4053"/>
                    <a:pt x="389" y="4041"/>
                    <a:pt x="380" y="4029"/>
                  </a:cubicBezTo>
                  <a:lnTo>
                    <a:pt x="364" y="4005"/>
                  </a:lnTo>
                  <a:lnTo>
                    <a:pt x="342" y="3969"/>
                  </a:lnTo>
                  <a:cubicBezTo>
                    <a:pt x="336" y="3960"/>
                    <a:pt x="331" y="3952"/>
                    <a:pt x="326" y="3943"/>
                  </a:cubicBezTo>
                  <a:cubicBezTo>
                    <a:pt x="321" y="3935"/>
                    <a:pt x="312" y="3920"/>
                    <a:pt x="306" y="3909"/>
                  </a:cubicBezTo>
                  <a:cubicBezTo>
                    <a:pt x="300" y="3898"/>
                    <a:pt x="296" y="3891"/>
                    <a:pt x="291" y="3882"/>
                  </a:cubicBezTo>
                  <a:cubicBezTo>
                    <a:pt x="286" y="3873"/>
                    <a:pt x="278" y="3860"/>
                    <a:pt x="271" y="3849"/>
                  </a:cubicBezTo>
                  <a:cubicBezTo>
                    <a:pt x="264" y="3838"/>
                    <a:pt x="261" y="3832"/>
                    <a:pt x="256" y="3822"/>
                  </a:cubicBezTo>
                  <a:cubicBezTo>
                    <a:pt x="251" y="3813"/>
                    <a:pt x="244" y="3800"/>
                    <a:pt x="239" y="3789"/>
                  </a:cubicBezTo>
                  <a:cubicBezTo>
                    <a:pt x="233" y="3778"/>
                    <a:pt x="229" y="3770"/>
                    <a:pt x="225" y="3761"/>
                  </a:cubicBezTo>
                  <a:cubicBezTo>
                    <a:pt x="223" y="3756"/>
                    <a:pt x="220" y="3752"/>
                    <a:pt x="218" y="3748"/>
                  </a:cubicBezTo>
                  <a:lnTo>
                    <a:pt x="204" y="3705"/>
                  </a:lnTo>
                  <a:lnTo>
                    <a:pt x="191" y="3665"/>
                  </a:lnTo>
                  <a:lnTo>
                    <a:pt x="189" y="3659"/>
                  </a:lnTo>
                  <a:lnTo>
                    <a:pt x="189" y="3659"/>
                  </a:lnTo>
                  <a:lnTo>
                    <a:pt x="201" y="3673"/>
                  </a:lnTo>
                  <a:cubicBezTo>
                    <a:pt x="205" y="3679"/>
                    <a:pt x="210" y="3685"/>
                    <a:pt x="215" y="3690"/>
                  </a:cubicBezTo>
                  <a:cubicBezTo>
                    <a:pt x="220" y="3696"/>
                    <a:pt x="223" y="3699"/>
                    <a:pt x="227" y="3703"/>
                  </a:cubicBezTo>
                  <a:cubicBezTo>
                    <a:pt x="231" y="3708"/>
                    <a:pt x="238" y="3714"/>
                    <a:pt x="243" y="3718"/>
                  </a:cubicBezTo>
                  <a:lnTo>
                    <a:pt x="246" y="3721"/>
                  </a:lnTo>
                  <a:lnTo>
                    <a:pt x="249" y="3726"/>
                  </a:lnTo>
                  <a:lnTo>
                    <a:pt x="262" y="3749"/>
                  </a:lnTo>
                  <a:lnTo>
                    <a:pt x="275" y="3772"/>
                  </a:lnTo>
                  <a:cubicBezTo>
                    <a:pt x="279" y="3780"/>
                    <a:pt x="284" y="3787"/>
                    <a:pt x="288" y="3795"/>
                  </a:cubicBezTo>
                  <a:lnTo>
                    <a:pt x="302" y="3819"/>
                  </a:lnTo>
                  <a:lnTo>
                    <a:pt x="317" y="3842"/>
                  </a:lnTo>
                  <a:cubicBezTo>
                    <a:pt x="322" y="3849"/>
                    <a:pt x="326" y="3857"/>
                    <a:pt x="331" y="3864"/>
                  </a:cubicBezTo>
                  <a:lnTo>
                    <a:pt x="347" y="3886"/>
                  </a:lnTo>
                  <a:lnTo>
                    <a:pt x="361" y="3908"/>
                  </a:lnTo>
                  <a:cubicBezTo>
                    <a:pt x="367" y="3915"/>
                    <a:pt x="372" y="3923"/>
                    <a:pt x="378" y="3930"/>
                  </a:cubicBezTo>
                  <a:cubicBezTo>
                    <a:pt x="383" y="3938"/>
                    <a:pt x="388" y="3944"/>
                    <a:pt x="393" y="3951"/>
                  </a:cubicBezTo>
                  <a:lnTo>
                    <a:pt x="410" y="3974"/>
                  </a:lnTo>
                  <a:lnTo>
                    <a:pt x="426" y="3993"/>
                  </a:lnTo>
                  <a:cubicBezTo>
                    <a:pt x="432" y="4001"/>
                    <a:pt x="438" y="4009"/>
                    <a:pt x="444" y="4016"/>
                  </a:cubicBezTo>
                  <a:cubicBezTo>
                    <a:pt x="450" y="4023"/>
                    <a:pt x="454" y="4029"/>
                    <a:pt x="460" y="4036"/>
                  </a:cubicBezTo>
                  <a:cubicBezTo>
                    <a:pt x="465" y="4043"/>
                    <a:pt x="473" y="4051"/>
                    <a:pt x="480" y="4059"/>
                  </a:cubicBezTo>
                  <a:cubicBezTo>
                    <a:pt x="486" y="4067"/>
                    <a:pt x="490" y="4071"/>
                    <a:pt x="495" y="4077"/>
                  </a:cubicBezTo>
                  <a:lnTo>
                    <a:pt x="518" y="4102"/>
                  </a:lnTo>
                  <a:lnTo>
                    <a:pt x="532" y="4117"/>
                  </a:lnTo>
                  <a:cubicBezTo>
                    <a:pt x="544" y="4130"/>
                    <a:pt x="557" y="4143"/>
                    <a:pt x="570" y="4156"/>
                  </a:cubicBezTo>
                  <a:cubicBezTo>
                    <a:pt x="573" y="4160"/>
                    <a:pt x="576" y="4162"/>
                    <a:pt x="579" y="4166"/>
                  </a:cubicBezTo>
                  <a:cubicBezTo>
                    <a:pt x="583" y="4172"/>
                    <a:pt x="587" y="4179"/>
                    <a:pt x="591" y="4185"/>
                  </a:cubicBezTo>
                  <a:cubicBezTo>
                    <a:pt x="599" y="4199"/>
                    <a:pt x="606" y="4214"/>
                    <a:pt x="615" y="4227"/>
                  </a:cubicBezTo>
                  <a:cubicBezTo>
                    <a:pt x="623" y="4241"/>
                    <a:pt x="635" y="4259"/>
                    <a:pt x="645" y="4275"/>
                  </a:cubicBezTo>
                  <a:cubicBezTo>
                    <a:pt x="654" y="4291"/>
                    <a:pt x="661" y="4303"/>
                    <a:pt x="670" y="4316"/>
                  </a:cubicBezTo>
                  <a:cubicBezTo>
                    <a:pt x="678" y="4330"/>
                    <a:pt x="689" y="4347"/>
                    <a:pt x="699" y="4363"/>
                  </a:cubicBezTo>
                  <a:lnTo>
                    <a:pt x="724" y="4402"/>
                  </a:lnTo>
                  <a:cubicBezTo>
                    <a:pt x="734" y="4417"/>
                    <a:pt x="743" y="4433"/>
                    <a:pt x="754" y="4448"/>
                  </a:cubicBezTo>
                  <a:cubicBezTo>
                    <a:pt x="764" y="4463"/>
                    <a:pt x="771" y="4473"/>
                    <a:pt x="780" y="4486"/>
                  </a:cubicBezTo>
                  <a:lnTo>
                    <a:pt x="796" y="4510"/>
                  </a:lnTo>
                  <a:lnTo>
                    <a:pt x="782" y="4503"/>
                  </a:lnTo>
                  <a:lnTo>
                    <a:pt x="780" y="4501"/>
                  </a:lnTo>
                  <a:cubicBezTo>
                    <a:pt x="773" y="4493"/>
                    <a:pt x="765" y="4485"/>
                    <a:pt x="757" y="4478"/>
                  </a:cubicBezTo>
                  <a:close/>
                  <a:moveTo>
                    <a:pt x="175" y="3635"/>
                  </a:moveTo>
                  <a:cubicBezTo>
                    <a:pt x="171" y="3630"/>
                    <a:pt x="168" y="3624"/>
                    <a:pt x="165" y="3619"/>
                  </a:cubicBezTo>
                  <a:lnTo>
                    <a:pt x="165" y="3619"/>
                  </a:lnTo>
                  <a:cubicBezTo>
                    <a:pt x="168" y="3617"/>
                    <a:pt x="170" y="3614"/>
                    <a:pt x="172" y="3611"/>
                  </a:cubicBezTo>
                  <a:cubicBezTo>
                    <a:pt x="176" y="3623"/>
                    <a:pt x="180" y="3635"/>
                    <a:pt x="184" y="3647"/>
                  </a:cubicBezTo>
                  <a:lnTo>
                    <a:pt x="183" y="3646"/>
                  </a:lnTo>
                  <a:cubicBezTo>
                    <a:pt x="180" y="3642"/>
                    <a:pt x="177" y="3639"/>
                    <a:pt x="175" y="3635"/>
                  </a:cubicBezTo>
                  <a:close/>
                  <a:moveTo>
                    <a:pt x="120" y="3526"/>
                  </a:moveTo>
                  <a:lnTo>
                    <a:pt x="120" y="3522"/>
                  </a:lnTo>
                  <a:lnTo>
                    <a:pt x="122" y="3530"/>
                  </a:lnTo>
                  <a:lnTo>
                    <a:pt x="120" y="3530"/>
                  </a:lnTo>
                  <a:lnTo>
                    <a:pt x="120" y="3528"/>
                  </a:lnTo>
                  <a:lnTo>
                    <a:pt x="120" y="3526"/>
                  </a:lnTo>
                  <a:close/>
                  <a:moveTo>
                    <a:pt x="108" y="3477"/>
                  </a:moveTo>
                  <a:cubicBezTo>
                    <a:pt x="105" y="3466"/>
                    <a:pt x="102" y="3456"/>
                    <a:pt x="98" y="3445"/>
                  </a:cubicBezTo>
                  <a:cubicBezTo>
                    <a:pt x="96" y="3438"/>
                    <a:pt x="94" y="3430"/>
                    <a:pt x="92" y="3423"/>
                  </a:cubicBezTo>
                  <a:cubicBezTo>
                    <a:pt x="88" y="3412"/>
                    <a:pt x="86" y="3401"/>
                    <a:pt x="83" y="3390"/>
                  </a:cubicBezTo>
                  <a:cubicBezTo>
                    <a:pt x="83" y="3387"/>
                    <a:pt x="81" y="3385"/>
                    <a:pt x="81" y="3382"/>
                  </a:cubicBezTo>
                  <a:lnTo>
                    <a:pt x="81" y="3382"/>
                  </a:lnTo>
                  <a:cubicBezTo>
                    <a:pt x="81" y="3383"/>
                    <a:pt x="81" y="3383"/>
                    <a:pt x="81" y="3383"/>
                  </a:cubicBezTo>
                  <a:cubicBezTo>
                    <a:pt x="82" y="3384"/>
                    <a:pt x="82" y="3385"/>
                    <a:pt x="83" y="3386"/>
                  </a:cubicBezTo>
                  <a:cubicBezTo>
                    <a:pt x="85" y="3390"/>
                    <a:pt x="88" y="3394"/>
                    <a:pt x="90" y="3397"/>
                  </a:cubicBezTo>
                  <a:lnTo>
                    <a:pt x="92" y="3399"/>
                  </a:lnTo>
                  <a:lnTo>
                    <a:pt x="96" y="3417"/>
                  </a:lnTo>
                  <a:lnTo>
                    <a:pt x="96" y="3417"/>
                  </a:lnTo>
                  <a:cubicBezTo>
                    <a:pt x="96" y="3418"/>
                    <a:pt x="96" y="3418"/>
                    <a:pt x="96" y="3419"/>
                  </a:cubicBezTo>
                  <a:lnTo>
                    <a:pt x="96" y="3420"/>
                  </a:lnTo>
                  <a:lnTo>
                    <a:pt x="96" y="3420"/>
                  </a:lnTo>
                  <a:cubicBezTo>
                    <a:pt x="96" y="3421"/>
                    <a:pt x="96" y="3421"/>
                    <a:pt x="96" y="3422"/>
                  </a:cubicBezTo>
                  <a:cubicBezTo>
                    <a:pt x="96" y="3423"/>
                    <a:pt x="96" y="3423"/>
                    <a:pt x="96" y="3424"/>
                  </a:cubicBezTo>
                  <a:lnTo>
                    <a:pt x="96" y="3424"/>
                  </a:lnTo>
                  <a:cubicBezTo>
                    <a:pt x="96" y="3428"/>
                    <a:pt x="97" y="3432"/>
                    <a:pt x="99" y="3435"/>
                  </a:cubicBezTo>
                  <a:cubicBezTo>
                    <a:pt x="100" y="3437"/>
                    <a:pt x="101" y="3438"/>
                    <a:pt x="102" y="3439"/>
                  </a:cubicBezTo>
                  <a:lnTo>
                    <a:pt x="102" y="3440"/>
                  </a:lnTo>
                  <a:cubicBezTo>
                    <a:pt x="105" y="3451"/>
                    <a:pt x="108" y="3461"/>
                    <a:pt x="111" y="3472"/>
                  </a:cubicBezTo>
                  <a:cubicBezTo>
                    <a:pt x="113" y="3480"/>
                    <a:pt x="116" y="3488"/>
                    <a:pt x="118" y="3496"/>
                  </a:cubicBezTo>
                  <a:cubicBezTo>
                    <a:pt x="118" y="3499"/>
                    <a:pt x="118" y="3502"/>
                    <a:pt x="118" y="3505"/>
                  </a:cubicBezTo>
                  <a:lnTo>
                    <a:pt x="118" y="3506"/>
                  </a:lnTo>
                  <a:lnTo>
                    <a:pt x="116" y="3500"/>
                  </a:lnTo>
                  <a:lnTo>
                    <a:pt x="108" y="3477"/>
                  </a:lnTo>
                  <a:close/>
                  <a:moveTo>
                    <a:pt x="133" y="3072"/>
                  </a:moveTo>
                  <a:cubicBezTo>
                    <a:pt x="138" y="3069"/>
                    <a:pt x="144" y="3065"/>
                    <a:pt x="150" y="3061"/>
                  </a:cubicBezTo>
                  <a:lnTo>
                    <a:pt x="154" y="3059"/>
                  </a:lnTo>
                  <a:lnTo>
                    <a:pt x="154" y="3059"/>
                  </a:lnTo>
                  <a:cubicBezTo>
                    <a:pt x="171" y="3048"/>
                    <a:pt x="185" y="3037"/>
                    <a:pt x="200" y="3024"/>
                  </a:cubicBezTo>
                  <a:lnTo>
                    <a:pt x="206" y="3020"/>
                  </a:lnTo>
                  <a:cubicBezTo>
                    <a:pt x="212" y="3014"/>
                    <a:pt x="219" y="3009"/>
                    <a:pt x="225" y="3002"/>
                  </a:cubicBezTo>
                  <a:cubicBezTo>
                    <a:pt x="228" y="3000"/>
                    <a:pt x="232" y="2996"/>
                    <a:pt x="235" y="2993"/>
                  </a:cubicBezTo>
                  <a:lnTo>
                    <a:pt x="251" y="2978"/>
                  </a:lnTo>
                  <a:lnTo>
                    <a:pt x="263" y="2966"/>
                  </a:lnTo>
                  <a:lnTo>
                    <a:pt x="263" y="2966"/>
                  </a:lnTo>
                  <a:cubicBezTo>
                    <a:pt x="265" y="2967"/>
                    <a:pt x="266" y="2968"/>
                    <a:pt x="267" y="2969"/>
                  </a:cubicBezTo>
                  <a:cubicBezTo>
                    <a:pt x="269" y="2970"/>
                    <a:pt x="270" y="2971"/>
                    <a:pt x="272" y="2971"/>
                  </a:cubicBezTo>
                  <a:lnTo>
                    <a:pt x="268" y="2987"/>
                  </a:lnTo>
                  <a:cubicBezTo>
                    <a:pt x="265" y="2997"/>
                    <a:pt x="263" y="3006"/>
                    <a:pt x="260" y="3018"/>
                  </a:cubicBezTo>
                  <a:lnTo>
                    <a:pt x="259" y="3022"/>
                  </a:lnTo>
                  <a:cubicBezTo>
                    <a:pt x="244" y="3076"/>
                    <a:pt x="229" y="3130"/>
                    <a:pt x="215" y="3180"/>
                  </a:cubicBezTo>
                  <a:lnTo>
                    <a:pt x="213" y="3187"/>
                  </a:lnTo>
                  <a:lnTo>
                    <a:pt x="213" y="3187"/>
                  </a:lnTo>
                  <a:cubicBezTo>
                    <a:pt x="211" y="3186"/>
                    <a:pt x="209" y="3186"/>
                    <a:pt x="207" y="3186"/>
                  </a:cubicBezTo>
                  <a:lnTo>
                    <a:pt x="207" y="3186"/>
                  </a:lnTo>
                  <a:lnTo>
                    <a:pt x="207" y="3186"/>
                  </a:lnTo>
                  <a:cubicBezTo>
                    <a:pt x="203" y="3186"/>
                    <a:pt x="199" y="3188"/>
                    <a:pt x="196" y="3189"/>
                  </a:cubicBezTo>
                  <a:cubicBezTo>
                    <a:pt x="194" y="3191"/>
                    <a:pt x="192" y="3191"/>
                    <a:pt x="191" y="3192"/>
                  </a:cubicBezTo>
                  <a:lnTo>
                    <a:pt x="180" y="3182"/>
                  </a:lnTo>
                  <a:lnTo>
                    <a:pt x="174" y="3176"/>
                  </a:lnTo>
                  <a:cubicBezTo>
                    <a:pt x="163" y="3166"/>
                    <a:pt x="153" y="3155"/>
                    <a:pt x="144" y="3145"/>
                  </a:cubicBezTo>
                  <a:cubicBezTo>
                    <a:pt x="141" y="3142"/>
                    <a:pt x="138" y="3139"/>
                    <a:pt x="136" y="3136"/>
                  </a:cubicBezTo>
                  <a:cubicBezTo>
                    <a:pt x="129" y="3129"/>
                    <a:pt x="123" y="3122"/>
                    <a:pt x="116" y="3115"/>
                  </a:cubicBezTo>
                  <a:cubicBezTo>
                    <a:pt x="113" y="3111"/>
                    <a:pt x="110" y="3108"/>
                    <a:pt x="108" y="3104"/>
                  </a:cubicBezTo>
                  <a:lnTo>
                    <a:pt x="106" y="3103"/>
                  </a:lnTo>
                  <a:lnTo>
                    <a:pt x="106" y="3103"/>
                  </a:lnTo>
                  <a:cubicBezTo>
                    <a:pt x="109" y="3101"/>
                    <a:pt x="109" y="3099"/>
                    <a:pt x="111" y="3097"/>
                  </a:cubicBezTo>
                  <a:cubicBezTo>
                    <a:pt x="113" y="3093"/>
                    <a:pt x="115" y="3089"/>
                    <a:pt x="115" y="3085"/>
                  </a:cubicBezTo>
                  <a:lnTo>
                    <a:pt x="115" y="3085"/>
                  </a:lnTo>
                  <a:cubicBezTo>
                    <a:pt x="114" y="3083"/>
                    <a:pt x="114" y="3082"/>
                    <a:pt x="114" y="3080"/>
                  </a:cubicBezTo>
                  <a:cubicBezTo>
                    <a:pt x="117" y="3078"/>
                    <a:pt x="121" y="3077"/>
                    <a:pt x="124" y="3075"/>
                  </a:cubicBezTo>
                  <a:lnTo>
                    <a:pt x="124" y="3075"/>
                  </a:lnTo>
                  <a:cubicBezTo>
                    <a:pt x="127" y="3074"/>
                    <a:pt x="130" y="3073"/>
                    <a:pt x="133" y="3072"/>
                  </a:cubicBezTo>
                  <a:close/>
                  <a:moveTo>
                    <a:pt x="337" y="2740"/>
                  </a:moveTo>
                  <a:cubicBezTo>
                    <a:pt x="366" y="2634"/>
                    <a:pt x="396" y="2520"/>
                    <a:pt x="430" y="2401"/>
                  </a:cubicBezTo>
                  <a:cubicBezTo>
                    <a:pt x="454" y="2315"/>
                    <a:pt x="479" y="2226"/>
                    <a:pt x="506" y="2135"/>
                  </a:cubicBezTo>
                  <a:lnTo>
                    <a:pt x="508" y="2127"/>
                  </a:lnTo>
                  <a:cubicBezTo>
                    <a:pt x="513" y="2113"/>
                    <a:pt x="517" y="2099"/>
                    <a:pt x="521" y="2084"/>
                  </a:cubicBezTo>
                  <a:cubicBezTo>
                    <a:pt x="524" y="2074"/>
                    <a:pt x="527" y="2065"/>
                    <a:pt x="530" y="2054"/>
                  </a:cubicBezTo>
                  <a:lnTo>
                    <a:pt x="530" y="2054"/>
                  </a:lnTo>
                  <a:cubicBezTo>
                    <a:pt x="532" y="2055"/>
                    <a:pt x="534" y="2055"/>
                    <a:pt x="536" y="2055"/>
                  </a:cubicBezTo>
                  <a:lnTo>
                    <a:pt x="536" y="2055"/>
                  </a:lnTo>
                  <a:cubicBezTo>
                    <a:pt x="540" y="2055"/>
                    <a:pt x="544" y="2054"/>
                    <a:pt x="548" y="2052"/>
                  </a:cubicBezTo>
                  <a:cubicBezTo>
                    <a:pt x="552" y="2050"/>
                    <a:pt x="554" y="2047"/>
                    <a:pt x="557" y="2043"/>
                  </a:cubicBezTo>
                  <a:cubicBezTo>
                    <a:pt x="559" y="2040"/>
                    <a:pt x="560" y="2037"/>
                    <a:pt x="560" y="2033"/>
                  </a:cubicBezTo>
                  <a:cubicBezTo>
                    <a:pt x="573" y="2033"/>
                    <a:pt x="586" y="2033"/>
                    <a:pt x="599" y="2035"/>
                  </a:cubicBezTo>
                  <a:cubicBezTo>
                    <a:pt x="605" y="2035"/>
                    <a:pt x="612" y="2036"/>
                    <a:pt x="619" y="2037"/>
                  </a:cubicBezTo>
                  <a:cubicBezTo>
                    <a:pt x="632" y="2038"/>
                    <a:pt x="644" y="2039"/>
                    <a:pt x="657" y="2041"/>
                  </a:cubicBezTo>
                  <a:cubicBezTo>
                    <a:pt x="665" y="2042"/>
                    <a:pt x="673" y="2044"/>
                    <a:pt x="681" y="2045"/>
                  </a:cubicBezTo>
                  <a:cubicBezTo>
                    <a:pt x="693" y="2047"/>
                    <a:pt x="704" y="2048"/>
                    <a:pt x="716" y="2051"/>
                  </a:cubicBezTo>
                  <a:cubicBezTo>
                    <a:pt x="728" y="2053"/>
                    <a:pt x="735" y="2056"/>
                    <a:pt x="746" y="2059"/>
                  </a:cubicBezTo>
                  <a:cubicBezTo>
                    <a:pt x="756" y="2061"/>
                    <a:pt x="766" y="2063"/>
                    <a:pt x="776" y="2066"/>
                  </a:cubicBezTo>
                  <a:cubicBezTo>
                    <a:pt x="786" y="2068"/>
                    <a:pt x="797" y="2072"/>
                    <a:pt x="808" y="2075"/>
                  </a:cubicBezTo>
                  <a:lnTo>
                    <a:pt x="837" y="2083"/>
                  </a:lnTo>
                  <a:lnTo>
                    <a:pt x="871" y="2095"/>
                  </a:lnTo>
                  <a:lnTo>
                    <a:pt x="898" y="2104"/>
                  </a:lnTo>
                  <a:cubicBezTo>
                    <a:pt x="911" y="2108"/>
                    <a:pt x="923" y="2114"/>
                    <a:pt x="936" y="2118"/>
                  </a:cubicBezTo>
                  <a:lnTo>
                    <a:pt x="960" y="2128"/>
                  </a:lnTo>
                  <a:cubicBezTo>
                    <a:pt x="974" y="2133"/>
                    <a:pt x="988" y="2139"/>
                    <a:pt x="1002" y="2145"/>
                  </a:cubicBezTo>
                  <a:lnTo>
                    <a:pt x="1023" y="2154"/>
                  </a:lnTo>
                  <a:cubicBezTo>
                    <a:pt x="1038" y="2161"/>
                    <a:pt x="1053" y="2168"/>
                    <a:pt x="1068" y="2174"/>
                  </a:cubicBezTo>
                  <a:lnTo>
                    <a:pt x="1086" y="2182"/>
                  </a:lnTo>
                  <a:cubicBezTo>
                    <a:pt x="1102" y="2190"/>
                    <a:pt x="1117" y="2198"/>
                    <a:pt x="1133" y="2205"/>
                  </a:cubicBezTo>
                  <a:lnTo>
                    <a:pt x="1150" y="2213"/>
                  </a:lnTo>
                  <a:cubicBezTo>
                    <a:pt x="1167" y="2222"/>
                    <a:pt x="1184" y="2231"/>
                    <a:pt x="1202" y="2240"/>
                  </a:cubicBezTo>
                  <a:lnTo>
                    <a:pt x="1213" y="2246"/>
                  </a:lnTo>
                  <a:cubicBezTo>
                    <a:pt x="1233" y="2257"/>
                    <a:pt x="1253" y="2267"/>
                    <a:pt x="1272" y="2278"/>
                  </a:cubicBezTo>
                  <a:lnTo>
                    <a:pt x="1278" y="2281"/>
                  </a:lnTo>
                  <a:lnTo>
                    <a:pt x="1341" y="2317"/>
                  </a:lnTo>
                  <a:lnTo>
                    <a:pt x="1341" y="2317"/>
                  </a:lnTo>
                  <a:cubicBezTo>
                    <a:pt x="1399" y="2350"/>
                    <a:pt x="1457" y="2384"/>
                    <a:pt x="1514" y="2419"/>
                  </a:cubicBezTo>
                  <a:lnTo>
                    <a:pt x="1514" y="2419"/>
                  </a:lnTo>
                  <a:cubicBezTo>
                    <a:pt x="1512" y="2423"/>
                    <a:pt x="1511" y="2426"/>
                    <a:pt x="1511" y="2431"/>
                  </a:cubicBezTo>
                  <a:lnTo>
                    <a:pt x="1511" y="2431"/>
                  </a:lnTo>
                  <a:cubicBezTo>
                    <a:pt x="1511" y="2434"/>
                    <a:pt x="1511" y="2436"/>
                    <a:pt x="1512" y="2439"/>
                  </a:cubicBezTo>
                  <a:cubicBezTo>
                    <a:pt x="1346" y="2508"/>
                    <a:pt x="1189" y="2576"/>
                    <a:pt x="1037" y="2642"/>
                  </a:cubicBezTo>
                  <a:lnTo>
                    <a:pt x="866" y="2715"/>
                  </a:lnTo>
                  <a:lnTo>
                    <a:pt x="822" y="2735"/>
                  </a:lnTo>
                  <a:lnTo>
                    <a:pt x="822" y="2735"/>
                  </a:lnTo>
                  <a:cubicBezTo>
                    <a:pt x="822" y="2734"/>
                    <a:pt x="821" y="2733"/>
                    <a:pt x="821" y="2733"/>
                  </a:cubicBezTo>
                  <a:cubicBezTo>
                    <a:pt x="819" y="2728"/>
                    <a:pt x="816" y="2726"/>
                    <a:pt x="812" y="2724"/>
                  </a:cubicBezTo>
                  <a:cubicBezTo>
                    <a:pt x="808" y="2722"/>
                    <a:pt x="804" y="2721"/>
                    <a:pt x="800" y="2721"/>
                  </a:cubicBezTo>
                  <a:cubicBezTo>
                    <a:pt x="795" y="2721"/>
                    <a:pt x="791" y="2722"/>
                    <a:pt x="788" y="2724"/>
                  </a:cubicBezTo>
                  <a:cubicBezTo>
                    <a:pt x="784" y="2726"/>
                    <a:pt x="782" y="2729"/>
                    <a:pt x="780" y="2733"/>
                  </a:cubicBezTo>
                  <a:cubicBezTo>
                    <a:pt x="777" y="2737"/>
                    <a:pt x="776" y="2740"/>
                    <a:pt x="776" y="2745"/>
                  </a:cubicBezTo>
                  <a:lnTo>
                    <a:pt x="776" y="2745"/>
                  </a:lnTo>
                  <a:lnTo>
                    <a:pt x="776" y="2745"/>
                  </a:lnTo>
                  <a:cubicBezTo>
                    <a:pt x="776" y="2748"/>
                    <a:pt x="777" y="2751"/>
                    <a:pt x="778" y="2754"/>
                  </a:cubicBezTo>
                  <a:cubicBezTo>
                    <a:pt x="692" y="2791"/>
                    <a:pt x="606" y="2826"/>
                    <a:pt x="526" y="2858"/>
                  </a:cubicBezTo>
                  <a:lnTo>
                    <a:pt x="521" y="2860"/>
                  </a:lnTo>
                  <a:lnTo>
                    <a:pt x="462" y="2884"/>
                  </a:lnTo>
                  <a:lnTo>
                    <a:pt x="446" y="2890"/>
                  </a:lnTo>
                  <a:lnTo>
                    <a:pt x="399" y="2907"/>
                  </a:lnTo>
                  <a:lnTo>
                    <a:pt x="378" y="2914"/>
                  </a:lnTo>
                  <a:lnTo>
                    <a:pt x="339" y="2928"/>
                  </a:lnTo>
                  <a:lnTo>
                    <a:pt x="314" y="2936"/>
                  </a:lnTo>
                  <a:lnTo>
                    <a:pt x="303" y="2940"/>
                  </a:lnTo>
                  <a:lnTo>
                    <a:pt x="303" y="2940"/>
                  </a:lnTo>
                  <a:cubicBezTo>
                    <a:pt x="302" y="2938"/>
                    <a:pt x="301" y="2937"/>
                    <a:pt x="301" y="2936"/>
                  </a:cubicBezTo>
                  <a:cubicBezTo>
                    <a:pt x="298" y="2932"/>
                    <a:pt x="296" y="2929"/>
                    <a:pt x="292" y="2927"/>
                  </a:cubicBezTo>
                  <a:cubicBezTo>
                    <a:pt x="290" y="2926"/>
                    <a:pt x="290" y="2926"/>
                    <a:pt x="288" y="2925"/>
                  </a:cubicBezTo>
                  <a:lnTo>
                    <a:pt x="322" y="2799"/>
                  </a:lnTo>
                  <a:lnTo>
                    <a:pt x="337" y="2740"/>
                  </a:lnTo>
                  <a:close/>
                  <a:moveTo>
                    <a:pt x="334" y="2136"/>
                  </a:moveTo>
                  <a:lnTo>
                    <a:pt x="331" y="2123"/>
                  </a:lnTo>
                  <a:cubicBezTo>
                    <a:pt x="329" y="2116"/>
                    <a:pt x="327" y="2111"/>
                    <a:pt x="325" y="2105"/>
                  </a:cubicBezTo>
                  <a:lnTo>
                    <a:pt x="322" y="2094"/>
                  </a:lnTo>
                  <a:lnTo>
                    <a:pt x="316" y="2074"/>
                  </a:lnTo>
                  <a:lnTo>
                    <a:pt x="316" y="2072"/>
                  </a:lnTo>
                  <a:cubicBezTo>
                    <a:pt x="319" y="2069"/>
                    <a:pt x="321" y="2065"/>
                    <a:pt x="323" y="2062"/>
                  </a:cubicBezTo>
                  <a:lnTo>
                    <a:pt x="329" y="2056"/>
                  </a:lnTo>
                  <a:cubicBezTo>
                    <a:pt x="339" y="2042"/>
                    <a:pt x="348" y="2028"/>
                    <a:pt x="360" y="2014"/>
                  </a:cubicBezTo>
                  <a:cubicBezTo>
                    <a:pt x="365" y="2008"/>
                    <a:pt x="369" y="2002"/>
                    <a:pt x="374" y="1997"/>
                  </a:cubicBezTo>
                  <a:cubicBezTo>
                    <a:pt x="378" y="1991"/>
                    <a:pt x="381" y="1988"/>
                    <a:pt x="385" y="1983"/>
                  </a:cubicBezTo>
                  <a:lnTo>
                    <a:pt x="385" y="1983"/>
                  </a:lnTo>
                  <a:cubicBezTo>
                    <a:pt x="385" y="1984"/>
                    <a:pt x="386" y="1984"/>
                    <a:pt x="387" y="1985"/>
                  </a:cubicBezTo>
                  <a:cubicBezTo>
                    <a:pt x="389" y="1986"/>
                    <a:pt x="391" y="1987"/>
                    <a:pt x="394" y="1988"/>
                  </a:cubicBezTo>
                  <a:lnTo>
                    <a:pt x="394" y="1988"/>
                  </a:lnTo>
                  <a:cubicBezTo>
                    <a:pt x="394" y="1988"/>
                    <a:pt x="394" y="1988"/>
                    <a:pt x="394" y="1989"/>
                  </a:cubicBezTo>
                  <a:lnTo>
                    <a:pt x="394" y="1990"/>
                  </a:lnTo>
                  <a:cubicBezTo>
                    <a:pt x="392" y="2005"/>
                    <a:pt x="389" y="2020"/>
                    <a:pt x="387" y="2035"/>
                  </a:cubicBezTo>
                  <a:lnTo>
                    <a:pt x="384" y="2055"/>
                  </a:lnTo>
                  <a:cubicBezTo>
                    <a:pt x="382" y="2071"/>
                    <a:pt x="379" y="2087"/>
                    <a:pt x="377" y="2103"/>
                  </a:cubicBezTo>
                  <a:lnTo>
                    <a:pt x="356" y="2163"/>
                  </a:lnTo>
                  <a:lnTo>
                    <a:pt x="355" y="2167"/>
                  </a:lnTo>
                  <a:lnTo>
                    <a:pt x="355" y="2167"/>
                  </a:lnTo>
                  <a:cubicBezTo>
                    <a:pt x="353" y="2166"/>
                    <a:pt x="351" y="2166"/>
                    <a:pt x="348" y="2166"/>
                  </a:cubicBezTo>
                  <a:lnTo>
                    <a:pt x="348" y="2166"/>
                  </a:lnTo>
                  <a:cubicBezTo>
                    <a:pt x="346" y="2166"/>
                    <a:pt x="345" y="2166"/>
                    <a:pt x="343" y="2167"/>
                  </a:cubicBezTo>
                  <a:cubicBezTo>
                    <a:pt x="342" y="2162"/>
                    <a:pt x="341" y="2158"/>
                    <a:pt x="340" y="2154"/>
                  </a:cubicBezTo>
                  <a:cubicBezTo>
                    <a:pt x="339" y="2149"/>
                    <a:pt x="336" y="2142"/>
                    <a:pt x="334" y="2135"/>
                  </a:cubicBezTo>
                  <a:lnTo>
                    <a:pt x="334" y="2136"/>
                  </a:lnTo>
                  <a:close/>
                  <a:moveTo>
                    <a:pt x="348" y="1990"/>
                  </a:moveTo>
                  <a:lnTo>
                    <a:pt x="340" y="1995"/>
                  </a:lnTo>
                  <a:cubicBezTo>
                    <a:pt x="333" y="1999"/>
                    <a:pt x="326" y="2004"/>
                    <a:pt x="320" y="2009"/>
                  </a:cubicBezTo>
                  <a:lnTo>
                    <a:pt x="313" y="2014"/>
                  </a:lnTo>
                  <a:lnTo>
                    <a:pt x="298" y="2025"/>
                  </a:lnTo>
                  <a:cubicBezTo>
                    <a:pt x="296" y="2018"/>
                    <a:pt x="293" y="2012"/>
                    <a:pt x="290" y="2006"/>
                  </a:cubicBezTo>
                  <a:lnTo>
                    <a:pt x="290" y="2006"/>
                  </a:lnTo>
                  <a:cubicBezTo>
                    <a:pt x="290" y="2005"/>
                    <a:pt x="290" y="2005"/>
                    <a:pt x="291" y="2005"/>
                  </a:cubicBezTo>
                  <a:cubicBezTo>
                    <a:pt x="294" y="2003"/>
                    <a:pt x="297" y="2000"/>
                    <a:pt x="299" y="1997"/>
                  </a:cubicBezTo>
                  <a:cubicBezTo>
                    <a:pt x="301" y="1993"/>
                    <a:pt x="302" y="1989"/>
                    <a:pt x="302" y="1985"/>
                  </a:cubicBezTo>
                  <a:cubicBezTo>
                    <a:pt x="302" y="1981"/>
                    <a:pt x="301" y="1977"/>
                    <a:pt x="299" y="1973"/>
                  </a:cubicBezTo>
                  <a:cubicBezTo>
                    <a:pt x="297" y="1969"/>
                    <a:pt x="294" y="1967"/>
                    <a:pt x="291" y="1965"/>
                  </a:cubicBezTo>
                  <a:cubicBezTo>
                    <a:pt x="290" y="1964"/>
                    <a:pt x="290" y="1964"/>
                    <a:pt x="290" y="1964"/>
                  </a:cubicBezTo>
                  <a:cubicBezTo>
                    <a:pt x="298" y="1946"/>
                    <a:pt x="307" y="1928"/>
                    <a:pt x="316" y="1911"/>
                  </a:cubicBezTo>
                  <a:cubicBezTo>
                    <a:pt x="317" y="1909"/>
                    <a:pt x="318" y="1907"/>
                    <a:pt x="319" y="1905"/>
                  </a:cubicBezTo>
                  <a:cubicBezTo>
                    <a:pt x="331" y="1882"/>
                    <a:pt x="343" y="1859"/>
                    <a:pt x="355" y="1837"/>
                  </a:cubicBezTo>
                  <a:cubicBezTo>
                    <a:pt x="358" y="1831"/>
                    <a:pt x="362" y="1826"/>
                    <a:pt x="365" y="1820"/>
                  </a:cubicBezTo>
                  <a:cubicBezTo>
                    <a:pt x="375" y="1800"/>
                    <a:pt x="386" y="1782"/>
                    <a:pt x="396" y="1763"/>
                  </a:cubicBezTo>
                  <a:lnTo>
                    <a:pt x="409" y="1742"/>
                  </a:lnTo>
                  <a:cubicBezTo>
                    <a:pt x="419" y="1725"/>
                    <a:pt x="429" y="1708"/>
                    <a:pt x="440" y="1691"/>
                  </a:cubicBezTo>
                  <a:cubicBezTo>
                    <a:pt x="445" y="1683"/>
                    <a:pt x="450" y="1675"/>
                    <a:pt x="455" y="1666"/>
                  </a:cubicBezTo>
                  <a:lnTo>
                    <a:pt x="465" y="1651"/>
                  </a:lnTo>
                  <a:lnTo>
                    <a:pt x="461" y="1667"/>
                  </a:lnTo>
                  <a:cubicBezTo>
                    <a:pt x="459" y="1674"/>
                    <a:pt x="457" y="1680"/>
                    <a:pt x="456" y="1687"/>
                  </a:cubicBezTo>
                  <a:cubicBezTo>
                    <a:pt x="454" y="1694"/>
                    <a:pt x="453" y="1700"/>
                    <a:pt x="452" y="1707"/>
                  </a:cubicBezTo>
                  <a:cubicBezTo>
                    <a:pt x="450" y="1713"/>
                    <a:pt x="449" y="1720"/>
                    <a:pt x="447" y="1726"/>
                  </a:cubicBezTo>
                  <a:lnTo>
                    <a:pt x="443" y="1746"/>
                  </a:lnTo>
                  <a:cubicBezTo>
                    <a:pt x="441" y="1752"/>
                    <a:pt x="440" y="1758"/>
                    <a:pt x="439" y="1764"/>
                  </a:cubicBezTo>
                  <a:cubicBezTo>
                    <a:pt x="437" y="1770"/>
                    <a:pt x="435" y="1780"/>
                    <a:pt x="434" y="1788"/>
                  </a:cubicBezTo>
                  <a:cubicBezTo>
                    <a:pt x="434" y="1791"/>
                    <a:pt x="432" y="1794"/>
                    <a:pt x="431" y="1798"/>
                  </a:cubicBezTo>
                  <a:cubicBezTo>
                    <a:pt x="422" y="1844"/>
                    <a:pt x="412" y="1891"/>
                    <a:pt x="402" y="1942"/>
                  </a:cubicBezTo>
                  <a:lnTo>
                    <a:pt x="402" y="1942"/>
                  </a:lnTo>
                  <a:cubicBezTo>
                    <a:pt x="401" y="1941"/>
                    <a:pt x="401" y="1941"/>
                    <a:pt x="400" y="1941"/>
                  </a:cubicBezTo>
                  <a:cubicBezTo>
                    <a:pt x="400" y="1941"/>
                    <a:pt x="399" y="1941"/>
                    <a:pt x="399" y="1942"/>
                  </a:cubicBezTo>
                  <a:lnTo>
                    <a:pt x="399" y="1942"/>
                  </a:lnTo>
                  <a:cubicBezTo>
                    <a:pt x="394" y="1942"/>
                    <a:pt x="390" y="1943"/>
                    <a:pt x="387" y="1945"/>
                  </a:cubicBezTo>
                  <a:cubicBezTo>
                    <a:pt x="383" y="1947"/>
                    <a:pt x="380" y="1950"/>
                    <a:pt x="378" y="1954"/>
                  </a:cubicBezTo>
                  <a:cubicBezTo>
                    <a:pt x="376" y="1957"/>
                    <a:pt x="375" y="1961"/>
                    <a:pt x="375" y="1966"/>
                  </a:cubicBezTo>
                  <a:lnTo>
                    <a:pt x="375" y="1966"/>
                  </a:lnTo>
                  <a:lnTo>
                    <a:pt x="375" y="1966"/>
                  </a:lnTo>
                  <a:lnTo>
                    <a:pt x="375" y="1966"/>
                  </a:lnTo>
                  <a:cubicBezTo>
                    <a:pt x="375" y="1969"/>
                    <a:pt x="375" y="1972"/>
                    <a:pt x="377" y="1975"/>
                  </a:cubicBezTo>
                  <a:lnTo>
                    <a:pt x="368" y="1979"/>
                  </a:lnTo>
                  <a:cubicBezTo>
                    <a:pt x="361" y="1981"/>
                    <a:pt x="355" y="1985"/>
                    <a:pt x="348" y="1990"/>
                  </a:cubicBezTo>
                  <a:close/>
                  <a:moveTo>
                    <a:pt x="503" y="1591"/>
                  </a:moveTo>
                  <a:cubicBezTo>
                    <a:pt x="512" y="1577"/>
                    <a:pt x="522" y="1562"/>
                    <a:pt x="532" y="1547"/>
                  </a:cubicBezTo>
                  <a:cubicBezTo>
                    <a:pt x="539" y="1538"/>
                    <a:pt x="546" y="1528"/>
                    <a:pt x="553" y="1518"/>
                  </a:cubicBezTo>
                  <a:cubicBezTo>
                    <a:pt x="562" y="1504"/>
                    <a:pt x="572" y="1491"/>
                    <a:pt x="581" y="1477"/>
                  </a:cubicBezTo>
                  <a:lnTo>
                    <a:pt x="605" y="1445"/>
                  </a:lnTo>
                  <a:lnTo>
                    <a:pt x="621" y="1424"/>
                  </a:lnTo>
                  <a:lnTo>
                    <a:pt x="621" y="1424"/>
                  </a:lnTo>
                  <a:cubicBezTo>
                    <a:pt x="622" y="1425"/>
                    <a:pt x="623" y="1425"/>
                    <a:pt x="624" y="1426"/>
                  </a:cubicBezTo>
                  <a:lnTo>
                    <a:pt x="612" y="1456"/>
                  </a:lnTo>
                  <a:lnTo>
                    <a:pt x="592" y="1502"/>
                  </a:lnTo>
                  <a:cubicBezTo>
                    <a:pt x="586" y="1518"/>
                    <a:pt x="580" y="1535"/>
                    <a:pt x="574" y="1551"/>
                  </a:cubicBezTo>
                  <a:cubicBezTo>
                    <a:pt x="568" y="1567"/>
                    <a:pt x="562" y="1581"/>
                    <a:pt x="556" y="1597"/>
                  </a:cubicBezTo>
                  <a:cubicBezTo>
                    <a:pt x="550" y="1612"/>
                    <a:pt x="543" y="1631"/>
                    <a:pt x="536" y="1648"/>
                  </a:cubicBezTo>
                  <a:lnTo>
                    <a:pt x="529" y="1669"/>
                  </a:lnTo>
                  <a:lnTo>
                    <a:pt x="521" y="1686"/>
                  </a:lnTo>
                  <a:lnTo>
                    <a:pt x="499" y="1733"/>
                  </a:lnTo>
                  <a:cubicBezTo>
                    <a:pt x="495" y="1742"/>
                    <a:pt x="491" y="1751"/>
                    <a:pt x="487" y="1760"/>
                  </a:cubicBezTo>
                  <a:cubicBezTo>
                    <a:pt x="480" y="1775"/>
                    <a:pt x="473" y="1791"/>
                    <a:pt x="466" y="1807"/>
                  </a:cubicBezTo>
                  <a:lnTo>
                    <a:pt x="453" y="1836"/>
                  </a:lnTo>
                  <a:cubicBezTo>
                    <a:pt x="446" y="1851"/>
                    <a:pt x="439" y="1867"/>
                    <a:pt x="433" y="1882"/>
                  </a:cubicBezTo>
                  <a:lnTo>
                    <a:pt x="419" y="1915"/>
                  </a:lnTo>
                  <a:lnTo>
                    <a:pt x="407" y="1942"/>
                  </a:lnTo>
                  <a:lnTo>
                    <a:pt x="404" y="1942"/>
                  </a:lnTo>
                  <a:cubicBezTo>
                    <a:pt x="406" y="1932"/>
                    <a:pt x="408" y="1922"/>
                    <a:pt x="410" y="1913"/>
                  </a:cubicBezTo>
                  <a:lnTo>
                    <a:pt x="413" y="1898"/>
                  </a:lnTo>
                  <a:cubicBezTo>
                    <a:pt x="415" y="1888"/>
                    <a:pt x="417" y="1878"/>
                    <a:pt x="419" y="1868"/>
                  </a:cubicBezTo>
                  <a:cubicBezTo>
                    <a:pt x="419" y="1863"/>
                    <a:pt x="421" y="1859"/>
                    <a:pt x="422" y="1855"/>
                  </a:cubicBezTo>
                  <a:lnTo>
                    <a:pt x="428" y="1824"/>
                  </a:lnTo>
                  <a:cubicBezTo>
                    <a:pt x="428" y="1820"/>
                    <a:pt x="430" y="1817"/>
                    <a:pt x="430" y="1814"/>
                  </a:cubicBezTo>
                  <a:cubicBezTo>
                    <a:pt x="433" y="1803"/>
                    <a:pt x="435" y="1792"/>
                    <a:pt x="437" y="1782"/>
                  </a:cubicBezTo>
                  <a:cubicBezTo>
                    <a:pt x="437" y="1779"/>
                    <a:pt x="438" y="1776"/>
                    <a:pt x="439" y="1772"/>
                  </a:cubicBezTo>
                  <a:cubicBezTo>
                    <a:pt x="441" y="1762"/>
                    <a:pt x="444" y="1751"/>
                    <a:pt x="446" y="1741"/>
                  </a:cubicBezTo>
                  <a:cubicBezTo>
                    <a:pt x="446" y="1738"/>
                    <a:pt x="448" y="1735"/>
                    <a:pt x="448" y="1732"/>
                  </a:cubicBezTo>
                  <a:lnTo>
                    <a:pt x="455" y="1701"/>
                  </a:lnTo>
                  <a:cubicBezTo>
                    <a:pt x="455" y="1698"/>
                    <a:pt x="456" y="1695"/>
                    <a:pt x="457" y="1693"/>
                  </a:cubicBezTo>
                  <a:lnTo>
                    <a:pt x="464" y="1663"/>
                  </a:lnTo>
                  <a:lnTo>
                    <a:pt x="466" y="1655"/>
                  </a:lnTo>
                  <a:cubicBezTo>
                    <a:pt x="466" y="1652"/>
                    <a:pt x="468" y="1648"/>
                    <a:pt x="469" y="1645"/>
                  </a:cubicBezTo>
                  <a:cubicBezTo>
                    <a:pt x="474" y="1636"/>
                    <a:pt x="479" y="1627"/>
                    <a:pt x="485" y="1619"/>
                  </a:cubicBezTo>
                  <a:cubicBezTo>
                    <a:pt x="491" y="1610"/>
                    <a:pt x="497" y="1600"/>
                    <a:pt x="503" y="1591"/>
                  </a:cubicBezTo>
                  <a:close/>
                  <a:moveTo>
                    <a:pt x="757" y="1240"/>
                  </a:moveTo>
                  <a:lnTo>
                    <a:pt x="773" y="1214"/>
                  </a:lnTo>
                  <a:cubicBezTo>
                    <a:pt x="779" y="1203"/>
                    <a:pt x="785" y="1194"/>
                    <a:pt x="791" y="1183"/>
                  </a:cubicBezTo>
                  <a:lnTo>
                    <a:pt x="800" y="1169"/>
                  </a:lnTo>
                  <a:lnTo>
                    <a:pt x="800" y="1169"/>
                  </a:lnTo>
                  <a:lnTo>
                    <a:pt x="800" y="1169"/>
                  </a:lnTo>
                  <a:cubicBezTo>
                    <a:pt x="804" y="1171"/>
                    <a:pt x="808" y="1172"/>
                    <a:pt x="812" y="1172"/>
                  </a:cubicBezTo>
                  <a:cubicBezTo>
                    <a:pt x="816" y="1172"/>
                    <a:pt x="820" y="1171"/>
                    <a:pt x="824" y="1169"/>
                  </a:cubicBezTo>
                  <a:cubicBezTo>
                    <a:pt x="827" y="1167"/>
                    <a:pt x="830" y="1163"/>
                    <a:pt x="832" y="1160"/>
                  </a:cubicBezTo>
                  <a:cubicBezTo>
                    <a:pt x="834" y="1156"/>
                    <a:pt x="835" y="1153"/>
                    <a:pt x="835" y="1149"/>
                  </a:cubicBezTo>
                  <a:cubicBezTo>
                    <a:pt x="835" y="1148"/>
                    <a:pt x="835" y="1148"/>
                    <a:pt x="835" y="1148"/>
                  </a:cubicBezTo>
                  <a:lnTo>
                    <a:pt x="835" y="1148"/>
                  </a:lnTo>
                  <a:cubicBezTo>
                    <a:pt x="835" y="1144"/>
                    <a:pt x="833" y="1141"/>
                    <a:pt x="832" y="1137"/>
                  </a:cubicBezTo>
                  <a:cubicBezTo>
                    <a:pt x="831" y="1136"/>
                    <a:pt x="831" y="1136"/>
                    <a:pt x="831" y="1135"/>
                  </a:cubicBezTo>
                  <a:cubicBezTo>
                    <a:pt x="840" y="1128"/>
                    <a:pt x="849" y="1121"/>
                    <a:pt x="858" y="1115"/>
                  </a:cubicBezTo>
                  <a:cubicBezTo>
                    <a:pt x="862" y="1112"/>
                    <a:pt x="867" y="1109"/>
                    <a:pt x="872" y="1105"/>
                  </a:cubicBezTo>
                  <a:cubicBezTo>
                    <a:pt x="883" y="1097"/>
                    <a:pt x="894" y="1090"/>
                    <a:pt x="905" y="1082"/>
                  </a:cubicBezTo>
                  <a:lnTo>
                    <a:pt x="923" y="1070"/>
                  </a:lnTo>
                  <a:cubicBezTo>
                    <a:pt x="933" y="1063"/>
                    <a:pt x="943" y="1057"/>
                    <a:pt x="953" y="1050"/>
                  </a:cubicBezTo>
                  <a:lnTo>
                    <a:pt x="974" y="1037"/>
                  </a:lnTo>
                  <a:lnTo>
                    <a:pt x="987" y="1030"/>
                  </a:lnTo>
                  <a:lnTo>
                    <a:pt x="989" y="1032"/>
                  </a:lnTo>
                  <a:cubicBezTo>
                    <a:pt x="969" y="1050"/>
                    <a:pt x="948" y="1069"/>
                    <a:pt x="928" y="1088"/>
                  </a:cubicBezTo>
                  <a:cubicBezTo>
                    <a:pt x="920" y="1095"/>
                    <a:pt x="913" y="1102"/>
                    <a:pt x="905" y="1109"/>
                  </a:cubicBezTo>
                  <a:cubicBezTo>
                    <a:pt x="873" y="1139"/>
                    <a:pt x="842" y="1170"/>
                    <a:pt x="812" y="1202"/>
                  </a:cubicBezTo>
                  <a:cubicBezTo>
                    <a:pt x="804" y="1210"/>
                    <a:pt x="797" y="1218"/>
                    <a:pt x="790" y="1226"/>
                  </a:cubicBezTo>
                  <a:cubicBezTo>
                    <a:pt x="769" y="1248"/>
                    <a:pt x="747" y="1271"/>
                    <a:pt x="727" y="1294"/>
                  </a:cubicBezTo>
                  <a:lnTo>
                    <a:pt x="738" y="1274"/>
                  </a:lnTo>
                  <a:cubicBezTo>
                    <a:pt x="744" y="1261"/>
                    <a:pt x="751" y="1251"/>
                    <a:pt x="757" y="1240"/>
                  </a:cubicBezTo>
                  <a:close/>
                  <a:moveTo>
                    <a:pt x="1079" y="952"/>
                  </a:moveTo>
                  <a:cubicBezTo>
                    <a:pt x="1092" y="940"/>
                    <a:pt x="1105" y="929"/>
                    <a:pt x="1119" y="917"/>
                  </a:cubicBezTo>
                  <a:lnTo>
                    <a:pt x="1124" y="917"/>
                  </a:lnTo>
                  <a:cubicBezTo>
                    <a:pt x="1135" y="917"/>
                    <a:pt x="1145" y="917"/>
                    <a:pt x="1156" y="917"/>
                  </a:cubicBezTo>
                  <a:cubicBezTo>
                    <a:pt x="1159" y="917"/>
                    <a:pt x="1163" y="917"/>
                    <a:pt x="1166" y="917"/>
                  </a:cubicBezTo>
                  <a:lnTo>
                    <a:pt x="1188" y="918"/>
                  </a:lnTo>
                  <a:lnTo>
                    <a:pt x="1199" y="920"/>
                  </a:lnTo>
                  <a:lnTo>
                    <a:pt x="1220" y="922"/>
                  </a:lnTo>
                  <a:lnTo>
                    <a:pt x="1231" y="924"/>
                  </a:lnTo>
                  <a:cubicBezTo>
                    <a:pt x="1238" y="925"/>
                    <a:pt x="1245" y="926"/>
                    <a:pt x="1252" y="927"/>
                  </a:cubicBezTo>
                  <a:lnTo>
                    <a:pt x="1264" y="929"/>
                  </a:lnTo>
                  <a:lnTo>
                    <a:pt x="1284" y="933"/>
                  </a:lnTo>
                  <a:lnTo>
                    <a:pt x="1297" y="937"/>
                  </a:lnTo>
                  <a:lnTo>
                    <a:pt x="1302" y="938"/>
                  </a:lnTo>
                  <a:lnTo>
                    <a:pt x="1302" y="938"/>
                  </a:lnTo>
                  <a:cubicBezTo>
                    <a:pt x="1302" y="938"/>
                    <a:pt x="1302" y="938"/>
                    <a:pt x="1302" y="939"/>
                  </a:cubicBezTo>
                  <a:cubicBezTo>
                    <a:pt x="1301" y="940"/>
                    <a:pt x="1301" y="941"/>
                    <a:pt x="1300" y="942"/>
                  </a:cubicBezTo>
                  <a:cubicBezTo>
                    <a:pt x="1284" y="968"/>
                    <a:pt x="1268" y="995"/>
                    <a:pt x="1253" y="1023"/>
                  </a:cubicBezTo>
                  <a:cubicBezTo>
                    <a:pt x="1247" y="1033"/>
                    <a:pt x="1241" y="1042"/>
                    <a:pt x="1235" y="1052"/>
                  </a:cubicBezTo>
                  <a:cubicBezTo>
                    <a:pt x="1229" y="1062"/>
                    <a:pt x="1221" y="1078"/>
                    <a:pt x="1214" y="1090"/>
                  </a:cubicBezTo>
                  <a:cubicBezTo>
                    <a:pt x="1176" y="1121"/>
                    <a:pt x="1140" y="1151"/>
                    <a:pt x="1103" y="1183"/>
                  </a:cubicBezTo>
                  <a:lnTo>
                    <a:pt x="1100" y="1186"/>
                  </a:lnTo>
                  <a:cubicBezTo>
                    <a:pt x="1079" y="1205"/>
                    <a:pt x="1058" y="1223"/>
                    <a:pt x="1037" y="1242"/>
                  </a:cubicBezTo>
                  <a:lnTo>
                    <a:pt x="1024" y="1254"/>
                  </a:lnTo>
                  <a:lnTo>
                    <a:pt x="1006" y="1271"/>
                  </a:lnTo>
                  <a:lnTo>
                    <a:pt x="1006" y="1269"/>
                  </a:lnTo>
                  <a:cubicBezTo>
                    <a:pt x="1006" y="1257"/>
                    <a:pt x="1006" y="1246"/>
                    <a:pt x="1006" y="1235"/>
                  </a:cubicBezTo>
                  <a:cubicBezTo>
                    <a:pt x="1006" y="1217"/>
                    <a:pt x="1006" y="1199"/>
                    <a:pt x="1006" y="1182"/>
                  </a:cubicBezTo>
                  <a:lnTo>
                    <a:pt x="1006" y="1177"/>
                  </a:lnTo>
                  <a:cubicBezTo>
                    <a:pt x="1006" y="1128"/>
                    <a:pt x="1006" y="1082"/>
                    <a:pt x="1006" y="1038"/>
                  </a:cubicBezTo>
                  <a:lnTo>
                    <a:pt x="1006" y="1038"/>
                  </a:lnTo>
                  <a:cubicBezTo>
                    <a:pt x="1010" y="1038"/>
                    <a:pt x="1013" y="1037"/>
                    <a:pt x="1017" y="1035"/>
                  </a:cubicBezTo>
                  <a:cubicBezTo>
                    <a:pt x="1020" y="1033"/>
                    <a:pt x="1022" y="1029"/>
                    <a:pt x="1025" y="1026"/>
                  </a:cubicBezTo>
                  <a:cubicBezTo>
                    <a:pt x="1027" y="1021"/>
                    <a:pt x="1029" y="1019"/>
                    <a:pt x="1029" y="1014"/>
                  </a:cubicBezTo>
                  <a:lnTo>
                    <a:pt x="1029" y="1014"/>
                  </a:lnTo>
                  <a:cubicBezTo>
                    <a:pt x="1029" y="1010"/>
                    <a:pt x="1027" y="1007"/>
                    <a:pt x="1025" y="1003"/>
                  </a:cubicBezTo>
                  <a:cubicBezTo>
                    <a:pt x="1024" y="1002"/>
                    <a:pt x="1024" y="1000"/>
                    <a:pt x="1023" y="999"/>
                  </a:cubicBezTo>
                  <a:cubicBezTo>
                    <a:pt x="1037" y="986"/>
                    <a:pt x="1050" y="974"/>
                    <a:pt x="1065" y="961"/>
                  </a:cubicBezTo>
                  <a:lnTo>
                    <a:pt x="1079" y="952"/>
                  </a:lnTo>
                  <a:close/>
                  <a:moveTo>
                    <a:pt x="1371" y="834"/>
                  </a:moveTo>
                  <a:cubicBezTo>
                    <a:pt x="1390" y="804"/>
                    <a:pt x="1410" y="775"/>
                    <a:pt x="1430" y="746"/>
                  </a:cubicBezTo>
                  <a:lnTo>
                    <a:pt x="1441" y="728"/>
                  </a:lnTo>
                  <a:cubicBezTo>
                    <a:pt x="1460" y="700"/>
                    <a:pt x="1480" y="672"/>
                    <a:pt x="1500" y="645"/>
                  </a:cubicBezTo>
                  <a:lnTo>
                    <a:pt x="1500" y="645"/>
                  </a:lnTo>
                  <a:cubicBezTo>
                    <a:pt x="1501" y="646"/>
                    <a:pt x="1501" y="646"/>
                    <a:pt x="1502" y="646"/>
                  </a:cubicBezTo>
                  <a:cubicBezTo>
                    <a:pt x="1505" y="648"/>
                    <a:pt x="1509" y="649"/>
                    <a:pt x="1513" y="649"/>
                  </a:cubicBezTo>
                  <a:lnTo>
                    <a:pt x="1513" y="649"/>
                  </a:lnTo>
                  <a:cubicBezTo>
                    <a:pt x="1517" y="649"/>
                    <a:pt x="1521" y="648"/>
                    <a:pt x="1525" y="646"/>
                  </a:cubicBezTo>
                  <a:cubicBezTo>
                    <a:pt x="1529" y="644"/>
                    <a:pt x="1531" y="640"/>
                    <a:pt x="1534" y="637"/>
                  </a:cubicBezTo>
                  <a:cubicBezTo>
                    <a:pt x="1536" y="633"/>
                    <a:pt x="1537" y="630"/>
                    <a:pt x="1537" y="625"/>
                  </a:cubicBezTo>
                  <a:lnTo>
                    <a:pt x="1537" y="625"/>
                  </a:lnTo>
                  <a:lnTo>
                    <a:pt x="1537" y="625"/>
                  </a:lnTo>
                  <a:cubicBezTo>
                    <a:pt x="1537" y="623"/>
                    <a:pt x="1536" y="620"/>
                    <a:pt x="1535" y="618"/>
                  </a:cubicBezTo>
                  <a:cubicBezTo>
                    <a:pt x="1595" y="596"/>
                    <a:pt x="1655" y="575"/>
                    <a:pt x="1717" y="557"/>
                  </a:cubicBezTo>
                  <a:lnTo>
                    <a:pt x="1717" y="557"/>
                  </a:lnTo>
                  <a:cubicBezTo>
                    <a:pt x="1710" y="565"/>
                    <a:pt x="1702" y="572"/>
                    <a:pt x="1695" y="580"/>
                  </a:cubicBezTo>
                  <a:cubicBezTo>
                    <a:pt x="1687" y="587"/>
                    <a:pt x="1685" y="591"/>
                    <a:pt x="1680" y="596"/>
                  </a:cubicBezTo>
                  <a:lnTo>
                    <a:pt x="1658" y="620"/>
                  </a:lnTo>
                  <a:cubicBezTo>
                    <a:pt x="1653" y="626"/>
                    <a:pt x="1648" y="631"/>
                    <a:pt x="1643" y="637"/>
                  </a:cubicBezTo>
                  <a:lnTo>
                    <a:pt x="1621" y="662"/>
                  </a:lnTo>
                  <a:lnTo>
                    <a:pt x="1607" y="679"/>
                  </a:lnTo>
                  <a:cubicBezTo>
                    <a:pt x="1599" y="687"/>
                    <a:pt x="1592" y="696"/>
                    <a:pt x="1584" y="705"/>
                  </a:cubicBezTo>
                  <a:lnTo>
                    <a:pt x="1570" y="722"/>
                  </a:lnTo>
                  <a:cubicBezTo>
                    <a:pt x="1563" y="730"/>
                    <a:pt x="1556" y="739"/>
                    <a:pt x="1549" y="747"/>
                  </a:cubicBezTo>
                  <a:lnTo>
                    <a:pt x="1533" y="767"/>
                  </a:lnTo>
                  <a:lnTo>
                    <a:pt x="1515" y="789"/>
                  </a:lnTo>
                  <a:lnTo>
                    <a:pt x="1495" y="813"/>
                  </a:lnTo>
                  <a:cubicBezTo>
                    <a:pt x="1491" y="818"/>
                    <a:pt x="1488" y="823"/>
                    <a:pt x="1484" y="827"/>
                  </a:cubicBezTo>
                  <a:cubicBezTo>
                    <a:pt x="1455" y="864"/>
                    <a:pt x="1427" y="902"/>
                    <a:pt x="1398" y="941"/>
                  </a:cubicBezTo>
                  <a:lnTo>
                    <a:pt x="1398" y="941"/>
                  </a:lnTo>
                  <a:cubicBezTo>
                    <a:pt x="1397" y="941"/>
                    <a:pt x="1396" y="940"/>
                    <a:pt x="1395" y="940"/>
                  </a:cubicBezTo>
                  <a:cubicBezTo>
                    <a:pt x="1391" y="938"/>
                    <a:pt x="1389" y="937"/>
                    <a:pt x="1385" y="937"/>
                  </a:cubicBezTo>
                  <a:lnTo>
                    <a:pt x="1385" y="937"/>
                  </a:lnTo>
                  <a:lnTo>
                    <a:pt x="1385" y="937"/>
                  </a:lnTo>
                  <a:cubicBezTo>
                    <a:pt x="1380" y="937"/>
                    <a:pt x="1377" y="938"/>
                    <a:pt x="1373" y="940"/>
                  </a:cubicBezTo>
                  <a:cubicBezTo>
                    <a:pt x="1369" y="942"/>
                    <a:pt x="1366" y="945"/>
                    <a:pt x="1364" y="949"/>
                  </a:cubicBezTo>
                  <a:cubicBezTo>
                    <a:pt x="1363" y="950"/>
                    <a:pt x="1363" y="951"/>
                    <a:pt x="1362" y="953"/>
                  </a:cubicBezTo>
                  <a:lnTo>
                    <a:pt x="1352" y="949"/>
                  </a:lnTo>
                  <a:lnTo>
                    <a:pt x="1340" y="946"/>
                  </a:lnTo>
                  <a:lnTo>
                    <a:pt x="1320" y="940"/>
                  </a:lnTo>
                  <a:lnTo>
                    <a:pt x="1309" y="938"/>
                  </a:lnTo>
                  <a:cubicBezTo>
                    <a:pt x="1322" y="916"/>
                    <a:pt x="1336" y="894"/>
                    <a:pt x="1349" y="872"/>
                  </a:cubicBezTo>
                  <a:cubicBezTo>
                    <a:pt x="1355" y="859"/>
                    <a:pt x="1363" y="846"/>
                    <a:pt x="1371" y="833"/>
                  </a:cubicBezTo>
                  <a:lnTo>
                    <a:pt x="1371" y="834"/>
                  </a:lnTo>
                  <a:close/>
                  <a:moveTo>
                    <a:pt x="1936" y="375"/>
                  </a:moveTo>
                  <a:cubicBezTo>
                    <a:pt x="1945" y="363"/>
                    <a:pt x="1955" y="352"/>
                    <a:pt x="1964" y="341"/>
                  </a:cubicBezTo>
                  <a:lnTo>
                    <a:pt x="1964" y="341"/>
                  </a:lnTo>
                  <a:lnTo>
                    <a:pt x="1964" y="341"/>
                  </a:lnTo>
                  <a:cubicBezTo>
                    <a:pt x="1965" y="342"/>
                    <a:pt x="1965" y="342"/>
                    <a:pt x="1967" y="343"/>
                  </a:cubicBezTo>
                  <a:cubicBezTo>
                    <a:pt x="1969" y="345"/>
                    <a:pt x="1973" y="346"/>
                    <a:pt x="1978" y="346"/>
                  </a:cubicBezTo>
                  <a:cubicBezTo>
                    <a:pt x="1982" y="346"/>
                    <a:pt x="1986" y="345"/>
                    <a:pt x="1990" y="343"/>
                  </a:cubicBezTo>
                  <a:cubicBezTo>
                    <a:pt x="1994" y="341"/>
                    <a:pt x="1995" y="338"/>
                    <a:pt x="1998" y="334"/>
                  </a:cubicBezTo>
                  <a:cubicBezTo>
                    <a:pt x="1998" y="332"/>
                    <a:pt x="2000" y="331"/>
                    <a:pt x="2000" y="330"/>
                  </a:cubicBezTo>
                  <a:lnTo>
                    <a:pt x="2016" y="334"/>
                  </a:lnTo>
                  <a:lnTo>
                    <a:pt x="2022" y="337"/>
                  </a:lnTo>
                  <a:cubicBezTo>
                    <a:pt x="2033" y="340"/>
                    <a:pt x="2043" y="344"/>
                    <a:pt x="2053" y="348"/>
                  </a:cubicBezTo>
                  <a:lnTo>
                    <a:pt x="2062" y="352"/>
                  </a:lnTo>
                  <a:cubicBezTo>
                    <a:pt x="2072" y="356"/>
                    <a:pt x="2082" y="359"/>
                    <a:pt x="2091" y="364"/>
                  </a:cubicBezTo>
                  <a:lnTo>
                    <a:pt x="2103" y="369"/>
                  </a:lnTo>
                  <a:cubicBezTo>
                    <a:pt x="2112" y="373"/>
                    <a:pt x="2121" y="377"/>
                    <a:pt x="2129" y="382"/>
                  </a:cubicBezTo>
                  <a:cubicBezTo>
                    <a:pt x="2142" y="388"/>
                    <a:pt x="2155" y="395"/>
                    <a:pt x="2169" y="401"/>
                  </a:cubicBezTo>
                  <a:lnTo>
                    <a:pt x="2171" y="403"/>
                  </a:lnTo>
                  <a:cubicBezTo>
                    <a:pt x="2183" y="409"/>
                    <a:pt x="2195" y="416"/>
                    <a:pt x="2208" y="424"/>
                  </a:cubicBezTo>
                  <a:lnTo>
                    <a:pt x="2217" y="430"/>
                  </a:lnTo>
                  <a:cubicBezTo>
                    <a:pt x="2227" y="436"/>
                    <a:pt x="2237" y="442"/>
                    <a:pt x="2247" y="449"/>
                  </a:cubicBezTo>
                  <a:lnTo>
                    <a:pt x="2258" y="456"/>
                  </a:lnTo>
                  <a:lnTo>
                    <a:pt x="2263" y="459"/>
                  </a:lnTo>
                  <a:lnTo>
                    <a:pt x="2256" y="459"/>
                  </a:lnTo>
                  <a:cubicBezTo>
                    <a:pt x="2243" y="459"/>
                    <a:pt x="2231" y="461"/>
                    <a:pt x="2219" y="462"/>
                  </a:cubicBezTo>
                  <a:lnTo>
                    <a:pt x="2191" y="465"/>
                  </a:lnTo>
                  <a:lnTo>
                    <a:pt x="2157" y="468"/>
                  </a:lnTo>
                  <a:lnTo>
                    <a:pt x="2129" y="472"/>
                  </a:lnTo>
                  <a:lnTo>
                    <a:pt x="2096" y="475"/>
                  </a:lnTo>
                  <a:lnTo>
                    <a:pt x="2068" y="479"/>
                  </a:lnTo>
                  <a:lnTo>
                    <a:pt x="2034" y="484"/>
                  </a:lnTo>
                  <a:cubicBezTo>
                    <a:pt x="2025" y="486"/>
                    <a:pt x="2016" y="487"/>
                    <a:pt x="2006" y="489"/>
                  </a:cubicBezTo>
                  <a:cubicBezTo>
                    <a:pt x="1996" y="491"/>
                    <a:pt x="1984" y="492"/>
                    <a:pt x="1974" y="494"/>
                  </a:cubicBezTo>
                  <a:cubicBezTo>
                    <a:pt x="1963" y="496"/>
                    <a:pt x="1955" y="498"/>
                    <a:pt x="1946" y="500"/>
                  </a:cubicBezTo>
                  <a:lnTo>
                    <a:pt x="1914" y="506"/>
                  </a:lnTo>
                  <a:cubicBezTo>
                    <a:pt x="1905" y="508"/>
                    <a:pt x="1895" y="510"/>
                    <a:pt x="1886" y="512"/>
                  </a:cubicBezTo>
                  <a:lnTo>
                    <a:pt x="1855" y="518"/>
                  </a:lnTo>
                  <a:lnTo>
                    <a:pt x="1831" y="524"/>
                  </a:lnTo>
                  <a:cubicBezTo>
                    <a:pt x="1863" y="473"/>
                    <a:pt x="1896" y="426"/>
                    <a:pt x="1929" y="383"/>
                  </a:cubicBezTo>
                  <a:cubicBezTo>
                    <a:pt x="1931" y="380"/>
                    <a:pt x="1934" y="377"/>
                    <a:pt x="1936" y="374"/>
                  </a:cubicBezTo>
                  <a:lnTo>
                    <a:pt x="1936" y="375"/>
                  </a:lnTo>
                  <a:close/>
                  <a:moveTo>
                    <a:pt x="2281" y="460"/>
                  </a:moveTo>
                  <a:cubicBezTo>
                    <a:pt x="2317" y="458"/>
                    <a:pt x="2354" y="456"/>
                    <a:pt x="2390" y="455"/>
                  </a:cubicBezTo>
                  <a:cubicBezTo>
                    <a:pt x="2418" y="455"/>
                    <a:pt x="2445" y="454"/>
                    <a:pt x="2473" y="454"/>
                  </a:cubicBezTo>
                  <a:cubicBezTo>
                    <a:pt x="2510" y="454"/>
                    <a:pt x="2547" y="454"/>
                    <a:pt x="2584" y="456"/>
                  </a:cubicBezTo>
                  <a:cubicBezTo>
                    <a:pt x="2597" y="456"/>
                    <a:pt x="2610" y="458"/>
                    <a:pt x="2623" y="458"/>
                  </a:cubicBezTo>
                  <a:cubicBezTo>
                    <a:pt x="2647" y="460"/>
                    <a:pt x="2672" y="461"/>
                    <a:pt x="2696" y="462"/>
                  </a:cubicBezTo>
                  <a:cubicBezTo>
                    <a:pt x="2708" y="462"/>
                    <a:pt x="2720" y="464"/>
                    <a:pt x="2732" y="465"/>
                  </a:cubicBezTo>
                  <a:cubicBezTo>
                    <a:pt x="2732" y="467"/>
                    <a:pt x="2730" y="469"/>
                    <a:pt x="2730" y="471"/>
                  </a:cubicBezTo>
                  <a:cubicBezTo>
                    <a:pt x="2725" y="482"/>
                    <a:pt x="2721" y="492"/>
                    <a:pt x="2716" y="504"/>
                  </a:cubicBezTo>
                  <a:cubicBezTo>
                    <a:pt x="2711" y="515"/>
                    <a:pt x="2707" y="529"/>
                    <a:pt x="2702" y="542"/>
                  </a:cubicBezTo>
                  <a:cubicBezTo>
                    <a:pt x="2689" y="545"/>
                    <a:pt x="2677" y="548"/>
                    <a:pt x="2665" y="552"/>
                  </a:cubicBezTo>
                  <a:cubicBezTo>
                    <a:pt x="2642" y="559"/>
                    <a:pt x="2620" y="566"/>
                    <a:pt x="2597" y="574"/>
                  </a:cubicBezTo>
                  <a:cubicBezTo>
                    <a:pt x="2574" y="581"/>
                    <a:pt x="2558" y="585"/>
                    <a:pt x="2538" y="593"/>
                  </a:cubicBezTo>
                  <a:cubicBezTo>
                    <a:pt x="2518" y="600"/>
                    <a:pt x="2494" y="609"/>
                    <a:pt x="2472" y="617"/>
                  </a:cubicBezTo>
                  <a:lnTo>
                    <a:pt x="2467" y="618"/>
                  </a:lnTo>
                  <a:cubicBezTo>
                    <a:pt x="2449" y="602"/>
                    <a:pt x="2430" y="585"/>
                    <a:pt x="2412" y="570"/>
                  </a:cubicBezTo>
                  <a:lnTo>
                    <a:pt x="2408" y="567"/>
                  </a:lnTo>
                  <a:cubicBezTo>
                    <a:pt x="2396" y="556"/>
                    <a:pt x="2383" y="546"/>
                    <a:pt x="2371" y="536"/>
                  </a:cubicBezTo>
                  <a:lnTo>
                    <a:pt x="2363" y="530"/>
                  </a:lnTo>
                  <a:cubicBezTo>
                    <a:pt x="2352" y="521"/>
                    <a:pt x="2341" y="513"/>
                    <a:pt x="2330" y="505"/>
                  </a:cubicBezTo>
                  <a:cubicBezTo>
                    <a:pt x="2327" y="502"/>
                    <a:pt x="2324" y="500"/>
                    <a:pt x="2320" y="497"/>
                  </a:cubicBezTo>
                  <a:cubicBezTo>
                    <a:pt x="2310" y="490"/>
                    <a:pt x="2301" y="482"/>
                    <a:pt x="2290" y="475"/>
                  </a:cubicBezTo>
                  <a:lnTo>
                    <a:pt x="2279" y="468"/>
                  </a:lnTo>
                  <a:lnTo>
                    <a:pt x="2270" y="462"/>
                  </a:lnTo>
                  <a:lnTo>
                    <a:pt x="2279" y="462"/>
                  </a:lnTo>
                  <a:lnTo>
                    <a:pt x="2281" y="460"/>
                  </a:lnTo>
                  <a:close/>
                  <a:moveTo>
                    <a:pt x="2741" y="446"/>
                  </a:moveTo>
                  <a:cubicBezTo>
                    <a:pt x="2760" y="398"/>
                    <a:pt x="2781" y="354"/>
                    <a:pt x="2802" y="314"/>
                  </a:cubicBezTo>
                  <a:lnTo>
                    <a:pt x="2802" y="314"/>
                  </a:lnTo>
                  <a:cubicBezTo>
                    <a:pt x="2804" y="315"/>
                    <a:pt x="2806" y="315"/>
                    <a:pt x="2809" y="315"/>
                  </a:cubicBezTo>
                  <a:lnTo>
                    <a:pt x="2819" y="329"/>
                  </a:lnTo>
                  <a:lnTo>
                    <a:pt x="2830" y="345"/>
                  </a:lnTo>
                  <a:lnTo>
                    <a:pt x="2845" y="364"/>
                  </a:lnTo>
                  <a:cubicBezTo>
                    <a:pt x="2848" y="369"/>
                    <a:pt x="2851" y="374"/>
                    <a:pt x="2854" y="379"/>
                  </a:cubicBezTo>
                  <a:cubicBezTo>
                    <a:pt x="2860" y="386"/>
                    <a:pt x="2865" y="394"/>
                    <a:pt x="2870" y="402"/>
                  </a:cubicBezTo>
                  <a:lnTo>
                    <a:pt x="2878" y="415"/>
                  </a:lnTo>
                  <a:cubicBezTo>
                    <a:pt x="2883" y="424"/>
                    <a:pt x="2889" y="433"/>
                    <a:pt x="2895" y="442"/>
                  </a:cubicBezTo>
                  <a:cubicBezTo>
                    <a:pt x="2897" y="446"/>
                    <a:pt x="2900" y="450"/>
                    <a:pt x="2902" y="455"/>
                  </a:cubicBezTo>
                  <a:lnTo>
                    <a:pt x="2908" y="465"/>
                  </a:lnTo>
                  <a:lnTo>
                    <a:pt x="2908" y="465"/>
                  </a:lnTo>
                  <a:cubicBezTo>
                    <a:pt x="2905" y="467"/>
                    <a:pt x="2904" y="469"/>
                    <a:pt x="2901" y="473"/>
                  </a:cubicBezTo>
                  <a:cubicBezTo>
                    <a:pt x="2900" y="475"/>
                    <a:pt x="2898" y="478"/>
                    <a:pt x="2898" y="480"/>
                  </a:cubicBezTo>
                  <a:lnTo>
                    <a:pt x="2878" y="478"/>
                  </a:lnTo>
                  <a:cubicBezTo>
                    <a:pt x="2856" y="475"/>
                    <a:pt x="2832" y="472"/>
                    <a:pt x="2809" y="469"/>
                  </a:cubicBezTo>
                  <a:cubicBezTo>
                    <a:pt x="2791" y="467"/>
                    <a:pt x="2773" y="466"/>
                    <a:pt x="2756" y="464"/>
                  </a:cubicBezTo>
                  <a:lnTo>
                    <a:pt x="2734" y="462"/>
                  </a:lnTo>
                  <a:cubicBezTo>
                    <a:pt x="2737" y="458"/>
                    <a:pt x="2739" y="451"/>
                    <a:pt x="2741" y="446"/>
                  </a:cubicBezTo>
                  <a:close/>
                  <a:moveTo>
                    <a:pt x="3056" y="275"/>
                  </a:moveTo>
                  <a:lnTo>
                    <a:pt x="3058" y="275"/>
                  </a:lnTo>
                  <a:cubicBezTo>
                    <a:pt x="3086" y="275"/>
                    <a:pt x="3113" y="275"/>
                    <a:pt x="3140" y="275"/>
                  </a:cubicBezTo>
                  <a:lnTo>
                    <a:pt x="3174" y="275"/>
                  </a:lnTo>
                  <a:lnTo>
                    <a:pt x="3174" y="275"/>
                  </a:lnTo>
                  <a:cubicBezTo>
                    <a:pt x="3174" y="278"/>
                    <a:pt x="3175" y="281"/>
                    <a:pt x="3177" y="284"/>
                  </a:cubicBezTo>
                  <a:lnTo>
                    <a:pt x="3160" y="294"/>
                  </a:lnTo>
                  <a:lnTo>
                    <a:pt x="3145" y="302"/>
                  </a:lnTo>
                  <a:lnTo>
                    <a:pt x="3124" y="315"/>
                  </a:lnTo>
                  <a:lnTo>
                    <a:pt x="3110" y="324"/>
                  </a:lnTo>
                  <a:lnTo>
                    <a:pt x="3089" y="338"/>
                  </a:lnTo>
                  <a:lnTo>
                    <a:pt x="3074" y="347"/>
                  </a:lnTo>
                  <a:lnTo>
                    <a:pt x="3053" y="362"/>
                  </a:lnTo>
                  <a:lnTo>
                    <a:pt x="3039" y="372"/>
                  </a:lnTo>
                  <a:cubicBezTo>
                    <a:pt x="3032" y="377"/>
                    <a:pt x="3024" y="382"/>
                    <a:pt x="3017" y="388"/>
                  </a:cubicBezTo>
                  <a:cubicBezTo>
                    <a:pt x="3010" y="393"/>
                    <a:pt x="3009" y="394"/>
                    <a:pt x="3004" y="398"/>
                  </a:cubicBezTo>
                  <a:lnTo>
                    <a:pt x="2981" y="415"/>
                  </a:lnTo>
                  <a:lnTo>
                    <a:pt x="2971" y="423"/>
                  </a:lnTo>
                  <a:lnTo>
                    <a:pt x="2945" y="444"/>
                  </a:lnTo>
                  <a:lnTo>
                    <a:pt x="2943" y="446"/>
                  </a:lnTo>
                  <a:lnTo>
                    <a:pt x="2924" y="462"/>
                  </a:lnTo>
                  <a:lnTo>
                    <a:pt x="2924" y="462"/>
                  </a:lnTo>
                  <a:cubicBezTo>
                    <a:pt x="2923" y="462"/>
                    <a:pt x="2923" y="462"/>
                    <a:pt x="2922" y="462"/>
                  </a:cubicBezTo>
                  <a:lnTo>
                    <a:pt x="2921" y="462"/>
                  </a:lnTo>
                  <a:lnTo>
                    <a:pt x="2918" y="462"/>
                  </a:lnTo>
                  <a:cubicBezTo>
                    <a:pt x="2908" y="406"/>
                    <a:pt x="2899" y="353"/>
                    <a:pt x="2889" y="303"/>
                  </a:cubicBezTo>
                  <a:cubicBezTo>
                    <a:pt x="2889" y="303"/>
                    <a:pt x="2889" y="302"/>
                    <a:pt x="2889" y="301"/>
                  </a:cubicBezTo>
                  <a:cubicBezTo>
                    <a:pt x="2889" y="296"/>
                    <a:pt x="2887" y="291"/>
                    <a:pt x="2886" y="286"/>
                  </a:cubicBezTo>
                  <a:lnTo>
                    <a:pt x="2894" y="286"/>
                  </a:lnTo>
                  <a:cubicBezTo>
                    <a:pt x="2948" y="281"/>
                    <a:pt x="3003" y="277"/>
                    <a:pt x="3057" y="275"/>
                  </a:cubicBezTo>
                  <a:lnTo>
                    <a:pt x="3056" y="275"/>
                  </a:lnTo>
                  <a:close/>
                  <a:moveTo>
                    <a:pt x="2997" y="472"/>
                  </a:moveTo>
                  <a:lnTo>
                    <a:pt x="3043" y="465"/>
                  </a:lnTo>
                  <a:lnTo>
                    <a:pt x="3069" y="461"/>
                  </a:lnTo>
                  <a:cubicBezTo>
                    <a:pt x="3085" y="459"/>
                    <a:pt x="3101" y="457"/>
                    <a:pt x="3117" y="455"/>
                  </a:cubicBezTo>
                  <a:lnTo>
                    <a:pt x="3141" y="451"/>
                  </a:lnTo>
                  <a:lnTo>
                    <a:pt x="3190" y="446"/>
                  </a:lnTo>
                  <a:lnTo>
                    <a:pt x="3213" y="443"/>
                  </a:lnTo>
                  <a:cubicBezTo>
                    <a:pt x="3229" y="442"/>
                    <a:pt x="3246" y="441"/>
                    <a:pt x="3262" y="439"/>
                  </a:cubicBezTo>
                  <a:lnTo>
                    <a:pt x="3284" y="438"/>
                  </a:lnTo>
                  <a:cubicBezTo>
                    <a:pt x="3301" y="436"/>
                    <a:pt x="3318" y="435"/>
                    <a:pt x="3334" y="434"/>
                  </a:cubicBezTo>
                  <a:lnTo>
                    <a:pt x="3356" y="433"/>
                  </a:lnTo>
                  <a:lnTo>
                    <a:pt x="3407" y="431"/>
                  </a:lnTo>
                  <a:lnTo>
                    <a:pt x="3426" y="431"/>
                  </a:lnTo>
                  <a:cubicBezTo>
                    <a:pt x="3448" y="431"/>
                    <a:pt x="3470" y="431"/>
                    <a:pt x="3492" y="431"/>
                  </a:cubicBezTo>
                  <a:lnTo>
                    <a:pt x="3513" y="444"/>
                  </a:lnTo>
                  <a:lnTo>
                    <a:pt x="3513" y="444"/>
                  </a:lnTo>
                  <a:cubicBezTo>
                    <a:pt x="3511" y="447"/>
                    <a:pt x="3510" y="451"/>
                    <a:pt x="3510" y="455"/>
                  </a:cubicBezTo>
                  <a:cubicBezTo>
                    <a:pt x="3510" y="456"/>
                    <a:pt x="3510" y="457"/>
                    <a:pt x="3510" y="457"/>
                  </a:cubicBezTo>
                  <a:lnTo>
                    <a:pt x="3499" y="459"/>
                  </a:lnTo>
                  <a:lnTo>
                    <a:pt x="3477" y="462"/>
                  </a:lnTo>
                  <a:lnTo>
                    <a:pt x="3443" y="468"/>
                  </a:lnTo>
                  <a:lnTo>
                    <a:pt x="3422" y="471"/>
                  </a:lnTo>
                  <a:cubicBezTo>
                    <a:pt x="3410" y="473"/>
                    <a:pt x="3398" y="476"/>
                    <a:pt x="3386" y="478"/>
                  </a:cubicBezTo>
                  <a:lnTo>
                    <a:pt x="3367" y="482"/>
                  </a:lnTo>
                  <a:lnTo>
                    <a:pt x="3330" y="491"/>
                  </a:lnTo>
                  <a:lnTo>
                    <a:pt x="3311" y="495"/>
                  </a:lnTo>
                  <a:lnTo>
                    <a:pt x="3270" y="506"/>
                  </a:lnTo>
                  <a:lnTo>
                    <a:pt x="3255" y="509"/>
                  </a:lnTo>
                  <a:lnTo>
                    <a:pt x="3204" y="524"/>
                  </a:lnTo>
                  <a:lnTo>
                    <a:pt x="3198" y="525"/>
                  </a:lnTo>
                  <a:lnTo>
                    <a:pt x="3161" y="537"/>
                  </a:lnTo>
                  <a:lnTo>
                    <a:pt x="3141" y="532"/>
                  </a:lnTo>
                  <a:cubicBezTo>
                    <a:pt x="3131" y="529"/>
                    <a:pt x="3122" y="527"/>
                    <a:pt x="3111" y="525"/>
                  </a:cubicBezTo>
                  <a:lnTo>
                    <a:pt x="3069" y="515"/>
                  </a:lnTo>
                  <a:lnTo>
                    <a:pt x="3039" y="508"/>
                  </a:lnTo>
                  <a:cubicBezTo>
                    <a:pt x="3025" y="505"/>
                    <a:pt x="3011" y="502"/>
                    <a:pt x="2997" y="499"/>
                  </a:cubicBezTo>
                  <a:lnTo>
                    <a:pt x="2968" y="494"/>
                  </a:lnTo>
                  <a:lnTo>
                    <a:pt x="2946" y="489"/>
                  </a:lnTo>
                  <a:cubicBezTo>
                    <a:pt x="2946" y="488"/>
                    <a:pt x="2946" y="487"/>
                    <a:pt x="2946" y="486"/>
                  </a:cubicBezTo>
                  <a:lnTo>
                    <a:pt x="2946" y="486"/>
                  </a:lnTo>
                  <a:lnTo>
                    <a:pt x="2946" y="485"/>
                  </a:lnTo>
                  <a:cubicBezTo>
                    <a:pt x="2946" y="484"/>
                    <a:pt x="2946" y="483"/>
                    <a:pt x="2946" y="483"/>
                  </a:cubicBezTo>
                  <a:lnTo>
                    <a:pt x="2968" y="479"/>
                  </a:lnTo>
                  <a:lnTo>
                    <a:pt x="2997" y="472"/>
                  </a:lnTo>
                  <a:close/>
                  <a:moveTo>
                    <a:pt x="3649" y="465"/>
                  </a:moveTo>
                  <a:cubicBezTo>
                    <a:pt x="3669" y="468"/>
                    <a:pt x="3688" y="471"/>
                    <a:pt x="3708" y="474"/>
                  </a:cubicBezTo>
                  <a:cubicBezTo>
                    <a:pt x="3728" y="476"/>
                    <a:pt x="3744" y="478"/>
                    <a:pt x="3762" y="481"/>
                  </a:cubicBezTo>
                  <a:cubicBezTo>
                    <a:pt x="3783" y="485"/>
                    <a:pt x="3804" y="489"/>
                    <a:pt x="3824" y="493"/>
                  </a:cubicBezTo>
                  <a:cubicBezTo>
                    <a:pt x="3840" y="496"/>
                    <a:pt x="3857" y="499"/>
                    <a:pt x="3873" y="502"/>
                  </a:cubicBezTo>
                  <a:cubicBezTo>
                    <a:pt x="3898" y="507"/>
                    <a:pt x="3922" y="514"/>
                    <a:pt x="3947" y="520"/>
                  </a:cubicBezTo>
                  <a:cubicBezTo>
                    <a:pt x="3959" y="522"/>
                    <a:pt x="3970" y="525"/>
                    <a:pt x="3982" y="528"/>
                  </a:cubicBezTo>
                  <a:cubicBezTo>
                    <a:pt x="4008" y="535"/>
                    <a:pt x="4034" y="543"/>
                    <a:pt x="4060" y="550"/>
                  </a:cubicBezTo>
                  <a:cubicBezTo>
                    <a:pt x="4066" y="634"/>
                    <a:pt x="4071" y="729"/>
                    <a:pt x="4075" y="838"/>
                  </a:cubicBezTo>
                  <a:lnTo>
                    <a:pt x="4075" y="838"/>
                  </a:lnTo>
                  <a:cubicBezTo>
                    <a:pt x="4075" y="839"/>
                    <a:pt x="4075" y="840"/>
                    <a:pt x="4075" y="840"/>
                  </a:cubicBezTo>
                  <a:cubicBezTo>
                    <a:pt x="4075" y="841"/>
                    <a:pt x="4075" y="842"/>
                    <a:pt x="4075" y="842"/>
                  </a:cubicBezTo>
                  <a:cubicBezTo>
                    <a:pt x="4075" y="853"/>
                    <a:pt x="4075" y="864"/>
                    <a:pt x="4075" y="875"/>
                  </a:cubicBezTo>
                  <a:lnTo>
                    <a:pt x="4075" y="875"/>
                  </a:lnTo>
                  <a:cubicBezTo>
                    <a:pt x="4071" y="875"/>
                    <a:pt x="4069" y="876"/>
                    <a:pt x="4065" y="878"/>
                  </a:cubicBezTo>
                  <a:cubicBezTo>
                    <a:pt x="4062" y="880"/>
                    <a:pt x="4058" y="883"/>
                    <a:pt x="4056" y="887"/>
                  </a:cubicBezTo>
                  <a:lnTo>
                    <a:pt x="4046" y="881"/>
                  </a:lnTo>
                  <a:lnTo>
                    <a:pt x="4004" y="859"/>
                  </a:lnTo>
                  <a:lnTo>
                    <a:pt x="3976" y="845"/>
                  </a:lnTo>
                  <a:cubicBezTo>
                    <a:pt x="3961" y="838"/>
                    <a:pt x="3947" y="830"/>
                    <a:pt x="3933" y="823"/>
                  </a:cubicBezTo>
                  <a:lnTo>
                    <a:pt x="3910" y="812"/>
                  </a:lnTo>
                  <a:cubicBezTo>
                    <a:pt x="3856" y="786"/>
                    <a:pt x="3803" y="761"/>
                    <a:pt x="3749" y="738"/>
                  </a:cubicBezTo>
                  <a:cubicBezTo>
                    <a:pt x="3738" y="734"/>
                    <a:pt x="3728" y="729"/>
                    <a:pt x="3718" y="725"/>
                  </a:cubicBezTo>
                  <a:lnTo>
                    <a:pt x="3678" y="708"/>
                  </a:lnTo>
                  <a:lnTo>
                    <a:pt x="3667" y="703"/>
                  </a:lnTo>
                  <a:lnTo>
                    <a:pt x="3664" y="697"/>
                  </a:lnTo>
                  <a:lnTo>
                    <a:pt x="3652" y="674"/>
                  </a:lnTo>
                  <a:cubicBezTo>
                    <a:pt x="3646" y="661"/>
                    <a:pt x="3639" y="647"/>
                    <a:pt x="3633" y="634"/>
                  </a:cubicBezTo>
                  <a:lnTo>
                    <a:pt x="3618" y="606"/>
                  </a:lnTo>
                  <a:cubicBezTo>
                    <a:pt x="3612" y="595"/>
                    <a:pt x="3607" y="584"/>
                    <a:pt x="3601" y="573"/>
                  </a:cubicBezTo>
                  <a:cubicBezTo>
                    <a:pt x="3596" y="562"/>
                    <a:pt x="3589" y="551"/>
                    <a:pt x="3583" y="540"/>
                  </a:cubicBezTo>
                  <a:cubicBezTo>
                    <a:pt x="3577" y="529"/>
                    <a:pt x="3573" y="521"/>
                    <a:pt x="3568" y="513"/>
                  </a:cubicBezTo>
                  <a:cubicBezTo>
                    <a:pt x="3561" y="501"/>
                    <a:pt x="3555" y="489"/>
                    <a:pt x="3548" y="477"/>
                  </a:cubicBezTo>
                  <a:lnTo>
                    <a:pt x="3548" y="477"/>
                  </a:lnTo>
                  <a:cubicBezTo>
                    <a:pt x="3548" y="476"/>
                    <a:pt x="3548" y="476"/>
                    <a:pt x="3547" y="475"/>
                  </a:cubicBezTo>
                  <a:cubicBezTo>
                    <a:pt x="3547" y="474"/>
                    <a:pt x="3547" y="474"/>
                    <a:pt x="3547" y="473"/>
                  </a:cubicBezTo>
                  <a:lnTo>
                    <a:pt x="3547" y="473"/>
                  </a:lnTo>
                  <a:cubicBezTo>
                    <a:pt x="3550" y="471"/>
                    <a:pt x="3554" y="469"/>
                    <a:pt x="3555" y="465"/>
                  </a:cubicBezTo>
                  <a:cubicBezTo>
                    <a:pt x="3557" y="462"/>
                    <a:pt x="3557" y="460"/>
                    <a:pt x="3558" y="457"/>
                  </a:cubicBezTo>
                  <a:lnTo>
                    <a:pt x="3590" y="460"/>
                  </a:lnTo>
                  <a:cubicBezTo>
                    <a:pt x="3609" y="462"/>
                    <a:pt x="3629" y="464"/>
                    <a:pt x="3649" y="466"/>
                  </a:cubicBezTo>
                  <a:lnTo>
                    <a:pt x="3649" y="465"/>
                  </a:lnTo>
                  <a:close/>
                  <a:moveTo>
                    <a:pt x="4236" y="649"/>
                  </a:moveTo>
                  <a:lnTo>
                    <a:pt x="4240" y="643"/>
                  </a:lnTo>
                  <a:lnTo>
                    <a:pt x="4250" y="631"/>
                  </a:lnTo>
                  <a:lnTo>
                    <a:pt x="4250" y="631"/>
                  </a:lnTo>
                  <a:cubicBezTo>
                    <a:pt x="4251" y="630"/>
                    <a:pt x="4252" y="629"/>
                    <a:pt x="4254" y="627"/>
                  </a:cubicBezTo>
                  <a:lnTo>
                    <a:pt x="4260" y="620"/>
                  </a:lnTo>
                  <a:lnTo>
                    <a:pt x="4298" y="635"/>
                  </a:lnTo>
                  <a:lnTo>
                    <a:pt x="4321" y="646"/>
                  </a:lnTo>
                  <a:cubicBezTo>
                    <a:pt x="4340" y="654"/>
                    <a:pt x="4359" y="662"/>
                    <a:pt x="4377" y="671"/>
                  </a:cubicBezTo>
                  <a:lnTo>
                    <a:pt x="4377" y="671"/>
                  </a:lnTo>
                  <a:cubicBezTo>
                    <a:pt x="4376" y="674"/>
                    <a:pt x="4375" y="676"/>
                    <a:pt x="4375" y="680"/>
                  </a:cubicBezTo>
                  <a:lnTo>
                    <a:pt x="4375" y="680"/>
                  </a:lnTo>
                  <a:lnTo>
                    <a:pt x="4375" y="680"/>
                  </a:lnTo>
                  <a:cubicBezTo>
                    <a:pt x="4375" y="684"/>
                    <a:pt x="4376" y="688"/>
                    <a:pt x="4378" y="691"/>
                  </a:cubicBezTo>
                  <a:cubicBezTo>
                    <a:pt x="4381" y="695"/>
                    <a:pt x="4384" y="697"/>
                    <a:pt x="4387" y="700"/>
                  </a:cubicBezTo>
                  <a:cubicBezTo>
                    <a:pt x="4389" y="700"/>
                    <a:pt x="4388" y="701"/>
                    <a:pt x="4389" y="701"/>
                  </a:cubicBezTo>
                  <a:lnTo>
                    <a:pt x="4389" y="701"/>
                  </a:lnTo>
                  <a:lnTo>
                    <a:pt x="4386" y="709"/>
                  </a:lnTo>
                  <a:cubicBezTo>
                    <a:pt x="4384" y="714"/>
                    <a:pt x="4382" y="718"/>
                    <a:pt x="4380" y="723"/>
                  </a:cubicBezTo>
                  <a:lnTo>
                    <a:pt x="4377" y="732"/>
                  </a:lnTo>
                  <a:cubicBezTo>
                    <a:pt x="4375" y="737"/>
                    <a:pt x="4373" y="742"/>
                    <a:pt x="4371" y="747"/>
                  </a:cubicBezTo>
                  <a:cubicBezTo>
                    <a:pt x="4369" y="752"/>
                    <a:pt x="4369" y="752"/>
                    <a:pt x="4368" y="754"/>
                  </a:cubicBezTo>
                  <a:lnTo>
                    <a:pt x="4362" y="771"/>
                  </a:lnTo>
                  <a:cubicBezTo>
                    <a:pt x="4362" y="774"/>
                    <a:pt x="4361" y="776"/>
                    <a:pt x="4360" y="778"/>
                  </a:cubicBezTo>
                  <a:cubicBezTo>
                    <a:pt x="4358" y="784"/>
                    <a:pt x="4356" y="790"/>
                    <a:pt x="4354" y="798"/>
                  </a:cubicBezTo>
                  <a:lnTo>
                    <a:pt x="4352" y="802"/>
                  </a:lnTo>
                  <a:cubicBezTo>
                    <a:pt x="4350" y="809"/>
                    <a:pt x="4348" y="817"/>
                    <a:pt x="4346" y="824"/>
                  </a:cubicBezTo>
                  <a:lnTo>
                    <a:pt x="4346" y="824"/>
                  </a:lnTo>
                  <a:cubicBezTo>
                    <a:pt x="4346" y="825"/>
                    <a:pt x="4346" y="825"/>
                    <a:pt x="4346" y="826"/>
                  </a:cubicBezTo>
                  <a:cubicBezTo>
                    <a:pt x="4346" y="826"/>
                    <a:pt x="4346" y="826"/>
                    <a:pt x="4346" y="827"/>
                  </a:cubicBezTo>
                  <a:cubicBezTo>
                    <a:pt x="4335" y="863"/>
                    <a:pt x="4325" y="902"/>
                    <a:pt x="4315" y="945"/>
                  </a:cubicBezTo>
                  <a:lnTo>
                    <a:pt x="4300" y="941"/>
                  </a:lnTo>
                  <a:lnTo>
                    <a:pt x="4271" y="935"/>
                  </a:lnTo>
                  <a:lnTo>
                    <a:pt x="4227" y="925"/>
                  </a:lnTo>
                  <a:lnTo>
                    <a:pt x="4208" y="921"/>
                  </a:lnTo>
                  <a:lnTo>
                    <a:pt x="4154" y="911"/>
                  </a:lnTo>
                  <a:lnTo>
                    <a:pt x="4143" y="909"/>
                  </a:lnTo>
                  <a:lnTo>
                    <a:pt x="4102" y="902"/>
                  </a:lnTo>
                  <a:lnTo>
                    <a:pt x="4102" y="902"/>
                  </a:lnTo>
                  <a:cubicBezTo>
                    <a:pt x="4102" y="901"/>
                    <a:pt x="4102" y="901"/>
                    <a:pt x="4102" y="901"/>
                  </a:cubicBezTo>
                  <a:cubicBezTo>
                    <a:pt x="4102" y="900"/>
                    <a:pt x="4102" y="900"/>
                    <a:pt x="4102" y="899"/>
                  </a:cubicBezTo>
                  <a:lnTo>
                    <a:pt x="4102" y="899"/>
                  </a:lnTo>
                  <a:cubicBezTo>
                    <a:pt x="4102" y="895"/>
                    <a:pt x="4101" y="892"/>
                    <a:pt x="4099" y="888"/>
                  </a:cubicBezTo>
                  <a:cubicBezTo>
                    <a:pt x="4097" y="884"/>
                    <a:pt x="4094" y="882"/>
                    <a:pt x="4090" y="880"/>
                  </a:cubicBezTo>
                  <a:lnTo>
                    <a:pt x="4090" y="880"/>
                  </a:lnTo>
                  <a:cubicBezTo>
                    <a:pt x="4100" y="861"/>
                    <a:pt x="4109" y="845"/>
                    <a:pt x="4120" y="827"/>
                  </a:cubicBezTo>
                  <a:cubicBezTo>
                    <a:pt x="4155" y="766"/>
                    <a:pt x="4187" y="716"/>
                    <a:pt x="4229" y="660"/>
                  </a:cubicBezTo>
                  <a:lnTo>
                    <a:pt x="4236" y="649"/>
                  </a:lnTo>
                  <a:close/>
                  <a:moveTo>
                    <a:pt x="4476" y="728"/>
                  </a:moveTo>
                  <a:cubicBezTo>
                    <a:pt x="4488" y="736"/>
                    <a:pt x="4500" y="744"/>
                    <a:pt x="4512" y="752"/>
                  </a:cubicBezTo>
                  <a:lnTo>
                    <a:pt x="4548" y="776"/>
                  </a:lnTo>
                  <a:cubicBezTo>
                    <a:pt x="4560" y="784"/>
                    <a:pt x="4573" y="792"/>
                    <a:pt x="4584" y="801"/>
                  </a:cubicBezTo>
                  <a:cubicBezTo>
                    <a:pt x="4596" y="809"/>
                    <a:pt x="4608" y="817"/>
                    <a:pt x="4619" y="826"/>
                  </a:cubicBezTo>
                  <a:cubicBezTo>
                    <a:pt x="4631" y="834"/>
                    <a:pt x="4643" y="843"/>
                    <a:pt x="4654" y="852"/>
                  </a:cubicBezTo>
                  <a:cubicBezTo>
                    <a:pt x="4666" y="861"/>
                    <a:pt x="4677" y="869"/>
                    <a:pt x="4688" y="878"/>
                  </a:cubicBezTo>
                  <a:cubicBezTo>
                    <a:pt x="4699" y="886"/>
                    <a:pt x="4712" y="897"/>
                    <a:pt x="4723" y="906"/>
                  </a:cubicBezTo>
                  <a:cubicBezTo>
                    <a:pt x="4735" y="915"/>
                    <a:pt x="4745" y="923"/>
                    <a:pt x="4755" y="932"/>
                  </a:cubicBezTo>
                  <a:cubicBezTo>
                    <a:pt x="4766" y="941"/>
                    <a:pt x="4780" y="952"/>
                    <a:pt x="4791" y="963"/>
                  </a:cubicBezTo>
                  <a:cubicBezTo>
                    <a:pt x="4803" y="974"/>
                    <a:pt x="4810" y="980"/>
                    <a:pt x="4820" y="988"/>
                  </a:cubicBezTo>
                  <a:cubicBezTo>
                    <a:pt x="4833" y="1000"/>
                    <a:pt x="4847" y="1012"/>
                    <a:pt x="4859" y="1025"/>
                  </a:cubicBezTo>
                  <a:cubicBezTo>
                    <a:pt x="4867" y="1032"/>
                    <a:pt x="4875" y="1039"/>
                    <a:pt x="4883" y="1046"/>
                  </a:cubicBezTo>
                  <a:cubicBezTo>
                    <a:pt x="4898" y="1061"/>
                    <a:pt x="4913" y="1075"/>
                    <a:pt x="4927" y="1090"/>
                  </a:cubicBezTo>
                  <a:lnTo>
                    <a:pt x="4927" y="1090"/>
                  </a:lnTo>
                  <a:cubicBezTo>
                    <a:pt x="4926" y="1091"/>
                    <a:pt x="4925" y="1092"/>
                    <a:pt x="4924" y="1094"/>
                  </a:cubicBezTo>
                  <a:cubicBezTo>
                    <a:pt x="4922" y="1097"/>
                    <a:pt x="4921" y="1102"/>
                    <a:pt x="4921" y="1106"/>
                  </a:cubicBezTo>
                  <a:lnTo>
                    <a:pt x="4921" y="1106"/>
                  </a:lnTo>
                  <a:lnTo>
                    <a:pt x="4921" y="1106"/>
                  </a:lnTo>
                  <a:cubicBezTo>
                    <a:pt x="4921" y="1110"/>
                    <a:pt x="4922" y="1114"/>
                    <a:pt x="4924" y="1118"/>
                  </a:cubicBezTo>
                  <a:cubicBezTo>
                    <a:pt x="4927" y="1122"/>
                    <a:pt x="4929" y="1124"/>
                    <a:pt x="4933" y="1127"/>
                  </a:cubicBezTo>
                  <a:cubicBezTo>
                    <a:pt x="4937" y="1129"/>
                    <a:pt x="4941" y="1130"/>
                    <a:pt x="4945" y="1130"/>
                  </a:cubicBezTo>
                  <a:lnTo>
                    <a:pt x="4945" y="1130"/>
                  </a:lnTo>
                  <a:lnTo>
                    <a:pt x="4945" y="1130"/>
                  </a:lnTo>
                  <a:cubicBezTo>
                    <a:pt x="4948" y="1130"/>
                    <a:pt x="4951" y="1129"/>
                    <a:pt x="4954" y="1128"/>
                  </a:cubicBezTo>
                  <a:cubicBezTo>
                    <a:pt x="4969" y="1163"/>
                    <a:pt x="4984" y="1198"/>
                    <a:pt x="4999" y="1234"/>
                  </a:cubicBezTo>
                  <a:cubicBezTo>
                    <a:pt x="4963" y="1211"/>
                    <a:pt x="4927" y="1188"/>
                    <a:pt x="4889" y="1167"/>
                  </a:cubicBezTo>
                  <a:lnTo>
                    <a:pt x="4889" y="1167"/>
                  </a:lnTo>
                  <a:cubicBezTo>
                    <a:pt x="4888" y="1167"/>
                    <a:pt x="4888" y="1166"/>
                    <a:pt x="4887" y="1166"/>
                  </a:cubicBezTo>
                  <a:cubicBezTo>
                    <a:pt x="4887" y="1166"/>
                    <a:pt x="4886" y="1166"/>
                    <a:pt x="4886" y="1165"/>
                  </a:cubicBezTo>
                  <a:cubicBezTo>
                    <a:pt x="4868" y="1155"/>
                    <a:pt x="4850" y="1146"/>
                    <a:pt x="4831" y="1136"/>
                  </a:cubicBezTo>
                  <a:lnTo>
                    <a:pt x="4827" y="1133"/>
                  </a:lnTo>
                  <a:cubicBezTo>
                    <a:pt x="4807" y="1123"/>
                    <a:pt x="4788" y="1114"/>
                    <a:pt x="4768" y="1104"/>
                  </a:cubicBezTo>
                  <a:lnTo>
                    <a:pt x="4768" y="1104"/>
                  </a:lnTo>
                  <a:cubicBezTo>
                    <a:pt x="4756" y="1098"/>
                    <a:pt x="4744" y="1093"/>
                    <a:pt x="4732" y="1087"/>
                  </a:cubicBezTo>
                  <a:cubicBezTo>
                    <a:pt x="4712" y="1060"/>
                    <a:pt x="4693" y="1033"/>
                    <a:pt x="4673" y="1006"/>
                  </a:cubicBezTo>
                  <a:lnTo>
                    <a:pt x="4659" y="988"/>
                  </a:lnTo>
                  <a:cubicBezTo>
                    <a:pt x="4643" y="967"/>
                    <a:pt x="4626" y="945"/>
                    <a:pt x="4609" y="923"/>
                  </a:cubicBezTo>
                  <a:cubicBezTo>
                    <a:pt x="4601" y="913"/>
                    <a:pt x="4593" y="904"/>
                    <a:pt x="4585" y="893"/>
                  </a:cubicBezTo>
                  <a:cubicBezTo>
                    <a:pt x="4571" y="876"/>
                    <a:pt x="4557" y="858"/>
                    <a:pt x="4543" y="841"/>
                  </a:cubicBezTo>
                  <a:cubicBezTo>
                    <a:pt x="4534" y="830"/>
                    <a:pt x="4524" y="819"/>
                    <a:pt x="4515" y="808"/>
                  </a:cubicBezTo>
                  <a:cubicBezTo>
                    <a:pt x="4502" y="792"/>
                    <a:pt x="4488" y="776"/>
                    <a:pt x="4474" y="760"/>
                  </a:cubicBezTo>
                  <a:lnTo>
                    <a:pt x="4444" y="726"/>
                  </a:lnTo>
                  <a:cubicBezTo>
                    <a:pt x="4435" y="716"/>
                    <a:pt x="4426" y="707"/>
                    <a:pt x="4418" y="697"/>
                  </a:cubicBezTo>
                  <a:lnTo>
                    <a:pt x="4418" y="697"/>
                  </a:lnTo>
                  <a:cubicBezTo>
                    <a:pt x="4419" y="696"/>
                    <a:pt x="4420" y="694"/>
                    <a:pt x="4421" y="693"/>
                  </a:cubicBezTo>
                  <a:lnTo>
                    <a:pt x="4441" y="706"/>
                  </a:lnTo>
                  <a:cubicBezTo>
                    <a:pt x="4452" y="713"/>
                    <a:pt x="4464" y="721"/>
                    <a:pt x="4476" y="729"/>
                  </a:cubicBezTo>
                  <a:lnTo>
                    <a:pt x="4476" y="728"/>
                  </a:lnTo>
                  <a:close/>
                  <a:moveTo>
                    <a:pt x="5034" y="1222"/>
                  </a:moveTo>
                  <a:cubicBezTo>
                    <a:pt x="5051" y="1245"/>
                    <a:pt x="5067" y="1268"/>
                    <a:pt x="5083" y="1291"/>
                  </a:cubicBezTo>
                  <a:lnTo>
                    <a:pt x="5085" y="1294"/>
                  </a:lnTo>
                  <a:lnTo>
                    <a:pt x="5085" y="1294"/>
                  </a:lnTo>
                  <a:cubicBezTo>
                    <a:pt x="5058" y="1274"/>
                    <a:pt x="5031" y="1255"/>
                    <a:pt x="5003" y="1235"/>
                  </a:cubicBezTo>
                  <a:cubicBezTo>
                    <a:pt x="4997" y="1221"/>
                    <a:pt x="4992" y="1208"/>
                    <a:pt x="4986" y="1195"/>
                  </a:cubicBezTo>
                  <a:lnTo>
                    <a:pt x="4973" y="1166"/>
                  </a:lnTo>
                  <a:cubicBezTo>
                    <a:pt x="4968" y="1152"/>
                    <a:pt x="4962" y="1139"/>
                    <a:pt x="4956" y="1127"/>
                  </a:cubicBezTo>
                  <a:lnTo>
                    <a:pt x="4956" y="1127"/>
                  </a:lnTo>
                  <a:cubicBezTo>
                    <a:pt x="4957" y="1126"/>
                    <a:pt x="4957" y="1126"/>
                    <a:pt x="4957" y="1126"/>
                  </a:cubicBezTo>
                  <a:cubicBezTo>
                    <a:pt x="4958" y="1125"/>
                    <a:pt x="4959" y="1125"/>
                    <a:pt x="4959" y="1125"/>
                  </a:cubicBezTo>
                  <a:cubicBezTo>
                    <a:pt x="4973" y="1142"/>
                    <a:pt x="4987" y="1159"/>
                    <a:pt x="5000" y="1177"/>
                  </a:cubicBezTo>
                  <a:cubicBezTo>
                    <a:pt x="5014" y="1194"/>
                    <a:pt x="5022" y="1208"/>
                    <a:pt x="5034" y="1223"/>
                  </a:cubicBezTo>
                  <a:lnTo>
                    <a:pt x="5034" y="1222"/>
                  </a:lnTo>
                  <a:close/>
                  <a:moveTo>
                    <a:pt x="5294" y="1485"/>
                  </a:moveTo>
                  <a:lnTo>
                    <a:pt x="5303" y="1498"/>
                  </a:lnTo>
                  <a:cubicBezTo>
                    <a:pt x="5309" y="1506"/>
                    <a:pt x="5315" y="1514"/>
                    <a:pt x="5320" y="1522"/>
                  </a:cubicBezTo>
                  <a:cubicBezTo>
                    <a:pt x="5328" y="1534"/>
                    <a:pt x="5336" y="1546"/>
                    <a:pt x="5344" y="1558"/>
                  </a:cubicBezTo>
                  <a:lnTo>
                    <a:pt x="5359" y="1582"/>
                  </a:lnTo>
                  <a:lnTo>
                    <a:pt x="5383" y="1621"/>
                  </a:lnTo>
                  <a:cubicBezTo>
                    <a:pt x="5387" y="1629"/>
                    <a:pt x="5392" y="1636"/>
                    <a:pt x="5396" y="1644"/>
                  </a:cubicBezTo>
                  <a:cubicBezTo>
                    <a:pt x="5404" y="1657"/>
                    <a:pt x="5412" y="1671"/>
                    <a:pt x="5420" y="1685"/>
                  </a:cubicBezTo>
                  <a:cubicBezTo>
                    <a:pt x="5424" y="1692"/>
                    <a:pt x="5428" y="1699"/>
                    <a:pt x="5432" y="1707"/>
                  </a:cubicBezTo>
                  <a:cubicBezTo>
                    <a:pt x="5439" y="1720"/>
                    <a:pt x="5446" y="1734"/>
                    <a:pt x="5453" y="1748"/>
                  </a:cubicBezTo>
                  <a:cubicBezTo>
                    <a:pt x="5441" y="1730"/>
                    <a:pt x="5428" y="1712"/>
                    <a:pt x="5414" y="1695"/>
                  </a:cubicBezTo>
                  <a:lnTo>
                    <a:pt x="5410" y="1689"/>
                  </a:lnTo>
                  <a:cubicBezTo>
                    <a:pt x="5401" y="1678"/>
                    <a:pt x="5391" y="1666"/>
                    <a:pt x="5382" y="1655"/>
                  </a:cubicBezTo>
                  <a:lnTo>
                    <a:pt x="5369" y="1639"/>
                  </a:lnTo>
                  <a:cubicBezTo>
                    <a:pt x="5361" y="1629"/>
                    <a:pt x="5353" y="1620"/>
                    <a:pt x="5345" y="1610"/>
                  </a:cubicBezTo>
                  <a:lnTo>
                    <a:pt x="5325" y="1589"/>
                  </a:lnTo>
                  <a:lnTo>
                    <a:pt x="5303" y="1565"/>
                  </a:lnTo>
                  <a:lnTo>
                    <a:pt x="5278" y="1539"/>
                  </a:lnTo>
                  <a:cubicBezTo>
                    <a:pt x="5272" y="1533"/>
                    <a:pt x="5266" y="1527"/>
                    <a:pt x="5260" y="1521"/>
                  </a:cubicBezTo>
                  <a:cubicBezTo>
                    <a:pt x="5251" y="1512"/>
                    <a:pt x="5241" y="1502"/>
                    <a:pt x="5231" y="1493"/>
                  </a:cubicBezTo>
                  <a:lnTo>
                    <a:pt x="5231" y="1493"/>
                  </a:lnTo>
                  <a:cubicBezTo>
                    <a:pt x="5233" y="1492"/>
                    <a:pt x="5233" y="1491"/>
                    <a:pt x="5234" y="1489"/>
                  </a:cubicBezTo>
                  <a:cubicBezTo>
                    <a:pt x="5236" y="1486"/>
                    <a:pt x="5237" y="1482"/>
                    <a:pt x="5237" y="1478"/>
                  </a:cubicBezTo>
                  <a:lnTo>
                    <a:pt x="5237" y="1478"/>
                  </a:lnTo>
                  <a:cubicBezTo>
                    <a:pt x="5237" y="1473"/>
                    <a:pt x="5236" y="1470"/>
                    <a:pt x="5234" y="1466"/>
                  </a:cubicBezTo>
                  <a:cubicBezTo>
                    <a:pt x="5232" y="1462"/>
                    <a:pt x="5230" y="1459"/>
                    <a:pt x="5226" y="1457"/>
                  </a:cubicBezTo>
                  <a:cubicBezTo>
                    <a:pt x="5223" y="1454"/>
                    <a:pt x="5219" y="1454"/>
                    <a:pt x="5214" y="1454"/>
                  </a:cubicBezTo>
                  <a:cubicBezTo>
                    <a:pt x="5210" y="1454"/>
                    <a:pt x="5206" y="1455"/>
                    <a:pt x="5202" y="1457"/>
                  </a:cubicBezTo>
                  <a:cubicBezTo>
                    <a:pt x="5200" y="1458"/>
                    <a:pt x="5199" y="1459"/>
                    <a:pt x="5198" y="1460"/>
                  </a:cubicBezTo>
                  <a:lnTo>
                    <a:pt x="5196" y="1457"/>
                  </a:lnTo>
                  <a:cubicBezTo>
                    <a:pt x="5185" y="1439"/>
                    <a:pt x="5173" y="1421"/>
                    <a:pt x="5161" y="1403"/>
                  </a:cubicBezTo>
                  <a:cubicBezTo>
                    <a:pt x="5150" y="1384"/>
                    <a:pt x="5133" y="1360"/>
                    <a:pt x="5119" y="1339"/>
                  </a:cubicBezTo>
                  <a:cubicBezTo>
                    <a:pt x="5117" y="1337"/>
                    <a:pt x="5116" y="1334"/>
                    <a:pt x="5114" y="1332"/>
                  </a:cubicBezTo>
                  <a:lnTo>
                    <a:pt x="5114" y="1332"/>
                  </a:lnTo>
                  <a:cubicBezTo>
                    <a:pt x="5115" y="1332"/>
                    <a:pt x="5115" y="1332"/>
                    <a:pt x="5115" y="1331"/>
                  </a:cubicBezTo>
                  <a:cubicBezTo>
                    <a:pt x="5118" y="1330"/>
                    <a:pt x="5120" y="1328"/>
                    <a:pt x="5121" y="1326"/>
                  </a:cubicBezTo>
                  <a:lnTo>
                    <a:pt x="5121" y="1326"/>
                  </a:lnTo>
                  <a:cubicBezTo>
                    <a:pt x="5183" y="1376"/>
                    <a:pt x="5233" y="1421"/>
                    <a:pt x="5287" y="1478"/>
                  </a:cubicBezTo>
                  <a:lnTo>
                    <a:pt x="5294" y="1485"/>
                  </a:lnTo>
                  <a:close/>
                  <a:moveTo>
                    <a:pt x="5522" y="1836"/>
                  </a:moveTo>
                  <a:cubicBezTo>
                    <a:pt x="5519" y="1825"/>
                    <a:pt x="5516" y="1814"/>
                    <a:pt x="5512" y="1804"/>
                  </a:cubicBezTo>
                  <a:lnTo>
                    <a:pt x="5504" y="1779"/>
                  </a:lnTo>
                  <a:cubicBezTo>
                    <a:pt x="5500" y="1769"/>
                    <a:pt x="5497" y="1758"/>
                    <a:pt x="5493" y="1748"/>
                  </a:cubicBezTo>
                  <a:lnTo>
                    <a:pt x="5493" y="1748"/>
                  </a:lnTo>
                  <a:cubicBezTo>
                    <a:pt x="5505" y="1767"/>
                    <a:pt x="5516" y="1787"/>
                    <a:pt x="5527" y="1807"/>
                  </a:cubicBezTo>
                  <a:lnTo>
                    <a:pt x="5527" y="1807"/>
                  </a:lnTo>
                  <a:cubicBezTo>
                    <a:pt x="5528" y="1808"/>
                    <a:pt x="5528" y="1809"/>
                    <a:pt x="5528" y="1810"/>
                  </a:cubicBezTo>
                  <a:cubicBezTo>
                    <a:pt x="5540" y="1841"/>
                    <a:pt x="5552" y="1872"/>
                    <a:pt x="5563" y="1903"/>
                  </a:cubicBezTo>
                  <a:cubicBezTo>
                    <a:pt x="5563" y="1906"/>
                    <a:pt x="5565" y="1909"/>
                    <a:pt x="5566" y="1912"/>
                  </a:cubicBezTo>
                  <a:cubicBezTo>
                    <a:pt x="5571" y="1927"/>
                    <a:pt x="5575" y="1942"/>
                    <a:pt x="5580" y="1957"/>
                  </a:cubicBezTo>
                  <a:cubicBezTo>
                    <a:pt x="5575" y="1947"/>
                    <a:pt x="5570" y="1937"/>
                    <a:pt x="5565" y="1928"/>
                  </a:cubicBezTo>
                  <a:lnTo>
                    <a:pt x="5565" y="1928"/>
                  </a:lnTo>
                  <a:cubicBezTo>
                    <a:pt x="5555" y="1909"/>
                    <a:pt x="5545" y="1891"/>
                    <a:pt x="5534" y="1872"/>
                  </a:cubicBezTo>
                  <a:lnTo>
                    <a:pt x="5530" y="1861"/>
                  </a:lnTo>
                  <a:cubicBezTo>
                    <a:pt x="5528" y="1854"/>
                    <a:pt x="5525" y="1845"/>
                    <a:pt x="5522" y="1837"/>
                  </a:cubicBezTo>
                  <a:lnTo>
                    <a:pt x="5522" y="1836"/>
                  </a:lnTo>
                  <a:close/>
                  <a:moveTo>
                    <a:pt x="5599" y="1959"/>
                  </a:moveTo>
                  <a:cubicBezTo>
                    <a:pt x="5604" y="1975"/>
                    <a:pt x="5609" y="1991"/>
                    <a:pt x="5615" y="2007"/>
                  </a:cubicBezTo>
                  <a:cubicBezTo>
                    <a:pt x="5618" y="2017"/>
                    <a:pt x="5621" y="2026"/>
                    <a:pt x="5624" y="2037"/>
                  </a:cubicBezTo>
                  <a:cubicBezTo>
                    <a:pt x="5630" y="2055"/>
                    <a:pt x="5635" y="2073"/>
                    <a:pt x="5640" y="2092"/>
                  </a:cubicBezTo>
                  <a:lnTo>
                    <a:pt x="5640" y="2092"/>
                  </a:lnTo>
                  <a:cubicBezTo>
                    <a:pt x="5632" y="2070"/>
                    <a:pt x="5623" y="2049"/>
                    <a:pt x="5614" y="2028"/>
                  </a:cubicBezTo>
                  <a:lnTo>
                    <a:pt x="5614" y="2028"/>
                  </a:lnTo>
                  <a:cubicBezTo>
                    <a:pt x="5607" y="2012"/>
                    <a:pt x="5599" y="1995"/>
                    <a:pt x="5591" y="1979"/>
                  </a:cubicBezTo>
                  <a:lnTo>
                    <a:pt x="5590" y="1977"/>
                  </a:lnTo>
                  <a:lnTo>
                    <a:pt x="5590" y="1976"/>
                  </a:lnTo>
                  <a:lnTo>
                    <a:pt x="5576" y="1933"/>
                  </a:lnTo>
                  <a:cubicBezTo>
                    <a:pt x="5575" y="1929"/>
                    <a:pt x="5574" y="1926"/>
                    <a:pt x="5573" y="1923"/>
                  </a:cubicBezTo>
                  <a:cubicBezTo>
                    <a:pt x="5562" y="1891"/>
                    <a:pt x="5550" y="1859"/>
                    <a:pt x="5538" y="1827"/>
                  </a:cubicBezTo>
                  <a:cubicBezTo>
                    <a:pt x="5538" y="1825"/>
                    <a:pt x="5537" y="1823"/>
                    <a:pt x="5536" y="1821"/>
                  </a:cubicBezTo>
                  <a:cubicBezTo>
                    <a:pt x="5556" y="1856"/>
                    <a:pt x="5573" y="1892"/>
                    <a:pt x="5589" y="1929"/>
                  </a:cubicBezTo>
                  <a:cubicBezTo>
                    <a:pt x="5591" y="1940"/>
                    <a:pt x="5595" y="1950"/>
                    <a:pt x="5599" y="1960"/>
                  </a:cubicBezTo>
                  <a:lnTo>
                    <a:pt x="5599" y="1959"/>
                  </a:lnTo>
                  <a:close/>
                  <a:moveTo>
                    <a:pt x="5558" y="1961"/>
                  </a:moveTo>
                  <a:cubicBezTo>
                    <a:pt x="5560" y="1970"/>
                    <a:pt x="5563" y="1979"/>
                    <a:pt x="5565" y="1988"/>
                  </a:cubicBezTo>
                  <a:cubicBezTo>
                    <a:pt x="5565" y="1991"/>
                    <a:pt x="5567" y="1995"/>
                    <a:pt x="5568" y="1998"/>
                  </a:cubicBezTo>
                  <a:lnTo>
                    <a:pt x="5563" y="1984"/>
                  </a:lnTo>
                  <a:cubicBezTo>
                    <a:pt x="5560" y="1975"/>
                    <a:pt x="5557" y="1965"/>
                    <a:pt x="5553" y="1956"/>
                  </a:cubicBezTo>
                  <a:cubicBezTo>
                    <a:pt x="5550" y="1946"/>
                    <a:pt x="5546" y="1931"/>
                    <a:pt x="5541" y="1919"/>
                  </a:cubicBezTo>
                  <a:cubicBezTo>
                    <a:pt x="5537" y="1907"/>
                    <a:pt x="5534" y="1899"/>
                    <a:pt x="5530" y="1891"/>
                  </a:cubicBezTo>
                  <a:lnTo>
                    <a:pt x="5530" y="1891"/>
                  </a:lnTo>
                  <a:lnTo>
                    <a:pt x="5544" y="1912"/>
                  </a:lnTo>
                  <a:cubicBezTo>
                    <a:pt x="5545" y="1918"/>
                    <a:pt x="5547" y="1923"/>
                    <a:pt x="5548" y="1928"/>
                  </a:cubicBezTo>
                  <a:lnTo>
                    <a:pt x="5558" y="1961"/>
                  </a:lnTo>
                  <a:close/>
                  <a:moveTo>
                    <a:pt x="5547" y="2048"/>
                  </a:moveTo>
                  <a:lnTo>
                    <a:pt x="5545" y="2049"/>
                  </a:lnTo>
                  <a:lnTo>
                    <a:pt x="5545" y="2049"/>
                  </a:lnTo>
                  <a:cubicBezTo>
                    <a:pt x="5538" y="2055"/>
                    <a:pt x="5533" y="2060"/>
                    <a:pt x="5528" y="2066"/>
                  </a:cubicBezTo>
                  <a:lnTo>
                    <a:pt x="5526" y="2069"/>
                  </a:lnTo>
                  <a:lnTo>
                    <a:pt x="5525" y="2071"/>
                  </a:lnTo>
                  <a:lnTo>
                    <a:pt x="5525" y="2071"/>
                  </a:lnTo>
                  <a:lnTo>
                    <a:pt x="5524" y="2070"/>
                  </a:lnTo>
                  <a:cubicBezTo>
                    <a:pt x="5520" y="2068"/>
                    <a:pt x="5517" y="2067"/>
                    <a:pt x="5513" y="2067"/>
                  </a:cubicBezTo>
                  <a:lnTo>
                    <a:pt x="5513" y="2067"/>
                  </a:lnTo>
                  <a:cubicBezTo>
                    <a:pt x="5510" y="2067"/>
                    <a:pt x="5507" y="2067"/>
                    <a:pt x="5505" y="2069"/>
                  </a:cubicBezTo>
                  <a:cubicBezTo>
                    <a:pt x="5495" y="2044"/>
                    <a:pt x="5485" y="2019"/>
                    <a:pt x="5474" y="1994"/>
                  </a:cubicBezTo>
                  <a:cubicBezTo>
                    <a:pt x="5469" y="1982"/>
                    <a:pt x="5465" y="1970"/>
                    <a:pt x="5459" y="1958"/>
                  </a:cubicBezTo>
                  <a:cubicBezTo>
                    <a:pt x="5441" y="1914"/>
                    <a:pt x="5421" y="1871"/>
                    <a:pt x="5400" y="1828"/>
                  </a:cubicBezTo>
                  <a:cubicBezTo>
                    <a:pt x="5394" y="1815"/>
                    <a:pt x="5387" y="1801"/>
                    <a:pt x="5381" y="1787"/>
                  </a:cubicBezTo>
                  <a:cubicBezTo>
                    <a:pt x="5367" y="1759"/>
                    <a:pt x="5353" y="1730"/>
                    <a:pt x="5338" y="1702"/>
                  </a:cubicBezTo>
                  <a:cubicBezTo>
                    <a:pt x="5329" y="1685"/>
                    <a:pt x="5318" y="1668"/>
                    <a:pt x="5310" y="1651"/>
                  </a:cubicBezTo>
                  <a:cubicBezTo>
                    <a:pt x="5297" y="1627"/>
                    <a:pt x="5284" y="1604"/>
                    <a:pt x="5271" y="1580"/>
                  </a:cubicBezTo>
                  <a:lnTo>
                    <a:pt x="5271" y="1580"/>
                  </a:lnTo>
                  <a:cubicBezTo>
                    <a:pt x="5363" y="1664"/>
                    <a:pt x="5432" y="1744"/>
                    <a:pt x="5502" y="1846"/>
                  </a:cubicBezTo>
                  <a:cubicBezTo>
                    <a:pt x="5520" y="1887"/>
                    <a:pt x="5538" y="1928"/>
                    <a:pt x="5554" y="1970"/>
                  </a:cubicBezTo>
                  <a:cubicBezTo>
                    <a:pt x="5556" y="1977"/>
                    <a:pt x="5560" y="1983"/>
                    <a:pt x="5562" y="1991"/>
                  </a:cubicBezTo>
                  <a:cubicBezTo>
                    <a:pt x="5565" y="1998"/>
                    <a:pt x="5568" y="2008"/>
                    <a:pt x="5571" y="2017"/>
                  </a:cubicBezTo>
                  <a:lnTo>
                    <a:pt x="5571" y="2017"/>
                  </a:lnTo>
                  <a:cubicBezTo>
                    <a:pt x="5570" y="2017"/>
                    <a:pt x="5569" y="2017"/>
                    <a:pt x="5568" y="2018"/>
                  </a:cubicBezTo>
                  <a:cubicBezTo>
                    <a:pt x="5564" y="2020"/>
                    <a:pt x="5561" y="2023"/>
                    <a:pt x="5559" y="2027"/>
                  </a:cubicBezTo>
                  <a:cubicBezTo>
                    <a:pt x="5557" y="2031"/>
                    <a:pt x="5556" y="2034"/>
                    <a:pt x="5556" y="2039"/>
                  </a:cubicBezTo>
                  <a:lnTo>
                    <a:pt x="5556" y="2039"/>
                  </a:lnTo>
                  <a:lnTo>
                    <a:pt x="5556" y="2039"/>
                  </a:lnTo>
                  <a:cubicBezTo>
                    <a:pt x="5556" y="2039"/>
                    <a:pt x="5556" y="2040"/>
                    <a:pt x="5556" y="2041"/>
                  </a:cubicBezTo>
                  <a:lnTo>
                    <a:pt x="5556" y="2042"/>
                  </a:lnTo>
                  <a:lnTo>
                    <a:pt x="5553" y="2044"/>
                  </a:lnTo>
                  <a:lnTo>
                    <a:pt x="5547" y="2048"/>
                  </a:lnTo>
                  <a:close/>
                  <a:moveTo>
                    <a:pt x="5117" y="1432"/>
                  </a:moveTo>
                  <a:lnTo>
                    <a:pt x="5117" y="1432"/>
                  </a:lnTo>
                  <a:lnTo>
                    <a:pt x="5117" y="1432"/>
                  </a:lnTo>
                  <a:cubicBezTo>
                    <a:pt x="5113" y="1432"/>
                    <a:pt x="5109" y="1432"/>
                    <a:pt x="5105" y="1435"/>
                  </a:cubicBezTo>
                  <a:cubicBezTo>
                    <a:pt x="5102" y="1436"/>
                    <a:pt x="5100" y="1439"/>
                    <a:pt x="5097" y="1442"/>
                  </a:cubicBezTo>
                  <a:lnTo>
                    <a:pt x="5079" y="1430"/>
                  </a:lnTo>
                  <a:cubicBezTo>
                    <a:pt x="5072" y="1412"/>
                    <a:pt x="5065" y="1393"/>
                    <a:pt x="5058" y="1375"/>
                  </a:cubicBezTo>
                  <a:cubicBezTo>
                    <a:pt x="5054" y="1366"/>
                    <a:pt x="5051" y="1355"/>
                    <a:pt x="5047" y="1347"/>
                  </a:cubicBezTo>
                  <a:lnTo>
                    <a:pt x="5043" y="1337"/>
                  </a:lnTo>
                  <a:cubicBezTo>
                    <a:pt x="5075" y="1361"/>
                    <a:pt x="5106" y="1385"/>
                    <a:pt x="5136" y="1410"/>
                  </a:cubicBezTo>
                  <a:cubicBezTo>
                    <a:pt x="5155" y="1427"/>
                    <a:pt x="5175" y="1444"/>
                    <a:pt x="5195" y="1461"/>
                  </a:cubicBezTo>
                  <a:lnTo>
                    <a:pt x="5195" y="1461"/>
                  </a:lnTo>
                  <a:cubicBezTo>
                    <a:pt x="5194" y="1463"/>
                    <a:pt x="5193" y="1463"/>
                    <a:pt x="5192" y="1465"/>
                  </a:cubicBezTo>
                  <a:cubicBezTo>
                    <a:pt x="5190" y="1468"/>
                    <a:pt x="5189" y="1472"/>
                    <a:pt x="5189" y="1476"/>
                  </a:cubicBezTo>
                  <a:lnTo>
                    <a:pt x="5189" y="1476"/>
                  </a:lnTo>
                  <a:lnTo>
                    <a:pt x="5189" y="1476"/>
                  </a:lnTo>
                  <a:cubicBezTo>
                    <a:pt x="5189" y="1481"/>
                    <a:pt x="5190" y="1484"/>
                    <a:pt x="5192" y="1488"/>
                  </a:cubicBezTo>
                  <a:cubicBezTo>
                    <a:pt x="5194" y="1492"/>
                    <a:pt x="5197" y="1495"/>
                    <a:pt x="5201" y="1497"/>
                  </a:cubicBezTo>
                  <a:cubicBezTo>
                    <a:pt x="5205" y="1499"/>
                    <a:pt x="5208" y="1500"/>
                    <a:pt x="5213" y="1500"/>
                  </a:cubicBezTo>
                  <a:lnTo>
                    <a:pt x="5213" y="1500"/>
                  </a:lnTo>
                  <a:lnTo>
                    <a:pt x="5213" y="1500"/>
                  </a:lnTo>
                  <a:cubicBezTo>
                    <a:pt x="5215" y="1500"/>
                    <a:pt x="5217" y="1500"/>
                    <a:pt x="5219" y="1499"/>
                  </a:cubicBezTo>
                  <a:lnTo>
                    <a:pt x="5238" y="1532"/>
                  </a:lnTo>
                  <a:cubicBezTo>
                    <a:pt x="5246" y="1545"/>
                    <a:pt x="5254" y="1558"/>
                    <a:pt x="5262" y="1571"/>
                  </a:cubicBezTo>
                  <a:lnTo>
                    <a:pt x="5262" y="1571"/>
                  </a:lnTo>
                  <a:cubicBezTo>
                    <a:pt x="5220" y="1533"/>
                    <a:pt x="5182" y="1503"/>
                    <a:pt x="5136" y="1470"/>
                  </a:cubicBezTo>
                  <a:lnTo>
                    <a:pt x="5136" y="1470"/>
                  </a:lnTo>
                  <a:cubicBezTo>
                    <a:pt x="5137" y="1469"/>
                    <a:pt x="5137" y="1468"/>
                    <a:pt x="5138" y="1467"/>
                  </a:cubicBezTo>
                  <a:cubicBezTo>
                    <a:pt x="5140" y="1464"/>
                    <a:pt x="5141" y="1460"/>
                    <a:pt x="5141" y="1456"/>
                  </a:cubicBezTo>
                  <a:lnTo>
                    <a:pt x="5141" y="1456"/>
                  </a:lnTo>
                  <a:cubicBezTo>
                    <a:pt x="5141" y="1452"/>
                    <a:pt x="5141" y="1448"/>
                    <a:pt x="5138" y="1445"/>
                  </a:cubicBezTo>
                  <a:cubicBezTo>
                    <a:pt x="5136" y="1440"/>
                    <a:pt x="5134" y="1438"/>
                    <a:pt x="5129" y="1436"/>
                  </a:cubicBezTo>
                  <a:cubicBezTo>
                    <a:pt x="5126" y="1433"/>
                    <a:pt x="5121" y="1433"/>
                    <a:pt x="5117" y="1433"/>
                  </a:cubicBezTo>
                  <a:lnTo>
                    <a:pt x="5117" y="1432"/>
                  </a:lnTo>
                  <a:close/>
                  <a:moveTo>
                    <a:pt x="5247" y="2005"/>
                  </a:moveTo>
                  <a:lnTo>
                    <a:pt x="5236" y="2006"/>
                  </a:lnTo>
                  <a:lnTo>
                    <a:pt x="5227" y="2008"/>
                  </a:lnTo>
                  <a:lnTo>
                    <a:pt x="5213" y="2011"/>
                  </a:lnTo>
                  <a:lnTo>
                    <a:pt x="5204" y="2013"/>
                  </a:lnTo>
                  <a:cubicBezTo>
                    <a:pt x="5199" y="2014"/>
                    <a:pt x="5194" y="2015"/>
                    <a:pt x="5190" y="2017"/>
                  </a:cubicBezTo>
                  <a:lnTo>
                    <a:pt x="5181" y="2020"/>
                  </a:lnTo>
                  <a:cubicBezTo>
                    <a:pt x="5176" y="2022"/>
                    <a:pt x="5171" y="2023"/>
                    <a:pt x="5166" y="2025"/>
                  </a:cubicBezTo>
                  <a:lnTo>
                    <a:pt x="5158" y="2031"/>
                  </a:lnTo>
                  <a:lnTo>
                    <a:pt x="5143" y="2037"/>
                  </a:lnTo>
                  <a:lnTo>
                    <a:pt x="5134" y="2041"/>
                  </a:lnTo>
                  <a:lnTo>
                    <a:pt x="5119" y="2048"/>
                  </a:lnTo>
                  <a:lnTo>
                    <a:pt x="5109" y="2053"/>
                  </a:lnTo>
                  <a:lnTo>
                    <a:pt x="5094" y="2061"/>
                  </a:lnTo>
                  <a:lnTo>
                    <a:pt x="5086" y="2067"/>
                  </a:lnTo>
                  <a:cubicBezTo>
                    <a:pt x="5081" y="2070"/>
                    <a:pt x="5075" y="2073"/>
                    <a:pt x="5070" y="2076"/>
                  </a:cubicBezTo>
                  <a:lnTo>
                    <a:pt x="5062" y="2082"/>
                  </a:lnTo>
                  <a:lnTo>
                    <a:pt x="5045" y="2093"/>
                  </a:lnTo>
                  <a:lnTo>
                    <a:pt x="5038" y="2098"/>
                  </a:lnTo>
                  <a:lnTo>
                    <a:pt x="5019" y="2111"/>
                  </a:lnTo>
                  <a:lnTo>
                    <a:pt x="5015" y="2115"/>
                  </a:lnTo>
                  <a:cubicBezTo>
                    <a:pt x="5008" y="2120"/>
                    <a:pt x="5001" y="2125"/>
                    <a:pt x="4994" y="2131"/>
                  </a:cubicBezTo>
                  <a:lnTo>
                    <a:pt x="4992" y="2133"/>
                  </a:lnTo>
                  <a:lnTo>
                    <a:pt x="4969" y="2153"/>
                  </a:lnTo>
                  <a:lnTo>
                    <a:pt x="4967" y="2155"/>
                  </a:lnTo>
                  <a:cubicBezTo>
                    <a:pt x="4947" y="2172"/>
                    <a:pt x="4928" y="2190"/>
                    <a:pt x="4909" y="2210"/>
                  </a:cubicBezTo>
                  <a:lnTo>
                    <a:pt x="4909" y="2210"/>
                  </a:lnTo>
                  <a:cubicBezTo>
                    <a:pt x="4908" y="2209"/>
                    <a:pt x="4907" y="2208"/>
                    <a:pt x="4905" y="2207"/>
                  </a:cubicBezTo>
                  <a:cubicBezTo>
                    <a:pt x="4902" y="2205"/>
                    <a:pt x="4898" y="2204"/>
                    <a:pt x="4894" y="2204"/>
                  </a:cubicBezTo>
                  <a:lnTo>
                    <a:pt x="4894" y="2204"/>
                  </a:lnTo>
                  <a:cubicBezTo>
                    <a:pt x="4890" y="2204"/>
                    <a:pt x="4886" y="2205"/>
                    <a:pt x="4883" y="2207"/>
                  </a:cubicBezTo>
                  <a:cubicBezTo>
                    <a:pt x="4879" y="2209"/>
                    <a:pt x="4876" y="2212"/>
                    <a:pt x="4874" y="2215"/>
                  </a:cubicBezTo>
                  <a:cubicBezTo>
                    <a:pt x="4874" y="2216"/>
                    <a:pt x="4874" y="2216"/>
                    <a:pt x="4874" y="2216"/>
                  </a:cubicBezTo>
                  <a:cubicBezTo>
                    <a:pt x="4807" y="2180"/>
                    <a:pt x="4737" y="2145"/>
                    <a:pt x="4666" y="2111"/>
                  </a:cubicBezTo>
                  <a:lnTo>
                    <a:pt x="4644" y="2100"/>
                  </a:lnTo>
                  <a:lnTo>
                    <a:pt x="4600" y="2081"/>
                  </a:lnTo>
                  <a:lnTo>
                    <a:pt x="4557" y="2061"/>
                  </a:lnTo>
                  <a:lnTo>
                    <a:pt x="4521" y="2045"/>
                  </a:lnTo>
                  <a:lnTo>
                    <a:pt x="4467" y="2021"/>
                  </a:lnTo>
                  <a:lnTo>
                    <a:pt x="4436" y="2008"/>
                  </a:lnTo>
                  <a:lnTo>
                    <a:pt x="4377" y="1982"/>
                  </a:lnTo>
                  <a:lnTo>
                    <a:pt x="4349" y="1971"/>
                  </a:lnTo>
                  <a:lnTo>
                    <a:pt x="4284" y="1944"/>
                  </a:lnTo>
                  <a:lnTo>
                    <a:pt x="4258" y="1934"/>
                  </a:lnTo>
                  <a:lnTo>
                    <a:pt x="4211" y="1916"/>
                  </a:lnTo>
                  <a:lnTo>
                    <a:pt x="4211" y="1916"/>
                  </a:lnTo>
                  <a:cubicBezTo>
                    <a:pt x="4212" y="1913"/>
                    <a:pt x="4213" y="1911"/>
                    <a:pt x="4213" y="1908"/>
                  </a:cubicBezTo>
                  <a:lnTo>
                    <a:pt x="4213" y="1908"/>
                  </a:lnTo>
                  <a:cubicBezTo>
                    <a:pt x="4213" y="1906"/>
                    <a:pt x="4212" y="1904"/>
                    <a:pt x="4212" y="1902"/>
                  </a:cubicBezTo>
                  <a:lnTo>
                    <a:pt x="4223" y="1899"/>
                  </a:lnTo>
                  <a:cubicBezTo>
                    <a:pt x="4233" y="1896"/>
                    <a:pt x="4244" y="1893"/>
                    <a:pt x="4254" y="1890"/>
                  </a:cubicBezTo>
                  <a:cubicBezTo>
                    <a:pt x="4265" y="1887"/>
                    <a:pt x="4276" y="1885"/>
                    <a:pt x="4286" y="1882"/>
                  </a:cubicBezTo>
                  <a:lnTo>
                    <a:pt x="4318" y="1874"/>
                  </a:lnTo>
                  <a:cubicBezTo>
                    <a:pt x="4329" y="1871"/>
                    <a:pt x="4339" y="1869"/>
                    <a:pt x="4350" y="1867"/>
                  </a:cubicBezTo>
                  <a:lnTo>
                    <a:pt x="4381" y="1860"/>
                  </a:lnTo>
                  <a:cubicBezTo>
                    <a:pt x="4392" y="1858"/>
                    <a:pt x="4403" y="1856"/>
                    <a:pt x="4413" y="1854"/>
                  </a:cubicBezTo>
                  <a:cubicBezTo>
                    <a:pt x="4424" y="1852"/>
                    <a:pt x="4433" y="1850"/>
                    <a:pt x="4444" y="1849"/>
                  </a:cubicBezTo>
                  <a:lnTo>
                    <a:pt x="4477" y="1844"/>
                  </a:lnTo>
                  <a:cubicBezTo>
                    <a:pt x="4487" y="1843"/>
                    <a:pt x="4497" y="1841"/>
                    <a:pt x="4506" y="1840"/>
                  </a:cubicBezTo>
                  <a:cubicBezTo>
                    <a:pt x="4515" y="1839"/>
                    <a:pt x="4530" y="1838"/>
                    <a:pt x="4541" y="1836"/>
                  </a:cubicBezTo>
                  <a:cubicBezTo>
                    <a:pt x="4550" y="1836"/>
                    <a:pt x="4559" y="1834"/>
                    <a:pt x="4568" y="1834"/>
                  </a:cubicBezTo>
                  <a:cubicBezTo>
                    <a:pt x="4581" y="1833"/>
                    <a:pt x="4595" y="1832"/>
                    <a:pt x="4607" y="1831"/>
                  </a:cubicBezTo>
                  <a:lnTo>
                    <a:pt x="4628" y="1830"/>
                  </a:lnTo>
                  <a:cubicBezTo>
                    <a:pt x="4648" y="1829"/>
                    <a:pt x="4668" y="1829"/>
                    <a:pt x="4689" y="1829"/>
                  </a:cubicBezTo>
                  <a:cubicBezTo>
                    <a:pt x="4703" y="1829"/>
                    <a:pt x="4718" y="1829"/>
                    <a:pt x="4733" y="1829"/>
                  </a:cubicBezTo>
                  <a:cubicBezTo>
                    <a:pt x="4737" y="1829"/>
                    <a:pt x="4742" y="1829"/>
                    <a:pt x="4746" y="1829"/>
                  </a:cubicBezTo>
                  <a:cubicBezTo>
                    <a:pt x="4757" y="1829"/>
                    <a:pt x="4766" y="1829"/>
                    <a:pt x="4777" y="1830"/>
                  </a:cubicBezTo>
                  <a:lnTo>
                    <a:pt x="4793" y="1832"/>
                  </a:lnTo>
                  <a:cubicBezTo>
                    <a:pt x="4802" y="1832"/>
                    <a:pt x="4811" y="1833"/>
                    <a:pt x="4819" y="1834"/>
                  </a:cubicBezTo>
                  <a:lnTo>
                    <a:pt x="4837" y="1836"/>
                  </a:lnTo>
                  <a:lnTo>
                    <a:pt x="4862" y="1839"/>
                  </a:lnTo>
                  <a:lnTo>
                    <a:pt x="4879" y="1841"/>
                  </a:lnTo>
                  <a:lnTo>
                    <a:pt x="4903" y="1845"/>
                  </a:lnTo>
                  <a:lnTo>
                    <a:pt x="4920" y="1849"/>
                  </a:lnTo>
                  <a:cubicBezTo>
                    <a:pt x="4928" y="1850"/>
                    <a:pt x="4935" y="1851"/>
                    <a:pt x="4943" y="1853"/>
                  </a:cubicBezTo>
                  <a:lnTo>
                    <a:pt x="4961" y="1857"/>
                  </a:lnTo>
                  <a:lnTo>
                    <a:pt x="4982" y="1862"/>
                  </a:lnTo>
                  <a:lnTo>
                    <a:pt x="5000" y="1867"/>
                  </a:lnTo>
                  <a:lnTo>
                    <a:pt x="5020" y="1873"/>
                  </a:lnTo>
                  <a:lnTo>
                    <a:pt x="5038" y="1878"/>
                  </a:lnTo>
                  <a:lnTo>
                    <a:pt x="5058" y="1885"/>
                  </a:lnTo>
                  <a:lnTo>
                    <a:pt x="5075" y="1891"/>
                  </a:lnTo>
                  <a:lnTo>
                    <a:pt x="5094" y="1898"/>
                  </a:lnTo>
                  <a:lnTo>
                    <a:pt x="5112" y="1905"/>
                  </a:lnTo>
                  <a:lnTo>
                    <a:pt x="5129" y="1913"/>
                  </a:lnTo>
                  <a:lnTo>
                    <a:pt x="5147" y="1921"/>
                  </a:lnTo>
                  <a:cubicBezTo>
                    <a:pt x="5152" y="1923"/>
                    <a:pt x="5158" y="1926"/>
                    <a:pt x="5163" y="1929"/>
                  </a:cubicBezTo>
                  <a:lnTo>
                    <a:pt x="5181" y="1938"/>
                  </a:lnTo>
                  <a:cubicBezTo>
                    <a:pt x="5186" y="1940"/>
                    <a:pt x="5191" y="1943"/>
                    <a:pt x="5196" y="1946"/>
                  </a:cubicBezTo>
                  <a:cubicBezTo>
                    <a:pt x="5202" y="1949"/>
                    <a:pt x="5208" y="1953"/>
                    <a:pt x="5214" y="1956"/>
                  </a:cubicBezTo>
                  <a:lnTo>
                    <a:pt x="5228" y="1964"/>
                  </a:lnTo>
                  <a:lnTo>
                    <a:pt x="5245" y="1975"/>
                  </a:lnTo>
                  <a:lnTo>
                    <a:pt x="5259" y="1984"/>
                  </a:lnTo>
                  <a:lnTo>
                    <a:pt x="5271" y="1993"/>
                  </a:lnTo>
                  <a:lnTo>
                    <a:pt x="5271" y="1993"/>
                  </a:lnTo>
                  <a:cubicBezTo>
                    <a:pt x="5271" y="1994"/>
                    <a:pt x="5271" y="1994"/>
                    <a:pt x="5270" y="1995"/>
                  </a:cubicBezTo>
                  <a:cubicBezTo>
                    <a:pt x="5269" y="1998"/>
                    <a:pt x="5267" y="2001"/>
                    <a:pt x="5267" y="2005"/>
                  </a:cubicBezTo>
                  <a:lnTo>
                    <a:pt x="5259" y="2005"/>
                  </a:lnTo>
                  <a:lnTo>
                    <a:pt x="5247" y="2005"/>
                  </a:lnTo>
                  <a:close/>
                  <a:moveTo>
                    <a:pt x="4924" y="2268"/>
                  </a:moveTo>
                  <a:lnTo>
                    <a:pt x="4947" y="2298"/>
                  </a:lnTo>
                  <a:lnTo>
                    <a:pt x="4955" y="2308"/>
                  </a:lnTo>
                  <a:lnTo>
                    <a:pt x="4974" y="2333"/>
                  </a:lnTo>
                  <a:lnTo>
                    <a:pt x="4983" y="2345"/>
                  </a:lnTo>
                  <a:cubicBezTo>
                    <a:pt x="4989" y="2352"/>
                    <a:pt x="4995" y="2360"/>
                    <a:pt x="5001" y="2367"/>
                  </a:cubicBezTo>
                  <a:lnTo>
                    <a:pt x="5011" y="2380"/>
                  </a:lnTo>
                  <a:lnTo>
                    <a:pt x="5027" y="2400"/>
                  </a:lnTo>
                  <a:lnTo>
                    <a:pt x="5039" y="2414"/>
                  </a:lnTo>
                  <a:lnTo>
                    <a:pt x="5052" y="2431"/>
                  </a:lnTo>
                  <a:cubicBezTo>
                    <a:pt x="5056" y="2436"/>
                    <a:pt x="5061" y="2441"/>
                    <a:pt x="5064" y="2446"/>
                  </a:cubicBezTo>
                  <a:lnTo>
                    <a:pt x="5077" y="2461"/>
                  </a:lnTo>
                  <a:lnTo>
                    <a:pt x="5090" y="2477"/>
                  </a:lnTo>
                  <a:lnTo>
                    <a:pt x="5101" y="2490"/>
                  </a:lnTo>
                  <a:lnTo>
                    <a:pt x="5114" y="2506"/>
                  </a:lnTo>
                  <a:lnTo>
                    <a:pt x="5124" y="2518"/>
                  </a:lnTo>
                  <a:cubicBezTo>
                    <a:pt x="5129" y="2523"/>
                    <a:pt x="5133" y="2529"/>
                    <a:pt x="5138" y="2534"/>
                  </a:cubicBezTo>
                  <a:lnTo>
                    <a:pt x="5147" y="2544"/>
                  </a:lnTo>
                  <a:lnTo>
                    <a:pt x="5161" y="2561"/>
                  </a:lnTo>
                  <a:lnTo>
                    <a:pt x="5169" y="2570"/>
                  </a:lnTo>
                  <a:lnTo>
                    <a:pt x="5184" y="2587"/>
                  </a:lnTo>
                  <a:lnTo>
                    <a:pt x="5191" y="2595"/>
                  </a:lnTo>
                  <a:lnTo>
                    <a:pt x="5206" y="2611"/>
                  </a:lnTo>
                  <a:lnTo>
                    <a:pt x="5213" y="2619"/>
                  </a:lnTo>
                  <a:lnTo>
                    <a:pt x="5228" y="2635"/>
                  </a:lnTo>
                  <a:cubicBezTo>
                    <a:pt x="5230" y="2637"/>
                    <a:pt x="5232" y="2639"/>
                    <a:pt x="5234" y="2641"/>
                  </a:cubicBezTo>
                  <a:lnTo>
                    <a:pt x="5249" y="2657"/>
                  </a:lnTo>
                  <a:lnTo>
                    <a:pt x="5254" y="2663"/>
                  </a:lnTo>
                  <a:lnTo>
                    <a:pt x="5270" y="2679"/>
                  </a:lnTo>
                  <a:lnTo>
                    <a:pt x="5274" y="2683"/>
                  </a:lnTo>
                  <a:lnTo>
                    <a:pt x="5274" y="2683"/>
                  </a:lnTo>
                  <a:cubicBezTo>
                    <a:pt x="5273" y="2685"/>
                    <a:pt x="5273" y="2686"/>
                    <a:pt x="5271" y="2688"/>
                  </a:cubicBezTo>
                  <a:cubicBezTo>
                    <a:pt x="5269" y="2692"/>
                    <a:pt x="5267" y="2695"/>
                    <a:pt x="5267" y="2700"/>
                  </a:cubicBezTo>
                  <a:lnTo>
                    <a:pt x="5267" y="2700"/>
                  </a:lnTo>
                  <a:cubicBezTo>
                    <a:pt x="5267" y="2704"/>
                    <a:pt x="5268" y="2707"/>
                    <a:pt x="5271" y="2712"/>
                  </a:cubicBezTo>
                  <a:cubicBezTo>
                    <a:pt x="5273" y="2714"/>
                    <a:pt x="5276" y="2717"/>
                    <a:pt x="5279" y="2720"/>
                  </a:cubicBezTo>
                  <a:cubicBezTo>
                    <a:pt x="5283" y="2722"/>
                    <a:pt x="5287" y="2724"/>
                    <a:pt x="5291" y="2724"/>
                  </a:cubicBezTo>
                  <a:cubicBezTo>
                    <a:pt x="5296" y="2724"/>
                    <a:pt x="5300" y="2722"/>
                    <a:pt x="5303" y="2720"/>
                  </a:cubicBezTo>
                  <a:cubicBezTo>
                    <a:pt x="5305" y="2718"/>
                    <a:pt x="5306" y="2719"/>
                    <a:pt x="5308" y="2717"/>
                  </a:cubicBezTo>
                  <a:lnTo>
                    <a:pt x="5314" y="2723"/>
                  </a:lnTo>
                  <a:lnTo>
                    <a:pt x="5316" y="2726"/>
                  </a:lnTo>
                  <a:lnTo>
                    <a:pt x="5336" y="2745"/>
                  </a:lnTo>
                  <a:lnTo>
                    <a:pt x="5339" y="2748"/>
                  </a:lnTo>
                  <a:lnTo>
                    <a:pt x="5358" y="2765"/>
                  </a:lnTo>
                  <a:lnTo>
                    <a:pt x="5362" y="2769"/>
                  </a:lnTo>
                  <a:cubicBezTo>
                    <a:pt x="5367" y="2774"/>
                    <a:pt x="5373" y="2779"/>
                    <a:pt x="5378" y="2784"/>
                  </a:cubicBezTo>
                  <a:lnTo>
                    <a:pt x="5384" y="2789"/>
                  </a:lnTo>
                  <a:lnTo>
                    <a:pt x="5399" y="2801"/>
                  </a:lnTo>
                  <a:lnTo>
                    <a:pt x="5404" y="2806"/>
                  </a:lnTo>
                  <a:cubicBezTo>
                    <a:pt x="5409" y="2810"/>
                    <a:pt x="5414" y="2813"/>
                    <a:pt x="5418" y="2817"/>
                  </a:cubicBezTo>
                  <a:lnTo>
                    <a:pt x="5424" y="2822"/>
                  </a:lnTo>
                  <a:lnTo>
                    <a:pt x="5437" y="2832"/>
                  </a:lnTo>
                  <a:lnTo>
                    <a:pt x="5443" y="2836"/>
                  </a:lnTo>
                  <a:lnTo>
                    <a:pt x="5455" y="2845"/>
                  </a:lnTo>
                  <a:lnTo>
                    <a:pt x="5462" y="2850"/>
                  </a:lnTo>
                  <a:lnTo>
                    <a:pt x="5473" y="2857"/>
                  </a:lnTo>
                  <a:lnTo>
                    <a:pt x="5480" y="2862"/>
                  </a:lnTo>
                  <a:lnTo>
                    <a:pt x="5490" y="2868"/>
                  </a:lnTo>
                  <a:lnTo>
                    <a:pt x="5498" y="2872"/>
                  </a:lnTo>
                  <a:lnTo>
                    <a:pt x="5507" y="2877"/>
                  </a:lnTo>
                  <a:lnTo>
                    <a:pt x="5514" y="2881"/>
                  </a:lnTo>
                  <a:lnTo>
                    <a:pt x="5523" y="2886"/>
                  </a:lnTo>
                  <a:lnTo>
                    <a:pt x="5531" y="2889"/>
                  </a:lnTo>
                  <a:lnTo>
                    <a:pt x="5539" y="2893"/>
                  </a:lnTo>
                  <a:lnTo>
                    <a:pt x="5547" y="2896"/>
                  </a:lnTo>
                  <a:lnTo>
                    <a:pt x="5555" y="2899"/>
                  </a:lnTo>
                  <a:lnTo>
                    <a:pt x="5562" y="2901"/>
                  </a:lnTo>
                  <a:lnTo>
                    <a:pt x="5564" y="2901"/>
                  </a:lnTo>
                  <a:lnTo>
                    <a:pt x="5564" y="2901"/>
                  </a:lnTo>
                  <a:cubicBezTo>
                    <a:pt x="5564" y="2902"/>
                    <a:pt x="5564" y="2903"/>
                    <a:pt x="5564" y="2904"/>
                  </a:cubicBezTo>
                  <a:cubicBezTo>
                    <a:pt x="5564" y="2905"/>
                    <a:pt x="5564" y="2906"/>
                    <a:pt x="5564" y="2906"/>
                  </a:cubicBezTo>
                  <a:lnTo>
                    <a:pt x="5564" y="2906"/>
                  </a:lnTo>
                  <a:lnTo>
                    <a:pt x="5564" y="2906"/>
                  </a:lnTo>
                  <a:cubicBezTo>
                    <a:pt x="5562" y="2908"/>
                    <a:pt x="5560" y="2909"/>
                    <a:pt x="5558" y="2913"/>
                  </a:cubicBezTo>
                  <a:cubicBezTo>
                    <a:pt x="5558" y="2913"/>
                    <a:pt x="5557" y="2915"/>
                    <a:pt x="5557" y="2916"/>
                  </a:cubicBezTo>
                  <a:lnTo>
                    <a:pt x="5547" y="2920"/>
                  </a:lnTo>
                  <a:lnTo>
                    <a:pt x="5519" y="2930"/>
                  </a:lnTo>
                  <a:lnTo>
                    <a:pt x="5471" y="2947"/>
                  </a:lnTo>
                  <a:lnTo>
                    <a:pt x="5471" y="2947"/>
                  </a:lnTo>
                  <a:cubicBezTo>
                    <a:pt x="5470" y="2946"/>
                    <a:pt x="5470" y="2945"/>
                    <a:pt x="5469" y="2944"/>
                  </a:cubicBezTo>
                  <a:cubicBezTo>
                    <a:pt x="5467" y="2940"/>
                    <a:pt x="5464" y="2938"/>
                    <a:pt x="5460" y="2936"/>
                  </a:cubicBezTo>
                  <a:cubicBezTo>
                    <a:pt x="5457" y="2933"/>
                    <a:pt x="5453" y="2932"/>
                    <a:pt x="5449" y="2932"/>
                  </a:cubicBezTo>
                  <a:cubicBezTo>
                    <a:pt x="5449" y="2932"/>
                    <a:pt x="5449" y="2932"/>
                    <a:pt x="5448" y="2932"/>
                  </a:cubicBezTo>
                  <a:lnTo>
                    <a:pt x="5448" y="2932"/>
                  </a:lnTo>
                  <a:cubicBezTo>
                    <a:pt x="5444" y="2932"/>
                    <a:pt x="5441" y="2932"/>
                    <a:pt x="5437" y="2935"/>
                  </a:cubicBezTo>
                  <a:cubicBezTo>
                    <a:pt x="5434" y="2936"/>
                    <a:pt x="5432" y="2939"/>
                    <a:pt x="5430" y="2942"/>
                  </a:cubicBezTo>
                  <a:lnTo>
                    <a:pt x="5430" y="2942"/>
                  </a:lnTo>
                  <a:cubicBezTo>
                    <a:pt x="5411" y="2928"/>
                    <a:pt x="5395" y="2916"/>
                    <a:pt x="5378" y="2901"/>
                  </a:cubicBezTo>
                  <a:cubicBezTo>
                    <a:pt x="5375" y="2898"/>
                    <a:pt x="5372" y="2895"/>
                    <a:pt x="5369" y="2893"/>
                  </a:cubicBezTo>
                  <a:cubicBezTo>
                    <a:pt x="5360" y="2885"/>
                    <a:pt x="5351" y="2877"/>
                    <a:pt x="5342" y="2868"/>
                  </a:cubicBezTo>
                  <a:cubicBezTo>
                    <a:pt x="5339" y="2865"/>
                    <a:pt x="5335" y="2860"/>
                    <a:pt x="5331" y="2857"/>
                  </a:cubicBezTo>
                  <a:cubicBezTo>
                    <a:pt x="5323" y="2849"/>
                    <a:pt x="5315" y="2841"/>
                    <a:pt x="5307" y="2832"/>
                  </a:cubicBezTo>
                  <a:lnTo>
                    <a:pt x="5295" y="2819"/>
                  </a:lnTo>
                  <a:cubicBezTo>
                    <a:pt x="5287" y="2810"/>
                    <a:pt x="5280" y="2802"/>
                    <a:pt x="5273" y="2794"/>
                  </a:cubicBezTo>
                  <a:cubicBezTo>
                    <a:pt x="5268" y="2789"/>
                    <a:pt x="5264" y="2783"/>
                    <a:pt x="5259" y="2778"/>
                  </a:cubicBezTo>
                  <a:lnTo>
                    <a:pt x="5238" y="2752"/>
                  </a:lnTo>
                  <a:lnTo>
                    <a:pt x="5224" y="2735"/>
                  </a:lnTo>
                  <a:cubicBezTo>
                    <a:pt x="5217" y="2726"/>
                    <a:pt x="5211" y="2716"/>
                    <a:pt x="5204" y="2708"/>
                  </a:cubicBezTo>
                  <a:cubicBezTo>
                    <a:pt x="5198" y="2699"/>
                    <a:pt x="5195" y="2695"/>
                    <a:pt x="5190" y="2689"/>
                  </a:cubicBezTo>
                  <a:cubicBezTo>
                    <a:pt x="5185" y="2682"/>
                    <a:pt x="5177" y="2671"/>
                    <a:pt x="5170" y="2662"/>
                  </a:cubicBezTo>
                  <a:lnTo>
                    <a:pt x="5155" y="2641"/>
                  </a:lnTo>
                  <a:cubicBezTo>
                    <a:pt x="5149" y="2632"/>
                    <a:pt x="5143" y="2623"/>
                    <a:pt x="5136" y="2613"/>
                  </a:cubicBezTo>
                  <a:lnTo>
                    <a:pt x="5120" y="2591"/>
                  </a:lnTo>
                  <a:lnTo>
                    <a:pt x="5101" y="2563"/>
                  </a:lnTo>
                  <a:lnTo>
                    <a:pt x="5085" y="2539"/>
                  </a:lnTo>
                  <a:lnTo>
                    <a:pt x="5067" y="2511"/>
                  </a:lnTo>
                  <a:cubicBezTo>
                    <a:pt x="5062" y="2503"/>
                    <a:pt x="5056" y="2494"/>
                    <a:pt x="5051" y="2486"/>
                  </a:cubicBezTo>
                  <a:lnTo>
                    <a:pt x="5033" y="2457"/>
                  </a:lnTo>
                  <a:cubicBezTo>
                    <a:pt x="5027" y="2449"/>
                    <a:pt x="5022" y="2440"/>
                    <a:pt x="5017" y="2432"/>
                  </a:cubicBezTo>
                  <a:lnTo>
                    <a:pt x="4999" y="2402"/>
                  </a:lnTo>
                  <a:cubicBezTo>
                    <a:pt x="4993" y="2393"/>
                    <a:pt x="4988" y="2384"/>
                    <a:pt x="4982" y="2375"/>
                  </a:cubicBezTo>
                  <a:cubicBezTo>
                    <a:pt x="4977" y="2366"/>
                    <a:pt x="4971" y="2355"/>
                    <a:pt x="4965" y="2346"/>
                  </a:cubicBezTo>
                  <a:lnTo>
                    <a:pt x="4948" y="2318"/>
                  </a:lnTo>
                  <a:cubicBezTo>
                    <a:pt x="4943" y="2308"/>
                    <a:pt x="4937" y="2298"/>
                    <a:pt x="4931" y="2289"/>
                  </a:cubicBezTo>
                  <a:cubicBezTo>
                    <a:pt x="4925" y="2279"/>
                    <a:pt x="4920" y="2270"/>
                    <a:pt x="4914" y="2261"/>
                  </a:cubicBezTo>
                  <a:cubicBezTo>
                    <a:pt x="4911" y="2256"/>
                    <a:pt x="4908" y="2250"/>
                    <a:pt x="4905" y="2245"/>
                  </a:cubicBezTo>
                  <a:lnTo>
                    <a:pt x="4905" y="2245"/>
                  </a:lnTo>
                  <a:lnTo>
                    <a:pt x="4918" y="2262"/>
                  </a:lnTo>
                  <a:lnTo>
                    <a:pt x="4924" y="2268"/>
                  </a:lnTo>
                  <a:close/>
                  <a:moveTo>
                    <a:pt x="5600" y="2952"/>
                  </a:moveTo>
                  <a:lnTo>
                    <a:pt x="5604" y="2956"/>
                  </a:lnTo>
                  <a:lnTo>
                    <a:pt x="5609" y="2960"/>
                  </a:lnTo>
                  <a:cubicBezTo>
                    <a:pt x="5610" y="2960"/>
                    <a:pt x="5611" y="2963"/>
                    <a:pt x="5612" y="2964"/>
                  </a:cubicBezTo>
                  <a:lnTo>
                    <a:pt x="5618" y="2967"/>
                  </a:lnTo>
                  <a:lnTo>
                    <a:pt x="5621" y="2970"/>
                  </a:lnTo>
                  <a:lnTo>
                    <a:pt x="5621" y="2970"/>
                  </a:lnTo>
                  <a:cubicBezTo>
                    <a:pt x="5622" y="2970"/>
                    <a:pt x="5622" y="2970"/>
                    <a:pt x="5623" y="2971"/>
                  </a:cubicBezTo>
                  <a:cubicBezTo>
                    <a:pt x="5624" y="2971"/>
                    <a:pt x="5625" y="2972"/>
                    <a:pt x="5626" y="2972"/>
                  </a:cubicBezTo>
                  <a:lnTo>
                    <a:pt x="5626" y="2972"/>
                  </a:lnTo>
                  <a:cubicBezTo>
                    <a:pt x="5627" y="2973"/>
                    <a:pt x="5627" y="2973"/>
                    <a:pt x="5627" y="2973"/>
                  </a:cubicBezTo>
                  <a:cubicBezTo>
                    <a:pt x="5628" y="2974"/>
                    <a:pt x="5629" y="2974"/>
                    <a:pt x="5630" y="2974"/>
                  </a:cubicBezTo>
                  <a:lnTo>
                    <a:pt x="5631" y="2974"/>
                  </a:lnTo>
                  <a:lnTo>
                    <a:pt x="5631" y="2974"/>
                  </a:lnTo>
                  <a:cubicBezTo>
                    <a:pt x="5631" y="2978"/>
                    <a:pt x="5632" y="2982"/>
                    <a:pt x="5634" y="2986"/>
                  </a:cubicBezTo>
                  <a:cubicBezTo>
                    <a:pt x="5635" y="2987"/>
                    <a:pt x="5636" y="2988"/>
                    <a:pt x="5636" y="2989"/>
                  </a:cubicBezTo>
                  <a:cubicBezTo>
                    <a:pt x="5633" y="2991"/>
                    <a:pt x="5630" y="2992"/>
                    <a:pt x="5627" y="2994"/>
                  </a:cubicBezTo>
                  <a:cubicBezTo>
                    <a:pt x="5624" y="2995"/>
                    <a:pt x="5622" y="2996"/>
                    <a:pt x="5620" y="2997"/>
                  </a:cubicBezTo>
                  <a:lnTo>
                    <a:pt x="5620" y="2997"/>
                  </a:lnTo>
                  <a:cubicBezTo>
                    <a:pt x="5615" y="2999"/>
                    <a:pt x="5611" y="3000"/>
                    <a:pt x="5607" y="3001"/>
                  </a:cubicBezTo>
                  <a:cubicBezTo>
                    <a:pt x="5604" y="3001"/>
                    <a:pt x="5602" y="3003"/>
                    <a:pt x="5599" y="3003"/>
                  </a:cubicBezTo>
                  <a:lnTo>
                    <a:pt x="5599" y="3003"/>
                  </a:lnTo>
                  <a:cubicBezTo>
                    <a:pt x="5592" y="3005"/>
                    <a:pt x="5585" y="3005"/>
                    <a:pt x="5577" y="3005"/>
                  </a:cubicBezTo>
                  <a:lnTo>
                    <a:pt x="5577" y="3005"/>
                  </a:lnTo>
                  <a:lnTo>
                    <a:pt x="5577" y="3005"/>
                  </a:lnTo>
                  <a:cubicBezTo>
                    <a:pt x="5575" y="3005"/>
                    <a:pt x="5572" y="3006"/>
                    <a:pt x="5569" y="3006"/>
                  </a:cubicBezTo>
                  <a:cubicBezTo>
                    <a:pt x="5567" y="3006"/>
                    <a:pt x="5564" y="3005"/>
                    <a:pt x="5562" y="3005"/>
                  </a:cubicBezTo>
                  <a:lnTo>
                    <a:pt x="5557" y="3005"/>
                  </a:lnTo>
                  <a:lnTo>
                    <a:pt x="5546" y="3004"/>
                  </a:lnTo>
                  <a:lnTo>
                    <a:pt x="5540" y="3002"/>
                  </a:lnTo>
                  <a:lnTo>
                    <a:pt x="5530" y="2999"/>
                  </a:lnTo>
                  <a:lnTo>
                    <a:pt x="5523" y="2997"/>
                  </a:lnTo>
                  <a:lnTo>
                    <a:pt x="5512" y="2994"/>
                  </a:lnTo>
                  <a:lnTo>
                    <a:pt x="5505" y="2991"/>
                  </a:lnTo>
                  <a:lnTo>
                    <a:pt x="5496" y="2987"/>
                  </a:lnTo>
                  <a:lnTo>
                    <a:pt x="5488" y="2983"/>
                  </a:lnTo>
                  <a:lnTo>
                    <a:pt x="5480" y="2978"/>
                  </a:lnTo>
                  <a:lnTo>
                    <a:pt x="5473" y="2974"/>
                  </a:lnTo>
                  <a:lnTo>
                    <a:pt x="5467" y="2971"/>
                  </a:lnTo>
                  <a:lnTo>
                    <a:pt x="5467" y="2971"/>
                  </a:lnTo>
                  <a:cubicBezTo>
                    <a:pt x="5468" y="2970"/>
                    <a:pt x="5469" y="2970"/>
                    <a:pt x="5469" y="2969"/>
                  </a:cubicBezTo>
                  <a:cubicBezTo>
                    <a:pt x="5472" y="2965"/>
                    <a:pt x="5472" y="2962"/>
                    <a:pt x="5472" y="2958"/>
                  </a:cubicBezTo>
                  <a:lnTo>
                    <a:pt x="5472" y="2958"/>
                  </a:lnTo>
                  <a:cubicBezTo>
                    <a:pt x="5472" y="2957"/>
                    <a:pt x="5472" y="2957"/>
                    <a:pt x="5472" y="2956"/>
                  </a:cubicBezTo>
                  <a:cubicBezTo>
                    <a:pt x="5472" y="2956"/>
                    <a:pt x="5472" y="2955"/>
                    <a:pt x="5472" y="2954"/>
                  </a:cubicBezTo>
                  <a:lnTo>
                    <a:pt x="5485" y="2951"/>
                  </a:lnTo>
                  <a:lnTo>
                    <a:pt x="5510" y="2946"/>
                  </a:lnTo>
                  <a:lnTo>
                    <a:pt x="5519" y="2944"/>
                  </a:lnTo>
                  <a:cubicBezTo>
                    <a:pt x="5532" y="2941"/>
                    <a:pt x="5545" y="2937"/>
                    <a:pt x="5557" y="2934"/>
                  </a:cubicBezTo>
                  <a:lnTo>
                    <a:pt x="5557" y="2934"/>
                  </a:lnTo>
                  <a:cubicBezTo>
                    <a:pt x="5557" y="2935"/>
                    <a:pt x="5559" y="2936"/>
                    <a:pt x="5559" y="2938"/>
                  </a:cubicBezTo>
                  <a:cubicBezTo>
                    <a:pt x="5562" y="2941"/>
                    <a:pt x="5564" y="2944"/>
                    <a:pt x="5567" y="2947"/>
                  </a:cubicBezTo>
                  <a:cubicBezTo>
                    <a:pt x="5571" y="2949"/>
                    <a:pt x="5575" y="2950"/>
                    <a:pt x="5579" y="2950"/>
                  </a:cubicBezTo>
                  <a:lnTo>
                    <a:pt x="5579" y="2950"/>
                  </a:lnTo>
                  <a:cubicBezTo>
                    <a:pt x="5583" y="2950"/>
                    <a:pt x="5587" y="2949"/>
                    <a:pt x="5590" y="2947"/>
                  </a:cubicBezTo>
                  <a:cubicBezTo>
                    <a:pt x="5591" y="2946"/>
                    <a:pt x="5592" y="2946"/>
                    <a:pt x="5593" y="2945"/>
                  </a:cubicBezTo>
                  <a:lnTo>
                    <a:pt x="5595" y="2949"/>
                  </a:lnTo>
                  <a:lnTo>
                    <a:pt x="5600" y="2952"/>
                  </a:lnTo>
                  <a:close/>
                  <a:moveTo>
                    <a:pt x="5694" y="3070"/>
                  </a:moveTo>
                  <a:cubicBezTo>
                    <a:pt x="5692" y="3087"/>
                    <a:pt x="5690" y="3103"/>
                    <a:pt x="5687" y="3120"/>
                  </a:cubicBezTo>
                  <a:cubicBezTo>
                    <a:pt x="5685" y="3131"/>
                    <a:pt x="5684" y="3143"/>
                    <a:pt x="5682" y="3154"/>
                  </a:cubicBezTo>
                  <a:cubicBezTo>
                    <a:pt x="5679" y="3171"/>
                    <a:pt x="5675" y="3188"/>
                    <a:pt x="5672" y="3205"/>
                  </a:cubicBezTo>
                  <a:cubicBezTo>
                    <a:pt x="5670" y="3215"/>
                    <a:pt x="5668" y="3225"/>
                    <a:pt x="5666" y="3234"/>
                  </a:cubicBezTo>
                  <a:cubicBezTo>
                    <a:pt x="5661" y="3255"/>
                    <a:pt x="5656" y="3275"/>
                    <a:pt x="5650" y="3295"/>
                  </a:cubicBezTo>
                  <a:cubicBezTo>
                    <a:pt x="5648" y="3300"/>
                    <a:pt x="5647" y="3305"/>
                    <a:pt x="5646" y="3310"/>
                  </a:cubicBezTo>
                  <a:cubicBezTo>
                    <a:pt x="5638" y="3335"/>
                    <a:pt x="5630" y="3359"/>
                    <a:pt x="5622" y="3383"/>
                  </a:cubicBezTo>
                  <a:cubicBezTo>
                    <a:pt x="5619" y="3389"/>
                    <a:pt x="5617" y="3395"/>
                    <a:pt x="5614" y="3402"/>
                  </a:cubicBezTo>
                  <a:cubicBezTo>
                    <a:pt x="5608" y="3419"/>
                    <a:pt x="5601" y="3436"/>
                    <a:pt x="5594" y="3452"/>
                  </a:cubicBezTo>
                  <a:cubicBezTo>
                    <a:pt x="5590" y="3461"/>
                    <a:pt x="5586" y="3469"/>
                    <a:pt x="5582" y="3478"/>
                  </a:cubicBezTo>
                  <a:lnTo>
                    <a:pt x="5572" y="3498"/>
                  </a:lnTo>
                  <a:lnTo>
                    <a:pt x="5572" y="3498"/>
                  </a:lnTo>
                  <a:cubicBezTo>
                    <a:pt x="5570" y="3497"/>
                    <a:pt x="5569" y="3497"/>
                    <a:pt x="5567" y="3497"/>
                  </a:cubicBezTo>
                  <a:cubicBezTo>
                    <a:pt x="5568" y="3491"/>
                    <a:pt x="5569" y="3486"/>
                    <a:pt x="5570" y="3481"/>
                  </a:cubicBezTo>
                  <a:lnTo>
                    <a:pt x="5570" y="3478"/>
                  </a:lnTo>
                  <a:cubicBezTo>
                    <a:pt x="5571" y="3467"/>
                    <a:pt x="5573" y="3457"/>
                    <a:pt x="5575" y="3446"/>
                  </a:cubicBezTo>
                  <a:lnTo>
                    <a:pt x="5576" y="3435"/>
                  </a:lnTo>
                  <a:cubicBezTo>
                    <a:pt x="5578" y="3427"/>
                    <a:pt x="5579" y="3420"/>
                    <a:pt x="5580" y="3411"/>
                  </a:cubicBezTo>
                  <a:cubicBezTo>
                    <a:pt x="5582" y="3403"/>
                    <a:pt x="5583" y="3399"/>
                    <a:pt x="5583" y="3393"/>
                  </a:cubicBezTo>
                  <a:cubicBezTo>
                    <a:pt x="5584" y="3387"/>
                    <a:pt x="5586" y="3380"/>
                    <a:pt x="5587" y="3373"/>
                  </a:cubicBezTo>
                  <a:cubicBezTo>
                    <a:pt x="5588" y="3366"/>
                    <a:pt x="5589" y="3360"/>
                    <a:pt x="5590" y="3352"/>
                  </a:cubicBezTo>
                  <a:cubicBezTo>
                    <a:pt x="5592" y="3345"/>
                    <a:pt x="5592" y="3341"/>
                    <a:pt x="5593" y="3335"/>
                  </a:cubicBezTo>
                  <a:lnTo>
                    <a:pt x="5597" y="3311"/>
                  </a:lnTo>
                  <a:cubicBezTo>
                    <a:pt x="5597" y="3307"/>
                    <a:pt x="5599" y="3303"/>
                    <a:pt x="5599" y="3299"/>
                  </a:cubicBezTo>
                  <a:cubicBezTo>
                    <a:pt x="5601" y="3290"/>
                    <a:pt x="5603" y="3281"/>
                    <a:pt x="5604" y="3272"/>
                  </a:cubicBezTo>
                  <a:lnTo>
                    <a:pt x="5606" y="3263"/>
                  </a:lnTo>
                  <a:cubicBezTo>
                    <a:pt x="5608" y="3253"/>
                    <a:pt x="5610" y="3243"/>
                    <a:pt x="5612" y="3233"/>
                  </a:cubicBezTo>
                  <a:cubicBezTo>
                    <a:pt x="5612" y="3230"/>
                    <a:pt x="5612" y="3228"/>
                    <a:pt x="5613" y="3225"/>
                  </a:cubicBezTo>
                  <a:lnTo>
                    <a:pt x="5619" y="3195"/>
                  </a:lnTo>
                  <a:lnTo>
                    <a:pt x="5619" y="3195"/>
                  </a:lnTo>
                  <a:cubicBezTo>
                    <a:pt x="5619" y="3194"/>
                    <a:pt x="5619" y="3194"/>
                    <a:pt x="5619" y="3194"/>
                  </a:cubicBezTo>
                  <a:cubicBezTo>
                    <a:pt x="5619" y="3193"/>
                    <a:pt x="5619" y="3193"/>
                    <a:pt x="5619" y="3193"/>
                  </a:cubicBezTo>
                  <a:cubicBezTo>
                    <a:pt x="5630" y="3135"/>
                    <a:pt x="5643" y="3080"/>
                    <a:pt x="5655" y="3029"/>
                  </a:cubicBezTo>
                  <a:cubicBezTo>
                    <a:pt x="5656" y="3026"/>
                    <a:pt x="5657" y="3022"/>
                    <a:pt x="5658" y="3019"/>
                  </a:cubicBezTo>
                  <a:cubicBezTo>
                    <a:pt x="5659" y="3015"/>
                    <a:pt x="5661" y="3009"/>
                    <a:pt x="5662" y="3003"/>
                  </a:cubicBezTo>
                  <a:cubicBezTo>
                    <a:pt x="5662" y="3002"/>
                    <a:pt x="5663" y="3000"/>
                    <a:pt x="5664" y="2998"/>
                  </a:cubicBezTo>
                  <a:lnTo>
                    <a:pt x="5664" y="2998"/>
                  </a:lnTo>
                  <a:cubicBezTo>
                    <a:pt x="5665" y="2997"/>
                    <a:pt x="5665" y="2996"/>
                    <a:pt x="5666" y="2996"/>
                  </a:cubicBezTo>
                  <a:cubicBezTo>
                    <a:pt x="5670" y="2993"/>
                    <a:pt x="5674" y="2991"/>
                    <a:pt x="5675" y="2988"/>
                  </a:cubicBezTo>
                  <a:cubicBezTo>
                    <a:pt x="5678" y="2984"/>
                    <a:pt x="5678" y="2980"/>
                    <a:pt x="5679" y="2976"/>
                  </a:cubicBezTo>
                  <a:lnTo>
                    <a:pt x="5679" y="2976"/>
                  </a:lnTo>
                  <a:cubicBezTo>
                    <a:pt x="5678" y="2972"/>
                    <a:pt x="5677" y="2968"/>
                    <a:pt x="5675" y="2965"/>
                  </a:cubicBezTo>
                  <a:cubicBezTo>
                    <a:pt x="5675" y="2964"/>
                    <a:pt x="5675" y="2963"/>
                    <a:pt x="5674" y="2962"/>
                  </a:cubicBezTo>
                  <a:lnTo>
                    <a:pt x="5674" y="2962"/>
                  </a:lnTo>
                  <a:cubicBezTo>
                    <a:pt x="5675" y="2960"/>
                    <a:pt x="5675" y="2958"/>
                    <a:pt x="5676" y="2956"/>
                  </a:cubicBezTo>
                  <a:cubicBezTo>
                    <a:pt x="5676" y="2953"/>
                    <a:pt x="5678" y="2950"/>
                    <a:pt x="5679" y="2947"/>
                  </a:cubicBezTo>
                  <a:lnTo>
                    <a:pt x="5679" y="2947"/>
                  </a:lnTo>
                  <a:cubicBezTo>
                    <a:pt x="5680" y="2948"/>
                    <a:pt x="5682" y="2949"/>
                    <a:pt x="5684" y="2949"/>
                  </a:cubicBezTo>
                  <a:lnTo>
                    <a:pt x="5684" y="2949"/>
                  </a:lnTo>
                  <a:cubicBezTo>
                    <a:pt x="5688" y="2949"/>
                    <a:pt x="5692" y="2948"/>
                    <a:pt x="5695" y="2946"/>
                  </a:cubicBezTo>
                  <a:cubicBezTo>
                    <a:pt x="5699" y="2943"/>
                    <a:pt x="5702" y="2941"/>
                    <a:pt x="5704" y="2937"/>
                  </a:cubicBezTo>
                  <a:lnTo>
                    <a:pt x="5704" y="2937"/>
                  </a:lnTo>
                  <a:cubicBezTo>
                    <a:pt x="5704" y="2940"/>
                    <a:pt x="5704" y="2943"/>
                    <a:pt x="5704" y="2947"/>
                  </a:cubicBezTo>
                  <a:cubicBezTo>
                    <a:pt x="5704" y="2958"/>
                    <a:pt x="5704" y="2970"/>
                    <a:pt x="5703" y="2981"/>
                  </a:cubicBezTo>
                  <a:lnTo>
                    <a:pt x="5703" y="2981"/>
                  </a:lnTo>
                  <a:cubicBezTo>
                    <a:pt x="5702" y="2981"/>
                    <a:pt x="5702" y="2981"/>
                    <a:pt x="5701" y="2982"/>
                  </a:cubicBezTo>
                  <a:cubicBezTo>
                    <a:pt x="5698" y="2984"/>
                    <a:pt x="5695" y="2986"/>
                    <a:pt x="5693" y="2990"/>
                  </a:cubicBezTo>
                  <a:cubicBezTo>
                    <a:pt x="5691" y="2993"/>
                    <a:pt x="5690" y="2998"/>
                    <a:pt x="5690" y="3002"/>
                  </a:cubicBezTo>
                  <a:lnTo>
                    <a:pt x="5690" y="3002"/>
                  </a:lnTo>
                  <a:cubicBezTo>
                    <a:pt x="5690" y="3006"/>
                    <a:pt x="5691" y="3010"/>
                    <a:pt x="5693" y="3014"/>
                  </a:cubicBezTo>
                  <a:cubicBezTo>
                    <a:pt x="5694" y="3016"/>
                    <a:pt x="5696" y="3019"/>
                    <a:pt x="5699" y="3021"/>
                  </a:cubicBezTo>
                  <a:lnTo>
                    <a:pt x="5698" y="3034"/>
                  </a:lnTo>
                  <a:cubicBezTo>
                    <a:pt x="5697" y="3047"/>
                    <a:pt x="5696" y="3059"/>
                    <a:pt x="5694" y="3072"/>
                  </a:cubicBezTo>
                  <a:lnTo>
                    <a:pt x="5694" y="3070"/>
                  </a:lnTo>
                  <a:close/>
                  <a:moveTo>
                    <a:pt x="5532" y="3605"/>
                  </a:moveTo>
                  <a:cubicBezTo>
                    <a:pt x="5528" y="3615"/>
                    <a:pt x="5524" y="3626"/>
                    <a:pt x="5520" y="3637"/>
                  </a:cubicBezTo>
                  <a:lnTo>
                    <a:pt x="5520" y="3637"/>
                  </a:lnTo>
                  <a:cubicBezTo>
                    <a:pt x="5518" y="3636"/>
                    <a:pt x="5516" y="3635"/>
                    <a:pt x="5513" y="3635"/>
                  </a:cubicBezTo>
                  <a:lnTo>
                    <a:pt x="5511" y="3635"/>
                  </a:lnTo>
                  <a:cubicBezTo>
                    <a:pt x="5511" y="3632"/>
                    <a:pt x="5511" y="3629"/>
                    <a:pt x="5510" y="3626"/>
                  </a:cubicBezTo>
                  <a:cubicBezTo>
                    <a:pt x="5509" y="3623"/>
                    <a:pt x="5510" y="3616"/>
                    <a:pt x="5509" y="3611"/>
                  </a:cubicBezTo>
                  <a:cubicBezTo>
                    <a:pt x="5508" y="3606"/>
                    <a:pt x="5508" y="3599"/>
                    <a:pt x="5507" y="3593"/>
                  </a:cubicBezTo>
                  <a:cubicBezTo>
                    <a:pt x="5507" y="3588"/>
                    <a:pt x="5507" y="3587"/>
                    <a:pt x="5507" y="3584"/>
                  </a:cubicBezTo>
                  <a:cubicBezTo>
                    <a:pt x="5507" y="3572"/>
                    <a:pt x="5505" y="3559"/>
                    <a:pt x="5505" y="3545"/>
                  </a:cubicBezTo>
                  <a:lnTo>
                    <a:pt x="5505" y="3545"/>
                  </a:lnTo>
                  <a:cubicBezTo>
                    <a:pt x="5508" y="3545"/>
                    <a:pt x="5510" y="3544"/>
                    <a:pt x="5513" y="3542"/>
                  </a:cubicBezTo>
                  <a:cubicBezTo>
                    <a:pt x="5517" y="3540"/>
                    <a:pt x="5521" y="3538"/>
                    <a:pt x="5522" y="3534"/>
                  </a:cubicBezTo>
                  <a:cubicBezTo>
                    <a:pt x="5524" y="3532"/>
                    <a:pt x="5524" y="3529"/>
                    <a:pt x="5524" y="3527"/>
                  </a:cubicBezTo>
                  <a:lnTo>
                    <a:pt x="5528" y="3527"/>
                  </a:lnTo>
                  <a:lnTo>
                    <a:pt x="5530" y="3527"/>
                  </a:lnTo>
                  <a:lnTo>
                    <a:pt x="5540" y="3527"/>
                  </a:lnTo>
                  <a:lnTo>
                    <a:pt x="5540" y="3527"/>
                  </a:lnTo>
                  <a:cubicBezTo>
                    <a:pt x="5540" y="3529"/>
                    <a:pt x="5541" y="3531"/>
                    <a:pt x="5542" y="3532"/>
                  </a:cubicBezTo>
                  <a:cubicBezTo>
                    <a:pt x="5544" y="3536"/>
                    <a:pt x="5547" y="3538"/>
                    <a:pt x="5551" y="3540"/>
                  </a:cubicBezTo>
                  <a:cubicBezTo>
                    <a:pt x="5553" y="3541"/>
                    <a:pt x="5553" y="3541"/>
                    <a:pt x="5554" y="3542"/>
                  </a:cubicBezTo>
                  <a:cubicBezTo>
                    <a:pt x="5548" y="3557"/>
                    <a:pt x="5543" y="3573"/>
                    <a:pt x="5538" y="3588"/>
                  </a:cubicBezTo>
                  <a:lnTo>
                    <a:pt x="5532" y="3605"/>
                  </a:lnTo>
                  <a:close/>
                  <a:moveTo>
                    <a:pt x="5448" y="3835"/>
                  </a:moveTo>
                  <a:cubicBezTo>
                    <a:pt x="5446" y="3841"/>
                    <a:pt x="5444" y="3847"/>
                    <a:pt x="5442" y="3853"/>
                  </a:cubicBezTo>
                  <a:cubicBezTo>
                    <a:pt x="5426" y="3894"/>
                    <a:pt x="5410" y="3934"/>
                    <a:pt x="5393" y="3974"/>
                  </a:cubicBezTo>
                  <a:cubicBezTo>
                    <a:pt x="5391" y="3979"/>
                    <a:pt x="5388" y="3985"/>
                    <a:pt x="5386" y="3991"/>
                  </a:cubicBezTo>
                  <a:cubicBezTo>
                    <a:pt x="5369" y="4030"/>
                    <a:pt x="5352" y="4069"/>
                    <a:pt x="5335" y="4109"/>
                  </a:cubicBezTo>
                  <a:lnTo>
                    <a:pt x="5328" y="4124"/>
                  </a:lnTo>
                  <a:cubicBezTo>
                    <a:pt x="5310" y="4163"/>
                    <a:pt x="5292" y="4201"/>
                    <a:pt x="5274" y="4239"/>
                  </a:cubicBezTo>
                  <a:lnTo>
                    <a:pt x="5267" y="4252"/>
                  </a:lnTo>
                  <a:cubicBezTo>
                    <a:pt x="5255" y="4276"/>
                    <a:pt x="5243" y="4299"/>
                    <a:pt x="5231" y="4323"/>
                  </a:cubicBezTo>
                  <a:lnTo>
                    <a:pt x="5231" y="4323"/>
                  </a:lnTo>
                  <a:cubicBezTo>
                    <a:pt x="5181" y="4370"/>
                    <a:pt x="5138" y="4407"/>
                    <a:pt x="5084" y="4449"/>
                  </a:cubicBezTo>
                  <a:lnTo>
                    <a:pt x="5096" y="4433"/>
                  </a:lnTo>
                  <a:cubicBezTo>
                    <a:pt x="5112" y="4410"/>
                    <a:pt x="5128" y="4388"/>
                    <a:pt x="5144" y="4364"/>
                  </a:cubicBezTo>
                  <a:cubicBezTo>
                    <a:pt x="5154" y="4349"/>
                    <a:pt x="5164" y="4334"/>
                    <a:pt x="5173" y="4319"/>
                  </a:cubicBezTo>
                  <a:cubicBezTo>
                    <a:pt x="5187" y="4298"/>
                    <a:pt x="5201" y="4277"/>
                    <a:pt x="5214" y="4256"/>
                  </a:cubicBezTo>
                  <a:cubicBezTo>
                    <a:pt x="5225" y="4240"/>
                    <a:pt x="5234" y="4223"/>
                    <a:pt x="5244" y="4207"/>
                  </a:cubicBezTo>
                  <a:cubicBezTo>
                    <a:pt x="5256" y="4187"/>
                    <a:pt x="5269" y="4166"/>
                    <a:pt x="5281" y="4145"/>
                  </a:cubicBezTo>
                  <a:cubicBezTo>
                    <a:pt x="5291" y="4128"/>
                    <a:pt x="5301" y="4111"/>
                    <a:pt x="5309" y="4094"/>
                  </a:cubicBezTo>
                  <a:cubicBezTo>
                    <a:pt x="5321" y="4073"/>
                    <a:pt x="5332" y="4053"/>
                    <a:pt x="5343" y="4032"/>
                  </a:cubicBezTo>
                  <a:cubicBezTo>
                    <a:pt x="5353" y="4015"/>
                    <a:pt x="5362" y="3997"/>
                    <a:pt x="5370" y="3980"/>
                  </a:cubicBezTo>
                  <a:cubicBezTo>
                    <a:pt x="5381" y="3959"/>
                    <a:pt x="5392" y="3938"/>
                    <a:pt x="5402" y="3917"/>
                  </a:cubicBezTo>
                  <a:cubicBezTo>
                    <a:pt x="5410" y="3899"/>
                    <a:pt x="5419" y="3881"/>
                    <a:pt x="5427" y="3863"/>
                  </a:cubicBezTo>
                  <a:cubicBezTo>
                    <a:pt x="5437" y="3842"/>
                    <a:pt x="5447" y="3822"/>
                    <a:pt x="5456" y="3800"/>
                  </a:cubicBezTo>
                  <a:cubicBezTo>
                    <a:pt x="5465" y="3779"/>
                    <a:pt x="5471" y="3763"/>
                    <a:pt x="5479" y="3745"/>
                  </a:cubicBezTo>
                  <a:cubicBezTo>
                    <a:pt x="5485" y="3731"/>
                    <a:pt x="5491" y="3718"/>
                    <a:pt x="5496" y="3705"/>
                  </a:cubicBezTo>
                  <a:lnTo>
                    <a:pt x="5496" y="3705"/>
                  </a:lnTo>
                  <a:cubicBezTo>
                    <a:pt x="5495" y="3708"/>
                    <a:pt x="5495" y="3709"/>
                    <a:pt x="5494" y="3712"/>
                  </a:cubicBezTo>
                  <a:cubicBezTo>
                    <a:pt x="5479" y="3752"/>
                    <a:pt x="5464" y="3794"/>
                    <a:pt x="5448" y="3835"/>
                  </a:cubicBezTo>
                  <a:close/>
                  <a:moveTo>
                    <a:pt x="5329" y="4245"/>
                  </a:moveTo>
                  <a:lnTo>
                    <a:pt x="5329" y="4245"/>
                  </a:lnTo>
                  <a:lnTo>
                    <a:pt x="5329" y="4245"/>
                  </a:lnTo>
                  <a:cubicBezTo>
                    <a:pt x="5333" y="4245"/>
                    <a:pt x="5337" y="4244"/>
                    <a:pt x="5341" y="4242"/>
                  </a:cubicBezTo>
                  <a:cubicBezTo>
                    <a:pt x="5345" y="4240"/>
                    <a:pt x="5348" y="4237"/>
                    <a:pt x="5350" y="4233"/>
                  </a:cubicBezTo>
                  <a:cubicBezTo>
                    <a:pt x="5353" y="4229"/>
                    <a:pt x="5353" y="4226"/>
                    <a:pt x="5353" y="4221"/>
                  </a:cubicBezTo>
                  <a:lnTo>
                    <a:pt x="5353" y="4221"/>
                  </a:lnTo>
                  <a:cubicBezTo>
                    <a:pt x="5353" y="4217"/>
                    <a:pt x="5352" y="4213"/>
                    <a:pt x="5350" y="4210"/>
                  </a:cubicBezTo>
                  <a:cubicBezTo>
                    <a:pt x="5348" y="4207"/>
                    <a:pt x="5347" y="4206"/>
                    <a:pt x="5345" y="4204"/>
                  </a:cubicBezTo>
                  <a:lnTo>
                    <a:pt x="5345" y="4204"/>
                  </a:lnTo>
                  <a:cubicBezTo>
                    <a:pt x="5412" y="4125"/>
                    <a:pt x="5462" y="4053"/>
                    <a:pt x="5514" y="3963"/>
                  </a:cubicBezTo>
                  <a:cubicBezTo>
                    <a:pt x="5519" y="3955"/>
                    <a:pt x="5523" y="3947"/>
                    <a:pt x="5528" y="3939"/>
                  </a:cubicBezTo>
                  <a:lnTo>
                    <a:pt x="5528" y="3939"/>
                  </a:lnTo>
                  <a:cubicBezTo>
                    <a:pt x="5528" y="3941"/>
                    <a:pt x="5529" y="3944"/>
                    <a:pt x="5530" y="3946"/>
                  </a:cubicBezTo>
                  <a:cubicBezTo>
                    <a:pt x="5519" y="3971"/>
                    <a:pt x="5509" y="3996"/>
                    <a:pt x="5497" y="4020"/>
                  </a:cubicBezTo>
                  <a:lnTo>
                    <a:pt x="5497" y="4020"/>
                  </a:lnTo>
                  <a:cubicBezTo>
                    <a:pt x="5486" y="4041"/>
                    <a:pt x="5476" y="4059"/>
                    <a:pt x="5464" y="4079"/>
                  </a:cubicBezTo>
                  <a:cubicBezTo>
                    <a:pt x="5409" y="4174"/>
                    <a:pt x="5358" y="4251"/>
                    <a:pt x="5291" y="4337"/>
                  </a:cubicBezTo>
                  <a:lnTo>
                    <a:pt x="5291" y="4337"/>
                  </a:lnTo>
                  <a:cubicBezTo>
                    <a:pt x="5290" y="4338"/>
                    <a:pt x="5290" y="4339"/>
                    <a:pt x="5289" y="4340"/>
                  </a:cubicBezTo>
                  <a:cubicBezTo>
                    <a:pt x="5274" y="4359"/>
                    <a:pt x="5259" y="4378"/>
                    <a:pt x="5243" y="4397"/>
                  </a:cubicBezTo>
                  <a:lnTo>
                    <a:pt x="5238" y="4403"/>
                  </a:lnTo>
                  <a:cubicBezTo>
                    <a:pt x="5224" y="4421"/>
                    <a:pt x="5209" y="4438"/>
                    <a:pt x="5193" y="4455"/>
                  </a:cubicBezTo>
                  <a:lnTo>
                    <a:pt x="5186" y="4464"/>
                  </a:lnTo>
                  <a:cubicBezTo>
                    <a:pt x="5171" y="4480"/>
                    <a:pt x="5157" y="4496"/>
                    <a:pt x="5142" y="4512"/>
                  </a:cubicBezTo>
                  <a:cubicBezTo>
                    <a:pt x="5138" y="4516"/>
                    <a:pt x="5135" y="4520"/>
                    <a:pt x="5132" y="4523"/>
                  </a:cubicBezTo>
                  <a:cubicBezTo>
                    <a:pt x="5123" y="4532"/>
                    <a:pt x="5114" y="4541"/>
                    <a:pt x="5105" y="4551"/>
                  </a:cubicBezTo>
                  <a:cubicBezTo>
                    <a:pt x="5108" y="4546"/>
                    <a:pt x="5110" y="4542"/>
                    <a:pt x="5113" y="4537"/>
                  </a:cubicBezTo>
                  <a:lnTo>
                    <a:pt x="5129" y="4510"/>
                  </a:lnTo>
                  <a:cubicBezTo>
                    <a:pt x="5136" y="4499"/>
                    <a:pt x="5143" y="4488"/>
                    <a:pt x="5149" y="4477"/>
                  </a:cubicBezTo>
                  <a:cubicBezTo>
                    <a:pt x="5156" y="4466"/>
                    <a:pt x="5159" y="4459"/>
                    <a:pt x="5165" y="4450"/>
                  </a:cubicBezTo>
                  <a:lnTo>
                    <a:pt x="5184" y="4416"/>
                  </a:lnTo>
                  <a:lnTo>
                    <a:pt x="5200" y="4387"/>
                  </a:lnTo>
                  <a:cubicBezTo>
                    <a:pt x="5206" y="4376"/>
                    <a:pt x="5212" y="4365"/>
                    <a:pt x="5218" y="4354"/>
                  </a:cubicBezTo>
                  <a:cubicBezTo>
                    <a:pt x="5224" y="4343"/>
                    <a:pt x="5228" y="4334"/>
                    <a:pt x="5234" y="4324"/>
                  </a:cubicBezTo>
                  <a:cubicBezTo>
                    <a:pt x="5234" y="4324"/>
                    <a:pt x="5234" y="4323"/>
                    <a:pt x="5234" y="4322"/>
                  </a:cubicBezTo>
                  <a:cubicBezTo>
                    <a:pt x="5261" y="4296"/>
                    <a:pt x="5288" y="4268"/>
                    <a:pt x="5314" y="4239"/>
                  </a:cubicBezTo>
                  <a:lnTo>
                    <a:pt x="5314" y="4239"/>
                  </a:lnTo>
                  <a:cubicBezTo>
                    <a:pt x="5315" y="4240"/>
                    <a:pt x="5316" y="4241"/>
                    <a:pt x="5318" y="4242"/>
                  </a:cubicBezTo>
                  <a:cubicBezTo>
                    <a:pt x="5321" y="4244"/>
                    <a:pt x="5324" y="4245"/>
                    <a:pt x="5328" y="4245"/>
                  </a:cubicBezTo>
                  <a:lnTo>
                    <a:pt x="5329" y="4245"/>
                  </a:lnTo>
                  <a:close/>
                  <a:moveTo>
                    <a:pt x="5531" y="3992"/>
                  </a:moveTo>
                  <a:lnTo>
                    <a:pt x="5519" y="4021"/>
                  </a:lnTo>
                  <a:cubicBezTo>
                    <a:pt x="5516" y="4029"/>
                    <a:pt x="5512" y="4037"/>
                    <a:pt x="5508" y="4045"/>
                  </a:cubicBezTo>
                  <a:lnTo>
                    <a:pt x="5508" y="4045"/>
                  </a:lnTo>
                  <a:lnTo>
                    <a:pt x="5510" y="4038"/>
                  </a:lnTo>
                  <a:cubicBezTo>
                    <a:pt x="5514" y="4027"/>
                    <a:pt x="5517" y="4017"/>
                    <a:pt x="5520" y="4006"/>
                  </a:cubicBezTo>
                  <a:lnTo>
                    <a:pt x="5520" y="4006"/>
                  </a:lnTo>
                  <a:cubicBezTo>
                    <a:pt x="5520" y="4005"/>
                    <a:pt x="5520" y="4005"/>
                    <a:pt x="5520" y="4004"/>
                  </a:cubicBezTo>
                  <a:cubicBezTo>
                    <a:pt x="5520" y="4004"/>
                    <a:pt x="5520" y="4004"/>
                    <a:pt x="5520" y="4003"/>
                  </a:cubicBezTo>
                  <a:lnTo>
                    <a:pt x="5529" y="3971"/>
                  </a:lnTo>
                  <a:cubicBezTo>
                    <a:pt x="5529" y="3968"/>
                    <a:pt x="5531" y="3964"/>
                    <a:pt x="5532" y="3961"/>
                  </a:cubicBezTo>
                  <a:lnTo>
                    <a:pt x="5534" y="3954"/>
                  </a:lnTo>
                  <a:lnTo>
                    <a:pt x="5534" y="3954"/>
                  </a:lnTo>
                  <a:cubicBezTo>
                    <a:pt x="5535" y="3955"/>
                    <a:pt x="5537" y="3956"/>
                    <a:pt x="5539" y="3957"/>
                  </a:cubicBezTo>
                  <a:cubicBezTo>
                    <a:pt x="5540" y="3958"/>
                    <a:pt x="5541" y="3959"/>
                    <a:pt x="5542" y="3959"/>
                  </a:cubicBezTo>
                  <a:cubicBezTo>
                    <a:pt x="5539" y="3966"/>
                    <a:pt x="5537" y="3973"/>
                    <a:pt x="5534" y="3980"/>
                  </a:cubicBezTo>
                  <a:cubicBezTo>
                    <a:pt x="5533" y="3984"/>
                    <a:pt x="5532" y="3988"/>
                    <a:pt x="5530" y="3992"/>
                  </a:cubicBezTo>
                  <a:lnTo>
                    <a:pt x="5531" y="3992"/>
                  </a:lnTo>
                  <a:close/>
                  <a:moveTo>
                    <a:pt x="5480" y="4094"/>
                  </a:moveTo>
                  <a:lnTo>
                    <a:pt x="5480" y="4094"/>
                  </a:lnTo>
                  <a:cubicBezTo>
                    <a:pt x="5475" y="4094"/>
                    <a:pt x="5472" y="4095"/>
                    <a:pt x="5468" y="4097"/>
                  </a:cubicBezTo>
                  <a:cubicBezTo>
                    <a:pt x="5465" y="4099"/>
                    <a:pt x="5462" y="4102"/>
                    <a:pt x="5460" y="4106"/>
                  </a:cubicBezTo>
                  <a:lnTo>
                    <a:pt x="5460" y="4106"/>
                  </a:lnTo>
                  <a:lnTo>
                    <a:pt x="5460" y="4106"/>
                  </a:lnTo>
                  <a:cubicBezTo>
                    <a:pt x="5461" y="4104"/>
                    <a:pt x="5461" y="4102"/>
                    <a:pt x="5462" y="4100"/>
                  </a:cubicBezTo>
                  <a:cubicBezTo>
                    <a:pt x="5467" y="4091"/>
                    <a:pt x="5471" y="4082"/>
                    <a:pt x="5475" y="4073"/>
                  </a:cubicBezTo>
                  <a:cubicBezTo>
                    <a:pt x="5480" y="4064"/>
                    <a:pt x="5486" y="4054"/>
                    <a:pt x="5490" y="4044"/>
                  </a:cubicBezTo>
                  <a:cubicBezTo>
                    <a:pt x="5495" y="4034"/>
                    <a:pt x="5497" y="4027"/>
                    <a:pt x="5501" y="4018"/>
                  </a:cubicBezTo>
                  <a:cubicBezTo>
                    <a:pt x="5510" y="4001"/>
                    <a:pt x="5519" y="3984"/>
                    <a:pt x="5528" y="3967"/>
                  </a:cubicBezTo>
                  <a:cubicBezTo>
                    <a:pt x="5526" y="3974"/>
                    <a:pt x="5524" y="3981"/>
                    <a:pt x="5522" y="3986"/>
                  </a:cubicBezTo>
                  <a:lnTo>
                    <a:pt x="5518" y="4001"/>
                  </a:lnTo>
                  <a:cubicBezTo>
                    <a:pt x="5515" y="4008"/>
                    <a:pt x="5513" y="4015"/>
                    <a:pt x="5511" y="4021"/>
                  </a:cubicBezTo>
                  <a:cubicBezTo>
                    <a:pt x="5509" y="4028"/>
                    <a:pt x="5508" y="4031"/>
                    <a:pt x="5507" y="4035"/>
                  </a:cubicBezTo>
                  <a:lnTo>
                    <a:pt x="5500" y="4055"/>
                  </a:lnTo>
                  <a:cubicBezTo>
                    <a:pt x="5499" y="4059"/>
                    <a:pt x="5498" y="4063"/>
                    <a:pt x="5496" y="4067"/>
                  </a:cubicBezTo>
                  <a:cubicBezTo>
                    <a:pt x="5495" y="4071"/>
                    <a:pt x="5494" y="4071"/>
                    <a:pt x="5494" y="4073"/>
                  </a:cubicBezTo>
                  <a:cubicBezTo>
                    <a:pt x="5490" y="4080"/>
                    <a:pt x="5486" y="4087"/>
                    <a:pt x="5482" y="4094"/>
                  </a:cubicBezTo>
                  <a:lnTo>
                    <a:pt x="5480" y="4094"/>
                  </a:lnTo>
                  <a:close/>
                  <a:moveTo>
                    <a:pt x="5371" y="4264"/>
                  </a:moveTo>
                  <a:cubicBezTo>
                    <a:pt x="5358" y="4285"/>
                    <a:pt x="5344" y="4307"/>
                    <a:pt x="5331" y="4328"/>
                  </a:cubicBezTo>
                  <a:cubicBezTo>
                    <a:pt x="5330" y="4330"/>
                    <a:pt x="5328" y="4332"/>
                    <a:pt x="5327" y="4335"/>
                  </a:cubicBezTo>
                  <a:lnTo>
                    <a:pt x="5312" y="4354"/>
                  </a:lnTo>
                  <a:lnTo>
                    <a:pt x="5320" y="4341"/>
                  </a:lnTo>
                  <a:cubicBezTo>
                    <a:pt x="5324" y="4335"/>
                    <a:pt x="5329" y="4329"/>
                    <a:pt x="5332" y="4323"/>
                  </a:cubicBezTo>
                  <a:cubicBezTo>
                    <a:pt x="5345" y="4305"/>
                    <a:pt x="5357" y="4286"/>
                    <a:pt x="5368" y="4267"/>
                  </a:cubicBezTo>
                  <a:cubicBezTo>
                    <a:pt x="5370" y="4264"/>
                    <a:pt x="5372" y="4261"/>
                    <a:pt x="5374" y="4258"/>
                  </a:cubicBezTo>
                  <a:cubicBezTo>
                    <a:pt x="5384" y="4241"/>
                    <a:pt x="5394" y="4224"/>
                    <a:pt x="5404" y="4208"/>
                  </a:cubicBezTo>
                  <a:cubicBezTo>
                    <a:pt x="5394" y="4226"/>
                    <a:pt x="5384" y="4243"/>
                    <a:pt x="5373" y="4261"/>
                  </a:cubicBezTo>
                  <a:lnTo>
                    <a:pt x="5373" y="4261"/>
                  </a:lnTo>
                  <a:lnTo>
                    <a:pt x="5372" y="4262"/>
                  </a:lnTo>
                  <a:cubicBezTo>
                    <a:pt x="5371" y="4262"/>
                    <a:pt x="5371" y="4262"/>
                    <a:pt x="5371" y="4263"/>
                  </a:cubicBezTo>
                  <a:lnTo>
                    <a:pt x="5371" y="4264"/>
                  </a:lnTo>
                  <a:close/>
                  <a:moveTo>
                    <a:pt x="5125" y="4550"/>
                  </a:moveTo>
                  <a:cubicBezTo>
                    <a:pt x="5113" y="4560"/>
                    <a:pt x="5101" y="4570"/>
                    <a:pt x="5089" y="4581"/>
                  </a:cubicBezTo>
                  <a:lnTo>
                    <a:pt x="5084" y="4585"/>
                  </a:lnTo>
                  <a:cubicBezTo>
                    <a:pt x="5087" y="4580"/>
                    <a:pt x="5090" y="4575"/>
                    <a:pt x="5093" y="4569"/>
                  </a:cubicBezTo>
                  <a:lnTo>
                    <a:pt x="5099" y="4560"/>
                  </a:lnTo>
                  <a:cubicBezTo>
                    <a:pt x="5134" y="4525"/>
                    <a:pt x="5167" y="4489"/>
                    <a:pt x="5200" y="4452"/>
                  </a:cubicBezTo>
                  <a:lnTo>
                    <a:pt x="5201" y="4451"/>
                  </a:lnTo>
                  <a:cubicBezTo>
                    <a:pt x="5219" y="4431"/>
                    <a:pt x="5236" y="4410"/>
                    <a:pt x="5253" y="4389"/>
                  </a:cubicBezTo>
                  <a:cubicBezTo>
                    <a:pt x="5256" y="4385"/>
                    <a:pt x="5259" y="4382"/>
                    <a:pt x="5262" y="4378"/>
                  </a:cubicBezTo>
                  <a:cubicBezTo>
                    <a:pt x="5276" y="4361"/>
                    <a:pt x="5290" y="4343"/>
                    <a:pt x="5304" y="4325"/>
                  </a:cubicBezTo>
                  <a:cubicBezTo>
                    <a:pt x="5308" y="4320"/>
                    <a:pt x="5311" y="4314"/>
                    <a:pt x="5315" y="4309"/>
                  </a:cubicBezTo>
                  <a:cubicBezTo>
                    <a:pt x="5328" y="4293"/>
                    <a:pt x="5340" y="4276"/>
                    <a:pt x="5352" y="4260"/>
                  </a:cubicBezTo>
                  <a:lnTo>
                    <a:pt x="5365" y="4240"/>
                  </a:lnTo>
                  <a:cubicBezTo>
                    <a:pt x="5376" y="4224"/>
                    <a:pt x="5387" y="4208"/>
                    <a:pt x="5397" y="4192"/>
                  </a:cubicBezTo>
                  <a:lnTo>
                    <a:pt x="5411" y="4171"/>
                  </a:lnTo>
                  <a:cubicBezTo>
                    <a:pt x="5416" y="4163"/>
                    <a:pt x="5421" y="4155"/>
                    <a:pt x="5426" y="4147"/>
                  </a:cubicBezTo>
                  <a:lnTo>
                    <a:pt x="5442" y="4121"/>
                  </a:lnTo>
                  <a:lnTo>
                    <a:pt x="5451" y="4107"/>
                  </a:lnTo>
                  <a:cubicBezTo>
                    <a:pt x="5461" y="4090"/>
                    <a:pt x="5470" y="4073"/>
                    <a:pt x="5480" y="4055"/>
                  </a:cubicBezTo>
                  <a:cubicBezTo>
                    <a:pt x="5478" y="4060"/>
                    <a:pt x="5476" y="4065"/>
                    <a:pt x="5474" y="4069"/>
                  </a:cubicBezTo>
                  <a:lnTo>
                    <a:pt x="5464" y="4090"/>
                  </a:lnTo>
                  <a:lnTo>
                    <a:pt x="5447" y="4122"/>
                  </a:lnTo>
                  <a:cubicBezTo>
                    <a:pt x="5443" y="4130"/>
                    <a:pt x="5439" y="4138"/>
                    <a:pt x="5435" y="4145"/>
                  </a:cubicBezTo>
                  <a:cubicBezTo>
                    <a:pt x="5431" y="4153"/>
                    <a:pt x="5424" y="4164"/>
                    <a:pt x="5418" y="4175"/>
                  </a:cubicBezTo>
                  <a:cubicBezTo>
                    <a:pt x="5412" y="4186"/>
                    <a:pt x="5410" y="4191"/>
                    <a:pt x="5405" y="4198"/>
                  </a:cubicBezTo>
                  <a:cubicBezTo>
                    <a:pt x="5401" y="4206"/>
                    <a:pt x="5394" y="4218"/>
                    <a:pt x="5388" y="4227"/>
                  </a:cubicBezTo>
                  <a:cubicBezTo>
                    <a:pt x="5383" y="4237"/>
                    <a:pt x="5379" y="4243"/>
                    <a:pt x="5374" y="4251"/>
                  </a:cubicBezTo>
                  <a:lnTo>
                    <a:pt x="5357" y="4279"/>
                  </a:lnTo>
                  <a:cubicBezTo>
                    <a:pt x="5352" y="4287"/>
                    <a:pt x="5347" y="4295"/>
                    <a:pt x="5342" y="4303"/>
                  </a:cubicBezTo>
                  <a:lnTo>
                    <a:pt x="5325" y="4329"/>
                  </a:lnTo>
                  <a:cubicBezTo>
                    <a:pt x="5319" y="4337"/>
                    <a:pt x="5314" y="4345"/>
                    <a:pt x="5308" y="4353"/>
                  </a:cubicBezTo>
                  <a:cubicBezTo>
                    <a:pt x="5303" y="4361"/>
                    <a:pt x="5298" y="4369"/>
                    <a:pt x="5292" y="4377"/>
                  </a:cubicBezTo>
                  <a:lnTo>
                    <a:pt x="5292" y="4377"/>
                  </a:lnTo>
                  <a:cubicBezTo>
                    <a:pt x="5239" y="4440"/>
                    <a:pt x="5191" y="4491"/>
                    <a:pt x="5129" y="4546"/>
                  </a:cubicBezTo>
                  <a:lnTo>
                    <a:pt x="5129" y="4546"/>
                  </a:lnTo>
                  <a:cubicBezTo>
                    <a:pt x="5128" y="4547"/>
                    <a:pt x="5126" y="4548"/>
                    <a:pt x="5125" y="4549"/>
                  </a:cubicBezTo>
                  <a:lnTo>
                    <a:pt x="5125" y="4550"/>
                  </a:lnTo>
                  <a:close/>
                  <a:moveTo>
                    <a:pt x="5070" y="4603"/>
                  </a:moveTo>
                  <a:lnTo>
                    <a:pt x="5063" y="4614"/>
                  </a:lnTo>
                  <a:cubicBezTo>
                    <a:pt x="5058" y="4617"/>
                    <a:pt x="5053" y="4619"/>
                    <a:pt x="5048" y="4621"/>
                  </a:cubicBezTo>
                  <a:lnTo>
                    <a:pt x="5040" y="4625"/>
                  </a:lnTo>
                  <a:lnTo>
                    <a:pt x="5039" y="4623"/>
                  </a:lnTo>
                  <a:lnTo>
                    <a:pt x="5054" y="4611"/>
                  </a:lnTo>
                  <a:lnTo>
                    <a:pt x="5071" y="4598"/>
                  </a:lnTo>
                  <a:lnTo>
                    <a:pt x="5075" y="4595"/>
                  </a:lnTo>
                  <a:lnTo>
                    <a:pt x="5072" y="4600"/>
                  </a:lnTo>
                  <a:lnTo>
                    <a:pt x="5070" y="4603"/>
                  </a:lnTo>
                  <a:close/>
                  <a:moveTo>
                    <a:pt x="4956" y="4691"/>
                  </a:moveTo>
                  <a:lnTo>
                    <a:pt x="4931" y="4714"/>
                  </a:lnTo>
                  <a:lnTo>
                    <a:pt x="4905" y="4735"/>
                  </a:lnTo>
                  <a:lnTo>
                    <a:pt x="4878" y="4757"/>
                  </a:lnTo>
                  <a:cubicBezTo>
                    <a:pt x="4870" y="4764"/>
                    <a:pt x="4861" y="4772"/>
                    <a:pt x="4852" y="4778"/>
                  </a:cubicBezTo>
                  <a:cubicBezTo>
                    <a:pt x="4844" y="4785"/>
                    <a:pt x="4834" y="4792"/>
                    <a:pt x="4825" y="4799"/>
                  </a:cubicBezTo>
                  <a:lnTo>
                    <a:pt x="4799" y="4819"/>
                  </a:lnTo>
                  <a:cubicBezTo>
                    <a:pt x="4790" y="4826"/>
                    <a:pt x="4779" y="4833"/>
                    <a:pt x="4771" y="4840"/>
                  </a:cubicBezTo>
                  <a:lnTo>
                    <a:pt x="4744" y="4859"/>
                  </a:lnTo>
                  <a:lnTo>
                    <a:pt x="4715" y="4879"/>
                  </a:lnTo>
                  <a:lnTo>
                    <a:pt x="4688" y="4897"/>
                  </a:lnTo>
                  <a:lnTo>
                    <a:pt x="4658" y="4917"/>
                  </a:lnTo>
                  <a:lnTo>
                    <a:pt x="4631" y="4935"/>
                  </a:lnTo>
                  <a:cubicBezTo>
                    <a:pt x="4621" y="4941"/>
                    <a:pt x="4612" y="4948"/>
                    <a:pt x="4601" y="4954"/>
                  </a:cubicBezTo>
                  <a:lnTo>
                    <a:pt x="4573" y="4971"/>
                  </a:lnTo>
                  <a:cubicBezTo>
                    <a:pt x="4563" y="4978"/>
                    <a:pt x="4552" y="4984"/>
                    <a:pt x="4542" y="4991"/>
                  </a:cubicBezTo>
                  <a:lnTo>
                    <a:pt x="4515" y="5007"/>
                  </a:lnTo>
                  <a:lnTo>
                    <a:pt x="4483" y="5026"/>
                  </a:lnTo>
                  <a:lnTo>
                    <a:pt x="4455" y="5041"/>
                  </a:lnTo>
                  <a:lnTo>
                    <a:pt x="4426" y="5057"/>
                  </a:lnTo>
                  <a:cubicBezTo>
                    <a:pt x="4421" y="5059"/>
                    <a:pt x="4414" y="5061"/>
                    <a:pt x="4409" y="5063"/>
                  </a:cubicBezTo>
                  <a:cubicBezTo>
                    <a:pt x="4396" y="5067"/>
                    <a:pt x="4384" y="5072"/>
                    <a:pt x="4372" y="5076"/>
                  </a:cubicBezTo>
                  <a:cubicBezTo>
                    <a:pt x="4354" y="5082"/>
                    <a:pt x="4336" y="5087"/>
                    <a:pt x="4318" y="5092"/>
                  </a:cubicBezTo>
                  <a:cubicBezTo>
                    <a:pt x="4310" y="5095"/>
                    <a:pt x="4302" y="5098"/>
                    <a:pt x="4294" y="5100"/>
                  </a:cubicBezTo>
                  <a:cubicBezTo>
                    <a:pt x="4276" y="5105"/>
                    <a:pt x="4258" y="5109"/>
                    <a:pt x="4241" y="5114"/>
                  </a:cubicBezTo>
                  <a:cubicBezTo>
                    <a:pt x="4232" y="5116"/>
                    <a:pt x="4223" y="5118"/>
                    <a:pt x="4214" y="5120"/>
                  </a:cubicBezTo>
                  <a:cubicBezTo>
                    <a:pt x="4191" y="5126"/>
                    <a:pt x="4167" y="5131"/>
                    <a:pt x="4143" y="5135"/>
                  </a:cubicBezTo>
                  <a:lnTo>
                    <a:pt x="4134" y="5137"/>
                  </a:lnTo>
                  <a:lnTo>
                    <a:pt x="4134" y="5137"/>
                  </a:lnTo>
                  <a:cubicBezTo>
                    <a:pt x="4021" y="5159"/>
                    <a:pt x="3923" y="5168"/>
                    <a:pt x="3807" y="5168"/>
                  </a:cubicBezTo>
                  <a:cubicBezTo>
                    <a:pt x="3783" y="5168"/>
                    <a:pt x="3758" y="5168"/>
                    <a:pt x="3733" y="5166"/>
                  </a:cubicBezTo>
                  <a:cubicBezTo>
                    <a:pt x="3724" y="5166"/>
                    <a:pt x="3716" y="5165"/>
                    <a:pt x="3707" y="5164"/>
                  </a:cubicBezTo>
                  <a:lnTo>
                    <a:pt x="3678" y="5163"/>
                  </a:lnTo>
                  <a:lnTo>
                    <a:pt x="3678" y="5163"/>
                  </a:lnTo>
                  <a:lnTo>
                    <a:pt x="3678" y="5163"/>
                  </a:lnTo>
                  <a:cubicBezTo>
                    <a:pt x="3678" y="5162"/>
                    <a:pt x="3678" y="5162"/>
                    <a:pt x="3678" y="5162"/>
                  </a:cubicBezTo>
                  <a:lnTo>
                    <a:pt x="3678" y="5161"/>
                  </a:lnTo>
                  <a:lnTo>
                    <a:pt x="3706" y="5158"/>
                  </a:lnTo>
                  <a:cubicBezTo>
                    <a:pt x="3722" y="5155"/>
                    <a:pt x="3739" y="5155"/>
                    <a:pt x="3755" y="5152"/>
                  </a:cubicBezTo>
                  <a:cubicBezTo>
                    <a:pt x="3771" y="5150"/>
                    <a:pt x="3785" y="5147"/>
                    <a:pt x="3800" y="5144"/>
                  </a:cubicBezTo>
                  <a:cubicBezTo>
                    <a:pt x="3815" y="5142"/>
                    <a:pt x="3833" y="5139"/>
                    <a:pt x="3849" y="5136"/>
                  </a:cubicBezTo>
                  <a:lnTo>
                    <a:pt x="3873" y="5131"/>
                  </a:lnTo>
                  <a:cubicBezTo>
                    <a:pt x="3891" y="5129"/>
                    <a:pt x="3909" y="5127"/>
                    <a:pt x="3926" y="5123"/>
                  </a:cubicBezTo>
                  <a:cubicBezTo>
                    <a:pt x="3943" y="5120"/>
                    <a:pt x="3961" y="5116"/>
                    <a:pt x="3979" y="5112"/>
                  </a:cubicBezTo>
                  <a:cubicBezTo>
                    <a:pt x="3997" y="5109"/>
                    <a:pt x="4019" y="5104"/>
                    <a:pt x="4039" y="5099"/>
                  </a:cubicBezTo>
                  <a:lnTo>
                    <a:pt x="4091" y="5086"/>
                  </a:lnTo>
                  <a:cubicBezTo>
                    <a:pt x="4111" y="5082"/>
                    <a:pt x="4130" y="5077"/>
                    <a:pt x="4150" y="5071"/>
                  </a:cubicBezTo>
                  <a:cubicBezTo>
                    <a:pt x="4170" y="5066"/>
                    <a:pt x="4184" y="5062"/>
                    <a:pt x="4201" y="5057"/>
                  </a:cubicBezTo>
                  <a:cubicBezTo>
                    <a:pt x="4218" y="5052"/>
                    <a:pt x="4240" y="5046"/>
                    <a:pt x="4258" y="5040"/>
                  </a:cubicBezTo>
                  <a:cubicBezTo>
                    <a:pt x="4276" y="5034"/>
                    <a:pt x="4292" y="5030"/>
                    <a:pt x="4308" y="5024"/>
                  </a:cubicBezTo>
                  <a:cubicBezTo>
                    <a:pt x="4325" y="5019"/>
                    <a:pt x="4346" y="5011"/>
                    <a:pt x="4364" y="5004"/>
                  </a:cubicBezTo>
                  <a:cubicBezTo>
                    <a:pt x="4383" y="4997"/>
                    <a:pt x="4396" y="4993"/>
                    <a:pt x="4412" y="4986"/>
                  </a:cubicBezTo>
                  <a:cubicBezTo>
                    <a:pt x="4428" y="4980"/>
                    <a:pt x="4448" y="4972"/>
                    <a:pt x="4466" y="4964"/>
                  </a:cubicBezTo>
                  <a:cubicBezTo>
                    <a:pt x="4484" y="4957"/>
                    <a:pt x="4498" y="4951"/>
                    <a:pt x="4513" y="4945"/>
                  </a:cubicBezTo>
                  <a:cubicBezTo>
                    <a:pt x="4529" y="4939"/>
                    <a:pt x="4548" y="4930"/>
                    <a:pt x="4565" y="4921"/>
                  </a:cubicBezTo>
                  <a:cubicBezTo>
                    <a:pt x="4582" y="4913"/>
                    <a:pt x="4596" y="4907"/>
                    <a:pt x="4611" y="4899"/>
                  </a:cubicBezTo>
                  <a:cubicBezTo>
                    <a:pt x="4626" y="4892"/>
                    <a:pt x="4645" y="4883"/>
                    <a:pt x="4661" y="4874"/>
                  </a:cubicBezTo>
                  <a:cubicBezTo>
                    <a:pt x="4678" y="4866"/>
                    <a:pt x="4690" y="4858"/>
                    <a:pt x="4705" y="4850"/>
                  </a:cubicBezTo>
                  <a:cubicBezTo>
                    <a:pt x="4720" y="4842"/>
                    <a:pt x="4737" y="4832"/>
                    <a:pt x="4753" y="4823"/>
                  </a:cubicBezTo>
                  <a:cubicBezTo>
                    <a:pt x="4769" y="4814"/>
                    <a:pt x="4782" y="4806"/>
                    <a:pt x="4796" y="4797"/>
                  </a:cubicBezTo>
                  <a:cubicBezTo>
                    <a:pt x="4810" y="4788"/>
                    <a:pt x="4827" y="4778"/>
                    <a:pt x="4842" y="4768"/>
                  </a:cubicBezTo>
                  <a:cubicBezTo>
                    <a:pt x="4857" y="4759"/>
                    <a:pt x="4870" y="4750"/>
                    <a:pt x="4883" y="4740"/>
                  </a:cubicBezTo>
                  <a:cubicBezTo>
                    <a:pt x="4897" y="4731"/>
                    <a:pt x="4913" y="4721"/>
                    <a:pt x="4927" y="4710"/>
                  </a:cubicBezTo>
                  <a:cubicBezTo>
                    <a:pt x="4942" y="4699"/>
                    <a:pt x="4954" y="4690"/>
                    <a:pt x="4966" y="4680"/>
                  </a:cubicBezTo>
                  <a:cubicBezTo>
                    <a:pt x="4975" y="4673"/>
                    <a:pt x="4984" y="4667"/>
                    <a:pt x="4992" y="4660"/>
                  </a:cubicBezTo>
                  <a:lnTo>
                    <a:pt x="4981" y="4670"/>
                  </a:lnTo>
                  <a:lnTo>
                    <a:pt x="4956" y="4691"/>
                  </a:lnTo>
                  <a:close/>
                  <a:moveTo>
                    <a:pt x="3672" y="5200"/>
                  </a:moveTo>
                  <a:lnTo>
                    <a:pt x="3683" y="5221"/>
                  </a:lnTo>
                  <a:lnTo>
                    <a:pt x="3691" y="5236"/>
                  </a:lnTo>
                  <a:lnTo>
                    <a:pt x="3703" y="5256"/>
                  </a:lnTo>
                  <a:cubicBezTo>
                    <a:pt x="3706" y="5261"/>
                    <a:pt x="3709" y="5266"/>
                    <a:pt x="3712" y="5270"/>
                  </a:cubicBezTo>
                  <a:cubicBezTo>
                    <a:pt x="3715" y="5275"/>
                    <a:pt x="3720" y="5283"/>
                    <a:pt x="3723" y="5290"/>
                  </a:cubicBezTo>
                  <a:cubicBezTo>
                    <a:pt x="3727" y="5298"/>
                    <a:pt x="3729" y="5299"/>
                    <a:pt x="3732" y="5303"/>
                  </a:cubicBezTo>
                  <a:lnTo>
                    <a:pt x="3745" y="5320"/>
                  </a:lnTo>
                  <a:lnTo>
                    <a:pt x="3748" y="5326"/>
                  </a:lnTo>
                  <a:lnTo>
                    <a:pt x="3743" y="5327"/>
                  </a:lnTo>
                  <a:cubicBezTo>
                    <a:pt x="3731" y="5331"/>
                    <a:pt x="3718" y="5334"/>
                    <a:pt x="3705" y="5337"/>
                  </a:cubicBezTo>
                  <a:lnTo>
                    <a:pt x="3675" y="5345"/>
                  </a:lnTo>
                  <a:lnTo>
                    <a:pt x="3635" y="5354"/>
                  </a:lnTo>
                  <a:cubicBezTo>
                    <a:pt x="3625" y="5356"/>
                    <a:pt x="3616" y="5359"/>
                    <a:pt x="3605" y="5361"/>
                  </a:cubicBezTo>
                  <a:lnTo>
                    <a:pt x="3566" y="5369"/>
                  </a:lnTo>
                  <a:lnTo>
                    <a:pt x="3554" y="5372"/>
                  </a:lnTo>
                  <a:cubicBezTo>
                    <a:pt x="3565" y="5350"/>
                    <a:pt x="3577" y="5327"/>
                    <a:pt x="3589" y="5303"/>
                  </a:cubicBezTo>
                  <a:lnTo>
                    <a:pt x="3589" y="5303"/>
                  </a:lnTo>
                  <a:cubicBezTo>
                    <a:pt x="3596" y="5289"/>
                    <a:pt x="3603" y="5274"/>
                    <a:pt x="3610" y="5259"/>
                  </a:cubicBezTo>
                  <a:cubicBezTo>
                    <a:pt x="3613" y="5252"/>
                    <a:pt x="3617" y="5244"/>
                    <a:pt x="3620" y="5237"/>
                  </a:cubicBezTo>
                  <a:lnTo>
                    <a:pt x="3631" y="5213"/>
                  </a:lnTo>
                  <a:lnTo>
                    <a:pt x="3644" y="5185"/>
                  </a:lnTo>
                  <a:lnTo>
                    <a:pt x="3644" y="5185"/>
                  </a:lnTo>
                  <a:cubicBezTo>
                    <a:pt x="3647" y="5187"/>
                    <a:pt x="3649" y="5187"/>
                    <a:pt x="3652" y="5187"/>
                  </a:cubicBezTo>
                  <a:lnTo>
                    <a:pt x="3652" y="5187"/>
                  </a:lnTo>
                  <a:lnTo>
                    <a:pt x="3652" y="5187"/>
                  </a:lnTo>
                  <a:cubicBezTo>
                    <a:pt x="3653" y="5187"/>
                    <a:pt x="3653" y="5187"/>
                    <a:pt x="3653" y="5187"/>
                  </a:cubicBezTo>
                  <a:cubicBezTo>
                    <a:pt x="3656" y="5187"/>
                    <a:pt x="3659" y="5186"/>
                    <a:pt x="3662" y="5185"/>
                  </a:cubicBezTo>
                  <a:lnTo>
                    <a:pt x="3663" y="5187"/>
                  </a:lnTo>
                  <a:cubicBezTo>
                    <a:pt x="3667" y="5190"/>
                    <a:pt x="3669" y="5195"/>
                    <a:pt x="3672" y="5199"/>
                  </a:cubicBezTo>
                  <a:lnTo>
                    <a:pt x="3672" y="5200"/>
                  </a:lnTo>
                  <a:close/>
                  <a:moveTo>
                    <a:pt x="3532" y="5410"/>
                  </a:moveTo>
                  <a:cubicBezTo>
                    <a:pt x="3528" y="5416"/>
                    <a:pt x="3526" y="5423"/>
                    <a:pt x="3522" y="5428"/>
                  </a:cubicBezTo>
                  <a:cubicBezTo>
                    <a:pt x="3519" y="5434"/>
                    <a:pt x="3514" y="5441"/>
                    <a:pt x="3510" y="5447"/>
                  </a:cubicBezTo>
                  <a:lnTo>
                    <a:pt x="3501" y="5464"/>
                  </a:lnTo>
                  <a:lnTo>
                    <a:pt x="3501" y="5464"/>
                  </a:lnTo>
                  <a:cubicBezTo>
                    <a:pt x="3500" y="5465"/>
                    <a:pt x="3500" y="5465"/>
                    <a:pt x="3499" y="5466"/>
                  </a:cubicBezTo>
                  <a:cubicBezTo>
                    <a:pt x="3499" y="5467"/>
                    <a:pt x="3499" y="5467"/>
                    <a:pt x="3498" y="5468"/>
                  </a:cubicBezTo>
                  <a:cubicBezTo>
                    <a:pt x="3477" y="5468"/>
                    <a:pt x="3456" y="5469"/>
                    <a:pt x="3435" y="5469"/>
                  </a:cubicBezTo>
                  <a:lnTo>
                    <a:pt x="3448" y="5454"/>
                  </a:lnTo>
                  <a:lnTo>
                    <a:pt x="3464" y="5435"/>
                  </a:lnTo>
                  <a:lnTo>
                    <a:pt x="3478" y="5417"/>
                  </a:lnTo>
                  <a:cubicBezTo>
                    <a:pt x="3483" y="5410"/>
                    <a:pt x="3489" y="5404"/>
                    <a:pt x="3494" y="5397"/>
                  </a:cubicBezTo>
                  <a:cubicBezTo>
                    <a:pt x="3500" y="5390"/>
                    <a:pt x="3501" y="5388"/>
                    <a:pt x="3504" y="5383"/>
                  </a:cubicBezTo>
                  <a:lnTo>
                    <a:pt x="3540" y="5376"/>
                  </a:lnTo>
                  <a:lnTo>
                    <a:pt x="3551" y="5374"/>
                  </a:lnTo>
                  <a:lnTo>
                    <a:pt x="3543" y="5388"/>
                  </a:lnTo>
                  <a:cubicBezTo>
                    <a:pt x="3539" y="5395"/>
                    <a:pt x="3535" y="5402"/>
                    <a:pt x="3532" y="5409"/>
                  </a:cubicBezTo>
                  <a:lnTo>
                    <a:pt x="3532" y="5410"/>
                  </a:lnTo>
                  <a:close/>
                  <a:moveTo>
                    <a:pt x="3281" y="5469"/>
                  </a:moveTo>
                  <a:lnTo>
                    <a:pt x="3249" y="5467"/>
                  </a:lnTo>
                  <a:lnTo>
                    <a:pt x="3249" y="5467"/>
                  </a:lnTo>
                  <a:cubicBezTo>
                    <a:pt x="3250" y="5466"/>
                    <a:pt x="3252" y="5465"/>
                    <a:pt x="3252" y="5463"/>
                  </a:cubicBezTo>
                  <a:cubicBezTo>
                    <a:pt x="3255" y="5459"/>
                    <a:pt x="3255" y="5455"/>
                    <a:pt x="3255" y="5451"/>
                  </a:cubicBezTo>
                  <a:lnTo>
                    <a:pt x="3255" y="5451"/>
                  </a:lnTo>
                  <a:cubicBezTo>
                    <a:pt x="3255" y="5447"/>
                    <a:pt x="3254" y="5443"/>
                    <a:pt x="3252" y="5440"/>
                  </a:cubicBezTo>
                  <a:cubicBezTo>
                    <a:pt x="3250" y="5436"/>
                    <a:pt x="3247" y="5433"/>
                    <a:pt x="3243" y="5431"/>
                  </a:cubicBezTo>
                  <a:cubicBezTo>
                    <a:pt x="3241" y="5430"/>
                    <a:pt x="3238" y="5429"/>
                    <a:pt x="3236" y="5428"/>
                  </a:cubicBezTo>
                  <a:cubicBezTo>
                    <a:pt x="3236" y="5427"/>
                    <a:pt x="3236" y="5425"/>
                    <a:pt x="3237" y="5423"/>
                  </a:cubicBezTo>
                  <a:lnTo>
                    <a:pt x="3256" y="5421"/>
                  </a:lnTo>
                  <a:lnTo>
                    <a:pt x="3296" y="5416"/>
                  </a:lnTo>
                  <a:lnTo>
                    <a:pt x="3329" y="5412"/>
                  </a:lnTo>
                  <a:cubicBezTo>
                    <a:pt x="3343" y="5410"/>
                    <a:pt x="3358" y="5408"/>
                    <a:pt x="3372" y="5406"/>
                  </a:cubicBezTo>
                  <a:lnTo>
                    <a:pt x="3400" y="5401"/>
                  </a:lnTo>
                  <a:lnTo>
                    <a:pt x="3447" y="5392"/>
                  </a:lnTo>
                  <a:lnTo>
                    <a:pt x="3471" y="5388"/>
                  </a:lnTo>
                  <a:lnTo>
                    <a:pt x="3502" y="5382"/>
                  </a:lnTo>
                  <a:lnTo>
                    <a:pt x="3495" y="5392"/>
                  </a:lnTo>
                  <a:lnTo>
                    <a:pt x="3495" y="5392"/>
                  </a:lnTo>
                  <a:cubicBezTo>
                    <a:pt x="3494" y="5393"/>
                    <a:pt x="3493" y="5394"/>
                    <a:pt x="3492" y="5396"/>
                  </a:cubicBezTo>
                  <a:cubicBezTo>
                    <a:pt x="3483" y="5408"/>
                    <a:pt x="3474" y="5419"/>
                    <a:pt x="3465" y="5430"/>
                  </a:cubicBezTo>
                  <a:lnTo>
                    <a:pt x="3457" y="5439"/>
                  </a:lnTo>
                  <a:cubicBezTo>
                    <a:pt x="3450" y="5448"/>
                    <a:pt x="3442" y="5457"/>
                    <a:pt x="3435" y="5466"/>
                  </a:cubicBezTo>
                  <a:lnTo>
                    <a:pt x="3433" y="5468"/>
                  </a:lnTo>
                  <a:lnTo>
                    <a:pt x="3384" y="5468"/>
                  </a:lnTo>
                  <a:cubicBezTo>
                    <a:pt x="3349" y="5469"/>
                    <a:pt x="3315" y="5469"/>
                    <a:pt x="3281" y="5468"/>
                  </a:cubicBezTo>
                  <a:lnTo>
                    <a:pt x="3281" y="5469"/>
                  </a:lnTo>
                  <a:close/>
                  <a:moveTo>
                    <a:pt x="3222" y="5492"/>
                  </a:moveTo>
                  <a:cubicBezTo>
                    <a:pt x="3220" y="5504"/>
                    <a:pt x="3217" y="5516"/>
                    <a:pt x="3215" y="5527"/>
                  </a:cubicBezTo>
                  <a:lnTo>
                    <a:pt x="3215" y="5528"/>
                  </a:lnTo>
                  <a:cubicBezTo>
                    <a:pt x="3213" y="5539"/>
                    <a:pt x="3211" y="5550"/>
                    <a:pt x="3208" y="5561"/>
                  </a:cubicBezTo>
                  <a:cubicBezTo>
                    <a:pt x="3208" y="5561"/>
                    <a:pt x="3208" y="5562"/>
                    <a:pt x="3208" y="5564"/>
                  </a:cubicBezTo>
                  <a:cubicBezTo>
                    <a:pt x="3206" y="5573"/>
                    <a:pt x="3204" y="5583"/>
                    <a:pt x="3202" y="5592"/>
                  </a:cubicBezTo>
                  <a:cubicBezTo>
                    <a:pt x="3202" y="5594"/>
                    <a:pt x="3201" y="5597"/>
                    <a:pt x="3200" y="5599"/>
                  </a:cubicBezTo>
                  <a:cubicBezTo>
                    <a:pt x="3200" y="5602"/>
                    <a:pt x="3198" y="5608"/>
                    <a:pt x="3197" y="5613"/>
                  </a:cubicBezTo>
                  <a:lnTo>
                    <a:pt x="3183" y="5605"/>
                  </a:lnTo>
                  <a:cubicBezTo>
                    <a:pt x="3174" y="5600"/>
                    <a:pt x="3167" y="5596"/>
                    <a:pt x="3158" y="5590"/>
                  </a:cubicBezTo>
                  <a:cubicBezTo>
                    <a:pt x="3150" y="5585"/>
                    <a:pt x="3145" y="5581"/>
                    <a:pt x="3137" y="5576"/>
                  </a:cubicBezTo>
                  <a:cubicBezTo>
                    <a:pt x="3130" y="5572"/>
                    <a:pt x="3120" y="5566"/>
                    <a:pt x="3111" y="5560"/>
                  </a:cubicBezTo>
                  <a:cubicBezTo>
                    <a:pt x="3103" y="5555"/>
                    <a:pt x="3097" y="5549"/>
                    <a:pt x="3089" y="5543"/>
                  </a:cubicBezTo>
                  <a:cubicBezTo>
                    <a:pt x="3082" y="5538"/>
                    <a:pt x="3074" y="5531"/>
                    <a:pt x="3065" y="5523"/>
                  </a:cubicBezTo>
                  <a:cubicBezTo>
                    <a:pt x="3057" y="5515"/>
                    <a:pt x="3049" y="5510"/>
                    <a:pt x="3041" y="5503"/>
                  </a:cubicBezTo>
                  <a:cubicBezTo>
                    <a:pt x="3033" y="5497"/>
                    <a:pt x="3025" y="5491"/>
                    <a:pt x="3017" y="5484"/>
                  </a:cubicBezTo>
                  <a:cubicBezTo>
                    <a:pt x="3009" y="5478"/>
                    <a:pt x="3001" y="5469"/>
                    <a:pt x="2993" y="5462"/>
                  </a:cubicBezTo>
                  <a:lnTo>
                    <a:pt x="2985" y="5455"/>
                  </a:lnTo>
                  <a:lnTo>
                    <a:pt x="2985" y="5455"/>
                  </a:lnTo>
                  <a:cubicBezTo>
                    <a:pt x="2986" y="5454"/>
                    <a:pt x="2988" y="5454"/>
                    <a:pt x="2988" y="5452"/>
                  </a:cubicBezTo>
                  <a:cubicBezTo>
                    <a:pt x="2990" y="5449"/>
                    <a:pt x="2990" y="5447"/>
                    <a:pt x="2990" y="5444"/>
                  </a:cubicBezTo>
                  <a:lnTo>
                    <a:pt x="3026" y="5448"/>
                  </a:lnTo>
                  <a:cubicBezTo>
                    <a:pt x="3042" y="5450"/>
                    <a:pt x="3057" y="5453"/>
                    <a:pt x="3072" y="5455"/>
                  </a:cubicBezTo>
                  <a:cubicBezTo>
                    <a:pt x="3093" y="5457"/>
                    <a:pt x="3114" y="5458"/>
                    <a:pt x="3135" y="5460"/>
                  </a:cubicBezTo>
                  <a:cubicBezTo>
                    <a:pt x="3149" y="5462"/>
                    <a:pt x="3163" y="5463"/>
                    <a:pt x="3176" y="5464"/>
                  </a:cubicBezTo>
                  <a:cubicBezTo>
                    <a:pt x="3190" y="5465"/>
                    <a:pt x="3201" y="5466"/>
                    <a:pt x="3214" y="5467"/>
                  </a:cubicBezTo>
                  <a:lnTo>
                    <a:pt x="3214" y="5467"/>
                  </a:lnTo>
                  <a:cubicBezTo>
                    <a:pt x="3215" y="5468"/>
                    <a:pt x="3217" y="5470"/>
                    <a:pt x="3219" y="5471"/>
                  </a:cubicBezTo>
                  <a:cubicBezTo>
                    <a:pt x="3221" y="5472"/>
                    <a:pt x="3223" y="5473"/>
                    <a:pt x="3226" y="5473"/>
                  </a:cubicBezTo>
                  <a:cubicBezTo>
                    <a:pt x="3226" y="5479"/>
                    <a:pt x="3224" y="5484"/>
                    <a:pt x="3223" y="5490"/>
                  </a:cubicBezTo>
                  <a:lnTo>
                    <a:pt x="3223" y="5490"/>
                  </a:lnTo>
                  <a:lnTo>
                    <a:pt x="3222" y="5492"/>
                  </a:lnTo>
                  <a:close/>
                  <a:moveTo>
                    <a:pt x="2925" y="5468"/>
                  </a:moveTo>
                  <a:lnTo>
                    <a:pt x="2903" y="5481"/>
                  </a:lnTo>
                  <a:cubicBezTo>
                    <a:pt x="2897" y="5485"/>
                    <a:pt x="2891" y="5490"/>
                    <a:pt x="2885" y="5493"/>
                  </a:cubicBezTo>
                  <a:lnTo>
                    <a:pt x="2865" y="5506"/>
                  </a:lnTo>
                  <a:lnTo>
                    <a:pt x="2845" y="5517"/>
                  </a:lnTo>
                  <a:cubicBezTo>
                    <a:pt x="2838" y="5521"/>
                    <a:pt x="2832" y="5525"/>
                    <a:pt x="2826" y="5528"/>
                  </a:cubicBezTo>
                  <a:lnTo>
                    <a:pt x="2806" y="5539"/>
                  </a:lnTo>
                  <a:lnTo>
                    <a:pt x="2786" y="5549"/>
                  </a:lnTo>
                  <a:lnTo>
                    <a:pt x="2765" y="5560"/>
                  </a:lnTo>
                  <a:cubicBezTo>
                    <a:pt x="2759" y="5563"/>
                    <a:pt x="2753" y="5566"/>
                    <a:pt x="2746" y="5569"/>
                  </a:cubicBezTo>
                  <a:lnTo>
                    <a:pt x="2724" y="5579"/>
                  </a:lnTo>
                  <a:lnTo>
                    <a:pt x="2706" y="5587"/>
                  </a:lnTo>
                  <a:lnTo>
                    <a:pt x="2684" y="5596"/>
                  </a:lnTo>
                  <a:lnTo>
                    <a:pt x="2666" y="5603"/>
                  </a:lnTo>
                  <a:cubicBezTo>
                    <a:pt x="2659" y="5606"/>
                    <a:pt x="2651" y="5609"/>
                    <a:pt x="2644" y="5611"/>
                  </a:cubicBezTo>
                  <a:lnTo>
                    <a:pt x="2626" y="5617"/>
                  </a:lnTo>
                  <a:lnTo>
                    <a:pt x="2607" y="5624"/>
                  </a:lnTo>
                  <a:lnTo>
                    <a:pt x="2569" y="5615"/>
                  </a:lnTo>
                  <a:cubicBezTo>
                    <a:pt x="2557" y="5611"/>
                    <a:pt x="2545" y="5608"/>
                    <a:pt x="2533" y="5605"/>
                  </a:cubicBezTo>
                  <a:cubicBezTo>
                    <a:pt x="2517" y="5600"/>
                    <a:pt x="2501" y="5596"/>
                    <a:pt x="2485" y="5591"/>
                  </a:cubicBezTo>
                  <a:cubicBezTo>
                    <a:pt x="2473" y="5587"/>
                    <a:pt x="2461" y="5583"/>
                    <a:pt x="2449" y="5580"/>
                  </a:cubicBezTo>
                  <a:cubicBezTo>
                    <a:pt x="2433" y="5574"/>
                    <a:pt x="2416" y="5570"/>
                    <a:pt x="2400" y="5564"/>
                  </a:cubicBezTo>
                  <a:cubicBezTo>
                    <a:pt x="2388" y="5560"/>
                    <a:pt x="2376" y="5556"/>
                    <a:pt x="2364" y="5552"/>
                  </a:cubicBezTo>
                  <a:lnTo>
                    <a:pt x="2316" y="5535"/>
                  </a:lnTo>
                  <a:cubicBezTo>
                    <a:pt x="2303" y="5530"/>
                    <a:pt x="2291" y="5525"/>
                    <a:pt x="2279" y="5520"/>
                  </a:cubicBezTo>
                  <a:cubicBezTo>
                    <a:pt x="2263" y="5514"/>
                    <a:pt x="2247" y="5508"/>
                    <a:pt x="2232" y="5502"/>
                  </a:cubicBezTo>
                  <a:cubicBezTo>
                    <a:pt x="2219" y="5497"/>
                    <a:pt x="2207" y="5491"/>
                    <a:pt x="2195" y="5486"/>
                  </a:cubicBezTo>
                  <a:cubicBezTo>
                    <a:pt x="2179" y="5479"/>
                    <a:pt x="2163" y="5473"/>
                    <a:pt x="2148" y="5466"/>
                  </a:cubicBezTo>
                  <a:cubicBezTo>
                    <a:pt x="2136" y="5461"/>
                    <a:pt x="2123" y="5455"/>
                    <a:pt x="2111" y="5449"/>
                  </a:cubicBezTo>
                  <a:cubicBezTo>
                    <a:pt x="2096" y="5442"/>
                    <a:pt x="2080" y="5436"/>
                    <a:pt x="2065" y="5428"/>
                  </a:cubicBezTo>
                  <a:cubicBezTo>
                    <a:pt x="2049" y="5421"/>
                    <a:pt x="2040" y="5415"/>
                    <a:pt x="2028" y="5409"/>
                  </a:cubicBezTo>
                  <a:cubicBezTo>
                    <a:pt x="2012" y="5401"/>
                    <a:pt x="1997" y="5394"/>
                    <a:pt x="1982" y="5386"/>
                  </a:cubicBezTo>
                  <a:lnTo>
                    <a:pt x="1945" y="5366"/>
                  </a:lnTo>
                  <a:cubicBezTo>
                    <a:pt x="1929" y="5358"/>
                    <a:pt x="1914" y="5350"/>
                    <a:pt x="1899" y="5342"/>
                  </a:cubicBezTo>
                  <a:lnTo>
                    <a:pt x="1862" y="5320"/>
                  </a:lnTo>
                  <a:lnTo>
                    <a:pt x="1839" y="5307"/>
                  </a:lnTo>
                  <a:lnTo>
                    <a:pt x="1839" y="5307"/>
                  </a:lnTo>
                  <a:cubicBezTo>
                    <a:pt x="1839" y="5306"/>
                    <a:pt x="1840" y="5305"/>
                    <a:pt x="1840" y="5304"/>
                  </a:cubicBezTo>
                  <a:lnTo>
                    <a:pt x="1882" y="5317"/>
                  </a:lnTo>
                  <a:cubicBezTo>
                    <a:pt x="1899" y="5322"/>
                    <a:pt x="1916" y="5328"/>
                    <a:pt x="1933" y="5333"/>
                  </a:cubicBezTo>
                  <a:cubicBezTo>
                    <a:pt x="1954" y="5339"/>
                    <a:pt x="1976" y="5344"/>
                    <a:pt x="1997" y="5350"/>
                  </a:cubicBezTo>
                  <a:cubicBezTo>
                    <a:pt x="2014" y="5354"/>
                    <a:pt x="2031" y="5359"/>
                    <a:pt x="2048" y="5363"/>
                  </a:cubicBezTo>
                  <a:cubicBezTo>
                    <a:pt x="2070" y="5369"/>
                    <a:pt x="2093" y="5373"/>
                    <a:pt x="2115" y="5378"/>
                  </a:cubicBezTo>
                  <a:cubicBezTo>
                    <a:pt x="2132" y="5382"/>
                    <a:pt x="2149" y="5386"/>
                    <a:pt x="2165" y="5389"/>
                  </a:cubicBezTo>
                  <a:cubicBezTo>
                    <a:pt x="2188" y="5394"/>
                    <a:pt x="2212" y="5398"/>
                    <a:pt x="2235" y="5401"/>
                  </a:cubicBezTo>
                  <a:cubicBezTo>
                    <a:pt x="2251" y="5404"/>
                    <a:pt x="2267" y="5408"/>
                    <a:pt x="2284" y="5410"/>
                  </a:cubicBezTo>
                  <a:cubicBezTo>
                    <a:pt x="2308" y="5414"/>
                    <a:pt x="2331" y="5417"/>
                    <a:pt x="2355" y="5420"/>
                  </a:cubicBezTo>
                  <a:cubicBezTo>
                    <a:pt x="2371" y="5422"/>
                    <a:pt x="2388" y="5425"/>
                    <a:pt x="2404" y="5427"/>
                  </a:cubicBezTo>
                  <a:cubicBezTo>
                    <a:pt x="2429" y="5430"/>
                    <a:pt x="2454" y="5432"/>
                    <a:pt x="2479" y="5434"/>
                  </a:cubicBezTo>
                  <a:cubicBezTo>
                    <a:pt x="2494" y="5435"/>
                    <a:pt x="2510" y="5437"/>
                    <a:pt x="2525" y="5438"/>
                  </a:cubicBezTo>
                  <a:cubicBezTo>
                    <a:pt x="2553" y="5441"/>
                    <a:pt x="2580" y="5442"/>
                    <a:pt x="2607" y="5443"/>
                  </a:cubicBezTo>
                  <a:lnTo>
                    <a:pt x="2647" y="5445"/>
                  </a:lnTo>
                  <a:cubicBezTo>
                    <a:pt x="2688" y="5447"/>
                    <a:pt x="2729" y="5448"/>
                    <a:pt x="2771" y="5448"/>
                  </a:cubicBezTo>
                  <a:lnTo>
                    <a:pt x="2772" y="5448"/>
                  </a:lnTo>
                  <a:cubicBezTo>
                    <a:pt x="2803" y="5448"/>
                    <a:pt x="2835" y="5448"/>
                    <a:pt x="2867" y="5446"/>
                  </a:cubicBezTo>
                  <a:cubicBezTo>
                    <a:pt x="2876" y="5446"/>
                    <a:pt x="2886" y="5446"/>
                    <a:pt x="2896" y="5445"/>
                  </a:cubicBezTo>
                  <a:cubicBezTo>
                    <a:pt x="2911" y="5445"/>
                    <a:pt x="2926" y="5444"/>
                    <a:pt x="2941" y="5443"/>
                  </a:cubicBezTo>
                  <a:lnTo>
                    <a:pt x="2941" y="5443"/>
                  </a:lnTo>
                  <a:cubicBezTo>
                    <a:pt x="2942" y="5447"/>
                    <a:pt x="2943" y="5450"/>
                    <a:pt x="2945" y="5453"/>
                  </a:cubicBezTo>
                  <a:lnTo>
                    <a:pt x="2945" y="5453"/>
                  </a:lnTo>
                  <a:lnTo>
                    <a:pt x="2941" y="5456"/>
                  </a:lnTo>
                  <a:cubicBezTo>
                    <a:pt x="2937" y="5458"/>
                    <a:pt x="2931" y="5462"/>
                    <a:pt x="2925" y="5466"/>
                  </a:cubicBezTo>
                  <a:lnTo>
                    <a:pt x="2925" y="5468"/>
                  </a:lnTo>
                  <a:close/>
                  <a:moveTo>
                    <a:pt x="1677" y="5294"/>
                  </a:moveTo>
                  <a:cubicBezTo>
                    <a:pt x="1670" y="5294"/>
                    <a:pt x="1662" y="5292"/>
                    <a:pt x="1654" y="5292"/>
                  </a:cubicBezTo>
                  <a:cubicBezTo>
                    <a:pt x="1640" y="5292"/>
                    <a:pt x="1626" y="5290"/>
                    <a:pt x="1612" y="5288"/>
                  </a:cubicBezTo>
                  <a:cubicBezTo>
                    <a:pt x="1601" y="5287"/>
                    <a:pt x="1591" y="5285"/>
                    <a:pt x="1580" y="5283"/>
                  </a:cubicBezTo>
                  <a:cubicBezTo>
                    <a:pt x="1569" y="5282"/>
                    <a:pt x="1558" y="5280"/>
                    <a:pt x="1547" y="5278"/>
                  </a:cubicBezTo>
                  <a:cubicBezTo>
                    <a:pt x="1536" y="5276"/>
                    <a:pt x="1524" y="5275"/>
                    <a:pt x="1514" y="5272"/>
                  </a:cubicBezTo>
                  <a:cubicBezTo>
                    <a:pt x="1503" y="5270"/>
                    <a:pt x="1492" y="5268"/>
                    <a:pt x="1482" y="5265"/>
                  </a:cubicBezTo>
                  <a:cubicBezTo>
                    <a:pt x="1471" y="5262"/>
                    <a:pt x="1462" y="5260"/>
                    <a:pt x="1452" y="5257"/>
                  </a:cubicBezTo>
                  <a:cubicBezTo>
                    <a:pt x="1441" y="5255"/>
                    <a:pt x="1430" y="5251"/>
                    <a:pt x="1419" y="5248"/>
                  </a:cubicBezTo>
                  <a:cubicBezTo>
                    <a:pt x="1408" y="5245"/>
                    <a:pt x="1400" y="5242"/>
                    <a:pt x="1391" y="5239"/>
                  </a:cubicBezTo>
                  <a:lnTo>
                    <a:pt x="1371" y="5233"/>
                  </a:lnTo>
                  <a:lnTo>
                    <a:pt x="1345" y="5211"/>
                  </a:lnTo>
                  <a:lnTo>
                    <a:pt x="1319" y="5187"/>
                  </a:lnTo>
                  <a:cubicBezTo>
                    <a:pt x="1304" y="5174"/>
                    <a:pt x="1289" y="5160"/>
                    <a:pt x="1274" y="5146"/>
                  </a:cubicBezTo>
                  <a:cubicBezTo>
                    <a:pt x="1267" y="5140"/>
                    <a:pt x="1261" y="5133"/>
                    <a:pt x="1254" y="5127"/>
                  </a:cubicBezTo>
                  <a:lnTo>
                    <a:pt x="1254" y="5127"/>
                  </a:lnTo>
                  <a:cubicBezTo>
                    <a:pt x="1254" y="5126"/>
                    <a:pt x="1254" y="5125"/>
                    <a:pt x="1255" y="5124"/>
                  </a:cubicBezTo>
                  <a:cubicBezTo>
                    <a:pt x="1255" y="5120"/>
                    <a:pt x="1256" y="5117"/>
                    <a:pt x="1258" y="5113"/>
                  </a:cubicBezTo>
                  <a:cubicBezTo>
                    <a:pt x="1259" y="5110"/>
                    <a:pt x="1258" y="5110"/>
                    <a:pt x="1259" y="5108"/>
                  </a:cubicBezTo>
                  <a:lnTo>
                    <a:pt x="1276" y="5117"/>
                  </a:lnTo>
                  <a:cubicBezTo>
                    <a:pt x="1290" y="5124"/>
                    <a:pt x="1304" y="5130"/>
                    <a:pt x="1318" y="5136"/>
                  </a:cubicBezTo>
                  <a:lnTo>
                    <a:pt x="1348" y="5151"/>
                  </a:lnTo>
                  <a:cubicBezTo>
                    <a:pt x="1363" y="5157"/>
                    <a:pt x="1378" y="5163"/>
                    <a:pt x="1393" y="5169"/>
                  </a:cubicBezTo>
                  <a:cubicBezTo>
                    <a:pt x="1403" y="5173"/>
                    <a:pt x="1413" y="5178"/>
                    <a:pt x="1423" y="5182"/>
                  </a:cubicBezTo>
                  <a:cubicBezTo>
                    <a:pt x="1439" y="5188"/>
                    <a:pt x="1455" y="5194"/>
                    <a:pt x="1472" y="5200"/>
                  </a:cubicBezTo>
                  <a:cubicBezTo>
                    <a:pt x="1481" y="5203"/>
                    <a:pt x="1490" y="5207"/>
                    <a:pt x="1498" y="5210"/>
                  </a:cubicBezTo>
                  <a:cubicBezTo>
                    <a:pt x="1520" y="5217"/>
                    <a:pt x="1542" y="5224"/>
                    <a:pt x="1563" y="5231"/>
                  </a:cubicBezTo>
                  <a:lnTo>
                    <a:pt x="1576" y="5235"/>
                  </a:lnTo>
                  <a:cubicBezTo>
                    <a:pt x="1601" y="5243"/>
                    <a:pt x="1627" y="5250"/>
                    <a:pt x="1654" y="5258"/>
                  </a:cubicBezTo>
                  <a:lnTo>
                    <a:pt x="1677" y="5263"/>
                  </a:lnTo>
                  <a:cubicBezTo>
                    <a:pt x="1696" y="5268"/>
                    <a:pt x="1715" y="5272"/>
                    <a:pt x="1734" y="5277"/>
                  </a:cubicBezTo>
                  <a:lnTo>
                    <a:pt x="1763" y="5283"/>
                  </a:lnTo>
                  <a:lnTo>
                    <a:pt x="1793" y="5289"/>
                  </a:lnTo>
                  <a:lnTo>
                    <a:pt x="1793" y="5289"/>
                  </a:lnTo>
                  <a:cubicBezTo>
                    <a:pt x="1793" y="5289"/>
                    <a:pt x="1793" y="5290"/>
                    <a:pt x="1793" y="5291"/>
                  </a:cubicBezTo>
                  <a:lnTo>
                    <a:pt x="1793" y="5292"/>
                  </a:lnTo>
                  <a:lnTo>
                    <a:pt x="1793" y="5292"/>
                  </a:lnTo>
                  <a:cubicBezTo>
                    <a:pt x="1793" y="5293"/>
                    <a:pt x="1793" y="5293"/>
                    <a:pt x="1793" y="5293"/>
                  </a:cubicBezTo>
                  <a:cubicBezTo>
                    <a:pt x="1793" y="5294"/>
                    <a:pt x="1793" y="5294"/>
                    <a:pt x="1793" y="5295"/>
                  </a:cubicBezTo>
                  <a:cubicBezTo>
                    <a:pt x="1776" y="5295"/>
                    <a:pt x="1760" y="5296"/>
                    <a:pt x="1743" y="5296"/>
                  </a:cubicBezTo>
                  <a:cubicBezTo>
                    <a:pt x="1721" y="5296"/>
                    <a:pt x="1699" y="5295"/>
                    <a:pt x="1677" y="5294"/>
                  </a:cubicBezTo>
                  <a:close/>
                  <a:moveTo>
                    <a:pt x="1441" y="5294"/>
                  </a:moveTo>
                  <a:cubicBezTo>
                    <a:pt x="1450" y="5301"/>
                    <a:pt x="1459" y="5308"/>
                    <a:pt x="1467" y="5313"/>
                  </a:cubicBezTo>
                  <a:lnTo>
                    <a:pt x="1466" y="5315"/>
                  </a:lnTo>
                  <a:lnTo>
                    <a:pt x="1427" y="5295"/>
                  </a:lnTo>
                  <a:cubicBezTo>
                    <a:pt x="1415" y="5289"/>
                    <a:pt x="1403" y="5283"/>
                    <a:pt x="1391" y="5276"/>
                  </a:cubicBezTo>
                  <a:cubicBezTo>
                    <a:pt x="1371" y="5264"/>
                    <a:pt x="1352" y="5253"/>
                    <a:pt x="1332" y="5241"/>
                  </a:cubicBezTo>
                  <a:cubicBezTo>
                    <a:pt x="1322" y="5235"/>
                    <a:pt x="1312" y="5230"/>
                    <a:pt x="1302" y="5224"/>
                  </a:cubicBezTo>
                  <a:lnTo>
                    <a:pt x="1279" y="5209"/>
                  </a:lnTo>
                  <a:lnTo>
                    <a:pt x="1267" y="5200"/>
                  </a:lnTo>
                  <a:lnTo>
                    <a:pt x="1252" y="5190"/>
                  </a:lnTo>
                  <a:lnTo>
                    <a:pt x="1254" y="5188"/>
                  </a:lnTo>
                  <a:lnTo>
                    <a:pt x="1268" y="5194"/>
                  </a:lnTo>
                  <a:cubicBezTo>
                    <a:pt x="1278" y="5199"/>
                    <a:pt x="1288" y="5203"/>
                    <a:pt x="1297" y="5207"/>
                  </a:cubicBezTo>
                  <a:lnTo>
                    <a:pt x="1329" y="5220"/>
                  </a:lnTo>
                  <a:cubicBezTo>
                    <a:pt x="1339" y="5223"/>
                    <a:pt x="1348" y="5227"/>
                    <a:pt x="1358" y="5231"/>
                  </a:cubicBezTo>
                  <a:lnTo>
                    <a:pt x="1371" y="5235"/>
                  </a:lnTo>
                  <a:cubicBezTo>
                    <a:pt x="1384" y="5246"/>
                    <a:pt x="1397" y="5258"/>
                    <a:pt x="1410" y="5269"/>
                  </a:cubicBezTo>
                  <a:cubicBezTo>
                    <a:pt x="1421" y="5278"/>
                    <a:pt x="1432" y="5285"/>
                    <a:pt x="1443" y="5294"/>
                  </a:cubicBezTo>
                  <a:lnTo>
                    <a:pt x="1441" y="5294"/>
                  </a:lnTo>
                  <a:close/>
                  <a:moveTo>
                    <a:pt x="1231" y="4914"/>
                  </a:moveTo>
                  <a:lnTo>
                    <a:pt x="1233" y="4902"/>
                  </a:lnTo>
                  <a:cubicBezTo>
                    <a:pt x="1234" y="4891"/>
                    <a:pt x="1236" y="4879"/>
                    <a:pt x="1238" y="4867"/>
                  </a:cubicBezTo>
                  <a:lnTo>
                    <a:pt x="1239" y="4859"/>
                  </a:lnTo>
                  <a:cubicBezTo>
                    <a:pt x="1241" y="4846"/>
                    <a:pt x="1242" y="4833"/>
                    <a:pt x="1244" y="4820"/>
                  </a:cubicBezTo>
                  <a:lnTo>
                    <a:pt x="1244" y="4817"/>
                  </a:lnTo>
                  <a:cubicBezTo>
                    <a:pt x="1246" y="4802"/>
                    <a:pt x="1248" y="4786"/>
                    <a:pt x="1250" y="4770"/>
                  </a:cubicBezTo>
                  <a:cubicBezTo>
                    <a:pt x="1250" y="4768"/>
                    <a:pt x="1250" y="4766"/>
                    <a:pt x="1250" y="4763"/>
                  </a:cubicBezTo>
                  <a:lnTo>
                    <a:pt x="1252" y="4744"/>
                  </a:lnTo>
                  <a:lnTo>
                    <a:pt x="1254" y="4744"/>
                  </a:lnTo>
                  <a:lnTo>
                    <a:pt x="1254" y="4744"/>
                  </a:lnTo>
                  <a:cubicBezTo>
                    <a:pt x="1258" y="4743"/>
                    <a:pt x="1261" y="4742"/>
                    <a:pt x="1265" y="4740"/>
                  </a:cubicBezTo>
                  <a:cubicBezTo>
                    <a:pt x="1266" y="4740"/>
                    <a:pt x="1267" y="4739"/>
                    <a:pt x="1268" y="4738"/>
                  </a:cubicBezTo>
                  <a:cubicBezTo>
                    <a:pt x="1276" y="4747"/>
                    <a:pt x="1283" y="4756"/>
                    <a:pt x="1290" y="4765"/>
                  </a:cubicBezTo>
                  <a:cubicBezTo>
                    <a:pt x="1295" y="4771"/>
                    <a:pt x="1300" y="4777"/>
                    <a:pt x="1305" y="4782"/>
                  </a:cubicBezTo>
                  <a:cubicBezTo>
                    <a:pt x="1298" y="4853"/>
                    <a:pt x="1290" y="4915"/>
                    <a:pt x="1282" y="4969"/>
                  </a:cubicBezTo>
                  <a:lnTo>
                    <a:pt x="1282" y="4969"/>
                  </a:lnTo>
                  <a:lnTo>
                    <a:pt x="1281" y="4969"/>
                  </a:lnTo>
                  <a:cubicBezTo>
                    <a:pt x="1280" y="4969"/>
                    <a:pt x="1280" y="4969"/>
                    <a:pt x="1279" y="4969"/>
                  </a:cubicBezTo>
                  <a:lnTo>
                    <a:pt x="1279" y="4969"/>
                  </a:lnTo>
                  <a:lnTo>
                    <a:pt x="1279" y="4969"/>
                  </a:lnTo>
                  <a:cubicBezTo>
                    <a:pt x="1275" y="4969"/>
                    <a:pt x="1270" y="4971"/>
                    <a:pt x="1267" y="4973"/>
                  </a:cubicBezTo>
                  <a:cubicBezTo>
                    <a:pt x="1263" y="4976"/>
                    <a:pt x="1261" y="4978"/>
                    <a:pt x="1259" y="4981"/>
                  </a:cubicBezTo>
                  <a:cubicBezTo>
                    <a:pt x="1256" y="4985"/>
                    <a:pt x="1255" y="4989"/>
                    <a:pt x="1255" y="4993"/>
                  </a:cubicBezTo>
                  <a:lnTo>
                    <a:pt x="1255" y="4993"/>
                  </a:lnTo>
                  <a:lnTo>
                    <a:pt x="1255" y="4993"/>
                  </a:lnTo>
                  <a:cubicBezTo>
                    <a:pt x="1256" y="4998"/>
                    <a:pt x="1257" y="5001"/>
                    <a:pt x="1259" y="5005"/>
                  </a:cubicBezTo>
                  <a:cubicBezTo>
                    <a:pt x="1261" y="5009"/>
                    <a:pt x="1263" y="5012"/>
                    <a:pt x="1267" y="5014"/>
                  </a:cubicBezTo>
                  <a:cubicBezTo>
                    <a:pt x="1269" y="5016"/>
                    <a:pt x="1272" y="5016"/>
                    <a:pt x="1275" y="5016"/>
                  </a:cubicBezTo>
                  <a:lnTo>
                    <a:pt x="1274" y="5024"/>
                  </a:lnTo>
                  <a:lnTo>
                    <a:pt x="1274" y="5024"/>
                  </a:lnTo>
                  <a:lnTo>
                    <a:pt x="1274" y="5024"/>
                  </a:lnTo>
                  <a:cubicBezTo>
                    <a:pt x="1274" y="5025"/>
                    <a:pt x="1274" y="5025"/>
                    <a:pt x="1274" y="5025"/>
                  </a:cubicBezTo>
                  <a:cubicBezTo>
                    <a:pt x="1272" y="5034"/>
                    <a:pt x="1271" y="5043"/>
                    <a:pt x="1269" y="5052"/>
                  </a:cubicBezTo>
                  <a:cubicBezTo>
                    <a:pt x="1269" y="5054"/>
                    <a:pt x="1269" y="5057"/>
                    <a:pt x="1267" y="5059"/>
                  </a:cubicBezTo>
                  <a:lnTo>
                    <a:pt x="1264" y="5078"/>
                  </a:lnTo>
                  <a:cubicBezTo>
                    <a:pt x="1264" y="5081"/>
                    <a:pt x="1262" y="5084"/>
                    <a:pt x="1262" y="5087"/>
                  </a:cubicBezTo>
                  <a:cubicBezTo>
                    <a:pt x="1261" y="5091"/>
                    <a:pt x="1259" y="5097"/>
                    <a:pt x="1258" y="5102"/>
                  </a:cubicBezTo>
                  <a:lnTo>
                    <a:pt x="1257" y="5106"/>
                  </a:lnTo>
                  <a:lnTo>
                    <a:pt x="1223" y="5089"/>
                  </a:lnTo>
                  <a:lnTo>
                    <a:pt x="1223" y="5089"/>
                  </a:lnTo>
                  <a:cubicBezTo>
                    <a:pt x="1223" y="5089"/>
                    <a:pt x="1223" y="5088"/>
                    <a:pt x="1224" y="5088"/>
                  </a:cubicBezTo>
                  <a:cubicBezTo>
                    <a:pt x="1226" y="5085"/>
                    <a:pt x="1226" y="5081"/>
                    <a:pt x="1227" y="5077"/>
                  </a:cubicBezTo>
                  <a:lnTo>
                    <a:pt x="1227" y="5077"/>
                  </a:lnTo>
                  <a:cubicBezTo>
                    <a:pt x="1227" y="5073"/>
                    <a:pt x="1225" y="5071"/>
                    <a:pt x="1223" y="5066"/>
                  </a:cubicBezTo>
                  <a:cubicBezTo>
                    <a:pt x="1220" y="5063"/>
                    <a:pt x="1219" y="5059"/>
                    <a:pt x="1215" y="5057"/>
                  </a:cubicBezTo>
                  <a:cubicBezTo>
                    <a:pt x="1213" y="5056"/>
                    <a:pt x="1211" y="5055"/>
                    <a:pt x="1208" y="5055"/>
                  </a:cubicBezTo>
                  <a:cubicBezTo>
                    <a:pt x="1215" y="5020"/>
                    <a:pt x="1222" y="4981"/>
                    <a:pt x="1228" y="4940"/>
                  </a:cubicBezTo>
                  <a:cubicBezTo>
                    <a:pt x="1229" y="4931"/>
                    <a:pt x="1230" y="4923"/>
                    <a:pt x="1232" y="4914"/>
                  </a:cubicBezTo>
                  <a:lnTo>
                    <a:pt x="1231" y="4914"/>
                  </a:lnTo>
                  <a:close/>
                  <a:moveTo>
                    <a:pt x="1196" y="4701"/>
                  </a:moveTo>
                  <a:lnTo>
                    <a:pt x="1159" y="4689"/>
                  </a:lnTo>
                  <a:lnTo>
                    <a:pt x="1134" y="4681"/>
                  </a:lnTo>
                  <a:cubicBezTo>
                    <a:pt x="1116" y="4675"/>
                    <a:pt x="1099" y="4669"/>
                    <a:pt x="1081" y="4662"/>
                  </a:cubicBezTo>
                  <a:lnTo>
                    <a:pt x="1064" y="4655"/>
                  </a:lnTo>
                  <a:lnTo>
                    <a:pt x="1025" y="4640"/>
                  </a:lnTo>
                  <a:lnTo>
                    <a:pt x="1005" y="4631"/>
                  </a:lnTo>
                  <a:cubicBezTo>
                    <a:pt x="994" y="4626"/>
                    <a:pt x="983" y="4622"/>
                    <a:pt x="971" y="4616"/>
                  </a:cubicBezTo>
                  <a:lnTo>
                    <a:pt x="950" y="4606"/>
                  </a:lnTo>
                  <a:lnTo>
                    <a:pt x="918" y="4591"/>
                  </a:lnTo>
                  <a:cubicBezTo>
                    <a:pt x="911" y="4587"/>
                    <a:pt x="903" y="4583"/>
                    <a:pt x="896" y="4579"/>
                  </a:cubicBezTo>
                  <a:cubicBezTo>
                    <a:pt x="889" y="4575"/>
                    <a:pt x="876" y="4569"/>
                    <a:pt x="867" y="4563"/>
                  </a:cubicBezTo>
                  <a:lnTo>
                    <a:pt x="844" y="4550"/>
                  </a:lnTo>
                  <a:lnTo>
                    <a:pt x="835" y="4545"/>
                  </a:lnTo>
                  <a:lnTo>
                    <a:pt x="835" y="4545"/>
                  </a:lnTo>
                  <a:cubicBezTo>
                    <a:pt x="837" y="4542"/>
                    <a:pt x="838" y="4538"/>
                    <a:pt x="838" y="4534"/>
                  </a:cubicBezTo>
                  <a:lnTo>
                    <a:pt x="840" y="4534"/>
                  </a:lnTo>
                  <a:lnTo>
                    <a:pt x="840" y="4534"/>
                  </a:lnTo>
                  <a:cubicBezTo>
                    <a:pt x="975" y="4598"/>
                    <a:pt x="1101" y="4628"/>
                    <a:pt x="1250" y="4633"/>
                  </a:cubicBezTo>
                  <a:lnTo>
                    <a:pt x="1250" y="4633"/>
                  </a:lnTo>
                  <a:cubicBezTo>
                    <a:pt x="1250" y="4633"/>
                    <a:pt x="1250" y="4633"/>
                    <a:pt x="1250" y="4634"/>
                  </a:cubicBezTo>
                  <a:lnTo>
                    <a:pt x="1250" y="4634"/>
                  </a:lnTo>
                  <a:cubicBezTo>
                    <a:pt x="1250" y="4648"/>
                    <a:pt x="1251" y="4662"/>
                    <a:pt x="1252" y="4675"/>
                  </a:cubicBezTo>
                  <a:cubicBezTo>
                    <a:pt x="1252" y="4682"/>
                    <a:pt x="1252" y="4689"/>
                    <a:pt x="1253" y="4696"/>
                  </a:cubicBezTo>
                  <a:lnTo>
                    <a:pt x="1253" y="4696"/>
                  </a:lnTo>
                  <a:cubicBezTo>
                    <a:pt x="1250" y="4696"/>
                    <a:pt x="1247" y="4698"/>
                    <a:pt x="1244" y="4699"/>
                  </a:cubicBezTo>
                  <a:cubicBezTo>
                    <a:pt x="1240" y="4702"/>
                    <a:pt x="1237" y="4705"/>
                    <a:pt x="1235" y="4708"/>
                  </a:cubicBezTo>
                  <a:cubicBezTo>
                    <a:pt x="1234" y="4710"/>
                    <a:pt x="1234" y="4710"/>
                    <a:pt x="1233" y="4712"/>
                  </a:cubicBezTo>
                  <a:lnTo>
                    <a:pt x="1233" y="4712"/>
                  </a:lnTo>
                  <a:cubicBezTo>
                    <a:pt x="1221" y="4707"/>
                    <a:pt x="1208" y="4704"/>
                    <a:pt x="1196" y="4700"/>
                  </a:cubicBezTo>
                  <a:lnTo>
                    <a:pt x="1196" y="4701"/>
                  </a:lnTo>
                  <a:close/>
                  <a:moveTo>
                    <a:pt x="758" y="4448"/>
                  </a:moveTo>
                  <a:cubicBezTo>
                    <a:pt x="747" y="4432"/>
                    <a:pt x="737" y="4416"/>
                    <a:pt x="726" y="4399"/>
                  </a:cubicBezTo>
                  <a:lnTo>
                    <a:pt x="703" y="4363"/>
                  </a:lnTo>
                  <a:cubicBezTo>
                    <a:pt x="692" y="4347"/>
                    <a:pt x="683" y="4330"/>
                    <a:pt x="672" y="4314"/>
                  </a:cubicBezTo>
                  <a:lnTo>
                    <a:pt x="648" y="4274"/>
                  </a:lnTo>
                  <a:cubicBezTo>
                    <a:pt x="638" y="4258"/>
                    <a:pt x="628" y="4241"/>
                    <a:pt x="618" y="4224"/>
                  </a:cubicBezTo>
                  <a:cubicBezTo>
                    <a:pt x="610" y="4211"/>
                    <a:pt x="602" y="4198"/>
                    <a:pt x="594" y="4185"/>
                  </a:cubicBezTo>
                  <a:cubicBezTo>
                    <a:pt x="591" y="4180"/>
                    <a:pt x="589" y="4175"/>
                    <a:pt x="586" y="4170"/>
                  </a:cubicBezTo>
                  <a:lnTo>
                    <a:pt x="610" y="4194"/>
                  </a:lnTo>
                  <a:cubicBezTo>
                    <a:pt x="613" y="4196"/>
                    <a:pt x="615" y="4199"/>
                    <a:pt x="618" y="4201"/>
                  </a:cubicBezTo>
                  <a:cubicBezTo>
                    <a:pt x="629" y="4211"/>
                    <a:pt x="640" y="4221"/>
                    <a:pt x="651" y="4232"/>
                  </a:cubicBezTo>
                  <a:lnTo>
                    <a:pt x="659" y="4239"/>
                  </a:lnTo>
                  <a:lnTo>
                    <a:pt x="693" y="4268"/>
                  </a:lnTo>
                  <a:lnTo>
                    <a:pt x="701" y="4275"/>
                  </a:lnTo>
                  <a:lnTo>
                    <a:pt x="701" y="4275"/>
                  </a:lnTo>
                  <a:cubicBezTo>
                    <a:pt x="703" y="4278"/>
                    <a:pt x="706" y="4282"/>
                    <a:pt x="709" y="4283"/>
                  </a:cubicBezTo>
                  <a:cubicBezTo>
                    <a:pt x="711" y="4285"/>
                    <a:pt x="712" y="4284"/>
                    <a:pt x="714" y="4285"/>
                  </a:cubicBezTo>
                  <a:cubicBezTo>
                    <a:pt x="721" y="4291"/>
                    <a:pt x="728" y="4298"/>
                    <a:pt x="736" y="4304"/>
                  </a:cubicBezTo>
                  <a:lnTo>
                    <a:pt x="745" y="4311"/>
                  </a:lnTo>
                  <a:cubicBezTo>
                    <a:pt x="757" y="4320"/>
                    <a:pt x="768" y="4329"/>
                    <a:pt x="780" y="4338"/>
                  </a:cubicBezTo>
                  <a:lnTo>
                    <a:pt x="784" y="4341"/>
                  </a:lnTo>
                  <a:cubicBezTo>
                    <a:pt x="786" y="4357"/>
                    <a:pt x="788" y="4373"/>
                    <a:pt x="791" y="4388"/>
                  </a:cubicBezTo>
                  <a:cubicBezTo>
                    <a:pt x="791" y="4393"/>
                    <a:pt x="792" y="4398"/>
                    <a:pt x="793" y="4403"/>
                  </a:cubicBezTo>
                  <a:cubicBezTo>
                    <a:pt x="796" y="4422"/>
                    <a:pt x="799" y="4443"/>
                    <a:pt x="802" y="4463"/>
                  </a:cubicBezTo>
                  <a:cubicBezTo>
                    <a:pt x="802" y="4467"/>
                    <a:pt x="804" y="4472"/>
                    <a:pt x="804" y="4476"/>
                  </a:cubicBezTo>
                  <a:cubicBezTo>
                    <a:pt x="806" y="4488"/>
                    <a:pt x="808" y="4500"/>
                    <a:pt x="810" y="4511"/>
                  </a:cubicBezTo>
                  <a:lnTo>
                    <a:pt x="810" y="4511"/>
                  </a:lnTo>
                  <a:cubicBezTo>
                    <a:pt x="808" y="4511"/>
                    <a:pt x="806" y="4512"/>
                    <a:pt x="804" y="4513"/>
                  </a:cubicBezTo>
                  <a:lnTo>
                    <a:pt x="801" y="4511"/>
                  </a:lnTo>
                  <a:lnTo>
                    <a:pt x="781" y="4483"/>
                  </a:lnTo>
                  <a:cubicBezTo>
                    <a:pt x="774" y="4471"/>
                    <a:pt x="766" y="4460"/>
                    <a:pt x="758" y="4448"/>
                  </a:cubicBezTo>
                  <a:close/>
                  <a:moveTo>
                    <a:pt x="522" y="4104"/>
                  </a:moveTo>
                  <a:cubicBezTo>
                    <a:pt x="507" y="4088"/>
                    <a:pt x="492" y="4071"/>
                    <a:pt x="477" y="4054"/>
                  </a:cubicBezTo>
                  <a:lnTo>
                    <a:pt x="467" y="4041"/>
                  </a:lnTo>
                  <a:cubicBezTo>
                    <a:pt x="451" y="4022"/>
                    <a:pt x="435" y="4004"/>
                    <a:pt x="420" y="3985"/>
                  </a:cubicBezTo>
                  <a:lnTo>
                    <a:pt x="411" y="3973"/>
                  </a:lnTo>
                  <a:cubicBezTo>
                    <a:pt x="398" y="3956"/>
                    <a:pt x="385" y="3939"/>
                    <a:pt x="372" y="3921"/>
                  </a:cubicBezTo>
                  <a:lnTo>
                    <a:pt x="364" y="3910"/>
                  </a:lnTo>
                  <a:cubicBezTo>
                    <a:pt x="350" y="3890"/>
                    <a:pt x="336" y="3870"/>
                    <a:pt x="323" y="3849"/>
                  </a:cubicBezTo>
                  <a:lnTo>
                    <a:pt x="314" y="3835"/>
                  </a:lnTo>
                  <a:cubicBezTo>
                    <a:pt x="302" y="3815"/>
                    <a:pt x="290" y="3797"/>
                    <a:pt x="279" y="3778"/>
                  </a:cubicBezTo>
                  <a:lnTo>
                    <a:pt x="277" y="3775"/>
                  </a:lnTo>
                  <a:lnTo>
                    <a:pt x="277" y="3775"/>
                  </a:lnTo>
                  <a:cubicBezTo>
                    <a:pt x="359" y="3911"/>
                    <a:pt x="443" y="4018"/>
                    <a:pt x="558" y="4127"/>
                  </a:cubicBezTo>
                  <a:lnTo>
                    <a:pt x="561" y="4132"/>
                  </a:lnTo>
                  <a:cubicBezTo>
                    <a:pt x="566" y="4142"/>
                    <a:pt x="572" y="4152"/>
                    <a:pt x="578" y="4162"/>
                  </a:cubicBezTo>
                  <a:cubicBezTo>
                    <a:pt x="561" y="4145"/>
                    <a:pt x="544" y="4128"/>
                    <a:pt x="528" y="4111"/>
                  </a:cubicBezTo>
                  <a:cubicBezTo>
                    <a:pt x="527" y="4109"/>
                    <a:pt x="525" y="4106"/>
                    <a:pt x="522" y="4104"/>
                  </a:cubicBezTo>
                  <a:close/>
                  <a:moveTo>
                    <a:pt x="226" y="3700"/>
                  </a:moveTo>
                  <a:cubicBezTo>
                    <a:pt x="220" y="3694"/>
                    <a:pt x="214" y="3688"/>
                    <a:pt x="209" y="3680"/>
                  </a:cubicBezTo>
                  <a:cubicBezTo>
                    <a:pt x="203" y="3673"/>
                    <a:pt x="202" y="3672"/>
                    <a:pt x="199" y="3668"/>
                  </a:cubicBezTo>
                  <a:cubicBezTo>
                    <a:pt x="196" y="3664"/>
                    <a:pt x="191" y="3658"/>
                    <a:pt x="187" y="3652"/>
                  </a:cubicBezTo>
                  <a:cubicBezTo>
                    <a:pt x="183" y="3640"/>
                    <a:pt x="180" y="3628"/>
                    <a:pt x="176" y="3616"/>
                  </a:cubicBezTo>
                  <a:cubicBezTo>
                    <a:pt x="175" y="3613"/>
                    <a:pt x="174" y="3611"/>
                    <a:pt x="173" y="3608"/>
                  </a:cubicBezTo>
                  <a:lnTo>
                    <a:pt x="173" y="3608"/>
                  </a:lnTo>
                  <a:cubicBezTo>
                    <a:pt x="175" y="3605"/>
                    <a:pt x="175" y="3602"/>
                    <a:pt x="175" y="3599"/>
                  </a:cubicBezTo>
                  <a:lnTo>
                    <a:pt x="175" y="3599"/>
                  </a:lnTo>
                  <a:lnTo>
                    <a:pt x="175" y="3599"/>
                  </a:lnTo>
                  <a:cubicBezTo>
                    <a:pt x="175" y="3594"/>
                    <a:pt x="174" y="3591"/>
                    <a:pt x="172" y="3587"/>
                  </a:cubicBezTo>
                  <a:cubicBezTo>
                    <a:pt x="170" y="3584"/>
                    <a:pt x="168" y="3581"/>
                    <a:pt x="165" y="3579"/>
                  </a:cubicBezTo>
                  <a:lnTo>
                    <a:pt x="164" y="3575"/>
                  </a:lnTo>
                  <a:cubicBezTo>
                    <a:pt x="159" y="3559"/>
                    <a:pt x="154" y="3543"/>
                    <a:pt x="150" y="3527"/>
                  </a:cubicBezTo>
                  <a:cubicBezTo>
                    <a:pt x="145" y="3511"/>
                    <a:pt x="142" y="3499"/>
                    <a:pt x="138" y="3486"/>
                  </a:cubicBezTo>
                  <a:lnTo>
                    <a:pt x="131" y="3457"/>
                  </a:lnTo>
                  <a:lnTo>
                    <a:pt x="133" y="3464"/>
                  </a:lnTo>
                  <a:lnTo>
                    <a:pt x="141" y="3487"/>
                  </a:lnTo>
                  <a:lnTo>
                    <a:pt x="151" y="3513"/>
                  </a:lnTo>
                  <a:cubicBezTo>
                    <a:pt x="154" y="3520"/>
                    <a:pt x="157" y="3528"/>
                    <a:pt x="160" y="3536"/>
                  </a:cubicBezTo>
                  <a:lnTo>
                    <a:pt x="170" y="3561"/>
                  </a:lnTo>
                  <a:lnTo>
                    <a:pt x="180" y="3584"/>
                  </a:lnTo>
                  <a:cubicBezTo>
                    <a:pt x="183" y="3592"/>
                    <a:pt x="187" y="3600"/>
                    <a:pt x="191" y="3609"/>
                  </a:cubicBezTo>
                  <a:lnTo>
                    <a:pt x="201" y="3632"/>
                  </a:lnTo>
                  <a:lnTo>
                    <a:pt x="213" y="3656"/>
                  </a:lnTo>
                  <a:cubicBezTo>
                    <a:pt x="217" y="3664"/>
                    <a:pt x="221" y="3671"/>
                    <a:pt x="225" y="3679"/>
                  </a:cubicBezTo>
                  <a:cubicBezTo>
                    <a:pt x="228" y="3687"/>
                    <a:pt x="233" y="3695"/>
                    <a:pt x="237" y="3703"/>
                  </a:cubicBezTo>
                  <a:cubicBezTo>
                    <a:pt x="239" y="3707"/>
                    <a:pt x="241" y="3711"/>
                    <a:pt x="243" y="3715"/>
                  </a:cubicBezTo>
                  <a:lnTo>
                    <a:pt x="238" y="3710"/>
                  </a:lnTo>
                  <a:cubicBezTo>
                    <a:pt x="234" y="3707"/>
                    <a:pt x="230" y="3703"/>
                    <a:pt x="226" y="3699"/>
                  </a:cubicBezTo>
                  <a:lnTo>
                    <a:pt x="226" y="3700"/>
                  </a:lnTo>
                  <a:close/>
                  <a:moveTo>
                    <a:pt x="113" y="3471"/>
                  </a:moveTo>
                  <a:cubicBezTo>
                    <a:pt x="110" y="3461"/>
                    <a:pt x="108" y="3452"/>
                    <a:pt x="105" y="3443"/>
                  </a:cubicBezTo>
                  <a:lnTo>
                    <a:pt x="105" y="3443"/>
                  </a:lnTo>
                  <a:cubicBezTo>
                    <a:pt x="106" y="3443"/>
                    <a:pt x="107" y="3444"/>
                    <a:pt x="109" y="3445"/>
                  </a:cubicBezTo>
                  <a:cubicBezTo>
                    <a:pt x="112" y="3447"/>
                    <a:pt x="115" y="3448"/>
                    <a:pt x="118" y="3448"/>
                  </a:cubicBezTo>
                  <a:cubicBezTo>
                    <a:pt x="118" y="3449"/>
                    <a:pt x="118" y="3451"/>
                    <a:pt x="119" y="3452"/>
                  </a:cubicBezTo>
                  <a:lnTo>
                    <a:pt x="119" y="3461"/>
                  </a:lnTo>
                  <a:cubicBezTo>
                    <a:pt x="119" y="3464"/>
                    <a:pt x="119" y="3468"/>
                    <a:pt x="119" y="3471"/>
                  </a:cubicBezTo>
                  <a:cubicBezTo>
                    <a:pt x="119" y="3475"/>
                    <a:pt x="119" y="3483"/>
                    <a:pt x="119" y="3489"/>
                  </a:cubicBezTo>
                  <a:cubicBezTo>
                    <a:pt x="118" y="3486"/>
                    <a:pt x="117" y="3483"/>
                    <a:pt x="116" y="3479"/>
                  </a:cubicBezTo>
                  <a:cubicBezTo>
                    <a:pt x="115" y="3476"/>
                    <a:pt x="114" y="3473"/>
                    <a:pt x="113" y="3470"/>
                  </a:cubicBezTo>
                  <a:lnTo>
                    <a:pt x="113" y="3471"/>
                  </a:lnTo>
                  <a:close/>
                  <a:moveTo>
                    <a:pt x="68" y="3333"/>
                  </a:moveTo>
                  <a:lnTo>
                    <a:pt x="64" y="3316"/>
                  </a:lnTo>
                  <a:cubicBezTo>
                    <a:pt x="60" y="3300"/>
                    <a:pt x="57" y="3284"/>
                    <a:pt x="54" y="3268"/>
                  </a:cubicBezTo>
                  <a:cubicBezTo>
                    <a:pt x="54" y="3266"/>
                    <a:pt x="54" y="3264"/>
                    <a:pt x="53" y="3262"/>
                  </a:cubicBezTo>
                  <a:cubicBezTo>
                    <a:pt x="51" y="3250"/>
                    <a:pt x="49" y="3239"/>
                    <a:pt x="47" y="3228"/>
                  </a:cubicBezTo>
                  <a:lnTo>
                    <a:pt x="49" y="3228"/>
                  </a:lnTo>
                  <a:lnTo>
                    <a:pt x="49" y="3228"/>
                  </a:lnTo>
                  <a:cubicBezTo>
                    <a:pt x="55" y="3281"/>
                    <a:pt x="66" y="3326"/>
                    <a:pt x="85" y="3376"/>
                  </a:cubicBezTo>
                  <a:cubicBezTo>
                    <a:pt x="85" y="3379"/>
                    <a:pt x="87" y="3383"/>
                    <a:pt x="88" y="3386"/>
                  </a:cubicBezTo>
                  <a:cubicBezTo>
                    <a:pt x="89" y="3390"/>
                    <a:pt x="89" y="3391"/>
                    <a:pt x="90" y="3394"/>
                  </a:cubicBezTo>
                  <a:lnTo>
                    <a:pt x="90" y="3394"/>
                  </a:lnTo>
                  <a:cubicBezTo>
                    <a:pt x="87" y="3390"/>
                    <a:pt x="85" y="3387"/>
                    <a:pt x="83" y="3383"/>
                  </a:cubicBezTo>
                  <a:cubicBezTo>
                    <a:pt x="81" y="3380"/>
                    <a:pt x="80" y="3377"/>
                    <a:pt x="78" y="3374"/>
                  </a:cubicBezTo>
                  <a:cubicBezTo>
                    <a:pt x="78" y="3372"/>
                    <a:pt x="77" y="3370"/>
                    <a:pt x="77" y="3368"/>
                  </a:cubicBezTo>
                  <a:cubicBezTo>
                    <a:pt x="74" y="3357"/>
                    <a:pt x="71" y="3345"/>
                    <a:pt x="68" y="3333"/>
                  </a:cubicBezTo>
                  <a:close/>
                  <a:moveTo>
                    <a:pt x="68" y="3084"/>
                  </a:moveTo>
                  <a:lnTo>
                    <a:pt x="68" y="3084"/>
                  </a:lnTo>
                  <a:lnTo>
                    <a:pt x="68" y="3084"/>
                  </a:lnTo>
                  <a:lnTo>
                    <a:pt x="68" y="3084"/>
                  </a:lnTo>
                  <a:lnTo>
                    <a:pt x="68" y="3084"/>
                  </a:lnTo>
                  <a:cubicBezTo>
                    <a:pt x="68" y="3089"/>
                    <a:pt x="69" y="3092"/>
                    <a:pt x="71" y="3096"/>
                  </a:cubicBezTo>
                  <a:cubicBezTo>
                    <a:pt x="73" y="3100"/>
                    <a:pt x="76" y="3103"/>
                    <a:pt x="80" y="3105"/>
                  </a:cubicBezTo>
                  <a:cubicBezTo>
                    <a:pt x="84" y="3107"/>
                    <a:pt x="87" y="3108"/>
                    <a:pt x="92" y="3108"/>
                  </a:cubicBezTo>
                  <a:cubicBezTo>
                    <a:pt x="92" y="3112"/>
                    <a:pt x="92" y="3115"/>
                    <a:pt x="92" y="3119"/>
                  </a:cubicBezTo>
                  <a:cubicBezTo>
                    <a:pt x="92" y="3123"/>
                    <a:pt x="92" y="3128"/>
                    <a:pt x="92" y="3132"/>
                  </a:cubicBezTo>
                  <a:lnTo>
                    <a:pt x="92" y="3133"/>
                  </a:lnTo>
                  <a:lnTo>
                    <a:pt x="92" y="3153"/>
                  </a:lnTo>
                  <a:lnTo>
                    <a:pt x="92" y="3157"/>
                  </a:lnTo>
                  <a:lnTo>
                    <a:pt x="92" y="3174"/>
                  </a:lnTo>
                  <a:cubicBezTo>
                    <a:pt x="92" y="3175"/>
                    <a:pt x="92" y="3176"/>
                    <a:pt x="92" y="3178"/>
                  </a:cubicBezTo>
                  <a:cubicBezTo>
                    <a:pt x="92" y="3183"/>
                    <a:pt x="92" y="3188"/>
                    <a:pt x="92" y="3193"/>
                  </a:cubicBezTo>
                  <a:cubicBezTo>
                    <a:pt x="92" y="3198"/>
                    <a:pt x="92" y="3198"/>
                    <a:pt x="92" y="3200"/>
                  </a:cubicBezTo>
                  <a:lnTo>
                    <a:pt x="92" y="3211"/>
                  </a:lnTo>
                  <a:cubicBezTo>
                    <a:pt x="92" y="3215"/>
                    <a:pt x="92" y="3219"/>
                    <a:pt x="92" y="3222"/>
                  </a:cubicBezTo>
                  <a:cubicBezTo>
                    <a:pt x="92" y="3226"/>
                    <a:pt x="92" y="3225"/>
                    <a:pt x="92" y="3227"/>
                  </a:cubicBezTo>
                  <a:lnTo>
                    <a:pt x="87" y="3227"/>
                  </a:lnTo>
                  <a:lnTo>
                    <a:pt x="83" y="3213"/>
                  </a:lnTo>
                  <a:lnTo>
                    <a:pt x="78" y="3197"/>
                  </a:lnTo>
                  <a:cubicBezTo>
                    <a:pt x="74" y="3186"/>
                    <a:pt x="71" y="3175"/>
                    <a:pt x="68" y="3165"/>
                  </a:cubicBezTo>
                  <a:lnTo>
                    <a:pt x="68" y="3165"/>
                  </a:lnTo>
                  <a:cubicBezTo>
                    <a:pt x="69" y="3162"/>
                    <a:pt x="69" y="3160"/>
                    <a:pt x="69" y="3157"/>
                  </a:cubicBezTo>
                  <a:lnTo>
                    <a:pt x="69" y="3157"/>
                  </a:lnTo>
                  <a:cubicBezTo>
                    <a:pt x="69" y="3152"/>
                    <a:pt x="67" y="3150"/>
                    <a:pt x="66" y="3145"/>
                  </a:cubicBezTo>
                  <a:cubicBezTo>
                    <a:pt x="64" y="3143"/>
                    <a:pt x="63" y="3140"/>
                    <a:pt x="60" y="3138"/>
                  </a:cubicBezTo>
                  <a:cubicBezTo>
                    <a:pt x="57" y="3127"/>
                    <a:pt x="54" y="3117"/>
                    <a:pt x="51" y="3106"/>
                  </a:cubicBezTo>
                  <a:lnTo>
                    <a:pt x="51" y="3106"/>
                  </a:lnTo>
                  <a:cubicBezTo>
                    <a:pt x="52" y="3104"/>
                    <a:pt x="52" y="3103"/>
                    <a:pt x="52" y="3101"/>
                  </a:cubicBezTo>
                  <a:lnTo>
                    <a:pt x="52" y="3101"/>
                  </a:lnTo>
                  <a:cubicBezTo>
                    <a:pt x="52" y="3096"/>
                    <a:pt x="51" y="3093"/>
                    <a:pt x="49" y="3089"/>
                  </a:cubicBezTo>
                  <a:cubicBezTo>
                    <a:pt x="48" y="3088"/>
                    <a:pt x="47" y="3086"/>
                    <a:pt x="46" y="3085"/>
                  </a:cubicBezTo>
                  <a:lnTo>
                    <a:pt x="46" y="3085"/>
                  </a:lnTo>
                  <a:cubicBezTo>
                    <a:pt x="48" y="3085"/>
                    <a:pt x="50" y="3084"/>
                    <a:pt x="51" y="3083"/>
                  </a:cubicBezTo>
                  <a:cubicBezTo>
                    <a:pt x="53" y="3082"/>
                    <a:pt x="55" y="3081"/>
                    <a:pt x="56" y="3079"/>
                  </a:cubicBezTo>
                  <a:lnTo>
                    <a:pt x="56" y="3079"/>
                  </a:lnTo>
                  <a:lnTo>
                    <a:pt x="56" y="3079"/>
                  </a:lnTo>
                  <a:cubicBezTo>
                    <a:pt x="57" y="3079"/>
                    <a:pt x="57" y="3079"/>
                    <a:pt x="57" y="3079"/>
                  </a:cubicBezTo>
                  <a:cubicBezTo>
                    <a:pt x="60" y="3081"/>
                    <a:pt x="64" y="3083"/>
                    <a:pt x="68" y="3084"/>
                  </a:cubicBezTo>
                  <a:close/>
                  <a:moveTo>
                    <a:pt x="117" y="3118"/>
                  </a:moveTo>
                  <a:cubicBezTo>
                    <a:pt x="123" y="3125"/>
                    <a:pt x="129" y="3131"/>
                    <a:pt x="135" y="3137"/>
                  </a:cubicBezTo>
                  <a:lnTo>
                    <a:pt x="144" y="3146"/>
                  </a:lnTo>
                  <a:cubicBezTo>
                    <a:pt x="153" y="3157"/>
                    <a:pt x="163" y="3166"/>
                    <a:pt x="173" y="3177"/>
                  </a:cubicBezTo>
                  <a:lnTo>
                    <a:pt x="177" y="3181"/>
                  </a:lnTo>
                  <a:lnTo>
                    <a:pt x="190" y="3193"/>
                  </a:lnTo>
                  <a:lnTo>
                    <a:pt x="190" y="3193"/>
                  </a:lnTo>
                  <a:cubicBezTo>
                    <a:pt x="189" y="3195"/>
                    <a:pt x="188" y="3196"/>
                    <a:pt x="187" y="3198"/>
                  </a:cubicBezTo>
                  <a:cubicBezTo>
                    <a:pt x="186" y="3198"/>
                    <a:pt x="186" y="3198"/>
                    <a:pt x="186" y="3199"/>
                  </a:cubicBezTo>
                  <a:lnTo>
                    <a:pt x="186" y="3199"/>
                  </a:lnTo>
                  <a:cubicBezTo>
                    <a:pt x="185" y="3198"/>
                    <a:pt x="183" y="3198"/>
                    <a:pt x="182" y="3197"/>
                  </a:cubicBezTo>
                  <a:lnTo>
                    <a:pt x="170" y="3192"/>
                  </a:lnTo>
                  <a:cubicBezTo>
                    <a:pt x="166" y="3190"/>
                    <a:pt x="162" y="3187"/>
                    <a:pt x="158" y="3185"/>
                  </a:cubicBezTo>
                  <a:lnTo>
                    <a:pt x="158" y="3185"/>
                  </a:lnTo>
                  <a:cubicBezTo>
                    <a:pt x="160" y="3182"/>
                    <a:pt x="161" y="3179"/>
                    <a:pt x="161" y="3175"/>
                  </a:cubicBezTo>
                  <a:lnTo>
                    <a:pt x="161" y="3175"/>
                  </a:lnTo>
                  <a:lnTo>
                    <a:pt x="161" y="3175"/>
                  </a:lnTo>
                  <a:cubicBezTo>
                    <a:pt x="161" y="3170"/>
                    <a:pt x="160" y="3167"/>
                    <a:pt x="158" y="3163"/>
                  </a:cubicBezTo>
                  <a:cubicBezTo>
                    <a:pt x="155" y="3160"/>
                    <a:pt x="153" y="3156"/>
                    <a:pt x="149" y="3154"/>
                  </a:cubicBezTo>
                  <a:cubicBezTo>
                    <a:pt x="145" y="3152"/>
                    <a:pt x="141" y="3151"/>
                    <a:pt x="137" y="3151"/>
                  </a:cubicBezTo>
                  <a:lnTo>
                    <a:pt x="137" y="3151"/>
                  </a:lnTo>
                  <a:lnTo>
                    <a:pt x="137" y="3151"/>
                  </a:lnTo>
                  <a:lnTo>
                    <a:pt x="137" y="3151"/>
                  </a:lnTo>
                  <a:cubicBezTo>
                    <a:pt x="133" y="3151"/>
                    <a:pt x="130" y="3151"/>
                    <a:pt x="127" y="3153"/>
                  </a:cubicBezTo>
                  <a:lnTo>
                    <a:pt x="116" y="3131"/>
                  </a:lnTo>
                  <a:lnTo>
                    <a:pt x="109" y="3117"/>
                  </a:lnTo>
                  <a:cubicBezTo>
                    <a:pt x="107" y="3113"/>
                    <a:pt x="105" y="3109"/>
                    <a:pt x="103" y="3105"/>
                  </a:cubicBezTo>
                  <a:lnTo>
                    <a:pt x="106" y="3103"/>
                  </a:lnTo>
                  <a:lnTo>
                    <a:pt x="106" y="3103"/>
                  </a:lnTo>
                  <a:cubicBezTo>
                    <a:pt x="107" y="3104"/>
                    <a:pt x="108" y="3105"/>
                    <a:pt x="109" y="3107"/>
                  </a:cubicBezTo>
                  <a:cubicBezTo>
                    <a:pt x="111" y="3111"/>
                    <a:pt x="114" y="3114"/>
                    <a:pt x="117" y="3117"/>
                  </a:cubicBezTo>
                  <a:lnTo>
                    <a:pt x="117" y="3118"/>
                  </a:lnTo>
                  <a:close/>
                  <a:moveTo>
                    <a:pt x="235" y="3117"/>
                  </a:moveTo>
                  <a:cubicBezTo>
                    <a:pt x="238" y="3106"/>
                    <a:pt x="241" y="3095"/>
                    <a:pt x="244" y="3084"/>
                  </a:cubicBezTo>
                  <a:cubicBezTo>
                    <a:pt x="247" y="3074"/>
                    <a:pt x="251" y="3057"/>
                    <a:pt x="255" y="3043"/>
                  </a:cubicBezTo>
                  <a:cubicBezTo>
                    <a:pt x="257" y="3035"/>
                    <a:pt x="260" y="3027"/>
                    <a:pt x="262" y="3020"/>
                  </a:cubicBezTo>
                  <a:cubicBezTo>
                    <a:pt x="266" y="3003"/>
                    <a:pt x="270" y="2987"/>
                    <a:pt x="274" y="2971"/>
                  </a:cubicBezTo>
                  <a:lnTo>
                    <a:pt x="278" y="2971"/>
                  </a:lnTo>
                  <a:lnTo>
                    <a:pt x="278" y="2995"/>
                  </a:lnTo>
                  <a:lnTo>
                    <a:pt x="278" y="3027"/>
                  </a:lnTo>
                  <a:cubicBezTo>
                    <a:pt x="278" y="3040"/>
                    <a:pt x="278" y="3054"/>
                    <a:pt x="278" y="3067"/>
                  </a:cubicBezTo>
                  <a:cubicBezTo>
                    <a:pt x="278" y="3081"/>
                    <a:pt x="278" y="3091"/>
                    <a:pt x="278" y="3103"/>
                  </a:cubicBezTo>
                  <a:cubicBezTo>
                    <a:pt x="278" y="3116"/>
                    <a:pt x="278" y="3125"/>
                    <a:pt x="278" y="3136"/>
                  </a:cubicBezTo>
                  <a:cubicBezTo>
                    <a:pt x="278" y="3170"/>
                    <a:pt x="278" y="3204"/>
                    <a:pt x="278" y="3240"/>
                  </a:cubicBezTo>
                  <a:lnTo>
                    <a:pt x="278" y="3240"/>
                  </a:lnTo>
                  <a:cubicBezTo>
                    <a:pt x="274" y="3240"/>
                    <a:pt x="270" y="3241"/>
                    <a:pt x="267" y="3243"/>
                  </a:cubicBezTo>
                  <a:cubicBezTo>
                    <a:pt x="264" y="3245"/>
                    <a:pt x="263" y="3246"/>
                    <a:pt x="261" y="3248"/>
                  </a:cubicBezTo>
                  <a:lnTo>
                    <a:pt x="256" y="3244"/>
                  </a:lnTo>
                  <a:lnTo>
                    <a:pt x="244" y="3235"/>
                  </a:lnTo>
                  <a:lnTo>
                    <a:pt x="230" y="3223"/>
                  </a:lnTo>
                  <a:lnTo>
                    <a:pt x="230" y="3223"/>
                  </a:lnTo>
                  <a:cubicBezTo>
                    <a:pt x="231" y="3222"/>
                    <a:pt x="231" y="3221"/>
                    <a:pt x="232" y="3220"/>
                  </a:cubicBezTo>
                  <a:cubicBezTo>
                    <a:pt x="234" y="3217"/>
                    <a:pt x="235" y="3213"/>
                    <a:pt x="236" y="3209"/>
                  </a:cubicBezTo>
                  <a:lnTo>
                    <a:pt x="236" y="3209"/>
                  </a:lnTo>
                  <a:cubicBezTo>
                    <a:pt x="236" y="3205"/>
                    <a:pt x="234" y="3202"/>
                    <a:pt x="232" y="3197"/>
                  </a:cubicBezTo>
                  <a:cubicBezTo>
                    <a:pt x="229" y="3194"/>
                    <a:pt x="228" y="3191"/>
                    <a:pt x="224" y="3189"/>
                  </a:cubicBezTo>
                  <a:cubicBezTo>
                    <a:pt x="222" y="3188"/>
                    <a:pt x="221" y="3187"/>
                    <a:pt x="219" y="3187"/>
                  </a:cubicBezTo>
                  <a:cubicBezTo>
                    <a:pt x="223" y="3174"/>
                    <a:pt x="227" y="3161"/>
                    <a:pt x="230" y="3147"/>
                  </a:cubicBezTo>
                  <a:lnTo>
                    <a:pt x="235" y="3117"/>
                  </a:lnTo>
                  <a:close/>
                  <a:moveTo>
                    <a:pt x="339" y="2930"/>
                  </a:moveTo>
                  <a:lnTo>
                    <a:pt x="362" y="2922"/>
                  </a:lnTo>
                  <a:lnTo>
                    <a:pt x="399" y="2909"/>
                  </a:lnTo>
                  <a:lnTo>
                    <a:pt x="418" y="2902"/>
                  </a:lnTo>
                  <a:lnTo>
                    <a:pt x="462" y="2886"/>
                  </a:lnTo>
                  <a:lnTo>
                    <a:pt x="473" y="2882"/>
                  </a:lnTo>
                  <a:lnTo>
                    <a:pt x="527" y="2861"/>
                  </a:lnTo>
                  <a:lnTo>
                    <a:pt x="537" y="2857"/>
                  </a:lnTo>
                  <a:lnTo>
                    <a:pt x="594" y="2834"/>
                  </a:lnTo>
                  <a:lnTo>
                    <a:pt x="614" y="2825"/>
                  </a:lnTo>
                  <a:lnTo>
                    <a:pt x="662" y="2806"/>
                  </a:lnTo>
                  <a:lnTo>
                    <a:pt x="711" y="2785"/>
                  </a:lnTo>
                  <a:lnTo>
                    <a:pt x="730" y="2776"/>
                  </a:lnTo>
                  <a:lnTo>
                    <a:pt x="779" y="2757"/>
                  </a:lnTo>
                  <a:lnTo>
                    <a:pt x="779" y="2757"/>
                  </a:lnTo>
                  <a:cubicBezTo>
                    <a:pt x="779" y="2757"/>
                    <a:pt x="779" y="2757"/>
                    <a:pt x="780" y="2758"/>
                  </a:cubicBezTo>
                  <a:cubicBezTo>
                    <a:pt x="782" y="2761"/>
                    <a:pt x="784" y="2765"/>
                    <a:pt x="788" y="2767"/>
                  </a:cubicBezTo>
                  <a:cubicBezTo>
                    <a:pt x="791" y="2769"/>
                    <a:pt x="795" y="2770"/>
                    <a:pt x="800" y="2770"/>
                  </a:cubicBezTo>
                  <a:cubicBezTo>
                    <a:pt x="804" y="2770"/>
                    <a:pt x="808" y="2769"/>
                    <a:pt x="812" y="2767"/>
                  </a:cubicBezTo>
                  <a:cubicBezTo>
                    <a:pt x="815" y="2765"/>
                    <a:pt x="818" y="2761"/>
                    <a:pt x="821" y="2758"/>
                  </a:cubicBezTo>
                  <a:cubicBezTo>
                    <a:pt x="822" y="2754"/>
                    <a:pt x="824" y="2751"/>
                    <a:pt x="824" y="2747"/>
                  </a:cubicBezTo>
                  <a:lnTo>
                    <a:pt x="824" y="2747"/>
                  </a:lnTo>
                  <a:cubicBezTo>
                    <a:pt x="824" y="2743"/>
                    <a:pt x="824" y="2741"/>
                    <a:pt x="823" y="2738"/>
                  </a:cubicBezTo>
                  <a:lnTo>
                    <a:pt x="1038" y="2645"/>
                  </a:lnTo>
                  <a:cubicBezTo>
                    <a:pt x="1157" y="2594"/>
                    <a:pt x="1279" y="2541"/>
                    <a:pt x="1406" y="2488"/>
                  </a:cubicBezTo>
                  <a:lnTo>
                    <a:pt x="1440" y="2474"/>
                  </a:lnTo>
                  <a:lnTo>
                    <a:pt x="1513" y="2443"/>
                  </a:lnTo>
                  <a:lnTo>
                    <a:pt x="1513" y="2443"/>
                  </a:lnTo>
                  <a:lnTo>
                    <a:pt x="1514" y="2444"/>
                  </a:lnTo>
                  <a:cubicBezTo>
                    <a:pt x="1516" y="2447"/>
                    <a:pt x="1518" y="2450"/>
                    <a:pt x="1521" y="2452"/>
                  </a:cubicBezTo>
                  <a:cubicBezTo>
                    <a:pt x="1499" y="2483"/>
                    <a:pt x="1479" y="2513"/>
                    <a:pt x="1458" y="2544"/>
                  </a:cubicBezTo>
                  <a:lnTo>
                    <a:pt x="1434" y="2579"/>
                  </a:lnTo>
                  <a:lnTo>
                    <a:pt x="1338" y="2719"/>
                  </a:lnTo>
                  <a:cubicBezTo>
                    <a:pt x="1183" y="2949"/>
                    <a:pt x="1042" y="3157"/>
                    <a:pt x="904" y="3336"/>
                  </a:cubicBezTo>
                  <a:lnTo>
                    <a:pt x="902" y="3338"/>
                  </a:lnTo>
                  <a:lnTo>
                    <a:pt x="866" y="3384"/>
                  </a:lnTo>
                  <a:lnTo>
                    <a:pt x="860" y="3392"/>
                  </a:lnTo>
                  <a:lnTo>
                    <a:pt x="829" y="3431"/>
                  </a:lnTo>
                  <a:cubicBezTo>
                    <a:pt x="826" y="3434"/>
                    <a:pt x="823" y="3437"/>
                    <a:pt x="821" y="3440"/>
                  </a:cubicBezTo>
                  <a:cubicBezTo>
                    <a:pt x="811" y="3452"/>
                    <a:pt x="801" y="3464"/>
                    <a:pt x="791" y="3476"/>
                  </a:cubicBezTo>
                  <a:lnTo>
                    <a:pt x="782" y="3487"/>
                  </a:lnTo>
                  <a:lnTo>
                    <a:pt x="753" y="3520"/>
                  </a:lnTo>
                  <a:lnTo>
                    <a:pt x="742" y="3533"/>
                  </a:lnTo>
                  <a:lnTo>
                    <a:pt x="731" y="3545"/>
                  </a:lnTo>
                  <a:lnTo>
                    <a:pt x="731" y="3545"/>
                  </a:lnTo>
                  <a:cubicBezTo>
                    <a:pt x="730" y="3544"/>
                    <a:pt x="729" y="3543"/>
                    <a:pt x="728" y="3542"/>
                  </a:cubicBezTo>
                  <a:cubicBezTo>
                    <a:pt x="724" y="3540"/>
                    <a:pt x="720" y="3539"/>
                    <a:pt x="716" y="3539"/>
                  </a:cubicBezTo>
                  <a:lnTo>
                    <a:pt x="716" y="3539"/>
                  </a:lnTo>
                  <a:cubicBezTo>
                    <a:pt x="712" y="3539"/>
                    <a:pt x="708" y="3540"/>
                    <a:pt x="705" y="3542"/>
                  </a:cubicBezTo>
                  <a:cubicBezTo>
                    <a:pt x="703" y="3543"/>
                    <a:pt x="704" y="3543"/>
                    <a:pt x="704" y="3543"/>
                  </a:cubicBezTo>
                  <a:lnTo>
                    <a:pt x="674" y="3501"/>
                  </a:lnTo>
                  <a:cubicBezTo>
                    <a:pt x="631" y="3440"/>
                    <a:pt x="590" y="3381"/>
                    <a:pt x="550" y="3324"/>
                  </a:cubicBezTo>
                  <a:cubicBezTo>
                    <a:pt x="500" y="3252"/>
                    <a:pt x="453" y="3185"/>
                    <a:pt x="408" y="3122"/>
                  </a:cubicBezTo>
                  <a:cubicBezTo>
                    <a:pt x="405" y="3118"/>
                    <a:pt x="402" y="3113"/>
                    <a:pt x="399" y="3109"/>
                  </a:cubicBezTo>
                  <a:lnTo>
                    <a:pt x="375" y="3076"/>
                  </a:lnTo>
                  <a:lnTo>
                    <a:pt x="346" y="3037"/>
                  </a:lnTo>
                  <a:lnTo>
                    <a:pt x="346" y="3037"/>
                  </a:lnTo>
                  <a:cubicBezTo>
                    <a:pt x="345" y="3035"/>
                    <a:pt x="345" y="3034"/>
                    <a:pt x="344" y="3033"/>
                  </a:cubicBezTo>
                  <a:lnTo>
                    <a:pt x="318" y="2998"/>
                  </a:lnTo>
                  <a:lnTo>
                    <a:pt x="312" y="2991"/>
                  </a:lnTo>
                  <a:cubicBezTo>
                    <a:pt x="306" y="2983"/>
                    <a:pt x="300" y="2975"/>
                    <a:pt x="294" y="2967"/>
                  </a:cubicBezTo>
                  <a:lnTo>
                    <a:pt x="294" y="2967"/>
                  </a:lnTo>
                  <a:cubicBezTo>
                    <a:pt x="297" y="2965"/>
                    <a:pt x="298" y="2962"/>
                    <a:pt x="300" y="2960"/>
                  </a:cubicBezTo>
                  <a:cubicBezTo>
                    <a:pt x="301" y="2956"/>
                    <a:pt x="303" y="2953"/>
                    <a:pt x="303" y="2949"/>
                  </a:cubicBezTo>
                  <a:lnTo>
                    <a:pt x="303" y="2949"/>
                  </a:lnTo>
                  <a:cubicBezTo>
                    <a:pt x="303" y="2947"/>
                    <a:pt x="303" y="2945"/>
                    <a:pt x="302" y="2943"/>
                  </a:cubicBezTo>
                  <a:lnTo>
                    <a:pt x="308" y="2941"/>
                  </a:lnTo>
                  <a:lnTo>
                    <a:pt x="339" y="2930"/>
                  </a:lnTo>
                  <a:close/>
                  <a:moveTo>
                    <a:pt x="1453" y="2380"/>
                  </a:moveTo>
                  <a:lnTo>
                    <a:pt x="1407" y="2352"/>
                  </a:lnTo>
                  <a:lnTo>
                    <a:pt x="1385" y="2339"/>
                  </a:lnTo>
                  <a:cubicBezTo>
                    <a:pt x="1371" y="2331"/>
                    <a:pt x="1357" y="2323"/>
                    <a:pt x="1343" y="2315"/>
                  </a:cubicBezTo>
                  <a:lnTo>
                    <a:pt x="1319" y="2302"/>
                  </a:lnTo>
                  <a:cubicBezTo>
                    <a:pt x="1306" y="2294"/>
                    <a:pt x="1292" y="2286"/>
                    <a:pt x="1279" y="2279"/>
                  </a:cubicBezTo>
                  <a:lnTo>
                    <a:pt x="1252" y="2264"/>
                  </a:lnTo>
                  <a:lnTo>
                    <a:pt x="1216" y="2245"/>
                  </a:lnTo>
                  <a:lnTo>
                    <a:pt x="1187" y="2230"/>
                  </a:lnTo>
                  <a:lnTo>
                    <a:pt x="1152" y="2212"/>
                  </a:lnTo>
                  <a:lnTo>
                    <a:pt x="1123" y="2198"/>
                  </a:lnTo>
                  <a:lnTo>
                    <a:pt x="1088" y="2180"/>
                  </a:lnTo>
                  <a:lnTo>
                    <a:pt x="1058" y="2167"/>
                  </a:lnTo>
                  <a:lnTo>
                    <a:pt x="1025" y="2152"/>
                  </a:lnTo>
                  <a:lnTo>
                    <a:pt x="992" y="2138"/>
                  </a:lnTo>
                  <a:lnTo>
                    <a:pt x="962" y="2125"/>
                  </a:lnTo>
                  <a:lnTo>
                    <a:pt x="929" y="2113"/>
                  </a:lnTo>
                  <a:cubicBezTo>
                    <a:pt x="919" y="2109"/>
                    <a:pt x="910" y="2104"/>
                    <a:pt x="900" y="2101"/>
                  </a:cubicBezTo>
                  <a:cubicBezTo>
                    <a:pt x="890" y="2097"/>
                    <a:pt x="878" y="2094"/>
                    <a:pt x="867" y="2090"/>
                  </a:cubicBezTo>
                  <a:lnTo>
                    <a:pt x="838" y="2080"/>
                  </a:lnTo>
                  <a:cubicBezTo>
                    <a:pt x="827" y="2077"/>
                    <a:pt x="815" y="2074"/>
                    <a:pt x="804" y="2071"/>
                  </a:cubicBezTo>
                  <a:cubicBezTo>
                    <a:pt x="792" y="2068"/>
                    <a:pt x="786" y="2065"/>
                    <a:pt x="777" y="2063"/>
                  </a:cubicBezTo>
                  <a:cubicBezTo>
                    <a:pt x="768" y="2061"/>
                    <a:pt x="754" y="2057"/>
                    <a:pt x="743" y="2055"/>
                  </a:cubicBezTo>
                  <a:cubicBezTo>
                    <a:pt x="731" y="2052"/>
                    <a:pt x="726" y="2050"/>
                    <a:pt x="717" y="2049"/>
                  </a:cubicBezTo>
                  <a:cubicBezTo>
                    <a:pt x="705" y="2046"/>
                    <a:pt x="693" y="2044"/>
                    <a:pt x="680" y="2042"/>
                  </a:cubicBezTo>
                  <a:lnTo>
                    <a:pt x="658" y="2038"/>
                  </a:lnTo>
                  <a:cubicBezTo>
                    <a:pt x="646" y="2036"/>
                    <a:pt x="633" y="2035"/>
                    <a:pt x="621" y="2034"/>
                  </a:cubicBezTo>
                  <a:cubicBezTo>
                    <a:pt x="614" y="2034"/>
                    <a:pt x="607" y="2032"/>
                    <a:pt x="600" y="2032"/>
                  </a:cubicBezTo>
                  <a:cubicBezTo>
                    <a:pt x="587" y="2031"/>
                    <a:pt x="574" y="2030"/>
                    <a:pt x="561" y="2030"/>
                  </a:cubicBezTo>
                  <a:lnTo>
                    <a:pt x="561" y="2030"/>
                  </a:lnTo>
                  <a:cubicBezTo>
                    <a:pt x="561" y="2026"/>
                    <a:pt x="560" y="2022"/>
                    <a:pt x="558" y="2019"/>
                  </a:cubicBezTo>
                  <a:cubicBezTo>
                    <a:pt x="556" y="2015"/>
                    <a:pt x="554" y="2014"/>
                    <a:pt x="551" y="2012"/>
                  </a:cubicBezTo>
                  <a:lnTo>
                    <a:pt x="569" y="1984"/>
                  </a:lnTo>
                  <a:cubicBezTo>
                    <a:pt x="576" y="1973"/>
                    <a:pt x="582" y="1961"/>
                    <a:pt x="590" y="1951"/>
                  </a:cubicBezTo>
                  <a:cubicBezTo>
                    <a:pt x="597" y="1940"/>
                    <a:pt x="603" y="1932"/>
                    <a:pt x="610" y="1923"/>
                  </a:cubicBezTo>
                  <a:cubicBezTo>
                    <a:pt x="833" y="1728"/>
                    <a:pt x="1109" y="1556"/>
                    <a:pt x="1427" y="1414"/>
                  </a:cubicBezTo>
                  <a:cubicBezTo>
                    <a:pt x="1432" y="1469"/>
                    <a:pt x="1438" y="1525"/>
                    <a:pt x="1443" y="1582"/>
                  </a:cubicBezTo>
                  <a:lnTo>
                    <a:pt x="1443" y="1582"/>
                  </a:lnTo>
                  <a:cubicBezTo>
                    <a:pt x="1440" y="1583"/>
                    <a:pt x="1436" y="1583"/>
                    <a:pt x="1434" y="1585"/>
                  </a:cubicBezTo>
                  <a:cubicBezTo>
                    <a:pt x="1430" y="1587"/>
                    <a:pt x="1428" y="1590"/>
                    <a:pt x="1426" y="1594"/>
                  </a:cubicBezTo>
                  <a:cubicBezTo>
                    <a:pt x="1424" y="1598"/>
                    <a:pt x="1423" y="1601"/>
                    <a:pt x="1423" y="1606"/>
                  </a:cubicBezTo>
                  <a:lnTo>
                    <a:pt x="1423" y="1606"/>
                  </a:lnTo>
                  <a:lnTo>
                    <a:pt x="1423" y="1606"/>
                  </a:lnTo>
                  <a:cubicBezTo>
                    <a:pt x="1423" y="1610"/>
                    <a:pt x="1424" y="1614"/>
                    <a:pt x="1426" y="1618"/>
                  </a:cubicBezTo>
                  <a:cubicBezTo>
                    <a:pt x="1428" y="1622"/>
                    <a:pt x="1431" y="1623"/>
                    <a:pt x="1435" y="1626"/>
                  </a:cubicBezTo>
                  <a:cubicBezTo>
                    <a:pt x="1438" y="1628"/>
                    <a:pt x="1442" y="1630"/>
                    <a:pt x="1447" y="1630"/>
                  </a:cubicBezTo>
                  <a:lnTo>
                    <a:pt x="1447" y="1630"/>
                  </a:lnTo>
                  <a:lnTo>
                    <a:pt x="1448" y="1630"/>
                  </a:lnTo>
                  <a:cubicBezTo>
                    <a:pt x="1476" y="1907"/>
                    <a:pt x="1503" y="2162"/>
                    <a:pt x="1533" y="2408"/>
                  </a:cubicBezTo>
                  <a:lnTo>
                    <a:pt x="1533" y="2408"/>
                  </a:lnTo>
                  <a:cubicBezTo>
                    <a:pt x="1530" y="2408"/>
                    <a:pt x="1527" y="2409"/>
                    <a:pt x="1525" y="2411"/>
                  </a:cubicBezTo>
                  <a:cubicBezTo>
                    <a:pt x="1521" y="2413"/>
                    <a:pt x="1519" y="2415"/>
                    <a:pt x="1517" y="2418"/>
                  </a:cubicBezTo>
                  <a:lnTo>
                    <a:pt x="1472" y="2391"/>
                  </a:lnTo>
                  <a:lnTo>
                    <a:pt x="1453" y="2380"/>
                  </a:lnTo>
                  <a:close/>
                  <a:moveTo>
                    <a:pt x="455" y="2046"/>
                  </a:moveTo>
                  <a:cubicBezTo>
                    <a:pt x="441" y="2063"/>
                    <a:pt x="428" y="2080"/>
                    <a:pt x="415" y="2096"/>
                  </a:cubicBezTo>
                  <a:cubicBezTo>
                    <a:pt x="405" y="2109"/>
                    <a:pt x="396" y="2122"/>
                    <a:pt x="387" y="2136"/>
                  </a:cubicBezTo>
                  <a:lnTo>
                    <a:pt x="371" y="2157"/>
                  </a:lnTo>
                  <a:cubicBezTo>
                    <a:pt x="374" y="2139"/>
                    <a:pt x="376" y="2121"/>
                    <a:pt x="379" y="2103"/>
                  </a:cubicBezTo>
                  <a:cubicBezTo>
                    <a:pt x="394" y="2060"/>
                    <a:pt x="409" y="2017"/>
                    <a:pt x="424" y="1973"/>
                  </a:cubicBezTo>
                  <a:lnTo>
                    <a:pt x="431" y="1975"/>
                  </a:lnTo>
                  <a:cubicBezTo>
                    <a:pt x="439" y="1978"/>
                    <a:pt x="448" y="1982"/>
                    <a:pt x="456" y="1986"/>
                  </a:cubicBezTo>
                  <a:lnTo>
                    <a:pt x="465" y="1990"/>
                  </a:lnTo>
                  <a:cubicBezTo>
                    <a:pt x="473" y="1993"/>
                    <a:pt x="482" y="1998"/>
                    <a:pt x="490" y="2003"/>
                  </a:cubicBezTo>
                  <a:lnTo>
                    <a:pt x="486" y="2008"/>
                  </a:lnTo>
                  <a:cubicBezTo>
                    <a:pt x="475" y="2021"/>
                    <a:pt x="465" y="2034"/>
                    <a:pt x="455" y="2047"/>
                  </a:cubicBezTo>
                  <a:lnTo>
                    <a:pt x="455" y="2046"/>
                  </a:lnTo>
                  <a:close/>
                  <a:moveTo>
                    <a:pt x="435" y="1882"/>
                  </a:moveTo>
                  <a:cubicBezTo>
                    <a:pt x="441" y="1868"/>
                    <a:pt x="447" y="1855"/>
                    <a:pt x="453" y="1843"/>
                  </a:cubicBezTo>
                  <a:cubicBezTo>
                    <a:pt x="459" y="1830"/>
                    <a:pt x="463" y="1818"/>
                    <a:pt x="469" y="1807"/>
                  </a:cubicBezTo>
                  <a:lnTo>
                    <a:pt x="486" y="1767"/>
                  </a:lnTo>
                  <a:lnTo>
                    <a:pt x="502" y="1732"/>
                  </a:lnTo>
                  <a:cubicBezTo>
                    <a:pt x="508" y="1720"/>
                    <a:pt x="514" y="1708"/>
                    <a:pt x="520" y="1695"/>
                  </a:cubicBezTo>
                  <a:lnTo>
                    <a:pt x="521" y="1692"/>
                  </a:lnTo>
                  <a:cubicBezTo>
                    <a:pt x="514" y="1711"/>
                    <a:pt x="507" y="1729"/>
                    <a:pt x="501" y="1748"/>
                  </a:cubicBezTo>
                  <a:cubicBezTo>
                    <a:pt x="497" y="1760"/>
                    <a:pt x="492" y="1773"/>
                    <a:pt x="488" y="1785"/>
                  </a:cubicBezTo>
                  <a:cubicBezTo>
                    <a:pt x="479" y="1810"/>
                    <a:pt x="470" y="1834"/>
                    <a:pt x="462" y="1859"/>
                  </a:cubicBezTo>
                  <a:lnTo>
                    <a:pt x="454" y="1880"/>
                  </a:lnTo>
                  <a:cubicBezTo>
                    <a:pt x="453" y="1883"/>
                    <a:pt x="452" y="1887"/>
                    <a:pt x="450" y="1891"/>
                  </a:cubicBezTo>
                  <a:lnTo>
                    <a:pt x="426" y="1924"/>
                  </a:lnTo>
                  <a:lnTo>
                    <a:pt x="412" y="1943"/>
                  </a:lnTo>
                  <a:lnTo>
                    <a:pt x="410" y="1942"/>
                  </a:lnTo>
                  <a:cubicBezTo>
                    <a:pt x="413" y="1933"/>
                    <a:pt x="417" y="1925"/>
                    <a:pt x="420" y="1917"/>
                  </a:cubicBezTo>
                  <a:lnTo>
                    <a:pt x="435" y="1882"/>
                  </a:lnTo>
                  <a:close/>
                  <a:moveTo>
                    <a:pt x="688" y="1362"/>
                  </a:moveTo>
                  <a:lnTo>
                    <a:pt x="704" y="1332"/>
                  </a:lnTo>
                  <a:lnTo>
                    <a:pt x="722" y="1301"/>
                  </a:lnTo>
                  <a:cubicBezTo>
                    <a:pt x="743" y="1277"/>
                    <a:pt x="766" y="1253"/>
                    <a:pt x="788" y="1229"/>
                  </a:cubicBezTo>
                  <a:cubicBezTo>
                    <a:pt x="796" y="1220"/>
                    <a:pt x="804" y="1211"/>
                    <a:pt x="812" y="1203"/>
                  </a:cubicBezTo>
                  <a:cubicBezTo>
                    <a:pt x="843" y="1171"/>
                    <a:pt x="875" y="1139"/>
                    <a:pt x="907" y="1108"/>
                  </a:cubicBezTo>
                  <a:cubicBezTo>
                    <a:pt x="921" y="1095"/>
                    <a:pt x="934" y="1083"/>
                    <a:pt x="948" y="1070"/>
                  </a:cubicBezTo>
                  <a:lnTo>
                    <a:pt x="990" y="1031"/>
                  </a:lnTo>
                  <a:lnTo>
                    <a:pt x="990" y="1031"/>
                  </a:lnTo>
                  <a:cubicBezTo>
                    <a:pt x="992" y="1032"/>
                    <a:pt x="993" y="1033"/>
                    <a:pt x="995" y="1035"/>
                  </a:cubicBezTo>
                  <a:cubicBezTo>
                    <a:pt x="998" y="1037"/>
                    <a:pt x="1002" y="1038"/>
                    <a:pt x="1006" y="1038"/>
                  </a:cubicBezTo>
                  <a:cubicBezTo>
                    <a:pt x="1006" y="1063"/>
                    <a:pt x="1006" y="1089"/>
                    <a:pt x="1006" y="1115"/>
                  </a:cubicBezTo>
                  <a:lnTo>
                    <a:pt x="1006" y="1120"/>
                  </a:lnTo>
                  <a:cubicBezTo>
                    <a:pt x="1006" y="1169"/>
                    <a:pt x="1006" y="1220"/>
                    <a:pt x="1004" y="1273"/>
                  </a:cubicBezTo>
                  <a:lnTo>
                    <a:pt x="973" y="1303"/>
                  </a:lnTo>
                  <a:lnTo>
                    <a:pt x="954" y="1321"/>
                  </a:lnTo>
                  <a:cubicBezTo>
                    <a:pt x="939" y="1335"/>
                    <a:pt x="924" y="1350"/>
                    <a:pt x="909" y="1364"/>
                  </a:cubicBezTo>
                  <a:lnTo>
                    <a:pt x="889" y="1384"/>
                  </a:lnTo>
                  <a:lnTo>
                    <a:pt x="856" y="1417"/>
                  </a:lnTo>
                  <a:cubicBezTo>
                    <a:pt x="849" y="1415"/>
                    <a:pt x="842" y="1413"/>
                    <a:pt x="836" y="1411"/>
                  </a:cubicBezTo>
                  <a:lnTo>
                    <a:pt x="820" y="1407"/>
                  </a:lnTo>
                  <a:cubicBezTo>
                    <a:pt x="813" y="1405"/>
                    <a:pt x="806" y="1403"/>
                    <a:pt x="799" y="1402"/>
                  </a:cubicBezTo>
                  <a:cubicBezTo>
                    <a:pt x="792" y="1400"/>
                    <a:pt x="789" y="1400"/>
                    <a:pt x="784" y="1399"/>
                  </a:cubicBezTo>
                  <a:cubicBezTo>
                    <a:pt x="776" y="1398"/>
                    <a:pt x="768" y="1397"/>
                    <a:pt x="760" y="1396"/>
                  </a:cubicBezTo>
                  <a:lnTo>
                    <a:pt x="749" y="1395"/>
                  </a:lnTo>
                  <a:cubicBezTo>
                    <a:pt x="737" y="1394"/>
                    <a:pt x="725" y="1393"/>
                    <a:pt x="714" y="1393"/>
                  </a:cubicBezTo>
                  <a:lnTo>
                    <a:pt x="714" y="1393"/>
                  </a:lnTo>
                  <a:cubicBezTo>
                    <a:pt x="700" y="1393"/>
                    <a:pt x="688" y="1394"/>
                    <a:pt x="675" y="1395"/>
                  </a:cubicBezTo>
                  <a:lnTo>
                    <a:pt x="675" y="1395"/>
                  </a:lnTo>
                  <a:cubicBezTo>
                    <a:pt x="674" y="1395"/>
                    <a:pt x="673" y="1395"/>
                    <a:pt x="673" y="1395"/>
                  </a:cubicBezTo>
                  <a:cubicBezTo>
                    <a:pt x="672" y="1395"/>
                    <a:pt x="672" y="1395"/>
                    <a:pt x="671" y="1395"/>
                  </a:cubicBezTo>
                  <a:lnTo>
                    <a:pt x="671" y="1395"/>
                  </a:lnTo>
                  <a:cubicBezTo>
                    <a:pt x="671" y="1395"/>
                    <a:pt x="670" y="1394"/>
                    <a:pt x="671" y="1394"/>
                  </a:cubicBezTo>
                  <a:cubicBezTo>
                    <a:pt x="671" y="1393"/>
                    <a:pt x="672" y="1394"/>
                    <a:pt x="672" y="1393"/>
                  </a:cubicBezTo>
                  <a:lnTo>
                    <a:pt x="688" y="1362"/>
                  </a:lnTo>
                  <a:close/>
                  <a:moveTo>
                    <a:pt x="1069" y="1218"/>
                  </a:moveTo>
                  <a:lnTo>
                    <a:pt x="1102" y="1188"/>
                  </a:lnTo>
                  <a:cubicBezTo>
                    <a:pt x="1114" y="1179"/>
                    <a:pt x="1124" y="1169"/>
                    <a:pt x="1136" y="1160"/>
                  </a:cubicBezTo>
                  <a:cubicBezTo>
                    <a:pt x="1147" y="1150"/>
                    <a:pt x="1159" y="1140"/>
                    <a:pt x="1170" y="1131"/>
                  </a:cubicBezTo>
                  <a:lnTo>
                    <a:pt x="1204" y="1102"/>
                  </a:lnTo>
                  <a:cubicBezTo>
                    <a:pt x="1207" y="1100"/>
                    <a:pt x="1210" y="1098"/>
                    <a:pt x="1212" y="1096"/>
                  </a:cubicBezTo>
                  <a:cubicBezTo>
                    <a:pt x="1200" y="1118"/>
                    <a:pt x="1187" y="1141"/>
                    <a:pt x="1174" y="1163"/>
                  </a:cubicBezTo>
                  <a:cubicBezTo>
                    <a:pt x="1166" y="1179"/>
                    <a:pt x="1158" y="1194"/>
                    <a:pt x="1149" y="1209"/>
                  </a:cubicBezTo>
                  <a:lnTo>
                    <a:pt x="1149" y="1209"/>
                  </a:lnTo>
                  <a:cubicBezTo>
                    <a:pt x="1149" y="1210"/>
                    <a:pt x="1148" y="1211"/>
                    <a:pt x="1148" y="1212"/>
                  </a:cubicBezTo>
                  <a:lnTo>
                    <a:pt x="1147" y="1213"/>
                  </a:lnTo>
                  <a:lnTo>
                    <a:pt x="1129" y="1233"/>
                  </a:lnTo>
                  <a:lnTo>
                    <a:pt x="1111" y="1254"/>
                  </a:lnTo>
                  <a:lnTo>
                    <a:pt x="1076" y="1296"/>
                  </a:lnTo>
                  <a:lnTo>
                    <a:pt x="1058" y="1317"/>
                  </a:lnTo>
                  <a:cubicBezTo>
                    <a:pt x="1046" y="1331"/>
                    <a:pt x="1034" y="1346"/>
                    <a:pt x="1022" y="1360"/>
                  </a:cubicBezTo>
                  <a:lnTo>
                    <a:pt x="1006" y="1381"/>
                  </a:lnTo>
                  <a:lnTo>
                    <a:pt x="1006" y="1381"/>
                  </a:lnTo>
                  <a:cubicBezTo>
                    <a:pt x="1006" y="1372"/>
                    <a:pt x="1006" y="1364"/>
                    <a:pt x="1006" y="1356"/>
                  </a:cubicBezTo>
                  <a:cubicBezTo>
                    <a:pt x="1006" y="1348"/>
                    <a:pt x="1006" y="1341"/>
                    <a:pt x="1006" y="1334"/>
                  </a:cubicBezTo>
                  <a:cubicBezTo>
                    <a:pt x="1006" y="1320"/>
                    <a:pt x="1006" y="1307"/>
                    <a:pt x="1006" y="1294"/>
                  </a:cubicBezTo>
                  <a:cubicBezTo>
                    <a:pt x="1006" y="1287"/>
                    <a:pt x="1006" y="1281"/>
                    <a:pt x="1006" y="1275"/>
                  </a:cubicBezTo>
                  <a:cubicBezTo>
                    <a:pt x="1015" y="1266"/>
                    <a:pt x="1025" y="1257"/>
                    <a:pt x="1035" y="1248"/>
                  </a:cubicBezTo>
                  <a:lnTo>
                    <a:pt x="1069" y="1218"/>
                  </a:lnTo>
                  <a:close/>
                  <a:moveTo>
                    <a:pt x="1276" y="988"/>
                  </a:moveTo>
                  <a:cubicBezTo>
                    <a:pt x="1285" y="973"/>
                    <a:pt x="1294" y="957"/>
                    <a:pt x="1303" y="941"/>
                  </a:cubicBezTo>
                  <a:lnTo>
                    <a:pt x="1303" y="941"/>
                  </a:lnTo>
                  <a:cubicBezTo>
                    <a:pt x="1304" y="940"/>
                    <a:pt x="1304" y="940"/>
                    <a:pt x="1305" y="939"/>
                  </a:cubicBezTo>
                  <a:lnTo>
                    <a:pt x="1305" y="938"/>
                  </a:lnTo>
                  <a:lnTo>
                    <a:pt x="1317" y="941"/>
                  </a:lnTo>
                  <a:lnTo>
                    <a:pt x="1332" y="945"/>
                  </a:lnTo>
                  <a:lnTo>
                    <a:pt x="1349" y="950"/>
                  </a:lnTo>
                  <a:lnTo>
                    <a:pt x="1360" y="953"/>
                  </a:lnTo>
                  <a:lnTo>
                    <a:pt x="1360" y="953"/>
                  </a:lnTo>
                  <a:cubicBezTo>
                    <a:pt x="1360" y="956"/>
                    <a:pt x="1359" y="958"/>
                    <a:pt x="1359" y="960"/>
                  </a:cubicBezTo>
                  <a:lnTo>
                    <a:pt x="1359" y="960"/>
                  </a:lnTo>
                  <a:cubicBezTo>
                    <a:pt x="1359" y="964"/>
                    <a:pt x="1359" y="967"/>
                    <a:pt x="1362" y="971"/>
                  </a:cubicBezTo>
                  <a:cubicBezTo>
                    <a:pt x="1362" y="972"/>
                    <a:pt x="1363" y="972"/>
                    <a:pt x="1364" y="973"/>
                  </a:cubicBezTo>
                  <a:cubicBezTo>
                    <a:pt x="1347" y="986"/>
                    <a:pt x="1330" y="999"/>
                    <a:pt x="1313" y="1012"/>
                  </a:cubicBezTo>
                  <a:lnTo>
                    <a:pt x="1311" y="1012"/>
                  </a:lnTo>
                  <a:cubicBezTo>
                    <a:pt x="1280" y="1036"/>
                    <a:pt x="1249" y="1061"/>
                    <a:pt x="1219" y="1086"/>
                  </a:cubicBezTo>
                  <a:cubicBezTo>
                    <a:pt x="1225" y="1074"/>
                    <a:pt x="1232" y="1063"/>
                    <a:pt x="1239" y="1051"/>
                  </a:cubicBezTo>
                  <a:cubicBezTo>
                    <a:pt x="1251" y="1031"/>
                    <a:pt x="1263" y="1010"/>
                    <a:pt x="1276" y="988"/>
                  </a:cubicBezTo>
                  <a:close/>
                  <a:moveTo>
                    <a:pt x="1423" y="910"/>
                  </a:moveTo>
                  <a:cubicBezTo>
                    <a:pt x="1428" y="904"/>
                    <a:pt x="1432" y="898"/>
                    <a:pt x="1437" y="892"/>
                  </a:cubicBezTo>
                  <a:lnTo>
                    <a:pt x="1460" y="861"/>
                  </a:lnTo>
                  <a:lnTo>
                    <a:pt x="1473" y="844"/>
                  </a:lnTo>
                  <a:cubicBezTo>
                    <a:pt x="1487" y="825"/>
                    <a:pt x="1502" y="807"/>
                    <a:pt x="1516" y="789"/>
                  </a:cubicBezTo>
                  <a:lnTo>
                    <a:pt x="1533" y="768"/>
                  </a:lnTo>
                  <a:lnTo>
                    <a:pt x="1548" y="751"/>
                  </a:lnTo>
                  <a:cubicBezTo>
                    <a:pt x="1555" y="742"/>
                    <a:pt x="1562" y="733"/>
                    <a:pt x="1570" y="724"/>
                  </a:cubicBezTo>
                  <a:lnTo>
                    <a:pt x="1584" y="707"/>
                  </a:lnTo>
                  <a:lnTo>
                    <a:pt x="1606" y="681"/>
                  </a:lnTo>
                  <a:cubicBezTo>
                    <a:pt x="1612" y="675"/>
                    <a:pt x="1617" y="668"/>
                    <a:pt x="1622" y="663"/>
                  </a:cubicBezTo>
                  <a:cubicBezTo>
                    <a:pt x="1626" y="657"/>
                    <a:pt x="1636" y="647"/>
                    <a:pt x="1643" y="639"/>
                  </a:cubicBezTo>
                  <a:lnTo>
                    <a:pt x="1659" y="622"/>
                  </a:lnTo>
                  <a:cubicBezTo>
                    <a:pt x="1666" y="614"/>
                    <a:pt x="1673" y="606"/>
                    <a:pt x="1680" y="599"/>
                  </a:cubicBezTo>
                  <a:cubicBezTo>
                    <a:pt x="1687" y="591"/>
                    <a:pt x="1690" y="588"/>
                    <a:pt x="1696" y="582"/>
                  </a:cubicBezTo>
                  <a:lnTo>
                    <a:pt x="1717" y="560"/>
                  </a:lnTo>
                  <a:lnTo>
                    <a:pt x="1720" y="556"/>
                  </a:lnTo>
                  <a:cubicBezTo>
                    <a:pt x="1756" y="546"/>
                    <a:pt x="1791" y="537"/>
                    <a:pt x="1827" y="528"/>
                  </a:cubicBezTo>
                  <a:lnTo>
                    <a:pt x="1826" y="530"/>
                  </a:lnTo>
                  <a:lnTo>
                    <a:pt x="1808" y="558"/>
                  </a:lnTo>
                  <a:lnTo>
                    <a:pt x="1784" y="599"/>
                  </a:lnTo>
                  <a:cubicBezTo>
                    <a:pt x="1778" y="608"/>
                    <a:pt x="1772" y="618"/>
                    <a:pt x="1766" y="628"/>
                  </a:cubicBezTo>
                  <a:cubicBezTo>
                    <a:pt x="1758" y="642"/>
                    <a:pt x="1750" y="657"/>
                    <a:pt x="1742" y="671"/>
                  </a:cubicBezTo>
                  <a:cubicBezTo>
                    <a:pt x="1737" y="682"/>
                    <a:pt x="1731" y="691"/>
                    <a:pt x="1725" y="702"/>
                  </a:cubicBezTo>
                  <a:cubicBezTo>
                    <a:pt x="1718" y="717"/>
                    <a:pt x="1710" y="732"/>
                    <a:pt x="1702" y="747"/>
                  </a:cubicBezTo>
                  <a:cubicBezTo>
                    <a:pt x="1696" y="758"/>
                    <a:pt x="1690" y="769"/>
                    <a:pt x="1684" y="781"/>
                  </a:cubicBezTo>
                  <a:lnTo>
                    <a:pt x="1671" y="808"/>
                  </a:lnTo>
                  <a:cubicBezTo>
                    <a:pt x="1665" y="820"/>
                    <a:pt x="1659" y="832"/>
                    <a:pt x="1653" y="844"/>
                  </a:cubicBezTo>
                  <a:lnTo>
                    <a:pt x="1653" y="844"/>
                  </a:lnTo>
                  <a:cubicBezTo>
                    <a:pt x="1650" y="842"/>
                    <a:pt x="1647" y="842"/>
                    <a:pt x="1644" y="842"/>
                  </a:cubicBezTo>
                  <a:lnTo>
                    <a:pt x="1644" y="842"/>
                  </a:lnTo>
                  <a:lnTo>
                    <a:pt x="1644" y="842"/>
                  </a:lnTo>
                  <a:cubicBezTo>
                    <a:pt x="1643" y="842"/>
                    <a:pt x="1642" y="841"/>
                    <a:pt x="1641" y="841"/>
                  </a:cubicBezTo>
                  <a:cubicBezTo>
                    <a:pt x="1637" y="841"/>
                    <a:pt x="1633" y="842"/>
                    <a:pt x="1630" y="845"/>
                  </a:cubicBezTo>
                  <a:cubicBezTo>
                    <a:pt x="1626" y="847"/>
                    <a:pt x="1624" y="849"/>
                    <a:pt x="1622" y="853"/>
                  </a:cubicBezTo>
                  <a:cubicBezTo>
                    <a:pt x="1620" y="856"/>
                    <a:pt x="1619" y="860"/>
                    <a:pt x="1619" y="864"/>
                  </a:cubicBezTo>
                  <a:cubicBezTo>
                    <a:pt x="1619" y="866"/>
                    <a:pt x="1619" y="868"/>
                    <a:pt x="1620" y="870"/>
                  </a:cubicBezTo>
                  <a:lnTo>
                    <a:pt x="1592" y="880"/>
                  </a:lnTo>
                  <a:lnTo>
                    <a:pt x="1577" y="885"/>
                  </a:lnTo>
                  <a:lnTo>
                    <a:pt x="1548" y="895"/>
                  </a:lnTo>
                  <a:lnTo>
                    <a:pt x="1511" y="908"/>
                  </a:lnTo>
                  <a:lnTo>
                    <a:pt x="1482" y="919"/>
                  </a:lnTo>
                  <a:lnTo>
                    <a:pt x="1447" y="932"/>
                  </a:lnTo>
                  <a:lnTo>
                    <a:pt x="1415" y="945"/>
                  </a:lnTo>
                  <a:lnTo>
                    <a:pt x="1404" y="950"/>
                  </a:lnTo>
                  <a:lnTo>
                    <a:pt x="1404" y="950"/>
                  </a:lnTo>
                  <a:cubicBezTo>
                    <a:pt x="1404" y="949"/>
                    <a:pt x="1404" y="949"/>
                    <a:pt x="1404" y="949"/>
                  </a:cubicBezTo>
                  <a:cubicBezTo>
                    <a:pt x="1402" y="946"/>
                    <a:pt x="1400" y="943"/>
                    <a:pt x="1398" y="941"/>
                  </a:cubicBezTo>
                  <a:lnTo>
                    <a:pt x="1398" y="941"/>
                  </a:lnTo>
                  <a:cubicBezTo>
                    <a:pt x="1406" y="931"/>
                    <a:pt x="1414" y="920"/>
                    <a:pt x="1423" y="910"/>
                  </a:cubicBezTo>
                  <a:close/>
                  <a:moveTo>
                    <a:pt x="2298" y="483"/>
                  </a:moveTo>
                  <a:cubicBezTo>
                    <a:pt x="2308" y="490"/>
                    <a:pt x="2318" y="497"/>
                    <a:pt x="2328" y="505"/>
                  </a:cubicBezTo>
                  <a:lnTo>
                    <a:pt x="2340" y="514"/>
                  </a:lnTo>
                  <a:cubicBezTo>
                    <a:pt x="2349" y="521"/>
                    <a:pt x="2359" y="529"/>
                    <a:pt x="2369" y="537"/>
                  </a:cubicBezTo>
                  <a:lnTo>
                    <a:pt x="2382" y="547"/>
                  </a:lnTo>
                  <a:lnTo>
                    <a:pt x="2410" y="570"/>
                  </a:lnTo>
                  <a:lnTo>
                    <a:pt x="2424" y="582"/>
                  </a:lnTo>
                  <a:cubicBezTo>
                    <a:pt x="2433" y="590"/>
                    <a:pt x="2442" y="598"/>
                    <a:pt x="2452" y="607"/>
                  </a:cubicBezTo>
                  <a:cubicBezTo>
                    <a:pt x="2456" y="610"/>
                    <a:pt x="2460" y="614"/>
                    <a:pt x="2465" y="618"/>
                  </a:cubicBezTo>
                  <a:cubicBezTo>
                    <a:pt x="2446" y="625"/>
                    <a:pt x="2428" y="631"/>
                    <a:pt x="2410" y="638"/>
                  </a:cubicBezTo>
                  <a:cubicBezTo>
                    <a:pt x="2391" y="645"/>
                    <a:pt x="2367" y="654"/>
                    <a:pt x="2346" y="663"/>
                  </a:cubicBezTo>
                  <a:cubicBezTo>
                    <a:pt x="2324" y="671"/>
                    <a:pt x="2303" y="679"/>
                    <a:pt x="2282" y="688"/>
                  </a:cubicBezTo>
                  <a:cubicBezTo>
                    <a:pt x="2261" y="696"/>
                    <a:pt x="2240" y="707"/>
                    <a:pt x="2219" y="716"/>
                  </a:cubicBezTo>
                  <a:cubicBezTo>
                    <a:pt x="2198" y="725"/>
                    <a:pt x="2176" y="734"/>
                    <a:pt x="2155" y="744"/>
                  </a:cubicBezTo>
                  <a:cubicBezTo>
                    <a:pt x="2134" y="753"/>
                    <a:pt x="2110" y="765"/>
                    <a:pt x="2088" y="776"/>
                  </a:cubicBezTo>
                  <a:lnTo>
                    <a:pt x="2059" y="789"/>
                  </a:lnTo>
                  <a:lnTo>
                    <a:pt x="2027" y="792"/>
                  </a:lnTo>
                  <a:cubicBezTo>
                    <a:pt x="2014" y="794"/>
                    <a:pt x="2001" y="796"/>
                    <a:pt x="1988" y="798"/>
                  </a:cubicBezTo>
                  <a:cubicBezTo>
                    <a:pt x="1968" y="800"/>
                    <a:pt x="1949" y="803"/>
                    <a:pt x="1929" y="806"/>
                  </a:cubicBezTo>
                  <a:cubicBezTo>
                    <a:pt x="1916" y="808"/>
                    <a:pt x="1903" y="811"/>
                    <a:pt x="1890" y="813"/>
                  </a:cubicBezTo>
                  <a:cubicBezTo>
                    <a:pt x="1870" y="816"/>
                    <a:pt x="1850" y="819"/>
                    <a:pt x="1832" y="823"/>
                  </a:cubicBezTo>
                  <a:cubicBezTo>
                    <a:pt x="1818" y="825"/>
                    <a:pt x="1805" y="828"/>
                    <a:pt x="1791" y="831"/>
                  </a:cubicBezTo>
                  <a:cubicBezTo>
                    <a:pt x="1773" y="835"/>
                    <a:pt x="1755" y="838"/>
                    <a:pt x="1737" y="842"/>
                  </a:cubicBezTo>
                  <a:lnTo>
                    <a:pt x="1696" y="852"/>
                  </a:lnTo>
                  <a:lnTo>
                    <a:pt x="1665" y="859"/>
                  </a:lnTo>
                  <a:lnTo>
                    <a:pt x="1665" y="859"/>
                  </a:lnTo>
                  <a:cubicBezTo>
                    <a:pt x="1665" y="857"/>
                    <a:pt x="1664" y="856"/>
                    <a:pt x="1663" y="854"/>
                  </a:cubicBezTo>
                  <a:cubicBezTo>
                    <a:pt x="1661" y="850"/>
                    <a:pt x="1658" y="847"/>
                    <a:pt x="1655" y="845"/>
                  </a:cubicBezTo>
                  <a:cubicBezTo>
                    <a:pt x="1654" y="845"/>
                    <a:pt x="1654" y="845"/>
                    <a:pt x="1654" y="845"/>
                  </a:cubicBezTo>
                  <a:lnTo>
                    <a:pt x="1664" y="825"/>
                  </a:lnTo>
                  <a:cubicBezTo>
                    <a:pt x="1671" y="811"/>
                    <a:pt x="1678" y="795"/>
                    <a:pt x="1686" y="781"/>
                  </a:cubicBezTo>
                  <a:cubicBezTo>
                    <a:pt x="1693" y="767"/>
                    <a:pt x="1699" y="756"/>
                    <a:pt x="1705" y="744"/>
                  </a:cubicBezTo>
                  <a:lnTo>
                    <a:pt x="1728" y="702"/>
                  </a:lnTo>
                  <a:cubicBezTo>
                    <a:pt x="1734" y="690"/>
                    <a:pt x="1740" y="679"/>
                    <a:pt x="1747" y="668"/>
                  </a:cubicBezTo>
                  <a:cubicBezTo>
                    <a:pt x="1754" y="656"/>
                    <a:pt x="1762" y="640"/>
                    <a:pt x="1770" y="627"/>
                  </a:cubicBezTo>
                  <a:cubicBezTo>
                    <a:pt x="1777" y="614"/>
                    <a:pt x="1782" y="607"/>
                    <a:pt x="1788" y="597"/>
                  </a:cubicBezTo>
                  <a:cubicBezTo>
                    <a:pt x="1796" y="583"/>
                    <a:pt x="1804" y="570"/>
                    <a:pt x="1812" y="557"/>
                  </a:cubicBezTo>
                  <a:cubicBezTo>
                    <a:pt x="1816" y="550"/>
                    <a:pt x="1821" y="543"/>
                    <a:pt x="1825" y="536"/>
                  </a:cubicBezTo>
                  <a:cubicBezTo>
                    <a:pt x="1827" y="533"/>
                    <a:pt x="1828" y="531"/>
                    <a:pt x="1830" y="528"/>
                  </a:cubicBezTo>
                  <a:lnTo>
                    <a:pt x="1830" y="528"/>
                  </a:lnTo>
                  <a:cubicBezTo>
                    <a:pt x="1981" y="492"/>
                    <a:pt x="2112" y="473"/>
                    <a:pt x="2267" y="462"/>
                  </a:cubicBezTo>
                  <a:lnTo>
                    <a:pt x="2288" y="476"/>
                  </a:lnTo>
                  <a:lnTo>
                    <a:pt x="2298" y="483"/>
                  </a:lnTo>
                  <a:close/>
                  <a:moveTo>
                    <a:pt x="2550" y="590"/>
                  </a:moveTo>
                  <a:cubicBezTo>
                    <a:pt x="2574" y="582"/>
                    <a:pt x="2598" y="575"/>
                    <a:pt x="2622" y="568"/>
                  </a:cubicBezTo>
                  <a:cubicBezTo>
                    <a:pt x="2639" y="562"/>
                    <a:pt x="2657" y="556"/>
                    <a:pt x="2675" y="551"/>
                  </a:cubicBezTo>
                  <a:cubicBezTo>
                    <a:pt x="2684" y="548"/>
                    <a:pt x="2692" y="546"/>
                    <a:pt x="2701" y="544"/>
                  </a:cubicBezTo>
                  <a:cubicBezTo>
                    <a:pt x="2691" y="572"/>
                    <a:pt x="2680" y="601"/>
                    <a:pt x="2670" y="631"/>
                  </a:cubicBezTo>
                  <a:cubicBezTo>
                    <a:pt x="2670" y="634"/>
                    <a:pt x="2668" y="636"/>
                    <a:pt x="2668" y="638"/>
                  </a:cubicBezTo>
                  <a:cubicBezTo>
                    <a:pt x="2661" y="658"/>
                    <a:pt x="2654" y="679"/>
                    <a:pt x="2647" y="701"/>
                  </a:cubicBezTo>
                  <a:cubicBezTo>
                    <a:pt x="2646" y="705"/>
                    <a:pt x="2644" y="709"/>
                    <a:pt x="2643" y="713"/>
                  </a:cubicBezTo>
                  <a:cubicBezTo>
                    <a:pt x="2639" y="726"/>
                    <a:pt x="2635" y="739"/>
                    <a:pt x="2631" y="752"/>
                  </a:cubicBezTo>
                  <a:lnTo>
                    <a:pt x="2631" y="752"/>
                  </a:lnTo>
                  <a:cubicBezTo>
                    <a:pt x="2629" y="751"/>
                    <a:pt x="2627" y="751"/>
                    <a:pt x="2625" y="751"/>
                  </a:cubicBezTo>
                  <a:lnTo>
                    <a:pt x="2625" y="751"/>
                  </a:lnTo>
                  <a:cubicBezTo>
                    <a:pt x="2621" y="751"/>
                    <a:pt x="2616" y="751"/>
                    <a:pt x="2613" y="754"/>
                  </a:cubicBezTo>
                  <a:cubicBezTo>
                    <a:pt x="2611" y="754"/>
                    <a:pt x="2611" y="756"/>
                    <a:pt x="2609" y="757"/>
                  </a:cubicBezTo>
                  <a:cubicBezTo>
                    <a:pt x="2604" y="751"/>
                    <a:pt x="2598" y="745"/>
                    <a:pt x="2593" y="740"/>
                  </a:cubicBezTo>
                  <a:cubicBezTo>
                    <a:pt x="2588" y="734"/>
                    <a:pt x="2585" y="732"/>
                    <a:pt x="2581" y="728"/>
                  </a:cubicBezTo>
                  <a:cubicBezTo>
                    <a:pt x="2568" y="715"/>
                    <a:pt x="2555" y="702"/>
                    <a:pt x="2542" y="689"/>
                  </a:cubicBezTo>
                  <a:lnTo>
                    <a:pt x="2538" y="685"/>
                  </a:lnTo>
                  <a:cubicBezTo>
                    <a:pt x="2515" y="662"/>
                    <a:pt x="2491" y="640"/>
                    <a:pt x="2468" y="619"/>
                  </a:cubicBezTo>
                  <a:lnTo>
                    <a:pt x="2495" y="610"/>
                  </a:lnTo>
                  <a:cubicBezTo>
                    <a:pt x="2513" y="602"/>
                    <a:pt x="2531" y="595"/>
                    <a:pt x="2550" y="589"/>
                  </a:cubicBezTo>
                  <a:lnTo>
                    <a:pt x="2550" y="590"/>
                  </a:lnTo>
                  <a:close/>
                  <a:moveTo>
                    <a:pt x="2719" y="504"/>
                  </a:moveTo>
                  <a:cubicBezTo>
                    <a:pt x="2724" y="491"/>
                    <a:pt x="2729" y="478"/>
                    <a:pt x="2734" y="465"/>
                  </a:cubicBezTo>
                  <a:lnTo>
                    <a:pt x="2742" y="465"/>
                  </a:lnTo>
                  <a:cubicBezTo>
                    <a:pt x="2765" y="467"/>
                    <a:pt x="2787" y="469"/>
                    <a:pt x="2809" y="471"/>
                  </a:cubicBezTo>
                  <a:lnTo>
                    <a:pt x="2856" y="477"/>
                  </a:lnTo>
                  <a:cubicBezTo>
                    <a:pt x="2871" y="479"/>
                    <a:pt x="2885" y="480"/>
                    <a:pt x="2899" y="483"/>
                  </a:cubicBezTo>
                  <a:lnTo>
                    <a:pt x="2899" y="483"/>
                  </a:lnTo>
                  <a:cubicBezTo>
                    <a:pt x="2899" y="483"/>
                    <a:pt x="2899" y="483"/>
                    <a:pt x="2899" y="484"/>
                  </a:cubicBezTo>
                  <a:cubicBezTo>
                    <a:pt x="2899" y="484"/>
                    <a:pt x="2899" y="484"/>
                    <a:pt x="2899" y="485"/>
                  </a:cubicBezTo>
                  <a:lnTo>
                    <a:pt x="2899" y="485"/>
                  </a:lnTo>
                  <a:lnTo>
                    <a:pt x="2892" y="491"/>
                  </a:lnTo>
                  <a:cubicBezTo>
                    <a:pt x="2877" y="494"/>
                    <a:pt x="2862" y="498"/>
                    <a:pt x="2847" y="502"/>
                  </a:cubicBezTo>
                  <a:cubicBezTo>
                    <a:pt x="2831" y="506"/>
                    <a:pt x="2812" y="510"/>
                    <a:pt x="2794" y="515"/>
                  </a:cubicBezTo>
                  <a:cubicBezTo>
                    <a:pt x="2770" y="521"/>
                    <a:pt x="2746" y="528"/>
                    <a:pt x="2723" y="534"/>
                  </a:cubicBezTo>
                  <a:lnTo>
                    <a:pt x="2705" y="539"/>
                  </a:lnTo>
                  <a:cubicBezTo>
                    <a:pt x="2707" y="535"/>
                    <a:pt x="2708" y="531"/>
                    <a:pt x="2710" y="526"/>
                  </a:cubicBezTo>
                  <a:lnTo>
                    <a:pt x="2719" y="504"/>
                  </a:lnTo>
                  <a:close/>
                  <a:moveTo>
                    <a:pt x="2998" y="502"/>
                  </a:moveTo>
                  <a:lnTo>
                    <a:pt x="3038" y="510"/>
                  </a:lnTo>
                  <a:lnTo>
                    <a:pt x="3071" y="517"/>
                  </a:lnTo>
                  <a:lnTo>
                    <a:pt x="3110" y="526"/>
                  </a:lnTo>
                  <a:lnTo>
                    <a:pt x="3142" y="534"/>
                  </a:lnTo>
                  <a:lnTo>
                    <a:pt x="3158" y="538"/>
                  </a:lnTo>
                  <a:lnTo>
                    <a:pt x="3143" y="543"/>
                  </a:lnTo>
                  <a:lnTo>
                    <a:pt x="3127" y="548"/>
                  </a:lnTo>
                  <a:lnTo>
                    <a:pt x="3086" y="562"/>
                  </a:lnTo>
                  <a:lnTo>
                    <a:pt x="3080" y="564"/>
                  </a:lnTo>
                  <a:lnTo>
                    <a:pt x="3080" y="564"/>
                  </a:lnTo>
                  <a:lnTo>
                    <a:pt x="3055" y="551"/>
                  </a:lnTo>
                  <a:lnTo>
                    <a:pt x="3029" y="537"/>
                  </a:lnTo>
                  <a:lnTo>
                    <a:pt x="3004" y="525"/>
                  </a:lnTo>
                  <a:lnTo>
                    <a:pt x="2978" y="511"/>
                  </a:lnTo>
                  <a:lnTo>
                    <a:pt x="2954" y="500"/>
                  </a:lnTo>
                  <a:lnTo>
                    <a:pt x="2945" y="496"/>
                  </a:lnTo>
                  <a:lnTo>
                    <a:pt x="2945" y="496"/>
                  </a:lnTo>
                  <a:cubicBezTo>
                    <a:pt x="2945" y="495"/>
                    <a:pt x="2945" y="494"/>
                    <a:pt x="2945" y="494"/>
                  </a:cubicBezTo>
                  <a:cubicBezTo>
                    <a:pt x="2945" y="493"/>
                    <a:pt x="2945" y="492"/>
                    <a:pt x="2945" y="492"/>
                  </a:cubicBezTo>
                  <a:lnTo>
                    <a:pt x="2965" y="495"/>
                  </a:lnTo>
                  <a:lnTo>
                    <a:pt x="2998" y="502"/>
                  </a:lnTo>
                  <a:close/>
                  <a:moveTo>
                    <a:pt x="3200" y="527"/>
                  </a:moveTo>
                  <a:lnTo>
                    <a:pt x="3232" y="518"/>
                  </a:lnTo>
                  <a:lnTo>
                    <a:pt x="3256" y="511"/>
                  </a:lnTo>
                  <a:lnTo>
                    <a:pt x="3289" y="503"/>
                  </a:lnTo>
                  <a:lnTo>
                    <a:pt x="3313" y="497"/>
                  </a:lnTo>
                  <a:lnTo>
                    <a:pt x="3348" y="489"/>
                  </a:lnTo>
                  <a:lnTo>
                    <a:pt x="3368" y="485"/>
                  </a:lnTo>
                  <a:lnTo>
                    <a:pt x="3404" y="477"/>
                  </a:lnTo>
                  <a:lnTo>
                    <a:pt x="3424" y="473"/>
                  </a:lnTo>
                  <a:lnTo>
                    <a:pt x="3461" y="467"/>
                  </a:lnTo>
                  <a:cubicBezTo>
                    <a:pt x="3467" y="466"/>
                    <a:pt x="3473" y="465"/>
                    <a:pt x="3479" y="464"/>
                  </a:cubicBezTo>
                  <a:cubicBezTo>
                    <a:pt x="3489" y="462"/>
                    <a:pt x="3500" y="461"/>
                    <a:pt x="3511" y="459"/>
                  </a:cubicBezTo>
                  <a:lnTo>
                    <a:pt x="3511" y="459"/>
                  </a:lnTo>
                  <a:cubicBezTo>
                    <a:pt x="3512" y="462"/>
                    <a:pt x="3512" y="465"/>
                    <a:pt x="3514" y="468"/>
                  </a:cubicBezTo>
                  <a:cubicBezTo>
                    <a:pt x="3516" y="471"/>
                    <a:pt x="3520" y="473"/>
                    <a:pt x="3523" y="476"/>
                  </a:cubicBezTo>
                  <a:cubicBezTo>
                    <a:pt x="3526" y="477"/>
                    <a:pt x="3528" y="479"/>
                    <a:pt x="3531" y="479"/>
                  </a:cubicBezTo>
                  <a:cubicBezTo>
                    <a:pt x="3531" y="482"/>
                    <a:pt x="3531" y="485"/>
                    <a:pt x="3531" y="488"/>
                  </a:cubicBezTo>
                  <a:lnTo>
                    <a:pt x="3531" y="494"/>
                  </a:lnTo>
                  <a:cubicBezTo>
                    <a:pt x="3531" y="504"/>
                    <a:pt x="3529" y="514"/>
                    <a:pt x="3529" y="523"/>
                  </a:cubicBezTo>
                  <a:cubicBezTo>
                    <a:pt x="3529" y="526"/>
                    <a:pt x="3529" y="530"/>
                    <a:pt x="3528" y="533"/>
                  </a:cubicBezTo>
                  <a:lnTo>
                    <a:pt x="3526" y="557"/>
                  </a:lnTo>
                  <a:lnTo>
                    <a:pt x="3525" y="574"/>
                  </a:lnTo>
                  <a:cubicBezTo>
                    <a:pt x="3525" y="579"/>
                    <a:pt x="3525" y="584"/>
                    <a:pt x="3524" y="590"/>
                  </a:cubicBezTo>
                  <a:cubicBezTo>
                    <a:pt x="3523" y="595"/>
                    <a:pt x="3523" y="607"/>
                    <a:pt x="3522" y="615"/>
                  </a:cubicBezTo>
                  <a:lnTo>
                    <a:pt x="3522" y="625"/>
                  </a:lnTo>
                  <a:cubicBezTo>
                    <a:pt x="3522" y="633"/>
                    <a:pt x="3521" y="640"/>
                    <a:pt x="3521" y="648"/>
                  </a:cubicBezTo>
                  <a:lnTo>
                    <a:pt x="3505" y="642"/>
                  </a:lnTo>
                  <a:lnTo>
                    <a:pt x="3470" y="630"/>
                  </a:lnTo>
                  <a:lnTo>
                    <a:pt x="3432" y="617"/>
                  </a:lnTo>
                  <a:lnTo>
                    <a:pt x="3398" y="606"/>
                  </a:lnTo>
                  <a:lnTo>
                    <a:pt x="3360" y="593"/>
                  </a:lnTo>
                  <a:lnTo>
                    <a:pt x="3328" y="583"/>
                  </a:lnTo>
                  <a:lnTo>
                    <a:pt x="3289" y="571"/>
                  </a:lnTo>
                  <a:lnTo>
                    <a:pt x="3258" y="563"/>
                  </a:lnTo>
                  <a:lnTo>
                    <a:pt x="3216" y="551"/>
                  </a:lnTo>
                  <a:lnTo>
                    <a:pt x="3185" y="543"/>
                  </a:lnTo>
                  <a:lnTo>
                    <a:pt x="3168" y="539"/>
                  </a:lnTo>
                  <a:lnTo>
                    <a:pt x="3178" y="535"/>
                  </a:lnTo>
                  <a:lnTo>
                    <a:pt x="3200" y="527"/>
                  </a:lnTo>
                  <a:close/>
                  <a:moveTo>
                    <a:pt x="3567" y="515"/>
                  </a:moveTo>
                  <a:lnTo>
                    <a:pt x="3587" y="551"/>
                  </a:lnTo>
                  <a:cubicBezTo>
                    <a:pt x="3591" y="559"/>
                    <a:pt x="3596" y="567"/>
                    <a:pt x="3600" y="576"/>
                  </a:cubicBezTo>
                  <a:cubicBezTo>
                    <a:pt x="3604" y="584"/>
                    <a:pt x="3613" y="597"/>
                    <a:pt x="3618" y="609"/>
                  </a:cubicBezTo>
                  <a:cubicBezTo>
                    <a:pt x="3624" y="620"/>
                    <a:pt x="3628" y="627"/>
                    <a:pt x="3632" y="637"/>
                  </a:cubicBezTo>
                  <a:cubicBezTo>
                    <a:pt x="3637" y="646"/>
                    <a:pt x="3643" y="657"/>
                    <a:pt x="3648" y="668"/>
                  </a:cubicBezTo>
                  <a:cubicBezTo>
                    <a:pt x="3653" y="679"/>
                    <a:pt x="3659" y="689"/>
                    <a:pt x="3664" y="700"/>
                  </a:cubicBezTo>
                  <a:lnTo>
                    <a:pt x="3666" y="704"/>
                  </a:lnTo>
                  <a:lnTo>
                    <a:pt x="3648" y="696"/>
                  </a:lnTo>
                  <a:cubicBezTo>
                    <a:pt x="3636" y="691"/>
                    <a:pt x="3624" y="687"/>
                    <a:pt x="3612" y="682"/>
                  </a:cubicBezTo>
                  <a:lnTo>
                    <a:pt x="3576" y="668"/>
                  </a:lnTo>
                  <a:lnTo>
                    <a:pt x="3542" y="655"/>
                  </a:lnTo>
                  <a:lnTo>
                    <a:pt x="3522" y="648"/>
                  </a:lnTo>
                  <a:cubicBezTo>
                    <a:pt x="3522" y="638"/>
                    <a:pt x="3523" y="628"/>
                    <a:pt x="3524" y="618"/>
                  </a:cubicBezTo>
                  <a:lnTo>
                    <a:pt x="3524" y="617"/>
                  </a:lnTo>
                  <a:cubicBezTo>
                    <a:pt x="3524" y="604"/>
                    <a:pt x="3525" y="591"/>
                    <a:pt x="3526" y="578"/>
                  </a:cubicBezTo>
                  <a:cubicBezTo>
                    <a:pt x="3526" y="578"/>
                    <a:pt x="3526" y="576"/>
                    <a:pt x="3526" y="575"/>
                  </a:cubicBezTo>
                  <a:cubicBezTo>
                    <a:pt x="3526" y="563"/>
                    <a:pt x="3528" y="551"/>
                    <a:pt x="3529" y="540"/>
                  </a:cubicBezTo>
                  <a:lnTo>
                    <a:pt x="3529" y="540"/>
                  </a:lnTo>
                  <a:cubicBezTo>
                    <a:pt x="3529" y="539"/>
                    <a:pt x="3529" y="538"/>
                    <a:pt x="3529" y="537"/>
                  </a:cubicBezTo>
                  <a:cubicBezTo>
                    <a:pt x="3529" y="536"/>
                    <a:pt x="3529" y="536"/>
                    <a:pt x="3529" y="535"/>
                  </a:cubicBezTo>
                  <a:lnTo>
                    <a:pt x="3531" y="503"/>
                  </a:lnTo>
                  <a:cubicBezTo>
                    <a:pt x="3531" y="500"/>
                    <a:pt x="3531" y="498"/>
                    <a:pt x="3531" y="495"/>
                  </a:cubicBezTo>
                  <a:cubicBezTo>
                    <a:pt x="3531" y="490"/>
                    <a:pt x="3532" y="484"/>
                    <a:pt x="3533" y="478"/>
                  </a:cubicBezTo>
                  <a:lnTo>
                    <a:pt x="3534" y="478"/>
                  </a:lnTo>
                  <a:lnTo>
                    <a:pt x="3534" y="478"/>
                  </a:lnTo>
                  <a:lnTo>
                    <a:pt x="3534" y="478"/>
                  </a:lnTo>
                  <a:cubicBezTo>
                    <a:pt x="3538" y="478"/>
                    <a:pt x="3541" y="477"/>
                    <a:pt x="3545" y="475"/>
                  </a:cubicBezTo>
                  <a:cubicBezTo>
                    <a:pt x="3548" y="481"/>
                    <a:pt x="3551" y="487"/>
                    <a:pt x="3555" y="494"/>
                  </a:cubicBezTo>
                  <a:lnTo>
                    <a:pt x="3567" y="515"/>
                  </a:lnTo>
                  <a:close/>
                  <a:moveTo>
                    <a:pt x="3719" y="728"/>
                  </a:moveTo>
                  <a:lnTo>
                    <a:pt x="3765" y="748"/>
                  </a:lnTo>
                  <a:lnTo>
                    <a:pt x="3791" y="759"/>
                  </a:lnTo>
                  <a:cubicBezTo>
                    <a:pt x="3815" y="770"/>
                    <a:pt x="3839" y="781"/>
                    <a:pt x="3862" y="792"/>
                  </a:cubicBezTo>
                  <a:lnTo>
                    <a:pt x="3887" y="804"/>
                  </a:lnTo>
                  <a:cubicBezTo>
                    <a:pt x="3903" y="811"/>
                    <a:pt x="3918" y="819"/>
                    <a:pt x="3934" y="826"/>
                  </a:cubicBezTo>
                  <a:lnTo>
                    <a:pt x="3965" y="842"/>
                  </a:lnTo>
                  <a:lnTo>
                    <a:pt x="4006" y="862"/>
                  </a:lnTo>
                  <a:lnTo>
                    <a:pt x="4038" y="879"/>
                  </a:lnTo>
                  <a:lnTo>
                    <a:pt x="4057" y="889"/>
                  </a:lnTo>
                  <a:lnTo>
                    <a:pt x="4057" y="889"/>
                  </a:lnTo>
                  <a:cubicBezTo>
                    <a:pt x="4055" y="892"/>
                    <a:pt x="4054" y="895"/>
                    <a:pt x="4054" y="899"/>
                  </a:cubicBezTo>
                  <a:lnTo>
                    <a:pt x="4054" y="899"/>
                  </a:lnTo>
                  <a:cubicBezTo>
                    <a:pt x="4055" y="902"/>
                    <a:pt x="4055" y="904"/>
                    <a:pt x="4056" y="907"/>
                  </a:cubicBezTo>
                  <a:lnTo>
                    <a:pt x="4039" y="913"/>
                  </a:lnTo>
                  <a:cubicBezTo>
                    <a:pt x="4027" y="918"/>
                    <a:pt x="4014" y="922"/>
                    <a:pt x="4001" y="927"/>
                  </a:cubicBezTo>
                  <a:cubicBezTo>
                    <a:pt x="3989" y="932"/>
                    <a:pt x="3973" y="940"/>
                    <a:pt x="3958" y="946"/>
                  </a:cubicBezTo>
                  <a:cubicBezTo>
                    <a:pt x="3944" y="952"/>
                    <a:pt x="3935" y="955"/>
                    <a:pt x="3923" y="961"/>
                  </a:cubicBezTo>
                  <a:cubicBezTo>
                    <a:pt x="3901" y="971"/>
                    <a:pt x="3877" y="982"/>
                    <a:pt x="3854" y="994"/>
                  </a:cubicBezTo>
                  <a:lnTo>
                    <a:pt x="3844" y="998"/>
                  </a:lnTo>
                  <a:cubicBezTo>
                    <a:pt x="3834" y="1003"/>
                    <a:pt x="3824" y="1009"/>
                    <a:pt x="3813" y="1014"/>
                  </a:cubicBezTo>
                  <a:cubicBezTo>
                    <a:pt x="3795" y="973"/>
                    <a:pt x="3777" y="932"/>
                    <a:pt x="3759" y="893"/>
                  </a:cubicBezTo>
                  <a:cubicBezTo>
                    <a:pt x="3757" y="889"/>
                    <a:pt x="3755" y="885"/>
                    <a:pt x="3753" y="881"/>
                  </a:cubicBezTo>
                  <a:cubicBezTo>
                    <a:pt x="3745" y="863"/>
                    <a:pt x="3736" y="844"/>
                    <a:pt x="3728" y="826"/>
                  </a:cubicBezTo>
                  <a:cubicBezTo>
                    <a:pt x="3726" y="822"/>
                    <a:pt x="3724" y="818"/>
                    <a:pt x="3722" y="813"/>
                  </a:cubicBezTo>
                  <a:cubicBezTo>
                    <a:pt x="3713" y="796"/>
                    <a:pt x="3705" y="778"/>
                    <a:pt x="3697" y="761"/>
                  </a:cubicBezTo>
                  <a:cubicBezTo>
                    <a:pt x="3694" y="754"/>
                    <a:pt x="3690" y="748"/>
                    <a:pt x="3687" y="742"/>
                  </a:cubicBezTo>
                  <a:lnTo>
                    <a:pt x="3670" y="707"/>
                  </a:lnTo>
                  <a:lnTo>
                    <a:pt x="3690" y="716"/>
                  </a:lnTo>
                  <a:lnTo>
                    <a:pt x="3719" y="728"/>
                  </a:lnTo>
                  <a:close/>
                  <a:moveTo>
                    <a:pt x="4163" y="916"/>
                  </a:moveTo>
                  <a:lnTo>
                    <a:pt x="4201" y="923"/>
                  </a:lnTo>
                  <a:lnTo>
                    <a:pt x="4236" y="930"/>
                  </a:lnTo>
                  <a:lnTo>
                    <a:pt x="4273" y="938"/>
                  </a:lnTo>
                  <a:lnTo>
                    <a:pt x="4307" y="946"/>
                  </a:lnTo>
                  <a:lnTo>
                    <a:pt x="4314" y="948"/>
                  </a:lnTo>
                  <a:cubicBezTo>
                    <a:pt x="4313" y="954"/>
                    <a:pt x="4311" y="960"/>
                    <a:pt x="4310" y="966"/>
                  </a:cubicBezTo>
                  <a:lnTo>
                    <a:pt x="4298" y="962"/>
                  </a:lnTo>
                  <a:lnTo>
                    <a:pt x="4255" y="948"/>
                  </a:lnTo>
                  <a:lnTo>
                    <a:pt x="4216" y="937"/>
                  </a:lnTo>
                  <a:cubicBezTo>
                    <a:pt x="4201" y="932"/>
                    <a:pt x="4187" y="928"/>
                    <a:pt x="4172" y="924"/>
                  </a:cubicBezTo>
                  <a:cubicBezTo>
                    <a:pt x="4157" y="920"/>
                    <a:pt x="4147" y="917"/>
                    <a:pt x="4133" y="914"/>
                  </a:cubicBezTo>
                  <a:cubicBezTo>
                    <a:pt x="4120" y="910"/>
                    <a:pt x="4112" y="908"/>
                    <a:pt x="4102" y="905"/>
                  </a:cubicBezTo>
                  <a:lnTo>
                    <a:pt x="4126" y="909"/>
                  </a:lnTo>
                  <a:lnTo>
                    <a:pt x="4163" y="916"/>
                  </a:lnTo>
                  <a:close/>
                  <a:moveTo>
                    <a:pt x="4320" y="932"/>
                  </a:moveTo>
                  <a:cubicBezTo>
                    <a:pt x="4322" y="926"/>
                    <a:pt x="4323" y="919"/>
                    <a:pt x="4325" y="913"/>
                  </a:cubicBezTo>
                  <a:lnTo>
                    <a:pt x="4328" y="902"/>
                  </a:lnTo>
                  <a:cubicBezTo>
                    <a:pt x="4329" y="895"/>
                    <a:pt x="4332" y="889"/>
                    <a:pt x="4333" y="883"/>
                  </a:cubicBezTo>
                  <a:cubicBezTo>
                    <a:pt x="4335" y="877"/>
                    <a:pt x="4335" y="876"/>
                    <a:pt x="4336" y="872"/>
                  </a:cubicBezTo>
                  <a:lnTo>
                    <a:pt x="4340" y="854"/>
                  </a:lnTo>
                  <a:cubicBezTo>
                    <a:pt x="4342" y="850"/>
                    <a:pt x="4343" y="846"/>
                    <a:pt x="4344" y="843"/>
                  </a:cubicBezTo>
                  <a:cubicBezTo>
                    <a:pt x="4345" y="839"/>
                    <a:pt x="4347" y="832"/>
                    <a:pt x="4349" y="826"/>
                  </a:cubicBezTo>
                  <a:cubicBezTo>
                    <a:pt x="4351" y="820"/>
                    <a:pt x="4351" y="818"/>
                    <a:pt x="4352" y="815"/>
                  </a:cubicBezTo>
                  <a:cubicBezTo>
                    <a:pt x="4353" y="811"/>
                    <a:pt x="4355" y="804"/>
                    <a:pt x="4357" y="799"/>
                  </a:cubicBezTo>
                  <a:cubicBezTo>
                    <a:pt x="4359" y="794"/>
                    <a:pt x="4359" y="792"/>
                    <a:pt x="4360" y="789"/>
                  </a:cubicBezTo>
                  <a:cubicBezTo>
                    <a:pt x="4362" y="786"/>
                    <a:pt x="4364" y="779"/>
                    <a:pt x="4365" y="774"/>
                  </a:cubicBezTo>
                  <a:cubicBezTo>
                    <a:pt x="4367" y="768"/>
                    <a:pt x="4368" y="767"/>
                    <a:pt x="4369" y="764"/>
                  </a:cubicBezTo>
                  <a:lnTo>
                    <a:pt x="4374" y="749"/>
                  </a:lnTo>
                  <a:lnTo>
                    <a:pt x="4378" y="740"/>
                  </a:lnTo>
                  <a:cubicBezTo>
                    <a:pt x="4379" y="735"/>
                    <a:pt x="4381" y="730"/>
                    <a:pt x="4383" y="726"/>
                  </a:cubicBezTo>
                  <a:cubicBezTo>
                    <a:pt x="4385" y="721"/>
                    <a:pt x="4385" y="719"/>
                    <a:pt x="4386" y="717"/>
                  </a:cubicBezTo>
                  <a:cubicBezTo>
                    <a:pt x="4388" y="714"/>
                    <a:pt x="4390" y="708"/>
                    <a:pt x="4392" y="704"/>
                  </a:cubicBezTo>
                  <a:lnTo>
                    <a:pt x="4392" y="704"/>
                  </a:lnTo>
                  <a:lnTo>
                    <a:pt x="4392" y="704"/>
                  </a:lnTo>
                  <a:cubicBezTo>
                    <a:pt x="4395" y="705"/>
                    <a:pt x="4397" y="705"/>
                    <a:pt x="4401" y="705"/>
                  </a:cubicBezTo>
                  <a:cubicBezTo>
                    <a:pt x="4405" y="705"/>
                    <a:pt x="4408" y="703"/>
                    <a:pt x="4412" y="702"/>
                  </a:cubicBezTo>
                  <a:cubicBezTo>
                    <a:pt x="4413" y="701"/>
                    <a:pt x="4414" y="701"/>
                    <a:pt x="4415" y="700"/>
                  </a:cubicBezTo>
                  <a:lnTo>
                    <a:pt x="4418" y="703"/>
                  </a:lnTo>
                  <a:cubicBezTo>
                    <a:pt x="4436" y="722"/>
                    <a:pt x="4454" y="742"/>
                    <a:pt x="4471" y="762"/>
                  </a:cubicBezTo>
                  <a:cubicBezTo>
                    <a:pt x="4477" y="768"/>
                    <a:pt x="4482" y="774"/>
                    <a:pt x="4487" y="781"/>
                  </a:cubicBezTo>
                  <a:cubicBezTo>
                    <a:pt x="4505" y="802"/>
                    <a:pt x="4522" y="822"/>
                    <a:pt x="4540" y="843"/>
                  </a:cubicBezTo>
                  <a:lnTo>
                    <a:pt x="4553" y="860"/>
                  </a:lnTo>
                  <a:cubicBezTo>
                    <a:pt x="4578" y="890"/>
                    <a:pt x="4602" y="920"/>
                    <a:pt x="4626" y="951"/>
                  </a:cubicBezTo>
                  <a:cubicBezTo>
                    <a:pt x="4641" y="970"/>
                    <a:pt x="4656" y="990"/>
                    <a:pt x="4671" y="1010"/>
                  </a:cubicBezTo>
                  <a:lnTo>
                    <a:pt x="4690" y="1038"/>
                  </a:lnTo>
                  <a:cubicBezTo>
                    <a:pt x="4703" y="1054"/>
                    <a:pt x="4715" y="1071"/>
                    <a:pt x="4727" y="1088"/>
                  </a:cubicBezTo>
                  <a:lnTo>
                    <a:pt x="4709" y="1080"/>
                  </a:lnTo>
                  <a:lnTo>
                    <a:pt x="4705" y="1078"/>
                  </a:lnTo>
                  <a:cubicBezTo>
                    <a:pt x="4687" y="1070"/>
                    <a:pt x="4668" y="1062"/>
                    <a:pt x="4649" y="1054"/>
                  </a:cubicBezTo>
                  <a:lnTo>
                    <a:pt x="4641" y="1051"/>
                  </a:lnTo>
                  <a:cubicBezTo>
                    <a:pt x="4624" y="1044"/>
                    <a:pt x="4607" y="1037"/>
                    <a:pt x="4589" y="1031"/>
                  </a:cubicBezTo>
                  <a:cubicBezTo>
                    <a:pt x="4584" y="1029"/>
                    <a:pt x="4580" y="1028"/>
                    <a:pt x="4575" y="1026"/>
                  </a:cubicBezTo>
                  <a:cubicBezTo>
                    <a:pt x="4560" y="1020"/>
                    <a:pt x="4543" y="1015"/>
                    <a:pt x="4527" y="1009"/>
                  </a:cubicBezTo>
                  <a:lnTo>
                    <a:pt x="4509" y="1003"/>
                  </a:lnTo>
                  <a:cubicBezTo>
                    <a:pt x="4494" y="998"/>
                    <a:pt x="4479" y="993"/>
                    <a:pt x="4464" y="988"/>
                  </a:cubicBezTo>
                  <a:lnTo>
                    <a:pt x="4440" y="981"/>
                  </a:lnTo>
                  <a:lnTo>
                    <a:pt x="4401" y="970"/>
                  </a:lnTo>
                  <a:cubicBezTo>
                    <a:pt x="4391" y="967"/>
                    <a:pt x="4381" y="964"/>
                    <a:pt x="4371" y="961"/>
                  </a:cubicBezTo>
                  <a:lnTo>
                    <a:pt x="4336" y="952"/>
                  </a:lnTo>
                  <a:lnTo>
                    <a:pt x="4316" y="948"/>
                  </a:lnTo>
                  <a:lnTo>
                    <a:pt x="4316" y="947"/>
                  </a:lnTo>
                  <a:cubicBezTo>
                    <a:pt x="4317" y="940"/>
                    <a:pt x="4318" y="936"/>
                    <a:pt x="4319" y="931"/>
                  </a:cubicBezTo>
                  <a:lnTo>
                    <a:pt x="4320" y="932"/>
                  </a:lnTo>
                  <a:close/>
                  <a:moveTo>
                    <a:pt x="4770" y="1109"/>
                  </a:moveTo>
                  <a:lnTo>
                    <a:pt x="4804" y="1126"/>
                  </a:lnTo>
                  <a:lnTo>
                    <a:pt x="4830" y="1139"/>
                  </a:lnTo>
                  <a:lnTo>
                    <a:pt x="4864" y="1157"/>
                  </a:lnTo>
                  <a:cubicBezTo>
                    <a:pt x="4872" y="1162"/>
                    <a:pt x="4880" y="1166"/>
                    <a:pt x="4888" y="1171"/>
                  </a:cubicBezTo>
                  <a:cubicBezTo>
                    <a:pt x="4900" y="1177"/>
                    <a:pt x="4911" y="1184"/>
                    <a:pt x="4922" y="1190"/>
                  </a:cubicBezTo>
                  <a:lnTo>
                    <a:pt x="4945" y="1203"/>
                  </a:lnTo>
                  <a:cubicBezTo>
                    <a:pt x="4956" y="1210"/>
                    <a:pt x="4968" y="1218"/>
                    <a:pt x="4979" y="1225"/>
                  </a:cubicBezTo>
                  <a:cubicBezTo>
                    <a:pt x="4986" y="1229"/>
                    <a:pt x="4993" y="1234"/>
                    <a:pt x="4999" y="1238"/>
                  </a:cubicBezTo>
                  <a:lnTo>
                    <a:pt x="5001" y="1240"/>
                  </a:lnTo>
                  <a:cubicBezTo>
                    <a:pt x="5014" y="1271"/>
                    <a:pt x="5027" y="1302"/>
                    <a:pt x="5039" y="1334"/>
                  </a:cubicBezTo>
                  <a:cubicBezTo>
                    <a:pt x="5032" y="1328"/>
                    <a:pt x="5024" y="1323"/>
                    <a:pt x="5016" y="1317"/>
                  </a:cubicBezTo>
                  <a:lnTo>
                    <a:pt x="4981" y="1291"/>
                  </a:lnTo>
                  <a:lnTo>
                    <a:pt x="4952" y="1272"/>
                  </a:lnTo>
                  <a:cubicBezTo>
                    <a:pt x="4941" y="1264"/>
                    <a:pt x="4929" y="1256"/>
                    <a:pt x="4917" y="1249"/>
                  </a:cubicBezTo>
                  <a:cubicBezTo>
                    <a:pt x="4905" y="1241"/>
                    <a:pt x="4898" y="1236"/>
                    <a:pt x="4887" y="1229"/>
                  </a:cubicBezTo>
                  <a:cubicBezTo>
                    <a:pt x="4876" y="1222"/>
                    <a:pt x="4863" y="1214"/>
                    <a:pt x="4851" y="1207"/>
                  </a:cubicBezTo>
                  <a:lnTo>
                    <a:pt x="4819" y="1189"/>
                  </a:lnTo>
                  <a:lnTo>
                    <a:pt x="4793" y="1174"/>
                  </a:lnTo>
                  <a:lnTo>
                    <a:pt x="4748" y="1110"/>
                  </a:lnTo>
                  <a:lnTo>
                    <a:pt x="4734" y="1090"/>
                  </a:lnTo>
                  <a:lnTo>
                    <a:pt x="4734" y="1090"/>
                  </a:lnTo>
                  <a:lnTo>
                    <a:pt x="4742" y="1094"/>
                  </a:lnTo>
                  <a:cubicBezTo>
                    <a:pt x="4751" y="1099"/>
                    <a:pt x="4760" y="1103"/>
                    <a:pt x="4769" y="1108"/>
                  </a:cubicBezTo>
                  <a:lnTo>
                    <a:pt x="4770" y="1109"/>
                  </a:lnTo>
                  <a:close/>
                  <a:moveTo>
                    <a:pt x="5163" y="1411"/>
                  </a:moveTo>
                  <a:cubicBezTo>
                    <a:pt x="5173" y="1427"/>
                    <a:pt x="5184" y="1443"/>
                    <a:pt x="5194" y="1459"/>
                  </a:cubicBezTo>
                  <a:lnTo>
                    <a:pt x="5194" y="1459"/>
                  </a:lnTo>
                  <a:lnTo>
                    <a:pt x="5194" y="1459"/>
                  </a:lnTo>
                  <a:cubicBezTo>
                    <a:pt x="5195" y="1460"/>
                    <a:pt x="5195" y="1460"/>
                    <a:pt x="5195" y="1461"/>
                  </a:cubicBezTo>
                  <a:cubicBezTo>
                    <a:pt x="5184" y="1450"/>
                    <a:pt x="5172" y="1440"/>
                    <a:pt x="5160" y="1430"/>
                  </a:cubicBezTo>
                  <a:cubicBezTo>
                    <a:pt x="5153" y="1424"/>
                    <a:pt x="5146" y="1418"/>
                    <a:pt x="5140" y="1413"/>
                  </a:cubicBezTo>
                  <a:cubicBezTo>
                    <a:pt x="5128" y="1403"/>
                    <a:pt x="5116" y="1393"/>
                    <a:pt x="5103" y="1382"/>
                  </a:cubicBezTo>
                  <a:lnTo>
                    <a:pt x="5078" y="1363"/>
                  </a:lnTo>
                  <a:cubicBezTo>
                    <a:pt x="5067" y="1354"/>
                    <a:pt x="5055" y="1345"/>
                    <a:pt x="5044" y="1336"/>
                  </a:cubicBezTo>
                  <a:lnTo>
                    <a:pt x="5044" y="1336"/>
                  </a:lnTo>
                  <a:lnTo>
                    <a:pt x="5024" y="1287"/>
                  </a:lnTo>
                  <a:cubicBezTo>
                    <a:pt x="5020" y="1277"/>
                    <a:pt x="5016" y="1267"/>
                    <a:pt x="5012" y="1258"/>
                  </a:cubicBezTo>
                  <a:cubicBezTo>
                    <a:pt x="5010" y="1253"/>
                    <a:pt x="5007" y="1247"/>
                    <a:pt x="5005" y="1242"/>
                  </a:cubicBezTo>
                  <a:cubicBezTo>
                    <a:pt x="5016" y="1249"/>
                    <a:pt x="5025" y="1256"/>
                    <a:pt x="5036" y="1263"/>
                  </a:cubicBezTo>
                  <a:lnTo>
                    <a:pt x="5053" y="1274"/>
                  </a:lnTo>
                  <a:cubicBezTo>
                    <a:pt x="5064" y="1282"/>
                    <a:pt x="5074" y="1290"/>
                    <a:pt x="5085" y="1298"/>
                  </a:cubicBezTo>
                  <a:lnTo>
                    <a:pt x="5085" y="1298"/>
                  </a:lnTo>
                  <a:cubicBezTo>
                    <a:pt x="5084" y="1299"/>
                    <a:pt x="5084" y="1299"/>
                    <a:pt x="5083" y="1301"/>
                  </a:cubicBezTo>
                  <a:cubicBezTo>
                    <a:pt x="5081" y="1304"/>
                    <a:pt x="5080" y="1307"/>
                    <a:pt x="5080" y="1312"/>
                  </a:cubicBezTo>
                  <a:lnTo>
                    <a:pt x="5080" y="1312"/>
                  </a:lnTo>
                  <a:lnTo>
                    <a:pt x="5080" y="1312"/>
                  </a:lnTo>
                  <a:cubicBezTo>
                    <a:pt x="5080" y="1316"/>
                    <a:pt x="5082" y="1320"/>
                    <a:pt x="5084" y="1324"/>
                  </a:cubicBezTo>
                  <a:cubicBezTo>
                    <a:pt x="5087" y="1327"/>
                    <a:pt x="5089" y="1329"/>
                    <a:pt x="5092" y="1332"/>
                  </a:cubicBezTo>
                  <a:cubicBezTo>
                    <a:pt x="5096" y="1334"/>
                    <a:pt x="5100" y="1336"/>
                    <a:pt x="5104" y="1336"/>
                  </a:cubicBezTo>
                  <a:lnTo>
                    <a:pt x="5104" y="1336"/>
                  </a:lnTo>
                  <a:lnTo>
                    <a:pt x="5104" y="1336"/>
                  </a:lnTo>
                  <a:cubicBezTo>
                    <a:pt x="5107" y="1335"/>
                    <a:pt x="5110" y="1335"/>
                    <a:pt x="5113" y="1334"/>
                  </a:cubicBezTo>
                  <a:cubicBezTo>
                    <a:pt x="5114" y="1336"/>
                    <a:pt x="5116" y="1338"/>
                    <a:pt x="5117" y="1340"/>
                  </a:cubicBezTo>
                  <a:cubicBezTo>
                    <a:pt x="5132" y="1362"/>
                    <a:pt x="5147" y="1386"/>
                    <a:pt x="5163" y="1410"/>
                  </a:cubicBezTo>
                  <a:lnTo>
                    <a:pt x="5163" y="1411"/>
                  </a:lnTo>
                  <a:close/>
                  <a:moveTo>
                    <a:pt x="5300" y="1565"/>
                  </a:moveTo>
                  <a:cubicBezTo>
                    <a:pt x="5303" y="1569"/>
                    <a:pt x="5306" y="1572"/>
                    <a:pt x="5310" y="1576"/>
                  </a:cubicBezTo>
                  <a:cubicBezTo>
                    <a:pt x="5321" y="1588"/>
                    <a:pt x="5333" y="1601"/>
                    <a:pt x="5344" y="1615"/>
                  </a:cubicBezTo>
                  <a:lnTo>
                    <a:pt x="5349" y="1620"/>
                  </a:lnTo>
                  <a:lnTo>
                    <a:pt x="5349" y="1620"/>
                  </a:lnTo>
                  <a:cubicBezTo>
                    <a:pt x="5391" y="1669"/>
                    <a:pt x="5424" y="1712"/>
                    <a:pt x="5461" y="1765"/>
                  </a:cubicBezTo>
                  <a:cubicBezTo>
                    <a:pt x="5463" y="1768"/>
                    <a:pt x="5464" y="1770"/>
                    <a:pt x="5466" y="1773"/>
                  </a:cubicBezTo>
                  <a:cubicBezTo>
                    <a:pt x="5475" y="1791"/>
                    <a:pt x="5483" y="1809"/>
                    <a:pt x="5492" y="1827"/>
                  </a:cubicBezTo>
                  <a:cubicBezTo>
                    <a:pt x="5493" y="1831"/>
                    <a:pt x="5495" y="1835"/>
                    <a:pt x="5497" y="1839"/>
                  </a:cubicBezTo>
                  <a:lnTo>
                    <a:pt x="5497" y="1839"/>
                  </a:lnTo>
                  <a:cubicBezTo>
                    <a:pt x="5497" y="1839"/>
                    <a:pt x="5498" y="1838"/>
                    <a:pt x="5498" y="1839"/>
                  </a:cubicBezTo>
                  <a:cubicBezTo>
                    <a:pt x="5499" y="1839"/>
                    <a:pt x="5498" y="1840"/>
                    <a:pt x="5498" y="1841"/>
                  </a:cubicBezTo>
                  <a:lnTo>
                    <a:pt x="5498" y="1841"/>
                  </a:lnTo>
                  <a:cubicBezTo>
                    <a:pt x="5428" y="1740"/>
                    <a:pt x="5359" y="1661"/>
                    <a:pt x="5268" y="1579"/>
                  </a:cubicBezTo>
                  <a:cubicBezTo>
                    <a:pt x="5258" y="1561"/>
                    <a:pt x="5247" y="1544"/>
                    <a:pt x="5237" y="1527"/>
                  </a:cubicBezTo>
                  <a:lnTo>
                    <a:pt x="5222" y="1502"/>
                  </a:lnTo>
                  <a:lnTo>
                    <a:pt x="5222" y="1502"/>
                  </a:lnTo>
                  <a:cubicBezTo>
                    <a:pt x="5224" y="1502"/>
                    <a:pt x="5225" y="1500"/>
                    <a:pt x="5226" y="1500"/>
                  </a:cubicBezTo>
                  <a:cubicBezTo>
                    <a:pt x="5228" y="1498"/>
                    <a:pt x="5229" y="1498"/>
                    <a:pt x="5231" y="1497"/>
                  </a:cubicBezTo>
                  <a:cubicBezTo>
                    <a:pt x="5239" y="1505"/>
                    <a:pt x="5248" y="1513"/>
                    <a:pt x="5257" y="1522"/>
                  </a:cubicBezTo>
                  <a:lnTo>
                    <a:pt x="5268" y="1533"/>
                  </a:lnTo>
                  <a:cubicBezTo>
                    <a:pt x="5278" y="1542"/>
                    <a:pt x="5289" y="1553"/>
                    <a:pt x="5299" y="1564"/>
                  </a:cubicBezTo>
                  <a:lnTo>
                    <a:pt x="5300" y="1565"/>
                  </a:lnTo>
                  <a:close/>
                  <a:moveTo>
                    <a:pt x="5542" y="1909"/>
                  </a:moveTo>
                  <a:cubicBezTo>
                    <a:pt x="5538" y="1901"/>
                    <a:pt x="5533" y="1893"/>
                    <a:pt x="5528" y="1885"/>
                  </a:cubicBezTo>
                  <a:cubicBezTo>
                    <a:pt x="5523" y="1877"/>
                    <a:pt x="5521" y="1866"/>
                    <a:pt x="5517" y="1857"/>
                  </a:cubicBezTo>
                  <a:cubicBezTo>
                    <a:pt x="5515" y="1851"/>
                    <a:pt x="5513" y="1845"/>
                    <a:pt x="5510" y="1839"/>
                  </a:cubicBezTo>
                  <a:cubicBezTo>
                    <a:pt x="5518" y="1851"/>
                    <a:pt x="5525" y="1863"/>
                    <a:pt x="5532" y="1875"/>
                  </a:cubicBezTo>
                  <a:lnTo>
                    <a:pt x="5541" y="1905"/>
                  </a:lnTo>
                  <a:lnTo>
                    <a:pt x="5541" y="1905"/>
                  </a:lnTo>
                  <a:cubicBezTo>
                    <a:pt x="5542" y="1906"/>
                    <a:pt x="5542" y="1907"/>
                    <a:pt x="5542" y="1908"/>
                  </a:cubicBezTo>
                  <a:lnTo>
                    <a:pt x="5542" y="1909"/>
                  </a:lnTo>
                  <a:close/>
                  <a:moveTo>
                    <a:pt x="5537" y="1915"/>
                  </a:moveTo>
                  <a:cubicBezTo>
                    <a:pt x="5541" y="1927"/>
                    <a:pt x="5545" y="1939"/>
                    <a:pt x="5549" y="1951"/>
                  </a:cubicBezTo>
                  <a:cubicBezTo>
                    <a:pt x="5553" y="1963"/>
                    <a:pt x="5556" y="1971"/>
                    <a:pt x="5559" y="1980"/>
                  </a:cubicBezTo>
                  <a:cubicBezTo>
                    <a:pt x="5559" y="1981"/>
                    <a:pt x="5559" y="1983"/>
                    <a:pt x="5561" y="1984"/>
                  </a:cubicBezTo>
                  <a:lnTo>
                    <a:pt x="5559" y="1979"/>
                  </a:lnTo>
                  <a:lnTo>
                    <a:pt x="5549" y="1953"/>
                  </a:lnTo>
                  <a:cubicBezTo>
                    <a:pt x="5543" y="1940"/>
                    <a:pt x="5539" y="1928"/>
                    <a:pt x="5533" y="1915"/>
                  </a:cubicBezTo>
                  <a:cubicBezTo>
                    <a:pt x="5529" y="1906"/>
                    <a:pt x="5526" y="1896"/>
                    <a:pt x="5522" y="1887"/>
                  </a:cubicBezTo>
                  <a:cubicBezTo>
                    <a:pt x="5518" y="1877"/>
                    <a:pt x="5514" y="1869"/>
                    <a:pt x="5510" y="1860"/>
                  </a:cubicBezTo>
                  <a:lnTo>
                    <a:pt x="5525" y="1884"/>
                  </a:lnTo>
                  <a:lnTo>
                    <a:pt x="5525" y="1884"/>
                  </a:lnTo>
                  <a:cubicBezTo>
                    <a:pt x="5525" y="1884"/>
                    <a:pt x="5525" y="1884"/>
                    <a:pt x="5525" y="1885"/>
                  </a:cubicBezTo>
                  <a:cubicBezTo>
                    <a:pt x="5525" y="1885"/>
                    <a:pt x="5525" y="1885"/>
                    <a:pt x="5525" y="1886"/>
                  </a:cubicBezTo>
                  <a:cubicBezTo>
                    <a:pt x="5529" y="1893"/>
                    <a:pt x="5532" y="1904"/>
                    <a:pt x="5536" y="1913"/>
                  </a:cubicBezTo>
                  <a:lnTo>
                    <a:pt x="5537" y="1915"/>
                  </a:lnTo>
                  <a:close/>
                  <a:moveTo>
                    <a:pt x="5476" y="1789"/>
                  </a:moveTo>
                  <a:cubicBezTo>
                    <a:pt x="5475" y="1786"/>
                    <a:pt x="5473" y="1782"/>
                    <a:pt x="5472" y="1779"/>
                  </a:cubicBezTo>
                  <a:cubicBezTo>
                    <a:pt x="5482" y="1795"/>
                    <a:pt x="5493" y="1811"/>
                    <a:pt x="5503" y="1827"/>
                  </a:cubicBezTo>
                  <a:cubicBezTo>
                    <a:pt x="5506" y="1835"/>
                    <a:pt x="5509" y="1842"/>
                    <a:pt x="5512" y="1850"/>
                  </a:cubicBezTo>
                  <a:cubicBezTo>
                    <a:pt x="5515" y="1857"/>
                    <a:pt x="5518" y="1867"/>
                    <a:pt x="5522" y="1875"/>
                  </a:cubicBezTo>
                  <a:lnTo>
                    <a:pt x="5517" y="1867"/>
                  </a:lnTo>
                  <a:cubicBezTo>
                    <a:pt x="5513" y="1862"/>
                    <a:pt x="5509" y="1856"/>
                    <a:pt x="5505" y="1850"/>
                  </a:cubicBezTo>
                  <a:lnTo>
                    <a:pt x="5493" y="1824"/>
                  </a:lnTo>
                  <a:cubicBezTo>
                    <a:pt x="5487" y="1811"/>
                    <a:pt x="5481" y="1799"/>
                    <a:pt x="5476" y="1787"/>
                  </a:cubicBezTo>
                  <a:lnTo>
                    <a:pt x="5476" y="1789"/>
                  </a:lnTo>
                  <a:close/>
                  <a:moveTo>
                    <a:pt x="4927" y="1382"/>
                  </a:moveTo>
                  <a:lnTo>
                    <a:pt x="4962" y="1437"/>
                  </a:lnTo>
                  <a:lnTo>
                    <a:pt x="4982" y="1469"/>
                  </a:lnTo>
                  <a:lnTo>
                    <a:pt x="5015" y="1522"/>
                  </a:lnTo>
                  <a:lnTo>
                    <a:pt x="5035" y="1555"/>
                  </a:lnTo>
                  <a:cubicBezTo>
                    <a:pt x="5045" y="1572"/>
                    <a:pt x="5056" y="1589"/>
                    <a:pt x="5066" y="1606"/>
                  </a:cubicBezTo>
                  <a:lnTo>
                    <a:pt x="5085" y="1638"/>
                  </a:lnTo>
                  <a:cubicBezTo>
                    <a:pt x="5095" y="1655"/>
                    <a:pt x="5104" y="1673"/>
                    <a:pt x="5115" y="1690"/>
                  </a:cubicBezTo>
                  <a:cubicBezTo>
                    <a:pt x="5121" y="1700"/>
                    <a:pt x="5127" y="1710"/>
                    <a:pt x="5132" y="1721"/>
                  </a:cubicBezTo>
                  <a:lnTo>
                    <a:pt x="5161" y="1771"/>
                  </a:lnTo>
                  <a:lnTo>
                    <a:pt x="5180" y="1804"/>
                  </a:lnTo>
                  <a:cubicBezTo>
                    <a:pt x="5188" y="1820"/>
                    <a:pt x="5197" y="1836"/>
                    <a:pt x="5206" y="1851"/>
                  </a:cubicBezTo>
                  <a:lnTo>
                    <a:pt x="5224" y="1885"/>
                  </a:lnTo>
                  <a:cubicBezTo>
                    <a:pt x="5233" y="1900"/>
                    <a:pt x="5241" y="1915"/>
                    <a:pt x="5249" y="1929"/>
                  </a:cubicBezTo>
                  <a:lnTo>
                    <a:pt x="5268" y="1965"/>
                  </a:lnTo>
                  <a:cubicBezTo>
                    <a:pt x="5272" y="1972"/>
                    <a:pt x="5275" y="1979"/>
                    <a:pt x="5279" y="1986"/>
                  </a:cubicBezTo>
                  <a:lnTo>
                    <a:pt x="5279" y="1986"/>
                  </a:lnTo>
                  <a:cubicBezTo>
                    <a:pt x="5277" y="1988"/>
                    <a:pt x="5275" y="1989"/>
                    <a:pt x="5273" y="1991"/>
                  </a:cubicBezTo>
                  <a:lnTo>
                    <a:pt x="5260" y="1983"/>
                  </a:lnTo>
                  <a:lnTo>
                    <a:pt x="5243" y="1972"/>
                  </a:lnTo>
                  <a:lnTo>
                    <a:pt x="5230" y="1963"/>
                  </a:lnTo>
                  <a:cubicBezTo>
                    <a:pt x="5224" y="1959"/>
                    <a:pt x="5218" y="1956"/>
                    <a:pt x="5212" y="1952"/>
                  </a:cubicBezTo>
                  <a:lnTo>
                    <a:pt x="5198" y="1944"/>
                  </a:lnTo>
                  <a:lnTo>
                    <a:pt x="5178" y="1934"/>
                  </a:lnTo>
                  <a:lnTo>
                    <a:pt x="5164" y="1927"/>
                  </a:lnTo>
                  <a:lnTo>
                    <a:pt x="5145" y="1918"/>
                  </a:lnTo>
                  <a:cubicBezTo>
                    <a:pt x="5140" y="1915"/>
                    <a:pt x="5136" y="1913"/>
                    <a:pt x="5131" y="1911"/>
                  </a:cubicBezTo>
                  <a:cubicBezTo>
                    <a:pt x="5127" y="1909"/>
                    <a:pt x="5117" y="1905"/>
                    <a:pt x="5109" y="1902"/>
                  </a:cubicBezTo>
                  <a:lnTo>
                    <a:pt x="5095" y="1896"/>
                  </a:lnTo>
                  <a:lnTo>
                    <a:pt x="5073" y="1888"/>
                  </a:lnTo>
                  <a:lnTo>
                    <a:pt x="5059" y="1883"/>
                  </a:lnTo>
                  <a:lnTo>
                    <a:pt x="5036" y="1876"/>
                  </a:lnTo>
                  <a:lnTo>
                    <a:pt x="5021" y="1871"/>
                  </a:lnTo>
                  <a:lnTo>
                    <a:pt x="4998" y="1865"/>
                  </a:lnTo>
                  <a:lnTo>
                    <a:pt x="4983" y="1861"/>
                  </a:lnTo>
                  <a:lnTo>
                    <a:pt x="4959" y="1855"/>
                  </a:lnTo>
                  <a:lnTo>
                    <a:pt x="4944" y="1851"/>
                  </a:lnTo>
                  <a:lnTo>
                    <a:pt x="4919" y="1847"/>
                  </a:lnTo>
                  <a:cubicBezTo>
                    <a:pt x="4914" y="1846"/>
                    <a:pt x="4909" y="1844"/>
                    <a:pt x="4903" y="1844"/>
                  </a:cubicBezTo>
                  <a:cubicBezTo>
                    <a:pt x="4895" y="1842"/>
                    <a:pt x="4886" y="1841"/>
                    <a:pt x="4878" y="1840"/>
                  </a:cubicBezTo>
                  <a:lnTo>
                    <a:pt x="4862" y="1837"/>
                  </a:lnTo>
                  <a:lnTo>
                    <a:pt x="4836" y="1834"/>
                  </a:lnTo>
                  <a:lnTo>
                    <a:pt x="4820" y="1832"/>
                  </a:lnTo>
                  <a:lnTo>
                    <a:pt x="4793" y="1830"/>
                  </a:lnTo>
                  <a:lnTo>
                    <a:pt x="4777" y="1828"/>
                  </a:lnTo>
                  <a:lnTo>
                    <a:pt x="4748" y="1827"/>
                  </a:lnTo>
                  <a:lnTo>
                    <a:pt x="4733" y="1827"/>
                  </a:lnTo>
                  <a:cubicBezTo>
                    <a:pt x="4718" y="1827"/>
                    <a:pt x="4704" y="1827"/>
                    <a:pt x="4689" y="1827"/>
                  </a:cubicBezTo>
                  <a:cubicBezTo>
                    <a:pt x="4669" y="1827"/>
                    <a:pt x="4648" y="1827"/>
                    <a:pt x="4628" y="1828"/>
                  </a:cubicBezTo>
                  <a:lnTo>
                    <a:pt x="4604" y="1830"/>
                  </a:lnTo>
                  <a:cubicBezTo>
                    <a:pt x="4591" y="1830"/>
                    <a:pt x="4580" y="1831"/>
                    <a:pt x="4567" y="1832"/>
                  </a:cubicBezTo>
                  <a:cubicBezTo>
                    <a:pt x="4555" y="1833"/>
                    <a:pt x="4547" y="1834"/>
                    <a:pt x="4536" y="1835"/>
                  </a:cubicBezTo>
                  <a:lnTo>
                    <a:pt x="4505" y="1838"/>
                  </a:lnTo>
                  <a:lnTo>
                    <a:pt x="4472" y="1843"/>
                  </a:lnTo>
                  <a:cubicBezTo>
                    <a:pt x="4462" y="1844"/>
                    <a:pt x="4453" y="1845"/>
                    <a:pt x="4443" y="1847"/>
                  </a:cubicBezTo>
                  <a:cubicBezTo>
                    <a:pt x="4434" y="1848"/>
                    <a:pt x="4418" y="1851"/>
                    <a:pt x="4406" y="1854"/>
                  </a:cubicBezTo>
                  <a:lnTo>
                    <a:pt x="4380" y="1858"/>
                  </a:lnTo>
                  <a:cubicBezTo>
                    <a:pt x="4367" y="1861"/>
                    <a:pt x="4354" y="1864"/>
                    <a:pt x="4340" y="1867"/>
                  </a:cubicBezTo>
                  <a:lnTo>
                    <a:pt x="4316" y="1872"/>
                  </a:lnTo>
                  <a:lnTo>
                    <a:pt x="4273" y="1883"/>
                  </a:lnTo>
                  <a:cubicBezTo>
                    <a:pt x="4266" y="1885"/>
                    <a:pt x="4259" y="1886"/>
                    <a:pt x="4252" y="1888"/>
                  </a:cubicBezTo>
                  <a:cubicBezTo>
                    <a:pt x="4238" y="1892"/>
                    <a:pt x="4224" y="1897"/>
                    <a:pt x="4210" y="1901"/>
                  </a:cubicBezTo>
                  <a:lnTo>
                    <a:pt x="4210" y="1901"/>
                  </a:lnTo>
                  <a:cubicBezTo>
                    <a:pt x="4210" y="1899"/>
                    <a:pt x="4209" y="1898"/>
                    <a:pt x="4208" y="1897"/>
                  </a:cubicBezTo>
                  <a:cubicBezTo>
                    <a:pt x="4206" y="1893"/>
                    <a:pt x="4203" y="1890"/>
                    <a:pt x="4200" y="1888"/>
                  </a:cubicBezTo>
                  <a:cubicBezTo>
                    <a:pt x="4197" y="1886"/>
                    <a:pt x="4194" y="1885"/>
                    <a:pt x="4190" y="1885"/>
                  </a:cubicBezTo>
                  <a:cubicBezTo>
                    <a:pt x="4192" y="1857"/>
                    <a:pt x="4194" y="1829"/>
                    <a:pt x="4197" y="1803"/>
                  </a:cubicBezTo>
                  <a:cubicBezTo>
                    <a:pt x="4197" y="1791"/>
                    <a:pt x="4199" y="1780"/>
                    <a:pt x="4199" y="1769"/>
                  </a:cubicBezTo>
                  <a:cubicBezTo>
                    <a:pt x="4201" y="1747"/>
                    <a:pt x="4203" y="1724"/>
                    <a:pt x="4205" y="1702"/>
                  </a:cubicBezTo>
                  <a:cubicBezTo>
                    <a:pt x="4207" y="1684"/>
                    <a:pt x="4208" y="1667"/>
                    <a:pt x="4210" y="1650"/>
                  </a:cubicBezTo>
                  <a:cubicBezTo>
                    <a:pt x="4212" y="1633"/>
                    <a:pt x="4213" y="1619"/>
                    <a:pt x="4214" y="1605"/>
                  </a:cubicBezTo>
                  <a:cubicBezTo>
                    <a:pt x="4216" y="1585"/>
                    <a:pt x="4219" y="1565"/>
                    <a:pt x="4221" y="1546"/>
                  </a:cubicBezTo>
                  <a:cubicBezTo>
                    <a:pt x="4222" y="1534"/>
                    <a:pt x="4223" y="1523"/>
                    <a:pt x="4224" y="1512"/>
                  </a:cubicBezTo>
                  <a:cubicBezTo>
                    <a:pt x="4227" y="1492"/>
                    <a:pt x="4229" y="1472"/>
                    <a:pt x="4232" y="1453"/>
                  </a:cubicBezTo>
                  <a:cubicBezTo>
                    <a:pt x="4233" y="1442"/>
                    <a:pt x="4234" y="1432"/>
                    <a:pt x="4235" y="1421"/>
                  </a:cubicBezTo>
                  <a:cubicBezTo>
                    <a:pt x="4237" y="1405"/>
                    <a:pt x="4240" y="1388"/>
                    <a:pt x="4242" y="1371"/>
                  </a:cubicBezTo>
                  <a:cubicBezTo>
                    <a:pt x="4244" y="1359"/>
                    <a:pt x="4246" y="1346"/>
                    <a:pt x="4247" y="1334"/>
                  </a:cubicBezTo>
                  <a:cubicBezTo>
                    <a:pt x="4249" y="1322"/>
                    <a:pt x="4251" y="1311"/>
                    <a:pt x="4252" y="1299"/>
                  </a:cubicBezTo>
                  <a:cubicBezTo>
                    <a:pt x="4255" y="1282"/>
                    <a:pt x="4257" y="1266"/>
                    <a:pt x="4260" y="1250"/>
                  </a:cubicBezTo>
                  <a:cubicBezTo>
                    <a:pt x="4263" y="1230"/>
                    <a:pt x="4266" y="1211"/>
                    <a:pt x="4269" y="1192"/>
                  </a:cubicBezTo>
                  <a:lnTo>
                    <a:pt x="4272" y="1192"/>
                  </a:lnTo>
                  <a:lnTo>
                    <a:pt x="4272" y="1192"/>
                  </a:lnTo>
                  <a:lnTo>
                    <a:pt x="4272" y="1192"/>
                  </a:lnTo>
                  <a:cubicBezTo>
                    <a:pt x="4276" y="1192"/>
                    <a:pt x="4280" y="1191"/>
                    <a:pt x="4284" y="1189"/>
                  </a:cubicBezTo>
                  <a:cubicBezTo>
                    <a:pt x="4288" y="1187"/>
                    <a:pt x="4291" y="1184"/>
                    <a:pt x="4293" y="1180"/>
                  </a:cubicBezTo>
                  <a:cubicBezTo>
                    <a:pt x="4295" y="1176"/>
                    <a:pt x="4296" y="1172"/>
                    <a:pt x="4296" y="1168"/>
                  </a:cubicBezTo>
                  <a:lnTo>
                    <a:pt x="4296" y="1168"/>
                  </a:lnTo>
                  <a:cubicBezTo>
                    <a:pt x="4296" y="1164"/>
                    <a:pt x="4295" y="1160"/>
                    <a:pt x="4293" y="1157"/>
                  </a:cubicBezTo>
                  <a:cubicBezTo>
                    <a:pt x="4291" y="1153"/>
                    <a:pt x="4288" y="1150"/>
                    <a:pt x="4284" y="1148"/>
                  </a:cubicBezTo>
                  <a:cubicBezTo>
                    <a:pt x="4282" y="1147"/>
                    <a:pt x="4279" y="1146"/>
                    <a:pt x="4276" y="1145"/>
                  </a:cubicBezTo>
                  <a:lnTo>
                    <a:pt x="4279" y="1128"/>
                  </a:lnTo>
                  <a:cubicBezTo>
                    <a:pt x="4279" y="1124"/>
                    <a:pt x="4281" y="1120"/>
                    <a:pt x="4281" y="1116"/>
                  </a:cubicBezTo>
                  <a:lnTo>
                    <a:pt x="4281" y="1116"/>
                  </a:lnTo>
                  <a:cubicBezTo>
                    <a:pt x="4504" y="1162"/>
                    <a:pt x="4687" y="1226"/>
                    <a:pt x="4891" y="1327"/>
                  </a:cubicBezTo>
                  <a:lnTo>
                    <a:pt x="4909" y="1354"/>
                  </a:lnTo>
                  <a:cubicBezTo>
                    <a:pt x="4914" y="1360"/>
                    <a:pt x="4920" y="1370"/>
                    <a:pt x="4926" y="1380"/>
                  </a:cubicBezTo>
                  <a:lnTo>
                    <a:pt x="4927" y="1382"/>
                  </a:lnTo>
                  <a:close/>
                  <a:moveTo>
                    <a:pt x="4281" y="1944"/>
                  </a:moveTo>
                  <a:lnTo>
                    <a:pt x="4316" y="1958"/>
                  </a:lnTo>
                  <a:lnTo>
                    <a:pt x="4374" y="1982"/>
                  </a:lnTo>
                  <a:cubicBezTo>
                    <a:pt x="4399" y="1992"/>
                    <a:pt x="4424" y="2003"/>
                    <a:pt x="4449" y="2014"/>
                  </a:cubicBezTo>
                  <a:lnTo>
                    <a:pt x="4464" y="2021"/>
                  </a:lnTo>
                  <a:cubicBezTo>
                    <a:pt x="4494" y="2034"/>
                    <a:pt x="4524" y="2047"/>
                    <a:pt x="4553" y="2060"/>
                  </a:cubicBezTo>
                  <a:lnTo>
                    <a:pt x="4577" y="2071"/>
                  </a:lnTo>
                  <a:lnTo>
                    <a:pt x="4641" y="2100"/>
                  </a:lnTo>
                  <a:cubicBezTo>
                    <a:pt x="4652" y="2106"/>
                    <a:pt x="4663" y="2111"/>
                    <a:pt x="4674" y="2117"/>
                  </a:cubicBezTo>
                  <a:lnTo>
                    <a:pt x="4726" y="2142"/>
                  </a:lnTo>
                  <a:lnTo>
                    <a:pt x="4764" y="2161"/>
                  </a:lnTo>
                  <a:cubicBezTo>
                    <a:pt x="4780" y="2169"/>
                    <a:pt x="4795" y="2177"/>
                    <a:pt x="4810" y="2184"/>
                  </a:cubicBezTo>
                  <a:lnTo>
                    <a:pt x="4852" y="2206"/>
                  </a:lnTo>
                  <a:lnTo>
                    <a:pt x="4871" y="2216"/>
                  </a:lnTo>
                  <a:lnTo>
                    <a:pt x="4871" y="2216"/>
                  </a:lnTo>
                  <a:cubicBezTo>
                    <a:pt x="4870" y="2220"/>
                    <a:pt x="4869" y="2223"/>
                    <a:pt x="4869" y="2226"/>
                  </a:cubicBezTo>
                  <a:lnTo>
                    <a:pt x="4869" y="2226"/>
                  </a:lnTo>
                  <a:cubicBezTo>
                    <a:pt x="4869" y="2231"/>
                    <a:pt x="4870" y="2234"/>
                    <a:pt x="4872" y="2238"/>
                  </a:cubicBezTo>
                  <a:lnTo>
                    <a:pt x="4873" y="2239"/>
                  </a:lnTo>
                  <a:lnTo>
                    <a:pt x="4863" y="2247"/>
                  </a:lnTo>
                  <a:lnTo>
                    <a:pt x="4848" y="2258"/>
                  </a:lnTo>
                  <a:lnTo>
                    <a:pt x="4823" y="2277"/>
                  </a:lnTo>
                  <a:cubicBezTo>
                    <a:pt x="4817" y="2282"/>
                    <a:pt x="4811" y="2287"/>
                    <a:pt x="4804" y="2293"/>
                  </a:cubicBezTo>
                  <a:lnTo>
                    <a:pt x="4784" y="2310"/>
                  </a:lnTo>
                  <a:lnTo>
                    <a:pt x="4760" y="2330"/>
                  </a:lnTo>
                  <a:lnTo>
                    <a:pt x="4744" y="2345"/>
                  </a:lnTo>
                  <a:cubicBezTo>
                    <a:pt x="4734" y="2353"/>
                    <a:pt x="4725" y="2362"/>
                    <a:pt x="4716" y="2370"/>
                  </a:cubicBezTo>
                  <a:cubicBezTo>
                    <a:pt x="4711" y="2374"/>
                    <a:pt x="4707" y="2379"/>
                    <a:pt x="4702" y="2383"/>
                  </a:cubicBezTo>
                  <a:cubicBezTo>
                    <a:pt x="4692" y="2393"/>
                    <a:pt x="4681" y="2403"/>
                    <a:pt x="4671" y="2414"/>
                  </a:cubicBezTo>
                  <a:cubicBezTo>
                    <a:pt x="4668" y="2417"/>
                    <a:pt x="4665" y="2420"/>
                    <a:pt x="4662" y="2423"/>
                  </a:cubicBezTo>
                  <a:cubicBezTo>
                    <a:pt x="4650" y="2435"/>
                    <a:pt x="4637" y="2448"/>
                    <a:pt x="4625" y="2460"/>
                  </a:cubicBezTo>
                  <a:lnTo>
                    <a:pt x="4625" y="2461"/>
                  </a:lnTo>
                  <a:cubicBezTo>
                    <a:pt x="4595" y="2493"/>
                    <a:pt x="4564" y="2527"/>
                    <a:pt x="4533" y="2563"/>
                  </a:cubicBezTo>
                  <a:cubicBezTo>
                    <a:pt x="4520" y="2579"/>
                    <a:pt x="4506" y="2595"/>
                    <a:pt x="4493" y="2611"/>
                  </a:cubicBezTo>
                  <a:lnTo>
                    <a:pt x="4489" y="2616"/>
                  </a:lnTo>
                  <a:cubicBezTo>
                    <a:pt x="4477" y="2631"/>
                    <a:pt x="4464" y="2646"/>
                    <a:pt x="4452" y="2662"/>
                  </a:cubicBezTo>
                  <a:lnTo>
                    <a:pt x="4444" y="2672"/>
                  </a:lnTo>
                  <a:cubicBezTo>
                    <a:pt x="4433" y="2686"/>
                    <a:pt x="4421" y="2700"/>
                    <a:pt x="4410" y="2715"/>
                  </a:cubicBezTo>
                  <a:lnTo>
                    <a:pt x="4399" y="2730"/>
                  </a:lnTo>
                  <a:cubicBezTo>
                    <a:pt x="4388" y="2743"/>
                    <a:pt x="4378" y="2757"/>
                    <a:pt x="4367" y="2771"/>
                  </a:cubicBezTo>
                  <a:cubicBezTo>
                    <a:pt x="4361" y="2780"/>
                    <a:pt x="4354" y="2788"/>
                    <a:pt x="4348" y="2798"/>
                  </a:cubicBezTo>
                  <a:cubicBezTo>
                    <a:pt x="4342" y="2807"/>
                    <a:pt x="4332" y="2819"/>
                    <a:pt x="4324" y="2830"/>
                  </a:cubicBezTo>
                  <a:lnTo>
                    <a:pt x="4293" y="2874"/>
                  </a:lnTo>
                  <a:lnTo>
                    <a:pt x="4279" y="2893"/>
                  </a:lnTo>
                  <a:cubicBezTo>
                    <a:pt x="4264" y="2914"/>
                    <a:pt x="4249" y="2936"/>
                    <a:pt x="4234" y="2958"/>
                  </a:cubicBezTo>
                  <a:lnTo>
                    <a:pt x="4234" y="2959"/>
                  </a:lnTo>
                  <a:lnTo>
                    <a:pt x="4197" y="3013"/>
                  </a:lnTo>
                  <a:lnTo>
                    <a:pt x="4197" y="3013"/>
                  </a:lnTo>
                  <a:cubicBezTo>
                    <a:pt x="4196" y="3013"/>
                    <a:pt x="4197" y="3012"/>
                    <a:pt x="4196" y="3012"/>
                  </a:cubicBezTo>
                  <a:cubicBezTo>
                    <a:pt x="4193" y="3009"/>
                    <a:pt x="4189" y="3009"/>
                    <a:pt x="4185" y="3009"/>
                  </a:cubicBezTo>
                  <a:lnTo>
                    <a:pt x="4185" y="3008"/>
                  </a:lnTo>
                  <a:cubicBezTo>
                    <a:pt x="4183" y="2967"/>
                    <a:pt x="4182" y="2927"/>
                    <a:pt x="4181" y="2887"/>
                  </a:cubicBezTo>
                  <a:cubicBezTo>
                    <a:pt x="4181" y="2872"/>
                    <a:pt x="4181" y="2857"/>
                    <a:pt x="4180" y="2842"/>
                  </a:cubicBezTo>
                  <a:cubicBezTo>
                    <a:pt x="4180" y="2809"/>
                    <a:pt x="4178" y="2777"/>
                    <a:pt x="4178" y="2744"/>
                  </a:cubicBezTo>
                  <a:cubicBezTo>
                    <a:pt x="4178" y="2722"/>
                    <a:pt x="4178" y="2701"/>
                    <a:pt x="4178" y="2679"/>
                  </a:cubicBezTo>
                  <a:cubicBezTo>
                    <a:pt x="4178" y="2653"/>
                    <a:pt x="4178" y="2627"/>
                    <a:pt x="4178" y="2602"/>
                  </a:cubicBezTo>
                  <a:cubicBezTo>
                    <a:pt x="4178" y="2576"/>
                    <a:pt x="4178" y="2549"/>
                    <a:pt x="4178" y="2523"/>
                  </a:cubicBezTo>
                  <a:cubicBezTo>
                    <a:pt x="4178" y="2502"/>
                    <a:pt x="4178" y="2481"/>
                    <a:pt x="4178" y="2460"/>
                  </a:cubicBezTo>
                  <a:cubicBezTo>
                    <a:pt x="4178" y="2428"/>
                    <a:pt x="4178" y="2395"/>
                    <a:pt x="4179" y="2362"/>
                  </a:cubicBezTo>
                  <a:cubicBezTo>
                    <a:pt x="4179" y="2348"/>
                    <a:pt x="4179" y="2333"/>
                    <a:pt x="4179" y="2319"/>
                  </a:cubicBezTo>
                  <a:cubicBezTo>
                    <a:pt x="4179" y="2273"/>
                    <a:pt x="4180" y="2226"/>
                    <a:pt x="4182" y="2180"/>
                  </a:cubicBezTo>
                  <a:cubicBezTo>
                    <a:pt x="4182" y="2159"/>
                    <a:pt x="4183" y="2138"/>
                    <a:pt x="4184" y="2116"/>
                  </a:cubicBezTo>
                  <a:cubicBezTo>
                    <a:pt x="4184" y="2092"/>
                    <a:pt x="4185" y="2066"/>
                    <a:pt x="4186" y="2042"/>
                  </a:cubicBezTo>
                  <a:cubicBezTo>
                    <a:pt x="4187" y="2017"/>
                    <a:pt x="4188" y="1991"/>
                    <a:pt x="4189" y="1966"/>
                  </a:cubicBezTo>
                  <a:cubicBezTo>
                    <a:pt x="4189" y="1954"/>
                    <a:pt x="4190" y="1941"/>
                    <a:pt x="4191" y="1929"/>
                  </a:cubicBezTo>
                  <a:lnTo>
                    <a:pt x="4191" y="1929"/>
                  </a:lnTo>
                  <a:lnTo>
                    <a:pt x="4191" y="1929"/>
                  </a:lnTo>
                  <a:lnTo>
                    <a:pt x="4191" y="1929"/>
                  </a:lnTo>
                  <a:cubicBezTo>
                    <a:pt x="4195" y="1929"/>
                    <a:pt x="4199" y="1928"/>
                    <a:pt x="4203" y="1926"/>
                  </a:cubicBezTo>
                  <a:cubicBezTo>
                    <a:pt x="4207" y="1924"/>
                    <a:pt x="4210" y="1921"/>
                    <a:pt x="4212" y="1917"/>
                  </a:cubicBezTo>
                  <a:cubicBezTo>
                    <a:pt x="4213" y="1916"/>
                    <a:pt x="4213" y="1915"/>
                    <a:pt x="4213" y="1915"/>
                  </a:cubicBezTo>
                  <a:lnTo>
                    <a:pt x="4218" y="1917"/>
                  </a:lnTo>
                  <a:lnTo>
                    <a:pt x="4281" y="1944"/>
                  </a:lnTo>
                  <a:close/>
                  <a:moveTo>
                    <a:pt x="4926" y="2286"/>
                  </a:moveTo>
                  <a:lnTo>
                    <a:pt x="4955" y="2334"/>
                  </a:lnTo>
                  <a:lnTo>
                    <a:pt x="4960" y="2344"/>
                  </a:lnTo>
                  <a:cubicBezTo>
                    <a:pt x="4971" y="2362"/>
                    <a:pt x="4982" y="2379"/>
                    <a:pt x="4992" y="2396"/>
                  </a:cubicBezTo>
                  <a:lnTo>
                    <a:pt x="4994" y="2400"/>
                  </a:lnTo>
                  <a:lnTo>
                    <a:pt x="4994" y="2400"/>
                  </a:lnTo>
                  <a:cubicBezTo>
                    <a:pt x="5080" y="2547"/>
                    <a:pt x="5162" y="2665"/>
                    <a:pt x="5270" y="2796"/>
                  </a:cubicBezTo>
                  <a:lnTo>
                    <a:pt x="5274" y="2800"/>
                  </a:lnTo>
                  <a:cubicBezTo>
                    <a:pt x="5284" y="2812"/>
                    <a:pt x="5294" y="2824"/>
                    <a:pt x="5305" y="2835"/>
                  </a:cubicBezTo>
                  <a:lnTo>
                    <a:pt x="5314" y="2844"/>
                  </a:lnTo>
                  <a:cubicBezTo>
                    <a:pt x="5322" y="2853"/>
                    <a:pt x="5331" y="2862"/>
                    <a:pt x="5340" y="2870"/>
                  </a:cubicBezTo>
                  <a:cubicBezTo>
                    <a:pt x="5344" y="2875"/>
                    <a:pt x="5348" y="2878"/>
                    <a:pt x="5353" y="2882"/>
                  </a:cubicBezTo>
                  <a:cubicBezTo>
                    <a:pt x="5360" y="2889"/>
                    <a:pt x="5367" y="2896"/>
                    <a:pt x="5375" y="2903"/>
                  </a:cubicBezTo>
                  <a:cubicBezTo>
                    <a:pt x="5383" y="2909"/>
                    <a:pt x="5385" y="2910"/>
                    <a:pt x="5390" y="2915"/>
                  </a:cubicBezTo>
                  <a:cubicBezTo>
                    <a:pt x="5395" y="2919"/>
                    <a:pt x="5404" y="2927"/>
                    <a:pt x="5411" y="2933"/>
                  </a:cubicBezTo>
                  <a:cubicBezTo>
                    <a:pt x="5418" y="2938"/>
                    <a:pt x="5421" y="2940"/>
                    <a:pt x="5427" y="2944"/>
                  </a:cubicBezTo>
                  <a:lnTo>
                    <a:pt x="5428" y="2945"/>
                  </a:lnTo>
                  <a:lnTo>
                    <a:pt x="5428" y="2945"/>
                  </a:lnTo>
                  <a:cubicBezTo>
                    <a:pt x="5428" y="2946"/>
                    <a:pt x="5428" y="2946"/>
                    <a:pt x="5427" y="2947"/>
                  </a:cubicBezTo>
                  <a:cubicBezTo>
                    <a:pt x="5426" y="2950"/>
                    <a:pt x="5424" y="2954"/>
                    <a:pt x="5424" y="2958"/>
                  </a:cubicBezTo>
                  <a:lnTo>
                    <a:pt x="5424" y="2958"/>
                  </a:lnTo>
                  <a:cubicBezTo>
                    <a:pt x="5424" y="2962"/>
                    <a:pt x="5425" y="2965"/>
                    <a:pt x="5426" y="2968"/>
                  </a:cubicBezTo>
                  <a:lnTo>
                    <a:pt x="5379" y="2993"/>
                  </a:lnTo>
                  <a:lnTo>
                    <a:pt x="5379" y="2993"/>
                  </a:lnTo>
                  <a:cubicBezTo>
                    <a:pt x="5306" y="3033"/>
                    <a:pt x="5227" y="3079"/>
                    <a:pt x="5145" y="3130"/>
                  </a:cubicBezTo>
                  <a:lnTo>
                    <a:pt x="5091" y="3163"/>
                  </a:lnTo>
                  <a:lnTo>
                    <a:pt x="5082" y="3168"/>
                  </a:lnTo>
                  <a:lnTo>
                    <a:pt x="5013" y="3212"/>
                  </a:lnTo>
                  <a:lnTo>
                    <a:pt x="4992" y="3225"/>
                  </a:lnTo>
                  <a:lnTo>
                    <a:pt x="4933" y="3263"/>
                  </a:lnTo>
                  <a:lnTo>
                    <a:pt x="4877" y="3299"/>
                  </a:lnTo>
                  <a:lnTo>
                    <a:pt x="4870" y="3303"/>
                  </a:lnTo>
                  <a:lnTo>
                    <a:pt x="4870" y="3303"/>
                  </a:lnTo>
                  <a:cubicBezTo>
                    <a:pt x="4868" y="3300"/>
                    <a:pt x="4865" y="3298"/>
                    <a:pt x="4862" y="3296"/>
                  </a:cubicBezTo>
                  <a:cubicBezTo>
                    <a:pt x="4858" y="3294"/>
                    <a:pt x="4855" y="3293"/>
                    <a:pt x="4851" y="3293"/>
                  </a:cubicBezTo>
                  <a:cubicBezTo>
                    <a:pt x="4851" y="3279"/>
                    <a:pt x="4851" y="3266"/>
                    <a:pt x="4851" y="3252"/>
                  </a:cubicBezTo>
                  <a:cubicBezTo>
                    <a:pt x="4851" y="3226"/>
                    <a:pt x="4851" y="3200"/>
                    <a:pt x="4850" y="3174"/>
                  </a:cubicBezTo>
                  <a:cubicBezTo>
                    <a:pt x="4849" y="3148"/>
                    <a:pt x="4850" y="3126"/>
                    <a:pt x="4850" y="3102"/>
                  </a:cubicBezTo>
                  <a:cubicBezTo>
                    <a:pt x="4850" y="3079"/>
                    <a:pt x="4850" y="3056"/>
                    <a:pt x="4850" y="3033"/>
                  </a:cubicBezTo>
                  <a:cubicBezTo>
                    <a:pt x="4850" y="3004"/>
                    <a:pt x="4850" y="2975"/>
                    <a:pt x="4852" y="2945"/>
                  </a:cubicBezTo>
                  <a:cubicBezTo>
                    <a:pt x="4852" y="2909"/>
                    <a:pt x="4853" y="2873"/>
                    <a:pt x="4854" y="2838"/>
                  </a:cubicBezTo>
                  <a:cubicBezTo>
                    <a:pt x="4854" y="2811"/>
                    <a:pt x="4855" y="2784"/>
                    <a:pt x="4856" y="2758"/>
                  </a:cubicBezTo>
                  <a:cubicBezTo>
                    <a:pt x="4856" y="2739"/>
                    <a:pt x="4858" y="2721"/>
                    <a:pt x="4859" y="2703"/>
                  </a:cubicBezTo>
                  <a:cubicBezTo>
                    <a:pt x="4860" y="2676"/>
                    <a:pt x="4861" y="2649"/>
                    <a:pt x="4863" y="2622"/>
                  </a:cubicBezTo>
                  <a:cubicBezTo>
                    <a:pt x="4863" y="2604"/>
                    <a:pt x="4865" y="2586"/>
                    <a:pt x="4866" y="2569"/>
                  </a:cubicBezTo>
                  <a:cubicBezTo>
                    <a:pt x="4868" y="2542"/>
                    <a:pt x="4869" y="2515"/>
                    <a:pt x="4871" y="2489"/>
                  </a:cubicBezTo>
                  <a:cubicBezTo>
                    <a:pt x="4872" y="2473"/>
                    <a:pt x="4874" y="2457"/>
                    <a:pt x="4875" y="2441"/>
                  </a:cubicBezTo>
                  <a:cubicBezTo>
                    <a:pt x="4877" y="2413"/>
                    <a:pt x="4879" y="2385"/>
                    <a:pt x="4881" y="2358"/>
                  </a:cubicBezTo>
                  <a:lnTo>
                    <a:pt x="4885" y="2319"/>
                  </a:lnTo>
                  <a:cubicBezTo>
                    <a:pt x="4887" y="2297"/>
                    <a:pt x="4889" y="2274"/>
                    <a:pt x="4891" y="2251"/>
                  </a:cubicBezTo>
                  <a:lnTo>
                    <a:pt x="4893" y="2251"/>
                  </a:lnTo>
                  <a:lnTo>
                    <a:pt x="4893" y="2251"/>
                  </a:lnTo>
                  <a:cubicBezTo>
                    <a:pt x="4897" y="2251"/>
                    <a:pt x="4900" y="2250"/>
                    <a:pt x="4904" y="2248"/>
                  </a:cubicBezTo>
                  <a:lnTo>
                    <a:pt x="4904" y="2248"/>
                  </a:lnTo>
                  <a:lnTo>
                    <a:pt x="4918" y="2272"/>
                  </a:lnTo>
                  <a:lnTo>
                    <a:pt x="4926" y="2286"/>
                  </a:lnTo>
                  <a:close/>
                  <a:moveTo>
                    <a:pt x="5502" y="2940"/>
                  </a:moveTo>
                  <a:lnTo>
                    <a:pt x="5548" y="2923"/>
                  </a:lnTo>
                  <a:lnTo>
                    <a:pt x="5556" y="2920"/>
                  </a:lnTo>
                  <a:lnTo>
                    <a:pt x="5556" y="2920"/>
                  </a:lnTo>
                  <a:cubicBezTo>
                    <a:pt x="5555" y="2922"/>
                    <a:pt x="5555" y="2924"/>
                    <a:pt x="5555" y="2926"/>
                  </a:cubicBezTo>
                  <a:lnTo>
                    <a:pt x="5555" y="2926"/>
                  </a:lnTo>
                  <a:cubicBezTo>
                    <a:pt x="5555" y="2928"/>
                    <a:pt x="5555" y="2930"/>
                    <a:pt x="5556" y="2932"/>
                  </a:cubicBezTo>
                  <a:lnTo>
                    <a:pt x="5550" y="2933"/>
                  </a:lnTo>
                  <a:lnTo>
                    <a:pt x="5541" y="2936"/>
                  </a:lnTo>
                  <a:lnTo>
                    <a:pt x="5521" y="2941"/>
                  </a:lnTo>
                  <a:lnTo>
                    <a:pt x="5508" y="2944"/>
                  </a:lnTo>
                  <a:lnTo>
                    <a:pt x="5489" y="2948"/>
                  </a:lnTo>
                  <a:lnTo>
                    <a:pt x="5474" y="2952"/>
                  </a:lnTo>
                  <a:lnTo>
                    <a:pt x="5471" y="2952"/>
                  </a:lnTo>
                  <a:lnTo>
                    <a:pt x="5471" y="2952"/>
                  </a:lnTo>
                  <a:cubicBezTo>
                    <a:pt x="5471" y="2951"/>
                    <a:pt x="5471" y="2951"/>
                    <a:pt x="5471" y="2951"/>
                  </a:cubicBezTo>
                  <a:lnTo>
                    <a:pt x="5471" y="2950"/>
                  </a:lnTo>
                  <a:lnTo>
                    <a:pt x="5495" y="2942"/>
                  </a:lnTo>
                  <a:lnTo>
                    <a:pt x="5502" y="2940"/>
                  </a:lnTo>
                  <a:close/>
                  <a:moveTo>
                    <a:pt x="5480" y="2981"/>
                  </a:moveTo>
                  <a:lnTo>
                    <a:pt x="5488" y="2985"/>
                  </a:lnTo>
                  <a:cubicBezTo>
                    <a:pt x="5491" y="2987"/>
                    <a:pt x="5493" y="2988"/>
                    <a:pt x="5496" y="2990"/>
                  </a:cubicBezTo>
                  <a:lnTo>
                    <a:pt x="5505" y="2994"/>
                  </a:lnTo>
                  <a:lnTo>
                    <a:pt x="5512" y="2997"/>
                  </a:lnTo>
                  <a:lnTo>
                    <a:pt x="5521" y="3000"/>
                  </a:lnTo>
                  <a:lnTo>
                    <a:pt x="5528" y="3003"/>
                  </a:lnTo>
                  <a:lnTo>
                    <a:pt x="5538" y="3005"/>
                  </a:lnTo>
                  <a:lnTo>
                    <a:pt x="5545" y="3007"/>
                  </a:lnTo>
                  <a:lnTo>
                    <a:pt x="5555" y="3008"/>
                  </a:lnTo>
                  <a:lnTo>
                    <a:pt x="5561" y="3008"/>
                  </a:lnTo>
                  <a:lnTo>
                    <a:pt x="5561" y="3008"/>
                  </a:lnTo>
                  <a:cubicBezTo>
                    <a:pt x="5564" y="3009"/>
                    <a:pt x="5566" y="3009"/>
                    <a:pt x="5568" y="3009"/>
                  </a:cubicBezTo>
                  <a:cubicBezTo>
                    <a:pt x="5571" y="3009"/>
                    <a:pt x="5573" y="3009"/>
                    <a:pt x="5576" y="3008"/>
                  </a:cubicBezTo>
                  <a:lnTo>
                    <a:pt x="5576" y="3008"/>
                  </a:lnTo>
                  <a:lnTo>
                    <a:pt x="5576" y="3008"/>
                  </a:lnTo>
                  <a:cubicBezTo>
                    <a:pt x="5584" y="3008"/>
                    <a:pt x="5590" y="3008"/>
                    <a:pt x="5598" y="3006"/>
                  </a:cubicBezTo>
                  <a:lnTo>
                    <a:pt x="5605" y="3005"/>
                  </a:lnTo>
                  <a:lnTo>
                    <a:pt x="5605" y="3005"/>
                  </a:lnTo>
                  <a:cubicBezTo>
                    <a:pt x="5610" y="3004"/>
                    <a:pt x="5614" y="3002"/>
                    <a:pt x="5619" y="3001"/>
                  </a:cubicBezTo>
                  <a:lnTo>
                    <a:pt x="5619" y="3001"/>
                  </a:lnTo>
                  <a:cubicBezTo>
                    <a:pt x="5621" y="3000"/>
                    <a:pt x="5623" y="2999"/>
                    <a:pt x="5626" y="2997"/>
                  </a:cubicBezTo>
                  <a:lnTo>
                    <a:pt x="5626" y="2997"/>
                  </a:lnTo>
                  <a:cubicBezTo>
                    <a:pt x="5628" y="2996"/>
                    <a:pt x="5630" y="2995"/>
                    <a:pt x="5632" y="2994"/>
                  </a:cubicBezTo>
                  <a:cubicBezTo>
                    <a:pt x="5634" y="2993"/>
                    <a:pt x="5635" y="2992"/>
                    <a:pt x="5636" y="2991"/>
                  </a:cubicBezTo>
                  <a:lnTo>
                    <a:pt x="5636" y="2991"/>
                  </a:lnTo>
                  <a:cubicBezTo>
                    <a:pt x="5638" y="2993"/>
                    <a:pt x="5639" y="2994"/>
                    <a:pt x="5641" y="2995"/>
                  </a:cubicBezTo>
                  <a:cubicBezTo>
                    <a:pt x="5641" y="2995"/>
                    <a:pt x="5641" y="2995"/>
                    <a:pt x="5642" y="2995"/>
                  </a:cubicBezTo>
                  <a:lnTo>
                    <a:pt x="5638" y="3002"/>
                  </a:lnTo>
                  <a:cubicBezTo>
                    <a:pt x="5634" y="3008"/>
                    <a:pt x="5631" y="3015"/>
                    <a:pt x="5627" y="3021"/>
                  </a:cubicBezTo>
                  <a:lnTo>
                    <a:pt x="5612" y="3045"/>
                  </a:lnTo>
                  <a:cubicBezTo>
                    <a:pt x="5608" y="3051"/>
                    <a:pt x="5605" y="3058"/>
                    <a:pt x="5600" y="3064"/>
                  </a:cubicBezTo>
                  <a:cubicBezTo>
                    <a:pt x="5596" y="3071"/>
                    <a:pt x="5589" y="3082"/>
                    <a:pt x="5583" y="3090"/>
                  </a:cubicBezTo>
                  <a:cubicBezTo>
                    <a:pt x="5578" y="3099"/>
                    <a:pt x="5576" y="3103"/>
                    <a:pt x="5571" y="3110"/>
                  </a:cubicBezTo>
                  <a:cubicBezTo>
                    <a:pt x="5567" y="3118"/>
                    <a:pt x="5558" y="3129"/>
                    <a:pt x="5551" y="3138"/>
                  </a:cubicBezTo>
                  <a:cubicBezTo>
                    <a:pt x="5547" y="3144"/>
                    <a:pt x="5543" y="3150"/>
                    <a:pt x="5539" y="3156"/>
                  </a:cubicBezTo>
                  <a:cubicBezTo>
                    <a:pt x="5531" y="3167"/>
                    <a:pt x="5523" y="3178"/>
                    <a:pt x="5515" y="3189"/>
                  </a:cubicBezTo>
                  <a:cubicBezTo>
                    <a:pt x="5512" y="3193"/>
                    <a:pt x="5508" y="3198"/>
                    <a:pt x="5505" y="3203"/>
                  </a:cubicBezTo>
                  <a:cubicBezTo>
                    <a:pt x="5482" y="3235"/>
                    <a:pt x="5457" y="3268"/>
                    <a:pt x="5430" y="3301"/>
                  </a:cubicBezTo>
                  <a:lnTo>
                    <a:pt x="5424" y="3308"/>
                  </a:lnTo>
                  <a:cubicBezTo>
                    <a:pt x="5417" y="3317"/>
                    <a:pt x="5410" y="3326"/>
                    <a:pt x="5403" y="3334"/>
                  </a:cubicBezTo>
                  <a:lnTo>
                    <a:pt x="5403" y="3334"/>
                  </a:lnTo>
                  <a:cubicBezTo>
                    <a:pt x="5402" y="3334"/>
                    <a:pt x="5401" y="3333"/>
                    <a:pt x="5401" y="3333"/>
                  </a:cubicBezTo>
                  <a:cubicBezTo>
                    <a:pt x="5398" y="3331"/>
                    <a:pt x="5395" y="3330"/>
                    <a:pt x="5392" y="3330"/>
                  </a:cubicBezTo>
                  <a:cubicBezTo>
                    <a:pt x="5393" y="3318"/>
                    <a:pt x="5395" y="3306"/>
                    <a:pt x="5396" y="3295"/>
                  </a:cubicBezTo>
                  <a:lnTo>
                    <a:pt x="5396" y="3293"/>
                  </a:lnTo>
                  <a:cubicBezTo>
                    <a:pt x="5398" y="3275"/>
                    <a:pt x="5400" y="3258"/>
                    <a:pt x="5402" y="3242"/>
                  </a:cubicBezTo>
                  <a:lnTo>
                    <a:pt x="5402" y="3242"/>
                  </a:lnTo>
                  <a:cubicBezTo>
                    <a:pt x="5402" y="3241"/>
                    <a:pt x="5402" y="3241"/>
                    <a:pt x="5402" y="3241"/>
                  </a:cubicBezTo>
                  <a:lnTo>
                    <a:pt x="5402" y="3240"/>
                  </a:lnTo>
                  <a:cubicBezTo>
                    <a:pt x="5410" y="3173"/>
                    <a:pt x="5419" y="3110"/>
                    <a:pt x="5429" y="3052"/>
                  </a:cubicBezTo>
                  <a:cubicBezTo>
                    <a:pt x="5429" y="3050"/>
                    <a:pt x="5429" y="3048"/>
                    <a:pt x="5429" y="3046"/>
                  </a:cubicBezTo>
                  <a:cubicBezTo>
                    <a:pt x="5431" y="3038"/>
                    <a:pt x="5433" y="3032"/>
                    <a:pt x="5434" y="3024"/>
                  </a:cubicBezTo>
                  <a:cubicBezTo>
                    <a:pt x="5436" y="3015"/>
                    <a:pt x="5436" y="3009"/>
                    <a:pt x="5437" y="3002"/>
                  </a:cubicBezTo>
                  <a:cubicBezTo>
                    <a:pt x="5439" y="2994"/>
                    <a:pt x="5439" y="2991"/>
                    <a:pt x="5441" y="2986"/>
                  </a:cubicBezTo>
                  <a:cubicBezTo>
                    <a:pt x="5441" y="2984"/>
                    <a:pt x="5441" y="2982"/>
                    <a:pt x="5442" y="2980"/>
                  </a:cubicBezTo>
                  <a:lnTo>
                    <a:pt x="5442" y="2980"/>
                  </a:lnTo>
                  <a:lnTo>
                    <a:pt x="5443" y="2980"/>
                  </a:lnTo>
                  <a:cubicBezTo>
                    <a:pt x="5444" y="2980"/>
                    <a:pt x="5445" y="2980"/>
                    <a:pt x="5445" y="2980"/>
                  </a:cubicBezTo>
                  <a:lnTo>
                    <a:pt x="5445" y="2980"/>
                  </a:lnTo>
                  <a:cubicBezTo>
                    <a:pt x="5449" y="2980"/>
                    <a:pt x="5453" y="2979"/>
                    <a:pt x="5457" y="2977"/>
                  </a:cubicBezTo>
                  <a:cubicBezTo>
                    <a:pt x="5460" y="2975"/>
                    <a:pt x="5462" y="2973"/>
                    <a:pt x="5464" y="2971"/>
                  </a:cubicBezTo>
                  <a:lnTo>
                    <a:pt x="5469" y="2974"/>
                  </a:lnTo>
                  <a:lnTo>
                    <a:pt x="5480" y="2981"/>
                  </a:lnTo>
                  <a:close/>
                  <a:moveTo>
                    <a:pt x="5673" y="2950"/>
                  </a:moveTo>
                  <a:lnTo>
                    <a:pt x="5675" y="2948"/>
                  </a:lnTo>
                  <a:lnTo>
                    <a:pt x="5675" y="2948"/>
                  </a:lnTo>
                  <a:cubicBezTo>
                    <a:pt x="5673" y="2951"/>
                    <a:pt x="5672" y="2955"/>
                    <a:pt x="5670" y="2959"/>
                  </a:cubicBezTo>
                  <a:lnTo>
                    <a:pt x="5670" y="2959"/>
                  </a:lnTo>
                  <a:cubicBezTo>
                    <a:pt x="5670" y="2959"/>
                    <a:pt x="5670" y="2958"/>
                    <a:pt x="5669" y="2958"/>
                  </a:cubicBezTo>
                  <a:cubicBezTo>
                    <a:pt x="5669" y="2958"/>
                    <a:pt x="5669" y="2958"/>
                    <a:pt x="5668" y="2958"/>
                  </a:cubicBezTo>
                  <a:lnTo>
                    <a:pt x="5669" y="2956"/>
                  </a:lnTo>
                  <a:cubicBezTo>
                    <a:pt x="5671" y="2955"/>
                    <a:pt x="5672" y="2952"/>
                    <a:pt x="5673" y="2950"/>
                  </a:cubicBezTo>
                  <a:close/>
                  <a:moveTo>
                    <a:pt x="5706" y="2915"/>
                  </a:moveTo>
                  <a:cubicBezTo>
                    <a:pt x="5706" y="2915"/>
                    <a:pt x="5706" y="2914"/>
                    <a:pt x="5705" y="2913"/>
                  </a:cubicBezTo>
                  <a:lnTo>
                    <a:pt x="5706" y="2913"/>
                  </a:lnTo>
                  <a:cubicBezTo>
                    <a:pt x="5706" y="2913"/>
                    <a:pt x="5706" y="2914"/>
                    <a:pt x="5706" y="2915"/>
                  </a:cubicBezTo>
                  <a:close/>
                  <a:moveTo>
                    <a:pt x="5653" y="3034"/>
                  </a:moveTo>
                  <a:cubicBezTo>
                    <a:pt x="5648" y="3052"/>
                    <a:pt x="5644" y="3070"/>
                    <a:pt x="5640" y="3089"/>
                  </a:cubicBezTo>
                  <a:lnTo>
                    <a:pt x="5640" y="3089"/>
                  </a:lnTo>
                  <a:cubicBezTo>
                    <a:pt x="5639" y="3091"/>
                    <a:pt x="5639" y="3093"/>
                    <a:pt x="5638" y="3095"/>
                  </a:cubicBezTo>
                  <a:cubicBezTo>
                    <a:pt x="5634" y="3115"/>
                    <a:pt x="5630" y="3134"/>
                    <a:pt x="5626" y="3154"/>
                  </a:cubicBezTo>
                  <a:cubicBezTo>
                    <a:pt x="5626" y="3156"/>
                    <a:pt x="5626" y="3157"/>
                    <a:pt x="5626" y="3159"/>
                  </a:cubicBezTo>
                  <a:cubicBezTo>
                    <a:pt x="5622" y="3179"/>
                    <a:pt x="5617" y="3200"/>
                    <a:pt x="5613" y="3220"/>
                  </a:cubicBezTo>
                  <a:cubicBezTo>
                    <a:pt x="5613" y="3224"/>
                    <a:pt x="5612" y="3227"/>
                    <a:pt x="5611" y="3230"/>
                  </a:cubicBezTo>
                  <a:cubicBezTo>
                    <a:pt x="5608" y="3250"/>
                    <a:pt x="5604" y="3271"/>
                    <a:pt x="5600" y="3292"/>
                  </a:cubicBezTo>
                  <a:cubicBezTo>
                    <a:pt x="5600" y="3295"/>
                    <a:pt x="5599" y="3299"/>
                    <a:pt x="5598" y="3303"/>
                  </a:cubicBezTo>
                  <a:cubicBezTo>
                    <a:pt x="5594" y="3324"/>
                    <a:pt x="5591" y="3345"/>
                    <a:pt x="5587" y="3366"/>
                  </a:cubicBezTo>
                  <a:lnTo>
                    <a:pt x="5585" y="3377"/>
                  </a:lnTo>
                  <a:lnTo>
                    <a:pt x="5574" y="3444"/>
                  </a:lnTo>
                  <a:lnTo>
                    <a:pt x="5574" y="3449"/>
                  </a:lnTo>
                  <a:cubicBezTo>
                    <a:pt x="5571" y="3465"/>
                    <a:pt x="5569" y="3482"/>
                    <a:pt x="5566" y="3498"/>
                  </a:cubicBezTo>
                  <a:cubicBezTo>
                    <a:pt x="5566" y="3498"/>
                    <a:pt x="5564" y="3498"/>
                    <a:pt x="5563" y="3498"/>
                  </a:cubicBezTo>
                  <a:lnTo>
                    <a:pt x="5563" y="3498"/>
                  </a:lnTo>
                  <a:lnTo>
                    <a:pt x="5563" y="3498"/>
                  </a:lnTo>
                  <a:cubicBezTo>
                    <a:pt x="5559" y="3498"/>
                    <a:pt x="5555" y="3499"/>
                    <a:pt x="5551" y="3501"/>
                  </a:cubicBezTo>
                  <a:cubicBezTo>
                    <a:pt x="5547" y="3503"/>
                    <a:pt x="5546" y="3506"/>
                    <a:pt x="5543" y="3510"/>
                  </a:cubicBezTo>
                  <a:cubicBezTo>
                    <a:pt x="5541" y="3514"/>
                    <a:pt x="5539" y="3518"/>
                    <a:pt x="5539" y="3522"/>
                  </a:cubicBezTo>
                  <a:lnTo>
                    <a:pt x="5539" y="3522"/>
                  </a:lnTo>
                  <a:lnTo>
                    <a:pt x="5539" y="3522"/>
                  </a:lnTo>
                  <a:cubicBezTo>
                    <a:pt x="5539" y="3524"/>
                    <a:pt x="5540" y="3525"/>
                    <a:pt x="5540" y="3527"/>
                  </a:cubicBezTo>
                  <a:lnTo>
                    <a:pt x="5540" y="3527"/>
                  </a:lnTo>
                  <a:cubicBezTo>
                    <a:pt x="5536" y="3528"/>
                    <a:pt x="5533" y="3528"/>
                    <a:pt x="5529" y="3528"/>
                  </a:cubicBezTo>
                  <a:lnTo>
                    <a:pt x="5526" y="3528"/>
                  </a:lnTo>
                  <a:lnTo>
                    <a:pt x="5526" y="3528"/>
                  </a:lnTo>
                  <a:lnTo>
                    <a:pt x="5526" y="3527"/>
                  </a:lnTo>
                  <a:cubicBezTo>
                    <a:pt x="5526" y="3526"/>
                    <a:pt x="5526" y="3526"/>
                    <a:pt x="5526" y="3525"/>
                  </a:cubicBezTo>
                  <a:lnTo>
                    <a:pt x="5526" y="3525"/>
                  </a:lnTo>
                  <a:cubicBezTo>
                    <a:pt x="5526" y="3521"/>
                    <a:pt x="5525" y="3517"/>
                    <a:pt x="5523" y="3514"/>
                  </a:cubicBezTo>
                  <a:cubicBezTo>
                    <a:pt x="5520" y="3510"/>
                    <a:pt x="5518" y="3507"/>
                    <a:pt x="5514" y="3505"/>
                  </a:cubicBezTo>
                  <a:cubicBezTo>
                    <a:pt x="5512" y="3504"/>
                    <a:pt x="5511" y="3503"/>
                    <a:pt x="5509" y="3503"/>
                  </a:cubicBezTo>
                  <a:lnTo>
                    <a:pt x="5515" y="3483"/>
                  </a:lnTo>
                  <a:cubicBezTo>
                    <a:pt x="5519" y="3470"/>
                    <a:pt x="5522" y="3458"/>
                    <a:pt x="5526" y="3444"/>
                  </a:cubicBezTo>
                  <a:cubicBezTo>
                    <a:pt x="5530" y="3430"/>
                    <a:pt x="5533" y="3419"/>
                    <a:pt x="5537" y="3407"/>
                  </a:cubicBezTo>
                  <a:cubicBezTo>
                    <a:pt x="5539" y="3399"/>
                    <a:pt x="5541" y="3391"/>
                    <a:pt x="5544" y="3383"/>
                  </a:cubicBezTo>
                  <a:cubicBezTo>
                    <a:pt x="5549" y="3366"/>
                    <a:pt x="5554" y="3348"/>
                    <a:pt x="5559" y="3331"/>
                  </a:cubicBezTo>
                  <a:lnTo>
                    <a:pt x="5566" y="3305"/>
                  </a:lnTo>
                  <a:cubicBezTo>
                    <a:pt x="5571" y="3289"/>
                    <a:pt x="5576" y="3274"/>
                    <a:pt x="5580" y="3259"/>
                  </a:cubicBezTo>
                  <a:lnTo>
                    <a:pt x="5588" y="3232"/>
                  </a:lnTo>
                  <a:cubicBezTo>
                    <a:pt x="5592" y="3218"/>
                    <a:pt x="5597" y="3203"/>
                    <a:pt x="5601" y="3190"/>
                  </a:cubicBezTo>
                  <a:cubicBezTo>
                    <a:pt x="5604" y="3180"/>
                    <a:pt x="5606" y="3172"/>
                    <a:pt x="5609" y="3163"/>
                  </a:cubicBezTo>
                  <a:cubicBezTo>
                    <a:pt x="5613" y="3150"/>
                    <a:pt x="5617" y="3136"/>
                    <a:pt x="5621" y="3123"/>
                  </a:cubicBezTo>
                  <a:cubicBezTo>
                    <a:pt x="5624" y="3115"/>
                    <a:pt x="5626" y="3106"/>
                    <a:pt x="5629" y="3097"/>
                  </a:cubicBezTo>
                  <a:cubicBezTo>
                    <a:pt x="5633" y="3085"/>
                    <a:pt x="5637" y="3072"/>
                    <a:pt x="5641" y="3060"/>
                  </a:cubicBezTo>
                  <a:cubicBezTo>
                    <a:pt x="5644" y="3052"/>
                    <a:pt x="5646" y="3044"/>
                    <a:pt x="5649" y="3036"/>
                  </a:cubicBezTo>
                  <a:cubicBezTo>
                    <a:pt x="5653" y="3024"/>
                    <a:pt x="5657" y="3013"/>
                    <a:pt x="5661" y="3001"/>
                  </a:cubicBezTo>
                  <a:lnTo>
                    <a:pt x="5661" y="3001"/>
                  </a:lnTo>
                  <a:lnTo>
                    <a:pt x="5663" y="3001"/>
                  </a:lnTo>
                  <a:cubicBezTo>
                    <a:pt x="5660" y="3010"/>
                    <a:pt x="5658" y="3018"/>
                    <a:pt x="5656" y="3026"/>
                  </a:cubicBezTo>
                  <a:lnTo>
                    <a:pt x="5653" y="3034"/>
                  </a:lnTo>
                  <a:close/>
                  <a:moveTo>
                    <a:pt x="5504" y="3585"/>
                  </a:moveTo>
                  <a:cubicBezTo>
                    <a:pt x="5504" y="3589"/>
                    <a:pt x="5504" y="3593"/>
                    <a:pt x="5504" y="3597"/>
                  </a:cubicBezTo>
                  <a:cubicBezTo>
                    <a:pt x="5504" y="3604"/>
                    <a:pt x="5505" y="3610"/>
                    <a:pt x="5506" y="3616"/>
                  </a:cubicBezTo>
                  <a:cubicBezTo>
                    <a:pt x="5507" y="3622"/>
                    <a:pt x="5506" y="3624"/>
                    <a:pt x="5507" y="3628"/>
                  </a:cubicBezTo>
                  <a:lnTo>
                    <a:pt x="5507" y="3631"/>
                  </a:lnTo>
                  <a:lnTo>
                    <a:pt x="5507" y="3631"/>
                  </a:lnTo>
                  <a:cubicBezTo>
                    <a:pt x="5507" y="3632"/>
                    <a:pt x="5507" y="3633"/>
                    <a:pt x="5507" y="3633"/>
                  </a:cubicBezTo>
                  <a:cubicBezTo>
                    <a:pt x="5507" y="3634"/>
                    <a:pt x="5507" y="3635"/>
                    <a:pt x="5507" y="3636"/>
                  </a:cubicBezTo>
                  <a:lnTo>
                    <a:pt x="5507" y="3636"/>
                  </a:lnTo>
                  <a:cubicBezTo>
                    <a:pt x="5504" y="3636"/>
                    <a:pt x="5501" y="3637"/>
                    <a:pt x="5498" y="3639"/>
                  </a:cubicBezTo>
                  <a:cubicBezTo>
                    <a:pt x="5495" y="3641"/>
                    <a:pt x="5492" y="3643"/>
                    <a:pt x="5490" y="3647"/>
                  </a:cubicBezTo>
                  <a:cubicBezTo>
                    <a:pt x="5488" y="3651"/>
                    <a:pt x="5487" y="3655"/>
                    <a:pt x="5487" y="3659"/>
                  </a:cubicBezTo>
                  <a:cubicBezTo>
                    <a:pt x="5487" y="3663"/>
                    <a:pt x="5488" y="3668"/>
                    <a:pt x="5490" y="3671"/>
                  </a:cubicBezTo>
                  <a:cubicBezTo>
                    <a:pt x="5492" y="3675"/>
                    <a:pt x="5495" y="3677"/>
                    <a:pt x="5498" y="3679"/>
                  </a:cubicBezTo>
                  <a:cubicBezTo>
                    <a:pt x="5483" y="3707"/>
                    <a:pt x="5468" y="3734"/>
                    <a:pt x="5451" y="3761"/>
                  </a:cubicBezTo>
                  <a:lnTo>
                    <a:pt x="5446" y="3767"/>
                  </a:lnTo>
                  <a:cubicBezTo>
                    <a:pt x="5437" y="3781"/>
                    <a:pt x="5428" y="3796"/>
                    <a:pt x="5418" y="3810"/>
                  </a:cubicBezTo>
                  <a:cubicBezTo>
                    <a:pt x="5415" y="3813"/>
                    <a:pt x="5412" y="3817"/>
                    <a:pt x="5410" y="3821"/>
                  </a:cubicBezTo>
                  <a:cubicBezTo>
                    <a:pt x="5401" y="3833"/>
                    <a:pt x="5392" y="3845"/>
                    <a:pt x="5383" y="3857"/>
                  </a:cubicBezTo>
                  <a:cubicBezTo>
                    <a:pt x="5380" y="3861"/>
                    <a:pt x="5376" y="3865"/>
                    <a:pt x="5373" y="3869"/>
                  </a:cubicBezTo>
                  <a:cubicBezTo>
                    <a:pt x="5364" y="3880"/>
                    <a:pt x="5355" y="3891"/>
                    <a:pt x="5347" y="3902"/>
                  </a:cubicBezTo>
                  <a:cubicBezTo>
                    <a:pt x="5343" y="3906"/>
                    <a:pt x="5338" y="3911"/>
                    <a:pt x="5334" y="3916"/>
                  </a:cubicBezTo>
                  <a:cubicBezTo>
                    <a:pt x="5326" y="3926"/>
                    <a:pt x="5317" y="3935"/>
                    <a:pt x="5308" y="3945"/>
                  </a:cubicBezTo>
                  <a:lnTo>
                    <a:pt x="5294" y="3959"/>
                  </a:lnTo>
                  <a:cubicBezTo>
                    <a:pt x="5286" y="3968"/>
                    <a:pt x="5277" y="3977"/>
                    <a:pt x="5269" y="3986"/>
                  </a:cubicBezTo>
                  <a:lnTo>
                    <a:pt x="5253" y="4001"/>
                  </a:lnTo>
                  <a:cubicBezTo>
                    <a:pt x="5244" y="4009"/>
                    <a:pt x="5236" y="4017"/>
                    <a:pt x="5227" y="4025"/>
                  </a:cubicBezTo>
                  <a:cubicBezTo>
                    <a:pt x="5221" y="4030"/>
                    <a:pt x="5216" y="4035"/>
                    <a:pt x="5210" y="4040"/>
                  </a:cubicBezTo>
                  <a:cubicBezTo>
                    <a:pt x="5201" y="4047"/>
                    <a:pt x="5193" y="4055"/>
                    <a:pt x="5184" y="4062"/>
                  </a:cubicBezTo>
                  <a:lnTo>
                    <a:pt x="5166" y="4077"/>
                  </a:lnTo>
                  <a:cubicBezTo>
                    <a:pt x="5157" y="4084"/>
                    <a:pt x="5148" y="4091"/>
                    <a:pt x="5139" y="4096"/>
                  </a:cubicBezTo>
                  <a:cubicBezTo>
                    <a:pt x="5131" y="4102"/>
                    <a:pt x="5127" y="4107"/>
                    <a:pt x="5120" y="4111"/>
                  </a:cubicBezTo>
                  <a:cubicBezTo>
                    <a:pt x="5114" y="4116"/>
                    <a:pt x="5103" y="4123"/>
                    <a:pt x="5094" y="4129"/>
                  </a:cubicBezTo>
                  <a:cubicBezTo>
                    <a:pt x="5086" y="4135"/>
                    <a:pt x="5080" y="4139"/>
                    <a:pt x="5073" y="4143"/>
                  </a:cubicBezTo>
                  <a:cubicBezTo>
                    <a:pt x="5066" y="4148"/>
                    <a:pt x="5056" y="4154"/>
                    <a:pt x="5047" y="4159"/>
                  </a:cubicBezTo>
                  <a:lnTo>
                    <a:pt x="5025" y="4172"/>
                  </a:lnTo>
                  <a:cubicBezTo>
                    <a:pt x="5016" y="4177"/>
                    <a:pt x="5007" y="4182"/>
                    <a:pt x="4999" y="4187"/>
                  </a:cubicBezTo>
                  <a:lnTo>
                    <a:pt x="4976" y="4199"/>
                  </a:lnTo>
                  <a:lnTo>
                    <a:pt x="4949" y="4212"/>
                  </a:lnTo>
                  <a:lnTo>
                    <a:pt x="4926" y="4223"/>
                  </a:lnTo>
                  <a:cubicBezTo>
                    <a:pt x="4917" y="4227"/>
                    <a:pt x="4908" y="4231"/>
                    <a:pt x="4899" y="4235"/>
                  </a:cubicBezTo>
                  <a:cubicBezTo>
                    <a:pt x="4890" y="4239"/>
                    <a:pt x="4883" y="4242"/>
                    <a:pt x="4875" y="4245"/>
                  </a:cubicBezTo>
                  <a:lnTo>
                    <a:pt x="4867" y="4248"/>
                  </a:lnTo>
                  <a:lnTo>
                    <a:pt x="4867" y="4248"/>
                  </a:lnTo>
                  <a:lnTo>
                    <a:pt x="4867" y="4247"/>
                  </a:lnTo>
                  <a:cubicBezTo>
                    <a:pt x="4866" y="4246"/>
                    <a:pt x="4865" y="4245"/>
                    <a:pt x="4865" y="4244"/>
                  </a:cubicBezTo>
                  <a:lnTo>
                    <a:pt x="4879" y="4234"/>
                  </a:lnTo>
                  <a:lnTo>
                    <a:pt x="4900" y="4218"/>
                  </a:lnTo>
                  <a:cubicBezTo>
                    <a:pt x="4910" y="4211"/>
                    <a:pt x="4919" y="4203"/>
                    <a:pt x="4930" y="4195"/>
                  </a:cubicBezTo>
                  <a:lnTo>
                    <a:pt x="4950" y="4179"/>
                  </a:lnTo>
                  <a:lnTo>
                    <a:pt x="4980" y="4155"/>
                  </a:lnTo>
                  <a:lnTo>
                    <a:pt x="4999" y="4139"/>
                  </a:lnTo>
                  <a:lnTo>
                    <a:pt x="5028" y="4113"/>
                  </a:lnTo>
                  <a:lnTo>
                    <a:pt x="5047" y="4097"/>
                  </a:lnTo>
                  <a:cubicBezTo>
                    <a:pt x="5056" y="4089"/>
                    <a:pt x="5067" y="4080"/>
                    <a:pt x="5075" y="4071"/>
                  </a:cubicBezTo>
                  <a:cubicBezTo>
                    <a:pt x="5081" y="4066"/>
                    <a:pt x="5087" y="4060"/>
                    <a:pt x="5093" y="4055"/>
                  </a:cubicBezTo>
                  <a:cubicBezTo>
                    <a:pt x="5103" y="4045"/>
                    <a:pt x="5113" y="4036"/>
                    <a:pt x="5121" y="4027"/>
                  </a:cubicBezTo>
                  <a:cubicBezTo>
                    <a:pt x="5127" y="4021"/>
                    <a:pt x="5132" y="4016"/>
                    <a:pt x="5138" y="4011"/>
                  </a:cubicBezTo>
                  <a:lnTo>
                    <a:pt x="5166" y="3982"/>
                  </a:lnTo>
                  <a:cubicBezTo>
                    <a:pt x="5171" y="3977"/>
                    <a:pt x="5176" y="3972"/>
                    <a:pt x="5181" y="3966"/>
                  </a:cubicBezTo>
                  <a:cubicBezTo>
                    <a:pt x="5190" y="3956"/>
                    <a:pt x="5199" y="3946"/>
                    <a:pt x="5208" y="3936"/>
                  </a:cubicBezTo>
                  <a:lnTo>
                    <a:pt x="5223" y="3920"/>
                  </a:lnTo>
                  <a:cubicBezTo>
                    <a:pt x="5232" y="3910"/>
                    <a:pt x="5241" y="3900"/>
                    <a:pt x="5250" y="3889"/>
                  </a:cubicBezTo>
                  <a:lnTo>
                    <a:pt x="5263" y="3874"/>
                  </a:lnTo>
                  <a:cubicBezTo>
                    <a:pt x="5274" y="3861"/>
                    <a:pt x="5285" y="3847"/>
                    <a:pt x="5295" y="3834"/>
                  </a:cubicBezTo>
                  <a:lnTo>
                    <a:pt x="5302" y="3826"/>
                  </a:lnTo>
                  <a:cubicBezTo>
                    <a:pt x="5315" y="3810"/>
                    <a:pt x="5327" y="3794"/>
                    <a:pt x="5339" y="3778"/>
                  </a:cubicBezTo>
                  <a:cubicBezTo>
                    <a:pt x="5342" y="3774"/>
                    <a:pt x="5345" y="3770"/>
                    <a:pt x="5348" y="3766"/>
                  </a:cubicBezTo>
                  <a:cubicBezTo>
                    <a:pt x="5357" y="3753"/>
                    <a:pt x="5366" y="3741"/>
                    <a:pt x="5375" y="3728"/>
                  </a:cubicBezTo>
                  <a:lnTo>
                    <a:pt x="5387" y="3711"/>
                  </a:lnTo>
                  <a:cubicBezTo>
                    <a:pt x="5394" y="3700"/>
                    <a:pt x="5401" y="3689"/>
                    <a:pt x="5408" y="3678"/>
                  </a:cubicBezTo>
                  <a:lnTo>
                    <a:pt x="5421" y="3659"/>
                  </a:lnTo>
                  <a:cubicBezTo>
                    <a:pt x="5427" y="3648"/>
                    <a:pt x="5434" y="3637"/>
                    <a:pt x="5440" y="3627"/>
                  </a:cubicBezTo>
                  <a:lnTo>
                    <a:pt x="5452" y="3607"/>
                  </a:lnTo>
                  <a:cubicBezTo>
                    <a:pt x="5458" y="3597"/>
                    <a:pt x="5465" y="3586"/>
                    <a:pt x="5471" y="3575"/>
                  </a:cubicBezTo>
                  <a:cubicBezTo>
                    <a:pt x="5475" y="3569"/>
                    <a:pt x="5479" y="3562"/>
                    <a:pt x="5482" y="3555"/>
                  </a:cubicBezTo>
                  <a:cubicBezTo>
                    <a:pt x="5486" y="3549"/>
                    <a:pt x="5487" y="3546"/>
                    <a:pt x="5490" y="3542"/>
                  </a:cubicBezTo>
                  <a:lnTo>
                    <a:pt x="5490" y="3542"/>
                  </a:lnTo>
                  <a:cubicBezTo>
                    <a:pt x="5493" y="3544"/>
                    <a:pt x="5496" y="3545"/>
                    <a:pt x="5500" y="3545"/>
                  </a:cubicBezTo>
                  <a:lnTo>
                    <a:pt x="5500" y="3545"/>
                  </a:lnTo>
                  <a:cubicBezTo>
                    <a:pt x="5500" y="3549"/>
                    <a:pt x="5500" y="3554"/>
                    <a:pt x="5501" y="3559"/>
                  </a:cubicBezTo>
                  <a:cubicBezTo>
                    <a:pt x="5503" y="3569"/>
                    <a:pt x="5504" y="3577"/>
                    <a:pt x="5504" y="3584"/>
                  </a:cubicBezTo>
                  <a:lnTo>
                    <a:pt x="5504" y="3585"/>
                  </a:lnTo>
                  <a:close/>
                  <a:moveTo>
                    <a:pt x="5458" y="3788"/>
                  </a:moveTo>
                  <a:cubicBezTo>
                    <a:pt x="5449" y="3810"/>
                    <a:pt x="5439" y="3831"/>
                    <a:pt x="5429" y="3853"/>
                  </a:cubicBezTo>
                  <a:cubicBezTo>
                    <a:pt x="5421" y="3870"/>
                    <a:pt x="5413" y="3889"/>
                    <a:pt x="5404" y="3907"/>
                  </a:cubicBezTo>
                  <a:cubicBezTo>
                    <a:pt x="5394" y="3928"/>
                    <a:pt x="5383" y="3949"/>
                    <a:pt x="5372" y="3971"/>
                  </a:cubicBezTo>
                  <a:cubicBezTo>
                    <a:pt x="5363" y="3988"/>
                    <a:pt x="5355" y="4006"/>
                    <a:pt x="5346" y="4023"/>
                  </a:cubicBezTo>
                  <a:cubicBezTo>
                    <a:pt x="5334" y="4045"/>
                    <a:pt x="5322" y="4066"/>
                    <a:pt x="5310" y="4088"/>
                  </a:cubicBezTo>
                  <a:cubicBezTo>
                    <a:pt x="5301" y="4104"/>
                    <a:pt x="5292" y="4121"/>
                    <a:pt x="5283" y="4138"/>
                  </a:cubicBezTo>
                  <a:cubicBezTo>
                    <a:pt x="5270" y="4160"/>
                    <a:pt x="5257" y="4182"/>
                    <a:pt x="5243" y="4203"/>
                  </a:cubicBezTo>
                  <a:cubicBezTo>
                    <a:pt x="5234" y="4219"/>
                    <a:pt x="5225" y="4235"/>
                    <a:pt x="5215" y="4250"/>
                  </a:cubicBezTo>
                  <a:cubicBezTo>
                    <a:pt x="5201" y="4273"/>
                    <a:pt x="5186" y="4296"/>
                    <a:pt x="5171" y="4319"/>
                  </a:cubicBezTo>
                  <a:cubicBezTo>
                    <a:pt x="5162" y="4333"/>
                    <a:pt x="5153" y="4347"/>
                    <a:pt x="5144" y="4360"/>
                  </a:cubicBezTo>
                  <a:cubicBezTo>
                    <a:pt x="5124" y="4387"/>
                    <a:pt x="5106" y="4414"/>
                    <a:pt x="5087" y="4441"/>
                  </a:cubicBezTo>
                  <a:lnTo>
                    <a:pt x="5078" y="4453"/>
                  </a:lnTo>
                  <a:cubicBezTo>
                    <a:pt x="5042" y="4482"/>
                    <a:pt x="5003" y="4509"/>
                    <a:pt x="4964" y="4535"/>
                  </a:cubicBezTo>
                  <a:cubicBezTo>
                    <a:pt x="4963" y="4534"/>
                    <a:pt x="4962" y="4532"/>
                    <a:pt x="4961" y="4531"/>
                  </a:cubicBezTo>
                  <a:cubicBezTo>
                    <a:pt x="4958" y="4526"/>
                    <a:pt x="4955" y="4522"/>
                    <a:pt x="4952" y="4517"/>
                  </a:cubicBezTo>
                  <a:cubicBezTo>
                    <a:pt x="4949" y="4512"/>
                    <a:pt x="4946" y="4505"/>
                    <a:pt x="4942" y="4497"/>
                  </a:cubicBezTo>
                  <a:lnTo>
                    <a:pt x="4934" y="4483"/>
                  </a:lnTo>
                  <a:cubicBezTo>
                    <a:pt x="4931" y="4476"/>
                    <a:pt x="4927" y="4468"/>
                    <a:pt x="4923" y="4460"/>
                  </a:cubicBezTo>
                  <a:lnTo>
                    <a:pt x="4917" y="4446"/>
                  </a:lnTo>
                  <a:cubicBezTo>
                    <a:pt x="4912" y="4437"/>
                    <a:pt x="4909" y="4427"/>
                    <a:pt x="4904" y="4418"/>
                  </a:cubicBezTo>
                  <a:cubicBezTo>
                    <a:pt x="4903" y="4414"/>
                    <a:pt x="4901" y="4410"/>
                    <a:pt x="4899" y="4406"/>
                  </a:cubicBezTo>
                  <a:cubicBezTo>
                    <a:pt x="4894" y="4391"/>
                    <a:pt x="4888" y="4377"/>
                    <a:pt x="4882" y="4361"/>
                  </a:cubicBezTo>
                  <a:cubicBezTo>
                    <a:pt x="4881" y="4357"/>
                    <a:pt x="4879" y="4353"/>
                    <a:pt x="4878" y="4349"/>
                  </a:cubicBezTo>
                  <a:cubicBezTo>
                    <a:pt x="4874" y="4337"/>
                    <a:pt x="4869" y="4325"/>
                    <a:pt x="4865" y="4312"/>
                  </a:cubicBezTo>
                  <a:cubicBezTo>
                    <a:pt x="4862" y="4303"/>
                    <a:pt x="4859" y="4294"/>
                    <a:pt x="4856" y="4285"/>
                  </a:cubicBezTo>
                  <a:lnTo>
                    <a:pt x="4856" y="4285"/>
                  </a:lnTo>
                  <a:cubicBezTo>
                    <a:pt x="4856" y="4283"/>
                    <a:pt x="4855" y="4282"/>
                    <a:pt x="4855" y="4280"/>
                  </a:cubicBezTo>
                  <a:lnTo>
                    <a:pt x="4855" y="4280"/>
                  </a:lnTo>
                  <a:cubicBezTo>
                    <a:pt x="4857" y="4280"/>
                    <a:pt x="4858" y="4280"/>
                    <a:pt x="4859" y="4279"/>
                  </a:cubicBezTo>
                  <a:cubicBezTo>
                    <a:pt x="4864" y="4277"/>
                    <a:pt x="4866" y="4274"/>
                    <a:pt x="4868" y="4270"/>
                  </a:cubicBezTo>
                  <a:cubicBezTo>
                    <a:pt x="4870" y="4266"/>
                    <a:pt x="4871" y="4263"/>
                    <a:pt x="4871" y="4258"/>
                  </a:cubicBezTo>
                  <a:lnTo>
                    <a:pt x="4871" y="4258"/>
                  </a:lnTo>
                  <a:cubicBezTo>
                    <a:pt x="4871" y="4255"/>
                    <a:pt x="4870" y="4253"/>
                    <a:pt x="4869" y="4251"/>
                  </a:cubicBezTo>
                  <a:lnTo>
                    <a:pt x="4877" y="4248"/>
                  </a:lnTo>
                  <a:cubicBezTo>
                    <a:pt x="4884" y="4245"/>
                    <a:pt x="4892" y="4242"/>
                    <a:pt x="4899" y="4239"/>
                  </a:cubicBezTo>
                  <a:cubicBezTo>
                    <a:pt x="4911" y="4234"/>
                    <a:pt x="4923" y="4229"/>
                    <a:pt x="4935" y="4223"/>
                  </a:cubicBezTo>
                  <a:lnTo>
                    <a:pt x="4950" y="4216"/>
                  </a:lnTo>
                  <a:cubicBezTo>
                    <a:pt x="4964" y="4210"/>
                    <a:pt x="4978" y="4203"/>
                    <a:pt x="4991" y="4195"/>
                  </a:cubicBezTo>
                  <a:cubicBezTo>
                    <a:pt x="4994" y="4194"/>
                    <a:pt x="4997" y="4193"/>
                    <a:pt x="4999" y="4191"/>
                  </a:cubicBezTo>
                  <a:cubicBezTo>
                    <a:pt x="5015" y="4183"/>
                    <a:pt x="5030" y="4174"/>
                    <a:pt x="5045" y="4165"/>
                  </a:cubicBezTo>
                  <a:lnTo>
                    <a:pt x="5048" y="4163"/>
                  </a:lnTo>
                  <a:lnTo>
                    <a:pt x="5048" y="4163"/>
                  </a:lnTo>
                  <a:cubicBezTo>
                    <a:pt x="5117" y="4121"/>
                    <a:pt x="5172" y="4080"/>
                    <a:pt x="5231" y="4026"/>
                  </a:cubicBezTo>
                  <a:cubicBezTo>
                    <a:pt x="5245" y="4013"/>
                    <a:pt x="5259" y="4000"/>
                    <a:pt x="5272" y="3986"/>
                  </a:cubicBezTo>
                  <a:cubicBezTo>
                    <a:pt x="5277" y="3982"/>
                    <a:pt x="5281" y="3977"/>
                    <a:pt x="5286" y="3973"/>
                  </a:cubicBezTo>
                  <a:cubicBezTo>
                    <a:pt x="5294" y="3964"/>
                    <a:pt x="5303" y="3955"/>
                    <a:pt x="5312" y="3946"/>
                  </a:cubicBezTo>
                  <a:lnTo>
                    <a:pt x="5327" y="3929"/>
                  </a:lnTo>
                  <a:cubicBezTo>
                    <a:pt x="5334" y="3920"/>
                    <a:pt x="5342" y="3912"/>
                    <a:pt x="5349" y="3903"/>
                  </a:cubicBezTo>
                  <a:lnTo>
                    <a:pt x="5364" y="3885"/>
                  </a:lnTo>
                  <a:cubicBezTo>
                    <a:pt x="5371" y="3876"/>
                    <a:pt x="5378" y="3868"/>
                    <a:pt x="5385" y="3859"/>
                  </a:cubicBezTo>
                  <a:lnTo>
                    <a:pt x="5400" y="3839"/>
                  </a:lnTo>
                  <a:cubicBezTo>
                    <a:pt x="5406" y="3830"/>
                    <a:pt x="5413" y="3822"/>
                    <a:pt x="5419" y="3813"/>
                  </a:cubicBezTo>
                  <a:lnTo>
                    <a:pt x="5434" y="3792"/>
                  </a:lnTo>
                  <a:cubicBezTo>
                    <a:pt x="5440" y="3783"/>
                    <a:pt x="5446" y="3774"/>
                    <a:pt x="5451" y="3765"/>
                  </a:cubicBezTo>
                  <a:cubicBezTo>
                    <a:pt x="5457" y="3757"/>
                    <a:pt x="5460" y="3752"/>
                    <a:pt x="5465" y="3744"/>
                  </a:cubicBezTo>
                  <a:cubicBezTo>
                    <a:pt x="5470" y="3737"/>
                    <a:pt x="5477" y="3727"/>
                    <a:pt x="5482" y="3717"/>
                  </a:cubicBezTo>
                  <a:cubicBezTo>
                    <a:pt x="5488" y="3708"/>
                    <a:pt x="5490" y="3702"/>
                    <a:pt x="5494" y="3694"/>
                  </a:cubicBezTo>
                  <a:cubicBezTo>
                    <a:pt x="5499" y="3687"/>
                    <a:pt x="5500" y="3684"/>
                    <a:pt x="5503" y="3679"/>
                  </a:cubicBezTo>
                  <a:lnTo>
                    <a:pt x="5503" y="3679"/>
                  </a:lnTo>
                  <a:cubicBezTo>
                    <a:pt x="5496" y="3696"/>
                    <a:pt x="5490" y="3713"/>
                    <a:pt x="5482" y="3730"/>
                  </a:cubicBezTo>
                  <a:cubicBezTo>
                    <a:pt x="5475" y="3747"/>
                    <a:pt x="5466" y="3769"/>
                    <a:pt x="5458" y="3787"/>
                  </a:cubicBezTo>
                  <a:lnTo>
                    <a:pt x="5458" y="3788"/>
                  </a:lnTo>
                  <a:close/>
                  <a:moveTo>
                    <a:pt x="5209" y="4364"/>
                  </a:moveTo>
                  <a:cubicBezTo>
                    <a:pt x="5207" y="4367"/>
                    <a:pt x="5205" y="4371"/>
                    <a:pt x="5203" y="4374"/>
                  </a:cubicBezTo>
                  <a:cubicBezTo>
                    <a:pt x="5184" y="4412"/>
                    <a:pt x="5163" y="4448"/>
                    <a:pt x="5142" y="4484"/>
                  </a:cubicBezTo>
                  <a:lnTo>
                    <a:pt x="5138" y="4491"/>
                  </a:lnTo>
                  <a:cubicBezTo>
                    <a:pt x="5124" y="4514"/>
                    <a:pt x="5110" y="4537"/>
                    <a:pt x="5097" y="4559"/>
                  </a:cubicBezTo>
                  <a:lnTo>
                    <a:pt x="5086" y="4570"/>
                  </a:lnTo>
                  <a:lnTo>
                    <a:pt x="5076" y="4581"/>
                  </a:lnTo>
                  <a:lnTo>
                    <a:pt x="5037" y="4618"/>
                  </a:lnTo>
                  <a:lnTo>
                    <a:pt x="5037" y="4618"/>
                  </a:lnTo>
                  <a:cubicBezTo>
                    <a:pt x="5035" y="4617"/>
                    <a:pt x="5034" y="4616"/>
                    <a:pt x="5032" y="4615"/>
                  </a:cubicBezTo>
                  <a:cubicBezTo>
                    <a:pt x="5028" y="4613"/>
                    <a:pt x="5025" y="4612"/>
                    <a:pt x="5020" y="4612"/>
                  </a:cubicBezTo>
                  <a:cubicBezTo>
                    <a:pt x="5016" y="4612"/>
                    <a:pt x="5012" y="4613"/>
                    <a:pt x="5008" y="4615"/>
                  </a:cubicBezTo>
                  <a:cubicBezTo>
                    <a:pt x="5004" y="4617"/>
                    <a:pt x="5001" y="4621"/>
                    <a:pt x="4999" y="4624"/>
                  </a:cubicBezTo>
                  <a:cubicBezTo>
                    <a:pt x="4997" y="4628"/>
                    <a:pt x="4996" y="4631"/>
                    <a:pt x="4996" y="4636"/>
                  </a:cubicBezTo>
                  <a:lnTo>
                    <a:pt x="4996" y="4636"/>
                  </a:lnTo>
                  <a:lnTo>
                    <a:pt x="4996" y="4636"/>
                  </a:lnTo>
                  <a:cubicBezTo>
                    <a:pt x="4996" y="4640"/>
                    <a:pt x="4998" y="4643"/>
                    <a:pt x="4999" y="4647"/>
                  </a:cubicBezTo>
                  <a:cubicBezTo>
                    <a:pt x="5000" y="4648"/>
                    <a:pt x="5000" y="4648"/>
                    <a:pt x="5000" y="4649"/>
                  </a:cubicBezTo>
                  <a:lnTo>
                    <a:pt x="4995" y="4653"/>
                  </a:lnTo>
                  <a:cubicBezTo>
                    <a:pt x="4995" y="4651"/>
                    <a:pt x="4995" y="4649"/>
                    <a:pt x="4995" y="4647"/>
                  </a:cubicBezTo>
                  <a:cubicBezTo>
                    <a:pt x="4994" y="4632"/>
                    <a:pt x="4993" y="4615"/>
                    <a:pt x="4992" y="4597"/>
                  </a:cubicBezTo>
                  <a:lnTo>
                    <a:pt x="4992" y="4597"/>
                  </a:lnTo>
                  <a:cubicBezTo>
                    <a:pt x="4996" y="4597"/>
                    <a:pt x="4999" y="4596"/>
                    <a:pt x="5002" y="4594"/>
                  </a:cubicBezTo>
                  <a:cubicBezTo>
                    <a:pt x="5006" y="4592"/>
                    <a:pt x="5009" y="4589"/>
                    <a:pt x="5011" y="4585"/>
                  </a:cubicBezTo>
                  <a:cubicBezTo>
                    <a:pt x="5013" y="4582"/>
                    <a:pt x="5014" y="4578"/>
                    <a:pt x="5014" y="4574"/>
                  </a:cubicBezTo>
                  <a:lnTo>
                    <a:pt x="5014" y="4574"/>
                  </a:lnTo>
                  <a:cubicBezTo>
                    <a:pt x="5014" y="4570"/>
                    <a:pt x="5014" y="4566"/>
                    <a:pt x="5011" y="4562"/>
                  </a:cubicBezTo>
                  <a:cubicBezTo>
                    <a:pt x="5010" y="4560"/>
                    <a:pt x="5007" y="4557"/>
                    <a:pt x="5005" y="4556"/>
                  </a:cubicBezTo>
                  <a:cubicBezTo>
                    <a:pt x="5027" y="4527"/>
                    <a:pt x="5048" y="4499"/>
                    <a:pt x="5069" y="4471"/>
                  </a:cubicBezTo>
                  <a:lnTo>
                    <a:pt x="5081" y="4455"/>
                  </a:lnTo>
                  <a:lnTo>
                    <a:pt x="5081" y="4455"/>
                  </a:lnTo>
                  <a:cubicBezTo>
                    <a:pt x="5135" y="4413"/>
                    <a:pt x="5179" y="4375"/>
                    <a:pt x="5228" y="4328"/>
                  </a:cubicBezTo>
                  <a:cubicBezTo>
                    <a:pt x="5221" y="4339"/>
                    <a:pt x="5215" y="4351"/>
                    <a:pt x="5209" y="4363"/>
                  </a:cubicBezTo>
                  <a:lnTo>
                    <a:pt x="5209" y="4364"/>
                  </a:lnTo>
                  <a:close/>
                  <a:moveTo>
                    <a:pt x="5047" y="4614"/>
                  </a:moveTo>
                  <a:lnTo>
                    <a:pt x="5038" y="4621"/>
                  </a:lnTo>
                  <a:lnTo>
                    <a:pt x="5038" y="4621"/>
                  </a:lnTo>
                  <a:lnTo>
                    <a:pt x="5066" y="4593"/>
                  </a:lnTo>
                  <a:lnTo>
                    <a:pt x="5086" y="4573"/>
                  </a:lnTo>
                  <a:lnTo>
                    <a:pt x="5091" y="4568"/>
                  </a:lnTo>
                  <a:cubicBezTo>
                    <a:pt x="5087" y="4575"/>
                    <a:pt x="5083" y="4582"/>
                    <a:pt x="5079" y="4589"/>
                  </a:cubicBezTo>
                  <a:lnTo>
                    <a:pt x="5075" y="4591"/>
                  </a:lnTo>
                  <a:cubicBezTo>
                    <a:pt x="5066" y="4598"/>
                    <a:pt x="5056" y="4605"/>
                    <a:pt x="5047" y="4613"/>
                  </a:cubicBezTo>
                  <a:lnTo>
                    <a:pt x="5047" y="4614"/>
                  </a:lnTo>
                  <a:close/>
                  <a:moveTo>
                    <a:pt x="4995" y="4663"/>
                  </a:moveTo>
                  <a:lnTo>
                    <a:pt x="4995" y="4663"/>
                  </a:lnTo>
                  <a:cubicBezTo>
                    <a:pt x="4995" y="4662"/>
                    <a:pt x="4996" y="4662"/>
                    <a:pt x="4996" y="4661"/>
                  </a:cubicBezTo>
                  <a:cubicBezTo>
                    <a:pt x="4996" y="4660"/>
                    <a:pt x="4995" y="4660"/>
                    <a:pt x="4995" y="4659"/>
                  </a:cubicBezTo>
                  <a:lnTo>
                    <a:pt x="5003" y="4653"/>
                  </a:lnTo>
                  <a:cubicBezTo>
                    <a:pt x="5003" y="4653"/>
                    <a:pt x="5003" y="4653"/>
                    <a:pt x="5004" y="4654"/>
                  </a:cubicBezTo>
                  <a:lnTo>
                    <a:pt x="4996" y="4664"/>
                  </a:lnTo>
                  <a:lnTo>
                    <a:pt x="4996" y="4664"/>
                  </a:lnTo>
                  <a:lnTo>
                    <a:pt x="4996" y="4663"/>
                  </a:lnTo>
                  <a:cubicBezTo>
                    <a:pt x="4996" y="4663"/>
                    <a:pt x="4996" y="4663"/>
                    <a:pt x="4996" y="4662"/>
                  </a:cubicBezTo>
                  <a:cubicBezTo>
                    <a:pt x="4996" y="4662"/>
                    <a:pt x="4996" y="4662"/>
                    <a:pt x="4995" y="4662"/>
                  </a:cubicBezTo>
                  <a:lnTo>
                    <a:pt x="4995" y="4663"/>
                  </a:lnTo>
                  <a:close/>
                  <a:moveTo>
                    <a:pt x="4912" y="4716"/>
                  </a:moveTo>
                  <a:cubicBezTo>
                    <a:pt x="4897" y="4727"/>
                    <a:pt x="4883" y="4737"/>
                    <a:pt x="4868" y="4747"/>
                  </a:cubicBezTo>
                  <a:cubicBezTo>
                    <a:pt x="4853" y="4757"/>
                    <a:pt x="4842" y="4766"/>
                    <a:pt x="4828" y="4774"/>
                  </a:cubicBezTo>
                  <a:cubicBezTo>
                    <a:pt x="4815" y="4783"/>
                    <a:pt x="4797" y="4793"/>
                    <a:pt x="4781" y="4802"/>
                  </a:cubicBezTo>
                  <a:cubicBezTo>
                    <a:pt x="4766" y="4812"/>
                    <a:pt x="4753" y="4819"/>
                    <a:pt x="4739" y="4827"/>
                  </a:cubicBezTo>
                  <a:cubicBezTo>
                    <a:pt x="4725" y="4835"/>
                    <a:pt x="4707" y="4845"/>
                    <a:pt x="4691" y="4854"/>
                  </a:cubicBezTo>
                  <a:cubicBezTo>
                    <a:pt x="4675" y="4863"/>
                    <a:pt x="4662" y="4870"/>
                    <a:pt x="4647" y="4877"/>
                  </a:cubicBezTo>
                  <a:lnTo>
                    <a:pt x="4597" y="4902"/>
                  </a:lnTo>
                  <a:cubicBezTo>
                    <a:pt x="4582" y="4909"/>
                    <a:pt x="4567" y="4917"/>
                    <a:pt x="4552" y="4923"/>
                  </a:cubicBezTo>
                  <a:cubicBezTo>
                    <a:pt x="4537" y="4930"/>
                    <a:pt x="4518" y="4940"/>
                    <a:pt x="4500" y="4947"/>
                  </a:cubicBezTo>
                  <a:cubicBezTo>
                    <a:pt x="4483" y="4955"/>
                    <a:pt x="4470" y="4960"/>
                    <a:pt x="4454" y="4966"/>
                  </a:cubicBezTo>
                  <a:cubicBezTo>
                    <a:pt x="4439" y="4973"/>
                    <a:pt x="4418" y="4981"/>
                    <a:pt x="4399" y="4988"/>
                  </a:cubicBezTo>
                  <a:lnTo>
                    <a:pt x="4353" y="5005"/>
                  </a:lnTo>
                  <a:cubicBezTo>
                    <a:pt x="4333" y="5012"/>
                    <a:pt x="4315" y="5019"/>
                    <a:pt x="4296" y="5025"/>
                  </a:cubicBezTo>
                  <a:cubicBezTo>
                    <a:pt x="4277" y="5032"/>
                    <a:pt x="4264" y="5035"/>
                    <a:pt x="4248" y="5040"/>
                  </a:cubicBezTo>
                  <a:cubicBezTo>
                    <a:pt x="4229" y="5046"/>
                    <a:pt x="4209" y="5052"/>
                    <a:pt x="4189" y="5058"/>
                  </a:cubicBezTo>
                  <a:lnTo>
                    <a:pt x="4141" y="5071"/>
                  </a:lnTo>
                  <a:cubicBezTo>
                    <a:pt x="4121" y="5077"/>
                    <a:pt x="4100" y="5082"/>
                    <a:pt x="4080" y="5086"/>
                  </a:cubicBezTo>
                  <a:cubicBezTo>
                    <a:pt x="4064" y="5090"/>
                    <a:pt x="4048" y="5094"/>
                    <a:pt x="4031" y="5098"/>
                  </a:cubicBezTo>
                  <a:cubicBezTo>
                    <a:pt x="4010" y="5103"/>
                    <a:pt x="3989" y="5107"/>
                    <a:pt x="3968" y="5111"/>
                  </a:cubicBezTo>
                  <a:lnTo>
                    <a:pt x="3953" y="5114"/>
                  </a:lnTo>
                  <a:cubicBezTo>
                    <a:pt x="3963" y="5112"/>
                    <a:pt x="3974" y="5109"/>
                    <a:pt x="3985" y="5107"/>
                  </a:cubicBezTo>
                  <a:cubicBezTo>
                    <a:pt x="4000" y="5103"/>
                    <a:pt x="4016" y="5099"/>
                    <a:pt x="4032" y="5095"/>
                  </a:cubicBezTo>
                  <a:lnTo>
                    <a:pt x="4075" y="5083"/>
                  </a:lnTo>
                  <a:cubicBezTo>
                    <a:pt x="4091" y="5078"/>
                    <a:pt x="4107" y="5074"/>
                    <a:pt x="4122" y="5069"/>
                  </a:cubicBezTo>
                  <a:cubicBezTo>
                    <a:pt x="4137" y="5065"/>
                    <a:pt x="4151" y="5060"/>
                    <a:pt x="4165" y="5055"/>
                  </a:cubicBezTo>
                  <a:cubicBezTo>
                    <a:pt x="4179" y="5051"/>
                    <a:pt x="4195" y="5046"/>
                    <a:pt x="4211" y="5040"/>
                  </a:cubicBezTo>
                  <a:lnTo>
                    <a:pt x="4253" y="5025"/>
                  </a:lnTo>
                  <a:cubicBezTo>
                    <a:pt x="4268" y="5019"/>
                    <a:pt x="4284" y="5014"/>
                    <a:pt x="4298" y="5008"/>
                  </a:cubicBezTo>
                  <a:cubicBezTo>
                    <a:pt x="4313" y="5002"/>
                    <a:pt x="4327" y="4997"/>
                    <a:pt x="4340" y="4991"/>
                  </a:cubicBezTo>
                  <a:cubicBezTo>
                    <a:pt x="4354" y="4986"/>
                    <a:pt x="4369" y="4979"/>
                    <a:pt x="4383" y="4972"/>
                  </a:cubicBezTo>
                  <a:cubicBezTo>
                    <a:pt x="4397" y="4966"/>
                    <a:pt x="4410" y="4960"/>
                    <a:pt x="4424" y="4953"/>
                  </a:cubicBezTo>
                  <a:cubicBezTo>
                    <a:pt x="4438" y="4946"/>
                    <a:pt x="4453" y="4940"/>
                    <a:pt x="4466" y="4933"/>
                  </a:cubicBezTo>
                  <a:lnTo>
                    <a:pt x="4482" y="4925"/>
                  </a:lnTo>
                  <a:lnTo>
                    <a:pt x="4495" y="4920"/>
                  </a:lnTo>
                  <a:cubicBezTo>
                    <a:pt x="4510" y="4915"/>
                    <a:pt x="4525" y="4909"/>
                    <a:pt x="4540" y="4904"/>
                  </a:cubicBezTo>
                  <a:lnTo>
                    <a:pt x="4579" y="4888"/>
                  </a:lnTo>
                  <a:lnTo>
                    <a:pt x="4623" y="4870"/>
                  </a:lnTo>
                  <a:lnTo>
                    <a:pt x="4660" y="4853"/>
                  </a:lnTo>
                  <a:lnTo>
                    <a:pt x="4703" y="4834"/>
                  </a:lnTo>
                  <a:lnTo>
                    <a:pt x="4739" y="4816"/>
                  </a:lnTo>
                  <a:cubicBezTo>
                    <a:pt x="4753" y="4809"/>
                    <a:pt x="4768" y="4802"/>
                    <a:pt x="4781" y="4794"/>
                  </a:cubicBezTo>
                  <a:cubicBezTo>
                    <a:pt x="4795" y="4787"/>
                    <a:pt x="4804" y="4781"/>
                    <a:pt x="4815" y="4774"/>
                  </a:cubicBezTo>
                  <a:cubicBezTo>
                    <a:pt x="4827" y="4767"/>
                    <a:pt x="4842" y="4758"/>
                    <a:pt x="4855" y="4750"/>
                  </a:cubicBezTo>
                  <a:cubicBezTo>
                    <a:pt x="4868" y="4742"/>
                    <a:pt x="4878" y="4737"/>
                    <a:pt x="4888" y="4730"/>
                  </a:cubicBezTo>
                  <a:cubicBezTo>
                    <a:pt x="4899" y="4724"/>
                    <a:pt x="4914" y="4713"/>
                    <a:pt x="4927" y="4704"/>
                  </a:cubicBezTo>
                  <a:cubicBezTo>
                    <a:pt x="4937" y="4697"/>
                    <a:pt x="4947" y="4691"/>
                    <a:pt x="4957" y="4684"/>
                  </a:cubicBezTo>
                  <a:cubicBezTo>
                    <a:pt x="4955" y="4686"/>
                    <a:pt x="4953" y="4687"/>
                    <a:pt x="4951" y="4689"/>
                  </a:cubicBezTo>
                  <a:cubicBezTo>
                    <a:pt x="4938" y="4697"/>
                    <a:pt x="4925" y="4706"/>
                    <a:pt x="4912" y="4716"/>
                  </a:cubicBezTo>
                  <a:close/>
                  <a:moveTo>
                    <a:pt x="3703" y="5154"/>
                  </a:moveTo>
                  <a:lnTo>
                    <a:pt x="3678" y="5157"/>
                  </a:lnTo>
                  <a:lnTo>
                    <a:pt x="3678" y="5157"/>
                  </a:lnTo>
                  <a:lnTo>
                    <a:pt x="3693" y="5156"/>
                  </a:lnTo>
                  <a:cubicBezTo>
                    <a:pt x="3711" y="5154"/>
                    <a:pt x="3729" y="5151"/>
                    <a:pt x="3747" y="5149"/>
                  </a:cubicBezTo>
                  <a:lnTo>
                    <a:pt x="3767" y="5146"/>
                  </a:lnTo>
                  <a:lnTo>
                    <a:pt x="3753" y="5149"/>
                  </a:lnTo>
                  <a:cubicBezTo>
                    <a:pt x="3735" y="5151"/>
                    <a:pt x="3719" y="5152"/>
                    <a:pt x="3703" y="5154"/>
                  </a:cubicBezTo>
                  <a:close/>
                  <a:moveTo>
                    <a:pt x="3628" y="5215"/>
                  </a:moveTo>
                  <a:cubicBezTo>
                    <a:pt x="3625" y="5223"/>
                    <a:pt x="3621" y="5232"/>
                    <a:pt x="3617" y="5239"/>
                  </a:cubicBezTo>
                  <a:cubicBezTo>
                    <a:pt x="3614" y="5247"/>
                    <a:pt x="3610" y="5254"/>
                    <a:pt x="3607" y="5261"/>
                  </a:cubicBezTo>
                  <a:lnTo>
                    <a:pt x="3596" y="5284"/>
                  </a:lnTo>
                  <a:lnTo>
                    <a:pt x="3586" y="5305"/>
                  </a:lnTo>
                  <a:lnTo>
                    <a:pt x="3574" y="5328"/>
                  </a:lnTo>
                  <a:cubicBezTo>
                    <a:pt x="3571" y="5334"/>
                    <a:pt x="3568" y="5341"/>
                    <a:pt x="3564" y="5348"/>
                  </a:cubicBezTo>
                  <a:lnTo>
                    <a:pt x="3553" y="5370"/>
                  </a:lnTo>
                  <a:lnTo>
                    <a:pt x="3553" y="5370"/>
                  </a:lnTo>
                  <a:cubicBezTo>
                    <a:pt x="3553" y="5370"/>
                    <a:pt x="3553" y="5370"/>
                    <a:pt x="3552" y="5371"/>
                  </a:cubicBezTo>
                  <a:lnTo>
                    <a:pt x="3552" y="5371"/>
                  </a:lnTo>
                  <a:lnTo>
                    <a:pt x="3536" y="5375"/>
                  </a:lnTo>
                  <a:lnTo>
                    <a:pt x="3506" y="5380"/>
                  </a:lnTo>
                  <a:lnTo>
                    <a:pt x="3508" y="5377"/>
                  </a:lnTo>
                  <a:cubicBezTo>
                    <a:pt x="3513" y="5370"/>
                    <a:pt x="3519" y="5363"/>
                    <a:pt x="3524" y="5356"/>
                  </a:cubicBezTo>
                  <a:lnTo>
                    <a:pt x="3539" y="5337"/>
                  </a:lnTo>
                  <a:lnTo>
                    <a:pt x="3555" y="5314"/>
                  </a:lnTo>
                  <a:lnTo>
                    <a:pt x="3570" y="5293"/>
                  </a:lnTo>
                  <a:lnTo>
                    <a:pt x="3586" y="5268"/>
                  </a:lnTo>
                  <a:lnTo>
                    <a:pt x="3601" y="5246"/>
                  </a:lnTo>
                  <a:cubicBezTo>
                    <a:pt x="3607" y="5237"/>
                    <a:pt x="3613" y="5229"/>
                    <a:pt x="3618" y="5220"/>
                  </a:cubicBezTo>
                  <a:lnTo>
                    <a:pt x="3633" y="5197"/>
                  </a:lnTo>
                  <a:cubicBezTo>
                    <a:pt x="3636" y="5192"/>
                    <a:pt x="3639" y="5188"/>
                    <a:pt x="3642" y="5183"/>
                  </a:cubicBezTo>
                  <a:lnTo>
                    <a:pt x="3643" y="5183"/>
                  </a:lnTo>
                  <a:lnTo>
                    <a:pt x="3639" y="5191"/>
                  </a:lnTo>
                  <a:lnTo>
                    <a:pt x="3628" y="5215"/>
                  </a:lnTo>
                  <a:close/>
                  <a:moveTo>
                    <a:pt x="3466" y="5388"/>
                  </a:moveTo>
                  <a:lnTo>
                    <a:pt x="3426" y="5395"/>
                  </a:lnTo>
                  <a:lnTo>
                    <a:pt x="3396" y="5400"/>
                  </a:lnTo>
                  <a:lnTo>
                    <a:pt x="3354" y="5406"/>
                  </a:lnTo>
                  <a:cubicBezTo>
                    <a:pt x="3344" y="5407"/>
                    <a:pt x="3335" y="5409"/>
                    <a:pt x="3325" y="5410"/>
                  </a:cubicBezTo>
                  <a:cubicBezTo>
                    <a:pt x="3311" y="5412"/>
                    <a:pt x="3296" y="5414"/>
                    <a:pt x="3282" y="5415"/>
                  </a:cubicBezTo>
                  <a:lnTo>
                    <a:pt x="3254" y="5419"/>
                  </a:lnTo>
                  <a:lnTo>
                    <a:pt x="3238" y="5421"/>
                  </a:lnTo>
                  <a:cubicBezTo>
                    <a:pt x="3251" y="5347"/>
                    <a:pt x="3264" y="5267"/>
                    <a:pt x="3278" y="5174"/>
                  </a:cubicBezTo>
                  <a:cubicBezTo>
                    <a:pt x="3294" y="5174"/>
                    <a:pt x="3311" y="5174"/>
                    <a:pt x="3327" y="5174"/>
                  </a:cubicBezTo>
                  <a:lnTo>
                    <a:pt x="3329" y="5174"/>
                  </a:lnTo>
                  <a:cubicBezTo>
                    <a:pt x="3370" y="5174"/>
                    <a:pt x="3411" y="5174"/>
                    <a:pt x="3452" y="5172"/>
                  </a:cubicBezTo>
                  <a:cubicBezTo>
                    <a:pt x="3467" y="5172"/>
                    <a:pt x="3483" y="5170"/>
                    <a:pt x="3499" y="5170"/>
                  </a:cubicBezTo>
                  <a:cubicBezTo>
                    <a:pt x="3524" y="5168"/>
                    <a:pt x="3548" y="5167"/>
                    <a:pt x="3573" y="5166"/>
                  </a:cubicBezTo>
                  <a:cubicBezTo>
                    <a:pt x="3591" y="5164"/>
                    <a:pt x="3608" y="5163"/>
                    <a:pt x="3626" y="5161"/>
                  </a:cubicBezTo>
                  <a:lnTo>
                    <a:pt x="3631" y="5161"/>
                  </a:lnTo>
                  <a:lnTo>
                    <a:pt x="3631" y="5161"/>
                  </a:lnTo>
                  <a:lnTo>
                    <a:pt x="3631" y="5161"/>
                  </a:lnTo>
                  <a:lnTo>
                    <a:pt x="3631" y="5161"/>
                  </a:lnTo>
                  <a:cubicBezTo>
                    <a:pt x="3631" y="5165"/>
                    <a:pt x="3632" y="5169"/>
                    <a:pt x="3634" y="5173"/>
                  </a:cubicBezTo>
                  <a:cubicBezTo>
                    <a:pt x="3636" y="5176"/>
                    <a:pt x="3638" y="5179"/>
                    <a:pt x="3641" y="5181"/>
                  </a:cubicBezTo>
                  <a:cubicBezTo>
                    <a:pt x="3594" y="5256"/>
                    <a:pt x="3548" y="5322"/>
                    <a:pt x="3504" y="5381"/>
                  </a:cubicBezTo>
                  <a:lnTo>
                    <a:pt x="3497" y="5382"/>
                  </a:lnTo>
                  <a:lnTo>
                    <a:pt x="3466" y="5388"/>
                  </a:lnTo>
                  <a:close/>
                  <a:moveTo>
                    <a:pt x="3138" y="5458"/>
                  </a:moveTo>
                  <a:cubicBezTo>
                    <a:pt x="3117" y="5456"/>
                    <a:pt x="3096" y="5455"/>
                    <a:pt x="3076" y="5453"/>
                  </a:cubicBezTo>
                  <a:cubicBezTo>
                    <a:pt x="3061" y="5451"/>
                    <a:pt x="3048" y="5449"/>
                    <a:pt x="3034" y="5447"/>
                  </a:cubicBezTo>
                  <a:cubicBezTo>
                    <a:pt x="3021" y="5445"/>
                    <a:pt x="3005" y="5444"/>
                    <a:pt x="2991" y="5441"/>
                  </a:cubicBezTo>
                  <a:lnTo>
                    <a:pt x="2991" y="5440"/>
                  </a:lnTo>
                  <a:lnTo>
                    <a:pt x="3010" y="5440"/>
                  </a:lnTo>
                  <a:lnTo>
                    <a:pt x="3043" y="5438"/>
                  </a:lnTo>
                  <a:lnTo>
                    <a:pt x="3081" y="5436"/>
                  </a:lnTo>
                  <a:lnTo>
                    <a:pt x="3114" y="5434"/>
                  </a:lnTo>
                  <a:cubicBezTo>
                    <a:pt x="3127" y="5434"/>
                    <a:pt x="3140" y="5432"/>
                    <a:pt x="3152" y="5431"/>
                  </a:cubicBezTo>
                  <a:lnTo>
                    <a:pt x="3185" y="5428"/>
                  </a:lnTo>
                  <a:lnTo>
                    <a:pt x="3225" y="5424"/>
                  </a:lnTo>
                  <a:lnTo>
                    <a:pt x="3235" y="5423"/>
                  </a:lnTo>
                  <a:cubicBezTo>
                    <a:pt x="3235" y="5425"/>
                    <a:pt x="3235" y="5427"/>
                    <a:pt x="3235" y="5428"/>
                  </a:cubicBezTo>
                  <a:cubicBezTo>
                    <a:pt x="3235" y="5430"/>
                    <a:pt x="3233" y="5428"/>
                    <a:pt x="3232" y="5428"/>
                  </a:cubicBezTo>
                  <a:lnTo>
                    <a:pt x="3232" y="5428"/>
                  </a:lnTo>
                  <a:lnTo>
                    <a:pt x="3232" y="5428"/>
                  </a:lnTo>
                  <a:cubicBezTo>
                    <a:pt x="3227" y="5428"/>
                    <a:pt x="3224" y="5429"/>
                    <a:pt x="3220" y="5431"/>
                  </a:cubicBezTo>
                  <a:cubicBezTo>
                    <a:pt x="3216" y="5433"/>
                    <a:pt x="3213" y="5437"/>
                    <a:pt x="3211" y="5440"/>
                  </a:cubicBezTo>
                  <a:cubicBezTo>
                    <a:pt x="3209" y="5444"/>
                    <a:pt x="3208" y="5447"/>
                    <a:pt x="3208" y="5452"/>
                  </a:cubicBezTo>
                  <a:lnTo>
                    <a:pt x="3208" y="5452"/>
                  </a:lnTo>
                  <a:lnTo>
                    <a:pt x="3208" y="5452"/>
                  </a:lnTo>
                  <a:cubicBezTo>
                    <a:pt x="3208" y="5456"/>
                    <a:pt x="3209" y="5459"/>
                    <a:pt x="3211" y="5463"/>
                  </a:cubicBezTo>
                  <a:cubicBezTo>
                    <a:pt x="3212" y="5465"/>
                    <a:pt x="3212" y="5465"/>
                    <a:pt x="3213" y="5466"/>
                  </a:cubicBezTo>
                  <a:lnTo>
                    <a:pt x="3179" y="5464"/>
                  </a:lnTo>
                  <a:cubicBezTo>
                    <a:pt x="3165" y="5461"/>
                    <a:pt x="3152" y="5459"/>
                    <a:pt x="3138" y="5458"/>
                  </a:cubicBezTo>
                  <a:close/>
                  <a:moveTo>
                    <a:pt x="2869" y="5443"/>
                  </a:moveTo>
                  <a:cubicBezTo>
                    <a:pt x="2837" y="5444"/>
                    <a:pt x="2805" y="5444"/>
                    <a:pt x="2773" y="5444"/>
                  </a:cubicBezTo>
                  <a:cubicBezTo>
                    <a:pt x="2731" y="5444"/>
                    <a:pt x="2690" y="5444"/>
                    <a:pt x="2649" y="5442"/>
                  </a:cubicBezTo>
                  <a:lnTo>
                    <a:pt x="2612" y="5440"/>
                  </a:lnTo>
                  <a:cubicBezTo>
                    <a:pt x="2584" y="5438"/>
                    <a:pt x="2555" y="5437"/>
                    <a:pt x="2527" y="5435"/>
                  </a:cubicBezTo>
                  <a:cubicBezTo>
                    <a:pt x="2511" y="5435"/>
                    <a:pt x="2497" y="5432"/>
                    <a:pt x="2482" y="5431"/>
                  </a:cubicBezTo>
                  <a:cubicBezTo>
                    <a:pt x="2456" y="5428"/>
                    <a:pt x="2431" y="5426"/>
                    <a:pt x="2405" y="5423"/>
                  </a:cubicBezTo>
                  <a:cubicBezTo>
                    <a:pt x="2389" y="5421"/>
                    <a:pt x="2374" y="5419"/>
                    <a:pt x="2358" y="5417"/>
                  </a:cubicBezTo>
                  <a:cubicBezTo>
                    <a:pt x="2334" y="5413"/>
                    <a:pt x="2309" y="5410"/>
                    <a:pt x="2285" y="5407"/>
                  </a:cubicBezTo>
                  <a:cubicBezTo>
                    <a:pt x="2269" y="5404"/>
                    <a:pt x="2253" y="5401"/>
                    <a:pt x="2236" y="5398"/>
                  </a:cubicBezTo>
                  <a:cubicBezTo>
                    <a:pt x="2213" y="5394"/>
                    <a:pt x="2190" y="5390"/>
                    <a:pt x="2167" y="5386"/>
                  </a:cubicBezTo>
                  <a:cubicBezTo>
                    <a:pt x="2150" y="5382"/>
                    <a:pt x="2134" y="5378"/>
                    <a:pt x="2117" y="5374"/>
                  </a:cubicBezTo>
                  <a:cubicBezTo>
                    <a:pt x="2094" y="5370"/>
                    <a:pt x="2072" y="5365"/>
                    <a:pt x="2050" y="5360"/>
                  </a:cubicBezTo>
                  <a:cubicBezTo>
                    <a:pt x="2033" y="5356"/>
                    <a:pt x="2016" y="5351"/>
                    <a:pt x="1998" y="5346"/>
                  </a:cubicBezTo>
                  <a:cubicBezTo>
                    <a:pt x="1977" y="5341"/>
                    <a:pt x="1956" y="5335"/>
                    <a:pt x="1935" y="5329"/>
                  </a:cubicBezTo>
                  <a:cubicBezTo>
                    <a:pt x="1917" y="5324"/>
                    <a:pt x="1899" y="5318"/>
                    <a:pt x="1881" y="5313"/>
                  </a:cubicBezTo>
                  <a:cubicBezTo>
                    <a:pt x="1868" y="5309"/>
                    <a:pt x="1855" y="5305"/>
                    <a:pt x="1842" y="5301"/>
                  </a:cubicBezTo>
                  <a:lnTo>
                    <a:pt x="1842" y="5301"/>
                  </a:lnTo>
                  <a:cubicBezTo>
                    <a:pt x="1842" y="5300"/>
                    <a:pt x="1842" y="5299"/>
                    <a:pt x="1842" y="5299"/>
                  </a:cubicBezTo>
                  <a:cubicBezTo>
                    <a:pt x="1842" y="5298"/>
                    <a:pt x="1842" y="5297"/>
                    <a:pt x="1842" y="5297"/>
                  </a:cubicBezTo>
                  <a:lnTo>
                    <a:pt x="1859" y="5299"/>
                  </a:lnTo>
                  <a:cubicBezTo>
                    <a:pt x="1868" y="5299"/>
                    <a:pt x="1878" y="5301"/>
                    <a:pt x="1888" y="5302"/>
                  </a:cubicBezTo>
                  <a:cubicBezTo>
                    <a:pt x="1902" y="5304"/>
                    <a:pt x="1916" y="5305"/>
                    <a:pt x="1931" y="5306"/>
                  </a:cubicBezTo>
                  <a:cubicBezTo>
                    <a:pt x="1940" y="5306"/>
                    <a:pt x="1949" y="5308"/>
                    <a:pt x="1959" y="5308"/>
                  </a:cubicBezTo>
                  <a:lnTo>
                    <a:pt x="2007" y="5311"/>
                  </a:lnTo>
                  <a:cubicBezTo>
                    <a:pt x="2015" y="5311"/>
                    <a:pt x="2023" y="5311"/>
                    <a:pt x="2031" y="5312"/>
                  </a:cubicBezTo>
                  <a:cubicBezTo>
                    <a:pt x="2055" y="5313"/>
                    <a:pt x="2079" y="5313"/>
                    <a:pt x="2104" y="5313"/>
                  </a:cubicBezTo>
                  <a:lnTo>
                    <a:pt x="2104" y="5313"/>
                  </a:lnTo>
                  <a:cubicBezTo>
                    <a:pt x="2295" y="5312"/>
                    <a:pt x="2456" y="5294"/>
                    <a:pt x="2643" y="5252"/>
                  </a:cubicBezTo>
                  <a:cubicBezTo>
                    <a:pt x="2654" y="5259"/>
                    <a:pt x="2664" y="5266"/>
                    <a:pt x="2674" y="5273"/>
                  </a:cubicBezTo>
                  <a:lnTo>
                    <a:pt x="2699" y="5289"/>
                  </a:lnTo>
                  <a:cubicBezTo>
                    <a:pt x="2715" y="5299"/>
                    <a:pt x="2732" y="5310"/>
                    <a:pt x="2748" y="5320"/>
                  </a:cubicBezTo>
                  <a:cubicBezTo>
                    <a:pt x="2757" y="5325"/>
                    <a:pt x="2765" y="5330"/>
                    <a:pt x="2773" y="5335"/>
                  </a:cubicBezTo>
                  <a:cubicBezTo>
                    <a:pt x="2789" y="5345"/>
                    <a:pt x="2805" y="5355"/>
                    <a:pt x="2821" y="5363"/>
                  </a:cubicBezTo>
                  <a:lnTo>
                    <a:pt x="2848" y="5378"/>
                  </a:lnTo>
                  <a:cubicBezTo>
                    <a:pt x="2863" y="5386"/>
                    <a:pt x="2877" y="5395"/>
                    <a:pt x="2893" y="5403"/>
                  </a:cubicBezTo>
                  <a:lnTo>
                    <a:pt x="2921" y="5418"/>
                  </a:lnTo>
                  <a:lnTo>
                    <a:pt x="2944" y="5430"/>
                  </a:lnTo>
                  <a:lnTo>
                    <a:pt x="2944" y="5430"/>
                  </a:lnTo>
                  <a:cubicBezTo>
                    <a:pt x="2943" y="5433"/>
                    <a:pt x="2942" y="5436"/>
                    <a:pt x="2942" y="5439"/>
                  </a:cubicBezTo>
                  <a:lnTo>
                    <a:pt x="2942" y="5439"/>
                  </a:lnTo>
                  <a:lnTo>
                    <a:pt x="2942" y="5439"/>
                  </a:lnTo>
                  <a:lnTo>
                    <a:pt x="2901" y="5441"/>
                  </a:lnTo>
                  <a:lnTo>
                    <a:pt x="2869" y="5443"/>
                  </a:lnTo>
                  <a:close/>
                  <a:moveTo>
                    <a:pt x="1734" y="5274"/>
                  </a:moveTo>
                  <a:cubicBezTo>
                    <a:pt x="1719" y="5271"/>
                    <a:pt x="1706" y="5268"/>
                    <a:pt x="1692" y="5264"/>
                  </a:cubicBezTo>
                  <a:cubicBezTo>
                    <a:pt x="1678" y="5261"/>
                    <a:pt x="1666" y="5259"/>
                    <a:pt x="1654" y="5255"/>
                  </a:cubicBezTo>
                  <a:cubicBezTo>
                    <a:pt x="1642" y="5252"/>
                    <a:pt x="1626" y="5248"/>
                    <a:pt x="1612" y="5243"/>
                  </a:cubicBezTo>
                  <a:cubicBezTo>
                    <a:pt x="1598" y="5239"/>
                    <a:pt x="1588" y="5236"/>
                    <a:pt x="1576" y="5232"/>
                  </a:cubicBezTo>
                  <a:cubicBezTo>
                    <a:pt x="1563" y="5228"/>
                    <a:pt x="1548" y="5223"/>
                    <a:pt x="1534" y="5218"/>
                  </a:cubicBezTo>
                  <a:cubicBezTo>
                    <a:pt x="1520" y="5214"/>
                    <a:pt x="1510" y="5211"/>
                    <a:pt x="1498" y="5207"/>
                  </a:cubicBezTo>
                  <a:cubicBezTo>
                    <a:pt x="1484" y="5201"/>
                    <a:pt x="1469" y="5196"/>
                    <a:pt x="1454" y="5190"/>
                  </a:cubicBezTo>
                  <a:cubicBezTo>
                    <a:pt x="1443" y="5186"/>
                    <a:pt x="1433" y="5183"/>
                    <a:pt x="1423" y="5178"/>
                  </a:cubicBezTo>
                  <a:cubicBezTo>
                    <a:pt x="1404" y="5171"/>
                    <a:pt x="1387" y="5164"/>
                    <a:pt x="1369" y="5156"/>
                  </a:cubicBezTo>
                  <a:lnTo>
                    <a:pt x="1348" y="5147"/>
                  </a:lnTo>
                  <a:cubicBezTo>
                    <a:pt x="1324" y="5136"/>
                    <a:pt x="1299" y="5125"/>
                    <a:pt x="1275" y="5113"/>
                  </a:cubicBezTo>
                  <a:lnTo>
                    <a:pt x="1271" y="5111"/>
                  </a:lnTo>
                  <a:lnTo>
                    <a:pt x="1260" y="5105"/>
                  </a:lnTo>
                  <a:lnTo>
                    <a:pt x="1260" y="5105"/>
                  </a:lnTo>
                  <a:cubicBezTo>
                    <a:pt x="1260" y="5104"/>
                    <a:pt x="1261" y="5102"/>
                    <a:pt x="1261" y="5101"/>
                  </a:cubicBezTo>
                  <a:cubicBezTo>
                    <a:pt x="1262" y="5097"/>
                    <a:pt x="1263" y="5093"/>
                    <a:pt x="1264" y="5089"/>
                  </a:cubicBezTo>
                  <a:lnTo>
                    <a:pt x="1267" y="5076"/>
                  </a:lnTo>
                  <a:cubicBezTo>
                    <a:pt x="1268" y="5072"/>
                    <a:pt x="1269" y="5068"/>
                    <a:pt x="1270" y="5063"/>
                  </a:cubicBezTo>
                  <a:cubicBezTo>
                    <a:pt x="1271" y="5059"/>
                    <a:pt x="1271" y="5055"/>
                    <a:pt x="1272" y="5050"/>
                  </a:cubicBezTo>
                  <a:cubicBezTo>
                    <a:pt x="1273" y="5046"/>
                    <a:pt x="1275" y="5036"/>
                    <a:pt x="1276" y="5028"/>
                  </a:cubicBezTo>
                  <a:lnTo>
                    <a:pt x="1277" y="5022"/>
                  </a:lnTo>
                  <a:lnTo>
                    <a:pt x="1278" y="5015"/>
                  </a:lnTo>
                  <a:lnTo>
                    <a:pt x="1281" y="5015"/>
                  </a:lnTo>
                  <a:lnTo>
                    <a:pt x="1281" y="5015"/>
                  </a:lnTo>
                  <a:lnTo>
                    <a:pt x="1281" y="5015"/>
                  </a:lnTo>
                  <a:cubicBezTo>
                    <a:pt x="1286" y="5015"/>
                    <a:pt x="1289" y="5014"/>
                    <a:pt x="1293" y="5012"/>
                  </a:cubicBezTo>
                  <a:cubicBezTo>
                    <a:pt x="1296" y="5010"/>
                    <a:pt x="1300" y="5007"/>
                    <a:pt x="1302" y="5003"/>
                  </a:cubicBezTo>
                  <a:cubicBezTo>
                    <a:pt x="1304" y="4999"/>
                    <a:pt x="1305" y="4995"/>
                    <a:pt x="1305" y="4991"/>
                  </a:cubicBezTo>
                  <a:lnTo>
                    <a:pt x="1305" y="4991"/>
                  </a:lnTo>
                  <a:lnTo>
                    <a:pt x="1305" y="4991"/>
                  </a:lnTo>
                  <a:cubicBezTo>
                    <a:pt x="1305" y="4987"/>
                    <a:pt x="1303" y="4983"/>
                    <a:pt x="1302" y="4980"/>
                  </a:cubicBezTo>
                  <a:cubicBezTo>
                    <a:pt x="1299" y="4976"/>
                    <a:pt x="1297" y="4973"/>
                    <a:pt x="1294" y="4971"/>
                  </a:cubicBezTo>
                  <a:cubicBezTo>
                    <a:pt x="1291" y="4969"/>
                    <a:pt x="1289" y="4969"/>
                    <a:pt x="1286" y="4968"/>
                  </a:cubicBezTo>
                  <a:cubicBezTo>
                    <a:pt x="1288" y="4951"/>
                    <a:pt x="1291" y="4934"/>
                    <a:pt x="1293" y="4915"/>
                  </a:cubicBezTo>
                  <a:cubicBezTo>
                    <a:pt x="1293" y="4914"/>
                    <a:pt x="1293" y="4913"/>
                    <a:pt x="1293" y="4912"/>
                  </a:cubicBezTo>
                  <a:cubicBezTo>
                    <a:pt x="1295" y="4900"/>
                    <a:pt x="1296" y="4887"/>
                    <a:pt x="1298" y="4874"/>
                  </a:cubicBezTo>
                  <a:cubicBezTo>
                    <a:pt x="1298" y="4871"/>
                    <a:pt x="1298" y="4867"/>
                    <a:pt x="1299" y="4864"/>
                  </a:cubicBezTo>
                  <a:cubicBezTo>
                    <a:pt x="1300" y="4853"/>
                    <a:pt x="1302" y="4842"/>
                    <a:pt x="1303" y="4830"/>
                  </a:cubicBezTo>
                  <a:cubicBezTo>
                    <a:pt x="1303" y="4826"/>
                    <a:pt x="1303" y="4822"/>
                    <a:pt x="1304" y="4818"/>
                  </a:cubicBezTo>
                  <a:cubicBezTo>
                    <a:pt x="1306" y="4807"/>
                    <a:pt x="1307" y="4796"/>
                    <a:pt x="1308" y="4785"/>
                  </a:cubicBezTo>
                  <a:lnTo>
                    <a:pt x="1308" y="4785"/>
                  </a:lnTo>
                  <a:cubicBezTo>
                    <a:pt x="1308" y="4784"/>
                    <a:pt x="1308" y="4784"/>
                    <a:pt x="1308" y="4784"/>
                  </a:cubicBezTo>
                  <a:lnTo>
                    <a:pt x="1308" y="4783"/>
                  </a:lnTo>
                  <a:cubicBezTo>
                    <a:pt x="1314" y="4790"/>
                    <a:pt x="1319" y="4797"/>
                    <a:pt x="1325" y="4804"/>
                  </a:cubicBezTo>
                  <a:lnTo>
                    <a:pt x="1356" y="4840"/>
                  </a:lnTo>
                  <a:cubicBezTo>
                    <a:pt x="1406" y="4898"/>
                    <a:pt x="1456" y="4953"/>
                    <a:pt x="1506" y="5005"/>
                  </a:cubicBezTo>
                  <a:cubicBezTo>
                    <a:pt x="1515" y="5015"/>
                    <a:pt x="1524" y="5025"/>
                    <a:pt x="1533" y="5034"/>
                  </a:cubicBezTo>
                  <a:cubicBezTo>
                    <a:pt x="1542" y="5043"/>
                    <a:pt x="1556" y="5057"/>
                    <a:pt x="1568" y="5068"/>
                  </a:cubicBezTo>
                  <a:cubicBezTo>
                    <a:pt x="1579" y="5080"/>
                    <a:pt x="1591" y="5092"/>
                    <a:pt x="1603" y="5103"/>
                  </a:cubicBezTo>
                  <a:cubicBezTo>
                    <a:pt x="1614" y="5114"/>
                    <a:pt x="1623" y="5123"/>
                    <a:pt x="1634" y="5133"/>
                  </a:cubicBezTo>
                  <a:cubicBezTo>
                    <a:pt x="1644" y="5143"/>
                    <a:pt x="1660" y="5157"/>
                    <a:pt x="1674" y="5169"/>
                  </a:cubicBezTo>
                  <a:lnTo>
                    <a:pt x="1703" y="5195"/>
                  </a:lnTo>
                  <a:cubicBezTo>
                    <a:pt x="1717" y="5208"/>
                    <a:pt x="1730" y="5220"/>
                    <a:pt x="1744" y="5232"/>
                  </a:cubicBezTo>
                  <a:cubicBezTo>
                    <a:pt x="1753" y="5240"/>
                    <a:pt x="1762" y="5247"/>
                    <a:pt x="1771" y="5254"/>
                  </a:cubicBezTo>
                  <a:lnTo>
                    <a:pt x="1798" y="5277"/>
                  </a:lnTo>
                  <a:lnTo>
                    <a:pt x="1798" y="5277"/>
                  </a:lnTo>
                  <a:cubicBezTo>
                    <a:pt x="1797" y="5278"/>
                    <a:pt x="1796" y="5279"/>
                    <a:pt x="1796" y="5280"/>
                  </a:cubicBezTo>
                  <a:cubicBezTo>
                    <a:pt x="1794" y="5282"/>
                    <a:pt x="1794" y="5284"/>
                    <a:pt x="1794" y="5286"/>
                  </a:cubicBezTo>
                  <a:lnTo>
                    <a:pt x="1772" y="5281"/>
                  </a:lnTo>
                  <a:lnTo>
                    <a:pt x="1734" y="5274"/>
                  </a:lnTo>
                  <a:close/>
                  <a:moveTo>
                    <a:pt x="721" y="4291"/>
                  </a:moveTo>
                  <a:lnTo>
                    <a:pt x="715" y="4286"/>
                  </a:lnTo>
                  <a:lnTo>
                    <a:pt x="715" y="4286"/>
                  </a:lnTo>
                  <a:cubicBezTo>
                    <a:pt x="717" y="4287"/>
                    <a:pt x="719" y="4287"/>
                    <a:pt x="721" y="4288"/>
                  </a:cubicBezTo>
                  <a:lnTo>
                    <a:pt x="721" y="4288"/>
                  </a:lnTo>
                  <a:cubicBezTo>
                    <a:pt x="725" y="4287"/>
                    <a:pt x="729" y="4286"/>
                    <a:pt x="733" y="4284"/>
                  </a:cubicBezTo>
                  <a:cubicBezTo>
                    <a:pt x="736" y="4283"/>
                    <a:pt x="738" y="4281"/>
                    <a:pt x="740" y="4278"/>
                  </a:cubicBezTo>
                  <a:cubicBezTo>
                    <a:pt x="753" y="4287"/>
                    <a:pt x="765" y="4296"/>
                    <a:pt x="779" y="4304"/>
                  </a:cubicBezTo>
                  <a:cubicBezTo>
                    <a:pt x="779" y="4307"/>
                    <a:pt x="779" y="4310"/>
                    <a:pt x="780" y="4312"/>
                  </a:cubicBezTo>
                  <a:cubicBezTo>
                    <a:pt x="781" y="4315"/>
                    <a:pt x="781" y="4321"/>
                    <a:pt x="782" y="4326"/>
                  </a:cubicBezTo>
                  <a:cubicBezTo>
                    <a:pt x="782" y="4331"/>
                    <a:pt x="784" y="4336"/>
                    <a:pt x="784" y="4340"/>
                  </a:cubicBezTo>
                  <a:lnTo>
                    <a:pt x="781" y="4338"/>
                  </a:lnTo>
                  <a:cubicBezTo>
                    <a:pt x="760" y="4322"/>
                    <a:pt x="740" y="4306"/>
                    <a:pt x="721" y="4291"/>
                  </a:cubicBezTo>
                  <a:close/>
                  <a:moveTo>
                    <a:pt x="649" y="4229"/>
                  </a:moveTo>
                  <a:cubicBezTo>
                    <a:pt x="630" y="4212"/>
                    <a:pt x="612" y="4195"/>
                    <a:pt x="594" y="4178"/>
                  </a:cubicBezTo>
                  <a:lnTo>
                    <a:pt x="584" y="4168"/>
                  </a:lnTo>
                  <a:cubicBezTo>
                    <a:pt x="578" y="4158"/>
                    <a:pt x="572" y="4148"/>
                    <a:pt x="566" y="4137"/>
                  </a:cubicBezTo>
                  <a:cubicBezTo>
                    <a:pt x="566" y="4136"/>
                    <a:pt x="565" y="4135"/>
                    <a:pt x="564" y="4133"/>
                  </a:cubicBezTo>
                  <a:lnTo>
                    <a:pt x="564" y="4133"/>
                  </a:lnTo>
                  <a:cubicBezTo>
                    <a:pt x="610" y="4177"/>
                    <a:pt x="651" y="4212"/>
                    <a:pt x="702" y="4250"/>
                  </a:cubicBezTo>
                  <a:lnTo>
                    <a:pt x="702" y="4250"/>
                  </a:lnTo>
                  <a:cubicBezTo>
                    <a:pt x="701" y="4251"/>
                    <a:pt x="700" y="4251"/>
                    <a:pt x="700" y="4252"/>
                  </a:cubicBezTo>
                  <a:cubicBezTo>
                    <a:pt x="697" y="4256"/>
                    <a:pt x="697" y="4259"/>
                    <a:pt x="697" y="4264"/>
                  </a:cubicBezTo>
                  <a:lnTo>
                    <a:pt x="697" y="4264"/>
                  </a:lnTo>
                  <a:lnTo>
                    <a:pt x="697" y="4264"/>
                  </a:lnTo>
                  <a:cubicBezTo>
                    <a:pt x="697" y="4267"/>
                    <a:pt x="698" y="4270"/>
                    <a:pt x="699" y="4273"/>
                  </a:cubicBezTo>
                  <a:cubicBezTo>
                    <a:pt x="682" y="4259"/>
                    <a:pt x="665" y="4244"/>
                    <a:pt x="649" y="4230"/>
                  </a:cubicBezTo>
                  <a:lnTo>
                    <a:pt x="649" y="4229"/>
                  </a:lnTo>
                  <a:close/>
                  <a:moveTo>
                    <a:pt x="134" y="3524"/>
                  </a:moveTo>
                  <a:lnTo>
                    <a:pt x="137" y="3540"/>
                  </a:lnTo>
                  <a:lnTo>
                    <a:pt x="137" y="3540"/>
                  </a:lnTo>
                  <a:cubicBezTo>
                    <a:pt x="136" y="3538"/>
                    <a:pt x="134" y="3536"/>
                    <a:pt x="132" y="3534"/>
                  </a:cubicBezTo>
                  <a:lnTo>
                    <a:pt x="121" y="3495"/>
                  </a:lnTo>
                  <a:cubicBezTo>
                    <a:pt x="121" y="3490"/>
                    <a:pt x="121" y="3484"/>
                    <a:pt x="121" y="3478"/>
                  </a:cubicBezTo>
                  <a:cubicBezTo>
                    <a:pt x="121" y="3473"/>
                    <a:pt x="121" y="3469"/>
                    <a:pt x="121" y="3464"/>
                  </a:cubicBezTo>
                  <a:lnTo>
                    <a:pt x="121" y="3462"/>
                  </a:lnTo>
                  <a:cubicBezTo>
                    <a:pt x="122" y="3468"/>
                    <a:pt x="123" y="3475"/>
                    <a:pt x="124" y="3481"/>
                  </a:cubicBezTo>
                  <a:lnTo>
                    <a:pt x="134" y="3524"/>
                  </a:lnTo>
                  <a:close/>
                  <a:moveTo>
                    <a:pt x="145" y="3577"/>
                  </a:moveTo>
                  <a:lnTo>
                    <a:pt x="143" y="3568"/>
                  </a:lnTo>
                  <a:cubicBezTo>
                    <a:pt x="143" y="3565"/>
                    <a:pt x="141" y="3562"/>
                    <a:pt x="140" y="3559"/>
                  </a:cubicBezTo>
                  <a:lnTo>
                    <a:pt x="140" y="3559"/>
                  </a:lnTo>
                  <a:lnTo>
                    <a:pt x="140" y="3558"/>
                  </a:lnTo>
                  <a:cubicBezTo>
                    <a:pt x="140" y="3557"/>
                    <a:pt x="140" y="3556"/>
                    <a:pt x="140" y="3556"/>
                  </a:cubicBezTo>
                  <a:cubicBezTo>
                    <a:pt x="142" y="3563"/>
                    <a:pt x="144" y="3569"/>
                    <a:pt x="145" y="3576"/>
                  </a:cubicBezTo>
                  <a:lnTo>
                    <a:pt x="145" y="3577"/>
                  </a:lnTo>
                  <a:close/>
                  <a:moveTo>
                    <a:pt x="139" y="3563"/>
                  </a:moveTo>
                  <a:lnTo>
                    <a:pt x="139" y="3563"/>
                  </a:lnTo>
                  <a:cubicBezTo>
                    <a:pt x="139" y="3563"/>
                    <a:pt x="139" y="3565"/>
                    <a:pt x="139" y="3566"/>
                  </a:cubicBezTo>
                  <a:lnTo>
                    <a:pt x="139" y="3566"/>
                  </a:lnTo>
                  <a:cubicBezTo>
                    <a:pt x="139" y="3565"/>
                    <a:pt x="139" y="3565"/>
                    <a:pt x="139" y="3565"/>
                  </a:cubicBezTo>
                  <a:cubicBezTo>
                    <a:pt x="139" y="3564"/>
                    <a:pt x="139" y="3564"/>
                    <a:pt x="139" y="3563"/>
                  </a:cubicBezTo>
                  <a:close/>
                  <a:moveTo>
                    <a:pt x="128" y="3529"/>
                  </a:moveTo>
                  <a:lnTo>
                    <a:pt x="129" y="3532"/>
                  </a:lnTo>
                  <a:lnTo>
                    <a:pt x="127" y="3531"/>
                  </a:lnTo>
                  <a:lnTo>
                    <a:pt x="120" y="3512"/>
                  </a:lnTo>
                  <a:cubicBezTo>
                    <a:pt x="120" y="3509"/>
                    <a:pt x="120" y="3506"/>
                    <a:pt x="120" y="3503"/>
                  </a:cubicBezTo>
                  <a:lnTo>
                    <a:pt x="128" y="3529"/>
                  </a:lnTo>
                  <a:close/>
                  <a:moveTo>
                    <a:pt x="81" y="3206"/>
                  </a:moveTo>
                  <a:cubicBezTo>
                    <a:pt x="83" y="3214"/>
                    <a:pt x="86" y="3222"/>
                    <a:pt x="88" y="3229"/>
                  </a:cubicBezTo>
                  <a:lnTo>
                    <a:pt x="88" y="3229"/>
                  </a:lnTo>
                  <a:cubicBezTo>
                    <a:pt x="88" y="3230"/>
                    <a:pt x="87" y="3230"/>
                    <a:pt x="86" y="3230"/>
                  </a:cubicBezTo>
                  <a:cubicBezTo>
                    <a:pt x="85" y="3231"/>
                    <a:pt x="85" y="3231"/>
                    <a:pt x="84" y="3232"/>
                  </a:cubicBezTo>
                  <a:lnTo>
                    <a:pt x="82" y="3229"/>
                  </a:lnTo>
                  <a:cubicBezTo>
                    <a:pt x="79" y="3225"/>
                    <a:pt x="76" y="3220"/>
                    <a:pt x="74" y="3215"/>
                  </a:cubicBezTo>
                  <a:cubicBezTo>
                    <a:pt x="71" y="3211"/>
                    <a:pt x="71" y="3210"/>
                    <a:pt x="70" y="3208"/>
                  </a:cubicBezTo>
                  <a:lnTo>
                    <a:pt x="70" y="3208"/>
                  </a:lnTo>
                  <a:cubicBezTo>
                    <a:pt x="70" y="3207"/>
                    <a:pt x="70" y="3206"/>
                    <a:pt x="70" y="3206"/>
                  </a:cubicBezTo>
                  <a:cubicBezTo>
                    <a:pt x="70" y="3205"/>
                    <a:pt x="70" y="3205"/>
                    <a:pt x="70" y="3204"/>
                  </a:cubicBezTo>
                  <a:lnTo>
                    <a:pt x="70" y="3204"/>
                  </a:lnTo>
                  <a:cubicBezTo>
                    <a:pt x="70" y="3200"/>
                    <a:pt x="69" y="3197"/>
                    <a:pt x="67" y="3193"/>
                  </a:cubicBezTo>
                  <a:cubicBezTo>
                    <a:pt x="64" y="3189"/>
                    <a:pt x="62" y="3187"/>
                    <a:pt x="58" y="3184"/>
                  </a:cubicBezTo>
                  <a:lnTo>
                    <a:pt x="57" y="3181"/>
                  </a:lnTo>
                  <a:lnTo>
                    <a:pt x="57" y="3181"/>
                  </a:lnTo>
                  <a:cubicBezTo>
                    <a:pt x="58" y="3181"/>
                    <a:pt x="58" y="3181"/>
                    <a:pt x="59" y="3180"/>
                  </a:cubicBezTo>
                  <a:cubicBezTo>
                    <a:pt x="62" y="3178"/>
                    <a:pt x="66" y="3175"/>
                    <a:pt x="68" y="3171"/>
                  </a:cubicBezTo>
                  <a:cubicBezTo>
                    <a:pt x="69" y="3171"/>
                    <a:pt x="69" y="3170"/>
                    <a:pt x="69" y="3170"/>
                  </a:cubicBezTo>
                  <a:cubicBezTo>
                    <a:pt x="72" y="3180"/>
                    <a:pt x="75" y="3191"/>
                    <a:pt x="78" y="3201"/>
                  </a:cubicBezTo>
                  <a:cubicBezTo>
                    <a:pt x="80" y="3203"/>
                    <a:pt x="80" y="3204"/>
                    <a:pt x="81" y="3206"/>
                  </a:cubicBezTo>
                  <a:close/>
                  <a:moveTo>
                    <a:pt x="94" y="3155"/>
                  </a:moveTo>
                  <a:cubicBezTo>
                    <a:pt x="94" y="3152"/>
                    <a:pt x="94" y="3150"/>
                    <a:pt x="94" y="3147"/>
                  </a:cubicBezTo>
                  <a:cubicBezTo>
                    <a:pt x="94" y="3144"/>
                    <a:pt x="94" y="3139"/>
                    <a:pt x="94" y="3134"/>
                  </a:cubicBezTo>
                  <a:cubicBezTo>
                    <a:pt x="94" y="3130"/>
                    <a:pt x="94" y="3122"/>
                    <a:pt x="94" y="3116"/>
                  </a:cubicBezTo>
                  <a:lnTo>
                    <a:pt x="94" y="3112"/>
                  </a:lnTo>
                  <a:cubicBezTo>
                    <a:pt x="94" y="3111"/>
                    <a:pt x="94" y="3110"/>
                    <a:pt x="94" y="3109"/>
                  </a:cubicBezTo>
                  <a:lnTo>
                    <a:pt x="94" y="3109"/>
                  </a:lnTo>
                  <a:cubicBezTo>
                    <a:pt x="97" y="3108"/>
                    <a:pt x="100" y="3108"/>
                    <a:pt x="102" y="3107"/>
                  </a:cubicBezTo>
                  <a:cubicBezTo>
                    <a:pt x="104" y="3111"/>
                    <a:pt x="106" y="3115"/>
                    <a:pt x="109" y="3120"/>
                  </a:cubicBezTo>
                  <a:lnTo>
                    <a:pt x="114" y="3131"/>
                  </a:lnTo>
                  <a:lnTo>
                    <a:pt x="126" y="3155"/>
                  </a:lnTo>
                  <a:lnTo>
                    <a:pt x="126" y="3155"/>
                  </a:lnTo>
                  <a:cubicBezTo>
                    <a:pt x="126" y="3155"/>
                    <a:pt x="126" y="3155"/>
                    <a:pt x="125" y="3155"/>
                  </a:cubicBezTo>
                  <a:cubicBezTo>
                    <a:pt x="122" y="3157"/>
                    <a:pt x="119" y="3161"/>
                    <a:pt x="117" y="3164"/>
                  </a:cubicBezTo>
                  <a:cubicBezTo>
                    <a:pt x="115" y="3168"/>
                    <a:pt x="114" y="3171"/>
                    <a:pt x="114" y="3175"/>
                  </a:cubicBezTo>
                  <a:cubicBezTo>
                    <a:pt x="114" y="3180"/>
                    <a:pt x="115" y="3183"/>
                    <a:pt x="117" y="3187"/>
                  </a:cubicBezTo>
                  <a:cubicBezTo>
                    <a:pt x="119" y="3191"/>
                    <a:pt x="121" y="3194"/>
                    <a:pt x="125" y="3196"/>
                  </a:cubicBezTo>
                  <a:cubicBezTo>
                    <a:pt x="126" y="3197"/>
                    <a:pt x="127" y="3196"/>
                    <a:pt x="127" y="3197"/>
                  </a:cubicBezTo>
                  <a:lnTo>
                    <a:pt x="126" y="3199"/>
                  </a:lnTo>
                  <a:lnTo>
                    <a:pt x="126" y="3199"/>
                  </a:lnTo>
                  <a:cubicBezTo>
                    <a:pt x="123" y="3206"/>
                    <a:pt x="120" y="3212"/>
                    <a:pt x="117" y="3217"/>
                  </a:cubicBezTo>
                  <a:lnTo>
                    <a:pt x="117" y="3217"/>
                  </a:lnTo>
                  <a:lnTo>
                    <a:pt x="117" y="3218"/>
                  </a:lnTo>
                  <a:cubicBezTo>
                    <a:pt x="117" y="3219"/>
                    <a:pt x="117" y="3219"/>
                    <a:pt x="117" y="3219"/>
                  </a:cubicBezTo>
                  <a:cubicBezTo>
                    <a:pt x="115" y="3223"/>
                    <a:pt x="113" y="3227"/>
                    <a:pt x="111" y="3230"/>
                  </a:cubicBezTo>
                  <a:lnTo>
                    <a:pt x="111" y="3230"/>
                  </a:lnTo>
                  <a:lnTo>
                    <a:pt x="111" y="3230"/>
                  </a:lnTo>
                  <a:cubicBezTo>
                    <a:pt x="107" y="3228"/>
                    <a:pt x="103" y="3227"/>
                    <a:pt x="99" y="3227"/>
                  </a:cubicBezTo>
                  <a:cubicBezTo>
                    <a:pt x="99" y="3216"/>
                    <a:pt x="99" y="3206"/>
                    <a:pt x="98" y="3194"/>
                  </a:cubicBezTo>
                  <a:cubicBezTo>
                    <a:pt x="95" y="3182"/>
                    <a:pt x="95" y="3169"/>
                    <a:pt x="94" y="3155"/>
                  </a:cubicBezTo>
                  <a:close/>
                  <a:moveTo>
                    <a:pt x="174" y="3197"/>
                  </a:moveTo>
                  <a:cubicBezTo>
                    <a:pt x="178" y="3198"/>
                    <a:pt x="181" y="3200"/>
                    <a:pt x="185" y="3201"/>
                  </a:cubicBezTo>
                  <a:lnTo>
                    <a:pt x="185" y="3201"/>
                  </a:lnTo>
                  <a:cubicBezTo>
                    <a:pt x="184" y="3204"/>
                    <a:pt x="184" y="3207"/>
                    <a:pt x="183" y="3209"/>
                  </a:cubicBezTo>
                  <a:lnTo>
                    <a:pt x="183" y="3209"/>
                  </a:lnTo>
                  <a:cubicBezTo>
                    <a:pt x="184" y="3214"/>
                    <a:pt x="185" y="3217"/>
                    <a:pt x="187" y="3221"/>
                  </a:cubicBezTo>
                  <a:cubicBezTo>
                    <a:pt x="187" y="3222"/>
                    <a:pt x="188" y="3222"/>
                    <a:pt x="188" y="3223"/>
                  </a:cubicBezTo>
                  <a:lnTo>
                    <a:pt x="188" y="3223"/>
                  </a:lnTo>
                  <a:lnTo>
                    <a:pt x="182" y="3228"/>
                  </a:lnTo>
                  <a:lnTo>
                    <a:pt x="176" y="3232"/>
                  </a:lnTo>
                  <a:lnTo>
                    <a:pt x="176" y="3232"/>
                  </a:lnTo>
                  <a:cubicBezTo>
                    <a:pt x="174" y="3233"/>
                    <a:pt x="172" y="3234"/>
                    <a:pt x="170" y="3235"/>
                  </a:cubicBezTo>
                  <a:cubicBezTo>
                    <a:pt x="170" y="3235"/>
                    <a:pt x="170" y="3235"/>
                    <a:pt x="170" y="3236"/>
                  </a:cubicBezTo>
                  <a:lnTo>
                    <a:pt x="164" y="3239"/>
                  </a:lnTo>
                  <a:lnTo>
                    <a:pt x="158" y="3242"/>
                  </a:lnTo>
                  <a:lnTo>
                    <a:pt x="152" y="3245"/>
                  </a:lnTo>
                  <a:lnTo>
                    <a:pt x="147" y="3247"/>
                  </a:lnTo>
                  <a:lnTo>
                    <a:pt x="141" y="3249"/>
                  </a:lnTo>
                  <a:lnTo>
                    <a:pt x="136" y="3250"/>
                  </a:lnTo>
                  <a:lnTo>
                    <a:pt x="129" y="3252"/>
                  </a:lnTo>
                  <a:lnTo>
                    <a:pt x="126" y="3252"/>
                  </a:lnTo>
                  <a:lnTo>
                    <a:pt x="121" y="3252"/>
                  </a:lnTo>
                  <a:cubicBezTo>
                    <a:pt x="121" y="3252"/>
                    <a:pt x="121" y="3251"/>
                    <a:pt x="121" y="3250"/>
                  </a:cubicBezTo>
                  <a:lnTo>
                    <a:pt x="121" y="3250"/>
                  </a:lnTo>
                  <a:lnTo>
                    <a:pt x="121" y="3250"/>
                  </a:lnTo>
                  <a:cubicBezTo>
                    <a:pt x="121" y="3246"/>
                    <a:pt x="120" y="3242"/>
                    <a:pt x="118" y="3238"/>
                  </a:cubicBezTo>
                  <a:cubicBezTo>
                    <a:pt x="116" y="3235"/>
                    <a:pt x="114" y="3233"/>
                    <a:pt x="111" y="3230"/>
                  </a:cubicBezTo>
                  <a:cubicBezTo>
                    <a:pt x="113" y="3227"/>
                    <a:pt x="115" y="3224"/>
                    <a:pt x="116" y="3220"/>
                  </a:cubicBezTo>
                  <a:lnTo>
                    <a:pt x="116" y="3218"/>
                  </a:lnTo>
                  <a:lnTo>
                    <a:pt x="125" y="3201"/>
                  </a:lnTo>
                  <a:lnTo>
                    <a:pt x="125" y="3201"/>
                  </a:lnTo>
                  <a:cubicBezTo>
                    <a:pt x="125" y="3200"/>
                    <a:pt x="125" y="3200"/>
                    <a:pt x="126" y="3199"/>
                  </a:cubicBezTo>
                  <a:lnTo>
                    <a:pt x="126" y="3199"/>
                  </a:lnTo>
                  <a:lnTo>
                    <a:pt x="126" y="3199"/>
                  </a:lnTo>
                  <a:cubicBezTo>
                    <a:pt x="126" y="3198"/>
                    <a:pt x="127" y="3197"/>
                    <a:pt x="127" y="3196"/>
                  </a:cubicBezTo>
                  <a:lnTo>
                    <a:pt x="127" y="3196"/>
                  </a:lnTo>
                  <a:cubicBezTo>
                    <a:pt x="130" y="3197"/>
                    <a:pt x="133" y="3197"/>
                    <a:pt x="136" y="3197"/>
                  </a:cubicBezTo>
                  <a:cubicBezTo>
                    <a:pt x="140" y="3197"/>
                    <a:pt x="144" y="3196"/>
                    <a:pt x="148" y="3194"/>
                  </a:cubicBezTo>
                  <a:cubicBezTo>
                    <a:pt x="151" y="3192"/>
                    <a:pt x="154" y="3190"/>
                    <a:pt x="156" y="3186"/>
                  </a:cubicBezTo>
                  <a:lnTo>
                    <a:pt x="156" y="3186"/>
                  </a:lnTo>
                  <a:cubicBezTo>
                    <a:pt x="160" y="3188"/>
                    <a:pt x="164" y="3191"/>
                    <a:pt x="169" y="3193"/>
                  </a:cubicBezTo>
                  <a:lnTo>
                    <a:pt x="169" y="3193"/>
                  </a:lnTo>
                  <a:cubicBezTo>
                    <a:pt x="171" y="3194"/>
                    <a:pt x="172" y="3195"/>
                    <a:pt x="174" y="3196"/>
                  </a:cubicBezTo>
                  <a:lnTo>
                    <a:pt x="174" y="3196"/>
                  </a:lnTo>
                  <a:lnTo>
                    <a:pt x="174" y="3197"/>
                  </a:lnTo>
                  <a:close/>
                  <a:moveTo>
                    <a:pt x="248" y="3244"/>
                  </a:moveTo>
                  <a:lnTo>
                    <a:pt x="256" y="3250"/>
                  </a:lnTo>
                  <a:lnTo>
                    <a:pt x="256" y="3250"/>
                  </a:lnTo>
                  <a:cubicBezTo>
                    <a:pt x="255" y="3251"/>
                    <a:pt x="254" y="3253"/>
                    <a:pt x="254" y="3253"/>
                  </a:cubicBezTo>
                  <a:cubicBezTo>
                    <a:pt x="252" y="3258"/>
                    <a:pt x="251" y="3260"/>
                    <a:pt x="251" y="3264"/>
                  </a:cubicBezTo>
                  <a:lnTo>
                    <a:pt x="251" y="3264"/>
                  </a:lnTo>
                  <a:cubicBezTo>
                    <a:pt x="251" y="3267"/>
                    <a:pt x="251" y="3269"/>
                    <a:pt x="252" y="3271"/>
                  </a:cubicBezTo>
                  <a:lnTo>
                    <a:pt x="251" y="3271"/>
                  </a:lnTo>
                  <a:cubicBezTo>
                    <a:pt x="247" y="3272"/>
                    <a:pt x="244" y="3273"/>
                    <a:pt x="240" y="3274"/>
                  </a:cubicBezTo>
                  <a:lnTo>
                    <a:pt x="229" y="3276"/>
                  </a:lnTo>
                  <a:lnTo>
                    <a:pt x="216" y="3278"/>
                  </a:lnTo>
                  <a:cubicBezTo>
                    <a:pt x="213" y="3278"/>
                    <a:pt x="210" y="3280"/>
                    <a:pt x="207" y="3280"/>
                  </a:cubicBezTo>
                  <a:lnTo>
                    <a:pt x="207" y="3280"/>
                  </a:lnTo>
                  <a:cubicBezTo>
                    <a:pt x="200" y="3281"/>
                    <a:pt x="193" y="3281"/>
                    <a:pt x="186" y="3281"/>
                  </a:cubicBezTo>
                  <a:lnTo>
                    <a:pt x="186" y="3281"/>
                  </a:lnTo>
                  <a:cubicBezTo>
                    <a:pt x="177" y="3281"/>
                    <a:pt x="169" y="3280"/>
                    <a:pt x="160" y="3279"/>
                  </a:cubicBezTo>
                  <a:cubicBezTo>
                    <a:pt x="158" y="3279"/>
                    <a:pt x="155" y="3278"/>
                    <a:pt x="153" y="3277"/>
                  </a:cubicBezTo>
                  <a:lnTo>
                    <a:pt x="153" y="3277"/>
                  </a:lnTo>
                  <a:cubicBezTo>
                    <a:pt x="147" y="3276"/>
                    <a:pt x="143" y="3275"/>
                    <a:pt x="137" y="3273"/>
                  </a:cubicBezTo>
                  <a:lnTo>
                    <a:pt x="129" y="3270"/>
                  </a:lnTo>
                  <a:lnTo>
                    <a:pt x="129" y="3270"/>
                  </a:lnTo>
                  <a:cubicBezTo>
                    <a:pt x="125" y="3268"/>
                    <a:pt x="121" y="3267"/>
                    <a:pt x="117" y="3264"/>
                  </a:cubicBezTo>
                  <a:lnTo>
                    <a:pt x="117" y="3264"/>
                  </a:lnTo>
                  <a:lnTo>
                    <a:pt x="117" y="3264"/>
                  </a:lnTo>
                  <a:cubicBezTo>
                    <a:pt x="117" y="3264"/>
                    <a:pt x="117" y="3264"/>
                    <a:pt x="117" y="3263"/>
                  </a:cubicBezTo>
                  <a:cubicBezTo>
                    <a:pt x="119" y="3261"/>
                    <a:pt x="120" y="3258"/>
                    <a:pt x="120" y="3256"/>
                  </a:cubicBezTo>
                  <a:lnTo>
                    <a:pt x="126" y="3256"/>
                  </a:lnTo>
                  <a:lnTo>
                    <a:pt x="129" y="3256"/>
                  </a:lnTo>
                  <a:lnTo>
                    <a:pt x="129" y="3256"/>
                  </a:lnTo>
                  <a:cubicBezTo>
                    <a:pt x="132" y="3255"/>
                    <a:pt x="134" y="3255"/>
                    <a:pt x="136" y="3254"/>
                  </a:cubicBezTo>
                  <a:lnTo>
                    <a:pt x="141" y="3253"/>
                  </a:lnTo>
                  <a:lnTo>
                    <a:pt x="147" y="3250"/>
                  </a:lnTo>
                  <a:lnTo>
                    <a:pt x="152" y="3248"/>
                  </a:lnTo>
                  <a:lnTo>
                    <a:pt x="159" y="3245"/>
                  </a:lnTo>
                  <a:lnTo>
                    <a:pt x="164" y="3242"/>
                  </a:lnTo>
                  <a:lnTo>
                    <a:pt x="171" y="3239"/>
                  </a:lnTo>
                  <a:lnTo>
                    <a:pt x="177" y="3235"/>
                  </a:lnTo>
                  <a:lnTo>
                    <a:pt x="183" y="3231"/>
                  </a:lnTo>
                  <a:lnTo>
                    <a:pt x="190" y="3226"/>
                  </a:lnTo>
                  <a:lnTo>
                    <a:pt x="190" y="3226"/>
                  </a:lnTo>
                  <a:lnTo>
                    <a:pt x="190" y="3226"/>
                  </a:lnTo>
                  <a:cubicBezTo>
                    <a:pt x="191" y="3228"/>
                    <a:pt x="193" y="3230"/>
                    <a:pt x="196" y="3231"/>
                  </a:cubicBezTo>
                  <a:cubicBezTo>
                    <a:pt x="200" y="3234"/>
                    <a:pt x="203" y="3235"/>
                    <a:pt x="207" y="3235"/>
                  </a:cubicBezTo>
                  <a:lnTo>
                    <a:pt x="207" y="3235"/>
                  </a:lnTo>
                  <a:cubicBezTo>
                    <a:pt x="212" y="3235"/>
                    <a:pt x="215" y="3234"/>
                    <a:pt x="219" y="3231"/>
                  </a:cubicBezTo>
                  <a:cubicBezTo>
                    <a:pt x="221" y="3230"/>
                    <a:pt x="223" y="3229"/>
                    <a:pt x="225" y="3227"/>
                  </a:cubicBezTo>
                  <a:cubicBezTo>
                    <a:pt x="230" y="3231"/>
                    <a:pt x="234" y="3234"/>
                    <a:pt x="239" y="3238"/>
                  </a:cubicBezTo>
                  <a:lnTo>
                    <a:pt x="248" y="3244"/>
                  </a:lnTo>
                  <a:close/>
                  <a:moveTo>
                    <a:pt x="277" y="3156"/>
                  </a:moveTo>
                  <a:cubicBezTo>
                    <a:pt x="277" y="3138"/>
                    <a:pt x="277" y="3120"/>
                    <a:pt x="277" y="3103"/>
                  </a:cubicBezTo>
                  <a:cubicBezTo>
                    <a:pt x="277" y="3093"/>
                    <a:pt x="277" y="3083"/>
                    <a:pt x="277" y="3074"/>
                  </a:cubicBezTo>
                  <a:cubicBezTo>
                    <a:pt x="277" y="3058"/>
                    <a:pt x="277" y="3041"/>
                    <a:pt x="277" y="3025"/>
                  </a:cubicBezTo>
                  <a:lnTo>
                    <a:pt x="277" y="3006"/>
                  </a:lnTo>
                  <a:lnTo>
                    <a:pt x="277" y="2972"/>
                  </a:lnTo>
                  <a:lnTo>
                    <a:pt x="277" y="2972"/>
                  </a:lnTo>
                  <a:cubicBezTo>
                    <a:pt x="279" y="2972"/>
                    <a:pt x="281" y="2971"/>
                    <a:pt x="284" y="2970"/>
                  </a:cubicBezTo>
                  <a:cubicBezTo>
                    <a:pt x="285" y="2974"/>
                    <a:pt x="286" y="2977"/>
                    <a:pt x="287" y="2980"/>
                  </a:cubicBezTo>
                  <a:lnTo>
                    <a:pt x="299" y="3011"/>
                  </a:lnTo>
                  <a:lnTo>
                    <a:pt x="305" y="3026"/>
                  </a:lnTo>
                  <a:lnTo>
                    <a:pt x="369" y="3198"/>
                  </a:lnTo>
                  <a:cubicBezTo>
                    <a:pt x="375" y="3213"/>
                    <a:pt x="380" y="3229"/>
                    <a:pt x="386" y="3245"/>
                  </a:cubicBezTo>
                  <a:cubicBezTo>
                    <a:pt x="390" y="3256"/>
                    <a:pt x="394" y="3266"/>
                    <a:pt x="398" y="3277"/>
                  </a:cubicBezTo>
                  <a:lnTo>
                    <a:pt x="398" y="3277"/>
                  </a:lnTo>
                  <a:cubicBezTo>
                    <a:pt x="397" y="3277"/>
                    <a:pt x="397" y="3278"/>
                    <a:pt x="396" y="3278"/>
                  </a:cubicBezTo>
                  <a:cubicBezTo>
                    <a:pt x="392" y="3280"/>
                    <a:pt x="389" y="3283"/>
                    <a:pt x="387" y="3287"/>
                  </a:cubicBezTo>
                  <a:cubicBezTo>
                    <a:pt x="386" y="3289"/>
                    <a:pt x="385" y="3291"/>
                    <a:pt x="385" y="3294"/>
                  </a:cubicBezTo>
                  <a:lnTo>
                    <a:pt x="371" y="3291"/>
                  </a:lnTo>
                  <a:lnTo>
                    <a:pt x="350" y="3286"/>
                  </a:lnTo>
                  <a:lnTo>
                    <a:pt x="336" y="3282"/>
                  </a:lnTo>
                  <a:cubicBezTo>
                    <a:pt x="329" y="3281"/>
                    <a:pt x="322" y="3279"/>
                    <a:pt x="315" y="3277"/>
                  </a:cubicBezTo>
                  <a:lnTo>
                    <a:pt x="294" y="3270"/>
                  </a:lnTo>
                  <a:lnTo>
                    <a:pt x="294" y="3270"/>
                  </a:lnTo>
                  <a:cubicBezTo>
                    <a:pt x="295" y="3268"/>
                    <a:pt x="296" y="3266"/>
                    <a:pt x="296" y="3264"/>
                  </a:cubicBezTo>
                  <a:lnTo>
                    <a:pt x="296" y="3264"/>
                  </a:lnTo>
                  <a:cubicBezTo>
                    <a:pt x="296" y="3260"/>
                    <a:pt x="294" y="3257"/>
                    <a:pt x="292" y="3252"/>
                  </a:cubicBezTo>
                  <a:cubicBezTo>
                    <a:pt x="289" y="3249"/>
                    <a:pt x="287" y="3246"/>
                    <a:pt x="284" y="3243"/>
                  </a:cubicBezTo>
                  <a:cubicBezTo>
                    <a:pt x="280" y="3241"/>
                    <a:pt x="277" y="3240"/>
                    <a:pt x="273" y="3240"/>
                  </a:cubicBezTo>
                  <a:cubicBezTo>
                    <a:pt x="273" y="3221"/>
                    <a:pt x="273" y="3201"/>
                    <a:pt x="273" y="3181"/>
                  </a:cubicBezTo>
                  <a:cubicBezTo>
                    <a:pt x="276" y="3173"/>
                    <a:pt x="277" y="3164"/>
                    <a:pt x="277" y="3156"/>
                  </a:cubicBezTo>
                  <a:close/>
                  <a:moveTo>
                    <a:pt x="312" y="2993"/>
                  </a:moveTo>
                  <a:cubicBezTo>
                    <a:pt x="317" y="3000"/>
                    <a:pt x="323" y="3007"/>
                    <a:pt x="329" y="3016"/>
                  </a:cubicBezTo>
                  <a:cubicBezTo>
                    <a:pt x="334" y="3024"/>
                    <a:pt x="338" y="3028"/>
                    <a:pt x="343" y="3035"/>
                  </a:cubicBezTo>
                  <a:lnTo>
                    <a:pt x="361" y="3059"/>
                  </a:lnTo>
                  <a:lnTo>
                    <a:pt x="375" y="3079"/>
                  </a:lnTo>
                  <a:cubicBezTo>
                    <a:pt x="381" y="3087"/>
                    <a:pt x="388" y="3096"/>
                    <a:pt x="395" y="3105"/>
                  </a:cubicBezTo>
                  <a:cubicBezTo>
                    <a:pt x="402" y="3114"/>
                    <a:pt x="404" y="3118"/>
                    <a:pt x="408" y="3125"/>
                  </a:cubicBezTo>
                  <a:lnTo>
                    <a:pt x="431" y="3157"/>
                  </a:lnTo>
                  <a:lnTo>
                    <a:pt x="442" y="3172"/>
                  </a:lnTo>
                  <a:lnTo>
                    <a:pt x="474" y="3218"/>
                  </a:lnTo>
                  <a:lnTo>
                    <a:pt x="476" y="3221"/>
                  </a:lnTo>
                  <a:lnTo>
                    <a:pt x="549" y="3325"/>
                  </a:lnTo>
                  <a:lnTo>
                    <a:pt x="617" y="3424"/>
                  </a:lnTo>
                  <a:lnTo>
                    <a:pt x="629" y="3440"/>
                  </a:lnTo>
                  <a:lnTo>
                    <a:pt x="643" y="3460"/>
                  </a:lnTo>
                  <a:lnTo>
                    <a:pt x="671" y="3500"/>
                  </a:lnTo>
                  <a:lnTo>
                    <a:pt x="681" y="3513"/>
                  </a:lnTo>
                  <a:lnTo>
                    <a:pt x="702" y="3544"/>
                  </a:lnTo>
                  <a:lnTo>
                    <a:pt x="699" y="3547"/>
                  </a:lnTo>
                  <a:lnTo>
                    <a:pt x="661" y="3516"/>
                  </a:lnTo>
                  <a:lnTo>
                    <a:pt x="637" y="3495"/>
                  </a:lnTo>
                  <a:cubicBezTo>
                    <a:pt x="619" y="3480"/>
                    <a:pt x="602" y="3465"/>
                    <a:pt x="585" y="3451"/>
                  </a:cubicBezTo>
                  <a:lnTo>
                    <a:pt x="560" y="3429"/>
                  </a:lnTo>
                  <a:cubicBezTo>
                    <a:pt x="538" y="3411"/>
                    <a:pt x="517" y="3392"/>
                    <a:pt x="496" y="3374"/>
                  </a:cubicBezTo>
                  <a:cubicBezTo>
                    <a:pt x="492" y="3370"/>
                    <a:pt x="489" y="3367"/>
                    <a:pt x="485" y="3364"/>
                  </a:cubicBezTo>
                  <a:cubicBezTo>
                    <a:pt x="465" y="3347"/>
                    <a:pt x="448" y="3331"/>
                    <a:pt x="429" y="3314"/>
                  </a:cubicBezTo>
                  <a:lnTo>
                    <a:pt x="429" y="3314"/>
                  </a:lnTo>
                  <a:cubicBezTo>
                    <a:pt x="430" y="3313"/>
                    <a:pt x="431" y="3312"/>
                    <a:pt x="432" y="3310"/>
                  </a:cubicBezTo>
                  <a:cubicBezTo>
                    <a:pt x="434" y="3306"/>
                    <a:pt x="435" y="3303"/>
                    <a:pt x="435" y="3298"/>
                  </a:cubicBezTo>
                  <a:cubicBezTo>
                    <a:pt x="435" y="3294"/>
                    <a:pt x="434" y="3290"/>
                    <a:pt x="432" y="3286"/>
                  </a:cubicBezTo>
                  <a:cubicBezTo>
                    <a:pt x="430" y="3283"/>
                    <a:pt x="426" y="3280"/>
                    <a:pt x="423" y="3278"/>
                  </a:cubicBezTo>
                  <a:cubicBezTo>
                    <a:pt x="419" y="3276"/>
                    <a:pt x="416" y="3275"/>
                    <a:pt x="412" y="3275"/>
                  </a:cubicBezTo>
                  <a:cubicBezTo>
                    <a:pt x="411" y="3275"/>
                    <a:pt x="411" y="3275"/>
                    <a:pt x="411" y="3275"/>
                  </a:cubicBezTo>
                  <a:lnTo>
                    <a:pt x="411" y="3275"/>
                  </a:lnTo>
                  <a:cubicBezTo>
                    <a:pt x="408" y="3275"/>
                    <a:pt x="406" y="3275"/>
                    <a:pt x="404" y="3276"/>
                  </a:cubicBezTo>
                  <a:cubicBezTo>
                    <a:pt x="399" y="3264"/>
                    <a:pt x="395" y="3252"/>
                    <a:pt x="390" y="3241"/>
                  </a:cubicBezTo>
                  <a:lnTo>
                    <a:pt x="374" y="3197"/>
                  </a:lnTo>
                  <a:lnTo>
                    <a:pt x="363" y="3165"/>
                  </a:lnTo>
                  <a:cubicBezTo>
                    <a:pt x="337" y="3097"/>
                    <a:pt x="313" y="3032"/>
                    <a:pt x="290" y="2971"/>
                  </a:cubicBezTo>
                  <a:lnTo>
                    <a:pt x="290" y="2971"/>
                  </a:lnTo>
                  <a:lnTo>
                    <a:pt x="290" y="2970"/>
                  </a:lnTo>
                  <a:lnTo>
                    <a:pt x="290" y="2970"/>
                  </a:lnTo>
                  <a:lnTo>
                    <a:pt x="290" y="2970"/>
                  </a:lnTo>
                  <a:cubicBezTo>
                    <a:pt x="290" y="2969"/>
                    <a:pt x="290" y="2969"/>
                    <a:pt x="290" y="2969"/>
                  </a:cubicBezTo>
                  <a:cubicBezTo>
                    <a:pt x="291" y="2969"/>
                    <a:pt x="292" y="2968"/>
                    <a:pt x="293" y="2967"/>
                  </a:cubicBezTo>
                  <a:lnTo>
                    <a:pt x="298" y="2973"/>
                  </a:lnTo>
                  <a:lnTo>
                    <a:pt x="312" y="2993"/>
                  </a:lnTo>
                  <a:close/>
                  <a:moveTo>
                    <a:pt x="757" y="3519"/>
                  </a:moveTo>
                  <a:cubicBezTo>
                    <a:pt x="763" y="3511"/>
                    <a:pt x="770" y="3503"/>
                    <a:pt x="776" y="3495"/>
                  </a:cubicBezTo>
                  <a:lnTo>
                    <a:pt x="793" y="3476"/>
                  </a:lnTo>
                  <a:lnTo>
                    <a:pt x="814" y="3451"/>
                  </a:lnTo>
                  <a:lnTo>
                    <a:pt x="831" y="3431"/>
                  </a:lnTo>
                  <a:cubicBezTo>
                    <a:pt x="838" y="3423"/>
                    <a:pt x="845" y="3414"/>
                    <a:pt x="852" y="3405"/>
                  </a:cubicBezTo>
                  <a:cubicBezTo>
                    <a:pt x="859" y="3396"/>
                    <a:pt x="863" y="3391"/>
                    <a:pt x="868" y="3384"/>
                  </a:cubicBezTo>
                  <a:lnTo>
                    <a:pt x="889" y="3358"/>
                  </a:lnTo>
                  <a:lnTo>
                    <a:pt x="906" y="3336"/>
                  </a:lnTo>
                  <a:cubicBezTo>
                    <a:pt x="913" y="3327"/>
                    <a:pt x="919" y="3318"/>
                    <a:pt x="926" y="3309"/>
                  </a:cubicBezTo>
                  <a:lnTo>
                    <a:pt x="943" y="3286"/>
                  </a:lnTo>
                  <a:lnTo>
                    <a:pt x="963" y="3259"/>
                  </a:lnTo>
                  <a:lnTo>
                    <a:pt x="980" y="3236"/>
                  </a:lnTo>
                  <a:lnTo>
                    <a:pt x="1001" y="3207"/>
                  </a:lnTo>
                  <a:lnTo>
                    <a:pt x="1019" y="3183"/>
                  </a:lnTo>
                  <a:lnTo>
                    <a:pt x="1038" y="3157"/>
                  </a:lnTo>
                  <a:cubicBezTo>
                    <a:pt x="1045" y="3148"/>
                    <a:pt x="1052" y="3138"/>
                    <a:pt x="1058" y="3129"/>
                  </a:cubicBezTo>
                  <a:lnTo>
                    <a:pt x="1075" y="3104"/>
                  </a:lnTo>
                  <a:lnTo>
                    <a:pt x="1097" y="3074"/>
                  </a:lnTo>
                  <a:lnTo>
                    <a:pt x="1113" y="3051"/>
                  </a:lnTo>
                  <a:lnTo>
                    <a:pt x="1136" y="3019"/>
                  </a:lnTo>
                  <a:lnTo>
                    <a:pt x="1148" y="3002"/>
                  </a:lnTo>
                  <a:lnTo>
                    <a:pt x="1176" y="2961"/>
                  </a:lnTo>
                  <a:cubicBezTo>
                    <a:pt x="1177" y="2959"/>
                    <a:pt x="1178" y="2957"/>
                    <a:pt x="1180" y="2956"/>
                  </a:cubicBezTo>
                  <a:cubicBezTo>
                    <a:pt x="1231" y="2880"/>
                    <a:pt x="1284" y="2802"/>
                    <a:pt x="1339" y="2721"/>
                  </a:cubicBezTo>
                  <a:lnTo>
                    <a:pt x="1435" y="2579"/>
                  </a:lnTo>
                  <a:lnTo>
                    <a:pt x="1440" y="2571"/>
                  </a:lnTo>
                  <a:cubicBezTo>
                    <a:pt x="1467" y="2531"/>
                    <a:pt x="1494" y="2492"/>
                    <a:pt x="1521" y="2453"/>
                  </a:cubicBezTo>
                  <a:lnTo>
                    <a:pt x="1521" y="2453"/>
                  </a:lnTo>
                  <a:cubicBezTo>
                    <a:pt x="1522" y="2453"/>
                    <a:pt x="1523" y="2454"/>
                    <a:pt x="1523" y="2454"/>
                  </a:cubicBezTo>
                  <a:cubicBezTo>
                    <a:pt x="1527" y="2456"/>
                    <a:pt x="1530" y="2457"/>
                    <a:pt x="1534" y="2457"/>
                  </a:cubicBezTo>
                  <a:lnTo>
                    <a:pt x="1534" y="2457"/>
                  </a:lnTo>
                  <a:cubicBezTo>
                    <a:pt x="1536" y="2457"/>
                    <a:pt x="1537" y="2456"/>
                    <a:pt x="1539" y="2456"/>
                  </a:cubicBezTo>
                  <a:cubicBezTo>
                    <a:pt x="1549" y="2492"/>
                    <a:pt x="1559" y="2528"/>
                    <a:pt x="1568" y="2562"/>
                  </a:cubicBezTo>
                  <a:cubicBezTo>
                    <a:pt x="1591" y="2646"/>
                    <a:pt x="1612" y="2723"/>
                    <a:pt x="1633" y="2797"/>
                  </a:cubicBezTo>
                  <a:lnTo>
                    <a:pt x="1633" y="2797"/>
                  </a:lnTo>
                  <a:cubicBezTo>
                    <a:pt x="1631" y="2797"/>
                    <a:pt x="1629" y="2798"/>
                    <a:pt x="1628" y="2799"/>
                  </a:cubicBezTo>
                  <a:cubicBezTo>
                    <a:pt x="1624" y="2801"/>
                    <a:pt x="1621" y="2803"/>
                    <a:pt x="1619" y="2807"/>
                  </a:cubicBezTo>
                  <a:cubicBezTo>
                    <a:pt x="1617" y="2810"/>
                    <a:pt x="1616" y="2815"/>
                    <a:pt x="1616" y="2819"/>
                  </a:cubicBezTo>
                  <a:cubicBezTo>
                    <a:pt x="1616" y="2823"/>
                    <a:pt x="1616" y="2827"/>
                    <a:pt x="1619" y="2831"/>
                  </a:cubicBezTo>
                  <a:cubicBezTo>
                    <a:pt x="1619" y="2832"/>
                    <a:pt x="1621" y="2833"/>
                    <a:pt x="1622" y="2835"/>
                  </a:cubicBezTo>
                  <a:lnTo>
                    <a:pt x="1620" y="2836"/>
                  </a:lnTo>
                  <a:lnTo>
                    <a:pt x="1497" y="2949"/>
                  </a:lnTo>
                  <a:lnTo>
                    <a:pt x="1484" y="2961"/>
                  </a:lnTo>
                  <a:lnTo>
                    <a:pt x="1438" y="3003"/>
                  </a:lnTo>
                  <a:cubicBezTo>
                    <a:pt x="1430" y="3010"/>
                    <a:pt x="1423" y="3016"/>
                    <a:pt x="1416" y="3023"/>
                  </a:cubicBezTo>
                  <a:lnTo>
                    <a:pt x="1378" y="3056"/>
                  </a:lnTo>
                  <a:lnTo>
                    <a:pt x="1352" y="3079"/>
                  </a:lnTo>
                  <a:lnTo>
                    <a:pt x="1320" y="3108"/>
                  </a:lnTo>
                  <a:lnTo>
                    <a:pt x="1292" y="3131"/>
                  </a:lnTo>
                  <a:cubicBezTo>
                    <a:pt x="1282" y="3139"/>
                    <a:pt x="1273" y="3147"/>
                    <a:pt x="1264" y="3156"/>
                  </a:cubicBezTo>
                  <a:lnTo>
                    <a:pt x="1235" y="3180"/>
                  </a:lnTo>
                  <a:lnTo>
                    <a:pt x="1207" y="3205"/>
                  </a:lnTo>
                  <a:lnTo>
                    <a:pt x="1179" y="3229"/>
                  </a:lnTo>
                  <a:lnTo>
                    <a:pt x="1151" y="3253"/>
                  </a:lnTo>
                  <a:lnTo>
                    <a:pt x="1123" y="3276"/>
                  </a:lnTo>
                  <a:lnTo>
                    <a:pt x="1095" y="3298"/>
                  </a:lnTo>
                  <a:cubicBezTo>
                    <a:pt x="1086" y="3306"/>
                    <a:pt x="1077" y="3313"/>
                    <a:pt x="1067" y="3320"/>
                  </a:cubicBezTo>
                  <a:lnTo>
                    <a:pt x="1040" y="3342"/>
                  </a:lnTo>
                  <a:lnTo>
                    <a:pt x="1013" y="3363"/>
                  </a:lnTo>
                  <a:lnTo>
                    <a:pt x="986" y="3383"/>
                  </a:lnTo>
                  <a:cubicBezTo>
                    <a:pt x="977" y="3390"/>
                    <a:pt x="968" y="3396"/>
                    <a:pt x="959" y="3403"/>
                  </a:cubicBezTo>
                  <a:lnTo>
                    <a:pt x="932" y="3422"/>
                  </a:lnTo>
                  <a:lnTo>
                    <a:pt x="905" y="3442"/>
                  </a:lnTo>
                  <a:lnTo>
                    <a:pt x="878" y="3462"/>
                  </a:lnTo>
                  <a:lnTo>
                    <a:pt x="851" y="3479"/>
                  </a:lnTo>
                  <a:lnTo>
                    <a:pt x="825" y="3497"/>
                  </a:lnTo>
                  <a:cubicBezTo>
                    <a:pt x="816" y="3503"/>
                    <a:pt x="806" y="3508"/>
                    <a:pt x="798" y="3513"/>
                  </a:cubicBezTo>
                  <a:cubicBezTo>
                    <a:pt x="789" y="3519"/>
                    <a:pt x="781" y="3525"/>
                    <a:pt x="772" y="3530"/>
                  </a:cubicBezTo>
                  <a:cubicBezTo>
                    <a:pt x="763" y="3535"/>
                    <a:pt x="754" y="3540"/>
                    <a:pt x="746" y="3545"/>
                  </a:cubicBezTo>
                  <a:lnTo>
                    <a:pt x="736" y="3550"/>
                  </a:lnTo>
                  <a:lnTo>
                    <a:pt x="736" y="3550"/>
                  </a:lnTo>
                  <a:lnTo>
                    <a:pt x="736" y="3550"/>
                  </a:lnTo>
                  <a:cubicBezTo>
                    <a:pt x="735" y="3548"/>
                    <a:pt x="734" y="3547"/>
                    <a:pt x="733" y="3546"/>
                  </a:cubicBezTo>
                  <a:lnTo>
                    <a:pt x="739" y="3539"/>
                  </a:lnTo>
                  <a:cubicBezTo>
                    <a:pt x="745" y="3532"/>
                    <a:pt x="751" y="3526"/>
                    <a:pt x="757" y="3519"/>
                  </a:cubicBezTo>
                  <a:close/>
                  <a:moveTo>
                    <a:pt x="536" y="2007"/>
                  </a:moveTo>
                  <a:lnTo>
                    <a:pt x="536" y="2007"/>
                  </a:lnTo>
                  <a:lnTo>
                    <a:pt x="536" y="2007"/>
                  </a:lnTo>
                  <a:cubicBezTo>
                    <a:pt x="532" y="2007"/>
                    <a:pt x="528" y="2007"/>
                    <a:pt x="524" y="2010"/>
                  </a:cubicBezTo>
                  <a:cubicBezTo>
                    <a:pt x="521" y="2011"/>
                    <a:pt x="518" y="2014"/>
                    <a:pt x="516" y="2017"/>
                  </a:cubicBezTo>
                  <a:lnTo>
                    <a:pt x="511" y="2014"/>
                  </a:lnTo>
                  <a:cubicBezTo>
                    <a:pt x="540" y="1985"/>
                    <a:pt x="570" y="1957"/>
                    <a:pt x="602" y="1929"/>
                  </a:cubicBezTo>
                  <a:cubicBezTo>
                    <a:pt x="584" y="1956"/>
                    <a:pt x="566" y="1983"/>
                    <a:pt x="548" y="2011"/>
                  </a:cubicBezTo>
                  <a:lnTo>
                    <a:pt x="548" y="2011"/>
                  </a:lnTo>
                  <a:cubicBezTo>
                    <a:pt x="547" y="2010"/>
                    <a:pt x="547" y="2010"/>
                    <a:pt x="546" y="2010"/>
                  </a:cubicBezTo>
                  <a:cubicBezTo>
                    <a:pt x="542" y="2008"/>
                    <a:pt x="540" y="2007"/>
                    <a:pt x="536" y="2007"/>
                  </a:cubicBezTo>
                  <a:close/>
                  <a:moveTo>
                    <a:pt x="616" y="1913"/>
                  </a:moveTo>
                  <a:lnTo>
                    <a:pt x="642" y="1874"/>
                  </a:lnTo>
                  <a:cubicBezTo>
                    <a:pt x="648" y="1864"/>
                    <a:pt x="655" y="1854"/>
                    <a:pt x="661" y="1845"/>
                  </a:cubicBezTo>
                  <a:lnTo>
                    <a:pt x="694" y="1798"/>
                  </a:lnTo>
                  <a:cubicBezTo>
                    <a:pt x="697" y="1794"/>
                    <a:pt x="700" y="1790"/>
                    <a:pt x="703" y="1786"/>
                  </a:cubicBezTo>
                  <a:cubicBezTo>
                    <a:pt x="716" y="1767"/>
                    <a:pt x="729" y="1748"/>
                    <a:pt x="742" y="1729"/>
                  </a:cubicBezTo>
                  <a:cubicBezTo>
                    <a:pt x="756" y="1715"/>
                    <a:pt x="770" y="1701"/>
                    <a:pt x="784" y="1688"/>
                  </a:cubicBezTo>
                  <a:cubicBezTo>
                    <a:pt x="794" y="1678"/>
                    <a:pt x="803" y="1668"/>
                    <a:pt x="815" y="1658"/>
                  </a:cubicBezTo>
                  <a:cubicBezTo>
                    <a:pt x="838" y="1636"/>
                    <a:pt x="862" y="1614"/>
                    <a:pt x="886" y="1592"/>
                  </a:cubicBezTo>
                  <a:lnTo>
                    <a:pt x="906" y="1574"/>
                  </a:lnTo>
                  <a:cubicBezTo>
                    <a:pt x="931" y="1551"/>
                    <a:pt x="958" y="1528"/>
                    <a:pt x="985" y="1506"/>
                  </a:cubicBezTo>
                  <a:lnTo>
                    <a:pt x="985" y="1506"/>
                  </a:lnTo>
                  <a:cubicBezTo>
                    <a:pt x="986" y="1508"/>
                    <a:pt x="988" y="1509"/>
                    <a:pt x="990" y="1510"/>
                  </a:cubicBezTo>
                  <a:cubicBezTo>
                    <a:pt x="994" y="1512"/>
                    <a:pt x="997" y="1513"/>
                    <a:pt x="1002" y="1513"/>
                  </a:cubicBezTo>
                  <a:lnTo>
                    <a:pt x="1002" y="1513"/>
                  </a:lnTo>
                  <a:lnTo>
                    <a:pt x="1002" y="1513"/>
                  </a:lnTo>
                  <a:lnTo>
                    <a:pt x="1002" y="1513"/>
                  </a:lnTo>
                  <a:cubicBezTo>
                    <a:pt x="1006" y="1513"/>
                    <a:pt x="1010" y="1512"/>
                    <a:pt x="1014" y="1510"/>
                  </a:cubicBezTo>
                  <a:cubicBezTo>
                    <a:pt x="1018" y="1508"/>
                    <a:pt x="1020" y="1505"/>
                    <a:pt x="1023" y="1501"/>
                  </a:cubicBezTo>
                  <a:cubicBezTo>
                    <a:pt x="1025" y="1497"/>
                    <a:pt x="1026" y="1494"/>
                    <a:pt x="1026" y="1489"/>
                  </a:cubicBezTo>
                  <a:lnTo>
                    <a:pt x="1026" y="1489"/>
                  </a:lnTo>
                  <a:cubicBezTo>
                    <a:pt x="1026" y="1485"/>
                    <a:pt x="1025" y="1482"/>
                    <a:pt x="1023" y="1478"/>
                  </a:cubicBezTo>
                  <a:lnTo>
                    <a:pt x="1023" y="1478"/>
                  </a:lnTo>
                  <a:cubicBezTo>
                    <a:pt x="1036" y="1470"/>
                    <a:pt x="1047" y="1464"/>
                    <a:pt x="1060" y="1456"/>
                  </a:cubicBezTo>
                  <a:cubicBezTo>
                    <a:pt x="1180" y="1387"/>
                    <a:pt x="1285" y="1335"/>
                    <a:pt x="1413" y="1281"/>
                  </a:cubicBezTo>
                  <a:cubicBezTo>
                    <a:pt x="1417" y="1324"/>
                    <a:pt x="1421" y="1368"/>
                    <a:pt x="1426" y="1412"/>
                  </a:cubicBezTo>
                  <a:lnTo>
                    <a:pt x="1426" y="1412"/>
                  </a:lnTo>
                  <a:cubicBezTo>
                    <a:pt x="1300" y="1468"/>
                    <a:pt x="1197" y="1520"/>
                    <a:pt x="1078" y="1589"/>
                  </a:cubicBezTo>
                  <a:cubicBezTo>
                    <a:pt x="1038" y="1612"/>
                    <a:pt x="1004" y="1632"/>
                    <a:pt x="965" y="1657"/>
                  </a:cubicBezTo>
                  <a:lnTo>
                    <a:pt x="965" y="1657"/>
                  </a:lnTo>
                  <a:cubicBezTo>
                    <a:pt x="834" y="1739"/>
                    <a:pt x="728" y="1817"/>
                    <a:pt x="611" y="1918"/>
                  </a:cubicBezTo>
                  <a:lnTo>
                    <a:pt x="616" y="1913"/>
                  </a:lnTo>
                  <a:close/>
                  <a:moveTo>
                    <a:pt x="692" y="1778"/>
                  </a:moveTo>
                  <a:cubicBezTo>
                    <a:pt x="675" y="1796"/>
                    <a:pt x="657" y="1814"/>
                    <a:pt x="640" y="1832"/>
                  </a:cubicBezTo>
                  <a:cubicBezTo>
                    <a:pt x="629" y="1844"/>
                    <a:pt x="618" y="1857"/>
                    <a:pt x="607" y="1869"/>
                  </a:cubicBezTo>
                  <a:cubicBezTo>
                    <a:pt x="591" y="1886"/>
                    <a:pt x="576" y="1903"/>
                    <a:pt x="561" y="1920"/>
                  </a:cubicBezTo>
                  <a:cubicBezTo>
                    <a:pt x="550" y="1932"/>
                    <a:pt x="539" y="1945"/>
                    <a:pt x="528" y="1959"/>
                  </a:cubicBezTo>
                  <a:cubicBezTo>
                    <a:pt x="517" y="1972"/>
                    <a:pt x="503" y="1988"/>
                    <a:pt x="491" y="2002"/>
                  </a:cubicBezTo>
                  <a:cubicBezTo>
                    <a:pt x="482" y="1997"/>
                    <a:pt x="473" y="1992"/>
                    <a:pt x="465" y="1988"/>
                  </a:cubicBezTo>
                  <a:cubicBezTo>
                    <a:pt x="461" y="1987"/>
                    <a:pt x="458" y="1985"/>
                    <a:pt x="455" y="1984"/>
                  </a:cubicBezTo>
                  <a:cubicBezTo>
                    <a:pt x="447" y="1980"/>
                    <a:pt x="439" y="1977"/>
                    <a:pt x="431" y="1974"/>
                  </a:cubicBezTo>
                  <a:lnTo>
                    <a:pt x="424" y="1972"/>
                  </a:lnTo>
                  <a:lnTo>
                    <a:pt x="451" y="1893"/>
                  </a:lnTo>
                  <a:cubicBezTo>
                    <a:pt x="477" y="1857"/>
                    <a:pt x="505" y="1821"/>
                    <a:pt x="533" y="1786"/>
                  </a:cubicBezTo>
                  <a:cubicBezTo>
                    <a:pt x="540" y="1777"/>
                    <a:pt x="547" y="1768"/>
                    <a:pt x="554" y="1759"/>
                  </a:cubicBezTo>
                  <a:lnTo>
                    <a:pt x="583" y="1724"/>
                  </a:lnTo>
                  <a:cubicBezTo>
                    <a:pt x="592" y="1713"/>
                    <a:pt x="600" y="1702"/>
                    <a:pt x="609" y="1692"/>
                  </a:cubicBezTo>
                  <a:cubicBezTo>
                    <a:pt x="618" y="1681"/>
                    <a:pt x="629" y="1669"/>
                    <a:pt x="638" y="1658"/>
                  </a:cubicBezTo>
                  <a:cubicBezTo>
                    <a:pt x="647" y="1646"/>
                    <a:pt x="655" y="1636"/>
                    <a:pt x="665" y="1626"/>
                  </a:cubicBezTo>
                  <a:cubicBezTo>
                    <a:pt x="674" y="1615"/>
                    <a:pt x="685" y="1604"/>
                    <a:pt x="695" y="1593"/>
                  </a:cubicBezTo>
                  <a:cubicBezTo>
                    <a:pt x="704" y="1582"/>
                    <a:pt x="714" y="1571"/>
                    <a:pt x="724" y="1560"/>
                  </a:cubicBezTo>
                  <a:lnTo>
                    <a:pt x="753" y="1528"/>
                  </a:lnTo>
                  <a:cubicBezTo>
                    <a:pt x="763" y="1517"/>
                    <a:pt x="772" y="1506"/>
                    <a:pt x="783" y="1496"/>
                  </a:cubicBezTo>
                  <a:lnTo>
                    <a:pt x="813" y="1464"/>
                  </a:lnTo>
                  <a:lnTo>
                    <a:pt x="844" y="1432"/>
                  </a:lnTo>
                  <a:lnTo>
                    <a:pt x="856" y="1421"/>
                  </a:lnTo>
                  <a:cubicBezTo>
                    <a:pt x="862" y="1423"/>
                    <a:pt x="868" y="1425"/>
                    <a:pt x="875" y="1428"/>
                  </a:cubicBezTo>
                  <a:lnTo>
                    <a:pt x="891" y="1434"/>
                  </a:lnTo>
                  <a:cubicBezTo>
                    <a:pt x="898" y="1437"/>
                    <a:pt x="905" y="1440"/>
                    <a:pt x="913" y="1443"/>
                  </a:cubicBezTo>
                  <a:lnTo>
                    <a:pt x="927" y="1450"/>
                  </a:lnTo>
                  <a:lnTo>
                    <a:pt x="944" y="1459"/>
                  </a:lnTo>
                  <a:lnTo>
                    <a:pt x="916" y="1494"/>
                  </a:lnTo>
                  <a:lnTo>
                    <a:pt x="900" y="1514"/>
                  </a:lnTo>
                  <a:lnTo>
                    <a:pt x="864" y="1562"/>
                  </a:lnTo>
                  <a:cubicBezTo>
                    <a:pt x="858" y="1569"/>
                    <a:pt x="853" y="1576"/>
                    <a:pt x="848" y="1583"/>
                  </a:cubicBezTo>
                  <a:cubicBezTo>
                    <a:pt x="836" y="1599"/>
                    <a:pt x="824" y="1616"/>
                    <a:pt x="812" y="1632"/>
                  </a:cubicBezTo>
                  <a:cubicBezTo>
                    <a:pt x="806" y="1639"/>
                    <a:pt x="801" y="1646"/>
                    <a:pt x="796" y="1654"/>
                  </a:cubicBezTo>
                  <a:lnTo>
                    <a:pt x="761" y="1702"/>
                  </a:lnTo>
                  <a:cubicBezTo>
                    <a:pt x="755" y="1710"/>
                    <a:pt x="749" y="1718"/>
                    <a:pt x="743" y="1726"/>
                  </a:cubicBezTo>
                  <a:cubicBezTo>
                    <a:pt x="743" y="1727"/>
                    <a:pt x="742" y="1728"/>
                    <a:pt x="741" y="1729"/>
                  </a:cubicBezTo>
                  <a:cubicBezTo>
                    <a:pt x="736" y="1734"/>
                    <a:pt x="730" y="1740"/>
                    <a:pt x="724" y="1745"/>
                  </a:cubicBezTo>
                  <a:cubicBezTo>
                    <a:pt x="713" y="1755"/>
                    <a:pt x="703" y="1767"/>
                    <a:pt x="692" y="1778"/>
                  </a:cubicBezTo>
                  <a:close/>
                  <a:moveTo>
                    <a:pt x="553" y="1626"/>
                  </a:moveTo>
                  <a:lnTo>
                    <a:pt x="569" y="1592"/>
                  </a:lnTo>
                  <a:lnTo>
                    <a:pt x="586" y="1557"/>
                  </a:lnTo>
                  <a:cubicBezTo>
                    <a:pt x="592" y="1546"/>
                    <a:pt x="597" y="1535"/>
                    <a:pt x="603" y="1524"/>
                  </a:cubicBezTo>
                  <a:lnTo>
                    <a:pt x="620" y="1490"/>
                  </a:lnTo>
                  <a:lnTo>
                    <a:pt x="636" y="1459"/>
                  </a:lnTo>
                  <a:lnTo>
                    <a:pt x="654" y="1426"/>
                  </a:lnTo>
                  <a:lnTo>
                    <a:pt x="668" y="1399"/>
                  </a:lnTo>
                  <a:lnTo>
                    <a:pt x="672" y="1399"/>
                  </a:lnTo>
                  <a:lnTo>
                    <a:pt x="672" y="1399"/>
                  </a:lnTo>
                  <a:cubicBezTo>
                    <a:pt x="686" y="1397"/>
                    <a:pt x="698" y="1397"/>
                    <a:pt x="712" y="1397"/>
                  </a:cubicBezTo>
                  <a:lnTo>
                    <a:pt x="712" y="1397"/>
                  </a:lnTo>
                  <a:cubicBezTo>
                    <a:pt x="712" y="1397"/>
                    <a:pt x="713" y="1397"/>
                    <a:pt x="714" y="1397"/>
                  </a:cubicBezTo>
                  <a:cubicBezTo>
                    <a:pt x="725" y="1397"/>
                    <a:pt x="735" y="1397"/>
                    <a:pt x="746" y="1398"/>
                  </a:cubicBezTo>
                  <a:lnTo>
                    <a:pt x="762" y="1400"/>
                  </a:lnTo>
                  <a:cubicBezTo>
                    <a:pt x="768" y="1401"/>
                    <a:pt x="775" y="1402"/>
                    <a:pt x="781" y="1403"/>
                  </a:cubicBezTo>
                  <a:lnTo>
                    <a:pt x="798" y="1406"/>
                  </a:lnTo>
                  <a:cubicBezTo>
                    <a:pt x="804" y="1408"/>
                    <a:pt x="811" y="1408"/>
                    <a:pt x="818" y="1410"/>
                  </a:cubicBezTo>
                  <a:cubicBezTo>
                    <a:pt x="825" y="1411"/>
                    <a:pt x="829" y="1414"/>
                    <a:pt x="836" y="1416"/>
                  </a:cubicBezTo>
                  <a:cubicBezTo>
                    <a:pt x="842" y="1418"/>
                    <a:pt x="847" y="1419"/>
                    <a:pt x="853" y="1420"/>
                  </a:cubicBezTo>
                  <a:lnTo>
                    <a:pt x="845" y="1428"/>
                  </a:lnTo>
                  <a:cubicBezTo>
                    <a:pt x="838" y="1435"/>
                    <a:pt x="831" y="1443"/>
                    <a:pt x="823" y="1451"/>
                  </a:cubicBezTo>
                  <a:cubicBezTo>
                    <a:pt x="810" y="1464"/>
                    <a:pt x="797" y="1477"/>
                    <a:pt x="784" y="1491"/>
                  </a:cubicBezTo>
                  <a:cubicBezTo>
                    <a:pt x="776" y="1499"/>
                    <a:pt x="768" y="1508"/>
                    <a:pt x="761" y="1516"/>
                  </a:cubicBezTo>
                  <a:cubicBezTo>
                    <a:pt x="748" y="1529"/>
                    <a:pt x="736" y="1542"/>
                    <a:pt x="724" y="1556"/>
                  </a:cubicBezTo>
                  <a:lnTo>
                    <a:pt x="700" y="1582"/>
                  </a:lnTo>
                  <a:cubicBezTo>
                    <a:pt x="689" y="1595"/>
                    <a:pt x="677" y="1608"/>
                    <a:pt x="666" y="1622"/>
                  </a:cubicBezTo>
                  <a:cubicBezTo>
                    <a:pt x="658" y="1631"/>
                    <a:pt x="650" y="1641"/>
                    <a:pt x="641" y="1650"/>
                  </a:cubicBezTo>
                  <a:cubicBezTo>
                    <a:pt x="631" y="1663"/>
                    <a:pt x="619" y="1675"/>
                    <a:pt x="609" y="1688"/>
                  </a:cubicBezTo>
                  <a:cubicBezTo>
                    <a:pt x="598" y="1701"/>
                    <a:pt x="593" y="1708"/>
                    <a:pt x="585" y="1718"/>
                  </a:cubicBezTo>
                  <a:lnTo>
                    <a:pt x="554" y="1755"/>
                  </a:lnTo>
                  <a:lnTo>
                    <a:pt x="529" y="1787"/>
                  </a:lnTo>
                  <a:cubicBezTo>
                    <a:pt x="520" y="1799"/>
                    <a:pt x="510" y="1810"/>
                    <a:pt x="501" y="1823"/>
                  </a:cubicBezTo>
                  <a:cubicBezTo>
                    <a:pt x="492" y="1835"/>
                    <a:pt x="484" y="1845"/>
                    <a:pt x="476" y="1856"/>
                  </a:cubicBezTo>
                  <a:cubicBezTo>
                    <a:pt x="468" y="1867"/>
                    <a:pt x="460" y="1877"/>
                    <a:pt x="452" y="1887"/>
                  </a:cubicBezTo>
                  <a:cubicBezTo>
                    <a:pt x="478" y="1816"/>
                    <a:pt x="504" y="1744"/>
                    <a:pt x="531" y="1671"/>
                  </a:cubicBezTo>
                  <a:lnTo>
                    <a:pt x="535" y="1662"/>
                  </a:lnTo>
                  <a:cubicBezTo>
                    <a:pt x="541" y="1649"/>
                    <a:pt x="547" y="1637"/>
                    <a:pt x="553" y="1626"/>
                  </a:cubicBezTo>
                  <a:close/>
                  <a:moveTo>
                    <a:pt x="906" y="1369"/>
                  </a:moveTo>
                  <a:lnTo>
                    <a:pt x="938" y="1339"/>
                  </a:lnTo>
                  <a:lnTo>
                    <a:pt x="970" y="1308"/>
                  </a:lnTo>
                  <a:lnTo>
                    <a:pt x="1002" y="1278"/>
                  </a:lnTo>
                  <a:lnTo>
                    <a:pt x="1004" y="1277"/>
                  </a:lnTo>
                  <a:cubicBezTo>
                    <a:pt x="1004" y="1312"/>
                    <a:pt x="1003" y="1347"/>
                    <a:pt x="1002" y="1384"/>
                  </a:cubicBezTo>
                  <a:lnTo>
                    <a:pt x="969" y="1426"/>
                  </a:lnTo>
                  <a:cubicBezTo>
                    <a:pt x="963" y="1433"/>
                    <a:pt x="958" y="1440"/>
                    <a:pt x="952" y="1447"/>
                  </a:cubicBezTo>
                  <a:lnTo>
                    <a:pt x="945" y="1456"/>
                  </a:lnTo>
                  <a:lnTo>
                    <a:pt x="945" y="1456"/>
                  </a:lnTo>
                  <a:cubicBezTo>
                    <a:pt x="939" y="1454"/>
                    <a:pt x="934" y="1450"/>
                    <a:pt x="928" y="1448"/>
                  </a:cubicBezTo>
                  <a:lnTo>
                    <a:pt x="908" y="1439"/>
                  </a:lnTo>
                  <a:cubicBezTo>
                    <a:pt x="903" y="1436"/>
                    <a:pt x="896" y="1433"/>
                    <a:pt x="891" y="1431"/>
                  </a:cubicBezTo>
                  <a:cubicBezTo>
                    <a:pt x="885" y="1428"/>
                    <a:pt x="878" y="1427"/>
                    <a:pt x="872" y="1424"/>
                  </a:cubicBezTo>
                  <a:lnTo>
                    <a:pt x="857" y="1419"/>
                  </a:lnTo>
                  <a:lnTo>
                    <a:pt x="875" y="1401"/>
                  </a:lnTo>
                  <a:cubicBezTo>
                    <a:pt x="886" y="1390"/>
                    <a:pt x="896" y="1379"/>
                    <a:pt x="907" y="1369"/>
                  </a:cubicBezTo>
                  <a:lnTo>
                    <a:pt x="906" y="1369"/>
                  </a:lnTo>
                  <a:close/>
                  <a:moveTo>
                    <a:pt x="1047" y="1333"/>
                  </a:moveTo>
                  <a:cubicBezTo>
                    <a:pt x="1052" y="1328"/>
                    <a:pt x="1056" y="1322"/>
                    <a:pt x="1060" y="1317"/>
                  </a:cubicBezTo>
                  <a:cubicBezTo>
                    <a:pt x="1071" y="1304"/>
                    <a:pt x="1082" y="1291"/>
                    <a:pt x="1093" y="1278"/>
                  </a:cubicBezTo>
                  <a:cubicBezTo>
                    <a:pt x="1100" y="1269"/>
                    <a:pt x="1107" y="1261"/>
                    <a:pt x="1113" y="1253"/>
                  </a:cubicBezTo>
                  <a:cubicBezTo>
                    <a:pt x="1119" y="1245"/>
                    <a:pt x="1131" y="1232"/>
                    <a:pt x="1140" y="1222"/>
                  </a:cubicBezTo>
                  <a:lnTo>
                    <a:pt x="1140" y="1222"/>
                  </a:lnTo>
                  <a:cubicBezTo>
                    <a:pt x="1131" y="1239"/>
                    <a:pt x="1120" y="1256"/>
                    <a:pt x="1112" y="1273"/>
                  </a:cubicBezTo>
                  <a:cubicBezTo>
                    <a:pt x="1103" y="1290"/>
                    <a:pt x="1094" y="1307"/>
                    <a:pt x="1085" y="1324"/>
                  </a:cubicBezTo>
                  <a:lnTo>
                    <a:pt x="1055" y="1383"/>
                  </a:lnTo>
                  <a:lnTo>
                    <a:pt x="1030" y="1430"/>
                  </a:lnTo>
                  <a:lnTo>
                    <a:pt x="1010" y="1470"/>
                  </a:lnTo>
                  <a:lnTo>
                    <a:pt x="1010" y="1470"/>
                  </a:lnTo>
                  <a:cubicBezTo>
                    <a:pt x="1007" y="1468"/>
                    <a:pt x="1005" y="1468"/>
                    <a:pt x="1002" y="1468"/>
                  </a:cubicBezTo>
                  <a:cubicBezTo>
                    <a:pt x="1002" y="1452"/>
                    <a:pt x="1002" y="1437"/>
                    <a:pt x="1003" y="1422"/>
                  </a:cubicBezTo>
                  <a:cubicBezTo>
                    <a:pt x="1003" y="1417"/>
                    <a:pt x="1003" y="1412"/>
                    <a:pt x="1003" y="1407"/>
                  </a:cubicBezTo>
                  <a:cubicBezTo>
                    <a:pt x="1003" y="1402"/>
                    <a:pt x="1003" y="1393"/>
                    <a:pt x="1003" y="1387"/>
                  </a:cubicBezTo>
                  <a:lnTo>
                    <a:pt x="1006" y="1383"/>
                  </a:lnTo>
                  <a:lnTo>
                    <a:pt x="1047" y="1333"/>
                  </a:lnTo>
                  <a:close/>
                  <a:moveTo>
                    <a:pt x="1209" y="1104"/>
                  </a:moveTo>
                  <a:lnTo>
                    <a:pt x="1216" y="1092"/>
                  </a:lnTo>
                  <a:cubicBezTo>
                    <a:pt x="1223" y="1086"/>
                    <a:pt x="1230" y="1080"/>
                    <a:pt x="1238" y="1075"/>
                  </a:cubicBezTo>
                  <a:lnTo>
                    <a:pt x="1272" y="1047"/>
                  </a:lnTo>
                  <a:lnTo>
                    <a:pt x="1307" y="1020"/>
                  </a:lnTo>
                  <a:cubicBezTo>
                    <a:pt x="1319" y="1010"/>
                    <a:pt x="1331" y="1001"/>
                    <a:pt x="1343" y="993"/>
                  </a:cubicBezTo>
                  <a:lnTo>
                    <a:pt x="1365" y="976"/>
                  </a:lnTo>
                  <a:lnTo>
                    <a:pt x="1365" y="977"/>
                  </a:lnTo>
                  <a:lnTo>
                    <a:pt x="1345" y="997"/>
                  </a:lnTo>
                  <a:lnTo>
                    <a:pt x="1325" y="1019"/>
                  </a:lnTo>
                  <a:cubicBezTo>
                    <a:pt x="1314" y="1031"/>
                    <a:pt x="1303" y="1042"/>
                    <a:pt x="1292" y="1054"/>
                  </a:cubicBezTo>
                  <a:cubicBezTo>
                    <a:pt x="1285" y="1061"/>
                    <a:pt x="1278" y="1069"/>
                    <a:pt x="1271" y="1076"/>
                  </a:cubicBezTo>
                  <a:cubicBezTo>
                    <a:pt x="1260" y="1088"/>
                    <a:pt x="1249" y="1100"/>
                    <a:pt x="1238" y="1112"/>
                  </a:cubicBezTo>
                  <a:lnTo>
                    <a:pt x="1218" y="1134"/>
                  </a:lnTo>
                  <a:lnTo>
                    <a:pt x="1184" y="1172"/>
                  </a:lnTo>
                  <a:lnTo>
                    <a:pt x="1165" y="1194"/>
                  </a:lnTo>
                  <a:lnTo>
                    <a:pt x="1154" y="1206"/>
                  </a:lnTo>
                  <a:lnTo>
                    <a:pt x="1177" y="1163"/>
                  </a:lnTo>
                  <a:lnTo>
                    <a:pt x="1209" y="1104"/>
                  </a:lnTo>
                  <a:close/>
                  <a:moveTo>
                    <a:pt x="1447" y="936"/>
                  </a:moveTo>
                  <a:cubicBezTo>
                    <a:pt x="1468" y="927"/>
                    <a:pt x="1490" y="919"/>
                    <a:pt x="1511" y="911"/>
                  </a:cubicBezTo>
                  <a:cubicBezTo>
                    <a:pt x="1532" y="903"/>
                    <a:pt x="1549" y="898"/>
                    <a:pt x="1568" y="892"/>
                  </a:cubicBezTo>
                  <a:lnTo>
                    <a:pt x="1576" y="889"/>
                  </a:lnTo>
                  <a:cubicBezTo>
                    <a:pt x="1591" y="883"/>
                    <a:pt x="1606" y="879"/>
                    <a:pt x="1620" y="874"/>
                  </a:cubicBezTo>
                  <a:lnTo>
                    <a:pt x="1620" y="874"/>
                  </a:lnTo>
                  <a:cubicBezTo>
                    <a:pt x="1621" y="875"/>
                    <a:pt x="1621" y="875"/>
                    <a:pt x="1622" y="877"/>
                  </a:cubicBezTo>
                  <a:cubicBezTo>
                    <a:pt x="1624" y="880"/>
                    <a:pt x="1627" y="884"/>
                    <a:pt x="1631" y="886"/>
                  </a:cubicBezTo>
                  <a:cubicBezTo>
                    <a:pt x="1633" y="887"/>
                    <a:pt x="1636" y="888"/>
                    <a:pt x="1638" y="889"/>
                  </a:cubicBezTo>
                  <a:lnTo>
                    <a:pt x="1634" y="921"/>
                  </a:lnTo>
                  <a:lnTo>
                    <a:pt x="1631" y="944"/>
                  </a:lnTo>
                  <a:cubicBezTo>
                    <a:pt x="1629" y="966"/>
                    <a:pt x="1626" y="989"/>
                    <a:pt x="1623" y="1012"/>
                  </a:cubicBezTo>
                  <a:cubicBezTo>
                    <a:pt x="1623" y="1016"/>
                    <a:pt x="1622" y="1019"/>
                    <a:pt x="1622" y="1024"/>
                  </a:cubicBezTo>
                  <a:cubicBezTo>
                    <a:pt x="1621" y="1028"/>
                    <a:pt x="1622" y="1029"/>
                    <a:pt x="1622" y="1031"/>
                  </a:cubicBezTo>
                  <a:lnTo>
                    <a:pt x="1613" y="1036"/>
                  </a:lnTo>
                  <a:cubicBezTo>
                    <a:pt x="1593" y="1049"/>
                    <a:pt x="1573" y="1061"/>
                    <a:pt x="1554" y="1074"/>
                  </a:cubicBezTo>
                  <a:cubicBezTo>
                    <a:pt x="1534" y="1087"/>
                    <a:pt x="1516" y="1099"/>
                    <a:pt x="1497" y="1112"/>
                  </a:cubicBezTo>
                  <a:cubicBezTo>
                    <a:pt x="1477" y="1125"/>
                    <a:pt x="1459" y="1137"/>
                    <a:pt x="1440" y="1150"/>
                  </a:cubicBezTo>
                  <a:cubicBezTo>
                    <a:pt x="1428" y="1158"/>
                    <a:pt x="1417" y="1166"/>
                    <a:pt x="1405" y="1175"/>
                  </a:cubicBezTo>
                  <a:cubicBezTo>
                    <a:pt x="1405" y="1170"/>
                    <a:pt x="1404" y="1164"/>
                    <a:pt x="1404" y="1159"/>
                  </a:cubicBezTo>
                  <a:cubicBezTo>
                    <a:pt x="1400" y="1115"/>
                    <a:pt x="1395" y="1071"/>
                    <a:pt x="1392" y="1029"/>
                  </a:cubicBezTo>
                  <a:cubicBezTo>
                    <a:pt x="1390" y="1014"/>
                    <a:pt x="1389" y="999"/>
                    <a:pt x="1387" y="985"/>
                  </a:cubicBezTo>
                  <a:lnTo>
                    <a:pt x="1387" y="985"/>
                  </a:lnTo>
                  <a:cubicBezTo>
                    <a:pt x="1390" y="984"/>
                    <a:pt x="1393" y="983"/>
                    <a:pt x="1396" y="982"/>
                  </a:cubicBezTo>
                  <a:cubicBezTo>
                    <a:pt x="1400" y="979"/>
                    <a:pt x="1403" y="977"/>
                    <a:pt x="1405" y="973"/>
                  </a:cubicBezTo>
                  <a:cubicBezTo>
                    <a:pt x="1407" y="969"/>
                    <a:pt x="1408" y="965"/>
                    <a:pt x="1408" y="961"/>
                  </a:cubicBezTo>
                  <a:lnTo>
                    <a:pt x="1408" y="961"/>
                  </a:lnTo>
                  <a:cubicBezTo>
                    <a:pt x="1408" y="958"/>
                    <a:pt x="1407" y="956"/>
                    <a:pt x="1406" y="953"/>
                  </a:cubicBezTo>
                  <a:lnTo>
                    <a:pt x="1413" y="950"/>
                  </a:lnTo>
                  <a:cubicBezTo>
                    <a:pt x="1424" y="945"/>
                    <a:pt x="1436" y="940"/>
                    <a:pt x="1447" y="936"/>
                  </a:cubicBezTo>
                  <a:close/>
                  <a:moveTo>
                    <a:pt x="1738" y="843"/>
                  </a:moveTo>
                  <a:cubicBezTo>
                    <a:pt x="1763" y="838"/>
                    <a:pt x="1788" y="833"/>
                    <a:pt x="1813" y="828"/>
                  </a:cubicBezTo>
                  <a:lnTo>
                    <a:pt x="1833" y="824"/>
                  </a:lnTo>
                  <a:cubicBezTo>
                    <a:pt x="1857" y="819"/>
                    <a:pt x="1881" y="815"/>
                    <a:pt x="1905" y="812"/>
                  </a:cubicBezTo>
                  <a:lnTo>
                    <a:pt x="1929" y="807"/>
                  </a:lnTo>
                  <a:cubicBezTo>
                    <a:pt x="1952" y="804"/>
                    <a:pt x="1974" y="801"/>
                    <a:pt x="1997" y="798"/>
                  </a:cubicBezTo>
                  <a:cubicBezTo>
                    <a:pt x="2007" y="797"/>
                    <a:pt x="2016" y="795"/>
                    <a:pt x="2028" y="794"/>
                  </a:cubicBezTo>
                  <a:cubicBezTo>
                    <a:pt x="2039" y="793"/>
                    <a:pt x="2045" y="792"/>
                    <a:pt x="2054" y="791"/>
                  </a:cubicBezTo>
                  <a:cubicBezTo>
                    <a:pt x="2045" y="795"/>
                    <a:pt x="2037" y="799"/>
                    <a:pt x="2029" y="803"/>
                  </a:cubicBezTo>
                  <a:cubicBezTo>
                    <a:pt x="1987" y="823"/>
                    <a:pt x="1945" y="845"/>
                    <a:pt x="1903" y="868"/>
                  </a:cubicBezTo>
                  <a:cubicBezTo>
                    <a:pt x="1863" y="889"/>
                    <a:pt x="1824" y="910"/>
                    <a:pt x="1785" y="932"/>
                  </a:cubicBezTo>
                  <a:cubicBezTo>
                    <a:pt x="1770" y="941"/>
                    <a:pt x="1754" y="950"/>
                    <a:pt x="1739" y="959"/>
                  </a:cubicBezTo>
                  <a:lnTo>
                    <a:pt x="1706" y="979"/>
                  </a:lnTo>
                  <a:lnTo>
                    <a:pt x="1706" y="979"/>
                  </a:lnTo>
                  <a:lnTo>
                    <a:pt x="1706" y="977"/>
                  </a:lnTo>
                  <a:cubicBezTo>
                    <a:pt x="1696" y="957"/>
                    <a:pt x="1687" y="939"/>
                    <a:pt x="1677" y="921"/>
                  </a:cubicBezTo>
                  <a:lnTo>
                    <a:pt x="1676" y="919"/>
                  </a:lnTo>
                  <a:lnTo>
                    <a:pt x="1657" y="886"/>
                  </a:lnTo>
                  <a:lnTo>
                    <a:pt x="1657" y="886"/>
                  </a:lnTo>
                  <a:cubicBezTo>
                    <a:pt x="1661" y="884"/>
                    <a:pt x="1663" y="881"/>
                    <a:pt x="1666" y="877"/>
                  </a:cubicBezTo>
                  <a:cubicBezTo>
                    <a:pt x="1667" y="874"/>
                    <a:pt x="1669" y="870"/>
                    <a:pt x="1669" y="866"/>
                  </a:cubicBezTo>
                  <a:lnTo>
                    <a:pt x="1669" y="866"/>
                  </a:lnTo>
                  <a:cubicBezTo>
                    <a:pt x="1669" y="865"/>
                    <a:pt x="1669" y="865"/>
                    <a:pt x="1669" y="864"/>
                  </a:cubicBezTo>
                  <a:cubicBezTo>
                    <a:pt x="1669" y="863"/>
                    <a:pt x="1669" y="863"/>
                    <a:pt x="1669" y="862"/>
                  </a:cubicBezTo>
                  <a:cubicBezTo>
                    <a:pt x="1689" y="857"/>
                    <a:pt x="1710" y="851"/>
                    <a:pt x="1731" y="847"/>
                  </a:cubicBezTo>
                  <a:lnTo>
                    <a:pt x="1738" y="843"/>
                  </a:lnTo>
                  <a:close/>
                  <a:moveTo>
                    <a:pt x="2180" y="733"/>
                  </a:moveTo>
                  <a:cubicBezTo>
                    <a:pt x="2201" y="723"/>
                    <a:pt x="2223" y="714"/>
                    <a:pt x="2245" y="705"/>
                  </a:cubicBezTo>
                  <a:cubicBezTo>
                    <a:pt x="2267" y="696"/>
                    <a:pt x="2282" y="688"/>
                    <a:pt x="2302" y="681"/>
                  </a:cubicBezTo>
                  <a:cubicBezTo>
                    <a:pt x="2321" y="673"/>
                    <a:pt x="2347" y="663"/>
                    <a:pt x="2369" y="655"/>
                  </a:cubicBezTo>
                  <a:cubicBezTo>
                    <a:pt x="2389" y="647"/>
                    <a:pt x="2407" y="640"/>
                    <a:pt x="2426" y="633"/>
                  </a:cubicBezTo>
                  <a:lnTo>
                    <a:pt x="2465" y="619"/>
                  </a:lnTo>
                  <a:lnTo>
                    <a:pt x="2465" y="619"/>
                  </a:lnTo>
                  <a:cubicBezTo>
                    <a:pt x="2474" y="627"/>
                    <a:pt x="2483" y="635"/>
                    <a:pt x="2492" y="644"/>
                  </a:cubicBezTo>
                  <a:lnTo>
                    <a:pt x="2508" y="658"/>
                  </a:lnTo>
                  <a:lnTo>
                    <a:pt x="2535" y="684"/>
                  </a:lnTo>
                  <a:lnTo>
                    <a:pt x="2552" y="701"/>
                  </a:lnTo>
                  <a:lnTo>
                    <a:pt x="2578" y="728"/>
                  </a:lnTo>
                  <a:cubicBezTo>
                    <a:pt x="2584" y="733"/>
                    <a:pt x="2590" y="740"/>
                    <a:pt x="2595" y="746"/>
                  </a:cubicBezTo>
                  <a:lnTo>
                    <a:pt x="2606" y="757"/>
                  </a:lnTo>
                  <a:lnTo>
                    <a:pt x="2606" y="757"/>
                  </a:lnTo>
                  <a:cubicBezTo>
                    <a:pt x="2605" y="758"/>
                    <a:pt x="2604" y="759"/>
                    <a:pt x="2603" y="761"/>
                  </a:cubicBezTo>
                  <a:cubicBezTo>
                    <a:pt x="2601" y="764"/>
                    <a:pt x="2600" y="767"/>
                    <a:pt x="2600" y="771"/>
                  </a:cubicBezTo>
                  <a:lnTo>
                    <a:pt x="2548" y="769"/>
                  </a:lnTo>
                  <a:lnTo>
                    <a:pt x="2526" y="768"/>
                  </a:lnTo>
                  <a:cubicBezTo>
                    <a:pt x="2493" y="768"/>
                    <a:pt x="2461" y="767"/>
                    <a:pt x="2429" y="767"/>
                  </a:cubicBezTo>
                  <a:cubicBezTo>
                    <a:pt x="2397" y="767"/>
                    <a:pt x="2361" y="767"/>
                    <a:pt x="2326" y="768"/>
                  </a:cubicBezTo>
                  <a:cubicBezTo>
                    <a:pt x="2317" y="768"/>
                    <a:pt x="2308" y="769"/>
                    <a:pt x="2299" y="770"/>
                  </a:cubicBezTo>
                  <a:cubicBezTo>
                    <a:pt x="2274" y="771"/>
                    <a:pt x="2250" y="772"/>
                    <a:pt x="2225" y="773"/>
                  </a:cubicBezTo>
                  <a:cubicBezTo>
                    <a:pt x="2212" y="773"/>
                    <a:pt x="2199" y="775"/>
                    <a:pt x="2186" y="776"/>
                  </a:cubicBezTo>
                  <a:cubicBezTo>
                    <a:pt x="2166" y="777"/>
                    <a:pt x="2145" y="779"/>
                    <a:pt x="2125" y="781"/>
                  </a:cubicBezTo>
                  <a:cubicBezTo>
                    <a:pt x="2111" y="782"/>
                    <a:pt x="2098" y="783"/>
                    <a:pt x="2085" y="785"/>
                  </a:cubicBezTo>
                  <a:lnTo>
                    <a:pt x="2061" y="788"/>
                  </a:lnTo>
                  <a:cubicBezTo>
                    <a:pt x="2080" y="778"/>
                    <a:pt x="2102" y="768"/>
                    <a:pt x="2122" y="759"/>
                  </a:cubicBezTo>
                  <a:cubicBezTo>
                    <a:pt x="2142" y="750"/>
                    <a:pt x="2160" y="742"/>
                    <a:pt x="2180" y="733"/>
                  </a:cubicBezTo>
                  <a:close/>
                  <a:moveTo>
                    <a:pt x="2649" y="699"/>
                  </a:moveTo>
                  <a:cubicBezTo>
                    <a:pt x="2653" y="686"/>
                    <a:pt x="2657" y="674"/>
                    <a:pt x="2661" y="662"/>
                  </a:cubicBezTo>
                  <a:cubicBezTo>
                    <a:pt x="2665" y="650"/>
                    <a:pt x="2668" y="640"/>
                    <a:pt x="2672" y="630"/>
                  </a:cubicBezTo>
                  <a:cubicBezTo>
                    <a:pt x="2675" y="620"/>
                    <a:pt x="2680" y="605"/>
                    <a:pt x="2685" y="593"/>
                  </a:cubicBezTo>
                  <a:lnTo>
                    <a:pt x="2695" y="565"/>
                  </a:lnTo>
                  <a:cubicBezTo>
                    <a:pt x="2697" y="557"/>
                    <a:pt x="2700" y="550"/>
                    <a:pt x="2703" y="542"/>
                  </a:cubicBezTo>
                  <a:lnTo>
                    <a:pt x="2751" y="529"/>
                  </a:lnTo>
                  <a:cubicBezTo>
                    <a:pt x="2767" y="525"/>
                    <a:pt x="2782" y="520"/>
                    <a:pt x="2799" y="516"/>
                  </a:cubicBezTo>
                  <a:cubicBezTo>
                    <a:pt x="2829" y="508"/>
                    <a:pt x="2859" y="501"/>
                    <a:pt x="2888" y="494"/>
                  </a:cubicBezTo>
                  <a:cubicBezTo>
                    <a:pt x="2875" y="506"/>
                    <a:pt x="2864" y="517"/>
                    <a:pt x="2851" y="529"/>
                  </a:cubicBezTo>
                  <a:lnTo>
                    <a:pt x="2840" y="539"/>
                  </a:lnTo>
                  <a:cubicBezTo>
                    <a:pt x="2833" y="546"/>
                    <a:pt x="2826" y="553"/>
                    <a:pt x="2819" y="559"/>
                  </a:cubicBezTo>
                  <a:lnTo>
                    <a:pt x="2804" y="574"/>
                  </a:lnTo>
                  <a:cubicBezTo>
                    <a:pt x="2798" y="580"/>
                    <a:pt x="2792" y="586"/>
                    <a:pt x="2786" y="592"/>
                  </a:cubicBezTo>
                  <a:lnTo>
                    <a:pt x="2768" y="610"/>
                  </a:lnTo>
                  <a:lnTo>
                    <a:pt x="2752" y="628"/>
                  </a:lnTo>
                  <a:lnTo>
                    <a:pt x="2732" y="648"/>
                  </a:lnTo>
                  <a:lnTo>
                    <a:pt x="2717" y="665"/>
                  </a:lnTo>
                  <a:lnTo>
                    <a:pt x="2696" y="688"/>
                  </a:lnTo>
                  <a:lnTo>
                    <a:pt x="2682" y="704"/>
                  </a:lnTo>
                  <a:lnTo>
                    <a:pt x="2660" y="729"/>
                  </a:lnTo>
                  <a:lnTo>
                    <a:pt x="2647" y="744"/>
                  </a:lnTo>
                  <a:lnTo>
                    <a:pt x="2638" y="755"/>
                  </a:lnTo>
                  <a:lnTo>
                    <a:pt x="2638" y="755"/>
                  </a:lnTo>
                  <a:cubicBezTo>
                    <a:pt x="2637" y="754"/>
                    <a:pt x="2635" y="753"/>
                    <a:pt x="2635" y="753"/>
                  </a:cubicBezTo>
                  <a:cubicBezTo>
                    <a:pt x="2633" y="752"/>
                    <a:pt x="2633" y="752"/>
                    <a:pt x="2632" y="751"/>
                  </a:cubicBezTo>
                  <a:cubicBezTo>
                    <a:pt x="2634" y="745"/>
                    <a:pt x="2636" y="740"/>
                    <a:pt x="2637" y="734"/>
                  </a:cubicBezTo>
                  <a:cubicBezTo>
                    <a:pt x="2641" y="723"/>
                    <a:pt x="2645" y="710"/>
                    <a:pt x="2649" y="699"/>
                  </a:cubicBezTo>
                  <a:close/>
                  <a:moveTo>
                    <a:pt x="3120" y="552"/>
                  </a:moveTo>
                  <a:lnTo>
                    <a:pt x="3143" y="544"/>
                  </a:lnTo>
                  <a:lnTo>
                    <a:pt x="3163" y="538"/>
                  </a:lnTo>
                  <a:lnTo>
                    <a:pt x="3184" y="544"/>
                  </a:lnTo>
                  <a:lnTo>
                    <a:pt x="3215" y="552"/>
                  </a:lnTo>
                  <a:lnTo>
                    <a:pt x="3256" y="563"/>
                  </a:lnTo>
                  <a:lnTo>
                    <a:pt x="3287" y="572"/>
                  </a:lnTo>
                  <a:lnTo>
                    <a:pt x="3328" y="585"/>
                  </a:lnTo>
                  <a:lnTo>
                    <a:pt x="3359" y="594"/>
                  </a:lnTo>
                  <a:lnTo>
                    <a:pt x="3401" y="608"/>
                  </a:lnTo>
                  <a:lnTo>
                    <a:pt x="3431" y="617"/>
                  </a:lnTo>
                  <a:cubicBezTo>
                    <a:pt x="3446" y="622"/>
                    <a:pt x="3460" y="627"/>
                    <a:pt x="3474" y="632"/>
                  </a:cubicBezTo>
                  <a:lnTo>
                    <a:pt x="3503" y="642"/>
                  </a:lnTo>
                  <a:lnTo>
                    <a:pt x="3520" y="648"/>
                  </a:lnTo>
                  <a:cubicBezTo>
                    <a:pt x="3520" y="651"/>
                    <a:pt x="3520" y="654"/>
                    <a:pt x="3520" y="657"/>
                  </a:cubicBezTo>
                  <a:cubicBezTo>
                    <a:pt x="3520" y="659"/>
                    <a:pt x="3520" y="659"/>
                    <a:pt x="3520" y="660"/>
                  </a:cubicBezTo>
                  <a:cubicBezTo>
                    <a:pt x="3516" y="717"/>
                    <a:pt x="3514" y="777"/>
                    <a:pt x="3512" y="840"/>
                  </a:cubicBezTo>
                  <a:lnTo>
                    <a:pt x="3498" y="830"/>
                  </a:lnTo>
                  <a:cubicBezTo>
                    <a:pt x="3490" y="824"/>
                    <a:pt x="3483" y="818"/>
                    <a:pt x="3475" y="813"/>
                  </a:cubicBezTo>
                  <a:cubicBezTo>
                    <a:pt x="3467" y="807"/>
                    <a:pt x="3455" y="799"/>
                    <a:pt x="3445" y="792"/>
                  </a:cubicBezTo>
                  <a:lnTo>
                    <a:pt x="3421" y="775"/>
                  </a:lnTo>
                  <a:lnTo>
                    <a:pt x="3393" y="755"/>
                  </a:lnTo>
                  <a:lnTo>
                    <a:pt x="3368" y="738"/>
                  </a:lnTo>
                  <a:cubicBezTo>
                    <a:pt x="3359" y="732"/>
                    <a:pt x="3350" y="724"/>
                    <a:pt x="3340" y="719"/>
                  </a:cubicBezTo>
                  <a:cubicBezTo>
                    <a:pt x="3331" y="713"/>
                    <a:pt x="3324" y="708"/>
                    <a:pt x="3315" y="703"/>
                  </a:cubicBezTo>
                  <a:lnTo>
                    <a:pt x="3288" y="685"/>
                  </a:lnTo>
                  <a:lnTo>
                    <a:pt x="3263" y="669"/>
                  </a:lnTo>
                  <a:lnTo>
                    <a:pt x="3236" y="653"/>
                  </a:lnTo>
                  <a:lnTo>
                    <a:pt x="3211" y="637"/>
                  </a:lnTo>
                  <a:lnTo>
                    <a:pt x="3184" y="621"/>
                  </a:lnTo>
                  <a:lnTo>
                    <a:pt x="3159" y="607"/>
                  </a:lnTo>
                  <a:lnTo>
                    <a:pt x="3133" y="591"/>
                  </a:lnTo>
                  <a:lnTo>
                    <a:pt x="3107" y="578"/>
                  </a:lnTo>
                  <a:lnTo>
                    <a:pt x="3084" y="565"/>
                  </a:lnTo>
                  <a:lnTo>
                    <a:pt x="3088" y="563"/>
                  </a:lnTo>
                  <a:lnTo>
                    <a:pt x="3120" y="552"/>
                  </a:lnTo>
                  <a:close/>
                  <a:moveTo>
                    <a:pt x="3575" y="670"/>
                  </a:moveTo>
                  <a:cubicBezTo>
                    <a:pt x="3589" y="675"/>
                    <a:pt x="3603" y="681"/>
                    <a:pt x="3617" y="686"/>
                  </a:cubicBezTo>
                  <a:lnTo>
                    <a:pt x="3647" y="698"/>
                  </a:lnTo>
                  <a:lnTo>
                    <a:pt x="3666" y="707"/>
                  </a:lnTo>
                  <a:lnTo>
                    <a:pt x="3677" y="728"/>
                  </a:lnTo>
                  <a:cubicBezTo>
                    <a:pt x="3683" y="740"/>
                    <a:pt x="3689" y="752"/>
                    <a:pt x="3695" y="764"/>
                  </a:cubicBezTo>
                  <a:lnTo>
                    <a:pt x="3706" y="788"/>
                  </a:lnTo>
                  <a:lnTo>
                    <a:pt x="3726" y="829"/>
                  </a:lnTo>
                  <a:lnTo>
                    <a:pt x="3735" y="848"/>
                  </a:lnTo>
                  <a:cubicBezTo>
                    <a:pt x="3742" y="864"/>
                    <a:pt x="3749" y="880"/>
                    <a:pt x="3757" y="895"/>
                  </a:cubicBezTo>
                  <a:lnTo>
                    <a:pt x="3764" y="911"/>
                  </a:lnTo>
                  <a:cubicBezTo>
                    <a:pt x="3771" y="928"/>
                    <a:pt x="3780" y="945"/>
                    <a:pt x="3787" y="963"/>
                  </a:cubicBezTo>
                  <a:lnTo>
                    <a:pt x="3791" y="972"/>
                  </a:lnTo>
                  <a:lnTo>
                    <a:pt x="3811" y="1016"/>
                  </a:lnTo>
                  <a:lnTo>
                    <a:pt x="3782" y="1031"/>
                  </a:lnTo>
                  <a:lnTo>
                    <a:pt x="3782" y="1031"/>
                  </a:lnTo>
                  <a:lnTo>
                    <a:pt x="3782" y="1030"/>
                  </a:lnTo>
                  <a:cubicBezTo>
                    <a:pt x="3780" y="1026"/>
                    <a:pt x="3778" y="1023"/>
                    <a:pt x="3773" y="1021"/>
                  </a:cubicBezTo>
                  <a:cubicBezTo>
                    <a:pt x="3771" y="1019"/>
                    <a:pt x="3767" y="1019"/>
                    <a:pt x="3763" y="1018"/>
                  </a:cubicBezTo>
                  <a:lnTo>
                    <a:pt x="3763" y="1018"/>
                  </a:lnTo>
                  <a:cubicBezTo>
                    <a:pt x="3758" y="1018"/>
                    <a:pt x="3756" y="1019"/>
                    <a:pt x="3751" y="1022"/>
                  </a:cubicBezTo>
                  <a:cubicBezTo>
                    <a:pt x="3750" y="1023"/>
                    <a:pt x="3747" y="1024"/>
                    <a:pt x="3745" y="1026"/>
                  </a:cubicBezTo>
                  <a:cubicBezTo>
                    <a:pt x="3715" y="1001"/>
                    <a:pt x="3686" y="977"/>
                    <a:pt x="3656" y="953"/>
                  </a:cubicBezTo>
                  <a:lnTo>
                    <a:pt x="3648" y="946"/>
                  </a:lnTo>
                  <a:cubicBezTo>
                    <a:pt x="3633" y="934"/>
                    <a:pt x="3618" y="922"/>
                    <a:pt x="3603" y="911"/>
                  </a:cubicBezTo>
                  <a:cubicBezTo>
                    <a:pt x="3598" y="906"/>
                    <a:pt x="3592" y="902"/>
                    <a:pt x="3587" y="898"/>
                  </a:cubicBezTo>
                  <a:cubicBezTo>
                    <a:pt x="3575" y="889"/>
                    <a:pt x="3562" y="879"/>
                    <a:pt x="3550" y="870"/>
                  </a:cubicBezTo>
                  <a:lnTo>
                    <a:pt x="3529" y="854"/>
                  </a:lnTo>
                  <a:lnTo>
                    <a:pt x="3513" y="842"/>
                  </a:lnTo>
                  <a:cubicBezTo>
                    <a:pt x="3513" y="825"/>
                    <a:pt x="3514" y="809"/>
                    <a:pt x="3514" y="793"/>
                  </a:cubicBezTo>
                  <a:lnTo>
                    <a:pt x="3514" y="793"/>
                  </a:lnTo>
                  <a:cubicBezTo>
                    <a:pt x="3516" y="744"/>
                    <a:pt x="3519" y="696"/>
                    <a:pt x="3521" y="651"/>
                  </a:cubicBezTo>
                  <a:lnTo>
                    <a:pt x="3546" y="660"/>
                  </a:lnTo>
                  <a:lnTo>
                    <a:pt x="3575" y="670"/>
                  </a:lnTo>
                  <a:close/>
                  <a:moveTo>
                    <a:pt x="3889" y="980"/>
                  </a:moveTo>
                  <a:cubicBezTo>
                    <a:pt x="3901" y="974"/>
                    <a:pt x="3913" y="968"/>
                    <a:pt x="3925" y="963"/>
                  </a:cubicBezTo>
                  <a:cubicBezTo>
                    <a:pt x="3941" y="956"/>
                    <a:pt x="3957" y="949"/>
                    <a:pt x="3972" y="943"/>
                  </a:cubicBezTo>
                  <a:lnTo>
                    <a:pt x="4003" y="930"/>
                  </a:lnTo>
                  <a:cubicBezTo>
                    <a:pt x="4021" y="923"/>
                    <a:pt x="4039" y="917"/>
                    <a:pt x="4056" y="910"/>
                  </a:cubicBezTo>
                  <a:lnTo>
                    <a:pt x="4056" y="910"/>
                  </a:lnTo>
                  <a:cubicBezTo>
                    <a:pt x="4057" y="911"/>
                    <a:pt x="4057" y="912"/>
                    <a:pt x="4057" y="913"/>
                  </a:cubicBezTo>
                  <a:cubicBezTo>
                    <a:pt x="4060" y="917"/>
                    <a:pt x="4062" y="919"/>
                    <a:pt x="4066" y="922"/>
                  </a:cubicBezTo>
                  <a:cubicBezTo>
                    <a:pt x="4070" y="924"/>
                    <a:pt x="4074" y="925"/>
                    <a:pt x="4078" y="925"/>
                  </a:cubicBezTo>
                  <a:lnTo>
                    <a:pt x="4078" y="925"/>
                  </a:lnTo>
                  <a:cubicBezTo>
                    <a:pt x="4082" y="925"/>
                    <a:pt x="4086" y="924"/>
                    <a:pt x="4090" y="922"/>
                  </a:cubicBezTo>
                  <a:cubicBezTo>
                    <a:pt x="4094" y="920"/>
                    <a:pt x="4097" y="917"/>
                    <a:pt x="4099" y="913"/>
                  </a:cubicBezTo>
                  <a:cubicBezTo>
                    <a:pt x="4101" y="911"/>
                    <a:pt x="4100" y="910"/>
                    <a:pt x="4101" y="908"/>
                  </a:cubicBezTo>
                  <a:cubicBezTo>
                    <a:pt x="4150" y="920"/>
                    <a:pt x="4198" y="934"/>
                    <a:pt x="4246" y="948"/>
                  </a:cubicBezTo>
                  <a:lnTo>
                    <a:pt x="4258" y="952"/>
                  </a:lnTo>
                  <a:lnTo>
                    <a:pt x="4309" y="969"/>
                  </a:lnTo>
                  <a:cubicBezTo>
                    <a:pt x="4299" y="1012"/>
                    <a:pt x="4290" y="1060"/>
                    <a:pt x="4280" y="1111"/>
                  </a:cubicBezTo>
                  <a:lnTo>
                    <a:pt x="4280" y="1111"/>
                  </a:lnTo>
                  <a:cubicBezTo>
                    <a:pt x="4122" y="1078"/>
                    <a:pt x="3987" y="1059"/>
                    <a:pt x="3827" y="1047"/>
                  </a:cubicBezTo>
                  <a:cubicBezTo>
                    <a:pt x="3822" y="1037"/>
                    <a:pt x="3818" y="1027"/>
                    <a:pt x="3814" y="1018"/>
                  </a:cubicBezTo>
                  <a:cubicBezTo>
                    <a:pt x="3825" y="1012"/>
                    <a:pt x="3835" y="1006"/>
                    <a:pt x="3846" y="1001"/>
                  </a:cubicBezTo>
                  <a:cubicBezTo>
                    <a:pt x="3860" y="992"/>
                    <a:pt x="3874" y="986"/>
                    <a:pt x="3889" y="979"/>
                  </a:cubicBezTo>
                  <a:lnTo>
                    <a:pt x="3889" y="980"/>
                  </a:lnTo>
                  <a:close/>
                  <a:moveTo>
                    <a:pt x="4377" y="964"/>
                  </a:moveTo>
                  <a:lnTo>
                    <a:pt x="4414" y="975"/>
                  </a:lnTo>
                  <a:lnTo>
                    <a:pt x="4446" y="984"/>
                  </a:lnTo>
                  <a:lnTo>
                    <a:pt x="4482" y="995"/>
                  </a:lnTo>
                  <a:lnTo>
                    <a:pt x="4514" y="1005"/>
                  </a:lnTo>
                  <a:lnTo>
                    <a:pt x="4550" y="1018"/>
                  </a:lnTo>
                  <a:lnTo>
                    <a:pt x="4580" y="1029"/>
                  </a:lnTo>
                  <a:lnTo>
                    <a:pt x="4615" y="1042"/>
                  </a:lnTo>
                  <a:lnTo>
                    <a:pt x="4644" y="1054"/>
                  </a:lnTo>
                  <a:cubicBezTo>
                    <a:pt x="4656" y="1058"/>
                    <a:pt x="4669" y="1063"/>
                    <a:pt x="4680" y="1068"/>
                  </a:cubicBezTo>
                  <a:cubicBezTo>
                    <a:pt x="4692" y="1073"/>
                    <a:pt x="4698" y="1076"/>
                    <a:pt x="4708" y="1080"/>
                  </a:cubicBezTo>
                  <a:lnTo>
                    <a:pt x="4730" y="1090"/>
                  </a:lnTo>
                  <a:lnTo>
                    <a:pt x="4732" y="1094"/>
                  </a:lnTo>
                  <a:lnTo>
                    <a:pt x="4752" y="1122"/>
                  </a:lnTo>
                  <a:cubicBezTo>
                    <a:pt x="4764" y="1139"/>
                    <a:pt x="4776" y="1156"/>
                    <a:pt x="4788" y="1173"/>
                  </a:cubicBezTo>
                  <a:lnTo>
                    <a:pt x="4783" y="1170"/>
                  </a:lnTo>
                  <a:lnTo>
                    <a:pt x="4750" y="1153"/>
                  </a:lnTo>
                  <a:lnTo>
                    <a:pt x="4713" y="1133"/>
                  </a:lnTo>
                  <a:lnTo>
                    <a:pt x="4679" y="1116"/>
                  </a:lnTo>
                  <a:lnTo>
                    <a:pt x="4641" y="1097"/>
                  </a:lnTo>
                  <a:cubicBezTo>
                    <a:pt x="4629" y="1091"/>
                    <a:pt x="4618" y="1086"/>
                    <a:pt x="4606" y="1081"/>
                  </a:cubicBezTo>
                  <a:lnTo>
                    <a:pt x="4567" y="1063"/>
                  </a:lnTo>
                  <a:lnTo>
                    <a:pt x="4531" y="1048"/>
                  </a:lnTo>
                  <a:lnTo>
                    <a:pt x="4491" y="1031"/>
                  </a:lnTo>
                  <a:lnTo>
                    <a:pt x="4455" y="1017"/>
                  </a:lnTo>
                  <a:lnTo>
                    <a:pt x="4414" y="1001"/>
                  </a:lnTo>
                  <a:lnTo>
                    <a:pt x="4377" y="988"/>
                  </a:lnTo>
                  <a:lnTo>
                    <a:pt x="4335" y="973"/>
                  </a:lnTo>
                  <a:lnTo>
                    <a:pt x="4311" y="965"/>
                  </a:lnTo>
                  <a:lnTo>
                    <a:pt x="4312" y="961"/>
                  </a:lnTo>
                  <a:lnTo>
                    <a:pt x="4315" y="947"/>
                  </a:lnTo>
                  <a:lnTo>
                    <a:pt x="4343" y="954"/>
                  </a:lnTo>
                  <a:lnTo>
                    <a:pt x="4377" y="964"/>
                  </a:lnTo>
                  <a:close/>
                  <a:moveTo>
                    <a:pt x="4812" y="1207"/>
                  </a:moveTo>
                  <a:cubicBezTo>
                    <a:pt x="4825" y="1226"/>
                    <a:pt x="4839" y="1246"/>
                    <a:pt x="4851" y="1266"/>
                  </a:cubicBezTo>
                  <a:cubicBezTo>
                    <a:pt x="4858" y="1275"/>
                    <a:pt x="4864" y="1285"/>
                    <a:pt x="4871" y="1295"/>
                  </a:cubicBezTo>
                  <a:lnTo>
                    <a:pt x="4888" y="1321"/>
                  </a:lnTo>
                  <a:lnTo>
                    <a:pt x="4888" y="1321"/>
                  </a:lnTo>
                  <a:cubicBezTo>
                    <a:pt x="4685" y="1221"/>
                    <a:pt x="4503" y="1158"/>
                    <a:pt x="4282" y="1112"/>
                  </a:cubicBezTo>
                  <a:lnTo>
                    <a:pt x="4282" y="1108"/>
                  </a:lnTo>
                  <a:lnTo>
                    <a:pt x="4286" y="1087"/>
                  </a:lnTo>
                  <a:cubicBezTo>
                    <a:pt x="4288" y="1076"/>
                    <a:pt x="4290" y="1065"/>
                    <a:pt x="4293" y="1054"/>
                  </a:cubicBezTo>
                  <a:lnTo>
                    <a:pt x="4293" y="1054"/>
                  </a:lnTo>
                  <a:cubicBezTo>
                    <a:pt x="4292" y="1053"/>
                    <a:pt x="4292" y="1053"/>
                    <a:pt x="4292" y="1052"/>
                  </a:cubicBezTo>
                  <a:cubicBezTo>
                    <a:pt x="4292" y="1051"/>
                    <a:pt x="4292" y="1050"/>
                    <a:pt x="4293" y="1050"/>
                  </a:cubicBezTo>
                  <a:cubicBezTo>
                    <a:pt x="4294" y="1042"/>
                    <a:pt x="4296" y="1035"/>
                    <a:pt x="4297" y="1028"/>
                  </a:cubicBezTo>
                  <a:cubicBezTo>
                    <a:pt x="4299" y="1021"/>
                    <a:pt x="4299" y="1018"/>
                    <a:pt x="4300" y="1014"/>
                  </a:cubicBezTo>
                  <a:cubicBezTo>
                    <a:pt x="4301" y="1009"/>
                    <a:pt x="4303" y="1001"/>
                    <a:pt x="4304" y="996"/>
                  </a:cubicBezTo>
                  <a:lnTo>
                    <a:pt x="4307" y="979"/>
                  </a:lnTo>
                  <a:lnTo>
                    <a:pt x="4310" y="969"/>
                  </a:lnTo>
                  <a:lnTo>
                    <a:pt x="4325" y="974"/>
                  </a:lnTo>
                  <a:lnTo>
                    <a:pt x="4336" y="978"/>
                  </a:lnTo>
                  <a:cubicBezTo>
                    <a:pt x="4359" y="986"/>
                    <a:pt x="4382" y="994"/>
                    <a:pt x="4405" y="1002"/>
                  </a:cubicBezTo>
                  <a:lnTo>
                    <a:pt x="4426" y="1010"/>
                  </a:lnTo>
                  <a:cubicBezTo>
                    <a:pt x="4445" y="1017"/>
                    <a:pt x="4464" y="1025"/>
                    <a:pt x="4483" y="1032"/>
                  </a:cubicBezTo>
                  <a:lnTo>
                    <a:pt x="4513" y="1044"/>
                  </a:lnTo>
                  <a:lnTo>
                    <a:pt x="4560" y="1064"/>
                  </a:lnTo>
                  <a:lnTo>
                    <a:pt x="4587" y="1077"/>
                  </a:lnTo>
                  <a:cubicBezTo>
                    <a:pt x="4603" y="1083"/>
                    <a:pt x="4619" y="1090"/>
                    <a:pt x="4634" y="1098"/>
                  </a:cubicBezTo>
                  <a:lnTo>
                    <a:pt x="4666" y="1114"/>
                  </a:lnTo>
                  <a:cubicBezTo>
                    <a:pt x="4680" y="1120"/>
                    <a:pt x="4693" y="1127"/>
                    <a:pt x="4706" y="1133"/>
                  </a:cubicBezTo>
                  <a:lnTo>
                    <a:pt x="4728" y="1145"/>
                  </a:lnTo>
                  <a:cubicBezTo>
                    <a:pt x="4744" y="1153"/>
                    <a:pt x="4760" y="1162"/>
                    <a:pt x="4776" y="1171"/>
                  </a:cubicBezTo>
                  <a:cubicBezTo>
                    <a:pt x="4781" y="1173"/>
                    <a:pt x="4785" y="1175"/>
                    <a:pt x="4789" y="1178"/>
                  </a:cubicBezTo>
                  <a:lnTo>
                    <a:pt x="4791" y="1180"/>
                  </a:lnTo>
                  <a:lnTo>
                    <a:pt x="4812" y="1207"/>
                  </a:lnTo>
                  <a:close/>
                  <a:moveTo>
                    <a:pt x="4250" y="1291"/>
                  </a:moveTo>
                  <a:lnTo>
                    <a:pt x="4245" y="1330"/>
                  </a:lnTo>
                  <a:cubicBezTo>
                    <a:pt x="4242" y="1346"/>
                    <a:pt x="4240" y="1363"/>
                    <a:pt x="4238" y="1380"/>
                  </a:cubicBezTo>
                  <a:cubicBezTo>
                    <a:pt x="4236" y="1392"/>
                    <a:pt x="4235" y="1405"/>
                    <a:pt x="4233" y="1417"/>
                  </a:cubicBezTo>
                  <a:cubicBezTo>
                    <a:pt x="4231" y="1433"/>
                    <a:pt x="4229" y="1450"/>
                    <a:pt x="4227" y="1467"/>
                  </a:cubicBezTo>
                  <a:cubicBezTo>
                    <a:pt x="4225" y="1480"/>
                    <a:pt x="4224" y="1493"/>
                    <a:pt x="4222" y="1507"/>
                  </a:cubicBezTo>
                  <a:cubicBezTo>
                    <a:pt x="4220" y="1520"/>
                    <a:pt x="4219" y="1539"/>
                    <a:pt x="4217" y="1556"/>
                  </a:cubicBezTo>
                  <a:cubicBezTo>
                    <a:pt x="4215" y="1572"/>
                    <a:pt x="4214" y="1585"/>
                    <a:pt x="4212" y="1601"/>
                  </a:cubicBezTo>
                  <a:cubicBezTo>
                    <a:pt x="4211" y="1616"/>
                    <a:pt x="4209" y="1633"/>
                    <a:pt x="4207" y="1649"/>
                  </a:cubicBezTo>
                  <a:cubicBezTo>
                    <a:pt x="4206" y="1665"/>
                    <a:pt x="4205" y="1682"/>
                    <a:pt x="4203" y="1699"/>
                  </a:cubicBezTo>
                  <a:cubicBezTo>
                    <a:pt x="4202" y="1715"/>
                    <a:pt x="4200" y="1731"/>
                    <a:pt x="4198" y="1748"/>
                  </a:cubicBezTo>
                  <a:cubicBezTo>
                    <a:pt x="4197" y="1764"/>
                    <a:pt x="4195" y="1782"/>
                    <a:pt x="4194" y="1799"/>
                  </a:cubicBezTo>
                  <a:cubicBezTo>
                    <a:pt x="4193" y="1816"/>
                    <a:pt x="4191" y="1839"/>
                    <a:pt x="4190" y="1857"/>
                  </a:cubicBezTo>
                  <a:cubicBezTo>
                    <a:pt x="4190" y="1866"/>
                    <a:pt x="4188" y="1874"/>
                    <a:pt x="4188" y="1882"/>
                  </a:cubicBezTo>
                  <a:lnTo>
                    <a:pt x="4188" y="1882"/>
                  </a:lnTo>
                  <a:lnTo>
                    <a:pt x="4188" y="1882"/>
                  </a:lnTo>
                  <a:cubicBezTo>
                    <a:pt x="4185" y="1882"/>
                    <a:pt x="4182" y="1883"/>
                    <a:pt x="4179" y="1884"/>
                  </a:cubicBezTo>
                  <a:lnTo>
                    <a:pt x="4172" y="1866"/>
                  </a:lnTo>
                  <a:cubicBezTo>
                    <a:pt x="4164" y="1846"/>
                    <a:pt x="4156" y="1828"/>
                    <a:pt x="4148" y="1809"/>
                  </a:cubicBezTo>
                  <a:cubicBezTo>
                    <a:pt x="4136" y="1782"/>
                    <a:pt x="4125" y="1754"/>
                    <a:pt x="4113" y="1727"/>
                  </a:cubicBezTo>
                  <a:cubicBezTo>
                    <a:pt x="4112" y="1723"/>
                    <a:pt x="4111" y="1720"/>
                    <a:pt x="4109" y="1716"/>
                  </a:cubicBezTo>
                  <a:cubicBezTo>
                    <a:pt x="4083" y="1653"/>
                    <a:pt x="4057" y="1591"/>
                    <a:pt x="4032" y="1529"/>
                  </a:cubicBezTo>
                  <a:cubicBezTo>
                    <a:pt x="3963" y="1364"/>
                    <a:pt x="3896" y="1203"/>
                    <a:pt x="3828" y="1048"/>
                  </a:cubicBezTo>
                  <a:lnTo>
                    <a:pt x="3828" y="1048"/>
                  </a:lnTo>
                  <a:cubicBezTo>
                    <a:pt x="3989" y="1060"/>
                    <a:pt x="4124" y="1079"/>
                    <a:pt x="4281" y="1112"/>
                  </a:cubicBezTo>
                  <a:cubicBezTo>
                    <a:pt x="4279" y="1122"/>
                    <a:pt x="4277" y="1132"/>
                    <a:pt x="4275" y="1141"/>
                  </a:cubicBezTo>
                  <a:cubicBezTo>
                    <a:pt x="4275" y="1141"/>
                    <a:pt x="4274" y="1141"/>
                    <a:pt x="4272" y="1141"/>
                  </a:cubicBezTo>
                  <a:lnTo>
                    <a:pt x="4272" y="1141"/>
                  </a:lnTo>
                  <a:lnTo>
                    <a:pt x="4272" y="1141"/>
                  </a:lnTo>
                  <a:cubicBezTo>
                    <a:pt x="4268" y="1141"/>
                    <a:pt x="4264" y="1142"/>
                    <a:pt x="4260" y="1145"/>
                  </a:cubicBezTo>
                  <a:cubicBezTo>
                    <a:pt x="4257" y="1147"/>
                    <a:pt x="4255" y="1149"/>
                    <a:pt x="4252" y="1153"/>
                  </a:cubicBezTo>
                  <a:cubicBezTo>
                    <a:pt x="4250" y="1156"/>
                    <a:pt x="4248" y="1161"/>
                    <a:pt x="4248" y="1165"/>
                  </a:cubicBezTo>
                  <a:lnTo>
                    <a:pt x="4248" y="1165"/>
                  </a:lnTo>
                  <a:lnTo>
                    <a:pt x="4248" y="1165"/>
                  </a:lnTo>
                  <a:cubicBezTo>
                    <a:pt x="4248" y="1170"/>
                    <a:pt x="4250" y="1172"/>
                    <a:pt x="4252" y="1177"/>
                  </a:cubicBezTo>
                  <a:cubicBezTo>
                    <a:pt x="4255" y="1180"/>
                    <a:pt x="4256" y="1183"/>
                    <a:pt x="4260" y="1186"/>
                  </a:cubicBezTo>
                  <a:cubicBezTo>
                    <a:pt x="4263" y="1187"/>
                    <a:pt x="4265" y="1188"/>
                    <a:pt x="4268" y="1188"/>
                  </a:cubicBezTo>
                  <a:cubicBezTo>
                    <a:pt x="4265" y="1208"/>
                    <a:pt x="4262" y="1227"/>
                    <a:pt x="4259" y="1246"/>
                  </a:cubicBezTo>
                  <a:cubicBezTo>
                    <a:pt x="4254" y="1260"/>
                    <a:pt x="4252" y="1275"/>
                    <a:pt x="4250" y="1290"/>
                  </a:cubicBezTo>
                  <a:lnTo>
                    <a:pt x="4250" y="1291"/>
                  </a:lnTo>
                  <a:close/>
                  <a:moveTo>
                    <a:pt x="4174" y="2796"/>
                  </a:moveTo>
                  <a:cubicBezTo>
                    <a:pt x="4174" y="2827"/>
                    <a:pt x="4175" y="2857"/>
                    <a:pt x="4176" y="2888"/>
                  </a:cubicBezTo>
                  <a:cubicBezTo>
                    <a:pt x="4176" y="2911"/>
                    <a:pt x="4177" y="2935"/>
                    <a:pt x="4178" y="2958"/>
                  </a:cubicBezTo>
                  <a:cubicBezTo>
                    <a:pt x="4178" y="2975"/>
                    <a:pt x="4179" y="2992"/>
                    <a:pt x="4179" y="3010"/>
                  </a:cubicBezTo>
                  <a:lnTo>
                    <a:pt x="4179" y="3010"/>
                  </a:lnTo>
                  <a:cubicBezTo>
                    <a:pt x="4176" y="3010"/>
                    <a:pt x="4174" y="3011"/>
                    <a:pt x="4170" y="3013"/>
                  </a:cubicBezTo>
                  <a:cubicBezTo>
                    <a:pt x="4170" y="3013"/>
                    <a:pt x="4168" y="3014"/>
                    <a:pt x="4167" y="3015"/>
                  </a:cubicBezTo>
                  <a:cubicBezTo>
                    <a:pt x="4155" y="3002"/>
                    <a:pt x="4144" y="2988"/>
                    <a:pt x="4133" y="2975"/>
                  </a:cubicBezTo>
                  <a:cubicBezTo>
                    <a:pt x="4122" y="2961"/>
                    <a:pt x="4109" y="2948"/>
                    <a:pt x="4097" y="2933"/>
                  </a:cubicBezTo>
                  <a:cubicBezTo>
                    <a:pt x="4080" y="2914"/>
                    <a:pt x="4064" y="2894"/>
                    <a:pt x="4048" y="2874"/>
                  </a:cubicBezTo>
                  <a:cubicBezTo>
                    <a:pt x="4037" y="2860"/>
                    <a:pt x="4025" y="2847"/>
                    <a:pt x="4013" y="2832"/>
                  </a:cubicBezTo>
                  <a:cubicBezTo>
                    <a:pt x="3996" y="2813"/>
                    <a:pt x="3980" y="2791"/>
                    <a:pt x="3963" y="2770"/>
                  </a:cubicBezTo>
                  <a:cubicBezTo>
                    <a:pt x="3952" y="2756"/>
                    <a:pt x="3941" y="2743"/>
                    <a:pt x="3930" y="2729"/>
                  </a:cubicBezTo>
                  <a:cubicBezTo>
                    <a:pt x="3911" y="2705"/>
                    <a:pt x="3893" y="2681"/>
                    <a:pt x="3874" y="2657"/>
                  </a:cubicBezTo>
                  <a:lnTo>
                    <a:pt x="3848" y="2624"/>
                  </a:lnTo>
                  <a:cubicBezTo>
                    <a:pt x="3822" y="2589"/>
                    <a:pt x="3795" y="2555"/>
                    <a:pt x="3769" y="2519"/>
                  </a:cubicBezTo>
                  <a:lnTo>
                    <a:pt x="3769" y="2519"/>
                  </a:lnTo>
                  <a:cubicBezTo>
                    <a:pt x="3768" y="2519"/>
                    <a:pt x="3768" y="2519"/>
                    <a:pt x="3768" y="2519"/>
                  </a:cubicBezTo>
                  <a:cubicBezTo>
                    <a:pt x="3768" y="2518"/>
                    <a:pt x="3768" y="2518"/>
                    <a:pt x="3768" y="2518"/>
                  </a:cubicBezTo>
                  <a:cubicBezTo>
                    <a:pt x="3692" y="2418"/>
                    <a:pt x="3617" y="2316"/>
                    <a:pt x="3545" y="2217"/>
                  </a:cubicBezTo>
                  <a:lnTo>
                    <a:pt x="3545" y="2217"/>
                  </a:lnTo>
                  <a:cubicBezTo>
                    <a:pt x="3548" y="2215"/>
                    <a:pt x="3550" y="2212"/>
                    <a:pt x="3551" y="2210"/>
                  </a:cubicBezTo>
                  <a:cubicBezTo>
                    <a:pt x="3554" y="2205"/>
                    <a:pt x="3555" y="2203"/>
                    <a:pt x="3555" y="2198"/>
                  </a:cubicBezTo>
                  <a:cubicBezTo>
                    <a:pt x="3555" y="2194"/>
                    <a:pt x="3554" y="2191"/>
                    <a:pt x="3552" y="2188"/>
                  </a:cubicBezTo>
                  <a:lnTo>
                    <a:pt x="3604" y="2160"/>
                  </a:lnTo>
                  <a:lnTo>
                    <a:pt x="3620" y="2151"/>
                  </a:lnTo>
                  <a:cubicBezTo>
                    <a:pt x="3645" y="2137"/>
                    <a:pt x="3670" y="2125"/>
                    <a:pt x="3694" y="2112"/>
                  </a:cubicBezTo>
                  <a:lnTo>
                    <a:pt x="3707" y="2106"/>
                  </a:lnTo>
                  <a:cubicBezTo>
                    <a:pt x="3764" y="2077"/>
                    <a:pt x="3819" y="2051"/>
                    <a:pt x="3874" y="2027"/>
                  </a:cubicBezTo>
                  <a:lnTo>
                    <a:pt x="3897" y="2017"/>
                  </a:lnTo>
                  <a:lnTo>
                    <a:pt x="3954" y="1992"/>
                  </a:lnTo>
                  <a:lnTo>
                    <a:pt x="3986" y="1980"/>
                  </a:lnTo>
                  <a:lnTo>
                    <a:pt x="4033" y="1960"/>
                  </a:lnTo>
                  <a:cubicBezTo>
                    <a:pt x="4046" y="1955"/>
                    <a:pt x="4059" y="1950"/>
                    <a:pt x="4071" y="1946"/>
                  </a:cubicBezTo>
                  <a:cubicBezTo>
                    <a:pt x="4084" y="1941"/>
                    <a:pt x="4097" y="1936"/>
                    <a:pt x="4110" y="1932"/>
                  </a:cubicBezTo>
                  <a:lnTo>
                    <a:pt x="4150" y="1919"/>
                  </a:lnTo>
                  <a:lnTo>
                    <a:pt x="4164" y="1914"/>
                  </a:lnTo>
                  <a:lnTo>
                    <a:pt x="4164" y="1914"/>
                  </a:lnTo>
                  <a:cubicBezTo>
                    <a:pt x="4164" y="1915"/>
                    <a:pt x="4165" y="1916"/>
                    <a:pt x="4165" y="1917"/>
                  </a:cubicBezTo>
                  <a:cubicBezTo>
                    <a:pt x="4168" y="1921"/>
                    <a:pt x="4171" y="1923"/>
                    <a:pt x="4174" y="1926"/>
                  </a:cubicBezTo>
                  <a:cubicBezTo>
                    <a:pt x="4178" y="1927"/>
                    <a:pt x="4180" y="1929"/>
                    <a:pt x="4184" y="1929"/>
                  </a:cubicBezTo>
                  <a:cubicBezTo>
                    <a:pt x="4173" y="2148"/>
                    <a:pt x="4169" y="2373"/>
                    <a:pt x="4170" y="2602"/>
                  </a:cubicBezTo>
                  <a:cubicBezTo>
                    <a:pt x="4170" y="2611"/>
                    <a:pt x="4170" y="2620"/>
                    <a:pt x="4170" y="2629"/>
                  </a:cubicBezTo>
                  <a:cubicBezTo>
                    <a:pt x="4170" y="2668"/>
                    <a:pt x="4170" y="2706"/>
                    <a:pt x="4171" y="2744"/>
                  </a:cubicBezTo>
                  <a:cubicBezTo>
                    <a:pt x="4172" y="2761"/>
                    <a:pt x="4173" y="2778"/>
                    <a:pt x="4173" y="2795"/>
                  </a:cubicBezTo>
                  <a:lnTo>
                    <a:pt x="4174" y="2796"/>
                  </a:lnTo>
                  <a:close/>
                  <a:moveTo>
                    <a:pt x="4557" y="2539"/>
                  </a:moveTo>
                  <a:lnTo>
                    <a:pt x="4597" y="2494"/>
                  </a:lnTo>
                  <a:lnTo>
                    <a:pt x="4610" y="2481"/>
                  </a:lnTo>
                  <a:cubicBezTo>
                    <a:pt x="4621" y="2468"/>
                    <a:pt x="4633" y="2456"/>
                    <a:pt x="4645" y="2444"/>
                  </a:cubicBezTo>
                  <a:lnTo>
                    <a:pt x="4661" y="2427"/>
                  </a:lnTo>
                  <a:cubicBezTo>
                    <a:pt x="4672" y="2417"/>
                    <a:pt x="4682" y="2406"/>
                    <a:pt x="4693" y="2396"/>
                  </a:cubicBezTo>
                  <a:cubicBezTo>
                    <a:pt x="4700" y="2389"/>
                    <a:pt x="4706" y="2383"/>
                    <a:pt x="4713" y="2377"/>
                  </a:cubicBezTo>
                  <a:cubicBezTo>
                    <a:pt x="4722" y="2368"/>
                    <a:pt x="4733" y="2358"/>
                    <a:pt x="4742" y="2350"/>
                  </a:cubicBezTo>
                  <a:cubicBezTo>
                    <a:pt x="4752" y="2341"/>
                    <a:pt x="4757" y="2337"/>
                    <a:pt x="4764" y="2330"/>
                  </a:cubicBezTo>
                  <a:cubicBezTo>
                    <a:pt x="4771" y="2323"/>
                    <a:pt x="4782" y="2314"/>
                    <a:pt x="4791" y="2306"/>
                  </a:cubicBezTo>
                  <a:lnTo>
                    <a:pt x="4816" y="2286"/>
                  </a:lnTo>
                  <a:cubicBezTo>
                    <a:pt x="4824" y="2280"/>
                    <a:pt x="4833" y="2272"/>
                    <a:pt x="4842" y="2266"/>
                  </a:cubicBezTo>
                  <a:cubicBezTo>
                    <a:pt x="4851" y="2259"/>
                    <a:pt x="4858" y="2253"/>
                    <a:pt x="4867" y="2247"/>
                  </a:cubicBezTo>
                  <a:lnTo>
                    <a:pt x="4875" y="2242"/>
                  </a:lnTo>
                  <a:lnTo>
                    <a:pt x="4875" y="2242"/>
                  </a:lnTo>
                  <a:cubicBezTo>
                    <a:pt x="4876" y="2244"/>
                    <a:pt x="4879" y="2245"/>
                    <a:pt x="4881" y="2247"/>
                  </a:cubicBezTo>
                  <a:cubicBezTo>
                    <a:pt x="4885" y="2248"/>
                    <a:pt x="4886" y="2250"/>
                    <a:pt x="4890" y="2250"/>
                  </a:cubicBezTo>
                  <a:cubicBezTo>
                    <a:pt x="4888" y="2270"/>
                    <a:pt x="4886" y="2289"/>
                    <a:pt x="4884" y="2308"/>
                  </a:cubicBezTo>
                  <a:cubicBezTo>
                    <a:pt x="4883" y="2324"/>
                    <a:pt x="4881" y="2340"/>
                    <a:pt x="4880" y="2357"/>
                  </a:cubicBezTo>
                  <a:cubicBezTo>
                    <a:pt x="4877" y="2381"/>
                    <a:pt x="4876" y="2406"/>
                    <a:pt x="4874" y="2430"/>
                  </a:cubicBezTo>
                  <a:cubicBezTo>
                    <a:pt x="4872" y="2450"/>
                    <a:pt x="4871" y="2469"/>
                    <a:pt x="4869" y="2488"/>
                  </a:cubicBezTo>
                  <a:cubicBezTo>
                    <a:pt x="4868" y="2512"/>
                    <a:pt x="4866" y="2537"/>
                    <a:pt x="4865" y="2562"/>
                  </a:cubicBezTo>
                  <a:cubicBezTo>
                    <a:pt x="4864" y="2582"/>
                    <a:pt x="4862" y="2601"/>
                    <a:pt x="4861" y="2621"/>
                  </a:cubicBezTo>
                  <a:cubicBezTo>
                    <a:pt x="4860" y="2649"/>
                    <a:pt x="4858" y="2678"/>
                    <a:pt x="4857" y="2707"/>
                  </a:cubicBezTo>
                  <a:cubicBezTo>
                    <a:pt x="4857" y="2723"/>
                    <a:pt x="4855" y="2740"/>
                    <a:pt x="4855" y="2757"/>
                  </a:cubicBezTo>
                  <a:cubicBezTo>
                    <a:pt x="4848" y="2931"/>
                    <a:pt x="4847" y="3110"/>
                    <a:pt x="4850" y="3293"/>
                  </a:cubicBezTo>
                  <a:lnTo>
                    <a:pt x="4850" y="3293"/>
                  </a:lnTo>
                  <a:cubicBezTo>
                    <a:pt x="4846" y="3293"/>
                    <a:pt x="4843" y="3294"/>
                    <a:pt x="4839" y="3296"/>
                  </a:cubicBezTo>
                  <a:cubicBezTo>
                    <a:pt x="4836" y="3298"/>
                    <a:pt x="4834" y="3302"/>
                    <a:pt x="4831" y="3305"/>
                  </a:cubicBezTo>
                  <a:cubicBezTo>
                    <a:pt x="4831" y="3307"/>
                    <a:pt x="4829" y="3308"/>
                    <a:pt x="4829" y="3309"/>
                  </a:cubicBezTo>
                  <a:cubicBezTo>
                    <a:pt x="4817" y="3306"/>
                    <a:pt x="4805" y="3303"/>
                    <a:pt x="4793" y="3299"/>
                  </a:cubicBezTo>
                  <a:lnTo>
                    <a:pt x="4778" y="3295"/>
                  </a:lnTo>
                  <a:cubicBezTo>
                    <a:pt x="4760" y="3290"/>
                    <a:pt x="4741" y="3284"/>
                    <a:pt x="4723" y="3278"/>
                  </a:cubicBezTo>
                  <a:cubicBezTo>
                    <a:pt x="4716" y="3275"/>
                    <a:pt x="4709" y="3273"/>
                    <a:pt x="4701" y="3271"/>
                  </a:cubicBezTo>
                  <a:cubicBezTo>
                    <a:pt x="4684" y="3265"/>
                    <a:pt x="4667" y="3259"/>
                    <a:pt x="4650" y="3251"/>
                  </a:cubicBezTo>
                  <a:lnTo>
                    <a:pt x="4622" y="3241"/>
                  </a:lnTo>
                  <a:cubicBezTo>
                    <a:pt x="4605" y="3235"/>
                    <a:pt x="4587" y="3227"/>
                    <a:pt x="4569" y="3220"/>
                  </a:cubicBezTo>
                  <a:lnTo>
                    <a:pt x="4541" y="3208"/>
                  </a:lnTo>
                  <a:cubicBezTo>
                    <a:pt x="4515" y="3197"/>
                    <a:pt x="4488" y="3185"/>
                    <a:pt x="4461" y="3173"/>
                  </a:cubicBezTo>
                  <a:lnTo>
                    <a:pt x="4456" y="3171"/>
                  </a:lnTo>
                  <a:cubicBezTo>
                    <a:pt x="4427" y="3157"/>
                    <a:pt x="4397" y="3143"/>
                    <a:pt x="4368" y="3129"/>
                  </a:cubicBezTo>
                  <a:lnTo>
                    <a:pt x="4351" y="3120"/>
                  </a:lnTo>
                  <a:cubicBezTo>
                    <a:pt x="4327" y="3108"/>
                    <a:pt x="4302" y="3095"/>
                    <a:pt x="4277" y="3082"/>
                  </a:cubicBezTo>
                  <a:lnTo>
                    <a:pt x="4245" y="3065"/>
                  </a:lnTo>
                  <a:lnTo>
                    <a:pt x="4202" y="3041"/>
                  </a:lnTo>
                  <a:lnTo>
                    <a:pt x="4202" y="3041"/>
                  </a:lnTo>
                  <a:cubicBezTo>
                    <a:pt x="4204" y="3038"/>
                    <a:pt x="4205" y="3035"/>
                    <a:pt x="4205" y="3031"/>
                  </a:cubicBezTo>
                  <a:lnTo>
                    <a:pt x="4205" y="3031"/>
                  </a:lnTo>
                  <a:lnTo>
                    <a:pt x="4205" y="3031"/>
                  </a:lnTo>
                  <a:cubicBezTo>
                    <a:pt x="4205" y="3026"/>
                    <a:pt x="4205" y="3023"/>
                    <a:pt x="4202" y="3020"/>
                  </a:cubicBezTo>
                  <a:cubicBezTo>
                    <a:pt x="4201" y="3016"/>
                    <a:pt x="4198" y="3014"/>
                    <a:pt x="4195" y="3012"/>
                  </a:cubicBezTo>
                  <a:lnTo>
                    <a:pt x="4195" y="3012"/>
                  </a:lnTo>
                  <a:cubicBezTo>
                    <a:pt x="4311" y="2840"/>
                    <a:pt x="4416" y="2701"/>
                    <a:pt x="4551" y="2543"/>
                  </a:cubicBezTo>
                  <a:cubicBezTo>
                    <a:pt x="4552" y="2542"/>
                    <a:pt x="4554" y="2540"/>
                    <a:pt x="4556" y="2538"/>
                  </a:cubicBezTo>
                  <a:lnTo>
                    <a:pt x="4557" y="2539"/>
                  </a:lnTo>
                  <a:close/>
                  <a:moveTo>
                    <a:pt x="5252" y="3068"/>
                  </a:moveTo>
                  <a:cubicBezTo>
                    <a:pt x="5273" y="3056"/>
                    <a:pt x="5293" y="3044"/>
                    <a:pt x="5313" y="3032"/>
                  </a:cubicBezTo>
                  <a:lnTo>
                    <a:pt x="5333" y="3022"/>
                  </a:lnTo>
                  <a:cubicBezTo>
                    <a:pt x="5349" y="3013"/>
                    <a:pt x="5365" y="3003"/>
                    <a:pt x="5381" y="2995"/>
                  </a:cubicBezTo>
                  <a:lnTo>
                    <a:pt x="5405" y="2982"/>
                  </a:lnTo>
                  <a:lnTo>
                    <a:pt x="5428" y="2970"/>
                  </a:lnTo>
                  <a:lnTo>
                    <a:pt x="5428" y="2970"/>
                  </a:lnTo>
                  <a:cubicBezTo>
                    <a:pt x="5430" y="2974"/>
                    <a:pt x="5433" y="2975"/>
                    <a:pt x="5436" y="2978"/>
                  </a:cubicBezTo>
                  <a:cubicBezTo>
                    <a:pt x="5439" y="2979"/>
                    <a:pt x="5440" y="2980"/>
                    <a:pt x="5443" y="2981"/>
                  </a:cubicBezTo>
                  <a:cubicBezTo>
                    <a:pt x="5443" y="2985"/>
                    <a:pt x="5441" y="2989"/>
                    <a:pt x="5440" y="2994"/>
                  </a:cubicBezTo>
                  <a:cubicBezTo>
                    <a:pt x="5439" y="2998"/>
                    <a:pt x="5439" y="2999"/>
                    <a:pt x="5438" y="3003"/>
                  </a:cubicBezTo>
                  <a:cubicBezTo>
                    <a:pt x="5436" y="3014"/>
                    <a:pt x="5434" y="3024"/>
                    <a:pt x="5432" y="3036"/>
                  </a:cubicBezTo>
                  <a:cubicBezTo>
                    <a:pt x="5432" y="3040"/>
                    <a:pt x="5431" y="3043"/>
                    <a:pt x="5430" y="3047"/>
                  </a:cubicBezTo>
                  <a:cubicBezTo>
                    <a:pt x="5428" y="3059"/>
                    <a:pt x="5426" y="3070"/>
                    <a:pt x="5424" y="3082"/>
                  </a:cubicBezTo>
                  <a:cubicBezTo>
                    <a:pt x="5424" y="3086"/>
                    <a:pt x="5423" y="3090"/>
                    <a:pt x="5423" y="3094"/>
                  </a:cubicBezTo>
                  <a:cubicBezTo>
                    <a:pt x="5421" y="3106"/>
                    <a:pt x="5419" y="3119"/>
                    <a:pt x="5417" y="3132"/>
                  </a:cubicBezTo>
                  <a:lnTo>
                    <a:pt x="5415" y="3143"/>
                  </a:lnTo>
                  <a:cubicBezTo>
                    <a:pt x="5411" y="3175"/>
                    <a:pt x="5406" y="3208"/>
                    <a:pt x="5402" y="3242"/>
                  </a:cubicBezTo>
                  <a:lnTo>
                    <a:pt x="5402" y="3245"/>
                  </a:lnTo>
                  <a:lnTo>
                    <a:pt x="5397" y="3284"/>
                  </a:lnTo>
                  <a:cubicBezTo>
                    <a:pt x="5395" y="3299"/>
                    <a:pt x="5394" y="3315"/>
                    <a:pt x="5392" y="3331"/>
                  </a:cubicBezTo>
                  <a:lnTo>
                    <a:pt x="5390" y="3331"/>
                  </a:lnTo>
                  <a:lnTo>
                    <a:pt x="5390" y="3331"/>
                  </a:lnTo>
                  <a:lnTo>
                    <a:pt x="5390" y="3331"/>
                  </a:lnTo>
                  <a:cubicBezTo>
                    <a:pt x="5386" y="3331"/>
                    <a:pt x="5382" y="3332"/>
                    <a:pt x="5378" y="3334"/>
                  </a:cubicBezTo>
                  <a:cubicBezTo>
                    <a:pt x="5375" y="3337"/>
                    <a:pt x="5373" y="3339"/>
                    <a:pt x="5370" y="3343"/>
                  </a:cubicBezTo>
                  <a:cubicBezTo>
                    <a:pt x="5368" y="3347"/>
                    <a:pt x="5366" y="3351"/>
                    <a:pt x="5366" y="3355"/>
                  </a:cubicBezTo>
                  <a:lnTo>
                    <a:pt x="5366" y="3355"/>
                  </a:lnTo>
                  <a:lnTo>
                    <a:pt x="5366" y="3355"/>
                  </a:lnTo>
                  <a:cubicBezTo>
                    <a:pt x="5367" y="3358"/>
                    <a:pt x="5367" y="3360"/>
                    <a:pt x="5368" y="3362"/>
                  </a:cubicBezTo>
                  <a:lnTo>
                    <a:pt x="5363" y="3364"/>
                  </a:lnTo>
                  <a:cubicBezTo>
                    <a:pt x="5357" y="3366"/>
                    <a:pt x="5352" y="3368"/>
                    <a:pt x="5346" y="3370"/>
                  </a:cubicBezTo>
                  <a:cubicBezTo>
                    <a:pt x="5335" y="3373"/>
                    <a:pt x="5324" y="3376"/>
                    <a:pt x="5313" y="3378"/>
                  </a:cubicBezTo>
                  <a:cubicBezTo>
                    <a:pt x="5308" y="3379"/>
                    <a:pt x="5303" y="3381"/>
                    <a:pt x="5298" y="3382"/>
                  </a:cubicBezTo>
                  <a:cubicBezTo>
                    <a:pt x="5286" y="3384"/>
                    <a:pt x="5274" y="3385"/>
                    <a:pt x="5261" y="3387"/>
                  </a:cubicBezTo>
                  <a:cubicBezTo>
                    <a:pt x="5257" y="3387"/>
                    <a:pt x="5252" y="3388"/>
                    <a:pt x="5248" y="3389"/>
                  </a:cubicBezTo>
                  <a:cubicBezTo>
                    <a:pt x="5232" y="3390"/>
                    <a:pt x="5216" y="3390"/>
                    <a:pt x="5200" y="3390"/>
                  </a:cubicBezTo>
                  <a:lnTo>
                    <a:pt x="5195" y="3390"/>
                  </a:lnTo>
                  <a:cubicBezTo>
                    <a:pt x="5182" y="3390"/>
                    <a:pt x="5169" y="3390"/>
                    <a:pt x="5155" y="3389"/>
                  </a:cubicBezTo>
                  <a:lnTo>
                    <a:pt x="5148" y="3389"/>
                  </a:lnTo>
                  <a:cubicBezTo>
                    <a:pt x="5137" y="3389"/>
                    <a:pt x="5126" y="3388"/>
                    <a:pt x="5115" y="3386"/>
                  </a:cubicBezTo>
                  <a:cubicBezTo>
                    <a:pt x="5110" y="3386"/>
                    <a:pt x="5106" y="3385"/>
                    <a:pt x="5101" y="3384"/>
                  </a:cubicBezTo>
                  <a:cubicBezTo>
                    <a:pt x="5092" y="3383"/>
                    <a:pt x="5082" y="3382"/>
                    <a:pt x="5073" y="3380"/>
                  </a:cubicBezTo>
                  <a:lnTo>
                    <a:pt x="5056" y="3377"/>
                  </a:lnTo>
                  <a:cubicBezTo>
                    <a:pt x="5048" y="3376"/>
                    <a:pt x="5039" y="3374"/>
                    <a:pt x="5030" y="3372"/>
                  </a:cubicBezTo>
                  <a:cubicBezTo>
                    <a:pt x="5022" y="3370"/>
                    <a:pt x="5017" y="3369"/>
                    <a:pt x="5011" y="3367"/>
                  </a:cubicBezTo>
                  <a:lnTo>
                    <a:pt x="4987" y="3362"/>
                  </a:lnTo>
                  <a:lnTo>
                    <a:pt x="4965" y="3355"/>
                  </a:lnTo>
                  <a:lnTo>
                    <a:pt x="4942" y="3347"/>
                  </a:lnTo>
                  <a:lnTo>
                    <a:pt x="4919" y="3340"/>
                  </a:lnTo>
                  <a:cubicBezTo>
                    <a:pt x="4912" y="3337"/>
                    <a:pt x="4905" y="3335"/>
                    <a:pt x="4897" y="3332"/>
                  </a:cubicBezTo>
                  <a:cubicBezTo>
                    <a:pt x="4890" y="3329"/>
                    <a:pt x="4882" y="3327"/>
                    <a:pt x="4875" y="3324"/>
                  </a:cubicBezTo>
                  <a:lnTo>
                    <a:pt x="4873" y="3324"/>
                  </a:lnTo>
                  <a:lnTo>
                    <a:pt x="4873" y="3324"/>
                  </a:lnTo>
                  <a:cubicBezTo>
                    <a:pt x="4874" y="3321"/>
                    <a:pt x="4874" y="3319"/>
                    <a:pt x="4875" y="3316"/>
                  </a:cubicBezTo>
                  <a:lnTo>
                    <a:pt x="4875" y="3316"/>
                  </a:lnTo>
                  <a:cubicBezTo>
                    <a:pt x="4874" y="3312"/>
                    <a:pt x="4873" y="3308"/>
                    <a:pt x="4871" y="3305"/>
                  </a:cubicBezTo>
                  <a:cubicBezTo>
                    <a:pt x="4871" y="3304"/>
                    <a:pt x="4871" y="3304"/>
                    <a:pt x="4871" y="3304"/>
                  </a:cubicBezTo>
                  <a:cubicBezTo>
                    <a:pt x="5003" y="3219"/>
                    <a:pt x="5127" y="3141"/>
                    <a:pt x="5241" y="3073"/>
                  </a:cubicBezTo>
                  <a:lnTo>
                    <a:pt x="5252" y="3068"/>
                  </a:lnTo>
                  <a:close/>
                  <a:moveTo>
                    <a:pt x="5443" y="3291"/>
                  </a:moveTo>
                  <a:cubicBezTo>
                    <a:pt x="5453" y="3280"/>
                    <a:pt x="5462" y="3268"/>
                    <a:pt x="5470" y="3257"/>
                  </a:cubicBezTo>
                  <a:cubicBezTo>
                    <a:pt x="5475" y="3251"/>
                    <a:pt x="5479" y="3245"/>
                    <a:pt x="5483" y="3240"/>
                  </a:cubicBezTo>
                  <a:cubicBezTo>
                    <a:pt x="5491" y="3230"/>
                    <a:pt x="5499" y="3220"/>
                    <a:pt x="5506" y="3210"/>
                  </a:cubicBezTo>
                  <a:cubicBezTo>
                    <a:pt x="5511" y="3203"/>
                    <a:pt x="5515" y="3197"/>
                    <a:pt x="5519" y="3192"/>
                  </a:cubicBezTo>
                  <a:cubicBezTo>
                    <a:pt x="5526" y="3182"/>
                    <a:pt x="5533" y="3172"/>
                    <a:pt x="5539" y="3163"/>
                  </a:cubicBezTo>
                  <a:lnTo>
                    <a:pt x="5552" y="3145"/>
                  </a:lnTo>
                  <a:cubicBezTo>
                    <a:pt x="5558" y="3136"/>
                    <a:pt x="5564" y="3127"/>
                    <a:pt x="5570" y="3118"/>
                  </a:cubicBezTo>
                  <a:lnTo>
                    <a:pt x="5582" y="3099"/>
                  </a:lnTo>
                  <a:lnTo>
                    <a:pt x="5599" y="3073"/>
                  </a:lnTo>
                  <a:lnTo>
                    <a:pt x="5610" y="3055"/>
                  </a:lnTo>
                  <a:lnTo>
                    <a:pt x="5626" y="3029"/>
                  </a:lnTo>
                  <a:cubicBezTo>
                    <a:pt x="5629" y="3024"/>
                    <a:pt x="5633" y="3018"/>
                    <a:pt x="5636" y="3012"/>
                  </a:cubicBezTo>
                  <a:cubicBezTo>
                    <a:pt x="5640" y="3005"/>
                    <a:pt x="5641" y="3004"/>
                    <a:pt x="5644" y="3000"/>
                  </a:cubicBezTo>
                  <a:cubicBezTo>
                    <a:pt x="5642" y="3003"/>
                    <a:pt x="5640" y="3007"/>
                    <a:pt x="5639" y="3010"/>
                  </a:cubicBezTo>
                  <a:cubicBezTo>
                    <a:pt x="5635" y="3019"/>
                    <a:pt x="5631" y="3026"/>
                    <a:pt x="5628" y="3035"/>
                  </a:cubicBezTo>
                  <a:cubicBezTo>
                    <a:pt x="5625" y="3042"/>
                    <a:pt x="5623" y="3049"/>
                    <a:pt x="5619" y="3056"/>
                  </a:cubicBezTo>
                  <a:cubicBezTo>
                    <a:pt x="5616" y="3064"/>
                    <a:pt x="5611" y="3073"/>
                    <a:pt x="5607" y="3082"/>
                  </a:cubicBezTo>
                  <a:cubicBezTo>
                    <a:pt x="5603" y="3091"/>
                    <a:pt x="5601" y="3097"/>
                    <a:pt x="5598" y="3104"/>
                  </a:cubicBezTo>
                  <a:cubicBezTo>
                    <a:pt x="5595" y="3111"/>
                    <a:pt x="5590" y="3122"/>
                    <a:pt x="5586" y="3132"/>
                  </a:cubicBezTo>
                  <a:lnTo>
                    <a:pt x="5576" y="3155"/>
                  </a:lnTo>
                  <a:lnTo>
                    <a:pt x="5564" y="3183"/>
                  </a:lnTo>
                  <a:cubicBezTo>
                    <a:pt x="5561" y="3191"/>
                    <a:pt x="5557" y="3200"/>
                    <a:pt x="5554" y="3208"/>
                  </a:cubicBezTo>
                  <a:lnTo>
                    <a:pt x="5542" y="3237"/>
                  </a:lnTo>
                  <a:lnTo>
                    <a:pt x="5530" y="3264"/>
                  </a:lnTo>
                  <a:lnTo>
                    <a:pt x="5519" y="3292"/>
                  </a:lnTo>
                  <a:cubicBezTo>
                    <a:pt x="5504" y="3329"/>
                    <a:pt x="5487" y="3368"/>
                    <a:pt x="5471" y="3408"/>
                  </a:cubicBezTo>
                  <a:cubicBezTo>
                    <a:pt x="5461" y="3432"/>
                    <a:pt x="5451" y="3457"/>
                    <a:pt x="5440" y="3482"/>
                  </a:cubicBezTo>
                  <a:lnTo>
                    <a:pt x="5426" y="3517"/>
                  </a:lnTo>
                  <a:lnTo>
                    <a:pt x="5426" y="3517"/>
                  </a:lnTo>
                  <a:cubicBezTo>
                    <a:pt x="5423" y="3516"/>
                    <a:pt x="5421" y="3515"/>
                    <a:pt x="5418" y="3515"/>
                  </a:cubicBezTo>
                  <a:lnTo>
                    <a:pt x="5418" y="3515"/>
                  </a:lnTo>
                  <a:cubicBezTo>
                    <a:pt x="5417" y="3515"/>
                    <a:pt x="5417" y="3515"/>
                    <a:pt x="5416" y="3515"/>
                  </a:cubicBezTo>
                  <a:lnTo>
                    <a:pt x="5415" y="3515"/>
                  </a:lnTo>
                  <a:cubicBezTo>
                    <a:pt x="5415" y="3514"/>
                    <a:pt x="5415" y="3512"/>
                    <a:pt x="5414" y="3510"/>
                  </a:cubicBezTo>
                  <a:lnTo>
                    <a:pt x="5411" y="3494"/>
                  </a:lnTo>
                  <a:cubicBezTo>
                    <a:pt x="5409" y="3484"/>
                    <a:pt x="5408" y="3475"/>
                    <a:pt x="5406" y="3466"/>
                  </a:cubicBezTo>
                  <a:cubicBezTo>
                    <a:pt x="5406" y="3460"/>
                    <a:pt x="5405" y="3454"/>
                    <a:pt x="5404" y="3449"/>
                  </a:cubicBezTo>
                  <a:cubicBezTo>
                    <a:pt x="5402" y="3436"/>
                    <a:pt x="5400" y="3423"/>
                    <a:pt x="5398" y="3409"/>
                  </a:cubicBezTo>
                  <a:cubicBezTo>
                    <a:pt x="5398" y="3407"/>
                    <a:pt x="5398" y="3404"/>
                    <a:pt x="5397" y="3402"/>
                  </a:cubicBezTo>
                  <a:cubicBezTo>
                    <a:pt x="5396" y="3393"/>
                    <a:pt x="5395" y="3385"/>
                    <a:pt x="5394" y="3377"/>
                  </a:cubicBezTo>
                  <a:lnTo>
                    <a:pt x="5394" y="3377"/>
                  </a:lnTo>
                  <a:cubicBezTo>
                    <a:pt x="5397" y="3376"/>
                    <a:pt x="5401" y="3376"/>
                    <a:pt x="5403" y="3374"/>
                  </a:cubicBezTo>
                  <a:cubicBezTo>
                    <a:pt x="5407" y="3372"/>
                    <a:pt x="5409" y="3369"/>
                    <a:pt x="5411" y="3365"/>
                  </a:cubicBezTo>
                  <a:cubicBezTo>
                    <a:pt x="5413" y="3361"/>
                    <a:pt x="5414" y="3358"/>
                    <a:pt x="5414" y="3353"/>
                  </a:cubicBezTo>
                  <a:cubicBezTo>
                    <a:pt x="5414" y="3349"/>
                    <a:pt x="5413" y="3346"/>
                    <a:pt x="5411" y="3342"/>
                  </a:cubicBezTo>
                  <a:cubicBezTo>
                    <a:pt x="5410" y="3340"/>
                    <a:pt x="5408" y="3337"/>
                    <a:pt x="5406" y="3336"/>
                  </a:cubicBezTo>
                  <a:lnTo>
                    <a:pt x="5432" y="3304"/>
                  </a:lnTo>
                  <a:lnTo>
                    <a:pt x="5443" y="3291"/>
                  </a:lnTo>
                  <a:close/>
                  <a:moveTo>
                    <a:pt x="5646" y="3036"/>
                  </a:moveTo>
                  <a:cubicBezTo>
                    <a:pt x="5644" y="3044"/>
                    <a:pt x="5641" y="3053"/>
                    <a:pt x="5638" y="3062"/>
                  </a:cubicBezTo>
                  <a:cubicBezTo>
                    <a:pt x="5635" y="3071"/>
                    <a:pt x="5631" y="3085"/>
                    <a:pt x="5627" y="3097"/>
                  </a:cubicBezTo>
                  <a:cubicBezTo>
                    <a:pt x="5623" y="3109"/>
                    <a:pt x="5621" y="3117"/>
                    <a:pt x="5618" y="3126"/>
                  </a:cubicBezTo>
                  <a:cubicBezTo>
                    <a:pt x="5615" y="3136"/>
                    <a:pt x="5611" y="3149"/>
                    <a:pt x="5607" y="3161"/>
                  </a:cubicBezTo>
                  <a:cubicBezTo>
                    <a:pt x="5604" y="3173"/>
                    <a:pt x="5601" y="3182"/>
                    <a:pt x="5597" y="3192"/>
                  </a:cubicBezTo>
                  <a:cubicBezTo>
                    <a:pt x="5594" y="3203"/>
                    <a:pt x="5590" y="3216"/>
                    <a:pt x="5587" y="3228"/>
                  </a:cubicBezTo>
                  <a:lnTo>
                    <a:pt x="5577" y="3261"/>
                  </a:lnTo>
                  <a:lnTo>
                    <a:pt x="5566" y="3298"/>
                  </a:lnTo>
                  <a:cubicBezTo>
                    <a:pt x="5562" y="3310"/>
                    <a:pt x="5559" y="3322"/>
                    <a:pt x="5555" y="3334"/>
                  </a:cubicBezTo>
                  <a:cubicBezTo>
                    <a:pt x="5552" y="3346"/>
                    <a:pt x="5549" y="3356"/>
                    <a:pt x="5545" y="3368"/>
                  </a:cubicBezTo>
                  <a:lnTo>
                    <a:pt x="5512" y="3480"/>
                  </a:lnTo>
                  <a:lnTo>
                    <a:pt x="5506" y="3500"/>
                  </a:lnTo>
                  <a:lnTo>
                    <a:pt x="5506" y="3500"/>
                  </a:lnTo>
                  <a:cubicBezTo>
                    <a:pt x="5505" y="3500"/>
                    <a:pt x="5504" y="3499"/>
                    <a:pt x="5504" y="3499"/>
                  </a:cubicBezTo>
                  <a:cubicBezTo>
                    <a:pt x="5503" y="3499"/>
                    <a:pt x="5502" y="3500"/>
                    <a:pt x="5501" y="3500"/>
                  </a:cubicBezTo>
                  <a:lnTo>
                    <a:pt x="5501" y="3500"/>
                  </a:lnTo>
                  <a:lnTo>
                    <a:pt x="5501" y="3500"/>
                  </a:lnTo>
                  <a:cubicBezTo>
                    <a:pt x="5496" y="3500"/>
                    <a:pt x="5493" y="3501"/>
                    <a:pt x="5489" y="3503"/>
                  </a:cubicBezTo>
                  <a:cubicBezTo>
                    <a:pt x="5485" y="3505"/>
                    <a:pt x="5482" y="3509"/>
                    <a:pt x="5480" y="3512"/>
                  </a:cubicBezTo>
                  <a:cubicBezTo>
                    <a:pt x="5478" y="3516"/>
                    <a:pt x="5477" y="3519"/>
                    <a:pt x="5477" y="3524"/>
                  </a:cubicBezTo>
                  <a:lnTo>
                    <a:pt x="5477" y="3524"/>
                  </a:lnTo>
                  <a:lnTo>
                    <a:pt x="5477" y="3524"/>
                  </a:lnTo>
                  <a:cubicBezTo>
                    <a:pt x="5477" y="3526"/>
                    <a:pt x="5477" y="3529"/>
                    <a:pt x="5478" y="3531"/>
                  </a:cubicBezTo>
                  <a:lnTo>
                    <a:pt x="5478" y="3531"/>
                  </a:lnTo>
                  <a:cubicBezTo>
                    <a:pt x="5472" y="3534"/>
                    <a:pt x="5466" y="3535"/>
                    <a:pt x="5460" y="3536"/>
                  </a:cubicBezTo>
                  <a:lnTo>
                    <a:pt x="5460" y="3536"/>
                  </a:lnTo>
                  <a:lnTo>
                    <a:pt x="5460" y="3536"/>
                  </a:lnTo>
                  <a:cubicBezTo>
                    <a:pt x="5453" y="3537"/>
                    <a:pt x="5448" y="3538"/>
                    <a:pt x="5442" y="3538"/>
                  </a:cubicBezTo>
                  <a:lnTo>
                    <a:pt x="5442" y="3538"/>
                  </a:lnTo>
                  <a:cubicBezTo>
                    <a:pt x="5442" y="3534"/>
                    <a:pt x="5441" y="3532"/>
                    <a:pt x="5439" y="3528"/>
                  </a:cubicBezTo>
                  <a:cubicBezTo>
                    <a:pt x="5437" y="3525"/>
                    <a:pt x="5435" y="3522"/>
                    <a:pt x="5431" y="3519"/>
                  </a:cubicBezTo>
                  <a:cubicBezTo>
                    <a:pt x="5431" y="3519"/>
                    <a:pt x="5430" y="3519"/>
                    <a:pt x="5429" y="3519"/>
                  </a:cubicBezTo>
                  <a:cubicBezTo>
                    <a:pt x="5438" y="3499"/>
                    <a:pt x="5447" y="3479"/>
                    <a:pt x="5456" y="3460"/>
                  </a:cubicBezTo>
                  <a:cubicBezTo>
                    <a:pt x="5460" y="3452"/>
                    <a:pt x="5463" y="3445"/>
                    <a:pt x="5466" y="3438"/>
                  </a:cubicBezTo>
                  <a:cubicBezTo>
                    <a:pt x="5475" y="3419"/>
                    <a:pt x="5483" y="3400"/>
                    <a:pt x="5492" y="3382"/>
                  </a:cubicBezTo>
                  <a:lnTo>
                    <a:pt x="5505" y="3354"/>
                  </a:lnTo>
                  <a:lnTo>
                    <a:pt x="5527" y="3305"/>
                  </a:lnTo>
                  <a:cubicBezTo>
                    <a:pt x="5531" y="3295"/>
                    <a:pt x="5535" y="3285"/>
                    <a:pt x="5540" y="3276"/>
                  </a:cubicBezTo>
                  <a:cubicBezTo>
                    <a:pt x="5546" y="3260"/>
                    <a:pt x="5553" y="3244"/>
                    <a:pt x="5559" y="3229"/>
                  </a:cubicBezTo>
                  <a:lnTo>
                    <a:pt x="5572" y="3200"/>
                  </a:lnTo>
                  <a:cubicBezTo>
                    <a:pt x="5578" y="3185"/>
                    <a:pt x="5585" y="3170"/>
                    <a:pt x="5591" y="3155"/>
                  </a:cubicBezTo>
                  <a:cubicBezTo>
                    <a:pt x="5595" y="3145"/>
                    <a:pt x="5599" y="3136"/>
                    <a:pt x="5603" y="3127"/>
                  </a:cubicBezTo>
                  <a:lnTo>
                    <a:pt x="5623" y="3082"/>
                  </a:lnTo>
                  <a:lnTo>
                    <a:pt x="5634" y="3056"/>
                  </a:lnTo>
                  <a:cubicBezTo>
                    <a:pt x="5640" y="3040"/>
                    <a:pt x="5646" y="3025"/>
                    <a:pt x="5652" y="3012"/>
                  </a:cubicBezTo>
                  <a:cubicBezTo>
                    <a:pt x="5654" y="3008"/>
                    <a:pt x="5656" y="3004"/>
                    <a:pt x="5657" y="3001"/>
                  </a:cubicBezTo>
                  <a:lnTo>
                    <a:pt x="5659" y="3001"/>
                  </a:lnTo>
                  <a:lnTo>
                    <a:pt x="5659" y="3001"/>
                  </a:lnTo>
                  <a:lnTo>
                    <a:pt x="5646" y="3036"/>
                  </a:lnTo>
                  <a:close/>
                  <a:moveTo>
                    <a:pt x="5471" y="3576"/>
                  </a:moveTo>
                  <a:cubicBezTo>
                    <a:pt x="5463" y="3590"/>
                    <a:pt x="5455" y="3604"/>
                    <a:pt x="5446" y="3619"/>
                  </a:cubicBezTo>
                  <a:cubicBezTo>
                    <a:pt x="5444" y="3622"/>
                    <a:pt x="5443" y="3624"/>
                    <a:pt x="5441" y="3627"/>
                  </a:cubicBezTo>
                  <a:cubicBezTo>
                    <a:pt x="5410" y="3678"/>
                    <a:pt x="5376" y="3728"/>
                    <a:pt x="5340" y="3777"/>
                  </a:cubicBezTo>
                  <a:lnTo>
                    <a:pt x="5330" y="3791"/>
                  </a:lnTo>
                  <a:lnTo>
                    <a:pt x="5303" y="3826"/>
                  </a:lnTo>
                  <a:cubicBezTo>
                    <a:pt x="5298" y="3831"/>
                    <a:pt x="5294" y="3837"/>
                    <a:pt x="5289" y="3842"/>
                  </a:cubicBezTo>
                  <a:lnTo>
                    <a:pt x="5264" y="3873"/>
                  </a:lnTo>
                  <a:lnTo>
                    <a:pt x="5248" y="3892"/>
                  </a:lnTo>
                  <a:cubicBezTo>
                    <a:pt x="5240" y="3901"/>
                    <a:pt x="5232" y="3912"/>
                    <a:pt x="5224" y="3920"/>
                  </a:cubicBezTo>
                  <a:cubicBezTo>
                    <a:pt x="5216" y="3929"/>
                    <a:pt x="5212" y="3932"/>
                    <a:pt x="5206" y="3939"/>
                  </a:cubicBezTo>
                  <a:cubicBezTo>
                    <a:pt x="5201" y="3946"/>
                    <a:pt x="5190" y="3957"/>
                    <a:pt x="5182" y="3965"/>
                  </a:cubicBezTo>
                  <a:cubicBezTo>
                    <a:pt x="5174" y="3974"/>
                    <a:pt x="5171" y="3978"/>
                    <a:pt x="5164" y="3985"/>
                  </a:cubicBezTo>
                  <a:cubicBezTo>
                    <a:pt x="5158" y="3992"/>
                    <a:pt x="5147" y="4002"/>
                    <a:pt x="5139" y="4010"/>
                  </a:cubicBezTo>
                  <a:lnTo>
                    <a:pt x="5120" y="4030"/>
                  </a:lnTo>
                  <a:lnTo>
                    <a:pt x="5095" y="4054"/>
                  </a:lnTo>
                  <a:lnTo>
                    <a:pt x="5074" y="4074"/>
                  </a:lnTo>
                  <a:lnTo>
                    <a:pt x="5049" y="4097"/>
                  </a:lnTo>
                  <a:cubicBezTo>
                    <a:pt x="5042" y="4104"/>
                    <a:pt x="5034" y="4110"/>
                    <a:pt x="5027" y="4117"/>
                  </a:cubicBezTo>
                  <a:lnTo>
                    <a:pt x="5001" y="4137"/>
                  </a:lnTo>
                  <a:lnTo>
                    <a:pt x="4978" y="4155"/>
                  </a:lnTo>
                  <a:lnTo>
                    <a:pt x="4952" y="4177"/>
                  </a:lnTo>
                  <a:lnTo>
                    <a:pt x="4929" y="4195"/>
                  </a:lnTo>
                  <a:cubicBezTo>
                    <a:pt x="4920" y="4202"/>
                    <a:pt x="4911" y="4209"/>
                    <a:pt x="4902" y="4216"/>
                  </a:cubicBezTo>
                  <a:lnTo>
                    <a:pt x="4878" y="4234"/>
                  </a:lnTo>
                  <a:lnTo>
                    <a:pt x="4865" y="4243"/>
                  </a:lnTo>
                  <a:lnTo>
                    <a:pt x="4864" y="4242"/>
                  </a:lnTo>
                  <a:cubicBezTo>
                    <a:pt x="4875" y="4231"/>
                    <a:pt x="4884" y="4221"/>
                    <a:pt x="4895" y="4210"/>
                  </a:cubicBezTo>
                  <a:cubicBezTo>
                    <a:pt x="4908" y="4196"/>
                    <a:pt x="4922" y="4183"/>
                    <a:pt x="4934" y="4169"/>
                  </a:cubicBezTo>
                  <a:cubicBezTo>
                    <a:pt x="4946" y="4156"/>
                    <a:pt x="4963" y="4138"/>
                    <a:pt x="4977" y="4122"/>
                  </a:cubicBezTo>
                  <a:cubicBezTo>
                    <a:pt x="4991" y="4107"/>
                    <a:pt x="5002" y="4095"/>
                    <a:pt x="5014" y="4081"/>
                  </a:cubicBezTo>
                  <a:cubicBezTo>
                    <a:pt x="5026" y="4068"/>
                    <a:pt x="5042" y="4049"/>
                    <a:pt x="5056" y="4032"/>
                  </a:cubicBezTo>
                  <a:cubicBezTo>
                    <a:pt x="5067" y="4019"/>
                    <a:pt x="5079" y="4006"/>
                    <a:pt x="5090" y="3993"/>
                  </a:cubicBezTo>
                  <a:cubicBezTo>
                    <a:pt x="5104" y="3976"/>
                    <a:pt x="5118" y="3959"/>
                    <a:pt x="5132" y="3941"/>
                  </a:cubicBezTo>
                  <a:cubicBezTo>
                    <a:pt x="5142" y="3929"/>
                    <a:pt x="5152" y="3916"/>
                    <a:pt x="5163" y="3904"/>
                  </a:cubicBezTo>
                  <a:cubicBezTo>
                    <a:pt x="5177" y="3886"/>
                    <a:pt x="5191" y="3867"/>
                    <a:pt x="5205" y="3849"/>
                  </a:cubicBezTo>
                  <a:cubicBezTo>
                    <a:pt x="5214" y="3837"/>
                    <a:pt x="5223" y="3826"/>
                    <a:pt x="5232" y="3814"/>
                  </a:cubicBezTo>
                  <a:cubicBezTo>
                    <a:pt x="5247" y="3794"/>
                    <a:pt x="5262" y="3773"/>
                    <a:pt x="5277" y="3752"/>
                  </a:cubicBezTo>
                  <a:lnTo>
                    <a:pt x="5297" y="3723"/>
                  </a:lnTo>
                  <a:cubicBezTo>
                    <a:pt x="5316" y="3697"/>
                    <a:pt x="5334" y="3670"/>
                    <a:pt x="5352" y="3643"/>
                  </a:cubicBezTo>
                  <a:lnTo>
                    <a:pt x="5359" y="3632"/>
                  </a:lnTo>
                  <a:cubicBezTo>
                    <a:pt x="5375" y="3608"/>
                    <a:pt x="5390" y="3583"/>
                    <a:pt x="5405" y="3559"/>
                  </a:cubicBezTo>
                  <a:lnTo>
                    <a:pt x="5405" y="3559"/>
                  </a:lnTo>
                  <a:cubicBezTo>
                    <a:pt x="5405" y="3559"/>
                    <a:pt x="5405" y="3559"/>
                    <a:pt x="5406" y="3559"/>
                  </a:cubicBezTo>
                  <a:cubicBezTo>
                    <a:pt x="5409" y="3562"/>
                    <a:pt x="5413" y="3563"/>
                    <a:pt x="5417" y="3563"/>
                  </a:cubicBezTo>
                  <a:cubicBezTo>
                    <a:pt x="5422" y="3563"/>
                    <a:pt x="5425" y="3562"/>
                    <a:pt x="5429" y="3559"/>
                  </a:cubicBezTo>
                  <a:cubicBezTo>
                    <a:pt x="5433" y="3557"/>
                    <a:pt x="5435" y="3555"/>
                    <a:pt x="5437" y="3551"/>
                  </a:cubicBezTo>
                  <a:cubicBezTo>
                    <a:pt x="5440" y="3547"/>
                    <a:pt x="5441" y="3544"/>
                    <a:pt x="5441" y="3540"/>
                  </a:cubicBezTo>
                  <a:lnTo>
                    <a:pt x="5442" y="3540"/>
                  </a:lnTo>
                  <a:lnTo>
                    <a:pt x="5454" y="3538"/>
                  </a:lnTo>
                  <a:lnTo>
                    <a:pt x="5462" y="3537"/>
                  </a:lnTo>
                  <a:lnTo>
                    <a:pt x="5473" y="3534"/>
                  </a:lnTo>
                  <a:lnTo>
                    <a:pt x="5478" y="3533"/>
                  </a:lnTo>
                  <a:lnTo>
                    <a:pt x="5478" y="3533"/>
                  </a:lnTo>
                  <a:cubicBezTo>
                    <a:pt x="5479" y="3533"/>
                    <a:pt x="5479" y="3534"/>
                    <a:pt x="5479" y="3534"/>
                  </a:cubicBezTo>
                  <a:cubicBezTo>
                    <a:pt x="5481" y="3538"/>
                    <a:pt x="5484" y="3541"/>
                    <a:pt x="5488" y="3543"/>
                  </a:cubicBezTo>
                  <a:lnTo>
                    <a:pt x="5478" y="3562"/>
                  </a:lnTo>
                  <a:lnTo>
                    <a:pt x="5471" y="3576"/>
                  </a:lnTo>
                  <a:close/>
                  <a:moveTo>
                    <a:pt x="4869" y="4328"/>
                  </a:moveTo>
                  <a:cubicBezTo>
                    <a:pt x="4873" y="4340"/>
                    <a:pt x="4877" y="4352"/>
                    <a:pt x="4881" y="4363"/>
                  </a:cubicBezTo>
                  <a:cubicBezTo>
                    <a:pt x="4883" y="4368"/>
                    <a:pt x="4885" y="4373"/>
                    <a:pt x="4887" y="4379"/>
                  </a:cubicBezTo>
                  <a:cubicBezTo>
                    <a:pt x="4891" y="4388"/>
                    <a:pt x="4894" y="4398"/>
                    <a:pt x="4898" y="4408"/>
                  </a:cubicBezTo>
                  <a:cubicBezTo>
                    <a:pt x="4900" y="4412"/>
                    <a:pt x="4901" y="4415"/>
                    <a:pt x="4903" y="4419"/>
                  </a:cubicBezTo>
                  <a:cubicBezTo>
                    <a:pt x="4910" y="4435"/>
                    <a:pt x="4917" y="4450"/>
                    <a:pt x="4923" y="4465"/>
                  </a:cubicBezTo>
                  <a:cubicBezTo>
                    <a:pt x="4926" y="4472"/>
                    <a:pt x="4929" y="4479"/>
                    <a:pt x="4932" y="4484"/>
                  </a:cubicBezTo>
                  <a:cubicBezTo>
                    <a:pt x="4935" y="4490"/>
                    <a:pt x="4937" y="4493"/>
                    <a:pt x="4939" y="4497"/>
                  </a:cubicBezTo>
                  <a:cubicBezTo>
                    <a:pt x="4942" y="4501"/>
                    <a:pt x="4947" y="4511"/>
                    <a:pt x="4950" y="4517"/>
                  </a:cubicBezTo>
                  <a:lnTo>
                    <a:pt x="4957" y="4527"/>
                  </a:lnTo>
                  <a:lnTo>
                    <a:pt x="4962" y="4535"/>
                  </a:lnTo>
                  <a:lnTo>
                    <a:pt x="4962" y="4535"/>
                  </a:lnTo>
                  <a:cubicBezTo>
                    <a:pt x="4923" y="4560"/>
                    <a:pt x="4890" y="4581"/>
                    <a:pt x="4850" y="4604"/>
                  </a:cubicBezTo>
                  <a:cubicBezTo>
                    <a:pt x="4708" y="4686"/>
                    <a:pt x="4581" y="4743"/>
                    <a:pt x="4425" y="4795"/>
                  </a:cubicBezTo>
                  <a:lnTo>
                    <a:pt x="4425" y="4795"/>
                  </a:lnTo>
                  <a:cubicBezTo>
                    <a:pt x="4425" y="4794"/>
                    <a:pt x="4425" y="4793"/>
                    <a:pt x="4424" y="4791"/>
                  </a:cubicBezTo>
                  <a:cubicBezTo>
                    <a:pt x="4422" y="4788"/>
                    <a:pt x="4419" y="4786"/>
                    <a:pt x="4415" y="4783"/>
                  </a:cubicBezTo>
                  <a:cubicBezTo>
                    <a:pt x="4411" y="4781"/>
                    <a:pt x="4407" y="4779"/>
                    <a:pt x="4403" y="4779"/>
                  </a:cubicBezTo>
                  <a:lnTo>
                    <a:pt x="4403" y="4779"/>
                  </a:lnTo>
                  <a:lnTo>
                    <a:pt x="4403" y="4779"/>
                  </a:lnTo>
                  <a:cubicBezTo>
                    <a:pt x="4399" y="4779"/>
                    <a:pt x="4395" y="4781"/>
                    <a:pt x="4391" y="4783"/>
                  </a:cubicBezTo>
                  <a:cubicBezTo>
                    <a:pt x="4387" y="4786"/>
                    <a:pt x="4384" y="4788"/>
                    <a:pt x="4382" y="4791"/>
                  </a:cubicBezTo>
                  <a:cubicBezTo>
                    <a:pt x="4380" y="4795"/>
                    <a:pt x="4379" y="4799"/>
                    <a:pt x="4379" y="4803"/>
                  </a:cubicBezTo>
                  <a:lnTo>
                    <a:pt x="4379" y="4803"/>
                  </a:lnTo>
                  <a:lnTo>
                    <a:pt x="4379" y="4803"/>
                  </a:lnTo>
                  <a:cubicBezTo>
                    <a:pt x="4379" y="4806"/>
                    <a:pt x="4380" y="4807"/>
                    <a:pt x="4380" y="4809"/>
                  </a:cubicBezTo>
                  <a:cubicBezTo>
                    <a:pt x="4299" y="4835"/>
                    <a:pt x="4215" y="4858"/>
                    <a:pt x="4129" y="4877"/>
                  </a:cubicBezTo>
                  <a:lnTo>
                    <a:pt x="4136" y="4872"/>
                  </a:lnTo>
                  <a:cubicBezTo>
                    <a:pt x="4149" y="4863"/>
                    <a:pt x="4162" y="4853"/>
                    <a:pt x="4176" y="4844"/>
                  </a:cubicBezTo>
                  <a:lnTo>
                    <a:pt x="4215" y="4816"/>
                  </a:lnTo>
                  <a:cubicBezTo>
                    <a:pt x="4241" y="4797"/>
                    <a:pt x="4267" y="4778"/>
                    <a:pt x="4292" y="4759"/>
                  </a:cubicBezTo>
                  <a:cubicBezTo>
                    <a:pt x="4316" y="4740"/>
                    <a:pt x="4340" y="4721"/>
                    <a:pt x="4364" y="4702"/>
                  </a:cubicBezTo>
                  <a:lnTo>
                    <a:pt x="4369" y="4698"/>
                  </a:lnTo>
                  <a:cubicBezTo>
                    <a:pt x="4391" y="4681"/>
                    <a:pt x="4414" y="4662"/>
                    <a:pt x="4436" y="4644"/>
                  </a:cubicBezTo>
                  <a:lnTo>
                    <a:pt x="4450" y="4632"/>
                  </a:lnTo>
                  <a:cubicBezTo>
                    <a:pt x="4470" y="4616"/>
                    <a:pt x="4488" y="4600"/>
                    <a:pt x="4507" y="4584"/>
                  </a:cubicBezTo>
                  <a:cubicBezTo>
                    <a:pt x="4511" y="4581"/>
                    <a:pt x="4515" y="4577"/>
                    <a:pt x="4519" y="4573"/>
                  </a:cubicBezTo>
                  <a:cubicBezTo>
                    <a:pt x="4538" y="4557"/>
                    <a:pt x="4558" y="4539"/>
                    <a:pt x="4578" y="4522"/>
                  </a:cubicBezTo>
                  <a:cubicBezTo>
                    <a:pt x="4584" y="4516"/>
                    <a:pt x="4590" y="4511"/>
                    <a:pt x="4596" y="4505"/>
                  </a:cubicBezTo>
                  <a:cubicBezTo>
                    <a:pt x="4613" y="4490"/>
                    <a:pt x="4630" y="4474"/>
                    <a:pt x="4647" y="4459"/>
                  </a:cubicBezTo>
                  <a:lnTo>
                    <a:pt x="4672" y="4435"/>
                  </a:lnTo>
                  <a:cubicBezTo>
                    <a:pt x="4686" y="4421"/>
                    <a:pt x="4701" y="4407"/>
                    <a:pt x="4715" y="4394"/>
                  </a:cubicBezTo>
                  <a:cubicBezTo>
                    <a:pt x="4725" y="4384"/>
                    <a:pt x="4735" y="4375"/>
                    <a:pt x="4745" y="4364"/>
                  </a:cubicBezTo>
                  <a:cubicBezTo>
                    <a:pt x="4756" y="4354"/>
                    <a:pt x="4770" y="4339"/>
                    <a:pt x="4782" y="4327"/>
                  </a:cubicBezTo>
                  <a:lnTo>
                    <a:pt x="4816" y="4292"/>
                  </a:lnTo>
                  <a:lnTo>
                    <a:pt x="4833" y="4275"/>
                  </a:lnTo>
                  <a:lnTo>
                    <a:pt x="4833" y="4275"/>
                  </a:lnTo>
                  <a:cubicBezTo>
                    <a:pt x="4834" y="4276"/>
                    <a:pt x="4835" y="4277"/>
                    <a:pt x="4837" y="4278"/>
                  </a:cubicBezTo>
                  <a:cubicBezTo>
                    <a:pt x="4841" y="4280"/>
                    <a:pt x="4844" y="4281"/>
                    <a:pt x="4848" y="4281"/>
                  </a:cubicBezTo>
                  <a:lnTo>
                    <a:pt x="4848" y="4281"/>
                  </a:lnTo>
                  <a:cubicBezTo>
                    <a:pt x="4851" y="4281"/>
                    <a:pt x="4852" y="4281"/>
                    <a:pt x="4854" y="4280"/>
                  </a:cubicBezTo>
                  <a:cubicBezTo>
                    <a:pt x="4858" y="4291"/>
                    <a:pt x="4861" y="4302"/>
                    <a:pt x="4865" y="4312"/>
                  </a:cubicBezTo>
                  <a:lnTo>
                    <a:pt x="4869" y="4328"/>
                  </a:lnTo>
                  <a:close/>
                  <a:moveTo>
                    <a:pt x="5068" y="4468"/>
                  </a:moveTo>
                  <a:cubicBezTo>
                    <a:pt x="5047" y="4497"/>
                    <a:pt x="5025" y="4527"/>
                    <a:pt x="5003" y="4555"/>
                  </a:cubicBezTo>
                  <a:lnTo>
                    <a:pt x="5003" y="4555"/>
                  </a:lnTo>
                  <a:cubicBezTo>
                    <a:pt x="5002" y="4554"/>
                    <a:pt x="5001" y="4554"/>
                    <a:pt x="5000" y="4553"/>
                  </a:cubicBezTo>
                  <a:cubicBezTo>
                    <a:pt x="4997" y="4551"/>
                    <a:pt x="4993" y="4550"/>
                    <a:pt x="4989" y="4550"/>
                  </a:cubicBezTo>
                  <a:cubicBezTo>
                    <a:pt x="4985" y="4550"/>
                    <a:pt x="4982" y="4551"/>
                    <a:pt x="4978" y="4553"/>
                  </a:cubicBezTo>
                  <a:cubicBezTo>
                    <a:pt x="4978" y="4554"/>
                    <a:pt x="4977" y="4554"/>
                    <a:pt x="4976" y="4555"/>
                  </a:cubicBezTo>
                  <a:cubicBezTo>
                    <a:pt x="4974" y="4552"/>
                    <a:pt x="4973" y="4550"/>
                    <a:pt x="4971" y="4547"/>
                  </a:cubicBezTo>
                  <a:cubicBezTo>
                    <a:pt x="4970" y="4544"/>
                    <a:pt x="4967" y="4541"/>
                    <a:pt x="4965" y="4538"/>
                  </a:cubicBezTo>
                  <a:cubicBezTo>
                    <a:pt x="5003" y="4512"/>
                    <a:pt x="5039" y="4486"/>
                    <a:pt x="5075" y="4459"/>
                  </a:cubicBezTo>
                  <a:lnTo>
                    <a:pt x="5068" y="4468"/>
                  </a:lnTo>
                  <a:close/>
                  <a:moveTo>
                    <a:pt x="4990" y="4613"/>
                  </a:moveTo>
                  <a:cubicBezTo>
                    <a:pt x="4990" y="4627"/>
                    <a:pt x="4992" y="4641"/>
                    <a:pt x="4992" y="4654"/>
                  </a:cubicBezTo>
                  <a:lnTo>
                    <a:pt x="4992" y="4654"/>
                  </a:lnTo>
                  <a:cubicBezTo>
                    <a:pt x="4932" y="4699"/>
                    <a:pt x="4879" y="4734"/>
                    <a:pt x="4814" y="4771"/>
                  </a:cubicBezTo>
                  <a:cubicBezTo>
                    <a:pt x="4708" y="4833"/>
                    <a:pt x="4613" y="4876"/>
                    <a:pt x="4497" y="4917"/>
                  </a:cubicBezTo>
                  <a:lnTo>
                    <a:pt x="4507" y="4912"/>
                  </a:lnTo>
                  <a:cubicBezTo>
                    <a:pt x="4521" y="4905"/>
                    <a:pt x="4535" y="4898"/>
                    <a:pt x="4548" y="4891"/>
                  </a:cubicBezTo>
                  <a:cubicBezTo>
                    <a:pt x="4561" y="4884"/>
                    <a:pt x="4575" y="4875"/>
                    <a:pt x="4589" y="4867"/>
                  </a:cubicBezTo>
                  <a:cubicBezTo>
                    <a:pt x="4603" y="4860"/>
                    <a:pt x="4615" y="4854"/>
                    <a:pt x="4627" y="4846"/>
                  </a:cubicBezTo>
                  <a:cubicBezTo>
                    <a:pt x="4640" y="4839"/>
                    <a:pt x="4655" y="4829"/>
                    <a:pt x="4668" y="4820"/>
                  </a:cubicBezTo>
                  <a:cubicBezTo>
                    <a:pt x="4682" y="4812"/>
                    <a:pt x="4694" y="4806"/>
                    <a:pt x="4705" y="4798"/>
                  </a:cubicBezTo>
                  <a:cubicBezTo>
                    <a:pt x="4717" y="4791"/>
                    <a:pt x="4731" y="4779"/>
                    <a:pt x="4744" y="4770"/>
                  </a:cubicBezTo>
                  <a:cubicBezTo>
                    <a:pt x="4766" y="4755"/>
                    <a:pt x="4787" y="4740"/>
                    <a:pt x="4808" y="4724"/>
                  </a:cubicBezTo>
                  <a:cubicBezTo>
                    <a:pt x="4823" y="4714"/>
                    <a:pt x="4837" y="4703"/>
                    <a:pt x="4851" y="4692"/>
                  </a:cubicBezTo>
                  <a:cubicBezTo>
                    <a:pt x="4865" y="4682"/>
                    <a:pt x="4874" y="4674"/>
                    <a:pt x="4885" y="4664"/>
                  </a:cubicBezTo>
                  <a:cubicBezTo>
                    <a:pt x="4897" y="4655"/>
                    <a:pt x="4910" y="4645"/>
                    <a:pt x="4921" y="4635"/>
                  </a:cubicBezTo>
                  <a:cubicBezTo>
                    <a:pt x="4933" y="4626"/>
                    <a:pt x="4943" y="4616"/>
                    <a:pt x="4955" y="4605"/>
                  </a:cubicBezTo>
                  <a:lnTo>
                    <a:pt x="4971" y="4591"/>
                  </a:lnTo>
                  <a:lnTo>
                    <a:pt x="4971" y="4591"/>
                  </a:lnTo>
                  <a:cubicBezTo>
                    <a:pt x="4972" y="4592"/>
                    <a:pt x="4974" y="4594"/>
                    <a:pt x="4976" y="4595"/>
                  </a:cubicBezTo>
                  <a:cubicBezTo>
                    <a:pt x="4980" y="4597"/>
                    <a:pt x="4984" y="4598"/>
                    <a:pt x="4988" y="4598"/>
                  </a:cubicBezTo>
                  <a:lnTo>
                    <a:pt x="4988" y="4598"/>
                  </a:lnTo>
                  <a:lnTo>
                    <a:pt x="4988" y="4598"/>
                  </a:lnTo>
                  <a:cubicBezTo>
                    <a:pt x="4988" y="4601"/>
                    <a:pt x="4988" y="4604"/>
                    <a:pt x="4988" y="4606"/>
                  </a:cubicBezTo>
                  <a:cubicBezTo>
                    <a:pt x="4988" y="4609"/>
                    <a:pt x="4990" y="4610"/>
                    <a:pt x="4990" y="4612"/>
                  </a:cubicBezTo>
                  <a:lnTo>
                    <a:pt x="4990" y="4613"/>
                  </a:lnTo>
                  <a:close/>
                  <a:moveTo>
                    <a:pt x="4420" y="4952"/>
                  </a:moveTo>
                  <a:cubicBezTo>
                    <a:pt x="4407" y="4958"/>
                    <a:pt x="4394" y="4965"/>
                    <a:pt x="4380" y="4970"/>
                  </a:cubicBezTo>
                  <a:cubicBezTo>
                    <a:pt x="4366" y="4976"/>
                    <a:pt x="4350" y="4983"/>
                    <a:pt x="4335" y="4990"/>
                  </a:cubicBezTo>
                  <a:cubicBezTo>
                    <a:pt x="4320" y="4997"/>
                    <a:pt x="4309" y="5002"/>
                    <a:pt x="4296" y="5007"/>
                  </a:cubicBezTo>
                  <a:cubicBezTo>
                    <a:pt x="4284" y="5012"/>
                    <a:pt x="4265" y="5019"/>
                    <a:pt x="4249" y="5024"/>
                  </a:cubicBezTo>
                  <a:lnTo>
                    <a:pt x="4208" y="5039"/>
                  </a:lnTo>
                  <a:cubicBezTo>
                    <a:pt x="4193" y="5045"/>
                    <a:pt x="4177" y="5050"/>
                    <a:pt x="4161" y="5055"/>
                  </a:cubicBezTo>
                  <a:cubicBezTo>
                    <a:pt x="4145" y="5060"/>
                    <a:pt x="4134" y="5064"/>
                    <a:pt x="4120" y="5068"/>
                  </a:cubicBezTo>
                  <a:cubicBezTo>
                    <a:pt x="4107" y="5072"/>
                    <a:pt x="4089" y="5078"/>
                    <a:pt x="4072" y="5082"/>
                  </a:cubicBezTo>
                  <a:cubicBezTo>
                    <a:pt x="4056" y="5087"/>
                    <a:pt x="4044" y="5091"/>
                    <a:pt x="4029" y="5094"/>
                  </a:cubicBezTo>
                  <a:cubicBezTo>
                    <a:pt x="4015" y="5098"/>
                    <a:pt x="3997" y="5102"/>
                    <a:pt x="3981" y="5106"/>
                  </a:cubicBezTo>
                  <a:cubicBezTo>
                    <a:pt x="3965" y="5110"/>
                    <a:pt x="3953" y="5113"/>
                    <a:pt x="3938" y="5116"/>
                  </a:cubicBezTo>
                  <a:cubicBezTo>
                    <a:pt x="3924" y="5119"/>
                    <a:pt x="3905" y="5123"/>
                    <a:pt x="3889" y="5126"/>
                  </a:cubicBezTo>
                  <a:lnTo>
                    <a:pt x="3871" y="5129"/>
                  </a:lnTo>
                  <a:lnTo>
                    <a:pt x="3853" y="5133"/>
                  </a:lnTo>
                  <a:cubicBezTo>
                    <a:pt x="3837" y="5135"/>
                    <a:pt x="3821" y="5138"/>
                    <a:pt x="3805" y="5140"/>
                  </a:cubicBezTo>
                  <a:cubicBezTo>
                    <a:pt x="3782" y="5144"/>
                    <a:pt x="3758" y="5147"/>
                    <a:pt x="3735" y="5149"/>
                  </a:cubicBezTo>
                  <a:cubicBezTo>
                    <a:pt x="3720" y="5151"/>
                    <a:pt x="3704" y="5153"/>
                    <a:pt x="3688" y="5155"/>
                  </a:cubicBezTo>
                  <a:lnTo>
                    <a:pt x="3676" y="5155"/>
                  </a:lnTo>
                  <a:lnTo>
                    <a:pt x="3676" y="5155"/>
                  </a:lnTo>
                  <a:cubicBezTo>
                    <a:pt x="3676" y="5154"/>
                    <a:pt x="3675" y="5153"/>
                    <a:pt x="3675" y="5152"/>
                  </a:cubicBezTo>
                  <a:lnTo>
                    <a:pt x="3701" y="5138"/>
                  </a:lnTo>
                  <a:cubicBezTo>
                    <a:pt x="3713" y="5132"/>
                    <a:pt x="3725" y="5126"/>
                    <a:pt x="3737" y="5119"/>
                  </a:cubicBezTo>
                  <a:lnTo>
                    <a:pt x="3782" y="5094"/>
                  </a:lnTo>
                  <a:lnTo>
                    <a:pt x="3818" y="5075"/>
                  </a:lnTo>
                  <a:cubicBezTo>
                    <a:pt x="3829" y="5068"/>
                    <a:pt x="3840" y="5062"/>
                    <a:pt x="3851" y="5055"/>
                  </a:cubicBezTo>
                  <a:lnTo>
                    <a:pt x="3897" y="5051"/>
                  </a:lnTo>
                  <a:cubicBezTo>
                    <a:pt x="3912" y="5050"/>
                    <a:pt x="3926" y="5048"/>
                    <a:pt x="3941" y="5046"/>
                  </a:cubicBezTo>
                  <a:cubicBezTo>
                    <a:pt x="3959" y="5044"/>
                    <a:pt x="3977" y="5042"/>
                    <a:pt x="3995" y="5040"/>
                  </a:cubicBezTo>
                  <a:lnTo>
                    <a:pt x="4040" y="5033"/>
                  </a:lnTo>
                  <a:cubicBezTo>
                    <a:pt x="4057" y="5030"/>
                    <a:pt x="4074" y="5028"/>
                    <a:pt x="4091" y="5025"/>
                  </a:cubicBezTo>
                  <a:cubicBezTo>
                    <a:pt x="4108" y="5022"/>
                    <a:pt x="4121" y="5020"/>
                    <a:pt x="4136" y="5017"/>
                  </a:cubicBezTo>
                  <a:lnTo>
                    <a:pt x="4185" y="5007"/>
                  </a:lnTo>
                  <a:lnTo>
                    <a:pt x="4229" y="4997"/>
                  </a:lnTo>
                  <a:lnTo>
                    <a:pt x="4277" y="4986"/>
                  </a:lnTo>
                  <a:cubicBezTo>
                    <a:pt x="4292" y="4982"/>
                    <a:pt x="4306" y="4978"/>
                    <a:pt x="4320" y="4975"/>
                  </a:cubicBezTo>
                  <a:lnTo>
                    <a:pt x="4367" y="4962"/>
                  </a:lnTo>
                  <a:cubicBezTo>
                    <a:pt x="4381" y="4958"/>
                    <a:pt x="4396" y="4953"/>
                    <a:pt x="4409" y="4949"/>
                  </a:cubicBezTo>
                  <a:cubicBezTo>
                    <a:pt x="4423" y="4945"/>
                    <a:pt x="4439" y="4939"/>
                    <a:pt x="4455" y="4934"/>
                  </a:cubicBezTo>
                  <a:lnTo>
                    <a:pt x="4468" y="4930"/>
                  </a:lnTo>
                  <a:lnTo>
                    <a:pt x="4465" y="4931"/>
                  </a:lnTo>
                  <a:cubicBezTo>
                    <a:pt x="4450" y="4938"/>
                    <a:pt x="4435" y="4945"/>
                    <a:pt x="4420" y="4952"/>
                  </a:cubicBezTo>
                  <a:close/>
                  <a:moveTo>
                    <a:pt x="3569" y="5165"/>
                  </a:moveTo>
                  <a:cubicBezTo>
                    <a:pt x="3542" y="5167"/>
                    <a:pt x="3514" y="5168"/>
                    <a:pt x="3486" y="5169"/>
                  </a:cubicBezTo>
                  <a:lnTo>
                    <a:pt x="3449" y="5171"/>
                  </a:lnTo>
                  <a:cubicBezTo>
                    <a:pt x="3408" y="5173"/>
                    <a:pt x="3368" y="5173"/>
                    <a:pt x="3326" y="5174"/>
                  </a:cubicBezTo>
                  <a:cubicBezTo>
                    <a:pt x="3310" y="5174"/>
                    <a:pt x="3294" y="5174"/>
                    <a:pt x="3278" y="5174"/>
                  </a:cubicBezTo>
                  <a:lnTo>
                    <a:pt x="3280" y="5155"/>
                  </a:lnTo>
                  <a:cubicBezTo>
                    <a:pt x="3285" y="5123"/>
                    <a:pt x="3290" y="5090"/>
                    <a:pt x="3295" y="5055"/>
                  </a:cubicBezTo>
                  <a:lnTo>
                    <a:pt x="3298" y="5055"/>
                  </a:lnTo>
                  <a:lnTo>
                    <a:pt x="3298" y="5055"/>
                  </a:lnTo>
                  <a:cubicBezTo>
                    <a:pt x="3300" y="5055"/>
                    <a:pt x="3302" y="5055"/>
                    <a:pt x="3304" y="5054"/>
                  </a:cubicBezTo>
                  <a:cubicBezTo>
                    <a:pt x="3321" y="5055"/>
                    <a:pt x="3337" y="5057"/>
                    <a:pt x="3354" y="5058"/>
                  </a:cubicBezTo>
                  <a:cubicBezTo>
                    <a:pt x="3365" y="5063"/>
                    <a:pt x="3376" y="5068"/>
                    <a:pt x="3387" y="5072"/>
                  </a:cubicBezTo>
                  <a:lnTo>
                    <a:pt x="3387" y="5072"/>
                  </a:lnTo>
                  <a:cubicBezTo>
                    <a:pt x="3417" y="5085"/>
                    <a:pt x="3446" y="5096"/>
                    <a:pt x="3475" y="5107"/>
                  </a:cubicBezTo>
                  <a:lnTo>
                    <a:pt x="3475" y="5107"/>
                  </a:lnTo>
                  <a:cubicBezTo>
                    <a:pt x="3504" y="5118"/>
                    <a:pt x="3533" y="5127"/>
                    <a:pt x="3562" y="5137"/>
                  </a:cubicBezTo>
                  <a:lnTo>
                    <a:pt x="3563" y="5137"/>
                  </a:lnTo>
                  <a:cubicBezTo>
                    <a:pt x="3585" y="5143"/>
                    <a:pt x="3607" y="5150"/>
                    <a:pt x="3629" y="5156"/>
                  </a:cubicBezTo>
                  <a:lnTo>
                    <a:pt x="3629" y="5159"/>
                  </a:lnTo>
                  <a:lnTo>
                    <a:pt x="3613" y="5161"/>
                  </a:lnTo>
                  <a:cubicBezTo>
                    <a:pt x="3599" y="5161"/>
                    <a:pt x="3585" y="5163"/>
                    <a:pt x="3570" y="5164"/>
                  </a:cubicBezTo>
                  <a:lnTo>
                    <a:pt x="3569" y="5165"/>
                  </a:lnTo>
                  <a:close/>
                  <a:moveTo>
                    <a:pt x="3183" y="5425"/>
                  </a:moveTo>
                  <a:cubicBezTo>
                    <a:pt x="3166" y="5427"/>
                    <a:pt x="3149" y="5428"/>
                    <a:pt x="3132" y="5430"/>
                  </a:cubicBezTo>
                  <a:lnTo>
                    <a:pt x="3111" y="5431"/>
                  </a:lnTo>
                  <a:cubicBezTo>
                    <a:pt x="3090" y="5433"/>
                    <a:pt x="3068" y="5434"/>
                    <a:pt x="3046" y="5435"/>
                  </a:cubicBezTo>
                  <a:lnTo>
                    <a:pt x="3039" y="5435"/>
                  </a:lnTo>
                  <a:cubicBezTo>
                    <a:pt x="3023" y="5435"/>
                    <a:pt x="3007" y="5436"/>
                    <a:pt x="2991" y="5437"/>
                  </a:cubicBezTo>
                  <a:lnTo>
                    <a:pt x="2991" y="5437"/>
                  </a:lnTo>
                  <a:cubicBezTo>
                    <a:pt x="2990" y="5433"/>
                    <a:pt x="2991" y="5429"/>
                    <a:pt x="2988" y="5426"/>
                  </a:cubicBezTo>
                  <a:cubicBezTo>
                    <a:pt x="2986" y="5422"/>
                    <a:pt x="2983" y="5419"/>
                    <a:pt x="2979" y="5417"/>
                  </a:cubicBezTo>
                  <a:cubicBezTo>
                    <a:pt x="2975" y="5415"/>
                    <a:pt x="2972" y="5414"/>
                    <a:pt x="2967" y="5414"/>
                  </a:cubicBezTo>
                  <a:cubicBezTo>
                    <a:pt x="2963" y="5414"/>
                    <a:pt x="2960" y="5415"/>
                    <a:pt x="2956" y="5417"/>
                  </a:cubicBezTo>
                  <a:cubicBezTo>
                    <a:pt x="2953" y="5419"/>
                    <a:pt x="2949" y="5422"/>
                    <a:pt x="2947" y="5426"/>
                  </a:cubicBezTo>
                  <a:cubicBezTo>
                    <a:pt x="2947" y="5426"/>
                    <a:pt x="2947" y="5427"/>
                    <a:pt x="2946" y="5427"/>
                  </a:cubicBezTo>
                  <a:cubicBezTo>
                    <a:pt x="2930" y="5419"/>
                    <a:pt x="2913" y="5410"/>
                    <a:pt x="2896" y="5401"/>
                  </a:cubicBezTo>
                  <a:cubicBezTo>
                    <a:pt x="2893" y="5400"/>
                    <a:pt x="2890" y="5398"/>
                    <a:pt x="2887" y="5397"/>
                  </a:cubicBezTo>
                  <a:cubicBezTo>
                    <a:pt x="2867" y="5385"/>
                    <a:pt x="2846" y="5374"/>
                    <a:pt x="2824" y="5362"/>
                  </a:cubicBezTo>
                  <a:lnTo>
                    <a:pt x="2799" y="5347"/>
                  </a:lnTo>
                  <a:cubicBezTo>
                    <a:pt x="2783" y="5337"/>
                    <a:pt x="2768" y="5328"/>
                    <a:pt x="2751" y="5318"/>
                  </a:cubicBezTo>
                  <a:lnTo>
                    <a:pt x="2724" y="5301"/>
                  </a:lnTo>
                  <a:cubicBezTo>
                    <a:pt x="2708" y="5291"/>
                    <a:pt x="2693" y="5281"/>
                    <a:pt x="2677" y="5271"/>
                  </a:cubicBezTo>
                  <a:cubicBezTo>
                    <a:pt x="2668" y="5265"/>
                    <a:pt x="2658" y="5258"/>
                    <a:pt x="2649" y="5252"/>
                  </a:cubicBezTo>
                  <a:lnTo>
                    <a:pt x="2647" y="5250"/>
                  </a:lnTo>
                  <a:cubicBezTo>
                    <a:pt x="2666" y="5246"/>
                    <a:pt x="2686" y="5242"/>
                    <a:pt x="2705" y="5237"/>
                  </a:cubicBezTo>
                  <a:cubicBezTo>
                    <a:pt x="2729" y="5231"/>
                    <a:pt x="2754" y="5225"/>
                    <a:pt x="2778" y="5218"/>
                  </a:cubicBezTo>
                  <a:lnTo>
                    <a:pt x="2794" y="5214"/>
                  </a:lnTo>
                  <a:cubicBezTo>
                    <a:pt x="2814" y="5209"/>
                    <a:pt x="2833" y="5203"/>
                    <a:pt x="2852" y="5198"/>
                  </a:cubicBezTo>
                  <a:lnTo>
                    <a:pt x="2866" y="5193"/>
                  </a:lnTo>
                  <a:cubicBezTo>
                    <a:pt x="2885" y="5187"/>
                    <a:pt x="2905" y="5181"/>
                    <a:pt x="2925" y="5175"/>
                  </a:cubicBezTo>
                  <a:lnTo>
                    <a:pt x="2935" y="5171"/>
                  </a:lnTo>
                  <a:cubicBezTo>
                    <a:pt x="2949" y="5167"/>
                    <a:pt x="2964" y="5162"/>
                    <a:pt x="2978" y="5157"/>
                  </a:cubicBezTo>
                  <a:cubicBezTo>
                    <a:pt x="3007" y="5160"/>
                    <a:pt x="3037" y="5162"/>
                    <a:pt x="3066" y="5164"/>
                  </a:cubicBezTo>
                  <a:lnTo>
                    <a:pt x="3087" y="5166"/>
                  </a:lnTo>
                  <a:cubicBezTo>
                    <a:pt x="3123" y="5169"/>
                    <a:pt x="3160" y="5170"/>
                    <a:pt x="3196" y="5172"/>
                  </a:cubicBezTo>
                  <a:lnTo>
                    <a:pt x="3207" y="5172"/>
                  </a:lnTo>
                  <a:cubicBezTo>
                    <a:pt x="3230" y="5172"/>
                    <a:pt x="3253" y="5172"/>
                    <a:pt x="3276" y="5173"/>
                  </a:cubicBezTo>
                  <a:cubicBezTo>
                    <a:pt x="3274" y="5185"/>
                    <a:pt x="3272" y="5197"/>
                    <a:pt x="3270" y="5208"/>
                  </a:cubicBezTo>
                  <a:lnTo>
                    <a:pt x="3270" y="5208"/>
                  </a:lnTo>
                  <a:cubicBezTo>
                    <a:pt x="3270" y="5209"/>
                    <a:pt x="3270" y="5209"/>
                    <a:pt x="3270" y="5210"/>
                  </a:cubicBezTo>
                  <a:cubicBezTo>
                    <a:pt x="3270" y="5210"/>
                    <a:pt x="3270" y="5210"/>
                    <a:pt x="3270" y="5211"/>
                  </a:cubicBezTo>
                  <a:cubicBezTo>
                    <a:pt x="3268" y="5228"/>
                    <a:pt x="3265" y="5245"/>
                    <a:pt x="3262" y="5261"/>
                  </a:cubicBezTo>
                  <a:cubicBezTo>
                    <a:pt x="3253" y="5318"/>
                    <a:pt x="3245" y="5370"/>
                    <a:pt x="3236" y="5419"/>
                  </a:cubicBezTo>
                  <a:lnTo>
                    <a:pt x="3209" y="5422"/>
                  </a:lnTo>
                  <a:lnTo>
                    <a:pt x="3183" y="5425"/>
                  </a:lnTo>
                  <a:close/>
                  <a:moveTo>
                    <a:pt x="2572" y="5264"/>
                  </a:moveTo>
                  <a:lnTo>
                    <a:pt x="2538" y="5270"/>
                  </a:lnTo>
                  <a:lnTo>
                    <a:pt x="2496" y="5277"/>
                  </a:lnTo>
                  <a:lnTo>
                    <a:pt x="2464" y="5283"/>
                  </a:lnTo>
                  <a:lnTo>
                    <a:pt x="2421" y="5289"/>
                  </a:lnTo>
                  <a:lnTo>
                    <a:pt x="2390" y="5293"/>
                  </a:lnTo>
                  <a:lnTo>
                    <a:pt x="2349" y="5297"/>
                  </a:lnTo>
                  <a:cubicBezTo>
                    <a:pt x="2339" y="5298"/>
                    <a:pt x="2328" y="5300"/>
                    <a:pt x="2318" y="5301"/>
                  </a:cubicBezTo>
                  <a:cubicBezTo>
                    <a:pt x="2304" y="5302"/>
                    <a:pt x="2290" y="5303"/>
                    <a:pt x="2277" y="5304"/>
                  </a:cubicBezTo>
                  <a:lnTo>
                    <a:pt x="2246" y="5306"/>
                  </a:lnTo>
                  <a:lnTo>
                    <a:pt x="2200" y="5309"/>
                  </a:lnTo>
                  <a:lnTo>
                    <a:pt x="2175" y="5310"/>
                  </a:lnTo>
                  <a:cubicBezTo>
                    <a:pt x="2151" y="5310"/>
                    <a:pt x="2127" y="5311"/>
                    <a:pt x="2104" y="5311"/>
                  </a:cubicBezTo>
                  <a:cubicBezTo>
                    <a:pt x="2080" y="5311"/>
                    <a:pt x="2056" y="5311"/>
                    <a:pt x="2031" y="5310"/>
                  </a:cubicBezTo>
                  <a:lnTo>
                    <a:pt x="2011" y="5310"/>
                  </a:lnTo>
                  <a:cubicBezTo>
                    <a:pt x="1993" y="5310"/>
                    <a:pt x="1976" y="5308"/>
                    <a:pt x="1959" y="5307"/>
                  </a:cubicBezTo>
                  <a:lnTo>
                    <a:pt x="1933" y="5305"/>
                  </a:lnTo>
                  <a:cubicBezTo>
                    <a:pt x="1918" y="5303"/>
                    <a:pt x="1903" y="5302"/>
                    <a:pt x="1888" y="5301"/>
                  </a:cubicBezTo>
                  <a:cubicBezTo>
                    <a:pt x="1876" y="5300"/>
                    <a:pt x="1864" y="5298"/>
                    <a:pt x="1853" y="5296"/>
                  </a:cubicBezTo>
                  <a:lnTo>
                    <a:pt x="1843" y="5295"/>
                  </a:lnTo>
                  <a:lnTo>
                    <a:pt x="1843" y="5295"/>
                  </a:lnTo>
                  <a:cubicBezTo>
                    <a:pt x="1843" y="5295"/>
                    <a:pt x="1843" y="5294"/>
                    <a:pt x="1843" y="5293"/>
                  </a:cubicBezTo>
                  <a:lnTo>
                    <a:pt x="1843" y="5292"/>
                  </a:lnTo>
                  <a:lnTo>
                    <a:pt x="1857" y="5289"/>
                  </a:lnTo>
                  <a:cubicBezTo>
                    <a:pt x="1868" y="5286"/>
                    <a:pt x="1877" y="5285"/>
                    <a:pt x="1888" y="5282"/>
                  </a:cubicBezTo>
                  <a:cubicBezTo>
                    <a:pt x="1898" y="5280"/>
                    <a:pt x="1912" y="5276"/>
                    <a:pt x="1924" y="5272"/>
                  </a:cubicBezTo>
                  <a:cubicBezTo>
                    <a:pt x="1936" y="5269"/>
                    <a:pt x="1944" y="5267"/>
                    <a:pt x="1955" y="5263"/>
                  </a:cubicBezTo>
                  <a:cubicBezTo>
                    <a:pt x="1965" y="5260"/>
                    <a:pt x="1980" y="5255"/>
                    <a:pt x="1992" y="5250"/>
                  </a:cubicBezTo>
                  <a:cubicBezTo>
                    <a:pt x="2004" y="5246"/>
                    <a:pt x="2012" y="5243"/>
                    <a:pt x="2023" y="5239"/>
                  </a:cubicBezTo>
                  <a:cubicBezTo>
                    <a:pt x="2033" y="5235"/>
                    <a:pt x="2050" y="5228"/>
                    <a:pt x="2063" y="5222"/>
                  </a:cubicBezTo>
                  <a:cubicBezTo>
                    <a:pt x="2072" y="5218"/>
                    <a:pt x="2082" y="5214"/>
                    <a:pt x="2092" y="5210"/>
                  </a:cubicBezTo>
                  <a:cubicBezTo>
                    <a:pt x="2106" y="5203"/>
                    <a:pt x="2121" y="5196"/>
                    <a:pt x="2136" y="5188"/>
                  </a:cubicBezTo>
                  <a:cubicBezTo>
                    <a:pt x="2144" y="5184"/>
                    <a:pt x="2152" y="5181"/>
                    <a:pt x="2160" y="5176"/>
                  </a:cubicBezTo>
                  <a:cubicBezTo>
                    <a:pt x="2178" y="5167"/>
                    <a:pt x="2197" y="5157"/>
                    <a:pt x="2214" y="5147"/>
                  </a:cubicBezTo>
                  <a:lnTo>
                    <a:pt x="2229" y="5136"/>
                  </a:lnTo>
                  <a:cubicBezTo>
                    <a:pt x="2269" y="5113"/>
                    <a:pt x="2310" y="5087"/>
                    <a:pt x="2350" y="5059"/>
                  </a:cubicBezTo>
                  <a:lnTo>
                    <a:pt x="2350" y="5059"/>
                  </a:lnTo>
                  <a:cubicBezTo>
                    <a:pt x="2352" y="5062"/>
                    <a:pt x="2354" y="5065"/>
                    <a:pt x="2358" y="5066"/>
                  </a:cubicBezTo>
                  <a:cubicBezTo>
                    <a:pt x="2361" y="5069"/>
                    <a:pt x="2365" y="5069"/>
                    <a:pt x="2370" y="5069"/>
                  </a:cubicBezTo>
                  <a:lnTo>
                    <a:pt x="2370" y="5069"/>
                  </a:lnTo>
                  <a:lnTo>
                    <a:pt x="2370" y="5069"/>
                  </a:lnTo>
                  <a:cubicBezTo>
                    <a:pt x="2374" y="5069"/>
                    <a:pt x="2377" y="5068"/>
                    <a:pt x="2382" y="5065"/>
                  </a:cubicBezTo>
                  <a:cubicBezTo>
                    <a:pt x="2383" y="5064"/>
                    <a:pt x="2386" y="5062"/>
                    <a:pt x="2388" y="5060"/>
                  </a:cubicBezTo>
                  <a:lnTo>
                    <a:pt x="2394" y="5065"/>
                  </a:lnTo>
                  <a:cubicBezTo>
                    <a:pt x="2422" y="5088"/>
                    <a:pt x="2450" y="5109"/>
                    <a:pt x="2477" y="5130"/>
                  </a:cubicBezTo>
                  <a:cubicBezTo>
                    <a:pt x="2493" y="5142"/>
                    <a:pt x="2509" y="5155"/>
                    <a:pt x="2525" y="5166"/>
                  </a:cubicBezTo>
                  <a:lnTo>
                    <a:pt x="2553" y="5186"/>
                  </a:lnTo>
                  <a:cubicBezTo>
                    <a:pt x="2569" y="5198"/>
                    <a:pt x="2585" y="5210"/>
                    <a:pt x="2601" y="5221"/>
                  </a:cubicBezTo>
                  <a:cubicBezTo>
                    <a:pt x="2610" y="5227"/>
                    <a:pt x="2619" y="5233"/>
                    <a:pt x="2628" y="5239"/>
                  </a:cubicBezTo>
                  <a:lnTo>
                    <a:pt x="2642" y="5249"/>
                  </a:lnTo>
                  <a:lnTo>
                    <a:pt x="2613" y="5255"/>
                  </a:lnTo>
                  <a:lnTo>
                    <a:pt x="2572" y="5264"/>
                  </a:lnTo>
                  <a:close/>
                  <a:moveTo>
                    <a:pt x="1739" y="5226"/>
                  </a:moveTo>
                  <a:cubicBezTo>
                    <a:pt x="1727" y="5215"/>
                    <a:pt x="1714" y="5205"/>
                    <a:pt x="1702" y="5193"/>
                  </a:cubicBezTo>
                  <a:cubicBezTo>
                    <a:pt x="1689" y="5182"/>
                    <a:pt x="1681" y="5174"/>
                    <a:pt x="1670" y="5164"/>
                  </a:cubicBezTo>
                  <a:cubicBezTo>
                    <a:pt x="1659" y="5155"/>
                    <a:pt x="1645" y="5140"/>
                    <a:pt x="1632" y="5128"/>
                  </a:cubicBezTo>
                  <a:lnTo>
                    <a:pt x="1601" y="5098"/>
                  </a:lnTo>
                  <a:cubicBezTo>
                    <a:pt x="1588" y="5086"/>
                    <a:pt x="1576" y="5073"/>
                    <a:pt x="1563" y="5060"/>
                  </a:cubicBezTo>
                  <a:cubicBezTo>
                    <a:pt x="1550" y="5048"/>
                    <a:pt x="1543" y="5041"/>
                    <a:pt x="1532" y="5030"/>
                  </a:cubicBezTo>
                  <a:lnTo>
                    <a:pt x="1493" y="4988"/>
                  </a:lnTo>
                  <a:cubicBezTo>
                    <a:pt x="1483" y="4978"/>
                    <a:pt x="1473" y="4969"/>
                    <a:pt x="1463" y="4957"/>
                  </a:cubicBezTo>
                  <a:cubicBezTo>
                    <a:pt x="1450" y="4942"/>
                    <a:pt x="1436" y="4927"/>
                    <a:pt x="1422" y="4912"/>
                  </a:cubicBezTo>
                  <a:cubicBezTo>
                    <a:pt x="1413" y="4902"/>
                    <a:pt x="1404" y="4892"/>
                    <a:pt x="1395" y="4881"/>
                  </a:cubicBezTo>
                  <a:cubicBezTo>
                    <a:pt x="1379" y="4863"/>
                    <a:pt x="1363" y="4845"/>
                    <a:pt x="1347" y="4826"/>
                  </a:cubicBezTo>
                  <a:cubicBezTo>
                    <a:pt x="1340" y="4818"/>
                    <a:pt x="1333" y="4811"/>
                    <a:pt x="1326" y="4802"/>
                  </a:cubicBezTo>
                  <a:cubicBezTo>
                    <a:pt x="1319" y="4794"/>
                    <a:pt x="1314" y="4788"/>
                    <a:pt x="1309" y="4781"/>
                  </a:cubicBezTo>
                  <a:cubicBezTo>
                    <a:pt x="1309" y="4776"/>
                    <a:pt x="1310" y="4772"/>
                    <a:pt x="1310" y="4768"/>
                  </a:cubicBezTo>
                  <a:cubicBezTo>
                    <a:pt x="1311" y="4757"/>
                    <a:pt x="1312" y="4748"/>
                    <a:pt x="1313" y="4737"/>
                  </a:cubicBezTo>
                  <a:cubicBezTo>
                    <a:pt x="1314" y="4726"/>
                    <a:pt x="1314" y="4720"/>
                    <a:pt x="1315" y="4712"/>
                  </a:cubicBezTo>
                  <a:cubicBezTo>
                    <a:pt x="1316" y="4704"/>
                    <a:pt x="1316" y="4695"/>
                    <a:pt x="1317" y="4686"/>
                  </a:cubicBezTo>
                  <a:cubicBezTo>
                    <a:pt x="1317" y="4677"/>
                    <a:pt x="1319" y="4669"/>
                    <a:pt x="1319" y="4660"/>
                  </a:cubicBezTo>
                  <a:cubicBezTo>
                    <a:pt x="1335" y="4685"/>
                    <a:pt x="1351" y="4709"/>
                    <a:pt x="1367" y="4733"/>
                  </a:cubicBezTo>
                  <a:lnTo>
                    <a:pt x="1367" y="4734"/>
                  </a:lnTo>
                  <a:cubicBezTo>
                    <a:pt x="1387" y="4764"/>
                    <a:pt x="1407" y="4794"/>
                    <a:pt x="1427" y="4823"/>
                  </a:cubicBezTo>
                  <a:lnTo>
                    <a:pt x="1430" y="4826"/>
                  </a:lnTo>
                  <a:cubicBezTo>
                    <a:pt x="1450" y="4854"/>
                    <a:pt x="1469" y="4881"/>
                    <a:pt x="1489" y="4908"/>
                  </a:cubicBezTo>
                  <a:lnTo>
                    <a:pt x="1494" y="4914"/>
                  </a:lnTo>
                  <a:cubicBezTo>
                    <a:pt x="1512" y="4940"/>
                    <a:pt x="1531" y="4965"/>
                    <a:pt x="1550" y="4989"/>
                  </a:cubicBezTo>
                  <a:lnTo>
                    <a:pt x="1556" y="4996"/>
                  </a:lnTo>
                  <a:cubicBezTo>
                    <a:pt x="1574" y="5020"/>
                    <a:pt x="1593" y="5044"/>
                    <a:pt x="1612" y="5067"/>
                  </a:cubicBezTo>
                  <a:lnTo>
                    <a:pt x="1618" y="5074"/>
                  </a:lnTo>
                  <a:cubicBezTo>
                    <a:pt x="1636" y="5097"/>
                    <a:pt x="1655" y="5118"/>
                    <a:pt x="1673" y="5140"/>
                  </a:cubicBezTo>
                  <a:lnTo>
                    <a:pt x="1680" y="5148"/>
                  </a:lnTo>
                  <a:cubicBezTo>
                    <a:pt x="1698" y="5169"/>
                    <a:pt x="1717" y="5189"/>
                    <a:pt x="1735" y="5209"/>
                  </a:cubicBezTo>
                  <a:lnTo>
                    <a:pt x="1742" y="5217"/>
                  </a:lnTo>
                  <a:cubicBezTo>
                    <a:pt x="1761" y="5237"/>
                    <a:pt x="1779" y="5255"/>
                    <a:pt x="1797" y="5274"/>
                  </a:cubicBezTo>
                  <a:lnTo>
                    <a:pt x="1799" y="5276"/>
                  </a:lnTo>
                  <a:lnTo>
                    <a:pt x="1799" y="5276"/>
                  </a:lnTo>
                  <a:lnTo>
                    <a:pt x="1772" y="5254"/>
                  </a:lnTo>
                  <a:lnTo>
                    <a:pt x="1739" y="5226"/>
                  </a:lnTo>
                  <a:close/>
                  <a:moveTo>
                    <a:pt x="1269" y="4699"/>
                  </a:moveTo>
                  <a:lnTo>
                    <a:pt x="1282" y="4678"/>
                  </a:lnTo>
                  <a:lnTo>
                    <a:pt x="1287" y="4671"/>
                  </a:lnTo>
                  <a:cubicBezTo>
                    <a:pt x="1289" y="4666"/>
                    <a:pt x="1292" y="4662"/>
                    <a:pt x="1294" y="4657"/>
                  </a:cubicBezTo>
                  <a:lnTo>
                    <a:pt x="1294" y="4657"/>
                  </a:lnTo>
                  <a:lnTo>
                    <a:pt x="1294" y="4657"/>
                  </a:lnTo>
                  <a:cubicBezTo>
                    <a:pt x="1298" y="4659"/>
                    <a:pt x="1301" y="4660"/>
                    <a:pt x="1305" y="4660"/>
                  </a:cubicBezTo>
                  <a:lnTo>
                    <a:pt x="1305" y="4660"/>
                  </a:lnTo>
                  <a:cubicBezTo>
                    <a:pt x="1309" y="4660"/>
                    <a:pt x="1313" y="4659"/>
                    <a:pt x="1316" y="4657"/>
                  </a:cubicBezTo>
                  <a:cubicBezTo>
                    <a:pt x="1316" y="4657"/>
                    <a:pt x="1317" y="4657"/>
                    <a:pt x="1317" y="4656"/>
                  </a:cubicBezTo>
                  <a:lnTo>
                    <a:pt x="1317" y="4656"/>
                  </a:lnTo>
                  <a:cubicBezTo>
                    <a:pt x="1314" y="4699"/>
                    <a:pt x="1310" y="4740"/>
                    <a:pt x="1306" y="4778"/>
                  </a:cubicBezTo>
                  <a:cubicBezTo>
                    <a:pt x="1295" y="4764"/>
                    <a:pt x="1283" y="4749"/>
                    <a:pt x="1271" y="4735"/>
                  </a:cubicBezTo>
                  <a:lnTo>
                    <a:pt x="1271" y="4735"/>
                  </a:lnTo>
                  <a:cubicBezTo>
                    <a:pt x="1273" y="4733"/>
                    <a:pt x="1275" y="4731"/>
                    <a:pt x="1276" y="4729"/>
                  </a:cubicBezTo>
                  <a:cubicBezTo>
                    <a:pt x="1278" y="4725"/>
                    <a:pt x="1279" y="4722"/>
                    <a:pt x="1279" y="4718"/>
                  </a:cubicBezTo>
                  <a:lnTo>
                    <a:pt x="1279" y="4718"/>
                  </a:lnTo>
                  <a:lnTo>
                    <a:pt x="1279" y="4718"/>
                  </a:lnTo>
                  <a:cubicBezTo>
                    <a:pt x="1279" y="4713"/>
                    <a:pt x="1278" y="4710"/>
                    <a:pt x="1276" y="4706"/>
                  </a:cubicBezTo>
                  <a:cubicBezTo>
                    <a:pt x="1274" y="4703"/>
                    <a:pt x="1272" y="4701"/>
                    <a:pt x="1269" y="4699"/>
                  </a:cubicBezTo>
                  <a:close/>
                  <a:moveTo>
                    <a:pt x="893" y="4554"/>
                  </a:moveTo>
                  <a:lnTo>
                    <a:pt x="889" y="4552"/>
                  </a:lnTo>
                  <a:cubicBezTo>
                    <a:pt x="875" y="4546"/>
                    <a:pt x="861" y="4540"/>
                    <a:pt x="847" y="4534"/>
                  </a:cubicBezTo>
                  <a:lnTo>
                    <a:pt x="854" y="4534"/>
                  </a:lnTo>
                  <a:lnTo>
                    <a:pt x="865" y="4533"/>
                  </a:lnTo>
                  <a:lnTo>
                    <a:pt x="879" y="4531"/>
                  </a:lnTo>
                  <a:cubicBezTo>
                    <a:pt x="882" y="4531"/>
                    <a:pt x="886" y="4530"/>
                    <a:pt x="890" y="4529"/>
                  </a:cubicBezTo>
                  <a:lnTo>
                    <a:pt x="904" y="4526"/>
                  </a:lnTo>
                  <a:lnTo>
                    <a:pt x="915" y="4524"/>
                  </a:lnTo>
                  <a:lnTo>
                    <a:pt x="929" y="4521"/>
                  </a:lnTo>
                  <a:lnTo>
                    <a:pt x="940" y="4518"/>
                  </a:lnTo>
                  <a:lnTo>
                    <a:pt x="955" y="4513"/>
                  </a:lnTo>
                  <a:lnTo>
                    <a:pt x="966" y="4511"/>
                  </a:lnTo>
                  <a:lnTo>
                    <a:pt x="982" y="4505"/>
                  </a:lnTo>
                  <a:lnTo>
                    <a:pt x="992" y="4501"/>
                  </a:lnTo>
                  <a:lnTo>
                    <a:pt x="1008" y="4495"/>
                  </a:lnTo>
                  <a:lnTo>
                    <a:pt x="1015" y="4492"/>
                  </a:lnTo>
                  <a:lnTo>
                    <a:pt x="1025" y="4498"/>
                  </a:lnTo>
                  <a:cubicBezTo>
                    <a:pt x="1038" y="4505"/>
                    <a:pt x="1050" y="4512"/>
                    <a:pt x="1063" y="4519"/>
                  </a:cubicBezTo>
                  <a:lnTo>
                    <a:pt x="1075" y="4525"/>
                  </a:lnTo>
                  <a:cubicBezTo>
                    <a:pt x="1088" y="4531"/>
                    <a:pt x="1101" y="4538"/>
                    <a:pt x="1113" y="4545"/>
                  </a:cubicBezTo>
                  <a:lnTo>
                    <a:pt x="1126" y="4550"/>
                  </a:lnTo>
                  <a:cubicBezTo>
                    <a:pt x="1138" y="4557"/>
                    <a:pt x="1151" y="4563"/>
                    <a:pt x="1164" y="4569"/>
                  </a:cubicBezTo>
                  <a:lnTo>
                    <a:pt x="1178" y="4575"/>
                  </a:lnTo>
                  <a:lnTo>
                    <a:pt x="1215" y="4591"/>
                  </a:lnTo>
                  <a:lnTo>
                    <a:pt x="1230" y="4597"/>
                  </a:lnTo>
                  <a:lnTo>
                    <a:pt x="1250" y="4605"/>
                  </a:lnTo>
                  <a:cubicBezTo>
                    <a:pt x="1250" y="4608"/>
                    <a:pt x="1250" y="4612"/>
                    <a:pt x="1250" y="4614"/>
                  </a:cubicBezTo>
                  <a:cubicBezTo>
                    <a:pt x="1250" y="4617"/>
                    <a:pt x="1250" y="4625"/>
                    <a:pt x="1250" y="4631"/>
                  </a:cubicBezTo>
                  <a:lnTo>
                    <a:pt x="1250" y="4631"/>
                  </a:lnTo>
                  <a:cubicBezTo>
                    <a:pt x="1127" y="4627"/>
                    <a:pt x="1023" y="4606"/>
                    <a:pt x="908" y="4561"/>
                  </a:cubicBezTo>
                  <a:cubicBezTo>
                    <a:pt x="904" y="4558"/>
                    <a:pt x="899" y="4556"/>
                    <a:pt x="893" y="4554"/>
                  </a:cubicBezTo>
                  <a:close/>
                  <a:moveTo>
                    <a:pt x="992" y="4476"/>
                  </a:moveTo>
                  <a:cubicBezTo>
                    <a:pt x="972" y="4465"/>
                    <a:pt x="952" y="4453"/>
                    <a:pt x="933" y="4441"/>
                  </a:cubicBezTo>
                  <a:lnTo>
                    <a:pt x="921" y="4434"/>
                  </a:lnTo>
                  <a:cubicBezTo>
                    <a:pt x="899" y="4421"/>
                    <a:pt x="878" y="4407"/>
                    <a:pt x="857" y="4392"/>
                  </a:cubicBezTo>
                  <a:lnTo>
                    <a:pt x="844" y="4383"/>
                  </a:lnTo>
                  <a:cubicBezTo>
                    <a:pt x="824" y="4370"/>
                    <a:pt x="806" y="4356"/>
                    <a:pt x="787" y="4342"/>
                  </a:cubicBezTo>
                  <a:lnTo>
                    <a:pt x="785" y="4341"/>
                  </a:lnTo>
                  <a:cubicBezTo>
                    <a:pt x="784" y="4329"/>
                    <a:pt x="782" y="4317"/>
                    <a:pt x="780" y="4305"/>
                  </a:cubicBezTo>
                  <a:lnTo>
                    <a:pt x="780" y="4305"/>
                  </a:lnTo>
                  <a:cubicBezTo>
                    <a:pt x="812" y="4326"/>
                    <a:pt x="839" y="4342"/>
                    <a:pt x="871" y="4361"/>
                  </a:cubicBezTo>
                  <a:cubicBezTo>
                    <a:pt x="941" y="4401"/>
                    <a:pt x="1001" y="4431"/>
                    <a:pt x="1075" y="4462"/>
                  </a:cubicBezTo>
                  <a:cubicBezTo>
                    <a:pt x="1056" y="4473"/>
                    <a:pt x="1035" y="4482"/>
                    <a:pt x="1015" y="4490"/>
                  </a:cubicBezTo>
                  <a:lnTo>
                    <a:pt x="1004" y="4484"/>
                  </a:lnTo>
                  <a:lnTo>
                    <a:pt x="992" y="4476"/>
                  </a:lnTo>
                  <a:close/>
                  <a:moveTo>
                    <a:pt x="721" y="4239"/>
                  </a:moveTo>
                  <a:lnTo>
                    <a:pt x="721" y="4239"/>
                  </a:lnTo>
                  <a:cubicBezTo>
                    <a:pt x="717" y="4239"/>
                    <a:pt x="713" y="4241"/>
                    <a:pt x="710" y="4242"/>
                  </a:cubicBezTo>
                  <a:cubicBezTo>
                    <a:pt x="707" y="4244"/>
                    <a:pt x="705" y="4245"/>
                    <a:pt x="703" y="4247"/>
                  </a:cubicBezTo>
                  <a:lnTo>
                    <a:pt x="703" y="4247"/>
                  </a:lnTo>
                  <a:cubicBezTo>
                    <a:pt x="651" y="4208"/>
                    <a:pt x="608" y="4172"/>
                    <a:pt x="561" y="4127"/>
                  </a:cubicBezTo>
                  <a:cubicBezTo>
                    <a:pt x="544" y="4097"/>
                    <a:pt x="527" y="4067"/>
                    <a:pt x="510" y="4037"/>
                  </a:cubicBezTo>
                  <a:lnTo>
                    <a:pt x="489" y="3999"/>
                  </a:lnTo>
                  <a:lnTo>
                    <a:pt x="461" y="3946"/>
                  </a:lnTo>
                  <a:cubicBezTo>
                    <a:pt x="453" y="3931"/>
                    <a:pt x="444" y="3916"/>
                    <a:pt x="437" y="3901"/>
                  </a:cubicBezTo>
                  <a:cubicBezTo>
                    <a:pt x="429" y="3886"/>
                    <a:pt x="420" y="3868"/>
                    <a:pt x="412" y="3851"/>
                  </a:cubicBezTo>
                  <a:lnTo>
                    <a:pt x="396" y="3821"/>
                  </a:lnTo>
                  <a:lnTo>
                    <a:pt x="396" y="3821"/>
                  </a:lnTo>
                  <a:cubicBezTo>
                    <a:pt x="400" y="3818"/>
                    <a:pt x="403" y="3816"/>
                    <a:pt x="405" y="3812"/>
                  </a:cubicBezTo>
                  <a:cubicBezTo>
                    <a:pt x="405" y="3811"/>
                    <a:pt x="405" y="3811"/>
                    <a:pt x="405" y="3811"/>
                  </a:cubicBezTo>
                  <a:lnTo>
                    <a:pt x="417" y="3816"/>
                  </a:lnTo>
                  <a:lnTo>
                    <a:pt x="433" y="3822"/>
                  </a:lnTo>
                  <a:lnTo>
                    <a:pt x="449" y="3829"/>
                  </a:lnTo>
                  <a:cubicBezTo>
                    <a:pt x="455" y="3831"/>
                    <a:pt x="461" y="3833"/>
                    <a:pt x="467" y="3834"/>
                  </a:cubicBezTo>
                  <a:cubicBezTo>
                    <a:pt x="473" y="3836"/>
                    <a:pt x="478" y="3838"/>
                    <a:pt x="484" y="3839"/>
                  </a:cubicBezTo>
                  <a:lnTo>
                    <a:pt x="503" y="3844"/>
                  </a:lnTo>
                  <a:lnTo>
                    <a:pt x="519" y="3848"/>
                  </a:lnTo>
                  <a:lnTo>
                    <a:pt x="540" y="3852"/>
                  </a:lnTo>
                  <a:lnTo>
                    <a:pt x="556" y="3855"/>
                  </a:lnTo>
                  <a:lnTo>
                    <a:pt x="579" y="3858"/>
                  </a:lnTo>
                  <a:cubicBezTo>
                    <a:pt x="584" y="3858"/>
                    <a:pt x="589" y="3859"/>
                    <a:pt x="594" y="3860"/>
                  </a:cubicBezTo>
                  <a:cubicBezTo>
                    <a:pt x="602" y="3861"/>
                    <a:pt x="612" y="3861"/>
                    <a:pt x="620" y="3862"/>
                  </a:cubicBezTo>
                  <a:lnTo>
                    <a:pt x="633" y="3863"/>
                  </a:lnTo>
                  <a:cubicBezTo>
                    <a:pt x="647" y="3863"/>
                    <a:pt x="660" y="3863"/>
                    <a:pt x="674" y="3863"/>
                  </a:cubicBezTo>
                  <a:lnTo>
                    <a:pt x="674" y="3863"/>
                  </a:lnTo>
                  <a:cubicBezTo>
                    <a:pt x="684" y="3863"/>
                    <a:pt x="695" y="3863"/>
                    <a:pt x="705" y="3863"/>
                  </a:cubicBezTo>
                  <a:lnTo>
                    <a:pt x="705" y="3863"/>
                  </a:lnTo>
                  <a:cubicBezTo>
                    <a:pt x="705" y="3866"/>
                    <a:pt x="706" y="3870"/>
                    <a:pt x="708" y="3873"/>
                  </a:cubicBezTo>
                  <a:cubicBezTo>
                    <a:pt x="710" y="3877"/>
                    <a:pt x="713" y="3880"/>
                    <a:pt x="717" y="3882"/>
                  </a:cubicBezTo>
                  <a:cubicBezTo>
                    <a:pt x="721" y="3885"/>
                    <a:pt x="724" y="3885"/>
                    <a:pt x="729" y="3885"/>
                  </a:cubicBezTo>
                  <a:lnTo>
                    <a:pt x="729" y="3885"/>
                  </a:lnTo>
                  <a:lnTo>
                    <a:pt x="730" y="3885"/>
                  </a:lnTo>
                  <a:cubicBezTo>
                    <a:pt x="739" y="3976"/>
                    <a:pt x="748" y="4063"/>
                    <a:pt x="758" y="4144"/>
                  </a:cubicBezTo>
                  <a:cubicBezTo>
                    <a:pt x="758" y="4147"/>
                    <a:pt x="758" y="4150"/>
                    <a:pt x="759" y="4153"/>
                  </a:cubicBezTo>
                  <a:cubicBezTo>
                    <a:pt x="762" y="4179"/>
                    <a:pt x="765" y="4204"/>
                    <a:pt x="768" y="4229"/>
                  </a:cubicBezTo>
                  <a:cubicBezTo>
                    <a:pt x="768" y="4234"/>
                    <a:pt x="769" y="4239"/>
                    <a:pt x="770" y="4244"/>
                  </a:cubicBezTo>
                  <a:cubicBezTo>
                    <a:pt x="773" y="4264"/>
                    <a:pt x="775" y="4283"/>
                    <a:pt x="777" y="4301"/>
                  </a:cubicBezTo>
                  <a:cubicBezTo>
                    <a:pt x="765" y="4293"/>
                    <a:pt x="753" y="4284"/>
                    <a:pt x="740" y="4276"/>
                  </a:cubicBezTo>
                  <a:lnTo>
                    <a:pt x="740" y="4276"/>
                  </a:lnTo>
                  <a:cubicBezTo>
                    <a:pt x="741" y="4275"/>
                    <a:pt x="741" y="4274"/>
                    <a:pt x="742" y="4274"/>
                  </a:cubicBezTo>
                  <a:cubicBezTo>
                    <a:pt x="744" y="4270"/>
                    <a:pt x="745" y="4267"/>
                    <a:pt x="745" y="4263"/>
                  </a:cubicBezTo>
                  <a:lnTo>
                    <a:pt x="745" y="4263"/>
                  </a:lnTo>
                  <a:lnTo>
                    <a:pt x="745" y="4263"/>
                  </a:lnTo>
                  <a:cubicBezTo>
                    <a:pt x="745" y="4258"/>
                    <a:pt x="743" y="4255"/>
                    <a:pt x="741" y="4251"/>
                  </a:cubicBezTo>
                  <a:cubicBezTo>
                    <a:pt x="738" y="4248"/>
                    <a:pt x="736" y="4244"/>
                    <a:pt x="733" y="4242"/>
                  </a:cubicBezTo>
                  <a:cubicBezTo>
                    <a:pt x="729" y="4240"/>
                    <a:pt x="725" y="4239"/>
                    <a:pt x="721" y="4239"/>
                  </a:cubicBezTo>
                  <a:close/>
                  <a:moveTo>
                    <a:pt x="332" y="3778"/>
                  </a:moveTo>
                  <a:cubicBezTo>
                    <a:pt x="327" y="3775"/>
                    <a:pt x="322" y="3773"/>
                    <a:pt x="317" y="3770"/>
                  </a:cubicBezTo>
                  <a:cubicBezTo>
                    <a:pt x="311" y="3767"/>
                    <a:pt x="305" y="3764"/>
                    <a:pt x="300" y="3760"/>
                  </a:cubicBezTo>
                  <a:cubicBezTo>
                    <a:pt x="294" y="3757"/>
                    <a:pt x="290" y="3754"/>
                    <a:pt x="285" y="3750"/>
                  </a:cubicBezTo>
                  <a:cubicBezTo>
                    <a:pt x="280" y="3747"/>
                    <a:pt x="274" y="3742"/>
                    <a:pt x="268" y="3737"/>
                  </a:cubicBezTo>
                  <a:cubicBezTo>
                    <a:pt x="262" y="3733"/>
                    <a:pt x="259" y="3730"/>
                    <a:pt x="255" y="3727"/>
                  </a:cubicBezTo>
                  <a:lnTo>
                    <a:pt x="250" y="3722"/>
                  </a:lnTo>
                  <a:lnTo>
                    <a:pt x="250" y="3722"/>
                  </a:lnTo>
                  <a:cubicBezTo>
                    <a:pt x="199" y="3630"/>
                    <a:pt x="163" y="3547"/>
                    <a:pt x="129" y="3447"/>
                  </a:cubicBezTo>
                  <a:lnTo>
                    <a:pt x="129" y="3447"/>
                  </a:lnTo>
                  <a:cubicBezTo>
                    <a:pt x="130" y="3447"/>
                    <a:pt x="131" y="3447"/>
                    <a:pt x="132" y="3446"/>
                  </a:cubicBezTo>
                  <a:cubicBezTo>
                    <a:pt x="136" y="3445"/>
                    <a:pt x="139" y="3441"/>
                    <a:pt x="141" y="3437"/>
                  </a:cubicBezTo>
                  <a:cubicBezTo>
                    <a:pt x="142" y="3435"/>
                    <a:pt x="143" y="3433"/>
                    <a:pt x="143" y="3431"/>
                  </a:cubicBezTo>
                  <a:lnTo>
                    <a:pt x="148" y="3440"/>
                  </a:lnTo>
                  <a:cubicBezTo>
                    <a:pt x="153" y="3451"/>
                    <a:pt x="159" y="3462"/>
                    <a:pt x="165" y="3473"/>
                  </a:cubicBezTo>
                  <a:cubicBezTo>
                    <a:pt x="171" y="3484"/>
                    <a:pt x="174" y="3491"/>
                    <a:pt x="179" y="3499"/>
                  </a:cubicBezTo>
                  <a:cubicBezTo>
                    <a:pt x="184" y="3507"/>
                    <a:pt x="192" y="3522"/>
                    <a:pt x="199" y="3533"/>
                  </a:cubicBezTo>
                  <a:cubicBezTo>
                    <a:pt x="205" y="3545"/>
                    <a:pt x="208" y="3550"/>
                    <a:pt x="213" y="3559"/>
                  </a:cubicBezTo>
                  <a:cubicBezTo>
                    <a:pt x="218" y="3568"/>
                    <a:pt x="228" y="3582"/>
                    <a:pt x="235" y="3594"/>
                  </a:cubicBezTo>
                  <a:cubicBezTo>
                    <a:pt x="240" y="3602"/>
                    <a:pt x="245" y="3611"/>
                    <a:pt x="251" y="3619"/>
                  </a:cubicBezTo>
                  <a:cubicBezTo>
                    <a:pt x="259" y="3632"/>
                    <a:pt x="268" y="3645"/>
                    <a:pt x="277" y="3658"/>
                  </a:cubicBezTo>
                  <a:cubicBezTo>
                    <a:pt x="282" y="3666"/>
                    <a:pt x="286" y="3673"/>
                    <a:pt x="292" y="3680"/>
                  </a:cubicBezTo>
                  <a:cubicBezTo>
                    <a:pt x="306" y="3700"/>
                    <a:pt x="320" y="3720"/>
                    <a:pt x="335" y="3740"/>
                  </a:cubicBezTo>
                  <a:lnTo>
                    <a:pt x="355" y="3766"/>
                  </a:lnTo>
                  <a:cubicBezTo>
                    <a:pt x="359" y="3772"/>
                    <a:pt x="364" y="3778"/>
                    <a:pt x="369" y="3784"/>
                  </a:cubicBezTo>
                  <a:lnTo>
                    <a:pt x="369" y="3784"/>
                  </a:lnTo>
                  <a:cubicBezTo>
                    <a:pt x="367" y="3786"/>
                    <a:pt x="365" y="3788"/>
                    <a:pt x="363" y="3791"/>
                  </a:cubicBezTo>
                  <a:cubicBezTo>
                    <a:pt x="363" y="3791"/>
                    <a:pt x="362" y="3792"/>
                    <a:pt x="362" y="3793"/>
                  </a:cubicBezTo>
                  <a:cubicBezTo>
                    <a:pt x="358" y="3791"/>
                    <a:pt x="353" y="3790"/>
                    <a:pt x="349" y="3788"/>
                  </a:cubicBezTo>
                  <a:cubicBezTo>
                    <a:pt x="345" y="3787"/>
                    <a:pt x="338" y="3781"/>
                    <a:pt x="332" y="3778"/>
                  </a:cubicBezTo>
                  <a:close/>
                  <a:moveTo>
                    <a:pt x="65" y="3278"/>
                  </a:moveTo>
                  <a:cubicBezTo>
                    <a:pt x="61" y="3260"/>
                    <a:pt x="58" y="3243"/>
                    <a:pt x="55" y="3226"/>
                  </a:cubicBezTo>
                  <a:lnTo>
                    <a:pt x="57" y="3225"/>
                  </a:lnTo>
                  <a:lnTo>
                    <a:pt x="61" y="3236"/>
                  </a:lnTo>
                  <a:cubicBezTo>
                    <a:pt x="62" y="3240"/>
                    <a:pt x="63" y="3244"/>
                    <a:pt x="65" y="3249"/>
                  </a:cubicBezTo>
                  <a:cubicBezTo>
                    <a:pt x="68" y="3257"/>
                    <a:pt x="71" y="3265"/>
                    <a:pt x="74" y="3273"/>
                  </a:cubicBezTo>
                  <a:lnTo>
                    <a:pt x="78" y="3284"/>
                  </a:lnTo>
                  <a:lnTo>
                    <a:pt x="84" y="3295"/>
                  </a:lnTo>
                  <a:lnTo>
                    <a:pt x="84" y="3295"/>
                  </a:lnTo>
                  <a:cubicBezTo>
                    <a:pt x="83" y="3295"/>
                    <a:pt x="83" y="3295"/>
                    <a:pt x="83" y="3295"/>
                  </a:cubicBezTo>
                  <a:cubicBezTo>
                    <a:pt x="79" y="3298"/>
                    <a:pt x="76" y="3300"/>
                    <a:pt x="74" y="3304"/>
                  </a:cubicBezTo>
                  <a:cubicBezTo>
                    <a:pt x="73" y="3306"/>
                    <a:pt x="73" y="3307"/>
                    <a:pt x="72" y="3309"/>
                  </a:cubicBezTo>
                  <a:cubicBezTo>
                    <a:pt x="71" y="3304"/>
                    <a:pt x="69" y="3298"/>
                    <a:pt x="68" y="3293"/>
                  </a:cubicBezTo>
                  <a:cubicBezTo>
                    <a:pt x="67" y="3288"/>
                    <a:pt x="66" y="3283"/>
                    <a:pt x="65" y="3278"/>
                  </a:cubicBezTo>
                  <a:close/>
                  <a:moveTo>
                    <a:pt x="79" y="3227"/>
                  </a:moveTo>
                  <a:lnTo>
                    <a:pt x="82" y="3233"/>
                  </a:lnTo>
                  <a:lnTo>
                    <a:pt x="82" y="3233"/>
                  </a:lnTo>
                  <a:cubicBezTo>
                    <a:pt x="80" y="3235"/>
                    <a:pt x="77" y="3237"/>
                    <a:pt x="76" y="3239"/>
                  </a:cubicBezTo>
                  <a:cubicBezTo>
                    <a:pt x="74" y="3242"/>
                    <a:pt x="74" y="3244"/>
                    <a:pt x="74" y="3247"/>
                  </a:cubicBezTo>
                  <a:lnTo>
                    <a:pt x="71" y="3240"/>
                  </a:lnTo>
                  <a:cubicBezTo>
                    <a:pt x="69" y="3233"/>
                    <a:pt x="67" y="3226"/>
                    <a:pt x="65" y="3218"/>
                  </a:cubicBezTo>
                  <a:lnTo>
                    <a:pt x="65" y="3218"/>
                  </a:lnTo>
                  <a:cubicBezTo>
                    <a:pt x="66" y="3217"/>
                    <a:pt x="66" y="3217"/>
                    <a:pt x="67" y="3216"/>
                  </a:cubicBezTo>
                  <a:cubicBezTo>
                    <a:pt x="67" y="3214"/>
                    <a:pt x="69" y="3212"/>
                    <a:pt x="69" y="3211"/>
                  </a:cubicBezTo>
                  <a:lnTo>
                    <a:pt x="71" y="3213"/>
                  </a:lnTo>
                  <a:cubicBezTo>
                    <a:pt x="73" y="3218"/>
                    <a:pt x="76" y="3222"/>
                    <a:pt x="79" y="3227"/>
                  </a:cubicBezTo>
                  <a:close/>
                  <a:moveTo>
                    <a:pt x="128" y="3272"/>
                  </a:moveTo>
                  <a:lnTo>
                    <a:pt x="128" y="3272"/>
                  </a:lnTo>
                  <a:cubicBezTo>
                    <a:pt x="131" y="3274"/>
                    <a:pt x="133" y="3275"/>
                    <a:pt x="136" y="3275"/>
                  </a:cubicBezTo>
                  <a:lnTo>
                    <a:pt x="136" y="3275"/>
                  </a:lnTo>
                  <a:cubicBezTo>
                    <a:pt x="142" y="3277"/>
                    <a:pt x="146" y="3278"/>
                    <a:pt x="152" y="3279"/>
                  </a:cubicBezTo>
                  <a:cubicBezTo>
                    <a:pt x="155" y="3279"/>
                    <a:pt x="157" y="3281"/>
                    <a:pt x="160" y="3281"/>
                  </a:cubicBezTo>
                  <a:lnTo>
                    <a:pt x="160" y="3281"/>
                  </a:lnTo>
                  <a:cubicBezTo>
                    <a:pt x="169" y="3283"/>
                    <a:pt x="176" y="3283"/>
                    <a:pt x="185" y="3283"/>
                  </a:cubicBezTo>
                  <a:cubicBezTo>
                    <a:pt x="185" y="3283"/>
                    <a:pt x="185" y="3283"/>
                    <a:pt x="186" y="3283"/>
                  </a:cubicBezTo>
                  <a:lnTo>
                    <a:pt x="187" y="3283"/>
                  </a:lnTo>
                  <a:cubicBezTo>
                    <a:pt x="193" y="3283"/>
                    <a:pt x="200" y="3283"/>
                    <a:pt x="206" y="3282"/>
                  </a:cubicBezTo>
                  <a:lnTo>
                    <a:pt x="214" y="3281"/>
                  </a:lnTo>
                  <a:lnTo>
                    <a:pt x="229" y="3279"/>
                  </a:lnTo>
                  <a:lnTo>
                    <a:pt x="237" y="3277"/>
                  </a:lnTo>
                  <a:cubicBezTo>
                    <a:pt x="242" y="3275"/>
                    <a:pt x="246" y="3274"/>
                    <a:pt x="251" y="3273"/>
                  </a:cubicBezTo>
                  <a:lnTo>
                    <a:pt x="251" y="3273"/>
                  </a:lnTo>
                  <a:lnTo>
                    <a:pt x="251" y="3273"/>
                  </a:lnTo>
                  <a:cubicBezTo>
                    <a:pt x="252" y="3274"/>
                    <a:pt x="252" y="3275"/>
                    <a:pt x="253" y="3276"/>
                  </a:cubicBezTo>
                  <a:cubicBezTo>
                    <a:pt x="255" y="3280"/>
                    <a:pt x="258" y="3283"/>
                    <a:pt x="262" y="3285"/>
                  </a:cubicBezTo>
                  <a:cubicBezTo>
                    <a:pt x="266" y="3287"/>
                    <a:pt x="269" y="3288"/>
                    <a:pt x="274" y="3288"/>
                  </a:cubicBezTo>
                  <a:lnTo>
                    <a:pt x="274" y="3288"/>
                  </a:lnTo>
                  <a:lnTo>
                    <a:pt x="275" y="3288"/>
                  </a:lnTo>
                  <a:cubicBezTo>
                    <a:pt x="276" y="3288"/>
                    <a:pt x="276" y="3288"/>
                    <a:pt x="277" y="3288"/>
                  </a:cubicBezTo>
                  <a:cubicBezTo>
                    <a:pt x="290" y="3356"/>
                    <a:pt x="302" y="3421"/>
                    <a:pt x="314" y="3482"/>
                  </a:cubicBezTo>
                  <a:lnTo>
                    <a:pt x="317" y="3494"/>
                  </a:lnTo>
                  <a:cubicBezTo>
                    <a:pt x="320" y="3513"/>
                    <a:pt x="324" y="3531"/>
                    <a:pt x="328" y="3549"/>
                  </a:cubicBezTo>
                  <a:cubicBezTo>
                    <a:pt x="329" y="3555"/>
                    <a:pt x="330" y="3561"/>
                    <a:pt x="332" y="3568"/>
                  </a:cubicBezTo>
                  <a:cubicBezTo>
                    <a:pt x="335" y="3583"/>
                    <a:pt x="338" y="3599"/>
                    <a:pt x="341" y="3614"/>
                  </a:cubicBezTo>
                  <a:cubicBezTo>
                    <a:pt x="343" y="3621"/>
                    <a:pt x="344" y="3628"/>
                    <a:pt x="345" y="3635"/>
                  </a:cubicBezTo>
                  <a:cubicBezTo>
                    <a:pt x="349" y="3649"/>
                    <a:pt x="352" y="3663"/>
                    <a:pt x="355" y="3677"/>
                  </a:cubicBezTo>
                  <a:cubicBezTo>
                    <a:pt x="356" y="3684"/>
                    <a:pt x="357" y="3690"/>
                    <a:pt x="359" y="3697"/>
                  </a:cubicBezTo>
                  <a:cubicBezTo>
                    <a:pt x="362" y="3711"/>
                    <a:pt x="365" y="3725"/>
                    <a:pt x="368" y="3738"/>
                  </a:cubicBezTo>
                  <a:lnTo>
                    <a:pt x="372" y="3757"/>
                  </a:lnTo>
                  <a:cubicBezTo>
                    <a:pt x="374" y="3764"/>
                    <a:pt x="375" y="3771"/>
                    <a:pt x="377" y="3778"/>
                  </a:cubicBezTo>
                  <a:lnTo>
                    <a:pt x="377" y="3778"/>
                  </a:lnTo>
                  <a:cubicBezTo>
                    <a:pt x="375" y="3778"/>
                    <a:pt x="374" y="3779"/>
                    <a:pt x="372" y="3780"/>
                  </a:cubicBezTo>
                  <a:lnTo>
                    <a:pt x="372" y="3780"/>
                  </a:lnTo>
                  <a:lnTo>
                    <a:pt x="355" y="3753"/>
                  </a:lnTo>
                  <a:cubicBezTo>
                    <a:pt x="349" y="3744"/>
                    <a:pt x="343" y="3734"/>
                    <a:pt x="337" y="3724"/>
                  </a:cubicBezTo>
                  <a:cubicBezTo>
                    <a:pt x="328" y="3709"/>
                    <a:pt x="319" y="3694"/>
                    <a:pt x="310" y="3679"/>
                  </a:cubicBezTo>
                  <a:cubicBezTo>
                    <a:pt x="305" y="3670"/>
                    <a:pt x="299" y="3661"/>
                    <a:pt x="294" y="3652"/>
                  </a:cubicBezTo>
                  <a:cubicBezTo>
                    <a:pt x="285" y="3636"/>
                    <a:pt x="275" y="3620"/>
                    <a:pt x="266" y="3604"/>
                  </a:cubicBezTo>
                  <a:cubicBezTo>
                    <a:pt x="262" y="3596"/>
                    <a:pt x="258" y="3589"/>
                    <a:pt x="254" y="3582"/>
                  </a:cubicBezTo>
                  <a:cubicBezTo>
                    <a:pt x="241" y="3559"/>
                    <a:pt x="229" y="3537"/>
                    <a:pt x="218" y="3515"/>
                  </a:cubicBezTo>
                  <a:lnTo>
                    <a:pt x="218" y="3513"/>
                  </a:lnTo>
                  <a:cubicBezTo>
                    <a:pt x="206" y="3490"/>
                    <a:pt x="194" y="3468"/>
                    <a:pt x="183" y="3446"/>
                  </a:cubicBezTo>
                  <a:cubicBezTo>
                    <a:pt x="180" y="3439"/>
                    <a:pt x="177" y="3432"/>
                    <a:pt x="173" y="3425"/>
                  </a:cubicBezTo>
                  <a:cubicBezTo>
                    <a:pt x="166" y="3410"/>
                    <a:pt x="159" y="3395"/>
                    <a:pt x="152" y="3380"/>
                  </a:cubicBezTo>
                  <a:cubicBezTo>
                    <a:pt x="148" y="3371"/>
                    <a:pt x="144" y="3362"/>
                    <a:pt x="140" y="3353"/>
                  </a:cubicBezTo>
                  <a:cubicBezTo>
                    <a:pt x="134" y="3341"/>
                    <a:pt x="129" y="3328"/>
                    <a:pt x="124" y="3316"/>
                  </a:cubicBezTo>
                  <a:cubicBezTo>
                    <a:pt x="119" y="3304"/>
                    <a:pt x="116" y="3297"/>
                    <a:pt x="111" y="3287"/>
                  </a:cubicBezTo>
                  <a:cubicBezTo>
                    <a:pt x="110" y="3282"/>
                    <a:pt x="108" y="3278"/>
                    <a:pt x="106" y="3274"/>
                  </a:cubicBezTo>
                  <a:lnTo>
                    <a:pt x="106" y="3274"/>
                  </a:lnTo>
                  <a:cubicBezTo>
                    <a:pt x="107" y="3274"/>
                    <a:pt x="107" y="3274"/>
                    <a:pt x="107" y="3273"/>
                  </a:cubicBezTo>
                  <a:cubicBezTo>
                    <a:pt x="110" y="3272"/>
                    <a:pt x="113" y="3270"/>
                    <a:pt x="115" y="3267"/>
                  </a:cubicBezTo>
                  <a:lnTo>
                    <a:pt x="115" y="3267"/>
                  </a:lnTo>
                  <a:lnTo>
                    <a:pt x="115" y="3267"/>
                  </a:lnTo>
                  <a:cubicBezTo>
                    <a:pt x="119" y="3269"/>
                    <a:pt x="123" y="3271"/>
                    <a:pt x="128" y="3272"/>
                  </a:cubicBezTo>
                  <a:close/>
                  <a:moveTo>
                    <a:pt x="327" y="3281"/>
                  </a:moveTo>
                  <a:lnTo>
                    <a:pt x="339" y="3285"/>
                  </a:lnTo>
                  <a:lnTo>
                    <a:pt x="374" y="3293"/>
                  </a:lnTo>
                  <a:lnTo>
                    <a:pt x="385" y="3295"/>
                  </a:lnTo>
                  <a:lnTo>
                    <a:pt x="387" y="3295"/>
                  </a:lnTo>
                  <a:lnTo>
                    <a:pt x="387" y="3295"/>
                  </a:lnTo>
                  <a:cubicBezTo>
                    <a:pt x="387" y="3296"/>
                    <a:pt x="387" y="3296"/>
                    <a:pt x="387" y="3297"/>
                  </a:cubicBezTo>
                  <a:lnTo>
                    <a:pt x="387" y="3298"/>
                  </a:lnTo>
                  <a:lnTo>
                    <a:pt x="387" y="3298"/>
                  </a:lnTo>
                  <a:cubicBezTo>
                    <a:pt x="387" y="3303"/>
                    <a:pt x="388" y="3306"/>
                    <a:pt x="391" y="3310"/>
                  </a:cubicBezTo>
                  <a:cubicBezTo>
                    <a:pt x="393" y="3314"/>
                    <a:pt x="395" y="3317"/>
                    <a:pt x="399" y="3319"/>
                  </a:cubicBezTo>
                  <a:cubicBezTo>
                    <a:pt x="402" y="3321"/>
                    <a:pt x="405" y="3322"/>
                    <a:pt x="409" y="3322"/>
                  </a:cubicBezTo>
                  <a:cubicBezTo>
                    <a:pt x="405" y="3395"/>
                    <a:pt x="400" y="3469"/>
                    <a:pt x="397" y="3543"/>
                  </a:cubicBezTo>
                  <a:cubicBezTo>
                    <a:pt x="397" y="3552"/>
                    <a:pt x="396" y="3562"/>
                    <a:pt x="395" y="3571"/>
                  </a:cubicBezTo>
                  <a:cubicBezTo>
                    <a:pt x="393" y="3603"/>
                    <a:pt x="392" y="3635"/>
                    <a:pt x="390" y="3667"/>
                  </a:cubicBezTo>
                  <a:cubicBezTo>
                    <a:pt x="389" y="3687"/>
                    <a:pt x="389" y="3706"/>
                    <a:pt x="388" y="3726"/>
                  </a:cubicBezTo>
                  <a:lnTo>
                    <a:pt x="385" y="3775"/>
                  </a:lnTo>
                  <a:lnTo>
                    <a:pt x="385" y="3775"/>
                  </a:lnTo>
                  <a:lnTo>
                    <a:pt x="385" y="3775"/>
                  </a:lnTo>
                  <a:cubicBezTo>
                    <a:pt x="384" y="3775"/>
                    <a:pt x="382" y="3776"/>
                    <a:pt x="381" y="3776"/>
                  </a:cubicBezTo>
                  <a:cubicBezTo>
                    <a:pt x="378" y="3762"/>
                    <a:pt x="375" y="3748"/>
                    <a:pt x="371" y="3734"/>
                  </a:cubicBezTo>
                  <a:cubicBezTo>
                    <a:pt x="370" y="3727"/>
                    <a:pt x="368" y="3721"/>
                    <a:pt x="367" y="3714"/>
                  </a:cubicBezTo>
                  <a:cubicBezTo>
                    <a:pt x="364" y="3700"/>
                    <a:pt x="361" y="3687"/>
                    <a:pt x="358" y="3673"/>
                  </a:cubicBezTo>
                  <a:lnTo>
                    <a:pt x="353" y="3648"/>
                  </a:lnTo>
                  <a:cubicBezTo>
                    <a:pt x="350" y="3636"/>
                    <a:pt x="347" y="3623"/>
                    <a:pt x="345" y="3610"/>
                  </a:cubicBezTo>
                  <a:cubicBezTo>
                    <a:pt x="343" y="3601"/>
                    <a:pt x="341" y="3591"/>
                    <a:pt x="339" y="3582"/>
                  </a:cubicBezTo>
                  <a:cubicBezTo>
                    <a:pt x="337" y="3574"/>
                    <a:pt x="333" y="3558"/>
                    <a:pt x="331" y="3546"/>
                  </a:cubicBezTo>
                  <a:cubicBezTo>
                    <a:pt x="328" y="3534"/>
                    <a:pt x="326" y="3523"/>
                    <a:pt x="324" y="3511"/>
                  </a:cubicBezTo>
                  <a:cubicBezTo>
                    <a:pt x="321" y="3500"/>
                    <a:pt x="320" y="3490"/>
                    <a:pt x="318" y="3479"/>
                  </a:cubicBezTo>
                  <a:cubicBezTo>
                    <a:pt x="316" y="3469"/>
                    <a:pt x="312" y="3455"/>
                    <a:pt x="310" y="3442"/>
                  </a:cubicBezTo>
                  <a:cubicBezTo>
                    <a:pt x="307" y="3430"/>
                    <a:pt x="306" y="3421"/>
                    <a:pt x="304" y="3410"/>
                  </a:cubicBezTo>
                  <a:cubicBezTo>
                    <a:pt x="304" y="3406"/>
                    <a:pt x="303" y="3401"/>
                    <a:pt x="302" y="3397"/>
                  </a:cubicBezTo>
                  <a:cubicBezTo>
                    <a:pt x="295" y="3361"/>
                    <a:pt x="288" y="3324"/>
                    <a:pt x="281" y="3286"/>
                  </a:cubicBezTo>
                  <a:lnTo>
                    <a:pt x="281" y="3286"/>
                  </a:lnTo>
                  <a:cubicBezTo>
                    <a:pt x="283" y="3286"/>
                    <a:pt x="285" y="3285"/>
                    <a:pt x="288" y="3283"/>
                  </a:cubicBezTo>
                  <a:cubicBezTo>
                    <a:pt x="291" y="3281"/>
                    <a:pt x="293" y="3279"/>
                    <a:pt x="296" y="3275"/>
                  </a:cubicBezTo>
                  <a:cubicBezTo>
                    <a:pt x="296" y="3274"/>
                    <a:pt x="297" y="3273"/>
                    <a:pt x="298" y="3272"/>
                  </a:cubicBezTo>
                  <a:lnTo>
                    <a:pt x="307" y="3274"/>
                  </a:lnTo>
                  <a:lnTo>
                    <a:pt x="327" y="3281"/>
                  </a:lnTo>
                  <a:close/>
                  <a:moveTo>
                    <a:pt x="485" y="3367"/>
                  </a:moveTo>
                  <a:cubicBezTo>
                    <a:pt x="501" y="3381"/>
                    <a:pt x="517" y="3395"/>
                    <a:pt x="533" y="3409"/>
                  </a:cubicBezTo>
                  <a:lnTo>
                    <a:pt x="560" y="3433"/>
                  </a:lnTo>
                  <a:cubicBezTo>
                    <a:pt x="582" y="3452"/>
                    <a:pt x="604" y="3471"/>
                    <a:pt x="627" y="3489"/>
                  </a:cubicBezTo>
                  <a:cubicBezTo>
                    <a:pt x="630" y="3492"/>
                    <a:pt x="634" y="3495"/>
                    <a:pt x="637" y="3498"/>
                  </a:cubicBezTo>
                  <a:lnTo>
                    <a:pt x="697" y="3548"/>
                  </a:lnTo>
                  <a:lnTo>
                    <a:pt x="697" y="3548"/>
                  </a:lnTo>
                  <a:cubicBezTo>
                    <a:pt x="697" y="3549"/>
                    <a:pt x="696" y="3551"/>
                    <a:pt x="696" y="3551"/>
                  </a:cubicBezTo>
                  <a:cubicBezTo>
                    <a:pt x="693" y="3556"/>
                    <a:pt x="692" y="3558"/>
                    <a:pt x="692" y="3563"/>
                  </a:cubicBezTo>
                  <a:lnTo>
                    <a:pt x="692" y="3563"/>
                  </a:lnTo>
                  <a:lnTo>
                    <a:pt x="692" y="3563"/>
                  </a:lnTo>
                  <a:cubicBezTo>
                    <a:pt x="692" y="3567"/>
                    <a:pt x="693" y="3571"/>
                    <a:pt x="696" y="3575"/>
                  </a:cubicBezTo>
                  <a:cubicBezTo>
                    <a:pt x="698" y="3579"/>
                    <a:pt x="699" y="3582"/>
                    <a:pt x="704" y="3584"/>
                  </a:cubicBezTo>
                  <a:cubicBezTo>
                    <a:pt x="707" y="3587"/>
                    <a:pt x="712" y="3587"/>
                    <a:pt x="716" y="3587"/>
                  </a:cubicBezTo>
                  <a:cubicBezTo>
                    <a:pt x="718" y="3625"/>
                    <a:pt x="719" y="3662"/>
                    <a:pt x="721" y="3699"/>
                  </a:cubicBezTo>
                  <a:cubicBezTo>
                    <a:pt x="721" y="3704"/>
                    <a:pt x="721" y="3710"/>
                    <a:pt x="721" y="3715"/>
                  </a:cubicBezTo>
                  <a:cubicBezTo>
                    <a:pt x="721" y="3721"/>
                    <a:pt x="721" y="3729"/>
                    <a:pt x="722" y="3736"/>
                  </a:cubicBezTo>
                  <a:cubicBezTo>
                    <a:pt x="722" y="3754"/>
                    <a:pt x="723" y="3772"/>
                    <a:pt x="724" y="3789"/>
                  </a:cubicBezTo>
                  <a:cubicBezTo>
                    <a:pt x="724" y="3790"/>
                    <a:pt x="724" y="3792"/>
                    <a:pt x="724" y="3793"/>
                  </a:cubicBezTo>
                  <a:cubicBezTo>
                    <a:pt x="724" y="3808"/>
                    <a:pt x="725" y="3822"/>
                    <a:pt x="726" y="3837"/>
                  </a:cubicBezTo>
                  <a:lnTo>
                    <a:pt x="726" y="3837"/>
                  </a:lnTo>
                  <a:cubicBezTo>
                    <a:pt x="723" y="3838"/>
                    <a:pt x="720" y="3838"/>
                    <a:pt x="717" y="3840"/>
                  </a:cubicBezTo>
                  <a:cubicBezTo>
                    <a:pt x="703" y="3816"/>
                    <a:pt x="690" y="3792"/>
                    <a:pt x="676" y="3769"/>
                  </a:cubicBezTo>
                  <a:cubicBezTo>
                    <a:pt x="666" y="3752"/>
                    <a:pt x="655" y="3734"/>
                    <a:pt x="645" y="3716"/>
                  </a:cubicBezTo>
                  <a:cubicBezTo>
                    <a:pt x="630" y="3691"/>
                    <a:pt x="616" y="3665"/>
                    <a:pt x="601" y="3640"/>
                  </a:cubicBezTo>
                  <a:cubicBezTo>
                    <a:pt x="569" y="3583"/>
                    <a:pt x="537" y="3527"/>
                    <a:pt x="506" y="3471"/>
                  </a:cubicBezTo>
                  <a:lnTo>
                    <a:pt x="489" y="3440"/>
                  </a:lnTo>
                  <a:cubicBezTo>
                    <a:pt x="467" y="3400"/>
                    <a:pt x="444" y="3360"/>
                    <a:pt x="422" y="3319"/>
                  </a:cubicBezTo>
                  <a:lnTo>
                    <a:pt x="422" y="3319"/>
                  </a:lnTo>
                  <a:lnTo>
                    <a:pt x="422" y="3319"/>
                  </a:lnTo>
                  <a:cubicBezTo>
                    <a:pt x="424" y="3318"/>
                    <a:pt x="425" y="3317"/>
                    <a:pt x="427" y="3316"/>
                  </a:cubicBezTo>
                  <a:lnTo>
                    <a:pt x="443" y="3330"/>
                  </a:lnTo>
                  <a:lnTo>
                    <a:pt x="485" y="3367"/>
                  </a:lnTo>
                  <a:close/>
                  <a:moveTo>
                    <a:pt x="771" y="3532"/>
                  </a:moveTo>
                  <a:lnTo>
                    <a:pt x="800" y="3514"/>
                  </a:lnTo>
                  <a:lnTo>
                    <a:pt x="824" y="3499"/>
                  </a:lnTo>
                  <a:lnTo>
                    <a:pt x="854" y="3480"/>
                  </a:lnTo>
                  <a:lnTo>
                    <a:pt x="878" y="3464"/>
                  </a:lnTo>
                  <a:cubicBezTo>
                    <a:pt x="888" y="3457"/>
                    <a:pt x="897" y="3450"/>
                    <a:pt x="908" y="3443"/>
                  </a:cubicBezTo>
                  <a:lnTo>
                    <a:pt x="932" y="3426"/>
                  </a:lnTo>
                  <a:cubicBezTo>
                    <a:pt x="942" y="3418"/>
                    <a:pt x="951" y="3411"/>
                    <a:pt x="962" y="3403"/>
                  </a:cubicBezTo>
                  <a:cubicBezTo>
                    <a:pt x="973" y="3396"/>
                    <a:pt x="978" y="3392"/>
                    <a:pt x="986" y="3386"/>
                  </a:cubicBezTo>
                  <a:lnTo>
                    <a:pt x="1016" y="3362"/>
                  </a:lnTo>
                  <a:lnTo>
                    <a:pt x="1040" y="3344"/>
                  </a:lnTo>
                  <a:cubicBezTo>
                    <a:pt x="1051" y="3336"/>
                    <a:pt x="1060" y="3328"/>
                    <a:pt x="1071" y="3320"/>
                  </a:cubicBezTo>
                  <a:lnTo>
                    <a:pt x="1096" y="3300"/>
                  </a:lnTo>
                  <a:cubicBezTo>
                    <a:pt x="1106" y="3291"/>
                    <a:pt x="1117" y="3282"/>
                    <a:pt x="1128" y="3274"/>
                  </a:cubicBezTo>
                  <a:lnTo>
                    <a:pt x="1151" y="3254"/>
                  </a:lnTo>
                  <a:lnTo>
                    <a:pt x="1185" y="3225"/>
                  </a:lnTo>
                  <a:cubicBezTo>
                    <a:pt x="1193" y="3219"/>
                    <a:pt x="1200" y="3213"/>
                    <a:pt x="1207" y="3207"/>
                  </a:cubicBezTo>
                  <a:cubicBezTo>
                    <a:pt x="1221" y="3195"/>
                    <a:pt x="1234" y="3184"/>
                    <a:pt x="1247" y="3172"/>
                  </a:cubicBezTo>
                  <a:lnTo>
                    <a:pt x="1264" y="3158"/>
                  </a:lnTo>
                  <a:lnTo>
                    <a:pt x="1307" y="3118"/>
                  </a:lnTo>
                  <a:lnTo>
                    <a:pt x="1321" y="3106"/>
                  </a:lnTo>
                  <a:lnTo>
                    <a:pt x="1368" y="3064"/>
                  </a:lnTo>
                  <a:lnTo>
                    <a:pt x="1380" y="3054"/>
                  </a:lnTo>
                  <a:cubicBezTo>
                    <a:pt x="1458" y="2984"/>
                    <a:pt x="1539" y="2910"/>
                    <a:pt x="1622" y="2834"/>
                  </a:cubicBezTo>
                  <a:lnTo>
                    <a:pt x="1624" y="2832"/>
                  </a:lnTo>
                  <a:lnTo>
                    <a:pt x="1624" y="2832"/>
                  </a:lnTo>
                  <a:cubicBezTo>
                    <a:pt x="1625" y="2834"/>
                    <a:pt x="1627" y="2834"/>
                    <a:pt x="1629" y="2836"/>
                  </a:cubicBezTo>
                  <a:cubicBezTo>
                    <a:pt x="1632" y="2838"/>
                    <a:pt x="1636" y="2840"/>
                    <a:pt x="1640" y="2840"/>
                  </a:cubicBezTo>
                  <a:lnTo>
                    <a:pt x="1640" y="2840"/>
                  </a:lnTo>
                  <a:cubicBezTo>
                    <a:pt x="1643" y="2839"/>
                    <a:pt x="1645" y="2839"/>
                    <a:pt x="1647" y="2838"/>
                  </a:cubicBezTo>
                  <a:lnTo>
                    <a:pt x="1686" y="2959"/>
                  </a:lnTo>
                  <a:cubicBezTo>
                    <a:pt x="1686" y="2959"/>
                    <a:pt x="1686" y="2961"/>
                    <a:pt x="1686" y="2962"/>
                  </a:cubicBezTo>
                  <a:cubicBezTo>
                    <a:pt x="1708" y="3027"/>
                    <a:pt x="1731" y="3096"/>
                    <a:pt x="1756" y="3168"/>
                  </a:cubicBezTo>
                  <a:cubicBezTo>
                    <a:pt x="1757" y="3171"/>
                    <a:pt x="1757" y="3173"/>
                    <a:pt x="1758" y="3175"/>
                  </a:cubicBezTo>
                  <a:lnTo>
                    <a:pt x="1769" y="3208"/>
                  </a:lnTo>
                  <a:cubicBezTo>
                    <a:pt x="1772" y="3216"/>
                    <a:pt x="1775" y="3224"/>
                    <a:pt x="1777" y="3232"/>
                  </a:cubicBezTo>
                  <a:cubicBezTo>
                    <a:pt x="1778" y="3235"/>
                    <a:pt x="1779" y="3237"/>
                    <a:pt x="1780" y="3239"/>
                  </a:cubicBezTo>
                  <a:cubicBezTo>
                    <a:pt x="1829" y="3382"/>
                    <a:pt x="1883" y="3533"/>
                    <a:pt x="1939" y="3683"/>
                  </a:cubicBezTo>
                  <a:lnTo>
                    <a:pt x="1939" y="3683"/>
                  </a:lnTo>
                  <a:cubicBezTo>
                    <a:pt x="1938" y="3684"/>
                    <a:pt x="1938" y="3685"/>
                    <a:pt x="1937" y="3685"/>
                  </a:cubicBezTo>
                  <a:cubicBezTo>
                    <a:pt x="1933" y="3688"/>
                    <a:pt x="1930" y="3691"/>
                    <a:pt x="1928" y="3694"/>
                  </a:cubicBezTo>
                  <a:cubicBezTo>
                    <a:pt x="1926" y="3698"/>
                    <a:pt x="1925" y="3700"/>
                    <a:pt x="1925" y="3704"/>
                  </a:cubicBezTo>
                  <a:lnTo>
                    <a:pt x="1860" y="3704"/>
                  </a:lnTo>
                  <a:lnTo>
                    <a:pt x="1856" y="3704"/>
                  </a:lnTo>
                  <a:lnTo>
                    <a:pt x="1856" y="3704"/>
                  </a:lnTo>
                  <a:cubicBezTo>
                    <a:pt x="1649" y="3702"/>
                    <a:pt x="1474" y="3691"/>
                    <a:pt x="1268" y="3668"/>
                  </a:cubicBezTo>
                  <a:lnTo>
                    <a:pt x="1267" y="3668"/>
                  </a:lnTo>
                  <a:cubicBezTo>
                    <a:pt x="1242" y="3665"/>
                    <a:pt x="1217" y="3662"/>
                    <a:pt x="1192" y="3659"/>
                  </a:cubicBezTo>
                  <a:lnTo>
                    <a:pt x="1186" y="3658"/>
                  </a:lnTo>
                  <a:cubicBezTo>
                    <a:pt x="1163" y="3655"/>
                    <a:pt x="1141" y="3651"/>
                    <a:pt x="1119" y="3648"/>
                  </a:cubicBezTo>
                  <a:lnTo>
                    <a:pt x="1108" y="3646"/>
                  </a:lnTo>
                  <a:cubicBezTo>
                    <a:pt x="1088" y="3643"/>
                    <a:pt x="1067" y="3640"/>
                    <a:pt x="1047" y="3636"/>
                  </a:cubicBezTo>
                  <a:lnTo>
                    <a:pt x="1033" y="3634"/>
                  </a:lnTo>
                  <a:lnTo>
                    <a:pt x="977" y="3623"/>
                  </a:lnTo>
                  <a:lnTo>
                    <a:pt x="960" y="3620"/>
                  </a:lnTo>
                  <a:lnTo>
                    <a:pt x="912" y="3611"/>
                  </a:lnTo>
                  <a:lnTo>
                    <a:pt x="892" y="3606"/>
                  </a:lnTo>
                  <a:lnTo>
                    <a:pt x="845" y="3595"/>
                  </a:lnTo>
                  <a:lnTo>
                    <a:pt x="825" y="3590"/>
                  </a:lnTo>
                  <a:lnTo>
                    <a:pt x="780" y="3579"/>
                  </a:lnTo>
                  <a:cubicBezTo>
                    <a:pt x="773" y="3577"/>
                    <a:pt x="766" y="3575"/>
                    <a:pt x="759" y="3573"/>
                  </a:cubicBezTo>
                  <a:lnTo>
                    <a:pt x="739" y="3568"/>
                  </a:lnTo>
                  <a:lnTo>
                    <a:pt x="739" y="3568"/>
                  </a:lnTo>
                  <a:cubicBezTo>
                    <a:pt x="739" y="3567"/>
                    <a:pt x="739" y="3566"/>
                    <a:pt x="739" y="3565"/>
                  </a:cubicBezTo>
                  <a:cubicBezTo>
                    <a:pt x="739" y="3564"/>
                    <a:pt x="739" y="3564"/>
                    <a:pt x="739" y="3563"/>
                  </a:cubicBezTo>
                  <a:lnTo>
                    <a:pt x="739" y="3563"/>
                  </a:lnTo>
                  <a:cubicBezTo>
                    <a:pt x="739" y="3559"/>
                    <a:pt x="738" y="3555"/>
                    <a:pt x="736" y="3552"/>
                  </a:cubicBezTo>
                  <a:lnTo>
                    <a:pt x="747" y="3546"/>
                  </a:lnTo>
                  <a:lnTo>
                    <a:pt x="771" y="3532"/>
                  </a:lnTo>
                  <a:close/>
                  <a:moveTo>
                    <a:pt x="1523" y="2327"/>
                  </a:moveTo>
                  <a:cubicBezTo>
                    <a:pt x="1522" y="2312"/>
                    <a:pt x="1520" y="2296"/>
                    <a:pt x="1518" y="2282"/>
                  </a:cubicBezTo>
                  <a:cubicBezTo>
                    <a:pt x="1516" y="2263"/>
                    <a:pt x="1514" y="2245"/>
                    <a:pt x="1512" y="2227"/>
                  </a:cubicBezTo>
                  <a:lnTo>
                    <a:pt x="1508" y="2191"/>
                  </a:lnTo>
                  <a:cubicBezTo>
                    <a:pt x="1506" y="2170"/>
                    <a:pt x="1503" y="2149"/>
                    <a:pt x="1501" y="2127"/>
                  </a:cubicBezTo>
                  <a:lnTo>
                    <a:pt x="1498" y="2098"/>
                  </a:lnTo>
                  <a:cubicBezTo>
                    <a:pt x="1495" y="2074"/>
                    <a:pt x="1492" y="2050"/>
                    <a:pt x="1490" y="2026"/>
                  </a:cubicBezTo>
                  <a:cubicBezTo>
                    <a:pt x="1490" y="2019"/>
                    <a:pt x="1488" y="2013"/>
                    <a:pt x="1487" y="2006"/>
                  </a:cubicBezTo>
                  <a:lnTo>
                    <a:pt x="1479" y="1923"/>
                  </a:lnTo>
                  <a:cubicBezTo>
                    <a:pt x="1479" y="1919"/>
                    <a:pt x="1479" y="1915"/>
                    <a:pt x="1477" y="1911"/>
                  </a:cubicBezTo>
                  <a:cubicBezTo>
                    <a:pt x="1474" y="1880"/>
                    <a:pt x="1471" y="1850"/>
                    <a:pt x="1468" y="1819"/>
                  </a:cubicBezTo>
                  <a:cubicBezTo>
                    <a:pt x="1468" y="1817"/>
                    <a:pt x="1468" y="1814"/>
                    <a:pt x="1468" y="1812"/>
                  </a:cubicBezTo>
                  <a:cubicBezTo>
                    <a:pt x="1461" y="1752"/>
                    <a:pt x="1455" y="1691"/>
                    <a:pt x="1449" y="1629"/>
                  </a:cubicBezTo>
                  <a:lnTo>
                    <a:pt x="1449" y="1629"/>
                  </a:lnTo>
                  <a:cubicBezTo>
                    <a:pt x="1452" y="1629"/>
                    <a:pt x="1454" y="1627"/>
                    <a:pt x="1458" y="1626"/>
                  </a:cubicBezTo>
                  <a:cubicBezTo>
                    <a:pt x="1461" y="1623"/>
                    <a:pt x="1465" y="1620"/>
                    <a:pt x="1467" y="1617"/>
                  </a:cubicBezTo>
                  <a:cubicBezTo>
                    <a:pt x="1469" y="1613"/>
                    <a:pt x="1470" y="1609"/>
                    <a:pt x="1470" y="1605"/>
                  </a:cubicBezTo>
                  <a:cubicBezTo>
                    <a:pt x="1470" y="1600"/>
                    <a:pt x="1469" y="1597"/>
                    <a:pt x="1467" y="1594"/>
                  </a:cubicBezTo>
                  <a:cubicBezTo>
                    <a:pt x="1465" y="1590"/>
                    <a:pt x="1462" y="1587"/>
                    <a:pt x="1458" y="1585"/>
                  </a:cubicBezTo>
                  <a:cubicBezTo>
                    <a:pt x="1454" y="1583"/>
                    <a:pt x="1450" y="1582"/>
                    <a:pt x="1446" y="1582"/>
                  </a:cubicBezTo>
                  <a:lnTo>
                    <a:pt x="1446" y="1582"/>
                  </a:lnTo>
                  <a:lnTo>
                    <a:pt x="1445" y="1582"/>
                  </a:lnTo>
                  <a:cubicBezTo>
                    <a:pt x="1441" y="1550"/>
                    <a:pt x="1438" y="1519"/>
                    <a:pt x="1435" y="1488"/>
                  </a:cubicBezTo>
                  <a:cubicBezTo>
                    <a:pt x="1433" y="1463"/>
                    <a:pt x="1430" y="1438"/>
                    <a:pt x="1428" y="1413"/>
                  </a:cubicBezTo>
                  <a:cubicBezTo>
                    <a:pt x="1481" y="1390"/>
                    <a:pt x="1535" y="1367"/>
                    <a:pt x="1591" y="1345"/>
                  </a:cubicBezTo>
                  <a:cubicBezTo>
                    <a:pt x="1585" y="1411"/>
                    <a:pt x="1580" y="1481"/>
                    <a:pt x="1575" y="1552"/>
                  </a:cubicBezTo>
                  <a:lnTo>
                    <a:pt x="1575" y="1552"/>
                  </a:lnTo>
                  <a:lnTo>
                    <a:pt x="1575" y="1552"/>
                  </a:lnTo>
                  <a:cubicBezTo>
                    <a:pt x="1571" y="1552"/>
                    <a:pt x="1566" y="1552"/>
                    <a:pt x="1563" y="1555"/>
                  </a:cubicBezTo>
                  <a:cubicBezTo>
                    <a:pt x="1558" y="1557"/>
                    <a:pt x="1556" y="1560"/>
                    <a:pt x="1554" y="1564"/>
                  </a:cubicBezTo>
                  <a:cubicBezTo>
                    <a:pt x="1552" y="1568"/>
                    <a:pt x="1551" y="1572"/>
                    <a:pt x="1551" y="1576"/>
                  </a:cubicBezTo>
                  <a:lnTo>
                    <a:pt x="1551" y="1576"/>
                  </a:lnTo>
                  <a:lnTo>
                    <a:pt x="1551" y="1576"/>
                  </a:lnTo>
                  <a:cubicBezTo>
                    <a:pt x="1551" y="1581"/>
                    <a:pt x="1552" y="1584"/>
                    <a:pt x="1554" y="1588"/>
                  </a:cubicBezTo>
                  <a:cubicBezTo>
                    <a:pt x="1556" y="1592"/>
                    <a:pt x="1559" y="1594"/>
                    <a:pt x="1563" y="1597"/>
                  </a:cubicBezTo>
                  <a:cubicBezTo>
                    <a:pt x="1566" y="1598"/>
                    <a:pt x="1569" y="1599"/>
                    <a:pt x="1572" y="1600"/>
                  </a:cubicBezTo>
                  <a:cubicBezTo>
                    <a:pt x="1571" y="1625"/>
                    <a:pt x="1569" y="1650"/>
                    <a:pt x="1567" y="1676"/>
                  </a:cubicBezTo>
                  <a:cubicBezTo>
                    <a:pt x="1567" y="1686"/>
                    <a:pt x="1566" y="1697"/>
                    <a:pt x="1566" y="1707"/>
                  </a:cubicBezTo>
                  <a:lnTo>
                    <a:pt x="1561" y="1777"/>
                  </a:lnTo>
                  <a:cubicBezTo>
                    <a:pt x="1561" y="1791"/>
                    <a:pt x="1560" y="1805"/>
                    <a:pt x="1559" y="1818"/>
                  </a:cubicBezTo>
                  <a:cubicBezTo>
                    <a:pt x="1558" y="1838"/>
                    <a:pt x="1557" y="1860"/>
                    <a:pt x="1556" y="1881"/>
                  </a:cubicBezTo>
                  <a:cubicBezTo>
                    <a:pt x="1556" y="1896"/>
                    <a:pt x="1555" y="1911"/>
                    <a:pt x="1554" y="1926"/>
                  </a:cubicBezTo>
                  <a:cubicBezTo>
                    <a:pt x="1553" y="1946"/>
                    <a:pt x="1552" y="1966"/>
                    <a:pt x="1551" y="1985"/>
                  </a:cubicBezTo>
                  <a:cubicBezTo>
                    <a:pt x="1551" y="2002"/>
                    <a:pt x="1549" y="2018"/>
                    <a:pt x="1549" y="2035"/>
                  </a:cubicBezTo>
                  <a:cubicBezTo>
                    <a:pt x="1548" y="2051"/>
                    <a:pt x="1547" y="2073"/>
                    <a:pt x="1546" y="2092"/>
                  </a:cubicBezTo>
                  <a:cubicBezTo>
                    <a:pt x="1546" y="2108"/>
                    <a:pt x="1545" y="2124"/>
                    <a:pt x="1544" y="2140"/>
                  </a:cubicBezTo>
                  <a:lnTo>
                    <a:pt x="1542" y="2202"/>
                  </a:lnTo>
                  <a:cubicBezTo>
                    <a:pt x="1542" y="2216"/>
                    <a:pt x="1541" y="2231"/>
                    <a:pt x="1541" y="2246"/>
                  </a:cubicBezTo>
                  <a:cubicBezTo>
                    <a:pt x="1541" y="2268"/>
                    <a:pt x="1539" y="2290"/>
                    <a:pt x="1539" y="2313"/>
                  </a:cubicBezTo>
                  <a:lnTo>
                    <a:pt x="1537" y="2353"/>
                  </a:lnTo>
                  <a:cubicBezTo>
                    <a:pt x="1537" y="2371"/>
                    <a:pt x="1536" y="2388"/>
                    <a:pt x="1536" y="2407"/>
                  </a:cubicBezTo>
                  <a:lnTo>
                    <a:pt x="1535" y="2407"/>
                  </a:lnTo>
                  <a:cubicBezTo>
                    <a:pt x="1533" y="2394"/>
                    <a:pt x="1531" y="2381"/>
                    <a:pt x="1530" y="2369"/>
                  </a:cubicBezTo>
                  <a:cubicBezTo>
                    <a:pt x="1528" y="2356"/>
                    <a:pt x="1525" y="2341"/>
                    <a:pt x="1523" y="2327"/>
                  </a:cubicBezTo>
                  <a:close/>
                  <a:moveTo>
                    <a:pt x="1332" y="1314"/>
                  </a:moveTo>
                  <a:cubicBezTo>
                    <a:pt x="1316" y="1321"/>
                    <a:pt x="1301" y="1328"/>
                    <a:pt x="1286" y="1336"/>
                  </a:cubicBezTo>
                  <a:cubicBezTo>
                    <a:pt x="1264" y="1346"/>
                    <a:pt x="1241" y="1357"/>
                    <a:pt x="1220" y="1368"/>
                  </a:cubicBezTo>
                  <a:cubicBezTo>
                    <a:pt x="1204" y="1375"/>
                    <a:pt x="1189" y="1384"/>
                    <a:pt x="1173" y="1392"/>
                  </a:cubicBezTo>
                  <a:cubicBezTo>
                    <a:pt x="1153" y="1403"/>
                    <a:pt x="1132" y="1414"/>
                    <a:pt x="1111" y="1425"/>
                  </a:cubicBezTo>
                  <a:cubicBezTo>
                    <a:pt x="1095" y="1434"/>
                    <a:pt x="1080" y="1443"/>
                    <a:pt x="1064" y="1452"/>
                  </a:cubicBezTo>
                  <a:cubicBezTo>
                    <a:pt x="1048" y="1461"/>
                    <a:pt x="1035" y="1469"/>
                    <a:pt x="1021" y="1477"/>
                  </a:cubicBezTo>
                  <a:lnTo>
                    <a:pt x="1021" y="1477"/>
                  </a:lnTo>
                  <a:cubicBezTo>
                    <a:pt x="1021" y="1477"/>
                    <a:pt x="1021" y="1476"/>
                    <a:pt x="1021" y="1476"/>
                  </a:cubicBezTo>
                  <a:cubicBezTo>
                    <a:pt x="1020" y="1475"/>
                    <a:pt x="1020" y="1476"/>
                    <a:pt x="1020" y="1476"/>
                  </a:cubicBezTo>
                  <a:lnTo>
                    <a:pt x="1062" y="1440"/>
                  </a:lnTo>
                  <a:cubicBezTo>
                    <a:pt x="1080" y="1425"/>
                    <a:pt x="1099" y="1408"/>
                    <a:pt x="1118" y="1393"/>
                  </a:cubicBezTo>
                  <a:cubicBezTo>
                    <a:pt x="1137" y="1377"/>
                    <a:pt x="1155" y="1363"/>
                    <a:pt x="1174" y="1349"/>
                  </a:cubicBezTo>
                  <a:cubicBezTo>
                    <a:pt x="1193" y="1334"/>
                    <a:pt x="1212" y="1318"/>
                    <a:pt x="1231" y="1304"/>
                  </a:cubicBezTo>
                  <a:cubicBezTo>
                    <a:pt x="1250" y="1289"/>
                    <a:pt x="1269" y="1275"/>
                    <a:pt x="1288" y="1261"/>
                  </a:cubicBezTo>
                  <a:cubicBezTo>
                    <a:pt x="1307" y="1246"/>
                    <a:pt x="1326" y="1232"/>
                    <a:pt x="1345" y="1218"/>
                  </a:cubicBezTo>
                  <a:cubicBezTo>
                    <a:pt x="1364" y="1204"/>
                    <a:pt x="1384" y="1191"/>
                    <a:pt x="1403" y="1177"/>
                  </a:cubicBezTo>
                  <a:cubicBezTo>
                    <a:pt x="1406" y="1211"/>
                    <a:pt x="1409" y="1245"/>
                    <a:pt x="1412" y="1279"/>
                  </a:cubicBezTo>
                  <a:lnTo>
                    <a:pt x="1402" y="1283"/>
                  </a:lnTo>
                  <a:cubicBezTo>
                    <a:pt x="1378" y="1293"/>
                    <a:pt x="1355" y="1303"/>
                    <a:pt x="1332" y="1314"/>
                  </a:cubicBezTo>
                  <a:close/>
                  <a:moveTo>
                    <a:pt x="904" y="1574"/>
                  </a:moveTo>
                  <a:cubicBezTo>
                    <a:pt x="872" y="1602"/>
                    <a:pt x="842" y="1630"/>
                    <a:pt x="812" y="1659"/>
                  </a:cubicBezTo>
                  <a:cubicBezTo>
                    <a:pt x="803" y="1667"/>
                    <a:pt x="795" y="1675"/>
                    <a:pt x="787" y="1684"/>
                  </a:cubicBezTo>
                  <a:cubicBezTo>
                    <a:pt x="774" y="1696"/>
                    <a:pt x="762" y="1708"/>
                    <a:pt x="750" y="1720"/>
                  </a:cubicBezTo>
                  <a:cubicBezTo>
                    <a:pt x="815" y="1629"/>
                    <a:pt x="881" y="1542"/>
                    <a:pt x="946" y="1459"/>
                  </a:cubicBezTo>
                  <a:lnTo>
                    <a:pt x="950" y="1461"/>
                  </a:lnTo>
                  <a:lnTo>
                    <a:pt x="964" y="1468"/>
                  </a:lnTo>
                  <a:cubicBezTo>
                    <a:pt x="970" y="1472"/>
                    <a:pt x="975" y="1475"/>
                    <a:pt x="981" y="1479"/>
                  </a:cubicBezTo>
                  <a:lnTo>
                    <a:pt x="981" y="1479"/>
                  </a:lnTo>
                  <a:lnTo>
                    <a:pt x="981" y="1479"/>
                  </a:lnTo>
                  <a:cubicBezTo>
                    <a:pt x="979" y="1483"/>
                    <a:pt x="978" y="1486"/>
                    <a:pt x="978" y="1490"/>
                  </a:cubicBezTo>
                  <a:lnTo>
                    <a:pt x="978" y="1490"/>
                  </a:lnTo>
                  <a:cubicBezTo>
                    <a:pt x="978" y="1494"/>
                    <a:pt x="979" y="1498"/>
                    <a:pt x="981" y="1501"/>
                  </a:cubicBezTo>
                  <a:cubicBezTo>
                    <a:pt x="982" y="1503"/>
                    <a:pt x="983" y="1504"/>
                    <a:pt x="984" y="1505"/>
                  </a:cubicBezTo>
                  <a:cubicBezTo>
                    <a:pt x="960" y="1525"/>
                    <a:pt x="938" y="1544"/>
                    <a:pt x="915" y="1564"/>
                  </a:cubicBezTo>
                  <a:lnTo>
                    <a:pt x="904" y="1574"/>
                  </a:lnTo>
                  <a:close/>
                  <a:moveTo>
                    <a:pt x="1058" y="1382"/>
                  </a:moveTo>
                  <a:lnTo>
                    <a:pt x="1086" y="1330"/>
                  </a:lnTo>
                  <a:cubicBezTo>
                    <a:pt x="1096" y="1311"/>
                    <a:pt x="1106" y="1292"/>
                    <a:pt x="1116" y="1274"/>
                  </a:cubicBezTo>
                  <a:lnTo>
                    <a:pt x="1146" y="1218"/>
                  </a:lnTo>
                  <a:lnTo>
                    <a:pt x="1146" y="1218"/>
                  </a:lnTo>
                  <a:lnTo>
                    <a:pt x="1146" y="1218"/>
                  </a:lnTo>
                  <a:cubicBezTo>
                    <a:pt x="1147" y="1217"/>
                    <a:pt x="1147" y="1216"/>
                    <a:pt x="1148" y="1215"/>
                  </a:cubicBezTo>
                  <a:lnTo>
                    <a:pt x="1167" y="1193"/>
                  </a:lnTo>
                  <a:cubicBezTo>
                    <a:pt x="1176" y="1183"/>
                    <a:pt x="1184" y="1173"/>
                    <a:pt x="1193" y="1164"/>
                  </a:cubicBezTo>
                  <a:lnTo>
                    <a:pt x="1221" y="1133"/>
                  </a:lnTo>
                  <a:lnTo>
                    <a:pt x="1247" y="1105"/>
                  </a:lnTo>
                  <a:lnTo>
                    <a:pt x="1275" y="1075"/>
                  </a:lnTo>
                  <a:lnTo>
                    <a:pt x="1301" y="1047"/>
                  </a:lnTo>
                  <a:cubicBezTo>
                    <a:pt x="1310" y="1037"/>
                    <a:pt x="1320" y="1027"/>
                    <a:pt x="1329" y="1018"/>
                  </a:cubicBezTo>
                  <a:cubicBezTo>
                    <a:pt x="1338" y="1008"/>
                    <a:pt x="1348" y="998"/>
                    <a:pt x="1357" y="989"/>
                  </a:cubicBezTo>
                  <a:lnTo>
                    <a:pt x="1367" y="978"/>
                  </a:lnTo>
                  <a:lnTo>
                    <a:pt x="1367" y="978"/>
                  </a:lnTo>
                  <a:cubicBezTo>
                    <a:pt x="1369" y="980"/>
                    <a:pt x="1370" y="979"/>
                    <a:pt x="1372" y="981"/>
                  </a:cubicBezTo>
                  <a:cubicBezTo>
                    <a:pt x="1375" y="983"/>
                    <a:pt x="1379" y="985"/>
                    <a:pt x="1383" y="985"/>
                  </a:cubicBezTo>
                  <a:lnTo>
                    <a:pt x="1383" y="985"/>
                  </a:lnTo>
                  <a:lnTo>
                    <a:pt x="1384" y="985"/>
                  </a:lnTo>
                  <a:lnTo>
                    <a:pt x="1400" y="1159"/>
                  </a:lnTo>
                  <a:cubicBezTo>
                    <a:pt x="1400" y="1164"/>
                    <a:pt x="1401" y="1170"/>
                    <a:pt x="1402" y="1176"/>
                  </a:cubicBezTo>
                  <a:cubicBezTo>
                    <a:pt x="1396" y="1180"/>
                    <a:pt x="1390" y="1184"/>
                    <a:pt x="1384" y="1189"/>
                  </a:cubicBezTo>
                  <a:cubicBezTo>
                    <a:pt x="1364" y="1202"/>
                    <a:pt x="1346" y="1215"/>
                    <a:pt x="1327" y="1228"/>
                  </a:cubicBezTo>
                  <a:cubicBezTo>
                    <a:pt x="1308" y="1241"/>
                    <a:pt x="1292" y="1254"/>
                    <a:pt x="1275" y="1267"/>
                  </a:cubicBezTo>
                  <a:cubicBezTo>
                    <a:pt x="1258" y="1280"/>
                    <a:pt x="1236" y="1296"/>
                    <a:pt x="1216" y="1311"/>
                  </a:cubicBezTo>
                  <a:cubicBezTo>
                    <a:pt x="1200" y="1323"/>
                    <a:pt x="1184" y="1336"/>
                    <a:pt x="1168" y="1349"/>
                  </a:cubicBezTo>
                  <a:cubicBezTo>
                    <a:pt x="1149" y="1365"/>
                    <a:pt x="1128" y="1381"/>
                    <a:pt x="1107" y="1397"/>
                  </a:cubicBezTo>
                  <a:cubicBezTo>
                    <a:pt x="1093" y="1409"/>
                    <a:pt x="1079" y="1421"/>
                    <a:pt x="1065" y="1434"/>
                  </a:cubicBezTo>
                  <a:cubicBezTo>
                    <a:pt x="1050" y="1446"/>
                    <a:pt x="1033" y="1460"/>
                    <a:pt x="1017" y="1473"/>
                  </a:cubicBezTo>
                  <a:lnTo>
                    <a:pt x="1017" y="1473"/>
                  </a:lnTo>
                  <a:cubicBezTo>
                    <a:pt x="1016" y="1471"/>
                    <a:pt x="1014" y="1470"/>
                    <a:pt x="1012" y="1469"/>
                  </a:cubicBezTo>
                  <a:lnTo>
                    <a:pt x="1012" y="1469"/>
                  </a:lnTo>
                  <a:lnTo>
                    <a:pt x="1025" y="1443"/>
                  </a:lnTo>
                  <a:cubicBezTo>
                    <a:pt x="1037" y="1423"/>
                    <a:pt x="1047" y="1403"/>
                    <a:pt x="1058" y="1382"/>
                  </a:cubicBezTo>
                  <a:close/>
                  <a:moveTo>
                    <a:pt x="1521" y="1097"/>
                  </a:moveTo>
                  <a:lnTo>
                    <a:pt x="1579" y="1059"/>
                  </a:lnTo>
                  <a:cubicBezTo>
                    <a:pt x="1593" y="1050"/>
                    <a:pt x="1608" y="1041"/>
                    <a:pt x="1622" y="1032"/>
                  </a:cubicBezTo>
                  <a:cubicBezTo>
                    <a:pt x="1619" y="1053"/>
                    <a:pt x="1617" y="1075"/>
                    <a:pt x="1615" y="1096"/>
                  </a:cubicBezTo>
                  <a:cubicBezTo>
                    <a:pt x="1615" y="1100"/>
                    <a:pt x="1614" y="1104"/>
                    <a:pt x="1614" y="1108"/>
                  </a:cubicBezTo>
                  <a:cubicBezTo>
                    <a:pt x="1610" y="1139"/>
                    <a:pt x="1607" y="1172"/>
                    <a:pt x="1604" y="1204"/>
                  </a:cubicBezTo>
                  <a:lnTo>
                    <a:pt x="1566" y="1217"/>
                  </a:lnTo>
                  <a:cubicBezTo>
                    <a:pt x="1551" y="1223"/>
                    <a:pt x="1537" y="1229"/>
                    <a:pt x="1522" y="1235"/>
                  </a:cubicBezTo>
                  <a:cubicBezTo>
                    <a:pt x="1497" y="1244"/>
                    <a:pt x="1472" y="1255"/>
                    <a:pt x="1448" y="1264"/>
                  </a:cubicBezTo>
                  <a:cubicBezTo>
                    <a:pt x="1437" y="1268"/>
                    <a:pt x="1426" y="1273"/>
                    <a:pt x="1415" y="1278"/>
                  </a:cubicBezTo>
                  <a:cubicBezTo>
                    <a:pt x="1412" y="1244"/>
                    <a:pt x="1409" y="1210"/>
                    <a:pt x="1406" y="1176"/>
                  </a:cubicBezTo>
                  <a:cubicBezTo>
                    <a:pt x="1424" y="1163"/>
                    <a:pt x="1443" y="1149"/>
                    <a:pt x="1462" y="1137"/>
                  </a:cubicBezTo>
                  <a:cubicBezTo>
                    <a:pt x="1481" y="1124"/>
                    <a:pt x="1501" y="1110"/>
                    <a:pt x="1521" y="1097"/>
                  </a:cubicBezTo>
                  <a:close/>
                  <a:moveTo>
                    <a:pt x="1626" y="1011"/>
                  </a:moveTo>
                  <a:cubicBezTo>
                    <a:pt x="1629" y="988"/>
                    <a:pt x="1632" y="966"/>
                    <a:pt x="1635" y="944"/>
                  </a:cubicBezTo>
                  <a:cubicBezTo>
                    <a:pt x="1635" y="937"/>
                    <a:pt x="1636" y="931"/>
                    <a:pt x="1637" y="924"/>
                  </a:cubicBezTo>
                  <a:lnTo>
                    <a:pt x="1642" y="887"/>
                  </a:lnTo>
                  <a:lnTo>
                    <a:pt x="1644" y="887"/>
                  </a:lnTo>
                  <a:lnTo>
                    <a:pt x="1644" y="887"/>
                  </a:lnTo>
                  <a:cubicBezTo>
                    <a:pt x="1648" y="887"/>
                    <a:pt x="1651" y="887"/>
                    <a:pt x="1654" y="885"/>
                  </a:cubicBezTo>
                  <a:lnTo>
                    <a:pt x="1654" y="885"/>
                  </a:lnTo>
                  <a:cubicBezTo>
                    <a:pt x="1655" y="886"/>
                    <a:pt x="1655" y="886"/>
                    <a:pt x="1656" y="887"/>
                  </a:cubicBezTo>
                  <a:cubicBezTo>
                    <a:pt x="1656" y="888"/>
                    <a:pt x="1657" y="889"/>
                    <a:pt x="1657" y="889"/>
                  </a:cubicBezTo>
                  <a:lnTo>
                    <a:pt x="1675" y="921"/>
                  </a:lnTo>
                  <a:lnTo>
                    <a:pt x="1688" y="947"/>
                  </a:lnTo>
                  <a:lnTo>
                    <a:pt x="1705" y="978"/>
                  </a:lnTo>
                  <a:lnTo>
                    <a:pt x="1669" y="1000"/>
                  </a:lnTo>
                  <a:cubicBezTo>
                    <a:pt x="1654" y="1009"/>
                    <a:pt x="1639" y="1018"/>
                    <a:pt x="1624" y="1028"/>
                  </a:cubicBezTo>
                  <a:lnTo>
                    <a:pt x="1624" y="1023"/>
                  </a:lnTo>
                  <a:cubicBezTo>
                    <a:pt x="1624" y="1020"/>
                    <a:pt x="1625" y="1016"/>
                    <a:pt x="1626" y="1011"/>
                  </a:cubicBezTo>
                  <a:close/>
                  <a:moveTo>
                    <a:pt x="1816" y="916"/>
                  </a:moveTo>
                  <a:cubicBezTo>
                    <a:pt x="1837" y="904"/>
                    <a:pt x="1859" y="893"/>
                    <a:pt x="1880" y="882"/>
                  </a:cubicBezTo>
                  <a:cubicBezTo>
                    <a:pt x="1901" y="870"/>
                    <a:pt x="1918" y="861"/>
                    <a:pt x="1937" y="851"/>
                  </a:cubicBezTo>
                  <a:cubicBezTo>
                    <a:pt x="1956" y="841"/>
                    <a:pt x="1979" y="829"/>
                    <a:pt x="2001" y="819"/>
                  </a:cubicBezTo>
                  <a:cubicBezTo>
                    <a:pt x="2022" y="808"/>
                    <a:pt x="2037" y="799"/>
                    <a:pt x="2056" y="791"/>
                  </a:cubicBezTo>
                  <a:lnTo>
                    <a:pt x="2092" y="787"/>
                  </a:lnTo>
                  <a:cubicBezTo>
                    <a:pt x="2104" y="786"/>
                    <a:pt x="2115" y="784"/>
                    <a:pt x="2126" y="783"/>
                  </a:cubicBezTo>
                  <a:cubicBezTo>
                    <a:pt x="2147" y="781"/>
                    <a:pt x="2168" y="780"/>
                    <a:pt x="2189" y="778"/>
                  </a:cubicBezTo>
                  <a:lnTo>
                    <a:pt x="2227" y="776"/>
                  </a:lnTo>
                  <a:cubicBezTo>
                    <a:pt x="2249" y="774"/>
                    <a:pt x="2273" y="774"/>
                    <a:pt x="2296" y="773"/>
                  </a:cubicBezTo>
                  <a:cubicBezTo>
                    <a:pt x="2307" y="773"/>
                    <a:pt x="2317" y="771"/>
                    <a:pt x="2328" y="771"/>
                  </a:cubicBezTo>
                  <a:cubicBezTo>
                    <a:pt x="2362" y="770"/>
                    <a:pt x="2395" y="770"/>
                    <a:pt x="2430" y="770"/>
                  </a:cubicBezTo>
                  <a:cubicBezTo>
                    <a:pt x="2464" y="770"/>
                    <a:pt x="2495" y="770"/>
                    <a:pt x="2527" y="771"/>
                  </a:cubicBezTo>
                  <a:cubicBezTo>
                    <a:pt x="2545" y="771"/>
                    <a:pt x="2563" y="772"/>
                    <a:pt x="2581" y="773"/>
                  </a:cubicBezTo>
                  <a:lnTo>
                    <a:pt x="2600" y="773"/>
                  </a:lnTo>
                  <a:lnTo>
                    <a:pt x="2600" y="773"/>
                  </a:lnTo>
                  <a:cubicBezTo>
                    <a:pt x="2600" y="777"/>
                    <a:pt x="2601" y="781"/>
                    <a:pt x="2603" y="784"/>
                  </a:cubicBezTo>
                  <a:cubicBezTo>
                    <a:pt x="2605" y="788"/>
                    <a:pt x="2608" y="791"/>
                    <a:pt x="2612" y="793"/>
                  </a:cubicBezTo>
                  <a:lnTo>
                    <a:pt x="2612" y="793"/>
                  </a:lnTo>
                  <a:lnTo>
                    <a:pt x="2612" y="793"/>
                  </a:lnTo>
                  <a:cubicBezTo>
                    <a:pt x="2612" y="793"/>
                    <a:pt x="2612" y="794"/>
                    <a:pt x="2611" y="794"/>
                  </a:cubicBezTo>
                  <a:cubicBezTo>
                    <a:pt x="2610" y="796"/>
                    <a:pt x="2610" y="797"/>
                    <a:pt x="2609" y="799"/>
                  </a:cubicBezTo>
                  <a:cubicBezTo>
                    <a:pt x="2603" y="810"/>
                    <a:pt x="2597" y="821"/>
                    <a:pt x="2591" y="832"/>
                  </a:cubicBezTo>
                  <a:cubicBezTo>
                    <a:pt x="2585" y="843"/>
                    <a:pt x="2582" y="850"/>
                    <a:pt x="2577" y="859"/>
                  </a:cubicBezTo>
                  <a:cubicBezTo>
                    <a:pt x="2572" y="868"/>
                    <a:pt x="2565" y="882"/>
                    <a:pt x="2559" y="893"/>
                  </a:cubicBezTo>
                  <a:cubicBezTo>
                    <a:pt x="2555" y="902"/>
                    <a:pt x="2551" y="911"/>
                    <a:pt x="2546" y="919"/>
                  </a:cubicBezTo>
                  <a:lnTo>
                    <a:pt x="2528" y="956"/>
                  </a:lnTo>
                  <a:cubicBezTo>
                    <a:pt x="2524" y="965"/>
                    <a:pt x="2520" y="974"/>
                    <a:pt x="2515" y="983"/>
                  </a:cubicBezTo>
                  <a:cubicBezTo>
                    <a:pt x="2513" y="988"/>
                    <a:pt x="2511" y="993"/>
                    <a:pt x="2508" y="998"/>
                  </a:cubicBezTo>
                  <a:lnTo>
                    <a:pt x="2508" y="998"/>
                  </a:lnTo>
                  <a:cubicBezTo>
                    <a:pt x="2306" y="1019"/>
                    <a:pt x="2136" y="1050"/>
                    <a:pt x="1938" y="1100"/>
                  </a:cubicBezTo>
                  <a:cubicBezTo>
                    <a:pt x="1895" y="1111"/>
                    <a:pt x="1853" y="1123"/>
                    <a:pt x="1811" y="1135"/>
                  </a:cubicBezTo>
                  <a:lnTo>
                    <a:pt x="1786" y="1143"/>
                  </a:lnTo>
                  <a:cubicBezTo>
                    <a:pt x="1769" y="1106"/>
                    <a:pt x="1752" y="1071"/>
                    <a:pt x="1735" y="1037"/>
                  </a:cubicBezTo>
                  <a:lnTo>
                    <a:pt x="1733" y="1032"/>
                  </a:lnTo>
                  <a:lnTo>
                    <a:pt x="1706" y="978"/>
                  </a:lnTo>
                  <a:cubicBezTo>
                    <a:pt x="1723" y="968"/>
                    <a:pt x="1740" y="959"/>
                    <a:pt x="1758" y="948"/>
                  </a:cubicBezTo>
                  <a:cubicBezTo>
                    <a:pt x="1775" y="937"/>
                    <a:pt x="1797" y="927"/>
                    <a:pt x="1816" y="916"/>
                  </a:cubicBezTo>
                  <a:close/>
                  <a:moveTo>
                    <a:pt x="2662" y="730"/>
                  </a:moveTo>
                  <a:cubicBezTo>
                    <a:pt x="2667" y="724"/>
                    <a:pt x="2673" y="717"/>
                    <a:pt x="2678" y="710"/>
                  </a:cubicBezTo>
                  <a:lnTo>
                    <a:pt x="2698" y="688"/>
                  </a:lnTo>
                  <a:lnTo>
                    <a:pt x="2714" y="670"/>
                  </a:lnTo>
                  <a:cubicBezTo>
                    <a:pt x="2721" y="663"/>
                    <a:pt x="2727" y="656"/>
                    <a:pt x="2734" y="648"/>
                  </a:cubicBezTo>
                  <a:lnTo>
                    <a:pt x="2750" y="632"/>
                  </a:lnTo>
                  <a:lnTo>
                    <a:pt x="2769" y="611"/>
                  </a:lnTo>
                  <a:cubicBezTo>
                    <a:pt x="2775" y="605"/>
                    <a:pt x="2780" y="600"/>
                    <a:pt x="2786" y="594"/>
                  </a:cubicBezTo>
                  <a:cubicBezTo>
                    <a:pt x="2791" y="588"/>
                    <a:pt x="2799" y="581"/>
                    <a:pt x="2805" y="574"/>
                  </a:cubicBezTo>
                  <a:lnTo>
                    <a:pt x="2822" y="558"/>
                  </a:lnTo>
                  <a:cubicBezTo>
                    <a:pt x="2828" y="552"/>
                    <a:pt x="2835" y="546"/>
                    <a:pt x="2841" y="539"/>
                  </a:cubicBezTo>
                  <a:lnTo>
                    <a:pt x="2858" y="523"/>
                  </a:lnTo>
                  <a:lnTo>
                    <a:pt x="2877" y="505"/>
                  </a:lnTo>
                  <a:cubicBezTo>
                    <a:pt x="2882" y="501"/>
                    <a:pt x="2887" y="496"/>
                    <a:pt x="2892" y="492"/>
                  </a:cubicBezTo>
                  <a:lnTo>
                    <a:pt x="2899" y="490"/>
                  </a:lnTo>
                  <a:lnTo>
                    <a:pt x="2899" y="490"/>
                  </a:lnTo>
                  <a:cubicBezTo>
                    <a:pt x="2899" y="492"/>
                    <a:pt x="2900" y="494"/>
                    <a:pt x="2901" y="496"/>
                  </a:cubicBezTo>
                  <a:cubicBezTo>
                    <a:pt x="2903" y="500"/>
                    <a:pt x="2906" y="502"/>
                    <a:pt x="2910" y="505"/>
                  </a:cubicBezTo>
                  <a:cubicBezTo>
                    <a:pt x="2914" y="507"/>
                    <a:pt x="2917" y="508"/>
                    <a:pt x="2922" y="508"/>
                  </a:cubicBezTo>
                  <a:lnTo>
                    <a:pt x="2922" y="508"/>
                  </a:lnTo>
                  <a:cubicBezTo>
                    <a:pt x="2926" y="508"/>
                    <a:pt x="2931" y="507"/>
                    <a:pt x="2933" y="505"/>
                  </a:cubicBezTo>
                  <a:cubicBezTo>
                    <a:pt x="2938" y="502"/>
                    <a:pt x="2940" y="500"/>
                    <a:pt x="2942" y="496"/>
                  </a:cubicBezTo>
                  <a:lnTo>
                    <a:pt x="2942" y="495"/>
                  </a:lnTo>
                  <a:cubicBezTo>
                    <a:pt x="2987" y="516"/>
                    <a:pt x="3032" y="539"/>
                    <a:pt x="3077" y="563"/>
                  </a:cubicBezTo>
                  <a:cubicBezTo>
                    <a:pt x="3072" y="564"/>
                    <a:pt x="3068" y="566"/>
                    <a:pt x="3064" y="567"/>
                  </a:cubicBezTo>
                  <a:lnTo>
                    <a:pt x="3028" y="580"/>
                  </a:lnTo>
                  <a:lnTo>
                    <a:pt x="3005" y="590"/>
                  </a:lnTo>
                  <a:lnTo>
                    <a:pt x="2971" y="603"/>
                  </a:lnTo>
                  <a:lnTo>
                    <a:pt x="2947" y="613"/>
                  </a:lnTo>
                  <a:lnTo>
                    <a:pt x="2914" y="627"/>
                  </a:lnTo>
                  <a:lnTo>
                    <a:pt x="2889" y="638"/>
                  </a:lnTo>
                  <a:cubicBezTo>
                    <a:pt x="2878" y="642"/>
                    <a:pt x="2868" y="647"/>
                    <a:pt x="2857" y="652"/>
                  </a:cubicBezTo>
                  <a:lnTo>
                    <a:pt x="2832" y="664"/>
                  </a:lnTo>
                  <a:cubicBezTo>
                    <a:pt x="2821" y="669"/>
                    <a:pt x="2810" y="674"/>
                    <a:pt x="2800" y="679"/>
                  </a:cubicBezTo>
                  <a:lnTo>
                    <a:pt x="2774" y="692"/>
                  </a:lnTo>
                  <a:lnTo>
                    <a:pt x="2742" y="708"/>
                  </a:lnTo>
                  <a:lnTo>
                    <a:pt x="2716" y="721"/>
                  </a:lnTo>
                  <a:cubicBezTo>
                    <a:pt x="2706" y="727"/>
                    <a:pt x="2695" y="732"/>
                    <a:pt x="2684" y="738"/>
                  </a:cubicBezTo>
                  <a:lnTo>
                    <a:pt x="2658" y="752"/>
                  </a:lnTo>
                  <a:lnTo>
                    <a:pt x="2644" y="760"/>
                  </a:lnTo>
                  <a:lnTo>
                    <a:pt x="2644" y="760"/>
                  </a:lnTo>
                  <a:cubicBezTo>
                    <a:pt x="2644" y="760"/>
                    <a:pt x="2644" y="760"/>
                    <a:pt x="2644" y="759"/>
                  </a:cubicBezTo>
                  <a:cubicBezTo>
                    <a:pt x="2643" y="758"/>
                    <a:pt x="2641" y="756"/>
                    <a:pt x="2640" y="755"/>
                  </a:cubicBezTo>
                  <a:lnTo>
                    <a:pt x="2642" y="753"/>
                  </a:lnTo>
                  <a:lnTo>
                    <a:pt x="2662" y="730"/>
                  </a:lnTo>
                  <a:close/>
                  <a:moveTo>
                    <a:pt x="2898" y="490"/>
                  </a:moveTo>
                  <a:lnTo>
                    <a:pt x="2895" y="490"/>
                  </a:lnTo>
                  <a:lnTo>
                    <a:pt x="2898" y="487"/>
                  </a:lnTo>
                  <a:cubicBezTo>
                    <a:pt x="2898" y="487"/>
                    <a:pt x="2899" y="489"/>
                    <a:pt x="2899" y="490"/>
                  </a:cubicBezTo>
                  <a:lnTo>
                    <a:pt x="2898" y="490"/>
                  </a:lnTo>
                  <a:close/>
                  <a:moveTo>
                    <a:pt x="3178" y="621"/>
                  </a:moveTo>
                  <a:lnTo>
                    <a:pt x="3210" y="641"/>
                  </a:lnTo>
                  <a:lnTo>
                    <a:pt x="3230" y="653"/>
                  </a:lnTo>
                  <a:lnTo>
                    <a:pt x="3258" y="671"/>
                  </a:lnTo>
                  <a:lnTo>
                    <a:pt x="3282" y="686"/>
                  </a:lnTo>
                  <a:lnTo>
                    <a:pt x="3307" y="702"/>
                  </a:lnTo>
                  <a:lnTo>
                    <a:pt x="3334" y="720"/>
                  </a:lnTo>
                  <a:lnTo>
                    <a:pt x="3357" y="735"/>
                  </a:lnTo>
                  <a:lnTo>
                    <a:pt x="3387" y="755"/>
                  </a:lnTo>
                  <a:lnTo>
                    <a:pt x="3408" y="770"/>
                  </a:lnTo>
                  <a:lnTo>
                    <a:pt x="3440" y="792"/>
                  </a:lnTo>
                  <a:lnTo>
                    <a:pt x="3459" y="806"/>
                  </a:lnTo>
                  <a:cubicBezTo>
                    <a:pt x="3470" y="814"/>
                    <a:pt x="3481" y="822"/>
                    <a:pt x="3492" y="830"/>
                  </a:cubicBezTo>
                  <a:lnTo>
                    <a:pt x="3508" y="842"/>
                  </a:lnTo>
                  <a:cubicBezTo>
                    <a:pt x="3506" y="893"/>
                    <a:pt x="3505" y="947"/>
                    <a:pt x="3504" y="1003"/>
                  </a:cubicBezTo>
                  <a:lnTo>
                    <a:pt x="3470" y="999"/>
                  </a:lnTo>
                  <a:cubicBezTo>
                    <a:pt x="3450" y="997"/>
                    <a:pt x="3431" y="995"/>
                    <a:pt x="3411" y="993"/>
                  </a:cubicBezTo>
                  <a:cubicBezTo>
                    <a:pt x="3398" y="992"/>
                    <a:pt x="3385" y="990"/>
                    <a:pt x="3372" y="989"/>
                  </a:cubicBezTo>
                  <a:cubicBezTo>
                    <a:pt x="3352" y="988"/>
                    <a:pt x="3332" y="986"/>
                    <a:pt x="3313" y="985"/>
                  </a:cubicBezTo>
                  <a:cubicBezTo>
                    <a:pt x="3300" y="984"/>
                    <a:pt x="3288" y="983"/>
                    <a:pt x="3275" y="982"/>
                  </a:cubicBezTo>
                  <a:cubicBezTo>
                    <a:pt x="3255" y="981"/>
                    <a:pt x="3235" y="980"/>
                    <a:pt x="3216" y="979"/>
                  </a:cubicBezTo>
                  <a:lnTo>
                    <a:pt x="3178" y="977"/>
                  </a:lnTo>
                  <a:cubicBezTo>
                    <a:pt x="3157" y="976"/>
                    <a:pt x="3136" y="975"/>
                    <a:pt x="3115" y="975"/>
                  </a:cubicBezTo>
                  <a:lnTo>
                    <a:pt x="3081" y="974"/>
                  </a:lnTo>
                  <a:cubicBezTo>
                    <a:pt x="3048" y="974"/>
                    <a:pt x="3016" y="972"/>
                    <a:pt x="2982" y="972"/>
                  </a:cubicBezTo>
                  <a:cubicBezTo>
                    <a:pt x="2912" y="972"/>
                    <a:pt x="2843" y="975"/>
                    <a:pt x="2774" y="978"/>
                  </a:cubicBezTo>
                  <a:lnTo>
                    <a:pt x="2761" y="958"/>
                  </a:lnTo>
                  <a:lnTo>
                    <a:pt x="2743" y="933"/>
                  </a:lnTo>
                  <a:lnTo>
                    <a:pt x="2715" y="895"/>
                  </a:lnTo>
                  <a:cubicBezTo>
                    <a:pt x="2707" y="883"/>
                    <a:pt x="2698" y="872"/>
                    <a:pt x="2690" y="861"/>
                  </a:cubicBezTo>
                  <a:cubicBezTo>
                    <a:pt x="2681" y="849"/>
                    <a:pt x="2676" y="842"/>
                    <a:pt x="2670" y="833"/>
                  </a:cubicBezTo>
                  <a:lnTo>
                    <a:pt x="2639" y="792"/>
                  </a:lnTo>
                  <a:lnTo>
                    <a:pt x="2638" y="791"/>
                  </a:lnTo>
                  <a:lnTo>
                    <a:pt x="2638" y="791"/>
                  </a:lnTo>
                  <a:cubicBezTo>
                    <a:pt x="2640" y="789"/>
                    <a:pt x="2641" y="786"/>
                    <a:pt x="2643" y="784"/>
                  </a:cubicBezTo>
                  <a:cubicBezTo>
                    <a:pt x="2644" y="780"/>
                    <a:pt x="2646" y="777"/>
                    <a:pt x="2646" y="773"/>
                  </a:cubicBezTo>
                  <a:lnTo>
                    <a:pt x="2646" y="773"/>
                  </a:lnTo>
                  <a:cubicBezTo>
                    <a:pt x="2646" y="769"/>
                    <a:pt x="2646" y="766"/>
                    <a:pt x="2644" y="762"/>
                  </a:cubicBezTo>
                  <a:cubicBezTo>
                    <a:pt x="2657" y="755"/>
                    <a:pt x="2669" y="748"/>
                    <a:pt x="2682" y="741"/>
                  </a:cubicBezTo>
                  <a:lnTo>
                    <a:pt x="2697" y="733"/>
                  </a:lnTo>
                  <a:lnTo>
                    <a:pt x="2740" y="711"/>
                  </a:lnTo>
                  <a:lnTo>
                    <a:pt x="2760" y="701"/>
                  </a:lnTo>
                  <a:cubicBezTo>
                    <a:pt x="2772" y="695"/>
                    <a:pt x="2785" y="688"/>
                    <a:pt x="2798" y="681"/>
                  </a:cubicBezTo>
                  <a:lnTo>
                    <a:pt x="2817" y="672"/>
                  </a:lnTo>
                  <a:lnTo>
                    <a:pt x="2855" y="654"/>
                  </a:lnTo>
                  <a:cubicBezTo>
                    <a:pt x="2862" y="651"/>
                    <a:pt x="2869" y="648"/>
                    <a:pt x="2875" y="645"/>
                  </a:cubicBezTo>
                  <a:lnTo>
                    <a:pt x="2912" y="628"/>
                  </a:lnTo>
                  <a:lnTo>
                    <a:pt x="2926" y="623"/>
                  </a:lnTo>
                  <a:lnTo>
                    <a:pt x="2970" y="604"/>
                  </a:lnTo>
                  <a:lnTo>
                    <a:pt x="2989" y="597"/>
                  </a:lnTo>
                  <a:cubicBezTo>
                    <a:pt x="3011" y="588"/>
                    <a:pt x="3034" y="580"/>
                    <a:pt x="3056" y="572"/>
                  </a:cubicBezTo>
                  <a:lnTo>
                    <a:pt x="3078" y="564"/>
                  </a:lnTo>
                  <a:cubicBezTo>
                    <a:pt x="3107" y="579"/>
                    <a:pt x="3135" y="595"/>
                    <a:pt x="3164" y="612"/>
                  </a:cubicBezTo>
                  <a:lnTo>
                    <a:pt x="3178" y="621"/>
                  </a:lnTo>
                  <a:close/>
                  <a:moveTo>
                    <a:pt x="3546" y="870"/>
                  </a:moveTo>
                  <a:lnTo>
                    <a:pt x="3564" y="885"/>
                  </a:lnTo>
                  <a:lnTo>
                    <a:pt x="3599" y="911"/>
                  </a:lnTo>
                  <a:lnTo>
                    <a:pt x="3617" y="926"/>
                  </a:lnTo>
                  <a:lnTo>
                    <a:pt x="3652" y="954"/>
                  </a:lnTo>
                  <a:lnTo>
                    <a:pt x="3670" y="968"/>
                  </a:lnTo>
                  <a:lnTo>
                    <a:pt x="3706" y="997"/>
                  </a:lnTo>
                  <a:lnTo>
                    <a:pt x="3724" y="1012"/>
                  </a:lnTo>
                  <a:lnTo>
                    <a:pt x="3742" y="1028"/>
                  </a:lnTo>
                  <a:lnTo>
                    <a:pt x="3742" y="1028"/>
                  </a:lnTo>
                  <a:cubicBezTo>
                    <a:pt x="3741" y="1029"/>
                    <a:pt x="3741" y="1028"/>
                    <a:pt x="3740" y="1030"/>
                  </a:cubicBezTo>
                  <a:cubicBezTo>
                    <a:pt x="3739" y="1032"/>
                    <a:pt x="3738" y="1035"/>
                    <a:pt x="3738" y="1037"/>
                  </a:cubicBezTo>
                  <a:cubicBezTo>
                    <a:pt x="3728" y="1036"/>
                    <a:pt x="3719" y="1034"/>
                    <a:pt x="3710" y="1033"/>
                  </a:cubicBezTo>
                  <a:cubicBezTo>
                    <a:pt x="3694" y="1030"/>
                    <a:pt x="3679" y="1027"/>
                    <a:pt x="3663" y="1025"/>
                  </a:cubicBezTo>
                  <a:cubicBezTo>
                    <a:pt x="3648" y="1023"/>
                    <a:pt x="3628" y="1020"/>
                    <a:pt x="3610" y="1018"/>
                  </a:cubicBezTo>
                  <a:lnTo>
                    <a:pt x="3567" y="1011"/>
                  </a:lnTo>
                  <a:lnTo>
                    <a:pt x="3511" y="1005"/>
                  </a:lnTo>
                  <a:lnTo>
                    <a:pt x="3507" y="1005"/>
                  </a:lnTo>
                  <a:cubicBezTo>
                    <a:pt x="3507" y="999"/>
                    <a:pt x="3507" y="993"/>
                    <a:pt x="3507" y="987"/>
                  </a:cubicBezTo>
                  <a:cubicBezTo>
                    <a:pt x="3507" y="976"/>
                    <a:pt x="3507" y="966"/>
                    <a:pt x="3507" y="956"/>
                  </a:cubicBezTo>
                  <a:cubicBezTo>
                    <a:pt x="3507" y="950"/>
                    <a:pt x="3507" y="943"/>
                    <a:pt x="3507" y="936"/>
                  </a:cubicBezTo>
                  <a:lnTo>
                    <a:pt x="3508" y="892"/>
                  </a:lnTo>
                  <a:lnTo>
                    <a:pt x="3508" y="892"/>
                  </a:lnTo>
                  <a:cubicBezTo>
                    <a:pt x="3508" y="891"/>
                    <a:pt x="3508" y="891"/>
                    <a:pt x="3508" y="890"/>
                  </a:cubicBezTo>
                  <a:cubicBezTo>
                    <a:pt x="3508" y="889"/>
                    <a:pt x="3508" y="888"/>
                    <a:pt x="3508" y="887"/>
                  </a:cubicBezTo>
                  <a:cubicBezTo>
                    <a:pt x="3508" y="873"/>
                    <a:pt x="3508" y="859"/>
                    <a:pt x="3509" y="845"/>
                  </a:cubicBezTo>
                  <a:lnTo>
                    <a:pt x="3509" y="845"/>
                  </a:lnTo>
                  <a:cubicBezTo>
                    <a:pt x="3509" y="845"/>
                    <a:pt x="3509" y="845"/>
                    <a:pt x="3510" y="845"/>
                  </a:cubicBezTo>
                  <a:lnTo>
                    <a:pt x="3510" y="845"/>
                  </a:lnTo>
                  <a:lnTo>
                    <a:pt x="3546" y="870"/>
                  </a:lnTo>
                  <a:close/>
                  <a:moveTo>
                    <a:pt x="4144" y="1811"/>
                  </a:moveTo>
                  <a:cubicBezTo>
                    <a:pt x="4155" y="1836"/>
                    <a:pt x="4165" y="1860"/>
                    <a:pt x="4175" y="1885"/>
                  </a:cubicBezTo>
                  <a:lnTo>
                    <a:pt x="4175" y="1885"/>
                  </a:lnTo>
                  <a:cubicBezTo>
                    <a:pt x="4175" y="1885"/>
                    <a:pt x="4175" y="1885"/>
                    <a:pt x="4174" y="1886"/>
                  </a:cubicBezTo>
                  <a:cubicBezTo>
                    <a:pt x="4171" y="1888"/>
                    <a:pt x="4167" y="1890"/>
                    <a:pt x="4165" y="1894"/>
                  </a:cubicBezTo>
                  <a:cubicBezTo>
                    <a:pt x="4163" y="1897"/>
                    <a:pt x="4162" y="1902"/>
                    <a:pt x="4162" y="1906"/>
                  </a:cubicBezTo>
                  <a:lnTo>
                    <a:pt x="4162" y="1906"/>
                  </a:lnTo>
                  <a:cubicBezTo>
                    <a:pt x="4162" y="1909"/>
                    <a:pt x="4162" y="1911"/>
                    <a:pt x="4163" y="1913"/>
                  </a:cubicBezTo>
                  <a:lnTo>
                    <a:pt x="4159" y="1914"/>
                  </a:lnTo>
                  <a:cubicBezTo>
                    <a:pt x="4142" y="1920"/>
                    <a:pt x="4125" y="1925"/>
                    <a:pt x="4109" y="1931"/>
                  </a:cubicBezTo>
                  <a:lnTo>
                    <a:pt x="4068" y="1945"/>
                  </a:lnTo>
                  <a:lnTo>
                    <a:pt x="4031" y="1959"/>
                  </a:lnTo>
                  <a:cubicBezTo>
                    <a:pt x="4009" y="1968"/>
                    <a:pt x="3986" y="1977"/>
                    <a:pt x="3963" y="1986"/>
                  </a:cubicBezTo>
                  <a:lnTo>
                    <a:pt x="3952" y="1991"/>
                  </a:lnTo>
                  <a:cubicBezTo>
                    <a:pt x="3872" y="2024"/>
                    <a:pt x="3790" y="2062"/>
                    <a:pt x="3704" y="2105"/>
                  </a:cubicBezTo>
                  <a:lnTo>
                    <a:pt x="3694" y="2110"/>
                  </a:lnTo>
                  <a:cubicBezTo>
                    <a:pt x="3669" y="2123"/>
                    <a:pt x="3644" y="2136"/>
                    <a:pt x="3618" y="2149"/>
                  </a:cubicBezTo>
                  <a:lnTo>
                    <a:pt x="3600" y="2159"/>
                  </a:lnTo>
                  <a:lnTo>
                    <a:pt x="3549" y="2187"/>
                  </a:lnTo>
                  <a:lnTo>
                    <a:pt x="3549" y="2187"/>
                  </a:lnTo>
                  <a:lnTo>
                    <a:pt x="3549" y="2187"/>
                  </a:lnTo>
                  <a:cubicBezTo>
                    <a:pt x="3547" y="2183"/>
                    <a:pt x="3545" y="2180"/>
                    <a:pt x="3541" y="2178"/>
                  </a:cubicBezTo>
                  <a:cubicBezTo>
                    <a:pt x="3537" y="2176"/>
                    <a:pt x="3534" y="2175"/>
                    <a:pt x="3530" y="2175"/>
                  </a:cubicBezTo>
                  <a:lnTo>
                    <a:pt x="3530" y="2175"/>
                  </a:lnTo>
                  <a:cubicBezTo>
                    <a:pt x="3526" y="2098"/>
                    <a:pt x="3522" y="2022"/>
                    <a:pt x="3519" y="1947"/>
                  </a:cubicBezTo>
                  <a:cubicBezTo>
                    <a:pt x="3519" y="1945"/>
                    <a:pt x="3519" y="1943"/>
                    <a:pt x="3519" y="1941"/>
                  </a:cubicBezTo>
                  <a:cubicBezTo>
                    <a:pt x="3518" y="1906"/>
                    <a:pt x="3516" y="1871"/>
                    <a:pt x="3515" y="1837"/>
                  </a:cubicBezTo>
                  <a:cubicBezTo>
                    <a:pt x="3515" y="1829"/>
                    <a:pt x="3515" y="1821"/>
                    <a:pt x="3514" y="1813"/>
                  </a:cubicBezTo>
                  <a:cubicBezTo>
                    <a:pt x="3513" y="1776"/>
                    <a:pt x="3512" y="1739"/>
                    <a:pt x="3511" y="1703"/>
                  </a:cubicBezTo>
                  <a:lnTo>
                    <a:pt x="3511" y="1688"/>
                  </a:lnTo>
                  <a:cubicBezTo>
                    <a:pt x="3509" y="1609"/>
                    <a:pt x="3508" y="1530"/>
                    <a:pt x="3507" y="1452"/>
                  </a:cubicBezTo>
                  <a:cubicBezTo>
                    <a:pt x="3507" y="1448"/>
                    <a:pt x="3507" y="1444"/>
                    <a:pt x="3507" y="1440"/>
                  </a:cubicBezTo>
                  <a:cubicBezTo>
                    <a:pt x="3507" y="1367"/>
                    <a:pt x="3506" y="1295"/>
                    <a:pt x="3507" y="1224"/>
                  </a:cubicBezTo>
                  <a:lnTo>
                    <a:pt x="3507" y="1224"/>
                  </a:lnTo>
                  <a:cubicBezTo>
                    <a:pt x="3511" y="1224"/>
                    <a:pt x="3516" y="1223"/>
                    <a:pt x="3519" y="1221"/>
                  </a:cubicBezTo>
                  <a:cubicBezTo>
                    <a:pt x="3523" y="1218"/>
                    <a:pt x="3525" y="1216"/>
                    <a:pt x="3527" y="1212"/>
                  </a:cubicBezTo>
                  <a:cubicBezTo>
                    <a:pt x="3530" y="1208"/>
                    <a:pt x="3531" y="1204"/>
                    <a:pt x="3531" y="1200"/>
                  </a:cubicBezTo>
                  <a:cubicBezTo>
                    <a:pt x="3531" y="1196"/>
                    <a:pt x="3530" y="1192"/>
                    <a:pt x="3527" y="1188"/>
                  </a:cubicBezTo>
                  <a:cubicBezTo>
                    <a:pt x="3525" y="1184"/>
                    <a:pt x="3523" y="1181"/>
                    <a:pt x="3519" y="1179"/>
                  </a:cubicBezTo>
                  <a:cubicBezTo>
                    <a:pt x="3516" y="1176"/>
                    <a:pt x="3511" y="1176"/>
                    <a:pt x="3507" y="1176"/>
                  </a:cubicBezTo>
                  <a:cubicBezTo>
                    <a:pt x="3507" y="1166"/>
                    <a:pt x="3507" y="1155"/>
                    <a:pt x="3507" y="1144"/>
                  </a:cubicBezTo>
                  <a:cubicBezTo>
                    <a:pt x="3507" y="1140"/>
                    <a:pt x="3507" y="1136"/>
                    <a:pt x="3507" y="1132"/>
                  </a:cubicBezTo>
                  <a:lnTo>
                    <a:pt x="3507" y="1090"/>
                  </a:lnTo>
                  <a:cubicBezTo>
                    <a:pt x="3507" y="1083"/>
                    <a:pt x="3507" y="1076"/>
                    <a:pt x="3507" y="1069"/>
                  </a:cubicBezTo>
                  <a:cubicBezTo>
                    <a:pt x="3507" y="1058"/>
                    <a:pt x="3507" y="1047"/>
                    <a:pt x="3507" y="1037"/>
                  </a:cubicBezTo>
                  <a:cubicBezTo>
                    <a:pt x="3507" y="1032"/>
                    <a:pt x="3507" y="1028"/>
                    <a:pt x="3507" y="1023"/>
                  </a:cubicBezTo>
                  <a:cubicBezTo>
                    <a:pt x="3584" y="1026"/>
                    <a:pt x="3662" y="1032"/>
                    <a:pt x="3738" y="1040"/>
                  </a:cubicBezTo>
                  <a:cubicBezTo>
                    <a:pt x="3738" y="1040"/>
                    <a:pt x="3738" y="1040"/>
                    <a:pt x="3738" y="1041"/>
                  </a:cubicBezTo>
                  <a:lnTo>
                    <a:pt x="3738" y="1041"/>
                  </a:lnTo>
                  <a:cubicBezTo>
                    <a:pt x="3738" y="1046"/>
                    <a:pt x="3739" y="1049"/>
                    <a:pt x="3741" y="1053"/>
                  </a:cubicBezTo>
                  <a:cubicBezTo>
                    <a:pt x="3743" y="1057"/>
                    <a:pt x="3746" y="1060"/>
                    <a:pt x="3750" y="1062"/>
                  </a:cubicBezTo>
                  <a:cubicBezTo>
                    <a:pt x="3754" y="1064"/>
                    <a:pt x="3757" y="1065"/>
                    <a:pt x="3762" y="1065"/>
                  </a:cubicBezTo>
                  <a:lnTo>
                    <a:pt x="3762" y="1065"/>
                  </a:lnTo>
                  <a:lnTo>
                    <a:pt x="3762" y="1065"/>
                  </a:lnTo>
                  <a:cubicBezTo>
                    <a:pt x="3766" y="1065"/>
                    <a:pt x="3770" y="1063"/>
                    <a:pt x="3773" y="1062"/>
                  </a:cubicBezTo>
                  <a:cubicBezTo>
                    <a:pt x="3777" y="1059"/>
                    <a:pt x="3781" y="1057"/>
                    <a:pt x="3782" y="1054"/>
                  </a:cubicBezTo>
                  <a:cubicBezTo>
                    <a:pt x="3785" y="1050"/>
                    <a:pt x="3785" y="1047"/>
                    <a:pt x="3785" y="1044"/>
                  </a:cubicBezTo>
                  <a:lnTo>
                    <a:pt x="3824" y="1047"/>
                  </a:lnTo>
                  <a:cubicBezTo>
                    <a:pt x="3892" y="1202"/>
                    <a:pt x="3959" y="1364"/>
                    <a:pt x="4028" y="1529"/>
                  </a:cubicBezTo>
                  <a:cubicBezTo>
                    <a:pt x="4066" y="1622"/>
                    <a:pt x="4105" y="1716"/>
                    <a:pt x="4145" y="1811"/>
                  </a:cubicBezTo>
                  <a:lnTo>
                    <a:pt x="4144" y="1811"/>
                  </a:lnTo>
                  <a:close/>
                  <a:moveTo>
                    <a:pt x="4103" y="2946"/>
                  </a:moveTo>
                  <a:lnTo>
                    <a:pt x="4164" y="3016"/>
                  </a:lnTo>
                  <a:lnTo>
                    <a:pt x="4164" y="3016"/>
                  </a:lnTo>
                  <a:cubicBezTo>
                    <a:pt x="4162" y="3017"/>
                    <a:pt x="4162" y="3019"/>
                    <a:pt x="4160" y="3021"/>
                  </a:cubicBezTo>
                  <a:cubicBezTo>
                    <a:pt x="4159" y="3024"/>
                    <a:pt x="4157" y="3026"/>
                    <a:pt x="4157" y="3029"/>
                  </a:cubicBezTo>
                  <a:cubicBezTo>
                    <a:pt x="4043" y="3019"/>
                    <a:pt x="3923" y="3007"/>
                    <a:pt x="3793" y="2991"/>
                  </a:cubicBezTo>
                  <a:lnTo>
                    <a:pt x="3784" y="2991"/>
                  </a:lnTo>
                  <a:lnTo>
                    <a:pt x="3777" y="2991"/>
                  </a:lnTo>
                  <a:lnTo>
                    <a:pt x="3661" y="2976"/>
                  </a:lnTo>
                  <a:cubicBezTo>
                    <a:pt x="3661" y="2976"/>
                    <a:pt x="3661" y="2975"/>
                    <a:pt x="3661" y="2974"/>
                  </a:cubicBezTo>
                  <a:lnTo>
                    <a:pt x="3661" y="2974"/>
                  </a:lnTo>
                  <a:cubicBezTo>
                    <a:pt x="3661" y="2970"/>
                    <a:pt x="3660" y="2966"/>
                    <a:pt x="3658" y="2963"/>
                  </a:cubicBezTo>
                  <a:cubicBezTo>
                    <a:pt x="3656" y="2959"/>
                    <a:pt x="3653" y="2956"/>
                    <a:pt x="3649" y="2954"/>
                  </a:cubicBezTo>
                  <a:cubicBezTo>
                    <a:pt x="3645" y="2951"/>
                    <a:pt x="3642" y="2950"/>
                    <a:pt x="3637" y="2950"/>
                  </a:cubicBezTo>
                  <a:lnTo>
                    <a:pt x="3637" y="2950"/>
                  </a:lnTo>
                  <a:lnTo>
                    <a:pt x="3635" y="2950"/>
                  </a:lnTo>
                  <a:cubicBezTo>
                    <a:pt x="3597" y="2720"/>
                    <a:pt x="3563" y="2475"/>
                    <a:pt x="3533" y="2223"/>
                  </a:cubicBezTo>
                  <a:lnTo>
                    <a:pt x="3533" y="2223"/>
                  </a:lnTo>
                  <a:cubicBezTo>
                    <a:pt x="3536" y="2222"/>
                    <a:pt x="3538" y="2222"/>
                    <a:pt x="3541" y="2220"/>
                  </a:cubicBezTo>
                  <a:cubicBezTo>
                    <a:pt x="3541" y="2220"/>
                    <a:pt x="3541" y="2220"/>
                    <a:pt x="3542" y="2219"/>
                  </a:cubicBezTo>
                  <a:cubicBezTo>
                    <a:pt x="3717" y="2460"/>
                    <a:pt x="3903" y="2711"/>
                    <a:pt x="4094" y="2936"/>
                  </a:cubicBezTo>
                  <a:lnTo>
                    <a:pt x="4103" y="2946"/>
                  </a:lnTo>
                  <a:close/>
                  <a:moveTo>
                    <a:pt x="4274" y="3085"/>
                  </a:moveTo>
                  <a:cubicBezTo>
                    <a:pt x="4337" y="3117"/>
                    <a:pt x="4396" y="3147"/>
                    <a:pt x="4454" y="3174"/>
                  </a:cubicBezTo>
                  <a:lnTo>
                    <a:pt x="4476" y="3183"/>
                  </a:lnTo>
                  <a:cubicBezTo>
                    <a:pt x="4497" y="3193"/>
                    <a:pt x="4518" y="3203"/>
                    <a:pt x="4539" y="3211"/>
                  </a:cubicBezTo>
                  <a:cubicBezTo>
                    <a:pt x="4548" y="3215"/>
                    <a:pt x="4558" y="3219"/>
                    <a:pt x="4567" y="3223"/>
                  </a:cubicBezTo>
                  <a:cubicBezTo>
                    <a:pt x="4585" y="3230"/>
                    <a:pt x="4603" y="3238"/>
                    <a:pt x="4620" y="3244"/>
                  </a:cubicBezTo>
                  <a:lnTo>
                    <a:pt x="4653" y="3256"/>
                  </a:lnTo>
                  <a:cubicBezTo>
                    <a:pt x="4668" y="3262"/>
                    <a:pt x="4684" y="3268"/>
                    <a:pt x="4699" y="3273"/>
                  </a:cubicBezTo>
                  <a:cubicBezTo>
                    <a:pt x="4711" y="3277"/>
                    <a:pt x="4722" y="3281"/>
                    <a:pt x="4733" y="3284"/>
                  </a:cubicBezTo>
                  <a:cubicBezTo>
                    <a:pt x="4744" y="3288"/>
                    <a:pt x="4761" y="3293"/>
                    <a:pt x="4775" y="3297"/>
                  </a:cubicBezTo>
                  <a:cubicBezTo>
                    <a:pt x="4789" y="3301"/>
                    <a:pt x="4798" y="3304"/>
                    <a:pt x="4810" y="3307"/>
                  </a:cubicBezTo>
                  <a:lnTo>
                    <a:pt x="4827" y="3312"/>
                  </a:lnTo>
                  <a:lnTo>
                    <a:pt x="4827" y="3312"/>
                  </a:lnTo>
                  <a:cubicBezTo>
                    <a:pt x="4827" y="3313"/>
                    <a:pt x="4827" y="3313"/>
                    <a:pt x="4827" y="3314"/>
                  </a:cubicBezTo>
                  <a:cubicBezTo>
                    <a:pt x="4827" y="3315"/>
                    <a:pt x="4827" y="3316"/>
                    <a:pt x="4827" y="3317"/>
                  </a:cubicBezTo>
                  <a:lnTo>
                    <a:pt x="4827" y="3317"/>
                  </a:lnTo>
                  <a:cubicBezTo>
                    <a:pt x="4827" y="3321"/>
                    <a:pt x="4828" y="3324"/>
                    <a:pt x="4830" y="3328"/>
                  </a:cubicBezTo>
                  <a:lnTo>
                    <a:pt x="4830" y="3328"/>
                  </a:lnTo>
                  <a:lnTo>
                    <a:pt x="4732" y="3389"/>
                  </a:lnTo>
                  <a:lnTo>
                    <a:pt x="4562" y="3494"/>
                  </a:lnTo>
                  <a:cubicBezTo>
                    <a:pt x="4536" y="3510"/>
                    <a:pt x="4509" y="3527"/>
                    <a:pt x="4482" y="3543"/>
                  </a:cubicBezTo>
                  <a:lnTo>
                    <a:pt x="4464" y="3554"/>
                  </a:lnTo>
                  <a:cubicBezTo>
                    <a:pt x="4428" y="3576"/>
                    <a:pt x="4392" y="3598"/>
                    <a:pt x="4355" y="3621"/>
                  </a:cubicBezTo>
                  <a:lnTo>
                    <a:pt x="4332" y="3635"/>
                  </a:lnTo>
                  <a:cubicBezTo>
                    <a:pt x="4297" y="3656"/>
                    <a:pt x="4262" y="3677"/>
                    <a:pt x="4226" y="3698"/>
                  </a:cubicBezTo>
                  <a:lnTo>
                    <a:pt x="4206" y="3710"/>
                  </a:lnTo>
                  <a:cubicBezTo>
                    <a:pt x="4170" y="3732"/>
                    <a:pt x="4133" y="3754"/>
                    <a:pt x="4096" y="3776"/>
                  </a:cubicBezTo>
                  <a:lnTo>
                    <a:pt x="4074" y="3788"/>
                  </a:lnTo>
                  <a:cubicBezTo>
                    <a:pt x="4037" y="3810"/>
                    <a:pt x="4000" y="3832"/>
                    <a:pt x="3962" y="3854"/>
                  </a:cubicBezTo>
                  <a:lnTo>
                    <a:pt x="3947" y="3862"/>
                  </a:lnTo>
                  <a:cubicBezTo>
                    <a:pt x="3907" y="3885"/>
                    <a:pt x="3866" y="3908"/>
                    <a:pt x="3825" y="3931"/>
                  </a:cubicBezTo>
                  <a:lnTo>
                    <a:pt x="3805" y="3941"/>
                  </a:lnTo>
                  <a:cubicBezTo>
                    <a:pt x="3772" y="3960"/>
                    <a:pt x="3739" y="3978"/>
                    <a:pt x="3705" y="3997"/>
                  </a:cubicBezTo>
                  <a:lnTo>
                    <a:pt x="3705" y="3997"/>
                  </a:lnTo>
                  <a:cubicBezTo>
                    <a:pt x="3703" y="3993"/>
                    <a:pt x="3701" y="3991"/>
                    <a:pt x="3697" y="3989"/>
                  </a:cubicBezTo>
                  <a:cubicBezTo>
                    <a:pt x="3697" y="3988"/>
                    <a:pt x="3697" y="3988"/>
                    <a:pt x="3696" y="3988"/>
                  </a:cubicBezTo>
                  <a:cubicBezTo>
                    <a:pt x="3731" y="3917"/>
                    <a:pt x="3766" y="3845"/>
                    <a:pt x="3802" y="3770"/>
                  </a:cubicBezTo>
                  <a:lnTo>
                    <a:pt x="3836" y="3702"/>
                  </a:lnTo>
                  <a:cubicBezTo>
                    <a:pt x="3845" y="3684"/>
                    <a:pt x="3853" y="3666"/>
                    <a:pt x="3862" y="3648"/>
                  </a:cubicBezTo>
                  <a:cubicBezTo>
                    <a:pt x="3877" y="3618"/>
                    <a:pt x="3892" y="3589"/>
                    <a:pt x="3907" y="3559"/>
                  </a:cubicBezTo>
                  <a:lnTo>
                    <a:pt x="3924" y="3524"/>
                  </a:lnTo>
                  <a:cubicBezTo>
                    <a:pt x="3944" y="3485"/>
                    <a:pt x="3963" y="3446"/>
                    <a:pt x="3984" y="3405"/>
                  </a:cubicBezTo>
                  <a:lnTo>
                    <a:pt x="3987" y="3400"/>
                  </a:lnTo>
                  <a:cubicBezTo>
                    <a:pt x="4029" y="3318"/>
                    <a:pt x="4072" y="3236"/>
                    <a:pt x="4116" y="3155"/>
                  </a:cubicBezTo>
                  <a:cubicBezTo>
                    <a:pt x="4133" y="3122"/>
                    <a:pt x="4151" y="3090"/>
                    <a:pt x="4169" y="3058"/>
                  </a:cubicBezTo>
                  <a:lnTo>
                    <a:pt x="4171" y="3053"/>
                  </a:lnTo>
                  <a:lnTo>
                    <a:pt x="4171" y="3053"/>
                  </a:lnTo>
                  <a:cubicBezTo>
                    <a:pt x="4175" y="3055"/>
                    <a:pt x="4178" y="3056"/>
                    <a:pt x="4182" y="3056"/>
                  </a:cubicBezTo>
                  <a:lnTo>
                    <a:pt x="4182" y="3056"/>
                  </a:lnTo>
                  <a:lnTo>
                    <a:pt x="4182" y="3056"/>
                  </a:lnTo>
                  <a:cubicBezTo>
                    <a:pt x="4186" y="3056"/>
                    <a:pt x="4189" y="3055"/>
                    <a:pt x="4193" y="3053"/>
                  </a:cubicBezTo>
                  <a:cubicBezTo>
                    <a:pt x="4197" y="3051"/>
                    <a:pt x="4199" y="3048"/>
                    <a:pt x="4201" y="3044"/>
                  </a:cubicBezTo>
                  <a:lnTo>
                    <a:pt x="4201" y="3044"/>
                  </a:lnTo>
                  <a:cubicBezTo>
                    <a:pt x="4224" y="3057"/>
                    <a:pt x="4247" y="3069"/>
                    <a:pt x="4270" y="3081"/>
                  </a:cubicBezTo>
                  <a:lnTo>
                    <a:pt x="4274" y="3085"/>
                  </a:lnTo>
                  <a:close/>
                  <a:moveTo>
                    <a:pt x="4896" y="3335"/>
                  </a:moveTo>
                  <a:cubicBezTo>
                    <a:pt x="4904" y="3338"/>
                    <a:pt x="4912" y="3341"/>
                    <a:pt x="4921" y="3343"/>
                  </a:cubicBezTo>
                  <a:lnTo>
                    <a:pt x="4941" y="3350"/>
                  </a:lnTo>
                  <a:cubicBezTo>
                    <a:pt x="4950" y="3353"/>
                    <a:pt x="4959" y="3355"/>
                    <a:pt x="4968" y="3358"/>
                  </a:cubicBezTo>
                  <a:lnTo>
                    <a:pt x="4985" y="3363"/>
                  </a:lnTo>
                  <a:cubicBezTo>
                    <a:pt x="4994" y="3365"/>
                    <a:pt x="5005" y="3367"/>
                    <a:pt x="5014" y="3369"/>
                  </a:cubicBezTo>
                  <a:lnTo>
                    <a:pt x="5029" y="3373"/>
                  </a:lnTo>
                  <a:cubicBezTo>
                    <a:pt x="5038" y="3375"/>
                    <a:pt x="5048" y="3377"/>
                    <a:pt x="5058" y="3378"/>
                  </a:cubicBezTo>
                  <a:lnTo>
                    <a:pt x="5072" y="3381"/>
                  </a:lnTo>
                  <a:lnTo>
                    <a:pt x="5100" y="3385"/>
                  </a:lnTo>
                  <a:lnTo>
                    <a:pt x="5113" y="3387"/>
                  </a:lnTo>
                  <a:lnTo>
                    <a:pt x="5142" y="3390"/>
                  </a:lnTo>
                  <a:lnTo>
                    <a:pt x="5154" y="3391"/>
                  </a:lnTo>
                  <a:cubicBezTo>
                    <a:pt x="5168" y="3391"/>
                    <a:pt x="5181" y="3392"/>
                    <a:pt x="5194" y="3392"/>
                  </a:cubicBezTo>
                  <a:lnTo>
                    <a:pt x="5194" y="3392"/>
                  </a:lnTo>
                  <a:cubicBezTo>
                    <a:pt x="5212" y="3392"/>
                    <a:pt x="5229" y="3392"/>
                    <a:pt x="5246" y="3390"/>
                  </a:cubicBezTo>
                  <a:cubicBezTo>
                    <a:pt x="5252" y="3390"/>
                    <a:pt x="5258" y="3388"/>
                    <a:pt x="5263" y="3387"/>
                  </a:cubicBezTo>
                  <a:cubicBezTo>
                    <a:pt x="5274" y="3386"/>
                    <a:pt x="5286" y="3385"/>
                    <a:pt x="5297" y="3383"/>
                  </a:cubicBezTo>
                  <a:cubicBezTo>
                    <a:pt x="5303" y="3381"/>
                    <a:pt x="5310" y="3380"/>
                    <a:pt x="5316" y="3378"/>
                  </a:cubicBezTo>
                  <a:cubicBezTo>
                    <a:pt x="5323" y="3377"/>
                    <a:pt x="5335" y="3374"/>
                    <a:pt x="5344" y="3371"/>
                  </a:cubicBezTo>
                  <a:cubicBezTo>
                    <a:pt x="5353" y="3369"/>
                    <a:pt x="5357" y="3367"/>
                    <a:pt x="5364" y="3364"/>
                  </a:cubicBezTo>
                  <a:lnTo>
                    <a:pt x="5367" y="3363"/>
                  </a:lnTo>
                  <a:lnTo>
                    <a:pt x="5367" y="3363"/>
                  </a:lnTo>
                  <a:cubicBezTo>
                    <a:pt x="5367" y="3364"/>
                    <a:pt x="5368" y="3366"/>
                    <a:pt x="5368" y="3366"/>
                  </a:cubicBezTo>
                  <a:cubicBezTo>
                    <a:pt x="5370" y="3370"/>
                    <a:pt x="5373" y="3372"/>
                    <a:pt x="5376" y="3374"/>
                  </a:cubicBezTo>
                  <a:cubicBezTo>
                    <a:pt x="5372" y="3381"/>
                    <a:pt x="5368" y="3388"/>
                    <a:pt x="5364" y="3395"/>
                  </a:cubicBezTo>
                  <a:cubicBezTo>
                    <a:pt x="5338" y="3439"/>
                    <a:pt x="5311" y="3484"/>
                    <a:pt x="5285" y="3531"/>
                  </a:cubicBezTo>
                  <a:cubicBezTo>
                    <a:pt x="5236" y="3614"/>
                    <a:pt x="5185" y="3701"/>
                    <a:pt x="5132" y="3791"/>
                  </a:cubicBezTo>
                  <a:lnTo>
                    <a:pt x="5099" y="3845"/>
                  </a:lnTo>
                  <a:lnTo>
                    <a:pt x="5079" y="3881"/>
                  </a:lnTo>
                  <a:lnTo>
                    <a:pt x="5045" y="3939"/>
                  </a:lnTo>
                  <a:lnTo>
                    <a:pt x="5024" y="3974"/>
                  </a:lnTo>
                  <a:lnTo>
                    <a:pt x="4989" y="4030"/>
                  </a:lnTo>
                  <a:cubicBezTo>
                    <a:pt x="4982" y="4042"/>
                    <a:pt x="4974" y="4055"/>
                    <a:pt x="4967" y="4067"/>
                  </a:cubicBezTo>
                  <a:cubicBezTo>
                    <a:pt x="4955" y="4087"/>
                    <a:pt x="4942" y="4106"/>
                    <a:pt x="4930" y="4126"/>
                  </a:cubicBezTo>
                  <a:lnTo>
                    <a:pt x="4908" y="4161"/>
                  </a:lnTo>
                  <a:lnTo>
                    <a:pt x="4873" y="4217"/>
                  </a:lnTo>
                  <a:lnTo>
                    <a:pt x="4860" y="4238"/>
                  </a:lnTo>
                  <a:lnTo>
                    <a:pt x="4860" y="4238"/>
                  </a:lnTo>
                  <a:cubicBezTo>
                    <a:pt x="4859" y="4238"/>
                    <a:pt x="4859" y="4237"/>
                    <a:pt x="4859" y="4237"/>
                  </a:cubicBezTo>
                  <a:cubicBezTo>
                    <a:pt x="4855" y="4235"/>
                    <a:pt x="4852" y="4234"/>
                    <a:pt x="4848" y="4234"/>
                  </a:cubicBezTo>
                  <a:lnTo>
                    <a:pt x="4848" y="4234"/>
                  </a:lnTo>
                  <a:cubicBezTo>
                    <a:pt x="4848" y="4223"/>
                    <a:pt x="4847" y="4212"/>
                    <a:pt x="4846" y="4200"/>
                  </a:cubicBezTo>
                  <a:cubicBezTo>
                    <a:pt x="4846" y="4183"/>
                    <a:pt x="4845" y="4166"/>
                    <a:pt x="4844" y="4148"/>
                  </a:cubicBezTo>
                  <a:cubicBezTo>
                    <a:pt x="4844" y="4126"/>
                    <a:pt x="4843" y="4103"/>
                    <a:pt x="4842" y="4081"/>
                  </a:cubicBezTo>
                  <a:cubicBezTo>
                    <a:pt x="4842" y="4066"/>
                    <a:pt x="4841" y="4052"/>
                    <a:pt x="4841" y="4037"/>
                  </a:cubicBezTo>
                  <a:cubicBezTo>
                    <a:pt x="4841" y="4012"/>
                    <a:pt x="4841" y="3988"/>
                    <a:pt x="4840" y="3963"/>
                  </a:cubicBezTo>
                  <a:cubicBezTo>
                    <a:pt x="4840" y="3950"/>
                    <a:pt x="4840" y="3937"/>
                    <a:pt x="4840" y="3923"/>
                  </a:cubicBezTo>
                  <a:cubicBezTo>
                    <a:pt x="4840" y="3898"/>
                    <a:pt x="4840" y="3872"/>
                    <a:pt x="4840" y="3846"/>
                  </a:cubicBezTo>
                  <a:cubicBezTo>
                    <a:pt x="4840" y="3833"/>
                    <a:pt x="4840" y="3820"/>
                    <a:pt x="4840" y="3806"/>
                  </a:cubicBezTo>
                  <a:cubicBezTo>
                    <a:pt x="4840" y="3784"/>
                    <a:pt x="4840" y="3762"/>
                    <a:pt x="4840" y="3740"/>
                  </a:cubicBezTo>
                  <a:cubicBezTo>
                    <a:pt x="4840" y="3722"/>
                    <a:pt x="4840" y="3705"/>
                    <a:pt x="4840" y="3687"/>
                  </a:cubicBezTo>
                  <a:cubicBezTo>
                    <a:pt x="4840" y="3685"/>
                    <a:pt x="4840" y="3682"/>
                    <a:pt x="4840" y="3680"/>
                  </a:cubicBezTo>
                  <a:cubicBezTo>
                    <a:pt x="4841" y="3570"/>
                    <a:pt x="4845" y="3456"/>
                    <a:pt x="4851" y="3340"/>
                  </a:cubicBezTo>
                  <a:lnTo>
                    <a:pt x="4851" y="3340"/>
                  </a:lnTo>
                  <a:lnTo>
                    <a:pt x="4851" y="3340"/>
                  </a:lnTo>
                  <a:cubicBezTo>
                    <a:pt x="4856" y="3340"/>
                    <a:pt x="4860" y="3340"/>
                    <a:pt x="4863" y="3337"/>
                  </a:cubicBezTo>
                  <a:cubicBezTo>
                    <a:pt x="4868" y="3335"/>
                    <a:pt x="4870" y="3332"/>
                    <a:pt x="4872" y="3328"/>
                  </a:cubicBezTo>
                  <a:cubicBezTo>
                    <a:pt x="4873" y="3327"/>
                    <a:pt x="4873" y="3326"/>
                    <a:pt x="4873" y="3325"/>
                  </a:cubicBezTo>
                  <a:lnTo>
                    <a:pt x="4873" y="3325"/>
                  </a:lnTo>
                  <a:lnTo>
                    <a:pt x="4896" y="3335"/>
                  </a:lnTo>
                  <a:close/>
                  <a:moveTo>
                    <a:pt x="5395" y="3404"/>
                  </a:moveTo>
                  <a:cubicBezTo>
                    <a:pt x="5396" y="3415"/>
                    <a:pt x="5398" y="3426"/>
                    <a:pt x="5399" y="3436"/>
                  </a:cubicBezTo>
                  <a:cubicBezTo>
                    <a:pt x="5399" y="3441"/>
                    <a:pt x="5400" y="3446"/>
                    <a:pt x="5401" y="3451"/>
                  </a:cubicBezTo>
                  <a:cubicBezTo>
                    <a:pt x="5404" y="3473"/>
                    <a:pt x="5408" y="3495"/>
                    <a:pt x="5412" y="3516"/>
                  </a:cubicBezTo>
                  <a:lnTo>
                    <a:pt x="5412" y="3516"/>
                  </a:lnTo>
                  <a:cubicBezTo>
                    <a:pt x="5409" y="3517"/>
                    <a:pt x="5407" y="3518"/>
                    <a:pt x="5404" y="3519"/>
                  </a:cubicBezTo>
                  <a:cubicBezTo>
                    <a:pt x="5401" y="3521"/>
                    <a:pt x="5398" y="3525"/>
                    <a:pt x="5396" y="3528"/>
                  </a:cubicBezTo>
                  <a:cubicBezTo>
                    <a:pt x="5394" y="3532"/>
                    <a:pt x="5393" y="3535"/>
                    <a:pt x="5393" y="3539"/>
                  </a:cubicBezTo>
                  <a:cubicBezTo>
                    <a:pt x="5393" y="3543"/>
                    <a:pt x="5394" y="3548"/>
                    <a:pt x="5396" y="3551"/>
                  </a:cubicBezTo>
                  <a:cubicBezTo>
                    <a:pt x="5398" y="3555"/>
                    <a:pt x="5400" y="3557"/>
                    <a:pt x="5403" y="3559"/>
                  </a:cubicBezTo>
                  <a:cubicBezTo>
                    <a:pt x="5388" y="3583"/>
                    <a:pt x="5373" y="3607"/>
                    <a:pt x="5358" y="3631"/>
                  </a:cubicBezTo>
                  <a:cubicBezTo>
                    <a:pt x="5354" y="3637"/>
                    <a:pt x="5349" y="3644"/>
                    <a:pt x="5345" y="3650"/>
                  </a:cubicBezTo>
                  <a:cubicBezTo>
                    <a:pt x="5329" y="3674"/>
                    <a:pt x="5313" y="3698"/>
                    <a:pt x="5296" y="3723"/>
                  </a:cubicBezTo>
                  <a:cubicBezTo>
                    <a:pt x="5289" y="3733"/>
                    <a:pt x="5281" y="3742"/>
                    <a:pt x="5274" y="3753"/>
                  </a:cubicBezTo>
                  <a:cubicBezTo>
                    <a:pt x="5260" y="3772"/>
                    <a:pt x="5245" y="3793"/>
                    <a:pt x="5230" y="3813"/>
                  </a:cubicBezTo>
                  <a:cubicBezTo>
                    <a:pt x="5221" y="3825"/>
                    <a:pt x="5212" y="3837"/>
                    <a:pt x="5203" y="3849"/>
                  </a:cubicBezTo>
                  <a:cubicBezTo>
                    <a:pt x="5189" y="3867"/>
                    <a:pt x="5175" y="3885"/>
                    <a:pt x="5161" y="3904"/>
                  </a:cubicBezTo>
                  <a:cubicBezTo>
                    <a:pt x="5151" y="3916"/>
                    <a:pt x="5140" y="3929"/>
                    <a:pt x="5130" y="3941"/>
                  </a:cubicBezTo>
                  <a:cubicBezTo>
                    <a:pt x="5116" y="3959"/>
                    <a:pt x="5102" y="3976"/>
                    <a:pt x="5088" y="3993"/>
                  </a:cubicBezTo>
                  <a:cubicBezTo>
                    <a:pt x="5077" y="4006"/>
                    <a:pt x="5066" y="4019"/>
                    <a:pt x="5054" y="4032"/>
                  </a:cubicBezTo>
                  <a:cubicBezTo>
                    <a:pt x="5043" y="4045"/>
                    <a:pt x="5027" y="4065"/>
                    <a:pt x="5012" y="4080"/>
                  </a:cubicBezTo>
                  <a:cubicBezTo>
                    <a:pt x="4998" y="4096"/>
                    <a:pt x="4987" y="4108"/>
                    <a:pt x="4974" y="4122"/>
                  </a:cubicBezTo>
                  <a:cubicBezTo>
                    <a:pt x="4961" y="4136"/>
                    <a:pt x="4946" y="4153"/>
                    <a:pt x="4932" y="4168"/>
                  </a:cubicBezTo>
                  <a:cubicBezTo>
                    <a:pt x="4918" y="4183"/>
                    <a:pt x="4905" y="4196"/>
                    <a:pt x="4891" y="4211"/>
                  </a:cubicBezTo>
                  <a:cubicBezTo>
                    <a:pt x="4881" y="4221"/>
                    <a:pt x="4871" y="4230"/>
                    <a:pt x="4862" y="4241"/>
                  </a:cubicBezTo>
                  <a:lnTo>
                    <a:pt x="4860" y="4239"/>
                  </a:lnTo>
                  <a:cubicBezTo>
                    <a:pt x="4866" y="4229"/>
                    <a:pt x="4872" y="4219"/>
                    <a:pt x="4878" y="4210"/>
                  </a:cubicBezTo>
                  <a:lnTo>
                    <a:pt x="4910" y="4160"/>
                  </a:lnTo>
                  <a:lnTo>
                    <a:pt x="4939" y="4113"/>
                  </a:lnTo>
                  <a:lnTo>
                    <a:pt x="4968" y="4066"/>
                  </a:lnTo>
                  <a:cubicBezTo>
                    <a:pt x="4979" y="4049"/>
                    <a:pt x="4989" y="4031"/>
                    <a:pt x="5000" y="4014"/>
                  </a:cubicBezTo>
                  <a:lnTo>
                    <a:pt x="5025" y="3974"/>
                  </a:lnTo>
                  <a:cubicBezTo>
                    <a:pt x="5037" y="3955"/>
                    <a:pt x="5048" y="3935"/>
                    <a:pt x="5060" y="3915"/>
                  </a:cubicBezTo>
                  <a:lnTo>
                    <a:pt x="5080" y="3882"/>
                  </a:lnTo>
                  <a:lnTo>
                    <a:pt x="5119" y="3817"/>
                  </a:lnTo>
                  <a:lnTo>
                    <a:pt x="5134" y="3792"/>
                  </a:lnTo>
                  <a:cubicBezTo>
                    <a:pt x="5149" y="3766"/>
                    <a:pt x="5164" y="3741"/>
                    <a:pt x="5179" y="3717"/>
                  </a:cubicBezTo>
                  <a:lnTo>
                    <a:pt x="5186" y="3703"/>
                  </a:lnTo>
                  <a:cubicBezTo>
                    <a:pt x="5204" y="3674"/>
                    <a:pt x="5220" y="3646"/>
                    <a:pt x="5237" y="3617"/>
                  </a:cubicBezTo>
                  <a:lnTo>
                    <a:pt x="5237" y="3617"/>
                  </a:lnTo>
                  <a:lnTo>
                    <a:pt x="5286" y="3533"/>
                  </a:lnTo>
                  <a:lnTo>
                    <a:pt x="5343" y="3435"/>
                  </a:lnTo>
                  <a:cubicBezTo>
                    <a:pt x="5355" y="3416"/>
                    <a:pt x="5367" y="3396"/>
                    <a:pt x="5378" y="3376"/>
                  </a:cubicBezTo>
                  <a:lnTo>
                    <a:pt x="5378" y="3376"/>
                  </a:lnTo>
                  <a:cubicBezTo>
                    <a:pt x="5382" y="3378"/>
                    <a:pt x="5385" y="3379"/>
                    <a:pt x="5389" y="3379"/>
                  </a:cubicBezTo>
                  <a:lnTo>
                    <a:pt x="5391" y="3379"/>
                  </a:lnTo>
                  <a:lnTo>
                    <a:pt x="5391" y="3379"/>
                  </a:lnTo>
                  <a:cubicBezTo>
                    <a:pt x="5394" y="3386"/>
                    <a:pt x="5394" y="3395"/>
                    <a:pt x="5395" y="3403"/>
                  </a:cubicBezTo>
                  <a:lnTo>
                    <a:pt x="5395" y="3404"/>
                  </a:lnTo>
                  <a:close/>
                  <a:moveTo>
                    <a:pt x="4777" y="4330"/>
                  </a:moveTo>
                  <a:lnTo>
                    <a:pt x="4737" y="4370"/>
                  </a:lnTo>
                  <a:lnTo>
                    <a:pt x="4707" y="4400"/>
                  </a:lnTo>
                  <a:lnTo>
                    <a:pt x="4669" y="4436"/>
                  </a:lnTo>
                  <a:cubicBezTo>
                    <a:pt x="4658" y="4446"/>
                    <a:pt x="4647" y="4457"/>
                    <a:pt x="4636" y="4467"/>
                  </a:cubicBezTo>
                  <a:cubicBezTo>
                    <a:pt x="4625" y="4477"/>
                    <a:pt x="4613" y="4489"/>
                    <a:pt x="4600" y="4500"/>
                  </a:cubicBezTo>
                  <a:cubicBezTo>
                    <a:pt x="4588" y="4511"/>
                    <a:pt x="4577" y="4522"/>
                    <a:pt x="4565" y="4532"/>
                  </a:cubicBezTo>
                  <a:lnTo>
                    <a:pt x="4529" y="4563"/>
                  </a:lnTo>
                  <a:cubicBezTo>
                    <a:pt x="4517" y="4574"/>
                    <a:pt x="4505" y="4585"/>
                    <a:pt x="4493" y="4595"/>
                  </a:cubicBezTo>
                  <a:cubicBezTo>
                    <a:pt x="4481" y="4605"/>
                    <a:pt x="4470" y="4615"/>
                    <a:pt x="4458" y="4624"/>
                  </a:cubicBezTo>
                  <a:lnTo>
                    <a:pt x="4421" y="4656"/>
                  </a:lnTo>
                  <a:cubicBezTo>
                    <a:pt x="4409" y="4666"/>
                    <a:pt x="4398" y="4675"/>
                    <a:pt x="4386" y="4684"/>
                  </a:cubicBezTo>
                  <a:cubicBezTo>
                    <a:pt x="4375" y="4693"/>
                    <a:pt x="4360" y="4705"/>
                    <a:pt x="4347" y="4715"/>
                  </a:cubicBezTo>
                  <a:lnTo>
                    <a:pt x="4313" y="4740"/>
                  </a:lnTo>
                  <a:lnTo>
                    <a:pt x="4273" y="4771"/>
                  </a:lnTo>
                  <a:lnTo>
                    <a:pt x="4242" y="4794"/>
                  </a:lnTo>
                  <a:cubicBezTo>
                    <a:pt x="4227" y="4805"/>
                    <a:pt x="4213" y="4816"/>
                    <a:pt x="4198" y="4826"/>
                  </a:cubicBezTo>
                  <a:cubicBezTo>
                    <a:pt x="4188" y="4834"/>
                    <a:pt x="4178" y="4840"/>
                    <a:pt x="4169" y="4846"/>
                  </a:cubicBezTo>
                  <a:cubicBezTo>
                    <a:pt x="4154" y="4857"/>
                    <a:pt x="4140" y="4867"/>
                    <a:pt x="4125" y="4878"/>
                  </a:cubicBezTo>
                  <a:lnTo>
                    <a:pt x="4125" y="4878"/>
                  </a:lnTo>
                  <a:cubicBezTo>
                    <a:pt x="3961" y="4913"/>
                    <a:pt x="3820" y="4933"/>
                    <a:pt x="3653" y="4945"/>
                  </a:cubicBezTo>
                  <a:cubicBezTo>
                    <a:pt x="3653" y="4762"/>
                    <a:pt x="3657" y="4569"/>
                    <a:pt x="3666" y="4365"/>
                  </a:cubicBezTo>
                  <a:cubicBezTo>
                    <a:pt x="3666" y="4350"/>
                    <a:pt x="3667" y="4334"/>
                    <a:pt x="3668" y="4319"/>
                  </a:cubicBezTo>
                  <a:cubicBezTo>
                    <a:pt x="3669" y="4298"/>
                    <a:pt x="3670" y="4276"/>
                    <a:pt x="3671" y="4254"/>
                  </a:cubicBezTo>
                  <a:cubicBezTo>
                    <a:pt x="3673" y="4225"/>
                    <a:pt x="3674" y="4195"/>
                    <a:pt x="3676" y="4165"/>
                  </a:cubicBezTo>
                  <a:cubicBezTo>
                    <a:pt x="3676" y="4155"/>
                    <a:pt x="3677" y="4144"/>
                    <a:pt x="3677" y="4134"/>
                  </a:cubicBezTo>
                  <a:cubicBezTo>
                    <a:pt x="3679" y="4100"/>
                    <a:pt x="3681" y="4066"/>
                    <a:pt x="3683" y="4032"/>
                  </a:cubicBezTo>
                  <a:lnTo>
                    <a:pt x="3683" y="4032"/>
                  </a:lnTo>
                  <a:lnTo>
                    <a:pt x="3683" y="4032"/>
                  </a:lnTo>
                  <a:cubicBezTo>
                    <a:pt x="3687" y="4032"/>
                    <a:pt x="3691" y="4032"/>
                    <a:pt x="3694" y="4029"/>
                  </a:cubicBezTo>
                  <a:cubicBezTo>
                    <a:pt x="3699" y="4027"/>
                    <a:pt x="3700" y="4024"/>
                    <a:pt x="3702" y="4020"/>
                  </a:cubicBezTo>
                  <a:lnTo>
                    <a:pt x="3727" y="4033"/>
                  </a:lnTo>
                  <a:lnTo>
                    <a:pt x="3744" y="4042"/>
                  </a:lnTo>
                  <a:cubicBezTo>
                    <a:pt x="3758" y="4050"/>
                    <a:pt x="3774" y="4057"/>
                    <a:pt x="3789" y="4065"/>
                  </a:cubicBezTo>
                  <a:lnTo>
                    <a:pt x="3804" y="4073"/>
                  </a:lnTo>
                  <a:lnTo>
                    <a:pt x="3851" y="4095"/>
                  </a:lnTo>
                  <a:lnTo>
                    <a:pt x="3865" y="4102"/>
                  </a:lnTo>
                  <a:cubicBezTo>
                    <a:pt x="3881" y="4109"/>
                    <a:pt x="3896" y="4116"/>
                    <a:pt x="3912" y="4123"/>
                  </a:cubicBezTo>
                  <a:lnTo>
                    <a:pt x="3926" y="4129"/>
                  </a:lnTo>
                  <a:lnTo>
                    <a:pt x="3970" y="4148"/>
                  </a:lnTo>
                  <a:lnTo>
                    <a:pt x="3986" y="4154"/>
                  </a:lnTo>
                  <a:lnTo>
                    <a:pt x="4030" y="4171"/>
                  </a:lnTo>
                  <a:lnTo>
                    <a:pt x="4045" y="4177"/>
                  </a:lnTo>
                  <a:cubicBezTo>
                    <a:pt x="4060" y="4182"/>
                    <a:pt x="4076" y="4188"/>
                    <a:pt x="4091" y="4193"/>
                  </a:cubicBezTo>
                  <a:lnTo>
                    <a:pt x="4104" y="4197"/>
                  </a:lnTo>
                  <a:cubicBezTo>
                    <a:pt x="4119" y="4202"/>
                    <a:pt x="4133" y="4207"/>
                    <a:pt x="4148" y="4211"/>
                  </a:cubicBezTo>
                  <a:lnTo>
                    <a:pt x="4162" y="4216"/>
                  </a:lnTo>
                  <a:cubicBezTo>
                    <a:pt x="4177" y="4220"/>
                    <a:pt x="4191" y="4224"/>
                    <a:pt x="4205" y="4228"/>
                  </a:cubicBezTo>
                  <a:lnTo>
                    <a:pt x="4220" y="4232"/>
                  </a:lnTo>
                  <a:lnTo>
                    <a:pt x="4261" y="4243"/>
                  </a:lnTo>
                  <a:lnTo>
                    <a:pt x="4277" y="4247"/>
                  </a:lnTo>
                  <a:cubicBezTo>
                    <a:pt x="4290" y="4250"/>
                    <a:pt x="4302" y="4253"/>
                    <a:pt x="4316" y="4255"/>
                  </a:cubicBezTo>
                  <a:lnTo>
                    <a:pt x="4334" y="4259"/>
                  </a:lnTo>
                  <a:lnTo>
                    <a:pt x="4371" y="4266"/>
                  </a:lnTo>
                  <a:lnTo>
                    <a:pt x="4389" y="4269"/>
                  </a:lnTo>
                  <a:lnTo>
                    <a:pt x="4429" y="4275"/>
                  </a:lnTo>
                  <a:lnTo>
                    <a:pt x="4445" y="4277"/>
                  </a:lnTo>
                  <a:cubicBezTo>
                    <a:pt x="4456" y="4278"/>
                    <a:pt x="4467" y="4279"/>
                    <a:pt x="4478" y="4280"/>
                  </a:cubicBezTo>
                  <a:lnTo>
                    <a:pt x="4498" y="4282"/>
                  </a:lnTo>
                  <a:lnTo>
                    <a:pt x="4527" y="4284"/>
                  </a:lnTo>
                  <a:lnTo>
                    <a:pt x="4551" y="4286"/>
                  </a:lnTo>
                  <a:cubicBezTo>
                    <a:pt x="4568" y="4286"/>
                    <a:pt x="4585" y="4287"/>
                    <a:pt x="4602" y="4287"/>
                  </a:cubicBezTo>
                  <a:lnTo>
                    <a:pt x="4602" y="4287"/>
                  </a:lnTo>
                  <a:cubicBezTo>
                    <a:pt x="4623" y="4287"/>
                    <a:pt x="4644" y="4287"/>
                    <a:pt x="4665" y="4285"/>
                  </a:cubicBezTo>
                  <a:cubicBezTo>
                    <a:pt x="4671" y="4285"/>
                    <a:pt x="4678" y="4284"/>
                    <a:pt x="4684" y="4283"/>
                  </a:cubicBezTo>
                  <a:cubicBezTo>
                    <a:pt x="4699" y="4282"/>
                    <a:pt x="4713" y="4281"/>
                    <a:pt x="4726" y="4280"/>
                  </a:cubicBezTo>
                  <a:lnTo>
                    <a:pt x="4749" y="4277"/>
                  </a:lnTo>
                  <a:cubicBezTo>
                    <a:pt x="4762" y="4275"/>
                    <a:pt x="4774" y="4273"/>
                    <a:pt x="4786" y="4271"/>
                  </a:cubicBezTo>
                  <a:cubicBezTo>
                    <a:pt x="4794" y="4270"/>
                    <a:pt x="4802" y="4268"/>
                    <a:pt x="4810" y="4266"/>
                  </a:cubicBezTo>
                  <a:lnTo>
                    <a:pt x="4823" y="4264"/>
                  </a:lnTo>
                  <a:lnTo>
                    <a:pt x="4823" y="4264"/>
                  </a:lnTo>
                  <a:cubicBezTo>
                    <a:pt x="4824" y="4266"/>
                    <a:pt x="4825" y="4268"/>
                    <a:pt x="4826" y="4270"/>
                  </a:cubicBezTo>
                  <a:cubicBezTo>
                    <a:pt x="4827" y="4272"/>
                    <a:pt x="4827" y="4273"/>
                    <a:pt x="4828" y="4274"/>
                  </a:cubicBezTo>
                  <a:cubicBezTo>
                    <a:pt x="4821" y="4282"/>
                    <a:pt x="4813" y="4290"/>
                    <a:pt x="4805" y="4298"/>
                  </a:cubicBezTo>
                  <a:lnTo>
                    <a:pt x="4777" y="4330"/>
                  </a:lnTo>
                  <a:close/>
                  <a:moveTo>
                    <a:pt x="4403" y="4829"/>
                  </a:moveTo>
                  <a:lnTo>
                    <a:pt x="4403" y="4829"/>
                  </a:lnTo>
                  <a:lnTo>
                    <a:pt x="4403" y="4829"/>
                  </a:lnTo>
                  <a:cubicBezTo>
                    <a:pt x="4408" y="4829"/>
                    <a:pt x="4411" y="4828"/>
                    <a:pt x="4415" y="4826"/>
                  </a:cubicBezTo>
                  <a:cubicBezTo>
                    <a:pt x="4419" y="4824"/>
                    <a:pt x="4422" y="4821"/>
                    <a:pt x="4424" y="4817"/>
                  </a:cubicBezTo>
                  <a:cubicBezTo>
                    <a:pt x="4426" y="4813"/>
                    <a:pt x="4427" y="4810"/>
                    <a:pt x="4427" y="4805"/>
                  </a:cubicBezTo>
                  <a:lnTo>
                    <a:pt x="4427" y="4805"/>
                  </a:lnTo>
                  <a:lnTo>
                    <a:pt x="4427" y="4805"/>
                  </a:lnTo>
                  <a:cubicBezTo>
                    <a:pt x="4427" y="4803"/>
                    <a:pt x="4427" y="4801"/>
                    <a:pt x="4426" y="4799"/>
                  </a:cubicBezTo>
                  <a:lnTo>
                    <a:pt x="4426" y="4799"/>
                  </a:lnTo>
                  <a:cubicBezTo>
                    <a:pt x="4581" y="4747"/>
                    <a:pt x="4710" y="4691"/>
                    <a:pt x="4851" y="4608"/>
                  </a:cubicBezTo>
                  <a:cubicBezTo>
                    <a:pt x="4892" y="4585"/>
                    <a:pt x="4924" y="4564"/>
                    <a:pt x="4963" y="4538"/>
                  </a:cubicBezTo>
                  <a:cubicBezTo>
                    <a:pt x="4965" y="4542"/>
                    <a:pt x="4967" y="4545"/>
                    <a:pt x="4969" y="4548"/>
                  </a:cubicBezTo>
                  <a:lnTo>
                    <a:pt x="4969" y="4548"/>
                  </a:lnTo>
                  <a:cubicBezTo>
                    <a:pt x="4971" y="4551"/>
                    <a:pt x="4972" y="4553"/>
                    <a:pt x="4974" y="4556"/>
                  </a:cubicBezTo>
                  <a:lnTo>
                    <a:pt x="4974" y="4556"/>
                  </a:lnTo>
                  <a:cubicBezTo>
                    <a:pt x="4972" y="4557"/>
                    <a:pt x="4970" y="4560"/>
                    <a:pt x="4968" y="4562"/>
                  </a:cubicBezTo>
                  <a:cubicBezTo>
                    <a:pt x="4966" y="4566"/>
                    <a:pt x="4965" y="4570"/>
                    <a:pt x="4965" y="4574"/>
                  </a:cubicBezTo>
                  <a:lnTo>
                    <a:pt x="4965" y="4574"/>
                  </a:lnTo>
                  <a:lnTo>
                    <a:pt x="4965" y="4574"/>
                  </a:lnTo>
                  <a:cubicBezTo>
                    <a:pt x="4965" y="4578"/>
                    <a:pt x="4966" y="4583"/>
                    <a:pt x="4968" y="4586"/>
                  </a:cubicBezTo>
                  <a:cubicBezTo>
                    <a:pt x="4969" y="4588"/>
                    <a:pt x="4970" y="4588"/>
                    <a:pt x="4971" y="4589"/>
                  </a:cubicBezTo>
                  <a:cubicBezTo>
                    <a:pt x="4962" y="4597"/>
                    <a:pt x="4954" y="4605"/>
                    <a:pt x="4944" y="4613"/>
                  </a:cubicBezTo>
                  <a:cubicBezTo>
                    <a:pt x="4935" y="4621"/>
                    <a:pt x="4929" y="4627"/>
                    <a:pt x="4921" y="4633"/>
                  </a:cubicBezTo>
                  <a:cubicBezTo>
                    <a:pt x="4903" y="4648"/>
                    <a:pt x="4886" y="4662"/>
                    <a:pt x="4868" y="4676"/>
                  </a:cubicBezTo>
                  <a:lnTo>
                    <a:pt x="4851" y="4690"/>
                  </a:lnTo>
                  <a:cubicBezTo>
                    <a:pt x="4827" y="4709"/>
                    <a:pt x="4803" y="4727"/>
                    <a:pt x="4779" y="4744"/>
                  </a:cubicBezTo>
                  <a:cubicBezTo>
                    <a:pt x="4769" y="4751"/>
                    <a:pt x="4759" y="4757"/>
                    <a:pt x="4750" y="4764"/>
                  </a:cubicBezTo>
                  <a:cubicBezTo>
                    <a:pt x="4735" y="4775"/>
                    <a:pt x="4719" y="4786"/>
                    <a:pt x="4703" y="4796"/>
                  </a:cubicBezTo>
                  <a:cubicBezTo>
                    <a:pt x="4692" y="4804"/>
                    <a:pt x="4679" y="4811"/>
                    <a:pt x="4667" y="4818"/>
                  </a:cubicBezTo>
                  <a:cubicBezTo>
                    <a:pt x="4655" y="4826"/>
                    <a:pt x="4640" y="4836"/>
                    <a:pt x="4626" y="4844"/>
                  </a:cubicBezTo>
                  <a:cubicBezTo>
                    <a:pt x="4612" y="4852"/>
                    <a:pt x="4599" y="4860"/>
                    <a:pt x="4585" y="4867"/>
                  </a:cubicBezTo>
                  <a:cubicBezTo>
                    <a:pt x="4572" y="4875"/>
                    <a:pt x="4560" y="4882"/>
                    <a:pt x="4546" y="4889"/>
                  </a:cubicBezTo>
                  <a:cubicBezTo>
                    <a:pt x="4533" y="4896"/>
                    <a:pt x="4517" y="4904"/>
                    <a:pt x="4503" y="4912"/>
                  </a:cubicBezTo>
                  <a:lnTo>
                    <a:pt x="4481" y="4923"/>
                  </a:lnTo>
                  <a:lnTo>
                    <a:pt x="4481" y="4923"/>
                  </a:lnTo>
                  <a:cubicBezTo>
                    <a:pt x="4268" y="4996"/>
                    <a:pt x="4080" y="5035"/>
                    <a:pt x="3855" y="5052"/>
                  </a:cubicBezTo>
                  <a:lnTo>
                    <a:pt x="3862" y="5048"/>
                  </a:lnTo>
                  <a:lnTo>
                    <a:pt x="3898" y="5027"/>
                  </a:lnTo>
                  <a:lnTo>
                    <a:pt x="3942" y="5001"/>
                  </a:lnTo>
                  <a:lnTo>
                    <a:pt x="3978" y="4978"/>
                  </a:lnTo>
                  <a:lnTo>
                    <a:pt x="4019" y="4951"/>
                  </a:lnTo>
                  <a:lnTo>
                    <a:pt x="4057" y="4927"/>
                  </a:lnTo>
                  <a:cubicBezTo>
                    <a:pt x="4071" y="4918"/>
                    <a:pt x="4084" y="4909"/>
                    <a:pt x="4097" y="4900"/>
                  </a:cubicBezTo>
                  <a:lnTo>
                    <a:pt x="4124" y="4881"/>
                  </a:lnTo>
                  <a:cubicBezTo>
                    <a:pt x="4211" y="4862"/>
                    <a:pt x="4297" y="4839"/>
                    <a:pt x="4380" y="4813"/>
                  </a:cubicBezTo>
                  <a:lnTo>
                    <a:pt x="4380" y="4813"/>
                  </a:lnTo>
                  <a:cubicBezTo>
                    <a:pt x="4380" y="4814"/>
                    <a:pt x="4381" y="4817"/>
                    <a:pt x="4381" y="4817"/>
                  </a:cubicBezTo>
                  <a:cubicBezTo>
                    <a:pt x="4384" y="4822"/>
                    <a:pt x="4386" y="4823"/>
                    <a:pt x="4390" y="4825"/>
                  </a:cubicBezTo>
                  <a:cubicBezTo>
                    <a:pt x="4394" y="4828"/>
                    <a:pt x="4397" y="4829"/>
                    <a:pt x="4402" y="4829"/>
                  </a:cubicBezTo>
                  <a:lnTo>
                    <a:pt x="4403" y="4828"/>
                  </a:lnTo>
                  <a:lnTo>
                    <a:pt x="4403" y="4829"/>
                  </a:lnTo>
                  <a:close/>
                  <a:moveTo>
                    <a:pt x="3782" y="5092"/>
                  </a:moveTo>
                  <a:cubicBezTo>
                    <a:pt x="3766" y="5101"/>
                    <a:pt x="3750" y="5109"/>
                    <a:pt x="3734" y="5118"/>
                  </a:cubicBezTo>
                  <a:lnTo>
                    <a:pt x="3705" y="5133"/>
                  </a:lnTo>
                  <a:lnTo>
                    <a:pt x="3674" y="5149"/>
                  </a:lnTo>
                  <a:lnTo>
                    <a:pt x="3674" y="5149"/>
                  </a:lnTo>
                  <a:lnTo>
                    <a:pt x="3674" y="5149"/>
                  </a:lnTo>
                  <a:cubicBezTo>
                    <a:pt x="3672" y="5145"/>
                    <a:pt x="3669" y="5143"/>
                    <a:pt x="3665" y="5140"/>
                  </a:cubicBezTo>
                  <a:cubicBezTo>
                    <a:pt x="3662" y="5139"/>
                    <a:pt x="3659" y="5137"/>
                    <a:pt x="3654" y="5137"/>
                  </a:cubicBezTo>
                  <a:lnTo>
                    <a:pt x="3654" y="5064"/>
                  </a:lnTo>
                  <a:lnTo>
                    <a:pt x="3695" y="5064"/>
                  </a:lnTo>
                  <a:cubicBezTo>
                    <a:pt x="3708" y="5064"/>
                    <a:pt x="3720" y="5063"/>
                    <a:pt x="3733" y="5062"/>
                  </a:cubicBezTo>
                  <a:cubicBezTo>
                    <a:pt x="3754" y="5061"/>
                    <a:pt x="3776" y="5061"/>
                    <a:pt x="3797" y="5059"/>
                  </a:cubicBezTo>
                  <a:lnTo>
                    <a:pt x="3841" y="5056"/>
                  </a:lnTo>
                  <a:lnTo>
                    <a:pt x="3848" y="5056"/>
                  </a:lnTo>
                  <a:lnTo>
                    <a:pt x="3814" y="5075"/>
                  </a:lnTo>
                  <a:lnTo>
                    <a:pt x="3782" y="5092"/>
                  </a:lnTo>
                  <a:close/>
                  <a:moveTo>
                    <a:pt x="3589" y="5142"/>
                  </a:moveTo>
                  <a:lnTo>
                    <a:pt x="3566" y="5135"/>
                  </a:lnTo>
                  <a:lnTo>
                    <a:pt x="3547" y="5129"/>
                  </a:lnTo>
                  <a:lnTo>
                    <a:pt x="3522" y="5120"/>
                  </a:lnTo>
                  <a:lnTo>
                    <a:pt x="3509" y="5116"/>
                  </a:lnTo>
                  <a:cubicBezTo>
                    <a:pt x="3459" y="5099"/>
                    <a:pt x="3410" y="5079"/>
                    <a:pt x="3361" y="5057"/>
                  </a:cubicBezTo>
                  <a:cubicBezTo>
                    <a:pt x="3438" y="5062"/>
                    <a:pt x="3515" y="5064"/>
                    <a:pt x="3591" y="5065"/>
                  </a:cubicBezTo>
                  <a:lnTo>
                    <a:pt x="3594" y="5065"/>
                  </a:lnTo>
                  <a:lnTo>
                    <a:pt x="3653" y="5064"/>
                  </a:lnTo>
                  <a:cubicBezTo>
                    <a:pt x="3653" y="5088"/>
                    <a:pt x="3653" y="5113"/>
                    <a:pt x="3653" y="5137"/>
                  </a:cubicBezTo>
                  <a:lnTo>
                    <a:pt x="3653" y="5137"/>
                  </a:lnTo>
                  <a:cubicBezTo>
                    <a:pt x="3649" y="5137"/>
                    <a:pt x="3646" y="5138"/>
                    <a:pt x="3642" y="5140"/>
                  </a:cubicBezTo>
                  <a:cubicBezTo>
                    <a:pt x="3638" y="5142"/>
                    <a:pt x="3636" y="5145"/>
                    <a:pt x="3634" y="5148"/>
                  </a:cubicBezTo>
                  <a:cubicBezTo>
                    <a:pt x="3633" y="5150"/>
                    <a:pt x="3632" y="5151"/>
                    <a:pt x="3631" y="5153"/>
                  </a:cubicBezTo>
                  <a:lnTo>
                    <a:pt x="3610" y="5147"/>
                  </a:lnTo>
                  <a:lnTo>
                    <a:pt x="3589" y="5142"/>
                  </a:lnTo>
                  <a:close/>
                  <a:moveTo>
                    <a:pt x="3279" y="5153"/>
                  </a:moveTo>
                  <a:cubicBezTo>
                    <a:pt x="3279" y="5156"/>
                    <a:pt x="3279" y="5159"/>
                    <a:pt x="3278" y="5161"/>
                  </a:cubicBezTo>
                  <a:cubicBezTo>
                    <a:pt x="3277" y="5164"/>
                    <a:pt x="3277" y="5168"/>
                    <a:pt x="3276" y="5172"/>
                  </a:cubicBezTo>
                  <a:cubicBezTo>
                    <a:pt x="3179" y="5171"/>
                    <a:pt x="3081" y="5165"/>
                    <a:pt x="2983" y="5156"/>
                  </a:cubicBezTo>
                  <a:lnTo>
                    <a:pt x="3000" y="5150"/>
                  </a:lnTo>
                  <a:lnTo>
                    <a:pt x="3011" y="5146"/>
                  </a:lnTo>
                  <a:cubicBezTo>
                    <a:pt x="3032" y="5139"/>
                    <a:pt x="3053" y="5131"/>
                    <a:pt x="3074" y="5124"/>
                  </a:cubicBezTo>
                  <a:lnTo>
                    <a:pt x="3086" y="5119"/>
                  </a:lnTo>
                  <a:cubicBezTo>
                    <a:pt x="3107" y="5111"/>
                    <a:pt x="3128" y="5103"/>
                    <a:pt x="3149" y="5095"/>
                  </a:cubicBezTo>
                  <a:lnTo>
                    <a:pt x="3164" y="5089"/>
                  </a:lnTo>
                  <a:cubicBezTo>
                    <a:pt x="3183" y="5081"/>
                    <a:pt x="3203" y="5072"/>
                    <a:pt x="3224" y="5064"/>
                  </a:cubicBezTo>
                  <a:lnTo>
                    <a:pt x="3243" y="5056"/>
                  </a:lnTo>
                  <a:lnTo>
                    <a:pt x="3258" y="5049"/>
                  </a:lnTo>
                  <a:lnTo>
                    <a:pt x="3289" y="5052"/>
                  </a:lnTo>
                  <a:lnTo>
                    <a:pt x="3289" y="5052"/>
                  </a:lnTo>
                  <a:cubicBezTo>
                    <a:pt x="3291" y="5052"/>
                    <a:pt x="3292" y="5053"/>
                    <a:pt x="3294" y="5053"/>
                  </a:cubicBezTo>
                  <a:cubicBezTo>
                    <a:pt x="3291" y="5080"/>
                    <a:pt x="3287" y="5105"/>
                    <a:pt x="3283" y="5129"/>
                  </a:cubicBezTo>
                  <a:cubicBezTo>
                    <a:pt x="3281" y="5137"/>
                    <a:pt x="3280" y="5146"/>
                    <a:pt x="3279" y="5153"/>
                  </a:cubicBezTo>
                  <a:close/>
                  <a:moveTo>
                    <a:pt x="2913" y="5176"/>
                  </a:moveTo>
                  <a:cubicBezTo>
                    <a:pt x="2901" y="5180"/>
                    <a:pt x="2889" y="5183"/>
                    <a:pt x="2876" y="5187"/>
                  </a:cubicBezTo>
                  <a:lnTo>
                    <a:pt x="2838" y="5199"/>
                  </a:lnTo>
                  <a:lnTo>
                    <a:pt x="2799" y="5210"/>
                  </a:lnTo>
                  <a:lnTo>
                    <a:pt x="2761" y="5220"/>
                  </a:lnTo>
                  <a:cubicBezTo>
                    <a:pt x="2748" y="5223"/>
                    <a:pt x="2735" y="5227"/>
                    <a:pt x="2722" y="5230"/>
                  </a:cubicBezTo>
                  <a:cubicBezTo>
                    <a:pt x="2709" y="5234"/>
                    <a:pt x="2698" y="5236"/>
                    <a:pt x="2686" y="5238"/>
                  </a:cubicBezTo>
                  <a:lnTo>
                    <a:pt x="2647" y="5247"/>
                  </a:lnTo>
                  <a:lnTo>
                    <a:pt x="2643" y="5248"/>
                  </a:lnTo>
                  <a:lnTo>
                    <a:pt x="2603" y="5221"/>
                  </a:lnTo>
                  <a:lnTo>
                    <a:pt x="2573" y="5200"/>
                  </a:lnTo>
                  <a:cubicBezTo>
                    <a:pt x="2558" y="5189"/>
                    <a:pt x="2543" y="5178"/>
                    <a:pt x="2527" y="5167"/>
                  </a:cubicBezTo>
                  <a:lnTo>
                    <a:pt x="2496" y="5143"/>
                  </a:lnTo>
                  <a:lnTo>
                    <a:pt x="2450" y="5108"/>
                  </a:lnTo>
                  <a:lnTo>
                    <a:pt x="2417" y="5082"/>
                  </a:lnTo>
                  <a:lnTo>
                    <a:pt x="2388" y="5059"/>
                  </a:lnTo>
                  <a:lnTo>
                    <a:pt x="2388" y="5059"/>
                  </a:lnTo>
                  <a:cubicBezTo>
                    <a:pt x="2389" y="5058"/>
                    <a:pt x="2389" y="5059"/>
                    <a:pt x="2390" y="5057"/>
                  </a:cubicBezTo>
                  <a:cubicBezTo>
                    <a:pt x="2391" y="5055"/>
                    <a:pt x="2391" y="5054"/>
                    <a:pt x="2392" y="5052"/>
                  </a:cubicBezTo>
                  <a:cubicBezTo>
                    <a:pt x="2408" y="5057"/>
                    <a:pt x="2424" y="5060"/>
                    <a:pt x="2440" y="5064"/>
                  </a:cubicBezTo>
                  <a:cubicBezTo>
                    <a:pt x="2455" y="5068"/>
                    <a:pt x="2473" y="5073"/>
                    <a:pt x="2490" y="5077"/>
                  </a:cubicBezTo>
                  <a:cubicBezTo>
                    <a:pt x="2514" y="5083"/>
                    <a:pt x="2539" y="5088"/>
                    <a:pt x="2564" y="5093"/>
                  </a:cubicBezTo>
                  <a:lnTo>
                    <a:pt x="2609" y="5103"/>
                  </a:lnTo>
                  <a:cubicBezTo>
                    <a:pt x="2635" y="5108"/>
                    <a:pt x="2662" y="5113"/>
                    <a:pt x="2689" y="5118"/>
                  </a:cubicBezTo>
                  <a:lnTo>
                    <a:pt x="2729" y="5125"/>
                  </a:lnTo>
                  <a:cubicBezTo>
                    <a:pt x="2757" y="5129"/>
                    <a:pt x="2787" y="5134"/>
                    <a:pt x="2815" y="5138"/>
                  </a:cubicBezTo>
                  <a:lnTo>
                    <a:pt x="2848" y="5143"/>
                  </a:lnTo>
                  <a:cubicBezTo>
                    <a:pt x="2879" y="5147"/>
                    <a:pt x="2910" y="5150"/>
                    <a:pt x="2941" y="5154"/>
                  </a:cubicBezTo>
                  <a:lnTo>
                    <a:pt x="2967" y="5157"/>
                  </a:lnTo>
                  <a:lnTo>
                    <a:pt x="2973" y="5157"/>
                  </a:lnTo>
                  <a:lnTo>
                    <a:pt x="2954" y="5163"/>
                  </a:lnTo>
                  <a:cubicBezTo>
                    <a:pt x="2941" y="5168"/>
                    <a:pt x="2927" y="5172"/>
                    <a:pt x="2913" y="5176"/>
                  </a:cubicBezTo>
                  <a:close/>
                  <a:moveTo>
                    <a:pt x="2298" y="5092"/>
                  </a:moveTo>
                  <a:cubicBezTo>
                    <a:pt x="2276" y="5106"/>
                    <a:pt x="2254" y="5119"/>
                    <a:pt x="2233" y="5131"/>
                  </a:cubicBezTo>
                  <a:lnTo>
                    <a:pt x="2228" y="5134"/>
                  </a:lnTo>
                  <a:cubicBezTo>
                    <a:pt x="2205" y="5148"/>
                    <a:pt x="2182" y="5161"/>
                    <a:pt x="2159" y="5172"/>
                  </a:cubicBezTo>
                  <a:cubicBezTo>
                    <a:pt x="2151" y="5176"/>
                    <a:pt x="2144" y="5179"/>
                    <a:pt x="2137" y="5183"/>
                  </a:cubicBezTo>
                  <a:cubicBezTo>
                    <a:pt x="2121" y="5191"/>
                    <a:pt x="2106" y="5199"/>
                    <a:pt x="2090" y="5206"/>
                  </a:cubicBezTo>
                  <a:cubicBezTo>
                    <a:pt x="2082" y="5210"/>
                    <a:pt x="2073" y="5213"/>
                    <a:pt x="2065" y="5216"/>
                  </a:cubicBezTo>
                  <a:cubicBezTo>
                    <a:pt x="2051" y="5223"/>
                    <a:pt x="2036" y="5229"/>
                    <a:pt x="2022" y="5234"/>
                  </a:cubicBezTo>
                  <a:cubicBezTo>
                    <a:pt x="2013" y="5238"/>
                    <a:pt x="2004" y="5241"/>
                    <a:pt x="1996" y="5244"/>
                  </a:cubicBezTo>
                  <a:cubicBezTo>
                    <a:pt x="1982" y="5249"/>
                    <a:pt x="1968" y="5254"/>
                    <a:pt x="1954" y="5258"/>
                  </a:cubicBezTo>
                  <a:cubicBezTo>
                    <a:pt x="1945" y="5261"/>
                    <a:pt x="1937" y="5263"/>
                    <a:pt x="1928" y="5266"/>
                  </a:cubicBezTo>
                  <a:cubicBezTo>
                    <a:pt x="1914" y="5270"/>
                    <a:pt x="1901" y="5274"/>
                    <a:pt x="1888" y="5277"/>
                  </a:cubicBezTo>
                  <a:cubicBezTo>
                    <a:pt x="1879" y="5280"/>
                    <a:pt x="1870" y="5281"/>
                    <a:pt x="1861" y="5283"/>
                  </a:cubicBezTo>
                  <a:lnTo>
                    <a:pt x="1841" y="5287"/>
                  </a:lnTo>
                  <a:lnTo>
                    <a:pt x="1841" y="5287"/>
                  </a:lnTo>
                  <a:cubicBezTo>
                    <a:pt x="1841" y="5285"/>
                    <a:pt x="1840" y="5284"/>
                    <a:pt x="1839" y="5282"/>
                  </a:cubicBezTo>
                  <a:lnTo>
                    <a:pt x="1843" y="5279"/>
                  </a:lnTo>
                  <a:cubicBezTo>
                    <a:pt x="1849" y="5276"/>
                    <a:pt x="1854" y="5273"/>
                    <a:pt x="1860" y="5269"/>
                  </a:cubicBezTo>
                  <a:cubicBezTo>
                    <a:pt x="1865" y="5265"/>
                    <a:pt x="1874" y="5260"/>
                    <a:pt x="1882" y="5254"/>
                  </a:cubicBezTo>
                  <a:cubicBezTo>
                    <a:pt x="1889" y="5249"/>
                    <a:pt x="1893" y="5246"/>
                    <a:pt x="1899" y="5242"/>
                  </a:cubicBezTo>
                  <a:cubicBezTo>
                    <a:pt x="1904" y="5238"/>
                    <a:pt x="1914" y="5231"/>
                    <a:pt x="1922" y="5224"/>
                  </a:cubicBezTo>
                  <a:lnTo>
                    <a:pt x="1938" y="5212"/>
                  </a:lnTo>
                  <a:cubicBezTo>
                    <a:pt x="1946" y="5205"/>
                    <a:pt x="1954" y="5198"/>
                    <a:pt x="1962" y="5192"/>
                  </a:cubicBezTo>
                  <a:lnTo>
                    <a:pt x="1977" y="5179"/>
                  </a:lnTo>
                  <a:lnTo>
                    <a:pt x="2002" y="5155"/>
                  </a:lnTo>
                  <a:cubicBezTo>
                    <a:pt x="2007" y="5151"/>
                    <a:pt x="2012" y="5147"/>
                    <a:pt x="2016" y="5142"/>
                  </a:cubicBezTo>
                  <a:cubicBezTo>
                    <a:pt x="2026" y="5133"/>
                    <a:pt x="2036" y="5122"/>
                    <a:pt x="2045" y="5113"/>
                  </a:cubicBezTo>
                  <a:lnTo>
                    <a:pt x="2056" y="5102"/>
                  </a:lnTo>
                  <a:cubicBezTo>
                    <a:pt x="2068" y="5089"/>
                    <a:pt x="2080" y="5075"/>
                    <a:pt x="2092" y="5061"/>
                  </a:cubicBezTo>
                  <a:lnTo>
                    <a:pt x="2094" y="5058"/>
                  </a:lnTo>
                  <a:cubicBezTo>
                    <a:pt x="2103" y="5049"/>
                    <a:pt x="2111" y="5038"/>
                    <a:pt x="2119" y="5029"/>
                  </a:cubicBezTo>
                  <a:lnTo>
                    <a:pt x="2119" y="5029"/>
                  </a:lnTo>
                  <a:cubicBezTo>
                    <a:pt x="2120" y="5030"/>
                    <a:pt x="2121" y="5031"/>
                    <a:pt x="2122" y="5031"/>
                  </a:cubicBezTo>
                  <a:cubicBezTo>
                    <a:pt x="2125" y="5033"/>
                    <a:pt x="2129" y="5034"/>
                    <a:pt x="2133" y="5034"/>
                  </a:cubicBezTo>
                  <a:lnTo>
                    <a:pt x="2133" y="5034"/>
                  </a:lnTo>
                  <a:cubicBezTo>
                    <a:pt x="2137" y="5034"/>
                    <a:pt x="2141" y="5034"/>
                    <a:pt x="2145" y="5031"/>
                  </a:cubicBezTo>
                  <a:cubicBezTo>
                    <a:pt x="2148" y="5030"/>
                    <a:pt x="2151" y="5026"/>
                    <a:pt x="2153" y="5023"/>
                  </a:cubicBezTo>
                  <a:cubicBezTo>
                    <a:pt x="2155" y="5020"/>
                    <a:pt x="2156" y="5018"/>
                    <a:pt x="2156" y="5015"/>
                  </a:cubicBezTo>
                  <a:cubicBezTo>
                    <a:pt x="2187" y="5020"/>
                    <a:pt x="2218" y="5025"/>
                    <a:pt x="2249" y="5030"/>
                  </a:cubicBezTo>
                  <a:lnTo>
                    <a:pt x="2282" y="5034"/>
                  </a:lnTo>
                  <a:cubicBezTo>
                    <a:pt x="2303" y="5037"/>
                    <a:pt x="2324" y="5040"/>
                    <a:pt x="2345" y="5042"/>
                  </a:cubicBezTo>
                  <a:cubicBezTo>
                    <a:pt x="2345" y="5042"/>
                    <a:pt x="2345" y="5044"/>
                    <a:pt x="2345" y="5045"/>
                  </a:cubicBezTo>
                  <a:lnTo>
                    <a:pt x="2345" y="5045"/>
                  </a:lnTo>
                  <a:cubicBezTo>
                    <a:pt x="2345" y="5049"/>
                    <a:pt x="2346" y="5052"/>
                    <a:pt x="2348" y="5056"/>
                  </a:cubicBezTo>
                  <a:lnTo>
                    <a:pt x="2349" y="5057"/>
                  </a:lnTo>
                  <a:lnTo>
                    <a:pt x="2318" y="5078"/>
                  </a:lnTo>
                  <a:cubicBezTo>
                    <a:pt x="2311" y="5083"/>
                    <a:pt x="2304" y="5088"/>
                    <a:pt x="2298" y="5093"/>
                  </a:cubicBezTo>
                  <a:lnTo>
                    <a:pt x="2298" y="5092"/>
                  </a:lnTo>
                  <a:close/>
                  <a:moveTo>
                    <a:pt x="1772" y="5245"/>
                  </a:moveTo>
                  <a:cubicBezTo>
                    <a:pt x="1766" y="5238"/>
                    <a:pt x="1759" y="5231"/>
                    <a:pt x="1753" y="5225"/>
                  </a:cubicBezTo>
                  <a:lnTo>
                    <a:pt x="1743" y="5215"/>
                  </a:lnTo>
                  <a:lnTo>
                    <a:pt x="1721" y="5191"/>
                  </a:lnTo>
                  <a:cubicBezTo>
                    <a:pt x="1720" y="5189"/>
                    <a:pt x="1718" y="5188"/>
                    <a:pt x="1717" y="5187"/>
                  </a:cubicBezTo>
                  <a:cubicBezTo>
                    <a:pt x="1689" y="5155"/>
                    <a:pt x="1661" y="5123"/>
                    <a:pt x="1633" y="5088"/>
                  </a:cubicBezTo>
                  <a:lnTo>
                    <a:pt x="1626" y="5080"/>
                  </a:lnTo>
                  <a:lnTo>
                    <a:pt x="1602" y="5050"/>
                  </a:lnTo>
                  <a:lnTo>
                    <a:pt x="1594" y="5041"/>
                  </a:lnTo>
                  <a:lnTo>
                    <a:pt x="1572" y="5013"/>
                  </a:lnTo>
                  <a:lnTo>
                    <a:pt x="1562" y="5001"/>
                  </a:lnTo>
                  <a:lnTo>
                    <a:pt x="1543" y="4975"/>
                  </a:lnTo>
                  <a:cubicBezTo>
                    <a:pt x="1539" y="4970"/>
                    <a:pt x="1535" y="4965"/>
                    <a:pt x="1531" y="4960"/>
                  </a:cubicBezTo>
                  <a:lnTo>
                    <a:pt x="1511" y="4934"/>
                  </a:lnTo>
                  <a:cubicBezTo>
                    <a:pt x="1507" y="4928"/>
                    <a:pt x="1503" y="4923"/>
                    <a:pt x="1499" y="4917"/>
                  </a:cubicBezTo>
                  <a:lnTo>
                    <a:pt x="1479" y="4890"/>
                  </a:lnTo>
                  <a:lnTo>
                    <a:pt x="1467" y="4874"/>
                  </a:lnTo>
                  <a:lnTo>
                    <a:pt x="1446" y="4843"/>
                  </a:lnTo>
                  <a:cubicBezTo>
                    <a:pt x="1442" y="4838"/>
                    <a:pt x="1439" y="4834"/>
                    <a:pt x="1436" y="4829"/>
                  </a:cubicBezTo>
                  <a:lnTo>
                    <a:pt x="1415" y="4798"/>
                  </a:lnTo>
                  <a:cubicBezTo>
                    <a:pt x="1411" y="4793"/>
                    <a:pt x="1407" y="4788"/>
                    <a:pt x="1404" y="4783"/>
                  </a:cubicBezTo>
                  <a:lnTo>
                    <a:pt x="1382" y="4750"/>
                  </a:lnTo>
                  <a:cubicBezTo>
                    <a:pt x="1379" y="4745"/>
                    <a:pt x="1375" y="4740"/>
                    <a:pt x="1372" y="4735"/>
                  </a:cubicBezTo>
                  <a:lnTo>
                    <a:pt x="1350" y="4702"/>
                  </a:lnTo>
                  <a:cubicBezTo>
                    <a:pt x="1346" y="4697"/>
                    <a:pt x="1343" y="4692"/>
                    <a:pt x="1340" y="4686"/>
                  </a:cubicBezTo>
                  <a:lnTo>
                    <a:pt x="1320" y="4656"/>
                  </a:lnTo>
                  <a:lnTo>
                    <a:pt x="1320" y="4656"/>
                  </a:lnTo>
                  <a:lnTo>
                    <a:pt x="1320" y="4655"/>
                  </a:lnTo>
                  <a:lnTo>
                    <a:pt x="1320" y="4654"/>
                  </a:lnTo>
                  <a:lnTo>
                    <a:pt x="1320" y="4654"/>
                  </a:lnTo>
                  <a:lnTo>
                    <a:pt x="1320" y="4654"/>
                  </a:lnTo>
                  <a:cubicBezTo>
                    <a:pt x="1324" y="4654"/>
                    <a:pt x="1327" y="4653"/>
                    <a:pt x="1331" y="4651"/>
                  </a:cubicBezTo>
                  <a:lnTo>
                    <a:pt x="1332" y="4650"/>
                  </a:lnTo>
                  <a:cubicBezTo>
                    <a:pt x="1339" y="4662"/>
                    <a:pt x="1347" y="4673"/>
                    <a:pt x="1354" y="4685"/>
                  </a:cubicBezTo>
                  <a:lnTo>
                    <a:pt x="1365" y="4701"/>
                  </a:lnTo>
                  <a:lnTo>
                    <a:pt x="1388" y="4735"/>
                  </a:lnTo>
                  <a:cubicBezTo>
                    <a:pt x="1393" y="4743"/>
                    <a:pt x="1398" y="4751"/>
                    <a:pt x="1404" y="4759"/>
                  </a:cubicBezTo>
                  <a:lnTo>
                    <a:pt x="1420" y="4784"/>
                  </a:lnTo>
                  <a:lnTo>
                    <a:pt x="1439" y="4811"/>
                  </a:lnTo>
                  <a:cubicBezTo>
                    <a:pt x="1444" y="4817"/>
                    <a:pt x="1448" y="4824"/>
                    <a:pt x="1453" y="4830"/>
                  </a:cubicBezTo>
                  <a:lnTo>
                    <a:pt x="1473" y="4858"/>
                  </a:lnTo>
                  <a:lnTo>
                    <a:pt x="1486" y="4877"/>
                  </a:lnTo>
                  <a:cubicBezTo>
                    <a:pt x="1493" y="4887"/>
                    <a:pt x="1500" y="4897"/>
                    <a:pt x="1507" y="4907"/>
                  </a:cubicBezTo>
                  <a:lnTo>
                    <a:pt x="1517" y="4922"/>
                  </a:lnTo>
                  <a:lnTo>
                    <a:pt x="1535" y="4946"/>
                  </a:lnTo>
                  <a:cubicBezTo>
                    <a:pt x="1560" y="4981"/>
                    <a:pt x="1585" y="5014"/>
                    <a:pt x="1609" y="5046"/>
                  </a:cubicBezTo>
                  <a:lnTo>
                    <a:pt x="1609" y="5046"/>
                  </a:lnTo>
                  <a:cubicBezTo>
                    <a:pt x="1629" y="5072"/>
                    <a:pt x="1649" y="5097"/>
                    <a:pt x="1668" y="5121"/>
                  </a:cubicBezTo>
                  <a:lnTo>
                    <a:pt x="1669" y="5123"/>
                  </a:lnTo>
                  <a:cubicBezTo>
                    <a:pt x="1679" y="5134"/>
                    <a:pt x="1688" y="5145"/>
                    <a:pt x="1697" y="5157"/>
                  </a:cubicBezTo>
                  <a:lnTo>
                    <a:pt x="1699" y="5159"/>
                  </a:lnTo>
                  <a:lnTo>
                    <a:pt x="1724" y="5189"/>
                  </a:lnTo>
                  <a:lnTo>
                    <a:pt x="1729" y="5194"/>
                  </a:lnTo>
                  <a:lnTo>
                    <a:pt x="1752" y="5222"/>
                  </a:lnTo>
                  <a:lnTo>
                    <a:pt x="1758" y="5228"/>
                  </a:lnTo>
                  <a:lnTo>
                    <a:pt x="1780" y="5253"/>
                  </a:lnTo>
                  <a:lnTo>
                    <a:pt x="1780" y="5253"/>
                  </a:lnTo>
                  <a:cubicBezTo>
                    <a:pt x="1781" y="5255"/>
                    <a:pt x="1783" y="5257"/>
                    <a:pt x="1785" y="5258"/>
                  </a:cubicBezTo>
                  <a:lnTo>
                    <a:pt x="1785" y="5258"/>
                  </a:lnTo>
                  <a:lnTo>
                    <a:pt x="1772" y="5245"/>
                  </a:lnTo>
                  <a:close/>
                  <a:moveTo>
                    <a:pt x="1230" y="4593"/>
                  </a:moveTo>
                  <a:cubicBezTo>
                    <a:pt x="1206" y="4583"/>
                    <a:pt x="1182" y="4574"/>
                    <a:pt x="1159" y="4562"/>
                  </a:cubicBezTo>
                  <a:lnTo>
                    <a:pt x="1150" y="4558"/>
                  </a:lnTo>
                  <a:cubicBezTo>
                    <a:pt x="1128" y="4548"/>
                    <a:pt x="1107" y="4538"/>
                    <a:pt x="1087" y="4527"/>
                  </a:cubicBezTo>
                  <a:lnTo>
                    <a:pt x="1071" y="4519"/>
                  </a:lnTo>
                  <a:cubicBezTo>
                    <a:pt x="1053" y="4510"/>
                    <a:pt x="1035" y="4500"/>
                    <a:pt x="1017" y="4490"/>
                  </a:cubicBezTo>
                  <a:lnTo>
                    <a:pt x="1017" y="4490"/>
                  </a:lnTo>
                  <a:lnTo>
                    <a:pt x="1034" y="4483"/>
                  </a:lnTo>
                  <a:lnTo>
                    <a:pt x="1044" y="4478"/>
                  </a:lnTo>
                  <a:lnTo>
                    <a:pt x="1064" y="4470"/>
                  </a:lnTo>
                  <a:lnTo>
                    <a:pt x="1072" y="4466"/>
                  </a:lnTo>
                  <a:lnTo>
                    <a:pt x="1078" y="4463"/>
                  </a:lnTo>
                  <a:cubicBezTo>
                    <a:pt x="1132" y="4485"/>
                    <a:pt x="1188" y="4506"/>
                    <a:pt x="1246" y="4525"/>
                  </a:cubicBezTo>
                  <a:cubicBezTo>
                    <a:pt x="1246" y="4551"/>
                    <a:pt x="1248" y="4576"/>
                    <a:pt x="1249" y="4601"/>
                  </a:cubicBezTo>
                  <a:lnTo>
                    <a:pt x="1247" y="4601"/>
                  </a:lnTo>
                  <a:lnTo>
                    <a:pt x="1230" y="4593"/>
                  </a:lnTo>
                  <a:close/>
                  <a:moveTo>
                    <a:pt x="750" y="4055"/>
                  </a:moveTo>
                  <a:cubicBezTo>
                    <a:pt x="749" y="4046"/>
                    <a:pt x="748" y="4035"/>
                    <a:pt x="747" y="4027"/>
                  </a:cubicBezTo>
                  <a:cubicBezTo>
                    <a:pt x="745" y="4005"/>
                    <a:pt x="742" y="3985"/>
                    <a:pt x="740" y="3962"/>
                  </a:cubicBezTo>
                  <a:cubicBezTo>
                    <a:pt x="738" y="3940"/>
                    <a:pt x="736" y="3920"/>
                    <a:pt x="734" y="3899"/>
                  </a:cubicBezTo>
                  <a:cubicBezTo>
                    <a:pt x="734" y="3894"/>
                    <a:pt x="734" y="3890"/>
                    <a:pt x="733" y="3885"/>
                  </a:cubicBezTo>
                  <a:lnTo>
                    <a:pt x="733" y="3885"/>
                  </a:lnTo>
                  <a:cubicBezTo>
                    <a:pt x="736" y="3885"/>
                    <a:pt x="739" y="3885"/>
                    <a:pt x="742" y="3882"/>
                  </a:cubicBezTo>
                  <a:cubicBezTo>
                    <a:pt x="743" y="3882"/>
                    <a:pt x="744" y="3881"/>
                    <a:pt x="745" y="3880"/>
                  </a:cubicBezTo>
                  <a:lnTo>
                    <a:pt x="781" y="3918"/>
                  </a:lnTo>
                  <a:lnTo>
                    <a:pt x="791" y="3929"/>
                  </a:lnTo>
                  <a:cubicBezTo>
                    <a:pt x="809" y="3948"/>
                    <a:pt x="826" y="3966"/>
                    <a:pt x="844" y="3984"/>
                  </a:cubicBezTo>
                  <a:lnTo>
                    <a:pt x="854" y="3995"/>
                  </a:lnTo>
                  <a:lnTo>
                    <a:pt x="909" y="4050"/>
                  </a:lnTo>
                  <a:lnTo>
                    <a:pt x="918" y="4059"/>
                  </a:lnTo>
                  <a:lnTo>
                    <a:pt x="974" y="4115"/>
                  </a:lnTo>
                  <a:lnTo>
                    <a:pt x="982" y="4122"/>
                  </a:lnTo>
                  <a:lnTo>
                    <a:pt x="1037" y="4176"/>
                  </a:lnTo>
                  <a:lnTo>
                    <a:pt x="1046" y="4184"/>
                  </a:lnTo>
                  <a:cubicBezTo>
                    <a:pt x="1066" y="4204"/>
                    <a:pt x="1087" y="4223"/>
                    <a:pt x="1108" y="4243"/>
                  </a:cubicBezTo>
                  <a:cubicBezTo>
                    <a:pt x="1146" y="4278"/>
                    <a:pt x="1184" y="4313"/>
                    <a:pt x="1223" y="4347"/>
                  </a:cubicBezTo>
                  <a:lnTo>
                    <a:pt x="1223" y="4347"/>
                  </a:lnTo>
                  <a:cubicBezTo>
                    <a:pt x="1222" y="4348"/>
                    <a:pt x="1220" y="4349"/>
                    <a:pt x="1220" y="4350"/>
                  </a:cubicBezTo>
                  <a:cubicBezTo>
                    <a:pt x="1217" y="4354"/>
                    <a:pt x="1217" y="4357"/>
                    <a:pt x="1217" y="4361"/>
                  </a:cubicBezTo>
                  <a:lnTo>
                    <a:pt x="1217" y="4361"/>
                  </a:lnTo>
                  <a:cubicBezTo>
                    <a:pt x="1217" y="4366"/>
                    <a:pt x="1218" y="4369"/>
                    <a:pt x="1220" y="4372"/>
                  </a:cubicBezTo>
                  <a:cubicBezTo>
                    <a:pt x="1220" y="4373"/>
                    <a:pt x="1221" y="4374"/>
                    <a:pt x="1221" y="4374"/>
                  </a:cubicBezTo>
                  <a:lnTo>
                    <a:pt x="1214" y="4380"/>
                  </a:lnTo>
                  <a:lnTo>
                    <a:pt x="1211" y="4382"/>
                  </a:lnTo>
                  <a:cubicBezTo>
                    <a:pt x="1202" y="4388"/>
                    <a:pt x="1192" y="4394"/>
                    <a:pt x="1183" y="4401"/>
                  </a:cubicBezTo>
                  <a:lnTo>
                    <a:pt x="1183" y="4401"/>
                  </a:lnTo>
                  <a:lnTo>
                    <a:pt x="1183" y="4401"/>
                  </a:lnTo>
                  <a:cubicBezTo>
                    <a:pt x="1163" y="4414"/>
                    <a:pt x="1146" y="4425"/>
                    <a:pt x="1125" y="4437"/>
                  </a:cubicBezTo>
                  <a:cubicBezTo>
                    <a:pt x="1109" y="4446"/>
                    <a:pt x="1095" y="4454"/>
                    <a:pt x="1078" y="4463"/>
                  </a:cubicBezTo>
                  <a:lnTo>
                    <a:pt x="1078" y="4463"/>
                  </a:lnTo>
                  <a:cubicBezTo>
                    <a:pt x="1004" y="4432"/>
                    <a:pt x="943" y="4401"/>
                    <a:pt x="873" y="4361"/>
                  </a:cubicBezTo>
                  <a:cubicBezTo>
                    <a:pt x="840" y="4342"/>
                    <a:pt x="813" y="4325"/>
                    <a:pt x="781" y="4304"/>
                  </a:cubicBezTo>
                  <a:cubicBezTo>
                    <a:pt x="770" y="4225"/>
                    <a:pt x="760" y="4143"/>
                    <a:pt x="750" y="4055"/>
                  </a:cubicBezTo>
                  <a:close/>
                  <a:moveTo>
                    <a:pt x="633" y="3862"/>
                  </a:moveTo>
                  <a:lnTo>
                    <a:pt x="615" y="3860"/>
                  </a:lnTo>
                  <a:lnTo>
                    <a:pt x="594" y="3859"/>
                  </a:lnTo>
                  <a:lnTo>
                    <a:pt x="574" y="3856"/>
                  </a:lnTo>
                  <a:cubicBezTo>
                    <a:pt x="568" y="3856"/>
                    <a:pt x="561" y="3855"/>
                    <a:pt x="554" y="3854"/>
                  </a:cubicBezTo>
                  <a:lnTo>
                    <a:pt x="537" y="3850"/>
                  </a:lnTo>
                  <a:lnTo>
                    <a:pt x="517" y="3847"/>
                  </a:lnTo>
                  <a:lnTo>
                    <a:pt x="502" y="3843"/>
                  </a:lnTo>
                  <a:cubicBezTo>
                    <a:pt x="495" y="3841"/>
                    <a:pt x="488" y="3840"/>
                    <a:pt x="483" y="3838"/>
                  </a:cubicBezTo>
                  <a:lnTo>
                    <a:pt x="468" y="3834"/>
                  </a:lnTo>
                  <a:cubicBezTo>
                    <a:pt x="461" y="3832"/>
                    <a:pt x="455" y="3830"/>
                    <a:pt x="449" y="3827"/>
                  </a:cubicBezTo>
                  <a:cubicBezTo>
                    <a:pt x="442" y="3825"/>
                    <a:pt x="439" y="3824"/>
                    <a:pt x="434" y="3822"/>
                  </a:cubicBezTo>
                  <a:lnTo>
                    <a:pt x="416" y="3815"/>
                  </a:lnTo>
                  <a:lnTo>
                    <a:pt x="406" y="3810"/>
                  </a:lnTo>
                  <a:lnTo>
                    <a:pt x="406" y="3810"/>
                  </a:lnTo>
                  <a:cubicBezTo>
                    <a:pt x="407" y="3807"/>
                    <a:pt x="408" y="3804"/>
                    <a:pt x="408" y="3801"/>
                  </a:cubicBezTo>
                  <a:lnTo>
                    <a:pt x="408" y="3801"/>
                  </a:lnTo>
                  <a:lnTo>
                    <a:pt x="408" y="3801"/>
                  </a:lnTo>
                  <a:cubicBezTo>
                    <a:pt x="408" y="3797"/>
                    <a:pt x="406" y="3794"/>
                    <a:pt x="404" y="3789"/>
                  </a:cubicBezTo>
                  <a:cubicBezTo>
                    <a:pt x="401" y="3786"/>
                    <a:pt x="399" y="3783"/>
                    <a:pt x="396" y="3780"/>
                  </a:cubicBezTo>
                  <a:cubicBezTo>
                    <a:pt x="392" y="3778"/>
                    <a:pt x="389" y="3778"/>
                    <a:pt x="386" y="3777"/>
                  </a:cubicBezTo>
                  <a:cubicBezTo>
                    <a:pt x="387" y="3745"/>
                    <a:pt x="389" y="3712"/>
                    <a:pt x="390" y="3679"/>
                  </a:cubicBezTo>
                  <a:cubicBezTo>
                    <a:pt x="390" y="3676"/>
                    <a:pt x="390" y="3674"/>
                    <a:pt x="390" y="3671"/>
                  </a:cubicBezTo>
                  <a:cubicBezTo>
                    <a:pt x="390" y="3669"/>
                    <a:pt x="390" y="3665"/>
                    <a:pt x="390" y="3662"/>
                  </a:cubicBezTo>
                  <a:cubicBezTo>
                    <a:pt x="396" y="3546"/>
                    <a:pt x="402" y="3434"/>
                    <a:pt x="409" y="3323"/>
                  </a:cubicBezTo>
                  <a:lnTo>
                    <a:pt x="409" y="3323"/>
                  </a:lnTo>
                  <a:lnTo>
                    <a:pt x="409" y="3323"/>
                  </a:lnTo>
                  <a:cubicBezTo>
                    <a:pt x="412" y="3323"/>
                    <a:pt x="416" y="3322"/>
                    <a:pt x="419" y="3320"/>
                  </a:cubicBezTo>
                  <a:cubicBezTo>
                    <a:pt x="514" y="3493"/>
                    <a:pt x="609" y="3663"/>
                    <a:pt x="714" y="3841"/>
                  </a:cubicBezTo>
                  <a:lnTo>
                    <a:pt x="714" y="3841"/>
                  </a:lnTo>
                  <a:cubicBezTo>
                    <a:pt x="711" y="3843"/>
                    <a:pt x="707" y="3846"/>
                    <a:pt x="706" y="3849"/>
                  </a:cubicBezTo>
                  <a:cubicBezTo>
                    <a:pt x="703" y="3853"/>
                    <a:pt x="703" y="3857"/>
                    <a:pt x="703" y="3861"/>
                  </a:cubicBezTo>
                  <a:cubicBezTo>
                    <a:pt x="692" y="3861"/>
                    <a:pt x="682" y="3862"/>
                    <a:pt x="671" y="3862"/>
                  </a:cubicBezTo>
                  <a:cubicBezTo>
                    <a:pt x="660" y="3862"/>
                    <a:pt x="647" y="3861"/>
                    <a:pt x="633" y="3861"/>
                  </a:cubicBezTo>
                  <a:lnTo>
                    <a:pt x="633" y="3862"/>
                  </a:lnTo>
                  <a:close/>
                  <a:moveTo>
                    <a:pt x="333" y="3733"/>
                  </a:moveTo>
                  <a:cubicBezTo>
                    <a:pt x="325" y="3721"/>
                    <a:pt x="317" y="3710"/>
                    <a:pt x="309" y="3699"/>
                  </a:cubicBezTo>
                  <a:lnTo>
                    <a:pt x="289" y="3672"/>
                  </a:lnTo>
                  <a:lnTo>
                    <a:pt x="267" y="3639"/>
                  </a:lnTo>
                  <a:cubicBezTo>
                    <a:pt x="261" y="3630"/>
                    <a:pt x="254" y="3621"/>
                    <a:pt x="249" y="3612"/>
                  </a:cubicBezTo>
                  <a:cubicBezTo>
                    <a:pt x="243" y="3603"/>
                    <a:pt x="235" y="3590"/>
                    <a:pt x="228" y="3579"/>
                  </a:cubicBezTo>
                  <a:lnTo>
                    <a:pt x="212" y="3552"/>
                  </a:lnTo>
                  <a:cubicBezTo>
                    <a:pt x="205" y="3541"/>
                    <a:pt x="198" y="3530"/>
                    <a:pt x="192" y="3518"/>
                  </a:cubicBezTo>
                  <a:cubicBezTo>
                    <a:pt x="187" y="3510"/>
                    <a:pt x="182" y="3501"/>
                    <a:pt x="178" y="3493"/>
                  </a:cubicBezTo>
                  <a:cubicBezTo>
                    <a:pt x="171" y="3481"/>
                    <a:pt x="165" y="3469"/>
                    <a:pt x="159" y="3457"/>
                  </a:cubicBezTo>
                  <a:cubicBezTo>
                    <a:pt x="155" y="3449"/>
                    <a:pt x="151" y="3441"/>
                    <a:pt x="147" y="3434"/>
                  </a:cubicBezTo>
                  <a:cubicBezTo>
                    <a:pt x="146" y="3432"/>
                    <a:pt x="145" y="3429"/>
                    <a:pt x="144" y="3427"/>
                  </a:cubicBezTo>
                  <a:cubicBezTo>
                    <a:pt x="143" y="3425"/>
                    <a:pt x="144" y="3426"/>
                    <a:pt x="144" y="3425"/>
                  </a:cubicBezTo>
                  <a:lnTo>
                    <a:pt x="144" y="3425"/>
                  </a:lnTo>
                  <a:cubicBezTo>
                    <a:pt x="144" y="3421"/>
                    <a:pt x="143" y="3417"/>
                    <a:pt x="141" y="3413"/>
                  </a:cubicBezTo>
                  <a:cubicBezTo>
                    <a:pt x="139" y="3410"/>
                    <a:pt x="136" y="3407"/>
                    <a:pt x="133" y="3405"/>
                  </a:cubicBezTo>
                  <a:lnTo>
                    <a:pt x="128" y="3394"/>
                  </a:lnTo>
                  <a:cubicBezTo>
                    <a:pt x="125" y="3387"/>
                    <a:pt x="122" y="3381"/>
                    <a:pt x="119" y="3374"/>
                  </a:cubicBezTo>
                  <a:cubicBezTo>
                    <a:pt x="113" y="3362"/>
                    <a:pt x="109" y="3350"/>
                    <a:pt x="104" y="3338"/>
                  </a:cubicBezTo>
                  <a:lnTo>
                    <a:pt x="104" y="3338"/>
                  </a:lnTo>
                  <a:cubicBezTo>
                    <a:pt x="105" y="3337"/>
                    <a:pt x="105" y="3338"/>
                    <a:pt x="106" y="3337"/>
                  </a:cubicBezTo>
                  <a:cubicBezTo>
                    <a:pt x="110" y="3335"/>
                    <a:pt x="113" y="3332"/>
                    <a:pt x="115" y="3328"/>
                  </a:cubicBezTo>
                  <a:cubicBezTo>
                    <a:pt x="117" y="3324"/>
                    <a:pt x="118" y="3320"/>
                    <a:pt x="118" y="3316"/>
                  </a:cubicBezTo>
                  <a:cubicBezTo>
                    <a:pt x="118" y="3312"/>
                    <a:pt x="117" y="3308"/>
                    <a:pt x="115" y="3304"/>
                  </a:cubicBezTo>
                  <a:cubicBezTo>
                    <a:pt x="113" y="3301"/>
                    <a:pt x="110" y="3299"/>
                    <a:pt x="106" y="3296"/>
                  </a:cubicBezTo>
                  <a:cubicBezTo>
                    <a:pt x="103" y="3295"/>
                    <a:pt x="100" y="3293"/>
                    <a:pt x="96" y="3293"/>
                  </a:cubicBezTo>
                  <a:cubicBezTo>
                    <a:pt x="96" y="3287"/>
                    <a:pt x="96" y="3281"/>
                    <a:pt x="96" y="3275"/>
                  </a:cubicBezTo>
                  <a:lnTo>
                    <a:pt x="96" y="3275"/>
                  </a:lnTo>
                  <a:cubicBezTo>
                    <a:pt x="98" y="3275"/>
                    <a:pt x="101" y="3275"/>
                    <a:pt x="103" y="3274"/>
                  </a:cubicBezTo>
                  <a:lnTo>
                    <a:pt x="111" y="3292"/>
                  </a:lnTo>
                  <a:cubicBezTo>
                    <a:pt x="114" y="3300"/>
                    <a:pt x="117" y="3308"/>
                    <a:pt x="121" y="3316"/>
                  </a:cubicBezTo>
                  <a:cubicBezTo>
                    <a:pt x="128" y="3333"/>
                    <a:pt x="136" y="3351"/>
                    <a:pt x="144" y="3368"/>
                  </a:cubicBezTo>
                  <a:lnTo>
                    <a:pt x="152" y="3386"/>
                  </a:lnTo>
                  <a:cubicBezTo>
                    <a:pt x="161" y="3406"/>
                    <a:pt x="170" y="3425"/>
                    <a:pt x="180" y="3445"/>
                  </a:cubicBezTo>
                  <a:cubicBezTo>
                    <a:pt x="183" y="3452"/>
                    <a:pt x="187" y="3460"/>
                    <a:pt x="191" y="3467"/>
                  </a:cubicBezTo>
                  <a:cubicBezTo>
                    <a:pt x="198" y="3482"/>
                    <a:pt x="206" y="3497"/>
                    <a:pt x="214" y="3512"/>
                  </a:cubicBezTo>
                  <a:lnTo>
                    <a:pt x="227" y="3538"/>
                  </a:lnTo>
                  <a:cubicBezTo>
                    <a:pt x="235" y="3552"/>
                    <a:pt x="242" y="3566"/>
                    <a:pt x="251" y="3580"/>
                  </a:cubicBezTo>
                  <a:lnTo>
                    <a:pt x="266" y="3608"/>
                  </a:lnTo>
                  <a:cubicBezTo>
                    <a:pt x="274" y="3622"/>
                    <a:pt x="282" y="3636"/>
                    <a:pt x="290" y="3650"/>
                  </a:cubicBezTo>
                  <a:cubicBezTo>
                    <a:pt x="296" y="3660"/>
                    <a:pt x="301" y="3670"/>
                    <a:pt x="307" y="3679"/>
                  </a:cubicBezTo>
                  <a:cubicBezTo>
                    <a:pt x="316" y="3693"/>
                    <a:pt x="324" y="3707"/>
                    <a:pt x="332" y="3721"/>
                  </a:cubicBezTo>
                  <a:lnTo>
                    <a:pt x="351" y="3752"/>
                  </a:lnTo>
                  <a:cubicBezTo>
                    <a:pt x="357" y="3761"/>
                    <a:pt x="363" y="3771"/>
                    <a:pt x="371" y="3781"/>
                  </a:cubicBezTo>
                  <a:lnTo>
                    <a:pt x="371" y="3781"/>
                  </a:lnTo>
                  <a:lnTo>
                    <a:pt x="353" y="3759"/>
                  </a:lnTo>
                  <a:lnTo>
                    <a:pt x="333" y="3733"/>
                  </a:lnTo>
                  <a:close/>
                  <a:moveTo>
                    <a:pt x="121" y="3401"/>
                  </a:moveTo>
                  <a:lnTo>
                    <a:pt x="121" y="3401"/>
                  </a:lnTo>
                  <a:cubicBezTo>
                    <a:pt x="120" y="3401"/>
                    <a:pt x="120" y="3401"/>
                    <a:pt x="120" y="3401"/>
                  </a:cubicBezTo>
                  <a:cubicBezTo>
                    <a:pt x="117" y="3401"/>
                    <a:pt x="114" y="3401"/>
                    <a:pt x="111" y="3403"/>
                  </a:cubicBezTo>
                  <a:cubicBezTo>
                    <a:pt x="111" y="3400"/>
                    <a:pt x="111" y="3398"/>
                    <a:pt x="110" y="3395"/>
                  </a:cubicBezTo>
                  <a:cubicBezTo>
                    <a:pt x="107" y="3382"/>
                    <a:pt x="105" y="3368"/>
                    <a:pt x="102" y="3354"/>
                  </a:cubicBezTo>
                  <a:cubicBezTo>
                    <a:pt x="101" y="3349"/>
                    <a:pt x="101" y="3345"/>
                    <a:pt x="100" y="3340"/>
                  </a:cubicBezTo>
                  <a:lnTo>
                    <a:pt x="102" y="3340"/>
                  </a:lnTo>
                  <a:lnTo>
                    <a:pt x="109" y="3355"/>
                  </a:lnTo>
                  <a:cubicBezTo>
                    <a:pt x="113" y="3364"/>
                    <a:pt x="116" y="3373"/>
                    <a:pt x="120" y="3381"/>
                  </a:cubicBezTo>
                  <a:cubicBezTo>
                    <a:pt x="124" y="3390"/>
                    <a:pt x="127" y="3396"/>
                    <a:pt x="130" y="3404"/>
                  </a:cubicBezTo>
                  <a:lnTo>
                    <a:pt x="130" y="3404"/>
                  </a:lnTo>
                  <a:cubicBezTo>
                    <a:pt x="130" y="3403"/>
                    <a:pt x="130" y="3404"/>
                    <a:pt x="129" y="3403"/>
                  </a:cubicBezTo>
                  <a:cubicBezTo>
                    <a:pt x="125" y="3402"/>
                    <a:pt x="124" y="3400"/>
                    <a:pt x="121" y="3400"/>
                  </a:cubicBezTo>
                  <a:lnTo>
                    <a:pt x="121" y="3401"/>
                  </a:lnTo>
                  <a:close/>
                  <a:moveTo>
                    <a:pt x="77" y="3275"/>
                  </a:moveTo>
                  <a:cubicBezTo>
                    <a:pt x="74" y="3268"/>
                    <a:pt x="71" y="3260"/>
                    <a:pt x="68" y="3252"/>
                  </a:cubicBezTo>
                  <a:cubicBezTo>
                    <a:pt x="67" y="3248"/>
                    <a:pt x="65" y="3244"/>
                    <a:pt x="63" y="3239"/>
                  </a:cubicBezTo>
                  <a:lnTo>
                    <a:pt x="59" y="3225"/>
                  </a:lnTo>
                  <a:lnTo>
                    <a:pt x="59" y="3225"/>
                  </a:lnTo>
                  <a:lnTo>
                    <a:pt x="60" y="3225"/>
                  </a:lnTo>
                  <a:cubicBezTo>
                    <a:pt x="61" y="3224"/>
                    <a:pt x="62" y="3223"/>
                    <a:pt x="64" y="3222"/>
                  </a:cubicBezTo>
                  <a:cubicBezTo>
                    <a:pt x="64" y="3223"/>
                    <a:pt x="64" y="3225"/>
                    <a:pt x="64" y="3226"/>
                  </a:cubicBezTo>
                  <a:cubicBezTo>
                    <a:pt x="64" y="3228"/>
                    <a:pt x="65" y="3230"/>
                    <a:pt x="66" y="3233"/>
                  </a:cubicBezTo>
                  <a:cubicBezTo>
                    <a:pt x="68" y="3239"/>
                    <a:pt x="70" y="3246"/>
                    <a:pt x="72" y="3253"/>
                  </a:cubicBezTo>
                  <a:lnTo>
                    <a:pt x="72" y="3253"/>
                  </a:lnTo>
                  <a:cubicBezTo>
                    <a:pt x="72" y="3257"/>
                    <a:pt x="73" y="3261"/>
                    <a:pt x="75" y="3264"/>
                  </a:cubicBezTo>
                  <a:cubicBezTo>
                    <a:pt x="78" y="3274"/>
                    <a:pt x="82" y="3284"/>
                    <a:pt x="85" y="3295"/>
                  </a:cubicBezTo>
                  <a:lnTo>
                    <a:pt x="85" y="3295"/>
                  </a:lnTo>
                  <a:cubicBezTo>
                    <a:pt x="85" y="3293"/>
                    <a:pt x="82" y="3292"/>
                    <a:pt x="82" y="3289"/>
                  </a:cubicBezTo>
                  <a:cubicBezTo>
                    <a:pt x="81" y="3287"/>
                    <a:pt x="79" y="3279"/>
                    <a:pt x="77" y="3274"/>
                  </a:cubicBezTo>
                  <a:lnTo>
                    <a:pt x="77" y="3275"/>
                  </a:lnTo>
                  <a:close/>
                  <a:moveTo>
                    <a:pt x="56" y="3183"/>
                  </a:moveTo>
                  <a:lnTo>
                    <a:pt x="56" y="3183"/>
                  </a:lnTo>
                  <a:close/>
                  <a:moveTo>
                    <a:pt x="45" y="3128"/>
                  </a:moveTo>
                  <a:lnTo>
                    <a:pt x="45" y="3128"/>
                  </a:lnTo>
                  <a:cubicBezTo>
                    <a:pt x="43" y="3127"/>
                    <a:pt x="42" y="3126"/>
                    <a:pt x="40" y="3126"/>
                  </a:cubicBezTo>
                  <a:lnTo>
                    <a:pt x="40" y="3126"/>
                  </a:lnTo>
                  <a:cubicBezTo>
                    <a:pt x="41" y="3125"/>
                    <a:pt x="41" y="3126"/>
                    <a:pt x="42" y="3125"/>
                  </a:cubicBezTo>
                  <a:cubicBezTo>
                    <a:pt x="43" y="3125"/>
                    <a:pt x="44" y="3123"/>
                    <a:pt x="45" y="3123"/>
                  </a:cubicBezTo>
                  <a:lnTo>
                    <a:pt x="45" y="3123"/>
                  </a:lnTo>
                  <a:cubicBezTo>
                    <a:pt x="45" y="3124"/>
                    <a:pt x="45" y="3125"/>
                    <a:pt x="45" y="3127"/>
                  </a:cubicBezTo>
                  <a:lnTo>
                    <a:pt x="45" y="3128"/>
                  </a:lnTo>
                  <a:close/>
                  <a:moveTo>
                    <a:pt x="55" y="3137"/>
                  </a:moveTo>
                  <a:lnTo>
                    <a:pt x="55" y="3137"/>
                  </a:lnTo>
                  <a:lnTo>
                    <a:pt x="55" y="3137"/>
                  </a:lnTo>
                  <a:cubicBezTo>
                    <a:pt x="53" y="3134"/>
                    <a:pt x="51" y="3131"/>
                    <a:pt x="48" y="3129"/>
                  </a:cubicBezTo>
                  <a:cubicBezTo>
                    <a:pt x="48" y="3126"/>
                    <a:pt x="48" y="3124"/>
                    <a:pt x="48" y="3122"/>
                  </a:cubicBezTo>
                  <a:lnTo>
                    <a:pt x="48" y="3122"/>
                  </a:lnTo>
                  <a:cubicBezTo>
                    <a:pt x="50" y="3120"/>
                    <a:pt x="52" y="3119"/>
                    <a:pt x="53" y="3115"/>
                  </a:cubicBezTo>
                  <a:cubicBezTo>
                    <a:pt x="53" y="3115"/>
                    <a:pt x="54" y="3114"/>
                    <a:pt x="54" y="3113"/>
                  </a:cubicBezTo>
                  <a:cubicBezTo>
                    <a:pt x="56" y="3122"/>
                    <a:pt x="59" y="3131"/>
                    <a:pt x="61" y="3139"/>
                  </a:cubicBezTo>
                  <a:lnTo>
                    <a:pt x="61" y="3139"/>
                  </a:lnTo>
                  <a:cubicBezTo>
                    <a:pt x="60" y="3139"/>
                    <a:pt x="60" y="3138"/>
                    <a:pt x="59" y="3137"/>
                  </a:cubicBezTo>
                  <a:cubicBezTo>
                    <a:pt x="57" y="3137"/>
                    <a:pt x="56" y="3136"/>
                    <a:pt x="55" y="3136"/>
                  </a:cubicBezTo>
                  <a:lnTo>
                    <a:pt x="55" y="3137"/>
                  </a:lnTo>
                  <a:close/>
                  <a:moveTo>
                    <a:pt x="94" y="3293"/>
                  </a:moveTo>
                  <a:lnTo>
                    <a:pt x="94" y="3293"/>
                  </a:lnTo>
                  <a:cubicBezTo>
                    <a:pt x="92" y="3293"/>
                    <a:pt x="90" y="3294"/>
                    <a:pt x="88" y="3294"/>
                  </a:cubicBezTo>
                  <a:lnTo>
                    <a:pt x="81" y="3270"/>
                  </a:lnTo>
                  <a:lnTo>
                    <a:pt x="81" y="3270"/>
                  </a:lnTo>
                  <a:cubicBezTo>
                    <a:pt x="82" y="3271"/>
                    <a:pt x="83" y="3272"/>
                    <a:pt x="85" y="3273"/>
                  </a:cubicBezTo>
                  <a:cubicBezTo>
                    <a:pt x="88" y="3275"/>
                    <a:pt x="91" y="3276"/>
                    <a:pt x="95" y="3276"/>
                  </a:cubicBezTo>
                  <a:lnTo>
                    <a:pt x="94" y="3293"/>
                  </a:lnTo>
                  <a:close/>
                  <a:moveTo>
                    <a:pt x="719" y="3601"/>
                  </a:moveTo>
                  <a:cubicBezTo>
                    <a:pt x="719" y="3597"/>
                    <a:pt x="719" y="3592"/>
                    <a:pt x="719" y="3587"/>
                  </a:cubicBezTo>
                  <a:lnTo>
                    <a:pt x="719" y="3587"/>
                  </a:lnTo>
                  <a:cubicBezTo>
                    <a:pt x="722" y="3587"/>
                    <a:pt x="725" y="3586"/>
                    <a:pt x="728" y="3584"/>
                  </a:cubicBezTo>
                  <a:lnTo>
                    <a:pt x="734" y="3594"/>
                  </a:lnTo>
                  <a:lnTo>
                    <a:pt x="772" y="3656"/>
                  </a:lnTo>
                  <a:lnTo>
                    <a:pt x="805" y="3709"/>
                  </a:lnTo>
                  <a:lnTo>
                    <a:pt x="830" y="3748"/>
                  </a:lnTo>
                  <a:cubicBezTo>
                    <a:pt x="869" y="3812"/>
                    <a:pt x="911" y="3877"/>
                    <a:pt x="955" y="3944"/>
                  </a:cubicBezTo>
                  <a:lnTo>
                    <a:pt x="974" y="3973"/>
                  </a:lnTo>
                  <a:cubicBezTo>
                    <a:pt x="990" y="3997"/>
                    <a:pt x="1006" y="4021"/>
                    <a:pt x="1022" y="4045"/>
                  </a:cubicBezTo>
                  <a:cubicBezTo>
                    <a:pt x="1031" y="4058"/>
                    <a:pt x="1040" y="4072"/>
                    <a:pt x="1049" y="4084"/>
                  </a:cubicBezTo>
                  <a:cubicBezTo>
                    <a:pt x="1063" y="4105"/>
                    <a:pt x="1077" y="4126"/>
                    <a:pt x="1091" y="4148"/>
                  </a:cubicBezTo>
                  <a:lnTo>
                    <a:pt x="1123" y="4193"/>
                  </a:lnTo>
                  <a:cubicBezTo>
                    <a:pt x="1136" y="4213"/>
                    <a:pt x="1149" y="4233"/>
                    <a:pt x="1163" y="4251"/>
                  </a:cubicBezTo>
                  <a:lnTo>
                    <a:pt x="1201" y="4304"/>
                  </a:lnTo>
                  <a:cubicBezTo>
                    <a:pt x="1210" y="4317"/>
                    <a:pt x="1218" y="4329"/>
                    <a:pt x="1228" y="4341"/>
                  </a:cubicBezTo>
                  <a:lnTo>
                    <a:pt x="1225" y="4343"/>
                  </a:lnTo>
                  <a:lnTo>
                    <a:pt x="1206" y="4326"/>
                  </a:lnTo>
                  <a:lnTo>
                    <a:pt x="1174" y="4298"/>
                  </a:lnTo>
                  <a:lnTo>
                    <a:pt x="1143" y="4269"/>
                  </a:lnTo>
                  <a:cubicBezTo>
                    <a:pt x="1132" y="4259"/>
                    <a:pt x="1121" y="4250"/>
                    <a:pt x="1110" y="4239"/>
                  </a:cubicBezTo>
                  <a:lnTo>
                    <a:pt x="1079" y="4210"/>
                  </a:lnTo>
                  <a:cubicBezTo>
                    <a:pt x="1068" y="4200"/>
                    <a:pt x="1057" y="4190"/>
                    <a:pt x="1046" y="4179"/>
                  </a:cubicBezTo>
                  <a:lnTo>
                    <a:pt x="1016" y="4150"/>
                  </a:lnTo>
                  <a:lnTo>
                    <a:pt x="982" y="4118"/>
                  </a:lnTo>
                  <a:lnTo>
                    <a:pt x="953" y="4089"/>
                  </a:lnTo>
                  <a:lnTo>
                    <a:pt x="917" y="4055"/>
                  </a:lnTo>
                  <a:lnTo>
                    <a:pt x="890" y="4027"/>
                  </a:lnTo>
                  <a:cubicBezTo>
                    <a:pt x="878" y="4015"/>
                    <a:pt x="866" y="4003"/>
                    <a:pt x="855" y="3991"/>
                  </a:cubicBezTo>
                  <a:lnTo>
                    <a:pt x="830" y="3965"/>
                  </a:lnTo>
                  <a:cubicBezTo>
                    <a:pt x="802" y="3936"/>
                    <a:pt x="774" y="3906"/>
                    <a:pt x="747" y="3877"/>
                  </a:cubicBezTo>
                  <a:lnTo>
                    <a:pt x="747" y="3877"/>
                  </a:lnTo>
                  <a:cubicBezTo>
                    <a:pt x="748" y="3876"/>
                    <a:pt x="749" y="3875"/>
                    <a:pt x="750" y="3873"/>
                  </a:cubicBezTo>
                  <a:cubicBezTo>
                    <a:pt x="752" y="3870"/>
                    <a:pt x="753" y="3866"/>
                    <a:pt x="753" y="3861"/>
                  </a:cubicBezTo>
                  <a:cubicBezTo>
                    <a:pt x="753" y="3857"/>
                    <a:pt x="752" y="3853"/>
                    <a:pt x="750" y="3849"/>
                  </a:cubicBezTo>
                  <a:cubicBezTo>
                    <a:pt x="748" y="3846"/>
                    <a:pt x="745" y="3843"/>
                    <a:pt x="741" y="3840"/>
                  </a:cubicBezTo>
                  <a:cubicBezTo>
                    <a:pt x="738" y="3839"/>
                    <a:pt x="734" y="3837"/>
                    <a:pt x="729" y="3837"/>
                  </a:cubicBezTo>
                  <a:lnTo>
                    <a:pt x="729" y="3837"/>
                  </a:lnTo>
                  <a:cubicBezTo>
                    <a:pt x="726" y="3774"/>
                    <a:pt x="723" y="3709"/>
                    <a:pt x="720" y="3641"/>
                  </a:cubicBezTo>
                  <a:cubicBezTo>
                    <a:pt x="720" y="3628"/>
                    <a:pt x="719" y="3614"/>
                    <a:pt x="719" y="3600"/>
                  </a:cubicBezTo>
                  <a:lnTo>
                    <a:pt x="719" y="3601"/>
                  </a:lnTo>
                  <a:close/>
                  <a:moveTo>
                    <a:pt x="780" y="3582"/>
                  </a:moveTo>
                  <a:lnTo>
                    <a:pt x="811" y="3590"/>
                  </a:lnTo>
                  <a:lnTo>
                    <a:pt x="845" y="3598"/>
                  </a:lnTo>
                  <a:lnTo>
                    <a:pt x="879" y="3606"/>
                  </a:lnTo>
                  <a:lnTo>
                    <a:pt x="911" y="3613"/>
                  </a:lnTo>
                  <a:lnTo>
                    <a:pt x="950" y="3621"/>
                  </a:lnTo>
                  <a:lnTo>
                    <a:pt x="980" y="3627"/>
                  </a:lnTo>
                  <a:lnTo>
                    <a:pt x="1020" y="3635"/>
                  </a:lnTo>
                  <a:lnTo>
                    <a:pt x="1050" y="3640"/>
                  </a:lnTo>
                  <a:lnTo>
                    <a:pt x="1095" y="3647"/>
                  </a:lnTo>
                  <a:lnTo>
                    <a:pt x="1121" y="3652"/>
                  </a:lnTo>
                  <a:lnTo>
                    <a:pt x="1171" y="3659"/>
                  </a:lnTo>
                  <a:cubicBezTo>
                    <a:pt x="1179" y="3660"/>
                    <a:pt x="1187" y="3661"/>
                    <a:pt x="1195" y="3662"/>
                  </a:cubicBezTo>
                  <a:cubicBezTo>
                    <a:pt x="1215" y="3665"/>
                    <a:pt x="1235" y="3667"/>
                    <a:pt x="1255" y="3670"/>
                  </a:cubicBezTo>
                  <a:lnTo>
                    <a:pt x="1271" y="3672"/>
                  </a:lnTo>
                  <a:cubicBezTo>
                    <a:pt x="1295" y="3675"/>
                    <a:pt x="1320" y="3677"/>
                    <a:pt x="1346" y="3680"/>
                  </a:cubicBezTo>
                  <a:lnTo>
                    <a:pt x="1348" y="3680"/>
                  </a:lnTo>
                  <a:cubicBezTo>
                    <a:pt x="1401" y="3685"/>
                    <a:pt x="1455" y="3690"/>
                    <a:pt x="1510" y="3694"/>
                  </a:cubicBezTo>
                  <a:lnTo>
                    <a:pt x="1510" y="3694"/>
                  </a:lnTo>
                  <a:lnTo>
                    <a:pt x="1594" y="3699"/>
                  </a:lnTo>
                  <a:lnTo>
                    <a:pt x="1606" y="3699"/>
                  </a:lnTo>
                  <a:cubicBezTo>
                    <a:pt x="1630" y="3700"/>
                    <a:pt x="1655" y="3701"/>
                    <a:pt x="1680" y="3702"/>
                  </a:cubicBezTo>
                  <a:lnTo>
                    <a:pt x="1707" y="3703"/>
                  </a:lnTo>
                  <a:lnTo>
                    <a:pt x="1768" y="3705"/>
                  </a:lnTo>
                  <a:lnTo>
                    <a:pt x="1804" y="3705"/>
                  </a:lnTo>
                  <a:lnTo>
                    <a:pt x="1858" y="3706"/>
                  </a:lnTo>
                  <a:lnTo>
                    <a:pt x="1900" y="3706"/>
                  </a:lnTo>
                  <a:lnTo>
                    <a:pt x="1928" y="3706"/>
                  </a:lnTo>
                  <a:lnTo>
                    <a:pt x="1928" y="3706"/>
                  </a:lnTo>
                  <a:cubicBezTo>
                    <a:pt x="1928" y="3711"/>
                    <a:pt x="1928" y="3715"/>
                    <a:pt x="1931" y="3718"/>
                  </a:cubicBezTo>
                  <a:cubicBezTo>
                    <a:pt x="1931" y="3720"/>
                    <a:pt x="1933" y="3721"/>
                    <a:pt x="1935" y="3723"/>
                  </a:cubicBezTo>
                  <a:cubicBezTo>
                    <a:pt x="1915" y="3745"/>
                    <a:pt x="1893" y="3768"/>
                    <a:pt x="1872" y="3791"/>
                  </a:cubicBezTo>
                  <a:lnTo>
                    <a:pt x="1867" y="3797"/>
                  </a:lnTo>
                  <a:lnTo>
                    <a:pt x="1838" y="3828"/>
                  </a:lnTo>
                  <a:lnTo>
                    <a:pt x="1824" y="3843"/>
                  </a:lnTo>
                  <a:lnTo>
                    <a:pt x="1801" y="3867"/>
                  </a:lnTo>
                  <a:lnTo>
                    <a:pt x="1781" y="3889"/>
                  </a:lnTo>
                  <a:lnTo>
                    <a:pt x="1763" y="3907"/>
                  </a:lnTo>
                  <a:cubicBezTo>
                    <a:pt x="1755" y="3916"/>
                    <a:pt x="1746" y="3925"/>
                    <a:pt x="1738" y="3934"/>
                  </a:cubicBezTo>
                  <a:lnTo>
                    <a:pt x="1725" y="3947"/>
                  </a:lnTo>
                  <a:cubicBezTo>
                    <a:pt x="1715" y="3957"/>
                    <a:pt x="1705" y="3968"/>
                    <a:pt x="1695" y="3978"/>
                  </a:cubicBezTo>
                  <a:lnTo>
                    <a:pt x="1687" y="3985"/>
                  </a:lnTo>
                  <a:cubicBezTo>
                    <a:pt x="1675" y="3997"/>
                    <a:pt x="1663" y="4009"/>
                    <a:pt x="1650" y="4021"/>
                  </a:cubicBezTo>
                  <a:lnTo>
                    <a:pt x="1650" y="4021"/>
                  </a:lnTo>
                  <a:lnTo>
                    <a:pt x="1650" y="4021"/>
                  </a:lnTo>
                  <a:cubicBezTo>
                    <a:pt x="1563" y="4108"/>
                    <a:pt x="1486" y="4176"/>
                    <a:pt x="1389" y="4252"/>
                  </a:cubicBezTo>
                  <a:lnTo>
                    <a:pt x="1381" y="4258"/>
                  </a:lnTo>
                  <a:cubicBezTo>
                    <a:pt x="1372" y="4266"/>
                    <a:pt x="1363" y="4272"/>
                    <a:pt x="1354" y="4278"/>
                  </a:cubicBezTo>
                  <a:lnTo>
                    <a:pt x="1335" y="4292"/>
                  </a:lnTo>
                  <a:lnTo>
                    <a:pt x="1315" y="4307"/>
                  </a:lnTo>
                  <a:cubicBezTo>
                    <a:pt x="1306" y="4313"/>
                    <a:pt x="1298" y="4319"/>
                    <a:pt x="1289" y="4325"/>
                  </a:cubicBezTo>
                  <a:lnTo>
                    <a:pt x="1274" y="4335"/>
                  </a:lnTo>
                  <a:lnTo>
                    <a:pt x="1261" y="4343"/>
                  </a:lnTo>
                  <a:lnTo>
                    <a:pt x="1261" y="4343"/>
                  </a:lnTo>
                  <a:cubicBezTo>
                    <a:pt x="1259" y="4340"/>
                    <a:pt x="1257" y="4338"/>
                    <a:pt x="1254" y="4336"/>
                  </a:cubicBezTo>
                  <a:cubicBezTo>
                    <a:pt x="1250" y="4334"/>
                    <a:pt x="1247" y="4333"/>
                    <a:pt x="1243" y="4333"/>
                  </a:cubicBezTo>
                  <a:cubicBezTo>
                    <a:pt x="1239" y="4333"/>
                    <a:pt x="1235" y="4335"/>
                    <a:pt x="1232" y="4336"/>
                  </a:cubicBezTo>
                  <a:cubicBezTo>
                    <a:pt x="1231" y="4337"/>
                    <a:pt x="1230" y="4337"/>
                    <a:pt x="1229" y="4337"/>
                  </a:cubicBezTo>
                  <a:cubicBezTo>
                    <a:pt x="1158" y="4238"/>
                    <a:pt x="1089" y="4139"/>
                    <a:pt x="1025" y="4042"/>
                  </a:cubicBezTo>
                  <a:cubicBezTo>
                    <a:pt x="1021" y="4036"/>
                    <a:pt x="1017" y="4030"/>
                    <a:pt x="1013" y="4024"/>
                  </a:cubicBezTo>
                  <a:cubicBezTo>
                    <a:pt x="994" y="3996"/>
                    <a:pt x="976" y="3968"/>
                    <a:pt x="958" y="3940"/>
                  </a:cubicBezTo>
                  <a:lnTo>
                    <a:pt x="938" y="3910"/>
                  </a:lnTo>
                  <a:lnTo>
                    <a:pt x="892" y="3844"/>
                  </a:lnTo>
                  <a:lnTo>
                    <a:pt x="866" y="3802"/>
                  </a:lnTo>
                  <a:lnTo>
                    <a:pt x="831" y="3747"/>
                  </a:lnTo>
                  <a:cubicBezTo>
                    <a:pt x="816" y="3723"/>
                    <a:pt x="802" y="3700"/>
                    <a:pt x="787" y="3677"/>
                  </a:cubicBezTo>
                  <a:cubicBezTo>
                    <a:pt x="783" y="3669"/>
                    <a:pt x="778" y="3661"/>
                    <a:pt x="774" y="3654"/>
                  </a:cubicBezTo>
                  <a:cubicBezTo>
                    <a:pt x="758" y="3630"/>
                    <a:pt x="744" y="3606"/>
                    <a:pt x="729" y="3582"/>
                  </a:cubicBezTo>
                  <a:lnTo>
                    <a:pt x="729" y="3582"/>
                  </a:lnTo>
                  <a:cubicBezTo>
                    <a:pt x="732" y="3580"/>
                    <a:pt x="735" y="3579"/>
                    <a:pt x="737" y="3575"/>
                  </a:cubicBezTo>
                  <a:cubicBezTo>
                    <a:pt x="737" y="3574"/>
                    <a:pt x="738" y="3572"/>
                    <a:pt x="739" y="3570"/>
                  </a:cubicBezTo>
                  <a:lnTo>
                    <a:pt x="746" y="3572"/>
                  </a:lnTo>
                  <a:lnTo>
                    <a:pt x="780" y="3582"/>
                  </a:lnTo>
                  <a:close/>
                  <a:moveTo>
                    <a:pt x="1921" y="3624"/>
                  </a:moveTo>
                  <a:lnTo>
                    <a:pt x="1907" y="3585"/>
                  </a:lnTo>
                  <a:cubicBezTo>
                    <a:pt x="1904" y="3577"/>
                    <a:pt x="1901" y="3568"/>
                    <a:pt x="1898" y="3560"/>
                  </a:cubicBezTo>
                  <a:lnTo>
                    <a:pt x="1885" y="3525"/>
                  </a:lnTo>
                  <a:lnTo>
                    <a:pt x="1873" y="3493"/>
                  </a:lnTo>
                  <a:lnTo>
                    <a:pt x="1864" y="3466"/>
                  </a:lnTo>
                  <a:lnTo>
                    <a:pt x="1847" y="3420"/>
                  </a:lnTo>
                  <a:cubicBezTo>
                    <a:pt x="1846" y="3416"/>
                    <a:pt x="1844" y="3411"/>
                    <a:pt x="1843" y="3407"/>
                  </a:cubicBezTo>
                  <a:lnTo>
                    <a:pt x="1803" y="3296"/>
                  </a:lnTo>
                  <a:lnTo>
                    <a:pt x="1801" y="3290"/>
                  </a:lnTo>
                  <a:cubicBezTo>
                    <a:pt x="1744" y="3126"/>
                    <a:pt x="1693" y="2973"/>
                    <a:pt x="1649" y="2839"/>
                  </a:cubicBezTo>
                  <a:lnTo>
                    <a:pt x="1649" y="2839"/>
                  </a:lnTo>
                  <a:cubicBezTo>
                    <a:pt x="1651" y="2838"/>
                    <a:pt x="1651" y="2837"/>
                    <a:pt x="1653" y="2837"/>
                  </a:cubicBezTo>
                  <a:cubicBezTo>
                    <a:pt x="1656" y="2834"/>
                    <a:pt x="1660" y="2832"/>
                    <a:pt x="1662" y="2829"/>
                  </a:cubicBezTo>
                  <a:cubicBezTo>
                    <a:pt x="1664" y="2825"/>
                    <a:pt x="1665" y="2821"/>
                    <a:pt x="1665" y="2817"/>
                  </a:cubicBezTo>
                  <a:lnTo>
                    <a:pt x="1665" y="2817"/>
                  </a:lnTo>
                  <a:lnTo>
                    <a:pt x="1665" y="2817"/>
                  </a:lnTo>
                  <a:cubicBezTo>
                    <a:pt x="1665" y="2814"/>
                    <a:pt x="1664" y="2811"/>
                    <a:pt x="1663" y="2808"/>
                  </a:cubicBezTo>
                  <a:lnTo>
                    <a:pt x="1794" y="2751"/>
                  </a:lnTo>
                  <a:lnTo>
                    <a:pt x="1948" y="2684"/>
                  </a:lnTo>
                  <a:cubicBezTo>
                    <a:pt x="2094" y="2620"/>
                    <a:pt x="2243" y="2556"/>
                    <a:pt x="2395" y="2493"/>
                  </a:cubicBezTo>
                  <a:lnTo>
                    <a:pt x="2401" y="2490"/>
                  </a:lnTo>
                  <a:lnTo>
                    <a:pt x="2401" y="2490"/>
                  </a:lnTo>
                  <a:cubicBezTo>
                    <a:pt x="2401" y="2491"/>
                    <a:pt x="2402" y="2492"/>
                    <a:pt x="2402" y="2492"/>
                  </a:cubicBezTo>
                  <a:cubicBezTo>
                    <a:pt x="2404" y="2496"/>
                    <a:pt x="2407" y="2499"/>
                    <a:pt x="2411" y="2501"/>
                  </a:cubicBezTo>
                  <a:cubicBezTo>
                    <a:pt x="2411" y="2501"/>
                    <a:pt x="2412" y="2502"/>
                    <a:pt x="2413" y="2502"/>
                  </a:cubicBezTo>
                  <a:cubicBezTo>
                    <a:pt x="2389" y="2559"/>
                    <a:pt x="2366" y="2617"/>
                    <a:pt x="2343" y="2674"/>
                  </a:cubicBezTo>
                  <a:cubicBezTo>
                    <a:pt x="2335" y="2694"/>
                    <a:pt x="2327" y="2714"/>
                    <a:pt x="2319" y="2734"/>
                  </a:cubicBezTo>
                  <a:cubicBezTo>
                    <a:pt x="2290" y="2808"/>
                    <a:pt x="2262" y="2881"/>
                    <a:pt x="2233" y="2955"/>
                  </a:cubicBezTo>
                  <a:cubicBezTo>
                    <a:pt x="2229" y="2965"/>
                    <a:pt x="2225" y="2976"/>
                    <a:pt x="2221" y="2987"/>
                  </a:cubicBezTo>
                  <a:cubicBezTo>
                    <a:pt x="2196" y="3050"/>
                    <a:pt x="2173" y="3113"/>
                    <a:pt x="2149" y="3176"/>
                  </a:cubicBezTo>
                  <a:lnTo>
                    <a:pt x="2126" y="3237"/>
                  </a:lnTo>
                  <a:cubicBezTo>
                    <a:pt x="2094" y="3320"/>
                    <a:pt x="2064" y="3402"/>
                    <a:pt x="2033" y="3484"/>
                  </a:cubicBezTo>
                  <a:lnTo>
                    <a:pt x="1958" y="3684"/>
                  </a:lnTo>
                  <a:lnTo>
                    <a:pt x="1958" y="3684"/>
                  </a:lnTo>
                  <a:cubicBezTo>
                    <a:pt x="1955" y="3683"/>
                    <a:pt x="1953" y="3683"/>
                    <a:pt x="1951" y="3683"/>
                  </a:cubicBezTo>
                  <a:lnTo>
                    <a:pt x="1951" y="3683"/>
                  </a:lnTo>
                  <a:cubicBezTo>
                    <a:pt x="1948" y="3683"/>
                    <a:pt x="1946" y="3683"/>
                    <a:pt x="1943" y="3684"/>
                  </a:cubicBezTo>
                  <a:cubicBezTo>
                    <a:pt x="1938" y="3671"/>
                    <a:pt x="1933" y="3658"/>
                    <a:pt x="1928" y="3645"/>
                  </a:cubicBezTo>
                  <a:cubicBezTo>
                    <a:pt x="1926" y="3638"/>
                    <a:pt x="1923" y="3631"/>
                    <a:pt x="1920" y="3624"/>
                  </a:cubicBezTo>
                  <a:lnTo>
                    <a:pt x="1921" y="3624"/>
                  </a:lnTo>
                  <a:close/>
                  <a:moveTo>
                    <a:pt x="1540" y="2317"/>
                  </a:moveTo>
                  <a:cubicBezTo>
                    <a:pt x="1540" y="2314"/>
                    <a:pt x="1540" y="2310"/>
                    <a:pt x="1540" y="2307"/>
                  </a:cubicBezTo>
                  <a:cubicBezTo>
                    <a:pt x="1540" y="2273"/>
                    <a:pt x="1542" y="2239"/>
                    <a:pt x="1543" y="2206"/>
                  </a:cubicBezTo>
                  <a:cubicBezTo>
                    <a:pt x="1543" y="2200"/>
                    <a:pt x="1543" y="2194"/>
                    <a:pt x="1543" y="2188"/>
                  </a:cubicBezTo>
                  <a:cubicBezTo>
                    <a:pt x="1544" y="2157"/>
                    <a:pt x="1545" y="2127"/>
                    <a:pt x="1546" y="2097"/>
                  </a:cubicBezTo>
                  <a:cubicBezTo>
                    <a:pt x="1546" y="2076"/>
                    <a:pt x="1548" y="2056"/>
                    <a:pt x="1549" y="2036"/>
                  </a:cubicBezTo>
                  <a:cubicBezTo>
                    <a:pt x="1549" y="2020"/>
                    <a:pt x="1550" y="2005"/>
                    <a:pt x="1551" y="1990"/>
                  </a:cubicBezTo>
                  <a:cubicBezTo>
                    <a:pt x="1552" y="1961"/>
                    <a:pt x="1553" y="1933"/>
                    <a:pt x="1555" y="1905"/>
                  </a:cubicBezTo>
                  <a:cubicBezTo>
                    <a:pt x="1555" y="1898"/>
                    <a:pt x="1555" y="1891"/>
                    <a:pt x="1555" y="1884"/>
                  </a:cubicBezTo>
                  <a:cubicBezTo>
                    <a:pt x="1560" y="1787"/>
                    <a:pt x="1565" y="1693"/>
                    <a:pt x="1571" y="1601"/>
                  </a:cubicBezTo>
                  <a:lnTo>
                    <a:pt x="1571" y="1601"/>
                  </a:lnTo>
                  <a:lnTo>
                    <a:pt x="1571" y="1601"/>
                  </a:lnTo>
                  <a:lnTo>
                    <a:pt x="1571" y="1601"/>
                  </a:lnTo>
                  <a:cubicBezTo>
                    <a:pt x="1576" y="1601"/>
                    <a:pt x="1579" y="1600"/>
                    <a:pt x="1583" y="1598"/>
                  </a:cubicBezTo>
                  <a:cubicBezTo>
                    <a:pt x="1587" y="1596"/>
                    <a:pt x="1590" y="1593"/>
                    <a:pt x="1592" y="1589"/>
                  </a:cubicBezTo>
                  <a:cubicBezTo>
                    <a:pt x="1594" y="1585"/>
                    <a:pt x="1595" y="1581"/>
                    <a:pt x="1595" y="1577"/>
                  </a:cubicBezTo>
                  <a:lnTo>
                    <a:pt x="1595" y="1577"/>
                  </a:lnTo>
                  <a:lnTo>
                    <a:pt x="1595" y="1577"/>
                  </a:lnTo>
                  <a:cubicBezTo>
                    <a:pt x="1595" y="1573"/>
                    <a:pt x="1594" y="1569"/>
                    <a:pt x="1592" y="1565"/>
                  </a:cubicBezTo>
                  <a:cubicBezTo>
                    <a:pt x="1590" y="1561"/>
                    <a:pt x="1587" y="1558"/>
                    <a:pt x="1583" y="1556"/>
                  </a:cubicBezTo>
                  <a:cubicBezTo>
                    <a:pt x="1580" y="1554"/>
                    <a:pt x="1577" y="1554"/>
                    <a:pt x="1574" y="1553"/>
                  </a:cubicBezTo>
                  <a:cubicBezTo>
                    <a:pt x="1576" y="1527"/>
                    <a:pt x="1578" y="1501"/>
                    <a:pt x="1579" y="1476"/>
                  </a:cubicBezTo>
                  <a:cubicBezTo>
                    <a:pt x="1579" y="1466"/>
                    <a:pt x="1581" y="1456"/>
                    <a:pt x="1582" y="1445"/>
                  </a:cubicBezTo>
                  <a:cubicBezTo>
                    <a:pt x="1584" y="1423"/>
                    <a:pt x="1585" y="1401"/>
                    <a:pt x="1587" y="1379"/>
                  </a:cubicBezTo>
                  <a:lnTo>
                    <a:pt x="1590" y="1352"/>
                  </a:lnTo>
                  <a:lnTo>
                    <a:pt x="1590" y="1345"/>
                  </a:lnTo>
                  <a:cubicBezTo>
                    <a:pt x="1647" y="1322"/>
                    <a:pt x="1706" y="1301"/>
                    <a:pt x="1765" y="1279"/>
                  </a:cubicBezTo>
                  <a:lnTo>
                    <a:pt x="1765" y="1279"/>
                  </a:lnTo>
                  <a:cubicBezTo>
                    <a:pt x="1766" y="1281"/>
                    <a:pt x="1766" y="1281"/>
                    <a:pt x="1767" y="1283"/>
                  </a:cubicBezTo>
                  <a:cubicBezTo>
                    <a:pt x="1769" y="1286"/>
                    <a:pt x="1772" y="1288"/>
                    <a:pt x="1776" y="1291"/>
                  </a:cubicBezTo>
                  <a:cubicBezTo>
                    <a:pt x="1779" y="1293"/>
                    <a:pt x="1783" y="1295"/>
                    <a:pt x="1787" y="1295"/>
                  </a:cubicBezTo>
                  <a:lnTo>
                    <a:pt x="1788" y="1295"/>
                  </a:lnTo>
                  <a:lnTo>
                    <a:pt x="1788" y="1295"/>
                  </a:lnTo>
                  <a:cubicBezTo>
                    <a:pt x="1788" y="1295"/>
                    <a:pt x="1788" y="1295"/>
                    <a:pt x="1789" y="1295"/>
                  </a:cubicBezTo>
                  <a:cubicBezTo>
                    <a:pt x="1793" y="1295"/>
                    <a:pt x="1796" y="1294"/>
                    <a:pt x="1800" y="1292"/>
                  </a:cubicBezTo>
                  <a:cubicBezTo>
                    <a:pt x="1803" y="1290"/>
                    <a:pt x="1806" y="1286"/>
                    <a:pt x="1809" y="1283"/>
                  </a:cubicBezTo>
                  <a:cubicBezTo>
                    <a:pt x="1811" y="1279"/>
                    <a:pt x="1812" y="1276"/>
                    <a:pt x="1812" y="1272"/>
                  </a:cubicBezTo>
                  <a:cubicBezTo>
                    <a:pt x="1812" y="1269"/>
                    <a:pt x="1811" y="1267"/>
                    <a:pt x="1810" y="1264"/>
                  </a:cubicBezTo>
                  <a:lnTo>
                    <a:pt x="1831" y="1257"/>
                  </a:lnTo>
                  <a:lnTo>
                    <a:pt x="1839" y="1275"/>
                  </a:lnTo>
                  <a:cubicBezTo>
                    <a:pt x="1842" y="1283"/>
                    <a:pt x="1846" y="1291"/>
                    <a:pt x="1849" y="1299"/>
                  </a:cubicBezTo>
                  <a:cubicBezTo>
                    <a:pt x="1856" y="1316"/>
                    <a:pt x="1863" y="1333"/>
                    <a:pt x="1870" y="1350"/>
                  </a:cubicBezTo>
                  <a:cubicBezTo>
                    <a:pt x="1873" y="1356"/>
                    <a:pt x="1876" y="1362"/>
                    <a:pt x="1878" y="1368"/>
                  </a:cubicBezTo>
                  <a:cubicBezTo>
                    <a:pt x="1887" y="1388"/>
                    <a:pt x="1895" y="1407"/>
                    <a:pt x="1903" y="1429"/>
                  </a:cubicBezTo>
                  <a:cubicBezTo>
                    <a:pt x="1905" y="1432"/>
                    <a:pt x="1906" y="1436"/>
                    <a:pt x="1908" y="1439"/>
                  </a:cubicBezTo>
                  <a:cubicBezTo>
                    <a:pt x="1917" y="1462"/>
                    <a:pt x="1927" y="1486"/>
                    <a:pt x="1936" y="1510"/>
                  </a:cubicBezTo>
                  <a:lnTo>
                    <a:pt x="1936" y="1510"/>
                  </a:lnTo>
                  <a:cubicBezTo>
                    <a:pt x="1936" y="1510"/>
                    <a:pt x="1936" y="1510"/>
                    <a:pt x="1936" y="1511"/>
                  </a:cubicBezTo>
                  <a:cubicBezTo>
                    <a:pt x="1936" y="1511"/>
                    <a:pt x="1936" y="1511"/>
                    <a:pt x="1936" y="1512"/>
                  </a:cubicBezTo>
                  <a:cubicBezTo>
                    <a:pt x="1994" y="1657"/>
                    <a:pt x="2052" y="1812"/>
                    <a:pt x="2114" y="1975"/>
                  </a:cubicBezTo>
                  <a:lnTo>
                    <a:pt x="2114" y="1975"/>
                  </a:lnTo>
                  <a:cubicBezTo>
                    <a:pt x="2113" y="1975"/>
                    <a:pt x="2113" y="1975"/>
                    <a:pt x="2112" y="1976"/>
                  </a:cubicBezTo>
                  <a:cubicBezTo>
                    <a:pt x="2108" y="1978"/>
                    <a:pt x="2105" y="1981"/>
                    <a:pt x="2103" y="1985"/>
                  </a:cubicBezTo>
                  <a:cubicBezTo>
                    <a:pt x="2101" y="1988"/>
                    <a:pt x="2100" y="1992"/>
                    <a:pt x="2100" y="1997"/>
                  </a:cubicBezTo>
                  <a:lnTo>
                    <a:pt x="2100" y="1997"/>
                  </a:lnTo>
                  <a:cubicBezTo>
                    <a:pt x="2100" y="2001"/>
                    <a:pt x="2101" y="2004"/>
                    <a:pt x="2103" y="2008"/>
                  </a:cubicBezTo>
                  <a:cubicBezTo>
                    <a:pt x="2103" y="2008"/>
                    <a:pt x="2103" y="2009"/>
                    <a:pt x="2104" y="2009"/>
                  </a:cubicBezTo>
                  <a:lnTo>
                    <a:pt x="2058" y="2041"/>
                  </a:lnTo>
                  <a:lnTo>
                    <a:pt x="2042" y="2053"/>
                  </a:lnTo>
                  <a:cubicBezTo>
                    <a:pt x="2035" y="2057"/>
                    <a:pt x="2029" y="2062"/>
                    <a:pt x="2022" y="2067"/>
                  </a:cubicBezTo>
                  <a:cubicBezTo>
                    <a:pt x="1955" y="2114"/>
                    <a:pt x="1890" y="2161"/>
                    <a:pt x="1827" y="2207"/>
                  </a:cubicBezTo>
                  <a:lnTo>
                    <a:pt x="1809" y="2221"/>
                  </a:lnTo>
                  <a:lnTo>
                    <a:pt x="1777" y="2244"/>
                  </a:lnTo>
                  <a:lnTo>
                    <a:pt x="1735" y="2276"/>
                  </a:lnTo>
                  <a:lnTo>
                    <a:pt x="1726" y="2282"/>
                  </a:lnTo>
                  <a:cubicBezTo>
                    <a:pt x="1664" y="2329"/>
                    <a:pt x="1605" y="2374"/>
                    <a:pt x="1549" y="2416"/>
                  </a:cubicBezTo>
                  <a:lnTo>
                    <a:pt x="1549" y="2416"/>
                  </a:lnTo>
                  <a:cubicBezTo>
                    <a:pt x="1547" y="2414"/>
                    <a:pt x="1544" y="2412"/>
                    <a:pt x="1542" y="2411"/>
                  </a:cubicBezTo>
                  <a:cubicBezTo>
                    <a:pt x="1538" y="2409"/>
                    <a:pt x="1536" y="2408"/>
                    <a:pt x="1532" y="2408"/>
                  </a:cubicBezTo>
                  <a:lnTo>
                    <a:pt x="1532" y="2408"/>
                  </a:lnTo>
                  <a:cubicBezTo>
                    <a:pt x="1533" y="2407"/>
                    <a:pt x="1533" y="2407"/>
                    <a:pt x="1533" y="2406"/>
                  </a:cubicBezTo>
                  <a:cubicBezTo>
                    <a:pt x="1533" y="2405"/>
                    <a:pt x="1533" y="2405"/>
                    <a:pt x="1532" y="2404"/>
                  </a:cubicBezTo>
                  <a:lnTo>
                    <a:pt x="1540" y="2317"/>
                  </a:lnTo>
                  <a:close/>
                  <a:moveTo>
                    <a:pt x="1608" y="1182"/>
                  </a:moveTo>
                  <a:cubicBezTo>
                    <a:pt x="1610" y="1157"/>
                    <a:pt x="1613" y="1133"/>
                    <a:pt x="1615" y="1109"/>
                  </a:cubicBezTo>
                  <a:cubicBezTo>
                    <a:pt x="1615" y="1104"/>
                    <a:pt x="1615" y="1100"/>
                    <a:pt x="1617" y="1096"/>
                  </a:cubicBezTo>
                  <a:cubicBezTo>
                    <a:pt x="1619" y="1074"/>
                    <a:pt x="1621" y="1053"/>
                    <a:pt x="1624" y="1031"/>
                  </a:cubicBezTo>
                  <a:lnTo>
                    <a:pt x="1639" y="1022"/>
                  </a:lnTo>
                  <a:cubicBezTo>
                    <a:pt x="1659" y="1010"/>
                    <a:pt x="1678" y="998"/>
                    <a:pt x="1697" y="986"/>
                  </a:cubicBezTo>
                  <a:lnTo>
                    <a:pt x="1705" y="981"/>
                  </a:lnTo>
                  <a:lnTo>
                    <a:pt x="1718" y="1008"/>
                  </a:lnTo>
                  <a:lnTo>
                    <a:pt x="1734" y="1040"/>
                  </a:lnTo>
                  <a:cubicBezTo>
                    <a:pt x="1739" y="1050"/>
                    <a:pt x="1744" y="1061"/>
                    <a:pt x="1749" y="1071"/>
                  </a:cubicBezTo>
                  <a:cubicBezTo>
                    <a:pt x="1754" y="1081"/>
                    <a:pt x="1759" y="1091"/>
                    <a:pt x="1764" y="1102"/>
                  </a:cubicBezTo>
                  <a:cubicBezTo>
                    <a:pt x="1769" y="1113"/>
                    <a:pt x="1775" y="1126"/>
                    <a:pt x="1781" y="1138"/>
                  </a:cubicBezTo>
                  <a:cubicBezTo>
                    <a:pt x="1782" y="1140"/>
                    <a:pt x="1783" y="1142"/>
                    <a:pt x="1784" y="1145"/>
                  </a:cubicBezTo>
                  <a:lnTo>
                    <a:pt x="1775" y="1148"/>
                  </a:lnTo>
                  <a:cubicBezTo>
                    <a:pt x="1746" y="1157"/>
                    <a:pt x="1716" y="1165"/>
                    <a:pt x="1687" y="1175"/>
                  </a:cubicBezTo>
                  <a:cubicBezTo>
                    <a:pt x="1673" y="1180"/>
                    <a:pt x="1659" y="1185"/>
                    <a:pt x="1645" y="1190"/>
                  </a:cubicBezTo>
                  <a:lnTo>
                    <a:pt x="1605" y="1204"/>
                  </a:lnTo>
                  <a:cubicBezTo>
                    <a:pt x="1605" y="1201"/>
                    <a:pt x="1605" y="1198"/>
                    <a:pt x="1605" y="1195"/>
                  </a:cubicBezTo>
                  <a:cubicBezTo>
                    <a:pt x="1605" y="1192"/>
                    <a:pt x="1607" y="1185"/>
                    <a:pt x="1607" y="1181"/>
                  </a:cubicBezTo>
                  <a:lnTo>
                    <a:pt x="1608" y="1182"/>
                  </a:lnTo>
                  <a:close/>
                  <a:moveTo>
                    <a:pt x="2530" y="959"/>
                  </a:moveTo>
                  <a:lnTo>
                    <a:pt x="2550" y="918"/>
                  </a:lnTo>
                  <a:cubicBezTo>
                    <a:pt x="2554" y="911"/>
                    <a:pt x="2557" y="904"/>
                    <a:pt x="2561" y="896"/>
                  </a:cubicBezTo>
                  <a:lnTo>
                    <a:pt x="2582" y="857"/>
                  </a:lnTo>
                  <a:cubicBezTo>
                    <a:pt x="2585" y="850"/>
                    <a:pt x="2589" y="843"/>
                    <a:pt x="2593" y="836"/>
                  </a:cubicBezTo>
                  <a:cubicBezTo>
                    <a:pt x="2599" y="823"/>
                    <a:pt x="2606" y="811"/>
                    <a:pt x="2612" y="798"/>
                  </a:cubicBezTo>
                  <a:lnTo>
                    <a:pt x="2612" y="797"/>
                  </a:lnTo>
                  <a:lnTo>
                    <a:pt x="2612" y="797"/>
                  </a:lnTo>
                  <a:cubicBezTo>
                    <a:pt x="2616" y="798"/>
                    <a:pt x="2619" y="799"/>
                    <a:pt x="2623" y="799"/>
                  </a:cubicBezTo>
                  <a:lnTo>
                    <a:pt x="2623" y="799"/>
                  </a:lnTo>
                  <a:cubicBezTo>
                    <a:pt x="2627" y="799"/>
                    <a:pt x="2629" y="797"/>
                    <a:pt x="2634" y="796"/>
                  </a:cubicBezTo>
                  <a:cubicBezTo>
                    <a:pt x="2634" y="795"/>
                    <a:pt x="2636" y="795"/>
                    <a:pt x="2636" y="795"/>
                  </a:cubicBezTo>
                  <a:cubicBezTo>
                    <a:pt x="2645" y="805"/>
                    <a:pt x="2653" y="816"/>
                    <a:pt x="2661" y="826"/>
                  </a:cubicBezTo>
                  <a:lnTo>
                    <a:pt x="2669" y="837"/>
                  </a:lnTo>
                  <a:lnTo>
                    <a:pt x="2700" y="878"/>
                  </a:lnTo>
                  <a:lnTo>
                    <a:pt x="2715" y="898"/>
                  </a:lnTo>
                  <a:cubicBezTo>
                    <a:pt x="2723" y="909"/>
                    <a:pt x="2731" y="921"/>
                    <a:pt x="2740" y="932"/>
                  </a:cubicBezTo>
                  <a:lnTo>
                    <a:pt x="2761" y="961"/>
                  </a:lnTo>
                  <a:cubicBezTo>
                    <a:pt x="2765" y="967"/>
                    <a:pt x="2769" y="973"/>
                    <a:pt x="2773" y="979"/>
                  </a:cubicBezTo>
                  <a:cubicBezTo>
                    <a:pt x="2684" y="983"/>
                    <a:pt x="2596" y="990"/>
                    <a:pt x="2509" y="998"/>
                  </a:cubicBezTo>
                  <a:lnTo>
                    <a:pt x="2518" y="979"/>
                  </a:lnTo>
                  <a:lnTo>
                    <a:pt x="2530" y="959"/>
                  </a:lnTo>
                  <a:close/>
                  <a:moveTo>
                    <a:pt x="3081" y="976"/>
                  </a:moveTo>
                  <a:lnTo>
                    <a:pt x="3113" y="976"/>
                  </a:lnTo>
                  <a:cubicBezTo>
                    <a:pt x="3134" y="976"/>
                    <a:pt x="3156" y="977"/>
                    <a:pt x="3177" y="978"/>
                  </a:cubicBezTo>
                  <a:cubicBezTo>
                    <a:pt x="3190" y="978"/>
                    <a:pt x="3202" y="980"/>
                    <a:pt x="3215" y="980"/>
                  </a:cubicBezTo>
                  <a:lnTo>
                    <a:pt x="3273" y="984"/>
                  </a:lnTo>
                  <a:cubicBezTo>
                    <a:pt x="3286" y="984"/>
                    <a:pt x="3300" y="986"/>
                    <a:pt x="3312" y="987"/>
                  </a:cubicBezTo>
                  <a:cubicBezTo>
                    <a:pt x="3331" y="988"/>
                    <a:pt x="3349" y="989"/>
                    <a:pt x="3368" y="991"/>
                  </a:cubicBezTo>
                  <a:lnTo>
                    <a:pt x="3409" y="995"/>
                  </a:lnTo>
                  <a:cubicBezTo>
                    <a:pt x="3427" y="996"/>
                    <a:pt x="3445" y="998"/>
                    <a:pt x="3463" y="1000"/>
                  </a:cubicBezTo>
                  <a:lnTo>
                    <a:pt x="3505" y="1005"/>
                  </a:lnTo>
                  <a:cubicBezTo>
                    <a:pt x="3505" y="1010"/>
                    <a:pt x="3505" y="1015"/>
                    <a:pt x="3505" y="1021"/>
                  </a:cubicBezTo>
                  <a:cubicBezTo>
                    <a:pt x="3437" y="1017"/>
                    <a:pt x="3367" y="1015"/>
                    <a:pt x="3299" y="1015"/>
                  </a:cubicBezTo>
                  <a:lnTo>
                    <a:pt x="3299" y="1015"/>
                  </a:lnTo>
                  <a:cubicBezTo>
                    <a:pt x="3130" y="1016"/>
                    <a:pt x="2988" y="1023"/>
                    <a:pt x="2821" y="1041"/>
                  </a:cubicBezTo>
                  <a:lnTo>
                    <a:pt x="2809" y="1023"/>
                  </a:lnTo>
                  <a:lnTo>
                    <a:pt x="2797" y="1007"/>
                  </a:lnTo>
                  <a:lnTo>
                    <a:pt x="2778" y="980"/>
                  </a:lnTo>
                  <a:cubicBezTo>
                    <a:pt x="2847" y="976"/>
                    <a:pt x="2914" y="974"/>
                    <a:pt x="2985" y="974"/>
                  </a:cubicBezTo>
                  <a:cubicBezTo>
                    <a:pt x="3017" y="975"/>
                    <a:pt x="3049" y="975"/>
                    <a:pt x="3081" y="976"/>
                  </a:cubicBezTo>
                  <a:close/>
                  <a:moveTo>
                    <a:pt x="3602" y="1018"/>
                  </a:moveTo>
                  <a:lnTo>
                    <a:pt x="3653" y="1025"/>
                  </a:lnTo>
                  <a:lnTo>
                    <a:pt x="3697" y="1033"/>
                  </a:lnTo>
                  <a:cubicBezTo>
                    <a:pt x="3707" y="1034"/>
                    <a:pt x="3718" y="1036"/>
                    <a:pt x="3729" y="1038"/>
                  </a:cubicBezTo>
                  <a:cubicBezTo>
                    <a:pt x="3656" y="1030"/>
                    <a:pt x="3582" y="1025"/>
                    <a:pt x="3508" y="1022"/>
                  </a:cubicBezTo>
                  <a:lnTo>
                    <a:pt x="3508" y="1022"/>
                  </a:lnTo>
                  <a:cubicBezTo>
                    <a:pt x="3508" y="1021"/>
                    <a:pt x="3508" y="1020"/>
                    <a:pt x="3508" y="1019"/>
                  </a:cubicBezTo>
                  <a:cubicBezTo>
                    <a:pt x="3508" y="1018"/>
                    <a:pt x="3508" y="1017"/>
                    <a:pt x="3508" y="1016"/>
                  </a:cubicBezTo>
                  <a:lnTo>
                    <a:pt x="3508" y="1006"/>
                  </a:lnTo>
                  <a:lnTo>
                    <a:pt x="3559" y="1012"/>
                  </a:lnTo>
                  <a:cubicBezTo>
                    <a:pt x="3572" y="1013"/>
                    <a:pt x="3587" y="1016"/>
                    <a:pt x="3601" y="1018"/>
                  </a:cubicBezTo>
                  <a:lnTo>
                    <a:pt x="3602" y="1018"/>
                  </a:lnTo>
                  <a:close/>
                  <a:moveTo>
                    <a:pt x="3812" y="1018"/>
                  </a:moveTo>
                  <a:lnTo>
                    <a:pt x="3824" y="1046"/>
                  </a:lnTo>
                  <a:lnTo>
                    <a:pt x="3786" y="1044"/>
                  </a:lnTo>
                  <a:lnTo>
                    <a:pt x="3786" y="1044"/>
                  </a:lnTo>
                  <a:lnTo>
                    <a:pt x="3786" y="1044"/>
                  </a:lnTo>
                  <a:cubicBezTo>
                    <a:pt x="3786" y="1040"/>
                    <a:pt x="3785" y="1037"/>
                    <a:pt x="3784" y="1033"/>
                  </a:cubicBezTo>
                  <a:lnTo>
                    <a:pt x="3803" y="1023"/>
                  </a:lnTo>
                  <a:cubicBezTo>
                    <a:pt x="3806" y="1020"/>
                    <a:pt x="3808" y="1019"/>
                    <a:pt x="3811" y="1017"/>
                  </a:cubicBezTo>
                  <a:lnTo>
                    <a:pt x="3812" y="1018"/>
                  </a:lnTo>
                  <a:close/>
                  <a:moveTo>
                    <a:pt x="3504" y="1178"/>
                  </a:moveTo>
                  <a:lnTo>
                    <a:pt x="3504" y="1178"/>
                  </a:lnTo>
                  <a:cubicBezTo>
                    <a:pt x="3499" y="1178"/>
                    <a:pt x="3496" y="1179"/>
                    <a:pt x="3492" y="1181"/>
                  </a:cubicBezTo>
                  <a:cubicBezTo>
                    <a:pt x="3488" y="1183"/>
                    <a:pt x="3485" y="1186"/>
                    <a:pt x="3483" y="1190"/>
                  </a:cubicBezTo>
                  <a:cubicBezTo>
                    <a:pt x="3481" y="1194"/>
                    <a:pt x="3480" y="1197"/>
                    <a:pt x="3480" y="1202"/>
                  </a:cubicBezTo>
                  <a:cubicBezTo>
                    <a:pt x="3480" y="1206"/>
                    <a:pt x="3481" y="1210"/>
                    <a:pt x="3483" y="1214"/>
                  </a:cubicBezTo>
                  <a:cubicBezTo>
                    <a:pt x="3485" y="1217"/>
                    <a:pt x="3488" y="1220"/>
                    <a:pt x="3492" y="1222"/>
                  </a:cubicBezTo>
                  <a:cubicBezTo>
                    <a:pt x="3496" y="1224"/>
                    <a:pt x="3499" y="1225"/>
                    <a:pt x="3504" y="1225"/>
                  </a:cubicBezTo>
                  <a:cubicBezTo>
                    <a:pt x="3504" y="1336"/>
                    <a:pt x="3505" y="1449"/>
                    <a:pt x="3506" y="1564"/>
                  </a:cubicBezTo>
                  <a:lnTo>
                    <a:pt x="3506" y="1564"/>
                  </a:lnTo>
                  <a:cubicBezTo>
                    <a:pt x="3506" y="1565"/>
                    <a:pt x="3506" y="1566"/>
                    <a:pt x="3506" y="1567"/>
                  </a:cubicBezTo>
                  <a:cubicBezTo>
                    <a:pt x="3506" y="1567"/>
                    <a:pt x="3506" y="1568"/>
                    <a:pt x="3506" y="1569"/>
                  </a:cubicBezTo>
                  <a:cubicBezTo>
                    <a:pt x="3507" y="1608"/>
                    <a:pt x="3508" y="1648"/>
                    <a:pt x="3509" y="1688"/>
                  </a:cubicBezTo>
                  <a:lnTo>
                    <a:pt x="3509" y="1708"/>
                  </a:lnTo>
                  <a:cubicBezTo>
                    <a:pt x="3510" y="1743"/>
                    <a:pt x="3511" y="1778"/>
                    <a:pt x="3512" y="1814"/>
                  </a:cubicBezTo>
                  <a:cubicBezTo>
                    <a:pt x="3512" y="1826"/>
                    <a:pt x="3512" y="1838"/>
                    <a:pt x="3513" y="1850"/>
                  </a:cubicBezTo>
                  <a:cubicBezTo>
                    <a:pt x="3514" y="1880"/>
                    <a:pt x="3515" y="1909"/>
                    <a:pt x="3517" y="1940"/>
                  </a:cubicBezTo>
                  <a:lnTo>
                    <a:pt x="3520" y="2003"/>
                  </a:lnTo>
                  <a:cubicBezTo>
                    <a:pt x="3520" y="2025"/>
                    <a:pt x="3521" y="2046"/>
                    <a:pt x="3522" y="2068"/>
                  </a:cubicBezTo>
                  <a:cubicBezTo>
                    <a:pt x="3524" y="2100"/>
                    <a:pt x="3525" y="2132"/>
                    <a:pt x="3527" y="2165"/>
                  </a:cubicBezTo>
                  <a:lnTo>
                    <a:pt x="3527" y="2176"/>
                  </a:lnTo>
                  <a:lnTo>
                    <a:pt x="3527" y="2176"/>
                  </a:lnTo>
                  <a:cubicBezTo>
                    <a:pt x="3524" y="2176"/>
                    <a:pt x="3521" y="2177"/>
                    <a:pt x="3518" y="2178"/>
                  </a:cubicBezTo>
                  <a:lnTo>
                    <a:pt x="3518" y="2178"/>
                  </a:lnTo>
                  <a:cubicBezTo>
                    <a:pt x="3517" y="2177"/>
                    <a:pt x="3516" y="2175"/>
                    <a:pt x="3515" y="2174"/>
                  </a:cubicBezTo>
                  <a:cubicBezTo>
                    <a:pt x="3504" y="2154"/>
                    <a:pt x="3492" y="2136"/>
                    <a:pt x="3481" y="2116"/>
                  </a:cubicBezTo>
                  <a:cubicBezTo>
                    <a:pt x="3451" y="2067"/>
                    <a:pt x="3422" y="2018"/>
                    <a:pt x="3393" y="1969"/>
                  </a:cubicBezTo>
                  <a:lnTo>
                    <a:pt x="3385" y="1956"/>
                  </a:lnTo>
                  <a:lnTo>
                    <a:pt x="3338" y="1877"/>
                  </a:lnTo>
                  <a:lnTo>
                    <a:pt x="3251" y="1726"/>
                  </a:lnTo>
                  <a:lnTo>
                    <a:pt x="3247" y="1720"/>
                  </a:lnTo>
                  <a:cubicBezTo>
                    <a:pt x="3145" y="1548"/>
                    <a:pt x="3044" y="1382"/>
                    <a:pt x="2942" y="1224"/>
                  </a:cubicBezTo>
                  <a:lnTo>
                    <a:pt x="2942" y="1224"/>
                  </a:lnTo>
                  <a:lnTo>
                    <a:pt x="2897" y="1156"/>
                  </a:lnTo>
                  <a:cubicBezTo>
                    <a:pt x="2896" y="1155"/>
                    <a:pt x="2895" y="1153"/>
                    <a:pt x="2894" y="1151"/>
                  </a:cubicBezTo>
                  <a:cubicBezTo>
                    <a:pt x="2880" y="1131"/>
                    <a:pt x="2867" y="1110"/>
                    <a:pt x="2853" y="1090"/>
                  </a:cubicBezTo>
                  <a:lnTo>
                    <a:pt x="2843" y="1074"/>
                  </a:lnTo>
                  <a:cubicBezTo>
                    <a:pt x="2836" y="1064"/>
                    <a:pt x="2829" y="1054"/>
                    <a:pt x="2822" y="1044"/>
                  </a:cubicBezTo>
                  <a:lnTo>
                    <a:pt x="2822" y="1044"/>
                  </a:lnTo>
                  <a:cubicBezTo>
                    <a:pt x="2988" y="1026"/>
                    <a:pt x="3130" y="1018"/>
                    <a:pt x="3299" y="1018"/>
                  </a:cubicBezTo>
                  <a:cubicBezTo>
                    <a:pt x="3368" y="1018"/>
                    <a:pt x="3436" y="1020"/>
                    <a:pt x="3505" y="1023"/>
                  </a:cubicBezTo>
                  <a:cubicBezTo>
                    <a:pt x="3505" y="1060"/>
                    <a:pt x="3504" y="1097"/>
                    <a:pt x="3503" y="1136"/>
                  </a:cubicBezTo>
                  <a:cubicBezTo>
                    <a:pt x="3503" y="1150"/>
                    <a:pt x="3503" y="1163"/>
                    <a:pt x="3503" y="1177"/>
                  </a:cubicBezTo>
                  <a:lnTo>
                    <a:pt x="3504" y="1178"/>
                  </a:lnTo>
                  <a:close/>
                  <a:moveTo>
                    <a:pt x="4055" y="3023"/>
                  </a:moveTo>
                  <a:lnTo>
                    <a:pt x="4083" y="3024"/>
                  </a:lnTo>
                  <a:lnTo>
                    <a:pt x="4118" y="3028"/>
                  </a:lnTo>
                  <a:lnTo>
                    <a:pt x="4157" y="3031"/>
                  </a:lnTo>
                  <a:cubicBezTo>
                    <a:pt x="4157" y="3031"/>
                    <a:pt x="4157" y="3031"/>
                    <a:pt x="4157" y="3033"/>
                  </a:cubicBezTo>
                  <a:lnTo>
                    <a:pt x="4157" y="3033"/>
                  </a:lnTo>
                  <a:cubicBezTo>
                    <a:pt x="4157" y="3037"/>
                    <a:pt x="4158" y="3041"/>
                    <a:pt x="4160" y="3044"/>
                  </a:cubicBezTo>
                  <a:cubicBezTo>
                    <a:pt x="4163" y="3048"/>
                    <a:pt x="4165" y="3050"/>
                    <a:pt x="4169" y="3052"/>
                  </a:cubicBezTo>
                  <a:cubicBezTo>
                    <a:pt x="4159" y="3070"/>
                    <a:pt x="4149" y="3089"/>
                    <a:pt x="4139" y="3107"/>
                  </a:cubicBezTo>
                  <a:lnTo>
                    <a:pt x="4114" y="3153"/>
                  </a:lnTo>
                  <a:cubicBezTo>
                    <a:pt x="4070" y="3234"/>
                    <a:pt x="4027" y="3316"/>
                    <a:pt x="3985" y="3399"/>
                  </a:cubicBezTo>
                  <a:lnTo>
                    <a:pt x="3974" y="3420"/>
                  </a:lnTo>
                  <a:cubicBezTo>
                    <a:pt x="3956" y="3455"/>
                    <a:pt x="3939" y="3489"/>
                    <a:pt x="3922" y="3523"/>
                  </a:cubicBezTo>
                  <a:cubicBezTo>
                    <a:pt x="3909" y="3548"/>
                    <a:pt x="3897" y="3573"/>
                    <a:pt x="3884" y="3598"/>
                  </a:cubicBezTo>
                  <a:cubicBezTo>
                    <a:pt x="3876" y="3614"/>
                    <a:pt x="3868" y="3630"/>
                    <a:pt x="3860" y="3646"/>
                  </a:cubicBezTo>
                  <a:cubicBezTo>
                    <a:pt x="3803" y="3763"/>
                    <a:pt x="3747" y="3877"/>
                    <a:pt x="3694" y="3987"/>
                  </a:cubicBezTo>
                  <a:lnTo>
                    <a:pt x="3694" y="3987"/>
                  </a:lnTo>
                  <a:cubicBezTo>
                    <a:pt x="3691" y="3986"/>
                    <a:pt x="3688" y="3985"/>
                    <a:pt x="3685" y="3985"/>
                  </a:cubicBezTo>
                  <a:lnTo>
                    <a:pt x="3685" y="3985"/>
                  </a:lnTo>
                  <a:lnTo>
                    <a:pt x="3685" y="3985"/>
                  </a:lnTo>
                  <a:lnTo>
                    <a:pt x="3683" y="3969"/>
                  </a:lnTo>
                  <a:cubicBezTo>
                    <a:pt x="3681" y="3941"/>
                    <a:pt x="3679" y="3912"/>
                    <a:pt x="3677" y="3883"/>
                  </a:cubicBezTo>
                  <a:cubicBezTo>
                    <a:pt x="3676" y="3867"/>
                    <a:pt x="3675" y="3850"/>
                    <a:pt x="3674" y="3834"/>
                  </a:cubicBezTo>
                  <a:cubicBezTo>
                    <a:pt x="3672" y="3809"/>
                    <a:pt x="3670" y="3784"/>
                    <a:pt x="3669" y="3759"/>
                  </a:cubicBezTo>
                  <a:cubicBezTo>
                    <a:pt x="3667" y="3739"/>
                    <a:pt x="3666" y="3718"/>
                    <a:pt x="3665" y="3698"/>
                  </a:cubicBezTo>
                  <a:cubicBezTo>
                    <a:pt x="3664" y="3678"/>
                    <a:pt x="3663" y="3654"/>
                    <a:pt x="3662" y="3632"/>
                  </a:cubicBezTo>
                  <a:cubicBezTo>
                    <a:pt x="3660" y="3606"/>
                    <a:pt x="3659" y="3580"/>
                    <a:pt x="3658" y="3553"/>
                  </a:cubicBezTo>
                  <a:cubicBezTo>
                    <a:pt x="3657" y="3537"/>
                    <a:pt x="3656" y="3520"/>
                    <a:pt x="3655" y="3503"/>
                  </a:cubicBezTo>
                  <a:cubicBezTo>
                    <a:pt x="3654" y="3467"/>
                    <a:pt x="3652" y="3429"/>
                    <a:pt x="3651" y="3392"/>
                  </a:cubicBezTo>
                  <a:lnTo>
                    <a:pt x="3651" y="3373"/>
                  </a:lnTo>
                  <a:cubicBezTo>
                    <a:pt x="3646" y="3249"/>
                    <a:pt x="3643" y="3123"/>
                    <a:pt x="3642" y="2997"/>
                  </a:cubicBezTo>
                  <a:lnTo>
                    <a:pt x="3642" y="2997"/>
                  </a:lnTo>
                  <a:cubicBezTo>
                    <a:pt x="3645" y="2996"/>
                    <a:pt x="3650" y="2995"/>
                    <a:pt x="3652" y="2994"/>
                  </a:cubicBezTo>
                  <a:cubicBezTo>
                    <a:pt x="3657" y="2991"/>
                    <a:pt x="3659" y="2989"/>
                    <a:pt x="3661" y="2985"/>
                  </a:cubicBezTo>
                  <a:cubicBezTo>
                    <a:pt x="3663" y="2982"/>
                    <a:pt x="3663" y="2980"/>
                    <a:pt x="3664" y="2977"/>
                  </a:cubicBezTo>
                  <a:lnTo>
                    <a:pt x="3715" y="2983"/>
                  </a:lnTo>
                  <a:cubicBezTo>
                    <a:pt x="3834" y="2998"/>
                    <a:pt x="3947" y="3011"/>
                    <a:pt x="4055" y="3022"/>
                  </a:cubicBezTo>
                  <a:lnTo>
                    <a:pt x="4055" y="3023"/>
                  </a:lnTo>
                  <a:close/>
                  <a:moveTo>
                    <a:pt x="3826" y="3933"/>
                  </a:moveTo>
                  <a:cubicBezTo>
                    <a:pt x="3847" y="3921"/>
                    <a:pt x="3868" y="3909"/>
                    <a:pt x="3889" y="3897"/>
                  </a:cubicBezTo>
                  <a:lnTo>
                    <a:pt x="3962" y="3856"/>
                  </a:lnTo>
                  <a:lnTo>
                    <a:pt x="4041" y="3810"/>
                  </a:lnTo>
                  <a:lnTo>
                    <a:pt x="4096" y="3778"/>
                  </a:lnTo>
                  <a:lnTo>
                    <a:pt x="4176" y="3731"/>
                  </a:lnTo>
                  <a:cubicBezTo>
                    <a:pt x="4193" y="3721"/>
                    <a:pt x="4211" y="3711"/>
                    <a:pt x="4228" y="3701"/>
                  </a:cubicBezTo>
                  <a:lnTo>
                    <a:pt x="4299" y="3658"/>
                  </a:lnTo>
                  <a:lnTo>
                    <a:pt x="4358" y="3623"/>
                  </a:lnTo>
                  <a:cubicBezTo>
                    <a:pt x="4377" y="3611"/>
                    <a:pt x="4398" y="3598"/>
                    <a:pt x="4418" y="3586"/>
                  </a:cubicBezTo>
                  <a:lnTo>
                    <a:pt x="4485" y="3545"/>
                  </a:lnTo>
                  <a:lnTo>
                    <a:pt x="4507" y="3532"/>
                  </a:lnTo>
                  <a:cubicBezTo>
                    <a:pt x="4583" y="3485"/>
                    <a:pt x="4659" y="3438"/>
                    <a:pt x="4734" y="3392"/>
                  </a:cubicBezTo>
                  <a:lnTo>
                    <a:pt x="4833" y="3331"/>
                  </a:lnTo>
                  <a:lnTo>
                    <a:pt x="4833" y="3331"/>
                  </a:lnTo>
                  <a:cubicBezTo>
                    <a:pt x="4835" y="3334"/>
                    <a:pt x="4837" y="3336"/>
                    <a:pt x="4841" y="3338"/>
                  </a:cubicBezTo>
                  <a:cubicBezTo>
                    <a:pt x="4844" y="3340"/>
                    <a:pt x="4846" y="3341"/>
                    <a:pt x="4850" y="3341"/>
                  </a:cubicBezTo>
                  <a:cubicBezTo>
                    <a:pt x="4848" y="3372"/>
                    <a:pt x="4847" y="3402"/>
                    <a:pt x="4846" y="3433"/>
                  </a:cubicBezTo>
                  <a:lnTo>
                    <a:pt x="4846" y="3443"/>
                  </a:lnTo>
                  <a:cubicBezTo>
                    <a:pt x="4837" y="3652"/>
                    <a:pt x="4835" y="3851"/>
                    <a:pt x="4839" y="4039"/>
                  </a:cubicBezTo>
                  <a:lnTo>
                    <a:pt x="4839" y="4044"/>
                  </a:lnTo>
                  <a:cubicBezTo>
                    <a:pt x="4839" y="4080"/>
                    <a:pt x="4841" y="4115"/>
                    <a:pt x="4843" y="4150"/>
                  </a:cubicBezTo>
                  <a:cubicBezTo>
                    <a:pt x="4843" y="4165"/>
                    <a:pt x="4845" y="4181"/>
                    <a:pt x="4845" y="4195"/>
                  </a:cubicBezTo>
                  <a:cubicBezTo>
                    <a:pt x="4846" y="4210"/>
                    <a:pt x="4846" y="4222"/>
                    <a:pt x="4847" y="4236"/>
                  </a:cubicBezTo>
                  <a:lnTo>
                    <a:pt x="4847" y="4236"/>
                  </a:lnTo>
                  <a:cubicBezTo>
                    <a:pt x="4843" y="4236"/>
                    <a:pt x="4840" y="4238"/>
                    <a:pt x="4837" y="4239"/>
                  </a:cubicBezTo>
                  <a:cubicBezTo>
                    <a:pt x="4833" y="4242"/>
                    <a:pt x="4830" y="4244"/>
                    <a:pt x="4828" y="4248"/>
                  </a:cubicBezTo>
                  <a:cubicBezTo>
                    <a:pt x="4826" y="4252"/>
                    <a:pt x="4825" y="4255"/>
                    <a:pt x="4825" y="4260"/>
                  </a:cubicBezTo>
                  <a:lnTo>
                    <a:pt x="4825" y="4260"/>
                  </a:lnTo>
                  <a:lnTo>
                    <a:pt x="4825" y="4261"/>
                  </a:lnTo>
                  <a:cubicBezTo>
                    <a:pt x="4825" y="4262"/>
                    <a:pt x="4825" y="4263"/>
                    <a:pt x="4825" y="4263"/>
                  </a:cubicBezTo>
                  <a:lnTo>
                    <a:pt x="4815" y="4266"/>
                  </a:lnTo>
                  <a:cubicBezTo>
                    <a:pt x="4806" y="4267"/>
                    <a:pt x="4798" y="4269"/>
                    <a:pt x="4789" y="4271"/>
                  </a:cubicBezTo>
                  <a:cubicBezTo>
                    <a:pt x="4777" y="4273"/>
                    <a:pt x="4765" y="4274"/>
                    <a:pt x="4753" y="4276"/>
                  </a:cubicBezTo>
                  <a:cubicBezTo>
                    <a:pt x="4745" y="4277"/>
                    <a:pt x="4737" y="4279"/>
                    <a:pt x="4729" y="4280"/>
                  </a:cubicBezTo>
                  <a:cubicBezTo>
                    <a:pt x="4715" y="4281"/>
                    <a:pt x="4701" y="4282"/>
                    <a:pt x="4687" y="4283"/>
                  </a:cubicBezTo>
                  <a:cubicBezTo>
                    <a:pt x="4680" y="4283"/>
                    <a:pt x="4674" y="4285"/>
                    <a:pt x="4667" y="4285"/>
                  </a:cubicBezTo>
                  <a:cubicBezTo>
                    <a:pt x="4646" y="4286"/>
                    <a:pt x="4625" y="4287"/>
                    <a:pt x="4604" y="4287"/>
                  </a:cubicBezTo>
                  <a:cubicBezTo>
                    <a:pt x="4571" y="4287"/>
                    <a:pt x="4537" y="4285"/>
                    <a:pt x="4502" y="4282"/>
                  </a:cubicBezTo>
                  <a:lnTo>
                    <a:pt x="4500" y="4282"/>
                  </a:lnTo>
                  <a:cubicBezTo>
                    <a:pt x="4488" y="4281"/>
                    <a:pt x="4476" y="4280"/>
                    <a:pt x="4464" y="4279"/>
                  </a:cubicBezTo>
                  <a:lnTo>
                    <a:pt x="4446" y="4277"/>
                  </a:lnTo>
                  <a:cubicBezTo>
                    <a:pt x="4437" y="4276"/>
                    <a:pt x="4427" y="4274"/>
                    <a:pt x="4418" y="4273"/>
                  </a:cubicBezTo>
                  <a:lnTo>
                    <a:pt x="4392" y="4269"/>
                  </a:lnTo>
                  <a:lnTo>
                    <a:pt x="4364" y="4264"/>
                  </a:lnTo>
                  <a:lnTo>
                    <a:pt x="4336" y="4259"/>
                  </a:lnTo>
                  <a:lnTo>
                    <a:pt x="4311" y="4254"/>
                  </a:lnTo>
                  <a:lnTo>
                    <a:pt x="4280" y="4247"/>
                  </a:lnTo>
                  <a:lnTo>
                    <a:pt x="4259" y="4242"/>
                  </a:lnTo>
                  <a:lnTo>
                    <a:pt x="4223" y="4233"/>
                  </a:lnTo>
                  <a:lnTo>
                    <a:pt x="4203" y="4227"/>
                  </a:lnTo>
                  <a:lnTo>
                    <a:pt x="4166" y="4216"/>
                  </a:lnTo>
                  <a:lnTo>
                    <a:pt x="4146" y="4210"/>
                  </a:lnTo>
                  <a:lnTo>
                    <a:pt x="4108" y="4198"/>
                  </a:lnTo>
                  <a:lnTo>
                    <a:pt x="4089" y="4191"/>
                  </a:lnTo>
                  <a:lnTo>
                    <a:pt x="4049" y="4177"/>
                  </a:lnTo>
                  <a:lnTo>
                    <a:pt x="4030" y="4169"/>
                  </a:lnTo>
                  <a:lnTo>
                    <a:pt x="3990" y="4154"/>
                  </a:lnTo>
                  <a:lnTo>
                    <a:pt x="3968" y="4145"/>
                  </a:lnTo>
                  <a:cubicBezTo>
                    <a:pt x="3956" y="4140"/>
                    <a:pt x="3943" y="4135"/>
                    <a:pt x="3931" y="4129"/>
                  </a:cubicBezTo>
                  <a:lnTo>
                    <a:pt x="3905" y="4118"/>
                  </a:lnTo>
                  <a:lnTo>
                    <a:pt x="3870" y="4102"/>
                  </a:lnTo>
                  <a:lnTo>
                    <a:pt x="3842" y="4089"/>
                  </a:lnTo>
                  <a:lnTo>
                    <a:pt x="3810" y="4073"/>
                  </a:lnTo>
                  <a:cubicBezTo>
                    <a:pt x="3798" y="4068"/>
                    <a:pt x="3787" y="4062"/>
                    <a:pt x="3776" y="4056"/>
                  </a:cubicBezTo>
                  <a:lnTo>
                    <a:pt x="3749" y="4043"/>
                  </a:lnTo>
                  <a:lnTo>
                    <a:pt x="3710" y="4021"/>
                  </a:lnTo>
                  <a:lnTo>
                    <a:pt x="3708" y="4021"/>
                  </a:lnTo>
                  <a:lnTo>
                    <a:pt x="3708" y="4021"/>
                  </a:lnTo>
                  <a:cubicBezTo>
                    <a:pt x="3710" y="4018"/>
                    <a:pt x="3711" y="4014"/>
                    <a:pt x="3711" y="4011"/>
                  </a:cubicBezTo>
                  <a:lnTo>
                    <a:pt x="3711" y="4011"/>
                  </a:lnTo>
                  <a:cubicBezTo>
                    <a:pt x="3711" y="4007"/>
                    <a:pt x="3710" y="4003"/>
                    <a:pt x="3708" y="4000"/>
                  </a:cubicBezTo>
                  <a:lnTo>
                    <a:pt x="3725" y="3990"/>
                  </a:lnTo>
                  <a:cubicBezTo>
                    <a:pt x="3757" y="3970"/>
                    <a:pt x="3791" y="3951"/>
                    <a:pt x="3825" y="3932"/>
                  </a:cubicBezTo>
                  <a:lnTo>
                    <a:pt x="3826" y="3933"/>
                  </a:lnTo>
                  <a:close/>
                  <a:moveTo>
                    <a:pt x="3675" y="4168"/>
                  </a:moveTo>
                  <a:cubicBezTo>
                    <a:pt x="3673" y="4209"/>
                    <a:pt x="3671" y="4250"/>
                    <a:pt x="3669" y="4291"/>
                  </a:cubicBezTo>
                  <a:cubicBezTo>
                    <a:pt x="3669" y="4301"/>
                    <a:pt x="3669" y="4311"/>
                    <a:pt x="3668" y="4321"/>
                  </a:cubicBezTo>
                  <a:cubicBezTo>
                    <a:pt x="3666" y="4360"/>
                    <a:pt x="3665" y="4399"/>
                    <a:pt x="3663" y="4437"/>
                  </a:cubicBezTo>
                  <a:cubicBezTo>
                    <a:pt x="3663" y="4448"/>
                    <a:pt x="3662" y="4460"/>
                    <a:pt x="3662" y="4471"/>
                  </a:cubicBezTo>
                  <a:cubicBezTo>
                    <a:pt x="3660" y="4509"/>
                    <a:pt x="3659" y="4547"/>
                    <a:pt x="3658" y="4585"/>
                  </a:cubicBezTo>
                  <a:cubicBezTo>
                    <a:pt x="3658" y="4595"/>
                    <a:pt x="3658" y="4606"/>
                    <a:pt x="3657" y="4617"/>
                  </a:cubicBezTo>
                  <a:cubicBezTo>
                    <a:pt x="3656" y="4656"/>
                    <a:pt x="3656" y="4693"/>
                    <a:pt x="3655" y="4730"/>
                  </a:cubicBezTo>
                  <a:lnTo>
                    <a:pt x="3655" y="4759"/>
                  </a:lnTo>
                  <a:cubicBezTo>
                    <a:pt x="3654" y="4823"/>
                    <a:pt x="3653" y="4885"/>
                    <a:pt x="3653" y="4947"/>
                  </a:cubicBezTo>
                  <a:cubicBezTo>
                    <a:pt x="3571" y="4952"/>
                    <a:pt x="3488" y="4955"/>
                    <a:pt x="3404" y="4955"/>
                  </a:cubicBezTo>
                  <a:lnTo>
                    <a:pt x="3404" y="4955"/>
                  </a:lnTo>
                  <a:cubicBezTo>
                    <a:pt x="3380" y="4955"/>
                    <a:pt x="3356" y="4955"/>
                    <a:pt x="3333" y="4954"/>
                  </a:cubicBezTo>
                  <a:cubicBezTo>
                    <a:pt x="3336" y="4948"/>
                    <a:pt x="3338" y="4941"/>
                    <a:pt x="3341" y="4934"/>
                  </a:cubicBezTo>
                  <a:cubicBezTo>
                    <a:pt x="3435" y="4703"/>
                    <a:pt x="3525" y="4454"/>
                    <a:pt x="3620" y="4193"/>
                  </a:cubicBezTo>
                  <a:cubicBezTo>
                    <a:pt x="3633" y="4156"/>
                    <a:pt x="3647" y="4118"/>
                    <a:pt x="3661" y="4080"/>
                  </a:cubicBezTo>
                  <a:lnTo>
                    <a:pt x="3678" y="4032"/>
                  </a:lnTo>
                  <a:lnTo>
                    <a:pt x="3683" y="4032"/>
                  </a:lnTo>
                  <a:cubicBezTo>
                    <a:pt x="3681" y="4068"/>
                    <a:pt x="3679" y="4103"/>
                    <a:pt x="3677" y="4138"/>
                  </a:cubicBezTo>
                  <a:cubicBezTo>
                    <a:pt x="3676" y="4147"/>
                    <a:pt x="3675" y="4157"/>
                    <a:pt x="3674" y="4167"/>
                  </a:cubicBezTo>
                  <a:lnTo>
                    <a:pt x="3675" y="4168"/>
                  </a:lnTo>
                  <a:close/>
                  <a:moveTo>
                    <a:pt x="4050" y="4931"/>
                  </a:moveTo>
                  <a:lnTo>
                    <a:pt x="4047" y="4933"/>
                  </a:lnTo>
                  <a:lnTo>
                    <a:pt x="4010" y="4957"/>
                  </a:lnTo>
                  <a:lnTo>
                    <a:pt x="3970" y="4982"/>
                  </a:lnTo>
                  <a:lnTo>
                    <a:pt x="3935" y="5004"/>
                  </a:lnTo>
                  <a:cubicBezTo>
                    <a:pt x="3921" y="5013"/>
                    <a:pt x="3907" y="5022"/>
                    <a:pt x="3893" y="5030"/>
                  </a:cubicBezTo>
                  <a:lnTo>
                    <a:pt x="3860" y="5050"/>
                  </a:lnTo>
                  <a:lnTo>
                    <a:pt x="3853" y="5054"/>
                  </a:lnTo>
                  <a:cubicBezTo>
                    <a:pt x="3788" y="5059"/>
                    <a:pt x="3722" y="5063"/>
                    <a:pt x="3655" y="5064"/>
                  </a:cubicBezTo>
                  <a:cubicBezTo>
                    <a:pt x="3655" y="5026"/>
                    <a:pt x="3655" y="4988"/>
                    <a:pt x="3655" y="4949"/>
                  </a:cubicBezTo>
                  <a:lnTo>
                    <a:pt x="3655" y="4949"/>
                  </a:lnTo>
                  <a:cubicBezTo>
                    <a:pt x="3820" y="4937"/>
                    <a:pt x="3959" y="4917"/>
                    <a:pt x="4121" y="4881"/>
                  </a:cubicBezTo>
                  <a:cubicBezTo>
                    <a:pt x="4096" y="4898"/>
                    <a:pt x="4073" y="4914"/>
                    <a:pt x="4049" y="4930"/>
                  </a:cubicBezTo>
                  <a:lnTo>
                    <a:pt x="4050" y="4931"/>
                  </a:lnTo>
                  <a:close/>
                  <a:moveTo>
                    <a:pt x="3483" y="5062"/>
                  </a:moveTo>
                  <a:cubicBezTo>
                    <a:pt x="3467" y="5062"/>
                    <a:pt x="3452" y="5061"/>
                    <a:pt x="3437" y="5060"/>
                  </a:cubicBezTo>
                  <a:cubicBezTo>
                    <a:pt x="3415" y="5059"/>
                    <a:pt x="3394" y="5059"/>
                    <a:pt x="3373" y="5057"/>
                  </a:cubicBezTo>
                  <a:lnTo>
                    <a:pt x="3355" y="5056"/>
                  </a:lnTo>
                  <a:lnTo>
                    <a:pt x="3350" y="5054"/>
                  </a:lnTo>
                  <a:lnTo>
                    <a:pt x="3345" y="5051"/>
                  </a:lnTo>
                  <a:lnTo>
                    <a:pt x="3321" y="5040"/>
                  </a:lnTo>
                  <a:lnTo>
                    <a:pt x="3321" y="5040"/>
                  </a:lnTo>
                  <a:cubicBezTo>
                    <a:pt x="3322" y="5037"/>
                    <a:pt x="3323" y="5035"/>
                    <a:pt x="3323" y="5032"/>
                  </a:cubicBezTo>
                  <a:cubicBezTo>
                    <a:pt x="3323" y="5031"/>
                    <a:pt x="3323" y="5031"/>
                    <a:pt x="3323" y="5031"/>
                  </a:cubicBezTo>
                  <a:lnTo>
                    <a:pt x="3323" y="5031"/>
                  </a:lnTo>
                  <a:lnTo>
                    <a:pt x="3323" y="5031"/>
                  </a:lnTo>
                  <a:cubicBezTo>
                    <a:pt x="3323" y="5027"/>
                    <a:pt x="3322" y="5023"/>
                    <a:pt x="3320" y="5019"/>
                  </a:cubicBezTo>
                  <a:cubicBezTo>
                    <a:pt x="3318" y="5016"/>
                    <a:pt x="3315" y="5014"/>
                    <a:pt x="3311" y="5011"/>
                  </a:cubicBezTo>
                  <a:cubicBezTo>
                    <a:pt x="3310" y="5011"/>
                    <a:pt x="3310" y="5010"/>
                    <a:pt x="3309" y="5010"/>
                  </a:cubicBezTo>
                  <a:cubicBezTo>
                    <a:pt x="3315" y="4996"/>
                    <a:pt x="3320" y="4983"/>
                    <a:pt x="3326" y="4969"/>
                  </a:cubicBezTo>
                  <a:cubicBezTo>
                    <a:pt x="3327" y="4965"/>
                    <a:pt x="3329" y="4961"/>
                    <a:pt x="3331" y="4957"/>
                  </a:cubicBezTo>
                  <a:cubicBezTo>
                    <a:pt x="3355" y="4957"/>
                    <a:pt x="3379" y="4958"/>
                    <a:pt x="3403" y="4958"/>
                  </a:cubicBezTo>
                  <a:lnTo>
                    <a:pt x="3403" y="4958"/>
                  </a:lnTo>
                  <a:cubicBezTo>
                    <a:pt x="3487" y="4958"/>
                    <a:pt x="3570" y="4954"/>
                    <a:pt x="3652" y="4949"/>
                  </a:cubicBezTo>
                  <a:cubicBezTo>
                    <a:pt x="3652" y="4988"/>
                    <a:pt x="3652" y="5026"/>
                    <a:pt x="3652" y="5063"/>
                  </a:cubicBezTo>
                  <a:cubicBezTo>
                    <a:pt x="3632" y="5063"/>
                    <a:pt x="3611" y="5063"/>
                    <a:pt x="3591" y="5063"/>
                  </a:cubicBezTo>
                  <a:cubicBezTo>
                    <a:pt x="3555" y="5063"/>
                    <a:pt x="3518" y="5062"/>
                    <a:pt x="3482" y="5061"/>
                  </a:cubicBezTo>
                  <a:lnTo>
                    <a:pt x="3483" y="5062"/>
                  </a:lnTo>
                  <a:close/>
                  <a:moveTo>
                    <a:pt x="3189" y="5077"/>
                  </a:moveTo>
                  <a:cubicBezTo>
                    <a:pt x="3174" y="5084"/>
                    <a:pt x="3158" y="5090"/>
                    <a:pt x="3143" y="5096"/>
                  </a:cubicBezTo>
                  <a:cubicBezTo>
                    <a:pt x="3132" y="5100"/>
                    <a:pt x="3122" y="5104"/>
                    <a:pt x="3111" y="5108"/>
                  </a:cubicBezTo>
                  <a:cubicBezTo>
                    <a:pt x="3096" y="5114"/>
                    <a:pt x="3081" y="5120"/>
                    <a:pt x="3067" y="5126"/>
                  </a:cubicBezTo>
                  <a:lnTo>
                    <a:pt x="3033" y="5138"/>
                  </a:lnTo>
                  <a:lnTo>
                    <a:pt x="2990" y="5153"/>
                  </a:lnTo>
                  <a:lnTo>
                    <a:pt x="2978" y="5157"/>
                  </a:lnTo>
                  <a:cubicBezTo>
                    <a:pt x="2900" y="5149"/>
                    <a:pt x="2823" y="5139"/>
                    <a:pt x="2746" y="5126"/>
                  </a:cubicBezTo>
                  <a:lnTo>
                    <a:pt x="2728" y="5124"/>
                  </a:lnTo>
                  <a:cubicBezTo>
                    <a:pt x="2714" y="5121"/>
                    <a:pt x="2699" y="5118"/>
                    <a:pt x="2685" y="5116"/>
                  </a:cubicBezTo>
                  <a:cubicBezTo>
                    <a:pt x="2587" y="5098"/>
                    <a:pt x="2490" y="5077"/>
                    <a:pt x="2393" y="5051"/>
                  </a:cubicBezTo>
                  <a:lnTo>
                    <a:pt x="2393" y="5051"/>
                  </a:lnTo>
                  <a:cubicBezTo>
                    <a:pt x="2393" y="5050"/>
                    <a:pt x="2393" y="5048"/>
                    <a:pt x="2394" y="5047"/>
                  </a:cubicBezTo>
                  <a:lnTo>
                    <a:pt x="2394" y="5047"/>
                  </a:lnTo>
                  <a:lnTo>
                    <a:pt x="2394" y="5047"/>
                  </a:lnTo>
                  <a:cubicBezTo>
                    <a:pt x="2394" y="5042"/>
                    <a:pt x="2392" y="5039"/>
                    <a:pt x="2390" y="5035"/>
                  </a:cubicBezTo>
                  <a:cubicBezTo>
                    <a:pt x="2387" y="5032"/>
                    <a:pt x="2385" y="5028"/>
                    <a:pt x="2382" y="5026"/>
                  </a:cubicBezTo>
                  <a:cubicBezTo>
                    <a:pt x="2378" y="5024"/>
                    <a:pt x="2374" y="5023"/>
                    <a:pt x="2370" y="5023"/>
                  </a:cubicBezTo>
                  <a:lnTo>
                    <a:pt x="2370" y="5023"/>
                  </a:lnTo>
                  <a:lnTo>
                    <a:pt x="2370" y="5023"/>
                  </a:lnTo>
                  <a:lnTo>
                    <a:pt x="2369" y="5023"/>
                  </a:lnTo>
                  <a:cubicBezTo>
                    <a:pt x="2365" y="5023"/>
                    <a:pt x="2362" y="5024"/>
                    <a:pt x="2358" y="5026"/>
                  </a:cubicBezTo>
                  <a:cubicBezTo>
                    <a:pt x="2354" y="5028"/>
                    <a:pt x="2352" y="5030"/>
                    <a:pt x="2350" y="5033"/>
                  </a:cubicBezTo>
                  <a:lnTo>
                    <a:pt x="2311" y="5009"/>
                  </a:lnTo>
                  <a:lnTo>
                    <a:pt x="2299" y="5002"/>
                  </a:lnTo>
                  <a:lnTo>
                    <a:pt x="2261" y="4977"/>
                  </a:lnTo>
                  <a:lnTo>
                    <a:pt x="2229" y="4955"/>
                  </a:lnTo>
                  <a:lnTo>
                    <a:pt x="2197" y="4933"/>
                  </a:lnTo>
                  <a:lnTo>
                    <a:pt x="2158" y="4907"/>
                  </a:lnTo>
                  <a:cubicBezTo>
                    <a:pt x="2147" y="4900"/>
                    <a:pt x="2138" y="4893"/>
                    <a:pt x="2127" y="4885"/>
                  </a:cubicBezTo>
                  <a:lnTo>
                    <a:pt x="2112" y="4875"/>
                  </a:lnTo>
                  <a:cubicBezTo>
                    <a:pt x="2122" y="4857"/>
                    <a:pt x="2132" y="4838"/>
                    <a:pt x="2142" y="4819"/>
                  </a:cubicBezTo>
                  <a:cubicBezTo>
                    <a:pt x="2143" y="4816"/>
                    <a:pt x="2145" y="4813"/>
                    <a:pt x="2147" y="4809"/>
                  </a:cubicBezTo>
                  <a:cubicBezTo>
                    <a:pt x="2148" y="4806"/>
                    <a:pt x="2153" y="4798"/>
                    <a:pt x="2156" y="4792"/>
                  </a:cubicBezTo>
                  <a:lnTo>
                    <a:pt x="2156" y="4792"/>
                  </a:lnTo>
                  <a:cubicBezTo>
                    <a:pt x="2159" y="4794"/>
                    <a:pt x="2162" y="4794"/>
                    <a:pt x="2166" y="4794"/>
                  </a:cubicBezTo>
                  <a:lnTo>
                    <a:pt x="2166" y="4794"/>
                  </a:lnTo>
                  <a:lnTo>
                    <a:pt x="2168" y="4794"/>
                  </a:lnTo>
                  <a:lnTo>
                    <a:pt x="2193" y="4803"/>
                  </a:lnTo>
                  <a:cubicBezTo>
                    <a:pt x="2205" y="4808"/>
                    <a:pt x="2217" y="4812"/>
                    <a:pt x="2229" y="4816"/>
                  </a:cubicBezTo>
                  <a:cubicBezTo>
                    <a:pt x="2257" y="4827"/>
                    <a:pt x="2285" y="4836"/>
                    <a:pt x="2313" y="4846"/>
                  </a:cubicBezTo>
                  <a:cubicBezTo>
                    <a:pt x="2323" y="4849"/>
                    <a:pt x="2332" y="4852"/>
                    <a:pt x="2341" y="4855"/>
                  </a:cubicBezTo>
                  <a:cubicBezTo>
                    <a:pt x="2374" y="4866"/>
                    <a:pt x="2408" y="4876"/>
                    <a:pt x="2441" y="4886"/>
                  </a:cubicBezTo>
                  <a:lnTo>
                    <a:pt x="2454" y="4890"/>
                  </a:lnTo>
                  <a:cubicBezTo>
                    <a:pt x="2530" y="4913"/>
                    <a:pt x="2607" y="4934"/>
                    <a:pt x="2683" y="4952"/>
                  </a:cubicBezTo>
                  <a:lnTo>
                    <a:pt x="2683" y="4952"/>
                  </a:lnTo>
                  <a:cubicBezTo>
                    <a:pt x="2880" y="5001"/>
                    <a:pt x="3050" y="5030"/>
                    <a:pt x="3252" y="5049"/>
                  </a:cubicBezTo>
                  <a:lnTo>
                    <a:pt x="3218" y="5064"/>
                  </a:lnTo>
                  <a:lnTo>
                    <a:pt x="3189" y="5077"/>
                  </a:lnTo>
                  <a:close/>
                  <a:moveTo>
                    <a:pt x="2249" y="5029"/>
                  </a:moveTo>
                  <a:cubicBezTo>
                    <a:pt x="2218" y="5024"/>
                    <a:pt x="2187" y="5019"/>
                    <a:pt x="2157" y="5014"/>
                  </a:cubicBezTo>
                  <a:cubicBezTo>
                    <a:pt x="2157" y="5013"/>
                    <a:pt x="2157" y="5012"/>
                    <a:pt x="2157" y="5011"/>
                  </a:cubicBezTo>
                  <a:lnTo>
                    <a:pt x="2157" y="5011"/>
                  </a:lnTo>
                  <a:lnTo>
                    <a:pt x="2157" y="5011"/>
                  </a:lnTo>
                  <a:cubicBezTo>
                    <a:pt x="2157" y="5006"/>
                    <a:pt x="2156" y="5003"/>
                    <a:pt x="2154" y="4999"/>
                  </a:cubicBezTo>
                  <a:cubicBezTo>
                    <a:pt x="2151" y="4995"/>
                    <a:pt x="2149" y="4992"/>
                    <a:pt x="2145" y="4990"/>
                  </a:cubicBezTo>
                  <a:cubicBezTo>
                    <a:pt x="2141" y="4988"/>
                    <a:pt x="2137" y="4987"/>
                    <a:pt x="2133" y="4987"/>
                  </a:cubicBezTo>
                  <a:lnTo>
                    <a:pt x="2133" y="4987"/>
                  </a:lnTo>
                  <a:cubicBezTo>
                    <a:pt x="2129" y="4987"/>
                    <a:pt x="2125" y="4988"/>
                    <a:pt x="2121" y="4990"/>
                  </a:cubicBezTo>
                  <a:cubicBezTo>
                    <a:pt x="2119" y="4991"/>
                    <a:pt x="2118" y="4992"/>
                    <a:pt x="2117" y="4993"/>
                  </a:cubicBezTo>
                  <a:lnTo>
                    <a:pt x="2093" y="4969"/>
                  </a:lnTo>
                  <a:lnTo>
                    <a:pt x="2083" y="4958"/>
                  </a:lnTo>
                  <a:lnTo>
                    <a:pt x="2072" y="4947"/>
                  </a:lnTo>
                  <a:cubicBezTo>
                    <a:pt x="2084" y="4924"/>
                    <a:pt x="2097" y="4901"/>
                    <a:pt x="2111" y="4877"/>
                  </a:cubicBezTo>
                  <a:lnTo>
                    <a:pt x="2136" y="4894"/>
                  </a:lnTo>
                  <a:cubicBezTo>
                    <a:pt x="2143" y="4899"/>
                    <a:pt x="2149" y="4904"/>
                    <a:pt x="2156" y="4908"/>
                  </a:cubicBezTo>
                  <a:cubicBezTo>
                    <a:pt x="2180" y="4924"/>
                    <a:pt x="2203" y="4940"/>
                    <a:pt x="2226" y="4955"/>
                  </a:cubicBezTo>
                  <a:lnTo>
                    <a:pt x="2257" y="4975"/>
                  </a:lnTo>
                  <a:lnTo>
                    <a:pt x="2297" y="5001"/>
                  </a:lnTo>
                  <a:lnTo>
                    <a:pt x="2333" y="5024"/>
                  </a:lnTo>
                  <a:lnTo>
                    <a:pt x="2349" y="5033"/>
                  </a:lnTo>
                  <a:lnTo>
                    <a:pt x="2349" y="5033"/>
                  </a:lnTo>
                  <a:cubicBezTo>
                    <a:pt x="2347" y="5036"/>
                    <a:pt x="2347" y="5038"/>
                    <a:pt x="2346" y="5041"/>
                  </a:cubicBezTo>
                  <a:cubicBezTo>
                    <a:pt x="2326" y="5038"/>
                    <a:pt x="2307" y="5036"/>
                    <a:pt x="2287" y="5033"/>
                  </a:cubicBezTo>
                  <a:lnTo>
                    <a:pt x="2249" y="5029"/>
                  </a:lnTo>
                  <a:close/>
                  <a:moveTo>
                    <a:pt x="2093" y="5058"/>
                  </a:moveTo>
                  <a:cubicBezTo>
                    <a:pt x="2083" y="5069"/>
                    <a:pt x="2073" y="5079"/>
                    <a:pt x="2064" y="5090"/>
                  </a:cubicBezTo>
                  <a:cubicBezTo>
                    <a:pt x="2061" y="5094"/>
                    <a:pt x="2057" y="5098"/>
                    <a:pt x="2054" y="5101"/>
                  </a:cubicBezTo>
                  <a:cubicBezTo>
                    <a:pt x="2028" y="5130"/>
                    <a:pt x="2001" y="5155"/>
                    <a:pt x="1975" y="5179"/>
                  </a:cubicBezTo>
                  <a:cubicBezTo>
                    <a:pt x="1972" y="5182"/>
                    <a:pt x="1969" y="5185"/>
                    <a:pt x="1965" y="5187"/>
                  </a:cubicBezTo>
                  <a:cubicBezTo>
                    <a:pt x="1955" y="5196"/>
                    <a:pt x="1946" y="5205"/>
                    <a:pt x="1936" y="5213"/>
                  </a:cubicBezTo>
                  <a:cubicBezTo>
                    <a:pt x="1931" y="5217"/>
                    <a:pt x="1926" y="5220"/>
                    <a:pt x="1921" y="5224"/>
                  </a:cubicBezTo>
                  <a:cubicBezTo>
                    <a:pt x="1916" y="5228"/>
                    <a:pt x="1905" y="5237"/>
                    <a:pt x="1897" y="5243"/>
                  </a:cubicBezTo>
                  <a:cubicBezTo>
                    <a:pt x="1889" y="5249"/>
                    <a:pt x="1885" y="5251"/>
                    <a:pt x="1879" y="5255"/>
                  </a:cubicBezTo>
                  <a:cubicBezTo>
                    <a:pt x="1872" y="5259"/>
                    <a:pt x="1865" y="5266"/>
                    <a:pt x="1858" y="5270"/>
                  </a:cubicBezTo>
                  <a:cubicBezTo>
                    <a:pt x="1851" y="5275"/>
                    <a:pt x="1845" y="5278"/>
                    <a:pt x="1838" y="5281"/>
                  </a:cubicBezTo>
                  <a:lnTo>
                    <a:pt x="1838" y="5281"/>
                  </a:lnTo>
                  <a:lnTo>
                    <a:pt x="1838" y="5281"/>
                  </a:lnTo>
                  <a:lnTo>
                    <a:pt x="1838" y="5281"/>
                  </a:lnTo>
                  <a:cubicBezTo>
                    <a:pt x="1837" y="5279"/>
                    <a:pt x="1836" y="5278"/>
                    <a:pt x="1834" y="5276"/>
                  </a:cubicBezTo>
                  <a:lnTo>
                    <a:pt x="1834" y="5276"/>
                  </a:lnTo>
                  <a:lnTo>
                    <a:pt x="1838" y="5272"/>
                  </a:lnTo>
                  <a:lnTo>
                    <a:pt x="1848" y="5262"/>
                  </a:lnTo>
                  <a:lnTo>
                    <a:pt x="1859" y="5251"/>
                  </a:lnTo>
                  <a:lnTo>
                    <a:pt x="1870" y="5238"/>
                  </a:lnTo>
                  <a:lnTo>
                    <a:pt x="1879" y="5228"/>
                  </a:lnTo>
                  <a:cubicBezTo>
                    <a:pt x="1883" y="5224"/>
                    <a:pt x="1887" y="5219"/>
                    <a:pt x="1891" y="5214"/>
                  </a:cubicBezTo>
                  <a:lnTo>
                    <a:pt x="1899" y="5204"/>
                  </a:lnTo>
                  <a:lnTo>
                    <a:pt x="1913" y="5188"/>
                  </a:lnTo>
                  <a:cubicBezTo>
                    <a:pt x="1915" y="5185"/>
                    <a:pt x="1918" y="5182"/>
                    <a:pt x="1920" y="5179"/>
                  </a:cubicBezTo>
                  <a:lnTo>
                    <a:pt x="1935" y="5159"/>
                  </a:lnTo>
                  <a:lnTo>
                    <a:pt x="1941" y="5152"/>
                  </a:lnTo>
                  <a:cubicBezTo>
                    <a:pt x="1946" y="5145"/>
                    <a:pt x="1952" y="5137"/>
                    <a:pt x="1957" y="5129"/>
                  </a:cubicBezTo>
                  <a:cubicBezTo>
                    <a:pt x="1959" y="5127"/>
                    <a:pt x="1960" y="5125"/>
                    <a:pt x="1962" y="5123"/>
                  </a:cubicBezTo>
                  <a:cubicBezTo>
                    <a:pt x="1968" y="5115"/>
                    <a:pt x="1974" y="5106"/>
                    <a:pt x="1980" y="5097"/>
                  </a:cubicBezTo>
                  <a:lnTo>
                    <a:pt x="1983" y="5092"/>
                  </a:lnTo>
                  <a:lnTo>
                    <a:pt x="2002" y="5063"/>
                  </a:lnTo>
                  <a:lnTo>
                    <a:pt x="2005" y="5060"/>
                  </a:lnTo>
                  <a:cubicBezTo>
                    <a:pt x="2023" y="5031"/>
                    <a:pt x="2041" y="5001"/>
                    <a:pt x="2060" y="4968"/>
                  </a:cubicBezTo>
                  <a:lnTo>
                    <a:pt x="2113" y="5000"/>
                  </a:lnTo>
                  <a:lnTo>
                    <a:pt x="2113" y="5000"/>
                  </a:lnTo>
                  <a:lnTo>
                    <a:pt x="2113" y="5001"/>
                  </a:lnTo>
                  <a:cubicBezTo>
                    <a:pt x="2111" y="5004"/>
                    <a:pt x="2110" y="5007"/>
                    <a:pt x="2110" y="5011"/>
                  </a:cubicBezTo>
                  <a:lnTo>
                    <a:pt x="2110" y="5011"/>
                  </a:lnTo>
                  <a:lnTo>
                    <a:pt x="2110" y="5011"/>
                  </a:lnTo>
                  <a:cubicBezTo>
                    <a:pt x="2110" y="5016"/>
                    <a:pt x="2111" y="5019"/>
                    <a:pt x="2113" y="5023"/>
                  </a:cubicBezTo>
                  <a:cubicBezTo>
                    <a:pt x="2114" y="5025"/>
                    <a:pt x="2116" y="5027"/>
                    <a:pt x="2118" y="5029"/>
                  </a:cubicBezTo>
                  <a:lnTo>
                    <a:pt x="2113" y="5035"/>
                  </a:lnTo>
                  <a:cubicBezTo>
                    <a:pt x="2106" y="5042"/>
                    <a:pt x="2100" y="5050"/>
                    <a:pt x="2093" y="5058"/>
                  </a:cubicBezTo>
                  <a:close/>
                  <a:moveTo>
                    <a:pt x="1776" y="5246"/>
                  </a:moveTo>
                  <a:cubicBezTo>
                    <a:pt x="1770" y="5239"/>
                    <a:pt x="1765" y="5234"/>
                    <a:pt x="1760" y="5228"/>
                  </a:cubicBezTo>
                  <a:lnTo>
                    <a:pt x="1748" y="5214"/>
                  </a:lnTo>
                  <a:lnTo>
                    <a:pt x="1731" y="5194"/>
                  </a:lnTo>
                  <a:lnTo>
                    <a:pt x="1720" y="5182"/>
                  </a:lnTo>
                  <a:lnTo>
                    <a:pt x="1701" y="5159"/>
                  </a:lnTo>
                  <a:lnTo>
                    <a:pt x="1692" y="5148"/>
                  </a:lnTo>
                  <a:cubicBezTo>
                    <a:pt x="1685" y="5140"/>
                    <a:pt x="1678" y="5131"/>
                    <a:pt x="1671" y="5123"/>
                  </a:cubicBezTo>
                  <a:lnTo>
                    <a:pt x="1663" y="5113"/>
                  </a:lnTo>
                  <a:lnTo>
                    <a:pt x="1641" y="5085"/>
                  </a:lnTo>
                  <a:lnTo>
                    <a:pt x="1636" y="5078"/>
                  </a:lnTo>
                  <a:lnTo>
                    <a:pt x="1611" y="5046"/>
                  </a:lnTo>
                  <a:lnTo>
                    <a:pt x="1609" y="5044"/>
                  </a:lnTo>
                  <a:cubicBezTo>
                    <a:pt x="1573" y="4997"/>
                    <a:pt x="1536" y="4947"/>
                    <a:pt x="1499" y="4895"/>
                  </a:cubicBezTo>
                  <a:lnTo>
                    <a:pt x="1487" y="4877"/>
                  </a:lnTo>
                  <a:lnTo>
                    <a:pt x="1475" y="4860"/>
                  </a:lnTo>
                  <a:lnTo>
                    <a:pt x="1455" y="4831"/>
                  </a:lnTo>
                  <a:lnTo>
                    <a:pt x="1447" y="4819"/>
                  </a:lnTo>
                  <a:cubicBezTo>
                    <a:pt x="1439" y="4807"/>
                    <a:pt x="1431" y="4796"/>
                    <a:pt x="1423" y="4784"/>
                  </a:cubicBezTo>
                  <a:lnTo>
                    <a:pt x="1416" y="4774"/>
                  </a:lnTo>
                  <a:cubicBezTo>
                    <a:pt x="1407" y="4761"/>
                    <a:pt x="1399" y="4748"/>
                    <a:pt x="1390" y="4735"/>
                  </a:cubicBezTo>
                  <a:lnTo>
                    <a:pt x="1386" y="4729"/>
                  </a:lnTo>
                  <a:lnTo>
                    <a:pt x="1356" y="4684"/>
                  </a:lnTo>
                  <a:lnTo>
                    <a:pt x="1355" y="4682"/>
                  </a:lnTo>
                  <a:lnTo>
                    <a:pt x="1335" y="4651"/>
                  </a:lnTo>
                  <a:lnTo>
                    <a:pt x="1335" y="4651"/>
                  </a:lnTo>
                  <a:lnTo>
                    <a:pt x="1335" y="4651"/>
                  </a:lnTo>
                  <a:cubicBezTo>
                    <a:pt x="1337" y="4650"/>
                    <a:pt x="1338" y="4649"/>
                    <a:pt x="1339" y="4648"/>
                  </a:cubicBezTo>
                  <a:lnTo>
                    <a:pt x="1355" y="4653"/>
                  </a:lnTo>
                  <a:cubicBezTo>
                    <a:pt x="1372" y="4658"/>
                    <a:pt x="1389" y="4663"/>
                    <a:pt x="1406" y="4668"/>
                  </a:cubicBezTo>
                  <a:cubicBezTo>
                    <a:pt x="1412" y="4670"/>
                    <a:pt x="1418" y="4671"/>
                    <a:pt x="1424" y="4673"/>
                  </a:cubicBezTo>
                  <a:lnTo>
                    <a:pt x="1430" y="4675"/>
                  </a:lnTo>
                  <a:cubicBezTo>
                    <a:pt x="1450" y="4682"/>
                    <a:pt x="1469" y="4689"/>
                    <a:pt x="1489" y="4695"/>
                  </a:cubicBezTo>
                  <a:cubicBezTo>
                    <a:pt x="1509" y="4702"/>
                    <a:pt x="1524" y="4707"/>
                    <a:pt x="1542" y="4713"/>
                  </a:cubicBezTo>
                  <a:cubicBezTo>
                    <a:pt x="1564" y="4720"/>
                    <a:pt x="1588" y="4726"/>
                    <a:pt x="1611" y="4733"/>
                  </a:cubicBezTo>
                  <a:cubicBezTo>
                    <a:pt x="1626" y="4738"/>
                    <a:pt x="1640" y="4742"/>
                    <a:pt x="1655" y="4746"/>
                  </a:cubicBezTo>
                  <a:cubicBezTo>
                    <a:pt x="1686" y="4755"/>
                    <a:pt x="1718" y="4763"/>
                    <a:pt x="1749" y="4770"/>
                  </a:cubicBezTo>
                  <a:lnTo>
                    <a:pt x="1749" y="4770"/>
                  </a:lnTo>
                  <a:cubicBezTo>
                    <a:pt x="1749" y="4771"/>
                    <a:pt x="1749" y="4772"/>
                    <a:pt x="1749" y="4773"/>
                  </a:cubicBezTo>
                  <a:cubicBezTo>
                    <a:pt x="1749" y="4774"/>
                    <a:pt x="1749" y="4774"/>
                    <a:pt x="1749" y="4775"/>
                  </a:cubicBezTo>
                  <a:lnTo>
                    <a:pt x="1749" y="4775"/>
                  </a:lnTo>
                  <a:lnTo>
                    <a:pt x="1749" y="4775"/>
                  </a:lnTo>
                  <a:cubicBezTo>
                    <a:pt x="1749" y="4780"/>
                    <a:pt x="1749" y="4783"/>
                    <a:pt x="1752" y="4787"/>
                  </a:cubicBezTo>
                  <a:cubicBezTo>
                    <a:pt x="1754" y="4791"/>
                    <a:pt x="1757" y="4794"/>
                    <a:pt x="1761" y="4796"/>
                  </a:cubicBezTo>
                  <a:cubicBezTo>
                    <a:pt x="1765" y="4798"/>
                    <a:pt x="1769" y="4799"/>
                    <a:pt x="1773" y="4799"/>
                  </a:cubicBezTo>
                  <a:lnTo>
                    <a:pt x="1773" y="4799"/>
                  </a:lnTo>
                  <a:lnTo>
                    <a:pt x="1774" y="4799"/>
                  </a:lnTo>
                  <a:lnTo>
                    <a:pt x="1778" y="4843"/>
                  </a:lnTo>
                  <a:lnTo>
                    <a:pt x="1778" y="4843"/>
                  </a:lnTo>
                  <a:cubicBezTo>
                    <a:pt x="1785" y="4909"/>
                    <a:pt x="1790" y="4972"/>
                    <a:pt x="1796" y="5033"/>
                  </a:cubicBezTo>
                  <a:cubicBezTo>
                    <a:pt x="1802" y="5101"/>
                    <a:pt x="1808" y="5166"/>
                    <a:pt x="1813" y="5227"/>
                  </a:cubicBezTo>
                  <a:lnTo>
                    <a:pt x="1813" y="5227"/>
                  </a:lnTo>
                  <a:cubicBezTo>
                    <a:pt x="1813" y="5228"/>
                    <a:pt x="1813" y="5229"/>
                    <a:pt x="1813" y="5230"/>
                  </a:cubicBezTo>
                  <a:cubicBezTo>
                    <a:pt x="1813" y="5230"/>
                    <a:pt x="1813" y="5231"/>
                    <a:pt x="1813" y="5232"/>
                  </a:cubicBezTo>
                  <a:cubicBezTo>
                    <a:pt x="1814" y="5243"/>
                    <a:pt x="1815" y="5253"/>
                    <a:pt x="1816" y="5264"/>
                  </a:cubicBezTo>
                  <a:lnTo>
                    <a:pt x="1816" y="5264"/>
                  </a:lnTo>
                  <a:cubicBezTo>
                    <a:pt x="1816" y="5265"/>
                    <a:pt x="1816" y="5265"/>
                    <a:pt x="1816" y="5266"/>
                  </a:cubicBezTo>
                  <a:cubicBezTo>
                    <a:pt x="1816" y="5267"/>
                    <a:pt x="1816" y="5268"/>
                    <a:pt x="1816" y="5269"/>
                  </a:cubicBezTo>
                  <a:lnTo>
                    <a:pt x="1816" y="5269"/>
                  </a:lnTo>
                  <a:cubicBezTo>
                    <a:pt x="1813" y="5269"/>
                    <a:pt x="1808" y="5270"/>
                    <a:pt x="1806" y="5272"/>
                  </a:cubicBezTo>
                  <a:cubicBezTo>
                    <a:pt x="1804" y="5273"/>
                    <a:pt x="1804" y="5274"/>
                    <a:pt x="1802" y="5275"/>
                  </a:cubicBezTo>
                  <a:cubicBezTo>
                    <a:pt x="1799" y="5270"/>
                    <a:pt x="1795" y="5266"/>
                    <a:pt x="1790" y="5261"/>
                  </a:cubicBezTo>
                  <a:lnTo>
                    <a:pt x="1776" y="5246"/>
                  </a:lnTo>
                  <a:close/>
                  <a:moveTo>
                    <a:pt x="1093" y="4455"/>
                  </a:moveTo>
                  <a:lnTo>
                    <a:pt x="1099" y="4452"/>
                  </a:lnTo>
                  <a:cubicBezTo>
                    <a:pt x="1108" y="4447"/>
                    <a:pt x="1118" y="4442"/>
                    <a:pt x="1127" y="4436"/>
                  </a:cubicBezTo>
                  <a:lnTo>
                    <a:pt x="1136" y="4431"/>
                  </a:lnTo>
                  <a:lnTo>
                    <a:pt x="1155" y="4420"/>
                  </a:lnTo>
                  <a:lnTo>
                    <a:pt x="1171" y="4410"/>
                  </a:lnTo>
                  <a:lnTo>
                    <a:pt x="1183" y="4402"/>
                  </a:lnTo>
                  <a:lnTo>
                    <a:pt x="1200" y="4390"/>
                  </a:lnTo>
                  <a:lnTo>
                    <a:pt x="1212" y="4382"/>
                  </a:lnTo>
                  <a:lnTo>
                    <a:pt x="1222" y="4374"/>
                  </a:lnTo>
                  <a:lnTo>
                    <a:pt x="1222" y="4374"/>
                  </a:lnTo>
                  <a:cubicBezTo>
                    <a:pt x="1224" y="4377"/>
                    <a:pt x="1226" y="4380"/>
                    <a:pt x="1229" y="4381"/>
                  </a:cubicBezTo>
                  <a:cubicBezTo>
                    <a:pt x="1232" y="4384"/>
                    <a:pt x="1237" y="4384"/>
                    <a:pt x="1241" y="4384"/>
                  </a:cubicBezTo>
                  <a:cubicBezTo>
                    <a:pt x="1241" y="4393"/>
                    <a:pt x="1241" y="4403"/>
                    <a:pt x="1241" y="4412"/>
                  </a:cubicBezTo>
                  <a:cubicBezTo>
                    <a:pt x="1242" y="4450"/>
                    <a:pt x="1243" y="4487"/>
                    <a:pt x="1245" y="4523"/>
                  </a:cubicBezTo>
                  <a:cubicBezTo>
                    <a:pt x="1188" y="4505"/>
                    <a:pt x="1133" y="4484"/>
                    <a:pt x="1079" y="4462"/>
                  </a:cubicBezTo>
                  <a:lnTo>
                    <a:pt x="1093" y="4455"/>
                  </a:lnTo>
                  <a:close/>
                  <a:moveTo>
                    <a:pt x="1289" y="4330"/>
                  </a:moveTo>
                  <a:lnTo>
                    <a:pt x="1316" y="4310"/>
                  </a:lnTo>
                  <a:cubicBezTo>
                    <a:pt x="1322" y="4305"/>
                    <a:pt x="1329" y="4301"/>
                    <a:pt x="1336" y="4296"/>
                  </a:cubicBezTo>
                  <a:cubicBezTo>
                    <a:pt x="1345" y="4289"/>
                    <a:pt x="1355" y="4282"/>
                    <a:pt x="1364" y="4275"/>
                  </a:cubicBezTo>
                  <a:cubicBezTo>
                    <a:pt x="1378" y="4265"/>
                    <a:pt x="1392" y="4254"/>
                    <a:pt x="1406" y="4242"/>
                  </a:cubicBezTo>
                  <a:cubicBezTo>
                    <a:pt x="1413" y="4237"/>
                    <a:pt x="1420" y="4232"/>
                    <a:pt x="1427" y="4226"/>
                  </a:cubicBezTo>
                  <a:cubicBezTo>
                    <a:pt x="1434" y="4220"/>
                    <a:pt x="1444" y="4212"/>
                    <a:pt x="1452" y="4205"/>
                  </a:cubicBezTo>
                  <a:cubicBezTo>
                    <a:pt x="1460" y="4198"/>
                    <a:pt x="1465" y="4194"/>
                    <a:pt x="1472" y="4188"/>
                  </a:cubicBezTo>
                  <a:lnTo>
                    <a:pt x="1497" y="4167"/>
                  </a:lnTo>
                  <a:cubicBezTo>
                    <a:pt x="1503" y="4161"/>
                    <a:pt x="1510" y="4155"/>
                    <a:pt x="1516" y="4149"/>
                  </a:cubicBezTo>
                  <a:cubicBezTo>
                    <a:pt x="1522" y="4144"/>
                    <a:pt x="1533" y="4134"/>
                    <a:pt x="1542" y="4127"/>
                  </a:cubicBezTo>
                  <a:lnTo>
                    <a:pt x="1561" y="4109"/>
                  </a:lnTo>
                  <a:cubicBezTo>
                    <a:pt x="1570" y="4102"/>
                    <a:pt x="1578" y="4093"/>
                    <a:pt x="1587" y="4085"/>
                  </a:cubicBezTo>
                  <a:lnTo>
                    <a:pt x="1606" y="4068"/>
                  </a:lnTo>
                  <a:lnTo>
                    <a:pt x="1632" y="4043"/>
                  </a:lnTo>
                  <a:lnTo>
                    <a:pt x="1650" y="4025"/>
                  </a:lnTo>
                  <a:lnTo>
                    <a:pt x="1675" y="4000"/>
                  </a:lnTo>
                  <a:lnTo>
                    <a:pt x="1693" y="3982"/>
                  </a:lnTo>
                  <a:lnTo>
                    <a:pt x="1719" y="3956"/>
                  </a:lnTo>
                  <a:lnTo>
                    <a:pt x="1737" y="3938"/>
                  </a:lnTo>
                  <a:lnTo>
                    <a:pt x="1763" y="3911"/>
                  </a:lnTo>
                  <a:lnTo>
                    <a:pt x="1780" y="3893"/>
                  </a:lnTo>
                  <a:lnTo>
                    <a:pt x="1806" y="3866"/>
                  </a:lnTo>
                  <a:lnTo>
                    <a:pt x="1822" y="3848"/>
                  </a:lnTo>
                  <a:lnTo>
                    <a:pt x="1848" y="3821"/>
                  </a:lnTo>
                  <a:lnTo>
                    <a:pt x="1865" y="3803"/>
                  </a:lnTo>
                  <a:lnTo>
                    <a:pt x="1892" y="3773"/>
                  </a:lnTo>
                  <a:lnTo>
                    <a:pt x="1906" y="3758"/>
                  </a:lnTo>
                  <a:cubicBezTo>
                    <a:pt x="1916" y="3747"/>
                    <a:pt x="1926" y="3736"/>
                    <a:pt x="1935" y="3726"/>
                  </a:cubicBezTo>
                  <a:lnTo>
                    <a:pt x="1935" y="3726"/>
                  </a:lnTo>
                  <a:lnTo>
                    <a:pt x="1938" y="3728"/>
                  </a:lnTo>
                  <a:cubicBezTo>
                    <a:pt x="1935" y="3732"/>
                    <a:pt x="1933" y="3736"/>
                    <a:pt x="1930" y="3741"/>
                  </a:cubicBezTo>
                  <a:lnTo>
                    <a:pt x="1915" y="3768"/>
                  </a:lnTo>
                  <a:lnTo>
                    <a:pt x="1899" y="3796"/>
                  </a:lnTo>
                  <a:cubicBezTo>
                    <a:pt x="1894" y="3806"/>
                    <a:pt x="1888" y="3816"/>
                    <a:pt x="1883" y="3825"/>
                  </a:cubicBezTo>
                  <a:cubicBezTo>
                    <a:pt x="1877" y="3834"/>
                    <a:pt x="1874" y="3842"/>
                    <a:pt x="1869" y="3850"/>
                  </a:cubicBezTo>
                  <a:cubicBezTo>
                    <a:pt x="1864" y="3858"/>
                    <a:pt x="1857" y="3870"/>
                    <a:pt x="1852" y="3880"/>
                  </a:cubicBezTo>
                  <a:cubicBezTo>
                    <a:pt x="1846" y="3890"/>
                    <a:pt x="1843" y="3897"/>
                    <a:pt x="1839" y="3904"/>
                  </a:cubicBezTo>
                  <a:cubicBezTo>
                    <a:pt x="1834" y="3912"/>
                    <a:pt x="1827" y="3923"/>
                    <a:pt x="1822" y="3933"/>
                  </a:cubicBezTo>
                  <a:cubicBezTo>
                    <a:pt x="1816" y="3944"/>
                    <a:pt x="1813" y="3949"/>
                    <a:pt x="1809" y="3956"/>
                  </a:cubicBezTo>
                  <a:cubicBezTo>
                    <a:pt x="1804" y="3964"/>
                    <a:pt x="1797" y="3975"/>
                    <a:pt x="1791" y="3986"/>
                  </a:cubicBezTo>
                  <a:lnTo>
                    <a:pt x="1779" y="4007"/>
                  </a:lnTo>
                  <a:lnTo>
                    <a:pt x="1762" y="4036"/>
                  </a:lnTo>
                  <a:lnTo>
                    <a:pt x="1749" y="4056"/>
                  </a:lnTo>
                  <a:lnTo>
                    <a:pt x="1732" y="4085"/>
                  </a:lnTo>
                  <a:lnTo>
                    <a:pt x="1721" y="4104"/>
                  </a:lnTo>
                  <a:lnTo>
                    <a:pt x="1703" y="4134"/>
                  </a:lnTo>
                  <a:cubicBezTo>
                    <a:pt x="1699" y="4139"/>
                    <a:pt x="1696" y="4144"/>
                    <a:pt x="1693" y="4149"/>
                  </a:cubicBezTo>
                  <a:lnTo>
                    <a:pt x="1673" y="4181"/>
                  </a:lnTo>
                  <a:cubicBezTo>
                    <a:pt x="1671" y="4185"/>
                    <a:pt x="1668" y="4189"/>
                    <a:pt x="1665" y="4194"/>
                  </a:cubicBezTo>
                  <a:cubicBezTo>
                    <a:pt x="1658" y="4205"/>
                    <a:pt x="1651" y="4216"/>
                    <a:pt x="1644" y="4226"/>
                  </a:cubicBezTo>
                  <a:lnTo>
                    <a:pt x="1637" y="4238"/>
                  </a:lnTo>
                  <a:lnTo>
                    <a:pt x="1616" y="4271"/>
                  </a:lnTo>
                  <a:lnTo>
                    <a:pt x="1610" y="4279"/>
                  </a:lnTo>
                  <a:cubicBezTo>
                    <a:pt x="1569" y="4342"/>
                    <a:pt x="1527" y="4402"/>
                    <a:pt x="1486" y="4458"/>
                  </a:cubicBezTo>
                  <a:lnTo>
                    <a:pt x="1486" y="4458"/>
                  </a:lnTo>
                  <a:cubicBezTo>
                    <a:pt x="1485" y="4458"/>
                    <a:pt x="1484" y="4457"/>
                    <a:pt x="1484" y="4457"/>
                  </a:cubicBezTo>
                  <a:cubicBezTo>
                    <a:pt x="1480" y="4455"/>
                    <a:pt x="1476" y="4454"/>
                    <a:pt x="1472" y="4453"/>
                  </a:cubicBezTo>
                  <a:lnTo>
                    <a:pt x="1472" y="4453"/>
                  </a:lnTo>
                  <a:cubicBezTo>
                    <a:pt x="1468" y="4454"/>
                    <a:pt x="1464" y="4456"/>
                    <a:pt x="1461" y="4457"/>
                  </a:cubicBezTo>
                  <a:cubicBezTo>
                    <a:pt x="1457" y="4460"/>
                    <a:pt x="1453" y="4462"/>
                    <a:pt x="1452" y="4465"/>
                  </a:cubicBezTo>
                  <a:cubicBezTo>
                    <a:pt x="1451" y="4466"/>
                    <a:pt x="1451" y="4466"/>
                    <a:pt x="1451" y="4466"/>
                  </a:cubicBezTo>
                  <a:lnTo>
                    <a:pt x="1440" y="4461"/>
                  </a:lnTo>
                  <a:cubicBezTo>
                    <a:pt x="1393" y="4438"/>
                    <a:pt x="1347" y="4415"/>
                    <a:pt x="1302" y="4391"/>
                  </a:cubicBezTo>
                  <a:lnTo>
                    <a:pt x="1297" y="4389"/>
                  </a:lnTo>
                  <a:lnTo>
                    <a:pt x="1262" y="4369"/>
                  </a:lnTo>
                  <a:lnTo>
                    <a:pt x="1262" y="4369"/>
                  </a:lnTo>
                  <a:cubicBezTo>
                    <a:pt x="1263" y="4366"/>
                    <a:pt x="1264" y="4362"/>
                    <a:pt x="1264" y="4359"/>
                  </a:cubicBezTo>
                  <a:lnTo>
                    <a:pt x="1264" y="4359"/>
                  </a:lnTo>
                  <a:cubicBezTo>
                    <a:pt x="1264" y="4354"/>
                    <a:pt x="1263" y="4351"/>
                    <a:pt x="1261" y="4347"/>
                  </a:cubicBezTo>
                  <a:cubicBezTo>
                    <a:pt x="1261" y="4347"/>
                    <a:pt x="1261" y="4347"/>
                    <a:pt x="1260" y="4346"/>
                  </a:cubicBezTo>
                  <a:lnTo>
                    <a:pt x="1268" y="4341"/>
                  </a:lnTo>
                  <a:lnTo>
                    <a:pt x="1289" y="4330"/>
                  </a:lnTo>
                  <a:close/>
                  <a:moveTo>
                    <a:pt x="2128" y="3238"/>
                  </a:moveTo>
                  <a:cubicBezTo>
                    <a:pt x="2182" y="3095"/>
                    <a:pt x="2238" y="2950"/>
                    <a:pt x="2295" y="2804"/>
                  </a:cubicBezTo>
                  <a:cubicBezTo>
                    <a:pt x="2304" y="2782"/>
                    <a:pt x="2312" y="2759"/>
                    <a:pt x="2321" y="2737"/>
                  </a:cubicBezTo>
                  <a:cubicBezTo>
                    <a:pt x="2336" y="2698"/>
                    <a:pt x="2352" y="2658"/>
                    <a:pt x="2368" y="2619"/>
                  </a:cubicBezTo>
                  <a:cubicBezTo>
                    <a:pt x="2383" y="2580"/>
                    <a:pt x="2399" y="2542"/>
                    <a:pt x="2415" y="2503"/>
                  </a:cubicBezTo>
                  <a:lnTo>
                    <a:pt x="2415" y="2503"/>
                  </a:lnTo>
                  <a:cubicBezTo>
                    <a:pt x="2418" y="2504"/>
                    <a:pt x="2420" y="2504"/>
                    <a:pt x="2423" y="2504"/>
                  </a:cubicBezTo>
                  <a:lnTo>
                    <a:pt x="2423" y="2504"/>
                  </a:lnTo>
                  <a:cubicBezTo>
                    <a:pt x="2427" y="2504"/>
                    <a:pt x="2430" y="2503"/>
                    <a:pt x="2434" y="2501"/>
                  </a:cubicBezTo>
                  <a:cubicBezTo>
                    <a:pt x="2627" y="2832"/>
                    <a:pt x="2817" y="3153"/>
                    <a:pt x="3019" y="3458"/>
                  </a:cubicBezTo>
                  <a:lnTo>
                    <a:pt x="3023" y="3463"/>
                  </a:lnTo>
                  <a:cubicBezTo>
                    <a:pt x="3047" y="3499"/>
                    <a:pt x="3071" y="3535"/>
                    <a:pt x="3096" y="3570"/>
                  </a:cubicBezTo>
                  <a:lnTo>
                    <a:pt x="3096" y="3570"/>
                  </a:lnTo>
                  <a:cubicBezTo>
                    <a:pt x="3093" y="3572"/>
                    <a:pt x="3091" y="3575"/>
                    <a:pt x="3089" y="3578"/>
                  </a:cubicBezTo>
                  <a:cubicBezTo>
                    <a:pt x="3087" y="3581"/>
                    <a:pt x="3086" y="3585"/>
                    <a:pt x="3086" y="3589"/>
                  </a:cubicBezTo>
                  <a:cubicBezTo>
                    <a:pt x="3086" y="3590"/>
                    <a:pt x="3086" y="3590"/>
                    <a:pt x="3086" y="3590"/>
                  </a:cubicBezTo>
                  <a:cubicBezTo>
                    <a:pt x="3086" y="3591"/>
                    <a:pt x="3086" y="3592"/>
                    <a:pt x="3086" y="3592"/>
                  </a:cubicBezTo>
                  <a:cubicBezTo>
                    <a:pt x="3041" y="3600"/>
                    <a:pt x="2996" y="3606"/>
                    <a:pt x="2952" y="3612"/>
                  </a:cubicBezTo>
                  <a:lnTo>
                    <a:pt x="2946" y="3612"/>
                  </a:lnTo>
                  <a:cubicBezTo>
                    <a:pt x="2896" y="3619"/>
                    <a:pt x="2848" y="3626"/>
                    <a:pt x="2800" y="3632"/>
                  </a:cubicBezTo>
                  <a:lnTo>
                    <a:pt x="2782" y="3634"/>
                  </a:lnTo>
                  <a:cubicBezTo>
                    <a:pt x="2692" y="3646"/>
                    <a:pt x="2604" y="3656"/>
                    <a:pt x="2517" y="3665"/>
                  </a:cubicBezTo>
                  <a:lnTo>
                    <a:pt x="2506" y="3666"/>
                  </a:lnTo>
                  <a:lnTo>
                    <a:pt x="2472" y="3669"/>
                  </a:lnTo>
                  <a:lnTo>
                    <a:pt x="2363" y="3679"/>
                  </a:lnTo>
                  <a:lnTo>
                    <a:pt x="2324" y="3682"/>
                  </a:lnTo>
                  <a:cubicBezTo>
                    <a:pt x="2290" y="3685"/>
                    <a:pt x="2257" y="3688"/>
                    <a:pt x="2224" y="3690"/>
                  </a:cubicBezTo>
                  <a:lnTo>
                    <a:pt x="2182" y="3693"/>
                  </a:lnTo>
                  <a:lnTo>
                    <a:pt x="2087" y="3699"/>
                  </a:lnTo>
                  <a:lnTo>
                    <a:pt x="2036" y="3701"/>
                  </a:lnTo>
                  <a:lnTo>
                    <a:pt x="1974" y="3704"/>
                  </a:lnTo>
                  <a:lnTo>
                    <a:pt x="1974" y="3704"/>
                  </a:lnTo>
                  <a:cubicBezTo>
                    <a:pt x="1974" y="3700"/>
                    <a:pt x="1972" y="3698"/>
                    <a:pt x="1971" y="3694"/>
                  </a:cubicBezTo>
                  <a:cubicBezTo>
                    <a:pt x="1968" y="3691"/>
                    <a:pt x="1966" y="3688"/>
                    <a:pt x="1963" y="3685"/>
                  </a:cubicBezTo>
                  <a:cubicBezTo>
                    <a:pt x="1962" y="3685"/>
                    <a:pt x="1961" y="3685"/>
                    <a:pt x="1960" y="3684"/>
                  </a:cubicBezTo>
                  <a:cubicBezTo>
                    <a:pt x="1985" y="3618"/>
                    <a:pt x="2010" y="3550"/>
                    <a:pt x="2035" y="3484"/>
                  </a:cubicBezTo>
                  <a:cubicBezTo>
                    <a:pt x="2065" y="3404"/>
                    <a:pt x="2096" y="3321"/>
                    <a:pt x="2127" y="3238"/>
                  </a:cubicBezTo>
                  <a:lnTo>
                    <a:pt x="2128" y="3238"/>
                  </a:lnTo>
                  <a:close/>
                  <a:moveTo>
                    <a:pt x="2258" y="2549"/>
                  </a:moveTo>
                  <a:cubicBezTo>
                    <a:pt x="2223" y="2564"/>
                    <a:pt x="2188" y="2579"/>
                    <a:pt x="2152" y="2594"/>
                  </a:cubicBezTo>
                  <a:lnTo>
                    <a:pt x="2102" y="2616"/>
                  </a:lnTo>
                  <a:lnTo>
                    <a:pt x="1978" y="2670"/>
                  </a:lnTo>
                  <a:lnTo>
                    <a:pt x="1946" y="2683"/>
                  </a:lnTo>
                  <a:lnTo>
                    <a:pt x="1794" y="2750"/>
                  </a:lnTo>
                  <a:lnTo>
                    <a:pt x="1663" y="2807"/>
                  </a:lnTo>
                  <a:lnTo>
                    <a:pt x="1663" y="2807"/>
                  </a:lnTo>
                  <a:lnTo>
                    <a:pt x="1662" y="2806"/>
                  </a:lnTo>
                  <a:cubicBezTo>
                    <a:pt x="1660" y="2802"/>
                    <a:pt x="1656" y="2799"/>
                    <a:pt x="1653" y="2797"/>
                  </a:cubicBezTo>
                  <a:cubicBezTo>
                    <a:pt x="1649" y="2795"/>
                    <a:pt x="1647" y="2794"/>
                    <a:pt x="1643" y="2794"/>
                  </a:cubicBezTo>
                  <a:lnTo>
                    <a:pt x="1643" y="2701"/>
                  </a:lnTo>
                  <a:cubicBezTo>
                    <a:pt x="1643" y="2691"/>
                    <a:pt x="1643" y="2681"/>
                    <a:pt x="1643" y="2672"/>
                  </a:cubicBezTo>
                  <a:lnTo>
                    <a:pt x="1643" y="2672"/>
                  </a:lnTo>
                  <a:cubicBezTo>
                    <a:pt x="1647" y="2672"/>
                    <a:pt x="1651" y="2671"/>
                    <a:pt x="1654" y="2669"/>
                  </a:cubicBezTo>
                  <a:cubicBezTo>
                    <a:pt x="1658" y="2666"/>
                    <a:pt x="1661" y="2664"/>
                    <a:pt x="1663" y="2660"/>
                  </a:cubicBezTo>
                  <a:cubicBezTo>
                    <a:pt x="1665" y="2656"/>
                    <a:pt x="1666" y="2652"/>
                    <a:pt x="1666" y="2648"/>
                  </a:cubicBezTo>
                  <a:lnTo>
                    <a:pt x="1666" y="2648"/>
                  </a:lnTo>
                  <a:lnTo>
                    <a:pt x="1666" y="2648"/>
                  </a:lnTo>
                  <a:cubicBezTo>
                    <a:pt x="1666" y="2647"/>
                    <a:pt x="1666" y="2647"/>
                    <a:pt x="1666" y="2646"/>
                  </a:cubicBezTo>
                  <a:cubicBezTo>
                    <a:pt x="1666" y="2645"/>
                    <a:pt x="1666" y="2645"/>
                    <a:pt x="1666" y="2644"/>
                  </a:cubicBezTo>
                  <a:cubicBezTo>
                    <a:pt x="1729" y="2629"/>
                    <a:pt x="1789" y="2616"/>
                    <a:pt x="1848" y="2603"/>
                  </a:cubicBezTo>
                  <a:lnTo>
                    <a:pt x="1856" y="2601"/>
                  </a:lnTo>
                  <a:lnTo>
                    <a:pt x="1909" y="2589"/>
                  </a:lnTo>
                  <a:lnTo>
                    <a:pt x="1958" y="2579"/>
                  </a:lnTo>
                  <a:lnTo>
                    <a:pt x="1995" y="2571"/>
                  </a:lnTo>
                  <a:lnTo>
                    <a:pt x="2056" y="2557"/>
                  </a:lnTo>
                  <a:lnTo>
                    <a:pt x="2087" y="2551"/>
                  </a:lnTo>
                  <a:lnTo>
                    <a:pt x="2151" y="2537"/>
                  </a:lnTo>
                  <a:lnTo>
                    <a:pt x="2179" y="2532"/>
                  </a:lnTo>
                  <a:cubicBezTo>
                    <a:pt x="2201" y="2527"/>
                    <a:pt x="2222" y="2523"/>
                    <a:pt x="2243" y="2518"/>
                  </a:cubicBezTo>
                  <a:lnTo>
                    <a:pt x="2270" y="2513"/>
                  </a:lnTo>
                  <a:lnTo>
                    <a:pt x="2333" y="2500"/>
                  </a:lnTo>
                  <a:lnTo>
                    <a:pt x="2358" y="2495"/>
                  </a:lnTo>
                  <a:lnTo>
                    <a:pt x="2401" y="2487"/>
                  </a:lnTo>
                  <a:lnTo>
                    <a:pt x="2401" y="2487"/>
                  </a:lnTo>
                  <a:lnTo>
                    <a:pt x="2401" y="2488"/>
                  </a:lnTo>
                  <a:cubicBezTo>
                    <a:pt x="2401" y="2489"/>
                    <a:pt x="2401" y="2489"/>
                    <a:pt x="2401" y="2489"/>
                  </a:cubicBezTo>
                  <a:lnTo>
                    <a:pt x="2323" y="2522"/>
                  </a:lnTo>
                  <a:lnTo>
                    <a:pt x="2258" y="2549"/>
                  </a:lnTo>
                  <a:close/>
                  <a:moveTo>
                    <a:pt x="1559" y="2431"/>
                  </a:moveTo>
                  <a:lnTo>
                    <a:pt x="1559" y="2431"/>
                  </a:lnTo>
                  <a:cubicBezTo>
                    <a:pt x="1559" y="2427"/>
                    <a:pt x="1557" y="2423"/>
                    <a:pt x="1556" y="2420"/>
                  </a:cubicBezTo>
                  <a:cubicBezTo>
                    <a:pt x="1555" y="2419"/>
                    <a:pt x="1555" y="2418"/>
                    <a:pt x="1555" y="2417"/>
                  </a:cubicBezTo>
                  <a:lnTo>
                    <a:pt x="1639" y="2353"/>
                  </a:lnTo>
                  <a:lnTo>
                    <a:pt x="1669" y="2331"/>
                  </a:lnTo>
                  <a:lnTo>
                    <a:pt x="1689" y="2316"/>
                  </a:lnTo>
                  <a:lnTo>
                    <a:pt x="1740" y="2277"/>
                  </a:lnTo>
                  <a:lnTo>
                    <a:pt x="1765" y="2257"/>
                  </a:lnTo>
                  <a:lnTo>
                    <a:pt x="1812" y="2222"/>
                  </a:lnTo>
                  <a:lnTo>
                    <a:pt x="1852" y="2194"/>
                  </a:lnTo>
                  <a:lnTo>
                    <a:pt x="1887" y="2168"/>
                  </a:lnTo>
                  <a:lnTo>
                    <a:pt x="1933" y="2135"/>
                  </a:lnTo>
                  <a:lnTo>
                    <a:pt x="1964" y="2112"/>
                  </a:lnTo>
                  <a:lnTo>
                    <a:pt x="2013" y="2078"/>
                  </a:lnTo>
                  <a:lnTo>
                    <a:pt x="2043" y="2056"/>
                  </a:lnTo>
                  <a:lnTo>
                    <a:pt x="2093" y="2021"/>
                  </a:lnTo>
                  <a:lnTo>
                    <a:pt x="2109" y="2011"/>
                  </a:lnTo>
                  <a:lnTo>
                    <a:pt x="2112" y="2014"/>
                  </a:lnTo>
                  <a:cubicBezTo>
                    <a:pt x="2105" y="2023"/>
                    <a:pt x="2098" y="2032"/>
                    <a:pt x="2091" y="2041"/>
                  </a:cubicBezTo>
                  <a:lnTo>
                    <a:pt x="2060" y="2081"/>
                  </a:lnTo>
                  <a:lnTo>
                    <a:pt x="2026" y="2126"/>
                  </a:lnTo>
                  <a:lnTo>
                    <a:pt x="1998" y="2163"/>
                  </a:lnTo>
                  <a:cubicBezTo>
                    <a:pt x="1984" y="2180"/>
                    <a:pt x="1971" y="2198"/>
                    <a:pt x="1958" y="2215"/>
                  </a:cubicBezTo>
                  <a:lnTo>
                    <a:pt x="1936" y="2244"/>
                  </a:lnTo>
                  <a:lnTo>
                    <a:pt x="1887" y="2310"/>
                  </a:lnTo>
                  <a:cubicBezTo>
                    <a:pt x="1883" y="2315"/>
                    <a:pt x="1879" y="2321"/>
                    <a:pt x="1875" y="2326"/>
                  </a:cubicBezTo>
                  <a:cubicBezTo>
                    <a:pt x="1815" y="2408"/>
                    <a:pt x="1755" y="2489"/>
                    <a:pt x="1698" y="2568"/>
                  </a:cubicBezTo>
                  <a:lnTo>
                    <a:pt x="1655" y="2628"/>
                  </a:lnTo>
                  <a:lnTo>
                    <a:pt x="1655" y="2628"/>
                  </a:lnTo>
                  <a:cubicBezTo>
                    <a:pt x="1654" y="2628"/>
                    <a:pt x="1654" y="2628"/>
                    <a:pt x="1653" y="2627"/>
                  </a:cubicBezTo>
                  <a:cubicBezTo>
                    <a:pt x="1650" y="2625"/>
                    <a:pt x="1646" y="2624"/>
                    <a:pt x="1642" y="2624"/>
                  </a:cubicBezTo>
                  <a:lnTo>
                    <a:pt x="1642" y="2624"/>
                  </a:lnTo>
                  <a:cubicBezTo>
                    <a:pt x="1639" y="2624"/>
                    <a:pt x="1636" y="2625"/>
                    <a:pt x="1632" y="2626"/>
                  </a:cubicBezTo>
                  <a:lnTo>
                    <a:pt x="1616" y="2593"/>
                  </a:lnTo>
                  <a:lnTo>
                    <a:pt x="1547" y="2452"/>
                  </a:lnTo>
                  <a:lnTo>
                    <a:pt x="1547" y="2452"/>
                  </a:lnTo>
                  <a:lnTo>
                    <a:pt x="1547" y="2452"/>
                  </a:lnTo>
                  <a:cubicBezTo>
                    <a:pt x="1551" y="2450"/>
                    <a:pt x="1554" y="2446"/>
                    <a:pt x="1556" y="2443"/>
                  </a:cubicBezTo>
                  <a:cubicBezTo>
                    <a:pt x="1558" y="2439"/>
                    <a:pt x="1559" y="2436"/>
                    <a:pt x="1559" y="2432"/>
                  </a:cubicBezTo>
                  <a:lnTo>
                    <a:pt x="1559" y="2431"/>
                  </a:lnTo>
                  <a:close/>
                  <a:moveTo>
                    <a:pt x="2022" y="1716"/>
                  </a:moveTo>
                  <a:cubicBezTo>
                    <a:pt x="2005" y="1672"/>
                    <a:pt x="1988" y="1629"/>
                    <a:pt x="1971" y="1586"/>
                  </a:cubicBezTo>
                  <a:lnTo>
                    <a:pt x="1967" y="1577"/>
                  </a:lnTo>
                  <a:cubicBezTo>
                    <a:pt x="1949" y="1530"/>
                    <a:pt x="1930" y="1484"/>
                    <a:pt x="1912" y="1439"/>
                  </a:cubicBezTo>
                  <a:lnTo>
                    <a:pt x="1908" y="1429"/>
                  </a:lnTo>
                  <a:lnTo>
                    <a:pt x="1883" y="1368"/>
                  </a:lnTo>
                  <a:lnTo>
                    <a:pt x="1881" y="1364"/>
                  </a:lnTo>
                  <a:cubicBezTo>
                    <a:pt x="1866" y="1328"/>
                    <a:pt x="1851" y="1292"/>
                    <a:pt x="1836" y="1258"/>
                  </a:cubicBezTo>
                  <a:lnTo>
                    <a:pt x="1836" y="1258"/>
                  </a:lnTo>
                  <a:cubicBezTo>
                    <a:pt x="2052" y="1186"/>
                    <a:pt x="2239" y="1138"/>
                    <a:pt x="2464" y="1097"/>
                  </a:cubicBezTo>
                  <a:cubicBezTo>
                    <a:pt x="2459" y="1107"/>
                    <a:pt x="2454" y="1116"/>
                    <a:pt x="2450" y="1127"/>
                  </a:cubicBezTo>
                  <a:cubicBezTo>
                    <a:pt x="2446" y="1137"/>
                    <a:pt x="2440" y="1150"/>
                    <a:pt x="2435" y="1161"/>
                  </a:cubicBezTo>
                  <a:cubicBezTo>
                    <a:pt x="2430" y="1172"/>
                    <a:pt x="2424" y="1188"/>
                    <a:pt x="2418" y="1202"/>
                  </a:cubicBezTo>
                  <a:cubicBezTo>
                    <a:pt x="2413" y="1212"/>
                    <a:pt x="2409" y="1222"/>
                    <a:pt x="2405" y="1233"/>
                  </a:cubicBezTo>
                  <a:cubicBezTo>
                    <a:pt x="2385" y="1281"/>
                    <a:pt x="2363" y="1331"/>
                    <a:pt x="2343" y="1384"/>
                  </a:cubicBezTo>
                  <a:lnTo>
                    <a:pt x="2342" y="1386"/>
                  </a:lnTo>
                  <a:cubicBezTo>
                    <a:pt x="2332" y="1411"/>
                    <a:pt x="2322" y="1437"/>
                    <a:pt x="2313" y="1463"/>
                  </a:cubicBezTo>
                  <a:lnTo>
                    <a:pt x="2308" y="1474"/>
                  </a:lnTo>
                  <a:cubicBezTo>
                    <a:pt x="2300" y="1497"/>
                    <a:pt x="2291" y="1521"/>
                    <a:pt x="2282" y="1545"/>
                  </a:cubicBezTo>
                  <a:cubicBezTo>
                    <a:pt x="2281" y="1547"/>
                    <a:pt x="2280" y="1550"/>
                    <a:pt x="2279" y="1553"/>
                  </a:cubicBezTo>
                  <a:cubicBezTo>
                    <a:pt x="2270" y="1578"/>
                    <a:pt x="2260" y="1604"/>
                    <a:pt x="2251" y="1629"/>
                  </a:cubicBezTo>
                  <a:cubicBezTo>
                    <a:pt x="2251" y="1632"/>
                    <a:pt x="2250" y="1634"/>
                    <a:pt x="2249" y="1636"/>
                  </a:cubicBezTo>
                  <a:cubicBezTo>
                    <a:pt x="2211" y="1742"/>
                    <a:pt x="2173" y="1855"/>
                    <a:pt x="2134" y="1975"/>
                  </a:cubicBezTo>
                  <a:lnTo>
                    <a:pt x="2134" y="1975"/>
                  </a:lnTo>
                  <a:cubicBezTo>
                    <a:pt x="2132" y="1974"/>
                    <a:pt x="2130" y="1974"/>
                    <a:pt x="2127" y="1974"/>
                  </a:cubicBezTo>
                  <a:lnTo>
                    <a:pt x="2127" y="1974"/>
                  </a:lnTo>
                  <a:cubicBezTo>
                    <a:pt x="2125" y="1974"/>
                    <a:pt x="2123" y="1974"/>
                    <a:pt x="2120" y="1975"/>
                  </a:cubicBezTo>
                  <a:lnTo>
                    <a:pt x="2072" y="1849"/>
                  </a:lnTo>
                  <a:cubicBezTo>
                    <a:pt x="2055" y="1803"/>
                    <a:pt x="2038" y="1759"/>
                    <a:pt x="2022" y="1716"/>
                  </a:cubicBezTo>
                  <a:close/>
                  <a:moveTo>
                    <a:pt x="1790" y="1247"/>
                  </a:moveTo>
                  <a:lnTo>
                    <a:pt x="1790" y="1247"/>
                  </a:lnTo>
                  <a:lnTo>
                    <a:pt x="1790" y="1247"/>
                  </a:lnTo>
                  <a:cubicBezTo>
                    <a:pt x="1786" y="1247"/>
                    <a:pt x="1782" y="1247"/>
                    <a:pt x="1778" y="1250"/>
                  </a:cubicBezTo>
                  <a:cubicBezTo>
                    <a:pt x="1774" y="1252"/>
                    <a:pt x="1771" y="1255"/>
                    <a:pt x="1769" y="1259"/>
                  </a:cubicBezTo>
                  <a:cubicBezTo>
                    <a:pt x="1766" y="1263"/>
                    <a:pt x="1766" y="1267"/>
                    <a:pt x="1766" y="1271"/>
                  </a:cubicBezTo>
                  <a:lnTo>
                    <a:pt x="1766" y="1271"/>
                  </a:lnTo>
                  <a:lnTo>
                    <a:pt x="1766" y="1271"/>
                  </a:lnTo>
                  <a:cubicBezTo>
                    <a:pt x="1766" y="1274"/>
                    <a:pt x="1767" y="1276"/>
                    <a:pt x="1768" y="1278"/>
                  </a:cubicBezTo>
                  <a:cubicBezTo>
                    <a:pt x="1708" y="1299"/>
                    <a:pt x="1650" y="1321"/>
                    <a:pt x="1592" y="1343"/>
                  </a:cubicBezTo>
                  <a:cubicBezTo>
                    <a:pt x="1594" y="1324"/>
                    <a:pt x="1596" y="1304"/>
                    <a:pt x="1597" y="1286"/>
                  </a:cubicBezTo>
                  <a:lnTo>
                    <a:pt x="1599" y="1267"/>
                  </a:lnTo>
                  <a:cubicBezTo>
                    <a:pt x="1601" y="1247"/>
                    <a:pt x="1603" y="1227"/>
                    <a:pt x="1605" y="1208"/>
                  </a:cubicBezTo>
                  <a:cubicBezTo>
                    <a:pt x="1664" y="1186"/>
                    <a:pt x="1724" y="1167"/>
                    <a:pt x="1785" y="1149"/>
                  </a:cubicBezTo>
                  <a:cubicBezTo>
                    <a:pt x="1788" y="1155"/>
                    <a:pt x="1790" y="1161"/>
                    <a:pt x="1793" y="1167"/>
                  </a:cubicBezTo>
                  <a:lnTo>
                    <a:pt x="1811" y="1206"/>
                  </a:lnTo>
                  <a:lnTo>
                    <a:pt x="1823" y="1232"/>
                  </a:lnTo>
                  <a:lnTo>
                    <a:pt x="1833" y="1256"/>
                  </a:lnTo>
                  <a:lnTo>
                    <a:pt x="1813" y="1263"/>
                  </a:lnTo>
                  <a:lnTo>
                    <a:pt x="1813" y="1263"/>
                  </a:lnTo>
                  <a:cubicBezTo>
                    <a:pt x="1813" y="1261"/>
                    <a:pt x="1812" y="1260"/>
                    <a:pt x="1811" y="1258"/>
                  </a:cubicBezTo>
                  <a:cubicBezTo>
                    <a:pt x="1809" y="1254"/>
                    <a:pt x="1805" y="1251"/>
                    <a:pt x="1802" y="1249"/>
                  </a:cubicBezTo>
                  <a:cubicBezTo>
                    <a:pt x="1798" y="1246"/>
                    <a:pt x="1795" y="1246"/>
                    <a:pt x="1790" y="1246"/>
                  </a:cubicBezTo>
                  <a:lnTo>
                    <a:pt x="1790" y="1246"/>
                  </a:lnTo>
                  <a:lnTo>
                    <a:pt x="1790" y="1247"/>
                  </a:lnTo>
                  <a:close/>
                  <a:moveTo>
                    <a:pt x="2489" y="1046"/>
                  </a:moveTo>
                  <a:cubicBezTo>
                    <a:pt x="2492" y="1039"/>
                    <a:pt x="2495" y="1032"/>
                    <a:pt x="2499" y="1025"/>
                  </a:cubicBezTo>
                  <a:cubicBezTo>
                    <a:pt x="2502" y="1018"/>
                    <a:pt x="2506" y="1010"/>
                    <a:pt x="2510" y="1002"/>
                  </a:cubicBezTo>
                  <a:cubicBezTo>
                    <a:pt x="2597" y="993"/>
                    <a:pt x="2686" y="986"/>
                    <a:pt x="2776" y="981"/>
                  </a:cubicBezTo>
                  <a:lnTo>
                    <a:pt x="2780" y="988"/>
                  </a:lnTo>
                  <a:lnTo>
                    <a:pt x="2807" y="1027"/>
                  </a:lnTo>
                  <a:lnTo>
                    <a:pt x="2817" y="1042"/>
                  </a:lnTo>
                  <a:lnTo>
                    <a:pt x="2817" y="1043"/>
                  </a:lnTo>
                  <a:cubicBezTo>
                    <a:pt x="2723" y="1053"/>
                    <a:pt x="2629" y="1066"/>
                    <a:pt x="2535" y="1083"/>
                  </a:cubicBezTo>
                  <a:cubicBezTo>
                    <a:pt x="2512" y="1087"/>
                    <a:pt x="2489" y="1091"/>
                    <a:pt x="2466" y="1095"/>
                  </a:cubicBezTo>
                  <a:lnTo>
                    <a:pt x="2466" y="1093"/>
                  </a:lnTo>
                  <a:cubicBezTo>
                    <a:pt x="2475" y="1076"/>
                    <a:pt x="2482" y="1060"/>
                    <a:pt x="2489" y="1045"/>
                  </a:cubicBezTo>
                  <a:lnTo>
                    <a:pt x="2489" y="1046"/>
                  </a:lnTo>
                  <a:close/>
                  <a:moveTo>
                    <a:pt x="2853" y="1094"/>
                  </a:moveTo>
                  <a:cubicBezTo>
                    <a:pt x="3015" y="1336"/>
                    <a:pt x="3173" y="1602"/>
                    <a:pt x="3337" y="1878"/>
                  </a:cubicBezTo>
                  <a:cubicBezTo>
                    <a:pt x="3395" y="1975"/>
                    <a:pt x="3454" y="2075"/>
                    <a:pt x="3514" y="2173"/>
                  </a:cubicBezTo>
                  <a:lnTo>
                    <a:pt x="3518" y="2179"/>
                  </a:lnTo>
                  <a:lnTo>
                    <a:pt x="3518" y="2179"/>
                  </a:lnTo>
                  <a:cubicBezTo>
                    <a:pt x="3514" y="2181"/>
                    <a:pt x="3512" y="2183"/>
                    <a:pt x="3510" y="2187"/>
                  </a:cubicBezTo>
                  <a:cubicBezTo>
                    <a:pt x="3509" y="2188"/>
                    <a:pt x="3508" y="2191"/>
                    <a:pt x="3508" y="2193"/>
                  </a:cubicBezTo>
                  <a:lnTo>
                    <a:pt x="3397" y="2171"/>
                  </a:lnTo>
                  <a:cubicBezTo>
                    <a:pt x="3377" y="2167"/>
                    <a:pt x="3359" y="2163"/>
                    <a:pt x="3340" y="2160"/>
                  </a:cubicBezTo>
                  <a:cubicBezTo>
                    <a:pt x="3299" y="2152"/>
                    <a:pt x="3259" y="2144"/>
                    <a:pt x="3219" y="2137"/>
                  </a:cubicBezTo>
                  <a:cubicBezTo>
                    <a:pt x="3197" y="2133"/>
                    <a:pt x="3175" y="2129"/>
                    <a:pt x="3154" y="2125"/>
                  </a:cubicBezTo>
                  <a:cubicBezTo>
                    <a:pt x="3120" y="2119"/>
                    <a:pt x="3087" y="2114"/>
                    <a:pt x="3053" y="2108"/>
                  </a:cubicBezTo>
                  <a:lnTo>
                    <a:pt x="2973" y="2095"/>
                  </a:lnTo>
                  <a:lnTo>
                    <a:pt x="2896" y="2083"/>
                  </a:lnTo>
                  <a:cubicBezTo>
                    <a:pt x="2864" y="2078"/>
                    <a:pt x="2830" y="2072"/>
                    <a:pt x="2799" y="2068"/>
                  </a:cubicBezTo>
                  <a:lnTo>
                    <a:pt x="2791" y="2067"/>
                  </a:lnTo>
                  <a:cubicBezTo>
                    <a:pt x="2685" y="2052"/>
                    <a:pt x="2581" y="2038"/>
                    <a:pt x="2480" y="2027"/>
                  </a:cubicBezTo>
                  <a:lnTo>
                    <a:pt x="2458" y="2025"/>
                  </a:lnTo>
                  <a:cubicBezTo>
                    <a:pt x="2423" y="2021"/>
                    <a:pt x="2390" y="2018"/>
                    <a:pt x="2356" y="2015"/>
                  </a:cubicBezTo>
                  <a:cubicBezTo>
                    <a:pt x="2335" y="2013"/>
                    <a:pt x="2313" y="2010"/>
                    <a:pt x="2292" y="2009"/>
                  </a:cubicBezTo>
                  <a:cubicBezTo>
                    <a:pt x="2265" y="2006"/>
                    <a:pt x="2238" y="2004"/>
                    <a:pt x="2210" y="2002"/>
                  </a:cubicBezTo>
                  <a:lnTo>
                    <a:pt x="2153" y="1998"/>
                  </a:lnTo>
                  <a:lnTo>
                    <a:pt x="2153" y="1998"/>
                  </a:lnTo>
                  <a:lnTo>
                    <a:pt x="2153" y="1998"/>
                  </a:lnTo>
                  <a:cubicBezTo>
                    <a:pt x="2153" y="1993"/>
                    <a:pt x="2151" y="1990"/>
                    <a:pt x="2149" y="1986"/>
                  </a:cubicBezTo>
                  <a:cubicBezTo>
                    <a:pt x="2146" y="1982"/>
                    <a:pt x="2143" y="1979"/>
                    <a:pt x="2140" y="1977"/>
                  </a:cubicBezTo>
                  <a:cubicBezTo>
                    <a:pt x="2138" y="1976"/>
                    <a:pt x="2138" y="1976"/>
                    <a:pt x="2137" y="1975"/>
                  </a:cubicBezTo>
                  <a:lnTo>
                    <a:pt x="2148" y="1943"/>
                  </a:lnTo>
                  <a:lnTo>
                    <a:pt x="2161" y="1901"/>
                  </a:lnTo>
                  <a:cubicBezTo>
                    <a:pt x="2167" y="1883"/>
                    <a:pt x="2173" y="1865"/>
                    <a:pt x="2179" y="1847"/>
                  </a:cubicBezTo>
                  <a:cubicBezTo>
                    <a:pt x="2184" y="1834"/>
                    <a:pt x="2188" y="1821"/>
                    <a:pt x="2192" y="1807"/>
                  </a:cubicBezTo>
                  <a:cubicBezTo>
                    <a:pt x="2199" y="1786"/>
                    <a:pt x="2207" y="1765"/>
                    <a:pt x="2214" y="1745"/>
                  </a:cubicBezTo>
                  <a:lnTo>
                    <a:pt x="2223" y="1717"/>
                  </a:lnTo>
                  <a:cubicBezTo>
                    <a:pt x="2231" y="1696"/>
                    <a:pt x="2238" y="1675"/>
                    <a:pt x="2245" y="1655"/>
                  </a:cubicBezTo>
                  <a:lnTo>
                    <a:pt x="2254" y="1629"/>
                  </a:lnTo>
                  <a:cubicBezTo>
                    <a:pt x="2275" y="1572"/>
                    <a:pt x="2295" y="1517"/>
                    <a:pt x="2315" y="1463"/>
                  </a:cubicBezTo>
                  <a:lnTo>
                    <a:pt x="2329" y="1428"/>
                  </a:lnTo>
                  <a:cubicBezTo>
                    <a:pt x="2335" y="1413"/>
                    <a:pt x="2340" y="1398"/>
                    <a:pt x="2346" y="1384"/>
                  </a:cubicBezTo>
                  <a:cubicBezTo>
                    <a:pt x="2352" y="1370"/>
                    <a:pt x="2357" y="1356"/>
                    <a:pt x="2363" y="1342"/>
                  </a:cubicBezTo>
                  <a:lnTo>
                    <a:pt x="2377" y="1307"/>
                  </a:lnTo>
                  <a:cubicBezTo>
                    <a:pt x="2383" y="1291"/>
                    <a:pt x="2390" y="1275"/>
                    <a:pt x="2396" y="1259"/>
                  </a:cubicBezTo>
                  <a:lnTo>
                    <a:pt x="2407" y="1233"/>
                  </a:lnTo>
                  <a:cubicBezTo>
                    <a:pt x="2414" y="1216"/>
                    <a:pt x="2421" y="1200"/>
                    <a:pt x="2428" y="1184"/>
                  </a:cubicBezTo>
                  <a:lnTo>
                    <a:pt x="2438" y="1161"/>
                  </a:lnTo>
                  <a:cubicBezTo>
                    <a:pt x="2445" y="1145"/>
                    <a:pt x="2452" y="1129"/>
                    <a:pt x="2459" y="1114"/>
                  </a:cubicBezTo>
                  <a:cubicBezTo>
                    <a:pt x="2462" y="1108"/>
                    <a:pt x="2464" y="1102"/>
                    <a:pt x="2467" y="1096"/>
                  </a:cubicBezTo>
                  <a:cubicBezTo>
                    <a:pt x="2585" y="1074"/>
                    <a:pt x="2703" y="1057"/>
                    <a:pt x="2821" y="1045"/>
                  </a:cubicBezTo>
                  <a:lnTo>
                    <a:pt x="2853" y="1092"/>
                  </a:lnTo>
                  <a:lnTo>
                    <a:pt x="2853" y="1094"/>
                  </a:lnTo>
                  <a:close/>
                  <a:moveTo>
                    <a:pt x="3608" y="2787"/>
                  </a:moveTo>
                  <a:cubicBezTo>
                    <a:pt x="3610" y="2803"/>
                    <a:pt x="3613" y="2818"/>
                    <a:pt x="3615" y="2834"/>
                  </a:cubicBezTo>
                  <a:cubicBezTo>
                    <a:pt x="3618" y="2849"/>
                    <a:pt x="3620" y="2866"/>
                    <a:pt x="3623" y="2881"/>
                  </a:cubicBezTo>
                  <a:cubicBezTo>
                    <a:pt x="3623" y="2888"/>
                    <a:pt x="3625" y="2895"/>
                    <a:pt x="3626" y="2901"/>
                  </a:cubicBezTo>
                  <a:cubicBezTo>
                    <a:pt x="3628" y="2918"/>
                    <a:pt x="3631" y="2934"/>
                    <a:pt x="3634" y="2950"/>
                  </a:cubicBezTo>
                  <a:lnTo>
                    <a:pt x="3634" y="2950"/>
                  </a:lnTo>
                  <a:cubicBezTo>
                    <a:pt x="3631" y="2951"/>
                    <a:pt x="3629" y="2951"/>
                    <a:pt x="3626" y="2953"/>
                  </a:cubicBezTo>
                  <a:cubicBezTo>
                    <a:pt x="3622" y="2954"/>
                    <a:pt x="3620" y="2957"/>
                    <a:pt x="3617" y="2962"/>
                  </a:cubicBezTo>
                  <a:cubicBezTo>
                    <a:pt x="3617" y="2962"/>
                    <a:pt x="3617" y="2963"/>
                    <a:pt x="3616" y="2964"/>
                  </a:cubicBezTo>
                  <a:lnTo>
                    <a:pt x="3589" y="2954"/>
                  </a:lnTo>
                  <a:lnTo>
                    <a:pt x="3532" y="2932"/>
                  </a:lnTo>
                  <a:lnTo>
                    <a:pt x="3475" y="2910"/>
                  </a:lnTo>
                  <a:lnTo>
                    <a:pt x="3426" y="2891"/>
                  </a:lnTo>
                  <a:lnTo>
                    <a:pt x="3355" y="2864"/>
                  </a:lnTo>
                  <a:lnTo>
                    <a:pt x="3320" y="2850"/>
                  </a:lnTo>
                  <a:lnTo>
                    <a:pt x="3238" y="2817"/>
                  </a:lnTo>
                  <a:lnTo>
                    <a:pt x="3214" y="2808"/>
                  </a:lnTo>
                  <a:lnTo>
                    <a:pt x="3112" y="2766"/>
                  </a:lnTo>
                  <a:lnTo>
                    <a:pt x="3109" y="2764"/>
                  </a:lnTo>
                  <a:cubicBezTo>
                    <a:pt x="3003" y="2721"/>
                    <a:pt x="2898" y="2678"/>
                    <a:pt x="2795" y="2634"/>
                  </a:cubicBezTo>
                  <a:lnTo>
                    <a:pt x="2673" y="2584"/>
                  </a:lnTo>
                  <a:cubicBezTo>
                    <a:pt x="2607" y="2556"/>
                    <a:pt x="2540" y="2529"/>
                    <a:pt x="2474" y="2502"/>
                  </a:cubicBezTo>
                  <a:lnTo>
                    <a:pt x="2445" y="2490"/>
                  </a:lnTo>
                  <a:lnTo>
                    <a:pt x="2445" y="2490"/>
                  </a:lnTo>
                  <a:cubicBezTo>
                    <a:pt x="2446" y="2487"/>
                    <a:pt x="2447" y="2485"/>
                    <a:pt x="2447" y="2482"/>
                  </a:cubicBezTo>
                  <a:lnTo>
                    <a:pt x="2447" y="2482"/>
                  </a:lnTo>
                  <a:cubicBezTo>
                    <a:pt x="2447" y="2480"/>
                    <a:pt x="2446" y="2478"/>
                    <a:pt x="2446" y="2476"/>
                  </a:cubicBezTo>
                  <a:cubicBezTo>
                    <a:pt x="2492" y="2462"/>
                    <a:pt x="2538" y="2448"/>
                    <a:pt x="2583" y="2434"/>
                  </a:cubicBezTo>
                  <a:lnTo>
                    <a:pt x="2586" y="2434"/>
                  </a:lnTo>
                  <a:lnTo>
                    <a:pt x="2659" y="2413"/>
                  </a:lnTo>
                  <a:lnTo>
                    <a:pt x="2663" y="2412"/>
                  </a:lnTo>
                  <a:cubicBezTo>
                    <a:pt x="2956" y="2326"/>
                    <a:pt x="3215" y="2262"/>
                    <a:pt x="3457" y="2215"/>
                  </a:cubicBezTo>
                  <a:lnTo>
                    <a:pt x="3469" y="2213"/>
                  </a:lnTo>
                  <a:lnTo>
                    <a:pt x="3507" y="2206"/>
                  </a:lnTo>
                  <a:lnTo>
                    <a:pt x="3506" y="2206"/>
                  </a:lnTo>
                  <a:lnTo>
                    <a:pt x="3506" y="2206"/>
                  </a:lnTo>
                  <a:cubicBezTo>
                    <a:pt x="3507" y="2208"/>
                    <a:pt x="3508" y="2211"/>
                    <a:pt x="3509" y="2213"/>
                  </a:cubicBezTo>
                  <a:cubicBezTo>
                    <a:pt x="3511" y="2217"/>
                    <a:pt x="3515" y="2218"/>
                    <a:pt x="3518" y="2221"/>
                  </a:cubicBezTo>
                  <a:cubicBezTo>
                    <a:pt x="3522" y="2222"/>
                    <a:pt x="3525" y="2224"/>
                    <a:pt x="3529" y="2224"/>
                  </a:cubicBezTo>
                  <a:lnTo>
                    <a:pt x="3531" y="2224"/>
                  </a:lnTo>
                  <a:cubicBezTo>
                    <a:pt x="3554" y="2413"/>
                    <a:pt x="3579" y="2597"/>
                    <a:pt x="3605" y="2774"/>
                  </a:cubicBezTo>
                  <a:cubicBezTo>
                    <a:pt x="3607" y="2776"/>
                    <a:pt x="3607" y="2781"/>
                    <a:pt x="3608" y="2786"/>
                  </a:cubicBezTo>
                  <a:lnTo>
                    <a:pt x="3608" y="2787"/>
                  </a:lnTo>
                  <a:close/>
                  <a:moveTo>
                    <a:pt x="3640" y="3108"/>
                  </a:moveTo>
                  <a:cubicBezTo>
                    <a:pt x="3640" y="3148"/>
                    <a:pt x="3641" y="3185"/>
                    <a:pt x="3642" y="3223"/>
                  </a:cubicBezTo>
                  <a:cubicBezTo>
                    <a:pt x="3642" y="3230"/>
                    <a:pt x="3642" y="3236"/>
                    <a:pt x="3642" y="3243"/>
                  </a:cubicBezTo>
                  <a:cubicBezTo>
                    <a:pt x="3643" y="3285"/>
                    <a:pt x="3645" y="3327"/>
                    <a:pt x="3646" y="3368"/>
                  </a:cubicBezTo>
                  <a:cubicBezTo>
                    <a:pt x="3646" y="3371"/>
                    <a:pt x="3646" y="3373"/>
                    <a:pt x="3646" y="3375"/>
                  </a:cubicBezTo>
                  <a:cubicBezTo>
                    <a:pt x="3654" y="3586"/>
                    <a:pt x="3666" y="3790"/>
                    <a:pt x="3681" y="3987"/>
                  </a:cubicBezTo>
                  <a:lnTo>
                    <a:pt x="3681" y="3987"/>
                  </a:lnTo>
                  <a:cubicBezTo>
                    <a:pt x="3677" y="3987"/>
                    <a:pt x="3676" y="3989"/>
                    <a:pt x="3672" y="3990"/>
                  </a:cubicBezTo>
                  <a:cubicBezTo>
                    <a:pt x="3669" y="3993"/>
                    <a:pt x="3666" y="3994"/>
                    <a:pt x="3664" y="3997"/>
                  </a:cubicBezTo>
                  <a:lnTo>
                    <a:pt x="3644" y="3985"/>
                  </a:lnTo>
                  <a:lnTo>
                    <a:pt x="3615" y="3966"/>
                  </a:lnTo>
                  <a:lnTo>
                    <a:pt x="3575" y="3940"/>
                  </a:lnTo>
                  <a:lnTo>
                    <a:pt x="3546" y="3921"/>
                  </a:lnTo>
                  <a:lnTo>
                    <a:pt x="3508" y="3895"/>
                  </a:lnTo>
                  <a:lnTo>
                    <a:pt x="3476" y="3873"/>
                  </a:lnTo>
                  <a:lnTo>
                    <a:pt x="3443" y="3849"/>
                  </a:lnTo>
                  <a:lnTo>
                    <a:pt x="3405" y="3822"/>
                  </a:lnTo>
                  <a:lnTo>
                    <a:pt x="3389" y="3810"/>
                  </a:lnTo>
                  <a:cubicBezTo>
                    <a:pt x="3304" y="3748"/>
                    <a:pt x="3217" y="3680"/>
                    <a:pt x="3127" y="3605"/>
                  </a:cubicBezTo>
                  <a:lnTo>
                    <a:pt x="3127" y="3605"/>
                  </a:lnTo>
                  <a:cubicBezTo>
                    <a:pt x="3128" y="3604"/>
                    <a:pt x="3129" y="3604"/>
                    <a:pt x="3129" y="3602"/>
                  </a:cubicBezTo>
                  <a:cubicBezTo>
                    <a:pt x="3132" y="3600"/>
                    <a:pt x="3132" y="3595"/>
                    <a:pt x="3132" y="3591"/>
                  </a:cubicBezTo>
                  <a:lnTo>
                    <a:pt x="3132" y="3591"/>
                  </a:lnTo>
                  <a:lnTo>
                    <a:pt x="3132" y="3591"/>
                  </a:lnTo>
                  <a:cubicBezTo>
                    <a:pt x="3132" y="3587"/>
                    <a:pt x="3131" y="3584"/>
                    <a:pt x="3129" y="3580"/>
                  </a:cubicBezTo>
                  <a:cubicBezTo>
                    <a:pt x="3128" y="3578"/>
                    <a:pt x="3126" y="3576"/>
                    <a:pt x="3124" y="3574"/>
                  </a:cubicBezTo>
                  <a:cubicBezTo>
                    <a:pt x="3247" y="3427"/>
                    <a:pt x="3373" y="3276"/>
                    <a:pt x="3502" y="3128"/>
                  </a:cubicBezTo>
                  <a:lnTo>
                    <a:pt x="3533" y="3094"/>
                  </a:lnTo>
                  <a:cubicBezTo>
                    <a:pt x="3562" y="3060"/>
                    <a:pt x="3592" y="3026"/>
                    <a:pt x="3623" y="2993"/>
                  </a:cubicBezTo>
                  <a:lnTo>
                    <a:pt x="3623" y="2993"/>
                  </a:lnTo>
                  <a:cubicBezTo>
                    <a:pt x="3624" y="2994"/>
                    <a:pt x="3626" y="2994"/>
                    <a:pt x="3626" y="2995"/>
                  </a:cubicBezTo>
                  <a:cubicBezTo>
                    <a:pt x="3630" y="2996"/>
                    <a:pt x="3633" y="2998"/>
                    <a:pt x="3637" y="2999"/>
                  </a:cubicBezTo>
                  <a:cubicBezTo>
                    <a:pt x="3637" y="3030"/>
                    <a:pt x="3638" y="3063"/>
                    <a:pt x="3638" y="3096"/>
                  </a:cubicBezTo>
                  <a:cubicBezTo>
                    <a:pt x="3639" y="3099"/>
                    <a:pt x="3640" y="3103"/>
                    <a:pt x="3640" y="3107"/>
                  </a:cubicBezTo>
                  <a:lnTo>
                    <a:pt x="3640" y="3108"/>
                  </a:lnTo>
                  <a:close/>
                  <a:moveTo>
                    <a:pt x="3617" y="4192"/>
                  </a:moveTo>
                  <a:cubicBezTo>
                    <a:pt x="3563" y="4341"/>
                    <a:pt x="3510" y="4487"/>
                    <a:pt x="3457" y="4627"/>
                  </a:cubicBezTo>
                  <a:lnTo>
                    <a:pt x="3452" y="4641"/>
                  </a:lnTo>
                  <a:cubicBezTo>
                    <a:pt x="3440" y="4671"/>
                    <a:pt x="3429" y="4700"/>
                    <a:pt x="3418" y="4731"/>
                  </a:cubicBezTo>
                  <a:cubicBezTo>
                    <a:pt x="3415" y="4738"/>
                    <a:pt x="3411" y="4746"/>
                    <a:pt x="3408" y="4754"/>
                  </a:cubicBezTo>
                  <a:cubicBezTo>
                    <a:pt x="3398" y="4780"/>
                    <a:pt x="3389" y="4807"/>
                    <a:pt x="3378" y="4833"/>
                  </a:cubicBezTo>
                  <a:lnTo>
                    <a:pt x="3368" y="4858"/>
                  </a:lnTo>
                  <a:cubicBezTo>
                    <a:pt x="3358" y="4883"/>
                    <a:pt x="3349" y="4908"/>
                    <a:pt x="3338" y="4933"/>
                  </a:cubicBezTo>
                  <a:cubicBezTo>
                    <a:pt x="3335" y="4940"/>
                    <a:pt x="3332" y="4947"/>
                    <a:pt x="3329" y="4955"/>
                  </a:cubicBezTo>
                  <a:lnTo>
                    <a:pt x="3283" y="4954"/>
                  </a:lnTo>
                  <a:lnTo>
                    <a:pt x="3275" y="4916"/>
                  </a:lnTo>
                  <a:cubicBezTo>
                    <a:pt x="3273" y="4906"/>
                    <a:pt x="3271" y="4896"/>
                    <a:pt x="3268" y="4885"/>
                  </a:cubicBezTo>
                  <a:cubicBezTo>
                    <a:pt x="3266" y="4874"/>
                    <a:pt x="3264" y="4857"/>
                    <a:pt x="3261" y="4843"/>
                  </a:cubicBezTo>
                  <a:cubicBezTo>
                    <a:pt x="3259" y="4829"/>
                    <a:pt x="3256" y="4821"/>
                    <a:pt x="3254" y="4809"/>
                  </a:cubicBezTo>
                  <a:cubicBezTo>
                    <a:pt x="3252" y="4798"/>
                    <a:pt x="3249" y="4780"/>
                    <a:pt x="3246" y="4766"/>
                  </a:cubicBezTo>
                  <a:cubicBezTo>
                    <a:pt x="3244" y="4752"/>
                    <a:pt x="3242" y="4743"/>
                    <a:pt x="3240" y="4730"/>
                  </a:cubicBezTo>
                  <a:cubicBezTo>
                    <a:pt x="3238" y="4718"/>
                    <a:pt x="3235" y="4700"/>
                    <a:pt x="3233" y="4685"/>
                  </a:cubicBezTo>
                  <a:cubicBezTo>
                    <a:pt x="3231" y="4673"/>
                    <a:pt x="3229" y="4662"/>
                    <a:pt x="3227" y="4650"/>
                  </a:cubicBezTo>
                  <a:cubicBezTo>
                    <a:pt x="3224" y="4634"/>
                    <a:pt x="3222" y="4618"/>
                    <a:pt x="3219" y="4602"/>
                  </a:cubicBezTo>
                  <a:cubicBezTo>
                    <a:pt x="3217" y="4590"/>
                    <a:pt x="3215" y="4578"/>
                    <a:pt x="3214" y="4566"/>
                  </a:cubicBezTo>
                  <a:cubicBezTo>
                    <a:pt x="3211" y="4549"/>
                    <a:pt x="3209" y="4532"/>
                    <a:pt x="3206" y="4515"/>
                  </a:cubicBezTo>
                  <a:cubicBezTo>
                    <a:pt x="3204" y="4503"/>
                    <a:pt x="3203" y="4492"/>
                    <a:pt x="3201" y="4481"/>
                  </a:cubicBezTo>
                  <a:cubicBezTo>
                    <a:pt x="3198" y="4459"/>
                    <a:pt x="3195" y="4438"/>
                    <a:pt x="3192" y="4416"/>
                  </a:cubicBezTo>
                  <a:cubicBezTo>
                    <a:pt x="3192" y="4408"/>
                    <a:pt x="3190" y="4400"/>
                    <a:pt x="3189" y="4393"/>
                  </a:cubicBezTo>
                  <a:cubicBezTo>
                    <a:pt x="3186" y="4365"/>
                    <a:pt x="3182" y="4337"/>
                    <a:pt x="3178" y="4309"/>
                  </a:cubicBezTo>
                  <a:cubicBezTo>
                    <a:pt x="3178" y="4306"/>
                    <a:pt x="3178" y="4304"/>
                    <a:pt x="3178" y="4302"/>
                  </a:cubicBezTo>
                  <a:cubicBezTo>
                    <a:pt x="3163" y="4179"/>
                    <a:pt x="3150" y="4050"/>
                    <a:pt x="3137" y="3913"/>
                  </a:cubicBezTo>
                  <a:cubicBezTo>
                    <a:pt x="3137" y="3905"/>
                    <a:pt x="3136" y="3898"/>
                    <a:pt x="3135" y="3891"/>
                  </a:cubicBezTo>
                  <a:cubicBezTo>
                    <a:pt x="3133" y="3864"/>
                    <a:pt x="3130" y="3836"/>
                    <a:pt x="3128" y="3809"/>
                  </a:cubicBezTo>
                  <a:cubicBezTo>
                    <a:pt x="3126" y="3785"/>
                    <a:pt x="3124" y="3761"/>
                    <a:pt x="3122" y="3737"/>
                  </a:cubicBezTo>
                  <a:cubicBezTo>
                    <a:pt x="3121" y="3725"/>
                    <a:pt x="3120" y="3714"/>
                    <a:pt x="3119" y="3703"/>
                  </a:cubicBezTo>
                  <a:cubicBezTo>
                    <a:pt x="3117" y="3674"/>
                    <a:pt x="3115" y="3644"/>
                    <a:pt x="3113" y="3615"/>
                  </a:cubicBezTo>
                  <a:lnTo>
                    <a:pt x="3113" y="3615"/>
                  </a:lnTo>
                  <a:cubicBezTo>
                    <a:pt x="3116" y="3614"/>
                    <a:pt x="3120" y="3614"/>
                    <a:pt x="3122" y="3612"/>
                  </a:cubicBezTo>
                  <a:cubicBezTo>
                    <a:pt x="3125" y="3611"/>
                    <a:pt x="3126" y="3609"/>
                    <a:pt x="3128" y="3607"/>
                  </a:cubicBezTo>
                  <a:cubicBezTo>
                    <a:pt x="3134" y="3613"/>
                    <a:pt x="3141" y="3618"/>
                    <a:pt x="3147" y="3624"/>
                  </a:cubicBezTo>
                  <a:cubicBezTo>
                    <a:pt x="3160" y="3634"/>
                    <a:pt x="3174" y="3645"/>
                    <a:pt x="3187" y="3655"/>
                  </a:cubicBezTo>
                  <a:cubicBezTo>
                    <a:pt x="3201" y="3665"/>
                    <a:pt x="3212" y="3675"/>
                    <a:pt x="3224" y="3685"/>
                  </a:cubicBezTo>
                  <a:lnTo>
                    <a:pt x="3261" y="3715"/>
                  </a:lnTo>
                  <a:lnTo>
                    <a:pt x="3296" y="3741"/>
                  </a:lnTo>
                  <a:cubicBezTo>
                    <a:pt x="3309" y="3751"/>
                    <a:pt x="3322" y="3761"/>
                    <a:pt x="3335" y="3771"/>
                  </a:cubicBezTo>
                  <a:lnTo>
                    <a:pt x="3366" y="3794"/>
                  </a:lnTo>
                  <a:cubicBezTo>
                    <a:pt x="3380" y="3804"/>
                    <a:pt x="3394" y="3814"/>
                    <a:pt x="3407" y="3824"/>
                  </a:cubicBezTo>
                  <a:lnTo>
                    <a:pt x="3434" y="3844"/>
                  </a:lnTo>
                  <a:cubicBezTo>
                    <a:pt x="3455" y="3859"/>
                    <a:pt x="3477" y="3874"/>
                    <a:pt x="3497" y="3888"/>
                  </a:cubicBezTo>
                  <a:cubicBezTo>
                    <a:pt x="3514" y="3900"/>
                    <a:pt x="3531" y="3912"/>
                    <a:pt x="3548" y="3923"/>
                  </a:cubicBezTo>
                  <a:lnTo>
                    <a:pt x="3558" y="3930"/>
                  </a:lnTo>
                  <a:cubicBezTo>
                    <a:pt x="3578" y="3943"/>
                    <a:pt x="3598" y="3956"/>
                    <a:pt x="3617" y="3969"/>
                  </a:cubicBezTo>
                  <a:lnTo>
                    <a:pt x="3623" y="3972"/>
                  </a:lnTo>
                  <a:lnTo>
                    <a:pt x="3666" y="3999"/>
                  </a:lnTo>
                  <a:lnTo>
                    <a:pt x="3666" y="3999"/>
                  </a:lnTo>
                  <a:lnTo>
                    <a:pt x="3665" y="4000"/>
                  </a:lnTo>
                  <a:cubicBezTo>
                    <a:pt x="3663" y="4003"/>
                    <a:pt x="3662" y="4007"/>
                    <a:pt x="3662" y="4011"/>
                  </a:cubicBezTo>
                  <a:lnTo>
                    <a:pt x="3662" y="4011"/>
                  </a:lnTo>
                  <a:cubicBezTo>
                    <a:pt x="3662" y="4015"/>
                    <a:pt x="3664" y="4019"/>
                    <a:pt x="3666" y="4023"/>
                  </a:cubicBezTo>
                  <a:cubicBezTo>
                    <a:pt x="3669" y="4027"/>
                    <a:pt x="3671" y="4031"/>
                    <a:pt x="3674" y="4032"/>
                  </a:cubicBezTo>
                  <a:cubicBezTo>
                    <a:pt x="3675" y="4033"/>
                    <a:pt x="3676" y="4033"/>
                    <a:pt x="3677" y="4033"/>
                  </a:cubicBezTo>
                  <a:lnTo>
                    <a:pt x="3655" y="4093"/>
                  </a:lnTo>
                  <a:cubicBezTo>
                    <a:pt x="3641" y="4125"/>
                    <a:pt x="3629" y="4158"/>
                    <a:pt x="3617" y="4191"/>
                  </a:cubicBezTo>
                  <a:lnTo>
                    <a:pt x="3617" y="4192"/>
                  </a:lnTo>
                  <a:close/>
                  <a:moveTo>
                    <a:pt x="2641" y="4939"/>
                  </a:moveTo>
                  <a:cubicBezTo>
                    <a:pt x="2621" y="4934"/>
                    <a:pt x="2602" y="4930"/>
                    <a:pt x="2583" y="4924"/>
                  </a:cubicBezTo>
                  <a:cubicBezTo>
                    <a:pt x="2563" y="4919"/>
                    <a:pt x="2546" y="4914"/>
                    <a:pt x="2527" y="4909"/>
                  </a:cubicBezTo>
                  <a:lnTo>
                    <a:pt x="2470" y="4893"/>
                  </a:lnTo>
                  <a:cubicBezTo>
                    <a:pt x="2451" y="4887"/>
                    <a:pt x="2433" y="4881"/>
                    <a:pt x="2414" y="4875"/>
                  </a:cubicBezTo>
                  <a:lnTo>
                    <a:pt x="2356" y="4857"/>
                  </a:lnTo>
                  <a:cubicBezTo>
                    <a:pt x="2338" y="4851"/>
                    <a:pt x="2320" y="4845"/>
                    <a:pt x="2301" y="4839"/>
                  </a:cubicBezTo>
                  <a:lnTo>
                    <a:pt x="2244" y="4819"/>
                  </a:lnTo>
                  <a:cubicBezTo>
                    <a:pt x="2225" y="4813"/>
                    <a:pt x="2207" y="4806"/>
                    <a:pt x="2189" y="4800"/>
                  </a:cubicBezTo>
                  <a:lnTo>
                    <a:pt x="2173" y="4794"/>
                  </a:lnTo>
                  <a:lnTo>
                    <a:pt x="2173" y="4794"/>
                  </a:lnTo>
                  <a:cubicBezTo>
                    <a:pt x="2175" y="4793"/>
                    <a:pt x="2176" y="4792"/>
                    <a:pt x="2178" y="4791"/>
                  </a:cubicBezTo>
                  <a:cubicBezTo>
                    <a:pt x="2181" y="4789"/>
                    <a:pt x="2184" y="4786"/>
                    <a:pt x="2187" y="4783"/>
                  </a:cubicBezTo>
                  <a:cubicBezTo>
                    <a:pt x="2187" y="4782"/>
                    <a:pt x="2188" y="4781"/>
                    <a:pt x="2188" y="4781"/>
                  </a:cubicBezTo>
                  <a:lnTo>
                    <a:pt x="2195" y="4783"/>
                  </a:lnTo>
                  <a:lnTo>
                    <a:pt x="2239" y="4800"/>
                  </a:lnTo>
                  <a:lnTo>
                    <a:pt x="2256" y="4806"/>
                  </a:lnTo>
                  <a:cubicBezTo>
                    <a:pt x="2316" y="4828"/>
                    <a:pt x="2376" y="4849"/>
                    <a:pt x="2435" y="4868"/>
                  </a:cubicBezTo>
                  <a:lnTo>
                    <a:pt x="2455" y="4874"/>
                  </a:lnTo>
                  <a:lnTo>
                    <a:pt x="2496" y="4886"/>
                  </a:lnTo>
                  <a:lnTo>
                    <a:pt x="2527" y="4896"/>
                  </a:lnTo>
                  <a:lnTo>
                    <a:pt x="2564" y="4906"/>
                  </a:lnTo>
                  <a:lnTo>
                    <a:pt x="2598" y="4916"/>
                  </a:lnTo>
                  <a:lnTo>
                    <a:pt x="2633" y="4925"/>
                  </a:lnTo>
                  <a:lnTo>
                    <a:pt x="2669" y="4934"/>
                  </a:lnTo>
                  <a:cubicBezTo>
                    <a:pt x="2680" y="4937"/>
                    <a:pt x="2691" y="4939"/>
                    <a:pt x="2702" y="4942"/>
                  </a:cubicBezTo>
                  <a:lnTo>
                    <a:pt x="2741" y="4951"/>
                  </a:lnTo>
                  <a:cubicBezTo>
                    <a:pt x="2752" y="4954"/>
                    <a:pt x="2762" y="4956"/>
                    <a:pt x="2773" y="4958"/>
                  </a:cubicBezTo>
                  <a:lnTo>
                    <a:pt x="2812" y="4967"/>
                  </a:lnTo>
                  <a:lnTo>
                    <a:pt x="2843" y="4973"/>
                  </a:lnTo>
                  <a:cubicBezTo>
                    <a:pt x="2856" y="4976"/>
                    <a:pt x="2869" y="4978"/>
                    <a:pt x="2882" y="4981"/>
                  </a:cubicBezTo>
                  <a:lnTo>
                    <a:pt x="2913" y="4986"/>
                  </a:lnTo>
                  <a:lnTo>
                    <a:pt x="2952" y="4993"/>
                  </a:lnTo>
                  <a:lnTo>
                    <a:pt x="2983" y="4998"/>
                  </a:lnTo>
                  <a:lnTo>
                    <a:pt x="3022" y="5004"/>
                  </a:lnTo>
                  <a:lnTo>
                    <a:pt x="3053" y="5008"/>
                  </a:lnTo>
                  <a:lnTo>
                    <a:pt x="3092" y="5013"/>
                  </a:lnTo>
                  <a:lnTo>
                    <a:pt x="3123" y="5017"/>
                  </a:lnTo>
                  <a:cubicBezTo>
                    <a:pt x="3136" y="5018"/>
                    <a:pt x="3148" y="5020"/>
                    <a:pt x="3161" y="5021"/>
                  </a:cubicBezTo>
                  <a:lnTo>
                    <a:pt x="3192" y="5024"/>
                  </a:lnTo>
                  <a:lnTo>
                    <a:pt x="3230" y="5027"/>
                  </a:lnTo>
                  <a:lnTo>
                    <a:pt x="3261" y="5029"/>
                  </a:lnTo>
                  <a:lnTo>
                    <a:pt x="3277" y="5030"/>
                  </a:lnTo>
                  <a:lnTo>
                    <a:pt x="3277" y="5030"/>
                  </a:lnTo>
                  <a:lnTo>
                    <a:pt x="3277" y="5030"/>
                  </a:lnTo>
                  <a:cubicBezTo>
                    <a:pt x="3277" y="5034"/>
                    <a:pt x="3277" y="5036"/>
                    <a:pt x="3278" y="5039"/>
                  </a:cubicBezTo>
                  <a:lnTo>
                    <a:pt x="3269" y="5043"/>
                  </a:lnTo>
                  <a:lnTo>
                    <a:pt x="3260" y="5047"/>
                  </a:lnTo>
                  <a:lnTo>
                    <a:pt x="3207" y="5041"/>
                  </a:lnTo>
                  <a:lnTo>
                    <a:pt x="3151" y="5035"/>
                  </a:lnTo>
                  <a:cubicBezTo>
                    <a:pt x="3132" y="5033"/>
                    <a:pt x="3113" y="5030"/>
                    <a:pt x="3094" y="5027"/>
                  </a:cubicBezTo>
                  <a:cubicBezTo>
                    <a:pt x="3076" y="5025"/>
                    <a:pt x="3058" y="5023"/>
                    <a:pt x="3039" y="5020"/>
                  </a:cubicBezTo>
                  <a:cubicBezTo>
                    <a:pt x="3021" y="5017"/>
                    <a:pt x="3001" y="5013"/>
                    <a:pt x="2982" y="5010"/>
                  </a:cubicBezTo>
                  <a:lnTo>
                    <a:pt x="2926" y="5001"/>
                  </a:lnTo>
                  <a:cubicBezTo>
                    <a:pt x="2906" y="4997"/>
                    <a:pt x="2889" y="4994"/>
                    <a:pt x="2870" y="4990"/>
                  </a:cubicBezTo>
                  <a:cubicBezTo>
                    <a:pt x="2850" y="4987"/>
                    <a:pt x="2832" y="4982"/>
                    <a:pt x="2813" y="4978"/>
                  </a:cubicBezTo>
                  <a:cubicBezTo>
                    <a:pt x="2793" y="4975"/>
                    <a:pt x="2775" y="4970"/>
                    <a:pt x="2756" y="4966"/>
                  </a:cubicBezTo>
                  <a:cubicBezTo>
                    <a:pt x="2737" y="4962"/>
                    <a:pt x="2718" y="4957"/>
                    <a:pt x="2699" y="4953"/>
                  </a:cubicBezTo>
                  <a:lnTo>
                    <a:pt x="2641" y="4939"/>
                  </a:lnTo>
                  <a:close/>
                  <a:moveTo>
                    <a:pt x="2140" y="4818"/>
                  </a:moveTo>
                  <a:lnTo>
                    <a:pt x="2122" y="4853"/>
                  </a:lnTo>
                  <a:cubicBezTo>
                    <a:pt x="2120" y="4857"/>
                    <a:pt x="2118" y="4861"/>
                    <a:pt x="2116" y="4864"/>
                  </a:cubicBezTo>
                  <a:lnTo>
                    <a:pt x="2111" y="4874"/>
                  </a:lnTo>
                  <a:lnTo>
                    <a:pt x="2086" y="4857"/>
                  </a:lnTo>
                  <a:lnTo>
                    <a:pt x="2056" y="4835"/>
                  </a:lnTo>
                  <a:lnTo>
                    <a:pt x="2013" y="4804"/>
                  </a:lnTo>
                  <a:lnTo>
                    <a:pt x="1982" y="4781"/>
                  </a:lnTo>
                  <a:lnTo>
                    <a:pt x="1956" y="4761"/>
                  </a:lnTo>
                  <a:lnTo>
                    <a:pt x="1974" y="4762"/>
                  </a:lnTo>
                  <a:cubicBezTo>
                    <a:pt x="1999" y="4764"/>
                    <a:pt x="2024" y="4766"/>
                    <a:pt x="2050" y="4767"/>
                  </a:cubicBezTo>
                  <a:cubicBezTo>
                    <a:pt x="2063" y="4767"/>
                    <a:pt x="2076" y="4767"/>
                    <a:pt x="2089" y="4768"/>
                  </a:cubicBezTo>
                  <a:lnTo>
                    <a:pt x="2104" y="4768"/>
                  </a:lnTo>
                  <a:lnTo>
                    <a:pt x="2117" y="4774"/>
                  </a:lnTo>
                  <a:cubicBezTo>
                    <a:pt x="2127" y="4778"/>
                    <a:pt x="2138" y="4781"/>
                    <a:pt x="2148" y="4785"/>
                  </a:cubicBezTo>
                  <a:lnTo>
                    <a:pt x="2148" y="4785"/>
                  </a:lnTo>
                  <a:cubicBezTo>
                    <a:pt x="2149" y="4787"/>
                    <a:pt x="2151" y="4788"/>
                    <a:pt x="2153" y="4789"/>
                  </a:cubicBezTo>
                  <a:cubicBezTo>
                    <a:pt x="2153" y="4790"/>
                    <a:pt x="2153" y="4790"/>
                    <a:pt x="2154" y="4790"/>
                  </a:cubicBezTo>
                  <a:lnTo>
                    <a:pt x="2143" y="4810"/>
                  </a:lnTo>
                  <a:cubicBezTo>
                    <a:pt x="2143" y="4813"/>
                    <a:pt x="2141" y="4816"/>
                    <a:pt x="2140" y="4818"/>
                  </a:cubicBezTo>
                  <a:close/>
                  <a:moveTo>
                    <a:pt x="2108" y="4987"/>
                  </a:moveTo>
                  <a:lnTo>
                    <a:pt x="2116" y="4995"/>
                  </a:lnTo>
                  <a:lnTo>
                    <a:pt x="2116" y="4995"/>
                  </a:lnTo>
                  <a:cubicBezTo>
                    <a:pt x="2115" y="4996"/>
                    <a:pt x="2115" y="4996"/>
                    <a:pt x="2114" y="4997"/>
                  </a:cubicBezTo>
                  <a:lnTo>
                    <a:pt x="2114" y="4998"/>
                  </a:lnTo>
                  <a:lnTo>
                    <a:pt x="2083" y="4978"/>
                  </a:lnTo>
                  <a:lnTo>
                    <a:pt x="2061" y="4966"/>
                  </a:lnTo>
                  <a:cubicBezTo>
                    <a:pt x="2065" y="4960"/>
                    <a:pt x="2068" y="4954"/>
                    <a:pt x="2071" y="4948"/>
                  </a:cubicBezTo>
                  <a:lnTo>
                    <a:pt x="2090" y="4968"/>
                  </a:lnTo>
                  <a:lnTo>
                    <a:pt x="2108" y="4987"/>
                  </a:lnTo>
                  <a:close/>
                  <a:moveTo>
                    <a:pt x="2041" y="4996"/>
                  </a:moveTo>
                  <a:cubicBezTo>
                    <a:pt x="2016" y="5039"/>
                    <a:pt x="1991" y="5077"/>
                    <a:pt x="1967" y="5112"/>
                  </a:cubicBezTo>
                  <a:lnTo>
                    <a:pt x="1960" y="5122"/>
                  </a:lnTo>
                  <a:lnTo>
                    <a:pt x="1948" y="5139"/>
                  </a:lnTo>
                  <a:lnTo>
                    <a:pt x="1939" y="5151"/>
                  </a:lnTo>
                  <a:cubicBezTo>
                    <a:pt x="1936" y="5155"/>
                    <a:pt x="1933" y="5160"/>
                    <a:pt x="1929" y="5164"/>
                  </a:cubicBezTo>
                  <a:lnTo>
                    <a:pt x="1919" y="5178"/>
                  </a:lnTo>
                  <a:lnTo>
                    <a:pt x="1909" y="5189"/>
                  </a:lnTo>
                  <a:lnTo>
                    <a:pt x="1898" y="5204"/>
                  </a:lnTo>
                  <a:cubicBezTo>
                    <a:pt x="1895" y="5207"/>
                    <a:pt x="1892" y="5210"/>
                    <a:pt x="1889" y="5214"/>
                  </a:cubicBezTo>
                  <a:lnTo>
                    <a:pt x="1878" y="5228"/>
                  </a:lnTo>
                  <a:lnTo>
                    <a:pt x="1870" y="5236"/>
                  </a:lnTo>
                  <a:lnTo>
                    <a:pt x="1857" y="5250"/>
                  </a:lnTo>
                  <a:lnTo>
                    <a:pt x="1850" y="5258"/>
                  </a:lnTo>
                  <a:cubicBezTo>
                    <a:pt x="1846" y="5262"/>
                    <a:pt x="1841" y="5267"/>
                    <a:pt x="1836" y="5271"/>
                  </a:cubicBezTo>
                  <a:lnTo>
                    <a:pt x="1833" y="5275"/>
                  </a:lnTo>
                  <a:lnTo>
                    <a:pt x="1833" y="5275"/>
                  </a:lnTo>
                  <a:cubicBezTo>
                    <a:pt x="1831" y="5274"/>
                    <a:pt x="1829" y="5273"/>
                    <a:pt x="1828" y="5272"/>
                  </a:cubicBezTo>
                  <a:cubicBezTo>
                    <a:pt x="1824" y="5270"/>
                    <a:pt x="1821" y="5269"/>
                    <a:pt x="1817" y="5269"/>
                  </a:cubicBezTo>
                  <a:cubicBezTo>
                    <a:pt x="1814" y="5237"/>
                    <a:pt x="1811" y="5204"/>
                    <a:pt x="1808" y="5169"/>
                  </a:cubicBezTo>
                  <a:cubicBezTo>
                    <a:pt x="1804" y="5125"/>
                    <a:pt x="1800" y="5079"/>
                    <a:pt x="1796" y="5031"/>
                  </a:cubicBezTo>
                  <a:cubicBezTo>
                    <a:pt x="1789" y="4957"/>
                    <a:pt x="1782" y="4880"/>
                    <a:pt x="1774" y="4797"/>
                  </a:cubicBezTo>
                  <a:lnTo>
                    <a:pt x="1774" y="4797"/>
                  </a:lnTo>
                  <a:cubicBezTo>
                    <a:pt x="1778" y="4797"/>
                    <a:pt x="1780" y="4797"/>
                    <a:pt x="1783" y="4795"/>
                  </a:cubicBezTo>
                  <a:cubicBezTo>
                    <a:pt x="1786" y="4794"/>
                    <a:pt x="1788" y="4791"/>
                    <a:pt x="1790" y="4788"/>
                  </a:cubicBezTo>
                  <a:lnTo>
                    <a:pt x="1835" y="4820"/>
                  </a:lnTo>
                  <a:lnTo>
                    <a:pt x="1863" y="4840"/>
                  </a:lnTo>
                  <a:cubicBezTo>
                    <a:pt x="1929" y="4885"/>
                    <a:pt x="1994" y="4927"/>
                    <a:pt x="2058" y="4966"/>
                  </a:cubicBezTo>
                  <a:cubicBezTo>
                    <a:pt x="2055" y="4973"/>
                    <a:pt x="2050" y="4980"/>
                    <a:pt x="2047" y="4986"/>
                  </a:cubicBezTo>
                  <a:lnTo>
                    <a:pt x="2041" y="4996"/>
                  </a:lnTo>
                  <a:close/>
                  <a:moveTo>
                    <a:pt x="1628" y="4736"/>
                  </a:moveTo>
                  <a:cubicBezTo>
                    <a:pt x="1599" y="4728"/>
                    <a:pt x="1570" y="4720"/>
                    <a:pt x="1542" y="4711"/>
                  </a:cubicBezTo>
                  <a:cubicBezTo>
                    <a:pt x="1529" y="4707"/>
                    <a:pt x="1516" y="4702"/>
                    <a:pt x="1503" y="4697"/>
                  </a:cubicBezTo>
                  <a:cubicBezTo>
                    <a:pt x="1483" y="4691"/>
                    <a:pt x="1465" y="4685"/>
                    <a:pt x="1446" y="4678"/>
                  </a:cubicBezTo>
                  <a:lnTo>
                    <a:pt x="1451" y="4679"/>
                  </a:lnTo>
                  <a:cubicBezTo>
                    <a:pt x="1470" y="4684"/>
                    <a:pt x="1488" y="4689"/>
                    <a:pt x="1507" y="4694"/>
                  </a:cubicBezTo>
                  <a:cubicBezTo>
                    <a:pt x="1521" y="4697"/>
                    <a:pt x="1535" y="4700"/>
                    <a:pt x="1549" y="4703"/>
                  </a:cubicBezTo>
                  <a:cubicBezTo>
                    <a:pt x="1569" y="4707"/>
                    <a:pt x="1590" y="4712"/>
                    <a:pt x="1611" y="4716"/>
                  </a:cubicBezTo>
                  <a:cubicBezTo>
                    <a:pt x="1624" y="4718"/>
                    <a:pt x="1638" y="4721"/>
                    <a:pt x="1651" y="4723"/>
                  </a:cubicBezTo>
                  <a:cubicBezTo>
                    <a:pt x="1673" y="4727"/>
                    <a:pt x="1695" y="4731"/>
                    <a:pt x="1717" y="4734"/>
                  </a:cubicBezTo>
                  <a:cubicBezTo>
                    <a:pt x="1731" y="4737"/>
                    <a:pt x="1746" y="4738"/>
                    <a:pt x="1761" y="4740"/>
                  </a:cubicBezTo>
                  <a:lnTo>
                    <a:pt x="1773" y="4742"/>
                  </a:lnTo>
                  <a:cubicBezTo>
                    <a:pt x="1773" y="4745"/>
                    <a:pt x="1773" y="4748"/>
                    <a:pt x="1772" y="4751"/>
                  </a:cubicBezTo>
                  <a:lnTo>
                    <a:pt x="1771" y="4751"/>
                  </a:lnTo>
                  <a:lnTo>
                    <a:pt x="1771" y="4751"/>
                  </a:lnTo>
                  <a:cubicBezTo>
                    <a:pt x="1767" y="4751"/>
                    <a:pt x="1762" y="4752"/>
                    <a:pt x="1759" y="4754"/>
                  </a:cubicBezTo>
                  <a:cubicBezTo>
                    <a:pt x="1755" y="4757"/>
                    <a:pt x="1753" y="4759"/>
                    <a:pt x="1751" y="4763"/>
                  </a:cubicBezTo>
                  <a:cubicBezTo>
                    <a:pt x="1750" y="4765"/>
                    <a:pt x="1749" y="4766"/>
                    <a:pt x="1748" y="4768"/>
                  </a:cubicBezTo>
                  <a:cubicBezTo>
                    <a:pt x="1717" y="4761"/>
                    <a:pt x="1686" y="4753"/>
                    <a:pt x="1655" y="4744"/>
                  </a:cubicBezTo>
                  <a:lnTo>
                    <a:pt x="1628" y="4736"/>
                  </a:lnTo>
                  <a:close/>
                  <a:moveTo>
                    <a:pt x="1368" y="4654"/>
                  </a:moveTo>
                  <a:lnTo>
                    <a:pt x="1340" y="4646"/>
                  </a:lnTo>
                  <a:lnTo>
                    <a:pt x="1340" y="4646"/>
                  </a:lnTo>
                  <a:cubicBezTo>
                    <a:pt x="1341" y="4644"/>
                    <a:pt x="1342" y="4642"/>
                    <a:pt x="1343" y="4641"/>
                  </a:cubicBezTo>
                  <a:cubicBezTo>
                    <a:pt x="1356" y="4646"/>
                    <a:pt x="1369" y="4651"/>
                    <a:pt x="1382" y="4656"/>
                  </a:cubicBezTo>
                  <a:cubicBezTo>
                    <a:pt x="1391" y="4659"/>
                    <a:pt x="1400" y="4663"/>
                    <a:pt x="1408" y="4666"/>
                  </a:cubicBezTo>
                  <a:lnTo>
                    <a:pt x="1408" y="4666"/>
                  </a:lnTo>
                  <a:lnTo>
                    <a:pt x="1407" y="4666"/>
                  </a:lnTo>
                  <a:lnTo>
                    <a:pt x="1406" y="4666"/>
                  </a:lnTo>
                  <a:cubicBezTo>
                    <a:pt x="1392" y="4661"/>
                    <a:pt x="1380" y="4657"/>
                    <a:pt x="1367" y="4654"/>
                  </a:cubicBezTo>
                  <a:lnTo>
                    <a:pt x="1368" y="4654"/>
                  </a:lnTo>
                  <a:close/>
                  <a:moveTo>
                    <a:pt x="1246" y="4500"/>
                  </a:moveTo>
                  <a:cubicBezTo>
                    <a:pt x="1246" y="4486"/>
                    <a:pt x="1246" y="4473"/>
                    <a:pt x="1245" y="4459"/>
                  </a:cubicBezTo>
                  <a:cubicBezTo>
                    <a:pt x="1245" y="4441"/>
                    <a:pt x="1243" y="4422"/>
                    <a:pt x="1243" y="4404"/>
                  </a:cubicBezTo>
                  <a:cubicBezTo>
                    <a:pt x="1243" y="4397"/>
                    <a:pt x="1243" y="4390"/>
                    <a:pt x="1243" y="4383"/>
                  </a:cubicBezTo>
                  <a:lnTo>
                    <a:pt x="1243" y="4383"/>
                  </a:lnTo>
                  <a:lnTo>
                    <a:pt x="1244" y="4383"/>
                  </a:lnTo>
                  <a:lnTo>
                    <a:pt x="1245" y="4383"/>
                  </a:lnTo>
                  <a:cubicBezTo>
                    <a:pt x="1246" y="4389"/>
                    <a:pt x="1248" y="4395"/>
                    <a:pt x="1249" y="4401"/>
                  </a:cubicBezTo>
                  <a:cubicBezTo>
                    <a:pt x="1251" y="4413"/>
                    <a:pt x="1254" y="4424"/>
                    <a:pt x="1257" y="4436"/>
                  </a:cubicBezTo>
                  <a:cubicBezTo>
                    <a:pt x="1259" y="4448"/>
                    <a:pt x="1262" y="4461"/>
                    <a:pt x="1265" y="4473"/>
                  </a:cubicBezTo>
                  <a:cubicBezTo>
                    <a:pt x="1268" y="4486"/>
                    <a:pt x="1270" y="4494"/>
                    <a:pt x="1272" y="4504"/>
                  </a:cubicBezTo>
                  <a:lnTo>
                    <a:pt x="1279" y="4534"/>
                  </a:lnTo>
                  <a:lnTo>
                    <a:pt x="1248" y="4524"/>
                  </a:lnTo>
                  <a:cubicBezTo>
                    <a:pt x="1247" y="4516"/>
                    <a:pt x="1247" y="4507"/>
                    <a:pt x="1246" y="4500"/>
                  </a:cubicBezTo>
                  <a:close/>
                  <a:moveTo>
                    <a:pt x="1296" y="4391"/>
                  </a:moveTo>
                  <a:cubicBezTo>
                    <a:pt x="1313" y="4400"/>
                    <a:pt x="1330" y="4409"/>
                    <a:pt x="1348" y="4418"/>
                  </a:cubicBezTo>
                  <a:lnTo>
                    <a:pt x="1352" y="4420"/>
                  </a:lnTo>
                  <a:cubicBezTo>
                    <a:pt x="1384" y="4437"/>
                    <a:pt x="1417" y="4453"/>
                    <a:pt x="1451" y="4469"/>
                  </a:cubicBezTo>
                  <a:lnTo>
                    <a:pt x="1451" y="4469"/>
                  </a:lnTo>
                  <a:cubicBezTo>
                    <a:pt x="1449" y="4472"/>
                    <a:pt x="1449" y="4475"/>
                    <a:pt x="1449" y="4478"/>
                  </a:cubicBezTo>
                  <a:lnTo>
                    <a:pt x="1449" y="4478"/>
                  </a:lnTo>
                  <a:cubicBezTo>
                    <a:pt x="1449" y="4482"/>
                    <a:pt x="1450" y="4486"/>
                    <a:pt x="1452" y="4490"/>
                  </a:cubicBezTo>
                  <a:cubicBezTo>
                    <a:pt x="1453" y="4492"/>
                    <a:pt x="1454" y="4493"/>
                    <a:pt x="1455" y="4495"/>
                  </a:cubicBezTo>
                  <a:cubicBezTo>
                    <a:pt x="1448" y="4502"/>
                    <a:pt x="1440" y="4510"/>
                    <a:pt x="1433" y="4518"/>
                  </a:cubicBezTo>
                  <a:lnTo>
                    <a:pt x="1429" y="4522"/>
                  </a:lnTo>
                  <a:cubicBezTo>
                    <a:pt x="1415" y="4537"/>
                    <a:pt x="1401" y="4550"/>
                    <a:pt x="1387" y="4563"/>
                  </a:cubicBezTo>
                  <a:cubicBezTo>
                    <a:pt x="1351" y="4554"/>
                    <a:pt x="1316" y="4545"/>
                    <a:pt x="1282" y="4534"/>
                  </a:cubicBezTo>
                  <a:cubicBezTo>
                    <a:pt x="1270" y="4485"/>
                    <a:pt x="1258" y="4434"/>
                    <a:pt x="1247" y="4382"/>
                  </a:cubicBezTo>
                  <a:lnTo>
                    <a:pt x="1247" y="4382"/>
                  </a:lnTo>
                  <a:cubicBezTo>
                    <a:pt x="1249" y="4382"/>
                    <a:pt x="1251" y="4381"/>
                    <a:pt x="1253" y="4380"/>
                  </a:cubicBezTo>
                  <a:cubicBezTo>
                    <a:pt x="1257" y="4378"/>
                    <a:pt x="1259" y="4375"/>
                    <a:pt x="1261" y="4372"/>
                  </a:cubicBezTo>
                  <a:lnTo>
                    <a:pt x="1274" y="4379"/>
                  </a:lnTo>
                  <a:cubicBezTo>
                    <a:pt x="1281" y="4382"/>
                    <a:pt x="1289" y="4387"/>
                    <a:pt x="1297" y="4391"/>
                  </a:cubicBezTo>
                  <a:lnTo>
                    <a:pt x="1296" y="4391"/>
                  </a:lnTo>
                  <a:close/>
                  <a:moveTo>
                    <a:pt x="1502" y="4439"/>
                  </a:moveTo>
                  <a:cubicBezTo>
                    <a:pt x="1509" y="4430"/>
                    <a:pt x="1516" y="4420"/>
                    <a:pt x="1522" y="4411"/>
                  </a:cubicBezTo>
                  <a:lnTo>
                    <a:pt x="1531" y="4399"/>
                  </a:lnTo>
                  <a:cubicBezTo>
                    <a:pt x="1539" y="4387"/>
                    <a:pt x="1547" y="4376"/>
                    <a:pt x="1555" y="4364"/>
                  </a:cubicBezTo>
                  <a:cubicBezTo>
                    <a:pt x="1557" y="4362"/>
                    <a:pt x="1558" y="4360"/>
                    <a:pt x="1560" y="4358"/>
                  </a:cubicBezTo>
                  <a:cubicBezTo>
                    <a:pt x="1682" y="4181"/>
                    <a:pt x="1802" y="3974"/>
                    <a:pt x="1939" y="3728"/>
                  </a:cubicBezTo>
                  <a:lnTo>
                    <a:pt x="1939" y="3728"/>
                  </a:lnTo>
                  <a:cubicBezTo>
                    <a:pt x="1942" y="3730"/>
                    <a:pt x="1946" y="3731"/>
                    <a:pt x="1950" y="3731"/>
                  </a:cubicBezTo>
                  <a:lnTo>
                    <a:pt x="1950" y="3731"/>
                  </a:lnTo>
                  <a:cubicBezTo>
                    <a:pt x="1953" y="3731"/>
                    <a:pt x="1956" y="3730"/>
                    <a:pt x="1959" y="3729"/>
                  </a:cubicBezTo>
                  <a:cubicBezTo>
                    <a:pt x="1968" y="3749"/>
                    <a:pt x="1977" y="3770"/>
                    <a:pt x="1986" y="3789"/>
                  </a:cubicBezTo>
                  <a:cubicBezTo>
                    <a:pt x="1989" y="3795"/>
                    <a:pt x="1991" y="3800"/>
                    <a:pt x="1993" y="3805"/>
                  </a:cubicBezTo>
                  <a:cubicBezTo>
                    <a:pt x="2004" y="3828"/>
                    <a:pt x="2015" y="3850"/>
                    <a:pt x="2025" y="3873"/>
                  </a:cubicBezTo>
                  <a:cubicBezTo>
                    <a:pt x="2029" y="3881"/>
                    <a:pt x="2034" y="3891"/>
                    <a:pt x="2037" y="3899"/>
                  </a:cubicBezTo>
                  <a:lnTo>
                    <a:pt x="2067" y="3961"/>
                  </a:lnTo>
                  <a:lnTo>
                    <a:pt x="2081" y="3990"/>
                  </a:lnTo>
                  <a:cubicBezTo>
                    <a:pt x="2094" y="4016"/>
                    <a:pt x="2107" y="4043"/>
                    <a:pt x="2120" y="4068"/>
                  </a:cubicBezTo>
                  <a:cubicBezTo>
                    <a:pt x="2122" y="4071"/>
                    <a:pt x="2123" y="4074"/>
                    <a:pt x="2125" y="4077"/>
                  </a:cubicBezTo>
                  <a:cubicBezTo>
                    <a:pt x="2139" y="4106"/>
                    <a:pt x="2153" y="4134"/>
                    <a:pt x="2167" y="4162"/>
                  </a:cubicBezTo>
                  <a:lnTo>
                    <a:pt x="2167" y="4162"/>
                  </a:lnTo>
                  <a:cubicBezTo>
                    <a:pt x="2181" y="4190"/>
                    <a:pt x="2195" y="4217"/>
                    <a:pt x="2209" y="4244"/>
                  </a:cubicBezTo>
                  <a:lnTo>
                    <a:pt x="2217" y="4258"/>
                  </a:lnTo>
                  <a:cubicBezTo>
                    <a:pt x="2229" y="4280"/>
                    <a:pt x="2240" y="4302"/>
                    <a:pt x="2251" y="4323"/>
                  </a:cubicBezTo>
                  <a:cubicBezTo>
                    <a:pt x="2259" y="4337"/>
                    <a:pt x="2267" y="4351"/>
                    <a:pt x="2275" y="4365"/>
                  </a:cubicBezTo>
                  <a:lnTo>
                    <a:pt x="2282" y="4379"/>
                  </a:lnTo>
                  <a:lnTo>
                    <a:pt x="2282" y="4379"/>
                  </a:lnTo>
                  <a:lnTo>
                    <a:pt x="2282" y="4379"/>
                  </a:lnTo>
                  <a:cubicBezTo>
                    <a:pt x="2279" y="4382"/>
                    <a:pt x="2276" y="4384"/>
                    <a:pt x="2274" y="4388"/>
                  </a:cubicBezTo>
                  <a:cubicBezTo>
                    <a:pt x="2272" y="4392"/>
                    <a:pt x="2271" y="4395"/>
                    <a:pt x="2270" y="4399"/>
                  </a:cubicBezTo>
                  <a:lnTo>
                    <a:pt x="2270" y="4399"/>
                  </a:lnTo>
                  <a:cubicBezTo>
                    <a:pt x="2270" y="4400"/>
                    <a:pt x="2270" y="4400"/>
                    <a:pt x="2270" y="4401"/>
                  </a:cubicBezTo>
                  <a:cubicBezTo>
                    <a:pt x="2270" y="4401"/>
                    <a:pt x="2270" y="4402"/>
                    <a:pt x="2270" y="4403"/>
                  </a:cubicBezTo>
                  <a:lnTo>
                    <a:pt x="2260" y="4405"/>
                  </a:lnTo>
                  <a:cubicBezTo>
                    <a:pt x="2240" y="4409"/>
                    <a:pt x="2219" y="4413"/>
                    <a:pt x="2199" y="4417"/>
                  </a:cubicBezTo>
                  <a:cubicBezTo>
                    <a:pt x="2179" y="4421"/>
                    <a:pt x="2164" y="4423"/>
                    <a:pt x="2147" y="4426"/>
                  </a:cubicBezTo>
                  <a:lnTo>
                    <a:pt x="2107" y="4433"/>
                  </a:lnTo>
                  <a:cubicBezTo>
                    <a:pt x="2086" y="4437"/>
                    <a:pt x="2065" y="4440"/>
                    <a:pt x="2043" y="4443"/>
                  </a:cubicBezTo>
                  <a:lnTo>
                    <a:pt x="2017" y="4447"/>
                  </a:lnTo>
                  <a:cubicBezTo>
                    <a:pt x="1993" y="4450"/>
                    <a:pt x="1970" y="4453"/>
                    <a:pt x="1946" y="4456"/>
                  </a:cubicBezTo>
                  <a:lnTo>
                    <a:pt x="1928" y="4458"/>
                  </a:lnTo>
                  <a:cubicBezTo>
                    <a:pt x="1903" y="4461"/>
                    <a:pt x="1878" y="4464"/>
                    <a:pt x="1854" y="4466"/>
                  </a:cubicBezTo>
                  <a:lnTo>
                    <a:pt x="1841" y="4467"/>
                  </a:lnTo>
                  <a:cubicBezTo>
                    <a:pt x="1815" y="4469"/>
                    <a:pt x="1790" y="4471"/>
                    <a:pt x="1765" y="4473"/>
                  </a:cubicBezTo>
                  <a:lnTo>
                    <a:pt x="1755" y="4473"/>
                  </a:lnTo>
                  <a:cubicBezTo>
                    <a:pt x="1730" y="4474"/>
                    <a:pt x="1706" y="4475"/>
                    <a:pt x="1682" y="4476"/>
                  </a:cubicBezTo>
                  <a:lnTo>
                    <a:pt x="1671" y="4476"/>
                  </a:lnTo>
                  <a:cubicBezTo>
                    <a:pt x="1644" y="4476"/>
                    <a:pt x="1616" y="4477"/>
                    <a:pt x="1590" y="4477"/>
                  </a:cubicBezTo>
                  <a:cubicBezTo>
                    <a:pt x="1570" y="4477"/>
                    <a:pt x="1550" y="4477"/>
                    <a:pt x="1531" y="4477"/>
                  </a:cubicBezTo>
                  <a:lnTo>
                    <a:pt x="1496" y="4476"/>
                  </a:lnTo>
                  <a:lnTo>
                    <a:pt x="1496" y="4476"/>
                  </a:lnTo>
                  <a:cubicBezTo>
                    <a:pt x="1495" y="4472"/>
                    <a:pt x="1494" y="4470"/>
                    <a:pt x="1492" y="4465"/>
                  </a:cubicBezTo>
                  <a:cubicBezTo>
                    <a:pt x="1490" y="4463"/>
                    <a:pt x="1489" y="4460"/>
                    <a:pt x="1486" y="4458"/>
                  </a:cubicBezTo>
                  <a:lnTo>
                    <a:pt x="1490" y="4453"/>
                  </a:lnTo>
                  <a:cubicBezTo>
                    <a:pt x="1495" y="4450"/>
                    <a:pt x="1499" y="4444"/>
                    <a:pt x="1503" y="4439"/>
                  </a:cubicBezTo>
                  <a:lnTo>
                    <a:pt x="1502" y="4439"/>
                  </a:lnTo>
                  <a:close/>
                  <a:moveTo>
                    <a:pt x="2153" y="3698"/>
                  </a:moveTo>
                  <a:cubicBezTo>
                    <a:pt x="2176" y="3697"/>
                    <a:pt x="2200" y="3696"/>
                    <a:pt x="2223" y="3694"/>
                  </a:cubicBezTo>
                  <a:cubicBezTo>
                    <a:pt x="2362" y="3684"/>
                    <a:pt x="2504" y="3671"/>
                    <a:pt x="2651" y="3655"/>
                  </a:cubicBezTo>
                  <a:lnTo>
                    <a:pt x="2678" y="3651"/>
                  </a:lnTo>
                  <a:cubicBezTo>
                    <a:pt x="2718" y="3647"/>
                    <a:pt x="2759" y="3642"/>
                    <a:pt x="2800" y="3636"/>
                  </a:cubicBezTo>
                  <a:cubicBezTo>
                    <a:pt x="2815" y="3634"/>
                    <a:pt x="2830" y="3632"/>
                    <a:pt x="2845" y="3630"/>
                  </a:cubicBezTo>
                  <a:cubicBezTo>
                    <a:pt x="2880" y="3625"/>
                    <a:pt x="2915" y="3621"/>
                    <a:pt x="2952" y="3615"/>
                  </a:cubicBezTo>
                  <a:lnTo>
                    <a:pt x="3005" y="3607"/>
                  </a:lnTo>
                  <a:lnTo>
                    <a:pt x="3085" y="3595"/>
                  </a:lnTo>
                  <a:lnTo>
                    <a:pt x="3085" y="3595"/>
                  </a:lnTo>
                  <a:cubicBezTo>
                    <a:pt x="3086" y="3598"/>
                    <a:pt x="3087" y="3601"/>
                    <a:pt x="3088" y="3603"/>
                  </a:cubicBezTo>
                  <a:cubicBezTo>
                    <a:pt x="3089" y="3606"/>
                    <a:pt x="3090" y="3606"/>
                    <a:pt x="3091" y="3607"/>
                  </a:cubicBezTo>
                  <a:lnTo>
                    <a:pt x="3007" y="3696"/>
                  </a:lnTo>
                  <a:lnTo>
                    <a:pt x="2951" y="3755"/>
                  </a:lnTo>
                  <a:lnTo>
                    <a:pt x="2907" y="3801"/>
                  </a:lnTo>
                  <a:lnTo>
                    <a:pt x="2832" y="3880"/>
                  </a:lnTo>
                  <a:lnTo>
                    <a:pt x="2807" y="3906"/>
                  </a:lnTo>
                  <a:cubicBezTo>
                    <a:pt x="2777" y="3936"/>
                    <a:pt x="2747" y="3967"/>
                    <a:pt x="2717" y="3997"/>
                  </a:cubicBezTo>
                  <a:lnTo>
                    <a:pt x="2705" y="4009"/>
                  </a:lnTo>
                  <a:cubicBezTo>
                    <a:pt x="2603" y="4112"/>
                    <a:pt x="2501" y="4212"/>
                    <a:pt x="2397" y="4307"/>
                  </a:cubicBezTo>
                  <a:lnTo>
                    <a:pt x="2394" y="4310"/>
                  </a:lnTo>
                  <a:cubicBezTo>
                    <a:pt x="2367" y="4335"/>
                    <a:pt x="2339" y="4359"/>
                    <a:pt x="2312" y="4383"/>
                  </a:cubicBezTo>
                  <a:lnTo>
                    <a:pt x="2312" y="4383"/>
                  </a:lnTo>
                  <a:cubicBezTo>
                    <a:pt x="2310" y="4382"/>
                    <a:pt x="2309" y="4381"/>
                    <a:pt x="2307" y="4379"/>
                  </a:cubicBezTo>
                  <a:cubicBezTo>
                    <a:pt x="2303" y="4377"/>
                    <a:pt x="2299" y="4376"/>
                    <a:pt x="2295" y="4376"/>
                  </a:cubicBezTo>
                  <a:lnTo>
                    <a:pt x="2295" y="4376"/>
                  </a:lnTo>
                  <a:lnTo>
                    <a:pt x="2295" y="4376"/>
                  </a:lnTo>
                  <a:cubicBezTo>
                    <a:pt x="2291" y="4376"/>
                    <a:pt x="2288" y="4377"/>
                    <a:pt x="2284" y="4379"/>
                  </a:cubicBezTo>
                  <a:cubicBezTo>
                    <a:pt x="2179" y="4188"/>
                    <a:pt x="2073" y="3975"/>
                    <a:pt x="1961" y="3729"/>
                  </a:cubicBezTo>
                  <a:lnTo>
                    <a:pt x="1961" y="3729"/>
                  </a:lnTo>
                  <a:cubicBezTo>
                    <a:pt x="1962" y="3728"/>
                    <a:pt x="1962" y="3728"/>
                    <a:pt x="1963" y="3728"/>
                  </a:cubicBezTo>
                  <a:cubicBezTo>
                    <a:pt x="1966" y="3726"/>
                    <a:pt x="1969" y="3723"/>
                    <a:pt x="1971" y="3719"/>
                  </a:cubicBezTo>
                  <a:cubicBezTo>
                    <a:pt x="1973" y="3716"/>
                    <a:pt x="1974" y="3712"/>
                    <a:pt x="1974" y="3708"/>
                  </a:cubicBezTo>
                  <a:lnTo>
                    <a:pt x="1974" y="3707"/>
                  </a:lnTo>
                  <a:lnTo>
                    <a:pt x="1974" y="3707"/>
                  </a:lnTo>
                  <a:cubicBezTo>
                    <a:pt x="2012" y="3706"/>
                    <a:pt x="2049" y="3705"/>
                    <a:pt x="2087" y="3702"/>
                  </a:cubicBezTo>
                  <a:lnTo>
                    <a:pt x="2153" y="3698"/>
                  </a:lnTo>
                  <a:close/>
                  <a:moveTo>
                    <a:pt x="2940" y="3335"/>
                  </a:moveTo>
                  <a:cubicBezTo>
                    <a:pt x="2937" y="3331"/>
                    <a:pt x="2934" y="3327"/>
                    <a:pt x="2932" y="3323"/>
                  </a:cubicBezTo>
                  <a:cubicBezTo>
                    <a:pt x="2762" y="3058"/>
                    <a:pt x="2598" y="2783"/>
                    <a:pt x="2435" y="2501"/>
                  </a:cubicBezTo>
                  <a:lnTo>
                    <a:pt x="2435" y="2501"/>
                  </a:lnTo>
                  <a:cubicBezTo>
                    <a:pt x="2438" y="2499"/>
                    <a:pt x="2441" y="2496"/>
                    <a:pt x="2443" y="2492"/>
                  </a:cubicBezTo>
                  <a:lnTo>
                    <a:pt x="2443" y="2491"/>
                  </a:lnTo>
                  <a:lnTo>
                    <a:pt x="2515" y="2520"/>
                  </a:lnTo>
                  <a:cubicBezTo>
                    <a:pt x="2609" y="2559"/>
                    <a:pt x="2702" y="2597"/>
                    <a:pt x="2793" y="2635"/>
                  </a:cubicBezTo>
                  <a:cubicBezTo>
                    <a:pt x="2887" y="2675"/>
                    <a:pt x="2983" y="2714"/>
                    <a:pt x="3080" y="2755"/>
                  </a:cubicBezTo>
                  <a:lnTo>
                    <a:pt x="3107" y="2765"/>
                  </a:lnTo>
                  <a:lnTo>
                    <a:pt x="3144" y="2781"/>
                  </a:lnTo>
                  <a:lnTo>
                    <a:pt x="3213" y="2809"/>
                  </a:lnTo>
                  <a:lnTo>
                    <a:pt x="3236" y="2818"/>
                  </a:lnTo>
                  <a:lnTo>
                    <a:pt x="3319" y="2851"/>
                  </a:lnTo>
                  <a:lnTo>
                    <a:pt x="3327" y="2854"/>
                  </a:lnTo>
                  <a:cubicBezTo>
                    <a:pt x="3423" y="2893"/>
                    <a:pt x="3520" y="2930"/>
                    <a:pt x="3615" y="2966"/>
                  </a:cubicBezTo>
                  <a:lnTo>
                    <a:pt x="3615" y="2966"/>
                  </a:lnTo>
                  <a:cubicBezTo>
                    <a:pt x="3614" y="2968"/>
                    <a:pt x="3614" y="2970"/>
                    <a:pt x="3614" y="2973"/>
                  </a:cubicBezTo>
                  <a:lnTo>
                    <a:pt x="3614" y="2973"/>
                  </a:lnTo>
                  <a:cubicBezTo>
                    <a:pt x="3614" y="2977"/>
                    <a:pt x="3615" y="2981"/>
                    <a:pt x="3617" y="2985"/>
                  </a:cubicBezTo>
                  <a:cubicBezTo>
                    <a:pt x="3618" y="2987"/>
                    <a:pt x="3619" y="2989"/>
                    <a:pt x="3621" y="2990"/>
                  </a:cubicBezTo>
                  <a:cubicBezTo>
                    <a:pt x="3450" y="3181"/>
                    <a:pt x="3284" y="3379"/>
                    <a:pt x="3123" y="3571"/>
                  </a:cubicBezTo>
                  <a:lnTo>
                    <a:pt x="3123" y="3571"/>
                  </a:lnTo>
                  <a:cubicBezTo>
                    <a:pt x="3122" y="3570"/>
                    <a:pt x="3122" y="3570"/>
                    <a:pt x="3120" y="3569"/>
                  </a:cubicBezTo>
                  <a:cubicBezTo>
                    <a:pt x="3117" y="3567"/>
                    <a:pt x="3113" y="3566"/>
                    <a:pt x="3108" y="3566"/>
                  </a:cubicBezTo>
                  <a:lnTo>
                    <a:pt x="3108" y="3566"/>
                  </a:lnTo>
                  <a:cubicBezTo>
                    <a:pt x="3104" y="3566"/>
                    <a:pt x="3101" y="3567"/>
                    <a:pt x="3097" y="3569"/>
                  </a:cubicBezTo>
                  <a:cubicBezTo>
                    <a:pt x="3097" y="3569"/>
                    <a:pt x="3096" y="3569"/>
                    <a:pt x="3096" y="3570"/>
                  </a:cubicBezTo>
                  <a:cubicBezTo>
                    <a:pt x="3070" y="3532"/>
                    <a:pt x="3045" y="3495"/>
                    <a:pt x="3019" y="3457"/>
                  </a:cubicBezTo>
                  <a:cubicBezTo>
                    <a:pt x="2994" y="3419"/>
                    <a:pt x="2967" y="3376"/>
                    <a:pt x="2940" y="3335"/>
                  </a:cubicBezTo>
                  <a:close/>
                  <a:moveTo>
                    <a:pt x="2291" y="2011"/>
                  </a:moveTo>
                  <a:cubicBezTo>
                    <a:pt x="2319" y="2014"/>
                    <a:pt x="2348" y="2016"/>
                    <a:pt x="2377" y="2019"/>
                  </a:cubicBezTo>
                  <a:cubicBezTo>
                    <a:pt x="2406" y="2021"/>
                    <a:pt x="2429" y="2024"/>
                    <a:pt x="2456" y="2027"/>
                  </a:cubicBezTo>
                  <a:cubicBezTo>
                    <a:pt x="2511" y="2033"/>
                    <a:pt x="2568" y="2040"/>
                    <a:pt x="2624" y="2047"/>
                  </a:cubicBezTo>
                  <a:lnTo>
                    <a:pt x="2650" y="2050"/>
                  </a:lnTo>
                  <a:cubicBezTo>
                    <a:pt x="2698" y="2057"/>
                    <a:pt x="2747" y="2063"/>
                    <a:pt x="2796" y="2070"/>
                  </a:cubicBezTo>
                  <a:lnTo>
                    <a:pt x="2851" y="2078"/>
                  </a:lnTo>
                  <a:cubicBezTo>
                    <a:pt x="2891" y="2084"/>
                    <a:pt x="2931" y="2090"/>
                    <a:pt x="2972" y="2097"/>
                  </a:cubicBezTo>
                  <a:lnTo>
                    <a:pt x="3033" y="2107"/>
                  </a:lnTo>
                  <a:cubicBezTo>
                    <a:pt x="3073" y="2114"/>
                    <a:pt x="3112" y="2120"/>
                    <a:pt x="3152" y="2127"/>
                  </a:cubicBezTo>
                  <a:cubicBezTo>
                    <a:pt x="3174" y="2131"/>
                    <a:pt x="3197" y="2135"/>
                    <a:pt x="3219" y="2139"/>
                  </a:cubicBezTo>
                  <a:cubicBezTo>
                    <a:pt x="3258" y="2146"/>
                    <a:pt x="3297" y="2154"/>
                    <a:pt x="3338" y="2161"/>
                  </a:cubicBezTo>
                  <a:lnTo>
                    <a:pt x="3400" y="2174"/>
                  </a:lnTo>
                  <a:lnTo>
                    <a:pt x="3506" y="2195"/>
                  </a:lnTo>
                  <a:cubicBezTo>
                    <a:pt x="3506" y="2196"/>
                    <a:pt x="3506" y="2197"/>
                    <a:pt x="3506" y="2199"/>
                  </a:cubicBezTo>
                  <a:lnTo>
                    <a:pt x="3506" y="2199"/>
                  </a:lnTo>
                  <a:lnTo>
                    <a:pt x="3506" y="2200"/>
                  </a:lnTo>
                  <a:cubicBezTo>
                    <a:pt x="3506" y="2201"/>
                    <a:pt x="3506" y="2201"/>
                    <a:pt x="3506" y="2202"/>
                  </a:cubicBezTo>
                  <a:lnTo>
                    <a:pt x="3497" y="2204"/>
                  </a:lnTo>
                  <a:lnTo>
                    <a:pt x="3466" y="2210"/>
                  </a:lnTo>
                  <a:lnTo>
                    <a:pt x="3436" y="2216"/>
                  </a:lnTo>
                  <a:lnTo>
                    <a:pt x="3404" y="2222"/>
                  </a:lnTo>
                  <a:lnTo>
                    <a:pt x="3374" y="2228"/>
                  </a:lnTo>
                  <a:lnTo>
                    <a:pt x="3341" y="2235"/>
                  </a:lnTo>
                  <a:lnTo>
                    <a:pt x="3312" y="2241"/>
                  </a:lnTo>
                  <a:lnTo>
                    <a:pt x="3277" y="2249"/>
                  </a:lnTo>
                  <a:lnTo>
                    <a:pt x="3249" y="2256"/>
                  </a:lnTo>
                  <a:lnTo>
                    <a:pt x="3213" y="2264"/>
                  </a:lnTo>
                  <a:lnTo>
                    <a:pt x="3184" y="2271"/>
                  </a:lnTo>
                  <a:lnTo>
                    <a:pt x="3148" y="2279"/>
                  </a:lnTo>
                  <a:lnTo>
                    <a:pt x="3115" y="2287"/>
                  </a:lnTo>
                  <a:lnTo>
                    <a:pt x="3081" y="2295"/>
                  </a:lnTo>
                  <a:lnTo>
                    <a:pt x="3046" y="2304"/>
                  </a:lnTo>
                  <a:lnTo>
                    <a:pt x="3013" y="2312"/>
                  </a:lnTo>
                  <a:lnTo>
                    <a:pt x="2974" y="2322"/>
                  </a:lnTo>
                  <a:lnTo>
                    <a:pt x="2944" y="2330"/>
                  </a:lnTo>
                  <a:lnTo>
                    <a:pt x="2901" y="2341"/>
                  </a:lnTo>
                  <a:lnTo>
                    <a:pt x="2874" y="2349"/>
                  </a:lnTo>
                  <a:lnTo>
                    <a:pt x="2817" y="2364"/>
                  </a:lnTo>
                  <a:lnTo>
                    <a:pt x="2803" y="2368"/>
                  </a:lnTo>
                  <a:lnTo>
                    <a:pt x="2741" y="2386"/>
                  </a:lnTo>
                  <a:lnTo>
                    <a:pt x="2730" y="2389"/>
                  </a:lnTo>
                  <a:cubicBezTo>
                    <a:pt x="2639" y="2415"/>
                    <a:pt x="2543" y="2443"/>
                    <a:pt x="2444" y="2473"/>
                  </a:cubicBezTo>
                  <a:lnTo>
                    <a:pt x="2444" y="2473"/>
                  </a:lnTo>
                  <a:cubicBezTo>
                    <a:pt x="2443" y="2472"/>
                    <a:pt x="2442" y="2470"/>
                    <a:pt x="2442" y="2469"/>
                  </a:cubicBezTo>
                  <a:cubicBezTo>
                    <a:pt x="2439" y="2465"/>
                    <a:pt x="2436" y="2462"/>
                    <a:pt x="2433" y="2460"/>
                  </a:cubicBezTo>
                  <a:cubicBezTo>
                    <a:pt x="2429" y="2458"/>
                    <a:pt x="2426" y="2457"/>
                    <a:pt x="2422" y="2457"/>
                  </a:cubicBezTo>
                  <a:lnTo>
                    <a:pt x="2422" y="2457"/>
                  </a:lnTo>
                  <a:cubicBezTo>
                    <a:pt x="2418" y="2457"/>
                    <a:pt x="2414" y="2458"/>
                    <a:pt x="2411" y="2460"/>
                  </a:cubicBezTo>
                  <a:lnTo>
                    <a:pt x="2410" y="2460"/>
                  </a:lnTo>
                  <a:lnTo>
                    <a:pt x="2404" y="2449"/>
                  </a:lnTo>
                  <a:cubicBezTo>
                    <a:pt x="2393" y="2433"/>
                    <a:pt x="2384" y="2416"/>
                    <a:pt x="2373" y="2399"/>
                  </a:cubicBezTo>
                  <a:cubicBezTo>
                    <a:pt x="2293" y="2266"/>
                    <a:pt x="2216" y="2140"/>
                    <a:pt x="2140" y="2016"/>
                  </a:cubicBezTo>
                  <a:lnTo>
                    <a:pt x="2140" y="2016"/>
                  </a:lnTo>
                  <a:cubicBezTo>
                    <a:pt x="2143" y="2014"/>
                    <a:pt x="2145" y="2011"/>
                    <a:pt x="2147" y="2008"/>
                  </a:cubicBezTo>
                  <a:cubicBezTo>
                    <a:pt x="2149" y="2005"/>
                    <a:pt x="2150" y="2003"/>
                    <a:pt x="2150" y="1999"/>
                  </a:cubicBezTo>
                  <a:cubicBezTo>
                    <a:pt x="2163" y="1999"/>
                    <a:pt x="2177" y="2001"/>
                    <a:pt x="2189" y="2002"/>
                  </a:cubicBezTo>
                  <a:cubicBezTo>
                    <a:pt x="2224" y="2005"/>
                    <a:pt x="2257" y="2007"/>
                    <a:pt x="2291" y="2011"/>
                  </a:cubicBezTo>
                  <a:close/>
                  <a:moveTo>
                    <a:pt x="1664" y="2643"/>
                  </a:moveTo>
                  <a:lnTo>
                    <a:pt x="1664" y="2643"/>
                  </a:lnTo>
                  <a:cubicBezTo>
                    <a:pt x="1663" y="2640"/>
                    <a:pt x="1661" y="2639"/>
                    <a:pt x="1661" y="2637"/>
                  </a:cubicBezTo>
                  <a:cubicBezTo>
                    <a:pt x="1659" y="2634"/>
                    <a:pt x="1658" y="2632"/>
                    <a:pt x="1656" y="2630"/>
                  </a:cubicBezTo>
                  <a:cubicBezTo>
                    <a:pt x="1798" y="2433"/>
                    <a:pt x="1952" y="2223"/>
                    <a:pt x="2114" y="2016"/>
                  </a:cubicBezTo>
                  <a:lnTo>
                    <a:pt x="2114" y="2016"/>
                  </a:lnTo>
                  <a:cubicBezTo>
                    <a:pt x="2115" y="2017"/>
                    <a:pt x="2115" y="2017"/>
                    <a:pt x="2116" y="2018"/>
                  </a:cubicBezTo>
                  <a:cubicBezTo>
                    <a:pt x="2120" y="2019"/>
                    <a:pt x="2123" y="2021"/>
                    <a:pt x="2127" y="2021"/>
                  </a:cubicBezTo>
                  <a:lnTo>
                    <a:pt x="2127" y="2021"/>
                  </a:lnTo>
                  <a:cubicBezTo>
                    <a:pt x="2132" y="2021"/>
                    <a:pt x="2135" y="2020"/>
                    <a:pt x="2138" y="2018"/>
                  </a:cubicBezTo>
                  <a:cubicBezTo>
                    <a:pt x="2139" y="2018"/>
                    <a:pt x="2139" y="2018"/>
                    <a:pt x="2139" y="2018"/>
                  </a:cubicBezTo>
                  <a:lnTo>
                    <a:pt x="2223" y="2154"/>
                  </a:lnTo>
                  <a:cubicBezTo>
                    <a:pt x="2272" y="2235"/>
                    <a:pt x="2321" y="2316"/>
                    <a:pt x="2372" y="2401"/>
                  </a:cubicBezTo>
                  <a:lnTo>
                    <a:pt x="2409" y="2462"/>
                  </a:lnTo>
                  <a:lnTo>
                    <a:pt x="2409" y="2462"/>
                  </a:lnTo>
                  <a:cubicBezTo>
                    <a:pt x="2406" y="2465"/>
                    <a:pt x="2403" y="2467"/>
                    <a:pt x="2401" y="2471"/>
                  </a:cubicBezTo>
                  <a:cubicBezTo>
                    <a:pt x="2399" y="2474"/>
                    <a:pt x="2398" y="2478"/>
                    <a:pt x="2398" y="2482"/>
                  </a:cubicBezTo>
                  <a:lnTo>
                    <a:pt x="2398" y="2482"/>
                  </a:lnTo>
                  <a:cubicBezTo>
                    <a:pt x="2398" y="2483"/>
                    <a:pt x="2398" y="2483"/>
                    <a:pt x="2398" y="2484"/>
                  </a:cubicBezTo>
                  <a:lnTo>
                    <a:pt x="2398" y="2485"/>
                  </a:lnTo>
                  <a:cubicBezTo>
                    <a:pt x="2340" y="2497"/>
                    <a:pt x="2281" y="2509"/>
                    <a:pt x="2221" y="2521"/>
                  </a:cubicBezTo>
                  <a:cubicBezTo>
                    <a:pt x="2052" y="2555"/>
                    <a:pt x="1870" y="2595"/>
                    <a:pt x="1664" y="2642"/>
                  </a:cubicBezTo>
                  <a:lnTo>
                    <a:pt x="1664" y="2643"/>
                  </a:lnTo>
                  <a:close/>
                  <a:moveTo>
                    <a:pt x="3116" y="3701"/>
                  </a:moveTo>
                  <a:cubicBezTo>
                    <a:pt x="3119" y="3736"/>
                    <a:pt x="3122" y="3770"/>
                    <a:pt x="3125" y="3804"/>
                  </a:cubicBezTo>
                  <a:lnTo>
                    <a:pt x="3125" y="3808"/>
                  </a:lnTo>
                  <a:cubicBezTo>
                    <a:pt x="3154" y="4160"/>
                    <a:pt x="3192" y="4465"/>
                    <a:pt x="3238" y="4731"/>
                  </a:cubicBezTo>
                  <a:cubicBezTo>
                    <a:pt x="3239" y="4739"/>
                    <a:pt x="3240" y="4746"/>
                    <a:pt x="3242" y="4754"/>
                  </a:cubicBezTo>
                  <a:cubicBezTo>
                    <a:pt x="3245" y="4773"/>
                    <a:pt x="3248" y="4791"/>
                    <a:pt x="3252" y="4809"/>
                  </a:cubicBezTo>
                  <a:cubicBezTo>
                    <a:pt x="3254" y="4823"/>
                    <a:pt x="3257" y="4837"/>
                    <a:pt x="3260" y="4850"/>
                  </a:cubicBezTo>
                  <a:lnTo>
                    <a:pt x="3266" y="4885"/>
                  </a:lnTo>
                  <a:cubicBezTo>
                    <a:pt x="3270" y="4905"/>
                    <a:pt x="3274" y="4924"/>
                    <a:pt x="3278" y="4942"/>
                  </a:cubicBezTo>
                  <a:cubicBezTo>
                    <a:pt x="3278" y="4946"/>
                    <a:pt x="3279" y="4950"/>
                    <a:pt x="3280" y="4953"/>
                  </a:cubicBezTo>
                  <a:cubicBezTo>
                    <a:pt x="3221" y="4951"/>
                    <a:pt x="3162" y="4948"/>
                    <a:pt x="3102" y="4943"/>
                  </a:cubicBezTo>
                  <a:lnTo>
                    <a:pt x="3099" y="4942"/>
                  </a:lnTo>
                  <a:lnTo>
                    <a:pt x="3056" y="4920"/>
                  </a:lnTo>
                  <a:lnTo>
                    <a:pt x="3041" y="4912"/>
                  </a:lnTo>
                  <a:lnTo>
                    <a:pt x="2995" y="4887"/>
                  </a:lnTo>
                  <a:lnTo>
                    <a:pt x="2978" y="4878"/>
                  </a:lnTo>
                  <a:cubicBezTo>
                    <a:pt x="2964" y="4870"/>
                    <a:pt x="2949" y="4862"/>
                    <a:pt x="2934" y="4853"/>
                  </a:cubicBezTo>
                  <a:lnTo>
                    <a:pt x="2917" y="4844"/>
                  </a:lnTo>
                  <a:cubicBezTo>
                    <a:pt x="2902" y="4835"/>
                    <a:pt x="2887" y="4826"/>
                    <a:pt x="2873" y="4817"/>
                  </a:cubicBezTo>
                  <a:lnTo>
                    <a:pt x="2858" y="4808"/>
                  </a:lnTo>
                  <a:lnTo>
                    <a:pt x="2811" y="4779"/>
                  </a:lnTo>
                  <a:cubicBezTo>
                    <a:pt x="2803" y="4774"/>
                    <a:pt x="2794" y="4768"/>
                    <a:pt x="2786" y="4763"/>
                  </a:cubicBezTo>
                  <a:lnTo>
                    <a:pt x="2748" y="4739"/>
                  </a:lnTo>
                  <a:lnTo>
                    <a:pt x="2711" y="4714"/>
                  </a:lnTo>
                  <a:lnTo>
                    <a:pt x="2685" y="4697"/>
                  </a:lnTo>
                  <a:cubicBezTo>
                    <a:pt x="2643" y="4668"/>
                    <a:pt x="2601" y="4638"/>
                    <a:pt x="2558" y="4606"/>
                  </a:cubicBezTo>
                  <a:lnTo>
                    <a:pt x="2558" y="4606"/>
                  </a:lnTo>
                  <a:cubicBezTo>
                    <a:pt x="2478" y="4547"/>
                    <a:pt x="2397" y="4484"/>
                    <a:pt x="2315" y="4415"/>
                  </a:cubicBezTo>
                  <a:lnTo>
                    <a:pt x="2315" y="4415"/>
                  </a:lnTo>
                  <a:cubicBezTo>
                    <a:pt x="2315" y="4414"/>
                    <a:pt x="2316" y="4414"/>
                    <a:pt x="2317" y="4412"/>
                  </a:cubicBezTo>
                  <a:cubicBezTo>
                    <a:pt x="2319" y="4409"/>
                    <a:pt x="2320" y="4405"/>
                    <a:pt x="2320" y="4401"/>
                  </a:cubicBezTo>
                  <a:lnTo>
                    <a:pt x="2320" y="4401"/>
                  </a:lnTo>
                  <a:cubicBezTo>
                    <a:pt x="2320" y="4396"/>
                    <a:pt x="2318" y="4394"/>
                    <a:pt x="2316" y="4389"/>
                  </a:cubicBezTo>
                  <a:cubicBezTo>
                    <a:pt x="2315" y="4389"/>
                    <a:pt x="2315" y="4387"/>
                    <a:pt x="2314" y="4386"/>
                  </a:cubicBezTo>
                  <a:cubicBezTo>
                    <a:pt x="2329" y="4373"/>
                    <a:pt x="2343" y="4360"/>
                    <a:pt x="2358" y="4346"/>
                  </a:cubicBezTo>
                  <a:cubicBezTo>
                    <a:pt x="2372" y="4333"/>
                    <a:pt x="2386" y="4321"/>
                    <a:pt x="2400" y="4309"/>
                  </a:cubicBezTo>
                  <a:cubicBezTo>
                    <a:pt x="2422" y="4289"/>
                    <a:pt x="2445" y="4267"/>
                    <a:pt x="2467" y="4246"/>
                  </a:cubicBezTo>
                  <a:cubicBezTo>
                    <a:pt x="2479" y="4235"/>
                    <a:pt x="2491" y="4224"/>
                    <a:pt x="2503" y="4212"/>
                  </a:cubicBezTo>
                  <a:cubicBezTo>
                    <a:pt x="2572" y="4147"/>
                    <a:pt x="2641" y="4079"/>
                    <a:pt x="2708" y="4011"/>
                  </a:cubicBezTo>
                  <a:cubicBezTo>
                    <a:pt x="2720" y="3999"/>
                    <a:pt x="2732" y="3986"/>
                    <a:pt x="2744" y="3974"/>
                  </a:cubicBezTo>
                  <a:cubicBezTo>
                    <a:pt x="2766" y="3952"/>
                    <a:pt x="2788" y="3930"/>
                    <a:pt x="2810" y="3907"/>
                  </a:cubicBezTo>
                  <a:cubicBezTo>
                    <a:pt x="2826" y="3890"/>
                    <a:pt x="2842" y="3873"/>
                    <a:pt x="2859" y="3856"/>
                  </a:cubicBezTo>
                  <a:lnTo>
                    <a:pt x="2910" y="3802"/>
                  </a:lnTo>
                  <a:cubicBezTo>
                    <a:pt x="2927" y="3785"/>
                    <a:pt x="2943" y="3768"/>
                    <a:pt x="2960" y="3750"/>
                  </a:cubicBezTo>
                  <a:cubicBezTo>
                    <a:pt x="2977" y="3733"/>
                    <a:pt x="2994" y="3714"/>
                    <a:pt x="3011" y="3697"/>
                  </a:cubicBezTo>
                  <a:lnTo>
                    <a:pt x="3060" y="3645"/>
                  </a:lnTo>
                  <a:lnTo>
                    <a:pt x="3095" y="3608"/>
                  </a:lnTo>
                  <a:lnTo>
                    <a:pt x="3095" y="3608"/>
                  </a:lnTo>
                  <a:cubicBezTo>
                    <a:pt x="3096" y="3609"/>
                    <a:pt x="3098" y="3610"/>
                    <a:pt x="3099" y="3611"/>
                  </a:cubicBezTo>
                  <a:cubicBezTo>
                    <a:pt x="3103" y="3613"/>
                    <a:pt x="3106" y="3614"/>
                    <a:pt x="3110" y="3614"/>
                  </a:cubicBezTo>
                  <a:lnTo>
                    <a:pt x="3110" y="3614"/>
                  </a:lnTo>
                  <a:cubicBezTo>
                    <a:pt x="3111" y="3633"/>
                    <a:pt x="3113" y="3651"/>
                    <a:pt x="3114" y="3669"/>
                  </a:cubicBezTo>
                  <a:cubicBezTo>
                    <a:pt x="3115" y="3679"/>
                    <a:pt x="3116" y="3690"/>
                    <a:pt x="3116" y="3701"/>
                  </a:cubicBezTo>
                  <a:close/>
                  <a:moveTo>
                    <a:pt x="3227" y="5025"/>
                  </a:moveTo>
                  <a:lnTo>
                    <a:pt x="3186" y="5021"/>
                  </a:lnTo>
                  <a:lnTo>
                    <a:pt x="3159" y="5019"/>
                  </a:lnTo>
                  <a:lnTo>
                    <a:pt x="3117" y="5014"/>
                  </a:lnTo>
                  <a:lnTo>
                    <a:pt x="3090" y="5011"/>
                  </a:lnTo>
                  <a:lnTo>
                    <a:pt x="3047" y="5005"/>
                  </a:lnTo>
                  <a:lnTo>
                    <a:pt x="3020" y="5002"/>
                  </a:lnTo>
                  <a:lnTo>
                    <a:pt x="2976" y="4995"/>
                  </a:lnTo>
                  <a:lnTo>
                    <a:pt x="2951" y="4991"/>
                  </a:lnTo>
                  <a:lnTo>
                    <a:pt x="2906" y="4983"/>
                  </a:lnTo>
                  <a:lnTo>
                    <a:pt x="2880" y="4978"/>
                  </a:lnTo>
                  <a:lnTo>
                    <a:pt x="2836" y="4970"/>
                  </a:lnTo>
                  <a:lnTo>
                    <a:pt x="2811" y="4965"/>
                  </a:lnTo>
                  <a:lnTo>
                    <a:pt x="2765" y="4955"/>
                  </a:lnTo>
                  <a:lnTo>
                    <a:pt x="2740" y="4949"/>
                  </a:lnTo>
                  <a:lnTo>
                    <a:pt x="2694" y="4938"/>
                  </a:lnTo>
                  <a:lnTo>
                    <a:pt x="2669" y="4932"/>
                  </a:lnTo>
                  <a:lnTo>
                    <a:pt x="2623" y="4920"/>
                  </a:lnTo>
                  <a:lnTo>
                    <a:pt x="2599" y="4914"/>
                  </a:lnTo>
                  <a:lnTo>
                    <a:pt x="2551" y="4900"/>
                  </a:lnTo>
                  <a:lnTo>
                    <a:pt x="2527" y="4894"/>
                  </a:lnTo>
                  <a:lnTo>
                    <a:pt x="2479" y="4879"/>
                  </a:lnTo>
                  <a:lnTo>
                    <a:pt x="2456" y="4872"/>
                  </a:lnTo>
                  <a:lnTo>
                    <a:pt x="2408" y="4857"/>
                  </a:lnTo>
                  <a:lnTo>
                    <a:pt x="2384" y="4849"/>
                  </a:lnTo>
                  <a:lnTo>
                    <a:pt x="2315" y="4825"/>
                  </a:lnTo>
                  <a:lnTo>
                    <a:pt x="2312" y="4824"/>
                  </a:lnTo>
                  <a:cubicBezTo>
                    <a:pt x="2288" y="4816"/>
                    <a:pt x="2264" y="4807"/>
                    <a:pt x="2240" y="4798"/>
                  </a:cubicBezTo>
                  <a:lnTo>
                    <a:pt x="2214" y="4788"/>
                  </a:lnTo>
                  <a:lnTo>
                    <a:pt x="2189" y="4779"/>
                  </a:lnTo>
                  <a:lnTo>
                    <a:pt x="2189" y="4779"/>
                  </a:lnTo>
                  <a:cubicBezTo>
                    <a:pt x="2190" y="4777"/>
                    <a:pt x="2190" y="4775"/>
                    <a:pt x="2190" y="4774"/>
                  </a:cubicBezTo>
                  <a:lnTo>
                    <a:pt x="2190" y="4774"/>
                  </a:lnTo>
                  <a:cubicBezTo>
                    <a:pt x="2504" y="4868"/>
                    <a:pt x="2777" y="4920"/>
                    <a:pt x="3102" y="4946"/>
                  </a:cubicBezTo>
                  <a:lnTo>
                    <a:pt x="3115" y="4952"/>
                  </a:lnTo>
                  <a:lnTo>
                    <a:pt x="3141" y="4964"/>
                  </a:lnTo>
                  <a:cubicBezTo>
                    <a:pt x="3152" y="4970"/>
                    <a:pt x="3164" y="4975"/>
                    <a:pt x="3175" y="4980"/>
                  </a:cubicBezTo>
                  <a:lnTo>
                    <a:pt x="3203" y="4992"/>
                  </a:lnTo>
                  <a:lnTo>
                    <a:pt x="3236" y="5007"/>
                  </a:lnTo>
                  <a:lnTo>
                    <a:pt x="3264" y="5018"/>
                  </a:lnTo>
                  <a:lnTo>
                    <a:pt x="3276" y="5023"/>
                  </a:lnTo>
                  <a:lnTo>
                    <a:pt x="3276" y="5023"/>
                  </a:lnTo>
                  <a:cubicBezTo>
                    <a:pt x="3276" y="5024"/>
                    <a:pt x="3276" y="5025"/>
                    <a:pt x="3276" y="5026"/>
                  </a:cubicBezTo>
                  <a:cubicBezTo>
                    <a:pt x="3276" y="5027"/>
                    <a:pt x="3276" y="5028"/>
                    <a:pt x="3276" y="5029"/>
                  </a:cubicBezTo>
                  <a:lnTo>
                    <a:pt x="3257" y="5027"/>
                  </a:lnTo>
                  <a:lnTo>
                    <a:pt x="3227" y="5025"/>
                  </a:lnTo>
                  <a:close/>
                  <a:moveTo>
                    <a:pt x="2049" y="4766"/>
                  </a:moveTo>
                  <a:cubicBezTo>
                    <a:pt x="2026" y="4765"/>
                    <a:pt x="2004" y="4763"/>
                    <a:pt x="1981" y="4762"/>
                  </a:cubicBezTo>
                  <a:lnTo>
                    <a:pt x="1954" y="4760"/>
                  </a:lnTo>
                  <a:lnTo>
                    <a:pt x="1940" y="4750"/>
                  </a:lnTo>
                  <a:lnTo>
                    <a:pt x="1907" y="4723"/>
                  </a:lnTo>
                  <a:lnTo>
                    <a:pt x="1865" y="4691"/>
                  </a:lnTo>
                  <a:lnTo>
                    <a:pt x="1830" y="4663"/>
                  </a:lnTo>
                  <a:lnTo>
                    <a:pt x="1804" y="4643"/>
                  </a:lnTo>
                  <a:lnTo>
                    <a:pt x="1804" y="4643"/>
                  </a:lnTo>
                  <a:cubicBezTo>
                    <a:pt x="1805" y="4643"/>
                    <a:pt x="1806" y="4642"/>
                    <a:pt x="1806" y="4641"/>
                  </a:cubicBezTo>
                  <a:cubicBezTo>
                    <a:pt x="1806" y="4641"/>
                    <a:pt x="1806" y="4641"/>
                    <a:pt x="1806" y="4640"/>
                  </a:cubicBezTo>
                  <a:lnTo>
                    <a:pt x="1854" y="4662"/>
                  </a:lnTo>
                  <a:cubicBezTo>
                    <a:pt x="1868" y="4669"/>
                    <a:pt x="1882" y="4676"/>
                    <a:pt x="1897" y="4682"/>
                  </a:cubicBezTo>
                  <a:cubicBezTo>
                    <a:pt x="1919" y="4692"/>
                    <a:pt x="1942" y="4702"/>
                    <a:pt x="1964" y="4711"/>
                  </a:cubicBezTo>
                  <a:cubicBezTo>
                    <a:pt x="1978" y="4717"/>
                    <a:pt x="1993" y="4724"/>
                    <a:pt x="2007" y="4730"/>
                  </a:cubicBezTo>
                  <a:cubicBezTo>
                    <a:pt x="2030" y="4739"/>
                    <a:pt x="2054" y="4749"/>
                    <a:pt x="2077" y="4758"/>
                  </a:cubicBezTo>
                  <a:lnTo>
                    <a:pt x="2099" y="4767"/>
                  </a:lnTo>
                  <a:lnTo>
                    <a:pt x="2094" y="4767"/>
                  </a:lnTo>
                  <a:cubicBezTo>
                    <a:pt x="2079" y="4766"/>
                    <a:pt x="2063" y="4766"/>
                    <a:pt x="2048" y="4765"/>
                  </a:cubicBezTo>
                  <a:lnTo>
                    <a:pt x="2049" y="4766"/>
                  </a:lnTo>
                  <a:close/>
                  <a:moveTo>
                    <a:pt x="2013" y="4805"/>
                  </a:moveTo>
                  <a:cubicBezTo>
                    <a:pt x="2028" y="4817"/>
                    <a:pt x="2044" y="4828"/>
                    <a:pt x="2059" y="4839"/>
                  </a:cubicBezTo>
                  <a:lnTo>
                    <a:pt x="2085" y="4858"/>
                  </a:lnTo>
                  <a:lnTo>
                    <a:pt x="2110" y="4876"/>
                  </a:lnTo>
                  <a:lnTo>
                    <a:pt x="2101" y="4892"/>
                  </a:lnTo>
                  <a:cubicBezTo>
                    <a:pt x="2098" y="4897"/>
                    <a:pt x="2096" y="4902"/>
                    <a:pt x="2093" y="4907"/>
                  </a:cubicBezTo>
                  <a:cubicBezTo>
                    <a:pt x="2090" y="4912"/>
                    <a:pt x="2085" y="4921"/>
                    <a:pt x="2081" y="4928"/>
                  </a:cubicBezTo>
                  <a:lnTo>
                    <a:pt x="2071" y="4945"/>
                  </a:lnTo>
                  <a:cubicBezTo>
                    <a:pt x="2065" y="4939"/>
                    <a:pt x="2059" y="4933"/>
                    <a:pt x="2053" y="4926"/>
                  </a:cubicBezTo>
                  <a:lnTo>
                    <a:pt x="2039" y="4910"/>
                  </a:lnTo>
                  <a:cubicBezTo>
                    <a:pt x="2030" y="4901"/>
                    <a:pt x="2021" y="4890"/>
                    <a:pt x="2012" y="4881"/>
                  </a:cubicBezTo>
                  <a:cubicBezTo>
                    <a:pt x="2006" y="4875"/>
                    <a:pt x="2000" y="4869"/>
                    <a:pt x="1995" y="4863"/>
                  </a:cubicBezTo>
                  <a:cubicBezTo>
                    <a:pt x="1986" y="4854"/>
                    <a:pt x="1978" y="4845"/>
                    <a:pt x="1969" y="4835"/>
                  </a:cubicBezTo>
                  <a:lnTo>
                    <a:pt x="1952" y="4816"/>
                  </a:lnTo>
                  <a:lnTo>
                    <a:pt x="1926" y="4787"/>
                  </a:lnTo>
                  <a:lnTo>
                    <a:pt x="1909" y="4768"/>
                  </a:lnTo>
                  <a:lnTo>
                    <a:pt x="1897" y="4755"/>
                  </a:lnTo>
                  <a:cubicBezTo>
                    <a:pt x="1911" y="4756"/>
                    <a:pt x="1924" y="4758"/>
                    <a:pt x="1937" y="4759"/>
                  </a:cubicBezTo>
                  <a:lnTo>
                    <a:pt x="1952" y="4760"/>
                  </a:lnTo>
                  <a:lnTo>
                    <a:pt x="1983" y="4783"/>
                  </a:lnTo>
                  <a:cubicBezTo>
                    <a:pt x="1993" y="4791"/>
                    <a:pt x="2002" y="4798"/>
                    <a:pt x="2013" y="4805"/>
                  </a:cubicBezTo>
                  <a:close/>
                  <a:moveTo>
                    <a:pt x="1992" y="4922"/>
                  </a:moveTo>
                  <a:cubicBezTo>
                    <a:pt x="1979" y="4914"/>
                    <a:pt x="1967" y="4906"/>
                    <a:pt x="1954" y="4898"/>
                  </a:cubicBezTo>
                  <a:cubicBezTo>
                    <a:pt x="1933" y="4884"/>
                    <a:pt x="1913" y="4870"/>
                    <a:pt x="1892" y="4856"/>
                  </a:cubicBezTo>
                  <a:lnTo>
                    <a:pt x="1864" y="4837"/>
                  </a:lnTo>
                  <a:cubicBezTo>
                    <a:pt x="1840" y="4820"/>
                    <a:pt x="1816" y="4803"/>
                    <a:pt x="1792" y="4787"/>
                  </a:cubicBezTo>
                  <a:lnTo>
                    <a:pt x="1792" y="4787"/>
                  </a:lnTo>
                  <a:cubicBezTo>
                    <a:pt x="1792" y="4786"/>
                    <a:pt x="1792" y="4787"/>
                    <a:pt x="1793" y="4785"/>
                  </a:cubicBezTo>
                  <a:cubicBezTo>
                    <a:pt x="1795" y="4782"/>
                    <a:pt x="1796" y="4778"/>
                    <a:pt x="1796" y="4773"/>
                  </a:cubicBezTo>
                  <a:cubicBezTo>
                    <a:pt x="1796" y="4769"/>
                    <a:pt x="1795" y="4766"/>
                    <a:pt x="1793" y="4762"/>
                  </a:cubicBezTo>
                  <a:cubicBezTo>
                    <a:pt x="1791" y="4758"/>
                    <a:pt x="1787" y="4757"/>
                    <a:pt x="1784" y="4754"/>
                  </a:cubicBezTo>
                  <a:cubicBezTo>
                    <a:pt x="1780" y="4753"/>
                    <a:pt x="1779" y="4751"/>
                    <a:pt x="1775" y="4751"/>
                  </a:cubicBezTo>
                  <a:cubicBezTo>
                    <a:pt x="1775" y="4747"/>
                    <a:pt x="1775" y="4744"/>
                    <a:pt x="1776" y="4741"/>
                  </a:cubicBezTo>
                  <a:cubicBezTo>
                    <a:pt x="1803" y="4745"/>
                    <a:pt x="1829" y="4748"/>
                    <a:pt x="1856" y="4751"/>
                  </a:cubicBezTo>
                  <a:lnTo>
                    <a:pt x="1894" y="4755"/>
                  </a:lnTo>
                  <a:cubicBezTo>
                    <a:pt x="1904" y="4766"/>
                    <a:pt x="1913" y="4776"/>
                    <a:pt x="1922" y="4786"/>
                  </a:cubicBezTo>
                  <a:lnTo>
                    <a:pt x="1931" y="4797"/>
                  </a:lnTo>
                  <a:lnTo>
                    <a:pt x="1965" y="4834"/>
                  </a:lnTo>
                  <a:cubicBezTo>
                    <a:pt x="1970" y="4839"/>
                    <a:pt x="1975" y="4844"/>
                    <a:pt x="1979" y="4849"/>
                  </a:cubicBezTo>
                  <a:lnTo>
                    <a:pt x="2007" y="4881"/>
                  </a:lnTo>
                  <a:lnTo>
                    <a:pt x="2023" y="4898"/>
                  </a:lnTo>
                  <a:lnTo>
                    <a:pt x="2049" y="4925"/>
                  </a:lnTo>
                  <a:lnTo>
                    <a:pt x="2066" y="4943"/>
                  </a:lnTo>
                  <a:lnTo>
                    <a:pt x="2070" y="4947"/>
                  </a:lnTo>
                  <a:lnTo>
                    <a:pt x="2070" y="4948"/>
                  </a:lnTo>
                  <a:lnTo>
                    <a:pt x="2061" y="4963"/>
                  </a:lnTo>
                  <a:lnTo>
                    <a:pt x="2060" y="4965"/>
                  </a:lnTo>
                  <a:lnTo>
                    <a:pt x="2044" y="4954"/>
                  </a:lnTo>
                  <a:cubicBezTo>
                    <a:pt x="2026" y="4944"/>
                    <a:pt x="2008" y="4933"/>
                    <a:pt x="1991" y="4922"/>
                  </a:cubicBezTo>
                  <a:lnTo>
                    <a:pt x="1992" y="4922"/>
                  </a:lnTo>
                  <a:close/>
                  <a:moveTo>
                    <a:pt x="1717" y="4732"/>
                  </a:moveTo>
                  <a:cubicBezTo>
                    <a:pt x="1694" y="4728"/>
                    <a:pt x="1671" y="4724"/>
                    <a:pt x="1649" y="4720"/>
                  </a:cubicBezTo>
                  <a:cubicBezTo>
                    <a:pt x="1636" y="4718"/>
                    <a:pt x="1623" y="4716"/>
                    <a:pt x="1610" y="4713"/>
                  </a:cubicBezTo>
                  <a:cubicBezTo>
                    <a:pt x="1582" y="4708"/>
                    <a:pt x="1555" y="4702"/>
                    <a:pt x="1528" y="4696"/>
                  </a:cubicBezTo>
                  <a:lnTo>
                    <a:pt x="1495" y="4688"/>
                  </a:lnTo>
                  <a:cubicBezTo>
                    <a:pt x="1471" y="4683"/>
                    <a:pt x="1448" y="4676"/>
                    <a:pt x="1425" y="4670"/>
                  </a:cubicBezTo>
                  <a:cubicBezTo>
                    <a:pt x="1413" y="4666"/>
                    <a:pt x="1402" y="4662"/>
                    <a:pt x="1391" y="4657"/>
                  </a:cubicBezTo>
                  <a:lnTo>
                    <a:pt x="1343" y="4639"/>
                  </a:lnTo>
                  <a:lnTo>
                    <a:pt x="1344" y="4635"/>
                  </a:lnTo>
                  <a:lnTo>
                    <a:pt x="1356" y="4636"/>
                  </a:lnTo>
                  <a:lnTo>
                    <a:pt x="1378" y="4638"/>
                  </a:lnTo>
                  <a:cubicBezTo>
                    <a:pt x="1389" y="4639"/>
                    <a:pt x="1400" y="4640"/>
                    <a:pt x="1411" y="4641"/>
                  </a:cubicBezTo>
                  <a:lnTo>
                    <a:pt x="1432" y="4642"/>
                  </a:lnTo>
                  <a:cubicBezTo>
                    <a:pt x="1444" y="4642"/>
                    <a:pt x="1456" y="4644"/>
                    <a:pt x="1469" y="4644"/>
                  </a:cubicBezTo>
                  <a:lnTo>
                    <a:pt x="1487" y="4644"/>
                  </a:lnTo>
                  <a:cubicBezTo>
                    <a:pt x="1506" y="4644"/>
                    <a:pt x="1524" y="4645"/>
                    <a:pt x="1543" y="4645"/>
                  </a:cubicBezTo>
                  <a:lnTo>
                    <a:pt x="1547" y="4645"/>
                  </a:lnTo>
                  <a:cubicBezTo>
                    <a:pt x="1565" y="4645"/>
                    <a:pt x="1584" y="4645"/>
                    <a:pt x="1602" y="4644"/>
                  </a:cubicBezTo>
                  <a:lnTo>
                    <a:pt x="1623" y="4643"/>
                  </a:lnTo>
                  <a:lnTo>
                    <a:pt x="1662" y="4641"/>
                  </a:lnTo>
                  <a:lnTo>
                    <a:pt x="1688" y="4639"/>
                  </a:lnTo>
                  <a:cubicBezTo>
                    <a:pt x="1700" y="4639"/>
                    <a:pt x="1711" y="4638"/>
                    <a:pt x="1723" y="4637"/>
                  </a:cubicBezTo>
                  <a:cubicBezTo>
                    <a:pt x="1735" y="4636"/>
                    <a:pt x="1745" y="4635"/>
                    <a:pt x="1756" y="4633"/>
                  </a:cubicBezTo>
                  <a:lnTo>
                    <a:pt x="1762" y="4633"/>
                  </a:lnTo>
                  <a:lnTo>
                    <a:pt x="1762" y="4633"/>
                  </a:lnTo>
                  <a:cubicBezTo>
                    <a:pt x="1762" y="4636"/>
                    <a:pt x="1763" y="4639"/>
                    <a:pt x="1765" y="4641"/>
                  </a:cubicBezTo>
                  <a:cubicBezTo>
                    <a:pt x="1767" y="4645"/>
                    <a:pt x="1770" y="4648"/>
                    <a:pt x="1773" y="4650"/>
                  </a:cubicBezTo>
                  <a:cubicBezTo>
                    <a:pt x="1776" y="4652"/>
                    <a:pt x="1778" y="4652"/>
                    <a:pt x="1781" y="4653"/>
                  </a:cubicBezTo>
                  <a:cubicBezTo>
                    <a:pt x="1780" y="4663"/>
                    <a:pt x="1779" y="4674"/>
                    <a:pt x="1778" y="4683"/>
                  </a:cubicBezTo>
                  <a:cubicBezTo>
                    <a:pt x="1777" y="4703"/>
                    <a:pt x="1775" y="4722"/>
                    <a:pt x="1773" y="4739"/>
                  </a:cubicBezTo>
                  <a:lnTo>
                    <a:pt x="1757" y="4737"/>
                  </a:lnTo>
                  <a:cubicBezTo>
                    <a:pt x="1744" y="4736"/>
                    <a:pt x="1730" y="4734"/>
                    <a:pt x="1716" y="4732"/>
                  </a:cubicBezTo>
                  <a:lnTo>
                    <a:pt x="1717" y="4732"/>
                  </a:lnTo>
                  <a:close/>
                  <a:moveTo>
                    <a:pt x="1533" y="4481"/>
                  </a:moveTo>
                  <a:cubicBezTo>
                    <a:pt x="1552" y="4481"/>
                    <a:pt x="1572" y="4481"/>
                    <a:pt x="1591" y="4481"/>
                  </a:cubicBezTo>
                  <a:cubicBezTo>
                    <a:pt x="1618" y="4481"/>
                    <a:pt x="1645" y="4481"/>
                    <a:pt x="1672" y="4480"/>
                  </a:cubicBezTo>
                  <a:lnTo>
                    <a:pt x="1689" y="4480"/>
                  </a:lnTo>
                  <a:cubicBezTo>
                    <a:pt x="1711" y="4480"/>
                    <a:pt x="1733" y="4478"/>
                    <a:pt x="1756" y="4477"/>
                  </a:cubicBezTo>
                  <a:lnTo>
                    <a:pt x="1780" y="4475"/>
                  </a:lnTo>
                  <a:cubicBezTo>
                    <a:pt x="1799" y="4474"/>
                    <a:pt x="1821" y="4473"/>
                    <a:pt x="1842" y="4471"/>
                  </a:cubicBezTo>
                  <a:lnTo>
                    <a:pt x="1870" y="4468"/>
                  </a:lnTo>
                  <a:cubicBezTo>
                    <a:pt x="1889" y="4466"/>
                    <a:pt x="1909" y="4464"/>
                    <a:pt x="1929" y="4462"/>
                  </a:cubicBezTo>
                  <a:lnTo>
                    <a:pt x="1957" y="4458"/>
                  </a:lnTo>
                  <a:lnTo>
                    <a:pt x="2018" y="4451"/>
                  </a:lnTo>
                  <a:lnTo>
                    <a:pt x="2049" y="4446"/>
                  </a:lnTo>
                  <a:cubicBezTo>
                    <a:pt x="2068" y="4443"/>
                    <a:pt x="2088" y="4440"/>
                    <a:pt x="2108" y="4437"/>
                  </a:cubicBezTo>
                  <a:cubicBezTo>
                    <a:pt x="2120" y="4435"/>
                    <a:pt x="2133" y="4432"/>
                    <a:pt x="2146" y="4430"/>
                  </a:cubicBezTo>
                  <a:cubicBezTo>
                    <a:pt x="2164" y="4427"/>
                    <a:pt x="2182" y="4424"/>
                    <a:pt x="2200" y="4420"/>
                  </a:cubicBezTo>
                  <a:lnTo>
                    <a:pt x="2247" y="4411"/>
                  </a:lnTo>
                  <a:lnTo>
                    <a:pt x="2271" y="4406"/>
                  </a:lnTo>
                  <a:lnTo>
                    <a:pt x="2271" y="4406"/>
                  </a:lnTo>
                  <a:cubicBezTo>
                    <a:pt x="2272" y="4408"/>
                    <a:pt x="2273" y="4410"/>
                    <a:pt x="2274" y="4412"/>
                  </a:cubicBezTo>
                  <a:cubicBezTo>
                    <a:pt x="2276" y="4416"/>
                    <a:pt x="2279" y="4419"/>
                    <a:pt x="2283" y="4421"/>
                  </a:cubicBezTo>
                  <a:cubicBezTo>
                    <a:pt x="2284" y="4422"/>
                    <a:pt x="2284" y="4422"/>
                    <a:pt x="2286" y="4423"/>
                  </a:cubicBezTo>
                  <a:cubicBezTo>
                    <a:pt x="2243" y="4549"/>
                    <a:pt x="2207" y="4654"/>
                    <a:pt x="2173" y="4748"/>
                  </a:cubicBezTo>
                  <a:lnTo>
                    <a:pt x="2173" y="4748"/>
                  </a:lnTo>
                  <a:cubicBezTo>
                    <a:pt x="2170" y="4747"/>
                    <a:pt x="2168" y="4747"/>
                    <a:pt x="2166" y="4746"/>
                  </a:cubicBezTo>
                  <a:lnTo>
                    <a:pt x="2166" y="4746"/>
                  </a:lnTo>
                  <a:lnTo>
                    <a:pt x="2166" y="4746"/>
                  </a:lnTo>
                  <a:cubicBezTo>
                    <a:pt x="2161" y="4746"/>
                    <a:pt x="2158" y="4747"/>
                    <a:pt x="2154" y="4750"/>
                  </a:cubicBezTo>
                  <a:cubicBezTo>
                    <a:pt x="2151" y="4752"/>
                    <a:pt x="2148" y="4754"/>
                    <a:pt x="2146" y="4757"/>
                  </a:cubicBezTo>
                  <a:cubicBezTo>
                    <a:pt x="2063" y="4731"/>
                    <a:pt x="1980" y="4703"/>
                    <a:pt x="1898" y="4673"/>
                  </a:cubicBezTo>
                  <a:cubicBezTo>
                    <a:pt x="1870" y="4662"/>
                    <a:pt x="1843" y="4651"/>
                    <a:pt x="1815" y="4639"/>
                  </a:cubicBezTo>
                  <a:lnTo>
                    <a:pt x="1808" y="4636"/>
                  </a:lnTo>
                  <a:lnTo>
                    <a:pt x="1808" y="4636"/>
                  </a:lnTo>
                  <a:cubicBezTo>
                    <a:pt x="1808" y="4634"/>
                    <a:pt x="1808" y="4632"/>
                    <a:pt x="1809" y="4630"/>
                  </a:cubicBezTo>
                  <a:lnTo>
                    <a:pt x="1809" y="4630"/>
                  </a:lnTo>
                  <a:lnTo>
                    <a:pt x="1809" y="4630"/>
                  </a:lnTo>
                  <a:cubicBezTo>
                    <a:pt x="1809" y="4626"/>
                    <a:pt x="1807" y="4622"/>
                    <a:pt x="1805" y="4618"/>
                  </a:cubicBezTo>
                  <a:cubicBezTo>
                    <a:pt x="1802" y="4614"/>
                    <a:pt x="1799" y="4612"/>
                    <a:pt x="1796" y="4609"/>
                  </a:cubicBezTo>
                  <a:cubicBezTo>
                    <a:pt x="1792" y="4608"/>
                    <a:pt x="1789" y="4606"/>
                    <a:pt x="1785" y="4606"/>
                  </a:cubicBezTo>
                  <a:lnTo>
                    <a:pt x="1785" y="4606"/>
                  </a:lnTo>
                  <a:cubicBezTo>
                    <a:pt x="1780" y="4606"/>
                    <a:pt x="1776" y="4607"/>
                    <a:pt x="1773" y="4609"/>
                  </a:cubicBezTo>
                  <a:cubicBezTo>
                    <a:pt x="1769" y="4611"/>
                    <a:pt x="1767" y="4614"/>
                    <a:pt x="1765" y="4617"/>
                  </a:cubicBezTo>
                  <a:lnTo>
                    <a:pt x="1729" y="4602"/>
                  </a:lnTo>
                  <a:lnTo>
                    <a:pt x="1702" y="4589"/>
                  </a:lnTo>
                  <a:cubicBezTo>
                    <a:pt x="1683" y="4580"/>
                    <a:pt x="1663" y="4571"/>
                    <a:pt x="1643" y="4562"/>
                  </a:cubicBezTo>
                  <a:cubicBezTo>
                    <a:pt x="1632" y="4557"/>
                    <a:pt x="1621" y="4552"/>
                    <a:pt x="1611" y="4546"/>
                  </a:cubicBezTo>
                  <a:lnTo>
                    <a:pt x="1558" y="4521"/>
                  </a:lnTo>
                  <a:cubicBezTo>
                    <a:pt x="1546" y="4515"/>
                    <a:pt x="1534" y="4509"/>
                    <a:pt x="1522" y="4503"/>
                  </a:cubicBezTo>
                  <a:cubicBezTo>
                    <a:pt x="1510" y="4497"/>
                    <a:pt x="1503" y="4493"/>
                    <a:pt x="1494" y="4488"/>
                  </a:cubicBezTo>
                  <a:lnTo>
                    <a:pt x="1494" y="4488"/>
                  </a:lnTo>
                  <a:cubicBezTo>
                    <a:pt x="1495" y="4485"/>
                    <a:pt x="1495" y="4483"/>
                    <a:pt x="1495" y="4480"/>
                  </a:cubicBezTo>
                  <a:lnTo>
                    <a:pt x="1511" y="4480"/>
                  </a:lnTo>
                  <a:lnTo>
                    <a:pt x="1533" y="4481"/>
                  </a:lnTo>
                  <a:close/>
                  <a:moveTo>
                    <a:pt x="2361" y="4456"/>
                  </a:moveTo>
                  <a:cubicBezTo>
                    <a:pt x="2405" y="4492"/>
                    <a:pt x="2449" y="4527"/>
                    <a:pt x="2492" y="4559"/>
                  </a:cubicBezTo>
                  <a:lnTo>
                    <a:pt x="2497" y="4563"/>
                  </a:lnTo>
                  <a:lnTo>
                    <a:pt x="2556" y="4608"/>
                  </a:lnTo>
                  <a:lnTo>
                    <a:pt x="2572" y="4619"/>
                  </a:lnTo>
                  <a:lnTo>
                    <a:pt x="2620" y="4654"/>
                  </a:lnTo>
                  <a:lnTo>
                    <a:pt x="2641" y="4669"/>
                  </a:lnTo>
                  <a:lnTo>
                    <a:pt x="2684" y="4698"/>
                  </a:lnTo>
                  <a:cubicBezTo>
                    <a:pt x="2691" y="4703"/>
                    <a:pt x="2698" y="4708"/>
                    <a:pt x="2705" y="4713"/>
                  </a:cubicBezTo>
                  <a:lnTo>
                    <a:pt x="2746" y="4741"/>
                  </a:lnTo>
                  <a:lnTo>
                    <a:pt x="2769" y="4755"/>
                  </a:lnTo>
                  <a:cubicBezTo>
                    <a:pt x="2782" y="4764"/>
                    <a:pt x="2796" y="4772"/>
                    <a:pt x="2808" y="4781"/>
                  </a:cubicBezTo>
                  <a:lnTo>
                    <a:pt x="2831" y="4794"/>
                  </a:lnTo>
                  <a:cubicBezTo>
                    <a:pt x="2844" y="4803"/>
                    <a:pt x="2857" y="4811"/>
                    <a:pt x="2870" y="4819"/>
                  </a:cubicBezTo>
                  <a:lnTo>
                    <a:pt x="2891" y="4832"/>
                  </a:lnTo>
                  <a:lnTo>
                    <a:pt x="2931" y="4855"/>
                  </a:lnTo>
                  <a:lnTo>
                    <a:pt x="2954" y="4868"/>
                  </a:lnTo>
                  <a:lnTo>
                    <a:pt x="2992" y="4889"/>
                  </a:lnTo>
                  <a:lnTo>
                    <a:pt x="3016" y="4902"/>
                  </a:lnTo>
                  <a:lnTo>
                    <a:pt x="3053" y="4921"/>
                  </a:lnTo>
                  <a:lnTo>
                    <a:pt x="3078" y="4934"/>
                  </a:lnTo>
                  <a:lnTo>
                    <a:pt x="3096" y="4943"/>
                  </a:lnTo>
                  <a:lnTo>
                    <a:pt x="3096" y="4943"/>
                  </a:lnTo>
                  <a:cubicBezTo>
                    <a:pt x="2773" y="4916"/>
                    <a:pt x="2501" y="4865"/>
                    <a:pt x="2190" y="4771"/>
                  </a:cubicBezTo>
                  <a:lnTo>
                    <a:pt x="2190" y="4771"/>
                  </a:lnTo>
                  <a:lnTo>
                    <a:pt x="2190" y="4771"/>
                  </a:lnTo>
                  <a:lnTo>
                    <a:pt x="2190" y="4771"/>
                  </a:lnTo>
                  <a:cubicBezTo>
                    <a:pt x="2190" y="4766"/>
                    <a:pt x="2189" y="4763"/>
                    <a:pt x="2187" y="4759"/>
                  </a:cubicBezTo>
                  <a:cubicBezTo>
                    <a:pt x="2185" y="4755"/>
                    <a:pt x="2182" y="4752"/>
                    <a:pt x="2178" y="4750"/>
                  </a:cubicBezTo>
                  <a:cubicBezTo>
                    <a:pt x="2177" y="4750"/>
                    <a:pt x="2176" y="4749"/>
                    <a:pt x="2175" y="4749"/>
                  </a:cubicBezTo>
                  <a:cubicBezTo>
                    <a:pt x="2186" y="4718"/>
                    <a:pt x="2197" y="4687"/>
                    <a:pt x="2209" y="4654"/>
                  </a:cubicBezTo>
                  <a:cubicBezTo>
                    <a:pt x="2233" y="4585"/>
                    <a:pt x="2259" y="4509"/>
                    <a:pt x="2288" y="4423"/>
                  </a:cubicBezTo>
                  <a:lnTo>
                    <a:pt x="2288" y="4423"/>
                  </a:lnTo>
                  <a:cubicBezTo>
                    <a:pt x="2290" y="4424"/>
                    <a:pt x="2292" y="4424"/>
                    <a:pt x="2294" y="4425"/>
                  </a:cubicBezTo>
                  <a:lnTo>
                    <a:pt x="2294" y="4425"/>
                  </a:lnTo>
                  <a:cubicBezTo>
                    <a:pt x="2298" y="4425"/>
                    <a:pt x="2301" y="4424"/>
                    <a:pt x="2306" y="4421"/>
                  </a:cubicBezTo>
                  <a:cubicBezTo>
                    <a:pt x="2307" y="4420"/>
                    <a:pt x="2310" y="4419"/>
                    <a:pt x="2312" y="4417"/>
                  </a:cubicBezTo>
                  <a:lnTo>
                    <a:pt x="2347" y="4446"/>
                  </a:lnTo>
                  <a:lnTo>
                    <a:pt x="2361" y="4456"/>
                  </a:lnTo>
                  <a:close/>
                  <a:moveTo>
                    <a:pt x="2021" y="4733"/>
                  </a:moveTo>
                  <a:lnTo>
                    <a:pt x="1967" y="4710"/>
                  </a:lnTo>
                  <a:lnTo>
                    <a:pt x="1910" y="4686"/>
                  </a:lnTo>
                  <a:cubicBezTo>
                    <a:pt x="1892" y="4678"/>
                    <a:pt x="1875" y="4670"/>
                    <a:pt x="1857" y="4662"/>
                  </a:cubicBezTo>
                  <a:lnTo>
                    <a:pt x="1820" y="4644"/>
                  </a:lnTo>
                  <a:cubicBezTo>
                    <a:pt x="1845" y="4655"/>
                    <a:pt x="1871" y="4664"/>
                    <a:pt x="1896" y="4674"/>
                  </a:cubicBezTo>
                  <a:lnTo>
                    <a:pt x="1900" y="4675"/>
                  </a:lnTo>
                  <a:lnTo>
                    <a:pt x="1938" y="4690"/>
                  </a:lnTo>
                  <a:lnTo>
                    <a:pt x="1988" y="4709"/>
                  </a:lnTo>
                  <a:lnTo>
                    <a:pt x="2024" y="4723"/>
                  </a:lnTo>
                  <a:cubicBezTo>
                    <a:pt x="2042" y="4729"/>
                    <a:pt x="2058" y="4735"/>
                    <a:pt x="2076" y="4741"/>
                  </a:cubicBezTo>
                  <a:lnTo>
                    <a:pt x="2111" y="4753"/>
                  </a:lnTo>
                  <a:lnTo>
                    <a:pt x="2144" y="4764"/>
                  </a:lnTo>
                  <a:lnTo>
                    <a:pt x="2144" y="4764"/>
                  </a:lnTo>
                  <a:cubicBezTo>
                    <a:pt x="2144" y="4765"/>
                    <a:pt x="2144" y="4766"/>
                    <a:pt x="2144" y="4767"/>
                  </a:cubicBezTo>
                  <a:cubicBezTo>
                    <a:pt x="2144" y="4768"/>
                    <a:pt x="2144" y="4768"/>
                    <a:pt x="2144" y="4769"/>
                  </a:cubicBezTo>
                  <a:cubicBezTo>
                    <a:pt x="2132" y="4769"/>
                    <a:pt x="2119" y="4769"/>
                    <a:pt x="2107" y="4768"/>
                  </a:cubicBezTo>
                  <a:lnTo>
                    <a:pt x="2078" y="4756"/>
                  </a:lnTo>
                  <a:cubicBezTo>
                    <a:pt x="2058" y="4748"/>
                    <a:pt x="2039" y="4741"/>
                    <a:pt x="2020" y="4733"/>
                  </a:cubicBezTo>
                  <a:lnTo>
                    <a:pt x="2021" y="4733"/>
                  </a:lnTo>
                  <a:close/>
                  <a:moveTo>
                    <a:pt x="1865" y="4694"/>
                  </a:moveTo>
                  <a:cubicBezTo>
                    <a:pt x="1880" y="4706"/>
                    <a:pt x="1894" y="4717"/>
                    <a:pt x="1909" y="4728"/>
                  </a:cubicBezTo>
                  <a:lnTo>
                    <a:pt x="1939" y="4751"/>
                  </a:lnTo>
                  <a:lnTo>
                    <a:pt x="1950" y="4759"/>
                  </a:lnTo>
                  <a:lnTo>
                    <a:pt x="1936" y="4758"/>
                  </a:lnTo>
                  <a:cubicBezTo>
                    <a:pt x="1922" y="4757"/>
                    <a:pt x="1909" y="4756"/>
                    <a:pt x="1895" y="4754"/>
                  </a:cubicBezTo>
                  <a:lnTo>
                    <a:pt x="1881" y="4739"/>
                  </a:lnTo>
                  <a:lnTo>
                    <a:pt x="1865" y="4720"/>
                  </a:lnTo>
                  <a:cubicBezTo>
                    <a:pt x="1855" y="4709"/>
                    <a:pt x="1845" y="4698"/>
                    <a:pt x="1836" y="4687"/>
                  </a:cubicBezTo>
                  <a:lnTo>
                    <a:pt x="1820" y="4669"/>
                  </a:lnTo>
                  <a:lnTo>
                    <a:pt x="1802" y="4648"/>
                  </a:lnTo>
                  <a:lnTo>
                    <a:pt x="1804" y="4646"/>
                  </a:lnTo>
                  <a:lnTo>
                    <a:pt x="1833" y="4669"/>
                  </a:lnTo>
                  <a:lnTo>
                    <a:pt x="1865" y="4694"/>
                  </a:lnTo>
                  <a:close/>
                  <a:moveTo>
                    <a:pt x="1825" y="4747"/>
                  </a:moveTo>
                  <a:cubicBezTo>
                    <a:pt x="1809" y="4745"/>
                    <a:pt x="1793" y="4743"/>
                    <a:pt x="1777" y="4741"/>
                  </a:cubicBezTo>
                  <a:cubicBezTo>
                    <a:pt x="1779" y="4719"/>
                    <a:pt x="1781" y="4696"/>
                    <a:pt x="1784" y="4671"/>
                  </a:cubicBezTo>
                  <a:cubicBezTo>
                    <a:pt x="1784" y="4666"/>
                    <a:pt x="1785" y="4660"/>
                    <a:pt x="1785" y="4654"/>
                  </a:cubicBezTo>
                  <a:lnTo>
                    <a:pt x="1786" y="4654"/>
                  </a:lnTo>
                  <a:lnTo>
                    <a:pt x="1786" y="4654"/>
                  </a:lnTo>
                  <a:cubicBezTo>
                    <a:pt x="1790" y="4654"/>
                    <a:pt x="1793" y="4653"/>
                    <a:pt x="1797" y="4651"/>
                  </a:cubicBezTo>
                  <a:cubicBezTo>
                    <a:pt x="1798" y="4650"/>
                    <a:pt x="1800" y="4650"/>
                    <a:pt x="1801" y="4649"/>
                  </a:cubicBezTo>
                  <a:cubicBezTo>
                    <a:pt x="1832" y="4685"/>
                    <a:pt x="1863" y="4720"/>
                    <a:pt x="1893" y="4754"/>
                  </a:cubicBezTo>
                  <a:lnTo>
                    <a:pt x="1869" y="4751"/>
                  </a:lnTo>
                  <a:cubicBezTo>
                    <a:pt x="1854" y="4750"/>
                    <a:pt x="1839" y="4748"/>
                    <a:pt x="1824" y="4747"/>
                  </a:cubicBezTo>
                  <a:lnTo>
                    <a:pt x="1825" y="4747"/>
                  </a:lnTo>
                  <a:close/>
                  <a:moveTo>
                    <a:pt x="1721" y="4636"/>
                  </a:moveTo>
                  <a:lnTo>
                    <a:pt x="1687" y="4639"/>
                  </a:lnTo>
                  <a:lnTo>
                    <a:pt x="1661" y="4641"/>
                  </a:lnTo>
                  <a:lnTo>
                    <a:pt x="1623" y="4642"/>
                  </a:lnTo>
                  <a:lnTo>
                    <a:pt x="1602" y="4642"/>
                  </a:lnTo>
                  <a:cubicBezTo>
                    <a:pt x="1582" y="4642"/>
                    <a:pt x="1563" y="4642"/>
                    <a:pt x="1544" y="4642"/>
                  </a:cubicBezTo>
                  <a:lnTo>
                    <a:pt x="1544" y="4642"/>
                  </a:lnTo>
                  <a:cubicBezTo>
                    <a:pt x="1544" y="4642"/>
                    <a:pt x="1544" y="4642"/>
                    <a:pt x="1543" y="4642"/>
                  </a:cubicBezTo>
                  <a:cubicBezTo>
                    <a:pt x="1474" y="4642"/>
                    <a:pt x="1415" y="4639"/>
                    <a:pt x="1346" y="4631"/>
                  </a:cubicBezTo>
                  <a:cubicBezTo>
                    <a:pt x="1277" y="4623"/>
                    <a:pt x="1346" y="4630"/>
                    <a:pt x="1346" y="4629"/>
                  </a:cubicBezTo>
                  <a:lnTo>
                    <a:pt x="1346" y="4629"/>
                  </a:lnTo>
                  <a:cubicBezTo>
                    <a:pt x="1346" y="4625"/>
                    <a:pt x="1345" y="4622"/>
                    <a:pt x="1343" y="4618"/>
                  </a:cubicBezTo>
                  <a:cubicBezTo>
                    <a:pt x="1341" y="4615"/>
                    <a:pt x="1339" y="4613"/>
                    <a:pt x="1336" y="4611"/>
                  </a:cubicBezTo>
                  <a:lnTo>
                    <a:pt x="1348" y="4601"/>
                  </a:lnTo>
                  <a:cubicBezTo>
                    <a:pt x="1357" y="4593"/>
                    <a:pt x="1366" y="4584"/>
                    <a:pt x="1375" y="4576"/>
                  </a:cubicBezTo>
                  <a:lnTo>
                    <a:pt x="1388" y="4564"/>
                  </a:lnTo>
                  <a:lnTo>
                    <a:pt x="1388" y="4564"/>
                  </a:lnTo>
                  <a:cubicBezTo>
                    <a:pt x="1517" y="4597"/>
                    <a:pt x="1629" y="4615"/>
                    <a:pt x="1762" y="4627"/>
                  </a:cubicBezTo>
                  <a:cubicBezTo>
                    <a:pt x="1894" y="4639"/>
                    <a:pt x="1762" y="4628"/>
                    <a:pt x="1762" y="4629"/>
                  </a:cubicBezTo>
                  <a:cubicBezTo>
                    <a:pt x="1762" y="4629"/>
                    <a:pt x="1762" y="4629"/>
                    <a:pt x="1762" y="4630"/>
                  </a:cubicBezTo>
                  <a:lnTo>
                    <a:pt x="1748" y="4632"/>
                  </a:lnTo>
                  <a:lnTo>
                    <a:pt x="1721" y="4636"/>
                  </a:lnTo>
                  <a:close/>
                  <a:moveTo>
                    <a:pt x="1474" y="4503"/>
                  </a:moveTo>
                  <a:lnTo>
                    <a:pt x="1474" y="4503"/>
                  </a:lnTo>
                  <a:cubicBezTo>
                    <a:pt x="1478" y="4503"/>
                    <a:pt x="1480" y="4502"/>
                    <a:pt x="1485" y="4499"/>
                  </a:cubicBezTo>
                  <a:cubicBezTo>
                    <a:pt x="1488" y="4497"/>
                    <a:pt x="1492" y="4495"/>
                    <a:pt x="1494" y="4491"/>
                  </a:cubicBezTo>
                  <a:lnTo>
                    <a:pt x="1494" y="4490"/>
                  </a:lnTo>
                  <a:cubicBezTo>
                    <a:pt x="1515" y="4501"/>
                    <a:pt x="1536" y="4512"/>
                    <a:pt x="1557" y="4523"/>
                  </a:cubicBezTo>
                  <a:lnTo>
                    <a:pt x="1561" y="4524"/>
                  </a:lnTo>
                  <a:cubicBezTo>
                    <a:pt x="1588" y="4538"/>
                    <a:pt x="1615" y="4551"/>
                    <a:pt x="1642" y="4564"/>
                  </a:cubicBezTo>
                  <a:lnTo>
                    <a:pt x="1668" y="4576"/>
                  </a:lnTo>
                  <a:cubicBezTo>
                    <a:pt x="1688" y="4585"/>
                    <a:pt x="1707" y="4594"/>
                    <a:pt x="1727" y="4603"/>
                  </a:cubicBezTo>
                  <a:lnTo>
                    <a:pt x="1760" y="4617"/>
                  </a:lnTo>
                  <a:lnTo>
                    <a:pt x="1765" y="4619"/>
                  </a:lnTo>
                  <a:lnTo>
                    <a:pt x="1765" y="4619"/>
                  </a:lnTo>
                  <a:cubicBezTo>
                    <a:pt x="1763" y="4622"/>
                    <a:pt x="1763" y="4624"/>
                    <a:pt x="1762" y="4627"/>
                  </a:cubicBezTo>
                  <a:lnTo>
                    <a:pt x="1762" y="4627"/>
                  </a:lnTo>
                  <a:cubicBezTo>
                    <a:pt x="1629" y="4615"/>
                    <a:pt x="1518" y="4596"/>
                    <a:pt x="1389" y="4564"/>
                  </a:cubicBezTo>
                  <a:cubicBezTo>
                    <a:pt x="1411" y="4544"/>
                    <a:pt x="1433" y="4521"/>
                    <a:pt x="1456" y="4497"/>
                  </a:cubicBezTo>
                  <a:lnTo>
                    <a:pt x="1456" y="4497"/>
                  </a:lnTo>
                  <a:cubicBezTo>
                    <a:pt x="1458" y="4497"/>
                    <a:pt x="1458" y="4499"/>
                    <a:pt x="1460" y="4499"/>
                  </a:cubicBezTo>
                  <a:cubicBezTo>
                    <a:pt x="1463" y="4502"/>
                    <a:pt x="1467" y="4502"/>
                    <a:pt x="1472" y="4502"/>
                  </a:cubicBezTo>
                  <a:cubicBezTo>
                    <a:pt x="1472" y="4502"/>
                    <a:pt x="1472" y="4502"/>
                    <a:pt x="1473" y="4502"/>
                  </a:cubicBezTo>
                  <a:lnTo>
                    <a:pt x="1474" y="4503"/>
                  </a:lnTo>
                  <a:close/>
                  <a:moveTo>
                    <a:pt x="2144" y="4763"/>
                  </a:moveTo>
                  <a:cubicBezTo>
                    <a:pt x="2092" y="4745"/>
                    <a:pt x="2040" y="4727"/>
                    <a:pt x="1988" y="4708"/>
                  </a:cubicBezTo>
                  <a:cubicBezTo>
                    <a:pt x="2040" y="4726"/>
                    <a:pt x="2093" y="4744"/>
                    <a:pt x="2145" y="4760"/>
                  </a:cubicBezTo>
                  <a:cubicBezTo>
                    <a:pt x="2145" y="4760"/>
                    <a:pt x="2144" y="4761"/>
                    <a:pt x="2144" y="4763"/>
                  </a:cubicBezTo>
                  <a:close/>
                  <a:moveTo>
                    <a:pt x="1346" y="4602"/>
                  </a:moveTo>
                  <a:cubicBezTo>
                    <a:pt x="1342" y="4605"/>
                    <a:pt x="1338" y="4608"/>
                    <a:pt x="1334" y="4612"/>
                  </a:cubicBezTo>
                  <a:lnTo>
                    <a:pt x="1334" y="4612"/>
                  </a:lnTo>
                  <a:cubicBezTo>
                    <a:pt x="1333" y="4611"/>
                    <a:pt x="1333" y="4612"/>
                    <a:pt x="1332" y="4611"/>
                  </a:cubicBezTo>
                  <a:cubicBezTo>
                    <a:pt x="1328" y="4610"/>
                    <a:pt x="1325" y="4608"/>
                    <a:pt x="1321" y="4608"/>
                  </a:cubicBezTo>
                  <a:lnTo>
                    <a:pt x="1321" y="4608"/>
                  </a:lnTo>
                  <a:cubicBezTo>
                    <a:pt x="1317" y="4608"/>
                    <a:pt x="1313" y="4610"/>
                    <a:pt x="1310" y="4611"/>
                  </a:cubicBezTo>
                  <a:cubicBezTo>
                    <a:pt x="1308" y="4612"/>
                    <a:pt x="1307" y="4612"/>
                    <a:pt x="1306" y="4613"/>
                  </a:cubicBezTo>
                  <a:lnTo>
                    <a:pt x="1306" y="4613"/>
                  </a:lnTo>
                  <a:lnTo>
                    <a:pt x="1306" y="4613"/>
                  </a:lnTo>
                  <a:cubicBezTo>
                    <a:pt x="1304" y="4613"/>
                    <a:pt x="1303" y="4614"/>
                    <a:pt x="1301" y="4614"/>
                  </a:cubicBezTo>
                  <a:cubicBezTo>
                    <a:pt x="1295" y="4589"/>
                    <a:pt x="1289" y="4564"/>
                    <a:pt x="1283" y="4538"/>
                  </a:cubicBezTo>
                  <a:cubicBezTo>
                    <a:pt x="1317" y="4548"/>
                    <a:pt x="1351" y="4557"/>
                    <a:pt x="1386" y="4566"/>
                  </a:cubicBezTo>
                  <a:cubicBezTo>
                    <a:pt x="1372" y="4577"/>
                    <a:pt x="1359" y="4589"/>
                    <a:pt x="1346" y="4601"/>
                  </a:cubicBezTo>
                  <a:lnTo>
                    <a:pt x="1346" y="4602"/>
                  </a:lnTo>
                  <a:close/>
                  <a:moveTo>
                    <a:pt x="2111" y="4770"/>
                  </a:moveTo>
                  <a:lnTo>
                    <a:pt x="2142" y="4770"/>
                  </a:lnTo>
                  <a:lnTo>
                    <a:pt x="2142" y="4770"/>
                  </a:lnTo>
                  <a:cubicBezTo>
                    <a:pt x="2142" y="4774"/>
                    <a:pt x="2142" y="4777"/>
                    <a:pt x="2145" y="4780"/>
                  </a:cubicBezTo>
                  <a:cubicBezTo>
                    <a:pt x="2145" y="4782"/>
                    <a:pt x="2146" y="4782"/>
                    <a:pt x="2146" y="4782"/>
                  </a:cubicBezTo>
                  <a:lnTo>
                    <a:pt x="2131" y="4777"/>
                  </a:lnTo>
                  <a:lnTo>
                    <a:pt x="2111" y="4770"/>
                  </a:lnTo>
                  <a:close/>
                  <a:moveTo>
                    <a:pt x="3277" y="5041"/>
                  </a:moveTo>
                  <a:lnTo>
                    <a:pt x="3277" y="5041"/>
                  </a:lnTo>
                  <a:lnTo>
                    <a:pt x="3278" y="5042"/>
                  </a:lnTo>
                  <a:cubicBezTo>
                    <a:pt x="3280" y="5045"/>
                    <a:pt x="3282" y="5047"/>
                    <a:pt x="3284" y="5049"/>
                  </a:cubicBezTo>
                  <a:cubicBezTo>
                    <a:pt x="3277" y="5049"/>
                    <a:pt x="3269" y="5048"/>
                    <a:pt x="3262" y="5047"/>
                  </a:cubicBezTo>
                  <a:lnTo>
                    <a:pt x="3277" y="5041"/>
                  </a:lnTo>
                  <a:close/>
                  <a:moveTo>
                    <a:pt x="3292" y="5007"/>
                  </a:moveTo>
                  <a:lnTo>
                    <a:pt x="3292" y="5007"/>
                  </a:lnTo>
                  <a:cubicBezTo>
                    <a:pt x="3290" y="5008"/>
                    <a:pt x="3288" y="5009"/>
                    <a:pt x="3286" y="5010"/>
                  </a:cubicBezTo>
                  <a:cubicBezTo>
                    <a:pt x="3283" y="5012"/>
                    <a:pt x="3281" y="5015"/>
                    <a:pt x="3278" y="5018"/>
                  </a:cubicBezTo>
                  <a:cubicBezTo>
                    <a:pt x="3278" y="5019"/>
                    <a:pt x="3277" y="5020"/>
                    <a:pt x="3277" y="5020"/>
                  </a:cubicBezTo>
                  <a:cubicBezTo>
                    <a:pt x="3264" y="5015"/>
                    <a:pt x="3251" y="5010"/>
                    <a:pt x="3237" y="5004"/>
                  </a:cubicBezTo>
                  <a:lnTo>
                    <a:pt x="3222" y="4998"/>
                  </a:lnTo>
                  <a:cubicBezTo>
                    <a:pt x="3207" y="4991"/>
                    <a:pt x="3192" y="4985"/>
                    <a:pt x="3177" y="4978"/>
                  </a:cubicBezTo>
                  <a:cubicBezTo>
                    <a:pt x="3172" y="4976"/>
                    <a:pt x="3166" y="4973"/>
                    <a:pt x="3160" y="4970"/>
                  </a:cubicBezTo>
                  <a:cubicBezTo>
                    <a:pt x="3146" y="4963"/>
                    <a:pt x="3131" y="4957"/>
                    <a:pt x="3117" y="4951"/>
                  </a:cubicBezTo>
                  <a:lnTo>
                    <a:pt x="3107" y="4946"/>
                  </a:lnTo>
                  <a:cubicBezTo>
                    <a:pt x="3166" y="4950"/>
                    <a:pt x="3223" y="4953"/>
                    <a:pt x="3281" y="4955"/>
                  </a:cubicBezTo>
                  <a:lnTo>
                    <a:pt x="3281" y="4958"/>
                  </a:lnTo>
                  <a:cubicBezTo>
                    <a:pt x="3285" y="4974"/>
                    <a:pt x="3289" y="4991"/>
                    <a:pt x="3292" y="5007"/>
                  </a:cubicBezTo>
                  <a:close/>
                  <a:moveTo>
                    <a:pt x="3307" y="5007"/>
                  </a:moveTo>
                  <a:lnTo>
                    <a:pt x="3307" y="5007"/>
                  </a:lnTo>
                  <a:cubicBezTo>
                    <a:pt x="3304" y="5006"/>
                    <a:pt x="3301" y="5006"/>
                    <a:pt x="3298" y="5006"/>
                  </a:cubicBezTo>
                  <a:lnTo>
                    <a:pt x="3298" y="5006"/>
                  </a:lnTo>
                  <a:cubicBezTo>
                    <a:pt x="3298" y="5006"/>
                    <a:pt x="3297" y="5006"/>
                    <a:pt x="3296" y="5006"/>
                  </a:cubicBezTo>
                  <a:cubicBezTo>
                    <a:pt x="3296" y="5006"/>
                    <a:pt x="3295" y="5006"/>
                    <a:pt x="3294" y="5006"/>
                  </a:cubicBezTo>
                  <a:cubicBezTo>
                    <a:pt x="3293" y="4999"/>
                    <a:pt x="3291" y="4992"/>
                    <a:pt x="3290" y="4986"/>
                  </a:cubicBezTo>
                  <a:cubicBezTo>
                    <a:pt x="3288" y="4976"/>
                    <a:pt x="3286" y="4966"/>
                    <a:pt x="3284" y="4956"/>
                  </a:cubicBezTo>
                  <a:lnTo>
                    <a:pt x="3284" y="4954"/>
                  </a:lnTo>
                  <a:cubicBezTo>
                    <a:pt x="3299" y="4954"/>
                    <a:pt x="3314" y="4954"/>
                    <a:pt x="3329" y="4955"/>
                  </a:cubicBezTo>
                  <a:lnTo>
                    <a:pt x="3329" y="4955"/>
                  </a:lnTo>
                  <a:cubicBezTo>
                    <a:pt x="3321" y="4973"/>
                    <a:pt x="3314" y="4990"/>
                    <a:pt x="3307" y="5008"/>
                  </a:cubicBezTo>
                  <a:lnTo>
                    <a:pt x="3307" y="5007"/>
                  </a:lnTo>
                  <a:close/>
                  <a:moveTo>
                    <a:pt x="1251" y="4593"/>
                  </a:moveTo>
                  <a:cubicBezTo>
                    <a:pt x="1251" y="4578"/>
                    <a:pt x="1249" y="4563"/>
                    <a:pt x="1249" y="4548"/>
                  </a:cubicBezTo>
                  <a:cubicBezTo>
                    <a:pt x="1249" y="4541"/>
                    <a:pt x="1249" y="4533"/>
                    <a:pt x="1249" y="4526"/>
                  </a:cubicBezTo>
                  <a:lnTo>
                    <a:pt x="1281" y="4536"/>
                  </a:lnTo>
                  <a:cubicBezTo>
                    <a:pt x="1281" y="4537"/>
                    <a:pt x="1281" y="4538"/>
                    <a:pt x="1281" y="4539"/>
                  </a:cubicBezTo>
                  <a:cubicBezTo>
                    <a:pt x="1283" y="4550"/>
                    <a:pt x="1286" y="4560"/>
                    <a:pt x="1288" y="4571"/>
                  </a:cubicBezTo>
                  <a:cubicBezTo>
                    <a:pt x="1292" y="4585"/>
                    <a:pt x="1295" y="4599"/>
                    <a:pt x="1299" y="4613"/>
                  </a:cubicBezTo>
                  <a:lnTo>
                    <a:pt x="1299" y="4613"/>
                  </a:lnTo>
                  <a:cubicBezTo>
                    <a:pt x="1297" y="4614"/>
                    <a:pt x="1295" y="4616"/>
                    <a:pt x="1294" y="4616"/>
                  </a:cubicBezTo>
                  <a:cubicBezTo>
                    <a:pt x="1292" y="4617"/>
                    <a:pt x="1291" y="4617"/>
                    <a:pt x="1290" y="4618"/>
                  </a:cubicBezTo>
                  <a:cubicBezTo>
                    <a:pt x="1277" y="4613"/>
                    <a:pt x="1264" y="4608"/>
                    <a:pt x="1251" y="4603"/>
                  </a:cubicBezTo>
                  <a:cubicBezTo>
                    <a:pt x="1251" y="4599"/>
                    <a:pt x="1251" y="4596"/>
                    <a:pt x="1251" y="4593"/>
                  </a:cubicBezTo>
                  <a:close/>
                  <a:moveTo>
                    <a:pt x="3310" y="5051"/>
                  </a:moveTo>
                  <a:lnTo>
                    <a:pt x="3310" y="5051"/>
                  </a:lnTo>
                  <a:cubicBezTo>
                    <a:pt x="3310" y="5051"/>
                    <a:pt x="3310" y="5051"/>
                    <a:pt x="3311" y="5050"/>
                  </a:cubicBezTo>
                  <a:cubicBezTo>
                    <a:pt x="3314" y="5048"/>
                    <a:pt x="3317" y="5046"/>
                    <a:pt x="3319" y="5042"/>
                  </a:cubicBezTo>
                  <a:cubicBezTo>
                    <a:pt x="3319" y="5042"/>
                    <a:pt x="3319" y="5042"/>
                    <a:pt x="3320" y="5041"/>
                  </a:cubicBezTo>
                  <a:lnTo>
                    <a:pt x="3348" y="5054"/>
                  </a:lnTo>
                  <a:lnTo>
                    <a:pt x="3319" y="5052"/>
                  </a:lnTo>
                  <a:lnTo>
                    <a:pt x="3310" y="5051"/>
                  </a:lnTo>
                  <a:close/>
                  <a:moveTo>
                    <a:pt x="2497" y="1023"/>
                  </a:moveTo>
                  <a:cubicBezTo>
                    <a:pt x="2492" y="1033"/>
                    <a:pt x="2487" y="1045"/>
                    <a:pt x="2482" y="1056"/>
                  </a:cubicBezTo>
                  <a:lnTo>
                    <a:pt x="2466" y="1090"/>
                  </a:lnTo>
                  <a:lnTo>
                    <a:pt x="2466" y="1090"/>
                  </a:lnTo>
                  <a:cubicBezTo>
                    <a:pt x="2466" y="1091"/>
                    <a:pt x="2465" y="1092"/>
                    <a:pt x="2465" y="1093"/>
                  </a:cubicBezTo>
                  <a:lnTo>
                    <a:pt x="2465" y="1093"/>
                  </a:lnTo>
                  <a:cubicBezTo>
                    <a:pt x="2240" y="1135"/>
                    <a:pt x="2052" y="1183"/>
                    <a:pt x="1835" y="1254"/>
                  </a:cubicBezTo>
                  <a:lnTo>
                    <a:pt x="1825" y="1230"/>
                  </a:lnTo>
                  <a:lnTo>
                    <a:pt x="1822" y="1223"/>
                  </a:lnTo>
                  <a:cubicBezTo>
                    <a:pt x="1813" y="1204"/>
                    <a:pt x="1804" y="1184"/>
                    <a:pt x="1795" y="1164"/>
                  </a:cubicBezTo>
                  <a:lnTo>
                    <a:pt x="1795" y="1164"/>
                  </a:lnTo>
                  <a:lnTo>
                    <a:pt x="1788" y="1148"/>
                  </a:lnTo>
                  <a:lnTo>
                    <a:pt x="1788" y="1148"/>
                  </a:lnTo>
                  <a:cubicBezTo>
                    <a:pt x="2036" y="1074"/>
                    <a:pt x="2251" y="1031"/>
                    <a:pt x="2508" y="1003"/>
                  </a:cubicBezTo>
                  <a:cubicBezTo>
                    <a:pt x="2505" y="1008"/>
                    <a:pt x="2500" y="1015"/>
                    <a:pt x="2497" y="1023"/>
                  </a:cubicBezTo>
                  <a:close/>
                  <a:moveTo>
                    <a:pt x="1590" y="1342"/>
                  </a:moveTo>
                  <a:cubicBezTo>
                    <a:pt x="1535" y="1364"/>
                    <a:pt x="1480" y="1387"/>
                    <a:pt x="1427" y="1411"/>
                  </a:cubicBezTo>
                  <a:cubicBezTo>
                    <a:pt x="1423" y="1367"/>
                    <a:pt x="1419" y="1323"/>
                    <a:pt x="1415" y="1280"/>
                  </a:cubicBezTo>
                  <a:cubicBezTo>
                    <a:pt x="1476" y="1253"/>
                    <a:pt x="1539" y="1229"/>
                    <a:pt x="1602" y="1207"/>
                  </a:cubicBezTo>
                  <a:cubicBezTo>
                    <a:pt x="1598" y="1251"/>
                    <a:pt x="1594" y="1297"/>
                    <a:pt x="1590" y="1342"/>
                  </a:cubicBezTo>
                  <a:close/>
                  <a:moveTo>
                    <a:pt x="1002" y="1387"/>
                  </a:moveTo>
                  <a:cubicBezTo>
                    <a:pt x="1002" y="1412"/>
                    <a:pt x="1001" y="1439"/>
                    <a:pt x="1001" y="1465"/>
                  </a:cubicBezTo>
                  <a:lnTo>
                    <a:pt x="1001" y="1465"/>
                  </a:lnTo>
                  <a:cubicBezTo>
                    <a:pt x="996" y="1466"/>
                    <a:pt x="993" y="1466"/>
                    <a:pt x="989" y="1469"/>
                  </a:cubicBezTo>
                  <a:cubicBezTo>
                    <a:pt x="986" y="1471"/>
                    <a:pt x="983" y="1473"/>
                    <a:pt x="981" y="1476"/>
                  </a:cubicBezTo>
                  <a:lnTo>
                    <a:pt x="981" y="1476"/>
                  </a:lnTo>
                  <a:cubicBezTo>
                    <a:pt x="975" y="1473"/>
                    <a:pt x="970" y="1469"/>
                    <a:pt x="964" y="1466"/>
                  </a:cubicBezTo>
                  <a:lnTo>
                    <a:pt x="946" y="1457"/>
                  </a:lnTo>
                  <a:cubicBezTo>
                    <a:pt x="964" y="1434"/>
                    <a:pt x="982" y="1411"/>
                    <a:pt x="1000" y="1389"/>
                  </a:cubicBezTo>
                  <a:lnTo>
                    <a:pt x="1002" y="1387"/>
                  </a:lnTo>
                  <a:close/>
                  <a:moveTo>
                    <a:pt x="1541" y="2454"/>
                  </a:moveTo>
                  <a:lnTo>
                    <a:pt x="1544" y="2454"/>
                  </a:lnTo>
                  <a:cubicBezTo>
                    <a:pt x="1549" y="2466"/>
                    <a:pt x="1555" y="2477"/>
                    <a:pt x="1561" y="2489"/>
                  </a:cubicBezTo>
                  <a:lnTo>
                    <a:pt x="1613" y="2595"/>
                  </a:lnTo>
                  <a:lnTo>
                    <a:pt x="1629" y="2628"/>
                  </a:lnTo>
                  <a:lnTo>
                    <a:pt x="1629" y="2628"/>
                  </a:lnTo>
                  <a:cubicBezTo>
                    <a:pt x="1629" y="2628"/>
                    <a:pt x="1628" y="2627"/>
                    <a:pt x="1628" y="2628"/>
                  </a:cubicBezTo>
                  <a:cubicBezTo>
                    <a:pt x="1624" y="2629"/>
                    <a:pt x="1622" y="2633"/>
                    <a:pt x="1620" y="2637"/>
                  </a:cubicBezTo>
                  <a:cubicBezTo>
                    <a:pt x="1617" y="2641"/>
                    <a:pt x="1616" y="2644"/>
                    <a:pt x="1616" y="2649"/>
                  </a:cubicBezTo>
                  <a:cubicBezTo>
                    <a:pt x="1616" y="2653"/>
                    <a:pt x="1617" y="2657"/>
                    <a:pt x="1620" y="2661"/>
                  </a:cubicBezTo>
                  <a:cubicBezTo>
                    <a:pt x="1622" y="2664"/>
                    <a:pt x="1624" y="2667"/>
                    <a:pt x="1628" y="2669"/>
                  </a:cubicBezTo>
                  <a:cubicBezTo>
                    <a:pt x="1631" y="2671"/>
                    <a:pt x="1635" y="2672"/>
                    <a:pt x="1639" y="2672"/>
                  </a:cubicBezTo>
                  <a:lnTo>
                    <a:pt x="1639" y="2726"/>
                  </a:lnTo>
                  <a:cubicBezTo>
                    <a:pt x="1639" y="2732"/>
                    <a:pt x="1639" y="2737"/>
                    <a:pt x="1639" y="2742"/>
                  </a:cubicBezTo>
                  <a:cubicBezTo>
                    <a:pt x="1639" y="2751"/>
                    <a:pt x="1639" y="2759"/>
                    <a:pt x="1639" y="2767"/>
                  </a:cubicBezTo>
                  <a:lnTo>
                    <a:pt x="1639" y="2795"/>
                  </a:lnTo>
                  <a:lnTo>
                    <a:pt x="1639" y="2795"/>
                  </a:lnTo>
                  <a:cubicBezTo>
                    <a:pt x="1638" y="2794"/>
                    <a:pt x="1638" y="2794"/>
                    <a:pt x="1637" y="2794"/>
                  </a:cubicBezTo>
                  <a:cubicBezTo>
                    <a:pt x="1636" y="2794"/>
                    <a:pt x="1636" y="2794"/>
                    <a:pt x="1635" y="2795"/>
                  </a:cubicBezTo>
                  <a:lnTo>
                    <a:pt x="1609" y="2699"/>
                  </a:lnTo>
                  <a:cubicBezTo>
                    <a:pt x="1588" y="2623"/>
                    <a:pt x="1566" y="2542"/>
                    <a:pt x="1541" y="2454"/>
                  </a:cubicBezTo>
                  <a:close/>
                  <a:moveTo>
                    <a:pt x="77" y="3333"/>
                  </a:moveTo>
                  <a:lnTo>
                    <a:pt x="77" y="3333"/>
                  </a:lnTo>
                  <a:cubicBezTo>
                    <a:pt x="78" y="3335"/>
                    <a:pt x="80" y="3336"/>
                    <a:pt x="82" y="3337"/>
                  </a:cubicBezTo>
                  <a:cubicBezTo>
                    <a:pt x="86" y="3339"/>
                    <a:pt x="89" y="3340"/>
                    <a:pt x="94" y="3340"/>
                  </a:cubicBezTo>
                  <a:lnTo>
                    <a:pt x="94" y="3340"/>
                  </a:lnTo>
                  <a:lnTo>
                    <a:pt x="95" y="3340"/>
                  </a:lnTo>
                  <a:cubicBezTo>
                    <a:pt x="96" y="3340"/>
                    <a:pt x="96" y="3340"/>
                    <a:pt x="97" y="3340"/>
                  </a:cubicBezTo>
                  <a:cubicBezTo>
                    <a:pt x="100" y="3356"/>
                    <a:pt x="103" y="3372"/>
                    <a:pt x="106" y="3388"/>
                  </a:cubicBezTo>
                  <a:lnTo>
                    <a:pt x="109" y="3403"/>
                  </a:lnTo>
                  <a:lnTo>
                    <a:pt x="109" y="3403"/>
                  </a:lnTo>
                  <a:cubicBezTo>
                    <a:pt x="107" y="3404"/>
                    <a:pt x="106" y="3405"/>
                    <a:pt x="104" y="3407"/>
                  </a:cubicBezTo>
                  <a:lnTo>
                    <a:pt x="104" y="3407"/>
                  </a:lnTo>
                  <a:cubicBezTo>
                    <a:pt x="101" y="3402"/>
                    <a:pt x="97" y="3399"/>
                    <a:pt x="95" y="3393"/>
                  </a:cubicBezTo>
                  <a:cubicBezTo>
                    <a:pt x="91" y="3388"/>
                    <a:pt x="89" y="3382"/>
                    <a:pt x="87" y="3376"/>
                  </a:cubicBezTo>
                  <a:cubicBezTo>
                    <a:pt x="84" y="3361"/>
                    <a:pt x="81" y="3347"/>
                    <a:pt x="78" y="3333"/>
                  </a:cubicBezTo>
                  <a:lnTo>
                    <a:pt x="77" y="3333"/>
                  </a:lnTo>
                  <a:close/>
                  <a:moveTo>
                    <a:pt x="1252" y="4630"/>
                  </a:moveTo>
                  <a:cubicBezTo>
                    <a:pt x="1252" y="4622"/>
                    <a:pt x="1252" y="4613"/>
                    <a:pt x="1251" y="4605"/>
                  </a:cubicBezTo>
                  <a:lnTo>
                    <a:pt x="1266" y="4611"/>
                  </a:lnTo>
                  <a:lnTo>
                    <a:pt x="1283" y="4618"/>
                  </a:lnTo>
                  <a:lnTo>
                    <a:pt x="1287" y="4619"/>
                  </a:lnTo>
                  <a:lnTo>
                    <a:pt x="1287" y="4619"/>
                  </a:lnTo>
                  <a:cubicBezTo>
                    <a:pt x="1286" y="4621"/>
                    <a:pt x="1285" y="4622"/>
                    <a:pt x="1284" y="4624"/>
                  </a:cubicBezTo>
                  <a:cubicBezTo>
                    <a:pt x="1283" y="4626"/>
                    <a:pt x="1282" y="4628"/>
                    <a:pt x="1282" y="4630"/>
                  </a:cubicBezTo>
                  <a:lnTo>
                    <a:pt x="1277" y="4630"/>
                  </a:lnTo>
                  <a:cubicBezTo>
                    <a:pt x="1270" y="4630"/>
                    <a:pt x="1261" y="4630"/>
                    <a:pt x="1252" y="4630"/>
                  </a:cubicBezTo>
                  <a:close/>
                  <a:moveTo>
                    <a:pt x="5654" y="3001"/>
                  </a:moveTo>
                  <a:cubicBezTo>
                    <a:pt x="5648" y="3015"/>
                    <a:pt x="5642" y="3029"/>
                    <a:pt x="5636" y="3043"/>
                  </a:cubicBezTo>
                  <a:cubicBezTo>
                    <a:pt x="5632" y="3052"/>
                    <a:pt x="5629" y="3060"/>
                    <a:pt x="5625" y="3068"/>
                  </a:cubicBezTo>
                  <a:cubicBezTo>
                    <a:pt x="5616" y="3092"/>
                    <a:pt x="5606" y="3115"/>
                    <a:pt x="5596" y="3139"/>
                  </a:cubicBezTo>
                  <a:lnTo>
                    <a:pt x="5591" y="3150"/>
                  </a:lnTo>
                  <a:lnTo>
                    <a:pt x="5564" y="3213"/>
                  </a:lnTo>
                  <a:cubicBezTo>
                    <a:pt x="5560" y="3221"/>
                    <a:pt x="5556" y="3230"/>
                    <a:pt x="5552" y="3239"/>
                  </a:cubicBezTo>
                  <a:cubicBezTo>
                    <a:pt x="5545" y="3255"/>
                    <a:pt x="5538" y="3271"/>
                    <a:pt x="5531" y="3287"/>
                  </a:cubicBezTo>
                  <a:cubicBezTo>
                    <a:pt x="5527" y="3297"/>
                    <a:pt x="5522" y="3307"/>
                    <a:pt x="5518" y="3317"/>
                  </a:cubicBezTo>
                  <a:cubicBezTo>
                    <a:pt x="5511" y="3333"/>
                    <a:pt x="5504" y="3348"/>
                    <a:pt x="5497" y="3364"/>
                  </a:cubicBezTo>
                  <a:lnTo>
                    <a:pt x="5482" y="3396"/>
                  </a:lnTo>
                  <a:cubicBezTo>
                    <a:pt x="5475" y="3411"/>
                    <a:pt x="5468" y="3426"/>
                    <a:pt x="5461" y="3441"/>
                  </a:cubicBezTo>
                  <a:lnTo>
                    <a:pt x="5446" y="3475"/>
                  </a:lnTo>
                  <a:cubicBezTo>
                    <a:pt x="5443" y="3482"/>
                    <a:pt x="5439" y="3489"/>
                    <a:pt x="5436" y="3496"/>
                  </a:cubicBezTo>
                  <a:lnTo>
                    <a:pt x="5443" y="3478"/>
                  </a:lnTo>
                  <a:cubicBezTo>
                    <a:pt x="5448" y="3466"/>
                    <a:pt x="5453" y="3455"/>
                    <a:pt x="5458" y="3443"/>
                  </a:cubicBezTo>
                  <a:cubicBezTo>
                    <a:pt x="5463" y="3431"/>
                    <a:pt x="5468" y="3420"/>
                    <a:pt x="5472" y="3409"/>
                  </a:cubicBezTo>
                  <a:cubicBezTo>
                    <a:pt x="5501" y="3339"/>
                    <a:pt x="5528" y="3273"/>
                    <a:pt x="5554" y="3212"/>
                  </a:cubicBezTo>
                  <a:cubicBezTo>
                    <a:pt x="5586" y="3135"/>
                    <a:pt x="5617" y="3063"/>
                    <a:pt x="5645" y="3000"/>
                  </a:cubicBezTo>
                  <a:lnTo>
                    <a:pt x="5645" y="3000"/>
                  </a:lnTo>
                  <a:cubicBezTo>
                    <a:pt x="5648" y="3001"/>
                    <a:pt x="5650" y="3001"/>
                    <a:pt x="5653" y="3001"/>
                  </a:cubicBezTo>
                  <a:cubicBezTo>
                    <a:pt x="5656" y="3001"/>
                    <a:pt x="5654" y="3001"/>
                    <a:pt x="5654" y="3001"/>
                  </a:cubicBezTo>
                  <a:close/>
                  <a:moveTo>
                    <a:pt x="447" y="1898"/>
                  </a:moveTo>
                  <a:lnTo>
                    <a:pt x="422" y="1970"/>
                  </a:lnTo>
                  <a:lnTo>
                    <a:pt x="422" y="1970"/>
                  </a:lnTo>
                  <a:lnTo>
                    <a:pt x="422" y="1970"/>
                  </a:lnTo>
                  <a:cubicBezTo>
                    <a:pt x="422" y="1968"/>
                    <a:pt x="423" y="1966"/>
                    <a:pt x="423" y="1964"/>
                  </a:cubicBezTo>
                  <a:lnTo>
                    <a:pt x="423" y="1964"/>
                  </a:lnTo>
                  <a:cubicBezTo>
                    <a:pt x="423" y="1960"/>
                    <a:pt x="422" y="1956"/>
                    <a:pt x="420" y="1953"/>
                  </a:cubicBezTo>
                  <a:cubicBezTo>
                    <a:pt x="418" y="1949"/>
                    <a:pt x="416" y="1948"/>
                    <a:pt x="414" y="1946"/>
                  </a:cubicBezTo>
                  <a:lnTo>
                    <a:pt x="420" y="1937"/>
                  </a:lnTo>
                  <a:lnTo>
                    <a:pt x="447" y="1898"/>
                  </a:lnTo>
                  <a:close/>
                  <a:moveTo>
                    <a:pt x="398" y="1988"/>
                  </a:moveTo>
                  <a:lnTo>
                    <a:pt x="398" y="1988"/>
                  </a:lnTo>
                  <a:cubicBezTo>
                    <a:pt x="402" y="1988"/>
                    <a:pt x="406" y="1987"/>
                    <a:pt x="410" y="1985"/>
                  </a:cubicBezTo>
                  <a:cubicBezTo>
                    <a:pt x="413" y="1983"/>
                    <a:pt x="415" y="1979"/>
                    <a:pt x="418" y="1976"/>
                  </a:cubicBezTo>
                  <a:cubicBezTo>
                    <a:pt x="418" y="1974"/>
                    <a:pt x="420" y="1973"/>
                    <a:pt x="420" y="1972"/>
                  </a:cubicBezTo>
                  <a:lnTo>
                    <a:pt x="420" y="1972"/>
                  </a:lnTo>
                  <a:cubicBezTo>
                    <a:pt x="407" y="2012"/>
                    <a:pt x="394" y="2052"/>
                    <a:pt x="379" y="2091"/>
                  </a:cubicBezTo>
                  <a:cubicBezTo>
                    <a:pt x="384" y="2057"/>
                    <a:pt x="390" y="2022"/>
                    <a:pt x="395" y="1987"/>
                  </a:cubicBezTo>
                  <a:lnTo>
                    <a:pt x="395" y="1987"/>
                  </a:lnTo>
                  <a:cubicBezTo>
                    <a:pt x="396" y="1988"/>
                    <a:pt x="397" y="1988"/>
                    <a:pt x="398" y="1988"/>
                  </a:cubicBezTo>
                  <a:close/>
                  <a:moveTo>
                    <a:pt x="52" y="3226"/>
                  </a:moveTo>
                  <a:lnTo>
                    <a:pt x="59" y="3259"/>
                  </a:lnTo>
                  <a:lnTo>
                    <a:pt x="62" y="3276"/>
                  </a:lnTo>
                  <a:cubicBezTo>
                    <a:pt x="65" y="3287"/>
                    <a:pt x="67" y="3299"/>
                    <a:pt x="70" y="3310"/>
                  </a:cubicBezTo>
                  <a:lnTo>
                    <a:pt x="70" y="3310"/>
                  </a:lnTo>
                  <a:cubicBezTo>
                    <a:pt x="70" y="3311"/>
                    <a:pt x="70" y="3311"/>
                    <a:pt x="70" y="3312"/>
                  </a:cubicBezTo>
                  <a:cubicBezTo>
                    <a:pt x="70" y="3313"/>
                    <a:pt x="70" y="3313"/>
                    <a:pt x="70" y="3314"/>
                  </a:cubicBezTo>
                  <a:cubicBezTo>
                    <a:pt x="70" y="3314"/>
                    <a:pt x="70" y="3314"/>
                    <a:pt x="70" y="3315"/>
                  </a:cubicBezTo>
                  <a:lnTo>
                    <a:pt x="70" y="3315"/>
                  </a:lnTo>
                  <a:cubicBezTo>
                    <a:pt x="70" y="3320"/>
                    <a:pt x="71" y="3323"/>
                    <a:pt x="73" y="3327"/>
                  </a:cubicBezTo>
                  <a:lnTo>
                    <a:pt x="73" y="3327"/>
                  </a:lnTo>
                  <a:lnTo>
                    <a:pt x="73" y="3327"/>
                  </a:lnTo>
                  <a:lnTo>
                    <a:pt x="73" y="3328"/>
                  </a:lnTo>
                  <a:cubicBezTo>
                    <a:pt x="73" y="3329"/>
                    <a:pt x="73" y="3329"/>
                    <a:pt x="73" y="3330"/>
                  </a:cubicBezTo>
                  <a:lnTo>
                    <a:pt x="80" y="3360"/>
                  </a:lnTo>
                  <a:lnTo>
                    <a:pt x="80" y="3360"/>
                  </a:lnTo>
                  <a:cubicBezTo>
                    <a:pt x="65" y="3314"/>
                    <a:pt x="56" y="3274"/>
                    <a:pt x="50" y="3226"/>
                  </a:cubicBezTo>
                  <a:lnTo>
                    <a:pt x="52" y="3226"/>
                  </a:lnTo>
                  <a:close/>
                  <a:moveTo>
                    <a:pt x="90" y="3383"/>
                  </a:moveTo>
                  <a:lnTo>
                    <a:pt x="90" y="3383"/>
                  </a:lnTo>
                  <a:cubicBezTo>
                    <a:pt x="91" y="3387"/>
                    <a:pt x="93" y="3389"/>
                    <a:pt x="95" y="3392"/>
                  </a:cubicBezTo>
                  <a:cubicBezTo>
                    <a:pt x="98" y="3397"/>
                    <a:pt x="100" y="3402"/>
                    <a:pt x="104" y="3406"/>
                  </a:cubicBezTo>
                  <a:cubicBezTo>
                    <a:pt x="107" y="3411"/>
                    <a:pt x="104" y="3406"/>
                    <a:pt x="104" y="3407"/>
                  </a:cubicBezTo>
                  <a:lnTo>
                    <a:pt x="104" y="3407"/>
                  </a:lnTo>
                  <a:cubicBezTo>
                    <a:pt x="102" y="3406"/>
                    <a:pt x="101" y="3405"/>
                    <a:pt x="99" y="3403"/>
                  </a:cubicBezTo>
                  <a:lnTo>
                    <a:pt x="98" y="3402"/>
                  </a:lnTo>
                  <a:cubicBezTo>
                    <a:pt x="97" y="3401"/>
                    <a:pt x="96" y="3399"/>
                    <a:pt x="95" y="3397"/>
                  </a:cubicBezTo>
                  <a:cubicBezTo>
                    <a:pt x="93" y="3396"/>
                    <a:pt x="92" y="3390"/>
                    <a:pt x="91" y="3386"/>
                  </a:cubicBezTo>
                  <a:lnTo>
                    <a:pt x="90" y="3383"/>
                  </a:lnTo>
                  <a:close/>
                  <a:moveTo>
                    <a:pt x="97" y="3404"/>
                  </a:moveTo>
                  <a:cubicBezTo>
                    <a:pt x="99" y="3406"/>
                    <a:pt x="100" y="3408"/>
                    <a:pt x="101" y="3409"/>
                  </a:cubicBezTo>
                  <a:lnTo>
                    <a:pt x="101" y="3409"/>
                  </a:lnTo>
                  <a:cubicBezTo>
                    <a:pt x="101" y="3410"/>
                    <a:pt x="99" y="3411"/>
                    <a:pt x="99" y="3412"/>
                  </a:cubicBezTo>
                  <a:cubicBezTo>
                    <a:pt x="98" y="3413"/>
                    <a:pt x="99" y="3414"/>
                    <a:pt x="98" y="3414"/>
                  </a:cubicBezTo>
                  <a:lnTo>
                    <a:pt x="95" y="3402"/>
                  </a:lnTo>
                  <a:lnTo>
                    <a:pt x="97" y="3404"/>
                  </a:lnTo>
                  <a:close/>
                  <a:moveTo>
                    <a:pt x="256" y="3730"/>
                  </a:moveTo>
                  <a:cubicBezTo>
                    <a:pt x="262" y="3735"/>
                    <a:pt x="268" y="3739"/>
                    <a:pt x="274" y="3744"/>
                  </a:cubicBezTo>
                  <a:lnTo>
                    <a:pt x="286" y="3753"/>
                  </a:lnTo>
                  <a:cubicBezTo>
                    <a:pt x="293" y="3758"/>
                    <a:pt x="299" y="3762"/>
                    <a:pt x="306" y="3766"/>
                  </a:cubicBezTo>
                  <a:cubicBezTo>
                    <a:pt x="313" y="3770"/>
                    <a:pt x="314" y="3771"/>
                    <a:pt x="318" y="3773"/>
                  </a:cubicBezTo>
                  <a:cubicBezTo>
                    <a:pt x="326" y="3777"/>
                    <a:pt x="334" y="3781"/>
                    <a:pt x="342" y="3785"/>
                  </a:cubicBezTo>
                  <a:lnTo>
                    <a:pt x="350" y="3788"/>
                  </a:lnTo>
                  <a:cubicBezTo>
                    <a:pt x="354" y="3790"/>
                    <a:pt x="358" y="3791"/>
                    <a:pt x="362" y="3793"/>
                  </a:cubicBezTo>
                  <a:lnTo>
                    <a:pt x="362" y="3793"/>
                  </a:lnTo>
                  <a:cubicBezTo>
                    <a:pt x="361" y="3795"/>
                    <a:pt x="361" y="3797"/>
                    <a:pt x="360" y="3799"/>
                  </a:cubicBezTo>
                  <a:lnTo>
                    <a:pt x="360" y="3799"/>
                  </a:lnTo>
                  <a:lnTo>
                    <a:pt x="360" y="3799"/>
                  </a:lnTo>
                  <a:cubicBezTo>
                    <a:pt x="360" y="3804"/>
                    <a:pt x="361" y="3808"/>
                    <a:pt x="364" y="3811"/>
                  </a:cubicBezTo>
                  <a:cubicBezTo>
                    <a:pt x="366" y="3815"/>
                    <a:pt x="368" y="3818"/>
                    <a:pt x="372" y="3820"/>
                  </a:cubicBezTo>
                  <a:cubicBezTo>
                    <a:pt x="375" y="3822"/>
                    <a:pt x="380" y="3823"/>
                    <a:pt x="384" y="3823"/>
                  </a:cubicBezTo>
                  <a:lnTo>
                    <a:pt x="384" y="3823"/>
                  </a:lnTo>
                  <a:cubicBezTo>
                    <a:pt x="388" y="3823"/>
                    <a:pt x="391" y="3823"/>
                    <a:pt x="394" y="3821"/>
                  </a:cubicBezTo>
                  <a:cubicBezTo>
                    <a:pt x="408" y="3848"/>
                    <a:pt x="421" y="3874"/>
                    <a:pt x="434" y="3900"/>
                  </a:cubicBezTo>
                  <a:cubicBezTo>
                    <a:pt x="438" y="3908"/>
                    <a:pt x="443" y="3916"/>
                    <a:pt x="447" y="3925"/>
                  </a:cubicBezTo>
                  <a:cubicBezTo>
                    <a:pt x="460" y="3949"/>
                    <a:pt x="473" y="3973"/>
                    <a:pt x="487" y="3997"/>
                  </a:cubicBezTo>
                  <a:lnTo>
                    <a:pt x="506" y="4033"/>
                  </a:lnTo>
                  <a:cubicBezTo>
                    <a:pt x="517" y="4053"/>
                    <a:pt x="528" y="4072"/>
                    <a:pt x="539" y="4092"/>
                  </a:cubicBezTo>
                  <a:cubicBezTo>
                    <a:pt x="544" y="4102"/>
                    <a:pt x="550" y="4112"/>
                    <a:pt x="556" y="4121"/>
                  </a:cubicBezTo>
                  <a:lnTo>
                    <a:pt x="556" y="4121"/>
                  </a:lnTo>
                  <a:cubicBezTo>
                    <a:pt x="437" y="4007"/>
                    <a:pt x="350" y="3895"/>
                    <a:pt x="267" y="3753"/>
                  </a:cubicBezTo>
                  <a:cubicBezTo>
                    <a:pt x="262" y="3744"/>
                    <a:pt x="258" y="3737"/>
                    <a:pt x="253" y="3728"/>
                  </a:cubicBezTo>
                  <a:lnTo>
                    <a:pt x="256" y="3730"/>
                  </a:lnTo>
                  <a:close/>
                  <a:moveTo>
                    <a:pt x="786" y="4342"/>
                  </a:moveTo>
                  <a:lnTo>
                    <a:pt x="790" y="4345"/>
                  </a:lnTo>
                  <a:cubicBezTo>
                    <a:pt x="801" y="4353"/>
                    <a:pt x="813" y="4362"/>
                    <a:pt x="825" y="4371"/>
                  </a:cubicBezTo>
                  <a:cubicBezTo>
                    <a:pt x="829" y="4373"/>
                    <a:pt x="832" y="4375"/>
                    <a:pt x="836" y="4378"/>
                  </a:cubicBezTo>
                  <a:lnTo>
                    <a:pt x="871" y="4402"/>
                  </a:lnTo>
                  <a:cubicBezTo>
                    <a:pt x="875" y="4405"/>
                    <a:pt x="879" y="4407"/>
                    <a:pt x="882" y="4410"/>
                  </a:cubicBezTo>
                  <a:cubicBezTo>
                    <a:pt x="894" y="4417"/>
                    <a:pt x="906" y="4425"/>
                    <a:pt x="918" y="4433"/>
                  </a:cubicBezTo>
                  <a:lnTo>
                    <a:pt x="928" y="4440"/>
                  </a:lnTo>
                  <a:lnTo>
                    <a:pt x="966" y="4463"/>
                  </a:lnTo>
                  <a:lnTo>
                    <a:pt x="976" y="4468"/>
                  </a:lnTo>
                  <a:cubicBezTo>
                    <a:pt x="988" y="4476"/>
                    <a:pt x="1000" y="4483"/>
                    <a:pt x="1013" y="4490"/>
                  </a:cubicBezTo>
                  <a:cubicBezTo>
                    <a:pt x="1005" y="4493"/>
                    <a:pt x="998" y="4496"/>
                    <a:pt x="990" y="4498"/>
                  </a:cubicBezTo>
                  <a:lnTo>
                    <a:pt x="984" y="4501"/>
                  </a:lnTo>
                  <a:lnTo>
                    <a:pt x="964" y="4507"/>
                  </a:lnTo>
                  <a:lnTo>
                    <a:pt x="954" y="4510"/>
                  </a:lnTo>
                  <a:lnTo>
                    <a:pt x="938" y="4515"/>
                  </a:lnTo>
                  <a:lnTo>
                    <a:pt x="926" y="4518"/>
                  </a:lnTo>
                  <a:lnTo>
                    <a:pt x="913" y="4521"/>
                  </a:lnTo>
                  <a:lnTo>
                    <a:pt x="901" y="4523"/>
                  </a:lnTo>
                  <a:lnTo>
                    <a:pt x="888" y="4526"/>
                  </a:lnTo>
                  <a:cubicBezTo>
                    <a:pt x="884" y="4526"/>
                    <a:pt x="880" y="4527"/>
                    <a:pt x="877" y="4527"/>
                  </a:cubicBezTo>
                  <a:lnTo>
                    <a:pt x="863" y="4529"/>
                  </a:lnTo>
                  <a:lnTo>
                    <a:pt x="853" y="4529"/>
                  </a:lnTo>
                  <a:lnTo>
                    <a:pt x="843" y="4529"/>
                  </a:lnTo>
                  <a:lnTo>
                    <a:pt x="838" y="4527"/>
                  </a:lnTo>
                  <a:lnTo>
                    <a:pt x="838" y="4527"/>
                  </a:lnTo>
                  <a:cubicBezTo>
                    <a:pt x="838" y="4525"/>
                    <a:pt x="836" y="4523"/>
                    <a:pt x="835" y="4520"/>
                  </a:cubicBezTo>
                  <a:cubicBezTo>
                    <a:pt x="832" y="4517"/>
                    <a:pt x="830" y="4514"/>
                    <a:pt x="826" y="4511"/>
                  </a:cubicBezTo>
                  <a:cubicBezTo>
                    <a:pt x="823" y="4510"/>
                    <a:pt x="819" y="4508"/>
                    <a:pt x="815" y="4508"/>
                  </a:cubicBezTo>
                  <a:lnTo>
                    <a:pt x="815" y="4508"/>
                  </a:lnTo>
                  <a:cubicBezTo>
                    <a:pt x="814" y="4508"/>
                    <a:pt x="814" y="4508"/>
                    <a:pt x="813" y="4508"/>
                  </a:cubicBezTo>
                  <a:cubicBezTo>
                    <a:pt x="813" y="4508"/>
                    <a:pt x="813" y="4508"/>
                    <a:pt x="812" y="4508"/>
                  </a:cubicBezTo>
                  <a:cubicBezTo>
                    <a:pt x="810" y="4495"/>
                    <a:pt x="808" y="4482"/>
                    <a:pt x="805" y="4468"/>
                  </a:cubicBezTo>
                  <a:cubicBezTo>
                    <a:pt x="799" y="4430"/>
                    <a:pt x="792" y="4387"/>
                    <a:pt x="786" y="4342"/>
                  </a:cubicBezTo>
                  <a:close/>
                  <a:moveTo>
                    <a:pt x="800" y="4513"/>
                  </a:moveTo>
                  <a:lnTo>
                    <a:pt x="800" y="4515"/>
                  </a:lnTo>
                  <a:lnTo>
                    <a:pt x="798" y="4516"/>
                  </a:lnTo>
                  <a:cubicBezTo>
                    <a:pt x="795" y="4514"/>
                    <a:pt x="792" y="4511"/>
                    <a:pt x="789" y="4508"/>
                  </a:cubicBezTo>
                  <a:lnTo>
                    <a:pt x="800" y="4513"/>
                  </a:lnTo>
                  <a:close/>
                  <a:moveTo>
                    <a:pt x="1253" y="4631"/>
                  </a:moveTo>
                  <a:cubicBezTo>
                    <a:pt x="1261" y="4631"/>
                    <a:pt x="1270" y="4632"/>
                    <a:pt x="1278" y="4632"/>
                  </a:cubicBezTo>
                  <a:lnTo>
                    <a:pt x="1282" y="4632"/>
                  </a:lnTo>
                  <a:lnTo>
                    <a:pt x="1282" y="4632"/>
                  </a:lnTo>
                  <a:cubicBezTo>
                    <a:pt x="1282" y="4633"/>
                    <a:pt x="1282" y="4633"/>
                    <a:pt x="1282" y="4634"/>
                  </a:cubicBezTo>
                  <a:cubicBezTo>
                    <a:pt x="1282" y="4635"/>
                    <a:pt x="1282" y="4635"/>
                    <a:pt x="1282" y="4636"/>
                  </a:cubicBezTo>
                  <a:lnTo>
                    <a:pt x="1282" y="4636"/>
                  </a:lnTo>
                  <a:cubicBezTo>
                    <a:pt x="1282" y="4640"/>
                    <a:pt x="1283" y="4644"/>
                    <a:pt x="1285" y="4647"/>
                  </a:cubicBezTo>
                  <a:cubicBezTo>
                    <a:pt x="1287" y="4651"/>
                    <a:pt x="1290" y="4653"/>
                    <a:pt x="1293" y="4655"/>
                  </a:cubicBezTo>
                  <a:cubicBezTo>
                    <a:pt x="1289" y="4662"/>
                    <a:pt x="1285" y="4669"/>
                    <a:pt x="1281" y="4676"/>
                  </a:cubicBezTo>
                  <a:lnTo>
                    <a:pt x="1277" y="4683"/>
                  </a:lnTo>
                  <a:lnTo>
                    <a:pt x="1268" y="4697"/>
                  </a:lnTo>
                  <a:lnTo>
                    <a:pt x="1268" y="4697"/>
                  </a:lnTo>
                  <a:lnTo>
                    <a:pt x="1268" y="4697"/>
                  </a:lnTo>
                  <a:cubicBezTo>
                    <a:pt x="1264" y="4695"/>
                    <a:pt x="1261" y="4694"/>
                    <a:pt x="1257" y="4694"/>
                  </a:cubicBezTo>
                  <a:lnTo>
                    <a:pt x="1257" y="4694"/>
                  </a:lnTo>
                  <a:cubicBezTo>
                    <a:pt x="1257" y="4685"/>
                    <a:pt x="1256" y="4676"/>
                    <a:pt x="1255" y="4667"/>
                  </a:cubicBezTo>
                  <a:cubicBezTo>
                    <a:pt x="1254" y="4656"/>
                    <a:pt x="1253" y="4645"/>
                    <a:pt x="1253" y="4632"/>
                  </a:cubicBezTo>
                  <a:lnTo>
                    <a:pt x="1253" y="4631"/>
                  </a:lnTo>
                  <a:close/>
                  <a:moveTo>
                    <a:pt x="4875" y="1297"/>
                  </a:moveTo>
                  <a:lnTo>
                    <a:pt x="4852" y="1262"/>
                  </a:lnTo>
                  <a:cubicBezTo>
                    <a:pt x="4840" y="1244"/>
                    <a:pt x="4828" y="1226"/>
                    <a:pt x="4815" y="1209"/>
                  </a:cubicBezTo>
                  <a:lnTo>
                    <a:pt x="4796" y="1179"/>
                  </a:lnTo>
                  <a:lnTo>
                    <a:pt x="4800" y="1181"/>
                  </a:lnTo>
                  <a:cubicBezTo>
                    <a:pt x="4816" y="1190"/>
                    <a:pt x="4832" y="1199"/>
                    <a:pt x="4847" y="1208"/>
                  </a:cubicBezTo>
                  <a:lnTo>
                    <a:pt x="4868" y="1221"/>
                  </a:lnTo>
                  <a:cubicBezTo>
                    <a:pt x="4884" y="1231"/>
                    <a:pt x="4899" y="1240"/>
                    <a:pt x="4914" y="1249"/>
                  </a:cubicBezTo>
                  <a:lnTo>
                    <a:pt x="4947" y="1271"/>
                  </a:lnTo>
                  <a:cubicBezTo>
                    <a:pt x="4957" y="1278"/>
                    <a:pt x="4968" y="1285"/>
                    <a:pt x="4978" y="1291"/>
                  </a:cubicBezTo>
                  <a:cubicBezTo>
                    <a:pt x="4996" y="1303"/>
                    <a:pt x="5014" y="1316"/>
                    <a:pt x="5031" y="1329"/>
                  </a:cubicBezTo>
                  <a:lnTo>
                    <a:pt x="5040" y="1335"/>
                  </a:lnTo>
                  <a:lnTo>
                    <a:pt x="5040" y="1335"/>
                  </a:lnTo>
                  <a:cubicBezTo>
                    <a:pt x="5053" y="1366"/>
                    <a:pt x="5065" y="1397"/>
                    <a:pt x="5077" y="1428"/>
                  </a:cubicBezTo>
                  <a:lnTo>
                    <a:pt x="5077" y="1428"/>
                  </a:lnTo>
                  <a:cubicBezTo>
                    <a:pt x="5044" y="1407"/>
                    <a:pt x="5016" y="1389"/>
                    <a:pt x="4982" y="1370"/>
                  </a:cubicBezTo>
                  <a:cubicBezTo>
                    <a:pt x="4951" y="1352"/>
                    <a:pt x="4924" y="1337"/>
                    <a:pt x="4891" y="1320"/>
                  </a:cubicBezTo>
                  <a:lnTo>
                    <a:pt x="4875" y="1297"/>
                  </a:lnTo>
                  <a:close/>
                  <a:moveTo>
                    <a:pt x="665" y="1399"/>
                  </a:moveTo>
                  <a:cubicBezTo>
                    <a:pt x="655" y="1419"/>
                    <a:pt x="644" y="1438"/>
                    <a:pt x="634" y="1459"/>
                  </a:cubicBezTo>
                  <a:lnTo>
                    <a:pt x="634" y="1461"/>
                  </a:lnTo>
                  <a:cubicBezTo>
                    <a:pt x="623" y="1482"/>
                    <a:pt x="612" y="1503"/>
                    <a:pt x="601" y="1525"/>
                  </a:cubicBezTo>
                  <a:lnTo>
                    <a:pt x="594" y="1538"/>
                  </a:lnTo>
                  <a:cubicBezTo>
                    <a:pt x="585" y="1556"/>
                    <a:pt x="576" y="1574"/>
                    <a:pt x="567" y="1593"/>
                  </a:cubicBezTo>
                  <a:cubicBezTo>
                    <a:pt x="564" y="1599"/>
                    <a:pt x="561" y="1605"/>
                    <a:pt x="558" y="1612"/>
                  </a:cubicBezTo>
                  <a:cubicBezTo>
                    <a:pt x="552" y="1624"/>
                    <a:pt x="546" y="1636"/>
                    <a:pt x="541" y="1648"/>
                  </a:cubicBezTo>
                  <a:cubicBezTo>
                    <a:pt x="568" y="1574"/>
                    <a:pt x="597" y="1500"/>
                    <a:pt x="627" y="1426"/>
                  </a:cubicBezTo>
                  <a:lnTo>
                    <a:pt x="627" y="1426"/>
                  </a:lnTo>
                  <a:cubicBezTo>
                    <a:pt x="629" y="1427"/>
                    <a:pt x="632" y="1427"/>
                    <a:pt x="635" y="1428"/>
                  </a:cubicBezTo>
                  <a:lnTo>
                    <a:pt x="635" y="1428"/>
                  </a:lnTo>
                  <a:lnTo>
                    <a:pt x="635" y="1428"/>
                  </a:lnTo>
                  <a:cubicBezTo>
                    <a:pt x="639" y="1428"/>
                    <a:pt x="643" y="1426"/>
                    <a:pt x="647" y="1424"/>
                  </a:cubicBezTo>
                  <a:cubicBezTo>
                    <a:pt x="650" y="1421"/>
                    <a:pt x="653" y="1419"/>
                    <a:pt x="655" y="1416"/>
                  </a:cubicBezTo>
                  <a:cubicBezTo>
                    <a:pt x="657" y="1412"/>
                    <a:pt x="658" y="1408"/>
                    <a:pt x="658" y="1404"/>
                  </a:cubicBezTo>
                  <a:lnTo>
                    <a:pt x="658" y="1404"/>
                  </a:lnTo>
                  <a:cubicBezTo>
                    <a:pt x="659" y="1403"/>
                    <a:pt x="659" y="1403"/>
                    <a:pt x="659" y="1402"/>
                  </a:cubicBezTo>
                  <a:cubicBezTo>
                    <a:pt x="659" y="1402"/>
                    <a:pt x="659" y="1401"/>
                    <a:pt x="658" y="1401"/>
                  </a:cubicBezTo>
                  <a:lnTo>
                    <a:pt x="663" y="1401"/>
                  </a:lnTo>
                  <a:lnTo>
                    <a:pt x="665" y="1399"/>
                  </a:lnTo>
                  <a:close/>
                  <a:moveTo>
                    <a:pt x="374" y="2114"/>
                  </a:moveTo>
                  <a:lnTo>
                    <a:pt x="374" y="2114"/>
                  </a:lnTo>
                  <a:lnTo>
                    <a:pt x="374" y="2115"/>
                  </a:lnTo>
                  <a:cubicBezTo>
                    <a:pt x="374" y="2116"/>
                    <a:pt x="374" y="2116"/>
                    <a:pt x="374" y="2117"/>
                  </a:cubicBezTo>
                  <a:cubicBezTo>
                    <a:pt x="372" y="2131"/>
                    <a:pt x="370" y="2146"/>
                    <a:pt x="368" y="2160"/>
                  </a:cubicBezTo>
                  <a:cubicBezTo>
                    <a:pt x="366" y="2164"/>
                    <a:pt x="363" y="2167"/>
                    <a:pt x="361" y="2170"/>
                  </a:cubicBezTo>
                  <a:lnTo>
                    <a:pt x="361" y="2170"/>
                  </a:lnTo>
                  <a:cubicBezTo>
                    <a:pt x="360" y="2170"/>
                    <a:pt x="358" y="2169"/>
                    <a:pt x="358" y="2169"/>
                  </a:cubicBezTo>
                  <a:cubicBezTo>
                    <a:pt x="357" y="2168"/>
                    <a:pt x="357" y="2168"/>
                    <a:pt x="356" y="2168"/>
                  </a:cubicBezTo>
                  <a:lnTo>
                    <a:pt x="358" y="2163"/>
                  </a:lnTo>
                  <a:lnTo>
                    <a:pt x="374" y="2114"/>
                  </a:lnTo>
                  <a:close/>
                  <a:moveTo>
                    <a:pt x="492" y="2002"/>
                  </a:moveTo>
                  <a:cubicBezTo>
                    <a:pt x="506" y="1987"/>
                    <a:pt x="519" y="1971"/>
                    <a:pt x="533" y="1955"/>
                  </a:cubicBezTo>
                  <a:cubicBezTo>
                    <a:pt x="546" y="1939"/>
                    <a:pt x="555" y="1928"/>
                    <a:pt x="567" y="1915"/>
                  </a:cubicBezTo>
                  <a:cubicBezTo>
                    <a:pt x="578" y="1902"/>
                    <a:pt x="596" y="1883"/>
                    <a:pt x="611" y="1867"/>
                  </a:cubicBezTo>
                  <a:lnTo>
                    <a:pt x="646" y="1829"/>
                  </a:lnTo>
                  <a:cubicBezTo>
                    <a:pt x="661" y="1812"/>
                    <a:pt x="678" y="1795"/>
                    <a:pt x="694" y="1779"/>
                  </a:cubicBezTo>
                  <a:cubicBezTo>
                    <a:pt x="705" y="1767"/>
                    <a:pt x="717" y="1755"/>
                    <a:pt x="728" y="1743"/>
                  </a:cubicBezTo>
                  <a:lnTo>
                    <a:pt x="728" y="1743"/>
                  </a:lnTo>
                  <a:cubicBezTo>
                    <a:pt x="730" y="1741"/>
                    <a:pt x="732" y="1740"/>
                    <a:pt x="734" y="1738"/>
                  </a:cubicBezTo>
                  <a:lnTo>
                    <a:pt x="710" y="1771"/>
                  </a:lnTo>
                  <a:lnTo>
                    <a:pt x="691" y="1799"/>
                  </a:lnTo>
                  <a:lnTo>
                    <a:pt x="662" y="1841"/>
                  </a:lnTo>
                  <a:cubicBezTo>
                    <a:pt x="654" y="1852"/>
                    <a:pt x="646" y="1863"/>
                    <a:pt x="639" y="1874"/>
                  </a:cubicBezTo>
                  <a:lnTo>
                    <a:pt x="624" y="1897"/>
                  </a:lnTo>
                  <a:lnTo>
                    <a:pt x="605" y="1924"/>
                  </a:lnTo>
                  <a:cubicBezTo>
                    <a:pt x="572" y="1953"/>
                    <a:pt x="540" y="1983"/>
                    <a:pt x="509" y="2013"/>
                  </a:cubicBezTo>
                  <a:lnTo>
                    <a:pt x="500" y="2006"/>
                  </a:lnTo>
                  <a:lnTo>
                    <a:pt x="492" y="2002"/>
                  </a:lnTo>
                  <a:close/>
                  <a:moveTo>
                    <a:pt x="35" y="2963"/>
                  </a:moveTo>
                  <a:lnTo>
                    <a:pt x="35" y="2963"/>
                  </a:lnTo>
                  <a:cubicBezTo>
                    <a:pt x="33" y="2963"/>
                    <a:pt x="31" y="2962"/>
                    <a:pt x="29" y="2962"/>
                  </a:cubicBezTo>
                  <a:lnTo>
                    <a:pt x="29" y="2957"/>
                  </a:lnTo>
                  <a:lnTo>
                    <a:pt x="29" y="2957"/>
                  </a:lnTo>
                  <a:cubicBezTo>
                    <a:pt x="31" y="2957"/>
                    <a:pt x="33" y="2957"/>
                    <a:pt x="35" y="2956"/>
                  </a:cubicBezTo>
                  <a:lnTo>
                    <a:pt x="35" y="2956"/>
                  </a:lnTo>
                  <a:cubicBezTo>
                    <a:pt x="35" y="2959"/>
                    <a:pt x="35" y="2961"/>
                    <a:pt x="35" y="2963"/>
                  </a:cubicBezTo>
                  <a:close/>
                  <a:moveTo>
                    <a:pt x="147" y="3576"/>
                  </a:moveTo>
                  <a:cubicBezTo>
                    <a:pt x="144" y="3561"/>
                    <a:pt x="140" y="3547"/>
                    <a:pt x="137" y="3532"/>
                  </a:cubicBezTo>
                  <a:lnTo>
                    <a:pt x="133" y="3512"/>
                  </a:lnTo>
                  <a:cubicBezTo>
                    <a:pt x="130" y="3496"/>
                    <a:pt x="126" y="3480"/>
                    <a:pt x="123" y="3464"/>
                  </a:cubicBezTo>
                  <a:cubicBezTo>
                    <a:pt x="123" y="3460"/>
                    <a:pt x="122" y="3456"/>
                    <a:pt x="121" y="3452"/>
                  </a:cubicBezTo>
                  <a:lnTo>
                    <a:pt x="121" y="3452"/>
                  </a:lnTo>
                  <a:cubicBezTo>
                    <a:pt x="121" y="3451"/>
                    <a:pt x="121" y="3451"/>
                    <a:pt x="121" y="3450"/>
                  </a:cubicBezTo>
                  <a:cubicBezTo>
                    <a:pt x="121" y="3449"/>
                    <a:pt x="121" y="3449"/>
                    <a:pt x="121" y="3448"/>
                  </a:cubicBezTo>
                  <a:lnTo>
                    <a:pt x="121" y="3448"/>
                  </a:lnTo>
                  <a:cubicBezTo>
                    <a:pt x="121" y="3448"/>
                    <a:pt x="122" y="3448"/>
                    <a:pt x="123" y="3448"/>
                  </a:cubicBezTo>
                  <a:cubicBezTo>
                    <a:pt x="124" y="3448"/>
                    <a:pt x="124" y="3448"/>
                    <a:pt x="125" y="3448"/>
                  </a:cubicBezTo>
                  <a:lnTo>
                    <a:pt x="135" y="3487"/>
                  </a:lnTo>
                  <a:cubicBezTo>
                    <a:pt x="138" y="3498"/>
                    <a:pt x="141" y="3508"/>
                    <a:pt x="144" y="3519"/>
                  </a:cubicBezTo>
                  <a:cubicBezTo>
                    <a:pt x="150" y="3538"/>
                    <a:pt x="156" y="3559"/>
                    <a:pt x="162" y="3580"/>
                  </a:cubicBezTo>
                  <a:lnTo>
                    <a:pt x="162" y="3580"/>
                  </a:lnTo>
                  <a:cubicBezTo>
                    <a:pt x="158" y="3578"/>
                    <a:pt x="155" y="3577"/>
                    <a:pt x="151" y="3577"/>
                  </a:cubicBezTo>
                  <a:lnTo>
                    <a:pt x="151" y="3577"/>
                  </a:lnTo>
                  <a:cubicBezTo>
                    <a:pt x="150" y="3576"/>
                    <a:pt x="149" y="3576"/>
                    <a:pt x="147" y="3576"/>
                  </a:cubicBezTo>
                  <a:close/>
                  <a:moveTo>
                    <a:pt x="1220" y="5093"/>
                  </a:moveTo>
                  <a:lnTo>
                    <a:pt x="1220" y="5093"/>
                  </a:lnTo>
                  <a:cubicBezTo>
                    <a:pt x="1221" y="5092"/>
                    <a:pt x="1221" y="5091"/>
                    <a:pt x="1222" y="5090"/>
                  </a:cubicBezTo>
                  <a:cubicBezTo>
                    <a:pt x="1222" y="5089"/>
                    <a:pt x="1222" y="5089"/>
                    <a:pt x="1223" y="5089"/>
                  </a:cubicBezTo>
                  <a:lnTo>
                    <a:pt x="1246" y="5101"/>
                  </a:lnTo>
                  <a:lnTo>
                    <a:pt x="1257" y="5107"/>
                  </a:lnTo>
                  <a:cubicBezTo>
                    <a:pt x="1257" y="5108"/>
                    <a:pt x="1257" y="5109"/>
                    <a:pt x="1256" y="5110"/>
                  </a:cubicBezTo>
                  <a:cubicBezTo>
                    <a:pt x="1255" y="5112"/>
                    <a:pt x="1254" y="5118"/>
                    <a:pt x="1253" y="5122"/>
                  </a:cubicBezTo>
                  <a:cubicBezTo>
                    <a:pt x="1252" y="5126"/>
                    <a:pt x="1253" y="5124"/>
                    <a:pt x="1253" y="5125"/>
                  </a:cubicBezTo>
                  <a:lnTo>
                    <a:pt x="1247" y="5118"/>
                  </a:lnTo>
                  <a:lnTo>
                    <a:pt x="1220" y="5093"/>
                  </a:lnTo>
                  <a:close/>
                  <a:moveTo>
                    <a:pt x="4995" y="4666"/>
                  </a:moveTo>
                  <a:lnTo>
                    <a:pt x="5005" y="4654"/>
                  </a:lnTo>
                  <a:lnTo>
                    <a:pt x="5005" y="4654"/>
                  </a:lnTo>
                  <a:cubicBezTo>
                    <a:pt x="5006" y="4655"/>
                    <a:pt x="5007" y="4655"/>
                    <a:pt x="5007" y="4655"/>
                  </a:cubicBezTo>
                  <a:cubicBezTo>
                    <a:pt x="5010" y="4657"/>
                    <a:pt x="5011" y="4658"/>
                    <a:pt x="5014" y="4658"/>
                  </a:cubicBezTo>
                  <a:lnTo>
                    <a:pt x="5012" y="4671"/>
                  </a:lnTo>
                  <a:cubicBezTo>
                    <a:pt x="5012" y="4675"/>
                    <a:pt x="5010" y="4678"/>
                    <a:pt x="5009" y="4682"/>
                  </a:cubicBezTo>
                  <a:cubicBezTo>
                    <a:pt x="5009" y="4686"/>
                    <a:pt x="5009" y="4687"/>
                    <a:pt x="5008" y="4690"/>
                  </a:cubicBezTo>
                  <a:lnTo>
                    <a:pt x="5008" y="4690"/>
                  </a:lnTo>
                  <a:cubicBezTo>
                    <a:pt x="5005" y="4689"/>
                    <a:pt x="5002" y="4688"/>
                    <a:pt x="4999" y="4688"/>
                  </a:cubicBezTo>
                  <a:cubicBezTo>
                    <a:pt x="4999" y="4688"/>
                    <a:pt x="4999" y="4688"/>
                    <a:pt x="4998" y="4688"/>
                  </a:cubicBezTo>
                  <a:lnTo>
                    <a:pt x="4997" y="4688"/>
                  </a:lnTo>
                  <a:cubicBezTo>
                    <a:pt x="4997" y="4685"/>
                    <a:pt x="4997" y="4683"/>
                    <a:pt x="4997" y="4679"/>
                  </a:cubicBezTo>
                  <a:cubicBezTo>
                    <a:pt x="4997" y="4676"/>
                    <a:pt x="4996" y="4671"/>
                    <a:pt x="4996" y="4666"/>
                  </a:cubicBezTo>
                  <a:lnTo>
                    <a:pt x="4995" y="4666"/>
                  </a:lnTo>
                  <a:close/>
                  <a:moveTo>
                    <a:pt x="5010" y="4691"/>
                  </a:moveTo>
                  <a:cubicBezTo>
                    <a:pt x="5010" y="4688"/>
                    <a:pt x="5012" y="4685"/>
                    <a:pt x="5012" y="4682"/>
                  </a:cubicBezTo>
                  <a:cubicBezTo>
                    <a:pt x="5013" y="4679"/>
                    <a:pt x="5013" y="4672"/>
                    <a:pt x="5014" y="4667"/>
                  </a:cubicBezTo>
                  <a:cubicBezTo>
                    <a:pt x="5015" y="4662"/>
                    <a:pt x="5015" y="4662"/>
                    <a:pt x="5016" y="4659"/>
                  </a:cubicBezTo>
                  <a:lnTo>
                    <a:pt x="5019" y="4659"/>
                  </a:lnTo>
                  <a:lnTo>
                    <a:pt x="5019" y="4659"/>
                  </a:lnTo>
                  <a:lnTo>
                    <a:pt x="5019" y="4659"/>
                  </a:lnTo>
                  <a:cubicBezTo>
                    <a:pt x="5023" y="4659"/>
                    <a:pt x="5027" y="4658"/>
                    <a:pt x="5031" y="4655"/>
                  </a:cubicBezTo>
                  <a:cubicBezTo>
                    <a:pt x="5035" y="4653"/>
                    <a:pt x="5038" y="4650"/>
                    <a:pt x="5040" y="4646"/>
                  </a:cubicBezTo>
                  <a:cubicBezTo>
                    <a:pt x="5042" y="4643"/>
                    <a:pt x="5043" y="4639"/>
                    <a:pt x="5043" y="4635"/>
                  </a:cubicBezTo>
                  <a:lnTo>
                    <a:pt x="5043" y="4635"/>
                  </a:lnTo>
                  <a:cubicBezTo>
                    <a:pt x="5043" y="4631"/>
                    <a:pt x="5043" y="4628"/>
                    <a:pt x="5041" y="4625"/>
                  </a:cubicBezTo>
                  <a:cubicBezTo>
                    <a:pt x="5047" y="4622"/>
                    <a:pt x="5054" y="4619"/>
                    <a:pt x="5061" y="4616"/>
                  </a:cubicBezTo>
                  <a:cubicBezTo>
                    <a:pt x="5044" y="4642"/>
                    <a:pt x="5028" y="4667"/>
                    <a:pt x="5011" y="4691"/>
                  </a:cubicBezTo>
                  <a:lnTo>
                    <a:pt x="5010" y="4691"/>
                  </a:lnTo>
                  <a:close/>
                  <a:moveTo>
                    <a:pt x="5501" y="4054"/>
                  </a:moveTo>
                  <a:lnTo>
                    <a:pt x="5500" y="4058"/>
                  </a:lnTo>
                  <a:lnTo>
                    <a:pt x="5500" y="4058"/>
                  </a:lnTo>
                  <a:lnTo>
                    <a:pt x="5500" y="4059"/>
                  </a:lnTo>
                  <a:cubicBezTo>
                    <a:pt x="5500" y="4059"/>
                    <a:pt x="5500" y="4059"/>
                    <a:pt x="5500" y="4060"/>
                  </a:cubicBezTo>
                  <a:lnTo>
                    <a:pt x="5508" y="4034"/>
                  </a:lnTo>
                  <a:lnTo>
                    <a:pt x="5508" y="4034"/>
                  </a:lnTo>
                  <a:cubicBezTo>
                    <a:pt x="5508" y="4034"/>
                    <a:pt x="5508" y="4034"/>
                    <a:pt x="5508" y="4033"/>
                  </a:cubicBezTo>
                  <a:cubicBezTo>
                    <a:pt x="5508" y="4033"/>
                    <a:pt x="5508" y="4033"/>
                    <a:pt x="5508" y="4032"/>
                  </a:cubicBezTo>
                  <a:cubicBezTo>
                    <a:pt x="5507" y="4040"/>
                    <a:pt x="5505" y="4047"/>
                    <a:pt x="5503" y="4054"/>
                  </a:cubicBezTo>
                  <a:lnTo>
                    <a:pt x="5501" y="4054"/>
                  </a:lnTo>
                  <a:close/>
                  <a:moveTo>
                    <a:pt x="5526" y="3958"/>
                  </a:moveTo>
                  <a:cubicBezTo>
                    <a:pt x="5527" y="3955"/>
                    <a:pt x="5528" y="3952"/>
                    <a:pt x="5529" y="3949"/>
                  </a:cubicBezTo>
                  <a:lnTo>
                    <a:pt x="5529" y="3949"/>
                  </a:lnTo>
                  <a:cubicBezTo>
                    <a:pt x="5530" y="3949"/>
                    <a:pt x="5530" y="3949"/>
                    <a:pt x="5530" y="3949"/>
                  </a:cubicBezTo>
                  <a:cubicBezTo>
                    <a:pt x="5530" y="3950"/>
                    <a:pt x="5530" y="3950"/>
                    <a:pt x="5531" y="3950"/>
                  </a:cubicBezTo>
                  <a:lnTo>
                    <a:pt x="5531" y="3953"/>
                  </a:lnTo>
                  <a:cubicBezTo>
                    <a:pt x="5527" y="3961"/>
                    <a:pt x="5522" y="3970"/>
                    <a:pt x="5518" y="3979"/>
                  </a:cubicBezTo>
                  <a:cubicBezTo>
                    <a:pt x="5521" y="3972"/>
                    <a:pt x="5524" y="3965"/>
                    <a:pt x="5527" y="3958"/>
                  </a:cubicBezTo>
                  <a:lnTo>
                    <a:pt x="5526" y="3958"/>
                  </a:lnTo>
                  <a:close/>
                  <a:moveTo>
                    <a:pt x="5408" y="4195"/>
                  </a:moveTo>
                  <a:lnTo>
                    <a:pt x="5411" y="4190"/>
                  </a:lnTo>
                  <a:cubicBezTo>
                    <a:pt x="5411" y="4190"/>
                    <a:pt x="5411" y="4189"/>
                    <a:pt x="5411" y="4188"/>
                  </a:cubicBezTo>
                  <a:lnTo>
                    <a:pt x="5409" y="4191"/>
                  </a:lnTo>
                  <a:lnTo>
                    <a:pt x="5408" y="4195"/>
                  </a:lnTo>
                  <a:close/>
                  <a:moveTo>
                    <a:pt x="5663" y="2939"/>
                  </a:moveTo>
                  <a:lnTo>
                    <a:pt x="5663" y="2939"/>
                  </a:lnTo>
                  <a:cubicBezTo>
                    <a:pt x="5665" y="2942"/>
                    <a:pt x="5668" y="2944"/>
                    <a:pt x="5670" y="2946"/>
                  </a:cubicBezTo>
                  <a:lnTo>
                    <a:pt x="5668" y="2951"/>
                  </a:lnTo>
                  <a:cubicBezTo>
                    <a:pt x="5667" y="2953"/>
                    <a:pt x="5666" y="2954"/>
                    <a:pt x="5665" y="2956"/>
                  </a:cubicBezTo>
                  <a:lnTo>
                    <a:pt x="5665" y="2956"/>
                  </a:lnTo>
                  <a:lnTo>
                    <a:pt x="5664" y="2956"/>
                  </a:lnTo>
                  <a:cubicBezTo>
                    <a:pt x="5663" y="2955"/>
                    <a:pt x="5661" y="2954"/>
                    <a:pt x="5659" y="2954"/>
                  </a:cubicBezTo>
                  <a:lnTo>
                    <a:pt x="5659" y="2954"/>
                  </a:lnTo>
                  <a:cubicBezTo>
                    <a:pt x="5660" y="2952"/>
                    <a:pt x="5660" y="2951"/>
                    <a:pt x="5660" y="2949"/>
                  </a:cubicBezTo>
                  <a:cubicBezTo>
                    <a:pt x="5664" y="2946"/>
                    <a:pt x="5665" y="2943"/>
                    <a:pt x="5666" y="2939"/>
                  </a:cubicBezTo>
                  <a:lnTo>
                    <a:pt x="5663" y="2939"/>
                  </a:lnTo>
                  <a:close/>
                  <a:moveTo>
                    <a:pt x="5225" y="1835"/>
                  </a:moveTo>
                  <a:cubicBezTo>
                    <a:pt x="5242" y="1884"/>
                    <a:pt x="5260" y="1933"/>
                    <a:pt x="5278" y="1983"/>
                  </a:cubicBezTo>
                  <a:lnTo>
                    <a:pt x="5277" y="1983"/>
                  </a:lnTo>
                  <a:cubicBezTo>
                    <a:pt x="5272" y="1972"/>
                    <a:pt x="5265" y="1961"/>
                    <a:pt x="5260" y="1950"/>
                  </a:cubicBezTo>
                  <a:lnTo>
                    <a:pt x="5245" y="1924"/>
                  </a:lnTo>
                  <a:cubicBezTo>
                    <a:pt x="5237" y="1908"/>
                    <a:pt x="5228" y="1891"/>
                    <a:pt x="5218" y="1875"/>
                  </a:cubicBezTo>
                  <a:cubicBezTo>
                    <a:pt x="5213" y="1865"/>
                    <a:pt x="5208" y="1855"/>
                    <a:pt x="5202" y="1845"/>
                  </a:cubicBezTo>
                  <a:lnTo>
                    <a:pt x="5178" y="1798"/>
                  </a:lnTo>
                  <a:lnTo>
                    <a:pt x="5160" y="1766"/>
                  </a:lnTo>
                  <a:lnTo>
                    <a:pt x="5133" y="1719"/>
                  </a:lnTo>
                  <a:lnTo>
                    <a:pt x="5113" y="1684"/>
                  </a:lnTo>
                  <a:cubicBezTo>
                    <a:pt x="5104" y="1669"/>
                    <a:pt x="5095" y="1653"/>
                    <a:pt x="5086" y="1638"/>
                  </a:cubicBezTo>
                  <a:cubicBezTo>
                    <a:pt x="5079" y="1626"/>
                    <a:pt x="5072" y="1614"/>
                    <a:pt x="5065" y="1601"/>
                  </a:cubicBezTo>
                  <a:cubicBezTo>
                    <a:pt x="5056" y="1586"/>
                    <a:pt x="5046" y="1570"/>
                    <a:pt x="5037" y="1555"/>
                  </a:cubicBezTo>
                  <a:lnTo>
                    <a:pt x="5014" y="1517"/>
                  </a:lnTo>
                  <a:lnTo>
                    <a:pt x="4985" y="1470"/>
                  </a:lnTo>
                  <a:cubicBezTo>
                    <a:pt x="4977" y="1457"/>
                    <a:pt x="4970" y="1445"/>
                    <a:pt x="4962" y="1433"/>
                  </a:cubicBezTo>
                  <a:cubicBezTo>
                    <a:pt x="4952" y="1416"/>
                    <a:pt x="4941" y="1400"/>
                    <a:pt x="4931" y="1384"/>
                  </a:cubicBezTo>
                  <a:cubicBezTo>
                    <a:pt x="4923" y="1372"/>
                    <a:pt x="4916" y="1360"/>
                    <a:pt x="4908" y="1348"/>
                  </a:cubicBezTo>
                  <a:cubicBezTo>
                    <a:pt x="4903" y="1340"/>
                    <a:pt x="4898" y="1333"/>
                    <a:pt x="4893" y="1325"/>
                  </a:cubicBezTo>
                  <a:lnTo>
                    <a:pt x="4893" y="1325"/>
                  </a:lnTo>
                  <a:cubicBezTo>
                    <a:pt x="4924" y="1341"/>
                    <a:pt x="4950" y="1355"/>
                    <a:pt x="4981" y="1373"/>
                  </a:cubicBezTo>
                  <a:cubicBezTo>
                    <a:pt x="5016" y="1393"/>
                    <a:pt x="5044" y="1411"/>
                    <a:pt x="5078" y="1433"/>
                  </a:cubicBezTo>
                  <a:cubicBezTo>
                    <a:pt x="5082" y="1444"/>
                    <a:pt x="5087" y="1455"/>
                    <a:pt x="5091" y="1467"/>
                  </a:cubicBezTo>
                  <a:cubicBezTo>
                    <a:pt x="5138" y="1589"/>
                    <a:pt x="5183" y="1713"/>
                    <a:pt x="5227" y="1835"/>
                  </a:cubicBezTo>
                  <a:lnTo>
                    <a:pt x="5225" y="1835"/>
                  </a:lnTo>
                  <a:close/>
                  <a:moveTo>
                    <a:pt x="5538" y="1895"/>
                  </a:moveTo>
                  <a:cubicBezTo>
                    <a:pt x="5537" y="1891"/>
                    <a:pt x="5536" y="1887"/>
                    <a:pt x="5534" y="1882"/>
                  </a:cubicBezTo>
                  <a:cubicBezTo>
                    <a:pt x="5552" y="1912"/>
                    <a:pt x="5568" y="1943"/>
                    <a:pt x="5583" y="1973"/>
                  </a:cubicBezTo>
                  <a:cubicBezTo>
                    <a:pt x="5586" y="1982"/>
                    <a:pt x="5588" y="1991"/>
                    <a:pt x="5591" y="2000"/>
                  </a:cubicBezTo>
                  <a:cubicBezTo>
                    <a:pt x="5577" y="1971"/>
                    <a:pt x="5561" y="1943"/>
                    <a:pt x="5544" y="1915"/>
                  </a:cubicBezTo>
                  <a:cubicBezTo>
                    <a:pt x="5544" y="1908"/>
                    <a:pt x="5542" y="1902"/>
                    <a:pt x="5540" y="1895"/>
                  </a:cubicBezTo>
                  <a:lnTo>
                    <a:pt x="5538" y="1895"/>
                  </a:lnTo>
                  <a:close/>
                  <a:moveTo>
                    <a:pt x="5591" y="1991"/>
                  </a:moveTo>
                  <a:cubicBezTo>
                    <a:pt x="5607" y="2025"/>
                    <a:pt x="5622" y="2060"/>
                    <a:pt x="5636" y="2095"/>
                  </a:cubicBezTo>
                  <a:lnTo>
                    <a:pt x="5636" y="2096"/>
                  </a:lnTo>
                  <a:cubicBezTo>
                    <a:pt x="5624" y="2068"/>
                    <a:pt x="5612" y="2040"/>
                    <a:pt x="5599" y="2013"/>
                  </a:cubicBezTo>
                  <a:lnTo>
                    <a:pt x="5591" y="1991"/>
                  </a:lnTo>
                  <a:close/>
                  <a:moveTo>
                    <a:pt x="2885" y="286"/>
                  </a:moveTo>
                  <a:cubicBezTo>
                    <a:pt x="2886" y="290"/>
                    <a:pt x="2887" y="294"/>
                    <a:pt x="2888" y="299"/>
                  </a:cubicBezTo>
                  <a:cubicBezTo>
                    <a:pt x="2889" y="303"/>
                    <a:pt x="2890" y="313"/>
                    <a:pt x="2892" y="319"/>
                  </a:cubicBezTo>
                  <a:lnTo>
                    <a:pt x="2895" y="334"/>
                  </a:lnTo>
                  <a:cubicBezTo>
                    <a:pt x="2896" y="341"/>
                    <a:pt x="2897" y="348"/>
                    <a:pt x="2898" y="355"/>
                  </a:cubicBezTo>
                  <a:cubicBezTo>
                    <a:pt x="2900" y="362"/>
                    <a:pt x="2900" y="364"/>
                    <a:pt x="2901" y="369"/>
                  </a:cubicBezTo>
                  <a:cubicBezTo>
                    <a:pt x="2902" y="374"/>
                    <a:pt x="2904" y="385"/>
                    <a:pt x="2905" y="393"/>
                  </a:cubicBezTo>
                  <a:lnTo>
                    <a:pt x="2908" y="406"/>
                  </a:lnTo>
                  <a:cubicBezTo>
                    <a:pt x="2909" y="414"/>
                    <a:pt x="2910" y="423"/>
                    <a:pt x="2912" y="431"/>
                  </a:cubicBezTo>
                  <a:cubicBezTo>
                    <a:pt x="2912" y="435"/>
                    <a:pt x="2913" y="439"/>
                    <a:pt x="2914" y="443"/>
                  </a:cubicBezTo>
                  <a:lnTo>
                    <a:pt x="2917" y="462"/>
                  </a:lnTo>
                  <a:lnTo>
                    <a:pt x="2917" y="462"/>
                  </a:lnTo>
                  <a:cubicBezTo>
                    <a:pt x="2915" y="462"/>
                    <a:pt x="2913" y="463"/>
                    <a:pt x="2911" y="464"/>
                  </a:cubicBezTo>
                  <a:lnTo>
                    <a:pt x="2908" y="460"/>
                  </a:lnTo>
                  <a:cubicBezTo>
                    <a:pt x="2904" y="453"/>
                    <a:pt x="2900" y="447"/>
                    <a:pt x="2896" y="440"/>
                  </a:cubicBezTo>
                  <a:lnTo>
                    <a:pt x="2883" y="419"/>
                  </a:lnTo>
                  <a:cubicBezTo>
                    <a:pt x="2879" y="413"/>
                    <a:pt x="2876" y="406"/>
                    <a:pt x="2872" y="401"/>
                  </a:cubicBezTo>
                  <a:cubicBezTo>
                    <a:pt x="2867" y="395"/>
                    <a:pt x="2862" y="386"/>
                    <a:pt x="2857" y="379"/>
                  </a:cubicBezTo>
                  <a:lnTo>
                    <a:pt x="2847" y="363"/>
                  </a:lnTo>
                  <a:cubicBezTo>
                    <a:pt x="2842" y="356"/>
                    <a:pt x="2836" y="348"/>
                    <a:pt x="2831" y="341"/>
                  </a:cubicBezTo>
                  <a:cubicBezTo>
                    <a:pt x="2828" y="337"/>
                    <a:pt x="2824" y="331"/>
                    <a:pt x="2821" y="327"/>
                  </a:cubicBezTo>
                  <a:cubicBezTo>
                    <a:pt x="2817" y="322"/>
                    <a:pt x="2816" y="320"/>
                    <a:pt x="2813" y="316"/>
                  </a:cubicBezTo>
                  <a:lnTo>
                    <a:pt x="2813" y="316"/>
                  </a:lnTo>
                  <a:lnTo>
                    <a:pt x="2813" y="316"/>
                  </a:lnTo>
                  <a:lnTo>
                    <a:pt x="2813" y="316"/>
                  </a:lnTo>
                  <a:cubicBezTo>
                    <a:pt x="2817" y="316"/>
                    <a:pt x="2821" y="315"/>
                    <a:pt x="2825" y="313"/>
                  </a:cubicBezTo>
                  <a:cubicBezTo>
                    <a:pt x="2829" y="311"/>
                    <a:pt x="2831" y="308"/>
                    <a:pt x="2834" y="304"/>
                  </a:cubicBezTo>
                  <a:cubicBezTo>
                    <a:pt x="2836" y="300"/>
                    <a:pt x="2837" y="296"/>
                    <a:pt x="2837" y="292"/>
                  </a:cubicBezTo>
                  <a:cubicBezTo>
                    <a:pt x="2837" y="288"/>
                    <a:pt x="2837" y="292"/>
                    <a:pt x="2837" y="291"/>
                  </a:cubicBezTo>
                  <a:lnTo>
                    <a:pt x="2864" y="288"/>
                  </a:lnTo>
                  <a:lnTo>
                    <a:pt x="2885" y="286"/>
                  </a:lnTo>
                  <a:close/>
                  <a:moveTo>
                    <a:pt x="715" y="1309"/>
                  </a:moveTo>
                  <a:lnTo>
                    <a:pt x="714" y="1312"/>
                  </a:lnTo>
                  <a:lnTo>
                    <a:pt x="702" y="1333"/>
                  </a:lnTo>
                  <a:cubicBezTo>
                    <a:pt x="692" y="1350"/>
                    <a:pt x="683" y="1368"/>
                    <a:pt x="674" y="1385"/>
                  </a:cubicBezTo>
                  <a:lnTo>
                    <a:pt x="668" y="1395"/>
                  </a:lnTo>
                  <a:cubicBezTo>
                    <a:pt x="668" y="1395"/>
                    <a:pt x="668" y="1396"/>
                    <a:pt x="668" y="1397"/>
                  </a:cubicBezTo>
                  <a:lnTo>
                    <a:pt x="662" y="1398"/>
                  </a:lnTo>
                  <a:lnTo>
                    <a:pt x="658" y="1398"/>
                  </a:lnTo>
                  <a:lnTo>
                    <a:pt x="658" y="1398"/>
                  </a:lnTo>
                  <a:cubicBezTo>
                    <a:pt x="658" y="1395"/>
                    <a:pt x="656" y="1393"/>
                    <a:pt x="655" y="1391"/>
                  </a:cubicBezTo>
                  <a:cubicBezTo>
                    <a:pt x="653" y="1389"/>
                    <a:pt x="653" y="1387"/>
                    <a:pt x="651" y="1385"/>
                  </a:cubicBezTo>
                  <a:cubicBezTo>
                    <a:pt x="665" y="1369"/>
                    <a:pt x="679" y="1352"/>
                    <a:pt x="693" y="1336"/>
                  </a:cubicBezTo>
                  <a:cubicBezTo>
                    <a:pt x="700" y="1327"/>
                    <a:pt x="707" y="1318"/>
                    <a:pt x="715" y="1309"/>
                  </a:cubicBezTo>
                  <a:close/>
                  <a:moveTo>
                    <a:pt x="370" y="2161"/>
                  </a:moveTo>
                  <a:cubicBezTo>
                    <a:pt x="378" y="2151"/>
                    <a:pt x="385" y="2141"/>
                    <a:pt x="392" y="2131"/>
                  </a:cubicBezTo>
                  <a:cubicBezTo>
                    <a:pt x="402" y="2118"/>
                    <a:pt x="412" y="2103"/>
                    <a:pt x="423" y="2090"/>
                  </a:cubicBezTo>
                  <a:cubicBezTo>
                    <a:pt x="434" y="2076"/>
                    <a:pt x="448" y="2059"/>
                    <a:pt x="461" y="2043"/>
                  </a:cubicBezTo>
                  <a:cubicBezTo>
                    <a:pt x="473" y="2027"/>
                    <a:pt x="480" y="2017"/>
                    <a:pt x="492" y="2004"/>
                  </a:cubicBezTo>
                  <a:lnTo>
                    <a:pt x="500" y="2008"/>
                  </a:lnTo>
                  <a:lnTo>
                    <a:pt x="500" y="2008"/>
                  </a:lnTo>
                  <a:lnTo>
                    <a:pt x="508" y="2013"/>
                  </a:lnTo>
                  <a:cubicBezTo>
                    <a:pt x="458" y="2061"/>
                    <a:pt x="413" y="2111"/>
                    <a:pt x="370" y="2161"/>
                  </a:cubicBezTo>
                  <a:close/>
                  <a:moveTo>
                    <a:pt x="62" y="3313"/>
                  </a:moveTo>
                  <a:lnTo>
                    <a:pt x="62" y="3313"/>
                  </a:lnTo>
                  <a:cubicBezTo>
                    <a:pt x="62" y="3314"/>
                    <a:pt x="62" y="3314"/>
                    <a:pt x="62" y="3314"/>
                  </a:cubicBezTo>
                  <a:cubicBezTo>
                    <a:pt x="62" y="3314"/>
                    <a:pt x="62" y="3314"/>
                    <a:pt x="62" y="3315"/>
                  </a:cubicBezTo>
                  <a:lnTo>
                    <a:pt x="62" y="3313"/>
                  </a:lnTo>
                  <a:close/>
                  <a:moveTo>
                    <a:pt x="64" y="3321"/>
                  </a:moveTo>
                  <a:cubicBezTo>
                    <a:pt x="64" y="3325"/>
                    <a:pt x="66" y="3328"/>
                    <a:pt x="66" y="3332"/>
                  </a:cubicBezTo>
                  <a:cubicBezTo>
                    <a:pt x="69" y="3343"/>
                    <a:pt x="72" y="3354"/>
                    <a:pt x="75" y="3365"/>
                  </a:cubicBezTo>
                  <a:lnTo>
                    <a:pt x="75" y="3365"/>
                  </a:lnTo>
                  <a:lnTo>
                    <a:pt x="75" y="3363"/>
                  </a:lnTo>
                  <a:cubicBezTo>
                    <a:pt x="72" y="3354"/>
                    <a:pt x="70" y="3345"/>
                    <a:pt x="68" y="3336"/>
                  </a:cubicBezTo>
                  <a:cubicBezTo>
                    <a:pt x="66" y="3331"/>
                    <a:pt x="64" y="3327"/>
                    <a:pt x="63" y="3321"/>
                  </a:cubicBezTo>
                  <a:lnTo>
                    <a:pt x="64" y="3321"/>
                  </a:lnTo>
                  <a:close/>
                  <a:moveTo>
                    <a:pt x="137" y="3566"/>
                  </a:moveTo>
                  <a:lnTo>
                    <a:pt x="137" y="3566"/>
                  </a:lnTo>
                  <a:lnTo>
                    <a:pt x="137" y="3566"/>
                  </a:lnTo>
                  <a:lnTo>
                    <a:pt x="137" y="3567"/>
                  </a:lnTo>
                  <a:lnTo>
                    <a:pt x="137" y="3567"/>
                  </a:lnTo>
                  <a:lnTo>
                    <a:pt x="137" y="3566"/>
                  </a:lnTo>
                  <a:close/>
                  <a:moveTo>
                    <a:pt x="5488" y="4088"/>
                  </a:moveTo>
                  <a:lnTo>
                    <a:pt x="5485" y="4094"/>
                  </a:lnTo>
                  <a:lnTo>
                    <a:pt x="5485" y="4094"/>
                  </a:lnTo>
                  <a:lnTo>
                    <a:pt x="5488" y="4088"/>
                  </a:lnTo>
                  <a:close/>
                  <a:moveTo>
                    <a:pt x="5533" y="3991"/>
                  </a:moveTo>
                  <a:cubicBezTo>
                    <a:pt x="5537" y="3981"/>
                    <a:pt x="5540" y="3970"/>
                    <a:pt x="5544" y="3959"/>
                  </a:cubicBezTo>
                  <a:lnTo>
                    <a:pt x="5547" y="3959"/>
                  </a:lnTo>
                  <a:cubicBezTo>
                    <a:pt x="5541" y="3973"/>
                    <a:pt x="5536" y="3985"/>
                    <a:pt x="5530" y="3999"/>
                  </a:cubicBezTo>
                  <a:lnTo>
                    <a:pt x="5533" y="3991"/>
                  </a:lnTo>
                  <a:close/>
                  <a:moveTo>
                    <a:pt x="5646" y="2313"/>
                  </a:moveTo>
                  <a:cubicBezTo>
                    <a:pt x="5643" y="2296"/>
                    <a:pt x="5639" y="2279"/>
                    <a:pt x="5636" y="2263"/>
                  </a:cubicBezTo>
                  <a:cubicBezTo>
                    <a:pt x="5634" y="2255"/>
                    <a:pt x="5633" y="2248"/>
                    <a:pt x="5631" y="2241"/>
                  </a:cubicBezTo>
                  <a:lnTo>
                    <a:pt x="5620" y="2191"/>
                  </a:lnTo>
                  <a:cubicBezTo>
                    <a:pt x="5618" y="2182"/>
                    <a:pt x="5615" y="2172"/>
                    <a:pt x="5613" y="2163"/>
                  </a:cubicBezTo>
                  <a:cubicBezTo>
                    <a:pt x="5610" y="2149"/>
                    <a:pt x="5606" y="2134"/>
                    <a:pt x="5602" y="2120"/>
                  </a:cubicBezTo>
                  <a:cubicBezTo>
                    <a:pt x="5600" y="2110"/>
                    <a:pt x="5597" y="2100"/>
                    <a:pt x="5594" y="2090"/>
                  </a:cubicBezTo>
                  <a:cubicBezTo>
                    <a:pt x="5591" y="2080"/>
                    <a:pt x="5589" y="2072"/>
                    <a:pt x="5587" y="2063"/>
                  </a:cubicBezTo>
                  <a:lnTo>
                    <a:pt x="5587" y="2063"/>
                  </a:lnTo>
                  <a:lnTo>
                    <a:pt x="5594" y="2082"/>
                  </a:lnTo>
                  <a:lnTo>
                    <a:pt x="5602" y="2104"/>
                  </a:lnTo>
                  <a:cubicBezTo>
                    <a:pt x="5606" y="2116"/>
                    <a:pt x="5610" y="2128"/>
                    <a:pt x="5614" y="2139"/>
                  </a:cubicBezTo>
                  <a:lnTo>
                    <a:pt x="5621" y="2159"/>
                  </a:lnTo>
                  <a:cubicBezTo>
                    <a:pt x="5625" y="2174"/>
                    <a:pt x="5630" y="2190"/>
                    <a:pt x="5634" y="2205"/>
                  </a:cubicBezTo>
                  <a:cubicBezTo>
                    <a:pt x="5634" y="2208"/>
                    <a:pt x="5636" y="2211"/>
                    <a:pt x="5637" y="2214"/>
                  </a:cubicBezTo>
                  <a:cubicBezTo>
                    <a:pt x="5642" y="2233"/>
                    <a:pt x="5647" y="2251"/>
                    <a:pt x="5652" y="2270"/>
                  </a:cubicBezTo>
                  <a:cubicBezTo>
                    <a:pt x="5653" y="2276"/>
                    <a:pt x="5655" y="2282"/>
                    <a:pt x="5656" y="2288"/>
                  </a:cubicBezTo>
                  <a:cubicBezTo>
                    <a:pt x="5658" y="2298"/>
                    <a:pt x="5661" y="2307"/>
                    <a:pt x="5663" y="2318"/>
                  </a:cubicBezTo>
                  <a:lnTo>
                    <a:pt x="5663" y="2318"/>
                  </a:lnTo>
                  <a:cubicBezTo>
                    <a:pt x="5662" y="2317"/>
                    <a:pt x="5663" y="2316"/>
                    <a:pt x="5661" y="2316"/>
                  </a:cubicBezTo>
                  <a:cubicBezTo>
                    <a:pt x="5657" y="2313"/>
                    <a:pt x="5654" y="2313"/>
                    <a:pt x="5650" y="2313"/>
                  </a:cubicBezTo>
                  <a:cubicBezTo>
                    <a:pt x="5648" y="2312"/>
                    <a:pt x="5647" y="2313"/>
                    <a:pt x="5646" y="2313"/>
                  </a:cubicBezTo>
                  <a:close/>
                  <a:moveTo>
                    <a:pt x="5637" y="2148"/>
                  </a:moveTo>
                  <a:cubicBezTo>
                    <a:pt x="5637" y="2144"/>
                    <a:pt x="5635" y="2141"/>
                    <a:pt x="5634" y="2137"/>
                  </a:cubicBezTo>
                  <a:cubicBezTo>
                    <a:pt x="5626" y="2103"/>
                    <a:pt x="5617" y="2069"/>
                    <a:pt x="5607" y="2036"/>
                  </a:cubicBezTo>
                  <a:cubicBezTo>
                    <a:pt x="5607" y="2033"/>
                    <a:pt x="5605" y="2029"/>
                    <a:pt x="5604" y="2026"/>
                  </a:cubicBezTo>
                  <a:cubicBezTo>
                    <a:pt x="5615" y="2050"/>
                    <a:pt x="5626" y="2073"/>
                    <a:pt x="5636" y="2098"/>
                  </a:cubicBezTo>
                  <a:lnTo>
                    <a:pt x="5636" y="2098"/>
                  </a:lnTo>
                  <a:cubicBezTo>
                    <a:pt x="5636" y="2098"/>
                    <a:pt x="5636" y="2099"/>
                    <a:pt x="5635" y="2100"/>
                  </a:cubicBezTo>
                  <a:cubicBezTo>
                    <a:pt x="5634" y="2103"/>
                    <a:pt x="5632" y="2107"/>
                    <a:pt x="5632" y="2111"/>
                  </a:cubicBezTo>
                  <a:lnTo>
                    <a:pt x="5632" y="2111"/>
                  </a:lnTo>
                  <a:cubicBezTo>
                    <a:pt x="5632" y="2115"/>
                    <a:pt x="5634" y="2118"/>
                    <a:pt x="5635" y="2122"/>
                  </a:cubicBezTo>
                  <a:cubicBezTo>
                    <a:pt x="5638" y="2125"/>
                    <a:pt x="5640" y="2129"/>
                    <a:pt x="5643" y="2131"/>
                  </a:cubicBezTo>
                  <a:cubicBezTo>
                    <a:pt x="5646" y="2132"/>
                    <a:pt x="5648" y="2133"/>
                    <a:pt x="5650" y="2134"/>
                  </a:cubicBezTo>
                  <a:lnTo>
                    <a:pt x="5655" y="2148"/>
                  </a:lnTo>
                  <a:lnTo>
                    <a:pt x="5655" y="2148"/>
                  </a:lnTo>
                  <a:cubicBezTo>
                    <a:pt x="5656" y="2149"/>
                    <a:pt x="5656" y="2151"/>
                    <a:pt x="5656" y="2152"/>
                  </a:cubicBezTo>
                  <a:lnTo>
                    <a:pt x="5656" y="2152"/>
                  </a:lnTo>
                  <a:cubicBezTo>
                    <a:pt x="5654" y="2154"/>
                    <a:pt x="5652" y="2155"/>
                    <a:pt x="5650" y="2159"/>
                  </a:cubicBezTo>
                  <a:cubicBezTo>
                    <a:pt x="5648" y="2162"/>
                    <a:pt x="5647" y="2166"/>
                    <a:pt x="5647" y="2171"/>
                  </a:cubicBezTo>
                  <a:lnTo>
                    <a:pt x="5647" y="2171"/>
                  </a:lnTo>
                  <a:cubicBezTo>
                    <a:pt x="5647" y="2175"/>
                    <a:pt x="5648" y="2178"/>
                    <a:pt x="5650" y="2182"/>
                  </a:cubicBezTo>
                  <a:cubicBezTo>
                    <a:pt x="5651" y="2183"/>
                    <a:pt x="5651" y="2183"/>
                    <a:pt x="5651" y="2184"/>
                  </a:cubicBezTo>
                  <a:lnTo>
                    <a:pt x="5651" y="2184"/>
                  </a:lnTo>
                  <a:cubicBezTo>
                    <a:pt x="5650" y="2185"/>
                    <a:pt x="5650" y="2185"/>
                    <a:pt x="5649" y="2187"/>
                  </a:cubicBezTo>
                  <a:cubicBezTo>
                    <a:pt x="5648" y="2188"/>
                    <a:pt x="5648" y="2190"/>
                    <a:pt x="5647" y="2191"/>
                  </a:cubicBezTo>
                  <a:cubicBezTo>
                    <a:pt x="5644" y="2177"/>
                    <a:pt x="5640" y="2162"/>
                    <a:pt x="5637" y="2149"/>
                  </a:cubicBezTo>
                  <a:lnTo>
                    <a:pt x="5637" y="2148"/>
                  </a:lnTo>
                  <a:close/>
                  <a:moveTo>
                    <a:pt x="5626" y="2036"/>
                  </a:moveTo>
                  <a:cubicBezTo>
                    <a:pt x="5623" y="2028"/>
                    <a:pt x="5621" y="2020"/>
                    <a:pt x="5618" y="2012"/>
                  </a:cubicBezTo>
                  <a:cubicBezTo>
                    <a:pt x="5613" y="1997"/>
                    <a:pt x="5608" y="1982"/>
                    <a:pt x="5603" y="1967"/>
                  </a:cubicBezTo>
                  <a:cubicBezTo>
                    <a:pt x="5620" y="2007"/>
                    <a:pt x="5634" y="2047"/>
                    <a:pt x="5647" y="2088"/>
                  </a:cubicBezTo>
                  <a:lnTo>
                    <a:pt x="5647" y="2088"/>
                  </a:lnTo>
                  <a:cubicBezTo>
                    <a:pt x="5646" y="2089"/>
                    <a:pt x="5647" y="2089"/>
                    <a:pt x="5645" y="2090"/>
                  </a:cubicBezTo>
                  <a:cubicBezTo>
                    <a:pt x="5644" y="2090"/>
                    <a:pt x="5643" y="2091"/>
                    <a:pt x="5642" y="2091"/>
                  </a:cubicBezTo>
                  <a:cubicBezTo>
                    <a:pt x="5637" y="2073"/>
                    <a:pt x="5632" y="2055"/>
                    <a:pt x="5626" y="2036"/>
                  </a:cubicBezTo>
                  <a:close/>
                  <a:moveTo>
                    <a:pt x="5494" y="1758"/>
                  </a:moveTo>
                  <a:cubicBezTo>
                    <a:pt x="5497" y="1768"/>
                    <a:pt x="5502" y="1778"/>
                    <a:pt x="5505" y="1789"/>
                  </a:cubicBezTo>
                  <a:cubicBezTo>
                    <a:pt x="5509" y="1800"/>
                    <a:pt x="5510" y="1805"/>
                    <a:pt x="5513" y="1814"/>
                  </a:cubicBezTo>
                  <a:cubicBezTo>
                    <a:pt x="5516" y="1822"/>
                    <a:pt x="5520" y="1835"/>
                    <a:pt x="5523" y="1846"/>
                  </a:cubicBezTo>
                  <a:cubicBezTo>
                    <a:pt x="5525" y="1852"/>
                    <a:pt x="5527" y="1859"/>
                    <a:pt x="5529" y="1865"/>
                  </a:cubicBezTo>
                  <a:cubicBezTo>
                    <a:pt x="5521" y="1852"/>
                    <a:pt x="5513" y="1838"/>
                    <a:pt x="5504" y="1825"/>
                  </a:cubicBezTo>
                  <a:cubicBezTo>
                    <a:pt x="5500" y="1814"/>
                    <a:pt x="5496" y="1802"/>
                    <a:pt x="5491" y="1791"/>
                  </a:cubicBezTo>
                  <a:cubicBezTo>
                    <a:pt x="5487" y="1780"/>
                    <a:pt x="5483" y="1773"/>
                    <a:pt x="5479" y="1764"/>
                  </a:cubicBezTo>
                  <a:cubicBezTo>
                    <a:pt x="5474" y="1751"/>
                    <a:pt x="5469" y="1739"/>
                    <a:pt x="5463" y="1727"/>
                  </a:cubicBezTo>
                  <a:cubicBezTo>
                    <a:pt x="5460" y="1718"/>
                    <a:pt x="5456" y="1709"/>
                    <a:pt x="5451" y="1700"/>
                  </a:cubicBezTo>
                  <a:cubicBezTo>
                    <a:pt x="5446" y="1688"/>
                    <a:pt x="5440" y="1675"/>
                    <a:pt x="5434" y="1663"/>
                  </a:cubicBezTo>
                  <a:lnTo>
                    <a:pt x="5429" y="1651"/>
                  </a:lnTo>
                  <a:cubicBezTo>
                    <a:pt x="5449" y="1680"/>
                    <a:pt x="5469" y="1710"/>
                    <a:pt x="5488" y="1740"/>
                  </a:cubicBezTo>
                  <a:cubicBezTo>
                    <a:pt x="5490" y="1746"/>
                    <a:pt x="5492" y="1752"/>
                    <a:pt x="5494" y="1758"/>
                  </a:cubicBezTo>
                  <a:close/>
                  <a:moveTo>
                    <a:pt x="5421" y="1640"/>
                  </a:moveTo>
                  <a:cubicBezTo>
                    <a:pt x="5423" y="1645"/>
                    <a:pt x="5426" y="1651"/>
                    <a:pt x="5429" y="1656"/>
                  </a:cubicBezTo>
                  <a:lnTo>
                    <a:pt x="5445" y="1690"/>
                  </a:lnTo>
                  <a:cubicBezTo>
                    <a:pt x="5449" y="1700"/>
                    <a:pt x="5454" y="1710"/>
                    <a:pt x="5458" y="1719"/>
                  </a:cubicBezTo>
                  <a:lnTo>
                    <a:pt x="5473" y="1755"/>
                  </a:lnTo>
                  <a:lnTo>
                    <a:pt x="5485" y="1785"/>
                  </a:lnTo>
                  <a:cubicBezTo>
                    <a:pt x="5489" y="1795"/>
                    <a:pt x="5493" y="1804"/>
                    <a:pt x="5497" y="1815"/>
                  </a:cubicBezTo>
                  <a:cubicBezTo>
                    <a:pt x="5487" y="1798"/>
                    <a:pt x="5475" y="1781"/>
                    <a:pt x="5463" y="1764"/>
                  </a:cubicBezTo>
                  <a:lnTo>
                    <a:pt x="5463" y="1764"/>
                  </a:lnTo>
                  <a:lnTo>
                    <a:pt x="5463" y="1763"/>
                  </a:lnTo>
                  <a:cubicBezTo>
                    <a:pt x="5462" y="1762"/>
                    <a:pt x="5462" y="1762"/>
                    <a:pt x="5462" y="1761"/>
                  </a:cubicBezTo>
                  <a:cubicBezTo>
                    <a:pt x="5456" y="1749"/>
                    <a:pt x="5450" y="1737"/>
                    <a:pt x="5444" y="1726"/>
                  </a:cubicBezTo>
                  <a:cubicBezTo>
                    <a:pt x="5438" y="1714"/>
                    <a:pt x="5435" y="1709"/>
                    <a:pt x="5430" y="1700"/>
                  </a:cubicBezTo>
                  <a:cubicBezTo>
                    <a:pt x="5423" y="1688"/>
                    <a:pt x="5417" y="1676"/>
                    <a:pt x="5410" y="1665"/>
                  </a:cubicBezTo>
                  <a:cubicBezTo>
                    <a:pt x="5406" y="1657"/>
                    <a:pt x="5401" y="1649"/>
                    <a:pt x="5397" y="1641"/>
                  </a:cubicBezTo>
                  <a:cubicBezTo>
                    <a:pt x="5389" y="1628"/>
                    <a:pt x="5381" y="1615"/>
                    <a:pt x="5373" y="1602"/>
                  </a:cubicBezTo>
                  <a:cubicBezTo>
                    <a:pt x="5369" y="1596"/>
                    <a:pt x="5365" y="1589"/>
                    <a:pt x="5361" y="1583"/>
                  </a:cubicBezTo>
                  <a:cubicBezTo>
                    <a:pt x="5349" y="1563"/>
                    <a:pt x="5337" y="1545"/>
                    <a:pt x="5324" y="1526"/>
                  </a:cubicBezTo>
                  <a:cubicBezTo>
                    <a:pt x="5319" y="1518"/>
                    <a:pt x="5313" y="1511"/>
                    <a:pt x="5308" y="1503"/>
                  </a:cubicBezTo>
                  <a:lnTo>
                    <a:pt x="5308" y="1503"/>
                  </a:lnTo>
                  <a:cubicBezTo>
                    <a:pt x="5350" y="1549"/>
                    <a:pt x="5384" y="1590"/>
                    <a:pt x="5421" y="1640"/>
                  </a:cubicBezTo>
                  <a:close/>
                  <a:moveTo>
                    <a:pt x="3578" y="431"/>
                  </a:moveTo>
                  <a:lnTo>
                    <a:pt x="3565" y="438"/>
                  </a:lnTo>
                  <a:lnTo>
                    <a:pt x="3555" y="443"/>
                  </a:lnTo>
                  <a:lnTo>
                    <a:pt x="3555" y="443"/>
                  </a:lnTo>
                  <a:cubicBezTo>
                    <a:pt x="3555" y="443"/>
                    <a:pt x="3555" y="443"/>
                    <a:pt x="3554" y="442"/>
                  </a:cubicBezTo>
                  <a:cubicBezTo>
                    <a:pt x="3552" y="439"/>
                    <a:pt x="3550" y="436"/>
                    <a:pt x="3546" y="434"/>
                  </a:cubicBezTo>
                  <a:cubicBezTo>
                    <a:pt x="3543" y="432"/>
                    <a:pt x="3541" y="431"/>
                    <a:pt x="3538" y="431"/>
                  </a:cubicBezTo>
                  <a:lnTo>
                    <a:pt x="3538" y="431"/>
                  </a:lnTo>
                  <a:lnTo>
                    <a:pt x="3570" y="431"/>
                  </a:lnTo>
                  <a:lnTo>
                    <a:pt x="3578" y="431"/>
                  </a:lnTo>
                  <a:close/>
                  <a:moveTo>
                    <a:pt x="3531" y="431"/>
                  </a:moveTo>
                  <a:lnTo>
                    <a:pt x="3531" y="431"/>
                  </a:lnTo>
                  <a:cubicBezTo>
                    <a:pt x="3528" y="432"/>
                    <a:pt x="3525" y="432"/>
                    <a:pt x="3522" y="434"/>
                  </a:cubicBezTo>
                  <a:cubicBezTo>
                    <a:pt x="3519" y="435"/>
                    <a:pt x="3516" y="438"/>
                    <a:pt x="3514" y="442"/>
                  </a:cubicBezTo>
                  <a:lnTo>
                    <a:pt x="3509" y="438"/>
                  </a:lnTo>
                  <a:lnTo>
                    <a:pt x="3496" y="431"/>
                  </a:lnTo>
                  <a:lnTo>
                    <a:pt x="3496" y="431"/>
                  </a:lnTo>
                  <a:lnTo>
                    <a:pt x="3531" y="431"/>
                  </a:lnTo>
                  <a:close/>
                  <a:moveTo>
                    <a:pt x="2854" y="268"/>
                  </a:moveTo>
                  <a:lnTo>
                    <a:pt x="2854" y="268"/>
                  </a:lnTo>
                  <a:cubicBezTo>
                    <a:pt x="2856" y="272"/>
                    <a:pt x="2858" y="274"/>
                    <a:pt x="2862" y="276"/>
                  </a:cubicBezTo>
                  <a:cubicBezTo>
                    <a:pt x="2865" y="278"/>
                    <a:pt x="2870" y="279"/>
                    <a:pt x="2873" y="279"/>
                  </a:cubicBezTo>
                  <a:lnTo>
                    <a:pt x="2873" y="279"/>
                  </a:lnTo>
                  <a:cubicBezTo>
                    <a:pt x="2876" y="279"/>
                    <a:pt x="2879" y="279"/>
                    <a:pt x="2883" y="277"/>
                  </a:cubicBezTo>
                  <a:cubicBezTo>
                    <a:pt x="2883" y="279"/>
                    <a:pt x="2884" y="282"/>
                    <a:pt x="2884" y="284"/>
                  </a:cubicBezTo>
                  <a:lnTo>
                    <a:pt x="2857" y="287"/>
                  </a:lnTo>
                  <a:lnTo>
                    <a:pt x="2837" y="289"/>
                  </a:lnTo>
                  <a:lnTo>
                    <a:pt x="2837" y="289"/>
                  </a:lnTo>
                  <a:cubicBezTo>
                    <a:pt x="2836" y="286"/>
                    <a:pt x="2836" y="283"/>
                    <a:pt x="2834" y="281"/>
                  </a:cubicBezTo>
                  <a:lnTo>
                    <a:pt x="2844" y="275"/>
                  </a:lnTo>
                  <a:lnTo>
                    <a:pt x="2854" y="268"/>
                  </a:lnTo>
                  <a:close/>
                  <a:moveTo>
                    <a:pt x="1116" y="917"/>
                  </a:moveTo>
                  <a:lnTo>
                    <a:pt x="1096" y="934"/>
                  </a:lnTo>
                  <a:cubicBezTo>
                    <a:pt x="1087" y="942"/>
                    <a:pt x="1077" y="951"/>
                    <a:pt x="1068" y="959"/>
                  </a:cubicBezTo>
                  <a:lnTo>
                    <a:pt x="1040" y="984"/>
                  </a:lnTo>
                  <a:lnTo>
                    <a:pt x="1024" y="998"/>
                  </a:lnTo>
                  <a:lnTo>
                    <a:pt x="1024" y="998"/>
                  </a:lnTo>
                  <a:cubicBezTo>
                    <a:pt x="1023" y="997"/>
                    <a:pt x="1021" y="997"/>
                    <a:pt x="1020" y="996"/>
                  </a:cubicBezTo>
                  <a:cubicBezTo>
                    <a:pt x="1019" y="995"/>
                    <a:pt x="1019" y="995"/>
                    <a:pt x="1019" y="995"/>
                  </a:cubicBezTo>
                  <a:lnTo>
                    <a:pt x="1023" y="987"/>
                  </a:lnTo>
                  <a:lnTo>
                    <a:pt x="1031" y="971"/>
                  </a:lnTo>
                  <a:lnTo>
                    <a:pt x="1046" y="943"/>
                  </a:lnTo>
                  <a:lnTo>
                    <a:pt x="1055" y="928"/>
                  </a:lnTo>
                  <a:lnTo>
                    <a:pt x="1058" y="920"/>
                  </a:lnTo>
                  <a:cubicBezTo>
                    <a:pt x="1065" y="920"/>
                    <a:pt x="1072" y="919"/>
                    <a:pt x="1078" y="918"/>
                  </a:cubicBezTo>
                  <a:cubicBezTo>
                    <a:pt x="1091" y="917"/>
                    <a:pt x="1103" y="917"/>
                    <a:pt x="1116" y="917"/>
                  </a:cubicBezTo>
                  <a:close/>
                  <a:moveTo>
                    <a:pt x="934" y="959"/>
                  </a:moveTo>
                  <a:lnTo>
                    <a:pt x="934" y="959"/>
                  </a:lnTo>
                  <a:lnTo>
                    <a:pt x="925" y="972"/>
                  </a:lnTo>
                  <a:lnTo>
                    <a:pt x="919" y="980"/>
                  </a:lnTo>
                  <a:lnTo>
                    <a:pt x="933" y="961"/>
                  </a:lnTo>
                  <a:lnTo>
                    <a:pt x="934" y="959"/>
                  </a:lnTo>
                  <a:close/>
                  <a:moveTo>
                    <a:pt x="499" y="1450"/>
                  </a:moveTo>
                  <a:lnTo>
                    <a:pt x="484" y="1460"/>
                  </a:lnTo>
                  <a:lnTo>
                    <a:pt x="478" y="1464"/>
                  </a:lnTo>
                  <a:cubicBezTo>
                    <a:pt x="486" y="1452"/>
                    <a:pt x="495" y="1439"/>
                    <a:pt x="503" y="1426"/>
                  </a:cubicBezTo>
                  <a:lnTo>
                    <a:pt x="515" y="1408"/>
                  </a:lnTo>
                  <a:lnTo>
                    <a:pt x="535" y="1379"/>
                  </a:lnTo>
                  <a:lnTo>
                    <a:pt x="535" y="1379"/>
                  </a:lnTo>
                  <a:cubicBezTo>
                    <a:pt x="535" y="1380"/>
                    <a:pt x="536" y="1380"/>
                    <a:pt x="537" y="1380"/>
                  </a:cubicBezTo>
                  <a:cubicBezTo>
                    <a:pt x="537" y="1381"/>
                    <a:pt x="538" y="1381"/>
                    <a:pt x="539" y="1382"/>
                  </a:cubicBezTo>
                  <a:lnTo>
                    <a:pt x="535" y="1393"/>
                  </a:lnTo>
                  <a:cubicBezTo>
                    <a:pt x="534" y="1398"/>
                    <a:pt x="532" y="1403"/>
                    <a:pt x="531" y="1408"/>
                  </a:cubicBezTo>
                  <a:cubicBezTo>
                    <a:pt x="529" y="1413"/>
                    <a:pt x="527" y="1418"/>
                    <a:pt x="526" y="1424"/>
                  </a:cubicBezTo>
                  <a:cubicBezTo>
                    <a:pt x="524" y="1429"/>
                    <a:pt x="523" y="1433"/>
                    <a:pt x="522" y="1437"/>
                  </a:cubicBezTo>
                  <a:lnTo>
                    <a:pt x="518" y="1440"/>
                  </a:lnTo>
                  <a:cubicBezTo>
                    <a:pt x="511" y="1442"/>
                    <a:pt x="505" y="1445"/>
                    <a:pt x="499" y="1449"/>
                  </a:cubicBezTo>
                  <a:lnTo>
                    <a:pt x="499" y="1450"/>
                  </a:lnTo>
                  <a:close/>
                  <a:moveTo>
                    <a:pt x="299" y="2028"/>
                  </a:moveTo>
                  <a:lnTo>
                    <a:pt x="300" y="2027"/>
                  </a:lnTo>
                  <a:cubicBezTo>
                    <a:pt x="304" y="2024"/>
                    <a:pt x="308" y="2020"/>
                    <a:pt x="313" y="2017"/>
                  </a:cubicBezTo>
                  <a:cubicBezTo>
                    <a:pt x="317" y="2013"/>
                    <a:pt x="322" y="2010"/>
                    <a:pt x="327" y="2007"/>
                  </a:cubicBezTo>
                  <a:cubicBezTo>
                    <a:pt x="331" y="2004"/>
                    <a:pt x="335" y="2001"/>
                    <a:pt x="340" y="1998"/>
                  </a:cubicBezTo>
                  <a:cubicBezTo>
                    <a:pt x="344" y="1995"/>
                    <a:pt x="350" y="1991"/>
                    <a:pt x="355" y="1989"/>
                  </a:cubicBezTo>
                  <a:cubicBezTo>
                    <a:pt x="359" y="1986"/>
                    <a:pt x="363" y="1984"/>
                    <a:pt x="368" y="1981"/>
                  </a:cubicBezTo>
                  <a:lnTo>
                    <a:pt x="378" y="1977"/>
                  </a:lnTo>
                  <a:lnTo>
                    <a:pt x="378" y="1977"/>
                  </a:lnTo>
                  <a:cubicBezTo>
                    <a:pt x="378" y="1977"/>
                    <a:pt x="378" y="1977"/>
                    <a:pt x="378" y="1978"/>
                  </a:cubicBezTo>
                  <a:cubicBezTo>
                    <a:pt x="379" y="1980"/>
                    <a:pt x="381" y="1981"/>
                    <a:pt x="383" y="1983"/>
                  </a:cubicBezTo>
                  <a:lnTo>
                    <a:pt x="368" y="2001"/>
                  </a:lnTo>
                  <a:lnTo>
                    <a:pt x="357" y="2014"/>
                  </a:lnTo>
                  <a:cubicBezTo>
                    <a:pt x="345" y="2030"/>
                    <a:pt x="334" y="2045"/>
                    <a:pt x="322" y="2060"/>
                  </a:cubicBezTo>
                  <a:cubicBezTo>
                    <a:pt x="320" y="2064"/>
                    <a:pt x="317" y="2067"/>
                    <a:pt x="315" y="2071"/>
                  </a:cubicBezTo>
                  <a:cubicBezTo>
                    <a:pt x="315" y="2071"/>
                    <a:pt x="315" y="2069"/>
                    <a:pt x="314" y="2068"/>
                  </a:cubicBezTo>
                  <a:cubicBezTo>
                    <a:pt x="309" y="2052"/>
                    <a:pt x="304" y="2039"/>
                    <a:pt x="299" y="2027"/>
                  </a:cubicBezTo>
                  <a:lnTo>
                    <a:pt x="299" y="2028"/>
                  </a:lnTo>
                  <a:close/>
                  <a:moveTo>
                    <a:pt x="110" y="3490"/>
                  </a:moveTo>
                  <a:lnTo>
                    <a:pt x="111" y="3493"/>
                  </a:lnTo>
                  <a:lnTo>
                    <a:pt x="111" y="3496"/>
                  </a:lnTo>
                  <a:lnTo>
                    <a:pt x="111" y="3496"/>
                  </a:lnTo>
                  <a:cubicBezTo>
                    <a:pt x="111" y="3493"/>
                    <a:pt x="111" y="3491"/>
                    <a:pt x="110" y="3489"/>
                  </a:cubicBezTo>
                  <a:lnTo>
                    <a:pt x="110" y="3490"/>
                  </a:lnTo>
                  <a:close/>
                  <a:moveTo>
                    <a:pt x="1459" y="5325"/>
                  </a:moveTo>
                  <a:lnTo>
                    <a:pt x="1463" y="5326"/>
                  </a:lnTo>
                  <a:cubicBezTo>
                    <a:pt x="1463" y="5326"/>
                    <a:pt x="1463" y="5328"/>
                    <a:pt x="1463" y="5329"/>
                  </a:cubicBezTo>
                  <a:cubicBezTo>
                    <a:pt x="1463" y="5330"/>
                    <a:pt x="1463" y="5330"/>
                    <a:pt x="1463" y="5331"/>
                  </a:cubicBezTo>
                  <a:cubicBezTo>
                    <a:pt x="1460" y="5328"/>
                    <a:pt x="1456" y="5326"/>
                    <a:pt x="1452" y="5324"/>
                  </a:cubicBezTo>
                  <a:lnTo>
                    <a:pt x="1459" y="5325"/>
                  </a:lnTo>
                  <a:close/>
                  <a:moveTo>
                    <a:pt x="2296" y="5667"/>
                  </a:moveTo>
                  <a:lnTo>
                    <a:pt x="2296" y="5667"/>
                  </a:lnTo>
                  <a:cubicBezTo>
                    <a:pt x="2296" y="5663"/>
                    <a:pt x="2294" y="5660"/>
                    <a:pt x="2293" y="5656"/>
                  </a:cubicBezTo>
                  <a:cubicBezTo>
                    <a:pt x="2291" y="5653"/>
                    <a:pt x="2290" y="5652"/>
                    <a:pt x="2288" y="5650"/>
                  </a:cubicBezTo>
                  <a:cubicBezTo>
                    <a:pt x="2303" y="5653"/>
                    <a:pt x="2318" y="5656"/>
                    <a:pt x="2333" y="5659"/>
                  </a:cubicBezTo>
                  <a:cubicBezTo>
                    <a:pt x="2348" y="5662"/>
                    <a:pt x="2362" y="5664"/>
                    <a:pt x="2377" y="5667"/>
                  </a:cubicBezTo>
                  <a:lnTo>
                    <a:pt x="2366" y="5667"/>
                  </a:lnTo>
                  <a:cubicBezTo>
                    <a:pt x="2352" y="5667"/>
                    <a:pt x="2339" y="5667"/>
                    <a:pt x="2326" y="5667"/>
                  </a:cubicBezTo>
                  <a:cubicBezTo>
                    <a:pt x="2316" y="5667"/>
                    <a:pt x="2306" y="5667"/>
                    <a:pt x="2296" y="5667"/>
                  </a:cubicBezTo>
                  <a:close/>
                  <a:moveTo>
                    <a:pt x="5458" y="4142"/>
                  </a:moveTo>
                  <a:cubicBezTo>
                    <a:pt x="5459" y="4139"/>
                    <a:pt x="5461" y="4137"/>
                    <a:pt x="5462" y="4134"/>
                  </a:cubicBezTo>
                  <a:lnTo>
                    <a:pt x="5462" y="4134"/>
                  </a:lnTo>
                  <a:cubicBezTo>
                    <a:pt x="5464" y="4136"/>
                    <a:pt x="5466" y="4137"/>
                    <a:pt x="5468" y="4138"/>
                  </a:cubicBezTo>
                  <a:cubicBezTo>
                    <a:pt x="5465" y="4143"/>
                    <a:pt x="5462" y="4149"/>
                    <a:pt x="5459" y="4155"/>
                  </a:cubicBezTo>
                  <a:lnTo>
                    <a:pt x="5459" y="4155"/>
                  </a:lnTo>
                  <a:cubicBezTo>
                    <a:pt x="5457" y="4154"/>
                    <a:pt x="5454" y="4153"/>
                    <a:pt x="5452" y="4153"/>
                  </a:cubicBezTo>
                  <a:lnTo>
                    <a:pt x="5452" y="4153"/>
                  </a:lnTo>
                  <a:cubicBezTo>
                    <a:pt x="5452" y="4152"/>
                    <a:pt x="5454" y="4152"/>
                    <a:pt x="5454" y="4150"/>
                  </a:cubicBezTo>
                  <a:cubicBezTo>
                    <a:pt x="5456" y="4148"/>
                    <a:pt x="5457" y="4145"/>
                    <a:pt x="5458" y="4142"/>
                  </a:cubicBezTo>
                  <a:close/>
                  <a:moveTo>
                    <a:pt x="5499" y="4069"/>
                  </a:moveTo>
                  <a:lnTo>
                    <a:pt x="5502" y="4061"/>
                  </a:lnTo>
                  <a:cubicBezTo>
                    <a:pt x="5504" y="4058"/>
                    <a:pt x="5505" y="4055"/>
                    <a:pt x="5507" y="4052"/>
                  </a:cubicBezTo>
                  <a:cubicBezTo>
                    <a:pt x="5504" y="4059"/>
                    <a:pt x="5501" y="4066"/>
                    <a:pt x="5498" y="4072"/>
                  </a:cubicBezTo>
                  <a:lnTo>
                    <a:pt x="5499" y="4069"/>
                  </a:lnTo>
                  <a:close/>
                  <a:moveTo>
                    <a:pt x="5684" y="2312"/>
                  </a:moveTo>
                  <a:cubicBezTo>
                    <a:pt x="5684" y="2310"/>
                    <a:pt x="5684" y="2307"/>
                    <a:pt x="5684" y="2305"/>
                  </a:cubicBezTo>
                  <a:cubicBezTo>
                    <a:pt x="5683" y="2293"/>
                    <a:pt x="5682" y="2281"/>
                    <a:pt x="5680" y="2270"/>
                  </a:cubicBezTo>
                  <a:lnTo>
                    <a:pt x="5680" y="2264"/>
                  </a:lnTo>
                  <a:cubicBezTo>
                    <a:pt x="5679" y="2255"/>
                    <a:pt x="5678" y="2245"/>
                    <a:pt x="5677" y="2236"/>
                  </a:cubicBezTo>
                  <a:cubicBezTo>
                    <a:pt x="5677" y="2233"/>
                    <a:pt x="5677" y="2230"/>
                    <a:pt x="5677" y="2228"/>
                  </a:cubicBezTo>
                  <a:lnTo>
                    <a:pt x="5677" y="2228"/>
                  </a:lnTo>
                  <a:cubicBezTo>
                    <a:pt x="5677" y="2227"/>
                    <a:pt x="5677" y="2226"/>
                    <a:pt x="5677" y="2225"/>
                  </a:cubicBezTo>
                  <a:cubicBezTo>
                    <a:pt x="5677" y="2224"/>
                    <a:pt x="5677" y="2223"/>
                    <a:pt x="5677" y="2223"/>
                  </a:cubicBezTo>
                  <a:lnTo>
                    <a:pt x="5679" y="2223"/>
                  </a:lnTo>
                  <a:cubicBezTo>
                    <a:pt x="5679" y="2226"/>
                    <a:pt x="5681" y="2230"/>
                    <a:pt x="5682" y="2234"/>
                  </a:cubicBezTo>
                  <a:cubicBezTo>
                    <a:pt x="5683" y="2237"/>
                    <a:pt x="5686" y="2245"/>
                    <a:pt x="5688" y="2252"/>
                  </a:cubicBezTo>
                  <a:cubicBezTo>
                    <a:pt x="5690" y="2258"/>
                    <a:pt x="5690" y="2260"/>
                    <a:pt x="5691" y="2264"/>
                  </a:cubicBezTo>
                  <a:cubicBezTo>
                    <a:pt x="5693" y="2271"/>
                    <a:pt x="5695" y="2279"/>
                    <a:pt x="5697" y="2286"/>
                  </a:cubicBezTo>
                  <a:cubicBezTo>
                    <a:pt x="5697" y="2290"/>
                    <a:pt x="5700" y="2292"/>
                    <a:pt x="5700" y="2296"/>
                  </a:cubicBezTo>
                  <a:cubicBezTo>
                    <a:pt x="5701" y="2299"/>
                    <a:pt x="5701" y="2304"/>
                    <a:pt x="5702" y="2308"/>
                  </a:cubicBezTo>
                  <a:lnTo>
                    <a:pt x="5702" y="2308"/>
                  </a:lnTo>
                  <a:cubicBezTo>
                    <a:pt x="5700" y="2309"/>
                    <a:pt x="5699" y="2308"/>
                    <a:pt x="5697" y="2310"/>
                  </a:cubicBezTo>
                  <a:cubicBezTo>
                    <a:pt x="5693" y="2312"/>
                    <a:pt x="5690" y="2315"/>
                    <a:pt x="5688" y="2319"/>
                  </a:cubicBezTo>
                  <a:lnTo>
                    <a:pt x="5688" y="2319"/>
                  </a:lnTo>
                  <a:lnTo>
                    <a:pt x="5684" y="2312"/>
                  </a:lnTo>
                  <a:close/>
                  <a:moveTo>
                    <a:pt x="5665" y="2148"/>
                  </a:moveTo>
                  <a:lnTo>
                    <a:pt x="5661" y="2150"/>
                  </a:lnTo>
                  <a:cubicBezTo>
                    <a:pt x="5659" y="2145"/>
                    <a:pt x="5658" y="2140"/>
                    <a:pt x="5656" y="2135"/>
                  </a:cubicBezTo>
                  <a:lnTo>
                    <a:pt x="5656" y="2135"/>
                  </a:lnTo>
                  <a:lnTo>
                    <a:pt x="5656" y="2135"/>
                  </a:lnTo>
                  <a:cubicBezTo>
                    <a:pt x="5658" y="2135"/>
                    <a:pt x="5659" y="2134"/>
                    <a:pt x="5661" y="2134"/>
                  </a:cubicBezTo>
                  <a:cubicBezTo>
                    <a:pt x="5661" y="2139"/>
                    <a:pt x="5663" y="2143"/>
                    <a:pt x="5664" y="2149"/>
                  </a:cubicBezTo>
                  <a:lnTo>
                    <a:pt x="5665" y="2148"/>
                  </a:lnTo>
                  <a:close/>
                  <a:moveTo>
                    <a:pt x="5460" y="1650"/>
                  </a:moveTo>
                  <a:lnTo>
                    <a:pt x="5451" y="1635"/>
                  </a:lnTo>
                  <a:lnTo>
                    <a:pt x="5445" y="1619"/>
                  </a:lnTo>
                  <a:cubicBezTo>
                    <a:pt x="5443" y="1615"/>
                    <a:pt x="5442" y="1612"/>
                    <a:pt x="5440" y="1608"/>
                  </a:cubicBezTo>
                  <a:cubicBezTo>
                    <a:pt x="5441" y="1610"/>
                    <a:pt x="5442" y="1612"/>
                    <a:pt x="5443" y="1613"/>
                  </a:cubicBezTo>
                  <a:cubicBezTo>
                    <a:pt x="5448" y="1625"/>
                    <a:pt x="5453" y="1637"/>
                    <a:pt x="5459" y="1650"/>
                  </a:cubicBezTo>
                  <a:lnTo>
                    <a:pt x="5460" y="1650"/>
                  </a:lnTo>
                  <a:close/>
                  <a:moveTo>
                    <a:pt x="368" y="1595"/>
                  </a:moveTo>
                  <a:lnTo>
                    <a:pt x="363" y="1603"/>
                  </a:lnTo>
                  <a:lnTo>
                    <a:pt x="361" y="1607"/>
                  </a:lnTo>
                  <a:lnTo>
                    <a:pt x="364" y="1595"/>
                  </a:lnTo>
                  <a:lnTo>
                    <a:pt x="364" y="1595"/>
                  </a:lnTo>
                  <a:cubicBezTo>
                    <a:pt x="365" y="1595"/>
                    <a:pt x="366" y="1595"/>
                    <a:pt x="367" y="1595"/>
                  </a:cubicBezTo>
                  <a:lnTo>
                    <a:pt x="368" y="1595"/>
                  </a:lnTo>
                  <a:close/>
                  <a:moveTo>
                    <a:pt x="110" y="2321"/>
                  </a:moveTo>
                  <a:lnTo>
                    <a:pt x="118" y="2296"/>
                  </a:lnTo>
                  <a:cubicBezTo>
                    <a:pt x="121" y="2286"/>
                    <a:pt x="124" y="2276"/>
                    <a:pt x="128" y="2266"/>
                  </a:cubicBezTo>
                  <a:cubicBezTo>
                    <a:pt x="132" y="2256"/>
                    <a:pt x="134" y="2250"/>
                    <a:pt x="136" y="2243"/>
                  </a:cubicBezTo>
                  <a:lnTo>
                    <a:pt x="145" y="2221"/>
                  </a:lnTo>
                  <a:lnTo>
                    <a:pt x="155" y="2203"/>
                  </a:lnTo>
                  <a:cubicBezTo>
                    <a:pt x="157" y="2199"/>
                    <a:pt x="160" y="2194"/>
                    <a:pt x="163" y="2190"/>
                  </a:cubicBezTo>
                  <a:cubicBezTo>
                    <a:pt x="165" y="2185"/>
                    <a:pt x="170" y="2177"/>
                    <a:pt x="174" y="2170"/>
                  </a:cubicBezTo>
                  <a:cubicBezTo>
                    <a:pt x="178" y="2163"/>
                    <a:pt x="180" y="2161"/>
                    <a:pt x="183" y="2157"/>
                  </a:cubicBezTo>
                  <a:cubicBezTo>
                    <a:pt x="186" y="2152"/>
                    <a:pt x="191" y="2145"/>
                    <a:pt x="195" y="2140"/>
                  </a:cubicBezTo>
                  <a:lnTo>
                    <a:pt x="204" y="2127"/>
                  </a:lnTo>
                  <a:cubicBezTo>
                    <a:pt x="208" y="2121"/>
                    <a:pt x="212" y="2116"/>
                    <a:pt x="216" y="2111"/>
                  </a:cubicBezTo>
                  <a:lnTo>
                    <a:pt x="227" y="2098"/>
                  </a:lnTo>
                  <a:lnTo>
                    <a:pt x="239" y="2084"/>
                  </a:lnTo>
                  <a:cubicBezTo>
                    <a:pt x="243" y="2080"/>
                    <a:pt x="247" y="2076"/>
                    <a:pt x="251" y="2072"/>
                  </a:cubicBezTo>
                  <a:lnTo>
                    <a:pt x="264" y="2059"/>
                  </a:lnTo>
                  <a:cubicBezTo>
                    <a:pt x="268" y="2055"/>
                    <a:pt x="272" y="2051"/>
                    <a:pt x="276" y="2048"/>
                  </a:cubicBezTo>
                  <a:lnTo>
                    <a:pt x="289" y="2036"/>
                  </a:lnTo>
                  <a:lnTo>
                    <a:pt x="299" y="2028"/>
                  </a:lnTo>
                  <a:cubicBezTo>
                    <a:pt x="300" y="2031"/>
                    <a:pt x="301" y="2034"/>
                    <a:pt x="303" y="2038"/>
                  </a:cubicBezTo>
                  <a:lnTo>
                    <a:pt x="305" y="2044"/>
                  </a:lnTo>
                  <a:cubicBezTo>
                    <a:pt x="308" y="2051"/>
                    <a:pt x="310" y="2058"/>
                    <a:pt x="313" y="2066"/>
                  </a:cubicBezTo>
                  <a:lnTo>
                    <a:pt x="313" y="2067"/>
                  </a:lnTo>
                  <a:lnTo>
                    <a:pt x="314" y="2071"/>
                  </a:lnTo>
                  <a:lnTo>
                    <a:pt x="310" y="2076"/>
                  </a:lnTo>
                  <a:lnTo>
                    <a:pt x="289" y="2105"/>
                  </a:lnTo>
                  <a:lnTo>
                    <a:pt x="276" y="2125"/>
                  </a:lnTo>
                  <a:cubicBezTo>
                    <a:pt x="270" y="2134"/>
                    <a:pt x="263" y="2143"/>
                    <a:pt x="257" y="2152"/>
                  </a:cubicBezTo>
                  <a:cubicBezTo>
                    <a:pt x="251" y="2161"/>
                    <a:pt x="248" y="2166"/>
                    <a:pt x="244" y="2172"/>
                  </a:cubicBezTo>
                  <a:lnTo>
                    <a:pt x="238" y="2181"/>
                  </a:lnTo>
                  <a:cubicBezTo>
                    <a:pt x="185" y="2203"/>
                    <a:pt x="136" y="2259"/>
                    <a:pt x="105" y="2333"/>
                  </a:cubicBezTo>
                  <a:cubicBezTo>
                    <a:pt x="106" y="2330"/>
                    <a:pt x="107" y="2326"/>
                    <a:pt x="109" y="2320"/>
                  </a:cubicBezTo>
                  <a:lnTo>
                    <a:pt x="110" y="2321"/>
                  </a:lnTo>
                  <a:close/>
                  <a:moveTo>
                    <a:pt x="2038" y="5592"/>
                  </a:moveTo>
                  <a:lnTo>
                    <a:pt x="2054" y="5601"/>
                  </a:lnTo>
                  <a:lnTo>
                    <a:pt x="2063" y="5606"/>
                  </a:lnTo>
                  <a:lnTo>
                    <a:pt x="2035" y="5596"/>
                  </a:lnTo>
                  <a:lnTo>
                    <a:pt x="2035" y="5596"/>
                  </a:lnTo>
                  <a:cubicBezTo>
                    <a:pt x="2036" y="5595"/>
                    <a:pt x="2036" y="5594"/>
                    <a:pt x="2036" y="5592"/>
                  </a:cubicBezTo>
                  <a:lnTo>
                    <a:pt x="2038" y="5592"/>
                  </a:lnTo>
                  <a:close/>
                  <a:moveTo>
                    <a:pt x="3318" y="5695"/>
                  </a:moveTo>
                  <a:lnTo>
                    <a:pt x="3318" y="5695"/>
                  </a:lnTo>
                  <a:cubicBezTo>
                    <a:pt x="3318" y="5692"/>
                    <a:pt x="3317" y="5690"/>
                    <a:pt x="3316" y="5687"/>
                  </a:cubicBezTo>
                  <a:cubicBezTo>
                    <a:pt x="3316" y="5687"/>
                    <a:pt x="3316" y="5687"/>
                    <a:pt x="3315" y="5687"/>
                  </a:cubicBezTo>
                  <a:lnTo>
                    <a:pt x="3315" y="5687"/>
                  </a:lnTo>
                  <a:lnTo>
                    <a:pt x="3318" y="5685"/>
                  </a:lnTo>
                  <a:lnTo>
                    <a:pt x="3318" y="5685"/>
                  </a:lnTo>
                  <a:cubicBezTo>
                    <a:pt x="3320" y="5687"/>
                    <a:pt x="3322" y="5690"/>
                    <a:pt x="3325" y="5691"/>
                  </a:cubicBezTo>
                  <a:cubicBezTo>
                    <a:pt x="3328" y="5693"/>
                    <a:pt x="3330" y="5693"/>
                    <a:pt x="3332" y="5693"/>
                  </a:cubicBezTo>
                  <a:lnTo>
                    <a:pt x="3318" y="5695"/>
                  </a:lnTo>
                  <a:close/>
                  <a:moveTo>
                    <a:pt x="5565" y="3917"/>
                  </a:moveTo>
                  <a:lnTo>
                    <a:pt x="5565" y="3917"/>
                  </a:lnTo>
                  <a:lnTo>
                    <a:pt x="5565" y="3916"/>
                  </a:lnTo>
                  <a:cubicBezTo>
                    <a:pt x="5565" y="3915"/>
                    <a:pt x="5565" y="3915"/>
                    <a:pt x="5565" y="3914"/>
                  </a:cubicBezTo>
                  <a:lnTo>
                    <a:pt x="5565" y="3914"/>
                  </a:lnTo>
                  <a:cubicBezTo>
                    <a:pt x="5565" y="3914"/>
                    <a:pt x="5565" y="3914"/>
                    <a:pt x="5566" y="3913"/>
                  </a:cubicBezTo>
                  <a:lnTo>
                    <a:pt x="5566" y="3912"/>
                  </a:lnTo>
                  <a:lnTo>
                    <a:pt x="5570" y="3904"/>
                  </a:lnTo>
                  <a:cubicBezTo>
                    <a:pt x="5573" y="3898"/>
                    <a:pt x="5576" y="3891"/>
                    <a:pt x="5579" y="3884"/>
                  </a:cubicBezTo>
                  <a:cubicBezTo>
                    <a:pt x="5579" y="3886"/>
                    <a:pt x="5578" y="3888"/>
                    <a:pt x="5577" y="3889"/>
                  </a:cubicBezTo>
                  <a:lnTo>
                    <a:pt x="5573" y="3900"/>
                  </a:lnTo>
                  <a:lnTo>
                    <a:pt x="5565" y="3917"/>
                  </a:lnTo>
                  <a:close/>
                  <a:moveTo>
                    <a:pt x="5590" y="3851"/>
                  </a:moveTo>
                  <a:cubicBezTo>
                    <a:pt x="5588" y="3854"/>
                    <a:pt x="5587" y="3857"/>
                    <a:pt x="5586" y="3860"/>
                  </a:cubicBezTo>
                  <a:cubicBezTo>
                    <a:pt x="5583" y="3867"/>
                    <a:pt x="5581" y="3874"/>
                    <a:pt x="5578" y="3880"/>
                  </a:cubicBezTo>
                  <a:lnTo>
                    <a:pt x="5573" y="3891"/>
                  </a:lnTo>
                  <a:cubicBezTo>
                    <a:pt x="5571" y="3896"/>
                    <a:pt x="5568" y="3902"/>
                    <a:pt x="5566" y="3907"/>
                  </a:cubicBezTo>
                  <a:lnTo>
                    <a:pt x="5566" y="3907"/>
                  </a:lnTo>
                  <a:cubicBezTo>
                    <a:pt x="5565" y="3908"/>
                    <a:pt x="5564" y="3909"/>
                    <a:pt x="5564" y="3911"/>
                  </a:cubicBezTo>
                  <a:lnTo>
                    <a:pt x="5564" y="3911"/>
                  </a:lnTo>
                  <a:cubicBezTo>
                    <a:pt x="5564" y="3911"/>
                    <a:pt x="5564" y="3911"/>
                    <a:pt x="5563" y="3910"/>
                  </a:cubicBezTo>
                  <a:lnTo>
                    <a:pt x="5563" y="3909"/>
                  </a:lnTo>
                  <a:cubicBezTo>
                    <a:pt x="5564" y="3905"/>
                    <a:pt x="5565" y="3902"/>
                    <a:pt x="5566" y="3898"/>
                  </a:cubicBezTo>
                  <a:cubicBezTo>
                    <a:pt x="5569" y="3889"/>
                    <a:pt x="5573" y="3878"/>
                    <a:pt x="5576" y="3869"/>
                  </a:cubicBezTo>
                  <a:lnTo>
                    <a:pt x="5582" y="3850"/>
                  </a:lnTo>
                  <a:lnTo>
                    <a:pt x="5587" y="3839"/>
                  </a:lnTo>
                  <a:lnTo>
                    <a:pt x="5587" y="3839"/>
                  </a:lnTo>
                  <a:cubicBezTo>
                    <a:pt x="5588" y="3840"/>
                    <a:pt x="5590" y="3842"/>
                    <a:pt x="5591" y="3842"/>
                  </a:cubicBezTo>
                  <a:cubicBezTo>
                    <a:pt x="5592" y="3843"/>
                    <a:pt x="5593" y="3843"/>
                    <a:pt x="5593" y="3843"/>
                  </a:cubicBezTo>
                  <a:cubicBezTo>
                    <a:pt x="5592" y="3844"/>
                    <a:pt x="5591" y="3847"/>
                    <a:pt x="5591" y="3850"/>
                  </a:cubicBezTo>
                  <a:lnTo>
                    <a:pt x="5590" y="3851"/>
                  </a:lnTo>
                  <a:close/>
                  <a:moveTo>
                    <a:pt x="5584" y="3835"/>
                  </a:moveTo>
                  <a:cubicBezTo>
                    <a:pt x="5584" y="3838"/>
                    <a:pt x="5583" y="3841"/>
                    <a:pt x="5582" y="3844"/>
                  </a:cubicBezTo>
                  <a:cubicBezTo>
                    <a:pt x="5574" y="3864"/>
                    <a:pt x="5565" y="3882"/>
                    <a:pt x="5556" y="3902"/>
                  </a:cubicBezTo>
                  <a:lnTo>
                    <a:pt x="5556" y="3902"/>
                  </a:lnTo>
                  <a:cubicBezTo>
                    <a:pt x="5555" y="3900"/>
                    <a:pt x="5553" y="3899"/>
                    <a:pt x="5551" y="3898"/>
                  </a:cubicBezTo>
                  <a:cubicBezTo>
                    <a:pt x="5551" y="3896"/>
                    <a:pt x="5553" y="3894"/>
                    <a:pt x="5553" y="3892"/>
                  </a:cubicBezTo>
                  <a:cubicBezTo>
                    <a:pt x="5563" y="3873"/>
                    <a:pt x="5573" y="3852"/>
                    <a:pt x="5583" y="3832"/>
                  </a:cubicBezTo>
                  <a:lnTo>
                    <a:pt x="5584" y="3835"/>
                  </a:lnTo>
                  <a:close/>
                  <a:moveTo>
                    <a:pt x="5673" y="2434"/>
                  </a:moveTo>
                  <a:cubicBezTo>
                    <a:pt x="5673" y="2433"/>
                    <a:pt x="5673" y="2432"/>
                    <a:pt x="5673" y="2430"/>
                  </a:cubicBezTo>
                  <a:cubicBezTo>
                    <a:pt x="5668" y="2408"/>
                    <a:pt x="5663" y="2386"/>
                    <a:pt x="5658" y="2364"/>
                  </a:cubicBezTo>
                  <a:lnTo>
                    <a:pt x="5658" y="2364"/>
                  </a:lnTo>
                  <a:cubicBezTo>
                    <a:pt x="5658" y="2363"/>
                    <a:pt x="5658" y="2362"/>
                    <a:pt x="5658" y="2362"/>
                  </a:cubicBezTo>
                  <a:cubicBezTo>
                    <a:pt x="5658" y="2361"/>
                    <a:pt x="5658" y="2361"/>
                    <a:pt x="5658" y="2360"/>
                  </a:cubicBezTo>
                  <a:lnTo>
                    <a:pt x="5658" y="2360"/>
                  </a:lnTo>
                  <a:cubicBezTo>
                    <a:pt x="5659" y="2363"/>
                    <a:pt x="5660" y="2366"/>
                    <a:pt x="5661" y="2369"/>
                  </a:cubicBezTo>
                  <a:cubicBezTo>
                    <a:pt x="5662" y="2372"/>
                    <a:pt x="5666" y="2380"/>
                    <a:pt x="5667" y="2386"/>
                  </a:cubicBezTo>
                  <a:cubicBezTo>
                    <a:pt x="5669" y="2392"/>
                    <a:pt x="5672" y="2403"/>
                    <a:pt x="5674" y="2411"/>
                  </a:cubicBezTo>
                  <a:cubicBezTo>
                    <a:pt x="5676" y="2417"/>
                    <a:pt x="5678" y="2422"/>
                    <a:pt x="5679" y="2428"/>
                  </a:cubicBezTo>
                  <a:cubicBezTo>
                    <a:pt x="5682" y="2438"/>
                    <a:pt x="5684" y="2448"/>
                    <a:pt x="5687" y="2458"/>
                  </a:cubicBezTo>
                  <a:cubicBezTo>
                    <a:pt x="5688" y="2463"/>
                    <a:pt x="5689" y="2467"/>
                    <a:pt x="5690" y="2472"/>
                  </a:cubicBezTo>
                  <a:cubicBezTo>
                    <a:pt x="5691" y="2477"/>
                    <a:pt x="5693" y="2488"/>
                    <a:pt x="5694" y="2495"/>
                  </a:cubicBezTo>
                  <a:lnTo>
                    <a:pt x="5694" y="2495"/>
                  </a:lnTo>
                  <a:cubicBezTo>
                    <a:pt x="5692" y="2496"/>
                    <a:pt x="5690" y="2497"/>
                    <a:pt x="5688" y="2498"/>
                  </a:cubicBezTo>
                  <a:cubicBezTo>
                    <a:pt x="5687" y="2498"/>
                    <a:pt x="5687" y="2499"/>
                    <a:pt x="5686" y="2499"/>
                  </a:cubicBezTo>
                  <a:cubicBezTo>
                    <a:pt x="5681" y="2476"/>
                    <a:pt x="5677" y="2455"/>
                    <a:pt x="5673" y="2433"/>
                  </a:cubicBezTo>
                  <a:lnTo>
                    <a:pt x="5673" y="2434"/>
                  </a:lnTo>
                  <a:close/>
                  <a:moveTo>
                    <a:pt x="5443" y="1624"/>
                  </a:moveTo>
                  <a:lnTo>
                    <a:pt x="5430" y="1601"/>
                  </a:lnTo>
                  <a:lnTo>
                    <a:pt x="5434" y="1601"/>
                  </a:lnTo>
                  <a:cubicBezTo>
                    <a:pt x="5437" y="1607"/>
                    <a:pt x="5440" y="1615"/>
                    <a:pt x="5443" y="1623"/>
                  </a:cubicBezTo>
                  <a:lnTo>
                    <a:pt x="5443" y="1624"/>
                  </a:lnTo>
                  <a:close/>
                  <a:moveTo>
                    <a:pt x="4303" y="543"/>
                  </a:moveTo>
                  <a:lnTo>
                    <a:pt x="4299" y="538"/>
                  </a:lnTo>
                  <a:lnTo>
                    <a:pt x="4303" y="543"/>
                  </a:lnTo>
                  <a:close/>
                  <a:moveTo>
                    <a:pt x="331" y="4070"/>
                  </a:moveTo>
                  <a:lnTo>
                    <a:pt x="331" y="4072"/>
                  </a:lnTo>
                  <a:cubicBezTo>
                    <a:pt x="340" y="4086"/>
                    <a:pt x="348" y="4100"/>
                    <a:pt x="357" y="4114"/>
                  </a:cubicBezTo>
                  <a:lnTo>
                    <a:pt x="357" y="4114"/>
                  </a:lnTo>
                  <a:cubicBezTo>
                    <a:pt x="355" y="4116"/>
                    <a:pt x="354" y="4117"/>
                    <a:pt x="352" y="4119"/>
                  </a:cubicBezTo>
                  <a:lnTo>
                    <a:pt x="343" y="4097"/>
                  </a:lnTo>
                  <a:cubicBezTo>
                    <a:pt x="339" y="4088"/>
                    <a:pt x="335" y="4079"/>
                    <a:pt x="331" y="4070"/>
                  </a:cubicBezTo>
                  <a:close/>
                  <a:moveTo>
                    <a:pt x="1142" y="5132"/>
                  </a:moveTo>
                  <a:lnTo>
                    <a:pt x="1142" y="5132"/>
                  </a:lnTo>
                  <a:lnTo>
                    <a:pt x="1142" y="5132"/>
                  </a:lnTo>
                  <a:cubicBezTo>
                    <a:pt x="1144" y="5133"/>
                    <a:pt x="1145" y="5134"/>
                    <a:pt x="1146" y="5134"/>
                  </a:cubicBezTo>
                  <a:cubicBezTo>
                    <a:pt x="1147" y="5135"/>
                    <a:pt x="1148" y="5135"/>
                    <a:pt x="1149" y="5136"/>
                  </a:cubicBezTo>
                  <a:lnTo>
                    <a:pt x="1145" y="5138"/>
                  </a:lnTo>
                  <a:cubicBezTo>
                    <a:pt x="1145" y="5136"/>
                    <a:pt x="1143" y="5135"/>
                    <a:pt x="1143" y="5133"/>
                  </a:cubicBezTo>
                  <a:lnTo>
                    <a:pt x="1142" y="5132"/>
                  </a:lnTo>
                  <a:close/>
                  <a:moveTo>
                    <a:pt x="1195" y="5183"/>
                  </a:moveTo>
                  <a:lnTo>
                    <a:pt x="1175" y="5171"/>
                  </a:lnTo>
                  <a:lnTo>
                    <a:pt x="1175" y="5171"/>
                  </a:lnTo>
                  <a:cubicBezTo>
                    <a:pt x="1175" y="5170"/>
                    <a:pt x="1176" y="5170"/>
                    <a:pt x="1176" y="5170"/>
                  </a:cubicBezTo>
                  <a:cubicBezTo>
                    <a:pt x="1178" y="5166"/>
                    <a:pt x="1179" y="5163"/>
                    <a:pt x="1179" y="5159"/>
                  </a:cubicBezTo>
                  <a:lnTo>
                    <a:pt x="1179" y="5159"/>
                  </a:lnTo>
                  <a:cubicBezTo>
                    <a:pt x="1179" y="5156"/>
                    <a:pt x="1178" y="5154"/>
                    <a:pt x="1177" y="5151"/>
                  </a:cubicBezTo>
                  <a:lnTo>
                    <a:pt x="1181" y="5153"/>
                  </a:lnTo>
                  <a:lnTo>
                    <a:pt x="1193" y="5159"/>
                  </a:lnTo>
                  <a:cubicBezTo>
                    <a:pt x="1199" y="5162"/>
                    <a:pt x="1205" y="5164"/>
                    <a:pt x="1211" y="5167"/>
                  </a:cubicBezTo>
                  <a:lnTo>
                    <a:pt x="1211" y="5167"/>
                  </a:lnTo>
                  <a:cubicBezTo>
                    <a:pt x="1209" y="5170"/>
                    <a:pt x="1209" y="5173"/>
                    <a:pt x="1209" y="5176"/>
                  </a:cubicBezTo>
                  <a:lnTo>
                    <a:pt x="1209" y="5176"/>
                  </a:lnTo>
                  <a:cubicBezTo>
                    <a:pt x="1209" y="5179"/>
                    <a:pt x="1209" y="5181"/>
                    <a:pt x="1210" y="5184"/>
                  </a:cubicBezTo>
                  <a:lnTo>
                    <a:pt x="1210" y="5184"/>
                  </a:lnTo>
                  <a:cubicBezTo>
                    <a:pt x="1209" y="5184"/>
                    <a:pt x="1209" y="5184"/>
                    <a:pt x="1208" y="5184"/>
                  </a:cubicBezTo>
                  <a:cubicBezTo>
                    <a:pt x="1207" y="5184"/>
                    <a:pt x="1206" y="5184"/>
                    <a:pt x="1205" y="5184"/>
                  </a:cubicBezTo>
                  <a:lnTo>
                    <a:pt x="1205" y="5184"/>
                  </a:lnTo>
                  <a:cubicBezTo>
                    <a:pt x="1203" y="5184"/>
                    <a:pt x="1201" y="5184"/>
                    <a:pt x="1199" y="5184"/>
                  </a:cubicBezTo>
                  <a:cubicBezTo>
                    <a:pt x="1197" y="5184"/>
                    <a:pt x="1196" y="5184"/>
                    <a:pt x="1195" y="5184"/>
                  </a:cubicBezTo>
                  <a:lnTo>
                    <a:pt x="1195" y="5183"/>
                  </a:lnTo>
                  <a:close/>
                  <a:moveTo>
                    <a:pt x="2086" y="5616"/>
                  </a:moveTo>
                  <a:lnTo>
                    <a:pt x="2119" y="5626"/>
                  </a:lnTo>
                  <a:lnTo>
                    <a:pt x="2148" y="5635"/>
                  </a:lnTo>
                  <a:lnTo>
                    <a:pt x="2156" y="5637"/>
                  </a:lnTo>
                  <a:lnTo>
                    <a:pt x="2156" y="5637"/>
                  </a:lnTo>
                  <a:cubicBezTo>
                    <a:pt x="2155" y="5638"/>
                    <a:pt x="2154" y="5639"/>
                    <a:pt x="2154" y="5640"/>
                  </a:cubicBezTo>
                  <a:lnTo>
                    <a:pt x="2148" y="5639"/>
                  </a:lnTo>
                  <a:lnTo>
                    <a:pt x="2118" y="5631"/>
                  </a:lnTo>
                  <a:cubicBezTo>
                    <a:pt x="2111" y="5628"/>
                    <a:pt x="2104" y="5625"/>
                    <a:pt x="2096" y="5621"/>
                  </a:cubicBezTo>
                  <a:lnTo>
                    <a:pt x="2086" y="5616"/>
                  </a:lnTo>
                  <a:close/>
                  <a:moveTo>
                    <a:pt x="2196" y="5658"/>
                  </a:moveTo>
                  <a:lnTo>
                    <a:pt x="2196" y="5658"/>
                  </a:lnTo>
                  <a:cubicBezTo>
                    <a:pt x="2196" y="5657"/>
                    <a:pt x="2196" y="5657"/>
                    <a:pt x="2196" y="5656"/>
                  </a:cubicBezTo>
                  <a:cubicBezTo>
                    <a:pt x="2196" y="5655"/>
                    <a:pt x="2196" y="5655"/>
                    <a:pt x="2196" y="5654"/>
                  </a:cubicBezTo>
                  <a:cubicBezTo>
                    <a:pt x="2196" y="5653"/>
                    <a:pt x="2196" y="5653"/>
                    <a:pt x="2196" y="5652"/>
                  </a:cubicBezTo>
                  <a:lnTo>
                    <a:pt x="2197" y="5652"/>
                  </a:lnTo>
                  <a:lnTo>
                    <a:pt x="2244" y="5662"/>
                  </a:lnTo>
                  <a:lnTo>
                    <a:pt x="2249" y="5662"/>
                  </a:lnTo>
                  <a:lnTo>
                    <a:pt x="2249" y="5662"/>
                  </a:lnTo>
                  <a:cubicBezTo>
                    <a:pt x="2249" y="5663"/>
                    <a:pt x="2249" y="5664"/>
                    <a:pt x="2249" y="5664"/>
                  </a:cubicBezTo>
                  <a:cubicBezTo>
                    <a:pt x="2249" y="5665"/>
                    <a:pt x="2249" y="5665"/>
                    <a:pt x="2249" y="5666"/>
                  </a:cubicBezTo>
                  <a:cubicBezTo>
                    <a:pt x="2249" y="5667"/>
                    <a:pt x="2249" y="5666"/>
                    <a:pt x="2249" y="5668"/>
                  </a:cubicBezTo>
                  <a:lnTo>
                    <a:pt x="2244" y="5668"/>
                  </a:lnTo>
                  <a:lnTo>
                    <a:pt x="2196" y="5658"/>
                  </a:lnTo>
                  <a:close/>
                  <a:moveTo>
                    <a:pt x="2294" y="5674"/>
                  </a:moveTo>
                  <a:cubicBezTo>
                    <a:pt x="2330" y="5682"/>
                    <a:pt x="2366" y="5690"/>
                    <a:pt x="2402" y="5697"/>
                  </a:cubicBezTo>
                  <a:cubicBezTo>
                    <a:pt x="2365" y="5692"/>
                    <a:pt x="2329" y="5685"/>
                    <a:pt x="2292" y="5678"/>
                  </a:cubicBezTo>
                  <a:lnTo>
                    <a:pt x="2292" y="5678"/>
                  </a:lnTo>
                  <a:cubicBezTo>
                    <a:pt x="2293" y="5678"/>
                    <a:pt x="2293" y="5678"/>
                    <a:pt x="2293" y="5677"/>
                  </a:cubicBezTo>
                  <a:cubicBezTo>
                    <a:pt x="2294" y="5676"/>
                    <a:pt x="2294" y="5675"/>
                    <a:pt x="2295" y="5674"/>
                  </a:cubicBezTo>
                  <a:lnTo>
                    <a:pt x="2294" y="5674"/>
                  </a:lnTo>
                  <a:close/>
                  <a:moveTo>
                    <a:pt x="5512" y="4042"/>
                  </a:moveTo>
                  <a:lnTo>
                    <a:pt x="5519" y="4024"/>
                  </a:lnTo>
                  <a:cubicBezTo>
                    <a:pt x="5522" y="4019"/>
                    <a:pt x="5524" y="4014"/>
                    <a:pt x="5527" y="4009"/>
                  </a:cubicBezTo>
                  <a:cubicBezTo>
                    <a:pt x="5523" y="4016"/>
                    <a:pt x="5520" y="4023"/>
                    <a:pt x="5517" y="4031"/>
                  </a:cubicBezTo>
                  <a:lnTo>
                    <a:pt x="5512" y="4042"/>
                  </a:lnTo>
                  <a:close/>
                  <a:moveTo>
                    <a:pt x="5702" y="3196"/>
                  </a:moveTo>
                  <a:lnTo>
                    <a:pt x="5702" y="3196"/>
                  </a:lnTo>
                  <a:cubicBezTo>
                    <a:pt x="5702" y="3195"/>
                    <a:pt x="5702" y="3195"/>
                    <a:pt x="5702" y="3194"/>
                  </a:cubicBezTo>
                  <a:cubicBezTo>
                    <a:pt x="5702" y="3193"/>
                    <a:pt x="5702" y="3192"/>
                    <a:pt x="5702" y="3192"/>
                  </a:cubicBezTo>
                  <a:lnTo>
                    <a:pt x="5702" y="3194"/>
                  </a:lnTo>
                  <a:lnTo>
                    <a:pt x="5702" y="3194"/>
                  </a:lnTo>
                  <a:cubicBezTo>
                    <a:pt x="5702" y="3195"/>
                    <a:pt x="5702" y="3195"/>
                    <a:pt x="5702" y="3195"/>
                  </a:cubicBezTo>
                  <a:cubicBezTo>
                    <a:pt x="5702" y="3195"/>
                    <a:pt x="5702" y="3195"/>
                    <a:pt x="5703" y="3196"/>
                  </a:cubicBezTo>
                  <a:lnTo>
                    <a:pt x="5702" y="3196"/>
                  </a:lnTo>
                  <a:close/>
                  <a:moveTo>
                    <a:pt x="5709" y="3102"/>
                  </a:moveTo>
                  <a:cubicBezTo>
                    <a:pt x="5709" y="3097"/>
                    <a:pt x="5709" y="3093"/>
                    <a:pt x="5709" y="3088"/>
                  </a:cubicBezTo>
                  <a:lnTo>
                    <a:pt x="5709" y="3095"/>
                  </a:lnTo>
                  <a:cubicBezTo>
                    <a:pt x="5709" y="3098"/>
                    <a:pt x="5709" y="3102"/>
                    <a:pt x="5709" y="3106"/>
                  </a:cubicBezTo>
                  <a:lnTo>
                    <a:pt x="5709" y="3106"/>
                  </a:lnTo>
                  <a:lnTo>
                    <a:pt x="5709" y="3106"/>
                  </a:lnTo>
                  <a:cubicBezTo>
                    <a:pt x="5709" y="3105"/>
                    <a:pt x="5710" y="3103"/>
                    <a:pt x="5710" y="3102"/>
                  </a:cubicBezTo>
                  <a:lnTo>
                    <a:pt x="5709" y="3102"/>
                  </a:lnTo>
                  <a:close/>
                  <a:moveTo>
                    <a:pt x="358" y="1594"/>
                  </a:moveTo>
                  <a:lnTo>
                    <a:pt x="360" y="1594"/>
                  </a:lnTo>
                  <a:cubicBezTo>
                    <a:pt x="360" y="1597"/>
                    <a:pt x="357" y="1601"/>
                    <a:pt x="357" y="1604"/>
                  </a:cubicBezTo>
                  <a:cubicBezTo>
                    <a:pt x="356" y="1607"/>
                    <a:pt x="356" y="1609"/>
                    <a:pt x="355" y="1612"/>
                  </a:cubicBezTo>
                  <a:cubicBezTo>
                    <a:pt x="351" y="1620"/>
                    <a:pt x="346" y="1627"/>
                    <a:pt x="341" y="1635"/>
                  </a:cubicBezTo>
                  <a:cubicBezTo>
                    <a:pt x="336" y="1642"/>
                    <a:pt x="332" y="1649"/>
                    <a:pt x="328" y="1656"/>
                  </a:cubicBezTo>
                  <a:lnTo>
                    <a:pt x="335" y="1642"/>
                  </a:lnTo>
                  <a:cubicBezTo>
                    <a:pt x="343" y="1626"/>
                    <a:pt x="351" y="1610"/>
                    <a:pt x="359" y="1594"/>
                  </a:cubicBezTo>
                  <a:lnTo>
                    <a:pt x="358" y="1594"/>
                  </a:lnTo>
                  <a:close/>
                  <a:moveTo>
                    <a:pt x="41" y="3227"/>
                  </a:moveTo>
                  <a:lnTo>
                    <a:pt x="41" y="3230"/>
                  </a:lnTo>
                  <a:cubicBezTo>
                    <a:pt x="44" y="3250"/>
                    <a:pt x="46" y="3271"/>
                    <a:pt x="49" y="3292"/>
                  </a:cubicBezTo>
                  <a:cubicBezTo>
                    <a:pt x="45" y="3272"/>
                    <a:pt x="42" y="3250"/>
                    <a:pt x="39" y="3227"/>
                  </a:cubicBezTo>
                  <a:lnTo>
                    <a:pt x="41" y="3227"/>
                  </a:lnTo>
                  <a:close/>
                  <a:moveTo>
                    <a:pt x="108" y="3531"/>
                  </a:moveTo>
                  <a:lnTo>
                    <a:pt x="108" y="3531"/>
                  </a:lnTo>
                  <a:cubicBezTo>
                    <a:pt x="107" y="3531"/>
                    <a:pt x="106" y="3532"/>
                    <a:pt x="104" y="3532"/>
                  </a:cubicBezTo>
                  <a:cubicBezTo>
                    <a:pt x="102" y="3533"/>
                    <a:pt x="101" y="3534"/>
                    <a:pt x="100" y="3536"/>
                  </a:cubicBezTo>
                  <a:cubicBezTo>
                    <a:pt x="84" y="3470"/>
                    <a:pt x="70" y="3405"/>
                    <a:pt x="60" y="3339"/>
                  </a:cubicBezTo>
                  <a:lnTo>
                    <a:pt x="60" y="3339"/>
                  </a:lnTo>
                  <a:cubicBezTo>
                    <a:pt x="72" y="3407"/>
                    <a:pt x="87" y="3464"/>
                    <a:pt x="109" y="3530"/>
                  </a:cubicBezTo>
                  <a:lnTo>
                    <a:pt x="108" y="3531"/>
                  </a:lnTo>
                  <a:close/>
                  <a:moveTo>
                    <a:pt x="1174" y="5174"/>
                  </a:moveTo>
                  <a:lnTo>
                    <a:pt x="1183" y="5179"/>
                  </a:lnTo>
                  <a:lnTo>
                    <a:pt x="1187" y="5182"/>
                  </a:lnTo>
                  <a:lnTo>
                    <a:pt x="1179" y="5179"/>
                  </a:lnTo>
                  <a:lnTo>
                    <a:pt x="1173" y="5174"/>
                  </a:lnTo>
                  <a:lnTo>
                    <a:pt x="1174" y="5174"/>
                  </a:lnTo>
                  <a:close/>
                  <a:moveTo>
                    <a:pt x="1199" y="5188"/>
                  </a:moveTo>
                  <a:lnTo>
                    <a:pt x="1205" y="5188"/>
                  </a:lnTo>
                  <a:lnTo>
                    <a:pt x="1211" y="5188"/>
                  </a:lnTo>
                  <a:lnTo>
                    <a:pt x="1211" y="5188"/>
                  </a:lnTo>
                  <a:lnTo>
                    <a:pt x="1212" y="5188"/>
                  </a:lnTo>
                  <a:cubicBezTo>
                    <a:pt x="1214" y="5192"/>
                    <a:pt x="1217" y="5195"/>
                    <a:pt x="1221" y="5198"/>
                  </a:cubicBezTo>
                  <a:cubicBezTo>
                    <a:pt x="1222" y="5199"/>
                    <a:pt x="1224" y="5199"/>
                    <a:pt x="1226" y="5200"/>
                  </a:cubicBezTo>
                  <a:lnTo>
                    <a:pt x="1226" y="5200"/>
                  </a:lnTo>
                  <a:cubicBezTo>
                    <a:pt x="1224" y="5200"/>
                    <a:pt x="1223" y="5201"/>
                    <a:pt x="1221" y="5201"/>
                  </a:cubicBezTo>
                  <a:lnTo>
                    <a:pt x="1208" y="5193"/>
                  </a:lnTo>
                  <a:lnTo>
                    <a:pt x="1199" y="5188"/>
                  </a:lnTo>
                  <a:close/>
                  <a:moveTo>
                    <a:pt x="2131" y="5636"/>
                  </a:moveTo>
                  <a:lnTo>
                    <a:pt x="2153" y="5642"/>
                  </a:lnTo>
                  <a:cubicBezTo>
                    <a:pt x="2153" y="5642"/>
                    <a:pt x="2151" y="5643"/>
                    <a:pt x="2151" y="5644"/>
                  </a:cubicBezTo>
                  <a:lnTo>
                    <a:pt x="2135" y="5638"/>
                  </a:lnTo>
                  <a:lnTo>
                    <a:pt x="2131" y="5636"/>
                  </a:lnTo>
                  <a:close/>
                  <a:moveTo>
                    <a:pt x="3318" y="5698"/>
                  </a:moveTo>
                  <a:lnTo>
                    <a:pt x="3318" y="5698"/>
                  </a:lnTo>
                  <a:lnTo>
                    <a:pt x="3318" y="5698"/>
                  </a:lnTo>
                  <a:cubicBezTo>
                    <a:pt x="3318" y="5697"/>
                    <a:pt x="3318" y="5697"/>
                    <a:pt x="3318" y="5697"/>
                  </a:cubicBezTo>
                  <a:cubicBezTo>
                    <a:pt x="3342" y="5694"/>
                    <a:pt x="3367" y="5691"/>
                    <a:pt x="3391" y="5688"/>
                  </a:cubicBezTo>
                  <a:lnTo>
                    <a:pt x="3391" y="5688"/>
                  </a:lnTo>
                  <a:lnTo>
                    <a:pt x="3404" y="5686"/>
                  </a:lnTo>
                  <a:lnTo>
                    <a:pt x="3413" y="5686"/>
                  </a:lnTo>
                  <a:lnTo>
                    <a:pt x="3419" y="5686"/>
                  </a:lnTo>
                  <a:cubicBezTo>
                    <a:pt x="3428" y="5686"/>
                    <a:pt x="3438" y="5687"/>
                    <a:pt x="3447" y="5687"/>
                  </a:cubicBezTo>
                  <a:cubicBezTo>
                    <a:pt x="3457" y="5687"/>
                    <a:pt x="3464" y="5687"/>
                    <a:pt x="3473" y="5686"/>
                  </a:cubicBezTo>
                  <a:lnTo>
                    <a:pt x="3473" y="5686"/>
                  </a:lnTo>
                  <a:cubicBezTo>
                    <a:pt x="3425" y="5694"/>
                    <a:pt x="3384" y="5697"/>
                    <a:pt x="3336" y="5697"/>
                  </a:cubicBezTo>
                  <a:lnTo>
                    <a:pt x="3318" y="5698"/>
                  </a:lnTo>
                  <a:close/>
                  <a:moveTo>
                    <a:pt x="3536" y="5661"/>
                  </a:moveTo>
                  <a:lnTo>
                    <a:pt x="3536" y="5661"/>
                  </a:lnTo>
                  <a:cubicBezTo>
                    <a:pt x="3534" y="5659"/>
                    <a:pt x="3533" y="5659"/>
                    <a:pt x="3531" y="5658"/>
                  </a:cubicBezTo>
                  <a:lnTo>
                    <a:pt x="3531" y="5658"/>
                  </a:lnTo>
                  <a:cubicBezTo>
                    <a:pt x="3553" y="5655"/>
                    <a:pt x="3575" y="5652"/>
                    <a:pt x="3596" y="5648"/>
                  </a:cubicBezTo>
                  <a:lnTo>
                    <a:pt x="3580" y="5652"/>
                  </a:lnTo>
                  <a:cubicBezTo>
                    <a:pt x="3565" y="5655"/>
                    <a:pt x="3550" y="5658"/>
                    <a:pt x="3535" y="5661"/>
                  </a:cubicBezTo>
                  <a:lnTo>
                    <a:pt x="3536" y="5661"/>
                  </a:lnTo>
                  <a:close/>
                  <a:moveTo>
                    <a:pt x="4116" y="5471"/>
                  </a:moveTo>
                  <a:cubicBezTo>
                    <a:pt x="4136" y="5460"/>
                    <a:pt x="4155" y="5451"/>
                    <a:pt x="4175" y="5439"/>
                  </a:cubicBezTo>
                  <a:cubicBezTo>
                    <a:pt x="4181" y="5436"/>
                    <a:pt x="4186" y="5433"/>
                    <a:pt x="4192" y="5430"/>
                  </a:cubicBezTo>
                  <a:lnTo>
                    <a:pt x="4187" y="5433"/>
                  </a:lnTo>
                  <a:lnTo>
                    <a:pt x="4171" y="5443"/>
                  </a:lnTo>
                  <a:lnTo>
                    <a:pt x="4167" y="5445"/>
                  </a:lnTo>
                  <a:cubicBezTo>
                    <a:pt x="4151" y="5453"/>
                    <a:pt x="4135" y="5462"/>
                    <a:pt x="4119" y="5469"/>
                  </a:cubicBezTo>
                  <a:lnTo>
                    <a:pt x="4116" y="5471"/>
                  </a:lnTo>
                  <a:close/>
                  <a:moveTo>
                    <a:pt x="4333" y="5342"/>
                  </a:moveTo>
                  <a:lnTo>
                    <a:pt x="4338" y="5339"/>
                  </a:lnTo>
                  <a:cubicBezTo>
                    <a:pt x="4345" y="5335"/>
                    <a:pt x="4351" y="5331"/>
                    <a:pt x="4358" y="5326"/>
                  </a:cubicBezTo>
                  <a:lnTo>
                    <a:pt x="4338" y="5339"/>
                  </a:lnTo>
                  <a:lnTo>
                    <a:pt x="4333" y="5342"/>
                  </a:lnTo>
                  <a:close/>
                  <a:moveTo>
                    <a:pt x="5712" y="3091"/>
                  </a:moveTo>
                  <a:cubicBezTo>
                    <a:pt x="5712" y="3070"/>
                    <a:pt x="5712" y="3048"/>
                    <a:pt x="5712" y="3026"/>
                  </a:cubicBezTo>
                  <a:lnTo>
                    <a:pt x="5712" y="3026"/>
                  </a:lnTo>
                  <a:cubicBezTo>
                    <a:pt x="5712" y="3051"/>
                    <a:pt x="5714" y="3078"/>
                    <a:pt x="5715" y="3105"/>
                  </a:cubicBezTo>
                  <a:lnTo>
                    <a:pt x="5711" y="3106"/>
                  </a:lnTo>
                  <a:lnTo>
                    <a:pt x="5712" y="3091"/>
                  </a:lnTo>
                  <a:close/>
                  <a:moveTo>
                    <a:pt x="5707" y="2662"/>
                  </a:moveTo>
                  <a:cubicBezTo>
                    <a:pt x="5707" y="2655"/>
                    <a:pt x="5707" y="2647"/>
                    <a:pt x="5707" y="2640"/>
                  </a:cubicBezTo>
                  <a:cubicBezTo>
                    <a:pt x="5707" y="2633"/>
                    <a:pt x="5707" y="2624"/>
                    <a:pt x="5707" y="2616"/>
                  </a:cubicBezTo>
                  <a:cubicBezTo>
                    <a:pt x="5706" y="2591"/>
                    <a:pt x="5704" y="2566"/>
                    <a:pt x="5703" y="2541"/>
                  </a:cubicBezTo>
                  <a:lnTo>
                    <a:pt x="5703" y="2541"/>
                  </a:lnTo>
                  <a:cubicBezTo>
                    <a:pt x="5705" y="2541"/>
                    <a:pt x="5707" y="2541"/>
                    <a:pt x="5710" y="2540"/>
                  </a:cubicBezTo>
                  <a:cubicBezTo>
                    <a:pt x="5710" y="2560"/>
                    <a:pt x="5710" y="2578"/>
                    <a:pt x="5710" y="2598"/>
                  </a:cubicBezTo>
                  <a:cubicBezTo>
                    <a:pt x="5710" y="2618"/>
                    <a:pt x="5707" y="2640"/>
                    <a:pt x="5707" y="2661"/>
                  </a:cubicBezTo>
                  <a:lnTo>
                    <a:pt x="5707" y="2662"/>
                  </a:lnTo>
                  <a:close/>
                  <a:moveTo>
                    <a:pt x="5708" y="2361"/>
                  </a:moveTo>
                  <a:cubicBezTo>
                    <a:pt x="5708" y="2359"/>
                    <a:pt x="5708" y="2357"/>
                    <a:pt x="5708" y="2354"/>
                  </a:cubicBezTo>
                  <a:lnTo>
                    <a:pt x="5709" y="2354"/>
                  </a:lnTo>
                  <a:cubicBezTo>
                    <a:pt x="5710" y="2359"/>
                    <a:pt x="5710" y="2363"/>
                    <a:pt x="5711" y="2368"/>
                  </a:cubicBezTo>
                  <a:lnTo>
                    <a:pt x="5711" y="2368"/>
                  </a:lnTo>
                  <a:cubicBezTo>
                    <a:pt x="5712" y="2369"/>
                    <a:pt x="5712" y="2371"/>
                    <a:pt x="5713" y="2373"/>
                  </a:cubicBezTo>
                  <a:lnTo>
                    <a:pt x="5713" y="2373"/>
                  </a:lnTo>
                  <a:lnTo>
                    <a:pt x="5713" y="2374"/>
                  </a:lnTo>
                  <a:cubicBezTo>
                    <a:pt x="5713" y="2375"/>
                    <a:pt x="5713" y="2375"/>
                    <a:pt x="5713" y="2376"/>
                  </a:cubicBezTo>
                  <a:lnTo>
                    <a:pt x="5713" y="2376"/>
                  </a:lnTo>
                  <a:cubicBezTo>
                    <a:pt x="5711" y="2376"/>
                    <a:pt x="5709" y="2377"/>
                    <a:pt x="5707" y="2378"/>
                  </a:cubicBezTo>
                  <a:lnTo>
                    <a:pt x="5708" y="2361"/>
                  </a:lnTo>
                  <a:close/>
                  <a:moveTo>
                    <a:pt x="4112" y="342"/>
                  </a:moveTo>
                  <a:lnTo>
                    <a:pt x="4107" y="338"/>
                  </a:lnTo>
                  <a:lnTo>
                    <a:pt x="4113" y="341"/>
                  </a:lnTo>
                  <a:lnTo>
                    <a:pt x="4112" y="342"/>
                  </a:lnTo>
                  <a:close/>
                  <a:moveTo>
                    <a:pt x="1187" y="5184"/>
                  </a:moveTo>
                  <a:lnTo>
                    <a:pt x="1187" y="5184"/>
                  </a:lnTo>
                  <a:cubicBezTo>
                    <a:pt x="1188" y="5184"/>
                    <a:pt x="1190" y="5185"/>
                    <a:pt x="1191" y="5185"/>
                  </a:cubicBezTo>
                  <a:lnTo>
                    <a:pt x="1195" y="5186"/>
                  </a:lnTo>
                  <a:lnTo>
                    <a:pt x="1195" y="5186"/>
                  </a:lnTo>
                  <a:lnTo>
                    <a:pt x="1201" y="5190"/>
                  </a:lnTo>
                  <a:lnTo>
                    <a:pt x="1220" y="5202"/>
                  </a:lnTo>
                  <a:lnTo>
                    <a:pt x="1220" y="5202"/>
                  </a:lnTo>
                  <a:cubicBezTo>
                    <a:pt x="1219" y="5204"/>
                    <a:pt x="1217" y="5205"/>
                    <a:pt x="1216" y="5207"/>
                  </a:cubicBezTo>
                  <a:cubicBezTo>
                    <a:pt x="1208" y="5200"/>
                    <a:pt x="1199" y="5194"/>
                    <a:pt x="1191" y="5187"/>
                  </a:cubicBezTo>
                  <a:lnTo>
                    <a:pt x="1187" y="5184"/>
                  </a:lnTo>
                  <a:close/>
                  <a:moveTo>
                    <a:pt x="3235" y="5727"/>
                  </a:moveTo>
                  <a:lnTo>
                    <a:pt x="3243" y="5724"/>
                  </a:lnTo>
                  <a:lnTo>
                    <a:pt x="3247" y="5723"/>
                  </a:lnTo>
                  <a:cubicBezTo>
                    <a:pt x="3255" y="5721"/>
                    <a:pt x="3262" y="5718"/>
                    <a:pt x="3269" y="5714"/>
                  </a:cubicBezTo>
                  <a:lnTo>
                    <a:pt x="3274" y="5712"/>
                  </a:lnTo>
                  <a:lnTo>
                    <a:pt x="3275" y="5712"/>
                  </a:lnTo>
                  <a:lnTo>
                    <a:pt x="3275" y="5712"/>
                  </a:lnTo>
                  <a:cubicBezTo>
                    <a:pt x="3277" y="5715"/>
                    <a:pt x="3280" y="5719"/>
                    <a:pt x="3283" y="5720"/>
                  </a:cubicBezTo>
                  <a:cubicBezTo>
                    <a:pt x="3284" y="5721"/>
                    <a:pt x="3284" y="5721"/>
                    <a:pt x="3285" y="5721"/>
                  </a:cubicBezTo>
                  <a:cubicBezTo>
                    <a:pt x="3271" y="5723"/>
                    <a:pt x="3258" y="5725"/>
                    <a:pt x="3244" y="5726"/>
                  </a:cubicBezTo>
                  <a:lnTo>
                    <a:pt x="3235" y="5727"/>
                  </a:lnTo>
                  <a:close/>
                  <a:moveTo>
                    <a:pt x="5633" y="3719"/>
                  </a:moveTo>
                  <a:cubicBezTo>
                    <a:pt x="5635" y="3713"/>
                    <a:pt x="5637" y="3705"/>
                    <a:pt x="5639" y="3698"/>
                  </a:cubicBezTo>
                  <a:lnTo>
                    <a:pt x="5644" y="3682"/>
                  </a:lnTo>
                  <a:cubicBezTo>
                    <a:pt x="5642" y="3692"/>
                    <a:pt x="5639" y="3702"/>
                    <a:pt x="5636" y="3711"/>
                  </a:cubicBezTo>
                  <a:cubicBezTo>
                    <a:pt x="5635" y="3714"/>
                    <a:pt x="5634" y="3717"/>
                    <a:pt x="5633" y="3719"/>
                  </a:cubicBezTo>
                  <a:close/>
                  <a:moveTo>
                    <a:pt x="5721" y="3294"/>
                  </a:moveTo>
                  <a:lnTo>
                    <a:pt x="5721" y="3294"/>
                  </a:lnTo>
                  <a:cubicBezTo>
                    <a:pt x="5717" y="3294"/>
                    <a:pt x="5714" y="3295"/>
                    <a:pt x="5710" y="3297"/>
                  </a:cubicBezTo>
                  <a:cubicBezTo>
                    <a:pt x="5707" y="3299"/>
                    <a:pt x="5704" y="3301"/>
                    <a:pt x="5702" y="3304"/>
                  </a:cubicBezTo>
                  <a:cubicBezTo>
                    <a:pt x="5702" y="3298"/>
                    <a:pt x="5703" y="3292"/>
                    <a:pt x="5704" y="3286"/>
                  </a:cubicBezTo>
                  <a:cubicBezTo>
                    <a:pt x="5706" y="3259"/>
                    <a:pt x="5708" y="3231"/>
                    <a:pt x="5709" y="3203"/>
                  </a:cubicBezTo>
                  <a:cubicBezTo>
                    <a:pt x="5709" y="3202"/>
                    <a:pt x="5709" y="3201"/>
                    <a:pt x="5709" y="3200"/>
                  </a:cubicBezTo>
                  <a:cubicBezTo>
                    <a:pt x="5709" y="3184"/>
                    <a:pt x="5710" y="3167"/>
                    <a:pt x="5711" y="3150"/>
                  </a:cubicBezTo>
                  <a:lnTo>
                    <a:pt x="5711" y="3150"/>
                  </a:lnTo>
                  <a:cubicBezTo>
                    <a:pt x="5713" y="3151"/>
                    <a:pt x="5715" y="3152"/>
                    <a:pt x="5718" y="3152"/>
                  </a:cubicBezTo>
                  <a:cubicBezTo>
                    <a:pt x="5720" y="3207"/>
                    <a:pt x="5721" y="3254"/>
                    <a:pt x="5721" y="3294"/>
                  </a:cubicBezTo>
                  <a:close/>
                  <a:moveTo>
                    <a:pt x="5690" y="2833"/>
                  </a:moveTo>
                  <a:lnTo>
                    <a:pt x="5690" y="2833"/>
                  </a:lnTo>
                  <a:cubicBezTo>
                    <a:pt x="5688" y="2833"/>
                    <a:pt x="5685" y="2834"/>
                    <a:pt x="5683" y="2835"/>
                  </a:cubicBezTo>
                  <a:lnTo>
                    <a:pt x="5683" y="2835"/>
                  </a:lnTo>
                  <a:cubicBezTo>
                    <a:pt x="5684" y="2807"/>
                    <a:pt x="5687" y="2783"/>
                    <a:pt x="5693" y="2756"/>
                  </a:cubicBezTo>
                  <a:lnTo>
                    <a:pt x="5695" y="2757"/>
                  </a:lnTo>
                  <a:lnTo>
                    <a:pt x="5695" y="2757"/>
                  </a:lnTo>
                  <a:cubicBezTo>
                    <a:pt x="5691" y="2775"/>
                    <a:pt x="5689" y="2790"/>
                    <a:pt x="5689" y="2808"/>
                  </a:cubicBezTo>
                  <a:cubicBezTo>
                    <a:pt x="5689" y="2817"/>
                    <a:pt x="5689" y="2824"/>
                    <a:pt x="5690" y="2833"/>
                  </a:cubicBezTo>
                  <a:close/>
                  <a:moveTo>
                    <a:pt x="5710" y="2559"/>
                  </a:moveTo>
                  <a:lnTo>
                    <a:pt x="5710" y="2538"/>
                  </a:lnTo>
                  <a:lnTo>
                    <a:pt x="5710" y="2538"/>
                  </a:lnTo>
                  <a:lnTo>
                    <a:pt x="5710" y="2559"/>
                  </a:lnTo>
                  <a:close/>
                  <a:moveTo>
                    <a:pt x="5712" y="2498"/>
                  </a:moveTo>
                  <a:lnTo>
                    <a:pt x="5710" y="2496"/>
                  </a:lnTo>
                  <a:lnTo>
                    <a:pt x="5710" y="2491"/>
                  </a:lnTo>
                  <a:cubicBezTo>
                    <a:pt x="5710" y="2486"/>
                    <a:pt x="5710" y="2481"/>
                    <a:pt x="5710" y="2477"/>
                  </a:cubicBezTo>
                  <a:lnTo>
                    <a:pt x="5710" y="2445"/>
                  </a:lnTo>
                  <a:cubicBezTo>
                    <a:pt x="5710" y="2438"/>
                    <a:pt x="5710" y="2431"/>
                    <a:pt x="5710" y="2425"/>
                  </a:cubicBezTo>
                  <a:lnTo>
                    <a:pt x="5710" y="2421"/>
                  </a:lnTo>
                  <a:lnTo>
                    <a:pt x="5710" y="2421"/>
                  </a:lnTo>
                  <a:cubicBezTo>
                    <a:pt x="5712" y="2421"/>
                    <a:pt x="5714" y="2422"/>
                    <a:pt x="5717" y="2422"/>
                  </a:cubicBezTo>
                  <a:cubicBezTo>
                    <a:pt x="5715" y="2442"/>
                    <a:pt x="5713" y="2468"/>
                    <a:pt x="5712" y="2498"/>
                  </a:cubicBezTo>
                  <a:close/>
                  <a:moveTo>
                    <a:pt x="4209" y="335"/>
                  </a:moveTo>
                  <a:lnTo>
                    <a:pt x="4209" y="335"/>
                  </a:lnTo>
                  <a:cubicBezTo>
                    <a:pt x="4208" y="335"/>
                    <a:pt x="4208" y="336"/>
                    <a:pt x="4207" y="337"/>
                  </a:cubicBezTo>
                  <a:cubicBezTo>
                    <a:pt x="4205" y="340"/>
                    <a:pt x="4204" y="344"/>
                    <a:pt x="4204" y="348"/>
                  </a:cubicBezTo>
                  <a:lnTo>
                    <a:pt x="4204" y="348"/>
                  </a:lnTo>
                  <a:lnTo>
                    <a:pt x="4204" y="348"/>
                  </a:lnTo>
                  <a:cubicBezTo>
                    <a:pt x="4204" y="352"/>
                    <a:pt x="4206" y="356"/>
                    <a:pt x="4208" y="360"/>
                  </a:cubicBezTo>
                  <a:cubicBezTo>
                    <a:pt x="4211" y="364"/>
                    <a:pt x="4213" y="367"/>
                    <a:pt x="4216" y="369"/>
                  </a:cubicBezTo>
                  <a:cubicBezTo>
                    <a:pt x="4220" y="371"/>
                    <a:pt x="4224" y="372"/>
                    <a:pt x="4228" y="372"/>
                  </a:cubicBezTo>
                  <a:lnTo>
                    <a:pt x="4228" y="372"/>
                  </a:lnTo>
                  <a:lnTo>
                    <a:pt x="4228" y="372"/>
                  </a:lnTo>
                  <a:cubicBezTo>
                    <a:pt x="4233" y="372"/>
                    <a:pt x="4237" y="371"/>
                    <a:pt x="4240" y="369"/>
                  </a:cubicBezTo>
                  <a:cubicBezTo>
                    <a:pt x="4242" y="368"/>
                    <a:pt x="4241" y="368"/>
                    <a:pt x="4242" y="367"/>
                  </a:cubicBezTo>
                  <a:lnTo>
                    <a:pt x="4243" y="369"/>
                  </a:lnTo>
                  <a:cubicBezTo>
                    <a:pt x="4246" y="373"/>
                    <a:pt x="4248" y="377"/>
                    <a:pt x="4251" y="381"/>
                  </a:cubicBezTo>
                  <a:cubicBezTo>
                    <a:pt x="4254" y="385"/>
                    <a:pt x="4254" y="385"/>
                    <a:pt x="4255" y="387"/>
                  </a:cubicBezTo>
                  <a:lnTo>
                    <a:pt x="4262" y="401"/>
                  </a:lnTo>
                  <a:lnTo>
                    <a:pt x="4266" y="408"/>
                  </a:lnTo>
                  <a:cubicBezTo>
                    <a:pt x="4268" y="412"/>
                    <a:pt x="4270" y="416"/>
                    <a:pt x="4272" y="421"/>
                  </a:cubicBezTo>
                  <a:lnTo>
                    <a:pt x="4266" y="418"/>
                  </a:lnTo>
                  <a:cubicBezTo>
                    <a:pt x="4255" y="412"/>
                    <a:pt x="4243" y="406"/>
                    <a:pt x="4232" y="400"/>
                  </a:cubicBezTo>
                  <a:lnTo>
                    <a:pt x="4201" y="384"/>
                  </a:lnTo>
                  <a:cubicBezTo>
                    <a:pt x="4187" y="376"/>
                    <a:pt x="4172" y="369"/>
                    <a:pt x="4156" y="361"/>
                  </a:cubicBezTo>
                  <a:lnTo>
                    <a:pt x="4156" y="361"/>
                  </a:lnTo>
                  <a:cubicBezTo>
                    <a:pt x="4158" y="358"/>
                    <a:pt x="4159" y="355"/>
                    <a:pt x="4159" y="351"/>
                  </a:cubicBezTo>
                  <a:lnTo>
                    <a:pt x="4159" y="351"/>
                  </a:lnTo>
                  <a:lnTo>
                    <a:pt x="4159" y="351"/>
                  </a:lnTo>
                  <a:cubicBezTo>
                    <a:pt x="4158" y="347"/>
                    <a:pt x="4157" y="344"/>
                    <a:pt x="4155" y="340"/>
                  </a:cubicBezTo>
                  <a:cubicBezTo>
                    <a:pt x="4155" y="339"/>
                    <a:pt x="4154" y="338"/>
                    <a:pt x="4153" y="337"/>
                  </a:cubicBezTo>
                  <a:lnTo>
                    <a:pt x="4158" y="335"/>
                  </a:lnTo>
                  <a:lnTo>
                    <a:pt x="4158" y="335"/>
                  </a:lnTo>
                  <a:cubicBezTo>
                    <a:pt x="4160" y="333"/>
                    <a:pt x="4163" y="332"/>
                    <a:pt x="4166" y="332"/>
                  </a:cubicBezTo>
                  <a:lnTo>
                    <a:pt x="4170" y="330"/>
                  </a:lnTo>
                  <a:lnTo>
                    <a:pt x="4170" y="330"/>
                  </a:lnTo>
                  <a:cubicBezTo>
                    <a:pt x="4175" y="329"/>
                    <a:pt x="4179" y="329"/>
                    <a:pt x="4184" y="329"/>
                  </a:cubicBezTo>
                  <a:lnTo>
                    <a:pt x="4184" y="329"/>
                  </a:lnTo>
                  <a:lnTo>
                    <a:pt x="4184" y="329"/>
                  </a:lnTo>
                  <a:cubicBezTo>
                    <a:pt x="4193" y="329"/>
                    <a:pt x="4201" y="330"/>
                    <a:pt x="4209" y="334"/>
                  </a:cubicBezTo>
                  <a:lnTo>
                    <a:pt x="4209" y="335"/>
                  </a:lnTo>
                  <a:close/>
                  <a:moveTo>
                    <a:pt x="58" y="2393"/>
                  </a:moveTo>
                  <a:lnTo>
                    <a:pt x="58" y="2393"/>
                  </a:lnTo>
                  <a:cubicBezTo>
                    <a:pt x="59" y="2393"/>
                    <a:pt x="60" y="2393"/>
                    <a:pt x="61" y="2393"/>
                  </a:cubicBezTo>
                  <a:cubicBezTo>
                    <a:pt x="61" y="2393"/>
                    <a:pt x="62" y="2393"/>
                    <a:pt x="63" y="2393"/>
                  </a:cubicBezTo>
                  <a:lnTo>
                    <a:pt x="63" y="2393"/>
                  </a:lnTo>
                  <a:cubicBezTo>
                    <a:pt x="63" y="2393"/>
                    <a:pt x="63" y="2393"/>
                    <a:pt x="63" y="2394"/>
                  </a:cubicBezTo>
                  <a:cubicBezTo>
                    <a:pt x="63" y="2394"/>
                    <a:pt x="63" y="2394"/>
                    <a:pt x="63" y="2395"/>
                  </a:cubicBezTo>
                  <a:cubicBezTo>
                    <a:pt x="63" y="2397"/>
                    <a:pt x="61" y="2399"/>
                    <a:pt x="61" y="2402"/>
                  </a:cubicBezTo>
                  <a:lnTo>
                    <a:pt x="61" y="2402"/>
                  </a:lnTo>
                  <a:lnTo>
                    <a:pt x="61" y="2402"/>
                  </a:lnTo>
                  <a:cubicBezTo>
                    <a:pt x="58" y="2402"/>
                    <a:pt x="56" y="2403"/>
                    <a:pt x="54" y="2405"/>
                  </a:cubicBezTo>
                  <a:cubicBezTo>
                    <a:pt x="53" y="2405"/>
                    <a:pt x="53" y="2405"/>
                    <a:pt x="53" y="2405"/>
                  </a:cubicBezTo>
                  <a:cubicBezTo>
                    <a:pt x="54" y="2401"/>
                    <a:pt x="56" y="2397"/>
                    <a:pt x="58" y="2393"/>
                  </a:cubicBezTo>
                  <a:close/>
                  <a:moveTo>
                    <a:pt x="29" y="2662"/>
                  </a:moveTo>
                  <a:lnTo>
                    <a:pt x="29" y="2662"/>
                  </a:lnTo>
                  <a:cubicBezTo>
                    <a:pt x="29" y="2656"/>
                    <a:pt x="29" y="2651"/>
                    <a:pt x="29" y="2645"/>
                  </a:cubicBezTo>
                  <a:cubicBezTo>
                    <a:pt x="29" y="2571"/>
                    <a:pt x="33" y="2510"/>
                    <a:pt x="44" y="2437"/>
                  </a:cubicBezTo>
                  <a:lnTo>
                    <a:pt x="44" y="2437"/>
                  </a:lnTo>
                  <a:cubicBezTo>
                    <a:pt x="44" y="2438"/>
                    <a:pt x="44" y="2438"/>
                    <a:pt x="44" y="2438"/>
                  </a:cubicBezTo>
                  <a:cubicBezTo>
                    <a:pt x="46" y="2441"/>
                    <a:pt x="48" y="2443"/>
                    <a:pt x="51" y="2446"/>
                  </a:cubicBezTo>
                  <a:cubicBezTo>
                    <a:pt x="51" y="2447"/>
                    <a:pt x="51" y="2449"/>
                    <a:pt x="51" y="2451"/>
                  </a:cubicBezTo>
                  <a:cubicBezTo>
                    <a:pt x="51" y="2452"/>
                    <a:pt x="51" y="2455"/>
                    <a:pt x="51" y="2458"/>
                  </a:cubicBezTo>
                  <a:lnTo>
                    <a:pt x="49" y="2469"/>
                  </a:lnTo>
                  <a:cubicBezTo>
                    <a:pt x="49" y="2472"/>
                    <a:pt x="49" y="2476"/>
                    <a:pt x="48" y="2479"/>
                  </a:cubicBezTo>
                  <a:cubicBezTo>
                    <a:pt x="46" y="2482"/>
                    <a:pt x="48" y="2486"/>
                    <a:pt x="47" y="2490"/>
                  </a:cubicBezTo>
                  <a:cubicBezTo>
                    <a:pt x="45" y="2493"/>
                    <a:pt x="45" y="2503"/>
                    <a:pt x="44" y="2509"/>
                  </a:cubicBezTo>
                  <a:lnTo>
                    <a:pt x="44" y="2515"/>
                  </a:lnTo>
                  <a:cubicBezTo>
                    <a:pt x="44" y="2521"/>
                    <a:pt x="43" y="2527"/>
                    <a:pt x="43" y="2532"/>
                  </a:cubicBezTo>
                  <a:lnTo>
                    <a:pt x="43" y="2539"/>
                  </a:lnTo>
                  <a:cubicBezTo>
                    <a:pt x="43" y="2544"/>
                    <a:pt x="41" y="2550"/>
                    <a:pt x="41" y="2556"/>
                  </a:cubicBezTo>
                  <a:cubicBezTo>
                    <a:pt x="41" y="2558"/>
                    <a:pt x="41" y="2560"/>
                    <a:pt x="41" y="2562"/>
                  </a:cubicBezTo>
                  <a:cubicBezTo>
                    <a:pt x="41" y="2568"/>
                    <a:pt x="40" y="2574"/>
                    <a:pt x="40" y="2581"/>
                  </a:cubicBezTo>
                  <a:cubicBezTo>
                    <a:pt x="40" y="2583"/>
                    <a:pt x="40" y="2585"/>
                    <a:pt x="40" y="2586"/>
                  </a:cubicBezTo>
                  <a:cubicBezTo>
                    <a:pt x="40" y="2593"/>
                    <a:pt x="39" y="2599"/>
                    <a:pt x="38" y="2605"/>
                  </a:cubicBezTo>
                  <a:cubicBezTo>
                    <a:pt x="38" y="2607"/>
                    <a:pt x="38" y="2609"/>
                    <a:pt x="38" y="2612"/>
                  </a:cubicBezTo>
                  <a:lnTo>
                    <a:pt x="37" y="2631"/>
                  </a:lnTo>
                  <a:cubicBezTo>
                    <a:pt x="37" y="2633"/>
                    <a:pt x="37" y="2635"/>
                    <a:pt x="37" y="2637"/>
                  </a:cubicBezTo>
                  <a:lnTo>
                    <a:pt x="36" y="2657"/>
                  </a:lnTo>
                  <a:cubicBezTo>
                    <a:pt x="36" y="2659"/>
                    <a:pt x="36" y="2661"/>
                    <a:pt x="36" y="2663"/>
                  </a:cubicBezTo>
                  <a:lnTo>
                    <a:pt x="35" y="2683"/>
                  </a:lnTo>
                  <a:cubicBezTo>
                    <a:pt x="35" y="2685"/>
                    <a:pt x="35" y="2687"/>
                    <a:pt x="35" y="2690"/>
                  </a:cubicBezTo>
                  <a:lnTo>
                    <a:pt x="35" y="2690"/>
                  </a:lnTo>
                  <a:lnTo>
                    <a:pt x="33" y="2690"/>
                  </a:lnTo>
                  <a:lnTo>
                    <a:pt x="29" y="2662"/>
                  </a:lnTo>
                  <a:close/>
                </a:path>
              </a:pathLst>
            </a:custGeom>
            <a:solidFill>
              <a:schemeClr val="accent6">
                <a:lumMod val="75000"/>
              </a:schemeClr>
            </a:solidFill>
            <a:ln w="12700">
              <a:noFill/>
            </a:ln>
            <a:effectLst/>
          </p:spPr>
          <p:txBody>
            <a:bodyPr wrap="none" anchor="ctr"/>
            <a:lstStyle/>
            <a:p>
              <a:endParaRPr lang="zh-CN" altLang="en-US" sz="1220">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5" name="组合 64"/>
          <p:cNvGrpSpPr/>
          <p:nvPr/>
        </p:nvGrpSpPr>
        <p:grpSpPr>
          <a:xfrm>
            <a:off x="4224020" y="4877435"/>
            <a:ext cx="3551555" cy="861060"/>
            <a:chOff x="6400" y="6226"/>
            <a:chExt cx="5593" cy="1356"/>
          </a:xfrm>
        </p:grpSpPr>
        <p:sp>
          <p:nvSpPr>
            <p:cNvPr id="66" name="Freeform 78"/>
            <p:cNvSpPr>
              <a:spLocks noEditPoints="1"/>
            </p:cNvSpPr>
            <p:nvPr/>
          </p:nvSpPr>
          <p:spPr bwMode="auto">
            <a:xfrm>
              <a:off x="10448" y="6227"/>
              <a:ext cx="773" cy="664"/>
            </a:xfrm>
            <a:custGeom>
              <a:avLst/>
              <a:gdLst>
                <a:gd name="T0" fmla="*/ 151 w 152"/>
                <a:gd name="T1" fmla="*/ 112 h 112"/>
                <a:gd name="T2" fmla="*/ 117 w 152"/>
                <a:gd name="T3" fmla="*/ 112 h 112"/>
                <a:gd name="T4" fmla="*/ 113 w 152"/>
                <a:gd name="T5" fmla="*/ 70 h 112"/>
                <a:gd name="T6" fmla="*/ 95 w 152"/>
                <a:gd name="T7" fmla="*/ 65 h 112"/>
                <a:gd name="T8" fmla="*/ 103 w 152"/>
                <a:gd name="T9" fmla="*/ 59 h 112"/>
                <a:gd name="T10" fmla="*/ 98 w 152"/>
                <a:gd name="T11" fmla="*/ 48 h 112"/>
                <a:gd name="T12" fmla="*/ 94 w 152"/>
                <a:gd name="T13" fmla="*/ 43 h 112"/>
                <a:gd name="T14" fmla="*/ 97 w 152"/>
                <a:gd name="T15" fmla="*/ 36 h 112"/>
                <a:gd name="T16" fmla="*/ 96 w 152"/>
                <a:gd name="T17" fmla="*/ 26 h 112"/>
                <a:gd name="T18" fmla="*/ 114 w 152"/>
                <a:gd name="T19" fmla="*/ 12 h 112"/>
                <a:gd name="T20" fmla="*/ 133 w 152"/>
                <a:gd name="T21" fmla="*/ 26 h 112"/>
                <a:gd name="T22" fmla="*/ 132 w 152"/>
                <a:gd name="T23" fmla="*/ 36 h 112"/>
                <a:gd name="T24" fmla="*/ 135 w 152"/>
                <a:gd name="T25" fmla="*/ 43 h 112"/>
                <a:gd name="T26" fmla="*/ 131 w 152"/>
                <a:gd name="T27" fmla="*/ 48 h 112"/>
                <a:gd name="T28" fmla="*/ 126 w 152"/>
                <a:gd name="T29" fmla="*/ 59 h 112"/>
                <a:gd name="T30" fmla="*/ 126 w 152"/>
                <a:gd name="T31" fmla="*/ 68 h 112"/>
                <a:gd name="T32" fmla="*/ 138 w 152"/>
                <a:gd name="T33" fmla="*/ 73 h 112"/>
                <a:gd name="T34" fmla="*/ 150 w 152"/>
                <a:gd name="T35" fmla="*/ 84 h 112"/>
                <a:gd name="T36" fmla="*/ 151 w 152"/>
                <a:gd name="T37" fmla="*/ 112 h 112"/>
                <a:gd name="T38" fmla="*/ 79 w 152"/>
                <a:gd name="T39" fmla="*/ 69 h 112"/>
                <a:gd name="T40" fmla="*/ 66 w 152"/>
                <a:gd name="T41" fmla="*/ 63 h 112"/>
                <a:gd name="T42" fmla="*/ 66 w 152"/>
                <a:gd name="T43" fmla="*/ 53 h 112"/>
                <a:gd name="T44" fmla="*/ 71 w 152"/>
                <a:gd name="T45" fmla="*/ 41 h 112"/>
                <a:gd name="T46" fmla="*/ 76 w 152"/>
                <a:gd name="T47" fmla="*/ 35 h 112"/>
                <a:gd name="T48" fmla="*/ 73 w 152"/>
                <a:gd name="T49" fmla="*/ 28 h 112"/>
                <a:gd name="T50" fmla="*/ 73 w 152"/>
                <a:gd name="T51" fmla="*/ 17 h 112"/>
                <a:gd name="T52" fmla="*/ 53 w 152"/>
                <a:gd name="T53" fmla="*/ 0 h 112"/>
                <a:gd name="T54" fmla="*/ 32 w 152"/>
                <a:gd name="T55" fmla="*/ 17 h 112"/>
                <a:gd name="T56" fmla="*/ 33 w 152"/>
                <a:gd name="T57" fmla="*/ 28 h 112"/>
                <a:gd name="T58" fmla="*/ 30 w 152"/>
                <a:gd name="T59" fmla="*/ 35 h 112"/>
                <a:gd name="T60" fmla="*/ 35 w 152"/>
                <a:gd name="T61" fmla="*/ 41 h 112"/>
                <a:gd name="T62" fmla="*/ 40 w 152"/>
                <a:gd name="T63" fmla="*/ 53 h 112"/>
                <a:gd name="T64" fmla="*/ 40 w 152"/>
                <a:gd name="T65" fmla="*/ 63 h 112"/>
                <a:gd name="T66" fmla="*/ 27 w 152"/>
                <a:gd name="T67" fmla="*/ 69 h 112"/>
                <a:gd name="T68" fmla="*/ 3 w 152"/>
                <a:gd name="T69" fmla="*/ 81 h 112"/>
                <a:gd name="T70" fmla="*/ 1 w 152"/>
                <a:gd name="T71" fmla="*/ 112 h 112"/>
                <a:gd name="T72" fmla="*/ 53 w 152"/>
                <a:gd name="T73" fmla="*/ 112 h 112"/>
                <a:gd name="T74" fmla="*/ 104 w 152"/>
                <a:gd name="T75" fmla="*/ 112 h 112"/>
                <a:gd name="T76" fmla="*/ 102 w 152"/>
                <a:gd name="T77" fmla="*/ 81 h 112"/>
                <a:gd name="T78" fmla="*/ 79 w 152"/>
                <a:gd name="T79"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12">
                  <a:moveTo>
                    <a:pt x="151" y="112"/>
                  </a:moveTo>
                  <a:cubicBezTo>
                    <a:pt x="117" y="112"/>
                    <a:pt x="117" y="112"/>
                    <a:pt x="117" y="112"/>
                  </a:cubicBezTo>
                  <a:cubicBezTo>
                    <a:pt x="118" y="78"/>
                    <a:pt x="114" y="72"/>
                    <a:pt x="113" y="70"/>
                  </a:cubicBezTo>
                  <a:cubicBezTo>
                    <a:pt x="111" y="66"/>
                    <a:pt x="99" y="68"/>
                    <a:pt x="95" y="65"/>
                  </a:cubicBezTo>
                  <a:cubicBezTo>
                    <a:pt x="103" y="59"/>
                    <a:pt x="103" y="59"/>
                    <a:pt x="103" y="59"/>
                  </a:cubicBezTo>
                  <a:cubicBezTo>
                    <a:pt x="103" y="59"/>
                    <a:pt x="99" y="57"/>
                    <a:pt x="98" y="48"/>
                  </a:cubicBezTo>
                  <a:cubicBezTo>
                    <a:pt x="96" y="49"/>
                    <a:pt x="94" y="45"/>
                    <a:pt x="94" y="43"/>
                  </a:cubicBezTo>
                  <a:cubicBezTo>
                    <a:pt x="93" y="41"/>
                    <a:pt x="94" y="36"/>
                    <a:pt x="97" y="36"/>
                  </a:cubicBezTo>
                  <a:cubicBezTo>
                    <a:pt x="96" y="32"/>
                    <a:pt x="96" y="28"/>
                    <a:pt x="96" y="26"/>
                  </a:cubicBezTo>
                  <a:cubicBezTo>
                    <a:pt x="97" y="19"/>
                    <a:pt x="104" y="12"/>
                    <a:pt x="114" y="12"/>
                  </a:cubicBezTo>
                  <a:cubicBezTo>
                    <a:pt x="125" y="12"/>
                    <a:pt x="132" y="19"/>
                    <a:pt x="133" y="26"/>
                  </a:cubicBezTo>
                  <a:cubicBezTo>
                    <a:pt x="133" y="28"/>
                    <a:pt x="133" y="32"/>
                    <a:pt x="132" y="36"/>
                  </a:cubicBezTo>
                  <a:cubicBezTo>
                    <a:pt x="135" y="36"/>
                    <a:pt x="135" y="41"/>
                    <a:pt x="135" y="43"/>
                  </a:cubicBezTo>
                  <a:cubicBezTo>
                    <a:pt x="135" y="45"/>
                    <a:pt x="133" y="49"/>
                    <a:pt x="131" y="48"/>
                  </a:cubicBezTo>
                  <a:cubicBezTo>
                    <a:pt x="129" y="57"/>
                    <a:pt x="126" y="59"/>
                    <a:pt x="126" y="59"/>
                  </a:cubicBezTo>
                  <a:cubicBezTo>
                    <a:pt x="126" y="68"/>
                    <a:pt x="126" y="68"/>
                    <a:pt x="126" y="68"/>
                  </a:cubicBezTo>
                  <a:cubicBezTo>
                    <a:pt x="126" y="68"/>
                    <a:pt x="128" y="70"/>
                    <a:pt x="138" y="73"/>
                  </a:cubicBezTo>
                  <a:cubicBezTo>
                    <a:pt x="147" y="77"/>
                    <a:pt x="147" y="80"/>
                    <a:pt x="150" y="84"/>
                  </a:cubicBezTo>
                  <a:cubicBezTo>
                    <a:pt x="152" y="88"/>
                    <a:pt x="151" y="112"/>
                    <a:pt x="151" y="112"/>
                  </a:cubicBezTo>
                  <a:close/>
                  <a:moveTo>
                    <a:pt x="79" y="69"/>
                  </a:moveTo>
                  <a:cubicBezTo>
                    <a:pt x="68" y="65"/>
                    <a:pt x="66" y="63"/>
                    <a:pt x="66" y="63"/>
                  </a:cubicBezTo>
                  <a:cubicBezTo>
                    <a:pt x="66" y="53"/>
                    <a:pt x="66" y="53"/>
                    <a:pt x="66" y="53"/>
                  </a:cubicBezTo>
                  <a:cubicBezTo>
                    <a:pt x="66" y="53"/>
                    <a:pt x="70" y="50"/>
                    <a:pt x="71" y="41"/>
                  </a:cubicBezTo>
                  <a:cubicBezTo>
                    <a:pt x="73" y="42"/>
                    <a:pt x="76" y="37"/>
                    <a:pt x="76" y="35"/>
                  </a:cubicBezTo>
                  <a:cubicBezTo>
                    <a:pt x="76" y="33"/>
                    <a:pt x="75" y="27"/>
                    <a:pt x="73" y="28"/>
                  </a:cubicBezTo>
                  <a:cubicBezTo>
                    <a:pt x="73" y="23"/>
                    <a:pt x="74" y="19"/>
                    <a:pt x="73" y="17"/>
                  </a:cubicBezTo>
                  <a:cubicBezTo>
                    <a:pt x="73" y="9"/>
                    <a:pt x="65" y="0"/>
                    <a:pt x="53" y="0"/>
                  </a:cubicBezTo>
                  <a:cubicBezTo>
                    <a:pt x="41" y="0"/>
                    <a:pt x="33" y="9"/>
                    <a:pt x="32" y="17"/>
                  </a:cubicBezTo>
                  <a:cubicBezTo>
                    <a:pt x="32" y="19"/>
                    <a:pt x="32" y="23"/>
                    <a:pt x="33" y="28"/>
                  </a:cubicBezTo>
                  <a:cubicBezTo>
                    <a:pt x="30" y="27"/>
                    <a:pt x="30" y="33"/>
                    <a:pt x="30" y="35"/>
                  </a:cubicBezTo>
                  <a:cubicBezTo>
                    <a:pt x="30" y="37"/>
                    <a:pt x="32" y="42"/>
                    <a:pt x="35" y="41"/>
                  </a:cubicBezTo>
                  <a:cubicBezTo>
                    <a:pt x="36" y="50"/>
                    <a:pt x="40" y="53"/>
                    <a:pt x="40" y="53"/>
                  </a:cubicBezTo>
                  <a:cubicBezTo>
                    <a:pt x="40" y="63"/>
                    <a:pt x="40" y="63"/>
                    <a:pt x="40" y="63"/>
                  </a:cubicBezTo>
                  <a:cubicBezTo>
                    <a:pt x="40" y="63"/>
                    <a:pt x="37" y="65"/>
                    <a:pt x="27" y="69"/>
                  </a:cubicBezTo>
                  <a:cubicBezTo>
                    <a:pt x="17" y="73"/>
                    <a:pt x="6" y="76"/>
                    <a:pt x="3" y="81"/>
                  </a:cubicBezTo>
                  <a:cubicBezTo>
                    <a:pt x="0" y="85"/>
                    <a:pt x="1" y="112"/>
                    <a:pt x="1" y="112"/>
                  </a:cubicBezTo>
                  <a:cubicBezTo>
                    <a:pt x="53" y="112"/>
                    <a:pt x="53" y="112"/>
                    <a:pt x="53" y="112"/>
                  </a:cubicBezTo>
                  <a:cubicBezTo>
                    <a:pt x="104" y="112"/>
                    <a:pt x="104" y="112"/>
                    <a:pt x="104" y="112"/>
                  </a:cubicBezTo>
                  <a:cubicBezTo>
                    <a:pt x="104" y="112"/>
                    <a:pt x="105" y="85"/>
                    <a:pt x="102" y="81"/>
                  </a:cubicBezTo>
                  <a:cubicBezTo>
                    <a:pt x="99" y="76"/>
                    <a:pt x="89" y="73"/>
                    <a:pt x="79" y="69"/>
                  </a:cubicBezTo>
                  <a:close/>
                </a:path>
              </a:pathLst>
            </a:custGeom>
            <a:solidFill>
              <a:srgbClr val="00B0F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7" name="Freeform 79"/>
            <p:cNvSpPr>
              <a:spLocks noEditPoints="1"/>
            </p:cNvSpPr>
            <p:nvPr/>
          </p:nvSpPr>
          <p:spPr bwMode="auto">
            <a:xfrm>
              <a:off x="7101" y="6226"/>
              <a:ext cx="707" cy="666"/>
            </a:xfrm>
            <a:custGeom>
              <a:avLst/>
              <a:gdLst>
                <a:gd name="T0" fmla="*/ 56 w 141"/>
                <a:gd name="T1" fmla="*/ 60 h 114"/>
                <a:gd name="T2" fmla="*/ 18 w 141"/>
                <a:gd name="T3" fmla="*/ 104 h 114"/>
                <a:gd name="T4" fmla="*/ 11 w 141"/>
                <a:gd name="T5" fmla="*/ 107 h 114"/>
                <a:gd name="T6" fmla="*/ 4 w 141"/>
                <a:gd name="T7" fmla="*/ 105 h 114"/>
                <a:gd name="T8" fmla="*/ 3 w 141"/>
                <a:gd name="T9" fmla="*/ 91 h 114"/>
                <a:gd name="T10" fmla="*/ 49 w 141"/>
                <a:gd name="T11" fmla="*/ 38 h 114"/>
                <a:gd name="T12" fmla="*/ 57 w 141"/>
                <a:gd name="T13" fmla="*/ 35 h 114"/>
                <a:gd name="T14" fmla="*/ 64 w 141"/>
                <a:gd name="T15" fmla="*/ 39 h 114"/>
                <a:gd name="T16" fmla="*/ 78 w 141"/>
                <a:gd name="T17" fmla="*/ 54 h 114"/>
                <a:gd name="T18" fmla="*/ 102 w 141"/>
                <a:gd name="T19" fmla="*/ 25 h 114"/>
                <a:gd name="T20" fmla="*/ 79 w 141"/>
                <a:gd name="T21" fmla="*/ 5 h 114"/>
                <a:gd name="T22" fmla="*/ 136 w 141"/>
                <a:gd name="T23" fmla="*/ 0 h 114"/>
                <a:gd name="T24" fmla="*/ 141 w 141"/>
                <a:gd name="T25" fmla="*/ 58 h 114"/>
                <a:gd name="T26" fmla="*/ 117 w 141"/>
                <a:gd name="T27" fmla="*/ 38 h 114"/>
                <a:gd name="T28" fmla="*/ 85 w 141"/>
                <a:gd name="T29" fmla="*/ 76 h 114"/>
                <a:gd name="T30" fmla="*/ 78 w 141"/>
                <a:gd name="T31" fmla="*/ 80 h 114"/>
                <a:gd name="T32" fmla="*/ 70 w 141"/>
                <a:gd name="T33" fmla="*/ 76 h 114"/>
                <a:gd name="T34" fmla="*/ 56 w 141"/>
                <a:gd name="T35" fmla="*/ 60 h 114"/>
                <a:gd name="T36" fmla="*/ 26 w 141"/>
                <a:gd name="T37" fmla="*/ 114 h 114"/>
                <a:gd name="T38" fmla="*/ 57 w 141"/>
                <a:gd name="T39" fmla="*/ 114 h 114"/>
                <a:gd name="T40" fmla="*/ 57 w 141"/>
                <a:gd name="T41" fmla="*/ 77 h 114"/>
                <a:gd name="T42" fmla="*/ 26 w 141"/>
                <a:gd name="T43" fmla="*/ 112 h 114"/>
                <a:gd name="T44" fmla="*/ 26 w 141"/>
                <a:gd name="T45" fmla="*/ 114 h 114"/>
                <a:gd name="T46" fmla="*/ 89 w 141"/>
                <a:gd name="T47" fmla="*/ 89 h 114"/>
                <a:gd name="T48" fmla="*/ 80 w 141"/>
                <a:gd name="T49" fmla="*/ 94 h 114"/>
                <a:gd name="T50" fmla="*/ 65 w 141"/>
                <a:gd name="T51" fmla="*/ 87 h 114"/>
                <a:gd name="T52" fmla="*/ 65 w 141"/>
                <a:gd name="T53" fmla="*/ 114 h 114"/>
                <a:gd name="T54" fmla="*/ 101 w 141"/>
                <a:gd name="T55" fmla="*/ 114 h 114"/>
                <a:gd name="T56" fmla="*/ 102 w 141"/>
                <a:gd name="T57" fmla="*/ 74 h 114"/>
                <a:gd name="T58" fmla="*/ 89 w 141"/>
                <a:gd name="T59" fmla="*/ 89 h 114"/>
                <a:gd name="T60" fmla="*/ 117 w 141"/>
                <a:gd name="T61" fmla="*/ 55 h 114"/>
                <a:gd name="T62" fmla="*/ 110 w 141"/>
                <a:gd name="T63" fmla="*/ 65 h 114"/>
                <a:gd name="T64" fmla="*/ 110 w 141"/>
                <a:gd name="T65" fmla="*/ 114 h 114"/>
                <a:gd name="T66" fmla="*/ 140 w 141"/>
                <a:gd name="T67" fmla="*/ 114 h 114"/>
                <a:gd name="T68" fmla="*/ 140 w 141"/>
                <a:gd name="T69" fmla="*/ 73 h 114"/>
                <a:gd name="T70" fmla="*/ 117 w 141"/>
                <a:gd name="T71" fmla="*/ 5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1" h="114">
                  <a:moveTo>
                    <a:pt x="56" y="60"/>
                  </a:moveTo>
                  <a:cubicBezTo>
                    <a:pt x="18" y="104"/>
                    <a:pt x="18" y="104"/>
                    <a:pt x="18" y="104"/>
                  </a:cubicBezTo>
                  <a:cubicBezTo>
                    <a:pt x="16" y="106"/>
                    <a:pt x="13" y="107"/>
                    <a:pt x="11" y="107"/>
                  </a:cubicBezTo>
                  <a:cubicBezTo>
                    <a:pt x="8" y="107"/>
                    <a:pt x="6" y="106"/>
                    <a:pt x="4" y="105"/>
                  </a:cubicBezTo>
                  <a:cubicBezTo>
                    <a:pt x="0" y="101"/>
                    <a:pt x="0" y="95"/>
                    <a:pt x="3" y="91"/>
                  </a:cubicBezTo>
                  <a:cubicBezTo>
                    <a:pt x="49" y="38"/>
                    <a:pt x="49" y="38"/>
                    <a:pt x="49" y="38"/>
                  </a:cubicBezTo>
                  <a:cubicBezTo>
                    <a:pt x="51" y="36"/>
                    <a:pt x="54" y="35"/>
                    <a:pt x="57" y="35"/>
                  </a:cubicBezTo>
                  <a:cubicBezTo>
                    <a:pt x="60" y="35"/>
                    <a:pt x="62" y="36"/>
                    <a:pt x="64" y="39"/>
                  </a:cubicBezTo>
                  <a:cubicBezTo>
                    <a:pt x="78" y="54"/>
                    <a:pt x="78" y="54"/>
                    <a:pt x="78" y="54"/>
                  </a:cubicBezTo>
                  <a:cubicBezTo>
                    <a:pt x="102" y="25"/>
                    <a:pt x="102" y="25"/>
                    <a:pt x="102" y="25"/>
                  </a:cubicBezTo>
                  <a:cubicBezTo>
                    <a:pt x="79" y="5"/>
                    <a:pt x="79" y="5"/>
                    <a:pt x="79" y="5"/>
                  </a:cubicBezTo>
                  <a:cubicBezTo>
                    <a:pt x="136" y="0"/>
                    <a:pt x="136" y="0"/>
                    <a:pt x="136" y="0"/>
                  </a:cubicBezTo>
                  <a:cubicBezTo>
                    <a:pt x="141" y="58"/>
                    <a:pt x="141" y="58"/>
                    <a:pt x="141" y="58"/>
                  </a:cubicBezTo>
                  <a:cubicBezTo>
                    <a:pt x="117" y="38"/>
                    <a:pt x="117" y="38"/>
                    <a:pt x="117" y="38"/>
                  </a:cubicBezTo>
                  <a:cubicBezTo>
                    <a:pt x="85" y="76"/>
                    <a:pt x="85" y="76"/>
                    <a:pt x="85" y="76"/>
                  </a:cubicBezTo>
                  <a:cubicBezTo>
                    <a:pt x="83" y="78"/>
                    <a:pt x="81" y="80"/>
                    <a:pt x="78" y="80"/>
                  </a:cubicBezTo>
                  <a:cubicBezTo>
                    <a:pt x="75" y="80"/>
                    <a:pt x="72" y="78"/>
                    <a:pt x="70" y="76"/>
                  </a:cubicBezTo>
                  <a:lnTo>
                    <a:pt x="56" y="60"/>
                  </a:lnTo>
                  <a:close/>
                  <a:moveTo>
                    <a:pt x="26" y="114"/>
                  </a:moveTo>
                  <a:cubicBezTo>
                    <a:pt x="57" y="114"/>
                    <a:pt x="57" y="114"/>
                    <a:pt x="57" y="114"/>
                  </a:cubicBezTo>
                  <a:cubicBezTo>
                    <a:pt x="57" y="77"/>
                    <a:pt x="57" y="77"/>
                    <a:pt x="57" y="77"/>
                  </a:cubicBezTo>
                  <a:cubicBezTo>
                    <a:pt x="26" y="112"/>
                    <a:pt x="26" y="112"/>
                    <a:pt x="26" y="112"/>
                  </a:cubicBezTo>
                  <a:lnTo>
                    <a:pt x="26" y="114"/>
                  </a:lnTo>
                  <a:close/>
                  <a:moveTo>
                    <a:pt x="89" y="89"/>
                  </a:moveTo>
                  <a:cubicBezTo>
                    <a:pt x="83" y="94"/>
                    <a:pt x="80" y="94"/>
                    <a:pt x="80" y="94"/>
                  </a:cubicBezTo>
                  <a:cubicBezTo>
                    <a:pt x="76" y="94"/>
                    <a:pt x="69" y="90"/>
                    <a:pt x="65" y="87"/>
                  </a:cubicBezTo>
                  <a:cubicBezTo>
                    <a:pt x="65" y="114"/>
                    <a:pt x="65" y="114"/>
                    <a:pt x="65" y="114"/>
                  </a:cubicBezTo>
                  <a:cubicBezTo>
                    <a:pt x="101" y="114"/>
                    <a:pt x="101" y="114"/>
                    <a:pt x="101" y="114"/>
                  </a:cubicBezTo>
                  <a:cubicBezTo>
                    <a:pt x="102" y="74"/>
                    <a:pt x="102" y="74"/>
                    <a:pt x="102" y="74"/>
                  </a:cubicBezTo>
                  <a:cubicBezTo>
                    <a:pt x="97" y="80"/>
                    <a:pt x="93" y="85"/>
                    <a:pt x="89" y="89"/>
                  </a:cubicBezTo>
                  <a:close/>
                  <a:moveTo>
                    <a:pt x="117" y="55"/>
                  </a:moveTo>
                  <a:cubicBezTo>
                    <a:pt x="110" y="65"/>
                    <a:pt x="110" y="65"/>
                    <a:pt x="110" y="65"/>
                  </a:cubicBezTo>
                  <a:cubicBezTo>
                    <a:pt x="110" y="114"/>
                    <a:pt x="110" y="114"/>
                    <a:pt x="110" y="114"/>
                  </a:cubicBezTo>
                  <a:cubicBezTo>
                    <a:pt x="140" y="114"/>
                    <a:pt x="140" y="114"/>
                    <a:pt x="140" y="114"/>
                  </a:cubicBezTo>
                  <a:cubicBezTo>
                    <a:pt x="140" y="73"/>
                    <a:pt x="140" y="73"/>
                    <a:pt x="140" y="73"/>
                  </a:cubicBezTo>
                  <a:cubicBezTo>
                    <a:pt x="134" y="68"/>
                    <a:pt x="117" y="55"/>
                    <a:pt x="117" y="55"/>
                  </a:cubicBezTo>
                  <a:close/>
                </a:path>
              </a:pathLst>
            </a:custGeom>
            <a:solidFill>
              <a:srgbClr val="D8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8" name="矩形 67"/>
            <p:cNvSpPr/>
            <p:nvPr/>
          </p:nvSpPr>
          <p:spPr>
            <a:xfrm>
              <a:off x="6400" y="6920"/>
              <a:ext cx="2238" cy="662"/>
            </a:xfrm>
            <a:prstGeom prst="rect">
              <a:avLst/>
            </a:prstGeom>
            <a:noFill/>
            <a:ln>
              <a:noFill/>
            </a:ln>
            <a:extLst>
              <a:ext uri="{909E8E84-426E-40DD-AFC4-6F175D3DCCD1}">
                <a14:hiddenFill xmlns:a14="http://schemas.microsoft.com/office/drawing/2010/main">
                  <a:solidFill>
                    <a:srgbClr val="00B0F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E80000"/>
                  </a:solidFill>
                  <a:effectLst/>
                  <a:latin typeface="微软雅黑" panose="020B0503020204020204" pitchFamily="34" charset="-122"/>
                  <a:ea typeface="微软雅黑" panose="020B0503020204020204" pitchFamily="34" charset="-122"/>
                  <a:cs typeface="微软雅黑" panose="020B0503020204020204" pitchFamily="34" charset="-122"/>
                </a:rPr>
                <a:t>供给端变化</a:t>
              </a:r>
              <a:endParaRPr lang="zh-CN" altLang="en-US">
                <a:solidFill>
                  <a:srgbClr val="E8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9" name="矩形 68"/>
            <p:cNvSpPr/>
            <p:nvPr/>
          </p:nvSpPr>
          <p:spPr>
            <a:xfrm>
              <a:off x="9772" y="6892"/>
              <a:ext cx="2221" cy="662"/>
            </a:xfrm>
            <a:prstGeom prst="rect">
              <a:avLst/>
            </a:prstGeom>
            <a:noFill/>
            <a:ln>
              <a:noFill/>
            </a:ln>
            <a:extLst>
              <a:ext uri="{909E8E84-426E-40DD-AFC4-6F175D3DCCD1}">
                <a14:hiddenFill xmlns:a14="http://schemas.microsoft.com/office/drawing/2010/main">
                  <a:solidFill>
                    <a:srgbClr val="00B0F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00B0F0"/>
                  </a:solidFill>
                  <a:effectLst/>
                  <a:latin typeface="微软雅黑" panose="020B0503020204020204" pitchFamily="34" charset="-122"/>
                  <a:ea typeface="微软雅黑" panose="020B0503020204020204" pitchFamily="34" charset="-122"/>
                  <a:cs typeface="微软雅黑" panose="020B0503020204020204" pitchFamily="34" charset="-122"/>
                </a:rPr>
                <a:t>需求端变化</a:t>
              </a:r>
              <a:endParaRPr lang="zh-CN" altLang="en-US">
                <a:solidFill>
                  <a:srgbClr val="00B0F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70" name="组合 69"/>
          <p:cNvGrpSpPr/>
          <p:nvPr/>
        </p:nvGrpSpPr>
        <p:grpSpPr>
          <a:xfrm>
            <a:off x="875030" y="1151890"/>
            <a:ext cx="10528935" cy="899160"/>
            <a:chOff x="1378" y="1298"/>
            <a:chExt cx="16581" cy="1416"/>
          </a:xfrm>
          <a:solidFill>
            <a:srgbClr val="EEC18C"/>
          </a:solidFill>
        </p:grpSpPr>
        <p:sp>
          <p:nvSpPr>
            <p:cNvPr id="71" name="矩形 70"/>
            <p:cNvSpPr/>
            <p:nvPr/>
          </p:nvSpPr>
          <p:spPr>
            <a:xfrm>
              <a:off x="4231" y="1298"/>
              <a:ext cx="2987" cy="483"/>
            </a:xfrm>
            <a:prstGeom prst="rect">
              <a:avLst/>
            </a:prstGeom>
            <a:grpFill/>
          </p:spPr>
          <p:txBody>
            <a:bodyPr wrap="square">
              <a:spAutoFit/>
            </a:bodyPr>
            <a:lstStyle/>
            <a:p>
              <a:pPr algn="ctr"/>
              <a:r>
                <a:rPr lang="zh-CN" altLang="en-US"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放宽涨跌幅限制</a:t>
              </a:r>
              <a:endParaRPr lang="zh-CN" altLang="en-US"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3" name="矩形 72"/>
            <p:cNvSpPr/>
            <p:nvPr/>
          </p:nvSpPr>
          <p:spPr>
            <a:xfrm>
              <a:off x="10405" y="1298"/>
              <a:ext cx="2544" cy="483"/>
            </a:xfrm>
            <a:prstGeom prst="rect">
              <a:avLst/>
            </a:prstGeom>
            <a:grpFill/>
          </p:spPr>
          <p:txBody>
            <a:bodyPr wrap="square">
              <a:spAutoFit/>
            </a:bodyPr>
            <a:lstStyle/>
            <a:p>
              <a:pPr algn="ctr"/>
              <a:r>
                <a:rPr lang="zh-CN" altLang="en-US"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完善退市制度</a:t>
              </a:r>
              <a:endParaRPr lang="zh-CN" altLang="en-US"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4" name="矩形 73"/>
            <p:cNvSpPr/>
            <p:nvPr/>
          </p:nvSpPr>
          <p:spPr>
            <a:xfrm>
              <a:off x="1378" y="1298"/>
              <a:ext cx="2542" cy="483"/>
            </a:xfrm>
            <a:prstGeom prst="rect">
              <a:avLst/>
            </a:prstGeom>
            <a:grpFill/>
          </p:spPr>
          <p:txBody>
            <a:bodyPr wrap="square">
              <a:spAutoFit/>
            </a:bodyPr>
            <a:lstStyle/>
            <a:p>
              <a:pPr algn="ctr"/>
              <a:r>
                <a:rPr lang="zh-CN" altLang="en-US"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注册上市</a:t>
              </a:r>
              <a:endParaRPr lang="zh-CN" altLang="en-US"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8" name="矩形 97"/>
            <p:cNvSpPr/>
            <p:nvPr/>
          </p:nvSpPr>
          <p:spPr>
            <a:xfrm>
              <a:off x="7417" y="1298"/>
              <a:ext cx="2678" cy="483"/>
            </a:xfrm>
            <a:prstGeom prst="rect">
              <a:avLst/>
            </a:prstGeom>
            <a:grpFill/>
          </p:spPr>
          <p:txBody>
            <a:bodyPr wrap="square">
              <a:spAutoFit/>
            </a:bodyPr>
            <a:lstStyle/>
            <a:p>
              <a:pPr algn="ctr"/>
              <a:r>
                <a:rPr lang="zh-CN" altLang="en-US"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引入盘后定价制度</a:t>
              </a:r>
              <a:endParaRPr lang="zh-CN" altLang="en-US"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9" name="矩形 98"/>
            <p:cNvSpPr/>
            <p:nvPr/>
          </p:nvSpPr>
          <p:spPr>
            <a:xfrm>
              <a:off x="13260" y="1298"/>
              <a:ext cx="4699" cy="483"/>
            </a:xfrm>
            <a:prstGeom prst="rect">
              <a:avLst/>
            </a:prstGeom>
            <a:grpFill/>
          </p:spPr>
          <p:txBody>
            <a:bodyPr wrap="square">
              <a:spAutoFit/>
            </a:bodyPr>
            <a:lstStyle/>
            <a:p>
              <a:pPr algn="ctr"/>
              <a:r>
                <a:rPr lang="zh-CN" altLang="en-US"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上市首日开放融资融券业务</a:t>
              </a:r>
              <a:endParaRPr lang="zh-CN" altLang="en-US"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矩形 99"/>
            <p:cNvSpPr/>
            <p:nvPr/>
          </p:nvSpPr>
          <p:spPr>
            <a:xfrm>
              <a:off x="1378" y="2231"/>
              <a:ext cx="2542" cy="483"/>
            </a:xfrm>
            <a:prstGeom prst="rect">
              <a:avLst/>
            </a:prstGeom>
            <a:grpFill/>
          </p:spPr>
          <p:txBody>
            <a:bodyPr wrap="square">
              <a:spAutoFit/>
            </a:bodyPr>
            <a:lstStyle/>
            <a:p>
              <a:pPr algn="ctr"/>
              <a:r>
                <a:rPr lang="zh-CN" altLang="en-US"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尚未盈利可上市</a:t>
              </a:r>
              <a:endParaRPr lang="zh-CN" altLang="en-US"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1" name="矩形 100"/>
            <p:cNvSpPr/>
            <p:nvPr/>
          </p:nvSpPr>
          <p:spPr>
            <a:xfrm>
              <a:off x="4231" y="2231"/>
              <a:ext cx="3011" cy="483"/>
            </a:xfrm>
            <a:prstGeom prst="rect">
              <a:avLst/>
            </a:prstGeom>
            <a:grpFill/>
          </p:spPr>
          <p:txBody>
            <a:bodyPr wrap="square">
              <a:spAutoFit/>
            </a:bodyPr>
            <a:lstStyle/>
            <a:p>
              <a:pPr algn="ctr"/>
              <a:r>
                <a:rPr lang="zh-CN" altLang="en-US"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特殊股权结构可上市</a:t>
              </a:r>
              <a:endParaRPr lang="zh-CN" altLang="en-US"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 name="矩形 101"/>
            <p:cNvSpPr/>
            <p:nvPr/>
          </p:nvSpPr>
          <p:spPr>
            <a:xfrm>
              <a:off x="7553" y="2231"/>
              <a:ext cx="2542" cy="483"/>
            </a:xfrm>
            <a:prstGeom prst="rect">
              <a:avLst/>
            </a:prstGeom>
            <a:grpFill/>
          </p:spPr>
          <p:txBody>
            <a:bodyPr wrap="square">
              <a:spAutoFit/>
            </a:bodyPr>
            <a:lstStyle/>
            <a:p>
              <a:pPr algn="ctr"/>
              <a:r>
                <a:rPr lang="zh-CN" altLang="en-US"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红筹架构可上市</a:t>
              </a:r>
              <a:endParaRPr lang="zh-CN" altLang="en-US"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3" name="矩形 102"/>
            <p:cNvSpPr/>
            <p:nvPr/>
          </p:nvSpPr>
          <p:spPr>
            <a:xfrm>
              <a:off x="10406" y="2231"/>
              <a:ext cx="2542" cy="483"/>
            </a:xfrm>
            <a:prstGeom prst="rect">
              <a:avLst/>
            </a:prstGeom>
            <a:grpFill/>
          </p:spPr>
          <p:txBody>
            <a:bodyPr wrap="square">
              <a:spAutoFit/>
            </a:bodyPr>
            <a:lstStyle/>
            <a:p>
              <a:pPr algn="ctr"/>
              <a:r>
                <a:rPr lang="zh-CN" altLang="en-US"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鼓励引入长期资本</a:t>
              </a:r>
              <a:endParaRPr lang="zh-CN" altLang="en-US"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4" name="矩形 103"/>
            <p:cNvSpPr/>
            <p:nvPr/>
          </p:nvSpPr>
          <p:spPr>
            <a:xfrm>
              <a:off x="13259" y="2231"/>
              <a:ext cx="3328" cy="483"/>
            </a:xfrm>
            <a:prstGeom prst="rect">
              <a:avLst/>
            </a:prstGeom>
            <a:grpFill/>
          </p:spPr>
          <p:txBody>
            <a:bodyPr wrap="square">
              <a:spAutoFit/>
            </a:bodyPr>
            <a:lstStyle/>
            <a:p>
              <a:pPr algn="ctr"/>
              <a:r>
                <a:rPr lang="zh-CN" altLang="en-US"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扩大金融开放引入外资</a:t>
              </a:r>
              <a:endParaRPr lang="zh-CN" altLang="en-US"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5" name="矩形 104"/>
            <p:cNvSpPr/>
            <p:nvPr/>
          </p:nvSpPr>
          <p:spPr>
            <a:xfrm>
              <a:off x="16898" y="2231"/>
              <a:ext cx="1060" cy="483"/>
            </a:xfrm>
            <a:prstGeom prst="rect">
              <a:avLst/>
            </a:prstGeom>
            <a:grpFill/>
          </p:spPr>
          <p:txBody>
            <a:bodyPr wrap="square">
              <a:spAutoFit/>
            </a:bodyPr>
            <a:lstStyle/>
            <a:p>
              <a:pPr algn="ctr"/>
              <a:r>
                <a:rPr lang="en-US" altLang="zh-CN"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06" name="文本框 105"/>
          <p:cNvSpPr txBox="1"/>
          <p:nvPr>
            <p:custDataLst>
              <p:tags r:id="rId2"/>
            </p:custDataLst>
          </p:nvPr>
        </p:nvSpPr>
        <p:spPr>
          <a:xfrm>
            <a:off x="447040" y="2740660"/>
            <a:ext cx="3597275" cy="929640"/>
          </a:xfrm>
          <a:prstGeom prst="rect">
            <a:avLst/>
          </a:prstGeom>
          <a:noFill/>
        </p:spPr>
        <p:txBody>
          <a:bodyPr wrap="square" rtlCol="0">
            <a:spAutoFit/>
          </a:bodyPr>
          <a:lstStyle/>
          <a:p>
            <a:pPr marL="285750" indent="-285750" algn="l">
              <a:lnSpc>
                <a:spcPct val="130000"/>
              </a:lnSpc>
              <a:spcBef>
                <a:spcPts val="0"/>
              </a:spcBef>
              <a:spcAft>
                <a:spcPts val="0"/>
              </a:spcAft>
              <a:buSzPct val="100000"/>
              <a:buFont typeface="Wingdings" panose="05000000000000000000" charset="0"/>
              <a:buChar char="l"/>
            </a:pPr>
            <a:r>
              <a:rPr lang="zh-CN" altLang="en-US" sz="1400" spc="150" dirty="0">
                <a:solidFill>
                  <a:srgbClr val="BE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供给端企业上市加速，引入优质高新产业公司，完善退市制度，促进市场出清；</a:t>
            </a:r>
            <a:endParaRPr lang="zh-CN" altLang="en-US" sz="1400" spc="150" dirty="0">
              <a:solidFill>
                <a:srgbClr val="BE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107" name="文本框 106"/>
          <p:cNvSpPr txBox="1"/>
          <p:nvPr>
            <p:custDataLst>
              <p:tags r:id="rId3"/>
            </p:custDataLst>
          </p:nvPr>
        </p:nvSpPr>
        <p:spPr>
          <a:xfrm>
            <a:off x="446405" y="4593590"/>
            <a:ext cx="3596005" cy="929640"/>
          </a:xfrm>
          <a:prstGeom prst="rect">
            <a:avLst/>
          </a:prstGeom>
          <a:noFill/>
        </p:spPr>
        <p:txBody>
          <a:bodyPr wrap="square" rtlCol="0">
            <a:spAutoFit/>
          </a:bodyPr>
          <a:lstStyle/>
          <a:p>
            <a:pPr marL="285750" indent="-285750" algn="l">
              <a:lnSpc>
                <a:spcPct val="130000"/>
              </a:lnSpc>
              <a:spcBef>
                <a:spcPts val="0"/>
              </a:spcBef>
              <a:spcAft>
                <a:spcPts val="0"/>
              </a:spcAft>
              <a:buSzPct val="100000"/>
              <a:buFont typeface="Wingdings" panose="05000000000000000000" charset="0"/>
              <a:buChar char="l"/>
            </a:pPr>
            <a:r>
              <a:rPr lang="zh-CN" altLang="en-US" sz="1400" spc="150" dirty="0">
                <a:solidFill>
                  <a:srgbClr val="BE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注册制叠加涨跌幅放宽，加速市场优胜劣汰，资金向有基本面支撑的公司聚拢；</a:t>
            </a:r>
            <a:endParaRPr lang="zh-CN" altLang="en-US" sz="1400" spc="150" dirty="0">
              <a:solidFill>
                <a:srgbClr val="BE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108" name="文本框 107"/>
          <p:cNvSpPr txBox="1"/>
          <p:nvPr>
            <p:custDataLst>
              <p:tags r:id="rId4"/>
            </p:custDataLst>
          </p:nvPr>
        </p:nvSpPr>
        <p:spPr>
          <a:xfrm>
            <a:off x="446405" y="3806825"/>
            <a:ext cx="3597275" cy="650240"/>
          </a:xfrm>
          <a:prstGeom prst="rect">
            <a:avLst/>
          </a:prstGeom>
          <a:noFill/>
        </p:spPr>
        <p:txBody>
          <a:bodyPr wrap="square" rtlCol="0">
            <a:spAutoFit/>
          </a:bodyPr>
          <a:lstStyle/>
          <a:p>
            <a:pPr marL="285750" indent="-285750" algn="l">
              <a:lnSpc>
                <a:spcPct val="130000"/>
              </a:lnSpc>
              <a:spcBef>
                <a:spcPts val="0"/>
              </a:spcBef>
              <a:spcAft>
                <a:spcPts val="0"/>
              </a:spcAft>
              <a:buSzPct val="100000"/>
              <a:buFont typeface="Wingdings" panose="05000000000000000000" charset="0"/>
              <a:buChar char="l"/>
            </a:pPr>
            <a:r>
              <a:rPr lang="zh-CN" altLang="en-US" sz="1400" spc="150" dirty="0">
                <a:solidFill>
                  <a:srgbClr val="BE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供给增加，壳资源稀缺性下降，壳价值下跌，市场估值逐渐回归理性；</a:t>
            </a:r>
            <a:endParaRPr lang="zh-CN" altLang="en-US" sz="1400" spc="150" dirty="0">
              <a:solidFill>
                <a:srgbClr val="BE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109" name="矩形 108"/>
          <p:cNvSpPr/>
          <p:nvPr>
            <p:custDataLst>
              <p:tags r:id="rId5"/>
            </p:custDataLst>
          </p:nvPr>
        </p:nvSpPr>
        <p:spPr>
          <a:xfrm>
            <a:off x="316865" y="5546725"/>
            <a:ext cx="4017010" cy="570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solidFill>
                <a:srgbClr val="CC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0" name="文本框 109"/>
          <p:cNvSpPr txBox="1"/>
          <p:nvPr>
            <p:custDataLst>
              <p:tags r:id="rId6"/>
            </p:custDataLst>
          </p:nvPr>
        </p:nvSpPr>
        <p:spPr>
          <a:xfrm>
            <a:off x="447040" y="5659755"/>
            <a:ext cx="3596005" cy="650240"/>
          </a:xfrm>
          <a:prstGeom prst="rect">
            <a:avLst/>
          </a:prstGeom>
          <a:noFill/>
        </p:spPr>
        <p:txBody>
          <a:bodyPr wrap="square" rtlCol="0">
            <a:spAutoFit/>
          </a:bodyPr>
          <a:lstStyle/>
          <a:p>
            <a:pPr marL="285750" indent="-285750" algn="l">
              <a:lnSpc>
                <a:spcPct val="130000"/>
              </a:lnSpc>
              <a:spcBef>
                <a:spcPts val="0"/>
              </a:spcBef>
              <a:spcAft>
                <a:spcPts val="0"/>
              </a:spcAft>
              <a:buSzPct val="100000"/>
              <a:buFont typeface="Wingdings" panose="05000000000000000000" charset="0"/>
              <a:buChar char="l"/>
            </a:pPr>
            <a:r>
              <a:rPr lang="zh-CN" altLang="en-US" sz="1400" spc="150" dirty="0">
                <a:solidFill>
                  <a:srgbClr val="BE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企业高管倾向于做好持续经营，实现员工激励，而非短期套利。</a:t>
            </a:r>
            <a:endParaRPr lang="zh-CN" altLang="en-US" sz="1400" spc="150" dirty="0">
              <a:solidFill>
                <a:srgbClr val="BE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111" name="文本框 110"/>
          <p:cNvSpPr txBox="1"/>
          <p:nvPr>
            <p:custDataLst>
              <p:tags r:id="rId7"/>
            </p:custDataLst>
          </p:nvPr>
        </p:nvSpPr>
        <p:spPr>
          <a:xfrm>
            <a:off x="7823200" y="2740660"/>
            <a:ext cx="3729990" cy="1209675"/>
          </a:xfrm>
          <a:prstGeom prst="rect">
            <a:avLst/>
          </a:prstGeom>
          <a:noFill/>
        </p:spPr>
        <p:txBody>
          <a:bodyPr wrap="square" rtlCol="0">
            <a:spAutoFit/>
          </a:bodyPr>
          <a:lstStyle/>
          <a:p>
            <a:pPr marL="171450" indent="-171450" algn="l">
              <a:lnSpc>
                <a:spcPct val="130000"/>
              </a:lnSpc>
              <a:spcBef>
                <a:spcPts val="0"/>
              </a:spcBef>
              <a:spcAft>
                <a:spcPts val="0"/>
              </a:spcAft>
              <a:buSzPct val="100000"/>
              <a:buFont typeface="Wingdings" panose="05000000000000000000" charset="0"/>
              <a:buChar char="l"/>
            </a:pPr>
            <a:r>
              <a:rPr lang="en-US" altLang="zh-CN" sz="1400" spc="150" dirty="0">
                <a:solidFill>
                  <a:srgbClr val="009A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A</a:t>
            </a:r>
            <a:r>
              <a:rPr lang="zh-CN" altLang="en-US" sz="1400" spc="150" dirty="0">
                <a:solidFill>
                  <a:srgbClr val="009A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股市场交易呈现马太效应，资金主要集中于头部大市值公司，市值排名前</a:t>
            </a:r>
            <a:r>
              <a:rPr lang="en-US" altLang="zh-CN" sz="1400" spc="150" dirty="0">
                <a:solidFill>
                  <a:srgbClr val="009A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20%</a:t>
            </a:r>
            <a:r>
              <a:rPr lang="zh-CN" altLang="en-US" sz="1400" spc="150" dirty="0">
                <a:solidFill>
                  <a:srgbClr val="009A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的公司市值合计占</a:t>
            </a:r>
            <a:r>
              <a:rPr lang="en-US" altLang="zh-CN" sz="1400" spc="150" dirty="0">
                <a:solidFill>
                  <a:srgbClr val="009A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A</a:t>
            </a:r>
            <a:r>
              <a:rPr lang="zh-CN" altLang="en-US" sz="1400" spc="150" dirty="0">
                <a:solidFill>
                  <a:srgbClr val="009A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股总市值</a:t>
            </a:r>
            <a:r>
              <a:rPr lang="en-US" altLang="zh-CN" sz="1400" spc="150" dirty="0">
                <a:solidFill>
                  <a:srgbClr val="009A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79.09%</a:t>
            </a:r>
            <a:r>
              <a:rPr lang="zh-CN" altLang="en-US" sz="1400" spc="150" dirty="0">
                <a:solidFill>
                  <a:srgbClr val="009A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a:t>
            </a:r>
            <a:endParaRPr lang="zh-CN" altLang="en-US" sz="1400" spc="150" dirty="0">
              <a:solidFill>
                <a:srgbClr val="009A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112" name="文本框 111"/>
          <p:cNvSpPr txBox="1"/>
          <p:nvPr>
            <p:custDataLst>
              <p:tags r:id="rId8"/>
            </p:custDataLst>
          </p:nvPr>
        </p:nvSpPr>
        <p:spPr>
          <a:xfrm>
            <a:off x="7775575" y="3993515"/>
            <a:ext cx="3776345" cy="650240"/>
          </a:xfrm>
          <a:prstGeom prst="rect">
            <a:avLst/>
          </a:prstGeom>
          <a:noFill/>
        </p:spPr>
        <p:txBody>
          <a:bodyPr wrap="square" rtlCol="0">
            <a:spAutoFit/>
          </a:bodyPr>
          <a:lstStyle/>
          <a:p>
            <a:pPr marL="171450" indent="-171450" algn="l">
              <a:lnSpc>
                <a:spcPct val="130000"/>
              </a:lnSpc>
              <a:spcBef>
                <a:spcPts val="0"/>
              </a:spcBef>
              <a:spcAft>
                <a:spcPts val="0"/>
              </a:spcAft>
              <a:buSzPct val="100000"/>
              <a:buFont typeface="Wingdings" panose="05000000000000000000" charset="0"/>
              <a:buChar char="l"/>
            </a:pPr>
            <a:r>
              <a:rPr lang="zh-CN" altLang="en-US" sz="1400" spc="150" dirty="0">
                <a:solidFill>
                  <a:srgbClr val="009A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投资者倾向于头部公司，部分上市公司无投资者进行调研；</a:t>
            </a:r>
            <a:endParaRPr lang="zh-CN" altLang="en-US" sz="1400" spc="150" dirty="0">
              <a:solidFill>
                <a:srgbClr val="009A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113" name="文本框 112"/>
          <p:cNvSpPr txBox="1"/>
          <p:nvPr>
            <p:custDataLst>
              <p:tags r:id="rId9"/>
            </p:custDataLst>
          </p:nvPr>
        </p:nvSpPr>
        <p:spPr>
          <a:xfrm>
            <a:off x="7775575" y="4686935"/>
            <a:ext cx="3776980" cy="929640"/>
          </a:xfrm>
          <a:prstGeom prst="rect">
            <a:avLst/>
          </a:prstGeom>
          <a:noFill/>
        </p:spPr>
        <p:txBody>
          <a:bodyPr wrap="square" rtlCol="0">
            <a:spAutoFit/>
          </a:bodyPr>
          <a:lstStyle/>
          <a:p>
            <a:pPr marL="171450" indent="-171450" algn="l">
              <a:lnSpc>
                <a:spcPct val="130000"/>
              </a:lnSpc>
              <a:spcBef>
                <a:spcPts val="0"/>
              </a:spcBef>
              <a:spcAft>
                <a:spcPts val="0"/>
              </a:spcAft>
              <a:buSzPct val="100000"/>
              <a:buFont typeface="Wingdings" panose="05000000000000000000" charset="0"/>
              <a:buChar char="l"/>
            </a:pPr>
            <a:r>
              <a:rPr lang="zh-CN" altLang="en-US" sz="1400" spc="150" dirty="0">
                <a:solidFill>
                  <a:srgbClr val="009A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由于供给增多、涨跌幅放宽，散户短线交易难度增加，投资者趋于投资基金，长期资金增加；</a:t>
            </a:r>
            <a:endParaRPr lang="zh-CN" altLang="en-US" sz="1400" spc="150" dirty="0">
              <a:solidFill>
                <a:srgbClr val="009A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114" name="文本框 113"/>
          <p:cNvSpPr txBox="1"/>
          <p:nvPr>
            <p:custDataLst>
              <p:tags r:id="rId10"/>
            </p:custDataLst>
          </p:nvPr>
        </p:nvSpPr>
        <p:spPr>
          <a:xfrm>
            <a:off x="7775575" y="5659755"/>
            <a:ext cx="3776980" cy="650240"/>
          </a:xfrm>
          <a:prstGeom prst="rect">
            <a:avLst/>
          </a:prstGeom>
          <a:noFill/>
        </p:spPr>
        <p:txBody>
          <a:bodyPr wrap="square" rtlCol="0">
            <a:spAutoFit/>
          </a:bodyPr>
          <a:lstStyle/>
          <a:p>
            <a:pPr marL="171450" indent="-171450" algn="l">
              <a:lnSpc>
                <a:spcPct val="130000"/>
              </a:lnSpc>
              <a:spcBef>
                <a:spcPts val="0"/>
              </a:spcBef>
              <a:spcAft>
                <a:spcPts val="0"/>
              </a:spcAft>
              <a:buSzPct val="100000"/>
              <a:buFont typeface="Wingdings" panose="05000000000000000000" charset="0"/>
              <a:buChar char="l"/>
            </a:pPr>
            <a:r>
              <a:rPr lang="zh-CN" altLang="en-US" sz="1400" spc="150" dirty="0">
                <a:solidFill>
                  <a:srgbClr val="009A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市场量化交易规模呈增加趋势，机构投资者资金比例上升。</a:t>
            </a:r>
            <a:endParaRPr lang="zh-CN" altLang="en-US" sz="1400" spc="150" dirty="0">
              <a:solidFill>
                <a:srgbClr val="009A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115" name="Freeform 91"/>
          <p:cNvSpPr>
            <a:spLocks noEditPoints="1"/>
          </p:cNvSpPr>
          <p:nvPr/>
        </p:nvSpPr>
        <p:spPr bwMode="auto">
          <a:xfrm>
            <a:off x="5760085" y="2740660"/>
            <a:ext cx="502285" cy="514350"/>
          </a:xfrm>
          <a:custGeom>
            <a:avLst/>
            <a:gdLst>
              <a:gd name="T0" fmla="*/ 125 w 131"/>
              <a:gd name="T1" fmla="*/ 73 h 132"/>
              <a:gd name="T2" fmla="*/ 82 w 131"/>
              <a:gd name="T3" fmla="*/ 91 h 132"/>
              <a:gd name="T4" fmla="*/ 81 w 131"/>
              <a:gd name="T5" fmla="*/ 93 h 132"/>
              <a:gd name="T6" fmla="*/ 101 w 131"/>
              <a:gd name="T7" fmla="*/ 107 h 132"/>
              <a:gd name="T8" fmla="*/ 129 w 131"/>
              <a:gd name="T9" fmla="*/ 61 h 132"/>
              <a:gd name="T10" fmla="*/ 110 w 131"/>
              <a:gd name="T11" fmla="*/ 53 h 132"/>
              <a:gd name="T12" fmla="*/ 127 w 131"/>
              <a:gd name="T13" fmla="*/ 71 h 132"/>
              <a:gd name="T14" fmla="*/ 129 w 131"/>
              <a:gd name="T15" fmla="*/ 61 h 132"/>
              <a:gd name="T16" fmla="*/ 24 w 131"/>
              <a:gd name="T17" fmla="*/ 30 h 132"/>
              <a:gd name="T18" fmla="*/ 24 w 131"/>
              <a:gd name="T19" fmla="*/ 38 h 132"/>
              <a:gd name="T20" fmla="*/ 97 w 131"/>
              <a:gd name="T21" fmla="*/ 34 h 132"/>
              <a:gd name="T22" fmla="*/ 97 w 131"/>
              <a:gd name="T23" fmla="*/ 51 h 132"/>
              <a:gd name="T24" fmla="*/ 24 w 131"/>
              <a:gd name="T25" fmla="*/ 47 h 132"/>
              <a:gd name="T26" fmla="*/ 24 w 131"/>
              <a:gd name="T27" fmla="*/ 55 h 132"/>
              <a:gd name="T28" fmla="*/ 97 w 131"/>
              <a:gd name="T29" fmla="*/ 51 h 132"/>
              <a:gd name="T30" fmla="*/ 24 w 131"/>
              <a:gd name="T31" fmla="*/ 64 h 132"/>
              <a:gd name="T32" fmla="*/ 24 w 131"/>
              <a:gd name="T33" fmla="*/ 72 h 132"/>
              <a:gd name="T34" fmla="*/ 79 w 131"/>
              <a:gd name="T35" fmla="*/ 68 h 132"/>
              <a:gd name="T36" fmla="*/ 75 w 131"/>
              <a:gd name="T37" fmla="*/ 81 h 132"/>
              <a:gd name="T38" fmla="*/ 20 w 131"/>
              <a:gd name="T39" fmla="*/ 85 h 132"/>
              <a:gd name="T40" fmla="*/ 75 w 131"/>
              <a:gd name="T41" fmla="*/ 89 h 132"/>
              <a:gd name="T42" fmla="*/ 75 w 131"/>
              <a:gd name="T43" fmla="*/ 81 h 132"/>
              <a:gd name="T44" fmla="*/ 95 w 131"/>
              <a:gd name="T45" fmla="*/ 124 h 132"/>
              <a:gd name="T46" fmla="*/ 69 w 131"/>
              <a:gd name="T47" fmla="*/ 119 h 132"/>
              <a:gd name="T48" fmla="*/ 8 w 131"/>
              <a:gd name="T49" fmla="*/ 98 h 132"/>
              <a:gd name="T50" fmla="*/ 21 w 131"/>
              <a:gd name="T51" fmla="*/ 8 h 132"/>
              <a:gd name="T52" fmla="*/ 108 w 131"/>
              <a:gd name="T53" fmla="*/ 21 h 132"/>
              <a:gd name="T54" fmla="*/ 113 w 131"/>
              <a:gd name="T55" fmla="*/ 49 h 132"/>
              <a:gd name="T56" fmla="*/ 116 w 131"/>
              <a:gd name="T57" fmla="*/ 21 h 132"/>
              <a:gd name="T58" fmla="*/ 21 w 131"/>
              <a:gd name="T59" fmla="*/ 0 h 132"/>
              <a:gd name="T60" fmla="*/ 0 w 131"/>
              <a:gd name="T61" fmla="*/ 102 h 132"/>
              <a:gd name="T62" fmla="*/ 0 w 131"/>
              <a:gd name="T63" fmla="*/ 103 h 132"/>
              <a:gd name="T64" fmla="*/ 1 w 131"/>
              <a:gd name="T65" fmla="*/ 104 h 132"/>
              <a:gd name="T66" fmla="*/ 2 w 131"/>
              <a:gd name="T67" fmla="*/ 105 h 132"/>
              <a:gd name="T68" fmla="*/ 63 w 131"/>
              <a:gd name="T69" fmla="*/ 132 h 132"/>
              <a:gd name="T70" fmla="*/ 65 w 131"/>
              <a:gd name="T71" fmla="*/ 132 h 132"/>
              <a:gd name="T72" fmla="*/ 95 w 131"/>
              <a:gd name="T73" fmla="*/ 132 h 132"/>
              <a:gd name="T74" fmla="*/ 116 w 131"/>
              <a:gd name="T75" fmla="*/ 89 h 132"/>
              <a:gd name="T76" fmla="*/ 108 w 131"/>
              <a:gd name="T77" fmla="*/ 11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1" h="132">
                <a:moveTo>
                  <a:pt x="106" y="59"/>
                </a:moveTo>
                <a:cubicBezTo>
                  <a:pt x="125" y="73"/>
                  <a:pt x="125" y="73"/>
                  <a:pt x="125" y="73"/>
                </a:cubicBezTo>
                <a:cubicBezTo>
                  <a:pt x="102" y="105"/>
                  <a:pt x="102" y="105"/>
                  <a:pt x="102" y="105"/>
                </a:cubicBezTo>
                <a:cubicBezTo>
                  <a:pt x="82" y="91"/>
                  <a:pt x="82" y="91"/>
                  <a:pt x="82" y="91"/>
                </a:cubicBezTo>
                <a:lnTo>
                  <a:pt x="106" y="59"/>
                </a:lnTo>
                <a:close/>
                <a:moveTo>
                  <a:pt x="81" y="93"/>
                </a:moveTo>
                <a:cubicBezTo>
                  <a:pt x="82" y="112"/>
                  <a:pt x="82" y="112"/>
                  <a:pt x="82" y="112"/>
                </a:cubicBezTo>
                <a:cubicBezTo>
                  <a:pt x="101" y="107"/>
                  <a:pt x="101" y="107"/>
                  <a:pt x="101" y="107"/>
                </a:cubicBezTo>
                <a:lnTo>
                  <a:pt x="81" y="93"/>
                </a:lnTo>
                <a:close/>
                <a:moveTo>
                  <a:pt x="129" y="61"/>
                </a:moveTo>
                <a:cubicBezTo>
                  <a:pt x="116" y="52"/>
                  <a:pt x="116" y="52"/>
                  <a:pt x="116" y="52"/>
                </a:cubicBezTo>
                <a:cubicBezTo>
                  <a:pt x="114" y="50"/>
                  <a:pt x="111" y="51"/>
                  <a:pt x="110" y="53"/>
                </a:cubicBezTo>
                <a:cubicBezTo>
                  <a:pt x="110" y="53"/>
                  <a:pt x="107" y="57"/>
                  <a:pt x="107" y="57"/>
                </a:cubicBezTo>
                <a:cubicBezTo>
                  <a:pt x="127" y="71"/>
                  <a:pt x="127" y="71"/>
                  <a:pt x="127" y="71"/>
                </a:cubicBezTo>
                <a:cubicBezTo>
                  <a:pt x="127" y="71"/>
                  <a:pt x="129" y="67"/>
                  <a:pt x="130" y="67"/>
                </a:cubicBezTo>
                <a:cubicBezTo>
                  <a:pt x="131" y="65"/>
                  <a:pt x="131" y="62"/>
                  <a:pt x="129" y="61"/>
                </a:cubicBezTo>
                <a:close/>
                <a:moveTo>
                  <a:pt x="93" y="30"/>
                </a:moveTo>
                <a:cubicBezTo>
                  <a:pt x="24" y="30"/>
                  <a:pt x="24" y="30"/>
                  <a:pt x="24" y="30"/>
                </a:cubicBezTo>
                <a:cubicBezTo>
                  <a:pt x="22" y="30"/>
                  <a:pt x="20" y="32"/>
                  <a:pt x="20" y="34"/>
                </a:cubicBezTo>
                <a:cubicBezTo>
                  <a:pt x="20" y="37"/>
                  <a:pt x="22" y="38"/>
                  <a:pt x="24" y="38"/>
                </a:cubicBezTo>
                <a:cubicBezTo>
                  <a:pt x="93" y="38"/>
                  <a:pt x="93" y="38"/>
                  <a:pt x="93" y="38"/>
                </a:cubicBezTo>
                <a:cubicBezTo>
                  <a:pt x="95" y="38"/>
                  <a:pt x="97" y="37"/>
                  <a:pt x="97" y="34"/>
                </a:cubicBezTo>
                <a:cubicBezTo>
                  <a:pt x="97" y="32"/>
                  <a:pt x="95" y="30"/>
                  <a:pt x="93" y="30"/>
                </a:cubicBezTo>
                <a:close/>
                <a:moveTo>
                  <a:pt x="97" y="51"/>
                </a:moveTo>
                <a:cubicBezTo>
                  <a:pt x="97" y="49"/>
                  <a:pt x="95" y="47"/>
                  <a:pt x="93" y="47"/>
                </a:cubicBezTo>
                <a:cubicBezTo>
                  <a:pt x="24" y="47"/>
                  <a:pt x="24" y="47"/>
                  <a:pt x="24" y="47"/>
                </a:cubicBezTo>
                <a:cubicBezTo>
                  <a:pt x="22" y="47"/>
                  <a:pt x="20" y="49"/>
                  <a:pt x="20" y="51"/>
                </a:cubicBezTo>
                <a:cubicBezTo>
                  <a:pt x="20" y="53"/>
                  <a:pt x="22" y="55"/>
                  <a:pt x="24" y="55"/>
                </a:cubicBezTo>
                <a:cubicBezTo>
                  <a:pt x="93" y="55"/>
                  <a:pt x="93" y="55"/>
                  <a:pt x="93" y="55"/>
                </a:cubicBezTo>
                <a:cubicBezTo>
                  <a:pt x="95" y="55"/>
                  <a:pt x="97" y="53"/>
                  <a:pt x="97" y="51"/>
                </a:cubicBezTo>
                <a:close/>
                <a:moveTo>
                  <a:pt x="75" y="64"/>
                </a:moveTo>
                <a:cubicBezTo>
                  <a:pt x="24" y="64"/>
                  <a:pt x="24" y="64"/>
                  <a:pt x="24" y="64"/>
                </a:cubicBezTo>
                <a:cubicBezTo>
                  <a:pt x="22" y="64"/>
                  <a:pt x="20" y="66"/>
                  <a:pt x="20" y="68"/>
                </a:cubicBezTo>
                <a:cubicBezTo>
                  <a:pt x="20" y="70"/>
                  <a:pt x="22" y="72"/>
                  <a:pt x="24" y="72"/>
                </a:cubicBezTo>
                <a:cubicBezTo>
                  <a:pt x="75" y="72"/>
                  <a:pt x="75" y="72"/>
                  <a:pt x="75" y="72"/>
                </a:cubicBezTo>
                <a:cubicBezTo>
                  <a:pt x="77" y="72"/>
                  <a:pt x="79" y="70"/>
                  <a:pt x="79" y="68"/>
                </a:cubicBezTo>
                <a:cubicBezTo>
                  <a:pt x="79" y="66"/>
                  <a:pt x="77" y="64"/>
                  <a:pt x="75" y="64"/>
                </a:cubicBezTo>
                <a:close/>
                <a:moveTo>
                  <a:pt x="75" y="81"/>
                </a:moveTo>
                <a:cubicBezTo>
                  <a:pt x="24" y="81"/>
                  <a:pt x="24" y="81"/>
                  <a:pt x="24" y="81"/>
                </a:cubicBezTo>
                <a:cubicBezTo>
                  <a:pt x="22" y="81"/>
                  <a:pt x="20" y="83"/>
                  <a:pt x="20" y="85"/>
                </a:cubicBezTo>
                <a:cubicBezTo>
                  <a:pt x="20" y="87"/>
                  <a:pt x="22" y="89"/>
                  <a:pt x="24" y="89"/>
                </a:cubicBezTo>
                <a:cubicBezTo>
                  <a:pt x="75" y="89"/>
                  <a:pt x="75" y="89"/>
                  <a:pt x="75" y="89"/>
                </a:cubicBezTo>
                <a:cubicBezTo>
                  <a:pt x="77" y="89"/>
                  <a:pt x="79" y="87"/>
                  <a:pt x="79" y="85"/>
                </a:cubicBezTo>
                <a:cubicBezTo>
                  <a:pt x="79" y="83"/>
                  <a:pt x="77" y="81"/>
                  <a:pt x="75" y="81"/>
                </a:cubicBezTo>
                <a:close/>
                <a:moveTo>
                  <a:pt x="108" y="111"/>
                </a:moveTo>
                <a:cubicBezTo>
                  <a:pt x="108" y="119"/>
                  <a:pt x="103" y="124"/>
                  <a:pt x="95" y="124"/>
                </a:cubicBezTo>
                <a:cubicBezTo>
                  <a:pt x="69" y="124"/>
                  <a:pt x="69" y="124"/>
                  <a:pt x="69" y="124"/>
                </a:cubicBezTo>
                <a:cubicBezTo>
                  <a:pt x="69" y="119"/>
                  <a:pt x="69" y="119"/>
                  <a:pt x="69" y="119"/>
                </a:cubicBezTo>
                <a:cubicBezTo>
                  <a:pt x="69" y="107"/>
                  <a:pt x="59" y="98"/>
                  <a:pt x="48" y="98"/>
                </a:cubicBezTo>
                <a:cubicBezTo>
                  <a:pt x="8" y="98"/>
                  <a:pt x="8" y="98"/>
                  <a:pt x="8" y="98"/>
                </a:cubicBezTo>
                <a:cubicBezTo>
                  <a:pt x="8" y="21"/>
                  <a:pt x="8" y="21"/>
                  <a:pt x="8" y="21"/>
                </a:cubicBezTo>
                <a:cubicBezTo>
                  <a:pt x="8" y="14"/>
                  <a:pt x="14" y="8"/>
                  <a:pt x="21" y="8"/>
                </a:cubicBezTo>
                <a:cubicBezTo>
                  <a:pt x="95" y="8"/>
                  <a:pt x="95" y="8"/>
                  <a:pt x="95" y="8"/>
                </a:cubicBezTo>
                <a:cubicBezTo>
                  <a:pt x="103" y="8"/>
                  <a:pt x="108" y="14"/>
                  <a:pt x="108" y="21"/>
                </a:cubicBezTo>
                <a:cubicBezTo>
                  <a:pt x="108" y="51"/>
                  <a:pt x="108" y="51"/>
                  <a:pt x="108" y="51"/>
                </a:cubicBezTo>
                <a:cubicBezTo>
                  <a:pt x="110" y="49"/>
                  <a:pt x="111" y="49"/>
                  <a:pt x="113" y="49"/>
                </a:cubicBezTo>
                <a:cubicBezTo>
                  <a:pt x="114" y="49"/>
                  <a:pt x="115" y="49"/>
                  <a:pt x="116" y="50"/>
                </a:cubicBezTo>
                <a:cubicBezTo>
                  <a:pt x="116" y="21"/>
                  <a:pt x="116" y="21"/>
                  <a:pt x="116" y="21"/>
                </a:cubicBezTo>
                <a:cubicBezTo>
                  <a:pt x="116" y="10"/>
                  <a:pt x="107" y="0"/>
                  <a:pt x="95" y="0"/>
                </a:cubicBezTo>
                <a:cubicBezTo>
                  <a:pt x="21" y="0"/>
                  <a:pt x="21" y="0"/>
                  <a:pt x="21" y="0"/>
                </a:cubicBezTo>
                <a:cubicBezTo>
                  <a:pt x="10" y="0"/>
                  <a:pt x="0" y="10"/>
                  <a:pt x="0" y="21"/>
                </a:cubicBezTo>
                <a:cubicBezTo>
                  <a:pt x="0" y="102"/>
                  <a:pt x="0" y="102"/>
                  <a:pt x="0" y="102"/>
                </a:cubicBezTo>
                <a:cubicBezTo>
                  <a:pt x="0" y="102"/>
                  <a:pt x="0" y="102"/>
                  <a:pt x="0" y="102"/>
                </a:cubicBezTo>
                <a:cubicBezTo>
                  <a:pt x="0" y="102"/>
                  <a:pt x="0" y="102"/>
                  <a:pt x="0" y="103"/>
                </a:cubicBezTo>
                <a:cubicBezTo>
                  <a:pt x="0" y="103"/>
                  <a:pt x="1" y="103"/>
                  <a:pt x="1" y="103"/>
                </a:cubicBezTo>
                <a:cubicBezTo>
                  <a:pt x="1" y="103"/>
                  <a:pt x="1" y="104"/>
                  <a:pt x="1" y="104"/>
                </a:cubicBezTo>
                <a:cubicBezTo>
                  <a:pt x="1" y="104"/>
                  <a:pt x="1" y="104"/>
                  <a:pt x="1" y="104"/>
                </a:cubicBezTo>
                <a:cubicBezTo>
                  <a:pt x="1" y="104"/>
                  <a:pt x="1" y="105"/>
                  <a:pt x="2" y="105"/>
                </a:cubicBezTo>
                <a:cubicBezTo>
                  <a:pt x="2" y="105"/>
                  <a:pt x="2" y="105"/>
                  <a:pt x="3" y="105"/>
                </a:cubicBezTo>
                <a:cubicBezTo>
                  <a:pt x="63" y="132"/>
                  <a:pt x="63" y="132"/>
                  <a:pt x="63" y="132"/>
                </a:cubicBezTo>
                <a:cubicBezTo>
                  <a:pt x="64" y="132"/>
                  <a:pt x="64" y="132"/>
                  <a:pt x="65" y="132"/>
                </a:cubicBezTo>
                <a:cubicBezTo>
                  <a:pt x="65" y="132"/>
                  <a:pt x="65" y="132"/>
                  <a:pt x="65" y="132"/>
                </a:cubicBezTo>
                <a:cubicBezTo>
                  <a:pt x="65" y="132"/>
                  <a:pt x="65" y="132"/>
                  <a:pt x="65" y="132"/>
                </a:cubicBezTo>
                <a:cubicBezTo>
                  <a:pt x="95" y="132"/>
                  <a:pt x="95" y="132"/>
                  <a:pt x="95" y="132"/>
                </a:cubicBezTo>
                <a:cubicBezTo>
                  <a:pt x="107" y="132"/>
                  <a:pt x="116" y="123"/>
                  <a:pt x="116" y="111"/>
                </a:cubicBezTo>
                <a:cubicBezTo>
                  <a:pt x="116" y="89"/>
                  <a:pt x="116" y="89"/>
                  <a:pt x="116" y="89"/>
                </a:cubicBezTo>
                <a:cubicBezTo>
                  <a:pt x="108" y="100"/>
                  <a:pt x="108" y="100"/>
                  <a:pt x="108" y="100"/>
                </a:cubicBezTo>
                <a:lnTo>
                  <a:pt x="108" y="111"/>
                </a:lnTo>
                <a:close/>
              </a:path>
            </a:pathLst>
          </a:custGeom>
          <a:solidFill>
            <a:srgbClr val="EBAE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6" name="矩形 115"/>
          <p:cNvSpPr/>
          <p:nvPr/>
        </p:nvSpPr>
        <p:spPr>
          <a:xfrm>
            <a:off x="5359400" y="3302000"/>
            <a:ext cx="1249680" cy="420370"/>
          </a:xfrm>
          <a:prstGeom prst="rect">
            <a:avLst/>
          </a:prstGeom>
          <a:noFill/>
          <a:ln>
            <a:noFill/>
          </a:ln>
          <a:extLst>
            <a:ext uri="{909E8E84-426E-40DD-AFC4-6F175D3DCCD1}">
              <a14:hiddenFill xmlns:a14="http://schemas.microsoft.com/office/drawing/2010/main">
                <a:solidFill>
                  <a:srgbClr val="00B0F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tabLst>
                <a:tab pos="358140" algn="l"/>
              </a:tabLst>
            </a:pPr>
            <a:r>
              <a:rPr lang="zh-CN" altLang="en-US" dirty="0">
                <a:solidFill>
                  <a:srgbClr val="EBAE2B"/>
                </a:solidFill>
                <a:effectLst/>
                <a:latin typeface="微软雅黑" panose="020B0503020204020204" pitchFamily="34" charset="-122"/>
                <a:ea typeface="微软雅黑" panose="020B0503020204020204" pitchFamily="34" charset="-122"/>
                <a:cs typeface="微软雅黑" panose="020B0503020204020204" pitchFamily="34" charset="-122"/>
              </a:rPr>
              <a:t>制度改革</a:t>
            </a:r>
            <a:endParaRPr lang="zh-CN" altLang="en-US" dirty="0">
              <a:solidFill>
                <a:srgbClr val="EBAE2B"/>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8" name="圆角矩形 117"/>
          <p:cNvSpPr/>
          <p:nvPr/>
        </p:nvSpPr>
        <p:spPr>
          <a:xfrm>
            <a:off x="646430" y="986155"/>
            <a:ext cx="11036300" cy="1188720"/>
          </a:xfrm>
          <a:prstGeom prst="roundRect">
            <a:avLst/>
          </a:prstGeom>
          <a:noFill/>
          <a:ln w="31750">
            <a:gradFill>
              <a:gsLst>
                <a:gs pos="0">
                  <a:srgbClr val="C6A864"/>
                </a:gs>
                <a:gs pos="59000">
                  <a:srgbClr val="C68C2F"/>
                </a:gs>
                <a:gs pos="100000">
                  <a:srgbClr val="D3BD76"/>
                </a:gs>
              </a:gsLst>
              <a:lin ang="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9" name="右箭头 118"/>
          <p:cNvSpPr/>
          <p:nvPr/>
        </p:nvSpPr>
        <p:spPr>
          <a:xfrm rot="5400000">
            <a:off x="5782310" y="2291715"/>
            <a:ext cx="384175" cy="287020"/>
          </a:xfrm>
          <a:prstGeom prst="rightArrow">
            <a:avLst>
              <a:gd name="adj1" fmla="val 43443"/>
              <a:gd name="adj2" fmla="val 50000"/>
            </a:avLst>
          </a:prstGeom>
          <a:gradFill>
            <a:gsLst>
              <a:gs pos="48000">
                <a:srgbClr val="C69D7A"/>
              </a:gs>
              <a:gs pos="0">
                <a:srgbClr val="583F3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rgbClr val="FFC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5954_5*l_h_f*1_1_1"/>
  <p:tag name="KSO_WM_TEMPLATE_CATEGORY" val="diagram"/>
  <p:tag name="KSO_WM_TEMPLATE_INDEX" val="20205954"/>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Lst>
</file>

<file path=ppt/tags/tag100.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92"/>
</p:tagLst>
</file>

<file path=ppt/tags/tag101.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93"/>
</p:tagLst>
</file>

<file path=ppt/tags/tag102.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94"/>
</p:tagLst>
</file>

<file path=ppt/tags/tag103.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95"/>
</p:tagLst>
</file>

<file path=ppt/tags/tag104.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96"/>
</p:tagLst>
</file>

<file path=ppt/tags/tag105.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97"/>
</p:tagLst>
</file>

<file path=ppt/tags/tag106.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98"/>
</p:tagLst>
</file>

<file path=ppt/tags/tag107.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00"/>
</p:tagLst>
</file>

<file path=ppt/tags/tag108.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01"/>
</p:tagLst>
</file>

<file path=ppt/tags/tag109.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03"/>
</p:tagLst>
</file>

<file path=ppt/tags/tag11.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5954_5*l_h_f*1_1_1"/>
  <p:tag name="KSO_WM_TEMPLATE_CATEGORY" val="diagram"/>
  <p:tag name="KSO_WM_TEMPLATE_INDEX" val="20205954"/>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Lst>
</file>

<file path=ppt/tags/tag110.xml><?xml version="1.0" encoding="utf-8"?>
<p:tagLst xmlns:p="http://schemas.openxmlformats.org/presentationml/2006/main">
  <p:tag name="KSO_WM_UNIT_LINE_FORE_SCHEMECOLOR_INDEX_BRIGHTNESS" val="0"/>
  <p:tag name="KSO_WM_UNIT_LINE_FORE_SCHEMECOLOR_INDEX" val="14"/>
  <p:tag name="KSO_WM_UNIT_LINE_FILL_TYPE" val="2"/>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04"/>
</p:tagLst>
</file>

<file path=ppt/tags/tag111.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05"/>
</p:tagLst>
</file>

<file path=ppt/tags/tag112.xml><?xml version="1.0" encoding="utf-8"?>
<p:tagLst xmlns:p="http://schemas.openxmlformats.org/presentationml/2006/main">
  <p:tag name="KSO_WM_FULL_TEXT_BEAUTIFY_COPY_ID" val="107"/>
</p:tagLst>
</file>

<file path=ppt/tags/tag113.xml><?xml version="1.0" encoding="utf-8"?>
<p:tagLst xmlns:p="http://schemas.openxmlformats.org/presentationml/2006/main">
  <p:tag name="KSO_WM_FULL_TEXT_BEAUTIFY_COPY_ID" val="108"/>
</p:tagLst>
</file>

<file path=ppt/tags/tag114.xml><?xml version="1.0" encoding="utf-8"?>
<p:tagLst xmlns:p="http://schemas.openxmlformats.org/presentationml/2006/main">
  <p:tag name="KSO_WM_FULL_TEXT_BEAUTIFY_COPY_ID" val="109"/>
</p:tagLst>
</file>

<file path=ppt/tags/tag115.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11"/>
</p:tagLst>
</file>

<file path=ppt/tags/tag116.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12"/>
</p:tagLst>
</file>

<file path=ppt/tags/tag117.xml><?xml version="1.0" encoding="utf-8"?>
<p:tagLst xmlns:p="http://schemas.openxmlformats.org/presentationml/2006/main">
  <p:tag name="KSO_WM_FULL_TEXT_BEAUTIFY_COPY_ID" val="113"/>
</p:tagLst>
</file>

<file path=ppt/tags/tag118.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15"/>
</p:tagLst>
</file>

<file path=ppt/tags/tag119.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16"/>
</p:tagLst>
</file>

<file path=ppt/tags/tag12.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5954_5*l_h_f*1_1_1"/>
  <p:tag name="KSO_WM_TEMPLATE_CATEGORY" val="diagram"/>
  <p:tag name="KSO_WM_TEMPLATE_INDEX" val="20205954"/>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Lst>
</file>

<file path=ppt/tags/tag120.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18"/>
</p:tagLst>
</file>

<file path=ppt/tags/tag121.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19"/>
</p:tagLst>
</file>

<file path=ppt/tags/tag122.xml><?xml version="1.0" encoding="utf-8"?>
<p:tagLst xmlns:p="http://schemas.openxmlformats.org/presentationml/2006/main">
  <p:tag name="KSO_WM_FULL_TEXT_BEAUTIFY_COPY_ID" val="120"/>
</p:tagLst>
</file>

<file path=ppt/tags/tag123.xml><?xml version="1.0" encoding="utf-8"?>
<p:tagLst xmlns:p="http://schemas.openxmlformats.org/presentationml/2006/main">
  <p:tag name="KSO_WM_FULL_TEXT_BEAUTIFY_COPY_ID" val="121"/>
</p:tagLst>
</file>

<file path=ppt/tags/tag124.xml><?xml version="1.0" encoding="utf-8"?>
<p:tagLst xmlns:p="http://schemas.openxmlformats.org/presentationml/2006/main">
  <p:tag name="KSO_WM_FULL_TEXT_BEAUTIFY_COPY_ID" val="122"/>
</p:tagLst>
</file>

<file path=ppt/tags/tag125.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24"/>
</p:tagLst>
</file>

<file path=ppt/tags/tag126.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25"/>
</p:tagLst>
</file>

<file path=ppt/tags/tag127.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27"/>
</p:tagLst>
</file>

<file path=ppt/tags/tag128.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28"/>
</p:tagLst>
</file>

<file path=ppt/tags/tag129.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30"/>
</p:tagLst>
</file>

<file path=ppt/tags/tag13.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5954_5*l_h_f*1_1_1"/>
  <p:tag name="KSO_WM_TEMPLATE_CATEGORY" val="diagram"/>
  <p:tag name="KSO_WM_TEMPLATE_INDEX" val="20205954"/>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Lst>
</file>

<file path=ppt/tags/tag130.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32"/>
</p:tagLst>
</file>

<file path=ppt/tags/tag131.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34"/>
</p:tagLst>
</file>

<file path=ppt/tags/tag132.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35"/>
</p:tagLst>
</file>

<file path=ppt/tags/tag133.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36"/>
</p:tagLst>
</file>

<file path=ppt/tags/tag134.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37"/>
</p:tagLst>
</file>

<file path=ppt/tags/tag13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FULL_TEXT_BEAUTIFY_COPY_ID" val="138"/>
</p:tagLst>
</file>

<file path=ppt/tags/tag136.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FULL_TEXT_BEAUTIFY_COPY_ID" val="139"/>
</p:tagLst>
</file>

<file path=ppt/tags/tag137.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40"/>
</p:tagLst>
</file>

<file path=ppt/tags/tag13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FULL_TEXT_BEAUTIFY_COPY_ID" val="141"/>
</p:tagLst>
</file>

<file path=ppt/tags/tag13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FULL_TEXT_BEAUTIFY_COPY_ID" val="142"/>
</p:tagLst>
</file>

<file path=ppt/tags/tag14.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5954_5*l_h_f*1_1_1"/>
  <p:tag name="KSO_WM_TEMPLATE_CATEGORY" val="diagram"/>
  <p:tag name="KSO_WM_TEMPLATE_INDEX" val="20205954"/>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Lst>
</file>

<file path=ppt/tags/tag14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FULL_TEXT_BEAUTIFY_COPY_ID" val="143"/>
</p:tagLst>
</file>

<file path=ppt/tags/tag141.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FULL_TEXT_BEAUTIFY_COPY_ID" val="144"/>
</p:tagLst>
</file>

<file path=ppt/tags/tag142.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FULL_TEXT_BEAUTIFY_COPY_ID" val="145"/>
</p:tagLst>
</file>

<file path=ppt/tags/tag143.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46"/>
</p:tagLst>
</file>

<file path=ppt/tags/tag14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FULL_TEXT_BEAUTIFY_COPY_ID" val="147"/>
</p:tagLst>
</file>

<file path=ppt/tags/tag145.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48"/>
</p:tagLst>
</file>

<file path=ppt/tags/tag14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FULL_TEXT_BEAUTIFY_COPY_ID" val="149"/>
</p:tagLst>
</file>

<file path=ppt/tags/tag147.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50"/>
</p:tagLst>
</file>

<file path=ppt/tags/tag148.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FULL_TEXT_BEAUTIFY_COPY_ID" val="151"/>
</p:tagLst>
</file>

<file path=ppt/tags/tag149.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FULL_TEXT_BEAUTIFY_COPY_ID" val="152"/>
</p:tagLst>
</file>

<file path=ppt/tags/tag15.xml><?xml version="1.0" encoding="utf-8"?>
<p:tagLst xmlns:p="http://schemas.openxmlformats.org/presentationml/2006/main">
  <p:tag name="KSO_WM_SLIDE_COLORSCHEME_VERSION" val="3.2"/>
  <p:tag name="KSO_WM_SLIDE_ID" val="diagram2019475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19*458"/>
  <p:tag name="KSO_WM_SLIDE_POSITION" val="26*50"/>
  <p:tag name="KSO_WM_TAG_VERSION" val="1.0"/>
  <p:tag name="KSO_WM_BEAUTIFY_FLAG" val="#wm#"/>
  <p:tag name="KSO_WM_TEMPLATE_CATEGORY" val="diagram"/>
  <p:tag name="KSO_WM_TEMPLATE_INDEX" val="20194755"/>
  <p:tag name="KSO_WM_SLIDE_LAYOUT" val="a_f"/>
  <p:tag name="KSO_WM_SLIDE_LAYOUT_CNT" val="1_1"/>
</p:tagLst>
</file>

<file path=ppt/tags/tag150.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53"/>
</p:tagLst>
</file>

<file path=ppt/tags/tag151.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FULL_TEXT_BEAUTIFY_COPY_ID" val="154"/>
</p:tagLst>
</file>

<file path=ppt/tags/tag15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FULL_TEXT_BEAUTIFY_COPY_ID" val="155"/>
</p:tagLst>
</file>

<file path=ppt/tags/tag153.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56"/>
</p:tagLst>
</file>

<file path=ppt/tags/tag154.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FULL_TEXT_BEAUTIFY_COPY_ID" val="157"/>
</p:tagLst>
</file>

<file path=ppt/tags/tag155.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58"/>
</p:tagLst>
</file>

<file path=ppt/tags/tag156.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FULL_TEXT_BEAUTIFY_COPY_ID" val="159"/>
</p:tagLst>
</file>

<file path=ppt/tags/tag15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FULL_TEXT_BEAUTIFY_COPY_ID" val="160"/>
</p:tagLst>
</file>

<file path=ppt/tags/tag158.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61"/>
</p:tagLst>
</file>

<file path=ppt/tags/tag15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FULL_TEXT_BEAUTIFY_COPY_ID" val="16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199030_2*m_h_i*1_2_4"/>
  <p:tag name="KSO_WM_TEMPLATE_CATEGORY" val="diagram"/>
  <p:tag name="KSO_WM_TEMPLATE_INDEX" val="20199030"/>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16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FULL_TEXT_BEAUTIFY_COPY_ID" val="163"/>
</p:tagLst>
</file>

<file path=ppt/tags/tag16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FULL_TEXT_BEAUTIFY_COPY_ID" val="164"/>
</p:tagLst>
</file>

<file path=ppt/tags/tag162.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65"/>
</p:tagLst>
</file>

<file path=ppt/tags/tag163.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66"/>
</p:tagLst>
</file>

<file path=ppt/tags/tag164.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67"/>
</p:tagLst>
</file>

<file path=ppt/tags/tag165.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68"/>
</p:tagLst>
</file>

<file path=ppt/tags/tag166.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69"/>
</p:tagLst>
</file>

<file path=ppt/tags/tag167.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FULL_TEXT_BEAUTIFY_COPY_ID" val="170"/>
</p:tagLst>
</file>

<file path=ppt/tags/tag168.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71"/>
</p:tagLst>
</file>

<file path=ppt/tags/tag169.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7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199030_2*m_h_i*1_2_4"/>
  <p:tag name="KSO_WM_TEMPLATE_CATEGORY" val="diagram"/>
  <p:tag name="KSO_WM_TEMPLATE_INDEX" val="20199030"/>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170.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73"/>
</p:tagLst>
</file>

<file path=ppt/tags/tag171.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74"/>
</p:tagLst>
</file>

<file path=ppt/tags/tag172.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75"/>
</p:tagLst>
</file>

<file path=ppt/tags/tag173.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76"/>
</p:tagLst>
</file>

<file path=ppt/tags/tag174.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77"/>
</p:tagLst>
</file>

<file path=ppt/tags/tag175.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FULL_TEXT_BEAUTIFY_COPY_ID" val="178"/>
</p:tagLst>
</file>

<file path=ppt/tags/tag176.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79"/>
</p:tagLst>
</file>

<file path=ppt/tags/tag177.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80"/>
</p:tagLst>
</file>

<file path=ppt/tags/tag17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82"/>
</p:tagLst>
</file>

<file path=ppt/tags/tag17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83"/>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199030_2*m_h_i*1_2_4"/>
  <p:tag name="KSO_WM_TEMPLATE_CATEGORY" val="diagram"/>
  <p:tag name="KSO_WM_TEMPLATE_INDEX" val="20199030"/>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18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84"/>
</p:tagLst>
</file>

<file path=ppt/tags/tag18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294"/>
</p:tagLst>
</file>

<file path=ppt/tags/tag18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297"/>
</p:tagLst>
</file>

<file path=ppt/tags/tag18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304"/>
</p:tagLst>
</file>

<file path=ppt/tags/tag18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306"/>
</p:tagLst>
</file>

<file path=ppt/tags/tag18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307"/>
</p:tagLst>
</file>

<file path=ppt/tags/tag18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308"/>
</p:tagLst>
</file>

<file path=ppt/tags/tag18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309"/>
</p:tagLst>
</file>

<file path=ppt/tags/tag18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310"/>
</p:tagLst>
</file>

<file path=ppt/tags/tag18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31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199030_2*m_h_i*1_2_4"/>
  <p:tag name="KSO_WM_TEMPLATE_CATEGORY" val="diagram"/>
  <p:tag name="KSO_WM_TEMPLATE_INDEX" val="20199030"/>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190.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313"/>
</p:tagLst>
</file>

<file path=ppt/tags/tag191.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314"/>
</p:tagLst>
</file>

<file path=ppt/tags/tag192.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316"/>
</p:tagLst>
</file>

<file path=ppt/tags/tag19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317"/>
</p:tagLst>
</file>

<file path=ppt/tags/tag19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318"/>
</p:tagLst>
</file>

<file path=ppt/tags/tag19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319"/>
</p:tagLst>
</file>

<file path=ppt/tags/tag196.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320"/>
</p:tagLst>
</file>

<file path=ppt/tags/tag19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321"/>
</p:tagLst>
</file>

<file path=ppt/tags/tag198.xml><?xml version="1.0" encoding="utf-8"?>
<p:tagLst xmlns:p="http://schemas.openxmlformats.org/presentationml/2006/main">
  <p:tag name="KSO_WM_FULL_TEXT_BEAUTIFY_COPY_ID" val="325"/>
</p:tagLst>
</file>

<file path=ppt/tags/tag199.xml><?xml version="1.0" encoding="utf-8"?>
<p:tagLst xmlns:p="http://schemas.openxmlformats.org/presentationml/2006/main">
  <p:tag name="KSO_WM_FULL_TEXT_BEAUTIFY_COPY_ID" val="328"/>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199030_2*m_h_i*1_2_4"/>
  <p:tag name="KSO_WM_TEMPLATE_CATEGORY" val="diagram"/>
  <p:tag name="KSO_WM_TEMPLATE_INDEX" val="20199030"/>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20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FULL_TEXT_BEAUTIFY_COPY_ID" val="185"/>
</p:tagLst>
</file>

<file path=ppt/tags/tag201.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99"/>
</p:tagLst>
</file>

<file path=ppt/tags/tag202.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31"/>
</p:tagLst>
</file>

<file path=ppt/tags/tag203.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88"/>
</p:tagLst>
</file>

<file path=ppt/tags/tag20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FULL_TEXT_BEAUTIFY_COPY_ID" val="189"/>
</p:tagLst>
</file>

<file path=ppt/tags/tag20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FULL_TEXT_BEAUTIFY_COPY_ID" val="190"/>
</p:tagLst>
</file>

<file path=ppt/tags/tag206.xml><?xml version="1.0" encoding="utf-8"?>
<p:tagLst xmlns:p="http://schemas.openxmlformats.org/presentationml/2006/main">
  <p:tag name="KSO_WM_UNIT_TEXT_FILL_FORE_SCHEMECOLOR_INDEX_BRIGHTNESS" val="0"/>
  <p:tag name="KSO_WM_UNIT_TEXT_FILL_FORE_SCHEMECOLOR_INDEX" val="16"/>
  <p:tag name="KSO_WM_UNIT_TEXT_FILL_TYPE" val="1"/>
  <p:tag name="KSO_WM_FULL_TEXT_BEAUTIFY_COPY_ID" val="3"/>
</p:tagLst>
</file>

<file path=ppt/tags/tag20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FULL_TEXT_BEAUTIFY_COPY_ID" val="5"/>
</p:tagLst>
</file>

<file path=ppt/tags/tag208.xml><?xml version="1.0" encoding="utf-8"?>
<p:tagLst xmlns:p="http://schemas.openxmlformats.org/presentationml/2006/main">
  <p:tag name="KSO_WM_FULL_TEXT_BEAUTIFY_COPY_ID" val="6"/>
</p:tagLst>
</file>

<file path=ppt/tags/tag209.xml><?xml version="1.0" encoding="utf-8"?>
<p:tagLst xmlns:p="http://schemas.openxmlformats.org/presentationml/2006/main">
  <p:tag name="KSO_WM_FULL_TEXT_BEAUTIFY_COPY_ID" val="17"/>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199030_2*m_h_i*1_2_4"/>
  <p:tag name="KSO_WM_TEMPLATE_CATEGORY" val="diagram"/>
  <p:tag name="KSO_WM_TEMPLATE_INDEX" val="20199030"/>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21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FULL_TEXT_BEAUTIFY_COPY_ID" val="46"/>
</p:tagLst>
</file>

<file path=ppt/tags/tag211.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FULL_TEXT_BEAUTIFY_COPY_ID" val="7"/>
</p:tagLst>
</file>

<file path=ppt/tags/tag212.xml><?xml version="1.0" encoding="utf-8"?>
<p:tagLst xmlns:p="http://schemas.openxmlformats.org/presentationml/2006/main">
  <p:tag name="ISLIDE.DIAGRAM" val="2358"/>
</p:tagLst>
</file>

<file path=ppt/tags/tag213.xml><?xml version="1.0" encoding="utf-8"?>
<p:tagLst xmlns:p="http://schemas.openxmlformats.org/presentationml/2006/main">
  <p:tag name="ISLIDE.DIAGRAM" val="2358"/>
</p:tagLst>
</file>

<file path=ppt/tags/tag214.xml><?xml version="1.0" encoding="utf-8"?>
<p:tagLst xmlns:p="http://schemas.openxmlformats.org/presentationml/2006/main">
  <p:tag name="KSO_WM_TEMPLATE_CATEGORY" val="diagram"/>
  <p:tag name="KSO_WM_TEMPLATE_INDEX" val="20188729"/>
  <p:tag name="KSO_WM_UNIT_TYPE" val="n_h_i"/>
  <p:tag name="KSO_WM_UNIT_INDEX" val="1_1_1"/>
  <p:tag name="KSO_WM_UNIT_ID" val="diagram20188729_3*n_h_i*1_1_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2"/>
  <p:tag name="KSO_WM_UNIT_TEXT_FILL_TYPE" val="1"/>
  <p:tag name="KSO_WM_UNIT_USESOURCEFORMAT_APPLY" val="1"/>
</p:tagLst>
</file>

<file path=ppt/tags/tag215.xml><?xml version="1.0" encoding="utf-8"?>
<p:tagLst xmlns:p="http://schemas.openxmlformats.org/presentationml/2006/main">
  <p:tag name="KSO_WM_TEMPLATE_CATEGORY" val="diagram"/>
  <p:tag name="KSO_WM_TEMPLATE_INDEX" val="20188729"/>
  <p:tag name="KSO_WM_UNIT_TYPE" val="n_h_i"/>
  <p:tag name="KSO_WM_UNIT_INDEX" val="1_1_2"/>
  <p:tag name="KSO_WM_UNIT_ID" val="diagram20188729_3*n_h_i*1_1_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16.xml><?xml version="1.0" encoding="utf-8"?>
<p:tagLst xmlns:p="http://schemas.openxmlformats.org/presentationml/2006/main">
  <p:tag name="KSO_WM_TEMPLATE_CATEGORY" val="diagram"/>
  <p:tag name="KSO_WM_TEMPLATE_INDEX" val="20188729"/>
  <p:tag name="KSO_WM_UNIT_TYPE" val="n_h_i"/>
  <p:tag name="KSO_WM_UNIT_INDEX" val="1_1_3"/>
  <p:tag name="KSO_WM_UNIT_ID" val="diagram20188729_3*n_h_i*1_1_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17.xml><?xml version="1.0" encoding="utf-8"?>
<p:tagLst xmlns:p="http://schemas.openxmlformats.org/presentationml/2006/main">
  <p:tag name="KSO_WM_TEMPLATE_CATEGORY" val="diagram"/>
  <p:tag name="KSO_WM_TEMPLATE_INDEX" val="20188729"/>
  <p:tag name="KSO_WM_UNIT_TYPE" val="n_h_i"/>
  <p:tag name="KSO_WM_UNIT_INDEX" val="1_1_4"/>
  <p:tag name="KSO_WM_UNIT_ID" val="diagram20188729_3*n_h_i*1_1_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18.xml><?xml version="1.0" encoding="utf-8"?>
<p:tagLst xmlns:p="http://schemas.openxmlformats.org/presentationml/2006/main">
  <p:tag name="KSO_WM_TEMPLATE_CATEGORY" val="diagram"/>
  <p:tag name="KSO_WM_TEMPLATE_INDEX" val="20188729"/>
  <p:tag name="KSO_WM_UNIT_TYPE" val="n_h_i"/>
  <p:tag name="KSO_WM_UNIT_INDEX" val="1_1_5"/>
  <p:tag name="KSO_WM_UNIT_ID" val="diagram20188729_3*n_h_i*1_1_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19.xml><?xml version="1.0" encoding="utf-8"?>
<p:tagLst xmlns:p="http://schemas.openxmlformats.org/presentationml/2006/main">
  <p:tag name="KSO_WM_TEMPLATE_CATEGORY" val="diagram"/>
  <p:tag name="KSO_WM_TEMPLATE_INDEX" val="20188729"/>
  <p:tag name="KSO_WM_UNIT_TYPE" val="n_h_i"/>
  <p:tag name="KSO_WM_UNIT_INDEX" val="1_1_6"/>
  <p:tag name="KSO_WM_UNIT_ID" val="diagram20188729_3*n_h_i*1_1_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199030_2*m_h_i*1_2_4"/>
  <p:tag name="KSO_WM_TEMPLATE_CATEGORY" val="diagram"/>
  <p:tag name="KSO_WM_TEMPLATE_INDEX" val="20199030"/>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220.xml><?xml version="1.0" encoding="utf-8"?>
<p:tagLst xmlns:p="http://schemas.openxmlformats.org/presentationml/2006/main">
  <p:tag name="KSO_WM_TEMPLATE_CATEGORY" val="diagram"/>
  <p:tag name="KSO_WM_TEMPLATE_INDEX" val="20188729"/>
  <p:tag name="KSO_WM_UNIT_TYPE" val="n_h_i"/>
  <p:tag name="KSO_WM_UNIT_INDEX" val="1_1_7"/>
  <p:tag name="KSO_WM_UNIT_ID" val="diagram20188729_3*n_h_i*1_1_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21.xml><?xml version="1.0" encoding="utf-8"?>
<p:tagLst xmlns:p="http://schemas.openxmlformats.org/presentationml/2006/main">
  <p:tag name="KSO_WM_TEMPLATE_CATEGORY" val="diagram"/>
  <p:tag name="KSO_WM_TEMPLATE_INDEX" val="20188729"/>
  <p:tag name="KSO_WM_UNIT_TYPE" val="n_h_i"/>
  <p:tag name="KSO_WM_UNIT_INDEX" val="1_1_8"/>
  <p:tag name="KSO_WM_UNIT_ID" val="diagram20188729_3*n_h_i*1_1_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22.xml><?xml version="1.0" encoding="utf-8"?>
<p:tagLst xmlns:p="http://schemas.openxmlformats.org/presentationml/2006/main">
  <p:tag name="KSO_WM_TEMPLATE_CATEGORY" val="diagram"/>
  <p:tag name="KSO_WM_TEMPLATE_INDEX" val="20188729"/>
  <p:tag name="KSO_WM_UNIT_TYPE" val="n_h_i"/>
  <p:tag name="KSO_WM_UNIT_INDEX" val="1_1_9"/>
  <p:tag name="KSO_WM_UNIT_ID" val="diagram20188729_3*n_h_i*1_1_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23.xml><?xml version="1.0" encoding="utf-8"?>
<p:tagLst xmlns:p="http://schemas.openxmlformats.org/presentationml/2006/main">
  <p:tag name="KSO_WM_TEMPLATE_CATEGORY" val="diagram"/>
  <p:tag name="KSO_WM_TEMPLATE_INDEX" val="20188729"/>
  <p:tag name="KSO_WM_UNIT_TYPE" val="n_h_i"/>
  <p:tag name="KSO_WM_UNIT_INDEX" val="1_1_10"/>
  <p:tag name="KSO_WM_UNIT_ID" val="diagram20188729_3*n_h_i*1_1_1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24.xml><?xml version="1.0" encoding="utf-8"?>
<p:tagLst xmlns:p="http://schemas.openxmlformats.org/presentationml/2006/main">
  <p:tag name="KSO_WM_TEMPLATE_CATEGORY" val="diagram"/>
  <p:tag name="KSO_WM_TEMPLATE_INDEX" val="20188729"/>
  <p:tag name="KSO_WM_UNIT_TYPE" val="n_h_i"/>
  <p:tag name="KSO_WM_UNIT_INDEX" val="1_1_11"/>
  <p:tag name="KSO_WM_UNIT_ID" val="diagram20188729_3*n_h_i*1_1_1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25.xml><?xml version="1.0" encoding="utf-8"?>
<p:tagLst xmlns:p="http://schemas.openxmlformats.org/presentationml/2006/main">
  <p:tag name="KSO_WM_TEMPLATE_CATEGORY" val="diagram"/>
  <p:tag name="KSO_WM_TEMPLATE_INDEX" val="20188729"/>
  <p:tag name="KSO_WM_UNIT_TYPE" val="n_h_i"/>
  <p:tag name="KSO_WM_UNIT_INDEX" val="1_1_12"/>
  <p:tag name="KSO_WM_UNIT_ID" val="diagram20188729_3*n_h_i*1_1_1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26.xml><?xml version="1.0" encoding="utf-8"?>
<p:tagLst xmlns:p="http://schemas.openxmlformats.org/presentationml/2006/main">
  <p:tag name="KSO_WM_TEMPLATE_CATEGORY" val="diagram"/>
  <p:tag name="KSO_WM_TEMPLATE_INDEX" val="20188729"/>
  <p:tag name="KSO_WM_UNIT_TYPE" val="n_h_i"/>
  <p:tag name="KSO_WM_UNIT_INDEX" val="1_1_13"/>
  <p:tag name="KSO_WM_UNIT_ID" val="diagram20188729_3*n_h_i*1_1_1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27.xml><?xml version="1.0" encoding="utf-8"?>
<p:tagLst xmlns:p="http://schemas.openxmlformats.org/presentationml/2006/main">
  <p:tag name="KSO_WM_TEMPLATE_CATEGORY" val="diagram"/>
  <p:tag name="KSO_WM_TEMPLATE_INDEX" val="20188729"/>
  <p:tag name="KSO_WM_UNIT_TYPE" val="n_h_i"/>
  <p:tag name="KSO_WM_UNIT_INDEX" val="1_1_14"/>
  <p:tag name="KSO_WM_UNIT_ID" val="diagram20188729_3*n_h_i*1_1_1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28.xml><?xml version="1.0" encoding="utf-8"?>
<p:tagLst xmlns:p="http://schemas.openxmlformats.org/presentationml/2006/main">
  <p:tag name="KSO_WM_TEMPLATE_CATEGORY" val="diagram"/>
  <p:tag name="KSO_WM_TEMPLATE_INDEX" val="20188729"/>
  <p:tag name="KSO_WM_UNIT_TYPE" val="n_h_i"/>
  <p:tag name="KSO_WM_UNIT_INDEX" val="1_1_15"/>
  <p:tag name="KSO_WM_UNIT_ID" val="diagram20188729_3*n_h_i*1_1_1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29.xml><?xml version="1.0" encoding="utf-8"?>
<p:tagLst xmlns:p="http://schemas.openxmlformats.org/presentationml/2006/main">
  <p:tag name="KSO_WM_TEMPLATE_CATEGORY" val="diagram"/>
  <p:tag name="KSO_WM_TEMPLATE_INDEX" val="20188729"/>
  <p:tag name="KSO_WM_UNIT_TYPE" val="n_h_i"/>
  <p:tag name="KSO_WM_UNIT_INDEX" val="1_1_16"/>
  <p:tag name="KSO_WM_UNIT_ID" val="diagram20188729_3*n_h_i*1_1_1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199030_2*m_h_i*1_2_4"/>
  <p:tag name="KSO_WM_TEMPLATE_CATEGORY" val="diagram"/>
  <p:tag name="KSO_WM_TEMPLATE_INDEX" val="20199030"/>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230.xml><?xml version="1.0" encoding="utf-8"?>
<p:tagLst xmlns:p="http://schemas.openxmlformats.org/presentationml/2006/main">
  <p:tag name="KSO_WM_TEMPLATE_CATEGORY" val="diagram"/>
  <p:tag name="KSO_WM_TEMPLATE_INDEX" val="20188729"/>
  <p:tag name="KSO_WM_UNIT_TYPE" val="n_h_i"/>
  <p:tag name="KSO_WM_UNIT_INDEX" val="1_1_17"/>
  <p:tag name="KSO_WM_UNIT_ID" val="diagram20188729_3*n_h_i*1_1_1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31.xml><?xml version="1.0" encoding="utf-8"?>
<p:tagLst xmlns:p="http://schemas.openxmlformats.org/presentationml/2006/main">
  <p:tag name="KSO_WM_TEMPLATE_CATEGORY" val="diagram"/>
  <p:tag name="KSO_WM_TEMPLATE_INDEX" val="20188729"/>
  <p:tag name="KSO_WM_UNIT_TYPE" val="n_h_i"/>
  <p:tag name="KSO_WM_UNIT_INDEX" val="1_1_18"/>
  <p:tag name="KSO_WM_UNIT_ID" val="diagram20188729_3*n_h_i*1_1_1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32.xml><?xml version="1.0" encoding="utf-8"?>
<p:tagLst xmlns:p="http://schemas.openxmlformats.org/presentationml/2006/main">
  <p:tag name="KSO_WM_TEMPLATE_CATEGORY" val="diagram"/>
  <p:tag name="KSO_WM_TEMPLATE_INDEX" val="20188729"/>
  <p:tag name="KSO_WM_UNIT_TYPE" val="n_h_i"/>
  <p:tag name="KSO_WM_UNIT_INDEX" val="1_1_19"/>
  <p:tag name="KSO_WM_UNIT_ID" val="diagram20188729_3*n_h_i*1_1_1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33.xml><?xml version="1.0" encoding="utf-8"?>
<p:tagLst xmlns:p="http://schemas.openxmlformats.org/presentationml/2006/main">
  <p:tag name="KSO_WM_TEMPLATE_CATEGORY" val="diagram"/>
  <p:tag name="KSO_WM_TEMPLATE_INDEX" val="20188729"/>
  <p:tag name="KSO_WM_UNIT_TYPE" val="n_h_i"/>
  <p:tag name="KSO_WM_UNIT_INDEX" val="1_1_20"/>
  <p:tag name="KSO_WM_UNIT_ID" val="diagram20188729_3*n_h_i*1_1_2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34.xml><?xml version="1.0" encoding="utf-8"?>
<p:tagLst xmlns:p="http://schemas.openxmlformats.org/presentationml/2006/main">
  <p:tag name="KSO_WM_TEMPLATE_CATEGORY" val="diagram"/>
  <p:tag name="KSO_WM_TEMPLATE_INDEX" val="20188729"/>
  <p:tag name="KSO_WM_UNIT_TYPE" val="n_h_i"/>
  <p:tag name="KSO_WM_UNIT_INDEX" val="1_1_21"/>
  <p:tag name="KSO_WM_UNIT_ID" val="diagram20188729_3*n_h_i*1_1_2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35.xml><?xml version="1.0" encoding="utf-8"?>
<p:tagLst xmlns:p="http://schemas.openxmlformats.org/presentationml/2006/main">
  <p:tag name="KSO_WM_TEMPLATE_CATEGORY" val="diagram"/>
  <p:tag name="KSO_WM_TEMPLATE_INDEX" val="20188729"/>
  <p:tag name="KSO_WM_UNIT_TYPE" val="n_h_i"/>
  <p:tag name="KSO_WM_UNIT_INDEX" val="1_1_22"/>
  <p:tag name="KSO_WM_UNIT_ID" val="diagram20188729_3*n_h_i*1_1_2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36.xml><?xml version="1.0" encoding="utf-8"?>
<p:tagLst xmlns:p="http://schemas.openxmlformats.org/presentationml/2006/main">
  <p:tag name="KSO_WM_TEMPLATE_CATEGORY" val="diagram"/>
  <p:tag name="KSO_WM_TEMPLATE_INDEX" val="20188729"/>
  <p:tag name="KSO_WM_UNIT_TYPE" val="n_h_i"/>
  <p:tag name="KSO_WM_UNIT_INDEX" val="1_1_23"/>
  <p:tag name="KSO_WM_UNIT_ID" val="diagram20188729_3*n_h_i*1_1_2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37.xml><?xml version="1.0" encoding="utf-8"?>
<p:tagLst xmlns:p="http://schemas.openxmlformats.org/presentationml/2006/main">
  <p:tag name="KSO_WM_TEMPLATE_CATEGORY" val="diagram"/>
  <p:tag name="KSO_WM_TEMPLATE_INDEX" val="20188729"/>
  <p:tag name="KSO_WM_UNIT_TYPE" val="n_h_i"/>
  <p:tag name="KSO_WM_UNIT_INDEX" val="1_1_24"/>
  <p:tag name="KSO_WM_UNIT_ID" val="diagram20188729_3*n_h_i*1_1_2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38.xml><?xml version="1.0" encoding="utf-8"?>
<p:tagLst xmlns:p="http://schemas.openxmlformats.org/presentationml/2006/main">
  <p:tag name="KSO_WM_TEMPLATE_CATEGORY" val="diagram"/>
  <p:tag name="KSO_WM_TEMPLATE_INDEX" val="20188729"/>
  <p:tag name="KSO_WM_UNIT_TYPE" val="n_h_i"/>
  <p:tag name="KSO_WM_UNIT_INDEX" val="1_1_25"/>
  <p:tag name="KSO_WM_UNIT_ID" val="diagram20188729_3*n_h_i*1_1_2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39.xml><?xml version="1.0" encoding="utf-8"?>
<p:tagLst xmlns:p="http://schemas.openxmlformats.org/presentationml/2006/main">
  <p:tag name="KSO_WM_TEMPLATE_CATEGORY" val="diagram"/>
  <p:tag name="KSO_WM_TEMPLATE_INDEX" val="20188729"/>
  <p:tag name="KSO_WM_UNIT_TYPE" val="n_h_i"/>
  <p:tag name="KSO_WM_UNIT_INDEX" val="1_1_26"/>
  <p:tag name="KSO_WM_UNIT_ID" val="diagram20188729_3*n_h_i*1_1_2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4.xml><?xml version="1.0" encoding="utf-8"?>
<p:tagLst xmlns:p="http://schemas.openxmlformats.org/presentationml/2006/main">
  <p:tag name="KSO_WM_FULL_TEXT_BEAUTIFY_COPY_ID" val="31"/>
</p:tagLst>
</file>

<file path=ppt/tags/tag240.xml><?xml version="1.0" encoding="utf-8"?>
<p:tagLst xmlns:p="http://schemas.openxmlformats.org/presentationml/2006/main">
  <p:tag name="KSO_WM_TEMPLATE_CATEGORY" val="diagram"/>
  <p:tag name="KSO_WM_TEMPLATE_INDEX" val="20188729"/>
  <p:tag name="KSO_WM_UNIT_TYPE" val="n_h_i"/>
  <p:tag name="KSO_WM_UNIT_INDEX" val="1_1_27"/>
  <p:tag name="KSO_WM_UNIT_ID" val="diagram20188729_3*n_h_i*1_1_2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41.xml><?xml version="1.0" encoding="utf-8"?>
<p:tagLst xmlns:p="http://schemas.openxmlformats.org/presentationml/2006/main">
  <p:tag name="KSO_WM_TEMPLATE_CATEGORY" val="diagram"/>
  <p:tag name="KSO_WM_TEMPLATE_INDEX" val="20188729"/>
  <p:tag name="KSO_WM_UNIT_TYPE" val="n_h_i"/>
  <p:tag name="KSO_WM_UNIT_INDEX" val="1_1_28"/>
  <p:tag name="KSO_WM_UNIT_ID" val="diagram20188729_3*n_h_i*1_1_2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42.xml><?xml version="1.0" encoding="utf-8"?>
<p:tagLst xmlns:p="http://schemas.openxmlformats.org/presentationml/2006/main">
  <p:tag name="KSO_WM_TEMPLATE_CATEGORY" val="diagram"/>
  <p:tag name="KSO_WM_TEMPLATE_INDEX" val="20188729"/>
  <p:tag name="KSO_WM_UNIT_TYPE" val="n_h_i"/>
  <p:tag name="KSO_WM_UNIT_INDEX" val="1_1_29"/>
  <p:tag name="KSO_WM_UNIT_ID" val="diagram20188729_3*n_h_i*1_1_2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43.xml><?xml version="1.0" encoding="utf-8"?>
<p:tagLst xmlns:p="http://schemas.openxmlformats.org/presentationml/2006/main">
  <p:tag name="KSO_WM_TEMPLATE_CATEGORY" val="diagram"/>
  <p:tag name="KSO_WM_TEMPLATE_INDEX" val="20188729"/>
  <p:tag name="KSO_WM_UNIT_TYPE" val="n_h_i"/>
  <p:tag name="KSO_WM_UNIT_INDEX" val="1_1_30"/>
  <p:tag name="KSO_WM_UNIT_ID" val="diagram20188729_3*n_h_i*1_1_3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44.xml><?xml version="1.0" encoding="utf-8"?>
<p:tagLst xmlns:p="http://schemas.openxmlformats.org/presentationml/2006/main">
  <p:tag name="KSO_WM_TEMPLATE_CATEGORY" val="diagram"/>
  <p:tag name="KSO_WM_TEMPLATE_INDEX" val="20188729"/>
  <p:tag name="KSO_WM_UNIT_TYPE" val="n_h_i"/>
  <p:tag name="KSO_WM_UNIT_INDEX" val="1_1_31"/>
  <p:tag name="KSO_WM_UNIT_ID" val="diagram20188729_3*n_h_i*1_1_3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45.xml><?xml version="1.0" encoding="utf-8"?>
<p:tagLst xmlns:p="http://schemas.openxmlformats.org/presentationml/2006/main">
  <p:tag name="KSO_WM_TEMPLATE_CATEGORY" val="diagram"/>
  <p:tag name="KSO_WM_TEMPLATE_INDEX" val="20188729"/>
  <p:tag name="KSO_WM_UNIT_TYPE" val="n_h_i"/>
  <p:tag name="KSO_WM_UNIT_INDEX" val="1_1_32"/>
  <p:tag name="KSO_WM_UNIT_ID" val="diagram20188729_3*n_h_i*1_1_3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46.xml><?xml version="1.0" encoding="utf-8"?>
<p:tagLst xmlns:p="http://schemas.openxmlformats.org/presentationml/2006/main">
  <p:tag name="KSO_WM_TEMPLATE_CATEGORY" val="diagram"/>
  <p:tag name="KSO_WM_TEMPLATE_INDEX" val="20188729"/>
  <p:tag name="KSO_WM_UNIT_TYPE" val="n_h_i"/>
  <p:tag name="KSO_WM_UNIT_INDEX" val="1_1_33"/>
  <p:tag name="KSO_WM_UNIT_ID" val="diagram20188729_3*n_h_i*1_1_3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47.xml><?xml version="1.0" encoding="utf-8"?>
<p:tagLst xmlns:p="http://schemas.openxmlformats.org/presentationml/2006/main">
  <p:tag name="KSO_WM_TEMPLATE_CATEGORY" val="diagram"/>
  <p:tag name="KSO_WM_TEMPLATE_INDEX" val="20188729"/>
  <p:tag name="KSO_WM_UNIT_TYPE" val="n_h_i"/>
  <p:tag name="KSO_WM_UNIT_INDEX" val="1_1_34"/>
  <p:tag name="KSO_WM_UNIT_ID" val="diagram20188729_3*n_h_i*1_1_3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48.xml><?xml version="1.0" encoding="utf-8"?>
<p:tagLst xmlns:p="http://schemas.openxmlformats.org/presentationml/2006/main">
  <p:tag name="KSO_WM_TEMPLATE_CATEGORY" val="diagram"/>
  <p:tag name="KSO_WM_TEMPLATE_INDEX" val="20188729"/>
  <p:tag name="KSO_WM_UNIT_TYPE" val="n_h_i"/>
  <p:tag name="KSO_WM_UNIT_INDEX" val="1_1_35"/>
  <p:tag name="KSO_WM_UNIT_ID" val="diagram20188729_3*n_h_i*1_1_3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LINE_FORE_SCHEMECOLOR_INDEX" val="14"/>
  <p:tag name="KSO_WM_UNIT_LINE_FILL_TYPE" val="2"/>
  <p:tag name="KSO_WM_UNIT_TEXT_FILL_FORE_SCHEMECOLOR_INDEX" val="13"/>
  <p:tag name="KSO_WM_UNIT_TEXT_FILL_TYPE" val="1"/>
  <p:tag name="KSO_WM_UNIT_USESOURCEFORMAT_APPLY" val="1"/>
</p:tagLst>
</file>

<file path=ppt/tags/tag249.xml><?xml version="1.0" encoding="utf-8"?>
<p:tagLst xmlns:p="http://schemas.openxmlformats.org/presentationml/2006/main">
  <p:tag name="KSO_WM_TEMPLATE_CATEGORY" val="diagram"/>
  <p:tag name="KSO_WM_TEMPLATE_INDEX" val="20188729"/>
  <p:tag name="KSO_WM_UNIT_TYPE" val="n_h_i"/>
  <p:tag name="KSO_WM_UNIT_INDEX" val="1_1_36"/>
  <p:tag name="KSO_WM_UNIT_ID" val="diagram20188729_3*n_h_i*1_1_3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5.xml><?xml version="1.0" encoding="utf-8"?>
<p:tagLst xmlns:p="http://schemas.openxmlformats.org/presentationml/2006/main">
  <p:tag name="KSO_WM_FULL_TEXT_BEAUTIFY_COPY_ID" val="150997565"/>
</p:tagLst>
</file>

<file path=ppt/tags/tag250.xml><?xml version="1.0" encoding="utf-8"?>
<p:tagLst xmlns:p="http://schemas.openxmlformats.org/presentationml/2006/main">
  <p:tag name="KSO_WM_TEMPLATE_CATEGORY" val="diagram"/>
  <p:tag name="KSO_WM_TEMPLATE_INDEX" val="20188729"/>
  <p:tag name="KSO_WM_UNIT_TYPE" val="n_h_h_i"/>
  <p:tag name="KSO_WM_UNIT_INDEX" val="1_2_1_3"/>
  <p:tag name="KSO_WM_UNIT_ID" val="diagram20188729_3*n_h_h_i*1_2_1_3"/>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UNIT_USESOURCEFORMAT_APPLY" val="1"/>
</p:tagLst>
</file>

<file path=ppt/tags/tag251.xml><?xml version="1.0" encoding="utf-8"?>
<p:tagLst xmlns:p="http://schemas.openxmlformats.org/presentationml/2006/main">
  <p:tag name="KSO_WM_TEMPLATE_CATEGORY" val="diagram"/>
  <p:tag name="KSO_WM_TEMPLATE_INDEX" val="20188729"/>
  <p:tag name="KSO_WM_UNIT_TYPE" val="n_h_h_i"/>
  <p:tag name="KSO_WM_UNIT_INDEX" val="1_2_3_3"/>
  <p:tag name="KSO_WM_UNIT_ID" val="diagram20188729_3*n_h_h_i*1_2_3_3"/>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 name="KSO_WM_UNIT_USESOURCEFORMAT_APPLY" val="1"/>
</p:tagLst>
</file>

<file path=ppt/tags/tag252.xml><?xml version="1.0" encoding="utf-8"?>
<p:tagLst xmlns:p="http://schemas.openxmlformats.org/presentationml/2006/main">
  <p:tag name="KSO_WM_TEMPLATE_CATEGORY" val="diagram"/>
  <p:tag name="KSO_WM_TEMPLATE_INDEX" val="20188729"/>
  <p:tag name="KSO_WM_UNIT_TYPE" val="n_h_h_i"/>
  <p:tag name="KSO_WM_UNIT_INDEX" val="1_2_4_3"/>
  <p:tag name="KSO_WM_UNIT_ID" val="diagram20188729_3*n_h_h_i*1_2_4_3"/>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8"/>
  <p:tag name="KSO_WM_UNIT_FILL_TYPE" val="1"/>
  <p:tag name="KSO_WM_UNIT_TEXT_FILL_FORE_SCHEMECOLOR_INDEX" val="13"/>
  <p:tag name="KSO_WM_UNIT_TEXT_FILL_TYPE" val="1"/>
  <p:tag name="KSO_WM_UNIT_USESOURCEFORMAT_APPLY" val="1"/>
</p:tagLst>
</file>

<file path=ppt/tags/tag253.xml><?xml version="1.0" encoding="utf-8"?>
<p:tagLst xmlns:p="http://schemas.openxmlformats.org/presentationml/2006/main">
  <p:tag name="KSO_WM_TEMPLATE_CATEGORY" val="diagram"/>
  <p:tag name="KSO_WM_TEMPLATE_INDEX" val="20188729"/>
  <p:tag name="KSO_WM_UNIT_TYPE" val="n_h_h_i"/>
  <p:tag name="KSO_WM_UNIT_INDEX" val="1_2_2_3"/>
  <p:tag name="KSO_WM_UNIT_ID" val="diagram20188729_3*n_h_h_i*1_2_2_3"/>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 name="KSO_WM_UNIT_USESOURCEFORMAT_APPLY" val="1"/>
</p:tagLst>
</file>

<file path=ppt/tags/tag254.xml><?xml version="1.0" encoding="utf-8"?>
<p:tagLst xmlns:p="http://schemas.openxmlformats.org/presentationml/2006/main">
  <p:tag name="KSO_WM_TEMPLATE_CATEGORY" val="diagram"/>
  <p:tag name="KSO_WM_TEMPLATE_INDEX" val="20188729"/>
  <p:tag name="KSO_WM_UNIT_TYPE" val="n_h_a"/>
  <p:tag name="KSO_WM_UNIT_INDEX" val="1_1_1"/>
  <p:tag name="KSO_WM_UNIT_ID" val="diagram20188729_3*n_h_a*1_1_1"/>
  <p:tag name="KSO_WM_UNIT_LAYERLEVEL" val="1_1_1"/>
  <p:tag name="KSO_WM_UNIT_VALUE" val="6"/>
  <p:tag name="KSO_WM_UNIT_HIGHLIGHT" val="0"/>
  <p:tag name="KSO_WM_UNIT_COMPATIBLE" val="0"/>
  <p:tag name="KSO_WM_BEAUTIFY_FLAG" val="#wm#"/>
  <p:tag name="KSO_WM_TAG_VERSION" val="1.0"/>
  <p:tag name="KSO_WM_DIAGRAM_GROUP_CODE" val="n1-1"/>
  <p:tag name="KSO_WM_UNIT_PRESET_TEXT" val="添加标题"/>
  <p:tag name="KSO_WM_UNIT_ISCONTENTSTITLE" val="0"/>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55.xml><?xml version="1.0" encoding="utf-8"?>
<p:tagLst xmlns:p="http://schemas.openxmlformats.org/presentationml/2006/main">
  <p:tag name="KSO_WM_TEMPLATE_CATEGORY" val="diagram"/>
  <p:tag name="KSO_WM_TEMPLATE_INDEX" val="20188729"/>
  <p:tag name="KSO_WM_UNIT_TYPE" val="n_h_h_i"/>
  <p:tag name="KSO_WM_UNIT_INDEX" val="1_2_1_3"/>
  <p:tag name="KSO_WM_UNIT_ID" val="diagram20188729_3*n_h_h_i*1_2_1_3"/>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UNIT_USESOURCEFORMAT_APPLY" val="1"/>
</p:tagLst>
</file>

<file path=ppt/tags/tag256.xml><?xml version="1.0" encoding="utf-8"?>
<p:tagLst xmlns:p="http://schemas.openxmlformats.org/presentationml/2006/main">
  <p:tag name="KSO_WM_TEMPLATE_CATEGORY" val="diagram"/>
  <p:tag name="KSO_WM_TEMPLATE_INDEX" val="20188729"/>
  <p:tag name="KSO_WM_UNIT_TYPE" val="n_h_h_i"/>
  <p:tag name="KSO_WM_UNIT_INDEX" val="1_2_2_3"/>
  <p:tag name="KSO_WM_UNIT_ID" val="diagram20188729_3*n_h_h_i*1_2_2_3"/>
  <p:tag name="KSO_WM_UNIT_LAYERLEVEL" val="1_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 name="KSO_WM_UNIT_USESOURCEFORMAT_APPLY" val="1"/>
</p:tagLst>
</file>

<file path=ppt/tags/tag257.xml><?xml version="1.0" encoding="utf-8"?>
<p:tagLst xmlns:p="http://schemas.openxmlformats.org/presentationml/2006/main">
  <p:tag name="KSO_WM_TEMPLATE_CATEGORY" val="diagram"/>
  <p:tag name="KSO_WM_TEMPLATE_INDEX" val="20188729"/>
  <p:tag name="KSO_WM_UNIT_TYPE" val="n_h_h_x"/>
  <p:tag name="KSO_WM_UNIT_INDEX" val="1_2_1_1"/>
  <p:tag name="KSO_WM_UNIT_ID" val="diagram20188729_3*n_h_h_x*1_2_1_1"/>
  <p:tag name="KSO_WM_UNIT_LAYERLEVEL" val="1_1_1_1"/>
  <p:tag name="KSO_WM_BEAUTIFY_FLAG" val="#wm#"/>
  <p:tag name="KSO_WM_TAG_VERSION" val="1.0"/>
  <p:tag name="KSO_WM_DIAGRAM_GROUP_CODE" val="n1-1"/>
  <p:tag name="KSO_WM_UNIT_VALUE" val="115*148"/>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 name="KSO_WM_UNIT_USESOURCEFORMAT_APPLY" val="1"/>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2"/>
  <p:tag name="KSO_WM_UNIT_ID" val="diagram20199368_3*m_h_z*1_2_2"/>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3"/>
  <p:tag name="KSO_WM_UNIT_ID" val="diagram20199368_3*m_h_z*1_2_3"/>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187487_4*l_h_i*1_2_4"/>
  <p:tag name="KSO_WM_TEMPLATE_CATEGORY" val="diagram"/>
  <p:tag name="KSO_WM_TEMPLATE_INDEX" val="2018748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2"/>
  <p:tag name="KSO_WM_UNIT_ID" val="diagram20199368_3*m_h_z*1_3_2"/>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3"/>
  <p:tag name="KSO_WM_UNIT_ID" val="diagram20199368_3*m_h_z*1_3_3"/>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4_2"/>
  <p:tag name="KSO_WM_UNIT_ID" val="diagram20199368_3*m_h_z*1_4_2"/>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4_3"/>
  <p:tag name="KSO_WM_UNIT_ID" val="diagram20199368_3*m_h_z*1_4_3"/>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99368_3*m_h_i*1_1_3"/>
  <p:tag name="KSO_WM_TEMPLATE_CATEGORY" val="diagram"/>
  <p:tag name="KSO_WM_TEMPLATE_INDEX" val="20199368"/>
  <p:tag name="KSO_WM_UNIT_LAYERLEVEL" val="1_1_1"/>
  <p:tag name="KSO_WM_TAG_VERSION" val="1.0"/>
  <p:tag name="KSO_WM_BEAUTIFY_FLAG" val="#wm#"/>
  <p:tag name="KSO_WM_UNIT_LINE_FORE_SCHEMECOLOR_INDEX" val="6"/>
  <p:tag name="KSO_WM_UNIT_LINE_FILL_TYPE" val="2"/>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9368_3*m_h_i*1_2_3"/>
  <p:tag name="KSO_WM_TEMPLATE_CATEGORY" val="diagram"/>
  <p:tag name="KSO_WM_TEMPLATE_INDEX" val="20199368"/>
  <p:tag name="KSO_WM_UNIT_LAYERLEVEL" val="1_1_1"/>
  <p:tag name="KSO_WM_TAG_VERSION" val="1.0"/>
  <p:tag name="KSO_WM_BEAUTIFY_FLAG" val="#wm#"/>
  <p:tag name="KSO_WM_UNIT_LINE_FORE_SCHEMECOLOR_INDEX" val="7"/>
  <p:tag name="KSO_WM_UNIT_LINE_FILL_TYPE" val="2"/>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99368_3*m_h_i*1_3_3"/>
  <p:tag name="KSO_WM_TEMPLATE_CATEGORY" val="diagram"/>
  <p:tag name="KSO_WM_TEMPLATE_INDEX" val="20199368"/>
  <p:tag name="KSO_WM_UNIT_LAYERLEVEL" val="1_1_1"/>
  <p:tag name="KSO_WM_TAG_VERSION" val="1.0"/>
  <p:tag name="KSO_WM_BEAUTIFY_FLAG" val="#wm#"/>
  <p:tag name="KSO_WM_UNIT_LINE_FORE_SCHEMECOLOR_INDEX" val="9"/>
  <p:tag name="KSO_WM_UNIT_LINE_FILL_TYPE" val="2"/>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99368_3*m_h_i*1_4_3"/>
  <p:tag name="KSO_WM_TEMPLATE_CATEGORY" val="diagram"/>
  <p:tag name="KSO_WM_TEMPLATE_INDEX" val="20199368"/>
  <p:tag name="KSO_WM_UNIT_LAYERLEVEL" val="1_1_1"/>
  <p:tag name="KSO_WM_TAG_VERSION" val="1.0"/>
  <p:tag name="KSO_WM_BEAUTIFY_FLAG" val="#wm#"/>
  <p:tag name="KSO_WM_UNIT_LINE_FORE_SCHEMECOLOR_INDEX" val="10"/>
  <p:tag name="KSO_WM_UNIT_LINE_FILL_TYPE" val="2"/>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2"/>
  <p:tag name="KSO_WM_UNIT_ID" val="diagram20199368_3*m_h_z*1_2_2"/>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3"/>
  <p:tag name="KSO_WM_UNIT_ID" val="diagram20199368_3*m_h_z*1_2_3"/>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87487_4*l_h_i*1_2_3"/>
  <p:tag name="KSO_WM_TEMPLATE_CATEGORY" val="diagram"/>
  <p:tag name="KSO_WM_TEMPLATE_INDEX" val="2018748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2"/>
  <p:tag name="KSO_WM_UNIT_ID" val="diagram20199368_3*m_h_z*1_3_2"/>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3"/>
  <p:tag name="KSO_WM_UNIT_ID" val="diagram20199368_3*m_h_z*1_3_3"/>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4_2"/>
  <p:tag name="KSO_WM_UNIT_ID" val="diagram20199368_3*m_h_z*1_4_2"/>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4_3"/>
  <p:tag name="KSO_WM_UNIT_ID" val="diagram20199368_3*m_h_z*1_4_3"/>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274.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9368_3*m_h_a*1_1_1"/>
  <p:tag name="KSO_WM_TEMPLATE_CATEGORY" val="diagram"/>
  <p:tag name="KSO_WM_TEMPLATE_INDEX" val="20199368"/>
  <p:tag name="KSO_WM_UNIT_LAYERLEVEL" val="1_1_1"/>
  <p:tag name="KSO_WM_TAG_VERSION" val="1.0"/>
  <p:tag name="KSO_WM_BEAUTIFY_FLAG" val="#wm#"/>
  <p:tag name="KSO_WM_UNIT_TEXT_FILL_FORE_SCHEMECOLOR_INDEX" val="13"/>
  <p:tag name="KSO_WM_UNIT_TEXT_FILL_TYPE" val="1"/>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99368_3*m_h_i*1_1_3"/>
  <p:tag name="KSO_WM_TEMPLATE_CATEGORY" val="diagram"/>
  <p:tag name="KSO_WM_TEMPLATE_INDEX" val="20199368"/>
  <p:tag name="KSO_WM_UNIT_LAYERLEVEL" val="1_1_1"/>
  <p:tag name="KSO_WM_TAG_VERSION" val="1.0"/>
  <p:tag name="KSO_WM_BEAUTIFY_FLAG" val="#wm#"/>
  <p:tag name="KSO_WM_UNIT_LINE_FORE_SCHEMECOLOR_INDEX" val="6"/>
  <p:tag name="KSO_WM_UNIT_LINE_FILL_TYPE" val="2"/>
</p:tagLst>
</file>

<file path=ppt/tags/tag276.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9368_3*m_h_a*1_2_1"/>
  <p:tag name="KSO_WM_TEMPLATE_CATEGORY" val="diagram"/>
  <p:tag name="KSO_WM_TEMPLATE_INDEX" val="20199368"/>
  <p:tag name="KSO_WM_UNIT_LAYERLEVEL" val="1_1_1"/>
  <p:tag name="KSO_WM_TAG_VERSION" val="1.0"/>
  <p:tag name="KSO_WM_BEAUTIFY_FLAG" val="#wm#"/>
  <p:tag name="KSO_WM_UNIT_TEXT_FILL_FORE_SCHEMECOLOR_INDEX" val="13"/>
  <p:tag name="KSO_WM_UNIT_TEXT_FILL_TYPE" val="1"/>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9368_3*m_h_i*1_2_3"/>
  <p:tag name="KSO_WM_TEMPLATE_CATEGORY" val="diagram"/>
  <p:tag name="KSO_WM_TEMPLATE_INDEX" val="20199368"/>
  <p:tag name="KSO_WM_UNIT_LAYERLEVEL" val="1_1_1"/>
  <p:tag name="KSO_WM_TAG_VERSION" val="1.0"/>
  <p:tag name="KSO_WM_BEAUTIFY_FLAG" val="#wm#"/>
  <p:tag name="KSO_WM_UNIT_LINE_FORE_SCHEMECOLOR_INDEX" val="7"/>
  <p:tag name="KSO_WM_UNIT_LINE_FILL_TYPE" val="2"/>
</p:tagLst>
</file>

<file path=ppt/tags/tag278.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9368_3*m_h_a*1_3_1"/>
  <p:tag name="KSO_WM_TEMPLATE_CATEGORY" val="diagram"/>
  <p:tag name="KSO_WM_TEMPLATE_INDEX" val="20199368"/>
  <p:tag name="KSO_WM_UNIT_LAYERLEVEL" val="1_1_1"/>
  <p:tag name="KSO_WM_TAG_VERSION" val="1.0"/>
  <p:tag name="KSO_WM_BEAUTIFY_FLAG" val="#wm#"/>
  <p:tag name="KSO_WM_UNIT_TEXT_FILL_FORE_SCHEMECOLOR_INDEX" val="13"/>
  <p:tag name="KSO_WM_UNIT_TEXT_FILL_TYPE" val="1"/>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99368_3*m_h_i*1_3_3"/>
  <p:tag name="KSO_WM_TEMPLATE_CATEGORY" val="diagram"/>
  <p:tag name="KSO_WM_TEMPLATE_INDEX" val="20199368"/>
  <p:tag name="KSO_WM_UNIT_LAYERLEVEL" val="1_1_1"/>
  <p:tag name="KSO_WM_TAG_VERSION" val="1.0"/>
  <p:tag name="KSO_WM_BEAUTIFY_FLAG" val="#wm#"/>
  <p:tag name="KSO_WM_UNIT_LINE_FORE_SCHEMECOLOR_INDEX" val="9"/>
  <p:tag name="KSO_WM_UNIT_LINE_FILL_TYPE" val="2"/>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87487_4*l_h_i*1_2_2"/>
  <p:tag name="KSO_WM_TEMPLATE_CATEGORY" val="diagram"/>
  <p:tag name="KSO_WM_TEMPLATE_INDEX" val="2018748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80.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99368_3*m_h_a*1_4_1"/>
  <p:tag name="KSO_WM_TEMPLATE_CATEGORY" val="diagram"/>
  <p:tag name="KSO_WM_TEMPLATE_INDEX" val="20199368"/>
  <p:tag name="KSO_WM_UNIT_LAYERLEVEL" val="1_1_1"/>
  <p:tag name="KSO_WM_TAG_VERSION" val="1.0"/>
  <p:tag name="KSO_WM_BEAUTIFY_FLAG" val="#wm#"/>
  <p:tag name="KSO_WM_UNIT_TEXT_FILL_FORE_SCHEMECOLOR_INDEX" val="13"/>
  <p:tag name="KSO_WM_UNIT_TEXT_FILL_TYPE" val="1"/>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99368_3*m_h_i*1_4_3"/>
  <p:tag name="KSO_WM_TEMPLATE_CATEGORY" val="diagram"/>
  <p:tag name="KSO_WM_TEMPLATE_INDEX" val="20199368"/>
  <p:tag name="KSO_WM_UNIT_LAYERLEVEL" val="1_1_1"/>
  <p:tag name="KSO_WM_TAG_VERSION" val="1.0"/>
  <p:tag name="KSO_WM_BEAUTIFY_FLAG" val="#wm#"/>
  <p:tag name="KSO_WM_UNIT_LINE_FORE_SCHEMECOLOR_INDEX" val="10"/>
  <p:tag name="KSO_WM_UNIT_LINE_FILL_TYPE" val="2"/>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3"/>
  <p:tag name="KSO_WM_UNIT_ID" val="diagram20199368_3*m_h_z*1_3_3"/>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3"/>
  <p:tag name="KSO_WM_UNIT_ID" val="diagram20199368_3*m_h_z*1_3_3"/>
  <p:tag name="KSO_WM_TEMPLATE_CATEGORY" val="diagram"/>
  <p:tag name="KSO_WM_TEMPLATE_INDEX" val="20199368"/>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284.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9368_3*m_h_a*1_1_1"/>
  <p:tag name="KSO_WM_TEMPLATE_CATEGORY" val="diagram"/>
  <p:tag name="KSO_WM_TEMPLATE_INDEX" val="20199368"/>
  <p:tag name="KSO_WM_UNIT_LAYERLEVEL" val="1_1_1"/>
  <p:tag name="KSO_WM_TAG_VERSION" val="1.0"/>
  <p:tag name="KSO_WM_BEAUTIFY_FLAG" val="#wm#"/>
  <p:tag name="KSO_WM_UNIT_TEXT_FILL_FORE_SCHEMECOLOR_INDEX" val="13"/>
  <p:tag name="KSO_WM_UNIT_TEXT_FILL_TYPE" val="1"/>
</p:tagLst>
</file>

<file path=ppt/tags/tag285.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9368_3*m_h_a*1_2_1"/>
  <p:tag name="KSO_WM_TEMPLATE_CATEGORY" val="diagram"/>
  <p:tag name="KSO_WM_TEMPLATE_INDEX" val="20199368"/>
  <p:tag name="KSO_WM_UNIT_LAYERLEVEL" val="1_1_1"/>
  <p:tag name="KSO_WM_TAG_VERSION" val="1.0"/>
  <p:tag name="KSO_WM_BEAUTIFY_FLAG" val="#wm#"/>
  <p:tag name="KSO_WM_UNIT_TEXT_FILL_FORE_SCHEMECOLOR_INDEX" val="13"/>
  <p:tag name="KSO_WM_UNIT_TEXT_FILL_TYPE" val="1"/>
</p:tagLst>
</file>

<file path=ppt/tags/tag286.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9368_3*m_h_a*1_3_1"/>
  <p:tag name="KSO_WM_TEMPLATE_CATEGORY" val="diagram"/>
  <p:tag name="KSO_WM_TEMPLATE_INDEX" val="20199368"/>
  <p:tag name="KSO_WM_UNIT_LAYERLEVEL" val="1_1_1"/>
  <p:tag name="KSO_WM_TAG_VERSION" val="1.0"/>
  <p:tag name="KSO_WM_BEAUTIFY_FLAG" val="#wm#"/>
  <p:tag name="KSO_WM_UNIT_TEXT_FILL_FORE_SCHEMECOLOR_INDEX" val="13"/>
  <p:tag name="KSO_WM_UNIT_TEXT_FILL_TYPE" val="1"/>
</p:tagLst>
</file>

<file path=ppt/tags/tag287.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8"/>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99368_3*m_h_a*1_4_1"/>
  <p:tag name="KSO_WM_TEMPLATE_CATEGORY" val="diagram"/>
  <p:tag name="KSO_WM_TEMPLATE_INDEX" val="20199368"/>
  <p:tag name="KSO_WM_UNIT_LAYERLEVEL" val="1_1_1"/>
  <p:tag name="KSO_WM_TAG_VERSION" val="1.0"/>
  <p:tag name="KSO_WM_BEAUTIFY_FLAG" val="#wm#"/>
  <p:tag name="KSO_WM_UNIT_TEXT_FILL_FORE_SCHEMECOLOR_INDEX" val="13"/>
  <p:tag name="KSO_WM_UNIT_TEXT_FILL_TYPE" val="1"/>
</p:tagLst>
</file>

<file path=ppt/tags/tag288.xml><?xml version="1.0" encoding="utf-8"?>
<p:tagLst xmlns:p="http://schemas.openxmlformats.org/presentationml/2006/main">
  <p:tag name="KSO_WM_UNIT_TABLE_BEAUTIFY" val="smartTable{c6603ab0-503c-45eb-b83c-94504353091f}"/>
</p:tagLst>
</file>

<file path=ppt/tags/tag289.xml><?xml version="1.0" encoding="utf-8"?>
<p:tagLst xmlns:p="http://schemas.openxmlformats.org/presentationml/2006/main">
  <p:tag name="KSO_WM_UNIT_PLACING_PICTURE_USER_VIEWPORT" val="{&quot;height&quot;:6121,&quot;width&quot;:4584}"/>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187487_4*l_h_i*1_1_4"/>
  <p:tag name="KSO_WM_TEMPLATE_CATEGORY" val="diagram"/>
  <p:tag name="KSO_WM_TEMPLATE_INDEX" val="20187487"/>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90.xml><?xml version="1.0" encoding="utf-8"?>
<p:tagLst xmlns:p="http://schemas.openxmlformats.org/presentationml/2006/main">
  <p:tag name="KSO_WM_UNIT_PLACING_PICTURE_USER_VIEWPORT" val="{&quot;height&quot;:2686,&quot;width&quot;:2419}"/>
</p:tagLst>
</file>

<file path=ppt/tags/tag291.xml><?xml version="1.0" encoding="utf-8"?>
<p:tagLst xmlns:p="http://schemas.openxmlformats.org/presentationml/2006/main">
  <p:tag name="KSO_WM_UNIT_PLACING_PICTURE_USER_VIEWPORT" val="{&quot;height&quot;:2503,&quot;width&quot;:2258}"/>
</p:tagLst>
</file>

<file path=ppt/tags/tag292.xml><?xml version="1.0" encoding="utf-8"?>
<p:tagLst xmlns:p="http://schemas.openxmlformats.org/presentationml/2006/main">
  <p:tag name="KSO_WM_UNIT_PLACING_PICTURE_USER_VIEWPORT" val="{&quot;height&quot;:2490,&quot;width&quot;:2257}"/>
</p:tagLst>
</file>

<file path=ppt/tags/tag293.xml><?xml version="1.0" encoding="utf-8"?>
<p:tagLst xmlns:p="http://schemas.openxmlformats.org/presentationml/2006/main">
  <p:tag name="KSO_WM_UNIT_PLACING_PICTURE_USER_VIEWPORT" val="{&quot;height&quot;:3035,&quot;width&quot;:2340}"/>
</p:tagLst>
</file>

<file path=ppt/tags/tag294.xml><?xml version="1.0" encoding="utf-8"?>
<p:tagLst xmlns:p="http://schemas.openxmlformats.org/presentationml/2006/main">
  <p:tag name="KSO_WM_UNIT_PLACING_PICTURE_USER_VIEWPORT" val="{&quot;height&quot;:3035,&quot;width&quot;:2257.5007874015746}"/>
</p:tagLst>
</file>

<file path=ppt/tags/tag295.xml><?xml version="1.0" encoding="utf-8"?>
<p:tagLst xmlns:p="http://schemas.openxmlformats.org/presentationml/2006/main">
  <p:tag name="KSO_WM_UNIT_PLACING_PICTURE_USER_VIEWPORT" val="{&quot;height&quot;:3035,&quot;width&quot;:2255}"/>
</p:tagLst>
</file>

<file path=ppt/tags/tag296.xml><?xml version="1.0" encoding="utf-8"?>
<p:tagLst xmlns:p="http://schemas.openxmlformats.org/presentationml/2006/main">
  <p:tag name="KSO_WM_UNIT_PLACING_PICTURE_USER_VIEWPORT" val="{&quot;height&quot;:3390,&quot;width&quot;:2340}"/>
</p:tagLst>
</file>

<file path=ppt/tags/tag297.xml><?xml version="1.0" encoding="utf-8"?>
<p:tagLst xmlns:p="http://schemas.openxmlformats.org/presentationml/2006/main">
  <p:tag name="KSO_WM_UNIT_PLACING_PICTURE_USER_VIEWPORT" val="{&quot;height&quot;:3390,&quot;width&quot;:2257.5007874015746}"/>
</p:tagLst>
</file>

<file path=ppt/tags/tag298.xml><?xml version="1.0" encoding="utf-8"?>
<p:tagLst xmlns:p="http://schemas.openxmlformats.org/presentationml/2006/main">
  <p:tag name="KSO_WM_UNIT_PLACING_PICTURE_USER_VIEWPORT" val="{&quot;height&quot;:3390,&quot;width&quot;:2285}"/>
</p:tagLst>
</file>

<file path=ppt/tags/tag299.xml><?xml version="1.0" encoding="utf-8"?>
<p:tagLst xmlns:p="http://schemas.openxmlformats.org/presentationml/2006/main">
  <p:tag name="KSO_WM_UNIT_PLACING_PICTURE_USER_VIEWPORT" val="{&quot;height&quot;:3385,&quot;width&quot;:2647.499212598425}"/>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87487_4*l_h_i*1_1_3"/>
  <p:tag name="KSO_WM_TEMPLATE_CATEGORY" val="diagram"/>
  <p:tag name="KSO_WM_TEMPLATE_INDEX" val="20187487"/>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300.xml><?xml version="1.0" encoding="utf-8"?>
<p:tagLst xmlns:p="http://schemas.openxmlformats.org/presentationml/2006/main">
  <p:tag name="KSO_WM_UNIT_PLACING_PICTURE_USER_VIEWPORT" val="{&quot;height&quot;:4494,&quot;width&quot;:5295}"/>
</p:tagLst>
</file>

<file path=ppt/tags/tag301.xml><?xml version="1.0" encoding="utf-8"?>
<p:tagLst xmlns:p="http://schemas.openxmlformats.org/presentationml/2006/main">
  <p:tag name="KSO_WM_UNIT_PLACING_PICTURE_USER_VIEWPORT" val="{&quot;height&quot;:4343,&quot;width&quot;:5104}"/>
</p:tagLst>
</file>

<file path=ppt/tags/tag302.xml><?xml version="1.0" encoding="utf-8"?>
<p:tagLst xmlns:p="http://schemas.openxmlformats.org/presentationml/2006/main">
  <p:tag name="KSO_WM_UNIT_PLACING_PICTURE_USER_VIEWPORT" val="{&quot;height&quot;:3271,&quot;width&quot;:3146}"/>
</p:tagLst>
</file>

<file path=ppt/tags/tag303.xml><?xml version="1.0" encoding="utf-8"?>
<p:tagLst xmlns:p="http://schemas.openxmlformats.org/presentationml/2006/main">
  <p:tag name="KSO_WM_UNIT_PLACING_PICTURE_USER_VIEWPORT" val="{&quot;height&quot;:3947,&quot;width&quot;:2791}"/>
</p:tagLst>
</file>

<file path=ppt/tags/tag304.xml><?xml version="1.0" encoding="utf-8"?>
<p:tagLst xmlns:p="http://schemas.openxmlformats.org/presentationml/2006/main">
  <p:tag name="KSO_WM_UNIT_PLACING_PICTURE_USER_VIEWPORT" val="{&quot;height&quot;:7755,&quot;width&quot;:5497.499212598425}"/>
</p:tagLst>
</file>

<file path=ppt/tags/tag305.xml><?xml version="1.0" encoding="utf-8"?>
<p:tagLst xmlns:p="http://schemas.openxmlformats.org/presentationml/2006/main">
  <p:tag name="KSO_WM_UNIT_PLACING_PICTURE_USER_VIEWPORT" val="{&quot;height&quot;:4506,&quot;width&quot;:9914}"/>
</p:tagLst>
</file>

<file path=ppt/tags/tag306.xml><?xml version="1.0" encoding="utf-8"?>
<p:tagLst xmlns:p="http://schemas.openxmlformats.org/presentationml/2006/main">
  <p:tag name="KSO_WM_UNIT_PLACING_PICTURE_USER_VIEWPORT" val="{&quot;height&quot;:11270,&quot;width&quot;:8780}"/>
</p:tagLst>
</file>

<file path=ppt/tags/tag307.xml><?xml version="1.0" encoding="utf-8"?>
<p:tagLst xmlns:p="http://schemas.openxmlformats.org/presentationml/2006/main">
  <p:tag name="KSO_WM_UNIT_TABLE_BEAUTIFY" val="smartTable{0e060c86-7077-454f-ba0c-fb283146cf15}"/>
</p:tagLst>
</file>

<file path=ppt/tags/tag308.xml><?xml version="1.0" encoding="utf-8"?>
<p:tagLst xmlns:p="http://schemas.openxmlformats.org/presentationml/2006/main">
  <p:tag name="KSO_WM_SLIDE_ITEM_CNT" val="4"/>
</p:tagLst>
</file>

<file path=ppt/tags/tag309.xml><?xml version="1.0" encoding="utf-8"?>
<p:tagLst xmlns:p="http://schemas.openxmlformats.org/presentationml/2006/main">
  <p:tag name="COMMONDATA" val="eyJoZGlkIjoiODQ4NTFlNmViYzMzNTY0Mzk5NjZmZTlkOGQ2MGRiMWYifQ=="/>
  <p:tag name="KSO_WPP_MARK_KEY" val="cef72660-0fbd-4e1a-b8f0-021b8b345f8e"/>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87487_4*l_h_i*1_1_2"/>
  <p:tag name="KSO_WM_TEMPLATE_CATEGORY" val="diagram"/>
  <p:tag name="KSO_WM_TEMPLATE_INDEX" val="20187487"/>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4"/>
  <p:tag name="KSO_WM_UNIT_ID" val="diagram20187487_4*l_h_i*1_6_4"/>
  <p:tag name="KSO_WM_TEMPLATE_CATEGORY" val="diagram"/>
  <p:tag name="KSO_WM_TEMPLATE_INDEX" val="20187487"/>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3"/>
  <p:tag name="KSO_WM_UNIT_ID" val="diagram20187487_4*l_h_i*1_6_3"/>
  <p:tag name="KSO_WM_TEMPLATE_CATEGORY" val="diagram"/>
  <p:tag name="KSO_WM_TEMPLATE_INDEX" val="20187487"/>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diagram20187487_4*l_h_i*1_6_2"/>
  <p:tag name="KSO_WM_TEMPLATE_CATEGORY" val="diagram"/>
  <p:tag name="KSO_WM_TEMPLATE_INDEX" val="20187487"/>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87487_4*l_h_i*1_1_1"/>
  <p:tag name="KSO_WM_TEMPLATE_CATEGORY" val="diagram"/>
  <p:tag name="KSO_WM_TEMPLATE_INDEX" val="20187487"/>
  <p:tag name="KSO_WM_UNIT_LAYERLEVEL" val="1_1_1"/>
  <p:tag name="KSO_WM_TAG_VERSION" val="1.0"/>
  <p:tag name="KSO_WM_BEAUTIFY_FLAG" val="#wm#"/>
  <p:tag name="KSO_WM_UNIT_LINE_FORE_SCHEMECOLOR_INDEX" val="6"/>
  <p:tag name="KSO_WM_UNIT_LINE_FILL_TYPE" val="2"/>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187487_4*l_h_i*1_6_1"/>
  <p:tag name="KSO_WM_TEMPLATE_CATEGORY" val="diagram"/>
  <p:tag name="KSO_WM_TEMPLATE_INDEX" val="20187487"/>
  <p:tag name="KSO_WM_UNIT_LAYERLEVEL" val="1_1_1"/>
  <p:tag name="KSO_WM_TAG_VERSION" val="1.0"/>
  <p:tag name="KSO_WM_BEAUTIFY_FLAG" val="#wm#"/>
  <p:tag name="KSO_WM_UNIT_LINE_FORE_SCHEMECOLOR_INDEX" val="9"/>
  <p:tag name="KSO_WM_UNIT_LINE_FILL_TYPE" val="2"/>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87487_4*l_h_i*1_2_1"/>
  <p:tag name="KSO_WM_TEMPLATE_CATEGORY" val="diagram"/>
  <p:tag name="KSO_WM_TEMPLATE_INDEX" val="20187487"/>
  <p:tag name="KSO_WM_UNIT_LAYERLEVEL" val="1_1_1"/>
  <p:tag name="KSO_WM_TAG_VERSION" val="1.0"/>
  <p:tag name="KSO_WM_BEAUTIFY_FLAG" val="#wm#"/>
  <p:tag name="KSO_WM_UNIT_LINE_FORE_SCHEMECOLOR_INDEX" val="5"/>
  <p:tag name="KSO_WM_UNIT_LINE_FILL_TYPE" val="2"/>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87487_4*l_h_i*1_3_3"/>
  <p:tag name="KSO_WM_TEMPLATE_CATEGORY" val="diagram"/>
  <p:tag name="KSO_WM_TEMPLATE_INDEX" val="20187487"/>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87487_4*l_h_i*1_3_2"/>
  <p:tag name="KSO_WM_TEMPLATE_CATEGORY" val="diagram"/>
  <p:tag name="KSO_WM_TEMPLATE_INDEX" val="20187487"/>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4.xml><?xml version="1.0" encoding="utf-8"?>
<p:tagLst xmlns:p="http://schemas.openxmlformats.org/presentationml/2006/main">
  <p:tag name="KSO_WM_UNIT_PLACING_PICTURE_USER_VIEWPORT" val="{&quot;height&quot;:3988,&quot;width&quot;:5245}"/>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87487_4*l_h_i*1_3_1"/>
  <p:tag name="KSO_WM_TEMPLATE_CATEGORY" val="diagram"/>
  <p:tag name="KSO_WM_TEMPLATE_INDEX" val="20187487"/>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187487_4*l_h_i*1_4_3"/>
  <p:tag name="KSO_WM_TEMPLATE_CATEGORY" val="diagram"/>
  <p:tag name="KSO_WM_TEMPLATE_INDEX" val="20187487"/>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87487_4*l_h_i*1_4_2"/>
  <p:tag name="KSO_WM_TEMPLATE_CATEGORY" val="diagram"/>
  <p:tag name="KSO_WM_TEMPLATE_INDEX" val="20187487"/>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87487_4*l_h_i*1_4_1"/>
  <p:tag name="KSO_WM_TEMPLATE_CATEGORY" val="diagram"/>
  <p:tag name="KSO_WM_TEMPLATE_INDEX" val="20187487"/>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187487_4*l_h_i*1_4_4"/>
  <p:tag name="KSO_WM_TEMPLATE_CATEGORY" val="diagram"/>
  <p:tag name="KSO_WM_TEMPLATE_INDEX" val="20187487"/>
  <p:tag name="KSO_WM_UNIT_LAYERLEVEL" val="1_1_1"/>
  <p:tag name="KSO_WM_TAG_VERSION" val="1.0"/>
  <p:tag name="KSO_WM_BEAUTIFY_FLAG" val="#wm#"/>
  <p:tag name="KSO_WM_UNIT_LINE_FORE_SCHEMECOLOR_INDEX" val="7"/>
  <p:tag name="KSO_WM_UNIT_LINE_FILL_TYPE" val="2"/>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187487_4*l_h_i*1_3_4"/>
  <p:tag name="KSO_WM_TEMPLATE_CATEGORY" val="diagram"/>
  <p:tag name="KSO_WM_TEMPLATE_INDEX" val="20187487"/>
  <p:tag name="KSO_WM_UNIT_LAYERLEVEL" val="1_1_1"/>
  <p:tag name="KSO_WM_TAG_VERSION" val="1.0"/>
  <p:tag name="KSO_WM_BEAUTIFY_FLAG" val="#wm#"/>
  <p:tag name="KSO_WM_UNIT_LINE_FORE_SCHEMECOLOR_INDEX" val="8"/>
  <p:tag name="KSO_WM_UNIT_LINE_FILL_TYPE" val="2"/>
</p:tagLst>
</file>

<file path=ppt/tags/tag46.xml><?xml version="1.0" encoding="utf-8"?>
<p:tagLst xmlns:p="http://schemas.openxmlformats.org/presentationml/2006/main">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187487_4*l_h_f*1_6_1"/>
  <p:tag name="KSO_WM_TEMPLATE_CATEGORY" val="diagram"/>
  <p:tag name="KSO_WM_TEMPLATE_INDEX" val="2018748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47.xml><?xml version="1.0" encoding="utf-8"?>
<p:tagLst xmlns:p="http://schemas.openxmlformats.org/presentationml/2006/main">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87487_4*l_h_f*1_1_1"/>
  <p:tag name="KSO_WM_TEMPLATE_CATEGORY" val="diagram"/>
  <p:tag name="KSO_WM_TEMPLATE_INDEX" val="2018748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48.xml><?xml version="1.0" encoding="utf-8"?>
<p:tagLst xmlns:p="http://schemas.openxmlformats.org/presentationml/2006/main">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87487_4*l_h_f*1_2_1"/>
  <p:tag name="KSO_WM_TEMPLATE_CATEGORY" val="diagram"/>
  <p:tag name="KSO_WM_TEMPLATE_INDEX" val="2018748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49.xml><?xml version="1.0" encoding="utf-8"?>
<p:tagLst xmlns:p="http://schemas.openxmlformats.org/presentationml/2006/main">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87487_4*l_h_f*1_3_1"/>
  <p:tag name="KSO_WM_TEMPLATE_CATEGORY" val="diagram"/>
  <p:tag name="KSO_WM_TEMPLATE_INDEX" val="2018748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5.xml><?xml version="1.0" encoding="utf-8"?>
<p:tagLst xmlns:p="http://schemas.openxmlformats.org/presentationml/2006/main">
  <p:tag name="KSO_WM_FULL_TEXT_BEAUTIFY_COPY_ID" val="2"/>
</p:tagLst>
</file>

<file path=ppt/tags/tag50.xml><?xml version="1.0" encoding="utf-8"?>
<p:tagLst xmlns:p="http://schemas.openxmlformats.org/presentationml/2006/main">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87487_4*l_h_f*1_4_1"/>
  <p:tag name="KSO_WM_TEMPLATE_CATEGORY" val="diagram"/>
  <p:tag name="KSO_WM_TEMPLATE_INDEX" val="2018748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187487_4*l_h_i*1_4_3"/>
  <p:tag name="KSO_WM_TEMPLATE_CATEGORY" val="diagram"/>
  <p:tag name="KSO_WM_TEMPLATE_INDEX" val="20187487"/>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87487_4*l_h_i*1_4_2"/>
  <p:tag name="KSO_WM_TEMPLATE_CATEGORY" val="diagram"/>
  <p:tag name="KSO_WM_TEMPLATE_INDEX" val="20187487"/>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87487_4*l_h_i*1_4_1"/>
  <p:tag name="KSO_WM_TEMPLATE_CATEGORY" val="diagram"/>
  <p:tag name="KSO_WM_TEMPLATE_INDEX" val="20187487"/>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187487_4*l_h_i*1_4_4"/>
  <p:tag name="KSO_WM_TEMPLATE_CATEGORY" val="diagram"/>
  <p:tag name="KSO_WM_TEMPLATE_INDEX" val="20187487"/>
  <p:tag name="KSO_WM_UNIT_LAYERLEVEL" val="1_1_1"/>
  <p:tag name="KSO_WM_TAG_VERSION" val="1.0"/>
  <p:tag name="KSO_WM_BEAUTIFY_FLAG" val="#wm#"/>
  <p:tag name="KSO_WM_UNIT_LINE_FORE_SCHEMECOLOR_INDEX" val="7"/>
  <p:tag name="KSO_WM_UNIT_LINE_FILL_TYPE" val="2"/>
</p:tagLst>
</file>

<file path=ppt/tags/tag55.xml><?xml version="1.0" encoding="utf-8"?>
<p:tagLst xmlns:p="http://schemas.openxmlformats.org/presentationml/2006/main">
  <p:tag name="KSO_WM_FULL_TEXT_BEAUTIFY_COPY_ID" val="31"/>
</p:tagLst>
</file>

<file path=ppt/tags/tag5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7.xml><?xml version="1.0" encoding="utf-8"?>
<p:tagLst xmlns:p="http://schemas.openxmlformats.org/presentationml/2006/main">
  <p:tag name="KSO_WM_FULL_TEXT_BEAUTIFY_COPY_ID" val="9"/>
</p:tagLst>
</file>

<file path=ppt/tags/tag58.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4"/>
  <p:tag name="KSO_WM_UNIT_TEXT_FILL_TYPE" val="1"/>
  <p:tag name="KSO_WM_FULL_TEXT_BEAUTIFY_COPY_ID" val="11"/>
</p:tagLst>
</file>

<file path=ppt/tags/tag59.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FULL_TEXT_BEAUTIFY_COPY_ID" val="34823"/>
</p:tagLst>
</file>

<file path=ppt/tags/tag6.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5954_5*l_h_f*1_1_1"/>
  <p:tag name="KSO_WM_TEMPLATE_CATEGORY" val="diagram"/>
  <p:tag name="KSO_WM_TEMPLATE_INDEX" val="20205954"/>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Lst>
</file>

<file path=ppt/tags/tag60.xml><?xml version="1.0" encoding="utf-8"?>
<p:tagLst xmlns:p="http://schemas.openxmlformats.org/presentationml/2006/main">
  <p:tag name="KSO_WM_UNIT_TEXT_FILL_FORE_SCHEMECOLOR_INDEX_BRIGHTNESS" val="0"/>
  <p:tag name="KSO_WM_UNIT_TEXT_FILL_FORE_SCHEMECOLOR_INDEX" val="16"/>
  <p:tag name="KSO_WM_UNIT_TEXT_FILL_TYPE" val="1"/>
  <p:tag name="KSO_WM_FULL_TEXT_BEAUTIFY_COPY_ID" val="4"/>
</p:tagLst>
</file>

<file path=ppt/tags/tag61.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89"/>
</p:tagLst>
</file>

<file path=ppt/tags/tag62.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9"/>
</p:tagLst>
</file>

<file path=ppt/tags/tag63.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20"/>
</p:tagLst>
</file>

<file path=ppt/tags/tag64.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21"/>
</p:tagLst>
</file>

<file path=ppt/tags/tag65.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18"/>
</p:tagLst>
</file>

<file path=ppt/tags/tag6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FULL_TEXT_BEAUTIFY_COPY_ID" val="24"/>
</p:tagLst>
</file>

<file path=ppt/tags/tag67.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25"/>
</p:tagLst>
</file>

<file path=ppt/tags/tag68.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26"/>
</p:tagLst>
</file>

<file path=ppt/tags/tag6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FULL_TEXT_BEAUTIFY_COPY_ID" val="27"/>
</p:tagLst>
</file>

<file path=ppt/tags/tag7.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5954_5*l_h_f*1_1_1"/>
  <p:tag name="KSO_WM_TEMPLATE_CATEGORY" val="diagram"/>
  <p:tag name="KSO_WM_TEMPLATE_INDEX" val="20205954"/>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Lst>
</file>

<file path=ppt/tags/tag70.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28"/>
</p:tagLst>
</file>

<file path=ppt/tags/tag71.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29"/>
</p:tagLst>
</file>

<file path=ppt/tags/tag72.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36"/>
</p:tagLst>
</file>

<file path=ppt/tags/tag73.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37"/>
</p:tagLst>
</file>

<file path=ppt/tags/tag7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FULL_TEXT_BEAUTIFY_COPY_ID" val="48"/>
</p:tagLst>
</file>

<file path=ppt/tags/tag75.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49"/>
</p:tagLst>
</file>

<file path=ppt/tags/tag76.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50"/>
</p:tagLst>
</file>

<file path=ppt/tags/tag77.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51"/>
</p:tagLst>
</file>

<file path=ppt/tags/tag78.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52"/>
</p:tagLst>
</file>

<file path=ppt/tags/tag79.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53"/>
</p:tagLst>
</file>

<file path=ppt/tags/tag8.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5954_5*l_h_f*1_1_1"/>
  <p:tag name="KSO_WM_TEMPLATE_CATEGORY" val="diagram"/>
  <p:tag name="KSO_WM_TEMPLATE_INDEX" val="20205954"/>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Lst>
</file>

<file path=ppt/tags/tag80.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54"/>
</p:tagLst>
</file>

<file path=ppt/tags/tag81.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55"/>
</p:tagLst>
</file>

<file path=ppt/tags/tag82.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56"/>
</p:tagLst>
</file>

<file path=ppt/tags/tag83.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57"/>
</p:tagLst>
</file>

<file path=ppt/tags/tag84.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58"/>
</p:tagLst>
</file>

<file path=ppt/tags/tag85.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64"/>
</p:tagLst>
</file>

<file path=ppt/tags/tag86.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73"/>
</p:tagLst>
</file>

<file path=ppt/tags/tag87.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78"/>
</p:tagLst>
</file>

<file path=ppt/tags/tag88.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79"/>
</p:tagLst>
</file>

<file path=ppt/tags/tag89.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8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5954_5*l_h_i*1_1_1"/>
  <p:tag name="KSO_WM_TEMPLATE_CATEGORY" val="diagram"/>
  <p:tag name="KSO_WM_TEMPLATE_INDEX" val="20205954"/>
  <p:tag name="KSO_WM_UNIT_LAYERLEVEL" val="1_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90.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81"/>
</p:tagLst>
</file>

<file path=ppt/tags/tag91.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82"/>
</p:tagLst>
</file>

<file path=ppt/tags/tag92.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83"/>
</p:tagLst>
</file>

<file path=ppt/tags/tag93.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84"/>
</p:tagLst>
</file>

<file path=ppt/tags/tag94.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85"/>
</p:tagLst>
</file>

<file path=ppt/tags/tag95.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86"/>
</p:tagLst>
</file>

<file path=ppt/tags/tag96.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87"/>
</p:tagLst>
</file>

<file path=ppt/tags/tag97.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88"/>
</p:tagLst>
</file>

<file path=ppt/tags/tag98.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90"/>
</p:tagLst>
</file>

<file path=ppt/tags/tag99.xml><?xml version="1.0" encoding="utf-8"?>
<p:tagLst xmlns:p="http://schemas.openxmlformats.org/presentationml/2006/main">
  <p:tag name="KSO_WM_UNIT_TEXT_FILL_FORE_SCHEMECOLOR_INDEX_1_BRIGHTNESS" val="0.95"/>
  <p:tag name="KSO_WM_UNIT_TEXT_FILL_FORE_SCHEMECOLOR_INDEX_1" val="5"/>
  <p:tag name="KSO_WM_UNIT_TEXT_FILL_FORE_SCHEMECOLOR_INDEX_1_POS" val="0"/>
  <p:tag name="KSO_WM_UNIT_TEXT_FILL_FORE_SCHEMECOLOR_INDEX_1_TRANS" val="0"/>
  <p:tag name="KSO_WM_UNIT_TEXT_FILL_FORE_SCHEMECOLOR_INDEX_2_BRIGHTNESS" val="-0.15"/>
  <p:tag name="KSO_WM_UNIT_TEXT_FILL_FORE_SCHEMECOLOR_INDEX_2" val="14"/>
  <p:tag name="KSO_WM_UNIT_TEXT_FILL_FORE_SCHEMECOLOR_INDEX_2_POS" val="1"/>
  <p:tag name="KSO_WM_UNIT_TEXT_FILL_FORE_SCHEMECOLOR_INDEX_2_TRANS" val="0"/>
  <p:tag name="KSO_WM_UNIT_TEXT_FILL_GRADIENT_TYPE" val="0"/>
  <p:tag name="KSO_WM_UNIT_TEXT_FILL_GRADIENT_ANGLE" val="90"/>
  <p:tag name="KSO_WM_UNIT_TEXT_FILL_GRADIENT_DIRECTION" val="1"/>
  <p:tag name="KSO_WM_UNIT_TEXT_FILL_TYPE" val="3"/>
  <p:tag name="KSO_WM_FULL_TEXT_BEAUTIFY_COPY_ID" val="91"/>
</p:tagLst>
</file>

<file path=ppt/theme/theme1.xml><?xml version="1.0" encoding="utf-8"?>
<a:theme xmlns:a="http://schemas.openxmlformats.org/drawingml/2006/main" name="1_Clou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to">
      <a:majorFont>
        <a:latin typeface="Lato Regular"/>
        <a:ea typeface=""/>
        <a:cs typeface=""/>
      </a:majorFont>
      <a:minorFont>
        <a:latin typeface="Lato Light"/>
        <a:ea typeface=""/>
        <a:cs typeface=""/>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22766</Words>
  <Application>WPS 演示</Application>
  <PresentationFormat>宽屏</PresentationFormat>
  <Paragraphs>3412</Paragraphs>
  <Slides>67</Slides>
  <Notes>47</Notes>
  <HiddenSlides>0</HiddenSlides>
  <MMClips>0</MMClips>
  <ScaleCrop>false</ScaleCrop>
  <HeadingPairs>
    <vt:vector size="6" baseType="variant">
      <vt:variant>
        <vt:lpstr>已用的字体</vt:lpstr>
      </vt:variant>
      <vt:variant>
        <vt:i4>36</vt:i4>
      </vt:variant>
      <vt:variant>
        <vt:lpstr>主题</vt:lpstr>
      </vt:variant>
      <vt:variant>
        <vt:i4>1</vt:i4>
      </vt:variant>
      <vt:variant>
        <vt:lpstr>幻灯片标题</vt:lpstr>
      </vt:variant>
      <vt:variant>
        <vt:i4>67</vt:i4>
      </vt:variant>
    </vt:vector>
  </HeadingPairs>
  <TitlesOfParts>
    <vt:vector size="104" baseType="lpstr">
      <vt:lpstr>Arial</vt:lpstr>
      <vt:lpstr>宋体</vt:lpstr>
      <vt:lpstr>Wingdings</vt:lpstr>
      <vt:lpstr>Lato Light</vt:lpstr>
      <vt:lpstr>微软雅黑</vt:lpstr>
      <vt:lpstr>仿宋</vt:lpstr>
      <vt:lpstr>Calibri</vt:lpstr>
      <vt:lpstr>楷体</vt:lpstr>
      <vt:lpstr>Wingdings 2</vt:lpstr>
      <vt:lpstr>方正兰亭黑简体</vt:lpstr>
      <vt:lpstr>Arial</vt:lpstr>
      <vt:lpstr>等线</vt:lpstr>
      <vt:lpstr>Wingdings</vt:lpstr>
      <vt:lpstr>Segoe Print</vt:lpstr>
      <vt:lpstr>Arial Unicode MS</vt:lpstr>
      <vt:lpstr>Times New Roman</vt:lpstr>
      <vt:lpstr>微软雅黑 Light</vt:lpstr>
      <vt:lpstr>汉仪雅酷黑W</vt:lpstr>
      <vt:lpstr>黑体</vt:lpstr>
      <vt:lpstr>汉仪正圆 55繁</vt:lpstr>
      <vt:lpstr>汉仪雅酷黑 45W</vt:lpstr>
      <vt:lpstr>Lato Light</vt:lpstr>
      <vt:lpstr>OPPOSans B</vt:lpstr>
      <vt:lpstr>Candara</vt:lpstr>
      <vt:lpstr>华文楷体</vt:lpstr>
      <vt:lpstr>Wingdings 2</vt:lpstr>
      <vt:lpstr>Open Sans</vt:lpstr>
      <vt:lpstr>ヒラギノ角ゴ ProN W3</vt:lpstr>
      <vt:lpstr>思源黑体 CN Bold</vt:lpstr>
      <vt:lpstr>思源黑体 CN Light</vt:lpstr>
      <vt:lpstr>Century Gothic</vt:lpstr>
      <vt:lpstr>思源黑体 CN Normal</vt:lpstr>
      <vt:lpstr>Open Sans Light</vt:lpstr>
      <vt:lpstr>Bebas Neue</vt:lpstr>
      <vt:lpstr>Roboto Condensed</vt:lpstr>
      <vt:lpstr>Lato Regular</vt:lpstr>
      <vt:lpstr>1_Cloud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XZ</dc:creator>
  <dc:description>©PPTSTORE 版权所有</dc:description>
  <cp:lastModifiedBy>HUAWEI</cp:lastModifiedBy>
  <cp:revision>1018</cp:revision>
  <dcterms:created xsi:type="dcterms:W3CDTF">2020-11-29T02:26:00Z</dcterms:created>
  <dcterms:modified xsi:type="dcterms:W3CDTF">2022-11-28T02:37:29Z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657135018BF5405F978916F4D10003A6</vt:lpwstr>
  </property>
</Properties>
</file>